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25900FF" w14:textId="77777777" w:rsidR="006B1A12" w:rsidRPr="006B1A12" w:rsidRDefault="00E319AD" w:rsidP="000D7E33">
      <w:pPr>
        <w:pStyle w:val="BDocStart"/>
      </w:pPr>
      <w:sdt>
        <w:sdtPr>
          <w:tag w:val="unit.start.head"/>
          <w:id w:val="-1752966311"/>
          <w:lock w:val="sdtLocked"/>
          <w:placeholder>
            <w:docPart w:val="F05C74F1BA894222B38BD60BFE006939"/>
          </w:placeholder>
          <w15:appearance w15:val="hidden"/>
        </w:sdtPr>
        <w:sdtEndPr/>
        <w:sdtContent>
          <w:proofErr w:type="spellStart"/>
          <w:r w:rsidR="000D7E33">
            <w:t>Unit.Start</w:t>
          </w:r>
          <w:proofErr w:type="spellEnd"/>
        </w:sdtContent>
      </w:sdt>
    </w:p>
    <w:sdt>
      <w:sdtPr>
        <w:rPr>
          <w:rStyle w:val="BContentControl"/>
        </w:rPr>
        <w:alias w:val="unit.start"/>
        <w:tag w:val="Unit1"/>
        <w:id w:val="-1144197937"/>
        <w:placeholder>
          <w:docPart w:val="DefaultPlaceholder_-1854013440"/>
        </w:placeholder>
        <w15:appearance w15:val="tags"/>
      </w:sdtPr>
      <w:sdtEndPr>
        <w:rPr>
          <w:rStyle w:val="DefaultParagraphFont"/>
          <w:rFonts w:ascii="Times New Roman" w:hAnsi="Times New Roman"/>
          <w:sz w:val="24"/>
          <w:shd w:val="clear" w:color="auto" w:fill="auto"/>
        </w:rPr>
      </w:sdtEndPr>
      <w:sdtContent>
        <w:bookmarkStart w:id="0" w:name="Unit1" w:displacedByCustomXml="prev"/>
        <w:p w14:paraId="012416D6" w14:textId="02E8D164" w:rsidR="006B1A12" w:rsidRPr="006B1A12" w:rsidRDefault="00E319AD" w:rsidP="000D7E33">
          <w:pPr>
            <w:pStyle w:val="BNormal"/>
          </w:pPr>
          <w:sdt>
            <w:sdtPr>
              <w:rPr>
                <w:rStyle w:val="BContentControl"/>
              </w:rPr>
              <w:alias w:val="acct.code"/>
              <w:tag w:val="acct.code"/>
              <w:id w:val="-904532421"/>
              <w:lock w:val="sdtLocked"/>
              <w:placeholder>
                <w:docPart w:val="10D81CE20AD9465D94D8B0B6763D6665"/>
              </w:placeholder>
              <w:dataBinding w:prefixMappings="xmlns:ns0='http://www.bna.com/gateway/unit.start' " w:xpath="/ns0:document[1]/ns0:unit.start[1]/@acct.code" w:storeItemID="{B04FCA99-13B0-422B-ADC9-9491644FA79D}"/>
              <w15:appearance w15:val="tags"/>
              <w:text/>
            </w:sdtPr>
            <w:sdtEndPr>
              <w:rPr>
                <w:rStyle w:val="BContentControl"/>
              </w:rPr>
            </w:sdtEndPr>
            <w:sdtContent>
              <w:r w:rsidR="000D7E33">
                <w:rPr>
                  <w:rStyle w:val="BContentControl"/>
                </w:rPr>
                <w:t>TD2M20</w:t>
              </w:r>
            </w:sdtContent>
          </w:sdt>
          <w:sdt>
            <w:sdtPr>
              <w:rPr>
                <w:rStyle w:val="BContentControl"/>
              </w:rPr>
              <w:alias w:val="bna.id.prefix"/>
              <w:tag w:val="bna.id.prefix"/>
              <w:id w:val="-1740624321"/>
              <w:lock w:val="sdtLocked"/>
              <w:placeholder>
                <w:docPart w:val="7A06BA0B5B554632A4A922878C5506A4"/>
              </w:placeholder>
              <w:dataBinding w:prefixMappings="xmlns:ns0='http://www.bna.com/gateway/unit.start' " w:xpath="/ns0:document[1]/ns0:unit.start[1]/@bna.id.prefix" w:storeItemID="{B04FCA99-13B0-422B-ADC9-9491644FA79D}"/>
              <w15:appearance w15:val="tags"/>
              <w:text/>
            </w:sdtPr>
            <w:sdtEndPr>
              <w:rPr>
                <w:rStyle w:val="BContentControl"/>
              </w:rPr>
            </w:sdtEndPr>
            <w:sdtContent>
              <w:r w:rsidR="000D7E33">
                <w:rPr>
                  <w:rStyle w:val="BContentControl"/>
                </w:rPr>
                <w:t>14</w:t>
              </w:r>
            </w:sdtContent>
          </w:sdt>
          <w:r w:rsidR="000D7E33" w:rsidRPr="000D7E33">
            <w:rPr>
              <w:rStyle w:val="BContentControl"/>
            </w:rPr>
            <w:t xml:space="preserve"> </w:t>
          </w:r>
          <w:sdt>
            <w:sdtPr>
              <w:rPr>
                <w:rStyle w:val="BContentControl"/>
              </w:rPr>
              <w:alias w:val="class.code*"/>
              <w:tag w:val="class.code"/>
              <w:id w:val="1160973041"/>
              <w:lock w:val="sdtLocked"/>
              <w:placeholder>
                <w:docPart w:val="ED23DE8574C0462E843750470F16C512"/>
              </w:placeholder>
              <w:dataBinding w:prefixMappings="xmlns:ns0='http://www.bna.com/gateway/unit.start' " w:xpath="/ns0:document[1]/ns0:unit.start[1]/@class.code" w:storeItemID="{B04FCA99-13B0-422B-ADC9-9491644FA79D}"/>
              <w15:appearance w15:val="tags"/>
              <w:text/>
            </w:sdtPr>
            <w:sdtEndPr>
              <w:rPr>
                <w:rStyle w:val="BContentControl"/>
              </w:rPr>
            </w:sdtEndPr>
            <w:sdtContent>
              <w:r w:rsidR="000D7E33">
                <w:rPr>
                  <w:rStyle w:val="BContentControl"/>
                </w:rPr>
                <w:t>A</w:t>
              </w:r>
            </w:sdtContent>
          </w:sdt>
          <w:r w:rsidR="000D7E33" w:rsidRPr="000D7E33">
            <w:rPr>
              <w:rStyle w:val="BContentControl"/>
            </w:rPr>
            <w:t xml:space="preserve"> </w:t>
          </w:r>
          <w:sdt>
            <w:sdtPr>
              <w:rPr>
                <w:rStyle w:val="BContentControl"/>
              </w:rPr>
              <w:alias w:val="class.name*"/>
              <w:tag w:val="class.name"/>
              <w:id w:val="1779824206"/>
              <w:lock w:val="sdtLocked"/>
              <w:placeholder>
                <w:docPart w:val="860AFCEC3ACB41B7A6F48F0F65BD5152"/>
              </w:placeholder>
              <w:dataBinding w:prefixMappings="xmlns:ns0='http://www.bna.com/gateway/unit.start' " w:xpath="/ns0:document[1]/ns0:unit.start[1]/@class.name" w:storeItemID="{B04FCA99-13B0-422B-ADC9-9491644FA79D}"/>
              <w15:appearance w15:val="tags"/>
              <w:text/>
            </w:sdtPr>
            <w:sdtEndPr>
              <w:rPr>
                <w:rStyle w:val="BContentControl"/>
              </w:rPr>
            </w:sdtEndPr>
            <w:sdtContent>
              <w:r w:rsidR="000D7E33">
                <w:rPr>
                  <w:rStyle w:val="BContentControl"/>
                </w:rPr>
                <w:t>Book Body</w:t>
              </w:r>
            </w:sdtContent>
          </w:sdt>
          <w:r w:rsidR="000D7E33" w:rsidRPr="000D7E33">
            <w:rPr>
              <w:rStyle w:val="BContentControl"/>
            </w:rPr>
            <w:t xml:space="preserve"> </w:t>
          </w:r>
          <w:sdt>
            <w:sdtPr>
              <w:rPr>
                <w:rStyle w:val="BContentControl"/>
              </w:rPr>
              <w:alias w:val="copyright.owner"/>
              <w:tag w:val="copyright.owner"/>
              <w:id w:val="-1097091721"/>
              <w:lock w:val="sdtLocked"/>
              <w:placeholder>
                <w:docPart w:val="F318D13CD34F495FB0CB7E37772E99CE"/>
              </w:placeholder>
              <w:dataBinding w:prefixMappings="xmlns:ns0='http://www.bna.com/gateway/unit.start' " w:xpath="/ns0:document[1]/ns0:unit.start[1]/@copyright.owner" w:storeItemID="{B04FCA99-13B0-422B-ADC9-9491644FA79D}"/>
              <w15:appearance w15:val="tags"/>
              <w:text/>
            </w:sdtPr>
            <w:sdtEndPr>
              <w:rPr>
                <w:rStyle w:val="BContentControl"/>
              </w:rPr>
            </w:sdtEndPr>
            <w:sdtContent>
              <w:r w:rsidR="000D7E33" w:rsidRPr="000D7E33">
                <w:rPr>
                  <w:rStyle w:val="BContentControl"/>
                </w:rPr>
                <w:t>enter text</w:t>
              </w:r>
            </w:sdtContent>
          </w:sdt>
          <w:r w:rsidR="000D7E33" w:rsidRPr="000D7E33">
            <w:rPr>
              <w:rStyle w:val="BContentControl"/>
            </w:rPr>
            <w:t xml:space="preserve"> </w:t>
          </w:r>
          <w:sdt>
            <w:sdtPr>
              <w:rPr>
                <w:rStyle w:val="BContentControl"/>
              </w:rPr>
              <w:alias w:val="date"/>
              <w:tag w:val="date"/>
              <w:id w:val="1192961548"/>
              <w:lock w:val="sdtLocked"/>
              <w:placeholder>
                <w:docPart w:val="4C6AE277F40E42FE8280B039E2CD678F"/>
              </w:placeholder>
              <w:dataBinding w:prefixMappings="xmlns:ns0='http://www.bna.com/gateway/unit.start' " w:xpath="/ns0:document[1]/ns0:unit.start[1]/@date" w:storeItemID="{B04FCA99-13B0-422B-ADC9-9491644FA79D}"/>
              <w15:appearance w15:val="tags"/>
              <w:text/>
            </w:sdtPr>
            <w:sdtEndPr>
              <w:rPr>
                <w:rStyle w:val="BContentControl"/>
              </w:rPr>
            </w:sdtEndPr>
            <w:sdtContent>
              <w:r w:rsidR="000D7E33">
                <w:rPr>
                  <w:rStyle w:val="BContentControl"/>
                </w:rPr>
                <w:t>2025-09-25</w:t>
              </w:r>
            </w:sdtContent>
          </w:sdt>
          <w:r w:rsidR="000D7E33" w:rsidRPr="000D7E33">
            <w:rPr>
              <w:rStyle w:val="BContentControl"/>
            </w:rPr>
            <w:t xml:space="preserve"> </w:t>
          </w:r>
          <w:sdt>
            <w:sdtPr>
              <w:rPr>
                <w:rStyle w:val="BContentControl"/>
              </w:rPr>
              <w:alias w:val="folio"/>
              <w:tag w:val="folio"/>
              <w:id w:val="-1065253206"/>
              <w:lock w:val="sdtLocked"/>
              <w:placeholder>
                <w:docPart w:val="B1A9E04F97524DEDB8E1E03E46F82ACC"/>
              </w:placeholder>
              <w:dataBinding w:prefixMappings="xmlns:ns0='http://www.bna.com/gateway/unit.start' " w:xpath="/ns0:document[1]/ns0:unit.start[1]/@folio" w:storeItemID="{B04FCA99-13B0-422B-ADC9-9491644FA79D}"/>
              <w15:appearance w15:val="tags"/>
              <w:text/>
            </w:sdtPr>
            <w:sdtEndPr>
              <w:rPr>
                <w:rStyle w:val="BContentControl"/>
              </w:rPr>
            </w:sdtEndPr>
            <w:sdtContent>
              <w:r w:rsidR="000D7E33">
                <w:rPr>
                  <w:rStyle w:val="BContentControl"/>
                </w:rPr>
                <w:t>619</w:t>
              </w:r>
            </w:sdtContent>
          </w:sdt>
          <w:r w:rsidR="000D7E33" w:rsidRPr="000D7E33">
            <w:rPr>
              <w:rStyle w:val="BContentControl"/>
            </w:rPr>
            <w:t xml:space="preserve"> </w:t>
          </w:r>
          <w:sdt>
            <w:sdtPr>
              <w:rPr>
                <w:rStyle w:val="BContentControl"/>
              </w:rPr>
              <w:alias w:val="part.name"/>
              <w:tag w:val="part.name"/>
              <w:id w:val="-2076419985"/>
              <w:lock w:val="sdtLocked"/>
              <w:placeholder>
                <w:docPart w:val="AF56BDF49E12439786F8B0875DDADF8E"/>
              </w:placeholder>
              <w:dataBinding w:prefixMappings="xmlns:ns0='http://www.bna.com/gateway/unit.start' " w:xpath="/ns0:document[1]/ns0:unit.start[1]/@part.name" w:storeItemID="{B04FCA99-13B0-422B-ADC9-9491644FA79D}"/>
              <w15:appearance w15:val="tags"/>
              <w:text/>
            </w:sdtPr>
            <w:sdtContent>
              <w:r w:rsidR="006B1A12" w:rsidRPr="006B1A12">
                <w:rPr>
                  <w:rStyle w:val="BContentControl"/>
                </w:rPr>
                <w:t>Part II.</w:t>
              </w:r>
              <w:r w:rsidR="006B1A12" w:rsidRPr="006B1A12">
                <w:rPr>
                  <w:rStyle w:val="BContentControl"/>
                </w:rPr>
                <w:t xml:space="preserve"> </w:t>
              </w:r>
              <w:r w:rsidR="006B1A12" w:rsidRPr="006B1A12">
                <w:rPr>
                  <w:rStyle w:val="BContentControl"/>
                </w:rPr>
                <w:t>Federal Dilution Law</w:t>
              </w:r>
            </w:sdtContent>
          </w:sdt>
          <w:r w:rsidR="000D7E33" w:rsidRPr="000D7E33">
            <w:rPr>
              <w:rStyle w:val="BContentControl"/>
            </w:rPr>
            <w:t xml:space="preserve"> </w:t>
          </w:r>
          <w:sdt>
            <w:sdtPr>
              <w:rPr>
                <w:rStyle w:val="BContentControl"/>
              </w:rPr>
              <w:alias w:val="part.num"/>
              <w:tag w:val="part.num"/>
              <w:id w:val="-1301456598"/>
              <w:lock w:val="sdtLocked"/>
              <w:placeholder>
                <w:docPart w:val="E7E34EA9B9D743A8847F9F0A563725C8"/>
              </w:placeholder>
              <w:dataBinding w:prefixMappings="xmlns:ns0='http://www.bna.com/gateway/unit.start' " w:xpath="/ns0:document[1]/ns0:unit.start[1]/@part.num" w:storeItemID="{B04FCA99-13B0-422B-ADC9-9491644FA79D}"/>
              <w15:appearance w15:val="tags"/>
              <w:text/>
            </w:sdtPr>
            <w:sdtEndPr>
              <w:rPr>
                <w:rStyle w:val="BContentControl"/>
              </w:rPr>
            </w:sdtEndPr>
            <w:sdtContent>
              <w:r w:rsidR="000D7E33">
                <w:rPr>
                  <w:rStyle w:val="BContentControl"/>
                </w:rPr>
                <w:t>2</w:t>
              </w:r>
            </w:sdtContent>
          </w:sdt>
          <w:r w:rsidR="000D7E33" w:rsidRPr="000D7E33">
            <w:rPr>
              <w:rStyle w:val="BContentControl"/>
            </w:rPr>
            <w:t xml:space="preserve"> </w:t>
          </w:r>
          <w:sdt>
            <w:sdtPr>
              <w:rPr>
                <w:rStyle w:val="BContentControl"/>
              </w:rPr>
              <w:alias w:val="subpart.name"/>
              <w:tag w:val="subpart.name"/>
              <w:id w:val="1986046490"/>
              <w:lock w:val="sdtLocked"/>
              <w:placeholder>
                <w:docPart w:val="044DA76D1EE74226BC6CCCBCF00972F9"/>
              </w:placeholder>
              <w:dataBinding w:prefixMappings="xmlns:ns0='http://www.bna.com/gateway/unit.start' " w:xpath="/ns0:document[1]/ns0:unit.start[1]/@subpart.name" w:storeItemID="{B04FCA99-13B0-422B-ADC9-9491644FA79D}"/>
              <w15:appearance w15:val="tags"/>
              <w:text/>
            </w:sdtPr>
            <w:sdtEndPr>
              <w:rPr>
                <w:rStyle w:val="BContentControl"/>
              </w:rPr>
            </w:sdtEndPr>
            <w:sdtContent>
              <w:r w:rsidR="000D7E33" w:rsidRPr="000D7E33">
                <w:rPr>
                  <w:rStyle w:val="BContentControl"/>
                </w:rPr>
                <w:t>enter text</w:t>
              </w:r>
            </w:sdtContent>
          </w:sdt>
          <w:r w:rsidR="000D7E33" w:rsidRPr="000D7E33">
            <w:rPr>
              <w:rStyle w:val="BContentControl"/>
            </w:rPr>
            <w:t xml:space="preserve"> </w:t>
          </w:r>
          <w:sdt>
            <w:sdtPr>
              <w:rPr>
                <w:rStyle w:val="BContentControl"/>
              </w:rPr>
              <w:alias w:val="pdm.name"/>
              <w:tag w:val="pdm.name"/>
              <w:id w:val="-731695192"/>
              <w:lock w:val="sdtLocked"/>
              <w:placeholder>
                <w:docPart w:val="E9CAF9AAA1324F8F805A5C1129F8F2CA"/>
              </w:placeholder>
              <w:dataBinding w:prefixMappings="xmlns:ns0='http://www.bna.com/gateway/unit.start' " w:xpath="/ns0:document[1]/ns0:unit.start[1]/@pdm.name" w:storeItemID="{B04FCA99-13B0-422B-ADC9-9491644FA79D}"/>
              <w15:appearance w15:val="tags"/>
              <w:text/>
            </w:sdtPr>
            <w:sdtEndPr>
              <w:rPr>
                <w:rStyle w:val="BContentControl"/>
              </w:rPr>
            </w:sdtEndPr>
            <w:sdtContent>
              <w:r w:rsidR="000D7E33">
                <w:rPr>
                  <w:rStyle w:val="BContentControl"/>
                </w:rPr>
                <w:t>Chap14</w:t>
              </w:r>
            </w:sdtContent>
          </w:sdt>
          <w:r w:rsidR="000D7E33" w:rsidRPr="000D7E33">
            <w:rPr>
              <w:rStyle w:val="BContentControl"/>
            </w:rPr>
            <w:t xml:space="preserve"> </w:t>
          </w:r>
          <w:sdt>
            <w:sdtPr>
              <w:rPr>
                <w:rStyle w:val="BContentControl"/>
              </w:rPr>
              <w:alias w:val="publication.name"/>
              <w:tag w:val="publication.name"/>
              <w:id w:val="-273786758"/>
              <w:lock w:val="sdtLocked"/>
              <w:placeholder>
                <w:docPart w:val="F6AAE06237B04088BDD1DFC610AAA5FE"/>
              </w:placeholder>
              <w:dataBinding w:prefixMappings="xmlns:ns0='http://www.bna.com/gateway/unit.start' " w:xpath="/ns0:document[1]/ns0:unit.start[1]/@publication.name" w:storeItemID="{B04FCA99-13B0-422B-ADC9-9491644FA79D}"/>
              <w15:appearance w15:val="tags"/>
              <w:text/>
            </w:sdtPr>
            <w:sdtEndPr>
              <w:rPr>
                <w:rStyle w:val="BContentControl"/>
              </w:rPr>
            </w:sdtEndPr>
            <w:sdtContent>
              <w:r w:rsidR="000D7E33">
                <w:rPr>
                  <w:rStyle w:val="BContentControl"/>
                </w:rPr>
                <w:t>Trademark Dilution - Federal, State, and International Law, Second Edition</w:t>
              </w:r>
            </w:sdtContent>
          </w:sdt>
          <w:r w:rsidR="000D7E33" w:rsidRPr="000D7E33">
            <w:rPr>
              <w:rStyle w:val="BContentControl"/>
            </w:rPr>
            <w:t xml:space="preserve"> </w:t>
          </w:r>
          <w:sdt>
            <w:sdtPr>
              <w:rPr>
                <w:rStyle w:val="BContentControl"/>
              </w:rPr>
              <w:alias w:val="service.code*"/>
              <w:tag w:val="mUnit1"/>
              <w:id w:val="1786998470"/>
              <w:lock w:val="sdtLocked"/>
              <w:placeholder>
                <w:docPart w:val="55114A64CE694962B894430BB2020584"/>
              </w:placeholder>
              <w:dataBinding w:prefixMappings="xmlns:ns0='http://www.bna.com/gateway/unit.start' " w:xpath="/ns0:document[1]/ns0:unit.start[1]/@service.code" w:storeItemID="{B04FCA99-13B0-422B-ADC9-9491644FA79D}"/>
              <w15:appearance w15:val="tags"/>
              <w:dropDownList w:lastValue="td-book">
                <w:listItem w:displayText="aca-book" w:value="aca-book"/>
                <w:listItem w:displayText="aclc-book" w:value="aclc-book"/>
                <w:listItem w:displayText="adel-book" w:value="adel-book"/>
                <w:listItem w:displayText="adrel-book" w:value="adrel-book"/>
                <w:listItem w:displayText="aetr-book" w:value="aetr-book"/>
                <w:listItem w:displayText="afl-book" w:value="afl-book"/>
                <w:listItem w:displayText="ald-book" w:value="ald-book"/>
                <w:listItem w:displayText="apc-book" w:value="apc-book"/>
                <w:listItem w:displayText="apsf-book" w:value="apsf-book"/>
                <w:listItem w:displayText="arb18-book" w:value="arb18-book"/>
                <w:listItem w:displayText="arb19-book" w:value="arb19-book"/>
                <w:listItem w:displayText="bam-book" w:value="bam-book"/>
                <w:listItem w:displayText="bfc-book" w:value="bfc-book"/>
                <w:listItem w:displayText="biot-book" w:value="biot-book"/>
                <w:listItem w:displayText="bkyov-book" w:value="bkyov-book"/>
                <w:listItem w:displayText="bkyp-book" w:value="bkyp-book"/>
                <w:listItem w:displayText="blm-book" w:value="blm-book"/>
                <w:listItem w:displayText="bna-book" w:value="bna-book"/>
                <w:listItem w:displayText="bplr-book" w:value="bplr-book"/>
                <w:listItem w:displayText="cbglf-book" w:value="cbglf-book"/>
                <w:listItem w:displayText="cbh-book" w:value="cbh-book"/>
                <w:listItem w:displayText="cdpat-book" w:value="cdpat-book"/>
                <w:listItem w:displayText="cfcjpp-book" w:value="cfcjpp-book"/>
                <w:listItem w:displayText="cflc-book" w:value="cflc-book"/>
                <w:listItem w:displayText="cgdl-book" w:value="cgdl-book"/>
                <w:listItem w:displayText="cic-book" w:value="cic-book"/>
                <w:listItem w:displayText="cilel-book" w:value="cilel-book"/>
                <w:listItem w:displayText="clcdp-book" w:value="clcdp-book"/>
                <w:listItem w:displayText="cld-book" w:value="cld-book"/>
                <w:listItem w:displayText="cle-book" w:value="cle-book"/>
                <w:listItem w:displayText="clwva-book" w:value="clwva-book"/>
                <w:listItem w:displayText="cmb-book" w:value="cmb-book"/>
                <w:listItem w:displayText="cnc-book" w:value="cnc-book"/>
                <w:listItem w:displayText="colp-book" w:value="colp-book"/>
                <w:listItem w:displayText="cps1-book" w:value="cps1-book"/>
                <w:listItem w:displayText="cps61-book" w:value="cps61-book"/>
                <w:listItem w:displayText="cps63-book" w:value="cps63-book"/>
                <w:listItem w:displayText="cps67-book" w:value="cps67-book"/>
                <w:listItem w:displayText="cps68-book" w:value="cps68-book"/>
                <w:listItem w:displayText="cps75-book" w:value="cps75-book"/>
                <w:listItem w:displayText="cps88-book" w:value="cps88-book"/>
                <w:listItem w:displayText="crbc-book" w:value="crbc-book"/>
                <w:listItem w:displayText="cst-book" w:value="cst-book"/>
                <w:listItem w:displayText="dat-book" w:value="dat-book"/>
                <w:listItem w:displayText="dcalfc-book" w:value="dcalfc-book"/>
                <w:listItem w:displayText="dda-book" w:value="dda-book"/>
                <w:listItem w:displayText="ddw-book" w:value="ddw-book"/>
                <w:listItem w:displayText="dec-book" w:value="dec-book"/>
                <w:listItem w:displayText="desi-book" w:value="desi-book"/>
                <w:listItem w:displayText="dlit-book" w:value="dlit-book"/>
                <w:listItem w:displayText="dll-book" w:value="dll-book"/>
                <w:listItem w:displayText="dolfi-book" w:value="dolfi-book"/>
                <w:listItem w:displayText="dpl-book" w:value="dpl-book"/>
                <w:listItem w:displayText="dsfc-book" w:value="dsfc-book"/>
                <w:listItem w:displayText="dulg-book" w:value="dulg-book"/>
                <w:listItem w:displayText="ebl-book" w:value="ebl-book"/>
                <w:listItem w:displayText="eclas-book" w:value="eclas-book"/>
                <w:listItem w:displayText="edd-book" w:value="edd-book"/>
                <w:listItem w:displayText="ediel-book" w:value="ediel-book"/>
                <w:listItem w:displayText="edcl-book" w:value="edcl-book"/>
                <w:listItem w:displayText="edl-book" w:value="edl-book"/>
                <w:listItem w:displayText="edpf-book" w:value="edpf-book"/>
                <w:listItem w:displayText="edy-book" w:value="edy-book"/>
                <w:listItem w:displayText="efl-book" w:value="efl-book"/>
                <w:listItem w:displayText="ehl-book" w:value="ehl-book"/>
                <w:listItem w:displayText="eipl-book" w:value="eipl-book"/>
                <w:listItem w:displayText="el-book" w:value="el-book"/>
                <w:listItem w:displayText="elc-book" w:value="elc-book"/>
                <w:listItem w:displayText="elcr-book" w:value="elcr-book"/>
                <w:listItem w:displayText="emp-book" w:value="emp-book"/>
                <w:listItem w:displayText="epc-book" w:value="epc-book"/>
                <w:listItem w:displayText="erisadl-book" w:value="erisadl-book"/>
                <w:listItem w:displayText="err-book" w:value="err-book"/>
                <w:listItem w:displayText="esp-book" w:value="esp-book"/>
                <w:listItem w:displayText="etpg-book" w:value="etpg-book"/>
                <w:listItem w:displayText="eupl-book" w:value="eupl-book"/>
                <w:listItem w:displayText="evd-book" w:value="evd-book"/>
                <w:listItem w:displayText="fah-book" w:value="fah-book"/>
                <w:listItem w:displayText="fap-book" w:value="fap-book"/>
                <w:listItem w:displayText="fcawl-book" w:value="fcawl-book"/>
                <w:listItem w:displayText="ffapl-book" w:value="ffapl-book"/>
                <w:listItem w:displayText="ffua-book" w:value="ffua-book"/>
                <w:listItem w:displayText="fhcdl-book" w:value="fhcdl-book"/>
                <w:listItem w:displayText="fiflp-book" w:value="fiflp-book"/>
                <w:listItem w:displayText="fitic-book" w:value="fitic-book"/>
                <w:listItem w:displayText="flfs-book" w:value="flfs-book"/>
                <w:listItem w:displayText="flsa-book" w:value="flsa-book"/>
                <w:listItem w:displayText="fmla-book" w:value="fmla-book"/>
                <w:listItem w:displayText="fotn-book" w:value="fotn-book"/>
                <w:listItem w:displayText="frd-book" w:value="frd-book"/>
                <w:listItem w:displayText="ftecorp-book" w:value="ftecorp-book"/>
                <w:listItem w:displayText="fteind-book" w:value="fteind-book"/>
                <w:listItem w:displayText="ftepart-book" w:value="ftepart-book"/>
                <w:listItem w:displayText="ftescorp-book" w:value="ftescorp-book"/>
                <w:listItem w:displayText="ftl-book" w:value="ftl-book"/>
                <w:listItem w:displayText="gdttc-book" w:value="gdttc-book"/>
                <w:listItem w:displayText="gdttii-book" w:value="gdttii-book"/>
                <w:listItem w:displayText="gep-book" w:value="gep-book"/>
                <w:listItem w:displayText="gg-book" w:value="gg-book"/>
                <w:listItem w:displayText="gisod-book" w:value="gisod-book"/>
                <w:listItem w:displayText="gof-book" w:value="gof-book"/>
                <w:listItem w:displayText="gpl-book" w:value="gpl-book"/>
                <w:listItem w:displayText="hadrw-book" w:value="hadrw-book"/>
                <w:listItem w:displayText="haw-book" w:value="haw-book"/>
                <w:listItem w:displayText="hcf-book" w:value="hcf-book"/>
                <w:listItem w:displayText="hcylc-book" w:value="hcylc-book"/>
                <w:listItem w:displayText="hee-book" w:value="hee-book"/>
                <w:listItem w:displayText="heg-book" w:value="heg-book"/>
                <w:listItem w:displayText="hlbs1500-book" w:value="hlbs1500-book"/>
                <w:listItem w:displayText="hlbs2100-book" w:value="hlbs2100-book"/>
                <w:listItem w:displayText="hlbs2300-book" w:value="hlbs2300-book"/>
                <w:listItem w:displayText="hlbs2400-book" w:value="hlbs2400-book"/>
                <w:listItem w:displayText="hlbs2600-book" w:value="hlbs2600-book"/>
                <w:listItem w:displayText="hlbs2650-book" w:value="hlbs2650-book"/>
                <w:listItem w:displayText="hlbs2800-book" w:value="hlbs2800-book"/>
                <w:listItem w:displayText="hlbs2900-book" w:value="hlbs2900-book"/>
                <w:listItem w:displayText="hlbs3300-book" w:value="hlbs3300-book"/>
                <w:listItem w:displayText="hop-book" w:value="hop-book"/>
                <w:listItem w:displayText="hpplac-book" w:value="hpplac-book"/>
                <w:listItem w:displayText="hrcc-book" w:value="hrcc-book"/>
                <w:listItem w:displayText="htcb-book" w:value="htcb-book"/>
                <w:listItem w:displayText="iedcm-book" w:value="iedcm-book"/>
                <w:listItem w:displayText="igai-book" w:value="igai-book"/>
                <w:listItem w:displayText="iipd-book" w:value="iipd-book"/>
                <w:listItem w:displayText="ile-book" w:value="ile-book"/>
                <w:listItem w:displayText="ilfg-book" w:value="ilfg-book"/>
                <w:listItem w:displayText="ilu337-book" w:value="ilu337-book"/>
                <w:listItem w:displayText="ipl-book" w:value="ipl-book"/>
                <w:listItem w:displayText="iplc-book" w:value="iplc-book"/>
                <w:listItem w:displayText="ipsil-book" w:value="ipsil-book"/>
                <w:listItem w:displayText="ipt-book" w:value="ipt-book"/>
                <w:listItem w:displayText="iptt-book" w:value="iptt-book"/>
                <w:listItem w:displayText="irc-book" w:value="irc-book"/>
                <w:listItem w:displayText="isa-book" w:value="isa-book"/>
                <w:listItem w:displayText="ishc-book" w:value="ishc-book"/>
                <w:listItem w:displayText="jcst-book" w:value="jcst-book"/>
                <w:listItem w:displayText="labp-book" w:value="labp-book"/>
                <w:listItem w:displayText="lacma-book" w:value="lacma-book"/>
                <w:listItem w:displayText="ladh-book" w:value="ladh-book"/>
                <w:listItem w:displayText="lana-book" w:value="lana-book"/>
                <w:listItem w:displayText="lapga-book" w:value="lapga-book"/>
                <w:listItem w:displayText="lbd-book" w:value="lbd-book"/>
                <w:listItem w:displayText="lfgp-book" w:value="lfgp-book"/>
                <w:listItem w:displayText="llcbps-book" w:value="llcbps-book"/>
                <w:listItem w:displayText="lml-book" w:value="lml-book"/>
                <w:listItem w:displayText="lopm-book" w:value="lopm-book"/>
                <w:listItem w:displayText="lpdi-book" w:value="lpdi-book"/>
                <w:listItem w:displayText="lptsda-book" w:value="lptsda-book"/>
                <w:listItem w:displayText="lsfl-book" w:value="lsfl-book"/>
                <w:listItem w:displayText="lulr-book" w:value="lulr-book"/>
                <w:listItem w:displayText="mapc-book" w:value="mapc-book"/>
                <w:listItem w:displayText="mcl-book" w:value="mcl-book"/>
                <w:listItem w:displayText="mdbsc-book" w:value="mdbsc-book"/>
                <w:listItem w:displayText="mdedl-book" w:value="mdedl-book"/>
                <w:listItem w:displayText="meip-book" w:value="meip-book"/>
                <w:listItem w:displayText="mlprco-book" w:value="mlprco-book"/>
                <w:listItem w:displayText="naat-book" w:value="naat-book"/>
                <w:listItem w:displayText="net-book" w:value="net-book"/>
                <w:listItem w:displayText="nlc-book" w:value="nlc-book"/>
                <w:listItem w:displayText="nlrr-book" w:value="nlrr-book"/>
                <w:listItem w:displayText="nwic-book" w:value="nwic-book"/>
                <w:listItem w:displayText="ops-book" w:value="ops-book"/>
                <w:listItem w:displayText="oshl-book" w:value="oshl-book"/>
                <w:listItem w:displayText="paaa-book" w:value="paaa-book"/>
                <w:listItem w:displayText="paed-book" w:value="paed-book"/>
                <w:listItem w:displayText="paia-book" w:value="paia-book"/>
                <w:listItem w:displayText="papc-book" w:value="papc-book"/>
                <w:listItem w:displayText="patstan-book" w:value="patstan-book"/>
                <w:listItem w:displayText="pbcr-book" w:value="pbcr-book"/>
                <w:listItem w:displayText="pce-book" w:value="pce-book"/>
                <w:listItem w:displayText="pcmt-book" w:value="pcmt-book"/>
                <w:listItem w:displayText="pda-book" w:value="pda-book"/>
                <w:listItem w:displayText="pel-book" w:value="pel-book"/>
                <w:listItem w:displayText="pesi-book" w:value="pesi-book"/>
                <w:listItem w:displayText="pfc-book" w:value="pfc-book"/>
                <w:listItem w:displayText="pfo-book" w:value="pfo-book"/>
                <w:listItem w:displayText="pgfafl-book" w:value="pgfafl-book"/>
                <w:listItem w:displayText="pgpp-book" w:value="pgpp-book"/>
                <w:listItem w:displayText="pgofacsc-book" w:value="pgofacsc-book"/>
                <w:listItem w:displayText="pjae-book" w:value="pjae-book"/>
                <w:listItem w:displayText="phrm-book" w:value="phrm-book"/>
                <w:listItem w:displayText="pir-book" w:value="pir-book"/>
                <w:listItem w:displayText="plp-book" w:value="plp-book"/>
                <w:listItem w:displayText="pls-book" w:value="pls-book"/>
                <w:listItem w:displayText="ppat-book" w:value="ppat-book"/>
                <w:listItem w:displayText="ppla-book" w:value="ppla-book"/>
                <w:listItem w:displayText="pppp-book" w:value="pppp-book"/>
                <w:listItem w:displayText="pro1-book" w:value="pro1-book"/>
                <w:listItem w:displayText="pro2-book" w:value="pro2-book"/>
                <w:listItem w:displayText="pswh-book" w:value="pswh-book"/>
                <w:listItem w:displayText="ptabh-book" w:value="ptabh-book"/>
                <w:listItem w:displayText="ptcl-book" w:value="ptcl-book"/>
                <w:listItem w:displayText="ptcr-book" w:value="ptcr-book"/>
                <w:listItem w:displayText="qeh-book" w:value="qeh-book"/>
                <w:listItem w:displayText="rcci-book" w:value="rcci-book"/>
                <w:listItem w:displayText="rctse-book" w:value="rctse-book"/>
                <w:listItem w:displayText="rgi-book" w:value="rgi-book"/>
                <w:listItem w:displayText="rif-book" w:value="rif-book"/>
                <w:listItem w:displayText="rla-book" w:value="rla-book"/>
                <w:listItem w:displayText="rpe-book" w:value="rpe-book"/>
                <w:listItem w:displayText="scp-book" w:value="scp-book"/>
                <w:listItem w:displayText="sead-book" w:value="sead-book"/>
                <w:listItem w:displayText="sps203-book" w:value="sps203-book"/>
                <w:listItem w:displayText="srp-book" w:value="srp-book"/>
                <w:listItem w:displayText="ssfs-book" w:value="ssfs-book"/>
                <w:listItem w:displayText="sti-book" w:value="sti-book"/>
                <w:listItem w:displayText="tcs409a-book" w:value="tcs409a-book"/>
                <w:listItem w:displayText="td-book" w:value="td-book"/>
                <w:listItem w:displayText="teelm-book" w:value="teelm-book"/>
                <w:listItem w:displayText="tei-book" w:value="tei-book"/>
                <w:listItem w:displayText="tic-book" w:value="tic-book"/>
                <w:listItem w:displayText="tir-book" w:value="tir-book"/>
                <w:listItem w:displayText="tlp-book" w:value="tlp-book"/>
                <w:listItem w:displayText="tmftg-book" w:value="tmftg-book"/>
                <w:listItem w:displayText="tmftp-book" w:value="tmftp-book"/>
                <w:listItem w:displayText="tmitg-book" w:value="tmitg-book"/>
                <w:listItem w:displayText="tpt-book" w:value="tpt-book"/>
                <w:listItem w:displayText="trp-book" w:value="trp-book"/>
                <w:listItem w:displayText="tslip-book" w:value="tslip-book"/>
                <w:listItem w:displayText="tss-book" w:value="tss-book"/>
                <w:listItem w:displayText="tttp-book" w:value="tttp-book"/>
                <w:listItem w:displayText="ucipp-book" w:value="ucipp-book"/>
                <w:listItem w:displayText="ueus-book" w:value="ueus-book"/>
                <w:listItem w:displayText="userra-book" w:value="userra-book"/>
                <w:listItem w:displayText="usmt-book" w:value="usmt-book"/>
                <w:listItem w:displayText="vvil-book" w:value="vvil-book"/>
                <w:listItem w:displayText="vvp-book" w:value="vvp-book"/>
                <w:listItem w:displayText="waa-book" w:value="waa-book"/>
                <w:listItem w:displayText="wan-book" w:value="wan-book"/>
                <w:listItem w:displayText="wds-book" w:value="wds-book"/>
                <w:listItem w:displayText="whl-book" w:value="whl-book"/>
                <w:listItem w:displayText="wilbb-book" w:value="wilbb-book"/>
                <w:listItem w:displayText="wilbf-book" w:value="wilbf-book"/>
                <w:listItem w:displayText="wilfsarcw-book" w:value="wilfsarcw-book"/>
                <w:listItem w:displayText="willsh-book" w:value="willsh-book"/>
                <w:listItem w:displayText="wilmmlr-book" w:value="wilmmlr-book"/>
                <w:listItem w:displayText="wilpb-book" w:value="wilpb-book"/>
                <w:listItem w:displayText="wilrws-book" w:value="wilrws-book"/>
                <w:listItem w:displayText="wiltpb-book" w:value="wiltpb-book"/>
                <w:listItem w:displayText="wlrd-book" w:value="wlrd-book"/>
                <w:listItem w:displayText="wpd-book" w:value="wpd-book"/>
                <w:listItem w:displayText="wphl-book" w:value="wphl-book"/>
                <w:listItem w:displayText="wppg-book" w:value="wppg-book"/>
              </w:dropDownList>
            </w:sdtPr>
            <w:sdtEndPr>
              <w:rPr>
                <w:rStyle w:val="BContentControl"/>
              </w:rPr>
            </w:sdtEndPr>
            <w:sdtContent>
              <w:r w:rsidR="000D7E33">
                <w:rPr>
                  <w:rStyle w:val="BContentControl"/>
                </w:rPr>
                <w:t>td-book</w:t>
              </w:r>
            </w:sdtContent>
          </w:sdt>
          <w:r w:rsidR="000D7E33" w:rsidRPr="000D7E33">
            <w:rPr>
              <w:rStyle w:val="BContentControl"/>
            </w:rPr>
            <w:t xml:space="preserve"> </w:t>
          </w:r>
          <w:sdt>
            <w:sdtPr>
              <w:rPr>
                <w:rStyle w:val="BContentControl"/>
              </w:rPr>
              <w:alias w:val="supplement"/>
              <w:tag w:val="supplement"/>
              <w:id w:val="-1220365692"/>
              <w:lock w:val="sdtLocked"/>
              <w:placeholder>
                <w:docPart w:val="863A0986A932493BB4AA0AD19C184179"/>
              </w:placeholder>
              <w:dataBinding w:prefixMappings="xmlns:ns0='http://www.bna.com/gateway/unit.start' " w:xpath="/ns0:document[1]/ns0:unit.start[1]/@supplement" w:storeItemID="{B04FCA99-13B0-422B-ADC9-9491644FA79D}"/>
              <w15:appearance w15:val="tags"/>
              <w:text/>
            </w:sdtPr>
            <w:sdtEndPr>
              <w:rPr>
                <w:rStyle w:val="BContentControl"/>
              </w:rPr>
            </w:sdtEndPr>
            <w:sdtContent>
              <w:r w:rsidR="000D7E33">
                <w:rPr>
                  <w:rStyle w:val="BContentControl"/>
                </w:rPr>
                <w:t>0</w:t>
              </w:r>
            </w:sdtContent>
          </w:sdt>
          <w:r w:rsidR="000D7E33" w:rsidRPr="000D7E33">
            <w:rPr>
              <w:rStyle w:val="BContentControl"/>
            </w:rPr>
            <w:t xml:space="preserve"> </w:t>
          </w:r>
          <w:sdt>
            <w:sdtPr>
              <w:rPr>
                <w:rStyle w:val="BContentControl"/>
              </w:rPr>
              <w:alias w:val="unit.code"/>
              <w:tag w:val="unit.code"/>
              <w:id w:val="2073611857"/>
              <w:lock w:val="sdtLocked"/>
              <w:placeholder>
                <w:docPart w:val="41AF6130073B4083AA84931DEBE08914"/>
              </w:placeholder>
              <w:dataBinding w:prefixMappings="xmlns:ns0='http://www.bna.com/gateway/unit.start' " w:xpath="/ns0:document[1]/ns0:unit.start[1]/@unit.code" w:storeItemID="{B04FCA99-13B0-422B-ADC9-9491644FA79D}"/>
              <w15:appearance w15:val="tags"/>
              <w:text/>
            </w:sdtPr>
            <w:sdtEndPr>
              <w:rPr>
                <w:rStyle w:val="BContentControl"/>
              </w:rPr>
            </w:sdtEndPr>
            <w:sdtContent>
              <w:r w:rsidR="000D7E33">
                <w:rPr>
                  <w:rStyle w:val="BContentControl"/>
                </w:rPr>
                <w:t>main0014</w:t>
              </w:r>
            </w:sdtContent>
          </w:sdt>
          <w:r w:rsidR="000D7E33" w:rsidRPr="000D7E33">
            <w:rPr>
              <w:rStyle w:val="BContentControl"/>
            </w:rPr>
            <w:t xml:space="preserve"> </w:t>
          </w:r>
          <w:sdt>
            <w:sdtPr>
              <w:rPr>
                <w:rStyle w:val="BContentControl"/>
              </w:rPr>
              <w:alias w:val="unit.name*"/>
              <w:tag w:val="unit.name"/>
              <w:id w:val="-1627156681"/>
              <w:lock w:val="sdtLocked"/>
              <w:placeholder>
                <w:docPart w:val="C712F6E65F0B4685840A03563D63C9AC"/>
              </w:placeholder>
              <w:dataBinding w:prefixMappings="xmlns:ns0='http://www.bna.com/gateway/unit.start' " w:xpath="/ns0:document[1]/ns0:unit.start[1]/@unit.name" w:storeItemID="{B04FCA99-13B0-422B-ADC9-9491644FA79D}"/>
              <w15:appearance w15:val="tags"/>
              <w:text/>
            </w:sdtPr>
            <w:sdtContent>
              <w:r w:rsidR="006B1A12" w:rsidRPr="006B1A12">
                <w:rPr>
                  <w:rStyle w:val="BContentControl"/>
                </w:rPr>
                <w:t>Chapter 14.</w:t>
              </w:r>
              <w:r w:rsidR="006B1A12" w:rsidRPr="006B1A12">
                <w:rPr>
                  <w:rStyle w:val="BContentControl"/>
                </w:rPr>
                <w:t xml:space="preserve"> </w:t>
              </w:r>
              <w:r w:rsidR="006B1A12" w:rsidRPr="006B1A12">
                <w:rPr>
                  <w:rStyle w:val="BContentControl"/>
                </w:rPr>
                <w:t xml:space="preserve">Dilution and the </w:t>
              </w:r>
              <w:proofErr w:type="spellStart"/>
              <w:r w:rsidR="006B1A12" w:rsidRPr="006B1A12">
                <w:rPr>
                  <w:rStyle w:val="BContentControl"/>
                </w:rPr>
                <w:t>Anticybersquatting</w:t>
              </w:r>
              <w:proofErr w:type="spellEnd"/>
              <w:r w:rsidR="006B1A12" w:rsidRPr="006B1A12">
                <w:rPr>
                  <w:rStyle w:val="BContentControl"/>
                </w:rPr>
                <w:t xml:space="preserve"> Statute</w:t>
              </w:r>
            </w:sdtContent>
          </w:sdt>
          <w:r w:rsidR="000D7E33" w:rsidRPr="000D7E33">
            <w:rPr>
              <w:rStyle w:val="BContentControl"/>
            </w:rPr>
            <w:t xml:space="preserve"> </w:t>
          </w:r>
          <w:sdt>
            <w:sdtPr>
              <w:rPr>
                <w:rStyle w:val="BContentControl"/>
              </w:rPr>
              <w:alias w:val="volume.num"/>
              <w:tag w:val="volume.num"/>
              <w:id w:val="-2146270173"/>
              <w:lock w:val="sdtLocked"/>
              <w:placeholder>
                <w:docPart w:val="A6C6D61C7C88445B8AA817B1BEF97023"/>
              </w:placeholder>
              <w:dataBinding w:prefixMappings="xmlns:ns0='http://www.bna.com/gateway/unit.start' " w:xpath="/ns0:document[1]/ns0:unit.start[1]/@volume.num" w:storeItemID="{B04FCA99-13B0-422B-ADC9-9491644FA79D}"/>
              <w15:appearance w15:val="tags"/>
              <w:text/>
            </w:sdtPr>
            <w:sdtEndPr>
              <w:rPr>
                <w:rStyle w:val="BContentControl"/>
              </w:rPr>
            </w:sdtEndPr>
            <w:sdtContent>
              <w:r w:rsidR="000D7E33">
                <w:rPr>
                  <w:rStyle w:val="BContentControl"/>
                </w:rPr>
                <w:t>1</w:t>
              </w:r>
            </w:sdtContent>
          </w:sdt>
        </w:p>
        <w:bookmarkEnd w:id="0" w:displacedByCustomXml="next"/>
      </w:sdtContent>
    </w:sdt>
    <w:p w14:paraId="386FF02F" w14:textId="77777777" w:rsidR="006B1A12" w:rsidRPr="006B1A12" w:rsidRDefault="00E319AD" w:rsidP="000D7E33">
      <w:pPr>
        <w:pStyle w:val="BDocStart"/>
      </w:pPr>
      <w:sdt>
        <w:sdtPr>
          <w:tag w:val="DocStart"/>
          <w:id w:val="1726032910"/>
          <w:lock w:val="sdtLocked"/>
          <w:placeholder>
            <w:docPart w:val="0389E6232E0C4072B7DB920D7A84AE0A"/>
          </w:placeholder>
          <w15:appearance w15:val="hidden"/>
        </w:sdtPr>
        <w:sdtEndPr/>
        <w:sdtContent>
          <w:r w:rsidR="000D7E33">
            <w:t>Document</w:t>
          </w:r>
        </w:sdtContent>
      </w:sdt>
    </w:p>
    <w:p w14:paraId="68F92AD1" w14:textId="34295D0A" w:rsidR="006B1A12" w:rsidRPr="006B1A12" w:rsidRDefault="007A2DD5" w:rsidP="006B1A12">
      <w:pPr>
        <w:pStyle w:val="BChapterName"/>
      </w:pPr>
      <w:r w:rsidRPr="006B1A12">
        <w:t>Chapter 14</w:t>
      </w:r>
      <w:r w:rsidR="006B1A12" w:rsidRPr="006B1A12">
        <w:t>.</w:t>
      </w:r>
      <w:r w:rsidR="006B1A12" w:rsidRPr="006B1A12">
        <w:t xml:space="preserve"> </w:t>
      </w:r>
      <w:r w:rsidR="006B1A12" w:rsidRPr="006B1A12">
        <w:t>D</w:t>
      </w:r>
      <w:r w:rsidRPr="006B1A12">
        <w:t xml:space="preserve">ilution and the </w:t>
      </w:r>
      <w:proofErr w:type="spellStart"/>
      <w:r w:rsidRPr="006B1A12">
        <w:t>Anticybersquatting</w:t>
      </w:r>
      <w:proofErr w:type="spellEnd"/>
      <w:r w:rsidRPr="006B1A12">
        <w:t xml:space="preserve"> Statute</w:t>
      </w:r>
    </w:p>
    <w:p w14:paraId="40AE6DAF" w14:textId="0A26B229" w:rsidR="006B1A12" w:rsidRPr="006B1A12" w:rsidRDefault="006B1A12" w:rsidP="006B1A12">
      <w:pPr>
        <w:pStyle w:val="BNormal"/>
      </w:pPr>
      <w:r w:rsidRPr="006B1A12">
        <w:rPr>
          <w:i/>
        </w:rPr>
        <w:t>This chapter is current through May 2025.</w:t>
      </w:r>
    </w:p>
    <w:p w14:paraId="242C3CCE" w14:textId="687669B1" w:rsidR="006B1A12" w:rsidRPr="006B1A12" w:rsidRDefault="007A2DD5" w:rsidP="006B1A12">
      <w:pPr>
        <w:pStyle w:val="BNormal"/>
      </w:pPr>
      <w:hyperlink r:id="rId13" w:history="1">
        <w:r w:rsidR="006B1A12" w:rsidRPr="006B1A12">
          <w:rPr>
            <w:rStyle w:val="Hyperlink"/>
          </w:rPr>
          <w:t>David Welkowitz</w:t>
        </w:r>
      </w:hyperlink>
      <w:r w:rsidR="006B1A12" w:rsidRPr="006B1A12">
        <w:rPr>
          <w:rFonts w:eastAsiaTheme="majorEastAsia"/>
          <w:vertAlign w:val="superscript"/>
        </w:rPr>
        <w:footnoteReference w:id="1"/>
      </w:r>
      <w:r w:rsidR="00E319AD">
        <w:br/>
      </w:r>
      <w:r w:rsidR="006B1A12" w:rsidRPr="006B1A12">
        <w:rPr>
          <w:i/>
        </w:rPr>
        <w:t>Whittier Law School, Costa Mesa, CA</w:t>
      </w:r>
    </w:p>
    <w:p w14:paraId="48268C20" w14:textId="5684577A" w:rsidR="006B1A12" w:rsidRPr="006B1A12" w:rsidRDefault="007A2DD5" w:rsidP="006B1A12">
      <w:pPr>
        <w:pStyle w:val="BNormal"/>
      </w:pPr>
      <w:r w:rsidRPr="006B1A12">
        <w:t>Disclaimer</w:t>
      </w:r>
      <w:r w:rsidR="006B1A12" w:rsidRPr="006B1A12">
        <w:t>:</w:t>
      </w:r>
      <w:r w:rsidR="006B1A12" w:rsidRPr="006B1A12">
        <w:t xml:space="preserve"> </w:t>
      </w:r>
      <w:r w:rsidR="006B1A12" w:rsidRPr="006B1A12">
        <w:t>T</w:t>
      </w:r>
      <w:r w:rsidRPr="006B1A12">
        <w:t>he opinions expressed here are solely those of the author and should not be construed as representing the opinions, directly or indirectly, of the U.S</w:t>
      </w:r>
      <w:r w:rsidR="006B1A12" w:rsidRPr="006B1A12">
        <w:t>.</w:t>
      </w:r>
      <w:r w:rsidR="006B1A12" w:rsidRPr="006B1A12">
        <w:t xml:space="preserve"> </w:t>
      </w:r>
      <w:r w:rsidR="006B1A12" w:rsidRPr="006B1A12">
        <w:t>C</w:t>
      </w:r>
      <w:r w:rsidRPr="006B1A12">
        <w:t>opyright Office.</w:t>
      </w:r>
    </w:p>
    <w:p w14:paraId="3F248064" w14:textId="1F5092C9" w:rsidR="006B1A12" w:rsidRPr="006B1A12" w:rsidRDefault="00E319AD" w:rsidP="006B1A12">
      <w:pPr>
        <w:pStyle w:val="BHead1"/>
      </w:pPr>
      <w:r>
        <w:t>14.</w:t>
      </w:r>
      <w:r w:rsidR="006B1A12" w:rsidRPr="00E319AD">
        <w:rPr>
          <w:rStyle w:val="BBNAidChar"/>
          <w:rFonts w:eastAsiaTheme="majorEastAsia"/>
        </w:rPr>
        <w:t>I</w:t>
      </w:r>
      <w:r w:rsidR="006B1A12" w:rsidRPr="006B1A12">
        <w:t>.</w:t>
      </w:r>
      <w:r>
        <w:t xml:space="preserve">  </w:t>
      </w:r>
      <w:r w:rsidR="006B1A12" w:rsidRPr="006B1A12">
        <w:t>Cybersquatting and the Challenge</w:t>
      </w:r>
      <w:r w:rsidR="006B1A12">
        <w:t xml:space="preserve"> </w:t>
      </w:r>
      <w:r w:rsidR="006B1A12" w:rsidRPr="006B1A12">
        <w:t>for Dilution Laws</w:t>
      </w:r>
    </w:p>
    <w:p w14:paraId="7151B607" w14:textId="27C2890C" w:rsidR="006B1A12" w:rsidRPr="006B1A12" w:rsidRDefault="007A2DD5" w:rsidP="006B1A12">
      <w:pPr>
        <w:pStyle w:val="BNormal"/>
      </w:pPr>
      <w:r w:rsidRPr="006B1A12">
        <w:t>As discussed in Chapters 3 and 9, the development of the Internet has created unique problems for trademark law</w:t>
      </w:r>
      <w:r w:rsidR="006B1A12" w:rsidRPr="006B1A12">
        <w:t>.</w:t>
      </w:r>
      <w:r w:rsidR="006B1A12" w:rsidRPr="006B1A12">
        <w:t xml:space="preserve"> </w:t>
      </w:r>
      <w:r w:rsidR="006B1A12" w:rsidRPr="006B1A12">
        <w:t>O</w:t>
      </w:r>
      <w:r w:rsidRPr="006B1A12">
        <w:t xml:space="preserve">f particular concern is a practice known as “cybersquatting.” This involves the registration of domain names of the form trademark.com by </w:t>
      </w:r>
      <w:proofErr w:type="gramStart"/>
      <w:r w:rsidRPr="006B1A12">
        <w:t>persons</w:t>
      </w:r>
      <w:proofErr w:type="gramEnd"/>
      <w:r w:rsidRPr="006B1A12">
        <w:t xml:space="preserve"> other than the trademark owner for the purpose of selling them, usually to the trademark owner, at a high price, or to create an Internet website whose success is predicated on Internet users mistakenly believing that typing trademark.com will lead them to the trademark owner’s website.</w:t>
      </w:r>
      <w:r w:rsidR="006B1A12" w:rsidRPr="006B1A12">
        <w:rPr>
          <w:vertAlign w:val="superscript"/>
        </w:rPr>
        <w:footnoteReference w:id="2"/>
      </w:r>
    </w:p>
    <w:p w14:paraId="1565AF18" w14:textId="30AAA904" w:rsidR="006B1A12" w:rsidRPr="006B1A12" w:rsidRDefault="007A2DD5" w:rsidP="006B1A12">
      <w:pPr>
        <w:pStyle w:val="BNormal"/>
      </w:pPr>
      <w:r w:rsidRPr="006B1A12">
        <w:t>When the Federal Trademark Dilution Act (FTDA) was enacted, some supporters hoped that it would help to eliminate cybersquatting.</w:t>
      </w:r>
      <w:r w:rsidR="006B1A12" w:rsidRPr="006B1A12">
        <w:rPr>
          <w:vertAlign w:val="superscript"/>
        </w:rPr>
        <w:footnoteReference w:id="3"/>
      </w:r>
      <w:r w:rsidRPr="006B1A12">
        <w:t xml:space="preserve"> And a number of courts granted relief to trademark owners under the FTDA.</w:t>
      </w:r>
      <w:r w:rsidR="006B1A12" w:rsidRPr="006B1A12">
        <w:rPr>
          <w:vertAlign w:val="superscript"/>
        </w:rPr>
        <w:footnoteReference w:id="4"/>
      </w:r>
      <w:r w:rsidRPr="006B1A12">
        <w:t xml:space="preserve"> However, the application of the FTDA, and now the Trademark Dilution Revision Act (TDRA), to allegations of cybersquatting is not straightforward.</w:t>
      </w:r>
      <w:r w:rsidR="006B1A12" w:rsidRPr="006B1A12">
        <w:rPr>
          <w:vertAlign w:val="superscript"/>
        </w:rPr>
        <w:footnoteReference w:id="5"/>
      </w:r>
      <w:r w:rsidRPr="006B1A12">
        <w:t xml:space="preserve"> There are issues regarding whether registration of a domain name constitutes a “use in commerce,” the extent to which the exclusions from liability in Section 43(c)(3) of the Lanham Act</w:t>
      </w:r>
      <w:r w:rsidR="006B1A12" w:rsidRPr="006B1A12">
        <w:rPr>
          <w:vertAlign w:val="superscript"/>
        </w:rPr>
        <w:footnoteReference w:id="6"/>
      </w:r>
      <w:r w:rsidRPr="006B1A12">
        <w:t xml:space="preserve"> apply to cybersquatting, whether the TDRA definitions of dilution are an appropriate way to view cybersquatting,</w:t>
      </w:r>
      <w:r w:rsidR="006B1A12" w:rsidRPr="006B1A12">
        <w:rPr>
          <w:vertAlign w:val="superscript"/>
        </w:rPr>
        <w:footnoteReference w:id="7"/>
      </w:r>
      <w:r w:rsidRPr="006B1A12">
        <w:t xml:space="preserve"> and what limitations on relief are provided by the dilution statute.</w:t>
      </w:r>
      <w:r w:rsidR="006B1A12" w:rsidRPr="006B1A12">
        <w:rPr>
          <w:vertAlign w:val="superscript"/>
        </w:rPr>
        <w:footnoteReference w:id="8"/>
      </w:r>
      <w:r w:rsidRPr="006B1A12">
        <w:t xml:space="preserve"> In addition, one must obtain personal jurisdiction over the registrant in order to command a ceding of the domain name under the TDRA</w:t>
      </w:r>
      <w:r w:rsidR="006B1A12" w:rsidRPr="006B1A12">
        <w:t>;</w:t>
      </w:r>
      <w:r w:rsidR="006B1A12" w:rsidRPr="006B1A12">
        <w:t xml:space="preserve"> </w:t>
      </w:r>
      <w:r w:rsidR="006B1A12" w:rsidRPr="006B1A12">
        <w:t>t</w:t>
      </w:r>
      <w:r w:rsidRPr="006B1A12">
        <w:t>his may not be easy to accomplish.</w:t>
      </w:r>
      <w:r w:rsidR="006B1A12" w:rsidRPr="006B1A12">
        <w:rPr>
          <w:vertAlign w:val="superscript"/>
        </w:rPr>
        <w:footnoteReference w:id="9"/>
      </w:r>
    </w:p>
    <w:p w14:paraId="4EA70C6D" w14:textId="4BE954CA" w:rsidR="006B1A12" w:rsidRPr="006B1A12" w:rsidRDefault="007A2DD5" w:rsidP="006B1A12">
      <w:pPr>
        <w:pStyle w:val="BNormal"/>
      </w:pPr>
      <w:r w:rsidRPr="006B1A12">
        <w:t xml:space="preserve">Recognizing these problems with the FTDA, in 1999 Congress passed the </w:t>
      </w:r>
      <w:proofErr w:type="spellStart"/>
      <w:r w:rsidRPr="006B1A12">
        <w:t>Anticybersquatting</w:t>
      </w:r>
      <w:proofErr w:type="spellEnd"/>
      <w:r w:rsidRPr="006B1A12">
        <w:t xml:space="preserve"> Consumer Protection Act (ACPA).</w:t>
      </w:r>
      <w:r w:rsidR="006B1A12" w:rsidRPr="006B1A12">
        <w:rPr>
          <w:vertAlign w:val="superscript"/>
        </w:rPr>
        <w:footnoteReference w:id="10"/>
      </w:r>
      <w:r w:rsidRPr="006B1A12">
        <w:t xml:space="preserve"> The ACPA added Section 43(d) to the Lanham Act.</w:t>
      </w:r>
      <w:r w:rsidR="006B1A12" w:rsidRPr="006B1A12">
        <w:rPr>
          <w:vertAlign w:val="superscript"/>
        </w:rPr>
        <w:footnoteReference w:id="11"/>
      </w:r>
      <w:r w:rsidRPr="006B1A12">
        <w:t xml:space="preserve"> The thrust of the ACPA was to outlaw registering or “trafficking” in domain names of the form trademark.com with a “bad faith intent to profit” from the trademark.</w:t>
      </w:r>
      <w:r w:rsidR="006B1A12" w:rsidRPr="006B1A12">
        <w:rPr>
          <w:vertAlign w:val="superscript"/>
        </w:rPr>
        <w:footnoteReference w:id="12"/>
      </w:r>
      <w:r w:rsidRPr="006B1A12">
        <w:t xml:space="preserve"> As discussed in this chapter, the ACPA has certain interactions with the FTDA and TDRA</w:t>
      </w:r>
      <w:r w:rsidR="006B1A12" w:rsidRPr="006B1A12">
        <w:t>.</w:t>
      </w:r>
      <w:r w:rsidR="006B1A12" w:rsidRPr="006B1A12">
        <w:t xml:space="preserve"> </w:t>
      </w:r>
      <w:r w:rsidR="006B1A12" w:rsidRPr="006B1A12">
        <w:t>O</w:t>
      </w:r>
      <w:r w:rsidRPr="006B1A12">
        <w:t>ur discussion will center on the implications of these interactions for dilution law</w:t>
      </w:r>
      <w:r w:rsidR="006B1A12" w:rsidRPr="006B1A12">
        <w:t>;</w:t>
      </w:r>
      <w:r w:rsidR="006B1A12" w:rsidRPr="006B1A12">
        <w:t xml:space="preserve"> </w:t>
      </w:r>
      <w:r w:rsidR="006B1A12" w:rsidRPr="006B1A12">
        <w:t>a</w:t>
      </w:r>
      <w:r w:rsidRPr="006B1A12">
        <w:t xml:space="preserve"> complete discussion of the ACPA is beyond the scope of this book.</w:t>
      </w:r>
    </w:p>
    <w:p w14:paraId="1F029A80" w14:textId="711BDD8B" w:rsidR="006B1A12" w:rsidRPr="006B1A12" w:rsidRDefault="00E319AD" w:rsidP="006B1A12">
      <w:pPr>
        <w:pStyle w:val="BHead1"/>
      </w:pPr>
      <w:r>
        <w:t>14.</w:t>
      </w:r>
      <w:r w:rsidR="006B1A12" w:rsidRPr="00E319AD">
        <w:rPr>
          <w:rStyle w:val="BBNAidChar"/>
          <w:rFonts w:eastAsiaTheme="majorEastAsia"/>
        </w:rPr>
        <w:t>II</w:t>
      </w:r>
      <w:r w:rsidR="006B1A12" w:rsidRPr="006B1A12">
        <w:t>.</w:t>
      </w:r>
      <w:r>
        <w:t xml:space="preserve">  </w:t>
      </w:r>
      <w:r w:rsidR="006B1A12" w:rsidRPr="006B1A12">
        <w:t>The Two Types of Claims Authorized by the ACPA</w:t>
      </w:r>
    </w:p>
    <w:p w14:paraId="0176FD74" w14:textId="2691DBDF" w:rsidR="006B1A12" w:rsidRPr="006B1A12" w:rsidRDefault="007A2DD5" w:rsidP="006B1A12">
      <w:pPr>
        <w:pStyle w:val="BNormal"/>
      </w:pPr>
      <w:r w:rsidRPr="006B1A12">
        <w:t>The ACPA provides two different procedural routes, each with different elements</w:t>
      </w:r>
      <w:r w:rsidR="006B1A12" w:rsidRPr="006B1A12">
        <w:t>.</w:t>
      </w:r>
      <w:r w:rsidR="006B1A12" w:rsidRPr="006B1A12">
        <w:t xml:space="preserve"> </w:t>
      </w:r>
      <w:r w:rsidR="006B1A12" w:rsidRPr="006B1A12">
        <w:t>T</w:t>
      </w:r>
      <w:r w:rsidRPr="006B1A12">
        <w:t xml:space="preserve">he conventional route is by an in </w:t>
      </w:r>
      <w:proofErr w:type="spellStart"/>
      <w:r w:rsidRPr="006B1A12">
        <w:t>personam</w:t>
      </w:r>
      <w:proofErr w:type="spellEnd"/>
      <w:r w:rsidRPr="006B1A12">
        <w:t xml:space="preserve"> action</w:t>
      </w:r>
      <w:r w:rsidR="006B1A12" w:rsidRPr="006B1A12">
        <w:t>.</w:t>
      </w:r>
      <w:r w:rsidR="006B1A12" w:rsidRPr="006B1A12">
        <w:t xml:space="preserve"> </w:t>
      </w:r>
      <w:r w:rsidR="006B1A12" w:rsidRPr="006B1A12">
        <w:t>T</w:t>
      </w:r>
      <w:r w:rsidRPr="006B1A12">
        <w:t>he ACPA also permits in rem actions, with the domain name used as the res.</w:t>
      </w:r>
      <w:r w:rsidR="006B1A12" w:rsidRPr="006B1A12">
        <w:rPr>
          <w:vertAlign w:val="superscript"/>
        </w:rPr>
        <w:footnoteReference w:id="13"/>
      </w:r>
      <w:r w:rsidRPr="006B1A12">
        <w:t xml:space="preserve"> The latter procedure allows a remedy in situations where the domain name registrant has made it difficult to determine its identity.</w:t>
      </w:r>
      <w:r w:rsidR="006B1A12" w:rsidRPr="006B1A12">
        <w:rPr>
          <w:vertAlign w:val="superscript"/>
        </w:rPr>
        <w:footnoteReference w:id="14"/>
      </w:r>
    </w:p>
    <w:p w14:paraId="3A7190DB" w14:textId="550F03FF" w:rsidR="006B1A12" w:rsidRPr="006B1A12" w:rsidRDefault="00E319AD" w:rsidP="006B1A12">
      <w:pPr>
        <w:pStyle w:val="BHead1"/>
      </w:pPr>
      <w:r>
        <w:t>14.</w:t>
      </w:r>
      <w:r w:rsidR="006B1A12" w:rsidRPr="00E319AD">
        <w:rPr>
          <w:rStyle w:val="BBNAidChar"/>
          <w:rFonts w:eastAsiaTheme="majorEastAsia"/>
        </w:rPr>
        <w:t>III</w:t>
      </w:r>
      <w:r w:rsidR="006B1A12" w:rsidRPr="006B1A12">
        <w:t>.</w:t>
      </w:r>
      <w:r>
        <w:t xml:space="preserve">  </w:t>
      </w:r>
      <w:r w:rsidR="006B1A12" w:rsidRPr="006B1A12">
        <w:t xml:space="preserve">Elements of an In </w:t>
      </w:r>
      <w:proofErr w:type="spellStart"/>
      <w:r w:rsidR="006B1A12" w:rsidRPr="006B1A12">
        <w:t>Personam</w:t>
      </w:r>
      <w:proofErr w:type="spellEnd"/>
      <w:r w:rsidR="006B1A12" w:rsidRPr="006B1A12">
        <w:t xml:space="preserve"> Claim Under the ACPA</w:t>
      </w:r>
    </w:p>
    <w:p w14:paraId="4B5D383C" w14:textId="13343AAE" w:rsidR="006B1A12" w:rsidRPr="006B1A12" w:rsidRDefault="007A2DD5" w:rsidP="006B1A12">
      <w:pPr>
        <w:pStyle w:val="BNormal"/>
      </w:pPr>
      <w:r w:rsidRPr="006B1A12">
        <w:t xml:space="preserve">To succeed on an in </w:t>
      </w:r>
      <w:proofErr w:type="spellStart"/>
      <w:r w:rsidRPr="006B1A12">
        <w:t>personam</w:t>
      </w:r>
      <w:proofErr w:type="spellEnd"/>
      <w:r w:rsidRPr="006B1A12">
        <w:t xml:space="preserve"> claim under the ACPA, a plaintiff must show that (1) it is the owner of a mark;</w:t>
      </w:r>
      <w:r w:rsidR="006B1A12" w:rsidRPr="006B1A12">
        <w:rPr>
          <w:vertAlign w:val="superscript"/>
        </w:rPr>
        <w:footnoteReference w:id="15"/>
      </w:r>
      <w:r w:rsidRPr="006B1A12">
        <w:t xml:space="preserve"> (2) the defendant is the domain name registrant or the “authorized licensee” of the registrant;</w:t>
      </w:r>
      <w:r w:rsidR="006B1A12" w:rsidRPr="006B1A12">
        <w:rPr>
          <w:vertAlign w:val="superscript"/>
        </w:rPr>
        <w:footnoteReference w:id="16"/>
      </w:r>
      <w:r w:rsidRPr="006B1A12">
        <w:t xml:space="preserve"> (3) the defendant has a “bad faith intent to profit” from the plaintiff’s mark;</w:t>
      </w:r>
      <w:r w:rsidR="006B1A12" w:rsidRPr="006B1A12">
        <w:rPr>
          <w:vertAlign w:val="superscript"/>
        </w:rPr>
        <w:footnoteReference w:id="17"/>
      </w:r>
      <w:r w:rsidRPr="006B1A12">
        <w:t xml:space="preserve"> and (4) the defendant is a person that “registers, traffics in, or uses a domain name” that is (a) distinctive when registered as a domain name and “identical or confusingly similar” to the plaintiff’s mark, </w:t>
      </w:r>
      <w:r w:rsidR="006B1A12" w:rsidRPr="006B1A12">
        <w:rPr>
          <w:i/>
        </w:rPr>
        <w:t>or</w:t>
      </w:r>
      <w:r w:rsidRPr="006B1A12">
        <w:t xml:space="preserve"> (b) “is identical or confusingly similar to or dilutive of” a mark that is famous when registered as a domain name.</w:t>
      </w:r>
      <w:r w:rsidR="006B1A12" w:rsidRPr="006B1A12">
        <w:rPr>
          <w:vertAlign w:val="superscript"/>
        </w:rPr>
        <w:footnoteReference w:id="18"/>
      </w:r>
    </w:p>
    <w:p w14:paraId="125235A8" w14:textId="3C193A0F" w:rsidR="006B1A12" w:rsidRPr="006B1A12" w:rsidRDefault="00E319AD" w:rsidP="006B1A12">
      <w:pPr>
        <w:pStyle w:val="BHead2"/>
      </w:pPr>
      <w:r>
        <w:t>14.III.</w:t>
      </w:r>
      <w:r w:rsidR="006B1A12" w:rsidRPr="00E319AD">
        <w:rPr>
          <w:rStyle w:val="BBNAidChar"/>
          <w:rFonts w:eastAsiaTheme="majorEastAsia"/>
        </w:rPr>
        <w:t>A</w:t>
      </w:r>
      <w:r w:rsidR="006B1A12" w:rsidRPr="006B1A12">
        <w:t>.</w:t>
      </w:r>
      <w:r>
        <w:t> </w:t>
      </w:r>
      <w:r w:rsidR="006B1A12" w:rsidRPr="006B1A12">
        <w:tab/>
        <w:t>Bad Faith Intent to Profit as a Key Element of a Claim</w:t>
      </w:r>
      <w:r w:rsidR="006B1A12">
        <w:t xml:space="preserve"> </w:t>
      </w:r>
      <w:r w:rsidR="006B1A12" w:rsidRPr="006B1A12">
        <w:t>Under the ACPA</w:t>
      </w:r>
    </w:p>
    <w:p w14:paraId="67D5A528" w14:textId="55BBE619" w:rsidR="006B1A12" w:rsidRPr="006B1A12" w:rsidRDefault="007A2DD5" w:rsidP="006B1A12">
      <w:pPr>
        <w:pStyle w:val="BNormal"/>
      </w:pPr>
      <w:r w:rsidRPr="006B1A12">
        <w:t xml:space="preserve">The key element in an ACPA claim is the “bad faith intent to profit.” The statute lists nine factors that the court </w:t>
      </w:r>
      <w:r w:rsidR="006B1A12" w:rsidRPr="006B1A12">
        <w:rPr>
          <w:i/>
        </w:rPr>
        <w:t>may</w:t>
      </w:r>
      <w:r w:rsidRPr="006B1A12">
        <w:t xml:space="preserve"> consider in making this determination:</w:t>
      </w:r>
      <w:r w:rsidR="006B1A12" w:rsidRPr="006B1A12">
        <w:rPr>
          <w:vertAlign w:val="superscript"/>
        </w:rPr>
        <w:footnoteReference w:id="19"/>
      </w:r>
    </w:p>
    <w:p w14:paraId="1E221EAE" w14:textId="210B163C" w:rsidR="006B1A12" w:rsidRPr="006B1A12" w:rsidRDefault="007A2DD5" w:rsidP="006B1A12">
      <w:pPr>
        <w:pStyle w:val="BListitemorig"/>
      </w:pPr>
      <w:r w:rsidRPr="006B1A12">
        <w:t xml:space="preserve">(I) the trademark or other intellectual property rights of the person [i.e., the domain name registrant], if any, in the domain </w:t>
      </w:r>
      <w:proofErr w:type="gramStart"/>
      <w:r w:rsidRPr="006B1A12">
        <w:t>name;</w:t>
      </w:r>
      <w:proofErr w:type="gramEnd"/>
    </w:p>
    <w:p w14:paraId="76B894C7" w14:textId="4160C946" w:rsidR="006B1A12" w:rsidRPr="006B1A12" w:rsidRDefault="007A2DD5" w:rsidP="006B1A12">
      <w:pPr>
        <w:pStyle w:val="BListitemorig"/>
      </w:pPr>
      <w:r w:rsidRPr="006B1A12">
        <w:t xml:space="preserve">(II) the extent to which the domain name consists of the legal name of the person or a name that is otherwise commonly used to identify that </w:t>
      </w:r>
      <w:proofErr w:type="gramStart"/>
      <w:r w:rsidRPr="006B1A12">
        <w:t>person;</w:t>
      </w:r>
      <w:proofErr w:type="gramEnd"/>
    </w:p>
    <w:p w14:paraId="3961420B" w14:textId="3916553A" w:rsidR="006B1A12" w:rsidRPr="006B1A12" w:rsidRDefault="007A2DD5" w:rsidP="006B1A12">
      <w:pPr>
        <w:pStyle w:val="BListitemorig"/>
      </w:pPr>
      <w:r w:rsidRPr="006B1A12">
        <w:t xml:space="preserve">(III) the person’s prior use, if any, of the domain name in connection with the bona fide offering of any goods or </w:t>
      </w:r>
      <w:proofErr w:type="gramStart"/>
      <w:r w:rsidRPr="006B1A12">
        <w:t>services;</w:t>
      </w:r>
      <w:proofErr w:type="gramEnd"/>
    </w:p>
    <w:p w14:paraId="3078ABDF" w14:textId="28D060E6" w:rsidR="006B1A12" w:rsidRPr="006B1A12" w:rsidRDefault="007A2DD5" w:rsidP="006B1A12">
      <w:pPr>
        <w:pStyle w:val="BListitemorig"/>
      </w:pPr>
      <w:r w:rsidRPr="006B1A12">
        <w:t xml:space="preserve">(IV) the person’s bona fide noncommercial or fair use of the mark in a site accessible under the domain </w:t>
      </w:r>
      <w:proofErr w:type="gramStart"/>
      <w:r w:rsidRPr="006B1A12">
        <w:t>name;</w:t>
      </w:r>
      <w:proofErr w:type="gramEnd"/>
    </w:p>
    <w:p w14:paraId="10963074" w14:textId="5D220E53" w:rsidR="006B1A12" w:rsidRPr="006B1A12" w:rsidRDefault="007A2DD5" w:rsidP="006B1A12">
      <w:pPr>
        <w:pStyle w:val="BListitemorig"/>
      </w:pPr>
      <w:r w:rsidRPr="006B1A12">
        <w:t xml:space="preserve">(V) the person’s intent to divert consumers from the mark owner’s online location to a site accessible under the domain name that could harm the goodwill represented by the mark, either for commercial gain or with the intent to tarnish or disparage the mark, by creating a likelihood of confusion as to the source, sponsorship, affiliation, or endorsement of the </w:t>
      </w:r>
      <w:proofErr w:type="gramStart"/>
      <w:r w:rsidRPr="006B1A12">
        <w:t>site;</w:t>
      </w:r>
      <w:proofErr w:type="gramEnd"/>
    </w:p>
    <w:p w14:paraId="21FC420C" w14:textId="7E8C7DE2" w:rsidR="006B1A12" w:rsidRPr="006B1A12" w:rsidRDefault="007A2DD5" w:rsidP="006B1A12">
      <w:pPr>
        <w:pStyle w:val="BListitemorig"/>
      </w:pPr>
      <w:r w:rsidRPr="006B1A12">
        <w:t xml:space="preserve">(VI) the person’s offer to transfer, sell, or otherwise assign the domain name to the mark owner or any third party for financial gain without having used, or having an intent to use, the domain name in the bona fide offering of any goods or services, or the person’s prior conduct indicating a pattern of such </w:t>
      </w:r>
      <w:proofErr w:type="gramStart"/>
      <w:r w:rsidRPr="006B1A12">
        <w:t>conduct;</w:t>
      </w:r>
      <w:proofErr w:type="gramEnd"/>
    </w:p>
    <w:p w14:paraId="45619B5F" w14:textId="6EC65157" w:rsidR="006B1A12" w:rsidRPr="006B1A12" w:rsidRDefault="007A2DD5" w:rsidP="006B1A12">
      <w:pPr>
        <w:pStyle w:val="BListitemorig"/>
      </w:pPr>
      <w:r w:rsidRPr="006B1A12">
        <w:t xml:space="preserve">(VII) the person’s provision of material and misleading false contact information when applying for the registration of the domain name, the person’s intentional failure to maintain accurate contact information, or the person’s prior conduct indicating a pattern of such </w:t>
      </w:r>
      <w:proofErr w:type="gramStart"/>
      <w:r w:rsidRPr="006B1A12">
        <w:t>conduct;</w:t>
      </w:r>
      <w:proofErr w:type="gramEnd"/>
    </w:p>
    <w:p w14:paraId="28EAAC7D" w14:textId="492B7BC1" w:rsidR="006B1A12" w:rsidRPr="006B1A12" w:rsidRDefault="007A2DD5" w:rsidP="006B1A12">
      <w:pPr>
        <w:pStyle w:val="BListitemorig"/>
      </w:pPr>
      <w:r w:rsidRPr="006B1A12">
        <w:t>(VIII) the person’s registration or acquisition of multiple domain names which the person knows are identical or confusingly similar to marks of others that are distinctive at the time of registration of such domain names, or dilutive of famous marks of others that are famous at the time of registration of such domain names, without regard to the goods or services of the parties</w:t>
      </w:r>
      <w:r w:rsidR="006B1A12" w:rsidRPr="006B1A12">
        <w:t>;</w:t>
      </w:r>
      <w:r w:rsidR="006B1A12" w:rsidRPr="006B1A12">
        <w:t xml:space="preserve"> </w:t>
      </w:r>
      <w:r w:rsidR="006B1A12" w:rsidRPr="006B1A12">
        <w:t>a</w:t>
      </w:r>
      <w:r w:rsidRPr="006B1A12">
        <w:t>nd</w:t>
      </w:r>
    </w:p>
    <w:p w14:paraId="56EB43F6" w14:textId="24376C6A" w:rsidR="006B1A12" w:rsidRPr="006B1A12" w:rsidRDefault="007A2DD5" w:rsidP="006B1A12">
      <w:pPr>
        <w:pStyle w:val="BListitemorig"/>
      </w:pPr>
      <w:r w:rsidRPr="006B1A12">
        <w:t>(IX) the extent to which the mark incorporated in the person’s domain name registration is or is not distinctive and famous within the meaning of subsection (c)(1) of section 43.</w:t>
      </w:r>
      <w:r w:rsidR="006B1A12" w:rsidRPr="006B1A12">
        <w:rPr>
          <w:vertAlign w:val="superscript"/>
        </w:rPr>
        <w:footnoteReference w:id="20"/>
      </w:r>
    </w:p>
    <w:p w14:paraId="4AD009AA" w14:textId="0BD7A97E" w:rsidR="006B1A12" w:rsidRPr="006B1A12" w:rsidRDefault="007A2DD5" w:rsidP="006B1A12">
      <w:pPr>
        <w:pStyle w:val="BNormal"/>
      </w:pPr>
      <w:r w:rsidRPr="006B1A12">
        <w:t>The statute also provides that bad faith intent to profit “</w:t>
      </w:r>
      <w:r w:rsidR="006B1A12" w:rsidRPr="006B1A12">
        <w:rPr>
          <w:i/>
        </w:rPr>
        <w:t>shall not be found</w:t>
      </w:r>
      <w:r w:rsidRPr="006B1A12">
        <w:t xml:space="preserve">” where the defendant actually </w:t>
      </w:r>
      <w:r w:rsidR="006B1A12" w:rsidRPr="006B1A12">
        <w:rPr>
          <w:i/>
        </w:rPr>
        <w:t>and</w:t>
      </w:r>
      <w:r w:rsidRPr="006B1A12">
        <w:t xml:space="preserve"> reasonably believed “that the use of the domain name was a fair use or otherwise lawful.”</w:t>
      </w:r>
      <w:r w:rsidR="006B1A12" w:rsidRPr="006B1A12">
        <w:rPr>
          <w:vertAlign w:val="superscript"/>
        </w:rPr>
        <w:footnoteReference w:id="21"/>
      </w:r>
    </w:p>
    <w:p w14:paraId="3529E290" w14:textId="2645773B" w:rsidR="006B1A12" w:rsidRPr="006B1A12" w:rsidRDefault="007A2DD5" w:rsidP="006B1A12">
      <w:pPr>
        <w:pStyle w:val="BNormal"/>
      </w:pPr>
      <w:r w:rsidRPr="006B1A12">
        <w:t>The legislative history shows that Congress wanted to give the courts flexibility to deal with bad-faith registrants while not overlooking free-speech issues and various good-faith reasons for engaging in what might appear on the surface to be bad-faith conduct.</w:t>
      </w:r>
      <w:r w:rsidR="006B1A12" w:rsidRPr="006B1A12">
        <w:rPr>
          <w:vertAlign w:val="superscript"/>
        </w:rPr>
        <w:footnoteReference w:id="22"/>
      </w:r>
      <w:r w:rsidRPr="006B1A12">
        <w:t xml:space="preserve"> Thus, instead of creating either express exceptions or hard-and-fast rules of inclusion, Congress set forth nonexclusive factors to be balanced on a case-by-case basis.</w:t>
      </w:r>
      <w:r w:rsidR="006B1A12" w:rsidRPr="006B1A12">
        <w:rPr>
          <w:vertAlign w:val="superscript"/>
        </w:rPr>
        <w:footnoteReference w:id="23"/>
      </w:r>
      <w:r w:rsidRPr="006B1A12">
        <w:t xml:space="preserve"> This was done to avoid either including those with reasonable explanations for their conduct or excluding those who cleverly fit their conduct into a loophole in the statute.</w:t>
      </w:r>
      <w:r w:rsidR="006B1A12" w:rsidRPr="006B1A12">
        <w:rPr>
          <w:vertAlign w:val="superscript"/>
        </w:rPr>
        <w:footnoteReference w:id="24"/>
      </w:r>
    </w:p>
    <w:p w14:paraId="597FDF08" w14:textId="095EF130" w:rsidR="006B1A12" w:rsidRPr="006B1A12" w:rsidRDefault="007A2DD5" w:rsidP="006B1A12">
      <w:pPr>
        <w:pStyle w:val="BNormal"/>
      </w:pPr>
      <w:r w:rsidRPr="006B1A12">
        <w:t>Examining the factors from the defendant’s point of view, the first four can be described as exculpatory, while the remaining five are more inculpatory</w:t>
      </w:r>
      <w:r w:rsidR="006B1A12" w:rsidRPr="006B1A12">
        <w:t>.</w:t>
      </w:r>
      <w:r w:rsidR="006B1A12" w:rsidRPr="006B1A12">
        <w:t xml:space="preserve"> </w:t>
      </w:r>
      <w:r w:rsidR="006B1A12" w:rsidRPr="006B1A12">
        <w:t>T</w:t>
      </w:r>
      <w:r w:rsidRPr="006B1A12">
        <w:t>hat is, the first four factors (existing rights of the defendant in the name, the name as the defendant’s legal name, prior commercial use by the defendant of the name, and noncommercial or fair use) tend to show a lack of bad faith, while the other five tend to show the existence of bad faith.</w:t>
      </w:r>
    </w:p>
    <w:p w14:paraId="12C467AF" w14:textId="2AE1C95D" w:rsidR="006B1A12" w:rsidRPr="006B1A12" w:rsidRDefault="007A2DD5" w:rsidP="006B1A12">
      <w:pPr>
        <w:pStyle w:val="BNormal"/>
      </w:pPr>
      <w:r w:rsidRPr="006B1A12">
        <w:t>As for the “escape clause” of a subjectively and objectively reasonable belief in the lawfulness or fair use of the domain name, it appears that a proper use of the nine factors should yield an appropriate analysis of that section as well</w:t>
      </w:r>
      <w:r w:rsidR="006B1A12" w:rsidRPr="006B1A12">
        <w:t>.</w:t>
      </w:r>
      <w:r w:rsidR="006B1A12" w:rsidRPr="006B1A12">
        <w:t xml:space="preserve"> </w:t>
      </w:r>
      <w:r w:rsidR="006B1A12" w:rsidRPr="006B1A12">
        <w:t>A</w:t>
      </w:r>
      <w:r w:rsidRPr="006B1A12">
        <w:t>lthough it is possible for someone to fail the tests of those factors and still reasonably believe in the lawfulness of their actions (as, for example, in a free-speech situation), that normally will not be the case.</w:t>
      </w:r>
      <w:r w:rsidR="006B1A12" w:rsidRPr="006B1A12">
        <w:rPr>
          <w:vertAlign w:val="superscript"/>
        </w:rPr>
        <w:footnoteReference w:id="25"/>
      </w:r>
      <w:r w:rsidRPr="006B1A12">
        <w:t xml:space="preserve"> On the other hand, the escape clause serves as a useful reminder to courts that Congress did not intend that all registrants of domain names that might be similar to or dilutive of trademarks be sanctioned.</w:t>
      </w:r>
    </w:p>
    <w:p w14:paraId="7D25CB03" w14:textId="2ED524EC" w:rsidR="006B1A12" w:rsidRPr="006B1A12" w:rsidRDefault="00E319AD" w:rsidP="006B1A12">
      <w:pPr>
        <w:pStyle w:val="BHead2"/>
      </w:pPr>
      <w:r>
        <w:t>14.III.</w:t>
      </w:r>
      <w:r w:rsidR="006B1A12" w:rsidRPr="00E319AD">
        <w:rPr>
          <w:rStyle w:val="BBNAidChar"/>
          <w:rFonts w:eastAsiaTheme="majorEastAsia"/>
        </w:rPr>
        <w:t>B</w:t>
      </w:r>
      <w:r w:rsidR="006B1A12" w:rsidRPr="006B1A12">
        <w:t>.</w:t>
      </w:r>
      <w:r>
        <w:t> </w:t>
      </w:r>
      <w:r w:rsidR="006B1A12" w:rsidRPr="006B1A12">
        <w:tab/>
        <w:t>Bad Faith Intent to Profit:</w:t>
      </w:r>
      <w:r w:rsidR="006B1A12" w:rsidRPr="006B1A12">
        <w:t xml:space="preserve"> </w:t>
      </w:r>
      <w:r w:rsidR="006B1A12" w:rsidRPr="006B1A12">
        <w:t xml:space="preserve">Intersections </w:t>
      </w:r>
      <w:proofErr w:type="gramStart"/>
      <w:r w:rsidR="006B1A12" w:rsidRPr="006B1A12">
        <w:t>With</w:t>
      </w:r>
      <w:proofErr w:type="gramEnd"/>
      <w:r w:rsidR="006B1A12" w:rsidRPr="006B1A12">
        <w:t xml:space="preserve"> Dilution</w:t>
      </w:r>
    </w:p>
    <w:p w14:paraId="76097B72" w14:textId="43559D70" w:rsidR="006B1A12" w:rsidRPr="006B1A12" w:rsidRDefault="007A2DD5" w:rsidP="006B1A12">
      <w:pPr>
        <w:pStyle w:val="BNormal"/>
      </w:pPr>
      <w:r w:rsidRPr="006B1A12">
        <w:t>The “bad faith” factors provide several intersections with dilution law.</w:t>
      </w:r>
      <w:r w:rsidR="006B1A12" w:rsidRPr="006B1A12">
        <w:rPr>
          <w:vertAlign w:val="superscript"/>
        </w:rPr>
        <w:footnoteReference w:id="26"/>
      </w:r>
      <w:r w:rsidRPr="006B1A12">
        <w:t xml:space="preserve"> First, in a deviation from the FTDA and TDRA, the ACPA makes noncommercial and fair uses mitigating factors but not defenses.</w:t>
      </w:r>
      <w:r w:rsidR="006B1A12" w:rsidRPr="006B1A12">
        <w:rPr>
          <w:vertAlign w:val="superscript"/>
        </w:rPr>
        <w:footnoteReference w:id="27"/>
      </w:r>
      <w:r w:rsidRPr="006B1A12">
        <w:t xml:space="preserve"> Instead, the ACPA contains an “escape clause” that relies on the existence of a reasonable belief that the use is lawful</w:t>
      </w:r>
      <w:r w:rsidR="006B1A12" w:rsidRPr="006B1A12">
        <w:t>.</w:t>
      </w:r>
      <w:r w:rsidR="006B1A12" w:rsidRPr="006B1A12">
        <w:t xml:space="preserve"> </w:t>
      </w:r>
      <w:r w:rsidR="006B1A12" w:rsidRPr="006B1A12">
        <w:t>O</w:t>
      </w:r>
      <w:r w:rsidRPr="006B1A12">
        <w:t>ne question raised by the escape clause (also called a “safe harbor” clause</w:t>
      </w:r>
      <w:r w:rsidR="006B1A12" w:rsidRPr="006B1A12">
        <w:rPr>
          <w:vertAlign w:val="superscript"/>
        </w:rPr>
        <w:footnoteReference w:id="28"/>
      </w:r>
      <w:r w:rsidRPr="006B1A12">
        <w:t>) is the extent to which a reasonable belief that one’s actions would fall within the dilution exclusions satisfies the provisions of the clause</w:t>
      </w:r>
      <w:r w:rsidR="006B1A12" w:rsidRPr="006B1A12">
        <w:t>.</w:t>
      </w:r>
      <w:r w:rsidR="006B1A12" w:rsidRPr="006B1A12">
        <w:t xml:space="preserve"> </w:t>
      </w:r>
      <w:r w:rsidR="006B1A12" w:rsidRPr="006B1A12">
        <w:t>I</w:t>
      </w:r>
      <w:r w:rsidRPr="006B1A12">
        <w:t>f it does, then the multifactor balancing test of the ACPA would effectively have an absolute avoidance mechanism, rather than a flexible scheme for determining bad faith.</w:t>
      </w:r>
      <w:r w:rsidR="006B1A12" w:rsidRPr="006B1A12">
        <w:rPr>
          <w:vertAlign w:val="superscript"/>
        </w:rPr>
        <w:footnoteReference w:id="29"/>
      </w:r>
      <w:r w:rsidRPr="006B1A12">
        <w:t xml:space="preserve"> The ACPA is a more focused statute than the TDRA, dealing only with domain names, thus reducing the problem of over-deterring legitimate conduct</w:t>
      </w:r>
      <w:r w:rsidR="006B1A12" w:rsidRPr="006B1A12">
        <w:t>.</w:t>
      </w:r>
      <w:r w:rsidR="006B1A12" w:rsidRPr="006B1A12">
        <w:t xml:space="preserve"> </w:t>
      </w:r>
      <w:r w:rsidR="006B1A12" w:rsidRPr="006B1A12">
        <w:t>C</w:t>
      </w:r>
      <w:r w:rsidRPr="006B1A12">
        <w:t xml:space="preserve">ongress also feared that permitting noncommercial and fair uses as defenses, rather than as mitigating factors, would allow </w:t>
      </w:r>
      <w:proofErr w:type="spellStart"/>
      <w:r w:rsidRPr="006B1A12">
        <w:t>cybersquatters</w:t>
      </w:r>
      <w:proofErr w:type="spellEnd"/>
      <w:r w:rsidRPr="006B1A12">
        <w:t xml:space="preserve"> a simple means of avoiding the statute.</w:t>
      </w:r>
      <w:r w:rsidR="006B1A12" w:rsidRPr="006B1A12">
        <w:rPr>
          <w:vertAlign w:val="superscript"/>
        </w:rPr>
        <w:footnoteReference w:id="30"/>
      </w:r>
      <w:r w:rsidRPr="006B1A12">
        <w:t xml:space="preserve"> This was the issue in </w:t>
      </w:r>
      <w:r w:rsidR="006B1A12" w:rsidRPr="006B1A12">
        <w:rPr>
          <w:i/>
        </w:rPr>
        <w:t>Shields v</w:t>
      </w:r>
      <w:r w:rsidR="006B1A12" w:rsidRPr="006B1A12">
        <w:t>.</w:t>
      </w:r>
      <w:r w:rsidR="006B1A12" w:rsidRPr="006B1A12">
        <w:t xml:space="preserve"> </w:t>
      </w:r>
      <w:r w:rsidR="006B1A12" w:rsidRPr="006B1A12">
        <w:rPr>
          <w:i/>
        </w:rPr>
        <w:t>Zuccarini</w:t>
      </w:r>
      <w:r w:rsidRPr="006B1A12">
        <w:t>,</w:t>
      </w:r>
      <w:r w:rsidR="006B1A12" w:rsidRPr="006B1A12">
        <w:rPr>
          <w:vertAlign w:val="superscript"/>
        </w:rPr>
        <w:footnoteReference w:id="31"/>
      </w:r>
      <w:r w:rsidRPr="006B1A12">
        <w:t xml:space="preserve"> where the defendant originally intended to make commercial use of the offending domains but posted a “political” protest after the suit was filed</w:t>
      </w:r>
      <w:r w:rsidR="006B1A12" w:rsidRPr="006B1A12">
        <w:t>.</w:t>
      </w:r>
      <w:r w:rsidR="006B1A12" w:rsidRPr="006B1A12">
        <w:t xml:space="preserve"> </w:t>
      </w:r>
      <w:r w:rsidR="006B1A12" w:rsidRPr="006B1A12">
        <w:t>T</w:t>
      </w:r>
      <w:r w:rsidRPr="006B1A12">
        <w:t>he court found this to be evidence of bad faith.</w:t>
      </w:r>
      <w:r w:rsidR="006B1A12" w:rsidRPr="006B1A12">
        <w:rPr>
          <w:vertAlign w:val="superscript"/>
        </w:rPr>
        <w:footnoteReference w:id="32"/>
      </w:r>
    </w:p>
    <w:p w14:paraId="5D627F4D" w14:textId="5AA6C95D" w:rsidR="006B1A12" w:rsidRPr="006B1A12" w:rsidRDefault="007A2DD5" w:rsidP="006B1A12">
      <w:pPr>
        <w:pStyle w:val="BNormal"/>
      </w:pPr>
      <w:r w:rsidRPr="006B1A12">
        <w:t xml:space="preserve">Factor five expressly incorporates the idea of </w:t>
      </w:r>
      <w:proofErr w:type="spellStart"/>
      <w:r w:rsidRPr="006B1A12">
        <w:t>tarnishment</w:t>
      </w:r>
      <w:proofErr w:type="spellEnd"/>
      <w:r w:rsidRPr="006B1A12">
        <w:t xml:space="preserve"> of a mark as evidence of bad faith.</w:t>
      </w:r>
      <w:r w:rsidR="006B1A12" w:rsidRPr="006B1A12">
        <w:rPr>
          <w:vertAlign w:val="superscript"/>
        </w:rPr>
        <w:footnoteReference w:id="33"/>
      </w:r>
      <w:r w:rsidRPr="006B1A12">
        <w:t xml:space="preserve"> Factor eight considers whether the defendant has obtained multiple registrations that, inter alia, dilute famous marks.</w:t>
      </w:r>
      <w:r w:rsidR="006B1A12" w:rsidRPr="006B1A12">
        <w:rPr>
          <w:vertAlign w:val="superscript"/>
        </w:rPr>
        <w:footnoteReference w:id="34"/>
      </w:r>
      <w:r w:rsidRPr="006B1A12">
        <w:t xml:space="preserve"> Factor nine considers whether the domain name incorporates a “distinctive and famous [trademark] within the meaning of [Section 43(c)].”</w:t>
      </w:r>
      <w:r w:rsidR="006B1A12" w:rsidRPr="006B1A12">
        <w:rPr>
          <w:vertAlign w:val="superscript"/>
        </w:rPr>
        <w:footnoteReference w:id="35"/>
      </w:r>
    </w:p>
    <w:p w14:paraId="6E1D8FC7" w14:textId="41F6328C" w:rsidR="006B1A12" w:rsidRPr="006B1A12" w:rsidRDefault="00E319AD" w:rsidP="006B1A12">
      <w:pPr>
        <w:pStyle w:val="BHead2"/>
      </w:pPr>
      <w:r>
        <w:t>14.III.</w:t>
      </w:r>
      <w:r w:rsidR="006B1A12" w:rsidRPr="00E319AD">
        <w:rPr>
          <w:rStyle w:val="BBNAidChar"/>
          <w:rFonts w:eastAsiaTheme="majorEastAsia"/>
        </w:rPr>
        <w:t>C</w:t>
      </w:r>
      <w:r w:rsidR="006B1A12" w:rsidRPr="006B1A12">
        <w:t>.</w:t>
      </w:r>
      <w:r>
        <w:t> </w:t>
      </w:r>
      <w:r w:rsidR="006B1A12" w:rsidRPr="006B1A12">
        <w:tab/>
        <w:t>The Requirement of Registration, Trafficking, or Use</w:t>
      </w:r>
    </w:p>
    <w:p w14:paraId="175BC38F" w14:textId="0CBFD955" w:rsidR="006B1A12" w:rsidRPr="006B1A12" w:rsidRDefault="007A2DD5" w:rsidP="006B1A12">
      <w:pPr>
        <w:pStyle w:val="BNormal"/>
      </w:pPr>
      <w:r w:rsidRPr="006B1A12">
        <w:t>Another element of the ACPA claim is the registration, trafficking, or use requirement</w:t>
      </w:r>
      <w:r w:rsidR="006B1A12" w:rsidRPr="006B1A12">
        <w:t>.</w:t>
      </w:r>
      <w:r w:rsidR="006B1A12" w:rsidRPr="006B1A12">
        <w:t xml:space="preserve"> </w:t>
      </w:r>
      <w:r w:rsidR="006B1A12" w:rsidRPr="006B1A12">
        <w:t>I</w:t>
      </w:r>
      <w:r w:rsidRPr="006B1A12">
        <w:t>n most cases, this will not be a big issue because the typical defendant will be the person who registers the domain name or participates directly in a transfer for money</w:t>
      </w:r>
      <w:r w:rsidR="006B1A12" w:rsidRPr="006B1A12">
        <w:t>.</w:t>
      </w:r>
      <w:r w:rsidR="006B1A12" w:rsidRPr="006B1A12">
        <w:t xml:space="preserve"> </w:t>
      </w:r>
      <w:r w:rsidR="006B1A12" w:rsidRPr="006B1A12">
        <w:t>H</w:t>
      </w:r>
      <w:r w:rsidRPr="006B1A12">
        <w:t xml:space="preserve">owever, </w:t>
      </w:r>
      <w:r w:rsidR="006B1A12" w:rsidRPr="006B1A12">
        <w:rPr>
          <w:i/>
        </w:rPr>
        <w:t>Ford Motor Co</w:t>
      </w:r>
      <w:r w:rsidR="006B1A12" w:rsidRPr="006B1A12">
        <w:t>.</w:t>
      </w:r>
      <w:r w:rsidR="006B1A12" w:rsidRPr="006B1A12">
        <w:t xml:space="preserve"> </w:t>
      </w:r>
      <w:r w:rsidR="006B1A12" w:rsidRPr="006B1A12">
        <w:rPr>
          <w:i/>
        </w:rPr>
        <w:t>v</w:t>
      </w:r>
      <w:r w:rsidR="006B1A12" w:rsidRPr="006B1A12">
        <w:t>.</w:t>
      </w:r>
      <w:r w:rsidR="006B1A12" w:rsidRPr="006B1A12">
        <w:t xml:space="preserve"> </w:t>
      </w:r>
      <w:r w:rsidR="006B1A12" w:rsidRPr="006B1A12">
        <w:rPr>
          <w:i/>
        </w:rPr>
        <w:t>GreatDomains</w:t>
      </w:r>
      <w:r w:rsidRPr="006B1A12">
        <w:t>.</w:t>
      </w:r>
      <w:r w:rsidR="006B1A12" w:rsidRPr="006B1A12">
        <w:rPr>
          <w:i/>
        </w:rPr>
        <w:t>com, Inc</w:t>
      </w:r>
      <w:r w:rsidRPr="006B1A12">
        <w:t>.</w:t>
      </w:r>
      <w:r w:rsidR="006B1A12" w:rsidRPr="006B1A12">
        <w:rPr>
          <w:vertAlign w:val="superscript"/>
        </w:rPr>
        <w:footnoteReference w:id="36"/>
      </w:r>
      <w:r w:rsidRPr="006B1A12">
        <w:t xml:space="preserve"> demonstrates that the requirement is not superfluous</w:t>
      </w:r>
      <w:r w:rsidR="006B1A12" w:rsidRPr="006B1A12">
        <w:t>.</w:t>
      </w:r>
      <w:r w:rsidR="006B1A12" w:rsidRPr="006B1A12">
        <w:t xml:space="preserve"> </w:t>
      </w:r>
      <w:r w:rsidR="006B1A12" w:rsidRPr="006B1A12">
        <w:t>O</w:t>
      </w:r>
      <w:r w:rsidRPr="006B1A12">
        <w:t>ne defendant (Great Domains) provided a site at which domain names could be auctioned</w:t>
      </w:r>
      <w:r w:rsidR="006B1A12" w:rsidRPr="006B1A12">
        <w:t>.</w:t>
      </w:r>
      <w:r w:rsidR="006B1A12" w:rsidRPr="006B1A12">
        <w:t xml:space="preserve"> </w:t>
      </w:r>
      <w:r w:rsidR="006B1A12" w:rsidRPr="006B1A12">
        <w:t>H</w:t>
      </w:r>
      <w:r w:rsidRPr="006B1A12">
        <w:t>owever, because Great Domains did not participate directly in the transfer of the domain names, the court held that it had not trafficked in the domain names.</w:t>
      </w:r>
      <w:r w:rsidR="006B1A12" w:rsidRPr="006B1A12">
        <w:rPr>
          <w:vertAlign w:val="superscript"/>
        </w:rPr>
        <w:footnoteReference w:id="37"/>
      </w:r>
    </w:p>
    <w:p w14:paraId="632551BF" w14:textId="4791FCF0" w:rsidR="006B1A12" w:rsidRPr="006B1A12" w:rsidRDefault="007A2DD5" w:rsidP="006B1A12">
      <w:pPr>
        <w:pStyle w:val="BNormal"/>
      </w:pPr>
      <w:r w:rsidRPr="006B1A12">
        <w:t xml:space="preserve">On the other hand, in </w:t>
      </w:r>
      <w:r w:rsidR="006B1A12" w:rsidRPr="006B1A12">
        <w:rPr>
          <w:i/>
        </w:rPr>
        <w:t>Vulcan Golf, LLC v</w:t>
      </w:r>
      <w:r w:rsidR="006B1A12" w:rsidRPr="006B1A12">
        <w:t>.</w:t>
      </w:r>
      <w:r w:rsidR="006B1A12" w:rsidRPr="006B1A12">
        <w:t xml:space="preserve"> </w:t>
      </w:r>
      <w:r w:rsidR="006B1A12" w:rsidRPr="006B1A12">
        <w:rPr>
          <w:i/>
        </w:rPr>
        <w:t>Google, Inc</w:t>
      </w:r>
      <w:r w:rsidRPr="006B1A12">
        <w:t>.,</w:t>
      </w:r>
      <w:r w:rsidR="006B1A12" w:rsidRPr="006B1A12">
        <w:rPr>
          <w:vertAlign w:val="superscript"/>
        </w:rPr>
        <w:footnoteReference w:id="38"/>
      </w:r>
      <w:r w:rsidRPr="006B1A12">
        <w:t xml:space="preserve"> the court held that by entering into license agreements, Google could be held liable for both “using” and “trafficking” in domain names.</w:t>
      </w:r>
      <w:r w:rsidR="006B1A12" w:rsidRPr="006B1A12">
        <w:rPr>
          <w:vertAlign w:val="superscript"/>
        </w:rPr>
        <w:footnoteReference w:id="39"/>
      </w:r>
    </w:p>
    <w:p w14:paraId="1BFBCD4C" w14:textId="5A81E417" w:rsidR="006B1A12" w:rsidRPr="006B1A12" w:rsidRDefault="007A2DD5" w:rsidP="006B1A12">
      <w:pPr>
        <w:pStyle w:val="BNormal"/>
      </w:pPr>
      <w:r w:rsidRPr="006B1A12">
        <w:t>The registration, trafficking, or use element also includes an interaction with dilution</w:t>
      </w:r>
      <w:r w:rsidR="006B1A12" w:rsidRPr="006B1A12">
        <w:t>.</w:t>
      </w:r>
      <w:r w:rsidR="006B1A12" w:rsidRPr="006B1A12">
        <w:t xml:space="preserve"> </w:t>
      </w:r>
      <w:r w:rsidR="006B1A12" w:rsidRPr="006B1A12">
        <w:t>T</w:t>
      </w:r>
      <w:r w:rsidRPr="006B1A12">
        <w:t>he object of the phrase “registers, traffics in, or uses” is a domain name with a concomitant trademark violation, either by confusion or dilution.</w:t>
      </w:r>
      <w:r w:rsidR="006B1A12" w:rsidRPr="006B1A12">
        <w:rPr>
          <w:vertAlign w:val="superscript"/>
        </w:rPr>
        <w:footnoteReference w:id="40"/>
      </w:r>
      <w:r w:rsidRPr="006B1A12">
        <w:t xml:space="preserve"> If the defendant has registered, trafficked in, or used a domain name that is “dilutive” of a mark that was famous when the domain name was registered, then this aspect is satisfied.</w:t>
      </w:r>
    </w:p>
    <w:p w14:paraId="3ECE155F" w14:textId="63DC26F4" w:rsidR="006B1A12" w:rsidRPr="006B1A12" w:rsidRDefault="007A2DD5" w:rsidP="006B1A12">
      <w:pPr>
        <w:pStyle w:val="BNormal"/>
      </w:pPr>
      <w:r w:rsidRPr="006B1A12">
        <w:t>This raises the question of what was meant by “dilutive” in the ACPA</w:t>
      </w:r>
      <w:r w:rsidR="006B1A12" w:rsidRPr="006B1A12">
        <w:t>.</w:t>
      </w:r>
      <w:r w:rsidR="006B1A12" w:rsidRPr="006B1A12">
        <w:t xml:space="preserve"> </w:t>
      </w:r>
      <w:r w:rsidR="006B1A12" w:rsidRPr="006B1A12">
        <w:t>T</w:t>
      </w:r>
      <w:r w:rsidRPr="006B1A12">
        <w:t>he legislative history is not illuminating on this point</w:t>
      </w:r>
      <w:r w:rsidR="006B1A12" w:rsidRPr="006B1A12">
        <w:t>.</w:t>
      </w:r>
      <w:r w:rsidR="006B1A12" w:rsidRPr="006B1A12">
        <w:t xml:space="preserve"> </w:t>
      </w:r>
      <w:r w:rsidR="006B1A12" w:rsidRPr="006B1A12">
        <w:t>A</w:t>
      </w:r>
      <w:r w:rsidRPr="006B1A12">
        <w:t>s discussed elsewhere in this text,</w:t>
      </w:r>
      <w:r w:rsidR="006B1A12" w:rsidRPr="006B1A12">
        <w:rPr>
          <w:vertAlign w:val="superscript"/>
        </w:rPr>
        <w:footnoteReference w:id="41"/>
      </w:r>
      <w:r w:rsidRPr="006B1A12">
        <w:t xml:space="preserve"> courts applying the FTDA and the TDRA to Internet situations have had difficulties deciding what constitutes dilution</w:t>
      </w:r>
      <w:r w:rsidR="006B1A12" w:rsidRPr="006B1A12">
        <w:t>.</w:t>
      </w:r>
      <w:r w:rsidR="006B1A12" w:rsidRPr="006B1A12">
        <w:t xml:space="preserve"> </w:t>
      </w:r>
      <w:r w:rsidR="006B1A12" w:rsidRPr="006B1A12">
        <w:t>P</w:t>
      </w:r>
      <w:r w:rsidRPr="006B1A12">
        <w:t>rior to the TDRA, some courts used a virtual per se rule that imposed liability if a defendant registered a domain name identical to a famous trademark.</w:t>
      </w:r>
      <w:r w:rsidR="006B1A12" w:rsidRPr="006B1A12">
        <w:rPr>
          <w:vertAlign w:val="superscript"/>
        </w:rPr>
        <w:footnoteReference w:id="42"/>
      </w:r>
      <w:r w:rsidRPr="006B1A12">
        <w:t xml:space="preserve"> Other courts took a different view.</w:t>
      </w:r>
      <w:r w:rsidR="006B1A12" w:rsidRPr="006B1A12">
        <w:rPr>
          <w:vertAlign w:val="superscript"/>
        </w:rPr>
        <w:footnoteReference w:id="43"/>
      </w:r>
      <w:r w:rsidRPr="006B1A12">
        <w:t xml:space="preserve"> The TDRA now contains a definition and six-factor test for blurring and a specific definition of </w:t>
      </w:r>
      <w:proofErr w:type="spellStart"/>
      <w:r w:rsidRPr="006B1A12">
        <w:t>tarnishment</w:t>
      </w:r>
      <w:proofErr w:type="spellEnd"/>
      <w:r w:rsidRPr="006B1A12">
        <w:t>, indicating that a per se rule would not be appropriate.</w:t>
      </w:r>
      <w:r w:rsidR="006B1A12" w:rsidRPr="006B1A12">
        <w:rPr>
          <w:vertAlign w:val="superscript"/>
        </w:rPr>
        <w:footnoteReference w:id="44"/>
      </w:r>
    </w:p>
    <w:p w14:paraId="26B3580F" w14:textId="1CFE0346" w:rsidR="006B1A12" w:rsidRPr="006B1A12" w:rsidRDefault="00E319AD" w:rsidP="006B1A12">
      <w:pPr>
        <w:pStyle w:val="BHead2"/>
      </w:pPr>
      <w:r>
        <w:t>14.III.</w:t>
      </w:r>
      <w:r w:rsidR="006B1A12" w:rsidRPr="00E319AD">
        <w:rPr>
          <w:rStyle w:val="BBNAidChar"/>
          <w:rFonts w:eastAsiaTheme="majorEastAsia"/>
        </w:rPr>
        <w:t>D</w:t>
      </w:r>
      <w:r w:rsidR="006B1A12" w:rsidRPr="006B1A12">
        <w:t>.</w:t>
      </w:r>
      <w:r>
        <w:t> </w:t>
      </w:r>
      <w:r w:rsidR="006B1A12" w:rsidRPr="006B1A12">
        <w:tab/>
        <w:t>Judicial Interpretations of the ACPA’s Requirement of Bad Faith Intent to Profit</w:t>
      </w:r>
    </w:p>
    <w:p w14:paraId="57EEFDCB" w14:textId="369CB462" w:rsidR="006B1A12" w:rsidRPr="006B1A12" w:rsidRDefault="007A2DD5" w:rsidP="006B1A12">
      <w:pPr>
        <w:pStyle w:val="BNormal"/>
      </w:pPr>
      <w:r w:rsidRPr="006B1A12">
        <w:t xml:space="preserve">A detailed discussion of </w:t>
      </w:r>
      <w:proofErr w:type="gramStart"/>
      <w:r w:rsidRPr="006B1A12">
        <w:t>the ACPA’s</w:t>
      </w:r>
      <w:proofErr w:type="gramEnd"/>
      <w:r w:rsidRPr="006B1A12">
        <w:t xml:space="preserve"> requirement of bad faith intent to profit is beyond the scope of this book</w:t>
      </w:r>
      <w:r w:rsidR="006B1A12" w:rsidRPr="006B1A12">
        <w:t>.</w:t>
      </w:r>
      <w:r w:rsidR="006B1A12" w:rsidRPr="006B1A12">
        <w:t xml:space="preserve"> </w:t>
      </w:r>
      <w:r w:rsidR="006B1A12" w:rsidRPr="006B1A12">
        <w:t>T</w:t>
      </w:r>
      <w:r w:rsidRPr="006B1A12">
        <w:t>he purpose of this section is to highlight a few important guideposts for interpreting the ACPA, in anticipation of the discussion in Section IV, below, of the crossovers between the ACPA and the TDRA.</w:t>
      </w:r>
    </w:p>
    <w:p w14:paraId="25C333F1" w14:textId="721BE1A4" w:rsidR="006B1A12" w:rsidRPr="006B1A12" w:rsidRDefault="007A2DD5" w:rsidP="006B1A12">
      <w:pPr>
        <w:pStyle w:val="BNormal"/>
      </w:pPr>
      <w:r w:rsidRPr="006B1A12">
        <w:t xml:space="preserve">A leading case involving the ACPA is </w:t>
      </w:r>
      <w:proofErr w:type="spellStart"/>
      <w:r w:rsidR="006B1A12" w:rsidRPr="006B1A12">
        <w:rPr>
          <w:i/>
        </w:rPr>
        <w:t>Sporty’s</w:t>
      </w:r>
      <w:proofErr w:type="spellEnd"/>
      <w:r w:rsidR="006B1A12" w:rsidRPr="006B1A12">
        <w:rPr>
          <w:i/>
        </w:rPr>
        <w:t xml:space="preserve"> Farm L</w:t>
      </w:r>
      <w:r w:rsidRPr="006B1A12">
        <w:t>.</w:t>
      </w:r>
      <w:r w:rsidR="006B1A12" w:rsidRPr="006B1A12">
        <w:rPr>
          <w:i/>
        </w:rPr>
        <w:t>L</w:t>
      </w:r>
      <w:r w:rsidRPr="006B1A12">
        <w:t>.</w:t>
      </w:r>
      <w:r w:rsidR="006B1A12" w:rsidRPr="006B1A12">
        <w:rPr>
          <w:i/>
        </w:rPr>
        <w:t>C</w:t>
      </w:r>
      <w:r w:rsidR="006B1A12" w:rsidRPr="006B1A12">
        <w:t>.</w:t>
      </w:r>
      <w:r w:rsidR="006B1A12" w:rsidRPr="006B1A12">
        <w:t xml:space="preserve"> </w:t>
      </w:r>
      <w:r w:rsidR="006B1A12" w:rsidRPr="006B1A12">
        <w:rPr>
          <w:i/>
        </w:rPr>
        <w:t>v</w:t>
      </w:r>
      <w:r w:rsidR="006B1A12" w:rsidRPr="006B1A12">
        <w:t>.</w:t>
      </w:r>
      <w:r w:rsidR="006B1A12" w:rsidRPr="006B1A12">
        <w:t xml:space="preserve"> </w:t>
      </w:r>
      <w:r w:rsidR="006B1A12" w:rsidRPr="006B1A12">
        <w:rPr>
          <w:i/>
        </w:rPr>
        <w:t>Sportsman’s Market, Inc</w:t>
      </w:r>
      <w:r w:rsidRPr="006B1A12">
        <w:t>.</w:t>
      </w:r>
      <w:r w:rsidR="006B1A12" w:rsidRPr="006B1A12">
        <w:rPr>
          <w:vertAlign w:val="superscript"/>
        </w:rPr>
        <w:footnoteReference w:id="45"/>
      </w:r>
      <w:r w:rsidRPr="006B1A12">
        <w:t xml:space="preserve"> As the U.S</w:t>
      </w:r>
      <w:r w:rsidR="006B1A12" w:rsidRPr="006B1A12">
        <w:t>.</w:t>
      </w:r>
      <w:r w:rsidR="006B1A12" w:rsidRPr="006B1A12">
        <w:t xml:space="preserve"> </w:t>
      </w:r>
      <w:r w:rsidR="006B1A12" w:rsidRPr="006B1A12">
        <w:t>C</w:t>
      </w:r>
      <w:r w:rsidRPr="006B1A12">
        <w:t>ourt of Appeals for the Second Circuit noted, the statute does not require a famous mark</w:t>
      </w:r>
      <w:r w:rsidR="006B1A12" w:rsidRPr="006B1A12">
        <w:t>;</w:t>
      </w:r>
      <w:r w:rsidR="006B1A12" w:rsidRPr="006B1A12">
        <w:t xml:space="preserve"> </w:t>
      </w:r>
      <w:r w:rsidR="006B1A12" w:rsidRPr="006B1A12">
        <w:t>a</w:t>
      </w:r>
      <w:r w:rsidRPr="006B1A12">
        <w:t xml:space="preserve"> mark can be either famous </w:t>
      </w:r>
      <w:r w:rsidR="006B1A12" w:rsidRPr="006B1A12">
        <w:rPr>
          <w:i/>
        </w:rPr>
        <w:t>or</w:t>
      </w:r>
      <w:r w:rsidRPr="006B1A12">
        <w:t xml:space="preserve"> distinctive when the domain name is registered.</w:t>
      </w:r>
      <w:r w:rsidR="006B1A12" w:rsidRPr="006B1A12">
        <w:rPr>
          <w:vertAlign w:val="superscript"/>
        </w:rPr>
        <w:footnoteReference w:id="46"/>
      </w:r>
      <w:r w:rsidRPr="006B1A12">
        <w:t xml:space="preserve"> In this case, the court found the mark distinctive and the defendant’s domain name to be “confusingly similar” to the mark.</w:t>
      </w:r>
      <w:r w:rsidR="006B1A12" w:rsidRPr="006B1A12">
        <w:rPr>
          <w:vertAlign w:val="superscript"/>
        </w:rPr>
        <w:footnoteReference w:id="47"/>
      </w:r>
      <w:r w:rsidRPr="006B1A12">
        <w:t xml:space="preserve"> The court’s discussion of “confusingly similar” raises an issue tangentially related to dilution</w:t>
      </w:r>
      <w:r w:rsidR="006B1A12" w:rsidRPr="006B1A12">
        <w:t>.</w:t>
      </w:r>
      <w:r w:rsidR="006B1A12" w:rsidRPr="006B1A12">
        <w:t xml:space="preserve"> </w:t>
      </w:r>
      <w:r w:rsidR="006B1A12" w:rsidRPr="006B1A12">
        <w:t>T</w:t>
      </w:r>
      <w:r w:rsidRPr="006B1A12">
        <w:t>he court noted that “confusingly similar” does not mean the same thing as likelihood of confusion.</w:t>
      </w:r>
      <w:r w:rsidR="006B1A12" w:rsidRPr="006B1A12">
        <w:rPr>
          <w:vertAlign w:val="superscript"/>
        </w:rPr>
        <w:footnoteReference w:id="48"/>
      </w:r>
      <w:r w:rsidRPr="006B1A12">
        <w:t xml:space="preserve"> In a previous opinion, the court had indicated that when determining whether marks are confusingly similar, the trial court should not consider all of the factors it would use to measure likelihood of confusion</w:t>
      </w:r>
      <w:r w:rsidR="006B1A12" w:rsidRPr="006B1A12">
        <w:t>;</w:t>
      </w:r>
      <w:r w:rsidR="006B1A12" w:rsidRPr="006B1A12">
        <w:t xml:space="preserve"> </w:t>
      </w:r>
      <w:r w:rsidR="006B1A12" w:rsidRPr="006B1A12">
        <w:t>i</w:t>
      </w:r>
      <w:r w:rsidRPr="006B1A12">
        <w:t>n particular, it should not consider proximity of products or the likelihood that the senior user would “bridge the gap” between the products.</w:t>
      </w:r>
      <w:r w:rsidR="006B1A12" w:rsidRPr="006B1A12">
        <w:rPr>
          <w:vertAlign w:val="superscript"/>
        </w:rPr>
        <w:footnoteReference w:id="49"/>
      </w:r>
      <w:r w:rsidRPr="006B1A12">
        <w:t xml:space="preserve"> These factors are potentially significant mitigating factors where the products are in disparate markets (as may be the case with Internet domain names)</w:t>
      </w:r>
      <w:r w:rsidR="006B1A12" w:rsidRPr="006B1A12">
        <w:t>.</w:t>
      </w:r>
      <w:r w:rsidR="006B1A12" w:rsidRPr="006B1A12">
        <w:t xml:space="preserve"> </w:t>
      </w:r>
      <w:r w:rsidR="006B1A12" w:rsidRPr="006B1A12">
        <w:t>I</w:t>
      </w:r>
      <w:r w:rsidRPr="006B1A12">
        <w:t>t would appear, then, that strength of the mark and similarity of the mark would play dominant roles in the analysis of whether the marks were confusingly similar</w:t>
      </w:r>
      <w:r w:rsidR="006B1A12" w:rsidRPr="006B1A12">
        <w:t>.</w:t>
      </w:r>
      <w:r w:rsidR="006B1A12" w:rsidRPr="006B1A12">
        <w:t xml:space="preserve"> </w:t>
      </w:r>
      <w:r w:rsidR="006B1A12" w:rsidRPr="006B1A12">
        <w:t>T</w:t>
      </w:r>
      <w:r w:rsidRPr="006B1A12">
        <w:t>his makes the analysis much closer to a dilution case</w:t>
      </w:r>
      <w:r w:rsidR="006B1A12" w:rsidRPr="006B1A12">
        <w:t>.</w:t>
      </w:r>
      <w:r w:rsidR="006B1A12" w:rsidRPr="006B1A12">
        <w:t xml:space="preserve"> </w:t>
      </w:r>
      <w:r w:rsidR="006B1A12" w:rsidRPr="006B1A12">
        <w:t>S</w:t>
      </w:r>
      <w:r w:rsidRPr="006B1A12">
        <w:t>ome other courts have agreed that the “confusingly similar” standard in the ACPA is more lenient than “likelihood of confusion.”</w:t>
      </w:r>
      <w:r w:rsidR="006B1A12" w:rsidRPr="006B1A12">
        <w:rPr>
          <w:vertAlign w:val="superscript"/>
        </w:rPr>
        <w:footnoteReference w:id="50"/>
      </w:r>
    </w:p>
    <w:p w14:paraId="0BB6CAD6" w14:textId="32AC34E9" w:rsidR="006B1A12" w:rsidRPr="006B1A12" w:rsidRDefault="007A2DD5" w:rsidP="006B1A12">
      <w:pPr>
        <w:pStyle w:val="BNormal"/>
      </w:pPr>
      <w:r w:rsidRPr="006B1A12">
        <w:t xml:space="preserve">Turning to the element of “bad faith intent to profit,” the court in </w:t>
      </w:r>
      <w:proofErr w:type="spellStart"/>
      <w:r w:rsidR="006B1A12" w:rsidRPr="006B1A12">
        <w:rPr>
          <w:i/>
        </w:rPr>
        <w:t>Sporty’s</w:t>
      </w:r>
      <w:proofErr w:type="spellEnd"/>
      <w:r w:rsidR="006B1A12" w:rsidRPr="006B1A12">
        <w:rPr>
          <w:i/>
        </w:rPr>
        <w:t xml:space="preserve"> Farm</w:t>
      </w:r>
      <w:r w:rsidRPr="006B1A12">
        <w:t xml:space="preserve"> examined the facts of the case as they related to the nine statutory factors.</w:t>
      </w:r>
      <w:r w:rsidR="006B1A12" w:rsidRPr="006B1A12">
        <w:rPr>
          <w:vertAlign w:val="superscript"/>
        </w:rPr>
        <w:footnoteReference w:id="51"/>
      </w:r>
      <w:r w:rsidRPr="006B1A12">
        <w:t xml:space="preserve"> It found the defendant originally had registered the name to keep it from the plaintiff, then transferred it to a subsidiary to protect itself from an infringement suit.</w:t>
      </w:r>
      <w:r w:rsidR="006B1A12" w:rsidRPr="006B1A12">
        <w:rPr>
          <w:vertAlign w:val="superscript"/>
        </w:rPr>
        <w:footnoteReference w:id="52"/>
      </w:r>
      <w:r w:rsidRPr="006B1A12">
        <w:t xml:space="preserve"> It also found that none of the possible mitigating factors in the ACPA favored the defendant</w:t>
      </w:r>
      <w:r w:rsidR="006B1A12" w:rsidRPr="006B1A12">
        <w:t>.</w:t>
      </w:r>
      <w:r w:rsidR="006B1A12" w:rsidRPr="006B1A12">
        <w:t xml:space="preserve"> </w:t>
      </w:r>
      <w:r w:rsidR="006B1A12" w:rsidRPr="006B1A12">
        <w:t>T</w:t>
      </w:r>
      <w:r w:rsidRPr="006B1A12">
        <w:t>he defendant had no rights in the name when it registered the name, the entity that wound up with the name did not exist at the time of registration, and the domain name was not the name of the original registrant.</w:t>
      </w:r>
      <w:r w:rsidR="006B1A12" w:rsidRPr="006B1A12">
        <w:rPr>
          <w:vertAlign w:val="superscript"/>
        </w:rPr>
        <w:footnoteReference w:id="53"/>
      </w:r>
      <w:r w:rsidRPr="006B1A12">
        <w:t xml:space="preserve"> That the current domain-name owner, </w:t>
      </w:r>
      <w:proofErr w:type="spellStart"/>
      <w:r w:rsidRPr="006B1A12">
        <w:t>Sporty’s</w:t>
      </w:r>
      <w:proofErr w:type="spellEnd"/>
      <w:r w:rsidRPr="006B1A12">
        <w:t xml:space="preserve"> Farm, did not exist at the time of registration also undermined the defendant’s claim of good faith use for goods and services.</w:t>
      </w:r>
      <w:r w:rsidR="006B1A12" w:rsidRPr="006B1A12">
        <w:rPr>
          <w:vertAlign w:val="superscript"/>
        </w:rPr>
        <w:footnoteReference w:id="54"/>
      </w:r>
      <w:r w:rsidRPr="006B1A12">
        <w:t xml:space="preserve"> Moreover, it was not using the domain in a noncommercial manner.</w:t>
      </w:r>
      <w:r w:rsidR="006B1A12" w:rsidRPr="006B1A12">
        <w:rPr>
          <w:vertAlign w:val="superscript"/>
        </w:rPr>
        <w:footnoteReference w:id="55"/>
      </w:r>
      <w:r w:rsidRPr="006B1A12">
        <w:t xml:space="preserve"> Thus, the court upheld a finding of bad faith.</w:t>
      </w:r>
    </w:p>
    <w:p w14:paraId="7E50FD94" w14:textId="0AE0EDF9" w:rsidR="006B1A12" w:rsidRPr="006B1A12" w:rsidRDefault="007A2DD5" w:rsidP="006B1A12">
      <w:pPr>
        <w:pStyle w:val="BNormal"/>
      </w:pPr>
      <w:r w:rsidRPr="006B1A12">
        <w:t>A second leading appellate case has also examined the bad-faith factors</w:t>
      </w:r>
      <w:r w:rsidR="006B1A12" w:rsidRPr="006B1A12">
        <w:t>.</w:t>
      </w:r>
      <w:r w:rsidR="006B1A12" w:rsidRPr="006B1A12">
        <w:t xml:space="preserve"> </w:t>
      </w:r>
      <w:r w:rsidR="006B1A12" w:rsidRPr="006B1A12">
        <w:t>I</w:t>
      </w:r>
      <w:r w:rsidRPr="006B1A12">
        <w:t xml:space="preserve">n </w:t>
      </w:r>
      <w:r w:rsidR="006B1A12" w:rsidRPr="006B1A12">
        <w:rPr>
          <w:i/>
        </w:rPr>
        <w:t>Northern Light Technology, Inc</w:t>
      </w:r>
      <w:r w:rsidR="006B1A12" w:rsidRPr="006B1A12">
        <w:t>.</w:t>
      </w:r>
      <w:r w:rsidR="006B1A12" w:rsidRPr="006B1A12">
        <w:t xml:space="preserve"> </w:t>
      </w:r>
      <w:r w:rsidR="006B1A12" w:rsidRPr="006B1A12">
        <w:rPr>
          <w:i/>
        </w:rPr>
        <w:t>v</w:t>
      </w:r>
      <w:r w:rsidR="006B1A12" w:rsidRPr="006B1A12">
        <w:t>.</w:t>
      </w:r>
      <w:r w:rsidR="006B1A12" w:rsidRPr="006B1A12">
        <w:t xml:space="preserve"> </w:t>
      </w:r>
      <w:r w:rsidR="006B1A12" w:rsidRPr="006B1A12">
        <w:rPr>
          <w:i/>
        </w:rPr>
        <w:t>Northern Lights Club</w:t>
      </w:r>
      <w:r w:rsidRPr="006B1A12">
        <w:t>,</w:t>
      </w:r>
      <w:r w:rsidR="006B1A12" w:rsidRPr="006B1A12">
        <w:rPr>
          <w:vertAlign w:val="superscript"/>
        </w:rPr>
        <w:footnoteReference w:id="56"/>
      </w:r>
      <w:r w:rsidRPr="006B1A12">
        <w:t xml:space="preserve"> the First Circuit upheld a finding of bad faith, citing multiple domain-name registrations for fictitious entities and somewhat incredible explanations for the defendant’s use of the particular domains as overcoming positive factors, such as prior use of the name as an e-mail domain and an initial reluctance by the defendant to sell the domain name.</w:t>
      </w:r>
      <w:r w:rsidR="006B1A12" w:rsidRPr="006B1A12">
        <w:rPr>
          <w:vertAlign w:val="superscript"/>
        </w:rPr>
        <w:footnoteReference w:id="57"/>
      </w:r>
    </w:p>
    <w:p w14:paraId="68779753" w14:textId="2216B84F" w:rsidR="006B1A12" w:rsidRPr="006B1A12" w:rsidRDefault="007A2DD5" w:rsidP="006B1A12">
      <w:pPr>
        <w:pStyle w:val="BNormal"/>
      </w:pPr>
      <w:r w:rsidRPr="006B1A12">
        <w:t>But neither of these courts gave much attention to the dilution-oriented provisions of the statute</w:t>
      </w:r>
      <w:r w:rsidR="006B1A12" w:rsidRPr="006B1A12">
        <w:t>.</w:t>
      </w:r>
      <w:r w:rsidR="006B1A12" w:rsidRPr="006B1A12">
        <w:t xml:space="preserve"> </w:t>
      </w:r>
      <w:r w:rsidR="006B1A12" w:rsidRPr="006B1A12">
        <w:t>I</w:t>
      </w:r>
      <w:r w:rsidRPr="006B1A12">
        <w:t>n only a small number of cases have courts addressed those aspects of the ACPA.</w:t>
      </w:r>
    </w:p>
    <w:p w14:paraId="31676A1B" w14:textId="6670754C" w:rsidR="006B1A12" w:rsidRPr="006B1A12" w:rsidRDefault="007A2DD5" w:rsidP="006B1A12">
      <w:pPr>
        <w:pStyle w:val="BNormal"/>
      </w:pPr>
      <w:r w:rsidRPr="006B1A12">
        <w:t xml:space="preserve">In </w:t>
      </w:r>
      <w:r w:rsidR="006B1A12" w:rsidRPr="006B1A12">
        <w:rPr>
          <w:i/>
        </w:rPr>
        <w:t>Virtual Works, Inc</w:t>
      </w:r>
      <w:r w:rsidR="006B1A12" w:rsidRPr="006B1A12">
        <w:t>.</w:t>
      </w:r>
      <w:r w:rsidR="006B1A12" w:rsidRPr="006B1A12">
        <w:t xml:space="preserve"> </w:t>
      </w:r>
      <w:r w:rsidR="006B1A12" w:rsidRPr="006B1A12">
        <w:rPr>
          <w:i/>
        </w:rPr>
        <w:t>v</w:t>
      </w:r>
      <w:r w:rsidR="006B1A12" w:rsidRPr="006B1A12">
        <w:t>.</w:t>
      </w:r>
      <w:r w:rsidR="006B1A12" w:rsidRPr="006B1A12">
        <w:t xml:space="preserve"> </w:t>
      </w:r>
      <w:r w:rsidR="006B1A12" w:rsidRPr="006B1A12">
        <w:rPr>
          <w:i/>
        </w:rPr>
        <w:t>Network Solutions, Inc</w:t>
      </w:r>
      <w:r w:rsidRPr="006B1A12">
        <w:t>.,</w:t>
      </w:r>
      <w:r w:rsidR="006B1A12" w:rsidRPr="006B1A12">
        <w:rPr>
          <w:vertAlign w:val="superscript"/>
        </w:rPr>
        <w:footnoteReference w:id="58"/>
      </w:r>
      <w:r w:rsidRPr="006B1A12">
        <w:t xml:space="preserve"> the court concluded that the plaintiff’s registration of vw.net violated the ACPA and also constituted trademark dilution and infringement.</w:t>
      </w:r>
      <w:r w:rsidR="006B1A12" w:rsidRPr="006B1A12">
        <w:rPr>
          <w:vertAlign w:val="superscript"/>
        </w:rPr>
        <w:footnoteReference w:id="59"/>
      </w:r>
      <w:r w:rsidRPr="006B1A12">
        <w:t xml:space="preserve"> Reviewing the statutory factors for bad faith, the court determined that Volkswagen was a famous trademark owned by the defendant and counterclaimant Volkswagen, which weighed in favor of a finding of bad faith.</w:t>
      </w:r>
      <w:r w:rsidR="006B1A12" w:rsidRPr="006B1A12">
        <w:rPr>
          <w:vertAlign w:val="superscript"/>
        </w:rPr>
        <w:footnoteReference w:id="60"/>
      </w:r>
      <w:r w:rsidRPr="006B1A12">
        <w:t xml:space="preserve"> The court then found both infringement and dilution of the VW mark by the registration and use of the vw.net domain.</w:t>
      </w:r>
      <w:r w:rsidR="006B1A12" w:rsidRPr="006B1A12">
        <w:rPr>
          <w:vertAlign w:val="superscript"/>
        </w:rPr>
        <w:footnoteReference w:id="61"/>
      </w:r>
      <w:r w:rsidRPr="006B1A12">
        <w:t xml:space="preserve"> Although either conclusion would satisfy the ACPA’s requirement that the offending domain name be “confusingly similar to or dilutive of” a famous mark, the district court did not clearly link its finding of either infringement or dilution to the ACPA requirement.</w:t>
      </w:r>
      <w:r w:rsidR="006B1A12" w:rsidRPr="006B1A12">
        <w:rPr>
          <w:vertAlign w:val="superscript"/>
        </w:rPr>
        <w:footnoteReference w:id="62"/>
      </w:r>
      <w:r w:rsidRPr="006B1A12">
        <w:t xml:space="preserve"> Nevertheless, it held that a violation of the ACPA had occurred.</w:t>
      </w:r>
      <w:r w:rsidR="006B1A12" w:rsidRPr="006B1A12">
        <w:rPr>
          <w:vertAlign w:val="superscript"/>
        </w:rPr>
        <w:footnoteReference w:id="63"/>
      </w:r>
    </w:p>
    <w:p w14:paraId="2945994D" w14:textId="0062BF68" w:rsidR="006B1A12" w:rsidRPr="006B1A12" w:rsidRDefault="007A2DD5" w:rsidP="006B1A12">
      <w:pPr>
        <w:pStyle w:val="BNormal"/>
      </w:pPr>
      <w:r w:rsidRPr="006B1A12">
        <w:t>On appeal, the Fourth Circuit was both careful and circumspect in its review of the district court’s rulings</w:t>
      </w:r>
      <w:r w:rsidR="006B1A12" w:rsidRPr="006B1A12">
        <w:t>.</w:t>
      </w:r>
      <w:r w:rsidR="006B1A12" w:rsidRPr="006B1A12">
        <w:t xml:space="preserve"> </w:t>
      </w:r>
      <w:r w:rsidR="006B1A12" w:rsidRPr="006B1A12">
        <w:t>I</w:t>
      </w:r>
      <w:r w:rsidRPr="006B1A12">
        <w:t>t pointed out that there was sufficient evidence to demonstrate that the registration had been made with a bad faith intent to profit.</w:t>
      </w:r>
      <w:r w:rsidR="006B1A12" w:rsidRPr="006B1A12">
        <w:rPr>
          <w:vertAlign w:val="superscript"/>
        </w:rPr>
        <w:footnoteReference w:id="64"/>
      </w:r>
      <w:r w:rsidRPr="006B1A12">
        <w:t xml:space="preserve"> However, it cautioned that “[t]he fact that a domain name resembles a famous trademark</w:t>
      </w:r>
      <w:r w:rsidR="006B1A12" w:rsidRPr="006B1A12">
        <w:t xml:space="preserve"> </w:t>
      </w:r>
      <w:r w:rsidRPr="006B1A12">
        <w:t>…</w:t>
      </w:r>
      <w:r w:rsidR="006B1A12" w:rsidRPr="006B1A12">
        <w:t xml:space="preserve"> </w:t>
      </w:r>
      <w:r w:rsidRPr="006B1A12">
        <w:t>hardly in and of itself establishes bad faith.”</w:t>
      </w:r>
      <w:r w:rsidR="006B1A12" w:rsidRPr="006B1A12">
        <w:rPr>
          <w:vertAlign w:val="superscript"/>
        </w:rPr>
        <w:footnoteReference w:id="65"/>
      </w:r>
      <w:r w:rsidRPr="006B1A12">
        <w:t xml:space="preserve"> And it professed “</w:t>
      </w:r>
      <w:proofErr w:type="spellStart"/>
      <w:r w:rsidRPr="006B1A12">
        <w:t>reluctan</w:t>
      </w:r>
      <w:proofErr w:type="spellEnd"/>
      <w:r w:rsidRPr="006B1A12">
        <w:t>[</w:t>
      </w:r>
      <w:proofErr w:type="spellStart"/>
      <w:r w:rsidRPr="006B1A12">
        <w:t>ce</w:t>
      </w:r>
      <w:proofErr w:type="spellEnd"/>
      <w:r w:rsidRPr="006B1A12">
        <w:t>] to interpret the ACPA’s liability provisions in an overly aggressive manner.”</w:t>
      </w:r>
      <w:r w:rsidR="006B1A12" w:rsidRPr="006B1A12">
        <w:rPr>
          <w:vertAlign w:val="superscript"/>
        </w:rPr>
        <w:footnoteReference w:id="66"/>
      </w:r>
      <w:r w:rsidRPr="006B1A12">
        <w:t xml:space="preserve"> The Fourth Circuit specifically pointed to the finding that vw.net was “confusingly similar” to the VW mark to support the ACPA claim</w:t>
      </w:r>
      <w:r w:rsidR="006B1A12" w:rsidRPr="006B1A12">
        <w:t>;</w:t>
      </w:r>
      <w:r w:rsidR="006B1A12" w:rsidRPr="006B1A12">
        <w:t xml:space="preserve"> </w:t>
      </w:r>
      <w:r w:rsidR="006B1A12" w:rsidRPr="006B1A12">
        <w:t>u</w:t>
      </w:r>
      <w:r w:rsidRPr="006B1A12">
        <w:t>nlike the district court, it did not make any reference to possible dilution.</w:t>
      </w:r>
      <w:r w:rsidR="006B1A12" w:rsidRPr="006B1A12">
        <w:rPr>
          <w:vertAlign w:val="superscript"/>
        </w:rPr>
        <w:footnoteReference w:id="67"/>
      </w:r>
      <w:r w:rsidRPr="006B1A12">
        <w:t xml:space="preserve"> Thus, the Fourth Circuit seemed hesitant to transplant broad dilution concepts into ACPA claims, particularly where a violation could be established on a narrower basis.</w:t>
      </w:r>
    </w:p>
    <w:p w14:paraId="7F88556F" w14:textId="65847BFB" w:rsidR="006B1A12" w:rsidRPr="006B1A12" w:rsidRDefault="007A2DD5" w:rsidP="006B1A12">
      <w:pPr>
        <w:pStyle w:val="BNormal"/>
      </w:pPr>
      <w:r w:rsidRPr="006B1A12">
        <w:t>In an ACPA case with interesting parallels to some Internet dilution cases, the Sixth Circuit upheld summary judgment in favor of a defendant who registered the plaintiff’s business name as a domain name.</w:t>
      </w:r>
      <w:r w:rsidR="006B1A12" w:rsidRPr="006B1A12">
        <w:rPr>
          <w:vertAlign w:val="superscript"/>
        </w:rPr>
        <w:footnoteReference w:id="68"/>
      </w:r>
      <w:r w:rsidRPr="006B1A12">
        <w:t xml:space="preserve"> The defendant used the domain name to post criticisms of the plaintiff.</w:t>
      </w:r>
      <w:r w:rsidR="006B1A12" w:rsidRPr="006B1A12">
        <w:rPr>
          <w:vertAlign w:val="superscript"/>
        </w:rPr>
        <w:footnoteReference w:id="69"/>
      </w:r>
      <w:r w:rsidRPr="006B1A12">
        <w:t xml:space="preserve"> The court noted that the defendant had no apparent intent to divert business (in fact, the plaintiff had no website) and, in particular, that the defendant had registered only one domain name, not several.</w:t>
      </w:r>
      <w:r w:rsidR="006B1A12" w:rsidRPr="006B1A12">
        <w:rPr>
          <w:vertAlign w:val="superscript"/>
        </w:rPr>
        <w:footnoteReference w:id="70"/>
      </w:r>
      <w:r w:rsidRPr="006B1A12">
        <w:t xml:space="preserve"> Thus, the court did not deem the defendant to have the requisite “bad faith intent to profit.”</w:t>
      </w:r>
      <w:r w:rsidR="006B1A12" w:rsidRPr="006B1A12">
        <w:rPr>
          <w:vertAlign w:val="superscript"/>
        </w:rPr>
        <w:footnoteReference w:id="71"/>
      </w:r>
      <w:r w:rsidRPr="006B1A12">
        <w:t xml:space="preserve"> This case closely resembles a district court case that rejected a claim under the FTDA.</w:t>
      </w:r>
      <w:r w:rsidR="006B1A12" w:rsidRPr="006B1A12">
        <w:rPr>
          <w:vertAlign w:val="superscript"/>
        </w:rPr>
        <w:footnoteReference w:id="72"/>
      </w:r>
    </w:p>
    <w:p w14:paraId="0D3B751F" w14:textId="589DA96E" w:rsidR="006B1A12" w:rsidRPr="006B1A12" w:rsidRDefault="007A2DD5" w:rsidP="006B1A12">
      <w:pPr>
        <w:pStyle w:val="BNormal"/>
      </w:pPr>
      <w:r w:rsidRPr="006B1A12">
        <w:t xml:space="preserve">By contrast, in </w:t>
      </w:r>
      <w:r w:rsidR="006B1A12" w:rsidRPr="006B1A12">
        <w:rPr>
          <w:i/>
        </w:rPr>
        <w:t>Coca-Cola Co</w:t>
      </w:r>
      <w:r w:rsidR="006B1A12" w:rsidRPr="006B1A12">
        <w:t>.</w:t>
      </w:r>
      <w:r w:rsidR="006B1A12" w:rsidRPr="006B1A12">
        <w:t xml:space="preserve"> </w:t>
      </w:r>
      <w:r w:rsidR="006B1A12" w:rsidRPr="006B1A12">
        <w:rPr>
          <w:i/>
        </w:rPr>
        <w:t>v</w:t>
      </w:r>
      <w:r w:rsidR="006B1A12" w:rsidRPr="006B1A12">
        <w:t>.</w:t>
      </w:r>
      <w:r w:rsidR="006B1A12" w:rsidRPr="006B1A12">
        <w:t xml:space="preserve"> </w:t>
      </w:r>
      <w:r w:rsidR="006B1A12" w:rsidRPr="006B1A12">
        <w:rPr>
          <w:i/>
        </w:rPr>
        <w:t>Purdy</w:t>
      </w:r>
      <w:r w:rsidRPr="006B1A12">
        <w:t>,</w:t>
      </w:r>
      <w:r w:rsidR="006B1A12" w:rsidRPr="006B1A12">
        <w:rPr>
          <w:vertAlign w:val="superscript"/>
        </w:rPr>
        <w:footnoteReference w:id="73"/>
      </w:r>
      <w:r w:rsidRPr="006B1A12">
        <w:t xml:space="preserve"> the Eighth Circuit affirmed an injunction (as well as contempt orders) under the ACPA against a defendant who registered various domain names that incorporated famous trademarks and that were confusingly similar to those marks, where defendant linked the domain names to an antiabortion site he owned.</w:t>
      </w:r>
      <w:r w:rsidR="006B1A12" w:rsidRPr="006B1A12">
        <w:rPr>
          <w:vertAlign w:val="superscript"/>
        </w:rPr>
        <w:footnoteReference w:id="74"/>
      </w:r>
      <w:r w:rsidRPr="006B1A12">
        <w:t xml:space="preserve"> In doing so, the court noted that the antiabortion site to which the defendant linked to registered domains sold antiabortion merchandise and solicited money for antiabortion causes.</w:t>
      </w:r>
      <w:r w:rsidR="006B1A12" w:rsidRPr="006B1A12">
        <w:rPr>
          <w:vertAlign w:val="superscript"/>
        </w:rPr>
        <w:footnoteReference w:id="75"/>
      </w:r>
      <w:r w:rsidRPr="006B1A12">
        <w:t xml:space="preserve"> The court also noted that the defendant proposed to stop using names relating to the </w:t>
      </w:r>
      <w:r w:rsidR="006B1A12" w:rsidRPr="006B1A12">
        <w:rPr>
          <w:i/>
        </w:rPr>
        <w:t>Washington Post</w:t>
      </w:r>
      <w:r w:rsidRPr="006B1A12">
        <w:t xml:space="preserve"> in exchange for editorial space in the newspaper.</w:t>
      </w:r>
      <w:r w:rsidR="006B1A12" w:rsidRPr="006B1A12">
        <w:rPr>
          <w:vertAlign w:val="superscript"/>
        </w:rPr>
        <w:footnoteReference w:id="76"/>
      </w:r>
      <w:r w:rsidRPr="006B1A12">
        <w:t xml:space="preserve"> Finally, the court rejected a First Amendment defense on the grounds that the defendant’s right to spread his message did not permit him to do so using confusing domain names.</w:t>
      </w:r>
      <w:r w:rsidR="006B1A12" w:rsidRPr="006B1A12">
        <w:rPr>
          <w:vertAlign w:val="superscript"/>
        </w:rPr>
        <w:footnoteReference w:id="77"/>
      </w:r>
      <w:r w:rsidRPr="006B1A12">
        <w:t xml:space="preserve"> This case reminds us that the ACPA has no absolute noncommercial use exclusion, as the TDRA does</w:t>
      </w:r>
      <w:r w:rsidR="006B1A12" w:rsidRPr="006B1A12">
        <w:t>.</w:t>
      </w:r>
      <w:r w:rsidR="006B1A12" w:rsidRPr="006B1A12">
        <w:t xml:space="preserve"> </w:t>
      </w:r>
      <w:r w:rsidR="006B1A12" w:rsidRPr="006B1A12">
        <w:t>T</w:t>
      </w:r>
      <w:r w:rsidRPr="006B1A12">
        <w:t xml:space="preserve">hus, courts may </w:t>
      </w:r>
      <w:proofErr w:type="gramStart"/>
      <w:r w:rsidRPr="006B1A12">
        <w:t>enjoin</w:t>
      </w:r>
      <w:proofErr w:type="gramEnd"/>
      <w:r w:rsidRPr="006B1A12">
        <w:t xml:space="preserve"> uses of domain names that might be excluded from liability under the TDRA.</w:t>
      </w:r>
    </w:p>
    <w:p w14:paraId="7F433880" w14:textId="57D042CF" w:rsidR="006B1A12" w:rsidRPr="006B1A12" w:rsidRDefault="00E319AD" w:rsidP="006B1A12">
      <w:pPr>
        <w:pStyle w:val="BHead2"/>
      </w:pPr>
      <w:r>
        <w:t>14.III.</w:t>
      </w:r>
      <w:r w:rsidR="006B1A12" w:rsidRPr="00E319AD">
        <w:rPr>
          <w:rStyle w:val="BBNAidChar"/>
          <w:rFonts w:eastAsiaTheme="majorEastAsia"/>
        </w:rPr>
        <w:t>E</w:t>
      </w:r>
      <w:r w:rsidR="006B1A12" w:rsidRPr="006B1A12">
        <w:t>.</w:t>
      </w:r>
      <w:r>
        <w:t> </w:t>
      </w:r>
      <w:r w:rsidR="006B1A12" w:rsidRPr="006B1A12">
        <w:tab/>
        <w:t>Contributory Liability for Cybersquatting</w:t>
      </w:r>
    </w:p>
    <w:p w14:paraId="7D62AEE3" w14:textId="54616796" w:rsidR="006B1A12" w:rsidRPr="006B1A12" w:rsidRDefault="007A2DD5" w:rsidP="006B1A12">
      <w:pPr>
        <w:pStyle w:val="BNormal"/>
      </w:pPr>
      <w:r w:rsidRPr="006B1A12">
        <w:t>Although it is not specifically provided for in the statute, some courts have permitted claims for contributory liability to go forward.</w:t>
      </w:r>
      <w:r w:rsidR="006B1A12" w:rsidRPr="006B1A12">
        <w:rPr>
          <w:vertAlign w:val="superscript"/>
        </w:rPr>
        <w:footnoteReference w:id="78"/>
      </w:r>
      <w:r w:rsidRPr="006B1A12">
        <w:t xml:space="preserve"> These claims are predicated on a showing of “exceptional circumstances,” where it is shown that the defendant has actual or constructive knowledge of a particular </w:t>
      </w:r>
      <w:proofErr w:type="spellStart"/>
      <w:r w:rsidRPr="006B1A12">
        <w:t>cybersquatter’s</w:t>
      </w:r>
      <w:proofErr w:type="spellEnd"/>
      <w:r w:rsidRPr="006B1A12">
        <w:t xml:space="preserve"> bad faith intent to profit.</w:t>
      </w:r>
      <w:r w:rsidR="006B1A12" w:rsidRPr="006B1A12">
        <w:rPr>
          <w:vertAlign w:val="superscript"/>
        </w:rPr>
        <w:footnoteReference w:id="79"/>
      </w:r>
      <w:r w:rsidRPr="006B1A12">
        <w:t xml:space="preserve"> However, the Ninth Circuit has ruled that no contributory liability exists under the ACPA.</w:t>
      </w:r>
      <w:r w:rsidR="006B1A12" w:rsidRPr="006B1A12">
        <w:rPr>
          <w:vertAlign w:val="superscript"/>
        </w:rPr>
        <w:footnoteReference w:id="80"/>
      </w:r>
    </w:p>
    <w:p w14:paraId="5D247736" w14:textId="6B9FE9BF" w:rsidR="006B1A12" w:rsidRPr="006B1A12" w:rsidRDefault="00E319AD" w:rsidP="006B1A12">
      <w:pPr>
        <w:pStyle w:val="BHead1"/>
      </w:pPr>
      <w:r>
        <w:t>14.</w:t>
      </w:r>
      <w:r w:rsidR="006B1A12" w:rsidRPr="00E319AD">
        <w:rPr>
          <w:rStyle w:val="BBNAidChar"/>
          <w:rFonts w:eastAsiaTheme="majorEastAsia"/>
        </w:rPr>
        <w:t>IV</w:t>
      </w:r>
      <w:r w:rsidR="006B1A12" w:rsidRPr="006B1A12">
        <w:t>.</w:t>
      </w:r>
      <w:r>
        <w:t xml:space="preserve">  </w:t>
      </w:r>
      <w:r w:rsidR="006B1A12" w:rsidRPr="006B1A12">
        <w:t>The ACPA and the TDRA:</w:t>
      </w:r>
      <w:r w:rsidR="006B1A12" w:rsidRPr="006B1A12">
        <w:t xml:space="preserve"> </w:t>
      </w:r>
      <w:r w:rsidR="006B1A12" w:rsidRPr="006B1A12">
        <w:t>The Problem of Gauging</w:t>
      </w:r>
      <w:r w:rsidR="006B1A12">
        <w:t xml:space="preserve"> </w:t>
      </w:r>
      <w:r w:rsidR="006B1A12" w:rsidRPr="006B1A12">
        <w:rPr>
          <w:lang w:bidi="en-US"/>
        </w:rPr>
        <w:t>Proper Dilution Standards</w:t>
      </w:r>
    </w:p>
    <w:p w14:paraId="44C3AD80" w14:textId="3ABD7117" w:rsidR="006B1A12" w:rsidRPr="006B1A12" w:rsidRDefault="007A2DD5" w:rsidP="006B1A12">
      <w:pPr>
        <w:pStyle w:val="BNormal"/>
      </w:pPr>
      <w:r w:rsidRPr="006B1A12">
        <w:t>From the standpoint of dilution, the major concern with the ACPA is that it may spawn standards different from those of the TDRA or alter the TDRA standards because of the different goals of the two statutes</w:t>
      </w:r>
      <w:r w:rsidR="006B1A12" w:rsidRPr="006B1A12">
        <w:t>.</w:t>
      </w:r>
      <w:r w:rsidR="006B1A12" w:rsidRPr="006B1A12">
        <w:t xml:space="preserve"> </w:t>
      </w:r>
      <w:r w:rsidR="006B1A12" w:rsidRPr="006B1A12">
        <w:t>S</w:t>
      </w:r>
      <w:r w:rsidRPr="006B1A12">
        <w:t>ome of this concern is based on the ACPA’s blending of infringement and dilution in the same provisions.</w:t>
      </w:r>
      <w:r w:rsidR="006B1A12" w:rsidRPr="006B1A12">
        <w:rPr>
          <w:vertAlign w:val="superscript"/>
        </w:rPr>
        <w:footnoteReference w:id="81"/>
      </w:r>
      <w:r w:rsidRPr="006B1A12">
        <w:t xml:space="preserve"> This may lead to an inappropriate blending of dilution and confusion standards in the ACPA context, which may be carried over into TDRA cases by courts looking to ACPA cases for guidance.</w:t>
      </w:r>
    </w:p>
    <w:p w14:paraId="3F4B4CA3" w14:textId="05A5AED6" w:rsidR="006B1A12" w:rsidRPr="006B1A12" w:rsidRDefault="007A2DD5" w:rsidP="006B1A12">
      <w:pPr>
        <w:pStyle w:val="BNormal"/>
      </w:pPr>
      <w:r w:rsidRPr="006B1A12">
        <w:t>There are several potential overlapping issues</w:t>
      </w:r>
      <w:r w:rsidR="006B1A12" w:rsidRPr="006B1A12">
        <w:t>.</w:t>
      </w:r>
      <w:r w:rsidR="006B1A12" w:rsidRPr="006B1A12">
        <w:t xml:space="preserve"> </w:t>
      </w:r>
      <w:r w:rsidR="006B1A12" w:rsidRPr="006B1A12">
        <w:t>F</w:t>
      </w:r>
      <w:r w:rsidRPr="006B1A12">
        <w:t>irst, there is the issue of fame</w:t>
      </w:r>
      <w:r w:rsidR="006B1A12" w:rsidRPr="006B1A12">
        <w:t>.</w:t>
      </w:r>
      <w:r w:rsidR="006B1A12" w:rsidRPr="006B1A12">
        <w:t xml:space="preserve"> </w:t>
      </w:r>
      <w:r w:rsidR="006B1A12" w:rsidRPr="006B1A12">
        <w:t>A</w:t>
      </w:r>
      <w:r w:rsidRPr="006B1A12">
        <w:t>t the time the ACPA was enacted, the FTDA contained no definition of a “famous” mark—just factors to consider</w:t>
      </w:r>
      <w:r w:rsidR="006B1A12" w:rsidRPr="006B1A12">
        <w:t>.</w:t>
      </w:r>
      <w:r w:rsidR="006B1A12" w:rsidRPr="006B1A12">
        <w:t xml:space="preserve"> </w:t>
      </w:r>
      <w:r w:rsidR="006B1A12" w:rsidRPr="006B1A12">
        <w:t>N</w:t>
      </w:r>
      <w:r w:rsidRPr="006B1A12">
        <w:t>ow, the TDRA contains a definition of fame that eliminates from the definition marks famous only in a niche market and otherwise clarifies the issue of fame.</w:t>
      </w:r>
      <w:r w:rsidR="006B1A12" w:rsidRPr="006B1A12">
        <w:rPr>
          <w:vertAlign w:val="superscript"/>
        </w:rPr>
        <w:footnoteReference w:id="82"/>
      </w:r>
      <w:r w:rsidRPr="006B1A12">
        <w:t xml:space="preserve"> Will courts follow the newer TDRA definition when interpreting the ACPA</w:t>
      </w:r>
      <w:r w:rsidR="006B1A12" w:rsidRPr="006B1A12">
        <w:t>?</w:t>
      </w:r>
      <w:r w:rsidR="006B1A12" w:rsidRPr="006B1A12">
        <w:t xml:space="preserve"> </w:t>
      </w:r>
      <w:r w:rsidR="006B1A12" w:rsidRPr="006B1A12">
        <w:t>A</w:t>
      </w:r>
      <w:r w:rsidRPr="006B1A12">
        <w:t xml:space="preserve"> second issue is what the term “dilutive” means in the ACPA</w:t>
      </w:r>
      <w:r w:rsidR="006B1A12" w:rsidRPr="006B1A12">
        <w:t>.</w:t>
      </w:r>
      <w:r w:rsidR="006B1A12" w:rsidRPr="006B1A12">
        <w:t xml:space="preserve"> </w:t>
      </w:r>
      <w:r w:rsidR="006B1A12" w:rsidRPr="006B1A12">
        <w:t>A</w:t>
      </w:r>
      <w:r w:rsidRPr="006B1A12">
        <w:t>gain, the TDRA redefined dilution in a manner different from the FTDA.</w:t>
      </w:r>
      <w:r w:rsidR="006B1A12" w:rsidRPr="006B1A12">
        <w:rPr>
          <w:vertAlign w:val="superscript"/>
        </w:rPr>
        <w:footnoteReference w:id="83"/>
      </w:r>
      <w:r w:rsidRPr="006B1A12">
        <w:t xml:space="preserve"> Finally, as noted in Section III.B, above, the interaction between </w:t>
      </w:r>
      <w:proofErr w:type="gramStart"/>
      <w:r w:rsidRPr="006B1A12">
        <w:t>the ACPA’s</w:t>
      </w:r>
      <w:proofErr w:type="gramEnd"/>
      <w:r w:rsidRPr="006B1A12">
        <w:t xml:space="preserve"> safe harbor for reasonable belief in the lawfulness of one’s actions and the TDRA’s categorical exclusions from liability is not entirely obvious</w:t>
      </w:r>
      <w:r w:rsidR="006B1A12" w:rsidRPr="006B1A12">
        <w:t>.</w:t>
      </w:r>
      <w:r w:rsidR="006B1A12" w:rsidRPr="006B1A12">
        <w:t xml:space="preserve"> </w:t>
      </w:r>
      <w:r w:rsidR="006B1A12" w:rsidRPr="006B1A12">
        <w:t>C</w:t>
      </w:r>
      <w:r w:rsidRPr="006B1A12">
        <w:t>ases raising these issues will be discussed below in this section.</w:t>
      </w:r>
    </w:p>
    <w:p w14:paraId="5F53AC38" w14:textId="70D72976" w:rsidR="006B1A12" w:rsidRPr="006B1A12" w:rsidRDefault="00E319AD" w:rsidP="006B1A12">
      <w:pPr>
        <w:pStyle w:val="BHead2"/>
      </w:pPr>
      <w:r>
        <w:t>14.IV.</w:t>
      </w:r>
      <w:r w:rsidR="006B1A12" w:rsidRPr="00E319AD">
        <w:rPr>
          <w:rStyle w:val="BBNAidChar"/>
          <w:rFonts w:eastAsiaTheme="majorEastAsia"/>
        </w:rPr>
        <w:t>A</w:t>
      </w:r>
      <w:r w:rsidR="006B1A12" w:rsidRPr="006B1A12">
        <w:t>.</w:t>
      </w:r>
      <w:r>
        <w:t> </w:t>
      </w:r>
      <w:r w:rsidR="006B1A12" w:rsidRPr="006B1A12">
        <w:tab/>
        <w:t>The Issue of a Famous Mark Under the ACPA</w:t>
      </w:r>
    </w:p>
    <w:p w14:paraId="4AE4FC34" w14:textId="10A85A2C" w:rsidR="006B1A12" w:rsidRPr="006B1A12" w:rsidRDefault="007A2DD5" w:rsidP="006B1A12">
      <w:pPr>
        <w:pStyle w:val="BNormal"/>
      </w:pPr>
      <w:r w:rsidRPr="006B1A12">
        <w:t>Because the ACPA allows a trademark owner to succeed if it has a “distinctive” mark and the defendant’s domain name is “confusingly similar” to that mark (and the owner has shown the defendant’s bad faith intent to profit), it normally is unnecessary for a court to reach the issue of fame</w:t>
      </w:r>
      <w:r w:rsidR="006B1A12" w:rsidRPr="006B1A12">
        <w:t>.</w:t>
      </w:r>
      <w:r w:rsidR="006B1A12" w:rsidRPr="006B1A12">
        <w:t xml:space="preserve"> </w:t>
      </w:r>
      <w:r w:rsidR="006B1A12" w:rsidRPr="006B1A12">
        <w:t>N</w:t>
      </w:r>
      <w:r w:rsidRPr="006B1A12">
        <w:t>evertheless, a few courts have raised the issue.</w:t>
      </w:r>
    </w:p>
    <w:p w14:paraId="6074B783" w14:textId="54DCFE49" w:rsidR="006B1A12" w:rsidRPr="006B1A12" w:rsidRDefault="007A2DD5" w:rsidP="006B1A12">
      <w:pPr>
        <w:pStyle w:val="BNormal"/>
      </w:pPr>
      <w:r w:rsidRPr="006B1A12">
        <w:t xml:space="preserve">The potential for problems with the determination of fame under the ACPA is indicated in </w:t>
      </w:r>
      <w:r w:rsidR="006B1A12" w:rsidRPr="006B1A12">
        <w:rPr>
          <w:i/>
        </w:rPr>
        <w:t>Shields v</w:t>
      </w:r>
      <w:r w:rsidR="006B1A12" w:rsidRPr="006B1A12">
        <w:t>.</w:t>
      </w:r>
      <w:r w:rsidR="006B1A12" w:rsidRPr="006B1A12">
        <w:t xml:space="preserve"> </w:t>
      </w:r>
      <w:r w:rsidR="006B1A12" w:rsidRPr="006B1A12">
        <w:rPr>
          <w:i/>
        </w:rPr>
        <w:t>Zuccarini</w:t>
      </w:r>
      <w:r w:rsidRPr="006B1A12">
        <w:t>.</w:t>
      </w:r>
      <w:r w:rsidR="006B1A12" w:rsidRPr="006B1A12">
        <w:rPr>
          <w:vertAlign w:val="superscript"/>
        </w:rPr>
        <w:footnoteReference w:id="84"/>
      </w:r>
      <w:r w:rsidRPr="006B1A12">
        <w:t xml:space="preserve"> This was an ACPA suit by the creator of Joe Cartoon against a registrant of domain names containing several variations of the Joe Cartoon mark.</w:t>
      </w:r>
      <w:r w:rsidR="006B1A12" w:rsidRPr="006B1A12">
        <w:rPr>
          <w:vertAlign w:val="superscript"/>
        </w:rPr>
        <w:footnoteReference w:id="85"/>
      </w:r>
      <w:r w:rsidRPr="006B1A12">
        <w:t xml:space="preserve"> The court correctly noted that the ACPA requires only a “distinctive </w:t>
      </w:r>
      <w:r w:rsidR="006B1A12" w:rsidRPr="006B1A12">
        <w:rPr>
          <w:i/>
        </w:rPr>
        <w:t>or</w:t>
      </w:r>
      <w:r w:rsidRPr="006B1A12">
        <w:t xml:space="preserve"> famous” mark, not “distinctive and famous” as in the original FTDA.</w:t>
      </w:r>
      <w:r w:rsidR="006B1A12" w:rsidRPr="006B1A12">
        <w:rPr>
          <w:vertAlign w:val="superscript"/>
        </w:rPr>
        <w:footnoteReference w:id="86"/>
      </w:r>
      <w:r w:rsidRPr="006B1A12">
        <w:t xml:space="preserve"> However, the court proceeded to use the statutory factors to determine that the mark was both distinctive and famous.</w:t>
      </w:r>
      <w:r w:rsidR="006B1A12" w:rsidRPr="006B1A12">
        <w:rPr>
          <w:vertAlign w:val="superscript"/>
        </w:rPr>
        <w:footnoteReference w:id="87"/>
      </w:r>
      <w:r w:rsidRPr="006B1A12">
        <w:t xml:space="preserve"> It then determined that the defendant’s domain names were “confusingly similar” to the plaintiff’s trademark.</w:t>
      </w:r>
      <w:r w:rsidR="006B1A12" w:rsidRPr="006B1A12">
        <w:rPr>
          <w:vertAlign w:val="superscript"/>
        </w:rPr>
        <w:footnoteReference w:id="88"/>
      </w:r>
      <w:r w:rsidRPr="006B1A12">
        <w:t xml:space="preserve"> Regardless of whether the court’s analysis of fame was correct, it was unnecessary given its conclusion of confusing similarity</w:t>
      </w:r>
      <w:r w:rsidR="006B1A12" w:rsidRPr="006B1A12">
        <w:t>.</w:t>
      </w:r>
      <w:r w:rsidR="006B1A12" w:rsidRPr="006B1A12">
        <w:t xml:space="preserve"> </w:t>
      </w:r>
      <w:r w:rsidR="006B1A12" w:rsidRPr="006B1A12">
        <w:t>I</w:t>
      </w:r>
      <w:r w:rsidRPr="006B1A12">
        <w:t>n view of the relatively simple basis for this conclusion, a court may be tempted to gloss over the requirement of fame, since the famous mark usually will be deemed distinctive</w:t>
      </w:r>
      <w:r w:rsidR="006B1A12" w:rsidRPr="006B1A12">
        <w:t>.</w:t>
      </w:r>
      <w:r w:rsidR="006B1A12" w:rsidRPr="006B1A12">
        <w:t xml:space="preserve"> </w:t>
      </w:r>
      <w:r w:rsidR="006B1A12" w:rsidRPr="006B1A12">
        <w:t>A</w:t>
      </w:r>
      <w:r w:rsidRPr="006B1A12">
        <w:t xml:space="preserve"> court could justify the separate analysis of fame on the grounds that it relates to the ninth statutory factor for determining bad faith.</w:t>
      </w:r>
      <w:r w:rsidR="006B1A12" w:rsidRPr="006B1A12">
        <w:rPr>
          <w:vertAlign w:val="superscript"/>
        </w:rPr>
        <w:footnoteReference w:id="89"/>
      </w:r>
      <w:r w:rsidRPr="006B1A12">
        <w:t xml:space="preserve"> If so, it would be preferable for the court to make that clear in its analysis</w:t>
      </w:r>
      <w:r w:rsidR="006B1A12" w:rsidRPr="006B1A12">
        <w:t>.</w:t>
      </w:r>
      <w:r w:rsidR="006B1A12" w:rsidRPr="006B1A12">
        <w:t xml:space="preserve"> </w:t>
      </w:r>
      <w:r w:rsidR="006B1A12" w:rsidRPr="006B1A12">
        <w:t>H</w:t>
      </w:r>
      <w:r w:rsidRPr="006B1A12">
        <w:t xml:space="preserve">owever, it should be noted that this factor requires a finding that the mark is “distinctive </w:t>
      </w:r>
      <w:r w:rsidR="006B1A12" w:rsidRPr="006B1A12">
        <w:rPr>
          <w:i/>
        </w:rPr>
        <w:t>and</w:t>
      </w:r>
      <w:r w:rsidRPr="006B1A12">
        <w:t xml:space="preserve"> famous.”</w:t>
      </w:r>
    </w:p>
    <w:p w14:paraId="589AC9EA" w14:textId="69CF39CC" w:rsidR="006B1A12" w:rsidRPr="006B1A12" w:rsidRDefault="007A2DD5" w:rsidP="006B1A12">
      <w:pPr>
        <w:pStyle w:val="BNormal"/>
      </w:pPr>
      <w:r w:rsidRPr="006B1A12">
        <w:t xml:space="preserve">In </w:t>
      </w:r>
      <w:r w:rsidR="006B1A12" w:rsidRPr="006B1A12">
        <w:rPr>
          <w:i/>
        </w:rPr>
        <w:t>Victoria’s Cyber Secret Limited Partnership v</w:t>
      </w:r>
      <w:r w:rsidR="006B1A12" w:rsidRPr="006B1A12">
        <w:t>.</w:t>
      </w:r>
      <w:r w:rsidR="006B1A12" w:rsidRPr="006B1A12">
        <w:t xml:space="preserve"> </w:t>
      </w:r>
      <w:r w:rsidR="006B1A12" w:rsidRPr="006B1A12">
        <w:rPr>
          <w:i/>
        </w:rPr>
        <w:t>V Secret Catalogue, Inc</w:t>
      </w:r>
      <w:r w:rsidRPr="006B1A12">
        <w:t>.,</w:t>
      </w:r>
      <w:r w:rsidR="006B1A12" w:rsidRPr="006B1A12">
        <w:rPr>
          <w:vertAlign w:val="superscript"/>
        </w:rPr>
        <w:footnoteReference w:id="90"/>
      </w:r>
      <w:r w:rsidRPr="006B1A12">
        <w:t xml:space="preserve"> the court determined that the Victoria’s Secret mark was “both ‘famous’ and ‘distinctive.’”</w:t>
      </w:r>
      <w:r w:rsidR="006B1A12" w:rsidRPr="006B1A12">
        <w:rPr>
          <w:vertAlign w:val="superscript"/>
        </w:rPr>
        <w:footnoteReference w:id="91"/>
      </w:r>
      <w:r w:rsidRPr="006B1A12">
        <w:t xml:space="preserve"> That finding was not part of an analysis of bad-faith factor nine, which incorporates the standard of the original FTDA</w:t>
      </w:r>
      <w:r w:rsidR="006B1A12" w:rsidRPr="006B1A12">
        <w:t>.</w:t>
      </w:r>
      <w:r w:rsidR="006B1A12" w:rsidRPr="006B1A12">
        <w:t xml:space="preserve"> </w:t>
      </w:r>
      <w:r w:rsidR="006B1A12" w:rsidRPr="006B1A12">
        <w:t>R</w:t>
      </w:r>
      <w:r w:rsidRPr="006B1A12">
        <w:t xml:space="preserve">ather, it was part of an analysis of the “distinctive </w:t>
      </w:r>
      <w:r w:rsidR="006B1A12" w:rsidRPr="006B1A12">
        <w:rPr>
          <w:i/>
        </w:rPr>
        <w:t>or</w:t>
      </w:r>
      <w:r w:rsidRPr="006B1A12">
        <w:t xml:space="preserve"> famous” requirement of Lanham Act §43(d)(1)(A)(ii)(I)</w:t>
      </w:r>
      <w:r w:rsidR="006B1A12" w:rsidRPr="006B1A12">
        <w:t>.</w:t>
      </w:r>
      <w:r w:rsidR="006B1A12" w:rsidRPr="006B1A12">
        <w:t xml:space="preserve"> </w:t>
      </w:r>
      <w:r w:rsidR="006B1A12" w:rsidRPr="006B1A12">
        <w:t>I</w:t>
      </w:r>
      <w:r w:rsidRPr="006B1A12">
        <w:t>n this case, the court used the then-current standard of fame in another circuit.</w:t>
      </w:r>
      <w:r w:rsidR="006B1A12" w:rsidRPr="006B1A12">
        <w:rPr>
          <w:vertAlign w:val="superscript"/>
        </w:rPr>
        <w:footnoteReference w:id="92"/>
      </w:r>
    </w:p>
    <w:p w14:paraId="0A892082" w14:textId="5FFD8FBD" w:rsidR="006B1A12" w:rsidRPr="006B1A12" w:rsidRDefault="007A2DD5" w:rsidP="006B1A12">
      <w:pPr>
        <w:pStyle w:val="BNormal"/>
      </w:pPr>
      <w:r w:rsidRPr="006B1A12">
        <w:t>Since the TDRA was enacted, courts appear to be using the TDRA definition of fame in ACPA cases.</w:t>
      </w:r>
      <w:r w:rsidR="006B1A12" w:rsidRPr="006B1A12">
        <w:rPr>
          <w:vertAlign w:val="superscript"/>
        </w:rPr>
        <w:footnoteReference w:id="93"/>
      </w:r>
      <w:r w:rsidRPr="006B1A12">
        <w:t xml:space="preserve"> In one case, the court found the Volvo mark for automobiles to be “distinctive and famous,” using the definition of a famous mark from Section 43(c)(2)(A).</w:t>
      </w:r>
      <w:r w:rsidR="006B1A12" w:rsidRPr="006B1A12">
        <w:rPr>
          <w:vertAlign w:val="superscript"/>
        </w:rPr>
        <w:footnoteReference w:id="94"/>
      </w:r>
      <w:r w:rsidRPr="006B1A12">
        <w:t xml:space="preserve"> However, the court then looked primarily at the “confusingly similar” requirement and said nothing about the “dilutive” portion of the statute (except to note that the domain name in question was “confusingly similar or dilutive”)</w:t>
      </w:r>
      <w:r w:rsidR="006B1A12" w:rsidRPr="006B1A12">
        <w:t>.</w:t>
      </w:r>
      <w:r w:rsidR="006B1A12" w:rsidRPr="006B1A12">
        <w:t xml:space="preserve"> </w:t>
      </w:r>
      <w:r w:rsidR="006B1A12" w:rsidRPr="006B1A12">
        <w:t>E</w:t>
      </w:r>
      <w:r w:rsidRPr="006B1A12">
        <w:t>ven so, there may be a temptation in an ACPA case to perform a less stringent analysis of fame than might be performed in the absence of the ACPA’s more lenient requirements for demonstrating cybersquatting—a finding that does not require a showing that the mark is famous.</w:t>
      </w:r>
      <w:r w:rsidR="006B1A12" w:rsidRPr="006B1A12">
        <w:rPr>
          <w:vertAlign w:val="superscript"/>
        </w:rPr>
        <w:footnoteReference w:id="95"/>
      </w:r>
    </w:p>
    <w:p w14:paraId="1F2CBC6C" w14:textId="095E956C" w:rsidR="006B1A12" w:rsidRPr="006B1A12" w:rsidRDefault="00E319AD" w:rsidP="006B1A12">
      <w:pPr>
        <w:pStyle w:val="BHead2"/>
      </w:pPr>
      <w:r>
        <w:t>14.IV.</w:t>
      </w:r>
      <w:r w:rsidR="006B1A12" w:rsidRPr="00E319AD">
        <w:rPr>
          <w:rStyle w:val="BBNAidChar"/>
          <w:rFonts w:eastAsiaTheme="majorEastAsia"/>
        </w:rPr>
        <w:t>B</w:t>
      </w:r>
      <w:r w:rsidR="006B1A12" w:rsidRPr="006B1A12">
        <w:t>.</w:t>
      </w:r>
      <w:r>
        <w:t> </w:t>
      </w:r>
      <w:r w:rsidR="006B1A12" w:rsidRPr="006B1A12">
        <w:tab/>
        <w:t>Defining “Dilutive” Under the ACPA</w:t>
      </w:r>
    </w:p>
    <w:p w14:paraId="2D352C6B" w14:textId="4046B83E" w:rsidR="006B1A12" w:rsidRPr="006B1A12" w:rsidRDefault="007A2DD5" w:rsidP="006B1A12">
      <w:pPr>
        <w:pStyle w:val="BNormal"/>
      </w:pPr>
      <w:r w:rsidRPr="006B1A12">
        <w:t xml:space="preserve">A second issue is how courts define “dilutive” under the ACPA, especially now that the TDRA has defined two—and only two—categories of dilution (blurring and </w:t>
      </w:r>
      <w:proofErr w:type="spellStart"/>
      <w:r w:rsidRPr="006B1A12">
        <w:t>tarnishment</w:t>
      </w:r>
      <w:proofErr w:type="spellEnd"/>
      <w:r w:rsidRPr="006B1A12">
        <w:t>).</w:t>
      </w:r>
      <w:r w:rsidR="006B1A12" w:rsidRPr="006B1A12">
        <w:rPr>
          <w:vertAlign w:val="superscript"/>
        </w:rPr>
        <w:footnoteReference w:id="96"/>
      </w:r>
    </w:p>
    <w:p w14:paraId="668351E8" w14:textId="0F3876DB" w:rsidR="006B1A12" w:rsidRPr="006B1A12" w:rsidRDefault="007A2DD5" w:rsidP="006B1A12">
      <w:pPr>
        <w:pStyle w:val="BNormal"/>
      </w:pPr>
      <w:r w:rsidRPr="006B1A12">
        <w:t xml:space="preserve">In </w:t>
      </w:r>
      <w:r w:rsidR="006B1A12" w:rsidRPr="006B1A12">
        <w:rPr>
          <w:i/>
        </w:rPr>
        <w:t>Virtual Works, Inc</w:t>
      </w:r>
      <w:r w:rsidR="006B1A12" w:rsidRPr="006B1A12">
        <w:t>.</w:t>
      </w:r>
      <w:r w:rsidR="006B1A12" w:rsidRPr="006B1A12">
        <w:t xml:space="preserve"> </w:t>
      </w:r>
      <w:r w:rsidR="006B1A12" w:rsidRPr="006B1A12">
        <w:rPr>
          <w:i/>
        </w:rPr>
        <w:t>v</w:t>
      </w:r>
      <w:r w:rsidR="006B1A12" w:rsidRPr="006B1A12">
        <w:t>.</w:t>
      </w:r>
      <w:r w:rsidR="006B1A12" w:rsidRPr="006B1A12">
        <w:t xml:space="preserve"> </w:t>
      </w:r>
      <w:r w:rsidR="006B1A12" w:rsidRPr="006B1A12">
        <w:rPr>
          <w:i/>
        </w:rPr>
        <w:t>Network Solutions, Inc</w:t>
      </w:r>
      <w:r w:rsidRPr="006B1A12">
        <w:t>.,</w:t>
      </w:r>
      <w:r w:rsidR="006B1A12" w:rsidRPr="006B1A12">
        <w:rPr>
          <w:vertAlign w:val="superscript"/>
        </w:rPr>
        <w:footnoteReference w:id="97"/>
      </w:r>
      <w:r w:rsidRPr="006B1A12">
        <w:t xml:space="preserve"> the plaintiff sued for tortious interference with its domain name, and the defendant (Volkswagen of America) counterclaimed for infringement, dilution, and ACPA violations</w:t>
      </w:r>
      <w:r w:rsidR="006B1A12" w:rsidRPr="006B1A12">
        <w:t>.</w:t>
      </w:r>
      <w:r w:rsidR="006B1A12" w:rsidRPr="006B1A12">
        <w:t xml:space="preserve"> </w:t>
      </w:r>
      <w:r w:rsidR="006B1A12" w:rsidRPr="006B1A12">
        <w:t>W</w:t>
      </w:r>
      <w:r w:rsidRPr="006B1A12">
        <w:t>ithout expressly referring to the ACPA’s requirement that one show that the offending domain name is either “confusingly similar or dilutive of” a famous mark, the district court found both infringement and dilution.</w:t>
      </w:r>
      <w:r w:rsidR="006B1A12" w:rsidRPr="006B1A12">
        <w:rPr>
          <w:vertAlign w:val="superscript"/>
        </w:rPr>
        <w:footnoteReference w:id="98"/>
      </w:r>
      <w:r w:rsidRPr="006B1A12">
        <w:t xml:space="preserve"> In its dilution discussion, the court invoked the “per se” rule then used in many Internet cases.</w:t>
      </w:r>
      <w:r w:rsidR="006B1A12" w:rsidRPr="006B1A12">
        <w:rPr>
          <w:vertAlign w:val="superscript"/>
        </w:rPr>
        <w:footnoteReference w:id="99"/>
      </w:r>
      <w:r w:rsidRPr="006B1A12">
        <w:t xml:space="preserve"> The per se rule virtually guaranteed a finding of dilution based on a defendant’s having “blocked” or interfered with a plaintiff’s rightful use of the Web domain.</w:t>
      </w:r>
      <w:r w:rsidR="006B1A12" w:rsidRPr="006B1A12">
        <w:rPr>
          <w:vertAlign w:val="superscript"/>
        </w:rPr>
        <w:footnoteReference w:id="100"/>
      </w:r>
      <w:r w:rsidRPr="006B1A12">
        <w:t xml:space="preserve"> After </w:t>
      </w:r>
      <w:r w:rsidR="006B1A12" w:rsidRPr="006B1A12">
        <w:rPr>
          <w:i/>
        </w:rPr>
        <w:t>Virtual Works</w:t>
      </w:r>
      <w:r w:rsidRPr="006B1A12">
        <w:t>, Congress enacted the TDRA (in 2006), which probably invalidated the per se rule.</w:t>
      </w:r>
      <w:r w:rsidR="006B1A12" w:rsidRPr="006B1A12">
        <w:rPr>
          <w:vertAlign w:val="superscript"/>
        </w:rPr>
        <w:footnoteReference w:id="101"/>
      </w:r>
      <w:r w:rsidRPr="006B1A12">
        <w:t xml:space="preserve"> Since Congress did not alter the ACPA in 2006, which definition of dilution is most appropriate</w:t>
      </w:r>
      <w:r w:rsidR="006B1A12" w:rsidRPr="006B1A12">
        <w:t>?</w:t>
      </w:r>
      <w:r w:rsidR="006B1A12" w:rsidRPr="006B1A12">
        <w:t xml:space="preserve"> </w:t>
      </w:r>
      <w:r w:rsidR="006B1A12" w:rsidRPr="006B1A12">
        <w:t>T</w:t>
      </w:r>
      <w:r w:rsidRPr="006B1A12">
        <w:t>he most reasonable conclusion is that one should use the TDRA definitions to analyze both fame and “dilutive” under the ACPA</w:t>
      </w:r>
      <w:r w:rsidR="006B1A12" w:rsidRPr="006B1A12">
        <w:t>.</w:t>
      </w:r>
      <w:r w:rsidR="006B1A12" w:rsidRPr="006B1A12">
        <w:t xml:space="preserve"> </w:t>
      </w:r>
      <w:r w:rsidR="006B1A12" w:rsidRPr="006B1A12">
        <w:t>T</w:t>
      </w:r>
      <w:r w:rsidRPr="006B1A12">
        <w:t>his is consistent with the general notion that one should use the law at the time of the case to decide the issue</w:t>
      </w:r>
      <w:r w:rsidR="006B1A12" w:rsidRPr="006B1A12">
        <w:t>.</w:t>
      </w:r>
      <w:r w:rsidR="006B1A12" w:rsidRPr="006B1A12">
        <w:t xml:space="preserve"> </w:t>
      </w:r>
      <w:r w:rsidR="006B1A12" w:rsidRPr="006B1A12">
        <w:t>M</w:t>
      </w:r>
      <w:r w:rsidRPr="006B1A12">
        <w:t>oreover, it is unlikely that Congress intended that there be two separate standards for dilution, one for the TDRA and one for the ACPA.</w:t>
      </w:r>
    </w:p>
    <w:p w14:paraId="3174BF25" w14:textId="4DF3EC04" w:rsidR="006B1A12" w:rsidRPr="006B1A12" w:rsidRDefault="007A2DD5" w:rsidP="006B1A12">
      <w:pPr>
        <w:pStyle w:val="BNormal"/>
      </w:pPr>
      <w:r w:rsidRPr="006B1A12">
        <w:t>And it has been held that the TDRA standards are to be used to define “dilutive” under the ACPA.</w:t>
      </w:r>
      <w:r w:rsidR="006B1A12" w:rsidRPr="006B1A12">
        <w:rPr>
          <w:vertAlign w:val="superscript"/>
        </w:rPr>
        <w:footnoteReference w:id="102"/>
      </w:r>
      <w:r w:rsidRPr="006B1A12">
        <w:t xml:space="preserve"> One court interpreted the term “dilutive” to mean “having a tendency to dilute” rather than “actually dilutes.”</w:t>
      </w:r>
      <w:r w:rsidR="006B1A12" w:rsidRPr="006B1A12">
        <w:rPr>
          <w:vertAlign w:val="superscript"/>
        </w:rPr>
        <w:footnoteReference w:id="103"/>
      </w:r>
      <w:r w:rsidRPr="006B1A12">
        <w:t xml:space="preserve"> Moreover, it has been held in a “reverse domain name hijacking” case that making false representations to an arbitrator that would materially affect the decision as to whether one’s domain name is dilutive would be considered dilutive under the ACPA.</w:t>
      </w:r>
      <w:r w:rsidR="006B1A12" w:rsidRPr="006B1A12">
        <w:rPr>
          <w:vertAlign w:val="superscript"/>
        </w:rPr>
        <w:footnoteReference w:id="104"/>
      </w:r>
      <w:r w:rsidRPr="006B1A12">
        <w:t xml:space="preserve"> The court stated that it included false representations that a use was “commercial,” because noncommercial uses are excluded from liability under the TDRA.</w:t>
      </w:r>
      <w:r w:rsidR="006B1A12" w:rsidRPr="006B1A12">
        <w:rPr>
          <w:vertAlign w:val="superscript"/>
        </w:rPr>
        <w:footnoteReference w:id="105"/>
      </w:r>
      <w:r w:rsidRPr="006B1A12">
        <w:t xml:space="preserve"> Finally, it has been held that in a reverse hijacking case it is not necessary to show that the trademark used in the domain name is actually famous</w:t>
      </w:r>
      <w:r w:rsidR="006B1A12" w:rsidRPr="006B1A12">
        <w:t>;</w:t>
      </w:r>
      <w:r w:rsidR="006B1A12" w:rsidRPr="006B1A12">
        <w:t xml:space="preserve"> </w:t>
      </w:r>
      <w:r w:rsidR="006B1A12" w:rsidRPr="006B1A12">
        <w:t>t</w:t>
      </w:r>
      <w:r w:rsidRPr="006B1A12">
        <w:t>he rationale was that otherwise false representations to that effect in order to affect an arbitration proceeding would go unpunished.</w:t>
      </w:r>
      <w:r w:rsidR="006B1A12" w:rsidRPr="006B1A12">
        <w:rPr>
          <w:vertAlign w:val="superscript"/>
        </w:rPr>
        <w:footnoteReference w:id="106"/>
      </w:r>
    </w:p>
    <w:p w14:paraId="326B8417" w14:textId="00222350" w:rsidR="006B1A12" w:rsidRPr="006B1A12" w:rsidRDefault="007A2DD5" w:rsidP="006B1A12">
      <w:pPr>
        <w:pStyle w:val="BNormal"/>
      </w:pPr>
      <w:r w:rsidRPr="006B1A12">
        <w:t xml:space="preserve">In one post-TDRA in rem action, a court found continentalair.com to be dilutive of Continental </w:t>
      </w:r>
      <w:proofErr w:type="spellStart"/>
      <w:r w:rsidRPr="006B1A12">
        <w:t>Airlines’s</w:t>
      </w:r>
      <w:proofErr w:type="spellEnd"/>
      <w:r w:rsidRPr="006B1A12">
        <w:t xml:space="preserve"> marks (which the court found to be famous by apparently using the TDRA standard).</w:t>
      </w:r>
      <w:r w:rsidR="006B1A12" w:rsidRPr="006B1A12">
        <w:rPr>
          <w:vertAlign w:val="superscript"/>
        </w:rPr>
        <w:footnoteReference w:id="107"/>
      </w:r>
      <w:r w:rsidRPr="006B1A12">
        <w:t xml:space="preserve"> The court used the per se dilution standard from pre-TDRA cases</w:t>
      </w:r>
      <w:r w:rsidR="006B1A12" w:rsidRPr="006B1A12">
        <w:t>.</w:t>
      </w:r>
      <w:r w:rsidR="006B1A12" w:rsidRPr="006B1A12">
        <w:t xml:space="preserve"> </w:t>
      </w:r>
      <w:r w:rsidR="006B1A12" w:rsidRPr="006B1A12">
        <w:t>H</w:t>
      </w:r>
      <w:r w:rsidRPr="006B1A12">
        <w:t>owever, the court did not consider whether the TDRA had changed the dilution standard applicable to Internet cases.</w:t>
      </w:r>
    </w:p>
    <w:p w14:paraId="4991C49A" w14:textId="69E991D5" w:rsidR="006B1A12" w:rsidRPr="006B1A12" w:rsidRDefault="007A2DD5" w:rsidP="006B1A12">
      <w:pPr>
        <w:pStyle w:val="BNormal"/>
      </w:pPr>
      <w:r w:rsidRPr="006B1A12">
        <w:t>On the other hand, if courts use a moderately expansive notion of “confusingly similar,” or if they take the position that “confusingly similar” is less stringent than “likelihood of confusion,” it will be unnecessary to reach the dilution issue in the great majority of cases</w:t>
      </w:r>
      <w:r w:rsidR="006B1A12" w:rsidRPr="006B1A12">
        <w:t>.</w:t>
      </w:r>
      <w:r w:rsidR="006B1A12" w:rsidRPr="006B1A12">
        <w:t xml:space="preserve"> </w:t>
      </w:r>
      <w:r w:rsidR="006B1A12" w:rsidRPr="006B1A12">
        <w:t>I</w:t>
      </w:r>
      <w:r w:rsidRPr="006B1A12">
        <w:t>f courts of appeals further induce lower courts to circumscribe their ACPA opinions to include only what is necessary to decide the case, many dilution decisions may be avoided.</w:t>
      </w:r>
      <w:r w:rsidR="006B1A12" w:rsidRPr="006B1A12">
        <w:rPr>
          <w:vertAlign w:val="superscript"/>
        </w:rPr>
        <w:footnoteReference w:id="108"/>
      </w:r>
    </w:p>
    <w:p w14:paraId="1289EC97" w14:textId="0C9705F6" w:rsidR="006B1A12" w:rsidRPr="006B1A12" w:rsidRDefault="00E319AD" w:rsidP="006B1A12">
      <w:pPr>
        <w:pStyle w:val="BHead2"/>
      </w:pPr>
      <w:r>
        <w:t>14.IV.</w:t>
      </w:r>
      <w:r w:rsidR="006B1A12" w:rsidRPr="00E319AD">
        <w:rPr>
          <w:rStyle w:val="BBNAidChar"/>
          <w:rFonts w:eastAsiaTheme="majorEastAsia"/>
        </w:rPr>
        <w:t>C</w:t>
      </w:r>
      <w:r w:rsidR="006B1A12" w:rsidRPr="006B1A12">
        <w:t>.</w:t>
      </w:r>
      <w:r>
        <w:t> </w:t>
      </w:r>
      <w:r w:rsidR="006B1A12" w:rsidRPr="006B1A12">
        <w:tab/>
        <w:t>“Fair Use,” Noncommercial Use, and Bad Faith Intent to Profit</w:t>
      </w:r>
    </w:p>
    <w:p w14:paraId="58287977" w14:textId="2973B98E" w:rsidR="006B1A12" w:rsidRPr="006B1A12" w:rsidRDefault="007A2DD5" w:rsidP="006B1A12">
      <w:pPr>
        <w:pStyle w:val="BNormal"/>
      </w:pPr>
      <w:r w:rsidRPr="006B1A12">
        <w:t>The ACPA contains two provisions that clearly implicate fair use and noncommercial use</w:t>
      </w:r>
      <w:r w:rsidR="006B1A12" w:rsidRPr="006B1A12">
        <w:t>.</w:t>
      </w:r>
      <w:r w:rsidR="006B1A12" w:rsidRPr="006B1A12">
        <w:t xml:space="preserve"> </w:t>
      </w:r>
      <w:r w:rsidR="006B1A12" w:rsidRPr="006B1A12">
        <w:t>T</w:t>
      </w:r>
      <w:r w:rsidRPr="006B1A12">
        <w:t>he fourth factor in determining whether a defendant acted with a bad faith intent to profit allows consideration of the person’s bona fide noncommercial or fair use of the mark in a site accessible under the domain name.</w:t>
      </w:r>
      <w:r w:rsidR="006B1A12" w:rsidRPr="006B1A12">
        <w:rPr>
          <w:vertAlign w:val="superscript"/>
        </w:rPr>
        <w:footnoteReference w:id="109"/>
      </w:r>
    </w:p>
    <w:p w14:paraId="64CC46E1" w14:textId="39FEAABE" w:rsidR="006B1A12" w:rsidRPr="006B1A12" w:rsidRDefault="007A2DD5" w:rsidP="006B1A12">
      <w:pPr>
        <w:pStyle w:val="BNormal"/>
      </w:pPr>
      <w:r w:rsidRPr="006B1A12">
        <w:t>In addition, Section 43(d)(1)(B)(ii) provides</w:t>
      </w:r>
      <w:r w:rsidR="006B1A12" w:rsidRPr="006B1A12">
        <w:t>:</w:t>
      </w:r>
      <w:r w:rsidR="006B1A12" w:rsidRPr="006B1A12">
        <w:t xml:space="preserve"> </w:t>
      </w:r>
      <w:r w:rsidR="006B1A12" w:rsidRPr="006B1A12">
        <w:t>“</w:t>
      </w:r>
      <w:r w:rsidRPr="006B1A12">
        <w:t>Bad faith intent described under subparagraph (A) shall not be found in any case in which the court determines that the person believed and had reasonable grounds to believe that the use of the domain name was a fair use or otherwise lawful.”</w:t>
      </w:r>
      <w:r w:rsidR="006B1A12" w:rsidRPr="006B1A12">
        <w:rPr>
          <w:vertAlign w:val="superscript"/>
        </w:rPr>
        <w:footnoteReference w:id="110"/>
      </w:r>
    </w:p>
    <w:p w14:paraId="160E7B20" w14:textId="210F48DA" w:rsidR="006B1A12" w:rsidRPr="006B1A12" w:rsidRDefault="007A2DD5" w:rsidP="006B1A12">
      <w:pPr>
        <w:pStyle w:val="BNormal"/>
      </w:pPr>
      <w:r w:rsidRPr="006B1A12">
        <w:t>By comparison, the TDRA contains three categorical exclusions from liability, the first of which is a broad “fair use” provision and the third of which excludes “any noncommercial use.”</w:t>
      </w:r>
      <w:r w:rsidR="006B1A12" w:rsidRPr="006B1A12">
        <w:rPr>
          <w:vertAlign w:val="superscript"/>
        </w:rPr>
        <w:footnoteReference w:id="111"/>
      </w:r>
      <w:r w:rsidRPr="006B1A12">
        <w:t xml:space="preserve"> Application of the TDRA exclusions does not require any inquiry into the subjective or reasonable belief of the defendant</w:t>
      </w:r>
      <w:r w:rsidR="006B1A12" w:rsidRPr="006B1A12">
        <w:t>.</w:t>
      </w:r>
      <w:r w:rsidR="006B1A12" w:rsidRPr="006B1A12">
        <w:t xml:space="preserve"> </w:t>
      </w:r>
      <w:r w:rsidR="006B1A12" w:rsidRPr="006B1A12">
        <w:t>I</w:t>
      </w:r>
      <w:r w:rsidRPr="006B1A12">
        <w:t>f the contested use falls into an excluded category, then there is no liability under the TDRA.</w:t>
      </w:r>
    </w:p>
    <w:p w14:paraId="525C1722" w14:textId="03C35375" w:rsidR="006B1A12" w:rsidRPr="006B1A12" w:rsidRDefault="007A2DD5" w:rsidP="006B1A12">
      <w:pPr>
        <w:pStyle w:val="BNormal"/>
      </w:pPr>
      <w:r w:rsidRPr="006B1A12">
        <w:t xml:space="preserve">The ACPA contains seemingly contradictory directions regarding fair use and </w:t>
      </w:r>
      <w:proofErr w:type="gramStart"/>
      <w:r w:rsidRPr="006B1A12">
        <w:t>noncommercial</w:t>
      </w:r>
      <w:proofErr w:type="gramEnd"/>
      <w:r w:rsidRPr="006B1A12">
        <w:t xml:space="preserve"> use</w:t>
      </w:r>
      <w:r w:rsidR="006B1A12" w:rsidRPr="006B1A12">
        <w:t>.</w:t>
      </w:r>
      <w:r w:rsidR="006B1A12" w:rsidRPr="006B1A12">
        <w:t xml:space="preserve"> </w:t>
      </w:r>
      <w:r w:rsidR="006B1A12" w:rsidRPr="006B1A12">
        <w:t>T</w:t>
      </w:r>
      <w:r w:rsidRPr="006B1A12">
        <w:t>he fourth bad-faith factor under the ACPA contemplates that one could be liable for a use that would be considered a fair use or a noncommercial use—such uses are simply mitigating factors, not exclusions</w:t>
      </w:r>
      <w:r w:rsidR="006B1A12" w:rsidRPr="006B1A12">
        <w:t>.</w:t>
      </w:r>
      <w:r w:rsidR="006B1A12" w:rsidRPr="006B1A12">
        <w:t xml:space="preserve"> </w:t>
      </w:r>
      <w:r w:rsidR="006B1A12" w:rsidRPr="006B1A12">
        <w:t>B</w:t>
      </w:r>
      <w:r w:rsidRPr="006B1A12">
        <w:t>ut the safe-harbor clause seems to exclude almost all such instances categorically, save perhaps those instances where the defendant did not subjectively believe in the legitimacy of the use</w:t>
      </w:r>
      <w:r w:rsidR="006B1A12" w:rsidRPr="006B1A12">
        <w:t>.</w:t>
      </w:r>
      <w:r w:rsidR="006B1A12" w:rsidRPr="006B1A12">
        <w:t xml:space="preserve"> </w:t>
      </w:r>
      <w:r w:rsidR="006B1A12" w:rsidRPr="006B1A12">
        <w:t>(</w:t>
      </w:r>
      <w:r w:rsidRPr="006B1A12">
        <w:t xml:space="preserve">If the use </w:t>
      </w:r>
      <w:proofErr w:type="gramStart"/>
      <w:r w:rsidRPr="006B1A12">
        <w:t>actually were</w:t>
      </w:r>
      <w:proofErr w:type="gramEnd"/>
      <w:r w:rsidRPr="006B1A12">
        <w:t xml:space="preserve"> a “fair use” or a noncommercial use, presumably such a belief would be reasonable.) Indeed, in theory, the safe-harbor clause is very broad, since it includes instances where one reasonably believes the use is lawful, even if it is neither noncommercial nor fair use</w:t>
      </w:r>
      <w:r w:rsidR="006B1A12" w:rsidRPr="006B1A12">
        <w:t>.</w:t>
      </w:r>
      <w:r w:rsidR="006B1A12" w:rsidRPr="006B1A12">
        <w:t xml:space="preserve"> </w:t>
      </w:r>
      <w:r w:rsidR="006B1A12" w:rsidRPr="006B1A12">
        <w:t>O</w:t>
      </w:r>
      <w:r w:rsidRPr="006B1A12">
        <w:t>ne issue is whether the practice reflects the theory</w:t>
      </w:r>
      <w:r w:rsidR="006B1A12" w:rsidRPr="006B1A12">
        <w:t>;</w:t>
      </w:r>
      <w:r w:rsidR="006B1A12" w:rsidRPr="006B1A12">
        <w:t xml:space="preserve"> </w:t>
      </w:r>
      <w:r w:rsidR="006B1A12" w:rsidRPr="006B1A12">
        <w:t>a</w:t>
      </w:r>
      <w:r w:rsidRPr="006B1A12">
        <w:t>nother is the extent to which the jurisprudence of exclusions under the TDRA is applied to the ACPA.</w:t>
      </w:r>
    </w:p>
    <w:p w14:paraId="714E15A8" w14:textId="09A100BE" w:rsidR="006B1A12" w:rsidRPr="006B1A12" w:rsidRDefault="007A2DD5" w:rsidP="006B1A12">
      <w:pPr>
        <w:pStyle w:val="BNormal"/>
      </w:pPr>
      <w:r w:rsidRPr="006B1A12">
        <w:t>The judicial experience indicates that the application of the safe-harbor clause is not as broad as its language suggests</w:t>
      </w:r>
      <w:r w:rsidR="006B1A12" w:rsidRPr="006B1A12">
        <w:t>.</w:t>
      </w:r>
      <w:r w:rsidR="006B1A12" w:rsidRPr="006B1A12">
        <w:t xml:space="preserve"> </w:t>
      </w:r>
      <w:r w:rsidR="006B1A12" w:rsidRPr="006B1A12">
        <w:t>I</w:t>
      </w:r>
      <w:r w:rsidRPr="006B1A12">
        <w:t>n addition, it is unclear to what extent courts are willing to import some of the exclusionary language of the TDRA into the ACPA.</w:t>
      </w:r>
    </w:p>
    <w:p w14:paraId="29D4292C" w14:textId="04347A31" w:rsidR="006B1A12" w:rsidRPr="006B1A12" w:rsidRDefault="007A2DD5" w:rsidP="006B1A12">
      <w:pPr>
        <w:pStyle w:val="BNormal"/>
      </w:pPr>
      <w:r w:rsidRPr="006B1A12">
        <w:t>The Fourth Circuit has held that the safe harbor does not apply where the defendant “acts even partially in bad faith.”</w:t>
      </w:r>
      <w:r w:rsidR="006B1A12" w:rsidRPr="006B1A12">
        <w:rPr>
          <w:vertAlign w:val="superscript"/>
        </w:rPr>
        <w:footnoteReference w:id="112"/>
      </w:r>
      <w:r w:rsidRPr="006B1A12">
        <w:t xml:space="preserve"> It did so in the belief that otherwise the safe harbor would “undermine the rest of the statute.”</w:t>
      </w:r>
      <w:r w:rsidR="006B1A12" w:rsidRPr="006B1A12">
        <w:rPr>
          <w:vertAlign w:val="superscript"/>
        </w:rPr>
        <w:footnoteReference w:id="113"/>
      </w:r>
      <w:r w:rsidRPr="006B1A12">
        <w:t xml:space="preserve"> This concern is understandable, but it also undercuts the safe harbor</w:t>
      </w:r>
      <w:r w:rsidR="006B1A12" w:rsidRPr="006B1A12">
        <w:t>.</w:t>
      </w:r>
      <w:r w:rsidR="006B1A12" w:rsidRPr="006B1A12">
        <w:t xml:space="preserve"> </w:t>
      </w:r>
      <w:r w:rsidR="006B1A12" w:rsidRPr="006B1A12">
        <w:t>A</w:t>
      </w:r>
      <w:r w:rsidRPr="006B1A12">
        <w:t xml:space="preserve"> use could be a “fair use” in the nominative sense (which is expressly part of the dilution exclusion) and still be made for profit</w:t>
      </w:r>
      <w:r w:rsidR="006B1A12" w:rsidRPr="006B1A12">
        <w:t>.</w:t>
      </w:r>
      <w:r w:rsidR="006B1A12" w:rsidRPr="006B1A12">
        <w:t xml:space="preserve"> </w:t>
      </w:r>
      <w:r w:rsidR="006B1A12" w:rsidRPr="006B1A12">
        <w:t>A</w:t>
      </w:r>
      <w:r w:rsidRPr="006B1A12">
        <w:t xml:space="preserve">nd if the safe harbor does not shield </w:t>
      </w:r>
      <w:r w:rsidR="006B1A12" w:rsidRPr="006B1A12">
        <w:rPr>
          <w:i/>
        </w:rPr>
        <w:t>some</w:t>
      </w:r>
      <w:r w:rsidRPr="006B1A12">
        <w:t xml:space="preserve"> </w:t>
      </w:r>
      <w:proofErr w:type="gramStart"/>
      <w:r w:rsidRPr="006B1A12">
        <w:t>bad-faith</w:t>
      </w:r>
      <w:proofErr w:type="gramEnd"/>
      <w:r w:rsidRPr="006B1A12">
        <w:t xml:space="preserve"> uses, then it does not truly operate as a safe harbor.</w:t>
      </w:r>
      <w:r w:rsidR="006B1A12" w:rsidRPr="006B1A12">
        <w:rPr>
          <w:vertAlign w:val="superscript"/>
        </w:rPr>
        <w:footnoteReference w:id="114"/>
      </w:r>
    </w:p>
    <w:p w14:paraId="61E4D077" w14:textId="6EF50AF3" w:rsidR="006B1A12" w:rsidRPr="006B1A12" w:rsidRDefault="007A2DD5" w:rsidP="006B1A12">
      <w:pPr>
        <w:pStyle w:val="BNormal"/>
      </w:pPr>
      <w:r w:rsidRPr="006B1A12">
        <w:t>By contrast, the same court later found no bad faith intent to profit in a case involving a gripe site that criticized the Rev</w:t>
      </w:r>
      <w:r w:rsidR="006B1A12" w:rsidRPr="006B1A12">
        <w:t>.</w:t>
      </w:r>
      <w:r w:rsidR="006B1A12" w:rsidRPr="006B1A12">
        <w:t xml:space="preserve"> </w:t>
      </w:r>
      <w:r w:rsidR="006B1A12" w:rsidRPr="006B1A12">
        <w:t>J</w:t>
      </w:r>
      <w:r w:rsidRPr="006B1A12">
        <w:t>erry Falwell, using the domain name www.fallwell.com (a common misspelling of Falwell).</w:t>
      </w:r>
      <w:r w:rsidR="006B1A12" w:rsidRPr="006B1A12">
        <w:rPr>
          <w:vertAlign w:val="superscript"/>
        </w:rPr>
        <w:footnoteReference w:id="115"/>
      </w:r>
      <w:r w:rsidRPr="006B1A12">
        <w:t xml:space="preserve"> Here, the Fourth Circuit stated that making money did not constitute a bad faith intent to profit (the defendant’s website linked to a commercial site selling his book).</w:t>
      </w:r>
      <w:r w:rsidR="006B1A12" w:rsidRPr="006B1A12">
        <w:rPr>
          <w:vertAlign w:val="superscript"/>
        </w:rPr>
        <w:footnoteReference w:id="116"/>
      </w:r>
      <w:r w:rsidRPr="006B1A12">
        <w:t xml:space="preserve"> However, the court did not discuss the safe harbor</w:t>
      </w:r>
      <w:r w:rsidR="006B1A12" w:rsidRPr="006B1A12">
        <w:t>.</w:t>
      </w:r>
      <w:r w:rsidR="006B1A12" w:rsidRPr="006B1A12">
        <w:t xml:space="preserve"> </w:t>
      </w:r>
      <w:r w:rsidR="006B1A12" w:rsidRPr="006B1A12">
        <w:t>R</w:t>
      </w:r>
      <w:r w:rsidRPr="006B1A12">
        <w:t>ather, it rested its decision on the noncommercial nature of the use (fourth factor), which made confusion unlikely and tended to negate any bad faith intent to profit.</w:t>
      </w:r>
      <w:r w:rsidR="006B1A12" w:rsidRPr="006B1A12">
        <w:rPr>
          <w:vertAlign w:val="superscript"/>
        </w:rPr>
        <w:footnoteReference w:id="117"/>
      </w:r>
    </w:p>
    <w:p w14:paraId="7F661030" w14:textId="13B2B615" w:rsidR="006B1A12" w:rsidRPr="006B1A12" w:rsidRDefault="007A2DD5" w:rsidP="006B1A12">
      <w:pPr>
        <w:pStyle w:val="BNormal"/>
      </w:pPr>
      <w:r w:rsidRPr="006B1A12">
        <w:t xml:space="preserve">The Eleventh Circuit seemingly adopted an approach similar to </w:t>
      </w:r>
      <w:r w:rsidR="006B1A12" w:rsidRPr="006B1A12">
        <w:rPr>
          <w:i/>
        </w:rPr>
        <w:t>Virtual Works</w:t>
      </w:r>
      <w:r w:rsidRPr="006B1A12">
        <w:t xml:space="preserve"> in </w:t>
      </w:r>
      <w:r w:rsidR="006B1A12" w:rsidRPr="006B1A12">
        <w:rPr>
          <w:i/>
        </w:rPr>
        <w:t>Pensacola Motor Sales Inc</w:t>
      </w:r>
      <w:r w:rsidR="006B1A12" w:rsidRPr="006B1A12">
        <w:t>.</w:t>
      </w:r>
      <w:r w:rsidR="006B1A12" w:rsidRPr="006B1A12">
        <w:t xml:space="preserve"> </w:t>
      </w:r>
      <w:r w:rsidR="006B1A12" w:rsidRPr="006B1A12">
        <w:rPr>
          <w:i/>
        </w:rPr>
        <w:t>v</w:t>
      </w:r>
      <w:r w:rsidR="006B1A12" w:rsidRPr="006B1A12">
        <w:t>.</w:t>
      </w:r>
      <w:r w:rsidR="006B1A12" w:rsidRPr="006B1A12">
        <w:t xml:space="preserve"> </w:t>
      </w:r>
      <w:r w:rsidR="006B1A12" w:rsidRPr="006B1A12">
        <w:rPr>
          <w:i/>
        </w:rPr>
        <w:t>Eastern Shore Toyota, LLC</w:t>
      </w:r>
      <w:r w:rsidRPr="006B1A12">
        <w:t>.</w:t>
      </w:r>
      <w:r w:rsidR="006B1A12" w:rsidRPr="006B1A12">
        <w:rPr>
          <w:vertAlign w:val="superscript"/>
        </w:rPr>
        <w:footnoteReference w:id="118"/>
      </w:r>
      <w:r w:rsidRPr="006B1A12">
        <w:t xml:space="preserve"> However, in </w:t>
      </w:r>
      <w:r w:rsidR="006B1A12" w:rsidRPr="006B1A12">
        <w:rPr>
          <w:i/>
        </w:rPr>
        <w:t>Pensacola</w:t>
      </w:r>
      <w:r w:rsidRPr="006B1A12">
        <w:t>, the court upheld the district court’s jury instruction concerning the safe harbor,</w:t>
      </w:r>
      <w:r w:rsidR="006B1A12" w:rsidRPr="006B1A12">
        <w:rPr>
          <w:vertAlign w:val="superscript"/>
        </w:rPr>
        <w:footnoteReference w:id="119"/>
      </w:r>
      <w:r w:rsidRPr="006B1A12">
        <w:t xml:space="preserve"> while at the same time asserting that the jury’s finding of bad faith intent to profit was inconsistent with its finding that the safe harbor applied.</w:t>
      </w:r>
      <w:r w:rsidR="006B1A12" w:rsidRPr="006B1A12">
        <w:rPr>
          <w:vertAlign w:val="superscript"/>
        </w:rPr>
        <w:footnoteReference w:id="120"/>
      </w:r>
    </w:p>
    <w:p w14:paraId="40F04B1F" w14:textId="66993265" w:rsidR="006B1A12" w:rsidRPr="006B1A12" w:rsidRDefault="007A2DD5" w:rsidP="006B1A12">
      <w:pPr>
        <w:pStyle w:val="BNormal"/>
      </w:pPr>
      <w:r w:rsidRPr="006B1A12">
        <w:t>Thus, despite the wording of the ACPA safe harbor, courts are clearly reluctant to allow it to be a complete defense to cybersquatting</w:t>
      </w:r>
      <w:r w:rsidR="006B1A12" w:rsidRPr="006B1A12">
        <w:t>.</w:t>
      </w:r>
      <w:r w:rsidR="006B1A12" w:rsidRPr="006B1A12">
        <w:t xml:space="preserve"> </w:t>
      </w:r>
      <w:r w:rsidR="006B1A12" w:rsidRPr="006B1A12">
        <w:t>U</w:t>
      </w:r>
      <w:r w:rsidRPr="006B1A12">
        <w:t>nfortunately, courts also have not made clear the relationship among the safe harbor, the fourth factor in determining bad faith, and the TDRA.</w:t>
      </w:r>
    </w:p>
    <w:p w14:paraId="5F4A7FE7" w14:textId="64CD4450" w:rsidR="006B1A12" w:rsidRPr="006B1A12" w:rsidRDefault="007A2DD5" w:rsidP="006B1A12">
      <w:pPr>
        <w:pStyle w:val="BNormal"/>
      </w:pPr>
      <w:r w:rsidRPr="006B1A12">
        <w:t>In a statement incidental to a ruling on another issue, the Fifth Circuit did tie the ACPA to the TDRA by saying that dilution under the ACPA excludes noncommercial uses, citing Section 43(c)(3)(C) of the Lanham Act.</w:t>
      </w:r>
      <w:r w:rsidR="006B1A12" w:rsidRPr="006B1A12">
        <w:rPr>
          <w:vertAlign w:val="superscript"/>
        </w:rPr>
        <w:footnoteReference w:id="121"/>
      </w:r>
      <w:r w:rsidRPr="006B1A12">
        <w:t xml:space="preserve"> However, this case did not involve either the safe harbor or the fourth bad-faith factor.</w:t>
      </w:r>
    </w:p>
    <w:p w14:paraId="01030B71" w14:textId="18CC6AE9" w:rsidR="006B1A12" w:rsidRPr="006B1A12" w:rsidRDefault="00E319AD" w:rsidP="006B1A12">
      <w:pPr>
        <w:pStyle w:val="BHead1"/>
      </w:pPr>
      <w:r>
        <w:t>14.</w:t>
      </w:r>
      <w:r w:rsidR="006B1A12" w:rsidRPr="00E319AD">
        <w:rPr>
          <w:rStyle w:val="BBNAidChar"/>
          <w:rFonts w:eastAsiaTheme="majorEastAsia"/>
        </w:rPr>
        <w:t>V</w:t>
      </w:r>
      <w:r w:rsidR="006B1A12" w:rsidRPr="006B1A12">
        <w:t>.</w:t>
      </w:r>
      <w:r>
        <w:t xml:space="preserve">  </w:t>
      </w:r>
      <w:r w:rsidR="006B1A12" w:rsidRPr="006B1A12">
        <w:t>In Rem Actions Under the ACPA</w:t>
      </w:r>
    </w:p>
    <w:p w14:paraId="3B84BD3E" w14:textId="2E40B5B3" w:rsidR="006B1A12" w:rsidRPr="006B1A12" w:rsidRDefault="007A2DD5" w:rsidP="006B1A12">
      <w:pPr>
        <w:pStyle w:val="BNormal"/>
      </w:pPr>
      <w:r w:rsidRPr="006B1A12">
        <w:t>Congress recognized that providing a civil action for cybersquatting left certain problems unsolved</w:t>
      </w:r>
      <w:r w:rsidR="006B1A12" w:rsidRPr="006B1A12">
        <w:t>.</w:t>
      </w:r>
      <w:r w:rsidR="006B1A12" w:rsidRPr="006B1A12">
        <w:t xml:space="preserve"> </w:t>
      </w:r>
      <w:r w:rsidR="006B1A12" w:rsidRPr="006B1A12">
        <w:t>F</w:t>
      </w:r>
      <w:r w:rsidRPr="006B1A12">
        <w:t>irst and foremost, some registrants are difficult to find, sometimes because they give false information to the domain-name registrar</w:t>
      </w:r>
      <w:r w:rsidR="006B1A12" w:rsidRPr="006B1A12">
        <w:t>.</w:t>
      </w:r>
      <w:r w:rsidR="006B1A12" w:rsidRPr="006B1A12">
        <w:t xml:space="preserve"> </w:t>
      </w:r>
      <w:r w:rsidR="006B1A12" w:rsidRPr="006B1A12">
        <w:t>S</w:t>
      </w:r>
      <w:r w:rsidRPr="006B1A12">
        <w:t>econd, some registrants have legitimate reasons for seeking anonymity due to the nature of their planned website.</w:t>
      </w:r>
      <w:r w:rsidR="006B1A12" w:rsidRPr="006B1A12">
        <w:rPr>
          <w:vertAlign w:val="superscript"/>
        </w:rPr>
        <w:footnoteReference w:id="122"/>
      </w:r>
      <w:r w:rsidRPr="006B1A12">
        <w:t xml:space="preserve"> To resolve these somewhat antithetical issues, the ACPA permits an </w:t>
      </w:r>
      <w:proofErr w:type="gramStart"/>
      <w:r w:rsidRPr="006B1A12">
        <w:t>in rem</w:t>
      </w:r>
      <w:proofErr w:type="gramEnd"/>
      <w:r w:rsidRPr="006B1A12">
        <w:t xml:space="preserve"> action against the domain name, which is the res,</w:t>
      </w:r>
      <w:r w:rsidR="006B1A12" w:rsidRPr="006B1A12">
        <w:rPr>
          <w:vertAlign w:val="superscript"/>
        </w:rPr>
        <w:footnoteReference w:id="123"/>
      </w:r>
      <w:r w:rsidRPr="006B1A12">
        <w:t xml:space="preserve"> in lieu of an in </w:t>
      </w:r>
      <w:proofErr w:type="spellStart"/>
      <w:r w:rsidRPr="006B1A12">
        <w:t>personam</w:t>
      </w:r>
      <w:proofErr w:type="spellEnd"/>
      <w:r w:rsidRPr="006B1A12">
        <w:t xml:space="preserve"> action against the registrant</w:t>
      </w:r>
      <w:r w:rsidR="006B1A12" w:rsidRPr="006B1A12">
        <w:t>.</w:t>
      </w:r>
      <w:r w:rsidR="006B1A12" w:rsidRPr="006B1A12">
        <w:t xml:space="preserve"> </w:t>
      </w:r>
      <w:r w:rsidR="006B1A12" w:rsidRPr="006B1A12">
        <w:t>I</w:t>
      </w:r>
      <w:r w:rsidRPr="006B1A12">
        <w:t>n rem actions are limited in various ways,</w:t>
      </w:r>
      <w:r w:rsidR="006B1A12" w:rsidRPr="006B1A12">
        <w:rPr>
          <w:vertAlign w:val="superscript"/>
        </w:rPr>
        <w:footnoteReference w:id="124"/>
      </w:r>
      <w:r w:rsidRPr="006B1A12">
        <w:t xml:space="preserve"> including location</w:t>
      </w:r>
      <w:r w:rsidR="006B1A12" w:rsidRPr="006B1A12">
        <w:t>:</w:t>
      </w:r>
      <w:r w:rsidR="006B1A12" w:rsidRPr="006B1A12">
        <w:t xml:space="preserve"> </w:t>
      </w:r>
      <w:r w:rsidR="006B1A12" w:rsidRPr="006B1A12">
        <w:t>t</w:t>
      </w:r>
      <w:r w:rsidRPr="006B1A12">
        <w:t>hey may be brought only where the domain name registrar is located.</w:t>
      </w:r>
      <w:r w:rsidR="006B1A12" w:rsidRPr="006B1A12">
        <w:rPr>
          <w:vertAlign w:val="superscript"/>
        </w:rPr>
        <w:footnoteReference w:id="125"/>
      </w:r>
    </w:p>
    <w:p w14:paraId="2EFC3EFC" w14:textId="752E3D7D" w:rsidR="006B1A12" w:rsidRPr="006B1A12" w:rsidRDefault="00E319AD" w:rsidP="006B1A12">
      <w:pPr>
        <w:pStyle w:val="BHead2"/>
      </w:pPr>
      <w:r>
        <w:t>14.V.</w:t>
      </w:r>
      <w:r w:rsidR="006B1A12" w:rsidRPr="00E319AD">
        <w:rPr>
          <w:rStyle w:val="BBNAidChar"/>
          <w:rFonts w:eastAsiaTheme="majorEastAsia"/>
        </w:rPr>
        <w:t>A</w:t>
      </w:r>
      <w:r w:rsidR="006B1A12" w:rsidRPr="006B1A12">
        <w:t>.</w:t>
      </w:r>
      <w:r>
        <w:t> </w:t>
      </w:r>
      <w:r w:rsidR="006B1A12" w:rsidRPr="006B1A12">
        <w:tab/>
        <w:t>Violation of a Right Protected by the Trademark Laws</w:t>
      </w:r>
    </w:p>
    <w:p w14:paraId="708B9B6E" w14:textId="03876EEB" w:rsidR="006B1A12" w:rsidRPr="006B1A12" w:rsidRDefault="007A2DD5" w:rsidP="006B1A12">
      <w:pPr>
        <w:pStyle w:val="BNormal"/>
      </w:pPr>
      <w:r w:rsidRPr="006B1A12">
        <w:t>In order to succeed in an in rem action, the plaintiff must show that the domain name violates a right protected by the trademark laws.</w:t>
      </w:r>
      <w:r w:rsidR="006B1A12" w:rsidRPr="006B1A12">
        <w:rPr>
          <w:vertAlign w:val="superscript"/>
        </w:rPr>
        <w:footnoteReference w:id="126"/>
      </w:r>
      <w:r w:rsidRPr="006B1A12">
        <w:t xml:space="preserve"> The plaintiff also must show either that the domain-name owner cannot be made subject to personal jurisdiction</w:t>
      </w:r>
      <w:r w:rsidR="006B1A12" w:rsidRPr="006B1A12">
        <w:rPr>
          <w:vertAlign w:val="superscript"/>
        </w:rPr>
        <w:footnoteReference w:id="127"/>
      </w:r>
      <w:r w:rsidRPr="006B1A12">
        <w:t xml:space="preserve"> or that the proper defendant could not be found after exercising due diligence.</w:t>
      </w:r>
      <w:r w:rsidR="006B1A12" w:rsidRPr="006B1A12">
        <w:rPr>
          <w:vertAlign w:val="superscript"/>
        </w:rPr>
        <w:footnoteReference w:id="128"/>
      </w:r>
      <w:r w:rsidRPr="006B1A12">
        <w:t xml:space="preserve"> It would seem that this provision requires a plaintiff to show either dilution of a famous mark (as in Section 43(c) of the Lanham Act) or likelihood of confusion with a mark that is either registered or protected under Section 43(a)</w:t>
      </w:r>
      <w:r w:rsidR="006B1A12" w:rsidRPr="006B1A12">
        <w:t>.</w:t>
      </w:r>
      <w:r w:rsidR="006B1A12" w:rsidRPr="006B1A12">
        <w:t xml:space="preserve"> </w:t>
      </w:r>
      <w:r w:rsidR="006B1A12" w:rsidRPr="006B1A12">
        <w:t>H</w:t>
      </w:r>
      <w:r w:rsidRPr="006B1A12">
        <w:t xml:space="preserve">owever, it has been held that the in rem provision was intended to incorporate the “identical or confusingly similar” standard used for in </w:t>
      </w:r>
      <w:proofErr w:type="spellStart"/>
      <w:r w:rsidRPr="006B1A12">
        <w:t>personam</w:t>
      </w:r>
      <w:proofErr w:type="spellEnd"/>
      <w:r w:rsidRPr="006B1A12">
        <w:t xml:space="preserve"> actions.</w:t>
      </w:r>
      <w:r w:rsidR="006B1A12" w:rsidRPr="006B1A12">
        <w:rPr>
          <w:vertAlign w:val="superscript"/>
        </w:rPr>
        <w:footnoteReference w:id="129"/>
      </w:r>
      <w:r w:rsidRPr="006B1A12">
        <w:t xml:space="preserve"> This latter standard has been held to be a more lenient standard that does not require a showing of likelihood of confusion.</w:t>
      </w:r>
      <w:r w:rsidR="006B1A12" w:rsidRPr="006B1A12">
        <w:rPr>
          <w:vertAlign w:val="superscript"/>
        </w:rPr>
        <w:footnoteReference w:id="130"/>
      </w:r>
      <w:r w:rsidRPr="006B1A12">
        <w:t xml:space="preserve"> However, this construction is somewhat awkward given the wording of the statute, which requires a showing of a violation of a trademark right</w:t>
      </w:r>
      <w:r w:rsidR="006B1A12" w:rsidRPr="006B1A12">
        <w:t>.</w:t>
      </w:r>
      <w:r w:rsidR="006B1A12" w:rsidRPr="006B1A12">
        <w:t xml:space="preserve"> </w:t>
      </w:r>
      <w:r w:rsidR="006B1A12" w:rsidRPr="006B1A12">
        <w:t>M</w:t>
      </w:r>
      <w:r w:rsidRPr="006B1A12">
        <w:t>oreover, it would not be illogical to require a different standard for in rem actions given the lack of personal jurisdiction over the domain-name registrant and the more limited remedies available to in rem plaintiffs.</w:t>
      </w:r>
      <w:r w:rsidR="006B1A12" w:rsidRPr="006B1A12">
        <w:rPr>
          <w:vertAlign w:val="superscript"/>
        </w:rPr>
        <w:footnoteReference w:id="131"/>
      </w:r>
    </w:p>
    <w:p w14:paraId="7EEBE025" w14:textId="09F9E43E" w:rsidR="006B1A12" w:rsidRPr="006B1A12" w:rsidRDefault="00E319AD" w:rsidP="006B1A12">
      <w:pPr>
        <w:pStyle w:val="BHead2"/>
      </w:pPr>
      <w:r>
        <w:t>14.V.</w:t>
      </w:r>
      <w:r w:rsidR="006B1A12" w:rsidRPr="00E319AD">
        <w:rPr>
          <w:rStyle w:val="BBNAidChar"/>
          <w:rFonts w:eastAsiaTheme="majorEastAsia"/>
        </w:rPr>
        <w:t>B</w:t>
      </w:r>
      <w:r w:rsidR="006B1A12" w:rsidRPr="006B1A12">
        <w:t>.</w:t>
      </w:r>
      <w:r>
        <w:t> </w:t>
      </w:r>
      <w:r w:rsidR="006B1A12" w:rsidRPr="006B1A12">
        <w:tab/>
        <w:t>Whether Bad Faith Intent to Profit Is Required</w:t>
      </w:r>
    </w:p>
    <w:p w14:paraId="1E888A2C" w14:textId="7DB6ED82" w:rsidR="006B1A12" w:rsidRPr="006B1A12" w:rsidRDefault="007A2DD5" w:rsidP="006B1A12">
      <w:pPr>
        <w:pStyle w:val="BNormal"/>
      </w:pPr>
      <w:r w:rsidRPr="006B1A12">
        <w:t xml:space="preserve">A second issue for </w:t>
      </w:r>
      <w:proofErr w:type="gramStart"/>
      <w:r w:rsidRPr="006B1A12">
        <w:t>in rem</w:t>
      </w:r>
      <w:proofErr w:type="gramEnd"/>
      <w:r w:rsidRPr="006B1A12">
        <w:t xml:space="preserve"> actions is the possible requirement of bad faith intent to profit, which is an element of any </w:t>
      </w:r>
      <w:proofErr w:type="gramStart"/>
      <w:r w:rsidRPr="006B1A12">
        <w:t xml:space="preserve">in </w:t>
      </w:r>
      <w:proofErr w:type="spellStart"/>
      <w:r w:rsidRPr="006B1A12">
        <w:t>personam</w:t>
      </w:r>
      <w:proofErr w:type="spellEnd"/>
      <w:proofErr w:type="gramEnd"/>
      <w:r w:rsidRPr="006B1A12">
        <w:t xml:space="preserve"> action under the ACPA</w:t>
      </w:r>
      <w:r w:rsidR="006B1A12" w:rsidRPr="006B1A12">
        <w:t>.</w:t>
      </w:r>
      <w:r w:rsidR="006B1A12" w:rsidRPr="006B1A12">
        <w:t xml:space="preserve"> </w:t>
      </w:r>
      <w:r w:rsidR="006B1A12" w:rsidRPr="006B1A12">
        <w:t>O</w:t>
      </w:r>
      <w:r w:rsidRPr="006B1A12">
        <w:t>n its face, the in rem provision only requires a showing of a violation of a trademark right of the plaintiff and contains no reference to a “bad faith intent to profit.”</w:t>
      </w:r>
      <w:r w:rsidR="006B1A12" w:rsidRPr="006B1A12">
        <w:rPr>
          <w:vertAlign w:val="superscript"/>
        </w:rPr>
        <w:footnoteReference w:id="132"/>
      </w:r>
      <w:r w:rsidRPr="006B1A12">
        <w:t xml:space="preserve"> Nevertheless, several courts have held that a bad faith intent to profit must be shown in an in rem action.</w:t>
      </w:r>
      <w:r w:rsidR="006B1A12" w:rsidRPr="006B1A12">
        <w:rPr>
          <w:vertAlign w:val="superscript"/>
        </w:rPr>
        <w:footnoteReference w:id="133"/>
      </w:r>
      <w:r w:rsidRPr="006B1A12">
        <w:t xml:space="preserve"> These courts relied on the language of Section 43(d)(2)(A)(ii) of the Lanham Act</w:t>
      </w:r>
      <w:r w:rsidR="006B1A12" w:rsidRPr="006B1A12">
        <w:t>.</w:t>
      </w:r>
      <w:r w:rsidR="006B1A12" w:rsidRPr="006B1A12">
        <w:t xml:space="preserve"> </w:t>
      </w:r>
      <w:r w:rsidR="006B1A12" w:rsidRPr="006B1A12">
        <w:t>T</w:t>
      </w:r>
      <w:r w:rsidRPr="006B1A12">
        <w:t>hat section, which contains two alternative subsections, requires in substance that a court in an in rem action determine either that the court could not obtain personal jurisdiction over the domain name registrant or that the registrant could not be found after using specified methods of “due diligence” to find him or her.</w:t>
      </w:r>
      <w:r w:rsidR="006B1A12" w:rsidRPr="006B1A12">
        <w:rPr>
          <w:vertAlign w:val="superscript"/>
        </w:rPr>
        <w:footnoteReference w:id="134"/>
      </w:r>
      <w:r w:rsidRPr="006B1A12">
        <w:t xml:space="preserve"> Courts point to language in both subsections referring to the absent registrant as “a person who would have been a defendant in a civil action under paragraph (1),” i.e., the in </w:t>
      </w:r>
      <w:proofErr w:type="spellStart"/>
      <w:r w:rsidRPr="006B1A12">
        <w:t>personam</w:t>
      </w:r>
      <w:proofErr w:type="spellEnd"/>
      <w:r w:rsidRPr="006B1A12">
        <w:t xml:space="preserve"> section</w:t>
      </w:r>
      <w:r w:rsidR="006B1A12" w:rsidRPr="006B1A12">
        <w:t>.</w:t>
      </w:r>
      <w:r w:rsidR="006B1A12" w:rsidRPr="006B1A12">
        <w:t xml:space="preserve"> </w:t>
      </w:r>
      <w:r w:rsidR="006B1A12" w:rsidRPr="006B1A12">
        <w:t>T</w:t>
      </w:r>
      <w:r w:rsidRPr="006B1A12">
        <w:t xml:space="preserve">hey reason that Congress intended by this language to incorporate by reference </w:t>
      </w:r>
      <w:proofErr w:type="gramStart"/>
      <w:r w:rsidRPr="006B1A12">
        <w:t>all of</w:t>
      </w:r>
      <w:proofErr w:type="gramEnd"/>
      <w:r w:rsidRPr="006B1A12">
        <w:t xml:space="preserve"> the requirements that must be shown under paragraph (1) to impose liability on such defendants, including bad faith.</w:t>
      </w:r>
      <w:r w:rsidR="006B1A12" w:rsidRPr="006B1A12">
        <w:rPr>
          <w:vertAlign w:val="superscript"/>
        </w:rPr>
        <w:footnoteReference w:id="135"/>
      </w:r>
      <w:r w:rsidRPr="006B1A12">
        <w:t xml:space="preserve"> They further reason that the ACPA was intended to apply only in the narrow circumstances of bad faith as required by the in </w:t>
      </w:r>
      <w:proofErr w:type="spellStart"/>
      <w:r w:rsidRPr="006B1A12">
        <w:t>personam</w:t>
      </w:r>
      <w:proofErr w:type="spellEnd"/>
      <w:r w:rsidRPr="006B1A12">
        <w:t xml:space="preserve"> section.</w:t>
      </w:r>
      <w:r w:rsidR="006B1A12" w:rsidRPr="006B1A12">
        <w:rPr>
          <w:vertAlign w:val="superscript"/>
        </w:rPr>
        <w:footnoteReference w:id="136"/>
      </w:r>
    </w:p>
    <w:p w14:paraId="0CF9E6CA" w14:textId="754180B7" w:rsidR="006B1A12" w:rsidRPr="006B1A12" w:rsidRDefault="007A2DD5" w:rsidP="006B1A12">
      <w:pPr>
        <w:pStyle w:val="BNormal"/>
      </w:pPr>
      <w:r w:rsidRPr="006B1A12">
        <w:t>One court, after determining that the statute was ambiguous on this point,</w:t>
      </w:r>
      <w:r w:rsidR="006B1A12" w:rsidRPr="006B1A12">
        <w:rPr>
          <w:vertAlign w:val="superscript"/>
        </w:rPr>
        <w:footnoteReference w:id="137"/>
      </w:r>
      <w:r w:rsidRPr="006B1A12">
        <w:t xml:space="preserve"> held that the purpose of the statute supported incorporation of the bad-faith requirement into the </w:t>
      </w:r>
      <w:proofErr w:type="gramStart"/>
      <w:r w:rsidRPr="006B1A12">
        <w:t>in rem</w:t>
      </w:r>
      <w:proofErr w:type="gramEnd"/>
      <w:r w:rsidRPr="006B1A12">
        <w:t xml:space="preserve"> section of the statute.</w:t>
      </w:r>
      <w:r w:rsidR="006B1A12" w:rsidRPr="006B1A12">
        <w:rPr>
          <w:vertAlign w:val="superscript"/>
        </w:rPr>
        <w:footnoteReference w:id="138"/>
      </w:r>
    </w:p>
    <w:p w14:paraId="25FEDC2E" w14:textId="4B3C61CC" w:rsidR="006B1A12" w:rsidRPr="006B1A12" w:rsidRDefault="007A2DD5" w:rsidP="006B1A12">
      <w:pPr>
        <w:pStyle w:val="BNormal"/>
      </w:pPr>
      <w:r w:rsidRPr="006B1A12">
        <w:t xml:space="preserve">However, in </w:t>
      </w:r>
      <w:r w:rsidR="006B1A12" w:rsidRPr="006B1A12">
        <w:rPr>
          <w:i/>
        </w:rPr>
        <w:t>Harrod’s, Ltd</w:t>
      </w:r>
      <w:r w:rsidR="006B1A12" w:rsidRPr="006B1A12">
        <w:t>.</w:t>
      </w:r>
      <w:r w:rsidR="006B1A12" w:rsidRPr="006B1A12">
        <w:t xml:space="preserve"> </w:t>
      </w:r>
      <w:r w:rsidR="006B1A12" w:rsidRPr="006B1A12">
        <w:rPr>
          <w:i/>
        </w:rPr>
        <w:t>v</w:t>
      </w:r>
      <w:r w:rsidR="006B1A12" w:rsidRPr="006B1A12">
        <w:t>.</w:t>
      </w:r>
      <w:r w:rsidR="006B1A12" w:rsidRPr="006B1A12">
        <w:t xml:space="preserve"> </w:t>
      </w:r>
      <w:r w:rsidR="006B1A12" w:rsidRPr="006B1A12">
        <w:rPr>
          <w:i/>
        </w:rPr>
        <w:t>Sixty Internet Domain Names</w:t>
      </w:r>
      <w:r w:rsidRPr="006B1A12">
        <w:t>,</w:t>
      </w:r>
      <w:r w:rsidR="006B1A12" w:rsidRPr="006B1A12">
        <w:rPr>
          <w:vertAlign w:val="superscript"/>
        </w:rPr>
        <w:footnoteReference w:id="139"/>
      </w:r>
      <w:r w:rsidRPr="006B1A12">
        <w:t xml:space="preserve"> the Fourth Circuit (which oversees most of the courts that have ruled on this question) held that the in rem provisions allow a mark owner to assert claims against a domain name registrant that do not have a bad-faith requirement—that is, claims for infringement and dilution—in addition to claims for bad faith intent to profit</w:t>
      </w:r>
      <w:r w:rsidR="006B1A12" w:rsidRPr="006B1A12">
        <w:t>.</w:t>
      </w:r>
      <w:r w:rsidR="006B1A12" w:rsidRPr="006B1A12">
        <w:t xml:space="preserve"> </w:t>
      </w:r>
      <w:r w:rsidR="006B1A12" w:rsidRPr="006B1A12">
        <w:t>T</w:t>
      </w:r>
      <w:r w:rsidRPr="006B1A12">
        <w:t>aking a “plain meaning” approach to the statute, the court held that the language of Section 43(d)(2) permitted assertion of a claim for violation of the infringement or dilution sections of the Lanham Act.</w:t>
      </w:r>
      <w:r w:rsidR="006B1A12" w:rsidRPr="006B1A12">
        <w:rPr>
          <w:vertAlign w:val="superscript"/>
        </w:rPr>
        <w:footnoteReference w:id="140"/>
      </w:r>
    </w:p>
    <w:p w14:paraId="7C8528E1" w14:textId="5268826C" w:rsidR="006B1A12" w:rsidRPr="006B1A12" w:rsidRDefault="007A2DD5" w:rsidP="006B1A12">
      <w:pPr>
        <w:pStyle w:val="BNormal"/>
      </w:pPr>
      <w:r w:rsidRPr="006B1A12">
        <w:t>The allowance of in rem claims for infringement and dilution is ameliorated somewhat by the stringent requirements for maintaining an in rem action and the remedial limitations of in rem actions—the in rem provisions limit the available remedies to forfeiture, cancellation, or transfer of the domain name to the trademark owner.</w:t>
      </w:r>
      <w:r w:rsidR="006B1A12" w:rsidRPr="006B1A12">
        <w:rPr>
          <w:vertAlign w:val="superscript"/>
        </w:rPr>
        <w:footnoteReference w:id="141"/>
      </w:r>
      <w:r w:rsidRPr="006B1A12">
        <w:t xml:space="preserve"> Furthermore, in the absence of an actual defendant, it may be difficult to demonstrate bad faith.</w:t>
      </w:r>
      <w:r w:rsidR="006B1A12" w:rsidRPr="006B1A12">
        <w:rPr>
          <w:vertAlign w:val="superscript"/>
        </w:rPr>
        <w:footnoteReference w:id="142"/>
      </w:r>
      <w:r w:rsidRPr="006B1A12">
        <w:t xml:space="preserve"> One court responded to the latter argument by noting that the inability to find a registrant may be evidence of bad faith because it demonstrates that the registrant gave inaccurate contact information to the registrar.</w:t>
      </w:r>
      <w:r w:rsidR="006B1A12" w:rsidRPr="006B1A12">
        <w:rPr>
          <w:vertAlign w:val="superscript"/>
        </w:rPr>
        <w:footnoteReference w:id="143"/>
      </w:r>
      <w:r w:rsidRPr="006B1A12">
        <w:t xml:space="preserve"> However, that does not account for cases where personal jurisdiction is simply unavailable, even if the defendant can be found.</w:t>
      </w:r>
    </w:p>
    <w:p w14:paraId="5664C6EA" w14:textId="66809A43" w:rsidR="006B1A12" w:rsidRPr="006B1A12" w:rsidRDefault="007A2DD5" w:rsidP="006B1A12">
      <w:pPr>
        <w:pStyle w:val="BNormal"/>
      </w:pPr>
      <w:r w:rsidRPr="006B1A12">
        <w:t>Its determination that the in rem provision was not limited to bad-faith claims also led one court to rule that the act of registering the domain name itself could be the basis for liability.</w:t>
      </w:r>
      <w:r w:rsidR="006B1A12" w:rsidRPr="006B1A12">
        <w:rPr>
          <w:vertAlign w:val="superscript"/>
        </w:rPr>
        <w:footnoteReference w:id="144"/>
      </w:r>
      <w:r w:rsidRPr="006B1A12">
        <w:t xml:space="preserve"> The court held that registration was an act “in commerce” because it involved payment to the registrar and thus satisfied the Lanham Act’s “in commerce” requirement.</w:t>
      </w:r>
      <w:r w:rsidR="006B1A12" w:rsidRPr="006B1A12">
        <w:rPr>
          <w:vertAlign w:val="superscript"/>
        </w:rPr>
        <w:footnoteReference w:id="145"/>
      </w:r>
      <w:r w:rsidRPr="006B1A12">
        <w:t xml:space="preserve"> This is a questionable ruling in light of the available legislative history of the ACPA</w:t>
      </w:r>
      <w:r w:rsidR="006B1A12" w:rsidRPr="006B1A12">
        <w:t>.</w:t>
      </w:r>
      <w:r w:rsidR="006B1A12" w:rsidRPr="006B1A12">
        <w:t xml:space="preserve"> </w:t>
      </w:r>
      <w:r w:rsidR="006B1A12" w:rsidRPr="006B1A12">
        <w:t>A</w:t>
      </w:r>
      <w:r w:rsidRPr="006B1A12">
        <w:t>s Senator Leahy recognized in his remarks on the Senate floor, courts using infringement or dilution theories had held that registration alone, without more, is not a trademark violation.</w:t>
      </w:r>
      <w:r w:rsidR="006B1A12" w:rsidRPr="006B1A12">
        <w:rPr>
          <w:vertAlign w:val="superscript"/>
        </w:rPr>
        <w:footnoteReference w:id="146"/>
      </w:r>
      <w:r w:rsidRPr="006B1A12">
        <w:t xml:space="preserve"> Although the original bill would have made registration a violation, Senator Leahy made it clear that the substitute bill that was passed would </w:t>
      </w:r>
      <w:r w:rsidR="006B1A12" w:rsidRPr="006B1A12">
        <w:rPr>
          <w:i/>
        </w:rPr>
        <w:t>not</w:t>
      </w:r>
      <w:r w:rsidRPr="006B1A12">
        <w:t xml:space="preserve"> make mere registration a violation.</w:t>
      </w:r>
      <w:r w:rsidR="006B1A12" w:rsidRPr="006B1A12">
        <w:rPr>
          <w:vertAlign w:val="superscript"/>
        </w:rPr>
        <w:footnoteReference w:id="147"/>
      </w:r>
      <w:r w:rsidRPr="006B1A12">
        <w:t xml:space="preserve"> Moreover, given the precedent overwhelmingly holding that mere registration is not a trademark violation, it is difficult to understand how to square the court’s conclusion with the statute, which only gives relief if “the domain name violates any right of the owner of a [registered] mark</w:t>
      </w:r>
      <w:r w:rsidR="006B1A12" w:rsidRPr="006B1A12">
        <w:t xml:space="preserve"> </w:t>
      </w:r>
      <w:r w:rsidRPr="006B1A12">
        <w:t>…</w:t>
      </w:r>
      <w:r w:rsidR="006B1A12" w:rsidRPr="006B1A12">
        <w:t xml:space="preserve"> </w:t>
      </w:r>
      <w:r w:rsidRPr="006B1A12">
        <w:t>or [a mark] protected under subsection [43](a) or (c).”</w:t>
      </w:r>
      <w:r w:rsidR="006B1A12" w:rsidRPr="006B1A12">
        <w:rPr>
          <w:vertAlign w:val="superscript"/>
        </w:rPr>
        <w:footnoteReference w:id="148"/>
      </w:r>
    </w:p>
    <w:p w14:paraId="2CEF379D" w14:textId="52B5CD81" w:rsidR="006B1A12" w:rsidRPr="006B1A12" w:rsidRDefault="00E319AD" w:rsidP="006B1A12">
      <w:pPr>
        <w:pStyle w:val="BHead1"/>
      </w:pPr>
      <w:r>
        <w:t>14.</w:t>
      </w:r>
      <w:r w:rsidR="006B1A12" w:rsidRPr="00E319AD">
        <w:rPr>
          <w:rStyle w:val="BBNAidChar"/>
          <w:rFonts w:eastAsiaTheme="majorEastAsia"/>
        </w:rPr>
        <w:t>VI</w:t>
      </w:r>
      <w:r w:rsidR="006B1A12" w:rsidRPr="006B1A12">
        <w:t>.</w:t>
      </w:r>
      <w:r>
        <w:t xml:space="preserve">  </w:t>
      </w:r>
      <w:r w:rsidR="006B1A12" w:rsidRPr="006B1A12">
        <w:t>Remedies for ACPA Violations</w:t>
      </w:r>
    </w:p>
    <w:p w14:paraId="18CADA21" w14:textId="10BC4F1D" w:rsidR="006B1A12" w:rsidRPr="006B1A12" w:rsidRDefault="007A2DD5" w:rsidP="006B1A12">
      <w:pPr>
        <w:pStyle w:val="BNormal"/>
      </w:pPr>
      <w:r w:rsidRPr="006B1A12">
        <w:t>The most straightforward remedy for an ACPA violation is an injunction, either precluding the use of the offending domain name or transferring it to the plaintiff</w:t>
      </w:r>
      <w:r w:rsidR="006B1A12" w:rsidRPr="006B1A12">
        <w:t>.</w:t>
      </w:r>
      <w:r w:rsidR="006B1A12" w:rsidRPr="006B1A12">
        <w:t xml:space="preserve"> </w:t>
      </w:r>
      <w:r w:rsidR="006B1A12" w:rsidRPr="006B1A12">
        <w:t>P</w:t>
      </w:r>
      <w:r w:rsidRPr="006B1A12">
        <w:t>reliminary injunctive relief is also available</w:t>
      </w:r>
      <w:r w:rsidR="006B1A12" w:rsidRPr="006B1A12">
        <w:t>.</w:t>
      </w:r>
      <w:r w:rsidR="006B1A12" w:rsidRPr="006B1A12">
        <w:t xml:space="preserve"> </w:t>
      </w:r>
      <w:r w:rsidR="006B1A12" w:rsidRPr="006B1A12">
        <w:t>H</w:t>
      </w:r>
      <w:r w:rsidRPr="006B1A12">
        <w:t>owever, injunctive relief requires a showing of irreparable harm, which is not necessarily automatic upon a showing of likelihood of success on the merits (the standard for preliminary injunctive relief).</w:t>
      </w:r>
      <w:r w:rsidR="006B1A12" w:rsidRPr="006B1A12">
        <w:rPr>
          <w:vertAlign w:val="superscript"/>
        </w:rPr>
        <w:footnoteReference w:id="149"/>
      </w:r>
    </w:p>
    <w:p w14:paraId="6E4B4CC3" w14:textId="5D5B8D92" w:rsidR="006B1A12" w:rsidRPr="006B1A12" w:rsidRDefault="007A2DD5" w:rsidP="006B1A12">
      <w:pPr>
        <w:pStyle w:val="BNormal"/>
      </w:pPr>
      <w:r w:rsidRPr="006B1A12">
        <w:t xml:space="preserve">If the action is in </w:t>
      </w:r>
      <w:proofErr w:type="spellStart"/>
      <w:r w:rsidRPr="006B1A12">
        <w:t>personam</w:t>
      </w:r>
      <w:proofErr w:type="spellEnd"/>
      <w:r w:rsidRPr="006B1A12">
        <w:t>, the ACPA provides several other remedies</w:t>
      </w:r>
      <w:r w:rsidR="006B1A12" w:rsidRPr="006B1A12">
        <w:t>.</w:t>
      </w:r>
      <w:r w:rsidR="006B1A12" w:rsidRPr="006B1A12">
        <w:t xml:space="preserve"> </w:t>
      </w:r>
      <w:r w:rsidR="006B1A12" w:rsidRPr="006B1A12">
        <w:t>T</w:t>
      </w:r>
      <w:r w:rsidRPr="006B1A12">
        <w:t>he statute amended Section 35(a) of the Lanham Act to permit the recovery of the remedies provided in that section when a violation of the ACPA is shown.</w:t>
      </w:r>
      <w:r w:rsidR="006B1A12" w:rsidRPr="006B1A12">
        <w:rPr>
          <w:vertAlign w:val="superscript"/>
        </w:rPr>
        <w:footnoteReference w:id="150"/>
      </w:r>
      <w:r w:rsidRPr="006B1A12">
        <w:t xml:space="preserve"> These remedies include the defendant’s profits, the plaintiff’s damages, and costs</w:t>
      </w:r>
      <w:r w:rsidR="006B1A12" w:rsidRPr="006B1A12">
        <w:t>.</w:t>
      </w:r>
      <w:r w:rsidR="006B1A12" w:rsidRPr="006B1A12">
        <w:t xml:space="preserve"> </w:t>
      </w:r>
      <w:r w:rsidR="006B1A12" w:rsidRPr="006B1A12">
        <w:t>S</w:t>
      </w:r>
      <w:r w:rsidRPr="006B1A12">
        <w:t>ection 35(a) also permits the court to enhance damages up to three times the amount, and to adjust a profits-based award up or down “as the court shall find to be just,” but in either case only as “compensation and not a penalty.”</w:t>
      </w:r>
      <w:r w:rsidR="006B1A12" w:rsidRPr="006B1A12">
        <w:rPr>
          <w:vertAlign w:val="superscript"/>
        </w:rPr>
        <w:footnoteReference w:id="151"/>
      </w:r>
      <w:r w:rsidRPr="006B1A12">
        <w:t xml:space="preserve"> As in other trademark cases, such recoveries are “subject to the principles of equity.”</w:t>
      </w:r>
      <w:r w:rsidR="006B1A12" w:rsidRPr="006B1A12">
        <w:rPr>
          <w:vertAlign w:val="superscript"/>
        </w:rPr>
        <w:footnoteReference w:id="152"/>
      </w:r>
      <w:r w:rsidRPr="006B1A12">
        <w:t xml:space="preserve"> The ACPA also added a statutory remedy in Section 35(d)</w:t>
      </w:r>
      <w:r w:rsidR="006B1A12" w:rsidRPr="006B1A12">
        <w:t>.</w:t>
      </w:r>
      <w:r w:rsidR="006B1A12" w:rsidRPr="006B1A12">
        <w:t xml:space="preserve"> </w:t>
      </w:r>
      <w:r w:rsidR="006B1A12" w:rsidRPr="006B1A12">
        <w:t>T</w:t>
      </w:r>
      <w:r w:rsidRPr="006B1A12">
        <w:t>his section allows the plaintiff to choose, in lieu of damages and profits, a remedy of “not less than $1000 and not more than $100,000 per domain name, as the court considers just.”</w:t>
      </w:r>
      <w:r w:rsidR="006B1A12" w:rsidRPr="006B1A12">
        <w:rPr>
          <w:vertAlign w:val="superscript"/>
        </w:rPr>
        <w:footnoteReference w:id="153"/>
      </w:r>
      <w:r w:rsidRPr="006B1A12">
        <w:t xml:space="preserve"> Using this remedy may alleviate proof problems for many plaintiffs</w:t>
      </w:r>
      <w:r w:rsidR="006B1A12" w:rsidRPr="006B1A12">
        <w:t>.</w:t>
      </w:r>
      <w:r w:rsidR="006B1A12" w:rsidRPr="006B1A12">
        <w:t xml:space="preserve"> </w:t>
      </w:r>
      <w:r w:rsidR="006B1A12" w:rsidRPr="006B1A12">
        <w:t>H</w:t>
      </w:r>
      <w:r w:rsidRPr="006B1A12">
        <w:t>owever, the “election” must be express</w:t>
      </w:r>
      <w:r w:rsidR="006B1A12" w:rsidRPr="006B1A12">
        <w:t>;</w:t>
      </w:r>
      <w:r w:rsidR="006B1A12" w:rsidRPr="006B1A12">
        <w:t xml:space="preserve"> </w:t>
      </w:r>
      <w:r w:rsidR="006B1A12" w:rsidRPr="006B1A12">
        <w:t>o</w:t>
      </w:r>
      <w:r w:rsidRPr="006B1A12">
        <w:t>therwise, a court may deem damages to be waived.</w:t>
      </w:r>
      <w:r w:rsidR="006B1A12" w:rsidRPr="006B1A12">
        <w:rPr>
          <w:vertAlign w:val="superscript"/>
        </w:rPr>
        <w:footnoteReference w:id="154"/>
      </w:r>
    </w:p>
    <w:p w14:paraId="222717F8" w14:textId="056BA326" w:rsidR="006B1A12" w:rsidRPr="006B1A12" w:rsidRDefault="007A2DD5" w:rsidP="006B1A12">
      <w:pPr>
        <w:pStyle w:val="BNormal"/>
      </w:pPr>
      <w:r w:rsidRPr="006B1A12">
        <w:t>If the court finds a case to be “exceptional,” in accordance with Section 35(a), it may award attorneys’ fees to the prevailing party.</w:t>
      </w:r>
      <w:r w:rsidR="006B1A12" w:rsidRPr="006B1A12">
        <w:rPr>
          <w:vertAlign w:val="superscript"/>
        </w:rPr>
        <w:footnoteReference w:id="155"/>
      </w:r>
    </w:p>
    <w:p w14:paraId="26A61107" w14:textId="2399A36F" w:rsidR="006B1A12" w:rsidRPr="006B1A12" w:rsidRDefault="00E319AD" w:rsidP="006B1A12">
      <w:pPr>
        <w:pStyle w:val="BHead1"/>
      </w:pPr>
      <w:r>
        <w:t>14.</w:t>
      </w:r>
      <w:r w:rsidR="006B1A12" w:rsidRPr="00E319AD">
        <w:rPr>
          <w:rStyle w:val="BBNAidChar"/>
          <w:rFonts w:eastAsiaTheme="majorEastAsia"/>
        </w:rPr>
        <w:t>VII</w:t>
      </w:r>
      <w:r w:rsidR="006B1A12" w:rsidRPr="006B1A12">
        <w:t>.</w:t>
      </w:r>
      <w:r>
        <w:t xml:space="preserve">  </w:t>
      </w:r>
      <w:r w:rsidR="006B1A12" w:rsidRPr="006B1A12">
        <w:t>Retroactive Application of the ACPA</w:t>
      </w:r>
    </w:p>
    <w:p w14:paraId="3DF1ACFF" w14:textId="1704FBCB" w:rsidR="006B1A12" w:rsidRPr="006B1A12" w:rsidRDefault="007A2DD5" w:rsidP="006B1A12">
      <w:pPr>
        <w:pStyle w:val="BNormal"/>
      </w:pPr>
      <w:r w:rsidRPr="006B1A12">
        <w:t>The ACPA became effective on November 29, 1999</w:t>
      </w:r>
      <w:r w:rsidR="006B1A12" w:rsidRPr="006B1A12">
        <w:t>.</w:t>
      </w:r>
      <w:r w:rsidR="006B1A12" w:rsidRPr="006B1A12">
        <w:t xml:space="preserve"> </w:t>
      </w:r>
      <w:r w:rsidR="006B1A12" w:rsidRPr="006B1A12">
        <w:t>O</w:t>
      </w:r>
      <w:r w:rsidRPr="006B1A12">
        <w:t xml:space="preserve">n that date, there were </w:t>
      </w:r>
      <w:proofErr w:type="gramStart"/>
      <w:r w:rsidRPr="006B1A12">
        <w:t>a number of</w:t>
      </w:r>
      <w:proofErr w:type="gramEnd"/>
      <w:r w:rsidRPr="006B1A12">
        <w:t xml:space="preserve"> court cases in progress involving allegations of infringement and/or dilution in what were, in essence, cybersquatting claims</w:t>
      </w:r>
      <w:r w:rsidR="006B1A12" w:rsidRPr="006B1A12">
        <w:t>.</w:t>
      </w:r>
      <w:r w:rsidR="006B1A12" w:rsidRPr="006B1A12">
        <w:t xml:space="preserve"> </w:t>
      </w:r>
      <w:r w:rsidR="006B1A12" w:rsidRPr="006B1A12">
        <w:t>I</w:t>
      </w:r>
      <w:r w:rsidRPr="006B1A12">
        <w:t>n addition, by that time, thousands of domain names had been registered that potentially infringed but were not yet subjects of lawsuits</w:t>
      </w:r>
      <w:r w:rsidR="006B1A12" w:rsidRPr="006B1A12">
        <w:t>.</w:t>
      </w:r>
      <w:r w:rsidR="006B1A12" w:rsidRPr="006B1A12">
        <w:t xml:space="preserve"> </w:t>
      </w:r>
      <w:r w:rsidR="006B1A12" w:rsidRPr="006B1A12">
        <w:t>M</w:t>
      </w:r>
      <w:r w:rsidRPr="006B1A12">
        <w:t>any plaintiffs amended their infringement and dilution complaints to add a claim under the ACPA.</w:t>
      </w:r>
      <w:r w:rsidR="006B1A12" w:rsidRPr="006B1A12">
        <w:rPr>
          <w:vertAlign w:val="superscript"/>
        </w:rPr>
        <w:footnoteReference w:id="156"/>
      </w:r>
      <w:r w:rsidRPr="006B1A12">
        <w:t xml:space="preserve"> This raises two questions</w:t>
      </w:r>
      <w:r w:rsidR="006B1A12" w:rsidRPr="006B1A12">
        <w:t>:</w:t>
      </w:r>
      <w:r w:rsidR="006B1A12" w:rsidRPr="006B1A12">
        <w:t xml:space="preserve"> </w:t>
      </w:r>
      <w:r w:rsidR="006B1A12" w:rsidRPr="006B1A12">
        <w:t>F</w:t>
      </w:r>
      <w:r w:rsidRPr="006B1A12">
        <w:t>irst, may the plaintiff add a claim under the ACPA to an existing suit</w:t>
      </w:r>
      <w:r w:rsidR="006B1A12" w:rsidRPr="006B1A12">
        <w:t>?</w:t>
      </w:r>
      <w:r w:rsidR="006B1A12" w:rsidRPr="006B1A12">
        <w:t xml:space="preserve"> </w:t>
      </w:r>
      <w:r w:rsidR="006B1A12" w:rsidRPr="006B1A12">
        <w:t>S</w:t>
      </w:r>
      <w:r w:rsidRPr="006B1A12">
        <w:t>econd, should the ACPA apply to conduct occurring before the statute was enacted?</w:t>
      </w:r>
    </w:p>
    <w:p w14:paraId="736EDA00" w14:textId="4B7B6F44" w:rsidR="006B1A12" w:rsidRPr="006B1A12" w:rsidRDefault="007A2DD5" w:rsidP="006B1A12">
      <w:pPr>
        <w:pStyle w:val="BNormal"/>
      </w:pPr>
      <w:r w:rsidRPr="006B1A12">
        <w:t>The answer to the first question is simple</w:t>
      </w:r>
      <w:r w:rsidR="006B1A12" w:rsidRPr="006B1A12">
        <w:t>.</w:t>
      </w:r>
      <w:r w:rsidR="006B1A12" w:rsidRPr="006B1A12">
        <w:t xml:space="preserve"> </w:t>
      </w:r>
      <w:r w:rsidR="006B1A12" w:rsidRPr="006B1A12">
        <w:t>L</w:t>
      </w:r>
      <w:r w:rsidRPr="006B1A12">
        <w:t>itigants should be and are able to add ACPA claims to existing suits</w:t>
      </w:r>
      <w:r w:rsidR="006B1A12" w:rsidRPr="006B1A12">
        <w:t>.</w:t>
      </w:r>
      <w:r w:rsidR="006B1A12" w:rsidRPr="006B1A12">
        <w:t xml:space="preserve"> </w:t>
      </w:r>
      <w:r w:rsidR="006B1A12" w:rsidRPr="006B1A12">
        <w:t>A</w:t>
      </w:r>
      <w:r w:rsidRPr="006B1A12">
        <w:t>s the Second Circuit noted in an ACPA case, courts generally apply the law that exists at the time the suit is decided, even applying changes that occur while an appeal is pending.</w:t>
      </w:r>
      <w:r w:rsidR="006B1A12" w:rsidRPr="006B1A12">
        <w:rPr>
          <w:vertAlign w:val="superscript"/>
        </w:rPr>
        <w:footnoteReference w:id="157"/>
      </w:r>
    </w:p>
    <w:p w14:paraId="77E073A4" w14:textId="6EAADD4B" w:rsidR="006B1A12" w:rsidRPr="006B1A12" w:rsidRDefault="007A2DD5" w:rsidP="006B1A12">
      <w:pPr>
        <w:pStyle w:val="BNormal"/>
      </w:pPr>
      <w:r w:rsidRPr="006B1A12">
        <w:t>Answering the second question requires further analysis</w:t>
      </w:r>
      <w:r w:rsidR="006B1A12" w:rsidRPr="006B1A12">
        <w:t>.</w:t>
      </w:r>
      <w:r w:rsidR="006B1A12" w:rsidRPr="006B1A12">
        <w:t xml:space="preserve"> </w:t>
      </w:r>
      <w:r w:rsidR="006B1A12" w:rsidRPr="006B1A12">
        <w:t>T</w:t>
      </w:r>
      <w:r w:rsidRPr="006B1A12">
        <w:t>he statute itself favors retroactivity</w:t>
      </w:r>
      <w:r w:rsidR="006B1A12" w:rsidRPr="006B1A12">
        <w:t>.</w:t>
      </w:r>
      <w:r w:rsidR="006B1A12" w:rsidRPr="006B1A12">
        <w:t xml:space="preserve"> </w:t>
      </w:r>
      <w:r w:rsidR="006B1A12" w:rsidRPr="006B1A12">
        <w:t>S</w:t>
      </w:r>
      <w:r w:rsidRPr="006B1A12">
        <w:t>ection 3010 of the ACPA</w:t>
      </w:r>
      <w:r w:rsidR="006B1A12" w:rsidRPr="006B1A12">
        <w:rPr>
          <w:vertAlign w:val="superscript"/>
        </w:rPr>
        <w:footnoteReference w:id="158"/>
      </w:r>
      <w:r w:rsidRPr="006B1A12">
        <w:t xml:space="preserve"> states that the operative sections “shall apply to all domain names registered </w:t>
      </w:r>
      <w:r w:rsidR="006B1A12" w:rsidRPr="006B1A12">
        <w:rPr>
          <w:i/>
        </w:rPr>
        <w:t>before,</w:t>
      </w:r>
      <w:r w:rsidRPr="006B1A12">
        <w:t xml:space="preserve"> on, or after the date of the enactment of this Act.”</w:t>
      </w:r>
      <w:r w:rsidR="006B1A12" w:rsidRPr="006B1A12">
        <w:rPr>
          <w:vertAlign w:val="superscript"/>
        </w:rPr>
        <w:footnoteReference w:id="159"/>
      </w:r>
      <w:r w:rsidRPr="006B1A12">
        <w:t xml:space="preserve"> The exception to this is that the portions of the statute permitting an award of damages do not apply “with respect to the registration, trafficking, or use of a domain name that occurs before the date of enactment of this Act.”</w:t>
      </w:r>
      <w:r w:rsidR="006B1A12" w:rsidRPr="006B1A12">
        <w:rPr>
          <w:vertAlign w:val="superscript"/>
        </w:rPr>
        <w:footnoteReference w:id="160"/>
      </w:r>
      <w:r w:rsidRPr="006B1A12">
        <w:t xml:space="preserve"> Clearly, this section permits injunctions ordering the transfer or cancellation of a domain-name registration even where the domain name was registered before the ACPA was enacted.</w:t>
      </w:r>
    </w:p>
    <w:p w14:paraId="2A3519E4" w14:textId="695129E7" w:rsidR="006B1A12" w:rsidRPr="006B1A12" w:rsidRDefault="007A2DD5" w:rsidP="006B1A12">
      <w:pPr>
        <w:pStyle w:val="BNormal"/>
      </w:pPr>
      <w:r w:rsidRPr="006B1A12">
        <w:t>Several courts have agreed with this analysis</w:t>
      </w:r>
      <w:r w:rsidR="006B1A12" w:rsidRPr="006B1A12">
        <w:t>.</w:t>
      </w:r>
      <w:r w:rsidR="006B1A12" w:rsidRPr="006B1A12">
        <w:t xml:space="preserve"> </w:t>
      </w:r>
      <w:r w:rsidR="006B1A12" w:rsidRPr="006B1A12">
        <w:t>I</w:t>
      </w:r>
      <w:r w:rsidRPr="006B1A12">
        <w:t xml:space="preserve">n </w:t>
      </w:r>
      <w:proofErr w:type="spellStart"/>
      <w:r w:rsidR="006B1A12" w:rsidRPr="006B1A12">
        <w:rPr>
          <w:i/>
        </w:rPr>
        <w:t>Sporty’s</w:t>
      </w:r>
      <w:proofErr w:type="spellEnd"/>
      <w:r w:rsidR="006B1A12" w:rsidRPr="006B1A12">
        <w:rPr>
          <w:i/>
        </w:rPr>
        <w:t xml:space="preserve"> Farm L</w:t>
      </w:r>
      <w:r w:rsidRPr="006B1A12">
        <w:t>.</w:t>
      </w:r>
      <w:r w:rsidR="006B1A12" w:rsidRPr="006B1A12">
        <w:rPr>
          <w:i/>
        </w:rPr>
        <w:t>L</w:t>
      </w:r>
      <w:r w:rsidRPr="006B1A12">
        <w:t>.</w:t>
      </w:r>
      <w:r w:rsidR="006B1A12" w:rsidRPr="006B1A12">
        <w:rPr>
          <w:i/>
        </w:rPr>
        <w:t>C</w:t>
      </w:r>
      <w:r w:rsidR="006B1A12" w:rsidRPr="006B1A12">
        <w:t>.</w:t>
      </w:r>
      <w:r w:rsidR="006B1A12" w:rsidRPr="006B1A12">
        <w:t xml:space="preserve"> </w:t>
      </w:r>
      <w:r w:rsidR="006B1A12" w:rsidRPr="006B1A12">
        <w:rPr>
          <w:i/>
        </w:rPr>
        <w:t>v</w:t>
      </w:r>
      <w:r w:rsidR="006B1A12" w:rsidRPr="006B1A12">
        <w:t>.</w:t>
      </w:r>
      <w:r w:rsidR="006B1A12" w:rsidRPr="006B1A12">
        <w:t xml:space="preserve"> </w:t>
      </w:r>
      <w:r w:rsidR="006B1A12" w:rsidRPr="006B1A12">
        <w:rPr>
          <w:i/>
        </w:rPr>
        <w:t>Sportsman’s Market, Inc</w:t>
      </w:r>
      <w:r w:rsidRPr="006B1A12">
        <w:t>.,</w:t>
      </w:r>
      <w:r w:rsidR="006B1A12" w:rsidRPr="006B1A12">
        <w:rPr>
          <w:vertAlign w:val="superscript"/>
        </w:rPr>
        <w:footnoteReference w:id="161"/>
      </w:r>
      <w:r w:rsidRPr="006B1A12">
        <w:t xml:space="preserve"> the Second Circuit held that there was no retroactivity problem where only an injunction was sought.</w:t>
      </w:r>
      <w:r w:rsidR="006B1A12" w:rsidRPr="006B1A12">
        <w:rPr>
          <w:vertAlign w:val="superscript"/>
        </w:rPr>
        <w:footnoteReference w:id="162"/>
      </w:r>
      <w:r w:rsidRPr="006B1A12">
        <w:t xml:space="preserve"> Other courts also have agreed with this conclusion.</w:t>
      </w:r>
      <w:r w:rsidR="006B1A12" w:rsidRPr="006B1A12">
        <w:rPr>
          <w:vertAlign w:val="superscript"/>
        </w:rPr>
        <w:footnoteReference w:id="163"/>
      </w:r>
    </w:p>
    <w:p w14:paraId="720A1D09" w14:textId="69C178C7" w:rsidR="006B1A12" w:rsidRPr="006B1A12" w:rsidRDefault="007A2DD5" w:rsidP="006B1A12">
      <w:pPr>
        <w:pStyle w:val="BNormal"/>
      </w:pPr>
      <w:r w:rsidRPr="006B1A12">
        <w:t>The question of retroactivity is less clear with respect to damages</w:t>
      </w:r>
      <w:r w:rsidR="006B1A12" w:rsidRPr="006B1A12">
        <w:t>.</w:t>
      </w:r>
      <w:r w:rsidR="006B1A12" w:rsidRPr="006B1A12">
        <w:t xml:space="preserve"> </w:t>
      </w:r>
      <w:r w:rsidR="006B1A12" w:rsidRPr="006B1A12">
        <w:t>T</w:t>
      </w:r>
      <w:r w:rsidRPr="006B1A12">
        <w:t>he statutory language could be read to exclude damages in any case where the registration and/or use of the offending domain name began prior to the ACPA</w:t>
      </w:r>
      <w:r w:rsidR="006B1A12" w:rsidRPr="006B1A12">
        <w:t>.</w:t>
      </w:r>
      <w:r w:rsidR="006B1A12" w:rsidRPr="006B1A12">
        <w:t xml:space="preserve"> </w:t>
      </w:r>
      <w:r w:rsidR="006B1A12" w:rsidRPr="006B1A12">
        <w:t>H</w:t>
      </w:r>
      <w:r w:rsidRPr="006B1A12">
        <w:t xml:space="preserve">owever, the language excludes damages for actions “that </w:t>
      </w:r>
      <w:proofErr w:type="gramStart"/>
      <w:r w:rsidRPr="006B1A12">
        <w:t>occur[</w:t>
      </w:r>
      <w:proofErr w:type="gramEnd"/>
      <w:r w:rsidRPr="006B1A12">
        <w:t>] before” the ACPA was enacted</w:t>
      </w:r>
      <w:r w:rsidR="006B1A12" w:rsidRPr="006B1A12">
        <w:t>.</w:t>
      </w:r>
      <w:r w:rsidR="006B1A12" w:rsidRPr="006B1A12">
        <w:t xml:space="preserve"> </w:t>
      </w:r>
      <w:r w:rsidR="006B1A12" w:rsidRPr="006B1A12">
        <w:t>C</w:t>
      </w:r>
      <w:r w:rsidRPr="006B1A12">
        <w:t xml:space="preserve">ourts have held that even where registration occurs before the ACPA, damages may be awarded where </w:t>
      </w:r>
      <w:r w:rsidR="006B1A12" w:rsidRPr="006B1A12">
        <w:rPr>
          <w:i/>
        </w:rPr>
        <w:t>use</w:t>
      </w:r>
      <w:r w:rsidRPr="006B1A12">
        <w:t xml:space="preserve"> continues after the ACPA.</w:t>
      </w:r>
      <w:r w:rsidR="006B1A12" w:rsidRPr="006B1A12">
        <w:rPr>
          <w:vertAlign w:val="superscript"/>
        </w:rPr>
        <w:footnoteReference w:id="164"/>
      </w:r>
      <w:r w:rsidRPr="006B1A12">
        <w:t xml:space="preserve"> The Lanham Act’s statutory damages provisions permit a wide range of damages awards for ACPA violations.</w:t>
      </w:r>
      <w:r w:rsidR="006B1A12" w:rsidRPr="006B1A12">
        <w:rPr>
          <w:vertAlign w:val="superscript"/>
        </w:rPr>
        <w:footnoteReference w:id="165"/>
      </w:r>
      <w:r w:rsidRPr="006B1A12">
        <w:t xml:space="preserve"> Any damages awards should only reflect actions taken after the ACPA</w:t>
      </w:r>
      <w:r w:rsidR="006B1A12" w:rsidRPr="006B1A12">
        <w:t>;</w:t>
      </w:r>
      <w:r w:rsidR="006B1A12" w:rsidRPr="006B1A12">
        <w:t xml:space="preserve"> </w:t>
      </w:r>
      <w:r w:rsidR="006B1A12" w:rsidRPr="006B1A12">
        <w:t>o</w:t>
      </w:r>
      <w:r w:rsidRPr="006B1A12">
        <w:t>ne hopes that courts will avoid the temptation to use the wide discretion to give sub silentio awards for pre-ACPA activity.</w:t>
      </w:r>
    </w:p>
    <w:p w14:paraId="31D17124" w14:textId="3E435FC8" w:rsidR="006B1A12" w:rsidRPr="006B1A12" w:rsidRDefault="007A2DD5" w:rsidP="006B1A12">
      <w:pPr>
        <w:pStyle w:val="BNormal"/>
      </w:pPr>
      <w:r w:rsidRPr="006B1A12">
        <w:t>This conclusion also is consistent with the analysis put forth regarding the retroactivity of the FTDA and TDRA elsewhere in this text.</w:t>
      </w:r>
      <w:r w:rsidR="006B1A12" w:rsidRPr="006B1A12">
        <w:rPr>
          <w:vertAlign w:val="superscript"/>
        </w:rPr>
        <w:footnoteReference w:id="166"/>
      </w:r>
      <w:r w:rsidRPr="006B1A12">
        <w:t xml:space="preserve"> As discussed in Chapter 10, much depends on the nature of the rights acquired by the defendant before the passage of the statute</w:t>
      </w:r>
      <w:r w:rsidR="006B1A12" w:rsidRPr="006B1A12">
        <w:t>.</w:t>
      </w:r>
      <w:r w:rsidR="006B1A12" w:rsidRPr="006B1A12">
        <w:t xml:space="preserve"> </w:t>
      </w:r>
      <w:r w:rsidR="006B1A12" w:rsidRPr="006B1A12">
        <w:t>B</w:t>
      </w:r>
      <w:r w:rsidRPr="006B1A12">
        <w:t>efore the ACPA was enacted, courts had been using the FTDA, as well as ordinary infringement, to order cancellations and transfers of infringing and alluding domain names</w:t>
      </w:r>
      <w:r w:rsidR="006B1A12" w:rsidRPr="006B1A12">
        <w:t>.</w:t>
      </w:r>
      <w:r w:rsidR="006B1A12" w:rsidRPr="006B1A12">
        <w:t xml:space="preserve"> </w:t>
      </w:r>
      <w:r w:rsidR="006B1A12" w:rsidRPr="006B1A12">
        <w:t>T</w:t>
      </w:r>
      <w:r w:rsidRPr="006B1A12">
        <w:t>he bad-faith factors listed in the ACPA are largely the same as or derivative of factors used in previous Internet cases</w:t>
      </w:r>
      <w:r w:rsidR="006B1A12" w:rsidRPr="006B1A12">
        <w:t>.</w:t>
      </w:r>
      <w:r w:rsidR="006B1A12" w:rsidRPr="006B1A12">
        <w:t xml:space="preserve"> </w:t>
      </w:r>
      <w:r w:rsidR="006B1A12" w:rsidRPr="006B1A12">
        <w:t>T</w:t>
      </w:r>
      <w:r w:rsidRPr="006B1A12">
        <w:t>he major difference is that the factors are neither mandatory nor exclusive.</w:t>
      </w:r>
      <w:r w:rsidR="006B1A12" w:rsidRPr="006B1A12">
        <w:rPr>
          <w:vertAlign w:val="superscript"/>
        </w:rPr>
        <w:footnoteReference w:id="167"/>
      </w:r>
      <w:r w:rsidRPr="006B1A12">
        <w:t xml:space="preserve"> In particular, under the ACPA, </w:t>
      </w:r>
      <w:proofErr w:type="gramStart"/>
      <w:r w:rsidRPr="006B1A12">
        <w:t>noncommercial</w:t>
      </w:r>
      <w:proofErr w:type="gramEnd"/>
      <w:r w:rsidRPr="006B1A12">
        <w:t xml:space="preserve"> use is a factor, rather than a defense, as it is under the TDRA</w:t>
      </w:r>
      <w:r w:rsidR="006B1A12" w:rsidRPr="006B1A12">
        <w:t>.</w:t>
      </w:r>
      <w:r w:rsidR="006B1A12" w:rsidRPr="006B1A12">
        <w:t xml:space="preserve"> </w:t>
      </w:r>
      <w:r w:rsidR="006B1A12" w:rsidRPr="006B1A12">
        <w:t>T</w:t>
      </w:r>
      <w:r w:rsidRPr="006B1A12">
        <w:t>hus, in theory, the ACPA could impose liability where other parts of the Lanham Act would not</w:t>
      </w:r>
      <w:r w:rsidR="006B1A12" w:rsidRPr="006B1A12">
        <w:t>.</w:t>
      </w:r>
      <w:r w:rsidR="006B1A12" w:rsidRPr="006B1A12">
        <w:t xml:space="preserve"> </w:t>
      </w:r>
      <w:r w:rsidR="006B1A12" w:rsidRPr="006B1A12">
        <w:t>H</w:t>
      </w:r>
      <w:r w:rsidRPr="006B1A12">
        <w:t xml:space="preserve">owever, the ACPA contains a “safe harbor” provision that shields registrants from liability if they actually </w:t>
      </w:r>
      <w:r w:rsidR="006B1A12" w:rsidRPr="006B1A12">
        <w:rPr>
          <w:i/>
        </w:rPr>
        <w:t>and</w:t>
      </w:r>
      <w:r w:rsidRPr="006B1A12">
        <w:t xml:space="preserve"> reasonably believe their use of the domain name is a “fair use or otherwise lawful.”</w:t>
      </w:r>
      <w:r w:rsidR="006B1A12" w:rsidRPr="006B1A12">
        <w:rPr>
          <w:vertAlign w:val="superscript"/>
        </w:rPr>
        <w:footnoteReference w:id="168"/>
      </w:r>
      <w:r w:rsidRPr="006B1A12">
        <w:t xml:space="preserve"> This provision should prevent the application of the ACPA where prior law would have permitted the registration or use of the domain name</w:t>
      </w:r>
      <w:r w:rsidR="006B1A12" w:rsidRPr="006B1A12">
        <w:t>.</w:t>
      </w:r>
      <w:r w:rsidR="006B1A12" w:rsidRPr="006B1A12">
        <w:t xml:space="preserve"> </w:t>
      </w:r>
      <w:r w:rsidR="006B1A12" w:rsidRPr="006B1A12">
        <w:t>I</w:t>
      </w:r>
      <w:r w:rsidRPr="006B1A12">
        <w:t xml:space="preserve">t also protects against </w:t>
      </w:r>
      <w:proofErr w:type="gramStart"/>
      <w:r w:rsidRPr="006B1A12">
        <w:t>an improper</w:t>
      </w:r>
      <w:proofErr w:type="gramEnd"/>
      <w:r w:rsidRPr="006B1A12">
        <w:t xml:space="preserve"> retroactive application of the ACPA</w:t>
      </w:r>
      <w:r w:rsidR="006B1A12" w:rsidRPr="006B1A12">
        <w:t>.</w:t>
      </w:r>
      <w:r w:rsidR="006B1A12" w:rsidRPr="006B1A12">
        <w:t xml:space="preserve"> </w:t>
      </w:r>
      <w:r w:rsidR="006B1A12" w:rsidRPr="006B1A12">
        <w:t>A</w:t>
      </w:r>
      <w:r w:rsidRPr="006B1A12">
        <w:t xml:space="preserve"> </w:t>
      </w:r>
      <w:proofErr w:type="spellStart"/>
      <w:r w:rsidRPr="006B1A12">
        <w:t>cybersquatter</w:t>
      </w:r>
      <w:proofErr w:type="spellEnd"/>
      <w:r w:rsidRPr="006B1A12">
        <w:t xml:space="preserve"> can have no reasonable basis to believe that there were no consequences to his or her actions prior to the enactment of the ACPA</w:t>
      </w:r>
      <w:r w:rsidR="006B1A12" w:rsidRPr="006B1A12">
        <w:t>.</w:t>
      </w:r>
      <w:r w:rsidR="006B1A12" w:rsidRPr="006B1A12">
        <w:t xml:space="preserve"> </w:t>
      </w:r>
      <w:r w:rsidR="006B1A12" w:rsidRPr="006B1A12">
        <w:t>T</w:t>
      </w:r>
      <w:r w:rsidRPr="006B1A12">
        <w:t>he only significant additional liability under the ACPA is the provision for statutory damages</w:t>
      </w:r>
      <w:r w:rsidR="006B1A12" w:rsidRPr="006B1A12">
        <w:t>.</w:t>
      </w:r>
      <w:r w:rsidR="006B1A12" w:rsidRPr="006B1A12">
        <w:t xml:space="preserve"> </w:t>
      </w:r>
      <w:r w:rsidR="006B1A12" w:rsidRPr="006B1A12">
        <w:t>B</w:t>
      </w:r>
      <w:r w:rsidRPr="006B1A12">
        <w:t>ut damages may only be awarded if the defendant continued its activities after the enactment of the ACPA.</w:t>
      </w:r>
    </w:p>
    <w:p w14:paraId="309BC24C" w14:textId="0D9B3CB1" w:rsidR="006B1A12" w:rsidRPr="006B1A12" w:rsidRDefault="007A2DD5" w:rsidP="006B1A12">
      <w:pPr>
        <w:pStyle w:val="BNormal"/>
      </w:pPr>
      <w:r w:rsidRPr="006B1A12">
        <w:t>Obviously, retroactivity is a problem that fades over time</w:t>
      </w:r>
      <w:r w:rsidR="006B1A12" w:rsidRPr="006B1A12">
        <w:t>.</w:t>
      </w:r>
      <w:r w:rsidR="006B1A12" w:rsidRPr="006B1A12">
        <w:t xml:space="preserve"> </w:t>
      </w:r>
      <w:r w:rsidR="006B1A12" w:rsidRPr="006B1A12">
        <w:t>I</w:t>
      </w:r>
      <w:r w:rsidRPr="006B1A12">
        <w:t>t has been more than two decades since the passage of the ACPA</w:t>
      </w:r>
      <w:r w:rsidR="006B1A12" w:rsidRPr="006B1A12">
        <w:t>.</w:t>
      </w:r>
      <w:r w:rsidR="006B1A12" w:rsidRPr="006B1A12">
        <w:t xml:space="preserve"> </w:t>
      </w:r>
      <w:r w:rsidR="006B1A12" w:rsidRPr="006B1A12">
        <w:t>A</w:t>
      </w:r>
      <w:r w:rsidRPr="006B1A12">
        <w:t>lthough the occasional case raised the issue,</w:t>
      </w:r>
      <w:r w:rsidR="006B1A12" w:rsidRPr="006B1A12">
        <w:rPr>
          <w:vertAlign w:val="superscript"/>
        </w:rPr>
        <w:footnoteReference w:id="169"/>
      </w:r>
      <w:r w:rsidRPr="006B1A12">
        <w:t xml:space="preserve"> it will become very rare to find a defendant who made </w:t>
      </w:r>
      <w:proofErr w:type="gramStart"/>
      <w:r w:rsidRPr="006B1A12">
        <w:t>a bad</w:t>
      </w:r>
      <w:proofErr w:type="gramEnd"/>
      <w:r w:rsidRPr="006B1A12">
        <w:t>-faith use of or trafficked in a domain name registered before 1999.</w:t>
      </w:r>
    </w:p>
    <w:p w14:paraId="2A1260A7" w14:textId="4AEE3CB5" w:rsidR="00494245" w:rsidRPr="006B1A12" w:rsidRDefault="00494245" w:rsidP="006B1A12">
      <w:pPr>
        <w:pStyle w:val="BNormal"/>
      </w:pPr>
    </w:p>
    <w:sectPr w:rsidR="00494245" w:rsidRPr="006B1A12" w:rsidSect="009A1AB3">
      <w:headerReference w:type="even" r:id="rId14"/>
      <w:headerReference w:type="default" r:id="rId15"/>
      <w:footerReference w:type="even" r:id="rId16"/>
      <w:footerReference w:type="default" r:id="rId17"/>
      <w:headerReference w:type="first" r:id="rId18"/>
      <w:footerReference w:type="first" r:id="rId19"/>
      <w:pgSz w:w="12240" w:h="15840"/>
      <w:pgMar w:top="720" w:right="720" w:bottom="720" w:left="720" w:header="720" w:footer="720"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38EB607" w14:textId="77777777" w:rsidR="000D7E33" w:rsidRDefault="000D7E33" w:rsidP="002A47A4">
      <w:r>
        <w:separator/>
      </w:r>
    </w:p>
    <w:p w14:paraId="24EA0E20" w14:textId="77777777" w:rsidR="000D7E33" w:rsidRDefault="000D7E33"/>
    <w:p w14:paraId="422CA476" w14:textId="77777777" w:rsidR="000D7E33" w:rsidRDefault="000D7E33"/>
  </w:endnote>
  <w:endnote w:type="continuationSeparator" w:id="0">
    <w:p w14:paraId="43B29BE0" w14:textId="77777777" w:rsidR="000D7E33" w:rsidRDefault="000D7E33" w:rsidP="002A47A4">
      <w:r>
        <w:continuationSeparator/>
      </w:r>
    </w:p>
    <w:p w14:paraId="3612AEAD" w14:textId="77777777" w:rsidR="000D7E33" w:rsidRDefault="000D7E33"/>
    <w:p w14:paraId="05C3F593" w14:textId="77777777" w:rsidR="000D7E33" w:rsidRDefault="000D7E3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Times New Roman Bold">
    <w:panose1 w:val="02020803070505020304"/>
    <w:charset w:val="00"/>
    <w:family w:val="roman"/>
    <w:notTrueType/>
    <w:pitch w:val="default"/>
  </w:font>
  <w:font w:name="ITC New Baskerville Std">
    <w:altName w:val="Cambria"/>
    <w:panose1 w:val="00000000000000000000"/>
    <w:charset w:val="00"/>
    <w:family w:val="roman"/>
    <w:notTrueType/>
    <w:pitch w:val="variable"/>
    <w:sig w:usb0="800000AF" w:usb1="5000204A"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CB071A" w14:textId="77777777" w:rsidR="006B1A12" w:rsidRPr="006B1A12" w:rsidRDefault="006B1A12" w:rsidP="006B1A12">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B5B1B2" w14:textId="77777777" w:rsidR="006B1A12" w:rsidRPr="006B1A12" w:rsidRDefault="006B1A12" w:rsidP="006B1A12">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97B636" w14:textId="77777777" w:rsidR="006B1A12" w:rsidRPr="006B1A12" w:rsidRDefault="006B1A12" w:rsidP="006B1A12">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585ADC0" w14:textId="77777777" w:rsidR="000D7E33" w:rsidRDefault="000D7E33" w:rsidP="002A47A4">
      <w:r>
        <w:separator/>
      </w:r>
    </w:p>
    <w:p w14:paraId="54679A9B" w14:textId="77777777" w:rsidR="000D7E33" w:rsidRDefault="000D7E33"/>
    <w:p w14:paraId="25A30FD1" w14:textId="77777777" w:rsidR="000D7E33" w:rsidRDefault="000D7E33"/>
  </w:footnote>
  <w:footnote w:type="continuationSeparator" w:id="0">
    <w:p w14:paraId="2433CA9B" w14:textId="77777777" w:rsidR="000D7E33" w:rsidRDefault="000D7E33" w:rsidP="002A47A4">
      <w:r>
        <w:continuationSeparator/>
      </w:r>
    </w:p>
    <w:p w14:paraId="71F074A5" w14:textId="77777777" w:rsidR="000D7E33" w:rsidRDefault="000D7E33"/>
    <w:p w14:paraId="30B7E410" w14:textId="77777777" w:rsidR="000D7E33" w:rsidRDefault="000D7E33"/>
  </w:footnote>
  <w:footnote w:id="1">
    <w:p w14:paraId="2E6D54E8" w14:textId="77AB4165" w:rsidR="006B1A12" w:rsidRPr="006B1A12" w:rsidRDefault="006B1A12" w:rsidP="006B1A12">
      <w:pPr>
        <w:pStyle w:val="FootnoteText"/>
      </w:pPr>
      <w:r w:rsidRPr="006B1A12">
        <w:rPr>
          <w:rStyle w:val="FootnoteReference"/>
        </w:rPr>
        <w:footnoteRef/>
      </w:r>
      <w:r w:rsidRPr="006B1A12">
        <w:t>David Welkowitz is a Professor of Law Emeritus at Whittier Law School in Costa Mesa, California.</w:t>
      </w:r>
      <w:r w:rsidRPr="006B1A12">
        <w:t xml:space="preserve"> </w:t>
      </w:r>
      <w:r w:rsidRPr="006B1A12">
        <w:t>He has taught trademark law, international intellectual property law courses, and civil procedure, among other subjects.</w:t>
      </w:r>
      <w:r w:rsidRPr="006B1A12">
        <w:t xml:space="preserve"> </w:t>
      </w:r>
      <w:r w:rsidRPr="006B1A12">
        <w:t>He was a member of the Whittier faculty from 1983 to 2018.</w:t>
      </w:r>
      <w:r w:rsidRPr="006B1A12">
        <w:t xml:space="preserve"> </w:t>
      </w:r>
      <w:r w:rsidRPr="006B1A12">
        <w:t>From 2019 to 2024 he served as an attorney with the U.S.</w:t>
      </w:r>
      <w:r w:rsidRPr="006B1A12">
        <w:t xml:space="preserve"> </w:t>
      </w:r>
      <w:r w:rsidRPr="006B1A12">
        <w:t>Copyright Office in Washington, D.C.</w:t>
      </w:r>
      <w:r w:rsidRPr="006B1A12">
        <w:t xml:space="preserve"> </w:t>
      </w:r>
      <w:r w:rsidRPr="006B1A12">
        <w:t>Prior to that time, he practiced law in New York City.</w:t>
      </w:r>
      <w:r w:rsidRPr="006B1A12">
        <w:t xml:space="preserve"> </w:t>
      </w:r>
    </w:p>
    <w:p w14:paraId="335F0F51" w14:textId="77777777" w:rsidR="006B1A12" w:rsidRDefault="006B1A12" w:rsidP="006B1A12">
      <w:pPr>
        <w:pStyle w:val="FootnoteText"/>
      </w:pPr>
      <w:r w:rsidRPr="006B1A12">
        <w:t>Mr.</w:t>
      </w:r>
      <w:r w:rsidRPr="006B1A12">
        <w:t xml:space="preserve"> </w:t>
      </w:r>
      <w:r w:rsidRPr="006B1A12">
        <w:t>Welkowitz is the author of numerous articles on trademark law and other topics, and he is the co-author of a casebook on celebrity rights.</w:t>
      </w:r>
      <w:r w:rsidRPr="006B1A12">
        <w:t xml:space="preserve"> </w:t>
      </w:r>
      <w:r w:rsidRPr="006B1A12">
        <w:t>He has also written several lessons in computer-assisted learning, which are used by law students in the areas of civil procedure and trademark law.</w:t>
      </w:r>
      <w:r w:rsidRPr="006B1A12">
        <w:t xml:space="preserve"> </w:t>
      </w:r>
      <w:r w:rsidRPr="006B1A12">
        <w:t>Professor Welkowitz received his J.D.</w:t>
      </w:r>
      <w:r w:rsidRPr="006B1A12">
        <w:t xml:space="preserve"> </w:t>
      </w:r>
      <w:r w:rsidRPr="006B1A12">
        <w:t>degree in 1978 from New York University Law School, where he was a member of the Law Review.</w:t>
      </w:r>
      <w:r w:rsidRPr="006B1A12">
        <w:t xml:space="preserve"> </w:t>
      </w:r>
      <w:r w:rsidRPr="006B1A12">
        <w:t>He received an A.B.</w:t>
      </w:r>
      <w:r w:rsidRPr="006B1A12">
        <w:t xml:space="preserve"> </w:t>
      </w:r>
      <w:r w:rsidRPr="006B1A12">
        <w:t>degree in 1975 from Princeton University.</w:t>
      </w:r>
      <w:r w:rsidRPr="006B1A12">
        <w:t xml:space="preserve"> </w:t>
      </w:r>
      <w:r w:rsidRPr="006B1A12">
        <w:t xml:space="preserve">He is a member of the New York and District of Columbia </w:t>
      </w:r>
      <w:proofErr w:type="gramStart"/>
      <w:r w:rsidRPr="006B1A12">
        <w:t>bars, and</w:t>
      </w:r>
      <w:proofErr w:type="gramEnd"/>
      <w:r w:rsidRPr="006B1A12">
        <w:t xml:space="preserve"> is admitted to practice before the federal courts in the Southern and Eastern Districts of New York and the Court of Appeals for the Second Circuit.</w:t>
      </w:r>
    </w:p>
  </w:footnote>
  <w:footnote w:id="2">
    <w:p w14:paraId="64441C8A" w14:textId="4DFE3BC6" w:rsidR="006B1A12" w:rsidRPr="00E93F9C" w:rsidRDefault="006B1A12" w:rsidP="006B1A12">
      <w:pPr>
        <w:pStyle w:val="FootnoteText"/>
      </w:pPr>
      <w:r w:rsidRPr="006B1A12">
        <w:rPr>
          <w:vertAlign w:val="superscript"/>
        </w:rPr>
        <w:footnoteRef/>
      </w:r>
      <w:r w:rsidRPr="006B1A12">
        <w:rPr>
          <w:i/>
        </w:rPr>
        <w:t>See</w:t>
      </w:r>
      <w:r w:rsidRPr="006B1A12">
        <w:t xml:space="preserve"> </w:t>
      </w:r>
      <w:proofErr w:type="spellStart"/>
      <w:r w:rsidRPr="006B1A12">
        <w:t>Sporty’s</w:t>
      </w:r>
      <w:proofErr w:type="spellEnd"/>
      <w:r w:rsidRPr="006B1A12">
        <w:t xml:space="preserve"> Farm L.L.C.</w:t>
      </w:r>
      <w:r w:rsidRPr="006B1A12">
        <w:t xml:space="preserve"> </w:t>
      </w:r>
      <w:r w:rsidRPr="006B1A12">
        <w:t>v.</w:t>
      </w:r>
      <w:r w:rsidRPr="006B1A12">
        <w:t xml:space="preserve"> </w:t>
      </w:r>
      <w:r w:rsidRPr="006B1A12">
        <w:t xml:space="preserve">Sportsman’s Mkt., Inc., 202 F.3d 489, 53 USPQ2d 1570 (2d Cir.), </w:t>
      </w:r>
      <w:r w:rsidRPr="006B1A12">
        <w:rPr>
          <w:i/>
        </w:rPr>
        <w:t>cert</w:t>
      </w:r>
      <w:r w:rsidRPr="006B1A12">
        <w:t>.</w:t>
      </w:r>
      <w:r w:rsidRPr="006B1A12">
        <w:t xml:space="preserve"> </w:t>
      </w:r>
      <w:r w:rsidRPr="006B1A12">
        <w:rPr>
          <w:i/>
        </w:rPr>
        <w:t>denied</w:t>
      </w:r>
      <w:r w:rsidRPr="006B1A12">
        <w:t>, 530 U.S.</w:t>
      </w:r>
      <w:r w:rsidRPr="006B1A12">
        <w:t xml:space="preserve"> </w:t>
      </w:r>
      <w:r w:rsidRPr="006B1A12">
        <w:t>1262 (2000).</w:t>
      </w:r>
      <w:r w:rsidRPr="006B1A12">
        <w:t xml:space="preserve"> </w:t>
      </w:r>
      <w:r w:rsidRPr="006B1A12">
        <w:t>The offending domain name need not have a “dot com” (.com) extension.</w:t>
      </w:r>
      <w:r w:rsidRPr="006B1A12">
        <w:t xml:space="preserve"> </w:t>
      </w:r>
      <w:r w:rsidRPr="006B1A12">
        <w:t>It could be .net, .org, etc.</w:t>
      </w:r>
      <w:r w:rsidRPr="006B1A12">
        <w:t xml:space="preserve"> </w:t>
      </w:r>
      <w:r w:rsidRPr="006B1A12">
        <w:t>Virtual Works, Inc.</w:t>
      </w:r>
      <w:r w:rsidRPr="006B1A12">
        <w:t xml:space="preserve"> </w:t>
      </w:r>
      <w:r w:rsidRPr="006B1A12">
        <w:t>v.</w:t>
      </w:r>
      <w:r w:rsidRPr="006B1A12">
        <w:t xml:space="preserve"> </w:t>
      </w:r>
      <w:r w:rsidRPr="006B1A12">
        <w:t>Volkswagen of Am., Inc., 238 F.3d 264, 271, 57 USPQ2d 1547 (4th Cir.</w:t>
      </w:r>
      <w:r w:rsidRPr="006B1A12">
        <w:t xml:space="preserve"> </w:t>
      </w:r>
      <w:r w:rsidRPr="006B1A12">
        <w:t>2001).</w:t>
      </w:r>
    </w:p>
  </w:footnote>
  <w:footnote w:id="3">
    <w:p w14:paraId="6124964C" w14:textId="755CC378" w:rsidR="006B1A12" w:rsidRPr="00E93F9C" w:rsidRDefault="006B1A12" w:rsidP="006B1A12">
      <w:pPr>
        <w:pStyle w:val="FootnoteText"/>
      </w:pPr>
      <w:r w:rsidRPr="006B1A12">
        <w:rPr>
          <w:vertAlign w:val="superscript"/>
        </w:rPr>
        <w:footnoteRef/>
      </w:r>
      <w:r w:rsidRPr="006B1A12">
        <w:rPr>
          <w:i/>
        </w:rPr>
        <w:t>E</w:t>
      </w:r>
      <w:r w:rsidRPr="006B1A12">
        <w:t>.</w:t>
      </w:r>
      <w:r w:rsidRPr="006B1A12">
        <w:rPr>
          <w:i/>
        </w:rPr>
        <w:t>g</w:t>
      </w:r>
      <w:r w:rsidRPr="006B1A12">
        <w:t xml:space="preserve">., 141 </w:t>
      </w:r>
      <w:r w:rsidRPr="006B1A12">
        <w:rPr>
          <w:smallCaps/>
        </w:rPr>
        <w:t>Cong.</w:t>
      </w:r>
      <w:r w:rsidRPr="006B1A12">
        <w:rPr>
          <w:smallCaps/>
        </w:rPr>
        <w:t xml:space="preserve"> </w:t>
      </w:r>
      <w:r w:rsidRPr="006B1A12">
        <w:rPr>
          <w:smallCaps/>
        </w:rPr>
        <w:t>Rec.</w:t>
      </w:r>
      <w:r w:rsidRPr="006B1A12">
        <w:rPr>
          <w:smallCaps/>
        </w:rPr>
        <w:t xml:space="preserve"> </w:t>
      </w:r>
      <w:r w:rsidRPr="006B1A12">
        <w:t>S19,312-01 (Dec.</w:t>
      </w:r>
      <w:r w:rsidRPr="006B1A12">
        <w:t xml:space="preserve"> </w:t>
      </w:r>
      <w:r w:rsidRPr="006B1A12">
        <w:t>2, 1995) (remarks of Sen.</w:t>
      </w:r>
      <w:r w:rsidRPr="006B1A12">
        <w:t xml:space="preserve"> </w:t>
      </w:r>
      <w:r w:rsidRPr="006B1A12">
        <w:t>Leahy) (“It is my hope that this anti-dilution statute can help stem the use of deceptive Internet addresses taken by those who are choosing marks that are associated with the products and reputations of others.”).</w:t>
      </w:r>
    </w:p>
  </w:footnote>
  <w:footnote w:id="4">
    <w:p w14:paraId="4116B7AD" w14:textId="0191797E" w:rsidR="006B1A12" w:rsidRPr="00E93F9C" w:rsidRDefault="006B1A12" w:rsidP="006B1A12">
      <w:pPr>
        <w:pStyle w:val="FootnoteText"/>
      </w:pPr>
      <w:r w:rsidRPr="006B1A12">
        <w:rPr>
          <w:vertAlign w:val="superscript"/>
        </w:rPr>
        <w:footnoteRef/>
      </w:r>
      <w:r w:rsidRPr="006B1A12">
        <w:rPr>
          <w:i/>
        </w:rPr>
        <w:t>E</w:t>
      </w:r>
      <w:r w:rsidRPr="006B1A12">
        <w:t>.</w:t>
      </w:r>
      <w:r w:rsidRPr="006B1A12">
        <w:rPr>
          <w:i/>
        </w:rPr>
        <w:t>g</w:t>
      </w:r>
      <w:r w:rsidRPr="006B1A12">
        <w:t>., Panavision Int’l, L.P.</w:t>
      </w:r>
      <w:r w:rsidRPr="006B1A12">
        <w:t xml:space="preserve"> </w:t>
      </w:r>
      <w:r w:rsidRPr="006B1A12">
        <w:t>v.</w:t>
      </w:r>
      <w:r w:rsidRPr="006B1A12">
        <w:t xml:space="preserve"> </w:t>
      </w:r>
      <w:proofErr w:type="spellStart"/>
      <w:r w:rsidRPr="006B1A12">
        <w:t>Toeppen</w:t>
      </w:r>
      <w:proofErr w:type="spellEnd"/>
      <w:r w:rsidRPr="006B1A12">
        <w:t>, 141 F.3d 1316, 1327, 46 USPQ2d 1511 (9th Cir.</w:t>
      </w:r>
      <w:r w:rsidRPr="006B1A12">
        <w:t xml:space="preserve"> </w:t>
      </w:r>
      <w:r w:rsidRPr="006B1A12">
        <w:t>1998);</w:t>
      </w:r>
      <w:r w:rsidRPr="006B1A12">
        <w:t xml:space="preserve"> </w:t>
      </w:r>
      <w:r w:rsidRPr="006B1A12">
        <w:t>Jews for Jesus v.</w:t>
      </w:r>
      <w:r w:rsidRPr="006B1A12">
        <w:t xml:space="preserve"> </w:t>
      </w:r>
      <w:r w:rsidRPr="006B1A12">
        <w:t>Brodsky, 993 F.</w:t>
      </w:r>
      <w:r w:rsidRPr="006B1A12">
        <w:t xml:space="preserve"> </w:t>
      </w:r>
      <w:r w:rsidRPr="006B1A12">
        <w:t>Supp.</w:t>
      </w:r>
      <w:r w:rsidRPr="006B1A12">
        <w:t xml:space="preserve"> </w:t>
      </w:r>
      <w:r w:rsidRPr="006B1A12">
        <w:t xml:space="preserve">282, 306–07, 46 USPQ2d 1652 (D.N.J.), </w:t>
      </w:r>
      <w:r w:rsidRPr="006B1A12">
        <w:rPr>
          <w:i/>
        </w:rPr>
        <w:t>aff’d</w:t>
      </w:r>
      <w:r w:rsidRPr="006B1A12">
        <w:t>, 159 F.3d 1351 (3d Cir.</w:t>
      </w:r>
      <w:r w:rsidRPr="006B1A12">
        <w:t xml:space="preserve"> </w:t>
      </w:r>
      <w:r w:rsidRPr="006B1A12">
        <w:t>1998);</w:t>
      </w:r>
      <w:r w:rsidRPr="006B1A12">
        <w:t xml:space="preserve"> </w:t>
      </w:r>
      <w:r w:rsidRPr="006B1A12">
        <w:t xml:space="preserve">Planned Parenthood </w:t>
      </w:r>
      <w:proofErr w:type="spellStart"/>
      <w:r w:rsidRPr="006B1A12">
        <w:t>Fed’n</w:t>
      </w:r>
      <w:proofErr w:type="spellEnd"/>
      <w:r w:rsidRPr="006B1A12">
        <w:t xml:space="preserve"> of Am., Inc.</w:t>
      </w:r>
      <w:r w:rsidRPr="006B1A12">
        <w:t xml:space="preserve"> </w:t>
      </w:r>
      <w:r w:rsidRPr="006B1A12">
        <w:t>v.</w:t>
      </w:r>
      <w:r w:rsidRPr="006B1A12">
        <w:t xml:space="preserve"> </w:t>
      </w:r>
      <w:r w:rsidRPr="006B1A12">
        <w:t>Bucci, 42 USPQ2d 1430, 1441 (S.D.N.Y.</w:t>
      </w:r>
      <w:r w:rsidRPr="006B1A12">
        <w:t xml:space="preserve"> </w:t>
      </w:r>
      <w:r w:rsidRPr="006B1A12">
        <w:t xml:space="preserve">1997), </w:t>
      </w:r>
      <w:r w:rsidRPr="006B1A12">
        <w:rPr>
          <w:i/>
        </w:rPr>
        <w:t>aff’d mem</w:t>
      </w:r>
      <w:r w:rsidRPr="006B1A12">
        <w:t xml:space="preserve">., 152 F.3d 920 (2d Cir.), </w:t>
      </w:r>
      <w:r w:rsidRPr="006B1A12">
        <w:rPr>
          <w:i/>
        </w:rPr>
        <w:t>cert</w:t>
      </w:r>
      <w:r w:rsidRPr="006B1A12">
        <w:t>.</w:t>
      </w:r>
      <w:r w:rsidRPr="006B1A12">
        <w:t xml:space="preserve"> </w:t>
      </w:r>
      <w:r w:rsidRPr="006B1A12">
        <w:rPr>
          <w:i/>
        </w:rPr>
        <w:t>denied</w:t>
      </w:r>
      <w:r w:rsidRPr="006B1A12">
        <w:t>, 525 U.S.</w:t>
      </w:r>
      <w:r w:rsidRPr="006B1A12">
        <w:t xml:space="preserve"> </w:t>
      </w:r>
      <w:r w:rsidRPr="006B1A12">
        <w:t>834 (1998);</w:t>
      </w:r>
      <w:r w:rsidRPr="006B1A12">
        <w:t xml:space="preserve"> </w:t>
      </w:r>
      <w:r w:rsidRPr="006B1A12">
        <w:t>Lozano Enters.</w:t>
      </w:r>
      <w:r w:rsidRPr="006B1A12">
        <w:t xml:space="preserve"> </w:t>
      </w:r>
      <w:r w:rsidRPr="006B1A12">
        <w:t>v.</w:t>
      </w:r>
      <w:r w:rsidRPr="006B1A12">
        <w:t xml:space="preserve"> </w:t>
      </w:r>
      <w:r w:rsidRPr="006B1A12">
        <w:t xml:space="preserve">La </w:t>
      </w:r>
      <w:proofErr w:type="spellStart"/>
      <w:r w:rsidRPr="006B1A12">
        <w:t>Opinión</w:t>
      </w:r>
      <w:proofErr w:type="spellEnd"/>
      <w:r w:rsidRPr="006B1A12">
        <w:t xml:space="preserve"> Publ’g Co., 44 USPQ2d 1764, 1769 (C.D.</w:t>
      </w:r>
      <w:r w:rsidRPr="006B1A12">
        <w:t xml:space="preserve"> </w:t>
      </w:r>
      <w:r w:rsidRPr="006B1A12">
        <w:t>Cal.</w:t>
      </w:r>
      <w:r w:rsidRPr="006B1A12">
        <w:t xml:space="preserve"> </w:t>
      </w:r>
      <w:r w:rsidRPr="006B1A12">
        <w:t>1997);</w:t>
      </w:r>
      <w:r w:rsidRPr="006B1A12">
        <w:t xml:space="preserve"> </w:t>
      </w:r>
      <w:proofErr w:type="spellStart"/>
      <w:r w:rsidRPr="006B1A12">
        <w:t>Intermatic</w:t>
      </w:r>
      <w:proofErr w:type="spellEnd"/>
      <w:r w:rsidRPr="006B1A12">
        <w:t>, Inc.</w:t>
      </w:r>
      <w:r w:rsidRPr="006B1A12">
        <w:t xml:space="preserve"> </w:t>
      </w:r>
      <w:r w:rsidRPr="006B1A12">
        <w:t>v.</w:t>
      </w:r>
      <w:r w:rsidRPr="006B1A12">
        <w:t xml:space="preserve"> </w:t>
      </w:r>
      <w:proofErr w:type="spellStart"/>
      <w:r w:rsidRPr="006B1A12">
        <w:t>Toeppen</w:t>
      </w:r>
      <w:proofErr w:type="spellEnd"/>
      <w:r w:rsidRPr="006B1A12">
        <w:t>, 947 F.</w:t>
      </w:r>
      <w:r w:rsidRPr="006B1A12">
        <w:t xml:space="preserve"> </w:t>
      </w:r>
      <w:r w:rsidRPr="006B1A12">
        <w:t>Supp.</w:t>
      </w:r>
      <w:r w:rsidRPr="006B1A12">
        <w:t xml:space="preserve"> </w:t>
      </w:r>
      <w:r w:rsidRPr="006B1A12">
        <w:t>1227, 1240, 40 USPQ2d 1412 (N.D.</w:t>
      </w:r>
      <w:r w:rsidRPr="006B1A12">
        <w:t xml:space="preserve"> </w:t>
      </w:r>
      <w:r w:rsidRPr="006B1A12">
        <w:t>Ill.</w:t>
      </w:r>
      <w:r w:rsidRPr="006B1A12">
        <w:t xml:space="preserve"> </w:t>
      </w:r>
      <w:r w:rsidRPr="006B1A12">
        <w:t>1996).</w:t>
      </w:r>
    </w:p>
  </w:footnote>
  <w:footnote w:id="5">
    <w:p w14:paraId="64D5AE54" w14:textId="44EE7724" w:rsidR="006B1A12" w:rsidRPr="00E93F9C" w:rsidRDefault="006B1A12" w:rsidP="006B1A12">
      <w:pPr>
        <w:pStyle w:val="FootnoteText"/>
      </w:pPr>
      <w:r w:rsidRPr="006B1A12">
        <w:rPr>
          <w:vertAlign w:val="superscript"/>
        </w:rPr>
        <w:footnoteRef/>
      </w:r>
      <w:r w:rsidRPr="006B1A12">
        <w:rPr>
          <w:i/>
        </w:rPr>
        <w:t xml:space="preserve">See </w:t>
      </w:r>
      <w:r w:rsidRPr="006B1A12">
        <w:t>Chapter 3, §IV.E;</w:t>
      </w:r>
      <w:r w:rsidRPr="006B1A12">
        <w:t xml:space="preserve"> </w:t>
      </w:r>
      <w:r w:rsidRPr="006B1A12">
        <w:t>Chapter 9, §II.H.1.</w:t>
      </w:r>
    </w:p>
  </w:footnote>
  <w:footnote w:id="6">
    <w:p w14:paraId="541D82C4" w14:textId="0B5D8BE8" w:rsidR="006B1A12" w:rsidRPr="00E93F9C" w:rsidRDefault="006B1A12" w:rsidP="006B1A12">
      <w:pPr>
        <w:pStyle w:val="FootnoteText"/>
      </w:pPr>
      <w:r w:rsidRPr="006B1A12">
        <w:rPr>
          <w:vertAlign w:val="superscript"/>
        </w:rPr>
        <w:footnoteRef/>
      </w:r>
      <w:r w:rsidRPr="006B1A12">
        <w:t>15 U.S.C.</w:t>
      </w:r>
      <w:r w:rsidRPr="006B1A12">
        <w:t xml:space="preserve"> </w:t>
      </w:r>
      <w:r w:rsidRPr="006B1A12">
        <w:t>§1125(c)(3).</w:t>
      </w:r>
      <w:r w:rsidRPr="006B1A12">
        <w:t xml:space="preserve"> </w:t>
      </w:r>
      <w:r w:rsidRPr="006B1A12">
        <w:rPr>
          <w:i/>
        </w:rPr>
        <w:t>See</w:t>
      </w:r>
      <w:r w:rsidRPr="006B1A12">
        <w:t xml:space="preserve"> Chapter 10, §§II, IV.</w:t>
      </w:r>
    </w:p>
  </w:footnote>
  <w:footnote w:id="7">
    <w:p w14:paraId="2F0420D5" w14:textId="1ECCEA79" w:rsidR="006B1A12" w:rsidRPr="00E93F9C" w:rsidRDefault="006B1A12" w:rsidP="006B1A12">
      <w:pPr>
        <w:pStyle w:val="FootnoteText"/>
      </w:pPr>
      <w:r w:rsidRPr="006B1A12">
        <w:rPr>
          <w:vertAlign w:val="superscript"/>
        </w:rPr>
        <w:footnoteRef/>
      </w:r>
      <w:r w:rsidRPr="006B1A12">
        <w:rPr>
          <w:i/>
        </w:rPr>
        <w:t>See</w:t>
      </w:r>
      <w:r w:rsidRPr="006B1A12">
        <w:t xml:space="preserve"> Chapter 9, §II.H.</w:t>
      </w:r>
    </w:p>
  </w:footnote>
  <w:footnote w:id="8">
    <w:p w14:paraId="3CD1DCAA" w14:textId="364BD75C" w:rsidR="006B1A12" w:rsidRPr="00E93F9C" w:rsidRDefault="006B1A12" w:rsidP="006B1A12">
      <w:pPr>
        <w:pStyle w:val="FootnoteText"/>
      </w:pPr>
      <w:r w:rsidRPr="006B1A12">
        <w:rPr>
          <w:vertAlign w:val="superscript"/>
        </w:rPr>
        <w:footnoteRef/>
      </w:r>
      <w:r w:rsidRPr="006B1A12">
        <w:t>The FTDA and the TDRA limit relief to an injunction unless willful intent to trade on a famous mark’s reputation or to harm a famous mark’s reputation is shown.</w:t>
      </w:r>
      <w:r w:rsidRPr="006B1A12">
        <w:t xml:space="preserve"> </w:t>
      </w:r>
      <w:r w:rsidRPr="006B1A12">
        <w:t>Lanham Act §43(c)(5), 15 U.S.C.</w:t>
      </w:r>
      <w:r w:rsidRPr="006B1A12">
        <w:t xml:space="preserve"> </w:t>
      </w:r>
      <w:r w:rsidRPr="006B1A12">
        <w:t>§1125(c)(5).</w:t>
      </w:r>
      <w:r w:rsidRPr="006B1A12">
        <w:t xml:space="preserve"> </w:t>
      </w:r>
      <w:r w:rsidRPr="006B1A12">
        <w:rPr>
          <w:i/>
        </w:rPr>
        <w:t xml:space="preserve">See </w:t>
      </w:r>
      <w:r w:rsidRPr="006B1A12">
        <w:t>Chapter 11, §III.</w:t>
      </w:r>
    </w:p>
  </w:footnote>
  <w:footnote w:id="9">
    <w:p w14:paraId="1E22D48C" w14:textId="02C3CBC2" w:rsidR="006B1A12" w:rsidRPr="00E93F9C" w:rsidRDefault="006B1A12" w:rsidP="006B1A12">
      <w:pPr>
        <w:pStyle w:val="FootnoteText"/>
      </w:pPr>
      <w:r w:rsidRPr="006B1A12">
        <w:rPr>
          <w:vertAlign w:val="superscript"/>
        </w:rPr>
        <w:footnoteRef/>
      </w:r>
      <w:r w:rsidRPr="006B1A12">
        <w:rPr>
          <w:i/>
        </w:rPr>
        <w:t>See</w:t>
      </w:r>
      <w:r w:rsidRPr="006B1A12">
        <w:t xml:space="preserve"> </w:t>
      </w:r>
      <w:r w:rsidRPr="006B1A12">
        <w:rPr>
          <w:smallCaps/>
        </w:rPr>
        <w:t>H.R.</w:t>
      </w:r>
      <w:r w:rsidRPr="006B1A12">
        <w:rPr>
          <w:smallCaps/>
        </w:rPr>
        <w:t xml:space="preserve"> </w:t>
      </w:r>
      <w:r w:rsidRPr="006B1A12">
        <w:rPr>
          <w:smallCaps/>
        </w:rPr>
        <w:t>Rep.</w:t>
      </w:r>
      <w:r w:rsidRPr="006B1A12">
        <w:rPr>
          <w:smallCaps/>
        </w:rPr>
        <w:t xml:space="preserve"> </w:t>
      </w:r>
      <w:r w:rsidRPr="006B1A12">
        <w:rPr>
          <w:smallCaps/>
        </w:rPr>
        <w:t>No.</w:t>
      </w:r>
      <w:r w:rsidRPr="006B1A12">
        <w:rPr>
          <w:smallCaps/>
        </w:rPr>
        <w:t xml:space="preserve"> </w:t>
      </w:r>
      <w:r w:rsidRPr="006B1A12">
        <w:t>106-412, at 14 (Oct.</w:t>
      </w:r>
      <w:r w:rsidRPr="006B1A12">
        <w:t xml:space="preserve"> </w:t>
      </w:r>
      <w:r w:rsidRPr="006B1A12">
        <w:t>25, 1999) (noting the problem of finding some domain-name owners).</w:t>
      </w:r>
      <w:r w:rsidRPr="006B1A12">
        <w:t xml:space="preserve"> </w:t>
      </w:r>
      <w:r w:rsidRPr="006B1A12">
        <w:rPr>
          <w:i/>
        </w:rPr>
        <w:t>But cf</w:t>
      </w:r>
      <w:r w:rsidRPr="006B1A12">
        <w:t>.</w:t>
      </w:r>
      <w:r w:rsidRPr="006B1A12">
        <w:t xml:space="preserve"> </w:t>
      </w:r>
      <w:r w:rsidRPr="006B1A12">
        <w:t>Northern Light Tech., Inc.</w:t>
      </w:r>
      <w:r w:rsidRPr="006B1A12">
        <w:t xml:space="preserve"> </w:t>
      </w:r>
      <w:r w:rsidRPr="006B1A12">
        <w:t>v.</w:t>
      </w:r>
      <w:r w:rsidRPr="006B1A12">
        <w:t xml:space="preserve"> </w:t>
      </w:r>
      <w:r w:rsidRPr="006B1A12">
        <w:t xml:space="preserve">Northern Lights Club, 236 F.3d 57, 61–63, 57 USPQ2d 1277 (1st Cir.) (finding personal jurisdiction from service on defendant’s agent within the state when he attended a hearing), </w:t>
      </w:r>
      <w:r w:rsidRPr="006B1A12">
        <w:rPr>
          <w:i/>
        </w:rPr>
        <w:t>cert</w:t>
      </w:r>
      <w:r w:rsidRPr="006B1A12">
        <w:t>.</w:t>
      </w:r>
      <w:r w:rsidRPr="006B1A12">
        <w:t xml:space="preserve"> </w:t>
      </w:r>
      <w:r w:rsidRPr="006B1A12">
        <w:rPr>
          <w:i/>
        </w:rPr>
        <w:t>denied</w:t>
      </w:r>
      <w:r w:rsidRPr="006B1A12">
        <w:t>, 511 U.S.</w:t>
      </w:r>
      <w:r w:rsidRPr="006B1A12">
        <w:t xml:space="preserve"> </w:t>
      </w:r>
      <w:r w:rsidRPr="006B1A12">
        <w:t>911 (2001).</w:t>
      </w:r>
    </w:p>
  </w:footnote>
  <w:footnote w:id="10">
    <w:p w14:paraId="05E08FDA" w14:textId="3BB6AC97" w:rsidR="006B1A12" w:rsidRPr="00397A9B" w:rsidRDefault="006B1A12" w:rsidP="006B1A12">
      <w:pPr>
        <w:pStyle w:val="FootnoteText"/>
        <w:rPr>
          <w:lang w:val="it-IT"/>
        </w:rPr>
      </w:pPr>
      <w:r w:rsidRPr="006B1A12">
        <w:rPr>
          <w:vertAlign w:val="superscript"/>
        </w:rPr>
        <w:footnoteRef/>
      </w:r>
      <w:r w:rsidRPr="006B1A12">
        <w:t>Pub.</w:t>
      </w:r>
      <w:r w:rsidRPr="006B1A12">
        <w:t xml:space="preserve"> </w:t>
      </w:r>
      <w:r w:rsidRPr="006B1A12">
        <w:t>L.</w:t>
      </w:r>
      <w:r w:rsidRPr="006B1A12">
        <w:t xml:space="preserve"> </w:t>
      </w:r>
      <w:r w:rsidRPr="006B1A12">
        <w:t>No.</w:t>
      </w:r>
      <w:r w:rsidRPr="006B1A12">
        <w:t xml:space="preserve"> </w:t>
      </w:r>
      <w:r w:rsidRPr="006B1A12">
        <w:t>106-113, 113 Stat.</w:t>
      </w:r>
      <w:r w:rsidRPr="006B1A12">
        <w:t xml:space="preserve"> </w:t>
      </w:r>
      <w:r w:rsidRPr="006B1A12">
        <w:t>1501A-545 (1999).</w:t>
      </w:r>
    </w:p>
  </w:footnote>
  <w:footnote w:id="11">
    <w:p w14:paraId="40298751" w14:textId="703E4486" w:rsidR="006B1A12" w:rsidRPr="00E93F9C" w:rsidRDefault="006B1A12" w:rsidP="006B1A12">
      <w:pPr>
        <w:pStyle w:val="FootnoteText"/>
      </w:pPr>
      <w:r w:rsidRPr="006B1A12">
        <w:rPr>
          <w:vertAlign w:val="superscript"/>
        </w:rPr>
        <w:footnoteRef/>
      </w:r>
      <w:r w:rsidRPr="006B1A12">
        <w:t>15 U.S.C.</w:t>
      </w:r>
      <w:r w:rsidRPr="006B1A12">
        <w:t xml:space="preserve"> </w:t>
      </w:r>
      <w:r w:rsidRPr="006B1A12">
        <w:t>§1125(d).</w:t>
      </w:r>
      <w:r w:rsidRPr="006B1A12">
        <w:t xml:space="preserve"> </w:t>
      </w:r>
      <w:r w:rsidRPr="006B1A12">
        <w:t>It also added §1129, since renumbered 15 U.S.C.</w:t>
      </w:r>
      <w:r w:rsidRPr="006B1A12">
        <w:t xml:space="preserve"> </w:t>
      </w:r>
      <w:r w:rsidRPr="006B1A12">
        <w:t>§8131, dealing with personal names registered as domain names.</w:t>
      </w:r>
      <w:r w:rsidRPr="006B1A12">
        <w:t xml:space="preserve"> </w:t>
      </w:r>
      <w:r w:rsidRPr="006B1A12">
        <w:t>Other sections of the statute were not codified in the Lanham Act.</w:t>
      </w:r>
      <w:r w:rsidRPr="006B1A12">
        <w:t xml:space="preserve"> </w:t>
      </w:r>
      <w:r w:rsidRPr="006B1A12">
        <w:t>Another process that has emerged to resolve cybersquatting issues is the Uniform Domain Name Dispute Resolution Procedures (UDRP) promulgated by the Internet Corporation for Assigned Names and Numbers (ICANN).</w:t>
      </w:r>
      <w:r w:rsidRPr="006B1A12">
        <w:t xml:space="preserve"> </w:t>
      </w:r>
      <w:r w:rsidRPr="006B1A12">
        <w:t>The UDRP, an arbitration procedure, provides a means for resolving some domain name disputes, including allegations of cybersquatting.</w:t>
      </w:r>
      <w:r w:rsidRPr="006B1A12">
        <w:t xml:space="preserve"> </w:t>
      </w:r>
      <w:r w:rsidRPr="006B1A12">
        <w:t>The UDRP procedures can be found on the ICANN website.</w:t>
      </w:r>
      <w:r w:rsidRPr="006B1A12">
        <w:t xml:space="preserve"> </w:t>
      </w:r>
      <w:r w:rsidRPr="006B1A12">
        <w:rPr>
          <w:i/>
        </w:rPr>
        <w:t>See</w:t>
      </w:r>
      <w:r w:rsidRPr="006B1A12">
        <w:t xml:space="preserve"> </w:t>
      </w:r>
      <w:r w:rsidRPr="006B1A12">
        <w:rPr>
          <w:i/>
        </w:rPr>
        <w:t>UDRP</w:t>
      </w:r>
      <w:r w:rsidRPr="006B1A12">
        <w:t>, ICANN (Oct.</w:t>
      </w:r>
      <w:r w:rsidRPr="006B1A12">
        <w:t xml:space="preserve"> </w:t>
      </w:r>
      <w:r w:rsidRPr="006B1A12">
        <w:t xml:space="preserve">24, 1999), http://www.icann.org/en/help/dndr/udrp/policy, </w:t>
      </w:r>
      <w:r w:rsidRPr="006B1A12">
        <w:rPr>
          <w:i/>
        </w:rPr>
        <w:t>and</w:t>
      </w:r>
      <w:r w:rsidRPr="006B1A12">
        <w:t xml:space="preserve"> </w:t>
      </w:r>
      <w:r w:rsidRPr="006B1A12">
        <w:rPr>
          <w:i/>
        </w:rPr>
        <w:t>Rules for UDRP</w:t>
      </w:r>
      <w:r w:rsidRPr="006B1A12">
        <w:t>, ICANN (Oct.</w:t>
      </w:r>
      <w:r w:rsidRPr="006B1A12">
        <w:t xml:space="preserve"> </w:t>
      </w:r>
      <w:r w:rsidRPr="006B1A12">
        <w:t>30, 2009), http://www.icann.org/en/help/dndr/udrp/rules.</w:t>
      </w:r>
      <w:r w:rsidRPr="006B1A12">
        <w:t xml:space="preserve"> </w:t>
      </w:r>
      <w:r w:rsidRPr="006B1A12">
        <w:t>However, a UDRP proceeding does not bind a court deciding an ACPA claim.</w:t>
      </w:r>
      <w:r w:rsidRPr="006B1A12">
        <w:t xml:space="preserve"> </w:t>
      </w:r>
      <w:r w:rsidRPr="006B1A12">
        <w:t>Sallen v.</w:t>
      </w:r>
      <w:r w:rsidRPr="006B1A12">
        <w:t xml:space="preserve"> </w:t>
      </w:r>
      <w:r w:rsidRPr="006B1A12">
        <w:t xml:space="preserve">Corinthians </w:t>
      </w:r>
      <w:proofErr w:type="spellStart"/>
      <w:r w:rsidRPr="006B1A12">
        <w:t>Licenciamentos</w:t>
      </w:r>
      <w:proofErr w:type="spellEnd"/>
      <w:r w:rsidRPr="006B1A12">
        <w:t xml:space="preserve"> LTDA, 273 F.3d 14, 29–30, 60 USPQ2d 1941 (1st Cir.</w:t>
      </w:r>
      <w:r w:rsidRPr="006B1A12">
        <w:t xml:space="preserve"> </w:t>
      </w:r>
      <w:r w:rsidRPr="006B1A12">
        <w:t>2001);</w:t>
      </w:r>
      <w:r w:rsidRPr="006B1A12">
        <w:t xml:space="preserve"> </w:t>
      </w:r>
      <w:r w:rsidRPr="006B1A12">
        <w:t>Barcelona.com, Inc.</w:t>
      </w:r>
      <w:r w:rsidRPr="006B1A12">
        <w:t xml:space="preserve"> </w:t>
      </w:r>
      <w:r w:rsidRPr="006B1A12">
        <w:t>v.</w:t>
      </w:r>
      <w:r w:rsidRPr="006B1A12">
        <w:t xml:space="preserve"> </w:t>
      </w:r>
      <w:proofErr w:type="spellStart"/>
      <w:r w:rsidRPr="006B1A12">
        <w:t>Excelentisimo</w:t>
      </w:r>
      <w:proofErr w:type="spellEnd"/>
      <w:r w:rsidRPr="006B1A12">
        <w:t xml:space="preserve"> </w:t>
      </w:r>
      <w:proofErr w:type="spellStart"/>
      <w:r w:rsidRPr="006B1A12">
        <w:t>Ayuntamiento</w:t>
      </w:r>
      <w:proofErr w:type="spellEnd"/>
      <w:r w:rsidRPr="006B1A12">
        <w:t xml:space="preserve"> de Barcelona, 330 F.3d 617, 625–26, 67 USPQ2d 1025 (4th Cir.</w:t>
      </w:r>
      <w:r w:rsidRPr="006B1A12">
        <w:t xml:space="preserve"> </w:t>
      </w:r>
      <w:r w:rsidRPr="006B1A12">
        <w:t>2003);</w:t>
      </w:r>
      <w:r w:rsidRPr="006B1A12">
        <w:t xml:space="preserve"> </w:t>
      </w:r>
      <w:r w:rsidRPr="006B1A12">
        <w:rPr>
          <w:i/>
        </w:rPr>
        <w:t>see</w:t>
      </w:r>
      <w:r w:rsidRPr="006B1A12">
        <w:t xml:space="preserve"> </w:t>
      </w:r>
      <w:proofErr w:type="spellStart"/>
      <w:r w:rsidRPr="006B1A12">
        <w:t>Dluhos</w:t>
      </w:r>
      <w:proofErr w:type="spellEnd"/>
      <w:r w:rsidRPr="006B1A12">
        <w:t xml:space="preserve"> v.</w:t>
      </w:r>
      <w:r w:rsidRPr="006B1A12">
        <w:t xml:space="preserve"> </w:t>
      </w:r>
      <w:r w:rsidRPr="006B1A12">
        <w:t>Strasberg, 321 F.3d 365, 65 USPQ2d 1842 (3d Cir.</w:t>
      </w:r>
      <w:r w:rsidRPr="006B1A12">
        <w:t xml:space="preserve"> </w:t>
      </w:r>
      <w:r w:rsidRPr="006B1A12">
        <w:t>2003) (UDRP proceeding not entitled to deference under Federal Arbitration Act).</w:t>
      </w:r>
    </w:p>
  </w:footnote>
  <w:footnote w:id="12">
    <w:p w14:paraId="5166956F" w14:textId="0D012278" w:rsidR="006B1A12" w:rsidRPr="00E93F9C" w:rsidRDefault="006B1A12" w:rsidP="006B1A12">
      <w:pPr>
        <w:pStyle w:val="FootnoteText"/>
      </w:pPr>
      <w:r w:rsidRPr="006B1A12">
        <w:rPr>
          <w:vertAlign w:val="superscript"/>
        </w:rPr>
        <w:footnoteRef/>
      </w:r>
      <w:r w:rsidRPr="006B1A12">
        <w:t>15 U.S.C.</w:t>
      </w:r>
      <w:r w:rsidRPr="006B1A12">
        <w:t xml:space="preserve"> </w:t>
      </w:r>
      <w:r w:rsidRPr="006B1A12">
        <w:t>§1125(d)(1)(A).</w:t>
      </w:r>
    </w:p>
  </w:footnote>
  <w:footnote w:id="13">
    <w:p w14:paraId="452D0C56" w14:textId="62D61A80" w:rsidR="006B1A12" w:rsidRPr="00E93F9C" w:rsidRDefault="006B1A12" w:rsidP="006B1A12">
      <w:pPr>
        <w:pStyle w:val="FootnoteText"/>
      </w:pPr>
      <w:r w:rsidRPr="006B1A12">
        <w:rPr>
          <w:vertAlign w:val="superscript"/>
        </w:rPr>
        <w:footnoteRef/>
      </w:r>
      <w:r w:rsidRPr="006B1A12">
        <w:t>Lanham Act §43(d)(2), 15 U.S.C.</w:t>
      </w:r>
      <w:r w:rsidRPr="006B1A12">
        <w:t xml:space="preserve"> </w:t>
      </w:r>
      <w:r w:rsidRPr="006B1A12">
        <w:t>§1125(d)(2).</w:t>
      </w:r>
    </w:p>
  </w:footnote>
  <w:footnote w:id="14">
    <w:p w14:paraId="61F47F37" w14:textId="2C6C7A04" w:rsidR="006B1A12" w:rsidRPr="00E93F9C" w:rsidRDefault="006B1A12" w:rsidP="006B1A12">
      <w:pPr>
        <w:pStyle w:val="FootnoteText"/>
      </w:pPr>
      <w:r w:rsidRPr="006B1A12">
        <w:rPr>
          <w:vertAlign w:val="superscript"/>
        </w:rPr>
        <w:footnoteRef/>
      </w:r>
      <w:r w:rsidRPr="006B1A12">
        <w:rPr>
          <w:i/>
        </w:rPr>
        <w:t>See</w:t>
      </w:r>
      <w:r w:rsidRPr="006B1A12">
        <w:t xml:space="preserve"> </w:t>
      </w:r>
      <w:r w:rsidRPr="006B1A12">
        <w:rPr>
          <w:smallCaps/>
        </w:rPr>
        <w:t>S.</w:t>
      </w:r>
      <w:r w:rsidRPr="006B1A12">
        <w:rPr>
          <w:smallCaps/>
        </w:rPr>
        <w:t xml:space="preserve"> </w:t>
      </w:r>
      <w:r w:rsidRPr="006B1A12">
        <w:rPr>
          <w:smallCaps/>
        </w:rPr>
        <w:t>Rep.</w:t>
      </w:r>
      <w:r w:rsidRPr="006B1A12">
        <w:rPr>
          <w:smallCaps/>
        </w:rPr>
        <w:t xml:space="preserve"> </w:t>
      </w:r>
      <w:r w:rsidRPr="006B1A12">
        <w:rPr>
          <w:smallCaps/>
        </w:rPr>
        <w:t>No.</w:t>
      </w:r>
      <w:r w:rsidRPr="006B1A12">
        <w:rPr>
          <w:smallCaps/>
        </w:rPr>
        <w:t xml:space="preserve"> </w:t>
      </w:r>
      <w:r w:rsidRPr="006B1A12">
        <w:t>106-140, at 10–11 (Aug.</w:t>
      </w:r>
      <w:r w:rsidRPr="006B1A12">
        <w:t xml:space="preserve"> </w:t>
      </w:r>
      <w:r w:rsidRPr="006B1A12">
        <w:t>5, 1999).</w:t>
      </w:r>
    </w:p>
  </w:footnote>
  <w:footnote w:id="15">
    <w:p w14:paraId="3406F9F4" w14:textId="2144BDB4" w:rsidR="006B1A12" w:rsidRPr="006B1A12" w:rsidRDefault="006B1A12" w:rsidP="006B1A12">
      <w:pPr>
        <w:pStyle w:val="FootnoteText"/>
      </w:pPr>
      <w:r w:rsidRPr="006B1A12">
        <w:rPr>
          <w:vertAlign w:val="superscript"/>
        </w:rPr>
        <w:footnoteRef/>
      </w:r>
      <w:r w:rsidRPr="006B1A12">
        <w:t>This may include a personal name protected as a trademark.</w:t>
      </w:r>
      <w:r w:rsidRPr="006B1A12">
        <w:t xml:space="preserve"> </w:t>
      </w:r>
      <w:r w:rsidRPr="006B1A12">
        <w:t>Lanham Act §43(d)(1)(A), 15 U.S.C.</w:t>
      </w:r>
      <w:r w:rsidRPr="006B1A12">
        <w:t xml:space="preserve"> </w:t>
      </w:r>
      <w:r w:rsidRPr="006B1A12">
        <w:t>§1125(d)(1)(A).</w:t>
      </w:r>
    </w:p>
    <w:p w14:paraId="0AAFD49E" w14:textId="77777777" w:rsidR="006B1A12" w:rsidRPr="00E93F9C" w:rsidRDefault="006B1A12" w:rsidP="00C9757D">
      <w:pPr>
        <w:pStyle w:val="footnote"/>
        <w:tabs>
          <w:tab w:val="left" w:pos="-720"/>
          <w:tab w:val="left" w:pos="0"/>
          <w:tab w:val="left" w:pos="720"/>
          <w:tab w:val="left" w:pos="1440"/>
          <w:tab w:val="left" w:pos="2160"/>
          <w:tab w:val="left" w:pos="2880"/>
          <w:tab w:val="left" w:pos="3600"/>
          <w:tab w:val="left" w:pos="4320"/>
          <w:tab w:val="left" w:pos="5040"/>
          <w:tab w:val="left" w:pos="5760"/>
        </w:tabs>
        <w:rPr>
          <w:szCs w:val="20"/>
        </w:rPr>
      </w:pPr>
    </w:p>
  </w:footnote>
  <w:footnote w:id="16">
    <w:p w14:paraId="04B9F4DD" w14:textId="3502EF42"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§43(d)(1)(D), 15 U.S.C.</w:t>
      </w:r>
      <w:r w:rsidRPr="006B1A12">
        <w:t xml:space="preserve"> </w:t>
      </w:r>
      <w:r w:rsidRPr="006B1A12">
        <w:t>§1125(d)(1)(D).</w:t>
      </w:r>
    </w:p>
  </w:footnote>
  <w:footnote w:id="17">
    <w:p w14:paraId="0E0D371B" w14:textId="4CA196BC"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§43(d)(1)(A)(</w:t>
      </w:r>
      <w:proofErr w:type="spellStart"/>
      <w:r w:rsidRPr="006B1A12">
        <w:t>i</w:t>
      </w:r>
      <w:proofErr w:type="spellEnd"/>
      <w:r w:rsidRPr="006B1A12">
        <w:t>), 15 U.S.C.</w:t>
      </w:r>
      <w:r w:rsidRPr="006B1A12">
        <w:t xml:space="preserve"> </w:t>
      </w:r>
      <w:r w:rsidRPr="006B1A12">
        <w:t>§1125(d)(1)(A)(</w:t>
      </w:r>
      <w:proofErr w:type="spellStart"/>
      <w:r w:rsidRPr="006B1A12">
        <w:t>i</w:t>
      </w:r>
      <w:proofErr w:type="spellEnd"/>
      <w:r w:rsidRPr="006B1A12">
        <w:t>).</w:t>
      </w:r>
    </w:p>
  </w:footnote>
  <w:footnote w:id="18">
    <w:p w14:paraId="5BD611BF" w14:textId="6E208961"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§43(d)(1)(A)(ii), 15 U.S.C.</w:t>
      </w:r>
      <w:r w:rsidRPr="006B1A12">
        <w:t xml:space="preserve"> </w:t>
      </w:r>
      <w:r w:rsidRPr="006B1A12">
        <w:t>§1125(d)(1)(A)(ii).</w:t>
      </w:r>
    </w:p>
  </w:footnote>
  <w:footnote w:id="19">
    <w:p w14:paraId="4A9A320D" w14:textId="3B4817B4" w:rsidR="006B1A12" w:rsidRPr="00E93F9C" w:rsidRDefault="006B1A12" w:rsidP="006B1A12">
      <w:pPr>
        <w:pStyle w:val="FootnoteText"/>
      </w:pPr>
      <w:r w:rsidRPr="006B1A12">
        <w:rPr>
          <w:vertAlign w:val="superscript"/>
        </w:rPr>
        <w:footnoteRef/>
      </w:r>
      <w:r w:rsidRPr="006B1A12">
        <w:t>These factors are neither mandatory nor exclusive.</w:t>
      </w:r>
      <w:r w:rsidRPr="006B1A12">
        <w:t xml:space="preserve"> </w:t>
      </w:r>
      <w:r w:rsidRPr="006B1A12">
        <w:t>Virtual Works, Inc.</w:t>
      </w:r>
      <w:r w:rsidRPr="006B1A12">
        <w:t xml:space="preserve"> </w:t>
      </w:r>
      <w:r w:rsidRPr="006B1A12">
        <w:t>v.</w:t>
      </w:r>
      <w:r w:rsidRPr="006B1A12">
        <w:t xml:space="preserve"> </w:t>
      </w:r>
      <w:r w:rsidRPr="006B1A12">
        <w:t>Volkswagen of Am., Inc., 238 F.3d 264, 269, 57 USPQ2d 1547 (4th Cir.</w:t>
      </w:r>
      <w:r w:rsidRPr="006B1A12">
        <w:t xml:space="preserve"> </w:t>
      </w:r>
      <w:r w:rsidRPr="006B1A12">
        <w:t>2001);</w:t>
      </w:r>
      <w:r w:rsidRPr="006B1A12">
        <w:t xml:space="preserve"> </w:t>
      </w:r>
      <w:proofErr w:type="spellStart"/>
      <w:r w:rsidRPr="006B1A12">
        <w:t>Sporty’s</w:t>
      </w:r>
      <w:proofErr w:type="spellEnd"/>
      <w:r w:rsidRPr="006B1A12">
        <w:t xml:space="preserve"> Farm, L.L.C.</w:t>
      </w:r>
      <w:r w:rsidRPr="006B1A12">
        <w:t xml:space="preserve"> </w:t>
      </w:r>
      <w:r w:rsidRPr="006B1A12">
        <w:t>v.</w:t>
      </w:r>
      <w:r w:rsidRPr="006B1A12">
        <w:t xml:space="preserve"> </w:t>
      </w:r>
      <w:r w:rsidRPr="006B1A12">
        <w:t xml:space="preserve">Sportsman’s Mkt., Inc., 202 F.3d 489, 493, 53 USPQ2d 1570 (2d Cir.), </w:t>
      </w:r>
      <w:r w:rsidRPr="006B1A12">
        <w:rPr>
          <w:i/>
        </w:rPr>
        <w:t>cert</w:t>
      </w:r>
      <w:r w:rsidRPr="006B1A12">
        <w:t>.</w:t>
      </w:r>
      <w:r w:rsidRPr="006B1A12">
        <w:t xml:space="preserve"> </w:t>
      </w:r>
      <w:r w:rsidRPr="006B1A12">
        <w:rPr>
          <w:i/>
        </w:rPr>
        <w:t>denied</w:t>
      </w:r>
      <w:r w:rsidRPr="006B1A12">
        <w:t>, 530 U.S.</w:t>
      </w:r>
      <w:r w:rsidRPr="006B1A12">
        <w:t xml:space="preserve"> </w:t>
      </w:r>
      <w:r w:rsidRPr="006B1A12">
        <w:t>1262 (2000).</w:t>
      </w:r>
    </w:p>
  </w:footnote>
  <w:footnote w:id="20">
    <w:p w14:paraId="0BE0FB67" w14:textId="47DEED9D" w:rsidR="006B1A12" w:rsidRPr="00E93F9C" w:rsidRDefault="006B1A12" w:rsidP="006B1A12">
      <w:pPr>
        <w:pStyle w:val="FootnoteText"/>
      </w:pPr>
      <w:r w:rsidRPr="006B1A12">
        <w:rPr>
          <w:vertAlign w:val="superscript"/>
        </w:rPr>
        <w:footnoteRef/>
      </w:r>
      <w:r w:rsidRPr="006B1A12">
        <w:t>Lanham Act §43(d)(1)(B)(</w:t>
      </w:r>
      <w:proofErr w:type="spellStart"/>
      <w:r w:rsidRPr="006B1A12">
        <w:t>i</w:t>
      </w:r>
      <w:proofErr w:type="spellEnd"/>
      <w:r w:rsidRPr="006B1A12">
        <w:t>), 15 U.S.C.</w:t>
      </w:r>
      <w:r w:rsidRPr="006B1A12">
        <w:t xml:space="preserve"> </w:t>
      </w:r>
      <w:r w:rsidRPr="006B1A12">
        <w:t>§1125(d)(1)(B)(</w:t>
      </w:r>
      <w:proofErr w:type="spellStart"/>
      <w:r w:rsidRPr="006B1A12">
        <w:t>i</w:t>
      </w:r>
      <w:proofErr w:type="spellEnd"/>
      <w:r w:rsidRPr="006B1A12">
        <w:t>).</w:t>
      </w:r>
    </w:p>
  </w:footnote>
  <w:footnote w:id="21">
    <w:p w14:paraId="4299207D" w14:textId="0D843AAF"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§43(d)(1)(B)(ii) (emphasis added).</w:t>
      </w:r>
      <w:r w:rsidRPr="006B1A12">
        <w:t xml:space="preserve"> </w:t>
      </w:r>
      <w:r w:rsidRPr="006B1A12">
        <w:rPr>
          <w:i/>
        </w:rPr>
        <w:t>See</w:t>
      </w:r>
      <w:r w:rsidRPr="006B1A12">
        <w:t xml:space="preserve"> Northern Light Tech., Inc.</w:t>
      </w:r>
      <w:r w:rsidRPr="006B1A12">
        <w:t xml:space="preserve"> </w:t>
      </w:r>
      <w:r w:rsidRPr="006B1A12">
        <w:t>v.</w:t>
      </w:r>
      <w:r w:rsidRPr="006B1A12">
        <w:t xml:space="preserve"> </w:t>
      </w:r>
      <w:r w:rsidRPr="006B1A12">
        <w:t xml:space="preserve">Northern Lights Club, 236 F.3d 57, 64, 57 USPQ2d 1277 (1st Cir.) (calling this section an “escape clause” for otherwise bad-faith actors), </w:t>
      </w:r>
      <w:r w:rsidRPr="006B1A12">
        <w:rPr>
          <w:i/>
        </w:rPr>
        <w:t>cert</w:t>
      </w:r>
      <w:r w:rsidRPr="006B1A12">
        <w:t>.</w:t>
      </w:r>
      <w:r w:rsidRPr="006B1A12">
        <w:t xml:space="preserve"> </w:t>
      </w:r>
      <w:r w:rsidRPr="006B1A12">
        <w:rPr>
          <w:i/>
        </w:rPr>
        <w:t>denied</w:t>
      </w:r>
      <w:r w:rsidRPr="006B1A12">
        <w:t>, 533 U.S.</w:t>
      </w:r>
      <w:r w:rsidRPr="006B1A12">
        <w:t xml:space="preserve"> </w:t>
      </w:r>
      <w:r w:rsidRPr="006B1A12">
        <w:t>911 (2001)).</w:t>
      </w:r>
      <w:r w:rsidRPr="006B1A12">
        <w:t xml:space="preserve"> </w:t>
      </w:r>
      <w:r w:rsidRPr="006B1A12">
        <w:t xml:space="preserve">The interaction of this clause and the </w:t>
      </w:r>
      <w:proofErr w:type="gramStart"/>
      <w:r w:rsidRPr="006B1A12">
        <w:t>exclusions</w:t>
      </w:r>
      <w:proofErr w:type="gramEnd"/>
      <w:r w:rsidRPr="006B1A12">
        <w:t xml:space="preserve"> from dilution is discussed in §IV.C, below.</w:t>
      </w:r>
    </w:p>
  </w:footnote>
  <w:footnote w:id="22">
    <w:p w14:paraId="49CB9C1D" w14:textId="6714C76B" w:rsidR="006B1A12" w:rsidRPr="00E93F9C" w:rsidRDefault="006B1A12" w:rsidP="006B1A12">
      <w:pPr>
        <w:pStyle w:val="FootnoteText"/>
      </w:pPr>
      <w:r w:rsidRPr="006B1A12">
        <w:rPr>
          <w:vertAlign w:val="superscript"/>
        </w:rPr>
        <w:footnoteRef/>
      </w:r>
      <w:r w:rsidRPr="006B1A12">
        <w:rPr>
          <w:i/>
        </w:rPr>
        <w:t>See</w:t>
      </w:r>
      <w:r w:rsidRPr="006B1A12">
        <w:t xml:space="preserve"> </w:t>
      </w:r>
      <w:r w:rsidRPr="006B1A12">
        <w:rPr>
          <w:smallCaps/>
        </w:rPr>
        <w:t>S.</w:t>
      </w:r>
      <w:r w:rsidRPr="006B1A12">
        <w:rPr>
          <w:smallCaps/>
        </w:rPr>
        <w:t xml:space="preserve"> </w:t>
      </w:r>
      <w:r w:rsidRPr="006B1A12">
        <w:rPr>
          <w:smallCaps/>
        </w:rPr>
        <w:t>Rep.</w:t>
      </w:r>
      <w:r w:rsidRPr="006B1A12">
        <w:rPr>
          <w:smallCaps/>
        </w:rPr>
        <w:t xml:space="preserve"> </w:t>
      </w:r>
      <w:r w:rsidRPr="006B1A12">
        <w:rPr>
          <w:smallCaps/>
        </w:rPr>
        <w:t>No.</w:t>
      </w:r>
      <w:r w:rsidRPr="006B1A12">
        <w:rPr>
          <w:smallCaps/>
        </w:rPr>
        <w:t xml:space="preserve"> </w:t>
      </w:r>
      <w:r w:rsidRPr="006B1A12">
        <w:t>106-140, at 8–10 (Aug.</w:t>
      </w:r>
      <w:r w:rsidRPr="006B1A12">
        <w:t xml:space="preserve"> </w:t>
      </w:r>
      <w:r w:rsidRPr="006B1A12">
        <w:t>5, 1999);</w:t>
      </w:r>
      <w:r w:rsidRPr="006B1A12">
        <w:t xml:space="preserve"> </w:t>
      </w:r>
      <w:r w:rsidRPr="006B1A12">
        <w:rPr>
          <w:i/>
        </w:rPr>
        <w:t>see also</w:t>
      </w:r>
      <w:r w:rsidRPr="006B1A12">
        <w:t xml:space="preserve"> </w:t>
      </w:r>
      <w:r w:rsidRPr="006B1A12">
        <w:rPr>
          <w:smallCaps/>
        </w:rPr>
        <w:t>H.R.</w:t>
      </w:r>
      <w:r w:rsidRPr="006B1A12">
        <w:rPr>
          <w:smallCaps/>
        </w:rPr>
        <w:t xml:space="preserve"> </w:t>
      </w:r>
      <w:r w:rsidRPr="006B1A12">
        <w:rPr>
          <w:smallCaps/>
        </w:rPr>
        <w:t>Rep.</w:t>
      </w:r>
      <w:r w:rsidRPr="006B1A12">
        <w:rPr>
          <w:smallCaps/>
        </w:rPr>
        <w:t xml:space="preserve"> </w:t>
      </w:r>
      <w:r w:rsidRPr="006B1A12">
        <w:rPr>
          <w:smallCaps/>
        </w:rPr>
        <w:t>No.</w:t>
      </w:r>
      <w:r w:rsidRPr="006B1A12">
        <w:rPr>
          <w:smallCaps/>
        </w:rPr>
        <w:t xml:space="preserve"> </w:t>
      </w:r>
      <w:r w:rsidRPr="006B1A12">
        <w:t>106-412, at 10–14 (Oct.</w:t>
      </w:r>
      <w:r w:rsidRPr="006B1A12">
        <w:t xml:space="preserve"> </w:t>
      </w:r>
      <w:r w:rsidRPr="006B1A12">
        <w:t>25, 1999).</w:t>
      </w:r>
    </w:p>
  </w:footnote>
  <w:footnote w:id="23">
    <w:p w14:paraId="0E50CC0F" w14:textId="23332F10" w:rsidR="006B1A12" w:rsidRPr="00E93F9C" w:rsidRDefault="006B1A12" w:rsidP="006B1A12">
      <w:pPr>
        <w:pStyle w:val="FootnoteText"/>
      </w:pPr>
      <w:r w:rsidRPr="006B1A12">
        <w:rPr>
          <w:vertAlign w:val="superscript"/>
        </w:rPr>
        <w:footnoteRef/>
      </w:r>
      <w:r w:rsidRPr="006B1A12">
        <w:rPr>
          <w:smallCaps/>
        </w:rPr>
        <w:t>S.</w:t>
      </w:r>
      <w:r w:rsidRPr="006B1A12">
        <w:rPr>
          <w:smallCaps/>
        </w:rPr>
        <w:t xml:space="preserve"> </w:t>
      </w:r>
      <w:r w:rsidRPr="006B1A12">
        <w:rPr>
          <w:smallCaps/>
        </w:rPr>
        <w:t>Rep.</w:t>
      </w:r>
      <w:r w:rsidRPr="006B1A12">
        <w:rPr>
          <w:smallCaps/>
        </w:rPr>
        <w:t xml:space="preserve"> </w:t>
      </w:r>
      <w:r w:rsidRPr="006B1A12">
        <w:rPr>
          <w:smallCaps/>
        </w:rPr>
        <w:t>No.</w:t>
      </w:r>
      <w:r w:rsidRPr="006B1A12">
        <w:rPr>
          <w:smallCaps/>
        </w:rPr>
        <w:t xml:space="preserve"> </w:t>
      </w:r>
      <w:r w:rsidRPr="006B1A12">
        <w:t>106-140, at 8.</w:t>
      </w:r>
    </w:p>
  </w:footnote>
  <w:footnote w:id="24">
    <w:p w14:paraId="51FBCFCD" w14:textId="1E634B34"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8–10.</w:t>
      </w:r>
    </w:p>
  </w:footnote>
  <w:footnote w:id="25">
    <w:p w14:paraId="32F6C064" w14:textId="51D44EA6" w:rsidR="006B1A12" w:rsidRPr="00E93F9C" w:rsidRDefault="006B1A12" w:rsidP="006B1A12">
      <w:pPr>
        <w:pStyle w:val="FootnoteText"/>
      </w:pPr>
      <w:r w:rsidRPr="006B1A12">
        <w:rPr>
          <w:vertAlign w:val="superscript"/>
        </w:rPr>
        <w:footnoteRef/>
      </w:r>
      <w:r w:rsidRPr="006B1A12">
        <w:t>This clause is discussed further in §IV.C, below.</w:t>
      </w:r>
    </w:p>
  </w:footnote>
  <w:footnote w:id="26">
    <w:p w14:paraId="2F41BDB5" w14:textId="03E5642E" w:rsidR="006B1A12" w:rsidRPr="00E93F9C" w:rsidRDefault="006B1A12" w:rsidP="006B1A12">
      <w:pPr>
        <w:pStyle w:val="FootnoteText"/>
      </w:pPr>
      <w:r w:rsidRPr="006B1A12">
        <w:rPr>
          <w:vertAlign w:val="superscript"/>
        </w:rPr>
        <w:footnoteRef/>
      </w:r>
      <w:r w:rsidRPr="006B1A12">
        <w:t>See §IV, below, for further discussion of these issues.</w:t>
      </w:r>
    </w:p>
  </w:footnote>
  <w:footnote w:id="27">
    <w:p w14:paraId="3EC8904A" w14:textId="20C2554C" w:rsidR="006B1A12" w:rsidRPr="00E93F9C" w:rsidRDefault="006B1A12" w:rsidP="006B1A12">
      <w:pPr>
        <w:pStyle w:val="FootnoteText"/>
      </w:pPr>
      <w:r w:rsidRPr="006B1A12">
        <w:rPr>
          <w:vertAlign w:val="superscript"/>
        </w:rPr>
        <w:footnoteRef/>
      </w:r>
      <w:r w:rsidRPr="006B1A12">
        <w:t>Lanham Act §43(d)(1)(B)(</w:t>
      </w:r>
      <w:proofErr w:type="spellStart"/>
      <w:r w:rsidRPr="006B1A12">
        <w:t>i</w:t>
      </w:r>
      <w:proofErr w:type="spellEnd"/>
      <w:r w:rsidRPr="006B1A12">
        <w:t>)(IV), 15 U.S.C.</w:t>
      </w:r>
      <w:r w:rsidRPr="006B1A12">
        <w:t xml:space="preserve"> </w:t>
      </w:r>
      <w:r w:rsidRPr="006B1A12">
        <w:t>§1125(d)(1)(B)(</w:t>
      </w:r>
      <w:proofErr w:type="spellStart"/>
      <w:r w:rsidRPr="006B1A12">
        <w:t>i</w:t>
      </w:r>
      <w:proofErr w:type="spellEnd"/>
      <w:r w:rsidRPr="006B1A12">
        <w:t>)(IV).</w:t>
      </w:r>
    </w:p>
  </w:footnote>
  <w:footnote w:id="28">
    <w:p w14:paraId="21069C3F" w14:textId="1B02F76B" w:rsidR="006B1A12" w:rsidRPr="00E93F9C" w:rsidRDefault="006B1A12" w:rsidP="006B1A12">
      <w:pPr>
        <w:pStyle w:val="FootnoteText"/>
      </w:pPr>
      <w:r w:rsidRPr="006B1A12">
        <w:rPr>
          <w:vertAlign w:val="superscript"/>
        </w:rPr>
        <w:footnoteRef/>
      </w:r>
      <w:r w:rsidRPr="006B1A12">
        <w:rPr>
          <w:i/>
        </w:rPr>
        <w:t>See, e</w:t>
      </w:r>
      <w:r w:rsidRPr="006B1A12">
        <w:t>.</w:t>
      </w:r>
      <w:r w:rsidRPr="006B1A12">
        <w:rPr>
          <w:i/>
        </w:rPr>
        <w:t>g</w:t>
      </w:r>
      <w:r w:rsidRPr="006B1A12">
        <w:t>., Pensacola Motor Sales Inc.</w:t>
      </w:r>
      <w:r w:rsidRPr="006B1A12">
        <w:t xml:space="preserve"> </w:t>
      </w:r>
      <w:r w:rsidRPr="006B1A12">
        <w:t>v.</w:t>
      </w:r>
      <w:r w:rsidRPr="006B1A12">
        <w:t xml:space="preserve"> </w:t>
      </w:r>
      <w:r w:rsidRPr="006B1A12">
        <w:t>Eastern Shore Toyota, LLC, 684 F.3d 1211, 1221 (11th Cir.</w:t>
      </w:r>
      <w:r w:rsidRPr="006B1A12">
        <w:t xml:space="preserve"> </w:t>
      </w:r>
      <w:r w:rsidRPr="006B1A12">
        <w:t>2012).</w:t>
      </w:r>
    </w:p>
  </w:footnote>
  <w:footnote w:id="29">
    <w:p w14:paraId="7E098AB9" w14:textId="5F6EDB1A" w:rsidR="006B1A12" w:rsidRPr="006B1A12" w:rsidRDefault="006B1A12" w:rsidP="006B1A12">
      <w:pPr>
        <w:pStyle w:val="FootnoteText"/>
      </w:pPr>
      <w:r w:rsidRPr="006B1A12">
        <w:rPr>
          <w:vertAlign w:val="superscript"/>
        </w:rPr>
        <w:footnoteRef/>
      </w:r>
      <w:r w:rsidRPr="006B1A12">
        <w:t>This issue is discussed in §IV.C, below.</w:t>
      </w:r>
    </w:p>
    <w:p w14:paraId="4F1BE766" w14:textId="77777777" w:rsidR="006B1A12" w:rsidRPr="00E93F9C" w:rsidRDefault="006B1A12" w:rsidP="00C9757D">
      <w:pPr>
        <w:pStyle w:val="footnote"/>
        <w:tabs>
          <w:tab w:val="left" w:pos="-720"/>
          <w:tab w:val="left" w:pos="0"/>
          <w:tab w:val="left" w:pos="720"/>
          <w:tab w:val="left" w:pos="1440"/>
          <w:tab w:val="left" w:pos="2160"/>
          <w:tab w:val="left" w:pos="2880"/>
          <w:tab w:val="left" w:pos="3600"/>
          <w:tab w:val="left" w:pos="4320"/>
          <w:tab w:val="left" w:pos="5040"/>
          <w:tab w:val="left" w:pos="5760"/>
        </w:tabs>
        <w:rPr>
          <w:szCs w:val="20"/>
        </w:rPr>
      </w:pPr>
    </w:p>
  </w:footnote>
  <w:footnote w:id="30">
    <w:p w14:paraId="6D54C186" w14:textId="7DA12E75" w:rsidR="006B1A12" w:rsidRPr="00E93F9C" w:rsidRDefault="006B1A12" w:rsidP="006B1A12">
      <w:pPr>
        <w:pStyle w:val="FootnoteText"/>
      </w:pPr>
      <w:r w:rsidRPr="006B1A12">
        <w:rPr>
          <w:vertAlign w:val="superscript"/>
        </w:rPr>
        <w:footnoteRef/>
      </w:r>
      <w:r w:rsidRPr="006B1A12">
        <w:rPr>
          <w:smallCaps/>
        </w:rPr>
        <w:t>S.</w:t>
      </w:r>
      <w:r w:rsidRPr="006B1A12">
        <w:rPr>
          <w:smallCaps/>
        </w:rPr>
        <w:t xml:space="preserve"> </w:t>
      </w:r>
      <w:r w:rsidRPr="006B1A12">
        <w:rPr>
          <w:smallCaps/>
        </w:rPr>
        <w:t>Rep.</w:t>
      </w:r>
      <w:r w:rsidRPr="006B1A12">
        <w:rPr>
          <w:smallCaps/>
        </w:rPr>
        <w:t xml:space="preserve"> </w:t>
      </w:r>
      <w:r w:rsidRPr="006B1A12">
        <w:rPr>
          <w:smallCaps/>
        </w:rPr>
        <w:t>No.</w:t>
      </w:r>
      <w:r w:rsidRPr="006B1A12">
        <w:rPr>
          <w:smallCaps/>
        </w:rPr>
        <w:t xml:space="preserve"> </w:t>
      </w:r>
      <w:r w:rsidRPr="006B1A12">
        <w:t>106-140, at 9 (Aug.</w:t>
      </w:r>
      <w:r w:rsidRPr="006B1A12">
        <w:t xml:space="preserve"> </w:t>
      </w:r>
      <w:r w:rsidRPr="006B1A12">
        <w:t>5, 1999).</w:t>
      </w:r>
    </w:p>
  </w:footnote>
  <w:footnote w:id="31">
    <w:p w14:paraId="3E3ED0A8" w14:textId="163D43A1" w:rsidR="006B1A12" w:rsidRPr="00397A9B" w:rsidRDefault="006B1A12" w:rsidP="006B1A12">
      <w:pPr>
        <w:pStyle w:val="FootnoteText"/>
        <w:rPr>
          <w:lang w:val="es-US"/>
        </w:rPr>
      </w:pPr>
      <w:r w:rsidRPr="006B1A12">
        <w:rPr>
          <w:vertAlign w:val="superscript"/>
        </w:rPr>
        <w:footnoteRef/>
      </w:r>
      <w:r w:rsidRPr="006B1A12">
        <w:t>254 F.3d 476, 59 USPQ2d 1207 (3d Cir.</w:t>
      </w:r>
      <w:r w:rsidRPr="006B1A12">
        <w:t xml:space="preserve"> </w:t>
      </w:r>
      <w:r w:rsidRPr="006B1A12">
        <w:t>2001).</w:t>
      </w:r>
    </w:p>
  </w:footnote>
  <w:footnote w:id="32">
    <w:p w14:paraId="025C487C" w14:textId="5BDA8941"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485–86.</w:t>
      </w:r>
    </w:p>
  </w:footnote>
  <w:footnote w:id="33">
    <w:p w14:paraId="7EE2B419" w14:textId="69D06418" w:rsidR="006B1A12" w:rsidRPr="00E93F9C" w:rsidRDefault="006B1A12" w:rsidP="006B1A12">
      <w:pPr>
        <w:pStyle w:val="FootnoteText"/>
      </w:pPr>
      <w:r w:rsidRPr="006B1A12">
        <w:rPr>
          <w:vertAlign w:val="superscript"/>
        </w:rPr>
        <w:footnoteRef/>
      </w:r>
      <w:r w:rsidRPr="006B1A12">
        <w:t>Lanham Act §43(d)(1)(B)(</w:t>
      </w:r>
      <w:proofErr w:type="spellStart"/>
      <w:r w:rsidRPr="006B1A12">
        <w:t>i</w:t>
      </w:r>
      <w:proofErr w:type="spellEnd"/>
      <w:r w:rsidRPr="006B1A12">
        <w:t>)(V), 15 U.S.C.</w:t>
      </w:r>
      <w:r w:rsidRPr="006B1A12">
        <w:t xml:space="preserve"> </w:t>
      </w:r>
      <w:r w:rsidRPr="006B1A12">
        <w:t>§1125(d)(1)(B)(</w:t>
      </w:r>
      <w:proofErr w:type="spellStart"/>
      <w:r w:rsidRPr="006B1A12">
        <w:t>i</w:t>
      </w:r>
      <w:proofErr w:type="spellEnd"/>
      <w:r w:rsidRPr="006B1A12">
        <w:t>)(V).</w:t>
      </w:r>
      <w:r w:rsidRPr="006B1A12">
        <w:t xml:space="preserve"> </w:t>
      </w:r>
      <w:r w:rsidRPr="006B1A12">
        <w:t xml:space="preserve">The express inclusion of </w:t>
      </w:r>
      <w:proofErr w:type="spellStart"/>
      <w:r w:rsidRPr="006B1A12">
        <w:t>tarnishment</w:t>
      </w:r>
      <w:proofErr w:type="spellEnd"/>
      <w:r w:rsidRPr="006B1A12">
        <w:t xml:space="preserve"> in 1999 was interesting because the original FTDA failed to expressly include </w:t>
      </w:r>
      <w:proofErr w:type="spellStart"/>
      <w:r w:rsidRPr="006B1A12">
        <w:t>tarnishment</w:t>
      </w:r>
      <w:proofErr w:type="spellEnd"/>
      <w:r w:rsidRPr="006B1A12">
        <w:t>.</w:t>
      </w:r>
      <w:r w:rsidRPr="006B1A12">
        <w:t xml:space="preserve"> </w:t>
      </w:r>
      <w:r w:rsidRPr="006B1A12">
        <w:t xml:space="preserve">“Dilution by </w:t>
      </w:r>
      <w:proofErr w:type="spellStart"/>
      <w:r w:rsidRPr="006B1A12">
        <w:t>tarnishment</w:t>
      </w:r>
      <w:proofErr w:type="spellEnd"/>
      <w:r w:rsidRPr="006B1A12">
        <w:t>” was added by the TDRA in 2006.</w:t>
      </w:r>
      <w:r w:rsidRPr="006B1A12">
        <w:t xml:space="preserve"> </w:t>
      </w:r>
      <w:r w:rsidRPr="006B1A12">
        <w:rPr>
          <w:i/>
        </w:rPr>
        <w:t>Id</w:t>
      </w:r>
      <w:r w:rsidRPr="006B1A12">
        <w:t>.</w:t>
      </w:r>
      <w:r w:rsidRPr="006B1A12">
        <w:t xml:space="preserve"> </w:t>
      </w:r>
      <w:r w:rsidRPr="006B1A12">
        <w:t>§43(c)(2)(C), 15 U.S.C.</w:t>
      </w:r>
      <w:r w:rsidRPr="006B1A12">
        <w:t xml:space="preserve"> </w:t>
      </w:r>
      <w:r w:rsidRPr="006B1A12">
        <w:t>§1125(c)(2)(C).</w:t>
      </w:r>
      <w:r w:rsidRPr="006B1A12">
        <w:t xml:space="preserve"> </w:t>
      </w:r>
      <w:r w:rsidRPr="006B1A12">
        <w:t>However, the fifth factor is limited to confusion situations, making the issue more complicated.</w:t>
      </w:r>
    </w:p>
  </w:footnote>
  <w:footnote w:id="34">
    <w:p w14:paraId="145A7B97" w14:textId="7A9CD29E"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§43(d)(1)(B)(</w:t>
      </w:r>
      <w:proofErr w:type="spellStart"/>
      <w:r w:rsidRPr="006B1A12">
        <w:t>i</w:t>
      </w:r>
      <w:proofErr w:type="spellEnd"/>
      <w:r w:rsidRPr="006B1A12">
        <w:t>)(VIII), 15 U.S.C.</w:t>
      </w:r>
      <w:r w:rsidRPr="006B1A12">
        <w:t xml:space="preserve"> </w:t>
      </w:r>
      <w:r w:rsidRPr="006B1A12">
        <w:t>§1125(d)(1)(B)(</w:t>
      </w:r>
      <w:proofErr w:type="spellStart"/>
      <w:r w:rsidRPr="006B1A12">
        <w:t>i</w:t>
      </w:r>
      <w:proofErr w:type="spellEnd"/>
      <w:r w:rsidRPr="006B1A12">
        <w:t>)(VIII).</w:t>
      </w:r>
    </w:p>
  </w:footnote>
  <w:footnote w:id="35">
    <w:p w14:paraId="4B87E088" w14:textId="237D9EA0"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§43(d)(1)(B)(</w:t>
      </w:r>
      <w:proofErr w:type="spellStart"/>
      <w:r w:rsidRPr="006B1A12">
        <w:t>i</w:t>
      </w:r>
      <w:proofErr w:type="spellEnd"/>
      <w:r w:rsidRPr="006B1A12">
        <w:t>)(IX), 15 U.S.C.</w:t>
      </w:r>
      <w:r w:rsidRPr="006B1A12">
        <w:t xml:space="preserve"> </w:t>
      </w:r>
      <w:r w:rsidRPr="006B1A12">
        <w:t>§1125(d)(1)(B)(</w:t>
      </w:r>
      <w:proofErr w:type="spellStart"/>
      <w:r w:rsidRPr="006B1A12">
        <w:t>i</w:t>
      </w:r>
      <w:proofErr w:type="spellEnd"/>
      <w:r w:rsidRPr="006B1A12">
        <w:t>)(IX).</w:t>
      </w:r>
      <w:r w:rsidRPr="006B1A12">
        <w:t xml:space="preserve"> </w:t>
      </w:r>
      <w:r w:rsidRPr="006B1A12">
        <w:t>The “distinctive and famous” language is drawn from the original FTDA;</w:t>
      </w:r>
      <w:r w:rsidRPr="006B1A12">
        <w:t xml:space="preserve"> </w:t>
      </w:r>
      <w:r w:rsidRPr="006B1A12">
        <w:t>the TDRA separates the concepts of fame and distinctiveness, specifically defining “famous” and indicating that distinctiveness can be either inherent or acquired.</w:t>
      </w:r>
      <w:r w:rsidRPr="006B1A12">
        <w:t xml:space="preserve"> </w:t>
      </w:r>
      <w:r w:rsidRPr="006B1A12">
        <w:rPr>
          <w:i/>
        </w:rPr>
        <w:t>Id</w:t>
      </w:r>
      <w:r w:rsidRPr="006B1A12">
        <w:t>.</w:t>
      </w:r>
      <w:r w:rsidRPr="006B1A12">
        <w:t xml:space="preserve"> </w:t>
      </w:r>
      <w:r w:rsidRPr="006B1A12">
        <w:t>§43(c)(1), (c)(2)(B), 15 U.S.C.</w:t>
      </w:r>
      <w:r w:rsidRPr="006B1A12">
        <w:t xml:space="preserve"> </w:t>
      </w:r>
      <w:r w:rsidRPr="006B1A12">
        <w:t>§1125(c)(1), (c)(2)(B).</w:t>
      </w:r>
    </w:p>
  </w:footnote>
  <w:footnote w:id="36">
    <w:p w14:paraId="25779ACA" w14:textId="786F6D79" w:rsidR="006B1A12" w:rsidRPr="00E93F9C" w:rsidRDefault="006B1A12" w:rsidP="006B1A12">
      <w:pPr>
        <w:pStyle w:val="FootnoteText"/>
      </w:pPr>
      <w:r w:rsidRPr="006B1A12">
        <w:rPr>
          <w:vertAlign w:val="superscript"/>
        </w:rPr>
        <w:footnoteRef/>
      </w:r>
      <w:r w:rsidRPr="006B1A12">
        <w:t>177 F.</w:t>
      </w:r>
      <w:r w:rsidRPr="006B1A12">
        <w:t xml:space="preserve"> </w:t>
      </w:r>
      <w:r w:rsidRPr="006B1A12">
        <w:t>Supp.</w:t>
      </w:r>
      <w:r w:rsidRPr="006B1A12">
        <w:t xml:space="preserve"> </w:t>
      </w:r>
      <w:r w:rsidRPr="006B1A12">
        <w:t>2d 635, 61 USPQ2d 1718 (E.D.</w:t>
      </w:r>
      <w:r w:rsidRPr="006B1A12">
        <w:t xml:space="preserve"> </w:t>
      </w:r>
      <w:r w:rsidRPr="006B1A12">
        <w:t>Mich.</w:t>
      </w:r>
      <w:r w:rsidRPr="006B1A12">
        <w:t xml:space="preserve"> </w:t>
      </w:r>
      <w:r w:rsidRPr="006B1A12">
        <w:t>2001).</w:t>
      </w:r>
    </w:p>
  </w:footnote>
  <w:footnote w:id="37">
    <w:p w14:paraId="22A8F11E" w14:textId="6906AE9D"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644–46.</w:t>
      </w:r>
      <w:r w:rsidRPr="006B1A12">
        <w:t xml:space="preserve"> </w:t>
      </w:r>
      <w:r w:rsidRPr="006B1A12">
        <w:t>Great Domains had neither registered nor used any of the domain names.</w:t>
      </w:r>
      <w:r w:rsidRPr="006B1A12">
        <w:t xml:space="preserve"> </w:t>
      </w:r>
      <w:r w:rsidRPr="006B1A12">
        <w:rPr>
          <w:i/>
        </w:rPr>
        <w:t>See</w:t>
      </w:r>
      <w:r w:rsidRPr="006B1A12">
        <w:t xml:space="preserve"> B &amp; F Sys., Inc.</w:t>
      </w:r>
      <w:r w:rsidRPr="006B1A12">
        <w:t xml:space="preserve"> </w:t>
      </w:r>
      <w:r w:rsidRPr="006B1A12">
        <w:t>v.</w:t>
      </w:r>
      <w:r w:rsidRPr="006B1A12">
        <w:t xml:space="preserve"> </w:t>
      </w:r>
      <w:r w:rsidRPr="006B1A12">
        <w:t>LeBlanc, 2011 U.S.</w:t>
      </w:r>
      <w:r w:rsidRPr="006B1A12">
        <w:t xml:space="preserve"> </w:t>
      </w:r>
      <w:r w:rsidRPr="006B1A12">
        <w:t>Dist.</w:t>
      </w:r>
      <w:r w:rsidRPr="006B1A12">
        <w:t xml:space="preserve"> </w:t>
      </w:r>
      <w:r w:rsidRPr="006B1A12">
        <w:t>LEXIS 103957, at *70, 2011 WL 4103576, 2011 BL 235738 (M.D.</w:t>
      </w:r>
      <w:r w:rsidRPr="006B1A12">
        <w:t xml:space="preserve"> </w:t>
      </w:r>
      <w:r w:rsidRPr="006B1A12">
        <w:t>Ga.</w:t>
      </w:r>
      <w:r w:rsidRPr="006B1A12">
        <w:t xml:space="preserve"> </w:t>
      </w:r>
      <w:r w:rsidRPr="006B1A12">
        <w:t>Sept.</w:t>
      </w:r>
      <w:r w:rsidRPr="006B1A12">
        <w:t xml:space="preserve"> </w:t>
      </w:r>
      <w:r w:rsidRPr="006B1A12">
        <w:t>14, 2011) (only registrant or its licensee can be liable for “using” a domain name).</w:t>
      </w:r>
    </w:p>
  </w:footnote>
  <w:footnote w:id="38">
    <w:p w14:paraId="6D00C987" w14:textId="38726A68" w:rsidR="006B1A12" w:rsidRPr="00E93F9C" w:rsidRDefault="006B1A12" w:rsidP="006B1A12">
      <w:pPr>
        <w:pStyle w:val="FootnoteText"/>
      </w:pPr>
      <w:r w:rsidRPr="006B1A12">
        <w:rPr>
          <w:vertAlign w:val="superscript"/>
        </w:rPr>
        <w:footnoteRef/>
      </w:r>
      <w:r w:rsidRPr="006B1A12">
        <w:t>726 F.</w:t>
      </w:r>
      <w:r w:rsidRPr="006B1A12">
        <w:t xml:space="preserve"> </w:t>
      </w:r>
      <w:r w:rsidRPr="006B1A12">
        <w:t>Supp.</w:t>
      </w:r>
      <w:r w:rsidRPr="006B1A12">
        <w:t xml:space="preserve"> </w:t>
      </w:r>
      <w:r w:rsidRPr="006B1A12">
        <w:t>2d 911, 97 USPQ2d 1071 (N.D.</w:t>
      </w:r>
      <w:r w:rsidRPr="006B1A12">
        <w:t xml:space="preserve"> </w:t>
      </w:r>
      <w:r w:rsidRPr="006B1A12">
        <w:t>Ill.</w:t>
      </w:r>
      <w:r w:rsidRPr="006B1A12">
        <w:t xml:space="preserve"> </w:t>
      </w:r>
      <w:r w:rsidRPr="006B1A12">
        <w:t>2010).</w:t>
      </w:r>
    </w:p>
  </w:footnote>
  <w:footnote w:id="39">
    <w:p w14:paraId="2167D4BD" w14:textId="4065996C"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920.</w:t>
      </w:r>
    </w:p>
  </w:footnote>
  <w:footnote w:id="40">
    <w:p w14:paraId="44183F24" w14:textId="26628E10" w:rsidR="006B1A12" w:rsidRPr="00E93F9C" w:rsidRDefault="006B1A12" w:rsidP="006B1A12">
      <w:pPr>
        <w:pStyle w:val="FootnoteText"/>
      </w:pPr>
      <w:r w:rsidRPr="006B1A12">
        <w:rPr>
          <w:vertAlign w:val="superscript"/>
        </w:rPr>
        <w:footnoteRef/>
      </w:r>
      <w:r w:rsidRPr="006B1A12">
        <w:t>Lanham Act §43(d)(1)(A)(ii), 15 U.S.C.</w:t>
      </w:r>
      <w:r w:rsidRPr="006B1A12">
        <w:t xml:space="preserve"> </w:t>
      </w:r>
      <w:r w:rsidRPr="006B1A12">
        <w:t>§1125(d)(1)(A)(ii).</w:t>
      </w:r>
    </w:p>
  </w:footnote>
  <w:footnote w:id="41">
    <w:p w14:paraId="15636D67" w14:textId="14BB9CA7" w:rsidR="006B1A12" w:rsidRPr="00E93F9C" w:rsidRDefault="006B1A12" w:rsidP="006B1A12">
      <w:pPr>
        <w:pStyle w:val="FootnoteText"/>
      </w:pPr>
      <w:r w:rsidRPr="006B1A12">
        <w:rPr>
          <w:vertAlign w:val="superscript"/>
        </w:rPr>
        <w:footnoteRef/>
      </w:r>
      <w:r w:rsidRPr="006B1A12">
        <w:rPr>
          <w:i/>
        </w:rPr>
        <w:t>See</w:t>
      </w:r>
      <w:r w:rsidRPr="006B1A12">
        <w:t xml:space="preserve"> Chapter 9, §II.H.</w:t>
      </w:r>
    </w:p>
  </w:footnote>
  <w:footnote w:id="42">
    <w:p w14:paraId="421210B2" w14:textId="40553645" w:rsidR="006B1A12" w:rsidRPr="00E93F9C" w:rsidRDefault="006B1A12" w:rsidP="006B1A12">
      <w:pPr>
        <w:pStyle w:val="FootnoteText"/>
      </w:pPr>
      <w:r w:rsidRPr="006B1A12">
        <w:rPr>
          <w:vertAlign w:val="superscript"/>
        </w:rPr>
        <w:footnoteRef/>
      </w:r>
      <w:r w:rsidRPr="006B1A12">
        <w:rPr>
          <w:i/>
        </w:rPr>
        <w:t>E</w:t>
      </w:r>
      <w:r w:rsidRPr="006B1A12">
        <w:t>.</w:t>
      </w:r>
      <w:r w:rsidRPr="006B1A12">
        <w:rPr>
          <w:i/>
        </w:rPr>
        <w:t>g</w:t>
      </w:r>
      <w:r w:rsidRPr="006B1A12">
        <w:t>., Panavision Int’l, L.P.</w:t>
      </w:r>
      <w:r w:rsidRPr="006B1A12">
        <w:t xml:space="preserve"> </w:t>
      </w:r>
      <w:r w:rsidRPr="006B1A12">
        <w:t>v.</w:t>
      </w:r>
      <w:r w:rsidRPr="006B1A12">
        <w:t xml:space="preserve"> </w:t>
      </w:r>
      <w:proofErr w:type="spellStart"/>
      <w:r w:rsidRPr="006B1A12">
        <w:t>Toeppen</w:t>
      </w:r>
      <w:proofErr w:type="spellEnd"/>
      <w:r w:rsidRPr="006B1A12">
        <w:t>, 141 F.3d 1316, 1326, 46 USPQ2d 1511 (9th Cir.</w:t>
      </w:r>
      <w:r w:rsidRPr="006B1A12">
        <w:t xml:space="preserve"> </w:t>
      </w:r>
      <w:r w:rsidRPr="006B1A12">
        <w:t>1998);</w:t>
      </w:r>
      <w:r w:rsidRPr="006B1A12">
        <w:t xml:space="preserve"> </w:t>
      </w:r>
      <w:r w:rsidRPr="006B1A12">
        <w:t>Virtual Works, Inc.</w:t>
      </w:r>
      <w:r w:rsidRPr="006B1A12">
        <w:t xml:space="preserve"> </w:t>
      </w:r>
      <w:r w:rsidRPr="006B1A12">
        <w:t>v.</w:t>
      </w:r>
      <w:r w:rsidRPr="006B1A12">
        <w:t xml:space="preserve"> </w:t>
      </w:r>
      <w:r w:rsidRPr="006B1A12">
        <w:t>Network Sols., Inc., 106 F.</w:t>
      </w:r>
      <w:r w:rsidRPr="006B1A12">
        <w:t xml:space="preserve"> </w:t>
      </w:r>
      <w:r w:rsidRPr="006B1A12">
        <w:t>Supp.</w:t>
      </w:r>
      <w:r w:rsidRPr="006B1A12">
        <w:t xml:space="preserve"> </w:t>
      </w:r>
      <w:r w:rsidRPr="006B1A12">
        <w:t>2d 845, 847, 54 USPQ2d 1126 (E.D.</w:t>
      </w:r>
      <w:r w:rsidRPr="006B1A12">
        <w:t xml:space="preserve"> </w:t>
      </w:r>
      <w:r w:rsidRPr="006B1A12">
        <w:t>Va.</w:t>
      </w:r>
      <w:r w:rsidRPr="006B1A12">
        <w:t xml:space="preserve"> </w:t>
      </w:r>
      <w:r w:rsidRPr="006B1A12">
        <w:t xml:space="preserve">2000), </w:t>
      </w:r>
      <w:r w:rsidRPr="006B1A12">
        <w:rPr>
          <w:i/>
        </w:rPr>
        <w:t>aff’d on other grounds</w:t>
      </w:r>
      <w:r w:rsidRPr="006B1A12">
        <w:t>, 238 F.3d 264, 57 USPQ2d 1547 (4th Cir.</w:t>
      </w:r>
      <w:r w:rsidRPr="006B1A12">
        <w:t xml:space="preserve"> </w:t>
      </w:r>
      <w:r w:rsidRPr="006B1A12">
        <w:t>2001);</w:t>
      </w:r>
      <w:r w:rsidRPr="006B1A12">
        <w:t xml:space="preserve"> </w:t>
      </w:r>
      <w:r w:rsidRPr="006B1A12">
        <w:t>Lozano Enters.</w:t>
      </w:r>
      <w:r w:rsidRPr="006B1A12">
        <w:t xml:space="preserve"> </w:t>
      </w:r>
      <w:r w:rsidRPr="006B1A12">
        <w:t>v.</w:t>
      </w:r>
      <w:r w:rsidRPr="006B1A12">
        <w:t xml:space="preserve"> </w:t>
      </w:r>
      <w:r w:rsidRPr="006B1A12">
        <w:t xml:space="preserve">La </w:t>
      </w:r>
      <w:proofErr w:type="spellStart"/>
      <w:r w:rsidRPr="006B1A12">
        <w:t>Opinión</w:t>
      </w:r>
      <w:proofErr w:type="spellEnd"/>
      <w:r w:rsidRPr="006B1A12">
        <w:t xml:space="preserve"> Publ’g Co., 44 USPQ2d 1764, 1769 (C.D.</w:t>
      </w:r>
      <w:r w:rsidRPr="006B1A12">
        <w:t xml:space="preserve"> </w:t>
      </w:r>
      <w:r w:rsidRPr="006B1A12">
        <w:t>Cal.</w:t>
      </w:r>
      <w:r w:rsidRPr="006B1A12">
        <w:t xml:space="preserve"> </w:t>
      </w:r>
      <w:r w:rsidRPr="006B1A12">
        <w:t>1997);</w:t>
      </w:r>
      <w:r w:rsidRPr="006B1A12">
        <w:t xml:space="preserve"> </w:t>
      </w:r>
      <w:proofErr w:type="spellStart"/>
      <w:r w:rsidRPr="006B1A12">
        <w:t>Intermatic</w:t>
      </w:r>
      <w:proofErr w:type="spellEnd"/>
      <w:r w:rsidRPr="006B1A12">
        <w:t>, Inc.</w:t>
      </w:r>
      <w:r w:rsidRPr="006B1A12">
        <w:t xml:space="preserve"> </w:t>
      </w:r>
      <w:r w:rsidRPr="006B1A12">
        <w:t>v.</w:t>
      </w:r>
      <w:r w:rsidRPr="006B1A12">
        <w:t xml:space="preserve"> </w:t>
      </w:r>
      <w:proofErr w:type="spellStart"/>
      <w:r w:rsidRPr="006B1A12">
        <w:t>Toeppen</w:t>
      </w:r>
      <w:proofErr w:type="spellEnd"/>
      <w:r w:rsidRPr="006B1A12">
        <w:t>, 947 F.</w:t>
      </w:r>
      <w:r w:rsidRPr="006B1A12">
        <w:t xml:space="preserve"> </w:t>
      </w:r>
      <w:r w:rsidRPr="006B1A12">
        <w:t>Supp.</w:t>
      </w:r>
      <w:r w:rsidRPr="006B1A12">
        <w:t xml:space="preserve"> </w:t>
      </w:r>
      <w:r w:rsidRPr="006B1A12">
        <w:t>1227, 1240, 40 USPQ2d 1412 (N.D.</w:t>
      </w:r>
      <w:r w:rsidRPr="006B1A12">
        <w:t xml:space="preserve"> </w:t>
      </w:r>
      <w:r w:rsidRPr="006B1A12">
        <w:t>Ill.</w:t>
      </w:r>
      <w:r w:rsidRPr="006B1A12">
        <w:t xml:space="preserve"> </w:t>
      </w:r>
      <w:r w:rsidRPr="006B1A12">
        <w:t>1996).</w:t>
      </w:r>
    </w:p>
  </w:footnote>
  <w:footnote w:id="43">
    <w:p w14:paraId="167783FE" w14:textId="4A824592" w:rsidR="006B1A12" w:rsidRPr="00E93F9C" w:rsidRDefault="006B1A12" w:rsidP="006B1A12">
      <w:pPr>
        <w:pStyle w:val="FootnoteText"/>
      </w:pPr>
      <w:r w:rsidRPr="006B1A12">
        <w:rPr>
          <w:vertAlign w:val="superscript"/>
        </w:rPr>
        <w:footnoteRef/>
      </w:r>
      <w:r w:rsidRPr="006B1A12">
        <w:rPr>
          <w:i/>
        </w:rPr>
        <w:t>E</w:t>
      </w:r>
      <w:r w:rsidRPr="006B1A12">
        <w:t>.</w:t>
      </w:r>
      <w:r w:rsidRPr="006B1A12">
        <w:rPr>
          <w:i/>
        </w:rPr>
        <w:t>g</w:t>
      </w:r>
      <w:r w:rsidRPr="006B1A12">
        <w:t>., Strick Corp.</w:t>
      </w:r>
      <w:r w:rsidRPr="006B1A12">
        <w:t xml:space="preserve"> </w:t>
      </w:r>
      <w:r w:rsidRPr="006B1A12">
        <w:t>v.</w:t>
      </w:r>
      <w:r w:rsidRPr="006B1A12">
        <w:t xml:space="preserve"> </w:t>
      </w:r>
      <w:r w:rsidRPr="006B1A12">
        <w:t>Strickland, 162 F.</w:t>
      </w:r>
      <w:r w:rsidRPr="006B1A12">
        <w:t xml:space="preserve"> </w:t>
      </w:r>
      <w:r w:rsidRPr="006B1A12">
        <w:t>Supp.</w:t>
      </w:r>
      <w:r w:rsidRPr="006B1A12">
        <w:t xml:space="preserve"> </w:t>
      </w:r>
      <w:r w:rsidRPr="006B1A12">
        <w:t>2d 372, 379–80, 60 USPQ2d 1889 (E.D.</w:t>
      </w:r>
      <w:r w:rsidRPr="006B1A12">
        <w:t xml:space="preserve"> </w:t>
      </w:r>
      <w:r w:rsidRPr="006B1A12">
        <w:t>Pa.</w:t>
      </w:r>
      <w:r w:rsidRPr="006B1A12">
        <w:t xml:space="preserve"> </w:t>
      </w:r>
      <w:r w:rsidRPr="006B1A12">
        <w:t>2001);</w:t>
      </w:r>
      <w:r w:rsidRPr="006B1A12">
        <w:t xml:space="preserve"> </w:t>
      </w:r>
      <w:r w:rsidRPr="006B1A12">
        <w:t>HQM, Ltd.</w:t>
      </w:r>
      <w:r w:rsidRPr="006B1A12">
        <w:t xml:space="preserve"> </w:t>
      </w:r>
      <w:r w:rsidRPr="006B1A12">
        <w:t>v.</w:t>
      </w:r>
      <w:r w:rsidRPr="006B1A12">
        <w:t xml:space="preserve"> </w:t>
      </w:r>
      <w:r w:rsidRPr="006B1A12">
        <w:t>Hatfield, 71 F.</w:t>
      </w:r>
      <w:r w:rsidRPr="006B1A12">
        <w:t xml:space="preserve"> </w:t>
      </w:r>
      <w:r w:rsidRPr="006B1A12">
        <w:t>Supp.</w:t>
      </w:r>
      <w:r w:rsidRPr="006B1A12">
        <w:t xml:space="preserve"> </w:t>
      </w:r>
      <w:r w:rsidRPr="006B1A12">
        <w:t>2d 500, 508–09 (D.</w:t>
      </w:r>
      <w:r w:rsidRPr="006B1A12">
        <w:t xml:space="preserve"> </w:t>
      </w:r>
      <w:r w:rsidRPr="006B1A12">
        <w:t>Md.</w:t>
      </w:r>
      <w:r w:rsidRPr="006B1A12">
        <w:t xml:space="preserve"> </w:t>
      </w:r>
      <w:r w:rsidRPr="006B1A12">
        <w:t>1999);</w:t>
      </w:r>
      <w:r w:rsidRPr="006B1A12">
        <w:t xml:space="preserve"> </w:t>
      </w:r>
      <w:r w:rsidRPr="006B1A12">
        <w:t>Hasbro, Inc.</w:t>
      </w:r>
      <w:r w:rsidRPr="006B1A12">
        <w:t xml:space="preserve"> </w:t>
      </w:r>
      <w:r w:rsidRPr="006B1A12">
        <w:t>v.</w:t>
      </w:r>
      <w:r w:rsidRPr="006B1A12">
        <w:t xml:space="preserve"> </w:t>
      </w:r>
      <w:r w:rsidRPr="006B1A12">
        <w:t>Clue Computing, Inc., 66 F.</w:t>
      </w:r>
      <w:r w:rsidRPr="006B1A12">
        <w:t xml:space="preserve"> </w:t>
      </w:r>
      <w:r w:rsidRPr="006B1A12">
        <w:t>Supp.</w:t>
      </w:r>
      <w:r w:rsidRPr="006B1A12">
        <w:t xml:space="preserve"> </w:t>
      </w:r>
      <w:r w:rsidRPr="006B1A12">
        <w:t>2d 117, 133, 52 USPQ2d 1402 (D.</w:t>
      </w:r>
      <w:r w:rsidRPr="006B1A12">
        <w:t xml:space="preserve"> </w:t>
      </w:r>
      <w:r w:rsidRPr="006B1A12">
        <w:t>Mass.</w:t>
      </w:r>
      <w:r w:rsidRPr="006B1A12">
        <w:t xml:space="preserve"> </w:t>
      </w:r>
      <w:r w:rsidRPr="006B1A12">
        <w:t xml:space="preserve">1999), </w:t>
      </w:r>
      <w:r w:rsidRPr="006B1A12">
        <w:rPr>
          <w:i/>
        </w:rPr>
        <w:t>aff’d</w:t>
      </w:r>
      <w:r w:rsidRPr="006B1A12">
        <w:t>, 232 F.3d 1, 56 USPQ2d 1766 (1st Cir.</w:t>
      </w:r>
      <w:r w:rsidRPr="006B1A12">
        <w:t xml:space="preserve"> </w:t>
      </w:r>
      <w:r w:rsidRPr="006B1A12">
        <w:t>2000).</w:t>
      </w:r>
    </w:p>
  </w:footnote>
  <w:footnote w:id="44">
    <w:p w14:paraId="0FCF5A47" w14:textId="02B3DB2B" w:rsidR="006B1A12" w:rsidRPr="00E93F9C" w:rsidRDefault="006B1A12" w:rsidP="006B1A12">
      <w:pPr>
        <w:pStyle w:val="FootnoteText"/>
      </w:pPr>
      <w:r w:rsidRPr="006B1A12">
        <w:rPr>
          <w:vertAlign w:val="superscript"/>
        </w:rPr>
        <w:footnoteRef/>
      </w:r>
      <w:r w:rsidRPr="006B1A12">
        <w:t>Lanham Act §43(c)(2)(B), (C), 15 U.S.C.</w:t>
      </w:r>
      <w:r w:rsidRPr="006B1A12">
        <w:t xml:space="preserve"> </w:t>
      </w:r>
      <w:r w:rsidRPr="006B1A12">
        <w:t xml:space="preserve">§1125(c)(2)(B), (C) (definitions of blurring and </w:t>
      </w:r>
      <w:proofErr w:type="spellStart"/>
      <w:r w:rsidRPr="006B1A12">
        <w:t>tarnishment</w:t>
      </w:r>
      <w:proofErr w:type="spellEnd"/>
      <w:r w:rsidRPr="006B1A12">
        <w:t>).</w:t>
      </w:r>
      <w:r w:rsidRPr="006B1A12">
        <w:t xml:space="preserve"> </w:t>
      </w:r>
      <w:r w:rsidRPr="006B1A12">
        <w:rPr>
          <w:i/>
        </w:rPr>
        <w:t>See</w:t>
      </w:r>
      <w:r w:rsidRPr="006B1A12">
        <w:t xml:space="preserve"> Chapter 9, §II.H.3.</w:t>
      </w:r>
    </w:p>
  </w:footnote>
  <w:footnote w:id="45">
    <w:p w14:paraId="466901EB" w14:textId="14801F3C" w:rsidR="006B1A12" w:rsidRPr="00E93F9C" w:rsidRDefault="006B1A12" w:rsidP="006B1A12">
      <w:pPr>
        <w:pStyle w:val="FootnoteText"/>
      </w:pPr>
      <w:r w:rsidRPr="006B1A12">
        <w:rPr>
          <w:vertAlign w:val="superscript"/>
        </w:rPr>
        <w:footnoteRef/>
      </w:r>
      <w:r w:rsidRPr="006B1A12">
        <w:t xml:space="preserve">202 F.3d 489, 53 USPQ2d 1570 (2d Cir.), </w:t>
      </w:r>
      <w:r w:rsidRPr="006B1A12">
        <w:rPr>
          <w:i/>
        </w:rPr>
        <w:t>cert</w:t>
      </w:r>
      <w:r w:rsidRPr="006B1A12">
        <w:t>.</w:t>
      </w:r>
      <w:r w:rsidRPr="006B1A12">
        <w:t xml:space="preserve"> </w:t>
      </w:r>
      <w:r w:rsidRPr="006B1A12">
        <w:rPr>
          <w:i/>
        </w:rPr>
        <w:t>denied</w:t>
      </w:r>
      <w:r w:rsidRPr="006B1A12">
        <w:t>, 530 U.S.</w:t>
      </w:r>
      <w:r w:rsidRPr="006B1A12">
        <w:t xml:space="preserve"> </w:t>
      </w:r>
      <w:r w:rsidRPr="006B1A12">
        <w:t>1262 (2000).</w:t>
      </w:r>
    </w:p>
  </w:footnote>
  <w:footnote w:id="46">
    <w:p w14:paraId="1781D3BC" w14:textId="204C99DB"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497.</w:t>
      </w:r>
      <w:r w:rsidRPr="006B1A12">
        <w:t xml:space="preserve"> </w:t>
      </w:r>
      <w:r w:rsidRPr="006B1A12">
        <w:t>Whether a mark is “famous” is apparently measured by the standards of §43(c).</w:t>
      </w:r>
      <w:r w:rsidRPr="006B1A12">
        <w:t xml:space="preserve"> </w:t>
      </w:r>
      <w:r w:rsidRPr="006B1A12">
        <w:rPr>
          <w:i/>
        </w:rPr>
        <w:t>See</w:t>
      </w:r>
      <w:r w:rsidRPr="006B1A12">
        <w:t xml:space="preserve"> §IV.A, below.</w:t>
      </w:r>
      <w:r w:rsidRPr="006B1A12">
        <w:t xml:space="preserve"> </w:t>
      </w:r>
      <w:r w:rsidRPr="006B1A12">
        <w:t>Distinctiveness is measured as it usually is in trademark cases.</w:t>
      </w:r>
      <w:r w:rsidRPr="006B1A12">
        <w:t xml:space="preserve"> </w:t>
      </w:r>
      <w:r w:rsidRPr="006B1A12">
        <w:t>202 F.3d at 497;</w:t>
      </w:r>
      <w:r w:rsidRPr="006B1A12">
        <w:t xml:space="preserve"> </w:t>
      </w:r>
      <w:r w:rsidRPr="006B1A12">
        <w:rPr>
          <w:i/>
        </w:rPr>
        <w:t>cf</w:t>
      </w:r>
      <w:r w:rsidRPr="006B1A12">
        <w:t>.</w:t>
      </w:r>
      <w:r w:rsidRPr="006B1A12">
        <w:t xml:space="preserve"> </w:t>
      </w:r>
      <w:r w:rsidRPr="006B1A12">
        <w:t>Victoria’s Cyber Secret Ltd.</w:t>
      </w:r>
      <w:r w:rsidRPr="006B1A12">
        <w:t xml:space="preserve"> </w:t>
      </w:r>
      <w:proofErr w:type="spellStart"/>
      <w:r w:rsidRPr="006B1A12">
        <w:t>P’ship</w:t>
      </w:r>
      <w:proofErr w:type="spellEnd"/>
      <w:r w:rsidRPr="006B1A12">
        <w:t xml:space="preserve"> v.</w:t>
      </w:r>
      <w:r w:rsidRPr="006B1A12">
        <w:t xml:space="preserve"> </w:t>
      </w:r>
      <w:r w:rsidRPr="006B1A12">
        <w:t>V Secret Catalogue, Inc., 161 F.</w:t>
      </w:r>
      <w:r w:rsidRPr="006B1A12">
        <w:t xml:space="preserve"> </w:t>
      </w:r>
      <w:r w:rsidRPr="006B1A12">
        <w:t>Supp.</w:t>
      </w:r>
      <w:r w:rsidRPr="006B1A12">
        <w:t xml:space="preserve"> </w:t>
      </w:r>
      <w:r w:rsidRPr="006B1A12">
        <w:t>2d 1339, 1350 (S.D.</w:t>
      </w:r>
      <w:r w:rsidRPr="006B1A12">
        <w:t xml:space="preserve"> </w:t>
      </w:r>
      <w:r w:rsidRPr="006B1A12">
        <w:t>Fla.</w:t>
      </w:r>
      <w:r w:rsidRPr="006B1A12">
        <w:t xml:space="preserve"> </w:t>
      </w:r>
      <w:r w:rsidRPr="006B1A12">
        <w:t xml:space="preserve">2001) (conducting an independent analysis of distinctiveness according to the standards set forth in </w:t>
      </w:r>
      <w:r w:rsidRPr="006B1A12">
        <w:rPr>
          <w:i/>
        </w:rPr>
        <w:t>Nabisco, Inc</w:t>
      </w:r>
      <w:r w:rsidRPr="006B1A12">
        <w:t>.</w:t>
      </w:r>
      <w:r w:rsidRPr="006B1A12">
        <w:t xml:space="preserve"> </w:t>
      </w:r>
      <w:r w:rsidRPr="006B1A12">
        <w:rPr>
          <w:i/>
        </w:rPr>
        <w:t>v</w:t>
      </w:r>
      <w:r w:rsidRPr="006B1A12">
        <w:t>.</w:t>
      </w:r>
      <w:r w:rsidRPr="006B1A12">
        <w:t xml:space="preserve"> </w:t>
      </w:r>
      <w:r w:rsidRPr="006B1A12">
        <w:rPr>
          <w:i/>
        </w:rPr>
        <w:t>PF Brands, Inc</w:t>
      </w:r>
      <w:r w:rsidRPr="006B1A12">
        <w:t>., 191 F.3d 208, 215–16, 51 USPQ2d 1882 (2d Cir.</w:t>
      </w:r>
      <w:r w:rsidRPr="006B1A12">
        <w:t xml:space="preserve"> </w:t>
      </w:r>
      <w:r w:rsidRPr="006B1A12">
        <w:t>1999)).</w:t>
      </w:r>
    </w:p>
  </w:footnote>
  <w:footnote w:id="47">
    <w:p w14:paraId="03D78451" w14:textId="4D12D6E8" w:rsidR="006B1A12" w:rsidRPr="00E93F9C" w:rsidRDefault="006B1A12" w:rsidP="006B1A12">
      <w:pPr>
        <w:pStyle w:val="FootnoteText"/>
      </w:pPr>
      <w:r w:rsidRPr="006B1A12">
        <w:rPr>
          <w:vertAlign w:val="superscript"/>
        </w:rPr>
        <w:footnoteRef/>
      </w:r>
      <w:r w:rsidRPr="006B1A12">
        <w:t>202 F.3d at 498.</w:t>
      </w:r>
    </w:p>
  </w:footnote>
  <w:footnote w:id="48">
    <w:p w14:paraId="071B62E2" w14:textId="35B72A25"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n.11 (citing Wella Corp.</w:t>
      </w:r>
      <w:r w:rsidRPr="006B1A12">
        <w:t xml:space="preserve"> </w:t>
      </w:r>
      <w:r w:rsidRPr="006B1A12">
        <w:t>v.</w:t>
      </w:r>
      <w:r w:rsidRPr="006B1A12">
        <w:t xml:space="preserve"> </w:t>
      </w:r>
      <w:r w:rsidRPr="006B1A12">
        <w:t>Wella Graphics, Inc., 37 F.3d 46, 48, 32 USPQ2d 1318 (2d Cir.</w:t>
      </w:r>
      <w:r w:rsidRPr="006B1A12">
        <w:t xml:space="preserve"> </w:t>
      </w:r>
      <w:r w:rsidRPr="006B1A12">
        <w:t>1994)).</w:t>
      </w:r>
    </w:p>
  </w:footnote>
  <w:footnote w:id="49">
    <w:p w14:paraId="4AA765A7" w14:textId="149663B7" w:rsidR="006B1A12" w:rsidRPr="00E93F9C" w:rsidRDefault="006B1A12" w:rsidP="006B1A12">
      <w:pPr>
        <w:pStyle w:val="FootnoteText"/>
      </w:pPr>
      <w:r w:rsidRPr="006B1A12">
        <w:rPr>
          <w:vertAlign w:val="superscript"/>
        </w:rPr>
        <w:footnoteRef/>
      </w:r>
      <w:r w:rsidRPr="006B1A12">
        <w:t>Wella Corp.</w:t>
      </w:r>
      <w:r w:rsidRPr="006B1A12">
        <w:t xml:space="preserve"> </w:t>
      </w:r>
      <w:r w:rsidRPr="006B1A12">
        <w:t>v.</w:t>
      </w:r>
      <w:r w:rsidRPr="006B1A12">
        <w:t xml:space="preserve"> </w:t>
      </w:r>
      <w:r w:rsidRPr="006B1A12">
        <w:t>Wella Graphics, Inc., 37 F.3d 46, 48, 32 USPQ2d 1318 (2d Cir.</w:t>
      </w:r>
      <w:r w:rsidRPr="006B1A12">
        <w:t xml:space="preserve"> </w:t>
      </w:r>
      <w:r w:rsidRPr="006B1A12">
        <w:t>1994).</w:t>
      </w:r>
    </w:p>
  </w:footnote>
  <w:footnote w:id="50">
    <w:p w14:paraId="34154B2A" w14:textId="159A2160" w:rsidR="006B1A12" w:rsidRPr="00E93F9C" w:rsidRDefault="006B1A12" w:rsidP="006B1A12">
      <w:pPr>
        <w:pStyle w:val="FootnoteText"/>
      </w:pPr>
      <w:r w:rsidRPr="006B1A12">
        <w:rPr>
          <w:vertAlign w:val="superscript"/>
        </w:rPr>
        <w:footnoteRef/>
      </w:r>
      <w:r w:rsidRPr="006B1A12">
        <w:t>Hartog &amp; Co.</w:t>
      </w:r>
      <w:r w:rsidRPr="006B1A12">
        <w:t xml:space="preserve"> </w:t>
      </w:r>
      <w:r w:rsidRPr="006B1A12">
        <w:t>v.</w:t>
      </w:r>
      <w:r w:rsidRPr="006B1A12">
        <w:t xml:space="preserve"> </w:t>
      </w:r>
      <w:r w:rsidRPr="006B1A12">
        <w:t>Swix.com, 136 F.</w:t>
      </w:r>
      <w:r w:rsidRPr="006B1A12">
        <w:t xml:space="preserve"> </w:t>
      </w:r>
      <w:r w:rsidRPr="006B1A12">
        <w:t>Supp.</w:t>
      </w:r>
      <w:r w:rsidRPr="006B1A12">
        <w:t xml:space="preserve"> </w:t>
      </w:r>
      <w:r w:rsidRPr="006B1A12">
        <w:t>2d 531, 537–38 (E.D.</w:t>
      </w:r>
      <w:r w:rsidRPr="006B1A12">
        <w:t xml:space="preserve"> </w:t>
      </w:r>
      <w:r w:rsidRPr="006B1A12">
        <w:t>Va.</w:t>
      </w:r>
      <w:r w:rsidRPr="006B1A12">
        <w:t xml:space="preserve"> </w:t>
      </w:r>
      <w:r w:rsidRPr="006B1A12">
        <w:t>2001);</w:t>
      </w:r>
      <w:r w:rsidRPr="006B1A12">
        <w:t xml:space="preserve"> </w:t>
      </w:r>
      <w:r w:rsidRPr="006B1A12">
        <w:t>Northern Light Tech., Inc.</w:t>
      </w:r>
      <w:r w:rsidRPr="006B1A12">
        <w:t xml:space="preserve"> </w:t>
      </w:r>
      <w:r w:rsidRPr="006B1A12">
        <w:t>v.</w:t>
      </w:r>
      <w:r w:rsidRPr="006B1A12">
        <w:t xml:space="preserve"> </w:t>
      </w:r>
      <w:r w:rsidRPr="006B1A12">
        <w:t>Northern Lights Club, 97 F.</w:t>
      </w:r>
      <w:r w:rsidRPr="006B1A12">
        <w:t xml:space="preserve"> </w:t>
      </w:r>
      <w:r w:rsidRPr="006B1A12">
        <w:t>Supp.</w:t>
      </w:r>
      <w:r w:rsidRPr="006B1A12">
        <w:t xml:space="preserve"> </w:t>
      </w:r>
      <w:r w:rsidRPr="006B1A12">
        <w:t>2d 96, 117 (D.</w:t>
      </w:r>
      <w:r w:rsidRPr="006B1A12">
        <w:t xml:space="preserve"> </w:t>
      </w:r>
      <w:r w:rsidRPr="006B1A12">
        <w:t>Mass.</w:t>
      </w:r>
      <w:r w:rsidRPr="006B1A12">
        <w:t xml:space="preserve"> </w:t>
      </w:r>
      <w:r w:rsidRPr="006B1A12">
        <w:t xml:space="preserve">2000), </w:t>
      </w:r>
      <w:r w:rsidRPr="006B1A12">
        <w:rPr>
          <w:i/>
        </w:rPr>
        <w:t>aff’d</w:t>
      </w:r>
      <w:r w:rsidRPr="006B1A12">
        <w:t xml:space="preserve">, 236 F.3d 57, 57 USPQ2d 1277 (1st Cir.), </w:t>
      </w:r>
      <w:r w:rsidRPr="006B1A12">
        <w:rPr>
          <w:i/>
        </w:rPr>
        <w:t>cert</w:t>
      </w:r>
      <w:r w:rsidRPr="006B1A12">
        <w:t>.</w:t>
      </w:r>
      <w:r w:rsidRPr="006B1A12">
        <w:t xml:space="preserve"> </w:t>
      </w:r>
      <w:r w:rsidRPr="006B1A12">
        <w:rPr>
          <w:i/>
        </w:rPr>
        <w:t>denied</w:t>
      </w:r>
      <w:r w:rsidRPr="006B1A12">
        <w:t>, 533 U.S.</w:t>
      </w:r>
      <w:r w:rsidRPr="006B1A12">
        <w:t xml:space="preserve"> </w:t>
      </w:r>
      <w:r w:rsidRPr="006B1A12">
        <w:t>911 (2001).</w:t>
      </w:r>
    </w:p>
  </w:footnote>
  <w:footnote w:id="51">
    <w:p w14:paraId="2DD059A0" w14:textId="54FF0F61" w:rsidR="006B1A12" w:rsidRPr="00E93F9C" w:rsidRDefault="006B1A12" w:rsidP="006B1A12">
      <w:pPr>
        <w:pStyle w:val="FootnoteText"/>
      </w:pPr>
      <w:r w:rsidRPr="006B1A12">
        <w:rPr>
          <w:vertAlign w:val="superscript"/>
        </w:rPr>
        <w:footnoteRef/>
      </w:r>
      <w:r w:rsidRPr="006B1A12">
        <w:t xml:space="preserve">The facts were somewhat unusual because the original domain name registrant, which competed with the plaintiff in the aviation accessories business, had transferred the registration to a noncompeting entity called </w:t>
      </w:r>
      <w:proofErr w:type="spellStart"/>
      <w:r w:rsidRPr="006B1A12">
        <w:t>Sporty’s</w:t>
      </w:r>
      <w:proofErr w:type="spellEnd"/>
      <w:r w:rsidRPr="006B1A12">
        <w:t xml:space="preserve"> Farm, which grew and sold Christmas trees.</w:t>
      </w:r>
      <w:r w:rsidRPr="006B1A12">
        <w:t xml:space="preserve"> </w:t>
      </w:r>
      <w:r w:rsidRPr="006B1A12">
        <w:t>202 F.3d at 494.</w:t>
      </w:r>
      <w:r w:rsidRPr="006B1A12">
        <w:t xml:space="preserve"> </w:t>
      </w:r>
      <w:r w:rsidRPr="006B1A12">
        <w:t xml:space="preserve">The plaintiff’s mark, </w:t>
      </w:r>
      <w:proofErr w:type="spellStart"/>
      <w:r w:rsidRPr="006B1A12">
        <w:t>Sporty’s</w:t>
      </w:r>
      <w:proofErr w:type="spellEnd"/>
      <w:r w:rsidRPr="006B1A12">
        <w:t>, was very well known in its field, but not so well known outside the field.</w:t>
      </w:r>
      <w:r w:rsidRPr="006B1A12">
        <w:t xml:space="preserve"> </w:t>
      </w:r>
      <w:r w:rsidRPr="006B1A12">
        <w:rPr>
          <w:i/>
        </w:rPr>
        <w:t>Id</w:t>
      </w:r>
      <w:r w:rsidRPr="006B1A12">
        <w:t>.</w:t>
      </w:r>
      <w:r w:rsidRPr="006B1A12">
        <w:t xml:space="preserve"> </w:t>
      </w:r>
      <w:r w:rsidRPr="006B1A12">
        <w:t>at 499.</w:t>
      </w:r>
    </w:p>
  </w:footnote>
  <w:footnote w:id="52">
    <w:p w14:paraId="144AD848" w14:textId="57FDDC38" w:rsidR="006B1A12" w:rsidRPr="00E93F9C" w:rsidRDefault="006B1A12" w:rsidP="006B1A12">
      <w:pPr>
        <w:pStyle w:val="FootnoteText"/>
      </w:pPr>
      <w:r w:rsidRPr="006B1A12">
        <w:rPr>
          <w:vertAlign w:val="superscript"/>
        </w:rPr>
        <w:footnoteRef/>
      </w:r>
      <w:r w:rsidRPr="006B1A12">
        <w:rPr>
          <w:i/>
        </w:rPr>
        <w:t>Id</w:t>
      </w:r>
      <w:r w:rsidRPr="006B1A12">
        <w:t>.</w:t>
      </w:r>
    </w:p>
  </w:footnote>
  <w:footnote w:id="53">
    <w:p w14:paraId="19B0486F" w14:textId="40F64455"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498–99.</w:t>
      </w:r>
    </w:p>
  </w:footnote>
  <w:footnote w:id="54">
    <w:p w14:paraId="2054B4A7" w14:textId="42A8519D"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499.</w:t>
      </w:r>
    </w:p>
  </w:footnote>
  <w:footnote w:id="55">
    <w:p w14:paraId="2041DB87" w14:textId="4E4FBA9E" w:rsidR="006B1A12" w:rsidRPr="00E93F9C" w:rsidRDefault="006B1A12" w:rsidP="006B1A12">
      <w:pPr>
        <w:pStyle w:val="FootnoteText"/>
      </w:pPr>
      <w:r w:rsidRPr="006B1A12">
        <w:rPr>
          <w:vertAlign w:val="superscript"/>
        </w:rPr>
        <w:footnoteRef/>
      </w:r>
      <w:r w:rsidRPr="006B1A12">
        <w:rPr>
          <w:i/>
        </w:rPr>
        <w:t>Id</w:t>
      </w:r>
      <w:r w:rsidRPr="006B1A12">
        <w:t>.</w:t>
      </w:r>
    </w:p>
  </w:footnote>
  <w:footnote w:id="56">
    <w:p w14:paraId="35643723" w14:textId="02EB43DA" w:rsidR="006B1A12" w:rsidRPr="00E93F9C" w:rsidRDefault="006B1A12" w:rsidP="006B1A12">
      <w:pPr>
        <w:pStyle w:val="FootnoteText"/>
      </w:pPr>
      <w:r w:rsidRPr="006B1A12">
        <w:rPr>
          <w:vertAlign w:val="superscript"/>
        </w:rPr>
        <w:footnoteRef/>
      </w:r>
      <w:r w:rsidRPr="006B1A12">
        <w:t xml:space="preserve">236 F.3d 57, 57 USPQ2d 1277 (1st Cir.), </w:t>
      </w:r>
      <w:r w:rsidRPr="006B1A12">
        <w:rPr>
          <w:i/>
        </w:rPr>
        <w:t>cert</w:t>
      </w:r>
      <w:r w:rsidRPr="006B1A12">
        <w:t>.</w:t>
      </w:r>
      <w:r w:rsidRPr="006B1A12">
        <w:t xml:space="preserve"> </w:t>
      </w:r>
      <w:r w:rsidRPr="006B1A12">
        <w:rPr>
          <w:i/>
        </w:rPr>
        <w:t>denied</w:t>
      </w:r>
      <w:r w:rsidRPr="006B1A12">
        <w:t>, 533 U.S.</w:t>
      </w:r>
      <w:r w:rsidRPr="006B1A12">
        <w:t xml:space="preserve"> </w:t>
      </w:r>
      <w:r w:rsidRPr="006B1A12">
        <w:t>911 (2001).</w:t>
      </w:r>
    </w:p>
  </w:footnote>
  <w:footnote w:id="57">
    <w:p w14:paraId="342AA915" w14:textId="1696BCDE"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65.</w:t>
      </w:r>
    </w:p>
  </w:footnote>
  <w:footnote w:id="58">
    <w:p w14:paraId="4C400195" w14:textId="2FD84CBF" w:rsidR="006B1A12" w:rsidRPr="00E93F9C" w:rsidRDefault="006B1A12" w:rsidP="006B1A12">
      <w:pPr>
        <w:pStyle w:val="FootnoteText"/>
      </w:pPr>
      <w:r w:rsidRPr="006B1A12">
        <w:rPr>
          <w:vertAlign w:val="superscript"/>
        </w:rPr>
        <w:footnoteRef/>
      </w:r>
      <w:r w:rsidRPr="006B1A12">
        <w:t>106 F.</w:t>
      </w:r>
      <w:r w:rsidRPr="006B1A12">
        <w:t xml:space="preserve"> </w:t>
      </w:r>
      <w:r w:rsidRPr="006B1A12">
        <w:t>Supp.</w:t>
      </w:r>
      <w:r w:rsidRPr="006B1A12">
        <w:t xml:space="preserve"> </w:t>
      </w:r>
      <w:r w:rsidRPr="006B1A12">
        <w:t>2d 845, 54 USPQ2d 1126 (E.D.</w:t>
      </w:r>
      <w:r w:rsidRPr="006B1A12">
        <w:t xml:space="preserve"> </w:t>
      </w:r>
      <w:r w:rsidRPr="006B1A12">
        <w:t>Va.</w:t>
      </w:r>
      <w:r w:rsidRPr="006B1A12">
        <w:t xml:space="preserve"> </w:t>
      </w:r>
      <w:r w:rsidRPr="006B1A12">
        <w:t xml:space="preserve">2000), </w:t>
      </w:r>
      <w:r w:rsidRPr="006B1A12">
        <w:rPr>
          <w:i/>
        </w:rPr>
        <w:t>aff’d</w:t>
      </w:r>
      <w:r w:rsidRPr="006B1A12">
        <w:t>, 238 F.3d 264, 57 USPQ2d 1547 (4th Cir.</w:t>
      </w:r>
      <w:r w:rsidRPr="006B1A12">
        <w:t xml:space="preserve"> </w:t>
      </w:r>
      <w:r w:rsidRPr="006B1A12">
        <w:t>2001).</w:t>
      </w:r>
    </w:p>
  </w:footnote>
  <w:footnote w:id="59">
    <w:p w14:paraId="58227F9F" w14:textId="1804F96E"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847–48.</w:t>
      </w:r>
      <w:r w:rsidRPr="006B1A12">
        <w:t xml:space="preserve"> </w:t>
      </w:r>
      <w:r w:rsidRPr="006B1A12">
        <w:t>The court was ruling on a counterclaim by Volkswagen.</w:t>
      </w:r>
      <w:r w:rsidRPr="006B1A12">
        <w:t xml:space="preserve"> </w:t>
      </w:r>
      <w:r w:rsidRPr="006B1A12">
        <w:t>The Fourth Circuit affirmed only on the ACPA grounds and did not reach the dilution and infringement issues.</w:t>
      </w:r>
      <w:r w:rsidRPr="006B1A12">
        <w:t xml:space="preserve"> </w:t>
      </w:r>
      <w:r w:rsidRPr="006B1A12">
        <w:t>238 F.3d at 271.</w:t>
      </w:r>
    </w:p>
  </w:footnote>
  <w:footnote w:id="60">
    <w:p w14:paraId="4D35688D" w14:textId="7AE72C02" w:rsidR="006B1A12" w:rsidRPr="00E93F9C" w:rsidRDefault="006B1A12" w:rsidP="006B1A12">
      <w:pPr>
        <w:pStyle w:val="FootnoteText"/>
      </w:pPr>
      <w:r w:rsidRPr="006B1A12">
        <w:rPr>
          <w:vertAlign w:val="superscript"/>
        </w:rPr>
        <w:footnoteRef/>
      </w:r>
      <w:r w:rsidRPr="006B1A12">
        <w:t>106 F.</w:t>
      </w:r>
      <w:r w:rsidRPr="006B1A12">
        <w:t xml:space="preserve"> </w:t>
      </w:r>
      <w:r w:rsidRPr="006B1A12">
        <w:t>Supp.</w:t>
      </w:r>
      <w:r w:rsidRPr="006B1A12">
        <w:t xml:space="preserve"> </w:t>
      </w:r>
      <w:r w:rsidRPr="006B1A12">
        <w:t>2d at 847.</w:t>
      </w:r>
    </w:p>
  </w:footnote>
  <w:footnote w:id="61">
    <w:p w14:paraId="1DB43041" w14:textId="11E1B3BA" w:rsidR="006B1A12" w:rsidRPr="00E93F9C" w:rsidRDefault="006B1A12" w:rsidP="006B1A12">
      <w:pPr>
        <w:pStyle w:val="FootnoteText"/>
      </w:pPr>
      <w:r w:rsidRPr="006B1A12">
        <w:rPr>
          <w:vertAlign w:val="superscript"/>
        </w:rPr>
        <w:footnoteRef/>
      </w:r>
      <w:r w:rsidRPr="006B1A12">
        <w:rPr>
          <w:i/>
        </w:rPr>
        <w:t>Id</w:t>
      </w:r>
      <w:r w:rsidRPr="006B1A12">
        <w:t>.</w:t>
      </w:r>
    </w:p>
  </w:footnote>
  <w:footnote w:id="62">
    <w:p w14:paraId="3CEBDBC1" w14:textId="1AB893FB"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847–48.</w:t>
      </w:r>
    </w:p>
  </w:footnote>
  <w:footnote w:id="63">
    <w:p w14:paraId="024393DB" w14:textId="3611BA82"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848.</w:t>
      </w:r>
    </w:p>
  </w:footnote>
  <w:footnote w:id="64">
    <w:p w14:paraId="75117160" w14:textId="7C5A73A9" w:rsidR="006B1A12" w:rsidRPr="00E93F9C" w:rsidRDefault="006B1A12" w:rsidP="006B1A12">
      <w:pPr>
        <w:pStyle w:val="FootnoteText"/>
      </w:pPr>
      <w:r w:rsidRPr="006B1A12">
        <w:rPr>
          <w:vertAlign w:val="superscript"/>
        </w:rPr>
        <w:footnoteRef/>
      </w:r>
      <w:r w:rsidRPr="006B1A12">
        <w:t>238 F.3d at 269–70.</w:t>
      </w:r>
    </w:p>
  </w:footnote>
  <w:footnote w:id="65">
    <w:p w14:paraId="39B7B7A0" w14:textId="612CDB26"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269.</w:t>
      </w:r>
    </w:p>
  </w:footnote>
  <w:footnote w:id="66">
    <w:p w14:paraId="6AED942A" w14:textId="10E03D6A"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270.</w:t>
      </w:r>
    </w:p>
  </w:footnote>
  <w:footnote w:id="67">
    <w:p w14:paraId="6755AA75" w14:textId="05A0C19C"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271.</w:t>
      </w:r>
    </w:p>
  </w:footnote>
  <w:footnote w:id="68">
    <w:p w14:paraId="641FFDD4" w14:textId="4E9FC676" w:rsidR="006B1A12" w:rsidRPr="00E93F9C" w:rsidRDefault="006B1A12" w:rsidP="006B1A12">
      <w:pPr>
        <w:pStyle w:val="FootnoteText"/>
      </w:pPr>
      <w:r w:rsidRPr="006B1A12">
        <w:rPr>
          <w:vertAlign w:val="superscript"/>
        </w:rPr>
        <w:footnoteRef/>
      </w:r>
      <w:r w:rsidRPr="006B1A12">
        <w:t>Lucas Nursery &amp; Landscaping, Inc.</w:t>
      </w:r>
      <w:r w:rsidRPr="006B1A12">
        <w:t xml:space="preserve"> </w:t>
      </w:r>
      <w:r w:rsidRPr="006B1A12">
        <w:t>v.</w:t>
      </w:r>
      <w:r w:rsidRPr="006B1A12">
        <w:t xml:space="preserve"> </w:t>
      </w:r>
      <w:r w:rsidRPr="006B1A12">
        <w:t>Grosse, 359 F.3d 806, 807, 70 USPQ2d 1149 (6th Cir.</w:t>
      </w:r>
      <w:r w:rsidRPr="006B1A12">
        <w:t xml:space="preserve"> </w:t>
      </w:r>
      <w:r w:rsidRPr="006B1A12">
        <w:t>2004).</w:t>
      </w:r>
      <w:r w:rsidRPr="006B1A12">
        <w:t xml:space="preserve"> </w:t>
      </w:r>
      <w:r w:rsidRPr="006B1A12">
        <w:t>The defendant registered the domain name lucasnursery.com.</w:t>
      </w:r>
    </w:p>
  </w:footnote>
  <w:footnote w:id="69">
    <w:p w14:paraId="3E0E70A3" w14:textId="033036B2"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808.</w:t>
      </w:r>
    </w:p>
  </w:footnote>
  <w:footnote w:id="70">
    <w:p w14:paraId="27A48D5C" w14:textId="6BAF06E7"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809–11.</w:t>
      </w:r>
    </w:p>
  </w:footnote>
  <w:footnote w:id="71">
    <w:p w14:paraId="2830FD74" w14:textId="6EE5B0B1"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811;</w:t>
      </w:r>
      <w:r w:rsidRPr="006B1A12">
        <w:t xml:space="preserve"> </w:t>
      </w:r>
      <w:r w:rsidRPr="006B1A12">
        <w:rPr>
          <w:i/>
        </w:rPr>
        <w:t>accord</w:t>
      </w:r>
      <w:r w:rsidRPr="006B1A12">
        <w:t xml:space="preserve"> TMI, Inc.</w:t>
      </w:r>
      <w:r w:rsidRPr="006B1A12">
        <w:t xml:space="preserve"> </w:t>
      </w:r>
      <w:r w:rsidRPr="006B1A12">
        <w:t>v.</w:t>
      </w:r>
      <w:r w:rsidRPr="006B1A12">
        <w:t xml:space="preserve"> </w:t>
      </w:r>
      <w:r w:rsidRPr="006B1A12">
        <w:t>Maxwell, 368 F.3d 433, 439–40, 70 USPQ2d 1630 (5th Cir.</w:t>
      </w:r>
      <w:r w:rsidRPr="006B1A12">
        <w:t xml:space="preserve"> </w:t>
      </w:r>
      <w:r w:rsidRPr="006B1A12">
        <w:t xml:space="preserve">2004) (citing </w:t>
      </w:r>
      <w:r w:rsidRPr="006B1A12">
        <w:rPr>
          <w:i/>
        </w:rPr>
        <w:t>Lucas</w:t>
      </w:r>
      <w:r w:rsidRPr="006B1A12">
        <w:t>);</w:t>
      </w:r>
      <w:r w:rsidRPr="006B1A12">
        <w:t xml:space="preserve"> </w:t>
      </w:r>
      <w:r w:rsidRPr="006B1A12">
        <w:t>Career Agents Network, Inc.</w:t>
      </w:r>
      <w:r w:rsidRPr="006B1A12">
        <w:t xml:space="preserve"> </w:t>
      </w:r>
      <w:r w:rsidRPr="006B1A12">
        <w:t>v.</w:t>
      </w:r>
      <w:r w:rsidRPr="006B1A12">
        <w:t xml:space="preserve"> </w:t>
      </w:r>
      <w:r w:rsidRPr="006B1A12">
        <w:t>careeragentsnetwork.biz, 96 USPQ2d 1884, 1888 (E.D.</w:t>
      </w:r>
      <w:r w:rsidRPr="006B1A12">
        <w:t xml:space="preserve"> </w:t>
      </w:r>
      <w:r w:rsidRPr="006B1A12">
        <w:t>Mich.</w:t>
      </w:r>
      <w:r w:rsidRPr="006B1A12">
        <w:t xml:space="preserve"> </w:t>
      </w:r>
      <w:r w:rsidRPr="006B1A12">
        <w:t>2010) (same);</w:t>
      </w:r>
      <w:r w:rsidRPr="006B1A12">
        <w:t xml:space="preserve"> </w:t>
      </w:r>
      <w:r w:rsidRPr="006B1A12">
        <w:t>Mayflower Transit, LLC v.</w:t>
      </w:r>
      <w:r w:rsidRPr="006B1A12">
        <w:t xml:space="preserve"> </w:t>
      </w:r>
      <w:r w:rsidRPr="006B1A12">
        <w:t>Prince, 314 F.</w:t>
      </w:r>
      <w:r w:rsidRPr="006B1A12">
        <w:t xml:space="preserve"> </w:t>
      </w:r>
      <w:r w:rsidRPr="006B1A12">
        <w:t>Supp.</w:t>
      </w:r>
      <w:r w:rsidRPr="006B1A12">
        <w:t xml:space="preserve"> </w:t>
      </w:r>
      <w:r w:rsidRPr="006B1A12">
        <w:t>2d 362, 369–72, 70 USPQ2d 1814 (D.N.J.</w:t>
      </w:r>
      <w:r w:rsidRPr="006B1A12">
        <w:t xml:space="preserve"> </w:t>
      </w:r>
      <w:r w:rsidRPr="006B1A12">
        <w:t>2004) (same);</w:t>
      </w:r>
      <w:r w:rsidRPr="006B1A12">
        <w:t xml:space="preserve"> </w:t>
      </w:r>
      <w:r w:rsidRPr="006B1A12">
        <w:rPr>
          <w:i/>
        </w:rPr>
        <w:t>see</w:t>
      </w:r>
      <w:r w:rsidRPr="006B1A12">
        <w:t xml:space="preserve"> Utah Lighthouse Ministry v.</w:t>
      </w:r>
      <w:r w:rsidRPr="006B1A12">
        <w:t xml:space="preserve"> </w:t>
      </w:r>
      <w:r w:rsidRPr="006B1A12">
        <w:t>Foundation for Apologetic Info.</w:t>
      </w:r>
      <w:r w:rsidRPr="006B1A12">
        <w:t xml:space="preserve"> </w:t>
      </w:r>
      <w:r w:rsidRPr="006B1A12">
        <w:t>&amp; Research, 527 F.3d 1045, 1058, 86 USPQ2d 1865 (10th Cir.</w:t>
      </w:r>
      <w:r w:rsidRPr="006B1A12">
        <w:t xml:space="preserve"> </w:t>
      </w:r>
      <w:r w:rsidRPr="006B1A12">
        <w:t>2008) (upholding summary judgment;</w:t>
      </w:r>
      <w:r w:rsidRPr="006B1A12">
        <w:t xml:space="preserve"> </w:t>
      </w:r>
      <w:r w:rsidRPr="006B1A12">
        <w:t>court found defendant’s use to be noncommercial).</w:t>
      </w:r>
    </w:p>
  </w:footnote>
  <w:footnote w:id="72">
    <w:p w14:paraId="26952726" w14:textId="7CB86EA2" w:rsidR="006B1A12" w:rsidRPr="00E93F9C" w:rsidRDefault="006B1A12" w:rsidP="006B1A12">
      <w:pPr>
        <w:pStyle w:val="FootnoteText"/>
      </w:pPr>
      <w:r w:rsidRPr="006B1A12">
        <w:rPr>
          <w:vertAlign w:val="superscript"/>
        </w:rPr>
        <w:footnoteRef/>
      </w:r>
      <w:r w:rsidRPr="006B1A12">
        <w:rPr>
          <w:i/>
        </w:rPr>
        <w:t>See</w:t>
      </w:r>
      <w:r w:rsidRPr="006B1A12">
        <w:t xml:space="preserve"> Northland Ins.</w:t>
      </w:r>
      <w:r w:rsidRPr="006B1A12">
        <w:t xml:space="preserve"> </w:t>
      </w:r>
      <w:r w:rsidRPr="006B1A12">
        <w:t>Cos.</w:t>
      </w:r>
      <w:r w:rsidRPr="006B1A12">
        <w:t xml:space="preserve"> </w:t>
      </w:r>
      <w:r w:rsidRPr="006B1A12">
        <w:t>v.</w:t>
      </w:r>
      <w:r w:rsidRPr="006B1A12">
        <w:t xml:space="preserve"> </w:t>
      </w:r>
      <w:r w:rsidRPr="006B1A12">
        <w:t>Blaylock, 115 F.</w:t>
      </w:r>
      <w:r w:rsidRPr="006B1A12">
        <w:t xml:space="preserve"> </w:t>
      </w:r>
      <w:r w:rsidRPr="006B1A12">
        <w:t>Supp.</w:t>
      </w:r>
      <w:r w:rsidRPr="006B1A12">
        <w:t xml:space="preserve"> </w:t>
      </w:r>
      <w:r w:rsidRPr="006B1A12">
        <w:t>2d 1108, 56 USPQ2d 1662 (D.</w:t>
      </w:r>
      <w:r w:rsidRPr="006B1A12">
        <w:t xml:space="preserve"> </w:t>
      </w:r>
      <w:r w:rsidRPr="006B1A12">
        <w:t>Minn.</w:t>
      </w:r>
      <w:r w:rsidRPr="006B1A12">
        <w:t xml:space="preserve"> </w:t>
      </w:r>
      <w:r w:rsidRPr="006B1A12">
        <w:t>2000) (defendant registered the domain name northlandinsurance.com and used it to criticize the plaintiff).</w:t>
      </w:r>
    </w:p>
  </w:footnote>
  <w:footnote w:id="73">
    <w:p w14:paraId="5EA3A0E3" w14:textId="2622F7E0" w:rsidR="006B1A12" w:rsidRPr="00E93F9C" w:rsidRDefault="006B1A12" w:rsidP="006B1A12">
      <w:pPr>
        <w:pStyle w:val="FootnoteText"/>
      </w:pPr>
      <w:r w:rsidRPr="006B1A12">
        <w:rPr>
          <w:vertAlign w:val="superscript"/>
        </w:rPr>
        <w:footnoteRef/>
      </w:r>
      <w:r w:rsidRPr="006B1A12">
        <w:t>382 F.3d 774, 72 USPQ2d 1305 (8th Cir.</w:t>
      </w:r>
      <w:r w:rsidRPr="006B1A12">
        <w:t xml:space="preserve"> </w:t>
      </w:r>
      <w:r w:rsidRPr="006B1A12">
        <w:t>2004).</w:t>
      </w:r>
    </w:p>
  </w:footnote>
  <w:footnote w:id="74">
    <w:p w14:paraId="641002C4" w14:textId="4A793244" w:rsidR="006B1A12" w:rsidRPr="00E93F9C" w:rsidRDefault="006B1A12" w:rsidP="006B1A12">
      <w:pPr>
        <w:pStyle w:val="FootnoteText"/>
      </w:pPr>
      <w:r w:rsidRPr="006B1A12">
        <w:rPr>
          <w:vertAlign w:val="superscript"/>
        </w:rPr>
        <w:footnoteRef/>
      </w:r>
      <w:r w:rsidRPr="006B1A12">
        <w:t>Some of the defendant’s domain-name registrations included drinkcoke.org, mycocacola.com, mypepsi.org, and my-washingtonpost.com.</w:t>
      </w:r>
      <w:r w:rsidRPr="006B1A12">
        <w:t xml:space="preserve"> </w:t>
      </w:r>
      <w:r w:rsidRPr="006B1A12">
        <w:t>He linked them to a site called abortionismurder.com.</w:t>
      </w:r>
      <w:r w:rsidRPr="006B1A12">
        <w:t xml:space="preserve"> </w:t>
      </w:r>
      <w:r w:rsidRPr="006B1A12">
        <w:rPr>
          <w:i/>
        </w:rPr>
        <w:t>Id</w:t>
      </w:r>
      <w:r w:rsidRPr="006B1A12">
        <w:t>.</w:t>
      </w:r>
      <w:r w:rsidRPr="006B1A12">
        <w:t xml:space="preserve"> </w:t>
      </w:r>
      <w:r w:rsidRPr="006B1A12">
        <w:t>at 779.</w:t>
      </w:r>
    </w:p>
  </w:footnote>
  <w:footnote w:id="75">
    <w:p w14:paraId="39A62656" w14:textId="268A2675" w:rsidR="006B1A12" w:rsidRPr="00397A9B" w:rsidRDefault="006B1A12" w:rsidP="006B1A12">
      <w:pPr>
        <w:pStyle w:val="FootnoteText"/>
        <w:rPr>
          <w:lang w:val="da-DK"/>
        </w:rPr>
      </w:pPr>
      <w:r w:rsidRPr="006B1A12">
        <w:rPr>
          <w:vertAlign w:val="superscript"/>
        </w:rPr>
        <w:footnoteRef/>
      </w:r>
      <w:r w:rsidRPr="006B1A12">
        <w:rPr>
          <w:i/>
        </w:rPr>
        <w:t>Id</w:t>
      </w:r>
      <w:r w:rsidRPr="006B1A12">
        <w:t>.</w:t>
      </w:r>
      <w:r w:rsidRPr="006B1A12">
        <w:t xml:space="preserve"> </w:t>
      </w:r>
      <w:r w:rsidRPr="006B1A12">
        <w:t>at 786.</w:t>
      </w:r>
    </w:p>
  </w:footnote>
  <w:footnote w:id="76">
    <w:p w14:paraId="3005C602" w14:textId="1CF2227C" w:rsidR="006B1A12" w:rsidRPr="00397A9B" w:rsidRDefault="006B1A12" w:rsidP="006B1A12">
      <w:pPr>
        <w:pStyle w:val="FootnoteText"/>
        <w:rPr>
          <w:lang w:val="da-DK"/>
        </w:rPr>
      </w:pPr>
      <w:r w:rsidRPr="006B1A12">
        <w:rPr>
          <w:vertAlign w:val="superscript"/>
        </w:rPr>
        <w:footnoteRef/>
      </w:r>
      <w:r w:rsidRPr="006B1A12">
        <w:rPr>
          <w:i/>
        </w:rPr>
        <w:t>Id</w:t>
      </w:r>
      <w:r w:rsidRPr="006B1A12">
        <w:t>.</w:t>
      </w:r>
    </w:p>
  </w:footnote>
  <w:footnote w:id="77">
    <w:p w14:paraId="1BF3D306" w14:textId="60458B5A"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787–88.</w:t>
      </w:r>
      <w:r w:rsidRPr="006B1A12">
        <w:t xml:space="preserve"> </w:t>
      </w:r>
      <w:r w:rsidRPr="006B1A12">
        <w:t xml:space="preserve">The Eighth Circuit’s analysis was followed in </w:t>
      </w:r>
      <w:r w:rsidRPr="006B1A12">
        <w:rPr>
          <w:i/>
        </w:rPr>
        <w:t>HER, Inc</w:t>
      </w:r>
      <w:r w:rsidRPr="006B1A12">
        <w:t>.</w:t>
      </w:r>
      <w:r w:rsidRPr="006B1A12">
        <w:t xml:space="preserve"> </w:t>
      </w:r>
      <w:r w:rsidRPr="006B1A12">
        <w:rPr>
          <w:i/>
        </w:rPr>
        <w:t>v</w:t>
      </w:r>
      <w:r w:rsidRPr="006B1A12">
        <w:t>.</w:t>
      </w:r>
      <w:r w:rsidRPr="006B1A12">
        <w:t xml:space="preserve"> </w:t>
      </w:r>
      <w:r w:rsidRPr="006B1A12">
        <w:rPr>
          <w:i/>
        </w:rPr>
        <w:t>REMAX/First Choice, LLC</w:t>
      </w:r>
      <w:r w:rsidRPr="006B1A12">
        <w:t>, 468 F.</w:t>
      </w:r>
      <w:r w:rsidRPr="006B1A12">
        <w:t xml:space="preserve"> </w:t>
      </w:r>
      <w:r w:rsidRPr="006B1A12">
        <w:t>Supp.</w:t>
      </w:r>
      <w:r w:rsidRPr="006B1A12">
        <w:t xml:space="preserve"> </w:t>
      </w:r>
      <w:r w:rsidRPr="006B1A12">
        <w:t>2d 964 (S.D.</w:t>
      </w:r>
      <w:r w:rsidRPr="006B1A12">
        <w:t xml:space="preserve"> </w:t>
      </w:r>
      <w:r w:rsidRPr="006B1A12">
        <w:t>Ohio 2007).</w:t>
      </w:r>
    </w:p>
  </w:footnote>
  <w:footnote w:id="78">
    <w:p w14:paraId="13C27FFB" w14:textId="66FFDCA7" w:rsidR="006B1A12" w:rsidRPr="006B1A12" w:rsidRDefault="006B1A12" w:rsidP="006B1A12">
      <w:pPr>
        <w:pStyle w:val="FootnoteText"/>
      </w:pPr>
      <w:r w:rsidRPr="006B1A12">
        <w:rPr>
          <w:vertAlign w:val="superscript"/>
        </w:rPr>
        <w:footnoteRef/>
      </w:r>
      <w:r w:rsidRPr="006B1A12">
        <w:rPr>
          <w:i/>
        </w:rPr>
        <w:t>E.g.</w:t>
      </w:r>
      <w:r w:rsidRPr="006B1A12">
        <w:t>, Verizon Cal., Inc.</w:t>
      </w:r>
      <w:r w:rsidRPr="006B1A12">
        <w:t xml:space="preserve"> </w:t>
      </w:r>
      <w:r w:rsidRPr="006B1A12">
        <w:t>v.</w:t>
      </w:r>
      <w:r w:rsidRPr="006B1A12">
        <w:t xml:space="preserve"> </w:t>
      </w:r>
      <w:r w:rsidRPr="006B1A12">
        <w:t>Above.com Pty, Ltd., 881 F.</w:t>
      </w:r>
      <w:r w:rsidRPr="006B1A12">
        <w:t xml:space="preserve"> </w:t>
      </w:r>
      <w:r w:rsidRPr="006B1A12">
        <w:t>Supp.</w:t>
      </w:r>
      <w:r w:rsidRPr="006B1A12">
        <w:t xml:space="preserve"> </w:t>
      </w:r>
      <w:r w:rsidRPr="006B1A12">
        <w:t>2d 1173, 1176 (C.D.</w:t>
      </w:r>
      <w:r w:rsidRPr="006B1A12">
        <w:t xml:space="preserve"> </w:t>
      </w:r>
      <w:r w:rsidRPr="006B1A12">
        <w:t>Cal.</w:t>
      </w:r>
      <w:r w:rsidRPr="006B1A12">
        <w:t xml:space="preserve"> </w:t>
      </w:r>
      <w:r w:rsidRPr="006B1A12">
        <w:t>2011) (citing cases).</w:t>
      </w:r>
    </w:p>
    <w:p w14:paraId="27B46CB1" w14:textId="77777777" w:rsidR="006B1A12" w:rsidRDefault="006B1A12" w:rsidP="005B17AF">
      <w:pPr>
        <w:pStyle w:val="footnote"/>
      </w:pPr>
    </w:p>
  </w:footnote>
  <w:footnote w:id="79">
    <w:p w14:paraId="6C3CFF6B" w14:textId="00C0CE29" w:rsidR="006B1A12" w:rsidRPr="006B1A12"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1179.</w:t>
      </w:r>
    </w:p>
    <w:p w14:paraId="7B1F9E82" w14:textId="77777777" w:rsidR="006B1A12" w:rsidRDefault="006B1A12" w:rsidP="005B17AF">
      <w:pPr>
        <w:pStyle w:val="footnote"/>
      </w:pPr>
    </w:p>
  </w:footnote>
  <w:footnote w:id="80">
    <w:p w14:paraId="7A9DA818" w14:textId="5498E262" w:rsidR="006B1A12" w:rsidRPr="006B1A12" w:rsidRDefault="006B1A12" w:rsidP="006B1A12">
      <w:pPr>
        <w:pStyle w:val="FootnoteText"/>
      </w:pPr>
      <w:r w:rsidRPr="006B1A12">
        <w:rPr>
          <w:vertAlign w:val="superscript"/>
        </w:rPr>
        <w:footnoteRef/>
      </w:r>
      <w:r w:rsidRPr="006B1A12">
        <w:t xml:space="preserve">Petroliam Nasional </w:t>
      </w:r>
      <w:proofErr w:type="spellStart"/>
      <w:r w:rsidRPr="006B1A12">
        <w:t>Berhad</w:t>
      </w:r>
      <w:proofErr w:type="spellEnd"/>
      <w:r w:rsidRPr="006B1A12">
        <w:t xml:space="preserve"> v.</w:t>
      </w:r>
      <w:r w:rsidRPr="006B1A12">
        <w:t xml:space="preserve"> </w:t>
      </w:r>
      <w:r w:rsidRPr="006B1A12">
        <w:t>GoDaddy.com, Inc., 737 F.3d 546, 108 USPQ2d 2012 (9th Cir.</w:t>
      </w:r>
      <w:r w:rsidRPr="006B1A12">
        <w:t xml:space="preserve"> </w:t>
      </w:r>
      <w:r w:rsidRPr="006B1A12">
        <w:t>2013).</w:t>
      </w:r>
    </w:p>
    <w:p w14:paraId="0D46A4F8" w14:textId="77777777" w:rsidR="006B1A12" w:rsidRDefault="006B1A12" w:rsidP="005B17AF">
      <w:pPr>
        <w:pStyle w:val="footnote"/>
      </w:pPr>
    </w:p>
  </w:footnote>
  <w:footnote w:id="81">
    <w:p w14:paraId="43DB4A9D" w14:textId="696BBA36" w:rsidR="006B1A12" w:rsidRPr="00E93F9C" w:rsidRDefault="006B1A12" w:rsidP="006B1A12">
      <w:pPr>
        <w:pStyle w:val="FootnoteText"/>
      </w:pPr>
      <w:r w:rsidRPr="006B1A12">
        <w:rPr>
          <w:vertAlign w:val="superscript"/>
        </w:rPr>
        <w:footnoteRef/>
      </w:r>
      <w:r w:rsidRPr="006B1A12">
        <w:rPr>
          <w:i/>
        </w:rPr>
        <w:t>E</w:t>
      </w:r>
      <w:r w:rsidRPr="006B1A12">
        <w:t>.</w:t>
      </w:r>
      <w:r w:rsidRPr="006B1A12">
        <w:rPr>
          <w:i/>
        </w:rPr>
        <w:t>g</w:t>
      </w:r>
      <w:r w:rsidRPr="006B1A12">
        <w:t>., Lanham Act §43(d)(1)(A)(ii)(II), 15 U.S.C.</w:t>
      </w:r>
      <w:r w:rsidRPr="006B1A12">
        <w:t xml:space="preserve"> </w:t>
      </w:r>
      <w:r w:rsidRPr="006B1A12">
        <w:t>§1125(d)(1)(A)(ii)(II) (relating to a domain name that “is identical or confusingly similar to or dilutive of” another’s “famous mark”</w:t>
      </w:r>
      <w:proofErr w:type="gramStart"/>
      <w:r w:rsidRPr="006B1A12">
        <w:t>);</w:t>
      </w:r>
      <w:proofErr w:type="gramEnd"/>
      <w:r w:rsidRPr="006B1A12">
        <w:t xml:space="preserve"> </w:t>
      </w:r>
      <w:r w:rsidRPr="006B1A12">
        <w:rPr>
          <w:i/>
        </w:rPr>
        <w:t>id</w:t>
      </w:r>
      <w:r w:rsidRPr="006B1A12">
        <w:t>.</w:t>
      </w:r>
      <w:r w:rsidRPr="006B1A12">
        <w:t xml:space="preserve"> </w:t>
      </w:r>
      <w:r w:rsidRPr="006B1A12">
        <w:t>§43(d)(1)(B)(</w:t>
      </w:r>
      <w:proofErr w:type="spellStart"/>
      <w:r w:rsidRPr="006B1A12">
        <w:t>i</w:t>
      </w:r>
      <w:proofErr w:type="spellEnd"/>
      <w:r w:rsidRPr="006B1A12">
        <w:t>)(IX), 15 U.S.C.</w:t>
      </w:r>
      <w:r w:rsidRPr="006B1A12">
        <w:t xml:space="preserve"> </w:t>
      </w:r>
      <w:r w:rsidRPr="006B1A12">
        <w:t>§1125(d)(1)(B)(</w:t>
      </w:r>
      <w:proofErr w:type="spellStart"/>
      <w:r w:rsidRPr="006B1A12">
        <w:t>i</w:t>
      </w:r>
      <w:proofErr w:type="spellEnd"/>
      <w:r w:rsidRPr="006B1A12">
        <w:t>)(IX) (same).</w:t>
      </w:r>
    </w:p>
  </w:footnote>
  <w:footnote w:id="82">
    <w:p w14:paraId="12B24691" w14:textId="2C150542" w:rsidR="006B1A12" w:rsidRPr="00E93F9C" w:rsidRDefault="006B1A12" w:rsidP="006B1A12">
      <w:pPr>
        <w:pStyle w:val="FootnoteText"/>
      </w:pPr>
      <w:r w:rsidRPr="006B1A12">
        <w:rPr>
          <w:vertAlign w:val="superscript"/>
        </w:rPr>
        <w:footnoteRef/>
      </w:r>
      <w:r w:rsidRPr="006B1A12">
        <w:t>To be famous, a mark must be “widely recognized [as a mark] by the general consuming public of the United States.” Lanham Act §43(c)(2)(A), 15 U.S.C.</w:t>
      </w:r>
      <w:r w:rsidRPr="006B1A12">
        <w:t xml:space="preserve"> </w:t>
      </w:r>
      <w:r w:rsidRPr="006B1A12">
        <w:t>§1125(c)(2)(A).</w:t>
      </w:r>
      <w:r w:rsidRPr="006B1A12">
        <w:t xml:space="preserve"> </w:t>
      </w:r>
      <w:r w:rsidRPr="006B1A12">
        <w:t>See Chapter 8, §V, for a discussion of niche market fame.</w:t>
      </w:r>
    </w:p>
  </w:footnote>
  <w:footnote w:id="83">
    <w:p w14:paraId="4030E989" w14:textId="491972F4" w:rsidR="006B1A12" w:rsidRPr="00E93F9C" w:rsidRDefault="006B1A12" w:rsidP="006B1A12">
      <w:pPr>
        <w:pStyle w:val="FootnoteText"/>
      </w:pPr>
      <w:r w:rsidRPr="006B1A12">
        <w:rPr>
          <w:vertAlign w:val="superscript"/>
        </w:rPr>
        <w:footnoteRef/>
      </w:r>
      <w:r w:rsidRPr="006B1A12">
        <w:t>The TDRA only requires a likelihood of dilution, not actual dilution.</w:t>
      </w:r>
      <w:r w:rsidRPr="006B1A12">
        <w:t xml:space="preserve"> </w:t>
      </w:r>
      <w:r w:rsidRPr="006B1A12">
        <w:t xml:space="preserve">But the TDRA, unlike the FTDA, only recognizes two categories of dilution—blurring and </w:t>
      </w:r>
      <w:proofErr w:type="spellStart"/>
      <w:r w:rsidRPr="006B1A12">
        <w:t>tarnishment</w:t>
      </w:r>
      <w:proofErr w:type="spellEnd"/>
      <w:r w:rsidRPr="006B1A12">
        <w:t>—and defines them separately.</w:t>
      </w:r>
      <w:r w:rsidRPr="006B1A12">
        <w:t xml:space="preserve"> </w:t>
      </w:r>
      <w:r w:rsidRPr="006B1A12">
        <w:t>Lanham Act §43(c)(2)(B), (C), 15 U.S.C.</w:t>
      </w:r>
      <w:r w:rsidRPr="006B1A12">
        <w:t xml:space="preserve"> </w:t>
      </w:r>
      <w:r w:rsidRPr="006B1A12">
        <w:t>§1125(c)(2)(B), (C).</w:t>
      </w:r>
      <w:r w:rsidRPr="006B1A12">
        <w:t xml:space="preserve"> </w:t>
      </w:r>
      <w:r w:rsidRPr="006B1A12">
        <w:t>See Chapter 9 for a discussion of these definitions.</w:t>
      </w:r>
    </w:p>
  </w:footnote>
  <w:footnote w:id="84">
    <w:p w14:paraId="69AFFAA5" w14:textId="4AE8F38D" w:rsidR="006B1A12" w:rsidRPr="00397A9B" w:rsidRDefault="006B1A12" w:rsidP="006B1A12">
      <w:pPr>
        <w:pStyle w:val="FootnoteText"/>
        <w:rPr>
          <w:lang w:val="es-US"/>
        </w:rPr>
      </w:pPr>
      <w:r w:rsidRPr="006B1A12">
        <w:rPr>
          <w:vertAlign w:val="superscript"/>
        </w:rPr>
        <w:footnoteRef/>
      </w:r>
      <w:r w:rsidRPr="006B1A12">
        <w:t>254 F.3d 476, 59 USPQ2d 1207 (3d Cir.</w:t>
      </w:r>
      <w:r w:rsidRPr="006B1A12">
        <w:t xml:space="preserve"> </w:t>
      </w:r>
      <w:r w:rsidRPr="006B1A12">
        <w:t>2001).</w:t>
      </w:r>
    </w:p>
  </w:footnote>
  <w:footnote w:id="85">
    <w:p w14:paraId="37B42058" w14:textId="64D3A0E7"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479–80.</w:t>
      </w:r>
      <w:r w:rsidRPr="006B1A12">
        <w:t xml:space="preserve"> </w:t>
      </w:r>
      <w:r w:rsidRPr="006B1A12">
        <w:t>The plaintiff had registered www.joecartoon.com.</w:t>
      </w:r>
      <w:r w:rsidRPr="006B1A12">
        <w:t xml:space="preserve"> </w:t>
      </w:r>
      <w:r w:rsidRPr="006B1A12">
        <w:t>The defendant registered variations, including common misspellings of the mark.</w:t>
      </w:r>
    </w:p>
  </w:footnote>
  <w:footnote w:id="86">
    <w:p w14:paraId="3A0C7F67" w14:textId="25D09E5A" w:rsidR="006B1A12" w:rsidRPr="00E93F9C" w:rsidRDefault="006B1A12" w:rsidP="006B1A12">
      <w:pPr>
        <w:pStyle w:val="FootnoteText"/>
      </w:pPr>
      <w:r w:rsidRPr="006B1A12">
        <w:rPr>
          <w:vertAlign w:val="superscript"/>
        </w:rPr>
        <w:footnoteRef/>
      </w:r>
      <w:r w:rsidRPr="006B1A12">
        <w:t>The TDRA also requires both fame and distinctiveness, but the TDRA clarified the requirements for each because the original FTDA was unclear on the distinction between the two.</w:t>
      </w:r>
      <w:r w:rsidRPr="006B1A12">
        <w:t xml:space="preserve"> </w:t>
      </w:r>
      <w:r w:rsidRPr="006B1A12">
        <w:rPr>
          <w:i/>
        </w:rPr>
        <w:t>See</w:t>
      </w:r>
      <w:r w:rsidRPr="006B1A12">
        <w:t xml:space="preserve"> Chapter 8, §VIII.</w:t>
      </w:r>
    </w:p>
  </w:footnote>
  <w:footnote w:id="87">
    <w:p w14:paraId="2B259267" w14:textId="5F147CDB" w:rsidR="006B1A12" w:rsidRPr="00E93F9C" w:rsidRDefault="006B1A12" w:rsidP="006B1A12">
      <w:pPr>
        <w:pStyle w:val="FootnoteText"/>
      </w:pPr>
      <w:r w:rsidRPr="006B1A12">
        <w:rPr>
          <w:vertAlign w:val="superscript"/>
        </w:rPr>
        <w:footnoteRef/>
      </w:r>
      <w:r w:rsidRPr="006B1A12">
        <w:t>254 F.3d at 482–83.</w:t>
      </w:r>
      <w:r w:rsidRPr="006B1A12">
        <w:t xml:space="preserve"> </w:t>
      </w:r>
      <w:r w:rsidRPr="006B1A12">
        <w:t>The district court had come to the same conclusions using the same analysis.</w:t>
      </w:r>
      <w:r w:rsidRPr="006B1A12">
        <w:t xml:space="preserve"> </w:t>
      </w:r>
      <w:r w:rsidRPr="006B1A12">
        <w:t>89 F.</w:t>
      </w:r>
      <w:r w:rsidRPr="006B1A12">
        <w:t xml:space="preserve"> </w:t>
      </w:r>
      <w:r w:rsidRPr="006B1A12">
        <w:t>Supp.</w:t>
      </w:r>
      <w:r w:rsidRPr="006B1A12">
        <w:t xml:space="preserve"> </w:t>
      </w:r>
      <w:r w:rsidRPr="006B1A12">
        <w:t>2d 634, 638–39, 54 USPQ2d 1166 (E.D.</w:t>
      </w:r>
      <w:r w:rsidRPr="006B1A12">
        <w:t xml:space="preserve"> </w:t>
      </w:r>
      <w:r w:rsidRPr="006B1A12">
        <w:t>Pa.</w:t>
      </w:r>
      <w:r w:rsidRPr="006B1A12">
        <w:t xml:space="preserve"> </w:t>
      </w:r>
      <w:r w:rsidRPr="006B1A12">
        <w:t>2000).</w:t>
      </w:r>
      <w:r w:rsidRPr="006B1A12">
        <w:t xml:space="preserve"> </w:t>
      </w:r>
      <w:r w:rsidRPr="006B1A12">
        <w:t>At that time, the statutory factors were contained in §43(c)(1);</w:t>
      </w:r>
      <w:r w:rsidRPr="006B1A12">
        <w:t xml:space="preserve"> </w:t>
      </w:r>
      <w:r w:rsidRPr="006B1A12">
        <w:t>they have since been reduced in number and moved to §43(c)(2)(A).</w:t>
      </w:r>
    </w:p>
  </w:footnote>
  <w:footnote w:id="88">
    <w:p w14:paraId="0DB0E6E5" w14:textId="14F78A54" w:rsidR="006B1A12" w:rsidRPr="00E93F9C" w:rsidRDefault="006B1A12" w:rsidP="006B1A12">
      <w:pPr>
        <w:pStyle w:val="FootnoteText"/>
      </w:pPr>
      <w:r w:rsidRPr="006B1A12">
        <w:rPr>
          <w:vertAlign w:val="superscript"/>
        </w:rPr>
        <w:footnoteRef/>
      </w:r>
      <w:r w:rsidRPr="006B1A12">
        <w:t>254 F.3d at 483–84.</w:t>
      </w:r>
    </w:p>
  </w:footnote>
  <w:footnote w:id="89">
    <w:p w14:paraId="688B0303" w14:textId="18400D3D" w:rsidR="006B1A12" w:rsidRPr="00E93F9C" w:rsidRDefault="006B1A12" w:rsidP="006B1A12">
      <w:pPr>
        <w:pStyle w:val="FootnoteText"/>
      </w:pPr>
      <w:r w:rsidRPr="006B1A12">
        <w:rPr>
          <w:vertAlign w:val="superscript"/>
        </w:rPr>
        <w:footnoteRef/>
      </w:r>
      <w:r w:rsidRPr="006B1A12">
        <w:t>Factor nine provides, “(IX) the extent to which the mark incorporated in the person’s domain name registration is or is not distinctive and famous within the meaning of subsection (c).” Lanham Act §43(d)(1)(B)(</w:t>
      </w:r>
      <w:proofErr w:type="spellStart"/>
      <w:r w:rsidRPr="006B1A12">
        <w:t>i</w:t>
      </w:r>
      <w:proofErr w:type="spellEnd"/>
      <w:r w:rsidRPr="006B1A12">
        <w:t>)(IX), 15 U.S.C.</w:t>
      </w:r>
      <w:r w:rsidRPr="006B1A12">
        <w:t xml:space="preserve"> </w:t>
      </w:r>
      <w:r w:rsidRPr="006B1A12">
        <w:t>§1125(d)(1)(B)(</w:t>
      </w:r>
      <w:proofErr w:type="spellStart"/>
      <w:r w:rsidRPr="006B1A12">
        <w:t>i</w:t>
      </w:r>
      <w:proofErr w:type="spellEnd"/>
      <w:r w:rsidRPr="006B1A12">
        <w:t>)(IX).</w:t>
      </w:r>
    </w:p>
  </w:footnote>
  <w:footnote w:id="90">
    <w:p w14:paraId="275E3C90" w14:textId="083ADF3B" w:rsidR="006B1A12" w:rsidRPr="00E93F9C" w:rsidRDefault="006B1A12" w:rsidP="006B1A12">
      <w:pPr>
        <w:pStyle w:val="FootnoteText"/>
      </w:pPr>
      <w:r w:rsidRPr="006B1A12">
        <w:rPr>
          <w:vertAlign w:val="superscript"/>
        </w:rPr>
        <w:footnoteRef/>
      </w:r>
      <w:r w:rsidRPr="006B1A12">
        <w:t>161 F.</w:t>
      </w:r>
      <w:r w:rsidRPr="006B1A12">
        <w:t xml:space="preserve"> </w:t>
      </w:r>
      <w:r w:rsidRPr="006B1A12">
        <w:t>Supp.</w:t>
      </w:r>
      <w:r w:rsidRPr="006B1A12">
        <w:t xml:space="preserve"> </w:t>
      </w:r>
      <w:r w:rsidRPr="006B1A12">
        <w:t>2d 1339 (S.D.</w:t>
      </w:r>
      <w:r w:rsidRPr="006B1A12">
        <w:t xml:space="preserve"> </w:t>
      </w:r>
      <w:r w:rsidRPr="006B1A12">
        <w:t>Fla.</w:t>
      </w:r>
      <w:r w:rsidRPr="006B1A12">
        <w:t xml:space="preserve"> </w:t>
      </w:r>
      <w:r w:rsidRPr="006B1A12">
        <w:t>2001).</w:t>
      </w:r>
    </w:p>
  </w:footnote>
  <w:footnote w:id="91">
    <w:p w14:paraId="3DCBDBAB" w14:textId="4F57B3C4"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1350.</w:t>
      </w:r>
    </w:p>
  </w:footnote>
  <w:footnote w:id="92">
    <w:p w14:paraId="4FB1BCA0" w14:textId="3D394A8E" w:rsidR="006B1A12" w:rsidRPr="00E93F9C" w:rsidRDefault="006B1A12" w:rsidP="006B1A12">
      <w:pPr>
        <w:pStyle w:val="FootnoteText"/>
      </w:pPr>
      <w:r w:rsidRPr="006B1A12">
        <w:rPr>
          <w:vertAlign w:val="superscript"/>
        </w:rPr>
        <w:footnoteRef/>
      </w:r>
      <w:r w:rsidRPr="006B1A12">
        <w:t xml:space="preserve">The court apparently adopted the Second Circuit’s concept that distinctiveness and fame are </w:t>
      </w:r>
      <w:proofErr w:type="gramStart"/>
      <w:r w:rsidRPr="006B1A12">
        <w:t>completely separate</w:t>
      </w:r>
      <w:proofErr w:type="gramEnd"/>
      <w:r w:rsidRPr="006B1A12">
        <w:t xml:space="preserve"> inquiries.</w:t>
      </w:r>
      <w:r w:rsidRPr="006B1A12">
        <w:t xml:space="preserve"> </w:t>
      </w:r>
      <w:r w:rsidRPr="006B1A12">
        <w:t>In effect, the court performed the analysis then required in the Second Circuit.</w:t>
      </w:r>
      <w:r w:rsidRPr="006B1A12">
        <w:t xml:space="preserve"> </w:t>
      </w:r>
      <w:r w:rsidRPr="006B1A12">
        <w:rPr>
          <w:i/>
        </w:rPr>
        <w:t>Id</w:t>
      </w:r>
      <w:r w:rsidRPr="006B1A12">
        <w:t>.</w:t>
      </w:r>
      <w:r w:rsidRPr="006B1A12">
        <w:t xml:space="preserve"> </w:t>
      </w:r>
      <w:r w:rsidRPr="006B1A12">
        <w:t xml:space="preserve">at 1349 (quoting </w:t>
      </w:r>
      <w:proofErr w:type="spellStart"/>
      <w:r w:rsidRPr="006B1A12">
        <w:t>Sporty’s</w:t>
      </w:r>
      <w:proofErr w:type="spellEnd"/>
      <w:r w:rsidRPr="006B1A12">
        <w:t xml:space="preserve"> Farm L.L.C.</w:t>
      </w:r>
      <w:r w:rsidRPr="006B1A12">
        <w:t xml:space="preserve"> </w:t>
      </w:r>
      <w:r w:rsidRPr="006B1A12">
        <w:t>v.</w:t>
      </w:r>
      <w:r w:rsidRPr="006B1A12">
        <w:t xml:space="preserve"> </w:t>
      </w:r>
      <w:r w:rsidRPr="006B1A12">
        <w:t xml:space="preserve">Sportsman’s Mkt., Inc., 202 F.3d 489, 497, 53 USPQ2d 1570 (2d Cir.), </w:t>
      </w:r>
      <w:r w:rsidRPr="006B1A12">
        <w:rPr>
          <w:i/>
        </w:rPr>
        <w:t>cert</w:t>
      </w:r>
      <w:r w:rsidRPr="006B1A12">
        <w:t>.</w:t>
      </w:r>
      <w:r w:rsidRPr="006B1A12">
        <w:t xml:space="preserve"> </w:t>
      </w:r>
      <w:r w:rsidRPr="006B1A12">
        <w:rPr>
          <w:i/>
        </w:rPr>
        <w:t>denied</w:t>
      </w:r>
      <w:r w:rsidRPr="006B1A12">
        <w:t>, 530 U.S.</w:t>
      </w:r>
      <w:r w:rsidRPr="006B1A12">
        <w:t xml:space="preserve"> </w:t>
      </w:r>
      <w:r w:rsidRPr="006B1A12">
        <w:t>1262 (2000) (citing Nabisco, Inc.</w:t>
      </w:r>
      <w:r w:rsidRPr="006B1A12">
        <w:t xml:space="preserve"> </w:t>
      </w:r>
      <w:r w:rsidRPr="006B1A12">
        <w:t>v.</w:t>
      </w:r>
      <w:r w:rsidRPr="006B1A12">
        <w:t xml:space="preserve"> </w:t>
      </w:r>
      <w:r w:rsidRPr="006B1A12">
        <w:t>PF Brands, Inc., 191 F.3d 208, 215–16, 51 USPQ2d 1882 (2d Cir.</w:t>
      </w:r>
      <w:r w:rsidRPr="006B1A12">
        <w:t xml:space="preserve"> </w:t>
      </w:r>
      <w:r w:rsidRPr="006B1A12">
        <w:t>1999)).</w:t>
      </w:r>
      <w:r w:rsidRPr="006B1A12">
        <w:t xml:space="preserve"> </w:t>
      </w:r>
      <w:r w:rsidRPr="006B1A12">
        <w:t>The TDRA has since altered the standard that would be used in such a case.</w:t>
      </w:r>
    </w:p>
  </w:footnote>
  <w:footnote w:id="93">
    <w:p w14:paraId="60B53240" w14:textId="56A6E3A4" w:rsidR="006B1A12" w:rsidRPr="006B1A12" w:rsidRDefault="006B1A12" w:rsidP="006B1A12">
      <w:pPr>
        <w:pStyle w:val="FootnoteText"/>
      </w:pPr>
      <w:r w:rsidRPr="006B1A12">
        <w:rPr>
          <w:vertAlign w:val="superscript"/>
        </w:rPr>
        <w:footnoteRef/>
      </w:r>
      <w:r w:rsidRPr="006B1A12">
        <w:t xml:space="preserve">In </w:t>
      </w:r>
      <w:r w:rsidRPr="006B1A12">
        <w:rPr>
          <w:i/>
        </w:rPr>
        <w:t>Philbrick v</w:t>
      </w:r>
      <w:r w:rsidRPr="006B1A12">
        <w:t>.</w:t>
      </w:r>
      <w:r w:rsidRPr="006B1A12">
        <w:t xml:space="preserve"> </w:t>
      </w:r>
      <w:proofErr w:type="spellStart"/>
      <w:r w:rsidRPr="006B1A12">
        <w:rPr>
          <w:i/>
        </w:rPr>
        <w:t>eNom</w:t>
      </w:r>
      <w:proofErr w:type="spellEnd"/>
      <w:r w:rsidRPr="006B1A12">
        <w:rPr>
          <w:i/>
        </w:rPr>
        <w:t>, Inc</w:t>
      </w:r>
      <w:r w:rsidRPr="006B1A12">
        <w:t>., 593 F.</w:t>
      </w:r>
      <w:r w:rsidRPr="006B1A12">
        <w:t xml:space="preserve"> </w:t>
      </w:r>
      <w:r w:rsidRPr="006B1A12">
        <w:t>Supp.</w:t>
      </w:r>
      <w:r w:rsidRPr="006B1A12">
        <w:t xml:space="preserve"> </w:t>
      </w:r>
      <w:r w:rsidRPr="006B1A12">
        <w:t>2d 352, 366 (D.N.H.</w:t>
      </w:r>
      <w:r w:rsidRPr="006B1A12">
        <w:t xml:space="preserve"> </w:t>
      </w:r>
      <w:r w:rsidRPr="006B1A12">
        <w:t>2009), the court held that the TDRA’s standard of fame should be used to measure fame under the ACPA.</w:t>
      </w:r>
      <w:r w:rsidRPr="006B1A12">
        <w:t xml:space="preserve"> </w:t>
      </w:r>
      <w:r w:rsidRPr="006B1A12">
        <w:rPr>
          <w:i/>
        </w:rPr>
        <w:t>See</w:t>
      </w:r>
      <w:r w:rsidRPr="006B1A12">
        <w:t xml:space="preserve"> NYP Holdings v.</w:t>
      </w:r>
      <w:r w:rsidRPr="006B1A12">
        <w:t xml:space="preserve"> </w:t>
      </w:r>
      <w:r w:rsidRPr="006B1A12">
        <w:t>New York Post Publ’g, Inc., 63 F.</w:t>
      </w:r>
      <w:r w:rsidRPr="006B1A12">
        <w:t xml:space="preserve"> </w:t>
      </w:r>
      <w:r w:rsidRPr="006B1A12">
        <w:t>Supp.</w:t>
      </w:r>
      <w:r w:rsidRPr="006B1A12">
        <w:t xml:space="preserve"> </w:t>
      </w:r>
      <w:r w:rsidRPr="006B1A12">
        <w:t>3d 328, 339 (S.D.N.Y.</w:t>
      </w:r>
      <w:r w:rsidRPr="006B1A12">
        <w:t xml:space="preserve"> </w:t>
      </w:r>
      <w:r w:rsidRPr="006B1A12">
        <w:t>2014) (using TDRA definition to find New York Post famous);</w:t>
      </w:r>
      <w:r w:rsidRPr="006B1A12">
        <w:t xml:space="preserve"> </w:t>
      </w:r>
      <w:r w:rsidRPr="006B1A12">
        <w:t>Volvo Trademark Holding AB v.</w:t>
      </w:r>
      <w:r w:rsidRPr="006B1A12">
        <w:t xml:space="preserve"> </w:t>
      </w:r>
      <w:r w:rsidRPr="006B1A12">
        <w:t>Volvospares.com, 703 F.</w:t>
      </w:r>
      <w:r w:rsidRPr="006B1A12">
        <w:t xml:space="preserve"> </w:t>
      </w:r>
      <w:r w:rsidRPr="006B1A12">
        <w:t>Supp.</w:t>
      </w:r>
      <w:r w:rsidRPr="006B1A12">
        <w:t xml:space="preserve"> </w:t>
      </w:r>
      <w:r w:rsidRPr="006B1A12">
        <w:t>2d 563, 568 (E.D.</w:t>
      </w:r>
      <w:r w:rsidRPr="006B1A12">
        <w:t xml:space="preserve"> </w:t>
      </w:r>
      <w:r w:rsidRPr="006B1A12">
        <w:t>Va.</w:t>
      </w:r>
      <w:r w:rsidRPr="006B1A12">
        <w:t xml:space="preserve"> </w:t>
      </w:r>
      <w:r w:rsidRPr="006B1A12">
        <w:t>2010) (finding Volvo mark famous using TDRA definition);</w:t>
      </w:r>
      <w:r w:rsidRPr="006B1A12">
        <w:t xml:space="preserve"> </w:t>
      </w:r>
      <w:r w:rsidRPr="006B1A12">
        <w:t>Continental Airlines, Inc.</w:t>
      </w:r>
      <w:r w:rsidRPr="006B1A12">
        <w:t xml:space="preserve"> </w:t>
      </w:r>
      <w:r w:rsidRPr="006B1A12">
        <w:t>v.</w:t>
      </w:r>
      <w:r w:rsidRPr="006B1A12">
        <w:t xml:space="preserve"> </w:t>
      </w:r>
      <w:r w:rsidRPr="006B1A12">
        <w:t>Continentalair.com, 2009 U.S.</w:t>
      </w:r>
      <w:r w:rsidRPr="006B1A12">
        <w:t xml:space="preserve"> </w:t>
      </w:r>
      <w:r w:rsidRPr="006B1A12">
        <w:t>Dist.</w:t>
      </w:r>
      <w:r w:rsidRPr="006B1A12">
        <w:t xml:space="preserve"> </w:t>
      </w:r>
      <w:r w:rsidRPr="006B1A12">
        <w:t>LEXIS 117850, at *17 (E.D.</w:t>
      </w:r>
      <w:r w:rsidRPr="006B1A12">
        <w:t xml:space="preserve"> </w:t>
      </w:r>
      <w:r w:rsidRPr="006B1A12">
        <w:t>Va.</w:t>
      </w:r>
      <w:r w:rsidRPr="006B1A12">
        <w:t xml:space="preserve"> </w:t>
      </w:r>
      <w:r w:rsidRPr="006B1A12">
        <w:t>Nov.</w:t>
      </w:r>
      <w:r w:rsidRPr="006B1A12">
        <w:t xml:space="preserve"> </w:t>
      </w:r>
      <w:r w:rsidRPr="006B1A12">
        <w:t>3, 2009) (“[T]he Continental Airlines Marks are widely recognized by consumers throughout the United States and abroad as source designations for services emanating from Continental Airlines and are therefore famous marks within the meaning of 15 U.S.C.</w:t>
      </w:r>
      <w:r w:rsidRPr="006B1A12">
        <w:t xml:space="preserve"> </w:t>
      </w:r>
      <w:r w:rsidRPr="006B1A12">
        <w:t>§1125(c)(2)(A).”).</w:t>
      </w:r>
      <w:r w:rsidRPr="006B1A12">
        <w:t xml:space="preserve"> </w:t>
      </w:r>
      <w:r w:rsidRPr="006B1A12">
        <w:rPr>
          <w:i/>
        </w:rPr>
        <w:t>But cf.</w:t>
      </w:r>
      <w:r w:rsidRPr="006B1A12">
        <w:rPr>
          <w:i/>
        </w:rPr>
        <w:t xml:space="preserve"> </w:t>
      </w:r>
      <w:proofErr w:type="spellStart"/>
      <w:r w:rsidRPr="006B1A12">
        <w:t>Crossfit</w:t>
      </w:r>
      <w:proofErr w:type="spellEnd"/>
      <w:r w:rsidRPr="006B1A12">
        <w:t>, Inc.</w:t>
      </w:r>
      <w:r w:rsidRPr="006B1A12">
        <w:t xml:space="preserve"> </w:t>
      </w:r>
      <w:r w:rsidRPr="006B1A12">
        <w:t>v.</w:t>
      </w:r>
      <w:r w:rsidRPr="006B1A12">
        <w:t xml:space="preserve"> </w:t>
      </w:r>
      <w:r w:rsidRPr="006B1A12">
        <w:t>5280 Realty, Inc., 157 F.</w:t>
      </w:r>
      <w:r w:rsidRPr="006B1A12">
        <w:t xml:space="preserve"> </w:t>
      </w:r>
      <w:r w:rsidRPr="006B1A12">
        <w:t>Supp.</w:t>
      </w:r>
      <w:r w:rsidRPr="006B1A12">
        <w:t xml:space="preserve"> </w:t>
      </w:r>
      <w:r w:rsidRPr="006B1A12">
        <w:t>3d 954, 958 (D.</w:t>
      </w:r>
      <w:r w:rsidRPr="006B1A12">
        <w:t xml:space="preserve"> </w:t>
      </w:r>
      <w:r w:rsidRPr="006B1A12">
        <w:t>Colo.</w:t>
      </w:r>
      <w:r w:rsidRPr="006B1A12">
        <w:t xml:space="preserve"> </w:t>
      </w:r>
      <w:r w:rsidRPr="006B1A12">
        <w:t xml:space="preserve">2016) (finding </w:t>
      </w:r>
      <w:proofErr w:type="spellStart"/>
      <w:r w:rsidRPr="006B1A12">
        <w:t>Crossfit</w:t>
      </w:r>
      <w:proofErr w:type="spellEnd"/>
      <w:r w:rsidRPr="006B1A12">
        <w:t xml:space="preserve"> mark “distinctive and famous” but not appearing to use the TDRA standard for determining fame).</w:t>
      </w:r>
      <w:r w:rsidRPr="006B1A12">
        <w:t xml:space="preserve"> </w:t>
      </w:r>
      <w:r w:rsidRPr="006B1A12">
        <w:t>See generally Chapter 8 for a discussion of the determination of fame under the TDRA.</w:t>
      </w:r>
    </w:p>
    <w:p w14:paraId="2255A475" w14:textId="77777777" w:rsidR="006B1A12" w:rsidRPr="00E93F9C" w:rsidRDefault="006B1A12" w:rsidP="00C9757D">
      <w:pPr>
        <w:pStyle w:val="footnote"/>
        <w:tabs>
          <w:tab w:val="left" w:pos="-720"/>
          <w:tab w:val="left" w:pos="0"/>
          <w:tab w:val="left" w:pos="720"/>
          <w:tab w:val="left" w:pos="1440"/>
          <w:tab w:val="left" w:pos="2160"/>
          <w:tab w:val="left" w:pos="2880"/>
          <w:tab w:val="left" w:pos="3600"/>
          <w:tab w:val="left" w:pos="4320"/>
          <w:tab w:val="left" w:pos="5040"/>
          <w:tab w:val="left" w:pos="5760"/>
        </w:tabs>
        <w:rPr>
          <w:szCs w:val="20"/>
        </w:rPr>
      </w:pPr>
    </w:p>
  </w:footnote>
  <w:footnote w:id="94">
    <w:p w14:paraId="1651D957" w14:textId="6F32544A" w:rsidR="006B1A12" w:rsidRPr="00E93F9C" w:rsidRDefault="006B1A12" w:rsidP="006B1A12">
      <w:pPr>
        <w:pStyle w:val="FootnoteText"/>
      </w:pPr>
      <w:r w:rsidRPr="006B1A12">
        <w:rPr>
          <w:vertAlign w:val="superscript"/>
        </w:rPr>
        <w:footnoteRef/>
      </w:r>
      <w:r w:rsidRPr="006B1A12">
        <w:rPr>
          <w:i/>
        </w:rPr>
        <w:t>Volvo Trademark Holding</w:t>
      </w:r>
      <w:r w:rsidRPr="006B1A12">
        <w:t>, 703 F.</w:t>
      </w:r>
      <w:r w:rsidRPr="006B1A12">
        <w:t xml:space="preserve"> </w:t>
      </w:r>
      <w:r w:rsidRPr="006B1A12">
        <w:t>Supp.</w:t>
      </w:r>
      <w:r w:rsidRPr="006B1A12">
        <w:t xml:space="preserve"> </w:t>
      </w:r>
      <w:r w:rsidRPr="006B1A12">
        <w:t>2d at 568.</w:t>
      </w:r>
      <w:r w:rsidRPr="006B1A12">
        <w:t xml:space="preserve"> </w:t>
      </w:r>
      <w:r w:rsidRPr="006B1A12">
        <w:t>This was also an in rem proceeding, and it appears that the defendant did not respond to the plaintiff’s motion for summary judgment.</w:t>
      </w:r>
      <w:r w:rsidRPr="006B1A12">
        <w:t xml:space="preserve"> </w:t>
      </w:r>
      <w:r w:rsidRPr="006B1A12">
        <w:t xml:space="preserve">In </w:t>
      </w:r>
      <w:r w:rsidRPr="006B1A12">
        <w:rPr>
          <w:i/>
        </w:rPr>
        <w:t>Monex Deposit Co</w:t>
      </w:r>
      <w:r w:rsidRPr="006B1A12">
        <w:t>.</w:t>
      </w:r>
      <w:r w:rsidRPr="006B1A12">
        <w:t xml:space="preserve"> </w:t>
      </w:r>
      <w:r w:rsidRPr="006B1A12">
        <w:rPr>
          <w:i/>
        </w:rPr>
        <w:t>v</w:t>
      </w:r>
      <w:r w:rsidRPr="006B1A12">
        <w:t>.</w:t>
      </w:r>
      <w:r w:rsidRPr="006B1A12">
        <w:t xml:space="preserve"> </w:t>
      </w:r>
      <w:r w:rsidRPr="006B1A12">
        <w:rPr>
          <w:i/>
        </w:rPr>
        <w:t>Gilliam</w:t>
      </w:r>
      <w:r w:rsidRPr="006B1A12">
        <w:t>, 2010 U.S.</w:t>
      </w:r>
      <w:r w:rsidRPr="006B1A12">
        <w:t xml:space="preserve"> </w:t>
      </w:r>
      <w:r w:rsidRPr="006B1A12">
        <w:t>Dist.</w:t>
      </w:r>
      <w:r w:rsidRPr="006B1A12">
        <w:t xml:space="preserve"> </w:t>
      </w:r>
      <w:r w:rsidRPr="006B1A12">
        <w:t>LEXIS 65660 (C.D.</w:t>
      </w:r>
      <w:r w:rsidRPr="006B1A12">
        <w:t xml:space="preserve"> </w:t>
      </w:r>
      <w:r w:rsidRPr="006B1A12">
        <w:t>Cal.</w:t>
      </w:r>
      <w:r w:rsidRPr="006B1A12">
        <w:t xml:space="preserve"> </w:t>
      </w:r>
      <w:r w:rsidRPr="006B1A12">
        <w:t>June 1, 2010), the court found the mark Monex to be “famous and distinctive” and the website monexfraud.com to be dilutive of the Monex mark.</w:t>
      </w:r>
      <w:r w:rsidRPr="006B1A12">
        <w:t xml:space="preserve"> </w:t>
      </w:r>
      <w:r w:rsidRPr="006B1A12">
        <w:rPr>
          <w:i/>
        </w:rPr>
        <w:t>Id</w:t>
      </w:r>
      <w:r w:rsidRPr="006B1A12">
        <w:t>.</w:t>
      </w:r>
      <w:r w:rsidRPr="006B1A12">
        <w:t xml:space="preserve"> </w:t>
      </w:r>
      <w:r w:rsidRPr="006B1A12">
        <w:t>at *16.</w:t>
      </w:r>
      <w:r w:rsidRPr="006B1A12">
        <w:t xml:space="preserve"> </w:t>
      </w:r>
      <w:r w:rsidRPr="006B1A12">
        <w:t>However, although these findings were contained in the court’s Conclusions of Law, there were neither factual findings nor any legal discussion justifying these conclusions, and the court did not refer to the TDRA’s dilution standards.</w:t>
      </w:r>
      <w:r w:rsidRPr="006B1A12">
        <w:t xml:space="preserve"> </w:t>
      </w:r>
      <w:r w:rsidRPr="006B1A12">
        <w:t>This may reflect the fact that the judgment was entered by default.</w:t>
      </w:r>
      <w:r w:rsidRPr="006B1A12">
        <w:t xml:space="preserve"> </w:t>
      </w:r>
      <w:r w:rsidRPr="006B1A12">
        <w:t>Monex Deposit Co.</w:t>
      </w:r>
      <w:r w:rsidRPr="006B1A12">
        <w:t xml:space="preserve"> </w:t>
      </w:r>
      <w:r w:rsidRPr="006B1A12">
        <w:t>v.</w:t>
      </w:r>
      <w:r w:rsidRPr="006B1A12">
        <w:t xml:space="preserve"> </w:t>
      </w:r>
      <w:r w:rsidRPr="006B1A12">
        <w:t>Gilliam, 2010 WL 2380873, 2010 BL 387285 (C.D.</w:t>
      </w:r>
      <w:r w:rsidRPr="006B1A12">
        <w:t xml:space="preserve"> </w:t>
      </w:r>
      <w:r w:rsidRPr="006B1A12">
        <w:t>Cal.</w:t>
      </w:r>
      <w:r w:rsidRPr="006B1A12">
        <w:t xml:space="preserve"> </w:t>
      </w:r>
      <w:r w:rsidRPr="006B1A12">
        <w:t>May 24, 2010);</w:t>
      </w:r>
      <w:r w:rsidRPr="006B1A12">
        <w:t xml:space="preserve"> </w:t>
      </w:r>
      <w:r w:rsidRPr="006B1A12">
        <w:rPr>
          <w:i/>
        </w:rPr>
        <w:t>see</w:t>
      </w:r>
      <w:r w:rsidRPr="006B1A12">
        <w:t xml:space="preserve"> Monex Deposit Co.</w:t>
      </w:r>
      <w:r w:rsidRPr="006B1A12">
        <w:t xml:space="preserve"> </w:t>
      </w:r>
      <w:r w:rsidRPr="006B1A12">
        <w:t>v.</w:t>
      </w:r>
      <w:r w:rsidRPr="006B1A12">
        <w:t xml:space="preserve"> </w:t>
      </w:r>
      <w:r w:rsidRPr="006B1A12">
        <w:t>Gilliam, 680 F.</w:t>
      </w:r>
      <w:r w:rsidRPr="006B1A12">
        <w:t xml:space="preserve"> </w:t>
      </w:r>
      <w:r w:rsidRPr="006B1A12">
        <w:t>Supp.</w:t>
      </w:r>
      <w:r w:rsidRPr="006B1A12">
        <w:t xml:space="preserve"> </w:t>
      </w:r>
      <w:r w:rsidRPr="006B1A12">
        <w:t>2d 1148, 1164–65 (C.D.</w:t>
      </w:r>
      <w:r w:rsidRPr="006B1A12">
        <w:t xml:space="preserve"> </w:t>
      </w:r>
      <w:r w:rsidRPr="006B1A12">
        <w:t>Cal.</w:t>
      </w:r>
      <w:r w:rsidRPr="006B1A12">
        <w:t xml:space="preserve"> </w:t>
      </w:r>
      <w:r w:rsidRPr="006B1A12">
        <w:t>2010) (granting summary judgment on, inter alia, cybersquatting claims but without any reference to fame or dilution).</w:t>
      </w:r>
    </w:p>
  </w:footnote>
  <w:footnote w:id="95">
    <w:p w14:paraId="1D8025B8" w14:textId="78D88E92" w:rsidR="006B1A12" w:rsidRPr="006B1A12" w:rsidRDefault="006B1A12" w:rsidP="006B1A12">
      <w:pPr>
        <w:pStyle w:val="FootnoteText"/>
      </w:pPr>
      <w:r w:rsidRPr="006B1A12">
        <w:rPr>
          <w:vertAlign w:val="superscript"/>
        </w:rPr>
        <w:footnoteRef/>
      </w:r>
      <w:r w:rsidRPr="006B1A12">
        <w:t xml:space="preserve">In </w:t>
      </w:r>
      <w:r w:rsidRPr="006B1A12">
        <w:rPr>
          <w:i/>
        </w:rPr>
        <w:t>Victoria’s Cyber Secret</w:t>
      </w:r>
      <w:r w:rsidRPr="006B1A12">
        <w:t>, the court relied largely on the existence of a nationwide chain of stores, large distribution of catalogs, volume of sales, and large advertising expenditures.</w:t>
      </w:r>
      <w:r w:rsidRPr="006B1A12">
        <w:t xml:space="preserve"> </w:t>
      </w:r>
      <w:r w:rsidRPr="006B1A12">
        <w:t>161 F.</w:t>
      </w:r>
      <w:r w:rsidRPr="006B1A12">
        <w:t xml:space="preserve"> </w:t>
      </w:r>
      <w:r w:rsidRPr="006B1A12">
        <w:t>Supp.</w:t>
      </w:r>
      <w:r w:rsidRPr="006B1A12">
        <w:t xml:space="preserve"> </w:t>
      </w:r>
      <w:r w:rsidRPr="006B1A12">
        <w:t>2d at 1350.</w:t>
      </w:r>
      <w:r w:rsidRPr="006B1A12">
        <w:t xml:space="preserve"> </w:t>
      </w:r>
      <w:r w:rsidRPr="006B1A12">
        <w:t>Although not as extensive an analysis as some courts have used, the issue of the fame of the Victoria’s Secret mark is not as close a question as with many other marks.</w:t>
      </w:r>
    </w:p>
    <w:p w14:paraId="5833D870" w14:textId="77777777" w:rsidR="006B1A12" w:rsidRPr="00E93F9C" w:rsidRDefault="006B1A12" w:rsidP="00C9757D">
      <w:pPr>
        <w:pStyle w:val="footnote"/>
        <w:tabs>
          <w:tab w:val="left" w:pos="-720"/>
          <w:tab w:val="left" w:pos="0"/>
          <w:tab w:val="left" w:pos="720"/>
          <w:tab w:val="left" w:pos="1440"/>
          <w:tab w:val="left" w:pos="2160"/>
          <w:tab w:val="left" w:pos="2880"/>
          <w:tab w:val="left" w:pos="3600"/>
          <w:tab w:val="left" w:pos="4320"/>
          <w:tab w:val="left" w:pos="5040"/>
          <w:tab w:val="left" w:pos="5760"/>
        </w:tabs>
        <w:rPr>
          <w:szCs w:val="20"/>
        </w:rPr>
      </w:pPr>
    </w:p>
  </w:footnote>
  <w:footnote w:id="96">
    <w:p w14:paraId="65405385" w14:textId="22AC5D41" w:rsidR="006B1A12" w:rsidRPr="00E93F9C" w:rsidRDefault="006B1A12" w:rsidP="006B1A12">
      <w:pPr>
        <w:pStyle w:val="FootnoteText"/>
      </w:pPr>
      <w:r w:rsidRPr="006B1A12">
        <w:rPr>
          <w:vertAlign w:val="superscript"/>
        </w:rPr>
        <w:footnoteRef/>
      </w:r>
      <w:r w:rsidRPr="006B1A12">
        <w:t>Lanham Act §43(c)(2)(B), (C), 15 U.S.C.</w:t>
      </w:r>
      <w:r w:rsidRPr="006B1A12">
        <w:t xml:space="preserve"> </w:t>
      </w:r>
      <w:r w:rsidRPr="006B1A12">
        <w:t>§1125(c)(2)(B), (C).</w:t>
      </w:r>
    </w:p>
  </w:footnote>
  <w:footnote w:id="97">
    <w:p w14:paraId="3825E1A8" w14:textId="26E26243" w:rsidR="006B1A12" w:rsidRPr="00E93F9C" w:rsidRDefault="006B1A12" w:rsidP="006B1A12">
      <w:pPr>
        <w:pStyle w:val="FootnoteText"/>
      </w:pPr>
      <w:r w:rsidRPr="006B1A12">
        <w:rPr>
          <w:vertAlign w:val="superscript"/>
        </w:rPr>
        <w:footnoteRef/>
      </w:r>
      <w:r w:rsidRPr="006B1A12">
        <w:t>106 F.</w:t>
      </w:r>
      <w:r w:rsidRPr="006B1A12">
        <w:t xml:space="preserve"> </w:t>
      </w:r>
      <w:r w:rsidRPr="006B1A12">
        <w:t>Supp.</w:t>
      </w:r>
      <w:r w:rsidRPr="006B1A12">
        <w:t xml:space="preserve"> </w:t>
      </w:r>
      <w:r w:rsidRPr="006B1A12">
        <w:t>2d 845, 54 USPQ2d 1126 (E.D.</w:t>
      </w:r>
      <w:r w:rsidRPr="006B1A12">
        <w:t xml:space="preserve"> </w:t>
      </w:r>
      <w:r w:rsidRPr="006B1A12">
        <w:t>Va.</w:t>
      </w:r>
      <w:r w:rsidRPr="006B1A12">
        <w:t xml:space="preserve"> </w:t>
      </w:r>
      <w:r w:rsidRPr="006B1A12">
        <w:t xml:space="preserve">2000), </w:t>
      </w:r>
      <w:r w:rsidRPr="006B1A12">
        <w:rPr>
          <w:i/>
        </w:rPr>
        <w:t>aff’d</w:t>
      </w:r>
      <w:r w:rsidRPr="006B1A12">
        <w:t>, 238 F.3d 264, 57 USPQ2d 1547 (4th Cir.</w:t>
      </w:r>
      <w:r w:rsidRPr="006B1A12">
        <w:t xml:space="preserve"> </w:t>
      </w:r>
      <w:r w:rsidRPr="006B1A12">
        <w:t>2001).</w:t>
      </w:r>
    </w:p>
  </w:footnote>
  <w:footnote w:id="98">
    <w:p w14:paraId="7ACE2C19" w14:textId="55E07B7B"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847–48.</w:t>
      </w:r>
    </w:p>
  </w:footnote>
  <w:footnote w:id="99">
    <w:p w14:paraId="7B166252" w14:textId="08AAB0EE"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847.</w:t>
      </w:r>
      <w:r w:rsidRPr="006B1A12">
        <w:t xml:space="preserve"> </w:t>
      </w:r>
      <w:r w:rsidRPr="006B1A12">
        <w:rPr>
          <w:i/>
        </w:rPr>
        <w:t>See</w:t>
      </w:r>
      <w:r w:rsidRPr="006B1A12">
        <w:t xml:space="preserve"> Chapter 9, §II.H.</w:t>
      </w:r>
    </w:p>
  </w:footnote>
  <w:footnote w:id="100">
    <w:p w14:paraId="7A61777C" w14:textId="177EE9EA" w:rsidR="006B1A12" w:rsidRPr="00E93F9C" w:rsidRDefault="006B1A12" w:rsidP="006B1A12">
      <w:pPr>
        <w:pStyle w:val="FootnoteText"/>
      </w:pPr>
      <w:r w:rsidRPr="006B1A12">
        <w:rPr>
          <w:vertAlign w:val="superscript"/>
        </w:rPr>
        <w:footnoteRef/>
      </w:r>
      <w:r w:rsidRPr="006B1A12">
        <w:t>Fourth Circuit precedent under the original FTDA required a showing of actual harm in a federal dilution case.</w:t>
      </w:r>
      <w:r w:rsidRPr="006B1A12">
        <w:t xml:space="preserve"> </w:t>
      </w:r>
      <w:r w:rsidRPr="006B1A12">
        <w:t>Ringling Bros.-Barnum &amp; Bailey Combined Shows, Inc.</w:t>
      </w:r>
      <w:r w:rsidRPr="006B1A12">
        <w:t xml:space="preserve"> </w:t>
      </w:r>
      <w:r w:rsidRPr="006B1A12">
        <w:t>v.</w:t>
      </w:r>
      <w:r w:rsidRPr="006B1A12">
        <w:t xml:space="preserve"> </w:t>
      </w:r>
      <w:r w:rsidRPr="006B1A12">
        <w:t>Utah Div.</w:t>
      </w:r>
      <w:r w:rsidRPr="006B1A12">
        <w:t xml:space="preserve"> </w:t>
      </w:r>
      <w:r w:rsidRPr="006B1A12">
        <w:t xml:space="preserve">of Travel Dev., 170 F.3d 449, 458, 50 USPQ2d 1065 (4th Cir.), </w:t>
      </w:r>
      <w:r w:rsidRPr="006B1A12">
        <w:rPr>
          <w:i/>
        </w:rPr>
        <w:t>cert</w:t>
      </w:r>
      <w:r w:rsidRPr="006B1A12">
        <w:t>.</w:t>
      </w:r>
      <w:r w:rsidRPr="006B1A12">
        <w:t xml:space="preserve"> </w:t>
      </w:r>
      <w:r w:rsidRPr="006B1A12">
        <w:rPr>
          <w:i/>
        </w:rPr>
        <w:t>denied</w:t>
      </w:r>
      <w:r w:rsidRPr="006B1A12">
        <w:t>, 528 U.S.</w:t>
      </w:r>
      <w:r w:rsidRPr="006B1A12">
        <w:t xml:space="preserve"> </w:t>
      </w:r>
      <w:r w:rsidRPr="006B1A12">
        <w:t>923 (1999).</w:t>
      </w:r>
      <w:r w:rsidRPr="006B1A12">
        <w:t xml:space="preserve"> </w:t>
      </w:r>
      <w:r w:rsidRPr="006B1A12">
        <w:rPr>
          <w:i/>
        </w:rPr>
        <w:t>See</w:t>
      </w:r>
      <w:r w:rsidRPr="006B1A12">
        <w:t xml:space="preserve"> Chapter 9, §II.C.3.</w:t>
      </w:r>
      <w:r w:rsidRPr="006B1A12">
        <w:t xml:space="preserve"> </w:t>
      </w:r>
      <w:r w:rsidRPr="006B1A12">
        <w:t xml:space="preserve">The court in the </w:t>
      </w:r>
      <w:r w:rsidRPr="006B1A12">
        <w:rPr>
          <w:i/>
        </w:rPr>
        <w:t>Virtual Works</w:t>
      </w:r>
      <w:r w:rsidRPr="006B1A12">
        <w:t xml:space="preserve"> opinion acknowledged that requirement by finding that the defendant suffered “economic harm as a result of use of the domain name vw.net and as a result of this dilution by [the plaintiff].” 106 F.</w:t>
      </w:r>
      <w:r w:rsidRPr="006B1A12">
        <w:t xml:space="preserve"> </w:t>
      </w:r>
      <w:r w:rsidRPr="006B1A12">
        <w:t>Supp.</w:t>
      </w:r>
      <w:r w:rsidRPr="006B1A12">
        <w:t xml:space="preserve"> </w:t>
      </w:r>
      <w:r w:rsidRPr="006B1A12">
        <w:t>2d at 848.</w:t>
      </w:r>
      <w:r w:rsidRPr="006B1A12">
        <w:t xml:space="preserve"> </w:t>
      </w:r>
      <w:r w:rsidRPr="006B1A12">
        <w:t>It is uncertain whether this was an appropriate application of the Fourth Circuit’s standard or whether it reflected a different, less stringent standard for ACPA cases.</w:t>
      </w:r>
      <w:r w:rsidRPr="006B1A12">
        <w:t xml:space="preserve"> </w:t>
      </w:r>
      <w:r w:rsidRPr="006B1A12">
        <w:t xml:space="preserve">On appeal in </w:t>
      </w:r>
      <w:r w:rsidRPr="006B1A12">
        <w:rPr>
          <w:i/>
        </w:rPr>
        <w:t>Virtual Works</w:t>
      </w:r>
      <w:r w:rsidRPr="006B1A12">
        <w:t>, the Fourth Circuit did not answer this question, finding it unnecessary to address dilution because it found the domain name to be “confusingly similar” to the famous VW mark.</w:t>
      </w:r>
      <w:r w:rsidRPr="006B1A12">
        <w:t xml:space="preserve"> </w:t>
      </w:r>
      <w:r w:rsidRPr="006B1A12">
        <w:t>238 F.3d at 271;</w:t>
      </w:r>
      <w:r w:rsidRPr="006B1A12">
        <w:t xml:space="preserve"> </w:t>
      </w:r>
      <w:r w:rsidRPr="006B1A12">
        <w:rPr>
          <w:i/>
        </w:rPr>
        <w:t>cf</w:t>
      </w:r>
      <w:r w:rsidRPr="006B1A12">
        <w:t>.</w:t>
      </w:r>
      <w:r w:rsidRPr="006B1A12">
        <w:t xml:space="preserve"> </w:t>
      </w:r>
      <w:r w:rsidRPr="006B1A12">
        <w:t>Cable News Network, L.P.</w:t>
      </w:r>
      <w:r w:rsidRPr="006B1A12">
        <w:t xml:space="preserve"> </w:t>
      </w:r>
      <w:r w:rsidRPr="006B1A12">
        <w:t>v.</w:t>
      </w:r>
      <w:r w:rsidRPr="006B1A12">
        <w:t xml:space="preserve"> </w:t>
      </w:r>
      <w:r w:rsidRPr="006B1A12">
        <w:t>cnnews.com, 177 F.</w:t>
      </w:r>
      <w:r w:rsidRPr="006B1A12">
        <w:t xml:space="preserve"> </w:t>
      </w:r>
      <w:r w:rsidRPr="006B1A12">
        <w:t>Supp.</w:t>
      </w:r>
      <w:r w:rsidRPr="006B1A12">
        <w:t xml:space="preserve"> </w:t>
      </w:r>
      <w:r w:rsidRPr="006B1A12">
        <w:t>2d 506, 61 USPQ2d 1331 (E.D.</w:t>
      </w:r>
      <w:r w:rsidRPr="006B1A12">
        <w:t xml:space="preserve"> </w:t>
      </w:r>
      <w:r w:rsidRPr="006B1A12">
        <w:t>Va.</w:t>
      </w:r>
      <w:r w:rsidRPr="006B1A12">
        <w:t xml:space="preserve"> </w:t>
      </w:r>
      <w:r w:rsidRPr="006B1A12">
        <w:t xml:space="preserve">2001) (finding likelihood of confusion and therefore a violation of ACPA, but rejecting dilution claim due to lack of evidence of actual harm), </w:t>
      </w:r>
      <w:r w:rsidRPr="006B1A12">
        <w:rPr>
          <w:i/>
        </w:rPr>
        <w:t>aff’d in part, vacated in part on other grounds</w:t>
      </w:r>
      <w:r w:rsidRPr="006B1A12">
        <w:t>, 56 F.</w:t>
      </w:r>
      <w:r w:rsidRPr="006B1A12">
        <w:t xml:space="preserve"> </w:t>
      </w:r>
      <w:proofErr w:type="spellStart"/>
      <w:r w:rsidRPr="006B1A12">
        <w:t>App’x</w:t>
      </w:r>
      <w:proofErr w:type="spellEnd"/>
      <w:r w:rsidRPr="006B1A12">
        <w:t xml:space="preserve"> 599, 66 USPQ2d 1057 (4th Cir.</w:t>
      </w:r>
      <w:r w:rsidRPr="006B1A12">
        <w:t xml:space="preserve"> </w:t>
      </w:r>
      <w:r w:rsidRPr="006B1A12">
        <w:t>2003) (unpublished opinion).</w:t>
      </w:r>
    </w:p>
  </w:footnote>
  <w:footnote w:id="101">
    <w:p w14:paraId="16ECEB71" w14:textId="27D57751" w:rsidR="006B1A12" w:rsidRPr="00E93F9C" w:rsidRDefault="006B1A12" w:rsidP="006B1A12">
      <w:pPr>
        <w:pStyle w:val="FootnoteText"/>
      </w:pPr>
      <w:r w:rsidRPr="006B1A12">
        <w:rPr>
          <w:vertAlign w:val="superscript"/>
        </w:rPr>
        <w:footnoteRef/>
      </w:r>
      <w:r w:rsidRPr="006B1A12">
        <w:t>See Chapter 9 for a discussion of this issue.</w:t>
      </w:r>
    </w:p>
  </w:footnote>
  <w:footnote w:id="102">
    <w:p w14:paraId="775F3A26" w14:textId="66EC1AEB" w:rsidR="006B1A12" w:rsidRPr="006B1A12" w:rsidRDefault="006B1A12" w:rsidP="006B1A12">
      <w:pPr>
        <w:pStyle w:val="FootnoteText"/>
      </w:pPr>
      <w:r w:rsidRPr="006B1A12">
        <w:rPr>
          <w:vertAlign w:val="superscript"/>
        </w:rPr>
        <w:footnoteRef/>
      </w:r>
      <w:r w:rsidRPr="006B1A12">
        <w:t>Domain Vault, LLC v.</w:t>
      </w:r>
      <w:r w:rsidRPr="006B1A12">
        <w:t xml:space="preserve"> </w:t>
      </w:r>
      <w:r w:rsidRPr="006B1A12">
        <w:t>Bush, 2015 U.S.</w:t>
      </w:r>
      <w:r w:rsidRPr="006B1A12">
        <w:t xml:space="preserve"> </w:t>
      </w:r>
      <w:r w:rsidRPr="006B1A12">
        <w:t>Dist.</w:t>
      </w:r>
      <w:r w:rsidRPr="006B1A12">
        <w:t xml:space="preserve"> </w:t>
      </w:r>
      <w:r w:rsidRPr="006B1A12">
        <w:t>LEXIS 45979, at *23 (D.</w:t>
      </w:r>
      <w:r w:rsidRPr="006B1A12">
        <w:t xml:space="preserve"> </w:t>
      </w:r>
      <w:r w:rsidRPr="006B1A12">
        <w:t>Colo.</w:t>
      </w:r>
      <w:r w:rsidRPr="006B1A12">
        <w:t xml:space="preserve"> </w:t>
      </w:r>
      <w:r w:rsidRPr="006B1A12">
        <w:t>Apr.</w:t>
      </w:r>
      <w:r w:rsidRPr="006B1A12">
        <w:t xml:space="preserve"> </w:t>
      </w:r>
      <w:r w:rsidRPr="006B1A12">
        <w:t>8, 2015).</w:t>
      </w:r>
    </w:p>
    <w:p w14:paraId="1B46BFAA" w14:textId="77777777" w:rsidR="006B1A12" w:rsidRDefault="006B1A12" w:rsidP="005B17AF">
      <w:pPr>
        <w:pStyle w:val="footnote"/>
      </w:pPr>
    </w:p>
  </w:footnote>
  <w:footnote w:id="103">
    <w:p w14:paraId="164F461E" w14:textId="52733A0D" w:rsidR="006B1A12" w:rsidRPr="006B1A12" w:rsidRDefault="006B1A12" w:rsidP="006B1A12">
      <w:pPr>
        <w:pStyle w:val="FootnoteText"/>
      </w:pPr>
      <w:r w:rsidRPr="006B1A12">
        <w:rPr>
          <w:vertAlign w:val="superscript"/>
        </w:rPr>
        <w:footnoteRef/>
      </w:r>
      <w:r w:rsidRPr="006B1A12">
        <w:t xml:space="preserve">Academy of Motion Picture Arts &amp; </w:t>
      </w:r>
      <w:proofErr w:type="spellStart"/>
      <w:r w:rsidRPr="006B1A12">
        <w:t>Scis</w:t>
      </w:r>
      <w:proofErr w:type="spellEnd"/>
      <w:r w:rsidRPr="006B1A12">
        <w:t>.</w:t>
      </w:r>
      <w:r w:rsidRPr="006B1A12">
        <w:t xml:space="preserve"> </w:t>
      </w:r>
      <w:r w:rsidRPr="006B1A12">
        <w:t>v.</w:t>
      </w:r>
      <w:r w:rsidRPr="006B1A12">
        <w:t xml:space="preserve"> </w:t>
      </w:r>
      <w:r w:rsidRPr="006B1A12">
        <w:t>GoDaddy.com, Inc., 2013 WL 12122689, at *11, 2013 BL 171132 (C.D.</w:t>
      </w:r>
      <w:r w:rsidRPr="006B1A12">
        <w:t xml:space="preserve"> </w:t>
      </w:r>
      <w:r w:rsidRPr="006B1A12">
        <w:t>Cal.</w:t>
      </w:r>
      <w:r w:rsidRPr="006B1A12">
        <w:t xml:space="preserve"> </w:t>
      </w:r>
      <w:r w:rsidRPr="006B1A12">
        <w:t>June 21, 2013).</w:t>
      </w:r>
    </w:p>
    <w:p w14:paraId="7A41B67A" w14:textId="77777777" w:rsidR="006B1A12" w:rsidRDefault="006B1A12" w:rsidP="00071FCC">
      <w:pPr>
        <w:pStyle w:val="footnote"/>
      </w:pPr>
    </w:p>
  </w:footnote>
  <w:footnote w:id="104">
    <w:p w14:paraId="678CE664" w14:textId="76F6905F" w:rsidR="006B1A12" w:rsidRPr="006B1A12" w:rsidRDefault="006B1A12" w:rsidP="006B1A12">
      <w:pPr>
        <w:pStyle w:val="FootnoteText"/>
      </w:pPr>
      <w:r w:rsidRPr="006B1A12">
        <w:rPr>
          <w:vertAlign w:val="superscript"/>
        </w:rPr>
        <w:footnoteRef/>
      </w:r>
      <w:proofErr w:type="spellStart"/>
      <w:r w:rsidRPr="006B1A12">
        <w:t>ISystems</w:t>
      </w:r>
      <w:proofErr w:type="spellEnd"/>
      <w:r w:rsidRPr="006B1A12">
        <w:t xml:space="preserve"> v.</w:t>
      </w:r>
      <w:r w:rsidRPr="006B1A12">
        <w:t xml:space="preserve"> </w:t>
      </w:r>
      <w:r w:rsidRPr="006B1A12">
        <w:t>Spark Networks, Ltd., 2012 WL 3101672, at *2, 2012 BL 469067 (5th Cir.</w:t>
      </w:r>
      <w:r w:rsidRPr="006B1A12">
        <w:t xml:space="preserve"> </w:t>
      </w:r>
      <w:r w:rsidRPr="006B1A12">
        <w:t>Mar.</w:t>
      </w:r>
      <w:r w:rsidRPr="006B1A12">
        <w:t xml:space="preserve"> </w:t>
      </w:r>
      <w:r w:rsidRPr="006B1A12">
        <w:t>21, 2012) (unpublished).</w:t>
      </w:r>
    </w:p>
    <w:p w14:paraId="236F7F85" w14:textId="77777777" w:rsidR="006B1A12" w:rsidRDefault="006B1A12" w:rsidP="000D47C8">
      <w:pPr>
        <w:pStyle w:val="footnote"/>
      </w:pPr>
    </w:p>
  </w:footnote>
  <w:footnote w:id="105">
    <w:p w14:paraId="1FD916BD" w14:textId="7AE081AF" w:rsidR="006B1A12" w:rsidRPr="006B1A12" w:rsidRDefault="006B1A12" w:rsidP="006B1A12">
      <w:pPr>
        <w:pStyle w:val="FootnoteText"/>
      </w:pPr>
      <w:r w:rsidRPr="006B1A12">
        <w:rPr>
          <w:vertAlign w:val="superscript"/>
        </w:rPr>
        <w:footnoteRef/>
      </w:r>
      <w:r w:rsidRPr="006B1A12">
        <w:rPr>
          <w:i/>
        </w:rPr>
        <w:t>Id</w:t>
      </w:r>
      <w:r w:rsidRPr="006B1A12">
        <w:t>.</w:t>
      </w:r>
    </w:p>
    <w:p w14:paraId="664A19B7" w14:textId="77777777" w:rsidR="006B1A12" w:rsidRDefault="006B1A12" w:rsidP="005B17AF">
      <w:pPr>
        <w:pStyle w:val="footnote"/>
      </w:pPr>
    </w:p>
  </w:footnote>
  <w:footnote w:id="106">
    <w:p w14:paraId="21B24506" w14:textId="11DC01F3" w:rsidR="006B1A12" w:rsidRPr="006B1A12" w:rsidRDefault="006B1A12" w:rsidP="006B1A12">
      <w:pPr>
        <w:pStyle w:val="FootnoteText"/>
      </w:pPr>
      <w:r w:rsidRPr="006B1A12">
        <w:rPr>
          <w:vertAlign w:val="superscript"/>
        </w:rPr>
        <w:footnoteRef/>
      </w:r>
      <w:r w:rsidRPr="006B1A12">
        <w:rPr>
          <w:i/>
        </w:rPr>
        <w:t>Domain Vault</w:t>
      </w:r>
      <w:r w:rsidRPr="006B1A12">
        <w:t>, 2015 U.S.</w:t>
      </w:r>
      <w:r w:rsidRPr="006B1A12">
        <w:t xml:space="preserve"> </w:t>
      </w:r>
      <w:r w:rsidRPr="006B1A12">
        <w:t>Dist.</w:t>
      </w:r>
      <w:r w:rsidRPr="006B1A12">
        <w:t xml:space="preserve"> </w:t>
      </w:r>
      <w:r w:rsidRPr="006B1A12">
        <w:t>LEXIS 45979, at *20–21.</w:t>
      </w:r>
    </w:p>
    <w:p w14:paraId="4F0EBC6A" w14:textId="77777777" w:rsidR="006B1A12" w:rsidRDefault="006B1A12" w:rsidP="005B17AF">
      <w:pPr>
        <w:pStyle w:val="footnote"/>
      </w:pPr>
    </w:p>
  </w:footnote>
  <w:footnote w:id="107">
    <w:p w14:paraId="38B16105" w14:textId="404385FE" w:rsidR="006B1A12" w:rsidRPr="00E93F9C" w:rsidRDefault="006B1A12" w:rsidP="006B1A12">
      <w:pPr>
        <w:pStyle w:val="FootnoteText"/>
      </w:pPr>
      <w:r w:rsidRPr="006B1A12">
        <w:rPr>
          <w:vertAlign w:val="superscript"/>
        </w:rPr>
        <w:footnoteRef/>
      </w:r>
      <w:r w:rsidRPr="006B1A12">
        <w:t>Continental Airlines, Inc.</w:t>
      </w:r>
      <w:r w:rsidRPr="006B1A12">
        <w:t xml:space="preserve"> </w:t>
      </w:r>
      <w:r w:rsidRPr="006B1A12">
        <w:t>v.</w:t>
      </w:r>
      <w:r w:rsidRPr="006B1A12">
        <w:t xml:space="preserve"> </w:t>
      </w:r>
      <w:r w:rsidRPr="006B1A12">
        <w:t>Continentalair.com, 2009 U.S.</w:t>
      </w:r>
      <w:r w:rsidRPr="006B1A12">
        <w:t xml:space="preserve"> </w:t>
      </w:r>
      <w:r w:rsidRPr="006B1A12">
        <w:t>Dist.</w:t>
      </w:r>
      <w:r w:rsidRPr="006B1A12">
        <w:t xml:space="preserve"> </w:t>
      </w:r>
      <w:r w:rsidRPr="006B1A12">
        <w:t>LEXIS 117850, at *18–20 (E.D.</w:t>
      </w:r>
      <w:r w:rsidRPr="006B1A12">
        <w:t xml:space="preserve"> </w:t>
      </w:r>
      <w:r w:rsidRPr="006B1A12">
        <w:t>Va.</w:t>
      </w:r>
      <w:r w:rsidRPr="006B1A12">
        <w:t xml:space="preserve"> </w:t>
      </w:r>
      <w:r w:rsidRPr="006B1A12">
        <w:t>Nov.</w:t>
      </w:r>
      <w:r w:rsidRPr="006B1A12">
        <w:t xml:space="preserve"> </w:t>
      </w:r>
      <w:r w:rsidRPr="006B1A12">
        <w:t xml:space="preserve">3, 2009) (magistrate judge opinion), </w:t>
      </w:r>
      <w:r w:rsidRPr="006B1A12">
        <w:rPr>
          <w:i/>
        </w:rPr>
        <w:t>adopted by</w:t>
      </w:r>
      <w:r w:rsidRPr="006B1A12">
        <w:t xml:space="preserve"> 2009 U.S.</w:t>
      </w:r>
      <w:r w:rsidRPr="006B1A12">
        <w:t xml:space="preserve"> </w:t>
      </w:r>
      <w:r w:rsidRPr="006B1A12">
        <w:t>Dist.</w:t>
      </w:r>
      <w:r w:rsidRPr="006B1A12">
        <w:t xml:space="preserve"> </w:t>
      </w:r>
      <w:r w:rsidRPr="006B1A12">
        <w:t>LEXIS 117461 (E.D.</w:t>
      </w:r>
      <w:r w:rsidRPr="006B1A12">
        <w:t xml:space="preserve"> </w:t>
      </w:r>
      <w:r w:rsidRPr="006B1A12">
        <w:t>Va.</w:t>
      </w:r>
      <w:r w:rsidRPr="006B1A12">
        <w:t xml:space="preserve"> </w:t>
      </w:r>
      <w:r w:rsidRPr="006B1A12">
        <w:t>Dec.</w:t>
      </w:r>
      <w:r w:rsidRPr="006B1A12">
        <w:t xml:space="preserve"> </w:t>
      </w:r>
      <w:r w:rsidRPr="006B1A12">
        <w:t>17, 2009).</w:t>
      </w:r>
    </w:p>
  </w:footnote>
  <w:footnote w:id="108">
    <w:p w14:paraId="408C7E22" w14:textId="772F67DB" w:rsidR="006B1A12" w:rsidRPr="00E93F9C" w:rsidRDefault="006B1A12" w:rsidP="006B1A12">
      <w:pPr>
        <w:pStyle w:val="FootnoteText"/>
      </w:pPr>
      <w:r w:rsidRPr="006B1A12">
        <w:rPr>
          <w:vertAlign w:val="superscript"/>
        </w:rPr>
        <w:footnoteRef/>
      </w:r>
      <w:r w:rsidRPr="006B1A12">
        <w:rPr>
          <w:i/>
        </w:rPr>
        <w:t>But cf</w:t>
      </w:r>
      <w:r w:rsidRPr="006B1A12">
        <w:t>.</w:t>
      </w:r>
      <w:r w:rsidRPr="006B1A12">
        <w:t xml:space="preserve"> </w:t>
      </w:r>
      <w:r w:rsidRPr="006B1A12">
        <w:t>Victoria’s Cyber Secret Ltd.</w:t>
      </w:r>
      <w:r w:rsidRPr="006B1A12">
        <w:t xml:space="preserve"> </w:t>
      </w:r>
      <w:proofErr w:type="spellStart"/>
      <w:r w:rsidRPr="006B1A12">
        <w:t>P’ship</w:t>
      </w:r>
      <w:proofErr w:type="spellEnd"/>
      <w:r w:rsidRPr="006B1A12">
        <w:t xml:space="preserve"> v.</w:t>
      </w:r>
      <w:r w:rsidRPr="006B1A12">
        <w:t xml:space="preserve"> </w:t>
      </w:r>
      <w:r w:rsidRPr="006B1A12">
        <w:t>V Secret Catalogue, Inc., 161 F.</w:t>
      </w:r>
      <w:r w:rsidRPr="006B1A12">
        <w:t xml:space="preserve"> </w:t>
      </w:r>
      <w:r w:rsidRPr="006B1A12">
        <w:t>Supp.</w:t>
      </w:r>
      <w:r w:rsidRPr="006B1A12">
        <w:t xml:space="preserve"> </w:t>
      </w:r>
      <w:r w:rsidRPr="006B1A12">
        <w:t>2d 1339, 1353 (S.D.</w:t>
      </w:r>
      <w:r w:rsidRPr="006B1A12">
        <w:t xml:space="preserve"> </w:t>
      </w:r>
      <w:r w:rsidRPr="006B1A12">
        <w:t>Fla.</w:t>
      </w:r>
      <w:r w:rsidRPr="006B1A12">
        <w:t xml:space="preserve"> </w:t>
      </w:r>
      <w:r w:rsidRPr="006B1A12">
        <w:t xml:space="preserve">2001) (after finding ACPA violation based on a bad faith intent to profit from a domain name that was confusingly </w:t>
      </w:r>
      <w:proofErr w:type="gramStart"/>
      <w:r w:rsidRPr="006B1A12">
        <w:t>similar to</w:t>
      </w:r>
      <w:proofErr w:type="gramEnd"/>
      <w:r w:rsidRPr="006B1A12">
        <w:t xml:space="preserve"> a famous mark, court separately found a violation of the FTDA).</w:t>
      </w:r>
      <w:r w:rsidRPr="006B1A12">
        <w:t xml:space="preserve"> </w:t>
      </w:r>
      <w:r w:rsidRPr="006B1A12">
        <w:t>In Her, Inc.</w:t>
      </w:r>
      <w:r w:rsidRPr="006B1A12">
        <w:t xml:space="preserve"> </w:t>
      </w:r>
      <w:r w:rsidRPr="006B1A12">
        <w:t>v.</w:t>
      </w:r>
      <w:r w:rsidRPr="006B1A12">
        <w:t xml:space="preserve"> </w:t>
      </w:r>
      <w:r w:rsidRPr="006B1A12">
        <w:t>RE/MAX First Choice, LLC, 2008 U.S.</w:t>
      </w:r>
      <w:r w:rsidRPr="006B1A12">
        <w:t xml:space="preserve"> </w:t>
      </w:r>
      <w:r w:rsidRPr="006B1A12">
        <w:t>Dist.</w:t>
      </w:r>
      <w:r w:rsidRPr="006B1A12">
        <w:t xml:space="preserve"> </w:t>
      </w:r>
      <w:r w:rsidRPr="006B1A12">
        <w:t>LEXIS 40164 (S.D.</w:t>
      </w:r>
      <w:r w:rsidRPr="006B1A12">
        <w:t xml:space="preserve"> </w:t>
      </w:r>
      <w:r w:rsidRPr="006B1A12">
        <w:t>Ohio May 2, 2008), the court stated that the domain name in question was both “confusingly similar” and “dilutive” of the plaintiff’s trademark.</w:t>
      </w:r>
      <w:r w:rsidRPr="006B1A12">
        <w:t xml:space="preserve"> </w:t>
      </w:r>
      <w:r w:rsidRPr="006B1A12">
        <w:rPr>
          <w:i/>
        </w:rPr>
        <w:t>Id</w:t>
      </w:r>
      <w:r w:rsidRPr="006B1A12">
        <w:t>.</w:t>
      </w:r>
      <w:r w:rsidRPr="006B1A12">
        <w:t xml:space="preserve"> </w:t>
      </w:r>
      <w:r w:rsidRPr="006B1A12">
        <w:t>at *14.</w:t>
      </w:r>
      <w:r w:rsidRPr="006B1A12">
        <w:t xml:space="preserve"> </w:t>
      </w:r>
      <w:r w:rsidRPr="006B1A12">
        <w:t>However, the court never made any finding that the trademark was famous (and, assuming “famous” now incorporates the TDRA definition, that would have been unlikely).</w:t>
      </w:r>
      <w:r w:rsidRPr="006B1A12">
        <w:t xml:space="preserve"> </w:t>
      </w:r>
      <w:r w:rsidRPr="006B1A12">
        <w:t>Thus, the court’s determination that dilution existed and its subsequent injunction against dilution appear to have been improper.</w:t>
      </w:r>
      <w:r w:rsidRPr="006B1A12">
        <w:t xml:space="preserve"> </w:t>
      </w:r>
      <w:r w:rsidRPr="006B1A12">
        <w:rPr>
          <w:i/>
        </w:rPr>
        <w:t>See</w:t>
      </w:r>
      <w:r w:rsidRPr="006B1A12">
        <w:t xml:space="preserve"> Monex Deposit Co.</w:t>
      </w:r>
      <w:r w:rsidRPr="006B1A12">
        <w:t xml:space="preserve"> </w:t>
      </w:r>
      <w:r w:rsidRPr="006B1A12">
        <w:t>v.</w:t>
      </w:r>
      <w:r w:rsidRPr="006B1A12">
        <w:t xml:space="preserve"> </w:t>
      </w:r>
      <w:r w:rsidRPr="006B1A12">
        <w:t>Gilliam, 2010 U.S.</w:t>
      </w:r>
      <w:r w:rsidRPr="006B1A12">
        <w:t xml:space="preserve"> </w:t>
      </w:r>
      <w:r w:rsidRPr="006B1A12">
        <w:t>Dist.</w:t>
      </w:r>
      <w:r w:rsidRPr="006B1A12">
        <w:t xml:space="preserve"> </w:t>
      </w:r>
      <w:r w:rsidRPr="006B1A12">
        <w:t>LEXIS 65660, at *16 (C.D.</w:t>
      </w:r>
      <w:r w:rsidRPr="006B1A12">
        <w:t xml:space="preserve"> </w:t>
      </w:r>
      <w:r w:rsidRPr="006B1A12">
        <w:t>Cal.</w:t>
      </w:r>
      <w:r w:rsidRPr="006B1A12">
        <w:t xml:space="preserve"> </w:t>
      </w:r>
      <w:r w:rsidRPr="006B1A12">
        <w:t>June 1, 2010) (finding mark Monex to be famous and www.monexfraud.com to be dilutive, but with little factual basis or discussion).</w:t>
      </w:r>
    </w:p>
  </w:footnote>
  <w:footnote w:id="109">
    <w:p w14:paraId="02C58093" w14:textId="0A9B9E68" w:rsidR="006B1A12" w:rsidRPr="00E93F9C" w:rsidRDefault="006B1A12" w:rsidP="006B1A12">
      <w:pPr>
        <w:pStyle w:val="FootnoteText"/>
      </w:pPr>
      <w:r w:rsidRPr="006B1A12">
        <w:rPr>
          <w:vertAlign w:val="superscript"/>
        </w:rPr>
        <w:footnoteRef/>
      </w:r>
      <w:r w:rsidRPr="006B1A12">
        <w:t>Lanham Act §43(d)(1)(B)(</w:t>
      </w:r>
      <w:proofErr w:type="spellStart"/>
      <w:r w:rsidRPr="006B1A12">
        <w:t>i</w:t>
      </w:r>
      <w:proofErr w:type="spellEnd"/>
      <w:r w:rsidRPr="006B1A12">
        <w:t>)(IV), 15 U.S.C.</w:t>
      </w:r>
      <w:r w:rsidRPr="006B1A12">
        <w:t xml:space="preserve"> </w:t>
      </w:r>
      <w:r w:rsidRPr="006B1A12">
        <w:t>§1125(d)(1)(B)(</w:t>
      </w:r>
      <w:proofErr w:type="spellStart"/>
      <w:r w:rsidRPr="006B1A12">
        <w:t>i</w:t>
      </w:r>
      <w:proofErr w:type="spellEnd"/>
      <w:r w:rsidRPr="006B1A12">
        <w:t>)(IV).</w:t>
      </w:r>
    </w:p>
  </w:footnote>
  <w:footnote w:id="110">
    <w:p w14:paraId="79E91323" w14:textId="70B03E7B"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§43(d)(1)(B)(ii), 15 U.S.C.</w:t>
      </w:r>
      <w:r w:rsidRPr="006B1A12">
        <w:t xml:space="preserve"> </w:t>
      </w:r>
      <w:r w:rsidRPr="006B1A12">
        <w:t>§1125(d)(1)(B)(ii).</w:t>
      </w:r>
    </w:p>
  </w:footnote>
  <w:footnote w:id="111">
    <w:p w14:paraId="626A85D8" w14:textId="3459F3B0"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§43(c)(3)(A), (C), 15 U.S.C.</w:t>
      </w:r>
      <w:r w:rsidRPr="006B1A12">
        <w:t xml:space="preserve"> </w:t>
      </w:r>
      <w:r w:rsidRPr="006B1A12">
        <w:t>§1125(c)(3)(A), (C).</w:t>
      </w:r>
    </w:p>
  </w:footnote>
  <w:footnote w:id="112">
    <w:p w14:paraId="131DAD59" w14:textId="45FE8EFC" w:rsidR="006B1A12" w:rsidRPr="00E93F9C" w:rsidRDefault="006B1A12" w:rsidP="006B1A12">
      <w:pPr>
        <w:pStyle w:val="FootnoteText"/>
      </w:pPr>
      <w:r w:rsidRPr="006B1A12">
        <w:rPr>
          <w:vertAlign w:val="superscript"/>
        </w:rPr>
        <w:footnoteRef/>
      </w:r>
      <w:r w:rsidRPr="006B1A12">
        <w:t>Virtual Works, Inc.</w:t>
      </w:r>
      <w:r w:rsidRPr="006B1A12">
        <w:t xml:space="preserve"> </w:t>
      </w:r>
      <w:r w:rsidRPr="006B1A12">
        <w:t>v.</w:t>
      </w:r>
      <w:r w:rsidRPr="006B1A12">
        <w:t xml:space="preserve"> </w:t>
      </w:r>
      <w:r w:rsidRPr="006B1A12">
        <w:t>Volkswagen of Am., Inc., 238 F.3d 264, 270, 57 USPQ2d 1547 (4th Cir.</w:t>
      </w:r>
      <w:r w:rsidRPr="006B1A12">
        <w:t xml:space="preserve"> </w:t>
      </w:r>
      <w:r w:rsidRPr="006B1A12">
        <w:t>2001).</w:t>
      </w:r>
    </w:p>
  </w:footnote>
  <w:footnote w:id="113">
    <w:p w14:paraId="2672ECF2" w14:textId="1A3AABBA"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rPr>
          <w:i/>
        </w:rPr>
        <w:t>accord</w:t>
      </w:r>
      <w:r w:rsidRPr="006B1A12">
        <w:t xml:space="preserve"> Lahoti v.</w:t>
      </w:r>
      <w:r w:rsidRPr="006B1A12">
        <w:t xml:space="preserve"> </w:t>
      </w:r>
      <w:proofErr w:type="spellStart"/>
      <w:r w:rsidRPr="006B1A12">
        <w:t>VeriCheck</w:t>
      </w:r>
      <w:proofErr w:type="spellEnd"/>
      <w:r w:rsidRPr="006B1A12">
        <w:t>, Inc., 586 F.3d 1190, 1203, 92 USPQ2d 1641 (9th Cir.</w:t>
      </w:r>
      <w:r w:rsidRPr="006B1A12">
        <w:t xml:space="preserve"> </w:t>
      </w:r>
      <w:r w:rsidRPr="006B1A12">
        <w:t>2009).</w:t>
      </w:r>
    </w:p>
  </w:footnote>
  <w:footnote w:id="114">
    <w:p w14:paraId="060CEBAE" w14:textId="57DAC2D4" w:rsidR="006B1A12" w:rsidRPr="00E93F9C" w:rsidRDefault="006B1A12" w:rsidP="006B1A12">
      <w:pPr>
        <w:pStyle w:val="FootnoteText"/>
      </w:pPr>
      <w:r w:rsidRPr="006B1A12">
        <w:rPr>
          <w:vertAlign w:val="superscript"/>
        </w:rPr>
        <w:footnoteRef/>
      </w:r>
      <w:r w:rsidRPr="006B1A12">
        <w:rPr>
          <w:i/>
        </w:rPr>
        <w:t>Cf</w:t>
      </w:r>
      <w:r w:rsidRPr="006B1A12">
        <w:t>.</w:t>
      </w:r>
      <w:r w:rsidRPr="006B1A12">
        <w:t xml:space="preserve"> </w:t>
      </w:r>
      <w:r w:rsidRPr="006B1A12">
        <w:t>KP Permanent Make-Up, Inc.</w:t>
      </w:r>
      <w:r w:rsidRPr="006B1A12">
        <w:t xml:space="preserve"> </w:t>
      </w:r>
      <w:r w:rsidRPr="006B1A12">
        <w:t>v.</w:t>
      </w:r>
      <w:r w:rsidRPr="006B1A12">
        <w:t xml:space="preserve"> </w:t>
      </w:r>
      <w:r w:rsidRPr="006B1A12">
        <w:t>Lasting Impression I, Inc., 543 U.S.</w:t>
      </w:r>
      <w:r w:rsidRPr="006B1A12">
        <w:t xml:space="preserve"> </w:t>
      </w:r>
      <w:r w:rsidRPr="006B1A12">
        <w:t xml:space="preserve">111, 121–22, 72 USPQ2d 1833 (2004) (defendant not required to negate confusion </w:t>
      </w:r>
      <w:proofErr w:type="gramStart"/>
      <w:r w:rsidRPr="006B1A12">
        <w:t>in order to</w:t>
      </w:r>
      <w:proofErr w:type="gramEnd"/>
      <w:r w:rsidRPr="006B1A12">
        <w:t xml:space="preserve"> invoke descriptive fair use defense).</w:t>
      </w:r>
    </w:p>
  </w:footnote>
  <w:footnote w:id="115">
    <w:p w14:paraId="057F6519" w14:textId="568DDBCE" w:rsidR="006B1A12" w:rsidRPr="00E93F9C" w:rsidRDefault="006B1A12" w:rsidP="006B1A12">
      <w:pPr>
        <w:pStyle w:val="FootnoteText"/>
      </w:pPr>
      <w:r w:rsidRPr="006B1A12">
        <w:rPr>
          <w:vertAlign w:val="superscript"/>
        </w:rPr>
        <w:footnoteRef/>
      </w:r>
      <w:r w:rsidRPr="006B1A12">
        <w:t>Lamparello v.</w:t>
      </w:r>
      <w:r w:rsidRPr="006B1A12">
        <w:t xml:space="preserve"> </w:t>
      </w:r>
      <w:r w:rsidRPr="006B1A12">
        <w:t>Falwell, 420 F.3d 309, 76 USPQ2d 1024 (4th Cir.</w:t>
      </w:r>
      <w:r w:rsidRPr="006B1A12">
        <w:t xml:space="preserve"> </w:t>
      </w:r>
      <w:r w:rsidRPr="006B1A12">
        <w:t xml:space="preserve">2005), </w:t>
      </w:r>
      <w:r w:rsidRPr="006B1A12">
        <w:rPr>
          <w:i/>
        </w:rPr>
        <w:t>cert</w:t>
      </w:r>
      <w:r w:rsidRPr="006B1A12">
        <w:t>.</w:t>
      </w:r>
      <w:r w:rsidRPr="006B1A12">
        <w:t xml:space="preserve"> </w:t>
      </w:r>
      <w:r w:rsidRPr="006B1A12">
        <w:rPr>
          <w:i/>
        </w:rPr>
        <w:t>denied</w:t>
      </w:r>
      <w:r w:rsidRPr="006B1A12">
        <w:t>, 547 U.S.</w:t>
      </w:r>
      <w:r w:rsidRPr="006B1A12">
        <w:t xml:space="preserve"> </w:t>
      </w:r>
      <w:r w:rsidRPr="006B1A12">
        <w:t>1069 (2006).</w:t>
      </w:r>
    </w:p>
  </w:footnote>
  <w:footnote w:id="116">
    <w:p w14:paraId="554B363D" w14:textId="1B364355"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320.</w:t>
      </w:r>
    </w:p>
  </w:footnote>
  <w:footnote w:id="117">
    <w:p w14:paraId="49B2110D" w14:textId="0BC1D106" w:rsidR="006B1A12" w:rsidRPr="006B1A12"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321 (citing TMI, Inc.</w:t>
      </w:r>
      <w:r w:rsidRPr="006B1A12">
        <w:t xml:space="preserve"> </w:t>
      </w:r>
      <w:r w:rsidRPr="006B1A12">
        <w:t>v.</w:t>
      </w:r>
      <w:r w:rsidRPr="006B1A12">
        <w:t xml:space="preserve"> </w:t>
      </w:r>
      <w:r w:rsidRPr="006B1A12">
        <w:t>Maxwell, 368 F.3d 433, 438–39, 70 USPQ2d 1630 (5th Cir.</w:t>
      </w:r>
      <w:r w:rsidRPr="006B1A12">
        <w:t xml:space="preserve"> </w:t>
      </w:r>
      <w:r w:rsidRPr="006B1A12">
        <w:t>2004), and Lucas Nursery &amp; Landscaping, Inc.</w:t>
      </w:r>
      <w:r w:rsidRPr="006B1A12">
        <w:t xml:space="preserve"> </w:t>
      </w:r>
      <w:r w:rsidRPr="006B1A12">
        <w:t>v.</w:t>
      </w:r>
      <w:r w:rsidRPr="006B1A12">
        <w:t xml:space="preserve"> </w:t>
      </w:r>
      <w:r w:rsidRPr="006B1A12">
        <w:t>Grosse, 359 F.3d 806, 811, 70 USPQ2d 1149 (6th Cir.</w:t>
      </w:r>
      <w:r w:rsidRPr="006B1A12">
        <w:t xml:space="preserve"> </w:t>
      </w:r>
      <w:r w:rsidRPr="006B1A12">
        <w:t>2004)).</w:t>
      </w:r>
    </w:p>
    <w:p w14:paraId="4F44F477" w14:textId="77777777" w:rsidR="006B1A12" w:rsidRPr="00E93F9C" w:rsidRDefault="006B1A12" w:rsidP="00C9757D">
      <w:pPr>
        <w:pStyle w:val="footnote"/>
        <w:tabs>
          <w:tab w:val="left" w:pos="-720"/>
          <w:tab w:val="left" w:pos="0"/>
          <w:tab w:val="left" w:pos="720"/>
          <w:tab w:val="left" w:pos="1440"/>
          <w:tab w:val="left" w:pos="2160"/>
          <w:tab w:val="left" w:pos="2880"/>
          <w:tab w:val="left" w:pos="3600"/>
          <w:tab w:val="left" w:pos="4320"/>
          <w:tab w:val="left" w:pos="5040"/>
          <w:tab w:val="left" w:pos="5760"/>
        </w:tabs>
        <w:rPr>
          <w:szCs w:val="20"/>
        </w:rPr>
      </w:pPr>
    </w:p>
  </w:footnote>
  <w:footnote w:id="118">
    <w:p w14:paraId="2AA15CCE" w14:textId="2A7C32A3" w:rsidR="006B1A12" w:rsidRPr="00E93F9C" w:rsidRDefault="006B1A12" w:rsidP="006B1A12">
      <w:pPr>
        <w:pStyle w:val="FootnoteText"/>
      </w:pPr>
      <w:r w:rsidRPr="006B1A12">
        <w:rPr>
          <w:vertAlign w:val="superscript"/>
        </w:rPr>
        <w:footnoteRef/>
      </w:r>
      <w:r w:rsidRPr="006B1A12">
        <w:t>684 F.3d 1211 (11th Cir.</w:t>
      </w:r>
      <w:r w:rsidRPr="006B1A12">
        <w:t xml:space="preserve"> </w:t>
      </w:r>
      <w:r w:rsidRPr="006B1A12">
        <w:t>2012).</w:t>
      </w:r>
    </w:p>
  </w:footnote>
  <w:footnote w:id="119">
    <w:p w14:paraId="1A54A0B5" w14:textId="257C8F0D"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1223–24.</w:t>
      </w:r>
    </w:p>
  </w:footnote>
  <w:footnote w:id="120">
    <w:p w14:paraId="49FBB864" w14:textId="322AA289" w:rsidR="006B1A12" w:rsidRPr="006B1A12"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1225.</w:t>
      </w:r>
      <w:r w:rsidRPr="006B1A12">
        <w:t xml:space="preserve"> </w:t>
      </w:r>
      <w:r w:rsidRPr="006B1A12">
        <w:t>The court held that the plaintiff had waived its objection to the inconsistency by not raising it in a timely fashion.</w:t>
      </w:r>
      <w:r w:rsidRPr="006B1A12">
        <w:t xml:space="preserve"> </w:t>
      </w:r>
      <w:r w:rsidRPr="006B1A12">
        <w:rPr>
          <w:i/>
        </w:rPr>
        <w:t>Id</w:t>
      </w:r>
      <w:r w:rsidRPr="006B1A12">
        <w:t>.</w:t>
      </w:r>
    </w:p>
    <w:p w14:paraId="58DDA28D" w14:textId="77777777" w:rsidR="006B1A12" w:rsidRPr="00E93F9C" w:rsidRDefault="006B1A12" w:rsidP="00C9757D">
      <w:pPr>
        <w:pStyle w:val="footnote"/>
        <w:tabs>
          <w:tab w:val="left" w:pos="-720"/>
          <w:tab w:val="left" w:pos="0"/>
          <w:tab w:val="left" w:pos="720"/>
          <w:tab w:val="left" w:pos="1440"/>
          <w:tab w:val="left" w:pos="2160"/>
          <w:tab w:val="left" w:pos="2880"/>
          <w:tab w:val="left" w:pos="3600"/>
          <w:tab w:val="left" w:pos="4320"/>
          <w:tab w:val="left" w:pos="5040"/>
          <w:tab w:val="left" w:pos="5760"/>
        </w:tabs>
        <w:rPr>
          <w:szCs w:val="20"/>
        </w:rPr>
      </w:pPr>
    </w:p>
  </w:footnote>
  <w:footnote w:id="121">
    <w:p w14:paraId="31C2A281" w14:textId="697585E2" w:rsidR="006B1A12" w:rsidRPr="00E93F9C" w:rsidRDefault="006B1A12" w:rsidP="006B1A12">
      <w:pPr>
        <w:pStyle w:val="FootnoteText"/>
      </w:pPr>
      <w:r w:rsidRPr="006B1A12">
        <w:rPr>
          <w:vertAlign w:val="superscript"/>
        </w:rPr>
        <w:footnoteRef/>
      </w:r>
      <w:proofErr w:type="spellStart"/>
      <w:r w:rsidRPr="006B1A12">
        <w:t>ISystems</w:t>
      </w:r>
      <w:proofErr w:type="spellEnd"/>
      <w:r w:rsidRPr="006B1A12">
        <w:t xml:space="preserve"> v.</w:t>
      </w:r>
      <w:r w:rsidRPr="006B1A12">
        <w:t xml:space="preserve"> </w:t>
      </w:r>
      <w:r w:rsidRPr="006B1A12">
        <w:t>Spark Networks, Ltd., 2012 U.S.</w:t>
      </w:r>
      <w:r w:rsidRPr="006B1A12">
        <w:t xml:space="preserve"> </w:t>
      </w:r>
      <w:r w:rsidRPr="006B1A12">
        <w:t>App.</w:t>
      </w:r>
      <w:r w:rsidRPr="006B1A12">
        <w:t xml:space="preserve"> </w:t>
      </w:r>
      <w:r w:rsidRPr="006B1A12">
        <w:t>LEXIS 6197, at *7–8, 102 USPQ2d 1055 (5th Cir.</w:t>
      </w:r>
      <w:r w:rsidRPr="006B1A12">
        <w:t xml:space="preserve"> </w:t>
      </w:r>
      <w:r w:rsidRPr="006B1A12">
        <w:t>Mar.</w:t>
      </w:r>
      <w:r w:rsidRPr="006B1A12">
        <w:t xml:space="preserve"> </w:t>
      </w:r>
      <w:r w:rsidRPr="006B1A12">
        <w:t>21, 2012) (unpublished) (citing 15 U.S.C.</w:t>
      </w:r>
      <w:r w:rsidRPr="006B1A12">
        <w:t xml:space="preserve"> </w:t>
      </w:r>
      <w:r w:rsidRPr="006B1A12">
        <w:t>§1125(c)(3)(C)).</w:t>
      </w:r>
    </w:p>
  </w:footnote>
  <w:footnote w:id="122">
    <w:p w14:paraId="4939B975" w14:textId="7242F3E0" w:rsidR="006B1A12" w:rsidRPr="00E93F9C" w:rsidRDefault="006B1A12" w:rsidP="006B1A12">
      <w:pPr>
        <w:pStyle w:val="FootnoteText"/>
      </w:pPr>
      <w:r w:rsidRPr="006B1A12">
        <w:rPr>
          <w:vertAlign w:val="superscript"/>
        </w:rPr>
        <w:footnoteRef/>
      </w:r>
      <w:r w:rsidRPr="006B1A12">
        <w:rPr>
          <w:i/>
        </w:rPr>
        <w:t>See</w:t>
      </w:r>
      <w:r w:rsidRPr="006B1A12">
        <w:t xml:space="preserve"> </w:t>
      </w:r>
      <w:r w:rsidRPr="006B1A12">
        <w:rPr>
          <w:smallCaps/>
        </w:rPr>
        <w:t>S.</w:t>
      </w:r>
      <w:r w:rsidRPr="006B1A12">
        <w:rPr>
          <w:smallCaps/>
        </w:rPr>
        <w:t xml:space="preserve"> </w:t>
      </w:r>
      <w:r w:rsidRPr="006B1A12">
        <w:rPr>
          <w:smallCaps/>
        </w:rPr>
        <w:t>Rep.</w:t>
      </w:r>
      <w:r w:rsidRPr="006B1A12">
        <w:rPr>
          <w:smallCaps/>
        </w:rPr>
        <w:t xml:space="preserve"> </w:t>
      </w:r>
      <w:r w:rsidRPr="006B1A12">
        <w:rPr>
          <w:smallCaps/>
        </w:rPr>
        <w:t>No.</w:t>
      </w:r>
      <w:r w:rsidRPr="006B1A12">
        <w:rPr>
          <w:smallCaps/>
        </w:rPr>
        <w:t xml:space="preserve"> </w:t>
      </w:r>
      <w:r w:rsidRPr="006B1A12">
        <w:t>106-140, at 10–11 (Aug.</w:t>
      </w:r>
      <w:r w:rsidRPr="006B1A12">
        <w:t xml:space="preserve"> </w:t>
      </w:r>
      <w:r w:rsidRPr="006B1A12">
        <w:t>5, 1999);</w:t>
      </w:r>
      <w:r w:rsidRPr="006B1A12">
        <w:t xml:space="preserve"> </w:t>
      </w:r>
      <w:r w:rsidRPr="006B1A12">
        <w:t xml:space="preserve">145 </w:t>
      </w:r>
      <w:r w:rsidRPr="006B1A12">
        <w:rPr>
          <w:smallCaps/>
        </w:rPr>
        <w:t>Cong.</w:t>
      </w:r>
      <w:r w:rsidRPr="006B1A12">
        <w:rPr>
          <w:smallCaps/>
        </w:rPr>
        <w:t xml:space="preserve"> </w:t>
      </w:r>
      <w:r w:rsidRPr="006B1A12">
        <w:rPr>
          <w:smallCaps/>
        </w:rPr>
        <w:t>Rec.</w:t>
      </w:r>
      <w:r w:rsidRPr="006B1A12">
        <w:rPr>
          <w:smallCaps/>
        </w:rPr>
        <w:t xml:space="preserve"> </w:t>
      </w:r>
      <w:r w:rsidRPr="006B1A12">
        <w:t>S10513, S10520 (Aug.</w:t>
      </w:r>
      <w:r w:rsidRPr="006B1A12">
        <w:t xml:space="preserve"> </w:t>
      </w:r>
      <w:r w:rsidRPr="006B1A12">
        <w:t>5, 1999) (remarks of Sen.</w:t>
      </w:r>
      <w:r w:rsidRPr="006B1A12">
        <w:t xml:space="preserve"> </w:t>
      </w:r>
      <w:r w:rsidRPr="006B1A12">
        <w:t>Abraham);</w:t>
      </w:r>
      <w:r w:rsidRPr="006B1A12">
        <w:t xml:space="preserve"> </w:t>
      </w:r>
      <w:r w:rsidRPr="006B1A12">
        <w:rPr>
          <w:i/>
        </w:rPr>
        <w:t>id</w:t>
      </w:r>
      <w:r w:rsidRPr="006B1A12">
        <w:t>.</w:t>
      </w:r>
      <w:r w:rsidRPr="006B1A12">
        <w:t xml:space="preserve"> </w:t>
      </w:r>
      <w:r w:rsidRPr="006B1A12">
        <w:t>at S10516 (remarks of Sen.</w:t>
      </w:r>
      <w:r w:rsidRPr="006B1A12">
        <w:t xml:space="preserve"> </w:t>
      </w:r>
      <w:r w:rsidRPr="006B1A12">
        <w:t>Hatch).</w:t>
      </w:r>
    </w:p>
  </w:footnote>
  <w:footnote w:id="123">
    <w:p w14:paraId="5BFE5400" w14:textId="4B414A07" w:rsidR="006B1A12" w:rsidRPr="00E93F9C" w:rsidRDefault="006B1A12" w:rsidP="006B1A12">
      <w:pPr>
        <w:pStyle w:val="FootnoteText"/>
      </w:pPr>
      <w:r w:rsidRPr="006B1A12">
        <w:rPr>
          <w:vertAlign w:val="superscript"/>
        </w:rPr>
        <w:footnoteRef/>
      </w:r>
      <w:r w:rsidRPr="006B1A12">
        <w:t>Lanham Act §43(d)(2), 15 U.S.C.</w:t>
      </w:r>
      <w:r w:rsidRPr="006B1A12">
        <w:t xml:space="preserve"> </w:t>
      </w:r>
      <w:r w:rsidRPr="006B1A12">
        <w:t>§1125(d)(2).</w:t>
      </w:r>
      <w:r w:rsidRPr="006B1A12">
        <w:t xml:space="preserve"> </w:t>
      </w:r>
      <w:r w:rsidRPr="006B1A12">
        <w:t xml:space="preserve">In </w:t>
      </w:r>
      <w:r w:rsidRPr="006B1A12">
        <w:rPr>
          <w:i/>
        </w:rPr>
        <w:t>Porsche Cars North America, Inc</w:t>
      </w:r>
      <w:r w:rsidRPr="006B1A12">
        <w:t>.</w:t>
      </w:r>
      <w:r w:rsidRPr="006B1A12">
        <w:t xml:space="preserve"> </w:t>
      </w:r>
      <w:r w:rsidRPr="006B1A12">
        <w:rPr>
          <w:i/>
        </w:rPr>
        <w:t>v</w:t>
      </w:r>
      <w:r w:rsidRPr="006B1A12">
        <w:t>.</w:t>
      </w:r>
      <w:r w:rsidRPr="006B1A12">
        <w:t xml:space="preserve"> </w:t>
      </w:r>
      <w:r w:rsidRPr="006B1A12">
        <w:rPr>
          <w:i/>
        </w:rPr>
        <w:t>Porsche</w:t>
      </w:r>
      <w:r w:rsidRPr="006B1A12">
        <w:t>.</w:t>
      </w:r>
      <w:r w:rsidRPr="006B1A12">
        <w:rPr>
          <w:i/>
        </w:rPr>
        <w:t>net</w:t>
      </w:r>
      <w:r w:rsidRPr="006B1A12">
        <w:t>, 302 F.3d 248, 64 USPQ2d 1248 (4th Cir.</w:t>
      </w:r>
      <w:r w:rsidRPr="006B1A12">
        <w:t xml:space="preserve"> </w:t>
      </w:r>
      <w:r w:rsidRPr="006B1A12">
        <w:t xml:space="preserve">2002), the Fourth Circuit held that one cannot maintain an </w:t>
      </w:r>
      <w:proofErr w:type="gramStart"/>
      <w:r w:rsidRPr="006B1A12">
        <w:t>in rem</w:t>
      </w:r>
      <w:proofErr w:type="gramEnd"/>
      <w:r w:rsidRPr="006B1A12">
        <w:t xml:space="preserve"> action for violation of the FTDA by cybersquatting.</w:t>
      </w:r>
      <w:r w:rsidRPr="006B1A12">
        <w:t xml:space="preserve"> </w:t>
      </w:r>
      <w:r w:rsidRPr="006B1A12">
        <w:t xml:space="preserve">The court noted that Congress had provided a specific remedy for cybersquatting that included an </w:t>
      </w:r>
      <w:proofErr w:type="gramStart"/>
      <w:r w:rsidRPr="006B1A12">
        <w:t>in rem</w:t>
      </w:r>
      <w:proofErr w:type="gramEnd"/>
      <w:r w:rsidRPr="006B1A12">
        <w:t xml:space="preserve"> procedure, and that a contrary result would permit plaintiffs to circumvent the specific requirements of the ACPA.</w:t>
      </w:r>
      <w:r w:rsidRPr="006B1A12">
        <w:t xml:space="preserve"> </w:t>
      </w:r>
      <w:r w:rsidRPr="006B1A12">
        <w:rPr>
          <w:i/>
        </w:rPr>
        <w:t>Id</w:t>
      </w:r>
      <w:r w:rsidRPr="006B1A12">
        <w:t>.</w:t>
      </w:r>
      <w:r w:rsidRPr="006B1A12">
        <w:t xml:space="preserve"> </w:t>
      </w:r>
      <w:r w:rsidRPr="006B1A12">
        <w:t>at 261.</w:t>
      </w:r>
    </w:p>
  </w:footnote>
  <w:footnote w:id="124">
    <w:p w14:paraId="62D6F10D" w14:textId="22C1CE4E" w:rsidR="006B1A12" w:rsidRPr="001A4EF4" w:rsidRDefault="006B1A12" w:rsidP="006B1A12">
      <w:pPr>
        <w:pStyle w:val="FootnoteText"/>
      </w:pPr>
      <w:r w:rsidRPr="006B1A12">
        <w:rPr>
          <w:rStyle w:val="FootnoteReference"/>
          <w:rFonts w:eastAsiaTheme="majorEastAsia"/>
        </w:rPr>
        <w:footnoteRef/>
      </w:r>
      <w:r w:rsidRPr="006B1A12">
        <w:t>The method of service over foreign defendants, normally prescribed by Federal Rule 4(f), has been held to be overridden by the provisions of the ACPA, found in 15 U.S.C.</w:t>
      </w:r>
      <w:r w:rsidRPr="006B1A12">
        <w:t xml:space="preserve"> </w:t>
      </w:r>
      <w:r w:rsidRPr="006B1A12">
        <w:t>§ 1125(d)(2)(A)(ii)(II).</w:t>
      </w:r>
      <w:r w:rsidRPr="006B1A12">
        <w:t xml:space="preserve"> </w:t>
      </w:r>
      <w:r w:rsidRPr="006B1A12">
        <w:rPr>
          <w:i/>
        </w:rPr>
        <w:t>See, e.g.</w:t>
      </w:r>
      <w:r w:rsidRPr="006B1A12">
        <w:t>, Licensing IP Int’l S.A.R.L.</w:t>
      </w:r>
      <w:r w:rsidRPr="006B1A12">
        <w:t xml:space="preserve"> </w:t>
      </w:r>
      <w:r w:rsidRPr="006B1A12">
        <w:t>v.</w:t>
      </w:r>
      <w:r w:rsidRPr="006B1A12">
        <w:t xml:space="preserve"> </w:t>
      </w:r>
      <w:r w:rsidRPr="006B1A12">
        <w:t>mydirtyhobby.to, 2025 WL 889425, at * 3–4, 2025 BL 96610 (N.D.</w:t>
      </w:r>
      <w:r w:rsidRPr="006B1A12">
        <w:t xml:space="preserve"> </w:t>
      </w:r>
      <w:r w:rsidRPr="006B1A12">
        <w:t>Cal.</w:t>
      </w:r>
      <w:r w:rsidRPr="006B1A12">
        <w:t xml:space="preserve"> </w:t>
      </w:r>
      <w:r w:rsidRPr="006B1A12">
        <w:t>Feb.</w:t>
      </w:r>
      <w:r w:rsidRPr="006B1A12">
        <w:t xml:space="preserve"> </w:t>
      </w:r>
      <w:r w:rsidRPr="006B1A12">
        <w:t>24, 2025) (discussing cases).</w:t>
      </w:r>
    </w:p>
  </w:footnote>
  <w:footnote w:id="125">
    <w:p w14:paraId="531A1462" w14:textId="23C3E92F" w:rsidR="006B1A12" w:rsidRPr="00E93F9C" w:rsidRDefault="006B1A12" w:rsidP="006B1A12">
      <w:pPr>
        <w:pStyle w:val="FootnoteText"/>
      </w:pPr>
      <w:r w:rsidRPr="006B1A12">
        <w:rPr>
          <w:vertAlign w:val="superscript"/>
        </w:rPr>
        <w:footnoteRef/>
      </w:r>
      <w:r w:rsidRPr="006B1A12">
        <w:rPr>
          <w:i/>
        </w:rPr>
        <w:t>E</w:t>
      </w:r>
      <w:r w:rsidRPr="006B1A12">
        <w:t>.</w:t>
      </w:r>
      <w:r w:rsidRPr="006B1A12">
        <w:rPr>
          <w:i/>
        </w:rPr>
        <w:t>g</w:t>
      </w:r>
      <w:r w:rsidRPr="006B1A12">
        <w:t>., Mattel, Inc.</w:t>
      </w:r>
      <w:r w:rsidRPr="006B1A12">
        <w:t xml:space="preserve"> </w:t>
      </w:r>
      <w:r w:rsidRPr="006B1A12">
        <w:t>v.</w:t>
      </w:r>
      <w:r w:rsidRPr="006B1A12">
        <w:t xml:space="preserve"> </w:t>
      </w:r>
      <w:r w:rsidRPr="006B1A12">
        <w:t>Barbie-Club.com, 310 F.3d 293, 306, 64 USPQ2d 1879 (2d Cir.</w:t>
      </w:r>
      <w:r w:rsidRPr="006B1A12">
        <w:t xml:space="preserve"> </w:t>
      </w:r>
      <w:r w:rsidRPr="006B1A12">
        <w:t>2002).</w:t>
      </w:r>
    </w:p>
  </w:footnote>
  <w:footnote w:id="126">
    <w:p w14:paraId="0F1B995F" w14:textId="265B348C" w:rsidR="006B1A12" w:rsidRPr="00E93F9C" w:rsidRDefault="006B1A12" w:rsidP="006B1A12">
      <w:pPr>
        <w:pStyle w:val="FootnoteText"/>
      </w:pPr>
      <w:r w:rsidRPr="006B1A12">
        <w:rPr>
          <w:vertAlign w:val="superscript"/>
        </w:rPr>
        <w:footnoteRef/>
      </w:r>
      <w:r w:rsidRPr="006B1A12">
        <w:t>Lanham Act §43(d)(2)(A)(</w:t>
      </w:r>
      <w:proofErr w:type="spellStart"/>
      <w:r w:rsidRPr="006B1A12">
        <w:t>i</w:t>
      </w:r>
      <w:proofErr w:type="spellEnd"/>
      <w:r w:rsidRPr="006B1A12">
        <w:t>), 15 U.S.C.</w:t>
      </w:r>
      <w:r w:rsidRPr="006B1A12">
        <w:t xml:space="preserve"> </w:t>
      </w:r>
      <w:r w:rsidRPr="006B1A12">
        <w:t>§1125(d)(2)(A)(</w:t>
      </w:r>
      <w:proofErr w:type="spellStart"/>
      <w:r w:rsidRPr="006B1A12">
        <w:t>i</w:t>
      </w:r>
      <w:proofErr w:type="spellEnd"/>
      <w:r w:rsidRPr="006B1A12">
        <w:t xml:space="preserve">) (allowing an </w:t>
      </w:r>
      <w:proofErr w:type="gramStart"/>
      <w:r w:rsidRPr="006B1A12">
        <w:t>in rem</w:t>
      </w:r>
      <w:proofErr w:type="gramEnd"/>
      <w:r w:rsidRPr="006B1A12">
        <w:t xml:space="preserve"> action “if the domain name violates any right of the owner of a mark registered in the Patent and Trademark </w:t>
      </w:r>
      <w:proofErr w:type="gramStart"/>
      <w:r w:rsidRPr="006B1A12">
        <w:t>Office, or</w:t>
      </w:r>
      <w:proofErr w:type="gramEnd"/>
      <w:r w:rsidRPr="006B1A12">
        <w:t xml:space="preserve"> protected under subsection (a) or (c)”).</w:t>
      </w:r>
    </w:p>
  </w:footnote>
  <w:footnote w:id="127">
    <w:p w14:paraId="6F2DA27B" w14:textId="78E4FA90" w:rsidR="006B1A12" w:rsidRPr="00071FC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§43(d)(2)(A)(ii)(I), 15 U.S.C.</w:t>
      </w:r>
      <w:r w:rsidRPr="006B1A12">
        <w:t xml:space="preserve"> </w:t>
      </w:r>
      <w:r w:rsidRPr="006B1A12">
        <w:t>§1125(d)(2)(A)(ii)(I);</w:t>
      </w:r>
      <w:r w:rsidRPr="006B1A12">
        <w:t xml:space="preserve"> </w:t>
      </w:r>
      <w:r w:rsidRPr="006B1A12">
        <w:rPr>
          <w:i/>
        </w:rPr>
        <w:t>accord</w:t>
      </w:r>
      <w:r w:rsidRPr="006B1A12">
        <w:t xml:space="preserve"> Denso Corp.</w:t>
      </w:r>
      <w:r w:rsidRPr="006B1A12">
        <w:t xml:space="preserve"> </w:t>
      </w:r>
      <w:r w:rsidRPr="006B1A12">
        <w:t>v.</w:t>
      </w:r>
      <w:r w:rsidRPr="006B1A12">
        <w:t xml:space="preserve"> </w:t>
      </w:r>
      <w:r w:rsidRPr="006B1A12">
        <w:t>Domain name denso.com, 2014 WL 7208488, at *3, 2014 BL 356112 (N.D.</w:t>
      </w:r>
      <w:r w:rsidRPr="006B1A12">
        <w:t xml:space="preserve"> </w:t>
      </w:r>
      <w:r w:rsidRPr="006B1A12">
        <w:t>Cal.</w:t>
      </w:r>
      <w:r w:rsidRPr="006B1A12">
        <w:t xml:space="preserve"> </w:t>
      </w:r>
      <w:r w:rsidRPr="006B1A12">
        <w:t>Dec.</w:t>
      </w:r>
      <w:r w:rsidRPr="006B1A12">
        <w:t xml:space="preserve"> </w:t>
      </w:r>
      <w:r w:rsidRPr="006B1A12">
        <w:t>17, 2014);</w:t>
      </w:r>
      <w:r w:rsidRPr="006B1A12">
        <w:t xml:space="preserve"> </w:t>
      </w:r>
      <w:r w:rsidRPr="006B1A12">
        <w:t>Ford Motor Co.</w:t>
      </w:r>
      <w:r w:rsidRPr="006B1A12">
        <w:t xml:space="preserve"> </w:t>
      </w:r>
      <w:r w:rsidRPr="006B1A12">
        <w:t>v.</w:t>
      </w:r>
      <w:r w:rsidRPr="006B1A12">
        <w:t xml:space="preserve"> </w:t>
      </w:r>
      <w:r w:rsidRPr="006B1A12">
        <w:t>GreatDomains.com, Inc., 177 F.</w:t>
      </w:r>
      <w:r w:rsidRPr="006B1A12">
        <w:t xml:space="preserve"> </w:t>
      </w:r>
      <w:r w:rsidRPr="006B1A12">
        <w:t>Supp.</w:t>
      </w:r>
      <w:r w:rsidRPr="006B1A12">
        <w:t xml:space="preserve"> </w:t>
      </w:r>
      <w:r w:rsidRPr="006B1A12">
        <w:t>2d 656, 657–58, 61 USPQ2d 1718 (E.D.</w:t>
      </w:r>
      <w:r w:rsidRPr="006B1A12">
        <w:t xml:space="preserve"> </w:t>
      </w:r>
      <w:r w:rsidRPr="006B1A12">
        <w:t>Mich.</w:t>
      </w:r>
      <w:r w:rsidRPr="006B1A12">
        <w:t xml:space="preserve"> </w:t>
      </w:r>
      <w:r w:rsidRPr="006B1A12">
        <w:t>2001);</w:t>
      </w:r>
      <w:r w:rsidRPr="006B1A12">
        <w:t xml:space="preserve"> </w:t>
      </w:r>
      <w:r w:rsidRPr="006B1A12">
        <w:t>Lucent Techs., Inc.</w:t>
      </w:r>
      <w:r w:rsidRPr="006B1A12">
        <w:t xml:space="preserve"> </w:t>
      </w:r>
      <w:r w:rsidRPr="006B1A12">
        <w:t>v.</w:t>
      </w:r>
      <w:r w:rsidRPr="006B1A12">
        <w:t xml:space="preserve"> </w:t>
      </w:r>
      <w:r w:rsidRPr="006B1A12">
        <w:t>Lucentsucks.com, 95 F.</w:t>
      </w:r>
      <w:r w:rsidRPr="006B1A12">
        <w:t xml:space="preserve"> </w:t>
      </w:r>
      <w:r w:rsidRPr="006B1A12">
        <w:t>Supp.</w:t>
      </w:r>
      <w:r w:rsidRPr="006B1A12">
        <w:t xml:space="preserve"> </w:t>
      </w:r>
      <w:r w:rsidRPr="006B1A12">
        <w:t>2d 528, 534, 54 USPQ2d 1653 (E.D.</w:t>
      </w:r>
      <w:r w:rsidRPr="006B1A12">
        <w:t xml:space="preserve"> </w:t>
      </w:r>
      <w:r w:rsidRPr="006B1A12">
        <w:t>Va.</w:t>
      </w:r>
      <w:r w:rsidRPr="006B1A12">
        <w:t xml:space="preserve"> </w:t>
      </w:r>
      <w:r w:rsidRPr="006B1A12">
        <w:t>2000).</w:t>
      </w:r>
      <w:r w:rsidRPr="006B1A12">
        <w:t xml:space="preserve"> </w:t>
      </w:r>
      <w:r w:rsidRPr="006B1A12">
        <w:t xml:space="preserve">The </w:t>
      </w:r>
      <w:proofErr w:type="gramStart"/>
      <w:r w:rsidRPr="006B1A12">
        <w:t>in rem</w:t>
      </w:r>
      <w:proofErr w:type="gramEnd"/>
      <w:r w:rsidRPr="006B1A12">
        <w:t xml:space="preserve"> action also must be brought in the judicial district where the registrar is located.</w:t>
      </w:r>
      <w:r w:rsidRPr="006B1A12">
        <w:t xml:space="preserve"> </w:t>
      </w:r>
      <w:r w:rsidRPr="006B1A12">
        <w:t>Standing Stone Media, Inc.</w:t>
      </w:r>
      <w:r w:rsidRPr="006B1A12">
        <w:t xml:space="preserve"> </w:t>
      </w:r>
      <w:r w:rsidRPr="006B1A12">
        <w:t>v.</w:t>
      </w:r>
      <w:r w:rsidRPr="006B1A12">
        <w:t xml:space="preserve"> </w:t>
      </w:r>
      <w:r w:rsidRPr="006B1A12">
        <w:t>Indiancountrytoday.com, 193 F.</w:t>
      </w:r>
      <w:r w:rsidRPr="006B1A12">
        <w:t xml:space="preserve"> </w:t>
      </w:r>
      <w:r w:rsidRPr="006B1A12">
        <w:t>Supp.</w:t>
      </w:r>
      <w:r w:rsidRPr="006B1A12">
        <w:t xml:space="preserve"> </w:t>
      </w:r>
      <w:r w:rsidRPr="006B1A12">
        <w:t>2d 528, 533–34 (N.D.N.Y.</w:t>
      </w:r>
      <w:r w:rsidRPr="006B1A12">
        <w:t xml:space="preserve"> </w:t>
      </w:r>
      <w:r w:rsidRPr="006B1A12">
        <w:t>2002);</w:t>
      </w:r>
      <w:r w:rsidRPr="006B1A12">
        <w:t xml:space="preserve"> </w:t>
      </w:r>
      <w:r w:rsidRPr="006B1A12">
        <w:rPr>
          <w:i/>
        </w:rPr>
        <w:t>see Ford Motor</w:t>
      </w:r>
      <w:r w:rsidRPr="006B1A12">
        <w:t>, 177 F.</w:t>
      </w:r>
      <w:r w:rsidRPr="006B1A12">
        <w:t xml:space="preserve"> </w:t>
      </w:r>
      <w:r w:rsidRPr="006B1A12">
        <w:t>Supp.</w:t>
      </w:r>
      <w:r w:rsidRPr="006B1A12">
        <w:t xml:space="preserve"> </w:t>
      </w:r>
      <w:r w:rsidRPr="006B1A12">
        <w:t>2d at 658.</w:t>
      </w:r>
      <w:r w:rsidRPr="006B1A12">
        <w:t xml:space="preserve"> </w:t>
      </w:r>
      <w:r w:rsidRPr="006B1A12">
        <w:t>Moreover, registering the domain name with a U.S.</w:t>
      </w:r>
      <w:r w:rsidRPr="006B1A12">
        <w:t xml:space="preserve"> </w:t>
      </w:r>
      <w:r w:rsidRPr="006B1A12">
        <w:t xml:space="preserve">registrar is not considered a sufficient contact to create </w:t>
      </w:r>
      <w:r w:rsidRPr="006B1A12">
        <w:rPr>
          <w:i/>
        </w:rPr>
        <w:t xml:space="preserve">in </w:t>
      </w:r>
      <w:proofErr w:type="spellStart"/>
      <w:r w:rsidRPr="006B1A12">
        <w:rPr>
          <w:i/>
        </w:rPr>
        <w:t>personam</w:t>
      </w:r>
      <w:proofErr w:type="spellEnd"/>
      <w:r w:rsidRPr="006B1A12">
        <w:t xml:space="preserve"> jurisdiction.</w:t>
      </w:r>
      <w:r w:rsidRPr="006B1A12">
        <w:t xml:space="preserve"> </w:t>
      </w:r>
      <w:r w:rsidRPr="006B1A12">
        <w:rPr>
          <w:i/>
        </w:rPr>
        <w:t>Denso Corp.</w:t>
      </w:r>
      <w:r w:rsidRPr="006B1A12">
        <w:t>, 2014 WL 7208488, at *4, 2014 BL 356112.</w:t>
      </w:r>
      <w:r w:rsidRPr="006B1A12">
        <w:t xml:space="preserve"> </w:t>
      </w:r>
      <w:r w:rsidRPr="006B1A12">
        <w:t xml:space="preserve">How this would comport with </w:t>
      </w:r>
      <w:r w:rsidRPr="006B1A12">
        <w:rPr>
          <w:i/>
        </w:rPr>
        <w:t>Shaffer v</w:t>
      </w:r>
      <w:r w:rsidRPr="006B1A12">
        <w:t>.</w:t>
      </w:r>
      <w:r w:rsidRPr="006B1A12">
        <w:t xml:space="preserve"> </w:t>
      </w:r>
      <w:r w:rsidRPr="006B1A12">
        <w:rPr>
          <w:i/>
        </w:rPr>
        <w:t>Heitner</w:t>
      </w:r>
      <w:r w:rsidRPr="006B1A12">
        <w:t>, 433 U.S.</w:t>
      </w:r>
      <w:r w:rsidRPr="006B1A12">
        <w:t xml:space="preserve"> </w:t>
      </w:r>
      <w:r w:rsidRPr="006B1A12">
        <w:t>186 (1977), under which assertions of in rem jurisdiction are subject to the requirement of minimum contacts, is not clear.</w:t>
      </w:r>
      <w:r w:rsidRPr="006B1A12">
        <w:t xml:space="preserve"> </w:t>
      </w:r>
      <w:r w:rsidRPr="006B1A12">
        <w:t xml:space="preserve">In </w:t>
      </w:r>
      <w:r w:rsidRPr="006B1A12">
        <w:rPr>
          <w:i/>
        </w:rPr>
        <w:t>Ford Motor</w:t>
      </w:r>
      <w:r w:rsidRPr="006B1A12">
        <w:t xml:space="preserve">, the court applied </w:t>
      </w:r>
      <w:r w:rsidRPr="006B1A12">
        <w:rPr>
          <w:i/>
        </w:rPr>
        <w:t>Shaffer</w:t>
      </w:r>
      <w:r w:rsidRPr="006B1A12">
        <w:t xml:space="preserve"> to an in rem ACPA action and found insufficient contacts to support jurisdiction.</w:t>
      </w:r>
      <w:r w:rsidRPr="006B1A12">
        <w:t xml:space="preserve"> </w:t>
      </w:r>
      <w:r w:rsidRPr="006B1A12">
        <w:t>177 F.</w:t>
      </w:r>
      <w:r w:rsidRPr="006B1A12">
        <w:t xml:space="preserve"> </w:t>
      </w:r>
      <w:r w:rsidRPr="006B1A12">
        <w:t>Supp.</w:t>
      </w:r>
      <w:r w:rsidRPr="006B1A12">
        <w:t xml:space="preserve"> </w:t>
      </w:r>
      <w:r w:rsidRPr="006B1A12">
        <w:t>2d at 659–60.</w:t>
      </w:r>
    </w:p>
  </w:footnote>
  <w:footnote w:id="128">
    <w:p w14:paraId="3F8728E0" w14:textId="036D59DB" w:rsidR="006B1A12" w:rsidRPr="00E93F9C" w:rsidRDefault="006B1A12" w:rsidP="006B1A12">
      <w:pPr>
        <w:pStyle w:val="FootnoteText"/>
      </w:pPr>
      <w:r w:rsidRPr="006B1A12">
        <w:rPr>
          <w:vertAlign w:val="superscript"/>
        </w:rPr>
        <w:footnoteRef/>
      </w:r>
      <w:r w:rsidRPr="006B1A12">
        <w:t>Lanham Act §43(d)(2)(A)(ii)(II), 15 U.S.C.</w:t>
      </w:r>
      <w:r w:rsidRPr="006B1A12">
        <w:t xml:space="preserve"> </w:t>
      </w:r>
      <w:r w:rsidRPr="006B1A12">
        <w:t>§1125(d)(2)(A)(ii)(II).</w:t>
      </w:r>
      <w:r w:rsidRPr="006B1A12">
        <w:t xml:space="preserve"> </w:t>
      </w:r>
      <w:r w:rsidRPr="006B1A12">
        <w:t>One case has been dismissed for failure to abide by this limitation.</w:t>
      </w:r>
      <w:r w:rsidRPr="006B1A12">
        <w:t xml:space="preserve"> </w:t>
      </w:r>
      <w:r w:rsidRPr="006B1A12">
        <w:rPr>
          <w:i/>
        </w:rPr>
        <w:t>Lucent</w:t>
      </w:r>
      <w:r w:rsidRPr="006B1A12">
        <w:t>, 95 F.</w:t>
      </w:r>
      <w:r w:rsidRPr="006B1A12">
        <w:t xml:space="preserve"> </w:t>
      </w:r>
      <w:r w:rsidRPr="006B1A12">
        <w:t>Supp.</w:t>
      </w:r>
      <w:r w:rsidRPr="006B1A12">
        <w:t xml:space="preserve"> </w:t>
      </w:r>
      <w:r w:rsidRPr="006B1A12">
        <w:t>2d at 532–34 (dismissing ACPA claim where plaintiff failed to show personal jurisdiction was unavailable and where plaintiff gave insufficient notice, precluding finding of due diligence).</w:t>
      </w:r>
      <w:r w:rsidRPr="006B1A12">
        <w:t xml:space="preserve"> </w:t>
      </w:r>
      <w:r w:rsidRPr="006B1A12">
        <w:t>The statute also requires that the plaintiff send certain forms of notice if this subsection is used.</w:t>
      </w:r>
      <w:r w:rsidRPr="006B1A12">
        <w:t xml:space="preserve"> </w:t>
      </w:r>
      <w:r w:rsidRPr="006B1A12">
        <w:t>Lanham Act §43(d)(2)(A)(ii)(</w:t>
      </w:r>
      <w:proofErr w:type="gramStart"/>
      <w:r w:rsidRPr="006B1A12">
        <w:t>II)(</w:t>
      </w:r>
      <w:proofErr w:type="gramEnd"/>
      <w:r w:rsidRPr="006B1A12">
        <w:t>aa), (bb), 15 U.S.C.</w:t>
      </w:r>
      <w:r w:rsidRPr="006B1A12">
        <w:t xml:space="preserve"> </w:t>
      </w:r>
      <w:r w:rsidRPr="006B1A12">
        <w:t>§1125(d)(2)(A)(ii)(</w:t>
      </w:r>
      <w:proofErr w:type="gramStart"/>
      <w:r w:rsidRPr="006B1A12">
        <w:t>II)(</w:t>
      </w:r>
      <w:proofErr w:type="gramEnd"/>
      <w:r w:rsidRPr="006B1A12">
        <w:t>aa), (bb).</w:t>
      </w:r>
    </w:p>
  </w:footnote>
  <w:footnote w:id="129">
    <w:p w14:paraId="419AA32F" w14:textId="4EC16930" w:rsidR="006B1A12" w:rsidRPr="00E93F9C" w:rsidRDefault="006B1A12" w:rsidP="006B1A12">
      <w:pPr>
        <w:pStyle w:val="FootnoteText"/>
      </w:pPr>
      <w:r w:rsidRPr="006B1A12">
        <w:rPr>
          <w:vertAlign w:val="superscript"/>
        </w:rPr>
        <w:footnoteRef/>
      </w:r>
      <w:r w:rsidRPr="006B1A12">
        <w:t>Hartog &amp; Co.</w:t>
      </w:r>
      <w:r w:rsidRPr="006B1A12">
        <w:t xml:space="preserve"> </w:t>
      </w:r>
      <w:r w:rsidRPr="006B1A12">
        <w:t>v.</w:t>
      </w:r>
      <w:r w:rsidRPr="006B1A12">
        <w:t xml:space="preserve"> </w:t>
      </w:r>
      <w:r w:rsidRPr="006B1A12">
        <w:t>Swix.com, 136 F.</w:t>
      </w:r>
      <w:r w:rsidRPr="006B1A12">
        <w:t xml:space="preserve"> </w:t>
      </w:r>
      <w:r w:rsidRPr="006B1A12">
        <w:t>Supp.</w:t>
      </w:r>
      <w:r w:rsidRPr="006B1A12">
        <w:t xml:space="preserve"> </w:t>
      </w:r>
      <w:r w:rsidRPr="006B1A12">
        <w:t>2d 531, 537–38 (E.D.</w:t>
      </w:r>
      <w:r w:rsidRPr="006B1A12">
        <w:t xml:space="preserve"> </w:t>
      </w:r>
      <w:r w:rsidRPr="006B1A12">
        <w:t>Va.</w:t>
      </w:r>
      <w:r w:rsidRPr="006B1A12">
        <w:t xml:space="preserve"> </w:t>
      </w:r>
      <w:r w:rsidRPr="006B1A12">
        <w:t>2001).</w:t>
      </w:r>
    </w:p>
  </w:footnote>
  <w:footnote w:id="130">
    <w:p w14:paraId="66F96CE4" w14:textId="151CDDA2"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537–38.</w:t>
      </w:r>
      <w:r w:rsidRPr="006B1A12">
        <w:t xml:space="preserve"> </w:t>
      </w:r>
      <w:r w:rsidRPr="006B1A12">
        <w:t>See §IV, above, for a discussion of this issue.</w:t>
      </w:r>
    </w:p>
  </w:footnote>
  <w:footnote w:id="131">
    <w:p w14:paraId="43B4723D" w14:textId="7269B4E8" w:rsidR="006B1A12" w:rsidRPr="00E93F9C" w:rsidRDefault="006B1A12" w:rsidP="006B1A12">
      <w:pPr>
        <w:pStyle w:val="FootnoteText"/>
      </w:pPr>
      <w:r w:rsidRPr="006B1A12">
        <w:rPr>
          <w:vertAlign w:val="superscript"/>
        </w:rPr>
        <w:footnoteRef/>
      </w:r>
      <w:r w:rsidRPr="006B1A12">
        <w:t>In rem plaintiffs can only obtain a “forfeiture or cancellation of the domain name or the transfer of the domain name.” Lanham Act §43(d)(2)(D)(</w:t>
      </w:r>
      <w:proofErr w:type="spellStart"/>
      <w:r w:rsidRPr="006B1A12">
        <w:t>i</w:t>
      </w:r>
      <w:proofErr w:type="spellEnd"/>
      <w:r w:rsidRPr="006B1A12">
        <w:t>), 15 U.S.C.</w:t>
      </w:r>
      <w:r w:rsidRPr="006B1A12">
        <w:t xml:space="preserve"> </w:t>
      </w:r>
      <w:r w:rsidRPr="006B1A12">
        <w:t>§1125(d)(2)(D)(</w:t>
      </w:r>
      <w:proofErr w:type="spellStart"/>
      <w:r w:rsidRPr="006B1A12">
        <w:t>i</w:t>
      </w:r>
      <w:proofErr w:type="spellEnd"/>
      <w:r w:rsidRPr="006B1A12">
        <w:t>).</w:t>
      </w:r>
    </w:p>
  </w:footnote>
  <w:footnote w:id="132">
    <w:p w14:paraId="359F4E18" w14:textId="0F6F56BD" w:rsidR="006B1A12" w:rsidRPr="00E93F9C" w:rsidRDefault="006B1A12" w:rsidP="006B1A12">
      <w:pPr>
        <w:pStyle w:val="FootnoteText"/>
      </w:pPr>
      <w:r w:rsidRPr="006B1A12">
        <w:rPr>
          <w:vertAlign w:val="superscript"/>
        </w:rPr>
        <w:footnoteRef/>
      </w:r>
      <w:r w:rsidRPr="006B1A12">
        <w:rPr>
          <w:i/>
        </w:rPr>
        <w:t>See id</w:t>
      </w:r>
      <w:r w:rsidRPr="006B1A12">
        <w:t>.</w:t>
      </w:r>
      <w:r w:rsidRPr="006B1A12">
        <w:t xml:space="preserve"> </w:t>
      </w:r>
      <w:r w:rsidRPr="006B1A12">
        <w:t>§43(d)(2)(A), 15 U.S.C.</w:t>
      </w:r>
      <w:r w:rsidRPr="006B1A12">
        <w:t xml:space="preserve"> </w:t>
      </w:r>
      <w:r w:rsidRPr="006B1A12">
        <w:t>§1125(d)(2)(A).</w:t>
      </w:r>
    </w:p>
  </w:footnote>
  <w:footnote w:id="133">
    <w:p w14:paraId="0DDD3136" w14:textId="02B39262" w:rsidR="006B1A12" w:rsidRPr="00E93F9C" w:rsidRDefault="006B1A12" w:rsidP="006B1A12">
      <w:pPr>
        <w:pStyle w:val="FootnoteText"/>
      </w:pPr>
      <w:r w:rsidRPr="006B1A12">
        <w:rPr>
          <w:vertAlign w:val="superscript"/>
        </w:rPr>
        <w:footnoteRef/>
      </w:r>
      <w:r w:rsidRPr="006B1A12">
        <w:rPr>
          <w:i/>
        </w:rPr>
        <w:t>E</w:t>
      </w:r>
      <w:r w:rsidRPr="006B1A12">
        <w:t>.</w:t>
      </w:r>
      <w:r w:rsidRPr="006B1A12">
        <w:rPr>
          <w:i/>
        </w:rPr>
        <w:t>g</w:t>
      </w:r>
      <w:r w:rsidRPr="006B1A12">
        <w:t>., Cable News Network, L.P.</w:t>
      </w:r>
      <w:r w:rsidRPr="006B1A12">
        <w:t xml:space="preserve"> </w:t>
      </w:r>
      <w:r w:rsidRPr="006B1A12">
        <w:t>v.</w:t>
      </w:r>
      <w:r w:rsidRPr="006B1A12">
        <w:t xml:space="preserve"> </w:t>
      </w:r>
      <w:r w:rsidRPr="006B1A12">
        <w:t>cnnews.com, 177 F.</w:t>
      </w:r>
      <w:r w:rsidRPr="006B1A12">
        <w:t xml:space="preserve"> </w:t>
      </w:r>
      <w:r w:rsidRPr="006B1A12">
        <w:t>Supp.</w:t>
      </w:r>
      <w:r w:rsidRPr="006B1A12">
        <w:t xml:space="preserve"> </w:t>
      </w:r>
      <w:r w:rsidRPr="006B1A12">
        <w:t>2d 506, 61 USPQ2d 1331 (E.D.</w:t>
      </w:r>
      <w:r w:rsidRPr="006B1A12">
        <w:t xml:space="preserve"> </w:t>
      </w:r>
      <w:r w:rsidRPr="006B1A12">
        <w:t>Va.</w:t>
      </w:r>
      <w:r w:rsidRPr="006B1A12">
        <w:t xml:space="preserve"> </w:t>
      </w:r>
      <w:r w:rsidRPr="006B1A12">
        <w:t xml:space="preserve">2001), </w:t>
      </w:r>
      <w:r w:rsidRPr="006B1A12">
        <w:rPr>
          <w:i/>
        </w:rPr>
        <w:t>aff’d in part, vacated in part</w:t>
      </w:r>
      <w:r w:rsidRPr="006B1A12">
        <w:t>, 56 F.</w:t>
      </w:r>
      <w:r w:rsidRPr="006B1A12">
        <w:t xml:space="preserve"> </w:t>
      </w:r>
      <w:proofErr w:type="spellStart"/>
      <w:r w:rsidRPr="006B1A12">
        <w:t>App’x</w:t>
      </w:r>
      <w:proofErr w:type="spellEnd"/>
      <w:r w:rsidRPr="006B1A12">
        <w:t xml:space="preserve"> 599, 66 USPQ2d 1057 (4th Cir.</w:t>
      </w:r>
      <w:r w:rsidRPr="006B1A12">
        <w:t xml:space="preserve"> </w:t>
      </w:r>
      <w:r w:rsidRPr="006B1A12">
        <w:t xml:space="preserve">2003) (unpublished opinion) (the Fourth Circuit vacated the district court’s analysis on this point, relying on its decision in </w:t>
      </w:r>
      <w:r w:rsidRPr="006B1A12">
        <w:rPr>
          <w:i/>
        </w:rPr>
        <w:t>Harrods, Ltd</w:t>
      </w:r>
      <w:r w:rsidRPr="006B1A12">
        <w:t>.</w:t>
      </w:r>
      <w:r w:rsidRPr="006B1A12">
        <w:t xml:space="preserve"> </w:t>
      </w:r>
      <w:r w:rsidRPr="006B1A12">
        <w:rPr>
          <w:i/>
        </w:rPr>
        <w:t>v</w:t>
      </w:r>
      <w:r w:rsidRPr="006B1A12">
        <w:t>.</w:t>
      </w:r>
      <w:r w:rsidRPr="006B1A12">
        <w:t xml:space="preserve"> </w:t>
      </w:r>
      <w:r w:rsidRPr="006B1A12">
        <w:rPr>
          <w:i/>
        </w:rPr>
        <w:t>Sixty Internet Domain Names</w:t>
      </w:r>
      <w:r w:rsidRPr="006B1A12">
        <w:t>, 302 F.3d 214, 64 USPQ2d 1225 (4th Cir.</w:t>
      </w:r>
      <w:r w:rsidRPr="006B1A12">
        <w:t xml:space="preserve"> </w:t>
      </w:r>
      <w:r w:rsidRPr="006B1A12">
        <w:t>2002));</w:t>
      </w:r>
      <w:r w:rsidRPr="006B1A12">
        <w:t xml:space="preserve"> </w:t>
      </w:r>
      <w:r w:rsidRPr="006B1A12">
        <w:t>Hartog &amp; Co.</w:t>
      </w:r>
      <w:r w:rsidRPr="006B1A12">
        <w:t xml:space="preserve"> </w:t>
      </w:r>
      <w:r w:rsidRPr="006B1A12">
        <w:t>v.</w:t>
      </w:r>
      <w:r w:rsidRPr="006B1A12">
        <w:t xml:space="preserve"> </w:t>
      </w:r>
      <w:r w:rsidRPr="006B1A12">
        <w:t>SWIX.com, 136 F.</w:t>
      </w:r>
      <w:r w:rsidRPr="006B1A12">
        <w:t xml:space="preserve"> </w:t>
      </w:r>
      <w:r w:rsidRPr="006B1A12">
        <w:t>Supp.</w:t>
      </w:r>
      <w:r w:rsidRPr="006B1A12">
        <w:t xml:space="preserve"> </w:t>
      </w:r>
      <w:r w:rsidRPr="006B1A12">
        <w:t>2d 531, 539–40, 63 USPQ2d 1086 (E.D.</w:t>
      </w:r>
      <w:r w:rsidRPr="006B1A12">
        <w:t xml:space="preserve"> </w:t>
      </w:r>
      <w:r w:rsidRPr="006B1A12">
        <w:t>Va.</w:t>
      </w:r>
      <w:r w:rsidRPr="006B1A12">
        <w:t xml:space="preserve"> </w:t>
      </w:r>
      <w:r w:rsidRPr="006B1A12">
        <w:t>2001);</w:t>
      </w:r>
      <w:r w:rsidRPr="006B1A12">
        <w:t xml:space="preserve"> </w:t>
      </w:r>
      <w:r w:rsidRPr="006B1A12">
        <w:t>Harrods, Ltd.</w:t>
      </w:r>
      <w:r w:rsidRPr="006B1A12">
        <w:t xml:space="preserve"> </w:t>
      </w:r>
      <w:r w:rsidRPr="006B1A12">
        <w:t>v.</w:t>
      </w:r>
      <w:r w:rsidRPr="006B1A12">
        <w:t xml:space="preserve"> </w:t>
      </w:r>
      <w:r w:rsidRPr="006B1A12">
        <w:t>Sixty Internet Domain Names, 110 F.</w:t>
      </w:r>
      <w:r w:rsidRPr="006B1A12">
        <w:t xml:space="preserve"> </w:t>
      </w:r>
      <w:r w:rsidRPr="006B1A12">
        <w:t>Supp.</w:t>
      </w:r>
      <w:r w:rsidRPr="006B1A12">
        <w:t xml:space="preserve"> </w:t>
      </w:r>
      <w:r w:rsidRPr="006B1A12">
        <w:t>2d 420, 425–26, 56 USPQ2d 1048 (E.D.</w:t>
      </w:r>
      <w:r w:rsidRPr="006B1A12">
        <w:t xml:space="preserve"> </w:t>
      </w:r>
      <w:r w:rsidRPr="006B1A12">
        <w:t>Va.</w:t>
      </w:r>
      <w:r w:rsidRPr="006B1A12">
        <w:t xml:space="preserve"> </w:t>
      </w:r>
      <w:r w:rsidRPr="006B1A12">
        <w:t xml:space="preserve">2000), </w:t>
      </w:r>
      <w:proofErr w:type="spellStart"/>
      <w:r w:rsidRPr="006B1A12">
        <w:rPr>
          <w:i/>
        </w:rPr>
        <w:t>rev’d</w:t>
      </w:r>
      <w:proofErr w:type="spellEnd"/>
      <w:r w:rsidRPr="006B1A12">
        <w:t>, 302 F.3d 214, 64 USPQ2d 1225 (4th Cir.</w:t>
      </w:r>
      <w:r w:rsidRPr="006B1A12">
        <w:t xml:space="preserve"> </w:t>
      </w:r>
      <w:r w:rsidRPr="006B1A12">
        <w:t>2002) (Fourth Circuit held bad-faith intent to register, sue, or traffic not required;</w:t>
      </w:r>
      <w:r w:rsidRPr="006B1A12">
        <w:t xml:space="preserve"> </w:t>
      </w:r>
      <w:r w:rsidRPr="006B1A12">
        <w:t>mark owner can use infringement or dilution);</w:t>
      </w:r>
      <w:r w:rsidRPr="006B1A12">
        <w:t xml:space="preserve"> </w:t>
      </w:r>
      <w:proofErr w:type="spellStart"/>
      <w:r w:rsidRPr="006B1A12">
        <w:t>BroadBridge</w:t>
      </w:r>
      <w:proofErr w:type="spellEnd"/>
      <w:r w:rsidRPr="006B1A12">
        <w:t xml:space="preserve"> Media, LLC v.</w:t>
      </w:r>
      <w:r w:rsidRPr="006B1A12">
        <w:t xml:space="preserve"> </w:t>
      </w:r>
      <w:r w:rsidRPr="006B1A12">
        <w:t>Hypercd.com, 106 F.</w:t>
      </w:r>
      <w:r w:rsidRPr="006B1A12">
        <w:t xml:space="preserve"> </w:t>
      </w:r>
      <w:r w:rsidRPr="006B1A12">
        <w:t>Supp.</w:t>
      </w:r>
      <w:r w:rsidRPr="006B1A12">
        <w:t xml:space="preserve"> </w:t>
      </w:r>
      <w:r w:rsidRPr="006B1A12">
        <w:t>2d 505, 511, 55 USPQ2d 1426 (S.D.N.Y.</w:t>
      </w:r>
      <w:r w:rsidRPr="006B1A12">
        <w:t xml:space="preserve"> </w:t>
      </w:r>
      <w:r w:rsidRPr="006B1A12">
        <w:t>2000).</w:t>
      </w:r>
    </w:p>
  </w:footnote>
  <w:footnote w:id="134">
    <w:p w14:paraId="59C36BCB" w14:textId="6036B982" w:rsidR="006B1A12" w:rsidRPr="00397A9B" w:rsidRDefault="006B1A12" w:rsidP="006B1A12">
      <w:pPr>
        <w:pStyle w:val="FootnoteText"/>
        <w:rPr>
          <w:lang w:val="pt-BR"/>
        </w:rPr>
      </w:pPr>
      <w:r w:rsidRPr="006B1A12">
        <w:rPr>
          <w:vertAlign w:val="superscript"/>
        </w:rPr>
        <w:footnoteRef/>
      </w:r>
      <w:r w:rsidRPr="006B1A12">
        <w:t>Lanham Act §43(d)(2)(A)(ii)(I), (II), 15 U.S.C.</w:t>
      </w:r>
      <w:r w:rsidRPr="006B1A12">
        <w:t xml:space="preserve"> </w:t>
      </w:r>
      <w:r w:rsidRPr="006B1A12">
        <w:t>§1125(d)(2)(A)(ii)(I), (II).</w:t>
      </w:r>
    </w:p>
  </w:footnote>
  <w:footnote w:id="135">
    <w:p w14:paraId="25AC70EC" w14:textId="485E07F6" w:rsidR="006B1A12" w:rsidRPr="00397A9B" w:rsidRDefault="006B1A12" w:rsidP="006B1A12">
      <w:pPr>
        <w:pStyle w:val="FootnoteText"/>
        <w:rPr>
          <w:lang w:val="pt-BR"/>
        </w:rPr>
      </w:pPr>
      <w:r w:rsidRPr="006B1A12">
        <w:rPr>
          <w:vertAlign w:val="superscript"/>
        </w:rPr>
        <w:footnoteRef/>
      </w:r>
      <w:r w:rsidRPr="006B1A12">
        <w:rPr>
          <w:i/>
        </w:rPr>
        <w:t>E</w:t>
      </w:r>
      <w:r w:rsidRPr="006B1A12">
        <w:t>.</w:t>
      </w:r>
      <w:r w:rsidRPr="006B1A12">
        <w:rPr>
          <w:i/>
        </w:rPr>
        <w:t>g</w:t>
      </w:r>
      <w:r w:rsidRPr="006B1A12">
        <w:t xml:space="preserve">., </w:t>
      </w:r>
      <w:r w:rsidRPr="006B1A12">
        <w:rPr>
          <w:i/>
        </w:rPr>
        <w:t>Harrod’s Ltd</w:t>
      </w:r>
      <w:r w:rsidRPr="006B1A12">
        <w:t>., 110 F.</w:t>
      </w:r>
      <w:r w:rsidRPr="006B1A12">
        <w:t xml:space="preserve"> </w:t>
      </w:r>
      <w:r w:rsidRPr="006B1A12">
        <w:t>Supp.</w:t>
      </w:r>
      <w:r w:rsidRPr="006B1A12">
        <w:t xml:space="preserve"> </w:t>
      </w:r>
      <w:r w:rsidRPr="006B1A12">
        <w:t>2d at 425–26;</w:t>
      </w:r>
      <w:r w:rsidRPr="006B1A12">
        <w:t xml:space="preserve"> </w:t>
      </w:r>
      <w:proofErr w:type="spellStart"/>
      <w:r w:rsidRPr="006B1A12">
        <w:rPr>
          <w:i/>
        </w:rPr>
        <w:t>BroadBridge</w:t>
      </w:r>
      <w:proofErr w:type="spellEnd"/>
      <w:r w:rsidRPr="006B1A12">
        <w:rPr>
          <w:i/>
        </w:rPr>
        <w:t xml:space="preserve"> Media</w:t>
      </w:r>
      <w:r w:rsidRPr="006B1A12">
        <w:t>, 106 F.</w:t>
      </w:r>
      <w:r w:rsidRPr="006B1A12">
        <w:t xml:space="preserve"> </w:t>
      </w:r>
      <w:r w:rsidRPr="006B1A12">
        <w:t>Supp.</w:t>
      </w:r>
      <w:r w:rsidRPr="006B1A12">
        <w:t xml:space="preserve"> </w:t>
      </w:r>
      <w:r w:rsidRPr="006B1A12">
        <w:t>2d at 511.</w:t>
      </w:r>
    </w:p>
  </w:footnote>
  <w:footnote w:id="136">
    <w:p w14:paraId="77F7FD66" w14:textId="5A6440B5" w:rsidR="006B1A12" w:rsidRPr="00397A9B" w:rsidRDefault="006B1A12" w:rsidP="006B1A12">
      <w:pPr>
        <w:pStyle w:val="FootnoteText"/>
        <w:rPr>
          <w:lang w:val="pt-BR"/>
        </w:rPr>
      </w:pPr>
      <w:r w:rsidRPr="006B1A12">
        <w:rPr>
          <w:vertAlign w:val="superscript"/>
        </w:rPr>
        <w:footnoteRef/>
      </w:r>
      <w:r w:rsidRPr="006B1A12">
        <w:rPr>
          <w:i/>
        </w:rPr>
        <w:t>Harrod’s Ltd</w:t>
      </w:r>
      <w:r w:rsidRPr="006B1A12">
        <w:t>., 110 F.</w:t>
      </w:r>
      <w:r w:rsidRPr="006B1A12">
        <w:t xml:space="preserve"> </w:t>
      </w:r>
      <w:r w:rsidRPr="006B1A12">
        <w:t>Supp.</w:t>
      </w:r>
      <w:r w:rsidRPr="006B1A12">
        <w:t xml:space="preserve"> </w:t>
      </w:r>
      <w:r w:rsidRPr="006B1A12">
        <w:t>2d at 426.</w:t>
      </w:r>
    </w:p>
  </w:footnote>
  <w:footnote w:id="137">
    <w:p w14:paraId="29D6E7F2" w14:textId="53133F83" w:rsidR="006B1A12" w:rsidRPr="00E93F9C" w:rsidRDefault="006B1A12" w:rsidP="006B1A12">
      <w:pPr>
        <w:pStyle w:val="FootnoteText"/>
      </w:pPr>
      <w:r w:rsidRPr="006B1A12">
        <w:rPr>
          <w:vertAlign w:val="superscript"/>
        </w:rPr>
        <w:footnoteRef/>
      </w:r>
      <w:r w:rsidRPr="006B1A12">
        <w:rPr>
          <w:i/>
        </w:rPr>
        <w:t>Cable News Network</w:t>
      </w:r>
      <w:r w:rsidRPr="006B1A12">
        <w:t>, 177 F.</w:t>
      </w:r>
      <w:r w:rsidRPr="006B1A12">
        <w:t xml:space="preserve"> </w:t>
      </w:r>
      <w:r w:rsidRPr="006B1A12">
        <w:t>Supp.</w:t>
      </w:r>
      <w:r w:rsidRPr="006B1A12">
        <w:t xml:space="preserve"> </w:t>
      </w:r>
      <w:r w:rsidRPr="006B1A12">
        <w:t>2d at 522–23.</w:t>
      </w:r>
    </w:p>
  </w:footnote>
  <w:footnote w:id="138">
    <w:p w14:paraId="6CF3E8DC" w14:textId="247863AD"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523.</w:t>
      </w:r>
    </w:p>
  </w:footnote>
  <w:footnote w:id="139">
    <w:p w14:paraId="6E1620F9" w14:textId="00887656" w:rsidR="006B1A12" w:rsidRPr="00E93F9C" w:rsidRDefault="006B1A12" w:rsidP="006B1A12">
      <w:pPr>
        <w:pStyle w:val="FootnoteText"/>
      </w:pPr>
      <w:r w:rsidRPr="006B1A12">
        <w:rPr>
          <w:vertAlign w:val="superscript"/>
        </w:rPr>
        <w:footnoteRef/>
      </w:r>
      <w:r w:rsidRPr="006B1A12">
        <w:t>302 F.3d 214, 64 USPQ2d 1225 (4th Cir.</w:t>
      </w:r>
      <w:r w:rsidRPr="006B1A12">
        <w:t xml:space="preserve"> </w:t>
      </w:r>
      <w:r w:rsidRPr="006B1A12">
        <w:t>2002).</w:t>
      </w:r>
    </w:p>
  </w:footnote>
  <w:footnote w:id="140">
    <w:p w14:paraId="07DFA0B9" w14:textId="1760DB97"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229–32.</w:t>
      </w:r>
      <w:r w:rsidRPr="006B1A12">
        <w:t xml:space="preserve"> </w:t>
      </w:r>
      <w:r w:rsidRPr="006B1A12">
        <w:rPr>
          <w:i/>
        </w:rPr>
        <w:t>But cf</w:t>
      </w:r>
      <w:r w:rsidRPr="006B1A12">
        <w:t>.</w:t>
      </w:r>
      <w:r w:rsidRPr="006B1A12">
        <w:t xml:space="preserve"> </w:t>
      </w:r>
      <w:r w:rsidRPr="006B1A12">
        <w:t>Virtual Works, Inc.</w:t>
      </w:r>
      <w:r w:rsidRPr="006B1A12">
        <w:t xml:space="preserve"> </w:t>
      </w:r>
      <w:r w:rsidRPr="006B1A12">
        <w:t>v.</w:t>
      </w:r>
      <w:r w:rsidRPr="006B1A12">
        <w:t xml:space="preserve"> </w:t>
      </w:r>
      <w:r w:rsidRPr="006B1A12">
        <w:t>Volkswagen of Am., Inc., 238 F.3d 264, 270, 57 USPQ2d 1547 (4th Cir.</w:t>
      </w:r>
      <w:r w:rsidRPr="006B1A12">
        <w:t xml:space="preserve"> </w:t>
      </w:r>
      <w:r w:rsidRPr="006B1A12">
        <w:t>2001) (Fourth Circuit wary of taking an overly expansive view of the ACPA).</w:t>
      </w:r>
      <w:r w:rsidRPr="006B1A12">
        <w:t xml:space="preserve"> </w:t>
      </w:r>
      <w:r w:rsidRPr="006B1A12">
        <w:t xml:space="preserve">Allowing other than bad-faith registration claims under the </w:t>
      </w:r>
      <w:proofErr w:type="gramStart"/>
      <w:r w:rsidRPr="006B1A12">
        <w:t>in rem</w:t>
      </w:r>
      <w:proofErr w:type="gramEnd"/>
      <w:r w:rsidRPr="006B1A12">
        <w:t xml:space="preserve"> provisions does expand the reach of the statute somewhat.</w:t>
      </w:r>
    </w:p>
  </w:footnote>
  <w:footnote w:id="141">
    <w:p w14:paraId="42D73A37" w14:textId="1C9B74DB" w:rsidR="006B1A12" w:rsidRPr="00E93F9C" w:rsidRDefault="006B1A12" w:rsidP="006B1A12">
      <w:pPr>
        <w:pStyle w:val="FootnoteText"/>
      </w:pPr>
      <w:r w:rsidRPr="006B1A12">
        <w:rPr>
          <w:vertAlign w:val="superscript"/>
        </w:rPr>
        <w:footnoteRef/>
      </w:r>
      <w:r w:rsidRPr="006B1A12">
        <w:t>Lanham Act §43(d)(2)(D), 15 U.S.C.</w:t>
      </w:r>
      <w:r w:rsidRPr="006B1A12">
        <w:t xml:space="preserve"> </w:t>
      </w:r>
      <w:r w:rsidRPr="006B1A12">
        <w:t>§1125(d)(2)(D).</w:t>
      </w:r>
    </w:p>
  </w:footnote>
  <w:footnote w:id="142">
    <w:p w14:paraId="63E5560F" w14:textId="79528C54" w:rsidR="006B1A12" w:rsidRPr="00E93F9C" w:rsidRDefault="006B1A12" w:rsidP="006B1A12">
      <w:pPr>
        <w:pStyle w:val="FootnoteText"/>
      </w:pPr>
      <w:r w:rsidRPr="006B1A12">
        <w:rPr>
          <w:vertAlign w:val="superscript"/>
        </w:rPr>
        <w:footnoteRef/>
      </w:r>
      <w:r w:rsidRPr="006B1A12">
        <w:rPr>
          <w:i/>
        </w:rPr>
        <w:t>See</w:t>
      </w:r>
      <w:r w:rsidRPr="006B1A12">
        <w:t xml:space="preserve"> Harrods, Ltd.</w:t>
      </w:r>
      <w:r w:rsidRPr="006B1A12">
        <w:t xml:space="preserve"> </w:t>
      </w:r>
      <w:r w:rsidRPr="006B1A12">
        <w:t>v.</w:t>
      </w:r>
      <w:r w:rsidRPr="006B1A12">
        <w:t xml:space="preserve"> </w:t>
      </w:r>
      <w:r w:rsidRPr="006B1A12">
        <w:t>Sixty Internet Domain Names, 110 F.</w:t>
      </w:r>
      <w:r w:rsidRPr="006B1A12">
        <w:t xml:space="preserve"> </w:t>
      </w:r>
      <w:r w:rsidRPr="006B1A12">
        <w:t>Supp.</w:t>
      </w:r>
      <w:r w:rsidRPr="006B1A12">
        <w:t xml:space="preserve"> </w:t>
      </w:r>
      <w:r w:rsidRPr="006B1A12">
        <w:t>2d 420, 426, 56 USPQ2d 1048 (E.D.</w:t>
      </w:r>
      <w:r w:rsidRPr="006B1A12">
        <w:t xml:space="preserve"> </w:t>
      </w:r>
      <w:r w:rsidRPr="006B1A12">
        <w:t>Va.</w:t>
      </w:r>
      <w:r w:rsidRPr="006B1A12">
        <w:t xml:space="preserve"> </w:t>
      </w:r>
      <w:r w:rsidRPr="006B1A12">
        <w:t xml:space="preserve">2000) (noting but ultimately rejecting this argument), </w:t>
      </w:r>
      <w:proofErr w:type="spellStart"/>
      <w:r w:rsidRPr="006B1A12">
        <w:rPr>
          <w:i/>
        </w:rPr>
        <w:t>rev’d</w:t>
      </w:r>
      <w:proofErr w:type="spellEnd"/>
      <w:r w:rsidRPr="006B1A12">
        <w:t>, 302 F.3d 214, 64 USPQ2d 1225 (4th Cir.</w:t>
      </w:r>
      <w:r w:rsidRPr="006B1A12">
        <w:t xml:space="preserve"> </w:t>
      </w:r>
      <w:r w:rsidRPr="006B1A12">
        <w:t>2002) (holding mark owner can assert infringement or dilution claims not requiring bad faith under in rem provisions).</w:t>
      </w:r>
    </w:p>
  </w:footnote>
  <w:footnote w:id="143">
    <w:p w14:paraId="0E605762" w14:textId="6EDE745D" w:rsidR="006B1A12" w:rsidRPr="00E93F9C" w:rsidRDefault="006B1A12" w:rsidP="006B1A12">
      <w:pPr>
        <w:pStyle w:val="FootnoteText"/>
      </w:pPr>
      <w:r w:rsidRPr="006B1A12">
        <w:rPr>
          <w:vertAlign w:val="superscript"/>
        </w:rPr>
        <w:footnoteRef/>
      </w:r>
      <w:r w:rsidRPr="006B1A12">
        <w:rPr>
          <w:i/>
        </w:rPr>
        <w:t>Id</w:t>
      </w:r>
      <w:r w:rsidRPr="006B1A12">
        <w:t>.</w:t>
      </w:r>
    </w:p>
  </w:footnote>
  <w:footnote w:id="144">
    <w:p w14:paraId="11952EB4" w14:textId="30AC0D85" w:rsidR="006B1A12" w:rsidRPr="00E93F9C" w:rsidRDefault="006B1A12" w:rsidP="006B1A12">
      <w:pPr>
        <w:pStyle w:val="FootnoteText"/>
      </w:pPr>
      <w:r w:rsidRPr="006B1A12">
        <w:rPr>
          <w:vertAlign w:val="superscript"/>
        </w:rPr>
        <w:footnoteRef/>
      </w:r>
      <w:r w:rsidRPr="006B1A12">
        <w:t>Jack in the Box, Inc.</w:t>
      </w:r>
      <w:r w:rsidRPr="006B1A12">
        <w:t xml:space="preserve"> </w:t>
      </w:r>
      <w:r w:rsidRPr="006B1A12">
        <w:t>v.</w:t>
      </w:r>
      <w:r w:rsidRPr="006B1A12">
        <w:t xml:space="preserve"> </w:t>
      </w:r>
      <w:r w:rsidRPr="006B1A12">
        <w:t>Jackinthebox.org, 143 F.</w:t>
      </w:r>
      <w:r w:rsidRPr="006B1A12">
        <w:t xml:space="preserve"> </w:t>
      </w:r>
      <w:r w:rsidRPr="006B1A12">
        <w:t>Supp.</w:t>
      </w:r>
      <w:r w:rsidRPr="006B1A12">
        <w:t xml:space="preserve"> </w:t>
      </w:r>
      <w:r w:rsidRPr="006B1A12">
        <w:t>2d 590, 592 (E.D.</w:t>
      </w:r>
      <w:r w:rsidRPr="006B1A12">
        <w:t xml:space="preserve"> </w:t>
      </w:r>
      <w:r w:rsidRPr="006B1A12">
        <w:t>Va.</w:t>
      </w:r>
      <w:r w:rsidRPr="006B1A12">
        <w:t xml:space="preserve"> </w:t>
      </w:r>
      <w:r w:rsidRPr="006B1A12">
        <w:t>2001).</w:t>
      </w:r>
    </w:p>
  </w:footnote>
  <w:footnote w:id="145">
    <w:p w14:paraId="4A330FCE" w14:textId="67230BBE" w:rsidR="006B1A12" w:rsidRPr="00E93F9C" w:rsidRDefault="006B1A12" w:rsidP="006B1A12">
      <w:pPr>
        <w:pStyle w:val="FootnoteText"/>
      </w:pPr>
      <w:r w:rsidRPr="006B1A12">
        <w:rPr>
          <w:vertAlign w:val="superscript"/>
        </w:rPr>
        <w:footnoteRef/>
      </w:r>
      <w:r w:rsidRPr="006B1A12">
        <w:rPr>
          <w:i/>
        </w:rPr>
        <w:t>Id</w:t>
      </w:r>
      <w:r w:rsidRPr="006B1A12">
        <w:t>.</w:t>
      </w:r>
    </w:p>
  </w:footnote>
  <w:footnote w:id="146">
    <w:p w14:paraId="2543EA96" w14:textId="0D92DECD" w:rsidR="006B1A12" w:rsidRPr="00E93F9C" w:rsidRDefault="006B1A12" w:rsidP="006B1A12">
      <w:pPr>
        <w:pStyle w:val="FootnoteText"/>
      </w:pPr>
      <w:r w:rsidRPr="006B1A12">
        <w:rPr>
          <w:vertAlign w:val="superscript"/>
        </w:rPr>
        <w:footnoteRef/>
      </w:r>
      <w:r w:rsidRPr="006B1A12">
        <w:t xml:space="preserve">145 </w:t>
      </w:r>
      <w:r w:rsidRPr="006B1A12">
        <w:rPr>
          <w:smallCaps/>
        </w:rPr>
        <w:t>Cong.</w:t>
      </w:r>
      <w:r w:rsidRPr="006B1A12">
        <w:rPr>
          <w:smallCaps/>
        </w:rPr>
        <w:t xml:space="preserve"> </w:t>
      </w:r>
      <w:r w:rsidRPr="006B1A12">
        <w:rPr>
          <w:smallCaps/>
        </w:rPr>
        <w:t>Rec.</w:t>
      </w:r>
      <w:r w:rsidRPr="006B1A12">
        <w:rPr>
          <w:smallCaps/>
        </w:rPr>
        <w:t xml:space="preserve"> </w:t>
      </w:r>
      <w:r w:rsidRPr="006B1A12">
        <w:t>S10518 (Aug.</w:t>
      </w:r>
      <w:r w:rsidRPr="006B1A12">
        <w:t xml:space="preserve"> </w:t>
      </w:r>
      <w:r w:rsidRPr="006B1A12">
        <w:t>5, 1999) (remarks of Sen.</w:t>
      </w:r>
      <w:r w:rsidRPr="006B1A12">
        <w:t xml:space="preserve"> </w:t>
      </w:r>
      <w:r w:rsidRPr="006B1A12">
        <w:t>Leahy).</w:t>
      </w:r>
    </w:p>
  </w:footnote>
  <w:footnote w:id="147">
    <w:p w14:paraId="2E6313CD" w14:textId="468670E2" w:rsidR="006B1A12" w:rsidRPr="00E93F9C" w:rsidRDefault="006B1A12" w:rsidP="006B1A12">
      <w:pPr>
        <w:pStyle w:val="FootnoteText"/>
      </w:pPr>
      <w:r w:rsidRPr="006B1A12">
        <w:rPr>
          <w:vertAlign w:val="superscript"/>
        </w:rPr>
        <w:footnoteRef/>
      </w:r>
      <w:r w:rsidRPr="006B1A12">
        <w:rPr>
          <w:i/>
        </w:rPr>
        <w:t>Id</w:t>
      </w:r>
      <w:r w:rsidRPr="006B1A12">
        <w:t>.</w:t>
      </w:r>
    </w:p>
  </w:footnote>
  <w:footnote w:id="148">
    <w:p w14:paraId="2A41FE5F" w14:textId="0A22B803" w:rsidR="006B1A12" w:rsidRPr="00E93F9C" w:rsidRDefault="006B1A12" w:rsidP="006B1A12">
      <w:pPr>
        <w:pStyle w:val="FootnoteText"/>
      </w:pPr>
      <w:r w:rsidRPr="006B1A12">
        <w:rPr>
          <w:vertAlign w:val="superscript"/>
        </w:rPr>
        <w:footnoteRef/>
      </w:r>
      <w:r w:rsidRPr="006B1A12">
        <w:t>Lanham Act §43(d)(2)(A)(</w:t>
      </w:r>
      <w:proofErr w:type="spellStart"/>
      <w:r w:rsidRPr="006B1A12">
        <w:t>i</w:t>
      </w:r>
      <w:proofErr w:type="spellEnd"/>
      <w:r w:rsidRPr="006B1A12">
        <w:t>), 15 U.S.C.</w:t>
      </w:r>
      <w:r w:rsidRPr="006B1A12">
        <w:t xml:space="preserve"> </w:t>
      </w:r>
      <w:r w:rsidRPr="006B1A12">
        <w:t>§1125(d)(2)(A)(</w:t>
      </w:r>
      <w:proofErr w:type="spellStart"/>
      <w:r w:rsidRPr="006B1A12">
        <w:t>i</w:t>
      </w:r>
      <w:proofErr w:type="spellEnd"/>
      <w:r w:rsidRPr="006B1A12">
        <w:t>).</w:t>
      </w:r>
    </w:p>
  </w:footnote>
  <w:footnote w:id="149">
    <w:p w14:paraId="0D0F2F53" w14:textId="2EA5676B" w:rsidR="006B1A12" w:rsidRPr="00E93F9C" w:rsidRDefault="006B1A12" w:rsidP="006B1A12">
      <w:pPr>
        <w:pStyle w:val="FootnoteText"/>
      </w:pPr>
      <w:r w:rsidRPr="006B1A12">
        <w:rPr>
          <w:vertAlign w:val="superscript"/>
        </w:rPr>
        <w:footnoteRef/>
      </w:r>
      <w:r w:rsidRPr="006B1A12">
        <w:t>Southern Co.</w:t>
      </w:r>
      <w:r w:rsidRPr="006B1A12">
        <w:t xml:space="preserve"> </w:t>
      </w:r>
      <w:r w:rsidRPr="006B1A12">
        <w:t>v.</w:t>
      </w:r>
      <w:r w:rsidRPr="006B1A12">
        <w:t xml:space="preserve"> </w:t>
      </w:r>
      <w:proofErr w:type="spellStart"/>
      <w:r w:rsidRPr="006B1A12">
        <w:t>Dauben</w:t>
      </w:r>
      <w:proofErr w:type="spellEnd"/>
      <w:r w:rsidRPr="006B1A12">
        <w:t>, Inc., 324 F.</w:t>
      </w:r>
      <w:r w:rsidRPr="006B1A12">
        <w:t xml:space="preserve"> </w:t>
      </w:r>
      <w:proofErr w:type="spellStart"/>
      <w:r w:rsidRPr="006B1A12">
        <w:t>App’x</w:t>
      </w:r>
      <w:proofErr w:type="spellEnd"/>
      <w:r w:rsidRPr="006B1A12">
        <w:t xml:space="preserve"> 309, 318–19, 90 USPQ2d 1651 (5th Cir.</w:t>
      </w:r>
      <w:r w:rsidRPr="006B1A12">
        <w:t xml:space="preserve"> </w:t>
      </w:r>
      <w:r w:rsidRPr="006B1A12">
        <w:t>2009) (reversing grant of preliminary injunction on grounds that showing that defendant’s domain name was confusingly similar was not sufficient evidence of irreparable harm);</w:t>
      </w:r>
      <w:r w:rsidRPr="006B1A12">
        <w:t xml:space="preserve"> </w:t>
      </w:r>
      <w:r w:rsidRPr="006B1A12">
        <w:rPr>
          <w:i/>
        </w:rPr>
        <w:t>see</w:t>
      </w:r>
      <w:r w:rsidRPr="006B1A12">
        <w:t xml:space="preserve"> Winter v.</w:t>
      </w:r>
      <w:r w:rsidRPr="006B1A12">
        <w:t xml:space="preserve"> </w:t>
      </w:r>
      <w:r w:rsidRPr="006B1A12">
        <w:t>Natural Res.</w:t>
      </w:r>
      <w:r w:rsidRPr="006B1A12">
        <w:t xml:space="preserve"> </w:t>
      </w:r>
      <w:r w:rsidRPr="006B1A12">
        <w:t>Def.</w:t>
      </w:r>
      <w:r w:rsidRPr="006B1A12">
        <w:t xml:space="preserve"> </w:t>
      </w:r>
      <w:r w:rsidRPr="006B1A12">
        <w:t>Council, Inc., 555 U.S.</w:t>
      </w:r>
      <w:r w:rsidRPr="006B1A12">
        <w:t xml:space="preserve"> </w:t>
      </w:r>
      <w:r w:rsidRPr="006B1A12">
        <w:t>7, 22 (2008) (“Issuing a preliminary injunction based only on a possibility of irreparable harm is inconsistent with our characterization of injunctive relief as an extraordinary remedy that may only be awarded upon a clear showing that the plaintiff is entitled to such relief.”).</w:t>
      </w:r>
    </w:p>
  </w:footnote>
  <w:footnote w:id="150">
    <w:p w14:paraId="3D339605" w14:textId="218981E8" w:rsidR="006B1A12" w:rsidRPr="00E93F9C" w:rsidRDefault="006B1A12" w:rsidP="006B1A12">
      <w:pPr>
        <w:pStyle w:val="FootnoteText"/>
      </w:pPr>
      <w:r w:rsidRPr="006B1A12">
        <w:rPr>
          <w:vertAlign w:val="superscript"/>
        </w:rPr>
        <w:footnoteRef/>
      </w:r>
      <w:r w:rsidRPr="006B1A12">
        <w:t>Lanham Act §35(a), 15 U.S.C.</w:t>
      </w:r>
      <w:r w:rsidRPr="006B1A12">
        <w:t xml:space="preserve"> </w:t>
      </w:r>
      <w:r w:rsidRPr="006B1A12">
        <w:t>§1117(a).</w:t>
      </w:r>
    </w:p>
  </w:footnote>
  <w:footnote w:id="151">
    <w:p w14:paraId="1E6A2ED1" w14:textId="1A7D3B21" w:rsidR="006B1A12" w:rsidRPr="00E93F9C" w:rsidRDefault="006B1A12" w:rsidP="006B1A12">
      <w:pPr>
        <w:pStyle w:val="FootnoteText"/>
      </w:pPr>
      <w:r w:rsidRPr="006B1A12">
        <w:rPr>
          <w:vertAlign w:val="superscript"/>
        </w:rPr>
        <w:footnoteRef/>
      </w:r>
      <w:r w:rsidRPr="006B1A12">
        <w:rPr>
          <w:i/>
        </w:rPr>
        <w:t>Id</w:t>
      </w:r>
      <w:r w:rsidRPr="006B1A12">
        <w:t>.</w:t>
      </w:r>
    </w:p>
  </w:footnote>
  <w:footnote w:id="152">
    <w:p w14:paraId="79BE36EB" w14:textId="515230DC" w:rsidR="006B1A12" w:rsidRPr="00E93F9C" w:rsidRDefault="006B1A12" w:rsidP="006B1A12">
      <w:pPr>
        <w:pStyle w:val="FootnoteText"/>
      </w:pPr>
      <w:r w:rsidRPr="006B1A12">
        <w:rPr>
          <w:vertAlign w:val="superscript"/>
        </w:rPr>
        <w:footnoteRef/>
      </w:r>
      <w:r w:rsidRPr="006B1A12">
        <w:rPr>
          <w:i/>
        </w:rPr>
        <w:t>Id</w:t>
      </w:r>
      <w:r w:rsidRPr="006B1A12">
        <w:t>.</w:t>
      </w:r>
    </w:p>
  </w:footnote>
  <w:footnote w:id="153">
    <w:p w14:paraId="3B1D4A1B" w14:textId="592959E3"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§35(d), 15 U.S.C.</w:t>
      </w:r>
      <w:r w:rsidRPr="006B1A12">
        <w:t xml:space="preserve"> </w:t>
      </w:r>
      <w:r w:rsidRPr="006B1A12">
        <w:t>§1117(d).</w:t>
      </w:r>
    </w:p>
  </w:footnote>
  <w:footnote w:id="154">
    <w:p w14:paraId="1C530A6F" w14:textId="12DEFE62" w:rsidR="006B1A12" w:rsidRPr="00E93F9C" w:rsidRDefault="006B1A12" w:rsidP="006B1A12">
      <w:pPr>
        <w:pStyle w:val="FootnoteText"/>
      </w:pPr>
      <w:r w:rsidRPr="006B1A12">
        <w:rPr>
          <w:vertAlign w:val="superscript"/>
        </w:rPr>
        <w:footnoteRef/>
      </w:r>
      <w:r w:rsidRPr="006B1A12">
        <w:t>Morrison &amp; Foerster, LLP v.</w:t>
      </w:r>
      <w:r w:rsidRPr="006B1A12">
        <w:t xml:space="preserve"> </w:t>
      </w:r>
      <w:r w:rsidRPr="006B1A12">
        <w:t>Wick, 94 F.</w:t>
      </w:r>
      <w:r w:rsidRPr="006B1A12">
        <w:t xml:space="preserve"> </w:t>
      </w:r>
      <w:r w:rsidRPr="006B1A12">
        <w:t>Supp.</w:t>
      </w:r>
      <w:r w:rsidRPr="006B1A12">
        <w:t xml:space="preserve"> </w:t>
      </w:r>
      <w:r w:rsidRPr="006B1A12">
        <w:t>2d 1125, 1136 (D.</w:t>
      </w:r>
      <w:r w:rsidRPr="006B1A12">
        <w:t xml:space="preserve"> </w:t>
      </w:r>
      <w:r w:rsidRPr="006B1A12">
        <w:t>Colo.</w:t>
      </w:r>
      <w:r w:rsidRPr="006B1A12">
        <w:t xml:space="preserve"> </w:t>
      </w:r>
      <w:r w:rsidRPr="006B1A12">
        <w:t>2000).</w:t>
      </w:r>
    </w:p>
  </w:footnote>
  <w:footnote w:id="155">
    <w:p w14:paraId="0D5E97CA" w14:textId="36154FFF" w:rsidR="006B1A12" w:rsidRPr="00E93F9C" w:rsidRDefault="006B1A12" w:rsidP="006B1A12">
      <w:pPr>
        <w:pStyle w:val="FootnoteText"/>
      </w:pPr>
      <w:r w:rsidRPr="006B1A12">
        <w:rPr>
          <w:vertAlign w:val="superscript"/>
        </w:rPr>
        <w:footnoteRef/>
      </w:r>
      <w:r w:rsidRPr="006B1A12">
        <w:t>Her, Inc.</w:t>
      </w:r>
      <w:r w:rsidRPr="006B1A12">
        <w:t xml:space="preserve"> </w:t>
      </w:r>
      <w:r w:rsidRPr="006B1A12">
        <w:t>v.</w:t>
      </w:r>
      <w:r w:rsidRPr="006B1A12">
        <w:t xml:space="preserve"> </w:t>
      </w:r>
      <w:proofErr w:type="spellStart"/>
      <w:r w:rsidRPr="006B1A12">
        <w:t>Re/MAX</w:t>
      </w:r>
      <w:proofErr w:type="spellEnd"/>
      <w:r w:rsidRPr="006B1A12">
        <w:t xml:space="preserve"> First Choice, LLC, 2011 WL 6019438, at *3–4, 2011 BL 302467 (S.D.</w:t>
      </w:r>
      <w:r w:rsidRPr="006B1A12">
        <w:t xml:space="preserve"> </w:t>
      </w:r>
      <w:r w:rsidRPr="006B1A12">
        <w:t>Ohio Dec.</w:t>
      </w:r>
      <w:r w:rsidRPr="006B1A12">
        <w:t xml:space="preserve"> </w:t>
      </w:r>
      <w:r w:rsidRPr="006B1A12">
        <w:t>1, 2011) (awarding fees to plaintiff);</w:t>
      </w:r>
      <w:r w:rsidRPr="006B1A12">
        <w:t xml:space="preserve"> </w:t>
      </w:r>
      <w:r w:rsidRPr="006B1A12">
        <w:t>Career Agents Network, Inc.</w:t>
      </w:r>
      <w:r w:rsidRPr="006B1A12">
        <w:t xml:space="preserve"> </w:t>
      </w:r>
      <w:r w:rsidRPr="006B1A12">
        <w:t>v.</w:t>
      </w:r>
      <w:r w:rsidRPr="006B1A12">
        <w:t xml:space="preserve"> </w:t>
      </w:r>
      <w:r w:rsidRPr="006B1A12">
        <w:t>careeragentsnetwork.biz, 722 F.</w:t>
      </w:r>
      <w:r w:rsidRPr="006B1A12">
        <w:t xml:space="preserve"> </w:t>
      </w:r>
      <w:r w:rsidRPr="006B1A12">
        <w:t>Supp.</w:t>
      </w:r>
      <w:r w:rsidRPr="006B1A12">
        <w:t xml:space="preserve"> </w:t>
      </w:r>
      <w:r w:rsidRPr="006B1A12">
        <w:t>2d 814 (E.D.</w:t>
      </w:r>
      <w:r w:rsidRPr="006B1A12">
        <w:t xml:space="preserve"> </w:t>
      </w:r>
      <w:r w:rsidRPr="006B1A12">
        <w:t>Mich.</w:t>
      </w:r>
      <w:r w:rsidRPr="006B1A12">
        <w:t xml:space="preserve"> </w:t>
      </w:r>
      <w:r w:rsidRPr="006B1A12">
        <w:t>2010) (awarding fees to prevailing defendant).</w:t>
      </w:r>
    </w:p>
  </w:footnote>
  <w:footnote w:id="156">
    <w:p w14:paraId="79AB0B5A" w14:textId="44B19606" w:rsidR="006B1A12" w:rsidRPr="00E93F9C" w:rsidRDefault="006B1A12" w:rsidP="006B1A12">
      <w:pPr>
        <w:pStyle w:val="FootnoteText"/>
      </w:pPr>
      <w:r w:rsidRPr="006B1A12">
        <w:rPr>
          <w:vertAlign w:val="superscript"/>
        </w:rPr>
        <w:footnoteRef/>
      </w:r>
      <w:r w:rsidRPr="006B1A12">
        <w:rPr>
          <w:i/>
        </w:rPr>
        <w:t>See, e</w:t>
      </w:r>
      <w:r w:rsidRPr="006B1A12">
        <w:t>.</w:t>
      </w:r>
      <w:r w:rsidRPr="006B1A12">
        <w:rPr>
          <w:i/>
        </w:rPr>
        <w:t>g</w:t>
      </w:r>
      <w:r w:rsidRPr="006B1A12">
        <w:t>., Northern Light Tech., Inc.</w:t>
      </w:r>
      <w:r w:rsidRPr="006B1A12">
        <w:t xml:space="preserve"> </w:t>
      </w:r>
      <w:r w:rsidRPr="006B1A12">
        <w:t>v.</w:t>
      </w:r>
      <w:r w:rsidRPr="006B1A12">
        <w:t xml:space="preserve"> </w:t>
      </w:r>
      <w:r w:rsidRPr="006B1A12">
        <w:t xml:space="preserve">Northern Lights Club, 236 F.3d 57, 57 USPQ2d 1277 (1st Cir.) (ACPA became effective after complaint filed), </w:t>
      </w:r>
      <w:r w:rsidRPr="006B1A12">
        <w:rPr>
          <w:i/>
        </w:rPr>
        <w:t>cert</w:t>
      </w:r>
      <w:r w:rsidRPr="006B1A12">
        <w:t>.</w:t>
      </w:r>
      <w:r w:rsidRPr="006B1A12">
        <w:t xml:space="preserve"> </w:t>
      </w:r>
      <w:r w:rsidRPr="006B1A12">
        <w:rPr>
          <w:i/>
        </w:rPr>
        <w:t>denied,</w:t>
      </w:r>
      <w:r w:rsidRPr="006B1A12">
        <w:t xml:space="preserve"> 533 U.S.</w:t>
      </w:r>
      <w:r w:rsidRPr="006B1A12">
        <w:t xml:space="preserve"> </w:t>
      </w:r>
      <w:r w:rsidRPr="006B1A12">
        <w:t>911 (2001);</w:t>
      </w:r>
      <w:r w:rsidRPr="006B1A12">
        <w:t xml:space="preserve"> </w:t>
      </w:r>
      <w:proofErr w:type="spellStart"/>
      <w:r w:rsidRPr="006B1A12">
        <w:t>Sporty’s</w:t>
      </w:r>
      <w:proofErr w:type="spellEnd"/>
      <w:r w:rsidRPr="006B1A12">
        <w:t xml:space="preserve"> Farm, L.L.C.</w:t>
      </w:r>
      <w:r w:rsidRPr="006B1A12">
        <w:t xml:space="preserve"> </w:t>
      </w:r>
      <w:r w:rsidRPr="006B1A12">
        <w:t>v.</w:t>
      </w:r>
      <w:r w:rsidRPr="006B1A12">
        <w:t xml:space="preserve"> </w:t>
      </w:r>
      <w:r w:rsidRPr="006B1A12">
        <w:t xml:space="preserve">Sportsman’s Mkt., Inc., 202 F.3d 489, 53 USPQ2d 1570 (2d Cir.) (same), </w:t>
      </w:r>
      <w:r w:rsidRPr="006B1A12">
        <w:rPr>
          <w:i/>
        </w:rPr>
        <w:t>cert</w:t>
      </w:r>
      <w:r w:rsidRPr="006B1A12">
        <w:t>.</w:t>
      </w:r>
      <w:r w:rsidRPr="006B1A12">
        <w:t xml:space="preserve"> </w:t>
      </w:r>
      <w:r w:rsidRPr="006B1A12">
        <w:rPr>
          <w:i/>
        </w:rPr>
        <w:t>denied</w:t>
      </w:r>
      <w:r w:rsidRPr="006B1A12">
        <w:t>, 530 U.S.</w:t>
      </w:r>
      <w:r w:rsidRPr="006B1A12">
        <w:t xml:space="preserve"> </w:t>
      </w:r>
      <w:r w:rsidRPr="006B1A12">
        <w:t>1262 (2000).</w:t>
      </w:r>
    </w:p>
  </w:footnote>
  <w:footnote w:id="157">
    <w:p w14:paraId="59687106" w14:textId="6F2092D4" w:rsidR="006B1A12" w:rsidRPr="00E93F9C" w:rsidRDefault="006B1A12" w:rsidP="006B1A12">
      <w:pPr>
        <w:pStyle w:val="FootnoteText"/>
      </w:pPr>
      <w:r w:rsidRPr="006B1A12">
        <w:rPr>
          <w:vertAlign w:val="superscript"/>
        </w:rPr>
        <w:footnoteRef/>
      </w:r>
      <w:proofErr w:type="spellStart"/>
      <w:r w:rsidRPr="006B1A12">
        <w:rPr>
          <w:i/>
        </w:rPr>
        <w:t>Sporty’s</w:t>
      </w:r>
      <w:proofErr w:type="spellEnd"/>
      <w:r w:rsidRPr="006B1A12">
        <w:rPr>
          <w:i/>
        </w:rPr>
        <w:t xml:space="preserve"> Farm</w:t>
      </w:r>
      <w:r w:rsidRPr="006B1A12">
        <w:t>, 202 F.3d at 496;</w:t>
      </w:r>
      <w:r w:rsidRPr="006B1A12">
        <w:t xml:space="preserve"> </w:t>
      </w:r>
      <w:r w:rsidRPr="006B1A12">
        <w:rPr>
          <w:i/>
        </w:rPr>
        <w:t>see</w:t>
      </w:r>
      <w:r w:rsidRPr="006B1A12">
        <w:t xml:space="preserve"> Cello Holdings, L.L.C.</w:t>
      </w:r>
      <w:r w:rsidRPr="006B1A12">
        <w:t xml:space="preserve"> </w:t>
      </w:r>
      <w:r w:rsidRPr="006B1A12">
        <w:t>v.</w:t>
      </w:r>
      <w:r w:rsidRPr="006B1A12">
        <w:t xml:space="preserve"> </w:t>
      </w:r>
      <w:r w:rsidRPr="006B1A12">
        <w:t>Lawrence-Dahl Cos., 89 F.</w:t>
      </w:r>
      <w:r w:rsidRPr="006B1A12">
        <w:t xml:space="preserve"> </w:t>
      </w:r>
      <w:r w:rsidRPr="006B1A12">
        <w:t>Supp.</w:t>
      </w:r>
      <w:r w:rsidRPr="006B1A12">
        <w:t xml:space="preserve"> </w:t>
      </w:r>
      <w:r w:rsidRPr="006B1A12">
        <w:t>2d 464, 472, 54 USPQ2d 1645 (S.D.N.Y.</w:t>
      </w:r>
      <w:r w:rsidRPr="006B1A12">
        <w:t xml:space="preserve"> </w:t>
      </w:r>
      <w:r w:rsidRPr="006B1A12">
        <w:t>2000).</w:t>
      </w:r>
    </w:p>
  </w:footnote>
  <w:footnote w:id="158">
    <w:p w14:paraId="114F42FB" w14:textId="213B91C3" w:rsidR="006B1A12" w:rsidRPr="00E93F9C" w:rsidRDefault="006B1A12" w:rsidP="006B1A12">
      <w:pPr>
        <w:pStyle w:val="FootnoteText"/>
      </w:pPr>
      <w:r w:rsidRPr="006B1A12">
        <w:rPr>
          <w:vertAlign w:val="superscript"/>
        </w:rPr>
        <w:footnoteRef/>
      </w:r>
      <w:r w:rsidRPr="006B1A12">
        <w:t>This section was not codified as part of the Lanham Act.</w:t>
      </w:r>
    </w:p>
  </w:footnote>
  <w:footnote w:id="159">
    <w:p w14:paraId="2DDC7D4C" w14:textId="1D12A531" w:rsidR="006B1A12" w:rsidRPr="00E93F9C" w:rsidRDefault="006B1A12" w:rsidP="006B1A12">
      <w:pPr>
        <w:pStyle w:val="FootnoteText"/>
      </w:pPr>
      <w:r w:rsidRPr="006B1A12">
        <w:rPr>
          <w:vertAlign w:val="superscript"/>
        </w:rPr>
        <w:footnoteRef/>
      </w:r>
      <w:r w:rsidRPr="006B1A12">
        <w:t>P.L.</w:t>
      </w:r>
      <w:r w:rsidRPr="006B1A12">
        <w:t xml:space="preserve"> </w:t>
      </w:r>
      <w:r w:rsidRPr="006B1A12">
        <w:t>106-113 §3010, 113 Stat.</w:t>
      </w:r>
      <w:r w:rsidRPr="006B1A12">
        <w:t xml:space="preserve"> </w:t>
      </w:r>
      <w:r w:rsidRPr="006B1A12">
        <w:t>1501A-552 (enacted Nov.</w:t>
      </w:r>
      <w:r w:rsidRPr="006B1A12">
        <w:t xml:space="preserve"> </w:t>
      </w:r>
      <w:r w:rsidRPr="006B1A12">
        <w:t>29, 1999) (emphasis added).</w:t>
      </w:r>
    </w:p>
  </w:footnote>
  <w:footnote w:id="160">
    <w:p w14:paraId="18129B54" w14:textId="09922083" w:rsidR="006B1A12" w:rsidRPr="00E93F9C" w:rsidRDefault="006B1A12" w:rsidP="006B1A12">
      <w:pPr>
        <w:pStyle w:val="FootnoteText"/>
      </w:pPr>
      <w:r w:rsidRPr="006B1A12">
        <w:rPr>
          <w:vertAlign w:val="superscript"/>
        </w:rPr>
        <w:footnoteRef/>
      </w:r>
      <w:r w:rsidRPr="006B1A12">
        <w:t>P.L.</w:t>
      </w:r>
      <w:r w:rsidRPr="006B1A12">
        <w:t xml:space="preserve"> </w:t>
      </w:r>
      <w:r w:rsidRPr="006B1A12">
        <w:t>106-113 §3010.</w:t>
      </w:r>
    </w:p>
  </w:footnote>
  <w:footnote w:id="161">
    <w:p w14:paraId="26F6DB6D" w14:textId="554BC811" w:rsidR="006B1A12" w:rsidRPr="00E93F9C" w:rsidRDefault="006B1A12" w:rsidP="006B1A12">
      <w:pPr>
        <w:pStyle w:val="FootnoteText"/>
      </w:pPr>
      <w:r w:rsidRPr="006B1A12">
        <w:rPr>
          <w:vertAlign w:val="superscript"/>
        </w:rPr>
        <w:footnoteRef/>
      </w:r>
      <w:r w:rsidRPr="006B1A12">
        <w:t>202 F.3d 489.</w:t>
      </w:r>
    </w:p>
  </w:footnote>
  <w:footnote w:id="162">
    <w:p w14:paraId="0C69BAC5" w14:textId="5AF87E8F" w:rsidR="006B1A12" w:rsidRPr="00E93F9C" w:rsidRDefault="006B1A12" w:rsidP="006B1A12">
      <w:pPr>
        <w:pStyle w:val="FootnoteText"/>
      </w:pPr>
      <w:r w:rsidRPr="006B1A12">
        <w:rPr>
          <w:vertAlign w:val="superscript"/>
        </w:rPr>
        <w:footnoteRef/>
      </w:r>
      <w:r w:rsidRPr="006B1A12">
        <w:rPr>
          <w:i/>
        </w:rPr>
        <w:t>Id</w:t>
      </w:r>
      <w:r w:rsidRPr="006B1A12">
        <w:t>.</w:t>
      </w:r>
      <w:r w:rsidRPr="006B1A12">
        <w:t xml:space="preserve"> </w:t>
      </w:r>
      <w:r w:rsidRPr="006B1A12">
        <w:t>at 502.</w:t>
      </w:r>
      <w:r w:rsidRPr="006B1A12">
        <w:t xml:space="preserve"> </w:t>
      </w:r>
      <w:r w:rsidRPr="006B1A12">
        <w:t xml:space="preserve">The court cited the Eighth Circuit’s opinion in </w:t>
      </w:r>
      <w:r w:rsidRPr="006B1A12">
        <w:rPr>
          <w:i/>
        </w:rPr>
        <w:t>Viacom, Inc</w:t>
      </w:r>
      <w:r w:rsidRPr="006B1A12">
        <w:t>.</w:t>
      </w:r>
      <w:r w:rsidRPr="006B1A12">
        <w:t xml:space="preserve"> </w:t>
      </w:r>
      <w:r w:rsidRPr="006B1A12">
        <w:rPr>
          <w:i/>
        </w:rPr>
        <w:t>v</w:t>
      </w:r>
      <w:r w:rsidRPr="006B1A12">
        <w:t>.</w:t>
      </w:r>
      <w:r w:rsidRPr="006B1A12">
        <w:t xml:space="preserve"> </w:t>
      </w:r>
      <w:r w:rsidRPr="006B1A12">
        <w:rPr>
          <w:i/>
        </w:rPr>
        <w:t>Ingram Enterprises, Inc</w:t>
      </w:r>
      <w:r w:rsidRPr="006B1A12">
        <w:t>., 141 F.3d 886, 889, 46 USPQ2d 1473 (8th Cir.</w:t>
      </w:r>
      <w:r w:rsidRPr="006B1A12">
        <w:t xml:space="preserve"> </w:t>
      </w:r>
      <w:r w:rsidRPr="006B1A12">
        <w:t>1998), where that court reached the same result under the FTDA.</w:t>
      </w:r>
    </w:p>
  </w:footnote>
  <w:footnote w:id="163">
    <w:p w14:paraId="68708DC5" w14:textId="701E7B65" w:rsidR="006B1A12" w:rsidRPr="00E93F9C" w:rsidRDefault="006B1A12" w:rsidP="006B1A12">
      <w:pPr>
        <w:pStyle w:val="FootnoteText"/>
      </w:pPr>
      <w:r w:rsidRPr="006B1A12">
        <w:rPr>
          <w:vertAlign w:val="superscript"/>
        </w:rPr>
        <w:footnoteRef/>
      </w:r>
      <w:r w:rsidRPr="006B1A12">
        <w:rPr>
          <w:i/>
        </w:rPr>
        <w:t>E</w:t>
      </w:r>
      <w:r w:rsidRPr="006B1A12">
        <w:t>.</w:t>
      </w:r>
      <w:r w:rsidRPr="006B1A12">
        <w:rPr>
          <w:i/>
        </w:rPr>
        <w:t>g</w:t>
      </w:r>
      <w:r w:rsidRPr="006B1A12">
        <w:t>., Virtual Works, Inc.</w:t>
      </w:r>
      <w:r w:rsidRPr="006B1A12">
        <w:t xml:space="preserve"> </w:t>
      </w:r>
      <w:r w:rsidRPr="006B1A12">
        <w:t>v.</w:t>
      </w:r>
      <w:r w:rsidRPr="006B1A12">
        <w:t xml:space="preserve"> </w:t>
      </w:r>
      <w:r w:rsidRPr="006B1A12">
        <w:t>Volkswagen of Am., Inc., 238 F.3d 264, 268, 57 USPQ2d 1547 (4th Cir.</w:t>
      </w:r>
      <w:r w:rsidRPr="006B1A12">
        <w:t xml:space="preserve"> </w:t>
      </w:r>
      <w:r w:rsidRPr="006B1A12">
        <w:t>2001);</w:t>
      </w:r>
      <w:r w:rsidRPr="006B1A12">
        <w:t xml:space="preserve"> </w:t>
      </w:r>
      <w:r w:rsidRPr="006B1A12">
        <w:t>Shields v.</w:t>
      </w:r>
      <w:r w:rsidRPr="006B1A12">
        <w:t xml:space="preserve"> </w:t>
      </w:r>
      <w:r w:rsidRPr="006B1A12">
        <w:t>Zuccarini, 89 F.</w:t>
      </w:r>
      <w:r w:rsidRPr="006B1A12">
        <w:t xml:space="preserve"> </w:t>
      </w:r>
      <w:r w:rsidRPr="006B1A12">
        <w:t>Supp.</w:t>
      </w:r>
      <w:r w:rsidRPr="006B1A12">
        <w:t xml:space="preserve"> </w:t>
      </w:r>
      <w:r w:rsidRPr="006B1A12">
        <w:t>2d 634, 642, 54 USPQ2d 1166 (E.D.</w:t>
      </w:r>
      <w:r w:rsidRPr="006B1A12">
        <w:t xml:space="preserve"> </w:t>
      </w:r>
      <w:r w:rsidRPr="006B1A12">
        <w:t>Pa.</w:t>
      </w:r>
      <w:r w:rsidRPr="006B1A12">
        <w:t xml:space="preserve"> </w:t>
      </w:r>
      <w:r w:rsidRPr="006B1A12">
        <w:t xml:space="preserve">2000), </w:t>
      </w:r>
      <w:r w:rsidRPr="006B1A12">
        <w:rPr>
          <w:i/>
        </w:rPr>
        <w:t>aff’d</w:t>
      </w:r>
      <w:r w:rsidRPr="006B1A12">
        <w:t>, 254 F.3d 476 (3d Cir.</w:t>
      </w:r>
      <w:r w:rsidRPr="006B1A12">
        <w:t xml:space="preserve"> </w:t>
      </w:r>
      <w:r w:rsidRPr="006B1A12">
        <w:t>2001);</w:t>
      </w:r>
      <w:r w:rsidRPr="006B1A12">
        <w:t xml:space="preserve"> </w:t>
      </w:r>
      <w:r w:rsidRPr="006B1A12">
        <w:t>Cello Holdings, L.L.C.</w:t>
      </w:r>
      <w:r w:rsidRPr="006B1A12">
        <w:t xml:space="preserve"> </w:t>
      </w:r>
      <w:r w:rsidRPr="006B1A12">
        <w:t>v.</w:t>
      </w:r>
      <w:r w:rsidRPr="006B1A12">
        <w:t xml:space="preserve"> </w:t>
      </w:r>
      <w:r w:rsidRPr="006B1A12">
        <w:t>Lawrence-Dahl Cos., 89 F.</w:t>
      </w:r>
      <w:r w:rsidRPr="006B1A12">
        <w:t xml:space="preserve"> </w:t>
      </w:r>
      <w:r w:rsidRPr="006B1A12">
        <w:t>Supp.</w:t>
      </w:r>
      <w:r w:rsidRPr="006B1A12">
        <w:t xml:space="preserve"> </w:t>
      </w:r>
      <w:r w:rsidRPr="006B1A12">
        <w:t>2d 464, 472, 54 USPQ2d 1645 (S.D.N.Y.</w:t>
      </w:r>
      <w:r w:rsidRPr="006B1A12">
        <w:t xml:space="preserve"> </w:t>
      </w:r>
      <w:r w:rsidRPr="006B1A12">
        <w:t>2000).</w:t>
      </w:r>
    </w:p>
  </w:footnote>
  <w:footnote w:id="164">
    <w:p w14:paraId="71E54C52" w14:textId="586D53E9" w:rsidR="006B1A12" w:rsidRPr="00E93F9C" w:rsidRDefault="006B1A12" w:rsidP="006B1A12">
      <w:pPr>
        <w:pStyle w:val="FootnoteText"/>
      </w:pPr>
      <w:r w:rsidRPr="006B1A12">
        <w:rPr>
          <w:vertAlign w:val="superscript"/>
        </w:rPr>
        <w:footnoteRef/>
      </w:r>
      <w:r w:rsidRPr="006B1A12">
        <w:rPr>
          <w:i/>
        </w:rPr>
        <w:t>Shields v</w:t>
      </w:r>
      <w:r w:rsidRPr="006B1A12">
        <w:t>.</w:t>
      </w:r>
      <w:r w:rsidRPr="006B1A12">
        <w:t xml:space="preserve"> </w:t>
      </w:r>
      <w:r w:rsidRPr="006B1A12">
        <w:rPr>
          <w:i/>
        </w:rPr>
        <w:t>Zuccarini</w:t>
      </w:r>
      <w:r w:rsidRPr="006B1A12">
        <w:t>, 254 F.3d at 486–87;</w:t>
      </w:r>
      <w:r w:rsidRPr="006B1A12">
        <w:t xml:space="preserve"> </w:t>
      </w:r>
      <w:r w:rsidRPr="006B1A12">
        <w:t>B &amp; F System, Inc.</w:t>
      </w:r>
      <w:r w:rsidRPr="006B1A12">
        <w:t xml:space="preserve"> </w:t>
      </w:r>
      <w:r w:rsidRPr="006B1A12">
        <w:t>v.</w:t>
      </w:r>
      <w:r w:rsidRPr="006B1A12">
        <w:t xml:space="preserve"> </w:t>
      </w:r>
      <w:r w:rsidRPr="006B1A12">
        <w:t>LeBlanc, 2011 U.S.</w:t>
      </w:r>
      <w:r w:rsidRPr="006B1A12">
        <w:t xml:space="preserve"> </w:t>
      </w:r>
      <w:r w:rsidRPr="006B1A12">
        <w:t>Dist.</w:t>
      </w:r>
      <w:r w:rsidRPr="006B1A12">
        <w:t xml:space="preserve"> </w:t>
      </w:r>
      <w:r w:rsidRPr="006B1A12">
        <w:t>LEXIS 103957, at *69 (M.D.</w:t>
      </w:r>
      <w:r w:rsidRPr="006B1A12">
        <w:t xml:space="preserve"> </w:t>
      </w:r>
      <w:r w:rsidRPr="006B1A12">
        <w:t>Ga.</w:t>
      </w:r>
      <w:r w:rsidRPr="006B1A12">
        <w:t xml:space="preserve"> </w:t>
      </w:r>
      <w:r w:rsidRPr="006B1A12">
        <w:t>Sept.</w:t>
      </w:r>
      <w:r w:rsidRPr="006B1A12">
        <w:t xml:space="preserve"> </w:t>
      </w:r>
      <w:r w:rsidRPr="006B1A12">
        <w:t>14, 2011) (citing cases);</w:t>
      </w:r>
      <w:r w:rsidRPr="006B1A12">
        <w:t xml:space="preserve"> </w:t>
      </w:r>
      <w:r w:rsidRPr="006B1A12">
        <w:t>E.</w:t>
      </w:r>
      <w:r w:rsidRPr="006B1A12">
        <w:t xml:space="preserve"> </w:t>
      </w:r>
      <w:r w:rsidRPr="006B1A12">
        <w:t>&amp; J.</w:t>
      </w:r>
      <w:r w:rsidRPr="006B1A12">
        <w:t xml:space="preserve"> </w:t>
      </w:r>
      <w:r w:rsidRPr="006B1A12">
        <w:t>Gallo Winery v.</w:t>
      </w:r>
      <w:r w:rsidRPr="006B1A12">
        <w:t xml:space="preserve"> </w:t>
      </w:r>
      <w:r w:rsidRPr="006B1A12">
        <w:t>Spider Webs, Ltd., 129 F.</w:t>
      </w:r>
      <w:r w:rsidRPr="006B1A12">
        <w:t xml:space="preserve"> </w:t>
      </w:r>
      <w:r w:rsidRPr="006B1A12">
        <w:t>Supp.</w:t>
      </w:r>
      <w:r w:rsidRPr="006B1A12">
        <w:t xml:space="preserve"> </w:t>
      </w:r>
      <w:r w:rsidRPr="006B1A12">
        <w:t>2d 1033, 1047–48 (S.D.</w:t>
      </w:r>
      <w:r w:rsidRPr="006B1A12">
        <w:t xml:space="preserve"> </w:t>
      </w:r>
      <w:r w:rsidRPr="006B1A12">
        <w:t>Tex.</w:t>
      </w:r>
      <w:r w:rsidRPr="006B1A12">
        <w:t xml:space="preserve"> </w:t>
      </w:r>
      <w:r w:rsidRPr="006B1A12">
        <w:t xml:space="preserve">2001), </w:t>
      </w:r>
      <w:r w:rsidRPr="006B1A12">
        <w:rPr>
          <w:i/>
        </w:rPr>
        <w:t>aff’d</w:t>
      </w:r>
      <w:r w:rsidRPr="006B1A12">
        <w:t>, 286 F.3d 270, 62 USPQ2d 1404 (5th Cir.</w:t>
      </w:r>
      <w:r w:rsidRPr="006B1A12">
        <w:t xml:space="preserve"> </w:t>
      </w:r>
      <w:r w:rsidRPr="006B1A12">
        <w:t>2002).</w:t>
      </w:r>
    </w:p>
  </w:footnote>
  <w:footnote w:id="165">
    <w:p w14:paraId="6D1E208C" w14:textId="7538F812" w:rsidR="006B1A12" w:rsidRPr="00E93F9C" w:rsidRDefault="006B1A12" w:rsidP="006B1A12">
      <w:pPr>
        <w:pStyle w:val="FootnoteText"/>
      </w:pPr>
      <w:r w:rsidRPr="006B1A12">
        <w:rPr>
          <w:vertAlign w:val="superscript"/>
        </w:rPr>
        <w:footnoteRef/>
      </w:r>
      <w:r w:rsidRPr="006B1A12">
        <w:rPr>
          <w:i/>
        </w:rPr>
        <w:t>See</w:t>
      </w:r>
      <w:r w:rsidRPr="006B1A12">
        <w:t xml:space="preserve"> Lanham Act §35(d), 15 U.S.C.</w:t>
      </w:r>
      <w:r w:rsidRPr="006B1A12">
        <w:t xml:space="preserve"> </w:t>
      </w:r>
      <w:r w:rsidRPr="006B1A12">
        <w:t>§1117(d) (permitting awards of between $1000 and $100,000 per domain name for ACPA violations).</w:t>
      </w:r>
      <w:r w:rsidRPr="006B1A12">
        <w:t xml:space="preserve"> </w:t>
      </w:r>
      <w:r w:rsidRPr="006B1A12">
        <w:t>Alternatively, ACPA claimants may use §35(a), which provides for a wide range of awards “subject to the principles of equity.” 15 U.S.C.</w:t>
      </w:r>
      <w:r w:rsidRPr="006B1A12">
        <w:t xml:space="preserve"> </w:t>
      </w:r>
      <w:r w:rsidRPr="006B1A12">
        <w:t>§1117(a).</w:t>
      </w:r>
    </w:p>
  </w:footnote>
  <w:footnote w:id="166">
    <w:p w14:paraId="557F0BE3" w14:textId="2591AFFE" w:rsidR="006B1A12" w:rsidRPr="00E93F9C" w:rsidRDefault="006B1A12" w:rsidP="006B1A12">
      <w:pPr>
        <w:pStyle w:val="FootnoteText"/>
      </w:pPr>
      <w:r w:rsidRPr="006B1A12">
        <w:rPr>
          <w:vertAlign w:val="superscript"/>
        </w:rPr>
        <w:footnoteRef/>
      </w:r>
      <w:r w:rsidRPr="006B1A12">
        <w:rPr>
          <w:i/>
        </w:rPr>
        <w:t>See</w:t>
      </w:r>
      <w:r w:rsidRPr="006B1A12">
        <w:t xml:space="preserve"> Chapter 10, §IX.</w:t>
      </w:r>
    </w:p>
  </w:footnote>
  <w:footnote w:id="167">
    <w:p w14:paraId="5E12C397" w14:textId="3E259CB5" w:rsidR="006B1A12" w:rsidRPr="00E93F9C" w:rsidRDefault="006B1A12" w:rsidP="006B1A12">
      <w:pPr>
        <w:pStyle w:val="FootnoteText"/>
      </w:pPr>
      <w:r w:rsidRPr="006B1A12">
        <w:rPr>
          <w:vertAlign w:val="superscript"/>
        </w:rPr>
        <w:footnoteRef/>
      </w:r>
      <w:r w:rsidRPr="006B1A12">
        <w:rPr>
          <w:i/>
        </w:rPr>
        <w:t>Virtual Works</w:t>
      </w:r>
      <w:r w:rsidRPr="006B1A12">
        <w:t>, 238 F.3d at 269;</w:t>
      </w:r>
      <w:r w:rsidRPr="006B1A12">
        <w:t xml:space="preserve"> </w:t>
      </w:r>
      <w:proofErr w:type="spellStart"/>
      <w:r w:rsidRPr="006B1A12">
        <w:t>Sporty’s</w:t>
      </w:r>
      <w:proofErr w:type="spellEnd"/>
      <w:r w:rsidRPr="006B1A12">
        <w:t xml:space="preserve"> Farm, L.L.C.</w:t>
      </w:r>
      <w:r w:rsidRPr="006B1A12">
        <w:t xml:space="preserve"> </w:t>
      </w:r>
      <w:r w:rsidRPr="006B1A12">
        <w:t>v.</w:t>
      </w:r>
      <w:r w:rsidRPr="006B1A12">
        <w:t xml:space="preserve"> </w:t>
      </w:r>
      <w:r w:rsidRPr="006B1A12">
        <w:t xml:space="preserve">Sportsman’s Mkt., Inc., 202 F.3d 489, 493, 53 USPQ2d 1570 (2d Cir.), </w:t>
      </w:r>
      <w:r w:rsidRPr="006B1A12">
        <w:rPr>
          <w:i/>
        </w:rPr>
        <w:t>cert</w:t>
      </w:r>
      <w:r w:rsidRPr="006B1A12">
        <w:t>.</w:t>
      </w:r>
      <w:r w:rsidRPr="006B1A12">
        <w:t xml:space="preserve"> </w:t>
      </w:r>
      <w:r w:rsidRPr="006B1A12">
        <w:rPr>
          <w:i/>
        </w:rPr>
        <w:t>denied</w:t>
      </w:r>
      <w:r w:rsidRPr="006B1A12">
        <w:t>, 530 U.S.</w:t>
      </w:r>
      <w:r w:rsidRPr="006B1A12">
        <w:t xml:space="preserve"> </w:t>
      </w:r>
      <w:r w:rsidRPr="006B1A12">
        <w:t>1262 (2000).</w:t>
      </w:r>
    </w:p>
  </w:footnote>
  <w:footnote w:id="168">
    <w:p w14:paraId="29385965" w14:textId="02BFE80F" w:rsidR="006B1A12" w:rsidRPr="00E93F9C" w:rsidRDefault="006B1A12" w:rsidP="006B1A12">
      <w:pPr>
        <w:pStyle w:val="FootnoteText"/>
      </w:pPr>
      <w:r w:rsidRPr="006B1A12">
        <w:rPr>
          <w:vertAlign w:val="superscript"/>
        </w:rPr>
        <w:footnoteRef/>
      </w:r>
      <w:r w:rsidRPr="006B1A12">
        <w:t>Lanham Act §43(d)(1)(B)(ii), 15 U.S.C.</w:t>
      </w:r>
      <w:r w:rsidRPr="006B1A12">
        <w:t xml:space="preserve"> </w:t>
      </w:r>
      <w:r w:rsidRPr="006B1A12">
        <w:t>§1125(d)(1)(B)(ii).</w:t>
      </w:r>
    </w:p>
  </w:footnote>
  <w:footnote w:id="169">
    <w:p w14:paraId="1773FE23" w14:textId="5802900A" w:rsidR="006B1A12" w:rsidRPr="00E93F9C" w:rsidRDefault="006B1A12" w:rsidP="006B1A12">
      <w:pPr>
        <w:pStyle w:val="FootnoteText"/>
      </w:pPr>
      <w:r w:rsidRPr="006B1A12">
        <w:rPr>
          <w:vertAlign w:val="superscript"/>
        </w:rPr>
        <w:footnoteRef/>
      </w:r>
      <w:r w:rsidRPr="006B1A12">
        <w:rPr>
          <w:i/>
        </w:rPr>
        <w:t>E</w:t>
      </w:r>
      <w:r w:rsidRPr="006B1A12">
        <w:t>.</w:t>
      </w:r>
      <w:r w:rsidRPr="006B1A12">
        <w:rPr>
          <w:i/>
        </w:rPr>
        <w:t>g</w:t>
      </w:r>
      <w:r w:rsidRPr="006B1A12">
        <w:t>., B &amp; F Sys., Inc.</w:t>
      </w:r>
      <w:r w:rsidRPr="006B1A12">
        <w:t xml:space="preserve"> </w:t>
      </w:r>
      <w:r w:rsidRPr="006B1A12">
        <w:t>v.</w:t>
      </w:r>
      <w:r w:rsidRPr="006B1A12">
        <w:t xml:space="preserve"> </w:t>
      </w:r>
      <w:r w:rsidRPr="006B1A12">
        <w:t>LeBlanc, 2011 U.S.</w:t>
      </w:r>
      <w:r w:rsidRPr="006B1A12">
        <w:t xml:space="preserve"> </w:t>
      </w:r>
      <w:r w:rsidRPr="006B1A12">
        <w:t>Dist.</w:t>
      </w:r>
      <w:r w:rsidRPr="006B1A12">
        <w:t xml:space="preserve"> </w:t>
      </w:r>
      <w:r w:rsidRPr="006B1A12">
        <w:t>LEXIS 103957, at *69 (M.D.</w:t>
      </w:r>
      <w:r w:rsidRPr="006B1A12">
        <w:t xml:space="preserve"> </w:t>
      </w:r>
      <w:r w:rsidRPr="006B1A12">
        <w:t>Ga.</w:t>
      </w:r>
      <w:r w:rsidRPr="006B1A12">
        <w:t xml:space="preserve"> </w:t>
      </w:r>
      <w:r w:rsidRPr="006B1A12">
        <w:t>Sept.</w:t>
      </w:r>
      <w:r w:rsidRPr="006B1A12">
        <w:t xml:space="preserve"> </w:t>
      </w:r>
      <w:r w:rsidRPr="006B1A12">
        <w:t>14, 2011).</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ED02BB" w14:textId="77777777" w:rsidR="006B1A12" w:rsidRPr="006B1A12" w:rsidRDefault="006B1A12" w:rsidP="006B1A12">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F3E90C" w14:textId="77777777" w:rsidR="006B1A12" w:rsidRPr="006B1A12" w:rsidRDefault="006B1A12" w:rsidP="006B1A12">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4F8406" w14:textId="77777777" w:rsidR="006B1A12" w:rsidRPr="006B1A12" w:rsidRDefault="006B1A12" w:rsidP="006B1A12">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9BEAFE9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461C0900"/>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C5224610"/>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01AC8EAC"/>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233E42F4"/>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1E46FC4"/>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6FEAE494"/>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8"/>
    <w:multiLevelType w:val="singleLevel"/>
    <w:tmpl w:val="ECCCDE9E"/>
    <w:lvl w:ilvl="0">
      <w:start w:val="1"/>
      <w:numFmt w:val="decimal"/>
      <w:lvlText w:val="%1."/>
      <w:lvlJc w:val="left"/>
      <w:pPr>
        <w:tabs>
          <w:tab w:val="num" w:pos="360"/>
        </w:tabs>
        <w:ind w:left="360" w:hanging="360"/>
      </w:pPr>
    </w:lvl>
  </w:abstractNum>
  <w:abstractNum w:abstractNumId="8" w15:restartNumberingAfterBreak="0">
    <w:nsid w:val="05E7297F"/>
    <w:multiLevelType w:val="hybridMultilevel"/>
    <w:tmpl w:val="9A6A6AC0"/>
    <w:lvl w:ilvl="0" w:tplc="C436D3AA">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9" w15:restartNumberingAfterBreak="0">
    <w:nsid w:val="0A7F552C"/>
    <w:multiLevelType w:val="hybridMultilevel"/>
    <w:tmpl w:val="C1D23FC2"/>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10" w15:restartNumberingAfterBreak="0">
    <w:nsid w:val="0E0332E7"/>
    <w:multiLevelType w:val="multilevel"/>
    <w:tmpl w:val="ECB205D2"/>
    <w:lvl w:ilvl="0">
      <w:start w:val="1"/>
      <w:numFmt w:val="bullet"/>
      <w:pStyle w:val="ListBullet"/>
      <w:lvlText w:val=""/>
      <w:lvlJc w:val="left"/>
      <w:pPr>
        <w:tabs>
          <w:tab w:val="num" w:pos="720"/>
        </w:tabs>
        <w:ind w:left="720" w:hanging="360"/>
      </w:pPr>
      <w:rPr>
        <w:rFonts w:ascii="Symbol" w:hAnsi="Symbol" w:hint="default"/>
      </w:rPr>
    </w:lvl>
    <w:lvl w:ilvl="1">
      <w:start w:val="1"/>
      <w:numFmt w:val="bullet"/>
      <w:pStyle w:val="ListBullet2"/>
      <w:lvlText w:val="o"/>
      <w:lvlJc w:val="left"/>
      <w:pPr>
        <w:tabs>
          <w:tab w:val="num" w:pos="720"/>
        </w:tabs>
        <w:ind w:left="1080" w:hanging="360"/>
      </w:pPr>
      <w:rPr>
        <w:rFonts w:ascii="Courier New" w:hAnsi="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0EBB4318"/>
    <w:multiLevelType w:val="hybridMultilevel"/>
    <w:tmpl w:val="4092B1FE"/>
    <w:lvl w:ilvl="0" w:tplc="F27071EC">
      <w:start w:val="1"/>
      <w:numFmt w:val="bullet"/>
      <w:lvlRestart w:val="0"/>
      <w:lvlText w:val=""/>
      <w:lvlJc w:val="left"/>
      <w:pPr>
        <w:ind w:left="1800" w:hanging="360"/>
      </w:pPr>
      <w:rPr>
        <w:rFonts w:ascii="Symbol" w:hAnsi="Symbol" w:hint="default"/>
      </w:rPr>
    </w:lvl>
    <w:lvl w:ilvl="1" w:tplc="DE0AB8F4" w:tentative="1">
      <w:start w:val="1"/>
      <w:numFmt w:val="bullet"/>
      <w:lvlText w:val="o"/>
      <w:lvlJc w:val="left"/>
      <w:pPr>
        <w:ind w:left="1440" w:hanging="360"/>
      </w:pPr>
      <w:rPr>
        <w:rFonts w:ascii="Courier New" w:hAnsi="Courier New" w:cs="Courier New" w:hint="default"/>
      </w:rPr>
    </w:lvl>
    <w:lvl w:ilvl="2" w:tplc="17126688" w:tentative="1">
      <w:start w:val="1"/>
      <w:numFmt w:val="bullet"/>
      <w:lvlText w:val=""/>
      <w:lvlJc w:val="left"/>
      <w:pPr>
        <w:ind w:left="2160" w:hanging="360"/>
      </w:pPr>
      <w:rPr>
        <w:rFonts w:ascii="Wingdings" w:hAnsi="Wingdings" w:hint="default"/>
      </w:rPr>
    </w:lvl>
    <w:lvl w:ilvl="3" w:tplc="0916102E" w:tentative="1">
      <w:start w:val="1"/>
      <w:numFmt w:val="bullet"/>
      <w:lvlText w:val=""/>
      <w:lvlJc w:val="left"/>
      <w:pPr>
        <w:ind w:left="2880" w:hanging="360"/>
      </w:pPr>
      <w:rPr>
        <w:rFonts w:ascii="Symbol" w:hAnsi="Symbol" w:hint="default"/>
      </w:rPr>
    </w:lvl>
    <w:lvl w:ilvl="4" w:tplc="0BFC3670" w:tentative="1">
      <w:start w:val="1"/>
      <w:numFmt w:val="bullet"/>
      <w:lvlText w:val="o"/>
      <w:lvlJc w:val="left"/>
      <w:pPr>
        <w:ind w:left="3600" w:hanging="360"/>
      </w:pPr>
      <w:rPr>
        <w:rFonts w:ascii="Courier New" w:hAnsi="Courier New" w:cs="Courier New" w:hint="default"/>
      </w:rPr>
    </w:lvl>
    <w:lvl w:ilvl="5" w:tplc="BB38F552" w:tentative="1">
      <w:start w:val="1"/>
      <w:numFmt w:val="bullet"/>
      <w:lvlText w:val=""/>
      <w:lvlJc w:val="left"/>
      <w:pPr>
        <w:ind w:left="4320" w:hanging="360"/>
      </w:pPr>
      <w:rPr>
        <w:rFonts w:ascii="Wingdings" w:hAnsi="Wingdings" w:hint="default"/>
      </w:rPr>
    </w:lvl>
    <w:lvl w:ilvl="6" w:tplc="1548E2F2" w:tentative="1">
      <w:start w:val="1"/>
      <w:numFmt w:val="bullet"/>
      <w:lvlText w:val=""/>
      <w:lvlJc w:val="left"/>
      <w:pPr>
        <w:ind w:left="5040" w:hanging="360"/>
      </w:pPr>
      <w:rPr>
        <w:rFonts w:ascii="Symbol" w:hAnsi="Symbol" w:hint="default"/>
      </w:rPr>
    </w:lvl>
    <w:lvl w:ilvl="7" w:tplc="206EA180" w:tentative="1">
      <w:start w:val="1"/>
      <w:numFmt w:val="bullet"/>
      <w:lvlText w:val="o"/>
      <w:lvlJc w:val="left"/>
      <w:pPr>
        <w:ind w:left="5760" w:hanging="360"/>
      </w:pPr>
      <w:rPr>
        <w:rFonts w:ascii="Courier New" w:hAnsi="Courier New" w:cs="Courier New" w:hint="default"/>
      </w:rPr>
    </w:lvl>
    <w:lvl w:ilvl="8" w:tplc="25A6BA2A" w:tentative="1">
      <w:start w:val="1"/>
      <w:numFmt w:val="bullet"/>
      <w:lvlText w:val=""/>
      <w:lvlJc w:val="left"/>
      <w:pPr>
        <w:ind w:left="6480" w:hanging="360"/>
      </w:pPr>
      <w:rPr>
        <w:rFonts w:ascii="Wingdings" w:hAnsi="Wingdings" w:hint="default"/>
      </w:rPr>
    </w:lvl>
  </w:abstractNum>
  <w:abstractNum w:abstractNumId="12" w15:restartNumberingAfterBreak="0">
    <w:nsid w:val="114A754E"/>
    <w:multiLevelType w:val="hybridMultilevel"/>
    <w:tmpl w:val="AE5ECF46"/>
    <w:name w:val="ParaNum A2"/>
    <w:lvl w:ilvl="0" w:tplc="634AA176">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13B83B22"/>
    <w:multiLevelType w:val="hybridMultilevel"/>
    <w:tmpl w:val="F7BC7268"/>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14" w15:restartNumberingAfterBreak="0">
    <w:nsid w:val="163A5DD6"/>
    <w:multiLevelType w:val="hybridMultilevel"/>
    <w:tmpl w:val="3C6090DC"/>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5" w15:restartNumberingAfterBreak="0">
    <w:nsid w:val="178E5417"/>
    <w:multiLevelType w:val="hybridMultilevel"/>
    <w:tmpl w:val="6B18DB22"/>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6" w15:restartNumberingAfterBreak="0">
    <w:nsid w:val="1B6E7E78"/>
    <w:multiLevelType w:val="hybridMultilevel"/>
    <w:tmpl w:val="4484DA44"/>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7" w15:restartNumberingAfterBreak="0">
    <w:nsid w:val="21014E60"/>
    <w:multiLevelType w:val="hybridMultilevel"/>
    <w:tmpl w:val="CD606C50"/>
    <w:lvl w:ilvl="0" w:tplc="37C291C4">
      <w:start w:val="1"/>
      <w:numFmt w:val="bullet"/>
      <w:pStyle w:val="EndText"/>
      <w:lvlText w:val=""/>
      <w:lvlJc w:val="left"/>
      <w:pPr>
        <w:tabs>
          <w:tab w:val="num" w:pos="720"/>
        </w:tabs>
        <w:ind w:left="720" w:firstLine="0"/>
      </w:pPr>
      <w:rPr>
        <w:rFonts w:ascii="Symbol" w:hAnsi="Symbol" w:hint="default"/>
      </w:rPr>
    </w:lvl>
    <w:lvl w:ilvl="1" w:tplc="04090003">
      <w:start w:val="1"/>
      <w:numFmt w:val="bullet"/>
      <w:lvlText w:val="o"/>
      <w:lvlJc w:val="left"/>
      <w:pPr>
        <w:tabs>
          <w:tab w:val="num" w:pos="720"/>
        </w:tabs>
        <w:ind w:left="720" w:hanging="360"/>
      </w:pPr>
      <w:rPr>
        <w:rFonts w:ascii="Courier New" w:hAnsi="Courier New" w:cs="Courier New" w:hint="default"/>
      </w:rPr>
    </w:lvl>
    <w:lvl w:ilvl="2" w:tplc="04090005" w:tentative="1">
      <w:start w:val="1"/>
      <w:numFmt w:val="bullet"/>
      <w:lvlText w:val=""/>
      <w:lvlJc w:val="left"/>
      <w:pPr>
        <w:tabs>
          <w:tab w:val="num" w:pos="1440"/>
        </w:tabs>
        <w:ind w:left="1440" w:hanging="360"/>
      </w:pPr>
      <w:rPr>
        <w:rFonts w:ascii="Wingdings" w:hAnsi="Wingdings" w:hint="default"/>
      </w:rPr>
    </w:lvl>
    <w:lvl w:ilvl="3" w:tplc="04090001" w:tentative="1">
      <w:start w:val="1"/>
      <w:numFmt w:val="bullet"/>
      <w:lvlText w:val=""/>
      <w:lvlJc w:val="left"/>
      <w:pPr>
        <w:tabs>
          <w:tab w:val="num" w:pos="2160"/>
        </w:tabs>
        <w:ind w:left="2160" w:hanging="360"/>
      </w:pPr>
      <w:rPr>
        <w:rFonts w:ascii="Symbol" w:hAnsi="Symbol" w:hint="default"/>
      </w:rPr>
    </w:lvl>
    <w:lvl w:ilvl="4" w:tplc="04090003" w:tentative="1">
      <w:start w:val="1"/>
      <w:numFmt w:val="bullet"/>
      <w:lvlText w:val="o"/>
      <w:lvlJc w:val="left"/>
      <w:pPr>
        <w:tabs>
          <w:tab w:val="num" w:pos="2880"/>
        </w:tabs>
        <w:ind w:left="2880" w:hanging="360"/>
      </w:pPr>
      <w:rPr>
        <w:rFonts w:ascii="Courier New" w:hAnsi="Courier New" w:cs="Courier New" w:hint="default"/>
      </w:rPr>
    </w:lvl>
    <w:lvl w:ilvl="5" w:tplc="04090005" w:tentative="1">
      <w:start w:val="1"/>
      <w:numFmt w:val="bullet"/>
      <w:lvlText w:val=""/>
      <w:lvlJc w:val="left"/>
      <w:pPr>
        <w:tabs>
          <w:tab w:val="num" w:pos="3600"/>
        </w:tabs>
        <w:ind w:left="3600" w:hanging="360"/>
      </w:pPr>
      <w:rPr>
        <w:rFonts w:ascii="Wingdings" w:hAnsi="Wingdings" w:hint="default"/>
      </w:rPr>
    </w:lvl>
    <w:lvl w:ilvl="6" w:tplc="04090001" w:tentative="1">
      <w:start w:val="1"/>
      <w:numFmt w:val="bullet"/>
      <w:lvlText w:val=""/>
      <w:lvlJc w:val="left"/>
      <w:pPr>
        <w:tabs>
          <w:tab w:val="num" w:pos="4320"/>
        </w:tabs>
        <w:ind w:left="4320" w:hanging="360"/>
      </w:pPr>
      <w:rPr>
        <w:rFonts w:ascii="Symbol" w:hAnsi="Symbol" w:hint="default"/>
      </w:rPr>
    </w:lvl>
    <w:lvl w:ilvl="7" w:tplc="04090003" w:tentative="1">
      <w:start w:val="1"/>
      <w:numFmt w:val="bullet"/>
      <w:lvlText w:val="o"/>
      <w:lvlJc w:val="left"/>
      <w:pPr>
        <w:tabs>
          <w:tab w:val="num" w:pos="5040"/>
        </w:tabs>
        <w:ind w:left="5040" w:hanging="360"/>
      </w:pPr>
      <w:rPr>
        <w:rFonts w:ascii="Courier New" w:hAnsi="Courier New" w:cs="Courier New" w:hint="default"/>
      </w:rPr>
    </w:lvl>
    <w:lvl w:ilvl="8" w:tplc="04090005" w:tentative="1">
      <w:start w:val="1"/>
      <w:numFmt w:val="bullet"/>
      <w:lvlText w:val=""/>
      <w:lvlJc w:val="left"/>
      <w:pPr>
        <w:tabs>
          <w:tab w:val="num" w:pos="5760"/>
        </w:tabs>
        <w:ind w:left="5760" w:hanging="360"/>
      </w:pPr>
      <w:rPr>
        <w:rFonts w:ascii="Wingdings" w:hAnsi="Wingdings" w:hint="default"/>
      </w:rPr>
    </w:lvl>
  </w:abstractNum>
  <w:abstractNum w:abstractNumId="18" w15:restartNumberingAfterBreak="0">
    <w:nsid w:val="29F42C0E"/>
    <w:multiLevelType w:val="hybridMultilevel"/>
    <w:tmpl w:val="56E025FA"/>
    <w:lvl w:ilvl="0" w:tplc="850A762E">
      <w:start w:val="6"/>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2CFA2DBA"/>
    <w:multiLevelType w:val="hybridMultilevel"/>
    <w:tmpl w:val="0480ED8C"/>
    <w:lvl w:ilvl="0" w:tplc="EEF0205A">
      <w:start w:val="1"/>
      <w:numFmt w:val="upperRoman"/>
      <w:lvlText w:val="%1."/>
      <w:lvlJc w:val="left"/>
      <w:pPr>
        <w:ind w:left="1080" w:hanging="720"/>
      </w:pPr>
      <w:rPr>
        <w:rFonts w:hint="default"/>
      </w:rPr>
    </w:lvl>
    <w:lvl w:ilvl="1" w:tplc="04090015">
      <w:start w:val="1"/>
      <w:numFmt w:val="upp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2F737A3C"/>
    <w:multiLevelType w:val="hybridMultilevel"/>
    <w:tmpl w:val="FD809E4A"/>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1" w15:restartNumberingAfterBreak="0">
    <w:nsid w:val="305D0E85"/>
    <w:multiLevelType w:val="multilevel"/>
    <w:tmpl w:val="A35EDB14"/>
    <w:name w:val="ParaNum A"/>
    <w:lvl w:ilvl="0">
      <w:start w:val="1"/>
      <w:numFmt w:val="upperRoman"/>
      <w:lvlRestart w:val="0"/>
      <w:lvlText w:val="%1."/>
      <w:lvlJc w:val="left"/>
      <w:pPr>
        <w:tabs>
          <w:tab w:val="num" w:pos="0"/>
        </w:tabs>
        <w:ind w:left="0" w:firstLine="0"/>
      </w:pPr>
      <w:rPr>
        <w:rFonts w:ascii="Times New Roman" w:hAnsi="Times New Roman" w:cs="Times New Roman" w:hint="default"/>
        <w:b w:val="0"/>
        <w:i w:val="0"/>
        <w:caps w:val="0"/>
        <w:smallCaps w:val="0"/>
        <w:color w:val="auto"/>
        <w:sz w:val="24"/>
        <w:u w:val="none"/>
      </w:rPr>
    </w:lvl>
    <w:lvl w:ilvl="1">
      <w:start w:val="1"/>
      <w:numFmt w:val="upperLetter"/>
      <w:lvlText w:val="%2."/>
      <w:lvlJc w:val="left"/>
      <w:pPr>
        <w:tabs>
          <w:tab w:val="num" w:pos="720"/>
        </w:tabs>
        <w:ind w:left="720" w:hanging="720"/>
      </w:pPr>
      <w:rPr>
        <w:rFonts w:ascii="Times New Roman" w:hAnsi="Times New Roman" w:cs="Times New Roman" w:hint="default"/>
        <w:b/>
        <w:i w:val="0"/>
        <w:caps w:val="0"/>
        <w:smallCaps w:val="0"/>
        <w:color w:val="auto"/>
        <w:sz w:val="24"/>
        <w:u w:val="none"/>
      </w:rPr>
    </w:lvl>
    <w:lvl w:ilvl="2">
      <w:start w:val="1"/>
      <w:numFmt w:val="upperLetter"/>
      <w:lvlText w:val="%3."/>
      <w:lvlJc w:val="left"/>
      <w:pPr>
        <w:tabs>
          <w:tab w:val="num" w:pos="1440"/>
        </w:tabs>
        <w:ind w:left="1440" w:hanging="720"/>
      </w:pPr>
      <w:rPr>
        <w:rFonts w:ascii="Times New Roman" w:hAnsi="Times New Roman" w:cs="Times New Roman" w:hint="default"/>
        <w:b w:val="0"/>
        <w:i w:val="0"/>
        <w:caps w:val="0"/>
        <w:smallCaps w:val="0"/>
        <w:color w:val="auto"/>
        <w:sz w:val="24"/>
        <w:u w:val="none"/>
      </w:rPr>
    </w:lvl>
    <w:lvl w:ilvl="3">
      <w:start w:val="1"/>
      <w:numFmt w:val="decimal"/>
      <w:lvlText w:val="%4"/>
      <w:lvlJc w:val="left"/>
      <w:pPr>
        <w:tabs>
          <w:tab w:val="num" w:pos="1440"/>
        </w:tabs>
        <w:ind w:left="1440" w:hanging="360"/>
      </w:pPr>
      <w:rPr>
        <w:rFonts w:hint="default"/>
        <w:b w:val="0"/>
        <w:i w:val="0"/>
        <w:caps w:val="0"/>
        <w:smallCaps w:val="0"/>
        <w:color w:val="auto"/>
      </w:rPr>
    </w:lvl>
    <w:lvl w:ilvl="4">
      <w:start w:val="1"/>
      <w:numFmt w:val="lowerLetter"/>
      <w:lvlText w:val="%5"/>
      <w:lvlJc w:val="left"/>
      <w:pPr>
        <w:tabs>
          <w:tab w:val="num" w:pos="1800"/>
        </w:tabs>
        <w:ind w:left="1800" w:hanging="360"/>
      </w:pPr>
      <w:rPr>
        <w:rFonts w:hint="default"/>
        <w:b w:val="0"/>
        <w:i w:val="0"/>
        <w:caps w:val="0"/>
        <w:smallCaps w:val="0"/>
        <w:color w:val="auto"/>
      </w:rPr>
    </w:lvl>
    <w:lvl w:ilvl="5">
      <w:start w:val="1"/>
      <w:numFmt w:val="lowerRoman"/>
      <w:lvlText w:val="%6"/>
      <w:lvlJc w:val="left"/>
      <w:pPr>
        <w:tabs>
          <w:tab w:val="num" w:pos="2160"/>
        </w:tabs>
        <w:ind w:left="2160" w:hanging="360"/>
      </w:pPr>
      <w:rPr>
        <w:rFonts w:hint="default"/>
        <w:b w:val="0"/>
        <w:i w:val="0"/>
        <w:caps w:val="0"/>
        <w:smallCaps w:val="0"/>
        <w:color w:val="auto"/>
      </w:rPr>
    </w:lvl>
    <w:lvl w:ilvl="6">
      <w:start w:val="1"/>
      <w:numFmt w:val="decimal"/>
      <w:lvlText w:val="%7"/>
      <w:lvlJc w:val="left"/>
      <w:pPr>
        <w:tabs>
          <w:tab w:val="num" w:pos="2520"/>
        </w:tabs>
        <w:ind w:left="2520" w:hanging="360"/>
      </w:pPr>
      <w:rPr>
        <w:rFonts w:hint="default"/>
        <w:b w:val="0"/>
        <w:i w:val="0"/>
        <w:caps w:val="0"/>
        <w:smallCaps w:val="0"/>
        <w:color w:val="auto"/>
      </w:rPr>
    </w:lvl>
    <w:lvl w:ilvl="7">
      <w:start w:val="1"/>
      <w:numFmt w:val="lowerLetter"/>
      <w:lvlText w:val="%8"/>
      <w:lvlJc w:val="left"/>
      <w:pPr>
        <w:tabs>
          <w:tab w:val="num" w:pos="2880"/>
        </w:tabs>
        <w:ind w:left="2880" w:hanging="360"/>
      </w:pPr>
      <w:rPr>
        <w:rFonts w:hint="default"/>
        <w:b w:val="0"/>
        <w:i w:val="0"/>
        <w:caps w:val="0"/>
        <w:smallCaps w:val="0"/>
        <w:color w:val="auto"/>
      </w:rPr>
    </w:lvl>
    <w:lvl w:ilvl="8">
      <w:start w:val="1"/>
      <w:numFmt w:val="lowerRoman"/>
      <w:lvlText w:val="%9"/>
      <w:lvlJc w:val="left"/>
      <w:pPr>
        <w:tabs>
          <w:tab w:val="num" w:pos="3240"/>
        </w:tabs>
        <w:ind w:left="3240" w:hanging="360"/>
      </w:pPr>
      <w:rPr>
        <w:rFonts w:hint="default"/>
        <w:b w:val="0"/>
        <w:i w:val="0"/>
        <w:caps w:val="0"/>
        <w:smallCaps w:val="0"/>
        <w:color w:val="auto"/>
      </w:rPr>
    </w:lvl>
  </w:abstractNum>
  <w:abstractNum w:abstractNumId="22" w15:restartNumberingAfterBreak="0">
    <w:nsid w:val="30A318D4"/>
    <w:multiLevelType w:val="hybridMultilevel"/>
    <w:tmpl w:val="AF62C144"/>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3" w15:restartNumberingAfterBreak="0">
    <w:nsid w:val="30C36DA5"/>
    <w:multiLevelType w:val="hybridMultilevel"/>
    <w:tmpl w:val="16809EF6"/>
    <w:lvl w:ilvl="0" w:tplc="34E8F2EE">
      <w:start w:val="10"/>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30ED3E96"/>
    <w:multiLevelType w:val="hybridMultilevel"/>
    <w:tmpl w:val="6E6A319E"/>
    <w:lvl w:ilvl="0" w:tplc="04090015">
      <w:start w:val="1"/>
      <w:numFmt w:val="upperLetter"/>
      <w:lvlText w:val="%1."/>
      <w:lvlJc w:val="left"/>
      <w:pPr>
        <w:ind w:left="720" w:hanging="360"/>
      </w:pPr>
      <w:rPr>
        <w:rFont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3445087F"/>
    <w:multiLevelType w:val="hybridMultilevel"/>
    <w:tmpl w:val="6D9EB5B4"/>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6" w15:restartNumberingAfterBreak="0">
    <w:nsid w:val="3EAF78EB"/>
    <w:multiLevelType w:val="hybridMultilevel"/>
    <w:tmpl w:val="3028FADC"/>
    <w:lvl w:ilvl="0" w:tplc="60D68582">
      <w:start w:val="1"/>
      <w:numFmt w:val="decimal"/>
      <w:lvlText w:val="%1."/>
      <w:lvlJc w:val="left"/>
      <w:pPr>
        <w:ind w:left="540" w:hanging="360"/>
      </w:pPr>
      <w:rPr>
        <w:rFonts w:cs="Times New Roman" w:hint="default"/>
      </w:rPr>
    </w:lvl>
    <w:lvl w:ilvl="1" w:tplc="04090019" w:tentative="1">
      <w:start w:val="1"/>
      <w:numFmt w:val="lowerLetter"/>
      <w:lvlText w:val="%2."/>
      <w:lvlJc w:val="left"/>
      <w:pPr>
        <w:ind w:left="1260" w:hanging="360"/>
      </w:pPr>
      <w:rPr>
        <w:rFonts w:cs="Times New Roman"/>
      </w:rPr>
    </w:lvl>
    <w:lvl w:ilvl="2" w:tplc="0409001B" w:tentative="1">
      <w:start w:val="1"/>
      <w:numFmt w:val="lowerRoman"/>
      <w:lvlText w:val="%3."/>
      <w:lvlJc w:val="right"/>
      <w:pPr>
        <w:ind w:left="1980" w:hanging="180"/>
      </w:pPr>
      <w:rPr>
        <w:rFonts w:cs="Times New Roman"/>
      </w:rPr>
    </w:lvl>
    <w:lvl w:ilvl="3" w:tplc="0409000F" w:tentative="1">
      <w:start w:val="1"/>
      <w:numFmt w:val="decimal"/>
      <w:lvlText w:val="%4."/>
      <w:lvlJc w:val="left"/>
      <w:pPr>
        <w:ind w:left="2700" w:hanging="360"/>
      </w:pPr>
      <w:rPr>
        <w:rFonts w:cs="Times New Roman"/>
      </w:rPr>
    </w:lvl>
    <w:lvl w:ilvl="4" w:tplc="04090019" w:tentative="1">
      <w:start w:val="1"/>
      <w:numFmt w:val="lowerLetter"/>
      <w:lvlText w:val="%5."/>
      <w:lvlJc w:val="left"/>
      <w:pPr>
        <w:ind w:left="3420" w:hanging="360"/>
      </w:pPr>
      <w:rPr>
        <w:rFonts w:cs="Times New Roman"/>
      </w:rPr>
    </w:lvl>
    <w:lvl w:ilvl="5" w:tplc="0409001B" w:tentative="1">
      <w:start w:val="1"/>
      <w:numFmt w:val="lowerRoman"/>
      <w:lvlText w:val="%6."/>
      <w:lvlJc w:val="right"/>
      <w:pPr>
        <w:ind w:left="4140" w:hanging="180"/>
      </w:pPr>
      <w:rPr>
        <w:rFonts w:cs="Times New Roman"/>
      </w:rPr>
    </w:lvl>
    <w:lvl w:ilvl="6" w:tplc="0409000F" w:tentative="1">
      <w:start w:val="1"/>
      <w:numFmt w:val="decimal"/>
      <w:lvlText w:val="%7."/>
      <w:lvlJc w:val="left"/>
      <w:pPr>
        <w:ind w:left="4860" w:hanging="360"/>
      </w:pPr>
      <w:rPr>
        <w:rFonts w:cs="Times New Roman"/>
      </w:rPr>
    </w:lvl>
    <w:lvl w:ilvl="7" w:tplc="04090019" w:tentative="1">
      <w:start w:val="1"/>
      <w:numFmt w:val="lowerLetter"/>
      <w:lvlText w:val="%8."/>
      <w:lvlJc w:val="left"/>
      <w:pPr>
        <w:ind w:left="5580" w:hanging="360"/>
      </w:pPr>
      <w:rPr>
        <w:rFonts w:cs="Times New Roman"/>
      </w:rPr>
    </w:lvl>
    <w:lvl w:ilvl="8" w:tplc="0409001B" w:tentative="1">
      <w:start w:val="1"/>
      <w:numFmt w:val="lowerRoman"/>
      <w:lvlText w:val="%9."/>
      <w:lvlJc w:val="right"/>
      <w:pPr>
        <w:ind w:left="6300" w:hanging="180"/>
      </w:pPr>
      <w:rPr>
        <w:rFonts w:cs="Times New Roman"/>
      </w:rPr>
    </w:lvl>
  </w:abstractNum>
  <w:abstractNum w:abstractNumId="27" w15:restartNumberingAfterBreak="0">
    <w:nsid w:val="4B9972DF"/>
    <w:multiLevelType w:val="hybridMultilevel"/>
    <w:tmpl w:val="30D60E8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4E723F04"/>
    <w:multiLevelType w:val="hybridMultilevel"/>
    <w:tmpl w:val="BB0E8A8E"/>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9" w15:restartNumberingAfterBreak="0">
    <w:nsid w:val="54EC37C3"/>
    <w:multiLevelType w:val="hybridMultilevel"/>
    <w:tmpl w:val="D1F412A2"/>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0" w15:restartNumberingAfterBreak="0">
    <w:nsid w:val="58B268E7"/>
    <w:multiLevelType w:val="hybridMultilevel"/>
    <w:tmpl w:val="FCBA223A"/>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59B952D6"/>
    <w:multiLevelType w:val="hybridMultilevel"/>
    <w:tmpl w:val="096CCDF2"/>
    <w:lvl w:ilvl="0" w:tplc="D10AF0C2">
      <w:start w:val="1"/>
      <w:numFmt w:val="decimal"/>
      <w:lvlText w:val="%1."/>
      <w:lvlJc w:val="left"/>
      <w:pPr>
        <w:ind w:left="540" w:hanging="360"/>
      </w:pPr>
      <w:rPr>
        <w:rFonts w:cs="Times New Roman" w:hint="default"/>
      </w:rPr>
    </w:lvl>
    <w:lvl w:ilvl="1" w:tplc="04090019" w:tentative="1">
      <w:start w:val="1"/>
      <w:numFmt w:val="lowerLetter"/>
      <w:lvlText w:val="%2."/>
      <w:lvlJc w:val="left"/>
      <w:pPr>
        <w:ind w:left="1260" w:hanging="360"/>
      </w:pPr>
      <w:rPr>
        <w:rFonts w:cs="Times New Roman"/>
      </w:rPr>
    </w:lvl>
    <w:lvl w:ilvl="2" w:tplc="0409001B" w:tentative="1">
      <w:start w:val="1"/>
      <w:numFmt w:val="lowerRoman"/>
      <w:lvlText w:val="%3."/>
      <w:lvlJc w:val="right"/>
      <w:pPr>
        <w:ind w:left="1980" w:hanging="180"/>
      </w:pPr>
      <w:rPr>
        <w:rFonts w:cs="Times New Roman"/>
      </w:rPr>
    </w:lvl>
    <w:lvl w:ilvl="3" w:tplc="0409000F" w:tentative="1">
      <w:start w:val="1"/>
      <w:numFmt w:val="decimal"/>
      <w:lvlText w:val="%4."/>
      <w:lvlJc w:val="left"/>
      <w:pPr>
        <w:ind w:left="2700" w:hanging="360"/>
      </w:pPr>
      <w:rPr>
        <w:rFonts w:cs="Times New Roman"/>
      </w:rPr>
    </w:lvl>
    <w:lvl w:ilvl="4" w:tplc="04090019" w:tentative="1">
      <w:start w:val="1"/>
      <w:numFmt w:val="lowerLetter"/>
      <w:lvlText w:val="%5."/>
      <w:lvlJc w:val="left"/>
      <w:pPr>
        <w:ind w:left="3420" w:hanging="360"/>
      </w:pPr>
      <w:rPr>
        <w:rFonts w:cs="Times New Roman"/>
      </w:rPr>
    </w:lvl>
    <w:lvl w:ilvl="5" w:tplc="0409001B" w:tentative="1">
      <w:start w:val="1"/>
      <w:numFmt w:val="lowerRoman"/>
      <w:lvlText w:val="%6."/>
      <w:lvlJc w:val="right"/>
      <w:pPr>
        <w:ind w:left="4140" w:hanging="180"/>
      </w:pPr>
      <w:rPr>
        <w:rFonts w:cs="Times New Roman"/>
      </w:rPr>
    </w:lvl>
    <w:lvl w:ilvl="6" w:tplc="0409000F" w:tentative="1">
      <w:start w:val="1"/>
      <w:numFmt w:val="decimal"/>
      <w:lvlText w:val="%7."/>
      <w:lvlJc w:val="left"/>
      <w:pPr>
        <w:ind w:left="4860" w:hanging="360"/>
      </w:pPr>
      <w:rPr>
        <w:rFonts w:cs="Times New Roman"/>
      </w:rPr>
    </w:lvl>
    <w:lvl w:ilvl="7" w:tplc="04090019" w:tentative="1">
      <w:start w:val="1"/>
      <w:numFmt w:val="lowerLetter"/>
      <w:lvlText w:val="%8."/>
      <w:lvlJc w:val="left"/>
      <w:pPr>
        <w:ind w:left="5580" w:hanging="360"/>
      </w:pPr>
      <w:rPr>
        <w:rFonts w:cs="Times New Roman"/>
      </w:rPr>
    </w:lvl>
    <w:lvl w:ilvl="8" w:tplc="0409001B" w:tentative="1">
      <w:start w:val="1"/>
      <w:numFmt w:val="lowerRoman"/>
      <w:lvlText w:val="%9."/>
      <w:lvlJc w:val="right"/>
      <w:pPr>
        <w:ind w:left="6300" w:hanging="180"/>
      </w:pPr>
      <w:rPr>
        <w:rFonts w:cs="Times New Roman"/>
      </w:rPr>
    </w:lvl>
  </w:abstractNum>
  <w:abstractNum w:abstractNumId="32" w15:restartNumberingAfterBreak="0">
    <w:nsid w:val="5B1D25C9"/>
    <w:multiLevelType w:val="hybridMultilevel"/>
    <w:tmpl w:val="8A42AAB2"/>
    <w:lvl w:ilvl="0" w:tplc="754A25E8">
      <w:start w:val="2"/>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6C9E3DB3"/>
    <w:multiLevelType w:val="hybridMultilevel"/>
    <w:tmpl w:val="9BDA5F32"/>
    <w:lvl w:ilvl="0" w:tplc="EEF0205A">
      <w:start w:val="1"/>
      <w:numFmt w:val="upperRoman"/>
      <w:lvlText w:val="%1."/>
      <w:lvlJc w:val="left"/>
      <w:pPr>
        <w:ind w:left="1080" w:hanging="72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70FE01C2"/>
    <w:multiLevelType w:val="hybridMultilevel"/>
    <w:tmpl w:val="89C0FCAA"/>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35" w15:restartNumberingAfterBreak="0">
    <w:nsid w:val="71755AB5"/>
    <w:multiLevelType w:val="hybridMultilevel"/>
    <w:tmpl w:val="41CA4C9A"/>
    <w:lvl w:ilvl="0" w:tplc="04090001">
      <w:start w:val="1"/>
      <w:numFmt w:val="bullet"/>
      <w:lvlRestart w:val="0"/>
      <w:lvlText w:val=""/>
      <w:lvlJc w:val="left"/>
      <w:pPr>
        <w:ind w:left="180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733E550E"/>
    <w:multiLevelType w:val="hybridMultilevel"/>
    <w:tmpl w:val="A3544BAA"/>
    <w:lvl w:ilvl="0" w:tplc="20B29504">
      <w:start w:val="1"/>
      <w:numFmt w:val="decimal"/>
      <w:pStyle w:val="BListitemnum"/>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743A2B20"/>
    <w:multiLevelType w:val="hybridMultilevel"/>
    <w:tmpl w:val="65E6B82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773A4FEE"/>
    <w:multiLevelType w:val="hybridMultilevel"/>
    <w:tmpl w:val="510A5C68"/>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9" w15:restartNumberingAfterBreak="0">
    <w:nsid w:val="7B7C1466"/>
    <w:multiLevelType w:val="hybridMultilevel"/>
    <w:tmpl w:val="94562A0C"/>
    <w:lvl w:ilvl="0" w:tplc="EEF0205A">
      <w:start w:val="1"/>
      <w:numFmt w:val="upperRoman"/>
      <w:lvlText w:val="%1."/>
      <w:lvlJc w:val="left"/>
      <w:pPr>
        <w:ind w:left="1080" w:hanging="720"/>
      </w:pPr>
      <w:rPr>
        <w:rFonts w:hint="default"/>
      </w:rPr>
    </w:lvl>
    <w:lvl w:ilvl="1" w:tplc="04090015">
      <w:start w:val="1"/>
      <w:numFmt w:val="upp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0" w15:restartNumberingAfterBreak="0">
    <w:nsid w:val="7E4F00AB"/>
    <w:multiLevelType w:val="hybridMultilevel"/>
    <w:tmpl w:val="56FE9ECC"/>
    <w:lvl w:ilvl="0" w:tplc="A26488DE">
      <w:start w:val="1"/>
      <w:numFmt w:val="bullet"/>
      <w:pStyle w:val="BListitembul"/>
      <w:lvlText w:val=""/>
      <w:lvlJc w:val="left"/>
      <w:pPr>
        <w:ind w:left="720" w:hanging="360"/>
      </w:pPr>
      <w:rPr>
        <w:rFonts w:ascii="Symbol" w:hAnsi="Symbol" w:hint="default"/>
      </w:rPr>
    </w:lvl>
    <w:lvl w:ilvl="1" w:tplc="A5D0BAB2">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146816798">
    <w:abstractNumId w:val="36"/>
  </w:num>
  <w:num w:numId="2" w16cid:durableId="1796212711">
    <w:abstractNumId w:val="40"/>
  </w:num>
  <w:num w:numId="3" w16cid:durableId="560215516">
    <w:abstractNumId w:val="10"/>
  </w:num>
  <w:num w:numId="4" w16cid:durableId="127167174">
    <w:abstractNumId w:val="15"/>
  </w:num>
  <w:num w:numId="5" w16cid:durableId="530146565">
    <w:abstractNumId w:val="16"/>
  </w:num>
  <w:num w:numId="6" w16cid:durableId="1308701023">
    <w:abstractNumId w:val="14"/>
  </w:num>
  <w:num w:numId="7" w16cid:durableId="1164586576">
    <w:abstractNumId w:val="24"/>
  </w:num>
  <w:num w:numId="8" w16cid:durableId="390078248">
    <w:abstractNumId w:val="38"/>
  </w:num>
  <w:num w:numId="9" w16cid:durableId="1709836850">
    <w:abstractNumId w:val="30"/>
  </w:num>
  <w:num w:numId="10" w16cid:durableId="1514031139">
    <w:abstractNumId w:val="8"/>
  </w:num>
  <w:num w:numId="11" w16cid:durableId="439372092">
    <w:abstractNumId w:val="17"/>
  </w:num>
  <w:num w:numId="12" w16cid:durableId="1176964315">
    <w:abstractNumId w:val="11"/>
  </w:num>
  <w:num w:numId="13" w16cid:durableId="57481982">
    <w:abstractNumId w:val="35"/>
  </w:num>
  <w:num w:numId="14" w16cid:durableId="616182069">
    <w:abstractNumId w:val="33"/>
  </w:num>
  <w:num w:numId="15" w16cid:durableId="1331370395">
    <w:abstractNumId w:val="32"/>
  </w:num>
  <w:num w:numId="16" w16cid:durableId="2048220565">
    <w:abstractNumId w:val="18"/>
  </w:num>
  <w:num w:numId="17" w16cid:durableId="1376926949">
    <w:abstractNumId w:val="39"/>
  </w:num>
  <w:num w:numId="18" w16cid:durableId="353920111">
    <w:abstractNumId w:val="19"/>
  </w:num>
  <w:num w:numId="19" w16cid:durableId="1125343429">
    <w:abstractNumId w:val="27"/>
  </w:num>
  <w:num w:numId="20" w16cid:durableId="72313112">
    <w:abstractNumId w:val="21"/>
  </w:num>
  <w:num w:numId="21" w16cid:durableId="1413089690">
    <w:abstractNumId w:val="23"/>
  </w:num>
  <w:num w:numId="22" w16cid:durableId="1946451628">
    <w:abstractNumId w:val="28"/>
  </w:num>
  <w:num w:numId="23" w16cid:durableId="1714229662">
    <w:abstractNumId w:val="29"/>
  </w:num>
  <w:num w:numId="24" w16cid:durableId="1864049548">
    <w:abstractNumId w:val="40"/>
  </w:num>
  <w:num w:numId="25" w16cid:durableId="1312754695">
    <w:abstractNumId w:val="40"/>
  </w:num>
  <w:num w:numId="26" w16cid:durableId="1166363704">
    <w:abstractNumId w:val="20"/>
  </w:num>
  <w:num w:numId="27" w16cid:durableId="789670048">
    <w:abstractNumId w:val="26"/>
  </w:num>
  <w:num w:numId="28" w16cid:durableId="971784460">
    <w:abstractNumId w:val="31"/>
  </w:num>
  <w:num w:numId="29" w16cid:durableId="1803688727">
    <w:abstractNumId w:val="13"/>
  </w:num>
  <w:num w:numId="30" w16cid:durableId="154415689">
    <w:abstractNumId w:val="34"/>
  </w:num>
  <w:num w:numId="31" w16cid:durableId="109083732">
    <w:abstractNumId w:val="9"/>
  </w:num>
  <w:num w:numId="32" w16cid:durableId="1136098287">
    <w:abstractNumId w:val="25"/>
  </w:num>
  <w:num w:numId="33" w16cid:durableId="329909884">
    <w:abstractNumId w:val="22"/>
  </w:num>
  <w:num w:numId="34" w16cid:durableId="1326783886">
    <w:abstractNumId w:val="37"/>
  </w:num>
  <w:num w:numId="35" w16cid:durableId="1557355429">
    <w:abstractNumId w:val="6"/>
  </w:num>
  <w:num w:numId="36" w16cid:durableId="765922959">
    <w:abstractNumId w:val="5"/>
  </w:num>
  <w:num w:numId="37" w16cid:durableId="2071725111">
    <w:abstractNumId w:val="4"/>
  </w:num>
  <w:num w:numId="38" w16cid:durableId="474840607">
    <w:abstractNumId w:val="7"/>
  </w:num>
  <w:num w:numId="39" w16cid:durableId="288167526">
    <w:abstractNumId w:val="3"/>
  </w:num>
  <w:num w:numId="40" w16cid:durableId="1097289998">
    <w:abstractNumId w:val="2"/>
  </w:num>
  <w:num w:numId="41" w16cid:durableId="566844896">
    <w:abstractNumId w:val="1"/>
  </w:num>
  <w:num w:numId="42" w16cid:durableId="1650749282">
    <w:abstractNumId w:val="0"/>
  </w:num>
  <w:numIdMacAtCleanup w:val="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zoom w:percent="100"/>
  <w:removePersonalInformation/>
  <w:removeDateAndTime/>
  <w:proofState w:spelling="clean" w:grammar="clean"/>
  <w:attachedTemplate r:id="rId1"/>
  <w:stylePaneFormatFilter w:val="5724" w:allStyles="0" w:customStyles="0" w:latentStyles="1" w:stylesInUse="0" w:headingStyles="1" w:numberingStyles="0" w:tableStyles="0" w:directFormattingOnRuns="1" w:directFormattingOnParagraphs="1" w:directFormattingOnNumbering="1" w:directFormattingOnTables="0" w:clearFormatting="1" w:top3HeadingStyles="0" w:visibleStyles="1" w:alternateStyleNames="0"/>
  <w:stylePaneSortMethod w:val="0000"/>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D7E33"/>
    <w:rsid w:val="00000446"/>
    <w:rsid w:val="0000050A"/>
    <w:rsid w:val="000006F9"/>
    <w:rsid w:val="00000756"/>
    <w:rsid w:val="00000CB6"/>
    <w:rsid w:val="00000FE0"/>
    <w:rsid w:val="00001941"/>
    <w:rsid w:val="00001C06"/>
    <w:rsid w:val="000023AE"/>
    <w:rsid w:val="00002F39"/>
    <w:rsid w:val="0000318E"/>
    <w:rsid w:val="0000402F"/>
    <w:rsid w:val="00004110"/>
    <w:rsid w:val="000041F3"/>
    <w:rsid w:val="0000433E"/>
    <w:rsid w:val="0000483B"/>
    <w:rsid w:val="00004FCA"/>
    <w:rsid w:val="000059C3"/>
    <w:rsid w:val="00005F5A"/>
    <w:rsid w:val="00006207"/>
    <w:rsid w:val="000063A3"/>
    <w:rsid w:val="00006D31"/>
    <w:rsid w:val="00006D3C"/>
    <w:rsid w:val="00007206"/>
    <w:rsid w:val="000074FB"/>
    <w:rsid w:val="00007CF6"/>
    <w:rsid w:val="00010B25"/>
    <w:rsid w:val="00010D6B"/>
    <w:rsid w:val="000110A9"/>
    <w:rsid w:val="0001179E"/>
    <w:rsid w:val="0001230A"/>
    <w:rsid w:val="00012925"/>
    <w:rsid w:val="00012A5B"/>
    <w:rsid w:val="000131ED"/>
    <w:rsid w:val="0001492B"/>
    <w:rsid w:val="00014CB2"/>
    <w:rsid w:val="00015949"/>
    <w:rsid w:val="00015AA3"/>
    <w:rsid w:val="00015CB9"/>
    <w:rsid w:val="00016466"/>
    <w:rsid w:val="000167C7"/>
    <w:rsid w:val="00016E51"/>
    <w:rsid w:val="000203B5"/>
    <w:rsid w:val="00020568"/>
    <w:rsid w:val="00020FF7"/>
    <w:rsid w:val="00021067"/>
    <w:rsid w:val="0002130F"/>
    <w:rsid w:val="00021907"/>
    <w:rsid w:val="00021B97"/>
    <w:rsid w:val="00022120"/>
    <w:rsid w:val="00022422"/>
    <w:rsid w:val="00022ABB"/>
    <w:rsid w:val="000233AF"/>
    <w:rsid w:val="00025439"/>
    <w:rsid w:val="0002618E"/>
    <w:rsid w:val="0002716D"/>
    <w:rsid w:val="0002776F"/>
    <w:rsid w:val="0002787F"/>
    <w:rsid w:val="0003034E"/>
    <w:rsid w:val="000305E3"/>
    <w:rsid w:val="0003159C"/>
    <w:rsid w:val="000316FA"/>
    <w:rsid w:val="00031779"/>
    <w:rsid w:val="00031B8A"/>
    <w:rsid w:val="00031FC5"/>
    <w:rsid w:val="00032000"/>
    <w:rsid w:val="0003217F"/>
    <w:rsid w:val="00033F16"/>
    <w:rsid w:val="00034295"/>
    <w:rsid w:val="00034683"/>
    <w:rsid w:val="00034FDE"/>
    <w:rsid w:val="000356A4"/>
    <w:rsid w:val="00036D08"/>
    <w:rsid w:val="000375BB"/>
    <w:rsid w:val="000402C3"/>
    <w:rsid w:val="00040468"/>
    <w:rsid w:val="00040D9E"/>
    <w:rsid w:val="00041150"/>
    <w:rsid w:val="00041C2E"/>
    <w:rsid w:val="00041F05"/>
    <w:rsid w:val="00044690"/>
    <w:rsid w:val="00044C8D"/>
    <w:rsid w:val="00045200"/>
    <w:rsid w:val="0004717C"/>
    <w:rsid w:val="000478DB"/>
    <w:rsid w:val="00047B10"/>
    <w:rsid w:val="00050ACB"/>
    <w:rsid w:val="00052406"/>
    <w:rsid w:val="000524DB"/>
    <w:rsid w:val="000529E5"/>
    <w:rsid w:val="00052D03"/>
    <w:rsid w:val="00052E1F"/>
    <w:rsid w:val="000531F8"/>
    <w:rsid w:val="00053B65"/>
    <w:rsid w:val="000569C3"/>
    <w:rsid w:val="00056C9E"/>
    <w:rsid w:val="00056EE0"/>
    <w:rsid w:val="00060655"/>
    <w:rsid w:val="00060C6E"/>
    <w:rsid w:val="00060CEB"/>
    <w:rsid w:val="00061205"/>
    <w:rsid w:val="000615ED"/>
    <w:rsid w:val="00061A5C"/>
    <w:rsid w:val="00064030"/>
    <w:rsid w:val="00064463"/>
    <w:rsid w:val="00065095"/>
    <w:rsid w:val="000661A6"/>
    <w:rsid w:val="000678D8"/>
    <w:rsid w:val="00067A51"/>
    <w:rsid w:val="00067B9C"/>
    <w:rsid w:val="0007159C"/>
    <w:rsid w:val="00072E47"/>
    <w:rsid w:val="00073C1D"/>
    <w:rsid w:val="00073CC7"/>
    <w:rsid w:val="00074A62"/>
    <w:rsid w:val="00074B5D"/>
    <w:rsid w:val="00074C79"/>
    <w:rsid w:val="00075284"/>
    <w:rsid w:val="00075463"/>
    <w:rsid w:val="00075C32"/>
    <w:rsid w:val="00075F96"/>
    <w:rsid w:val="000762F0"/>
    <w:rsid w:val="00076824"/>
    <w:rsid w:val="00076CDA"/>
    <w:rsid w:val="0007754A"/>
    <w:rsid w:val="00080010"/>
    <w:rsid w:val="0008005D"/>
    <w:rsid w:val="00080331"/>
    <w:rsid w:val="000815C3"/>
    <w:rsid w:val="000816C4"/>
    <w:rsid w:val="000818F1"/>
    <w:rsid w:val="00081DF4"/>
    <w:rsid w:val="00081FE2"/>
    <w:rsid w:val="00082326"/>
    <w:rsid w:val="000826CD"/>
    <w:rsid w:val="00083897"/>
    <w:rsid w:val="00083EA3"/>
    <w:rsid w:val="0008400E"/>
    <w:rsid w:val="00084417"/>
    <w:rsid w:val="000849E0"/>
    <w:rsid w:val="000852E8"/>
    <w:rsid w:val="00085ABC"/>
    <w:rsid w:val="0008600E"/>
    <w:rsid w:val="0008659E"/>
    <w:rsid w:val="00086CE5"/>
    <w:rsid w:val="00086EF6"/>
    <w:rsid w:val="000872D6"/>
    <w:rsid w:val="000902BA"/>
    <w:rsid w:val="00090583"/>
    <w:rsid w:val="00090601"/>
    <w:rsid w:val="000909AD"/>
    <w:rsid w:val="00090B35"/>
    <w:rsid w:val="00090C49"/>
    <w:rsid w:val="0009141F"/>
    <w:rsid w:val="00091917"/>
    <w:rsid w:val="00091A13"/>
    <w:rsid w:val="00093ECA"/>
    <w:rsid w:val="0009404F"/>
    <w:rsid w:val="000946D9"/>
    <w:rsid w:val="00094700"/>
    <w:rsid w:val="0009668C"/>
    <w:rsid w:val="00096CD0"/>
    <w:rsid w:val="00096DA5"/>
    <w:rsid w:val="00096EBA"/>
    <w:rsid w:val="00097135"/>
    <w:rsid w:val="00097793"/>
    <w:rsid w:val="000A08CD"/>
    <w:rsid w:val="000A095A"/>
    <w:rsid w:val="000A0D54"/>
    <w:rsid w:val="000A187E"/>
    <w:rsid w:val="000A1CDA"/>
    <w:rsid w:val="000A26AF"/>
    <w:rsid w:val="000A2B2C"/>
    <w:rsid w:val="000A2BA8"/>
    <w:rsid w:val="000A3459"/>
    <w:rsid w:val="000A34C9"/>
    <w:rsid w:val="000A3A02"/>
    <w:rsid w:val="000A43A5"/>
    <w:rsid w:val="000A4908"/>
    <w:rsid w:val="000A522A"/>
    <w:rsid w:val="000A555B"/>
    <w:rsid w:val="000A58AD"/>
    <w:rsid w:val="000A59F7"/>
    <w:rsid w:val="000A6526"/>
    <w:rsid w:val="000A6C92"/>
    <w:rsid w:val="000A7B9F"/>
    <w:rsid w:val="000B07DC"/>
    <w:rsid w:val="000B0B0A"/>
    <w:rsid w:val="000B11CE"/>
    <w:rsid w:val="000B1239"/>
    <w:rsid w:val="000B16D7"/>
    <w:rsid w:val="000B1DF4"/>
    <w:rsid w:val="000B22AA"/>
    <w:rsid w:val="000B42CA"/>
    <w:rsid w:val="000B5BD7"/>
    <w:rsid w:val="000C0184"/>
    <w:rsid w:val="000C0560"/>
    <w:rsid w:val="000C06BD"/>
    <w:rsid w:val="000C0F6C"/>
    <w:rsid w:val="000C1009"/>
    <w:rsid w:val="000C1A19"/>
    <w:rsid w:val="000C377E"/>
    <w:rsid w:val="000C451B"/>
    <w:rsid w:val="000C49AB"/>
    <w:rsid w:val="000C4B4B"/>
    <w:rsid w:val="000C5FFD"/>
    <w:rsid w:val="000C6CB9"/>
    <w:rsid w:val="000C7595"/>
    <w:rsid w:val="000C7FF6"/>
    <w:rsid w:val="000D080E"/>
    <w:rsid w:val="000D1A75"/>
    <w:rsid w:val="000D2662"/>
    <w:rsid w:val="000D2D89"/>
    <w:rsid w:val="000D3544"/>
    <w:rsid w:val="000D3846"/>
    <w:rsid w:val="000D3AE2"/>
    <w:rsid w:val="000D3CA7"/>
    <w:rsid w:val="000D5162"/>
    <w:rsid w:val="000D6B77"/>
    <w:rsid w:val="000D7536"/>
    <w:rsid w:val="000D75EC"/>
    <w:rsid w:val="000D7623"/>
    <w:rsid w:val="000D762E"/>
    <w:rsid w:val="000D788F"/>
    <w:rsid w:val="000D7E33"/>
    <w:rsid w:val="000E0357"/>
    <w:rsid w:val="000E13C5"/>
    <w:rsid w:val="000E17F0"/>
    <w:rsid w:val="000E1CF7"/>
    <w:rsid w:val="000E2157"/>
    <w:rsid w:val="000E2E02"/>
    <w:rsid w:val="000E5547"/>
    <w:rsid w:val="000E597E"/>
    <w:rsid w:val="000F000A"/>
    <w:rsid w:val="000F0137"/>
    <w:rsid w:val="000F07AB"/>
    <w:rsid w:val="000F11B5"/>
    <w:rsid w:val="000F1FD1"/>
    <w:rsid w:val="000F250C"/>
    <w:rsid w:val="000F279F"/>
    <w:rsid w:val="000F2AB4"/>
    <w:rsid w:val="000F39AF"/>
    <w:rsid w:val="000F475A"/>
    <w:rsid w:val="000F5239"/>
    <w:rsid w:val="000F71BB"/>
    <w:rsid w:val="000F72B7"/>
    <w:rsid w:val="000F766C"/>
    <w:rsid w:val="000F76BD"/>
    <w:rsid w:val="001002C5"/>
    <w:rsid w:val="0010045A"/>
    <w:rsid w:val="00100482"/>
    <w:rsid w:val="001008BB"/>
    <w:rsid w:val="00100D3B"/>
    <w:rsid w:val="00100E1B"/>
    <w:rsid w:val="00100E82"/>
    <w:rsid w:val="00101193"/>
    <w:rsid w:val="00101365"/>
    <w:rsid w:val="001014A3"/>
    <w:rsid w:val="001017E4"/>
    <w:rsid w:val="00102139"/>
    <w:rsid w:val="001021A5"/>
    <w:rsid w:val="00103331"/>
    <w:rsid w:val="001033DF"/>
    <w:rsid w:val="00103557"/>
    <w:rsid w:val="001036A3"/>
    <w:rsid w:val="00104F3D"/>
    <w:rsid w:val="0010513E"/>
    <w:rsid w:val="00105D9A"/>
    <w:rsid w:val="00105EAB"/>
    <w:rsid w:val="00106B8F"/>
    <w:rsid w:val="00106E4E"/>
    <w:rsid w:val="00107875"/>
    <w:rsid w:val="00111494"/>
    <w:rsid w:val="00112492"/>
    <w:rsid w:val="0011267B"/>
    <w:rsid w:val="00112D64"/>
    <w:rsid w:val="001141CD"/>
    <w:rsid w:val="0011420C"/>
    <w:rsid w:val="00114403"/>
    <w:rsid w:val="00114779"/>
    <w:rsid w:val="00114C97"/>
    <w:rsid w:val="00114C9D"/>
    <w:rsid w:val="001155D1"/>
    <w:rsid w:val="00116695"/>
    <w:rsid w:val="0011708D"/>
    <w:rsid w:val="001176E8"/>
    <w:rsid w:val="00117C76"/>
    <w:rsid w:val="00117EA1"/>
    <w:rsid w:val="00120194"/>
    <w:rsid w:val="00120D41"/>
    <w:rsid w:val="00121942"/>
    <w:rsid w:val="001223A1"/>
    <w:rsid w:val="001223F8"/>
    <w:rsid w:val="001230EC"/>
    <w:rsid w:val="0012314C"/>
    <w:rsid w:val="0012322A"/>
    <w:rsid w:val="00123475"/>
    <w:rsid w:val="001236F1"/>
    <w:rsid w:val="001241EF"/>
    <w:rsid w:val="00124436"/>
    <w:rsid w:val="001253AE"/>
    <w:rsid w:val="00125460"/>
    <w:rsid w:val="00126138"/>
    <w:rsid w:val="00126764"/>
    <w:rsid w:val="00127426"/>
    <w:rsid w:val="0012791E"/>
    <w:rsid w:val="00127AA3"/>
    <w:rsid w:val="00130152"/>
    <w:rsid w:val="00130425"/>
    <w:rsid w:val="001304EE"/>
    <w:rsid w:val="00130582"/>
    <w:rsid w:val="00130A38"/>
    <w:rsid w:val="00130D1A"/>
    <w:rsid w:val="00130F17"/>
    <w:rsid w:val="00130F7D"/>
    <w:rsid w:val="001311D9"/>
    <w:rsid w:val="00131612"/>
    <w:rsid w:val="00131BAE"/>
    <w:rsid w:val="001321E2"/>
    <w:rsid w:val="001327AD"/>
    <w:rsid w:val="00132ADA"/>
    <w:rsid w:val="001331A2"/>
    <w:rsid w:val="0013357A"/>
    <w:rsid w:val="00134E05"/>
    <w:rsid w:val="00137C66"/>
    <w:rsid w:val="001402D7"/>
    <w:rsid w:val="00140EC4"/>
    <w:rsid w:val="00142A0F"/>
    <w:rsid w:val="0014387C"/>
    <w:rsid w:val="001438D6"/>
    <w:rsid w:val="00144152"/>
    <w:rsid w:val="001441B9"/>
    <w:rsid w:val="001442BE"/>
    <w:rsid w:val="00144851"/>
    <w:rsid w:val="00144AB7"/>
    <w:rsid w:val="00144B17"/>
    <w:rsid w:val="00145BC6"/>
    <w:rsid w:val="0014647D"/>
    <w:rsid w:val="001476C0"/>
    <w:rsid w:val="001478F2"/>
    <w:rsid w:val="00147DAE"/>
    <w:rsid w:val="00150325"/>
    <w:rsid w:val="0015042B"/>
    <w:rsid w:val="001505F7"/>
    <w:rsid w:val="00150614"/>
    <w:rsid w:val="00150730"/>
    <w:rsid w:val="00152300"/>
    <w:rsid w:val="0015247F"/>
    <w:rsid w:val="00153379"/>
    <w:rsid w:val="00153834"/>
    <w:rsid w:val="0015420F"/>
    <w:rsid w:val="001546D1"/>
    <w:rsid w:val="0015501B"/>
    <w:rsid w:val="00155DBC"/>
    <w:rsid w:val="00155EB1"/>
    <w:rsid w:val="00156511"/>
    <w:rsid w:val="001565F7"/>
    <w:rsid w:val="0015697D"/>
    <w:rsid w:val="00156AB1"/>
    <w:rsid w:val="00156FDC"/>
    <w:rsid w:val="00160055"/>
    <w:rsid w:val="00162260"/>
    <w:rsid w:val="00162714"/>
    <w:rsid w:val="00163542"/>
    <w:rsid w:val="0016397D"/>
    <w:rsid w:val="00163AAE"/>
    <w:rsid w:val="00164466"/>
    <w:rsid w:val="001645E9"/>
    <w:rsid w:val="00164622"/>
    <w:rsid w:val="00164F88"/>
    <w:rsid w:val="001670DD"/>
    <w:rsid w:val="001671A5"/>
    <w:rsid w:val="0016750B"/>
    <w:rsid w:val="00167862"/>
    <w:rsid w:val="00167C8C"/>
    <w:rsid w:val="00167C92"/>
    <w:rsid w:val="0017017E"/>
    <w:rsid w:val="00170A05"/>
    <w:rsid w:val="00173F8A"/>
    <w:rsid w:val="001740EB"/>
    <w:rsid w:val="0017583F"/>
    <w:rsid w:val="001776DE"/>
    <w:rsid w:val="00177975"/>
    <w:rsid w:val="00177F9E"/>
    <w:rsid w:val="00180654"/>
    <w:rsid w:val="001809F2"/>
    <w:rsid w:val="00181472"/>
    <w:rsid w:val="00181FEA"/>
    <w:rsid w:val="00182FBF"/>
    <w:rsid w:val="00182FCD"/>
    <w:rsid w:val="00184500"/>
    <w:rsid w:val="00184749"/>
    <w:rsid w:val="00184C89"/>
    <w:rsid w:val="00184D41"/>
    <w:rsid w:val="001853D7"/>
    <w:rsid w:val="0018611C"/>
    <w:rsid w:val="001862DC"/>
    <w:rsid w:val="00186653"/>
    <w:rsid w:val="001873BD"/>
    <w:rsid w:val="0019116F"/>
    <w:rsid w:val="001923AD"/>
    <w:rsid w:val="00192482"/>
    <w:rsid w:val="00192777"/>
    <w:rsid w:val="001927C6"/>
    <w:rsid w:val="001930A8"/>
    <w:rsid w:val="00193850"/>
    <w:rsid w:val="0019426C"/>
    <w:rsid w:val="00194A9F"/>
    <w:rsid w:val="00194DAE"/>
    <w:rsid w:val="00195923"/>
    <w:rsid w:val="001A17DE"/>
    <w:rsid w:val="001A277D"/>
    <w:rsid w:val="001A3005"/>
    <w:rsid w:val="001A3539"/>
    <w:rsid w:val="001A3622"/>
    <w:rsid w:val="001A3AA0"/>
    <w:rsid w:val="001A5C52"/>
    <w:rsid w:val="001A6040"/>
    <w:rsid w:val="001A666C"/>
    <w:rsid w:val="001A6778"/>
    <w:rsid w:val="001A69D5"/>
    <w:rsid w:val="001A72B4"/>
    <w:rsid w:val="001A76EA"/>
    <w:rsid w:val="001B0130"/>
    <w:rsid w:val="001B0F29"/>
    <w:rsid w:val="001B1847"/>
    <w:rsid w:val="001B4B38"/>
    <w:rsid w:val="001B723E"/>
    <w:rsid w:val="001C17C3"/>
    <w:rsid w:val="001C1D63"/>
    <w:rsid w:val="001C245C"/>
    <w:rsid w:val="001C260F"/>
    <w:rsid w:val="001C2C2E"/>
    <w:rsid w:val="001C4AE7"/>
    <w:rsid w:val="001C5460"/>
    <w:rsid w:val="001C563F"/>
    <w:rsid w:val="001C63AC"/>
    <w:rsid w:val="001C6A4D"/>
    <w:rsid w:val="001C6D4E"/>
    <w:rsid w:val="001C72A7"/>
    <w:rsid w:val="001C7B74"/>
    <w:rsid w:val="001C7E31"/>
    <w:rsid w:val="001D0A93"/>
    <w:rsid w:val="001D1253"/>
    <w:rsid w:val="001D1827"/>
    <w:rsid w:val="001D2650"/>
    <w:rsid w:val="001D3C37"/>
    <w:rsid w:val="001D3DDF"/>
    <w:rsid w:val="001D475E"/>
    <w:rsid w:val="001D54F9"/>
    <w:rsid w:val="001D5A71"/>
    <w:rsid w:val="001D5B32"/>
    <w:rsid w:val="001D5FBE"/>
    <w:rsid w:val="001D6EAB"/>
    <w:rsid w:val="001D743A"/>
    <w:rsid w:val="001D744D"/>
    <w:rsid w:val="001D7B86"/>
    <w:rsid w:val="001E0677"/>
    <w:rsid w:val="001E0922"/>
    <w:rsid w:val="001E3505"/>
    <w:rsid w:val="001E3D18"/>
    <w:rsid w:val="001E4CF5"/>
    <w:rsid w:val="001E5FF4"/>
    <w:rsid w:val="001E6154"/>
    <w:rsid w:val="001E6322"/>
    <w:rsid w:val="001E685D"/>
    <w:rsid w:val="001E74FF"/>
    <w:rsid w:val="001F0682"/>
    <w:rsid w:val="001F0DF1"/>
    <w:rsid w:val="001F16BC"/>
    <w:rsid w:val="001F3848"/>
    <w:rsid w:val="001F3E09"/>
    <w:rsid w:val="001F438F"/>
    <w:rsid w:val="001F4D92"/>
    <w:rsid w:val="001F5423"/>
    <w:rsid w:val="001F5619"/>
    <w:rsid w:val="001F56D3"/>
    <w:rsid w:val="001F71BD"/>
    <w:rsid w:val="001F7DAF"/>
    <w:rsid w:val="002003C9"/>
    <w:rsid w:val="002027C7"/>
    <w:rsid w:val="002028B9"/>
    <w:rsid w:val="00202C31"/>
    <w:rsid w:val="00203269"/>
    <w:rsid w:val="00204388"/>
    <w:rsid w:val="00204D09"/>
    <w:rsid w:val="00206109"/>
    <w:rsid w:val="002063EF"/>
    <w:rsid w:val="00206964"/>
    <w:rsid w:val="0021000D"/>
    <w:rsid w:val="0021003F"/>
    <w:rsid w:val="002113BA"/>
    <w:rsid w:val="0021197D"/>
    <w:rsid w:val="002119CE"/>
    <w:rsid w:val="00211FC4"/>
    <w:rsid w:val="002131CA"/>
    <w:rsid w:val="002146A8"/>
    <w:rsid w:val="00214D1E"/>
    <w:rsid w:val="00215565"/>
    <w:rsid w:val="00215BC6"/>
    <w:rsid w:val="00215F56"/>
    <w:rsid w:val="002160C4"/>
    <w:rsid w:val="002160E9"/>
    <w:rsid w:val="002163A7"/>
    <w:rsid w:val="00216459"/>
    <w:rsid w:val="002165D1"/>
    <w:rsid w:val="00217386"/>
    <w:rsid w:val="00220C88"/>
    <w:rsid w:val="00220CA8"/>
    <w:rsid w:val="00220D69"/>
    <w:rsid w:val="00220DF5"/>
    <w:rsid w:val="00220E6F"/>
    <w:rsid w:val="00223427"/>
    <w:rsid w:val="00223928"/>
    <w:rsid w:val="00223C05"/>
    <w:rsid w:val="00224494"/>
    <w:rsid w:val="00225465"/>
    <w:rsid w:val="00225631"/>
    <w:rsid w:val="002256A2"/>
    <w:rsid w:val="00226024"/>
    <w:rsid w:val="0022676B"/>
    <w:rsid w:val="00226A8F"/>
    <w:rsid w:val="00227F18"/>
    <w:rsid w:val="00231290"/>
    <w:rsid w:val="00232390"/>
    <w:rsid w:val="00232480"/>
    <w:rsid w:val="00232633"/>
    <w:rsid w:val="0023268B"/>
    <w:rsid w:val="002339E7"/>
    <w:rsid w:val="00233FB9"/>
    <w:rsid w:val="00234635"/>
    <w:rsid w:val="00234FB9"/>
    <w:rsid w:val="00236037"/>
    <w:rsid w:val="002360BA"/>
    <w:rsid w:val="00236284"/>
    <w:rsid w:val="0023723B"/>
    <w:rsid w:val="0024011E"/>
    <w:rsid w:val="002418C9"/>
    <w:rsid w:val="00242B4D"/>
    <w:rsid w:val="00242F24"/>
    <w:rsid w:val="002451DA"/>
    <w:rsid w:val="002452CD"/>
    <w:rsid w:val="002453B2"/>
    <w:rsid w:val="00245F67"/>
    <w:rsid w:val="00246153"/>
    <w:rsid w:val="00246239"/>
    <w:rsid w:val="00250C97"/>
    <w:rsid w:val="00250CF8"/>
    <w:rsid w:val="00250EA7"/>
    <w:rsid w:val="00251135"/>
    <w:rsid w:val="00251228"/>
    <w:rsid w:val="002529A6"/>
    <w:rsid w:val="0025346E"/>
    <w:rsid w:val="002535FF"/>
    <w:rsid w:val="00253DA1"/>
    <w:rsid w:val="002542EF"/>
    <w:rsid w:val="00254A2F"/>
    <w:rsid w:val="00255319"/>
    <w:rsid w:val="00255403"/>
    <w:rsid w:val="002571F3"/>
    <w:rsid w:val="0026049E"/>
    <w:rsid w:val="002604B9"/>
    <w:rsid w:val="00260900"/>
    <w:rsid w:val="00261085"/>
    <w:rsid w:val="00261533"/>
    <w:rsid w:val="0026169B"/>
    <w:rsid w:val="002628AA"/>
    <w:rsid w:val="00262DCA"/>
    <w:rsid w:val="0026310F"/>
    <w:rsid w:val="0026510A"/>
    <w:rsid w:val="00266340"/>
    <w:rsid w:val="00266CD7"/>
    <w:rsid w:val="00270CC2"/>
    <w:rsid w:val="00271060"/>
    <w:rsid w:val="00271366"/>
    <w:rsid w:val="00271475"/>
    <w:rsid w:val="002715B6"/>
    <w:rsid w:val="002721EA"/>
    <w:rsid w:val="00272D5C"/>
    <w:rsid w:val="00272E13"/>
    <w:rsid w:val="0027364C"/>
    <w:rsid w:val="002754BE"/>
    <w:rsid w:val="00275770"/>
    <w:rsid w:val="00275930"/>
    <w:rsid w:val="0027671C"/>
    <w:rsid w:val="00280211"/>
    <w:rsid w:val="002803FF"/>
    <w:rsid w:val="0028048D"/>
    <w:rsid w:val="00280CE9"/>
    <w:rsid w:val="0028117A"/>
    <w:rsid w:val="00282AD3"/>
    <w:rsid w:val="00282D69"/>
    <w:rsid w:val="0028346D"/>
    <w:rsid w:val="00283805"/>
    <w:rsid w:val="00284045"/>
    <w:rsid w:val="00285B0E"/>
    <w:rsid w:val="00285F24"/>
    <w:rsid w:val="002862B5"/>
    <w:rsid w:val="0028690D"/>
    <w:rsid w:val="00286BCB"/>
    <w:rsid w:val="00291376"/>
    <w:rsid w:val="002914B7"/>
    <w:rsid w:val="0029182F"/>
    <w:rsid w:val="0029188B"/>
    <w:rsid w:val="00291C5E"/>
    <w:rsid w:val="00291CAB"/>
    <w:rsid w:val="0029202B"/>
    <w:rsid w:val="0029221E"/>
    <w:rsid w:val="00292899"/>
    <w:rsid w:val="00292D66"/>
    <w:rsid w:val="0029300F"/>
    <w:rsid w:val="00293686"/>
    <w:rsid w:val="00293D8B"/>
    <w:rsid w:val="00293ED9"/>
    <w:rsid w:val="002947C7"/>
    <w:rsid w:val="00295C49"/>
    <w:rsid w:val="00296485"/>
    <w:rsid w:val="00297343"/>
    <w:rsid w:val="00297AF4"/>
    <w:rsid w:val="002A0D49"/>
    <w:rsid w:val="002A1269"/>
    <w:rsid w:val="002A2C94"/>
    <w:rsid w:val="002A3A8F"/>
    <w:rsid w:val="002A3BD4"/>
    <w:rsid w:val="002A3DC8"/>
    <w:rsid w:val="002A40AB"/>
    <w:rsid w:val="002A4509"/>
    <w:rsid w:val="002A45E3"/>
    <w:rsid w:val="002A476A"/>
    <w:rsid w:val="002A47A4"/>
    <w:rsid w:val="002A47E9"/>
    <w:rsid w:val="002A5682"/>
    <w:rsid w:val="002A7A94"/>
    <w:rsid w:val="002A7C21"/>
    <w:rsid w:val="002A7DDC"/>
    <w:rsid w:val="002B0E28"/>
    <w:rsid w:val="002B12D8"/>
    <w:rsid w:val="002B1890"/>
    <w:rsid w:val="002B29A0"/>
    <w:rsid w:val="002B29F4"/>
    <w:rsid w:val="002B2E28"/>
    <w:rsid w:val="002B31D1"/>
    <w:rsid w:val="002B3469"/>
    <w:rsid w:val="002B3A86"/>
    <w:rsid w:val="002B3D4B"/>
    <w:rsid w:val="002B3E57"/>
    <w:rsid w:val="002B58C7"/>
    <w:rsid w:val="002B59C0"/>
    <w:rsid w:val="002B627A"/>
    <w:rsid w:val="002B63F8"/>
    <w:rsid w:val="002B7560"/>
    <w:rsid w:val="002C11B1"/>
    <w:rsid w:val="002C131D"/>
    <w:rsid w:val="002C18FB"/>
    <w:rsid w:val="002C260A"/>
    <w:rsid w:val="002C2DE3"/>
    <w:rsid w:val="002C31DA"/>
    <w:rsid w:val="002C47A2"/>
    <w:rsid w:val="002C4E29"/>
    <w:rsid w:val="002C5652"/>
    <w:rsid w:val="002C6278"/>
    <w:rsid w:val="002C7443"/>
    <w:rsid w:val="002D07ED"/>
    <w:rsid w:val="002D0D90"/>
    <w:rsid w:val="002D1510"/>
    <w:rsid w:val="002D2949"/>
    <w:rsid w:val="002D3710"/>
    <w:rsid w:val="002D4465"/>
    <w:rsid w:val="002D44F7"/>
    <w:rsid w:val="002D5129"/>
    <w:rsid w:val="002D5685"/>
    <w:rsid w:val="002D66E2"/>
    <w:rsid w:val="002D72FC"/>
    <w:rsid w:val="002D7391"/>
    <w:rsid w:val="002D7D5E"/>
    <w:rsid w:val="002E0BB0"/>
    <w:rsid w:val="002E0F2A"/>
    <w:rsid w:val="002E1CF2"/>
    <w:rsid w:val="002E20AB"/>
    <w:rsid w:val="002E2E43"/>
    <w:rsid w:val="002E2E67"/>
    <w:rsid w:val="002E3021"/>
    <w:rsid w:val="002E3492"/>
    <w:rsid w:val="002E3560"/>
    <w:rsid w:val="002E40C4"/>
    <w:rsid w:val="002E55DE"/>
    <w:rsid w:val="002E5D48"/>
    <w:rsid w:val="002E6A27"/>
    <w:rsid w:val="002E6BF0"/>
    <w:rsid w:val="002F03F4"/>
    <w:rsid w:val="002F150F"/>
    <w:rsid w:val="002F168A"/>
    <w:rsid w:val="002F1C72"/>
    <w:rsid w:val="002F32A4"/>
    <w:rsid w:val="002F34C1"/>
    <w:rsid w:val="002F45CB"/>
    <w:rsid w:val="002F4BF9"/>
    <w:rsid w:val="002F4DB6"/>
    <w:rsid w:val="002F519E"/>
    <w:rsid w:val="002F557B"/>
    <w:rsid w:val="002F5A79"/>
    <w:rsid w:val="002F61EC"/>
    <w:rsid w:val="002F6810"/>
    <w:rsid w:val="002F68F8"/>
    <w:rsid w:val="002F76A3"/>
    <w:rsid w:val="0030049D"/>
    <w:rsid w:val="003004D6"/>
    <w:rsid w:val="003017DC"/>
    <w:rsid w:val="00301A3D"/>
    <w:rsid w:val="00301C45"/>
    <w:rsid w:val="003021BC"/>
    <w:rsid w:val="00303B91"/>
    <w:rsid w:val="00303F76"/>
    <w:rsid w:val="00304AC6"/>
    <w:rsid w:val="00304B63"/>
    <w:rsid w:val="00304D22"/>
    <w:rsid w:val="003056E7"/>
    <w:rsid w:val="003066D3"/>
    <w:rsid w:val="00306EBD"/>
    <w:rsid w:val="0030719D"/>
    <w:rsid w:val="00307BCD"/>
    <w:rsid w:val="003100F1"/>
    <w:rsid w:val="003103B8"/>
    <w:rsid w:val="0031042A"/>
    <w:rsid w:val="00310A47"/>
    <w:rsid w:val="00310B11"/>
    <w:rsid w:val="00311088"/>
    <w:rsid w:val="00311482"/>
    <w:rsid w:val="003114A4"/>
    <w:rsid w:val="003114D6"/>
    <w:rsid w:val="003114E5"/>
    <w:rsid w:val="003118BE"/>
    <w:rsid w:val="00311E70"/>
    <w:rsid w:val="003126BC"/>
    <w:rsid w:val="003126D4"/>
    <w:rsid w:val="00312D69"/>
    <w:rsid w:val="0031381F"/>
    <w:rsid w:val="003138C2"/>
    <w:rsid w:val="00313916"/>
    <w:rsid w:val="00314A02"/>
    <w:rsid w:val="00315139"/>
    <w:rsid w:val="00315849"/>
    <w:rsid w:val="00315B62"/>
    <w:rsid w:val="00316721"/>
    <w:rsid w:val="00316B5C"/>
    <w:rsid w:val="00316F01"/>
    <w:rsid w:val="00320203"/>
    <w:rsid w:val="00320729"/>
    <w:rsid w:val="0032098C"/>
    <w:rsid w:val="003214EC"/>
    <w:rsid w:val="00321C16"/>
    <w:rsid w:val="00321DFD"/>
    <w:rsid w:val="0032363E"/>
    <w:rsid w:val="00323962"/>
    <w:rsid w:val="0032477B"/>
    <w:rsid w:val="00324DA6"/>
    <w:rsid w:val="00324DC6"/>
    <w:rsid w:val="0032587B"/>
    <w:rsid w:val="00325B39"/>
    <w:rsid w:val="00326356"/>
    <w:rsid w:val="003265A7"/>
    <w:rsid w:val="00327290"/>
    <w:rsid w:val="00327629"/>
    <w:rsid w:val="00327DA8"/>
    <w:rsid w:val="003301FB"/>
    <w:rsid w:val="00332ADE"/>
    <w:rsid w:val="00332D9F"/>
    <w:rsid w:val="003341FE"/>
    <w:rsid w:val="003353B8"/>
    <w:rsid w:val="003374EE"/>
    <w:rsid w:val="00340C30"/>
    <w:rsid w:val="003413B8"/>
    <w:rsid w:val="00341480"/>
    <w:rsid w:val="0034175B"/>
    <w:rsid w:val="003422BC"/>
    <w:rsid w:val="00342866"/>
    <w:rsid w:val="00342AEC"/>
    <w:rsid w:val="00342E8A"/>
    <w:rsid w:val="003434E0"/>
    <w:rsid w:val="00343EE7"/>
    <w:rsid w:val="00344557"/>
    <w:rsid w:val="003453C8"/>
    <w:rsid w:val="00346469"/>
    <w:rsid w:val="0035023C"/>
    <w:rsid w:val="0035031C"/>
    <w:rsid w:val="00350DBF"/>
    <w:rsid w:val="00350FDC"/>
    <w:rsid w:val="0035235F"/>
    <w:rsid w:val="00352BB1"/>
    <w:rsid w:val="00352CBF"/>
    <w:rsid w:val="00354775"/>
    <w:rsid w:val="0035492C"/>
    <w:rsid w:val="00355C45"/>
    <w:rsid w:val="003562AE"/>
    <w:rsid w:val="003574C9"/>
    <w:rsid w:val="00360B25"/>
    <w:rsid w:val="003610B7"/>
    <w:rsid w:val="0036394D"/>
    <w:rsid w:val="0036420C"/>
    <w:rsid w:val="00365937"/>
    <w:rsid w:val="00365D23"/>
    <w:rsid w:val="00366069"/>
    <w:rsid w:val="003663BF"/>
    <w:rsid w:val="0036661C"/>
    <w:rsid w:val="00366F11"/>
    <w:rsid w:val="00367717"/>
    <w:rsid w:val="00367E12"/>
    <w:rsid w:val="003700EB"/>
    <w:rsid w:val="00370441"/>
    <w:rsid w:val="00371B83"/>
    <w:rsid w:val="0037269C"/>
    <w:rsid w:val="00372AAF"/>
    <w:rsid w:val="00373016"/>
    <w:rsid w:val="0037476A"/>
    <w:rsid w:val="003754AC"/>
    <w:rsid w:val="003755CC"/>
    <w:rsid w:val="003758F5"/>
    <w:rsid w:val="003763D6"/>
    <w:rsid w:val="003769F1"/>
    <w:rsid w:val="003772DE"/>
    <w:rsid w:val="003824B2"/>
    <w:rsid w:val="00383660"/>
    <w:rsid w:val="00383D86"/>
    <w:rsid w:val="00384AF2"/>
    <w:rsid w:val="00384E50"/>
    <w:rsid w:val="00385740"/>
    <w:rsid w:val="00385AFC"/>
    <w:rsid w:val="00386D50"/>
    <w:rsid w:val="00386EDA"/>
    <w:rsid w:val="00386FB7"/>
    <w:rsid w:val="003872DB"/>
    <w:rsid w:val="00387D2C"/>
    <w:rsid w:val="00390A1B"/>
    <w:rsid w:val="00391411"/>
    <w:rsid w:val="00391C59"/>
    <w:rsid w:val="00392DD7"/>
    <w:rsid w:val="0039306D"/>
    <w:rsid w:val="003930D7"/>
    <w:rsid w:val="00393A92"/>
    <w:rsid w:val="003948B1"/>
    <w:rsid w:val="0039498A"/>
    <w:rsid w:val="0039507D"/>
    <w:rsid w:val="00395E98"/>
    <w:rsid w:val="00396E7C"/>
    <w:rsid w:val="003976BA"/>
    <w:rsid w:val="003A11A2"/>
    <w:rsid w:val="003A14EB"/>
    <w:rsid w:val="003A1ED7"/>
    <w:rsid w:val="003A207F"/>
    <w:rsid w:val="003A24C9"/>
    <w:rsid w:val="003A26D8"/>
    <w:rsid w:val="003A2F0F"/>
    <w:rsid w:val="003A2FF1"/>
    <w:rsid w:val="003A3018"/>
    <w:rsid w:val="003A3B8C"/>
    <w:rsid w:val="003A4F5D"/>
    <w:rsid w:val="003A6216"/>
    <w:rsid w:val="003A6998"/>
    <w:rsid w:val="003A7361"/>
    <w:rsid w:val="003A74F8"/>
    <w:rsid w:val="003A7E3E"/>
    <w:rsid w:val="003B05BF"/>
    <w:rsid w:val="003B082F"/>
    <w:rsid w:val="003B089E"/>
    <w:rsid w:val="003B1CBA"/>
    <w:rsid w:val="003B1D83"/>
    <w:rsid w:val="003B2DDC"/>
    <w:rsid w:val="003B3140"/>
    <w:rsid w:val="003B4759"/>
    <w:rsid w:val="003B541C"/>
    <w:rsid w:val="003B7261"/>
    <w:rsid w:val="003B7511"/>
    <w:rsid w:val="003B7AAF"/>
    <w:rsid w:val="003B7E54"/>
    <w:rsid w:val="003B7EE1"/>
    <w:rsid w:val="003C1A7D"/>
    <w:rsid w:val="003C2006"/>
    <w:rsid w:val="003C23D7"/>
    <w:rsid w:val="003C23DC"/>
    <w:rsid w:val="003C2622"/>
    <w:rsid w:val="003C2A91"/>
    <w:rsid w:val="003C2E32"/>
    <w:rsid w:val="003C3568"/>
    <w:rsid w:val="003C4D4F"/>
    <w:rsid w:val="003C4EE1"/>
    <w:rsid w:val="003C514C"/>
    <w:rsid w:val="003C6410"/>
    <w:rsid w:val="003D0740"/>
    <w:rsid w:val="003D0B7B"/>
    <w:rsid w:val="003D0B99"/>
    <w:rsid w:val="003D0C45"/>
    <w:rsid w:val="003D1516"/>
    <w:rsid w:val="003D1999"/>
    <w:rsid w:val="003D2E2E"/>
    <w:rsid w:val="003D3376"/>
    <w:rsid w:val="003D3734"/>
    <w:rsid w:val="003D39A9"/>
    <w:rsid w:val="003D4746"/>
    <w:rsid w:val="003D5BF1"/>
    <w:rsid w:val="003D5F30"/>
    <w:rsid w:val="003D6F71"/>
    <w:rsid w:val="003D71BA"/>
    <w:rsid w:val="003D76AD"/>
    <w:rsid w:val="003E0154"/>
    <w:rsid w:val="003E050B"/>
    <w:rsid w:val="003E116B"/>
    <w:rsid w:val="003E13BE"/>
    <w:rsid w:val="003E1E6F"/>
    <w:rsid w:val="003E25F3"/>
    <w:rsid w:val="003E2980"/>
    <w:rsid w:val="003E3BC9"/>
    <w:rsid w:val="003E3C4F"/>
    <w:rsid w:val="003E3F32"/>
    <w:rsid w:val="003E5457"/>
    <w:rsid w:val="003E6780"/>
    <w:rsid w:val="003E6A82"/>
    <w:rsid w:val="003E7F79"/>
    <w:rsid w:val="003F0493"/>
    <w:rsid w:val="003F07C4"/>
    <w:rsid w:val="003F0A61"/>
    <w:rsid w:val="003F1A3E"/>
    <w:rsid w:val="003F2CAA"/>
    <w:rsid w:val="003F416E"/>
    <w:rsid w:val="003F4BDF"/>
    <w:rsid w:val="003F5EA5"/>
    <w:rsid w:val="003F68AA"/>
    <w:rsid w:val="003F71DC"/>
    <w:rsid w:val="003F7342"/>
    <w:rsid w:val="004006DB"/>
    <w:rsid w:val="00400BAE"/>
    <w:rsid w:val="004026CD"/>
    <w:rsid w:val="00402F54"/>
    <w:rsid w:val="004039F2"/>
    <w:rsid w:val="00405189"/>
    <w:rsid w:val="0040539C"/>
    <w:rsid w:val="00405439"/>
    <w:rsid w:val="00405DC1"/>
    <w:rsid w:val="004062BD"/>
    <w:rsid w:val="004068E6"/>
    <w:rsid w:val="0040762C"/>
    <w:rsid w:val="004078A3"/>
    <w:rsid w:val="00407E5E"/>
    <w:rsid w:val="0041094F"/>
    <w:rsid w:val="00410F7E"/>
    <w:rsid w:val="00411022"/>
    <w:rsid w:val="00411B16"/>
    <w:rsid w:val="00412338"/>
    <w:rsid w:val="004128E2"/>
    <w:rsid w:val="00412970"/>
    <w:rsid w:val="00412D97"/>
    <w:rsid w:val="004140F0"/>
    <w:rsid w:val="00414112"/>
    <w:rsid w:val="00414E15"/>
    <w:rsid w:val="00415073"/>
    <w:rsid w:val="004163F5"/>
    <w:rsid w:val="00417D57"/>
    <w:rsid w:val="00420150"/>
    <w:rsid w:val="00420226"/>
    <w:rsid w:val="0042060C"/>
    <w:rsid w:val="004213B5"/>
    <w:rsid w:val="00421975"/>
    <w:rsid w:val="004235DF"/>
    <w:rsid w:val="00423A79"/>
    <w:rsid w:val="004241D4"/>
    <w:rsid w:val="00425329"/>
    <w:rsid w:val="00426548"/>
    <w:rsid w:val="004270C4"/>
    <w:rsid w:val="00427563"/>
    <w:rsid w:val="004276EF"/>
    <w:rsid w:val="004277B9"/>
    <w:rsid w:val="004278B5"/>
    <w:rsid w:val="004307AA"/>
    <w:rsid w:val="00430B3C"/>
    <w:rsid w:val="00430D0E"/>
    <w:rsid w:val="00431B2B"/>
    <w:rsid w:val="00432CF4"/>
    <w:rsid w:val="00433797"/>
    <w:rsid w:val="00433EBE"/>
    <w:rsid w:val="004340A0"/>
    <w:rsid w:val="00434276"/>
    <w:rsid w:val="00434940"/>
    <w:rsid w:val="00435093"/>
    <w:rsid w:val="00435256"/>
    <w:rsid w:val="00435383"/>
    <w:rsid w:val="004358F0"/>
    <w:rsid w:val="00437656"/>
    <w:rsid w:val="00441105"/>
    <w:rsid w:val="00441208"/>
    <w:rsid w:val="00441331"/>
    <w:rsid w:val="00441938"/>
    <w:rsid w:val="00441C6E"/>
    <w:rsid w:val="00441EA0"/>
    <w:rsid w:val="00441EDE"/>
    <w:rsid w:val="004425B8"/>
    <w:rsid w:val="00442DB2"/>
    <w:rsid w:val="00443244"/>
    <w:rsid w:val="004441FB"/>
    <w:rsid w:val="00444C9C"/>
    <w:rsid w:val="004451B8"/>
    <w:rsid w:val="0044546F"/>
    <w:rsid w:val="00445936"/>
    <w:rsid w:val="004476FF"/>
    <w:rsid w:val="00447CCA"/>
    <w:rsid w:val="00450DE2"/>
    <w:rsid w:val="0045100D"/>
    <w:rsid w:val="00452142"/>
    <w:rsid w:val="004526AE"/>
    <w:rsid w:val="00452731"/>
    <w:rsid w:val="00452778"/>
    <w:rsid w:val="00452A10"/>
    <w:rsid w:val="00453754"/>
    <w:rsid w:val="00454126"/>
    <w:rsid w:val="00454F90"/>
    <w:rsid w:val="0045520D"/>
    <w:rsid w:val="00455BA7"/>
    <w:rsid w:val="004562A7"/>
    <w:rsid w:val="004562FA"/>
    <w:rsid w:val="004571B2"/>
    <w:rsid w:val="004574C2"/>
    <w:rsid w:val="00457F7F"/>
    <w:rsid w:val="004602D8"/>
    <w:rsid w:val="00460850"/>
    <w:rsid w:val="004611E4"/>
    <w:rsid w:val="00462203"/>
    <w:rsid w:val="00462BC2"/>
    <w:rsid w:val="0046341F"/>
    <w:rsid w:val="00463F8B"/>
    <w:rsid w:val="00464038"/>
    <w:rsid w:val="004640BC"/>
    <w:rsid w:val="00464345"/>
    <w:rsid w:val="00464AFE"/>
    <w:rsid w:val="0046534A"/>
    <w:rsid w:val="004663FC"/>
    <w:rsid w:val="00467493"/>
    <w:rsid w:val="00467A1F"/>
    <w:rsid w:val="00470CED"/>
    <w:rsid w:val="00471238"/>
    <w:rsid w:val="004718B8"/>
    <w:rsid w:val="00471AEB"/>
    <w:rsid w:val="00472420"/>
    <w:rsid w:val="00475A77"/>
    <w:rsid w:val="00476823"/>
    <w:rsid w:val="00480B03"/>
    <w:rsid w:val="00480F67"/>
    <w:rsid w:val="004814E2"/>
    <w:rsid w:val="00481AAC"/>
    <w:rsid w:val="00482375"/>
    <w:rsid w:val="004825EF"/>
    <w:rsid w:val="004829B2"/>
    <w:rsid w:val="00482D99"/>
    <w:rsid w:val="004834EB"/>
    <w:rsid w:val="004836AE"/>
    <w:rsid w:val="004841B4"/>
    <w:rsid w:val="004846C2"/>
    <w:rsid w:val="004849FF"/>
    <w:rsid w:val="00484C7C"/>
    <w:rsid w:val="004857FC"/>
    <w:rsid w:val="004859E8"/>
    <w:rsid w:val="00487E58"/>
    <w:rsid w:val="0049024C"/>
    <w:rsid w:val="00490C7A"/>
    <w:rsid w:val="00490F7C"/>
    <w:rsid w:val="00491072"/>
    <w:rsid w:val="0049165C"/>
    <w:rsid w:val="00492169"/>
    <w:rsid w:val="00492192"/>
    <w:rsid w:val="00493533"/>
    <w:rsid w:val="00494245"/>
    <w:rsid w:val="0049480B"/>
    <w:rsid w:val="00494D54"/>
    <w:rsid w:val="00495134"/>
    <w:rsid w:val="00495311"/>
    <w:rsid w:val="004955F9"/>
    <w:rsid w:val="004958F0"/>
    <w:rsid w:val="00495A3E"/>
    <w:rsid w:val="00496918"/>
    <w:rsid w:val="00497CBC"/>
    <w:rsid w:val="004A12DB"/>
    <w:rsid w:val="004A19FF"/>
    <w:rsid w:val="004A1C3C"/>
    <w:rsid w:val="004A1DCD"/>
    <w:rsid w:val="004A2B15"/>
    <w:rsid w:val="004A3025"/>
    <w:rsid w:val="004A3EFC"/>
    <w:rsid w:val="004A4021"/>
    <w:rsid w:val="004A493A"/>
    <w:rsid w:val="004A5808"/>
    <w:rsid w:val="004A59FB"/>
    <w:rsid w:val="004A5A64"/>
    <w:rsid w:val="004A5BCE"/>
    <w:rsid w:val="004A7A96"/>
    <w:rsid w:val="004A7B75"/>
    <w:rsid w:val="004B073F"/>
    <w:rsid w:val="004B27FD"/>
    <w:rsid w:val="004B3696"/>
    <w:rsid w:val="004B3894"/>
    <w:rsid w:val="004B3AF1"/>
    <w:rsid w:val="004B3C12"/>
    <w:rsid w:val="004B3F9B"/>
    <w:rsid w:val="004B45D1"/>
    <w:rsid w:val="004B4769"/>
    <w:rsid w:val="004B4BE0"/>
    <w:rsid w:val="004B5248"/>
    <w:rsid w:val="004B627E"/>
    <w:rsid w:val="004B78F5"/>
    <w:rsid w:val="004B7938"/>
    <w:rsid w:val="004B7AF1"/>
    <w:rsid w:val="004B7CE8"/>
    <w:rsid w:val="004C0059"/>
    <w:rsid w:val="004C0DEE"/>
    <w:rsid w:val="004C10D7"/>
    <w:rsid w:val="004C159E"/>
    <w:rsid w:val="004C1EC7"/>
    <w:rsid w:val="004C20A0"/>
    <w:rsid w:val="004C2EE1"/>
    <w:rsid w:val="004C3351"/>
    <w:rsid w:val="004C47E0"/>
    <w:rsid w:val="004C607F"/>
    <w:rsid w:val="004C611E"/>
    <w:rsid w:val="004C68D9"/>
    <w:rsid w:val="004C6CCD"/>
    <w:rsid w:val="004C7DA9"/>
    <w:rsid w:val="004D066D"/>
    <w:rsid w:val="004D112E"/>
    <w:rsid w:val="004D2640"/>
    <w:rsid w:val="004D3C2D"/>
    <w:rsid w:val="004D47B9"/>
    <w:rsid w:val="004D48A2"/>
    <w:rsid w:val="004D4E77"/>
    <w:rsid w:val="004D5DC0"/>
    <w:rsid w:val="004D607D"/>
    <w:rsid w:val="004D62A6"/>
    <w:rsid w:val="004D6955"/>
    <w:rsid w:val="004D7076"/>
    <w:rsid w:val="004D7757"/>
    <w:rsid w:val="004E04A5"/>
    <w:rsid w:val="004E0B3C"/>
    <w:rsid w:val="004E266E"/>
    <w:rsid w:val="004E26BC"/>
    <w:rsid w:val="004E2A3B"/>
    <w:rsid w:val="004E2E17"/>
    <w:rsid w:val="004E330B"/>
    <w:rsid w:val="004E3B8D"/>
    <w:rsid w:val="004E4411"/>
    <w:rsid w:val="004E4EB2"/>
    <w:rsid w:val="004E5BEF"/>
    <w:rsid w:val="004E67F5"/>
    <w:rsid w:val="004E68CF"/>
    <w:rsid w:val="004F004D"/>
    <w:rsid w:val="004F0C57"/>
    <w:rsid w:val="004F1204"/>
    <w:rsid w:val="004F367B"/>
    <w:rsid w:val="004F4059"/>
    <w:rsid w:val="004F4336"/>
    <w:rsid w:val="004F638E"/>
    <w:rsid w:val="004F6A1E"/>
    <w:rsid w:val="004F6BF4"/>
    <w:rsid w:val="004F6E00"/>
    <w:rsid w:val="00500A2E"/>
    <w:rsid w:val="0050157E"/>
    <w:rsid w:val="00502054"/>
    <w:rsid w:val="00502641"/>
    <w:rsid w:val="00502933"/>
    <w:rsid w:val="00502D9F"/>
    <w:rsid w:val="00504C08"/>
    <w:rsid w:val="00505E32"/>
    <w:rsid w:val="00506B71"/>
    <w:rsid w:val="00507603"/>
    <w:rsid w:val="00510D71"/>
    <w:rsid w:val="0051104D"/>
    <w:rsid w:val="0051154F"/>
    <w:rsid w:val="00511741"/>
    <w:rsid w:val="00511D16"/>
    <w:rsid w:val="00511EAB"/>
    <w:rsid w:val="005126B3"/>
    <w:rsid w:val="00512B8D"/>
    <w:rsid w:val="00513DD3"/>
    <w:rsid w:val="00515070"/>
    <w:rsid w:val="00515BFA"/>
    <w:rsid w:val="00515FBA"/>
    <w:rsid w:val="005166D2"/>
    <w:rsid w:val="00517040"/>
    <w:rsid w:val="00517197"/>
    <w:rsid w:val="005204C7"/>
    <w:rsid w:val="00521ED4"/>
    <w:rsid w:val="0052259A"/>
    <w:rsid w:val="0052357D"/>
    <w:rsid w:val="00523D4C"/>
    <w:rsid w:val="0052471B"/>
    <w:rsid w:val="005256E3"/>
    <w:rsid w:val="00525847"/>
    <w:rsid w:val="0052593E"/>
    <w:rsid w:val="00526600"/>
    <w:rsid w:val="00526A83"/>
    <w:rsid w:val="00526E3A"/>
    <w:rsid w:val="0052788A"/>
    <w:rsid w:val="00527A19"/>
    <w:rsid w:val="00530628"/>
    <w:rsid w:val="005308EF"/>
    <w:rsid w:val="00530AFF"/>
    <w:rsid w:val="00532C1A"/>
    <w:rsid w:val="00533011"/>
    <w:rsid w:val="005338BE"/>
    <w:rsid w:val="00533A89"/>
    <w:rsid w:val="005345E9"/>
    <w:rsid w:val="00534BE8"/>
    <w:rsid w:val="0053517E"/>
    <w:rsid w:val="00535D16"/>
    <w:rsid w:val="00535D29"/>
    <w:rsid w:val="0053665B"/>
    <w:rsid w:val="00536BD6"/>
    <w:rsid w:val="00536C9E"/>
    <w:rsid w:val="00537F03"/>
    <w:rsid w:val="0054016D"/>
    <w:rsid w:val="00540311"/>
    <w:rsid w:val="00540C39"/>
    <w:rsid w:val="0054182B"/>
    <w:rsid w:val="00541A76"/>
    <w:rsid w:val="00541C84"/>
    <w:rsid w:val="00542944"/>
    <w:rsid w:val="00542BBE"/>
    <w:rsid w:val="00542FE4"/>
    <w:rsid w:val="005434B7"/>
    <w:rsid w:val="00543BFF"/>
    <w:rsid w:val="0054501B"/>
    <w:rsid w:val="0054527B"/>
    <w:rsid w:val="00545452"/>
    <w:rsid w:val="00546B3E"/>
    <w:rsid w:val="00547609"/>
    <w:rsid w:val="005507EC"/>
    <w:rsid w:val="005519AB"/>
    <w:rsid w:val="0055299F"/>
    <w:rsid w:val="00552ACE"/>
    <w:rsid w:val="0055331D"/>
    <w:rsid w:val="00553B55"/>
    <w:rsid w:val="005541CE"/>
    <w:rsid w:val="00554B79"/>
    <w:rsid w:val="00554D81"/>
    <w:rsid w:val="00554E5F"/>
    <w:rsid w:val="005555D7"/>
    <w:rsid w:val="00555954"/>
    <w:rsid w:val="00555F46"/>
    <w:rsid w:val="005562FD"/>
    <w:rsid w:val="00556944"/>
    <w:rsid w:val="00556ED1"/>
    <w:rsid w:val="0055710C"/>
    <w:rsid w:val="0055736B"/>
    <w:rsid w:val="005604B4"/>
    <w:rsid w:val="0056075A"/>
    <w:rsid w:val="0056075C"/>
    <w:rsid w:val="0056078F"/>
    <w:rsid w:val="005607A5"/>
    <w:rsid w:val="00560E41"/>
    <w:rsid w:val="00560E4A"/>
    <w:rsid w:val="0056152A"/>
    <w:rsid w:val="00561DA9"/>
    <w:rsid w:val="0056201E"/>
    <w:rsid w:val="00562B09"/>
    <w:rsid w:val="005632DA"/>
    <w:rsid w:val="0056394D"/>
    <w:rsid w:val="00563FD0"/>
    <w:rsid w:val="0056548B"/>
    <w:rsid w:val="005654DD"/>
    <w:rsid w:val="005659A1"/>
    <w:rsid w:val="00565B29"/>
    <w:rsid w:val="00566B48"/>
    <w:rsid w:val="0056766F"/>
    <w:rsid w:val="00567BDC"/>
    <w:rsid w:val="0057041D"/>
    <w:rsid w:val="005705F9"/>
    <w:rsid w:val="00572592"/>
    <w:rsid w:val="00573BB8"/>
    <w:rsid w:val="00573FB3"/>
    <w:rsid w:val="005741CF"/>
    <w:rsid w:val="00574C57"/>
    <w:rsid w:val="005752BB"/>
    <w:rsid w:val="005754E6"/>
    <w:rsid w:val="0057588C"/>
    <w:rsid w:val="005759EF"/>
    <w:rsid w:val="005764AE"/>
    <w:rsid w:val="00576AFD"/>
    <w:rsid w:val="005779CE"/>
    <w:rsid w:val="00580E57"/>
    <w:rsid w:val="00581BC7"/>
    <w:rsid w:val="00581EF1"/>
    <w:rsid w:val="00582F5B"/>
    <w:rsid w:val="005835BF"/>
    <w:rsid w:val="0058503A"/>
    <w:rsid w:val="005855C6"/>
    <w:rsid w:val="005862AB"/>
    <w:rsid w:val="00586597"/>
    <w:rsid w:val="005865F5"/>
    <w:rsid w:val="00586D75"/>
    <w:rsid w:val="005872A8"/>
    <w:rsid w:val="00587740"/>
    <w:rsid w:val="0058797D"/>
    <w:rsid w:val="005879F0"/>
    <w:rsid w:val="00587F80"/>
    <w:rsid w:val="0059016B"/>
    <w:rsid w:val="005904D2"/>
    <w:rsid w:val="00590CEA"/>
    <w:rsid w:val="005916E0"/>
    <w:rsid w:val="00591FD9"/>
    <w:rsid w:val="005921B3"/>
    <w:rsid w:val="0059225C"/>
    <w:rsid w:val="00592606"/>
    <w:rsid w:val="00593C9E"/>
    <w:rsid w:val="00595CF9"/>
    <w:rsid w:val="0059736D"/>
    <w:rsid w:val="005978C0"/>
    <w:rsid w:val="005978E9"/>
    <w:rsid w:val="005A0174"/>
    <w:rsid w:val="005A042A"/>
    <w:rsid w:val="005A0A4B"/>
    <w:rsid w:val="005A0A4D"/>
    <w:rsid w:val="005A0DDD"/>
    <w:rsid w:val="005A0E33"/>
    <w:rsid w:val="005A1F4F"/>
    <w:rsid w:val="005A26F7"/>
    <w:rsid w:val="005A28AE"/>
    <w:rsid w:val="005A2BE6"/>
    <w:rsid w:val="005A2CF9"/>
    <w:rsid w:val="005A2FD3"/>
    <w:rsid w:val="005A32EA"/>
    <w:rsid w:val="005A3738"/>
    <w:rsid w:val="005A3B5E"/>
    <w:rsid w:val="005A3D5A"/>
    <w:rsid w:val="005A440A"/>
    <w:rsid w:val="005A5814"/>
    <w:rsid w:val="005A636D"/>
    <w:rsid w:val="005A6563"/>
    <w:rsid w:val="005A780F"/>
    <w:rsid w:val="005B0992"/>
    <w:rsid w:val="005B0BD9"/>
    <w:rsid w:val="005B1206"/>
    <w:rsid w:val="005B17F6"/>
    <w:rsid w:val="005B2B24"/>
    <w:rsid w:val="005B2EEF"/>
    <w:rsid w:val="005B4E96"/>
    <w:rsid w:val="005B6980"/>
    <w:rsid w:val="005B7A19"/>
    <w:rsid w:val="005B7E67"/>
    <w:rsid w:val="005C0250"/>
    <w:rsid w:val="005C14A4"/>
    <w:rsid w:val="005C154E"/>
    <w:rsid w:val="005C1A8A"/>
    <w:rsid w:val="005C20E0"/>
    <w:rsid w:val="005C297E"/>
    <w:rsid w:val="005C365E"/>
    <w:rsid w:val="005C36E3"/>
    <w:rsid w:val="005C3DC2"/>
    <w:rsid w:val="005C4676"/>
    <w:rsid w:val="005C52CD"/>
    <w:rsid w:val="005C701D"/>
    <w:rsid w:val="005D1B27"/>
    <w:rsid w:val="005D2122"/>
    <w:rsid w:val="005D2D33"/>
    <w:rsid w:val="005D3BD6"/>
    <w:rsid w:val="005D3E5B"/>
    <w:rsid w:val="005D4879"/>
    <w:rsid w:val="005D50CC"/>
    <w:rsid w:val="005D52C0"/>
    <w:rsid w:val="005D5622"/>
    <w:rsid w:val="005D5FB7"/>
    <w:rsid w:val="005D6C5A"/>
    <w:rsid w:val="005D7828"/>
    <w:rsid w:val="005D783A"/>
    <w:rsid w:val="005D78ED"/>
    <w:rsid w:val="005E2154"/>
    <w:rsid w:val="005E2BF9"/>
    <w:rsid w:val="005E315E"/>
    <w:rsid w:val="005E3E85"/>
    <w:rsid w:val="005E5246"/>
    <w:rsid w:val="005E6420"/>
    <w:rsid w:val="005E6661"/>
    <w:rsid w:val="005E67A5"/>
    <w:rsid w:val="005E6CB7"/>
    <w:rsid w:val="005E6E53"/>
    <w:rsid w:val="005E72E4"/>
    <w:rsid w:val="005E7B06"/>
    <w:rsid w:val="005F0B51"/>
    <w:rsid w:val="005F21BD"/>
    <w:rsid w:val="005F23E8"/>
    <w:rsid w:val="005F256A"/>
    <w:rsid w:val="005F29BD"/>
    <w:rsid w:val="005F3CC9"/>
    <w:rsid w:val="005F4407"/>
    <w:rsid w:val="005F4AF8"/>
    <w:rsid w:val="005F4EC0"/>
    <w:rsid w:val="005F5BFC"/>
    <w:rsid w:val="005F6138"/>
    <w:rsid w:val="005F6981"/>
    <w:rsid w:val="005F6AE6"/>
    <w:rsid w:val="00601EE7"/>
    <w:rsid w:val="00602234"/>
    <w:rsid w:val="00602371"/>
    <w:rsid w:val="0060307E"/>
    <w:rsid w:val="00604314"/>
    <w:rsid w:val="00604365"/>
    <w:rsid w:val="00604BFA"/>
    <w:rsid w:val="00604D74"/>
    <w:rsid w:val="0060505B"/>
    <w:rsid w:val="006053C8"/>
    <w:rsid w:val="006055EC"/>
    <w:rsid w:val="0060594F"/>
    <w:rsid w:val="0060597E"/>
    <w:rsid w:val="006071DA"/>
    <w:rsid w:val="0060761F"/>
    <w:rsid w:val="0061035F"/>
    <w:rsid w:val="00610F5B"/>
    <w:rsid w:val="00611439"/>
    <w:rsid w:val="00611EED"/>
    <w:rsid w:val="00612112"/>
    <w:rsid w:val="00612DF6"/>
    <w:rsid w:val="00613615"/>
    <w:rsid w:val="00613A29"/>
    <w:rsid w:val="00615161"/>
    <w:rsid w:val="00617A25"/>
    <w:rsid w:val="00617D7C"/>
    <w:rsid w:val="00617EB1"/>
    <w:rsid w:val="0062019C"/>
    <w:rsid w:val="00620364"/>
    <w:rsid w:val="0062059C"/>
    <w:rsid w:val="006208D1"/>
    <w:rsid w:val="00620A56"/>
    <w:rsid w:val="006212F3"/>
    <w:rsid w:val="006218FD"/>
    <w:rsid w:val="00622B7E"/>
    <w:rsid w:val="006231BC"/>
    <w:rsid w:val="00623611"/>
    <w:rsid w:val="006239A9"/>
    <w:rsid w:val="00623B59"/>
    <w:rsid w:val="00623B9D"/>
    <w:rsid w:val="00624A09"/>
    <w:rsid w:val="00624C52"/>
    <w:rsid w:val="006251A0"/>
    <w:rsid w:val="0062729A"/>
    <w:rsid w:val="00627EEE"/>
    <w:rsid w:val="00627FC2"/>
    <w:rsid w:val="00630797"/>
    <w:rsid w:val="00630884"/>
    <w:rsid w:val="00630EF7"/>
    <w:rsid w:val="00631144"/>
    <w:rsid w:val="00631283"/>
    <w:rsid w:val="006314B5"/>
    <w:rsid w:val="006327B1"/>
    <w:rsid w:val="006328F5"/>
    <w:rsid w:val="006345D9"/>
    <w:rsid w:val="00634C9A"/>
    <w:rsid w:val="006350B9"/>
    <w:rsid w:val="0063577B"/>
    <w:rsid w:val="00635B33"/>
    <w:rsid w:val="00635F90"/>
    <w:rsid w:val="006367EB"/>
    <w:rsid w:val="00636A70"/>
    <w:rsid w:val="006371CE"/>
    <w:rsid w:val="00637A9A"/>
    <w:rsid w:val="006400E4"/>
    <w:rsid w:val="0064155C"/>
    <w:rsid w:val="00641573"/>
    <w:rsid w:val="00641B2D"/>
    <w:rsid w:val="00642BFE"/>
    <w:rsid w:val="006432C1"/>
    <w:rsid w:val="006436B9"/>
    <w:rsid w:val="00643F72"/>
    <w:rsid w:val="00644E40"/>
    <w:rsid w:val="00647E5E"/>
    <w:rsid w:val="006511FC"/>
    <w:rsid w:val="00651253"/>
    <w:rsid w:val="00651507"/>
    <w:rsid w:val="00651AD7"/>
    <w:rsid w:val="0065254E"/>
    <w:rsid w:val="00653425"/>
    <w:rsid w:val="0065347D"/>
    <w:rsid w:val="00653AD6"/>
    <w:rsid w:val="00654070"/>
    <w:rsid w:val="00654B4B"/>
    <w:rsid w:val="00654C93"/>
    <w:rsid w:val="00654F49"/>
    <w:rsid w:val="00656113"/>
    <w:rsid w:val="00656816"/>
    <w:rsid w:val="00656B46"/>
    <w:rsid w:val="00656F7E"/>
    <w:rsid w:val="0065759C"/>
    <w:rsid w:val="006575F3"/>
    <w:rsid w:val="00657760"/>
    <w:rsid w:val="00657CDF"/>
    <w:rsid w:val="0066165A"/>
    <w:rsid w:val="00661862"/>
    <w:rsid w:val="00662A5B"/>
    <w:rsid w:val="00662DC6"/>
    <w:rsid w:val="006638BF"/>
    <w:rsid w:val="00665167"/>
    <w:rsid w:val="00667773"/>
    <w:rsid w:val="00667CC6"/>
    <w:rsid w:val="00667DF4"/>
    <w:rsid w:val="00667E3A"/>
    <w:rsid w:val="0067059C"/>
    <w:rsid w:val="0067434B"/>
    <w:rsid w:val="00674D18"/>
    <w:rsid w:val="006759C6"/>
    <w:rsid w:val="00676F13"/>
    <w:rsid w:val="00677248"/>
    <w:rsid w:val="00677A85"/>
    <w:rsid w:val="00677C16"/>
    <w:rsid w:val="00677DD0"/>
    <w:rsid w:val="00677FCD"/>
    <w:rsid w:val="0068253F"/>
    <w:rsid w:val="0068273A"/>
    <w:rsid w:val="00682BC0"/>
    <w:rsid w:val="00683D8D"/>
    <w:rsid w:val="00683DED"/>
    <w:rsid w:val="0068439A"/>
    <w:rsid w:val="0068448E"/>
    <w:rsid w:val="00684957"/>
    <w:rsid w:val="006856FF"/>
    <w:rsid w:val="00685FC3"/>
    <w:rsid w:val="00685FD6"/>
    <w:rsid w:val="006865F1"/>
    <w:rsid w:val="00686E02"/>
    <w:rsid w:val="006906E5"/>
    <w:rsid w:val="00690F4B"/>
    <w:rsid w:val="00691039"/>
    <w:rsid w:val="006911E3"/>
    <w:rsid w:val="006913CA"/>
    <w:rsid w:val="00691690"/>
    <w:rsid w:val="00691879"/>
    <w:rsid w:val="0069236E"/>
    <w:rsid w:val="00692D1D"/>
    <w:rsid w:val="006934D1"/>
    <w:rsid w:val="006936A9"/>
    <w:rsid w:val="006937A7"/>
    <w:rsid w:val="00693D96"/>
    <w:rsid w:val="00694584"/>
    <w:rsid w:val="006948F7"/>
    <w:rsid w:val="006957B4"/>
    <w:rsid w:val="00695E3F"/>
    <w:rsid w:val="00696B9A"/>
    <w:rsid w:val="006972C5"/>
    <w:rsid w:val="00697411"/>
    <w:rsid w:val="00697621"/>
    <w:rsid w:val="006977F2"/>
    <w:rsid w:val="00697C76"/>
    <w:rsid w:val="00697E2F"/>
    <w:rsid w:val="006A002A"/>
    <w:rsid w:val="006A049E"/>
    <w:rsid w:val="006A0C6C"/>
    <w:rsid w:val="006A0D0C"/>
    <w:rsid w:val="006A195E"/>
    <w:rsid w:val="006A1BB7"/>
    <w:rsid w:val="006A2FDD"/>
    <w:rsid w:val="006A3337"/>
    <w:rsid w:val="006A3968"/>
    <w:rsid w:val="006A3AAD"/>
    <w:rsid w:val="006A3BDE"/>
    <w:rsid w:val="006A3C26"/>
    <w:rsid w:val="006A4F35"/>
    <w:rsid w:val="006A5239"/>
    <w:rsid w:val="006A532A"/>
    <w:rsid w:val="006A5C05"/>
    <w:rsid w:val="006A65D8"/>
    <w:rsid w:val="006A662F"/>
    <w:rsid w:val="006A70CE"/>
    <w:rsid w:val="006A717D"/>
    <w:rsid w:val="006A7E25"/>
    <w:rsid w:val="006B0604"/>
    <w:rsid w:val="006B06B0"/>
    <w:rsid w:val="006B0BDD"/>
    <w:rsid w:val="006B1A12"/>
    <w:rsid w:val="006B2779"/>
    <w:rsid w:val="006B27AB"/>
    <w:rsid w:val="006B2F73"/>
    <w:rsid w:val="006B47CA"/>
    <w:rsid w:val="006B4AFC"/>
    <w:rsid w:val="006B513F"/>
    <w:rsid w:val="006B54D8"/>
    <w:rsid w:val="006B5836"/>
    <w:rsid w:val="006B5E75"/>
    <w:rsid w:val="006B7A0F"/>
    <w:rsid w:val="006B7EC4"/>
    <w:rsid w:val="006C0320"/>
    <w:rsid w:val="006C0B67"/>
    <w:rsid w:val="006C147E"/>
    <w:rsid w:val="006C1D6B"/>
    <w:rsid w:val="006C1D92"/>
    <w:rsid w:val="006C2139"/>
    <w:rsid w:val="006C2E0A"/>
    <w:rsid w:val="006C35CC"/>
    <w:rsid w:val="006C3A8E"/>
    <w:rsid w:val="006C4A4D"/>
    <w:rsid w:val="006C5209"/>
    <w:rsid w:val="006C6CA7"/>
    <w:rsid w:val="006D043F"/>
    <w:rsid w:val="006D0994"/>
    <w:rsid w:val="006D1B31"/>
    <w:rsid w:val="006D1E0A"/>
    <w:rsid w:val="006D35DF"/>
    <w:rsid w:val="006D3EA9"/>
    <w:rsid w:val="006D4108"/>
    <w:rsid w:val="006D410C"/>
    <w:rsid w:val="006D44FB"/>
    <w:rsid w:val="006D476A"/>
    <w:rsid w:val="006D72DA"/>
    <w:rsid w:val="006D776C"/>
    <w:rsid w:val="006E02D6"/>
    <w:rsid w:val="006E3146"/>
    <w:rsid w:val="006E32E6"/>
    <w:rsid w:val="006E3335"/>
    <w:rsid w:val="006E370B"/>
    <w:rsid w:val="006E3993"/>
    <w:rsid w:val="006E3D73"/>
    <w:rsid w:val="006E4C7C"/>
    <w:rsid w:val="006E52A2"/>
    <w:rsid w:val="006E6B2C"/>
    <w:rsid w:val="006E78FB"/>
    <w:rsid w:val="006F00A3"/>
    <w:rsid w:val="006F1BD3"/>
    <w:rsid w:val="006F1D39"/>
    <w:rsid w:val="006F21AE"/>
    <w:rsid w:val="006F2276"/>
    <w:rsid w:val="006F25CD"/>
    <w:rsid w:val="006F26C2"/>
    <w:rsid w:val="006F34C3"/>
    <w:rsid w:val="006F3A8A"/>
    <w:rsid w:val="006F3C89"/>
    <w:rsid w:val="006F4CF9"/>
    <w:rsid w:val="006F6117"/>
    <w:rsid w:val="006F686B"/>
    <w:rsid w:val="006F7ECF"/>
    <w:rsid w:val="007006AA"/>
    <w:rsid w:val="007008D6"/>
    <w:rsid w:val="00701C76"/>
    <w:rsid w:val="00702882"/>
    <w:rsid w:val="00703228"/>
    <w:rsid w:val="007034EC"/>
    <w:rsid w:val="007034F3"/>
    <w:rsid w:val="007046A2"/>
    <w:rsid w:val="0070475B"/>
    <w:rsid w:val="00704B0D"/>
    <w:rsid w:val="00705041"/>
    <w:rsid w:val="0070626C"/>
    <w:rsid w:val="0070701A"/>
    <w:rsid w:val="00707903"/>
    <w:rsid w:val="0070795E"/>
    <w:rsid w:val="00707C25"/>
    <w:rsid w:val="00707CDC"/>
    <w:rsid w:val="0071028E"/>
    <w:rsid w:val="007102D0"/>
    <w:rsid w:val="00710632"/>
    <w:rsid w:val="0071248A"/>
    <w:rsid w:val="007126A8"/>
    <w:rsid w:val="00712A3A"/>
    <w:rsid w:val="00712DFA"/>
    <w:rsid w:val="0071466A"/>
    <w:rsid w:val="007146DE"/>
    <w:rsid w:val="00714CB6"/>
    <w:rsid w:val="00715393"/>
    <w:rsid w:val="00715724"/>
    <w:rsid w:val="00715C0C"/>
    <w:rsid w:val="00716186"/>
    <w:rsid w:val="0071677C"/>
    <w:rsid w:val="00716DEB"/>
    <w:rsid w:val="00717A76"/>
    <w:rsid w:val="00717B35"/>
    <w:rsid w:val="0072065F"/>
    <w:rsid w:val="0072086D"/>
    <w:rsid w:val="00720ABF"/>
    <w:rsid w:val="00722AD4"/>
    <w:rsid w:val="00722CE9"/>
    <w:rsid w:val="00723836"/>
    <w:rsid w:val="00723D74"/>
    <w:rsid w:val="00724007"/>
    <w:rsid w:val="0072412A"/>
    <w:rsid w:val="007243E9"/>
    <w:rsid w:val="00724705"/>
    <w:rsid w:val="00724B53"/>
    <w:rsid w:val="00725554"/>
    <w:rsid w:val="00725DEB"/>
    <w:rsid w:val="0072601D"/>
    <w:rsid w:val="00727C1B"/>
    <w:rsid w:val="007302C3"/>
    <w:rsid w:val="00730F20"/>
    <w:rsid w:val="007313A5"/>
    <w:rsid w:val="007314B3"/>
    <w:rsid w:val="00731D67"/>
    <w:rsid w:val="00732196"/>
    <w:rsid w:val="00733ACC"/>
    <w:rsid w:val="00734CC8"/>
    <w:rsid w:val="00735903"/>
    <w:rsid w:val="00735D94"/>
    <w:rsid w:val="007368D2"/>
    <w:rsid w:val="00736ACB"/>
    <w:rsid w:val="00736B02"/>
    <w:rsid w:val="00740489"/>
    <w:rsid w:val="0074179F"/>
    <w:rsid w:val="00741B4B"/>
    <w:rsid w:val="00741E0A"/>
    <w:rsid w:val="00742274"/>
    <w:rsid w:val="00742CEE"/>
    <w:rsid w:val="007444DC"/>
    <w:rsid w:val="00744C4C"/>
    <w:rsid w:val="00745215"/>
    <w:rsid w:val="00745F23"/>
    <w:rsid w:val="007463B1"/>
    <w:rsid w:val="00746715"/>
    <w:rsid w:val="007473CE"/>
    <w:rsid w:val="00747506"/>
    <w:rsid w:val="00747CFC"/>
    <w:rsid w:val="00750BB8"/>
    <w:rsid w:val="0075123B"/>
    <w:rsid w:val="00751984"/>
    <w:rsid w:val="0075291D"/>
    <w:rsid w:val="00752DEF"/>
    <w:rsid w:val="007535D1"/>
    <w:rsid w:val="007540BE"/>
    <w:rsid w:val="007542A9"/>
    <w:rsid w:val="0075513D"/>
    <w:rsid w:val="00756480"/>
    <w:rsid w:val="00756B7B"/>
    <w:rsid w:val="0075752D"/>
    <w:rsid w:val="00757EB7"/>
    <w:rsid w:val="00760141"/>
    <w:rsid w:val="007607E3"/>
    <w:rsid w:val="00760DCB"/>
    <w:rsid w:val="00761FD5"/>
    <w:rsid w:val="007627FA"/>
    <w:rsid w:val="007646B1"/>
    <w:rsid w:val="00764AD0"/>
    <w:rsid w:val="00765374"/>
    <w:rsid w:val="00767048"/>
    <w:rsid w:val="00770AC0"/>
    <w:rsid w:val="007711EA"/>
    <w:rsid w:val="00772255"/>
    <w:rsid w:val="00772475"/>
    <w:rsid w:val="007724E0"/>
    <w:rsid w:val="00772A65"/>
    <w:rsid w:val="00773640"/>
    <w:rsid w:val="007736F4"/>
    <w:rsid w:val="00773AAF"/>
    <w:rsid w:val="0077411D"/>
    <w:rsid w:val="0077467F"/>
    <w:rsid w:val="0077485E"/>
    <w:rsid w:val="0077495D"/>
    <w:rsid w:val="007752E9"/>
    <w:rsid w:val="00775AFA"/>
    <w:rsid w:val="00775D3F"/>
    <w:rsid w:val="00776D35"/>
    <w:rsid w:val="00776DEF"/>
    <w:rsid w:val="007772AD"/>
    <w:rsid w:val="00777B7A"/>
    <w:rsid w:val="0078050F"/>
    <w:rsid w:val="00780854"/>
    <w:rsid w:val="00782024"/>
    <w:rsid w:val="0078217A"/>
    <w:rsid w:val="007826C6"/>
    <w:rsid w:val="0078281F"/>
    <w:rsid w:val="00782D95"/>
    <w:rsid w:val="00783F04"/>
    <w:rsid w:val="007841A8"/>
    <w:rsid w:val="00784DE9"/>
    <w:rsid w:val="00785962"/>
    <w:rsid w:val="007864CE"/>
    <w:rsid w:val="00786935"/>
    <w:rsid w:val="00786D3A"/>
    <w:rsid w:val="00787762"/>
    <w:rsid w:val="007879BE"/>
    <w:rsid w:val="00787EE5"/>
    <w:rsid w:val="00790109"/>
    <w:rsid w:val="007908F4"/>
    <w:rsid w:val="00791800"/>
    <w:rsid w:val="00791808"/>
    <w:rsid w:val="007920BB"/>
    <w:rsid w:val="007926F4"/>
    <w:rsid w:val="007927F6"/>
    <w:rsid w:val="00792B4C"/>
    <w:rsid w:val="00793A9A"/>
    <w:rsid w:val="007940E8"/>
    <w:rsid w:val="0079438B"/>
    <w:rsid w:val="00796E47"/>
    <w:rsid w:val="00796FD4"/>
    <w:rsid w:val="007978B1"/>
    <w:rsid w:val="007A0E43"/>
    <w:rsid w:val="007A0EC6"/>
    <w:rsid w:val="007A1D13"/>
    <w:rsid w:val="007A2200"/>
    <w:rsid w:val="007A2DD5"/>
    <w:rsid w:val="007A2FF7"/>
    <w:rsid w:val="007A2FFD"/>
    <w:rsid w:val="007A3C08"/>
    <w:rsid w:val="007A414D"/>
    <w:rsid w:val="007A459B"/>
    <w:rsid w:val="007A4F6D"/>
    <w:rsid w:val="007A5BE5"/>
    <w:rsid w:val="007A5DA0"/>
    <w:rsid w:val="007A6306"/>
    <w:rsid w:val="007B09A8"/>
    <w:rsid w:val="007B0BB6"/>
    <w:rsid w:val="007B1F63"/>
    <w:rsid w:val="007B211C"/>
    <w:rsid w:val="007B2486"/>
    <w:rsid w:val="007B2656"/>
    <w:rsid w:val="007B2C45"/>
    <w:rsid w:val="007B45EC"/>
    <w:rsid w:val="007B5A70"/>
    <w:rsid w:val="007B68CE"/>
    <w:rsid w:val="007B6BE0"/>
    <w:rsid w:val="007B727B"/>
    <w:rsid w:val="007C1016"/>
    <w:rsid w:val="007C122B"/>
    <w:rsid w:val="007C25B0"/>
    <w:rsid w:val="007C31EC"/>
    <w:rsid w:val="007C331A"/>
    <w:rsid w:val="007C3B62"/>
    <w:rsid w:val="007C44B9"/>
    <w:rsid w:val="007C4B44"/>
    <w:rsid w:val="007C4DDA"/>
    <w:rsid w:val="007C5646"/>
    <w:rsid w:val="007C57CC"/>
    <w:rsid w:val="007C6E40"/>
    <w:rsid w:val="007C72E3"/>
    <w:rsid w:val="007C7862"/>
    <w:rsid w:val="007C7B86"/>
    <w:rsid w:val="007C7C8C"/>
    <w:rsid w:val="007D00F8"/>
    <w:rsid w:val="007D022D"/>
    <w:rsid w:val="007D0885"/>
    <w:rsid w:val="007D25B6"/>
    <w:rsid w:val="007D375D"/>
    <w:rsid w:val="007D3E82"/>
    <w:rsid w:val="007D4C7D"/>
    <w:rsid w:val="007D626E"/>
    <w:rsid w:val="007D6813"/>
    <w:rsid w:val="007D6C5B"/>
    <w:rsid w:val="007D759D"/>
    <w:rsid w:val="007E0F96"/>
    <w:rsid w:val="007E1B48"/>
    <w:rsid w:val="007E29E2"/>
    <w:rsid w:val="007E4640"/>
    <w:rsid w:val="007E4CD6"/>
    <w:rsid w:val="007E53CB"/>
    <w:rsid w:val="007E5A3F"/>
    <w:rsid w:val="007E5B0B"/>
    <w:rsid w:val="007E5BBD"/>
    <w:rsid w:val="007E6443"/>
    <w:rsid w:val="007E67F1"/>
    <w:rsid w:val="007F0C7E"/>
    <w:rsid w:val="007F0FB8"/>
    <w:rsid w:val="007F2BC3"/>
    <w:rsid w:val="007F2F9F"/>
    <w:rsid w:val="007F4734"/>
    <w:rsid w:val="007F4743"/>
    <w:rsid w:val="007F4FFC"/>
    <w:rsid w:val="007F598A"/>
    <w:rsid w:val="007F5AED"/>
    <w:rsid w:val="007F5EEF"/>
    <w:rsid w:val="007F61A6"/>
    <w:rsid w:val="007F6B6F"/>
    <w:rsid w:val="007F6CA4"/>
    <w:rsid w:val="007F7418"/>
    <w:rsid w:val="007F7449"/>
    <w:rsid w:val="007F78A4"/>
    <w:rsid w:val="007F7A14"/>
    <w:rsid w:val="007F7FF2"/>
    <w:rsid w:val="00800518"/>
    <w:rsid w:val="00800686"/>
    <w:rsid w:val="00800DE7"/>
    <w:rsid w:val="00801D09"/>
    <w:rsid w:val="008020D1"/>
    <w:rsid w:val="00802752"/>
    <w:rsid w:val="00803512"/>
    <w:rsid w:val="00803F79"/>
    <w:rsid w:val="0080461B"/>
    <w:rsid w:val="0080471F"/>
    <w:rsid w:val="00804ADA"/>
    <w:rsid w:val="008051F9"/>
    <w:rsid w:val="0080549E"/>
    <w:rsid w:val="008062EB"/>
    <w:rsid w:val="0080688F"/>
    <w:rsid w:val="00807053"/>
    <w:rsid w:val="0080736A"/>
    <w:rsid w:val="00807D86"/>
    <w:rsid w:val="00810A86"/>
    <w:rsid w:val="00811ED7"/>
    <w:rsid w:val="008125A4"/>
    <w:rsid w:val="0081281C"/>
    <w:rsid w:val="008138C5"/>
    <w:rsid w:val="0081397C"/>
    <w:rsid w:val="00813B19"/>
    <w:rsid w:val="008140A5"/>
    <w:rsid w:val="008140D1"/>
    <w:rsid w:val="0081466C"/>
    <w:rsid w:val="00814F39"/>
    <w:rsid w:val="0081519C"/>
    <w:rsid w:val="008153BF"/>
    <w:rsid w:val="008165F6"/>
    <w:rsid w:val="00816D16"/>
    <w:rsid w:val="008177E4"/>
    <w:rsid w:val="00817847"/>
    <w:rsid w:val="008201DE"/>
    <w:rsid w:val="008209F4"/>
    <w:rsid w:val="00820A0A"/>
    <w:rsid w:val="00820C2F"/>
    <w:rsid w:val="00820D8D"/>
    <w:rsid w:val="008210BE"/>
    <w:rsid w:val="008219CE"/>
    <w:rsid w:val="00821B1E"/>
    <w:rsid w:val="00821D65"/>
    <w:rsid w:val="008228BD"/>
    <w:rsid w:val="00823622"/>
    <w:rsid w:val="00823709"/>
    <w:rsid w:val="00824F9E"/>
    <w:rsid w:val="0082522E"/>
    <w:rsid w:val="00825BB9"/>
    <w:rsid w:val="00826560"/>
    <w:rsid w:val="0082658C"/>
    <w:rsid w:val="008267CF"/>
    <w:rsid w:val="00826856"/>
    <w:rsid w:val="00826AE1"/>
    <w:rsid w:val="00827D08"/>
    <w:rsid w:val="00827E45"/>
    <w:rsid w:val="0083048C"/>
    <w:rsid w:val="008307E2"/>
    <w:rsid w:val="0083097C"/>
    <w:rsid w:val="00830B0A"/>
    <w:rsid w:val="00831AF9"/>
    <w:rsid w:val="00831EE4"/>
    <w:rsid w:val="008329B2"/>
    <w:rsid w:val="00832E25"/>
    <w:rsid w:val="00832E51"/>
    <w:rsid w:val="00833027"/>
    <w:rsid w:val="00833265"/>
    <w:rsid w:val="00833CE0"/>
    <w:rsid w:val="00833E5E"/>
    <w:rsid w:val="00833F55"/>
    <w:rsid w:val="00833F72"/>
    <w:rsid w:val="008341AD"/>
    <w:rsid w:val="0083435C"/>
    <w:rsid w:val="00836749"/>
    <w:rsid w:val="0083685B"/>
    <w:rsid w:val="00837456"/>
    <w:rsid w:val="008400AF"/>
    <w:rsid w:val="00840E6E"/>
    <w:rsid w:val="0084198D"/>
    <w:rsid w:val="00841F8B"/>
    <w:rsid w:val="00842B23"/>
    <w:rsid w:val="00842D09"/>
    <w:rsid w:val="00843299"/>
    <w:rsid w:val="008445E0"/>
    <w:rsid w:val="00844B60"/>
    <w:rsid w:val="00844DD7"/>
    <w:rsid w:val="00845B75"/>
    <w:rsid w:val="00846099"/>
    <w:rsid w:val="008474A4"/>
    <w:rsid w:val="008475CA"/>
    <w:rsid w:val="0085118B"/>
    <w:rsid w:val="0085191F"/>
    <w:rsid w:val="0085367D"/>
    <w:rsid w:val="00853E6D"/>
    <w:rsid w:val="008540F6"/>
    <w:rsid w:val="008550D9"/>
    <w:rsid w:val="00855570"/>
    <w:rsid w:val="008558F3"/>
    <w:rsid w:val="00856191"/>
    <w:rsid w:val="00856E5E"/>
    <w:rsid w:val="00856E60"/>
    <w:rsid w:val="008575B1"/>
    <w:rsid w:val="00857D31"/>
    <w:rsid w:val="008600C1"/>
    <w:rsid w:val="008610B5"/>
    <w:rsid w:val="008615FA"/>
    <w:rsid w:val="00861B77"/>
    <w:rsid w:val="00861C5E"/>
    <w:rsid w:val="00861F55"/>
    <w:rsid w:val="00862194"/>
    <w:rsid w:val="00862D36"/>
    <w:rsid w:val="008648A6"/>
    <w:rsid w:val="008658CF"/>
    <w:rsid w:val="00866913"/>
    <w:rsid w:val="008669D0"/>
    <w:rsid w:val="00867D8B"/>
    <w:rsid w:val="0087042C"/>
    <w:rsid w:val="00870467"/>
    <w:rsid w:val="00870534"/>
    <w:rsid w:val="008706CD"/>
    <w:rsid w:val="0087096C"/>
    <w:rsid w:val="00870EFE"/>
    <w:rsid w:val="00870FA6"/>
    <w:rsid w:val="008717E4"/>
    <w:rsid w:val="00871E9F"/>
    <w:rsid w:val="0087251B"/>
    <w:rsid w:val="00873D9B"/>
    <w:rsid w:val="00874056"/>
    <w:rsid w:val="0087478C"/>
    <w:rsid w:val="00874D81"/>
    <w:rsid w:val="008752DD"/>
    <w:rsid w:val="008768D0"/>
    <w:rsid w:val="00876A50"/>
    <w:rsid w:val="00876C29"/>
    <w:rsid w:val="00876D42"/>
    <w:rsid w:val="00876D63"/>
    <w:rsid w:val="00877265"/>
    <w:rsid w:val="00877A5B"/>
    <w:rsid w:val="00881721"/>
    <w:rsid w:val="00881D19"/>
    <w:rsid w:val="008823F2"/>
    <w:rsid w:val="008825E3"/>
    <w:rsid w:val="00882A33"/>
    <w:rsid w:val="008832BA"/>
    <w:rsid w:val="00883FD9"/>
    <w:rsid w:val="00885089"/>
    <w:rsid w:val="0088533B"/>
    <w:rsid w:val="00886CD3"/>
    <w:rsid w:val="00887D55"/>
    <w:rsid w:val="00890361"/>
    <w:rsid w:val="008909FC"/>
    <w:rsid w:val="00890AA3"/>
    <w:rsid w:val="00890C7A"/>
    <w:rsid w:val="00891CB6"/>
    <w:rsid w:val="0089273B"/>
    <w:rsid w:val="0089292C"/>
    <w:rsid w:val="00892CB5"/>
    <w:rsid w:val="00893BCB"/>
    <w:rsid w:val="00894249"/>
    <w:rsid w:val="00895923"/>
    <w:rsid w:val="008974B3"/>
    <w:rsid w:val="008977DF"/>
    <w:rsid w:val="00897AD3"/>
    <w:rsid w:val="008A0698"/>
    <w:rsid w:val="008A1BA3"/>
    <w:rsid w:val="008A1C96"/>
    <w:rsid w:val="008A2194"/>
    <w:rsid w:val="008A30C1"/>
    <w:rsid w:val="008A36CA"/>
    <w:rsid w:val="008A3A1D"/>
    <w:rsid w:val="008A3BFF"/>
    <w:rsid w:val="008A5640"/>
    <w:rsid w:val="008A56CC"/>
    <w:rsid w:val="008A5B0E"/>
    <w:rsid w:val="008A5E79"/>
    <w:rsid w:val="008A5F3B"/>
    <w:rsid w:val="008A6795"/>
    <w:rsid w:val="008A6DA3"/>
    <w:rsid w:val="008A6E21"/>
    <w:rsid w:val="008A6E76"/>
    <w:rsid w:val="008A7320"/>
    <w:rsid w:val="008A77F7"/>
    <w:rsid w:val="008A7D1E"/>
    <w:rsid w:val="008B10AB"/>
    <w:rsid w:val="008B2B4B"/>
    <w:rsid w:val="008B2C16"/>
    <w:rsid w:val="008B2F7F"/>
    <w:rsid w:val="008B34B8"/>
    <w:rsid w:val="008B3F49"/>
    <w:rsid w:val="008B40B6"/>
    <w:rsid w:val="008B4D40"/>
    <w:rsid w:val="008B53B8"/>
    <w:rsid w:val="008B5BD1"/>
    <w:rsid w:val="008B5CBE"/>
    <w:rsid w:val="008B6724"/>
    <w:rsid w:val="008B68E6"/>
    <w:rsid w:val="008B68FE"/>
    <w:rsid w:val="008B7191"/>
    <w:rsid w:val="008C09C8"/>
    <w:rsid w:val="008C0DD6"/>
    <w:rsid w:val="008C0F2C"/>
    <w:rsid w:val="008C15FF"/>
    <w:rsid w:val="008C302C"/>
    <w:rsid w:val="008C3EBF"/>
    <w:rsid w:val="008C7EE0"/>
    <w:rsid w:val="008D11A7"/>
    <w:rsid w:val="008D155D"/>
    <w:rsid w:val="008D26DB"/>
    <w:rsid w:val="008D3093"/>
    <w:rsid w:val="008D30A7"/>
    <w:rsid w:val="008D3AAE"/>
    <w:rsid w:val="008D3ED4"/>
    <w:rsid w:val="008D3FAD"/>
    <w:rsid w:val="008D4357"/>
    <w:rsid w:val="008D6212"/>
    <w:rsid w:val="008D65D4"/>
    <w:rsid w:val="008D6636"/>
    <w:rsid w:val="008D6A75"/>
    <w:rsid w:val="008E03E2"/>
    <w:rsid w:val="008E0748"/>
    <w:rsid w:val="008E0ED9"/>
    <w:rsid w:val="008E1284"/>
    <w:rsid w:val="008E2896"/>
    <w:rsid w:val="008E3BBE"/>
    <w:rsid w:val="008E4579"/>
    <w:rsid w:val="008E4B88"/>
    <w:rsid w:val="008E53D7"/>
    <w:rsid w:val="008E5B12"/>
    <w:rsid w:val="008E68A4"/>
    <w:rsid w:val="008E704E"/>
    <w:rsid w:val="008E70A2"/>
    <w:rsid w:val="008E72CB"/>
    <w:rsid w:val="008E735B"/>
    <w:rsid w:val="008E76D3"/>
    <w:rsid w:val="008E79CC"/>
    <w:rsid w:val="008F05DC"/>
    <w:rsid w:val="008F14B1"/>
    <w:rsid w:val="008F1EAC"/>
    <w:rsid w:val="008F245A"/>
    <w:rsid w:val="008F34AA"/>
    <w:rsid w:val="008F3CFB"/>
    <w:rsid w:val="008F447F"/>
    <w:rsid w:val="008F51CA"/>
    <w:rsid w:val="008F5725"/>
    <w:rsid w:val="008F63C4"/>
    <w:rsid w:val="008F658D"/>
    <w:rsid w:val="008F73BD"/>
    <w:rsid w:val="008F7C06"/>
    <w:rsid w:val="00900A87"/>
    <w:rsid w:val="009013CC"/>
    <w:rsid w:val="0090141E"/>
    <w:rsid w:val="009015D1"/>
    <w:rsid w:val="00901855"/>
    <w:rsid w:val="0090401E"/>
    <w:rsid w:val="00904A48"/>
    <w:rsid w:val="00906B25"/>
    <w:rsid w:val="009075F4"/>
    <w:rsid w:val="009079E2"/>
    <w:rsid w:val="0091018C"/>
    <w:rsid w:val="00911313"/>
    <w:rsid w:val="00911D9C"/>
    <w:rsid w:val="00913856"/>
    <w:rsid w:val="009140E4"/>
    <w:rsid w:val="00914435"/>
    <w:rsid w:val="00914BD3"/>
    <w:rsid w:val="00916328"/>
    <w:rsid w:val="00917550"/>
    <w:rsid w:val="009175E5"/>
    <w:rsid w:val="009177A4"/>
    <w:rsid w:val="00917817"/>
    <w:rsid w:val="009205F1"/>
    <w:rsid w:val="00920638"/>
    <w:rsid w:val="00920B4F"/>
    <w:rsid w:val="009210D2"/>
    <w:rsid w:val="009215E5"/>
    <w:rsid w:val="00922763"/>
    <w:rsid w:val="009230E7"/>
    <w:rsid w:val="00924771"/>
    <w:rsid w:val="00924810"/>
    <w:rsid w:val="00924FC9"/>
    <w:rsid w:val="00925275"/>
    <w:rsid w:val="00925A66"/>
    <w:rsid w:val="0092646F"/>
    <w:rsid w:val="00926F05"/>
    <w:rsid w:val="00930382"/>
    <w:rsid w:val="00930C54"/>
    <w:rsid w:val="00931DBA"/>
    <w:rsid w:val="0093246C"/>
    <w:rsid w:val="00932CE2"/>
    <w:rsid w:val="009337A4"/>
    <w:rsid w:val="00933DD6"/>
    <w:rsid w:val="009340CD"/>
    <w:rsid w:val="00934A01"/>
    <w:rsid w:val="00934FBC"/>
    <w:rsid w:val="00935594"/>
    <w:rsid w:val="00935B6E"/>
    <w:rsid w:val="009362EE"/>
    <w:rsid w:val="00936F02"/>
    <w:rsid w:val="00937CBF"/>
    <w:rsid w:val="00940217"/>
    <w:rsid w:val="00940335"/>
    <w:rsid w:val="0094050F"/>
    <w:rsid w:val="00940860"/>
    <w:rsid w:val="0094144E"/>
    <w:rsid w:val="00942A6B"/>
    <w:rsid w:val="00942B12"/>
    <w:rsid w:val="00943A41"/>
    <w:rsid w:val="0094408E"/>
    <w:rsid w:val="00944CEF"/>
    <w:rsid w:val="00944D63"/>
    <w:rsid w:val="0094633F"/>
    <w:rsid w:val="00946A60"/>
    <w:rsid w:val="009470EA"/>
    <w:rsid w:val="00947EA6"/>
    <w:rsid w:val="00950B8D"/>
    <w:rsid w:val="009518AD"/>
    <w:rsid w:val="0095242A"/>
    <w:rsid w:val="0095261A"/>
    <w:rsid w:val="009544F9"/>
    <w:rsid w:val="00955912"/>
    <w:rsid w:val="00956179"/>
    <w:rsid w:val="009568FD"/>
    <w:rsid w:val="00956A6C"/>
    <w:rsid w:val="0095758D"/>
    <w:rsid w:val="009576DA"/>
    <w:rsid w:val="00960552"/>
    <w:rsid w:val="009609A7"/>
    <w:rsid w:val="00960FBA"/>
    <w:rsid w:val="009613E4"/>
    <w:rsid w:val="00961E52"/>
    <w:rsid w:val="00962149"/>
    <w:rsid w:val="00962360"/>
    <w:rsid w:val="009639C8"/>
    <w:rsid w:val="009643FA"/>
    <w:rsid w:val="0096520B"/>
    <w:rsid w:val="0096564D"/>
    <w:rsid w:val="0096565C"/>
    <w:rsid w:val="00965C8F"/>
    <w:rsid w:val="00966029"/>
    <w:rsid w:val="00966ED8"/>
    <w:rsid w:val="0096751D"/>
    <w:rsid w:val="0097068F"/>
    <w:rsid w:val="00972E6B"/>
    <w:rsid w:val="0097411B"/>
    <w:rsid w:val="0097425E"/>
    <w:rsid w:val="009745D6"/>
    <w:rsid w:val="00974E8C"/>
    <w:rsid w:val="009752FE"/>
    <w:rsid w:val="009759B9"/>
    <w:rsid w:val="00975EC9"/>
    <w:rsid w:val="00976106"/>
    <w:rsid w:val="0097736E"/>
    <w:rsid w:val="00977B07"/>
    <w:rsid w:val="00977D66"/>
    <w:rsid w:val="00977E71"/>
    <w:rsid w:val="0098029D"/>
    <w:rsid w:val="00981A6B"/>
    <w:rsid w:val="009820BC"/>
    <w:rsid w:val="009829F2"/>
    <w:rsid w:val="00982D3C"/>
    <w:rsid w:val="00983560"/>
    <w:rsid w:val="009839A8"/>
    <w:rsid w:val="00983B86"/>
    <w:rsid w:val="0098414E"/>
    <w:rsid w:val="009847DB"/>
    <w:rsid w:val="00984E33"/>
    <w:rsid w:val="00986456"/>
    <w:rsid w:val="00986F8E"/>
    <w:rsid w:val="00987765"/>
    <w:rsid w:val="009878DD"/>
    <w:rsid w:val="00987BF5"/>
    <w:rsid w:val="00987CB2"/>
    <w:rsid w:val="00987E55"/>
    <w:rsid w:val="0099003B"/>
    <w:rsid w:val="00990A98"/>
    <w:rsid w:val="009914EA"/>
    <w:rsid w:val="0099253A"/>
    <w:rsid w:val="00993022"/>
    <w:rsid w:val="009941FB"/>
    <w:rsid w:val="00994780"/>
    <w:rsid w:val="00994948"/>
    <w:rsid w:val="0099677E"/>
    <w:rsid w:val="00996D21"/>
    <w:rsid w:val="00997BDC"/>
    <w:rsid w:val="009A044A"/>
    <w:rsid w:val="009A0662"/>
    <w:rsid w:val="009A1AB3"/>
    <w:rsid w:val="009A2F31"/>
    <w:rsid w:val="009A3354"/>
    <w:rsid w:val="009A356C"/>
    <w:rsid w:val="009A39A4"/>
    <w:rsid w:val="009A3F64"/>
    <w:rsid w:val="009A51FF"/>
    <w:rsid w:val="009A59B4"/>
    <w:rsid w:val="009A60F3"/>
    <w:rsid w:val="009A791A"/>
    <w:rsid w:val="009B0302"/>
    <w:rsid w:val="009B05F8"/>
    <w:rsid w:val="009B1143"/>
    <w:rsid w:val="009B16A8"/>
    <w:rsid w:val="009B1C7F"/>
    <w:rsid w:val="009B1F8F"/>
    <w:rsid w:val="009B2402"/>
    <w:rsid w:val="009B2B3D"/>
    <w:rsid w:val="009B2E23"/>
    <w:rsid w:val="009B3398"/>
    <w:rsid w:val="009B3B23"/>
    <w:rsid w:val="009B3BD8"/>
    <w:rsid w:val="009B3EA8"/>
    <w:rsid w:val="009B5DFB"/>
    <w:rsid w:val="009B6AD5"/>
    <w:rsid w:val="009B7301"/>
    <w:rsid w:val="009B7852"/>
    <w:rsid w:val="009C08C3"/>
    <w:rsid w:val="009C106C"/>
    <w:rsid w:val="009C177C"/>
    <w:rsid w:val="009C199E"/>
    <w:rsid w:val="009C44D2"/>
    <w:rsid w:val="009C48D5"/>
    <w:rsid w:val="009C593E"/>
    <w:rsid w:val="009C6D66"/>
    <w:rsid w:val="009C6EC8"/>
    <w:rsid w:val="009C6EF7"/>
    <w:rsid w:val="009C780B"/>
    <w:rsid w:val="009C7EC0"/>
    <w:rsid w:val="009D0560"/>
    <w:rsid w:val="009D0D80"/>
    <w:rsid w:val="009D104B"/>
    <w:rsid w:val="009D1DCD"/>
    <w:rsid w:val="009D24EF"/>
    <w:rsid w:val="009D2B87"/>
    <w:rsid w:val="009D30D6"/>
    <w:rsid w:val="009D35FC"/>
    <w:rsid w:val="009D3F7F"/>
    <w:rsid w:val="009D4760"/>
    <w:rsid w:val="009D4A76"/>
    <w:rsid w:val="009D64AD"/>
    <w:rsid w:val="009D6589"/>
    <w:rsid w:val="009D6711"/>
    <w:rsid w:val="009D7B85"/>
    <w:rsid w:val="009E0441"/>
    <w:rsid w:val="009E1181"/>
    <w:rsid w:val="009E1A93"/>
    <w:rsid w:val="009E1EFB"/>
    <w:rsid w:val="009E1F6B"/>
    <w:rsid w:val="009E26E8"/>
    <w:rsid w:val="009E2784"/>
    <w:rsid w:val="009E2C85"/>
    <w:rsid w:val="009E5589"/>
    <w:rsid w:val="009E6B15"/>
    <w:rsid w:val="009E6E7C"/>
    <w:rsid w:val="009E7453"/>
    <w:rsid w:val="009E78A0"/>
    <w:rsid w:val="009E7EAC"/>
    <w:rsid w:val="009F0237"/>
    <w:rsid w:val="009F051C"/>
    <w:rsid w:val="009F0554"/>
    <w:rsid w:val="009F0B73"/>
    <w:rsid w:val="009F0CDB"/>
    <w:rsid w:val="009F29E1"/>
    <w:rsid w:val="009F2A0C"/>
    <w:rsid w:val="009F2EEB"/>
    <w:rsid w:val="009F2F76"/>
    <w:rsid w:val="009F30CF"/>
    <w:rsid w:val="009F482D"/>
    <w:rsid w:val="009F530D"/>
    <w:rsid w:val="009F5F24"/>
    <w:rsid w:val="009F5FCB"/>
    <w:rsid w:val="009F64FA"/>
    <w:rsid w:val="009F67A3"/>
    <w:rsid w:val="009F6CFD"/>
    <w:rsid w:val="009F7125"/>
    <w:rsid w:val="009F76E3"/>
    <w:rsid w:val="00A006FC"/>
    <w:rsid w:val="00A01F9D"/>
    <w:rsid w:val="00A031D5"/>
    <w:rsid w:val="00A0341F"/>
    <w:rsid w:val="00A0347B"/>
    <w:rsid w:val="00A03B58"/>
    <w:rsid w:val="00A03D60"/>
    <w:rsid w:val="00A0409E"/>
    <w:rsid w:val="00A05027"/>
    <w:rsid w:val="00A05E62"/>
    <w:rsid w:val="00A0665B"/>
    <w:rsid w:val="00A06BF9"/>
    <w:rsid w:val="00A07811"/>
    <w:rsid w:val="00A078A7"/>
    <w:rsid w:val="00A07E59"/>
    <w:rsid w:val="00A10037"/>
    <w:rsid w:val="00A10410"/>
    <w:rsid w:val="00A10A10"/>
    <w:rsid w:val="00A12577"/>
    <w:rsid w:val="00A1339A"/>
    <w:rsid w:val="00A13477"/>
    <w:rsid w:val="00A1431C"/>
    <w:rsid w:val="00A146D5"/>
    <w:rsid w:val="00A14DCC"/>
    <w:rsid w:val="00A15E1F"/>
    <w:rsid w:val="00A163C5"/>
    <w:rsid w:val="00A16545"/>
    <w:rsid w:val="00A1681B"/>
    <w:rsid w:val="00A17206"/>
    <w:rsid w:val="00A17BDD"/>
    <w:rsid w:val="00A20E4D"/>
    <w:rsid w:val="00A21599"/>
    <w:rsid w:val="00A22CEA"/>
    <w:rsid w:val="00A23046"/>
    <w:rsid w:val="00A239EC"/>
    <w:rsid w:val="00A23DC7"/>
    <w:rsid w:val="00A24A0F"/>
    <w:rsid w:val="00A24C5E"/>
    <w:rsid w:val="00A25924"/>
    <w:rsid w:val="00A25BD2"/>
    <w:rsid w:val="00A2728C"/>
    <w:rsid w:val="00A27A42"/>
    <w:rsid w:val="00A27D5E"/>
    <w:rsid w:val="00A306FB"/>
    <w:rsid w:val="00A30C8E"/>
    <w:rsid w:val="00A31BA0"/>
    <w:rsid w:val="00A31BD4"/>
    <w:rsid w:val="00A32AB3"/>
    <w:rsid w:val="00A32CE4"/>
    <w:rsid w:val="00A340A2"/>
    <w:rsid w:val="00A346A3"/>
    <w:rsid w:val="00A34B62"/>
    <w:rsid w:val="00A34F6D"/>
    <w:rsid w:val="00A362F1"/>
    <w:rsid w:val="00A36312"/>
    <w:rsid w:val="00A408F3"/>
    <w:rsid w:val="00A40C60"/>
    <w:rsid w:val="00A40DB0"/>
    <w:rsid w:val="00A4220F"/>
    <w:rsid w:val="00A43F6F"/>
    <w:rsid w:val="00A4521F"/>
    <w:rsid w:val="00A45820"/>
    <w:rsid w:val="00A46C5B"/>
    <w:rsid w:val="00A47305"/>
    <w:rsid w:val="00A504FF"/>
    <w:rsid w:val="00A50836"/>
    <w:rsid w:val="00A50C44"/>
    <w:rsid w:val="00A50C8F"/>
    <w:rsid w:val="00A5136C"/>
    <w:rsid w:val="00A52978"/>
    <w:rsid w:val="00A5374B"/>
    <w:rsid w:val="00A53959"/>
    <w:rsid w:val="00A53E80"/>
    <w:rsid w:val="00A54270"/>
    <w:rsid w:val="00A54FED"/>
    <w:rsid w:val="00A55337"/>
    <w:rsid w:val="00A561D8"/>
    <w:rsid w:val="00A561EC"/>
    <w:rsid w:val="00A5678E"/>
    <w:rsid w:val="00A579B7"/>
    <w:rsid w:val="00A57DB0"/>
    <w:rsid w:val="00A60A31"/>
    <w:rsid w:val="00A61059"/>
    <w:rsid w:val="00A610A4"/>
    <w:rsid w:val="00A613E8"/>
    <w:rsid w:val="00A61649"/>
    <w:rsid w:val="00A61FAA"/>
    <w:rsid w:val="00A6289F"/>
    <w:rsid w:val="00A63261"/>
    <w:rsid w:val="00A6363B"/>
    <w:rsid w:val="00A642DD"/>
    <w:rsid w:val="00A645CA"/>
    <w:rsid w:val="00A64E7C"/>
    <w:rsid w:val="00A65FF8"/>
    <w:rsid w:val="00A6637C"/>
    <w:rsid w:val="00A66CEC"/>
    <w:rsid w:val="00A66EF1"/>
    <w:rsid w:val="00A718E0"/>
    <w:rsid w:val="00A724AE"/>
    <w:rsid w:val="00A72BA2"/>
    <w:rsid w:val="00A73233"/>
    <w:rsid w:val="00A7414C"/>
    <w:rsid w:val="00A74314"/>
    <w:rsid w:val="00A744D4"/>
    <w:rsid w:val="00A7533E"/>
    <w:rsid w:val="00A75354"/>
    <w:rsid w:val="00A76A3D"/>
    <w:rsid w:val="00A76C2F"/>
    <w:rsid w:val="00A77298"/>
    <w:rsid w:val="00A819E3"/>
    <w:rsid w:val="00A81B1B"/>
    <w:rsid w:val="00A81E7F"/>
    <w:rsid w:val="00A81E91"/>
    <w:rsid w:val="00A821B6"/>
    <w:rsid w:val="00A82624"/>
    <w:rsid w:val="00A829A2"/>
    <w:rsid w:val="00A82C69"/>
    <w:rsid w:val="00A832C5"/>
    <w:rsid w:val="00A83378"/>
    <w:rsid w:val="00A839E4"/>
    <w:rsid w:val="00A8402E"/>
    <w:rsid w:val="00A8484B"/>
    <w:rsid w:val="00A84A50"/>
    <w:rsid w:val="00A863B3"/>
    <w:rsid w:val="00A86FE0"/>
    <w:rsid w:val="00A870B4"/>
    <w:rsid w:val="00A8795B"/>
    <w:rsid w:val="00A903B3"/>
    <w:rsid w:val="00A905A0"/>
    <w:rsid w:val="00A9165C"/>
    <w:rsid w:val="00A93035"/>
    <w:rsid w:val="00A93123"/>
    <w:rsid w:val="00A93A19"/>
    <w:rsid w:val="00A95385"/>
    <w:rsid w:val="00A9572C"/>
    <w:rsid w:val="00A96D86"/>
    <w:rsid w:val="00A970A2"/>
    <w:rsid w:val="00A9786B"/>
    <w:rsid w:val="00A97CD7"/>
    <w:rsid w:val="00AA05C1"/>
    <w:rsid w:val="00AA0A49"/>
    <w:rsid w:val="00AA1D3E"/>
    <w:rsid w:val="00AA2B0C"/>
    <w:rsid w:val="00AA2E0E"/>
    <w:rsid w:val="00AA31E5"/>
    <w:rsid w:val="00AA3550"/>
    <w:rsid w:val="00AA396A"/>
    <w:rsid w:val="00AA3FE3"/>
    <w:rsid w:val="00AA46F3"/>
    <w:rsid w:val="00AA53B1"/>
    <w:rsid w:val="00AA6BD9"/>
    <w:rsid w:val="00AB0161"/>
    <w:rsid w:val="00AB1691"/>
    <w:rsid w:val="00AB1A6C"/>
    <w:rsid w:val="00AB1A8A"/>
    <w:rsid w:val="00AB27BE"/>
    <w:rsid w:val="00AB27E6"/>
    <w:rsid w:val="00AB2D59"/>
    <w:rsid w:val="00AB3C9F"/>
    <w:rsid w:val="00AB3D30"/>
    <w:rsid w:val="00AB42C2"/>
    <w:rsid w:val="00AB4336"/>
    <w:rsid w:val="00AB47C6"/>
    <w:rsid w:val="00AB606E"/>
    <w:rsid w:val="00AB611B"/>
    <w:rsid w:val="00AB6199"/>
    <w:rsid w:val="00AC16C0"/>
    <w:rsid w:val="00AC3361"/>
    <w:rsid w:val="00AC373D"/>
    <w:rsid w:val="00AC38DA"/>
    <w:rsid w:val="00AC3A62"/>
    <w:rsid w:val="00AC3AAB"/>
    <w:rsid w:val="00AC3E4D"/>
    <w:rsid w:val="00AC45B2"/>
    <w:rsid w:val="00AC5ECB"/>
    <w:rsid w:val="00AC606C"/>
    <w:rsid w:val="00AC68ED"/>
    <w:rsid w:val="00AC6C30"/>
    <w:rsid w:val="00AC76E5"/>
    <w:rsid w:val="00AD0045"/>
    <w:rsid w:val="00AD004B"/>
    <w:rsid w:val="00AD02A6"/>
    <w:rsid w:val="00AD1524"/>
    <w:rsid w:val="00AD1F6C"/>
    <w:rsid w:val="00AD1FFC"/>
    <w:rsid w:val="00AD211E"/>
    <w:rsid w:val="00AD2A9B"/>
    <w:rsid w:val="00AD3A17"/>
    <w:rsid w:val="00AD3C98"/>
    <w:rsid w:val="00AD3D9F"/>
    <w:rsid w:val="00AD5432"/>
    <w:rsid w:val="00AD6325"/>
    <w:rsid w:val="00AD6D38"/>
    <w:rsid w:val="00AE024C"/>
    <w:rsid w:val="00AE033E"/>
    <w:rsid w:val="00AE0AD9"/>
    <w:rsid w:val="00AE0E42"/>
    <w:rsid w:val="00AE0FF4"/>
    <w:rsid w:val="00AE1535"/>
    <w:rsid w:val="00AE273D"/>
    <w:rsid w:val="00AE285D"/>
    <w:rsid w:val="00AE2D66"/>
    <w:rsid w:val="00AE5909"/>
    <w:rsid w:val="00AE5AD7"/>
    <w:rsid w:val="00AE61A4"/>
    <w:rsid w:val="00AE772F"/>
    <w:rsid w:val="00AE7945"/>
    <w:rsid w:val="00AE79C6"/>
    <w:rsid w:val="00AF00E0"/>
    <w:rsid w:val="00AF02F1"/>
    <w:rsid w:val="00AF0364"/>
    <w:rsid w:val="00AF0B19"/>
    <w:rsid w:val="00AF10EF"/>
    <w:rsid w:val="00AF1100"/>
    <w:rsid w:val="00AF1652"/>
    <w:rsid w:val="00AF2086"/>
    <w:rsid w:val="00AF20D4"/>
    <w:rsid w:val="00AF25FA"/>
    <w:rsid w:val="00AF3809"/>
    <w:rsid w:val="00AF3C0E"/>
    <w:rsid w:val="00AF3F48"/>
    <w:rsid w:val="00AF400D"/>
    <w:rsid w:val="00AF41B1"/>
    <w:rsid w:val="00AF42AF"/>
    <w:rsid w:val="00AF4336"/>
    <w:rsid w:val="00AF44C2"/>
    <w:rsid w:val="00AF5051"/>
    <w:rsid w:val="00AF51D9"/>
    <w:rsid w:val="00AF5B75"/>
    <w:rsid w:val="00AF6932"/>
    <w:rsid w:val="00AF6EE0"/>
    <w:rsid w:val="00AF7039"/>
    <w:rsid w:val="00AF70A8"/>
    <w:rsid w:val="00AF7D82"/>
    <w:rsid w:val="00B0022E"/>
    <w:rsid w:val="00B01224"/>
    <w:rsid w:val="00B01748"/>
    <w:rsid w:val="00B0262A"/>
    <w:rsid w:val="00B02821"/>
    <w:rsid w:val="00B02B86"/>
    <w:rsid w:val="00B02CBF"/>
    <w:rsid w:val="00B031E5"/>
    <w:rsid w:val="00B03413"/>
    <w:rsid w:val="00B03C30"/>
    <w:rsid w:val="00B0482A"/>
    <w:rsid w:val="00B04FEE"/>
    <w:rsid w:val="00B05C1F"/>
    <w:rsid w:val="00B0697B"/>
    <w:rsid w:val="00B0748F"/>
    <w:rsid w:val="00B07657"/>
    <w:rsid w:val="00B10659"/>
    <w:rsid w:val="00B10E4C"/>
    <w:rsid w:val="00B113BA"/>
    <w:rsid w:val="00B11D17"/>
    <w:rsid w:val="00B12264"/>
    <w:rsid w:val="00B1268D"/>
    <w:rsid w:val="00B12F3A"/>
    <w:rsid w:val="00B13233"/>
    <w:rsid w:val="00B134A3"/>
    <w:rsid w:val="00B13AA3"/>
    <w:rsid w:val="00B13FD5"/>
    <w:rsid w:val="00B147AD"/>
    <w:rsid w:val="00B14EB0"/>
    <w:rsid w:val="00B15070"/>
    <w:rsid w:val="00B15303"/>
    <w:rsid w:val="00B1562E"/>
    <w:rsid w:val="00B1652E"/>
    <w:rsid w:val="00B1696E"/>
    <w:rsid w:val="00B16C66"/>
    <w:rsid w:val="00B1704E"/>
    <w:rsid w:val="00B17ABC"/>
    <w:rsid w:val="00B211A0"/>
    <w:rsid w:val="00B222E4"/>
    <w:rsid w:val="00B23377"/>
    <w:rsid w:val="00B2338A"/>
    <w:rsid w:val="00B2478A"/>
    <w:rsid w:val="00B248CD"/>
    <w:rsid w:val="00B253CD"/>
    <w:rsid w:val="00B256F0"/>
    <w:rsid w:val="00B25CAA"/>
    <w:rsid w:val="00B25CD5"/>
    <w:rsid w:val="00B26740"/>
    <w:rsid w:val="00B278AF"/>
    <w:rsid w:val="00B27E68"/>
    <w:rsid w:val="00B30152"/>
    <w:rsid w:val="00B30F28"/>
    <w:rsid w:val="00B3126C"/>
    <w:rsid w:val="00B31D58"/>
    <w:rsid w:val="00B323B3"/>
    <w:rsid w:val="00B32731"/>
    <w:rsid w:val="00B32A1B"/>
    <w:rsid w:val="00B32F8E"/>
    <w:rsid w:val="00B3349E"/>
    <w:rsid w:val="00B341A5"/>
    <w:rsid w:val="00B34809"/>
    <w:rsid w:val="00B34B07"/>
    <w:rsid w:val="00B35786"/>
    <w:rsid w:val="00B35906"/>
    <w:rsid w:val="00B378B2"/>
    <w:rsid w:val="00B37D87"/>
    <w:rsid w:val="00B40D82"/>
    <w:rsid w:val="00B41089"/>
    <w:rsid w:val="00B41101"/>
    <w:rsid w:val="00B41336"/>
    <w:rsid w:val="00B41A3B"/>
    <w:rsid w:val="00B426C2"/>
    <w:rsid w:val="00B428C6"/>
    <w:rsid w:val="00B42DC9"/>
    <w:rsid w:val="00B43A93"/>
    <w:rsid w:val="00B453FB"/>
    <w:rsid w:val="00B455E9"/>
    <w:rsid w:val="00B45977"/>
    <w:rsid w:val="00B45C07"/>
    <w:rsid w:val="00B46A6A"/>
    <w:rsid w:val="00B47219"/>
    <w:rsid w:val="00B50166"/>
    <w:rsid w:val="00B50626"/>
    <w:rsid w:val="00B5065A"/>
    <w:rsid w:val="00B50D2A"/>
    <w:rsid w:val="00B517BC"/>
    <w:rsid w:val="00B51DDC"/>
    <w:rsid w:val="00B5286C"/>
    <w:rsid w:val="00B532C2"/>
    <w:rsid w:val="00B53878"/>
    <w:rsid w:val="00B54A54"/>
    <w:rsid w:val="00B54B98"/>
    <w:rsid w:val="00B55894"/>
    <w:rsid w:val="00B559D3"/>
    <w:rsid w:val="00B56290"/>
    <w:rsid w:val="00B56B1E"/>
    <w:rsid w:val="00B57AFF"/>
    <w:rsid w:val="00B57D38"/>
    <w:rsid w:val="00B57FB6"/>
    <w:rsid w:val="00B620F5"/>
    <w:rsid w:val="00B6413D"/>
    <w:rsid w:val="00B6496E"/>
    <w:rsid w:val="00B64C88"/>
    <w:rsid w:val="00B64D03"/>
    <w:rsid w:val="00B64D2F"/>
    <w:rsid w:val="00B6519F"/>
    <w:rsid w:val="00B6763E"/>
    <w:rsid w:val="00B70640"/>
    <w:rsid w:val="00B70E6A"/>
    <w:rsid w:val="00B713A7"/>
    <w:rsid w:val="00B71D22"/>
    <w:rsid w:val="00B72729"/>
    <w:rsid w:val="00B72ABA"/>
    <w:rsid w:val="00B72CDE"/>
    <w:rsid w:val="00B736C6"/>
    <w:rsid w:val="00B73A45"/>
    <w:rsid w:val="00B74982"/>
    <w:rsid w:val="00B74AAD"/>
    <w:rsid w:val="00B75463"/>
    <w:rsid w:val="00B755F9"/>
    <w:rsid w:val="00B767E9"/>
    <w:rsid w:val="00B76AF2"/>
    <w:rsid w:val="00B77562"/>
    <w:rsid w:val="00B776A9"/>
    <w:rsid w:val="00B77C92"/>
    <w:rsid w:val="00B77DA0"/>
    <w:rsid w:val="00B804E5"/>
    <w:rsid w:val="00B80689"/>
    <w:rsid w:val="00B82085"/>
    <w:rsid w:val="00B82CCD"/>
    <w:rsid w:val="00B82EBB"/>
    <w:rsid w:val="00B82F29"/>
    <w:rsid w:val="00B83093"/>
    <w:rsid w:val="00B830BB"/>
    <w:rsid w:val="00B833BD"/>
    <w:rsid w:val="00B83F75"/>
    <w:rsid w:val="00B846B4"/>
    <w:rsid w:val="00B84B7D"/>
    <w:rsid w:val="00B859FC"/>
    <w:rsid w:val="00B860F7"/>
    <w:rsid w:val="00B8654C"/>
    <w:rsid w:val="00B86634"/>
    <w:rsid w:val="00B90464"/>
    <w:rsid w:val="00B90A60"/>
    <w:rsid w:val="00B90B32"/>
    <w:rsid w:val="00B90B37"/>
    <w:rsid w:val="00B91E01"/>
    <w:rsid w:val="00B9215E"/>
    <w:rsid w:val="00B923E1"/>
    <w:rsid w:val="00B93065"/>
    <w:rsid w:val="00B93AF1"/>
    <w:rsid w:val="00B93BCE"/>
    <w:rsid w:val="00B93DDE"/>
    <w:rsid w:val="00B9429C"/>
    <w:rsid w:val="00B94A54"/>
    <w:rsid w:val="00B94C8D"/>
    <w:rsid w:val="00B95590"/>
    <w:rsid w:val="00B9587E"/>
    <w:rsid w:val="00B962F4"/>
    <w:rsid w:val="00B97B02"/>
    <w:rsid w:val="00B97B15"/>
    <w:rsid w:val="00BA012B"/>
    <w:rsid w:val="00BA0446"/>
    <w:rsid w:val="00BA052E"/>
    <w:rsid w:val="00BA1AA3"/>
    <w:rsid w:val="00BA227A"/>
    <w:rsid w:val="00BA252B"/>
    <w:rsid w:val="00BA25F0"/>
    <w:rsid w:val="00BA3A17"/>
    <w:rsid w:val="00BA3C59"/>
    <w:rsid w:val="00BA481B"/>
    <w:rsid w:val="00BA4FE1"/>
    <w:rsid w:val="00BA50C7"/>
    <w:rsid w:val="00BA5ECE"/>
    <w:rsid w:val="00BA61E6"/>
    <w:rsid w:val="00BA624D"/>
    <w:rsid w:val="00BA6BB1"/>
    <w:rsid w:val="00BA77FC"/>
    <w:rsid w:val="00BB0385"/>
    <w:rsid w:val="00BB0DDC"/>
    <w:rsid w:val="00BB10B5"/>
    <w:rsid w:val="00BB26EE"/>
    <w:rsid w:val="00BB274B"/>
    <w:rsid w:val="00BB3937"/>
    <w:rsid w:val="00BB4BCE"/>
    <w:rsid w:val="00BB50C3"/>
    <w:rsid w:val="00BB50E6"/>
    <w:rsid w:val="00BB58AB"/>
    <w:rsid w:val="00BB5BEA"/>
    <w:rsid w:val="00BB6464"/>
    <w:rsid w:val="00BB6D44"/>
    <w:rsid w:val="00BB7023"/>
    <w:rsid w:val="00BC117A"/>
    <w:rsid w:val="00BC305E"/>
    <w:rsid w:val="00BC3905"/>
    <w:rsid w:val="00BC3C31"/>
    <w:rsid w:val="00BC3D5E"/>
    <w:rsid w:val="00BC4994"/>
    <w:rsid w:val="00BC4B79"/>
    <w:rsid w:val="00BC576C"/>
    <w:rsid w:val="00BC5C5A"/>
    <w:rsid w:val="00BC61D7"/>
    <w:rsid w:val="00BD0730"/>
    <w:rsid w:val="00BD0D98"/>
    <w:rsid w:val="00BD1132"/>
    <w:rsid w:val="00BD11C5"/>
    <w:rsid w:val="00BD201A"/>
    <w:rsid w:val="00BD2C78"/>
    <w:rsid w:val="00BD3242"/>
    <w:rsid w:val="00BD3E5F"/>
    <w:rsid w:val="00BD41DE"/>
    <w:rsid w:val="00BD4252"/>
    <w:rsid w:val="00BD51CC"/>
    <w:rsid w:val="00BD6626"/>
    <w:rsid w:val="00BD74CB"/>
    <w:rsid w:val="00BD75FC"/>
    <w:rsid w:val="00BD7F89"/>
    <w:rsid w:val="00BE010D"/>
    <w:rsid w:val="00BE0497"/>
    <w:rsid w:val="00BE111B"/>
    <w:rsid w:val="00BE1714"/>
    <w:rsid w:val="00BE17ED"/>
    <w:rsid w:val="00BE1A2B"/>
    <w:rsid w:val="00BE1D84"/>
    <w:rsid w:val="00BE28B9"/>
    <w:rsid w:val="00BE3C5B"/>
    <w:rsid w:val="00BE453B"/>
    <w:rsid w:val="00BE5146"/>
    <w:rsid w:val="00BE5948"/>
    <w:rsid w:val="00BE5E48"/>
    <w:rsid w:val="00BE64BF"/>
    <w:rsid w:val="00BE6868"/>
    <w:rsid w:val="00BE7689"/>
    <w:rsid w:val="00BF0005"/>
    <w:rsid w:val="00BF0E9A"/>
    <w:rsid w:val="00BF0F6B"/>
    <w:rsid w:val="00BF1784"/>
    <w:rsid w:val="00BF1ACA"/>
    <w:rsid w:val="00BF2316"/>
    <w:rsid w:val="00BF2C77"/>
    <w:rsid w:val="00BF2E01"/>
    <w:rsid w:val="00BF32F6"/>
    <w:rsid w:val="00BF3C7B"/>
    <w:rsid w:val="00BF4127"/>
    <w:rsid w:val="00BF4234"/>
    <w:rsid w:val="00BF523A"/>
    <w:rsid w:val="00BF583D"/>
    <w:rsid w:val="00BF58E3"/>
    <w:rsid w:val="00BF595D"/>
    <w:rsid w:val="00BF59E1"/>
    <w:rsid w:val="00BF5BAE"/>
    <w:rsid w:val="00BF6698"/>
    <w:rsid w:val="00BF74AE"/>
    <w:rsid w:val="00BF7A43"/>
    <w:rsid w:val="00C005C9"/>
    <w:rsid w:val="00C0124B"/>
    <w:rsid w:val="00C017E8"/>
    <w:rsid w:val="00C02A97"/>
    <w:rsid w:val="00C05741"/>
    <w:rsid w:val="00C062BC"/>
    <w:rsid w:val="00C06527"/>
    <w:rsid w:val="00C07067"/>
    <w:rsid w:val="00C10853"/>
    <w:rsid w:val="00C10BFD"/>
    <w:rsid w:val="00C10E6F"/>
    <w:rsid w:val="00C10F26"/>
    <w:rsid w:val="00C12650"/>
    <w:rsid w:val="00C126BE"/>
    <w:rsid w:val="00C13123"/>
    <w:rsid w:val="00C13645"/>
    <w:rsid w:val="00C13C18"/>
    <w:rsid w:val="00C13C90"/>
    <w:rsid w:val="00C14BF7"/>
    <w:rsid w:val="00C15595"/>
    <w:rsid w:val="00C15A62"/>
    <w:rsid w:val="00C1708A"/>
    <w:rsid w:val="00C17906"/>
    <w:rsid w:val="00C17A98"/>
    <w:rsid w:val="00C21920"/>
    <w:rsid w:val="00C23B4A"/>
    <w:rsid w:val="00C23CEF"/>
    <w:rsid w:val="00C244AD"/>
    <w:rsid w:val="00C27827"/>
    <w:rsid w:val="00C27D1E"/>
    <w:rsid w:val="00C304E6"/>
    <w:rsid w:val="00C308E4"/>
    <w:rsid w:val="00C30A5F"/>
    <w:rsid w:val="00C31F20"/>
    <w:rsid w:val="00C329F5"/>
    <w:rsid w:val="00C331C4"/>
    <w:rsid w:val="00C3360C"/>
    <w:rsid w:val="00C344AD"/>
    <w:rsid w:val="00C34844"/>
    <w:rsid w:val="00C348D1"/>
    <w:rsid w:val="00C34911"/>
    <w:rsid w:val="00C35300"/>
    <w:rsid w:val="00C357D6"/>
    <w:rsid w:val="00C35B89"/>
    <w:rsid w:val="00C35CD1"/>
    <w:rsid w:val="00C363D5"/>
    <w:rsid w:val="00C36EC8"/>
    <w:rsid w:val="00C4035D"/>
    <w:rsid w:val="00C40A6A"/>
    <w:rsid w:val="00C40BC8"/>
    <w:rsid w:val="00C41142"/>
    <w:rsid w:val="00C41425"/>
    <w:rsid w:val="00C4264F"/>
    <w:rsid w:val="00C427E4"/>
    <w:rsid w:val="00C42ECC"/>
    <w:rsid w:val="00C44BF1"/>
    <w:rsid w:val="00C44C6B"/>
    <w:rsid w:val="00C44FE0"/>
    <w:rsid w:val="00C45258"/>
    <w:rsid w:val="00C45393"/>
    <w:rsid w:val="00C4584A"/>
    <w:rsid w:val="00C458DA"/>
    <w:rsid w:val="00C45E4C"/>
    <w:rsid w:val="00C471B0"/>
    <w:rsid w:val="00C478D2"/>
    <w:rsid w:val="00C47F7D"/>
    <w:rsid w:val="00C50D0C"/>
    <w:rsid w:val="00C50DBF"/>
    <w:rsid w:val="00C5125D"/>
    <w:rsid w:val="00C5145A"/>
    <w:rsid w:val="00C5164D"/>
    <w:rsid w:val="00C518F1"/>
    <w:rsid w:val="00C5221D"/>
    <w:rsid w:val="00C523AF"/>
    <w:rsid w:val="00C539E5"/>
    <w:rsid w:val="00C53C07"/>
    <w:rsid w:val="00C53DA8"/>
    <w:rsid w:val="00C53E99"/>
    <w:rsid w:val="00C5454F"/>
    <w:rsid w:val="00C556AE"/>
    <w:rsid w:val="00C55D3B"/>
    <w:rsid w:val="00C566A3"/>
    <w:rsid w:val="00C57D66"/>
    <w:rsid w:val="00C61025"/>
    <w:rsid w:val="00C63C1E"/>
    <w:rsid w:val="00C649C9"/>
    <w:rsid w:val="00C64C4A"/>
    <w:rsid w:val="00C6503C"/>
    <w:rsid w:val="00C65350"/>
    <w:rsid w:val="00C66377"/>
    <w:rsid w:val="00C66451"/>
    <w:rsid w:val="00C665B5"/>
    <w:rsid w:val="00C674B2"/>
    <w:rsid w:val="00C70628"/>
    <w:rsid w:val="00C7065E"/>
    <w:rsid w:val="00C70838"/>
    <w:rsid w:val="00C7155E"/>
    <w:rsid w:val="00C7335A"/>
    <w:rsid w:val="00C74664"/>
    <w:rsid w:val="00C7468D"/>
    <w:rsid w:val="00C75D22"/>
    <w:rsid w:val="00C75DE4"/>
    <w:rsid w:val="00C75EAF"/>
    <w:rsid w:val="00C75EB3"/>
    <w:rsid w:val="00C767A1"/>
    <w:rsid w:val="00C76C07"/>
    <w:rsid w:val="00C76EED"/>
    <w:rsid w:val="00C7737F"/>
    <w:rsid w:val="00C815F5"/>
    <w:rsid w:val="00C81BD6"/>
    <w:rsid w:val="00C823E3"/>
    <w:rsid w:val="00C824F4"/>
    <w:rsid w:val="00C8323B"/>
    <w:rsid w:val="00C836EF"/>
    <w:rsid w:val="00C8379F"/>
    <w:rsid w:val="00C83BE2"/>
    <w:rsid w:val="00C83D37"/>
    <w:rsid w:val="00C84230"/>
    <w:rsid w:val="00C84636"/>
    <w:rsid w:val="00C84CB4"/>
    <w:rsid w:val="00C85327"/>
    <w:rsid w:val="00C858B0"/>
    <w:rsid w:val="00C86510"/>
    <w:rsid w:val="00C8686A"/>
    <w:rsid w:val="00C8740C"/>
    <w:rsid w:val="00C87AA0"/>
    <w:rsid w:val="00C87E70"/>
    <w:rsid w:val="00C91F80"/>
    <w:rsid w:val="00C924AA"/>
    <w:rsid w:val="00C92A38"/>
    <w:rsid w:val="00C93C80"/>
    <w:rsid w:val="00C94B20"/>
    <w:rsid w:val="00C9517B"/>
    <w:rsid w:val="00C95316"/>
    <w:rsid w:val="00C9746A"/>
    <w:rsid w:val="00C97812"/>
    <w:rsid w:val="00CA0029"/>
    <w:rsid w:val="00CA01B2"/>
    <w:rsid w:val="00CA07FE"/>
    <w:rsid w:val="00CA0CDD"/>
    <w:rsid w:val="00CA100D"/>
    <w:rsid w:val="00CA1539"/>
    <w:rsid w:val="00CA1C2C"/>
    <w:rsid w:val="00CA4072"/>
    <w:rsid w:val="00CA4627"/>
    <w:rsid w:val="00CA48D9"/>
    <w:rsid w:val="00CA5335"/>
    <w:rsid w:val="00CA705B"/>
    <w:rsid w:val="00CA7146"/>
    <w:rsid w:val="00CB0130"/>
    <w:rsid w:val="00CB09F8"/>
    <w:rsid w:val="00CB1F6B"/>
    <w:rsid w:val="00CB2116"/>
    <w:rsid w:val="00CB219A"/>
    <w:rsid w:val="00CB2A14"/>
    <w:rsid w:val="00CB2A54"/>
    <w:rsid w:val="00CB357E"/>
    <w:rsid w:val="00CB3999"/>
    <w:rsid w:val="00CB3FED"/>
    <w:rsid w:val="00CB46A8"/>
    <w:rsid w:val="00CB5167"/>
    <w:rsid w:val="00CB5AD0"/>
    <w:rsid w:val="00CB5B73"/>
    <w:rsid w:val="00CB5D12"/>
    <w:rsid w:val="00CB6127"/>
    <w:rsid w:val="00CB71CC"/>
    <w:rsid w:val="00CB7337"/>
    <w:rsid w:val="00CB79CA"/>
    <w:rsid w:val="00CB7ECC"/>
    <w:rsid w:val="00CC2348"/>
    <w:rsid w:val="00CC271D"/>
    <w:rsid w:val="00CC2D72"/>
    <w:rsid w:val="00CC3B31"/>
    <w:rsid w:val="00CC44AB"/>
    <w:rsid w:val="00CC4D8F"/>
    <w:rsid w:val="00CC5BE2"/>
    <w:rsid w:val="00CC753A"/>
    <w:rsid w:val="00CC7965"/>
    <w:rsid w:val="00CD00D3"/>
    <w:rsid w:val="00CD087D"/>
    <w:rsid w:val="00CD0E50"/>
    <w:rsid w:val="00CD29BB"/>
    <w:rsid w:val="00CD3096"/>
    <w:rsid w:val="00CD35BC"/>
    <w:rsid w:val="00CD4026"/>
    <w:rsid w:val="00CD4052"/>
    <w:rsid w:val="00CD40FF"/>
    <w:rsid w:val="00CD463E"/>
    <w:rsid w:val="00CD4BEC"/>
    <w:rsid w:val="00CD4D60"/>
    <w:rsid w:val="00CD680B"/>
    <w:rsid w:val="00CD68D5"/>
    <w:rsid w:val="00CD7C26"/>
    <w:rsid w:val="00CE049C"/>
    <w:rsid w:val="00CE071E"/>
    <w:rsid w:val="00CE1A26"/>
    <w:rsid w:val="00CE30F3"/>
    <w:rsid w:val="00CE35E7"/>
    <w:rsid w:val="00CE38FD"/>
    <w:rsid w:val="00CE3F6C"/>
    <w:rsid w:val="00CE5FFF"/>
    <w:rsid w:val="00CE68D0"/>
    <w:rsid w:val="00CE6959"/>
    <w:rsid w:val="00CE7074"/>
    <w:rsid w:val="00CE70CE"/>
    <w:rsid w:val="00CE7551"/>
    <w:rsid w:val="00CE75DB"/>
    <w:rsid w:val="00CE791B"/>
    <w:rsid w:val="00CF07A1"/>
    <w:rsid w:val="00CF0E30"/>
    <w:rsid w:val="00CF44D5"/>
    <w:rsid w:val="00CF4B5B"/>
    <w:rsid w:val="00CF5069"/>
    <w:rsid w:val="00CF539E"/>
    <w:rsid w:val="00CF54F3"/>
    <w:rsid w:val="00CF6B94"/>
    <w:rsid w:val="00CF6D5C"/>
    <w:rsid w:val="00CF7445"/>
    <w:rsid w:val="00CF76AC"/>
    <w:rsid w:val="00CF79EB"/>
    <w:rsid w:val="00D00B72"/>
    <w:rsid w:val="00D00BE7"/>
    <w:rsid w:val="00D013E2"/>
    <w:rsid w:val="00D0216B"/>
    <w:rsid w:val="00D023D0"/>
    <w:rsid w:val="00D024FE"/>
    <w:rsid w:val="00D03942"/>
    <w:rsid w:val="00D03B88"/>
    <w:rsid w:val="00D0471A"/>
    <w:rsid w:val="00D04E3A"/>
    <w:rsid w:val="00D05EA4"/>
    <w:rsid w:val="00D06CC1"/>
    <w:rsid w:val="00D07157"/>
    <w:rsid w:val="00D07575"/>
    <w:rsid w:val="00D11542"/>
    <w:rsid w:val="00D115F3"/>
    <w:rsid w:val="00D11F3B"/>
    <w:rsid w:val="00D121C1"/>
    <w:rsid w:val="00D12F3B"/>
    <w:rsid w:val="00D13E68"/>
    <w:rsid w:val="00D154CD"/>
    <w:rsid w:val="00D1609A"/>
    <w:rsid w:val="00D173D6"/>
    <w:rsid w:val="00D17E44"/>
    <w:rsid w:val="00D20097"/>
    <w:rsid w:val="00D21371"/>
    <w:rsid w:val="00D22D7C"/>
    <w:rsid w:val="00D2356A"/>
    <w:rsid w:val="00D23815"/>
    <w:rsid w:val="00D241D7"/>
    <w:rsid w:val="00D241E6"/>
    <w:rsid w:val="00D24E27"/>
    <w:rsid w:val="00D2583D"/>
    <w:rsid w:val="00D25915"/>
    <w:rsid w:val="00D312F7"/>
    <w:rsid w:val="00D334C4"/>
    <w:rsid w:val="00D335A5"/>
    <w:rsid w:val="00D353AE"/>
    <w:rsid w:val="00D35710"/>
    <w:rsid w:val="00D357C5"/>
    <w:rsid w:val="00D3662F"/>
    <w:rsid w:val="00D367B3"/>
    <w:rsid w:val="00D369A5"/>
    <w:rsid w:val="00D36CDA"/>
    <w:rsid w:val="00D3763E"/>
    <w:rsid w:val="00D37F01"/>
    <w:rsid w:val="00D4085B"/>
    <w:rsid w:val="00D40A21"/>
    <w:rsid w:val="00D4159C"/>
    <w:rsid w:val="00D41670"/>
    <w:rsid w:val="00D41C19"/>
    <w:rsid w:val="00D4223F"/>
    <w:rsid w:val="00D422AA"/>
    <w:rsid w:val="00D427F6"/>
    <w:rsid w:val="00D4296F"/>
    <w:rsid w:val="00D42BAD"/>
    <w:rsid w:val="00D43097"/>
    <w:rsid w:val="00D43770"/>
    <w:rsid w:val="00D43B2D"/>
    <w:rsid w:val="00D43EA8"/>
    <w:rsid w:val="00D44386"/>
    <w:rsid w:val="00D44664"/>
    <w:rsid w:val="00D452E9"/>
    <w:rsid w:val="00D45A88"/>
    <w:rsid w:val="00D46D02"/>
    <w:rsid w:val="00D51186"/>
    <w:rsid w:val="00D51AF7"/>
    <w:rsid w:val="00D51BBF"/>
    <w:rsid w:val="00D52026"/>
    <w:rsid w:val="00D52114"/>
    <w:rsid w:val="00D5257D"/>
    <w:rsid w:val="00D532D3"/>
    <w:rsid w:val="00D54FF4"/>
    <w:rsid w:val="00D55474"/>
    <w:rsid w:val="00D563C8"/>
    <w:rsid w:val="00D5647A"/>
    <w:rsid w:val="00D56F5B"/>
    <w:rsid w:val="00D57484"/>
    <w:rsid w:val="00D5775C"/>
    <w:rsid w:val="00D577C6"/>
    <w:rsid w:val="00D61438"/>
    <w:rsid w:val="00D625AE"/>
    <w:rsid w:val="00D63086"/>
    <w:rsid w:val="00D64BB5"/>
    <w:rsid w:val="00D64E2F"/>
    <w:rsid w:val="00D6529B"/>
    <w:rsid w:val="00D6545E"/>
    <w:rsid w:val="00D658FF"/>
    <w:rsid w:val="00D669BD"/>
    <w:rsid w:val="00D66A25"/>
    <w:rsid w:val="00D66DE5"/>
    <w:rsid w:val="00D70EAD"/>
    <w:rsid w:val="00D7154A"/>
    <w:rsid w:val="00D72254"/>
    <w:rsid w:val="00D73B8F"/>
    <w:rsid w:val="00D74C11"/>
    <w:rsid w:val="00D75A46"/>
    <w:rsid w:val="00D768AF"/>
    <w:rsid w:val="00D76B7F"/>
    <w:rsid w:val="00D77E5E"/>
    <w:rsid w:val="00D80320"/>
    <w:rsid w:val="00D8163D"/>
    <w:rsid w:val="00D83644"/>
    <w:rsid w:val="00D83B99"/>
    <w:rsid w:val="00D84E87"/>
    <w:rsid w:val="00D84EFD"/>
    <w:rsid w:val="00D85D10"/>
    <w:rsid w:val="00D862C5"/>
    <w:rsid w:val="00D862EF"/>
    <w:rsid w:val="00D86667"/>
    <w:rsid w:val="00D868A0"/>
    <w:rsid w:val="00D87209"/>
    <w:rsid w:val="00D874FA"/>
    <w:rsid w:val="00D87548"/>
    <w:rsid w:val="00D875BD"/>
    <w:rsid w:val="00D87695"/>
    <w:rsid w:val="00D87E7B"/>
    <w:rsid w:val="00D90221"/>
    <w:rsid w:val="00D90879"/>
    <w:rsid w:val="00D90E81"/>
    <w:rsid w:val="00D91180"/>
    <w:rsid w:val="00D91368"/>
    <w:rsid w:val="00D91A81"/>
    <w:rsid w:val="00D91E7A"/>
    <w:rsid w:val="00D920DF"/>
    <w:rsid w:val="00D9480D"/>
    <w:rsid w:val="00D9488B"/>
    <w:rsid w:val="00D9522B"/>
    <w:rsid w:val="00D9526D"/>
    <w:rsid w:val="00D954CA"/>
    <w:rsid w:val="00D95C93"/>
    <w:rsid w:val="00D963A6"/>
    <w:rsid w:val="00D9682F"/>
    <w:rsid w:val="00D96EAC"/>
    <w:rsid w:val="00D972AD"/>
    <w:rsid w:val="00DA0AA2"/>
    <w:rsid w:val="00DA0C46"/>
    <w:rsid w:val="00DA1D71"/>
    <w:rsid w:val="00DA2818"/>
    <w:rsid w:val="00DA2B70"/>
    <w:rsid w:val="00DA3757"/>
    <w:rsid w:val="00DA37EF"/>
    <w:rsid w:val="00DA46AE"/>
    <w:rsid w:val="00DA4D04"/>
    <w:rsid w:val="00DA4D4B"/>
    <w:rsid w:val="00DA7364"/>
    <w:rsid w:val="00DA7C75"/>
    <w:rsid w:val="00DA7D3D"/>
    <w:rsid w:val="00DB05FB"/>
    <w:rsid w:val="00DB08C0"/>
    <w:rsid w:val="00DB17B3"/>
    <w:rsid w:val="00DB2CEC"/>
    <w:rsid w:val="00DB30A4"/>
    <w:rsid w:val="00DB3E9C"/>
    <w:rsid w:val="00DB6B4A"/>
    <w:rsid w:val="00DB738D"/>
    <w:rsid w:val="00DB76D4"/>
    <w:rsid w:val="00DC050C"/>
    <w:rsid w:val="00DC1C6C"/>
    <w:rsid w:val="00DC1E07"/>
    <w:rsid w:val="00DC2CEF"/>
    <w:rsid w:val="00DC2FAB"/>
    <w:rsid w:val="00DC4703"/>
    <w:rsid w:val="00DC4990"/>
    <w:rsid w:val="00DC4F90"/>
    <w:rsid w:val="00DC5D4F"/>
    <w:rsid w:val="00DC5FBA"/>
    <w:rsid w:val="00DC6CCB"/>
    <w:rsid w:val="00DC6E3B"/>
    <w:rsid w:val="00DC7A60"/>
    <w:rsid w:val="00DD1ABE"/>
    <w:rsid w:val="00DD1ADD"/>
    <w:rsid w:val="00DD1F1F"/>
    <w:rsid w:val="00DD1F29"/>
    <w:rsid w:val="00DD203A"/>
    <w:rsid w:val="00DD2E63"/>
    <w:rsid w:val="00DD3174"/>
    <w:rsid w:val="00DD340B"/>
    <w:rsid w:val="00DD39A4"/>
    <w:rsid w:val="00DD4846"/>
    <w:rsid w:val="00DD50D8"/>
    <w:rsid w:val="00DD51CD"/>
    <w:rsid w:val="00DD5BB7"/>
    <w:rsid w:val="00DD65D1"/>
    <w:rsid w:val="00DD704B"/>
    <w:rsid w:val="00DD743C"/>
    <w:rsid w:val="00DD76D3"/>
    <w:rsid w:val="00DD7796"/>
    <w:rsid w:val="00DD785F"/>
    <w:rsid w:val="00DD79C8"/>
    <w:rsid w:val="00DD7F76"/>
    <w:rsid w:val="00DE0079"/>
    <w:rsid w:val="00DE00EF"/>
    <w:rsid w:val="00DE08DE"/>
    <w:rsid w:val="00DE1076"/>
    <w:rsid w:val="00DE16ED"/>
    <w:rsid w:val="00DE2380"/>
    <w:rsid w:val="00DE2FC0"/>
    <w:rsid w:val="00DE3911"/>
    <w:rsid w:val="00DE4CF5"/>
    <w:rsid w:val="00DE5692"/>
    <w:rsid w:val="00DF0505"/>
    <w:rsid w:val="00DF0906"/>
    <w:rsid w:val="00DF1926"/>
    <w:rsid w:val="00DF1DBD"/>
    <w:rsid w:val="00DF259B"/>
    <w:rsid w:val="00DF2AF0"/>
    <w:rsid w:val="00DF2E11"/>
    <w:rsid w:val="00DF2F7E"/>
    <w:rsid w:val="00DF3641"/>
    <w:rsid w:val="00DF4DF1"/>
    <w:rsid w:val="00DF530F"/>
    <w:rsid w:val="00DF5447"/>
    <w:rsid w:val="00DF579C"/>
    <w:rsid w:val="00DF6068"/>
    <w:rsid w:val="00DF64AA"/>
    <w:rsid w:val="00DF6B17"/>
    <w:rsid w:val="00DF6B34"/>
    <w:rsid w:val="00E0079D"/>
    <w:rsid w:val="00E00C4E"/>
    <w:rsid w:val="00E00D44"/>
    <w:rsid w:val="00E012C9"/>
    <w:rsid w:val="00E02034"/>
    <w:rsid w:val="00E03A39"/>
    <w:rsid w:val="00E03AEA"/>
    <w:rsid w:val="00E03E1F"/>
    <w:rsid w:val="00E03ED0"/>
    <w:rsid w:val="00E04FE9"/>
    <w:rsid w:val="00E05232"/>
    <w:rsid w:val="00E0613E"/>
    <w:rsid w:val="00E0672D"/>
    <w:rsid w:val="00E1140D"/>
    <w:rsid w:val="00E11696"/>
    <w:rsid w:val="00E116A3"/>
    <w:rsid w:val="00E120F9"/>
    <w:rsid w:val="00E12850"/>
    <w:rsid w:val="00E12952"/>
    <w:rsid w:val="00E12ECA"/>
    <w:rsid w:val="00E12FAA"/>
    <w:rsid w:val="00E13371"/>
    <w:rsid w:val="00E13606"/>
    <w:rsid w:val="00E140AF"/>
    <w:rsid w:val="00E14318"/>
    <w:rsid w:val="00E14605"/>
    <w:rsid w:val="00E1497A"/>
    <w:rsid w:val="00E14CD8"/>
    <w:rsid w:val="00E1569F"/>
    <w:rsid w:val="00E15D63"/>
    <w:rsid w:val="00E15F4E"/>
    <w:rsid w:val="00E16016"/>
    <w:rsid w:val="00E167BE"/>
    <w:rsid w:val="00E16D94"/>
    <w:rsid w:val="00E17088"/>
    <w:rsid w:val="00E216E3"/>
    <w:rsid w:val="00E21822"/>
    <w:rsid w:val="00E21A27"/>
    <w:rsid w:val="00E241A7"/>
    <w:rsid w:val="00E244A3"/>
    <w:rsid w:val="00E254BB"/>
    <w:rsid w:val="00E25F85"/>
    <w:rsid w:val="00E26576"/>
    <w:rsid w:val="00E26738"/>
    <w:rsid w:val="00E26929"/>
    <w:rsid w:val="00E27CC5"/>
    <w:rsid w:val="00E27E70"/>
    <w:rsid w:val="00E3098D"/>
    <w:rsid w:val="00E30C13"/>
    <w:rsid w:val="00E30DE5"/>
    <w:rsid w:val="00E3147C"/>
    <w:rsid w:val="00E319AD"/>
    <w:rsid w:val="00E31BB0"/>
    <w:rsid w:val="00E322F7"/>
    <w:rsid w:val="00E33407"/>
    <w:rsid w:val="00E338AE"/>
    <w:rsid w:val="00E34320"/>
    <w:rsid w:val="00E345E3"/>
    <w:rsid w:val="00E3500E"/>
    <w:rsid w:val="00E35D3F"/>
    <w:rsid w:val="00E3600D"/>
    <w:rsid w:val="00E367CF"/>
    <w:rsid w:val="00E369FD"/>
    <w:rsid w:val="00E37A61"/>
    <w:rsid w:val="00E37A6E"/>
    <w:rsid w:val="00E37FE8"/>
    <w:rsid w:val="00E40CE3"/>
    <w:rsid w:val="00E41176"/>
    <w:rsid w:val="00E411D6"/>
    <w:rsid w:val="00E411F4"/>
    <w:rsid w:val="00E41BDC"/>
    <w:rsid w:val="00E41FC2"/>
    <w:rsid w:val="00E42385"/>
    <w:rsid w:val="00E42C65"/>
    <w:rsid w:val="00E43EC7"/>
    <w:rsid w:val="00E446F6"/>
    <w:rsid w:val="00E44B3D"/>
    <w:rsid w:val="00E44D94"/>
    <w:rsid w:val="00E4500A"/>
    <w:rsid w:val="00E50113"/>
    <w:rsid w:val="00E50530"/>
    <w:rsid w:val="00E50CD5"/>
    <w:rsid w:val="00E516CD"/>
    <w:rsid w:val="00E5185A"/>
    <w:rsid w:val="00E51A02"/>
    <w:rsid w:val="00E524AB"/>
    <w:rsid w:val="00E52F27"/>
    <w:rsid w:val="00E53715"/>
    <w:rsid w:val="00E54596"/>
    <w:rsid w:val="00E54C22"/>
    <w:rsid w:val="00E550E0"/>
    <w:rsid w:val="00E55C82"/>
    <w:rsid w:val="00E56630"/>
    <w:rsid w:val="00E578E1"/>
    <w:rsid w:val="00E57E1F"/>
    <w:rsid w:val="00E60110"/>
    <w:rsid w:val="00E60D37"/>
    <w:rsid w:val="00E619BF"/>
    <w:rsid w:val="00E63A22"/>
    <w:rsid w:val="00E63D5F"/>
    <w:rsid w:val="00E642F3"/>
    <w:rsid w:val="00E645E4"/>
    <w:rsid w:val="00E64601"/>
    <w:rsid w:val="00E647D7"/>
    <w:rsid w:val="00E64A89"/>
    <w:rsid w:val="00E6512D"/>
    <w:rsid w:val="00E65181"/>
    <w:rsid w:val="00E65449"/>
    <w:rsid w:val="00E667C8"/>
    <w:rsid w:val="00E66966"/>
    <w:rsid w:val="00E701E5"/>
    <w:rsid w:val="00E70CDE"/>
    <w:rsid w:val="00E712B7"/>
    <w:rsid w:val="00E714B7"/>
    <w:rsid w:val="00E716C4"/>
    <w:rsid w:val="00E72169"/>
    <w:rsid w:val="00E73D5E"/>
    <w:rsid w:val="00E74B0E"/>
    <w:rsid w:val="00E758C5"/>
    <w:rsid w:val="00E7641A"/>
    <w:rsid w:val="00E7674B"/>
    <w:rsid w:val="00E76B4C"/>
    <w:rsid w:val="00E76C7A"/>
    <w:rsid w:val="00E77286"/>
    <w:rsid w:val="00E778F6"/>
    <w:rsid w:val="00E80F36"/>
    <w:rsid w:val="00E8115E"/>
    <w:rsid w:val="00E82D46"/>
    <w:rsid w:val="00E836B5"/>
    <w:rsid w:val="00E83C5C"/>
    <w:rsid w:val="00E8530E"/>
    <w:rsid w:val="00E8566A"/>
    <w:rsid w:val="00E85769"/>
    <w:rsid w:val="00E8685E"/>
    <w:rsid w:val="00E86EE2"/>
    <w:rsid w:val="00E86FC1"/>
    <w:rsid w:val="00E87369"/>
    <w:rsid w:val="00E911E2"/>
    <w:rsid w:val="00E92AB3"/>
    <w:rsid w:val="00E9408B"/>
    <w:rsid w:val="00E94DDA"/>
    <w:rsid w:val="00E95611"/>
    <w:rsid w:val="00E9582F"/>
    <w:rsid w:val="00E96061"/>
    <w:rsid w:val="00E96075"/>
    <w:rsid w:val="00E9680A"/>
    <w:rsid w:val="00E968AD"/>
    <w:rsid w:val="00E97744"/>
    <w:rsid w:val="00E97E11"/>
    <w:rsid w:val="00EA23AA"/>
    <w:rsid w:val="00EA282D"/>
    <w:rsid w:val="00EA31D3"/>
    <w:rsid w:val="00EA3578"/>
    <w:rsid w:val="00EA3DB2"/>
    <w:rsid w:val="00EA3E27"/>
    <w:rsid w:val="00EA3E3B"/>
    <w:rsid w:val="00EA4276"/>
    <w:rsid w:val="00EA44B1"/>
    <w:rsid w:val="00EA4C91"/>
    <w:rsid w:val="00EA5836"/>
    <w:rsid w:val="00EA5965"/>
    <w:rsid w:val="00EA6C67"/>
    <w:rsid w:val="00EA6F70"/>
    <w:rsid w:val="00EA7501"/>
    <w:rsid w:val="00EA7E21"/>
    <w:rsid w:val="00EB0B19"/>
    <w:rsid w:val="00EB0B4B"/>
    <w:rsid w:val="00EB1515"/>
    <w:rsid w:val="00EB17FA"/>
    <w:rsid w:val="00EB1F39"/>
    <w:rsid w:val="00EB2325"/>
    <w:rsid w:val="00EB3805"/>
    <w:rsid w:val="00EB3DB9"/>
    <w:rsid w:val="00EB502D"/>
    <w:rsid w:val="00EB61F9"/>
    <w:rsid w:val="00EB638D"/>
    <w:rsid w:val="00EB6E5D"/>
    <w:rsid w:val="00EB797A"/>
    <w:rsid w:val="00EB7CDA"/>
    <w:rsid w:val="00EC11F5"/>
    <w:rsid w:val="00EC17A6"/>
    <w:rsid w:val="00EC272F"/>
    <w:rsid w:val="00EC2887"/>
    <w:rsid w:val="00EC2BCB"/>
    <w:rsid w:val="00EC2DD9"/>
    <w:rsid w:val="00EC33C2"/>
    <w:rsid w:val="00EC4A0A"/>
    <w:rsid w:val="00EC4D9D"/>
    <w:rsid w:val="00EC6558"/>
    <w:rsid w:val="00EC675A"/>
    <w:rsid w:val="00EC6DBE"/>
    <w:rsid w:val="00EC6EA9"/>
    <w:rsid w:val="00EC7C44"/>
    <w:rsid w:val="00ED0691"/>
    <w:rsid w:val="00ED0902"/>
    <w:rsid w:val="00ED112C"/>
    <w:rsid w:val="00ED18E1"/>
    <w:rsid w:val="00ED1F63"/>
    <w:rsid w:val="00ED1F88"/>
    <w:rsid w:val="00ED2560"/>
    <w:rsid w:val="00ED2D41"/>
    <w:rsid w:val="00ED3379"/>
    <w:rsid w:val="00ED400F"/>
    <w:rsid w:val="00ED6869"/>
    <w:rsid w:val="00ED6907"/>
    <w:rsid w:val="00ED6B39"/>
    <w:rsid w:val="00ED6E35"/>
    <w:rsid w:val="00ED75E3"/>
    <w:rsid w:val="00ED7B51"/>
    <w:rsid w:val="00ED7F51"/>
    <w:rsid w:val="00EE0165"/>
    <w:rsid w:val="00EE069B"/>
    <w:rsid w:val="00EE087C"/>
    <w:rsid w:val="00EE2313"/>
    <w:rsid w:val="00EE2553"/>
    <w:rsid w:val="00EE2F77"/>
    <w:rsid w:val="00EE464F"/>
    <w:rsid w:val="00EE4919"/>
    <w:rsid w:val="00EE4AA7"/>
    <w:rsid w:val="00EE4D29"/>
    <w:rsid w:val="00EE6386"/>
    <w:rsid w:val="00EE7167"/>
    <w:rsid w:val="00EE78B4"/>
    <w:rsid w:val="00EE7FE9"/>
    <w:rsid w:val="00EF0042"/>
    <w:rsid w:val="00EF0A87"/>
    <w:rsid w:val="00EF1778"/>
    <w:rsid w:val="00EF2AD6"/>
    <w:rsid w:val="00EF2BFF"/>
    <w:rsid w:val="00EF2E60"/>
    <w:rsid w:val="00EF30EC"/>
    <w:rsid w:val="00EF4129"/>
    <w:rsid w:val="00EF41EB"/>
    <w:rsid w:val="00EF56CB"/>
    <w:rsid w:val="00EF6DC2"/>
    <w:rsid w:val="00EF7402"/>
    <w:rsid w:val="00EF7C03"/>
    <w:rsid w:val="00F000A1"/>
    <w:rsid w:val="00F002A9"/>
    <w:rsid w:val="00F00561"/>
    <w:rsid w:val="00F00579"/>
    <w:rsid w:val="00F01276"/>
    <w:rsid w:val="00F013DB"/>
    <w:rsid w:val="00F015FF"/>
    <w:rsid w:val="00F017F5"/>
    <w:rsid w:val="00F017F6"/>
    <w:rsid w:val="00F020D0"/>
    <w:rsid w:val="00F022AB"/>
    <w:rsid w:val="00F02F0B"/>
    <w:rsid w:val="00F033DE"/>
    <w:rsid w:val="00F034BC"/>
    <w:rsid w:val="00F047A7"/>
    <w:rsid w:val="00F04992"/>
    <w:rsid w:val="00F04DE3"/>
    <w:rsid w:val="00F055C5"/>
    <w:rsid w:val="00F060CF"/>
    <w:rsid w:val="00F061F4"/>
    <w:rsid w:val="00F07090"/>
    <w:rsid w:val="00F07544"/>
    <w:rsid w:val="00F1061B"/>
    <w:rsid w:val="00F110AE"/>
    <w:rsid w:val="00F119E4"/>
    <w:rsid w:val="00F1222F"/>
    <w:rsid w:val="00F12954"/>
    <w:rsid w:val="00F12ED3"/>
    <w:rsid w:val="00F12F1B"/>
    <w:rsid w:val="00F1402B"/>
    <w:rsid w:val="00F158B2"/>
    <w:rsid w:val="00F15A65"/>
    <w:rsid w:val="00F1754B"/>
    <w:rsid w:val="00F212DE"/>
    <w:rsid w:val="00F2138F"/>
    <w:rsid w:val="00F2161D"/>
    <w:rsid w:val="00F21709"/>
    <w:rsid w:val="00F22A12"/>
    <w:rsid w:val="00F22AB8"/>
    <w:rsid w:val="00F22B03"/>
    <w:rsid w:val="00F22F39"/>
    <w:rsid w:val="00F232E5"/>
    <w:rsid w:val="00F23AB0"/>
    <w:rsid w:val="00F248A5"/>
    <w:rsid w:val="00F24E08"/>
    <w:rsid w:val="00F254B6"/>
    <w:rsid w:val="00F255EA"/>
    <w:rsid w:val="00F30EA3"/>
    <w:rsid w:val="00F319A8"/>
    <w:rsid w:val="00F319E8"/>
    <w:rsid w:val="00F32028"/>
    <w:rsid w:val="00F32B63"/>
    <w:rsid w:val="00F3381F"/>
    <w:rsid w:val="00F33EFF"/>
    <w:rsid w:val="00F34CDC"/>
    <w:rsid w:val="00F35E55"/>
    <w:rsid w:val="00F36A59"/>
    <w:rsid w:val="00F36AD8"/>
    <w:rsid w:val="00F36E93"/>
    <w:rsid w:val="00F36ED1"/>
    <w:rsid w:val="00F379F1"/>
    <w:rsid w:val="00F37CD3"/>
    <w:rsid w:val="00F4024B"/>
    <w:rsid w:val="00F4066B"/>
    <w:rsid w:val="00F406AB"/>
    <w:rsid w:val="00F40EAC"/>
    <w:rsid w:val="00F40F8A"/>
    <w:rsid w:val="00F40FFB"/>
    <w:rsid w:val="00F41219"/>
    <w:rsid w:val="00F41579"/>
    <w:rsid w:val="00F41A2D"/>
    <w:rsid w:val="00F41CDF"/>
    <w:rsid w:val="00F41DF7"/>
    <w:rsid w:val="00F41E27"/>
    <w:rsid w:val="00F42B1F"/>
    <w:rsid w:val="00F430C5"/>
    <w:rsid w:val="00F4321F"/>
    <w:rsid w:val="00F43F26"/>
    <w:rsid w:val="00F44360"/>
    <w:rsid w:val="00F451EF"/>
    <w:rsid w:val="00F45A3C"/>
    <w:rsid w:val="00F45CA6"/>
    <w:rsid w:val="00F45EFE"/>
    <w:rsid w:val="00F4616A"/>
    <w:rsid w:val="00F46C90"/>
    <w:rsid w:val="00F46E3E"/>
    <w:rsid w:val="00F473C6"/>
    <w:rsid w:val="00F47CE1"/>
    <w:rsid w:val="00F50E5B"/>
    <w:rsid w:val="00F50FE3"/>
    <w:rsid w:val="00F510BE"/>
    <w:rsid w:val="00F5186A"/>
    <w:rsid w:val="00F51ED9"/>
    <w:rsid w:val="00F5203E"/>
    <w:rsid w:val="00F526DA"/>
    <w:rsid w:val="00F52E46"/>
    <w:rsid w:val="00F535EA"/>
    <w:rsid w:val="00F5390F"/>
    <w:rsid w:val="00F53D6D"/>
    <w:rsid w:val="00F53DB7"/>
    <w:rsid w:val="00F557E0"/>
    <w:rsid w:val="00F55C50"/>
    <w:rsid w:val="00F55CEE"/>
    <w:rsid w:val="00F56087"/>
    <w:rsid w:val="00F57878"/>
    <w:rsid w:val="00F57AC4"/>
    <w:rsid w:val="00F600AD"/>
    <w:rsid w:val="00F600B5"/>
    <w:rsid w:val="00F6088E"/>
    <w:rsid w:val="00F610E6"/>
    <w:rsid w:val="00F61E55"/>
    <w:rsid w:val="00F6230E"/>
    <w:rsid w:val="00F6231F"/>
    <w:rsid w:val="00F62376"/>
    <w:rsid w:val="00F626E5"/>
    <w:rsid w:val="00F63321"/>
    <w:rsid w:val="00F63338"/>
    <w:rsid w:val="00F64578"/>
    <w:rsid w:val="00F64F67"/>
    <w:rsid w:val="00F65287"/>
    <w:rsid w:val="00F6535D"/>
    <w:rsid w:val="00F65464"/>
    <w:rsid w:val="00F6554F"/>
    <w:rsid w:val="00F655D5"/>
    <w:rsid w:val="00F6613E"/>
    <w:rsid w:val="00F662D2"/>
    <w:rsid w:val="00F665A9"/>
    <w:rsid w:val="00F666EE"/>
    <w:rsid w:val="00F66CA5"/>
    <w:rsid w:val="00F67BEB"/>
    <w:rsid w:val="00F67DF3"/>
    <w:rsid w:val="00F70656"/>
    <w:rsid w:val="00F706C3"/>
    <w:rsid w:val="00F70FE3"/>
    <w:rsid w:val="00F72056"/>
    <w:rsid w:val="00F724C6"/>
    <w:rsid w:val="00F72635"/>
    <w:rsid w:val="00F73021"/>
    <w:rsid w:val="00F73BE9"/>
    <w:rsid w:val="00F73C75"/>
    <w:rsid w:val="00F7458F"/>
    <w:rsid w:val="00F74A36"/>
    <w:rsid w:val="00F74A63"/>
    <w:rsid w:val="00F7603E"/>
    <w:rsid w:val="00F76A35"/>
    <w:rsid w:val="00F771B5"/>
    <w:rsid w:val="00F777E7"/>
    <w:rsid w:val="00F8030B"/>
    <w:rsid w:val="00F81D51"/>
    <w:rsid w:val="00F837B4"/>
    <w:rsid w:val="00F83934"/>
    <w:rsid w:val="00F83C86"/>
    <w:rsid w:val="00F8401F"/>
    <w:rsid w:val="00F84EA2"/>
    <w:rsid w:val="00F84F27"/>
    <w:rsid w:val="00F8553A"/>
    <w:rsid w:val="00F8598F"/>
    <w:rsid w:val="00F85B0C"/>
    <w:rsid w:val="00F86224"/>
    <w:rsid w:val="00F876E9"/>
    <w:rsid w:val="00F877D4"/>
    <w:rsid w:val="00F902AC"/>
    <w:rsid w:val="00F91693"/>
    <w:rsid w:val="00F9177F"/>
    <w:rsid w:val="00F9197C"/>
    <w:rsid w:val="00F91FC9"/>
    <w:rsid w:val="00F92487"/>
    <w:rsid w:val="00F92767"/>
    <w:rsid w:val="00F92B88"/>
    <w:rsid w:val="00F93DD2"/>
    <w:rsid w:val="00F93FBC"/>
    <w:rsid w:val="00F943E7"/>
    <w:rsid w:val="00F95D54"/>
    <w:rsid w:val="00F96961"/>
    <w:rsid w:val="00F96AB5"/>
    <w:rsid w:val="00F9715A"/>
    <w:rsid w:val="00FA026E"/>
    <w:rsid w:val="00FA0414"/>
    <w:rsid w:val="00FA0943"/>
    <w:rsid w:val="00FA09E7"/>
    <w:rsid w:val="00FA0E70"/>
    <w:rsid w:val="00FA11DA"/>
    <w:rsid w:val="00FA16B0"/>
    <w:rsid w:val="00FA17F2"/>
    <w:rsid w:val="00FA1D17"/>
    <w:rsid w:val="00FA21D8"/>
    <w:rsid w:val="00FA226F"/>
    <w:rsid w:val="00FA236C"/>
    <w:rsid w:val="00FA3FCA"/>
    <w:rsid w:val="00FA4862"/>
    <w:rsid w:val="00FA60A9"/>
    <w:rsid w:val="00FA622B"/>
    <w:rsid w:val="00FA68DC"/>
    <w:rsid w:val="00FA6A0B"/>
    <w:rsid w:val="00FA6EB9"/>
    <w:rsid w:val="00FA78D1"/>
    <w:rsid w:val="00FA7F41"/>
    <w:rsid w:val="00FB0223"/>
    <w:rsid w:val="00FB0A91"/>
    <w:rsid w:val="00FB0D57"/>
    <w:rsid w:val="00FB0EAE"/>
    <w:rsid w:val="00FB1288"/>
    <w:rsid w:val="00FB1D7E"/>
    <w:rsid w:val="00FB2081"/>
    <w:rsid w:val="00FB26F6"/>
    <w:rsid w:val="00FB357B"/>
    <w:rsid w:val="00FB3A2A"/>
    <w:rsid w:val="00FB3C92"/>
    <w:rsid w:val="00FB3D1A"/>
    <w:rsid w:val="00FB435E"/>
    <w:rsid w:val="00FB456A"/>
    <w:rsid w:val="00FB484B"/>
    <w:rsid w:val="00FB497B"/>
    <w:rsid w:val="00FB4BB0"/>
    <w:rsid w:val="00FB514E"/>
    <w:rsid w:val="00FB54EC"/>
    <w:rsid w:val="00FB5879"/>
    <w:rsid w:val="00FB61FE"/>
    <w:rsid w:val="00FB64C1"/>
    <w:rsid w:val="00FB7001"/>
    <w:rsid w:val="00FC1242"/>
    <w:rsid w:val="00FC1580"/>
    <w:rsid w:val="00FC161A"/>
    <w:rsid w:val="00FC18E5"/>
    <w:rsid w:val="00FC2AF4"/>
    <w:rsid w:val="00FC2C71"/>
    <w:rsid w:val="00FC3D4A"/>
    <w:rsid w:val="00FC4770"/>
    <w:rsid w:val="00FC4AB8"/>
    <w:rsid w:val="00FC5A1B"/>
    <w:rsid w:val="00FC5BAB"/>
    <w:rsid w:val="00FC6DD4"/>
    <w:rsid w:val="00FC74BF"/>
    <w:rsid w:val="00FC759D"/>
    <w:rsid w:val="00FC7B14"/>
    <w:rsid w:val="00FC7B7E"/>
    <w:rsid w:val="00FD0433"/>
    <w:rsid w:val="00FD0EC9"/>
    <w:rsid w:val="00FD13A1"/>
    <w:rsid w:val="00FD2D80"/>
    <w:rsid w:val="00FD2E7D"/>
    <w:rsid w:val="00FD3B74"/>
    <w:rsid w:val="00FD3E79"/>
    <w:rsid w:val="00FD469F"/>
    <w:rsid w:val="00FD4B00"/>
    <w:rsid w:val="00FD50F8"/>
    <w:rsid w:val="00FD53FA"/>
    <w:rsid w:val="00FD575B"/>
    <w:rsid w:val="00FD5E72"/>
    <w:rsid w:val="00FD624E"/>
    <w:rsid w:val="00FD6404"/>
    <w:rsid w:val="00FD6AD6"/>
    <w:rsid w:val="00FD6F65"/>
    <w:rsid w:val="00FD7ACF"/>
    <w:rsid w:val="00FE08AC"/>
    <w:rsid w:val="00FE1CC1"/>
    <w:rsid w:val="00FE2129"/>
    <w:rsid w:val="00FE31AC"/>
    <w:rsid w:val="00FE372D"/>
    <w:rsid w:val="00FE3B93"/>
    <w:rsid w:val="00FE3EA7"/>
    <w:rsid w:val="00FE4A9A"/>
    <w:rsid w:val="00FE4BA3"/>
    <w:rsid w:val="00FE7AE5"/>
    <w:rsid w:val="00FE7DEF"/>
    <w:rsid w:val="00FF1194"/>
    <w:rsid w:val="00FF286B"/>
    <w:rsid w:val="00FF5701"/>
    <w:rsid w:val="00FF7826"/>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376295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heme="minorHAnsi" w:hAnsi="Times New Roman" w:cs="Times New Roman"/>
        <w:kern w:val="24"/>
        <w:sz w:val="24"/>
        <w:szCs w:val="24"/>
        <w:lang w:val="en-US" w:eastAsia="en-US" w:bidi="en-US"/>
      </w:rPr>
    </w:rPrDefault>
    <w:pPrDefault>
      <w:pPr>
        <w:spacing w:before="240" w:after="120"/>
      </w:pPr>
    </w:pPrDefault>
  </w:docDefaults>
  <w:latentStyles w:defLockedState="0" w:defUIPriority="99" w:defSemiHidden="0" w:defUnhideWhenUsed="0" w:defQFormat="0" w:count="376">
    <w:lsdException w:name="Normal" w:uiPriority="0"/>
    <w:lsdException w:name="heading 1" w:uiPriority="9" w:qFormat="1"/>
    <w:lsdException w:name="heading 2" w:semiHidden="1" w:uiPriority="9"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0"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qFormat="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iPriority="0"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iPriority="0"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semiHidden="1"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iPriority="0" w:unhideWhenUsed="1"/>
    <w:lsdException w:name="Outline List 2" w:semiHidden="1" w:uiPriority="0" w:unhideWhenUsed="1"/>
    <w:lsdException w:name="Outline List 3" w:semiHidden="1" w:uiPriority="0" w:unhideWhenUsed="1"/>
    <w:lsdException w:name="Table Simple 1" w:semiHidden="1" w:uiPriority="0" w:unhideWhenUsed="1"/>
    <w:lsdException w:name="Table Simple 2" w:semiHidden="1" w:uiPriority="0" w:unhideWhenUsed="1"/>
    <w:lsdException w:name="Table Simple 3" w:semiHidden="1" w:uiPriority="0" w:unhideWhenUsed="1"/>
    <w:lsdException w:name="Table Classic 1" w:semiHidden="1" w:uiPriority="0" w:unhideWhenUsed="1"/>
    <w:lsdException w:name="Table Classic 2" w:semiHidden="1" w:uiPriority="0" w:unhideWhenUsed="1"/>
    <w:lsdException w:name="Table Classic 3" w:semiHidden="1" w:uiPriority="0" w:unhideWhenUsed="1"/>
    <w:lsdException w:name="Table Classic 4" w:semiHidden="1" w:uiPriority="0" w:unhideWhenUsed="1"/>
    <w:lsdException w:name="Table Colorful 1" w:semiHidden="1" w:uiPriority="0" w:unhideWhenUsed="1"/>
    <w:lsdException w:name="Table Colorful 2" w:semiHidden="1" w:uiPriority="0" w:unhideWhenUsed="1"/>
    <w:lsdException w:name="Table Colorful 3" w:semiHidden="1" w:uiPriority="0" w:unhideWhenUsed="1"/>
    <w:lsdException w:name="Table Columns 1" w:semiHidden="1" w:uiPriority="0" w:unhideWhenUsed="1"/>
    <w:lsdException w:name="Table Columns 2" w:semiHidden="1" w:uiPriority="0" w:unhideWhenUsed="1"/>
    <w:lsdException w:name="Table Columns 3" w:semiHidden="1" w:uiPriority="0" w:unhideWhenUsed="1"/>
    <w:lsdException w:name="Table Columns 4" w:semiHidden="1" w:uiPriority="0" w:unhideWhenUsed="1"/>
    <w:lsdException w:name="Table Columns 5" w:semiHidden="1" w:uiPriority="0" w:unhideWhenUsed="1"/>
    <w:lsdException w:name="Table Grid 1" w:semiHidden="1" w:uiPriority="0" w:unhideWhenUsed="1"/>
    <w:lsdException w:name="Table Grid 2" w:semiHidden="1" w:uiPriority="0" w:unhideWhenUsed="1"/>
    <w:lsdException w:name="Table Grid 3" w:semiHidden="1" w:uiPriority="0" w:unhideWhenUsed="1"/>
    <w:lsdException w:name="Table Grid 4" w:semiHidden="1" w:uiPriority="0" w:unhideWhenUsed="1"/>
    <w:lsdException w:name="Table Grid 5" w:semiHidden="1" w:uiPriority="0" w:unhideWhenUsed="1"/>
    <w:lsdException w:name="Table Grid 6" w:semiHidden="1" w:uiPriority="0" w:unhideWhenUsed="1"/>
    <w:lsdException w:name="Table Grid 7" w:semiHidden="1" w:uiPriority="0" w:unhideWhenUsed="1"/>
    <w:lsdException w:name="Table Grid 8" w:semiHidden="1" w:uiPriority="0" w:unhideWhenUsed="1"/>
    <w:lsdException w:name="Table List 1" w:semiHidden="1" w:unhideWhenUsed="1"/>
    <w:lsdException w:name="Table List 2" w:semiHidden="1" w:uiPriority="0" w:unhideWhenUsed="1"/>
    <w:lsdException w:name="Table List 3" w:semiHidden="1" w:uiPriority="0" w:unhideWhenUsed="1"/>
    <w:lsdException w:name="Table List 4" w:semiHidden="1" w:uiPriority="0" w:unhideWhenUsed="1"/>
    <w:lsdException w:name="Table List 5" w:semiHidden="1" w:uiPriority="0" w:unhideWhenUsed="1"/>
    <w:lsdException w:name="Table List 6" w:semiHidden="1" w:uiPriority="0" w:unhideWhenUsed="1"/>
    <w:lsdException w:name="Table List 7" w:semiHidden="1" w:uiPriority="0" w:unhideWhenUsed="1"/>
    <w:lsdException w:name="Table List 8" w:semiHidden="1" w:uiPriority="0" w:unhideWhenUsed="1"/>
    <w:lsdException w:name="Table 3D effects 1" w:semiHidden="1" w:uiPriority="0" w:unhideWhenUsed="1"/>
    <w:lsdException w:name="Table 3D effects 2" w:semiHidden="1" w:uiPriority="0" w:unhideWhenUsed="1"/>
    <w:lsdException w:name="Table 3D effects 3" w:semiHidden="1" w:uiPriority="0" w:unhideWhenUsed="1"/>
    <w:lsdException w:name="Table Contemporary" w:semiHidden="1" w:uiPriority="0" w:unhideWhenUsed="1"/>
    <w:lsdException w:name="Table Elegant" w:semiHidden="1" w:uiPriority="0" w:unhideWhenUsed="1"/>
    <w:lsdException w:name="Table Professional" w:semiHidden="1" w:uiPriority="0" w:unhideWhenUsed="1"/>
    <w:lsdException w:name="Table Subtle 1" w:semiHidden="1" w:uiPriority="0" w:unhideWhenUsed="1"/>
    <w:lsdException w:name="Table Subtle 2" w:semiHidden="1" w:uiPriority="0" w:unhideWhenUsed="1"/>
    <w:lsdException w:name="Table Web 1" w:semiHidden="1" w:uiPriority="0" w:unhideWhenUsed="1"/>
    <w:lsdException w:name="Table Web 2" w:semiHidden="1" w:uiPriority="0" w:unhideWhenUsed="1"/>
    <w:lsdException w:name="Table Web 3" w:semiHidden="1" w:uiPriority="0" w:unhideWhenUsed="1"/>
    <w:lsdException w:name="Balloon Text" w:semiHidden="1" w:unhideWhenUsed="1"/>
    <w:lsdException w:name="Table Grid" w:uiPriority="59"/>
    <w:lsdException w:name="Table Theme" w:semiHidden="1" w:uiPriority="0"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semiHidden="1"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lsdException w:name="Intense Emphasis" w:semiHidden="1" w:uiPriority="21"/>
    <w:lsdException w:name="Subtle Reference" w:semiHidden="1" w:uiPriority="31"/>
    <w:lsdException w:name="Intense Reference" w:semiHidden="1" w:uiPriority="32"/>
    <w:lsdException w:name="Book Title" w:uiPriority="33"/>
    <w:lsdException w:name="Bibliography" w:semiHidden="1"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rsid w:val="009C6EC8"/>
  </w:style>
  <w:style w:type="paragraph" w:styleId="Heading1">
    <w:name w:val="heading 1"/>
    <w:aliases w:val="h1"/>
    <w:basedOn w:val="Normal"/>
    <w:link w:val="Heading1Char"/>
    <w:uiPriority w:val="9"/>
    <w:semiHidden/>
    <w:qFormat/>
    <w:rsid w:val="00D03B88"/>
    <w:pPr>
      <w:keepNext/>
      <w:keepLines/>
      <w:spacing w:after="0"/>
      <w:outlineLvl w:val="0"/>
    </w:pPr>
    <w:rPr>
      <w:rFonts w:eastAsiaTheme="majorEastAsia" w:cstheme="majorBidi"/>
      <w:b/>
      <w:bCs/>
      <w:sz w:val="28"/>
      <w:szCs w:val="28"/>
      <w:lang w:bidi="ar-SA"/>
    </w:rPr>
  </w:style>
  <w:style w:type="paragraph" w:styleId="Heading2">
    <w:name w:val="heading 2"/>
    <w:aliases w:val="h2"/>
    <w:basedOn w:val="Normal"/>
    <w:link w:val="Heading2Char"/>
    <w:uiPriority w:val="9"/>
    <w:semiHidden/>
    <w:qFormat/>
    <w:rsid w:val="008210BE"/>
    <w:pPr>
      <w:keepNext/>
      <w:keepLines/>
      <w:spacing w:before="200" w:after="0"/>
      <w:outlineLvl w:val="1"/>
    </w:pPr>
    <w:rPr>
      <w:rFonts w:eastAsiaTheme="majorEastAsia" w:cstheme="majorBidi"/>
      <w:b/>
      <w:bCs/>
      <w:szCs w:val="26"/>
      <w:lang w:bidi="ar-SA"/>
    </w:rPr>
  </w:style>
  <w:style w:type="paragraph" w:styleId="Heading3">
    <w:name w:val="heading 3"/>
    <w:aliases w:val="h3"/>
    <w:basedOn w:val="Normal"/>
    <w:link w:val="Heading3Char"/>
    <w:semiHidden/>
    <w:qFormat/>
    <w:rsid w:val="008210BE"/>
    <w:pPr>
      <w:keepNext/>
      <w:keepLines/>
      <w:spacing w:before="200" w:after="0"/>
      <w:outlineLvl w:val="2"/>
    </w:pPr>
    <w:rPr>
      <w:rFonts w:eastAsiaTheme="majorEastAsia" w:cstheme="majorBidi"/>
      <w:b/>
      <w:bCs/>
      <w:lang w:bidi="ar-SA"/>
    </w:rPr>
  </w:style>
  <w:style w:type="paragraph" w:styleId="Heading4">
    <w:name w:val="heading 4"/>
    <w:aliases w:val="h4"/>
    <w:basedOn w:val="Normal"/>
    <w:link w:val="Heading4Char"/>
    <w:semiHidden/>
    <w:qFormat/>
    <w:rsid w:val="008210BE"/>
    <w:pPr>
      <w:keepNext/>
      <w:keepLines/>
      <w:spacing w:before="200" w:after="0"/>
      <w:outlineLvl w:val="3"/>
    </w:pPr>
    <w:rPr>
      <w:rFonts w:eastAsiaTheme="majorEastAsia" w:cstheme="majorBidi"/>
      <w:b/>
      <w:bCs/>
      <w:i/>
      <w:iCs/>
      <w:lang w:bidi="ar-SA"/>
    </w:rPr>
  </w:style>
  <w:style w:type="paragraph" w:styleId="Heading5">
    <w:name w:val="heading 5"/>
    <w:aliases w:val="h5"/>
    <w:basedOn w:val="Normal"/>
    <w:link w:val="Heading5Char"/>
    <w:semiHidden/>
    <w:qFormat/>
    <w:rsid w:val="008210BE"/>
    <w:pPr>
      <w:keepNext/>
      <w:keepLines/>
      <w:spacing w:before="200" w:after="0"/>
      <w:outlineLvl w:val="4"/>
    </w:pPr>
    <w:rPr>
      <w:rFonts w:eastAsiaTheme="majorEastAsia" w:cstheme="majorBidi"/>
      <w:lang w:bidi="ar-SA"/>
    </w:rPr>
  </w:style>
  <w:style w:type="paragraph" w:styleId="Heading6">
    <w:name w:val="heading 6"/>
    <w:aliases w:val="h6"/>
    <w:basedOn w:val="Normal"/>
    <w:link w:val="Heading6Char"/>
    <w:semiHidden/>
    <w:qFormat/>
    <w:rsid w:val="008210BE"/>
    <w:pPr>
      <w:keepNext/>
      <w:keepLines/>
      <w:spacing w:before="200" w:after="0"/>
      <w:outlineLvl w:val="5"/>
    </w:pPr>
    <w:rPr>
      <w:rFonts w:eastAsiaTheme="majorEastAsia" w:cstheme="majorBidi"/>
      <w:i/>
      <w:iCs/>
      <w:lang w:bidi="ar-SA"/>
    </w:rPr>
  </w:style>
  <w:style w:type="paragraph" w:styleId="Heading7">
    <w:name w:val="heading 7"/>
    <w:aliases w:val="h7"/>
    <w:basedOn w:val="Normal"/>
    <w:link w:val="Heading7Char"/>
    <w:semiHidden/>
    <w:qFormat/>
    <w:rsid w:val="008210BE"/>
    <w:pPr>
      <w:keepNext/>
      <w:keepLines/>
      <w:spacing w:before="200" w:after="0"/>
      <w:outlineLvl w:val="6"/>
    </w:pPr>
    <w:rPr>
      <w:rFonts w:eastAsiaTheme="majorEastAsia" w:cstheme="majorBidi"/>
      <w:i/>
      <w:iCs/>
      <w:lang w:bidi="ar-SA"/>
    </w:rPr>
  </w:style>
  <w:style w:type="paragraph" w:styleId="Heading8">
    <w:name w:val="heading 8"/>
    <w:aliases w:val="h8"/>
    <w:basedOn w:val="Normal"/>
    <w:link w:val="Heading8Char"/>
    <w:semiHidden/>
    <w:qFormat/>
    <w:rsid w:val="008210BE"/>
    <w:pPr>
      <w:keepNext/>
      <w:keepLines/>
      <w:spacing w:before="200" w:after="0"/>
      <w:outlineLvl w:val="7"/>
    </w:pPr>
    <w:rPr>
      <w:rFonts w:eastAsiaTheme="majorEastAsia" w:cstheme="majorBidi"/>
      <w:szCs w:val="20"/>
      <w:lang w:bidi="ar-SA"/>
    </w:rPr>
  </w:style>
  <w:style w:type="paragraph" w:styleId="Heading9">
    <w:name w:val="heading 9"/>
    <w:aliases w:val="h9"/>
    <w:basedOn w:val="Normal"/>
    <w:link w:val="Heading9Char"/>
    <w:semiHidden/>
    <w:qFormat/>
    <w:rsid w:val="008210BE"/>
    <w:pPr>
      <w:keepNext/>
      <w:keepLines/>
      <w:spacing w:before="200" w:after="0"/>
      <w:outlineLvl w:val="8"/>
    </w:pPr>
    <w:rPr>
      <w:rFonts w:eastAsiaTheme="majorEastAsia" w:cstheme="majorBidi"/>
      <w:i/>
      <w:iCs/>
      <w:szCs w:val="20"/>
      <w:lang w:bidi="ar-SA"/>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h1 Char"/>
    <w:basedOn w:val="DefaultParagraphFont"/>
    <w:link w:val="Heading1"/>
    <w:uiPriority w:val="9"/>
    <w:semiHidden/>
    <w:rsid w:val="00881721"/>
    <w:rPr>
      <w:rFonts w:eastAsiaTheme="majorEastAsia" w:cstheme="majorBidi"/>
      <w:b/>
      <w:bCs/>
      <w:sz w:val="28"/>
      <w:szCs w:val="28"/>
      <w:lang w:bidi="ar-SA"/>
    </w:rPr>
  </w:style>
  <w:style w:type="character" w:customStyle="1" w:styleId="Heading2Char">
    <w:name w:val="Heading 2 Char"/>
    <w:aliases w:val="h2 Char"/>
    <w:basedOn w:val="DefaultParagraphFont"/>
    <w:link w:val="Heading2"/>
    <w:uiPriority w:val="9"/>
    <w:semiHidden/>
    <w:rsid w:val="00881721"/>
    <w:rPr>
      <w:rFonts w:eastAsiaTheme="majorEastAsia" w:cstheme="majorBidi"/>
      <w:b/>
      <w:bCs/>
      <w:szCs w:val="26"/>
      <w:lang w:bidi="ar-SA"/>
    </w:rPr>
  </w:style>
  <w:style w:type="character" w:customStyle="1" w:styleId="Heading3Char">
    <w:name w:val="Heading 3 Char"/>
    <w:aliases w:val="h3 Char"/>
    <w:basedOn w:val="DefaultParagraphFont"/>
    <w:link w:val="Heading3"/>
    <w:semiHidden/>
    <w:rsid w:val="000E1CF7"/>
    <w:rPr>
      <w:rFonts w:eastAsiaTheme="majorEastAsia" w:cstheme="majorBidi"/>
      <w:b/>
      <w:bCs/>
      <w:lang w:bidi="ar-SA"/>
    </w:rPr>
  </w:style>
  <w:style w:type="character" w:customStyle="1" w:styleId="Heading4Char">
    <w:name w:val="Heading 4 Char"/>
    <w:aliases w:val="h4 Char"/>
    <w:basedOn w:val="DefaultParagraphFont"/>
    <w:link w:val="Heading4"/>
    <w:semiHidden/>
    <w:rsid w:val="000E1CF7"/>
    <w:rPr>
      <w:rFonts w:eastAsiaTheme="majorEastAsia" w:cstheme="majorBidi"/>
      <w:b/>
      <w:bCs/>
      <w:i/>
      <w:iCs/>
      <w:lang w:bidi="ar-SA"/>
    </w:rPr>
  </w:style>
  <w:style w:type="character" w:customStyle="1" w:styleId="Heading5Char">
    <w:name w:val="Heading 5 Char"/>
    <w:aliases w:val="h5 Char"/>
    <w:basedOn w:val="DefaultParagraphFont"/>
    <w:link w:val="Heading5"/>
    <w:semiHidden/>
    <w:rsid w:val="000E1CF7"/>
    <w:rPr>
      <w:rFonts w:eastAsiaTheme="majorEastAsia" w:cstheme="majorBidi"/>
      <w:lang w:bidi="ar-SA"/>
    </w:rPr>
  </w:style>
  <w:style w:type="character" w:customStyle="1" w:styleId="Heading6Char">
    <w:name w:val="Heading 6 Char"/>
    <w:aliases w:val="h6 Char"/>
    <w:basedOn w:val="DefaultParagraphFont"/>
    <w:link w:val="Heading6"/>
    <w:semiHidden/>
    <w:rsid w:val="000E1CF7"/>
    <w:rPr>
      <w:rFonts w:eastAsiaTheme="majorEastAsia" w:cstheme="majorBidi"/>
      <w:i/>
      <w:iCs/>
      <w:lang w:bidi="ar-SA"/>
    </w:rPr>
  </w:style>
  <w:style w:type="character" w:customStyle="1" w:styleId="Heading7Char">
    <w:name w:val="Heading 7 Char"/>
    <w:aliases w:val="h7 Char"/>
    <w:basedOn w:val="DefaultParagraphFont"/>
    <w:link w:val="Heading7"/>
    <w:semiHidden/>
    <w:rsid w:val="000E1CF7"/>
    <w:rPr>
      <w:rFonts w:eastAsiaTheme="majorEastAsia" w:cstheme="majorBidi"/>
      <w:i/>
      <w:iCs/>
      <w:lang w:bidi="ar-SA"/>
    </w:rPr>
  </w:style>
  <w:style w:type="character" w:customStyle="1" w:styleId="Heading8Char">
    <w:name w:val="Heading 8 Char"/>
    <w:aliases w:val="h8 Char"/>
    <w:basedOn w:val="DefaultParagraphFont"/>
    <w:link w:val="Heading8"/>
    <w:semiHidden/>
    <w:rsid w:val="000E1CF7"/>
    <w:rPr>
      <w:rFonts w:eastAsiaTheme="majorEastAsia" w:cstheme="majorBidi"/>
      <w:szCs w:val="20"/>
      <w:lang w:bidi="ar-SA"/>
    </w:rPr>
  </w:style>
  <w:style w:type="character" w:customStyle="1" w:styleId="Heading9Char">
    <w:name w:val="Heading 9 Char"/>
    <w:aliases w:val="h9 Char"/>
    <w:basedOn w:val="DefaultParagraphFont"/>
    <w:link w:val="Heading9"/>
    <w:semiHidden/>
    <w:rsid w:val="000E1CF7"/>
    <w:rPr>
      <w:rFonts w:eastAsiaTheme="majorEastAsia" w:cstheme="majorBidi"/>
      <w:i/>
      <w:iCs/>
      <w:szCs w:val="20"/>
      <w:lang w:bidi="ar-SA"/>
    </w:rPr>
  </w:style>
  <w:style w:type="paragraph" w:styleId="MacroText">
    <w:name w:val="macro"/>
    <w:link w:val="MacroTextChar"/>
    <w:uiPriority w:val="99"/>
    <w:semiHidden/>
    <w:unhideWhenUsed/>
    <w:rsid w:val="00163542"/>
    <w:pPr>
      <w:tabs>
        <w:tab w:val="left" w:pos="480"/>
        <w:tab w:val="left" w:pos="960"/>
        <w:tab w:val="left" w:pos="1440"/>
        <w:tab w:val="left" w:pos="1920"/>
        <w:tab w:val="left" w:pos="2400"/>
        <w:tab w:val="left" w:pos="2880"/>
        <w:tab w:val="left" w:pos="3360"/>
        <w:tab w:val="left" w:pos="3840"/>
        <w:tab w:val="left" w:pos="4320"/>
      </w:tabs>
      <w:spacing w:after="0"/>
    </w:pPr>
    <w:rPr>
      <w:rFonts w:ascii="Courier New" w:hAnsi="Courier New" w:cs="Courier New"/>
      <w:sz w:val="20"/>
      <w:szCs w:val="20"/>
    </w:rPr>
  </w:style>
  <w:style w:type="character" w:customStyle="1" w:styleId="MacroTextChar">
    <w:name w:val="Macro Text Char"/>
    <w:basedOn w:val="DefaultParagraphFont"/>
    <w:link w:val="MacroText"/>
    <w:uiPriority w:val="99"/>
    <w:semiHidden/>
    <w:rsid w:val="00F52E46"/>
    <w:rPr>
      <w:rFonts w:ascii="Courier New" w:hAnsi="Courier New" w:cs="Courier New"/>
      <w:kern w:val="24"/>
      <w:sz w:val="20"/>
      <w:szCs w:val="20"/>
    </w:rPr>
  </w:style>
  <w:style w:type="paragraph" w:styleId="NoSpacing">
    <w:name w:val="No Spacing"/>
    <w:uiPriority w:val="1"/>
    <w:semiHidden/>
    <w:qFormat/>
    <w:rsid w:val="005759EF"/>
    <w:pPr>
      <w:spacing w:after="0"/>
    </w:pPr>
  </w:style>
  <w:style w:type="paragraph" w:styleId="NormalIndent">
    <w:name w:val="Normal Indent"/>
    <w:basedOn w:val="Normal"/>
    <w:uiPriority w:val="99"/>
    <w:semiHidden/>
    <w:unhideWhenUsed/>
    <w:rsid w:val="008210BE"/>
    <w:pPr>
      <w:ind w:left="720"/>
    </w:pPr>
  </w:style>
  <w:style w:type="table" w:styleId="TableList1">
    <w:name w:val="Table List 1"/>
    <w:basedOn w:val="TableNormal"/>
    <w:uiPriority w:val="99"/>
    <w:rsid w:val="00163542"/>
    <w:pPr>
      <w:spacing w:after="0"/>
    </w:pPr>
    <w:rPr>
      <w:sz w:val="20"/>
      <w:szCs w:val="20"/>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Revision">
    <w:name w:val="Revision"/>
    <w:hidden/>
    <w:uiPriority w:val="99"/>
    <w:semiHidden/>
    <w:rsid w:val="009B5DFB"/>
    <w:pPr>
      <w:spacing w:after="0"/>
    </w:pPr>
  </w:style>
  <w:style w:type="paragraph" w:styleId="BodyText">
    <w:name w:val="Body Text"/>
    <w:aliases w:val="BT,Body Text (Text of Statute),bt"/>
    <w:basedOn w:val="Normal"/>
    <w:link w:val="BodyTextChar"/>
    <w:semiHidden/>
    <w:rsid w:val="00A61FAA"/>
    <w:rPr>
      <w:rFonts w:eastAsia="Times New Roman"/>
      <w:lang w:bidi="ar-SA"/>
    </w:rPr>
  </w:style>
  <w:style w:type="character" w:customStyle="1" w:styleId="BodyTextChar">
    <w:name w:val="Body Text Char"/>
    <w:aliases w:val="BT Char,Body Text (Text of Statute) Char,bt Char"/>
    <w:basedOn w:val="DefaultParagraphFont"/>
    <w:link w:val="BodyText"/>
    <w:semiHidden/>
    <w:rsid w:val="000E1CF7"/>
    <w:rPr>
      <w:rFonts w:eastAsia="Times New Roman"/>
      <w:lang w:bidi="ar-SA"/>
    </w:rPr>
  </w:style>
  <w:style w:type="character" w:styleId="CommentReference">
    <w:name w:val="annotation reference"/>
    <w:basedOn w:val="DefaultParagraphFont"/>
    <w:uiPriority w:val="99"/>
    <w:semiHidden/>
    <w:rsid w:val="00A61FAA"/>
    <w:rPr>
      <w:sz w:val="16"/>
      <w:szCs w:val="16"/>
    </w:rPr>
  </w:style>
  <w:style w:type="paragraph" w:styleId="CommentText">
    <w:name w:val="annotation text"/>
    <w:basedOn w:val="Normal"/>
    <w:link w:val="CommentTextChar"/>
    <w:uiPriority w:val="99"/>
    <w:rsid w:val="00A61FAA"/>
    <w:pPr>
      <w:spacing w:after="0"/>
    </w:pPr>
    <w:rPr>
      <w:rFonts w:eastAsia="Times New Roman"/>
      <w:sz w:val="20"/>
      <w:szCs w:val="20"/>
      <w:lang w:bidi="ar-SA"/>
    </w:rPr>
  </w:style>
  <w:style w:type="character" w:customStyle="1" w:styleId="CommentTextChar">
    <w:name w:val="Comment Text Char"/>
    <w:basedOn w:val="DefaultParagraphFont"/>
    <w:link w:val="CommentText"/>
    <w:uiPriority w:val="99"/>
    <w:rsid w:val="000E1CF7"/>
    <w:rPr>
      <w:rFonts w:eastAsia="Times New Roman"/>
      <w:sz w:val="20"/>
      <w:szCs w:val="20"/>
      <w:lang w:bidi="ar-SA"/>
    </w:rPr>
  </w:style>
  <w:style w:type="character" w:styleId="FootnoteReference">
    <w:name w:val="footnote reference"/>
    <w:basedOn w:val="DefaultParagraphFont"/>
    <w:rsid w:val="00311088"/>
    <w:rPr>
      <w:vertAlign w:val="superscript"/>
    </w:rPr>
  </w:style>
  <w:style w:type="paragraph" w:styleId="FootnoteText">
    <w:name w:val="footnote text"/>
    <w:basedOn w:val="Normal"/>
    <w:link w:val="FootnoteTextChar"/>
    <w:rsid w:val="005B7A19"/>
    <w:pPr>
      <w:spacing w:before="60" w:after="60"/>
      <w:ind w:firstLine="720"/>
      <w:contextualSpacing/>
    </w:pPr>
    <w:rPr>
      <w:rFonts w:eastAsia="Times New Roman"/>
      <w:kern w:val="0"/>
      <w:sz w:val="20"/>
      <w:szCs w:val="20"/>
      <w:lang w:bidi="ar-SA"/>
    </w:rPr>
  </w:style>
  <w:style w:type="character" w:customStyle="1" w:styleId="FootnoteTextChar">
    <w:name w:val="Footnote Text Char"/>
    <w:basedOn w:val="DefaultParagraphFont"/>
    <w:link w:val="FootnoteText"/>
    <w:rsid w:val="005B7A19"/>
    <w:rPr>
      <w:rFonts w:eastAsia="Times New Roman"/>
      <w:kern w:val="0"/>
      <w:sz w:val="20"/>
      <w:szCs w:val="20"/>
      <w:lang w:bidi="ar-SA"/>
    </w:rPr>
  </w:style>
  <w:style w:type="character" w:styleId="Hyperlink">
    <w:name w:val="Hyperlink"/>
    <w:basedOn w:val="DefaultParagraphFont"/>
    <w:uiPriority w:val="99"/>
    <w:rsid w:val="00A61FAA"/>
    <w:rPr>
      <w:color w:val="0000FF"/>
      <w:u w:val="single"/>
    </w:rPr>
  </w:style>
  <w:style w:type="paragraph" w:styleId="BalloonText">
    <w:name w:val="Balloon Text"/>
    <w:basedOn w:val="Normal"/>
    <w:link w:val="BalloonTextChar"/>
    <w:uiPriority w:val="99"/>
    <w:semiHidden/>
    <w:rsid w:val="00A61FAA"/>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0E1CF7"/>
    <w:rPr>
      <w:rFonts w:ascii="Tahoma" w:hAnsi="Tahoma" w:cs="Tahoma"/>
      <w:sz w:val="16"/>
      <w:szCs w:val="16"/>
    </w:rPr>
  </w:style>
  <w:style w:type="paragraph" w:customStyle="1" w:styleId="BChapterName">
    <w:name w:val="BChapter_Name"/>
    <w:basedOn w:val="Normal"/>
    <w:link w:val="BChapterNameChar"/>
    <w:qFormat/>
    <w:rsid w:val="00FA11DA"/>
    <w:pPr>
      <w:jc w:val="center"/>
      <w:outlineLvl w:val="0"/>
    </w:pPr>
    <w:rPr>
      <w:b/>
      <w:sz w:val="28"/>
      <w:szCs w:val="28"/>
    </w:rPr>
  </w:style>
  <w:style w:type="character" w:customStyle="1" w:styleId="BChapterNameChar">
    <w:name w:val="BChapter_Name Char"/>
    <w:basedOn w:val="DefaultParagraphFont"/>
    <w:link w:val="BChapterName"/>
    <w:rsid w:val="00FA11DA"/>
    <w:rPr>
      <w:b/>
      <w:sz w:val="28"/>
      <w:szCs w:val="28"/>
    </w:rPr>
  </w:style>
  <w:style w:type="paragraph" w:customStyle="1" w:styleId="BHead1">
    <w:name w:val="BHead1"/>
    <w:next w:val="BNormal"/>
    <w:link w:val="BHead1Char"/>
    <w:qFormat/>
    <w:rsid w:val="00EB638D"/>
    <w:pPr>
      <w:outlineLvl w:val="0"/>
    </w:pPr>
    <w:rPr>
      <w:rFonts w:eastAsiaTheme="majorEastAsia" w:cstheme="majorBidi"/>
      <w:b/>
      <w:bCs/>
      <w:kern w:val="0"/>
      <w:sz w:val="28"/>
      <w:szCs w:val="28"/>
      <w:lang w:eastAsia="ja-JP" w:bidi="ar-SA"/>
    </w:rPr>
  </w:style>
  <w:style w:type="character" w:customStyle="1" w:styleId="BHead1Char">
    <w:name w:val="BHead1 Char"/>
    <w:basedOn w:val="Heading1Char"/>
    <w:link w:val="BHead1"/>
    <w:rsid w:val="00EB638D"/>
    <w:rPr>
      <w:rFonts w:eastAsiaTheme="majorEastAsia" w:cstheme="majorBidi"/>
      <w:b/>
      <w:bCs/>
      <w:kern w:val="0"/>
      <w:sz w:val="28"/>
      <w:szCs w:val="28"/>
      <w:lang w:eastAsia="ja-JP" w:bidi="ar-SA"/>
    </w:rPr>
  </w:style>
  <w:style w:type="paragraph" w:customStyle="1" w:styleId="BNormal">
    <w:name w:val="BNormal"/>
    <w:link w:val="BNormalChar"/>
    <w:qFormat/>
    <w:rsid w:val="0090141E"/>
    <w:pPr>
      <w:spacing w:before="120" w:after="0"/>
    </w:pPr>
    <w:rPr>
      <w:rFonts w:eastAsia="Times New Roman"/>
      <w:kern w:val="0"/>
      <w:lang w:bidi="ar-SA"/>
    </w:rPr>
  </w:style>
  <w:style w:type="character" w:customStyle="1" w:styleId="BNormalChar">
    <w:name w:val="BNormal Char"/>
    <w:basedOn w:val="DefaultParagraphFont"/>
    <w:link w:val="BNormal"/>
    <w:rsid w:val="0090141E"/>
    <w:rPr>
      <w:rFonts w:eastAsia="Times New Roman"/>
      <w:kern w:val="0"/>
      <w:lang w:bidi="ar-SA"/>
    </w:rPr>
  </w:style>
  <w:style w:type="paragraph" w:customStyle="1" w:styleId="BQuotelong">
    <w:name w:val="BQuote_long"/>
    <w:basedOn w:val="BNormal"/>
    <w:link w:val="BQuotelongChar"/>
    <w:qFormat/>
    <w:rsid w:val="00A06BF9"/>
    <w:pPr>
      <w:ind w:left="1080" w:right="720"/>
    </w:pPr>
  </w:style>
  <w:style w:type="character" w:customStyle="1" w:styleId="BQuotelongChar">
    <w:name w:val="BQuote_long Char"/>
    <w:basedOn w:val="BNormalChar"/>
    <w:link w:val="BQuotelong"/>
    <w:rsid w:val="00A06BF9"/>
    <w:rPr>
      <w:rFonts w:eastAsia="Times New Roman"/>
      <w:kern w:val="0"/>
      <w:lang w:bidi="ar-SA"/>
    </w:rPr>
  </w:style>
  <w:style w:type="paragraph" w:customStyle="1" w:styleId="BHead2">
    <w:name w:val="BHead2"/>
    <w:next w:val="BNormal"/>
    <w:link w:val="BHead2Char"/>
    <w:qFormat/>
    <w:rsid w:val="00EB638D"/>
    <w:pPr>
      <w:outlineLvl w:val="1"/>
    </w:pPr>
    <w:rPr>
      <w:rFonts w:eastAsiaTheme="majorEastAsia" w:cstheme="majorBidi"/>
      <w:b/>
      <w:bCs/>
      <w:i/>
      <w:color w:val="000000" w:themeColor="text1"/>
      <w:kern w:val="0"/>
      <w:szCs w:val="26"/>
      <w:lang w:bidi="ar-SA"/>
    </w:rPr>
  </w:style>
  <w:style w:type="character" w:customStyle="1" w:styleId="BHead2Char">
    <w:name w:val="BHead2 Char"/>
    <w:basedOn w:val="BNormalChar"/>
    <w:link w:val="BHead2"/>
    <w:rsid w:val="00EB638D"/>
    <w:rPr>
      <w:rFonts w:eastAsiaTheme="majorEastAsia" w:cstheme="majorBidi"/>
      <w:b/>
      <w:bCs/>
      <w:i/>
      <w:color w:val="000000" w:themeColor="text1"/>
      <w:kern w:val="0"/>
      <w:szCs w:val="26"/>
      <w:lang w:bidi="ar-SA"/>
    </w:rPr>
  </w:style>
  <w:style w:type="paragraph" w:customStyle="1" w:styleId="BListitembul">
    <w:name w:val="BList_item_bul"/>
    <w:basedOn w:val="Normal"/>
    <w:link w:val="BListitembulChar"/>
    <w:qFormat/>
    <w:rsid w:val="008717E4"/>
    <w:pPr>
      <w:numPr>
        <w:numId w:val="25"/>
      </w:numPr>
      <w:spacing w:before="0" w:after="0"/>
      <w:ind w:left="1080"/>
      <w:contextualSpacing/>
    </w:pPr>
    <w:rPr>
      <w:rFonts w:eastAsia="Times New Roman"/>
      <w:kern w:val="0"/>
      <w:lang w:bidi="ar-SA"/>
    </w:rPr>
  </w:style>
  <w:style w:type="character" w:customStyle="1" w:styleId="BListitembulChar">
    <w:name w:val="BList_item_bul Char"/>
    <w:basedOn w:val="DefaultParagraphFont"/>
    <w:link w:val="BListitembul"/>
    <w:rsid w:val="008717E4"/>
    <w:rPr>
      <w:rFonts w:eastAsia="Times New Roman"/>
      <w:kern w:val="0"/>
      <w:lang w:bidi="ar-SA"/>
    </w:rPr>
  </w:style>
  <w:style w:type="paragraph" w:customStyle="1" w:styleId="BHead3">
    <w:name w:val="BHead3"/>
    <w:next w:val="BNormal"/>
    <w:link w:val="BHead3Char"/>
    <w:qFormat/>
    <w:rsid w:val="00EB638D"/>
    <w:pPr>
      <w:ind w:left="720"/>
      <w:outlineLvl w:val="2"/>
    </w:pPr>
    <w:rPr>
      <w:rFonts w:eastAsiaTheme="majorEastAsia" w:cstheme="majorBidi"/>
      <w:bCs/>
      <w:i/>
      <w:kern w:val="0"/>
      <w:lang w:eastAsia="zh-CN" w:bidi="ar-SA"/>
    </w:rPr>
  </w:style>
  <w:style w:type="character" w:customStyle="1" w:styleId="BHead3Char">
    <w:name w:val="BHead3 Char"/>
    <w:basedOn w:val="DefaultParagraphFont"/>
    <w:link w:val="BHead3"/>
    <w:rsid w:val="00EB638D"/>
    <w:rPr>
      <w:rFonts w:eastAsiaTheme="majorEastAsia" w:cstheme="majorBidi"/>
      <w:bCs/>
      <w:i/>
      <w:kern w:val="0"/>
      <w:lang w:eastAsia="zh-CN" w:bidi="ar-SA"/>
    </w:rPr>
  </w:style>
  <w:style w:type="character" w:customStyle="1" w:styleId="PListitemChar">
    <w:name w:val="PList_item Char"/>
    <w:basedOn w:val="DefaultParagraphFont"/>
    <w:semiHidden/>
    <w:rsid w:val="00134E05"/>
  </w:style>
  <w:style w:type="paragraph" w:customStyle="1" w:styleId="BCommentpara">
    <w:name w:val="BComment_para"/>
    <w:basedOn w:val="Normal"/>
    <w:next w:val="BNormal"/>
    <w:link w:val="BCommentparaChar"/>
    <w:qFormat/>
    <w:rsid w:val="002F68F8"/>
    <w:pPr>
      <w:spacing w:before="100" w:beforeAutospacing="1"/>
      <w:ind w:left="720"/>
    </w:pPr>
  </w:style>
  <w:style w:type="character" w:customStyle="1" w:styleId="BCommentparaChar">
    <w:name w:val="BComment_para Char"/>
    <w:basedOn w:val="DefaultParagraphFont"/>
    <w:link w:val="BCommentpara"/>
    <w:rsid w:val="007E29E2"/>
  </w:style>
  <w:style w:type="character" w:customStyle="1" w:styleId="BCommenthead">
    <w:name w:val="BComment_head"/>
    <w:basedOn w:val="DefaultParagraphFont"/>
    <w:uiPriority w:val="1"/>
    <w:qFormat/>
    <w:rsid w:val="004A493A"/>
    <w:rPr>
      <w:b/>
    </w:rPr>
  </w:style>
  <w:style w:type="paragraph" w:customStyle="1" w:styleId="BExamplepara">
    <w:name w:val="BExample_para"/>
    <w:basedOn w:val="Normal"/>
    <w:next w:val="BNormal"/>
    <w:link w:val="BExampleparaChar"/>
    <w:qFormat/>
    <w:rsid w:val="00D56F5B"/>
    <w:pPr>
      <w:ind w:left="720"/>
      <w:jc w:val="both"/>
    </w:pPr>
  </w:style>
  <w:style w:type="character" w:customStyle="1" w:styleId="BExampleparaChar">
    <w:name w:val="BExample_para Char"/>
    <w:basedOn w:val="DefaultParagraphFont"/>
    <w:link w:val="BExamplepara"/>
    <w:rsid w:val="007E29E2"/>
  </w:style>
  <w:style w:type="character" w:customStyle="1" w:styleId="BExamplehead">
    <w:name w:val="BExample_head"/>
    <w:basedOn w:val="BExampleparaChar"/>
    <w:uiPriority w:val="1"/>
    <w:qFormat/>
    <w:rsid w:val="00E35D3F"/>
    <w:rPr>
      <w:rFonts w:eastAsia="Times New Roman"/>
      <w:b/>
      <w:kern w:val="0"/>
      <w:lang w:bidi="ar-SA"/>
    </w:rPr>
  </w:style>
  <w:style w:type="paragraph" w:customStyle="1" w:styleId="BListitemnum">
    <w:name w:val="BList_item_num"/>
    <w:basedOn w:val="BListitembul"/>
    <w:link w:val="BListitemnumChar"/>
    <w:qFormat/>
    <w:rsid w:val="00937CBF"/>
    <w:pPr>
      <w:numPr>
        <w:numId w:val="1"/>
      </w:numPr>
      <w:ind w:left="1080"/>
    </w:pPr>
  </w:style>
  <w:style w:type="character" w:customStyle="1" w:styleId="BListitemnumChar">
    <w:name w:val="BList_item_num Char"/>
    <w:basedOn w:val="BListitembulChar"/>
    <w:link w:val="BListitemnum"/>
    <w:rsid w:val="00937CBF"/>
    <w:rPr>
      <w:rFonts w:eastAsia="Times New Roman"/>
      <w:kern w:val="0"/>
      <w:lang w:bidi="ar-SA"/>
    </w:rPr>
  </w:style>
  <w:style w:type="character" w:customStyle="1" w:styleId="BCasenameshort">
    <w:name w:val="BCasename_short"/>
    <w:basedOn w:val="BCasenamefull"/>
    <w:uiPriority w:val="1"/>
    <w:qFormat/>
    <w:rsid w:val="00630797"/>
    <w:rPr>
      <w:rFonts w:eastAsia="Times New Roman"/>
      <w:i/>
      <w:color w:val="00B050"/>
      <w:kern w:val="0"/>
      <w:lang w:bidi="ar-SA"/>
    </w:rPr>
  </w:style>
  <w:style w:type="character" w:customStyle="1" w:styleId="BCasenamefull">
    <w:name w:val="BCasename_full"/>
    <w:uiPriority w:val="1"/>
    <w:qFormat/>
    <w:rsid w:val="003930D7"/>
    <w:rPr>
      <w:rFonts w:eastAsia="Times New Roman"/>
      <w:i/>
      <w:color w:val="00B050"/>
      <w:kern w:val="0"/>
      <w:lang w:bidi="ar-SA"/>
    </w:rPr>
  </w:style>
  <w:style w:type="paragraph" w:customStyle="1" w:styleId="BHead4">
    <w:name w:val="BHead4"/>
    <w:next w:val="BNormal"/>
    <w:link w:val="BHead4Char"/>
    <w:qFormat/>
    <w:rsid w:val="00EB638D"/>
    <w:pPr>
      <w:ind w:left="720"/>
      <w:outlineLvl w:val="3"/>
    </w:pPr>
    <w:rPr>
      <w:rFonts w:eastAsiaTheme="majorEastAsia" w:cstheme="majorBidi"/>
      <w:bCs/>
      <w:i/>
      <w:iCs/>
      <w:kern w:val="0"/>
      <w:lang w:bidi="ar-SA"/>
    </w:rPr>
  </w:style>
  <w:style w:type="character" w:customStyle="1" w:styleId="BHead4Char">
    <w:name w:val="BHead4 Char"/>
    <w:basedOn w:val="BNormalChar"/>
    <w:link w:val="BHead4"/>
    <w:rsid w:val="00EB638D"/>
    <w:rPr>
      <w:rFonts w:eastAsiaTheme="majorEastAsia" w:cstheme="majorBidi"/>
      <w:bCs/>
      <w:i/>
      <w:iCs/>
      <w:kern w:val="0"/>
      <w:lang w:bidi="ar-SA"/>
    </w:rPr>
  </w:style>
  <w:style w:type="paragraph" w:customStyle="1" w:styleId="BHead5">
    <w:name w:val="BHead5"/>
    <w:next w:val="BNormal"/>
    <w:link w:val="BHead5Char"/>
    <w:qFormat/>
    <w:rsid w:val="00F57AC4"/>
    <w:pPr>
      <w:ind w:left="720"/>
      <w:outlineLvl w:val="4"/>
    </w:pPr>
    <w:rPr>
      <w:rFonts w:eastAsia="Times New Roman"/>
      <w:kern w:val="0"/>
      <w:lang w:bidi="ar-SA"/>
    </w:rPr>
  </w:style>
  <w:style w:type="character" w:customStyle="1" w:styleId="BHead5Char">
    <w:name w:val="BHead5 Char"/>
    <w:basedOn w:val="BNormalChar"/>
    <w:link w:val="BHead5"/>
    <w:rsid w:val="00F57AC4"/>
    <w:rPr>
      <w:rFonts w:eastAsia="Times New Roman"/>
      <w:kern w:val="0"/>
      <w:lang w:bidi="ar-SA"/>
    </w:rPr>
  </w:style>
  <w:style w:type="character" w:customStyle="1" w:styleId="BOnlyinprint">
    <w:name w:val="BOnly_in_print"/>
    <w:basedOn w:val="BNormalChar"/>
    <w:uiPriority w:val="1"/>
    <w:qFormat/>
    <w:rsid w:val="00F30EA3"/>
    <w:rPr>
      <w:rFonts w:eastAsia="Times New Roman"/>
      <w:color w:val="0070C0"/>
      <w:kern w:val="0"/>
      <w:lang w:bidi="ar-SA"/>
    </w:rPr>
  </w:style>
  <w:style w:type="character" w:customStyle="1" w:styleId="BURL">
    <w:name w:val="BURL"/>
    <w:basedOn w:val="DefaultParagraphFont"/>
    <w:uiPriority w:val="1"/>
    <w:qFormat/>
    <w:rsid w:val="003126D4"/>
    <w:rPr>
      <w:color w:val="000000" w:themeColor="text1"/>
      <w:u w:val="wave" w:color="365F91" w:themeColor="accent1" w:themeShade="BF"/>
    </w:rPr>
  </w:style>
  <w:style w:type="paragraph" w:customStyle="1" w:styleId="BObservpara">
    <w:name w:val="BObserv_para"/>
    <w:basedOn w:val="BExamplepara"/>
    <w:link w:val="BObservparaChar"/>
    <w:rsid w:val="005555D7"/>
  </w:style>
  <w:style w:type="character" w:customStyle="1" w:styleId="BObservparaChar">
    <w:name w:val="BObserv_para Char"/>
    <w:basedOn w:val="BExampleparaChar"/>
    <w:link w:val="BObservpara"/>
    <w:rsid w:val="002B59C0"/>
    <w:rPr>
      <w:rFonts w:eastAsia="Times New Roman"/>
      <w:kern w:val="0"/>
      <w:lang w:bidi="ar-SA"/>
    </w:rPr>
  </w:style>
  <w:style w:type="paragraph" w:customStyle="1" w:styleId="BCaseExpara">
    <w:name w:val="BCase_Ex_para"/>
    <w:basedOn w:val="BQuotelong"/>
    <w:qFormat/>
    <w:rsid w:val="00823709"/>
  </w:style>
  <w:style w:type="character" w:customStyle="1" w:styleId="BCaseExhead">
    <w:name w:val="BCase_Ex_head"/>
    <w:basedOn w:val="DefaultParagraphFont"/>
    <w:uiPriority w:val="1"/>
    <w:qFormat/>
    <w:rsid w:val="00BA4FE1"/>
    <w:rPr>
      <w:b/>
      <w:bCs/>
    </w:rPr>
  </w:style>
  <w:style w:type="paragraph" w:customStyle="1" w:styleId="BPracTippara">
    <w:name w:val="BPrac_Tip_para"/>
    <w:basedOn w:val="BCaseExpara"/>
    <w:rsid w:val="00BA4FE1"/>
  </w:style>
  <w:style w:type="character" w:customStyle="1" w:styleId="BPracTiphead">
    <w:name w:val="BPrac_Tip_head"/>
    <w:basedOn w:val="DefaultParagraphFont"/>
    <w:uiPriority w:val="1"/>
    <w:rsid w:val="00BA4FE1"/>
    <w:rPr>
      <w:b/>
    </w:rPr>
  </w:style>
  <w:style w:type="character" w:styleId="PlaceholderText">
    <w:name w:val="Placeholder Text"/>
    <w:basedOn w:val="DefaultParagraphFont"/>
    <w:uiPriority w:val="99"/>
    <w:semiHidden/>
    <w:rsid w:val="00E80F36"/>
    <w:rPr>
      <w:color w:val="808080"/>
    </w:rPr>
  </w:style>
  <w:style w:type="paragraph" w:customStyle="1" w:styleId="BHiddenText">
    <w:name w:val="BHiddenText"/>
    <w:basedOn w:val="Normal"/>
    <w:link w:val="BHiddenTextChar"/>
    <w:unhideWhenUsed/>
    <w:qFormat/>
    <w:rsid w:val="0060307E"/>
    <w:pPr>
      <w:tabs>
        <w:tab w:val="left" w:pos="0"/>
      </w:tabs>
      <w:autoSpaceDE w:val="0"/>
      <w:autoSpaceDN w:val="0"/>
      <w:adjustRightInd w:val="0"/>
    </w:pPr>
    <w:rPr>
      <w:rFonts w:ascii="Courier New" w:hAnsi="Courier New" w:cs="Courier New"/>
      <w:vanish/>
      <w:sz w:val="22"/>
      <w:szCs w:val="22"/>
    </w:rPr>
  </w:style>
  <w:style w:type="character" w:customStyle="1" w:styleId="BHiddenTextChar">
    <w:name w:val="BHiddenText Char"/>
    <w:basedOn w:val="DefaultParagraphFont"/>
    <w:link w:val="BHiddenText"/>
    <w:rsid w:val="000F250C"/>
    <w:rPr>
      <w:rFonts w:ascii="Courier New" w:hAnsi="Courier New" w:cs="Courier New"/>
      <w:vanish/>
      <w:sz w:val="22"/>
      <w:szCs w:val="22"/>
    </w:rPr>
  </w:style>
  <w:style w:type="paragraph" w:styleId="DocumentMap">
    <w:name w:val="Document Map"/>
    <w:basedOn w:val="Normal"/>
    <w:link w:val="DocumentMapChar"/>
    <w:uiPriority w:val="99"/>
    <w:semiHidden/>
    <w:unhideWhenUsed/>
    <w:rsid w:val="00E7674B"/>
    <w:pPr>
      <w:spacing w:after="0"/>
    </w:pPr>
    <w:rPr>
      <w:rFonts w:ascii="Tahoma" w:hAnsi="Tahoma" w:cs="Tahoma"/>
      <w:sz w:val="16"/>
      <w:szCs w:val="16"/>
    </w:rPr>
  </w:style>
  <w:style w:type="character" w:customStyle="1" w:styleId="DocumentMapChar">
    <w:name w:val="Document Map Char"/>
    <w:basedOn w:val="DefaultParagraphFont"/>
    <w:link w:val="DocumentMap"/>
    <w:uiPriority w:val="99"/>
    <w:semiHidden/>
    <w:rsid w:val="00E7674B"/>
    <w:rPr>
      <w:rFonts w:ascii="Tahoma" w:hAnsi="Tahoma" w:cs="Tahoma"/>
      <w:sz w:val="16"/>
      <w:szCs w:val="16"/>
    </w:rPr>
  </w:style>
  <w:style w:type="character" w:customStyle="1" w:styleId="BNotehead">
    <w:name w:val="BNote_head"/>
    <w:basedOn w:val="DefaultParagraphFont"/>
    <w:uiPriority w:val="1"/>
    <w:qFormat/>
    <w:rsid w:val="003663BF"/>
  </w:style>
  <w:style w:type="table" w:customStyle="1" w:styleId="LightList-Accent11">
    <w:name w:val="Light List - Accent 11"/>
    <w:basedOn w:val="TableNormal"/>
    <w:uiPriority w:val="61"/>
    <w:rsid w:val="00D64BB5"/>
    <w:pPr>
      <w:spacing w:after="0"/>
    </w:pPr>
    <w:rPr>
      <w:rFonts w:asciiTheme="minorHAnsi" w:hAnsiTheme="minorHAnsi" w:cstheme="minorBidi"/>
      <w:kern w:val="0"/>
      <w:sz w:val="22"/>
      <w:szCs w:val="22"/>
      <w:lang w:bidi="ar-SA"/>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ColorfulList-Accent5">
    <w:name w:val="Colorful List Accent 5"/>
    <w:basedOn w:val="TableNormal"/>
    <w:uiPriority w:val="72"/>
    <w:rsid w:val="00D64BB5"/>
    <w:pPr>
      <w:spacing w:after="0"/>
    </w:pPr>
    <w:rPr>
      <w:rFonts w:asciiTheme="minorHAnsi" w:hAnsiTheme="minorHAnsi" w:cstheme="minorBidi"/>
      <w:color w:val="000000" w:themeColor="text1"/>
      <w:kern w:val="0"/>
      <w:sz w:val="22"/>
      <w:szCs w:val="22"/>
      <w:lang w:bidi="ar-SA"/>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paragraph" w:customStyle="1" w:styleId="BNotepara">
    <w:name w:val="BNote_para"/>
    <w:basedOn w:val="BObservpara"/>
    <w:link w:val="BNoteparaChar"/>
    <w:qFormat/>
    <w:rsid w:val="002B59C0"/>
    <w:pPr>
      <w:spacing w:before="0"/>
    </w:pPr>
  </w:style>
  <w:style w:type="character" w:customStyle="1" w:styleId="BNoteparaChar">
    <w:name w:val="BNote_para Char"/>
    <w:basedOn w:val="BObservparaChar"/>
    <w:link w:val="BNotepara"/>
    <w:rsid w:val="002B59C0"/>
    <w:rPr>
      <w:rFonts w:eastAsia="Times New Roman"/>
      <w:kern w:val="0"/>
      <w:lang w:bidi="ar-SA"/>
    </w:rPr>
  </w:style>
  <w:style w:type="character" w:customStyle="1" w:styleId="BObservhead">
    <w:name w:val="BObserv_head"/>
    <w:basedOn w:val="DefaultParagraphFont"/>
    <w:uiPriority w:val="1"/>
    <w:qFormat/>
    <w:rsid w:val="002B59C0"/>
    <w:rPr>
      <w:b/>
    </w:rPr>
  </w:style>
  <w:style w:type="paragraph" w:customStyle="1" w:styleId="BUnitStart">
    <w:name w:val="BUnitStart"/>
    <w:basedOn w:val="BNormal"/>
    <w:link w:val="BUnitStartChar"/>
    <w:unhideWhenUsed/>
    <w:qFormat/>
    <w:rsid w:val="002B59C0"/>
    <w:rPr>
      <w:rFonts w:ascii="Courier New" w:hAnsi="Courier New"/>
      <w:vanish/>
      <w:sz w:val="20"/>
    </w:rPr>
  </w:style>
  <w:style w:type="character" w:customStyle="1" w:styleId="BUnitStartChar">
    <w:name w:val="BUnitStart Char"/>
    <w:basedOn w:val="BNormalChar"/>
    <w:link w:val="BUnitStart"/>
    <w:rsid w:val="00CA1C2C"/>
    <w:rPr>
      <w:rFonts w:ascii="Courier New" w:eastAsia="Times New Roman" w:hAnsi="Courier New"/>
      <w:vanish/>
      <w:kern w:val="0"/>
      <w:sz w:val="20"/>
      <w:lang w:bidi="ar-SA"/>
    </w:rPr>
  </w:style>
  <w:style w:type="paragraph" w:customStyle="1" w:styleId="BHeadtable">
    <w:name w:val="BHead_table"/>
    <w:basedOn w:val="Normal"/>
    <w:link w:val="BHeadtableChar"/>
    <w:qFormat/>
    <w:rsid w:val="00994780"/>
    <w:pPr>
      <w:jc w:val="center"/>
    </w:pPr>
    <w:rPr>
      <w:b/>
    </w:rPr>
  </w:style>
  <w:style w:type="character" w:customStyle="1" w:styleId="BHeadtableChar">
    <w:name w:val="BHead_table Char"/>
    <w:basedOn w:val="DefaultParagraphFont"/>
    <w:link w:val="BHeadtable"/>
    <w:rsid w:val="007E29E2"/>
    <w:rPr>
      <w:b/>
    </w:rPr>
  </w:style>
  <w:style w:type="paragraph" w:customStyle="1" w:styleId="BNormaltable">
    <w:name w:val="BNormal_table"/>
    <w:basedOn w:val="BNormal"/>
    <w:link w:val="BNormaltableChar"/>
    <w:qFormat/>
    <w:rsid w:val="00B35906"/>
    <w:pPr>
      <w:spacing w:before="0"/>
    </w:pPr>
    <w:rPr>
      <w:sz w:val="20"/>
      <w:szCs w:val="20"/>
    </w:rPr>
  </w:style>
  <w:style w:type="character" w:customStyle="1" w:styleId="BNormaltableChar">
    <w:name w:val="BNormal_table Char"/>
    <w:basedOn w:val="BNormalChar"/>
    <w:link w:val="BNormaltable"/>
    <w:rsid w:val="00B35906"/>
    <w:rPr>
      <w:rFonts w:eastAsia="Times New Roman"/>
      <w:kern w:val="0"/>
      <w:sz w:val="20"/>
      <w:szCs w:val="20"/>
      <w:lang w:bidi="ar-SA"/>
    </w:rPr>
  </w:style>
  <w:style w:type="paragraph" w:customStyle="1" w:styleId="BNormaltablebold">
    <w:name w:val="BNormal_table_bold"/>
    <w:basedOn w:val="BNormaltable"/>
    <w:link w:val="BNormaltableboldChar"/>
    <w:qFormat/>
    <w:rsid w:val="00B35906"/>
    <w:rPr>
      <w:b/>
    </w:rPr>
  </w:style>
  <w:style w:type="character" w:customStyle="1" w:styleId="BNormaltableboldChar">
    <w:name w:val="BNormal_table_bold Char"/>
    <w:basedOn w:val="BNormaltableChar"/>
    <w:link w:val="BNormaltablebold"/>
    <w:rsid w:val="00B35906"/>
    <w:rPr>
      <w:rFonts w:eastAsia="Times New Roman"/>
      <w:b/>
      <w:kern w:val="0"/>
      <w:sz w:val="20"/>
      <w:szCs w:val="20"/>
      <w:lang w:bidi="ar-SA"/>
    </w:rPr>
  </w:style>
  <w:style w:type="character" w:customStyle="1" w:styleId="FootnoteNumber">
    <w:name w:val="Footnote Number"/>
    <w:semiHidden/>
    <w:rsid w:val="00BA3A17"/>
    <w:rPr>
      <w:b/>
      <w:color w:val="800080"/>
      <w:position w:val="6"/>
      <w:sz w:val="20"/>
    </w:rPr>
  </w:style>
  <w:style w:type="paragraph" w:styleId="Header">
    <w:name w:val="header"/>
    <w:basedOn w:val="Normal"/>
    <w:link w:val="HeaderChar"/>
    <w:uiPriority w:val="99"/>
    <w:semiHidden/>
    <w:qFormat/>
    <w:rsid w:val="00BA3A17"/>
    <w:pPr>
      <w:tabs>
        <w:tab w:val="center" w:pos="4680"/>
        <w:tab w:val="right" w:pos="9360"/>
      </w:tabs>
      <w:spacing w:before="0" w:after="0"/>
    </w:pPr>
    <w:rPr>
      <w:rFonts w:cstheme="minorBidi"/>
      <w:kern w:val="0"/>
      <w:lang w:bidi="ar-SA"/>
    </w:rPr>
  </w:style>
  <w:style w:type="character" w:customStyle="1" w:styleId="HeaderChar">
    <w:name w:val="Header Char"/>
    <w:basedOn w:val="DefaultParagraphFont"/>
    <w:link w:val="Header"/>
    <w:uiPriority w:val="99"/>
    <w:semiHidden/>
    <w:rsid w:val="00881721"/>
    <w:rPr>
      <w:rFonts w:cstheme="minorBidi"/>
      <w:kern w:val="0"/>
      <w:lang w:bidi="ar-SA"/>
    </w:rPr>
  </w:style>
  <w:style w:type="paragraph" w:styleId="Footer">
    <w:name w:val="footer"/>
    <w:basedOn w:val="Normal"/>
    <w:link w:val="FooterChar"/>
    <w:uiPriority w:val="99"/>
    <w:semiHidden/>
    <w:rsid w:val="00BA3A17"/>
    <w:pPr>
      <w:tabs>
        <w:tab w:val="center" w:pos="4680"/>
        <w:tab w:val="right" w:pos="9360"/>
      </w:tabs>
      <w:spacing w:before="0" w:after="0"/>
    </w:pPr>
    <w:rPr>
      <w:rFonts w:cstheme="minorBidi"/>
      <w:kern w:val="0"/>
      <w:lang w:bidi="ar-SA"/>
    </w:rPr>
  </w:style>
  <w:style w:type="character" w:customStyle="1" w:styleId="FooterChar">
    <w:name w:val="Footer Char"/>
    <w:basedOn w:val="DefaultParagraphFont"/>
    <w:link w:val="Footer"/>
    <w:uiPriority w:val="99"/>
    <w:semiHidden/>
    <w:rsid w:val="00881721"/>
    <w:rPr>
      <w:rFonts w:cstheme="minorBidi"/>
      <w:kern w:val="0"/>
      <w:lang w:bidi="ar-SA"/>
    </w:rPr>
  </w:style>
  <w:style w:type="paragraph" w:styleId="TOC1">
    <w:name w:val="toc 1"/>
    <w:basedOn w:val="Normal"/>
    <w:next w:val="Normal"/>
    <w:autoRedefine/>
    <w:uiPriority w:val="39"/>
    <w:semiHidden/>
    <w:rsid w:val="00BA3A17"/>
    <w:pPr>
      <w:spacing w:before="0" w:after="0"/>
      <w:ind w:right="720"/>
    </w:pPr>
    <w:rPr>
      <w:kern w:val="0"/>
      <w:lang w:bidi="ar-SA"/>
    </w:rPr>
  </w:style>
  <w:style w:type="paragraph" w:styleId="EnvelopeAddress">
    <w:name w:val="envelope address"/>
    <w:basedOn w:val="Normal"/>
    <w:uiPriority w:val="99"/>
    <w:semiHidden/>
    <w:unhideWhenUsed/>
    <w:rsid w:val="00BA3A17"/>
    <w:pPr>
      <w:framePr w:w="7920" w:h="1980" w:hRule="exact" w:hSpace="180" w:wrap="auto" w:hAnchor="page" w:xAlign="center" w:yAlign="bottom"/>
      <w:spacing w:before="0" w:after="0"/>
      <w:ind w:left="2880"/>
    </w:pPr>
    <w:rPr>
      <w:rFonts w:eastAsiaTheme="majorEastAsia" w:cstheme="majorBidi"/>
      <w:kern w:val="0"/>
      <w:lang w:bidi="ar-SA"/>
    </w:rPr>
  </w:style>
  <w:style w:type="paragraph" w:styleId="Index1">
    <w:name w:val="index 1"/>
    <w:basedOn w:val="Normal"/>
    <w:next w:val="Normal"/>
    <w:autoRedefine/>
    <w:uiPriority w:val="99"/>
    <w:semiHidden/>
    <w:unhideWhenUsed/>
    <w:rsid w:val="00BA3A17"/>
    <w:pPr>
      <w:spacing w:before="0" w:after="0"/>
      <w:ind w:left="240" w:hanging="240"/>
    </w:pPr>
    <w:rPr>
      <w:rFonts w:cstheme="minorBidi"/>
      <w:kern w:val="0"/>
      <w:lang w:bidi="ar-SA"/>
    </w:rPr>
  </w:style>
  <w:style w:type="character" w:customStyle="1" w:styleId="MessageHeaderChar">
    <w:name w:val="Message Header Char"/>
    <w:basedOn w:val="DefaultParagraphFont"/>
    <w:link w:val="MessageHeader"/>
    <w:uiPriority w:val="99"/>
    <w:semiHidden/>
    <w:rsid w:val="00BA3A17"/>
    <w:rPr>
      <w:rFonts w:eastAsiaTheme="majorEastAsia" w:cstheme="majorBidi"/>
      <w:kern w:val="0"/>
      <w:shd w:val="pct20" w:color="auto" w:fill="auto"/>
      <w:lang w:bidi="ar-SA"/>
    </w:rPr>
  </w:style>
  <w:style w:type="paragraph" w:styleId="MessageHeader">
    <w:name w:val="Message Header"/>
    <w:basedOn w:val="Normal"/>
    <w:link w:val="MessageHeaderChar"/>
    <w:uiPriority w:val="99"/>
    <w:semiHidden/>
    <w:unhideWhenUsed/>
    <w:rsid w:val="00BA3A17"/>
    <w:pPr>
      <w:pBdr>
        <w:top w:val="single" w:sz="6" w:space="1" w:color="auto"/>
        <w:left w:val="single" w:sz="6" w:space="1" w:color="auto"/>
        <w:bottom w:val="single" w:sz="6" w:space="1" w:color="auto"/>
        <w:right w:val="single" w:sz="6" w:space="1" w:color="auto"/>
      </w:pBdr>
      <w:shd w:val="pct20" w:color="auto" w:fill="auto"/>
      <w:spacing w:before="0" w:after="0"/>
      <w:ind w:left="1080" w:hanging="1080"/>
    </w:pPr>
    <w:rPr>
      <w:rFonts w:eastAsiaTheme="majorEastAsia" w:cstheme="majorBidi"/>
      <w:kern w:val="0"/>
      <w:lang w:bidi="ar-SA"/>
    </w:rPr>
  </w:style>
  <w:style w:type="paragraph" w:customStyle="1" w:styleId="TOCPage">
    <w:name w:val="TOC Page"/>
    <w:basedOn w:val="Normal"/>
    <w:next w:val="TOC1"/>
    <w:link w:val="TOCPageChar"/>
    <w:semiHidden/>
    <w:rsid w:val="00BA3A17"/>
    <w:pPr>
      <w:spacing w:after="0"/>
      <w:jc w:val="right"/>
    </w:pPr>
    <w:rPr>
      <w:rFonts w:cstheme="minorBidi"/>
      <w:kern w:val="0"/>
      <w:sz w:val="20"/>
      <w:u w:val="single"/>
      <w:lang w:bidi="ar-SA"/>
    </w:rPr>
  </w:style>
  <w:style w:type="character" w:customStyle="1" w:styleId="TOCPageChar">
    <w:name w:val="TOC Page Char"/>
    <w:basedOn w:val="DefaultParagraphFont"/>
    <w:link w:val="TOCPage"/>
    <w:semiHidden/>
    <w:rsid w:val="00134E05"/>
    <w:rPr>
      <w:sz w:val="20"/>
      <w:u w:val="single"/>
    </w:rPr>
  </w:style>
  <w:style w:type="character" w:customStyle="1" w:styleId="EndnoteTextChar">
    <w:name w:val="Endnote Text Char"/>
    <w:basedOn w:val="DefaultParagraphFont"/>
    <w:link w:val="EndnoteText"/>
    <w:uiPriority w:val="99"/>
    <w:semiHidden/>
    <w:rsid w:val="000E1CF7"/>
    <w:rPr>
      <w:rFonts w:cstheme="minorBidi"/>
      <w:kern w:val="0"/>
      <w:sz w:val="20"/>
      <w:szCs w:val="20"/>
      <w:lang w:bidi="ar-SA"/>
    </w:rPr>
  </w:style>
  <w:style w:type="paragraph" w:styleId="EndnoteText">
    <w:name w:val="endnote text"/>
    <w:basedOn w:val="Normal"/>
    <w:link w:val="EndnoteTextChar"/>
    <w:uiPriority w:val="99"/>
    <w:semiHidden/>
    <w:rsid w:val="00BA3A17"/>
    <w:pPr>
      <w:spacing w:before="0" w:after="0"/>
    </w:pPr>
    <w:rPr>
      <w:rFonts w:cstheme="minorBidi"/>
      <w:kern w:val="0"/>
      <w:sz w:val="20"/>
      <w:szCs w:val="20"/>
      <w:lang w:bidi="ar-SA"/>
    </w:rPr>
  </w:style>
  <w:style w:type="paragraph" w:styleId="List">
    <w:name w:val="List"/>
    <w:basedOn w:val="Normal"/>
    <w:uiPriority w:val="99"/>
    <w:semiHidden/>
    <w:unhideWhenUsed/>
    <w:rsid w:val="00BA3A17"/>
    <w:pPr>
      <w:spacing w:before="0" w:after="0"/>
      <w:ind w:left="360" w:hanging="360"/>
      <w:contextualSpacing/>
    </w:pPr>
    <w:rPr>
      <w:rFonts w:cstheme="minorBidi"/>
      <w:kern w:val="0"/>
      <w:lang w:bidi="ar-SA"/>
    </w:rPr>
  </w:style>
  <w:style w:type="character" w:customStyle="1" w:styleId="ClosingChar">
    <w:name w:val="Closing Char"/>
    <w:basedOn w:val="DefaultParagraphFont"/>
    <w:link w:val="Closing"/>
    <w:uiPriority w:val="99"/>
    <w:semiHidden/>
    <w:rsid w:val="00BA3A17"/>
    <w:rPr>
      <w:rFonts w:cstheme="minorBidi"/>
      <w:kern w:val="0"/>
      <w:lang w:bidi="ar-SA"/>
    </w:rPr>
  </w:style>
  <w:style w:type="paragraph" w:styleId="Closing">
    <w:name w:val="Closing"/>
    <w:basedOn w:val="Normal"/>
    <w:link w:val="ClosingChar"/>
    <w:uiPriority w:val="99"/>
    <w:semiHidden/>
    <w:unhideWhenUsed/>
    <w:rsid w:val="00BA3A17"/>
    <w:pPr>
      <w:spacing w:before="0" w:after="0"/>
      <w:ind w:left="4320"/>
    </w:pPr>
    <w:rPr>
      <w:rFonts w:cstheme="minorBidi"/>
      <w:kern w:val="0"/>
      <w:lang w:bidi="ar-SA"/>
    </w:rPr>
  </w:style>
  <w:style w:type="character" w:customStyle="1" w:styleId="BodyTextIndentChar">
    <w:name w:val="Body Text Indent Char"/>
    <w:basedOn w:val="DefaultParagraphFont"/>
    <w:link w:val="BodyTextIndent"/>
    <w:semiHidden/>
    <w:rsid w:val="000E1CF7"/>
    <w:rPr>
      <w:rFonts w:cstheme="minorBidi"/>
      <w:kern w:val="0"/>
      <w:lang w:bidi="ar-SA"/>
    </w:rPr>
  </w:style>
  <w:style w:type="paragraph" w:styleId="BodyTextIndent">
    <w:name w:val="Body Text Indent"/>
    <w:basedOn w:val="Normal"/>
    <w:link w:val="BodyTextIndentChar"/>
    <w:semiHidden/>
    <w:rsid w:val="00BA3A17"/>
    <w:pPr>
      <w:spacing w:before="0"/>
      <w:ind w:left="360"/>
    </w:pPr>
    <w:rPr>
      <w:rFonts w:cstheme="minorBidi"/>
      <w:kern w:val="0"/>
      <w:lang w:bidi="ar-SA"/>
    </w:rPr>
  </w:style>
  <w:style w:type="character" w:customStyle="1" w:styleId="SalutationChar">
    <w:name w:val="Salutation Char"/>
    <w:basedOn w:val="DefaultParagraphFont"/>
    <w:link w:val="Salutation"/>
    <w:uiPriority w:val="99"/>
    <w:semiHidden/>
    <w:rsid w:val="00BA3A17"/>
    <w:rPr>
      <w:rFonts w:cstheme="minorBidi"/>
      <w:kern w:val="0"/>
      <w:lang w:bidi="ar-SA"/>
    </w:rPr>
  </w:style>
  <w:style w:type="paragraph" w:styleId="Salutation">
    <w:name w:val="Salutation"/>
    <w:basedOn w:val="Normal"/>
    <w:next w:val="Normal"/>
    <w:link w:val="SalutationChar"/>
    <w:uiPriority w:val="99"/>
    <w:semiHidden/>
    <w:unhideWhenUsed/>
    <w:rsid w:val="00BA3A17"/>
    <w:pPr>
      <w:spacing w:before="0" w:after="0"/>
    </w:pPr>
    <w:rPr>
      <w:rFonts w:cstheme="minorBidi"/>
      <w:kern w:val="0"/>
      <w:lang w:bidi="ar-SA"/>
    </w:rPr>
  </w:style>
  <w:style w:type="character" w:customStyle="1" w:styleId="DateChar">
    <w:name w:val="Date Char"/>
    <w:basedOn w:val="DefaultParagraphFont"/>
    <w:link w:val="Date"/>
    <w:uiPriority w:val="99"/>
    <w:semiHidden/>
    <w:rsid w:val="00BA3A17"/>
    <w:rPr>
      <w:rFonts w:cstheme="minorBidi"/>
      <w:kern w:val="0"/>
      <w:lang w:bidi="ar-SA"/>
    </w:rPr>
  </w:style>
  <w:style w:type="paragraph" w:styleId="Date">
    <w:name w:val="Date"/>
    <w:basedOn w:val="Normal"/>
    <w:next w:val="Normal"/>
    <w:link w:val="DateChar"/>
    <w:uiPriority w:val="99"/>
    <w:semiHidden/>
    <w:unhideWhenUsed/>
    <w:rsid w:val="00BA3A17"/>
    <w:pPr>
      <w:spacing w:before="0" w:after="0"/>
    </w:pPr>
    <w:rPr>
      <w:rFonts w:cstheme="minorBidi"/>
      <w:kern w:val="0"/>
      <w:lang w:bidi="ar-SA"/>
    </w:rPr>
  </w:style>
  <w:style w:type="character" w:customStyle="1" w:styleId="BodyTextFirstIndentChar">
    <w:name w:val="Body Text First Indent Char"/>
    <w:aliases w:val="Text of Statute Char"/>
    <w:basedOn w:val="BodyTextChar"/>
    <w:link w:val="BodyTextFirstIndent"/>
    <w:semiHidden/>
    <w:rsid w:val="000E1CF7"/>
    <w:rPr>
      <w:rFonts w:eastAsia="Times New Roman" w:cstheme="minorBidi"/>
      <w:kern w:val="0"/>
      <w:lang w:bidi="ar-SA"/>
    </w:rPr>
  </w:style>
  <w:style w:type="paragraph" w:styleId="BodyTextFirstIndent">
    <w:name w:val="Body Text First Indent"/>
    <w:aliases w:val="Text of Statute"/>
    <w:basedOn w:val="BodyText"/>
    <w:link w:val="BodyTextFirstIndentChar"/>
    <w:semiHidden/>
    <w:rsid w:val="00BA3A17"/>
    <w:pPr>
      <w:spacing w:before="0" w:after="0"/>
      <w:ind w:firstLine="360"/>
    </w:pPr>
    <w:rPr>
      <w:rFonts w:eastAsiaTheme="minorHAnsi" w:cstheme="minorBidi"/>
      <w:kern w:val="0"/>
    </w:rPr>
  </w:style>
  <w:style w:type="character" w:customStyle="1" w:styleId="BodyTextFirstIndent2Char">
    <w:name w:val="Body Text First Indent 2 Char"/>
    <w:basedOn w:val="BodyTextIndentChar"/>
    <w:link w:val="BodyTextFirstIndent2"/>
    <w:uiPriority w:val="99"/>
    <w:semiHidden/>
    <w:rsid w:val="00BA3A17"/>
    <w:rPr>
      <w:rFonts w:cstheme="minorBidi"/>
      <w:kern w:val="0"/>
      <w:lang w:bidi="ar-SA"/>
    </w:rPr>
  </w:style>
  <w:style w:type="paragraph" w:styleId="BodyTextFirstIndent2">
    <w:name w:val="Body Text First Indent 2"/>
    <w:basedOn w:val="BodyTextIndent"/>
    <w:link w:val="BodyTextFirstIndent2Char"/>
    <w:uiPriority w:val="99"/>
    <w:semiHidden/>
    <w:unhideWhenUsed/>
    <w:rsid w:val="00BA3A17"/>
    <w:pPr>
      <w:spacing w:after="0"/>
      <w:ind w:firstLine="360"/>
    </w:pPr>
  </w:style>
  <w:style w:type="character" w:customStyle="1" w:styleId="NoteHeadingChar">
    <w:name w:val="Note Heading Char"/>
    <w:basedOn w:val="DefaultParagraphFont"/>
    <w:link w:val="NoteHeading"/>
    <w:uiPriority w:val="99"/>
    <w:semiHidden/>
    <w:rsid w:val="00BA3A17"/>
    <w:rPr>
      <w:rFonts w:cstheme="minorBidi"/>
      <w:kern w:val="0"/>
      <w:lang w:bidi="ar-SA"/>
    </w:rPr>
  </w:style>
  <w:style w:type="paragraph" w:styleId="NoteHeading">
    <w:name w:val="Note Heading"/>
    <w:basedOn w:val="Normal"/>
    <w:next w:val="Normal"/>
    <w:link w:val="NoteHeadingChar"/>
    <w:uiPriority w:val="99"/>
    <w:semiHidden/>
    <w:unhideWhenUsed/>
    <w:rsid w:val="00BA3A17"/>
    <w:pPr>
      <w:spacing w:before="0" w:after="0"/>
    </w:pPr>
    <w:rPr>
      <w:rFonts w:cstheme="minorBidi"/>
      <w:kern w:val="0"/>
      <w:lang w:bidi="ar-SA"/>
    </w:rPr>
  </w:style>
  <w:style w:type="character" w:customStyle="1" w:styleId="BodyText2Char">
    <w:name w:val="Body Text 2 Char"/>
    <w:basedOn w:val="DefaultParagraphFont"/>
    <w:link w:val="BodyText2"/>
    <w:uiPriority w:val="99"/>
    <w:semiHidden/>
    <w:rsid w:val="00BA3A17"/>
    <w:rPr>
      <w:rFonts w:cstheme="minorBidi"/>
      <w:kern w:val="0"/>
      <w:lang w:bidi="ar-SA"/>
    </w:rPr>
  </w:style>
  <w:style w:type="paragraph" w:styleId="BodyText2">
    <w:name w:val="Body Text 2"/>
    <w:basedOn w:val="Normal"/>
    <w:link w:val="BodyText2Char"/>
    <w:uiPriority w:val="99"/>
    <w:semiHidden/>
    <w:unhideWhenUsed/>
    <w:rsid w:val="00BA3A17"/>
    <w:pPr>
      <w:spacing w:before="0" w:line="480" w:lineRule="auto"/>
    </w:pPr>
    <w:rPr>
      <w:rFonts w:cstheme="minorBidi"/>
      <w:kern w:val="0"/>
      <w:lang w:bidi="ar-SA"/>
    </w:rPr>
  </w:style>
  <w:style w:type="character" w:customStyle="1" w:styleId="BodyText3Char">
    <w:name w:val="Body Text 3 Char"/>
    <w:basedOn w:val="DefaultParagraphFont"/>
    <w:link w:val="BodyText3"/>
    <w:uiPriority w:val="99"/>
    <w:semiHidden/>
    <w:rsid w:val="00BA3A17"/>
    <w:rPr>
      <w:rFonts w:cstheme="minorBidi"/>
      <w:kern w:val="0"/>
      <w:sz w:val="16"/>
      <w:szCs w:val="16"/>
      <w:lang w:bidi="ar-SA"/>
    </w:rPr>
  </w:style>
  <w:style w:type="paragraph" w:styleId="BodyText3">
    <w:name w:val="Body Text 3"/>
    <w:basedOn w:val="Normal"/>
    <w:link w:val="BodyText3Char"/>
    <w:uiPriority w:val="99"/>
    <w:semiHidden/>
    <w:unhideWhenUsed/>
    <w:rsid w:val="00BA3A17"/>
    <w:pPr>
      <w:spacing w:before="0"/>
    </w:pPr>
    <w:rPr>
      <w:rFonts w:cstheme="minorBidi"/>
      <w:kern w:val="0"/>
      <w:sz w:val="16"/>
      <w:szCs w:val="16"/>
      <w:lang w:bidi="ar-SA"/>
    </w:rPr>
  </w:style>
  <w:style w:type="character" w:customStyle="1" w:styleId="BodyTextIndent2Char">
    <w:name w:val="Body Text Indent 2 Char"/>
    <w:basedOn w:val="DefaultParagraphFont"/>
    <w:link w:val="BodyTextIndent2"/>
    <w:uiPriority w:val="99"/>
    <w:semiHidden/>
    <w:rsid w:val="00BA3A17"/>
    <w:rPr>
      <w:rFonts w:cstheme="minorBidi"/>
      <w:kern w:val="0"/>
      <w:lang w:bidi="ar-SA"/>
    </w:rPr>
  </w:style>
  <w:style w:type="paragraph" w:styleId="BodyTextIndent2">
    <w:name w:val="Body Text Indent 2"/>
    <w:basedOn w:val="Normal"/>
    <w:link w:val="BodyTextIndent2Char"/>
    <w:uiPriority w:val="99"/>
    <w:semiHidden/>
    <w:unhideWhenUsed/>
    <w:rsid w:val="00BA3A17"/>
    <w:pPr>
      <w:spacing w:before="0" w:line="480" w:lineRule="auto"/>
      <w:ind w:left="360"/>
    </w:pPr>
    <w:rPr>
      <w:rFonts w:cstheme="minorBidi"/>
      <w:kern w:val="0"/>
      <w:lang w:bidi="ar-SA"/>
    </w:rPr>
  </w:style>
  <w:style w:type="character" w:customStyle="1" w:styleId="BodyTextIndent3Char">
    <w:name w:val="Body Text Indent 3 Char"/>
    <w:basedOn w:val="DefaultParagraphFont"/>
    <w:link w:val="BodyTextIndent3"/>
    <w:uiPriority w:val="99"/>
    <w:semiHidden/>
    <w:rsid w:val="00BA3A17"/>
    <w:rPr>
      <w:rFonts w:cstheme="minorBidi"/>
      <w:kern w:val="0"/>
      <w:sz w:val="16"/>
      <w:szCs w:val="16"/>
      <w:lang w:bidi="ar-SA"/>
    </w:rPr>
  </w:style>
  <w:style w:type="paragraph" w:styleId="BodyTextIndent3">
    <w:name w:val="Body Text Indent 3"/>
    <w:basedOn w:val="Normal"/>
    <w:link w:val="BodyTextIndent3Char"/>
    <w:uiPriority w:val="99"/>
    <w:semiHidden/>
    <w:unhideWhenUsed/>
    <w:rsid w:val="00BA3A17"/>
    <w:pPr>
      <w:spacing w:before="0"/>
      <w:ind w:left="360"/>
    </w:pPr>
    <w:rPr>
      <w:rFonts w:cstheme="minorBidi"/>
      <w:kern w:val="0"/>
      <w:sz w:val="16"/>
      <w:szCs w:val="16"/>
      <w:lang w:bidi="ar-SA"/>
    </w:rPr>
  </w:style>
  <w:style w:type="character" w:customStyle="1" w:styleId="PlainTextChar">
    <w:name w:val="Plain Text Char"/>
    <w:basedOn w:val="DefaultParagraphFont"/>
    <w:link w:val="PlainText"/>
    <w:uiPriority w:val="99"/>
    <w:semiHidden/>
    <w:rsid w:val="000E1CF7"/>
    <w:rPr>
      <w:rFonts w:ascii="Consolas" w:hAnsi="Consolas" w:cstheme="minorBidi"/>
      <w:kern w:val="0"/>
      <w:sz w:val="21"/>
      <w:szCs w:val="21"/>
      <w:lang w:bidi="ar-SA"/>
    </w:rPr>
  </w:style>
  <w:style w:type="paragraph" w:styleId="PlainText">
    <w:name w:val="Plain Text"/>
    <w:basedOn w:val="Normal"/>
    <w:link w:val="PlainTextChar"/>
    <w:uiPriority w:val="99"/>
    <w:semiHidden/>
    <w:rsid w:val="00BA3A17"/>
    <w:pPr>
      <w:spacing w:before="0" w:after="0"/>
    </w:pPr>
    <w:rPr>
      <w:rFonts w:ascii="Consolas" w:hAnsi="Consolas" w:cstheme="minorBidi"/>
      <w:kern w:val="0"/>
      <w:sz w:val="21"/>
      <w:szCs w:val="21"/>
      <w:lang w:bidi="ar-SA"/>
    </w:rPr>
  </w:style>
  <w:style w:type="character" w:customStyle="1" w:styleId="E-mailSignatureChar">
    <w:name w:val="E-mail Signature Char"/>
    <w:basedOn w:val="DefaultParagraphFont"/>
    <w:link w:val="E-mailSignature"/>
    <w:uiPriority w:val="99"/>
    <w:semiHidden/>
    <w:rsid w:val="00BA3A17"/>
    <w:rPr>
      <w:rFonts w:cstheme="minorBidi"/>
      <w:kern w:val="0"/>
      <w:lang w:bidi="ar-SA"/>
    </w:rPr>
  </w:style>
  <w:style w:type="paragraph" w:styleId="E-mailSignature">
    <w:name w:val="E-mail Signature"/>
    <w:basedOn w:val="Normal"/>
    <w:link w:val="E-mailSignatureChar"/>
    <w:uiPriority w:val="99"/>
    <w:semiHidden/>
    <w:unhideWhenUsed/>
    <w:rsid w:val="00BA3A17"/>
    <w:pPr>
      <w:spacing w:before="0" w:after="0"/>
    </w:pPr>
    <w:rPr>
      <w:rFonts w:cstheme="minorBidi"/>
      <w:kern w:val="0"/>
      <w:lang w:bidi="ar-SA"/>
    </w:rPr>
  </w:style>
  <w:style w:type="paragraph" w:styleId="NormalWeb">
    <w:name w:val="Normal (Web)"/>
    <w:basedOn w:val="Normal"/>
    <w:semiHidden/>
    <w:rsid w:val="00BA3A17"/>
    <w:pPr>
      <w:spacing w:before="0" w:after="0"/>
    </w:pPr>
    <w:rPr>
      <w:kern w:val="0"/>
      <w:lang w:bidi="ar-SA"/>
    </w:rPr>
  </w:style>
  <w:style w:type="character" w:customStyle="1" w:styleId="HTMLAddressChar">
    <w:name w:val="HTML Address Char"/>
    <w:basedOn w:val="DefaultParagraphFont"/>
    <w:link w:val="HTMLAddress"/>
    <w:uiPriority w:val="99"/>
    <w:semiHidden/>
    <w:rsid w:val="00BA3A17"/>
    <w:rPr>
      <w:rFonts w:cstheme="minorBidi"/>
      <w:i/>
      <w:iCs/>
      <w:kern w:val="0"/>
      <w:lang w:bidi="ar-SA"/>
    </w:rPr>
  </w:style>
  <w:style w:type="paragraph" w:styleId="HTMLAddress">
    <w:name w:val="HTML Address"/>
    <w:basedOn w:val="Normal"/>
    <w:link w:val="HTMLAddressChar"/>
    <w:uiPriority w:val="99"/>
    <w:semiHidden/>
    <w:unhideWhenUsed/>
    <w:rsid w:val="00BA3A17"/>
    <w:pPr>
      <w:spacing w:before="0" w:after="0"/>
    </w:pPr>
    <w:rPr>
      <w:rFonts w:cstheme="minorBidi"/>
      <w:i/>
      <w:iCs/>
      <w:kern w:val="0"/>
      <w:lang w:bidi="ar-SA"/>
    </w:rPr>
  </w:style>
  <w:style w:type="character" w:customStyle="1" w:styleId="HTMLPreformattedChar">
    <w:name w:val="HTML Preformatted Char"/>
    <w:basedOn w:val="DefaultParagraphFont"/>
    <w:link w:val="HTMLPreformatted"/>
    <w:uiPriority w:val="99"/>
    <w:semiHidden/>
    <w:rsid w:val="00BA3A17"/>
    <w:rPr>
      <w:rFonts w:ascii="Consolas" w:hAnsi="Consolas" w:cstheme="minorBidi"/>
      <w:kern w:val="0"/>
      <w:sz w:val="20"/>
      <w:szCs w:val="20"/>
      <w:lang w:bidi="ar-SA"/>
    </w:rPr>
  </w:style>
  <w:style w:type="paragraph" w:styleId="HTMLPreformatted">
    <w:name w:val="HTML Preformatted"/>
    <w:basedOn w:val="Normal"/>
    <w:link w:val="HTMLPreformattedChar"/>
    <w:uiPriority w:val="99"/>
    <w:semiHidden/>
    <w:unhideWhenUsed/>
    <w:rsid w:val="00BA3A17"/>
    <w:pPr>
      <w:spacing w:before="0" w:after="0"/>
    </w:pPr>
    <w:rPr>
      <w:rFonts w:ascii="Consolas" w:hAnsi="Consolas" w:cstheme="minorBidi"/>
      <w:kern w:val="0"/>
      <w:sz w:val="20"/>
      <w:szCs w:val="20"/>
      <w:lang w:bidi="ar-SA"/>
    </w:rPr>
  </w:style>
  <w:style w:type="character" w:customStyle="1" w:styleId="CommentSubjectChar">
    <w:name w:val="Comment Subject Char"/>
    <w:basedOn w:val="CommentTextChar"/>
    <w:link w:val="CommentSubject"/>
    <w:uiPriority w:val="99"/>
    <w:semiHidden/>
    <w:rsid w:val="000E1CF7"/>
    <w:rPr>
      <w:rFonts w:eastAsia="Times New Roman" w:cstheme="minorBidi"/>
      <w:b/>
      <w:bCs/>
      <w:kern w:val="0"/>
      <w:sz w:val="20"/>
      <w:szCs w:val="20"/>
      <w:lang w:bidi="ar-SA"/>
    </w:rPr>
  </w:style>
  <w:style w:type="paragraph" w:styleId="CommentSubject">
    <w:name w:val="annotation subject"/>
    <w:basedOn w:val="CommentText"/>
    <w:next w:val="CommentText"/>
    <w:link w:val="CommentSubjectChar"/>
    <w:uiPriority w:val="99"/>
    <w:semiHidden/>
    <w:rsid w:val="00BA3A17"/>
    <w:pPr>
      <w:spacing w:before="0"/>
    </w:pPr>
    <w:rPr>
      <w:rFonts w:eastAsiaTheme="minorHAnsi" w:cstheme="minorBidi"/>
      <w:b/>
      <w:bCs/>
      <w:kern w:val="0"/>
    </w:rPr>
  </w:style>
  <w:style w:type="character" w:styleId="BookTitle">
    <w:name w:val="Book Title"/>
    <w:basedOn w:val="DefaultParagraphFont"/>
    <w:uiPriority w:val="33"/>
    <w:semiHidden/>
    <w:rsid w:val="00BA3A17"/>
    <w:rPr>
      <w:b/>
      <w:bCs/>
      <w:smallCaps/>
      <w:spacing w:val="5"/>
    </w:rPr>
  </w:style>
  <w:style w:type="paragraph" w:customStyle="1" w:styleId="Initials">
    <w:name w:val="Initials"/>
    <w:basedOn w:val="Normal"/>
    <w:uiPriority w:val="99"/>
    <w:semiHidden/>
    <w:rsid w:val="00BA3A17"/>
    <w:pPr>
      <w:spacing w:after="0"/>
      <w:contextualSpacing/>
    </w:pPr>
    <w:rPr>
      <w:rFonts w:eastAsia="Times New Roman"/>
      <w:kern w:val="0"/>
      <w:lang w:bidi="ar-SA"/>
    </w:rPr>
  </w:style>
  <w:style w:type="paragraph" w:styleId="ListParagraph">
    <w:name w:val="List Paragraph"/>
    <w:basedOn w:val="Normal"/>
    <w:uiPriority w:val="34"/>
    <w:semiHidden/>
    <w:qFormat/>
    <w:rsid w:val="000B1DF4"/>
    <w:pPr>
      <w:spacing w:before="0" w:after="0"/>
      <w:ind w:left="720"/>
      <w:contextualSpacing/>
      <w:jc w:val="both"/>
    </w:pPr>
    <w:rPr>
      <w:rFonts w:eastAsia="Calibri"/>
      <w:bCs/>
      <w:kern w:val="0"/>
      <w:lang w:eastAsia="da-DK" w:bidi="ar-SA"/>
    </w:rPr>
  </w:style>
  <w:style w:type="character" w:customStyle="1" w:styleId="emphi1">
    <w:name w:val="emphi1"/>
    <w:basedOn w:val="DefaultParagraphFont"/>
    <w:semiHidden/>
    <w:rsid w:val="000B1DF4"/>
    <w:rPr>
      <w:i/>
      <w:iCs/>
    </w:rPr>
  </w:style>
  <w:style w:type="character" w:customStyle="1" w:styleId="emph-i">
    <w:name w:val="emph-i"/>
    <w:basedOn w:val="DefaultParagraphFont"/>
    <w:semiHidden/>
    <w:rsid w:val="000B1DF4"/>
    <w:rPr>
      <w:i/>
      <w:iCs/>
    </w:rPr>
  </w:style>
  <w:style w:type="paragraph" w:customStyle="1" w:styleId="BLevel1">
    <w:name w:val="BLevel1"/>
    <w:basedOn w:val="BNormal"/>
    <w:link w:val="BLevel1Char"/>
    <w:qFormat/>
    <w:rsid w:val="00994780"/>
    <w:pPr>
      <w:outlineLvl w:val="0"/>
    </w:pPr>
    <w:rPr>
      <w:b/>
    </w:rPr>
  </w:style>
  <w:style w:type="character" w:customStyle="1" w:styleId="BLevel1Char">
    <w:name w:val="BLevel1 Char"/>
    <w:basedOn w:val="BNormalChar"/>
    <w:link w:val="BLevel1"/>
    <w:rsid w:val="00994780"/>
    <w:rPr>
      <w:rFonts w:eastAsia="Times New Roman"/>
      <w:b/>
      <w:kern w:val="0"/>
      <w:lang w:bidi="ar-SA"/>
    </w:rPr>
  </w:style>
  <w:style w:type="paragraph" w:customStyle="1" w:styleId="BLevel2">
    <w:name w:val="BLevel2"/>
    <w:basedOn w:val="BNormal"/>
    <w:link w:val="BLevel2Char"/>
    <w:qFormat/>
    <w:rsid w:val="00994780"/>
    <w:pPr>
      <w:ind w:left="720"/>
      <w:outlineLvl w:val="1"/>
    </w:pPr>
  </w:style>
  <w:style w:type="character" w:customStyle="1" w:styleId="BLevel2Char">
    <w:name w:val="BLevel2 Char"/>
    <w:basedOn w:val="BNormalChar"/>
    <w:link w:val="BLevel2"/>
    <w:rsid w:val="00994780"/>
    <w:rPr>
      <w:rFonts w:eastAsia="Times New Roman"/>
      <w:kern w:val="0"/>
      <w:lang w:bidi="ar-SA"/>
    </w:rPr>
  </w:style>
  <w:style w:type="paragraph" w:customStyle="1" w:styleId="BLevel3">
    <w:name w:val="BLevel3"/>
    <w:basedOn w:val="BNormal"/>
    <w:link w:val="BLevel3Char"/>
    <w:qFormat/>
    <w:rsid w:val="00994780"/>
    <w:pPr>
      <w:ind w:left="1440"/>
      <w:outlineLvl w:val="2"/>
    </w:pPr>
  </w:style>
  <w:style w:type="character" w:customStyle="1" w:styleId="BLevel3Char">
    <w:name w:val="BLevel3 Char"/>
    <w:basedOn w:val="BNormalChar"/>
    <w:link w:val="BLevel3"/>
    <w:rsid w:val="00994780"/>
    <w:rPr>
      <w:rFonts w:eastAsia="Times New Roman"/>
      <w:kern w:val="0"/>
      <w:lang w:bidi="ar-SA"/>
    </w:rPr>
  </w:style>
  <w:style w:type="paragraph" w:customStyle="1" w:styleId="BLevel4">
    <w:name w:val="BLevel4"/>
    <w:basedOn w:val="BNormal"/>
    <w:link w:val="BLevel4Char"/>
    <w:qFormat/>
    <w:rsid w:val="006053C8"/>
    <w:pPr>
      <w:ind w:left="2160"/>
      <w:outlineLvl w:val="3"/>
    </w:pPr>
  </w:style>
  <w:style w:type="character" w:customStyle="1" w:styleId="BLevel4Char">
    <w:name w:val="BLevel4 Char"/>
    <w:basedOn w:val="BNormalChar"/>
    <w:link w:val="BLevel4"/>
    <w:rsid w:val="006053C8"/>
    <w:rPr>
      <w:rFonts w:eastAsia="Times New Roman"/>
      <w:kern w:val="0"/>
      <w:lang w:bidi="ar-SA"/>
    </w:rPr>
  </w:style>
  <w:style w:type="paragraph" w:customStyle="1" w:styleId="BLevel5">
    <w:name w:val="BLevel5"/>
    <w:basedOn w:val="BNormal"/>
    <w:link w:val="BLevel5Char"/>
    <w:qFormat/>
    <w:rsid w:val="006053C8"/>
    <w:pPr>
      <w:ind w:left="2880"/>
      <w:outlineLvl w:val="4"/>
    </w:pPr>
  </w:style>
  <w:style w:type="character" w:customStyle="1" w:styleId="BLevel5Char">
    <w:name w:val="BLevel5 Char"/>
    <w:basedOn w:val="BNormalChar"/>
    <w:link w:val="BLevel5"/>
    <w:rsid w:val="006053C8"/>
    <w:rPr>
      <w:rFonts w:eastAsia="Times New Roman"/>
      <w:kern w:val="0"/>
      <w:lang w:bidi="ar-SA"/>
    </w:rPr>
  </w:style>
  <w:style w:type="paragraph" w:customStyle="1" w:styleId="BLevel6">
    <w:name w:val="BLevel6"/>
    <w:basedOn w:val="BNormal"/>
    <w:link w:val="BLevel6Char"/>
    <w:qFormat/>
    <w:rsid w:val="006053C8"/>
    <w:pPr>
      <w:ind w:left="3600"/>
      <w:outlineLvl w:val="5"/>
    </w:pPr>
  </w:style>
  <w:style w:type="character" w:customStyle="1" w:styleId="BLevel6Char">
    <w:name w:val="BLevel6 Char"/>
    <w:basedOn w:val="DefaultParagraphFont"/>
    <w:link w:val="BLevel6"/>
    <w:rsid w:val="00C924AA"/>
    <w:rPr>
      <w:rFonts w:eastAsia="Times New Roman"/>
      <w:kern w:val="0"/>
      <w:lang w:bidi="ar-SA"/>
    </w:rPr>
  </w:style>
  <w:style w:type="paragraph" w:styleId="TOC2">
    <w:name w:val="toc 2"/>
    <w:basedOn w:val="Normal"/>
    <w:next w:val="Normal"/>
    <w:autoRedefine/>
    <w:uiPriority w:val="39"/>
    <w:semiHidden/>
    <w:qFormat/>
    <w:rsid w:val="00D3763E"/>
    <w:pPr>
      <w:spacing w:after="100"/>
      <w:ind w:left="240"/>
    </w:pPr>
  </w:style>
  <w:style w:type="paragraph" w:styleId="TOC3">
    <w:name w:val="toc 3"/>
    <w:basedOn w:val="Normal"/>
    <w:next w:val="Normal"/>
    <w:autoRedefine/>
    <w:semiHidden/>
    <w:qFormat/>
    <w:rsid w:val="00D3763E"/>
    <w:pPr>
      <w:spacing w:after="100"/>
      <w:ind w:left="480"/>
    </w:pPr>
  </w:style>
  <w:style w:type="paragraph" w:styleId="TOC4">
    <w:name w:val="toc 4"/>
    <w:basedOn w:val="Normal"/>
    <w:next w:val="Normal"/>
    <w:autoRedefine/>
    <w:uiPriority w:val="39"/>
    <w:semiHidden/>
    <w:rsid w:val="00D3763E"/>
    <w:pPr>
      <w:spacing w:after="100"/>
      <w:ind w:left="720"/>
    </w:pPr>
  </w:style>
  <w:style w:type="paragraph" w:customStyle="1" w:styleId="Style1">
    <w:name w:val="Style1"/>
    <w:basedOn w:val="Normal"/>
    <w:semiHidden/>
    <w:qFormat/>
    <w:rsid w:val="00685FC3"/>
    <w:pPr>
      <w:spacing w:before="0" w:after="0"/>
      <w:jc w:val="both"/>
    </w:pPr>
    <w:rPr>
      <w:rFonts w:eastAsia="Calibri"/>
      <w:bCs/>
      <w:kern w:val="0"/>
      <w:lang w:eastAsia="da-DK" w:bidi="ar-SA"/>
    </w:rPr>
  </w:style>
  <w:style w:type="paragraph" w:customStyle="1" w:styleId="p">
    <w:name w:val="p"/>
    <w:uiPriority w:val="99"/>
    <w:semiHidden/>
    <w:rsid w:val="000B42CA"/>
    <w:pPr>
      <w:widowControl w:val="0"/>
      <w:autoSpaceDE w:val="0"/>
      <w:autoSpaceDN w:val="0"/>
      <w:adjustRightInd w:val="0"/>
      <w:spacing w:before="100" w:after="0"/>
      <w:ind w:firstLine="150"/>
    </w:pPr>
    <w:rPr>
      <w:rFonts w:eastAsiaTheme="minorEastAsia"/>
      <w:kern w:val="0"/>
      <w:sz w:val="20"/>
      <w:szCs w:val="20"/>
      <w:lang w:bidi="ar-SA"/>
    </w:rPr>
  </w:style>
  <w:style w:type="character" w:customStyle="1" w:styleId="BCautionhead">
    <w:name w:val="BCaution_head"/>
    <w:basedOn w:val="BCommenthead"/>
    <w:uiPriority w:val="1"/>
    <w:qFormat/>
    <w:rsid w:val="007E29E2"/>
    <w:rPr>
      <w:b/>
    </w:rPr>
  </w:style>
  <w:style w:type="paragraph" w:customStyle="1" w:styleId="BCautionpara">
    <w:name w:val="BCaution_para"/>
    <w:basedOn w:val="BCommentpara"/>
    <w:link w:val="BCautionparaChar"/>
    <w:qFormat/>
    <w:rsid w:val="009337A4"/>
  </w:style>
  <w:style w:type="character" w:customStyle="1" w:styleId="BCautionparaChar">
    <w:name w:val="BCaution_para Char"/>
    <w:basedOn w:val="BCommentparaChar"/>
    <w:link w:val="BCautionpara"/>
    <w:rsid w:val="009337A4"/>
    <w:rPr>
      <w:rFonts w:eastAsia="Times New Roman"/>
      <w:kern w:val="0"/>
      <w:lang w:bidi="ar-SA"/>
    </w:rPr>
  </w:style>
  <w:style w:type="paragraph" w:styleId="Bibliography">
    <w:name w:val="Bibliography"/>
    <w:basedOn w:val="Normal"/>
    <w:next w:val="Normal"/>
    <w:uiPriority w:val="99"/>
    <w:semiHidden/>
    <w:rsid w:val="00C4264F"/>
  </w:style>
  <w:style w:type="paragraph" w:customStyle="1" w:styleId="Default">
    <w:name w:val="Default"/>
    <w:semiHidden/>
    <w:rsid w:val="00242B4D"/>
    <w:pPr>
      <w:autoSpaceDE w:val="0"/>
      <w:autoSpaceDN w:val="0"/>
      <w:adjustRightInd w:val="0"/>
      <w:spacing w:before="0" w:after="0"/>
    </w:pPr>
    <w:rPr>
      <w:rFonts w:ascii="Arial" w:eastAsiaTheme="minorEastAsia" w:hAnsi="Arial" w:cs="Arial"/>
      <w:color w:val="000000"/>
      <w:kern w:val="0"/>
      <w:lang w:bidi="ar-SA"/>
    </w:rPr>
  </w:style>
  <w:style w:type="character" w:customStyle="1" w:styleId="apple-converted-space">
    <w:name w:val="apple-converted-space"/>
    <w:basedOn w:val="DefaultParagraphFont"/>
    <w:semiHidden/>
    <w:rsid w:val="00242B4D"/>
    <w:rPr>
      <w:rFonts w:cs="Times New Roman"/>
    </w:rPr>
  </w:style>
  <w:style w:type="paragraph" w:customStyle="1" w:styleId="rvps2">
    <w:name w:val="rvps2"/>
    <w:basedOn w:val="Normal"/>
    <w:semiHidden/>
    <w:rsid w:val="00242B4D"/>
    <w:pPr>
      <w:spacing w:before="100" w:beforeAutospacing="1" w:after="100" w:afterAutospacing="1"/>
    </w:pPr>
    <w:rPr>
      <w:rFonts w:eastAsiaTheme="minorEastAsia"/>
      <w:kern w:val="0"/>
      <w:lang w:bidi="ar-SA"/>
    </w:rPr>
  </w:style>
  <w:style w:type="table" w:styleId="TableGrid">
    <w:name w:val="Table Grid"/>
    <w:basedOn w:val="TableNormal"/>
    <w:uiPriority w:val="59"/>
    <w:rsid w:val="00AA53B1"/>
    <w:pPr>
      <w:spacing w:before="0" w:after="0"/>
    </w:pPr>
    <w:rPr>
      <w:rFonts w:asciiTheme="minorHAnsi" w:eastAsiaTheme="minorEastAsia" w:hAnsiTheme="minorHAnsi"/>
      <w:kern w:val="0"/>
      <w:sz w:val="18"/>
      <w:szCs w:val="22"/>
      <w:lang w:val="en-GB" w:eastAsia="en-GB" w:bidi="ar-S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uiPriority w:val="99"/>
    <w:semiHidden/>
    <w:unhideWhenUsed/>
    <w:rsid w:val="00654070"/>
    <w:rPr>
      <w:rFonts w:cs="Times New Roman"/>
      <w:color w:val="800080" w:themeColor="followedHyperlink"/>
      <w:u w:val="single"/>
    </w:rPr>
  </w:style>
  <w:style w:type="character" w:styleId="Strong">
    <w:name w:val="Strong"/>
    <w:basedOn w:val="DefaultParagraphFont"/>
    <w:uiPriority w:val="22"/>
    <w:semiHidden/>
    <w:qFormat/>
    <w:rsid w:val="00654070"/>
    <w:rPr>
      <w:rFonts w:cs="Times New Roman"/>
      <w:b/>
      <w:bCs/>
    </w:rPr>
  </w:style>
  <w:style w:type="paragraph" w:customStyle="1" w:styleId="c2">
    <w:name w:val="c2"/>
    <w:basedOn w:val="Normal"/>
    <w:semiHidden/>
    <w:rsid w:val="00654070"/>
    <w:pPr>
      <w:spacing w:before="100" w:beforeAutospacing="1" w:after="100" w:afterAutospacing="1"/>
    </w:pPr>
    <w:rPr>
      <w:rFonts w:eastAsiaTheme="minorEastAsia"/>
      <w:kern w:val="0"/>
      <w:lang w:val="cs-CZ" w:eastAsia="cs-CZ" w:bidi="ar-SA"/>
    </w:rPr>
  </w:style>
  <w:style w:type="paragraph" w:customStyle="1" w:styleId="hp">
    <w:name w:val="hp"/>
    <w:basedOn w:val="Normal"/>
    <w:semiHidden/>
    <w:rsid w:val="00654070"/>
    <w:pPr>
      <w:spacing w:before="100" w:beforeAutospacing="1" w:after="100" w:afterAutospacing="1"/>
    </w:pPr>
    <w:rPr>
      <w:rFonts w:eastAsiaTheme="minorEastAsia"/>
      <w:kern w:val="0"/>
      <w:lang w:val="cs-CZ" w:eastAsia="cs-CZ" w:bidi="ar-SA"/>
    </w:rPr>
  </w:style>
  <w:style w:type="paragraph" w:customStyle="1" w:styleId="Body">
    <w:name w:val="Body"/>
    <w:basedOn w:val="Normal"/>
    <w:next w:val="BNormal"/>
    <w:semiHidden/>
    <w:rsid w:val="00DF2E11"/>
    <w:pPr>
      <w:pBdr>
        <w:top w:val="none" w:sz="96" w:space="31" w:color="FFFFFF" w:frame="1"/>
        <w:left w:val="none" w:sz="96" w:space="31" w:color="FFFFFF" w:frame="1"/>
        <w:bottom w:val="none" w:sz="96" w:space="31" w:color="FFFFFF" w:frame="1"/>
        <w:right w:val="none" w:sz="96" w:space="31" w:color="FFFFFF" w:frame="1"/>
      </w:pBdr>
      <w:spacing w:before="0" w:after="200" w:line="276" w:lineRule="auto"/>
    </w:pPr>
    <w:rPr>
      <w:rFonts w:eastAsiaTheme="minorEastAsia" w:cs="Calibri"/>
      <w:color w:val="000000"/>
      <w:kern w:val="0"/>
      <w:szCs w:val="22"/>
      <w:u w:color="000000"/>
      <w:lang w:val="pt-PT" w:bidi="ar-SA"/>
    </w:rPr>
  </w:style>
  <w:style w:type="character" w:customStyle="1" w:styleId="ColorfulGrid-Accent1Char">
    <w:name w:val="Colorful Grid - Accent 1 Char"/>
    <w:link w:val="ColorfulGrid-Accent1"/>
    <w:uiPriority w:val="29"/>
    <w:rsid w:val="006251A0"/>
    <w:rPr>
      <w:sz w:val="22"/>
      <w:szCs w:val="22"/>
    </w:rPr>
  </w:style>
  <w:style w:type="table" w:styleId="ColorfulGrid-Accent1">
    <w:name w:val="Colorful Grid Accent 1"/>
    <w:basedOn w:val="TableNormal"/>
    <w:link w:val="ColorfulGrid-Accent1Char"/>
    <w:uiPriority w:val="29"/>
    <w:semiHidden/>
    <w:unhideWhenUsed/>
    <w:rsid w:val="006251A0"/>
    <w:pPr>
      <w:spacing w:before="0" w:after="0"/>
    </w:pPr>
    <w:rPr>
      <w:sz w:val="22"/>
      <w:szCs w:val="22"/>
    </w:rPr>
    <w:tblPr>
      <w:tblStyleRowBandSize w:val="1"/>
      <w:tblStyleColBandSize w:val="1"/>
      <w:tblBorders>
        <w:insideH w:val="single" w:sz="4" w:space="0" w:color="FFFFFF" w:themeColor="background1"/>
      </w:tblBorders>
    </w:tblPr>
    <w:tcPr>
      <w:shd w:val="clear" w:color="auto" w:fill="DBE5F1" w:themeFill="accent1" w:themeFillTint="33"/>
    </w:tcPr>
    <w:tblStylePr w:type="firstRow">
      <w:tblPr/>
      <w:tcPr>
        <w:shd w:val="clear" w:color="auto" w:fill="B8CCE4" w:themeFill="accent1" w:themeFillTint="66"/>
      </w:tcPr>
    </w:tblStylePr>
    <w:tblStylePr w:type="lastRow">
      <w:tblPr/>
      <w:tcPr>
        <w:shd w:val="clear" w:color="auto" w:fill="B8CCE4" w:themeFill="accent1" w:themeFillTint="66"/>
      </w:tcPr>
    </w:tblStylePr>
    <w:tblStylePr w:type="firstCol">
      <w:tblPr/>
      <w:tcPr>
        <w:shd w:val="clear" w:color="auto" w:fill="365F91" w:themeFill="accent1" w:themeFillShade="BF"/>
      </w:tcPr>
    </w:tblStylePr>
    <w:tblStylePr w:type="lastCol">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paragraph" w:customStyle="1" w:styleId="BSourceExtract">
    <w:name w:val="BSourceExtract"/>
    <w:basedOn w:val="BNormal"/>
    <w:rsid w:val="00EA31D3"/>
    <w:pPr>
      <w:ind w:left="720"/>
    </w:pPr>
    <w:rPr>
      <w:sz w:val="20"/>
      <w:szCs w:val="20"/>
    </w:rPr>
  </w:style>
  <w:style w:type="paragraph" w:customStyle="1" w:styleId="BSourceExtractHead">
    <w:name w:val="BSourceExtract_Head"/>
    <w:basedOn w:val="BSourceExtract"/>
    <w:rsid w:val="00EA31D3"/>
    <w:rPr>
      <w:b/>
    </w:rPr>
  </w:style>
  <w:style w:type="paragraph" w:customStyle="1" w:styleId="HBNORMAL">
    <w:name w:val="HBNORMAL"/>
    <w:aliases w:val="NL"/>
    <w:semiHidden/>
    <w:rsid w:val="004857FC"/>
    <w:pPr>
      <w:spacing w:before="0" w:after="0"/>
    </w:pPr>
    <w:rPr>
      <w:rFonts w:eastAsia="Times New Roman"/>
      <w:kern w:val="0"/>
      <w:lang w:bidi="ar-SA"/>
    </w:rPr>
  </w:style>
  <w:style w:type="character" w:styleId="EndnoteReference">
    <w:name w:val="endnote reference"/>
    <w:basedOn w:val="DefaultParagraphFont"/>
    <w:uiPriority w:val="99"/>
    <w:semiHidden/>
    <w:rsid w:val="00E216E3"/>
    <w:rPr>
      <w:rFonts w:ascii="Verdana" w:hAnsi="Verdana"/>
      <w:color w:val="0000FF"/>
      <w:sz w:val="24"/>
      <w:vertAlign w:val="superscript"/>
    </w:rPr>
  </w:style>
  <w:style w:type="paragraph" w:styleId="ListBullet">
    <w:name w:val="List Bullet"/>
    <w:basedOn w:val="Normal"/>
    <w:semiHidden/>
    <w:rsid w:val="00E216E3"/>
    <w:pPr>
      <w:widowControl w:val="0"/>
      <w:numPr>
        <w:numId w:val="3"/>
      </w:numPr>
      <w:spacing w:before="0" w:line="300" w:lineRule="atLeast"/>
      <w:ind w:right="360"/>
      <w:jc w:val="both"/>
    </w:pPr>
    <w:rPr>
      <w:rFonts w:ascii="Verdana" w:eastAsia="Times New Roman" w:hAnsi="Verdana"/>
      <w:kern w:val="0"/>
      <w:lang w:bidi="ar-SA"/>
    </w:rPr>
  </w:style>
  <w:style w:type="paragraph" w:styleId="ListBullet2">
    <w:name w:val="List Bullet 2"/>
    <w:basedOn w:val="ListBullet"/>
    <w:semiHidden/>
    <w:rsid w:val="00E216E3"/>
    <w:pPr>
      <w:numPr>
        <w:ilvl w:val="1"/>
      </w:numPr>
      <w:ind w:right="0"/>
    </w:pPr>
  </w:style>
  <w:style w:type="character" w:customStyle="1" w:styleId="Level1TopicChar">
    <w:name w:val="Level 1 Topic Char"/>
    <w:basedOn w:val="DefaultParagraphFont"/>
    <w:link w:val="Level1Topic"/>
    <w:semiHidden/>
    <w:rsid w:val="000E1CF7"/>
    <w:rPr>
      <w:rFonts w:ascii="Arial" w:hAnsi="Arial" w:cs="Arial"/>
      <w:b/>
      <w:bCs/>
      <w:sz w:val="36"/>
      <w:szCs w:val="36"/>
    </w:rPr>
  </w:style>
  <w:style w:type="character" w:customStyle="1" w:styleId="LawNoteTitleChar">
    <w:name w:val="LawNote Title Char"/>
    <w:basedOn w:val="DefaultParagraphFont"/>
    <w:link w:val="LawNoteTitle"/>
    <w:semiHidden/>
    <w:rsid w:val="000E1CF7"/>
    <w:rPr>
      <w:rFonts w:ascii="Arial" w:hAnsi="Arial" w:cs="Arial"/>
      <w:b/>
      <w:color w:val="3C71A5"/>
      <w:sz w:val="32"/>
      <w:szCs w:val="32"/>
    </w:rPr>
  </w:style>
  <w:style w:type="character" w:styleId="PageNumber">
    <w:name w:val="page number"/>
    <w:basedOn w:val="DefaultParagraphFont"/>
    <w:semiHidden/>
    <w:rsid w:val="00282AD3"/>
  </w:style>
  <w:style w:type="paragraph" w:customStyle="1" w:styleId="CitationNote">
    <w:name w:val="CitationNote"/>
    <w:basedOn w:val="Heading2"/>
    <w:semiHidden/>
    <w:rsid w:val="00BB5BEA"/>
    <w:rPr>
      <w:rFonts w:cs="Times New Roman"/>
      <w:color w:val="31849B" w:themeColor="accent5" w:themeShade="BF"/>
    </w:rPr>
  </w:style>
  <w:style w:type="paragraph" w:customStyle="1" w:styleId="BCitationNote">
    <w:name w:val="BCitationNote"/>
    <w:rsid w:val="00B25CAA"/>
    <w:rPr>
      <w:rFonts w:eastAsiaTheme="majorEastAsia"/>
      <w:b/>
      <w:bCs/>
      <w:color w:val="31849B" w:themeColor="accent5" w:themeShade="BF"/>
      <w:szCs w:val="26"/>
      <w:lang w:bidi="ar-SA"/>
    </w:rPr>
  </w:style>
  <w:style w:type="paragraph" w:customStyle="1" w:styleId="DocID">
    <w:name w:val="DocID"/>
    <w:basedOn w:val="Footer"/>
    <w:next w:val="Footer"/>
    <w:semiHidden/>
    <w:rsid w:val="002B627A"/>
    <w:pPr>
      <w:tabs>
        <w:tab w:val="clear" w:pos="4680"/>
        <w:tab w:val="clear" w:pos="9360"/>
      </w:tabs>
    </w:pPr>
    <w:rPr>
      <w:rFonts w:eastAsia="Times New Roman" w:cs="Times New Roman"/>
      <w:sz w:val="16"/>
      <w:szCs w:val="20"/>
    </w:rPr>
  </w:style>
  <w:style w:type="paragraph" w:customStyle="1" w:styleId="Heading">
    <w:name w:val="Heading"/>
    <w:basedOn w:val="Normal"/>
    <w:semiHidden/>
    <w:rsid w:val="002B627A"/>
    <w:pPr>
      <w:spacing w:before="0" w:after="240"/>
    </w:pPr>
    <w:rPr>
      <w:rFonts w:eastAsia="Times New Roman"/>
      <w:kern w:val="0"/>
      <w:szCs w:val="20"/>
      <w:lang w:bidi="ar-SA"/>
    </w:rPr>
  </w:style>
  <w:style w:type="paragraph" w:customStyle="1" w:styleId="heading1notoc">
    <w:name w:val="heading 1 (no toc)"/>
    <w:basedOn w:val="Heading1"/>
    <w:next w:val="Normal"/>
    <w:link w:val="heading1notocChar"/>
    <w:semiHidden/>
    <w:rsid w:val="002B627A"/>
    <w:pPr>
      <w:keepNext w:val="0"/>
      <w:keepLines w:val="0"/>
      <w:spacing w:before="0" w:after="240"/>
      <w:outlineLvl w:val="9"/>
    </w:pPr>
    <w:rPr>
      <w:rFonts w:eastAsia="Times New Roman" w:cs="Times New Roman"/>
      <w:b w:val="0"/>
      <w:bCs w:val="0"/>
      <w:kern w:val="0"/>
      <w:sz w:val="24"/>
      <w:szCs w:val="20"/>
    </w:rPr>
  </w:style>
  <w:style w:type="paragraph" w:customStyle="1" w:styleId="heading2notoc">
    <w:name w:val="heading 2 (no toc)"/>
    <w:basedOn w:val="Heading2"/>
    <w:next w:val="Normal"/>
    <w:semiHidden/>
    <w:rsid w:val="002B627A"/>
    <w:pPr>
      <w:keepNext w:val="0"/>
      <w:keepLines w:val="0"/>
      <w:spacing w:before="0" w:after="240"/>
      <w:outlineLvl w:val="9"/>
    </w:pPr>
    <w:rPr>
      <w:rFonts w:eastAsia="Times New Roman" w:cs="Times New Roman"/>
      <w:b w:val="0"/>
      <w:bCs w:val="0"/>
      <w:kern w:val="0"/>
      <w:szCs w:val="20"/>
    </w:rPr>
  </w:style>
  <w:style w:type="paragraph" w:customStyle="1" w:styleId="heading3notoc">
    <w:name w:val="heading 3 (no toc)"/>
    <w:basedOn w:val="Heading3"/>
    <w:next w:val="Normal"/>
    <w:semiHidden/>
    <w:rsid w:val="002B627A"/>
    <w:pPr>
      <w:keepNext w:val="0"/>
      <w:keepLines w:val="0"/>
      <w:spacing w:before="0" w:after="240"/>
      <w:outlineLvl w:val="9"/>
    </w:pPr>
    <w:rPr>
      <w:rFonts w:eastAsia="Times New Roman" w:cs="Times New Roman"/>
      <w:b w:val="0"/>
      <w:bCs w:val="0"/>
      <w:kern w:val="0"/>
      <w:szCs w:val="20"/>
    </w:rPr>
  </w:style>
  <w:style w:type="paragraph" w:customStyle="1" w:styleId="heading4notoc">
    <w:name w:val="heading 4 (no toc)"/>
    <w:basedOn w:val="Heading4"/>
    <w:next w:val="Normal"/>
    <w:semiHidden/>
    <w:rsid w:val="002B627A"/>
    <w:pPr>
      <w:keepNext w:val="0"/>
      <w:keepLines w:val="0"/>
      <w:spacing w:before="0" w:after="240"/>
      <w:outlineLvl w:val="9"/>
    </w:pPr>
    <w:rPr>
      <w:rFonts w:eastAsia="Times New Roman" w:cs="Times New Roman"/>
      <w:b w:val="0"/>
      <w:bCs w:val="0"/>
      <w:i w:val="0"/>
      <w:iCs w:val="0"/>
      <w:kern w:val="0"/>
      <w:szCs w:val="20"/>
    </w:rPr>
  </w:style>
  <w:style w:type="paragraph" w:customStyle="1" w:styleId="heading5notoc">
    <w:name w:val="heading 5 (no toc)"/>
    <w:basedOn w:val="Heading5"/>
    <w:next w:val="Normal"/>
    <w:semiHidden/>
    <w:rsid w:val="002B627A"/>
    <w:pPr>
      <w:keepNext w:val="0"/>
      <w:keepLines w:val="0"/>
      <w:spacing w:before="0" w:after="240"/>
      <w:outlineLvl w:val="9"/>
    </w:pPr>
    <w:rPr>
      <w:rFonts w:eastAsia="Times New Roman" w:cs="Times New Roman"/>
      <w:kern w:val="0"/>
      <w:szCs w:val="20"/>
    </w:rPr>
  </w:style>
  <w:style w:type="paragraph" w:customStyle="1" w:styleId="Quote1">
    <w:name w:val="Quote1"/>
    <w:aliases w:val="q"/>
    <w:basedOn w:val="Normal"/>
    <w:next w:val="QuoteContinued"/>
    <w:semiHidden/>
    <w:rsid w:val="002B627A"/>
    <w:pPr>
      <w:spacing w:after="0"/>
      <w:ind w:left="1440" w:right="1440"/>
    </w:pPr>
    <w:rPr>
      <w:rFonts w:eastAsia="Times New Roman"/>
      <w:kern w:val="0"/>
      <w:szCs w:val="20"/>
      <w:lang w:bidi="ar-SA"/>
    </w:rPr>
  </w:style>
  <w:style w:type="paragraph" w:customStyle="1" w:styleId="QuoteDoubleSpace">
    <w:name w:val="Quote DoubleSpace"/>
    <w:aliases w:val="qd"/>
    <w:basedOn w:val="Quote1"/>
    <w:next w:val="Normal"/>
    <w:semiHidden/>
    <w:rsid w:val="002B627A"/>
    <w:pPr>
      <w:spacing w:line="480" w:lineRule="auto"/>
    </w:pPr>
  </w:style>
  <w:style w:type="paragraph" w:customStyle="1" w:styleId="QuoteContinued">
    <w:name w:val="Quote Continued"/>
    <w:basedOn w:val="BodyText"/>
    <w:next w:val="BodyText"/>
    <w:semiHidden/>
    <w:rsid w:val="002B627A"/>
    <w:pPr>
      <w:spacing w:before="0" w:after="240"/>
    </w:pPr>
    <w:rPr>
      <w:kern w:val="0"/>
      <w:szCs w:val="20"/>
    </w:rPr>
  </w:style>
  <w:style w:type="paragraph" w:styleId="Title">
    <w:name w:val="Title"/>
    <w:basedOn w:val="Normal"/>
    <w:link w:val="TitleChar"/>
    <w:semiHidden/>
    <w:qFormat/>
    <w:rsid w:val="002B627A"/>
    <w:pPr>
      <w:spacing w:after="60"/>
      <w:jc w:val="center"/>
      <w:outlineLvl w:val="0"/>
    </w:pPr>
    <w:rPr>
      <w:rFonts w:eastAsia="Times New Roman" w:cs="Arial"/>
      <w:b/>
      <w:bCs/>
      <w:kern w:val="28"/>
      <w:sz w:val="28"/>
      <w:szCs w:val="32"/>
      <w:lang w:bidi="ar-SA"/>
    </w:rPr>
  </w:style>
  <w:style w:type="character" w:customStyle="1" w:styleId="TitleChar">
    <w:name w:val="Title Char"/>
    <w:basedOn w:val="DefaultParagraphFont"/>
    <w:link w:val="Title"/>
    <w:semiHidden/>
    <w:rsid w:val="000E1CF7"/>
    <w:rPr>
      <w:rFonts w:eastAsia="Times New Roman" w:cs="Arial"/>
      <w:b/>
      <w:bCs/>
      <w:kern w:val="28"/>
      <w:sz w:val="28"/>
      <w:szCs w:val="32"/>
      <w:lang w:bidi="ar-SA"/>
    </w:rPr>
  </w:style>
  <w:style w:type="paragraph" w:styleId="Subtitle">
    <w:name w:val="Subtitle"/>
    <w:basedOn w:val="Normal"/>
    <w:link w:val="SubtitleChar"/>
    <w:semiHidden/>
    <w:qFormat/>
    <w:rsid w:val="002B627A"/>
    <w:pPr>
      <w:spacing w:before="0" w:after="60"/>
      <w:jc w:val="center"/>
      <w:outlineLvl w:val="1"/>
    </w:pPr>
    <w:rPr>
      <w:rFonts w:eastAsia="Times New Roman" w:cs="Arial"/>
      <w:kern w:val="0"/>
      <w:szCs w:val="20"/>
      <w:lang w:bidi="ar-SA"/>
    </w:rPr>
  </w:style>
  <w:style w:type="character" w:customStyle="1" w:styleId="SubtitleChar">
    <w:name w:val="Subtitle Char"/>
    <w:basedOn w:val="DefaultParagraphFont"/>
    <w:link w:val="Subtitle"/>
    <w:semiHidden/>
    <w:rsid w:val="000E1CF7"/>
    <w:rPr>
      <w:rFonts w:eastAsia="Times New Roman" w:cs="Arial"/>
      <w:kern w:val="0"/>
      <w:szCs w:val="20"/>
      <w:lang w:bidi="ar-SA"/>
    </w:rPr>
  </w:style>
  <w:style w:type="character" w:customStyle="1" w:styleId="ptext-1">
    <w:name w:val="ptext-1"/>
    <w:basedOn w:val="DefaultParagraphFont"/>
    <w:semiHidden/>
    <w:rsid w:val="006F25CD"/>
  </w:style>
  <w:style w:type="character" w:customStyle="1" w:styleId="ptext-2">
    <w:name w:val="ptext-2"/>
    <w:basedOn w:val="DefaultParagraphFont"/>
    <w:semiHidden/>
    <w:rsid w:val="006F25CD"/>
  </w:style>
  <w:style w:type="character" w:customStyle="1" w:styleId="enumbell">
    <w:name w:val="enumbell"/>
    <w:semiHidden/>
    <w:rsid w:val="006F25CD"/>
    <w:rPr>
      <w:b/>
      <w:bCs/>
    </w:rPr>
  </w:style>
  <w:style w:type="paragraph" w:customStyle="1" w:styleId="TableHeading1">
    <w:name w:val="Table Heading 1"/>
    <w:basedOn w:val="Normal"/>
    <w:semiHidden/>
    <w:qFormat/>
    <w:rsid w:val="00A832C5"/>
    <w:pPr>
      <w:shd w:val="clear" w:color="auto" w:fill="FFFFFF" w:themeFill="background1"/>
      <w:spacing w:before="120"/>
    </w:pPr>
    <w:rPr>
      <w:rFonts w:ascii="Arial" w:eastAsia="Times New Roman" w:hAnsi="Arial"/>
      <w:b/>
      <w:color w:val="262626" w:themeColor="text1" w:themeTint="D9"/>
      <w:kern w:val="0"/>
      <w:sz w:val="32"/>
      <w:szCs w:val="22"/>
      <w:lang w:bidi="ar-SA"/>
    </w:rPr>
  </w:style>
  <w:style w:type="paragraph" w:customStyle="1" w:styleId="AuthorByline">
    <w:name w:val="Author Byline"/>
    <w:basedOn w:val="Normal"/>
    <w:next w:val="Normal"/>
    <w:semiHidden/>
    <w:qFormat/>
    <w:rsid w:val="00A832C5"/>
    <w:pPr>
      <w:spacing w:before="120" w:line="360" w:lineRule="auto"/>
      <w:jc w:val="both"/>
    </w:pPr>
    <w:rPr>
      <w:rFonts w:ascii="Verdana" w:eastAsia="Times New Roman" w:hAnsi="Verdana" w:cs="Arial"/>
      <w:kern w:val="0"/>
      <w:sz w:val="22"/>
      <w:lang w:bidi="ar-SA"/>
    </w:rPr>
  </w:style>
  <w:style w:type="paragraph" w:customStyle="1" w:styleId="DocumentTitle">
    <w:name w:val="Document Title"/>
    <w:basedOn w:val="Normal"/>
    <w:next w:val="ArticleText"/>
    <w:link w:val="DocumentTitleChar"/>
    <w:semiHidden/>
    <w:qFormat/>
    <w:rsid w:val="00A832C5"/>
    <w:pPr>
      <w:spacing w:before="100"/>
    </w:pPr>
    <w:rPr>
      <w:rFonts w:ascii="Arial" w:eastAsia="Times New Roman" w:hAnsi="Arial"/>
      <w:kern w:val="0"/>
      <w:sz w:val="28"/>
      <w:szCs w:val="28"/>
      <w:lang w:bidi="ar-SA"/>
    </w:rPr>
  </w:style>
  <w:style w:type="paragraph" w:customStyle="1" w:styleId="PrimaryHeading">
    <w:name w:val="Primary Heading"/>
    <w:basedOn w:val="Normal"/>
    <w:next w:val="Normal"/>
    <w:semiHidden/>
    <w:qFormat/>
    <w:rsid w:val="00A832C5"/>
    <w:pPr>
      <w:spacing w:after="0"/>
    </w:pPr>
    <w:rPr>
      <w:rFonts w:ascii="Arial" w:eastAsia="Times New Roman" w:hAnsi="Arial" w:cs="Arial"/>
      <w:b/>
      <w:kern w:val="0"/>
      <w:sz w:val="36"/>
      <w:szCs w:val="36"/>
      <w:lang w:bidi="ar-SA"/>
    </w:rPr>
  </w:style>
  <w:style w:type="paragraph" w:customStyle="1" w:styleId="SecondaryHeading">
    <w:name w:val="Secondary Heading"/>
    <w:basedOn w:val="Normal"/>
    <w:next w:val="Normal"/>
    <w:semiHidden/>
    <w:qFormat/>
    <w:rsid w:val="00A832C5"/>
    <w:pPr>
      <w:shd w:val="clear" w:color="auto" w:fill="1D1B11" w:themeFill="background2" w:themeFillShade="1A"/>
      <w:spacing w:before="0"/>
    </w:pPr>
    <w:rPr>
      <w:rFonts w:ascii="Arial" w:eastAsia="Times New Roman" w:hAnsi="Arial" w:cs="Arial"/>
      <w:b/>
      <w:color w:val="B8CCE4" w:themeColor="accent1" w:themeTint="66"/>
      <w:kern w:val="0"/>
      <w:sz w:val="28"/>
      <w:szCs w:val="32"/>
      <w:lang w:bidi="ar-SA"/>
    </w:rPr>
  </w:style>
  <w:style w:type="paragraph" w:customStyle="1" w:styleId="ArticleText">
    <w:name w:val="Article Text"/>
    <w:basedOn w:val="Normal"/>
    <w:semiHidden/>
    <w:qFormat/>
    <w:rsid w:val="00A832C5"/>
    <w:pPr>
      <w:spacing w:before="120"/>
      <w:jc w:val="both"/>
    </w:pPr>
    <w:rPr>
      <w:rFonts w:ascii="Arial" w:eastAsia="Times New Roman" w:hAnsi="Arial"/>
      <w:kern w:val="0"/>
      <w:sz w:val="20"/>
      <w:lang w:bidi="ar-SA"/>
    </w:rPr>
  </w:style>
  <w:style w:type="paragraph" w:customStyle="1" w:styleId="ArticleHeading1">
    <w:name w:val="Article Heading 1"/>
    <w:basedOn w:val="Heading1"/>
    <w:next w:val="Normal"/>
    <w:link w:val="ArticleHeading1Char"/>
    <w:semiHidden/>
    <w:qFormat/>
    <w:rsid w:val="00A832C5"/>
    <w:pPr>
      <w:keepNext w:val="0"/>
      <w:keepLines w:val="0"/>
      <w:spacing w:before="120" w:after="120"/>
    </w:pPr>
    <w:rPr>
      <w:rFonts w:ascii="Arial" w:hAnsi="Arial"/>
      <w:b w:val="0"/>
      <w:bCs w:val="0"/>
      <w:color w:val="F79646" w:themeColor="accent6"/>
      <w:kern w:val="0"/>
    </w:rPr>
  </w:style>
  <w:style w:type="paragraph" w:customStyle="1" w:styleId="ArticleHeading2">
    <w:name w:val="Article Heading 2"/>
    <w:basedOn w:val="Heading2"/>
    <w:next w:val="ArticleText"/>
    <w:link w:val="ArticleHeading2Char"/>
    <w:semiHidden/>
    <w:qFormat/>
    <w:rsid w:val="00A832C5"/>
    <w:pPr>
      <w:keepNext w:val="0"/>
      <w:keepLines w:val="0"/>
      <w:spacing w:before="120" w:after="120"/>
      <w:ind w:left="720"/>
    </w:pPr>
    <w:rPr>
      <w:rFonts w:ascii="Verdana" w:eastAsia="Times New Roman" w:hAnsi="Verdana"/>
      <w:b w:val="0"/>
      <w:bCs w:val="0"/>
      <w:color w:val="F79646" w:themeColor="accent6"/>
      <w:kern w:val="0"/>
    </w:rPr>
  </w:style>
  <w:style w:type="character" w:customStyle="1" w:styleId="DocumentTitleChar">
    <w:name w:val="Document Title Char"/>
    <w:basedOn w:val="DefaultParagraphFont"/>
    <w:link w:val="DocumentTitle"/>
    <w:semiHidden/>
    <w:rsid w:val="000E1CF7"/>
    <w:rPr>
      <w:rFonts w:ascii="Arial" w:eastAsia="Times New Roman" w:hAnsi="Arial"/>
      <w:kern w:val="0"/>
      <w:sz w:val="28"/>
      <w:szCs w:val="28"/>
      <w:lang w:bidi="ar-SA"/>
    </w:rPr>
  </w:style>
  <w:style w:type="character" w:customStyle="1" w:styleId="ArticleHeading1Char">
    <w:name w:val="Article Heading 1 Char"/>
    <w:basedOn w:val="Heading1Char"/>
    <w:link w:val="ArticleHeading1"/>
    <w:semiHidden/>
    <w:rsid w:val="000E1CF7"/>
    <w:rPr>
      <w:rFonts w:ascii="Arial" w:eastAsiaTheme="majorEastAsia" w:hAnsi="Arial" w:cstheme="majorBidi"/>
      <w:b w:val="0"/>
      <w:bCs w:val="0"/>
      <w:color w:val="F79646" w:themeColor="accent6"/>
      <w:kern w:val="0"/>
      <w:sz w:val="28"/>
      <w:szCs w:val="28"/>
      <w:lang w:bidi="ar-SA"/>
    </w:rPr>
  </w:style>
  <w:style w:type="character" w:customStyle="1" w:styleId="ArticleHeading2Char">
    <w:name w:val="Article Heading 2 Char"/>
    <w:basedOn w:val="Heading2Char"/>
    <w:link w:val="ArticleHeading2"/>
    <w:semiHidden/>
    <w:rsid w:val="000E1CF7"/>
    <w:rPr>
      <w:rFonts w:ascii="Verdana" w:eastAsia="Times New Roman" w:hAnsi="Verdana" w:cstheme="majorBidi"/>
      <w:b w:val="0"/>
      <w:bCs w:val="0"/>
      <w:color w:val="F79646" w:themeColor="accent6"/>
      <w:kern w:val="0"/>
      <w:szCs w:val="26"/>
      <w:lang w:bidi="ar-SA"/>
    </w:rPr>
  </w:style>
  <w:style w:type="paragraph" w:customStyle="1" w:styleId="PublishDate">
    <w:name w:val="Publish Date"/>
    <w:basedOn w:val="Normal"/>
    <w:semiHidden/>
    <w:qFormat/>
    <w:rsid w:val="00A832C5"/>
    <w:pPr>
      <w:spacing w:before="120"/>
      <w:jc w:val="right"/>
    </w:pPr>
    <w:rPr>
      <w:rFonts w:ascii="Verdana" w:hAnsi="Verdana"/>
      <w:kern w:val="0"/>
      <w:sz w:val="20"/>
      <w:lang w:bidi="ar-SA"/>
    </w:rPr>
  </w:style>
  <w:style w:type="paragraph" w:customStyle="1" w:styleId="ArticleHeading3">
    <w:name w:val="Article Heading 3"/>
    <w:basedOn w:val="ArticleHeading2"/>
    <w:next w:val="ArticleText"/>
    <w:semiHidden/>
    <w:qFormat/>
    <w:rsid w:val="00A832C5"/>
    <w:pPr>
      <w:ind w:left="1440"/>
    </w:pPr>
    <w:rPr>
      <w:i/>
    </w:rPr>
  </w:style>
  <w:style w:type="paragraph" w:customStyle="1" w:styleId="TableSubheading1">
    <w:name w:val="Table Subheading 1"/>
    <w:basedOn w:val="ArticleText"/>
    <w:semiHidden/>
    <w:qFormat/>
    <w:rsid w:val="00A832C5"/>
    <w:pPr>
      <w:shd w:val="clear" w:color="auto" w:fill="404040" w:themeFill="text1" w:themeFillTint="BF"/>
    </w:pPr>
    <w:rPr>
      <w:b/>
      <w:color w:val="DDD9C3" w:themeColor="background2" w:themeShade="E6"/>
      <w:szCs w:val="22"/>
    </w:rPr>
  </w:style>
  <w:style w:type="table" w:customStyle="1" w:styleId="TableGrid1">
    <w:name w:val="Table Grid1"/>
    <w:basedOn w:val="TableNormal"/>
    <w:next w:val="TableGrid"/>
    <w:uiPriority w:val="59"/>
    <w:rsid w:val="00A832C5"/>
    <w:pPr>
      <w:spacing w:before="0" w:after="0"/>
    </w:pPr>
    <w:rPr>
      <w:rFonts w:asciiTheme="minorHAnsi" w:eastAsiaTheme="minorEastAsia" w:hAnsiTheme="minorHAnsi" w:cstheme="minorBidi"/>
      <w:kern w:val="0"/>
      <w:sz w:val="22"/>
      <w:szCs w:val="22"/>
      <w:lang w:bidi="ar-SA"/>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Level1Topic">
    <w:name w:val="Level 1 Topic"/>
    <w:basedOn w:val="Normal"/>
    <w:link w:val="Level1TopicChar"/>
    <w:semiHidden/>
    <w:rsid w:val="008228BD"/>
    <w:pPr>
      <w:spacing w:before="0" w:after="240" w:line="300" w:lineRule="atLeast"/>
    </w:pPr>
    <w:rPr>
      <w:rFonts w:ascii="Arial" w:hAnsi="Arial" w:cs="Arial"/>
      <w:b/>
      <w:bCs/>
      <w:sz w:val="36"/>
      <w:szCs w:val="36"/>
    </w:rPr>
  </w:style>
  <w:style w:type="paragraph" w:customStyle="1" w:styleId="LawNoteTitle">
    <w:name w:val="LawNote Title"/>
    <w:basedOn w:val="Normal"/>
    <w:link w:val="LawNoteTitleChar"/>
    <w:semiHidden/>
    <w:rsid w:val="008228BD"/>
    <w:pPr>
      <w:spacing w:before="0" w:after="240" w:line="300" w:lineRule="atLeast"/>
    </w:pPr>
    <w:rPr>
      <w:rFonts w:ascii="Arial" w:hAnsi="Arial" w:cs="Arial"/>
      <w:b/>
      <w:color w:val="3C71A5"/>
      <w:sz w:val="32"/>
      <w:szCs w:val="32"/>
    </w:rPr>
  </w:style>
  <w:style w:type="paragraph" w:customStyle="1" w:styleId="EndText">
    <w:name w:val="EndText"/>
    <w:basedOn w:val="Normal"/>
    <w:link w:val="EndTextChar"/>
    <w:semiHidden/>
    <w:rsid w:val="008228BD"/>
    <w:pPr>
      <w:numPr>
        <w:numId w:val="11"/>
      </w:numPr>
      <w:tabs>
        <w:tab w:val="clear" w:pos="720"/>
      </w:tabs>
      <w:spacing w:before="0"/>
      <w:ind w:left="0"/>
      <w:jc w:val="both"/>
    </w:pPr>
    <w:rPr>
      <w:rFonts w:ascii="Arial" w:eastAsia="Times New Roman" w:hAnsi="Arial"/>
      <w:kern w:val="0"/>
      <w:sz w:val="16"/>
      <w:lang w:bidi="ar-SA"/>
    </w:rPr>
  </w:style>
  <w:style w:type="character" w:customStyle="1" w:styleId="EndTextChar">
    <w:name w:val="EndText Char"/>
    <w:link w:val="EndText"/>
    <w:semiHidden/>
    <w:rsid w:val="000E1CF7"/>
    <w:rPr>
      <w:rFonts w:ascii="Arial" w:eastAsia="Times New Roman" w:hAnsi="Arial"/>
      <w:kern w:val="0"/>
      <w:sz w:val="16"/>
      <w:lang w:bidi="ar-SA"/>
    </w:rPr>
  </w:style>
  <w:style w:type="paragraph" w:customStyle="1" w:styleId="bbnode">
    <w:name w:val="bbnode"/>
    <w:basedOn w:val="BNormal"/>
    <w:qFormat/>
    <w:rsid w:val="002D2949"/>
    <w:pPr>
      <w:spacing w:before="0"/>
    </w:pPr>
    <w:rPr>
      <w:rFonts w:ascii="Arial" w:hAnsi="Arial" w:cs="Arial"/>
      <w:color w:val="E36C0A" w:themeColor="accent6" w:themeShade="BF"/>
      <w:sz w:val="16"/>
      <w:szCs w:val="16"/>
    </w:rPr>
  </w:style>
  <w:style w:type="paragraph" w:customStyle="1" w:styleId="bbreporter">
    <w:name w:val="bbreporter"/>
    <w:basedOn w:val="bbnode"/>
    <w:qFormat/>
    <w:rsid w:val="002D2949"/>
    <w:rPr>
      <w:color w:val="984806" w:themeColor="accent6" w:themeShade="80"/>
    </w:rPr>
  </w:style>
  <w:style w:type="paragraph" w:customStyle="1" w:styleId="bblsID">
    <w:name w:val="bblsID"/>
    <w:basedOn w:val="bbreporter"/>
    <w:qFormat/>
    <w:rsid w:val="002D2949"/>
    <w:rPr>
      <w:color w:val="0070C0"/>
      <w:szCs w:val="22"/>
    </w:rPr>
  </w:style>
  <w:style w:type="paragraph" w:customStyle="1" w:styleId="bbslug">
    <w:name w:val="bbslug"/>
    <w:basedOn w:val="bbnode"/>
    <w:rsid w:val="002D2949"/>
    <w:rPr>
      <w:b/>
      <w:i/>
      <w:color w:val="FF0000"/>
    </w:rPr>
  </w:style>
  <w:style w:type="character" w:customStyle="1" w:styleId="bblink-bbcitation">
    <w:name w:val="bblink-bbcitation"/>
    <w:basedOn w:val="DefaultParagraphFont"/>
    <w:uiPriority w:val="1"/>
    <w:qFormat/>
    <w:rsid w:val="0060761F"/>
    <w:rPr>
      <w:color w:val="7030A0"/>
    </w:rPr>
  </w:style>
  <w:style w:type="paragraph" w:customStyle="1" w:styleId="BGeographicName">
    <w:name w:val="BGeographicName"/>
    <w:basedOn w:val="Normal"/>
    <w:link w:val="BGeographicNameChar"/>
    <w:qFormat/>
    <w:rsid w:val="00BB26EE"/>
    <w:rPr>
      <w:color w:val="006600"/>
    </w:rPr>
  </w:style>
  <w:style w:type="character" w:customStyle="1" w:styleId="BGeographicNameChar">
    <w:name w:val="BGeographicName Char"/>
    <w:basedOn w:val="BNormalChar"/>
    <w:link w:val="BGeographicName"/>
    <w:rsid w:val="007E29E2"/>
    <w:rPr>
      <w:rFonts w:eastAsia="Times New Roman"/>
      <w:color w:val="006600"/>
      <w:kern w:val="0"/>
      <w:lang w:bidi="ar-SA"/>
    </w:rPr>
  </w:style>
  <w:style w:type="character" w:customStyle="1" w:styleId="BContentControl">
    <w:name w:val="BContent_Control"/>
    <w:basedOn w:val="DefaultParagraphFont"/>
    <w:uiPriority w:val="1"/>
    <w:rsid w:val="00147DAE"/>
    <w:rPr>
      <w:rFonts w:ascii="Calibri" w:hAnsi="Calibri"/>
      <w:sz w:val="16"/>
      <w:bdr w:val="none" w:sz="0" w:space="0" w:color="auto"/>
      <w:shd w:val="pct45" w:color="CCFFCC" w:fill="FFFFFF" w:themeFill="background1"/>
    </w:rPr>
  </w:style>
  <w:style w:type="character" w:customStyle="1" w:styleId="heading1notocChar">
    <w:name w:val="heading 1 (no toc) Char"/>
    <w:basedOn w:val="Heading1Char"/>
    <w:link w:val="heading1notoc"/>
    <w:semiHidden/>
    <w:rsid w:val="000E1CF7"/>
    <w:rPr>
      <w:rFonts w:eastAsia="Times New Roman" w:cstheme="majorBidi"/>
      <w:b w:val="0"/>
      <w:bCs w:val="0"/>
      <w:kern w:val="0"/>
      <w:sz w:val="28"/>
      <w:szCs w:val="20"/>
      <w:lang w:bidi="ar-SA"/>
    </w:rPr>
  </w:style>
  <w:style w:type="paragraph" w:customStyle="1" w:styleId="BDocStart">
    <w:name w:val="BDoc_Start"/>
    <w:next w:val="BNormal"/>
    <w:link w:val="BDocStartChar"/>
    <w:rsid w:val="00EB638D"/>
    <w:rPr>
      <w:rFonts w:eastAsiaTheme="majorEastAsia" w:cstheme="majorBidi"/>
      <w:bCs/>
      <w:color w:val="4F81BD" w:themeColor="accent1"/>
      <w:sz w:val="28"/>
      <w:szCs w:val="28"/>
      <w:lang w:bidi="ar-SA"/>
    </w:rPr>
  </w:style>
  <w:style w:type="character" w:customStyle="1" w:styleId="BDocStartChar">
    <w:name w:val="BDoc_Start Char"/>
    <w:basedOn w:val="heading1notocChar"/>
    <w:link w:val="BDocStart"/>
    <w:rsid w:val="00EB638D"/>
    <w:rPr>
      <w:rFonts w:eastAsiaTheme="majorEastAsia" w:cstheme="majorBidi"/>
      <w:b w:val="0"/>
      <w:bCs/>
      <w:color w:val="4F81BD" w:themeColor="accent1"/>
      <w:kern w:val="0"/>
      <w:sz w:val="28"/>
      <w:szCs w:val="28"/>
      <w:lang w:bidi="ar-SA"/>
    </w:rPr>
  </w:style>
  <w:style w:type="paragraph" w:customStyle="1" w:styleId="BAuthor">
    <w:name w:val="BAuthor"/>
    <w:basedOn w:val="BNormal"/>
    <w:link w:val="BAuthorChar"/>
    <w:rsid w:val="004E67F5"/>
    <w:rPr>
      <w:color w:val="943634" w:themeColor="accent2" w:themeShade="BF"/>
      <w:sz w:val="20"/>
      <w:szCs w:val="20"/>
    </w:rPr>
  </w:style>
  <w:style w:type="character" w:customStyle="1" w:styleId="BAuthorChar">
    <w:name w:val="BAuthor Char"/>
    <w:basedOn w:val="BNormalChar"/>
    <w:link w:val="BAuthor"/>
    <w:rsid w:val="004E67F5"/>
    <w:rPr>
      <w:rFonts w:eastAsia="Times New Roman"/>
      <w:color w:val="943634" w:themeColor="accent2" w:themeShade="BF"/>
      <w:kern w:val="0"/>
      <w:sz w:val="20"/>
      <w:szCs w:val="20"/>
      <w:lang w:bidi="ar-SA"/>
    </w:rPr>
  </w:style>
  <w:style w:type="paragraph" w:customStyle="1" w:styleId="BHeadline">
    <w:name w:val="BHeadline"/>
    <w:basedOn w:val="Normal"/>
    <w:next w:val="BNormal"/>
    <w:rsid w:val="00994780"/>
    <w:rPr>
      <w:b/>
      <w:color w:val="244061" w:themeColor="accent1" w:themeShade="80"/>
      <w:sz w:val="28"/>
      <w:szCs w:val="28"/>
    </w:rPr>
  </w:style>
  <w:style w:type="paragraph" w:customStyle="1" w:styleId="BOrganization">
    <w:name w:val="BOrganization"/>
    <w:basedOn w:val="BNormal"/>
    <w:rsid w:val="004E67F5"/>
    <w:rPr>
      <w:color w:val="943634" w:themeColor="accent2" w:themeShade="BF"/>
      <w:sz w:val="20"/>
    </w:rPr>
  </w:style>
  <w:style w:type="paragraph" w:customStyle="1" w:styleId="BEditorsintro">
    <w:name w:val="BEditors_intro"/>
    <w:basedOn w:val="Normal"/>
    <w:next w:val="BNormal"/>
    <w:semiHidden/>
    <w:rsid w:val="00FF7826"/>
    <w:pPr>
      <w:spacing w:before="120" w:after="0"/>
    </w:pPr>
    <w:rPr>
      <w:rFonts w:asciiTheme="minorHAnsi" w:eastAsia="Times New Roman" w:hAnsiTheme="minorHAnsi"/>
      <w:b/>
      <w:color w:val="FFFFFF" w:themeColor="background1"/>
      <w:kern w:val="0"/>
      <w:sz w:val="16"/>
      <w:szCs w:val="16"/>
      <w:lang w:val="en-GB" w:eastAsia="en-GB" w:bidi="ar-SA"/>
    </w:rPr>
  </w:style>
  <w:style w:type="paragraph" w:customStyle="1" w:styleId="BOutsideauthorinfo">
    <w:name w:val="BOutside_author_info"/>
    <w:basedOn w:val="BNormal"/>
    <w:next w:val="BNormal"/>
    <w:semiHidden/>
    <w:rsid w:val="002027C7"/>
    <w:pPr>
      <w:spacing w:line="160" w:lineRule="exact"/>
    </w:pPr>
    <w:rPr>
      <w:rFonts w:ascii="Calibri" w:hAnsi="Calibri" w:cs="Arial"/>
      <w:b/>
      <w:color w:val="FFFFFF" w:themeColor="background1"/>
      <w:sz w:val="16"/>
      <w:szCs w:val="16"/>
      <w:lang w:val="en-GB" w:eastAsia="en-GB"/>
    </w:rPr>
  </w:style>
  <w:style w:type="paragraph" w:customStyle="1" w:styleId="BMoreinfo">
    <w:name w:val="BMore_info"/>
    <w:basedOn w:val="Normal"/>
    <w:next w:val="BNormal"/>
    <w:rsid w:val="00FF7826"/>
    <w:pPr>
      <w:spacing w:before="120" w:after="0"/>
    </w:pPr>
    <w:rPr>
      <w:rFonts w:asciiTheme="minorHAnsi" w:eastAsia="Times New Roman" w:hAnsiTheme="minorHAnsi"/>
      <w:b/>
      <w:color w:val="000000" w:themeColor="text1"/>
      <w:kern w:val="0"/>
      <w:sz w:val="16"/>
      <w:szCs w:val="16"/>
      <w:lang w:val="en-GB" w:eastAsia="en-GB" w:bidi="ar-SA"/>
    </w:rPr>
  </w:style>
  <w:style w:type="paragraph" w:customStyle="1" w:styleId="sp">
    <w:name w:val="sp"/>
    <w:uiPriority w:val="99"/>
    <w:semiHidden/>
    <w:rsid w:val="00724007"/>
    <w:pPr>
      <w:widowControl w:val="0"/>
      <w:autoSpaceDE w:val="0"/>
      <w:autoSpaceDN w:val="0"/>
      <w:adjustRightInd w:val="0"/>
      <w:spacing w:before="0" w:after="0"/>
    </w:pPr>
    <w:rPr>
      <w:rFonts w:eastAsia="Times New Roman"/>
      <w:kern w:val="0"/>
      <w:sz w:val="20"/>
      <w:szCs w:val="20"/>
      <w:lang w:bidi="ar-SA"/>
    </w:rPr>
  </w:style>
  <w:style w:type="paragraph" w:customStyle="1" w:styleId="outsideauthor">
    <w:name w:val="outside_author"/>
    <w:uiPriority w:val="99"/>
    <w:semiHidden/>
    <w:rsid w:val="00724007"/>
    <w:pPr>
      <w:widowControl w:val="0"/>
      <w:autoSpaceDE w:val="0"/>
      <w:autoSpaceDN w:val="0"/>
      <w:adjustRightInd w:val="0"/>
      <w:spacing w:before="0" w:after="0"/>
    </w:pPr>
    <w:rPr>
      <w:rFonts w:eastAsia="Times New Roman"/>
      <w:b/>
      <w:bCs/>
      <w:kern w:val="0"/>
      <w:sz w:val="20"/>
      <w:szCs w:val="20"/>
      <w:lang w:bidi="ar-SA"/>
    </w:rPr>
  </w:style>
  <w:style w:type="paragraph" w:customStyle="1" w:styleId="section">
    <w:name w:val="section"/>
    <w:uiPriority w:val="99"/>
    <w:semiHidden/>
    <w:rsid w:val="00724007"/>
    <w:pPr>
      <w:widowControl w:val="0"/>
      <w:autoSpaceDE w:val="0"/>
      <w:autoSpaceDN w:val="0"/>
      <w:adjustRightInd w:val="0"/>
      <w:spacing w:before="0" w:after="0"/>
      <w:jc w:val="right"/>
    </w:pPr>
    <w:rPr>
      <w:rFonts w:eastAsia="Times New Roman"/>
      <w:b/>
      <w:bCs/>
      <w:color w:val="0000FF"/>
      <w:kern w:val="0"/>
      <w:sz w:val="36"/>
      <w:szCs w:val="36"/>
      <w:lang w:bidi="ar-SA"/>
    </w:rPr>
  </w:style>
  <w:style w:type="paragraph" w:customStyle="1" w:styleId="subsection">
    <w:name w:val="subsection"/>
    <w:uiPriority w:val="99"/>
    <w:semiHidden/>
    <w:rsid w:val="00724007"/>
    <w:pPr>
      <w:widowControl w:val="0"/>
      <w:autoSpaceDE w:val="0"/>
      <w:autoSpaceDN w:val="0"/>
      <w:adjustRightInd w:val="0"/>
      <w:spacing w:before="0" w:after="0"/>
      <w:jc w:val="right"/>
    </w:pPr>
    <w:rPr>
      <w:rFonts w:eastAsia="Times New Roman"/>
      <w:b/>
      <w:bCs/>
      <w:kern w:val="0"/>
      <w:sz w:val="28"/>
      <w:szCs w:val="28"/>
      <w:lang w:bidi="ar-SA"/>
    </w:rPr>
  </w:style>
  <w:style w:type="paragraph" w:customStyle="1" w:styleId="level">
    <w:name w:val="level"/>
    <w:uiPriority w:val="99"/>
    <w:semiHidden/>
    <w:rsid w:val="00724007"/>
    <w:pPr>
      <w:widowControl w:val="0"/>
      <w:autoSpaceDE w:val="0"/>
      <w:autoSpaceDN w:val="0"/>
      <w:adjustRightInd w:val="0"/>
      <w:spacing w:before="0" w:after="0" w:line="300" w:lineRule="atLeast"/>
    </w:pPr>
    <w:rPr>
      <w:rFonts w:eastAsia="Times New Roman"/>
      <w:b/>
      <w:bCs/>
      <w:kern w:val="0"/>
      <w:sz w:val="20"/>
      <w:szCs w:val="20"/>
      <w:lang w:bidi="ar-SA"/>
    </w:rPr>
  </w:style>
  <w:style w:type="paragraph" w:customStyle="1" w:styleId="example">
    <w:name w:val="example"/>
    <w:uiPriority w:val="99"/>
    <w:semiHidden/>
    <w:rsid w:val="00724007"/>
    <w:pPr>
      <w:widowControl w:val="0"/>
      <w:autoSpaceDE w:val="0"/>
      <w:autoSpaceDN w:val="0"/>
      <w:adjustRightInd w:val="0"/>
      <w:spacing w:before="0" w:after="0"/>
    </w:pPr>
    <w:rPr>
      <w:rFonts w:eastAsia="Times New Roman"/>
      <w:i/>
      <w:iCs/>
      <w:color w:val="0000FF"/>
      <w:kern w:val="0"/>
      <w:sz w:val="20"/>
      <w:szCs w:val="20"/>
      <w:lang w:bidi="ar-SA"/>
    </w:rPr>
  </w:style>
  <w:style w:type="paragraph" w:customStyle="1" w:styleId="note">
    <w:name w:val="note"/>
    <w:uiPriority w:val="99"/>
    <w:semiHidden/>
    <w:rsid w:val="00724007"/>
    <w:pPr>
      <w:widowControl w:val="0"/>
      <w:autoSpaceDE w:val="0"/>
      <w:autoSpaceDN w:val="0"/>
      <w:adjustRightInd w:val="0"/>
      <w:spacing w:before="0" w:after="0"/>
    </w:pPr>
    <w:rPr>
      <w:rFonts w:eastAsia="Times New Roman"/>
      <w:color w:val="0000FF"/>
      <w:kern w:val="0"/>
      <w:sz w:val="20"/>
      <w:szCs w:val="20"/>
      <w:lang w:bidi="ar-SA"/>
    </w:rPr>
  </w:style>
  <w:style w:type="paragraph" w:customStyle="1" w:styleId="listitem">
    <w:name w:val="list.item"/>
    <w:uiPriority w:val="99"/>
    <w:semiHidden/>
    <w:rsid w:val="00724007"/>
    <w:pPr>
      <w:widowControl w:val="0"/>
      <w:autoSpaceDE w:val="0"/>
      <w:autoSpaceDN w:val="0"/>
      <w:adjustRightInd w:val="0"/>
      <w:spacing w:before="0" w:after="0"/>
    </w:pPr>
    <w:rPr>
      <w:rFonts w:eastAsia="Times New Roman"/>
      <w:color w:val="0000FF"/>
      <w:kern w:val="0"/>
      <w:sz w:val="20"/>
      <w:szCs w:val="20"/>
      <w:lang w:bidi="ar-SA"/>
    </w:rPr>
  </w:style>
  <w:style w:type="paragraph" w:customStyle="1" w:styleId="document">
    <w:name w:val="document"/>
    <w:uiPriority w:val="99"/>
    <w:semiHidden/>
    <w:rsid w:val="00724007"/>
    <w:pPr>
      <w:widowControl w:val="0"/>
      <w:autoSpaceDE w:val="0"/>
      <w:autoSpaceDN w:val="0"/>
      <w:adjustRightInd w:val="0"/>
      <w:spacing w:before="0" w:after="0"/>
    </w:pPr>
    <w:rPr>
      <w:rFonts w:eastAsia="Times New Roman"/>
      <w:kern w:val="0"/>
      <w:sz w:val="18"/>
      <w:szCs w:val="18"/>
      <w:lang w:bidi="ar-SA"/>
    </w:rPr>
  </w:style>
  <w:style w:type="paragraph" w:customStyle="1" w:styleId="head">
    <w:name w:val="head"/>
    <w:uiPriority w:val="99"/>
    <w:semiHidden/>
    <w:rsid w:val="00724007"/>
    <w:pPr>
      <w:widowControl w:val="0"/>
      <w:autoSpaceDE w:val="0"/>
      <w:autoSpaceDN w:val="0"/>
      <w:adjustRightInd w:val="0"/>
      <w:spacing w:after="240"/>
      <w:jc w:val="center"/>
    </w:pPr>
    <w:rPr>
      <w:rFonts w:eastAsia="Times New Roman"/>
      <w:b/>
      <w:bCs/>
      <w:kern w:val="0"/>
      <w:lang w:bidi="ar-SA"/>
    </w:rPr>
  </w:style>
  <w:style w:type="paragraph" w:customStyle="1" w:styleId="image">
    <w:name w:val="image"/>
    <w:uiPriority w:val="99"/>
    <w:semiHidden/>
    <w:rsid w:val="00724007"/>
    <w:pPr>
      <w:widowControl w:val="0"/>
      <w:autoSpaceDE w:val="0"/>
      <w:autoSpaceDN w:val="0"/>
      <w:adjustRightInd w:val="0"/>
      <w:spacing w:after="240"/>
      <w:jc w:val="center"/>
    </w:pPr>
    <w:rPr>
      <w:rFonts w:eastAsia="Times New Roman"/>
      <w:b/>
      <w:bCs/>
      <w:kern w:val="0"/>
      <w:lang w:bidi="ar-SA"/>
    </w:rPr>
  </w:style>
  <w:style w:type="paragraph" w:customStyle="1" w:styleId="descriptor">
    <w:name w:val="descriptor"/>
    <w:uiPriority w:val="99"/>
    <w:semiHidden/>
    <w:rsid w:val="00724007"/>
    <w:pPr>
      <w:widowControl w:val="0"/>
      <w:autoSpaceDE w:val="0"/>
      <w:autoSpaceDN w:val="0"/>
      <w:adjustRightInd w:val="0"/>
      <w:spacing w:before="0" w:after="0"/>
    </w:pPr>
    <w:rPr>
      <w:rFonts w:eastAsia="Times New Roman"/>
      <w:kern w:val="0"/>
      <w:sz w:val="18"/>
      <w:szCs w:val="18"/>
      <w:lang w:bidi="ar-SA"/>
    </w:rPr>
  </w:style>
  <w:style w:type="paragraph" w:customStyle="1" w:styleId="footnotepara">
    <w:name w:val="footnote_para"/>
    <w:uiPriority w:val="99"/>
    <w:semiHidden/>
    <w:rsid w:val="00724007"/>
    <w:pPr>
      <w:widowControl w:val="0"/>
      <w:autoSpaceDE w:val="0"/>
      <w:autoSpaceDN w:val="0"/>
      <w:adjustRightInd w:val="0"/>
      <w:spacing w:before="0" w:after="0"/>
    </w:pPr>
    <w:rPr>
      <w:rFonts w:eastAsia="Times New Roman"/>
      <w:kern w:val="0"/>
      <w:sz w:val="18"/>
      <w:szCs w:val="18"/>
      <w:lang w:bidi="ar-SA"/>
    </w:rPr>
  </w:style>
  <w:style w:type="paragraph" w:styleId="TOCHeading">
    <w:name w:val="TOC Heading"/>
    <w:basedOn w:val="Heading1"/>
    <w:next w:val="Normal"/>
    <w:uiPriority w:val="39"/>
    <w:semiHidden/>
    <w:unhideWhenUsed/>
    <w:qFormat/>
    <w:rsid w:val="00724007"/>
    <w:pPr>
      <w:spacing w:before="480" w:line="276" w:lineRule="auto"/>
      <w:outlineLvl w:val="9"/>
    </w:pPr>
    <w:rPr>
      <w:rFonts w:ascii="Cambria" w:eastAsia="MS Gothic" w:hAnsi="Cambria" w:cs="Times New Roman"/>
      <w:color w:val="365F91"/>
      <w:kern w:val="0"/>
      <w:lang w:eastAsia="ja-JP"/>
    </w:rPr>
  </w:style>
  <w:style w:type="character" w:customStyle="1" w:styleId="ssnonpaginatedrptr">
    <w:name w:val="ss_nonpaginatedrptr"/>
    <w:semiHidden/>
    <w:rsid w:val="00724007"/>
  </w:style>
  <w:style w:type="character" w:customStyle="1" w:styleId="st">
    <w:name w:val="st"/>
    <w:semiHidden/>
    <w:rsid w:val="00724007"/>
  </w:style>
  <w:style w:type="character" w:customStyle="1" w:styleId="BPlanpointhead">
    <w:name w:val="BPlan_point_head"/>
    <w:basedOn w:val="BCommenthead"/>
    <w:uiPriority w:val="1"/>
    <w:rsid w:val="00831EE4"/>
    <w:rPr>
      <w:b/>
      <w:iCs/>
      <w:color w:val="1F497D" w:themeColor="text2"/>
    </w:rPr>
  </w:style>
  <w:style w:type="paragraph" w:customStyle="1" w:styleId="BPlanpointpara">
    <w:name w:val="BPlan_point_para"/>
    <w:basedOn w:val="BCommentpara"/>
    <w:rsid w:val="00831EE4"/>
    <w:rPr>
      <w:color w:val="17365D" w:themeColor="text2" w:themeShade="BF"/>
    </w:rPr>
  </w:style>
  <w:style w:type="paragraph" w:customStyle="1" w:styleId="BRelatedTo">
    <w:name w:val="BRelatedTo"/>
    <w:basedOn w:val="BNormal"/>
    <w:next w:val="BNormal"/>
    <w:rsid w:val="00FC161A"/>
    <w:rPr>
      <w:color w:val="4F81BD" w:themeColor="accent1"/>
      <w:sz w:val="16"/>
    </w:rPr>
  </w:style>
  <w:style w:type="paragraph" w:customStyle="1" w:styleId="BProductionNote">
    <w:name w:val="BProductionNote"/>
    <w:basedOn w:val="BNormal"/>
    <w:link w:val="BProductionNoteChar"/>
    <w:rsid w:val="00EA282D"/>
    <w:pPr>
      <w:shd w:val="clear" w:color="auto" w:fill="FFFF00"/>
    </w:pPr>
    <w:rPr>
      <w:rFonts w:ascii="Times New Roman Bold" w:hAnsi="Times New Roman Bold"/>
      <w:b/>
      <w:color w:val="FF0000"/>
    </w:rPr>
  </w:style>
  <w:style w:type="character" w:customStyle="1" w:styleId="BProductionNoteChar">
    <w:name w:val="BProductionNote Char"/>
    <w:basedOn w:val="BNormalChar"/>
    <w:link w:val="BProductionNote"/>
    <w:rsid w:val="00EA282D"/>
    <w:rPr>
      <w:rFonts w:ascii="Times New Roman Bold" w:eastAsia="Times New Roman" w:hAnsi="Times New Roman Bold"/>
      <w:b/>
      <w:color w:val="FF0000"/>
      <w:kern w:val="0"/>
      <w:shd w:val="clear" w:color="auto" w:fill="FFFF00"/>
      <w:lang w:bidi="ar-SA"/>
    </w:rPr>
  </w:style>
  <w:style w:type="paragraph" w:customStyle="1" w:styleId="BHead6">
    <w:name w:val="BHead6"/>
    <w:next w:val="BNormal"/>
    <w:link w:val="BHead6Char"/>
    <w:rsid w:val="00F57AC4"/>
    <w:pPr>
      <w:ind w:left="1440"/>
      <w:outlineLvl w:val="5"/>
    </w:pPr>
    <w:rPr>
      <w:rFonts w:eastAsia="Times New Roman"/>
      <w:i/>
      <w:kern w:val="0"/>
      <w:lang w:bidi="ar-SA"/>
    </w:rPr>
  </w:style>
  <w:style w:type="character" w:customStyle="1" w:styleId="BHead6Char">
    <w:name w:val="BHead6 Char"/>
    <w:basedOn w:val="DefaultParagraphFont"/>
    <w:link w:val="BHead6"/>
    <w:rsid w:val="00F57AC4"/>
    <w:rPr>
      <w:rFonts w:eastAsia="Times New Roman"/>
      <w:i/>
      <w:kern w:val="0"/>
      <w:lang w:bidi="ar-SA"/>
    </w:rPr>
  </w:style>
  <w:style w:type="paragraph" w:customStyle="1" w:styleId="BHead7">
    <w:name w:val="BHead7"/>
    <w:next w:val="BNormal"/>
    <w:link w:val="BHead7Char"/>
    <w:rsid w:val="00F57AC4"/>
    <w:pPr>
      <w:ind w:left="1440"/>
      <w:outlineLvl w:val="6"/>
    </w:pPr>
    <w:rPr>
      <w:rFonts w:eastAsia="Times New Roman"/>
      <w:kern w:val="0"/>
      <w:lang w:bidi="ar-SA"/>
    </w:rPr>
  </w:style>
  <w:style w:type="character" w:customStyle="1" w:styleId="BHead7Char">
    <w:name w:val="BHead7 Char"/>
    <w:basedOn w:val="DefaultParagraphFont"/>
    <w:link w:val="BHead7"/>
    <w:rsid w:val="00F57AC4"/>
    <w:rPr>
      <w:rFonts w:eastAsia="Times New Roman"/>
      <w:kern w:val="0"/>
      <w:lang w:bidi="ar-SA"/>
    </w:rPr>
  </w:style>
  <w:style w:type="paragraph" w:customStyle="1" w:styleId="BHead8">
    <w:name w:val="BHead8"/>
    <w:next w:val="BNormal"/>
    <w:link w:val="BHead8Char"/>
    <w:rsid w:val="00F57AC4"/>
    <w:pPr>
      <w:ind w:left="2160"/>
      <w:outlineLvl w:val="7"/>
    </w:pPr>
    <w:rPr>
      <w:rFonts w:eastAsia="Times New Roman"/>
      <w:i/>
      <w:kern w:val="0"/>
      <w:lang w:bidi="ar-SA"/>
    </w:rPr>
  </w:style>
  <w:style w:type="character" w:customStyle="1" w:styleId="BHead8Char">
    <w:name w:val="BHead8 Char"/>
    <w:basedOn w:val="DefaultParagraphFont"/>
    <w:link w:val="BHead8"/>
    <w:rsid w:val="00F57AC4"/>
    <w:rPr>
      <w:rFonts w:eastAsia="Times New Roman"/>
      <w:i/>
      <w:kern w:val="0"/>
      <w:lang w:bidi="ar-SA"/>
    </w:rPr>
  </w:style>
  <w:style w:type="paragraph" w:customStyle="1" w:styleId="BBNAid">
    <w:name w:val="BBNA_id"/>
    <w:basedOn w:val="BNormal"/>
    <w:next w:val="BNormal"/>
    <w:link w:val="BBNAidChar"/>
    <w:qFormat/>
    <w:rsid w:val="00B82085"/>
    <w:rPr>
      <w:b/>
      <w:color w:val="31849B" w:themeColor="accent5" w:themeShade="BF"/>
    </w:rPr>
  </w:style>
  <w:style w:type="character" w:customStyle="1" w:styleId="BBNAidChar">
    <w:name w:val="BBNA_id Char"/>
    <w:basedOn w:val="BNormalChar"/>
    <w:link w:val="BBNAid"/>
    <w:rsid w:val="00B82085"/>
    <w:rPr>
      <w:rFonts w:eastAsia="Times New Roman"/>
      <w:b/>
      <w:color w:val="31849B" w:themeColor="accent5" w:themeShade="BF"/>
      <w:kern w:val="0"/>
      <w:lang w:bidi="ar-SA"/>
    </w:rPr>
  </w:style>
  <w:style w:type="paragraph" w:customStyle="1" w:styleId="BListitemorig">
    <w:name w:val="BList_item_orig"/>
    <w:basedOn w:val="BNormal"/>
    <w:qFormat/>
    <w:rsid w:val="005D78ED"/>
    <w:pPr>
      <w:ind w:left="1080" w:hanging="360"/>
    </w:pPr>
    <w:rPr>
      <w:szCs w:val="22"/>
    </w:rPr>
  </w:style>
  <w:style w:type="character" w:customStyle="1" w:styleId="bbDocID">
    <w:name w:val="bbDocID"/>
    <w:basedOn w:val="DefaultParagraphFont"/>
    <w:uiPriority w:val="1"/>
    <w:rsid w:val="00691039"/>
    <w:rPr>
      <w:color w:val="FF99FF"/>
    </w:rPr>
  </w:style>
  <w:style w:type="paragraph" w:customStyle="1" w:styleId="BVerbatimmarkup">
    <w:name w:val="BVerbatim_markup"/>
    <w:basedOn w:val="BodyText"/>
    <w:next w:val="BNormal"/>
    <w:link w:val="BVerbatimmarkupChar"/>
    <w:qFormat/>
    <w:rsid w:val="005C20E0"/>
    <w:rPr>
      <w:color w:val="FF0000"/>
    </w:rPr>
  </w:style>
  <w:style w:type="character" w:customStyle="1" w:styleId="BVerbatimmarkupChar">
    <w:name w:val="BVerbatim_markup Char"/>
    <w:basedOn w:val="DefaultParagraphFont"/>
    <w:link w:val="BVerbatimmarkup"/>
    <w:rsid w:val="00E97744"/>
    <w:rPr>
      <w:rFonts w:eastAsia="Times New Roman"/>
      <w:color w:val="FF0000"/>
      <w:lang w:bidi="ar-SA"/>
    </w:rPr>
  </w:style>
  <w:style w:type="paragraph" w:customStyle="1" w:styleId="BEditorIntro">
    <w:name w:val="BEditorIntro"/>
    <w:basedOn w:val="BNormal"/>
    <w:rsid w:val="00C53DA8"/>
    <w:rPr>
      <w:rFonts w:asciiTheme="minorHAnsi" w:hAnsiTheme="minorHAnsi"/>
      <w:b/>
      <w:color w:val="FFFFFF" w:themeColor="background1"/>
      <w:sz w:val="16"/>
      <w:szCs w:val="16"/>
      <w:lang w:val="en-GB" w:eastAsia="en-GB"/>
    </w:rPr>
  </w:style>
  <w:style w:type="paragraph" w:customStyle="1" w:styleId="text">
    <w:name w:val="text"/>
    <w:basedOn w:val="Normal"/>
    <w:uiPriority w:val="99"/>
    <w:qFormat/>
    <w:rsid w:val="007A2DD5"/>
    <w:pPr>
      <w:widowControl w:val="0"/>
      <w:spacing w:before="0" w:after="0"/>
      <w:ind w:firstLine="360"/>
    </w:pPr>
    <w:rPr>
      <w:kern w:val="0"/>
      <w:lang w:bidi="ar-SA"/>
    </w:rPr>
  </w:style>
  <w:style w:type="paragraph" w:customStyle="1" w:styleId="footnote">
    <w:name w:val="footnote"/>
    <w:basedOn w:val="text"/>
    <w:autoRedefine/>
    <w:uiPriority w:val="99"/>
    <w:qFormat/>
    <w:rsid w:val="007A2DD5"/>
    <w:rPr>
      <w:sz w:val="20"/>
    </w:rPr>
  </w:style>
  <w:style w:type="paragraph" w:customStyle="1" w:styleId="block-f-">
    <w:name w:val="block-f/+/-"/>
    <w:basedOn w:val="Normal"/>
    <w:autoRedefine/>
    <w:uiPriority w:val="99"/>
    <w:qFormat/>
    <w:rsid w:val="007A2DD5"/>
    <w:pPr>
      <w:spacing w:before="120"/>
      <w:ind w:left="720"/>
    </w:pPr>
    <w:rPr>
      <w:rFonts w:eastAsiaTheme="minorEastAsia" w:cs="ITC New Baskerville Std"/>
      <w:color w:val="000000"/>
      <w:kern w:val="0"/>
      <w:sz w:val="20"/>
      <w:szCs w:val="20"/>
      <w:lang w:bidi="ar-SA"/>
    </w:rPr>
  </w:style>
  <w:style w:type="paragraph" w:customStyle="1" w:styleId="1stLevelHeadII">
    <w:name w:val="1st Level Head II."/>
    <w:basedOn w:val="Normal"/>
    <w:autoRedefine/>
    <w:uiPriority w:val="99"/>
    <w:rsid w:val="007A2DD5"/>
    <w:pPr>
      <w:keepNext/>
      <w:widowControl w:val="0"/>
      <w:suppressAutoHyphens/>
      <w:autoSpaceDE w:val="0"/>
      <w:autoSpaceDN w:val="0"/>
      <w:adjustRightInd w:val="0"/>
      <w:spacing w:before="480" w:after="360"/>
      <w:jc w:val="center"/>
      <w:textAlignment w:val="center"/>
    </w:pPr>
    <w:rPr>
      <w:rFonts w:eastAsiaTheme="minorEastAsia" w:cs="ITC New Baskerville Std"/>
      <w:b/>
      <w:bCs/>
      <w:smallCaps/>
      <w:color w:val="000000"/>
      <w:kern w:val="0"/>
      <w:lang w:bidi="ar-SA"/>
    </w:rPr>
  </w:style>
  <w:style w:type="paragraph" w:customStyle="1" w:styleId="2ndLevelHeadA">
    <w:name w:val="2nd Level Head A."/>
    <w:basedOn w:val="Normal"/>
    <w:autoRedefine/>
    <w:uiPriority w:val="99"/>
    <w:rsid w:val="007A2DD5"/>
    <w:pPr>
      <w:keepNext/>
      <w:widowControl w:val="0"/>
      <w:tabs>
        <w:tab w:val="left" w:pos="360"/>
      </w:tabs>
      <w:suppressAutoHyphens/>
      <w:autoSpaceDE w:val="0"/>
      <w:autoSpaceDN w:val="0"/>
      <w:adjustRightInd w:val="0"/>
      <w:spacing w:before="360" w:after="240"/>
      <w:ind w:left="360" w:hanging="360"/>
      <w:textAlignment w:val="center"/>
    </w:pPr>
    <w:rPr>
      <w:rFonts w:eastAsiaTheme="minorEastAsia" w:cs="ITC New Baskerville Std"/>
      <w:b/>
      <w:bCs/>
      <w:iCs/>
      <w:color w:val="000000"/>
      <w:kern w:val="0"/>
      <w:lang w:bidi="ar-SA"/>
    </w:rPr>
  </w:style>
  <w:style w:type="paragraph" w:customStyle="1" w:styleId="chapternumber">
    <w:name w:val="chapter number"/>
    <w:basedOn w:val="Normal"/>
    <w:uiPriority w:val="99"/>
    <w:rsid w:val="007A2DD5"/>
    <w:pPr>
      <w:widowControl w:val="0"/>
      <w:suppressAutoHyphens/>
      <w:autoSpaceDE w:val="0"/>
      <w:autoSpaceDN w:val="0"/>
      <w:adjustRightInd w:val="0"/>
      <w:spacing w:before="0" w:after="240" w:line="560" w:lineRule="atLeast"/>
      <w:textAlignment w:val="center"/>
    </w:pPr>
    <w:rPr>
      <w:rFonts w:ascii="ITC New Baskerville Std" w:eastAsiaTheme="minorEastAsia" w:hAnsi="ITC New Baskerville Std" w:cs="ITC New Baskerville Std"/>
      <w:b/>
      <w:bCs/>
      <w:color w:val="000000"/>
      <w:kern w:val="0"/>
      <w:sz w:val="56"/>
      <w:szCs w:val="56"/>
      <w:lang w:bidi="ar-SA"/>
    </w:rPr>
  </w:style>
  <w:style w:type="paragraph" w:customStyle="1" w:styleId="chaptertitle">
    <w:name w:val="chapter title"/>
    <w:basedOn w:val="Normal"/>
    <w:uiPriority w:val="99"/>
    <w:rsid w:val="007A2DD5"/>
    <w:pPr>
      <w:widowControl w:val="0"/>
      <w:suppressAutoHyphens/>
      <w:autoSpaceDE w:val="0"/>
      <w:autoSpaceDN w:val="0"/>
      <w:adjustRightInd w:val="0"/>
      <w:spacing w:before="0" w:after="480" w:line="440" w:lineRule="atLeast"/>
      <w:textAlignment w:val="center"/>
    </w:pPr>
    <w:rPr>
      <w:rFonts w:ascii="ITC New Baskerville Std" w:eastAsiaTheme="minorEastAsia" w:hAnsi="ITC New Baskerville Std" w:cs="ITC New Baskerville Std"/>
      <w:color w:val="000000"/>
      <w:kern w:val="0"/>
      <w:sz w:val="40"/>
      <w:szCs w:val="40"/>
      <w:lang w:bidi="ar-SA"/>
    </w:rPr>
  </w:style>
  <w:style w:type="paragraph" w:customStyle="1" w:styleId="blockquote-6pt">
    <w:name w:val="block quote -/+ 6 pt"/>
    <w:basedOn w:val="Normal"/>
    <w:uiPriority w:val="99"/>
    <w:rsid w:val="007A2DD5"/>
    <w:pPr>
      <w:widowControl w:val="0"/>
      <w:autoSpaceDE w:val="0"/>
      <w:autoSpaceDN w:val="0"/>
      <w:adjustRightInd w:val="0"/>
      <w:spacing w:before="0" w:line="200" w:lineRule="atLeast"/>
      <w:ind w:left="440"/>
      <w:jc w:val="both"/>
      <w:textAlignment w:val="center"/>
    </w:pPr>
    <w:rPr>
      <w:rFonts w:ascii="ITC New Baskerville Std" w:eastAsiaTheme="minorEastAsia" w:hAnsi="ITC New Baskerville Std" w:cs="ITC New Baskerville Std"/>
      <w:color w:val="000000"/>
      <w:kern w:val="0"/>
      <w:sz w:val="20"/>
      <w:szCs w:val="20"/>
      <w:lang w:bidi="ar-SA"/>
    </w:rPr>
  </w:style>
  <w:style w:type="paragraph" w:customStyle="1" w:styleId="blockflush-">
    <w:name w:val="block flush -/+"/>
    <w:basedOn w:val="Normal"/>
    <w:uiPriority w:val="99"/>
    <w:rsid w:val="007A2DD5"/>
    <w:pPr>
      <w:widowControl w:val="0"/>
      <w:autoSpaceDE w:val="0"/>
      <w:autoSpaceDN w:val="0"/>
      <w:adjustRightInd w:val="0"/>
      <w:spacing w:before="0" w:after="240" w:line="200" w:lineRule="atLeast"/>
      <w:ind w:left="440"/>
      <w:jc w:val="both"/>
      <w:textAlignment w:val="center"/>
    </w:pPr>
    <w:rPr>
      <w:rFonts w:ascii="ITC New Baskerville Std" w:eastAsiaTheme="minorEastAsia" w:hAnsi="ITC New Baskerville Std" w:cs="ITC New Baskerville Std"/>
      <w:color w:val="000000"/>
      <w:kern w:val="0"/>
      <w:sz w:val="20"/>
      <w:szCs w:val="20"/>
      <w:lang w:bidi="ar-SA"/>
    </w:rPr>
  </w:style>
  <w:style w:type="paragraph" w:customStyle="1" w:styleId="2ndlevelheadAbi">
    <w:name w:val="2nd level head A._bi"/>
    <w:basedOn w:val="Normal"/>
    <w:uiPriority w:val="99"/>
    <w:qFormat/>
    <w:rsid w:val="007A2DD5"/>
    <w:pPr>
      <w:tabs>
        <w:tab w:val="left" w:pos="360"/>
      </w:tabs>
      <w:spacing w:after="240"/>
      <w:ind w:left="360" w:hanging="360"/>
    </w:pPr>
    <w:rPr>
      <w:rFonts w:ascii="Times New Roman Bold" w:eastAsiaTheme="minorEastAsia" w:hAnsi="Times New Roman Bold" w:cstheme="minorBidi"/>
      <w:b/>
      <w:i/>
      <w:kern w:val="0"/>
      <w:szCs w:val="22"/>
      <w:lang w:bidi="ar-SA"/>
    </w:rPr>
  </w:style>
  <w:style w:type="paragraph" w:customStyle="1" w:styleId="ChapterNum">
    <w:name w:val="ChapterNum"/>
    <w:basedOn w:val="Normal"/>
    <w:link w:val="ChapterNumChar"/>
    <w:rsid w:val="007A2DD5"/>
    <w:pPr>
      <w:widowControl w:val="0"/>
      <w:tabs>
        <w:tab w:val="left" w:pos="0"/>
        <w:tab w:val="right" w:pos="600"/>
        <w:tab w:val="left" w:pos="720"/>
        <w:tab w:val="right" w:leader="dot" w:pos="5520"/>
        <w:tab w:val="right" w:pos="6120"/>
        <w:tab w:val="right" w:pos="6956"/>
      </w:tabs>
      <w:spacing w:before="0" w:after="0" w:line="240" w:lineRule="atLeast"/>
      <w:ind w:firstLine="720"/>
    </w:pPr>
    <w:rPr>
      <w:rFonts w:eastAsia="Times New Roman"/>
      <w:kern w:val="0"/>
      <w:sz w:val="56"/>
      <w:szCs w:val="56"/>
      <w:lang w:bidi="ar-SA"/>
    </w:rPr>
  </w:style>
  <w:style w:type="character" w:customStyle="1" w:styleId="ChapterNumChar">
    <w:name w:val="ChapterNum Char"/>
    <w:link w:val="ChapterNum"/>
    <w:rsid w:val="007A2DD5"/>
    <w:rPr>
      <w:rFonts w:eastAsia="Times New Roman"/>
      <w:kern w:val="0"/>
      <w:sz w:val="56"/>
      <w:szCs w:val="56"/>
      <w:lang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74838007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s://www.linkedin.com/in/welkowitz-david-76b34891" TargetMode="Externa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wideaccess.intdom.bna.com\share\programs\prod\templates\BPub_Prep.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EB9AEE03-19A9-4C4E-A9BB-F705C6A63C22}"/>
      </w:docPartPr>
      <w:docPartBody>
        <w:p w:rsidR="000E1B38" w:rsidRDefault="000E1B38">
          <w:r w:rsidRPr="002F6D09">
            <w:rPr>
              <w:rStyle w:val="PlaceholderText"/>
            </w:rPr>
            <w:t>Click or tap here to enter text.</w:t>
          </w:r>
        </w:p>
      </w:docPartBody>
    </w:docPart>
    <w:docPart>
      <w:docPartPr>
        <w:name w:val="F05C74F1BA894222B38BD60BFE006939"/>
        <w:category>
          <w:name w:val="General"/>
          <w:gallery w:val="placeholder"/>
        </w:category>
        <w:types>
          <w:type w:val="bbPlcHdr"/>
        </w:types>
        <w:behaviors>
          <w:behavior w:val="content"/>
        </w:behaviors>
        <w:guid w:val="{BA04B294-A940-4154-85FC-5ABA76C3E511}"/>
      </w:docPartPr>
      <w:docPartBody>
        <w:p w:rsidR="000E1B38" w:rsidRDefault="000E1B38">
          <w:r w:rsidRPr="002F6D09">
            <w:rPr>
              <w:rStyle w:val="PlaceholderText"/>
            </w:rPr>
            <w:t>Unit.Start</w:t>
          </w:r>
        </w:p>
      </w:docPartBody>
    </w:docPart>
    <w:docPart>
      <w:docPartPr>
        <w:name w:val="0389E6232E0C4072B7DB920D7A84AE0A"/>
        <w:category>
          <w:name w:val="General"/>
          <w:gallery w:val="placeholder"/>
        </w:category>
        <w:types>
          <w:type w:val="bbPlcHdr"/>
        </w:types>
        <w:behaviors>
          <w:behavior w:val="content"/>
        </w:behaviors>
        <w:guid w:val="{63564A34-9447-4F12-B5CE-8B9B6CAFCD0C}"/>
      </w:docPartPr>
      <w:docPartBody>
        <w:p w:rsidR="000E1B38" w:rsidRDefault="000E1B38">
          <w:r w:rsidRPr="002F6D09">
            <w:rPr>
              <w:rStyle w:val="PlaceholderText"/>
            </w:rPr>
            <w:t>Document</w:t>
          </w:r>
        </w:p>
      </w:docPartBody>
    </w:docPart>
    <w:docPart>
      <w:docPartPr>
        <w:name w:val="10D81CE20AD9465D94D8B0B6763D6665"/>
        <w:category>
          <w:name w:val="General"/>
          <w:gallery w:val="placeholder"/>
        </w:category>
        <w:types>
          <w:type w:val="bbPlcHdr"/>
        </w:types>
        <w:behaviors>
          <w:behavior w:val="content"/>
        </w:behaviors>
        <w:guid w:val="{2C27C24A-695C-4169-B072-23F3880EDDBC}"/>
      </w:docPartPr>
      <w:docPartBody>
        <w:p w:rsidR="000E1B38" w:rsidRDefault="000E1B38">
          <w:r w:rsidRPr="002F6D09">
            <w:rPr>
              <w:rStyle w:val="PlaceholderText"/>
            </w:rPr>
            <w:t>enter text</w:t>
          </w:r>
        </w:p>
      </w:docPartBody>
    </w:docPart>
    <w:docPart>
      <w:docPartPr>
        <w:name w:val="7A06BA0B5B554632A4A922878C5506A4"/>
        <w:category>
          <w:name w:val="General"/>
          <w:gallery w:val="placeholder"/>
        </w:category>
        <w:types>
          <w:type w:val="bbPlcHdr"/>
        </w:types>
        <w:behaviors>
          <w:behavior w:val="content"/>
        </w:behaviors>
        <w:guid w:val="{32921CA2-77A1-4207-979A-1FD05DC0A2D4}"/>
      </w:docPartPr>
      <w:docPartBody>
        <w:p w:rsidR="000E1B38" w:rsidRDefault="000E1B38">
          <w:r w:rsidRPr="002F6D09">
            <w:rPr>
              <w:rStyle w:val="PlaceholderText"/>
            </w:rPr>
            <w:t>enter text</w:t>
          </w:r>
        </w:p>
      </w:docPartBody>
    </w:docPart>
    <w:docPart>
      <w:docPartPr>
        <w:name w:val="ED23DE8574C0462E843750470F16C512"/>
        <w:category>
          <w:name w:val="General"/>
          <w:gallery w:val="placeholder"/>
        </w:category>
        <w:types>
          <w:type w:val="bbPlcHdr"/>
        </w:types>
        <w:behaviors>
          <w:behavior w:val="content"/>
        </w:behaviors>
        <w:guid w:val="{65677DA5-4443-4569-AFD9-0A13815AD637}"/>
      </w:docPartPr>
      <w:docPartBody>
        <w:p w:rsidR="000E1B38" w:rsidRDefault="000E1B38">
          <w:r w:rsidRPr="002F6D09">
            <w:rPr>
              <w:rStyle w:val="PlaceholderText"/>
            </w:rPr>
            <w:t>enter REQUIRED text</w:t>
          </w:r>
        </w:p>
      </w:docPartBody>
    </w:docPart>
    <w:docPart>
      <w:docPartPr>
        <w:name w:val="860AFCEC3ACB41B7A6F48F0F65BD5152"/>
        <w:category>
          <w:name w:val="General"/>
          <w:gallery w:val="placeholder"/>
        </w:category>
        <w:types>
          <w:type w:val="bbPlcHdr"/>
        </w:types>
        <w:behaviors>
          <w:behavior w:val="content"/>
        </w:behaviors>
        <w:guid w:val="{85ED2562-B3C5-4080-AA64-ABACD923B537}"/>
      </w:docPartPr>
      <w:docPartBody>
        <w:p w:rsidR="000E1B38" w:rsidRDefault="000E1B38">
          <w:r w:rsidRPr="002F6D09">
            <w:rPr>
              <w:rStyle w:val="PlaceholderText"/>
            </w:rPr>
            <w:t>enter REQUIRED text</w:t>
          </w:r>
        </w:p>
      </w:docPartBody>
    </w:docPart>
    <w:docPart>
      <w:docPartPr>
        <w:name w:val="F318D13CD34F495FB0CB7E37772E99CE"/>
        <w:category>
          <w:name w:val="General"/>
          <w:gallery w:val="placeholder"/>
        </w:category>
        <w:types>
          <w:type w:val="bbPlcHdr"/>
        </w:types>
        <w:behaviors>
          <w:behavior w:val="content"/>
        </w:behaviors>
        <w:guid w:val="{84F92586-087F-4A0D-BD90-5B2EBBFC9B3E}"/>
      </w:docPartPr>
      <w:docPartBody>
        <w:p w:rsidR="000E1B38" w:rsidRDefault="000E1B38">
          <w:r w:rsidRPr="002F6D09">
            <w:rPr>
              <w:rStyle w:val="PlaceholderText"/>
            </w:rPr>
            <w:t>enter text</w:t>
          </w:r>
        </w:p>
      </w:docPartBody>
    </w:docPart>
    <w:docPart>
      <w:docPartPr>
        <w:name w:val="4C6AE277F40E42FE8280B039E2CD678F"/>
        <w:category>
          <w:name w:val="General"/>
          <w:gallery w:val="placeholder"/>
        </w:category>
        <w:types>
          <w:type w:val="bbPlcHdr"/>
        </w:types>
        <w:behaviors>
          <w:behavior w:val="content"/>
        </w:behaviors>
        <w:guid w:val="{83A2C9C4-3D80-41AD-AA44-1CD6E6278C0C}"/>
      </w:docPartPr>
      <w:docPartBody>
        <w:p w:rsidR="000E1B38" w:rsidRDefault="000E1B38">
          <w:r w:rsidRPr="002F6D09">
            <w:rPr>
              <w:rStyle w:val="PlaceholderText"/>
            </w:rPr>
            <w:t>enter text</w:t>
          </w:r>
        </w:p>
      </w:docPartBody>
    </w:docPart>
    <w:docPart>
      <w:docPartPr>
        <w:name w:val="B1A9E04F97524DEDB8E1E03E46F82ACC"/>
        <w:category>
          <w:name w:val="General"/>
          <w:gallery w:val="placeholder"/>
        </w:category>
        <w:types>
          <w:type w:val="bbPlcHdr"/>
        </w:types>
        <w:behaviors>
          <w:behavior w:val="content"/>
        </w:behaviors>
        <w:guid w:val="{882DF8E9-ED0B-4AC4-BE85-1F36EBB0F44C}"/>
      </w:docPartPr>
      <w:docPartBody>
        <w:p w:rsidR="000E1B38" w:rsidRDefault="000E1B38">
          <w:r w:rsidRPr="002F6D09">
            <w:rPr>
              <w:rStyle w:val="PlaceholderText"/>
            </w:rPr>
            <w:t>enter text</w:t>
          </w:r>
        </w:p>
      </w:docPartBody>
    </w:docPart>
    <w:docPart>
      <w:docPartPr>
        <w:name w:val="AF56BDF49E12439786F8B0875DDADF8E"/>
        <w:category>
          <w:name w:val="General"/>
          <w:gallery w:val="placeholder"/>
        </w:category>
        <w:types>
          <w:type w:val="bbPlcHdr"/>
        </w:types>
        <w:behaviors>
          <w:behavior w:val="content"/>
        </w:behaviors>
        <w:guid w:val="{6F71B61C-780C-41F6-894E-0B8A686AC2F9}"/>
      </w:docPartPr>
      <w:docPartBody>
        <w:p w:rsidR="000E1B38" w:rsidRDefault="000E1B38">
          <w:r w:rsidRPr="002F6D09">
            <w:rPr>
              <w:rStyle w:val="PlaceholderText"/>
            </w:rPr>
            <w:t>enter text</w:t>
          </w:r>
        </w:p>
      </w:docPartBody>
    </w:docPart>
    <w:docPart>
      <w:docPartPr>
        <w:name w:val="E7E34EA9B9D743A8847F9F0A563725C8"/>
        <w:category>
          <w:name w:val="General"/>
          <w:gallery w:val="placeholder"/>
        </w:category>
        <w:types>
          <w:type w:val="bbPlcHdr"/>
        </w:types>
        <w:behaviors>
          <w:behavior w:val="content"/>
        </w:behaviors>
        <w:guid w:val="{41A00613-BBD9-4967-9283-5D4095EF7B0E}"/>
      </w:docPartPr>
      <w:docPartBody>
        <w:p w:rsidR="000E1B38" w:rsidRDefault="000E1B38">
          <w:r w:rsidRPr="002F6D09">
            <w:rPr>
              <w:rStyle w:val="PlaceholderText"/>
            </w:rPr>
            <w:t>enter text</w:t>
          </w:r>
        </w:p>
      </w:docPartBody>
    </w:docPart>
    <w:docPart>
      <w:docPartPr>
        <w:name w:val="044DA76D1EE74226BC6CCCBCF00972F9"/>
        <w:category>
          <w:name w:val="General"/>
          <w:gallery w:val="placeholder"/>
        </w:category>
        <w:types>
          <w:type w:val="bbPlcHdr"/>
        </w:types>
        <w:behaviors>
          <w:behavior w:val="content"/>
        </w:behaviors>
        <w:guid w:val="{9ADACBDA-5D74-4C12-AFFD-F6791D91DAD2}"/>
      </w:docPartPr>
      <w:docPartBody>
        <w:p w:rsidR="000E1B38" w:rsidRDefault="000E1B38">
          <w:r w:rsidRPr="002F6D09">
            <w:rPr>
              <w:rStyle w:val="PlaceholderText"/>
            </w:rPr>
            <w:t>enter text</w:t>
          </w:r>
        </w:p>
      </w:docPartBody>
    </w:docPart>
    <w:docPart>
      <w:docPartPr>
        <w:name w:val="E9CAF9AAA1324F8F805A5C1129F8F2CA"/>
        <w:category>
          <w:name w:val="General"/>
          <w:gallery w:val="placeholder"/>
        </w:category>
        <w:types>
          <w:type w:val="bbPlcHdr"/>
        </w:types>
        <w:behaviors>
          <w:behavior w:val="content"/>
        </w:behaviors>
        <w:guid w:val="{6D166071-EBCB-4308-9A4C-4F0A9F84F85E}"/>
      </w:docPartPr>
      <w:docPartBody>
        <w:p w:rsidR="000E1B38" w:rsidRDefault="000E1B38">
          <w:r w:rsidRPr="002F6D09">
            <w:rPr>
              <w:rStyle w:val="PlaceholderText"/>
            </w:rPr>
            <w:t>enter text</w:t>
          </w:r>
        </w:p>
      </w:docPartBody>
    </w:docPart>
    <w:docPart>
      <w:docPartPr>
        <w:name w:val="F6AAE06237B04088BDD1DFC610AAA5FE"/>
        <w:category>
          <w:name w:val="General"/>
          <w:gallery w:val="placeholder"/>
        </w:category>
        <w:types>
          <w:type w:val="bbPlcHdr"/>
        </w:types>
        <w:behaviors>
          <w:behavior w:val="content"/>
        </w:behaviors>
        <w:guid w:val="{39076581-FF0C-4F7A-B914-E8713C3F88F7}"/>
      </w:docPartPr>
      <w:docPartBody>
        <w:p w:rsidR="000E1B38" w:rsidRDefault="000E1B38">
          <w:r w:rsidRPr="002F6D09">
            <w:rPr>
              <w:rStyle w:val="PlaceholderText"/>
            </w:rPr>
            <w:t>enter text</w:t>
          </w:r>
        </w:p>
      </w:docPartBody>
    </w:docPart>
    <w:docPart>
      <w:docPartPr>
        <w:name w:val="55114A64CE694962B894430BB2020584"/>
        <w:category>
          <w:name w:val="General"/>
          <w:gallery w:val="placeholder"/>
        </w:category>
        <w:types>
          <w:type w:val="bbPlcHdr"/>
        </w:types>
        <w:behaviors>
          <w:behavior w:val="content"/>
        </w:behaviors>
        <w:guid w:val="{9A1AC314-BFD4-47E5-9FF3-51A1726F3D2C}"/>
      </w:docPartPr>
      <w:docPartBody>
        <w:p w:rsidR="000E1B38" w:rsidRDefault="000E1B38">
          <w:r w:rsidRPr="002F6D09">
            <w:rPr>
              <w:rStyle w:val="PlaceholderText"/>
            </w:rPr>
            <w:t>choose an item (REQUIRED)</w:t>
          </w:r>
        </w:p>
      </w:docPartBody>
    </w:docPart>
    <w:docPart>
      <w:docPartPr>
        <w:name w:val="863A0986A932493BB4AA0AD19C184179"/>
        <w:category>
          <w:name w:val="General"/>
          <w:gallery w:val="placeholder"/>
        </w:category>
        <w:types>
          <w:type w:val="bbPlcHdr"/>
        </w:types>
        <w:behaviors>
          <w:behavior w:val="content"/>
        </w:behaviors>
        <w:guid w:val="{8C290FA3-8180-4893-BC1D-597769DF55CA}"/>
      </w:docPartPr>
      <w:docPartBody>
        <w:p w:rsidR="000E1B38" w:rsidRDefault="000E1B38">
          <w:r w:rsidRPr="002F6D09">
            <w:rPr>
              <w:rStyle w:val="PlaceholderText"/>
            </w:rPr>
            <w:t>enter text</w:t>
          </w:r>
        </w:p>
      </w:docPartBody>
    </w:docPart>
    <w:docPart>
      <w:docPartPr>
        <w:name w:val="41AF6130073B4083AA84931DEBE08914"/>
        <w:category>
          <w:name w:val="General"/>
          <w:gallery w:val="placeholder"/>
        </w:category>
        <w:types>
          <w:type w:val="bbPlcHdr"/>
        </w:types>
        <w:behaviors>
          <w:behavior w:val="content"/>
        </w:behaviors>
        <w:guid w:val="{D06ECC70-9740-4724-B6BF-839C95F146FD}"/>
      </w:docPartPr>
      <w:docPartBody>
        <w:p w:rsidR="000E1B38" w:rsidRDefault="000E1B38">
          <w:r w:rsidRPr="002F6D09">
            <w:rPr>
              <w:rStyle w:val="PlaceholderText"/>
            </w:rPr>
            <w:t>enter text</w:t>
          </w:r>
        </w:p>
      </w:docPartBody>
    </w:docPart>
    <w:docPart>
      <w:docPartPr>
        <w:name w:val="C712F6E65F0B4685840A03563D63C9AC"/>
        <w:category>
          <w:name w:val="General"/>
          <w:gallery w:val="placeholder"/>
        </w:category>
        <w:types>
          <w:type w:val="bbPlcHdr"/>
        </w:types>
        <w:behaviors>
          <w:behavior w:val="content"/>
        </w:behaviors>
        <w:guid w:val="{C26698B8-A6CA-4467-9D3C-1997199E7BCC}"/>
      </w:docPartPr>
      <w:docPartBody>
        <w:p w:rsidR="000E1B38" w:rsidRDefault="000E1B38">
          <w:r w:rsidRPr="002F6D09">
            <w:rPr>
              <w:rStyle w:val="PlaceholderText"/>
            </w:rPr>
            <w:t>enter REQUIRED text</w:t>
          </w:r>
        </w:p>
      </w:docPartBody>
    </w:docPart>
    <w:docPart>
      <w:docPartPr>
        <w:name w:val="A6C6D61C7C88445B8AA817B1BEF97023"/>
        <w:category>
          <w:name w:val="General"/>
          <w:gallery w:val="placeholder"/>
        </w:category>
        <w:types>
          <w:type w:val="bbPlcHdr"/>
        </w:types>
        <w:behaviors>
          <w:behavior w:val="content"/>
        </w:behaviors>
        <w:guid w:val="{442E5C8C-3459-4BE5-B96D-8B48886EC377}"/>
      </w:docPartPr>
      <w:docPartBody>
        <w:p w:rsidR="000E1B38" w:rsidRDefault="000E1B38">
          <w:r w:rsidRPr="002F6D09">
            <w:rPr>
              <w:rStyle w:val="PlaceholderText"/>
            </w:rPr>
            <w:t>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Times New Roman Bold">
    <w:panose1 w:val="02020803070505020304"/>
    <w:charset w:val="00"/>
    <w:family w:val="roman"/>
    <w:notTrueType/>
    <w:pitch w:val="default"/>
  </w:font>
  <w:font w:name="ITC New Baskerville Std">
    <w:altName w:val="Cambria"/>
    <w:panose1 w:val="00000000000000000000"/>
    <w:charset w:val="00"/>
    <w:family w:val="roman"/>
    <w:notTrueType/>
    <w:pitch w:val="variable"/>
    <w:sig w:usb0="800000AF" w:usb1="5000204A"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E1B38"/>
    <w:rsid w:val="0005288F"/>
    <w:rsid w:val="000E1B38"/>
    <w:rsid w:val="004278B5"/>
    <w:rsid w:val="00DF2F7E"/>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0E1B38"/>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ook.service.codes xmlns="BookServiceCodes">
  <dropdownlist>
    <listitem value="aca-book"/>
    <listitem value="aclc-book"/>
    <listitem value="adel-book"/>
    <listitem value="adrel-book"/>
    <listitem value="aetr-book"/>
    <listitem value="afl-book"/>
    <listitem value="ald-book"/>
    <listitem value="apc-book"/>
    <listitem value="apsf-book"/>
    <listitem value="arb18-book"/>
    <listitem value="arb19-book"/>
    <listitem value="bam-book"/>
    <listitem value="bfc-book"/>
    <listitem value="biot-book"/>
    <listitem value="bkyov-book"/>
    <listitem value="bkyp-book"/>
    <listitem value="blm-book"/>
    <listitem value="bna-book"/>
    <listitem value="bplr-book"/>
    <listitem value="cbglf-book"/>
    <listitem value="cbh-book"/>
    <listitem value="cdpat-book"/>
    <listitem value="cfcjpp-book"/>
    <listitem value="cflc-book"/>
    <listitem value="cgdl-book"/>
    <listitem value="cic-book"/>
    <listitem value="cilel-book"/>
    <listitem value="clcdp-book"/>
    <listitem value="cld-book"/>
    <listitem value="cle-book"/>
    <listitem value="clwva-book"/>
    <listitem value="cmb-book"/>
    <listitem value="cnc-book"/>
    <listitem value="colp-book"/>
    <listitem value="cps1-book"/>
    <listitem value="cps61-book"/>
    <listitem value="cps63-book"/>
    <listitem value="cps67-book"/>
    <listitem value="cps68-book"/>
    <listitem value="cps75-book"/>
    <listitem value="cps88-book"/>
    <listitem value="crbc-book"/>
    <listitem value="cst-book"/>
    <listitem value="dat-book"/>
    <listitem value="dcalfc-book"/>
    <listitem value="dda-book"/>
    <listitem value="ddw-book"/>
    <listitem value="dec-book"/>
    <listitem value="desi-book"/>
    <listitem value="dlit-book"/>
    <listitem value="dll-book"/>
    <listitem value="dolfi-book"/>
    <listitem value="dpl-book"/>
    <listitem value="dsfc-book"/>
    <listitem value="dulg-book"/>
    <listitem value="ebl-book"/>
    <listitem value="eclas-book"/>
    <listitem value="edd-book"/>
    <listitem value="ediel-book"/>
    <listitem value="edcl-book"/>
    <listitem value="edl-book"/>
    <listitem value="edpf-book"/>
    <listitem value="edy-book"/>
    <listitem value="efl-book"/>
    <listitem value="ehl-book"/>
    <listitem value="eipl-book"/>
    <listitem value="el-book"/>
    <listitem value="elc-book"/>
    <listitem value="elcr-book"/>
    <listitem value="emp-book"/>
    <listitem value="epc-book"/>
    <listitem value="erisadl-book"/>
    <listitem value="err-book"/>
    <listitem value="esp-book"/>
    <listitem value="etpg-book"/>
    <listitem value="eupl-book"/>
    <listitem value="evd-book"/>
    <listitem value="fah-book"/>
    <listitem value="fap-book"/>
    <listitem value="fcawl-book"/>
    <listitem value="ffapl-book"/>
    <listitem value="ffua-book"/>
    <listitem value="fhcdl-book"/>
    <listitem value="fiflp-book"/>
    <listitem value="fitic-book"/>
    <listitem value="flfs-book"/>
    <listitem value="flsa-book"/>
    <listitem value="fmla-book"/>
    <listitem value="fotn-book"/>
    <listitem value="frd-book"/>
    <listitem value="ftecorp-book"/>
    <listitem value="fteind-book"/>
    <listitem value="ftepart-book"/>
    <listitem value="ftescorp-book"/>
    <listitem value="ftl-book"/>
    <listitem value="gdttc-book"/>
    <listitem value="gdttii-book"/>
    <listitem value="gep-book"/>
    <listitem value="gg-book"/>
    <listitem value="gisod-book"/>
    <listitem value="gof-book"/>
    <listitem value="gpl-book"/>
    <listitem value="hadrw-book"/>
    <listitem value="haw-book"/>
    <listitem value="hcf-book"/>
    <listitem value="hcylc-book"/>
    <listitem value="hee-book"/>
    <listitem value="heg-book"/>
    <listitem value="hlbs1500-book"/>
    <listitem value="hlbs2100-book"/>
    <listitem value="hlbs2300-book"/>
    <listitem value="hlbs2400-book"/>
    <listitem value="hlbs2600-book"/>
    <listitem value="hlbs2650-book"/>
    <listitem value="hlbs2800-book"/>
    <listitem value="hlbs2900-book"/>
    <listitem value="hlbs3300-book"/>
    <listitem value="hop-book"/>
    <listitem value="hpplac-book"/>
    <listitem value="hrcc-book"/>
    <listitem value="htcb-book"/>
    <listitem value="iedcm-book"/>
    <listitem value="igai-book"/>
    <listitem value="iipd-book"/>
    <listitem value="ile-book"/>
    <listitem value="ilfg-book"/>
    <listitem value="ilu337-book"/>
    <listitem value="ipl-book"/>
    <listitem value="iplc-book"/>
    <listitem value="ipsil-book"/>
    <listitem value="ipt-book"/>
    <listitem value="iptt-book"/>
    <listitem value="irc-book"/>
    <listitem value="isa-book"/>
    <listitem value="ishc-book"/>
    <listitem value="jcst-book"/>
    <listitem value="labp-book"/>
    <listitem value="lacma-book"/>
    <listitem value="ladh-book"/>
    <listitem value="lana-book"/>
    <listitem value="lapga-book"/>
    <listitem value="lbd-book"/>
    <listitem value="lfgp-book"/>
    <listitem value="llcbps-book"/>
    <listitem value="lml-book"/>
    <listitem value="lopm-book"/>
    <listitem value="lpdi-book"/>
    <listitem value="lptsda-book"/>
    <listitem value="lsfl-book"/>
    <listitem value="lulr-book"/>
    <listitem value="mapc-book"/>
    <listitem value="mcl-book"/>
    <listitem value="mdbsc-book"/>
    <listitem value="mdedl-book"/>
    <listitem value="meip-book"/>
    <listitem value="mlprco-book "/>
    <listitem value="naat-book"/>
    <listitem value="net-book"/>
    <listitem value="nlc-book"/>
    <listitem value="nlrr-book"/>
    <listitem value="nwic-book"/>
    <listitem value="ops-book"/>
    <listitem value="oshl-book"/>
    <listitem value="paaa-book"/>
    <listitem value="paed-book"/>
    <listitem value="paia-book"/>
    <listitem value="papc-book"/>
    <listitem value="patstan-book"/>
    <listitem value="pbcr-book"/>
    <listitem value="pce-book"/>
    <listitem value="pcmt-book"/>
    <listitem value="pda-book"/>
    <listitem value="pel-book"/>
    <listitem value="pesi-book"/>
    <listitem value="pfc-book"/>
    <listitem value="pfo-book"/>
    <listitem value="pgfafl-book"/>
    <listitem value="pgpp-book"/>
    <listitem value="pgofacsc-book"/>
    <listitem value="pjae-book"/>
    <listitem value="phrm-book"/>
    <listitem value="pir-book"/>
    <listitem value="plp-book"/>
    <listitem value="pls-book"/>
    <listitem value="ppat-book"/>
    <listitem value="ppla-book"/>
    <listitem value="pppp-book"/>
    <listitem value="pro1-book"/>
    <listitem value="pro2-book"/>
    <listitem value="pswh-book"/>
    <listitem value="ptabh-book"/>
    <listitem value="ptcl-book"/>
    <listitem value="ptcr-book"/>
    <listitem value="qeh-book"/>
    <listitem value="rcci-book"/>
    <listitem value="rctse-book"/>
    <listitem value="rgi-book"/>
    <listitem value="rif-book"/>
    <listitem value="rla-book"/>
    <listitem value="rpe-book"/>
    <listitem value="scp-book"/>
    <listitem value="sead-book"/>
    <listitem value="sps203-book"/>
    <listitem value="srp-book"/>
    <listitem value="ssfs-book"/>
    <listitem value="sti-book"/>
    <listitem value="tcs409a-book"/>
    <listitem value="td-book"/>
    <listitem value="teelm-book"/>
    <listitem value="tei-book"/>
    <listitem value="tic-book"/>
    <listitem value="tir-book"/>
    <listitem value="tlp-book"/>
    <listitem value="tmftg-book"/>
    <listitem value="tmftp-book"/>
    <listitem value="tmitg-book"/>
    <listitem value="tpt-book"/>
    <listitem value="trp-book"/>
    <listitem value="tslip-book"/>
    <listitem value="tss-book"/>
    <listitem value="tttp-book"/>
    <listitem value="ucipp-book"/>
    <listitem value="ueus-book"/>
    <listitem value="userra-book"/>
    <listitem value="usmt-book"/>
    <listitem value="vvil-book"/>
    <listitem value="vvp-book"/>
    <listitem value="waa-book"/>
    <listitem value="wan-book"/>
    <listitem value="wds-book"/>
    <listitem value="whl-book"/>
    <listitem value="wilbb-book"/>
    <listitem value="wilbf-book"/>
    <listitem value="wilfsarcw-book"/>
    <listitem value="willsh-book"/>
    <listitem value="wilmmlr-book"/>
    <listitem value="wilpb-book"/>
    <listitem value="wilrws-book"/>
    <listitem value="wiltpb-book"/>
    <listitem value="wlrd-book"/>
    <listitem value="wpd-book"/>
    <listitem value="wphl-book"/>
    <listitem value="wppg-book"/>
  </dropdownlist>
</book.service.codes>
</file>

<file path=customXml/item2.xml><?xml version="1.0" encoding="utf-8"?>
<portfolio.service.codes xmlns="PortfolioServiceCodes">
  <dropDownList>
    <listItem displayText="appe-por" value="appe-por"/>
    <listItem displayText="appi-por" value="appi-por"/>
    <listItem displayText="apps-por" value="apps-por"/>
    <listItem displayText="bps-por" value="bps-por"/>
    <listItem displayText="bna-por" value="bna-por"/>
    <listItem displayText="ccl-por" value="ccl-por"/>
    <listItem displayText="cgm-por" value="cgm-por"/>
    <listItem displayText="cps-por" value="cps-por"/>
    <listItem displayText="cpssp-por" value="cpssp-por"/>
    <listItem displayText="edis-por" value="edis-por"/>
    <listItem displayText="egt-por" value="egt-por"/>
    <listItem displayText="fip-por" value="fip-por"/>
    <listItem displayText="hlbs-por" value="hlbs-por"/>
    <listItem displayText="ipa-por" value="ipa-por"/>
    <listItem displayText="lps-por" value="lps-por"/>
    <listItem displayText="pro2-por" value="pro2-por"/>
    <listItem displayText="pvl-por" value="pvl-por"/>
    <listItem displayText="sps-por" value="sps-por"/>
    <listItem displayText="surf-por" value="surf-por"/>
    <listItem displayText="tmcp-por" value="tmcp-por"/>
    <listItem displayText="tmet-por" value="tmet-por"/>
    <listItem displayText="tmip-por" value="tmip-por"/>
    <listItem displayText="tmre-por" value="tmre-por"/>
    <listItem displayText="tms-por" value="tms-por"/>
    <listItem displayText="tmtr-por" value="tmtr-por"/>
    <listItem displayText="tmus-por" value="tmus-por"/>
    <listItem displayText="tps-por" value="tps-por"/>
  </dropDownList>
</portfolio.service.codes>
</file>

<file path=customXml/item3.xml><?xml version="1.0" encoding="utf-8"?>
<b:Sources xmlns:b="http://schemas.openxmlformats.org/officeDocument/2006/bibliography" xmlns="http://schemas.openxmlformats.org/officeDocument/2006/bibliography" SelectedStyle="\HarvardAnglia2008OfficeOnline.xsl" StyleName="Harvard - Anglia" Version="2008"/>
</file>

<file path=customXml/item4.xml><?xml version="1.0" encoding="utf-8"?>
<conversion.options xmlns="http://www.bna.com/gateway/conversion.options">
  <ns0:tables xmlns:ns0="http://www.bna.com/gateway/conversion.options" tag="smart"/>
</conversion.options>
</file>

<file path=customXml/item5.xml><?xml version="1.0" encoding="utf-8"?>
<document xmlns="http://www.bna.com/gateway/unit.start">
  <ns0:unit.start xmlns:ns0="http://www.bna.com/gateway/unit.start" copyright.owner="enter text" subpart.name="enter text" unit.code="main0014" unit.name="Chapter 14. Dilution and the Anticybersquatting Statute" folio="619" class.code="A" class.name="Book Body" bna.id.prefix="14" pdm.name="Chap14" part.num="2" part.name="Part II. Federal Dilution Law" publication.name="Trademark Dilution - Federal, State, and International Law, Second Edition" acct.code="TD2M20" date="2025-09-25" supplement="0" volume.num="1" service.code="td-book"/>
</document>
</file>

<file path=customXml/item6.xml><?xml version="1.0" encoding="utf-8"?>
<reference.service.codes xmlns="ReferenceServiceCodes">
  <dropdownlist>
    <listitem value="aacm-ref"/>
    <listitem value="about-ref"/>
    <listitem value="acctfa-ref"/>
    <listitem value="acbfp-ref"/>
    <listitem value="acrc-ref"/>
    <listitem value="ada-ref"/>
    <listitem value="adco-ref"/>
    <listitem value="adlaw-refadlawco-ref"/>
    <listitem value="adlawdig-ref"/>
    <listitem value="aicpa-ref"/>
    <listitem value="alrc-ref"/>
    <listitem value="alre-ref"/>
    <listitem value="apc-ref"/>
    <listitem value="apc2-ref"/>
    <listitem value="ar-ref"/>
    <listitem value="arbc-ref"/>
    <listitem value="arbcvendor-ref"/>
    <listitem value="arbdom-ref"/>
    <listitem value="arbtr-ref"/>
    <listitem value="astr-ref"/>
    <listitem value="atf-ref"/>
    <listitem value="atrc-ref"/>
    <listitem value="atre-ref"/>
    <listitem value="atst-ref"/>
    <listitem value="bacm-ref"/>
    <listitem value="bacw-ref"/>
    <listitem value="barc-ref"/>
    <listitem value="bas-ref"/>
    <listitem value="bbas-ref"/>
    <listitem value="bca-ref"/>
    <listitem value="bcast-ref"/>
    <listitem value="bctd-ref"/>
    <listitem value="beps-ref"/>
    <listitem value="beps2-ref"/>
    <listitem value="bkcbank-ref"/>
    <listitem value="bkcc-ref"/>
    <listitem value="bkccomp-ref"/>
    <listitem value="bkccredit-ref"/>
    <listitem value="bkcesc-ref"/>
    <listitem value="bkcest-ref"/>
    <listitem value="bkcdigic-ref"/>
    <listitem value="bkcfees-ref"/>
    <listitem value="bkcfls-ref"/>
    <listitem value="bkcgift-ref"/>
    <listitem value="bkcgllr-ref"/>
    <listitem value="bkcisales-ref"/>
    <listitem value="bkclbrok-ref"/>
    <listitem value="bkclcards-ref"/>
    <listitem value="bkclcoll-ref"/>
    <listitem value="bkclcomm-ref"/>
    <listitem value="bkcldebt-ref"/>
    <listitem value="bkclins-ref"/>
    <listitem value="bkclorig-ref"/>
    <listitem value="bkclpayd-ref"/>
    <listitem value="bkclrefnd-ref"/>
    <listitem value="bkclsales-ref"/>
    <listitem value="bkclserv-ref"/>
    <listitem value="bkclsmall-ref"/>
    <listitem value="bkclspec-ref"/>
    <listitem value="bkclstu-ref"/>
    <listitem value="bkcltitl-ref"/>
    <listitem value="bkcltrans-ref"/>
    <listitem value="bkcmontr-ref"/>
    <listitem value="bkcmort-ref"/>
    <listitem value="bkcoper-ref"/>
    <listitem value="bkcudap-ref"/>
    <listitem value="bkcusry-ref"/>
    <listitem value="bkrp-ref"/>
    <listitem value="bkrpc-ref"/>
    <listitem value="blaw-ref"/>
    <listitem value="blawcoa-ref"/>
    <listitem value="blawdm-ref"/>
    <listitem value="blawln-ref"/>
    <listitem value="blawls-ref"/>
    <listitem value="blawpdf-ref"/>
    <listitem value="blawpg-ref"/>
    <listitem value="blawpv-ref"/>
    <listitem value="blawsp-ref"/>
    <listitem value="blawtr-ref"/>
    <listitem value="blenvpdf-ref"/>
    <listitem value="blfa-ref"/>
    <listitem value="blgovpdf-ref"/>
    <listitem value="blre-ref"/>
    <listitem value="bltaxpdf-ref"/>
    <listitem value="bna-ref"/>
    <listitem value="bnahndbk-ref"/>
    <listitem value="bpc-ref"/>
    <listitem value="bpfa-ref"/>
    <listitem value="bppi-ref"/>
    <listitem value="bppt-ref"/>
    <listitem value="bprc-ref"/>
    <listitem value="bpre-ref"/>
    <listitem value="bpse-ref"/>
    <listitem value="bsty-ref"/>
    <listitem value="btac-ref"/>
    <listitem value="btt-ref"/>
    <listitem value="btta-ref"/>
    <listitem value="bwd-ref"/>
    <listitem value="cable-ref"/>
    <listitem value="carn-ref"/>
    <listitem value="cbc-ref"/>
    <listitem value="cbg-ref"/>
    <listitem value="cblw-ref"/>
    <listitem value="cbn-ref"/>
    <listitem value="cbnco-ref"/>
    <listitem value="cbp-ref"/>
    <listitem value="cbtt-ref"/>
    <listitem value="cccg-ref"/>
    <listitem value="ccl-ref"/>
    <listitem value="cclw-ref"/>
    <listitem value="ccr-ref"/>
    <listitem value="celulr-ref"/>
    <listitem value="cfpb-ref"/>
    <listitem value="cfr-ref"/>
    <listitem value="cglw-ref"/>
    <listitem value="chc-ref"/>
    <listitem value="chem-ref"/>
    <listitem value="cheme-ref"/>
    <listitem value="cilw-ref"/>
    <listitem value="clrc-ref"/>
    <listitem value="clscbus-ref"/>
    <listitem value="clscatr-ref"/>
    <listitem value="clscsec-ref"/>
    <listitem value="clst-ref"/>
    <listitem value="cmg-ref"/>
    <listitem value="cmp-ref"/>
    <listitem value="cms-ref"/>
    <listitem value="comrg-ref"/>
    <listitem value="comrgco-ref"/>
    <listitem value="comrge-ref"/>
    <listitem value="comrul-ref"/>
    <listitem value="coso-ref"/>
    <listitem value="cplw-ref"/>
    <listitem value="cpre-ref"/>
    <listitem value="ctr-ref"/>
    <listitem value="darb-ref"/>
    <listitem value="ddee-ref"/>
    <listitem value="ddeelw-ref"/>
    <listitem value="delaw-ref"/>
    <listitem value="der-ref"/>
    <listitem value="doj-ref"/>
    <listitem value="dol-ref"/>
    <listitem value="eacw-ref"/>
    <listitem value="ealw-ref"/>
    <listitem value="ebc-ref"/>
    <listitem value="ebcco-ref"/>
    <listitem value="eblw-ref"/>
    <listitem value="ecan-ref"/>
    <listitem value="ecc-ref"/>
    <listitem value="ecel-ref"/>
    <listitem value="ecfr-ref"/>
    <listitem value="ecg-ref"/>
    <listitem value="ecj-ref"/>
    <listitem value="eclr-ref"/>
    <listitem value="eclw-ref"/>
    <listitem value="econ-ref"/>
    <listitem value="edg-ref"/>
    <listitem value="edg2-ref"/>
    <listitem value="edge-ref"/>
    <listitem value="edlw-ref"/>
    <listitem value="edrc-ref"/>
    <listitem value="edre-ref"/>
    <listitem value="eeo-ref"/>
    <listitem value="eg-ref"/>
    <listitem value="egcd-ref"/>
    <listitem value="eglw-ref"/>
    <listitem value="ehsdsn-ref"/>
    <listitem value="ehsgo-ref"/>
    <listitem value="elcd-ref"/>
    <listitem value="eldvd-ref"/>
    <listitem value="emg-ref"/>
    <listitem value="ensl-ref"/>
    <listitem value="ensr-ref"/>
    <listitem value="erco-ref"/>
    <listitem value="erf-ref"/>
    <listitem value="erfe-ref"/>
    <listitem value="erlt-ref"/>
    <listitem value="erltr-ref"/>
    <listitem value="erltsr-ref"/>
    <listitem value="erm-ref"/>
    <listitem value="esfm-ref"/>
    <listitem value="esfr-ref"/>
    <listitem value="eslw-ref"/>
    <listitem value="esoutlook-ref"/>
    <listitem value="esrgtr-ref"/>
    <listitem value="esst-ref"/>
    <listitem value="etcc-ref"/>
    <listitem value="etslw-ref"/>
    <listitem value="eulw-ref"/>
    <listitem value="eusc-ref"/>
    <listitem value="excc-ref"/>
    <listitem value="exgw-ref"/>
    <listitem value="fasb-ref"/>
    <listitem value="fasbarc-ref"/>
    <listitem value="fasbpc-ref"/>
    <listitem value="fccrcd-ref"/>
    <listitem value="fdfa-ref"/>
    <listitem value="fdfl-ref"/>
    <listitem value="fdic-ref"/>
    <listitem value="fdpp-ref"/>
    <listitem value="fdsl-ref"/>
    <listitem value="feddec-ref"/>
    <listitem value="fep-ref"/>
    <listitem value="fepco-ref"/>
    <listitem value="fig-ref"/>
    <listitem value="finra-ref"/>
    <listitem value="fleg-ref"/>
    <listitem value="flegtr-ref"/>
    <listitem value="flex-ref"/>
    <listitem value="fllt-ref"/>
    <listitem value="flltr-ref"/>
    <listitem value="flltsr-ref"/>
    <listitem value="flr-ref"/>
    <listitem value="fmine-ref"/>
    <listitem value="fminee-ref"/>
    <listitem value="fmla-ref"/>
    <listitem value="foia-ref"/>
    <listitem value="form-ref"/>
    <listitem value="fr-ref"/>
    <listitem value="frcom-ref"/>
    <listitem value="fsoc-ref"/>
    <listitem value="gasb-ref"/>
    <listitem value="gebwd-ref"/>
    <listitem value="gelw-ref"/>
    <listitem value="gin-ref"/>
    <listitem value="gpd-ref"/>
    <listitem value="gtf-ref"/>
    <listitem value="gtg-ref"/>
    <listitem value="gtg2-ref"/>
    <listitem value="harc-ref"/>
    <listitem value="haz-ref"/>
    <listitem value="haze-ref"/>
    <listitem value="hblw-ref"/>
    <listitem value="hbss-ref"/>
    <listitem value="hccg-ref"/>
    <listitem value="hccw-ref"/>
    <listitem value="hesw-ref"/>
    <listitem value="hhs-ref"/>
    <listitem value="hlaw-ref"/>
    <listitem value="hlcfraud-ref"/>
    <listitem value="hlchosp-ref"/>
    <listitem value="hlcinsgen-ref"/>
    <listitem value="hlcinsman-ref"/>
    <listitem value="hlcitech-ref"/>
    <listitem value="hlcpharma-ref"/>
    <listitem value="hlcpriv-ref"/>
    <listitem value="hlcprp-ref"/>
    <listitem value="hlfa-ref"/>
    <listitem value="hlrc-ref"/>
    <listitem value="hlre-ref"/>
    <listitem value="hlst-ref"/>
    <listitem value="hrcc-ref"/>
    <listitem value="hrcd-ref"/>
    <listitem value="hrchkf-ref"/>
    <listitem value="hrchks-ref"/>
    <listitem value="hrcp-ref"/>
    <listitem value="hrdsn-ref"/>
    <listitem value="hre-ref"/>
    <listitem value="hrfls-ref"/>
    <listitem value="hrgw-ref"/>
    <listitem value="hrhcc-ref"/>
    <listitem value="hrin-ref"/>
    <listitem value="hrintl-ref"/>
    <listitem value="hrlw-ref"/>
    <listitem value="hrpb-ref"/>
    <listitem value="hrpg-ref"/>
    <listitem value="hrrc-ref"/>
    <listitem value="hrre-ref"/>
    <listitem value="hrsg-ref"/>
    <listitem value="hrsqr-ref"/>
    <listitem value="hrst-ref"/>
    <listitem value="hrtt-ref"/>
    <listitem value="hsbt-ref"/>
    <listitem value="hwg-ref"/>
    <listitem value="ia-ref"/>
    <listitem value="iasb-ref"/>
    <listitem value="ibfd-ref"/>
    <listitem value="icr-ref"/>
    <listitem value="idsn-ref"/>
    <listitem value="ier-ref"/>
    <listitem value="ierco-ref"/>
    <listitem value="ilr-ref"/>
    <listitem value="ilrc-ref"/>
    <listitem value="ilrco-ref"/>
    <listitem value="ilre-ref"/>
    <listitem value="ilrpmb-ref"/>
    <listitem value="iner-ref"/>
    <listitem value="ipl-ref"/>
    <listitem value="iplcb-ref"/>
    <listitem value="iplw-ref"/>
    <listitem value="ippt-ref"/>
    <listitem value="iprc-ref"/>
    <listitem value="ipre-ref"/>
    <listitem value="ipsrc-ref"/>
    <listitem value="ipydsn-ref"/>
    <listitem value="irs-ref"/>
    <listitem value="itax-ref"/>
    <listitem value="itc-ref"/>
    <listitem value="itlw-ref"/>
    <listitem value="itr-ref"/>
    <listitem value="itrc-ref"/>
    <listitem value="itrco-ref"/>
    <listitem value="itre-ref"/>
    <listitem value="jcr-ref"/>
    <listitem value="josh-ref"/>
    <listitem value="la-ref"/>
    <listitem value="laco-ref"/>
    <listitem value="lbpwtr-ref"/>
    <listitem value="lea-ref"/>
    <listitem value="leb-ref"/>
    <listitem value="lec-ref"/>
    <listitem value="leemp-ref"/>
    <listitem value="leeo-ref"/>
    <listitem value="leg-ref"/>
    <listitem value="leh-ref"/>
    <listitem value="lela-ref"/>
    <listitem value="lelr-ref"/>
    <listitem value="lels-ref"/>
    <listitem value="lelw-ref"/>
    <listitem value="lerc-ref"/>
    <listitem value="lere-ref"/>
    <listitem value="les-ref"/>
    <listitem value="let-ref"/>
    <listitem value="lest-ref"/>
    <listitem value="lew-ref"/>
    <listitem value="local-ref"/>
    <listitem value="lorc-ref"/>
    <listitem value="lore-ref"/>
    <listitem value="lqrc-ref"/>
    <listitem value="lr-ref"/>
    <listitem value="lrmsd-ref"/>
    <listitem value="lrrmco-ref"/>
    <listitem value="lrx-ref"/>
    <listitem value="mbca-ref"/>
    <listitem value="medco-ref"/>
    <listitem value="medw-ref"/>
    <listitem value="miscdec-ref"/>
    <listitem value="mlirn-ref"/>
    <listitem value="mm-ref"/>
    <listitem value="mopc-ref"/>
    <listitem value="mope-ref"/>
    <listitem value="mopw-ref"/>
    <listitem value="msrb-ref"/>
    <listitem value="nada-ref"/>
    <listitem value="nasdaq-ref"/>
    <listitem value="nath-ref"/>
    <listitem value="nyse-ref"/>
    <listitem value="occ-ref"/>
    <listitem value="ominee-ref"/>
    <listitem value="osh-ref"/>
    <listitem value="oshco-ref"/>
    <listitem value="oshe-ref"/>
    <listitem value="oslw-ref"/>
    <listitem value="osm-ref"/>
    <listitem value="ossl-ref"/>
    <listitem value="ossr-ref"/>
    <listitem value="ow-ref"/>
    <listitem value="pag-ref"/>
    <listitem value="pbgc-ref"/>
    <listitem value="pcaob-ref"/>
    <listitem value="pcg-ref"/>
    <listitem value="pcmt-ref"/>
    <listitem value="pdscp-ref"/>
    <listitem value="pdswr-ref"/>
    <listitem value="pl-ref"/>
    <listitem value="plcu-ref"/>
    <listitem value="pm-ref"/>
    <listitem value="pol-ref"/>
    <listitem value="pq2co-ref"/>
    <listitem value="pqco-ref"/>
    <listitem value="pro1-ref"/>
    <listitem value="pro2-ref"/>
    <listitem value="psdoc-ref"/>
    <listitem value="psdocop-ref"/>
    <listitem value="pslr-ref"/>
    <listitem value="pst-ref"/>
    <listitem value="pstech-ref"/>
    <listitem value="pstrain-ref"/>
    <listitem value="ptabtr-ref"/>
    <listitem value="pvrc-ref"/>
    <listitem value="pvre-ref"/>
    <listitem value="pvsec-ref"/>
    <listitem value="pvspp-ref"/>
    <listitem value="pvst-ref"/>
    <listitem value="pwatch-ref"/>
    <listitem value="pydsn-ref"/>
    <listitem value="pyirccn-ref"/>
    <listitem value="pylw-ref"/>
    <listitem value="rag-ref"/>
    <listitem value="regsum-ref"/>
    <listitem value="ring-ref"/>
    <listitem value="rkpg-ref"/>
    <listitem value="rkpg2-ref"/>
    <listitem value="scan-ref"/>
    <listitem value="sctps-ref"/>
    <listitem value="sec-ref"/>
    <listitem value="secfr-ref"/>
    <listitem value="secm-ref"/>
    <listitem value="secrc-ref"/>
    <listitem value="sfposter-ref"/>
    <listitem value="sfrc-ref"/>
    <listitem value="sldvd-ref"/>
    <listitem value="sll-ref"/>
    <listitem value="smc-ref"/>
    <listitem value="smlr-ref"/>
    <listitem value="smst-ref"/>
    <listitem value="spgd-ref"/>
    <listitem value="splw-ref"/>
    <listitem value="spse-ref"/>
    <listitem value="sqrc-ref"/>
    <listitem value="srpg-ref"/>
    <listitem value="ssl-ref"/>
    <listitem value="sstx-ref"/>
    <listitem value="stadec-ref"/>
    <listitem value="staform-ref"/>
    <listitem value="stag-ref"/>
    <listitem value="state-ref"/>
    <listitem value="statecb-ref"/>
    <listitem value="stbillsehs-ref"/>
    <listitem value="stcon-ref"/>
    <listitem value="stegt-ref"/>
    <listitem value="stegtarc-ref"/>
    <listitem value="stleg-ref"/>
    <listitem value="stlegdig-ref"/>
    <listitem value="stxdtr-ref"/>
    <listitem value="surv-ref"/>
    <listitem value="tafc-ref"/>
    <listitem value="telerpts-ref"/>
    <listitem value="terc-ref"/>
    <listitem value="tmcain-ref"/>
    <listitem value="tmci-ref"/>
    <listitem value="tmcit-ref"/>
    <listitem value="tmcit2-ref"/>
    <listitem value="tmcitarc-ref"/>
    <listitem value="tmcitncb-ref"/>
    <listitem value="tmcn-ref"/>
    <listitem value="tmcsf-ref"/>
    <listitem value="tmcss-ref"/>
    <listitem value="tmdiag-ref"/>
    <listitem value="tmel-ref"/>
    <listitem value="tmelec-ref"/>
    <listitem value="tmextn-ref"/>
    <listitem value="tmextn2-ref"/>
    <listitem value="tmextnarc-ref"/>
    <listitem value="tmforms-ref"/>
    <listitem value="tmformsarc-ref"/>
    <listitem value="tmgn-ref"/>
    <listitem value="tmgo-ref"/>
    <listitem value="tmgp-ref"/>
    <listitem value="tmhc-ref"/>
    <listitem value="tmiit-ref"/>
    <listitem value="tmiit2-ref"/>
    <listitem value="tmiitarc-ref"/>
    <listitem value="tmintforms-ref"/>
    <listitem value="tmirccn-ref"/>
    <listitem value="tmise-ref"/>
    <listitem value="tmiwt-ref"/>
    <listitem value="tmiwt2-ref"/>
    <listitem value="tmlbl-ref"/>
    <listitem value="tmleg-ref"/>
    <listitem value="tmnxc-ref"/>
    <listitem value="tmnxsu-ref"/>
    <listitem value="tmnxt-ref"/>
    <listitem value="tmpg-ref"/>
    <listitem value="tmprtn-ref"/>
    <listitem value="tmprtn2-ref"/>
    <listitem value="tmprtnarc-ref"/>
    <listitem value="tmps-ref"/>
    <listitem value="tmpten-ref"/>
    <listitem value="tms-ref"/>
    <listitem value="tmsci-ref"/>
    <listitem value="tmscl-ref"/>
    <listitem value="tmsd-ref"/>
    <listitem value="tmsh-ref"/>
    <listitem value="tmslarc-ref"/>
    <listitem value="tmslm-ref"/>
    <listitem value="tmsr-ref"/>
    <listitem value="tmsrarc-ref"/>
    <listitem value="tmss-ref"/>
    <listitem value="tmstt-ref"/>
    <listitem value="tmsu-ref"/>
    <listitem value="tmsu2-ref"/>
    <listitem value="tmsuarc-ref"/>
    <listitem value="tmtcl-ref"/>
    <listitem value="tmupn-ref"/>
    <listitem value="tmxto-ref"/>
    <listitem value="tools-ref"/>
    <listitem value="tpcdl-ref"/>
    <listitem value="tpn-ref"/>
    <listitem value="tprl-ref"/>
    <listitem value="tpsfa-ref"/>
    <listitem value="trak-ref"/>
    <listitem value="trak2-ref"/>
    <listitem value="trdi-ref"/>
    <listitem value="ttb-ref"/>
    <listitem value="txpg-ref"/>
    <listitem value="txtr-ref"/>
    <listitem value="txtri-ref"/>
    <listitem value="txtri2-ref"/>
    <listitem value="txtrpri-ref"/>
    <listitem value="ulr-ref"/>
    <listitem value="urlw-ref"/>
    <listitem value="usc-ref"/>
    <listitem value="uscarc-ref"/>
    <listitem value="uslw-ref"/>
    <listitem value="vatn-ref"/>
    <listitem value="vstr-ref"/>
    <listitem value="wccd-ref"/>
    <listitem value="webw-ref"/>
    <listitem value="wh-ref"/>
    <listitem value="wh2co-ref"/>
    <listitem value="whco-ref"/>
    <listitem value="whm-ref"/>
    <listitem value="wmg-ref"/>
    <listitem value="wmg2-ref"/>
    <listitem value="wpc-ref"/>
    <listitem value="wpc2-ref"/>
    <listitem value="wrls-ref"/>
    <listitem value="wrr-ref"/>
    <listitem value="xclw-ref"/>
    <listitem value="xcpc-ref"/>
    <listitem value="xpdt-ref"/>
    <listitem value="xrm-ref"/>
  </dropdownlist>
</reference.service.codes>
</file>

<file path=customXml/itemProps1.xml><?xml version="1.0" encoding="utf-8"?>
<ds:datastoreItem xmlns:ds="http://schemas.openxmlformats.org/officeDocument/2006/customXml" ds:itemID="{438364F0-8022-49DD-ACD0-F4F06AB21D4B}">
  <ds:schemaRefs>
    <ds:schemaRef ds:uri="BookServiceCodes"/>
  </ds:schemaRefs>
</ds:datastoreItem>
</file>

<file path=customXml/itemProps2.xml><?xml version="1.0" encoding="utf-8"?>
<ds:datastoreItem xmlns:ds="http://schemas.openxmlformats.org/officeDocument/2006/customXml" ds:itemID="{25203738-0C39-41F2-B232-E9DAD00FD52D}">
  <ds:schemaRefs>
    <ds:schemaRef ds:uri="PortfolioServiceCodes"/>
  </ds:schemaRefs>
</ds:datastoreItem>
</file>

<file path=customXml/itemProps3.xml><?xml version="1.0" encoding="utf-8"?>
<ds:datastoreItem xmlns:ds="http://schemas.openxmlformats.org/officeDocument/2006/customXml" ds:itemID="{6FB45861-F80D-4D21-8271-FF104E2A1965}">
  <ds:schemaRefs>
    <ds:schemaRef ds:uri="http://schemas.openxmlformats.org/officeDocument/2006/bibliography"/>
  </ds:schemaRefs>
</ds:datastoreItem>
</file>

<file path=customXml/itemProps4.xml><?xml version="1.0" encoding="utf-8"?>
<ds:datastoreItem xmlns:ds="http://schemas.openxmlformats.org/officeDocument/2006/customXml" ds:itemID="{DADA3C72-C4A8-40A7-A93D-753FF12AADFE}">
  <ds:schemaRefs>
    <ds:schemaRef ds:uri="http://www.bna.com/gateway/conversion.options"/>
  </ds:schemaRefs>
</ds:datastoreItem>
</file>

<file path=customXml/itemProps5.xml><?xml version="1.0" encoding="utf-8"?>
<ds:datastoreItem xmlns:ds="http://schemas.openxmlformats.org/officeDocument/2006/customXml" ds:itemID="{B04FCA99-13B0-422B-ADC9-9491644FA79D}">
  <ds:schemaRefs>
    <ds:schemaRef ds:uri="http://www.bna.com/gateway/unit.start"/>
  </ds:schemaRefs>
</ds:datastoreItem>
</file>

<file path=customXml/itemProps6.xml><?xml version="1.0" encoding="utf-8"?>
<ds:datastoreItem xmlns:ds="http://schemas.openxmlformats.org/officeDocument/2006/customXml" ds:itemID="{88E47CC7-89B1-4334-9439-A1F1C1083F4F}">
  <ds:schemaRefs>
    <ds:schemaRef ds:uri="ReferenceServiceCodes"/>
  </ds:schemaRefs>
</ds:datastoreItem>
</file>

<file path=docMetadata/LabelInfo.xml><?xml version="1.0" encoding="utf-8"?>
<clbl:labelList xmlns:clbl="http://schemas.microsoft.com/office/2020/mipLabelMetadata">
  <clbl:label id="{f786616f-5bb4-45d1-b9c4-7a19bded0f1d}" enabled="1" method="Standard" siteId="{97be21fd-c601-4b16-9920-f5accc69da65}" contentBits="0" removed="0"/>
</clbl:labelList>
</file>

<file path=docProps/app.xml><?xml version="1.0" encoding="utf-8"?>
<Properties xmlns="http://schemas.openxmlformats.org/officeDocument/2006/extended-properties" xmlns:vt="http://schemas.openxmlformats.org/officeDocument/2006/docPropsVTypes">
  <Template>BPub_Prep</Template>
  <TotalTime>0</TotalTime>
  <Pages>1</Pages>
  <Words>7078</Words>
  <Characters>36478</Characters>
  <Application>Microsoft Office Word</Application>
  <DocSecurity>0</DocSecurity>
  <Lines>303</Lines>
  <Paragraphs>86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43470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2025-09-25T20:52:00Z</dcterms:created>
  <dcterms:modified xsi:type="dcterms:W3CDTF">2025-10-01T16:16:00Z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lpwstr>3.47</vt:lpwstr>
  </property>
  <property fmtid="{D5CDD505-2E9C-101B-9397-08002B2CF9AE}" pid="3" name="DocType">
    <vt:lpwstr>book</vt:lpwstr>
  </property>
</Properties>
</file>