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E1E9F0E" w14:textId="77777777" w:rsidR="00197C1B" w:rsidRPr="00197C1B" w:rsidRDefault="001F603E" w:rsidP="00CC219E">
      <w:pPr>
        <w:pStyle w:val="BDocStart"/>
      </w:pPr>
      <w:sdt>
        <w:sdtPr>
          <w:tag w:val="unit.start.head"/>
          <w:id w:val="-483236974"/>
          <w:lock w:val="sdtLocked"/>
          <w:placeholder>
            <w:docPart w:val="362996EF4AC94C17B2AD0B13B8DEF749"/>
          </w:placeholder>
          <w15:appearance w15:val="hidden"/>
        </w:sdtPr>
        <w:sdtEndPr/>
        <w:sdtContent>
          <w:r w:rsidR="00CC219E">
            <w:t>Unit.Start</w:t>
          </w:r>
        </w:sdtContent>
      </w:sdt>
    </w:p>
    <w:sdt>
      <w:sdtPr>
        <w:rPr>
          <w:rStyle w:val="BContentControl"/>
        </w:rPr>
        <w:alias w:val="unit.start"/>
        <w:tag w:val="Unit1"/>
        <w:id w:val="897017100"/>
        <w:placeholder>
          <w:docPart w:val="DefaultPlaceholder_-1854013440"/>
        </w:placeholder>
        <w15:appearance w15:val="tags"/>
      </w:sdtPr>
      <w:sdtEndPr>
        <w:rPr>
          <w:rStyle w:val="DefaultParagraphFont"/>
          <w:rFonts w:ascii="Times New Roman" w:hAnsi="Times New Roman"/>
          <w:sz w:val="24"/>
          <w:shd w:val="clear" w:color="auto" w:fill="auto"/>
        </w:rPr>
      </w:sdtEndPr>
      <w:sdtContent>
        <w:bookmarkStart w:id="0" w:name="Unit1" w:displacedByCustomXml="prev"/>
        <w:p w14:paraId="2E5DCC69" w14:textId="3F81B0CE" w:rsidR="00197C1B" w:rsidRPr="00197C1B" w:rsidRDefault="001F603E" w:rsidP="00CC219E">
          <w:pPr>
            <w:pStyle w:val="BNormal"/>
          </w:pPr>
          <w:sdt>
            <w:sdtPr>
              <w:rPr>
                <w:rStyle w:val="BContentControl"/>
              </w:rPr>
              <w:alias w:val="acct.code"/>
              <w:tag w:val="acct.code"/>
              <w:id w:val="-378321275"/>
              <w:lock w:val="sdtLocked"/>
              <w:placeholder>
                <w:docPart w:val="0ECD60E98AC2432C8966F4A9616BA5CB"/>
              </w:placeholder>
              <w:dataBinding w:prefixMappings="xmlns:ns0='http://www.bna.com/gateway/unit.start' " w:xpath="/ns0:document[1]/ns0:unit.start[1]/@acct.code" w:storeItemID="{B04FCA99-13B0-422B-ADC9-9491644FA79D}"/>
              <w15:appearance w15:val="tags"/>
              <w:text/>
            </w:sdtPr>
            <w:sdtEndPr>
              <w:rPr>
                <w:rStyle w:val="BContentControl"/>
              </w:rPr>
            </w:sdtEndPr>
            <w:sdtContent>
              <w:r w:rsidR="00CC219E">
                <w:rPr>
                  <w:rStyle w:val="BContentControl"/>
                </w:rPr>
                <w:t>TD2M20</w:t>
              </w:r>
            </w:sdtContent>
          </w:sdt>
          <w:sdt>
            <w:sdtPr>
              <w:rPr>
                <w:rStyle w:val="BContentControl"/>
              </w:rPr>
              <w:alias w:val="bna.id.prefix"/>
              <w:tag w:val="bna.id.prefix"/>
              <w:id w:val="-618450283"/>
              <w:lock w:val="sdtLocked"/>
              <w:placeholder>
                <w:docPart w:val="F37BF2DA68134BFEB7A29D5CE5ED81B7"/>
              </w:placeholder>
              <w:dataBinding w:prefixMappings="xmlns:ns0='http://www.bna.com/gateway/unit.start' " w:xpath="/ns0:document[1]/ns0:unit.start[1]/@bna.id.prefix" w:storeItemID="{B04FCA99-13B0-422B-ADC9-9491644FA79D}"/>
              <w15:appearance w15:val="tags"/>
              <w:text/>
            </w:sdtPr>
            <w:sdtEndPr>
              <w:rPr>
                <w:rStyle w:val="BContentControl"/>
              </w:rPr>
            </w:sdtEndPr>
            <w:sdtContent>
              <w:r w:rsidR="00CC219E">
                <w:rPr>
                  <w:rStyle w:val="BContentControl"/>
                </w:rPr>
                <w:t>11</w:t>
              </w:r>
            </w:sdtContent>
          </w:sdt>
          <w:r w:rsidR="00CC219E" w:rsidRPr="00CC219E">
            <w:rPr>
              <w:rStyle w:val="BContentControl"/>
            </w:rPr>
            <w:t xml:space="preserve"> </w:t>
          </w:r>
          <w:sdt>
            <w:sdtPr>
              <w:rPr>
                <w:rStyle w:val="BContentControl"/>
              </w:rPr>
              <w:alias w:val="class.code*"/>
              <w:tag w:val="class.code"/>
              <w:id w:val="1058207053"/>
              <w:lock w:val="sdtLocked"/>
              <w:placeholder>
                <w:docPart w:val="DCBB88FA437546698A36EBA6225E6C5F"/>
              </w:placeholder>
              <w:dataBinding w:prefixMappings="xmlns:ns0='http://www.bna.com/gateway/unit.start' " w:xpath="/ns0:document[1]/ns0:unit.start[1]/@class.code" w:storeItemID="{B04FCA99-13B0-422B-ADC9-9491644FA79D}"/>
              <w15:appearance w15:val="tags"/>
              <w:text/>
            </w:sdtPr>
            <w:sdtEndPr>
              <w:rPr>
                <w:rStyle w:val="BContentControl"/>
              </w:rPr>
            </w:sdtEndPr>
            <w:sdtContent>
              <w:r w:rsidR="00CC219E">
                <w:rPr>
                  <w:rStyle w:val="BContentControl"/>
                </w:rPr>
                <w:t>A</w:t>
              </w:r>
            </w:sdtContent>
          </w:sdt>
          <w:r w:rsidR="00CC219E" w:rsidRPr="00CC219E">
            <w:rPr>
              <w:rStyle w:val="BContentControl"/>
            </w:rPr>
            <w:t xml:space="preserve"> </w:t>
          </w:r>
          <w:sdt>
            <w:sdtPr>
              <w:rPr>
                <w:rStyle w:val="BContentControl"/>
              </w:rPr>
              <w:alias w:val="class.name*"/>
              <w:tag w:val="class.name"/>
              <w:id w:val="1391153804"/>
              <w:lock w:val="sdtLocked"/>
              <w:placeholder>
                <w:docPart w:val="FFC0B58D318340E58F85BDE553A9708E"/>
              </w:placeholder>
              <w:dataBinding w:prefixMappings="xmlns:ns0='http://www.bna.com/gateway/unit.start' " w:xpath="/ns0:document[1]/ns0:unit.start[1]/@class.name" w:storeItemID="{B04FCA99-13B0-422B-ADC9-9491644FA79D}"/>
              <w15:appearance w15:val="tags"/>
              <w:text/>
            </w:sdtPr>
            <w:sdtEndPr>
              <w:rPr>
                <w:rStyle w:val="BContentControl"/>
              </w:rPr>
            </w:sdtEndPr>
            <w:sdtContent>
              <w:r w:rsidR="00CC219E">
                <w:rPr>
                  <w:rStyle w:val="BContentControl"/>
                </w:rPr>
                <w:t>Book Body</w:t>
              </w:r>
            </w:sdtContent>
          </w:sdt>
          <w:r w:rsidR="00CC219E" w:rsidRPr="00CC219E">
            <w:rPr>
              <w:rStyle w:val="BContentControl"/>
            </w:rPr>
            <w:t xml:space="preserve"> </w:t>
          </w:r>
          <w:sdt>
            <w:sdtPr>
              <w:rPr>
                <w:rStyle w:val="BContentControl"/>
              </w:rPr>
              <w:alias w:val="copyright.owner"/>
              <w:tag w:val="copyright.owner"/>
              <w:id w:val="-1875377424"/>
              <w:lock w:val="sdtLocked"/>
              <w:placeholder>
                <w:docPart w:val="17FAEF52130A4C6EAFBA233D91854CC6"/>
              </w:placeholder>
              <w:dataBinding w:prefixMappings="xmlns:ns0='http://www.bna.com/gateway/unit.start' " w:xpath="/ns0:document[1]/ns0:unit.start[1]/@copyright.owner" w:storeItemID="{B04FCA99-13B0-422B-ADC9-9491644FA79D}"/>
              <w15:appearance w15:val="tags"/>
              <w:text/>
            </w:sdtPr>
            <w:sdtEndPr>
              <w:rPr>
                <w:rStyle w:val="BContentControl"/>
              </w:rPr>
            </w:sdtEndPr>
            <w:sdtContent>
              <w:r w:rsidR="00CC219E" w:rsidRPr="00CC219E">
                <w:rPr>
                  <w:rStyle w:val="BContentControl"/>
                </w:rPr>
                <w:t>enter text</w:t>
              </w:r>
            </w:sdtContent>
          </w:sdt>
          <w:r w:rsidR="00CC219E" w:rsidRPr="00CC219E">
            <w:rPr>
              <w:rStyle w:val="BContentControl"/>
            </w:rPr>
            <w:t xml:space="preserve"> </w:t>
          </w:r>
          <w:sdt>
            <w:sdtPr>
              <w:rPr>
                <w:rStyle w:val="BContentControl"/>
              </w:rPr>
              <w:alias w:val="date"/>
              <w:tag w:val="date"/>
              <w:id w:val="1777756371"/>
              <w:lock w:val="sdtLocked"/>
              <w:placeholder>
                <w:docPart w:val="92DDC19AC4B941BC9880B6538C2D3CB7"/>
              </w:placeholder>
              <w:dataBinding w:prefixMappings="xmlns:ns0='http://www.bna.com/gateway/unit.start' " w:xpath="/ns0:document[1]/ns0:unit.start[1]/@date" w:storeItemID="{B04FCA99-13B0-422B-ADC9-9491644FA79D}"/>
              <w15:appearance w15:val="tags"/>
              <w:text/>
            </w:sdtPr>
            <w:sdtEndPr>
              <w:rPr>
                <w:rStyle w:val="BContentControl"/>
              </w:rPr>
            </w:sdtEndPr>
            <w:sdtContent>
              <w:r w:rsidR="00CC219E">
                <w:rPr>
                  <w:rStyle w:val="BContentControl"/>
                </w:rPr>
                <w:t>2025-09-25</w:t>
              </w:r>
            </w:sdtContent>
          </w:sdt>
          <w:r w:rsidR="00CC219E" w:rsidRPr="00CC219E">
            <w:rPr>
              <w:rStyle w:val="BContentControl"/>
            </w:rPr>
            <w:t xml:space="preserve"> </w:t>
          </w:r>
          <w:sdt>
            <w:sdtPr>
              <w:rPr>
                <w:rStyle w:val="BContentControl"/>
              </w:rPr>
              <w:alias w:val="folio"/>
              <w:tag w:val="folio"/>
              <w:id w:val="1819138839"/>
              <w:lock w:val="sdtLocked"/>
              <w:placeholder>
                <w:docPart w:val="1CAA4AB951B64DC58CB02E3FFAAFA6A0"/>
              </w:placeholder>
              <w:dataBinding w:prefixMappings="xmlns:ns0='http://www.bna.com/gateway/unit.start' " w:xpath="/ns0:document[1]/ns0:unit.start[1]/@folio" w:storeItemID="{B04FCA99-13B0-422B-ADC9-9491644FA79D}"/>
              <w15:appearance w15:val="tags"/>
              <w:text/>
            </w:sdtPr>
            <w:sdtEndPr>
              <w:rPr>
                <w:rStyle w:val="BContentControl"/>
              </w:rPr>
            </w:sdtEndPr>
            <w:sdtContent>
              <w:r w:rsidR="00CC219E">
                <w:rPr>
                  <w:rStyle w:val="BContentControl"/>
                </w:rPr>
                <w:t>537</w:t>
              </w:r>
            </w:sdtContent>
          </w:sdt>
          <w:r w:rsidR="00CC219E" w:rsidRPr="00CC219E">
            <w:rPr>
              <w:rStyle w:val="BContentControl"/>
            </w:rPr>
            <w:t xml:space="preserve"> </w:t>
          </w:r>
          <w:sdt>
            <w:sdtPr>
              <w:rPr>
                <w:rStyle w:val="BContentControl"/>
              </w:rPr>
              <w:alias w:val="part.name"/>
              <w:tag w:val="part.name"/>
              <w:id w:val="405740106"/>
              <w:lock w:val="sdtLocked"/>
              <w:placeholder>
                <w:docPart w:val="EB8245532B804ED5A459E8BF5EFA5A79"/>
              </w:placeholder>
              <w:dataBinding w:prefixMappings="xmlns:ns0='http://www.bna.com/gateway/unit.start' " w:xpath="/ns0:document[1]/ns0:unit.start[1]/@part.name" w:storeItemID="{B04FCA99-13B0-422B-ADC9-9491644FA79D}"/>
              <w15:appearance w15:val="tags"/>
              <w:text/>
            </w:sdtPr>
            <w:sdtContent>
              <w:r w:rsidR="00197C1B" w:rsidRPr="00197C1B">
                <w:rPr>
                  <w:rStyle w:val="BContentControl"/>
                </w:rPr>
                <w:t>Part II.</w:t>
              </w:r>
              <w:r w:rsidR="00197C1B" w:rsidRPr="00197C1B">
                <w:rPr>
                  <w:rStyle w:val="BContentControl"/>
                </w:rPr>
                <w:t xml:space="preserve"> </w:t>
              </w:r>
              <w:r w:rsidR="00197C1B" w:rsidRPr="00197C1B">
                <w:rPr>
                  <w:rStyle w:val="BContentControl"/>
                </w:rPr>
                <w:t>Federal Dilution Law</w:t>
              </w:r>
            </w:sdtContent>
          </w:sdt>
          <w:r w:rsidR="00CC219E" w:rsidRPr="00CC219E">
            <w:rPr>
              <w:rStyle w:val="BContentControl"/>
            </w:rPr>
            <w:t xml:space="preserve"> </w:t>
          </w:r>
          <w:sdt>
            <w:sdtPr>
              <w:rPr>
                <w:rStyle w:val="BContentControl"/>
              </w:rPr>
              <w:alias w:val="part.num"/>
              <w:tag w:val="part.num"/>
              <w:id w:val="367880089"/>
              <w:lock w:val="sdtLocked"/>
              <w:placeholder>
                <w:docPart w:val="F16D8B8E85BD41ECAFC179B373C9C4A4"/>
              </w:placeholder>
              <w:dataBinding w:prefixMappings="xmlns:ns0='http://www.bna.com/gateway/unit.start' " w:xpath="/ns0:document[1]/ns0:unit.start[1]/@part.num" w:storeItemID="{B04FCA99-13B0-422B-ADC9-9491644FA79D}"/>
              <w15:appearance w15:val="tags"/>
              <w:text/>
            </w:sdtPr>
            <w:sdtEndPr>
              <w:rPr>
                <w:rStyle w:val="BContentControl"/>
              </w:rPr>
            </w:sdtEndPr>
            <w:sdtContent>
              <w:r w:rsidR="00CC219E">
                <w:rPr>
                  <w:rStyle w:val="BContentControl"/>
                </w:rPr>
                <w:t>2</w:t>
              </w:r>
            </w:sdtContent>
          </w:sdt>
          <w:r w:rsidR="00CC219E" w:rsidRPr="00CC219E">
            <w:rPr>
              <w:rStyle w:val="BContentControl"/>
            </w:rPr>
            <w:t xml:space="preserve"> </w:t>
          </w:r>
          <w:sdt>
            <w:sdtPr>
              <w:rPr>
                <w:rStyle w:val="BContentControl"/>
              </w:rPr>
              <w:alias w:val="subpart.name"/>
              <w:tag w:val="subpart.name"/>
              <w:id w:val="-1533567799"/>
              <w:lock w:val="sdtLocked"/>
              <w:placeholder>
                <w:docPart w:val="75086AC55A934080A2D3EACFB743E6D0"/>
              </w:placeholder>
              <w:dataBinding w:prefixMappings="xmlns:ns0='http://www.bna.com/gateway/unit.start' " w:xpath="/ns0:document[1]/ns0:unit.start[1]/@subpart.name" w:storeItemID="{B04FCA99-13B0-422B-ADC9-9491644FA79D}"/>
              <w15:appearance w15:val="tags"/>
              <w:text/>
            </w:sdtPr>
            <w:sdtEndPr>
              <w:rPr>
                <w:rStyle w:val="BContentControl"/>
              </w:rPr>
            </w:sdtEndPr>
            <w:sdtContent>
              <w:r w:rsidR="00CC219E" w:rsidRPr="00CC219E">
                <w:rPr>
                  <w:rStyle w:val="BContentControl"/>
                </w:rPr>
                <w:t>enter text</w:t>
              </w:r>
            </w:sdtContent>
          </w:sdt>
          <w:r w:rsidR="00CC219E" w:rsidRPr="00CC219E">
            <w:rPr>
              <w:rStyle w:val="BContentControl"/>
            </w:rPr>
            <w:t xml:space="preserve"> </w:t>
          </w:r>
          <w:sdt>
            <w:sdtPr>
              <w:rPr>
                <w:rStyle w:val="BContentControl"/>
              </w:rPr>
              <w:alias w:val="pdm.name"/>
              <w:tag w:val="pdm.name"/>
              <w:id w:val="1887597334"/>
              <w:lock w:val="sdtLocked"/>
              <w:placeholder>
                <w:docPart w:val="F24548F6FFD2443EBC0D3AA07B468F98"/>
              </w:placeholder>
              <w:dataBinding w:prefixMappings="xmlns:ns0='http://www.bna.com/gateway/unit.start' " w:xpath="/ns0:document[1]/ns0:unit.start[1]/@pdm.name" w:storeItemID="{B04FCA99-13B0-422B-ADC9-9491644FA79D}"/>
              <w15:appearance w15:val="tags"/>
              <w:text/>
            </w:sdtPr>
            <w:sdtEndPr>
              <w:rPr>
                <w:rStyle w:val="BContentControl"/>
              </w:rPr>
            </w:sdtEndPr>
            <w:sdtContent>
              <w:r w:rsidR="00CC219E">
                <w:rPr>
                  <w:rStyle w:val="BContentControl"/>
                </w:rPr>
                <w:t>Chap11</w:t>
              </w:r>
            </w:sdtContent>
          </w:sdt>
          <w:r w:rsidR="00CC219E" w:rsidRPr="00CC219E">
            <w:rPr>
              <w:rStyle w:val="BContentControl"/>
            </w:rPr>
            <w:t xml:space="preserve"> </w:t>
          </w:r>
          <w:sdt>
            <w:sdtPr>
              <w:rPr>
                <w:rStyle w:val="BContentControl"/>
              </w:rPr>
              <w:alias w:val="publication.name"/>
              <w:tag w:val="publication.name"/>
              <w:id w:val="-1455858736"/>
              <w:lock w:val="sdtLocked"/>
              <w:placeholder>
                <w:docPart w:val="9D326FDC4B1049119B84C692069EF6E9"/>
              </w:placeholder>
              <w:dataBinding w:prefixMappings="xmlns:ns0='http://www.bna.com/gateway/unit.start' " w:xpath="/ns0:document[1]/ns0:unit.start[1]/@publication.name" w:storeItemID="{B04FCA99-13B0-422B-ADC9-9491644FA79D}"/>
              <w15:appearance w15:val="tags"/>
              <w:text/>
            </w:sdtPr>
            <w:sdtEndPr>
              <w:rPr>
                <w:rStyle w:val="BContentControl"/>
              </w:rPr>
            </w:sdtEndPr>
            <w:sdtContent>
              <w:r w:rsidR="00CC219E">
                <w:rPr>
                  <w:rStyle w:val="BContentControl"/>
                </w:rPr>
                <w:t>Trademark Dilution - Federal, State, and International Law, Second Edition</w:t>
              </w:r>
            </w:sdtContent>
          </w:sdt>
          <w:r w:rsidR="00CC219E" w:rsidRPr="00CC219E">
            <w:rPr>
              <w:rStyle w:val="BContentControl"/>
            </w:rPr>
            <w:t xml:space="preserve"> </w:t>
          </w:r>
          <w:sdt>
            <w:sdtPr>
              <w:rPr>
                <w:rStyle w:val="BContentControl"/>
              </w:rPr>
              <w:alias w:val="service.code*"/>
              <w:tag w:val="mUnit1"/>
              <w:id w:val="68858508"/>
              <w:lock w:val="sdtLocked"/>
              <w:placeholder>
                <w:docPart w:val="3BF4188352D242BA94A07ED9E45B3A26"/>
              </w:placeholder>
              <w:dataBinding w:prefixMappings="xmlns:ns0='http://www.bna.com/gateway/unit.start' " w:xpath="/ns0:document[1]/ns0:unit.start[1]/@service.code" w:storeItemID="{B04FCA99-13B0-422B-ADC9-9491644FA79D}"/>
              <w15:appearance w15:val="tags"/>
              <w:dropDownList w:lastValue="td-book">
                <w:listItem w:displayText="aca-book" w:value="aca-book"/>
                <w:listItem w:displayText="aclc-book" w:value="aclc-book"/>
                <w:listItem w:displayText="adel-book" w:value="adel-book"/>
                <w:listItem w:displayText="adrel-book" w:value="adrel-book"/>
                <w:listItem w:displayText="aetr-book" w:value="aetr-book"/>
                <w:listItem w:displayText="afl-book" w:value="afl-book"/>
                <w:listItem w:displayText="ald-book" w:value="ald-book"/>
                <w:listItem w:displayText="apc-book" w:value="apc-book"/>
                <w:listItem w:displayText="apsf-book" w:value="apsf-book"/>
                <w:listItem w:displayText="arb18-book" w:value="arb18-book"/>
                <w:listItem w:displayText="arb19-book" w:value="arb19-book"/>
                <w:listItem w:displayText="bam-book" w:value="bam-book"/>
                <w:listItem w:displayText="bfc-book" w:value="bfc-book"/>
                <w:listItem w:displayText="biot-book" w:value="biot-book"/>
                <w:listItem w:displayText="bkyov-book" w:value="bkyov-book"/>
                <w:listItem w:displayText="bkyp-book" w:value="bkyp-book"/>
                <w:listItem w:displayText="blm-book" w:value="blm-book"/>
                <w:listItem w:displayText="bna-book" w:value="bna-book"/>
                <w:listItem w:displayText="bplr-book" w:value="bplr-book"/>
                <w:listItem w:displayText="cbglf-book" w:value="cbglf-book"/>
                <w:listItem w:displayText="cbh-book" w:value="cbh-book"/>
                <w:listItem w:displayText="cdpat-book" w:value="cdpat-book"/>
                <w:listItem w:displayText="cfcjpp-book" w:value="cfcjpp-book"/>
                <w:listItem w:displayText="cflc-book" w:value="cflc-book"/>
                <w:listItem w:displayText="cgdl-book" w:value="cgdl-book"/>
                <w:listItem w:displayText="cic-book" w:value="cic-book"/>
                <w:listItem w:displayText="cilel-book" w:value="cilel-book"/>
                <w:listItem w:displayText="clcdp-book" w:value="clcdp-book"/>
                <w:listItem w:displayText="cld-book" w:value="cld-book"/>
                <w:listItem w:displayText="cle-book" w:value="cle-book"/>
                <w:listItem w:displayText="clwva-book" w:value="clwva-book"/>
                <w:listItem w:displayText="cmb-book" w:value="cmb-book"/>
                <w:listItem w:displayText="cnc-book" w:value="cnc-book"/>
                <w:listItem w:displayText="colp-book" w:value="colp-book"/>
                <w:listItem w:displayText="cps1-book" w:value="cps1-book"/>
                <w:listItem w:displayText="cps61-book" w:value="cps61-book"/>
                <w:listItem w:displayText="cps63-book" w:value="cps63-book"/>
                <w:listItem w:displayText="cps67-book" w:value="cps67-book"/>
                <w:listItem w:displayText="cps68-book" w:value="cps68-book"/>
                <w:listItem w:displayText="cps75-book" w:value="cps75-book"/>
                <w:listItem w:displayText="cps88-book" w:value="cps88-book"/>
                <w:listItem w:displayText="crbc-book" w:value="crbc-book"/>
                <w:listItem w:displayText="cst-book" w:value="cst-book"/>
                <w:listItem w:displayText="dat-book" w:value="dat-book"/>
                <w:listItem w:displayText="dcalfc-book" w:value="dcalfc-book"/>
                <w:listItem w:displayText="dda-book" w:value="dda-book"/>
                <w:listItem w:displayText="ddw-book" w:value="ddw-book"/>
                <w:listItem w:displayText="dec-book" w:value="dec-book"/>
                <w:listItem w:displayText="desi-book" w:value="desi-book"/>
                <w:listItem w:displayText="dlit-book" w:value="dlit-book"/>
                <w:listItem w:displayText="dll-book" w:value="dll-book"/>
                <w:listItem w:displayText="dolfi-book" w:value="dolfi-book"/>
                <w:listItem w:displayText="dpl-book" w:value="dpl-book"/>
                <w:listItem w:displayText="dsfc-book" w:value="dsfc-book"/>
                <w:listItem w:displayText="dulg-book" w:value="dulg-book"/>
                <w:listItem w:displayText="ebl-book" w:value="ebl-book"/>
                <w:listItem w:displayText="eclas-book" w:value="eclas-book"/>
                <w:listItem w:displayText="edd-book" w:value="edd-book"/>
                <w:listItem w:displayText="ediel-book" w:value="ediel-book"/>
                <w:listItem w:displayText="edcl-book" w:value="edcl-book"/>
                <w:listItem w:displayText="edl-book" w:value="edl-book"/>
                <w:listItem w:displayText="edpf-book" w:value="edpf-book"/>
                <w:listItem w:displayText="edy-book" w:value="edy-book"/>
                <w:listItem w:displayText="efl-book" w:value="efl-book"/>
                <w:listItem w:displayText="ehl-book" w:value="ehl-book"/>
                <w:listItem w:displayText="eipl-book" w:value="eipl-book"/>
                <w:listItem w:displayText="el-book" w:value="el-book"/>
                <w:listItem w:displayText="elc-book" w:value="elc-book"/>
                <w:listItem w:displayText="elcr-book" w:value="elcr-book"/>
                <w:listItem w:displayText="emp-book" w:value="emp-book"/>
                <w:listItem w:displayText="epc-book" w:value="epc-book"/>
                <w:listItem w:displayText="erisadl-book" w:value="erisadl-book"/>
                <w:listItem w:displayText="err-book" w:value="err-book"/>
                <w:listItem w:displayText="esp-book" w:value="esp-book"/>
                <w:listItem w:displayText="etpg-book" w:value="etpg-book"/>
                <w:listItem w:displayText="eupl-book" w:value="eupl-book"/>
                <w:listItem w:displayText="evd-book" w:value="evd-book"/>
                <w:listItem w:displayText="fah-book" w:value="fah-book"/>
                <w:listItem w:displayText="fap-book" w:value="fap-book"/>
                <w:listItem w:displayText="fcawl-book" w:value="fcawl-book"/>
                <w:listItem w:displayText="ffapl-book" w:value="ffapl-book"/>
                <w:listItem w:displayText="ffua-book" w:value="ffua-book"/>
                <w:listItem w:displayText="fhcdl-book" w:value="fhcdl-book"/>
                <w:listItem w:displayText="fiflp-book" w:value="fiflp-book"/>
                <w:listItem w:displayText="fitic-book" w:value="fitic-book"/>
                <w:listItem w:displayText="flfs-book" w:value="flfs-book"/>
                <w:listItem w:displayText="flsa-book" w:value="flsa-book"/>
                <w:listItem w:displayText="fmla-book" w:value="fmla-book"/>
                <w:listItem w:displayText="fotn-book" w:value="fotn-book"/>
                <w:listItem w:displayText="frd-book" w:value="frd-book"/>
                <w:listItem w:displayText="ftecorp-book" w:value="ftecorp-book"/>
                <w:listItem w:displayText="fteind-book" w:value="fteind-book"/>
                <w:listItem w:displayText="ftepart-book" w:value="ftepart-book"/>
                <w:listItem w:displayText="ftescorp-book" w:value="ftescorp-book"/>
                <w:listItem w:displayText="ftl-book" w:value="ftl-book"/>
                <w:listItem w:displayText="gdttc-book" w:value="gdttc-book"/>
                <w:listItem w:displayText="gdttii-book" w:value="gdttii-book"/>
                <w:listItem w:displayText="gep-book" w:value="gep-book"/>
                <w:listItem w:displayText="gg-book" w:value="gg-book"/>
                <w:listItem w:displayText="gisod-book" w:value="gisod-book"/>
                <w:listItem w:displayText="gof-book" w:value="gof-book"/>
                <w:listItem w:displayText="gpl-book" w:value="gpl-book"/>
                <w:listItem w:displayText="hadrw-book" w:value="hadrw-book"/>
                <w:listItem w:displayText="haw-book" w:value="haw-book"/>
                <w:listItem w:displayText="hcf-book" w:value="hcf-book"/>
                <w:listItem w:displayText="hcylc-book" w:value="hcylc-book"/>
                <w:listItem w:displayText="hee-book" w:value="hee-book"/>
                <w:listItem w:displayText="heg-book" w:value="heg-book"/>
                <w:listItem w:displayText="hlbs1500-book" w:value="hlbs1500-book"/>
                <w:listItem w:displayText="hlbs2100-book" w:value="hlbs2100-book"/>
                <w:listItem w:displayText="hlbs2300-book" w:value="hlbs2300-book"/>
                <w:listItem w:displayText="hlbs2400-book" w:value="hlbs2400-book"/>
                <w:listItem w:displayText="hlbs2600-book" w:value="hlbs2600-book"/>
                <w:listItem w:displayText="hlbs2650-book" w:value="hlbs2650-book"/>
                <w:listItem w:displayText="hlbs2800-book" w:value="hlbs2800-book"/>
                <w:listItem w:displayText="hlbs2900-book" w:value="hlbs2900-book"/>
                <w:listItem w:displayText="hlbs3300-book" w:value="hlbs3300-book"/>
                <w:listItem w:displayText="hop-book" w:value="hop-book"/>
                <w:listItem w:displayText="hpplac-book" w:value="hpplac-book"/>
                <w:listItem w:displayText="hrcc-book" w:value="hrcc-book"/>
                <w:listItem w:displayText="htcb-book" w:value="htcb-book"/>
                <w:listItem w:displayText="iedcm-book" w:value="iedcm-book"/>
                <w:listItem w:displayText="igai-book" w:value="igai-book"/>
                <w:listItem w:displayText="iipd-book" w:value="iipd-book"/>
                <w:listItem w:displayText="ile-book" w:value="ile-book"/>
                <w:listItem w:displayText="ilfg-book" w:value="ilfg-book"/>
                <w:listItem w:displayText="ilu337-book" w:value="ilu337-book"/>
                <w:listItem w:displayText="ipl-book" w:value="ipl-book"/>
                <w:listItem w:displayText="iplc-book" w:value="iplc-book"/>
                <w:listItem w:displayText="ipsil-book" w:value="ipsil-book"/>
                <w:listItem w:displayText="ipt-book" w:value="ipt-book"/>
                <w:listItem w:displayText="iptt-book" w:value="iptt-book"/>
                <w:listItem w:displayText="irc-book" w:value="irc-book"/>
                <w:listItem w:displayText="isa-book" w:value="isa-book"/>
                <w:listItem w:displayText="ishc-book" w:value="ishc-book"/>
                <w:listItem w:displayText="jcst-book" w:value="jcst-book"/>
                <w:listItem w:displayText="labp-book" w:value="labp-book"/>
                <w:listItem w:displayText="lacma-book" w:value="lacma-book"/>
                <w:listItem w:displayText="ladh-book" w:value="ladh-book"/>
                <w:listItem w:displayText="lana-book" w:value="lana-book"/>
                <w:listItem w:displayText="lapga-book" w:value="lapga-book"/>
                <w:listItem w:displayText="lbd-book" w:value="lbd-book"/>
                <w:listItem w:displayText="lfgp-book" w:value="lfgp-book"/>
                <w:listItem w:displayText="llcbps-book" w:value="llcbps-book"/>
                <w:listItem w:displayText="lml-book" w:value="lml-book"/>
                <w:listItem w:displayText="lopm-book" w:value="lopm-book"/>
                <w:listItem w:displayText="lpdi-book" w:value="lpdi-book"/>
                <w:listItem w:displayText="lptsda-book" w:value="lptsda-book"/>
                <w:listItem w:displayText="lsfl-book" w:value="lsfl-book"/>
                <w:listItem w:displayText="lulr-book" w:value="lulr-book"/>
                <w:listItem w:displayText="mapc-book" w:value="mapc-book"/>
                <w:listItem w:displayText="mcl-book" w:value="mcl-book"/>
                <w:listItem w:displayText="mdbsc-book" w:value="mdbsc-book"/>
                <w:listItem w:displayText="mdedl-book" w:value="mdedl-book"/>
                <w:listItem w:displayText="meip-book" w:value="meip-book"/>
                <w:listItem w:displayText="mlprco-book" w:value="mlprco-book"/>
                <w:listItem w:displayText="naat-book" w:value="naat-book"/>
                <w:listItem w:displayText="net-book" w:value="net-book"/>
                <w:listItem w:displayText="nlc-book" w:value="nlc-book"/>
                <w:listItem w:displayText="nlrr-book" w:value="nlrr-book"/>
                <w:listItem w:displayText="nwic-book" w:value="nwic-book"/>
                <w:listItem w:displayText="ops-book" w:value="ops-book"/>
                <w:listItem w:displayText="oshl-book" w:value="oshl-book"/>
                <w:listItem w:displayText="paaa-book" w:value="paaa-book"/>
                <w:listItem w:displayText="paed-book" w:value="paed-book"/>
                <w:listItem w:displayText="paia-book" w:value="paia-book"/>
                <w:listItem w:displayText="papc-book" w:value="papc-book"/>
                <w:listItem w:displayText="patstan-book" w:value="patstan-book"/>
                <w:listItem w:displayText="pbcr-book" w:value="pbcr-book"/>
                <w:listItem w:displayText="pce-book" w:value="pce-book"/>
                <w:listItem w:displayText="pcmt-book" w:value="pcmt-book"/>
                <w:listItem w:displayText="pda-book" w:value="pda-book"/>
                <w:listItem w:displayText="pel-book" w:value="pel-book"/>
                <w:listItem w:displayText="pesi-book" w:value="pesi-book"/>
                <w:listItem w:displayText="pfc-book" w:value="pfc-book"/>
                <w:listItem w:displayText="pfo-book" w:value="pfo-book"/>
                <w:listItem w:displayText="pgfafl-book" w:value="pgfafl-book"/>
                <w:listItem w:displayText="pgpp-book" w:value="pgpp-book"/>
                <w:listItem w:displayText="pgofacsc-book" w:value="pgofacsc-book"/>
                <w:listItem w:displayText="pjae-book" w:value="pjae-book"/>
                <w:listItem w:displayText="phrm-book" w:value="phrm-book"/>
                <w:listItem w:displayText="pir-book" w:value="pir-book"/>
                <w:listItem w:displayText="plp-book" w:value="plp-book"/>
                <w:listItem w:displayText="pls-book" w:value="pls-book"/>
                <w:listItem w:displayText="ppat-book" w:value="ppat-book"/>
                <w:listItem w:displayText="ppla-book" w:value="ppla-book"/>
                <w:listItem w:displayText="pppp-book" w:value="pppp-book"/>
                <w:listItem w:displayText="pro1-book" w:value="pro1-book"/>
                <w:listItem w:displayText="pro2-book" w:value="pro2-book"/>
                <w:listItem w:displayText="pswh-book" w:value="pswh-book"/>
                <w:listItem w:displayText="ptabh-book" w:value="ptabh-book"/>
                <w:listItem w:displayText="ptcl-book" w:value="ptcl-book"/>
                <w:listItem w:displayText="ptcr-book" w:value="ptcr-book"/>
                <w:listItem w:displayText="qeh-book" w:value="qeh-book"/>
                <w:listItem w:displayText="rcci-book" w:value="rcci-book"/>
                <w:listItem w:displayText="rctse-book" w:value="rctse-book"/>
                <w:listItem w:displayText="rgi-book" w:value="rgi-book"/>
                <w:listItem w:displayText="rif-book" w:value="rif-book"/>
                <w:listItem w:displayText="rla-book" w:value="rla-book"/>
                <w:listItem w:displayText="rpe-book" w:value="rpe-book"/>
                <w:listItem w:displayText="scp-book" w:value="scp-book"/>
                <w:listItem w:displayText="sead-book" w:value="sead-book"/>
                <w:listItem w:displayText="sps203-book" w:value="sps203-book"/>
                <w:listItem w:displayText="srp-book" w:value="srp-book"/>
                <w:listItem w:displayText="ssfs-book" w:value="ssfs-book"/>
                <w:listItem w:displayText="sti-book" w:value="sti-book"/>
                <w:listItem w:displayText="tcs409a-book" w:value="tcs409a-book"/>
                <w:listItem w:displayText="td-book" w:value="td-book"/>
                <w:listItem w:displayText="teelm-book" w:value="teelm-book"/>
                <w:listItem w:displayText="tei-book" w:value="tei-book"/>
                <w:listItem w:displayText="tic-book" w:value="tic-book"/>
                <w:listItem w:displayText="tir-book" w:value="tir-book"/>
                <w:listItem w:displayText="tlp-book" w:value="tlp-book"/>
                <w:listItem w:displayText="tmftg-book" w:value="tmftg-book"/>
                <w:listItem w:displayText="tmftp-book" w:value="tmftp-book"/>
                <w:listItem w:displayText="tmitg-book" w:value="tmitg-book"/>
                <w:listItem w:displayText="tpt-book" w:value="tpt-book"/>
                <w:listItem w:displayText="trp-book" w:value="trp-book"/>
                <w:listItem w:displayText="tslip-book" w:value="tslip-book"/>
                <w:listItem w:displayText="tss-book" w:value="tss-book"/>
                <w:listItem w:displayText="tttp-book" w:value="tttp-book"/>
                <w:listItem w:displayText="ucipp-book" w:value="ucipp-book"/>
                <w:listItem w:displayText="ueus-book" w:value="ueus-book"/>
                <w:listItem w:displayText="userra-book" w:value="userra-book"/>
                <w:listItem w:displayText="usmt-book" w:value="usmt-book"/>
                <w:listItem w:displayText="vvil-book" w:value="vvil-book"/>
                <w:listItem w:displayText="vvp-book" w:value="vvp-book"/>
                <w:listItem w:displayText="waa-book" w:value="waa-book"/>
                <w:listItem w:displayText="wan-book" w:value="wan-book"/>
                <w:listItem w:displayText="wds-book" w:value="wds-book"/>
                <w:listItem w:displayText="whl-book" w:value="whl-book"/>
                <w:listItem w:displayText="wilbb-book" w:value="wilbb-book"/>
                <w:listItem w:displayText="wilbf-book" w:value="wilbf-book"/>
                <w:listItem w:displayText="wilfsarcw-book" w:value="wilfsarcw-book"/>
                <w:listItem w:displayText="willsh-book" w:value="willsh-book"/>
                <w:listItem w:displayText="wilmmlr-book" w:value="wilmmlr-book"/>
                <w:listItem w:displayText="wilpb-book" w:value="wilpb-book"/>
                <w:listItem w:displayText="wilrws-book" w:value="wilrws-book"/>
                <w:listItem w:displayText="wiltpb-book" w:value="wiltpb-book"/>
                <w:listItem w:displayText="wlrd-book" w:value="wlrd-book"/>
                <w:listItem w:displayText="wpd-book" w:value="wpd-book"/>
                <w:listItem w:displayText="wphl-book" w:value="wphl-book"/>
                <w:listItem w:displayText="wppg-book" w:value="wppg-book"/>
              </w:dropDownList>
            </w:sdtPr>
            <w:sdtEndPr>
              <w:rPr>
                <w:rStyle w:val="BContentControl"/>
              </w:rPr>
            </w:sdtEndPr>
            <w:sdtContent>
              <w:r w:rsidR="00CC219E">
                <w:rPr>
                  <w:rStyle w:val="BContentControl"/>
                </w:rPr>
                <w:t>td-book</w:t>
              </w:r>
            </w:sdtContent>
          </w:sdt>
          <w:r w:rsidR="00CC219E" w:rsidRPr="00CC219E">
            <w:rPr>
              <w:rStyle w:val="BContentControl"/>
            </w:rPr>
            <w:t xml:space="preserve"> </w:t>
          </w:r>
          <w:sdt>
            <w:sdtPr>
              <w:rPr>
                <w:rStyle w:val="BContentControl"/>
              </w:rPr>
              <w:alias w:val="supplement"/>
              <w:tag w:val="supplement"/>
              <w:id w:val="1256779086"/>
              <w:lock w:val="sdtLocked"/>
              <w:placeholder>
                <w:docPart w:val="F9A721003E444D66A81CA275D5CAD0E5"/>
              </w:placeholder>
              <w:dataBinding w:prefixMappings="xmlns:ns0='http://www.bna.com/gateway/unit.start' " w:xpath="/ns0:document[1]/ns0:unit.start[1]/@supplement" w:storeItemID="{B04FCA99-13B0-422B-ADC9-9491644FA79D}"/>
              <w15:appearance w15:val="tags"/>
              <w:text/>
            </w:sdtPr>
            <w:sdtEndPr>
              <w:rPr>
                <w:rStyle w:val="BContentControl"/>
              </w:rPr>
            </w:sdtEndPr>
            <w:sdtContent>
              <w:r w:rsidR="00CC219E">
                <w:rPr>
                  <w:rStyle w:val="BContentControl"/>
                </w:rPr>
                <w:t>0</w:t>
              </w:r>
            </w:sdtContent>
          </w:sdt>
          <w:r w:rsidR="00CC219E" w:rsidRPr="00CC219E">
            <w:rPr>
              <w:rStyle w:val="BContentControl"/>
            </w:rPr>
            <w:t xml:space="preserve"> </w:t>
          </w:r>
          <w:sdt>
            <w:sdtPr>
              <w:rPr>
                <w:rStyle w:val="BContentControl"/>
              </w:rPr>
              <w:alias w:val="unit.code"/>
              <w:tag w:val="unit.code"/>
              <w:id w:val="1338882873"/>
              <w:lock w:val="sdtLocked"/>
              <w:placeholder>
                <w:docPart w:val="4B37DEF5969845178C4A5239590D34D4"/>
              </w:placeholder>
              <w:dataBinding w:prefixMappings="xmlns:ns0='http://www.bna.com/gateway/unit.start' " w:xpath="/ns0:document[1]/ns0:unit.start[1]/@unit.code" w:storeItemID="{B04FCA99-13B0-422B-ADC9-9491644FA79D}"/>
              <w15:appearance w15:val="tags"/>
              <w:text/>
            </w:sdtPr>
            <w:sdtEndPr>
              <w:rPr>
                <w:rStyle w:val="BContentControl"/>
              </w:rPr>
            </w:sdtEndPr>
            <w:sdtContent>
              <w:r w:rsidR="00CC219E">
                <w:rPr>
                  <w:rStyle w:val="BContentControl"/>
                </w:rPr>
                <w:t>main0011</w:t>
              </w:r>
            </w:sdtContent>
          </w:sdt>
          <w:r w:rsidR="00CC219E" w:rsidRPr="00CC219E">
            <w:rPr>
              <w:rStyle w:val="BContentControl"/>
            </w:rPr>
            <w:t xml:space="preserve"> </w:t>
          </w:r>
          <w:sdt>
            <w:sdtPr>
              <w:rPr>
                <w:rStyle w:val="BContentControl"/>
              </w:rPr>
              <w:alias w:val="unit.name*"/>
              <w:tag w:val="unit.name"/>
              <w:id w:val="50585758"/>
              <w:lock w:val="sdtLocked"/>
              <w:placeholder>
                <w:docPart w:val="337F7E8EF245445AAA21A0FF53A88AF3"/>
              </w:placeholder>
              <w:dataBinding w:prefixMappings="xmlns:ns0='http://www.bna.com/gateway/unit.start' " w:xpath="/ns0:document[1]/ns0:unit.start[1]/@unit.name" w:storeItemID="{B04FCA99-13B0-422B-ADC9-9491644FA79D}"/>
              <w15:appearance w15:val="tags"/>
              <w:text/>
            </w:sdtPr>
            <w:sdtContent>
              <w:r w:rsidR="00197C1B" w:rsidRPr="00197C1B">
                <w:rPr>
                  <w:rStyle w:val="BContentControl"/>
                </w:rPr>
                <w:t>Chapter 11.</w:t>
              </w:r>
              <w:r w:rsidR="00197C1B" w:rsidRPr="00197C1B">
                <w:rPr>
                  <w:rStyle w:val="BContentControl"/>
                </w:rPr>
                <w:t xml:space="preserve"> </w:t>
              </w:r>
              <w:r w:rsidR="00197C1B" w:rsidRPr="00197C1B">
                <w:rPr>
                  <w:rStyle w:val="BContentControl"/>
                </w:rPr>
                <w:t>Remedies for Federal Dilution Act Violations</w:t>
              </w:r>
            </w:sdtContent>
          </w:sdt>
          <w:r w:rsidR="00CC219E" w:rsidRPr="00CC219E">
            <w:rPr>
              <w:rStyle w:val="BContentControl"/>
            </w:rPr>
            <w:t xml:space="preserve"> </w:t>
          </w:r>
          <w:sdt>
            <w:sdtPr>
              <w:rPr>
                <w:rStyle w:val="BContentControl"/>
              </w:rPr>
              <w:alias w:val="volume.num"/>
              <w:tag w:val="volume.num"/>
              <w:id w:val="48732132"/>
              <w:lock w:val="sdtLocked"/>
              <w:placeholder>
                <w:docPart w:val="6F543EC74336483C831AE075A19FCC6E"/>
              </w:placeholder>
              <w:dataBinding w:prefixMappings="xmlns:ns0='http://www.bna.com/gateway/unit.start' " w:xpath="/ns0:document[1]/ns0:unit.start[1]/@volume.num" w:storeItemID="{B04FCA99-13B0-422B-ADC9-9491644FA79D}"/>
              <w15:appearance w15:val="tags"/>
              <w:text/>
            </w:sdtPr>
            <w:sdtEndPr>
              <w:rPr>
                <w:rStyle w:val="BContentControl"/>
              </w:rPr>
            </w:sdtEndPr>
            <w:sdtContent>
              <w:r w:rsidR="00CC219E">
                <w:rPr>
                  <w:rStyle w:val="BContentControl"/>
                </w:rPr>
                <w:t>1</w:t>
              </w:r>
            </w:sdtContent>
          </w:sdt>
        </w:p>
        <w:bookmarkEnd w:id="0" w:displacedByCustomXml="next"/>
      </w:sdtContent>
    </w:sdt>
    <w:p w14:paraId="2C69C60A" w14:textId="77777777" w:rsidR="00197C1B" w:rsidRPr="00197C1B" w:rsidRDefault="001F603E" w:rsidP="00CC219E">
      <w:pPr>
        <w:pStyle w:val="BDocStart"/>
      </w:pPr>
      <w:sdt>
        <w:sdtPr>
          <w:tag w:val="DocStart"/>
          <w:id w:val="-951625118"/>
          <w:lock w:val="sdtLocked"/>
          <w:placeholder>
            <w:docPart w:val="0F06A0993F8449A4B850C9B1921DDBD2"/>
          </w:placeholder>
          <w15:appearance w15:val="hidden"/>
        </w:sdtPr>
        <w:sdtEndPr/>
        <w:sdtContent>
          <w:r w:rsidR="00CC219E">
            <w:t>Document</w:t>
          </w:r>
        </w:sdtContent>
      </w:sdt>
    </w:p>
    <w:p w14:paraId="3E9257FA" w14:textId="708DC711" w:rsidR="00197C1B" w:rsidRPr="00197C1B" w:rsidRDefault="00905652" w:rsidP="00197C1B">
      <w:pPr>
        <w:pStyle w:val="BChapterName"/>
      </w:pPr>
      <w:r w:rsidRPr="00197C1B">
        <w:t>Chapter 11</w:t>
      </w:r>
      <w:r w:rsidR="00197C1B" w:rsidRPr="00197C1B">
        <w:t>.</w:t>
      </w:r>
      <w:r w:rsidR="00197C1B" w:rsidRPr="00197C1B">
        <w:t xml:space="preserve"> </w:t>
      </w:r>
      <w:r w:rsidR="00197C1B" w:rsidRPr="00197C1B">
        <w:t>R</w:t>
      </w:r>
      <w:r w:rsidRPr="00197C1B">
        <w:t>emedies for Federal Dilution Act Violations</w:t>
      </w:r>
    </w:p>
    <w:p w14:paraId="08B380F7" w14:textId="714C63C1" w:rsidR="00197C1B" w:rsidRPr="00197C1B" w:rsidRDefault="00197C1B" w:rsidP="00197C1B">
      <w:pPr>
        <w:pStyle w:val="BNormal"/>
      </w:pPr>
      <w:r w:rsidRPr="00197C1B">
        <w:rPr>
          <w:i/>
        </w:rPr>
        <w:t>This chapter is current through May 2025.</w:t>
      </w:r>
    </w:p>
    <w:p w14:paraId="399B8238" w14:textId="62F0EF85" w:rsidR="00197C1B" w:rsidRPr="00197C1B" w:rsidRDefault="00905652" w:rsidP="00197C1B">
      <w:pPr>
        <w:pStyle w:val="BNormal"/>
      </w:pPr>
      <w:hyperlink r:id="rId13" w:history="1">
        <w:r w:rsidR="00197C1B" w:rsidRPr="00197C1B">
          <w:rPr>
            <w:rStyle w:val="Hyperlink"/>
          </w:rPr>
          <w:t>David Welkowitz</w:t>
        </w:r>
      </w:hyperlink>
      <w:r w:rsidR="00197C1B" w:rsidRPr="00197C1B">
        <w:rPr>
          <w:rFonts w:eastAsiaTheme="majorEastAsia"/>
          <w:vertAlign w:val="superscript"/>
        </w:rPr>
        <w:footnoteReference w:id="1"/>
      </w:r>
      <w:r w:rsidR="00B14B89">
        <w:br/>
      </w:r>
      <w:r w:rsidR="00197C1B" w:rsidRPr="00197C1B">
        <w:rPr>
          <w:i/>
        </w:rPr>
        <w:t>Whittier Law School</w:t>
      </w:r>
    </w:p>
    <w:p w14:paraId="1D639F2B" w14:textId="0A06F53B" w:rsidR="00197C1B" w:rsidRPr="00197C1B" w:rsidRDefault="00905652" w:rsidP="00197C1B">
      <w:pPr>
        <w:pStyle w:val="BNormal"/>
      </w:pPr>
      <w:r w:rsidRPr="00197C1B">
        <w:t>Disclaimer</w:t>
      </w:r>
      <w:r w:rsidR="00197C1B" w:rsidRPr="00197C1B">
        <w:t>:</w:t>
      </w:r>
      <w:r w:rsidR="00197C1B" w:rsidRPr="00197C1B">
        <w:t xml:space="preserve"> </w:t>
      </w:r>
      <w:r w:rsidR="00197C1B" w:rsidRPr="00197C1B">
        <w:t>T</w:t>
      </w:r>
      <w:r w:rsidRPr="00197C1B">
        <w:t>he opinions expressed here are solely those of the author and should not be construed as representing the opinions, directly or indirectly, of the U.S</w:t>
      </w:r>
      <w:r w:rsidR="00197C1B" w:rsidRPr="00197C1B">
        <w:t>.</w:t>
      </w:r>
      <w:r w:rsidR="00197C1B" w:rsidRPr="00197C1B">
        <w:t xml:space="preserve"> </w:t>
      </w:r>
      <w:r w:rsidR="00197C1B" w:rsidRPr="00197C1B">
        <w:t>C</w:t>
      </w:r>
      <w:r w:rsidRPr="00197C1B">
        <w:t>opyright Office.</w:t>
      </w:r>
    </w:p>
    <w:p w14:paraId="20D2E586" w14:textId="5D3AF7A1" w:rsidR="00197C1B" w:rsidRPr="00197C1B" w:rsidRDefault="00B14B89" w:rsidP="00197C1B">
      <w:pPr>
        <w:pStyle w:val="BHead1"/>
      </w:pPr>
      <w:r>
        <w:t>11.</w:t>
      </w:r>
      <w:r w:rsidR="00197C1B" w:rsidRPr="00B14B89">
        <w:rPr>
          <w:rStyle w:val="BBNAidChar"/>
          <w:rFonts w:eastAsiaTheme="majorEastAsia"/>
        </w:rPr>
        <w:t>I</w:t>
      </w:r>
      <w:r w:rsidR="00197C1B" w:rsidRPr="00197C1B">
        <w:t>.</w:t>
      </w:r>
      <w:r>
        <w:t xml:space="preserve">  </w:t>
      </w:r>
      <w:r w:rsidR="00197C1B" w:rsidRPr="00197C1B">
        <w:t>Injunctions as the Usual Remedy</w:t>
      </w:r>
    </w:p>
    <w:p w14:paraId="7D6D0333" w14:textId="28A65E00" w:rsidR="00197C1B" w:rsidRPr="00197C1B" w:rsidRDefault="00905652" w:rsidP="00197C1B">
      <w:pPr>
        <w:pStyle w:val="BNormal"/>
      </w:pPr>
      <w:r w:rsidRPr="00197C1B">
        <w:t>The very first sentence of Section 43(c) of the Lanham Act relates the usual remedy for trademark dilution under the Trademark Dilution Revision Act (TDRA)</w:t>
      </w:r>
      <w:r w:rsidR="00197C1B" w:rsidRPr="00197C1B">
        <w:t>.</w:t>
      </w:r>
      <w:r w:rsidR="00197C1B" w:rsidRPr="00197C1B">
        <w:t xml:space="preserve"> </w:t>
      </w:r>
      <w:r w:rsidR="00197C1B" w:rsidRPr="00197C1B">
        <w:t>I</w:t>
      </w:r>
      <w:r w:rsidRPr="00197C1B">
        <w:t>t states that “[s]ubject to the principles of equity, the owner of a famous mark shall be entitled</w:t>
      </w:r>
      <w:r w:rsidR="00197C1B" w:rsidRPr="00197C1B">
        <w:t xml:space="preserve"> </w:t>
      </w:r>
      <w:r w:rsidRPr="00197C1B">
        <w:t>…</w:t>
      </w:r>
      <w:r w:rsidR="00197C1B" w:rsidRPr="00197C1B">
        <w:t xml:space="preserve"> </w:t>
      </w:r>
      <w:r w:rsidRPr="00197C1B">
        <w:t xml:space="preserve">to an </w:t>
      </w:r>
      <w:r w:rsidR="00197C1B" w:rsidRPr="00197C1B">
        <w:rPr>
          <w:i/>
        </w:rPr>
        <w:t>injunction</w:t>
      </w:r>
      <w:r w:rsidR="00197C1B" w:rsidRPr="00197C1B">
        <w:t>.</w:t>
      </w:r>
      <w:r w:rsidR="00197C1B" w:rsidRPr="00197C1B">
        <w:t xml:space="preserve"> </w:t>
      </w:r>
      <w:r w:rsidR="00197C1B" w:rsidRPr="00197C1B">
        <w:t>…</w:t>
      </w:r>
      <w:r w:rsidR="00197C1B" w:rsidRPr="00197C1B">
        <w:t xml:space="preserve"> </w:t>
      </w:r>
      <w:r w:rsidRPr="00197C1B">
        <w:t>”</w:t>
      </w:r>
      <w:r w:rsidR="00197C1B" w:rsidRPr="00197C1B">
        <w:rPr>
          <w:vertAlign w:val="superscript"/>
        </w:rPr>
        <w:footnoteReference w:id="2"/>
      </w:r>
      <w:r w:rsidRPr="00197C1B">
        <w:t xml:space="preserve"> Moreover, Section 43(c)(5) begins by stating that the famous mark owner “shall be entitled to </w:t>
      </w:r>
      <w:r w:rsidR="00197C1B" w:rsidRPr="00197C1B">
        <w:rPr>
          <w:i/>
        </w:rPr>
        <w:t>injunctive</w:t>
      </w:r>
      <w:r w:rsidRPr="00197C1B">
        <w:t xml:space="preserve"> relief” for violations of Section 43(c).</w:t>
      </w:r>
      <w:r w:rsidR="00197C1B" w:rsidRPr="00197C1B">
        <w:rPr>
          <w:vertAlign w:val="superscript"/>
        </w:rPr>
        <w:footnoteReference w:id="3"/>
      </w:r>
      <w:r w:rsidRPr="00197C1B">
        <w:t xml:space="preserve"> It goes on to state that other remedies are available </w:t>
      </w:r>
      <w:r w:rsidR="00197C1B" w:rsidRPr="00197C1B">
        <w:rPr>
          <w:i/>
        </w:rPr>
        <w:t>if</w:t>
      </w:r>
      <w:r w:rsidRPr="00197C1B">
        <w:t xml:space="preserve"> willful intent to trade on the reputation of or to harm the reputation of the famous mark is shown.</w:t>
      </w:r>
      <w:r w:rsidR="00197C1B" w:rsidRPr="00197C1B">
        <w:rPr>
          <w:vertAlign w:val="superscript"/>
        </w:rPr>
        <w:footnoteReference w:id="4"/>
      </w:r>
      <w:r w:rsidRPr="00197C1B">
        <w:t xml:space="preserve"> No such requirement exists for injunctive relief</w:t>
      </w:r>
      <w:r w:rsidR="00197C1B" w:rsidRPr="00197C1B">
        <w:t>.</w:t>
      </w:r>
      <w:r w:rsidR="00197C1B" w:rsidRPr="00197C1B">
        <w:t xml:space="preserve"> </w:t>
      </w:r>
      <w:r w:rsidR="00197C1B" w:rsidRPr="00197C1B">
        <w:t>T</w:t>
      </w:r>
      <w:r w:rsidRPr="00197C1B">
        <w:t>his statutory language makes clear that, as with state laws, injunctions are the normal remedy for trademark dilution.</w:t>
      </w:r>
      <w:r w:rsidR="00197C1B" w:rsidRPr="00197C1B">
        <w:rPr>
          <w:vertAlign w:val="superscript"/>
        </w:rPr>
        <w:footnoteReference w:id="5"/>
      </w:r>
    </w:p>
    <w:p w14:paraId="35CBBB4D" w14:textId="15C037F4" w:rsidR="00197C1B" w:rsidRPr="00197C1B" w:rsidRDefault="00905652" w:rsidP="00197C1B">
      <w:pPr>
        <w:pStyle w:val="BNormal"/>
      </w:pPr>
      <w:r w:rsidRPr="00197C1B">
        <w:lastRenderedPageBreak/>
        <w:t>That an injunction was intended to be the usual remedy is also apparent from the legislative history of this section</w:t>
      </w:r>
      <w:r w:rsidR="00197C1B" w:rsidRPr="00197C1B">
        <w:t>.</w:t>
      </w:r>
      <w:r w:rsidR="00197C1B" w:rsidRPr="00197C1B">
        <w:t xml:space="preserve"> </w:t>
      </w:r>
      <w:r w:rsidR="00197C1B" w:rsidRPr="00197C1B">
        <w:t>T</w:t>
      </w:r>
      <w:r w:rsidRPr="00197C1B">
        <w:t>he 1987 USTA Review Commission Report, which proposed a federal dilution statute, stated that “[t]he basic remedy afforded [by the proposal] is an injunction.”</w:t>
      </w:r>
      <w:r w:rsidR="00197C1B" w:rsidRPr="00197C1B">
        <w:rPr>
          <w:vertAlign w:val="superscript"/>
        </w:rPr>
        <w:footnoteReference w:id="6"/>
      </w:r>
    </w:p>
    <w:p w14:paraId="3B1DF9FD" w14:textId="77777777" w:rsidR="00197C1B" w:rsidRPr="00197C1B" w:rsidRDefault="00905652" w:rsidP="00197C1B">
      <w:pPr>
        <w:pStyle w:val="BNormal"/>
      </w:pPr>
      <w:r w:rsidRPr="00197C1B">
        <w:t>The 1995 report of the House Judiciary Committee on the bill that became the FTDA made a similar observation:</w:t>
      </w:r>
    </w:p>
    <w:p w14:paraId="5568EC43" w14:textId="23B627CA" w:rsidR="00197C1B" w:rsidRPr="00197C1B" w:rsidRDefault="00905652" w:rsidP="00197C1B">
      <w:pPr>
        <w:pStyle w:val="BQuotelong"/>
      </w:pPr>
      <w:r w:rsidRPr="00197C1B">
        <w:t>With respect to relief, a new Section 43(c)(2) [now Section 43(c)(5)] of the Lanham Act would provide that, normally, the owner of a famous mark will only be entitled to injunctive relief upon a finding of liability.</w:t>
      </w:r>
      <w:r w:rsidR="00197C1B" w:rsidRPr="00197C1B">
        <w:rPr>
          <w:vertAlign w:val="superscript"/>
        </w:rPr>
        <w:footnoteReference w:id="7"/>
      </w:r>
    </w:p>
    <w:p w14:paraId="71867A21" w14:textId="5A75D119" w:rsidR="00197C1B" w:rsidRPr="00197C1B" w:rsidRDefault="00905652" w:rsidP="00197C1B">
      <w:pPr>
        <w:pStyle w:val="BNormal"/>
      </w:pPr>
      <w:r w:rsidRPr="00197C1B">
        <w:t>On the floor of the House, Representative Moorhead, the bill’s principal sponsor, indicated the same.</w:t>
      </w:r>
      <w:r w:rsidR="00197C1B" w:rsidRPr="00197C1B">
        <w:rPr>
          <w:vertAlign w:val="superscript"/>
        </w:rPr>
        <w:footnoteReference w:id="8"/>
      </w:r>
    </w:p>
    <w:p w14:paraId="0BC5369F" w14:textId="42EC06E7" w:rsidR="00197C1B" w:rsidRPr="00197C1B" w:rsidRDefault="00905652" w:rsidP="00197C1B">
      <w:pPr>
        <w:pStyle w:val="BNormal"/>
      </w:pPr>
      <w:r w:rsidRPr="00197C1B">
        <w:t>This limitation is not surprising</w:t>
      </w:r>
      <w:r w:rsidR="00197C1B" w:rsidRPr="00197C1B">
        <w:t>.</w:t>
      </w:r>
      <w:r w:rsidR="00197C1B" w:rsidRPr="00197C1B">
        <w:t xml:space="preserve"> </w:t>
      </w:r>
      <w:r w:rsidR="00197C1B" w:rsidRPr="00197C1B">
        <w:t>I</w:t>
      </w:r>
      <w:r w:rsidRPr="00197C1B">
        <w:t>t would be difficult, probably even speculative, to calculate damages resulting from dilution in most cases</w:t>
      </w:r>
      <w:r w:rsidR="00197C1B" w:rsidRPr="00197C1B">
        <w:t>.</w:t>
      </w:r>
      <w:r w:rsidR="00197C1B" w:rsidRPr="00197C1B">
        <w:t xml:space="preserve"> </w:t>
      </w:r>
      <w:r w:rsidR="00197C1B" w:rsidRPr="00197C1B">
        <w:t>T</w:t>
      </w:r>
      <w:r w:rsidRPr="00197C1B">
        <w:t>he typical dilution case was expected to involve noncompeting goods</w:t>
      </w:r>
      <w:r w:rsidR="00197C1B" w:rsidRPr="00197C1B">
        <w:t>;</w:t>
      </w:r>
      <w:r w:rsidR="00197C1B" w:rsidRPr="00197C1B">
        <w:t xml:space="preserve"> </w:t>
      </w:r>
      <w:r w:rsidR="00197C1B" w:rsidRPr="00197C1B">
        <w:t>t</w:t>
      </w:r>
      <w:r w:rsidRPr="00197C1B">
        <w:t>hus, the loss of sales would not be an appropriate measure</w:t>
      </w:r>
      <w:r w:rsidR="00197C1B" w:rsidRPr="00197C1B">
        <w:t>.</w:t>
      </w:r>
      <w:r w:rsidR="00197C1B" w:rsidRPr="00197C1B">
        <w:t xml:space="preserve"> </w:t>
      </w:r>
      <w:r w:rsidR="00197C1B" w:rsidRPr="00197C1B">
        <w:t>O</w:t>
      </w:r>
      <w:r w:rsidRPr="00197C1B">
        <w:t>ne witness at the congressional hearings on the proposed FTDA even asserted that “there is no rational commercial motive to [intentionally] dilute a mark simply to lessen its distinctive capacity.”</w:t>
      </w:r>
      <w:r w:rsidR="00197C1B" w:rsidRPr="00197C1B">
        <w:rPr>
          <w:vertAlign w:val="superscript"/>
        </w:rPr>
        <w:footnoteReference w:id="9"/>
      </w:r>
      <w:r w:rsidRPr="00197C1B">
        <w:t xml:space="preserve"> He further noted that by diluting the famous mark, the second user loses the continued ability to capitalize on the goodwill of the famous mark.</w:t>
      </w:r>
      <w:r w:rsidR="00197C1B" w:rsidRPr="00197C1B">
        <w:rPr>
          <w:vertAlign w:val="superscript"/>
        </w:rPr>
        <w:footnoteReference w:id="10"/>
      </w:r>
      <w:r w:rsidRPr="00197C1B">
        <w:t xml:space="preserve"> In any event, in the absence of confusion, it is unlikely that even a competitor could demonstrate a loss of business</w:t>
      </w:r>
      <w:r w:rsidR="00197C1B" w:rsidRPr="00197C1B">
        <w:t>.</w:t>
      </w:r>
      <w:r w:rsidR="00197C1B" w:rsidRPr="00197C1B">
        <w:t xml:space="preserve"> </w:t>
      </w:r>
      <w:r w:rsidR="00197C1B" w:rsidRPr="00197C1B">
        <w:t>M</w:t>
      </w:r>
      <w:r w:rsidRPr="00197C1B">
        <w:t>oreover, measuring the damage to the marketing value of the trademark would be a formidable task</w:t>
      </w:r>
      <w:r w:rsidR="00197C1B" w:rsidRPr="00197C1B">
        <w:t>.</w:t>
      </w:r>
      <w:r w:rsidR="00197C1B" w:rsidRPr="00197C1B">
        <w:t xml:space="preserve"> </w:t>
      </w:r>
      <w:r w:rsidR="00197C1B" w:rsidRPr="00197C1B">
        <w:t>F</w:t>
      </w:r>
      <w:r w:rsidRPr="00197C1B">
        <w:t>inally, Congress may have been concerned about overprotecting trademarks by giving damage remedies in the absence of a showing of confusion or egregious conduct.</w:t>
      </w:r>
      <w:r w:rsidR="00197C1B" w:rsidRPr="00197C1B">
        <w:rPr>
          <w:vertAlign w:val="superscript"/>
        </w:rPr>
        <w:footnoteReference w:id="11"/>
      </w:r>
      <w:r w:rsidRPr="00197C1B">
        <w:t xml:space="preserve"> Thus, in the ordinary dilution case, a plaintiff will be limited to injunctive relief.</w:t>
      </w:r>
      <w:r w:rsidR="00197C1B" w:rsidRPr="00197C1B">
        <w:rPr>
          <w:vertAlign w:val="superscript"/>
        </w:rPr>
        <w:footnoteReference w:id="12"/>
      </w:r>
    </w:p>
    <w:p w14:paraId="05CC734F" w14:textId="38A846AE" w:rsidR="00197C1B" w:rsidRPr="00197C1B" w:rsidRDefault="00905652" w:rsidP="00197C1B">
      <w:pPr>
        <w:pStyle w:val="BNormal"/>
      </w:pPr>
      <w:r w:rsidRPr="00197C1B">
        <w:t>On the other hand, the availability of injunctive relief under the TDRA gives plaintiffs a significant enhancement over state-law remedies</w:t>
      </w:r>
      <w:r w:rsidR="00197C1B" w:rsidRPr="00197C1B">
        <w:t>.</w:t>
      </w:r>
      <w:r w:rsidR="00197C1B" w:rsidRPr="00197C1B">
        <w:t xml:space="preserve"> </w:t>
      </w:r>
      <w:r w:rsidR="00197C1B" w:rsidRPr="00197C1B">
        <w:t>N</w:t>
      </w:r>
      <w:r w:rsidRPr="00197C1B">
        <w:t>ot all states have antidilution statutes</w:t>
      </w:r>
      <w:r w:rsidR="00197C1B" w:rsidRPr="00197C1B">
        <w:t>.</w:t>
      </w:r>
      <w:r w:rsidR="00197C1B" w:rsidRPr="00197C1B">
        <w:t xml:space="preserve"> </w:t>
      </w:r>
      <w:r w:rsidR="00197C1B" w:rsidRPr="00197C1B">
        <w:t>A</w:t>
      </w:r>
      <w:r w:rsidRPr="00197C1B">
        <w:t>nd even where they exist, a number of courts have been reluctant to issue injunctions that operated beyond the forum state.</w:t>
      </w:r>
      <w:r w:rsidR="00197C1B" w:rsidRPr="00197C1B">
        <w:rPr>
          <w:vertAlign w:val="superscript"/>
        </w:rPr>
        <w:footnoteReference w:id="13"/>
      </w:r>
      <w:r w:rsidRPr="00197C1B">
        <w:t xml:space="preserve"> The legislative </w:t>
      </w:r>
      <w:r w:rsidRPr="00197C1B">
        <w:lastRenderedPageBreak/>
        <w:t>history of the original FTDA referred to the “patch-quilt” array of state laws on dilution.</w:t>
      </w:r>
      <w:r w:rsidR="00197C1B" w:rsidRPr="00197C1B">
        <w:rPr>
          <w:vertAlign w:val="superscript"/>
        </w:rPr>
        <w:footnoteReference w:id="14"/>
      </w:r>
      <w:r w:rsidRPr="00197C1B">
        <w:t xml:space="preserve"> The existence of a federal cause of action allows federal courts to issue nationwide injunctions against dilution.</w:t>
      </w:r>
      <w:r w:rsidR="00197C1B" w:rsidRPr="00197C1B">
        <w:rPr>
          <w:vertAlign w:val="superscript"/>
        </w:rPr>
        <w:footnoteReference w:id="15"/>
      </w:r>
    </w:p>
    <w:p w14:paraId="6190EC68" w14:textId="1170F26E" w:rsidR="00197C1B" w:rsidRPr="00197C1B" w:rsidRDefault="00905652" w:rsidP="00197C1B">
      <w:pPr>
        <w:pStyle w:val="BNormal"/>
      </w:pPr>
      <w:r w:rsidRPr="00197C1B">
        <w:t xml:space="preserve">The availability of </w:t>
      </w:r>
      <w:r w:rsidR="00197C1B" w:rsidRPr="00197C1B">
        <w:rPr>
          <w:i/>
        </w:rPr>
        <w:t>international</w:t>
      </w:r>
      <w:r w:rsidRPr="00197C1B">
        <w:t xml:space="preserve"> injunctive relief for dilution under the Lanham Act is more complicated</w:t>
      </w:r>
      <w:r w:rsidR="00197C1B" w:rsidRPr="00197C1B">
        <w:t>.</w:t>
      </w:r>
      <w:r w:rsidR="00197C1B" w:rsidRPr="00197C1B">
        <w:t xml:space="preserve"> </w:t>
      </w:r>
      <w:r w:rsidR="00197C1B" w:rsidRPr="00197C1B">
        <w:t>A</w:t>
      </w:r>
      <w:r w:rsidRPr="00197C1B">
        <w:t>lthough cases have held that the Lanham Act can be applied extraterritorially, it is subject to various constraints</w:t>
      </w:r>
      <w:r w:rsidR="00197C1B" w:rsidRPr="00197C1B">
        <w:t>.</w:t>
      </w:r>
      <w:r w:rsidR="00197C1B" w:rsidRPr="00197C1B">
        <w:t xml:space="preserve"> </w:t>
      </w:r>
      <w:r w:rsidR="00197C1B" w:rsidRPr="00197C1B">
        <w:t>T</w:t>
      </w:r>
      <w:r w:rsidRPr="00197C1B">
        <w:t xml:space="preserve">hus, in </w:t>
      </w:r>
      <w:r w:rsidR="00197C1B" w:rsidRPr="00197C1B">
        <w:rPr>
          <w:rStyle w:val="BCasenamefull"/>
        </w:rPr>
        <w:t>Blumenthal Distributing, Inc. v. Herman Miller, Inc.</w:t>
      </w:r>
      <w:r w:rsidRPr="00197C1B">
        <w:t>,</w:t>
      </w:r>
      <w:r w:rsidR="00197C1B" w:rsidRPr="00197C1B">
        <w:rPr>
          <w:vertAlign w:val="superscript"/>
        </w:rPr>
        <w:footnoteReference w:id="16"/>
      </w:r>
      <w:r w:rsidRPr="00197C1B">
        <w:t xml:space="preserve"> the court refused to grant an injunction barring production of the offending products (office chairs) worldwide</w:t>
      </w:r>
      <w:r w:rsidR="00197C1B" w:rsidRPr="00197C1B">
        <w:t>.</w:t>
      </w:r>
      <w:r w:rsidR="00197C1B" w:rsidRPr="00197C1B">
        <w:t xml:space="preserve"> </w:t>
      </w:r>
      <w:r w:rsidR="00197C1B" w:rsidRPr="00197C1B">
        <w:t>T</w:t>
      </w:r>
      <w:r w:rsidRPr="00197C1B">
        <w:t>he court quoted from a Ninth Circuit case listing the relevant factors to consider:</w:t>
      </w:r>
    </w:p>
    <w:p w14:paraId="5E67B159" w14:textId="1E214607" w:rsidR="00197C1B" w:rsidRPr="00197C1B" w:rsidRDefault="00905652" w:rsidP="00197C1B">
      <w:pPr>
        <w:pStyle w:val="BQuotelong"/>
      </w:pPr>
      <w:r w:rsidRPr="00197C1B">
        <w:t>first, there must be some effect on American foreign commerce</w:t>
      </w:r>
      <w:r w:rsidR="00197C1B" w:rsidRPr="00197C1B">
        <w:t>;</w:t>
      </w:r>
      <w:r w:rsidR="00197C1B" w:rsidRPr="00197C1B">
        <w:t xml:space="preserve"> </w:t>
      </w:r>
      <w:r w:rsidR="00197C1B" w:rsidRPr="00197C1B">
        <w:t>s</w:t>
      </w:r>
      <w:r w:rsidRPr="00197C1B">
        <w:t>econd, the effect must be sufficiently great to present a cognizable injury to plaintiffs under the federal statute</w:t>
      </w:r>
      <w:r w:rsidR="00197C1B" w:rsidRPr="00197C1B">
        <w:t>;</w:t>
      </w:r>
      <w:r w:rsidR="00197C1B" w:rsidRPr="00197C1B">
        <w:t xml:space="preserve"> </w:t>
      </w:r>
      <w:r w:rsidR="00197C1B" w:rsidRPr="00197C1B">
        <w:t>a</w:t>
      </w:r>
      <w:r w:rsidRPr="00197C1B">
        <w:t>nd third, the interests of and links to American foreign commerce must be sufficiently strong in relation to those of other nations to justify an assertion of extraterritorial authority.</w:t>
      </w:r>
      <w:r w:rsidR="00197C1B" w:rsidRPr="00197C1B">
        <w:rPr>
          <w:vertAlign w:val="superscript"/>
        </w:rPr>
        <w:footnoteReference w:id="17"/>
      </w:r>
    </w:p>
    <w:p w14:paraId="16010DCD" w14:textId="3372860B" w:rsidR="00197C1B" w:rsidRPr="00197C1B" w:rsidRDefault="00905652" w:rsidP="00197C1B">
      <w:pPr>
        <w:pStyle w:val="BNormal"/>
      </w:pPr>
      <w:r w:rsidRPr="00197C1B">
        <w:t>Ultimately, although the court found some effect on U.S</w:t>
      </w:r>
      <w:r w:rsidR="00197C1B" w:rsidRPr="00197C1B">
        <w:t>.</w:t>
      </w:r>
      <w:r w:rsidR="00197C1B" w:rsidRPr="00197C1B">
        <w:t xml:space="preserve"> </w:t>
      </w:r>
      <w:r w:rsidR="00197C1B" w:rsidRPr="00197C1B">
        <w:t>c</w:t>
      </w:r>
      <w:r w:rsidRPr="00197C1B">
        <w:t>ommerce, the effect in other countries as to Herman Miller was largely unsupported (except in Canada), and the interests of American foreign commerce were not sufficiently affected to justify a worldwide injunction.</w:t>
      </w:r>
      <w:r w:rsidR="00197C1B" w:rsidRPr="00197C1B">
        <w:rPr>
          <w:vertAlign w:val="superscript"/>
        </w:rPr>
        <w:footnoteReference w:id="18"/>
      </w:r>
      <w:r w:rsidRPr="00197C1B">
        <w:t xml:space="preserve"> However, the court did enjoin sales in Canada.</w:t>
      </w:r>
      <w:r w:rsidR="00197C1B" w:rsidRPr="00197C1B">
        <w:rPr>
          <w:vertAlign w:val="superscript"/>
        </w:rPr>
        <w:footnoteReference w:id="19"/>
      </w:r>
    </w:p>
    <w:p w14:paraId="181432E8" w14:textId="3A3AC536" w:rsidR="00197C1B" w:rsidRPr="00197C1B" w:rsidRDefault="00B14B89" w:rsidP="00197C1B">
      <w:pPr>
        <w:pStyle w:val="BHead2"/>
      </w:pPr>
      <w:r>
        <w:t>11.I.</w:t>
      </w:r>
      <w:r w:rsidR="00197C1B" w:rsidRPr="00B14B89">
        <w:rPr>
          <w:rStyle w:val="BBNAidChar"/>
          <w:rFonts w:eastAsiaTheme="majorEastAsia"/>
        </w:rPr>
        <w:t>A</w:t>
      </w:r>
      <w:r w:rsidR="00197C1B" w:rsidRPr="00197C1B">
        <w:t>.</w:t>
      </w:r>
      <w:r>
        <w:t> </w:t>
      </w:r>
      <w:r w:rsidR="00197C1B" w:rsidRPr="00197C1B">
        <w:tab/>
        <w:t>Equitable Considerations for Issuing an Injunction:</w:t>
      </w:r>
      <w:r w:rsidR="00197C1B" w:rsidRPr="00197C1B">
        <w:t xml:space="preserve"> </w:t>
      </w:r>
      <w:r w:rsidR="00197C1B" w:rsidRPr="00197C1B">
        <w:t>Irreparable Harm and Balance of Hardships</w:t>
      </w:r>
    </w:p>
    <w:p w14:paraId="20ABA314" w14:textId="11415214" w:rsidR="00197C1B" w:rsidRPr="00197C1B" w:rsidRDefault="00905652" w:rsidP="00197C1B">
      <w:pPr>
        <w:pStyle w:val="BNormal"/>
      </w:pPr>
      <w:r w:rsidRPr="00197C1B">
        <w:t>Section 43(c)(1) specifically provides that the issuance of an injunction is “subject to the principles of equity.”</w:t>
      </w:r>
      <w:r w:rsidR="00197C1B" w:rsidRPr="00197C1B">
        <w:rPr>
          <w:vertAlign w:val="superscript"/>
        </w:rPr>
        <w:footnoteReference w:id="20"/>
      </w:r>
      <w:r w:rsidRPr="00197C1B">
        <w:t xml:space="preserve"> Thus, in dilution actions, just as in ordinary infringement actions, courts will examine whether the plaintiff has demonstrated irreparable harm and whether the balance of hardships to the two parties favors the issuance of an injunction.</w:t>
      </w:r>
      <w:r w:rsidR="00197C1B" w:rsidRPr="00197C1B">
        <w:rPr>
          <w:vertAlign w:val="superscript"/>
        </w:rPr>
        <w:footnoteReference w:id="21"/>
      </w:r>
      <w:r w:rsidRPr="00197C1B">
        <w:t xml:space="preserve"> These factors are relevant both for preliminary and permanent injunctive relief.</w:t>
      </w:r>
      <w:r w:rsidR="00197C1B" w:rsidRPr="00197C1B">
        <w:rPr>
          <w:vertAlign w:val="superscript"/>
        </w:rPr>
        <w:footnoteReference w:id="22"/>
      </w:r>
    </w:p>
    <w:p w14:paraId="3FF5891A" w14:textId="406E1740" w:rsidR="00197C1B" w:rsidRPr="00197C1B" w:rsidRDefault="00905652" w:rsidP="00197C1B">
      <w:pPr>
        <w:pStyle w:val="BNormal"/>
      </w:pPr>
      <w:r w:rsidRPr="00197C1B">
        <w:lastRenderedPageBreak/>
        <w:t>Numerous cases have held—just as with infringement cases—that a showing of dilution (or likelihood of dilution)</w:t>
      </w:r>
      <w:r w:rsidR="00197C1B" w:rsidRPr="00197C1B">
        <w:rPr>
          <w:vertAlign w:val="superscript"/>
        </w:rPr>
        <w:footnoteReference w:id="23"/>
      </w:r>
      <w:r w:rsidRPr="00197C1B">
        <w:t xml:space="preserve"> is sufficient to demonstrate irreparable harm.</w:t>
      </w:r>
      <w:r w:rsidR="00197C1B" w:rsidRPr="00197C1B">
        <w:rPr>
          <w:vertAlign w:val="superscript"/>
        </w:rPr>
        <w:footnoteReference w:id="24"/>
      </w:r>
      <w:r w:rsidRPr="00197C1B">
        <w:t xml:space="preserve"> Some courts have required a greater showing of harm for a preliminary injunction where it essentially will give final relief that would be difficult to undo after a trial.</w:t>
      </w:r>
      <w:r w:rsidR="00197C1B" w:rsidRPr="00197C1B">
        <w:rPr>
          <w:vertAlign w:val="superscript"/>
        </w:rPr>
        <w:footnoteReference w:id="25"/>
      </w:r>
      <w:r w:rsidRPr="00197C1B">
        <w:t xml:space="preserve"> Prior to a statutory amendment in 2020, categorical rules for injunctions, particularly those creating a presumption of irreparable harm upon a finding of infringement or dilution, risked running afoul of the Supreme Court’s decision in </w:t>
      </w:r>
      <w:r w:rsidR="00197C1B" w:rsidRPr="00197C1B">
        <w:rPr>
          <w:i/>
        </w:rPr>
        <w:t>eBay Inc</w:t>
      </w:r>
      <w:r w:rsidR="00197C1B" w:rsidRPr="00197C1B">
        <w:t>.</w:t>
      </w:r>
      <w:r w:rsidR="00197C1B" w:rsidRPr="00197C1B">
        <w:t xml:space="preserve"> </w:t>
      </w:r>
      <w:r w:rsidR="00197C1B" w:rsidRPr="00197C1B">
        <w:rPr>
          <w:i/>
        </w:rPr>
        <w:t>v</w:t>
      </w:r>
      <w:r w:rsidR="00197C1B" w:rsidRPr="00197C1B">
        <w:t>.</w:t>
      </w:r>
      <w:r w:rsidR="00197C1B" w:rsidRPr="00197C1B">
        <w:t xml:space="preserve"> </w:t>
      </w:r>
      <w:r w:rsidR="00197C1B" w:rsidRPr="00197C1B">
        <w:rPr>
          <w:i/>
        </w:rPr>
        <w:t>MercExchange, LLC</w:t>
      </w:r>
      <w:r w:rsidRPr="00197C1B">
        <w:t>,</w:t>
      </w:r>
      <w:r w:rsidR="00197C1B" w:rsidRPr="00197C1B">
        <w:rPr>
          <w:vertAlign w:val="superscript"/>
        </w:rPr>
        <w:footnoteReference w:id="26"/>
      </w:r>
      <w:r w:rsidRPr="00197C1B">
        <w:t xml:space="preserve"> in which the Court rejected categorical rules granting permanent injunctive relief in patent cases</w:t>
      </w:r>
      <w:r w:rsidR="00197C1B" w:rsidRPr="00197C1B">
        <w:t>.</w:t>
      </w:r>
      <w:r w:rsidR="00197C1B" w:rsidRPr="00197C1B">
        <w:t xml:space="preserve"> </w:t>
      </w:r>
      <w:r w:rsidR="00197C1B" w:rsidRPr="00197C1B">
        <w:t>B</w:t>
      </w:r>
      <w:r w:rsidRPr="00197C1B">
        <w:t>ecause there is no principled reason why categorical rules would be any more acceptable in a trademark case than in a patent case,</w:t>
      </w:r>
      <w:r w:rsidR="00197C1B" w:rsidRPr="00197C1B">
        <w:rPr>
          <w:vertAlign w:val="superscript"/>
        </w:rPr>
        <w:footnoteReference w:id="27"/>
      </w:r>
      <w:r w:rsidRPr="00197C1B">
        <w:t xml:space="preserve"> and, as noted already, injunctions in dilution cases are expressly made “subject to the principles of equity.”</w:t>
      </w:r>
      <w:r w:rsidR="00197C1B" w:rsidRPr="00197C1B">
        <w:rPr>
          <w:vertAlign w:val="superscript"/>
        </w:rPr>
        <w:footnoteReference w:id="28"/>
      </w:r>
      <w:r w:rsidRPr="00197C1B">
        <w:t xml:space="preserve"> it appeared that such presumptions could not be justified</w:t>
      </w:r>
      <w:r w:rsidR="00197C1B" w:rsidRPr="00197C1B">
        <w:t>.</w:t>
      </w:r>
      <w:r w:rsidR="00197C1B" w:rsidRPr="00197C1B">
        <w:t xml:space="preserve"> </w:t>
      </w:r>
      <w:r w:rsidR="00197C1B" w:rsidRPr="00197C1B">
        <w:t>I</w:t>
      </w:r>
      <w:r w:rsidRPr="00197C1B">
        <w:t xml:space="preserve">n fact, several courts applied </w:t>
      </w:r>
      <w:r w:rsidR="00197C1B" w:rsidRPr="00197C1B">
        <w:rPr>
          <w:i/>
        </w:rPr>
        <w:t>eBay</w:t>
      </w:r>
      <w:r w:rsidRPr="00197C1B">
        <w:t xml:space="preserve"> in dilution cases.</w:t>
      </w:r>
      <w:r w:rsidR="00197C1B" w:rsidRPr="00197C1B">
        <w:rPr>
          <w:vertAlign w:val="superscript"/>
        </w:rPr>
        <w:footnoteReference w:id="29"/>
      </w:r>
      <w:r w:rsidR="00197C1B" w:rsidRPr="00197C1B">
        <w:t xml:space="preserve"> </w:t>
      </w:r>
      <w:r w:rsidRPr="00197C1B">
        <w:t>However, in late 2020, Congress passed the Trademark Modernization Act, amending section 34 of the Lanham Act, which provides for injunctive relief.</w:t>
      </w:r>
      <w:r w:rsidR="00197C1B" w:rsidRPr="00197C1B">
        <w:rPr>
          <w:vertAlign w:val="superscript"/>
        </w:rPr>
        <w:footnoteReference w:id="30"/>
      </w:r>
      <w:r w:rsidR="00197C1B" w:rsidRPr="00197C1B">
        <w:t xml:space="preserve"> </w:t>
      </w:r>
      <w:r w:rsidRPr="00197C1B">
        <w:t>The amendment added the following language:</w:t>
      </w:r>
    </w:p>
    <w:p w14:paraId="1EA61686" w14:textId="6FE3BEBF" w:rsidR="00197C1B" w:rsidRPr="00197C1B" w:rsidRDefault="00905652" w:rsidP="00197C1B">
      <w:pPr>
        <w:pStyle w:val="BQuotelong"/>
      </w:pPr>
      <w:r w:rsidRPr="00197C1B">
        <w:t>A plaintiff seeking any such injunction shall be entitled to a rebuttable presumption of irreparable harm upon a finding of a violation identified in this subsection in the case of a motion for a permanent injunction or upon a finding of likelihood of success on the merits for a violation identified in this subsection in the case of a motion for a preliminary injunction or temporary restraining order.</w:t>
      </w:r>
    </w:p>
    <w:p w14:paraId="712A8655" w14:textId="398A919F" w:rsidR="00197C1B" w:rsidRPr="00197C1B" w:rsidRDefault="00905652" w:rsidP="00197C1B">
      <w:pPr>
        <w:pStyle w:val="BNormal"/>
      </w:pPr>
      <w:r w:rsidRPr="00197C1B">
        <w:lastRenderedPageBreak/>
        <w:t>Thus, it is clear that a presumption of irreparable harm is not only allowable, but mandated, on a finding of dilution.</w:t>
      </w:r>
      <w:r w:rsidR="00197C1B" w:rsidRPr="00197C1B">
        <w:rPr>
          <w:vertAlign w:val="superscript"/>
        </w:rPr>
        <w:footnoteReference w:id="31"/>
      </w:r>
      <w:r w:rsidR="00197C1B" w:rsidRPr="00197C1B">
        <w:t xml:space="preserve"> </w:t>
      </w:r>
      <w:r w:rsidRPr="00197C1B">
        <w:t>Although the presumption clearly is rebuttable, it is less clear whether the presumption merely shifts the burden of production, or the burden of persuasion.</w:t>
      </w:r>
    </w:p>
    <w:p w14:paraId="7C61B20C" w14:textId="175AC444" w:rsidR="00197C1B" w:rsidRPr="00197C1B" w:rsidRDefault="00905652" w:rsidP="00197C1B">
      <w:pPr>
        <w:pStyle w:val="BNormal"/>
      </w:pPr>
      <w:r w:rsidRPr="00197C1B">
        <w:t xml:space="preserve">Although largely dealing with the issue of confusion, the Ninth Circuit, in </w:t>
      </w:r>
      <w:r w:rsidR="00197C1B" w:rsidRPr="00197C1B">
        <w:rPr>
          <w:rStyle w:val="BCasenamefull"/>
        </w:rPr>
        <w:t>adidas America, Inc. v. Skechers USA, Inc.</w:t>
      </w:r>
      <w:r w:rsidRPr="00197C1B">
        <w:t>,</w:t>
      </w:r>
      <w:r w:rsidR="00197C1B" w:rsidRPr="00197C1B">
        <w:rPr>
          <w:vertAlign w:val="superscript"/>
        </w:rPr>
        <w:footnoteReference w:id="32"/>
      </w:r>
      <w:r w:rsidRPr="00197C1B">
        <w:t xml:space="preserve"> reversed a preliminary injunction in a confusion and dilution case on the grounds that adidas did not provide evidence of harm to its reputation and goodwill.</w:t>
      </w:r>
      <w:r w:rsidR="00197C1B" w:rsidRPr="00197C1B">
        <w:rPr>
          <w:vertAlign w:val="superscript"/>
        </w:rPr>
        <w:footnoteReference w:id="33"/>
      </w:r>
    </w:p>
    <w:p w14:paraId="39D21982" w14:textId="5A7ECAAA" w:rsidR="00197C1B" w:rsidRPr="00197C1B" w:rsidRDefault="00905652" w:rsidP="00197C1B">
      <w:pPr>
        <w:pStyle w:val="BNormal"/>
      </w:pPr>
      <w:r w:rsidRPr="00197C1B">
        <w:t xml:space="preserve">While it deferred the issue of </w:t>
      </w:r>
      <w:r w:rsidR="00197C1B" w:rsidRPr="00197C1B">
        <w:rPr>
          <w:i/>
        </w:rPr>
        <w:t>eBay</w:t>
      </w:r>
      <w:r w:rsidRPr="00197C1B">
        <w:t>, the Eighth Circuit found that plaintiff’s failure to seek preliminary injunctive relief precluded its reliance on any presumption of irreparable harm, demonstrating the equitable considerations that relate to injunctions.</w:t>
      </w:r>
      <w:r w:rsidR="00197C1B" w:rsidRPr="00197C1B">
        <w:rPr>
          <w:vertAlign w:val="superscript"/>
        </w:rPr>
        <w:footnoteReference w:id="34"/>
      </w:r>
      <w:r w:rsidR="00197C1B" w:rsidRPr="00197C1B">
        <w:t xml:space="preserve"> </w:t>
      </w:r>
      <w:r w:rsidRPr="00197C1B">
        <w:t>It is unclear whether the new statutory mandate precludes use of such equitable principles.</w:t>
      </w:r>
    </w:p>
    <w:p w14:paraId="6D7D6CD6" w14:textId="71AAD313" w:rsidR="00197C1B" w:rsidRPr="00197C1B" w:rsidRDefault="00905652" w:rsidP="00197C1B">
      <w:pPr>
        <w:pStyle w:val="BNormal"/>
      </w:pPr>
      <w:r w:rsidRPr="00197C1B">
        <w:t>Although a court may consider the financial hardship to the defendant if an injunction is issued, the existence of such hardship will not preclude injunctive relief</w:t>
      </w:r>
      <w:r w:rsidR="00197C1B" w:rsidRPr="00197C1B">
        <w:t>.</w:t>
      </w:r>
      <w:r w:rsidR="00197C1B" w:rsidRPr="00197C1B">
        <w:t xml:space="preserve"> </w:t>
      </w:r>
      <w:r w:rsidR="00197C1B" w:rsidRPr="00197C1B">
        <w:t>W</w:t>
      </w:r>
      <w:r w:rsidRPr="00197C1B">
        <w:t>here the courts believe relief is necessary to protect the plaintiff’s interests, they will issue injunctions</w:t>
      </w:r>
      <w:r w:rsidR="00197C1B" w:rsidRPr="00197C1B">
        <w:t>.</w:t>
      </w:r>
      <w:r w:rsidR="00197C1B" w:rsidRPr="00197C1B">
        <w:t xml:space="preserve"> </w:t>
      </w:r>
      <w:r w:rsidR="00197C1B" w:rsidRPr="00197C1B">
        <w:t>T</w:t>
      </w:r>
      <w:r w:rsidRPr="00197C1B">
        <w:t xml:space="preserve">hus, in </w:t>
      </w:r>
      <w:r w:rsidR="00197C1B" w:rsidRPr="00197C1B">
        <w:rPr>
          <w:i/>
        </w:rPr>
        <w:t>McNeil Consumer Brands, Inc</w:t>
      </w:r>
      <w:r w:rsidR="00197C1B" w:rsidRPr="00197C1B">
        <w:t>.</w:t>
      </w:r>
      <w:r w:rsidR="00197C1B" w:rsidRPr="00197C1B">
        <w:t xml:space="preserve"> </w:t>
      </w:r>
      <w:r w:rsidR="00197C1B" w:rsidRPr="00197C1B">
        <w:rPr>
          <w:i/>
        </w:rPr>
        <w:t>v</w:t>
      </w:r>
      <w:r w:rsidR="00197C1B" w:rsidRPr="00197C1B">
        <w:t>.</w:t>
      </w:r>
      <w:r w:rsidR="00197C1B" w:rsidRPr="00197C1B">
        <w:t xml:space="preserve"> </w:t>
      </w:r>
      <w:r w:rsidR="00197C1B" w:rsidRPr="00197C1B">
        <w:rPr>
          <w:i/>
        </w:rPr>
        <w:t>U</w:t>
      </w:r>
      <w:r w:rsidRPr="00197C1B">
        <w:t>.</w:t>
      </w:r>
      <w:r w:rsidR="00197C1B" w:rsidRPr="00197C1B">
        <w:rPr>
          <w:i/>
        </w:rPr>
        <w:t>S</w:t>
      </w:r>
      <w:r w:rsidR="00197C1B" w:rsidRPr="00197C1B">
        <w:t>.</w:t>
      </w:r>
      <w:r w:rsidR="00197C1B" w:rsidRPr="00197C1B">
        <w:t xml:space="preserve"> </w:t>
      </w:r>
      <w:r w:rsidR="00197C1B" w:rsidRPr="00197C1B">
        <w:rPr>
          <w:i/>
        </w:rPr>
        <w:t>Dentek Corp</w:t>
      </w:r>
      <w:r w:rsidRPr="00197C1B">
        <w:t>.,</w:t>
      </w:r>
      <w:r w:rsidR="00197C1B" w:rsidRPr="00197C1B">
        <w:rPr>
          <w:vertAlign w:val="superscript"/>
        </w:rPr>
        <w:footnoteReference w:id="35"/>
      </w:r>
      <w:r w:rsidRPr="00197C1B">
        <w:t xml:space="preserve"> the court enjoined the defendant’s use of Tempanol on its pain reliever, despite the defendant’s assertion that it would suffer serious financial harm from the injunction.</w:t>
      </w:r>
      <w:r w:rsidR="00197C1B" w:rsidRPr="00197C1B">
        <w:rPr>
          <w:vertAlign w:val="superscript"/>
        </w:rPr>
        <w:footnoteReference w:id="36"/>
      </w:r>
    </w:p>
    <w:p w14:paraId="4AAEA3BD" w14:textId="00EFB26B" w:rsidR="00197C1B" w:rsidRPr="00197C1B" w:rsidRDefault="00905652" w:rsidP="00197C1B">
      <w:pPr>
        <w:pStyle w:val="BNormal"/>
      </w:pPr>
      <w:r w:rsidRPr="00197C1B">
        <w:t>On the other hand, it has been held, in an infringement context, that a trial court must consider First Amendment concerns when issuing an injunction.</w:t>
      </w:r>
      <w:r w:rsidR="00197C1B" w:rsidRPr="00197C1B">
        <w:rPr>
          <w:vertAlign w:val="superscript"/>
        </w:rPr>
        <w:footnoteReference w:id="37"/>
      </w:r>
    </w:p>
    <w:p w14:paraId="7CBEE227" w14:textId="7BAC8DC4" w:rsidR="00197C1B" w:rsidRPr="00197C1B" w:rsidRDefault="00B14B89" w:rsidP="00197C1B">
      <w:pPr>
        <w:pStyle w:val="BHead2"/>
      </w:pPr>
      <w:r>
        <w:t>11.I.</w:t>
      </w:r>
      <w:r w:rsidR="00197C1B" w:rsidRPr="00B14B89">
        <w:rPr>
          <w:rStyle w:val="BBNAidChar"/>
          <w:rFonts w:eastAsiaTheme="majorEastAsia"/>
        </w:rPr>
        <w:t>B</w:t>
      </w:r>
      <w:r w:rsidR="00197C1B" w:rsidRPr="00197C1B">
        <w:t>.</w:t>
      </w:r>
      <w:r>
        <w:t> </w:t>
      </w:r>
      <w:r w:rsidR="00197C1B" w:rsidRPr="00197C1B">
        <w:tab/>
        <w:t>Preliminary Injunctive Relief:</w:t>
      </w:r>
      <w:r w:rsidR="00197C1B" w:rsidRPr="00197C1B">
        <w:t xml:space="preserve"> </w:t>
      </w:r>
      <w:r w:rsidR="00197C1B" w:rsidRPr="00197C1B">
        <w:t>Special Considerations</w:t>
      </w:r>
    </w:p>
    <w:p w14:paraId="3FDDBBB3" w14:textId="217F44CF" w:rsidR="00197C1B" w:rsidRPr="00197C1B" w:rsidRDefault="00905652" w:rsidP="00197C1B">
      <w:pPr>
        <w:pStyle w:val="BNormal"/>
      </w:pPr>
      <w:r w:rsidRPr="00197C1B">
        <w:t>It is clear that preliminary injunctive relief is available for TDRA plaintiffs</w:t>
      </w:r>
      <w:r w:rsidR="00197C1B" w:rsidRPr="00197C1B">
        <w:t>.</w:t>
      </w:r>
      <w:r w:rsidR="00197C1B" w:rsidRPr="00197C1B">
        <w:t xml:space="preserve"> </w:t>
      </w:r>
      <w:r w:rsidR="00197C1B" w:rsidRPr="00197C1B">
        <w:t>L</w:t>
      </w:r>
      <w:r w:rsidRPr="00197C1B">
        <w:t>ess clear, however, is the standard for awarding such relief</w:t>
      </w:r>
      <w:r w:rsidR="00197C1B" w:rsidRPr="00197C1B">
        <w:t>.</w:t>
      </w:r>
      <w:r w:rsidR="00197C1B" w:rsidRPr="00197C1B">
        <w:t xml:space="preserve"> </w:t>
      </w:r>
      <w:r w:rsidR="00197C1B" w:rsidRPr="00197C1B">
        <w:t>T</w:t>
      </w:r>
      <w:r w:rsidRPr="00197C1B">
        <w:t>his issue is not unique to dilution claims</w:t>
      </w:r>
      <w:r w:rsidR="00197C1B" w:rsidRPr="00197C1B">
        <w:t>;</w:t>
      </w:r>
      <w:r w:rsidR="00197C1B" w:rsidRPr="00197C1B">
        <w:t xml:space="preserve"> </w:t>
      </w:r>
      <w:r w:rsidR="00197C1B" w:rsidRPr="00197C1B">
        <w:t>i</w:t>
      </w:r>
      <w:r w:rsidRPr="00197C1B">
        <w:t>t is a function of the wording of the general standard used by the various circuits.</w:t>
      </w:r>
    </w:p>
    <w:p w14:paraId="3968E3C5" w14:textId="7C9F9821" w:rsidR="00197C1B" w:rsidRPr="00197C1B" w:rsidRDefault="00905652" w:rsidP="00197C1B">
      <w:pPr>
        <w:pStyle w:val="BNormal"/>
      </w:pPr>
      <w:r w:rsidRPr="00197C1B">
        <w:t>The basic standard is simply stated</w:t>
      </w:r>
      <w:r w:rsidR="00197C1B" w:rsidRPr="00197C1B">
        <w:t>.</w:t>
      </w:r>
      <w:r w:rsidR="00197C1B" w:rsidRPr="00197C1B">
        <w:t xml:space="preserve"> </w:t>
      </w:r>
      <w:r w:rsidR="00197C1B" w:rsidRPr="00197C1B">
        <w:t>T</w:t>
      </w:r>
      <w:r w:rsidRPr="00197C1B">
        <w:t>he plaintiff must show a likelihood of success (or “probable” success) on the merits and must show that irreparable harm is likely to result if the relief is not granted.</w:t>
      </w:r>
      <w:r w:rsidR="00197C1B" w:rsidRPr="00197C1B">
        <w:rPr>
          <w:vertAlign w:val="superscript"/>
        </w:rPr>
        <w:footnoteReference w:id="38"/>
      </w:r>
      <w:r w:rsidRPr="00197C1B">
        <w:t xml:space="preserve"> However, many </w:t>
      </w:r>
      <w:r w:rsidRPr="00197C1B">
        <w:lastRenderedPageBreak/>
        <w:t>circuits also permit the grant of preliminary relief on an alternative basis, which is phrased in several different ways</w:t>
      </w:r>
      <w:r w:rsidR="00197C1B" w:rsidRPr="00197C1B">
        <w:t>.</w:t>
      </w:r>
      <w:r w:rsidR="00197C1B" w:rsidRPr="00197C1B">
        <w:t xml:space="preserve"> </w:t>
      </w:r>
      <w:r w:rsidR="00197C1B" w:rsidRPr="00197C1B">
        <w:t>I</w:t>
      </w:r>
      <w:r w:rsidRPr="00197C1B">
        <w:t>n the Second and Ninth Circuits, an alternative basis is a demonstration of “serious questions going to the merits and that the balance of hardships tips sharply in [the plaintiff’s] favor.”</w:t>
      </w:r>
      <w:r w:rsidR="00197C1B" w:rsidRPr="00197C1B">
        <w:rPr>
          <w:vertAlign w:val="superscript"/>
        </w:rPr>
        <w:footnoteReference w:id="39"/>
      </w:r>
      <w:r w:rsidRPr="00197C1B">
        <w:t xml:space="preserve"> The Seventh Circuit appears to employ a more complicated balancing test that considers the likelihood of success, adequacy of legal remedies, irreparable harm, balance of hardships to the parties, and the public interest.</w:t>
      </w:r>
      <w:r w:rsidR="00197C1B" w:rsidRPr="00197C1B">
        <w:rPr>
          <w:vertAlign w:val="superscript"/>
        </w:rPr>
        <w:footnoteReference w:id="40"/>
      </w:r>
      <w:r w:rsidRPr="00197C1B">
        <w:t xml:space="preserve"> These factors are “assess[ed]</w:t>
      </w:r>
      <w:r w:rsidR="00197C1B" w:rsidRPr="00197C1B">
        <w:t xml:space="preserve"> </w:t>
      </w:r>
      <w:r w:rsidRPr="00197C1B">
        <w:t>…</w:t>
      </w:r>
      <w:r w:rsidR="00197C1B" w:rsidRPr="00197C1B">
        <w:t xml:space="preserve"> </w:t>
      </w:r>
      <w:r w:rsidRPr="00197C1B">
        <w:t>on a sliding scale</w:t>
      </w:r>
      <w:r w:rsidR="00197C1B" w:rsidRPr="00197C1B">
        <w:t>.</w:t>
      </w:r>
      <w:r w:rsidR="00197C1B" w:rsidRPr="00197C1B">
        <w:t xml:space="preserve"> </w:t>
      </w:r>
      <w:r w:rsidR="00197C1B" w:rsidRPr="00197C1B">
        <w:t>T</w:t>
      </w:r>
      <w:r w:rsidRPr="00197C1B">
        <w:t>he greater the movant’s likelihood of succeeding on the merits, the less the balance of harms need be in his favor.”</w:t>
      </w:r>
      <w:r w:rsidR="00197C1B" w:rsidRPr="00197C1B">
        <w:rPr>
          <w:vertAlign w:val="superscript"/>
        </w:rPr>
        <w:footnoteReference w:id="41"/>
      </w:r>
      <w:r w:rsidRPr="00197C1B">
        <w:t xml:space="preserve"> The alternative standards are somewhat more subjective, because it is not clear how to weigh the factors</w:t>
      </w:r>
      <w:r w:rsidR="00197C1B" w:rsidRPr="00197C1B">
        <w:t>.</w:t>
      </w:r>
      <w:r w:rsidR="00197C1B" w:rsidRPr="00197C1B">
        <w:t xml:space="preserve"> </w:t>
      </w:r>
      <w:r w:rsidR="00197C1B" w:rsidRPr="00197C1B">
        <w:t>N</w:t>
      </w:r>
      <w:r w:rsidRPr="00197C1B">
        <w:t>evertheless, the differences appear not to result in large discrepancies in the results reached by various courts.</w:t>
      </w:r>
      <w:r w:rsidR="00197C1B" w:rsidRPr="00197C1B">
        <w:rPr>
          <w:vertAlign w:val="superscript"/>
        </w:rPr>
        <w:footnoteReference w:id="42"/>
      </w:r>
    </w:p>
    <w:p w14:paraId="21D1795F" w14:textId="4FAF4AA7" w:rsidR="00197C1B" w:rsidRPr="00197C1B" w:rsidRDefault="00905652" w:rsidP="00197C1B">
      <w:pPr>
        <w:pStyle w:val="BNormal"/>
      </w:pPr>
      <w:r w:rsidRPr="00197C1B">
        <w:t xml:space="preserve">The Second Circuit, in </w:t>
      </w:r>
      <w:r w:rsidR="00197C1B" w:rsidRPr="00197C1B">
        <w:rPr>
          <w:i/>
        </w:rPr>
        <w:t>Federal Express Corp</w:t>
      </w:r>
      <w:r w:rsidR="00197C1B" w:rsidRPr="00197C1B">
        <w:t>.</w:t>
      </w:r>
      <w:r w:rsidR="00197C1B" w:rsidRPr="00197C1B">
        <w:t xml:space="preserve"> </w:t>
      </w:r>
      <w:r w:rsidR="00197C1B" w:rsidRPr="00197C1B">
        <w:rPr>
          <w:i/>
        </w:rPr>
        <w:t>v</w:t>
      </w:r>
      <w:r w:rsidR="00197C1B" w:rsidRPr="00197C1B">
        <w:t>.</w:t>
      </w:r>
      <w:r w:rsidR="00197C1B" w:rsidRPr="00197C1B">
        <w:t xml:space="preserve"> </w:t>
      </w:r>
      <w:r w:rsidR="00197C1B" w:rsidRPr="00197C1B">
        <w:rPr>
          <w:i/>
        </w:rPr>
        <w:t>Federal Espresso, Inc</w:t>
      </w:r>
      <w:r w:rsidRPr="00197C1B">
        <w:t>.,</w:t>
      </w:r>
      <w:r w:rsidR="00197C1B" w:rsidRPr="00197C1B">
        <w:rPr>
          <w:vertAlign w:val="superscript"/>
        </w:rPr>
        <w:footnoteReference w:id="43"/>
      </w:r>
      <w:r w:rsidRPr="00197C1B">
        <w:t xml:space="preserve"> provided some interesting additional factors to consider in the preliminary injunction context</w:t>
      </w:r>
      <w:r w:rsidR="00197C1B" w:rsidRPr="00197C1B">
        <w:t>.</w:t>
      </w:r>
      <w:r w:rsidR="00197C1B" w:rsidRPr="00197C1B">
        <w:t xml:space="preserve"> </w:t>
      </w:r>
      <w:r w:rsidR="00197C1B" w:rsidRPr="00197C1B">
        <w:t>T</w:t>
      </w:r>
      <w:r w:rsidRPr="00197C1B">
        <w:t>he district court had denied preliminary relief, finding no likelihood of dilution</w:t>
      </w:r>
      <w:r w:rsidR="00197C1B" w:rsidRPr="00197C1B">
        <w:t>.</w:t>
      </w:r>
      <w:r w:rsidR="00197C1B" w:rsidRPr="00197C1B">
        <w:t xml:space="preserve"> </w:t>
      </w:r>
      <w:r w:rsidR="00197C1B" w:rsidRPr="00197C1B">
        <w:t>O</w:t>
      </w:r>
      <w:r w:rsidRPr="00197C1B">
        <w:t>n appeal, the Second Circuit appeared somewhat skeptical of the district court’s analysis,</w:t>
      </w:r>
      <w:r w:rsidR="00197C1B" w:rsidRPr="00197C1B">
        <w:rPr>
          <w:vertAlign w:val="superscript"/>
        </w:rPr>
        <w:footnoteReference w:id="44"/>
      </w:r>
      <w:r w:rsidRPr="00197C1B">
        <w:t xml:space="preserve"> but still upheld its denial of relief</w:t>
      </w:r>
      <w:r w:rsidR="00197C1B" w:rsidRPr="00197C1B">
        <w:t>.</w:t>
      </w:r>
      <w:r w:rsidR="00197C1B" w:rsidRPr="00197C1B">
        <w:t xml:space="preserve"> </w:t>
      </w:r>
      <w:r w:rsidR="00197C1B" w:rsidRPr="00197C1B">
        <w:t>I</w:t>
      </w:r>
      <w:r w:rsidRPr="00197C1B">
        <w:t>n doing so, the court stated that a trial court should consider how rapidly a defendant’s use will erode the famous mark when determining whether to issue a preliminary injunction.</w:t>
      </w:r>
      <w:r w:rsidR="00197C1B" w:rsidRPr="00197C1B">
        <w:rPr>
          <w:vertAlign w:val="superscript"/>
        </w:rPr>
        <w:footnoteReference w:id="45"/>
      </w:r>
      <w:r w:rsidRPr="00197C1B">
        <w:t xml:space="preserve"> Where dilution is not imminent, a court may deny relief.</w:t>
      </w:r>
      <w:r w:rsidR="00197C1B" w:rsidRPr="00197C1B">
        <w:rPr>
          <w:vertAlign w:val="superscript"/>
        </w:rPr>
        <w:footnoteReference w:id="46"/>
      </w:r>
      <w:r w:rsidRPr="00197C1B">
        <w:t xml:space="preserve"> As a second factor, the court looked at how much effort the mark owner was making to move the proceedings along</w:t>
      </w:r>
      <w:r w:rsidR="00197C1B" w:rsidRPr="00197C1B">
        <w:t>.</w:t>
      </w:r>
      <w:r w:rsidR="00197C1B" w:rsidRPr="00197C1B">
        <w:t xml:space="preserve"> </w:t>
      </w:r>
      <w:r w:rsidR="00197C1B" w:rsidRPr="00197C1B">
        <w:t>I</w:t>
      </w:r>
      <w:r w:rsidRPr="00197C1B">
        <w:t xml:space="preserve">n </w:t>
      </w:r>
      <w:r w:rsidR="00197C1B" w:rsidRPr="00197C1B">
        <w:rPr>
          <w:i/>
        </w:rPr>
        <w:t>Federal Express</w:t>
      </w:r>
      <w:r w:rsidRPr="00197C1B">
        <w:t xml:space="preserve">, the court </w:t>
      </w:r>
      <w:r w:rsidRPr="00197C1B">
        <w:lastRenderedPageBreak/>
        <w:t>noted that the plaintiff showed no special urgency to move the process, giving additional reason to deny preliminary relief.</w:t>
      </w:r>
      <w:r w:rsidR="00197C1B" w:rsidRPr="00197C1B">
        <w:rPr>
          <w:vertAlign w:val="superscript"/>
        </w:rPr>
        <w:footnoteReference w:id="47"/>
      </w:r>
    </w:p>
    <w:p w14:paraId="4F224AD5" w14:textId="6CD705D8" w:rsidR="00197C1B" w:rsidRPr="00197C1B" w:rsidRDefault="00905652" w:rsidP="00197C1B">
      <w:pPr>
        <w:pStyle w:val="BNormal"/>
      </w:pPr>
      <w:r w:rsidRPr="00197C1B">
        <w:t xml:space="preserve">Until recently, it was unclear whether the Supreme Court’s decision in </w:t>
      </w:r>
      <w:r w:rsidR="00197C1B" w:rsidRPr="00197C1B">
        <w:rPr>
          <w:i/>
        </w:rPr>
        <w:t>eBay, Inc</w:t>
      </w:r>
      <w:r w:rsidR="00197C1B" w:rsidRPr="00197C1B">
        <w:t>.</w:t>
      </w:r>
      <w:r w:rsidR="00197C1B" w:rsidRPr="00197C1B">
        <w:t xml:space="preserve"> </w:t>
      </w:r>
      <w:r w:rsidR="00197C1B" w:rsidRPr="00197C1B">
        <w:rPr>
          <w:i/>
        </w:rPr>
        <w:t>v</w:t>
      </w:r>
      <w:r w:rsidR="00197C1B" w:rsidRPr="00197C1B">
        <w:t>.</w:t>
      </w:r>
      <w:r w:rsidR="00197C1B" w:rsidRPr="00197C1B">
        <w:t xml:space="preserve"> </w:t>
      </w:r>
      <w:r w:rsidR="00197C1B" w:rsidRPr="00197C1B">
        <w:rPr>
          <w:i/>
        </w:rPr>
        <w:t>MercExchange, LLC</w:t>
      </w:r>
      <w:r w:rsidRPr="00197C1B">
        <w:t>,</w:t>
      </w:r>
      <w:r w:rsidR="00197C1B" w:rsidRPr="00197C1B">
        <w:rPr>
          <w:vertAlign w:val="superscript"/>
        </w:rPr>
        <w:footnoteReference w:id="48"/>
      </w:r>
      <w:r w:rsidRPr="00197C1B">
        <w:t xml:space="preserve"> in which the Court rejected categorical rules granting permanent injunctive relief in patent cases, would apply to preliminary injunctions in trademark cases</w:t>
      </w:r>
      <w:r w:rsidR="00197C1B" w:rsidRPr="00197C1B">
        <w:t>.</w:t>
      </w:r>
      <w:r w:rsidR="00197C1B" w:rsidRPr="00197C1B">
        <w:t xml:space="preserve"> </w:t>
      </w:r>
      <w:r w:rsidR="00197C1B" w:rsidRPr="00197C1B">
        <w:t>T</w:t>
      </w:r>
      <w:r w:rsidRPr="00197C1B">
        <w:t>hat decision called into question whether a court may presume irreparable harm from a likelihood of success on the merits.</w:t>
      </w:r>
      <w:r w:rsidR="00197C1B" w:rsidRPr="00197C1B">
        <w:rPr>
          <w:vertAlign w:val="superscript"/>
        </w:rPr>
        <w:footnoteReference w:id="49"/>
      </w:r>
      <w:r w:rsidR="00197C1B" w:rsidRPr="00197C1B">
        <w:t xml:space="preserve"> </w:t>
      </w:r>
      <w:r w:rsidRPr="00197C1B">
        <w:t>However, in December 2020, Congress amended 28 U.S.C</w:t>
      </w:r>
      <w:r w:rsidR="00197C1B" w:rsidRPr="00197C1B">
        <w:t>.</w:t>
      </w:r>
      <w:r w:rsidR="00197C1B" w:rsidRPr="00197C1B">
        <w:t xml:space="preserve"> </w:t>
      </w:r>
      <w:r w:rsidR="00197C1B" w:rsidRPr="00197C1B">
        <w:t>§</w:t>
      </w:r>
      <w:r w:rsidRPr="00197C1B">
        <w:t xml:space="preserve"> 1116, making it clear that courts “shall” presume irreparable harm from a finding of likelihood of success on the merits on a motion for a preliminary injunction.</w:t>
      </w:r>
    </w:p>
    <w:p w14:paraId="3B3E756C" w14:textId="25C7A0A6" w:rsidR="00197C1B" w:rsidRPr="00197C1B" w:rsidRDefault="00B14B89" w:rsidP="00197C1B">
      <w:pPr>
        <w:pStyle w:val="BHead2"/>
      </w:pPr>
      <w:r>
        <w:t>11.I.</w:t>
      </w:r>
      <w:r w:rsidR="00197C1B" w:rsidRPr="00B14B89">
        <w:rPr>
          <w:rStyle w:val="BBNAidChar"/>
          <w:rFonts w:eastAsiaTheme="majorEastAsia"/>
        </w:rPr>
        <w:t>C</w:t>
      </w:r>
      <w:r w:rsidR="00197C1B" w:rsidRPr="00197C1B">
        <w:t>.</w:t>
      </w:r>
      <w:r>
        <w:t> </w:t>
      </w:r>
      <w:r w:rsidR="00197C1B" w:rsidRPr="00197C1B">
        <w:tab/>
        <w:t>First Amendment Considerations in the Issuance of an Injunction</w:t>
      </w:r>
    </w:p>
    <w:p w14:paraId="56CAE013" w14:textId="1008293B" w:rsidR="00197C1B" w:rsidRPr="00197C1B" w:rsidRDefault="00905652" w:rsidP="00197C1B">
      <w:pPr>
        <w:pStyle w:val="BNormal"/>
      </w:pPr>
      <w:r w:rsidRPr="00197C1B">
        <w:t>The use of the First Amendment as a possible defense to a dilution claim has been discussed in previous chapters.</w:t>
      </w:r>
      <w:r w:rsidR="00197C1B" w:rsidRPr="00197C1B">
        <w:rPr>
          <w:vertAlign w:val="superscript"/>
        </w:rPr>
        <w:footnoteReference w:id="50"/>
      </w:r>
      <w:r w:rsidRPr="00197C1B">
        <w:t xml:space="preserve"> Even where it is determined that the First Amendment does not provide a complete defense to liability, it can circumscribe, and perhaps even preclude, the </w:t>
      </w:r>
      <w:r w:rsidR="00197C1B" w:rsidRPr="00197C1B">
        <w:rPr>
          <w:i/>
        </w:rPr>
        <w:t>remedy</w:t>
      </w:r>
      <w:r w:rsidRPr="00197C1B">
        <w:t xml:space="preserve"> for violations of the TDRA.</w:t>
      </w:r>
    </w:p>
    <w:p w14:paraId="7C33A22F" w14:textId="766AD14D" w:rsidR="00197C1B" w:rsidRPr="00197C1B" w:rsidRDefault="00B14B89" w:rsidP="00197C1B">
      <w:pPr>
        <w:pStyle w:val="BHead3"/>
      </w:pPr>
      <w:r>
        <w:t>11.I.C.</w:t>
      </w:r>
      <w:r w:rsidR="00197C1B" w:rsidRPr="00B14B89">
        <w:rPr>
          <w:rStyle w:val="BBNAidChar"/>
          <w:rFonts w:eastAsiaTheme="majorEastAsia"/>
        </w:rPr>
        <w:t>1</w:t>
      </w:r>
      <w:r w:rsidR="00197C1B" w:rsidRPr="00197C1B">
        <w:t>.</w:t>
      </w:r>
      <w:r>
        <w:t> </w:t>
      </w:r>
      <w:r w:rsidR="00197C1B" w:rsidRPr="00197C1B">
        <w:tab/>
        <w:t>Dilution Injunctions as Prior Restraint</w:t>
      </w:r>
    </w:p>
    <w:p w14:paraId="42E5B786" w14:textId="59234431" w:rsidR="00197C1B" w:rsidRPr="00197C1B" w:rsidRDefault="00905652" w:rsidP="00197C1B">
      <w:pPr>
        <w:pStyle w:val="BNormal"/>
      </w:pPr>
      <w:r w:rsidRPr="00197C1B">
        <w:t>It may be argued that issuing an injunction in many dilution cases results in an unconstitutional prior restraint on the dissemination of speech</w:t>
      </w:r>
      <w:r w:rsidR="00197C1B" w:rsidRPr="00197C1B">
        <w:t>.</w:t>
      </w:r>
      <w:r w:rsidR="00197C1B" w:rsidRPr="00197C1B">
        <w:t xml:space="preserve"> </w:t>
      </w:r>
      <w:r w:rsidR="00197C1B" w:rsidRPr="00197C1B">
        <w:t>T</w:t>
      </w:r>
      <w:r w:rsidRPr="00197C1B">
        <w:t>he argument is strongest when the targets are parodies that are found to tarnish a famous mark</w:t>
      </w:r>
      <w:r w:rsidR="00197C1B" w:rsidRPr="00197C1B">
        <w:t>.</w:t>
      </w:r>
      <w:r w:rsidR="00197C1B" w:rsidRPr="00197C1B">
        <w:t xml:space="preserve"> </w:t>
      </w:r>
      <w:r w:rsidR="00197C1B" w:rsidRPr="00197C1B">
        <w:t>I</w:t>
      </w:r>
      <w:r w:rsidRPr="00197C1B">
        <w:t>n such cases, it is evident that an injunction broadly precludes dissemination of material based on its content</w:t>
      </w:r>
      <w:r w:rsidR="00197C1B" w:rsidRPr="00197C1B">
        <w:t>.</w:t>
      </w:r>
      <w:r w:rsidR="00197C1B" w:rsidRPr="00197C1B">
        <w:t xml:space="preserve"> </w:t>
      </w:r>
      <w:r w:rsidR="00197C1B" w:rsidRPr="00197C1B">
        <w:t>O</w:t>
      </w:r>
      <w:r w:rsidRPr="00197C1B">
        <w:t xml:space="preserve">utside of the intellectual property context, prior-restraint arguments focus largely on </w:t>
      </w:r>
      <w:r w:rsidR="00197C1B" w:rsidRPr="00197C1B">
        <w:rPr>
          <w:i/>
        </w:rPr>
        <w:t>preliminary</w:t>
      </w:r>
      <w:r w:rsidRPr="00197C1B">
        <w:t xml:space="preserve"> injunctions</w:t>
      </w:r>
      <w:r w:rsidR="00197C1B" w:rsidRPr="00197C1B">
        <w:t>;</w:t>
      </w:r>
      <w:r w:rsidR="00197C1B" w:rsidRPr="00197C1B">
        <w:t xml:space="preserve"> </w:t>
      </w:r>
      <w:r w:rsidR="00197C1B" w:rsidRPr="00197C1B">
        <w:t>t</w:t>
      </w:r>
      <w:r w:rsidRPr="00197C1B">
        <w:t>he belief is that injunctions restricting speech should not issue on a preliminary finding that is based only on a “likelihood” of success or, in many cases, a finding that a “serious question going to the merits” exists.</w:t>
      </w:r>
    </w:p>
    <w:p w14:paraId="00A0C7F8" w14:textId="792D6ABB" w:rsidR="00197C1B" w:rsidRPr="00197C1B" w:rsidRDefault="00905652" w:rsidP="00197C1B">
      <w:pPr>
        <w:pStyle w:val="BNormal"/>
      </w:pPr>
      <w:r w:rsidRPr="00197C1B">
        <w:lastRenderedPageBreak/>
        <w:t>A permanent injunction may be treated differently because it will be based on a definitive finding that the activity in question is not protected by the First Amendment.</w:t>
      </w:r>
      <w:r w:rsidR="00197C1B" w:rsidRPr="00197C1B">
        <w:rPr>
          <w:vertAlign w:val="superscript"/>
        </w:rPr>
        <w:footnoteReference w:id="51"/>
      </w:r>
      <w:r w:rsidRPr="00197C1B">
        <w:t xml:space="preserve"> Prior-restraint arguments have been notably unsuccessful in intellectual property cases.</w:t>
      </w:r>
      <w:r w:rsidR="00197C1B" w:rsidRPr="00197C1B">
        <w:rPr>
          <w:vertAlign w:val="superscript"/>
        </w:rPr>
        <w:footnoteReference w:id="52"/>
      </w:r>
      <w:r w:rsidRPr="00197C1B">
        <w:t xml:space="preserve"> Courts also have asserted that an injunction does not interfere with the underlying message, but only restricts the manner in which the message is communicated.</w:t>
      </w:r>
      <w:r w:rsidR="00197C1B" w:rsidRPr="00197C1B">
        <w:rPr>
          <w:vertAlign w:val="superscript"/>
        </w:rPr>
        <w:footnoteReference w:id="53"/>
      </w:r>
      <w:r w:rsidRPr="00197C1B">
        <w:t xml:space="preserve"> Thus, it may be asserted that the availability of alternative means of communication avoids any constitutional problem.</w:t>
      </w:r>
      <w:r w:rsidR="00197C1B" w:rsidRPr="00197C1B">
        <w:rPr>
          <w:vertAlign w:val="superscript"/>
        </w:rPr>
        <w:footnoteReference w:id="54"/>
      </w:r>
      <w:r w:rsidRPr="00197C1B">
        <w:t xml:space="preserve"> However, in one case that bucked the trend, the California Court of Appeal held that an injunction against the posting of alleged trade secrets on the Internet would be an unconstitutional prior restraint.</w:t>
      </w:r>
      <w:r w:rsidR="00197C1B" w:rsidRPr="00197C1B">
        <w:rPr>
          <w:vertAlign w:val="superscript"/>
        </w:rPr>
        <w:footnoteReference w:id="55"/>
      </w:r>
      <w:r w:rsidRPr="00197C1B">
        <w:t xml:space="preserve"> The court noted that in contrast to copyright cases where injunctions were issued frequently, the California trade secrets statute contained no “fair use” exclusions to exempt protected speech from liability.</w:t>
      </w:r>
      <w:r w:rsidR="00197C1B" w:rsidRPr="00197C1B">
        <w:rPr>
          <w:vertAlign w:val="superscript"/>
        </w:rPr>
        <w:footnoteReference w:id="56"/>
      </w:r>
      <w:r w:rsidRPr="00197C1B">
        <w:t xml:space="preserve"> The court also limited its effect to the preliminary injunction context, finding it unclear whether a permanent injunction would be a prior restraint.</w:t>
      </w:r>
      <w:r w:rsidR="00197C1B" w:rsidRPr="00197C1B">
        <w:rPr>
          <w:vertAlign w:val="superscript"/>
        </w:rPr>
        <w:footnoteReference w:id="57"/>
      </w:r>
      <w:r w:rsidRPr="00197C1B">
        <w:t xml:space="preserve"> The case was reversed and remanded on appeal, whereupon the Court of Appeal again issued an injunction, again suggesting free speech problems.</w:t>
      </w:r>
      <w:r w:rsidR="00197C1B" w:rsidRPr="00197C1B">
        <w:rPr>
          <w:vertAlign w:val="superscript"/>
        </w:rPr>
        <w:footnoteReference w:id="58"/>
      </w:r>
      <w:r w:rsidRPr="00197C1B">
        <w:t xml:space="preserve"> The noncommercial use exclusion of Section 43(c)(3)(C) of the Lanham Act, as well as the fair use exclusion of Section 43(c)(3)(A), could be deemed to serve the “fair use” purpose</w:t>
      </w:r>
      <w:r w:rsidR="00197C1B" w:rsidRPr="00197C1B">
        <w:t>.</w:t>
      </w:r>
      <w:r w:rsidR="00197C1B" w:rsidRPr="00197C1B">
        <w:t xml:space="preserve"> </w:t>
      </w:r>
      <w:r w:rsidR="00197C1B" w:rsidRPr="00197C1B">
        <w:t>I</w:t>
      </w:r>
      <w:r w:rsidRPr="00197C1B">
        <w:t>n that case, the California court’s analysis would not preclude the issuance of an injunction.</w:t>
      </w:r>
    </w:p>
    <w:p w14:paraId="3155A871" w14:textId="7AEC5E5F" w:rsidR="00197C1B" w:rsidRPr="00197C1B" w:rsidRDefault="00B14B89" w:rsidP="00197C1B">
      <w:pPr>
        <w:pStyle w:val="BHead3"/>
      </w:pPr>
      <w:r>
        <w:t>11.I.C.</w:t>
      </w:r>
      <w:r w:rsidR="00197C1B" w:rsidRPr="00B14B89">
        <w:rPr>
          <w:rStyle w:val="BBNAidChar"/>
          <w:rFonts w:eastAsiaTheme="majorEastAsia"/>
        </w:rPr>
        <w:t>2</w:t>
      </w:r>
      <w:r w:rsidR="00197C1B" w:rsidRPr="00197C1B">
        <w:t>.</w:t>
      </w:r>
      <w:r>
        <w:t> </w:t>
      </w:r>
      <w:r w:rsidR="00197C1B" w:rsidRPr="00197C1B">
        <w:tab/>
        <w:t>Other First Amendment Considerations</w:t>
      </w:r>
    </w:p>
    <w:p w14:paraId="022A1DFB" w14:textId="6E1059E7" w:rsidR="00197C1B" w:rsidRPr="00197C1B" w:rsidRDefault="00905652" w:rsidP="00197C1B">
      <w:pPr>
        <w:pStyle w:val="BNormal"/>
      </w:pPr>
      <w:r w:rsidRPr="00197C1B">
        <w:t>Even if injunctive relief is not barred as a prior restraint, First Amendment considerations can restrict the breadth of injunctive relief</w:t>
      </w:r>
      <w:r w:rsidR="00197C1B" w:rsidRPr="00197C1B">
        <w:t>.</w:t>
      </w:r>
      <w:r w:rsidR="00197C1B" w:rsidRPr="00197C1B">
        <w:t xml:space="preserve"> </w:t>
      </w:r>
      <w:r w:rsidR="00197C1B" w:rsidRPr="00197C1B">
        <w:t>T</w:t>
      </w:r>
      <w:r w:rsidRPr="00197C1B">
        <w:t xml:space="preserve">his is illustrated in </w:t>
      </w:r>
      <w:r w:rsidR="00197C1B" w:rsidRPr="00197C1B">
        <w:rPr>
          <w:i/>
        </w:rPr>
        <w:t>Westchester Media v</w:t>
      </w:r>
      <w:r w:rsidR="00197C1B" w:rsidRPr="00197C1B">
        <w:t>.</w:t>
      </w:r>
      <w:r w:rsidR="00197C1B" w:rsidRPr="00197C1B">
        <w:t xml:space="preserve"> </w:t>
      </w:r>
      <w:r w:rsidR="00197C1B" w:rsidRPr="00197C1B">
        <w:rPr>
          <w:i/>
        </w:rPr>
        <w:t>PRL USA Holdings, Inc</w:t>
      </w:r>
      <w:r w:rsidRPr="00197C1B">
        <w:t>.</w:t>
      </w:r>
      <w:r w:rsidR="00197C1B" w:rsidRPr="00197C1B">
        <w:rPr>
          <w:vertAlign w:val="superscript"/>
        </w:rPr>
        <w:footnoteReference w:id="59"/>
      </w:r>
      <w:r w:rsidRPr="00197C1B">
        <w:t xml:space="preserve"> Westchester purchased the publisher of a magazine entitled </w:t>
      </w:r>
      <w:r w:rsidR="00197C1B" w:rsidRPr="00197C1B">
        <w:rPr>
          <w:i/>
        </w:rPr>
        <w:t>Polo</w:t>
      </w:r>
      <w:r w:rsidRPr="00197C1B">
        <w:t>, which was devoted primarily to the sport of polo and became the official magazine of the United States Polo Association.</w:t>
      </w:r>
      <w:r w:rsidR="00197C1B" w:rsidRPr="00197C1B">
        <w:rPr>
          <w:vertAlign w:val="superscript"/>
        </w:rPr>
        <w:footnoteReference w:id="60"/>
      </w:r>
      <w:r w:rsidRPr="00197C1B">
        <w:t xml:space="preserve"> The new owner altered the magazine’s content, focusing more on “lifestyle” activities targeted at upscale readers.</w:t>
      </w:r>
      <w:r w:rsidR="00197C1B" w:rsidRPr="00197C1B">
        <w:rPr>
          <w:vertAlign w:val="superscript"/>
        </w:rPr>
        <w:footnoteReference w:id="61"/>
      </w:r>
      <w:r w:rsidRPr="00197C1B">
        <w:t xml:space="preserve"> PRL Holdings, owner of the Polo mark used by the various enterprises associated with Ralph Lauren, sued for trademark infringement and </w:t>
      </w:r>
      <w:r w:rsidRPr="00197C1B">
        <w:lastRenderedPageBreak/>
        <w:t>dilution</w:t>
      </w:r>
      <w:r w:rsidR="00197C1B" w:rsidRPr="00197C1B">
        <w:t>.</w:t>
      </w:r>
      <w:r w:rsidR="00197C1B" w:rsidRPr="00197C1B">
        <w:t xml:space="preserve"> </w:t>
      </w:r>
      <w:r w:rsidR="00197C1B" w:rsidRPr="00197C1B">
        <w:t>T</w:t>
      </w:r>
      <w:r w:rsidRPr="00197C1B">
        <w:t xml:space="preserve">he district court found a likelihood of confusion between the </w:t>
      </w:r>
      <w:r w:rsidR="00197C1B" w:rsidRPr="00197C1B">
        <w:rPr>
          <w:i/>
        </w:rPr>
        <w:t>Polo</w:t>
      </w:r>
      <w:r w:rsidRPr="00197C1B">
        <w:t xml:space="preserve"> magazine title and the Polo mark, a finding upheld by the court of appeals.</w:t>
      </w:r>
      <w:r w:rsidR="00197C1B" w:rsidRPr="00197C1B">
        <w:rPr>
          <w:vertAlign w:val="superscript"/>
        </w:rPr>
        <w:footnoteReference w:id="62"/>
      </w:r>
      <w:r w:rsidRPr="00197C1B">
        <w:t xml:space="preserve"> Despite the finding of infringement, and even though First Amendment considerations had been weighed in the determination of liability,</w:t>
      </w:r>
      <w:r w:rsidR="00197C1B" w:rsidRPr="00197C1B">
        <w:rPr>
          <w:vertAlign w:val="superscript"/>
        </w:rPr>
        <w:footnoteReference w:id="63"/>
      </w:r>
      <w:r w:rsidRPr="00197C1B">
        <w:t xml:space="preserve"> the circuit court required that the remedy also reflect consideration of First Amendment concerns.</w:t>
      </w:r>
      <w:r w:rsidR="00197C1B" w:rsidRPr="00197C1B">
        <w:rPr>
          <w:vertAlign w:val="superscript"/>
        </w:rPr>
        <w:footnoteReference w:id="64"/>
      </w:r>
      <w:r w:rsidRPr="00197C1B">
        <w:t xml:space="preserve"> Thus, the court found the injunction, which broadly prohibited the use of the </w:t>
      </w:r>
      <w:r w:rsidR="00197C1B" w:rsidRPr="00197C1B">
        <w:rPr>
          <w:i/>
        </w:rPr>
        <w:t>Polo</w:t>
      </w:r>
      <w:r w:rsidRPr="00197C1B">
        <w:t xml:space="preserve"> title for a “lifestyle” magazine, to be overbroad, and remanded for consideration of alternatives such as the use of disclaimers.</w:t>
      </w:r>
      <w:r w:rsidR="00197C1B" w:rsidRPr="00197C1B">
        <w:rPr>
          <w:vertAlign w:val="superscript"/>
        </w:rPr>
        <w:footnoteReference w:id="65"/>
      </w:r>
      <w:r w:rsidRPr="00197C1B">
        <w:t xml:space="preserve"> The court rejected an argument that the availability of alternative titles under which Westchester could publish the same content sufficed to assuage First Amendment concerns.</w:t>
      </w:r>
      <w:r w:rsidR="00197C1B" w:rsidRPr="00197C1B">
        <w:rPr>
          <w:vertAlign w:val="superscript"/>
        </w:rPr>
        <w:footnoteReference w:id="66"/>
      </w:r>
      <w:r w:rsidRPr="00197C1B">
        <w:t xml:space="preserve"> It also rejected the argument that the title was purely “commercial speech,” and thus entitled to less First Amendment protection.</w:t>
      </w:r>
      <w:r w:rsidR="00197C1B" w:rsidRPr="00197C1B">
        <w:rPr>
          <w:vertAlign w:val="superscript"/>
        </w:rPr>
        <w:footnoteReference w:id="67"/>
      </w:r>
    </w:p>
    <w:p w14:paraId="61D2798D" w14:textId="0B9822CE" w:rsidR="00197C1B" w:rsidRPr="00197C1B" w:rsidRDefault="00905652" w:rsidP="00197C1B">
      <w:pPr>
        <w:pStyle w:val="BNormal"/>
      </w:pPr>
      <w:r w:rsidRPr="00197C1B">
        <w:t xml:space="preserve">First Amendment concerns are introduced at two points in the </w:t>
      </w:r>
      <w:r w:rsidR="00197C1B" w:rsidRPr="00197C1B">
        <w:rPr>
          <w:i/>
        </w:rPr>
        <w:t>Westchester</w:t>
      </w:r>
      <w:r w:rsidRPr="00197C1B">
        <w:t xml:space="preserve"> analysis—the existence of liability </w:t>
      </w:r>
      <w:r w:rsidR="00197C1B" w:rsidRPr="00197C1B">
        <w:rPr>
          <w:i/>
        </w:rPr>
        <w:t>and</w:t>
      </w:r>
      <w:r w:rsidRPr="00197C1B">
        <w:t xml:space="preserve"> the breadth of any available remedies</w:t>
      </w:r>
      <w:r w:rsidR="00197C1B" w:rsidRPr="00197C1B">
        <w:t>.</w:t>
      </w:r>
      <w:r w:rsidR="00197C1B" w:rsidRPr="00197C1B">
        <w:t xml:space="preserve"> </w:t>
      </w:r>
      <w:r w:rsidR="00197C1B" w:rsidRPr="00197C1B">
        <w:t>I</w:t>
      </w:r>
      <w:r w:rsidRPr="00197C1B">
        <w:t>f adopted by other courts, it would limit the remedies available in many dilution claims, both tarnishment claims in general and claims relating to titles.</w:t>
      </w:r>
      <w:r w:rsidR="00197C1B" w:rsidRPr="00197C1B">
        <w:rPr>
          <w:vertAlign w:val="superscript"/>
        </w:rPr>
        <w:footnoteReference w:id="68"/>
      </w:r>
      <w:r w:rsidRPr="00197C1B">
        <w:t xml:space="preserve"> Although the suggested alternative in </w:t>
      </w:r>
      <w:r w:rsidR="00197C1B" w:rsidRPr="00197C1B">
        <w:rPr>
          <w:i/>
        </w:rPr>
        <w:t>Westchester</w:t>
      </w:r>
      <w:r w:rsidRPr="00197C1B">
        <w:t>, a disclaimer, probably would be ineffective in dilution claims, the fact that an antidilution injunction would not be aimed at combating public confusion should circumscribe the availability of such a remedy.</w:t>
      </w:r>
    </w:p>
    <w:p w14:paraId="515D6BDB" w14:textId="58ED55D3" w:rsidR="00197C1B" w:rsidRPr="00197C1B" w:rsidRDefault="00B14B89" w:rsidP="00197C1B">
      <w:pPr>
        <w:pStyle w:val="BHead2"/>
      </w:pPr>
      <w:r>
        <w:t>11.I.</w:t>
      </w:r>
      <w:r w:rsidR="00197C1B" w:rsidRPr="00B14B89">
        <w:rPr>
          <w:rStyle w:val="BBNAidChar"/>
          <w:rFonts w:eastAsiaTheme="majorEastAsia"/>
        </w:rPr>
        <w:t>D</w:t>
      </w:r>
      <w:r w:rsidR="00197C1B" w:rsidRPr="00197C1B">
        <w:t>.</w:t>
      </w:r>
      <w:r>
        <w:t> </w:t>
      </w:r>
      <w:r w:rsidR="00197C1B" w:rsidRPr="00197C1B">
        <w:tab/>
        <w:t>Injunctions Ordering Domain Name Transfer</w:t>
      </w:r>
    </w:p>
    <w:p w14:paraId="4ED4CC7C" w14:textId="2C1C69D2" w:rsidR="00197C1B" w:rsidRPr="00197C1B" w:rsidRDefault="00905652" w:rsidP="00197C1B">
      <w:pPr>
        <w:pStyle w:val="BNormal"/>
      </w:pPr>
      <w:r w:rsidRPr="00197C1B">
        <w:t>As noted earlier in this text,</w:t>
      </w:r>
      <w:r w:rsidR="00197C1B" w:rsidRPr="00197C1B">
        <w:rPr>
          <w:vertAlign w:val="superscript"/>
        </w:rPr>
        <w:footnoteReference w:id="69"/>
      </w:r>
      <w:r w:rsidRPr="00197C1B">
        <w:t xml:space="preserve"> the FTDA and TDRA have been used in a number of cases where the defendant registered an Internet domain name that was claimed to have diluted a famous mark</w:t>
      </w:r>
      <w:r w:rsidR="00197C1B" w:rsidRPr="00197C1B">
        <w:t>.</w:t>
      </w:r>
      <w:r w:rsidR="00197C1B" w:rsidRPr="00197C1B">
        <w:t xml:space="preserve"> </w:t>
      </w:r>
      <w:r w:rsidR="00197C1B" w:rsidRPr="00197C1B">
        <w:t>I</w:t>
      </w:r>
      <w:r w:rsidRPr="00197C1B">
        <w:t>n many instances, an injunction prohibiting the defendant’s use of the offending domain name suffices to protect the mark owner</w:t>
      </w:r>
      <w:r w:rsidR="00197C1B" w:rsidRPr="00197C1B">
        <w:t>.</w:t>
      </w:r>
      <w:r w:rsidR="00197C1B" w:rsidRPr="00197C1B">
        <w:t xml:space="preserve"> </w:t>
      </w:r>
      <w:r w:rsidR="00197C1B" w:rsidRPr="00197C1B">
        <w:t>H</w:t>
      </w:r>
      <w:r w:rsidRPr="00197C1B">
        <w:t>owever, mark owners frequently will desire a transfer of the domain name as well</w:t>
      </w:r>
      <w:r w:rsidR="00197C1B" w:rsidRPr="00197C1B">
        <w:t>.</w:t>
      </w:r>
      <w:r w:rsidR="00197C1B" w:rsidRPr="00197C1B">
        <w:t xml:space="preserve"> </w:t>
      </w:r>
      <w:r w:rsidR="00197C1B" w:rsidRPr="00197C1B">
        <w:t>S</w:t>
      </w:r>
      <w:r w:rsidRPr="00197C1B">
        <w:t>ome courts have granted this remedy.</w:t>
      </w:r>
      <w:r w:rsidR="00197C1B" w:rsidRPr="00197C1B">
        <w:rPr>
          <w:vertAlign w:val="superscript"/>
        </w:rPr>
        <w:footnoteReference w:id="70"/>
      </w:r>
      <w:r w:rsidRPr="00197C1B">
        <w:t xml:space="preserve"> However, the Fourth Circuit cast doubt on the availability of that remedy under the FTDA in </w:t>
      </w:r>
      <w:r w:rsidR="00197C1B" w:rsidRPr="00197C1B">
        <w:rPr>
          <w:i/>
        </w:rPr>
        <w:t>Porsche Cars North America, Inc</w:t>
      </w:r>
      <w:r w:rsidR="00197C1B" w:rsidRPr="00197C1B">
        <w:t>.</w:t>
      </w:r>
      <w:r w:rsidR="00197C1B" w:rsidRPr="00197C1B">
        <w:t xml:space="preserve"> </w:t>
      </w:r>
      <w:r w:rsidR="00197C1B" w:rsidRPr="00197C1B">
        <w:rPr>
          <w:i/>
        </w:rPr>
        <w:t>v</w:t>
      </w:r>
      <w:r w:rsidR="00197C1B" w:rsidRPr="00197C1B">
        <w:t>.</w:t>
      </w:r>
      <w:r w:rsidR="00197C1B" w:rsidRPr="00197C1B">
        <w:t xml:space="preserve"> </w:t>
      </w:r>
      <w:r w:rsidR="00197C1B" w:rsidRPr="00197C1B">
        <w:rPr>
          <w:i/>
        </w:rPr>
        <w:t>Porsche</w:t>
      </w:r>
      <w:r w:rsidRPr="00197C1B">
        <w:t>.</w:t>
      </w:r>
      <w:r w:rsidR="00197C1B" w:rsidRPr="00197C1B">
        <w:rPr>
          <w:i/>
        </w:rPr>
        <w:t>net</w:t>
      </w:r>
      <w:r w:rsidRPr="00197C1B">
        <w:t>.</w:t>
      </w:r>
      <w:r w:rsidR="00197C1B" w:rsidRPr="00197C1B">
        <w:rPr>
          <w:vertAlign w:val="superscript"/>
        </w:rPr>
        <w:footnoteReference w:id="71"/>
      </w:r>
      <w:r w:rsidRPr="00197C1B">
        <w:t xml:space="preserve"> The plaintiff attempted to assert an </w:t>
      </w:r>
      <w:r w:rsidR="00197C1B" w:rsidRPr="00197C1B">
        <w:rPr>
          <w:i/>
        </w:rPr>
        <w:t>in rem</w:t>
      </w:r>
      <w:r w:rsidRPr="00197C1B">
        <w:t xml:space="preserve"> action under the FTDA, using 28 U.S.C</w:t>
      </w:r>
      <w:r w:rsidR="00197C1B" w:rsidRPr="00197C1B">
        <w:t>.</w:t>
      </w:r>
      <w:r w:rsidR="00197C1B" w:rsidRPr="00197C1B">
        <w:t xml:space="preserve"> </w:t>
      </w:r>
      <w:r w:rsidR="00197C1B" w:rsidRPr="00197C1B">
        <w:t>§</w:t>
      </w:r>
      <w:r w:rsidRPr="00197C1B">
        <w:t>1655 as the basis for such jurisdiction.</w:t>
      </w:r>
      <w:r w:rsidR="00197C1B" w:rsidRPr="00197C1B">
        <w:rPr>
          <w:vertAlign w:val="superscript"/>
        </w:rPr>
        <w:footnoteReference w:id="72"/>
      </w:r>
      <w:r w:rsidRPr="00197C1B">
        <w:t xml:space="preserve"> The Fourth Circuit refused to permit such an </w:t>
      </w:r>
      <w:r w:rsidR="00197C1B" w:rsidRPr="00197C1B">
        <w:rPr>
          <w:i/>
        </w:rPr>
        <w:t>in rem</w:t>
      </w:r>
      <w:r w:rsidRPr="00197C1B">
        <w:t xml:space="preserve"> action.</w:t>
      </w:r>
      <w:r w:rsidR="00197C1B" w:rsidRPr="00197C1B">
        <w:rPr>
          <w:vertAlign w:val="superscript"/>
        </w:rPr>
        <w:footnoteReference w:id="73"/>
      </w:r>
      <w:r w:rsidRPr="00197C1B">
        <w:t xml:space="preserve"> In its discussion, the court noted that although the FTDA specifically allows injunctions against the </w:t>
      </w:r>
      <w:r w:rsidR="00197C1B" w:rsidRPr="00197C1B">
        <w:rPr>
          <w:i/>
        </w:rPr>
        <w:t>use</w:t>
      </w:r>
      <w:r w:rsidRPr="00197C1B">
        <w:t xml:space="preserve"> of an offending domain name or other offending uses (as well as damages and other relief in limited circumstances), it does not provide for a transfer to the plaintiff of the </w:t>
      </w:r>
      <w:r w:rsidR="00197C1B" w:rsidRPr="00197C1B">
        <w:rPr>
          <w:i/>
        </w:rPr>
        <w:t>possession</w:t>
      </w:r>
      <w:r w:rsidRPr="00197C1B">
        <w:t xml:space="preserve"> of the offending items.</w:t>
      </w:r>
      <w:r w:rsidR="00197C1B" w:rsidRPr="00197C1B">
        <w:rPr>
          <w:vertAlign w:val="superscript"/>
        </w:rPr>
        <w:footnoteReference w:id="74"/>
      </w:r>
      <w:r w:rsidRPr="00197C1B">
        <w:t xml:space="preserve"> </w:t>
      </w:r>
      <w:r w:rsidRPr="00197C1B">
        <w:lastRenderedPageBreak/>
        <w:t>However, as the court also noted, the Anticybersquatting Consumer Protection Act (ACPA) now provides such a remedy for claims falling within that statute.</w:t>
      </w:r>
      <w:r w:rsidR="00197C1B" w:rsidRPr="00197C1B">
        <w:rPr>
          <w:vertAlign w:val="superscript"/>
        </w:rPr>
        <w:footnoteReference w:id="75"/>
      </w:r>
    </w:p>
    <w:p w14:paraId="76FA4591" w14:textId="24026E79" w:rsidR="00197C1B" w:rsidRPr="00197C1B" w:rsidRDefault="00B14B89" w:rsidP="00197C1B">
      <w:pPr>
        <w:pStyle w:val="BHead1"/>
      </w:pPr>
      <w:r>
        <w:t>11.</w:t>
      </w:r>
      <w:r w:rsidR="00197C1B" w:rsidRPr="00B14B89">
        <w:rPr>
          <w:rStyle w:val="BBNAidChar"/>
          <w:rFonts w:eastAsiaTheme="majorEastAsia"/>
        </w:rPr>
        <w:t>II</w:t>
      </w:r>
      <w:r w:rsidR="00197C1B" w:rsidRPr="00197C1B">
        <w:t>.</w:t>
      </w:r>
      <w:r>
        <w:t xml:space="preserve">  </w:t>
      </w:r>
      <w:r w:rsidR="00197C1B" w:rsidRPr="00197C1B">
        <w:t>Disclaimer as a Remedy</w:t>
      </w:r>
    </w:p>
    <w:p w14:paraId="21E1343B" w14:textId="63DAF16B" w:rsidR="00197C1B" w:rsidRPr="00197C1B" w:rsidRDefault="00905652" w:rsidP="00197C1B">
      <w:pPr>
        <w:pStyle w:val="BNormal"/>
      </w:pPr>
      <w:r w:rsidRPr="00197C1B">
        <w:t>A disclaimer ordinarily would not be an appropriate remedy for dilution</w:t>
      </w:r>
      <w:r w:rsidR="00197C1B" w:rsidRPr="00197C1B">
        <w:t>.</w:t>
      </w:r>
      <w:r w:rsidR="00197C1B" w:rsidRPr="00197C1B">
        <w:t xml:space="preserve"> </w:t>
      </w:r>
      <w:r w:rsidR="00197C1B" w:rsidRPr="00197C1B">
        <w:t>A</w:t>
      </w:r>
      <w:r w:rsidRPr="00197C1B">
        <w:t>lthough a disclaimer may, in a proper case, dispel confusion by notifying the consumer of the lack of association, this would not prevent dilution, which does not depend on confusion</w:t>
      </w:r>
      <w:r w:rsidR="00197C1B" w:rsidRPr="00197C1B">
        <w:t>.</w:t>
      </w:r>
      <w:r w:rsidR="00197C1B" w:rsidRPr="00197C1B">
        <w:t xml:space="preserve"> </w:t>
      </w:r>
      <w:r w:rsidR="00197C1B" w:rsidRPr="00197C1B">
        <w:t>I</w:t>
      </w:r>
      <w:r w:rsidRPr="00197C1B">
        <w:t>n fact, it could exacerbate the problem by confirming the existence of another source using a substantially similar mark, thus solidifying the loss of uniqueness in the mind of the consumer.</w:t>
      </w:r>
      <w:r w:rsidR="00197C1B" w:rsidRPr="00197C1B">
        <w:rPr>
          <w:vertAlign w:val="superscript"/>
        </w:rPr>
        <w:footnoteReference w:id="76"/>
      </w:r>
    </w:p>
    <w:p w14:paraId="6D42EC0C" w14:textId="0C54E43D" w:rsidR="00197C1B" w:rsidRPr="00197C1B" w:rsidRDefault="00B14B89" w:rsidP="00197C1B">
      <w:pPr>
        <w:pStyle w:val="BHead1"/>
      </w:pPr>
      <w:r>
        <w:t>11.</w:t>
      </w:r>
      <w:r w:rsidR="00197C1B" w:rsidRPr="00B14B89">
        <w:rPr>
          <w:rStyle w:val="BBNAidChar"/>
          <w:rFonts w:eastAsiaTheme="majorEastAsia"/>
        </w:rPr>
        <w:t>III</w:t>
      </w:r>
      <w:r w:rsidR="00197C1B" w:rsidRPr="00197C1B">
        <w:t>.</w:t>
      </w:r>
      <w:r>
        <w:t xml:space="preserve">  </w:t>
      </w:r>
      <w:r w:rsidR="00197C1B" w:rsidRPr="00197C1B">
        <w:t>Damages and Other Non-injunctive Remedies</w:t>
      </w:r>
    </w:p>
    <w:p w14:paraId="45C37BF5" w14:textId="1CE032EC" w:rsidR="00197C1B" w:rsidRPr="00197C1B" w:rsidRDefault="00905652" w:rsidP="00197C1B">
      <w:pPr>
        <w:pStyle w:val="BNormal"/>
      </w:pPr>
      <w:r w:rsidRPr="00197C1B">
        <w:t>Although the presumptive remedy under the TDRA is an injunction, it is not the exclusive remedy</w:t>
      </w:r>
      <w:r w:rsidR="00197C1B" w:rsidRPr="00197C1B">
        <w:t>.</w:t>
      </w:r>
      <w:r w:rsidR="00197C1B" w:rsidRPr="00197C1B">
        <w:t xml:space="preserve"> </w:t>
      </w:r>
      <w:r w:rsidR="00197C1B" w:rsidRPr="00197C1B">
        <w:t>S</w:t>
      </w:r>
      <w:r w:rsidRPr="00197C1B">
        <w:t>ection 43(c)(5) of the Lanham Act permits non-injunctive remedies as follows:</w:t>
      </w:r>
    </w:p>
    <w:p w14:paraId="35A809D5" w14:textId="27205FDF" w:rsidR="00197C1B" w:rsidRPr="00197C1B" w:rsidRDefault="00905652" w:rsidP="00197C1B">
      <w:pPr>
        <w:pStyle w:val="BQuotelong"/>
      </w:pPr>
      <w:r w:rsidRPr="00197C1B">
        <w:t>(5) Additional remedies</w:t>
      </w:r>
      <w:r w:rsidR="00197C1B" w:rsidRPr="00197C1B">
        <w:t>.</w:t>
      </w:r>
      <w:r w:rsidR="00197C1B" w:rsidRPr="00197C1B">
        <w:t xml:space="preserve"> </w:t>
      </w:r>
      <w:r w:rsidR="00197C1B" w:rsidRPr="00197C1B">
        <w:t>I</w:t>
      </w:r>
      <w:r w:rsidRPr="00197C1B">
        <w:t>n an action brought under this subsection, the owner of the famous mark shall be entitled to injunctive relief as set forth in section 34 [15 U.S.C</w:t>
      </w:r>
      <w:r w:rsidR="00197C1B" w:rsidRPr="00197C1B">
        <w:t>.</w:t>
      </w:r>
      <w:r w:rsidR="00197C1B" w:rsidRPr="00197C1B">
        <w:t xml:space="preserve"> </w:t>
      </w:r>
      <w:r w:rsidR="00197C1B" w:rsidRPr="00197C1B">
        <w:t>§</w:t>
      </w:r>
      <w:r w:rsidRPr="00197C1B">
        <w:t>1116] of this title</w:t>
      </w:r>
      <w:r w:rsidR="00197C1B" w:rsidRPr="00197C1B">
        <w:t>.</w:t>
      </w:r>
      <w:r w:rsidR="00197C1B" w:rsidRPr="00197C1B">
        <w:t xml:space="preserve"> </w:t>
      </w:r>
      <w:r w:rsidR="00197C1B" w:rsidRPr="00197C1B">
        <w:t>T</w:t>
      </w:r>
      <w:r w:rsidRPr="00197C1B">
        <w:t>he owner of the famous mark shall also be entitled to the remedies set forth in sections 35(a) [15 U.S.C</w:t>
      </w:r>
      <w:r w:rsidR="00197C1B" w:rsidRPr="00197C1B">
        <w:t>.</w:t>
      </w:r>
      <w:r w:rsidR="00197C1B" w:rsidRPr="00197C1B">
        <w:t xml:space="preserve"> </w:t>
      </w:r>
      <w:r w:rsidR="00197C1B" w:rsidRPr="00197C1B">
        <w:t>§</w:t>
      </w:r>
      <w:r w:rsidRPr="00197C1B">
        <w:t>1117(a)] and 36 [15 U.S.C</w:t>
      </w:r>
      <w:r w:rsidR="00197C1B" w:rsidRPr="00197C1B">
        <w:t>.</w:t>
      </w:r>
      <w:r w:rsidR="00197C1B" w:rsidRPr="00197C1B">
        <w:t xml:space="preserve"> </w:t>
      </w:r>
      <w:r w:rsidR="00197C1B" w:rsidRPr="00197C1B">
        <w:t>§</w:t>
      </w:r>
      <w:r w:rsidRPr="00197C1B">
        <w:t>1118] of this title, subject to the discretion of the court and the principles of equity if—</w:t>
      </w:r>
    </w:p>
    <w:p w14:paraId="01E6892A" w14:textId="200AB306" w:rsidR="00197C1B" w:rsidRPr="00197C1B" w:rsidRDefault="00905652" w:rsidP="00197C1B">
      <w:pPr>
        <w:pStyle w:val="BQuotelong"/>
      </w:pPr>
      <w:r w:rsidRPr="00197C1B">
        <w:t> </w:t>
      </w:r>
      <w:r w:rsidRPr="00197C1B">
        <w:t> </w:t>
      </w:r>
      <w:r w:rsidRPr="00197C1B">
        <w:t>(A) the mark or trade name that is likely to cause dilution by blurring or dilution by tarnishment was first used in commerce by the person against whom the injunction is sought after [October 6, 2006</w:t>
      </w:r>
      <w:r w:rsidR="00197C1B" w:rsidRPr="00197C1B">
        <w:rPr>
          <w:vertAlign w:val="superscript"/>
        </w:rPr>
        <w:footnoteReference w:id="77"/>
      </w:r>
      <w:r w:rsidRPr="00197C1B">
        <w:t>]</w:t>
      </w:r>
      <w:r w:rsidR="00197C1B" w:rsidRPr="00197C1B">
        <w:t>;</w:t>
      </w:r>
      <w:r w:rsidR="00197C1B" w:rsidRPr="00197C1B">
        <w:t xml:space="preserve"> </w:t>
      </w:r>
      <w:r w:rsidR="00197C1B" w:rsidRPr="00197C1B">
        <w:t>a</w:t>
      </w:r>
      <w:r w:rsidRPr="00197C1B">
        <w:t>nd</w:t>
      </w:r>
    </w:p>
    <w:p w14:paraId="29D021A6" w14:textId="5582ABD2" w:rsidR="00197C1B" w:rsidRPr="00197C1B" w:rsidRDefault="00905652" w:rsidP="00197C1B">
      <w:pPr>
        <w:pStyle w:val="BQuotelong"/>
      </w:pPr>
      <w:r w:rsidRPr="00197C1B">
        <w:t> </w:t>
      </w:r>
      <w:r w:rsidRPr="00197C1B">
        <w:t> </w:t>
      </w:r>
      <w:r w:rsidRPr="00197C1B">
        <w:t>(B) in a claim arising under this subsection—</w:t>
      </w:r>
    </w:p>
    <w:p w14:paraId="281356BA" w14:textId="11066B70" w:rsidR="00197C1B" w:rsidRPr="00197C1B" w:rsidRDefault="00905652" w:rsidP="00197C1B">
      <w:pPr>
        <w:pStyle w:val="BQuotelong"/>
      </w:pPr>
      <w:r w:rsidRPr="00197C1B">
        <w:t> </w:t>
      </w:r>
      <w:r w:rsidRPr="00197C1B">
        <w:t> </w:t>
      </w:r>
      <w:r w:rsidRPr="00197C1B">
        <w:t> </w:t>
      </w:r>
      <w:r w:rsidRPr="00197C1B">
        <w:t> </w:t>
      </w:r>
      <w:r w:rsidRPr="00197C1B">
        <w:t>(i) by reason of dilution by blurring, the person against whom the injunction is sought willfully intended to trade on the recognition of the famous mark</w:t>
      </w:r>
      <w:r w:rsidR="00197C1B" w:rsidRPr="00197C1B">
        <w:t>;</w:t>
      </w:r>
      <w:r w:rsidR="00197C1B" w:rsidRPr="00197C1B">
        <w:t xml:space="preserve"> </w:t>
      </w:r>
      <w:r w:rsidR="00197C1B" w:rsidRPr="00197C1B">
        <w:t>o</w:t>
      </w:r>
      <w:r w:rsidRPr="00197C1B">
        <w:t>r</w:t>
      </w:r>
    </w:p>
    <w:p w14:paraId="675D0EAE" w14:textId="3E545A7D" w:rsidR="00197C1B" w:rsidRPr="00197C1B" w:rsidRDefault="00905652" w:rsidP="00197C1B">
      <w:pPr>
        <w:pStyle w:val="BQuotelong"/>
      </w:pPr>
      <w:r w:rsidRPr="00197C1B">
        <w:t> </w:t>
      </w:r>
      <w:r w:rsidRPr="00197C1B">
        <w:t> </w:t>
      </w:r>
      <w:r w:rsidRPr="00197C1B">
        <w:t> </w:t>
      </w:r>
      <w:r w:rsidRPr="00197C1B">
        <w:t> </w:t>
      </w:r>
      <w:r w:rsidRPr="00197C1B">
        <w:t>(ii) by reason of dilution by tarnishment, the person against whom the injunction is sought willfully intended to harm the reputation of the famous mark.</w:t>
      </w:r>
    </w:p>
    <w:p w14:paraId="0E189C3D" w14:textId="1D745B53" w:rsidR="00197C1B" w:rsidRPr="00197C1B" w:rsidRDefault="00905652" w:rsidP="00197C1B">
      <w:pPr>
        <w:pStyle w:val="BNormal"/>
      </w:pPr>
      <w:r w:rsidRPr="00197C1B">
        <w:t>Thus, the statute permits an award of relief other than an injunction—damages, in particular—but only in certain cases, and “subject to the discretion of the court.” The statute requires a relatively high degree of fault—intentional conduct—before it will allow these additional remedies.</w:t>
      </w:r>
      <w:r w:rsidR="00197C1B" w:rsidRPr="00197C1B">
        <w:rPr>
          <w:vertAlign w:val="superscript"/>
        </w:rPr>
        <w:footnoteReference w:id="78"/>
      </w:r>
    </w:p>
    <w:p w14:paraId="5323375D" w14:textId="36385330" w:rsidR="00197C1B" w:rsidRPr="00197C1B" w:rsidRDefault="00905652" w:rsidP="00197C1B">
      <w:pPr>
        <w:pStyle w:val="BNormal"/>
      </w:pPr>
      <w:r w:rsidRPr="00197C1B">
        <w:t>If the requisite showing of intent is made, a number of remedies become available</w:t>
      </w:r>
      <w:r w:rsidR="00197C1B" w:rsidRPr="00197C1B">
        <w:t>.</w:t>
      </w:r>
      <w:r w:rsidR="00197C1B" w:rsidRPr="00197C1B">
        <w:t xml:space="preserve"> </w:t>
      </w:r>
      <w:r w:rsidR="00197C1B" w:rsidRPr="00197C1B">
        <w:t>S</w:t>
      </w:r>
      <w:r w:rsidRPr="00197C1B">
        <w:t>ection 43(c)(5) incorporates the remedies of Sections 35(a) and 36 of the Lanham Act</w:t>
      </w:r>
      <w:r w:rsidR="00197C1B" w:rsidRPr="00197C1B">
        <w:t>.</w:t>
      </w:r>
      <w:r w:rsidR="00197C1B" w:rsidRPr="00197C1B">
        <w:t xml:space="preserve"> </w:t>
      </w:r>
      <w:r w:rsidR="00197C1B" w:rsidRPr="00197C1B">
        <w:t>S</w:t>
      </w:r>
      <w:r w:rsidRPr="00197C1B">
        <w:t>ection 35(a) lists three categories of available damage remedies</w:t>
      </w:r>
      <w:r w:rsidR="00197C1B" w:rsidRPr="00197C1B">
        <w:t>:</w:t>
      </w:r>
      <w:r w:rsidR="00197C1B" w:rsidRPr="00197C1B">
        <w:t xml:space="preserve"> </w:t>
      </w:r>
      <w:r w:rsidR="00197C1B" w:rsidRPr="00197C1B">
        <w:t>“</w:t>
      </w:r>
      <w:r w:rsidRPr="00197C1B">
        <w:t>(1) defendant’s profits, (2) any damages sustained by the plaintiff, and (3) the costs of the action.”</w:t>
      </w:r>
      <w:r w:rsidR="00197C1B" w:rsidRPr="00197C1B">
        <w:rPr>
          <w:vertAlign w:val="superscript"/>
        </w:rPr>
        <w:footnoteReference w:id="79"/>
      </w:r>
      <w:r w:rsidRPr="00197C1B">
        <w:t xml:space="preserve"> In addition, “the court may enter judgment</w:t>
      </w:r>
      <w:r w:rsidR="00197C1B" w:rsidRPr="00197C1B">
        <w:t xml:space="preserve"> </w:t>
      </w:r>
      <w:r w:rsidRPr="00197C1B">
        <w:t>…</w:t>
      </w:r>
      <w:r w:rsidR="00197C1B" w:rsidRPr="00197C1B">
        <w:t xml:space="preserve"> </w:t>
      </w:r>
      <w:r w:rsidRPr="00197C1B">
        <w:t xml:space="preserve">for any sum above the amount found as </w:t>
      </w:r>
      <w:r w:rsidRPr="00197C1B">
        <w:lastRenderedPageBreak/>
        <w:t>actual damages, not exceeding three times such amount.”</w:t>
      </w:r>
      <w:r w:rsidR="00197C1B" w:rsidRPr="00197C1B">
        <w:rPr>
          <w:vertAlign w:val="superscript"/>
        </w:rPr>
        <w:footnoteReference w:id="80"/>
      </w:r>
      <w:r w:rsidRPr="00197C1B">
        <w:t xml:space="preserve"> And the court may adjust any award of profits up or down by any sum it deems just.</w:t>
      </w:r>
      <w:r w:rsidR="00197C1B" w:rsidRPr="00197C1B">
        <w:rPr>
          <w:vertAlign w:val="superscript"/>
        </w:rPr>
        <w:footnoteReference w:id="81"/>
      </w:r>
      <w:r w:rsidRPr="00197C1B">
        <w:t xml:space="preserve"> Finally, “in exceptional cases,” attorney’s fees may be awarded to the prevailing party.</w:t>
      </w:r>
      <w:r w:rsidR="00197C1B" w:rsidRPr="00197C1B">
        <w:rPr>
          <w:vertAlign w:val="superscript"/>
        </w:rPr>
        <w:footnoteReference w:id="82"/>
      </w:r>
    </w:p>
    <w:p w14:paraId="40A015A3" w14:textId="068B1FE3" w:rsidR="00197C1B" w:rsidRPr="00197C1B" w:rsidRDefault="00905652" w:rsidP="00197C1B">
      <w:pPr>
        <w:pStyle w:val="BNormal"/>
      </w:pPr>
      <w:r w:rsidRPr="00197C1B">
        <w:t>There is, however, an important caveat to the recovery of damages</w:t>
      </w:r>
      <w:r w:rsidR="00197C1B" w:rsidRPr="00197C1B">
        <w:t>.</w:t>
      </w:r>
      <w:r w:rsidR="00197C1B" w:rsidRPr="00197C1B">
        <w:t xml:space="preserve"> </w:t>
      </w:r>
      <w:r w:rsidR="00197C1B" w:rsidRPr="00197C1B">
        <w:t>S</w:t>
      </w:r>
      <w:r w:rsidRPr="00197C1B">
        <w:t>ection 29 of the Lanham Act provides that if a registrant fails to give notice of registration by displaying a registration mark (an R in a circle) or words signifying the mark is registered with the goods or services, then “in any suit for infringement under this Act by such a registrant failing to give such notice of registration, no profits and no damages shall be recovered under the provisions of this Act unless the defendant had actual notice of the registration.”</w:t>
      </w:r>
      <w:r w:rsidR="00197C1B" w:rsidRPr="00197C1B">
        <w:rPr>
          <w:vertAlign w:val="superscript"/>
        </w:rPr>
        <w:footnoteReference w:id="83"/>
      </w:r>
      <w:r w:rsidRPr="00197C1B">
        <w:t xml:space="preserve"> Furthermore, Section 35(a), under which damages for dilution would be sought, makes its provisions “subject to section[] 29.”</w:t>
      </w:r>
      <w:r w:rsidR="00197C1B" w:rsidRPr="00197C1B">
        <w:rPr>
          <w:vertAlign w:val="superscript"/>
        </w:rPr>
        <w:footnoteReference w:id="84"/>
      </w:r>
      <w:r w:rsidRPr="00197C1B">
        <w:t xml:space="preserve"> It has been held that, under this provision, a failure to display a registration precludes the recovery of any damages for dilution, unless the defendant had actual notice of the registration.</w:t>
      </w:r>
      <w:r w:rsidR="00197C1B" w:rsidRPr="00197C1B">
        <w:rPr>
          <w:vertAlign w:val="superscript"/>
        </w:rPr>
        <w:footnoteReference w:id="85"/>
      </w:r>
    </w:p>
    <w:p w14:paraId="48EE17F6" w14:textId="44C07EA1" w:rsidR="00197C1B" w:rsidRPr="00197C1B" w:rsidRDefault="00905652" w:rsidP="00197C1B">
      <w:pPr>
        <w:pStyle w:val="BNormal"/>
      </w:pPr>
      <w:r w:rsidRPr="00197C1B">
        <w:t>Section 36 provides for the destruction of infringing articles, thus insuring that the offending materials will be taken off the market.</w:t>
      </w:r>
      <w:r w:rsidR="00197C1B" w:rsidRPr="00197C1B">
        <w:rPr>
          <w:vertAlign w:val="superscript"/>
        </w:rPr>
        <w:footnoteReference w:id="86"/>
      </w:r>
      <w:r w:rsidRPr="00197C1B">
        <w:t xml:space="preserve"> </w:t>
      </w:r>
    </w:p>
    <w:p w14:paraId="4C53B0A1" w14:textId="6B56D8A7" w:rsidR="00197C1B" w:rsidRPr="00197C1B" w:rsidRDefault="00905652" w:rsidP="00197C1B">
      <w:pPr>
        <w:pStyle w:val="BNormal"/>
      </w:pPr>
      <w:r w:rsidRPr="00197C1B">
        <w:t>As noted earlier in this chapter,</w:t>
      </w:r>
      <w:r w:rsidR="00197C1B" w:rsidRPr="00197C1B">
        <w:rPr>
          <w:vertAlign w:val="superscript"/>
        </w:rPr>
        <w:footnoteReference w:id="87"/>
      </w:r>
      <w:r w:rsidRPr="00197C1B">
        <w:t xml:space="preserve"> it will be difficult for a plaintiff in a dilution action to prove consequential damages from dilution.</w:t>
      </w:r>
      <w:r w:rsidR="00197C1B" w:rsidRPr="00197C1B">
        <w:rPr>
          <w:vertAlign w:val="superscript"/>
        </w:rPr>
        <w:footnoteReference w:id="88"/>
      </w:r>
      <w:r w:rsidRPr="00197C1B">
        <w:t xml:space="preserve"> In the absence of confusion, it may involve excessive speculation to trace sales losses to the defendant’s actions, even if the defendant is a competitor</w:t>
      </w:r>
      <w:r w:rsidR="00197C1B" w:rsidRPr="00197C1B">
        <w:t>.</w:t>
      </w:r>
      <w:r w:rsidR="00197C1B" w:rsidRPr="00197C1B">
        <w:t xml:space="preserve"> </w:t>
      </w:r>
      <w:r w:rsidR="00197C1B" w:rsidRPr="00197C1B">
        <w:t>I</w:t>
      </w:r>
      <w:r w:rsidRPr="00197C1B">
        <w:t>f, as will often be the case, the parties do not compete, then showing damages will be even more difficult</w:t>
      </w:r>
      <w:r w:rsidR="00197C1B" w:rsidRPr="00197C1B">
        <w:t>.</w:t>
      </w:r>
      <w:r w:rsidR="00197C1B" w:rsidRPr="00197C1B">
        <w:t xml:space="preserve"> </w:t>
      </w:r>
      <w:r w:rsidR="00197C1B" w:rsidRPr="00197C1B">
        <w:t>T</w:t>
      </w:r>
      <w:r w:rsidRPr="00197C1B">
        <w:t>herefore, one would expect that plaintiffs frequently will seek the defendant’s profits as the measure of damages.</w:t>
      </w:r>
    </w:p>
    <w:p w14:paraId="7BDEE376" w14:textId="600E518A" w:rsidR="00197C1B" w:rsidRPr="00197C1B" w:rsidRDefault="00905652" w:rsidP="00197C1B">
      <w:pPr>
        <w:pStyle w:val="BNormal"/>
      </w:pPr>
      <w:r w:rsidRPr="00197C1B">
        <w:t>In trademark infringement cases,</w:t>
      </w:r>
      <w:r w:rsidR="00197C1B" w:rsidRPr="00197C1B">
        <w:rPr>
          <w:vertAlign w:val="superscript"/>
        </w:rPr>
        <w:footnoteReference w:id="89"/>
      </w:r>
      <w:r w:rsidRPr="00197C1B">
        <w:t xml:space="preserve"> many courts had predicated an award of the defendant’s profits on some added factor such as willful or bad faith conduct on the defendant’s part.</w:t>
      </w:r>
      <w:r w:rsidR="00197C1B" w:rsidRPr="00197C1B">
        <w:rPr>
          <w:vertAlign w:val="superscript"/>
        </w:rPr>
        <w:footnoteReference w:id="90"/>
      </w:r>
      <w:r w:rsidRPr="00197C1B">
        <w:t xml:space="preserve"> However, the Supreme Court held, in </w:t>
      </w:r>
      <w:r w:rsidR="00197C1B" w:rsidRPr="00197C1B">
        <w:rPr>
          <w:rStyle w:val="BCasenamefull"/>
        </w:rPr>
        <w:t>Romag Fasteners, Inc. v. Fossil, Inc.</w:t>
      </w:r>
      <w:r w:rsidR="00197C1B" w:rsidRPr="00197C1B">
        <w:rPr>
          <w:vertAlign w:val="superscript"/>
        </w:rPr>
        <w:footnoteReference w:id="91"/>
      </w:r>
      <w:r w:rsidRPr="00197C1B">
        <w:t xml:space="preserve"> that willfulness was not a general prerequisite under the Lanham Act to </w:t>
      </w:r>
      <w:r w:rsidRPr="00197C1B">
        <w:lastRenderedPageBreak/>
        <w:t>the recovery of profits.</w:t>
      </w:r>
      <w:r w:rsidR="00197C1B" w:rsidRPr="00197C1B">
        <w:rPr>
          <w:vertAlign w:val="superscript"/>
        </w:rPr>
        <w:footnoteReference w:id="92"/>
      </w:r>
      <w:r w:rsidRPr="00197C1B">
        <w:t>On the other hand, Section 43(c)(5) requires willful conduct for any award of damages, which would include profits</w:t>
      </w:r>
      <w:r w:rsidR="00197C1B" w:rsidRPr="00197C1B">
        <w:t>.</w:t>
      </w:r>
      <w:r w:rsidR="00197C1B" w:rsidRPr="00197C1B">
        <w:t xml:space="preserve"> </w:t>
      </w:r>
      <w:r w:rsidR="00197C1B" w:rsidRPr="00197C1B">
        <w:t>M</w:t>
      </w:r>
      <w:r w:rsidRPr="00197C1B">
        <w:t>oreover, Section 43(c)(5) provides that any award for such willful conduct is “subject to the discretion of the court and the principles of equity.”</w:t>
      </w:r>
      <w:r w:rsidR="00197C1B" w:rsidRPr="00197C1B">
        <w:rPr>
          <w:vertAlign w:val="superscript"/>
        </w:rPr>
        <w:footnoteReference w:id="93"/>
      </w:r>
      <w:r w:rsidRPr="00197C1B">
        <w:t xml:space="preserve"> Even upon a showing of willful conduct, then, there is no guarantee that there will be any award of damages, or other noninjunctive relief.</w:t>
      </w:r>
    </w:p>
    <w:p w14:paraId="25BD95CC" w14:textId="69AAA2E5" w:rsidR="00197C1B" w:rsidRPr="00197C1B" w:rsidRDefault="00905652" w:rsidP="00197C1B">
      <w:pPr>
        <w:pStyle w:val="BNormal"/>
      </w:pPr>
      <w:r w:rsidRPr="00197C1B">
        <w:t>Section 43(c)(5) is an amended version of the original FTDA provision (which was numbered Section 43(c)(2))</w:t>
      </w:r>
      <w:r w:rsidR="00197C1B" w:rsidRPr="00197C1B">
        <w:t>.</w:t>
      </w:r>
      <w:r w:rsidR="00197C1B" w:rsidRPr="00197C1B">
        <w:t xml:space="preserve"> </w:t>
      </w:r>
      <w:r w:rsidR="00197C1B" w:rsidRPr="00197C1B">
        <w:t>A</w:t>
      </w:r>
      <w:r w:rsidRPr="00197C1B">
        <w:t>lthough the broad outlines of both provisions are similar (both require willful intent, for example), there are some differences in wording</w:t>
      </w:r>
      <w:r w:rsidR="00197C1B" w:rsidRPr="00197C1B">
        <w:t>.</w:t>
      </w:r>
      <w:r w:rsidR="00197C1B" w:rsidRPr="00197C1B">
        <w:t xml:space="preserve"> </w:t>
      </w:r>
      <w:r w:rsidR="00197C1B" w:rsidRPr="00197C1B">
        <w:t>F</w:t>
      </w:r>
      <w:r w:rsidRPr="00197C1B">
        <w:t>ormer Section</w:t>
      </w:r>
      <w:r w:rsidR="00197C1B">
        <w:t xml:space="preserve"> </w:t>
      </w:r>
      <w:r w:rsidRPr="00197C1B">
        <w:t>43(c)(2) read as follows:</w:t>
      </w:r>
    </w:p>
    <w:p w14:paraId="2E2A49AB" w14:textId="45204D18" w:rsidR="00197C1B" w:rsidRPr="00197C1B" w:rsidRDefault="00905652" w:rsidP="00197C1B">
      <w:pPr>
        <w:pStyle w:val="BQuotelong"/>
      </w:pPr>
      <w:r w:rsidRPr="00197C1B">
        <w:t>(2) In an action brought under this subsection, the owner of the famous mark shall be entitled only to injunctive relief unless the person against whom the injunction is sought willfully intended to trade on the owner’s reputation or to cause dilution of the famous mark</w:t>
      </w:r>
      <w:r w:rsidR="00197C1B" w:rsidRPr="00197C1B">
        <w:t>.</w:t>
      </w:r>
      <w:r w:rsidR="00197C1B" w:rsidRPr="00197C1B">
        <w:t xml:space="preserve"> </w:t>
      </w:r>
      <w:r w:rsidR="00197C1B" w:rsidRPr="00197C1B">
        <w:t>I</w:t>
      </w:r>
      <w:r w:rsidRPr="00197C1B">
        <w:t>f such willful intent is proven, the owner of the famous mark shall also be entitled to the remedies set forth in sections 1117(a) and 1118 of this title, subject to the discretion of the court and the principles of equity.</w:t>
      </w:r>
    </w:p>
    <w:p w14:paraId="1A8AC871" w14:textId="01281ECB" w:rsidR="00197C1B" w:rsidRPr="00197C1B" w:rsidRDefault="00905652" w:rsidP="00197C1B">
      <w:pPr>
        <w:pStyle w:val="BNormal"/>
      </w:pPr>
      <w:r w:rsidRPr="00197C1B">
        <w:t>Although the differences between the former and current sections are not enormous, the TDRA’s wording could limit the circumstances under which damages and other relief may be awarded</w:t>
      </w:r>
      <w:r w:rsidR="00197C1B" w:rsidRPr="00197C1B">
        <w:t>.</w:t>
      </w:r>
      <w:r w:rsidR="00197C1B" w:rsidRPr="00197C1B">
        <w:t xml:space="preserve"> </w:t>
      </w:r>
      <w:r w:rsidR="00197C1B" w:rsidRPr="00197C1B">
        <w:t>T</w:t>
      </w:r>
      <w:r w:rsidRPr="00197C1B">
        <w:t>he original section did not distinguish between blurring and tarnishment when delimiting the circumstances under which damages could be awarded</w:t>
      </w:r>
      <w:r w:rsidR="00197C1B" w:rsidRPr="00197C1B">
        <w:t>.</w:t>
      </w:r>
      <w:r w:rsidR="00197C1B" w:rsidRPr="00197C1B">
        <w:t xml:space="preserve"> </w:t>
      </w:r>
      <w:r w:rsidR="00197C1B" w:rsidRPr="00197C1B">
        <w:t>T</w:t>
      </w:r>
      <w:r w:rsidRPr="00197C1B">
        <w:t>hus, upon a showing of willful intent to trade on the famous mark’s reputation or to cause dilution of the famous mark, whether by blurring or tarnishment, damages could have been awarded under former Section 43(c)(2)</w:t>
      </w:r>
      <w:r w:rsidR="00197C1B" w:rsidRPr="00197C1B">
        <w:t>.</w:t>
      </w:r>
      <w:r w:rsidR="00197C1B" w:rsidRPr="00197C1B">
        <w:t xml:space="preserve"> </w:t>
      </w:r>
      <w:r w:rsidR="00197C1B" w:rsidRPr="00197C1B">
        <w:t>H</w:t>
      </w:r>
      <w:r w:rsidRPr="00197C1B">
        <w:t>owever, the TDRA’s Section 43(c)(5) separates blurring from tarnishment for purposes of establishing the prerequisites for damages</w:t>
      </w:r>
      <w:r w:rsidR="00197C1B" w:rsidRPr="00197C1B">
        <w:t>.</w:t>
      </w:r>
      <w:r w:rsidR="00197C1B" w:rsidRPr="00197C1B">
        <w:t xml:space="preserve"> </w:t>
      </w:r>
      <w:r w:rsidR="00197C1B" w:rsidRPr="00197C1B">
        <w:t>F</w:t>
      </w:r>
      <w:r w:rsidRPr="00197C1B">
        <w:t>or dilution by blurring, damages may be awarded upon a showing of intent to trade on the famous mark’s reputation</w:t>
      </w:r>
      <w:r w:rsidR="00197C1B" w:rsidRPr="00197C1B">
        <w:t>.</w:t>
      </w:r>
      <w:r w:rsidR="00197C1B" w:rsidRPr="00197C1B">
        <w:t xml:space="preserve"> </w:t>
      </w:r>
      <w:r w:rsidR="00197C1B" w:rsidRPr="00197C1B">
        <w:t>F</w:t>
      </w:r>
      <w:r w:rsidRPr="00197C1B">
        <w:t xml:space="preserve">or dilution by tarnishment, damages may be awarded </w:t>
      </w:r>
      <w:r w:rsidR="00197C1B" w:rsidRPr="00197C1B">
        <w:rPr>
          <w:i/>
        </w:rPr>
        <w:t>only</w:t>
      </w:r>
      <w:r w:rsidRPr="00197C1B">
        <w:t xml:space="preserve"> upon a showing of intent to </w:t>
      </w:r>
      <w:r w:rsidR="00197C1B" w:rsidRPr="00197C1B">
        <w:rPr>
          <w:i/>
        </w:rPr>
        <w:t>harm the reputation</w:t>
      </w:r>
      <w:r w:rsidRPr="00197C1B">
        <w:t xml:space="preserve"> of the famous mark</w:t>
      </w:r>
      <w:r w:rsidR="00197C1B" w:rsidRPr="00197C1B">
        <w:t>.</w:t>
      </w:r>
      <w:r w:rsidR="00197C1B" w:rsidRPr="00197C1B">
        <w:t xml:space="preserve"> </w:t>
      </w:r>
      <w:r w:rsidR="00197C1B" w:rsidRPr="00197C1B">
        <w:t>I</w:t>
      </w:r>
      <w:r w:rsidRPr="00197C1B">
        <w:t>t will not be sufficient to show an intent to trade on the reputation (as might occur with a parody or satire) in a tarnishment case.</w:t>
      </w:r>
    </w:p>
    <w:p w14:paraId="602567FD" w14:textId="6F2569D6" w:rsidR="00197C1B" w:rsidRPr="00197C1B" w:rsidRDefault="00905652" w:rsidP="00197C1B">
      <w:pPr>
        <w:pStyle w:val="BNormal"/>
      </w:pPr>
      <w:r w:rsidRPr="00197C1B">
        <w:t>In addition, a mere generalized intent to cause dilution of the famous mark will no longer be sufficient cause to award damages in either a blurring or a tarnishment case</w:t>
      </w:r>
      <w:r w:rsidR="00197C1B" w:rsidRPr="00197C1B">
        <w:t>.</w:t>
      </w:r>
      <w:r w:rsidR="00197C1B" w:rsidRPr="00197C1B">
        <w:t xml:space="preserve"> </w:t>
      </w:r>
      <w:r w:rsidR="00197C1B" w:rsidRPr="00197C1B">
        <w:t>T</w:t>
      </w:r>
      <w:r w:rsidRPr="00197C1B">
        <w:t>his would be particularly limiting in tarnishment cases, where it may be difficult to show an intent to harm the mark’s reputation, as opposed to an intent either to trade on its reputation or to cause it to be diluted in some other way</w:t>
      </w:r>
      <w:r w:rsidR="00197C1B" w:rsidRPr="00197C1B">
        <w:t>.</w:t>
      </w:r>
      <w:r w:rsidR="00197C1B" w:rsidRPr="00197C1B">
        <w:t xml:space="preserve"> </w:t>
      </w:r>
      <w:r w:rsidR="00197C1B" w:rsidRPr="00197C1B">
        <w:t>I</w:t>
      </w:r>
      <w:r w:rsidRPr="00197C1B">
        <w:t>f genericide is a permissible subcategory of dilution by blurring (which is not at all clear), then this provision could eliminate damages as a remedy because genericide could involve an intent to dilute the mark, but not necessarily to harm its reputation or trade on its reputation.</w:t>
      </w:r>
    </w:p>
    <w:p w14:paraId="7B4572C7" w14:textId="7B3208E4" w:rsidR="00197C1B" w:rsidRPr="00197C1B" w:rsidRDefault="00905652" w:rsidP="00197C1B">
      <w:pPr>
        <w:pStyle w:val="BNormal"/>
      </w:pPr>
      <w:r w:rsidRPr="00197C1B">
        <w:t xml:space="preserve">Finally, Section 43(c)(5)(A) limits damages under this section to situations in which the diluting use </w:t>
      </w:r>
      <w:r w:rsidR="00197C1B" w:rsidRPr="00197C1B">
        <w:rPr>
          <w:i/>
        </w:rPr>
        <w:t>begins after October 6, 2006</w:t>
      </w:r>
      <w:r w:rsidRPr="00197C1B">
        <w:t>.</w:t>
      </w:r>
      <w:r w:rsidR="00197C1B" w:rsidRPr="00197C1B">
        <w:rPr>
          <w:vertAlign w:val="superscript"/>
        </w:rPr>
        <w:footnoteReference w:id="94"/>
      </w:r>
      <w:r w:rsidRPr="00197C1B">
        <w:t xml:space="preserve"> The effect of this section is not entirely clear</w:t>
      </w:r>
      <w:r w:rsidR="00197C1B" w:rsidRPr="00197C1B">
        <w:t>.</w:t>
      </w:r>
      <w:r w:rsidR="00197C1B" w:rsidRPr="00197C1B">
        <w:t xml:space="preserve"> </w:t>
      </w:r>
      <w:r w:rsidR="00197C1B" w:rsidRPr="00197C1B">
        <w:t>A</w:t>
      </w:r>
      <w:r w:rsidRPr="00197C1B">
        <w:t xml:space="preserve"> “plain language” reading might eliminate the possibility of damages altogether for cases where the first diluting use occurred before October 6</w:t>
      </w:r>
      <w:r w:rsidR="00197C1B" w:rsidRPr="00197C1B">
        <w:t>.</w:t>
      </w:r>
      <w:r w:rsidR="00197C1B" w:rsidRPr="00197C1B">
        <w:t xml:space="preserve"> </w:t>
      </w:r>
      <w:r w:rsidR="00197C1B" w:rsidRPr="00197C1B">
        <w:t>H</w:t>
      </w:r>
      <w:r w:rsidRPr="00197C1B">
        <w:t>owever, the cases interpreting this Section have held that plaintiffs will have to satisfy the prior FTDA section, including its mandate that one show actual dilution, in order to recover damages.</w:t>
      </w:r>
      <w:r w:rsidR="00197C1B" w:rsidRPr="00197C1B">
        <w:rPr>
          <w:vertAlign w:val="superscript"/>
        </w:rPr>
        <w:footnoteReference w:id="95"/>
      </w:r>
    </w:p>
    <w:p w14:paraId="70BBAF31" w14:textId="36D16FA3" w:rsidR="00197C1B" w:rsidRPr="00197C1B" w:rsidRDefault="00905652" w:rsidP="00197C1B">
      <w:pPr>
        <w:pStyle w:val="BNormal"/>
      </w:pPr>
      <w:r w:rsidRPr="00197C1B">
        <w:lastRenderedPageBreak/>
        <w:t>It has also been held that damages were recoverable where the “character” of defendant’s diluting use changed significantly after October 6 (or more specifically, at the beginning of 2007).</w:t>
      </w:r>
      <w:r w:rsidR="00197C1B" w:rsidRPr="00197C1B">
        <w:rPr>
          <w:vertAlign w:val="superscript"/>
        </w:rPr>
        <w:footnoteReference w:id="96"/>
      </w:r>
    </w:p>
    <w:p w14:paraId="1A837D86" w14:textId="66A34CE4" w:rsidR="00197C1B" w:rsidRPr="00197C1B" w:rsidRDefault="00905652" w:rsidP="00197C1B">
      <w:pPr>
        <w:pStyle w:val="BNormal"/>
      </w:pPr>
      <w:r w:rsidRPr="00197C1B">
        <w:t>Because the new wording keeps the “willful intent” standard, the discussion of the prior provision and case law decided before the TDRA should continue to be relevant, as long as one keeps in mind the limitations present in Section 43(c)(5).</w:t>
      </w:r>
      <w:r w:rsidR="00197C1B" w:rsidRPr="00197C1B">
        <w:rPr>
          <w:vertAlign w:val="superscript"/>
        </w:rPr>
        <w:footnoteReference w:id="97"/>
      </w:r>
    </w:p>
    <w:p w14:paraId="4D44B7C5" w14:textId="2FC4A831" w:rsidR="00197C1B" w:rsidRPr="00197C1B" w:rsidRDefault="00B14B89" w:rsidP="00197C1B">
      <w:pPr>
        <w:pStyle w:val="BHead2"/>
      </w:pPr>
      <w:r>
        <w:t>11.III.</w:t>
      </w:r>
      <w:r w:rsidR="00197C1B" w:rsidRPr="00B14B89">
        <w:rPr>
          <w:rStyle w:val="BBNAidChar"/>
          <w:rFonts w:eastAsiaTheme="majorEastAsia"/>
        </w:rPr>
        <w:t>A</w:t>
      </w:r>
      <w:r w:rsidR="00197C1B" w:rsidRPr="00197C1B">
        <w:t>.</w:t>
      </w:r>
      <w:r>
        <w:t> </w:t>
      </w:r>
      <w:r w:rsidR="00197C1B" w:rsidRPr="00197C1B">
        <w:tab/>
        <w:t>Defining “Willful Intent”:</w:t>
      </w:r>
      <w:r w:rsidR="00197C1B" w:rsidRPr="00197C1B">
        <w:t xml:space="preserve"> </w:t>
      </w:r>
      <w:r w:rsidR="00197C1B" w:rsidRPr="00197C1B">
        <w:t>General Principles</w:t>
      </w:r>
    </w:p>
    <w:p w14:paraId="11FF7189" w14:textId="0EC013BF" w:rsidR="00197C1B" w:rsidRPr="00197C1B" w:rsidRDefault="00905652" w:rsidP="00197C1B">
      <w:pPr>
        <w:pStyle w:val="BNormal"/>
      </w:pPr>
      <w:r w:rsidRPr="00197C1B">
        <w:t>The predicate for damages under Section 43(c)(5) is that the second user “willfully intended” to trade on the owner’s reputation or cause dilution of the famous mark</w:t>
      </w:r>
      <w:r w:rsidR="00197C1B" w:rsidRPr="00197C1B">
        <w:t>.</w:t>
      </w:r>
      <w:r w:rsidR="00197C1B" w:rsidRPr="00197C1B">
        <w:t xml:space="preserve"> </w:t>
      </w:r>
      <w:r w:rsidR="00197C1B" w:rsidRPr="00197C1B">
        <w:t>T</w:t>
      </w:r>
      <w:r w:rsidRPr="00197C1B">
        <w:t>he parameters of such willful intent are unclear</w:t>
      </w:r>
      <w:r w:rsidR="00197C1B" w:rsidRPr="00197C1B">
        <w:t>.</w:t>
      </w:r>
      <w:r w:rsidR="00197C1B" w:rsidRPr="00197C1B">
        <w:t xml:space="preserve"> </w:t>
      </w:r>
      <w:r w:rsidR="00197C1B" w:rsidRPr="00197C1B">
        <w:t>T</w:t>
      </w:r>
      <w:r w:rsidRPr="00197C1B">
        <w:t>o begin with, the phrase “willfully intended” is an awkward one</w:t>
      </w:r>
      <w:r w:rsidR="00197C1B" w:rsidRPr="00197C1B">
        <w:t>.</w:t>
      </w:r>
      <w:r w:rsidR="00197C1B" w:rsidRPr="00197C1B">
        <w:t xml:space="preserve"> </w:t>
      </w:r>
      <w:r w:rsidR="00197C1B" w:rsidRPr="00197C1B">
        <w:t>N</w:t>
      </w:r>
      <w:r w:rsidRPr="00197C1B">
        <w:t>ormally, one would understand “willful” as referring to some kind of intentional conduct</w:t>
      </w:r>
      <w:r w:rsidR="00197C1B" w:rsidRPr="00197C1B">
        <w:t>.</w:t>
      </w:r>
      <w:r w:rsidR="00197C1B" w:rsidRPr="00197C1B">
        <w:t xml:space="preserve"> </w:t>
      </w:r>
      <w:r w:rsidR="00197C1B" w:rsidRPr="00197C1B">
        <w:t>T</w:t>
      </w:r>
      <w:r w:rsidRPr="00197C1B">
        <w:t>hat would make the meaning of the phrase redundant, as in “intentionally intended.” Thus, it is not clear what added force the term “willfully” brings to the statute</w:t>
      </w:r>
      <w:r w:rsidR="00197C1B" w:rsidRPr="00197C1B">
        <w:t>.</w:t>
      </w:r>
      <w:r w:rsidR="00197C1B" w:rsidRPr="00197C1B">
        <w:t xml:space="preserve"> </w:t>
      </w:r>
      <w:r w:rsidR="00197C1B" w:rsidRPr="00197C1B">
        <w:t>M</w:t>
      </w:r>
      <w:r w:rsidRPr="00197C1B">
        <w:t>ost likely, Congress wished to emphasize that only the most severe cases were eligible for damage awards.</w:t>
      </w:r>
    </w:p>
    <w:p w14:paraId="6ACAD75C" w14:textId="3C11E301" w:rsidR="00197C1B" w:rsidRPr="00197C1B" w:rsidRDefault="00905652" w:rsidP="00197C1B">
      <w:pPr>
        <w:pStyle w:val="BNormal"/>
      </w:pPr>
      <w:r w:rsidRPr="00197C1B">
        <w:t>Apart from this linguistic problem, the word “willful” itself does not carry a unique meaning</w:t>
      </w:r>
      <w:r w:rsidR="00197C1B" w:rsidRPr="00197C1B">
        <w:t>.</w:t>
      </w:r>
      <w:r w:rsidR="00197C1B" w:rsidRPr="00197C1B">
        <w:t xml:space="preserve"> </w:t>
      </w:r>
      <w:r w:rsidR="00197C1B" w:rsidRPr="00197C1B">
        <w:t>A</w:t>
      </w:r>
      <w:r w:rsidRPr="00197C1B">
        <w:t>ssuming that the statute requires some intentional or deliberate conduct, precisely what conduct and what mental status does it describe</w:t>
      </w:r>
      <w:r w:rsidR="00197C1B" w:rsidRPr="00197C1B">
        <w:t>?</w:t>
      </w:r>
      <w:r w:rsidR="00197C1B" w:rsidRPr="00197C1B">
        <w:t xml:space="preserve"> </w:t>
      </w:r>
      <w:r w:rsidR="00197C1B" w:rsidRPr="00197C1B">
        <w:t>I</w:t>
      </w:r>
      <w:r w:rsidRPr="00197C1B">
        <w:t>n particular, does it require the second user to know or intend that its conduct violates the law?</w:t>
      </w:r>
      <w:r w:rsidR="00197C1B" w:rsidRPr="00197C1B">
        <w:rPr>
          <w:vertAlign w:val="superscript"/>
        </w:rPr>
        <w:footnoteReference w:id="98"/>
      </w:r>
      <w:r w:rsidRPr="00197C1B">
        <w:t xml:space="preserve"> Probably not</w:t>
      </w:r>
      <w:r w:rsidR="00197C1B" w:rsidRPr="00197C1B">
        <w:t>.</w:t>
      </w:r>
      <w:r w:rsidR="00197C1B" w:rsidRPr="00197C1B">
        <w:t xml:space="preserve"> </w:t>
      </w:r>
      <w:r w:rsidR="00197C1B" w:rsidRPr="00197C1B">
        <w:t>A</w:t>
      </w:r>
      <w:r w:rsidRPr="00197C1B">
        <w:t>lternatively, does it simply require that the second user intended the act that the court finds causes dilution?</w:t>
      </w:r>
      <w:r w:rsidR="00197C1B" w:rsidRPr="00197C1B">
        <w:rPr>
          <w:vertAlign w:val="superscript"/>
        </w:rPr>
        <w:footnoteReference w:id="99"/>
      </w:r>
      <w:r w:rsidRPr="00197C1B">
        <w:t xml:space="preserve"> Here, the answer is more clearly no</w:t>
      </w:r>
      <w:r w:rsidR="00197C1B" w:rsidRPr="00197C1B">
        <w:t>.</w:t>
      </w:r>
      <w:r w:rsidR="00197C1B" w:rsidRPr="00197C1B">
        <w:t xml:space="preserve"> </w:t>
      </w:r>
      <w:r w:rsidR="00197C1B" w:rsidRPr="00197C1B">
        <w:t>I</w:t>
      </w:r>
      <w:r w:rsidRPr="00197C1B">
        <w:t>f it were otherwise, all dilution cases, save those rare cases where the defendant did not intend to make use of the mark, would warrant damages</w:t>
      </w:r>
      <w:r w:rsidR="00197C1B" w:rsidRPr="00197C1B">
        <w:t>.</w:t>
      </w:r>
      <w:r w:rsidR="00197C1B" w:rsidRPr="00197C1B">
        <w:t xml:space="preserve"> </w:t>
      </w:r>
      <w:r w:rsidR="00197C1B" w:rsidRPr="00197C1B">
        <w:t>M</w:t>
      </w:r>
      <w:r w:rsidRPr="00197C1B">
        <w:t>oreover, Congress clearly regarded only two circumstances as warranting damages</w:t>
      </w:r>
      <w:r w:rsidR="00197C1B" w:rsidRPr="00197C1B">
        <w:t>:</w:t>
      </w:r>
      <w:r w:rsidR="00197C1B" w:rsidRPr="00197C1B">
        <w:t xml:space="preserve"> </w:t>
      </w:r>
      <w:r w:rsidR="00197C1B" w:rsidRPr="00197C1B">
        <w:t>w</w:t>
      </w:r>
      <w:r w:rsidRPr="00197C1B">
        <w:t>here the defendant intended to harm the value of the mark (by causing dilution), and where the defendant wanted (“willfully intended”) to trade on the mark owner’s reputation</w:t>
      </w:r>
      <w:r w:rsidR="00197C1B" w:rsidRPr="00197C1B">
        <w:t>.</w:t>
      </w:r>
      <w:r w:rsidR="00197C1B" w:rsidRPr="00197C1B">
        <w:t xml:space="preserve"> </w:t>
      </w:r>
      <w:r w:rsidR="00197C1B" w:rsidRPr="00197C1B">
        <w:t>I</w:t>
      </w:r>
      <w:r w:rsidRPr="00197C1B">
        <w:t>n several trademark infringement cases, courts have stated that willfulness for purposes of awarding attorney’s fees involves more than simply a voluntary or even intentional act</w:t>
      </w:r>
      <w:r w:rsidR="00197C1B" w:rsidRPr="00197C1B">
        <w:t>;</w:t>
      </w:r>
      <w:r w:rsidR="00197C1B" w:rsidRPr="00197C1B">
        <w:t xml:space="preserve"> </w:t>
      </w:r>
      <w:r w:rsidR="00197C1B" w:rsidRPr="00197C1B">
        <w:t>i</w:t>
      </w:r>
      <w:r w:rsidRPr="00197C1B">
        <w:t>t requires some measure of “bad faith.”</w:t>
      </w:r>
      <w:r w:rsidR="00197C1B" w:rsidRPr="00197C1B">
        <w:rPr>
          <w:vertAlign w:val="superscript"/>
        </w:rPr>
        <w:footnoteReference w:id="100"/>
      </w:r>
      <w:r w:rsidRPr="00197C1B">
        <w:t xml:space="preserve"> Given the distinction drawn in both the FTDA and TDRA between conduct warranting an injunction and conduct warranting damages, at least as high a standard should apply to willful intent.</w:t>
      </w:r>
    </w:p>
    <w:p w14:paraId="6E88D8E7" w14:textId="2881A239" w:rsidR="00197C1B" w:rsidRPr="00197C1B" w:rsidRDefault="00905652" w:rsidP="00197C1B">
      <w:pPr>
        <w:pStyle w:val="BNormal"/>
      </w:pPr>
      <w:r w:rsidRPr="00197C1B">
        <w:lastRenderedPageBreak/>
        <w:t>Even after ascertaining the proper level of fault, one is left with an awkward statutory construction problem</w:t>
      </w:r>
      <w:r w:rsidR="00197C1B" w:rsidRPr="00197C1B">
        <w:t>.</w:t>
      </w:r>
      <w:r w:rsidR="00197C1B" w:rsidRPr="00197C1B">
        <w:t xml:space="preserve"> </w:t>
      </w:r>
      <w:r w:rsidR="00197C1B" w:rsidRPr="00197C1B">
        <w:t>T</w:t>
      </w:r>
      <w:r w:rsidRPr="00197C1B">
        <w:t>he statute alters the circumstances that lead to damages depending on the type of dilution involved</w:t>
      </w:r>
      <w:r w:rsidR="00197C1B" w:rsidRPr="00197C1B">
        <w:t>.</w:t>
      </w:r>
      <w:r w:rsidR="00197C1B" w:rsidRPr="00197C1B">
        <w:t xml:space="preserve"> </w:t>
      </w:r>
      <w:r w:rsidR="00197C1B" w:rsidRPr="00197C1B">
        <w:t>I</w:t>
      </w:r>
      <w:r w:rsidRPr="00197C1B">
        <w:t>f the case involves dilution by blurring, then the offender must willfully trade on the reputation of the famous mark for the plaintiff to recover damages.</w:t>
      </w:r>
      <w:r w:rsidR="00197C1B" w:rsidRPr="00197C1B">
        <w:rPr>
          <w:vertAlign w:val="superscript"/>
        </w:rPr>
        <w:footnoteReference w:id="101"/>
      </w:r>
      <w:r w:rsidRPr="00197C1B">
        <w:t xml:space="preserve"> If the case involves dilution by tarnishment, then the offender must have intended to harm the reputation of the mark in order for damages to be recovered.</w:t>
      </w:r>
      <w:r w:rsidR="00197C1B" w:rsidRPr="00197C1B">
        <w:rPr>
          <w:vertAlign w:val="superscript"/>
        </w:rPr>
        <w:footnoteReference w:id="102"/>
      </w:r>
      <w:r w:rsidRPr="00197C1B">
        <w:t xml:space="preserve"> Intentionally harming the mark’s reputation would be unusual</w:t>
      </w:r>
      <w:r w:rsidR="00197C1B" w:rsidRPr="00197C1B">
        <w:t>.</w:t>
      </w:r>
      <w:r w:rsidR="00197C1B" w:rsidRPr="00197C1B">
        <w:t xml:space="preserve"> </w:t>
      </w:r>
      <w:r w:rsidR="00197C1B" w:rsidRPr="00197C1B">
        <w:t>I</w:t>
      </w:r>
      <w:r w:rsidRPr="00197C1B">
        <w:t>f one wants to take some untoward advantage of a famous mark, one does not wish the mark to become less well known as a source identifier</w:t>
      </w:r>
      <w:r w:rsidR="00197C1B" w:rsidRPr="00197C1B">
        <w:t>.</w:t>
      </w:r>
      <w:r w:rsidR="00197C1B" w:rsidRPr="00197C1B">
        <w:t xml:space="preserve"> </w:t>
      </w:r>
      <w:r w:rsidR="00197C1B" w:rsidRPr="00197C1B">
        <w:t>T</w:t>
      </w:r>
      <w:r w:rsidRPr="00197C1B">
        <w:t>hat usually would defeat the second user’s purpose, which, in a tarnishment case, probably would be to use the mark as a foil.</w:t>
      </w:r>
      <w:r w:rsidR="00197C1B" w:rsidRPr="00197C1B">
        <w:rPr>
          <w:vertAlign w:val="superscript"/>
        </w:rPr>
        <w:footnoteReference w:id="103"/>
      </w:r>
      <w:r w:rsidRPr="00197C1B">
        <w:t xml:space="preserve"> Only in the situation where one would like to make the mark generic would this conduct make any sense,</w:t>
      </w:r>
      <w:r w:rsidR="00197C1B" w:rsidRPr="00197C1B">
        <w:rPr>
          <w:vertAlign w:val="superscript"/>
        </w:rPr>
        <w:footnoteReference w:id="104"/>
      </w:r>
      <w:r w:rsidRPr="00197C1B">
        <w:t xml:space="preserve"> and that would be a very unusual case</w:t>
      </w:r>
      <w:r w:rsidR="00197C1B" w:rsidRPr="00197C1B">
        <w:t>.</w:t>
      </w:r>
      <w:r w:rsidR="00197C1B" w:rsidRPr="00197C1B">
        <w:t xml:space="preserve"> </w:t>
      </w:r>
      <w:r w:rsidR="00197C1B" w:rsidRPr="00197C1B">
        <w:t>P</w:t>
      </w:r>
      <w:r w:rsidRPr="00197C1B">
        <w:t>erhaps there are some cases in which a defendant truly wants to besmirch the reputation of the owner of a famous mark (perhaps for political reasons), but those instances are undoubtedly very unusual and many would never reach this stage—liability would be shielded by one of the exclusions discussed in Chapter 10.</w:t>
      </w:r>
    </w:p>
    <w:p w14:paraId="06372674" w14:textId="548FDD6E" w:rsidR="00197C1B" w:rsidRPr="00197C1B" w:rsidRDefault="00905652" w:rsidP="00197C1B">
      <w:pPr>
        <w:pStyle w:val="BNormal"/>
      </w:pPr>
      <w:r w:rsidRPr="00197C1B">
        <w:t>The concept of taking advantage of another’s reputation is more comprehensible</w:t>
      </w:r>
      <w:r w:rsidR="00197C1B" w:rsidRPr="00197C1B">
        <w:t>.</w:t>
      </w:r>
      <w:r w:rsidR="00197C1B" w:rsidRPr="00197C1B">
        <w:t xml:space="preserve"> </w:t>
      </w:r>
      <w:r w:rsidR="00197C1B" w:rsidRPr="00197C1B">
        <w:t>A</w:t>
      </w:r>
      <w:r w:rsidRPr="00197C1B">
        <w:t xml:space="preserve"> television manufacturer who used the name Kodak for its products might be an example</w:t>
      </w:r>
      <w:r w:rsidR="00197C1B" w:rsidRPr="00197C1B">
        <w:t>.</w:t>
      </w:r>
      <w:r w:rsidR="00197C1B" w:rsidRPr="00197C1B">
        <w:t xml:space="preserve"> </w:t>
      </w:r>
      <w:r w:rsidR="00197C1B" w:rsidRPr="00197C1B">
        <w:t>H</w:t>
      </w:r>
      <w:r w:rsidRPr="00197C1B">
        <w:t>owever, in a blurring context one would expect that the primary benefit of such action would be from confusion rather than dilution</w:t>
      </w:r>
      <w:r w:rsidR="00197C1B" w:rsidRPr="00197C1B">
        <w:t>.</w:t>
      </w:r>
      <w:r w:rsidR="00197C1B" w:rsidRPr="00197C1B">
        <w:t xml:space="preserve"> </w:t>
      </w:r>
      <w:r w:rsidR="00197C1B" w:rsidRPr="00197C1B">
        <w:t>T</w:t>
      </w:r>
      <w:r w:rsidRPr="00197C1B">
        <w:t>he second user normally would want consumers to believe that some association exists between the famous mark owner and the second user, so that the good feelings that consumers have about the famous mark would be transferred to the goods of the second user</w:t>
      </w:r>
      <w:r w:rsidR="00197C1B" w:rsidRPr="00197C1B">
        <w:t>.</w:t>
      </w:r>
      <w:r w:rsidR="00197C1B" w:rsidRPr="00197C1B">
        <w:t xml:space="preserve"> </w:t>
      </w:r>
      <w:r w:rsidR="00197C1B" w:rsidRPr="00197C1B">
        <w:t>I</w:t>
      </w:r>
      <w:r w:rsidRPr="00197C1B">
        <w:t>f consumers are not confused, then there is little value to the action, except perhaps for consumers who purchase the product as a gag or a curiosity</w:t>
      </w:r>
      <w:r w:rsidR="00197C1B" w:rsidRPr="00197C1B">
        <w:t>.</w:t>
      </w:r>
      <w:r w:rsidR="00197C1B" w:rsidRPr="00197C1B">
        <w:t xml:space="preserve"> </w:t>
      </w:r>
      <w:r w:rsidR="00197C1B" w:rsidRPr="00197C1B">
        <w:t>I</w:t>
      </w:r>
      <w:r w:rsidRPr="00197C1B">
        <w:t>f consumers are confused, then damages are available anyway, even without showing willful intent.</w:t>
      </w:r>
    </w:p>
    <w:p w14:paraId="6059C13F" w14:textId="2A113807" w:rsidR="00197C1B" w:rsidRPr="00197C1B" w:rsidRDefault="00905652" w:rsidP="00197C1B">
      <w:pPr>
        <w:pStyle w:val="BNormal"/>
      </w:pPr>
      <w:r w:rsidRPr="00197C1B">
        <w:t>Tarnishment cases might be the major category of cases logically fitting willful intent</w:t>
      </w:r>
      <w:r w:rsidR="00197C1B" w:rsidRPr="00197C1B">
        <w:t>.</w:t>
      </w:r>
      <w:r w:rsidR="00197C1B" w:rsidRPr="00197C1B">
        <w:t xml:space="preserve"> </w:t>
      </w:r>
      <w:r w:rsidR="00197C1B" w:rsidRPr="00197C1B">
        <w:t>B</w:t>
      </w:r>
      <w:r w:rsidRPr="00197C1B">
        <w:t>ut those cases usually would be parodies, or perhaps comparative advertisements, most of which are excluded from liability under Section 43(c)(3)</w:t>
      </w:r>
      <w:r w:rsidR="00197C1B" w:rsidRPr="00197C1B">
        <w:t>.</w:t>
      </w:r>
      <w:r w:rsidR="00197C1B" w:rsidRPr="00197C1B">
        <w:t xml:space="preserve"> </w:t>
      </w:r>
      <w:r w:rsidR="00197C1B" w:rsidRPr="00197C1B">
        <w:t>C</w:t>
      </w:r>
      <w:r w:rsidRPr="00197C1B">
        <w:t>ases involving sexually oriented Internet websites using a famous mark may comprise the most common nonexcluded candidates for this category</w:t>
      </w:r>
      <w:r w:rsidR="00197C1B" w:rsidRPr="00197C1B">
        <w:t>.</w:t>
      </w:r>
      <w:r w:rsidR="00197C1B" w:rsidRPr="00197C1B">
        <w:t xml:space="preserve"> </w:t>
      </w:r>
      <w:r w:rsidR="00197C1B" w:rsidRPr="00197C1B">
        <w:t>E</w:t>
      </w:r>
      <w:r w:rsidRPr="00197C1B">
        <w:t>ven here, the defendant’s interest is more in taking advantage of the famous mark’s reputation, rather than actually harming the reputation</w:t>
      </w:r>
      <w:r w:rsidR="00197C1B" w:rsidRPr="00197C1B">
        <w:t>.</w:t>
      </w:r>
      <w:r w:rsidR="00197C1B" w:rsidRPr="00197C1B">
        <w:t xml:space="preserve"> </w:t>
      </w:r>
      <w:r w:rsidR="00197C1B" w:rsidRPr="00197C1B">
        <w:t>B</w:t>
      </w:r>
      <w:r w:rsidRPr="00197C1B">
        <w:t>ut regardless of a defendant’s motive, this seems to be a lot of effort for relatively little gain</w:t>
      </w:r>
      <w:r w:rsidR="00197C1B" w:rsidRPr="00197C1B">
        <w:t>.</w:t>
      </w:r>
      <w:r w:rsidR="00197C1B" w:rsidRPr="00197C1B">
        <w:t xml:space="preserve"> </w:t>
      </w:r>
      <w:r w:rsidR="00197C1B" w:rsidRPr="00197C1B">
        <w:t>C</w:t>
      </w:r>
      <w:r w:rsidRPr="00197C1B">
        <w:t>ourts should be careful to stick to the limitations in tarnishment cases and not impose damages for undifferentiated “willful” conduct.</w:t>
      </w:r>
      <w:r w:rsidR="00197C1B" w:rsidRPr="00197C1B">
        <w:rPr>
          <w:vertAlign w:val="superscript"/>
        </w:rPr>
        <w:footnoteReference w:id="105"/>
      </w:r>
    </w:p>
    <w:p w14:paraId="054DF2C5" w14:textId="267523D6" w:rsidR="00197C1B" w:rsidRPr="00197C1B" w:rsidRDefault="00B14B89" w:rsidP="00197C1B">
      <w:pPr>
        <w:pStyle w:val="BHead2"/>
      </w:pPr>
      <w:r>
        <w:t>11.III.</w:t>
      </w:r>
      <w:r w:rsidR="00197C1B" w:rsidRPr="00B14B89">
        <w:rPr>
          <w:rStyle w:val="BBNAidChar"/>
          <w:rFonts w:eastAsiaTheme="majorEastAsia"/>
        </w:rPr>
        <w:t>B</w:t>
      </w:r>
      <w:r w:rsidR="00197C1B" w:rsidRPr="00197C1B">
        <w:t>.</w:t>
      </w:r>
      <w:r>
        <w:t> </w:t>
      </w:r>
      <w:r w:rsidR="00197C1B" w:rsidRPr="00197C1B">
        <w:tab/>
        <w:t>Defining “Willful Intent”:</w:t>
      </w:r>
      <w:r w:rsidR="00197C1B" w:rsidRPr="00197C1B">
        <w:t xml:space="preserve"> </w:t>
      </w:r>
      <w:r w:rsidR="00197C1B" w:rsidRPr="00197C1B">
        <w:t>The Courts’ Experience Under the FTDA and TDRA</w:t>
      </w:r>
    </w:p>
    <w:p w14:paraId="100FAA17" w14:textId="79C2501D" w:rsidR="00197C1B" w:rsidRPr="00197C1B" w:rsidRDefault="00905652" w:rsidP="00197C1B">
      <w:pPr>
        <w:pStyle w:val="BNormal"/>
      </w:pPr>
      <w:r w:rsidRPr="00197C1B">
        <w:lastRenderedPageBreak/>
        <w:t>As one might expect, a relatively small number of fully litigated cases have awarded damages under the FTDA and TDRA.</w:t>
      </w:r>
      <w:r w:rsidR="00197C1B" w:rsidRPr="00197C1B">
        <w:rPr>
          <w:vertAlign w:val="superscript"/>
        </w:rPr>
        <w:footnoteReference w:id="106"/>
      </w:r>
      <w:r w:rsidRPr="00197C1B">
        <w:t xml:space="preserve"> Nevertheless, these cases give us some indication of the circumstances under which willful intent is found.</w:t>
      </w:r>
    </w:p>
    <w:p w14:paraId="57FAAC30" w14:textId="794FD75D" w:rsidR="00197C1B" w:rsidRPr="00197C1B" w:rsidRDefault="00905652" w:rsidP="00197C1B">
      <w:pPr>
        <w:pStyle w:val="BNormal"/>
      </w:pPr>
      <w:r w:rsidRPr="00197C1B">
        <w:t>One category of willful conduct involves the violation of an injunction</w:t>
      </w:r>
      <w:r w:rsidR="00197C1B" w:rsidRPr="00197C1B">
        <w:t>.</w:t>
      </w:r>
      <w:r w:rsidR="00197C1B" w:rsidRPr="00197C1B">
        <w:t xml:space="preserve"> </w:t>
      </w:r>
      <w:r w:rsidR="00197C1B" w:rsidRPr="00197C1B">
        <w:t>F</w:t>
      </w:r>
      <w:r w:rsidRPr="00197C1B">
        <w:t xml:space="preserve">or example, in </w:t>
      </w:r>
      <w:r w:rsidR="00197C1B" w:rsidRPr="00197C1B">
        <w:rPr>
          <w:i/>
        </w:rPr>
        <w:t>Polo Ralph Lauren L</w:t>
      </w:r>
      <w:r w:rsidRPr="00197C1B">
        <w:t>.</w:t>
      </w:r>
      <w:r w:rsidR="00197C1B" w:rsidRPr="00197C1B">
        <w:rPr>
          <w:i/>
        </w:rPr>
        <w:t>P</w:t>
      </w:r>
      <w:r w:rsidR="00197C1B" w:rsidRPr="00197C1B">
        <w:t>.</w:t>
      </w:r>
      <w:r w:rsidR="00197C1B" w:rsidRPr="00197C1B">
        <w:t xml:space="preserve"> </w:t>
      </w:r>
      <w:r w:rsidR="00197C1B" w:rsidRPr="00197C1B">
        <w:rPr>
          <w:i/>
        </w:rPr>
        <w:t>v</w:t>
      </w:r>
      <w:r w:rsidR="00197C1B" w:rsidRPr="00197C1B">
        <w:t>.</w:t>
      </w:r>
      <w:r w:rsidR="00197C1B" w:rsidRPr="00197C1B">
        <w:t xml:space="preserve"> </w:t>
      </w:r>
      <w:r w:rsidR="00197C1B" w:rsidRPr="00197C1B">
        <w:rPr>
          <w:i/>
        </w:rPr>
        <w:t>Schuman</w:t>
      </w:r>
      <w:r w:rsidRPr="00197C1B">
        <w:t>,</w:t>
      </w:r>
      <w:r w:rsidR="00197C1B" w:rsidRPr="00197C1B">
        <w:rPr>
          <w:vertAlign w:val="superscript"/>
        </w:rPr>
        <w:footnoteReference w:id="107"/>
      </w:r>
      <w:r w:rsidRPr="00197C1B">
        <w:t xml:space="preserve"> the plaintiff claimed that the defendant’s “adult entertainment establishment” called The Polo Club diluted (by tarnishment) the plaintiff’s Polo mark</w:t>
      </w:r>
      <w:r w:rsidR="00197C1B" w:rsidRPr="00197C1B">
        <w:t>.</w:t>
      </w:r>
      <w:r w:rsidR="00197C1B" w:rsidRPr="00197C1B">
        <w:t xml:space="preserve"> </w:t>
      </w:r>
      <w:r w:rsidR="00197C1B" w:rsidRPr="00197C1B">
        <w:t>T</w:t>
      </w:r>
      <w:r w:rsidRPr="00197C1B">
        <w:t>he trial court entered a preliminary injunction, enjoining the use of The Polo Club by the defendant.</w:t>
      </w:r>
      <w:r w:rsidR="00197C1B" w:rsidRPr="00197C1B">
        <w:rPr>
          <w:vertAlign w:val="superscript"/>
        </w:rPr>
        <w:footnoteReference w:id="108"/>
      </w:r>
      <w:r w:rsidRPr="00197C1B">
        <w:t xml:space="preserve"> The defendant then began using the name Polo Executive Retreat for his business.</w:t>
      </w:r>
      <w:r w:rsidR="00197C1B" w:rsidRPr="00197C1B">
        <w:rPr>
          <w:vertAlign w:val="superscript"/>
        </w:rPr>
        <w:footnoteReference w:id="109"/>
      </w:r>
      <w:r w:rsidRPr="00197C1B">
        <w:t xml:space="preserve"> After a trial, the court found the new name to be diluting and the dilution to be willful</w:t>
      </w:r>
      <w:r w:rsidR="00197C1B" w:rsidRPr="00197C1B">
        <w:t>.</w:t>
      </w:r>
      <w:r w:rsidR="00197C1B" w:rsidRPr="00197C1B">
        <w:t xml:space="preserve"> </w:t>
      </w:r>
      <w:r w:rsidR="00197C1B" w:rsidRPr="00197C1B">
        <w:t>A</w:t>
      </w:r>
      <w:r w:rsidRPr="00197C1B">
        <w:t>s the court stated, “a defendant who has been enjoined from acts that dilute a trademark has a heavier burden than one not so enjoined from engaging in like activity.”</w:t>
      </w:r>
      <w:r w:rsidR="00197C1B" w:rsidRPr="00197C1B">
        <w:rPr>
          <w:vertAlign w:val="superscript"/>
        </w:rPr>
        <w:footnoteReference w:id="110"/>
      </w:r>
      <w:r w:rsidRPr="00197C1B">
        <w:t xml:space="preserve"> Such a defendant must “‘keep a safe distance away from the dividing line between violation of and compliance with the injunction.’”</w:t>
      </w:r>
      <w:r w:rsidR="00197C1B" w:rsidRPr="00197C1B">
        <w:rPr>
          <w:vertAlign w:val="superscript"/>
        </w:rPr>
        <w:footnoteReference w:id="111"/>
      </w:r>
      <w:r w:rsidRPr="00197C1B">
        <w:t xml:space="preserve"> The court awarded an accounting of the defendant’s profits and attorney’s fees to the plaintiff.</w:t>
      </w:r>
      <w:r w:rsidR="00197C1B" w:rsidRPr="00197C1B">
        <w:rPr>
          <w:vertAlign w:val="superscript"/>
        </w:rPr>
        <w:footnoteReference w:id="112"/>
      </w:r>
    </w:p>
    <w:p w14:paraId="66412445" w14:textId="480ED075" w:rsidR="00197C1B" w:rsidRPr="00197C1B" w:rsidRDefault="00905652" w:rsidP="00197C1B">
      <w:pPr>
        <w:pStyle w:val="BNormal"/>
      </w:pPr>
      <w:r w:rsidRPr="00197C1B">
        <w:t xml:space="preserve">In </w:t>
      </w:r>
      <w:r w:rsidR="00197C1B" w:rsidRPr="00197C1B">
        <w:rPr>
          <w:i/>
        </w:rPr>
        <w:t>Rolex Watch U</w:t>
      </w:r>
      <w:r w:rsidRPr="00197C1B">
        <w:t>.</w:t>
      </w:r>
      <w:r w:rsidR="00197C1B" w:rsidRPr="00197C1B">
        <w:rPr>
          <w:i/>
        </w:rPr>
        <w:t>S</w:t>
      </w:r>
      <w:r w:rsidRPr="00197C1B">
        <w:t>.</w:t>
      </w:r>
      <w:r w:rsidR="00197C1B" w:rsidRPr="00197C1B">
        <w:rPr>
          <w:i/>
        </w:rPr>
        <w:t>A</w:t>
      </w:r>
      <w:r w:rsidRPr="00197C1B">
        <w:t>.</w:t>
      </w:r>
      <w:r w:rsidR="00197C1B" w:rsidRPr="00197C1B">
        <w:rPr>
          <w:i/>
        </w:rPr>
        <w:t>, Inc</w:t>
      </w:r>
      <w:r w:rsidR="00197C1B" w:rsidRPr="00197C1B">
        <w:t>.</w:t>
      </w:r>
      <w:r w:rsidR="00197C1B" w:rsidRPr="00197C1B">
        <w:t xml:space="preserve"> </w:t>
      </w:r>
      <w:r w:rsidR="00197C1B" w:rsidRPr="00197C1B">
        <w:rPr>
          <w:i/>
        </w:rPr>
        <w:t>v</w:t>
      </w:r>
      <w:r w:rsidR="00197C1B" w:rsidRPr="00197C1B">
        <w:t>.</w:t>
      </w:r>
      <w:r w:rsidR="00197C1B" w:rsidRPr="00197C1B">
        <w:t xml:space="preserve"> </w:t>
      </w:r>
      <w:r w:rsidR="00197C1B" w:rsidRPr="00197C1B">
        <w:rPr>
          <w:i/>
        </w:rPr>
        <w:t>Crowley</w:t>
      </w:r>
      <w:r w:rsidRPr="00197C1B">
        <w:t>,</w:t>
      </w:r>
      <w:r w:rsidR="00197C1B" w:rsidRPr="00197C1B">
        <w:rPr>
          <w:vertAlign w:val="superscript"/>
        </w:rPr>
        <w:footnoteReference w:id="113"/>
      </w:r>
      <w:r w:rsidRPr="00197C1B">
        <w:t xml:space="preserve"> the defendants were accused of selling reconditioned Rolex watches without disclosing that they had been repaired without Rolex parts.</w:t>
      </w:r>
      <w:r w:rsidR="00197C1B" w:rsidRPr="00197C1B">
        <w:rPr>
          <w:vertAlign w:val="superscript"/>
        </w:rPr>
        <w:footnoteReference w:id="114"/>
      </w:r>
      <w:r w:rsidRPr="00197C1B">
        <w:t xml:space="preserve"> The defendants consented to an injunction</w:t>
      </w:r>
      <w:r w:rsidR="00197C1B" w:rsidRPr="00197C1B">
        <w:t>.</w:t>
      </w:r>
      <w:r w:rsidR="00197C1B" w:rsidRPr="00197C1B">
        <w:t xml:space="preserve"> </w:t>
      </w:r>
      <w:r w:rsidR="00197C1B" w:rsidRPr="00197C1B">
        <w:t>S</w:t>
      </w:r>
      <w:r w:rsidRPr="00197C1B">
        <w:t>ubsequently, the defendants were found to have violated the injunction—which related to both infringement and dilution—and were held in contempt.</w:t>
      </w:r>
      <w:r w:rsidR="00197C1B" w:rsidRPr="00197C1B">
        <w:rPr>
          <w:vertAlign w:val="superscript"/>
        </w:rPr>
        <w:footnoteReference w:id="115"/>
      </w:r>
      <w:r w:rsidRPr="00197C1B">
        <w:t xml:space="preserve"> The Sixth Circuit upheld the contempt citation and the trial court’s award of attorney’s fees,</w:t>
      </w:r>
      <w:r w:rsidR="00197C1B" w:rsidRPr="00197C1B">
        <w:rPr>
          <w:vertAlign w:val="superscript"/>
        </w:rPr>
        <w:footnoteReference w:id="116"/>
      </w:r>
      <w:r w:rsidRPr="00197C1B">
        <w:t xml:space="preserve"> and affirmed the trial court’s finding that the contempt was willful.</w:t>
      </w:r>
      <w:r w:rsidR="00197C1B" w:rsidRPr="00197C1B">
        <w:rPr>
          <w:vertAlign w:val="superscript"/>
        </w:rPr>
        <w:footnoteReference w:id="117"/>
      </w:r>
      <w:r w:rsidRPr="00197C1B">
        <w:t xml:space="preserve"> Notably, the court upheld a sanction of $15,000 for the contempt, described as a “compensatory sanction.”</w:t>
      </w:r>
      <w:r w:rsidR="00197C1B" w:rsidRPr="00197C1B">
        <w:rPr>
          <w:vertAlign w:val="superscript"/>
        </w:rPr>
        <w:footnoteReference w:id="118"/>
      </w:r>
    </w:p>
    <w:p w14:paraId="23BCA431" w14:textId="110CF576" w:rsidR="00197C1B" w:rsidRPr="00197C1B" w:rsidRDefault="00905652" w:rsidP="00197C1B">
      <w:pPr>
        <w:pStyle w:val="BNormal"/>
      </w:pPr>
      <w:r w:rsidRPr="00197C1B">
        <w:t xml:space="preserve">In </w:t>
      </w:r>
      <w:r w:rsidR="00197C1B" w:rsidRPr="00197C1B">
        <w:rPr>
          <w:i/>
        </w:rPr>
        <w:t>Fendi Adele S</w:t>
      </w:r>
      <w:r w:rsidRPr="00197C1B">
        <w:t>.</w:t>
      </w:r>
      <w:r w:rsidR="00197C1B" w:rsidRPr="00197C1B">
        <w:rPr>
          <w:i/>
        </w:rPr>
        <w:t>r</w:t>
      </w:r>
      <w:r w:rsidRPr="00197C1B">
        <w:t>.</w:t>
      </w:r>
      <w:r w:rsidR="00197C1B" w:rsidRPr="00197C1B">
        <w:rPr>
          <w:i/>
        </w:rPr>
        <w:t>l</w:t>
      </w:r>
      <w:r w:rsidR="00197C1B" w:rsidRPr="00197C1B">
        <w:t>.</w:t>
      </w:r>
      <w:r w:rsidR="00197C1B" w:rsidRPr="00197C1B">
        <w:t xml:space="preserve"> </w:t>
      </w:r>
      <w:r w:rsidR="00197C1B" w:rsidRPr="00197C1B">
        <w:rPr>
          <w:i/>
        </w:rPr>
        <w:t>v</w:t>
      </w:r>
      <w:r w:rsidR="00197C1B" w:rsidRPr="00197C1B">
        <w:t>.</w:t>
      </w:r>
      <w:r w:rsidR="00197C1B" w:rsidRPr="00197C1B">
        <w:t xml:space="preserve"> </w:t>
      </w:r>
      <w:r w:rsidR="00197C1B" w:rsidRPr="00197C1B">
        <w:rPr>
          <w:i/>
        </w:rPr>
        <w:t>Burlington Coat Factory Warehouse Corp</w:t>
      </w:r>
      <w:r w:rsidRPr="00197C1B">
        <w:t>.,</w:t>
      </w:r>
      <w:r w:rsidR="00197C1B" w:rsidRPr="00197C1B">
        <w:rPr>
          <w:vertAlign w:val="superscript"/>
        </w:rPr>
        <w:footnoteReference w:id="119"/>
      </w:r>
      <w:r w:rsidRPr="00197C1B">
        <w:t xml:space="preserve"> the court cited the fact that Burlington had been subject to a prior injunction that limited its ability to purchase Fendi branded goods from third parties, but did not truly implement the requirements of the injunction.</w:t>
      </w:r>
      <w:r w:rsidR="00197C1B" w:rsidRPr="00197C1B">
        <w:rPr>
          <w:vertAlign w:val="superscript"/>
        </w:rPr>
        <w:footnoteReference w:id="120"/>
      </w:r>
    </w:p>
    <w:p w14:paraId="1ECA0F15" w14:textId="4FBA1673" w:rsidR="00197C1B" w:rsidRPr="00197C1B" w:rsidRDefault="00905652" w:rsidP="00197C1B">
      <w:pPr>
        <w:pStyle w:val="BNormal"/>
      </w:pPr>
      <w:r w:rsidRPr="00197C1B">
        <w:t xml:space="preserve">Another example is </w:t>
      </w:r>
      <w:r w:rsidR="00197C1B" w:rsidRPr="00197C1B">
        <w:rPr>
          <w:i/>
        </w:rPr>
        <w:t>Oddzon Products, Inc</w:t>
      </w:r>
      <w:r w:rsidR="00197C1B" w:rsidRPr="00197C1B">
        <w:t>.</w:t>
      </w:r>
      <w:r w:rsidR="00197C1B" w:rsidRPr="00197C1B">
        <w:t xml:space="preserve"> </w:t>
      </w:r>
      <w:r w:rsidR="00197C1B" w:rsidRPr="00197C1B">
        <w:rPr>
          <w:i/>
        </w:rPr>
        <w:t>v</w:t>
      </w:r>
      <w:r w:rsidR="00197C1B" w:rsidRPr="00197C1B">
        <w:t>.</w:t>
      </w:r>
      <w:r w:rsidR="00197C1B" w:rsidRPr="00197C1B">
        <w:t xml:space="preserve"> </w:t>
      </w:r>
      <w:r w:rsidR="00197C1B" w:rsidRPr="00197C1B">
        <w:rPr>
          <w:i/>
        </w:rPr>
        <w:t>Diana Dolls Fashions, Inc</w:t>
      </w:r>
      <w:r w:rsidRPr="00197C1B">
        <w:t>.</w:t>
      </w:r>
      <w:r w:rsidR="00197C1B" w:rsidRPr="00197C1B">
        <w:rPr>
          <w:vertAlign w:val="superscript"/>
        </w:rPr>
        <w:footnoteReference w:id="121"/>
      </w:r>
      <w:r w:rsidRPr="00197C1B">
        <w:t xml:space="preserve"> The defendants consented to a judgment against their use of the mark Kooshies after six months.</w:t>
      </w:r>
      <w:r w:rsidR="00197C1B" w:rsidRPr="00197C1B">
        <w:rPr>
          <w:vertAlign w:val="superscript"/>
        </w:rPr>
        <w:footnoteReference w:id="122"/>
      </w:r>
      <w:r w:rsidRPr="00197C1B">
        <w:t xml:space="preserve"> Then, in late 1996, the plaintiffs moved to </w:t>
      </w:r>
      <w:r w:rsidRPr="00197C1B">
        <w:lastRenderedPageBreak/>
        <w:t>hold the defendant in contempt</w:t>
      </w:r>
      <w:r w:rsidR="00197C1B" w:rsidRPr="00197C1B">
        <w:t>.</w:t>
      </w:r>
      <w:r w:rsidR="00197C1B" w:rsidRPr="00197C1B">
        <w:t xml:space="preserve"> </w:t>
      </w:r>
      <w:r w:rsidR="00197C1B" w:rsidRPr="00197C1B">
        <w:t>A</w:t>
      </w:r>
      <w:r w:rsidRPr="00197C1B">
        <w:t>fter determining that the defendant had violated the injunction, the court found this action to be both a “willful infringement” and a “willful dilution” of the plaintiff’s marks.</w:t>
      </w:r>
      <w:r w:rsidR="00197C1B" w:rsidRPr="00197C1B">
        <w:rPr>
          <w:vertAlign w:val="superscript"/>
        </w:rPr>
        <w:footnoteReference w:id="123"/>
      </w:r>
    </w:p>
    <w:p w14:paraId="584810DF" w14:textId="30FC0708" w:rsidR="00197C1B" w:rsidRPr="00197C1B" w:rsidRDefault="00905652" w:rsidP="00197C1B">
      <w:pPr>
        <w:pStyle w:val="BNormal"/>
      </w:pPr>
      <w:r w:rsidRPr="00197C1B">
        <w:t>In effect, the court regards the violation of an injunction as a substitute for demonstrating the defendant’s intent to trade on or harm the plaintiff’s reputation in these cases</w:t>
      </w:r>
      <w:r w:rsidR="00197C1B" w:rsidRPr="00197C1B">
        <w:t>.</w:t>
      </w:r>
      <w:r w:rsidR="00197C1B" w:rsidRPr="00197C1B">
        <w:t xml:space="preserve"> </w:t>
      </w:r>
      <w:r w:rsidR="00197C1B" w:rsidRPr="00197C1B">
        <w:t>H</w:t>
      </w:r>
      <w:r w:rsidRPr="00197C1B">
        <w:t>owever, most of these cases occurred under the FTDA, when all that was needed was a willful intent to cause dilution of any sort</w:t>
      </w:r>
      <w:r w:rsidR="00197C1B" w:rsidRPr="00197C1B">
        <w:t>.</w:t>
      </w:r>
      <w:r w:rsidR="00197C1B" w:rsidRPr="00197C1B">
        <w:t xml:space="preserve"> </w:t>
      </w:r>
      <w:r w:rsidR="00197C1B" w:rsidRPr="00197C1B">
        <w:t>U</w:t>
      </w:r>
      <w:r w:rsidRPr="00197C1B">
        <w:t>nder the TDRA, it may be reasonable to assume that a deliberate violation of an injunction equates to an intent to trade on the famous mark’s reputation (for blurring)</w:t>
      </w:r>
      <w:r w:rsidR="00197C1B" w:rsidRPr="00197C1B">
        <w:t>.</w:t>
      </w:r>
      <w:r w:rsidR="00197C1B" w:rsidRPr="00197C1B">
        <w:t xml:space="preserve"> </w:t>
      </w:r>
      <w:r w:rsidR="00197C1B" w:rsidRPr="00197C1B">
        <w:t>B</w:t>
      </w:r>
      <w:r w:rsidRPr="00197C1B">
        <w:t xml:space="preserve">ut it does not necessarily follow that such flouting of injunctions means the defendant intends to </w:t>
      </w:r>
      <w:r w:rsidR="00197C1B" w:rsidRPr="00197C1B">
        <w:rPr>
          <w:i/>
        </w:rPr>
        <w:t>harm</w:t>
      </w:r>
      <w:r w:rsidRPr="00197C1B">
        <w:t xml:space="preserve"> the mark’s reputation.</w:t>
      </w:r>
    </w:p>
    <w:p w14:paraId="4EF42FCC" w14:textId="77777777" w:rsidR="00197C1B" w:rsidRPr="00197C1B" w:rsidRDefault="00905652" w:rsidP="00197C1B">
      <w:pPr>
        <w:pStyle w:val="BNormal"/>
      </w:pPr>
      <w:r w:rsidRPr="00197C1B">
        <w:t>Cases not involving violations of injunctions do not follow well-defined patterns.</w:t>
      </w:r>
    </w:p>
    <w:p w14:paraId="402B4EA0" w14:textId="6BD0EC0E" w:rsidR="00197C1B" w:rsidRPr="00197C1B" w:rsidRDefault="00905652" w:rsidP="00197C1B">
      <w:pPr>
        <w:pStyle w:val="BNormal"/>
      </w:pPr>
      <w:r w:rsidRPr="00197C1B">
        <w:t>Willfulness may be defined as having knowledge of infringement (or dilution) or recklessly disregarding the existence of infringement (or dilution).</w:t>
      </w:r>
      <w:r w:rsidR="00197C1B" w:rsidRPr="00197C1B">
        <w:rPr>
          <w:vertAlign w:val="superscript"/>
        </w:rPr>
        <w:footnoteReference w:id="124"/>
      </w:r>
      <w:r w:rsidRPr="00197C1B">
        <w:t xml:space="preserve"> However, applying this standard in actual cases is more difficult than stating it.</w:t>
      </w:r>
    </w:p>
    <w:p w14:paraId="78B1DA79" w14:textId="23926BA0" w:rsidR="00197C1B" w:rsidRPr="00197C1B" w:rsidRDefault="00905652" w:rsidP="00197C1B">
      <w:pPr>
        <w:pStyle w:val="BNormal"/>
      </w:pPr>
      <w:r w:rsidRPr="00197C1B">
        <w:t xml:space="preserve">In </w:t>
      </w:r>
      <w:r w:rsidR="00197C1B" w:rsidRPr="00197C1B">
        <w:rPr>
          <w:i/>
        </w:rPr>
        <w:t>Mattel, Inc</w:t>
      </w:r>
      <w:r w:rsidR="00197C1B" w:rsidRPr="00197C1B">
        <w:t>.</w:t>
      </w:r>
      <w:r w:rsidR="00197C1B" w:rsidRPr="00197C1B">
        <w:t xml:space="preserve"> </w:t>
      </w:r>
      <w:r w:rsidR="00197C1B" w:rsidRPr="00197C1B">
        <w:rPr>
          <w:i/>
        </w:rPr>
        <w:t>v</w:t>
      </w:r>
      <w:r w:rsidR="00197C1B" w:rsidRPr="00197C1B">
        <w:t>.</w:t>
      </w:r>
      <w:r w:rsidR="00197C1B" w:rsidRPr="00197C1B">
        <w:t xml:space="preserve"> </w:t>
      </w:r>
      <w:r w:rsidR="00197C1B" w:rsidRPr="00197C1B">
        <w:rPr>
          <w:i/>
        </w:rPr>
        <w:t>Jcom, Inc</w:t>
      </w:r>
      <w:r w:rsidRPr="00197C1B">
        <w:t>.,</w:t>
      </w:r>
      <w:r w:rsidR="00197C1B" w:rsidRPr="00197C1B">
        <w:rPr>
          <w:vertAlign w:val="superscript"/>
        </w:rPr>
        <w:footnoteReference w:id="125"/>
      </w:r>
      <w:r w:rsidRPr="00197C1B">
        <w:t xml:space="preserve"> the defendant set up an Internet website called “Barbie’s Playhouse.” The site offered sexually explicit audio and video for a fee.</w:t>
      </w:r>
      <w:r w:rsidR="00197C1B" w:rsidRPr="00197C1B">
        <w:rPr>
          <w:vertAlign w:val="superscript"/>
        </w:rPr>
        <w:footnoteReference w:id="126"/>
      </w:r>
      <w:r w:rsidRPr="00197C1B">
        <w:t xml:space="preserve"> The court cited several facts in finding the defendant to have willfully intended to trade on the reputation of Mattel’s Barbie mark</w:t>
      </w:r>
      <w:r w:rsidR="00197C1B" w:rsidRPr="00197C1B">
        <w:t>.</w:t>
      </w:r>
      <w:r w:rsidR="00197C1B" w:rsidRPr="00197C1B">
        <w:t xml:space="preserve"> </w:t>
      </w:r>
      <w:r w:rsidR="00197C1B" w:rsidRPr="00197C1B">
        <w:t>T</w:t>
      </w:r>
      <w:r w:rsidRPr="00197C1B">
        <w:t>he font used on the site was virtually identical to that used for advertising and packaging Barbie dolls.</w:t>
      </w:r>
      <w:r w:rsidR="00197C1B" w:rsidRPr="00197C1B">
        <w:rPr>
          <w:vertAlign w:val="superscript"/>
        </w:rPr>
        <w:footnoteReference w:id="127"/>
      </w:r>
      <w:r w:rsidRPr="00197C1B">
        <w:t xml:space="preserve"> The term “playhouse” indicated a desire to link the name Barbie with a toy doll.</w:t>
      </w:r>
      <w:r w:rsidR="00197C1B" w:rsidRPr="00197C1B">
        <w:rPr>
          <w:vertAlign w:val="superscript"/>
        </w:rPr>
        <w:footnoteReference w:id="128"/>
      </w:r>
      <w:r w:rsidRPr="00197C1B">
        <w:t xml:space="preserve"> The colors of pink and purple used on the website were virtually the same as those used by Mattel to package Barbie dolls.</w:t>
      </w:r>
      <w:r w:rsidR="00197C1B" w:rsidRPr="00197C1B">
        <w:rPr>
          <w:vertAlign w:val="superscript"/>
        </w:rPr>
        <w:footnoteReference w:id="129"/>
      </w:r>
      <w:r w:rsidRPr="00197C1B">
        <w:t xml:space="preserve"> Thus, the court awarded the defendant’s profits and attorney’s fees to the plaintiff.</w:t>
      </w:r>
      <w:r w:rsidR="00197C1B" w:rsidRPr="00197C1B">
        <w:rPr>
          <w:vertAlign w:val="superscript"/>
        </w:rPr>
        <w:footnoteReference w:id="130"/>
      </w:r>
    </w:p>
    <w:p w14:paraId="17CFCBC5" w14:textId="4AEC2CA7" w:rsidR="00197C1B" w:rsidRPr="00197C1B" w:rsidRDefault="00197C1B" w:rsidP="00197C1B">
      <w:pPr>
        <w:pStyle w:val="BNormal"/>
      </w:pPr>
      <w:r w:rsidRPr="00197C1B">
        <w:rPr>
          <w:i/>
        </w:rPr>
        <w:t>New York State Society of Certified Public Accountants v</w:t>
      </w:r>
      <w:r w:rsidRPr="00197C1B">
        <w:t>.</w:t>
      </w:r>
      <w:r w:rsidRPr="00197C1B">
        <w:t xml:space="preserve"> </w:t>
      </w:r>
      <w:r w:rsidRPr="00197C1B">
        <w:rPr>
          <w:i/>
        </w:rPr>
        <w:t>Eric Louis Associates, Inc</w:t>
      </w:r>
      <w:r w:rsidR="00905652" w:rsidRPr="00197C1B">
        <w:t>.</w:t>
      </w:r>
      <w:r w:rsidRPr="00197C1B">
        <w:rPr>
          <w:vertAlign w:val="superscript"/>
        </w:rPr>
        <w:footnoteReference w:id="131"/>
      </w:r>
      <w:r w:rsidR="00905652" w:rsidRPr="00197C1B">
        <w:t xml:space="preserve"> is another case with a finding of willful intent</w:t>
      </w:r>
      <w:r w:rsidRPr="00197C1B">
        <w:t>.</w:t>
      </w:r>
      <w:r w:rsidRPr="00197C1B">
        <w:t xml:space="preserve"> </w:t>
      </w:r>
      <w:r w:rsidRPr="00197C1B">
        <w:t>H</w:t>
      </w:r>
      <w:r w:rsidR="00905652" w:rsidRPr="00197C1B">
        <w:t>ere, the court</w:t>
      </w:r>
      <w:r>
        <w:t xml:space="preserve"> </w:t>
      </w:r>
      <w:r w:rsidR="00905652" w:rsidRPr="00197C1B">
        <w:t>stated:</w:t>
      </w:r>
    </w:p>
    <w:p w14:paraId="4E5C2A1B" w14:textId="22790FAC" w:rsidR="00197C1B" w:rsidRPr="00197C1B" w:rsidRDefault="00905652" w:rsidP="00197C1B">
      <w:pPr>
        <w:pStyle w:val="BQuotelong"/>
      </w:pPr>
      <w:r w:rsidRPr="00197C1B">
        <w:t xml:space="preserve">In determining whether a defendant’s infringing or diluting conduct was carried out in bad faith, courts can rely on the considerable jurisprudence that has been developed applying the “good faith” prong of the </w:t>
      </w:r>
      <w:r w:rsidR="00197C1B" w:rsidRPr="00197C1B">
        <w:rPr>
          <w:i/>
        </w:rPr>
        <w:t>Polaroid</w:t>
      </w:r>
      <w:r w:rsidRPr="00197C1B">
        <w:t xml:space="preserve"> test.</w:t>
      </w:r>
      <w:r w:rsidR="00197C1B" w:rsidRPr="00197C1B">
        <w:rPr>
          <w:vertAlign w:val="superscript"/>
        </w:rPr>
        <w:footnoteReference w:id="132"/>
      </w:r>
    </w:p>
    <w:p w14:paraId="5BC52488" w14:textId="0362104A" w:rsidR="00197C1B" w:rsidRPr="00197C1B" w:rsidRDefault="00905652" w:rsidP="00197C1B">
      <w:pPr>
        <w:pStyle w:val="BNormal"/>
      </w:pPr>
      <w:r w:rsidRPr="00197C1B">
        <w:t>The court cited possible factors on both sides of the issue</w:t>
      </w:r>
      <w:r w:rsidR="00197C1B" w:rsidRPr="00197C1B">
        <w:t>.</w:t>
      </w:r>
      <w:r w:rsidR="00197C1B" w:rsidRPr="00197C1B">
        <w:t xml:space="preserve"> </w:t>
      </w:r>
      <w:r w:rsidR="00197C1B" w:rsidRPr="00197C1B">
        <w:t>I</w:t>
      </w:r>
      <w:r w:rsidRPr="00197C1B">
        <w:t>f a defendant relied on legal advice and a trademark search, that would count against a finding of bad faith.</w:t>
      </w:r>
      <w:r w:rsidR="00197C1B" w:rsidRPr="00197C1B">
        <w:rPr>
          <w:vertAlign w:val="superscript"/>
        </w:rPr>
        <w:footnoteReference w:id="133"/>
      </w:r>
      <w:r w:rsidRPr="00197C1B">
        <w:t xml:space="preserve"> If a defendant was aware of the plaintiff’s mark, and “proffered no credible innocent explanation” for using the mark, that would weigh in favor of a finding of bad </w:t>
      </w:r>
      <w:r w:rsidRPr="00197C1B">
        <w:lastRenderedPageBreak/>
        <w:t>faith.</w:t>
      </w:r>
      <w:r w:rsidR="00197C1B" w:rsidRPr="00197C1B">
        <w:rPr>
          <w:vertAlign w:val="superscript"/>
        </w:rPr>
        <w:footnoteReference w:id="134"/>
      </w:r>
      <w:r w:rsidRPr="00197C1B">
        <w:t xml:space="preserve"> However, this latter factor may be misplaced in many dilution cases, given the requirements of Section 43(c)(5)</w:t>
      </w:r>
      <w:r w:rsidR="00197C1B" w:rsidRPr="00197C1B">
        <w:t>.</w:t>
      </w:r>
      <w:r w:rsidR="00197C1B" w:rsidRPr="00197C1B">
        <w:t xml:space="preserve"> </w:t>
      </w:r>
      <w:r w:rsidR="00197C1B" w:rsidRPr="00197C1B">
        <w:t>T</w:t>
      </w:r>
      <w:r w:rsidRPr="00197C1B">
        <w:t>hat section requires a showing of intent to trade on the famous mark’s reputation or intent to harm the reputation of the mark</w:t>
      </w:r>
      <w:r w:rsidR="00197C1B" w:rsidRPr="00197C1B">
        <w:t>.</w:t>
      </w:r>
      <w:r w:rsidR="00197C1B" w:rsidRPr="00197C1B">
        <w:t xml:space="preserve"> </w:t>
      </w:r>
      <w:r w:rsidR="00197C1B" w:rsidRPr="00197C1B">
        <w:t>I</w:t>
      </w:r>
      <w:r w:rsidRPr="00197C1B">
        <w:t>ntentionally copying, without more, may not be as emblematic of bad faith—or intent to trade on another’s reputation—where the parties do not compete and no confusion is found to have resulted</w:t>
      </w:r>
      <w:r w:rsidR="00197C1B" w:rsidRPr="00197C1B">
        <w:t>.</w:t>
      </w:r>
      <w:r w:rsidR="00197C1B" w:rsidRPr="00197C1B">
        <w:t xml:space="preserve"> </w:t>
      </w:r>
      <w:r w:rsidR="00197C1B" w:rsidRPr="00197C1B">
        <w:t>O</w:t>
      </w:r>
      <w:r w:rsidRPr="00197C1B">
        <w:t xml:space="preserve">n the other hand, if, as in the </w:t>
      </w:r>
      <w:r w:rsidR="00197C1B" w:rsidRPr="00197C1B">
        <w:rPr>
          <w:i/>
        </w:rPr>
        <w:t>Eric Louis</w:t>
      </w:r>
      <w:r w:rsidRPr="00197C1B">
        <w:t xml:space="preserve"> case, the parties compete, an inference of trading on the reputation of the famous mark may be more reasonable in many cases</w:t>
      </w:r>
      <w:r w:rsidR="00197C1B" w:rsidRPr="00197C1B">
        <w:t>.</w:t>
      </w:r>
      <w:r w:rsidR="00197C1B" w:rsidRPr="00197C1B">
        <w:t xml:space="preserve"> </w:t>
      </w:r>
      <w:r w:rsidR="00197C1B" w:rsidRPr="00197C1B">
        <w:t>I</w:t>
      </w:r>
      <w:r w:rsidRPr="00197C1B">
        <w:t>n any event, the court assumed that the defendant’s initial registration of the plaintiff’s mark as the name of a website could have been a misguided but good faith misunderstanding of his rights.</w:t>
      </w:r>
      <w:r w:rsidR="00197C1B" w:rsidRPr="00197C1B">
        <w:rPr>
          <w:vertAlign w:val="superscript"/>
        </w:rPr>
        <w:footnoteReference w:id="135"/>
      </w:r>
      <w:r w:rsidRPr="00197C1B">
        <w:t xml:space="preserve"> However, once the plaintiff sent the defendant a cease-and-desist letter and the defendant continued to assert, without consulting counsel, the right to sell the domain name, he had crossed the line into bad faith conduct.</w:t>
      </w:r>
      <w:r w:rsidR="00197C1B" w:rsidRPr="00197C1B">
        <w:rPr>
          <w:vertAlign w:val="superscript"/>
        </w:rPr>
        <w:footnoteReference w:id="136"/>
      </w:r>
    </w:p>
    <w:p w14:paraId="12EB2DE4" w14:textId="2E9925F6" w:rsidR="00197C1B" w:rsidRPr="00197C1B" w:rsidRDefault="00905652" w:rsidP="00197C1B">
      <w:pPr>
        <w:pStyle w:val="BNormal"/>
      </w:pPr>
      <w:r w:rsidRPr="00197C1B">
        <w:t xml:space="preserve">The issue of willful intent was discussed fairly extensively in </w:t>
      </w:r>
      <w:r w:rsidR="00197C1B" w:rsidRPr="00197C1B">
        <w:rPr>
          <w:i/>
        </w:rPr>
        <w:t>adidas-America, Inc</w:t>
      </w:r>
      <w:r w:rsidR="00197C1B" w:rsidRPr="00197C1B">
        <w:t>.</w:t>
      </w:r>
      <w:r w:rsidR="00197C1B" w:rsidRPr="00197C1B">
        <w:t xml:space="preserve"> </w:t>
      </w:r>
      <w:r w:rsidR="00197C1B" w:rsidRPr="00197C1B">
        <w:rPr>
          <w:i/>
        </w:rPr>
        <w:t>v</w:t>
      </w:r>
      <w:r w:rsidR="00197C1B" w:rsidRPr="00197C1B">
        <w:t>.</w:t>
      </w:r>
      <w:r w:rsidR="00197C1B" w:rsidRPr="00197C1B">
        <w:t xml:space="preserve"> </w:t>
      </w:r>
      <w:r w:rsidR="00197C1B" w:rsidRPr="00197C1B">
        <w:rPr>
          <w:i/>
        </w:rPr>
        <w:t>Payless Shoesource, Inc</w:t>
      </w:r>
      <w:r w:rsidRPr="00197C1B">
        <w:t>.,</w:t>
      </w:r>
      <w:r w:rsidR="00197C1B" w:rsidRPr="00197C1B">
        <w:rPr>
          <w:vertAlign w:val="superscript"/>
        </w:rPr>
        <w:footnoteReference w:id="137"/>
      </w:r>
      <w:r w:rsidRPr="00197C1B">
        <w:t xml:space="preserve"> especially with regard to advice of counsel</w:t>
      </w:r>
      <w:r w:rsidR="00197C1B" w:rsidRPr="00197C1B">
        <w:t>.</w:t>
      </w:r>
      <w:r w:rsidR="00197C1B" w:rsidRPr="00197C1B">
        <w:t xml:space="preserve"> </w:t>
      </w:r>
      <w:r w:rsidR="00197C1B" w:rsidRPr="00197C1B">
        <w:t>T</w:t>
      </w:r>
      <w:r w:rsidRPr="00197C1B">
        <w:t>he court first found that the defendant’s employees’ statements created an issue of fact as to willfulness—they referred to the defendant’s shoes as “inspired by” the plaintiff’s shoes and as “knockoffs.”</w:t>
      </w:r>
      <w:r w:rsidR="00197C1B" w:rsidRPr="00197C1B">
        <w:rPr>
          <w:vertAlign w:val="superscript"/>
        </w:rPr>
        <w:footnoteReference w:id="138"/>
      </w:r>
      <w:r w:rsidRPr="00197C1B">
        <w:t xml:space="preserve"> Regarding advice of counsel, the court began by stating that “advice of counsel negates a finding of willfulness unless the advice is ignored or is found to be incompetent.”</w:t>
      </w:r>
      <w:r w:rsidR="00197C1B" w:rsidRPr="00197C1B">
        <w:rPr>
          <w:vertAlign w:val="superscript"/>
        </w:rPr>
        <w:footnoteReference w:id="139"/>
      </w:r>
      <w:r w:rsidRPr="00197C1B">
        <w:t xml:space="preserve"> However, the court found several potential flaws in the defendant’s advice-of-counsel defense</w:t>
      </w:r>
      <w:r w:rsidR="00197C1B" w:rsidRPr="00197C1B">
        <w:t>.</w:t>
      </w:r>
      <w:r w:rsidR="00197C1B" w:rsidRPr="00197C1B">
        <w:t xml:space="preserve"> </w:t>
      </w:r>
      <w:r w:rsidR="00197C1B" w:rsidRPr="00197C1B">
        <w:t>I</w:t>
      </w:r>
      <w:r w:rsidRPr="00197C1B">
        <w:t xml:space="preserve">t found that the plaintiff may not have given counsel access to all of the relevant information, including all of the potential shoe styles to be used, that counsel may not have considered all of the relevant legal standards in coming to its conclusions, that the defendant appeared to have asked for counsel’s advice </w:t>
      </w:r>
      <w:r w:rsidR="00197C1B" w:rsidRPr="00197C1B">
        <w:rPr>
          <w:i/>
        </w:rPr>
        <w:t>after</w:t>
      </w:r>
      <w:r w:rsidRPr="00197C1B">
        <w:t xml:space="preserve"> it was sued, and that the written opinions that the defendant obtained from counsel were very conclusory, with little indication of how the conclusions were reached.</w:t>
      </w:r>
      <w:r w:rsidR="00197C1B" w:rsidRPr="00197C1B">
        <w:rPr>
          <w:vertAlign w:val="superscript"/>
        </w:rPr>
        <w:footnoteReference w:id="140"/>
      </w:r>
      <w:r w:rsidRPr="00197C1B">
        <w:t xml:space="preserve"> Thus, it refused to rule that the defendant’s conduct was not willful.</w:t>
      </w:r>
    </w:p>
    <w:p w14:paraId="6019F700" w14:textId="4452237C" w:rsidR="00197C1B" w:rsidRPr="00197C1B" w:rsidRDefault="00905652" w:rsidP="00197C1B">
      <w:pPr>
        <w:pStyle w:val="BNormal"/>
      </w:pPr>
      <w:r w:rsidRPr="00197C1B">
        <w:t xml:space="preserve">In </w:t>
      </w:r>
      <w:r w:rsidR="00197C1B" w:rsidRPr="00197C1B">
        <w:rPr>
          <w:rStyle w:val="BCasenamefull"/>
        </w:rPr>
        <w:t>Blumenthal Distributing, Inc. v. Herman Miller, Inc.</w:t>
      </w:r>
      <w:r w:rsidRPr="00197C1B">
        <w:t>,</w:t>
      </w:r>
      <w:r w:rsidR="00197C1B" w:rsidRPr="00197C1B">
        <w:rPr>
          <w:vertAlign w:val="superscript"/>
        </w:rPr>
        <w:footnoteReference w:id="141"/>
      </w:r>
      <w:r w:rsidRPr="00197C1B">
        <w:t xml:space="preserve"> the court upheld the jury’s determination that Blumenthal willfully intended to trade on the reputation of the shape and style of Herman Miller’s EAMES office chair.</w:t>
      </w:r>
      <w:r w:rsidR="00197C1B" w:rsidRPr="00197C1B">
        <w:rPr>
          <w:vertAlign w:val="superscript"/>
        </w:rPr>
        <w:footnoteReference w:id="142"/>
      </w:r>
      <w:r w:rsidRPr="00197C1B">
        <w:t xml:space="preserve"> The court referred largely to its finding that there was sufficient evidence of willful </w:t>
      </w:r>
      <w:r w:rsidR="00197C1B" w:rsidRPr="00197C1B">
        <w:rPr>
          <w:i/>
        </w:rPr>
        <w:t>infringement</w:t>
      </w:r>
      <w:r w:rsidRPr="00197C1B">
        <w:t xml:space="preserve"> to support its finding of sufficient evidence to support a finding of willful dilution.</w:t>
      </w:r>
      <w:r w:rsidR="00197C1B" w:rsidRPr="00197C1B">
        <w:rPr>
          <w:vertAlign w:val="superscript"/>
        </w:rPr>
        <w:footnoteReference w:id="143"/>
      </w:r>
      <w:r w:rsidRPr="00197C1B">
        <w:t xml:space="preserve"> The evidence cited by the court was that two major sellers, OfficeMax and Costco, refused to carry the Blumenthal chair, citing fears of infringement, and that some Blumenthal employees referred internally to their chair as a “knockoff” of the Herman Miller chair.</w:t>
      </w:r>
      <w:r w:rsidR="00197C1B" w:rsidRPr="00197C1B">
        <w:rPr>
          <w:vertAlign w:val="superscript"/>
        </w:rPr>
        <w:footnoteReference w:id="144"/>
      </w:r>
      <w:r w:rsidRPr="00197C1B">
        <w:t xml:space="preserve"> (It is also worth noting that, due to issues of spoliation of evidence, the court gave the </w:t>
      </w:r>
      <w:r w:rsidRPr="00197C1B">
        <w:lastRenderedPageBreak/>
        <w:t>jury an instruction that it could make certain adverse inferences against Blumenthal</w:t>
      </w:r>
      <w:r w:rsidR="00197C1B" w:rsidRPr="00197C1B">
        <w:t>.</w:t>
      </w:r>
      <w:r w:rsidR="00197C1B" w:rsidRPr="00197C1B">
        <w:t xml:space="preserve"> </w:t>
      </w:r>
      <w:r w:rsidR="00197C1B" w:rsidRPr="00197C1B">
        <w:t>W</w:t>
      </w:r>
      <w:r w:rsidRPr="00197C1B">
        <w:t>hether that affected the jury’s deliberations about willful intent to trade on Herman Miller’s reputation is difficult to assess.</w:t>
      </w:r>
      <w:r w:rsidR="00197C1B" w:rsidRPr="00197C1B">
        <w:rPr>
          <w:vertAlign w:val="superscript"/>
        </w:rPr>
        <w:footnoteReference w:id="145"/>
      </w:r>
      <w:r w:rsidRPr="00197C1B">
        <w:t>)</w:t>
      </w:r>
    </w:p>
    <w:p w14:paraId="422A527D" w14:textId="2B18AFDD" w:rsidR="00197C1B" w:rsidRPr="00197C1B" w:rsidRDefault="00905652" w:rsidP="00197C1B">
      <w:pPr>
        <w:pStyle w:val="BNormal"/>
      </w:pPr>
      <w:r w:rsidRPr="00197C1B">
        <w:t xml:space="preserve">In </w:t>
      </w:r>
      <w:r w:rsidR="00197C1B" w:rsidRPr="00197C1B">
        <w:rPr>
          <w:i/>
        </w:rPr>
        <w:t>Apple, Inc</w:t>
      </w:r>
      <w:r w:rsidR="00197C1B" w:rsidRPr="00197C1B">
        <w:t>.</w:t>
      </w:r>
      <w:r w:rsidR="00197C1B" w:rsidRPr="00197C1B">
        <w:t xml:space="preserve"> </w:t>
      </w:r>
      <w:r w:rsidR="00197C1B" w:rsidRPr="00197C1B">
        <w:rPr>
          <w:i/>
        </w:rPr>
        <w:t>v</w:t>
      </w:r>
      <w:r w:rsidR="00197C1B" w:rsidRPr="00197C1B">
        <w:t>.</w:t>
      </w:r>
      <w:r w:rsidR="00197C1B" w:rsidRPr="00197C1B">
        <w:t xml:space="preserve"> </w:t>
      </w:r>
      <w:r w:rsidR="00197C1B" w:rsidRPr="00197C1B">
        <w:rPr>
          <w:i/>
        </w:rPr>
        <w:t>Samsung Electronics Co</w:t>
      </w:r>
      <w:r w:rsidRPr="00197C1B">
        <w:t>.,</w:t>
      </w:r>
      <w:r w:rsidR="00197C1B" w:rsidRPr="00197C1B">
        <w:rPr>
          <w:vertAlign w:val="superscript"/>
        </w:rPr>
        <w:footnoteReference w:id="146"/>
      </w:r>
      <w:r w:rsidRPr="00197C1B">
        <w:t xml:space="preserve"> the court upheld a jury’s finding that Samsung willfully intended to trade on the reputation of Apple’s iPhone trade dress</w:t>
      </w:r>
      <w:r w:rsidR="00197C1B" w:rsidRPr="00197C1B">
        <w:t>.</w:t>
      </w:r>
      <w:r w:rsidR="00197C1B" w:rsidRPr="00197C1B">
        <w:t xml:space="preserve"> </w:t>
      </w:r>
      <w:r w:rsidR="00197C1B" w:rsidRPr="00197C1B">
        <w:t>T</w:t>
      </w:r>
      <w:r w:rsidRPr="00197C1B">
        <w:t>he court cited evidence that Samsung considered the iPhone to be “revolutionary” and that it sought to copy the look of the iPhone as sufficient to support the jury’s verdict.</w:t>
      </w:r>
      <w:r w:rsidR="00197C1B" w:rsidRPr="00197C1B">
        <w:rPr>
          <w:vertAlign w:val="superscript"/>
        </w:rPr>
        <w:footnoteReference w:id="147"/>
      </w:r>
    </w:p>
    <w:p w14:paraId="074C3696" w14:textId="6DF1BBC3" w:rsidR="00197C1B" w:rsidRPr="00197C1B" w:rsidRDefault="00905652" w:rsidP="00197C1B">
      <w:pPr>
        <w:pStyle w:val="BNormal"/>
      </w:pPr>
      <w:r w:rsidRPr="00197C1B">
        <w:t>[Author Note</w:t>
      </w:r>
      <w:r w:rsidR="00197C1B" w:rsidRPr="00197C1B">
        <w:t>:</w:t>
      </w:r>
      <w:r w:rsidR="00197C1B" w:rsidRPr="00197C1B">
        <w:t xml:space="preserve"> </w:t>
      </w:r>
      <w:r w:rsidR="00197C1B" w:rsidRPr="00197C1B">
        <w:t>A</w:t>
      </w:r>
      <w:r w:rsidRPr="00197C1B">
        <w:t>s discussed in Section III.A, above, the concept of “willful intent” in the TDRA is a tricky one</w:t>
      </w:r>
      <w:r w:rsidR="00197C1B" w:rsidRPr="00197C1B">
        <w:t>.</w:t>
      </w:r>
      <w:r w:rsidR="00197C1B" w:rsidRPr="00197C1B">
        <w:t xml:space="preserve"> </w:t>
      </w:r>
      <w:r w:rsidR="00197C1B" w:rsidRPr="00197C1B">
        <w:t>T</w:t>
      </w:r>
      <w:r w:rsidRPr="00197C1B">
        <w:t xml:space="preserve">he </w:t>
      </w:r>
      <w:r w:rsidR="00197C1B" w:rsidRPr="00197C1B">
        <w:rPr>
          <w:rStyle w:val="BCasenamefull"/>
        </w:rPr>
        <w:t>Apple v. Samsun</w:t>
      </w:r>
      <w:r w:rsidRPr="00197C1B">
        <w:t>g litigation illustrates the problem</w:t>
      </w:r>
      <w:r w:rsidR="00197C1B" w:rsidRPr="00197C1B">
        <w:t>.</w:t>
      </w:r>
      <w:r w:rsidR="00197C1B" w:rsidRPr="00197C1B">
        <w:t xml:space="preserve"> </w:t>
      </w:r>
      <w:r w:rsidR="00197C1B" w:rsidRPr="00197C1B">
        <w:t>T</w:t>
      </w:r>
      <w:r w:rsidRPr="00197C1B">
        <w:t>he district court apparently upheld the jury’s damage verdict on the grounds that there was sufficient evidence to support a finding that Samsung intentionally copied the iPhone trade dress</w:t>
      </w:r>
      <w:r w:rsidR="00197C1B" w:rsidRPr="00197C1B">
        <w:t>.</w:t>
      </w:r>
      <w:r w:rsidR="00197C1B" w:rsidRPr="00197C1B">
        <w:t xml:space="preserve"> </w:t>
      </w:r>
      <w:r w:rsidR="00197C1B" w:rsidRPr="00197C1B">
        <w:t>H</w:t>
      </w:r>
      <w:r w:rsidRPr="00197C1B">
        <w:t>owever, even putting aside the possible distinction between “intent” and “willful intent,” there is a problem with the court’s analysis</w:t>
      </w:r>
      <w:r w:rsidR="00197C1B" w:rsidRPr="00197C1B">
        <w:t>.</w:t>
      </w:r>
      <w:r w:rsidR="00197C1B" w:rsidRPr="00197C1B">
        <w:t xml:space="preserve"> </w:t>
      </w:r>
      <w:r w:rsidR="00197C1B" w:rsidRPr="00197C1B">
        <w:t>I</w:t>
      </w:r>
      <w:r w:rsidRPr="00197C1B">
        <w:t>n order to justify an award of damages, the TDRA requires a showing that the defendant “willfully intended to trade on the recognition of the famous mark.” Intent to copy alone does not necessarily mean that one intends to trade on the reputation of the famous mark</w:t>
      </w:r>
      <w:r w:rsidR="00197C1B" w:rsidRPr="00197C1B">
        <w:t>.</w:t>
      </w:r>
      <w:r w:rsidR="00197C1B" w:rsidRPr="00197C1B">
        <w:t xml:space="preserve"> </w:t>
      </w:r>
      <w:r w:rsidR="00197C1B" w:rsidRPr="00197C1B">
        <w:t>T</w:t>
      </w:r>
      <w:r w:rsidRPr="00197C1B">
        <w:t>he court should have examined whether the evidence supported a finding that the reason Samsung copied Apple’s trade dress was to take advantage of Apple’s reputation, or whether it was simply because the design of the iPhone was a particularly aesthetically pleasing one that would attract consumers</w:t>
      </w:r>
      <w:r w:rsidR="00197C1B" w:rsidRPr="00197C1B">
        <w:t>.</w:t>
      </w:r>
      <w:r w:rsidR="00197C1B" w:rsidRPr="00197C1B">
        <w:t xml:space="preserve"> </w:t>
      </w:r>
      <w:r w:rsidR="00197C1B" w:rsidRPr="00197C1B">
        <w:t>(</w:t>
      </w:r>
      <w:r w:rsidRPr="00197C1B">
        <w:t>This might have made it functional, but that is an issue that is beyond the scope of this comment</w:t>
      </w:r>
      <w:r w:rsidR="00197C1B" w:rsidRPr="00197C1B">
        <w:t>.</w:t>
      </w:r>
      <w:r w:rsidR="00197C1B" w:rsidRPr="00197C1B">
        <w:t xml:space="preserve"> </w:t>
      </w:r>
      <w:r w:rsidR="00197C1B" w:rsidRPr="00197C1B">
        <w:rPr>
          <w:i/>
        </w:rPr>
        <w:t>See</w:t>
      </w:r>
      <w:r w:rsidRPr="00197C1B">
        <w:t xml:space="preserve"> Chapter 9, §VI.C.1.) Perhaps the “revolutionary” aspect of the design convinced the court that Samsung’s intent was to trade on Apple’s reputation, but it would have been helpful if that had been made clear</w:t>
      </w:r>
      <w:r w:rsidR="00197C1B" w:rsidRPr="00197C1B">
        <w:t>.</w:t>
      </w:r>
      <w:r w:rsidR="00197C1B" w:rsidRPr="00197C1B">
        <w:t xml:space="preserve"> </w:t>
      </w:r>
      <w:r w:rsidR="00197C1B" w:rsidRPr="00197C1B">
        <w:t>B</w:t>
      </w:r>
      <w:r w:rsidRPr="00197C1B">
        <w:t xml:space="preserve">ut then there is the issue of “intent” and “willful intent.” Unfortunately, nothing in the court’s opinion makes any distinction between intentionally trading on Apple’s reputation and </w:t>
      </w:r>
      <w:r w:rsidR="00197C1B" w:rsidRPr="00197C1B">
        <w:rPr>
          <w:i/>
        </w:rPr>
        <w:t>willfully</w:t>
      </w:r>
      <w:r w:rsidRPr="00197C1B">
        <w:t xml:space="preserve"> intending to do so</w:t>
      </w:r>
      <w:r w:rsidR="00197C1B" w:rsidRPr="00197C1B">
        <w:t>.</w:t>
      </w:r>
      <w:r w:rsidR="00197C1B" w:rsidRPr="00197C1B">
        <w:t xml:space="preserve"> </w:t>
      </w:r>
      <w:r w:rsidR="00197C1B" w:rsidRPr="00197C1B">
        <w:t>I</w:t>
      </w:r>
      <w:r w:rsidRPr="00197C1B">
        <w:t xml:space="preserve">n its jury instructions relating to willful </w:t>
      </w:r>
      <w:r w:rsidR="00197C1B" w:rsidRPr="00197C1B">
        <w:rPr>
          <w:i/>
        </w:rPr>
        <w:t>patent</w:t>
      </w:r>
      <w:r w:rsidRPr="00197C1B">
        <w:t xml:space="preserve"> infringement, the court instructed the jury that it had to find either actual knowledge that Samsung’s actions violated patent law or reckless disregard of whether they violated the law—and the showing had to be by clear and convincing evidence (Jury Instruction No</w:t>
      </w:r>
      <w:r w:rsidR="00197C1B" w:rsidRPr="00197C1B">
        <w:t>.</w:t>
      </w:r>
      <w:r w:rsidR="00197C1B" w:rsidRPr="00197C1B">
        <w:t xml:space="preserve"> </w:t>
      </w:r>
      <w:r w:rsidR="00197C1B" w:rsidRPr="00197C1B">
        <w:t>5</w:t>
      </w:r>
      <w:r w:rsidRPr="00197C1B">
        <w:t>9)</w:t>
      </w:r>
      <w:r w:rsidR="00197C1B" w:rsidRPr="00197C1B">
        <w:t>.</w:t>
      </w:r>
      <w:r w:rsidR="00197C1B" w:rsidRPr="00197C1B">
        <w:t xml:space="preserve"> </w:t>
      </w:r>
      <w:r w:rsidR="00197C1B" w:rsidRPr="00197C1B">
        <w:t>H</w:t>
      </w:r>
      <w:r w:rsidRPr="00197C1B">
        <w:t>owever, when instructing the jury about damages for trade dress dilution, the court only told the jury that it must find (by a preponderance of evidence) that Samsung’s actions were “willful” (Jury Instruction No</w:t>
      </w:r>
      <w:r w:rsidR="00197C1B" w:rsidRPr="00197C1B">
        <w:t>.</w:t>
      </w:r>
      <w:r w:rsidR="00197C1B" w:rsidRPr="00197C1B">
        <w:t xml:space="preserve"> </w:t>
      </w:r>
      <w:r w:rsidR="00197C1B" w:rsidRPr="00197C1B">
        <w:t>7</w:t>
      </w:r>
      <w:r w:rsidRPr="00197C1B">
        <w:t>1).</w:t>
      </w:r>
      <w:r w:rsidR="00197C1B" w:rsidRPr="00197C1B">
        <w:rPr>
          <w:vertAlign w:val="superscript"/>
        </w:rPr>
        <w:footnoteReference w:id="148"/>
      </w:r>
    </w:p>
    <w:p w14:paraId="79E2A92D" w14:textId="0ACBFEFC" w:rsidR="00197C1B" w:rsidRPr="00197C1B" w:rsidRDefault="00905652" w:rsidP="00197C1B">
      <w:pPr>
        <w:pStyle w:val="BNormal"/>
      </w:pPr>
      <w:r w:rsidRPr="00197C1B">
        <w:t>Unlike the instruction relating to willful patent infringement, there was no attempt to clarify the meaning of “willful.” Moreover, the omission of the statutory requirement that there be a willful intent to trade on Apple’s reputation, while perhaps not something that would have changed the jury’s verdict, is of concern, in that it indicates a lack of attention to the specific requirements of the statute</w:t>
      </w:r>
      <w:r w:rsidR="00197C1B" w:rsidRPr="00197C1B">
        <w:t>.</w:t>
      </w:r>
      <w:r w:rsidR="00197C1B" w:rsidRPr="00197C1B">
        <w:t xml:space="preserve"> </w:t>
      </w:r>
      <w:r w:rsidR="00197C1B" w:rsidRPr="00197C1B">
        <w:t>M</w:t>
      </w:r>
      <w:r w:rsidRPr="00197C1B">
        <w:t>ost likely the lack of appellate guidance in this area made the court (and the lawyers for each side) hesitant to give additional instruction</w:t>
      </w:r>
      <w:r w:rsidR="00197C1B" w:rsidRPr="00197C1B">
        <w:t>.</w:t>
      </w:r>
      <w:r w:rsidR="00197C1B" w:rsidRPr="00197C1B">
        <w:t xml:space="preserve"> </w:t>
      </w:r>
      <w:r w:rsidR="00197C1B" w:rsidRPr="00197C1B">
        <w:t>A</w:t>
      </w:r>
      <w:r w:rsidRPr="00197C1B">
        <w:t xml:space="preserve">lthough the case was appealed to the Federal Circuit (which has exclusive jurisdiction over appeals of the </w:t>
      </w:r>
      <w:r w:rsidRPr="00197C1B">
        <w:lastRenderedPageBreak/>
        <w:t>patent claims in the litigation), that court reversed the trade dress judgment on the grounds that the trade dress was functional, and did not address the dilution claims.</w:t>
      </w:r>
      <w:r w:rsidR="00197C1B" w:rsidRPr="00197C1B">
        <w:rPr>
          <w:vertAlign w:val="superscript"/>
        </w:rPr>
        <w:footnoteReference w:id="149"/>
      </w:r>
      <w:r w:rsidRPr="00197C1B">
        <w:t>]</w:t>
      </w:r>
    </w:p>
    <w:p w14:paraId="7CAB9317" w14:textId="2FA83347" w:rsidR="00197C1B" w:rsidRPr="00197C1B" w:rsidRDefault="00905652" w:rsidP="00197C1B">
      <w:pPr>
        <w:pStyle w:val="BNormal"/>
      </w:pPr>
      <w:r w:rsidRPr="00197C1B">
        <w:t>However, the mere fact that the second user knew of the famous mark when the second user began its use is not sufficient to demonstrate willful intent.</w:t>
      </w:r>
      <w:r w:rsidR="00197C1B" w:rsidRPr="00197C1B">
        <w:rPr>
          <w:vertAlign w:val="superscript"/>
        </w:rPr>
        <w:footnoteReference w:id="150"/>
      </w:r>
      <w:r w:rsidRPr="00197C1B">
        <w:t xml:space="preserve"> Moreover, courts must guard against the facile assumption that bad faith for purposes of infringement automatically satisfies the “willful intent” requirement</w:t>
      </w:r>
      <w:r w:rsidR="00197C1B" w:rsidRPr="00197C1B">
        <w:t>.</w:t>
      </w:r>
      <w:r w:rsidR="00197C1B" w:rsidRPr="00197C1B">
        <w:t xml:space="preserve"> </w:t>
      </w:r>
      <w:r w:rsidR="00197C1B" w:rsidRPr="00197C1B">
        <w:t>A</w:t>
      </w:r>
      <w:r w:rsidRPr="00197C1B">
        <w:t>lthough some forms of intentional infringement may also satisfy the requirements of Section 43(c)(5), not all will do so.</w:t>
      </w:r>
      <w:r w:rsidR="00197C1B" w:rsidRPr="00197C1B">
        <w:rPr>
          <w:vertAlign w:val="superscript"/>
        </w:rPr>
        <w:footnoteReference w:id="151"/>
      </w:r>
    </w:p>
    <w:p w14:paraId="1E2ADEC4" w14:textId="1FA0B6A5" w:rsidR="00197C1B" w:rsidRPr="00197C1B" w:rsidRDefault="00905652" w:rsidP="00197C1B">
      <w:pPr>
        <w:pStyle w:val="BNormal"/>
      </w:pPr>
      <w:r w:rsidRPr="00197C1B">
        <w:t>When dilution claims are joined with claims for infringement, courts may not be as careful to delineate specific grounds for damages under the TDRA, as opposed to awards for infringement or other violations.</w:t>
      </w:r>
      <w:r w:rsidR="00197C1B" w:rsidRPr="00197C1B">
        <w:rPr>
          <w:vertAlign w:val="superscript"/>
        </w:rPr>
        <w:footnoteReference w:id="152"/>
      </w:r>
      <w:r w:rsidRPr="00197C1B">
        <w:t xml:space="preserve"> In </w:t>
      </w:r>
      <w:r w:rsidR="00197C1B" w:rsidRPr="00197C1B">
        <w:rPr>
          <w:i/>
        </w:rPr>
        <w:t>Mirage Resorts, Inc</w:t>
      </w:r>
      <w:r w:rsidR="00197C1B" w:rsidRPr="00197C1B">
        <w:t>.</w:t>
      </w:r>
      <w:r w:rsidR="00197C1B" w:rsidRPr="00197C1B">
        <w:t xml:space="preserve"> </w:t>
      </w:r>
      <w:r w:rsidR="00197C1B" w:rsidRPr="00197C1B">
        <w:rPr>
          <w:i/>
        </w:rPr>
        <w:t>v</w:t>
      </w:r>
      <w:r w:rsidR="00197C1B" w:rsidRPr="00197C1B">
        <w:t>.</w:t>
      </w:r>
      <w:r w:rsidR="00197C1B" w:rsidRPr="00197C1B">
        <w:t xml:space="preserve"> </w:t>
      </w:r>
      <w:r w:rsidR="00197C1B" w:rsidRPr="00197C1B">
        <w:rPr>
          <w:i/>
        </w:rPr>
        <w:t>Stirpe</w:t>
      </w:r>
      <w:r w:rsidRPr="00197C1B">
        <w:t>,</w:t>
      </w:r>
      <w:r w:rsidR="00197C1B" w:rsidRPr="00197C1B">
        <w:rPr>
          <w:vertAlign w:val="superscript"/>
        </w:rPr>
        <w:footnoteReference w:id="153"/>
      </w:r>
      <w:r w:rsidRPr="00197C1B">
        <w:t xml:space="preserve"> the court found that the defendant’s registration of numerous domain names containing the names of well-known Las Vegas hotels constituted both trademark infringement and dilution.</w:t>
      </w:r>
      <w:r w:rsidR="00197C1B" w:rsidRPr="00197C1B">
        <w:rPr>
          <w:vertAlign w:val="superscript"/>
        </w:rPr>
        <w:footnoteReference w:id="154"/>
      </w:r>
      <w:r w:rsidRPr="00197C1B">
        <w:t xml:space="preserve"> Noting that the defendant had refused to comply with an existing injunction to transfer the domain name, the court found the defendant’s actions to be “boldly willful,”</w:t>
      </w:r>
      <w:r w:rsidR="00197C1B" w:rsidRPr="00197C1B">
        <w:rPr>
          <w:vertAlign w:val="superscript"/>
        </w:rPr>
        <w:footnoteReference w:id="155"/>
      </w:r>
      <w:r w:rsidRPr="00197C1B">
        <w:t xml:space="preserve"> and awarded the plaintiff damages of $500 per domain name.</w:t>
      </w:r>
      <w:r w:rsidR="00197C1B" w:rsidRPr="00197C1B">
        <w:rPr>
          <w:vertAlign w:val="superscript"/>
        </w:rPr>
        <w:footnoteReference w:id="156"/>
      </w:r>
      <w:r w:rsidRPr="00197C1B">
        <w:t xml:space="preserve"> Although violation of an injunction may be ground for finding the requisite intent under the TDRA, the presence of the infringement claim meant that the court did not need to discuss this issue in any detail before awarding damages</w:t>
      </w:r>
      <w:r w:rsidR="00197C1B" w:rsidRPr="00197C1B">
        <w:t>.</w:t>
      </w:r>
      <w:r w:rsidR="00197C1B" w:rsidRPr="00197C1B">
        <w:t xml:space="preserve"> </w:t>
      </w:r>
      <w:r w:rsidR="00197C1B" w:rsidRPr="00197C1B">
        <w:t>U</w:t>
      </w:r>
      <w:r w:rsidRPr="00197C1B">
        <w:t>nfortunately, this makes it more difficult to provide guidance for future cases that do not include infringement.</w:t>
      </w:r>
    </w:p>
    <w:p w14:paraId="347525A9" w14:textId="0185D2AB" w:rsidR="00197C1B" w:rsidRPr="00197C1B" w:rsidRDefault="00905652" w:rsidP="00197C1B">
      <w:pPr>
        <w:pStyle w:val="BNormal"/>
      </w:pPr>
      <w:r w:rsidRPr="00197C1B">
        <w:t>At least one court erroneously assumed that any situation in which damages could be awarded for infringement also permits damages for dilution.</w:t>
      </w:r>
      <w:r w:rsidR="00197C1B" w:rsidRPr="00197C1B">
        <w:rPr>
          <w:vertAlign w:val="superscript"/>
        </w:rPr>
        <w:footnoteReference w:id="157"/>
      </w:r>
      <w:r w:rsidRPr="00197C1B">
        <w:t xml:space="preserve"> This is clearly not what the statute says</w:t>
      </w:r>
      <w:r w:rsidR="00197C1B" w:rsidRPr="00197C1B">
        <w:t>.</w:t>
      </w:r>
      <w:r w:rsidR="00197C1B" w:rsidRPr="00197C1B">
        <w:t xml:space="preserve"> </w:t>
      </w:r>
      <w:r w:rsidR="00197C1B" w:rsidRPr="00197C1B">
        <w:t>D</w:t>
      </w:r>
      <w:r w:rsidRPr="00197C1B">
        <w:t>amages may be awarded for unintentional infringement, but an award of damages for dilution requires willful intent</w:t>
      </w:r>
      <w:r w:rsidR="00197C1B" w:rsidRPr="00197C1B">
        <w:t>.</w:t>
      </w:r>
      <w:r w:rsidR="00197C1B" w:rsidRPr="00197C1B">
        <w:t xml:space="preserve"> </w:t>
      </w:r>
      <w:r w:rsidR="00197C1B" w:rsidRPr="00197C1B">
        <w:t>I</w:t>
      </w:r>
      <w:r w:rsidRPr="00197C1B">
        <w:t>n another case, a court awarded treble damages and attorney’s fees in a suit involving both infringement and dilution claims, without separating the two claims for purposes of the damages discussion.</w:t>
      </w:r>
      <w:r w:rsidR="00197C1B" w:rsidRPr="00197C1B">
        <w:rPr>
          <w:vertAlign w:val="superscript"/>
        </w:rPr>
        <w:footnoteReference w:id="158"/>
      </w:r>
    </w:p>
    <w:p w14:paraId="7F28EF09" w14:textId="065D0897" w:rsidR="00197C1B" w:rsidRPr="00197C1B" w:rsidRDefault="00905652" w:rsidP="00197C1B">
      <w:pPr>
        <w:pStyle w:val="BNormal"/>
      </w:pPr>
      <w:r w:rsidRPr="00197C1B">
        <w:lastRenderedPageBreak/>
        <w:t>In another case, a district court, though recognizing the willfulness requirement, upheld a damage award made by a jury without any indication that there was evidence of willful intent to trade on the reputation of the mark or to cause dilution.</w:t>
      </w:r>
      <w:r w:rsidR="00197C1B" w:rsidRPr="00197C1B">
        <w:rPr>
          <w:vertAlign w:val="superscript"/>
        </w:rPr>
        <w:footnoteReference w:id="159"/>
      </w:r>
      <w:r w:rsidRPr="00197C1B">
        <w:t xml:space="preserve"> Although the defendant may not have raised that issue, the lack of any discussion is unfortunate.</w:t>
      </w:r>
    </w:p>
    <w:p w14:paraId="2BB89F58" w14:textId="7ADCCF4F" w:rsidR="00197C1B" w:rsidRPr="00197C1B" w:rsidRDefault="00905652" w:rsidP="00197C1B">
      <w:pPr>
        <w:pStyle w:val="BNormal"/>
      </w:pPr>
      <w:r w:rsidRPr="00197C1B">
        <w:t>In still another case, the court denied summary judgment on the issue of willfulness, based on defendant’s knowledge of plaintiff’s claims as to its trademarks, its knowledge that an agreement between the parties had been terminated, and the fact that defendant continued to sell products with plaintiff’s trademarks as much as three months after the termination.</w:t>
      </w:r>
      <w:r w:rsidR="00197C1B" w:rsidRPr="00197C1B">
        <w:rPr>
          <w:vertAlign w:val="superscript"/>
        </w:rPr>
        <w:footnoteReference w:id="160"/>
      </w:r>
      <w:r w:rsidRPr="00197C1B">
        <w:t xml:space="preserve"> However, there was no discussion about whether defendant intended to trade on the mark’s reputation or harm its reputation.</w:t>
      </w:r>
    </w:p>
    <w:p w14:paraId="12F8C241" w14:textId="11D5CBCA" w:rsidR="00197C1B" w:rsidRPr="00197C1B" w:rsidRDefault="00905652" w:rsidP="00197C1B">
      <w:pPr>
        <w:pStyle w:val="BNormal"/>
      </w:pPr>
      <w:r w:rsidRPr="00197C1B">
        <w:t>Damages may not be awarded on speculation</w:t>
      </w:r>
      <w:r w:rsidR="00197C1B" w:rsidRPr="00197C1B">
        <w:t>.</w:t>
      </w:r>
      <w:r w:rsidR="00197C1B" w:rsidRPr="00197C1B">
        <w:t xml:space="preserve"> </w:t>
      </w:r>
      <w:r w:rsidR="00197C1B" w:rsidRPr="00197C1B">
        <w:t>W</w:t>
      </w:r>
      <w:r w:rsidRPr="00197C1B">
        <w:t>here there is insufficient evidence to show damages or lost profits, then damages should not be awarded.</w:t>
      </w:r>
      <w:r w:rsidR="00197C1B" w:rsidRPr="00197C1B">
        <w:rPr>
          <w:vertAlign w:val="superscript"/>
        </w:rPr>
        <w:footnoteReference w:id="161"/>
      </w:r>
    </w:p>
    <w:p w14:paraId="01AE9267" w14:textId="76EC9FE1" w:rsidR="00197C1B" w:rsidRPr="00197C1B" w:rsidRDefault="00B14B89" w:rsidP="00197C1B">
      <w:pPr>
        <w:pStyle w:val="BHead2"/>
      </w:pPr>
      <w:r>
        <w:t>11.III.</w:t>
      </w:r>
      <w:r w:rsidR="00197C1B" w:rsidRPr="00B14B89">
        <w:rPr>
          <w:rStyle w:val="BBNAidChar"/>
          <w:rFonts w:eastAsiaTheme="majorEastAsia"/>
        </w:rPr>
        <w:t>C</w:t>
      </w:r>
      <w:r w:rsidR="00197C1B" w:rsidRPr="00197C1B">
        <w:t>.</w:t>
      </w:r>
      <w:r>
        <w:t> </w:t>
      </w:r>
      <w:r w:rsidR="00197C1B" w:rsidRPr="00197C1B">
        <w:tab/>
        <w:t>Punitive Damages Not Available Under the Lanham Act</w:t>
      </w:r>
    </w:p>
    <w:p w14:paraId="6A66985B" w14:textId="738BA185" w:rsidR="00197C1B" w:rsidRPr="00197C1B" w:rsidRDefault="00905652" w:rsidP="00197C1B">
      <w:pPr>
        <w:pStyle w:val="BNormal"/>
      </w:pPr>
      <w:r w:rsidRPr="00197C1B">
        <w:t>Although Section 35(a) permits an enhancement of damages, it provides that any such enhancements “shall constitute compensation and not a penalty.” There are no other general provisions that would provide for damages in the nature of a penalty</w:t>
      </w:r>
      <w:r w:rsidR="00197C1B" w:rsidRPr="00197C1B">
        <w:t>.</w:t>
      </w:r>
      <w:r w:rsidR="00197C1B" w:rsidRPr="00197C1B">
        <w:t xml:space="preserve"> </w:t>
      </w:r>
      <w:r w:rsidR="00197C1B" w:rsidRPr="00197C1B">
        <w:t>T</w:t>
      </w:r>
      <w:r w:rsidRPr="00197C1B">
        <w:t xml:space="preserve">hus, courts have held that punitive damages are </w:t>
      </w:r>
      <w:r w:rsidR="00197C1B" w:rsidRPr="00197C1B">
        <w:rPr>
          <w:i/>
        </w:rPr>
        <w:t>not</w:t>
      </w:r>
      <w:r w:rsidRPr="00197C1B">
        <w:t xml:space="preserve"> available for Lanham Act claims, including dilution claims.</w:t>
      </w:r>
      <w:r w:rsidR="00197C1B" w:rsidRPr="00197C1B">
        <w:rPr>
          <w:vertAlign w:val="superscript"/>
        </w:rPr>
        <w:footnoteReference w:id="162"/>
      </w:r>
      <w:r w:rsidRPr="00197C1B">
        <w:t xml:space="preserve"> However, Section 35(a) does permit a court to enhance the damages if it finds the given amount to be inadequate.</w:t>
      </w:r>
      <w:r w:rsidR="00197C1B" w:rsidRPr="00197C1B">
        <w:rPr>
          <w:vertAlign w:val="superscript"/>
        </w:rPr>
        <w:footnoteReference w:id="163"/>
      </w:r>
      <w:r w:rsidRPr="00197C1B">
        <w:t xml:space="preserve"> Obviously, the line between enhancement and penalty is a fine one</w:t>
      </w:r>
      <w:r w:rsidR="00197C1B" w:rsidRPr="00197C1B">
        <w:t>.</w:t>
      </w:r>
      <w:r w:rsidR="00197C1B" w:rsidRPr="00197C1B">
        <w:t xml:space="preserve"> </w:t>
      </w:r>
      <w:r w:rsidR="00197C1B" w:rsidRPr="00197C1B">
        <w:t>I</w:t>
      </w:r>
      <w:r w:rsidRPr="00197C1B">
        <w:t>f the case includes supplemental state claims, punitive damages could be awarded for violations of state law, under the circumstances provided by that law.</w:t>
      </w:r>
      <w:r w:rsidR="00197C1B" w:rsidRPr="00197C1B">
        <w:rPr>
          <w:vertAlign w:val="superscript"/>
        </w:rPr>
        <w:footnoteReference w:id="164"/>
      </w:r>
    </w:p>
    <w:p w14:paraId="471ED3DD" w14:textId="6EBE8474" w:rsidR="00197C1B" w:rsidRPr="00197C1B" w:rsidRDefault="00B14B89" w:rsidP="00197C1B">
      <w:pPr>
        <w:pStyle w:val="BHead2"/>
      </w:pPr>
      <w:r>
        <w:lastRenderedPageBreak/>
        <w:t>11.III.</w:t>
      </w:r>
      <w:r w:rsidR="00197C1B" w:rsidRPr="00B14B89">
        <w:rPr>
          <w:rStyle w:val="BBNAidChar"/>
          <w:rFonts w:eastAsiaTheme="majorEastAsia"/>
        </w:rPr>
        <w:t>D</w:t>
      </w:r>
      <w:r w:rsidR="00197C1B" w:rsidRPr="00197C1B">
        <w:t>.</w:t>
      </w:r>
      <w:r>
        <w:t> </w:t>
      </w:r>
      <w:r w:rsidR="00197C1B" w:rsidRPr="00197C1B">
        <w:tab/>
        <w:t>Awards of Damages for Nondilution Claims Joined With Dilution Claims</w:t>
      </w:r>
    </w:p>
    <w:p w14:paraId="1E493DA5" w14:textId="52C37A85" w:rsidR="00197C1B" w:rsidRPr="00197C1B" w:rsidRDefault="00905652" w:rsidP="00197C1B">
      <w:pPr>
        <w:pStyle w:val="BNormal"/>
      </w:pPr>
      <w:r w:rsidRPr="00197C1B">
        <w:t>When dilution claims are joined with other trademark claims, damages may be awarded for those other claims even if damages are not awarded under the TDRA</w:t>
      </w:r>
      <w:r w:rsidR="00197C1B" w:rsidRPr="00197C1B">
        <w:t>.</w:t>
      </w:r>
      <w:r w:rsidR="00197C1B" w:rsidRPr="00197C1B">
        <w:t xml:space="preserve"> </w:t>
      </w:r>
      <w:r w:rsidR="00197C1B" w:rsidRPr="00197C1B">
        <w:t>O</w:t>
      </w:r>
      <w:r w:rsidRPr="00197C1B">
        <w:t>ne common alternative to dilution is the Anticybersquatting Consumer Protection Act (ACPA), which can be used to protect famous or distinctive trademarks from bad faith registrations of Internet domain names that infringe or dilute those marks</w:t>
      </w:r>
      <w:r w:rsidR="00197C1B" w:rsidRPr="00197C1B">
        <w:t>.</w:t>
      </w:r>
      <w:r w:rsidR="00197C1B" w:rsidRPr="00197C1B">
        <w:t xml:space="preserve"> </w:t>
      </w:r>
      <w:r w:rsidR="00197C1B" w:rsidRPr="00197C1B">
        <w:t>U</w:t>
      </w:r>
      <w:r w:rsidRPr="00197C1B">
        <w:t>nder Section 35(a) of the Lanham Act, violations of the ACPA are compensable in the same manner as other Lanham Act violations</w:t>
      </w:r>
      <w:r w:rsidR="00197C1B" w:rsidRPr="00197C1B">
        <w:t>.</w:t>
      </w:r>
      <w:r w:rsidR="00197C1B" w:rsidRPr="00197C1B">
        <w:t xml:space="preserve"> </w:t>
      </w:r>
      <w:r w:rsidR="00197C1B" w:rsidRPr="00197C1B">
        <w:t>H</w:t>
      </w:r>
      <w:r w:rsidRPr="00197C1B">
        <w:t>owever, ACPA violations may also be remedied under Section 35(d)</w:t>
      </w:r>
      <w:r w:rsidR="00197C1B" w:rsidRPr="00197C1B">
        <w:t>.</w:t>
      </w:r>
      <w:r w:rsidR="00197C1B" w:rsidRPr="00197C1B">
        <w:t xml:space="preserve"> </w:t>
      </w:r>
      <w:r w:rsidR="00197C1B" w:rsidRPr="00197C1B">
        <w:t>T</w:t>
      </w:r>
      <w:r w:rsidRPr="00197C1B">
        <w:t>hat section permits a successful plaintiff to elect statutory damages in lieu of actual damages and/or profits</w:t>
      </w:r>
      <w:r w:rsidR="00197C1B" w:rsidRPr="00197C1B">
        <w:t>.</w:t>
      </w:r>
      <w:r w:rsidR="00197C1B" w:rsidRPr="00197C1B">
        <w:t xml:space="preserve"> </w:t>
      </w:r>
      <w:r w:rsidR="00197C1B" w:rsidRPr="00197C1B">
        <w:t>T</w:t>
      </w:r>
      <w:r w:rsidRPr="00197C1B">
        <w:t>he statutory damages will range from $1,000 to $100,000 per domain name “as the court considers just.”</w:t>
      </w:r>
      <w:r w:rsidR="00197C1B" w:rsidRPr="00197C1B">
        <w:rPr>
          <w:vertAlign w:val="superscript"/>
        </w:rPr>
        <w:footnoteReference w:id="165"/>
      </w:r>
      <w:r w:rsidRPr="00197C1B">
        <w:t xml:space="preserve"> In a number of cases, courts have awarded damages for ACPA violations where dilution violations also have been found.</w:t>
      </w:r>
      <w:r w:rsidR="00197C1B" w:rsidRPr="00197C1B">
        <w:rPr>
          <w:vertAlign w:val="superscript"/>
        </w:rPr>
        <w:footnoteReference w:id="166"/>
      </w:r>
      <w:r w:rsidRPr="00197C1B">
        <w:t xml:space="preserve"> Naturally, a court also may award damages for any state-law claims that have been joined with TDRA claims</w:t>
      </w:r>
      <w:r w:rsidR="00197C1B" w:rsidRPr="00197C1B">
        <w:t>.</w:t>
      </w:r>
      <w:r w:rsidR="00197C1B" w:rsidRPr="00197C1B">
        <w:t xml:space="preserve"> </w:t>
      </w:r>
      <w:r w:rsidR="00197C1B" w:rsidRPr="00197C1B">
        <w:t>T</w:t>
      </w:r>
      <w:r w:rsidRPr="00197C1B">
        <w:t>hus, even where the requirements for damages under the TDRA have not been met, successful plaintiffs may still be able to recover damages</w:t>
      </w:r>
      <w:r w:rsidR="00197C1B" w:rsidRPr="00197C1B">
        <w:t>.</w:t>
      </w:r>
      <w:r w:rsidR="00197C1B" w:rsidRPr="00197C1B">
        <w:t xml:space="preserve"> </w:t>
      </w:r>
      <w:r w:rsidR="00197C1B" w:rsidRPr="00197C1B">
        <w:t>H</w:t>
      </w:r>
      <w:r w:rsidRPr="00197C1B">
        <w:t>owever, the easier availability of damages for other trademark claims can lead to some lack of guidance concerning the proper basis for awarding damages under the TDRA.</w:t>
      </w:r>
    </w:p>
    <w:p w14:paraId="62731848" w14:textId="304026D2" w:rsidR="00197C1B" w:rsidRPr="00197C1B" w:rsidRDefault="00905652" w:rsidP="00197C1B">
      <w:pPr>
        <w:pStyle w:val="BNormal"/>
      </w:pPr>
      <w:r w:rsidRPr="00197C1B">
        <w:t>Another possible situation is the joinder of patent infringement claims with dilution claims</w:t>
      </w:r>
      <w:r w:rsidR="00197C1B" w:rsidRPr="00197C1B">
        <w:t>.</w:t>
      </w:r>
      <w:r w:rsidR="00197C1B" w:rsidRPr="00197C1B">
        <w:t xml:space="preserve"> </w:t>
      </w:r>
      <w:r w:rsidR="00197C1B" w:rsidRPr="00197C1B">
        <w:t>T</w:t>
      </w:r>
      <w:r w:rsidRPr="00197C1B">
        <w:t xml:space="preserve">his occurred in </w:t>
      </w:r>
      <w:r w:rsidR="00197C1B" w:rsidRPr="00197C1B">
        <w:rPr>
          <w:rStyle w:val="BCasenamefull"/>
        </w:rPr>
        <w:t>Apple, Inc. v. Samsung Electronics Co.,</w:t>
      </w:r>
      <w:r w:rsidR="00197C1B" w:rsidRPr="00197C1B">
        <w:rPr>
          <w:vertAlign w:val="superscript"/>
        </w:rPr>
        <w:footnoteReference w:id="167"/>
      </w:r>
      <w:r w:rsidRPr="00197C1B">
        <w:t xml:space="preserve"> where a jury awarded Apple hundreds of millions of dollars in damages for both patent infringement and trade dress dilution</w:t>
      </w:r>
      <w:r w:rsidR="00197C1B" w:rsidRPr="00197C1B">
        <w:t>.</w:t>
      </w:r>
      <w:r w:rsidR="00197C1B" w:rsidRPr="00197C1B">
        <w:t xml:space="preserve"> </w:t>
      </w:r>
      <w:r w:rsidR="00197C1B" w:rsidRPr="00197C1B">
        <w:t>H</w:t>
      </w:r>
      <w:r w:rsidRPr="00197C1B">
        <w:t>owever, when Apple requested that the court enhance the damages for dilution, pursuant to Section 35(a) of the Lanham Act, the court refused, in part because Apple could not separate losses due to patent infringement (where no enhancement was permitted) from dilution.</w:t>
      </w:r>
      <w:r w:rsidR="00197C1B" w:rsidRPr="00197C1B">
        <w:rPr>
          <w:vertAlign w:val="superscript"/>
        </w:rPr>
        <w:footnoteReference w:id="168"/>
      </w:r>
    </w:p>
    <w:p w14:paraId="7B96FC35" w14:textId="1DEC50F3" w:rsidR="00197C1B" w:rsidRPr="00197C1B" w:rsidRDefault="00B14B89" w:rsidP="00197C1B">
      <w:pPr>
        <w:pStyle w:val="BHead2"/>
      </w:pPr>
      <w:r>
        <w:t>11.III.</w:t>
      </w:r>
      <w:r w:rsidR="00197C1B" w:rsidRPr="00B14B89">
        <w:rPr>
          <w:rStyle w:val="BBNAidChar"/>
          <w:rFonts w:eastAsiaTheme="majorEastAsia"/>
        </w:rPr>
        <w:t>E</w:t>
      </w:r>
      <w:r w:rsidR="00197C1B" w:rsidRPr="00197C1B">
        <w:t>.</w:t>
      </w:r>
      <w:r>
        <w:t> </w:t>
      </w:r>
      <w:r w:rsidR="00197C1B" w:rsidRPr="00197C1B">
        <w:tab/>
        <w:t>Notice as a Prerequisite for Damages</w:t>
      </w:r>
    </w:p>
    <w:p w14:paraId="3DA00F9E" w14:textId="56F6D860" w:rsidR="00197C1B" w:rsidRPr="00197C1B" w:rsidRDefault="00905652" w:rsidP="00197C1B">
      <w:pPr>
        <w:pStyle w:val="BNormal"/>
      </w:pPr>
      <w:r w:rsidRPr="00197C1B">
        <w:t>Under Section 29 of the Lanham Act, the owner of a registered mark that does not indicate that its mark is registered (with the ®) cannot recover damages unless the defendant is shown to have had actual notice of the registration.</w:t>
      </w:r>
      <w:r w:rsidR="00197C1B" w:rsidRPr="00197C1B">
        <w:rPr>
          <w:vertAlign w:val="superscript"/>
        </w:rPr>
        <w:footnoteReference w:id="169"/>
      </w:r>
      <w:r w:rsidRPr="00197C1B">
        <w:t xml:space="preserve"> However, there is no notice requirement for the recovery of damages if the mark is not registered</w:t>
      </w:r>
      <w:r w:rsidR="00197C1B" w:rsidRPr="00197C1B">
        <w:t>.</w:t>
      </w:r>
      <w:r w:rsidR="00197C1B" w:rsidRPr="00197C1B">
        <w:t xml:space="preserve"> </w:t>
      </w:r>
      <w:r w:rsidR="00197C1B" w:rsidRPr="00197C1B">
        <w:t>T</w:t>
      </w:r>
      <w:r w:rsidRPr="00197C1B">
        <w:t xml:space="preserve">he irony of this dichotomy was illustrated in </w:t>
      </w:r>
      <w:r w:rsidR="00197C1B" w:rsidRPr="00197C1B">
        <w:rPr>
          <w:i/>
        </w:rPr>
        <w:t>Apple, Inc</w:t>
      </w:r>
      <w:r w:rsidR="00197C1B" w:rsidRPr="00197C1B">
        <w:t>.</w:t>
      </w:r>
      <w:r w:rsidR="00197C1B" w:rsidRPr="00197C1B">
        <w:t xml:space="preserve"> </w:t>
      </w:r>
      <w:r w:rsidR="00197C1B" w:rsidRPr="00197C1B">
        <w:rPr>
          <w:i/>
        </w:rPr>
        <w:t>v</w:t>
      </w:r>
      <w:r w:rsidR="00197C1B" w:rsidRPr="00197C1B">
        <w:t>.</w:t>
      </w:r>
      <w:r w:rsidR="00197C1B" w:rsidRPr="00197C1B">
        <w:t xml:space="preserve"> </w:t>
      </w:r>
      <w:r w:rsidR="00197C1B" w:rsidRPr="00197C1B">
        <w:rPr>
          <w:i/>
        </w:rPr>
        <w:t>Samsung Electronics Co</w:t>
      </w:r>
      <w:r w:rsidRPr="00197C1B">
        <w:t>.</w:t>
      </w:r>
      <w:r w:rsidR="00197C1B" w:rsidRPr="00197C1B">
        <w:rPr>
          <w:vertAlign w:val="superscript"/>
        </w:rPr>
        <w:footnoteReference w:id="170"/>
      </w:r>
      <w:r w:rsidRPr="00197C1B">
        <w:t xml:space="preserve"> A jury awarded Apple damages for patent infringement, trade dress infringement, and dilution</w:t>
      </w:r>
      <w:r w:rsidR="00197C1B" w:rsidRPr="00197C1B">
        <w:t>.</w:t>
      </w:r>
      <w:r w:rsidR="00197C1B" w:rsidRPr="00197C1B">
        <w:t xml:space="preserve"> </w:t>
      </w:r>
      <w:r w:rsidR="00197C1B" w:rsidRPr="00197C1B">
        <w:t>H</w:t>
      </w:r>
      <w:r w:rsidRPr="00197C1B">
        <w:t>owever, some of the trade dress was registered, while other trade dress was not</w:t>
      </w:r>
      <w:r w:rsidR="00197C1B" w:rsidRPr="00197C1B">
        <w:t>.</w:t>
      </w:r>
      <w:r w:rsidR="00197C1B" w:rsidRPr="00197C1B">
        <w:t xml:space="preserve"> </w:t>
      </w:r>
      <w:r w:rsidR="00197C1B" w:rsidRPr="00197C1B">
        <w:t>T</w:t>
      </w:r>
      <w:r w:rsidRPr="00197C1B">
        <w:t xml:space="preserve">hus, the court’s discussion of the propriety of the </w:t>
      </w:r>
      <w:r w:rsidRPr="00197C1B">
        <w:lastRenderedPageBreak/>
        <w:t>award had to bifurcate the trade dress claims, according to whether they were registered, in order to comply with Section 29.</w:t>
      </w:r>
      <w:r w:rsidR="00197C1B" w:rsidRPr="00197C1B">
        <w:rPr>
          <w:vertAlign w:val="superscript"/>
        </w:rPr>
        <w:footnoteReference w:id="171"/>
      </w:r>
    </w:p>
    <w:p w14:paraId="64900985" w14:textId="0DEA4908" w:rsidR="00197C1B" w:rsidRPr="00197C1B" w:rsidRDefault="00B14B89" w:rsidP="00197C1B">
      <w:pPr>
        <w:pStyle w:val="BHead2"/>
      </w:pPr>
      <w:r>
        <w:t>11.III.</w:t>
      </w:r>
      <w:r w:rsidR="00197C1B" w:rsidRPr="00B14B89">
        <w:rPr>
          <w:rStyle w:val="BBNAidChar"/>
          <w:rFonts w:eastAsiaTheme="majorEastAsia"/>
        </w:rPr>
        <w:t>F</w:t>
      </w:r>
      <w:r w:rsidR="00197C1B" w:rsidRPr="00197C1B">
        <w:t>.</w:t>
      </w:r>
      <w:r>
        <w:t> </w:t>
      </w:r>
      <w:r w:rsidR="00197C1B" w:rsidRPr="00197C1B">
        <w:tab/>
        <w:t>Measuring Damages in Dilution Cases</w:t>
      </w:r>
    </w:p>
    <w:p w14:paraId="5A7F93DE" w14:textId="2ED0F042" w:rsidR="00197C1B" w:rsidRPr="00197C1B" w:rsidRDefault="00905652" w:rsidP="00197C1B">
      <w:pPr>
        <w:pStyle w:val="BNormal"/>
      </w:pPr>
      <w:r w:rsidRPr="00197C1B">
        <w:t>Even if willful intent is shown, the plaintiff must demonstrate losses attributable to the dilution in order to recover</w:t>
      </w:r>
      <w:r w:rsidR="00197C1B" w:rsidRPr="00197C1B">
        <w:t>.</w:t>
      </w:r>
      <w:r w:rsidR="00197C1B" w:rsidRPr="00197C1B">
        <w:t xml:space="preserve"> </w:t>
      </w:r>
      <w:r w:rsidR="00197C1B" w:rsidRPr="00197C1B">
        <w:t>I</w:t>
      </w:r>
      <w:r w:rsidRPr="00197C1B">
        <w:t xml:space="preserve">n </w:t>
      </w:r>
      <w:r w:rsidR="00197C1B" w:rsidRPr="00197C1B">
        <w:rPr>
          <w:rStyle w:val="BCasenamefull"/>
        </w:rPr>
        <w:t>Blumenthal Distributing, Inc. v. Herman Miller, Inc.</w:t>
      </w:r>
      <w:r w:rsidRPr="00197C1B">
        <w:t>,</w:t>
      </w:r>
      <w:r w:rsidR="00197C1B" w:rsidRPr="00197C1B">
        <w:rPr>
          <w:vertAlign w:val="superscript"/>
        </w:rPr>
        <w:footnoteReference w:id="172"/>
      </w:r>
      <w:r w:rsidRPr="00197C1B">
        <w:t xml:space="preserve"> the court remitted a jury verdict of $5.1 million as unsupported by the evidence</w:t>
      </w:r>
      <w:r w:rsidR="00197C1B" w:rsidRPr="00197C1B">
        <w:t>.</w:t>
      </w:r>
      <w:r w:rsidR="00197C1B" w:rsidRPr="00197C1B">
        <w:t xml:space="preserve"> </w:t>
      </w:r>
      <w:r w:rsidR="00197C1B" w:rsidRPr="00197C1B">
        <w:t>H</w:t>
      </w:r>
      <w:r w:rsidRPr="00197C1B">
        <w:t>erman Miller sought (and evidently received from the jury) its marketing costs as the measure of damages.</w:t>
      </w:r>
      <w:r w:rsidR="00197C1B" w:rsidRPr="00197C1B">
        <w:rPr>
          <w:vertAlign w:val="superscript"/>
        </w:rPr>
        <w:footnoteReference w:id="173"/>
      </w:r>
      <w:r w:rsidRPr="00197C1B">
        <w:t xml:space="preserve"> However, the court, while acknowledging the relevance of such costs, stated that marketing costs “are neither a per se measure of dilution caused by infringement nor a proxy for that amount.”</w:t>
      </w:r>
      <w:r w:rsidR="00197C1B" w:rsidRPr="00197C1B">
        <w:rPr>
          <w:vertAlign w:val="superscript"/>
        </w:rPr>
        <w:footnoteReference w:id="174"/>
      </w:r>
      <w:r w:rsidRPr="00197C1B">
        <w:t xml:space="preserve"> The court also noted that the award exceeded Blumenthal’s profits from selling the offending chairs.</w:t>
      </w:r>
      <w:r w:rsidR="00197C1B" w:rsidRPr="00197C1B">
        <w:rPr>
          <w:vertAlign w:val="superscript"/>
        </w:rPr>
        <w:footnoteReference w:id="175"/>
      </w:r>
      <w:r w:rsidRPr="00197C1B">
        <w:t xml:space="preserve"> Nevertheless, it allowed Herman Miller to accept an award of $3 million or face a new trial on damages.</w:t>
      </w:r>
      <w:r w:rsidR="00197C1B" w:rsidRPr="00197C1B">
        <w:rPr>
          <w:vertAlign w:val="superscript"/>
        </w:rPr>
        <w:footnoteReference w:id="176"/>
      </w:r>
      <w:r w:rsidRPr="00197C1B">
        <w:t xml:space="preserve"> There is a curious aspect to the measurement of damages in this case</w:t>
      </w:r>
      <w:r w:rsidR="00197C1B" w:rsidRPr="00197C1B">
        <w:t>.</w:t>
      </w:r>
      <w:r w:rsidR="00197C1B" w:rsidRPr="00197C1B">
        <w:t xml:space="preserve"> </w:t>
      </w:r>
      <w:r w:rsidR="00197C1B" w:rsidRPr="00197C1B">
        <w:t>T</w:t>
      </w:r>
      <w:r w:rsidRPr="00197C1B">
        <w:t>he jury instructions—quoted by the court—pointed to damage to Herman Miller’s goodwill and/or reputation as the proper measure of damages.</w:t>
      </w:r>
      <w:r w:rsidR="00197C1B" w:rsidRPr="00197C1B">
        <w:rPr>
          <w:vertAlign w:val="superscript"/>
        </w:rPr>
        <w:footnoteReference w:id="177"/>
      </w:r>
      <w:r w:rsidRPr="00197C1B">
        <w:t xml:space="preserve"> However, damages for harm to reputation are specifically limited in the statute to dilution by tarnishment</w:t>
      </w:r>
      <w:r w:rsidR="00197C1B" w:rsidRPr="00197C1B">
        <w:t>;</w:t>
      </w:r>
      <w:r w:rsidR="00197C1B" w:rsidRPr="00197C1B">
        <w:t xml:space="preserve"> </w:t>
      </w:r>
      <w:r w:rsidR="00197C1B" w:rsidRPr="00197C1B">
        <w:t>d</w:t>
      </w:r>
      <w:r w:rsidRPr="00197C1B">
        <w:t>ilution by blurring requires willful intent to “trade on the recognition of the famous mark.”</w:t>
      </w:r>
      <w:r w:rsidR="00197C1B" w:rsidRPr="00197C1B">
        <w:rPr>
          <w:vertAlign w:val="superscript"/>
        </w:rPr>
        <w:footnoteReference w:id="178"/>
      </w:r>
      <w:r w:rsidRPr="00197C1B">
        <w:t xml:space="preserve"> There was no indication in the case that Herman Miller sued for tarnishment, rather than blurring, and the jury instructions only dealt with dilution by blurring</w:t>
      </w:r>
      <w:r w:rsidR="00197C1B" w:rsidRPr="00197C1B">
        <w:t>.</w:t>
      </w:r>
      <w:r w:rsidR="00197C1B" w:rsidRPr="00197C1B">
        <w:t xml:space="preserve"> </w:t>
      </w:r>
      <w:r w:rsidR="00197C1B" w:rsidRPr="00197C1B">
        <w:t>H</w:t>
      </w:r>
      <w:r w:rsidRPr="00197C1B">
        <w:t>owever, it appears that some of the chairs in question may have been sold prior to the effective date of the TDRA.</w:t>
      </w:r>
    </w:p>
    <w:p w14:paraId="3FD4A943" w14:textId="2BEDC24C" w:rsidR="00197C1B" w:rsidRPr="00197C1B" w:rsidRDefault="00905652" w:rsidP="00197C1B">
      <w:pPr>
        <w:pStyle w:val="BNormal"/>
      </w:pPr>
      <w:r w:rsidRPr="00197C1B">
        <w:t>There was a specific jury instruction relating to this issue (telling jurors that for items sold prior to October 2, 2006, they had to find actual dilution, not just likelihood of dilution).</w:t>
      </w:r>
      <w:r w:rsidR="00197C1B" w:rsidRPr="00197C1B">
        <w:rPr>
          <w:vertAlign w:val="superscript"/>
        </w:rPr>
        <w:footnoteReference w:id="179"/>
      </w:r>
      <w:r w:rsidRPr="00197C1B">
        <w:t xml:space="preserve"> It is possible that the damages reflected </w:t>
      </w:r>
      <w:r w:rsidRPr="00197C1B">
        <w:lastRenderedPageBreak/>
        <w:t>pre-TDRA language, which did not distinguish between blurring and tarnishment</w:t>
      </w:r>
      <w:r w:rsidR="00197C1B" w:rsidRPr="00197C1B">
        <w:t>.</w:t>
      </w:r>
      <w:r w:rsidR="00197C1B" w:rsidRPr="00197C1B">
        <w:t xml:space="preserve"> </w:t>
      </w:r>
      <w:r w:rsidR="00197C1B" w:rsidRPr="00197C1B">
        <w:t>B</w:t>
      </w:r>
      <w:r w:rsidRPr="00197C1B">
        <w:t>ut the court’s failure to address that issue is unfortunate.</w:t>
      </w:r>
    </w:p>
    <w:p w14:paraId="1D2E05B0" w14:textId="700067B5" w:rsidR="00197C1B" w:rsidRPr="00197C1B" w:rsidRDefault="00B14B89" w:rsidP="00197C1B">
      <w:pPr>
        <w:pStyle w:val="BHead2"/>
      </w:pPr>
      <w:r>
        <w:t>11.III.</w:t>
      </w:r>
      <w:r w:rsidR="00197C1B" w:rsidRPr="00B14B89">
        <w:rPr>
          <w:rStyle w:val="BBNAidChar"/>
          <w:rFonts w:eastAsiaTheme="majorEastAsia"/>
        </w:rPr>
        <w:t>G</w:t>
      </w:r>
      <w:r w:rsidR="00197C1B" w:rsidRPr="00197C1B">
        <w:t>.</w:t>
      </w:r>
      <w:r>
        <w:t> </w:t>
      </w:r>
      <w:r w:rsidR="00197C1B" w:rsidRPr="00197C1B">
        <w:tab/>
        <w:t>Prejudgment Interest</w:t>
      </w:r>
    </w:p>
    <w:p w14:paraId="62806A70" w14:textId="63DBDAA0" w:rsidR="00197C1B" w:rsidRPr="00197C1B" w:rsidRDefault="00905652" w:rsidP="00197C1B">
      <w:pPr>
        <w:pStyle w:val="BNormal"/>
      </w:pPr>
      <w:r w:rsidRPr="00197C1B">
        <w:t>If damages are awarded to a plaintiff, it is natural that the plaintiff will want prejudgment interest in an effort to make itself completely whole</w:t>
      </w:r>
      <w:r w:rsidR="00197C1B" w:rsidRPr="00197C1B">
        <w:t>.</w:t>
      </w:r>
      <w:r w:rsidR="00197C1B" w:rsidRPr="00197C1B">
        <w:t xml:space="preserve"> </w:t>
      </w:r>
      <w:r w:rsidR="00197C1B" w:rsidRPr="00197C1B">
        <w:t>H</w:t>
      </w:r>
      <w:r w:rsidRPr="00197C1B">
        <w:t>owever, the availability of prejudgment interest in a dilution case is unclear</w:t>
      </w:r>
      <w:r w:rsidR="00197C1B" w:rsidRPr="00197C1B">
        <w:t>.</w:t>
      </w:r>
      <w:r w:rsidR="00197C1B" w:rsidRPr="00197C1B">
        <w:t xml:space="preserve"> </w:t>
      </w:r>
      <w:r w:rsidR="00197C1B" w:rsidRPr="00197C1B">
        <w:t>I</w:t>
      </w:r>
      <w:r w:rsidRPr="00197C1B">
        <w:t xml:space="preserve">n </w:t>
      </w:r>
      <w:r w:rsidR="00197C1B" w:rsidRPr="00197C1B">
        <w:rPr>
          <w:i/>
        </w:rPr>
        <w:t>Apple, Inc</w:t>
      </w:r>
      <w:r w:rsidR="00197C1B" w:rsidRPr="00197C1B">
        <w:t>.</w:t>
      </w:r>
      <w:r w:rsidR="00197C1B" w:rsidRPr="00197C1B">
        <w:t xml:space="preserve"> </w:t>
      </w:r>
      <w:r w:rsidR="00197C1B" w:rsidRPr="00197C1B">
        <w:rPr>
          <w:i/>
        </w:rPr>
        <w:t>v</w:t>
      </w:r>
      <w:r w:rsidR="00197C1B" w:rsidRPr="00197C1B">
        <w:t>.</w:t>
      </w:r>
      <w:r w:rsidR="00197C1B" w:rsidRPr="00197C1B">
        <w:t xml:space="preserve"> </w:t>
      </w:r>
      <w:r w:rsidR="00197C1B" w:rsidRPr="00197C1B">
        <w:rPr>
          <w:i/>
        </w:rPr>
        <w:t>Samsung Electronics Co.</w:t>
      </w:r>
      <w:r w:rsidRPr="00197C1B">
        <w:t>,</w:t>
      </w:r>
      <w:r w:rsidR="00197C1B" w:rsidRPr="00197C1B">
        <w:rPr>
          <w:vertAlign w:val="superscript"/>
        </w:rPr>
        <w:footnoteReference w:id="180"/>
      </w:r>
      <w:r w:rsidRPr="00197C1B">
        <w:t xml:space="preserve"> a case that involved both patent infringement and trade dress dilution, the court noted that the Ninth Circuit’s precedents on the availability of prejudgment interest in Lanham Act cases were somewhat contradictory.</w:t>
      </w:r>
      <w:r w:rsidR="00197C1B" w:rsidRPr="00197C1B">
        <w:rPr>
          <w:vertAlign w:val="superscript"/>
        </w:rPr>
        <w:footnoteReference w:id="181"/>
      </w:r>
      <w:r w:rsidRPr="00197C1B">
        <w:t xml:space="preserve"> However, because of the overlap between the patent infringement and dilution claims, the court found it unnecessary to resolve the issue.</w:t>
      </w:r>
      <w:r w:rsidR="00197C1B" w:rsidRPr="00197C1B">
        <w:rPr>
          <w:vertAlign w:val="superscript"/>
        </w:rPr>
        <w:footnoteReference w:id="182"/>
      </w:r>
    </w:p>
    <w:p w14:paraId="54F6AE9E" w14:textId="5A97869C" w:rsidR="00197C1B" w:rsidRPr="00197C1B" w:rsidRDefault="00B14B89" w:rsidP="00197C1B">
      <w:pPr>
        <w:pStyle w:val="BHead1"/>
      </w:pPr>
      <w:r>
        <w:t>11.</w:t>
      </w:r>
      <w:r w:rsidR="00197C1B" w:rsidRPr="00B14B89">
        <w:rPr>
          <w:rStyle w:val="BBNAidChar"/>
          <w:rFonts w:eastAsiaTheme="majorEastAsia"/>
        </w:rPr>
        <w:t>IV</w:t>
      </w:r>
      <w:r w:rsidR="00197C1B" w:rsidRPr="00197C1B">
        <w:t>.</w:t>
      </w:r>
      <w:r>
        <w:t xml:space="preserve">  </w:t>
      </w:r>
      <w:r w:rsidR="00197C1B" w:rsidRPr="00197C1B">
        <w:t>Attorney’s Fees, Costs, and Expert Witness Fees</w:t>
      </w:r>
    </w:p>
    <w:p w14:paraId="66EDDD8B" w14:textId="0213F241" w:rsidR="00197C1B" w:rsidRPr="00197C1B" w:rsidRDefault="00B14B89" w:rsidP="00197C1B">
      <w:pPr>
        <w:pStyle w:val="BHead2"/>
      </w:pPr>
      <w:r>
        <w:t>11.IV.</w:t>
      </w:r>
      <w:r w:rsidR="00197C1B" w:rsidRPr="00B14B89">
        <w:rPr>
          <w:rStyle w:val="BBNAidChar"/>
          <w:rFonts w:eastAsiaTheme="majorEastAsia"/>
        </w:rPr>
        <w:t>A</w:t>
      </w:r>
      <w:r w:rsidR="00197C1B" w:rsidRPr="00197C1B">
        <w:t>.</w:t>
      </w:r>
      <w:r>
        <w:t> </w:t>
      </w:r>
      <w:r w:rsidR="00197C1B" w:rsidRPr="00197C1B">
        <w:tab/>
        <w:t>Attorney’s Fees</w:t>
      </w:r>
    </w:p>
    <w:p w14:paraId="3FC0D86E" w14:textId="5EA9FF5C" w:rsidR="00197C1B" w:rsidRPr="00197C1B" w:rsidRDefault="00905652" w:rsidP="00197C1B">
      <w:pPr>
        <w:pStyle w:val="BNormal"/>
      </w:pPr>
      <w:r w:rsidRPr="00197C1B">
        <w:t>In addition to damages, Section 35(a) of the Lanham Act provides for an award of attorney’s fees “in exceptional cases.”</w:t>
      </w:r>
      <w:r w:rsidR="00197C1B" w:rsidRPr="00197C1B">
        <w:rPr>
          <w:vertAlign w:val="superscript"/>
        </w:rPr>
        <w:footnoteReference w:id="183"/>
      </w:r>
      <w:r w:rsidRPr="00197C1B">
        <w:t xml:space="preserve"> A further limitation on attorney’s fee awards is implicit in Section 43(c)(5)</w:t>
      </w:r>
      <w:r w:rsidR="00197C1B" w:rsidRPr="00197C1B">
        <w:t>.</w:t>
      </w:r>
      <w:r w:rsidR="00197C1B" w:rsidRPr="00197C1B">
        <w:t xml:space="preserve"> </w:t>
      </w:r>
      <w:r w:rsidR="00197C1B" w:rsidRPr="00197C1B">
        <w:t>T</w:t>
      </w:r>
      <w:r w:rsidRPr="00197C1B">
        <w:t>hat section provides that only injunctions may be issued unless the requisite “willful intent” is shown</w:t>
      </w:r>
      <w:r w:rsidR="00197C1B" w:rsidRPr="00197C1B">
        <w:t>.</w:t>
      </w:r>
      <w:r w:rsidR="00197C1B" w:rsidRPr="00197C1B">
        <w:t xml:space="preserve"> </w:t>
      </w:r>
      <w:r w:rsidR="00197C1B" w:rsidRPr="00197C1B">
        <w:t>I</w:t>
      </w:r>
      <w:r w:rsidRPr="00197C1B">
        <w:t>f, and only if, that intent is shown, then the famous mark owner can avail itself of the remedies in Section 35(a), which includes attorney’s fees</w:t>
      </w:r>
      <w:r w:rsidR="00197C1B" w:rsidRPr="00197C1B">
        <w:t>.</w:t>
      </w:r>
      <w:r w:rsidR="00197C1B" w:rsidRPr="00197C1B">
        <w:t xml:space="preserve"> </w:t>
      </w:r>
      <w:r w:rsidR="00197C1B" w:rsidRPr="00197C1B">
        <w:t>T</w:t>
      </w:r>
      <w:r w:rsidRPr="00197C1B">
        <w:t>hus, an award of attorney’s fees can be made only where willful intent is demonstrated.</w:t>
      </w:r>
      <w:r w:rsidR="00197C1B" w:rsidRPr="00197C1B">
        <w:rPr>
          <w:vertAlign w:val="superscript"/>
        </w:rPr>
        <w:footnoteReference w:id="184"/>
      </w:r>
      <w:r w:rsidRPr="00197C1B">
        <w:t xml:space="preserve"> On the other hand, the court may deem a case “exceptional” even if no damages are awarded.</w:t>
      </w:r>
      <w:r w:rsidR="00197C1B" w:rsidRPr="00197C1B">
        <w:rPr>
          <w:vertAlign w:val="superscript"/>
        </w:rPr>
        <w:footnoteReference w:id="185"/>
      </w:r>
    </w:p>
    <w:p w14:paraId="43E9B9DE" w14:textId="74650EFA" w:rsidR="00197C1B" w:rsidRPr="00197C1B" w:rsidRDefault="00905652" w:rsidP="00197C1B">
      <w:pPr>
        <w:pStyle w:val="BNormal"/>
      </w:pPr>
      <w:r w:rsidRPr="00197C1B">
        <w:t>Exceptional cases generally are those where some kind of “bad faith, fraud, malice or knowing infringement” is shown.</w:t>
      </w:r>
      <w:r w:rsidR="00197C1B" w:rsidRPr="00197C1B">
        <w:rPr>
          <w:vertAlign w:val="superscript"/>
        </w:rPr>
        <w:footnoteReference w:id="186"/>
      </w:r>
      <w:r w:rsidRPr="00197C1B">
        <w:t xml:space="preserve"> Because damages for TDRA violations are available only on a showing of willful conduct, courts </w:t>
      </w:r>
      <w:r w:rsidRPr="00197C1B">
        <w:lastRenderedPageBreak/>
        <w:t>may deem this to be sufficient to satisfy the requirements for an exceptional case</w:t>
      </w:r>
      <w:r w:rsidR="00197C1B" w:rsidRPr="00197C1B">
        <w:t>.</w:t>
      </w:r>
      <w:r w:rsidR="00197C1B" w:rsidRPr="00197C1B">
        <w:t xml:space="preserve"> </w:t>
      </w:r>
      <w:r w:rsidR="00197C1B" w:rsidRPr="00197C1B">
        <w:t>I</w:t>
      </w:r>
      <w:r w:rsidRPr="00197C1B">
        <w:t>n several instances, courts have awarded attorney’s fees without clearly separating the issue of willful intent from the issue of an exceptional case.</w:t>
      </w:r>
      <w:r w:rsidR="00197C1B" w:rsidRPr="00197C1B">
        <w:rPr>
          <w:vertAlign w:val="superscript"/>
        </w:rPr>
        <w:footnoteReference w:id="187"/>
      </w:r>
      <w:r w:rsidRPr="00197C1B">
        <w:t xml:space="preserve"> Care should be taken, however, not to automatically equate a finding of willful intent with an “exceptional” case.</w:t>
      </w:r>
      <w:r w:rsidR="00197C1B" w:rsidRPr="00197C1B">
        <w:rPr>
          <w:vertAlign w:val="superscript"/>
        </w:rPr>
        <w:footnoteReference w:id="188"/>
      </w:r>
      <w:r w:rsidRPr="00197C1B">
        <w:t xml:space="preserve"> Particularly in tarnishment cases, courts may be willing to find an intent to harm another’s reputation</w:t>
      </w:r>
      <w:r w:rsidR="00197C1B" w:rsidRPr="00197C1B">
        <w:t>.</w:t>
      </w:r>
      <w:r w:rsidR="00197C1B" w:rsidRPr="00197C1B">
        <w:t xml:space="preserve"> </w:t>
      </w:r>
      <w:r w:rsidR="00197C1B" w:rsidRPr="00197C1B">
        <w:t>Y</w:t>
      </w:r>
      <w:r w:rsidRPr="00197C1B">
        <w:t>et this may not make the case “exceptional.”</w:t>
      </w:r>
      <w:r w:rsidR="00197C1B" w:rsidRPr="00197C1B">
        <w:rPr>
          <w:vertAlign w:val="superscript"/>
        </w:rPr>
        <w:footnoteReference w:id="189"/>
      </w:r>
      <w:r w:rsidRPr="00197C1B">
        <w:t xml:space="preserve"> Moreover, a refusal to stop an offending use when sent a cease-and-desist letter is not necessarily evidence of bad faith, if the recipient has a good-faith reason to believe he or she has a right to continue the use.</w:t>
      </w:r>
      <w:r w:rsidR="00197C1B" w:rsidRPr="00197C1B">
        <w:rPr>
          <w:vertAlign w:val="superscript"/>
        </w:rPr>
        <w:footnoteReference w:id="190"/>
      </w:r>
    </w:p>
    <w:p w14:paraId="020DACAA" w14:textId="3AB66821" w:rsidR="00197C1B" w:rsidRPr="00197C1B" w:rsidRDefault="00905652" w:rsidP="00197C1B">
      <w:pPr>
        <w:pStyle w:val="BNormal"/>
      </w:pPr>
      <w:r w:rsidRPr="00197C1B">
        <w:t xml:space="preserve">In </w:t>
      </w:r>
      <w:r w:rsidR="00197C1B" w:rsidRPr="00197C1B">
        <w:rPr>
          <w:rStyle w:val="BCasenamefull"/>
        </w:rPr>
        <w:t>Apple Inc. v. Samsung Electronics Co.</w:t>
      </w:r>
      <w:r w:rsidRPr="00197C1B">
        <w:t>,</w:t>
      </w:r>
      <w:r w:rsidR="00197C1B" w:rsidRPr="00197C1B">
        <w:rPr>
          <w:vertAlign w:val="superscript"/>
        </w:rPr>
        <w:footnoteReference w:id="191"/>
      </w:r>
      <w:r w:rsidRPr="00197C1B">
        <w:t xml:space="preserve"> the court denied attorneys’ fees to Apple in spite of a jury verdict that specifically found Samsung to have willfully diluted Apple’s trade dress</w:t>
      </w:r>
      <w:r w:rsidR="00197C1B" w:rsidRPr="00197C1B">
        <w:t>.</w:t>
      </w:r>
      <w:r w:rsidR="00197C1B" w:rsidRPr="00197C1B">
        <w:t xml:space="preserve"> </w:t>
      </w:r>
      <w:r w:rsidR="00197C1B" w:rsidRPr="00197C1B">
        <w:t>T</w:t>
      </w:r>
      <w:r w:rsidRPr="00197C1B">
        <w:t>he court stated that the fact that Samsung had raised reasonable defenses counted against the finding of an exceptional case.</w:t>
      </w:r>
      <w:r w:rsidR="00197C1B" w:rsidRPr="00197C1B">
        <w:rPr>
          <w:vertAlign w:val="superscript"/>
        </w:rPr>
        <w:footnoteReference w:id="192"/>
      </w:r>
    </w:p>
    <w:p w14:paraId="2A2F41EC" w14:textId="02C58F8F" w:rsidR="00197C1B" w:rsidRPr="00197C1B" w:rsidRDefault="00905652" w:rsidP="00197C1B">
      <w:pPr>
        <w:pStyle w:val="BNormal"/>
      </w:pPr>
      <w:r w:rsidRPr="00197C1B">
        <w:t xml:space="preserve">In 2014, the Supreme Court addressed the issue of an “exceptional case” under the patent laws in </w:t>
      </w:r>
      <w:r w:rsidR="00197C1B" w:rsidRPr="00197C1B">
        <w:rPr>
          <w:rStyle w:val="BCasenamefull"/>
        </w:rPr>
        <w:t>Octane Fitness LLC v. ICON Health &amp; Fitness, Inc.</w:t>
      </w:r>
      <w:r w:rsidR="00197C1B" w:rsidRPr="00197C1B">
        <w:rPr>
          <w:vertAlign w:val="superscript"/>
        </w:rPr>
        <w:footnoteReference w:id="193"/>
      </w:r>
      <w:r w:rsidRPr="00197C1B">
        <w:t xml:space="preserve"> The Court held that “an ‘exceptional’ case is simply one that stands out from others with respect to the substantive strength of a party’s litigating position (considering both </w:t>
      </w:r>
      <w:r w:rsidRPr="00197C1B">
        <w:lastRenderedPageBreak/>
        <w:t>the governing law and the facts of the case) or the unreasonable manner in which the case was litigated.”</w:t>
      </w:r>
      <w:r w:rsidR="00197C1B" w:rsidRPr="00197C1B">
        <w:rPr>
          <w:vertAlign w:val="superscript"/>
        </w:rPr>
        <w:footnoteReference w:id="194"/>
      </w:r>
      <w:r w:rsidRPr="00197C1B">
        <w:t xml:space="preserve"> It is not yet clear whether applying this standard in trademark cases would be a significant change from existing practice</w:t>
      </w:r>
      <w:r w:rsidR="00197C1B" w:rsidRPr="00197C1B">
        <w:t>;</w:t>
      </w:r>
      <w:r w:rsidR="00197C1B" w:rsidRPr="00197C1B">
        <w:t xml:space="preserve"> </w:t>
      </w:r>
      <w:r w:rsidR="00197C1B" w:rsidRPr="00197C1B">
        <w:t>i</w:t>
      </w:r>
      <w:r w:rsidRPr="00197C1B">
        <w:t>n patent cases the Federal Circuit had applied a very high bar to recovery—litigation misconduct or an objectively baseless claim brought in bad faith.</w:t>
      </w:r>
      <w:r w:rsidR="00197C1B" w:rsidRPr="00197C1B">
        <w:rPr>
          <w:vertAlign w:val="superscript"/>
        </w:rPr>
        <w:footnoteReference w:id="195"/>
      </w:r>
      <w:r w:rsidRPr="00197C1B">
        <w:t xml:space="preserve"> That is a higher standard than is applied in a typical trademark case.</w:t>
      </w:r>
      <w:r w:rsidR="00197C1B" w:rsidRPr="00197C1B">
        <w:rPr>
          <w:vertAlign w:val="superscript"/>
        </w:rPr>
        <w:footnoteReference w:id="196"/>
      </w:r>
    </w:p>
    <w:p w14:paraId="23864CFC" w14:textId="4FDCC245" w:rsidR="00197C1B" w:rsidRPr="00197C1B" w:rsidRDefault="00905652" w:rsidP="00197C1B">
      <w:pPr>
        <w:pStyle w:val="BNormal"/>
      </w:pPr>
      <w:r w:rsidRPr="00197C1B">
        <w:t>Even if the case is found to be exceptional, it has been held that the court retains discretion to decline to award attorney’s fees.</w:t>
      </w:r>
      <w:r w:rsidR="00197C1B" w:rsidRPr="00197C1B">
        <w:rPr>
          <w:vertAlign w:val="superscript"/>
        </w:rPr>
        <w:footnoteReference w:id="197"/>
      </w:r>
    </w:p>
    <w:p w14:paraId="39C59167" w14:textId="7751307B" w:rsidR="00197C1B" w:rsidRPr="00197C1B" w:rsidRDefault="00905652" w:rsidP="00197C1B">
      <w:pPr>
        <w:pStyle w:val="BNormal"/>
      </w:pPr>
      <w:r w:rsidRPr="00197C1B">
        <w:t>Section 35(a) permits attorney’s fees to be awarded to “the prevailing party.” If the plaintiff is successful on only some of its claims,</w:t>
      </w:r>
      <w:r w:rsidR="00197C1B" w:rsidRPr="00197C1B">
        <w:rPr>
          <w:vertAlign w:val="superscript"/>
        </w:rPr>
        <w:footnoteReference w:id="198"/>
      </w:r>
      <w:r w:rsidRPr="00197C1B">
        <w:t xml:space="preserve"> it should be awarded fees only for the successful claims.</w:t>
      </w:r>
      <w:r w:rsidR="00197C1B" w:rsidRPr="00197C1B">
        <w:rPr>
          <w:vertAlign w:val="superscript"/>
        </w:rPr>
        <w:footnoteReference w:id="199"/>
      </w:r>
      <w:r w:rsidRPr="00197C1B">
        <w:t xml:space="preserve"> When requesting fee awards, attorneys should itemize carefully, separating work by different attorneys and assistants, and delineating the tasks performed</w:t>
      </w:r>
      <w:r w:rsidR="00197C1B" w:rsidRPr="00197C1B">
        <w:t>.</w:t>
      </w:r>
      <w:r w:rsidR="00197C1B" w:rsidRPr="00197C1B">
        <w:t xml:space="preserve"> </w:t>
      </w:r>
      <w:r w:rsidR="00197C1B" w:rsidRPr="00197C1B">
        <w:t>O</w:t>
      </w:r>
      <w:r w:rsidRPr="00197C1B">
        <w:t>therwise, the court cannot evaluate the reasonableness of the request.</w:t>
      </w:r>
      <w:r w:rsidR="00197C1B" w:rsidRPr="00197C1B">
        <w:rPr>
          <w:vertAlign w:val="superscript"/>
        </w:rPr>
        <w:footnoteReference w:id="200"/>
      </w:r>
      <w:r w:rsidRPr="00197C1B">
        <w:t xml:space="preserve"> The calculation of attorney’s fees is left to the sound discretion of the court and may be adjusted as to hours and rate to arrive at a “reasonable” fee.</w:t>
      </w:r>
      <w:r w:rsidR="00197C1B" w:rsidRPr="00197C1B">
        <w:rPr>
          <w:vertAlign w:val="superscript"/>
        </w:rPr>
        <w:footnoteReference w:id="201"/>
      </w:r>
      <w:r w:rsidRPr="00197C1B">
        <w:t xml:space="preserve"> Where there are multiple parties on the losing side, the court may impose joint and several liability for the attorney’s fees, depending on the circumstances of the case.</w:t>
      </w:r>
      <w:r w:rsidR="00197C1B" w:rsidRPr="00197C1B">
        <w:rPr>
          <w:vertAlign w:val="superscript"/>
        </w:rPr>
        <w:footnoteReference w:id="202"/>
      </w:r>
    </w:p>
    <w:p w14:paraId="0D569F8D" w14:textId="723A3D17" w:rsidR="00197C1B" w:rsidRPr="00197C1B" w:rsidRDefault="00905652" w:rsidP="00197C1B">
      <w:pPr>
        <w:pStyle w:val="BNormal"/>
      </w:pPr>
      <w:r w:rsidRPr="00197C1B">
        <w:lastRenderedPageBreak/>
        <w:t>Defendants also may be awarded attorney’s fees</w:t>
      </w:r>
      <w:r w:rsidR="00197C1B" w:rsidRPr="00197C1B">
        <w:t>.</w:t>
      </w:r>
      <w:r w:rsidR="00197C1B" w:rsidRPr="00197C1B">
        <w:t xml:space="preserve"> </w:t>
      </w:r>
      <w:r w:rsidR="00197C1B" w:rsidRPr="00197C1B">
        <w:t>H</w:t>
      </w:r>
      <w:r w:rsidRPr="00197C1B">
        <w:t>owever, the circuits have not agreed on a uniform standard for awarding attorney’s fees to defendants.</w:t>
      </w:r>
      <w:r w:rsidR="00197C1B" w:rsidRPr="00197C1B">
        <w:rPr>
          <w:vertAlign w:val="superscript"/>
        </w:rPr>
        <w:footnoteReference w:id="203"/>
      </w:r>
      <w:r w:rsidRPr="00197C1B">
        <w:t xml:space="preserve"> In </w:t>
      </w:r>
      <w:r w:rsidR="00197C1B" w:rsidRPr="00197C1B">
        <w:rPr>
          <w:i/>
        </w:rPr>
        <w:t>National Distillers Products Co</w:t>
      </w:r>
      <w:r w:rsidR="00197C1B" w:rsidRPr="00197C1B">
        <w:t>.</w:t>
      </w:r>
      <w:r w:rsidR="00197C1B" w:rsidRPr="00197C1B">
        <w:t xml:space="preserve"> </w:t>
      </w:r>
      <w:r w:rsidR="00197C1B" w:rsidRPr="00197C1B">
        <w:rPr>
          <w:i/>
        </w:rPr>
        <w:t>v</w:t>
      </w:r>
      <w:r w:rsidR="00197C1B" w:rsidRPr="00197C1B">
        <w:t>.</w:t>
      </w:r>
      <w:r w:rsidR="00197C1B" w:rsidRPr="00197C1B">
        <w:t xml:space="preserve"> </w:t>
      </w:r>
      <w:r w:rsidR="00197C1B" w:rsidRPr="00197C1B">
        <w:rPr>
          <w:i/>
        </w:rPr>
        <w:t>Refreshment Brands, Inc</w:t>
      </w:r>
      <w:r w:rsidRPr="00197C1B">
        <w:t>.,</w:t>
      </w:r>
      <w:r w:rsidR="00197C1B" w:rsidRPr="00197C1B">
        <w:rPr>
          <w:vertAlign w:val="superscript"/>
        </w:rPr>
        <w:footnoteReference w:id="204"/>
      </w:r>
      <w:r w:rsidRPr="00197C1B">
        <w:t xml:space="preserve"> the court awarded attorney’s fees to a defendant in a trademark litigation, primarily based on the dilution claims</w:t>
      </w:r>
      <w:r w:rsidR="00197C1B" w:rsidRPr="00197C1B">
        <w:t>.</w:t>
      </w:r>
      <w:r w:rsidR="00197C1B" w:rsidRPr="00197C1B">
        <w:t xml:space="preserve"> </w:t>
      </w:r>
      <w:r w:rsidR="00197C1B" w:rsidRPr="00197C1B">
        <w:t>I</w:t>
      </w:r>
      <w:r w:rsidRPr="00197C1B">
        <w:t>n this case, the court found that the dilution claims (there were claims brought under the FTDA and New York’s dilution statute) were brought in bad faith because the plaintiff’s attorney should have known that the plaintiff’s mark (Teton Glacier, used for a “vodka cooler”) was neither famous, as required by the FTDA, nor sufficiently distinctive under the New York statute.</w:t>
      </w:r>
      <w:r w:rsidR="00197C1B" w:rsidRPr="00197C1B">
        <w:rPr>
          <w:vertAlign w:val="superscript"/>
        </w:rPr>
        <w:footnoteReference w:id="205"/>
      </w:r>
      <w:r w:rsidRPr="00197C1B">
        <w:t xml:space="preserve"> The court did not cite any authority for awarding attorney’s fees on the state claim</w:t>
      </w:r>
      <w:r w:rsidR="00197C1B" w:rsidRPr="00197C1B">
        <w:t>;</w:t>
      </w:r>
      <w:r w:rsidR="00197C1B" w:rsidRPr="00197C1B">
        <w:t xml:space="preserve"> </w:t>
      </w:r>
      <w:r w:rsidR="00197C1B" w:rsidRPr="00197C1B">
        <w:t>S</w:t>
      </w:r>
      <w:r w:rsidRPr="00197C1B">
        <w:t>ection 35(a) of the Lanham Act authorizes awards only for claims under that statute.</w:t>
      </w:r>
    </w:p>
    <w:p w14:paraId="089787FB" w14:textId="0EDC7BF7" w:rsidR="00197C1B" w:rsidRPr="00197C1B" w:rsidRDefault="00905652" w:rsidP="00197C1B">
      <w:pPr>
        <w:pStyle w:val="BNormal"/>
      </w:pPr>
      <w:r w:rsidRPr="00197C1B">
        <w:t xml:space="preserve">Similarly, in </w:t>
      </w:r>
      <w:r w:rsidR="00197C1B" w:rsidRPr="00197C1B">
        <w:rPr>
          <w:i/>
        </w:rPr>
        <w:t>Cairns v</w:t>
      </w:r>
      <w:r w:rsidR="00197C1B" w:rsidRPr="00197C1B">
        <w:t>.</w:t>
      </w:r>
      <w:r w:rsidR="00197C1B" w:rsidRPr="00197C1B">
        <w:t xml:space="preserve"> </w:t>
      </w:r>
      <w:r w:rsidR="00197C1B" w:rsidRPr="00197C1B">
        <w:rPr>
          <w:i/>
        </w:rPr>
        <w:t>Franklin Mint Co</w:t>
      </w:r>
      <w:r w:rsidRPr="00197C1B">
        <w:t>.,</w:t>
      </w:r>
      <w:r w:rsidR="00197C1B" w:rsidRPr="00197C1B">
        <w:rPr>
          <w:vertAlign w:val="superscript"/>
        </w:rPr>
        <w:footnoteReference w:id="206"/>
      </w:r>
      <w:r w:rsidRPr="00197C1B">
        <w:t xml:space="preserve"> the Ninth Circuit upheld an award of attorney’s fees to a defendant on a dilution claim (as well as on other claims)</w:t>
      </w:r>
      <w:r w:rsidR="00197C1B" w:rsidRPr="00197C1B">
        <w:t>.</w:t>
      </w:r>
      <w:r w:rsidR="00197C1B" w:rsidRPr="00197C1B">
        <w:t xml:space="preserve"> </w:t>
      </w:r>
      <w:r w:rsidR="00197C1B" w:rsidRPr="00197C1B">
        <w:t>T</w:t>
      </w:r>
      <w:r w:rsidRPr="00197C1B">
        <w:t>he district court characterized the dilution claim as made in bad faith because the claim that Diana, Princess of Wales, signified charitable services rather than the individual was “just short of frivolous,” a finding the Ninth Circuit found was not an abuse of discretion.</w:t>
      </w:r>
      <w:r w:rsidR="00197C1B" w:rsidRPr="00197C1B">
        <w:rPr>
          <w:vertAlign w:val="superscript"/>
        </w:rPr>
        <w:footnoteReference w:id="207"/>
      </w:r>
      <w:r w:rsidRPr="00197C1B">
        <w:t xml:space="preserve"> However, as another court noted, the mere fact that a dilution claim was dismissed on a summary judgment motion does not mean that the claim was frivolous or that the case is an “exceptional” one.</w:t>
      </w:r>
      <w:r w:rsidR="00197C1B" w:rsidRPr="00197C1B">
        <w:rPr>
          <w:vertAlign w:val="superscript"/>
        </w:rPr>
        <w:footnoteReference w:id="208"/>
      </w:r>
    </w:p>
    <w:p w14:paraId="4A27FD1E" w14:textId="3B8C5D4A" w:rsidR="00197C1B" w:rsidRPr="00197C1B" w:rsidRDefault="00905652" w:rsidP="00197C1B">
      <w:pPr>
        <w:pStyle w:val="BNormal"/>
      </w:pPr>
      <w:r w:rsidRPr="00197C1B">
        <w:lastRenderedPageBreak/>
        <w:t xml:space="preserve">An interesting imposition of attorney’s fees occurred in </w:t>
      </w:r>
      <w:r w:rsidR="00197C1B" w:rsidRPr="00197C1B">
        <w:rPr>
          <w:rStyle w:val="BCasenamefull"/>
        </w:rPr>
        <w:t>Trader Joe’s Company v. Trader Joe’s United</w:t>
      </w:r>
      <w:r w:rsidRPr="00197C1B">
        <w:t>.</w:t>
      </w:r>
      <w:r w:rsidR="00197C1B" w:rsidRPr="00197C1B">
        <w:rPr>
          <w:vertAlign w:val="superscript"/>
        </w:rPr>
        <w:footnoteReference w:id="209"/>
      </w:r>
      <w:r w:rsidR="00197C1B" w:rsidRPr="00197C1B">
        <w:t xml:space="preserve"> </w:t>
      </w:r>
      <w:r w:rsidRPr="00197C1B">
        <w:t>Grocery retailer Trader Joe’s brought a trademark suit against a union attempting to organize its workers, claiming that various pieces of merchandise sold by the union in connection with this organizing activity infringed Trader Joe’s trademarks</w:t>
      </w:r>
      <w:r w:rsidR="00197C1B" w:rsidRPr="00197C1B">
        <w:t>.</w:t>
      </w:r>
      <w:r w:rsidR="00197C1B" w:rsidRPr="00197C1B">
        <w:t xml:space="preserve"> </w:t>
      </w:r>
      <w:r w:rsidR="00197C1B" w:rsidRPr="00197C1B">
        <w:t>A</w:t>
      </w:r>
      <w:r w:rsidRPr="00197C1B">
        <w:t>fter dismissing the complaint, which included claims for infringement and dilution, the court considered the union’s request for attorney’s fees</w:t>
      </w:r>
      <w:r w:rsidR="00197C1B" w:rsidRPr="00197C1B">
        <w:t>.</w:t>
      </w:r>
      <w:r w:rsidR="00197C1B" w:rsidRPr="00197C1B">
        <w:t xml:space="preserve"> </w:t>
      </w:r>
      <w:r w:rsidR="00197C1B" w:rsidRPr="00197C1B">
        <w:t>T</w:t>
      </w:r>
      <w:r w:rsidRPr="00197C1B">
        <w:t>he court first noted that it had dismissed the infringement and dilution claims on a motion to dismiss, indicating their weakness.</w:t>
      </w:r>
      <w:r w:rsidR="00197C1B" w:rsidRPr="00197C1B">
        <w:rPr>
          <w:vertAlign w:val="superscript"/>
        </w:rPr>
        <w:footnoteReference w:id="210"/>
      </w:r>
      <w:r w:rsidR="00197C1B" w:rsidRPr="00197C1B">
        <w:t xml:space="preserve"> </w:t>
      </w:r>
      <w:r w:rsidRPr="00197C1B">
        <w:t>Second, the court noted that the dispute came in the context of a labor dispute and that “[r]ecognizing the extensive and ongoing legal battles over the Union’s organizing efforts at multiple stores, Trader Joe’s claim that it was genuinely concerned about the dilution of its brand resulting from these trivial campaign mugs and buttons cannot be taken seriously.”</w:t>
      </w:r>
      <w:r w:rsidR="00197C1B" w:rsidRPr="00197C1B">
        <w:rPr>
          <w:vertAlign w:val="superscript"/>
        </w:rPr>
        <w:footnoteReference w:id="211"/>
      </w:r>
      <w:r w:rsidR="00197C1B" w:rsidRPr="00197C1B">
        <w:t xml:space="preserve"> </w:t>
      </w:r>
      <w:r w:rsidRPr="00197C1B">
        <w:t>Finally, the court cited related policy concerns favoring an attorney’s fees award</w:t>
      </w:r>
      <w:r w:rsidR="00197C1B" w:rsidRPr="00197C1B">
        <w:t>:</w:t>
      </w:r>
      <w:r w:rsidR="00197C1B" w:rsidRPr="00197C1B">
        <w:t xml:space="preserve"> </w:t>
      </w:r>
      <w:r w:rsidR="00197C1B" w:rsidRPr="00197C1B">
        <w:t>“</w:t>
      </w:r>
      <w:r w:rsidRPr="00197C1B">
        <w:t>this request for fees presents squarely the need for deterrence—a policy consideration that the law allows in this context</w:t>
      </w:r>
      <w:r w:rsidR="00197C1B" w:rsidRPr="00197C1B">
        <w:t>.</w:t>
      </w:r>
      <w:r w:rsidR="00197C1B" w:rsidRPr="00197C1B">
        <w:t xml:space="preserve"> </w:t>
      </w:r>
      <w:r w:rsidR="00197C1B" w:rsidRPr="00197C1B">
        <w:rPr>
          <w:i/>
        </w:rPr>
        <w:t>See</w:t>
      </w:r>
      <w:r w:rsidRPr="00197C1B">
        <w:t xml:space="preserve"> SunEarth, Inc., 839 F.3d at 1181</w:t>
      </w:r>
      <w:r w:rsidR="00197C1B" w:rsidRPr="00197C1B">
        <w:t>.</w:t>
      </w:r>
      <w:r w:rsidR="00197C1B" w:rsidRPr="00197C1B">
        <w:t xml:space="preserve"> </w:t>
      </w:r>
      <w:r w:rsidR="00197C1B" w:rsidRPr="00197C1B">
        <w:t>A</w:t>
      </w:r>
      <w:r w:rsidRPr="00197C1B">
        <w:t>s the Court recognized in its Dismissal Order, suits against unions arising out of labor disputes have a significant chilling effect and other collateral impacts on union members</w:t>
      </w:r>
      <w:r w:rsidR="00197C1B" w:rsidRPr="00197C1B">
        <w:t>.</w:t>
      </w:r>
      <w:r w:rsidR="00197C1B" w:rsidRPr="00197C1B">
        <w:t xml:space="preserve"> </w:t>
      </w:r>
      <w:r w:rsidR="00197C1B" w:rsidRPr="00197C1B">
        <w:t>D</w:t>
      </w:r>
      <w:r w:rsidRPr="00197C1B">
        <w:t>ismissal Order at 7</w:t>
      </w:r>
      <w:r w:rsidR="00197C1B" w:rsidRPr="00197C1B">
        <w:t>.</w:t>
      </w:r>
      <w:r w:rsidR="00197C1B" w:rsidRPr="00197C1B">
        <w:t xml:space="preserve"> </w:t>
      </w:r>
      <w:r w:rsidR="00197C1B" w:rsidRPr="00197C1B">
        <w:t>E</w:t>
      </w:r>
      <w:r w:rsidRPr="00197C1B">
        <w:t>mployers should be discouraged from bringing meritless claims against unions they are challenging at the ballot box.”</w:t>
      </w:r>
      <w:r w:rsidR="00197C1B" w:rsidRPr="00197C1B">
        <w:rPr>
          <w:vertAlign w:val="superscript"/>
        </w:rPr>
        <w:footnoteReference w:id="212"/>
      </w:r>
      <w:r w:rsidR="00197C1B" w:rsidRPr="00197C1B">
        <w:t xml:space="preserve"> </w:t>
      </w:r>
      <w:r w:rsidRPr="00197C1B">
        <w:t>The court then awarded the union $112, 622.12.</w:t>
      </w:r>
      <w:r w:rsidR="00197C1B" w:rsidRPr="00197C1B">
        <w:rPr>
          <w:vertAlign w:val="superscript"/>
        </w:rPr>
        <w:footnoteReference w:id="213"/>
      </w:r>
    </w:p>
    <w:p w14:paraId="08A01FB6" w14:textId="12E3C052" w:rsidR="00197C1B" w:rsidRPr="00197C1B" w:rsidRDefault="00905652" w:rsidP="00197C1B">
      <w:pPr>
        <w:pStyle w:val="BNormal"/>
      </w:pPr>
      <w:r w:rsidRPr="00197C1B">
        <w:t xml:space="preserve">There is some question whether a plaintiff’s voluntary dismissal of a complaint </w:t>
      </w:r>
      <w:r w:rsidR="00197C1B" w:rsidRPr="00197C1B">
        <w:rPr>
          <w:i/>
        </w:rPr>
        <w:t>with prejudice</w:t>
      </w:r>
      <w:r w:rsidRPr="00197C1B">
        <w:t xml:space="preserve"> makes the defendant a prevailing party within the meaning of the statute</w:t>
      </w:r>
      <w:r w:rsidR="00197C1B" w:rsidRPr="00197C1B">
        <w:t>.</w:t>
      </w:r>
      <w:r w:rsidR="00197C1B" w:rsidRPr="00197C1B">
        <w:t xml:space="preserve"> </w:t>
      </w:r>
      <w:r w:rsidR="00197C1B" w:rsidRPr="00197C1B">
        <w:t>A</w:t>
      </w:r>
      <w:r w:rsidRPr="00197C1B">
        <w:t xml:space="preserve"> dismissal does not, by itself, address the merits, although a dismissal with prejudice does preclude a second suit</w:t>
      </w:r>
      <w:r w:rsidR="00197C1B" w:rsidRPr="00197C1B">
        <w:t>.</w:t>
      </w:r>
      <w:r w:rsidR="00197C1B" w:rsidRPr="00197C1B">
        <w:t xml:space="preserve"> </w:t>
      </w:r>
      <w:r w:rsidR="00197C1B" w:rsidRPr="00197C1B">
        <w:t>O</w:t>
      </w:r>
      <w:r w:rsidRPr="00197C1B">
        <w:t>ne district court held that such a dismissal does make the defendant a prevailing party, citing Ninth Circuit precedent interpreting the Copyright Act’s attorneys’ fees provision.</w:t>
      </w:r>
      <w:r w:rsidR="00197C1B" w:rsidRPr="00197C1B">
        <w:rPr>
          <w:vertAlign w:val="superscript"/>
        </w:rPr>
        <w:footnoteReference w:id="214"/>
      </w:r>
    </w:p>
    <w:p w14:paraId="059660C2" w14:textId="13F3CF10" w:rsidR="00197C1B" w:rsidRPr="00197C1B" w:rsidRDefault="00905652" w:rsidP="00197C1B">
      <w:pPr>
        <w:pStyle w:val="BNormal"/>
      </w:pPr>
      <w:r w:rsidRPr="00197C1B">
        <w:t>The party requesting attorneys’ fees must provide appropriate evidence of the hours spent and the requested hourly fees</w:t>
      </w:r>
      <w:r w:rsidR="00197C1B" w:rsidRPr="00197C1B">
        <w:t>.</w:t>
      </w:r>
      <w:r w:rsidR="00197C1B" w:rsidRPr="00197C1B">
        <w:t xml:space="preserve"> </w:t>
      </w:r>
      <w:r w:rsidR="00197C1B" w:rsidRPr="00197C1B">
        <w:t>C</w:t>
      </w:r>
      <w:r w:rsidRPr="00197C1B">
        <w:t>ourts often use a “lodestar” calculation, in which they attempt to determine how many hours were reasonably spent and what a reasonable hourly rate in that geographic area would be.</w:t>
      </w:r>
      <w:r w:rsidR="00197C1B" w:rsidRPr="00197C1B">
        <w:rPr>
          <w:vertAlign w:val="superscript"/>
        </w:rPr>
        <w:footnoteReference w:id="215"/>
      </w:r>
      <w:r w:rsidRPr="00197C1B">
        <w:t xml:space="preserve"> The court is not bound by the requesting party’s statement of its hours, nor is it bound by that party’s statement of reasonable rates.</w:t>
      </w:r>
      <w:r w:rsidR="00197C1B" w:rsidRPr="00197C1B">
        <w:rPr>
          <w:vertAlign w:val="superscript"/>
        </w:rPr>
        <w:footnoteReference w:id="216"/>
      </w:r>
    </w:p>
    <w:p w14:paraId="31F8480D" w14:textId="2F3052C5" w:rsidR="00197C1B" w:rsidRPr="00197C1B" w:rsidRDefault="00905652" w:rsidP="00197C1B">
      <w:pPr>
        <w:pStyle w:val="BNormal"/>
      </w:pPr>
      <w:r w:rsidRPr="00197C1B">
        <w:t>It should be noted that the Lanham Act is not the sole basis for attorneys’ fees</w:t>
      </w:r>
      <w:r w:rsidR="00197C1B" w:rsidRPr="00197C1B">
        <w:t>.</w:t>
      </w:r>
      <w:r w:rsidR="00197C1B" w:rsidRPr="00197C1B">
        <w:t xml:space="preserve"> </w:t>
      </w:r>
      <w:r w:rsidR="00197C1B" w:rsidRPr="00197C1B">
        <w:t>A</w:t>
      </w:r>
      <w:r w:rsidRPr="00197C1B">
        <w:t xml:space="preserve"> court may impose attorneys’ fees under 28 U.S.C</w:t>
      </w:r>
      <w:r w:rsidR="00197C1B" w:rsidRPr="00197C1B">
        <w:t>.</w:t>
      </w:r>
      <w:r w:rsidR="00197C1B" w:rsidRPr="00197C1B">
        <w:t xml:space="preserve"> </w:t>
      </w:r>
      <w:r w:rsidR="00197C1B" w:rsidRPr="00197C1B">
        <w:t>§</w:t>
      </w:r>
      <w:r w:rsidRPr="00197C1B">
        <w:t>1927 where the plaintiff continues to pursue a meritless claim.</w:t>
      </w:r>
      <w:r w:rsidR="00197C1B" w:rsidRPr="00197C1B">
        <w:rPr>
          <w:vertAlign w:val="superscript"/>
        </w:rPr>
        <w:footnoteReference w:id="217"/>
      </w:r>
    </w:p>
    <w:p w14:paraId="2E999264" w14:textId="52416A73" w:rsidR="00197C1B" w:rsidRPr="00197C1B" w:rsidRDefault="00B14B89" w:rsidP="00197C1B">
      <w:pPr>
        <w:pStyle w:val="BHead2"/>
      </w:pPr>
      <w:r>
        <w:t>11.IV.</w:t>
      </w:r>
      <w:r w:rsidR="00197C1B" w:rsidRPr="00B14B89">
        <w:rPr>
          <w:rStyle w:val="BBNAidChar"/>
          <w:rFonts w:eastAsiaTheme="majorEastAsia"/>
        </w:rPr>
        <w:t>B</w:t>
      </w:r>
      <w:r w:rsidR="00197C1B" w:rsidRPr="00197C1B">
        <w:t>.</w:t>
      </w:r>
      <w:r>
        <w:t> </w:t>
      </w:r>
      <w:r w:rsidR="00197C1B" w:rsidRPr="00197C1B">
        <w:tab/>
        <w:t>Expert Witness Fees and Costs</w:t>
      </w:r>
    </w:p>
    <w:p w14:paraId="622C88E6" w14:textId="5E800BAA" w:rsidR="00197C1B" w:rsidRPr="00197C1B" w:rsidRDefault="00905652" w:rsidP="00197C1B">
      <w:pPr>
        <w:pStyle w:val="BNormal"/>
      </w:pPr>
      <w:r w:rsidRPr="00197C1B">
        <w:lastRenderedPageBreak/>
        <w:t>Costs are normally awarded to the “prevailing party” in a federal litigation.</w:t>
      </w:r>
      <w:r w:rsidR="00197C1B" w:rsidRPr="00197C1B">
        <w:rPr>
          <w:vertAlign w:val="superscript"/>
        </w:rPr>
        <w:footnoteReference w:id="218"/>
      </w:r>
      <w:r w:rsidRPr="00197C1B">
        <w:t xml:space="preserve"> However, when the results are mixed—i.e., a party succeeds on some issues, but fails on others—a court may not deem either party to be a “prevailing” party and may require the parties to pay their own costs.</w:t>
      </w:r>
      <w:r w:rsidR="00197C1B" w:rsidRPr="00197C1B">
        <w:rPr>
          <w:vertAlign w:val="superscript"/>
        </w:rPr>
        <w:footnoteReference w:id="219"/>
      </w:r>
    </w:p>
    <w:p w14:paraId="72B07B52" w14:textId="6F044D0C" w:rsidR="00197C1B" w:rsidRPr="00197C1B" w:rsidRDefault="00905652" w:rsidP="00197C1B">
      <w:pPr>
        <w:pStyle w:val="BNormal"/>
      </w:pPr>
      <w:r w:rsidRPr="00197C1B">
        <w:t>Nothing in the Lanham Act specifically permits the award of expert witness fees</w:t>
      </w:r>
      <w:r w:rsidR="00197C1B" w:rsidRPr="00197C1B">
        <w:t>.</w:t>
      </w:r>
      <w:r w:rsidR="00197C1B" w:rsidRPr="00197C1B">
        <w:t xml:space="preserve"> </w:t>
      </w:r>
      <w:r w:rsidR="00197C1B" w:rsidRPr="00197C1B">
        <w:t>S</w:t>
      </w:r>
      <w:r w:rsidRPr="00197C1B">
        <w:t>uch fees are not normally recoverable as costs by a prevailing party.</w:t>
      </w:r>
      <w:r w:rsidR="00197C1B" w:rsidRPr="00197C1B">
        <w:rPr>
          <w:vertAlign w:val="superscript"/>
        </w:rPr>
        <w:footnoteReference w:id="220"/>
      </w:r>
      <w:r w:rsidRPr="00197C1B">
        <w:t xml:space="preserve"> However, at least one circuit permits such an award in an infringement case where “‘the expert’s testimony is indispensable to determination of the case.’”</w:t>
      </w:r>
      <w:r w:rsidR="00197C1B" w:rsidRPr="00197C1B">
        <w:rPr>
          <w:vertAlign w:val="superscript"/>
        </w:rPr>
        <w:footnoteReference w:id="221"/>
      </w:r>
      <w:r w:rsidRPr="00197C1B">
        <w:t xml:space="preserve"> In some cases, a survey expert could be indispensable to a finding of dilution</w:t>
      </w:r>
      <w:r w:rsidR="00197C1B" w:rsidRPr="00197C1B">
        <w:t>;</w:t>
      </w:r>
      <w:r w:rsidR="00197C1B" w:rsidRPr="00197C1B">
        <w:t xml:space="preserve"> </w:t>
      </w:r>
      <w:r w:rsidR="00197C1B" w:rsidRPr="00197C1B">
        <w:t>h</w:t>
      </w:r>
      <w:r w:rsidRPr="00197C1B">
        <w:t>owever, it is unlikely that an expert would be essential to the determination of willful intent.</w:t>
      </w:r>
    </w:p>
    <w:p w14:paraId="400A1D57" w14:textId="618CD411" w:rsidR="00494245" w:rsidRPr="00197C1B" w:rsidRDefault="00494245" w:rsidP="00197C1B">
      <w:pPr>
        <w:pStyle w:val="BNormal"/>
      </w:pPr>
    </w:p>
    <w:sectPr w:rsidR="00494245" w:rsidRPr="00197C1B" w:rsidSect="009A1AB3">
      <w:headerReference w:type="even" r:id="rId14"/>
      <w:headerReference w:type="default" r:id="rId15"/>
      <w:footerReference w:type="even" r:id="rId16"/>
      <w:footerReference w:type="default" r:id="rId17"/>
      <w:headerReference w:type="first" r:id="rId18"/>
      <w:footerReference w:type="first" r:id="rId19"/>
      <w:pgSz w:w="12240" w:h="15840"/>
      <w:pgMar w:top="720" w:right="720" w:bottom="720" w:left="72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77F321" w14:textId="77777777" w:rsidR="00CC219E" w:rsidRDefault="00CC219E" w:rsidP="002A47A4">
      <w:r>
        <w:separator/>
      </w:r>
    </w:p>
    <w:p w14:paraId="6FB6E7BE" w14:textId="77777777" w:rsidR="00CC219E" w:rsidRDefault="00CC219E"/>
    <w:p w14:paraId="56E54B0C" w14:textId="77777777" w:rsidR="00CC219E" w:rsidRDefault="00CC219E"/>
  </w:endnote>
  <w:endnote w:type="continuationSeparator" w:id="0">
    <w:p w14:paraId="17CCF506" w14:textId="77777777" w:rsidR="00CC219E" w:rsidRDefault="00CC219E" w:rsidP="002A47A4">
      <w:r>
        <w:continuationSeparator/>
      </w:r>
    </w:p>
    <w:p w14:paraId="2CE0A67F" w14:textId="77777777" w:rsidR="00CC219E" w:rsidRDefault="00CC219E"/>
    <w:p w14:paraId="41601C45" w14:textId="77777777" w:rsidR="00CC219E" w:rsidRDefault="00CC219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imes New Roman Bold">
    <w:panose1 w:val="02020803070505020304"/>
    <w:charset w:val="00"/>
    <w:family w:val="auto"/>
    <w:pitch w:val="variable"/>
    <w:sig w:usb0="E0002AFF" w:usb1="C0007841" w:usb2="00000009" w:usb3="00000000" w:csb0="000001FF" w:csb1="00000000"/>
  </w:font>
  <w:font w:name="ITC New Baskerville Std">
    <w:altName w:val="Cambria"/>
    <w:panose1 w:val="00000000000000000000"/>
    <w:charset w:val="00"/>
    <w:family w:val="roman"/>
    <w:notTrueType/>
    <w:pitch w:val="variable"/>
    <w:sig w:usb0="800000AF" w:usb1="5000204A" w:usb2="00000000" w:usb3="00000000" w:csb0="00000001" w:csb1="00000000"/>
  </w:font>
  <w:font w:name="Times LT Std">
    <w:altName w:val="Times New Roman"/>
    <w:panose1 w:val="00000000000000000000"/>
    <w:charset w:val="00"/>
    <w:family w:val="roman"/>
    <w:notTrueType/>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997765" w14:textId="77777777" w:rsidR="00197C1B" w:rsidRPr="00197C1B" w:rsidRDefault="00197C1B" w:rsidP="00197C1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C16C75" w14:textId="77777777" w:rsidR="00197C1B" w:rsidRPr="00197C1B" w:rsidRDefault="00197C1B" w:rsidP="00197C1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65B9B3" w14:textId="77777777" w:rsidR="00197C1B" w:rsidRPr="00197C1B" w:rsidRDefault="00197C1B" w:rsidP="00197C1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9C8A937" w14:textId="77777777" w:rsidR="00CC219E" w:rsidRDefault="00CC219E" w:rsidP="002A47A4">
      <w:r>
        <w:separator/>
      </w:r>
    </w:p>
    <w:p w14:paraId="321073FB" w14:textId="77777777" w:rsidR="00CC219E" w:rsidRDefault="00CC219E"/>
    <w:p w14:paraId="3C3E3C3A" w14:textId="77777777" w:rsidR="00CC219E" w:rsidRDefault="00CC219E"/>
  </w:footnote>
  <w:footnote w:type="continuationSeparator" w:id="0">
    <w:p w14:paraId="245DC036" w14:textId="77777777" w:rsidR="00CC219E" w:rsidRDefault="00CC219E" w:rsidP="002A47A4">
      <w:r>
        <w:continuationSeparator/>
      </w:r>
    </w:p>
    <w:p w14:paraId="3BA39CDA" w14:textId="77777777" w:rsidR="00CC219E" w:rsidRDefault="00CC219E"/>
    <w:p w14:paraId="0EC52ABE" w14:textId="77777777" w:rsidR="00CC219E" w:rsidRDefault="00CC219E"/>
  </w:footnote>
  <w:footnote w:id="1">
    <w:p w14:paraId="78B3E396" w14:textId="1103441A" w:rsidR="00197C1B" w:rsidRPr="00197C1B" w:rsidRDefault="00197C1B" w:rsidP="00197C1B">
      <w:pPr>
        <w:pStyle w:val="FootnoteText"/>
      </w:pPr>
      <w:r w:rsidRPr="00197C1B">
        <w:rPr>
          <w:rStyle w:val="FootnoteReference"/>
        </w:rPr>
        <w:footnoteRef/>
      </w:r>
      <w:r w:rsidRPr="00197C1B">
        <w:t>David Welkowitz is a Professor of Law Emeritus at Whittier Law School in Costa Mesa, California.</w:t>
      </w:r>
      <w:r w:rsidRPr="00197C1B">
        <w:t xml:space="preserve"> </w:t>
      </w:r>
      <w:r w:rsidRPr="00197C1B">
        <w:t>He has taught trademark law, international intellectual property law courses, and civil procedure, among other subjects.</w:t>
      </w:r>
      <w:r w:rsidRPr="00197C1B">
        <w:t xml:space="preserve"> </w:t>
      </w:r>
      <w:r w:rsidRPr="00197C1B">
        <w:t>He was a member of the Whittier faculty from 1983 to 2018.</w:t>
      </w:r>
      <w:r w:rsidRPr="00197C1B">
        <w:t xml:space="preserve"> </w:t>
      </w:r>
      <w:r w:rsidRPr="00197C1B">
        <w:t>From 2019 to 2024 he served as an attorney with the U.S.</w:t>
      </w:r>
      <w:r w:rsidRPr="00197C1B">
        <w:t xml:space="preserve"> </w:t>
      </w:r>
      <w:r w:rsidRPr="00197C1B">
        <w:t>Copyright Office in Washington, D.C.</w:t>
      </w:r>
      <w:r w:rsidRPr="00197C1B">
        <w:t xml:space="preserve"> </w:t>
      </w:r>
      <w:r w:rsidRPr="00197C1B">
        <w:t>Prior to that time, he practiced law in New York City.</w:t>
      </w:r>
    </w:p>
    <w:p w14:paraId="282EF2D2" w14:textId="77777777" w:rsidR="00197C1B" w:rsidRDefault="00197C1B" w:rsidP="00197C1B">
      <w:pPr>
        <w:pStyle w:val="FootnoteText"/>
      </w:pPr>
      <w:r w:rsidRPr="00197C1B">
        <w:t>Mr.</w:t>
      </w:r>
      <w:r w:rsidRPr="00197C1B">
        <w:t xml:space="preserve"> </w:t>
      </w:r>
      <w:r w:rsidRPr="00197C1B">
        <w:t>Welkowitz is the author of numerous articles on trademark law and other topics, and he is the co-author of a casebook on celebrity rights.</w:t>
      </w:r>
      <w:r w:rsidRPr="00197C1B">
        <w:t xml:space="preserve"> </w:t>
      </w:r>
      <w:r w:rsidRPr="00197C1B">
        <w:t>He has also written several lessons in computer-assisted learning, which are used by law students in the areas of civil procedure and trademark law.</w:t>
      </w:r>
      <w:r w:rsidRPr="00197C1B">
        <w:t xml:space="preserve"> </w:t>
      </w:r>
      <w:r w:rsidRPr="00197C1B">
        <w:t>Professor Welkowitz received his J.D.</w:t>
      </w:r>
      <w:r w:rsidRPr="00197C1B">
        <w:t xml:space="preserve"> </w:t>
      </w:r>
      <w:r w:rsidRPr="00197C1B">
        <w:t>degree in 1978 from New York University Law School, where he was a member of the Law Review.</w:t>
      </w:r>
      <w:r w:rsidRPr="00197C1B">
        <w:t xml:space="preserve"> </w:t>
      </w:r>
      <w:r w:rsidRPr="00197C1B">
        <w:t>He received an A.B.</w:t>
      </w:r>
      <w:r w:rsidRPr="00197C1B">
        <w:t xml:space="preserve"> </w:t>
      </w:r>
      <w:r w:rsidRPr="00197C1B">
        <w:t>degree in 1975 from Princeton University.</w:t>
      </w:r>
      <w:r w:rsidRPr="00197C1B">
        <w:t xml:space="preserve"> </w:t>
      </w:r>
      <w:r w:rsidRPr="00197C1B">
        <w:t>He is a member of the New York and District of Columbia bars, and is admitted to practice before the federal courts in the Southern and Eastern Districts of New York and the Court of Appeals for the Second Circuit.</w:t>
      </w:r>
    </w:p>
  </w:footnote>
  <w:footnote w:id="2">
    <w:p w14:paraId="6D470AD5" w14:textId="5570CE7F" w:rsidR="00197C1B" w:rsidRPr="0019374F" w:rsidRDefault="00197C1B" w:rsidP="00197C1B">
      <w:pPr>
        <w:pStyle w:val="FootnoteText"/>
      </w:pPr>
      <w:r w:rsidRPr="00197C1B">
        <w:rPr>
          <w:vertAlign w:val="superscript"/>
        </w:rPr>
        <w:footnoteRef/>
      </w:r>
      <w:r w:rsidRPr="00197C1B">
        <w:t>Lanham Act §43(c)(1), 15 U.S.C.</w:t>
      </w:r>
      <w:r w:rsidRPr="00197C1B">
        <w:t xml:space="preserve"> </w:t>
      </w:r>
      <w:r w:rsidRPr="00197C1B">
        <w:t>§1125(c)(1) (emphasis added).</w:t>
      </w:r>
      <w:r w:rsidRPr="00197C1B">
        <w:t xml:space="preserve"> </w:t>
      </w:r>
      <w:r w:rsidRPr="00197C1B">
        <w:t>This wording, which comes from the Trademark Dilution Revision Act of 2006, represents a slight, but immaterial, change from the wording of the original FTDA.</w:t>
      </w:r>
    </w:p>
  </w:footnote>
  <w:footnote w:id="3">
    <w:p w14:paraId="5A598F54" w14:textId="4B3C1CA9"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§43(c)(5), 15 U.S.C.</w:t>
      </w:r>
      <w:r w:rsidRPr="00197C1B">
        <w:t xml:space="preserve"> </w:t>
      </w:r>
      <w:r w:rsidRPr="00197C1B">
        <w:t>§1125(c)(5) (emphasis added).</w:t>
      </w:r>
    </w:p>
  </w:footnote>
  <w:footnote w:id="4">
    <w:p w14:paraId="3CAA7505" w14:textId="5C245E54" w:rsidR="00197C1B" w:rsidRPr="0019374F" w:rsidRDefault="00197C1B" w:rsidP="00197C1B">
      <w:pPr>
        <w:pStyle w:val="FootnoteText"/>
      </w:pPr>
      <w:r w:rsidRPr="00197C1B">
        <w:rPr>
          <w:vertAlign w:val="superscript"/>
        </w:rPr>
        <w:footnoteRef/>
      </w:r>
      <w:r w:rsidRPr="00197C1B">
        <w:rPr>
          <w:i/>
        </w:rPr>
        <w:t>Id</w:t>
      </w:r>
      <w:r w:rsidRPr="00197C1B">
        <w:t>.</w:t>
      </w:r>
    </w:p>
  </w:footnote>
  <w:footnote w:id="5">
    <w:p w14:paraId="1B3B95E2" w14:textId="6841E520" w:rsidR="00197C1B" w:rsidRPr="0019374F" w:rsidRDefault="00197C1B" w:rsidP="00197C1B">
      <w:pPr>
        <w:pStyle w:val="FootnoteText"/>
      </w:pPr>
      <w:r w:rsidRPr="00197C1B">
        <w:rPr>
          <w:vertAlign w:val="superscript"/>
        </w:rPr>
        <w:footnoteRef/>
      </w:r>
      <w:r w:rsidRPr="00197C1B">
        <w:t>Remedies under state law are discussed in Chapter 5.</w:t>
      </w:r>
    </w:p>
  </w:footnote>
  <w:footnote w:id="6">
    <w:p w14:paraId="0A2F5958" w14:textId="28DED0AF" w:rsidR="00197C1B" w:rsidRPr="0019374F" w:rsidRDefault="00197C1B" w:rsidP="00197C1B">
      <w:pPr>
        <w:pStyle w:val="FootnoteText"/>
      </w:pPr>
      <w:r w:rsidRPr="00197C1B">
        <w:rPr>
          <w:vertAlign w:val="superscript"/>
        </w:rPr>
        <w:footnoteRef/>
      </w:r>
      <w:r w:rsidRPr="00197C1B">
        <w:t xml:space="preserve">The United States Trademark Association Trademark Review Commission Report and Recommendations to USTA President and Board of Directors, 77 </w:t>
      </w:r>
      <w:r w:rsidRPr="00197C1B">
        <w:rPr>
          <w:smallCaps/>
        </w:rPr>
        <w:t>Trademark Rep.</w:t>
      </w:r>
      <w:r w:rsidRPr="00197C1B">
        <w:rPr>
          <w:smallCaps/>
        </w:rPr>
        <w:t xml:space="preserve"> </w:t>
      </w:r>
      <w:r w:rsidRPr="00197C1B">
        <w:t>375, 461 (1987).</w:t>
      </w:r>
    </w:p>
  </w:footnote>
  <w:footnote w:id="7">
    <w:p w14:paraId="06AD483D" w14:textId="7A439BAC" w:rsidR="00197C1B" w:rsidRPr="0019374F" w:rsidRDefault="00197C1B" w:rsidP="00197C1B">
      <w:pPr>
        <w:pStyle w:val="FootnoteText"/>
      </w:pPr>
      <w:r w:rsidRPr="00197C1B">
        <w:rPr>
          <w:vertAlign w:val="superscript"/>
        </w:rPr>
        <w:footnoteRef/>
      </w:r>
      <w:r w:rsidRPr="00197C1B">
        <w:t>H.R.</w:t>
      </w:r>
      <w:r w:rsidRPr="00197C1B">
        <w:t xml:space="preserve"> </w:t>
      </w:r>
      <w:r w:rsidRPr="00197C1B">
        <w:t>Rep.</w:t>
      </w:r>
      <w:r w:rsidRPr="00197C1B">
        <w:t xml:space="preserve"> </w:t>
      </w:r>
      <w:r w:rsidRPr="00197C1B">
        <w:t>No.</w:t>
      </w:r>
      <w:r w:rsidRPr="00197C1B">
        <w:t xml:space="preserve"> </w:t>
      </w:r>
      <w:r w:rsidRPr="00197C1B">
        <w:t xml:space="preserve">104-374, at 7 (1995), </w:t>
      </w:r>
      <w:r w:rsidRPr="00197C1B">
        <w:rPr>
          <w:i/>
        </w:rPr>
        <w:t>reprinted in</w:t>
      </w:r>
      <w:r w:rsidRPr="00197C1B">
        <w:t xml:space="preserve"> 1995 U.S.C.C.A.N.</w:t>
      </w:r>
      <w:r w:rsidRPr="00197C1B">
        <w:t xml:space="preserve"> </w:t>
      </w:r>
      <w:r w:rsidRPr="00197C1B">
        <w:t>1029.</w:t>
      </w:r>
    </w:p>
  </w:footnote>
  <w:footnote w:id="8">
    <w:p w14:paraId="74E3986D" w14:textId="06F89328" w:rsidR="00197C1B" w:rsidRPr="0019374F" w:rsidRDefault="00197C1B" w:rsidP="00197C1B">
      <w:pPr>
        <w:pStyle w:val="FootnoteText"/>
      </w:pPr>
      <w:r w:rsidRPr="00197C1B">
        <w:rPr>
          <w:vertAlign w:val="superscript"/>
        </w:rPr>
        <w:footnoteRef/>
      </w:r>
      <w:r w:rsidRPr="00197C1B">
        <w:t xml:space="preserve">141 </w:t>
      </w:r>
      <w:r w:rsidRPr="00197C1B">
        <w:rPr>
          <w:smallCaps/>
        </w:rPr>
        <w:t>Cong.</w:t>
      </w:r>
      <w:r w:rsidRPr="00197C1B">
        <w:rPr>
          <w:smallCaps/>
        </w:rPr>
        <w:t xml:space="preserve"> </w:t>
      </w:r>
      <w:r w:rsidRPr="00197C1B">
        <w:rPr>
          <w:smallCaps/>
        </w:rPr>
        <w:t>Rec.</w:t>
      </w:r>
      <w:r w:rsidRPr="00197C1B">
        <w:rPr>
          <w:smallCaps/>
        </w:rPr>
        <w:t xml:space="preserve"> </w:t>
      </w:r>
      <w:r w:rsidRPr="00197C1B">
        <w:t>H14,317-01 (1995) (“with respect to remedies, the bill limits the relief a court could award to an injunction unless the wrongdoer willfully intended to trade on the trademark owner’s reputation or to cause dilution”).</w:t>
      </w:r>
    </w:p>
  </w:footnote>
  <w:footnote w:id="9">
    <w:p w14:paraId="5E1FF9AE" w14:textId="2C59C235" w:rsidR="00197C1B" w:rsidRPr="0019374F" w:rsidRDefault="00197C1B" w:rsidP="00197C1B">
      <w:pPr>
        <w:pStyle w:val="FootnoteText"/>
      </w:pPr>
      <w:r w:rsidRPr="00197C1B">
        <w:rPr>
          <w:vertAlign w:val="superscript"/>
        </w:rPr>
        <w:footnoteRef/>
      </w:r>
      <w:r w:rsidRPr="00197C1B">
        <w:t>Statement of Jonathan E.</w:t>
      </w:r>
      <w:r w:rsidRPr="00197C1B">
        <w:t xml:space="preserve"> </w:t>
      </w:r>
      <w:r w:rsidRPr="00197C1B">
        <w:t>Moskin of Pennie &amp; Edmonds Before the House Comm.</w:t>
      </w:r>
      <w:r w:rsidRPr="00197C1B">
        <w:t xml:space="preserve"> </w:t>
      </w:r>
      <w:r w:rsidRPr="00197C1B">
        <w:t>on the Judiciary, 1995 WL 437437[7] (July 19, 1995).</w:t>
      </w:r>
    </w:p>
  </w:footnote>
  <w:footnote w:id="10">
    <w:p w14:paraId="58EA3A3F" w14:textId="0EB8098D"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Of course, a person interested in a short-term profit might not care about continued use.</w:t>
      </w:r>
    </w:p>
  </w:footnote>
  <w:footnote w:id="11">
    <w:p w14:paraId="75C32A5E" w14:textId="513FC978" w:rsidR="00197C1B" w:rsidRPr="0019374F" w:rsidRDefault="00197C1B" w:rsidP="00197C1B">
      <w:pPr>
        <w:pStyle w:val="FootnoteText"/>
      </w:pPr>
      <w:r w:rsidRPr="00197C1B">
        <w:rPr>
          <w:vertAlign w:val="superscript"/>
        </w:rPr>
        <w:footnoteRef/>
      </w:r>
      <w:r w:rsidRPr="00197C1B">
        <w:t>A defendant’s profits ordinarily would not be an appropriate measure of damage.</w:t>
      </w:r>
      <w:r w:rsidRPr="00197C1B">
        <w:t xml:space="preserve"> </w:t>
      </w:r>
      <w:r w:rsidRPr="00197C1B">
        <w:t>Even in ordinary infringement cases, the plaintiff can recover the defendant’s profits only if the defendant acted willfully or in bad faith.</w:t>
      </w:r>
      <w:r w:rsidRPr="00197C1B">
        <w:t xml:space="preserve"> </w:t>
      </w:r>
      <w:r w:rsidRPr="00197C1B">
        <w:rPr>
          <w:i/>
        </w:rPr>
        <w:t>See, e</w:t>
      </w:r>
      <w:r w:rsidRPr="00197C1B">
        <w:t>.</w:t>
      </w:r>
      <w:r w:rsidRPr="00197C1B">
        <w:rPr>
          <w:i/>
        </w:rPr>
        <w:t>g</w:t>
      </w:r>
      <w:r w:rsidRPr="00197C1B">
        <w:t>., George Basch Co.</w:t>
      </w:r>
      <w:r w:rsidRPr="00197C1B">
        <w:t xml:space="preserve"> </w:t>
      </w:r>
      <w:r w:rsidRPr="00197C1B">
        <w:t>v.</w:t>
      </w:r>
      <w:r w:rsidRPr="00197C1B">
        <w:t xml:space="preserve"> </w:t>
      </w:r>
      <w:r w:rsidRPr="00197C1B">
        <w:t xml:space="preserve">Blue Coral, Inc., 968 F.2d 1532, 1540, 23 USPQ2d 1351 (2d Cir.), </w:t>
      </w:r>
      <w:r w:rsidRPr="00197C1B">
        <w:rPr>
          <w:i/>
        </w:rPr>
        <w:t>cert</w:t>
      </w:r>
      <w:r w:rsidRPr="00197C1B">
        <w:t>.</w:t>
      </w:r>
      <w:r w:rsidRPr="00197C1B">
        <w:t xml:space="preserve"> </w:t>
      </w:r>
      <w:r w:rsidRPr="00197C1B">
        <w:rPr>
          <w:i/>
        </w:rPr>
        <w:t>denied</w:t>
      </w:r>
      <w:r w:rsidRPr="00197C1B">
        <w:t>, 506 U.S.</w:t>
      </w:r>
      <w:r w:rsidRPr="00197C1B">
        <w:t xml:space="preserve"> </w:t>
      </w:r>
      <w:r w:rsidRPr="00197C1B">
        <w:t>991 (1992).</w:t>
      </w:r>
      <w:r w:rsidRPr="00197C1B">
        <w:t xml:space="preserve"> </w:t>
      </w:r>
      <w:r w:rsidRPr="00197C1B">
        <w:t>If a defendant intentionally dilutes a plaintiff’s mark, then the plaintiff may recover damages under §43(c)(5).</w:t>
      </w:r>
      <w:r w:rsidRPr="00197C1B">
        <w:t xml:space="preserve"> </w:t>
      </w:r>
      <w:r w:rsidRPr="00197C1B">
        <w:rPr>
          <w:i/>
        </w:rPr>
        <w:t>See</w:t>
      </w:r>
      <w:r w:rsidRPr="00197C1B">
        <w:t xml:space="preserve"> §III below.</w:t>
      </w:r>
    </w:p>
  </w:footnote>
  <w:footnote w:id="12">
    <w:p w14:paraId="73D1A0E2" w14:textId="0F15F456" w:rsidR="00197C1B" w:rsidRPr="00DC420C" w:rsidRDefault="00197C1B" w:rsidP="00197C1B">
      <w:pPr>
        <w:pStyle w:val="FootnoteText"/>
      </w:pPr>
      <w:r w:rsidRPr="00197C1B">
        <w:rPr>
          <w:rStyle w:val="FootnoteReference"/>
          <w:rFonts w:eastAsiaTheme="majorEastAsia"/>
        </w:rPr>
        <w:footnoteRef/>
      </w:r>
      <w:r w:rsidRPr="00197C1B">
        <w:t>15 U.S.C.</w:t>
      </w:r>
      <w:r w:rsidRPr="00197C1B">
        <w:t xml:space="preserve"> </w:t>
      </w:r>
      <w:r w:rsidRPr="00197C1B">
        <w:t>§1116(d)(1)(A) also permits the court to order seizure of goods involving a counterfeit mark.</w:t>
      </w:r>
      <w:r w:rsidRPr="00197C1B">
        <w:t xml:space="preserve"> </w:t>
      </w:r>
      <w:r w:rsidRPr="00197C1B">
        <w:t xml:space="preserve">This procedure was invoked in </w:t>
      </w:r>
      <w:r w:rsidRPr="00197C1B">
        <w:rPr>
          <w:rStyle w:val="BCasenamefull"/>
        </w:rPr>
        <w:t xml:space="preserve">Green v. ABC Cos., </w:t>
      </w:r>
      <w:r w:rsidRPr="00197C1B">
        <w:t>702 F.</w:t>
      </w:r>
      <w:r w:rsidRPr="00197C1B">
        <w:t xml:space="preserve"> </w:t>
      </w:r>
      <w:r w:rsidRPr="00197C1B">
        <w:t>Supp.</w:t>
      </w:r>
      <w:r w:rsidRPr="00197C1B">
        <w:t xml:space="preserve"> </w:t>
      </w:r>
      <w:r w:rsidRPr="00197C1B">
        <w:t>3d 418, 422 (W.D.N.C.</w:t>
      </w:r>
      <w:r w:rsidRPr="00197C1B">
        <w:t xml:space="preserve"> </w:t>
      </w:r>
      <w:r w:rsidRPr="00197C1B">
        <w:t>2023).</w:t>
      </w:r>
    </w:p>
  </w:footnote>
  <w:footnote w:id="13">
    <w:p w14:paraId="51925DD1" w14:textId="2897B982" w:rsidR="00197C1B" w:rsidRPr="0019374F" w:rsidRDefault="00197C1B" w:rsidP="00197C1B">
      <w:pPr>
        <w:pStyle w:val="FootnoteText"/>
      </w:pPr>
      <w:r w:rsidRPr="00197C1B">
        <w:rPr>
          <w:vertAlign w:val="superscript"/>
        </w:rPr>
        <w:footnoteRef/>
      </w:r>
      <w:r w:rsidRPr="00197C1B">
        <w:rPr>
          <w:i/>
        </w:rPr>
        <w:t>E</w:t>
      </w:r>
      <w:r w:rsidRPr="00197C1B">
        <w:t>.</w:t>
      </w:r>
      <w:r w:rsidRPr="00197C1B">
        <w:rPr>
          <w:i/>
        </w:rPr>
        <w:t>g</w:t>
      </w:r>
      <w:r w:rsidRPr="00197C1B">
        <w:t>., Deere &amp; Co.</w:t>
      </w:r>
      <w:r w:rsidRPr="00197C1B">
        <w:t xml:space="preserve"> </w:t>
      </w:r>
      <w:r w:rsidRPr="00197C1B">
        <w:t>v.</w:t>
      </w:r>
      <w:r w:rsidRPr="00197C1B">
        <w:t xml:space="preserve"> </w:t>
      </w:r>
      <w:r w:rsidRPr="00197C1B">
        <w:t>MTD Prods., Inc., 34 USPQ2d 1706, 1710–11 (S.D.N.Y.</w:t>
      </w:r>
      <w:r w:rsidRPr="00197C1B">
        <w:t xml:space="preserve"> </w:t>
      </w:r>
      <w:r w:rsidRPr="00197C1B">
        <w:t>1995);</w:t>
      </w:r>
      <w:r w:rsidRPr="00197C1B">
        <w:t xml:space="preserve"> </w:t>
      </w:r>
      <w:r w:rsidRPr="00197C1B">
        <w:t>Hyatt Corp.</w:t>
      </w:r>
      <w:r w:rsidRPr="00197C1B">
        <w:t xml:space="preserve"> </w:t>
      </w:r>
      <w:r w:rsidRPr="00197C1B">
        <w:t>v.</w:t>
      </w:r>
      <w:r w:rsidRPr="00197C1B">
        <w:t xml:space="preserve"> </w:t>
      </w:r>
      <w:r w:rsidRPr="00197C1B">
        <w:t>Hyatt Legal Serv., 610 F.</w:t>
      </w:r>
      <w:r w:rsidRPr="00197C1B">
        <w:t xml:space="preserve"> </w:t>
      </w:r>
      <w:r w:rsidRPr="00197C1B">
        <w:t>Supp.</w:t>
      </w:r>
      <w:r w:rsidRPr="00197C1B">
        <w:t xml:space="preserve"> </w:t>
      </w:r>
      <w:r w:rsidRPr="00197C1B">
        <w:t>381, 383 (N.D.</w:t>
      </w:r>
      <w:r w:rsidRPr="00197C1B">
        <w:t xml:space="preserve"> </w:t>
      </w:r>
      <w:r w:rsidRPr="00197C1B">
        <w:t>Ill.</w:t>
      </w:r>
      <w:r w:rsidRPr="00197C1B">
        <w:t xml:space="preserve"> </w:t>
      </w:r>
      <w:r w:rsidRPr="00197C1B">
        <w:t>1985).</w:t>
      </w:r>
      <w:r w:rsidRPr="00197C1B">
        <w:t xml:space="preserve"> </w:t>
      </w:r>
      <w:r w:rsidRPr="00197C1B">
        <w:rPr>
          <w:i/>
        </w:rPr>
        <w:t>See also</w:t>
      </w:r>
      <w:r w:rsidRPr="00197C1B">
        <w:t xml:space="preserve"> Blue Ribbon Feed Co.</w:t>
      </w:r>
      <w:r w:rsidRPr="00197C1B">
        <w:t xml:space="preserve"> </w:t>
      </w:r>
      <w:r w:rsidRPr="00197C1B">
        <w:t>v.</w:t>
      </w:r>
      <w:r w:rsidRPr="00197C1B">
        <w:t xml:space="preserve"> </w:t>
      </w:r>
      <w:r w:rsidRPr="00197C1B">
        <w:t>Farmers Union Cent.</w:t>
      </w:r>
      <w:r w:rsidRPr="00197C1B">
        <w:t xml:space="preserve"> </w:t>
      </w:r>
      <w:r w:rsidRPr="00197C1B">
        <w:t>Exch., Inc., 731 F.2d 415, 422, 222 USPQ 785 (7th Cir.</w:t>
      </w:r>
      <w:r w:rsidRPr="00197C1B">
        <w:t xml:space="preserve"> </w:t>
      </w:r>
      <w:r w:rsidRPr="00197C1B">
        <w:t>1984) (upholding geographically limited relief for trademark-infringement claims under state law).</w:t>
      </w:r>
      <w:r w:rsidRPr="00197C1B">
        <w:t xml:space="preserve"> </w:t>
      </w:r>
      <w:r w:rsidRPr="00197C1B">
        <w:rPr>
          <w:i/>
        </w:rPr>
        <w:t>But see</w:t>
      </w:r>
      <w:r w:rsidRPr="00197C1B">
        <w:t xml:space="preserve"> Instrumentalist Co.</w:t>
      </w:r>
      <w:r w:rsidRPr="00197C1B">
        <w:t xml:space="preserve"> </w:t>
      </w:r>
      <w:r w:rsidRPr="00197C1B">
        <w:t>v.</w:t>
      </w:r>
      <w:r w:rsidRPr="00197C1B">
        <w:t xml:space="preserve"> </w:t>
      </w:r>
      <w:r w:rsidRPr="00197C1B">
        <w:t>Marine Corps League, 509 F.</w:t>
      </w:r>
      <w:r w:rsidRPr="00197C1B">
        <w:t xml:space="preserve"> </w:t>
      </w:r>
      <w:r w:rsidRPr="00197C1B">
        <w:t>Supp.</w:t>
      </w:r>
      <w:r w:rsidRPr="00197C1B">
        <w:t xml:space="preserve"> </w:t>
      </w:r>
      <w:r w:rsidRPr="00197C1B">
        <w:t>323, 340, 210 USPQ 841 (N.D.</w:t>
      </w:r>
      <w:r w:rsidRPr="00197C1B">
        <w:t xml:space="preserve"> </w:t>
      </w:r>
      <w:r w:rsidRPr="00197C1B">
        <w:t>Ill.</w:t>
      </w:r>
      <w:r w:rsidRPr="00197C1B">
        <w:t xml:space="preserve"> </w:t>
      </w:r>
      <w:r w:rsidRPr="00197C1B">
        <w:t>1981) (granting nationwide injunction).</w:t>
      </w:r>
      <w:r w:rsidRPr="00197C1B">
        <w:t xml:space="preserve"> </w:t>
      </w:r>
      <w:r w:rsidRPr="00197C1B">
        <w:rPr>
          <w:i/>
        </w:rPr>
        <w:t>See also</w:t>
      </w:r>
      <w:r w:rsidRPr="00197C1B">
        <w:t xml:space="preserve"> Deere &amp; Co.</w:t>
      </w:r>
      <w:r w:rsidRPr="00197C1B">
        <w:t xml:space="preserve"> </w:t>
      </w:r>
      <w:r w:rsidRPr="00197C1B">
        <w:t>v.</w:t>
      </w:r>
      <w:r w:rsidRPr="00197C1B">
        <w:t xml:space="preserve"> </w:t>
      </w:r>
      <w:r w:rsidRPr="00197C1B">
        <w:t>MTD Prods., Inc., 41 F.3d 39, 47, 32 USPQ2d 1936 (2d Cir.</w:t>
      </w:r>
      <w:r w:rsidRPr="00197C1B">
        <w:t xml:space="preserve"> </w:t>
      </w:r>
      <w:r w:rsidRPr="00197C1B">
        <w:t>1994) (affirming lower court’s geographic limitation on injunction, but noting power to issue a nationwide injunction).</w:t>
      </w:r>
    </w:p>
  </w:footnote>
  <w:footnote w:id="14">
    <w:p w14:paraId="37D5EA13" w14:textId="5FB46965" w:rsidR="00197C1B" w:rsidRPr="0019374F" w:rsidRDefault="00197C1B" w:rsidP="00197C1B">
      <w:pPr>
        <w:pStyle w:val="FootnoteText"/>
      </w:pPr>
      <w:r w:rsidRPr="00197C1B">
        <w:rPr>
          <w:vertAlign w:val="superscript"/>
        </w:rPr>
        <w:footnoteRef/>
      </w:r>
      <w:r w:rsidRPr="00197C1B">
        <w:t>H.R.</w:t>
      </w:r>
      <w:r w:rsidRPr="00197C1B">
        <w:t xml:space="preserve"> </w:t>
      </w:r>
      <w:r w:rsidRPr="00197C1B">
        <w:t>Rep.</w:t>
      </w:r>
      <w:r w:rsidRPr="00197C1B">
        <w:t xml:space="preserve"> </w:t>
      </w:r>
      <w:r w:rsidRPr="00197C1B">
        <w:t>No.</w:t>
      </w:r>
      <w:r w:rsidRPr="00197C1B">
        <w:t xml:space="preserve"> </w:t>
      </w:r>
      <w:r w:rsidRPr="00197C1B">
        <w:t xml:space="preserve">104-374, at 3 (1995), </w:t>
      </w:r>
      <w:r w:rsidRPr="00197C1B">
        <w:rPr>
          <w:i/>
        </w:rPr>
        <w:t>reprinted in</w:t>
      </w:r>
      <w:r w:rsidRPr="00197C1B">
        <w:t xml:space="preserve"> 1995 U.S.C.C.A.N.</w:t>
      </w:r>
      <w:r w:rsidRPr="00197C1B">
        <w:t xml:space="preserve"> </w:t>
      </w:r>
      <w:r w:rsidRPr="00197C1B">
        <w:t>1029.</w:t>
      </w:r>
    </w:p>
  </w:footnote>
  <w:footnote w:id="15">
    <w:p w14:paraId="2AAC4BB1" w14:textId="273C383C" w:rsidR="00197C1B" w:rsidRPr="0019374F" w:rsidRDefault="00197C1B" w:rsidP="00197C1B">
      <w:pPr>
        <w:pStyle w:val="FootnoteText"/>
      </w:pPr>
      <w:r w:rsidRPr="00197C1B">
        <w:rPr>
          <w:vertAlign w:val="superscript"/>
        </w:rPr>
        <w:footnoteRef/>
      </w:r>
      <w:r w:rsidRPr="00197C1B">
        <w:t>Technically, since the Lanham Act does not provide for exclusive federal jurisdiction, federal dilution claims conceivably could be brought in state court.</w:t>
      </w:r>
      <w:r w:rsidRPr="00197C1B">
        <w:t xml:space="preserve"> </w:t>
      </w:r>
      <w:r w:rsidRPr="00197C1B">
        <w:rPr>
          <w:i/>
        </w:rPr>
        <w:t>See</w:t>
      </w:r>
      <w:r w:rsidRPr="00197C1B">
        <w:t xml:space="preserve"> Chapter 12, §I.A.</w:t>
      </w:r>
      <w:r w:rsidRPr="00197C1B">
        <w:t xml:space="preserve"> </w:t>
      </w:r>
      <w:r w:rsidRPr="00197C1B">
        <w:t>However, one would expect such claims to be removed to federal court, and it does not appear that many state court decisions exist under the FTDA or TDRA.</w:t>
      </w:r>
    </w:p>
  </w:footnote>
  <w:footnote w:id="16">
    <w:p w14:paraId="0D6B7F71" w14:textId="6C20D603" w:rsidR="00197C1B" w:rsidRPr="00197C1B" w:rsidRDefault="00197C1B" w:rsidP="00197C1B">
      <w:pPr>
        <w:pStyle w:val="FootnoteText"/>
      </w:pPr>
      <w:r w:rsidRPr="00197C1B">
        <w:rPr>
          <w:vertAlign w:val="superscript"/>
        </w:rPr>
        <w:footnoteRef/>
      </w:r>
      <w:r w:rsidRPr="00197C1B">
        <w:t>2017 WL 3271706, 2017 BL 267966 (C.D.</w:t>
      </w:r>
      <w:r w:rsidRPr="00197C1B">
        <w:t xml:space="preserve"> </w:t>
      </w:r>
      <w:r w:rsidRPr="00197C1B">
        <w:t>Cal.</w:t>
      </w:r>
      <w:r w:rsidRPr="00197C1B">
        <w:t xml:space="preserve"> </w:t>
      </w:r>
      <w:r w:rsidRPr="00197C1B">
        <w:t>Aug.</w:t>
      </w:r>
      <w:r w:rsidRPr="00197C1B">
        <w:t xml:space="preserve"> </w:t>
      </w:r>
      <w:r w:rsidRPr="00197C1B">
        <w:t>1, 2017).</w:t>
      </w:r>
    </w:p>
    <w:p w14:paraId="7004D269" w14:textId="77777777" w:rsidR="00197C1B" w:rsidRDefault="00197C1B" w:rsidP="005D3300">
      <w:pPr>
        <w:pStyle w:val="footnote"/>
      </w:pPr>
    </w:p>
  </w:footnote>
  <w:footnote w:id="17">
    <w:p w14:paraId="651DBF11" w14:textId="4C4628E4" w:rsidR="00197C1B" w:rsidRPr="00197C1B"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*36 (quoting Reebok Int’l, Ltd.</w:t>
      </w:r>
      <w:r w:rsidRPr="00197C1B">
        <w:t xml:space="preserve"> </w:t>
      </w:r>
      <w:r w:rsidRPr="00197C1B">
        <w:t>v.</w:t>
      </w:r>
      <w:r w:rsidRPr="00197C1B">
        <w:t xml:space="preserve"> </w:t>
      </w:r>
      <w:r w:rsidRPr="00197C1B">
        <w:t>Marnatech Enters., 970 F.2d 552, 554–55 (9th Cir.</w:t>
      </w:r>
      <w:r w:rsidRPr="00197C1B">
        <w:t xml:space="preserve"> </w:t>
      </w:r>
      <w:r w:rsidRPr="00197C1B">
        <w:t>1992)).</w:t>
      </w:r>
    </w:p>
    <w:p w14:paraId="4137CC03" w14:textId="77777777" w:rsidR="00197C1B" w:rsidRDefault="00197C1B" w:rsidP="00124999">
      <w:pPr>
        <w:pStyle w:val="footnote"/>
      </w:pPr>
    </w:p>
  </w:footnote>
  <w:footnote w:id="18">
    <w:p w14:paraId="096FE818" w14:textId="3A9B9D87" w:rsidR="00197C1B" w:rsidRPr="00197C1B"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*37.</w:t>
      </w:r>
    </w:p>
    <w:p w14:paraId="2527A61B" w14:textId="77777777" w:rsidR="00197C1B" w:rsidRDefault="00197C1B" w:rsidP="00124999">
      <w:pPr>
        <w:pStyle w:val="footnote"/>
      </w:pPr>
    </w:p>
  </w:footnote>
  <w:footnote w:id="19">
    <w:p w14:paraId="4B8D3421" w14:textId="7EF710B1" w:rsidR="00197C1B" w:rsidRPr="00197C1B" w:rsidRDefault="00197C1B" w:rsidP="00197C1B">
      <w:pPr>
        <w:pStyle w:val="FootnoteText"/>
      </w:pPr>
      <w:r w:rsidRPr="00197C1B">
        <w:rPr>
          <w:vertAlign w:val="superscript"/>
        </w:rPr>
        <w:footnoteRef/>
      </w:r>
      <w:r w:rsidRPr="00197C1B">
        <w:rPr>
          <w:i/>
        </w:rPr>
        <w:t>Id</w:t>
      </w:r>
      <w:r w:rsidRPr="00197C1B">
        <w:t>.</w:t>
      </w:r>
    </w:p>
    <w:p w14:paraId="0315B18E" w14:textId="77777777" w:rsidR="00197C1B" w:rsidRDefault="00197C1B" w:rsidP="00124999">
      <w:pPr>
        <w:pStyle w:val="footnote"/>
      </w:pPr>
    </w:p>
  </w:footnote>
  <w:footnote w:id="20">
    <w:p w14:paraId="69C71D1F" w14:textId="6E92192E" w:rsidR="00197C1B" w:rsidRPr="0019374F" w:rsidRDefault="00197C1B" w:rsidP="00197C1B">
      <w:pPr>
        <w:pStyle w:val="FootnoteText"/>
      </w:pPr>
      <w:r w:rsidRPr="00197C1B">
        <w:rPr>
          <w:vertAlign w:val="superscript"/>
        </w:rPr>
        <w:footnoteRef/>
      </w:r>
      <w:r w:rsidRPr="00197C1B">
        <w:t>This may seem redundant, since an injunction is an equitable remedy.</w:t>
      </w:r>
    </w:p>
  </w:footnote>
  <w:footnote w:id="21">
    <w:p w14:paraId="43A9E99D" w14:textId="5C2010B6" w:rsidR="00197C1B" w:rsidRPr="0019374F" w:rsidRDefault="00197C1B" w:rsidP="00197C1B">
      <w:pPr>
        <w:pStyle w:val="FootnoteText"/>
      </w:pPr>
      <w:r w:rsidRPr="00197C1B">
        <w:rPr>
          <w:vertAlign w:val="superscript"/>
        </w:rPr>
        <w:footnoteRef/>
      </w:r>
      <w:r w:rsidRPr="00197C1B">
        <w:rPr>
          <w:i/>
        </w:rPr>
        <w:t>See</w:t>
      </w:r>
      <w:r w:rsidRPr="00197C1B">
        <w:t xml:space="preserve"> Deborah Heart &amp; Lung Ctr.</w:t>
      </w:r>
      <w:r w:rsidRPr="00197C1B">
        <w:t xml:space="preserve"> </w:t>
      </w:r>
      <w:r w:rsidRPr="00197C1B">
        <w:t>v.</w:t>
      </w:r>
      <w:r w:rsidRPr="00197C1B">
        <w:t xml:space="preserve"> </w:t>
      </w:r>
      <w:r w:rsidRPr="00197C1B">
        <w:t>Children of the World Found., 99 F.</w:t>
      </w:r>
      <w:r w:rsidRPr="00197C1B">
        <w:t xml:space="preserve"> </w:t>
      </w:r>
      <w:r w:rsidRPr="00197C1B">
        <w:t>Supp.</w:t>
      </w:r>
      <w:r w:rsidRPr="00197C1B">
        <w:t xml:space="preserve"> </w:t>
      </w:r>
      <w:r w:rsidRPr="00197C1B">
        <w:t>2d 481, 493–94, 55 USPQ2d 1088 (D.N.J.</w:t>
      </w:r>
      <w:r w:rsidRPr="00197C1B">
        <w:t xml:space="preserve"> </w:t>
      </w:r>
      <w:r w:rsidRPr="00197C1B">
        <w:t>2000);</w:t>
      </w:r>
      <w:r w:rsidRPr="00197C1B">
        <w:t xml:space="preserve"> </w:t>
      </w:r>
      <w:r w:rsidRPr="00197C1B">
        <w:t>Eli Lilly &amp; Co.</w:t>
      </w:r>
      <w:r w:rsidRPr="00197C1B">
        <w:t xml:space="preserve"> </w:t>
      </w:r>
      <w:r w:rsidRPr="00197C1B">
        <w:t>v.</w:t>
      </w:r>
      <w:r w:rsidRPr="00197C1B">
        <w:t xml:space="preserve"> </w:t>
      </w:r>
      <w:r w:rsidRPr="00197C1B">
        <w:t>Natural Answers, Inc., 86 F.</w:t>
      </w:r>
      <w:r w:rsidRPr="00197C1B">
        <w:t xml:space="preserve"> </w:t>
      </w:r>
      <w:r w:rsidRPr="00197C1B">
        <w:t>Supp.</w:t>
      </w:r>
      <w:r w:rsidRPr="00197C1B">
        <w:t xml:space="preserve"> </w:t>
      </w:r>
      <w:r w:rsidRPr="00197C1B">
        <w:t>2d 834, 853 (S.D.</w:t>
      </w:r>
      <w:r w:rsidRPr="00197C1B">
        <w:t xml:space="preserve"> </w:t>
      </w:r>
      <w:r w:rsidRPr="00197C1B">
        <w:t xml:space="preserve">Ind.), </w:t>
      </w:r>
      <w:r w:rsidRPr="00197C1B">
        <w:rPr>
          <w:i/>
        </w:rPr>
        <w:t>aff’d</w:t>
      </w:r>
      <w:r w:rsidRPr="00197C1B">
        <w:t>, 233 F.3d 456, 56 USPQ2d 1942 (7th Cir.</w:t>
      </w:r>
      <w:r w:rsidRPr="00197C1B">
        <w:t xml:space="preserve"> </w:t>
      </w:r>
      <w:r w:rsidRPr="00197C1B">
        <w:t>2000).</w:t>
      </w:r>
    </w:p>
  </w:footnote>
  <w:footnote w:id="22">
    <w:p w14:paraId="58D75F19" w14:textId="6052650B" w:rsidR="00197C1B" w:rsidRPr="0019374F" w:rsidRDefault="00197C1B" w:rsidP="00197C1B">
      <w:pPr>
        <w:pStyle w:val="FootnoteText"/>
      </w:pPr>
      <w:r w:rsidRPr="00197C1B">
        <w:rPr>
          <w:vertAlign w:val="superscript"/>
        </w:rPr>
        <w:footnoteRef/>
      </w:r>
      <w:r w:rsidRPr="00197C1B">
        <w:t>Westchester Media Co.</w:t>
      </w:r>
      <w:r w:rsidRPr="00197C1B">
        <w:t xml:space="preserve"> </w:t>
      </w:r>
      <w:r w:rsidRPr="00197C1B">
        <w:t>L.P.</w:t>
      </w:r>
      <w:r w:rsidRPr="00197C1B">
        <w:t xml:space="preserve"> </w:t>
      </w:r>
      <w:r w:rsidRPr="00197C1B">
        <w:t>v.</w:t>
      </w:r>
      <w:r w:rsidRPr="00197C1B">
        <w:t xml:space="preserve"> </w:t>
      </w:r>
      <w:r w:rsidRPr="00197C1B">
        <w:t>PRL USA Holdings, Inc., 103 F.</w:t>
      </w:r>
      <w:r w:rsidRPr="00197C1B">
        <w:t xml:space="preserve"> </w:t>
      </w:r>
      <w:r w:rsidRPr="00197C1B">
        <w:t>Supp.</w:t>
      </w:r>
      <w:r w:rsidRPr="00197C1B">
        <w:t xml:space="preserve"> </w:t>
      </w:r>
      <w:r w:rsidRPr="00197C1B">
        <w:t>2d 935, 999 (S.D.</w:t>
      </w:r>
      <w:r w:rsidRPr="00197C1B">
        <w:t xml:space="preserve"> </w:t>
      </w:r>
      <w:r w:rsidRPr="00197C1B">
        <w:t>Tex.</w:t>
      </w:r>
      <w:r w:rsidRPr="00197C1B">
        <w:t xml:space="preserve"> </w:t>
      </w:r>
      <w:r w:rsidRPr="00197C1B">
        <w:t xml:space="preserve">1999), </w:t>
      </w:r>
      <w:r w:rsidRPr="00197C1B">
        <w:rPr>
          <w:i/>
        </w:rPr>
        <w:t>aff’d in part, vacated in part</w:t>
      </w:r>
      <w:r w:rsidRPr="00197C1B">
        <w:t>, 214 F.3d 658, 55 USPQ2d 1225 (5th Cir.</w:t>
      </w:r>
      <w:r w:rsidRPr="00197C1B">
        <w:t xml:space="preserve"> </w:t>
      </w:r>
      <w:r w:rsidRPr="00197C1B">
        <w:t>2000) (standard the same for preliminary and permanent injunctions).</w:t>
      </w:r>
      <w:r w:rsidRPr="00197C1B">
        <w:t xml:space="preserve"> </w:t>
      </w:r>
      <w:r w:rsidRPr="00197C1B">
        <w:t>In the case of preliminary injunctions, one also may be afforded relief if there are “‘sufficiently serious questions going to the merits of the case to make them a fair ground for litigation and a balance of hardships tipping decidedly in [plaintiff’s] favor.’” Deleo v.</w:t>
      </w:r>
      <w:r w:rsidRPr="00197C1B">
        <w:t xml:space="preserve"> </w:t>
      </w:r>
      <w:r w:rsidRPr="00197C1B">
        <w:t>Zconnexx Corp., 2000 WL 1610668, at *2, 2000 BL 1076 (W.D.N.Y.</w:t>
      </w:r>
      <w:r w:rsidRPr="00197C1B">
        <w:t xml:space="preserve"> </w:t>
      </w:r>
      <w:r w:rsidRPr="00197C1B">
        <w:t>Oct.</w:t>
      </w:r>
      <w:r w:rsidRPr="00197C1B">
        <w:t xml:space="preserve"> </w:t>
      </w:r>
      <w:r w:rsidRPr="00197C1B">
        <w:t>25, 2000) (quoting Brewer v.</w:t>
      </w:r>
      <w:r w:rsidRPr="00197C1B">
        <w:t xml:space="preserve"> </w:t>
      </w:r>
      <w:r w:rsidRPr="00197C1B">
        <w:t>West Irondequoit Cent.</w:t>
      </w:r>
      <w:r w:rsidRPr="00197C1B">
        <w:t xml:space="preserve"> </w:t>
      </w:r>
      <w:r w:rsidRPr="00197C1B">
        <w:t>Sch.</w:t>
      </w:r>
      <w:r w:rsidRPr="00197C1B">
        <w:t xml:space="preserve"> </w:t>
      </w:r>
      <w:r w:rsidRPr="00197C1B">
        <w:t>Dist., 212 F.3d 738, 743–44 (2d Cir.</w:t>
      </w:r>
      <w:r w:rsidRPr="00197C1B">
        <w:t xml:space="preserve"> </w:t>
      </w:r>
      <w:r w:rsidRPr="00197C1B">
        <w:t>2000)).</w:t>
      </w:r>
      <w:r w:rsidRPr="00197C1B">
        <w:t xml:space="preserve"> </w:t>
      </w:r>
      <w:r w:rsidRPr="00197C1B">
        <w:rPr>
          <w:i/>
        </w:rPr>
        <w:t>See</w:t>
      </w:r>
      <w:r w:rsidRPr="00197C1B">
        <w:t xml:space="preserve"> §I.B, below.</w:t>
      </w:r>
    </w:p>
  </w:footnote>
  <w:footnote w:id="23">
    <w:p w14:paraId="68AA1201" w14:textId="3150C0A6" w:rsidR="00197C1B" w:rsidRPr="0019374F" w:rsidRDefault="00197C1B" w:rsidP="00197C1B">
      <w:pPr>
        <w:pStyle w:val="FootnoteText"/>
      </w:pPr>
      <w:r w:rsidRPr="00197C1B">
        <w:rPr>
          <w:vertAlign w:val="superscript"/>
        </w:rPr>
        <w:footnoteRef/>
      </w:r>
      <w:r w:rsidRPr="00197C1B">
        <w:t>See Chapter 9, §II.C.3, for a discussion of actual dilution versus likelihood of dilution under the FTDA and the TDRA.</w:t>
      </w:r>
    </w:p>
  </w:footnote>
  <w:footnote w:id="24">
    <w:p w14:paraId="4E38EB06" w14:textId="53FB381A" w:rsidR="00197C1B" w:rsidRPr="0019374F" w:rsidRDefault="00197C1B" w:rsidP="00197C1B">
      <w:pPr>
        <w:pStyle w:val="FootnoteText"/>
      </w:pPr>
      <w:r w:rsidRPr="00197C1B">
        <w:rPr>
          <w:vertAlign w:val="superscript"/>
        </w:rPr>
        <w:footnoteRef/>
      </w:r>
      <w:r w:rsidRPr="00197C1B">
        <w:rPr>
          <w:i/>
        </w:rPr>
        <w:t>Eli Lilly</w:t>
      </w:r>
      <w:r w:rsidRPr="00197C1B">
        <w:t>, 233 F.3d at 469;</w:t>
      </w:r>
      <w:r w:rsidRPr="00197C1B">
        <w:t xml:space="preserve"> </w:t>
      </w:r>
      <w:r w:rsidRPr="00197C1B">
        <w:t>Kraft Foods Holdings, Inc.</w:t>
      </w:r>
      <w:r w:rsidRPr="00197C1B">
        <w:t xml:space="preserve"> </w:t>
      </w:r>
      <w:r w:rsidRPr="00197C1B">
        <w:t>v.</w:t>
      </w:r>
      <w:r w:rsidRPr="00197C1B">
        <w:t xml:space="preserve"> </w:t>
      </w:r>
      <w:r w:rsidRPr="00197C1B">
        <w:t>Helm, 205 F.</w:t>
      </w:r>
      <w:r w:rsidRPr="00197C1B">
        <w:t xml:space="preserve"> </w:t>
      </w:r>
      <w:r w:rsidRPr="00197C1B">
        <w:t>Supp.</w:t>
      </w:r>
      <w:r w:rsidRPr="00197C1B">
        <w:t xml:space="preserve"> </w:t>
      </w:r>
      <w:r w:rsidRPr="00197C1B">
        <w:t>2d 942, 950, 63 USPQ2d 1353 (N.D.</w:t>
      </w:r>
      <w:r w:rsidRPr="00197C1B">
        <w:t xml:space="preserve"> </w:t>
      </w:r>
      <w:r w:rsidRPr="00197C1B">
        <w:t>Ill.</w:t>
      </w:r>
      <w:r w:rsidRPr="00197C1B">
        <w:t xml:space="preserve"> </w:t>
      </w:r>
      <w:r w:rsidRPr="00197C1B">
        <w:t>2002) (irreparable harm presumed in Seventh Circuit);</w:t>
      </w:r>
      <w:r w:rsidRPr="00197C1B">
        <w:t xml:space="preserve"> </w:t>
      </w:r>
      <w:r w:rsidRPr="00197C1B">
        <w:t>NBA Props.</w:t>
      </w:r>
      <w:r w:rsidRPr="00197C1B">
        <w:t xml:space="preserve"> </w:t>
      </w:r>
      <w:r w:rsidRPr="00197C1B">
        <w:t>v.</w:t>
      </w:r>
      <w:r w:rsidRPr="00197C1B">
        <w:t xml:space="preserve"> </w:t>
      </w:r>
      <w:r w:rsidRPr="00197C1B">
        <w:t>Untertainment Records LLC, 1999 WL 335147, at *6 (S.D.N.Y.</w:t>
      </w:r>
      <w:r w:rsidRPr="00197C1B">
        <w:t xml:space="preserve"> </w:t>
      </w:r>
      <w:r w:rsidRPr="00197C1B">
        <w:t>May 26, 1999);</w:t>
      </w:r>
      <w:r w:rsidRPr="00197C1B">
        <w:t xml:space="preserve"> </w:t>
      </w:r>
      <w:r w:rsidRPr="00197C1B">
        <w:t>American Dairy Queen Corp.</w:t>
      </w:r>
      <w:r w:rsidRPr="00197C1B">
        <w:t xml:space="preserve"> </w:t>
      </w:r>
      <w:r w:rsidRPr="00197C1B">
        <w:t>v.</w:t>
      </w:r>
      <w:r w:rsidRPr="00197C1B">
        <w:t xml:space="preserve"> </w:t>
      </w:r>
      <w:r w:rsidRPr="00197C1B">
        <w:t>New Line Prod., Inc.</w:t>
      </w:r>
      <w:r w:rsidRPr="00197C1B">
        <w:t xml:space="preserve"> </w:t>
      </w:r>
      <w:r w:rsidRPr="00197C1B">
        <w:t>35 F.</w:t>
      </w:r>
      <w:r w:rsidRPr="00197C1B">
        <w:t xml:space="preserve"> </w:t>
      </w:r>
      <w:r w:rsidRPr="00197C1B">
        <w:t>Supp.</w:t>
      </w:r>
      <w:r w:rsidRPr="00197C1B">
        <w:t xml:space="preserve"> </w:t>
      </w:r>
      <w:r w:rsidRPr="00197C1B">
        <w:t>2d 727, 729 (D.</w:t>
      </w:r>
      <w:r w:rsidRPr="00197C1B">
        <w:t xml:space="preserve"> </w:t>
      </w:r>
      <w:r w:rsidRPr="00197C1B">
        <w:t>Minn.</w:t>
      </w:r>
      <w:r w:rsidRPr="00197C1B">
        <w:t xml:space="preserve"> </w:t>
      </w:r>
      <w:r w:rsidRPr="00197C1B">
        <w:t>1998).</w:t>
      </w:r>
    </w:p>
  </w:footnote>
  <w:footnote w:id="25">
    <w:p w14:paraId="07A99A22" w14:textId="4088C373" w:rsidR="00197C1B" w:rsidRPr="0019374F" w:rsidRDefault="00197C1B" w:rsidP="00197C1B">
      <w:pPr>
        <w:pStyle w:val="FootnoteText"/>
      </w:pPr>
      <w:r w:rsidRPr="00197C1B">
        <w:rPr>
          <w:vertAlign w:val="superscript"/>
        </w:rPr>
        <w:footnoteRef/>
      </w:r>
      <w:r w:rsidRPr="00197C1B">
        <w:rPr>
          <w:i/>
        </w:rPr>
        <w:t>E</w:t>
      </w:r>
      <w:r w:rsidRPr="00197C1B">
        <w:t>.</w:t>
      </w:r>
      <w:r w:rsidRPr="00197C1B">
        <w:rPr>
          <w:i/>
        </w:rPr>
        <w:t>g</w:t>
      </w:r>
      <w:r w:rsidRPr="00197C1B">
        <w:t xml:space="preserve">., </w:t>
      </w:r>
      <w:r w:rsidRPr="00197C1B">
        <w:rPr>
          <w:i/>
        </w:rPr>
        <w:t>Deleo</w:t>
      </w:r>
      <w:r w:rsidRPr="00197C1B">
        <w:t>, 2000 WL 1610668, at *4, 2000 BL 1076.</w:t>
      </w:r>
    </w:p>
  </w:footnote>
  <w:footnote w:id="26">
    <w:p w14:paraId="19AECAE8" w14:textId="18BA3AB6" w:rsidR="00197C1B" w:rsidRPr="0019374F" w:rsidRDefault="00197C1B" w:rsidP="00197C1B">
      <w:pPr>
        <w:pStyle w:val="FootnoteText"/>
      </w:pPr>
      <w:r w:rsidRPr="00197C1B">
        <w:rPr>
          <w:vertAlign w:val="superscript"/>
        </w:rPr>
        <w:footnoteRef/>
      </w:r>
      <w:r w:rsidRPr="00197C1B">
        <w:t>547 U.S.</w:t>
      </w:r>
      <w:r w:rsidRPr="00197C1B">
        <w:t xml:space="preserve"> </w:t>
      </w:r>
      <w:r w:rsidRPr="00197C1B">
        <w:t>388, 392–93, 78 USPQ2d 1577 (2006).</w:t>
      </w:r>
    </w:p>
  </w:footnote>
  <w:footnote w:id="27">
    <w:p w14:paraId="769B782C" w14:textId="1341FA6C" w:rsidR="00197C1B" w:rsidRPr="0019374F" w:rsidRDefault="00197C1B" w:rsidP="00197C1B">
      <w:pPr>
        <w:pStyle w:val="FootnoteText"/>
      </w:pPr>
      <w:r w:rsidRPr="00197C1B">
        <w:rPr>
          <w:vertAlign w:val="superscript"/>
        </w:rPr>
        <w:footnoteRef/>
      </w:r>
      <w:r w:rsidRPr="00197C1B">
        <w:t xml:space="preserve">The Second Circuit has used similar reasoning in applying </w:t>
      </w:r>
      <w:r w:rsidRPr="00197C1B">
        <w:rPr>
          <w:i/>
        </w:rPr>
        <w:t>MercExchange</w:t>
      </w:r>
      <w:r w:rsidRPr="00197C1B">
        <w:t xml:space="preserve"> to copyright cases.</w:t>
      </w:r>
      <w:r w:rsidRPr="00197C1B">
        <w:t xml:space="preserve"> </w:t>
      </w:r>
      <w:r w:rsidRPr="00197C1B">
        <w:t>Salinger v.</w:t>
      </w:r>
      <w:r w:rsidRPr="00197C1B">
        <w:t xml:space="preserve"> </w:t>
      </w:r>
      <w:r w:rsidRPr="00197C1B">
        <w:t>Colting, 607 F.3d 68, 75–78, 94 USPQ2d 1577 (2d Cir.</w:t>
      </w:r>
      <w:r w:rsidRPr="00197C1B">
        <w:t xml:space="preserve"> </w:t>
      </w:r>
      <w:r w:rsidRPr="00197C1B">
        <w:t>2010).</w:t>
      </w:r>
      <w:r w:rsidRPr="00197C1B">
        <w:t xml:space="preserve"> </w:t>
      </w:r>
      <w:r w:rsidRPr="00197C1B">
        <w:t xml:space="preserve">District courts have applied </w:t>
      </w:r>
      <w:r w:rsidRPr="00197C1B">
        <w:rPr>
          <w:i/>
        </w:rPr>
        <w:t>Salinger</w:t>
      </w:r>
      <w:r w:rsidRPr="00197C1B">
        <w:t xml:space="preserve"> to trademark cases.</w:t>
      </w:r>
      <w:r w:rsidRPr="00197C1B">
        <w:t xml:space="preserve"> </w:t>
      </w:r>
      <w:r w:rsidRPr="00197C1B">
        <w:rPr>
          <w:i/>
        </w:rPr>
        <w:t>E</w:t>
      </w:r>
      <w:r w:rsidRPr="00197C1B">
        <w:t>.</w:t>
      </w:r>
      <w:r w:rsidRPr="00197C1B">
        <w:rPr>
          <w:i/>
        </w:rPr>
        <w:t>g</w:t>
      </w:r>
      <w:r w:rsidRPr="00197C1B">
        <w:t>., People’s United Bank v.</w:t>
      </w:r>
      <w:r w:rsidRPr="00197C1B">
        <w:t xml:space="preserve"> </w:t>
      </w:r>
      <w:r w:rsidRPr="00197C1B">
        <w:t>Peoplesbank, 2010 WL 2521069, at *3, 2010 BL 136261 (D.</w:t>
      </w:r>
      <w:r w:rsidRPr="00197C1B">
        <w:t xml:space="preserve"> </w:t>
      </w:r>
      <w:r w:rsidRPr="00197C1B">
        <w:t>Conn.</w:t>
      </w:r>
      <w:r w:rsidRPr="00197C1B">
        <w:t xml:space="preserve"> </w:t>
      </w:r>
      <w:r w:rsidRPr="00197C1B">
        <w:t xml:space="preserve">June 17, 2010), </w:t>
      </w:r>
      <w:r w:rsidRPr="00197C1B">
        <w:rPr>
          <w:i/>
        </w:rPr>
        <w:t>aff’d</w:t>
      </w:r>
      <w:r w:rsidRPr="00197C1B">
        <w:t>, 401 F.</w:t>
      </w:r>
      <w:r w:rsidRPr="00197C1B">
        <w:t xml:space="preserve"> </w:t>
      </w:r>
      <w:r w:rsidRPr="00197C1B">
        <w:t>App’x 607 (2d Cir.</w:t>
      </w:r>
      <w:r w:rsidRPr="00197C1B">
        <w:t xml:space="preserve"> </w:t>
      </w:r>
      <w:r w:rsidRPr="00197C1B">
        <w:t>2010);</w:t>
      </w:r>
      <w:r w:rsidRPr="00197C1B">
        <w:t xml:space="preserve"> </w:t>
      </w:r>
      <w:r w:rsidRPr="00197C1B">
        <w:t>KTM N.</w:t>
      </w:r>
      <w:r w:rsidRPr="00197C1B">
        <w:t xml:space="preserve"> </w:t>
      </w:r>
      <w:r w:rsidRPr="00197C1B">
        <w:t>Am., Inc.</w:t>
      </w:r>
      <w:r w:rsidRPr="00197C1B">
        <w:t xml:space="preserve"> </w:t>
      </w:r>
      <w:r w:rsidRPr="00197C1B">
        <w:t>v.</w:t>
      </w:r>
      <w:r w:rsidRPr="00197C1B">
        <w:t xml:space="preserve"> </w:t>
      </w:r>
      <w:r w:rsidRPr="00197C1B">
        <w:t>Cycle Hut, Inc., 2013 U.S.</w:t>
      </w:r>
      <w:r w:rsidRPr="00197C1B">
        <w:t xml:space="preserve"> </w:t>
      </w:r>
      <w:r w:rsidRPr="00197C1B">
        <w:t>Dist.</w:t>
      </w:r>
      <w:r w:rsidRPr="00197C1B">
        <w:t xml:space="preserve"> </w:t>
      </w:r>
      <w:r w:rsidRPr="00197C1B">
        <w:t>LEXIS 67209, at *4–5 (D.S.D.</w:t>
      </w:r>
      <w:r w:rsidRPr="00197C1B">
        <w:t xml:space="preserve"> </w:t>
      </w:r>
      <w:r w:rsidRPr="00197C1B">
        <w:t xml:space="preserve">May 8, 2013) (applying </w:t>
      </w:r>
      <w:r w:rsidRPr="00197C1B">
        <w:rPr>
          <w:i/>
        </w:rPr>
        <w:t xml:space="preserve">eBay </w:t>
      </w:r>
      <w:r w:rsidRPr="00197C1B">
        <w:t>to temporary restraining order request);</w:t>
      </w:r>
      <w:r w:rsidRPr="00197C1B">
        <w:t xml:space="preserve"> </w:t>
      </w:r>
      <w:r w:rsidRPr="00197C1B">
        <w:t>Rolex Watch U.S.A., Inc.</w:t>
      </w:r>
      <w:r w:rsidRPr="00197C1B">
        <w:t xml:space="preserve"> </w:t>
      </w:r>
      <w:r w:rsidRPr="00197C1B">
        <w:t>v.</w:t>
      </w:r>
      <w:r w:rsidRPr="00197C1B">
        <w:t xml:space="preserve"> </w:t>
      </w:r>
      <w:r w:rsidRPr="00197C1B">
        <w:t>Rolex Deli Corp., 2012 U.S.</w:t>
      </w:r>
      <w:r w:rsidRPr="00197C1B">
        <w:t xml:space="preserve"> </w:t>
      </w:r>
      <w:r w:rsidRPr="00197C1B">
        <w:t>Dist.</w:t>
      </w:r>
      <w:r w:rsidRPr="00197C1B">
        <w:t xml:space="preserve"> </w:t>
      </w:r>
      <w:r w:rsidRPr="00197C1B">
        <w:t>LEXIS 151569, at *17 n.12 (S.D.N.Y.</w:t>
      </w:r>
      <w:r w:rsidRPr="00197C1B">
        <w:t xml:space="preserve"> </w:t>
      </w:r>
      <w:r w:rsidRPr="00197C1B">
        <w:t>Oct.</w:t>
      </w:r>
      <w:r w:rsidRPr="00197C1B">
        <w:t xml:space="preserve"> </w:t>
      </w:r>
      <w:r w:rsidRPr="00197C1B">
        <w:t>17, 2012);</w:t>
      </w:r>
      <w:r w:rsidRPr="00197C1B">
        <w:t xml:space="preserve"> </w:t>
      </w:r>
      <w:r w:rsidRPr="00197C1B">
        <w:t>United States Polo Ass’n, Inc.</w:t>
      </w:r>
      <w:r w:rsidRPr="00197C1B">
        <w:t xml:space="preserve"> </w:t>
      </w:r>
      <w:r w:rsidRPr="00197C1B">
        <w:t>v.</w:t>
      </w:r>
      <w:r w:rsidRPr="00197C1B">
        <w:t xml:space="preserve"> </w:t>
      </w:r>
      <w:r w:rsidRPr="00197C1B">
        <w:t>PRL USA Holdings, Inc., 800 F.</w:t>
      </w:r>
      <w:r w:rsidRPr="00197C1B">
        <w:t xml:space="preserve"> </w:t>
      </w:r>
      <w:r w:rsidRPr="00197C1B">
        <w:t>Supp.</w:t>
      </w:r>
      <w:r w:rsidRPr="00197C1B">
        <w:t xml:space="preserve"> </w:t>
      </w:r>
      <w:r w:rsidRPr="00197C1B">
        <w:t>2d 515, 540 (S.D.N.Y.</w:t>
      </w:r>
      <w:r w:rsidRPr="00197C1B">
        <w:t xml:space="preserve"> </w:t>
      </w:r>
      <w:r w:rsidRPr="00197C1B">
        <w:t xml:space="preserve">2011), </w:t>
      </w:r>
      <w:r w:rsidRPr="00197C1B">
        <w:rPr>
          <w:i/>
        </w:rPr>
        <w:t>aff’d</w:t>
      </w:r>
      <w:r w:rsidRPr="00197C1B">
        <w:t>, 511 F.</w:t>
      </w:r>
      <w:r w:rsidRPr="00197C1B">
        <w:t xml:space="preserve"> </w:t>
      </w:r>
      <w:r w:rsidRPr="00197C1B">
        <w:t>App’x 81 (2d Cir.</w:t>
      </w:r>
      <w:r w:rsidRPr="00197C1B">
        <w:t xml:space="preserve"> </w:t>
      </w:r>
      <w:r w:rsidRPr="00197C1B">
        <w:t>2013).</w:t>
      </w:r>
    </w:p>
  </w:footnote>
  <w:footnote w:id="28">
    <w:p w14:paraId="5AB3F4F6" w14:textId="5548DFC8" w:rsidR="00197C1B" w:rsidRPr="0019374F" w:rsidRDefault="00197C1B" w:rsidP="00197C1B">
      <w:pPr>
        <w:pStyle w:val="FootnoteText"/>
      </w:pPr>
      <w:r w:rsidRPr="00197C1B">
        <w:rPr>
          <w:vertAlign w:val="superscript"/>
        </w:rPr>
        <w:footnoteRef/>
      </w:r>
      <w:r w:rsidRPr="00197C1B">
        <w:rPr>
          <w:i/>
        </w:rPr>
        <w:t>See MercExchange</w:t>
      </w:r>
      <w:r w:rsidRPr="00197C1B">
        <w:t>, 547 U.S.</w:t>
      </w:r>
      <w:r w:rsidRPr="00197C1B">
        <w:t xml:space="preserve"> </w:t>
      </w:r>
      <w:r w:rsidRPr="00197C1B">
        <w:t>at 392 (discussing language of the Patent Act invoking principles of equity);</w:t>
      </w:r>
      <w:r w:rsidRPr="00197C1B">
        <w:t xml:space="preserve"> </w:t>
      </w:r>
      <w:r w:rsidRPr="00197C1B">
        <w:rPr>
          <w:i/>
        </w:rPr>
        <w:t>United States Polo Ass’n</w:t>
      </w:r>
      <w:r w:rsidRPr="00197C1B">
        <w:t>, 800 F.</w:t>
      </w:r>
      <w:r w:rsidRPr="00197C1B">
        <w:t xml:space="preserve"> </w:t>
      </w:r>
      <w:r w:rsidRPr="00197C1B">
        <w:t>Supp.</w:t>
      </w:r>
      <w:r w:rsidRPr="00197C1B">
        <w:t xml:space="preserve"> </w:t>
      </w:r>
      <w:r w:rsidRPr="00197C1B">
        <w:t xml:space="preserve">2d at 540 (citing language in TDRA regarding principles of equity), </w:t>
      </w:r>
      <w:r w:rsidRPr="00197C1B">
        <w:rPr>
          <w:i/>
        </w:rPr>
        <w:t>aff’d</w:t>
      </w:r>
      <w:r w:rsidRPr="00197C1B">
        <w:t>, 511 F.</w:t>
      </w:r>
      <w:r w:rsidRPr="00197C1B">
        <w:t xml:space="preserve"> </w:t>
      </w:r>
      <w:r w:rsidRPr="00197C1B">
        <w:t>App’x 81 (2d Cir.</w:t>
      </w:r>
      <w:r w:rsidRPr="00197C1B">
        <w:t xml:space="preserve"> </w:t>
      </w:r>
      <w:r w:rsidRPr="00197C1B">
        <w:t>2013);</w:t>
      </w:r>
      <w:r w:rsidRPr="00197C1B">
        <w:t xml:space="preserve"> </w:t>
      </w:r>
      <w:r w:rsidRPr="00197C1B">
        <w:t>Federal Express Corp.</w:t>
      </w:r>
      <w:r w:rsidRPr="00197C1B">
        <w:t xml:space="preserve"> </w:t>
      </w:r>
      <w:r w:rsidRPr="00197C1B">
        <w:t>v.</w:t>
      </w:r>
      <w:r w:rsidRPr="00197C1B">
        <w:t xml:space="preserve"> </w:t>
      </w:r>
      <w:r w:rsidRPr="00197C1B">
        <w:t>Robrad, 2014 U.S.</w:t>
      </w:r>
      <w:r w:rsidRPr="00197C1B">
        <w:t xml:space="preserve"> </w:t>
      </w:r>
      <w:r w:rsidRPr="00197C1B">
        <w:t>Dist.</w:t>
      </w:r>
      <w:r w:rsidRPr="00197C1B">
        <w:t xml:space="preserve"> </w:t>
      </w:r>
      <w:r w:rsidRPr="00197C1B">
        <w:t>LEXIS 108556, at *5–9 (N.D.</w:t>
      </w:r>
      <w:r w:rsidRPr="00197C1B">
        <w:t xml:space="preserve"> </w:t>
      </w:r>
      <w:r w:rsidRPr="00197C1B">
        <w:t>Tex.</w:t>
      </w:r>
      <w:r w:rsidRPr="00197C1B">
        <w:t xml:space="preserve"> </w:t>
      </w:r>
      <w:r w:rsidRPr="00197C1B">
        <w:t>Aug.</w:t>
      </w:r>
      <w:r w:rsidRPr="00197C1B">
        <w:t xml:space="preserve"> </w:t>
      </w:r>
      <w:r w:rsidRPr="00197C1B">
        <w:t>7, 2014) (denying preliminary injunction for failure to show irreparable harm);</w:t>
      </w:r>
      <w:r w:rsidRPr="00197C1B">
        <w:t xml:space="preserve"> </w:t>
      </w:r>
      <w:r w:rsidRPr="00197C1B">
        <w:t>Phyllis Schlafly Revocable Tr.</w:t>
      </w:r>
      <w:r w:rsidRPr="00197C1B">
        <w:t xml:space="preserve"> </w:t>
      </w:r>
      <w:r w:rsidRPr="00197C1B">
        <w:t>v.</w:t>
      </w:r>
      <w:r w:rsidRPr="00197C1B">
        <w:t xml:space="preserve"> </w:t>
      </w:r>
      <w:r w:rsidRPr="00197C1B">
        <w:t>Cori, 924 F.3d 1004, 1009, 2019 USPQ2d 185956 (8th Cir.</w:t>
      </w:r>
      <w:r w:rsidRPr="00197C1B">
        <w:t xml:space="preserve"> </w:t>
      </w:r>
      <w:r w:rsidRPr="00197C1B">
        <w:t xml:space="preserve">2019) (stating that it “is unclear” whether </w:t>
      </w:r>
      <w:r w:rsidRPr="00197C1B">
        <w:rPr>
          <w:i/>
        </w:rPr>
        <w:t>eBay</w:t>
      </w:r>
      <w:r w:rsidRPr="00197C1B">
        <w:t xml:space="preserve"> eliminates the presumption of irreparable harm in trademark cases).</w:t>
      </w:r>
      <w:r w:rsidRPr="00197C1B">
        <w:t xml:space="preserve"> </w:t>
      </w:r>
      <w:r w:rsidRPr="00197C1B">
        <w:rPr>
          <w:i/>
        </w:rPr>
        <w:t>But cf</w:t>
      </w:r>
      <w:r w:rsidRPr="00197C1B">
        <w:t>.</w:t>
      </w:r>
      <w:r w:rsidRPr="00197C1B">
        <w:t xml:space="preserve"> </w:t>
      </w:r>
      <w:r w:rsidRPr="00197C1B">
        <w:t>Abraham v.</w:t>
      </w:r>
      <w:r w:rsidRPr="00197C1B">
        <w:t xml:space="preserve"> </w:t>
      </w:r>
      <w:r w:rsidRPr="00197C1B">
        <w:t>Alpha Chi Omega, 708 F.3d 614, 626, 105 USPQ2d 1692 (5th Cir.</w:t>
      </w:r>
      <w:r w:rsidRPr="00197C1B">
        <w:t xml:space="preserve"> </w:t>
      </w:r>
      <w:r w:rsidRPr="00197C1B">
        <w:t xml:space="preserve">2013) (citing </w:t>
      </w:r>
      <w:r w:rsidRPr="00197C1B">
        <w:rPr>
          <w:i/>
        </w:rPr>
        <w:t>eBay</w:t>
      </w:r>
      <w:r w:rsidRPr="00197C1B">
        <w:t xml:space="preserve"> and applying its factors, but allowing irreparable harm to be presumed by a finding of likelihood of confusion);</w:t>
      </w:r>
      <w:r w:rsidRPr="00197C1B">
        <w:t xml:space="preserve"> </w:t>
      </w:r>
      <w:r w:rsidRPr="00197C1B">
        <w:t>S &amp; H Indus., Inc.</w:t>
      </w:r>
      <w:r w:rsidRPr="00197C1B">
        <w:t xml:space="preserve"> </w:t>
      </w:r>
      <w:r w:rsidRPr="00197C1B">
        <w:t>v.</w:t>
      </w:r>
      <w:r w:rsidRPr="00197C1B">
        <w:t xml:space="preserve"> </w:t>
      </w:r>
      <w:r w:rsidRPr="00197C1B">
        <w:t>Selander, 932 F.</w:t>
      </w:r>
      <w:r w:rsidRPr="00197C1B">
        <w:t xml:space="preserve"> </w:t>
      </w:r>
      <w:r w:rsidRPr="00197C1B">
        <w:t>Supp.</w:t>
      </w:r>
      <w:r w:rsidRPr="00197C1B">
        <w:t xml:space="preserve"> </w:t>
      </w:r>
      <w:r w:rsidRPr="00197C1B">
        <w:t>2d 754, 765 (N.D.</w:t>
      </w:r>
      <w:r w:rsidRPr="00197C1B">
        <w:t xml:space="preserve"> </w:t>
      </w:r>
      <w:r w:rsidRPr="00197C1B">
        <w:t>Tex.</w:t>
      </w:r>
      <w:r w:rsidRPr="00197C1B">
        <w:t xml:space="preserve"> </w:t>
      </w:r>
      <w:r w:rsidRPr="00197C1B">
        <w:t>2013) (same);</w:t>
      </w:r>
      <w:r w:rsidRPr="00197C1B">
        <w:t xml:space="preserve"> </w:t>
      </w:r>
      <w:r w:rsidRPr="00197C1B">
        <w:t>Mister Softee, Inc.</w:t>
      </w:r>
      <w:r w:rsidRPr="00197C1B">
        <w:t xml:space="preserve"> </w:t>
      </w:r>
      <w:r w:rsidRPr="00197C1B">
        <w:t>v.</w:t>
      </w:r>
      <w:r w:rsidRPr="00197C1B">
        <w:t xml:space="preserve"> </w:t>
      </w:r>
      <w:r w:rsidRPr="00197C1B">
        <w:t>Awawda, 2011 U.S.</w:t>
      </w:r>
      <w:r w:rsidRPr="00197C1B">
        <w:t xml:space="preserve"> </w:t>
      </w:r>
      <w:r w:rsidRPr="00197C1B">
        <w:t>Dist.</w:t>
      </w:r>
      <w:r w:rsidRPr="00197C1B">
        <w:t xml:space="preserve"> </w:t>
      </w:r>
      <w:r w:rsidRPr="00197C1B">
        <w:t>LEXIS 149822, at *2–3 (D.</w:t>
      </w:r>
      <w:r w:rsidRPr="00197C1B">
        <w:t xml:space="preserve"> </w:t>
      </w:r>
      <w:r w:rsidRPr="00197C1B">
        <w:t>Ariz.</w:t>
      </w:r>
      <w:r w:rsidRPr="00197C1B">
        <w:t xml:space="preserve"> </w:t>
      </w:r>
      <w:r w:rsidRPr="00197C1B">
        <w:t>Dec.</w:t>
      </w:r>
      <w:r w:rsidRPr="00197C1B">
        <w:t xml:space="preserve"> </w:t>
      </w:r>
      <w:r w:rsidRPr="00197C1B">
        <w:t xml:space="preserve">28, 2011) (citing </w:t>
      </w:r>
      <w:r w:rsidRPr="00197C1B">
        <w:rPr>
          <w:i/>
        </w:rPr>
        <w:t>MercExchange</w:t>
      </w:r>
      <w:r w:rsidRPr="00197C1B">
        <w:t>, but still applying presumption of irreparable harm from likelihood of confusion).</w:t>
      </w:r>
    </w:p>
  </w:footnote>
  <w:footnote w:id="29">
    <w:p w14:paraId="5B36D876" w14:textId="1B472745" w:rsidR="00197C1B" w:rsidRPr="00197C1B" w:rsidRDefault="00197C1B" w:rsidP="00197C1B">
      <w:pPr>
        <w:pStyle w:val="FootnoteText"/>
      </w:pPr>
      <w:r w:rsidRPr="00197C1B">
        <w:rPr>
          <w:vertAlign w:val="superscript"/>
        </w:rPr>
        <w:footnoteRef/>
      </w:r>
      <w:r w:rsidRPr="00197C1B">
        <w:rPr>
          <w:i/>
        </w:rPr>
        <w:t>E.g.</w:t>
      </w:r>
      <w:r w:rsidRPr="00197C1B">
        <w:t>, Adidas Am., Inc.</w:t>
      </w:r>
      <w:r w:rsidRPr="00197C1B">
        <w:t xml:space="preserve"> </w:t>
      </w:r>
      <w:r w:rsidRPr="00197C1B">
        <w:t>v.</w:t>
      </w:r>
      <w:r w:rsidRPr="00197C1B">
        <w:t xml:space="preserve"> </w:t>
      </w:r>
      <w:r w:rsidRPr="00197C1B">
        <w:t>Skechers USA, Inc., 149 F.</w:t>
      </w:r>
      <w:r w:rsidRPr="00197C1B">
        <w:t xml:space="preserve"> </w:t>
      </w:r>
      <w:r w:rsidRPr="00197C1B">
        <w:t>Supp.</w:t>
      </w:r>
      <w:r w:rsidRPr="00197C1B">
        <w:t xml:space="preserve"> </w:t>
      </w:r>
      <w:r w:rsidRPr="00197C1B">
        <w:t>3d 1222, 1248–49 (D.</w:t>
      </w:r>
      <w:r w:rsidRPr="00197C1B">
        <w:t xml:space="preserve"> </w:t>
      </w:r>
      <w:r w:rsidRPr="00197C1B">
        <w:t>Or.</w:t>
      </w:r>
      <w:r w:rsidRPr="00197C1B">
        <w:t xml:space="preserve"> </w:t>
      </w:r>
      <w:r w:rsidRPr="00197C1B">
        <w:t xml:space="preserve">2016), </w:t>
      </w:r>
      <w:r w:rsidRPr="00197C1B">
        <w:rPr>
          <w:i/>
        </w:rPr>
        <w:t>aff’d in part</w:t>
      </w:r>
      <w:r w:rsidRPr="00197C1B">
        <w:t xml:space="preserve">, </w:t>
      </w:r>
      <w:r w:rsidRPr="00197C1B">
        <w:rPr>
          <w:i/>
        </w:rPr>
        <w:t xml:space="preserve">rev’d in part, </w:t>
      </w:r>
      <w:r w:rsidRPr="00197C1B">
        <w:t>890 F.3d 747, 126 USPQ2d 1769 (9th Cir.</w:t>
      </w:r>
      <w:r w:rsidRPr="00197C1B">
        <w:t xml:space="preserve"> </w:t>
      </w:r>
      <w:r w:rsidRPr="00197C1B">
        <w:t>2018);</w:t>
      </w:r>
      <w:r w:rsidRPr="00197C1B">
        <w:t xml:space="preserve"> </w:t>
      </w:r>
      <w:r w:rsidRPr="00197C1B">
        <w:t>American Soc’y for the Prevention of Cruelty to Animals v.</w:t>
      </w:r>
      <w:r w:rsidRPr="00197C1B">
        <w:t xml:space="preserve"> </w:t>
      </w:r>
      <w:r w:rsidRPr="00197C1B">
        <w:t>J.C.</w:t>
      </w:r>
      <w:r w:rsidRPr="00197C1B">
        <w:t xml:space="preserve"> </w:t>
      </w:r>
      <w:r w:rsidRPr="00197C1B">
        <w:t>Clothing Drive, Inc., 2019 BL 495407, at *3 (E.D.N.Y.</w:t>
      </w:r>
      <w:r w:rsidRPr="00197C1B">
        <w:t xml:space="preserve"> </w:t>
      </w:r>
      <w:r w:rsidRPr="00197C1B">
        <w:t>Jan.</w:t>
      </w:r>
      <w:r w:rsidRPr="00197C1B">
        <w:t xml:space="preserve"> </w:t>
      </w:r>
      <w:r w:rsidRPr="00197C1B">
        <w:t>7, 2020);</w:t>
      </w:r>
      <w:r w:rsidRPr="00197C1B">
        <w:t xml:space="preserve"> </w:t>
      </w:r>
      <w:r w:rsidRPr="00197C1B">
        <w:t>Illinois Tool Works, Inc.</w:t>
      </w:r>
      <w:r w:rsidRPr="00197C1B">
        <w:t xml:space="preserve"> </w:t>
      </w:r>
      <w:r w:rsidRPr="00197C1B">
        <w:t>v.</w:t>
      </w:r>
      <w:r w:rsidRPr="00197C1B">
        <w:t xml:space="preserve"> </w:t>
      </w:r>
      <w:r w:rsidRPr="00197C1B">
        <w:t>J-B Weld Co., LLC, 419 F.</w:t>
      </w:r>
      <w:r w:rsidRPr="00197C1B">
        <w:t xml:space="preserve"> </w:t>
      </w:r>
      <w:r w:rsidRPr="00197C1B">
        <w:t>Supp.</w:t>
      </w:r>
      <w:r w:rsidRPr="00197C1B">
        <w:t xml:space="preserve"> </w:t>
      </w:r>
      <w:r w:rsidRPr="00197C1B">
        <w:t>3d 382, 401–02 (D.</w:t>
      </w:r>
      <w:r w:rsidRPr="00197C1B">
        <w:t xml:space="preserve"> </w:t>
      </w:r>
      <w:r w:rsidRPr="00197C1B">
        <w:t>Conn.</w:t>
      </w:r>
      <w:r w:rsidRPr="00197C1B">
        <w:t xml:space="preserve"> </w:t>
      </w:r>
      <w:r w:rsidRPr="00197C1B">
        <w:t>2019);</w:t>
      </w:r>
      <w:r w:rsidRPr="00197C1B">
        <w:t xml:space="preserve"> </w:t>
      </w:r>
      <w:r w:rsidRPr="00197C1B">
        <w:t>Niko Petroleum Retailers of Fla., LLC v.</w:t>
      </w:r>
      <w:r w:rsidRPr="00197C1B">
        <w:t xml:space="preserve"> </w:t>
      </w:r>
      <w:r w:rsidRPr="00197C1B">
        <w:t>Miami VIP Tours LLC, 2014 BL 520657, at *8–9 (S.D.</w:t>
      </w:r>
      <w:r w:rsidRPr="00197C1B">
        <w:t xml:space="preserve"> </w:t>
      </w:r>
      <w:r w:rsidRPr="00197C1B">
        <w:t>Fla.</w:t>
      </w:r>
      <w:r w:rsidRPr="00197C1B">
        <w:t xml:space="preserve"> </w:t>
      </w:r>
      <w:r w:rsidRPr="00197C1B">
        <w:t xml:space="preserve">May 29, 2014) (applying </w:t>
      </w:r>
      <w:r w:rsidRPr="00197C1B">
        <w:rPr>
          <w:i/>
        </w:rPr>
        <w:t>eBay</w:t>
      </w:r>
      <w:r w:rsidRPr="00197C1B">
        <w:t xml:space="preserve"> in a trademark case).</w:t>
      </w:r>
    </w:p>
    <w:p w14:paraId="621B20D9" w14:textId="77777777" w:rsidR="00197C1B" w:rsidRDefault="00197C1B" w:rsidP="00BC0C77">
      <w:pPr>
        <w:pStyle w:val="footnote"/>
      </w:pPr>
    </w:p>
  </w:footnote>
  <w:footnote w:id="30">
    <w:p w14:paraId="0CD82C30" w14:textId="3579B6CA" w:rsidR="00197C1B" w:rsidRDefault="00197C1B" w:rsidP="00197C1B">
      <w:pPr>
        <w:pStyle w:val="FootnoteText"/>
      </w:pPr>
      <w:r w:rsidRPr="00197C1B">
        <w:rPr>
          <w:rStyle w:val="FootnoteReference"/>
          <w:rFonts w:eastAsiaTheme="majorEastAsia"/>
        </w:rPr>
        <w:footnoteRef/>
      </w:r>
      <w:hyperlink r:id="rId1" w:tgtFrame="_blank" w:history="1">
        <w:r w:rsidRPr="00197C1B">
          <w:rPr>
            <w:rStyle w:val="Hyperlink"/>
            <w:lang w:bidi="en-US"/>
          </w:rPr>
          <w:t>Pub.</w:t>
        </w:r>
        <w:r w:rsidRPr="00197C1B">
          <w:rPr>
            <w:rStyle w:val="Hyperlink"/>
            <w:lang w:bidi="en-US"/>
          </w:rPr>
          <w:t xml:space="preserve"> </w:t>
        </w:r>
        <w:r w:rsidRPr="00197C1B">
          <w:rPr>
            <w:rStyle w:val="Hyperlink"/>
            <w:lang w:bidi="en-US"/>
          </w:rPr>
          <w:t>L.</w:t>
        </w:r>
        <w:r w:rsidRPr="00197C1B">
          <w:rPr>
            <w:rStyle w:val="Hyperlink"/>
            <w:lang w:bidi="en-US"/>
          </w:rPr>
          <w:t xml:space="preserve"> </w:t>
        </w:r>
        <w:r w:rsidRPr="00197C1B">
          <w:rPr>
            <w:rStyle w:val="Hyperlink"/>
            <w:lang w:bidi="en-US"/>
          </w:rPr>
          <w:t>116-260</w:t>
        </w:r>
      </w:hyperlink>
      <w:r w:rsidRPr="00197C1B">
        <w:t>, Div.</w:t>
      </w:r>
      <w:r w:rsidRPr="00197C1B">
        <w:t xml:space="preserve"> </w:t>
      </w:r>
      <w:r w:rsidRPr="00197C1B">
        <w:t>Q, Tit.</w:t>
      </w:r>
      <w:r w:rsidRPr="00197C1B">
        <w:t xml:space="preserve"> </w:t>
      </w:r>
      <w:r w:rsidRPr="00197C1B">
        <w:t>II, Subtit.</w:t>
      </w:r>
      <w:r w:rsidRPr="00197C1B">
        <w:t xml:space="preserve"> </w:t>
      </w:r>
      <w:r w:rsidRPr="00197C1B">
        <w:t>B, §§ 221–228 (Dec.</w:t>
      </w:r>
      <w:r w:rsidRPr="00197C1B">
        <w:t xml:space="preserve"> </w:t>
      </w:r>
      <w:r w:rsidRPr="00197C1B">
        <w:t>27, 2020).</w:t>
      </w:r>
    </w:p>
  </w:footnote>
  <w:footnote w:id="31">
    <w:p w14:paraId="140145B3" w14:textId="169079F5" w:rsidR="00197C1B" w:rsidRDefault="00197C1B" w:rsidP="00197C1B">
      <w:pPr>
        <w:pStyle w:val="FootnoteText"/>
      </w:pPr>
      <w:r w:rsidRPr="00197C1B">
        <w:rPr>
          <w:rStyle w:val="FootnoteReference"/>
          <w:rFonts w:eastAsiaTheme="majorEastAsia"/>
        </w:rPr>
        <w:footnoteRef/>
      </w:r>
      <w:r w:rsidRPr="00197C1B">
        <w:t>Oddly, however, after the amendment one court refused to apply the presumption, citing circuit precedent that predated the amendment.</w:t>
      </w:r>
      <w:r w:rsidRPr="00197C1B">
        <w:t xml:space="preserve"> </w:t>
      </w:r>
      <w:r w:rsidRPr="00197C1B">
        <w:t>Whirlpool Corp.</w:t>
      </w:r>
      <w:r w:rsidRPr="00197C1B">
        <w:t xml:space="preserve"> </w:t>
      </w:r>
      <w:r w:rsidRPr="00197C1B">
        <w:t>v.</w:t>
      </w:r>
      <w:r w:rsidRPr="00197C1B">
        <w:t xml:space="preserve"> </w:t>
      </w:r>
      <w:r w:rsidRPr="00197C1B">
        <w:t>Shenzhen Sanlida Elec.</w:t>
      </w:r>
      <w:r w:rsidRPr="00197C1B">
        <w:t xml:space="preserve"> </w:t>
      </w:r>
      <w:r w:rsidRPr="00197C1B">
        <w:t>Tech.</w:t>
      </w:r>
      <w:r w:rsidRPr="00197C1B">
        <w:t xml:space="preserve"> </w:t>
      </w:r>
      <w:r w:rsidRPr="00197C1B">
        <w:t>Co., Ltd., 2025 WL 904378, at *2, 2025 BL 98908 &amp; n.1 (E.D.</w:t>
      </w:r>
      <w:r w:rsidRPr="00197C1B">
        <w:t xml:space="preserve"> </w:t>
      </w:r>
      <w:r w:rsidRPr="00197C1B">
        <w:t>Tex.</w:t>
      </w:r>
      <w:r w:rsidRPr="00197C1B">
        <w:t xml:space="preserve"> </w:t>
      </w:r>
      <w:r w:rsidRPr="00197C1B">
        <w:t>Mar.</w:t>
      </w:r>
      <w:r w:rsidRPr="00197C1B">
        <w:t xml:space="preserve"> </w:t>
      </w:r>
      <w:r w:rsidRPr="00197C1B">
        <w:t>25, 2025).</w:t>
      </w:r>
    </w:p>
  </w:footnote>
  <w:footnote w:id="32">
    <w:p w14:paraId="1538FCB3" w14:textId="30A3815B" w:rsidR="00197C1B" w:rsidRPr="00197C1B" w:rsidRDefault="00197C1B" w:rsidP="00197C1B">
      <w:pPr>
        <w:pStyle w:val="FootnoteText"/>
      </w:pPr>
      <w:r w:rsidRPr="00197C1B">
        <w:rPr>
          <w:vertAlign w:val="superscript"/>
        </w:rPr>
        <w:footnoteRef/>
      </w:r>
      <w:r w:rsidRPr="00197C1B">
        <w:t>890 F.3d 747 (9th Cir.</w:t>
      </w:r>
      <w:r w:rsidRPr="00197C1B">
        <w:t xml:space="preserve"> </w:t>
      </w:r>
      <w:r w:rsidRPr="00197C1B">
        <w:t>2018).</w:t>
      </w:r>
    </w:p>
    <w:p w14:paraId="4643150D" w14:textId="77777777" w:rsidR="00197C1B" w:rsidRDefault="00197C1B" w:rsidP="00124999">
      <w:pPr>
        <w:pStyle w:val="footnote"/>
      </w:pPr>
    </w:p>
  </w:footnote>
  <w:footnote w:id="33">
    <w:p w14:paraId="25BBFFE1" w14:textId="6A799D98" w:rsidR="00197C1B" w:rsidRPr="007B39D6"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761.</w:t>
      </w:r>
      <w:r w:rsidRPr="00197C1B">
        <w:t xml:space="preserve"> </w:t>
      </w:r>
      <w:r w:rsidRPr="00197C1B">
        <w:t>The court did affirm the finding of dilution.</w:t>
      </w:r>
      <w:r w:rsidRPr="00197C1B">
        <w:t xml:space="preserve"> </w:t>
      </w:r>
      <w:r w:rsidRPr="00197C1B">
        <w:rPr>
          <w:i/>
        </w:rPr>
        <w:t>Id</w:t>
      </w:r>
      <w:r w:rsidRPr="00197C1B">
        <w:t>.</w:t>
      </w:r>
      <w:r w:rsidRPr="00197C1B">
        <w:t xml:space="preserve"> </w:t>
      </w:r>
      <w:r w:rsidRPr="00197C1B">
        <w:t>at 759.</w:t>
      </w:r>
    </w:p>
  </w:footnote>
  <w:footnote w:id="34">
    <w:p w14:paraId="3E525BBB" w14:textId="5A631AF6" w:rsidR="00197C1B" w:rsidRDefault="00197C1B" w:rsidP="00197C1B">
      <w:pPr>
        <w:pStyle w:val="FootnoteText"/>
      </w:pPr>
      <w:r w:rsidRPr="00197C1B">
        <w:rPr>
          <w:rStyle w:val="FootnoteReference"/>
          <w:rFonts w:eastAsiaTheme="majorEastAsia"/>
        </w:rPr>
        <w:footnoteRef/>
      </w:r>
      <w:r w:rsidRPr="00197C1B">
        <w:t>Phyllis Schlafly Revocable Tr.</w:t>
      </w:r>
      <w:r w:rsidRPr="00197C1B">
        <w:t xml:space="preserve"> </w:t>
      </w:r>
      <w:r w:rsidRPr="00197C1B">
        <w:t>v.</w:t>
      </w:r>
      <w:r w:rsidRPr="00197C1B">
        <w:t xml:space="preserve"> </w:t>
      </w:r>
      <w:r w:rsidRPr="00197C1B">
        <w:t>Cori, 924 F.3d 1004, 1010, 2019 USPQ2d 185956 (8th Cir.</w:t>
      </w:r>
      <w:r w:rsidRPr="00197C1B">
        <w:t xml:space="preserve"> </w:t>
      </w:r>
      <w:r w:rsidRPr="00197C1B">
        <w:t>2019).</w:t>
      </w:r>
    </w:p>
  </w:footnote>
  <w:footnote w:id="35">
    <w:p w14:paraId="155EE03E" w14:textId="5DF4445D" w:rsidR="00197C1B" w:rsidRPr="0019374F" w:rsidRDefault="00197C1B" w:rsidP="00197C1B">
      <w:pPr>
        <w:pStyle w:val="FootnoteText"/>
      </w:pPr>
      <w:r w:rsidRPr="00197C1B">
        <w:rPr>
          <w:vertAlign w:val="superscript"/>
        </w:rPr>
        <w:footnoteRef/>
      </w:r>
      <w:r w:rsidRPr="00197C1B">
        <w:t>116 F.</w:t>
      </w:r>
      <w:r w:rsidRPr="00197C1B">
        <w:t xml:space="preserve"> </w:t>
      </w:r>
      <w:r w:rsidRPr="00197C1B">
        <w:t>Supp.</w:t>
      </w:r>
      <w:r w:rsidRPr="00197C1B">
        <w:t xml:space="preserve"> </w:t>
      </w:r>
      <w:r w:rsidRPr="00197C1B">
        <w:t>2d 604, 56 USPQ2d 1758 (E.D.</w:t>
      </w:r>
      <w:r w:rsidRPr="00197C1B">
        <w:t xml:space="preserve"> </w:t>
      </w:r>
      <w:r w:rsidRPr="00197C1B">
        <w:t>Pa.</w:t>
      </w:r>
      <w:r w:rsidRPr="00197C1B">
        <w:t xml:space="preserve"> </w:t>
      </w:r>
      <w:r w:rsidRPr="00197C1B">
        <w:t>2000).</w:t>
      </w:r>
    </w:p>
  </w:footnote>
  <w:footnote w:id="36">
    <w:p w14:paraId="6EC5528C" w14:textId="569FD1EB"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609.</w:t>
      </w:r>
      <w:r w:rsidRPr="00197C1B">
        <w:t xml:space="preserve"> </w:t>
      </w:r>
      <w:r w:rsidRPr="00197C1B">
        <w:t>The court had granted the plaintiff’s summary judgment motion, finding the defendant’s mark diluted the plaintiff’s Tylenol mark.</w:t>
      </w:r>
    </w:p>
  </w:footnote>
  <w:footnote w:id="37">
    <w:p w14:paraId="069C715D" w14:textId="4C450E52" w:rsidR="00197C1B" w:rsidRPr="0019374F" w:rsidRDefault="00197C1B" w:rsidP="00197C1B">
      <w:pPr>
        <w:pStyle w:val="FootnoteText"/>
      </w:pPr>
      <w:r w:rsidRPr="00197C1B">
        <w:rPr>
          <w:vertAlign w:val="superscript"/>
        </w:rPr>
        <w:footnoteRef/>
      </w:r>
      <w:r w:rsidRPr="00197C1B">
        <w:t>Westchester Media v.</w:t>
      </w:r>
      <w:r w:rsidRPr="00197C1B">
        <w:t xml:space="preserve"> </w:t>
      </w:r>
      <w:r w:rsidRPr="00197C1B">
        <w:t>PRL USA Holdings, Inc., 214 F.3d 658, 672, 55 USPQ2d 1225 (5th Cir.</w:t>
      </w:r>
      <w:r w:rsidRPr="00197C1B">
        <w:t xml:space="preserve"> </w:t>
      </w:r>
      <w:r w:rsidRPr="00197C1B">
        <w:t>2000).</w:t>
      </w:r>
      <w:r w:rsidRPr="00197C1B">
        <w:t xml:space="preserve"> </w:t>
      </w:r>
      <w:r w:rsidRPr="00197C1B">
        <w:t>In this case, the court also reversed the trial court’s grant of relief for dilution because the plaintiff failed to show actual dilution (which was required at that time).</w:t>
      </w:r>
      <w:r w:rsidRPr="00197C1B">
        <w:t xml:space="preserve"> </w:t>
      </w:r>
      <w:r w:rsidRPr="00197C1B">
        <w:rPr>
          <w:i/>
        </w:rPr>
        <w:t>Id</w:t>
      </w:r>
      <w:r w:rsidRPr="00197C1B">
        <w:t>.</w:t>
      </w:r>
      <w:r w:rsidRPr="00197C1B">
        <w:t xml:space="preserve"> </w:t>
      </w:r>
      <w:r w:rsidRPr="00197C1B">
        <w:t>at 671.</w:t>
      </w:r>
      <w:r w:rsidRPr="00197C1B">
        <w:t xml:space="preserve"> </w:t>
      </w:r>
      <w:r w:rsidRPr="00197C1B">
        <w:t>See §I.C.</w:t>
      </w:r>
      <w:r w:rsidRPr="00197C1B">
        <w:t xml:space="preserve"> </w:t>
      </w:r>
      <w:r w:rsidRPr="00197C1B">
        <w:t>below for a discussion of the First Amendment issue.</w:t>
      </w:r>
    </w:p>
  </w:footnote>
  <w:footnote w:id="38">
    <w:p w14:paraId="7B779C62" w14:textId="13DD869F" w:rsidR="00197C1B" w:rsidRPr="0019374F" w:rsidRDefault="00197C1B" w:rsidP="00197C1B">
      <w:pPr>
        <w:pStyle w:val="FootnoteText"/>
      </w:pPr>
      <w:r w:rsidRPr="00197C1B">
        <w:rPr>
          <w:vertAlign w:val="superscript"/>
        </w:rPr>
        <w:footnoteRef/>
      </w:r>
      <w:r w:rsidRPr="00197C1B">
        <w:rPr>
          <w:i/>
        </w:rPr>
        <w:t>See</w:t>
      </w:r>
      <w:r w:rsidRPr="00197C1B">
        <w:t xml:space="preserve"> TCPIP Holding Co.</w:t>
      </w:r>
      <w:r w:rsidRPr="00197C1B">
        <w:t xml:space="preserve"> </w:t>
      </w:r>
      <w:r w:rsidRPr="00197C1B">
        <w:t>v.</w:t>
      </w:r>
      <w:r w:rsidRPr="00197C1B">
        <w:t xml:space="preserve"> </w:t>
      </w:r>
      <w:r w:rsidRPr="00197C1B">
        <w:t>Haar Commc’ns, Inc., 244 F.3d 88, 92, 57 USPQ2d 1969 (2d Cir.</w:t>
      </w:r>
      <w:r w:rsidRPr="00197C1B">
        <w:t xml:space="preserve"> </w:t>
      </w:r>
      <w:r w:rsidRPr="00197C1B">
        <w:t>2001);</w:t>
      </w:r>
      <w:r w:rsidRPr="00197C1B">
        <w:t xml:space="preserve"> </w:t>
      </w:r>
      <w:r w:rsidRPr="00197C1B">
        <w:t>Softman Prods.</w:t>
      </w:r>
      <w:r w:rsidRPr="00197C1B">
        <w:t xml:space="preserve"> </w:t>
      </w:r>
      <w:r w:rsidRPr="00197C1B">
        <w:t>Co.</w:t>
      </w:r>
      <w:r w:rsidRPr="00197C1B">
        <w:t xml:space="preserve"> </w:t>
      </w:r>
      <w:r w:rsidRPr="00197C1B">
        <w:t>v.</w:t>
      </w:r>
      <w:r w:rsidRPr="00197C1B">
        <w:t xml:space="preserve"> </w:t>
      </w:r>
      <w:r w:rsidRPr="00197C1B">
        <w:t>Adobe Sys., Inc., 171 F.</w:t>
      </w:r>
      <w:r w:rsidRPr="00197C1B">
        <w:t xml:space="preserve"> </w:t>
      </w:r>
      <w:r w:rsidRPr="00197C1B">
        <w:t>Supp.</w:t>
      </w:r>
      <w:r w:rsidRPr="00197C1B">
        <w:t xml:space="preserve"> </w:t>
      </w:r>
      <w:r w:rsidRPr="00197C1B">
        <w:t>2d 1075, 1080 (C.D.</w:t>
      </w:r>
      <w:r w:rsidRPr="00197C1B">
        <w:t xml:space="preserve"> </w:t>
      </w:r>
      <w:r w:rsidRPr="00197C1B">
        <w:t>Cal.</w:t>
      </w:r>
      <w:r w:rsidRPr="00197C1B">
        <w:t xml:space="preserve"> </w:t>
      </w:r>
      <w:r w:rsidRPr="00197C1B">
        <w:t>2001).</w:t>
      </w:r>
      <w:r w:rsidRPr="00197C1B">
        <w:t xml:space="preserve"> </w:t>
      </w:r>
      <w:r w:rsidRPr="00197C1B">
        <w:t xml:space="preserve">In </w:t>
      </w:r>
      <w:r w:rsidRPr="00197C1B">
        <w:rPr>
          <w:i/>
        </w:rPr>
        <w:t>Softman</w:t>
      </w:r>
      <w:r w:rsidRPr="00197C1B">
        <w:t xml:space="preserve">, the court stated that the plaintiff must show a “possibility of irreparable injury.” </w:t>
      </w:r>
      <w:r w:rsidRPr="00197C1B">
        <w:rPr>
          <w:i/>
        </w:rPr>
        <w:t>Id</w:t>
      </w:r>
      <w:r w:rsidRPr="00197C1B">
        <w:t>.</w:t>
      </w:r>
      <w:r w:rsidRPr="00197C1B">
        <w:t xml:space="preserve"> </w:t>
      </w:r>
      <w:r w:rsidRPr="00197C1B">
        <w:t>at 1081.</w:t>
      </w:r>
      <w:r w:rsidRPr="00197C1B">
        <w:t xml:space="preserve"> </w:t>
      </w:r>
      <w:r w:rsidRPr="00197C1B">
        <w:t>The First Circuit also considers whether the injunction will “harm the public interest.” I.P.</w:t>
      </w:r>
      <w:r w:rsidRPr="00197C1B">
        <w:t xml:space="preserve"> </w:t>
      </w:r>
      <w:r w:rsidRPr="00197C1B">
        <w:t>Lund Trading ApS v.</w:t>
      </w:r>
      <w:r w:rsidRPr="00197C1B">
        <w:t xml:space="preserve"> </w:t>
      </w:r>
      <w:r w:rsidRPr="00197C1B">
        <w:t>Kohler Co., 163 F.3d 27, 33, 49 USPQ2d 1225 (1st Cir.</w:t>
      </w:r>
      <w:r w:rsidRPr="00197C1B">
        <w:t xml:space="preserve"> </w:t>
      </w:r>
      <w:r w:rsidRPr="00197C1B">
        <w:t>1998).</w:t>
      </w:r>
      <w:r w:rsidRPr="00197C1B">
        <w:t xml:space="preserve"> </w:t>
      </w:r>
      <w:r w:rsidRPr="00197C1B">
        <w:rPr>
          <w:i/>
        </w:rPr>
        <w:t>See</w:t>
      </w:r>
      <w:r w:rsidRPr="00197C1B">
        <w:t xml:space="preserve"> Times Mirror Magazines, Inc.</w:t>
      </w:r>
      <w:r w:rsidRPr="00197C1B">
        <w:t xml:space="preserve"> </w:t>
      </w:r>
      <w:r w:rsidRPr="00197C1B">
        <w:t>v.</w:t>
      </w:r>
      <w:r w:rsidRPr="00197C1B">
        <w:t xml:space="preserve"> </w:t>
      </w:r>
      <w:r w:rsidRPr="00197C1B">
        <w:t>Las Vegas Sports News, LLC, 212 F.3d 157, 160, 54 USPQ2d 1577 (3d Cir.</w:t>
      </w:r>
      <w:r w:rsidRPr="00197C1B">
        <w:t xml:space="preserve"> </w:t>
      </w:r>
      <w:r w:rsidRPr="00197C1B">
        <w:t xml:space="preserve">2000) (including considerations of harm to other interested parties and the public interest), </w:t>
      </w:r>
      <w:r w:rsidRPr="00197C1B">
        <w:rPr>
          <w:i/>
        </w:rPr>
        <w:t>cert</w:t>
      </w:r>
      <w:r w:rsidRPr="00197C1B">
        <w:t>.</w:t>
      </w:r>
      <w:r w:rsidRPr="00197C1B">
        <w:t xml:space="preserve"> </w:t>
      </w:r>
      <w:r w:rsidRPr="00197C1B">
        <w:rPr>
          <w:i/>
        </w:rPr>
        <w:t>denied</w:t>
      </w:r>
      <w:r w:rsidRPr="00197C1B">
        <w:t>, 531 U.S.</w:t>
      </w:r>
      <w:r w:rsidRPr="00197C1B">
        <w:t xml:space="preserve"> </w:t>
      </w:r>
      <w:r w:rsidRPr="00197C1B">
        <w:t>1071 (2001);</w:t>
      </w:r>
      <w:r w:rsidRPr="00197C1B">
        <w:t xml:space="preserve"> </w:t>
      </w:r>
      <w:r w:rsidRPr="00197C1B">
        <w:t>Bulova Corp.</w:t>
      </w:r>
      <w:r w:rsidRPr="00197C1B">
        <w:t xml:space="preserve"> </w:t>
      </w:r>
      <w:r w:rsidRPr="00197C1B">
        <w:t>v.</w:t>
      </w:r>
      <w:r w:rsidRPr="00197C1B">
        <w:t xml:space="preserve"> </w:t>
      </w:r>
      <w:r w:rsidRPr="00197C1B">
        <w:t>Bulova do Brasil Com.</w:t>
      </w:r>
      <w:r w:rsidRPr="00197C1B">
        <w:t xml:space="preserve"> </w:t>
      </w:r>
      <w:r w:rsidRPr="00197C1B">
        <w:t>Rep.</w:t>
      </w:r>
      <w:r w:rsidRPr="00197C1B">
        <w:t xml:space="preserve"> </w:t>
      </w:r>
      <w:r w:rsidRPr="00197C1B">
        <w:t>Imp.</w:t>
      </w:r>
      <w:r w:rsidRPr="00197C1B">
        <w:t xml:space="preserve"> </w:t>
      </w:r>
      <w:r w:rsidRPr="00197C1B">
        <w:t>&amp; Exp.</w:t>
      </w:r>
      <w:r w:rsidRPr="00197C1B">
        <w:t xml:space="preserve"> </w:t>
      </w:r>
      <w:r w:rsidRPr="00197C1B">
        <w:t>Ltda., 144 F.</w:t>
      </w:r>
      <w:r w:rsidRPr="00197C1B">
        <w:t xml:space="preserve"> </w:t>
      </w:r>
      <w:r w:rsidRPr="00197C1B">
        <w:t>Supp.</w:t>
      </w:r>
      <w:r w:rsidRPr="00197C1B">
        <w:t xml:space="preserve"> </w:t>
      </w:r>
      <w:r w:rsidRPr="00197C1B">
        <w:t>2d 1329, 1331, 59 USPQ2d 1076 (S.D.</w:t>
      </w:r>
      <w:r w:rsidRPr="00197C1B">
        <w:t xml:space="preserve"> </w:t>
      </w:r>
      <w:r w:rsidRPr="00197C1B">
        <w:t>Fla.</w:t>
      </w:r>
      <w:r w:rsidRPr="00197C1B">
        <w:t xml:space="preserve"> </w:t>
      </w:r>
      <w:r w:rsidRPr="00197C1B">
        <w:t>2001) (same).</w:t>
      </w:r>
    </w:p>
  </w:footnote>
  <w:footnote w:id="39">
    <w:p w14:paraId="66702F7F" w14:textId="035AEA29" w:rsidR="00197C1B" w:rsidRPr="0019374F" w:rsidRDefault="00197C1B" w:rsidP="00197C1B">
      <w:pPr>
        <w:pStyle w:val="FootnoteText"/>
      </w:pPr>
      <w:r w:rsidRPr="00197C1B">
        <w:rPr>
          <w:vertAlign w:val="superscript"/>
        </w:rPr>
        <w:footnoteRef/>
      </w:r>
      <w:r w:rsidRPr="00197C1B">
        <w:rPr>
          <w:i/>
        </w:rPr>
        <w:t>See Softman</w:t>
      </w:r>
      <w:r w:rsidRPr="00197C1B">
        <w:t>, 171 F.</w:t>
      </w:r>
      <w:r w:rsidRPr="00197C1B">
        <w:t xml:space="preserve"> </w:t>
      </w:r>
      <w:r w:rsidRPr="00197C1B">
        <w:t>Supp.</w:t>
      </w:r>
      <w:r w:rsidRPr="00197C1B">
        <w:t xml:space="preserve"> </w:t>
      </w:r>
      <w:r w:rsidRPr="00197C1B">
        <w:t>2d at 1081 (citing Brookfield Commc’ns, Inc.</w:t>
      </w:r>
      <w:r w:rsidRPr="00197C1B">
        <w:t xml:space="preserve"> </w:t>
      </w:r>
      <w:r w:rsidRPr="00197C1B">
        <w:t>v.</w:t>
      </w:r>
      <w:r w:rsidRPr="00197C1B">
        <w:t xml:space="preserve"> </w:t>
      </w:r>
      <w:r w:rsidRPr="00197C1B">
        <w:t>West Coast Entm’t Corp., 174 F.3d 1036, 1046, 50 USPQ2d 1545 (9th Cir.</w:t>
      </w:r>
      <w:r w:rsidRPr="00197C1B">
        <w:t xml:space="preserve"> </w:t>
      </w:r>
      <w:r w:rsidRPr="00197C1B">
        <w:t>1999));</w:t>
      </w:r>
      <w:r w:rsidRPr="00197C1B">
        <w:t xml:space="preserve"> </w:t>
      </w:r>
      <w:r w:rsidRPr="00197C1B">
        <w:rPr>
          <w:i/>
        </w:rPr>
        <w:t>TCPIP</w:t>
      </w:r>
      <w:r w:rsidRPr="00197C1B">
        <w:t>, 244 F.3d at 92 (“sufficiently serious questions going to the merits to make them a fair ground for litigation plus a balance of hardships tipping decidedly” in plaintiff’s favor).</w:t>
      </w:r>
    </w:p>
  </w:footnote>
  <w:footnote w:id="40">
    <w:p w14:paraId="6032EAB3" w14:textId="5F6FFCA4" w:rsidR="00197C1B" w:rsidRPr="0019374F" w:rsidRDefault="00197C1B" w:rsidP="00197C1B">
      <w:pPr>
        <w:pStyle w:val="FootnoteText"/>
      </w:pPr>
      <w:r w:rsidRPr="00197C1B">
        <w:rPr>
          <w:vertAlign w:val="superscript"/>
        </w:rPr>
        <w:footnoteRef/>
      </w:r>
      <w:r w:rsidRPr="00197C1B">
        <w:t>Trans Union LLC v.</w:t>
      </w:r>
      <w:r w:rsidRPr="00197C1B">
        <w:t xml:space="preserve"> </w:t>
      </w:r>
      <w:r w:rsidRPr="00197C1B">
        <w:t>Credit Research, Inc., 142 F.</w:t>
      </w:r>
      <w:r w:rsidRPr="00197C1B">
        <w:t xml:space="preserve"> </w:t>
      </w:r>
      <w:r w:rsidRPr="00197C1B">
        <w:t>Supp.</w:t>
      </w:r>
      <w:r w:rsidRPr="00197C1B">
        <w:t xml:space="preserve"> </w:t>
      </w:r>
      <w:r w:rsidRPr="00197C1B">
        <w:t>2d 1029, 1037 (N.D.</w:t>
      </w:r>
      <w:r w:rsidRPr="00197C1B">
        <w:t xml:space="preserve"> </w:t>
      </w:r>
      <w:r w:rsidRPr="00197C1B">
        <w:t>Ill.</w:t>
      </w:r>
      <w:r w:rsidRPr="00197C1B">
        <w:t xml:space="preserve"> </w:t>
      </w:r>
      <w:r w:rsidRPr="00197C1B">
        <w:t>2001).</w:t>
      </w:r>
    </w:p>
  </w:footnote>
  <w:footnote w:id="41">
    <w:p w14:paraId="192B5D65" w14:textId="69BFC2A8"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rPr>
          <w:i/>
        </w:rPr>
        <w:t>See</w:t>
      </w:r>
      <w:r w:rsidRPr="00197C1B">
        <w:t xml:space="preserve"> Kraft Foods Holdings, Inc.</w:t>
      </w:r>
      <w:r w:rsidRPr="00197C1B">
        <w:t xml:space="preserve"> </w:t>
      </w:r>
      <w:r w:rsidRPr="00197C1B">
        <w:t>v.</w:t>
      </w:r>
      <w:r w:rsidRPr="00197C1B">
        <w:t xml:space="preserve"> </w:t>
      </w:r>
      <w:r w:rsidRPr="00197C1B">
        <w:t>Helm, 205 F.</w:t>
      </w:r>
      <w:r w:rsidRPr="00197C1B">
        <w:t xml:space="preserve"> </w:t>
      </w:r>
      <w:r w:rsidRPr="00197C1B">
        <w:t>Supp.</w:t>
      </w:r>
      <w:r w:rsidRPr="00197C1B">
        <w:t xml:space="preserve"> </w:t>
      </w:r>
      <w:r w:rsidRPr="00197C1B">
        <w:t>2d 942, 950–52, 63 USPQ2d 1353 (N.D.</w:t>
      </w:r>
      <w:r w:rsidRPr="00197C1B">
        <w:t xml:space="preserve"> </w:t>
      </w:r>
      <w:r w:rsidRPr="00197C1B">
        <w:t>Ill.</w:t>
      </w:r>
      <w:r w:rsidRPr="00197C1B">
        <w:t xml:space="preserve"> </w:t>
      </w:r>
      <w:r w:rsidRPr="00197C1B">
        <w:t>2002) (discussing balance of harms and harm to the public).</w:t>
      </w:r>
      <w:r w:rsidRPr="00197C1B">
        <w:t xml:space="preserve"> </w:t>
      </w:r>
      <w:r w:rsidRPr="00197C1B">
        <w:rPr>
          <w:i/>
        </w:rPr>
        <w:t>Cf</w:t>
      </w:r>
      <w:r w:rsidRPr="00197C1B">
        <w:t>.</w:t>
      </w:r>
      <w:r w:rsidRPr="00197C1B">
        <w:t xml:space="preserve"> </w:t>
      </w:r>
      <w:r w:rsidRPr="00197C1B">
        <w:t>Ford Motor Co.</w:t>
      </w:r>
      <w:r w:rsidRPr="00197C1B">
        <w:t xml:space="preserve"> </w:t>
      </w:r>
      <w:r w:rsidRPr="00197C1B">
        <w:t>v.</w:t>
      </w:r>
      <w:r w:rsidRPr="00197C1B">
        <w:t xml:space="preserve"> </w:t>
      </w:r>
      <w:r w:rsidRPr="00197C1B">
        <w:t>Lapertosa, 126 F.</w:t>
      </w:r>
      <w:r w:rsidRPr="00197C1B">
        <w:t xml:space="preserve"> </w:t>
      </w:r>
      <w:r w:rsidRPr="00197C1B">
        <w:t>Supp.</w:t>
      </w:r>
      <w:r w:rsidRPr="00197C1B">
        <w:t xml:space="preserve"> </w:t>
      </w:r>
      <w:r w:rsidRPr="00197C1B">
        <w:t>2d 463, 464, 62 USPQ2d 1789 (E.D.</w:t>
      </w:r>
      <w:r w:rsidRPr="00197C1B">
        <w:t xml:space="preserve"> </w:t>
      </w:r>
      <w:r w:rsidRPr="00197C1B">
        <w:t>Mich.</w:t>
      </w:r>
      <w:r w:rsidRPr="00197C1B">
        <w:t xml:space="preserve"> </w:t>
      </w:r>
      <w:r w:rsidRPr="00197C1B">
        <w:t>2001) (using similar analysis, but citing Sixth Circuit precedent).</w:t>
      </w:r>
    </w:p>
  </w:footnote>
  <w:footnote w:id="42">
    <w:p w14:paraId="119C11BB" w14:textId="72B380BA" w:rsidR="00197C1B" w:rsidRPr="00197C1B" w:rsidRDefault="00197C1B" w:rsidP="00197C1B">
      <w:pPr>
        <w:pStyle w:val="FootnoteText"/>
      </w:pPr>
      <w:r w:rsidRPr="00197C1B">
        <w:rPr>
          <w:vertAlign w:val="superscript"/>
        </w:rPr>
        <w:footnoteRef/>
      </w:r>
      <w:r w:rsidRPr="00197C1B">
        <w:t xml:space="preserve">By changing the federal standard from “actual dilution” to “likelihood of dilution,” the TDRA avoided the awkwardness created by the Supreme Court’s opinion in </w:t>
      </w:r>
      <w:r w:rsidRPr="00197C1B">
        <w:rPr>
          <w:i/>
        </w:rPr>
        <w:t>Moseley v</w:t>
      </w:r>
      <w:r w:rsidRPr="00197C1B">
        <w:t>.</w:t>
      </w:r>
      <w:r w:rsidRPr="00197C1B">
        <w:t xml:space="preserve"> </w:t>
      </w:r>
      <w:r w:rsidRPr="00197C1B">
        <w:rPr>
          <w:i/>
        </w:rPr>
        <w:t>V Secret Catalogue, Inc</w:t>
      </w:r>
      <w:r w:rsidRPr="00197C1B">
        <w:t>., 537 U.S.</w:t>
      </w:r>
      <w:r w:rsidRPr="00197C1B">
        <w:t xml:space="preserve"> </w:t>
      </w:r>
      <w:r w:rsidRPr="00197C1B">
        <w:t>418, 65 USPQ2d 1801 (2003), which required a showing of actual dilution under the original FTDA.</w:t>
      </w:r>
      <w:r w:rsidRPr="00197C1B">
        <w:t xml:space="preserve"> </w:t>
      </w:r>
      <w:r w:rsidRPr="00197C1B">
        <w:rPr>
          <w:i/>
        </w:rPr>
        <w:t>Id</w:t>
      </w:r>
      <w:r w:rsidRPr="00197C1B">
        <w:t>.</w:t>
      </w:r>
      <w:r w:rsidRPr="00197C1B">
        <w:t xml:space="preserve"> </w:t>
      </w:r>
      <w:r w:rsidRPr="00197C1B">
        <w:t>at 433;</w:t>
      </w:r>
      <w:r w:rsidRPr="00197C1B">
        <w:t xml:space="preserve"> </w:t>
      </w:r>
      <w:r w:rsidRPr="00197C1B">
        <w:rPr>
          <w:i/>
        </w:rPr>
        <w:t>see</w:t>
      </w:r>
      <w:r w:rsidRPr="00197C1B">
        <w:t xml:space="preserve"> Chapter 9, §II.C.3.</w:t>
      </w:r>
      <w:r w:rsidRPr="00197C1B">
        <w:t xml:space="preserve"> </w:t>
      </w:r>
      <w:r w:rsidRPr="00197C1B">
        <w:t xml:space="preserve">As discussed above, the most common standard for preliminary relief requires a </w:t>
      </w:r>
      <w:r w:rsidRPr="00197C1B">
        <w:rPr>
          <w:i/>
        </w:rPr>
        <w:t>likelihood</w:t>
      </w:r>
      <w:r w:rsidRPr="00197C1B">
        <w:t xml:space="preserve"> of success on the merits.</w:t>
      </w:r>
      <w:r w:rsidRPr="00197C1B">
        <w:t xml:space="preserve"> </w:t>
      </w:r>
      <w:r w:rsidRPr="00197C1B">
        <w:t>Thus, one had to reconcile the need to show actual dilution with the fact that the timing of preliminary relief does not necessarily afford the injured party the ability to make such a showing.</w:t>
      </w:r>
      <w:r w:rsidRPr="00197C1B">
        <w:t xml:space="preserve"> </w:t>
      </w:r>
      <w:r w:rsidRPr="00197C1B">
        <w:t xml:space="preserve">(In </w:t>
      </w:r>
      <w:r w:rsidRPr="00197C1B">
        <w:rPr>
          <w:i/>
        </w:rPr>
        <w:t>Moseley</w:t>
      </w:r>
      <w:r w:rsidRPr="00197C1B">
        <w:t>, summary judgment had been granted in favor of the plaintiff, so the issue of the standard for preliminary relief technically was not before the Court.) The logical conclusion was that a famous mark owner must show that it is likely that he or she will be able to demonstrate actual dilution at trial.</w:t>
      </w:r>
      <w:r w:rsidRPr="00197C1B">
        <w:t xml:space="preserve"> </w:t>
      </w:r>
      <w:r w:rsidRPr="00197C1B">
        <w:t>This probably would have required the owner of a famous mark to come forth with at least some evidence that actual dilution could be proven at trial.</w:t>
      </w:r>
      <w:r w:rsidRPr="00197C1B">
        <w:t xml:space="preserve"> </w:t>
      </w:r>
      <w:r w:rsidRPr="00197C1B">
        <w:t xml:space="preserve">Despite the awkward proof problems it engendered, however, the </w:t>
      </w:r>
      <w:r w:rsidRPr="00197C1B">
        <w:rPr>
          <w:i/>
        </w:rPr>
        <w:t>Moseley</w:t>
      </w:r>
      <w:r w:rsidRPr="00197C1B">
        <w:t xml:space="preserve"> opinion indicated that such difficulties were simply inherent in the statutory language and were not grounds for ignoring the statutory requirement.</w:t>
      </w:r>
      <w:r w:rsidRPr="00197C1B">
        <w:t xml:space="preserve"> </w:t>
      </w:r>
      <w:r w:rsidRPr="00197C1B">
        <w:rPr>
          <w:i/>
        </w:rPr>
        <w:t>Moseley</w:t>
      </w:r>
      <w:r w:rsidRPr="00197C1B">
        <w:t>, 537 U.S.</w:t>
      </w:r>
      <w:r w:rsidRPr="00197C1B">
        <w:t xml:space="preserve"> </w:t>
      </w:r>
      <w:r w:rsidRPr="00197C1B">
        <w:t>at 434.</w:t>
      </w:r>
      <w:r w:rsidRPr="00197C1B">
        <w:t xml:space="preserve"> </w:t>
      </w:r>
      <w:r w:rsidRPr="00197C1B">
        <w:t>Now that the TDRA has made the standard likelihood of dilution, the preliminary injunction issue should not be a problem under federal law.</w:t>
      </w:r>
    </w:p>
    <w:p w14:paraId="2B60E5D0" w14:textId="64185AD3" w:rsidR="00197C1B" w:rsidRPr="0019374F" w:rsidRDefault="00197C1B" w:rsidP="00197C1B">
      <w:pPr>
        <w:pStyle w:val="FootnoteText"/>
      </w:pPr>
      <w:r w:rsidRPr="00197C1B">
        <w:t>If a federal court is asked to issue an injunction under a state law that requires actual dilution, then the problem would persist.</w:t>
      </w:r>
      <w:r w:rsidRPr="00197C1B">
        <w:t xml:space="preserve"> </w:t>
      </w:r>
      <w:r w:rsidRPr="00197C1B">
        <w:t>Most state law dilution claims are still litigated in federal court.</w:t>
      </w:r>
      <w:r w:rsidRPr="00197C1B">
        <w:t xml:space="preserve"> </w:t>
      </w:r>
      <w:r w:rsidRPr="00197C1B">
        <w:t>In states with older dilution statutes (based on the 1964 Model Bill), or statutes based on the 2007 Model Bill, preliminary (and final) relief can be based on a “likelihood” of dilution, avoiding the issue altogether.</w:t>
      </w:r>
      <w:r w:rsidRPr="00197C1B">
        <w:t xml:space="preserve"> </w:t>
      </w:r>
      <w:r w:rsidRPr="00197C1B">
        <w:rPr>
          <w:i/>
        </w:rPr>
        <w:t>E</w:t>
      </w:r>
      <w:r w:rsidRPr="00197C1B">
        <w:t>.</w:t>
      </w:r>
      <w:r w:rsidRPr="00197C1B">
        <w:rPr>
          <w:i/>
        </w:rPr>
        <w:t>g</w:t>
      </w:r>
      <w:r w:rsidRPr="00197C1B">
        <w:t xml:space="preserve">., </w:t>
      </w:r>
      <w:r w:rsidRPr="00197C1B">
        <w:rPr>
          <w:smallCaps/>
        </w:rPr>
        <w:t>N.Y.</w:t>
      </w:r>
      <w:r w:rsidRPr="00197C1B">
        <w:rPr>
          <w:smallCaps/>
        </w:rPr>
        <w:t xml:space="preserve"> </w:t>
      </w:r>
      <w:r w:rsidRPr="00197C1B">
        <w:rPr>
          <w:smallCaps/>
        </w:rPr>
        <w:t>Gen.</w:t>
      </w:r>
      <w:r w:rsidRPr="00197C1B">
        <w:rPr>
          <w:smallCaps/>
        </w:rPr>
        <w:t xml:space="preserve"> </w:t>
      </w:r>
      <w:r w:rsidRPr="00197C1B">
        <w:rPr>
          <w:smallCaps/>
        </w:rPr>
        <w:t>Bus.</w:t>
      </w:r>
      <w:r w:rsidRPr="00197C1B">
        <w:rPr>
          <w:smallCaps/>
        </w:rPr>
        <w:t xml:space="preserve"> </w:t>
      </w:r>
      <w:r w:rsidRPr="00197C1B">
        <w:rPr>
          <w:smallCaps/>
        </w:rPr>
        <w:t>L.</w:t>
      </w:r>
      <w:r w:rsidRPr="00197C1B">
        <w:rPr>
          <w:smallCaps/>
        </w:rPr>
        <w:t xml:space="preserve"> </w:t>
      </w:r>
      <w:r w:rsidRPr="00197C1B">
        <w:t>§360-</w:t>
      </w:r>
      <w:r w:rsidRPr="00197C1B">
        <w:rPr>
          <w:i/>
        </w:rPr>
        <w:t>l</w:t>
      </w:r>
      <w:r w:rsidRPr="00197C1B">
        <w:br/>
        <w:t>(McKinney Supp.</w:t>
      </w:r>
      <w:r w:rsidRPr="00197C1B">
        <w:t xml:space="preserve"> </w:t>
      </w:r>
      <w:r w:rsidRPr="00197C1B">
        <w:t>2012);</w:t>
      </w:r>
      <w:r w:rsidRPr="00197C1B">
        <w:t xml:space="preserve"> </w:t>
      </w:r>
      <w:r w:rsidRPr="00197C1B">
        <w:rPr>
          <w:smallCaps/>
        </w:rPr>
        <w:t>Tex.</w:t>
      </w:r>
      <w:r w:rsidRPr="00197C1B">
        <w:rPr>
          <w:smallCaps/>
        </w:rPr>
        <w:t xml:space="preserve"> </w:t>
      </w:r>
      <w:r w:rsidRPr="00197C1B">
        <w:rPr>
          <w:smallCaps/>
        </w:rPr>
        <w:t>Bus.</w:t>
      </w:r>
      <w:r w:rsidRPr="00197C1B">
        <w:rPr>
          <w:smallCaps/>
        </w:rPr>
        <w:t xml:space="preserve"> </w:t>
      </w:r>
      <w:r w:rsidRPr="00197C1B">
        <w:rPr>
          <w:smallCaps/>
        </w:rPr>
        <w:t>&amp; Com.</w:t>
      </w:r>
      <w:r w:rsidRPr="00197C1B">
        <w:rPr>
          <w:smallCaps/>
        </w:rPr>
        <w:t xml:space="preserve"> </w:t>
      </w:r>
      <w:r w:rsidRPr="00197C1B">
        <w:rPr>
          <w:smallCaps/>
        </w:rPr>
        <w:t>Code</w:t>
      </w:r>
      <w:r w:rsidRPr="00197C1B">
        <w:t xml:space="preserve"> §16.103 (2011).</w:t>
      </w:r>
      <w:r w:rsidRPr="00197C1B">
        <w:t xml:space="preserve"> </w:t>
      </w:r>
      <w:r w:rsidRPr="00197C1B">
        <w:t>However, most states now have statutes worded like the original FTDA and may be subject to the actual dilution standard.</w:t>
      </w:r>
      <w:r w:rsidRPr="00197C1B">
        <w:t xml:space="preserve"> </w:t>
      </w:r>
      <w:r w:rsidRPr="00197C1B">
        <w:rPr>
          <w:i/>
        </w:rPr>
        <w:t>See</w:t>
      </w:r>
      <w:r w:rsidRPr="00197C1B">
        <w:t xml:space="preserve"> Chapter 3.</w:t>
      </w:r>
    </w:p>
  </w:footnote>
  <w:footnote w:id="43">
    <w:p w14:paraId="2B65D744" w14:textId="37391A7E" w:rsidR="00197C1B" w:rsidRPr="0019374F" w:rsidRDefault="00197C1B" w:rsidP="00197C1B">
      <w:pPr>
        <w:pStyle w:val="FootnoteText"/>
      </w:pPr>
      <w:r w:rsidRPr="00197C1B">
        <w:rPr>
          <w:vertAlign w:val="superscript"/>
        </w:rPr>
        <w:footnoteRef/>
      </w:r>
      <w:r w:rsidRPr="00197C1B">
        <w:t>201 F.3d 168, 53 USPQ2d 1345 (2d Cir.</w:t>
      </w:r>
      <w:r w:rsidRPr="00197C1B">
        <w:t xml:space="preserve"> </w:t>
      </w:r>
      <w:r w:rsidRPr="00197C1B">
        <w:t>2000).</w:t>
      </w:r>
    </w:p>
  </w:footnote>
  <w:footnote w:id="44">
    <w:p w14:paraId="6D5EA440" w14:textId="259A5CBF" w:rsidR="00197C1B" w:rsidRPr="0019374F" w:rsidRDefault="00197C1B" w:rsidP="00197C1B">
      <w:pPr>
        <w:pStyle w:val="FootnoteText"/>
      </w:pPr>
      <w:r w:rsidRPr="00197C1B">
        <w:rPr>
          <w:vertAlign w:val="superscript"/>
        </w:rPr>
        <w:footnoteRef/>
      </w:r>
      <w:r w:rsidRPr="00197C1B">
        <w:rPr>
          <w:i/>
        </w:rPr>
        <w:t>See id</w:t>
      </w:r>
      <w:r w:rsidRPr="00197C1B">
        <w:t>.</w:t>
      </w:r>
      <w:r w:rsidRPr="00197C1B">
        <w:t xml:space="preserve"> </w:t>
      </w:r>
      <w:r w:rsidRPr="00197C1B">
        <w:t>at 177 (disputing the district court’s finding of insufficient similarity of marks).</w:t>
      </w:r>
    </w:p>
  </w:footnote>
  <w:footnote w:id="45">
    <w:p w14:paraId="0538DA76" w14:textId="2DE4C096"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178.</w:t>
      </w:r>
    </w:p>
  </w:footnote>
  <w:footnote w:id="46">
    <w:p w14:paraId="3CC36D57" w14:textId="3BBD12FC" w:rsidR="00197C1B" w:rsidRPr="0019374F" w:rsidRDefault="00197C1B" w:rsidP="00197C1B">
      <w:pPr>
        <w:pStyle w:val="FootnoteText"/>
      </w:pPr>
      <w:r w:rsidRPr="00197C1B">
        <w:rPr>
          <w:vertAlign w:val="superscript"/>
        </w:rPr>
        <w:footnoteRef/>
      </w:r>
      <w:r w:rsidRPr="00197C1B">
        <w:rPr>
          <w:i/>
        </w:rPr>
        <w:t>Id</w:t>
      </w:r>
      <w:r w:rsidRPr="00197C1B">
        <w:t>.</w:t>
      </w:r>
    </w:p>
  </w:footnote>
  <w:footnote w:id="47">
    <w:p w14:paraId="12BAC2C0" w14:textId="68C3D294"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rPr>
          <w:i/>
        </w:rPr>
        <w:t>See</w:t>
      </w:r>
      <w:r w:rsidRPr="00197C1B">
        <w:t xml:space="preserve"> Marks Org., Inc.</w:t>
      </w:r>
      <w:r w:rsidRPr="00197C1B">
        <w:t xml:space="preserve"> </w:t>
      </w:r>
      <w:r w:rsidRPr="00197C1B">
        <w:t>v.</w:t>
      </w:r>
      <w:r w:rsidRPr="00197C1B">
        <w:t xml:space="preserve"> </w:t>
      </w:r>
      <w:r w:rsidRPr="00197C1B">
        <w:t>Joles, 784 F.</w:t>
      </w:r>
      <w:r w:rsidRPr="00197C1B">
        <w:t xml:space="preserve"> </w:t>
      </w:r>
      <w:r w:rsidRPr="00197C1B">
        <w:t>Supp.</w:t>
      </w:r>
      <w:r w:rsidRPr="00197C1B">
        <w:t xml:space="preserve"> </w:t>
      </w:r>
      <w:r w:rsidRPr="00197C1B">
        <w:t>2d 322, 333–34 (S.D.N.Y.</w:t>
      </w:r>
      <w:r w:rsidRPr="00197C1B">
        <w:t xml:space="preserve"> </w:t>
      </w:r>
      <w:r w:rsidRPr="00197C1B">
        <w:t>2011) (delay is a factor in determining irreparable harm).</w:t>
      </w:r>
    </w:p>
  </w:footnote>
  <w:footnote w:id="48">
    <w:p w14:paraId="2E4C4FA5" w14:textId="339665BF" w:rsidR="00197C1B" w:rsidRPr="0019374F" w:rsidRDefault="00197C1B" w:rsidP="00197C1B">
      <w:pPr>
        <w:pStyle w:val="FootnoteText"/>
      </w:pPr>
      <w:r w:rsidRPr="00197C1B">
        <w:rPr>
          <w:vertAlign w:val="superscript"/>
        </w:rPr>
        <w:footnoteRef/>
      </w:r>
      <w:r w:rsidRPr="00197C1B">
        <w:t>547 U.S.</w:t>
      </w:r>
      <w:r w:rsidRPr="00197C1B">
        <w:t xml:space="preserve"> </w:t>
      </w:r>
      <w:r w:rsidRPr="00197C1B">
        <w:t>388, 392–93, 78 USPQ2d 1577 (2006).</w:t>
      </w:r>
    </w:p>
  </w:footnote>
  <w:footnote w:id="49">
    <w:p w14:paraId="7E5D79CE" w14:textId="52918AED" w:rsidR="00197C1B" w:rsidRPr="0019374F" w:rsidRDefault="00197C1B" w:rsidP="00197C1B">
      <w:pPr>
        <w:pStyle w:val="FootnoteText"/>
      </w:pPr>
      <w:r w:rsidRPr="00197C1B">
        <w:rPr>
          <w:vertAlign w:val="superscript"/>
        </w:rPr>
        <w:footnoteRef/>
      </w:r>
      <w:r w:rsidRPr="00197C1B">
        <w:t xml:space="preserve">The Ninth Circuit has held that </w:t>
      </w:r>
      <w:r w:rsidRPr="00197C1B">
        <w:rPr>
          <w:i/>
        </w:rPr>
        <w:t>eBay</w:t>
      </w:r>
      <w:r w:rsidRPr="00197C1B">
        <w:t xml:space="preserve"> applies to preliminary injunctions in trademark cases.</w:t>
      </w:r>
      <w:r w:rsidRPr="00197C1B">
        <w:t xml:space="preserve"> </w:t>
      </w:r>
      <w:r w:rsidRPr="00197C1B">
        <w:t>Herb Reed Enters., LLC v.</w:t>
      </w:r>
      <w:r w:rsidRPr="00197C1B">
        <w:t xml:space="preserve"> </w:t>
      </w:r>
      <w:r w:rsidRPr="00197C1B">
        <w:t>Florida Entm’t Mgmt., 736 F.3d 1239, 1245, 108 USPQ2d 2004 (9th Cir.</w:t>
      </w:r>
      <w:r w:rsidRPr="00197C1B">
        <w:t xml:space="preserve"> </w:t>
      </w:r>
      <w:r w:rsidRPr="00197C1B">
        <w:t>2013).</w:t>
      </w:r>
      <w:r w:rsidRPr="00197C1B">
        <w:t xml:space="preserve"> </w:t>
      </w:r>
      <w:r w:rsidRPr="00197C1B">
        <w:rPr>
          <w:i/>
        </w:rPr>
        <w:t>See</w:t>
      </w:r>
      <w:r w:rsidRPr="00197C1B">
        <w:t xml:space="preserve"> KTM N.</w:t>
      </w:r>
      <w:r w:rsidRPr="00197C1B">
        <w:t xml:space="preserve"> </w:t>
      </w:r>
      <w:r w:rsidRPr="00197C1B">
        <w:t>Am., Inc.</w:t>
      </w:r>
      <w:r w:rsidRPr="00197C1B">
        <w:t xml:space="preserve"> </w:t>
      </w:r>
      <w:r w:rsidRPr="00197C1B">
        <w:t>v.</w:t>
      </w:r>
      <w:r w:rsidRPr="00197C1B">
        <w:t xml:space="preserve"> </w:t>
      </w:r>
      <w:r w:rsidRPr="00197C1B">
        <w:t>Cycle Hut, Inc., 2013 U.S.</w:t>
      </w:r>
      <w:r w:rsidRPr="00197C1B">
        <w:t xml:space="preserve"> </w:t>
      </w:r>
      <w:r w:rsidRPr="00197C1B">
        <w:t>Dist.</w:t>
      </w:r>
      <w:r w:rsidRPr="00197C1B">
        <w:t xml:space="preserve"> </w:t>
      </w:r>
      <w:r w:rsidRPr="00197C1B">
        <w:t>LEXIS 67209, at *4–5 (D.S.D.</w:t>
      </w:r>
      <w:r w:rsidRPr="00197C1B">
        <w:t xml:space="preserve"> </w:t>
      </w:r>
      <w:r w:rsidRPr="00197C1B">
        <w:t xml:space="preserve">May 8, 2013) (applying </w:t>
      </w:r>
      <w:r w:rsidRPr="00197C1B">
        <w:rPr>
          <w:i/>
        </w:rPr>
        <w:t xml:space="preserve">eBay </w:t>
      </w:r>
      <w:r w:rsidRPr="00197C1B">
        <w:t>to temporary restraining order request);</w:t>
      </w:r>
      <w:r w:rsidRPr="00197C1B">
        <w:t xml:space="preserve"> </w:t>
      </w:r>
      <w:r w:rsidRPr="00197C1B">
        <w:t>Nordstrom, Inc.</w:t>
      </w:r>
      <w:r w:rsidRPr="00197C1B">
        <w:t xml:space="preserve"> </w:t>
      </w:r>
      <w:r w:rsidRPr="00197C1B">
        <w:t>v.</w:t>
      </w:r>
      <w:r w:rsidRPr="00197C1B">
        <w:t xml:space="preserve"> </w:t>
      </w:r>
      <w:r w:rsidRPr="00197C1B">
        <w:t>7525419 Canada, Inc., 2012 U.S.</w:t>
      </w:r>
      <w:r w:rsidRPr="00197C1B">
        <w:t xml:space="preserve"> </w:t>
      </w:r>
      <w:r w:rsidRPr="00197C1B">
        <w:t>Dist.</w:t>
      </w:r>
      <w:r w:rsidRPr="00197C1B">
        <w:t xml:space="preserve"> </w:t>
      </w:r>
      <w:r w:rsidRPr="00197C1B">
        <w:t>LEXIS 187261, at *41–44 (W.D.</w:t>
      </w:r>
      <w:r w:rsidRPr="00197C1B">
        <w:t xml:space="preserve"> </w:t>
      </w:r>
      <w:r w:rsidRPr="00197C1B">
        <w:t>Wash.</w:t>
      </w:r>
      <w:r w:rsidRPr="00197C1B">
        <w:t xml:space="preserve"> </w:t>
      </w:r>
      <w:r w:rsidRPr="00197C1B">
        <w:t>Dec.</w:t>
      </w:r>
      <w:r w:rsidRPr="00197C1B">
        <w:t xml:space="preserve"> </w:t>
      </w:r>
      <w:r w:rsidRPr="00197C1B">
        <w:t>27, 2012) (indicating that the presumption no longer operates, and citing cases);</w:t>
      </w:r>
      <w:r w:rsidRPr="00197C1B">
        <w:t xml:space="preserve"> </w:t>
      </w:r>
      <w:r w:rsidRPr="00197C1B">
        <w:t>Rovio Entm’t Ltd.</w:t>
      </w:r>
      <w:r w:rsidRPr="00197C1B">
        <w:t xml:space="preserve"> </w:t>
      </w:r>
      <w:r w:rsidRPr="00197C1B">
        <w:t>v.</w:t>
      </w:r>
      <w:r w:rsidRPr="00197C1B">
        <w:t xml:space="preserve"> </w:t>
      </w:r>
      <w:r w:rsidRPr="00197C1B">
        <w:t>Royal Plush Toys, Inc., 2012 U.S.</w:t>
      </w:r>
      <w:r w:rsidRPr="00197C1B">
        <w:t xml:space="preserve"> </w:t>
      </w:r>
      <w:r w:rsidRPr="00197C1B">
        <w:t>Dist.</w:t>
      </w:r>
      <w:r w:rsidRPr="00197C1B">
        <w:t xml:space="preserve"> </w:t>
      </w:r>
      <w:r w:rsidRPr="00197C1B">
        <w:t>LEXIS 169020, at *14–15, 29–30 (N.D.</w:t>
      </w:r>
      <w:r w:rsidRPr="00197C1B">
        <w:t xml:space="preserve"> </w:t>
      </w:r>
      <w:r w:rsidRPr="00197C1B">
        <w:t>Cal.</w:t>
      </w:r>
      <w:r w:rsidRPr="00197C1B">
        <w:t xml:space="preserve"> </w:t>
      </w:r>
      <w:r w:rsidRPr="00197C1B">
        <w:t>Nov.</w:t>
      </w:r>
      <w:r w:rsidRPr="00197C1B">
        <w:t xml:space="preserve"> </w:t>
      </w:r>
      <w:r w:rsidRPr="00197C1B">
        <w:t>27, 2012) (refusing to allow a presumption of irreparable harm from likelihood of success on the merits);</w:t>
      </w:r>
      <w:r w:rsidRPr="00197C1B">
        <w:t xml:space="preserve"> </w:t>
      </w:r>
      <w:r w:rsidRPr="00197C1B">
        <w:t>BBK Tobacco &amp; Foods, LLP v.</w:t>
      </w:r>
      <w:r w:rsidRPr="00197C1B">
        <w:t xml:space="preserve"> </w:t>
      </w:r>
      <w:r w:rsidRPr="00197C1B">
        <w:t>Rocky Patel Premium Cigars, Inc., 2012 U.S.</w:t>
      </w:r>
      <w:r w:rsidRPr="00197C1B">
        <w:t xml:space="preserve"> </w:t>
      </w:r>
      <w:r w:rsidRPr="00197C1B">
        <w:t>Dist.</w:t>
      </w:r>
      <w:r w:rsidRPr="00197C1B">
        <w:t xml:space="preserve"> </w:t>
      </w:r>
      <w:r w:rsidRPr="00197C1B">
        <w:t>LEXIS 104000, at *3–5 (D.</w:t>
      </w:r>
      <w:r w:rsidRPr="00197C1B">
        <w:t xml:space="preserve"> </w:t>
      </w:r>
      <w:r w:rsidRPr="00197C1B">
        <w:t>Ariz.</w:t>
      </w:r>
      <w:r w:rsidRPr="00197C1B">
        <w:t xml:space="preserve"> </w:t>
      </w:r>
      <w:r w:rsidRPr="00197C1B">
        <w:t xml:space="preserve">July 25, 2012) (rejecting a presumption of irreparable harm in a trademark case based on likely success on the merits, citing </w:t>
      </w:r>
      <w:r w:rsidRPr="00197C1B">
        <w:rPr>
          <w:i/>
        </w:rPr>
        <w:t>Winter</w:t>
      </w:r>
      <w:r w:rsidRPr="00197C1B">
        <w:t>).</w:t>
      </w:r>
      <w:r w:rsidRPr="00197C1B">
        <w:t xml:space="preserve"> </w:t>
      </w:r>
      <w:r w:rsidRPr="00197C1B">
        <w:rPr>
          <w:i/>
        </w:rPr>
        <w:t>Cf</w:t>
      </w:r>
      <w:r w:rsidRPr="00197C1B">
        <w:t>.</w:t>
      </w:r>
      <w:r w:rsidRPr="00197C1B">
        <w:t xml:space="preserve"> </w:t>
      </w:r>
      <w:r w:rsidRPr="00197C1B">
        <w:t>General Motors Corp.</w:t>
      </w:r>
      <w:r w:rsidRPr="00197C1B">
        <w:t xml:space="preserve"> </w:t>
      </w:r>
      <w:r w:rsidRPr="00197C1B">
        <w:t>v.</w:t>
      </w:r>
      <w:r w:rsidRPr="00197C1B">
        <w:t xml:space="preserve"> </w:t>
      </w:r>
      <w:r w:rsidRPr="00197C1B">
        <w:t>Harry Brown’s, LLC, 563 F.3d 312, 319–20 (8th Cir.</w:t>
      </w:r>
      <w:r w:rsidRPr="00197C1B">
        <w:t xml:space="preserve"> </w:t>
      </w:r>
      <w:r w:rsidRPr="00197C1B">
        <w:t>2009) (upholding district court’s denial of preliminary injunction);</w:t>
      </w:r>
      <w:r w:rsidRPr="00197C1B">
        <w:t xml:space="preserve"> </w:t>
      </w:r>
      <w:r w:rsidRPr="00197C1B">
        <w:t>Chanel, Inc.</w:t>
      </w:r>
      <w:r w:rsidRPr="00197C1B">
        <w:t xml:space="preserve"> </w:t>
      </w:r>
      <w:r w:rsidRPr="00197C1B">
        <w:t>v.</w:t>
      </w:r>
      <w:r w:rsidRPr="00197C1B">
        <w:t xml:space="preserve"> </w:t>
      </w:r>
      <w:r w:rsidRPr="00197C1B">
        <w:t>2012chanelbagsoutletstore.com, 2012 U.S.</w:t>
      </w:r>
      <w:r w:rsidRPr="00197C1B">
        <w:t xml:space="preserve"> </w:t>
      </w:r>
      <w:r w:rsidRPr="00197C1B">
        <w:t>Dist.</w:t>
      </w:r>
      <w:r w:rsidRPr="00197C1B">
        <w:t xml:space="preserve"> </w:t>
      </w:r>
      <w:r w:rsidRPr="00197C1B">
        <w:t>LEXIS 187730, at *14–15 (S.D.</w:t>
      </w:r>
      <w:r w:rsidRPr="00197C1B">
        <w:t xml:space="preserve"> </w:t>
      </w:r>
      <w:r w:rsidRPr="00197C1B">
        <w:t>Fla.</w:t>
      </w:r>
      <w:r w:rsidRPr="00197C1B">
        <w:t xml:space="preserve"> </w:t>
      </w:r>
      <w:r w:rsidRPr="00197C1B">
        <w:t xml:space="preserve">June 13, 2012) (“After </w:t>
      </w:r>
      <w:r w:rsidRPr="00197C1B">
        <w:rPr>
          <w:i/>
        </w:rPr>
        <w:t>eBay</w:t>
      </w:r>
      <w:r w:rsidRPr="00197C1B">
        <w:t>, a court may grant preliminary injunctive relief ‘without the benefit of a presumption of irreparable injury,’ or may ‘decide that the particular circumstances of the instant case bear substantial parallels to previous cases such that a presumption of irreparable injury is an appropriate exercise of its discretion in light of the historical traditions’”) (citing North Am.</w:t>
      </w:r>
      <w:r w:rsidRPr="00197C1B">
        <w:t xml:space="preserve"> </w:t>
      </w:r>
      <w:r w:rsidRPr="00197C1B">
        <w:t>Med.</w:t>
      </w:r>
      <w:r w:rsidRPr="00197C1B">
        <w:t xml:space="preserve"> </w:t>
      </w:r>
      <w:r w:rsidRPr="00197C1B">
        <w:t>Corp.</w:t>
      </w:r>
      <w:r w:rsidRPr="00197C1B">
        <w:t xml:space="preserve"> </w:t>
      </w:r>
      <w:r w:rsidRPr="00197C1B">
        <w:t>v.</w:t>
      </w:r>
      <w:r w:rsidRPr="00197C1B">
        <w:t xml:space="preserve"> </w:t>
      </w:r>
      <w:r w:rsidRPr="00197C1B">
        <w:t>Axiom Worldwide, Inc., 522 F.3d 1211, 1227, 86 USPQ2d 1462 (11th Cir.</w:t>
      </w:r>
      <w:r w:rsidRPr="00197C1B">
        <w:t xml:space="preserve"> </w:t>
      </w:r>
      <w:r w:rsidRPr="00197C1B">
        <w:t>2008)).</w:t>
      </w:r>
      <w:r w:rsidRPr="00197C1B">
        <w:t xml:space="preserve"> </w:t>
      </w:r>
      <w:r w:rsidRPr="00197C1B">
        <w:rPr>
          <w:i/>
        </w:rPr>
        <w:t>But see</w:t>
      </w:r>
      <w:r w:rsidRPr="00197C1B">
        <w:t xml:space="preserve"> Country Inns &amp; Suites by Carlson, Inc.</w:t>
      </w:r>
      <w:r w:rsidRPr="00197C1B">
        <w:t xml:space="preserve"> </w:t>
      </w:r>
      <w:r w:rsidRPr="00197C1B">
        <w:t>v.</w:t>
      </w:r>
      <w:r w:rsidRPr="00197C1B">
        <w:t xml:space="preserve"> </w:t>
      </w:r>
      <w:r w:rsidRPr="00197C1B">
        <w:t>3AM, LLC, 2014 U.S.</w:t>
      </w:r>
      <w:r w:rsidRPr="00197C1B">
        <w:t xml:space="preserve"> </w:t>
      </w:r>
      <w:r w:rsidRPr="00197C1B">
        <w:t>Dist.</w:t>
      </w:r>
      <w:r w:rsidRPr="00197C1B">
        <w:t xml:space="preserve"> </w:t>
      </w:r>
      <w:r w:rsidRPr="00197C1B">
        <w:t>LEXIS 151462, at *6 (D.</w:t>
      </w:r>
      <w:r w:rsidRPr="00197C1B">
        <w:t xml:space="preserve"> </w:t>
      </w:r>
      <w:r w:rsidRPr="00197C1B">
        <w:t>Minn.</w:t>
      </w:r>
      <w:r w:rsidRPr="00197C1B">
        <w:t xml:space="preserve"> </w:t>
      </w:r>
      <w:r w:rsidRPr="00197C1B">
        <w:t>Oct.</w:t>
      </w:r>
      <w:r w:rsidRPr="00197C1B">
        <w:t xml:space="preserve"> </w:t>
      </w:r>
      <w:r w:rsidRPr="00197C1B">
        <w:t xml:space="preserve">24, 2014) (citing </w:t>
      </w:r>
      <w:r w:rsidRPr="00197C1B">
        <w:rPr>
          <w:i/>
        </w:rPr>
        <w:t>Winter</w:t>
      </w:r>
      <w:r w:rsidRPr="00197C1B">
        <w:t xml:space="preserve"> but still applying presumption of irreparable harm);</w:t>
      </w:r>
      <w:r w:rsidRPr="00197C1B">
        <w:t xml:space="preserve"> </w:t>
      </w:r>
      <w:r w:rsidRPr="00197C1B">
        <w:t>Deckers Outdoor Corp.</w:t>
      </w:r>
      <w:r w:rsidRPr="00197C1B">
        <w:t xml:space="preserve"> </w:t>
      </w:r>
      <w:r w:rsidRPr="00197C1B">
        <w:t>v.</w:t>
      </w:r>
      <w:r w:rsidRPr="00197C1B">
        <w:t xml:space="preserve"> </w:t>
      </w:r>
      <w:r w:rsidRPr="00197C1B">
        <w:t>Does 1-100, 105 USPQ2d 1894, 1898 (N.D.</w:t>
      </w:r>
      <w:r w:rsidRPr="00197C1B">
        <w:t xml:space="preserve"> </w:t>
      </w:r>
      <w:r w:rsidRPr="00197C1B">
        <w:t>Ill.</w:t>
      </w:r>
      <w:r w:rsidRPr="00197C1B">
        <w:t xml:space="preserve"> </w:t>
      </w:r>
      <w:r w:rsidRPr="00197C1B">
        <w:t>Jan.</w:t>
      </w:r>
      <w:r w:rsidRPr="00197C1B">
        <w:t xml:space="preserve"> </w:t>
      </w:r>
      <w:r w:rsidRPr="00197C1B">
        <w:t xml:space="preserve">16, 2013) (citing the general presumption, without citing </w:t>
      </w:r>
      <w:r w:rsidRPr="00197C1B">
        <w:rPr>
          <w:i/>
        </w:rPr>
        <w:t>eBay</w:t>
      </w:r>
      <w:r w:rsidRPr="00197C1B">
        <w:t>, but including evidence in its determination of irreparable harm).</w:t>
      </w:r>
    </w:p>
  </w:footnote>
  <w:footnote w:id="50">
    <w:p w14:paraId="3ACDDCC8" w14:textId="348B7872" w:rsidR="00197C1B" w:rsidRPr="0019374F" w:rsidRDefault="00197C1B" w:rsidP="00197C1B">
      <w:pPr>
        <w:pStyle w:val="FootnoteText"/>
      </w:pPr>
      <w:r w:rsidRPr="00197C1B">
        <w:rPr>
          <w:vertAlign w:val="superscript"/>
        </w:rPr>
        <w:footnoteRef/>
      </w:r>
      <w:r w:rsidRPr="00197C1B">
        <w:rPr>
          <w:i/>
        </w:rPr>
        <w:t>See</w:t>
      </w:r>
      <w:r w:rsidRPr="00197C1B">
        <w:t xml:space="preserve"> Chapter 10, §IV (discussing the noncommercial use exclusion under the TDRA);</w:t>
      </w:r>
      <w:r w:rsidRPr="00197C1B">
        <w:t xml:space="preserve"> </w:t>
      </w:r>
      <w:r w:rsidRPr="00197C1B">
        <w:t>Chapter 3, §IV.B.3.c.</w:t>
      </w:r>
    </w:p>
  </w:footnote>
  <w:footnote w:id="51">
    <w:p w14:paraId="49FC4BFA" w14:textId="156140AC" w:rsidR="00197C1B" w:rsidRPr="0019374F" w:rsidRDefault="00197C1B" w:rsidP="00197C1B">
      <w:pPr>
        <w:pStyle w:val="FootnoteText"/>
      </w:pPr>
      <w:r w:rsidRPr="00197C1B">
        <w:rPr>
          <w:vertAlign w:val="superscript"/>
        </w:rPr>
        <w:footnoteRef/>
      </w:r>
      <w:r w:rsidRPr="00197C1B">
        <w:rPr>
          <w:i/>
        </w:rPr>
        <w:t>See</w:t>
      </w:r>
      <w:r w:rsidRPr="00197C1B">
        <w:t xml:space="preserve"> Mark A.</w:t>
      </w:r>
      <w:r w:rsidRPr="00197C1B">
        <w:t xml:space="preserve"> </w:t>
      </w:r>
      <w:r w:rsidRPr="00197C1B">
        <w:t xml:space="preserve">Lemley &amp; Eugene Volokh, </w:t>
      </w:r>
      <w:r w:rsidRPr="00197C1B">
        <w:rPr>
          <w:i/>
        </w:rPr>
        <w:t>Freedom of Speech and Injunctions in Intellectual Property Cases</w:t>
      </w:r>
      <w:r w:rsidRPr="00197C1B">
        <w:t xml:space="preserve">, 48 </w:t>
      </w:r>
      <w:r w:rsidRPr="00197C1B">
        <w:rPr>
          <w:smallCaps/>
        </w:rPr>
        <w:t>Duke L.J.</w:t>
      </w:r>
      <w:r w:rsidRPr="00197C1B">
        <w:rPr>
          <w:smallCaps/>
        </w:rPr>
        <w:t xml:space="preserve"> </w:t>
      </w:r>
      <w:r w:rsidRPr="00197C1B">
        <w:t>147, 169–81 (1998).</w:t>
      </w:r>
    </w:p>
  </w:footnote>
  <w:footnote w:id="52">
    <w:p w14:paraId="17D80E1C" w14:textId="05DD30BD"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158–65.</w:t>
      </w:r>
      <w:r w:rsidRPr="00197C1B">
        <w:t xml:space="preserve"> </w:t>
      </w:r>
      <w:r w:rsidRPr="00197C1B">
        <w:rPr>
          <w:i/>
        </w:rPr>
        <w:t>See</w:t>
      </w:r>
      <w:r w:rsidRPr="00197C1B">
        <w:t xml:space="preserve"> Prolife Minn.</w:t>
      </w:r>
      <w:r w:rsidRPr="00197C1B">
        <w:t xml:space="preserve"> </w:t>
      </w:r>
      <w:r w:rsidRPr="00197C1B">
        <w:t>v.</w:t>
      </w:r>
      <w:r w:rsidRPr="00197C1B">
        <w:t xml:space="preserve"> </w:t>
      </w:r>
      <w:r w:rsidRPr="00197C1B">
        <w:t>Minnesota Pro-Life Comm., 632 N.W.2d 748, 753 (Minn.</w:t>
      </w:r>
      <w:r w:rsidRPr="00197C1B">
        <w:t xml:space="preserve"> </w:t>
      </w:r>
      <w:r w:rsidRPr="00197C1B">
        <w:t>Ct.</w:t>
      </w:r>
      <w:r w:rsidRPr="00197C1B">
        <w:t xml:space="preserve"> </w:t>
      </w:r>
      <w:r w:rsidRPr="00197C1B">
        <w:t>App.</w:t>
      </w:r>
      <w:r w:rsidRPr="00197C1B">
        <w:t xml:space="preserve"> </w:t>
      </w:r>
      <w:r w:rsidRPr="00197C1B">
        <w:t>2001) (rejecting prior-restraint argument in an infringement case).</w:t>
      </w:r>
    </w:p>
  </w:footnote>
  <w:footnote w:id="53">
    <w:p w14:paraId="2D4760F6" w14:textId="0BA66D53" w:rsidR="00197C1B" w:rsidRPr="0019374F" w:rsidRDefault="00197C1B" w:rsidP="00197C1B">
      <w:pPr>
        <w:pStyle w:val="FootnoteText"/>
      </w:pPr>
      <w:r w:rsidRPr="00197C1B">
        <w:rPr>
          <w:vertAlign w:val="superscript"/>
        </w:rPr>
        <w:footnoteRef/>
      </w:r>
      <w:r w:rsidRPr="00197C1B">
        <w:t>Mutual of Omaha Ins.</w:t>
      </w:r>
      <w:r w:rsidRPr="00197C1B">
        <w:t xml:space="preserve"> </w:t>
      </w:r>
      <w:r w:rsidRPr="00197C1B">
        <w:t>Co.</w:t>
      </w:r>
      <w:r w:rsidRPr="00197C1B">
        <w:t xml:space="preserve"> </w:t>
      </w:r>
      <w:r w:rsidRPr="00197C1B">
        <w:t>v.</w:t>
      </w:r>
      <w:r w:rsidRPr="00197C1B">
        <w:t xml:space="preserve"> </w:t>
      </w:r>
      <w:r w:rsidRPr="00197C1B">
        <w:t>Novak, 836 F.2d 397, 402, 5 USPQ2d 1314 (8th Cir.</w:t>
      </w:r>
      <w:r w:rsidRPr="00197C1B">
        <w:t xml:space="preserve"> </w:t>
      </w:r>
      <w:r w:rsidRPr="00197C1B">
        <w:t xml:space="preserve">1987), </w:t>
      </w:r>
      <w:r w:rsidRPr="00197C1B">
        <w:rPr>
          <w:i/>
        </w:rPr>
        <w:t>cert</w:t>
      </w:r>
      <w:r w:rsidRPr="00197C1B">
        <w:t>.</w:t>
      </w:r>
      <w:r w:rsidRPr="00197C1B">
        <w:t xml:space="preserve"> </w:t>
      </w:r>
      <w:r w:rsidRPr="00197C1B">
        <w:rPr>
          <w:i/>
        </w:rPr>
        <w:t>denied</w:t>
      </w:r>
      <w:r w:rsidRPr="00197C1B">
        <w:t>, 488 U.S.</w:t>
      </w:r>
      <w:r w:rsidRPr="00197C1B">
        <w:t xml:space="preserve"> </w:t>
      </w:r>
      <w:r w:rsidRPr="00197C1B">
        <w:t>933 (1988);</w:t>
      </w:r>
      <w:r w:rsidRPr="00197C1B">
        <w:t xml:space="preserve"> </w:t>
      </w:r>
      <w:r w:rsidRPr="00197C1B">
        <w:rPr>
          <w:i/>
        </w:rPr>
        <w:t>see</w:t>
      </w:r>
      <w:r w:rsidRPr="00197C1B">
        <w:t xml:space="preserve"> Anheuser-Busch, Inc.</w:t>
      </w:r>
      <w:r w:rsidRPr="00197C1B">
        <w:t xml:space="preserve"> </w:t>
      </w:r>
      <w:r w:rsidRPr="00197C1B">
        <w:t>v.</w:t>
      </w:r>
      <w:r w:rsidRPr="00197C1B">
        <w:t xml:space="preserve"> </w:t>
      </w:r>
      <w:r w:rsidRPr="00197C1B">
        <w:t>Balducci Publ’ns, 28 F.3d 769, 776, 31 USPQ2d 1296 (8th Cir.</w:t>
      </w:r>
      <w:r w:rsidRPr="00197C1B">
        <w:t xml:space="preserve"> </w:t>
      </w:r>
      <w:r w:rsidRPr="00197C1B">
        <w:t xml:space="preserve">1994), </w:t>
      </w:r>
      <w:r w:rsidRPr="00197C1B">
        <w:rPr>
          <w:i/>
        </w:rPr>
        <w:t>cert</w:t>
      </w:r>
      <w:r w:rsidRPr="00197C1B">
        <w:t>.</w:t>
      </w:r>
      <w:r w:rsidRPr="00197C1B">
        <w:t xml:space="preserve"> </w:t>
      </w:r>
      <w:r w:rsidRPr="00197C1B">
        <w:rPr>
          <w:i/>
        </w:rPr>
        <w:t>denied</w:t>
      </w:r>
      <w:r w:rsidRPr="00197C1B">
        <w:t>, 513 U.S.</w:t>
      </w:r>
      <w:r w:rsidRPr="00197C1B">
        <w:t xml:space="preserve"> </w:t>
      </w:r>
      <w:r w:rsidRPr="00197C1B">
        <w:t>1112 (1995).</w:t>
      </w:r>
    </w:p>
  </w:footnote>
  <w:footnote w:id="54">
    <w:p w14:paraId="5DF8577D" w14:textId="0ABCCFAA" w:rsidR="00197C1B" w:rsidRPr="0019374F" w:rsidRDefault="00197C1B" w:rsidP="00197C1B">
      <w:pPr>
        <w:pStyle w:val="FootnoteText"/>
      </w:pPr>
      <w:r w:rsidRPr="00197C1B">
        <w:rPr>
          <w:vertAlign w:val="superscript"/>
        </w:rPr>
        <w:footnoteRef/>
      </w:r>
      <w:r w:rsidRPr="00197C1B">
        <w:rPr>
          <w:i/>
        </w:rPr>
        <w:t>Mutual of Omaha</w:t>
      </w:r>
      <w:r w:rsidRPr="00197C1B">
        <w:t>, 836 F.2d at 402.</w:t>
      </w:r>
    </w:p>
  </w:footnote>
  <w:footnote w:id="55">
    <w:p w14:paraId="45063675" w14:textId="66439483" w:rsidR="00197C1B" w:rsidRPr="0019374F" w:rsidRDefault="00197C1B" w:rsidP="00197C1B">
      <w:pPr>
        <w:pStyle w:val="FootnoteText"/>
      </w:pPr>
      <w:r w:rsidRPr="00197C1B">
        <w:rPr>
          <w:vertAlign w:val="superscript"/>
        </w:rPr>
        <w:footnoteRef/>
      </w:r>
      <w:r w:rsidRPr="00197C1B">
        <w:t>DVD Copy Control Ass’n v.</w:t>
      </w:r>
      <w:r w:rsidRPr="00197C1B">
        <w:t xml:space="preserve"> </w:t>
      </w:r>
      <w:r w:rsidRPr="00197C1B">
        <w:t>Bunner, 93 Cal.</w:t>
      </w:r>
      <w:r w:rsidRPr="00197C1B">
        <w:t xml:space="preserve"> </w:t>
      </w:r>
      <w:r w:rsidRPr="00197C1B">
        <w:t>App.</w:t>
      </w:r>
      <w:r w:rsidRPr="00197C1B">
        <w:t xml:space="preserve"> </w:t>
      </w:r>
      <w:r w:rsidRPr="00197C1B">
        <w:t>4th 648, 113 Cal.</w:t>
      </w:r>
      <w:r w:rsidRPr="00197C1B">
        <w:t xml:space="preserve"> </w:t>
      </w:r>
      <w:r w:rsidRPr="00197C1B">
        <w:t xml:space="preserve">Rptr.2d 338, 60 USPQ2d 1803 (2001), </w:t>
      </w:r>
      <w:r w:rsidRPr="00197C1B">
        <w:rPr>
          <w:i/>
        </w:rPr>
        <w:t>rev’d</w:t>
      </w:r>
      <w:r w:rsidRPr="00197C1B">
        <w:t>, 31 Cal.</w:t>
      </w:r>
      <w:r w:rsidRPr="00197C1B">
        <w:t xml:space="preserve"> </w:t>
      </w:r>
      <w:r w:rsidRPr="00197C1B">
        <w:t>4th 864, 75 P.3d 1, 4 Cal.</w:t>
      </w:r>
      <w:r w:rsidRPr="00197C1B">
        <w:t xml:space="preserve"> </w:t>
      </w:r>
      <w:r w:rsidRPr="00197C1B">
        <w:t>Rptr.3d 69, 68 USPQ2d 1385 (2003).</w:t>
      </w:r>
      <w:r w:rsidRPr="00197C1B">
        <w:t xml:space="preserve"> </w:t>
      </w:r>
      <w:r w:rsidRPr="00197C1B">
        <w:t>The court of appeal distinguished other trade secret cases where injunctions had been issued on the grounds that “they involved the actual use of a secret or a breach of contractual obligation.” 113 Cal.</w:t>
      </w:r>
      <w:r w:rsidRPr="00197C1B">
        <w:t xml:space="preserve"> </w:t>
      </w:r>
      <w:r w:rsidRPr="00197C1B">
        <w:t>Rptr.2d at 349.</w:t>
      </w:r>
      <w:r w:rsidRPr="00197C1B">
        <w:t xml:space="preserve"> </w:t>
      </w:r>
      <w:r w:rsidRPr="00197C1B">
        <w:t xml:space="preserve">In this case, the injunction banned the </w:t>
      </w:r>
      <w:r w:rsidRPr="00197C1B">
        <w:rPr>
          <w:i/>
        </w:rPr>
        <w:t>dissemination</w:t>
      </w:r>
      <w:r w:rsidRPr="00197C1B">
        <w:t xml:space="preserve"> of a computer program allegedly derived from trade secrets.</w:t>
      </w:r>
    </w:p>
  </w:footnote>
  <w:footnote w:id="56">
    <w:p w14:paraId="4DA0E0C7" w14:textId="49A5463F"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349–50.</w:t>
      </w:r>
    </w:p>
  </w:footnote>
  <w:footnote w:id="57">
    <w:p w14:paraId="194FCB7A" w14:textId="6484C4DD"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351 &amp; n.9.</w:t>
      </w:r>
    </w:p>
  </w:footnote>
  <w:footnote w:id="58">
    <w:p w14:paraId="5E648FDA" w14:textId="5481344A" w:rsidR="00197C1B" w:rsidRPr="0019374F" w:rsidRDefault="00197C1B" w:rsidP="00197C1B">
      <w:pPr>
        <w:pStyle w:val="FootnoteText"/>
      </w:pPr>
      <w:r w:rsidRPr="00197C1B">
        <w:rPr>
          <w:vertAlign w:val="superscript"/>
        </w:rPr>
        <w:footnoteRef/>
      </w:r>
      <w:r w:rsidRPr="00197C1B">
        <w:t xml:space="preserve">On appeal from the first court of appeal decision, the California Supreme Court reversed, holding that, </w:t>
      </w:r>
      <w:r w:rsidRPr="00197C1B">
        <w:rPr>
          <w:i/>
        </w:rPr>
        <w:t>assuming that California’s trade secret laws had been violated</w:t>
      </w:r>
      <w:r w:rsidRPr="00197C1B">
        <w:t xml:space="preserve"> (an issue left open on remand), the First Amendment did not bar a preliminary injunction.</w:t>
      </w:r>
      <w:r w:rsidRPr="00197C1B">
        <w:t xml:space="preserve"> </w:t>
      </w:r>
      <w:r w:rsidRPr="00197C1B">
        <w:t>75 P.3d at 19.</w:t>
      </w:r>
      <w:r w:rsidRPr="00197C1B">
        <w:t xml:space="preserve"> </w:t>
      </w:r>
      <w:r w:rsidRPr="00197C1B">
        <w:t>However, on remand to the court of appeal, that court found the trial court had erred in determining a likelihood of success on the merits of the trade secret claim, and that it erred in determining that the balance of equities favored an injunction.</w:t>
      </w:r>
      <w:r w:rsidRPr="00197C1B">
        <w:t xml:space="preserve"> </w:t>
      </w:r>
      <w:r w:rsidRPr="00197C1B">
        <w:t>DVD Copy Control Ass’n v.</w:t>
      </w:r>
      <w:r w:rsidRPr="00197C1B">
        <w:t xml:space="preserve"> </w:t>
      </w:r>
      <w:r w:rsidRPr="00197C1B">
        <w:t>Bunner, 116 Cal.</w:t>
      </w:r>
      <w:r w:rsidRPr="00197C1B">
        <w:t xml:space="preserve"> </w:t>
      </w:r>
      <w:r w:rsidRPr="00197C1B">
        <w:t>App.</w:t>
      </w:r>
      <w:r w:rsidRPr="00197C1B">
        <w:t xml:space="preserve"> </w:t>
      </w:r>
      <w:r w:rsidRPr="00197C1B">
        <w:t>4th 241, 10 Cal.</w:t>
      </w:r>
      <w:r w:rsidRPr="00197C1B">
        <w:t xml:space="preserve"> </w:t>
      </w:r>
      <w:r w:rsidRPr="00197C1B">
        <w:t>Rptr.3d 185, 194–96, 69 USPQ2d 1907 (2004).</w:t>
      </w:r>
      <w:r w:rsidRPr="00197C1B">
        <w:t xml:space="preserve"> </w:t>
      </w:r>
      <w:r w:rsidRPr="00197C1B">
        <w:t>As a result, “[t]he preliminary injunction, therefore, burdens more speech than necessary to protect DVD CCA’s property interest and was an unlawful prior restraint upon Bunner’s right to free speech.” 10 Cal.</w:t>
      </w:r>
      <w:r w:rsidRPr="00197C1B">
        <w:t xml:space="preserve"> </w:t>
      </w:r>
      <w:r w:rsidRPr="00197C1B">
        <w:t>Rptr.3d at 196.</w:t>
      </w:r>
    </w:p>
  </w:footnote>
  <w:footnote w:id="59">
    <w:p w14:paraId="46959963" w14:textId="4BB87481" w:rsidR="00197C1B" w:rsidRPr="0019374F" w:rsidRDefault="00197C1B" w:rsidP="00197C1B">
      <w:pPr>
        <w:pStyle w:val="FootnoteText"/>
      </w:pPr>
      <w:r w:rsidRPr="00197C1B">
        <w:rPr>
          <w:vertAlign w:val="superscript"/>
        </w:rPr>
        <w:footnoteRef/>
      </w:r>
      <w:r w:rsidRPr="00197C1B">
        <w:t>214 F.3d 658, 55 USPQ2d 1225 (5th Cir.</w:t>
      </w:r>
      <w:r w:rsidRPr="00197C1B">
        <w:t xml:space="preserve"> </w:t>
      </w:r>
      <w:r w:rsidRPr="00197C1B">
        <w:t>2000).</w:t>
      </w:r>
    </w:p>
  </w:footnote>
  <w:footnote w:id="60">
    <w:p w14:paraId="345298E0" w14:textId="7BBFEB32"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661.</w:t>
      </w:r>
    </w:p>
  </w:footnote>
  <w:footnote w:id="61">
    <w:p w14:paraId="6F6B39B9" w14:textId="43309F37"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662.</w:t>
      </w:r>
      <w:r w:rsidRPr="00197C1B">
        <w:t xml:space="preserve"> </w:t>
      </w:r>
      <w:r w:rsidRPr="00197C1B">
        <w:t xml:space="preserve">It also launched a second magazine, </w:t>
      </w:r>
      <w:r w:rsidRPr="00197C1B">
        <w:rPr>
          <w:i/>
        </w:rPr>
        <w:t>Polo Players Edition</w:t>
      </w:r>
      <w:r w:rsidRPr="00197C1B">
        <w:t xml:space="preserve">, which was similar to the old </w:t>
      </w:r>
      <w:r w:rsidRPr="00197C1B">
        <w:rPr>
          <w:i/>
        </w:rPr>
        <w:t>Polo</w:t>
      </w:r>
      <w:r w:rsidRPr="00197C1B">
        <w:t xml:space="preserve"> magazine in content.</w:t>
      </w:r>
      <w:r w:rsidRPr="00197C1B">
        <w:t xml:space="preserve"> </w:t>
      </w:r>
      <w:r w:rsidRPr="00197C1B">
        <w:rPr>
          <w:i/>
        </w:rPr>
        <w:t>Id</w:t>
      </w:r>
      <w:r w:rsidRPr="00197C1B">
        <w:t>.</w:t>
      </w:r>
    </w:p>
  </w:footnote>
  <w:footnote w:id="62">
    <w:p w14:paraId="241792AA" w14:textId="26434C38"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666–68.</w:t>
      </w:r>
      <w:r w:rsidRPr="00197C1B">
        <w:t xml:space="preserve"> </w:t>
      </w:r>
      <w:r w:rsidRPr="00197C1B">
        <w:t xml:space="preserve">The court of appeals also upheld the district court’s dismissal of the dilution claim, finding that no </w:t>
      </w:r>
      <w:r w:rsidRPr="00197C1B">
        <w:rPr>
          <w:i/>
        </w:rPr>
        <w:t>actual</w:t>
      </w:r>
      <w:r w:rsidRPr="00197C1B">
        <w:t xml:space="preserve"> dilution had been shown.</w:t>
      </w:r>
      <w:r w:rsidRPr="00197C1B">
        <w:t xml:space="preserve"> </w:t>
      </w:r>
      <w:r w:rsidRPr="00197C1B">
        <w:rPr>
          <w:i/>
        </w:rPr>
        <w:t>Id</w:t>
      </w:r>
      <w:r w:rsidRPr="00197C1B">
        <w:t>.</w:t>
      </w:r>
      <w:r w:rsidRPr="00197C1B">
        <w:t xml:space="preserve"> </w:t>
      </w:r>
      <w:r w:rsidRPr="00197C1B">
        <w:t>at 670–71.</w:t>
      </w:r>
      <w:r w:rsidRPr="00197C1B">
        <w:t xml:space="preserve"> </w:t>
      </w:r>
      <w:r w:rsidRPr="00197C1B">
        <w:t>The TDRA later changed the operative standard to likelihood of dilution.</w:t>
      </w:r>
    </w:p>
  </w:footnote>
  <w:footnote w:id="63">
    <w:p w14:paraId="6763F8D0" w14:textId="7ECFC0A1" w:rsidR="00197C1B" w:rsidRPr="0019374F" w:rsidRDefault="00197C1B" w:rsidP="00197C1B">
      <w:pPr>
        <w:pStyle w:val="FootnoteText"/>
      </w:pPr>
      <w:r w:rsidRPr="00197C1B">
        <w:rPr>
          <w:vertAlign w:val="superscript"/>
        </w:rPr>
        <w:footnoteRef/>
      </w:r>
      <w:r w:rsidRPr="00197C1B">
        <w:rPr>
          <w:i/>
        </w:rPr>
        <w:t>See id</w:t>
      </w:r>
      <w:r w:rsidRPr="00197C1B">
        <w:t>.</w:t>
      </w:r>
      <w:r w:rsidRPr="00197C1B">
        <w:t xml:space="preserve"> </w:t>
      </w:r>
      <w:r w:rsidRPr="00197C1B">
        <w:t>at 664–65 (requiring a “particularly compelling” showing of confusion to outweigh First Amendment interests).</w:t>
      </w:r>
    </w:p>
  </w:footnote>
  <w:footnote w:id="64">
    <w:p w14:paraId="34955005" w14:textId="031DDADA"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672.</w:t>
      </w:r>
    </w:p>
  </w:footnote>
  <w:footnote w:id="65">
    <w:p w14:paraId="71AB2BDC" w14:textId="2B618223"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672–73.</w:t>
      </w:r>
      <w:r w:rsidRPr="00197C1B">
        <w:t xml:space="preserve"> </w:t>
      </w:r>
      <w:r w:rsidRPr="00197C1B">
        <w:t>In a dilution case, disclaimers may not be effective, since confusion is not a required element of a dilution claim.</w:t>
      </w:r>
    </w:p>
  </w:footnote>
  <w:footnote w:id="66">
    <w:p w14:paraId="72153B8B" w14:textId="56CA413F"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672 &amp; n.18.</w:t>
      </w:r>
    </w:p>
  </w:footnote>
  <w:footnote w:id="67">
    <w:p w14:paraId="48C23F67" w14:textId="2835F823"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672.</w:t>
      </w:r>
    </w:p>
  </w:footnote>
  <w:footnote w:id="68">
    <w:p w14:paraId="46CF236F" w14:textId="397D1FEC" w:rsidR="00197C1B" w:rsidRPr="0019374F" w:rsidRDefault="00197C1B" w:rsidP="00197C1B">
      <w:pPr>
        <w:pStyle w:val="FootnoteText"/>
      </w:pPr>
      <w:r w:rsidRPr="00197C1B">
        <w:rPr>
          <w:vertAlign w:val="superscript"/>
        </w:rPr>
        <w:footnoteRef/>
      </w:r>
      <w:r w:rsidRPr="00197C1B">
        <w:rPr>
          <w:i/>
        </w:rPr>
        <w:t>Cf</w:t>
      </w:r>
      <w:r w:rsidRPr="00197C1B">
        <w:t>.</w:t>
      </w:r>
      <w:r w:rsidRPr="00197C1B">
        <w:t xml:space="preserve"> </w:t>
      </w:r>
      <w:r w:rsidRPr="00197C1B">
        <w:t>American Dairy Queen Corp.</w:t>
      </w:r>
      <w:r w:rsidRPr="00197C1B">
        <w:t xml:space="preserve"> </w:t>
      </w:r>
      <w:r w:rsidRPr="00197C1B">
        <w:t>v.</w:t>
      </w:r>
      <w:r w:rsidRPr="00197C1B">
        <w:t xml:space="preserve"> </w:t>
      </w:r>
      <w:r w:rsidRPr="00197C1B">
        <w:t>New Line Prods., Inc., 35 F.</w:t>
      </w:r>
      <w:r w:rsidRPr="00197C1B">
        <w:t xml:space="preserve"> </w:t>
      </w:r>
      <w:r w:rsidRPr="00197C1B">
        <w:t>Supp.</w:t>
      </w:r>
      <w:r w:rsidRPr="00197C1B">
        <w:t xml:space="preserve"> </w:t>
      </w:r>
      <w:r w:rsidRPr="00197C1B">
        <w:t>2d 727, 733–34 (D.</w:t>
      </w:r>
      <w:r w:rsidRPr="00197C1B">
        <w:t xml:space="preserve"> </w:t>
      </w:r>
      <w:r w:rsidRPr="00197C1B">
        <w:t>Minn.</w:t>
      </w:r>
      <w:r w:rsidRPr="00197C1B">
        <w:t xml:space="preserve"> </w:t>
      </w:r>
      <w:r w:rsidRPr="00197C1B">
        <w:t>1998) (rejecting First Amendment defense to dilution claim regarding title of movie).</w:t>
      </w:r>
    </w:p>
  </w:footnote>
  <w:footnote w:id="69">
    <w:p w14:paraId="76724D6E" w14:textId="103E65F9" w:rsidR="00197C1B" w:rsidRPr="0019374F" w:rsidRDefault="00197C1B" w:rsidP="00197C1B">
      <w:pPr>
        <w:pStyle w:val="FootnoteText"/>
      </w:pPr>
      <w:r w:rsidRPr="00197C1B">
        <w:rPr>
          <w:vertAlign w:val="superscript"/>
        </w:rPr>
        <w:footnoteRef/>
      </w:r>
      <w:r w:rsidRPr="00197C1B">
        <w:rPr>
          <w:i/>
        </w:rPr>
        <w:t>See</w:t>
      </w:r>
      <w:r w:rsidRPr="00197C1B">
        <w:t xml:space="preserve"> Chapter 9, §II.H.</w:t>
      </w:r>
    </w:p>
  </w:footnote>
  <w:footnote w:id="70">
    <w:p w14:paraId="33E57F1C" w14:textId="4BC02B3C" w:rsidR="00197C1B" w:rsidRPr="0019374F" w:rsidRDefault="00197C1B" w:rsidP="00197C1B">
      <w:pPr>
        <w:pStyle w:val="FootnoteText"/>
      </w:pPr>
      <w:r w:rsidRPr="00197C1B">
        <w:rPr>
          <w:vertAlign w:val="superscript"/>
        </w:rPr>
        <w:footnoteRef/>
      </w:r>
      <w:r w:rsidRPr="00197C1B">
        <w:rPr>
          <w:i/>
        </w:rPr>
        <w:t>E</w:t>
      </w:r>
      <w:r w:rsidRPr="00197C1B">
        <w:t>.</w:t>
      </w:r>
      <w:r w:rsidRPr="00197C1B">
        <w:rPr>
          <w:i/>
        </w:rPr>
        <w:t>g</w:t>
      </w:r>
      <w:r w:rsidRPr="00197C1B">
        <w:t>., PACCAR, Inc.</w:t>
      </w:r>
      <w:r w:rsidRPr="00197C1B">
        <w:t xml:space="preserve"> </w:t>
      </w:r>
      <w:r w:rsidRPr="00197C1B">
        <w:t>v.</w:t>
      </w:r>
      <w:r w:rsidRPr="00197C1B">
        <w:t xml:space="preserve"> </w:t>
      </w:r>
      <w:r w:rsidRPr="00197C1B">
        <w:t>Telescan Techs., LLC, 115 F.</w:t>
      </w:r>
      <w:r w:rsidRPr="00197C1B">
        <w:t xml:space="preserve"> </w:t>
      </w:r>
      <w:r w:rsidRPr="00197C1B">
        <w:t>Supp.</w:t>
      </w:r>
      <w:r w:rsidRPr="00197C1B">
        <w:t xml:space="preserve"> </w:t>
      </w:r>
      <w:r w:rsidRPr="00197C1B">
        <w:t>2d 772, 781 (E.D.</w:t>
      </w:r>
      <w:r w:rsidRPr="00197C1B">
        <w:t xml:space="preserve"> </w:t>
      </w:r>
      <w:r w:rsidRPr="00197C1B">
        <w:t>Mich.</w:t>
      </w:r>
      <w:r w:rsidRPr="00197C1B">
        <w:t xml:space="preserve"> </w:t>
      </w:r>
      <w:r w:rsidRPr="00197C1B">
        <w:t xml:space="preserve">2000), </w:t>
      </w:r>
      <w:r w:rsidRPr="00197C1B">
        <w:rPr>
          <w:i/>
        </w:rPr>
        <w:t>aff’d in part, vacated in part</w:t>
      </w:r>
      <w:r w:rsidRPr="00197C1B">
        <w:t>, 319 F.3d 243, 65 USPQ2d 1761 (6th Cir.</w:t>
      </w:r>
      <w:r w:rsidRPr="00197C1B">
        <w:t xml:space="preserve"> </w:t>
      </w:r>
      <w:r w:rsidRPr="00197C1B">
        <w:t>2003);</w:t>
      </w:r>
      <w:r w:rsidRPr="00197C1B">
        <w:t xml:space="preserve"> </w:t>
      </w:r>
      <w:r w:rsidRPr="00197C1B">
        <w:t>Panavision Int’l, L.P.</w:t>
      </w:r>
      <w:r w:rsidRPr="00197C1B">
        <w:t xml:space="preserve"> </w:t>
      </w:r>
      <w:r w:rsidRPr="00197C1B">
        <w:t>v.</w:t>
      </w:r>
      <w:r w:rsidRPr="00197C1B">
        <w:t xml:space="preserve"> </w:t>
      </w:r>
      <w:r w:rsidRPr="00197C1B">
        <w:t>Toeppen, 945 F.</w:t>
      </w:r>
      <w:r w:rsidRPr="00197C1B">
        <w:t xml:space="preserve"> </w:t>
      </w:r>
      <w:r w:rsidRPr="00197C1B">
        <w:t>Supp.</w:t>
      </w:r>
      <w:r w:rsidRPr="00197C1B">
        <w:t xml:space="preserve"> </w:t>
      </w:r>
      <w:r w:rsidRPr="00197C1B">
        <w:t>1296, 1306, 40 USPQ2d 1908 (C.D.</w:t>
      </w:r>
      <w:r w:rsidRPr="00197C1B">
        <w:t xml:space="preserve"> </w:t>
      </w:r>
      <w:r w:rsidRPr="00197C1B">
        <w:t>Cal.</w:t>
      </w:r>
      <w:r w:rsidRPr="00197C1B">
        <w:t xml:space="preserve"> </w:t>
      </w:r>
      <w:r w:rsidRPr="00197C1B">
        <w:t>1996) (ordering defendant “to take all actions necessary to transfer the registrations .</w:t>
      </w:r>
      <w:r w:rsidRPr="00197C1B">
        <w:t xml:space="preserve"> </w:t>
      </w:r>
      <w:r w:rsidRPr="00197C1B">
        <w:t xml:space="preserve">. .”), </w:t>
      </w:r>
      <w:r w:rsidRPr="00197C1B">
        <w:rPr>
          <w:i/>
        </w:rPr>
        <w:t>aff’d</w:t>
      </w:r>
      <w:r w:rsidRPr="00197C1B">
        <w:t>, 141 F.3d 1316, 46 USPQ2d 1511 (9th Cir.</w:t>
      </w:r>
      <w:r w:rsidRPr="00197C1B">
        <w:t xml:space="preserve"> </w:t>
      </w:r>
      <w:r w:rsidRPr="00197C1B">
        <w:t>1998);</w:t>
      </w:r>
      <w:r w:rsidRPr="00197C1B">
        <w:t xml:space="preserve"> </w:t>
      </w:r>
      <w:r w:rsidRPr="00197C1B">
        <w:t>Caterpillar, Inc.</w:t>
      </w:r>
      <w:r w:rsidRPr="00197C1B">
        <w:t xml:space="preserve"> </w:t>
      </w:r>
      <w:r w:rsidRPr="00197C1B">
        <w:t>v.</w:t>
      </w:r>
      <w:r w:rsidRPr="00197C1B">
        <w:t xml:space="preserve"> </w:t>
      </w:r>
      <w:r w:rsidRPr="00197C1B">
        <w:t>Telescan Techs., LLC, 2002 WL 1301304, at *7, 2002 BL 2374 (C.D.</w:t>
      </w:r>
      <w:r w:rsidRPr="00197C1B">
        <w:t xml:space="preserve"> </w:t>
      </w:r>
      <w:r w:rsidRPr="00197C1B">
        <w:t>Ill.</w:t>
      </w:r>
      <w:r w:rsidRPr="00197C1B">
        <w:t xml:space="preserve"> </w:t>
      </w:r>
      <w:r w:rsidRPr="00197C1B">
        <w:t>Feb.</w:t>
      </w:r>
      <w:r w:rsidRPr="00197C1B">
        <w:t xml:space="preserve"> </w:t>
      </w:r>
      <w:r w:rsidRPr="00197C1B">
        <w:t>13, 2002).</w:t>
      </w:r>
    </w:p>
  </w:footnote>
  <w:footnote w:id="71">
    <w:p w14:paraId="1473607C" w14:textId="2876DC78" w:rsidR="00197C1B" w:rsidRPr="0019374F" w:rsidRDefault="00197C1B" w:rsidP="00197C1B">
      <w:pPr>
        <w:pStyle w:val="FootnoteText"/>
      </w:pPr>
      <w:r w:rsidRPr="00197C1B">
        <w:rPr>
          <w:vertAlign w:val="superscript"/>
        </w:rPr>
        <w:footnoteRef/>
      </w:r>
      <w:r w:rsidRPr="00197C1B">
        <w:t>302 F.3d 248, 64 USPQ2d 1248 (4th Cir.</w:t>
      </w:r>
      <w:r w:rsidRPr="00197C1B">
        <w:t xml:space="preserve"> </w:t>
      </w:r>
      <w:r w:rsidRPr="00197C1B">
        <w:t>2002).</w:t>
      </w:r>
    </w:p>
  </w:footnote>
  <w:footnote w:id="72">
    <w:p w14:paraId="48E5B10F" w14:textId="264783D3" w:rsidR="00197C1B" w:rsidRPr="001402DA" w:rsidRDefault="00197C1B" w:rsidP="00197C1B">
      <w:pPr>
        <w:pStyle w:val="FootnoteText"/>
        <w:rPr>
          <w:lang w:val="da-DK"/>
        </w:rPr>
      </w:pPr>
      <w:r w:rsidRPr="00197C1B">
        <w:rPr>
          <w:vertAlign w:val="superscript"/>
        </w:rPr>
        <w:footnoteRef/>
      </w:r>
      <w:r w:rsidRPr="00197C1B">
        <w:rPr>
          <w:i/>
        </w:rPr>
        <w:t>Id</w:t>
      </w:r>
      <w:r w:rsidRPr="00197C1B">
        <w:t>.</w:t>
      </w:r>
      <w:r w:rsidRPr="00197C1B">
        <w:t xml:space="preserve"> </w:t>
      </w:r>
      <w:r w:rsidRPr="00197C1B">
        <w:t>at 260.</w:t>
      </w:r>
    </w:p>
  </w:footnote>
  <w:footnote w:id="73">
    <w:p w14:paraId="6D2CCDB1" w14:textId="20990621" w:rsidR="00197C1B" w:rsidRPr="001402DA" w:rsidRDefault="00197C1B" w:rsidP="00197C1B">
      <w:pPr>
        <w:pStyle w:val="FootnoteText"/>
        <w:rPr>
          <w:lang w:val="da-DK"/>
        </w:rPr>
      </w:pPr>
      <w:r w:rsidRPr="00197C1B">
        <w:rPr>
          <w:vertAlign w:val="superscript"/>
        </w:rPr>
        <w:footnoteRef/>
      </w:r>
      <w:r w:rsidRPr="00197C1B">
        <w:rPr>
          <w:i/>
        </w:rPr>
        <w:t>Id</w:t>
      </w:r>
      <w:r w:rsidRPr="00197C1B">
        <w:t>.</w:t>
      </w:r>
      <w:r w:rsidRPr="00197C1B">
        <w:t xml:space="preserve"> </w:t>
      </w:r>
      <w:r w:rsidRPr="00197C1B">
        <w:t>at 261.</w:t>
      </w:r>
    </w:p>
  </w:footnote>
  <w:footnote w:id="74">
    <w:p w14:paraId="73EF3D86" w14:textId="298CD69D" w:rsidR="00197C1B" w:rsidRPr="001402DA" w:rsidRDefault="00197C1B" w:rsidP="00197C1B">
      <w:pPr>
        <w:pStyle w:val="FootnoteText"/>
        <w:rPr>
          <w:lang w:val="da-DK"/>
        </w:rPr>
      </w:pPr>
      <w:r w:rsidRPr="00197C1B">
        <w:rPr>
          <w:vertAlign w:val="superscript"/>
        </w:rPr>
        <w:footnoteRef/>
      </w:r>
      <w:r w:rsidRPr="00197C1B">
        <w:rPr>
          <w:i/>
        </w:rPr>
        <w:t>Id</w:t>
      </w:r>
      <w:r w:rsidRPr="00197C1B">
        <w:t>.</w:t>
      </w:r>
    </w:p>
  </w:footnote>
  <w:footnote w:id="75">
    <w:p w14:paraId="3B13B74A" w14:textId="1B120879"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See Chapter 14 for a discussion of the ACPA.</w:t>
      </w:r>
    </w:p>
  </w:footnote>
  <w:footnote w:id="76">
    <w:p w14:paraId="37BD708F" w14:textId="1E25295A" w:rsidR="00197C1B" w:rsidRPr="0019374F" w:rsidRDefault="00197C1B" w:rsidP="00197C1B">
      <w:pPr>
        <w:pStyle w:val="FootnoteText"/>
      </w:pPr>
      <w:r w:rsidRPr="00197C1B">
        <w:rPr>
          <w:vertAlign w:val="superscript"/>
        </w:rPr>
        <w:footnoteRef/>
      </w:r>
      <w:r w:rsidRPr="00197C1B">
        <w:rPr>
          <w:i/>
        </w:rPr>
        <w:t>See, e</w:t>
      </w:r>
      <w:r w:rsidRPr="00197C1B">
        <w:t>.</w:t>
      </w:r>
      <w:r w:rsidRPr="00197C1B">
        <w:rPr>
          <w:i/>
        </w:rPr>
        <w:t>g</w:t>
      </w:r>
      <w:r w:rsidRPr="00197C1B">
        <w:t>., General Motors Corp.</w:t>
      </w:r>
      <w:r w:rsidRPr="00197C1B">
        <w:t xml:space="preserve"> </w:t>
      </w:r>
      <w:r w:rsidRPr="00197C1B">
        <w:t>v.</w:t>
      </w:r>
      <w:r w:rsidRPr="00197C1B">
        <w:t xml:space="preserve"> </w:t>
      </w:r>
      <w:r w:rsidRPr="00197C1B">
        <w:t>E-Publications LLC, 2001 WL 1798648, at *4, 2001 BL 1654 (E.D.</w:t>
      </w:r>
      <w:r w:rsidRPr="00197C1B">
        <w:t xml:space="preserve"> </w:t>
      </w:r>
      <w:r w:rsidRPr="00197C1B">
        <w:t>Mich.</w:t>
      </w:r>
      <w:r w:rsidRPr="00197C1B">
        <w:t xml:space="preserve"> </w:t>
      </w:r>
      <w:r w:rsidRPr="00197C1B">
        <w:t>Nov.</w:t>
      </w:r>
      <w:r w:rsidRPr="00197C1B">
        <w:t xml:space="preserve"> </w:t>
      </w:r>
      <w:r w:rsidRPr="00197C1B">
        <w:t>26, 2001) (citing and quoting cases).</w:t>
      </w:r>
      <w:r w:rsidRPr="00197C1B">
        <w:t xml:space="preserve"> </w:t>
      </w:r>
      <w:r w:rsidRPr="00197C1B">
        <w:rPr>
          <w:i/>
        </w:rPr>
        <w:t>But see</w:t>
      </w:r>
      <w:r w:rsidRPr="00197C1B">
        <w:t xml:space="preserve"> Cottonwood Fin.</w:t>
      </w:r>
      <w:r w:rsidRPr="00197C1B">
        <w:t xml:space="preserve"> </w:t>
      </w:r>
      <w:r w:rsidRPr="00197C1B">
        <w:t>Ltd.</w:t>
      </w:r>
      <w:r w:rsidRPr="00197C1B">
        <w:t xml:space="preserve"> </w:t>
      </w:r>
      <w:r w:rsidRPr="00197C1B">
        <w:t>v.</w:t>
      </w:r>
      <w:r w:rsidRPr="00197C1B">
        <w:t xml:space="preserve"> </w:t>
      </w:r>
      <w:r w:rsidRPr="00197C1B">
        <w:t>Cash Store Fin.</w:t>
      </w:r>
      <w:r w:rsidRPr="00197C1B">
        <w:t xml:space="preserve"> </w:t>
      </w:r>
      <w:r w:rsidRPr="00197C1B">
        <w:t>Servs., Inc., 778 F.</w:t>
      </w:r>
      <w:r w:rsidRPr="00197C1B">
        <w:t xml:space="preserve"> </w:t>
      </w:r>
      <w:r w:rsidRPr="00197C1B">
        <w:t>Supp.</w:t>
      </w:r>
      <w:r w:rsidRPr="00197C1B">
        <w:t xml:space="preserve"> </w:t>
      </w:r>
      <w:r w:rsidRPr="00197C1B">
        <w:t>2d 726, 761 (N.D.</w:t>
      </w:r>
      <w:r w:rsidRPr="00197C1B">
        <w:t xml:space="preserve"> </w:t>
      </w:r>
      <w:r w:rsidRPr="00197C1B">
        <w:t>Tex.</w:t>
      </w:r>
      <w:r w:rsidRPr="00197C1B">
        <w:t xml:space="preserve"> </w:t>
      </w:r>
      <w:r w:rsidRPr="00197C1B">
        <w:t>2011) (using disclaimer as a remedy in a claim brought under Texas dilution law).</w:t>
      </w:r>
    </w:p>
  </w:footnote>
  <w:footnote w:id="77">
    <w:p w14:paraId="31B0812F" w14:textId="5CF735C2" w:rsidR="00197C1B" w:rsidRPr="0019374F" w:rsidRDefault="00197C1B" w:rsidP="00197C1B">
      <w:pPr>
        <w:pStyle w:val="FootnoteText"/>
      </w:pPr>
      <w:r w:rsidRPr="00197C1B">
        <w:rPr>
          <w:vertAlign w:val="superscript"/>
        </w:rPr>
        <w:footnoteRef/>
      </w:r>
      <w:r w:rsidRPr="00197C1B">
        <w:t>Date of enactment of the TDRA.</w:t>
      </w:r>
    </w:p>
  </w:footnote>
  <w:footnote w:id="78">
    <w:p w14:paraId="13E053E6" w14:textId="453CCF82" w:rsidR="00197C1B" w:rsidRPr="0019374F" w:rsidRDefault="00197C1B" w:rsidP="00197C1B">
      <w:pPr>
        <w:pStyle w:val="FootnoteText"/>
      </w:pPr>
      <w:r w:rsidRPr="00197C1B">
        <w:rPr>
          <w:vertAlign w:val="superscript"/>
        </w:rPr>
        <w:footnoteRef/>
      </w:r>
      <w:r w:rsidRPr="00197C1B">
        <w:t>See §III.A, below, for a discussion of “willful intent.”</w:t>
      </w:r>
    </w:p>
  </w:footnote>
  <w:footnote w:id="79">
    <w:p w14:paraId="577D0E8C" w14:textId="226796FF" w:rsidR="00197C1B" w:rsidRPr="0019374F" w:rsidRDefault="00197C1B" w:rsidP="00197C1B">
      <w:pPr>
        <w:pStyle w:val="FootnoteText"/>
      </w:pPr>
      <w:r w:rsidRPr="00197C1B">
        <w:rPr>
          <w:vertAlign w:val="superscript"/>
        </w:rPr>
        <w:footnoteRef/>
      </w:r>
      <w:r w:rsidRPr="00197C1B">
        <w:t>15 U.S.C.</w:t>
      </w:r>
      <w:r w:rsidRPr="00197C1B">
        <w:t xml:space="preserve"> </w:t>
      </w:r>
      <w:r w:rsidRPr="00197C1B">
        <w:t>§1117(a).</w:t>
      </w:r>
    </w:p>
  </w:footnote>
  <w:footnote w:id="80">
    <w:p w14:paraId="2D7C1681" w14:textId="12B0183F" w:rsidR="00197C1B" w:rsidRPr="0019374F" w:rsidRDefault="00197C1B" w:rsidP="00197C1B">
      <w:pPr>
        <w:pStyle w:val="FootnoteText"/>
      </w:pPr>
      <w:r w:rsidRPr="00197C1B">
        <w:rPr>
          <w:vertAlign w:val="superscript"/>
        </w:rPr>
        <w:footnoteRef/>
      </w:r>
      <w:r w:rsidRPr="00197C1B">
        <w:rPr>
          <w:i/>
        </w:rPr>
        <w:t>Id</w:t>
      </w:r>
      <w:r w:rsidRPr="00197C1B">
        <w:t>.</w:t>
      </w:r>
    </w:p>
  </w:footnote>
  <w:footnote w:id="81">
    <w:p w14:paraId="42CA0BB1" w14:textId="4EA4DDC6" w:rsidR="00197C1B" w:rsidRPr="0019374F" w:rsidRDefault="00197C1B" w:rsidP="00197C1B">
      <w:pPr>
        <w:pStyle w:val="FootnoteText"/>
      </w:pPr>
      <w:r w:rsidRPr="00197C1B">
        <w:rPr>
          <w:vertAlign w:val="superscript"/>
        </w:rPr>
        <w:footnoteRef/>
      </w:r>
      <w:r w:rsidRPr="00197C1B">
        <w:t xml:space="preserve">However, any enhancement of either actual damages or profits must “constitute compensation and not a penalty.” </w:t>
      </w:r>
      <w:r w:rsidRPr="00197C1B">
        <w:rPr>
          <w:i/>
        </w:rPr>
        <w:t>Id</w:t>
      </w:r>
      <w:r w:rsidRPr="00197C1B">
        <w:t>.</w:t>
      </w:r>
      <w:r w:rsidRPr="00197C1B">
        <w:t xml:space="preserve"> </w:t>
      </w:r>
      <w:r w:rsidRPr="00197C1B">
        <w:t>Moreover, although the statute provides for a trebling of actual damages, it does not permit trebling of profits.</w:t>
      </w:r>
      <w:r w:rsidRPr="00197C1B">
        <w:t xml:space="preserve"> </w:t>
      </w:r>
      <w:r w:rsidRPr="00197C1B">
        <w:rPr>
          <w:i/>
        </w:rPr>
        <w:t>E</w:t>
      </w:r>
      <w:r w:rsidRPr="00197C1B">
        <w:t>.</w:t>
      </w:r>
      <w:r w:rsidRPr="00197C1B">
        <w:rPr>
          <w:i/>
        </w:rPr>
        <w:t>g</w:t>
      </w:r>
      <w:r w:rsidRPr="00197C1B">
        <w:t>., Beautybank, Inc.</w:t>
      </w:r>
      <w:r w:rsidRPr="00197C1B">
        <w:t xml:space="preserve"> </w:t>
      </w:r>
      <w:r w:rsidRPr="00197C1B">
        <w:t>v.</w:t>
      </w:r>
      <w:r w:rsidRPr="00197C1B">
        <w:t xml:space="preserve"> </w:t>
      </w:r>
      <w:r w:rsidRPr="00197C1B">
        <w:t>Harvey Prince, LLC, 2011 U.S.</w:t>
      </w:r>
      <w:r w:rsidRPr="00197C1B">
        <w:t xml:space="preserve"> </w:t>
      </w:r>
      <w:r w:rsidRPr="00197C1B">
        <w:t>Dist.</w:t>
      </w:r>
      <w:r w:rsidRPr="00197C1B">
        <w:t xml:space="preserve"> </w:t>
      </w:r>
      <w:r w:rsidRPr="00197C1B">
        <w:t>LEXIS 17932, at *15–16 (S.D.N.Y.</w:t>
      </w:r>
      <w:r w:rsidRPr="00197C1B">
        <w:t xml:space="preserve"> </w:t>
      </w:r>
      <w:r w:rsidRPr="00197C1B">
        <w:t>Feb.</w:t>
      </w:r>
      <w:r w:rsidRPr="00197C1B">
        <w:t xml:space="preserve"> </w:t>
      </w:r>
      <w:r w:rsidRPr="00197C1B">
        <w:t>23, 2011) (magistrate judge).</w:t>
      </w:r>
    </w:p>
  </w:footnote>
  <w:footnote w:id="82">
    <w:p w14:paraId="29DC2A7C" w14:textId="5EC8D590" w:rsidR="00197C1B" w:rsidRPr="0019374F" w:rsidRDefault="00197C1B" w:rsidP="00197C1B">
      <w:pPr>
        <w:pStyle w:val="FootnoteText"/>
      </w:pPr>
      <w:r w:rsidRPr="00197C1B">
        <w:rPr>
          <w:vertAlign w:val="superscript"/>
        </w:rPr>
        <w:footnoteRef/>
      </w:r>
      <w:r w:rsidRPr="00197C1B">
        <w:t>15 U.S.C.</w:t>
      </w:r>
      <w:r w:rsidRPr="00197C1B">
        <w:t xml:space="preserve"> </w:t>
      </w:r>
      <w:r w:rsidRPr="00197C1B">
        <w:t>§1117(a).</w:t>
      </w:r>
    </w:p>
  </w:footnote>
  <w:footnote w:id="83">
    <w:p w14:paraId="60EEE151" w14:textId="1CF534EA" w:rsidR="00197C1B" w:rsidRPr="0019374F" w:rsidRDefault="00197C1B" w:rsidP="00197C1B">
      <w:pPr>
        <w:pStyle w:val="FootnoteText"/>
      </w:pPr>
      <w:r w:rsidRPr="00197C1B">
        <w:rPr>
          <w:vertAlign w:val="superscript"/>
        </w:rPr>
        <w:footnoteRef/>
      </w:r>
      <w:r w:rsidRPr="00197C1B">
        <w:t>Lanham Act §29, 15 U.S.C.</w:t>
      </w:r>
      <w:r w:rsidRPr="00197C1B">
        <w:t xml:space="preserve"> </w:t>
      </w:r>
      <w:r w:rsidRPr="00197C1B">
        <w:t>§1111.</w:t>
      </w:r>
    </w:p>
  </w:footnote>
  <w:footnote w:id="84">
    <w:p w14:paraId="235D1BFD" w14:textId="25DCC9C0"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§35(a), 15 U.S.C.</w:t>
      </w:r>
      <w:r w:rsidRPr="00197C1B">
        <w:t xml:space="preserve"> </w:t>
      </w:r>
      <w:r w:rsidRPr="00197C1B">
        <w:t>§1117(a).</w:t>
      </w:r>
    </w:p>
  </w:footnote>
  <w:footnote w:id="85">
    <w:p w14:paraId="22530B5A" w14:textId="606D2FDC" w:rsidR="00197C1B" w:rsidRPr="0019374F" w:rsidRDefault="00197C1B" w:rsidP="00197C1B">
      <w:pPr>
        <w:pStyle w:val="FootnoteText"/>
      </w:pPr>
      <w:r w:rsidRPr="00197C1B">
        <w:rPr>
          <w:vertAlign w:val="superscript"/>
        </w:rPr>
        <w:footnoteRef/>
      </w:r>
      <w:r w:rsidRPr="00197C1B">
        <w:t>Coach, Inc.</w:t>
      </w:r>
      <w:r w:rsidRPr="00197C1B">
        <w:t xml:space="preserve"> </w:t>
      </w:r>
      <w:r w:rsidRPr="00197C1B">
        <w:t>v.</w:t>
      </w:r>
      <w:r w:rsidRPr="00197C1B">
        <w:t xml:space="preserve"> </w:t>
      </w:r>
      <w:r w:rsidRPr="00197C1B">
        <w:t>Asia Pac.</w:t>
      </w:r>
      <w:r w:rsidRPr="00197C1B">
        <w:t xml:space="preserve"> </w:t>
      </w:r>
      <w:r w:rsidRPr="00197C1B">
        <w:t>Trading Co., 676 F.</w:t>
      </w:r>
      <w:r w:rsidRPr="00197C1B">
        <w:t xml:space="preserve"> </w:t>
      </w:r>
      <w:r w:rsidRPr="00197C1B">
        <w:t>Supp.</w:t>
      </w:r>
      <w:r w:rsidRPr="00197C1B">
        <w:t xml:space="preserve"> </w:t>
      </w:r>
      <w:r w:rsidRPr="00197C1B">
        <w:t>2d 914, 922–24 (C.D.</w:t>
      </w:r>
      <w:r w:rsidRPr="00197C1B">
        <w:t xml:space="preserve"> </w:t>
      </w:r>
      <w:r w:rsidRPr="00197C1B">
        <w:t>Cal.</w:t>
      </w:r>
      <w:r w:rsidRPr="00197C1B">
        <w:t xml:space="preserve"> </w:t>
      </w:r>
      <w:r w:rsidRPr="00197C1B">
        <w:t>2009).</w:t>
      </w:r>
      <w:r w:rsidRPr="00197C1B">
        <w:t xml:space="preserve"> </w:t>
      </w:r>
      <w:r w:rsidRPr="00197C1B">
        <w:rPr>
          <w:i/>
        </w:rPr>
        <w:t>See</w:t>
      </w:r>
      <w:r w:rsidRPr="00197C1B">
        <w:t xml:space="preserve"> Apple, Inc.</w:t>
      </w:r>
      <w:r w:rsidRPr="00197C1B">
        <w:t xml:space="preserve"> </w:t>
      </w:r>
      <w:r w:rsidRPr="00197C1B">
        <w:t>v.</w:t>
      </w:r>
      <w:r w:rsidRPr="00197C1B">
        <w:t xml:space="preserve"> </w:t>
      </w:r>
      <w:r w:rsidRPr="00197C1B">
        <w:t>Samsung Elecs.</w:t>
      </w:r>
      <w:r w:rsidRPr="00197C1B">
        <w:t xml:space="preserve"> </w:t>
      </w:r>
      <w:r w:rsidRPr="00197C1B">
        <w:t>Co., 926 F.</w:t>
      </w:r>
      <w:r w:rsidRPr="00197C1B">
        <w:t xml:space="preserve"> </w:t>
      </w:r>
      <w:r w:rsidRPr="00197C1B">
        <w:t>Supp.</w:t>
      </w:r>
      <w:r w:rsidRPr="00197C1B">
        <w:t xml:space="preserve"> </w:t>
      </w:r>
      <w:r w:rsidRPr="00197C1B">
        <w:t>2d 1100, 1113 (N.D.</w:t>
      </w:r>
      <w:r w:rsidRPr="00197C1B">
        <w:t xml:space="preserve"> </w:t>
      </w:r>
      <w:r w:rsidRPr="00197C1B">
        <w:t>Cal.</w:t>
      </w:r>
      <w:r w:rsidRPr="00197C1B">
        <w:t xml:space="preserve"> </w:t>
      </w:r>
      <w:r w:rsidRPr="00197C1B">
        <w:t xml:space="preserve">2013), </w:t>
      </w:r>
      <w:r w:rsidRPr="00197C1B">
        <w:rPr>
          <w:i/>
        </w:rPr>
        <w:t>aff’d in part</w:t>
      </w:r>
      <w:r w:rsidRPr="00197C1B">
        <w:t xml:space="preserve">, </w:t>
      </w:r>
      <w:r w:rsidRPr="00197C1B">
        <w:rPr>
          <w:i/>
        </w:rPr>
        <w:t>rev’d in part on other grounds</w:t>
      </w:r>
      <w:r w:rsidRPr="00197C1B">
        <w:t>, 786 F.3d 983, 114 USPQ2d 1953 (Fed.</w:t>
      </w:r>
      <w:r w:rsidRPr="00197C1B">
        <w:t xml:space="preserve"> </w:t>
      </w:r>
      <w:r w:rsidRPr="00197C1B">
        <w:t>Cir.</w:t>
      </w:r>
      <w:r w:rsidRPr="00197C1B">
        <w:t xml:space="preserve"> </w:t>
      </w:r>
      <w:r w:rsidRPr="00197C1B">
        <w:t>2015) (the Federal Circuit reversed the trade dress portion of the judgment on the grounds that the trade dress was functional and did not reach the dilution issues).</w:t>
      </w:r>
      <w:r w:rsidRPr="00197C1B">
        <w:t xml:space="preserve"> </w:t>
      </w:r>
      <w:r w:rsidRPr="00197C1B">
        <w:t>This issue is also discussed in Section III.E, below.</w:t>
      </w:r>
    </w:p>
  </w:footnote>
  <w:footnote w:id="86">
    <w:p w14:paraId="27C6BB9C" w14:textId="12F53412" w:rsidR="00197C1B" w:rsidRPr="0019374F" w:rsidRDefault="00197C1B" w:rsidP="00197C1B">
      <w:pPr>
        <w:pStyle w:val="FootnoteText"/>
      </w:pPr>
      <w:r w:rsidRPr="00197C1B">
        <w:rPr>
          <w:vertAlign w:val="superscript"/>
        </w:rPr>
        <w:footnoteRef/>
      </w:r>
      <w:r w:rsidRPr="00197C1B">
        <w:t>15 U.S.C.</w:t>
      </w:r>
      <w:r w:rsidRPr="00197C1B">
        <w:t xml:space="preserve"> </w:t>
      </w:r>
      <w:r w:rsidRPr="00197C1B">
        <w:t>§1118.</w:t>
      </w:r>
    </w:p>
  </w:footnote>
  <w:footnote w:id="87">
    <w:p w14:paraId="1C08C6B8" w14:textId="57D202CE" w:rsidR="00197C1B" w:rsidRPr="0019374F" w:rsidRDefault="00197C1B" w:rsidP="00197C1B">
      <w:pPr>
        <w:pStyle w:val="FootnoteText"/>
      </w:pPr>
      <w:r w:rsidRPr="00197C1B">
        <w:rPr>
          <w:vertAlign w:val="superscript"/>
        </w:rPr>
        <w:footnoteRef/>
      </w:r>
      <w:r w:rsidRPr="00197C1B">
        <w:rPr>
          <w:i/>
        </w:rPr>
        <w:t>See</w:t>
      </w:r>
      <w:r w:rsidRPr="00197C1B">
        <w:t xml:space="preserve"> §I, above.</w:t>
      </w:r>
    </w:p>
  </w:footnote>
  <w:footnote w:id="88">
    <w:p w14:paraId="7DC2617F" w14:textId="36679EE3" w:rsidR="00197C1B" w:rsidRPr="0019374F" w:rsidRDefault="00197C1B" w:rsidP="00197C1B">
      <w:pPr>
        <w:pStyle w:val="FootnoteText"/>
      </w:pPr>
      <w:r w:rsidRPr="00197C1B">
        <w:rPr>
          <w:vertAlign w:val="superscript"/>
        </w:rPr>
        <w:footnoteRef/>
      </w:r>
      <w:r w:rsidRPr="00197C1B">
        <w:rPr>
          <w:i/>
        </w:rPr>
        <w:t>See, e</w:t>
      </w:r>
      <w:r w:rsidRPr="00197C1B">
        <w:t>.</w:t>
      </w:r>
      <w:r w:rsidRPr="00197C1B">
        <w:rPr>
          <w:i/>
        </w:rPr>
        <w:t>g</w:t>
      </w:r>
      <w:r w:rsidRPr="00197C1B">
        <w:t>., Coach, Inc.</w:t>
      </w:r>
      <w:r w:rsidRPr="00197C1B">
        <w:t xml:space="preserve"> </w:t>
      </w:r>
      <w:r w:rsidRPr="00197C1B">
        <w:t>v.</w:t>
      </w:r>
      <w:r w:rsidRPr="00197C1B">
        <w:t xml:space="preserve"> </w:t>
      </w:r>
      <w:r w:rsidRPr="00197C1B">
        <w:t>We Care Trading Co., 2001 WL 812126, at *15 (S.D.N.Y.</w:t>
      </w:r>
      <w:r w:rsidRPr="00197C1B">
        <w:t xml:space="preserve"> </w:t>
      </w:r>
      <w:r w:rsidRPr="00197C1B">
        <w:t xml:space="preserve">July 18, 2001), </w:t>
      </w:r>
      <w:r w:rsidRPr="00197C1B">
        <w:rPr>
          <w:i/>
        </w:rPr>
        <w:t>aff’d in part, vacated in part</w:t>
      </w:r>
      <w:r w:rsidRPr="00197C1B">
        <w:t>, 67 F.</w:t>
      </w:r>
      <w:r w:rsidRPr="00197C1B">
        <w:t xml:space="preserve"> </w:t>
      </w:r>
      <w:r w:rsidRPr="00197C1B">
        <w:t>App’x 626 (2</w:t>
      </w:r>
      <w:r w:rsidRPr="00197C1B">
        <w:t xml:space="preserve">d Cir. </w:t>
      </w:r>
      <w:r w:rsidRPr="00197C1B">
        <w:t xml:space="preserve">2002) (unpublished), </w:t>
      </w:r>
      <w:r w:rsidRPr="00197C1B">
        <w:rPr>
          <w:i/>
        </w:rPr>
        <w:t>cert</w:t>
      </w:r>
      <w:r w:rsidRPr="00197C1B">
        <w:t>.</w:t>
      </w:r>
      <w:r w:rsidRPr="00197C1B">
        <w:t xml:space="preserve"> </w:t>
      </w:r>
      <w:r w:rsidRPr="00197C1B">
        <w:rPr>
          <w:i/>
        </w:rPr>
        <w:t>denied</w:t>
      </w:r>
      <w:r w:rsidRPr="00197C1B">
        <w:t>, 537 U.S.</w:t>
      </w:r>
      <w:r w:rsidRPr="00197C1B">
        <w:t xml:space="preserve"> </w:t>
      </w:r>
      <w:r w:rsidRPr="00197C1B">
        <w:t>1108 (2003).</w:t>
      </w:r>
    </w:p>
  </w:footnote>
  <w:footnote w:id="89">
    <w:p w14:paraId="700279C0" w14:textId="1985DE39" w:rsidR="00197C1B" w:rsidRPr="0019374F" w:rsidRDefault="00197C1B" w:rsidP="00197C1B">
      <w:pPr>
        <w:pStyle w:val="FootnoteText"/>
      </w:pPr>
      <w:r w:rsidRPr="00197C1B">
        <w:rPr>
          <w:vertAlign w:val="superscript"/>
        </w:rPr>
        <w:footnoteRef/>
      </w:r>
      <w:r w:rsidRPr="00197C1B">
        <w:t>That is, in cases requiring confusion.</w:t>
      </w:r>
    </w:p>
  </w:footnote>
  <w:footnote w:id="90">
    <w:p w14:paraId="74DA8E68" w14:textId="4EFACF2A" w:rsidR="00197C1B" w:rsidRPr="0019374F" w:rsidRDefault="00197C1B" w:rsidP="00197C1B">
      <w:pPr>
        <w:pStyle w:val="FootnoteText"/>
      </w:pPr>
      <w:r w:rsidRPr="00197C1B">
        <w:rPr>
          <w:vertAlign w:val="superscript"/>
        </w:rPr>
        <w:footnoteRef/>
      </w:r>
      <w:r w:rsidRPr="00197C1B">
        <w:rPr>
          <w:i/>
        </w:rPr>
        <w:t>See, e</w:t>
      </w:r>
      <w:r w:rsidRPr="00197C1B">
        <w:t>.</w:t>
      </w:r>
      <w:r w:rsidRPr="00197C1B">
        <w:rPr>
          <w:i/>
        </w:rPr>
        <w:t>g</w:t>
      </w:r>
      <w:r w:rsidRPr="00197C1B">
        <w:t>., George Basch Co.</w:t>
      </w:r>
      <w:r w:rsidRPr="00197C1B">
        <w:t xml:space="preserve"> </w:t>
      </w:r>
      <w:r w:rsidRPr="00197C1B">
        <w:t>v.</w:t>
      </w:r>
      <w:r w:rsidRPr="00197C1B">
        <w:t xml:space="preserve"> </w:t>
      </w:r>
      <w:r w:rsidRPr="00197C1B">
        <w:t xml:space="preserve">Blue Coral, Inc., 968 F.2d 1532, 1540, 23 USPQ2d 1351 (2d Cir.), </w:t>
      </w:r>
      <w:r w:rsidRPr="00197C1B">
        <w:rPr>
          <w:i/>
        </w:rPr>
        <w:t>cert</w:t>
      </w:r>
      <w:r w:rsidRPr="00197C1B">
        <w:t>.</w:t>
      </w:r>
      <w:r w:rsidRPr="00197C1B">
        <w:t xml:space="preserve"> </w:t>
      </w:r>
      <w:r w:rsidRPr="00197C1B">
        <w:rPr>
          <w:i/>
        </w:rPr>
        <w:t>denied</w:t>
      </w:r>
      <w:r w:rsidRPr="00197C1B">
        <w:t>, 506 U.S.</w:t>
      </w:r>
      <w:r w:rsidRPr="00197C1B">
        <w:t xml:space="preserve"> </w:t>
      </w:r>
      <w:r w:rsidRPr="00197C1B">
        <w:t>991 (1992);</w:t>
      </w:r>
      <w:r w:rsidRPr="00197C1B">
        <w:t xml:space="preserve"> </w:t>
      </w:r>
      <w:r w:rsidRPr="00197C1B">
        <w:rPr>
          <w:smallCaps/>
        </w:rPr>
        <w:t>Restatement (Third) of Unfair Competition</w:t>
      </w:r>
      <w:r w:rsidRPr="00197C1B">
        <w:t xml:space="preserve"> §37 cmt.</w:t>
      </w:r>
      <w:r w:rsidRPr="00197C1B">
        <w:t xml:space="preserve"> </w:t>
      </w:r>
      <w:r w:rsidRPr="00197C1B">
        <w:t>e (requiring bad faith);</w:t>
      </w:r>
      <w:r w:rsidRPr="00197C1B">
        <w:t xml:space="preserve"> </w:t>
      </w:r>
      <w:r w:rsidRPr="00197C1B">
        <w:t>Stone Creek, Inc.</w:t>
      </w:r>
      <w:r w:rsidRPr="00197C1B">
        <w:t xml:space="preserve"> </w:t>
      </w:r>
      <w:r w:rsidRPr="00197C1B">
        <w:t>v.</w:t>
      </w:r>
      <w:r w:rsidRPr="00197C1B">
        <w:t xml:space="preserve"> </w:t>
      </w:r>
      <w:r w:rsidRPr="00197C1B">
        <w:t>Omnia Italian Design, Inc., 875 F.3d 426, 440–42 (9th Cir.</w:t>
      </w:r>
      <w:r w:rsidRPr="00197C1B">
        <w:t xml:space="preserve"> </w:t>
      </w:r>
      <w:r w:rsidRPr="00197C1B">
        <w:t>2017) (1999 amendment to §35(a) did not alter preexisting precedent);</w:t>
      </w:r>
      <w:r w:rsidRPr="00197C1B">
        <w:t xml:space="preserve"> </w:t>
      </w:r>
      <w:r w:rsidRPr="00197C1B">
        <w:t>Guthrie Healthcare Sys.</w:t>
      </w:r>
      <w:r w:rsidRPr="00197C1B">
        <w:t xml:space="preserve"> </w:t>
      </w:r>
      <w:r w:rsidRPr="00197C1B">
        <w:t>v.</w:t>
      </w:r>
      <w:r w:rsidRPr="00197C1B">
        <w:t xml:space="preserve"> </w:t>
      </w:r>
      <w:r w:rsidRPr="00197C1B">
        <w:t>ContextMedia, Inc., 2014 U.S.</w:t>
      </w:r>
      <w:r w:rsidRPr="00197C1B">
        <w:t xml:space="preserve"> </w:t>
      </w:r>
      <w:r w:rsidRPr="00197C1B">
        <w:t>Dist.</w:t>
      </w:r>
      <w:r w:rsidRPr="00197C1B">
        <w:t xml:space="preserve"> </w:t>
      </w:r>
      <w:r w:rsidRPr="00197C1B">
        <w:t>LEXIS 5796, at *17–19 (S.D.N.Y.</w:t>
      </w:r>
      <w:r w:rsidRPr="00197C1B">
        <w:t xml:space="preserve"> </w:t>
      </w:r>
      <w:r w:rsidRPr="00197C1B">
        <w:t>Jan.</w:t>
      </w:r>
      <w:r w:rsidRPr="00197C1B">
        <w:t xml:space="preserve"> </w:t>
      </w:r>
      <w:r w:rsidRPr="00197C1B">
        <w:t>16, 2014) (same, for Second Circuit precedent).</w:t>
      </w:r>
      <w:r w:rsidRPr="00197C1B">
        <w:t xml:space="preserve"> </w:t>
      </w:r>
      <w:r w:rsidRPr="00197C1B">
        <w:rPr>
          <w:i/>
        </w:rPr>
        <w:t>See also</w:t>
      </w:r>
      <w:r w:rsidRPr="00197C1B">
        <w:t xml:space="preserve"> Tamko Roofing Prods., Inc.</w:t>
      </w:r>
      <w:r w:rsidRPr="00197C1B">
        <w:t xml:space="preserve"> </w:t>
      </w:r>
      <w:r w:rsidRPr="00197C1B">
        <w:t>v.</w:t>
      </w:r>
      <w:r w:rsidRPr="00197C1B">
        <w:t xml:space="preserve"> </w:t>
      </w:r>
      <w:r w:rsidRPr="00197C1B">
        <w:t>Ideal Roofing Co., Ltd., 282 F.3d 23, 35–36, 61 USPQ2d 1865 (1st Cir.</w:t>
      </w:r>
      <w:r w:rsidRPr="00197C1B">
        <w:t xml:space="preserve"> </w:t>
      </w:r>
      <w:r w:rsidRPr="00197C1B">
        <w:t>2002) (fraud and bad faith not required for accounting of profits where parties compete;</w:t>
      </w:r>
      <w:r w:rsidRPr="00197C1B">
        <w:t xml:space="preserve"> </w:t>
      </w:r>
      <w:r w:rsidRPr="00197C1B">
        <w:t>willful infringement was found sufficient under the circumstances of the case).</w:t>
      </w:r>
    </w:p>
  </w:footnote>
  <w:footnote w:id="91">
    <w:p w14:paraId="43B039C7" w14:textId="7338F331" w:rsidR="00197C1B" w:rsidRDefault="00197C1B" w:rsidP="00197C1B">
      <w:pPr>
        <w:pStyle w:val="FootnoteText"/>
      </w:pPr>
      <w:r w:rsidRPr="00197C1B">
        <w:rPr>
          <w:rStyle w:val="FootnoteReference"/>
          <w:rFonts w:eastAsiaTheme="majorEastAsia"/>
        </w:rPr>
        <w:footnoteRef/>
      </w:r>
      <w:r w:rsidRPr="00197C1B">
        <w:t>140 S.</w:t>
      </w:r>
      <w:r w:rsidRPr="00197C1B">
        <w:t xml:space="preserve"> </w:t>
      </w:r>
      <w:r w:rsidRPr="00197C1B">
        <w:t>Ct.</w:t>
      </w:r>
      <w:r w:rsidRPr="00197C1B">
        <w:t xml:space="preserve"> </w:t>
      </w:r>
      <w:r w:rsidRPr="00197C1B">
        <w:t>1492 (2020).</w:t>
      </w:r>
    </w:p>
  </w:footnote>
  <w:footnote w:id="92">
    <w:p w14:paraId="27BE13D8" w14:textId="2A3579C2" w:rsidR="00197C1B" w:rsidRPr="00FA1877" w:rsidRDefault="00197C1B" w:rsidP="00197C1B">
      <w:pPr>
        <w:pStyle w:val="FootnoteText"/>
      </w:pPr>
      <w:r w:rsidRPr="00197C1B">
        <w:rPr>
          <w:rStyle w:val="FootnoteReference"/>
          <w:rFonts w:eastAsiaTheme="majorEastAsia"/>
        </w:rPr>
        <w:footnoteRef/>
      </w:r>
      <w:r w:rsidRPr="00197C1B">
        <w:rPr>
          <w:i/>
        </w:rPr>
        <w:t>Id.</w:t>
      </w:r>
      <w:r w:rsidRPr="00197C1B">
        <w:rPr>
          <w:i/>
        </w:rPr>
        <w:t xml:space="preserve"> </w:t>
      </w:r>
      <w:r w:rsidRPr="00197C1B">
        <w:t>at 1497.</w:t>
      </w:r>
    </w:p>
  </w:footnote>
  <w:footnote w:id="93">
    <w:p w14:paraId="744EA9B0" w14:textId="1550B270" w:rsidR="00197C1B" w:rsidRPr="0019374F" w:rsidRDefault="00197C1B" w:rsidP="00197C1B">
      <w:pPr>
        <w:pStyle w:val="FootnoteText"/>
      </w:pPr>
      <w:r w:rsidRPr="00197C1B">
        <w:rPr>
          <w:vertAlign w:val="superscript"/>
        </w:rPr>
        <w:footnoteRef/>
      </w:r>
      <w:r w:rsidRPr="00197C1B">
        <w:t>15 U.S.C.</w:t>
      </w:r>
      <w:r w:rsidRPr="00197C1B">
        <w:t xml:space="preserve"> </w:t>
      </w:r>
      <w:r w:rsidRPr="00197C1B">
        <w:t>§1125(c)(5).</w:t>
      </w:r>
      <w:r w:rsidRPr="00197C1B">
        <w:t xml:space="preserve"> </w:t>
      </w:r>
      <w:r w:rsidRPr="00197C1B">
        <w:t>Section 35(a) also makes any award of profits and/or damages “subject to the principles of equity.” 15 U.S.C.</w:t>
      </w:r>
      <w:r w:rsidRPr="00197C1B">
        <w:t xml:space="preserve"> </w:t>
      </w:r>
      <w:r w:rsidRPr="00197C1B">
        <w:t>§1117(a).</w:t>
      </w:r>
    </w:p>
  </w:footnote>
  <w:footnote w:id="94">
    <w:p w14:paraId="109541CE" w14:textId="165C613B" w:rsidR="00197C1B" w:rsidRPr="0019374F" w:rsidRDefault="00197C1B" w:rsidP="00197C1B">
      <w:pPr>
        <w:pStyle w:val="FootnoteText"/>
      </w:pPr>
      <w:r w:rsidRPr="00197C1B">
        <w:rPr>
          <w:vertAlign w:val="superscript"/>
        </w:rPr>
        <w:footnoteRef/>
      </w:r>
      <w:r w:rsidRPr="00197C1B">
        <w:t>However, if the defendant does not raise the issue, a court may not be willing to rectify the error later.</w:t>
      </w:r>
      <w:r w:rsidRPr="00197C1B">
        <w:t xml:space="preserve"> </w:t>
      </w:r>
      <w:r w:rsidRPr="00197C1B">
        <w:t>Super Duper, Inc.</w:t>
      </w:r>
      <w:r w:rsidRPr="00197C1B">
        <w:t xml:space="preserve"> </w:t>
      </w:r>
      <w:r w:rsidRPr="00197C1B">
        <w:t>v.</w:t>
      </w:r>
      <w:r w:rsidRPr="00197C1B">
        <w:t xml:space="preserve"> </w:t>
      </w:r>
      <w:r w:rsidRPr="00197C1B">
        <w:t>Mattel, Inc., 382 F.</w:t>
      </w:r>
      <w:r w:rsidRPr="00197C1B">
        <w:t xml:space="preserve"> </w:t>
      </w:r>
      <w:r w:rsidRPr="00197C1B">
        <w:t>App’x 308, 316–17 (4th Cir.</w:t>
      </w:r>
      <w:r w:rsidRPr="00197C1B">
        <w:t xml:space="preserve"> </w:t>
      </w:r>
      <w:r w:rsidRPr="00197C1B">
        <w:t xml:space="preserve">2010) (acknowledging the error but refusing to alter the damage award on that basis), </w:t>
      </w:r>
      <w:r w:rsidRPr="00197C1B">
        <w:rPr>
          <w:i/>
        </w:rPr>
        <w:t>cert</w:t>
      </w:r>
      <w:r w:rsidRPr="00197C1B">
        <w:t>.</w:t>
      </w:r>
      <w:r w:rsidRPr="00197C1B">
        <w:t xml:space="preserve"> </w:t>
      </w:r>
      <w:r w:rsidRPr="00197C1B">
        <w:rPr>
          <w:i/>
        </w:rPr>
        <w:t>denied</w:t>
      </w:r>
      <w:r w:rsidRPr="00197C1B">
        <w:t>, 131 S.</w:t>
      </w:r>
      <w:r w:rsidRPr="00197C1B">
        <w:t xml:space="preserve"> </w:t>
      </w:r>
      <w:r w:rsidRPr="00197C1B">
        <w:t>Ct.</w:t>
      </w:r>
      <w:r w:rsidRPr="00197C1B">
        <w:t xml:space="preserve"> </w:t>
      </w:r>
      <w:r w:rsidRPr="00197C1B">
        <w:t>1003 (2011).</w:t>
      </w:r>
    </w:p>
  </w:footnote>
  <w:footnote w:id="95">
    <w:p w14:paraId="0F878DBB" w14:textId="710ADD43" w:rsidR="00197C1B" w:rsidRPr="00197C1B" w:rsidRDefault="00197C1B" w:rsidP="00197C1B">
      <w:pPr>
        <w:pStyle w:val="FootnoteText"/>
      </w:pPr>
      <w:r w:rsidRPr="00197C1B">
        <w:rPr>
          <w:vertAlign w:val="superscript"/>
        </w:rPr>
        <w:footnoteRef/>
      </w:r>
      <w:r w:rsidRPr="00197C1B">
        <w:t>University of Kan.</w:t>
      </w:r>
      <w:r w:rsidRPr="00197C1B">
        <w:t xml:space="preserve"> </w:t>
      </w:r>
      <w:r w:rsidRPr="00197C1B">
        <w:t>v.</w:t>
      </w:r>
      <w:r w:rsidRPr="00197C1B">
        <w:t xml:space="preserve"> </w:t>
      </w:r>
      <w:r w:rsidRPr="00197C1B">
        <w:t>Sinks, 644 F.</w:t>
      </w:r>
      <w:r w:rsidRPr="00197C1B">
        <w:t xml:space="preserve"> </w:t>
      </w:r>
      <w:r w:rsidRPr="00197C1B">
        <w:t>Supp.</w:t>
      </w:r>
      <w:r w:rsidRPr="00197C1B">
        <w:t xml:space="preserve"> </w:t>
      </w:r>
      <w:r w:rsidRPr="00197C1B">
        <w:t>2d 1287, 1294 (D.</w:t>
      </w:r>
      <w:r w:rsidRPr="00197C1B">
        <w:t xml:space="preserve"> </w:t>
      </w:r>
      <w:r w:rsidRPr="00197C1B">
        <w:t>Kan.</w:t>
      </w:r>
      <w:r w:rsidRPr="00197C1B">
        <w:t xml:space="preserve"> </w:t>
      </w:r>
      <w:r w:rsidRPr="00197C1B">
        <w:t>2008);</w:t>
      </w:r>
      <w:r w:rsidRPr="00197C1B">
        <w:t xml:space="preserve"> </w:t>
      </w:r>
      <w:r w:rsidRPr="00197C1B">
        <w:t>Dan-Foam A/S v.</w:t>
      </w:r>
      <w:r w:rsidRPr="00197C1B">
        <w:t xml:space="preserve"> </w:t>
      </w:r>
      <w:r w:rsidRPr="00197C1B">
        <w:t>Brand Named Beds, LLC, 500 F.</w:t>
      </w:r>
      <w:r w:rsidRPr="00197C1B">
        <w:t xml:space="preserve"> </w:t>
      </w:r>
      <w:r w:rsidRPr="00197C1B">
        <w:t>Supp.</w:t>
      </w:r>
      <w:r w:rsidRPr="00197C1B">
        <w:t xml:space="preserve"> </w:t>
      </w:r>
      <w:r w:rsidRPr="00197C1B">
        <w:t>2d 296, 308 (S.D.N.Y.</w:t>
      </w:r>
      <w:r w:rsidRPr="00197C1B">
        <w:t xml:space="preserve"> </w:t>
      </w:r>
      <w:r w:rsidRPr="00197C1B">
        <w:t>2007);</w:t>
      </w:r>
      <w:r w:rsidRPr="00197C1B">
        <w:t xml:space="preserve"> </w:t>
      </w:r>
      <w:r w:rsidRPr="00197C1B">
        <w:t>Louis Vuitton Malletier S.A.</w:t>
      </w:r>
      <w:r w:rsidRPr="00197C1B">
        <w:t xml:space="preserve"> </w:t>
      </w:r>
      <w:r w:rsidRPr="00197C1B">
        <w:t>v.</w:t>
      </w:r>
      <w:r w:rsidRPr="00197C1B">
        <w:t xml:space="preserve"> </w:t>
      </w:r>
      <w:r w:rsidRPr="00197C1B">
        <w:t>Haute Diggity Dog, LLC, 2007 U.S.</w:t>
      </w:r>
      <w:r w:rsidRPr="00197C1B">
        <w:t xml:space="preserve"> </w:t>
      </w:r>
      <w:r w:rsidRPr="00197C1B">
        <w:t>Dist.</w:t>
      </w:r>
      <w:r w:rsidRPr="00197C1B">
        <w:t xml:space="preserve"> </w:t>
      </w:r>
      <w:r w:rsidRPr="00197C1B">
        <w:t>LEXIS 14244, at *17–20 (E.D.</w:t>
      </w:r>
      <w:r w:rsidRPr="00197C1B">
        <w:t xml:space="preserve"> </w:t>
      </w:r>
      <w:r w:rsidRPr="00197C1B">
        <w:t>Va.</w:t>
      </w:r>
      <w:r w:rsidRPr="00197C1B">
        <w:t xml:space="preserve"> </w:t>
      </w:r>
      <w:r w:rsidRPr="00197C1B">
        <w:t>Feb.</w:t>
      </w:r>
      <w:r w:rsidRPr="00197C1B">
        <w:t xml:space="preserve"> </w:t>
      </w:r>
      <w:r w:rsidRPr="00197C1B">
        <w:t xml:space="preserve">28, 2007), </w:t>
      </w:r>
      <w:r w:rsidRPr="00197C1B">
        <w:rPr>
          <w:i/>
        </w:rPr>
        <w:t>aff’d on other grounds</w:t>
      </w:r>
      <w:r w:rsidRPr="00197C1B">
        <w:t>, 507 F.3d 252, 84 USPQ2d 1969 (4th Cir.</w:t>
      </w:r>
      <w:r w:rsidRPr="00197C1B">
        <w:t xml:space="preserve"> </w:t>
      </w:r>
      <w:r w:rsidRPr="00197C1B">
        <w:t>2007) (the court of appeals did not address this issue).</w:t>
      </w:r>
    </w:p>
    <w:p w14:paraId="5E54F794" w14:textId="77777777" w:rsidR="00197C1B" w:rsidRPr="0019374F" w:rsidRDefault="00197C1B">
      <w:pPr>
        <w:pStyle w:val="footnote"/>
      </w:pPr>
    </w:p>
  </w:footnote>
  <w:footnote w:id="96">
    <w:p w14:paraId="1BB4A153" w14:textId="09EF2880" w:rsidR="00197C1B" w:rsidRPr="00197C1B" w:rsidRDefault="00197C1B" w:rsidP="00197C1B">
      <w:pPr>
        <w:pStyle w:val="FootnoteText"/>
      </w:pPr>
      <w:r w:rsidRPr="00197C1B">
        <w:rPr>
          <w:vertAlign w:val="superscript"/>
        </w:rPr>
        <w:footnoteRef/>
      </w:r>
      <w:r w:rsidRPr="00197C1B">
        <w:t>Sturgis Motorcycle Rally, Inc.</w:t>
      </w:r>
      <w:r w:rsidRPr="00197C1B">
        <w:t xml:space="preserve"> </w:t>
      </w:r>
      <w:r w:rsidRPr="00197C1B">
        <w:t>v.</w:t>
      </w:r>
      <w:r w:rsidRPr="00197C1B">
        <w:t xml:space="preserve"> </w:t>
      </w:r>
      <w:r w:rsidRPr="00197C1B">
        <w:t>Rushmore Photo &amp; Gifts, Inc., 239 F.</w:t>
      </w:r>
      <w:r w:rsidRPr="00197C1B">
        <w:t xml:space="preserve"> </w:t>
      </w:r>
      <w:r w:rsidRPr="00197C1B">
        <w:t>Supp.</w:t>
      </w:r>
      <w:r w:rsidRPr="00197C1B">
        <w:t xml:space="preserve"> </w:t>
      </w:r>
      <w:r w:rsidRPr="00197C1B">
        <w:t>3d 1128, 1143 (D.S.D.</w:t>
      </w:r>
      <w:r w:rsidRPr="00197C1B">
        <w:t xml:space="preserve"> </w:t>
      </w:r>
      <w:r w:rsidRPr="00197C1B">
        <w:t>2017) (upholding jury verdict).</w:t>
      </w:r>
    </w:p>
    <w:p w14:paraId="7B9DB036" w14:textId="77777777" w:rsidR="00197C1B" w:rsidRDefault="00197C1B" w:rsidP="00124999">
      <w:pPr>
        <w:pStyle w:val="footnote"/>
      </w:pPr>
    </w:p>
  </w:footnote>
  <w:footnote w:id="97">
    <w:p w14:paraId="21C9A70A" w14:textId="610DD164" w:rsidR="00197C1B" w:rsidRPr="0019374F" w:rsidRDefault="00197C1B" w:rsidP="00197C1B">
      <w:pPr>
        <w:pStyle w:val="FootnoteText"/>
      </w:pPr>
      <w:r w:rsidRPr="00197C1B">
        <w:rPr>
          <w:vertAlign w:val="superscript"/>
        </w:rPr>
        <w:footnoteRef/>
      </w:r>
      <w:r w:rsidRPr="00197C1B">
        <w:t>Note that cases prior to the TDRA will refer to Section 43(c)(2), which was amended and renumbered §43(c)(5) by the TDRA.</w:t>
      </w:r>
    </w:p>
  </w:footnote>
  <w:footnote w:id="98">
    <w:p w14:paraId="65C97626" w14:textId="051D6ABC" w:rsidR="00197C1B" w:rsidRPr="0019374F" w:rsidRDefault="00197C1B" w:rsidP="00197C1B">
      <w:pPr>
        <w:pStyle w:val="FootnoteText"/>
      </w:pPr>
      <w:r w:rsidRPr="00197C1B">
        <w:rPr>
          <w:vertAlign w:val="superscript"/>
        </w:rPr>
        <w:footnoteRef/>
      </w:r>
      <w:r w:rsidRPr="00197C1B">
        <w:rPr>
          <w:i/>
        </w:rPr>
        <w:t>Cf</w:t>
      </w:r>
      <w:r w:rsidRPr="00197C1B">
        <w:t>.</w:t>
      </w:r>
      <w:r w:rsidRPr="00197C1B">
        <w:t xml:space="preserve"> </w:t>
      </w:r>
      <w:r w:rsidRPr="00197C1B">
        <w:t>Cheek v.</w:t>
      </w:r>
      <w:r w:rsidRPr="00197C1B">
        <w:t xml:space="preserve"> </w:t>
      </w:r>
      <w:r w:rsidRPr="00197C1B">
        <w:t>United States, 498 U.S.</w:t>
      </w:r>
      <w:r w:rsidRPr="00197C1B">
        <w:t xml:space="preserve"> </w:t>
      </w:r>
      <w:r w:rsidRPr="00197C1B">
        <w:t>192, 201 (1991) (criminal prosecution for “willful” failure to pay taxes requires showing that defendant was aware of and intentionally flouted a legal duty).</w:t>
      </w:r>
      <w:r w:rsidRPr="00197C1B">
        <w:t xml:space="preserve"> </w:t>
      </w:r>
      <w:r w:rsidRPr="00197C1B">
        <w:rPr>
          <w:i/>
        </w:rPr>
        <w:t>See also</w:t>
      </w:r>
      <w:r w:rsidRPr="00197C1B">
        <w:t xml:space="preserve"> United States v.</w:t>
      </w:r>
      <w:r w:rsidRPr="00197C1B">
        <w:t xml:space="preserve"> </w:t>
      </w:r>
      <w:r w:rsidRPr="00197C1B">
        <w:t>Moran, 757 F.</w:t>
      </w:r>
      <w:r w:rsidRPr="00197C1B">
        <w:t xml:space="preserve"> </w:t>
      </w:r>
      <w:r w:rsidRPr="00197C1B">
        <w:t>Supp.</w:t>
      </w:r>
      <w:r w:rsidRPr="00197C1B">
        <w:t xml:space="preserve"> </w:t>
      </w:r>
      <w:r w:rsidRPr="00197C1B">
        <w:t>1046, 1049–51 (D.</w:t>
      </w:r>
      <w:r w:rsidRPr="00197C1B">
        <w:t xml:space="preserve"> </w:t>
      </w:r>
      <w:r w:rsidRPr="00197C1B">
        <w:t>Neb.</w:t>
      </w:r>
      <w:r w:rsidRPr="00197C1B">
        <w:t xml:space="preserve"> </w:t>
      </w:r>
      <w:r w:rsidRPr="00197C1B">
        <w:t>1991) (“willful” criminal copyright violation requires intent to violate the law).</w:t>
      </w:r>
    </w:p>
  </w:footnote>
  <w:footnote w:id="99">
    <w:p w14:paraId="2C9A830C" w14:textId="06EA5F72" w:rsidR="00197C1B" w:rsidRPr="00197C1B" w:rsidRDefault="00197C1B" w:rsidP="00197C1B">
      <w:pPr>
        <w:pStyle w:val="FootnoteText"/>
      </w:pPr>
      <w:r w:rsidRPr="00197C1B">
        <w:rPr>
          <w:vertAlign w:val="superscript"/>
        </w:rPr>
        <w:footnoteRef/>
      </w:r>
      <w:r w:rsidRPr="00197C1B">
        <w:rPr>
          <w:i/>
        </w:rPr>
        <w:t>See, e</w:t>
      </w:r>
      <w:r w:rsidRPr="00197C1B">
        <w:t>.</w:t>
      </w:r>
      <w:r w:rsidRPr="00197C1B">
        <w:rPr>
          <w:i/>
        </w:rPr>
        <w:t>g</w:t>
      </w:r>
      <w:r w:rsidRPr="00197C1B">
        <w:t xml:space="preserve">., </w:t>
      </w:r>
      <w:r w:rsidRPr="00197C1B">
        <w:rPr>
          <w:smallCaps/>
        </w:rPr>
        <w:t>Cal.</w:t>
      </w:r>
      <w:r w:rsidRPr="00197C1B">
        <w:rPr>
          <w:smallCaps/>
        </w:rPr>
        <w:t xml:space="preserve"> </w:t>
      </w:r>
      <w:r w:rsidRPr="00197C1B">
        <w:rPr>
          <w:smallCaps/>
        </w:rPr>
        <w:t>Penal Code</w:t>
      </w:r>
      <w:r w:rsidRPr="00197C1B">
        <w:t xml:space="preserve"> §7.1 (West 1999), which states:</w:t>
      </w:r>
    </w:p>
    <w:p w14:paraId="3EA227B2" w14:textId="01E5E464" w:rsidR="00197C1B" w:rsidRPr="0019374F" w:rsidRDefault="00197C1B" w:rsidP="00197C1B">
      <w:pPr>
        <w:pStyle w:val="BQuotelong"/>
      </w:pPr>
      <w:r w:rsidRPr="00197C1B">
        <w:t>The word “willfully,” when applied to the intent with which an act is done or omitted, implies simply a purpose or willingness to commit the act, or make the omission referred to.</w:t>
      </w:r>
      <w:r w:rsidRPr="00197C1B">
        <w:t xml:space="preserve"> </w:t>
      </w:r>
      <w:r w:rsidRPr="00197C1B">
        <w:t>It does not require any intent to violate law, or to injure another, or to acquire any advantage.</w:t>
      </w:r>
    </w:p>
  </w:footnote>
  <w:footnote w:id="100">
    <w:p w14:paraId="153E660C" w14:textId="0D15A164" w:rsidR="00197C1B" w:rsidRPr="0019374F" w:rsidRDefault="00197C1B" w:rsidP="00197C1B">
      <w:pPr>
        <w:pStyle w:val="FootnoteText"/>
      </w:pPr>
      <w:r w:rsidRPr="00197C1B">
        <w:rPr>
          <w:vertAlign w:val="superscript"/>
        </w:rPr>
        <w:footnoteRef/>
      </w:r>
      <w:r w:rsidRPr="00197C1B">
        <w:rPr>
          <w:i/>
        </w:rPr>
        <w:t>E</w:t>
      </w:r>
      <w:r w:rsidRPr="00197C1B">
        <w:t>.</w:t>
      </w:r>
      <w:r w:rsidRPr="00197C1B">
        <w:rPr>
          <w:i/>
        </w:rPr>
        <w:t>g</w:t>
      </w:r>
      <w:r w:rsidRPr="00197C1B">
        <w:t>., Gracie v.</w:t>
      </w:r>
      <w:r w:rsidRPr="00197C1B">
        <w:t xml:space="preserve"> </w:t>
      </w:r>
      <w:r w:rsidRPr="00197C1B">
        <w:t>Gracie, 217 F.3d 1060, 1068–69, 55 USPQ2d 1256 (9th Cir.</w:t>
      </w:r>
      <w:r w:rsidRPr="00197C1B">
        <w:t xml:space="preserve"> </w:t>
      </w:r>
      <w:r w:rsidRPr="00197C1B">
        <w:t>2000);</w:t>
      </w:r>
      <w:r w:rsidRPr="00197C1B">
        <w:t xml:space="preserve"> </w:t>
      </w:r>
      <w:r w:rsidRPr="00197C1B">
        <w:t>Texas Pig Stands, Inc.</w:t>
      </w:r>
      <w:r w:rsidRPr="00197C1B">
        <w:t xml:space="preserve"> </w:t>
      </w:r>
      <w:r w:rsidRPr="00197C1B">
        <w:t>v.</w:t>
      </w:r>
      <w:r w:rsidRPr="00197C1B">
        <w:t xml:space="preserve"> </w:t>
      </w:r>
      <w:r w:rsidRPr="00197C1B">
        <w:t>Hard Rock Café Int’l, Inc., 951 F.2d 684, 697, 21 USPQ2d 1641 (5th Cir.</w:t>
      </w:r>
      <w:r w:rsidRPr="00197C1B">
        <w:t xml:space="preserve"> </w:t>
      </w:r>
      <w:r w:rsidRPr="00197C1B">
        <w:t>1992).</w:t>
      </w:r>
    </w:p>
  </w:footnote>
  <w:footnote w:id="101">
    <w:p w14:paraId="328172D8" w14:textId="398E6360" w:rsidR="00197C1B" w:rsidRPr="0019374F" w:rsidRDefault="00197C1B" w:rsidP="00197C1B">
      <w:pPr>
        <w:pStyle w:val="FootnoteText"/>
      </w:pPr>
      <w:r w:rsidRPr="00197C1B">
        <w:rPr>
          <w:vertAlign w:val="superscript"/>
        </w:rPr>
        <w:footnoteRef/>
      </w:r>
      <w:r w:rsidRPr="00197C1B">
        <w:t>Lanham Act §43(c)(5)(B)(i), 15 U.S.C.</w:t>
      </w:r>
      <w:r w:rsidRPr="00197C1B">
        <w:t xml:space="preserve"> </w:t>
      </w:r>
      <w:r w:rsidRPr="00197C1B">
        <w:t>§1125(c)(5)(B)(i).</w:t>
      </w:r>
    </w:p>
  </w:footnote>
  <w:footnote w:id="102">
    <w:p w14:paraId="25B40FD3" w14:textId="11DD4083"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§43(c)(5)(B)(ii), 15 U.S.C.</w:t>
      </w:r>
      <w:r w:rsidRPr="00197C1B">
        <w:t xml:space="preserve"> </w:t>
      </w:r>
      <w:r w:rsidRPr="00197C1B">
        <w:t>§1125(c)(5)(B)(ii).</w:t>
      </w:r>
    </w:p>
  </w:footnote>
  <w:footnote w:id="103">
    <w:p w14:paraId="6D266FCC" w14:textId="649999DC" w:rsidR="00197C1B" w:rsidRPr="0019374F" w:rsidRDefault="00197C1B" w:rsidP="00197C1B">
      <w:pPr>
        <w:pStyle w:val="FootnoteText"/>
      </w:pPr>
      <w:r w:rsidRPr="00197C1B">
        <w:rPr>
          <w:vertAlign w:val="superscript"/>
        </w:rPr>
        <w:footnoteRef/>
      </w:r>
      <w:r w:rsidRPr="00197C1B">
        <w:rPr>
          <w:i/>
        </w:rPr>
        <w:t>See</w:t>
      </w:r>
      <w:r w:rsidRPr="00197C1B">
        <w:t xml:space="preserve"> Testimony of Jonathan E.</w:t>
      </w:r>
      <w:r w:rsidRPr="00197C1B">
        <w:t xml:space="preserve"> </w:t>
      </w:r>
      <w:r w:rsidRPr="00197C1B">
        <w:t>Moskin before the House Comm.</w:t>
      </w:r>
      <w:r w:rsidRPr="00197C1B">
        <w:t xml:space="preserve"> </w:t>
      </w:r>
      <w:r w:rsidRPr="00197C1B">
        <w:t xml:space="preserve">on the Judiciary, 1995 WL 437437 (July 19, 1995) (asserting that, as dilution was defined in the </w:t>
      </w:r>
      <w:r w:rsidRPr="00197C1B">
        <w:rPr>
          <w:i/>
        </w:rPr>
        <w:t>original</w:t>
      </w:r>
      <w:r w:rsidRPr="00197C1B">
        <w:t xml:space="preserve"> (pre-TDRA) FTDA, “it is unlikely anyone would ever deliberately violate the statute”).</w:t>
      </w:r>
    </w:p>
  </w:footnote>
  <w:footnote w:id="104">
    <w:p w14:paraId="1039346F" w14:textId="73B070F3" w:rsidR="00197C1B" w:rsidRPr="0019374F" w:rsidRDefault="00197C1B" w:rsidP="00197C1B">
      <w:pPr>
        <w:pStyle w:val="FootnoteText"/>
      </w:pPr>
      <w:r w:rsidRPr="00197C1B">
        <w:rPr>
          <w:vertAlign w:val="superscript"/>
        </w:rPr>
        <w:footnoteRef/>
      </w:r>
      <w:r w:rsidRPr="00197C1B">
        <w:rPr>
          <w:i/>
        </w:rPr>
        <w:t>See</w:t>
      </w:r>
      <w:r w:rsidRPr="00197C1B">
        <w:t xml:space="preserve"> Eventide Inc.</w:t>
      </w:r>
      <w:r w:rsidRPr="00197C1B">
        <w:t xml:space="preserve"> </w:t>
      </w:r>
      <w:r w:rsidRPr="00197C1B">
        <w:t>v.</w:t>
      </w:r>
      <w:r w:rsidRPr="00197C1B">
        <w:t xml:space="preserve"> </w:t>
      </w:r>
      <w:r w:rsidRPr="00197C1B">
        <w:t>DOD Elecs.</w:t>
      </w:r>
      <w:r w:rsidRPr="00197C1B">
        <w:t xml:space="preserve"> </w:t>
      </w:r>
      <w:r w:rsidRPr="00197C1B">
        <w:t>Corp., 1995 WL 239044 (S.D.N.Y.</w:t>
      </w:r>
      <w:r w:rsidRPr="00197C1B">
        <w:t xml:space="preserve"> </w:t>
      </w:r>
      <w:r w:rsidRPr="00197C1B">
        <w:t>Apr.</w:t>
      </w:r>
      <w:r w:rsidRPr="00197C1B">
        <w:t xml:space="preserve"> </w:t>
      </w:r>
      <w:r w:rsidRPr="00197C1B">
        <w:t>24, 1995) (use of plaintiff’s Harmonizer mark by defendant as a generic term for the device found diluting).</w:t>
      </w:r>
    </w:p>
  </w:footnote>
  <w:footnote w:id="105">
    <w:p w14:paraId="719F2F78" w14:textId="708FE702" w:rsidR="00197C1B" w:rsidRPr="0019374F" w:rsidRDefault="00197C1B" w:rsidP="00197C1B">
      <w:pPr>
        <w:pStyle w:val="FootnoteText"/>
      </w:pPr>
      <w:r w:rsidRPr="00197C1B">
        <w:rPr>
          <w:vertAlign w:val="superscript"/>
        </w:rPr>
        <w:footnoteRef/>
      </w:r>
      <w:r w:rsidRPr="00197C1B">
        <w:rPr>
          <w:i/>
        </w:rPr>
        <w:t>See</w:t>
      </w:r>
      <w:r w:rsidRPr="00197C1B">
        <w:t xml:space="preserve"> Mattel, Inc.</w:t>
      </w:r>
      <w:r w:rsidRPr="00197C1B">
        <w:t xml:space="preserve"> </w:t>
      </w:r>
      <w:r w:rsidRPr="00197C1B">
        <w:t>v.</w:t>
      </w:r>
      <w:r w:rsidRPr="00197C1B">
        <w:t xml:space="preserve"> </w:t>
      </w:r>
      <w:r w:rsidRPr="00197C1B">
        <w:t>MCA Records, Inc., 28 F.</w:t>
      </w:r>
      <w:r w:rsidRPr="00197C1B">
        <w:t xml:space="preserve"> </w:t>
      </w:r>
      <w:r w:rsidRPr="00197C1B">
        <w:t>Supp.</w:t>
      </w:r>
      <w:r w:rsidRPr="00197C1B">
        <w:t xml:space="preserve"> </w:t>
      </w:r>
      <w:r w:rsidRPr="00197C1B">
        <w:t>2d 1120, 1156 n.57 (C.D.</w:t>
      </w:r>
      <w:r w:rsidRPr="00197C1B">
        <w:t xml:space="preserve"> </w:t>
      </w:r>
      <w:r w:rsidRPr="00197C1B">
        <w:t>Cal.</w:t>
      </w:r>
      <w:r w:rsidRPr="00197C1B">
        <w:t xml:space="preserve"> </w:t>
      </w:r>
      <w:r w:rsidRPr="00197C1B">
        <w:t xml:space="preserve">1998) (noting that parodies are always aimed at the reputation of the parodied object), </w:t>
      </w:r>
      <w:r w:rsidRPr="00197C1B">
        <w:rPr>
          <w:i/>
        </w:rPr>
        <w:t>aff’d</w:t>
      </w:r>
      <w:r w:rsidRPr="00197C1B">
        <w:t>, 296 F.3d 894, 63 USPQ2d 1715 (9th Cir.</w:t>
      </w:r>
      <w:r w:rsidRPr="00197C1B">
        <w:t xml:space="preserve"> </w:t>
      </w:r>
      <w:r w:rsidRPr="00197C1B">
        <w:t xml:space="preserve">2002), </w:t>
      </w:r>
      <w:r w:rsidRPr="00197C1B">
        <w:rPr>
          <w:i/>
        </w:rPr>
        <w:t>cert</w:t>
      </w:r>
      <w:r w:rsidRPr="00197C1B">
        <w:t>.</w:t>
      </w:r>
      <w:r w:rsidRPr="00197C1B">
        <w:t xml:space="preserve"> </w:t>
      </w:r>
      <w:r w:rsidRPr="00197C1B">
        <w:rPr>
          <w:i/>
        </w:rPr>
        <w:t>denied</w:t>
      </w:r>
      <w:r w:rsidRPr="00197C1B">
        <w:t>, 537 U.S.</w:t>
      </w:r>
      <w:r w:rsidRPr="00197C1B">
        <w:t xml:space="preserve"> </w:t>
      </w:r>
      <w:r w:rsidRPr="00197C1B">
        <w:t>1171 (2003).</w:t>
      </w:r>
    </w:p>
  </w:footnote>
  <w:footnote w:id="106">
    <w:p w14:paraId="3FEA34E2" w14:textId="0AD5A51C" w:rsidR="00197C1B" w:rsidRPr="0019374F" w:rsidRDefault="00197C1B" w:rsidP="00197C1B">
      <w:pPr>
        <w:pStyle w:val="FootnoteText"/>
      </w:pPr>
      <w:r w:rsidRPr="00197C1B">
        <w:rPr>
          <w:vertAlign w:val="superscript"/>
        </w:rPr>
        <w:footnoteRef/>
      </w:r>
      <w:r w:rsidRPr="00197C1B">
        <w:t>Default judgments frequently result in damage awards, in part because the defendant does not contest allegations of willful conduct.</w:t>
      </w:r>
    </w:p>
  </w:footnote>
  <w:footnote w:id="107">
    <w:p w14:paraId="641CD578" w14:textId="4AB53110" w:rsidR="00197C1B" w:rsidRPr="0019374F" w:rsidRDefault="00197C1B" w:rsidP="00197C1B">
      <w:pPr>
        <w:pStyle w:val="FootnoteText"/>
      </w:pPr>
      <w:r w:rsidRPr="00197C1B">
        <w:rPr>
          <w:vertAlign w:val="superscript"/>
        </w:rPr>
        <w:footnoteRef/>
      </w:r>
      <w:r w:rsidRPr="00197C1B">
        <w:t>46 USPQ2d 1046 (S.D.</w:t>
      </w:r>
      <w:r w:rsidRPr="00197C1B">
        <w:t xml:space="preserve"> </w:t>
      </w:r>
      <w:r w:rsidRPr="00197C1B">
        <w:t>Tex.</w:t>
      </w:r>
      <w:r w:rsidRPr="00197C1B">
        <w:t xml:space="preserve"> </w:t>
      </w:r>
      <w:r w:rsidRPr="00197C1B">
        <w:t>1998).</w:t>
      </w:r>
    </w:p>
  </w:footnote>
  <w:footnote w:id="108">
    <w:p w14:paraId="14BA2B23" w14:textId="5B9E36F4"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1047.</w:t>
      </w:r>
    </w:p>
  </w:footnote>
  <w:footnote w:id="109">
    <w:p w14:paraId="0F4798BB" w14:textId="5FAF2733"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1048.</w:t>
      </w:r>
    </w:p>
  </w:footnote>
  <w:footnote w:id="110">
    <w:p w14:paraId="59955777" w14:textId="5D7FB355"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1049.</w:t>
      </w:r>
    </w:p>
  </w:footnote>
  <w:footnote w:id="111">
    <w:p w14:paraId="25E4CA99" w14:textId="070F9BA0"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(quoting Eskay Drugs v.</w:t>
      </w:r>
      <w:r w:rsidRPr="00197C1B">
        <w:t xml:space="preserve"> </w:t>
      </w:r>
      <w:r w:rsidRPr="00197C1B">
        <w:t>Smith Kline &amp; French Labs., 188 F.2d 430, 432, 89 USPQ 202 (5th Cir.</w:t>
      </w:r>
      <w:r w:rsidRPr="00197C1B">
        <w:t xml:space="preserve"> </w:t>
      </w:r>
      <w:r w:rsidRPr="00197C1B">
        <w:t>1951)).</w:t>
      </w:r>
    </w:p>
  </w:footnote>
  <w:footnote w:id="112">
    <w:p w14:paraId="7F68DEFA" w14:textId="7CD1F122"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1049 (profits), 1050 (fees).</w:t>
      </w:r>
      <w:r w:rsidRPr="00197C1B">
        <w:t xml:space="preserve"> </w:t>
      </w:r>
      <w:r w:rsidRPr="00197C1B">
        <w:t>Note that before the TDRA was enacted in October 2006, the original version of the statute required a different form of willful intent—intent to cause dilution—as a prerequisite to damages.</w:t>
      </w:r>
    </w:p>
  </w:footnote>
  <w:footnote w:id="113">
    <w:p w14:paraId="3C20EEE0" w14:textId="0AACF6BA" w:rsidR="00197C1B" w:rsidRPr="0019374F" w:rsidRDefault="00197C1B" w:rsidP="00197C1B">
      <w:pPr>
        <w:pStyle w:val="FootnoteText"/>
      </w:pPr>
      <w:r w:rsidRPr="00197C1B">
        <w:rPr>
          <w:vertAlign w:val="superscript"/>
        </w:rPr>
        <w:footnoteRef/>
      </w:r>
      <w:r w:rsidRPr="00197C1B">
        <w:t>74 F.3d 716, 37 USPQ2d 1585 (6th Cir.</w:t>
      </w:r>
      <w:r w:rsidRPr="00197C1B">
        <w:t xml:space="preserve"> </w:t>
      </w:r>
      <w:r w:rsidRPr="00197C1B">
        <w:t>1996).</w:t>
      </w:r>
    </w:p>
  </w:footnote>
  <w:footnote w:id="114">
    <w:p w14:paraId="77D3F1E5" w14:textId="1D1CA568" w:rsidR="00197C1B" w:rsidRPr="001402DA" w:rsidRDefault="00197C1B" w:rsidP="00197C1B">
      <w:pPr>
        <w:pStyle w:val="FootnoteText"/>
        <w:rPr>
          <w:lang w:val="da-DK"/>
        </w:rPr>
      </w:pPr>
      <w:r w:rsidRPr="00197C1B">
        <w:rPr>
          <w:vertAlign w:val="superscript"/>
        </w:rPr>
        <w:footnoteRef/>
      </w:r>
      <w:r w:rsidRPr="00197C1B">
        <w:rPr>
          <w:i/>
        </w:rPr>
        <w:t>Id</w:t>
      </w:r>
      <w:r w:rsidRPr="00197C1B">
        <w:t>.</w:t>
      </w:r>
      <w:r w:rsidRPr="00197C1B">
        <w:t xml:space="preserve"> </w:t>
      </w:r>
      <w:r w:rsidRPr="00197C1B">
        <w:t>at 718.</w:t>
      </w:r>
    </w:p>
  </w:footnote>
  <w:footnote w:id="115">
    <w:p w14:paraId="52A938A6" w14:textId="6F024A97" w:rsidR="00197C1B" w:rsidRPr="001402DA" w:rsidRDefault="00197C1B" w:rsidP="00197C1B">
      <w:pPr>
        <w:pStyle w:val="FootnoteText"/>
        <w:rPr>
          <w:lang w:val="da-DK"/>
        </w:rPr>
      </w:pPr>
      <w:r w:rsidRPr="00197C1B">
        <w:rPr>
          <w:vertAlign w:val="superscript"/>
        </w:rPr>
        <w:footnoteRef/>
      </w:r>
      <w:r w:rsidRPr="00197C1B">
        <w:rPr>
          <w:i/>
        </w:rPr>
        <w:t>Id</w:t>
      </w:r>
      <w:r w:rsidRPr="00197C1B">
        <w:t>.</w:t>
      </w:r>
      <w:r w:rsidRPr="00197C1B">
        <w:t xml:space="preserve"> </w:t>
      </w:r>
      <w:r w:rsidRPr="00197C1B">
        <w:t>at 720.</w:t>
      </w:r>
    </w:p>
  </w:footnote>
  <w:footnote w:id="116">
    <w:p w14:paraId="059E9E08" w14:textId="45F46B75" w:rsidR="00197C1B" w:rsidRPr="001402DA" w:rsidRDefault="00197C1B" w:rsidP="00197C1B">
      <w:pPr>
        <w:pStyle w:val="FootnoteText"/>
        <w:rPr>
          <w:lang w:val="da-DK"/>
        </w:rPr>
      </w:pPr>
      <w:r w:rsidRPr="00197C1B">
        <w:rPr>
          <w:vertAlign w:val="superscript"/>
        </w:rPr>
        <w:footnoteRef/>
      </w:r>
      <w:r w:rsidRPr="00197C1B">
        <w:rPr>
          <w:i/>
        </w:rPr>
        <w:t>Id</w:t>
      </w:r>
      <w:r w:rsidRPr="00197C1B">
        <w:t>.</w:t>
      </w:r>
      <w:r w:rsidRPr="00197C1B">
        <w:t xml:space="preserve"> </w:t>
      </w:r>
      <w:r w:rsidRPr="00197C1B">
        <w:t>at 721.</w:t>
      </w:r>
    </w:p>
  </w:footnote>
  <w:footnote w:id="117">
    <w:p w14:paraId="7F25C6BD" w14:textId="4CCB30DC" w:rsidR="00197C1B" w:rsidRPr="0019374F" w:rsidRDefault="00197C1B" w:rsidP="00197C1B">
      <w:pPr>
        <w:pStyle w:val="FootnoteText"/>
      </w:pPr>
      <w:r w:rsidRPr="00197C1B">
        <w:rPr>
          <w:vertAlign w:val="superscript"/>
        </w:rPr>
        <w:footnoteRef/>
      </w:r>
      <w:r w:rsidRPr="00197C1B">
        <w:rPr>
          <w:i/>
        </w:rPr>
        <w:t>Id</w:t>
      </w:r>
      <w:r w:rsidRPr="00197C1B">
        <w:t>.</w:t>
      </w:r>
    </w:p>
  </w:footnote>
  <w:footnote w:id="118">
    <w:p w14:paraId="67B82534" w14:textId="2A1E3B18" w:rsidR="00197C1B" w:rsidRPr="0019374F" w:rsidRDefault="00197C1B" w:rsidP="00197C1B">
      <w:pPr>
        <w:pStyle w:val="FootnoteText"/>
      </w:pPr>
      <w:r w:rsidRPr="00197C1B">
        <w:rPr>
          <w:vertAlign w:val="superscript"/>
        </w:rPr>
        <w:footnoteRef/>
      </w:r>
      <w:r w:rsidRPr="00197C1B">
        <w:rPr>
          <w:i/>
        </w:rPr>
        <w:t>Id</w:t>
      </w:r>
      <w:r w:rsidRPr="00197C1B">
        <w:t>.</w:t>
      </w:r>
    </w:p>
  </w:footnote>
  <w:footnote w:id="119">
    <w:p w14:paraId="258AA7AD" w14:textId="7D76C97B" w:rsidR="00197C1B" w:rsidRPr="0019374F" w:rsidRDefault="00197C1B" w:rsidP="00197C1B">
      <w:pPr>
        <w:pStyle w:val="FootnoteText"/>
      </w:pPr>
      <w:r w:rsidRPr="00197C1B">
        <w:rPr>
          <w:vertAlign w:val="superscript"/>
        </w:rPr>
        <w:footnoteRef/>
      </w:r>
      <w:r w:rsidRPr="00197C1B">
        <w:t>689 F.</w:t>
      </w:r>
      <w:r w:rsidRPr="00197C1B">
        <w:t xml:space="preserve"> </w:t>
      </w:r>
      <w:r w:rsidRPr="00197C1B">
        <w:t>Supp.</w:t>
      </w:r>
      <w:r w:rsidRPr="00197C1B">
        <w:t xml:space="preserve"> </w:t>
      </w:r>
      <w:r w:rsidRPr="00197C1B">
        <w:t>2d 585 (S.D.N.Y.</w:t>
      </w:r>
      <w:r w:rsidRPr="00197C1B">
        <w:t xml:space="preserve"> </w:t>
      </w:r>
      <w:r w:rsidRPr="00197C1B">
        <w:t>2010).</w:t>
      </w:r>
    </w:p>
  </w:footnote>
  <w:footnote w:id="120">
    <w:p w14:paraId="5FD6238F" w14:textId="64CDD305"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609.</w:t>
      </w:r>
    </w:p>
  </w:footnote>
  <w:footnote w:id="121">
    <w:p w14:paraId="0D3BF2CC" w14:textId="0CE0B097" w:rsidR="00197C1B" w:rsidRPr="0019374F" w:rsidRDefault="00197C1B" w:rsidP="00197C1B">
      <w:pPr>
        <w:pStyle w:val="FootnoteText"/>
      </w:pPr>
      <w:r w:rsidRPr="00197C1B">
        <w:rPr>
          <w:vertAlign w:val="superscript"/>
        </w:rPr>
        <w:footnoteRef/>
      </w:r>
      <w:r w:rsidRPr="00197C1B">
        <w:t>1996 WL 641655 (N.D.</w:t>
      </w:r>
      <w:r w:rsidRPr="00197C1B">
        <w:t xml:space="preserve"> </w:t>
      </w:r>
      <w:r w:rsidRPr="00197C1B">
        <w:t>Cal.</w:t>
      </w:r>
      <w:r w:rsidRPr="00197C1B">
        <w:t xml:space="preserve"> </w:t>
      </w:r>
      <w:r w:rsidRPr="00197C1B">
        <w:t>Oct.</w:t>
      </w:r>
      <w:r w:rsidRPr="00197C1B">
        <w:t xml:space="preserve"> </w:t>
      </w:r>
      <w:r w:rsidRPr="00197C1B">
        <w:t>30, 1996).</w:t>
      </w:r>
    </w:p>
  </w:footnote>
  <w:footnote w:id="122">
    <w:p w14:paraId="04FD2DF5" w14:textId="31425E84" w:rsidR="00197C1B" w:rsidRPr="0019374F" w:rsidRDefault="00197C1B" w:rsidP="00197C1B">
      <w:pPr>
        <w:pStyle w:val="FootnoteText"/>
      </w:pPr>
      <w:r w:rsidRPr="00197C1B">
        <w:rPr>
          <w:vertAlign w:val="superscript"/>
        </w:rPr>
        <w:footnoteRef/>
      </w:r>
      <w:r w:rsidRPr="00197C1B">
        <w:t>It does not appear that the court ever made a finding that the mark was “famous” under the FTDA.</w:t>
      </w:r>
      <w:r w:rsidRPr="00197C1B">
        <w:t xml:space="preserve"> </w:t>
      </w:r>
      <w:r w:rsidRPr="00197C1B">
        <w:t>However, the entry of the consent judgment was almost two years before the FTDA became effective.</w:t>
      </w:r>
    </w:p>
  </w:footnote>
  <w:footnote w:id="123">
    <w:p w14:paraId="6E7CE09C" w14:textId="472555B6"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*3.</w:t>
      </w:r>
      <w:r w:rsidRPr="00197C1B">
        <w:t xml:space="preserve"> </w:t>
      </w:r>
      <w:r w:rsidRPr="00197C1B">
        <w:t>The court made none of the usual findings in a dilution case;</w:t>
      </w:r>
      <w:r w:rsidRPr="00197C1B">
        <w:t xml:space="preserve"> </w:t>
      </w:r>
      <w:r w:rsidRPr="00197C1B">
        <w:t>thus, it is not clear why it found dilution to exist or whether it was actually using the FTDA.</w:t>
      </w:r>
    </w:p>
  </w:footnote>
  <w:footnote w:id="124">
    <w:p w14:paraId="48FCD357" w14:textId="7E55FA5C" w:rsidR="00197C1B" w:rsidRPr="0019374F" w:rsidRDefault="00197C1B" w:rsidP="00197C1B">
      <w:pPr>
        <w:pStyle w:val="FootnoteText"/>
      </w:pPr>
      <w:r w:rsidRPr="00197C1B">
        <w:rPr>
          <w:vertAlign w:val="superscript"/>
        </w:rPr>
        <w:footnoteRef/>
      </w:r>
      <w:r w:rsidRPr="00197C1B">
        <w:rPr>
          <w:i/>
        </w:rPr>
        <w:t>Fendi</w:t>
      </w:r>
      <w:r w:rsidRPr="00197C1B">
        <w:t>, 689 F.</w:t>
      </w:r>
      <w:r w:rsidRPr="00197C1B">
        <w:t xml:space="preserve"> </w:t>
      </w:r>
      <w:r w:rsidRPr="00197C1B">
        <w:t>Supp.</w:t>
      </w:r>
      <w:r w:rsidRPr="00197C1B">
        <w:t xml:space="preserve"> </w:t>
      </w:r>
      <w:r w:rsidRPr="00197C1B">
        <w:t>2d at 599–600.</w:t>
      </w:r>
    </w:p>
  </w:footnote>
  <w:footnote w:id="125">
    <w:p w14:paraId="498CBB5D" w14:textId="0B4B768F" w:rsidR="00197C1B" w:rsidRPr="0019374F" w:rsidRDefault="00197C1B" w:rsidP="00197C1B">
      <w:pPr>
        <w:pStyle w:val="FootnoteText"/>
      </w:pPr>
      <w:r w:rsidRPr="00197C1B">
        <w:rPr>
          <w:vertAlign w:val="superscript"/>
        </w:rPr>
        <w:footnoteRef/>
      </w:r>
      <w:r w:rsidRPr="00197C1B">
        <w:t>48 USPQ2d 1467 (S.D.N.Y.</w:t>
      </w:r>
      <w:r w:rsidRPr="00197C1B">
        <w:t xml:space="preserve"> </w:t>
      </w:r>
      <w:r w:rsidRPr="00197C1B">
        <w:t>1998).</w:t>
      </w:r>
    </w:p>
  </w:footnote>
  <w:footnote w:id="126">
    <w:p w14:paraId="59B378B0" w14:textId="4372940E"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1468–69.</w:t>
      </w:r>
    </w:p>
  </w:footnote>
  <w:footnote w:id="127">
    <w:p w14:paraId="7D42B965" w14:textId="1DA6C803" w:rsidR="00197C1B" w:rsidRPr="001402DA" w:rsidRDefault="00197C1B" w:rsidP="00197C1B">
      <w:pPr>
        <w:pStyle w:val="FootnoteText"/>
        <w:rPr>
          <w:lang w:val="da-DK"/>
        </w:rPr>
      </w:pPr>
      <w:r w:rsidRPr="00197C1B">
        <w:rPr>
          <w:vertAlign w:val="superscript"/>
        </w:rPr>
        <w:footnoteRef/>
      </w:r>
      <w:r w:rsidRPr="00197C1B">
        <w:rPr>
          <w:i/>
        </w:rPr>
        <w:t>Id</w:t>
      </w:r>
      <w:r w:rsidRPr="00197C1B">
        <w:t>.</w:t>
      </w:r>
      <w:r w:rsidRPr="00197C1B">
        <w:t xml:space="preserve"> </w:t>
      </w:r>
      <w:r w:rsidRPr="00197C1B">
        <w:t>at 1469.</w:t>
      </w:r>
    </w:p>
  </w:footnote>
  <w:footnote w:id="128">
    <w:p w14:paraId="35290EB8" w14:textId="2253D649" w:rsidR="00197C1B" w:rsidRPr="001402DA" w:rsidRDefault="00197C1B" w:rsidP="00197C1B">
      <w:pPr>
        <w:pStyle w:val="FootnoteText"/>
        <w:rPr>
          <w:lang w:val="da-DK"/>
        </w:rPr>
      </w:pPr>
      <w:r w:rsidRPr="00197C1B">
        <w:rPr>
          <w:vertAlign w:val="superscript"/>
        </w:rPr>
        <w:footnoteRef/>
      </w:r>
      <w:r w:rsidRPr="00197C1B">
        <w:rPr>
          <w:i/>
        </w:rPr>
        <w:t>Id</w:t>
      </w:r>
      <w:r w:rsidRPr="00197C1B">
        <w:t>.</w:t>
      </w:r>
    </w:p>
  </w:footnote>
  <w:footnote w:id="129">
    <w:p w14:paraId="4E578D46" w14:textId="05507508" w:rsidR="00197C1B" w:rsidRPr="001402DA" w:rsidRDefault="00197C1B" w:rsidP="00197C1B">
      <w:pPr>
        <w:pStyle w:val="FootnoteText"/>
        <w:rPr>
          <w:lang w:val="da-DK"/>
        </w:rPr>
      </w:pPr>
      <w:r w:rsidRPr="00197C1B">
        <w:rPr>
          <w:vertAlign w:val="superscript"/>
        </w:rPr>
        <w:footnoteRef/>
      </w:r>
      <w:r w:rsidRPr="00197C1B">
        <w:rPr>
          <w:i/>
        </w:rPr>
        <w:t>Id</w:t>
      </w:r>
      <w:r w:rsidRPr="00197C1B">
        <w:t>.</w:t>
      </w:r>
    </w:p>
  </w:footnote>
  <w:footnote w:id="130">
    <w:p w14:paraId="265E7EF4" w14:textId="7AA66475"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1470.</w:t>
      </w:r>
      <w:r w:rsidRPr="00197C1B">
        <w:t xml:space="preserve"> </w:t>
      </w:r>
      <w:r w:rsidRPr="00197C1B">
        <w:t>This case predated the TDRA.</w:t>
      </w:r>
      <w:r w:rsidRPr="00197C1B">
        <w:t xml:space="preserve"> </w:t>
      </w:r>
      <w:r w:rsidRPr="00197C1B">
        <w:t>If the case were now decided on a tarnishment basis, intent to trade on the mark’s reputation would not be sufficient to impose damages.</w:t>
      </w:r>
    </w:p>
  </w:footnote>
  <w:footnote w:id="131">
    <w:p w14:paraId="02C77DA9" w14:textId="6A887638" w:rsidR="00197C1B" w:rsidRPr="0019374F" w:rsidRDefault="00197C1B" w:rsidP="00197C1B">
      <w:pPr>
        <w:pStyle w:val="FootnoteText"/>
      </w:pPr>
      <w:r w:rsidRPr="00197C1B">
        <w:rPr>
          <w:vertAlign w:val="superscript"/>
        </w:rPr>
        <w:footnoteRef/>
      </w:r>
      <w:r w:rsidRPr="00197C1B">
        <w:t>79 F.</w:t>
      </w:r>
      <w:r w:rsidRPr="00197C1B">
        <w:t xml:space="preserve"> </w:t>
      </w:r>
      <w:r w:rsidRPr="00197C1B">
        <w:t>Supp.</w:t>
      </w:r>
      <w:r w:rsidRPr="00197C1B">
        <w:t xml:space="preserve"> </w:t>
      </w:r>
      <w:r w:rsidRPr="00197C1B">
        <w:t>2d 331 (S.D.N.Y.</w:t>
      </w:r>
      <w:r w:rsidRPr="00197C1B">
        <w:t xml:space="preserve"> </w:t>
      </w:r>
      <w:r w:rsidRPr="00197C1B">
        <w:t>1999).</w:t>
      </w:r>
    </w:p>
  </w:footnote>
  <w:footnote w:id="132">
    <w:p w14:paraId="189AA1BF" w14:textId="0BEC3740"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348.</w:t>
      </w:r>
      <w:r w:rsidRPr="00197C1B">
        <w:t xml:space="preserve"> </w:t>
      </w:r>
      <w:r w:rsidRPr="00197C1B">
        <w:t xml:space="preserve">The </w:t>
      </w:r>
      <w:r w:rsidRPr="00197C1B">
        <w:rPr>
          <w:i/>
        </w:rPr>
        <w:t>Polaroid</w:t>
      </w:r>
      <w:r w:rsidRPr="00197C1B">
        <w:t xml:space="preserve"> test is the Second Circuit’s multifactor test for likelihood of confusion, promulgated in </w:t>
      </w:r>
      <w:r w:rsidRPr="00197C1B">
        <w:rPr>
          <w:i/>
        </w:rPr>
        <w:t>Polaroid Corp</w:t>
      </w:r>
      <w:r w:rsidRPr="00197C1B">
        <w:t>.</w:t>
      </w:r>
      <w:r w:rsidRPr="00197C1B">
        <w:t xml:space="preserve"> </w:t>
      </w:r>
      <w:r w:rsidRPr="00197C1B">
        <w:rPr>
          <w:i/>
        </w:rPr>
        <w:t>v</w:t>
      </w:r>
      <w:r w:rsidRPr="00197C1B">
        <w:t>.</w:t>
      </w:r>
      <w:r w:rsidRPr="00197C1B">
        <w:t xml:space="preserve"> </w:t>
      </w:r>
      <w:r w:rsidRPr="00197C1B">
        <w:rPr>
          <w:i/>
        </w:rPr>
        <w:t>Polarad Elecs</w:t>
      </w:r>
      <w:r w:rsidRPr="00197C1B">
        <w:t>.</w:t>
      </w:r>
      <w:r w:rsidRPr="00197C1B">
        <w:t xml:space="preserve"> </w:t>
      </w:r>
      <w:r w:rsidRPr="00197C1B">
        <w:rPr>
          <w:i/>
        </w:rPr>
        <w:t>Corp</w:t>
      </w:r>
      <w:r w:rsidRPr="00197C1B">
        <w:t xml:space="preserve">., 287 F.2d 492, 495, 128 USPQ 411 (2d Cir.), </w:t>
      </w:r>
      <w:r w:rsidRPr="00197C1B">
        <w:rPr>
          <w:i/>
        </w:rPr>
        <w:t>cert</w:t>
      </w:r>
      <w:r w:rsidRPr="00197C1B">
        <w:t>.</w:t>
      </w:r>
      <w:r w:rsidRPr="00197C1B">
        <w:t xml:space="preserve"> </w:t>
      </w:r>
      <w:r w:rsidRPr="00197C1B">
        <w:rPr>
          <w:i/>
        </w:rPr>
        <w:t>denied</w:t>
      </w:r>
      <w:r w:rsidRPr="00197C1B">
        <w:t>, 368 U.S.</w:t>
      </w:r>
      <w:r w:rsidRPr="00197C1B">
        <w:t xml:space="preserve"> </w:t>
      </w:r>
      <w:r w:rsidRPr="00197C1B">
        <w:t>820, 131 USPQ 499 (1961).</w:t>
      </w:r>
    </w:p>
  </w:footnote>
  <w:footnote w:id="133">
    <w:p w14:paraId="359C1C61" w14:textId="001045BB" w:rsidR="00197C1B" w:rsidRPr="0019374F" w:rsidRDefault="00197C1B" w:rsidP="00197C1B">
      <w:pPr>
        <w:pStyle w:val="FootnoteText"/>
      </w:pPr>
      <w:r w:rsidRPr="00197C1B">
        <w:rPr>
          <w:vertAlign w:val="superscript"/>
        </w:rPr>
        <w:footnoteRef/>
      </w:r>
      <w:r w:rsidRPr="00197C1B">
        <w:rPr>
          <w:i/>
        </w:rPr>
        <w:t>Eric Louis</w:t>
      </w:r>
      <w:r w:rsidRPr="00197C1B">
        <w:t>, 79 F.</w:t>
      </w:r>
      <w:r w:rsidRPr="00197C1B">
        <w:t xml:space="preserve"> </w:t>
      </w:r>
      <w:r w:rsidRPr="00197C1B">
        <w:t>Supp.</w:t>
      </w:r>
      <w:r w:rsidRPr="00197C1B">
        <w:t xml:space="preserve"> </w:t>
      </w:r>
      <w:r w:rsidRPr="00197C1B">
        <w:t>2d at 348.</w:t>
      </w:r>
      <w:r w:rsidRPr="00197C1B">
        <w:t xml:space="preserve"> </w:t>
      </w:r>
      <w:r w:rsidRPr="00197C1B">
        <w:t>It should be noted that it is not clear that “willful intent” under the FTDA is equivalent to “bad faith.”</w:t>
      </w:r>
    </w:p>
  </w:footnote>
  <w:footnote w:id="134">
    <w:p w14:paraId="4D420433" w14:textId="0B4FC23F" w:rsidR="00197C1B" w:rsidRPr="001402DA" w:rsidRDefault="00197C1B" w:rsidP="00197C1B">
      <w:pPr>
        <w:pStyle w:val="FootnoteText"/>
        <w:rPr>
          <w:lang w:val="da-DK"/>
        </w:rPr>
      </w:pPr>
      <w:r w:rsidRPr="00197C1B">
        <w:rPr>
          <w:vertAlign w:val="superscript"/>
        </w:rPr>
        <w:footnoteRef/>
      </w:r>
      <w:r w:rsidRPr="00197C1B">
        <w:rPr>
          <w:i/>
        </w:rPr>
        <w:t>Id</w:t>
      </w:r>
      <w:r w:rsidRPr="00197C1B">
        <w:t>.</w:t>
      </w:r>
    </w:p>
  </w:footnote>
  <w:footnote w:id="135">
    <w:p w14:paraId="2C8D6307" w14:textId="0DDB9DEB" w:rsidR="00197C1B" w:rsidRPr="001402DA" w:rsidRDefault="00197C1B" w:rsidP="00197C1B">
      <w:pPr>
        <w:pStyle w:val="FootnoteText"/>
        <w:rPr>
          <w:lang w:val="da-DK"/>
        </w:rPr>
      </w:pPr>
      <w:r w:rsidRPr="00197C1B">
        <w:rPr>
          <w:vertAlign w:val="superscript"/>
        </w:rPr>
        <w:footnoteRef/>
      </w:r>
      <w:r w:rsidRPr="00197C1B">
        <w:rPr>
          <w:i/>
        </w:rPr>
        <w:t>Id</w:t>
      </w:r>
      <w:r w:rsidRPr="00197C1B">
        <w:t>.</w:t>
      </w:r>
      <w:r w:rsidRPr="00197C1B">
        <w:t xml:space="preserve"> </w:t>
      </w:r>
      <w:r w:rsidRPr="00197C1B">
        <w:t>at 348–49.</w:t>
      </w:r>
    </w:p>
  </w:footnote>
  <w:footnote w:id="136">
    <w:p w14:paraId="5541ED4A" w14:textId="50C65865"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349–50.</w:t>
      </w:r>
      <w:r w:rsidRPr="00197C1B">
        <w:t xml:space="preserve"> </w:t>
      </w:r>
      <w:r w:rsidRPr="00197C1B">
        <w:t xml:space="preserve">The court found both willful </w:t>
      </w:r>
      <w:r w:rsidRPr="00197C1B">
        <w:rPr>
          <w:i/>
        </w:rPr>
        <w:t>infringement</w:t>
      </w:r>
      <w:r w:rsidRPr="00197C1B">
        <w:t xml:space="preserve"> and willful dilution.</w:t>
      </w:r>
      <w:r w:rsidRPr="00197C1B">
        <w:t xml:space="preserve"> </w:t>
      </w:r>
      <w:r w:rsidRPr="00197C1B">
        <w:rPr>
          <w:i/>
        </w:rPr>
        <w:t>Id</w:t>
      </w:r>
      <w:r w:rsidRPr="00197C1B">
        <w:t>.</w:t>
      </w:r>
      <w:r w:rsidRPr="00197C1B">
        <w:t xml:space="preserve"> </w:t>
      </w:r>
      <w:r w:rsidRPr="00197C1B">
        <w:t>at 350.</w:t>
      </w:r>
      <w:r w:rsidRPr="00197C1B">
        <w:t xml:space="preserve"> </w:t>
      </w:r>
      <w:r w:rsidRPr="00197C1B">
        <w:t>The court did not specifically refer to the two statutory alternatives contained in §43(c)(2), namely, intent to trade on the reputation of the famous mark or intent to dilute.</w:t>
      </w:r>
      <w:r w:rsidRPr="00197C1B">
        <w:t xml:space="preserve"> </w:t>
      </w:r>
      <w:r w:rsidRPr="00197C1B">
        <w:t>However, its opinion strongly indicated a belief that the defendant wished to trade on the plaintiff’s reputation.</w:t>
      </w:r>
      <w:r w:rsidRPr="00197C1B">
        <w:t xml:space="preserve"> </w:t>
      </w:r>
      <w:r w:rsidRPr="00197C1B">
        <w:rPr>
          <w:i/>
        </w:rPr>
        <w:t>Id</w:t>
      </w:r>
      <w:r w:rsidRPr="00197C1B">
        <w:t>.</w:t>
      </w:r>
      <w:r w:rsidRPr="00197C1B">
        <w:t xml:space="preserve"> </w:t>
      </w:r>
      <w:r w:rsidRPr="00197C1B">
        <w:t>at 348.</w:t>
      </w:r>
    </w:p>
  </w:footnote>
  <w:footnote w:id="137">
    <w:p w14:paraId="4877D7FF" w14:textId="5C06E7E1" w:rsidR="00197C1B" w:rsidRPr="0019374F" w:rsidRDefault="00197C1B" w:rsidP="00197C1B">
      <w:pPr>
        <w:pStyle w:val="FootnoteText"/>
      </w:pPr>
      <w:r w:rsidRPr="00197C1B">
        <w:rPr>
          <w:vertAlign w:val="superscript"/>
        </w:rPr>
        <w:footnoteRef/>
      </w:r>
      <w:r w:rsidRPr="00197C1B">
        <w:t>529 F.</w:t>
      </w:r>
      <w:r w:rsidRPr="00197C1B">
        <w:t xml:space="preserve"> </w:t>
      </w:r>
      <w:r w:rsidRPr="00197C1B">
        <w:t>Supp.</w:t>
      </w:r>
      <w:r w:rsidRPr="00197C1B">
        <w:t xml:space="preserve"> </w:t>
      </w:r>
      <w:r w:rsidRPr="00197C1B">
        <w:t>2d 1215 (D.</w:t>
      </w:r>
      <w:r w:rsidRPr="00197C1B">
        <w:t xml:space="preserve"> </w:t>
      </w:r>
      <w:r w:rsidRPr="00197C1B">
        <w:t>Or.</w:t>
      </w:r>
      <w:r w:rsidRPr="00197C1B">
        <w:t xml:space="preserve"> </w:t>
      </w:r>
      <w:r w:rsidRPr="00197C1B">
        <w:t>2007).</w:t>
      </w:r>
    </w:p>
  </w:footnote>
  <w:footnote w:id="138">
    <w:p w14:paraId="41A6ECFB" w14:textId="643A0443"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1229.</w:t>
      </w:r>
    </w:p>
  </w:footnote>
  <w:footnote w:id="139">
    <w:p w14:paraId="7B504B7E" w14:textId="20C27BEC" w:rsidR="00197C1B" w:rsidRPr="0019374F" w:rsidRDefault="00197C1B" w:rsidP="00197C1B">
      <w:pPr>
        <w:pStyle w:val="FootnoteText"/>
      </w:pPr>
      <w:r w:rsidRPr="00197C1B">
        <w:rPr>
          <w:vertAlign w:val="superscript"/>
        </w:rPr>
        <w:footnoteRef/>
      </w:r>
      <w:r w:rsidRPr="00197C1B">
        <w:rPr>
          <w:i/>
        </w:rPr>
        <w:t>Id</w:t>
      </w:r>
      <w:r w:rsidRPr="00197C1B">
        <w:t>.</w:t>
      </w:r>
    </w:p>
  </w:footnote>
  <w:footnote w:id="140">
    <w:p w14:paraId="76B586CA" w14:textId="6018D0B1"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1230–33.</w:t>
      </w:r>
    </w:p>
  </w:footnote>
  <w:footnote w:id="141">
    <w:p w14:paraId="325869F6" w14:textId="635DC0FE" w:rsidR="00197C1B" w:rsidRPr="00197C1B" w:rsidRDefault="00197C1B" w:rsidP="00197C1B">
      <w:pPr>
        <w:pStyle w:val="FootnoteText"/>
      </w:pPr>
      <w:r w:rsidRPr="00197C1B">
        <w:rPr>
          <w:vertAlign w:val="superscript"/>
        </w:rPr>
        <w:footnoteRef/>
      </w:r>
      <w:r w:rsidRPr="00197C1B">
        <w:t>2017 WL 3271706, 2017 BL 267966 (C.D.</w:t>
      </w:r>
      <w:r w:rsidRPr="00197C1B">
        <w:t xml:space="preserve"> </w:t>
      </w:r>
      <w:r w:rsidRPr="00197C1B">
        <w:t>Cal.</w:t>
      </w:r>
      <w:r w:rsidRPr="00197C1B">
        <w:t xml:space="preserve"> </w:t>
      </w:r>
      <w:r w:rsidRPr="00197C1B">
        <w:t>Aug.</w:t>
      </w:r>
      <w:r w:rsidRPr="00197C1B">
        <w:t xml:space="preserve"> </w:t>
      </w:r>
      <w:r w:rsidRPr="00197C1B">
        <w:t>1, 2017).</w:t>
      </w:r>
    </w:p>
    <w:p w14:paraId="04E5D4DE" w14:textId="77777777" w:rsidR="00197C1B" w:rsidRDefault="00197C1B" w:rsidP="00DD1F9F">
      <w:pPr>
        <w:pStyle w:val="footnote"/>
      </w:pPr>
    </w:p>
  </w:footnote>
  <w:footnote w:id="142">
    <w:p w14:paraId="047B8D39" w14:textId="330B0CD7" w:rsidR="00197C1B" w:rsidRPr="00197C1B"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*17.</w:t>
      </w:r>
    </w:p>
    <w:p w14:paraId="12E5886B" w14:textId="77777777" w:rsidR="00197C1B" w:rsidRPr="001402DA" w:rsidRDefault="00197C1B" w:rsidP="00124999">
      <w:pPr>
        <w:pStyle w:val="footnote"/>
        <w:rPr>
          <w:lang w:val="da-DK"/>
        </w:rPr>
      </w:pPr>
    </w:p>
  </w:footnote>
  <w:footnote w:id="143">
    <w:p w14:paraId="4BB871FB" w14:textId="49F85538" w:rsidR="00197C1B" w:rsidRPr="00197C1B" w:rsidRDefault="00197C1B" w:rsidP="00197C1B">
      <w:pPr>
        <w:pStyle w:val="FootnoteText"/>
      </w:pPr>
      <w:r w:rsidRPr="00197C1B">
        <w:rPr>
          <w:vertAlign w:val="superscript"/>
        </w:rPr>
        <w:footnoteRef/>
      </w:r>
      <w:r w:rsidRPr="00197C1B">
        <w:rPr>
          <w:i/>
        </w:rPr>
        <w:t>Id</w:t>
      </w:r>
      <w:r w:rsidRPr="00197C1B">
        <w:t>.</w:t>
      </w:r>
    </w:p>
    <w:p w14:paraId="7DF98538" w14:textId="77777777" w:rsidR="00197C1B" w:rsidRPr="001402DA" w:rsidRDefault="00197C1B" w:rsidP="00124999">
      <w:pPr>
        <w:pStyle w:val="footnote"/>
        <w:rPr>
          <w:lang w:val="da-DK"/>
        </w:rPr>
      </w:pPr>
    </w:p>
  </w:footnote>
  <w:footnote w:id="144">
    <w:p w14:paraId="7085D0E2" w14:textId="56EA1943" w:rsidR="00197C1B" w:rsidRPr="00197C1B"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*15.</w:t>
      </w:r>
    </w:p>
    <w:p w14:paraId="58AB6802" w14:textId="77777777" w:rsidR="00197C1B" w:rsidRPr="001402DA" w:rsidRDefault="00197C1B" w:rsidP="00124999">
      <w:pPr>
        <w:pStyle w:val="footnote"/>
        <w:rPr>
          <w:lang w:val="da-DK"/>
        </w:rPr>
      </w:pPr>
    </w:p>
  </w:footnote>
  <w:footnote w:id="145">
    <w:p w14:paraId="05FA4E6C" w14:textId="6DD809F6" w:rsidR="00197C1B" w:rsidRPr="00197C1B" w:rsidRDefault="00197C1B" w:rsidP="00197C1B">
      <w:pPr>
        <w:pStyle w:val="FootnoteText"/>
      </w:pPr>
      <w:r w:rsidRPr="00197C1B">
        <w:rPr>
          <w:vertAlign w:val="superscript"/>
        </w:rPr>
        <w:footnoteRef/>
      </w:r>
      <w:r w:rsidRPr="00197C1B">
        <w:rPr>
          <w:i/>
        </w:rPr>
        <w:t>Id.</w:t>
      </w:r>
      <w:r w:rsidRPr="00197C1B">
        <w:rPr>
          <w:i/>
        </w:rPr>
        <w:t xml:space="preserve"> </w:t>
      </w:r>
      <w:r w:rsidRPr="00197C1B">
        <w:t>at *8.</w:t>
      </w:r>
      <w:r w:rsidRPr="00197C1B">
        <w:t xml:space="preserve"> </w:t>
      </w:r>
      <w:r w:rsidRPr="00197C1B">
        <w:t>The court gave a separate instruction on willfulness that included copying as a factor.</w:t>
      </w:r>
      <w:r w:rsidRPr="00197C1B">
        <w:t xml:space="preserve"> </w:t>
      </w:r>
      <w:r w:rsidRPr="00197C1B">
        <w:t>Jury Instruction No.</w:t>
      </w:r>
      <w:r w:rsidRPr="00197C1B">
        <w:t xml:space="preserve"> </w:t>
      </w:r>
      <w:r w:rsidRPr="00197C1B">
        <w:t>32.</w:t>
      </w:r>
    </w:p>
    <w:p w14:paraId="6E9F3975" w14:textId="77777777" w:rsidR="00197C1B" w:rsidRDefault="00197C1B" w:rsidP="00124999">
      <w:pPr>
        <w:pStyle w:val="footnote"/>
      </w:pPr>
    </w:p>
  </w:footnote>
  <w:footnote w:id="146">
    <w:p w14:paraId="05BD96F0" w14:textId="21C6F6A9" w:rsidR="00197C1B" w:rsidRPr="00197C1B" w:rsidRDefault="00197C1B" w:rsidP="00197C1B">
      <w:pPr>
        <w:pStyle w:val="FootnoteText"/>
      </w:pPr>
      <w:r w:rsidRPr="00197C1B">
        <w:rPr>
          <w:vertAlign w:val="superscript"/>
        </w:rPr>
        <w:footnoteRef/>
      </w:r>
      <w:r w:rsidRPr="00197C1B">
        <w:t>920 F.</w:t>
      </w:r>
      <w:r w:rsidRPr="00197C1B">
        <w:t xml:space="preserve"> </w:t>
      </w:r>
      <w:r w:rsidRPr="00197C1B">
        <w:t>Supp.</w:t>
      </w:r>
      <w:r w:rsidRPr="00197C1B">
        <w:t xml:space="preserve"> </w:t>
      </w:r>
      <w:r w:rsidRPr="00197C1B">
        <w:t>2d 1079 (N.D.</w:t>
      </w:r>
      <w:r w:rsidRPr="00197C1B">
        <w:t xml:space="preserve"> </w:t>
      </w:r>
      <w:r w:rsidRPr="00197C1B">
        <w:t>Cal.</w:t>
      </w:r>
      <w:r w:rsidRPr="00197C1B">
        <w:t xml:space="preserve"> </w:t>
      </w:r>
      <w:r w:rsidRPr="00197C1B">
        <w:t xml:space="preserve">2013), </w:t>
      </w:r>
      <w:r w:rsidRPr="00197C1B">
        <w:rPr>
          <w:i/>
        </w:rPr>
        <w:t>aff’d in part</w:t>
      </w:r>
      <w:r w:rsidRPr="00197C1B">
        <w:t>,</w:t>
      </w:r>
      <w:r w:rsidRPr="00197C1B">
        <w:rPr>
          <w:i/>
        </w:rPr>
        <w:t xml:space="preserve"> rev’d in part on other grounds</w:t>
      </w:r>
      <w:r w:rsidRPr="00197C1B">
        <w:t>, 786 F.3d 983, 114 USPQ2d 1953 (Fed.</w:t>
      </w:r>
      <w:r w:rsidRPr="00197C1B">
        <w:t xml:space="preserve"> </w:t>
      </w:r>
      <w:r w:rsidRPr="00197C1B">
        <w:t>Cir.</w:t>
      </w:r>
      <w:r w:rsidRPr="00197C1B">
        <w:t xml:space="preserve"> </w:t>
      </w:r>
      <w:r w:rsidRPr="00197C1B">
        <w:t xml:space="preserve">2015) (the Federal Circuit found the trade dress to be functional and did not reach the dilution issues), </w:t>
      </w:r>
      <w:r w:rsidRPr="00197C1B">
        <w:rPr>
          <w:i/>
        </w:rPr>
        <w:t>rev’d on other grounds</w:t>
      </w:r>
      <w:r w:rsidRPr="00197C1B">
        <w:t>, 580 U.S.</w:t>
      </w:r>
      <w:r w:rsidRPr="00197C1B">
        <w:t xml:space="preserve"> </w:t>
      </w:r>
      <w:r w:rsidRPr="00197C1B">
        <w:t>53, 120 USPQ2d 1749 (2016).</w:t>
      </w:r>
    </w:p>
    <w:p w14:paraId="55543BC5" w14:textId="77777777" w:rsidR="00197C1B" w:rsidRDefault="00197C1B" w:rsidP="00124999">
      <w:pPr>
        <w:pStyle w:val="footnote"/>
      </w:pPr>
    </w:p>
  </w:footnote>
  <w:footnote w:id="147">
    <w:p w14:paraId="294D88F2" w14:textId="68F185B0" w:rsidR="00197C1B" w:rsidRPr="00197C1B"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1098.</w:t>
      </w:r>
    </w:p>
    <w:p w14:paraId="1E8B8529" w14:textId="77777777" w:rsidR="00197C1B" w:rsidRDefault="00197C1B" w:rsidP="00124999">
      <w:pPr>
        <w:pStyle w:val="footnote"/>
      </w:pPr>
    </w:p>
  </w:footnote>
  <w:footnote w:id="148">
    <w:p w14:paraId="77DA0D79" w14:textId="19662FF6" w:rsidR="00197C1B" w:rsidRPr="00197C1B" w:rsidRDefault="00197C1B" w:rsidP="00197C1B">
      <w:pPr>
        <w:pStyle w:val="FootnoteText"/>
      </w:pPr>
      <w:r w:rsidRPr="00197C1B">
        <w:rPr>
          <w:rStyle w:val="FootnoteReference"/>
          <w:rFonts w:eastAsiaTheme="majorEastAsia"/>
        </w:rPr>
        <w:footnoteRef/>
      </w:r>
      <w:r w:rsidRPr="00197C1B">
        <w:t xml:space="preserve">The jury instructions are available at </w:t>
      </w:r>
      <w:hyperlink r:id="rId2" w:history="1">
        <w:r w:rsidRPr="00197C1B">
          <w:rPr>
            <w:rStyle w:val="Hyperlink"/>
            <w:lang w:bidi="en-US"/>
          </w:rPr>
          <w:t>https://www.bloomberglaw.com/document/X1Q6MB72RGO2</w:t>
        </w:r>
      </w:hyperlink>
      <w:r w:rsidRPr="00197C1B">
        <w:t>.</w:t>
      </w:r>
    </w:p>
    <w:p w14:paraId="0343C330" w14:textId="77777777" w:rsidR="00197C1B" w:rsidRDefault="00197C1B">
      <w:pPr>
        <w:pStyle w:val="FootnoteText"/>
      </w:pPr>
    </w:p>
  </w:footnote>
  <w:footnote w:id="149">
    <w:p w14:paraId="4F01ADD0" w14:textId="14A2980B" w:rsidR="00197C1B" w:rsidRPr="00197C1B" w:rsidRDefault="00197C1B" w:rsidP="00197C1B">
      <w:pPr>
        <w:pStyle w:val="FootnoteText"/>
      </w:pPr>
      <w:r w:rsidRPr="00197C1B">
        <w:rPr>
          <w:vertAlign w:val="superscript"/>
        </w:rPr>
        <w:footnoteRef/>
      </w:r>
      <w:r w:rsidRPr="00197C1B">
        <w:t>Apple, Inc.</w:t>
      </w:r>
      <w:r w:rsidRPr="00197C1B">
        <w:t xml:space="preserve"> </w:t>
      </w:r>
      <w:r w:rsidRPr="00197C1B">
        <w:t>v.</w:t>
      </w:r>
      <w:r w:rsidRPr="00197C1B">
        <w:t xml:space="preserve"> </w:t>
      </w:r>
      <w:r w:rsidRPr="00197C1B">
        <w:t>Samsung Elecs.</w:t>
      </w:r>
      <w:r w:rsidRPr="00197C1B">
        <w:t xml:space="preserve"> </w:t>
      </w:r>
      <w:r w:rsidRPr="00197C1B">
        <w:t>Co., 786 F.3d 983, 114 USPQ2d 1953 (Fed.</w:t>
      </w:r>
      <w:r w:rsidRPr="00197C1B">
        <w:t xml:space="preserve"> </w:t>
      </w:r>
      <w:r w:rsidRPr="00197C1B">
        <w:t>Cir.</w:t>
      </w:r>
      <w:r w:rsidRPr="00197C1B">
        <w:t xml:space="preserve"> </w:t>
      </w:r>
      <w:r w:rsidRPr="00197C1B">
        <w:t xml:space="preserve">2015), </w:t>
      </w:r>
      <w:r w:rsidRPr="00197C1B">
        <w:rPr>
          <w:i/>
        </w:rPr>
        <w:t>rev’d on other grounds</w:t>
      </w:r>
      <w:r w:rsidRPr="00197C1B">
        <w:t>, 580 U.S.</w:t>
      </w:r>
      <w:r w:rsidRPr="00197C1B">
        <w:t xml:space="preserve"> </w:t>
      </w:r>
      <w:r w:rsidRPr="00197C1B">
        <w:t>53, 120 USPQ2d 1749 (2016).</w:t>
      </w:r>
    </w:p>
    <w:p w14:paraId="0E75DB1C" w14:textId="77777777" w:rsidR="00197C1B" w:rsidRDefault="00197C1B" w:rsidP="00124999">
      <w:pPr>
        <w:pStyle w:val="footnote"/>
      </w:pPr>
    </w:p>
  </w:footnote>
  <w:footnote w:id="150">
    <w:p w14:paraId="51FB6982" w14:textId="3610A4C5" w:rsidR="00197C1B" w:rsidRPr="0019374F" w:rsidRDefault="00197C1B" w:rsidP="00197C1B">
      <w:pPr>
        <w:pStyle w:val="FootnoteText"/>
      </w:pPr>
      <w:r w:rsidRPr="00197C1B">
        <w:rPr>
          <w:vertAlign w:val="superscript"/>
        </w:rPr>
        <w:footnoteRef/>
      </w:r>
      <w:r w:rsidRPr="00197C1B">
        <w:t>Ringling Bros.-Barnum &amp; Bailey Combined Shows, Inc.</w:t>
      </w:r>
      <w:r w:rsidRPr="00197C1B">
        <w:t xml:space="preserve"> </w:t>
      </w:r>
      <w:r w:rsidRPr="00197C1B">
        <w:t>v.</w:t>
      </w:r>
      <w:r w:rsidRPr="00197C1B">
        <w:t xml:space="preserve"> </w:t>
      </w:r>
      <w:r w:rsidRPr="00197C1B">
        <w:t>Utah Div.</w:t>
      </w:r>
      <w:r w:rsidRPr="00197C1B">
        <w:t xml:space="preserve"> </w:t>
      </w:r>
      <w:r w:rsidRPr="00197C1B">
        <w:t xml:space="preserve">of Travel Dev., 170 F.3d 449, 466, 50 USPQ2d 1065 (4th Cir.), </w:t>
      </w:r>
      <w:r w:rsidRPr="00197C1B">
        <w:rPr>
          <w:i/>
        </w:rPr>
        <w:t>cert</w:t>
      </w:r>
      <w:r w:rsidRPr="00197C1B">
        <w:t>.</w:t>
      </w:r>
      <w:r w:rsidRPr="00197C1B">
        <w:t xml:space="preserve"> </w:t>
      </w:r>
      <w:r w:rsidRPr="00197C1B">
        <w:rPr>
          <w:i/>
        </w:rPr>
        <w:t>denied</w:t>
      </w:r>
      <w:r w:rsidRPr="00197C1B">
        <w:t>, 528 U.S.</w:t>
      </w:r>
      <w:r w:rsidRPr="00197C1B">
        <w:t xml:space="preserve"> </w:t>
      </w:r>
      <w:r w:rsidRPr="00197C1B">
        <w:t>923 (1999).</w:t>
      </w:r>
    </w:p>
  </w:footnote>
  <w:footnote w:id="151">
    <w:p w14:paraId="62C40707" w14:textId="3EB6D5AD" w:rsidR="00197C1B" w:rsidRPr="0019374F" w:rsidRDefault="00197C1B" w:rsidP="00197C1B">
      <w:pPr>
        <w:pStyle w:val="FootnoteText"/>
      </w:pPr>
      <w:r w:rsidRPr="00197C1B">
        <w:rPr>
          <w:vertAlign w:val="superscript"/>
        </w:rPr>
        <w:footnoteRef/>
      </w:r>
      <w:r w:rsidRPr="00197C1B">
        <w:rPr>
          <w:i/>
        </w:rPr>
        <w:t>See Eric Louis</w:t>
      </w:r>
      <w:r w:rsidRPr="00197C1B">
        <w:t>, 79 F.</w:t>
      </w:r>
      <w:r w:rsidRPr="00197C1B">
        <w:t xml:space="preserve"> </w:t>
      </w:r>
      <w:r w:rsidRPr="00197C1B">
        <w:t>Supp.</w:t>
      </w:r>
      <w:r w:rsidRPr="00197C1B">
        <w:t xml:space="preserve"> </w:t>
      </w:r>
      <w:r w:rsidRPr="00197C1B">
        <w:t>2d at 337 (“If a plaintiff alleges both trademark infringement and trademark dilution, for example, it is possible that the defendant willfully infringed but did not willfully dilute”).</w:t>
      </w:r>
      <w:r w:rsidRPr="00197C1B">
        <w:t xml:space="preserve"> </w:t>
      </w:r>
      <w:r w:rsidRPr="00197C1B">
        <w:t>However, the court’s subsequent analysis of the facts did not do a very good job of separating the willfulness analysis for the two types of claims.</w:t>
      </w:r>
      <w:r w:rsidRPr="00197C1B">
        <w:t xml:space="preserve"> </w:t>
      </w:r>
      <w:r w:rsidRPr="00197C1B">
        <w:rPr>
          <w:i/>
        </w:rPr>
        <w:t>See id</w:t>
      </w:r>
      <w:r w:rsidRPr="00197C1B">
        <w:t>.</w:t>
      </w:r>
      <w:r w:rsidRPr="00197C1B">
        <w:t xml:space="preserve"> </w:t>
      </w:r>
      <w:r w:rsidRPr="00197C1B">
        <w:t>at 349–51.</w:t>
      </w:r>
      <w:r w:rsidRPr="00197C1B">
        <w:t xml:space="preserve"> </w:t>
      </w:r>
      <w:r w:rsidRPr="00197C1B">
        <w:rPr>
          <w:i/>
        </w:rPr>
        <w:t>But cf</w:t>
      </w:r>
      <w:r w:rsidRPr="00197C1B">
        <w:t>.</w:t>
      </w:r>
      <w:r w:rsidRPr="00197C1B">
        <w:t xml:space="preserve"> </w:t>
      </w:r>
      <w:r w:rsidRPr="00197C1B">
        <w:t>Libbey Glass, Inc.</w:t>
      </w:r>
      <w:r w:rsidRPr="00197C1B">
        <w:t xml:space="preserve"> </w:t>
      </w:r>
      <w:r w:rsidRPr="00197C1B">
        <w:t>v.</w:t>
      </w:r>
      <w:r w:rsidRPr="00197C1B">
        <w:t xml:space="preserve"> </w:t>
      </w:r>
      <w:r w:rsidRPr="00197C1B">
        <w:t>Oneida, Ltd., 1999 WL 684180, at *3 n.3 (N.D.</w:t>
      </w:r>
      <w:r w:rsidRPr="00197C1B">
        <w:t xml:space="preserve"> </w:t>
      </w:r>
      <w:r w:rsidRPr="00197C1B">
        <w:t>Ohio Jul.</w:t>
      </w:r>
      <w:r w:rsidRPr="00197C1B">
        <w:t xml:space="preserve"> </w:t>
      </w:r>
      <w:r w:rsidRPr="00197C1B">
        <w:t>12, 1999) (finding willful intent from intentional copying).</w:t>
      </w:r>
    </w:p>
  </w:footnote>
  <w:footnote w:id="152">
    <w:p w14:paraId="7934ED38" w14:textId="5C6F881E" w:rsidR="00197C1B" w:rsidRPr="0019374F" w:rsidRDefault="00197C1B" w:rsidP="00197C1B">
      <w:pPr>
        <w:pStyle w:val="FootnoteText"/>
      </w:pPr>
      <w:r w:rsidRPr="00197C1B">
        <w:rPr>
          <w:vertAlign w:val="superscript"/>
        </w:rPr>
        <w:footnoteRef/>
      </w:r>
      <w:r w:rsidRPr="00197C1B">
        <w:rPr>
          <w:i/>
        </w:rPr>
        <w:t>See, e</w:t>
      </w:r>
      <w:r w:rsidRPr="00197C1B">
        <w:t>.</w:t>
      </w:r>
      <w:r w:rsidRPr="00197C1B">
        <w:rPr>
          <w:i/>
        </w:rPr>
        <w:t>g</w:t>
      </w:r>
      <w:r w:rsidRPr="00197C1B">
        <w:t>., Pepsico, Inc.</w:t>
      </w:r>
      <w:r w:rsidRPr="00197C1B">
        <w:t xml:space="preserve"> </w:t>
      </w:r>
      <w:r w:rsidRPr="00197C1B">
        <w:t>v.</w:t>
      </w:r>
      <w:r w:rsidRPr="00197C1B">
        <w:t xml:space="preserve"> </w:t>
      </w:r>
      <w:r w:rsidRPr="00197C1B">
        <w:t>Irie Motivations, Inc., 2008 U.S.</w:t>
      </w:r>
      <w:r w:rsidRPr="00197C1B">
        <w:t xml:space="preserve"> </w:t>
      </w:r>
      <w:r w:rsidRPr="00197C1B">
        <w:t>Dist.</w:t>
      </w:r>
      <w:r w:rsidRPr="00197C1B">
        <w:t xml:space="preserve"> </w:t>
      </w:r>
      <w:r w:rsidRPr="00197C1B">
        <w:t>LEXIS 108025, at *3 (C.D.</w:t>
      </w:r>
      <w:r w:rsidRPr="00197C1B">
        <w:t xml:space="preserve"> </w:t>
      </w:r>
      <w:r w:rsidRPr="00197C1B">
        <w:t>Cal.</w:t>
      </w:r>
      <w:r w:rsidRPr="00197C1B">
        <w:t xml:space="preserve"> </w:t>
      </w:r>
      <w:r w:rsidRPr="00197C1B">
        <w:t>Dec.</w:t>
      </w:r>
      <w:r w:rsidRPr="00197C1B">
        <w:t xml:space="preserve"> </w:t>
      </w:r>
      <w:r w:rsidRPr="00197C1B">
        <w:t>29, 2008) (after default, awarding damages for infringement and dilution without separating the two concepts);</w:t>
      </w:r>
      <w:r w:rsidRPr="00197C1B">
        <w:t xml:space="preserve"> </w:t>
      </w:r>
      <w:r w:rsidRPr="00197C1B">
        <w:t>General Motors Corp.</w:t>
      </w:r>
      <w:r w:rsidRPr="00197C1B">
        <w:t xml:space="preserve"> </w:t>
      </w:r>
      <w:r w:rsidRPr="00197C1B">
        <w:t>v.</w:t>
      </w:r>
      <w:r w:rsidRPr="00197C1B">
        <w:t xml:space="preserve"> </w:t>
      </w:r>
      <w:r w:rsidRPr="00197C1B">
        <w:t>Phat Cat Carts, Inc., 504 F.</w:t>
      </w:r>
      <w:r w:rsidRPr="00197C1B">
        <w:t xml:space="preserve"> </w:t>
      </w:r>
      <w:r w:rsidRPr="00197C1B">
        <w:t>Supp.</w:t>
      </w:r>
      <w:r w:rsidRPr="00197C1B">
        <w:t xml:space="preserve"> </w:t>
      </w:r>
      <w:r w:rsidRPr="00197C1B">
        <w:t>2d 1278 (M.D.</w:t>
      </w:r>
      <w:r w:rsidRPr="00197C1B">
        <w:t xml:space="preserve"> </w:t>
      </w:r>
      <w:r w:rsidRPr="00197C1B">
        <w:t>Fla.</w:t>
      </w:r>
      <w:r w:rsidRPr="00197C1B">
        <w:t xml:space="preserve"> </w:t>
      </w:r>
      <w:r w:rsidRPr="00197C1B">
        <w:t>2007) (awarding damages for infringement and dilution without separating the discussions).</w:t>
      </w:r>
      <w:r w:rsidRPr="00197C1B">
        <w:t xml:space="preserve"> </w:t>
      </w:r>
      <w:r w:rsidRPr="00197C1B">
        <w:t>See §III.D, below, for a discussion of awards of damages for claims joined with dilution claims.</w:t>
      </w:r>
    </w:p>
  </w:footnote>
  <w:footnote w:id="153">
    <w:p w14:paraId="254A21BA" w14:textId="7BBA52AB" w:rsidR="00197C1B" w:rsidRPr="0019374F" w:rsidRDefault="00197C1B" w:rsidP="00197C1B">
      <w:pPr>
        <w:pStyle w:val="FootnoteText"/>
      </w:pPr>
      <w:r w:rsidRPr="00197C1B">
        <w:rPr>
          <w:vertAlign w:val="superscript"/>
        </w:rPr>
        <w:footnoteRef/>
      </w:r>
      <w:r w:rsidRPr="00197C1B">
        <w:t>152 F.</w:t>
      </w:r>
      <w:r w:rsidRPr="00197C1B">
        <w:t xml:space="preserve"> </w:t>
      </w:r>
      <w:r w:rsidRPr="00197C1B">
        <w:t>Supp.</w:t>
      </w:r>
      <w:r w:rsidRPr="00197C1B">
        <w:t xml:space="preserve"> </w:t>
      </w:r>
      <w:r w:rsidRPr="00197C1B">
        <w:t>2d 1208 (D.</w:t>
      </w:r>
      <w:r w:rsidRPr="00197C1B">
        <w:t xml:space="preserve"> </w:t>
      </w:r>
      <w:r w:rsidRPr="00197C1B">
        <w:t>Nev.</w:t>
      </w:r>
      <w:r w:rsidRPr="00197C1B">
        <w:t xml:space="preserve"> </w:t>
      </w:r>
      <w:r w:rsidRPr="00197C1B">
        <w:t>2000).</w:t>
      </w:r>
    </w:p>
  </w:footnote>
  <w:footnote w:id="154">
    <w:p w14:paraId="1350375E" w14:textId="3DC5D5CB"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1216–18.</w:t>
      </w:r>
    </w:p>
  </w:footnote>
  <w:footnote w:id="155">
    <w:p w14:paraId="13F6135E" w14:textId="69A79FFD"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1219.</w:t>
      </w:r>
    </w:p>
  </w:footnote>
  <w:footnote w:id="156">
    <w:p w14:paraId="6E07C57D" w14:textId="5EB1A58B"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The court found an issue of fact remained on the plaintiff’s ACPA claim and therefore the statutory damages of §35(d) were not available.</w:t>
      </w:r>
    </w:p>
  </w:footnote>
  <w:footnote w:id="157">
    <w:p w14:paraId="58AE5516" w14:textId="6028B044" w:rsidR="00197C1B" w:rsidRPr="0019374F" w:rsidRDefault="00197C1B" w:rsidP="00197C1B">
      <w:pPr>
        <w:pStyle w:val="FootnoteText"/>
      </w:pPr>
      <w:r w:rsidRPr="00197C1B">
        <w:rPr>
          <w:vertAlign w:val="superscript"/>
        </w:rPr>
        <w:footnoteRef/>
      </w:r>
      <w:r w:rsidRPr="00197C1B">
        <w:rPr>
          <w:i/>
        </w:rPr>
        <w:t>See</w:t>
      </w:r>
      <w:r w:rsidRPr="00197C1B">
        <w:t xml:space="preserve"> Wilcom PTY, Ltd.</w:t>
      </w:r>
      <w:r w:rsidRPr="00197C1B">
        <w:t xml:space="preserve"> </w:t>
      </w:r>
      <w:r w:rsidRPr="00197C1B">
        <w:t>v.</w:t>
      </w:r>
      <w:r w:rsidRPr="00197C1B">
        <w:t xml:space="preserve"> </w:t>
      </w:r>
      <w:r w:rsidRPr="00197C1B">
        <w:t>Endless Visions, 1999 WL 33229745, at *3 (E.D.</w:t>
      </w:r>
      <w:r w:rsidRPr="00197C1B">
        <w:t xml:space="preserve"> </w:t>
      </w:r>
      <w:r w:rsidRPr="00197C1B">
        <w:t>Mich.</w:t>
      </w:r>
      <w:r w:rsidRPr="00197C1B">
        <w:t xml:space="preserve"> </w:t>
      </w:r>
      <w:r w:rsidRPr="00197C1B">
        <w:t>Jun.</w:t>
      </w:r>
      <w:r w:rsidRPr="00197C1B">
        <w:t xml:space="preserve"> </w:t>
      </w:r>
      <w:r w:rsidRPr="00197C1B">
        <w:t>17, 1999) (asserting that “[w]hen a party prevails on either of these claims [infringement or dilution], the party is entitled to damages as set forth in 15 U.S.C.</w:t>
      </w:r>
      <w:r w:rsidRPr="00197C1B">
        <w:t xml:space="preserve"> </w:t>
      </w:r>
      <w:r w:rsidRPr="00197C1B">
        <w:t>§1117(a)”).</w:t>
      </w:r>
    </w:p>
  </w:footnote>
  <w:footnote w:id="158">
    <w:p w14:paraId="05EF8B65" w14:textId="3CAFA0B0" w:rsidR="00197C1B" w:rsidRPr="0019374F" w:rsidRDefault="00197C1B" w:rsidP="00197C1B">
      <w:pPr>
        <w:pStyle w:val="FootnoteText"/>
      </w:pPr>
      <w:r w:rsidRPr="00197C1B">
        <w:rPr>
          <w:vertAlign w:val="superscript"/>
        </w:rPr>
        <w:footnoteRef/>
      </w:r>
      <w:r w:rsidRPr="00197C1B">
        <w:t>PepsiCo, Inc.</w:t>
      </w:r>
      <w:r w:rsidRPr="00197C1B">
        <w:t xml:space="preserve"> </w:t>
      </w:r>
      <w:r w:rsidRPr="00197C1B">
        <w:t>v.</w:t>
      </w:r>
      <w:r w:rsidRPr="00197C1B">
        <w:t xml:space="preserve"> </w:t>
      </w:r>
      <w:r w:rsidRPr="00197C1B">
        <w:t>#1 Wholesale, LLC, 84 USPQ2d 1040, 1045 (N.D.</w:t>
      </w:r>
      <w:r w:rsidRPr="00197C1B">
        <w:t xml:space="preserve"> </w:t>
      </w:r>
      <w:r w:rsidRPr="00197C1B">
        <w:t>Ga.</w:t>
      </w:r>
      <w:r w:rsidRPr="00197C1B">
        <w:t xml:space="preserve"> </w:t>
      </w:r>
      <w:r w:rsidRPr="00197C1B">
        <w:t>2007).</w:t>
      </w:r>
      <w:r w:rsidRPr="00197C1B">
        <w:t xml:space="preserve"> </w:t>
      </w:r>
      <w:r w:rsidRPr="00197C1B">
        <w:t xml:space="preserve">A different court asserted that §36 (apparently meant to be §35(b)) </w:t>
      </w:r>
      <w:r w:rsidRPr="00197C1B">
        <w:rPr>
          <w:i/>
        </w:rPr>
        <w:t>required</w:t>
      </w:r>
      <w:r w:rsidRPr="00197C1B">
        <w:t xml:space="preserve"> the court to assess treble damages for willful violations.</w:t>
      </w:r>
      <w:r w:rsidRPr="00197C1B">
        <w:t xml:space="preserve"> </w:t>
      </w:r>
      <w:r w:rsidRPr="00197C1B">
        <w:t>Ramada Worldwide, Inc.</w:t>
      </w:r>
      <w:r w:rsidRPr="00197C1B">
        <w:t xml:space="preserve"> </w:t>
      </w:r>
      <w:r w:rsidRPr="00197C1B">
        <w:t>v.</w:t>
      </w:r>
      <w:r w:rsidRPr="00197C1B">
        <w:t xml:space="preserve"> </w:t>
      </w:r>
      <w:r w:rsidRPr="00197C1B">
        <w:t>Jaydutt, Inc., 2008 U.S.</w:t>
      </w:r>
      <w:r w:rsidRPr="00197C1B">
        <w:t xml:space="preserve"> </w:t>
      </w:r>
      <w:r w:rsidRPr="00197C1B">
        <w:t>Dist.</w:t>
      </w:r>
      <w:r w:rsidRPr="00197C1B">
        <w:t xml:space="preserve"> </w:t>
      </w:r>
      <w:r w:rsidRPr="00197C1B">
        <w:t>LEXIS 1207, at *3 (D.N.J.</w:t>
      </w:r>
      <w:r w:rsidRPr="00197C1B">
        <w:t xml:space="preserve"> </w:t>
      </w:r>
      <w:r w:rsidRPr="00197C1B">
        <w:t>Jan.</w:t>
      </w:r>
      <w:r w:rsidRPr="00197C1B">
        <w:t xml:space="preserve"> </w:t>
      </w:r>
      <w:r w:rsidRPr="00197C1B">
        <w:t>7, 2008).</w:t>
      </w:r>
      <w:r w:rsidRPr="00197C1B">
        <w:t xml:space="preserve"> </w:t>
      </w:r>
      <w:r w:rsidRPr="00197C1B">
        <w:t>This appears to be an unfortunate misinterpretation of §35(b);</w:t>
      </w:r>
      <w:r w:rsidRPr="00197C1B">
        <w:t xml:space="preserve"> </w:t>
      </w:r>
      <w:r w:rsidRPr="00197C1B">
        <w:t>that Section applies only to counterfeit marks.</w:t>
      </w:r>
      <w:r w:rsidRPr="00197C1B">
        <w:t xml:space="preserve"> </w:t>
      </w:r>
      <w:r w:rsidRPr="00197C1B">
        <w:t>There was no indication in the case (which was a default judgment) that there was a counterfeit mark involved.</w:t>
      </w:r>
      <w:r w:rsidRPr="00197C1B">
        <w:t xml:space="preserve"> </w:t>
      </w:r>
      <w:r w:rsidRPr="00197C1B">
        <w:rPr>
          <w:i/>
        </w:rPr>
        <w:t>See also</w:t>
      </w:r>
      <w:r w:rsidRPr="00197C1B">
        <w:t xml:space="preserve"> Pepsico, Inc.</w:t>
      </w:r>
      <w:r w:rsidRPr="00197C1B">
        <w:t xml:space="preserve"> </w:t>
      </w:r>
      <w:r w:rsidRPr="00197C1B">
        <w:t>v.</w:t>
      </w:r>
      <w:r w:rsidRPr="00197C1B">
        <w:t xml:space="preserve"> </w:t>
      </w:r>
      <w:r w:rsidRPr="00197C1B">
        <w:t>Irie Motivations, Inc., 2008 U.S.</w:t>
      </w:r>
      <w:r w:rsidRPr="00197C1B">
        <w:t xml:space="preserve"> </w:t>
      </w:r>
      <w:r w:rsidRPr="00197C1B">
        <w:t>Dist.</w:t>
      </w:r>
      <w:r w:rsidRPr="00197C1B">
        <w:t xml:space="preserve"> </w:t>
      </w:r>
      <w:r w:rsidRPr="00197C1B">
        <w:t>LEXIS 108025, at *3 (C.D.</w:t>
      </w:r>
      <w:r w:rsidRPr="00197C1B">
        <w:t xml:space="preserve"> </w:t>
      </w:r>
      <w:r w:rsidRPr="00197C1B">
        <w:t>Cal.</w:t>
      </w:r>
      <w:r w:rsidRPr="00197C1B">
        <w:t xml:space="preserve"> </w:t>
      </w:r>
      <w:r w:rsidRPr="00197C1B">
        <w:t>Dec.</w:t>
      </w:r>
      <w:r w:rsidRPr="00197C1B">
        <w:t xml:space="preserve"> </w:t>
      </w:r>
      <w:r w:rsidRPr="00197C1B">
        <w:t>29, 2008) (default judgment—court accepts allegations of willful conduct as sufficient to award damages for both infringement and dilution).</w:t>
      </w:r>
    </w:p>
  </w:footnote>
  <w:footnote w:id="159">
    <w:p w14:paraId="3A1F4566" w14:textId="79581F4C" w:rsidR="00197C1B" w:rsidRPr="0019374F" w:rsidRDefault="00197C1B" w:rsidP="00197C1B">
      <w:pPr>
        <w:pStyle w:val="FootnoteText"/>
      </w:pPr>
      <w:r w:rsidRPr="00197C1B">
        <w:rPr>
          <w:vertAlign w:val="superscript"/>
        </w:rPr>
        <w:footnoteRef/>
      </w:r>
      <w:r w:rsidRPr="00197C1B">
        <w:t>B &amp; H Mfg.</w:t>
      </w:r>
      <w:r w:rsidRPr="00197C1B">
        <w:t xml:space="preserve"> </w:t>
      </w:r>
      <w:r w:rsidRPr="00197C1B">
        <w:t>Co.</w:t>
      </w:r>
      <w:r w:rsidRPr="00197C1B">
        <w:t xml:space="preserve"> </w:t>
      </w:r>
      <w:r w:rsidRPr="00197C1B">
        <w:t>v.</w:t>
      </w:r>
      <w:r w:rsidRPr="00197C1B">
        <w:t xml:space="preserve"> </w:t>
      </w:r>
      <w:r w:rsidRPr="00197C1B">
        <w:t>Bright, 2005 WL 1342815, at *13–14, 2005 BL 101726 (E.D.</w:t>
      </w:r>
      <w:r w:rsidRPr="00197C1B">
        <w:t xml:space="preserve"> </w:t>
      </w:r>
      <w:r w:rsidRPr="00197C1B">
        <w:t>Cal.</w:t>
      </w:r>
      <w:r w:rsidRPr="00197C1B">
        <w:t xml:space="preserve"> </w:t>
      </w:r>
      <w:r w:rsidRPr="00197C1B">
        <w:t>May 11, 2005) (denying renewed motion for judgment as a matter of law).</w:t>
      </w:r>
      <w:r w:rsidRPr="00197C1B">
        <w:t xml:space="preserve"> </w:t>
      </w:r>
      <w:r w:rsidRPr="00197C1B">
        <w:rPr>
          <w:i/>
        </w:rPr>
        <w:t>See Irie Motivations</w:t>
      </w:r>
      <w:r w:rsidRPr="00197C1B">
        <w:t>, 2008 U.S.</w:t>
      </w:r>
      <w:r w:rsidRPr="00197C1B">
        <w:t xml:space="preserve"> </w:t>
      </w:r>
      <w:r w:rsidRPr="00197C1B">
        <w:t>Dist.</w:t>
      </w:r>
      <w:r w:rsidRPr="00197C1B">
        <w:t xml:space="preserve"> </w:t>
      </w:r>
      <w:r w:rsidRPr="00197C1B">
        <w:t>LEXIS 10825, at *2–3 (after default, awarding damages for dilution and infringement without specific findings of intent to trade on reputation or harm the mark’s reputation);</w:t>
      </w:r>
      <w:r w:rsidRPr="00197C1B">
        <w:t xml:space="preserve"> </w:t>
      </w:r>
      <w:r w:rsidRPr="00197C1B">
        <w:t>Levi Strauss &amp; Co.</w:t>
      </w:r>
      <w:r w:rsidRPr="00197C1B">
        <w:t xml:space="preserve"> </w:t>
      </w:r>
      <w:r w:rsidRPr="00197C1B">
        <w:t>v.</w:t>
      </w:r>
      <w:r w:rsidRPr="00197C1B">
        <w:t xml:space="preserve"> </w:t>
      </w:r>
      <w:r w:rsidRPr="00197C1B">
        <w:t>Fox Hollow Apparel Group, LLC, 2007 U.S.</w:t>
      </w:r>
      <w:r w:rsidRPr="00197C1B">
        <w:t xml:space="preserve"> </w:t>
      </w:r>
      <w:r w:rsidRPr="00197C1B">
        <w:t>Dist.</w:t>
      </w:r>
      <w:r w:rsidRPr="00197C1B">
        <w:t xml:space="preserve"> </w:t>
      </w:r>
      <w:r w:rsidRPr="00197C1B">
        <w:t>LEXIS 31355, at *8–9 (N.D.</w:t>
      </w:r>
      <w:r w:rsidRPr="00197C1B">
        <w:t xml:space="preserve"> </w:t>
      </w:r>
      <w:r w:rsidRPr="00197C1B">
        <w:t>Cal.</w:t>
      </w:r>
      <w:r w:rsidRPr="00197C1B">
        <w:t xml:space="preserve"> </w:t>
      </w:r>
      <w:r w:rsidRPr="00197C1B">
        <w:t>Apr.</w:t>
      </w:r>
      <w:r w:rsidRPr="00197C1B">
        <w:t xml:space="preserve"> </w:t>
      </w:r>
      <w:r w:rsidRPr="00197C1B">
        <w:t>17, 2007) (after defendant’s default, awarding damages due to defendant’s “willful” infringement but without a specific finding that defendant willfully intended to trade on the famous mark’s reputation or intended to harm the reputation of the famous mark).</w:t>
      </w:r>
      <w:r w:rsidRPr="00197C1B">
        <w:t xml:space="preserve"> </w:t>
      </w:r>
      <w:r w:rsidRPr="00197C1B">
        <w:rPr>
          <w:i/>
        </w:rPr>
        <w:t>See also</w:t>
      </w:r>
      <w:r w:rsidRPr="00197C1B">
        <w:t xml:space="preserve"> Diane von Furstenberg Studio v.</w:t>
      </w:r>
      <w:r w:rsidRPr="00197C1B">
        <w:t xml:space="preserve"> </w:t>
      </w:r>
      <w:r w:rsidRPr="00197C1B">
        <w:t>Snyder, 2007 WL 3143690, 2007 BL 137373 (E.D.</w:t>
      </w:r>
      <w:r w:rsidRPr="00197C1B">
        <w:t xml:space="preserve"> </w:t>
      </w:r>
      <w:r w:rsidRPr="00197C1B">
        <w:t>Va.</w:t>
      </w:r>
      <w:r w:rsidRPr="00197C1B">
        <w:t xml:space="preserve"> </w:t>
      </w:r>
      <w:r w:rsidRPr="00197C1B">
        <w:t>Oct.</w:t>
      </w:r>
      <w:r w:rsidRPr="00197C1B">
        <w:t xml:space="preserve"> </w:t>
      </w:r>
      <w:r w:rsidRPr="00197C1B">
        <w:t>23, 2007) (awarding damages on various trademark claims, including dilution, despite specific denial of any willful conduct).</w:t>
      </w:r>
    </w:p>
  </w:footnote>
  <w:footnote w:id="160">
    <w:p w14:paraId="0409F706" w14:textId="4C637A45" w:rsidR="00197C1B" w:rsidRPr="00197C1B" w:rsidRDefault="00197C1B" w:rsidP="00197C1B">
      <w:pPr>
        <w:pStyle w:val="FootnoteText"/>
      </w:pPr>
      <w:r w:rsidRPr="00197C1B">
        <w:rPr>
          <w:vertAlign w:val="superscript"/>
        </w:rPr>
        <w:footnoteRef/>
      </w:r>
      <w:r w:rsidRPr="00197C1B">
        <w:t>DTS, Inc.</w:t>
      </w:r>
      <w:r w:rsidRPr="00197C1B">
        <w:t xml:space="preserve"> </w:t>
      </w:r>
      <w:r w:rsidRPr="00197C1B">
        <w:t>v.</w:t>
      </w:r>
      <w:r w:rsidRPr="00197C1B">
        <w:t xml:space="preserve"> </w:t>
      </w:r>
      <w:r w:rsidRPr="00197C1B">
        <w:t>Nero AG, 2016 WL 6662735, at *8 (C.D.</w:t>
      </w:r>
      <w:r w:rsidRPr="00197C1B">
        <w:t xml:space="preserve"> </w:t>
      </w:r>
      <w:r w:rsidRPr="00197C1B">
        <w:t>Cal.</w:t>
      </w:r>
      <w:r w:rsidRPr="00197C1B">
        <w:t xml:space="preserve"> </w:t>
      </w:r>
      <w:r w:rsidRPr="00197C1B">
        <w:t>Feb.</w:t>
      </w:r>
      <w:r w:rsidRPr="00197C1B">
        <w:t xml:space="preserve"> </w:t>
      </w:r>
      <w:r w:rsidRPr="00197C1B">
        <w:t>9, 2016).</w:t>
      </w:r>
    </w:p>
    <w:p w14:paraId="0D565542" w14:textId="77777777" w:rsidR="00197C1B" w:rsidRDefault="00197C1B" w:rsidP="00124999">
      <w:pPr>
        <w:pStyle w:val="footnote"/>
      </w:pPr>
    </w:p>
  </w:footnote>
  <w:footnote w:id="161">
    <w:p w14:paraId="51F7CDE3" w14:textId="7EF067D1" w:rsidR="00197C1B" w:rsidRPr="0019374F" w:rsidRDefault="00197C1B" w:rsidP="00197C1B">
      <w:pPr>
        <w:pStyle w:val="FootnoteText"/>
      </w:pPr>
      <w:r w:rsidRPr="00197C1B">
        <w:rPr>
          <w:vertAlign w:val="superscript"/>
        </w:rPr>
        <w:footnoteRef/>
      </w:r>
      <w:r w:rsidRPr="00197C1B">
        <w:rPr>
          <w:i/>
        </w:rPr>
        <w:t>See</w:t>
      </w:r>
      <w:r w:rsidRPr="00197C1B">
        <w:t xml:space="preserve"> Coach, Inc.</w:t>
      </w:r>
      <w:r w:rsidRPr="00197C1B">
        <w:t xml:space="preserve"> </w:t>
      </w:r>
      <w:r w:rsidRPr="00197C1B">
        <w:t>v.</w:t>
      </w:r>
      <w:r w:rsidRPr="00197C1B">
        <w:t xml:space="preserve"> </w:t>
      </w:r>
      <w:r w:rsidRPr="00197C1B">
        <w:t>We Care Trading Co., 2001 WL 812126, at *15 (S.D.N.Y.</w:t>
      </w:r>
      <w:r w:rsidRPr="00197C1B">
        <w:t xml:space="preserve"> </w:t>
      </w:r>
      <w:r w:rsidRPr="00197C1B">
        <w:t>Jul.</w:t>
      </w:r>
      <w:r w:rsidRPr="00197C1B">
        <w:t xml:space="preserve"> </w:t>
      </w:r>
      <w:r w:rsidRPr="00197C1B">
        <w:t xml:space="preserve">18, 2001), </w:t>
      </w:r>
      <w:r w:rsidRPr="00197C1B">
        <w:rPr>
          <w:i/>
        </w:rPr>
        <w:t>aff’d in part, vacated in part</w:t>
      </w:r>
      <w:r w:rsidRPr="00197C1B">
        <w:t>, 67 F.</w:t>
      </w:r>
      <w:r w:rsidRPr="00197C1B">
        <w:t xml:space="preserve"> </w:t>
      </w:r>
      <w:r w:rsidRPr="00197C1B">
        <w:t>App’x 626 (2d Cir.</w:t>
      </w:r>
      <w:r w:rsidRPr="00197C1B">
        <w:t xml:space="preserve"> </w:t>
      </w:r>
      <w:r w:rsidRPr="00197C1B">
        <w:t xml:space="preserve">2002) (unpublished opinion), </w:t>
      </w:r>
      <w:r w:rsidRPr="00197C1B">
        <w:rPr>
          <w:i/>
        </w:rPr>
        <w:t>cert</w:t>
      </w:r>
      <w:r w:rsidRPr="00197C1B">
        <w:t>.</w:t>
      </w:r>
      <w:r w:rsidRPr="00197C1B">
        <w:t xml:space="preserve"> </w:t>
      </w:r>
      <w:r w:rsidRPr="00197C1B">
        <w:rPr>
          <w:i/>
        </w:rPr>
        <w:t>denied</w:t>
      </w:r>
      <w:r w:rsidRPr="00197C1B">
        <w:t>, 537 U.S.</w:t>
      </w:r>
      <w:r w:rsidRPr="00197C1B">
        <w:t xml:space="preserve"> </w:t>
      </w:r>
      <w:r w:rsidRPr="00197C1B">
        <w:t>1108 (2003).</w:t>
      </w:r>
    </w:p>
  </w:footnote>
  <w:footnote w:id="162">
    <w:p w14:paraId="21876A24" w14:textId="0CF2BA72" w:rsidR="00197C1B" w:rsidRPr="0019374F" w:rsidRDefault="00197C1B" w:rsidP="00197C1B">
      <w:pPr>
        <w:pStyle w:val="FootnoteText"/>
      </w:pPr>
      <w:r w:rsidRPr="00197C1B">
        <w:rPr>
          <w:vertAlign w:val="superscript"/>
        </w:rPr>
        <w:footnoteRef/>
      </w:r>
      <w:r w:rsidRPr="00197C1B">
        <w:rPr>
          <w:i/>
        </w:rPr>
        <w:t>See, e</w:t>
      </w:r>
      <w:r w:rsidRPr="00197C1B">
        <w:t>.</w:t>
      </w:r>
      <w:r w:rsidRPr="00197C1B">
        <w:rPr>
          <w:i/>
        </w:rPr>
        <w:t>g</w:t>
      </w:r>
      <w:r w:rsidRPr="00197C1B">
        <w:t>., Victoria’s Cyber Secret Ltd.</w:t>
      </w:r>
      <w:r w:rsidRPr="00197C1B">
        <w:t xml:space="preserve"> </w:t>
      </w:r>
      <w:r w:rsidRPr="00197C1B">
        <w:t>P’ship v.</w:t>
      </w:r>
      <w:r w:rsidRPr="00197C1B">
        <w:t xml:space="preserve"> </w:t>
      </w:r>
      <w:r w:rsidRPr="00197C1B">
        <w:t>V Secret Catalogue, Inc., 161 F.</w:t>
      </w:r>
      <w:r w:rsidRPr="00197C1B">
        <w:t xml:space="preserve"> </w:t>
      </w:r>
      <w:r w:rsidRPr="00197C1B">
        <w:t>Supp.</w:t>
      </w:r>
      <w:r w:rsidRPr="00197C1B">
        <w:t xml:space="preserve"> </w:t>
      </w:r>
      <w:r w:rsidRPr="00197C1B">
        <w:t>2d 1339, 1356 (S.D.</w:t>
      </w:r>
      <w:r w:rsidRPr="00197C1B">
        <w:t xml:space="preserve"> </w:t>
      </w:r>
      <w:r w:rsidRPr="00197C1B">
        <w:t>Fla.</w:t>
      </w:r>
      <w:r w:rsidRPr="00197C1B">
        <w:t xml:space="preserve"> </w:t>
      </w:r>
      <w:r w:rsidRPr="00197C1B">
        <w:t>2001) (no punitive damages for ACPA violations, which can include dilution).</w:t>
      </w:r>
      <w:r w:rsidRPr="00197C1B">
        <w:t xml:space="preserve"> </w:t>
      </w:r>
      <w:r w:rsidRPr="00197C1B">
        <w:t>There is an exception for counterfeiting claims, where a plaintiff may request damages under §35(b), or statutory damages under §35(c).</w:t>
      </w:r>
      <w:r w:rsidRPr="00197C1B">
        <w:t xml:space="preserve"> </w:t>
      </w:r>
      <w:r w:rsidRPr="00197C1B">
        <w:t>Section 35(b) allows treble damages without the “compensation not a penalty” caveat of §35(a), and §35(c) allows statutory damages of up to $2 million per mark for willful counterfeiting.</w:t>
      </w:r>
      <w:r w:rsidRPr="00197C1B">
        <w:t xml:space="preserve"> </w:t>
      </w:r>
      <w:r w:rsidRPr="00197C1B">
        <w:t>Section 35(c) has been held to permit a punitive component to damage awards.</w:t>
      </w:r>
      <w:r w:rsidRPr="00197C1B">
        <w:t xml:space="preserve"> </w:t>
      </w:r>
      <w:r w:rsidRPr="00197C1B">
        <w:t>Coach, Inc.</w:t>
      </w:r>
      <w:r w:rsidRPr="00197C1B">
        <w:t xml:space="preserve"> </w:t>
      </w:r>
      <w:r w:rsidRPr="00197C1B">
        <w:t>v.</w:t>
      </w:r>
      <w:r w:rsidRPr="00197C1B">
        <w:t xml:space="preserve"> </w:t>
      </w:r>
      <w:r w:rsidRPr="00197C1B">
        <w:t>McMeins, 2012 U.S.</w:t>
      </w:r>
      <w:r w:rsidRPr="00197C1B">
        <w:t xml:space="preserve"> </w:t>
      </w:r>
      <w:r w:rsidRPr="00197C1B">
        <w:t>Dist.</w:t>
      </w:r>
      <w:r w:rsidRPr="00197C1B">
        <w:t xml:space="preserve"> </w:t>
      </w:r>
      <w:r w:rsidRPr="00197C1B">
        <w:t>LEXIS 47153, at *10 (S.D.N.Y.</w:t>
      </w:r>
      <w:r w:rsidRPr="00197C1B">
        <w:t xml:space="preserve"> </w:t>
      </w:r>
      <w:r w:rsidRPr="00197C1B">
        <w:t>Mar.</w:t>
      </w:r>
      <w:r w:rsidRPr="00197C1B">
        <w:t xml:space="preserve"> </w:t>
      </w:r>
      <w:r w:rsidRPr="00197C1B">
        <w:t>9, 2012).</w:t>
      </w:r>
    </w:p>
  </w:footnote>
  <w:footnote w:id="163">
    <w:p w14:paraId="08276B67" w14:textId="0D956BD8" w:rsidR="00197C1B" w:rsidRPr="0019374F" w:rsidRDefault="00197C1B" w:rsidP="00197C1B">
      <w:pPr>
        <w:pStyle w:val="FootnoteText"/>
      </w:pPr>
      <w:r w:rsidRPr="00197C1B">
        <w:rPr>
          <w:vertAlign w:val="superscript"/>
        </w:rPr>
        <w:footnoteRef/>
      </w:r>
      <w:r w:rsidRPr="00197C1B">
        <w:rPr>
          <w:i/>
        </w:rPr>
        <w:t>See</w:t>
      </w:r>
      <w:r w:rsidRPr="00197C1B">
        <w:t xml:space="preserve"> Super Duper, Inc.</w:t>
      </w:r>
      <w:r w:rsidRPr="00197C1B">
        <w:t xml:space="preserve"> </w:t>
      </w:r>
      <w:r w:rsidRPr="00197C1B">
        <w:t>v.</w:t>
      </w:r>
      <w:r w:rsidRPr="00197C1B">
        <w:t xml:space="preserve"> </w:t>
      </w:r>
      <w:r w:rsidRPr="00197C1B">
        <w:t>Mattel, Inc., 92 USPQ2d 1119, 1122–23 (D.S.C.</w:t>
      </w:r>
      <w:r w:rsidRPr="00197C1B">
        <w:t xml:space="preserve"> </w:t>
      </w:r>
      <w:r w:rsidRPr="00197C1B">
        <w:t xml:space="preserve">2009) (enhancing profits found by the jury to accord proper compensation and deter future bad conduct), </w:t>
      </w:r>
      <w:r w:rsidRPr="00197C1B">
        <w:rPr>
          <w:i/>
        </w:rPr>
        <w:t>aff’d</w:t>
      </w:r>
      <w:r w:rsidRPr="00197C1B">
        <w:t>, 382 F.</w:t>
      </w:r>
      <w:r w:rsidRPr="00197C1B">
        <w:t xml:space="preserve"> </w:t>
      </w:r>
      <w:r w:rsidRPr="00197C1B">
        <w:t>App’x 308 (4th Cir.</w:t>
      </w:r>
      <w:r w:rsidRPr="00197C1B">
        <w:t xml:space="preserve"> </w:t>
      </w:r>
      <w:r w:rsidRPr="00197C1B">
        <w:t xml:space="preserve">2010), </w:t>
      </w:r>
      <w:r w:rsidRPr="00197C1B">
        <w:rPr>
          <w:i/>
        </w:rPr>
        <w:t>cert</w:t>
      </w:r>
      <w:r w:rsidRPr="00197C1B">
        <w:t>.</w:t>
      </w:r>
      <w:r w:rsidRPr="00197C1B">
        <w:t xml:space="preserve"> </w:t>
      </w:r>
      <w:r w:rsidRPr="00197C1B">
        <w:rPr>
          <w:i/>
        </w:rPr>
        <w:t>denied</w:t>
      </w:r>
      <w:r w:rsidRPr="00197C1B">
        <w:t>, 131 S.</w:t>
      </w:r>
      <w:r w:rsidRPr="00197C1B">
        <w:t xml:space="preserve"> </w:t>
      </w:r>
      <w:r w:rsidRPr="00197C1B">
        <w:t>Ct.</w:t>
      </w:r>
      <w:r w:rsidRPr="00197C1B">
        <w:t xml:space="preserve"> </w:t>
      </w:r>
      <w:r w:rsidRPr="00197C1B">
        <w:t>1003 (2011).</w:t>
      </w:r>
    </w:p>
  </w:footnote>
  <w:footnote w:id="164">
    <w:p w14:paraId="2530EA8E" w14:textId="10D21489" w:rsidR="00197C1B" w:rsidRPr="0019374F" w:rsidRDefault="00197C1B" w:rsidP="00197C1B">
      <w:pPr>
        <w:pStyle w:val="FootnoteText"/>
      </w:pPr>
      <w:r w:rsidRPr="00197C1B">
        <w:rPr>
          <w:vertAlign w:val="superscript"/>
        </w:rPr>
        <w:footnoteRef/>
      </w:r>
      <w:r w:rsidRPr="00197C1B">
        <w:rPr>
          <w:i/>
        </w:rPr>
        <w:t>Victoria’s Cyber Secret</w:t>
      </w:r>
      <w:r w:rsidRPr="00197C1B">
        <w:t>, 161 F.</w:t>
      </w:r>
      <w:r w:rsidRPr="00197C1B">
        <w:t xml:space="preserve"> </w:t>
      </w:r>
      <w:r w:rsidRPr="00197C1B">
        <w:t>Supp.</w:t>
      </w:r>
      <w:r w:rsidRPr="00197C1B">
        <w:t xml:space="preserve"> </w:t>
      </w:r>
      <w:r w:rsidRPr="00197C1B">
        <w:t>2d at 1356–57.</w:t>
      </w:r>
      <w:r w:rsidRPr="00197C1B">
        <w:t xml:space="preserve"> </w:t>
      </w:r>
      <w:r w:rsidRPr="00197C1B">
        <w:rPr>
          <w:i/>
        </w:rPr>
        <w:t>See</w:t>
      </w:r>
      <w:r w:rsidRPr="00197C1B">
        <w:t xml:space="preserve"> JCW Invs., Inc.</w:t>
      </w:r>
      <w:r w:rsidRPr="00197C1B">
        <w:t xml:space="preserve"> </w:t>
      </w:r>
      <w:r w:rsidRPr="00197C1B">
        <w:t>v.</w:t>
      </w:r>
      <w:r w:rsidRPr="00197C1B">
        <w:t xml:space="preserve"> </w:t>
      </w:r>
      <w:r w:rsidRPr="00197C1B">
        <w:t>Novelty, Inc., 2003 WL 742184, at *2–3 (N.D.</w:t>
      </w:r>
      <w:r w:rsidRPr="00197C1B">
        <w:t xml:space="preserve"> </w:t>
      </w:r>
      <w:r w:rsidRPr="00197C1B">
        <w:t>Ill.</w:t>
      </w:r>
      <w:r w:rsidRPr="00197C1B">
        <w:t xml:space="preserve"> </w:t>
      </w:r>
      <w:r w:rsidRPr="00197C1B">
        <w:t>Mar.</w:t>
      </w:r>
      <w:r w:rsidRPr="00197C1B">
        <w:t xml:space="preserve"> </w:t>
      </w:r>
      <w:r w:rsidRPr="00197C1B">
        <w:t>4, 2003) (infringement case;</w:t>
      </w:r>
      <w:r w:rsidRPr="00197C1B">
        <w:t xml:space="preserve"> </w:t>
      </w:r>
      <w:r w:rsidRPr="00197C1B">
        <w:t xml:space="preserve">citing case law), </w:t>
      </w:r>
      <w:r w:rsidRPr="00197C1B">
        <w:rPr>
          <w:i/>
        </w:rPr>
        <w:t>aff’d</w:t>
      </w:r>
      <w:r w:rsidRPr="00197C1B">
        <w:t>, 482 F.3d 910, 918–19, 82 USPQ2d 1001 (7th Cir.</w:t>
      </w:r>
      <w:r w:rsidRPr="00197C1B">
        <w:t xml:space="preserve"> </w:t>
      </w:r>
      <w:r w:rsidRPr="00197C1B">
        <w:t>2007).</w:t>
      </w:r>
    </w:p>
  </w:footnote>
  <w:footnote w:id="165">
    <w:p w14:paraId="38910885" w14:textId="520272FD" w:rsidR="00197C1B" w:rsidRPr="0019374F" w:rsidRDefault="00197C1B" w:rsidP="00197C1B">
      <w:pPr>
        <w:pStyle w:val="FootnoteText"/>
      </w:pPr>
      <w:r w:rsidRPr="00197C1B">
        <w:rPr>
          <w:vertAlign w:val="superscript"/>
        </w:rPr>
        <w:footnoteRef/>
      </w:r>
      <w:r w:rsidRPr="00197C1B">
        <w:t>Lanham Act §35(d), 15 U.S.C.</w:t>
      </w:r>
      <w:r w:rsidRPr="00197C1B">
        <w:t xml:space="preserve"> </w:t>
      </w:r>
      <w:r w:rsidRPr="00197C1B">
        <w:t>§1117(d).</w:t>
      </w:r>
    </w:p>
  </w:footnote>
  <w:footnote w:id="166">
    <w:p w14:paraId="23AB9C3D" w14:textId="1A188D48" w:rsidR="00197C1B" w:rsidRPr="0019374F" w:rsidRDefault="00197C1B" w:rsidP="00197C1B">
      <w:pPr>
        <w:pStyle w:val="FootnoteText"/>
      </w:pPr>
      <w:r w:rsidRPr="00197C1B">
        <w:rPr>
          <w:vertAlign w:val="superscript"/>
        </w:rPr>
        <w:footnoteRef/>
      </w:r>
      <w:r w:rsidRPr="00197C1B">
        <w:rPr>
          <w:i/>
        </w:rPr>
        <w:t>E</w:t>
      </w:r>
      <w:r w:rsidRPr="00197C1B">
        <w:t>.</w:t>
      </w:r>
      <w:r w:rsidRPr="00197C1B">
        <w:rPr>
          <w:i/>
        </w:rPr>
        <w:t>g</w:t>
      </w:r>
      <w:r w:rsidRPr="00197C1B">
        <w:t>.,</w:t>
      </w:r>
      <w:r w:rsidRPr="00197C1B">
        <w:rPr>
          <w:i/>
        </w:rPr>
        <w:t xml:space="preserve"> Victoria’s Cyber Secret</w:t>
      </w:r>
      <w:r w:rsidRPr="00197C1B">
        <w:t>, 161 F.</w:t>
      </w:r>
      <w:r w:rsidRPr="00197C1B">
        <w:t xml:space="preserve"> </w:t>
      </w:r>
      <w:r w:rsidRPr="00197C1B">
        <w:t>Supp.</w:t>
      </w:r>
      <w:r w:rsidRPr="00197C1B">
        <w:t xml:space="preserve"> </w:t>
      </w:r>
      <w:r w:rsidRPr="00197C1B">
        <w:t>2d at 1356 (awarding $40,000, or $10,000 per domain name);</w:t>
      </w:r>
      <w:r w:rsidRPr="00197C1B">
        <w:t xml:space="preserve"> </w:t>
      </w:r>
      <w:r w:rsidRPr="00197C1B">
        <w:t>Mattel, Inc.</w:t>
      </w:r>
      <w:r w:rsidRPr="00197C1B">
        <w:t xml:space="preserve"> </w:t>
      </w:r>
      <w:r w:rsidRPr="00197C1B">
        <w:t>v.</w:t>
      </w:r>
      <w:r w:rsidRPr="00197C1B">
        <w:t xml:space="preserve"> </w:t>
      </w:r>
      <w:r w:rsidRPr="00197C1B">
        <w:t>Adventure Apparel, 2001 WL 1035140, at *5, 2001 BL 1316 (S.D.N.Y.</w:t>
      </w:r>
      <w:r w:rsidRPr="00197C1B">
        <w:t xml:space="preserve"> </w:t>
      </w:r>
      <w:r w:rsidRPr="00197C1B">
        <w:t>Sept.</w:t>
      </w:r>
      <w:r w:rsidRPr="00197C1B">
        <w:t xml:space="preserve"> </w:t>
      </w:r>
      <w:r w:rsidRPr="00197C1B">
        <w:t>7, 2001) (awarding $2,000, or $1,000 per domain name);</w:t>
      </w:r>
      <w:r w:rsidRPr="00197C1B">
        <w:t xml:space="preserve"> </w:t>
      </w:r>
      <w:r w:rsidRPr="00197C1B">
        <w:t>Aztar Corp.</w:t>
      </w:r>
      <w:r w:rsidRPr="00197C1B">
        <w:t xml:space="preserve"> </w:t>
      </w:r>
      <w:r w:rsidRPr="00197C1B">
        <w:t>v.</w:t>
      </w:r>
      <w:r w:rsidRPr="00197C1B">
        <w:t xml:space="preserve"> </w:t>
      </w:r>
      <w:r w:rsidRPr="00197C1B">
        <w:t>MGM Casino, 59 USPQ2d 1460, 1465 (E.D.</w:t>
      </w:r>
      <w:r w:rsidRPr="00197C1B">
        <w:t xml:space="preserve"> </w:t>
      </w:r>
      <w:r w:rsidRPr="00197C1B">
        <w:t>Va.</w:t>
      </w:r>
      <w:r w:rsidRPr="00197C1B">
        <w:t xml:space="preserve"> </w:t>
      </w:r>
      <w:r w:rsidRPr="00197C1B">
        <w:t>2001) (awarding $100,000).</w:t>
      </w:r>
    </w:p>
  </w:footnote>
  <w:footnote w:id="167">
    <w:p w14:paraId="5A53BF7E" w14:textId="3F701877" w:rsidR="00197C1B" w:rsidRPr="00197C1B" w:rsidRDefault="00197C1B" w:rsidP="00197C1B">
      <w:pPr>
        <w:pStyle w:val="FootnoteText"/>
      </w:pPr>
      <w:r w:rsidRPr="00197C1B">
        <w:rPr>
          <w:vertAlign w:val="superscript"/>
        </w:rPr>
        <w:footnoteRef/>
      </w:r>
      <w:r w:rsidRPr="00197C1B">
        <w:t>2013 WL 12308347 (N.D.</w:t>
      </w:r>
      <w:r w:rsidRPr="00197C1B">
        <w:t xml:space="preserve"> </w:t>
      </w:r>
      <w:r w:rsidRPr="00197C1B">
        <w:t>Cal.</w:t>
      </w:r>
      <w:r w:rsidRPr="00197C1B">
        <w:t xml:space="preserve"> </w:t>
      </w:r>
      <w:r w:rsidRPr="00197C1B">
        <w:t>Jan.</w:t>
      </w:r>
      <w:r w:rsidRPr="00197C1B">
        <w:t xml:space="preserve"> </w:t>
      </w:r>
      <w:r w:rsidRPr="00197C1B">
        <w:t xml:space="preserve">29, 2013), </w:t>
      </w:r>
      <w:r w:rsidRPr="00197C1B">
        <w:rPr>
          <w:i/>
        </w:rPr>
        <w:t>rev’d in part on other grounds</w:t>
      </w:r>
      <w:r w:rsidRPr="00197C1B">
        <w:t>, 786 F.3d 983, 114 USPQ2d 1953 (Fed.</w:t>
      </w:r>
      <w:r w:rsidRPr="00197C1B">
        <w:t xml:space="preserve"> </w:t>
      </w:r>
      <w:r w:rsidRPr="00197C1B">
        <w:t>Cir.</w:t>
      </w:r>
      <w:r w:rsidRPr="00197C1B">
        <w:t xml:space="preserve"> </w:t>
      </w:r>
      <w:r w:rsidRPr="00197C1B">
        <w:t xml:space="preserve">2015) (the trademark claims were reversed because the court found the trade dress to be functional), </w:t>
      </w:r>
      <w:r w:rsidRPr="00197C1B">
        <w:rPr>
          <w:i/>
        </w:rPr>
        <w:t>rev’d on other grounds</w:t>
      </w:r>
      <w:r w:rsidRPr="00197C1B">
        <w:t>, 580 U.S.</w:t>
      </w:r>
      <w:r w:rsidRPr="00197C1B">
        <w:t xml:space="preserve"> </w:t>
      </w:r>
      <w:r w:rsidRPr="00197C1B">
        <w:t>53, 120 USPQ2d 1749 (2016).</w:t>
      </w:r>
    </w:p>
    <w:p w14:paraId="59E623B5" w14:textId="77777777" w:rsidR="00197C1B" w:rsidRDefault="00197C1B" w:rsidP="00124999">
      <w:pPr>
        <w:pStyle w:val="footnote"/>
      </w:pPr>
    </w:p>
  </w:footnote>
  <w:footnote w:id="168">
    <w:p w14:paraId="65FEE5EE" w14:textId="4A6757B5" w:rsidR="00197C1B" w:rsidRPr="00197C1B"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*3.</w:t>
      </w:r>
    </w:p>
    <w:p w14:paraId="7EC7D870" w14:textId="77777777" w:rsidR="00197C1B" w:rsidRDefault="00197C1B" w:rsidP="00124999">
      <w:pPr>
        <w:pStyle w:val="footnote"/>
      </w:pPr>
    </w:p>
  </w:footnote>
  <w:footnote w:id="169">
    <w:p w14:paraId="17294975" w14:textId="1CBFD019" w:rsidR="00197C1B" w:rsidRPr="00197C1B" w:rsidRDefault="00197C1B" w:rsidP="00197C1B">
      <w:pPr>
        <w:pStyle w:val="FootnoteText"/>
      </w:pPr>
      <w:r w:rsidRPr="00197C1B">
        <w:rPr>
          <w:vertAlign w:val="superscript"/>
        </w:rPr>
        <w:footnoteRef/>
      </w:r>
      <w:r w:rsidRPr="00197C1B">
        <w:t>Lanham Act §29, 15 U.S.C.</w:t>
      </w:r>
      <w:r w:rsidRPr="00197C1B">
        <w:t xml:space="preserve"> </w:t>
      </w:r>
      <w:r w:rsidRPr="00197C1B">
        <w:t>§1111.</w:t>
      </w:r>
    </w:p>
    <w:p w14:paraId="25F3D164" w14:textId="77777777" w:rsidR="00197C1B" w:rsidRDefault="00197C1B" w:rsidP="00124999">
      <w:pPr>
        <w:pStyle w:val="footnote"/>
      </w:pPr>
    </w:p>
  </w:footnote>
  <w:footnote w:id="170">
    <w:p w14:paraId="16684507" w14:textId="3A721563" w:rsidR="00197C1B" w:rsidRPr="00197C1B" w:rsidRDefault="00197C1B" w:rsidP="00197C1B">
      <w:pPr>
        <w:pStyle w:val="FootnoteText"/>
      </w:pPr>
      <w:r w:rsidRPr="00197C1B">
        <w:rPr>
          <w:vertAlign w:val="superscript"/>
        </w:rPr>
        <w:footnoteRef/>
      </w:r>
      <w:r w:rsidRPr="00197C1B">
        <w:t>926 F.</w:t>
      </w:r>
      <w:r w:rsidRPr="00197C1B">
        <w:t xml:space="preserve"> </w:t>
      </w:r>
      <w:r w:rsidRPr="00197C1B">
        <w:t>Supp.</w:t>
      </w:r>
      <w:r w:rsidRPr="00197C1B">
        <w:t xml:space="preserve"> </w:t>
      </w:r>
      <w:r w:rsidRPr="00197C1B">
        <w:t>2d 1100 (N.D.</w:t>
      </w:r>
      <w:r w:rsidRPr="00197C1B">
        <w:t xml:space="preserve"> </w:t>
      </w:r>
      <w:r w:rsidRPr="00197C1B">
        <w:t>Cal.</w:t>
      </w:r>
      <w:r w:rsidRPr="00197C1B">
        <w:t xml:space="preserve"> </w:t>
      </w:r>
      <w:r w:rsidRPr="00197C1B">
        <w:t xml:space="preserve">2013), </w:t>
      </w:r>
      <w:r w:rsidRPr="00197C1B">
        <w:rPr>
          <w:i/>
        </w:rPr>
        <w:t>aff’d in part</w:t>
      </w:r>
      <w:r w:rsidRPr="00197C1B">
        <w:t>,</w:t>
      </w:r>
      <w:r w:rsidRPr="00197C1B">
        <w:rPr>
          <w:i/>
        </w:rPr>
        <w:t xml:space="preserve"> rev’d in part on other grounds</w:t>
      </w:r>
      <w:r w:rsidRPr="00197C1B">
        <w:t>, 786 F.3d 983, 114 USPQ2d 1953 (Fed.</w:t>
      </w:r>
      <w:r w:rsidRPr="00197C1B">
        <w:t xml:space="preserve"> </w:t>
      </w:r>
      <w:r w:rsidRPr="00197C1B">
        <w:t>Cir.</w:t>
      </w:r>
      <w:r w:rsidRPr="00197C1B">
        <w:t xml:space="preserve"> </w:t>
      </w:r>
      <w:r w:rsidRPr="00197C1B">
        <w:t xml:space="preserve">2015) (the Federal Circuit held the trade dress to be functional and did not reach the dilution issues), </w:t>
      </w:r>
      <w:r w:rsidRPr="00197C1B">
        <w:rPr>
          <w:i/>
        </w:rPr>
        <w:t>rev’d on other grounds</w:t>
      </w:r>
      <w:r w:rsidRPr="00197C1B">
        <w:t>, 580 U.S.</w:t>
      </w:r>
      <w:r w:rsidRPr="00197C1B">
        <w:t xml:space="preserve"> </w:t>
      </w:r>
      <w:r w:rsidRPr="00197C1B">
        <w:t>53, 120 USPQ2d 1749 (2016).</w:t>
      </w:r>
    </w:p>
    <w:p w14:paraId="392CE9E5" w14:textId="77777777" w:rsidR="00197C1B" w:rsidRDefault="00197C1B" w:rsidP="00124999">
      <w:pPr>
        <w:pStyle w:val="footnote"/>
      </w:pPr>
    </w:p>
  </w:footnote>
  <w:footnote w:id="171">
    <w:p w14:paraId="06F2205D" w14:textId="4866D957" w:rsidR="00197C1B" w:rsidRPr="00197C1B"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1113.</w:t>
      </w:r>
      <w:r w:rsidRPr="00197C1B">
        <w:t xml:space="preserve"> </w:t>
      </w:r>
      <w:r w:rsidRPr="00197C1B">
        <w:t>Because some of Samsung’s products were found to have diluted both registered and unregistered trade dress, the court determined that notice was an unnecessary precursor to a damage award for those products.</w:t>
      </w:r>
      <w:r w:rsidRPr="00197C1B">
        <w:t xml:space="preserve"> </w:t>
      </w:r>
      <w:r w:rsidRPr="00197C1B">
        <w:rPr>
          <w:i/>
        </w:rPr>
        <w:t>Id</w:t>
      </w:r>
      <w:r w:rsidRPr="00197C1B">
        <w:t>.</w:t>
      </w:r>
      <w:r w:rsidRPr="00197C1B">
        <w:t xml:space="preserve"> </w:t>
      </w:r>
      <w:r w:rsidRPr="00197C1B">
        <w:t>at 1117.</w:t>
      </w:r>
      <w:r w:rsidRPr="00197C1B">
        <w:t xml:space="preserve"> </w:t>
      </w:r>
      <w:r w:rsidRPr="00197C1B">
        <w:t>The jury’s award of over $381 million was upheld.</w:t>
      </w:r>
      <w:r w:rsidRPr="00197C1B">
        <w:t xml:space="preserve"> </w:t>
      </w:r>
      <w:r w:rsidRPr="00197C1B">
        <w:rPr>
          <w:i/>
        </w:rPr>
        <w:t>See also</w:t>
      </w:r>
      <w:r w:rsidRPr="00197C1B">
        <w:t xml:space="preserve"> Jury Instruction No.</w:t>
      </w:r>
      <w:r w:rsidRPr="00197C1B">
        <w:t xml:space="preserve"> </w:t>
      </w:r>
      <w:r w:rsidRPr="00197C1B">
        <w:t>34, Blumenthal Distrib., Inc.</w:t>
      </w:r>
      <w:r w:rsidRPr="00197C1B">
        <w:t xml:space="preserve"> </w:t>
      </w:r>
      <w:r w:rsidRPr="00197C1B">
        <w:t>v.</w:t>
      </w:r>
      <w:r w:rsidRPr="00197C1B">
        <w:t xml:space="preserve"> </w:t>
      </w:r>
      <w:r w:rsidRPr="00197C1B">
        <w:t>Herman Miller, Inc., No.</w:t>
      </w:r>
      <w:r w:rsidRPr="00197C1B">
        <w:t xml:space="preserve"> </w:t>
      </w:r>
      <w:r w:rsidRPr="00197C1B">
        <w:t>5:14-cv-01926 (C.D.</w:t>
      </w:r>
      <w:r w:rsidRPr="00197C1B">
        <w:t xml:space="preserve"> </w:t>
      </w:r>
      <w:r w:rsidRPr="00197C1B">
        <w:t>Cal.</w:t>
      </w:r>
      <w:r w:rsidRPr="00197C1B">
        <w:t xml:space="preserve"> </w:t>
      </w:r>
      <w:r w:rsidRPr="00197C1B">
        <w:t>Oct.</w:t>
      </w:r>
      <w:r w:rsidRPr="00197C1B">
        <w:t xml:space="preserve"> </w:t>
      </w:r>
      <w:r w:rsidRPr="00197C1B">
        <w:t>7, 2016) (Jury Instructions).</w:t>
      </w:r>
    </w:p>
    <w:p w14:paraId="11D05552" w14:textId="77777777" w:rsidR="00197C1B" w:rsidRDefault="00197C1B" w:rsidP="00124999">
      <w:pPr>
        <w:pStyle w:val="footnote"/>
      </w:pPr>
    </w:p>
  </w:footnote>
  <w:footnote w:id="172">
    <w:p w14:paraId="1445504E" w14:textId="4ACC5035" w:rsidR="00197C1B" w:rsidRPr="00197C1B" w:rsidRDefault="00197C1B" w:rsidP="00197C1B">
      <w:pPr>
        <w:pStyle w:val="FootnoteText"/>
      </w:pPr>
      <w:r w:rsidRPr="00197C1B">
        <w:rPr>
          <w:vertAlign w:val="superscript"/>
        </w:rPr>
        <w:footnoteRef/>
      </w:r>
      <w:r w:rsidRPr="00197C1B">
        <w:t>2017 WL 3271706 (C.D.</w:t>
      </w:r>
      <w:r w:rsidRPr="00197C1B">
        <w:t xml:space="preserve"> </w:t>
      </w:r>
      <w:r w:rsidRPr="00197C1B">
        <w:t>Cal.</w:t>
      </w:r>
      <w:r w:rsidRPr="00197C1B">
        <w:t xml:space="preserve"> </w:t>
      </w:r>
      <w:r w:rsidRPr="00197C1B">
        <w:t>Aug.</w:t>
      </w:r>
      <w:r w:rsidRPr="00197C1B">
        <w:t xml:space="preserve"> </w:t>
      </w:r>
      <w:r w:rsidRPr="00197C1B">
        <w:t>1, 2017).</w:t>
      </w:r>
    </w:p>
    <w:p w14:paraId="422675AF" w14:textId="77777777" w:rsidR="00197C1B" w:rsidRDefault="00197C1B" w:rsidP="00124999">
      <w:pPr>
        <w:pStyle w:val="footnote"/>
      </w:pPr>
    </w:p>
  </w:footnote>
  <w:footnote w:id="173">
    <w:p w14:paraId="315CC0B2" w14:textId="2CACB6A6" w:rsidR="00197C1B" w:rsidRPr="00197C1B"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*20.</w:t>
      </w:r>
    </w:p>
    <w:p w14:paraId="4E594AEC" w14:textId="77777777" w:rsidR="00197C1B" w:rsidRPr="001402DA" w:rsidRDefault="00197C1B" w:rsidP="00124999">
      <w:pPr>
        <w:pStyle w:val="footnote"/>
        <w:rPr>
          <w:lang w:val="da-DK"/>
        </w:rPr>
      </w:pPr>
    </w:p>
  </w:footnote>
  <w:footnote w:id="174">
    <w:p w14:paraId="0A219F74" w14:textId="78E7C230" w:rsidR="00197C1B" w:rsidRPr="00197C1B"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*22.</w:t>
      </w:r>
    </w:p>
    <w:p w14:paraId="46EEE9A0" w14:textId="77777777" w:rsidR="00197C1B" w:rsidRPr="001402DA" w:rsidRDefault="00197C1B" w:rsidP="00124999">
      <w:pPr>
        <w:pStyle w:val="footnote"/>
        <w:rPr>
          <w:lang w:val="da-DK"/>
        </w:rPr>
      </w:pPr>
    </w:p>
  </w:footnote>
  <w:footnote w:id="175">
    <w:p w14:paraId="0C4709EA" w14:textId="6E119B01" w:rsidR="00197C1B" w:rsidRPr="00197C1B"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*20.</w:t>
      </w:r>
    </w:p>
    <w:p w14:paraId="1C5413E7" w14:textId="77777777" w:rsidR="00197C1B" w:rsidRPr="001402DA" w:rsidRDefault="00197C1B" w:rsidP="00124999">
      <w:pPr>
        <w:pStyle w:val="footnote"/>
        <w:rPr>
          <w:lang w:val="da-DK"/>
        </w:rPr>
      </w:pPr>
    </w:p>
  </w:footnote>
  <w:footnote w:id="176">
    <w:p w14:paraId="68D7D6FB" w14:textId="34746109" w:rsidR="00197C1B" w:rsidRPr="00197C1B"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*22.</w:t>
      </w:r>
    </w:p>
    <w:p w14:paraId="3B5F48E1" w14:textId="77777777" w:rsidR="00197C1B" w:rsidRPr="001402DA" w:rsidRDefault="00197C1B" w:rsidP="00124999">
      <w:pPr>
        <w:pStyle w:val="footnote"/>
        <w:rPr>
          <w:lang w:val="da-DK"/>
        </w:rPr>
      </w:pPr>
    </w:p>
  </w:footnote>
  <w:footnote w:id="177">
    <w:p w14:paraId="46594164" w14:textId="6FBB70DB" w:rsidR="00197C1B" w:rsidRPr="00197C1B"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*20.</w:t>
      </w:r>
    </w:p>
    <w:p w14:paraId="692E7783" w14:textId="77777777" w:rsidR="00197C1B" w:rsidRPr="001402DA" w:rsidRDefault="00197C1B" w:rsidP="00124999">
      <w:pPr>
        <w:pStyle w:val="footnote"/>
        <w:rPr>
          <w:lang w:val="da-DK"/>
        </w:rPr>
      </w:pPr>
    </w:p>
  </w:footnote>
  <w:footnote w:id="178">
    <w:p w14:paraId="50EFB2F4" w14:textId="37A65635" w:rsidR="00197C1B" w:rsidRPr="00197C1B" w:rsidRDefault="00197C1B" w:rsidP="00197C1B">
      <w:pPr>
        <w:pStyle w:val="FootnoteText"/>
      </w:pPr>
      <w:r w:rsidRPr="00197C1B">
        <w:rPr>
          <w:vertAlign w:val="superscript"/>
        </w:rPr>
        <w:footnoteRef/>
      </w:r>
      <w:r w:rsidRPr="00197C1B">
        <w:t>Lanham Act §43(c)(5)(B)(i), 15 U.S.C.</w:t>
      </w:r>
      <w:r w:rsidRPr="00197C1B">
        <w:t xml:space="preserve"> </w:t>
      </w:r>
      <w:r w:rsidRPr="00197C1B">
        <w:t>§1125(c)(5)(B)(i).</w:t>
      </w:r>
    </w:p>
    <w:p w14:paraId="16B1195A" w14:textId="77777777" w:rsidR="00197C1B" w:rsidRPr="001402DA" w:rsidRDefault="00197C1B" w:rsidP="00124999">
      <w:pPr>
        <w:pStyle w:val="footnote"/>
        <w:rPr>
          <w:lang w:val="da-DK"/>
        </w:rPr>
      </w:pPr>
    </w:p>
  </w:footnote>
  <w:footnote w:id="179">
    <w:p w14:paraId="5B43B8A5" w14:textId="6FC79AD6" w:rsidR="00197C1B" w:rsidRPr="00197C1B" w:rsidRDefault="00197C1B" w:rsidP="00197C1B">
      <w:pPr>
        <w:pStyle w:val="FootnoteText"/>
      </w:pPr>
      <w:r w:rsidRPr="00197C1B">
        <w:rPr>
          <w:vertAlign w:val="superscript"/>
        </w:rPr>
        <w:footnoteRef/>
      </w:r>
      <w:r w:rsidRPr="00197C1B">
        <w:t>Jury Instruction No.</w:t>
      </w:r>
      <w:r w:rsidRPr="00197C1B">
        <w:t xml:space="preserve"> </w:t>
      </w:r>
      <w:r w:rsidRPr="00197C1B">
        <w:t>35, Blumenthal Distrib., Inc.</w:t>
      </w:r>
      <w:r w:rsidRPr="00197C1B">
        <w:t xml:space="preserve"> </w:t>
      </w:r>
      <w:r w:rsidRPr="00197C1B">
        <w:t>v.</w:t>
      </w:r>
      <w:r w:rsidRPr="00197C1B">
        <w:t xml:space="preserve"> </w:t>
      </w:r>
      <w:r w:rsidRPr="00197C1B">
        <w:t>Herman Miller, Inc., No.</w:t>
      </w:r>
      <w:r w:rsidRPr="00197C1B">
        <w:t xml:space="preserve"> </w:t>
      </w:r>
      <w:r w:rsidRPr="00197C1B">
        <w:t>5:14-cv-01926 (C.D.</w:t>
      </w:r>
      <w:r w:rsidRPr="00197C1B">
        <w:t xml:space="preserve"> </w:t>
      </w:r>
      <w:r w:rsidRPr="00197C1B">
        <w:t>Cal.</w:t>
      </w:r>
      <w:r w:rsidRPr="00197C1B">
        <w:t xml:space="preserve"> </w:t>
      </w:r>
      <w:r w:rsidRPr="00197C1B">
        <w:t>Oct.</w:t>
      </w:r>
      <w:r w:rsidRPr="00197C1B">
        <w:t xml:space="preserve"> </w:t>
      </w:r>
      <w:r w:rsidRPr="00197C1B">
        <w:t>7, 2016) (Jury Instructions).</w:t>
      </w:r>
    </w:p>
    <w:p w14:paraId="500F8661" w14:textId="77777777" w:rsidR="00197C1B" w:rsidRDefault="00197C1B" w:rsidP="00124999">
      <w:pPr>
        <w:pStyle w:val="footnote"/>
      </w:pPr>
    </w:p>
  </w:footnote>
  <w:footnote w:id="180">
    <w:p w14:paraId="30366863" w14:textId="4C7B6E2D" w:rsidR="00197C1B" w:rsidRPr="00197C1B" w:rsidRDefault="00197C1B" w:rsidP="00197C1B">
      <w:pPr>
        <w:pStyle w:val="FootnoteText"/>
      </w:pPr>
      <w:r w:rsidRPr="00197C1B">
        <w:rPr>
          <w:vertAlign w:val="superscript"/>
        </w:rPr>
        <w:footnoteRef/>
      </w:r>
      <w:r w:rsidRPr="00197C1B">
        <w:t>926 F.</w:t>
      </w:r>
      <w:r w:rsidRPr="00197C1B">
        <w:t xml:space="preserve"> </w:t>
      </w:r>
      <w:r w:rsidRPr="00197C1B">
        <w:t>Supp.</w:t>
      </w:r>
      <w:r w:rsidRPr="00197C1B">
        <w:t xml:space="preserve"> </w:t>
      </w:r>
      <w:r w:rsidRPr="00197C1B">
        <w:t>2d 1100 (N.D.</w:t>
      </w:r>
      <w:r w:rsidRPr="00197C1B">
        <w:t xml:space="preserve"> </w:t>
      </w:r>
      <w:r w:rsidRPr="00197C1B">
        <w:t>Cal.</w:t>
      </w:r>
      <w:r w:rsidRPr="00197C1B">
        <w:t xml:space="preserve"> </w:t>
      </w:r>
      <w:r w:rsidRPr="00197C1B">
        <w:t xml:space="preserve">2013), </w:t>
      </w:r>
      <w:r w:rsidRPr="00197C1B">
        <w:rPr>
          <w:i/>
        </w:rPr>
        <w:t>aff’d in part</w:t>
      </w:r>
      <w:r w:rsidRPr="00197C1B">
        <w:t>,</w:t>
      </w:r>
      <w:r w:rsidRPr="00197C1B">
        <w:rPr>
          <w:i/>
        </w:rPr>
        <w:t xml:space="preserve"> rev’d in part on other grounds</w:t>
      </w:r>
      <w:r w:rsidRPr="00197C1B">
        <w:t>, 786 F.3d 983, 114 USPQ2d 1953 (Fed.</w:t>
      </w:r>
      <w:r w:rsidRPr="00197C1B">
        <w:t xml:space="preserve"> </w:t>
      </w:r>
      <w:r w:rsidRPr="00197C1B">
        <w:t>Cir.</w:t>
      </w:r>
      <w:r w:rsidRPr="00197C1B">
        <w:t xml:space="preserve"> </w:t>
      </w:r>
      <w:r w:rsidRPr="00197C1B">
        <w:t xml:space="preserve">2015) (the Federal Circuit held the trade dress to be functional and did not reach the dilution issues), </w:t>
      </w:r>
      <w:r w:rsidRPr="00197C1B">
        <w:rPr>
          <w:i/>
        </w:rPr>
        <w:t>rev’d on other grounds</w:t>
      </w:r>
      <w:r w:rsidRPr="00197C1B">
        <w:t>, 137 S.</w:t>
      </w:r>
      <w:r w:rsidRPr="00197C1B">
        <w:t xml:space="preserve"> </w:t>
      </w:r>
      <w:r w:rsidRPr="00197C1B">
        <w:t>Ct.</w:t>
      </w:r>
      <w:r w:rsidRPr="00197C1B">
        <w:t xml:space="preserve"> </w:t>
      </w:r>
      <w:r w:rsidRPr="00197C1B">
        <w:t>429, 120 USPQ2d 1749 (2016).</w:t>
      </w:r>
    </w:p>
    <w:p w14:paraId="324F6154" w14:textId="77777777" w:rsidR="00197C1B" w:rsidRDefault="00197C1B" w:rsidP="00124999">
      <w:pPr>
        <w:pStyle w:val="footnote"/>
      </w:pPr>
    </w:p>
  </w:footnote>
  <w:footnote w:id="181">
    <w:p w14:paraId="5D555843" w14:textId="363E8366" w:rsidR="00197C1B" w:rsidRPr="00197C1B"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1107 (citing Moscow Distillery Cristall v.</w:t>
      </w:r>
      <w:r w:rsidRPr="00197C1B">
        <w:t xml:space="preserve"> </w:t>
      </w:r>
      <w:r w:rsidRPr="00197C1B">
        <w:t>Pepsico Inc., 141 F.3d 1177, 48 USPQ2d 1217 (9th Cir.</w:t>
      </w:r>
      <w:r w:rsidRPr="00197C1B">
        <w:t xml:space="preserve"> </w:t>
      </w:r>
      <w:r w:rsidRPr="00197C1B">
        <w:t>1998) (prejudgment interest not available for Lanham Act claims, except counterfeiting);</w:t>
      </w:r>
      <w:r w:rsidRPr="00197C1B">
        <w:t xml:space="preserve"> </w:t>
      </w:r>
      <w:r w:rsidRPr="00197C1B">
        <w:t>Clamp Mfg.</w:t>
      </w:r>
      <w:r w:rsidRPr="00197C1B">
        <w:t xml:space="preserve"> </w:t>
      </w:r>
      <w:r w:rsidRPr="00197C1B">
        <w:t>Co.</w:t>
      </w:r>
      <w:r w:rsidRPr="00197C1B">
        <w:t xml:space="preserve"> </w:t>
      </w:r>
      <w:r w:rsidRPr="00197C1B">
        <w:t>v.</w:t>
      </w:r>
      <w:r w:rsidRPr="00197C1B">
        <w:t xml:space="preserve"> </w:t>
      </w:r>
      <w:r w:rsidRPr="00197C1B">
        <w:t>Enco Mfg.</w:t>
      </w:r>
      <w:r w:rsidRPr="00197C1B">
        <w:t xml:space="preserve"> </w:t>
      </w:r>
      <w:r w:rsidRPr="00197C1B">
        <w:t>Co., 870 F.2d 512, 514, 10 USPQ2d 1226 (9th Cir.</w:t>
      </w:r>
      <w:r w:rsidRPr="00197C1B">
        <w:t xml:space="preserve"> </w:t>
      </w:r>
      <w:r w:rsidRPr="00197C1B">
        <w:t>1989) (upholding district court award of prejudgment interest)).</w:t>
      </w:r>
    </w:p>
    <w:p w14:paraId="2E27F1D6" w14:textId="77777777" w:rsidR="00197C1B" w:rsidRDefault="00197C1B" w:rsidP="00124999">
      <w:pPr>
        <w:pStyle w:val="footnote"/>
      </w:pPr>
    </w:p>
  </w:footnote>
  <w:footnote w:id="182">
    <w:p w14:paraId="21D9A61C" w14:textId="1743ABBC" w:rsidR="00197C1B" w:rsidRPr="00197C1B" w:rsidRDefault="00197C1B" w:rsidP="00197C1B">
      <w:pPr>
        <w:pStyle w:val="FootnoteText"/>
      </w:pPr>
      <w:r w:rsidRPr="00197C1B">
        <w:rPr>
          <w:vertAlign w:val="superscript"/>
        </w:rPr>
        <w:footnoteRef/>
      </w:r>
      <w:r w:rsidRPr="00197C1B">
        <w:rPr>
          <w:i/>
        </w:rPr>
        <w:t>Id</w:t>
      </w:r>
      <w:r w:rsidRPr="00197C1B">
        <w:t>.</w:t>
      </w:r>
    </w:p>
    <w:p w14:paraId="35C638AB" w14:textId="77777777" w:rsidR="00197C1B" w:rsidRDefault="00197C1B" w:rsidP="00124999">
      <w:pPr>
        <w:pStyle w:val="footnote"/>
      </w:pPr>
    </w:p>
  </w:footnote>
  <w:footnote w:id="183">
    <w:p w14:paraId="49D6FD8C" w14:textId="47F7F0FE" w:rsidR="00197C1B" w:rsidRPr="0019374F" w:rsidRDefault="00197C1B" w:rsidP="00197C1B">
      <w:pPr>
        <w:pStyle w:val="FootnoteText"/>
      </w:pPr>
      <w:r w:rsidRPr="00197C1B">
        <w:rPr>
          <w:vertAlign w:val="superscript"/>
        </w:rPr>
        <w:footnoteRef/>
      </w:r>
      <w:r w:rsidRPr="00197C1B">
        <w:t>Lanham Act §35(a), 15 U.S.C.</w:t>
      </w:r>
      <w:r w:rsidRPr="00197C1B">
        <w:t xml:space="preserve"> </w:t>
      </w:r>
      <w:r w:rsidRPr="00197C1B">
        <w:t>§1117(a).</w:t>
      </w:r>
      <w:r w:rsidRPr="00197C1B">
        <w:t xml:space="preserve"> </w:t>
      </w:r>
      <w:r w:rsidRPr="00197C1B">
        <w:t>Technically, the statute permits an award “to the prevailing party.” However the requirement that it be an “exceptional” case would preclude an award to a defendant in all but the most unusual cases.</w:t>
      </w:r>
    </w:p>
  </w:footnote>
  <w:footnote w:id="184">
    <w:p w14:paraId="55D13488" w14:textId="6E03952B" w:rsidR="00197C1B" w:rsidRPr="0019374F" w:rsidRDefault="00197C1B" w:rsidP="00197C1B">
      <w:pPr>
        <w:pStyle w:val="FootnoteText"/>
      </w:pPr>
      <w:r w:rsidRPr="00197C1B">
        <w:rPr>
          <w:vertAlign w:val="superscript"/>
        </w:rPr>
        <w:footnoteRef/>
      </w:r>
      <w:r w:rsidRPr="00197C1B">
        <w:t>Therefore, it is unclear whether a prevailing defendant could be awarded attorney’s fees for the successful defeat of the dilution claim.</w:t>
      </w:r>
    </w:p>
  </w:footnote>
  <w:footnote w:id="185">
    <w:p w14:paraId="120242D0" w14:textId="20CB34EB" w:rsidR="00197C1B" w:rsidRPr="0019374F" w:rsidRDefault="00197C1B" w:rsidP="00197C1B">
      <w:pPr>
        <w:pStyle w:val="FootnoteText"/>
      </w:pPr>
      <w:r w:rsidRPr="00197C1B">
        <w:rPr>
          <w:vertAlign w:val="superscript"/>
        </w:rPr>
        <w:footnoteRef/>
      </w:r>
      <w:r w:rsidRPr="00197C1B">
        <w:t>Coach, Inc.</w:t>
      </w:r>
      <w:r w:rsidRPr="00197C1B">
        <w:t xml:space="preserve"> </w:t>
      </w:r>
      <w:r w:rsidRPr="00197C1B">
        <w:t>v.</w:t>
      </w:r>
      <w:r w:rsidRPr="00197C1B">
        <w:t xml:space="preserve"> </w:t>
      </w:r>
      <w:r w:rsidRPr="00197C1B">
        <w:t>We Care Trading Co., 2001 WL 812126, at *15 (S.D.N.Y.</w:t>
      </w:r>
      <w:r w:rsidRPr="00197C1B">
        <w:t xml:space="preserve"> </w:t>
      </w:r>
      <w:r w:rsidRPr="00197C1B">
        <w:t>Jul.</w:t>
      </w:r>
      <w:r w:rsidRPr="00197C1B">
        <w:t xml:space="preserve"> </w:t>
      </w:r>
      <w:r w:rsidRPr="00197C1B">
        <w:t xml:space="preserve">18, 2001), </w:t>
      </w:r>
      <w:r w:rsidRPr="00197C1B">
        <w:rPr>
          <w:i/>
        </w:rPr>
        <w:t>aff’d in part, vacated in part</w:t>
      </w:r>
      <w:r w:rsidRPr="00197C1B">
        <w:t>, 67 F.</w:t>
      </w:r>
      <w:r w:rsidRPr="00197C1B">
        <w:t xml:space="preserve"> </w:t>
      </w:r>
      <w:r w:rsidRPr="00197C1B">
        <w:t>App’x 626 (2d Cir.</w:t>
      </w:r>
      <w:r w:rsidRPr="00197C1B">
        <w:t xml:space="preserve"> </w:t>
      </w:r>
      <w:r w:rsidRPr="00197C1B">
        <w:t xml:space="preserve">2002) (unpublished opinion), </w:t>
      </w:r>
      <w:r w:rsidRPr="00197C1B">
        <w:rPr>
          <w:i/>
        </w:rPr>
        <w:t>cert</w:t>
      </w:r>
      <w:r w:rsidRPr="00197C1B">
        <w:t>.</w:t>
      </w:r>
      <w:r w:rsidRPr="00197C1B">
        <w:t xml:space="preserve"> </w:t>
      </w:r>
      <w:r w:rsidRPr="00197C1B">
        <w:rPr>
          <w:i/>
        </w:rPr>
        <w:t>denied</w:t>
      </w:r>
      <w:r w:rsidRPr="00197C1B">
        <w:t>, 537 U.S.</w:t>
      </w:r>
      <w:r w:rsidRPr="00197C1B">
        <w:t xml:space="preserve"> </w:t>
      </w:r>
      <w:r w:rsidRPr="00197C1B">
        <w:t>1108 (2003);</w:t>
      </w:r>
      <w:r w:rsidRPr="00197C1B">
        <w:t xml:space="preserve"> </w:t>
      </w:r>
      <w:r w:rsidRPr="00197C1B">
        <w:t>Securacomm Consulting, Inc.</w:t>
      </w:r>
      <w:r w:rsidRPr="00197C1B">
        <w:t xml:space="preserve"> </w:t>
      </w:r>
      <w:r w:rsidRPr="00197C1B">
        <w:t>v.</w:t>
      </w:r>
      <w:r w:rsidRPr="00197C1B">
        <w:t xml:space="preserve"> </w:t>
      </w:r>
      <w:r w:rsidRPr="00197C1B">
        <w:t>Securacom Inc., 224 F.3d 273, 277, 283, 55 USPQ2d 1820 (3d Cir.</w:t>
      </w:r>
      <w:r w:rsidRPr="00197C1B">
        <w:t xml:space="preserve"> </w:t>
      </w:r>
      <w:r w:rsidRPr="00197C1B">
        <w:t>2000).</w:t>
      </w:r>
      <w:r w:rsidRPr="00197C1B">
        <w:t xml:space="preserve"> </w:t>
      </w:r>
      <w:r w:rsidRPr="00197C1B">
        <w:t xml:space="preserve">In </w:t>
      </w:r>
      <w:r w:rsidRPr="00197C1B">
        <w:rPr>
          <w:i/>
        </w:rPr>
        <w:t>Coach</w:t>
      </w:r>
      <w:r w:rsidRPr="00197C1B">
        <w:t>, the court did state that a failure to award damages “should be considered” when making the decision concerning attorney’s fees.</w:t>
      </w:r>
      <w:r w:rsidRPr="00197C1B">
        <w:t xml:space="preserve"> </w:t>
      </w:r>
      <w:r w:rsidRPr="00197C1B">
        <w:t>2001 WL 812126, at *15.</w:t>
      </w:r>
    </w:p>
  </w:footnote>
  <w:footnote w:id="186">
    <w:p w14:paraId="3CB70393" w14:textId="13833DA8" w:rsidR="00197C1B" w:rsidRPr="0019374F" w:rsidRDefault="00197C1B" w:rsidP="00197C1B">
      <w:pPr>
        <w:pStyle w:val="FootnoteText"/>
      </w:pPr>
      <w:r w:rsidRPr="00197C1B">
        <w:rPr>
          <w:vertAlign w:val="superscript"/>
        </w:rPr>
        <w:footnoteRef/>
      </w:r>
      <w:r w:rsidRPr="00197C1B">
        <w:t>Ferrero U.S.A.</w:t>
      </w:r>
      <w:r w:rsidRPr="00197C1B">
        <w:t xml:space="preserve"> </w:t>
      </w:r>
      <w:r w:rsidRPr="00197C1B">
        <w:t>v.</w:t>
      </w:r>
      <w:r w:rsidRPr="00197C1B">
        <w:t xml:space="preserve"> </w:t>
      </w:r>
      <w:r w:rsidRPr="00197C1B">
        <w:t>Ozak Trading, Inc., 952 F.2d 44, 47, 21 USPQ2d 1215 (3d Cir.</w:t>
      </w:r>
      <w:r w:rsidRPr="00197C1B">
        <w:t xml:space="preserve"> </w:t>
      </w:r>
      <w:r w:rsidRPr="00197C1B">
        <w:t>1991).</w:t>
      </w:r>
      <w:r w:rsidRPr="00197C1B">
        <w:t xml:space="preserve"> </w:t>
      </w:r>
      <w:r w:rsidRPr="00197C1B">
        <w:rPr>
          <w:i/>
        </w:rPr>
        <w:t>See</w:t>
      </w:r>
      <w:r w:rsidRPr="00197C1B">
        <w:t xml:space="preserve"> Dieter v.</w:t>
      </w:r>
      <w:r w:rsidRPr="00197C1B">
        <w:t xml:space="preserve"> </w:t>
      </w:r>
      <w:r w:rsidRPr="00197C1B">
        <w:t>B &amp; H Indus.</w:t>
      </w:r>
      <w:r w:rsidRPr="00197C1B">
        <w:t xml:space="preserve"> </w:t>
      </w:r>
      <w:r w:rsidRPr="00197C1B">
        <w:t>of S.W.</w:t>
      </w:r>
      <w:r w:rsidRPr="00197C1B">
        <w:t xml:space="preserve"> </w:t>
      </w:r>
      <w:r w:rsidRPr="00197C1B">
        <w:t>Fla., Inc., 880 F.2d 322, 329, 11 USPQ2d 1721 (11th Cir.</w:t>
      </w:r>
      <w:r w:rsidRPr="00197C1B">
        <w:t xml:space="preserve"> </w:t>
      </w:r>
      <w:r w:rsidRPr="00197C1B">
        <w:t xml:space="preserve">1989), </w:t>
      </w:r>
      <w:r w:rsidRPr="00197C1B">
        <w:rPr>
          <w:i/>
        </w:rPr>
        <w:t>cert</w:t>
      </w:r>
      <w:r w:rsidRPr="00197C1B">
        <w:t>.</w:t>
      </w:r>
      <w:r w:rsidRPr="00197C1B">
        <w:t xml:space="preserve"> </w:t>
      </w:r>
      <w:r w:rsidRPr="00197C1B">
        <w:rPr>
          <w:i/>
        </w:rPr>
        <w:t>denied</w:t>
      </w:r>
      <w:r w:rsidRPr="00197C1B">
        <w:t>, 498 U.S.</w:t>
      </w:r>
      <w:r w:rsidRPr="00197C1B">
        <w:t xml:space="preserve"> </w:t>
      </w:r>
      <w:r w:rsidRPr="00197C1B">
        <w:t>950 (1990);</w:t>
      </w:r>
      <w:r w:rsidRPr="00197C1B">
        <w:t xml:space="preserve"> </w:t>
      </w:r>
      <w:r w:rsidRPr="00197C1B">
        <w:t>Lindy Pen Co.</w:t>
      </w:r>
      <w:r w:rsidRPr="00197C1B">
        <w:t xml:space="preserve"> </w:t>
      </w:r>
      <w:r w:rsidRPr="00197C1B">
        <w:t>v.</w:t>
      </w:r>
      <w:r w:rsidRPr="00197C1B">
        <w:t xml:space="preserve"> </w:t>
      </w:r>
      <w:r w:rsidRPr="00197C1B">
        <w:t>Bic Pen Corp., 982 F.2d 1400, 1409, 25 USPQ2d 1570 (9th Cir.</w:t>
      </w:r>
      <w:r w:rsidRPr="00197C1B">
        <w:t xml:space="preserve"> </w:t>
      </w:r>
      <w:r w:rsidRPr="00197C1B">
        <w:t>1993).</w:t>
      </w:r>
      <w:r w:rsidRPr="00197C1B">
        <w:t xml:space="preserve"> </w:t>
      </w:r>
      <w:r w:rsidRPr="00197C1B">
        <w:rPr>
          <w:i/>
        </w:rPr>
        <w:t>Cf</w:t>
      </w:r>
      <w:r w:rsidRPr="00197C1B">
        <w:t>.</w:t>
      </w:r>
      <w:r w:rsidRPr="00197C1B">
        <w:t xml:space="preserve"> </w:t>
      </w:r>
      <w:r w:rsidRPr="00197C1B">
        <w:t>Tamko Roofing Prods., Inc.</w:t>
      </w:r>
      <w:r w:rsidRPr="00197C1B">
        <w:t xml:space="preserve"> </w:t>
      </w:r>
      <w:r w:rsidRPr="00197C1B">
        <w:t>v.</w:t>
      </w:r>
      <w:r w:rsidRPr="00197C1B">
        <w:t xml:space="preserve"> </w:t>
      </w:r>
      <w:r w:rsidRPr="00197C1B">
        <w:t>Ideal Roofing Co., Ltd., 282 F.3d 23, 32, 61 USPQ2d 1865 (1st Cir.</w:t>
      </w:r>
      <w:r w:rsidRPr="00197C1B">
        <w:t xml:space="preserve"> </w:t>
      </w:r>
      <w:r w:rsidRPr="00197C1B">
        <w:t>2002) (“[w]illfulness short of bad faith will suffice when equitable considerations justify an award and the district court supportably finds the case exceptional”).</w:t>
      </w:r>
    </w:p>
  </w:footnote>
  <w:footnote w:id="187">
    <w:p w14:paraId="6B7F5998" w14:textId="1B9AAA42" w:rsidR="00197C1B" w:rsidRPr="0019374F" w:rsidRDefault="00197C1B" w:rsidP="00197C1B">
      <w:pPr>
        <w:pStyle w:val="FootnoteText"/>
      </w:pPr>
      <w:r w:rsidRPr="00197C1B">
        <w:rPr>
          <w:vertAlign w:val="superscript"/>
        </w:rPr>
        <w:footnoteRef/>
      </w:r>
      <w:r w:rsidRPr="00197C1B">
        <w:t>Super Duper, Inc.</w:t>
      </w:r>
      <w:r w:rsidRPr="00197C1B">
        <w:t xml:space="preserve"> </w:t>
      </w:r>
      <w:r w:rsidRPr="00197C1B">
        <w:t>v.</w:t>
      </w:r>
      <w:r w:rsidRPr="00197C1B">
        <w:t xml:space="preserve"> </w:t>
      </w:r>
      <w:r w:rsidRPr="00197C1B">
        <w:t>Mattel, Inc., 2009 WL 866463, at *2 (D.S.C.</w:t>
      </w:r>
      <w:r w:rsidRPr="00197C1B">
        <w:t xml:space="preserve"> </w:t>
      </w:r>
      <w:r w:rsidRPr="00197C1B">
        <w:t>Mar.</w:t>
      </w:r>
      <w:r w:rsidRPr="00197C1B">
        <w:t xml:space="preserve"> </w:t>
      </w:r>
      <w:r w:rsidRPr="00197C1B">
        <w:t xml:space="preserve">31, 2009) (seemingly equating intentional dilution with an exceptional case), </w:t>
      </w:r>
      <w:r w:rsidRPr="00197C1B">
        <w:rPr>
          <w:i/>
        </w:rPr>
        <w:t>aff’d</w:t>
      </w:r>
      <w:r w:rsidRPr="00197C1B">
        <w:t>, 382 F.</w:t>
      </w:r>
      <w:r w:rsidRPr="00197C1B">
        <w:t xml:space="preserve"> </w:t>
      </w:r>
      <w:r w:rsidRPr="00197C1B">
        <w:t>App’x 308 (4th Cir.</w:t>
      </w:r>
      <w:r w:rsidRPr="00197C1B">
        <w:t xml:space="preserve"> </w:t>
      </w:r>
      <w:r w:rsidRPr="00197C1B">
        <w:t xml:space="preserve">2010), </w:t>
      </w:r>
      <w:r w:rsidRPr="00197C1B">
        <w:rPr>
          <w:i/>
        </w:rPr>
        <w:t>cert</w:t>
      </w:r>
      <w:r w:rsidRPr="00197C1B">
        <w:t>.</w:t>
      </w:r>
      <w:r w:rsidRPr="00197C1B">
        <w:t xml:space="preserve"> </w:t>
      </w:r>
      <w:r w:rsidRPr="00197C1B">
        <w:rPr>
          <w:i/>
        </w:rPr>
        <w:t>denied</w:t>
      </w:r>
      <w:r w:rsidRPr="00197C1B">
        <w:t>, 131 S.</w:t>
      </w:r>
      <w:r w:rsidRPr="00197C1B">
        <w:t xml:space="preserve"> </w:t>
      </w:r>
      <w:r w:rsidRPr="00197C1B">
        <w:t>Ct.</w:t>
      </w:r>
      <w:r w:rsidRPr="00197C1B">
        <w:t xml:space="preserve"> </w:t>
      </w:r>
      <w:r w:rsidRPr="00197C1B">
        <w:t>1003 (2011);</w:t>
      </w:r>
      <w:r w:rsidRPr="00197C1B">
        <w:t xml:space="preserve"> </w:t>
      </w:r>
      <w:r w:rsidRPr="00197C1B">
        <w:t>RE/MAX, LLC v.</w:t>
      </w:r>
      <w:r w:rsidRPr="00197C1B">
        <w:t xml:space="preserve"> </w:t>
      </w:r>
      <w:r w:rsidRPr="00197C1B">
        <w:t>Shenzen Remax Co., Ltd., 2020 BL 562745, at *1 (D.</w:t>
      </w:r>
      <w:r w:rsidRPr="00197C1B">
        <w:t xml:space="preserve"> </w:t>
      </w:r>
      <w:r w:rsidRPr="00197C1B">
        <w:t>Colo.</w:t>
      </w:r>
      <w:r w:rsidRPr="00197C1B">
        <w:t xml:space="preserve"> </w:t>
      </w:r>
      <w:r w:rsidRPr="00197C1B">
        <w:t>Mar.</w:t>
      </w:r>
      <w:r w:rsidRPr="00197C1B">
        <w:t xml:space="preserve"> </w:t>
      </w:r>
      <w:r w:rsidRPr="00197C1B">
        <w:t>13, 2020) (finding willfulness from default admitting allegations and determining that makes the case exceptional);</w:t>
      </w:r>
      <w:r w:rsidRPr="00197C1B">
        <w:t xml:space="preserve"> </w:t>
      </w:r>
      <w:r w:rsidRPr="00197C1B">
        <w:t>BMW of N.</w:t>
      </w:r>
      <w:r w:rsidRPr="00197C1B">
        <w:t xml:space="preserve"> </w:t>
      </w:r>
      <w:r w:rsidRPr="00197C1B">
        <w:t>Am.</w:t>
      </w:r>
      <w:r w:rsidRPr="00197C1B">
        <w:t xml:space="preserve"> </w:t>
      </w:r>
      <w:r w:rsidRPr="00197C1B">
        <w:t>LLC v.</w:t>
      </w:r>
      <w:r w:rsidRPr="00197C1B">
        <w:t xml:space="preserve"> </w:t>
      </w:r>
      <w:r w:rsidRPr="00197C1B">
        <w:t>Sperl, 2017 WL 5152160, at *4 (C.D.</w:t>
      </w:r>
      <w:r w:rsidRPr="00197C1B">
        <w:t xml:space="preserve"> </w:t>
      </w:r>
      <w:r w:rsidRPr="00197C1B">
        <w:t>Cal.</w:t>
      </w:r>
      <w:r w:rsidRPr="00197C1B">
        <w:t xml:space="preserve"> </w:t>
      </w:r>
      <w:r w:rsidRPr="00197C1B">
        <w:t>Jan.</w:t>
      </w:r>
      <w:r w:rsidRPr="00197C1B">
        <w:t xml:space="preserve"> </w:t>
      </w:r>
      <w:r w:rsidRPr="00197C1B">
        <w:t>6, 2017) (default indicates willfulness;</w:t>
      </w:r>
      <w:r w:rsidRPr="00197C1B">
        <w:t xml:space="preserve"> </w:t>
      </w:r>
      <w:r w:rsidRPr="00197C1B">
        <w:t>also, failure to stop in the face of cease and desist letter supports willfulness);</w:t>
      </w:r>
      <w:r w:rsidRPr="00197C1B">
        <w:t xml:space="preserve"> </w:t>
      </w:r>
      <w:r w:rsidRPr="00197C1B">
        <w:t>Mister Softee Inc.</w:t>
      </w:r>
      <w:r w:rsidRPr="00197C1B">
        <w:t xml:space="preserve"> </w:t>
      </w:r>
      <w:r w:rsidRPr="00197C1B">
        <w:t>v.</w:t>
      </w:r>
      <w:r w:rsidRPr="00197C1B">
        <w:t xml:space="preserve"> </w:t>
      </w:r>
      <w:r w:rsidRPr="00197C1B">
        <w:t>Awawda, 2011 U.S.</w:t>
      </w:r>
      <w:r w:rsidRPr="00197C1B">
        <w:t xml:space="preserve"> </w:t>
      </w:r>
      <w:r w:rsidRPr="00197C1B">
        <w:t>Dist.</w:t>
      </w:r>
      <w:r w:rsidRPr="00197C1B">
        <w:t xml:space="preserve"> </w:t>
      </w:r>
      <w:r w:rsidRPr="00197C1B">
        <w:t>LEXIS 149822, at *5–6 (D.</w:t>
      </w:r>
      <w:r w:rsidRPr="00197C1B">
        <w:t xml:space="preserve"> </w:t>
      </w:r>
      <w:r w:rsidRPr="00197C1B">
        <w:t>Ariz.</w:t>
      </w:r>
      <w:r w:rsidRPr="00197C1B">
        <w:t xml:space="preserve"> </w:t>
      </w:r>
      <w:r w:rsidRPr="00197C1B">
        <w:t>Dec.</w:t>
      </w:r>
      <w:r w:rsidRPr="00197C1B">
        <w:t xml:space="preserve"> </w:t>
      </w:r>
      <w:r w:rsidRPr="00197C1B">
        <w:t>28, 2011) (willful dilution creates exceptional case;</w:t>
      </w:r>
      <w:r w:rsidRPr="00197C1B">
        <w:t xml:space="preserve"> </w:t>
      </w:r>
      <w:r w:rsidRPr="00197C1B">
        <w:t>default as indication of willfulness);</w:t>
      </w:r>
      <w:r w:rsidRPr="00197C1B">
        <w:t xml:space="preserve"> </w:t>
      </w:r>
      <w:r w:rsidRPr="00197C1B">
        <w:t>Four Green Fields Holdings, LLC v.</w:t>
      </w:r>
      <w:r w:rsidRPr="00197C1B">
        <w:t xml:space="preserve"> </w:t>
      </w:r>
      <w:r w:rsidRPr="00197C1B">
        <w:t>Four Green Fields, An Irish Pub, Inc., 2011 U.S.</w:t>
      </w:r>
      <w:r w:rsidRPr="00197C1B">
        <w:t xml:space="preserve"> </w:t>
      </w:r>
      <w:r w:rsidRPr="00197C1B">
        <w:t>Dist.</w:t>
      </w:r>
      <w:r w:rsidRPr="00197C1B">
        <w:t xml:space="preserve"> </w:t>
      </w:r>
      <w:r w:rsidRPr="00197C1B">
        <w:t>LEXIS 126707, at *3 (M.D.</w:t>
      </w:r>
      <w:r w:rsidRPr="00197C1B">
        <w:t xml:space="preserve"> </w:t>
      </w:r>
      <w:r w:rsidRPr="00197C1B">
        <w:t>Fla.</w:t>
      </w:r>
      <w:r w:rsidRPr="00197C1B">
        <w:t xml:space="preserve"> </w:t>
      </w:r>
      <w:r w:rsidRPr="00197C1B">
        <w:t>Oct.</w:t>
      </w:r>
      <w:r w:rsidRPr="00197C1B">
        <w:t xml:space="preserve"> </w:t>
      </w:r>
      <w:r w:rsidRPr="00197C1B">
        <w:t>17, 2011) (same);</w:t>
      </w:r>
      <w:r w:rsidRPr="00197C1B">
        <w:t xml:space="preserve"> </w:t>
      </w:r>
      <w:r w:rsidRPr="00197C1B">
        <w:t>Volkswagen AG v.</w:t>
      </w:r>
      <w:r w:rsidRPr="00197C1B">
        <w:t xml:space="preserve"> </w:t>
      </w:r>
      <w:r w:rsidRPr="00197C1B">
        <w:t>V.W.</w:t>
      </w:r>
      <w:r w:rsidRPr="00197C1B">
        <w:t xml:space="preserve"> </w:t>
      </w:r>
      <w:r w:rsidRPr="00197C1B">
        <w:t>Parts, Inc., 2009 U.S.</w:t>
      </w:r>
      <w:r w:rsidRPr="00197C1B">
        <w:t xml:space="preserve"> </w:t>
      </w:r>
      <w:r w:rsidRPr="00197C1B">
        <w:t>Dist.</w:t>
      </w:r>
      <w:r w:rsidRPr="00197C1B">
        <w:t xml:space="preserve"> </w:t>
      </w:r>
      <w:r w:rsidRPr="00197C1B">
        <w:t>LEXIS 33374, at *3–4 (N.D.N.Y.</w:t>
      </w:r>
      <w:r w:rsidRPr="00197C1B">
        <w:t xml:space="preserve"> </w:t>
      </w:r>
      <w:r w:rsidRPr="00197C1B">
        <w:t>Apr.</w:t>
      </w:r>
      <w:r w:rsidRPr="00197C1B">
        <w:t xml:space="preserve"> </w:t>
      </w:r>
      <w:r w:rsidRPr="00197C1B">
        <w:t>20, 2009) (equating willful infringement with exceptional case);</w:t>
      </w:r>
      <w:r w:rsidRPr="00197C1B">
        <w:t xml:space="preserve"> </w:t>
      </w:r>
      <w:r w:rsidRPr="00197C1B">
        <w:t>Pepsico, Inc.</w:t>
      </w:r>
      <w:r w:rsidRPr="00197C1B">
        <w:t xml:space="preserve"> </w:t>
      </w:r>
      <w:r w:rsidRPr="00197C1B">
        <w:t>v.</w:t>
      </w:r>
      <w:r w:rsidRPr="00197C1B">
        <w:t xml:space="preserve"> </w:t>
      </w:r>
      <w:r w:rsidRPr="00197C1B">
        <w:t>Irie Motivations, Inc., 2008 U.S.</w:t>
      </w:r>
      <w:r w:rsidRPr="00197C1B">
        <w:t xml:space="preserve"> </w:t>
      </w:r>
      <w:r w:rsidRPr="00197C1B">
        <w:t>Dist.</w:t>
      </w:r>
      <w:r w:rsidRPr="00197C1B">
        <w:t xml:space="preserve"> </w:t>
      </w:r>
      <w:r w:rsidRPr="00197C1B">
        <w:t>LEXIS 108025, at *3–4 (C.D.</w:t>
      </w:r>
      <w:r w:rsidRPr="00197C1B">
        <w:t xml:space="preserve"> </w:t>
      </w:r>
      <w:r w:rsidRPr="00197C1B">
        <w:t>Cal.</w:t>
      </w:r>
      <w:r w:rsidRPr="00197C1B">
        <w:t xml:space="preserve"> </w:t>
      </w:r>
      <w:r w:rsidRPr="00197C1B">
        <w:t>2008) (awarding attorney’s fees in default judgment case without clearly indicating why it was exceptional).</w:t>
      </w:r>
      <w:r w:rsidRPr="00197C1B">
        <w:t xml:space="preserve"> </w:t>
      </w:r>
      <w:r w:rsidRPr="00197C1B">
        <w:rPr>
          <w:i/>
        </w:rPr>
        <w:t>See, e</w:t>
      </w:r>
      <w:r w:rsidRPr="00197C1B">
        <w:t>.</w:t>
      </w:r>
      <w:r w:rsidRPr="00197C1B">
        <w:rPr>
          <w:i/>
        </w:rPr>
        <w:t>g</w:t>
      </w:r>
      <w:r w:rsidRPr="00197C1B">
        <w:t>., New York State Soc’y of Certified Pub.</w:t>
      </w:r>
      <w:r w:rsidRPr="00197C1B">
        <w:t xml:space="preserve"> </w:t>
      </w:r>
      <w:r w:rsidRPr="00197C1B">
        <w:t>Accountants v.</w:t>
      </w:r>
      <w:r w:rsidRPr="00197C1B">
        <w:t xml:space="preserve"> </w:t>
      </w:r>
      <w:r w:rsidRPr="00197C1B">
        <w:t>Eric Louis Assocs., Inc., 79 F.</w:t>
      </w:r>
      <w:r w:rsidRPr="00197C1B">
        <w:t xml:space="preserve"> </w:t>
      </w:r>
      <w:r w:rsidRPr="00197C1B">
        <w:t>Supp.</w:t>
      </w:r>
      <w:r w:rsidRPr="00197C1B">
        <w:t xml:space="preserve"> </w:t>
      </w:r>
      <w:r w:rsidRPr="00197C1B">
        <w:t>2d 331, 350 (S.D.N.Y.</w:t>
      </w:r>
      <w:r w:rsidRPr="00197C1B">
        <w:t xml:space="preserve"> </w:t>
      </w:r>
      <w:r w:rsidRPr="00197C1B">
        <w:t>1999) (“The Court finds</w:t>
      </w:r>
      <w:r w:rsidRPr="00197C1B">
        <w:t xml:space="preserve"> </w:t>
      </w:r>
      <w:r w:rsidRPr="00197C1B">
        <w:t>…</w:t>
      </w:r>
      <w:r w:rsidRPr="00197C1B">
        <w:t xml:space="preserve"> </w:t>
      </w:r>
      <w:r w:rsidRPr="00197C1B">
        <w:t>that [the defendant’s] infringing and diluting conduct</w:t>
      </w:r>
      <w:r w:rsidRPr="00197C1B">
        <w:t xml:space="preserve"> </w:t>
      </w:r>
      <w:r w:rsidRPr="00197C1B">
        <w:t>…</w:t>
      </w:r>
      <w:r w:rsidRPr="00197C1B">
        <w:t xml:space="preserve"> </w:t>
      </w:r>
      <w:r w:rsidRPr="00197C1B">
        <w:t>was willful and in bad faith.</w:t>
      </w:r>
      <w:r w:rsidRPr="00197C1B">
        <w:t xml:space="preserve"> </w:t>
      </w:r>
      <w:r w:rsidRPr="00197C1B">
        <w:rPr>
          <w:i/>
        </w:rPr>
        <w:t>As such</w:t>
      </w:r>
      <w:r w:rsidRPr="00197C1B">
        <w:t>, Defendant’s violation of Plaintiff’s trademark rights is ‘exceptional,’ and the reasonable attorney fees incurred by Plaintiff in protecting these rights should be shifted to Defendant.”) (emphasis added);</w:t>
      </w:r>
      <w:r w:rsidRPr="00197C1B">
        <w:t xml:space="preserve"> </w:t>
      </w:r>
      <w:r w:rsidRPr="00197C1B">
        <w:t>Intermatic, Inc.</w:t>
      </w:r>
      <w:r w:rsidRPr="00197C1B">
        <w:t xml:space="preserve"> </w:t>
      </w:r>
      <w:r w:rsidRPr="00197C1B">
        <w:t>v.</w:t>
      </w:r>
      <w:r w:rsidRPr="00197C1B">
        <w:t xml:space="preserve"> </w:t>
      </w:r>
      <w:r w:rsidRPr="00197C1B">
        <w:t>Toeppen, 1998 WL 102702, at *1 (N.D.</w:t>
      </w:r>
      <w:r w:rsidRPr="00197C1B">
        <w:t xml:space="preserve"> </w:t>
      </w:r>
      <w:r w:rsidRPr="00197C1B">
        <w:t>Ill.</w:t>
      </w:r>
      <w:r w:rsidRPr="00197C1B">
        <w:t xml:space="preserve"> </w:t>
      </w:r>
      <w:r w:rsidRPr="00197C1B">
        <w:t>Feb.</w:t>
      </w:r>
      <w:r w:rsidRPr="00197C1B">
        <w:t xml:space="preserve"> </w:t>
      </w:r>
      <w:r w:rsidRPr="00197C1B">
        <w:t>28, 1998) (“If such willful intent is proven, the court has discretion to award attorneys fees”);</w:t>
      </w:r>
      <w:r w:rsidRPr="00197C1B">
        <w:t xml:space="preserve"> </w:t>
      </w:r>
      <w:r w:rsidRPr="00197C1B">
        <w:rPr>
          <w:i/>
        </w:rPr>
        <w:t>Coach</w:t>
      </w:r>
      <w:r w:rsidRPr="00197C1B">
        <w:t>, 2001 WL 821126, at *14 (S.D.N.Y.</w:t>
      </w:r>
      <w:r w:rsidRPr="00197C1B">
        <w:t xml:space="preserve"> </w:t>
      </w:r>
      <w:r w:rsidRPr="00197C1B">
        <w:t>2001);</w:t>
      </w:r>
      <w:r w:rsidRPr="00197C1B">
        <w:t xml:space="preserve"> </w:t>
      </w:r>
      <w:r w:rsidRPr="00197C1B">
        <w:t>Mirage Resorts, Inc.</w:t>
      </w:r>
      <w:r w:rsidRPr="00197C1B">
        <w:t xml:space="preserve"> </w:t>
      </w:r>
      <w:r w:rsidRPr="00197C1B">
        <w:t>v.</w:t>
      </w:r>
      <w:r w:rsidRPr="00197C1B">
        <w:t xml:space="preserve"> </w:t>
      </w:r>
      <w:r w:rsidRPr="00197C1B">
        <w:t>Stirpe, 152 F.</w:t>
      </w:r>
      <w:r w:rsidRPr="00197C1B">
        <w:t xml:space="preserve"> </w:t>
      </w:r>
      <w:r w:rsidRPr="00197C1B">
        <w:t>Supp.</w:t>
      </w:r>
      <w:r w:rsidRPr="00197C1B">
        <w:t xml:space="preserve"> </w:t>
      </w:r>
      <w:r w:rsidRPr="00197C1B">
        <w:t>2d 1208, 1218 (D.</w:t>
      </w:r>
      <w:r w:rsidRPr="00197C1B">
        <w:t xml:space="preserve"> </w:t>
      </w:r>
      <w:r w:rsidRPr="00197C1B">
        <w:t>Nev.</w:t>
      </w:r>
      <w:r w:rsidRPr="00197C1B">
        <w:t xml:space="preserve"> </w:t>
      </w:r>
      <w:r w:rsidRPr="00197C1B">
        <w:t>2000);</w:t>
      </w:r>
      <w:r w:rsidRPr="00197C1B">
        <w:t xml:space="preserve"> </w:t>
      </w:r>
      <w:r w:rsidRPr="00197C1B">
        <w:t>Aztar Corp.</w:t>
      </w:r>
      <w:r w:rsidRPr="00197C1B">
        <w:t xml:space="preserve"> </w:t>
      </w:r>
      <w:r w:rsidRPr="00197C1B">
        <w:t>v.</w:t>
      </w:r>
      <w:r w:rsidRPr="00197C1B">
        <w:t xml:space="preserve"> </w:t>
      </w:r>
      <w:r w:rsidRPr="00197C1B">
        <w:t>MGM Casino, 59 USPQ2d 1460, 1465 (E.D.</w:t>
      </w:r>
      <w:r w:rsidRPr="00197C1B">
        <w:t xml:space="preserve"> </w:t>
      </w:r>
      <w:r w:rsidRPr="00197C1B">
        <w:t>Va.</w:t>
      </w:r>
      <w:r w:rsidRPr="00197C1B">
        <w:t xml:space="preserve"> </w:t>
      </w:r>
      <w:r w:rsidRPr="00197C1B">
        <w:t>2001);</w:t>
      </w:r>
      <w:r w:rsidRPr="00197C1B">
        <w:t xml:space="preserve"> </w:t>
      </w:r>
      <w:r w:rsidRPr="00197C1B">
        <w:t>Victoria’s Cyber Secret Ltd.</w:t>
      </w:r>
      <w:r w:rsidRPr="00197C1B">
        <w:t xml:space="preserve"> </w:t>
      </w:r>
      <w:r w:rsidRPr="00197C1B">
        <w:t>P’ship v.</w:t>
      </w:r>
      <w:r w:rsidRPr="00197C1B">
        <w:t xml:space="preserve"> </w:t>
      </w:r>
      <w:r w:rsidRPr="00197C1B">
        <w:t>V Secret Catalogue, Inc., 161 F.</w:t>
      </w:r>
      <w:r w:rsidRPr="00197C1B">
        <w:t xml:space="preserve"> </w:t>
      </w:r>
      <w:r w:rsidRPr="00197C1B">
        <w:t>Supp.</w:t>
      </w:r>
      <w:r w:rsidRPr="00197C1B">
        <w:t xml:space="preserve"> </w:t>
      </w:r>
      <w:r w:rsidRPr="00197C1B">
        <w:t>2d 1339, 1356 (S.D.</w:t>
      </w:r>
      <w:r w:rsidRPr="00197C1B">
        <w:t xml:space="preserve"> </w:t>
      </w:r>
      <w:r w:rsidRPr="00197C1B">
        <w:t>Fla.</w:t>
      </w:r>
      <w:r w:rsidRPr="00197C1B">
        <w:t xml:space="preserve"> </w:t>
      </w:r>
      <w:r w:rsidRPr="00197C1B">
        <w:t>2001);</w:t>
      </w:r>
      <w:r w:rsidRPr="00197C1B">
        <w:t xml:space="preserve"> </w:t>
      </w:r>
      <w:r w:rsidRPr="00197C1B">
        <w:t>Southeastern La.</w:t>
      </w:r>
      <w:r w:rsidRPr="00197C1B">
        <w:t xml:space="preserve"> </w:t>
      </w:r>
      <w:r w:rsidRPr="00197C1B">
        <w:t>Entm’t v.</w:t>
      </w:r>
      <w:r w:rsidRPr="00197C1B">
        <w:t xml:space="preserve"> </w:t>
      </w:r>
      <w:r w:rsidRPr="00197C1B">
        <w:t>Hollywood Entm’t Corp., 56 USPQ2d 1688, 1692 (E.D.</w:t>
      </w:r>
      <w:r w:rsidRPr="00197C1B">
        <w:t xml:space="preserve"> </w:t>
      </w:r>
      <w:r w:rsidRPr="00197C1B">
        <w:t>La.</w:t>
      </w:r>
      <w:r w:rsidRPr="00197C1B">
        <w:t xml:space="preserve"> </w:t>
      </w:r>
      <w:r w:rsidRPr="00197C1B">
        <w:t>2000) (seemingly equating willfulness with an exceptional case).</w:t>
      </w:r>
      <w:r w:rsidRPr="00197C1B">
        <w:t xml:space="preserve"> </w:t>
      </w:r>
      <w:r w:rsidRPr="00197C1B">
        <w:rPr>
          <w:i/>
        </w:rPr>
        <w:t>But cf</w:t>
      </w:r>
      <w:r w:rsidRPr="00197C1B">
        <w:t>.</w:t>
      </w:r>
      <w:r w:rsidRPr="00197C1B">
        <w:t xml:space="preserve"> </w:t>
      </w:r>
      <w:r w:rsidRPr="00197C1B">
        <w:t>Mattel, Inc.</w:t>
      </w:r>
      <w:r w:rsidRPr="00197C1B">
        <w:t xml:space="preserve"> </w:t>
      </w:r>
      <w:r w:rsidRPr="00197C1B">
        <w:t>v.</w:t>
      </w:r>
      <w:r w:rsidRPr="00197C1B">
        <w:t xml:space="preserve"> </w:t>
      </w:r>
      <w:r w:rsidRPr="00197C1B">
        <w:t>Jcom, Inc., 48 USPQ2d 1467, 1470 (S.D.N.Y.</w:t>
      </w:r>
      <w:r w:rsidRPr="00197C1B">
        <w:t xml:space="preserve"> </w:t>
      </w:r>
      <w:r w:rsidRPr="00197C1B">
        <w:t xml:space="preserve">1998) (indicating that award of attorney’s fees requires showing both willful intent </w:t>
      </w:r>
      <w:r w:rsidRPr="00197C1B">
        <w:rPr>
          <w:i/>
        </w:rPr>
        <w:t>and</w:t>
      </w:r>
      <w:r w:rsidRPr="00197C1B">
        <w:t xml:space="preserve"> an exceptional case).</w:t>
      </w:r>
    </w:p>
  </w:footnote>
  <w:footnote w:id="188">
    <w:p w14:paraId="29495BBD" w14:textId="02B0D1A6" w:rsidR="00197C1B" w:rsidRPr="00CE698A" w:rsidRDefault="00197C1B" w:rsidP="00197C1B">
      <w:pPr>
        <w:pStyle w:val="FootnoteText"/>
      </w:pPr>
      <w:r w:rsidRPr="00197C1B">
        <w:rPr>
          <w:rStyle w:val="FootnoteReference"/>
          <w:rFonts w:eastAsiaTheme="majorEastAsia"/>
        </w:rPr>
        <w:footnoteRef/>
      </w:r>
      <w:r w:rsidRPr="00197C1B">
        <w:rPr>
          <w:i/>
        </w:rPr>
        <w:t>See</w:t>
      </w:r>
      <w:r w:rsidRPr="00197C1B">
        <w:t xml:space="preserve"> Tempur Sealy Int’l, Inc.</w:t>
      </w:r>
      <w:r w:rsidRPr="00197C1B">
        <w:t xml:space="preserve"> </w:t>
      </w:r>
      <w:r w:rsidRPr="00197C1B">
        <w:t>v.</w:t>
      </w:r>
      <w:r w:rsidRPr="00197C1B">
        <w:t xml:space="preserve"> </w:t>
      </w:r>
      <w:r w:rsidRPr="00197C1B">
        <w:t>Seltyk Mattress, Inc., 2023 BL 140054, at *6 (C.D.</w:t>
      </w:r>
      <w:r w:rsidRPr="00197C1B">
        <w:t xml:space="preserve"> </w:t>
      </w:r>
      <w:r w:rsidRPr="00197C1B">
        <w:t>Cal.</w:t>
      </w:r>
      <w:r w:rsidRPr="00197C1B">
        <w:t xml:space="preserve"> </w:t>
      </w:r>
      <w:r w:rsidRPr="00197C1B">
        <w:t>Apr.</w:t>
      </w:r>
      <w:r w:rsidRPr="00197C1B">
        <w:t xml:space="preserve"> </w:t>
      </w:r>
      <w:r w:rsidRPr="00197C1B">
        <w:t>25, 2023) (refusing to award attorney’s fees in a default judgment despite finding of willful infringement).</w:t>
      </w:r>
      <w:r w:rsidRPr="00197C1B">
        <w:t xml:space="preserve"> </w:t>
      </w:r>
      <w:r w:rsidRPr="00197C1B">
        <w:rPr>
          <w:i/>
        </w:rPr>
        <w:t>See also</w:t>
      </w:r>
      <w:r w:rsidRPr="00197C1B">
        <w:t xml:space="preserve"> Whirlpool Corp.</w:t>
      </w:r>
      <w:r w:rsidRPr="00197C1B">
        <w:t xml:space="preserve"> </w:t>
      </w:r>
      <w:r w:rsidRPr="00197C1B">
        <w:t>v.</w:t>
      </w:r>
      <w:r w:rsidRPr="00197C1B">
        <w:t xml:space="preserve"> </w:t>
      </w:r>
      <w:r w:rsidRPr="00197C1B">
        <w:t>Shenzhen Sanlida Elec.</w:t>
      </w:r>
      <w:r w:rsidRPr="00197C1B">
        <w:t xml:space="preserve"> </w:t>
      </w:r>
      <w:r w:rsidRPr="00197C1B">
        <w:t>Tech.</w:t>
      </w:r>
      <w:r w:rsidRPr="00197C1B">
        <w:t xml:space="preserve"> </w:t>
      </w:r>
      <w:r w:rsidRPr="00197C1B">
        <w:t>Co., Ltd., 2025 WL 904378, at *6, 2025 BL 98908 (E.D.</w:t>
      </w:r>
      <w:r w:rsidRPr="00197C1B">
        <w:t xml:space="preserve"> </w:t>
      </w:r>
      <w:r w:rsidRPr="00197C1B">
        <w:t>Tex.</w:t>
      </w:r>
      <w:r w:rsidRPr="00197C1B">
        <w:t xml:space="preserve"> </w:t>
      </w:r>
      <w:r w:rsidRPr="00197C1B">
        <w:t>Mar.</w:t>
      </w:r>
      <w:r w:rsidRPr="00197C1B">
        <w:t xml:space="preserve"> </w:t>
      </w:r>
      <w:r w:rsidRPr="00197C1B">
        <w:t>25, 2025) (noting that “a Court’s inquiry for attorneys’ fees is not based on the ultimate outcome and trial verdict” and that “the Court must consider the totality of the circumstances”).</w:t>
      </w:r>
    </w:p>
  </w:footnote>
  <w:footnote w:id="189">
    <w:p w14:paraId="26589E8C" w14:textId="54679037" w:rsidR="00197C1B" w:rsidRPr="0019374F" w:rsidRDefault="00197C1B" w:rsidP="00197C1B">
      <w:pPr>
        <w:pStyle w:val="FootnoteText"/>
      </w:pPr>
      <w:r w:rsidRPr="00197C1B">
        <w:rPr>
          <w:vertAlign w:val="superscript"/>
        </w:rPr>
        <w:footnoteRef/>
      </w:r>
      <w:r w:rsidRPr="00197C1B">
        <w:rPr>
          <w:i/>
        </w:rPr>
        <w:t>Cf</w:t>
      </w:r>
      <w:r w:rsidRPr="00197C1B">
        <w:t>.</w:t>
      </w:r>
      <w:r w:rsidRPr="00197C1B">
        <w:t xml:space="preserve"> </w:t>
      </w:r>
      <w:r w:rsidRPr="00197C1B">
        <w:t>Mattel, Inc.</w:t>
      </w:r>
      <w:r w:rsidRPr="00197C1B">
        <w:t xml:space="preserve"> </w:t>
      </w:r>
      <w:r w:rsidRPr="00197C1B">
        <w:t>v.</w:t>
      </w:r>
      <w:r w:rsidRPr="00197C1B">
        <w:t xml:space="preserve"> </w:t>
      </w:r>
      <w:r w:rsidRPr="00197C1B">
        <w:t>Adventure Apparel, 2001 WL 1035140, at *5 (S.D.N.Y.</w:t>
      </w:r>
      <w:r w:rsidRPr="00197C1B">
        <w:t xml:space="preserve"> </w:t>
      </w:r>
      <w:r w:rsidRPr="00197C1B">
        <w:t>Sept.</w:t>
      </w:r>
      <w:r w:rsidRPr="00197C1B">
        <w:t xml:space="preserve"> </w:t>
      </w:r>
      <w:r w:rsidRPr="00197C1B">
        <w:t>7, 2001) (refusing to award attorney’s fees for ACPA violation in spite of finding bad-faith intent to profit).</w:t>
      </w:r>
    </w:p>
  </w:footnote>
  <w:footnote w:id="190">
    <w:p w14:paraId="63FC7AF7" w14:textId="05F1EF68" w:rsidR="00197C1B" w:rsidRPr="0019374F" w:rsidRDefault="00197C1B" w:rsidP="00197C1B">
      <w:pPr>
        <w:pStyle w:val="FootnoteText"/>
      </w:pPr>
      <w:r w:rsidRPr="00197C1B">
        <w:rPr>
          <w:vertAlign w:val="superscript"/>
        </w:rPr>
        <w:footnoteRef/>
      </w:r>
      <w:r w:rsidRPr="00197C1B">
        <w:t>Green v.</w:t>
      </w:r>
      <w:r w:rsidRPr="00197C1B">
        <w:t xml:space="preserve"> </w:t>
      </w:r>
      <w:r w:rsidRPr="00197C1B">
        <w:t>Fornario, 486 F.3d 100, 107, 82 USPQ2d 1681 (3d Cir.</w:t>
      </w:r>
      <w:r w:rsidRPr="00197C1B">
        <w:t xml:space="preserve"> </w:t>
      </w:r>
      <w:r w:rsidRPr="00197C1B">
        <w:t>2007).</w:t>
      </w:r>
    </w:p>
  </w:footnote>
  <w:footnote w:id="191">
    <w:p w14:paraId="42944EBD" w14:textId="08820194" w:rsidR="00197C1B" w:rsidRPr="00197C1B" w:rsidRDefault="00197C1B" w:rsidP="00197C1B">
      <w:pPr>
        <w:pStyle w:val="FootnoteText"/>
      </w:pPr>
      <w:r w:rsidRPr="00197C1B">
        <w:rPr>
          <w:vertAlign w:val="superscript"/>
        </w:rPr>
        <w:footnoteRef/>
      </w:r>
      <w:r w:rsidRPr="00197C1B">
        <w:t>2014 U.S.</w:t>
      </w:r>
      <w:r w:rsidRPr="00197C1B">
        <w:t xml:space="preserve"> </w:t>
      </w:r>
      <w:r w:rsidRPr="00197C1B">
        <w:t>Dist.</w:t>
      </w:r>
      <w:r w:rsidRPr="00197C1B">
        <w:t xml:space="preserve"> </w:t>
      </w:r>
      <w:r w:rsidRPr="00197C1B">
        <w:t>LEXIS 117494 (N.D.</w:t>
      </w:r>
      <w:r w:rsidRPr="00197C1B">
        <w:t xml:space="preserve"> </w:t>
      </w:r>
      <w:r w:rsidRPr="00197C1B">
        <w:t>Cal.</w:t>
      </w:r>
      <w:r w:rsidRPr="00197C1B">
        <w:t xml:space="preserve"> </w:t>
      </w:r>
      <w:r w:rsidRPr="00197C1B">
        <w:t>Aug.</w:t>
      </w:r>
      <w:r w:rsidRPr="00197C1B">
        <w:t xml:space="preserve"> </w:t>
      </w:r>
      <w:r w:rsidRPr="00197C1B">
        <w:t xml:space="preserve">20, 2014), </w:t>
      </w:r>
      <w:r w:rsidRPr="00197C1B">
        <w:rPr>
          <w:i/>
        </w:rPr>
        <w:t>aff’d in part</w:t>
      </w:r>
      <w:r w:rsidRPr="00197C1B">
        <w:t>,</w:t>
      </w:r>
      <w:r w:rsidRPr="00197C1B">
        <w:rPr>
          <w:i/>
        </w:rPr>
        <w:t xml:space="preserve"> rev’d in part on other grounds</w:t>
      </w:r>
      <w:r w:rsidRPr="00197C1B">
        <w:t>, 786 F.3d 983, 114 USPQ2d 1953 (Fed.</w:t>
      </w:r>
      <w:r w:rsidRPr="00197C1B">
        <w:t xml:space="preserve"> </w:t>
      </w:r>
      <w:r w:rsidRPr="00197C1B">
        <w:t>Cir.</w:t>
      </w:r>
      <w:r w:rsidRPr="00197C1B">
        <w:t xml:space="preserve"> </w:t>
      </w:r>
      <w:r w:rsidRPr="00197C1B">
        <w:t xml:space="preserve">2015) (the Federal Circuit held the trade dress to be functional and did not reach the dilution issues), </w:t>
      </w:r>
      <w:r w:rsidRPr="00197C1B">
        <w:rPr>
          <w:i/>
        </w:rPr>
        <w:t>rev’d on other grounds</w:t>
      </w:r>
      <w:r w:rsidRPr="00197C1B">
        <w:t>, 580 U.S.</w:t>
      </w:r>
      <w:r w:rsidRPr="00197C1B">
        <w:t xml:space="preserve"> </w:t>
      </w:r>
      <w:r w:rsidRPr="00197C1B">
        <w:t>53, 120 USPQ2d 1749 (2016).</w:t>
      </w:r>
    </w:p>
    <w:p w14:paraId="4E9D89C4" w14:textId="77777777" w:rsidR="00197C1B" w:rsidRDefault="00197C1B" w:rsidP="00124999">
      <w:pPr>
        <w:pStyle w:val="footnote"/>
      </w:pPr>
    </w:p>
  </w:footnote>
  <w:footnote w:id="192">
    <w:p w14:paraId="1C5E37BA" w14:textId="7E83346C" w:rsidR="00197C1B" w:rsidRPr="00197C1B" w:rsidRDefault="00197C1B" w:rsidP="00197C1B">
      <w:pPr>
        <w:pStyle w:val="FootnoteText"/>
      </w:pPr>
      <w:r w:rsidRPr="00197C1B">
        <w:rPr>
          <w:vertAlign w:val="superscript"/>
        </w:rPr>
        <w:footnoteRef/>
      </w:r>
      <w:r w:rsidRPr="00197C1B">
        <w:rPr>
          <w:i/>
        </w:rPr>
        <w:t>Id.</w:t>
      </w:r>
      <w:r w:rsidRPr="00197C1B">
        <w:rPr>
          <w:i/>
        </w:rPr>
        <w:t xml:space="preserve"> </w:t>
      </w:r>
      <w:r w:rsidRPr="00197C1B">
        <w:t>at *67–69.</w:t>
      </w:r>
    </w:p>
    <w:p w14:paraId="658CA08D" w14:textId="77777777" w:rsidR="00197C1B" w:rsidRPr="005D3300" w:rsidRDefault="00197C1B" w:rsidP="00124999">
      <w:pPr>
        <w:pStyle w:val="footnote"/>
      </w:pPr>
    </w:p>
  </w:footnote>
  <w:footnote w:id="193">
    <w:p w14:paraId="5E001A7D" w14:textId="11343611" w:rsidR="00197C1B" w:rsidRPr="00197C1B" w:rsidRDefault="00197C1B" w:rsidP="00197C1B">
      <w:pPr>
        <w:pStyle w:val="FootnoteText"/>
      </w:pPr>
      <w:r w:rsidRPr="00197C1B">
        <w:rPr>
          <w:vertAlign w:val="superscript"/>
        </w:rPr>
        <w:footnoteRef/>
      </w:r>
      <w:r w:rsidRPr="00197C1B">
        <w:t>572 U.S.</w:t>
      </w:r>
      <w:r w:rsidRPr="00197C1B">
        <w:t xml:space="preserve"> </w:t>
      </w:r>
      <w:r w:rsidRPr="00197C1B">
        <w:t>545, 110 USPQ2d 1337 (2014).</w:t>
      </w:r>
    </w:p>
    <w:p w14:paraId="4505199B" w14:textId="77777777" w:rsidR="00197C1B" w:rsidRPr="00E36220" w:rsidRDefault="00197C1B" w:rsidP="00124999">
      <w:pPr>
        <w:pStyle w:val="footnote"/>
      </w:pPr>
    </w:p>
  </w:footnote>
  <w:footnote w:id="194">
    <w:p w14:paraId="572502C1" w14:textId="0A7F1324" w:rsidR="00197C1B" w:rsidRPr="00197C1B"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554.</w:t>
      </w:r>
    </w:p>
    <w:p w14:paraId="41E79D54" w14:textId="77777777" w:rsidR="00197C1B" w:rsidRPr="005D3300" w:rsidRDefault="00197C1B" w:rsidP="00124999">
      <w:pPr>
        <w:pStyle w:val="footnote"/>
      </w:pPr>
    </w:p>
  </w:footnote>
  <w:footnote w:id="195">
    <w:p w14:paraId="4A4D31B2" w14:textId="480E01F4" w:rsidR="00197C1B" w:rsidRPr="00197C1B" w:rsidRDefault="00197C1B" w:rsidP="00197C1B">
      <w:pPr>
        <w:pStyle w:val="FootnoteText"/>
      </w:pPr>
      <w:r w:rsidRPr="00197C1B">
        <w:rPr>
          <w:vertAlign w:val="superscript"/>
        </w:rPr>
        <w:footnoteRef/>
      </w:r>
      <w:r w:rsidRPr="00197C1B">
        <w:rPr>
          <w:i/>
        </w:rPr>
        <w:t>Id</w:t>
      </w:r>
      <w:r w:rsidRPr="00197C1B">
        <w:t>.</w:t>
      </w:r>
    </w:p>
    <w:p w14:paraId="0E785D06" w14:textId="77777777" w:rsidR="00197C1B" w:rsidRPr="005D3300" w:rsidRDefault="00197C1B" w:rsidP="00124999">
      <w:pPr>
        <w:pStyle w:val="footnote"/>
      </w:pPr>
    </w:p>
  </w:footnote>
  <w:footnote w:id="196">
    <w:p w14:paraId="16BC5389" w14:textId="64326234" w:rsidR="00197C1B" w:rsidRDefault="00197C1B" w:rsidP="00197C1B">
      <w:pPr>
        <w:pStyle w:val="FootnoteText"/>
      </w:pPr>
      <w:r w:rsidRPr="00197C1B">
        <w:rPr>
          <w:vertAlign w:val="superscript"/>
        </w:rPr>
        <w:footnoteRef/>
      </w:r>
      <w:r w:rsidRPr="00197C1B">
        <w:rPr>
          <w:i/>
        </w:rPr>
        <w:t>See</w:t>
      </w:r>
      <w:r w:rsidRPr="00197C1B">
        <w:t xml:space="preserve"> Louis Vuitton Malletier S.A.</w:t>
      </w:r>
      <w:r w:rsidRPr="00197C1B">
        <w:t xml:space="preserve"> </w:t>
      </w:r>
      <w:r w:rsidRPr="00197C1B">
        <w:t>v.</w:t>
      </w:r>
      <w:r w:rsidRPr="00197C1B">
        <w:t xml:space="preserve"> </w:t>
      </w:r>
      <w:r w:rsidRPr="00197C1B">
        <w:t>My Other Bag, Inc., 2018 WL 317850, at *1–2 (S.D.N.Y.</w:t>
      </w:r>
      <w:r w:rsidRPr="00197C1B">
        <w:t xml:space="preserve"> </w:t>
      </w:r>
      <w:r w:rsidRPr="00197C1B">
        <w:t>Jan.</w:t>
      </w:r>
      <w:r w:rsidRPr="00197C1B">
        <w:t xml:space="preserve"> </w:t>
      </w:r>
      <w:r w:rsidRPr="00197C1B">
        <w:t xml:space="preserve">8, 2018) (applying </w:t>
      </w:r>
      <w:r w:rsidRPr="00197C1B">
        <w:rPr>
          <w:i/>
        </w:rPr>
        <w:t>Octane Fitness</w:t>
      </w:r>
      <w:r w:rsidRPr="00197C1B">
        <w:t xml:space="preserve">, but rejecting request for attorneys’ fees, finding Louis Vuitton’s claims not frivolous), </w:t>
      </w:r>
      <w:r w:rsidRPr="00197C1B">
        <w:rPr>
          <w:i/>
        </w:rPr>
        <w:t>aff’d</w:t>
      </w:r>
      <w:r w:rsidRPr="00197C1B">
        <w:t>, 764 F.</w:t>
      </w:r>
      <w:r w:rsidRPr="00197C1B">
        <w:t xml:space="preserve"> </w:t>
      </w:r>
      <w:r w:rsidRPr="00197C1B">
        <w:t>App’x 39 (2d Cir.</w:t>
      </w:r>
      <w:r w:rsidRPr="00197C1B">
        <w:t xml:space="preserve"> </w:t>
      </w:r>
      <w:r w:rsidRPr="00197C1B">
        <w:t>2019);</w:t>
      </w:r>
      <w:r w:rsidRPr="00197C1B">
        <w:t xml:space="preserve"> </w:t>
      </w:r>
      <w:r w:rsidRPr="00197C1B">
        <w:t>Buccellati Holding Italia SPA v.</w:t>
      </w:r>
      <w:r w:rsidRPr="00197C1B">
        <w:t xml:space="preserve"> </w:t>
      </w:r>
      <w:r w:rsidRPr="00197C1B">
        <w:t>Buccellati LLC, 2015 WL 11202358, at *3 (S.D.</w:t>
      </w:r>
      <w:r w:rsidRPr="00197C1B">
        <w:t xml:space="preserve"> </w:t>
      </w:r>
      <w:r w:rsidRPr="00197C1B">
        <w:t>Fla.</w:t>
      </w:r>
      <w:r w:rsidRPr="00197C1B">
        <w:t xml:space="preserve"> </w:t>
      </w:r>
      <w:r w:rsidRPr="00197C1B">
        <w:t>Mar.</w:t>
      </w:r>
      <w:r w:rsidRPr="00197C1B">
        <w:t xml:space="preserve"> </w:t>
      </w:r>
      <w:r w:rsidRPr="00197C1B">
        <w:t xml:space="preserve">10, 2015) (applying </w:t>
      </w:r>
      <w:r w:rsidRPr="00197C1B">
        <w:rPr>
          <w:i/>
        </w:rPr>
        <w:t>Octane Fitness</w:t>
      </w:r>
      <w:r w:rsidRPr="00197C1B">
        <w:t xml:space="preserve"> to trademark case).</w:t>
      </w:r>
      <w:r w:rsidRPr="00197C1B">
        <w:t xml:space="preserve"> </w:t>
      </w:r>
      <w:r w:rsidRPr="00197C1B">
        <w:rPr>
          <w:i/>
        </w:rPr>
        <w:t>But see</w:t>
      </w:r>
      <w:r w:rsidRPr="00197C1B">
        <w:t xml:space="preserve"> Nutravita Labs., Inc.</w:t>
      </w:r>
      <w:r w:rsidRPr="00197C1B">
        <w:t xml:space="preserve"> </w:t>
      </w:r>
      <w:r w:rsidRPr="00197C1B">
        <w:t>v.</w:t>
      </w:r>
      <w:r w:rsidRPr="00197C1B">
        <w:t xml:space="preserve"> </w:t>
      </w:r>
      <w:r w:rsidRPr="00197C1B">
        <w:t>VBS Distribution, Inc., 160 F.</w:t>
      </w:r>
      <w:r w:rsidRPr="00197C1B">
        <w:t xml:space="preserve"> </w:t>
      </w:r>
      <w:r w:rsidRPr="00197C1B">
        <w:t>Supp.</w:t>
      </w:r>
      <w:r w:rsidRPr="00197C1B">
        <w:t xml:space="preserve"> </w:t>
      </w:r>
      <w:r w:rsidRPr="00197C1B">
        <w:t>3d 1184, 1191–92 (C.D.</w:t>
      </w:r>
      <w:r w:rsidRPr="00197C1B">
        <w:t xml:space="preserve"> </w:t>
      </w:r>
      <w:r w:rsidRPr="00197C1B">
        <w:t>Cal.</w:t>
      </w:r>
      <w:r w:rsidRPr="00197C1B">
        <w:t xml:space="preserve"> </w:t>
      </w:r>
      <w:r w:rsidRPr="00197C1B">
        <w:t xml:space="preserve">2016) (citing Ninth Circuit precedent indicating a need for a baseless claim in order for defendant to recover attorneys’ fees), </w:t>
      </w:r>
      <w:r w:rsidRPr="00197C1B">
        <w:rPr>
          <w:i/>
        </w:rPr>
        <w:t>aff’d</w:t>
      </w:r>
      <w:r w:rsidRPr="00197C1B">
        <w:t>, 697 F.</w:t>
      </w:r>
      <w:r w:rsidRPr="00197C1B">
        <w:t xml:space="preserve"> </w:t>
      </w:r>
      <w:r w:rsidRPr="00197C1B">
        <w:t>App’x 559 (9th Cir.</w:t>
      </w:r>
      <w:r w:rsidRPr="00197C1B">
        <w:t xml:space="preserve"> </w:t>
      </w:r>
      <w:r w:rsidRPr="00197C1B">
        <w:t>2017).</w:t>
      </w:r>
      <w:r w:rsidRPr="00197C1B">
        <w:t xml:space="preserve"> </w:t>
      </w:r>
      <w:r w:rsidRPr="00197C1B">
        <w:t>However, this does not mean that the prevailing party must demonstrate that the case is exceptional by more than a preponderance of the evidence.</w:t>
      </w:r>
      <w:r w:rsidRPr="00197C1B">
        <w:t xml:space="preserve"> </w:t>
      </w:r>
      <w:r w:rsidRPr="00197C1B">
        <w:t>Whirlpool Corp.</w:t>
      </w:r>
      <w:r w:rsidRPr="00197C1B">
        <w:t xml:space="preserve"> </w:t>
      </w:r>
      <w:r w:rsidRPr="00197C1B">
        <w:t>v.</w:t>
      </w:r>
      <w:r w:rsidRPr="00197C1B">
        <w:t xml:space="preserve"> </w:t>
      </w:r>
      <w:r w:rsidRPr="00197C1B">
        <w:t>Shenzhen Sanlida Elec.</w:t>
      </w:r>
      <w:r w:rsidRPr="00197C1B">
        <w:t xml:space="preserve"> </w:t>
      </w:r>
      <w:r w:rsidRPr="00197C1B">
        <w:t>Tech.</w:t>
      </w:r>
      <w:r w:rsidRPr="00197C1B">
        <w:t xml:space="preserve"> </w:t>
      </w:r>
      <w:r w:rsidRPr="00197C1B">
        <w:t>Co., Ltd., 2025 WL 904378, at *6, 2025 BL 98908 (E.D.</w:t>
      </w:r>
      <w:r w:rsidRPr="00197C1B">
        <w:t xml:space="preserve"> </w:t>
      </w:r>
      <w:r w:rsidRPr="00197C1B">
        <w:t>Tex.</w:t>
      </w:r>
      <w:r w:rsidRPr="00197C1B">
        <w:t xml:space="preserve"> </w:t>
      </w:r>
      <w:r w:rsidRPr="00197C1B">
        <w:t>Mar.</w:t>
      </w:r>
      <w:r w:rsidRPr="00197C1B">
        <w:t xml:space="preserve"> </w:t>
      </w:r>
      <w:r w:rsidRPr="00197C1B">
        <w:t>25, 2025) (rejecting defendant’s assertion that plaintiff must make the showing by clear and convincing evidence).</w:t>
      </w:r>
    </w:p>
  </w:footnote>
  <w:footnote w:id="197">
    <w:p w14:paraId="6315AC2D" w14:textId="7126B3B4" w:rsidR="00197C1B" w:rsidRDefault="00197C1B" w:rsidP="00197C1B">
      <w:pPr>
        <w:pStyle w:val="FootnoteText"/>
      </w:pPr>
      <w:r w:rsidRPr="00197C1B">
        <w:rPr>
          <w:rStyle w:val="FootnoteReference"/>
          <w:rFonts w:eastAsiaTheme="majorEastAsia"/>
        </w:rPr>
        <w:footnoteRef/>
      </w:r>
      <w:r w:rsidRPr="00197C1B">
        <w:t>Whirlpool Corp.</w:t>
      </w:r>
      <w:r w:rsidRPr="00197C1B">
        <w:t xml:space="preserve"> </w:t>
      </w:r>
      <w:r w:rsidRPr="00197C1B">
        <w:t>v.</w:t>
      </w:r>
      <w:r w:rsidRPr="00197C1B">
        <w:t xml:space="preserve"> </w:t>
      </w:r>
      <w:r w:rsidRPr="00197C1B">
        <w:t>Shenzhen Sanlida Elec.</w:t>
      </w:r>
      <w:r w:rsidRPr="00197C1B">
        <w:t xml:space="preserve"> </w:t>
      </w:r>
      <w:r w:rsidRPr="00197C1B">
        <w:t>Tech.</w:t>
      </w:r>
      <w:r w:rsidRPr="00197C1B">
        <w:t xml:space="preserve"> </w:t>
      </w:r>
      <w:r w:rsidRPr="00197C1B">
        <w:t>Co., Ltd., 2025 WL 904378, at *7, 2025 BL 98908 (E.D.</w:t>
      </w:r>
      <w:r w:rsidRPr="00197C1B">
        <w:t xml:space="preserve"> </w:t>
      </w:r>
      <w:r w:rsidRPr="00197C1B">
        <w:t>Tex.</w:t>
      </w:r>
      <w:r w:rsidRPr="00197C1B">
        <w:t xml:space="preserve"> </w:t>
      </w:r>
      <w:r w:rsidRPr="00197C1B">
        <w:t>Mar.</w:t>
      </w:r>
      <w:r w:rsidRPr="00197C1B">
        <w:t xml:space="preserve"> </w:t>
      </w:r>
      <w:r w:rsidRPr="00197C1B">
        <w:t>25, 2025) (declining to award attorney’s fees even though it found the case to be exceptional).</w:t>
      </w:r>
    </w:p>
  </w:footnote>
  <w:footnote w:id="198">
    <w:p w14:paraId="38FC656B" w14:textId="53F1FB21" w:rsidR="00197C1B" w:rsidRPr="0019374F" w:rsidRDefault="00197C1B" w:rsidP="00197C1B">
      <w:pPr>
        <w:pStyle w:val="FootnoteText"/>
      </w:pPr>
      <w:r w:rsidRPr="00197C1B">
        <w:rPr>
          <w:vertAlign w:val="superscript"/>
        </w:rPr>
        <w:footnoteRef/>
      </w:r>
      <w:r w:rsidRPr="00197C1B">
        <w:rPr>
          <w:i/>
        </w:rPr>
        <w:t>See, e</w:t>
      </w:r>
      <w:r w:rsidRPr="00197C1B">
        <w:t>.</w:t>
      </w:r>
      <w:r w:rsidRPr="00197C1B">
        <w:rPr>
          <w:i/>
        </w:rPr>
        <w:t>g</w:t>
      </w:r>
      <w:r w:rsidRPr="00197C1B">
        <w:t>., Horphag Research Ltd.</w:t>
      </w:r>
      <w:r w:rsidRPr="00197C1B">
        <w:t xml:space="preserve"> </w:t>
      </w:r>
      <w:r w:rsidRPr="00197C1B">
        <w:t>v.</w:t>
      </w:r>
      <w:r w:rsidRPr="00197C1B">
        <w:t xml:space="preserve"> </w:t>
      </w:r>
      <w:r w:rsidRPr="00197C1B">
        <w:t xml:space="preserve">Pellegrini, 328 F.3d 1108, 1113–14, 66 USPQ2d 1791, </w:t>
      </w:r>
      <w:r w:rsidRPr="00197C1B">
        <w:rPr>
          <w:i/>
        </w:rPr>
        <w:t>as amended</w:t>
      </w:r>
      <w:r w:rsidRPr="00197C1B">
        <w:t>, 337 F.3d 1036, 1042, 67 USPQ2d 1532 (9th Cir.</w:t>
      </w:r>
      <w:r w:rsidRPr="00197C1B">
        <w:t xml:space="preserve"> </w:t>
      </w:r>
      <w:r w:rsidRPr="00197C1B">
        <w:t>2003) (where dilution claim was reversed and remanded, attorney’s fee award on that claim reversed and remanded;</w:t>
      </w:r>
      <w:r w:rsidRPr="00197C1B">
        <w:t xml:space="preserve"> </w:t>
      </w:r>
      <w:r w:rsidRPr="00197C1B">
        <w:t xml:space="preserve">award of fees on infringement claim affirmed), </w:t>
      </w:r>
      <w:r w:rsidRPr="00197C1B">
        <w:rPr>
          <w:i/>
        </w:rPr>
        <w:t>cert</w:t>
      </w:r>
      <w:r w:rsidRPr="00197C1B">
        <w:t>.</w:t>
      </w:r>
      <w:r w:rsidRPr="00197C1B">
        <w:t xml:space="preserve"> </w:t>
      </w:r>
      <w:r w:rsidRPr="00197C1B">
        <w:rPr>
          <w:i/>
        </w:rPr>
        <w:t>denied sub nom</w:t>
      </w:r>
      <w:r w:rsidRPr="00197C1B">
        <w:t>.</w:t>
      </w:r>
      <w:r w:rsidRPr="00197C1B">
        <w:t xml:space="preserve"> </w:t>
      </w:r>
      <w:r w:rsidRPr="00197C1B">
        <w:t>Garcia v.</w:t>
      </w:r>
      <w:r w:rsidRPr="00197C1B">
        <w:t xml:space="preserve"> </w:t>
      </w:r>
      <w:r w:rsidRPr="00197C1B">
        <w:t>Horphag Research Ltd., 540 U.S.</w:t>
      </w:r>
      <w:r w:rsidRPr="00197C1B">
        <w:t xml:space="preserve"> </w:t>
      </w:r>
      <w:r w:rsidRPr="00197C1B">
        <w:t>1111 (2004);</w:t>
      </w:r>
      <w:r w:rsidRPr="00197C1B">
        <w:t xml:space="preserve"> </w:t>
      </w:r>
      <w:r w:rsidRPr="00197C1B">
        <w:rPr>
          <w:i/>
        </w:rPr>
        <w:t>Coach</w:t>
      </w:r>
      <w:r w:rsidRPr="00197C1B">
        <w:t>, 2001 WL 812126, at *15 (excluding from the award expenses for claims on which plaintiff was not the prevailing party).</w:t>
      </w:r>
      <w:r w:rsidRPr="00197C1B">
        <w:t xml:space="preserve"> </w:t>
      </w:r>
      <w:r w:rsidRPr="00197C1B">
        <w:rPr>
          <w:i/>
        </w:rPr>
        <w:t>Accord</w:t>
      </w:r>
      <w:r w:rsidRPr="00197C1B">
        <w:t xml:space="preserve"> SNA, Inc.</w:t>
      </w:r>
      <w:r w:rsidRPr="00197C1B">
        <w:t xml:space="preserve"> </w:t>
      </w:r>
      <w:r w:rsidRPr="00197C1B">
        <w:t>v.</w:t>
      </w:r>
      <w:r w:rsidRPr="00197C1B">
        <w:t xml:space="preserve"> </w:t>
      </w:r>
      <w:r w:rsidRPr="00197C1B">
        <w:t>Array, 173 F.</w:t>
      </w:r>
      <w:r w:rsidRPr="00197C1B">
        <w:t xml:space="preserve"> </w:t>
      </w:r>
      <w:r w:rsidRPr="00197C1B">
        <w:t>Supp.</w:t>
      </w:r>
      <w:r w:rsidRPr="00197C1B">
        <w:t xml:space="preserve"> </w:t>
      </w:r>
      <w:r w:rsidRPr="00197C1B">
        <w:t>2d 347, 352 (E.D.</w:t>
      </w:r>
      <w:r w:rsidRPr="00197C1B">
        <w:t xml:space="preserve"> </w:t>
      </w:r>
      <w:r w:rsidRPr="00197C1B">
        <w:t>Pa.</w:t>
      </w:r>
      <w:r w:rsidRPr="00197C1B">
        <w:t xml:space="preserve"> </w:t>
      </w:r>
      <w:r w:rsidRPr="00197C1B">
        <w:t xml:space="preserve">2001), </w:t>
      </w:r>
      <w:r w:rsidRPr="00197C1B">
        <w:rPr>
          <w:i/>
        </w:rPr>
        <w:t>aff’d sub nom</w:t>
      </w:r>
      <w:r w:rsidRPr="00197C1B">
        <w:t>.</w:t>
      </w:r>
      <w:r w:rsidRPr="00197C1B">
        <w:t xml:space="preserve"> </w:t>
      </w:r>
      <w:r w:rsidRPr="00197C1B">
        <w:t>Silva v.</w:t>
      </w:r>
      <w:r w:rsidRPr="00197C1B">
        <w:t xml:space="preserve"> </w:t>
      </w:r>
      <w:r w:rsidRPr="00197C1B">
        <w:t>Karlsen, 43 F.</w:t>
      </w:r>
      <w:r w:rsidRPr="00197C1B">
        <w:t xml:space="preserve"> </w:t>
      </w:r>
      <w:r w:rsidRPr="00197C1B">
        <w:t>App’x 486 (3d Cir.</w:t>
      </w:r>
      <w:r w:rsidRPr="00197C1B">
        <w:t xml:space="preserve"> </w:t>
      </w:r>
      <w:r w:rsidRPr="00197C1B">
        <w:t xml:space="preserve">2002) (unpublished opinion), </w:t>
      </w:r>
      <w:r w:rsidRPr="00197C1B">
        <w:rPr>
          <w:i/>
        </w:rPr>
        <w:t>cert</w:t>
      </w:r>
      <w:r w:rsidRPr="00197C1B">
        <w:t>.</w:t>
      </w:r>
      <w:r w:rsidRPr="00197C1B">
        <w:t xml:space="preserve"> </w:t>
      </w:r>
      <w:r w:rsidRPr="00197C1B">
        <w:rPr>
          <w:i/>
        </w:rPr>
        <w:t>denied</w:t>
      </w:r>
      <w:r w:rsidRPr="00197C1B">
        <w:t>, 537 U.S.</w:t>
      </w:r>
      <w:r w:rsidRPr="00197C1B">
        <w:t xml:space="preserve"> </w:t>
      </w:r>
      <w:r w:rsidRPr="00197C1B">
        <w:t>1171 (2003).</w:t>
      </w:r>
    </w:p>
  </w:footnote>
  <w:footnote w:id="199">
    <w:p w14:paraId="7CFC825E" w14:textId="4C4A0761" w:rsidR="00197C1B" w:rsidRPr="0019374F" w:rsidRDefault="00197C1B" w:rsidP="00197C1B">
      <w:pPr>
        <w:pStyle w:val="FootnoteText"/>
      </w:pPr>
      <w:r w:rsidRPr="00197C1B">
        <w:rPr>
          <w:vertAlign w:val="superscript"/>
        </w:rPr>
        <w:footnoteRef/>
      </w:r>
      <w:r w:rsidRPr="00197C1B">
        <w:rPr>
          <w:i/>
        </w:rPr>
        <w:t>See, e</w:t>
      </w:r>
      <w:r w:rsidRPr="00197C1B">
        <w:t>.</w:t>
      </w:r>
      <w:r w:rsidRPr="00197C1B">
        <w:rPr>
          <w:i/>
        </w:rPr>
        <w:t>g</w:t>
      </w:r>
      <w:r w:rsidRPr="00197C1B">
        <w:t xml:space="preserve">., </w:t>
      </w:r>
      <w:r w:rsidRPr="00197C1B">
        <w:rPr>
          <w:i/>
        </w:rPr>
        <w:t>Coach</w:t>
      </w:r>
      <w:r w:rsidRPr="00197C1B">
        <w:t>, 2001 WL 812126, at *15 (excluding from Seaward expenses for claims on which plaintiff was not the prevailing party).</w:t>
      </w:r>
      <w:r w:rsidRPr="00197C1B">
        <w:t xml:space="preserve"> </w:t>
      </w:r>
      <w:r w:rsidRPr="00197C1B">
        <w:rPr>
          <w:i/>
        </w:rPr>
        <w:t>Accord</w:t>
      </w:r>
      <w:r w:rsidRPr="00197C1B">
        <w:t xml:space="preserve"> SNA, Inc.</w:t>
      </w:r>
      <w:r w:rsidRPr="00197C1B">
        <w:t xml:space="preserve"> </w:t>
      </w:r>
      <w:r w:rsidRPr="00197C1B">
        <w:t>v.</w:t>
      </w:r>
      <w:r w:rsidRPr="00197C1B">
        <w:t xml:space="preserve"> </w:t>
      </w:r>
      <w:r w:rsidRPr="00197C1B">
        <w:t>Array, 173 F.</w:t>
      </w:r>
      <w:r w:rsidRPr="00197C1B">
        <w:t xml:space="preserve"> </w:t>
      </w:r>
      <w:r w:rsidRPr="00197C1B">
        <w:t>Supp.</w:t>
      </w:r>
      <w:r w:rsidRPr="00197C1B">
        <w:t xml:space="preserve"> </w:t>
      </w:r>
      <w:r w:rsidRPr="00197C1B">
        <w:t>2d 347, 352 (E.D.</w:t>
      </w:r>
      <w:r w:rsidRPr="00197C1B">
        <w:t xml:space="preserve"> </w:t>
      </w:r>
      <w:r w:rsidRPr="00197C1B">
        <w:t>Pa.</w:t>
      </w:r>
      <w:r w:rsidRPr="00197C1B">
        <w:t xml:space="preserve"> </w:t>
      </w:r>
      <w:r w:rsidRPr="00197C1B">
        <w:t>2001) (infringement case).</w:t>
      </w:r>
    </w:p>
  </w:footnote>
  <w:footnote w:id="200">
    <w:p w14:paraId="6A30AC02" w14:textId="4F0A03CF" w:rsidR="00197C1B" w:rsidRPr="0019374F" w:rsidRDefault="00197C1B" w:rsidP="00197C1B">
      <w:pPr>
        <w:pStyle w:val="FootnoteText"/>
      </w:pPr>
      <w:r w:rsidRPr="00197C1B">
        <w:rPr>
          <w:vertAlign w:val="superscript"/>
        </w:rPr>
        <w:footnoteRef/>
      </w:r>
      <w:r w:rsidRPr="00197C1B">
        <w:rPr>
          <w:i/>
        </w:rPr>
        <w:t>See Coach</w:t>
      </w:r>
      <w:r w:rsidRPr="00197C1B">
        <w:t>, 2001 WL 812126, at *16 (reducing fee award where billing sheets did not give names or billing rates of attorneys).</w:t>
      </w:r>
    </w:p>
  </w:footnote>
  <w:footnote w:id="201">
    <w:p w14:paraId="53995968" w14:textId="48BE593A" w:rsidR="00197C1B" w:rsidRPr="0019374F" w:rsidRDefault="00197C1B" w:rsidP="00197C1B">
      <w:pPr>
        <w:pStyle w:val="FootnoteText"/>
      </w:pPr>
      <w:r w:rsidRPr="00197C1B">
        <w:rPr>
          <w:vertAlign w:val="superscript"/>
        </w:rPr>
        <w:footnoteRef/>
      </w:r>
      <w:r w:rsidRPr="00197C1B">
        <w:t>Guishan, Inc.</w:t>
      </w:r>
      <w:r w:rsidRPr="00197C1B">
        <w:t xml:space="preserve"> </w:t>
      </w:r>
      <w:r w:rsidRPr="00197C1B">
        <w:t>v.</w:t>
      </w:r>
      <w:r w:rsidRPr="00197C1B">
        <w:t xml:space="preserve"> </w:t>
      </w:r>
      <w:r w:rsidRPr="00197C1B">
        <w:t>Faith Ice, Inc., 2009 U.S.</w:t>
      </w:r>
      <w:r w:rsidRPr="00197C1B">
        <w:t xml:space="preserve"> </w:t>
      </w:r>
      <w:r w:rsidRPr="00197C1B">
        <w:t>Dist.</w:t>
      </w:r>
      <w:r w:rsidRPr="00197C1B">
        <w:t xml:space="preserve"> </w:t>
      </w:r>
      <w:r w:rsidRPr="00197C1B">
        <w:t>LEXIS 126146, at *14–22 (E.D.N.Y.</w:t>
      </w:r>
      <w:r w:rsidRPr="00197C1B">
        <w:t xml:space="preserve"> </w:t>
      </w:r>
      <w:r w:rsidRPr="00197C1B">
        <w:t>Aug.</w:t>
      </w:r>
      <w:r w:rsidRPr="00197C1B">
        <w:t xml:space="preserve"> </w:t>
      </w:r>
      <w:r w:rsidRPr="00197C1B">
        <w:t xml:space="preserve">28, 2009), </w:t>
      </w:r>
      <w:r w:rsidRPr="00197C1B">
        <w:rPr>
          <w:i/>
        </w:rPr>
        <w:t>adopted in part, modified in part, rejected in part on other grounds</w:t>
      </w:r>
      <w:r w:rsidRPr="00197C1B">
        <w:t>, 2010 U.S.</w:t>
      </w:r>
      <w:r w:rsidRPr="00197C1B">
        <w:t xml:space="preserve"> </w:t>
      </w:r>
      <w:r w:rsidRPr="00197C1B">
        <w:t>Dist.</w:t>
      </w:r>
      <w:r w:rsidRPr="00197C1B">
        <w:t xml:space="preserve"> </w:t>
      </w:r>
      <w:r w:rsidRPr="00197C1B">
        <w:t>LEXIS 26830 (E.D.N.Y.</w:t>
      </w:r>
      <w:r w:rsidRPr="00197C1B">
        <w:t xml:space="preserve"> </w:t>
      </w:r>
      <w:r w:rsidRPr="00197C1B">
        <w:t>Mar.</w:t>
      </w:r>
      <w:r w:rsidRPr="00197C1B">
        <w:t xml:space="preserve"> </w:t>
      </w:r>
      <w:r w:rsidRPr="00197C1B">
        <w:t>22, 2010).</w:t>
      </w:r>
      <w:r w:rsidRPr="00197C1B">
        <w:t xml:space="preserve"> </w:t>
      </w:r>
      <w:r w:rsidRPr="00197C1B">
        <w:rPr>
          <w:i/>
        </w:rPr>
        <w:t>See Eric Louis</w:t>
      </w:r>
      <w:r w:rsidRPr="00197C1B">
        <w:t>, 79 F.</w:t>
      </w:r>
      <w:r w:rsidRPr="00197C1B">
        <w:t xml:space="preserve"> </w:t>
      </w:r>
      <w:r w:rsidRPr="00197C1B">
        <w:t>Supp.</w:t>
      </w:r>
      <w:r w:rsidRPr="00197C1B">
        <w:t xml:space="preserve"> </w:t>
      </w:r>
      <w:r w:rsidRPr="00197C1B">
        <w:t>2d at 352 (using “lodestar” approach to calculate fees, and reducing award because defendant’s conduct became willful and in bad faith only at some time after the offending conduct began);</w:t>
      </w:r>
      <w:r w:rsidRPr="00197C1B">
        <w:t xml:space="preserve"> </w:t>
      </w:r>
      <w:r w:rsidRPr="00197C1B">
        <w:rPr>
          <w:i/>
        </w:rPr>
        <w:t>SNA</w:t>
      </w:r>
      <w:r w:rsidRPr="00197C1B">
        <w:t>, 173 F.</w:t>
      </w:r>
      <w:r w:rsidRPr="00197C1B">
        <w:t xml:space="preserve"> </w:t>
      </w:r>
      <w:r w:rsidRPr="00197C1B">
        <w:t>Supp.</w:t>
      </w:r>
      <w:r w:rsidRPr="00197C1B">
        <w:t xml:space="preserve"> </w:t>
      </w:r>
      <w:r w:rsidRPr="00197C1B">
        <w:t>2d at 351 (in an infringement case, reducing number of hours, finding the request excessive).</w:t>
      </w:r>
    </w:p>
  </w:footnote>
  <w:footnote w:id="202">
    <w:p w14:paraId="00BDC677" w14:textId="4971E049" w:rsidR="00197C1B" w:rsidRPr="0019374F" w:rsidRDefault="00197C1B" w:rsidP="00197C1B">
      <w:pPr>
        <w:pStyle w:val="FootnoteText"/>
      </w:pPr>
      <w:r w:rsidRPr="00197C1B">
        <w:rPr>
          <w:vertAlign w:val="superscript"/>
        </w:rPr>
        <w:footnoteRef/>
      </w:r>
      <w:r w:rsidRPr="00197C1B">
        <w:t>RE/MAX, LLC v.</w:t>
      </w:r>
      <w:r w:rsidRPr="00197C1B">
        <w:t xml:space="preserve"> </w:t>
      </w:r>
      <w:r w:rsidRPr="00197C1B">
        <w:t>Shenzen Remax Co., Ltd., 2020 BL 562745, at *2 (D.</w:t>
      </w:r>
      <w:r w:rsidRPr="00197C1B">
        <w:t xml:space="preserve"> </w:t>
      </w:r>
      <w:r w:rsidRPr="00197C1B">
        <w:t>Colo.</w:t>
      </w:r>
      <w:r w:rsidRPr="00197C1B">
        <w:t xml:space="preserve"> </w:t>
      </w:r>
      <w:r w:rsidRPr="00197C1B">
        <w:t>Mar.</w:t>
      </w:r>
      <w:r w:rsidRPr="00197C1B">
        <w:t xml:space="preserve"> </w:t>
      </w:r>
      <w:r w:rsidRPr="00197C1B">
        <w:t>13, 2020);</w:t>
      </w:r>
      <w:r w:rsidRPr="00197C1B">
        <w:t xml:space="preserve"> </w:t>
      </w:r>
      <w:r w:rsidRPr="00197C1B">
        <w:rPr>
          <w:i/>
        </w:rPr>
        <w:t>Guishan, Inc</w:t>
      </w:r>
      <w:r w:rsidRPr="00197C1B">
        <w:t>., 2009 U.S.</w:t>
      </w:r>
      <w:r w:rsidRPr="00197C1B">
        <w:t xml:space="preserve"> </w:t>
      </w:r>
      <w:r w:rsidRPr="00197C1B">
        <w:t>Dist.</w:t>
      </w:r>
      <w:r w:rsidRPr="00197C1B">
        <w:t xml:space="preserve"> </w:t>
      </w:r>
      <w:r w:rsidRPr="00197C1B">
        <w:t>LEXIS 126146, at *32–33 (magistrate judge opinion).</w:t>
      </w:r>
    </w:p>
  </w:footnote>
  <w:footnote w:id="203">
    <w:p w14:paraId="30C4190A" w14:textId="55C37144" w:rsidR="00197C1B" w:rsidRPr="0019374F" w:rsidRDefault="00197C1B" w:rsidP="00197C1B">
      <w:pPr>
        <w:pStyle w:val="FootnoteText"/>
      </w:pPr>
      <w:r w:rsidRPr="00197C1B">
        <w:rPr>
          <w:vertAlign w:val="superscript"/>
        </w:rPr>
        <w:footnoteRef/>
      </w:r>
      <w:r w:rsidRPr="00197C1B">
        <w:rPr>
          <w:i/>
        </w:rPr>
        <w:t>See</w:t>
      </w:r>
      <w:r w:rsidRPr="00197C1B">
        <w:t xml:space="preserve"> Amazing Spaces, Inc.</w:t>
      </w:r>
      <w:r w:rsidRPr="00197C1B">
        <w:t xml:space="preserve"> </w:t>
      </w:r>
      <w:r w:rsidRPr="00197C1B">
        <w:t>v.</w:t>
      </w:r>
      <w:r w:rsidRPr="00197C1B">
        <w:t xml:space="preserve"> </w:t>
      </w:r>
      <w:r w:rsidRPr="00197C1B">
        <w:t>Metro Mini Storage, 97 USPQ2d 1819, 1821–22 &amp; n.1 (S.D.</w:t>
      </w:r>
      <w:r w:rsidRPr="00197C1B">
        <w:t xml:space="preserve"> </w:t>
      </w:r>
      <w:r w:rsidRPr="00197C1B">
        <w:t>Tex.</w:t>
      </w:r>
      <w:r w:rsidRPr="00197C1B">
        <w:t xml:space="preserve"> </w:t>
      </w:r>
      <w:r w:rsidRPr="00197C1B">
        <w:t>2011) (citing cases).</w:t>
      </w:r>
      <w:r w:rsidRPr="00197C1B">
        <w:t xml:space="preserve"> </w:t>
      </w:r>
      <w:r w:rsidRPr="00197C1B">
        <w:t>The court also noted that the Fifth Circuit requires that an exceptional case be demonstrated by clear and convincing evidence, a higher standard than the normal civil standard of preponderance of the evidence.</w:t>
      </w:r>
      <w:r w:rsidRPr="00197C1B">
        <w:t xml:space="preserve"> </w:t>
      </w:r>
      <w:r w:rsidRPr="00197C1B">
        <w:rPr>
          <w:i/>
        </w:rPr>
        <w:t>Id</w:t>
      </w:r>
      <w:r w:rsidRPr="00197C1B">
        <w:t>.</w:t>
      </w:r>
      <w:r w:rsidRPr="00197C1B">
        <w:t xml:space="preserve"> </w:t>
      </w:r>
      <w:r w:rsidRPr="00197C1B">
        <w:t>at 1822.</w:t>
      </w:r>
    </w:p>
  </w:footnote>
  <w:footnote w:id="204">
    <w:p w14:paraId="67D3495E" w14:textId="21E389CC" w:rsidR="00197C1B" w:rsidRPr="0019374F" w:rsidRDefault="00197C1B" w:rsidP="00197C1B">
      <w:pPr>
        <w:pStyle w:val="FootnoteText"/>
      </w:pPr>
      <w:r w:rsidRPr="00197C1B">
        <w:rPr>
          <w:vertAlign w:val="superscript"/>
        </w:rPr>
        <w:footnoteRef/>
      </w:r>
      <w:r w:rsidRPr="00197C1B">
        <w:t>2002 WL 1766548 (S.D.N.Y.</w:t>
      </w:r>
      <w:r w:rsidRPr="00197C1B">
        <w:t xml:space="preserve"> </w:t>
      </w:r>
      <w:r w:rsidRPr="00197C1B">
        <w:t>Jul.</w:t>
      </w:r>
      <w:r w:rsidRPr="00197C1B">
        <w:t xml:space="preserve"> </w:t>
      </w:r>
      <w:r w:rsidRPr="00197C1B">
        <w:t>30, 2002).</w:t>
      </w:r>
    </w:p>
  </w:footnote>
  <w:footnote w:id="205">
    <w:p w14:paraId="0B0C5204" w14:textId="52270FC4"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*2.</w:t>
      </w:r>
      <w:r w:rsidRPr="00197C1B">
        <w:t xml:space="preserve"> </w:t>
      </w:r>
      <w:r w:rsidRPr="00197C1B">
        <w:t>The ruling regarding the New York statute was somewhat surprising, given the court’s simultaneous ruling that the plaintiff’s infringement claim was not frivolous.</w:t>
      </w:r>
      <w:r w:rsidRPr="00197C1B">
        <w:t xml:space="preserve"> </w:t>
      </w:r>
      <w:r w:rsidRPr="00197C1B">
        <w:rPr>
          <w:i/>
        </w:rPr>
        <w:t>Id</w:t>
      </w:r>
      <w:r w:rsidRPr="00197C1B">
        <w:t>.</w:t>
      </w:r>
      <w:r w:rsidRPr="00197C1B">
        <w:t xml:space="preserve"> </w:t>
      </w:r>
      <w:r w:rsidRPr="00197C1B">
        <w:t>at *1.</w:t>
      </w:r>
      <w:r w:rsidRPr="00197C1B">
        <w:t xml:space="preserve"> </w:t>
      </w:r>
      <w:r w:rsidRPr="00197C1B">
        <w:t>Although courts generally have required a significant amount of mark strength to support a dilution action under New York law, the cases have not been entirely consistent on this point, with some permitting claims to be brought if the mark has secondary meaning.</w:t>
      </w:r>
      <w:r w:rsidRPr="00197C1B">
        <w:t xml:space="preserve"> </w:t>
      </w:r>
      <w:r w:rsidRPr="00197C1B">
        <w:t>In an earlier opinion in the same case, following a bench trial, the court noted that New York law does not require a famous mark, but it still found the plaintiff’s mark insufficiently distinctive.</w:t>
      </w:r>
      <w:r w:rsidRPr="00197C1B">
        <w:t xml:space="preserve"> </w:t>
      </w:r>
      <w:r w:rsidRPr="00197C1B">
        <w:t>National Distillers Prods.</w:t>
      </w:r>
      <w:r w:rsidRPr="00197C1B">
        <w:t xml:space="preserve"> </w:t>
      </w:r>
      <w:r w:rsidRPr="00197C1B">
        <w:t>Co.</w:t>
      </w:r>
      <w:r w:rsidRPr="00197C1B">
        <w:t xml:space="preserve"> </w:t>
      </w:r>
      <w:r w:rsidRPr="00197C1B">
        <w:t>v.</w:t>
      </w:r>
      <w:r w:rsidRPr="00197C1B">
        <w:t xml:space="preserve"> </w:t>
      </w:r>
      <w:r w:rsidRPr="00197C1B">
        <w:t>Refreshment Brands, Inc., 198 F.</w:t>
      </w:r>
      <w:r w:rsidRPr="00197C1B">
        <w:t xml:space="preserve"> </w:t>
      </w:r>
      <w:r w:rsidRPr="00197C1B">
        <w:t>Supp.</w:t>
      </w:r>
      <w:r w:rsidRPr="00197C1B">
        <w:t xml:space="preserve"> </w:t>
      </w:r>
      <w:r w:rsidRPr="00197C1B">
        <w:t>2d 474, 486 (S.D.N.Y.</w:t>
      </w:r>
      <w:r w:rsidRPr="00197C1B">
        <w:t xml:space="preserve"> </w:t>
      </w:r>
      <w:r w:rsidRPr="00197C1B">
        <w:t>2002).</w:t>
      </w:r>
    </w:p>
  </w:footnote>
  <w:footnote w:id="206">
    <w:p w14:paraId="5884F84F" w14:textId="720B2BDE" w:rsidR="00197C1B" w:rsidRPr="0019374F" w:rsidRDefault="00197C1B" w:rsidP="00197C1B">
      <w:pPr>
        <w:pStyle w:val="FootnoteText"/>
      </w:pPr>
      <w:r w:rsidRPr="00197C1B">
        <w:rPr>
          <w:vertAlign w:val="superscript"/>
        </w:rPr>
        <w:footnoteRef/>
      </w:r>
      <w:r w:rsidRPr="00197C1B">
        <w:t>292 F.3d 1139, 63 USPQ2d 1279 (9th Cir.</w:t>
      </w:r>
      <w:r w:rsidRPr="00197C1B">
        <w:t xml:space="preserve"> </w:t>
      </w:r>
      <w:r w:rsidRPr="00197C1B">
        <w:t>2002).</w:t>
      </w:r>
    </w:p>
  </w:footnote>
  <w:footnote w:id="207">
    <w:p w14:paraId="3EF32A68" w14:textId="593B096F" w:rsidR="00197C1B" w:rsidRPr="0019374F"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1156.</w:t>
      </w:r>
      <w:r w:rsidRPr="00197C1B">
        <w:t xml:space="preserve"> </w:t>
      </w:r>
      <w:r w:rsidRPr="00197C1B">
        <w:t xml:space="preserve">A similar result was reached in </w:t>
      </w:r>
      <w:r w:rsidRPr="00197C1B">
        <w:rPr>
          <w:rStyle w:val="BCasenamefull"/>
        </w:rPr>
        <w:t>Mattel, Inc. v. Walking Mountain Prods</w:t>
      </w:r>
      <w:r w:rsidRPr="00197C1B">
        <w:t>., 2004 WL 1454100 (C.D.</w:t>
      </w:r>
      <w:r w:rsidRPr="00197C1B">
        <w:t xml:space="preserve"> </w:t>
      </w:r>
      <w:r w:rsidRPr="00197C1B">
        <w:t>Cal.</w:t>
      </w:r>
      <w:r w:rsidRPr="00197C1B">
        <w:t xml:space="preserve"> </w:t>
      </w:r>
      <w:r w:rsidRPr="00197C1B">
        <w:t>Jun.</w:t>
      </w:r>
      <w:r w:rsidRPr="00197C1B">
        <w:t xml:space="preserve"> </w:t>
      </w:r>
      <w:r w:rsidRPr="00197C1B">
        <w:t>21, 2004), a case involving parodies of Barbie Dolls in suggestive positions.</w:t>
      </w:r>
      <w:r w:rsidRPr="00197C1B">
        <w:t xml:space="preserve"> </w:t>
      </w:r>
      <w:r w:rsidRPr="00197C1B">
        <w:t>The Ninth Circuit found this to be a noncommercial nominative use.</w:t>
      </w:r>
      <w:r w:rsidRPr="00197C1B">
        <w:t xml:space="preserve"> </w:t>
      </w:r>
      <w:r w:rsidRPr="00197C1B">
        <w:rPr>
          <w:i/>
        </w:rPr>
        <w:t>See</w:t>
      </w:r>
      <w:r w:rsidRPr="00197C1B">
        <w:t xml:space="preserve"> Mattel, Inc.</w:t>
      </w:r>
      <w:r w:rsidRPr="00197C1B">
        <w:t xml:space="preserve"> </w:t>
      </w:r>
      <w:r w:rsidRPr="00197C1B">
        <w:t>v.</w:t>
      </w:r>
      <w:r w:rsidRPr="00197C1B">
        <w:t xml:space="preserve"> </w:t>
      </w:r>
      <w:r w:rsidRPr="00197C1B">
        <w:t>Walking Mountain Prods., 353 F.3d 792, 69 USPQ2d 1257 (9th Cir.</w:t>
      </w:r>
      <w:r w:rsidRPr="00197C1B">
        <w:t xml:space="preserve"> </w:t>
      </w:r>
      <w:r w:rsidRPr="00197C1B">
        <w:t>2003).</w:t>
      </w:r>
      <w:r w:rsidRPr="00197C1B">
        <w:t xml:space="preserve"> </w:t>
      </w:r>
      <w:r w:rsidRPr="00197C1B">
        <w:t>On remand, the district court chided Mattel for bringing the case, saying that “it was exceptional for Mattel, a sophisticated plaintiff, to bring this groundless and unreasonable dilution claim,” 2004 WL 1454100, at *3, and the court awarded attorney’s fees to the defendant.</w:t>
      </w:r>
      <w:r w:rsidRPr="00197C1B">
        <w:t xml:space="preserve"> </w:t>
      </w:r>
      <w:r w:rsidRPr="00197C1B">
        <w:rPr>
          <w:i/>
        </w:rPr>
        <w:t>See</w:t>
      </w:r>
      <w:r w:rsidRPr="00197C1B">
        <w:t xml:space="preserve"> Top Tobacco, L.P.</w:t>
      </w:r>
      <w:r w:rsidRPr="00197C1B">
        <w:t xml:space="preserve"> </w:t>
      </w:r>
      <w:r w:rsidRPr="00197C1B">
        <w:t>v.</w:t>
      </w:r>
      <w:r w:rsidRPr="00197C1B">
        <w:t xml:space="preserve"> </w:t>
      </w:r>
      <w:r w:rsidRPr="00197C1B">
        <w:t>North Atl.</w:t>
      </w:r>
      <w:r w:rsidRPr="00197C1B">
        <w:t xml:space="preserve"> </w:t>
      </w:r>
      <w:r w:rsidRPr="00197C1B">
        <w:t>Operating Co., 2007 U.S.</w:t>
      </w:r>
      <w:r w:rsidRPr="00197C1B">
        <w:t xml:space="preserve"> </w:t>
      </w:r>
      <w:r w:rsidRPr="00197C1B">
        <w:t>Dist.</w:t>
      </w:r>
      <w:r w:rsidRPr="00197C1B">
        <w:t xml:space="preserve"> </w:t>
      </w:r>
      <w:r w:rsidRPr="00197C1B">
        <w:t>LEXIS 66614, at *5 (N.D.</w:t>
      </w:r>
      <w:r w:rsidRPr="00197C1B">
        <w:t xml:space="preserve"> </w:t>
      </w:r>
      <w:r w:rsidRPr="00197C1B">
        <w:t>Ill.</w:t>
      </w:r>
      <w:r w:rsidRPr="00197C1B">
        <w:t xml:space="preserve"> </w:t>
      </w:r>
      <w:r w:rsidRPr="00197C1B">
        <w:t>Sep.</w:t>
      </w:r>
      <w:r w:rsidRPr="00197C1B">
        <w:t xml:space="preserve"> </w:t>
      </w:r>
      <w:r w:rsidRPr="00197C1B">
        <w:t xml:space="preserve">6, 2007) (awarding defendant attorney’s fees, citing, </w:t>
      </w:r>
      <w:r w:rsidRPr="00197C1B">
        <w:rPr>
          <w:i/>
        </w:rPr>
        <w:t>inter alia</w:t>
      </w:r>
      <w:r w:rsidRPr="00197C1B">
        <w:t>, “the sheer weakness of [plaintiff’s] case”);</w:t>
      </w:r>
      <w:r w:rsidRPr="00197C1B">
        <w:t xml:space="preserve"> </w:t>
      </w:r>
      <w:r w:rsidRPr="00197C1B">
        <w:t>Hickory Farms, Inc.</w:t>
      </w:r>
      <w:r w:rsidRPr="00197C1B">
        <w:t xml:space="preserve"> </w:t>
      </w:r>
      <w:r w:rsidRPr="00197C1B">
        <w:t>v.</w:t>
      </w:r>
      <w:r w:rsidRPr="00197C1B">
        <w:t xml:space="preserve"> </w:t>
      </w:r>
      <w:r w:rsidRPr="00197C1B">
        <w:t>Snackmasters, Inc., 2007 U.S.</w:t>
      </w:r>
      <w:r w:rsidRPr="00197C1B">
        <w:t xml:space="preserve"> </w:t>
      </w:r>
      <w:r w:rsidRPr="00197C1B">
        <w:t>Dist.</w:t>
      </w:r>
      <w:r w:rsidRPr="00197C1B">
        <w:t xml:space="preserve"> </w:t>
      </w:r>
      <w:r w:rsidRPr="00197C1B">
        <w:t>LEXIS 68613, at *3–4 (N.D.</w:t>
      </w:r>
      <w:r w:rsidRPr="00197C1B">
        <w:t xml:space="preserve"> </w:t>
      </w:r>
      <w:r w:rsidRPr="00197C1B">
        <w:t>Ill.</w:t>
      </w:r>
      <w:r w:rsidRPr="00197C1B">
        <w:t xml:space="preserve"> </w:t>
      </w:r>
      <w:r w:rsidRPr="00197C1B">
        <w:t>Sep.</w:t>
      </w:r>
      <w:r w:rsidRPr="00197C1B">
        <w:t xml:space="preserve"> </w:t>
      </w:r>
      <w:r w:rsidRPr="00197C1B">
        <w:t>17, 2007) (citing lack of merit of plaintiff’s lawsuit) (magistrate judge).</w:t>
      </w:r>
      <w:r w:rsidRPr="00197C1B">
        <w:t xml:space="preserve"> </w:t>
      </w:r>
      <w:r w:rsidRPr="00197C1B">
        <w:rPr>
          <w:i/>
        </w:rPr>
        <w:t>Cf</w:t>
      </w:r>
      <w:r w:rsidRPr="00197C1B">
        <w:t>.</w:t>
      </w:r>
      <w:r w:rsidRPr="00197C1B">
        <w:t xml:space="preserve"> </w:t>
      </w:r>
      <w:r w:rsidRPr="00197C1B">
        <w:t>ANT v.</w:t>
      </w:r>
      <w:r w:rsidRPr="00197C1B">
        <w:t xml:space="preserve"> </w:t>
      </w:r>
      <w:r w:rsidRPr="00197C1B">
        <w:t>McPartlin, 2010 U.S.</w:t>
      </w:r>
      <w:r w:rsidRPr="00197C1B">
        <w:t xml:space="preserve"> </w:t>
      </w:r>
      <w:r w:rsidRPr="00197C1B">
        <w:t>Dist.</w:t>
      </w:r>
      <w:r w:rsidRPr="00197C1B">
        <w:t xml:space="preserve"> </w:t>
      </w:r>
      <w:r w:rsidRPr="00197C1B">
        <w:t>LEXIS 122456 (C.D.</w:t>
      </w:r>
      <w:r w:rsidRPr="00197C1B">
        <w:t xml:space="preserve"> </w:t>
      </w:r>
      <w:r w:rsidRPr="00197C1B">
        <w:t>Cal.</w:t>
      </w:r>
      <w:r w:rsidRPr="00197C1B">
        <w:t xml:space="preserve"> </w:t>
      </w:r>
      <w:r w:rsidRPr="00197C1B">
        <w:t>Nov.</w:t>
      </w:r>
      <w:r w:rsidRPr="00197C1B">
        <w:t xml:space="preserve"> </w:t>
      </w:r>
      <w:r w:rsidRPr="00197C1B">
        <w:t>2, 2010) (awarding attorney’s fees on state statutory right of publicity claim but finding case not “exceptional” for Lanham Act claims);</w:t>
      </w:r>
      <w:r w:rsidRPr="00197C1B">
        <w:t xml:space="preserve"> </w:t>
      </w:r>
      <w:r w:rsidRPr="00197C1B">
        <w:t>Louis Vuitton Malletier S.A.</w:t>
      </w:r>
      <w:r w:rsidRPr="00197C1B">
        <w:t xml:space="preserve"> </w:t>
      </w:r>
      <w:r w:rsidRPr="00197C1B">
        <w:t>v.</w:t>
      </w:r>
      <w:r w:rsidRPr="00197C1B">
        <w:t xml:space="preserve"> </w:t>
      </w:r>
      <w:r w:rsidRPr="00197C1B">
        <w:t>Haute Diggity Dog, LLC, 2007 U.S.</w:t>
      </w:r>
      <w:r w:rsidRPr="00197C1B">
        <w:t xml:space="preserve"> </w:t>
      </w:r>
      <w:r w:rsidRPr="00197C1B">
        <w:t>Dist.</w:t>
      </w:r>
      <w:r w:rsidRPr="00197C1B">
        <w:t xml:space="preserve"> </w:t>
      </w:r>
      <w:r w:rsidRPr="00197C1B">
        <w:t>LEXIS 14244, at *10–12 (E.D.</w:t>
      </w:r>
      <w:r w:rsidRPr="00197C1B">
        <w:t xml:space="preserve"> </w:t>
      </w:r>
      <w:r w:rsidRPr="00197C1B">
        <w:t>Va.) (grant of summary judgment in favor of defendant does not make claims frivolous;</w:t>
      </w:r>
      <w:r w:rsidRPr="00197C1B">
        <w:t xml:space="preserve"> </w:t>
      </w:r>
      <w:r w:rsidRPr="00197C1B">
        <w:t xml:space="preserve">no “exceptional” case found), </w:t>
      </w:r>
      <w:r w:rsidRPr="00197C1B">
        <w:rPr>
          <w:i/>
        </w:rPr>
        <w:t>aff’d</w:t>
      </w:r>
      <w:r w:rsidRPr="00197C1B">
        <w:t>, 507 F.3d 252, 84 USPQ2d 1969 (4th Cir.</w:t>
      </w:r>
      <w:r w:rsidRPr="00197C1B">
        <w:t xml:space="preserve"> </w:t>
      </w:r>
      <w:r w:rsidRPr="00197C1B">
        <w:t>2007) (the court of appeals did not address the attorney’s fees issue).</w:t>
      </w:r>
    </w:p>
  </w:footnote>
  <w:footnote w:id="208">
    <w:p w14:paraId="6AD1A22A" w14:textId="31417928" w:rsidR="00197C1B" w:rsidRPr="0019374F" w:rsidRDefault="00197C1B" w:rsidP="00197C1B">
      <w:pPr>
        <w:pStyle w:val="FootnoteText"/>
      </w:pPr>
      <w:r w:rsidRPr="00197C1B">
        <w:rPr>
          <w:vertAlign w:val="superscript"/>
        </w:rPr>
        <w:footnoteRef/>
      </w:r>
      <w:r w:rsidRPr="00197C1B">
        <w:rPr>
          <w:i/>
        </w:rPr>
        <w:t>Vuitton</w:t>
      </w:r>
      <w:r w:rsidRPr="00197C1B">
        <w:t>, 2007 U.S.</w:t>
      </w:r>
      <w:r w:rsidRPr="00197C1B">
        <w:t xml:space="preserve"> </w:t>
      </w:r>
      <w:r w:rsidRPr="00197C1B">
        <w:t>Dist.</w:t>
      </w:r>
      <w:r w:rsidRPr="00197C1B">
        <w:t xml:space="preserve"> </w:t>
      </w:r>
      <w:r w:rsidRPr="00197C1B">
        <w:t>LEXIS 14244, at *10 (the court of appeals did not address the attorney’s fees issue).</w:t>
      </w:r>
      <w:r w:rsidRPr="00197C1B">
        <w:t xml:space="preserve"> </w:t>
      </w:r>
      <w:r w:rsidRPr="00197C1B">
        <w:rPr>
          <w:i/>
        </w:rPr>
        <w:t xml:space="preserve">See </w:t>
      </w:r>
      <w:r w:rsidRPr="00197C1B">
        <w:t>Alfware, Inc.</w:t>
      </w:r>
      <w:r w:rsidRPr="00197C1B">
        <w:t xml:space="preserve"> </w:t>
      </w:r>
      <w:r w:rsidRPr="00197C1B">
        <w:t>v.</w:t>
      </w:r>
      <w:r w:rsidRPr="00197C1B">
        <w:t xml:space="preserve"> </w:t>
      </w:r>
      <w:r w:rsidRPr="00197C1B">
        <w:t>Mast-Jägermeister US, Inc., 2021 WL 4247946, at *2-3 (D.</w:t>
      </w:r>
      <w:r w:rsidRPr="00197C1B">
        <w:t xml:space="preserve"> </w:t>
      </w:r>
      <w:r w:rsidRPr="00197C1B">
        <w:t>Utah Sept.</w:t>
      </w:r>
      <w:r w:rsidRPr="00197C1B">
        <w:t xml:space="preserve"> </w:t>
      </w:r>
      <w:r w:rsidRPr="00197C1B">
        <w:t>17, 2021) (finding no overly aggressive litigation tactics or lack of a frivolous claim—despite summary judgment—court denied attorney’s fees);</w:t>
      </w:r>
      <w:r w:rsidRPr="00197C1B">
        <w:t xml:space="preserve"> </w:t>
      </w:r>
      <w:r w:rsidRPr="00197C1B">
        <w:t>Caiz v.</w:t>
      </w:r>
      <w:r w:rsidRPr="00197C1B">
        <w:t xml:space="preserve"> </w:t>
      </w:r>
      <w:r w:rsidRPr="00197C1B">
        <w:t>Roberts, 2017 WL 830386, at *4 (C.D.</w:t>
      </w:r>
      <w:r w:rsidRPr="00197C1B">
        <w:t xml:space="preserve"> </w:t>
      </w:r>
      <w:r w:rsidRPr="00197C1B">
        <w:t>Cal.</w:t>
      </w:r>
      <w:r w:rsidRPr="00197C1B">
        <w:t xml:space="preserve"> </w:t>
      </w:r>
      <w:r w:rsidRPr="00197C1B">
        <w:t>Mar.</w:t>
      </w:r>
      <w:r w:rsidRPr="00197C1B">
        <w:t xml:space="preserve"> </w:t>
      </w:r>
      <w:r w:rsidRPr="00197C1B">
        <w:t>2, 2017) (the fact that plaintiff did not attempt to support its dilution claim, which was one of several in the complaint, against defendant’s motion for summary judgment did not make the case exceptional);</w:t>
      </w:r>
      <w:r w:rsidRPr="00197C1B">
        <w:t xml:space="preserve"> </w:t>
      </w:r>
      <w:r w:rsidRPr="00197C1B">
        <w:t>Rackley Built Trailer Sales v.</w:t>
      </w:r>
      <w:r w:rsidRPr="00197C1B">
        <w:t xml:space="preserve"> </w:t>
      </w:r>
      <w:r w:rsidRPr="00197C1B">
        <w:t>Harley Murray, Inc., 2010 U.S.</w:t>
      </w:r>
      <w:r w:rsidRPr="00197C1B">
        <w:t xml:space="preserve"> </w:t>
      </w:r>
      <w:r w:rsidRPr="00197C1B">
        <w:t>Dist.</w:t>
      </w:r>
      <w:r w:rsidRPr="00197C1B">
        <w:t xml:space="preserve"> </w:t>
      </w:r>
      <w:r w:rsidRPr="00197C1B">
        <w:t>LEXIS 130851 (E.D.</w:t>
      </w:r>
      <w:r w:rsidRPr="00197C1B">
        <w:t xml:space="preserve"> </w:t>
      </w:r>
      <w:r w:rsidRPr="00197C1B">
        <w:t>Cal.</w:t>
      </w:r>
      <w:r w:rsidRPr="00197C1B">
        <w:t xml:space="preserve"> </w:t>
      </w:r>
      <w:r w:rsidRPr="00197C1B">
        <w:t>Nov.</w:t>
      </w:r>
      <w:r w:rsidRPr="00197C1B">
        <w:t xml:space="preserve"> </w:t>
      </w:r>
      <w:r w:rsidRPr="00197C1B">
        <w:t>22, 2010) (declining to award attorney’s fees where action was resolved in favor of plaintiff/counterclaim defendant);</w:t>
      </w:r>
      <w:r w:rsidRPr="00197C1B">
        <w:t xml:space="preserve"> </w:t>
      </w:r>
      <w:r w:rsidRPr="00197C1B">
        <w:t>Robin Singh Educ.</w:t>
      </w:r>
      <w:r w:rsidRPr="00197C1B">
        <w:t xml:space="preserve"> </w:t>
      </w:r>
      <w:r w:rsidRPr="00197C1B">
        <w:t>Serv., Inc.</w:t>
      </w:r>
      <w:r w:rsidRPr="00197C1B">
        <w:t xml:space="preserve"> </w:t>
      </w:r>
      <w:r w:rsidRPr="00197C1B">
        <w:t>v.</w:t>
      </w:r>
      <w:r w:rsidRPr="00197C1B">
        <w:t xml:space="preserve"> </w:t>
      </w:r>
      <w:r w:rsidRPr="00197C1B">
        <w:t>Excel Test Prep, 291 F.</w:t>
      </w:r>
      <w:r w:rsidRPr="00197C1B">
        <w:t xml:space="preserve"> </w:t>
      </w:r>
      <w:r w:rsidRPr="00197C1B">
        <w:t>App’x 620, 622 (5th Cir.</w:t>
      </w:r>
      <w:r w:rsidRPr="00197C1B">
        <w:t xml:space="preserve"> </w:t>
      </w:r>
      <w:r w:rsidRPr="00197C1B">
        <w:t>2008) (district court did not abuse discretion in finding claim was not brought in bad faith) (unpublished).</w:t>
      </w:r>
    </w:p>
  </w:footnote>
  <w:footnote w:id="209">
    <w:p w14:paraId="67C5FFBD" w14:textId="49909054" w:rsidR="00197C1B" w:rsidRDefault="00197C1B" w:rsidP="00197C1B">
      <w:pPr>
        <w:pStyle w:val="FootnoteText"/>
      </w:pPr>
      <w:r w:rsidRPr="00197C1B">
        <w:rPr>
          <w:rStyle w:val="FootnoteReference"/>
          <w:rFonts w:eastAsiaTheme="majorEastAsia"/>
        </w:rPr>
        <w:footnoteRef/>
      </w:r>
      <w:r w:rsidRPr="00197C1B">
        <w:t>2024 WL 1988831 (C.D.</w:t>
      </w:r>
      <w:r w:rsidRPr="00197C1B">
        <w:t xml:space="preserve"> </w:t>
      </w:r>
      <w:r w:rsidRPr="00197C1B">
        <w:t>Cal.</w:t>
      </w:r>
      <w:r w:rsidRPr="00197C1B">
        <w:t xml:space="preserve"> </w:t>
      </w:r>
      <w:r w:rsidRPr="00197C1B">
        <w:t>Apr.</w:t>
      </w:r>
      <w:r w:rsidRPr="00197C1B">
        <w:t xml:space="preserve"> </w:t>
      </w:r>
      <w:r w:rsidRPr="00197C1B">
        <w:t>30, 2024).</w:t>
      </w:r>
    </w:p>
  </w:footnote>
  <w:footnote w:id="210">
    <w:p w14:paraId="3F1036FE" w14:textId="37D1B432" w:rsidR="00197C1B" w:rsidRPr="005D3300" w:rsidRDefault="00197C1B" w:rsidP="00197C1B">
      <w:pPr>
        <w:pStyle w:val="FootnoteText"/>
        <w:rPr>
          <w:lang w:val="da-DK"/>
        </w:rPr>
      </w:pPr>
      <w:r w:rsidRPr="00197C1B">
        <w:rPr>
          <w:rStyle w:val="FootnoteReference"/>
          <w:rFonts w:eastAsiaTheme="majorEastAsia"/>
        </w:rPr>
        <w:footnoteRef/>
      </w:r>
      <w:r w:rsidRPr="00197C1B">
        <w:rPr>
          <w:i/>
        </w:rPr>
        <w:t>Id</w:t>
      </w:r>
      <w:r w:rsidRPr="00197C1B">
        <w:t>.</w:t>
      </w:r>
      <w:r w:rsidRPr="00197C1B">
        <w:t xml:space="preserve"> </w:t>
      </w:r>
      <w:r w:rsidRPr="00197C1B">
        <w:t>at *2.</w:t>
      </w:r>
    </w:p>
  </w:footnote>
  <w:footnote w:id="211">
    <w:p w14:paraId="6268578B" w14:textId="02FAB2A4" w:rsidR="00197C1B" w:rsidRPr="005D3300" w:rsidRDefault="00197C1B" w:rsidP="00197C1B">
      <w:pPr>
        <w:pStyle w:val="FootnoteText"/>
        <w:rPr>
          <w:lang w:val="da-DK"/>
        </w:rPr>
      </w:pPr>
      <w:r w:rsidRPr="00197C1B">
        <w:rPr>
          <w:rStyle w:val="FootnoteReference"/>
          <w:rFonts w:eastAsiaTheme="majorEastAsia"/>
        </w:rPr>
        <w:footnoteRef/>
      </w:r>
      <w:r w:rsidRPr="00197C1B">
        <w:rPr>
          <w:i/>
        </w:rPr>
        <w:t>Id</w:t>
      </w:r>
      <w:r w:rsidRPr="00197C1B">
        <w:t>.</w:t>
      </w:r>
    </w:p>
  </w:footnote>
  <w:footnote w:id="212">
    <w:p w14:paraId="53635289" w14:textId="66A3F433" w:rsidR="00197C1B" w:rsidRPr="005D3300" w:rsidRDefault="00197C1B" w:rsidP="00197C1B">
      <w:pPr>
        <w:pStyle w:val="FootnoteText"/>
        <w:rPr>
          <w:lang w:val="da-DK"/>
        </w:rPr>
      </w:pPr>
      <w:r w:rsidRPr="00197C1B">
        <w:rPr>
          <w:rStyle w:val="FootnoteReference"/>
          <w:rFonts w:eastAsiaTheme="majorEastAsia"/>
        </w:rPr>
        <w:footnoteRef/>
      </w:r>
      <w:r w:rsidRPr="00197C1B">
        <w:rPr>
          <w:i/>
        </w:rPr>
        <w:t>Id</w:t>
      </w:r>
      <w:r w:rsidRPr="00197C1B">
        <w:t>.</w:t>
      </w:r>
    </w:p>
  </w:footnote>
  <w:footnote w:id="213">
    <w:p w14:paraId="7F0FF616" w14:textId="2C839D47" w:rsidR="00197C1B" w:rsidRPr="00197C1B" w:rsidRDefault="00197C1B" w:rsidP="00197C1B">
      <w:pPr>
        <w:pStyle w:val="FootnoteText"/>
      </w:pPr>
      <w:r w:rsidRPr="00197C1B">
        <w:rPr>
          <w:rStyle w:val="FootnoteReference"/>
          <w:rFonts w:eastAsiaTheme="majorEastAsia"/>
        </w:rPr>
        <w:footnoteRef/>
      </w:r>
      <w:r w:rsidRPr="00197C1B">
        <w:rPr>
          <w:i/>
        </w:rPr>
        <w:t>Id</w:t>
      </w:r>
      <w:r w:rsidRPr="00197C1B">
        <w:t>.</w:t>
      </w:r>
      <w:r w:rsidRPr="00197C1B">
        <w:t xml:space="preserve"> </w:t>
      </w:r>
      <w:r w:rsidRPr="00197C1B">
        <w:t>at *3.</w:t>
      </w:r>
      <w:r w:rsidRPr="00197C1B">
        <w:t xml:space="preserve"> </w:t>
      </w:r>
      <w:r w:rsidRPr="00197C1B">
        <w:t>The court’s award reflected a 25% reduction due to claims for certain tasks that the court believed could have been handled more efficiently and cheaply by lower level attorneys or non-legal staff.</w:t>
      </w:r>
      <w:r w:rsidRPr="00197C1B">
        <w:t xml:space="preserve"> </w:t>
      </w:r>
      <w:r w:rsidRPr="00197C1B">
        <w:rPr>
          <w:i/>
        </w:rPr>
        <w:t>Id</w:t>
      </w:r>
      <w:r w:rsidRPr="00197C1B">
        <w:t>.</w:t>
      </w:r>
    </w:p>
    <w:p w14:paraId="2260A540" w14:textId="77777777" w:rsidR="00197C1B" w:rsidRPr="00B81889" w:rsidRDefault="00197C1B">
      <w:pPr>
        <w:pStyle w:val="FootnoteText"/>
      </w:pPr>
    </w:p>
  </w:footnote>
  <w:footnote w:id="214">
    <w:p w14:paraId="3C709C9C" w14:textId="503581B0" w:rsidR="00197C1B" w:rsidRPr="00197C1B" w:rsidRDefault="00197C1B" w:rsidP="00197C1B">
      <w:pPr>
        <w:pStyle w:val="FootnoteText"/>
      </w:pPr>
      <w:r w:rsidRPr="00197C1B">
        <w:rPr>
          <w:vertAlign w:val="superscript"/>
        </w:rPr>
        <w:footnoteRef/>
      </w:r>
      <w:r w:rsidRPr="00197C1B">
        <w:t>Nutravita Labs., Inc.</w:t>
      </w:r>
      <w:r w:rsidRPr="00197C1B">
        <w:t xml:space="preserve"> </w:t>
      </w:r>
      <w:r w:rsidRPr="00197C1B">
        <w:t>v.</w:t>
      </w:r>
      <w:r w:rsidRPr="00197C1B">
        <w:t xml:space="preserve"> </w:t>
      </w:r>
      <w:r w:rsidRPr="00197C1B">
        <w:t>VBS Distribution, Inc., 160 F.</w:t>
      </w:r>
      <w:r w:rsidRPr="00197C1B">
        <w:t xml:space="preserve"> </w:t>
      </w:r>
      <w:r w:rsidRPr="00197C1B">
        <w:t>Supp.</w:t>
      </w:r>
      <w:r w:rsidRPr="00197C1B">
        <w:t xml:space="preserve"> </w:t>
      </w:r>
      <w:r w:rsidRPr="00197C1B">
        <w:t>3d 1184, 1189–90 (C.D.</w:t>
      </w:r>
      <w:r w:rsidRPr="00197C1B">
        <w:t xml:space="preserve"> </w:t>
      </w:r>
      <w:r w:rsidRPr="00197C1B">
        <w:t>Cal.</w:t>
      </w:r>
      <w:r w:rsidRPr="00197C1B">
        <w:t xml:space="preserve"> </w:t>
      </w:r>
      <w:r w:rsidRPr="00197C1B">
        <w:t xml:space="preserve">2016), </w:t>
      </w:r>
      <w:r w:rsidRPr="00197C1B">
        <w:rPr>
          <w:i/>
        </w:rPr>
        <w:t>aff’d</w:t>
      </w:r>
      <w:r w:rsidRPr="00197C1B">
        <w:t>, 697 F.</w:t>
      </w:r>
      <w:r w:rsidRPr="00197C1B">
        <w:t xml:space="preserve"> </w:t>
      </w:r>
      <w:r w:rsidRPr="00197C1B">
        <w:t>App’x 559 (9th Cir.</w:t>
      </w:r>
      <w:r w:rsidRPr="00197C1B">
        <w:t xml:space="preserve"> </w:t>
      </w:r>
      <w:r w:rsidRPr="00197C1B">
        <w:t>2017).</w:t>
      </w:r>
    </w:p>
    <w:p w14:paraId="4734D607" w14:textId="77777777" w:rsidR="00197C1B" w:rsidRDefault="00197C1B" w:rsidP="00124999">
      <w:pPr>
        <w:pStyle w:val="footnote"/>
      </w:pPr>
    </w:p>
  </w:footnote>
  <w:footnote w:id="215">
    <w:p w14:paraId="3F70E812" w14:textId="2FBD0F0F" w:rsidR="00197C1B" w:rsidRPr="00197C1B" w:rsidRDefault="00197C1B" w:rsidP="00197C1B">
      <w:pPr>
        <w:pStyle w:val="FootnoteText"/>
      </w:pPr>
      <w:r w:rsidRPr="00197C1B">
        <w:rPr>
          <w:vertAlign w:val="superscript"/>
        </w:rPr>
        <w:footnoteRef/>
      </w:r>
      <w:r w:rsidRPr="00197C1B">
        <w:rPr>
          <w:i/>
        </w:rPr>
        <w:t>E.g.</w:t>
      </w:r>
      <w:r w:rsidRPr="00197C1B">
        <w:t>, S &amp; H Indus., Inc.</w:t>
      </w:r>
      <w:r w:rsidRPr="00197C1B">
        <w:t xml:space="preserve"> </w:t>
      </w:r>
      <w:r w:rsidRPr="00197C1B">
        <w:t>v.</w:t>
      </w:r>
      <w:r w:rsidRPr="00197C1B">
        <w:t xml:space="preserve"> </w:t>
      </w:r>
      <w:r w:rsidRPr="00197C1B">
        <w:t>Selander, 2013 U.S.</w:t>
      </w:r>
      <w:r w:rsidRPr="00197C1B">
        <w:t xml:space="preserve"> </w:t>
      </w:r>
      <w:r w:rsidRPr="00197C1B">
        <w:t>Dist.</w:t>
      </w:r>
      <w:r w:rsidRPr="00197C1B">
        <w:t xml:space="preserve"> </w:t>
      </w:r>
      <w:r w:rsidRPr="00197C1B">
        <w:t>LEXIS 172455, at *3–4 (N.D.</w:t>
      </w:r>
      <w:r w:rsidRPr="00197C1B">
        <w:t xml:space="preserve"> </w:t>
      </w:r>
      <w:r w:rsidRPr="00197C1B">
        <w:t>Tex.</w:t>
      </w:r>
      <w:r w:rsidRPr="00197C1B">
        <w:t xml:space="preserve"> </w:t>
      </w:r>
      <w:r w:rsidRPr="00197C1B">
        <w:t>Nov.</w:t>
      </w:r>
      <w:r w:rsidRPr="00197C1B">
        <w:t xml:space="preserve"> </w:t>
      </w:r>
      <w:r w:rsidRPr="00197C1B">
        <w:t>13, 2013).</w:t>
      </w:r>
    </w:p>
    <w:p w14:paraId="6983C949" w14:textId="77777777" w:rsidR="00197C1B" w:rsidRDefault="00197C1B" w:rsidP="00124999">
      <w:pPr>
        <w:pStyle w:val="footnote"/>
      </w:pPr>
    </w:p>
  </w:footnote>
  <w:footnote w:id="216">
    <w:p w14:paraId="0B5B671E" w14:textId="02F78F4A" w:rsidR="00197C1B" w:rsidRPr="00197C1B" w:rsidRDefault="00197C1B" w:rsidP="00197C1B">
      <w:pPr>
        <w:pStyle w:val="FootnoteText"/>
      </w:pPr>
      <w:r w:rsidRPr="00197C1B">
        <w:rPr>
          <w:vertAlign w:val="superscript"/>
        </w:rPr>
        <w:footnoteRef/>
      </w:r>
      <w:r w:rsidRPr="00197C1B">
        <w:rPr>
          <w:i/>
        </w:rPr>
        <w:t>Id</w:t>
      </w:r>
      <w:r w:rsidRPr="00197C1B">
        <w:t>.</w:t>
      </w:r>
      <w:r w:rsidRPr="00197C1B">
        <w:t xml:space="preserve"> </w:t>
      </w:r>
      <w:r w:rsidRPr="00197C1B">
        <w:t>at *4–10.</w:t>
      </w:r>
    </w:p>
    <w:p w14:paraId="4C8F9641" w14:textId="77777777" w:rsidR="00197C1B" w:rsidRDefault="00197C1B" w:rsidP="00124999">
      <w:pPr>
        <w:pStyle w:val="footnote"/>
      </w:pPr>
    </w:p>
  </w:footnote>
  <w:footnote w:id="217">
    <w:p w14:paraId="6BE417F2" w14:textId="6E40BF61" w:rsidR="00197C1B" w:rsidRPr="00DB396B" w:rsidRDefault="00197C1B" w:rsidP="00197C1B">
      <w:pPr>
        <w:pStyle w:val="FootnoteText"/>
      </w:pPr>
      <w:r w:rsidRPr="00197C1B">
        <w:rPr>
          <w:rStyle w:val="FootnoteReference"/>
          <w:rFonts w:eastAsiaTheme="majorEastAsia"/>
        </w:rPr>
        <w:footnoteRef/>
      </w:r>
      <w:r w:rsidRPr="00197C1B">
        <w:rPr>
          <w:i/>
        </w:rPr>
        <w:t>E.g.</w:t>
      </w:r>
      <w:r w:rsidRPr="00197C1B">
        <w:t>, Ketab Corp.</w:t>
      </w:r>
      <w:r w:rsidRPr="00197C1B">
        <w:t xml:space="preserve"> </w:t>
      </w:r>
      <w:r w:rsidRPr="00197C1B">
        <w:t>v.</w:t>
      </w:r>
      <w:r w:rsidRPr="00197C1B">
        <w:t xml:space="preserve"> </w:t>
      </w:r>
      <w:r w:rsidRPr="00197C1B">
        <w:t>Mesriani &amp; Assocs., 2018 WL 4770723, at *3, 2018 BL 360816 (C.D.</w:t>
      </w:r>
      <w:r w:rsidRPr="00197C1B">
        <w:t xml:space="preserve"> </w:t>
      </w:r>
      <w:r w:rsidRPr="00197C1B">
        <w:t>Cal.</w:t>
      </w:r>
      <w:r w:rsidRPr="00197C1B">
        <w:t xml:space="preserve"> </w:t>
      </w:r>
      <w:r w:rsidRPr="00197C1B">
        <w:t>Sept.</w:t>
      </w:r>
      <w:r w:rsidRPr="00197C1B">
        <w:t xml:space="preserve"> </w:t>
      </w:r>
      <w:r w:rsidRPr="00197C1B">
        <w:t>27, 2018).</w:t>
      </w:r>
    </w:p>
  </w:footnote>
  <w:footnote w:id="218">
    <w:p w14:paraId="7A8586C7" w14:textId="685C3C14" w:rsidR="00197C1B" w:rsidRPr="0019374F" w:rsidRDefault="00197C1B" w:rsidP="00197C1B">
      <w:pPr>
        <w:pStyle w:val="FootnoteText"/>
      </w:pPr>
      <w:r w:rsidRPr="00197C1B">
        <w:rPr>
          <w:vertAlign w:val="superscript"/>
        </w:rPr>
        <w:footnoteRef/>
      </w:r>
      <w:r w:rsidRPr="00197C1B">
        <w:rPr>
          <w:smallCaps/>
        </w:rPr>
        <w:t>Fed.</w:t>
      </w:r>
      <w:r w:rsidRPr="00197C1B">
        <w:rPr>
          <w:smallCaps/>
        </w:rPr>
        <w:t xml:space="preserve"> </w:t>
      </w:r>
      <w:r w:rsidRPr="00197C1B">
        <w:rPr>
          <w:smallCaps/>
        </w:rPr>
        <w:t>R.</w:t>
      </w:r>
      <w:r w:rsidRPr="00197C1B">
        <w:rPr>
          <w:smallCaps/>
        </w:rPr>
        <w:t xml:space="preserve"> </w:t>
      </w:r>
      <w:r w:rsidRPr="00197C1B">
        <w:rPr>
          <w:smallCaps/>
        </w:rPr>
        <w:t>Civ.</w:t>
      </w:r>
      <w:r w:rsidRPr="00197C1B">
        <w:rPr>
          <w:smallCaps/>
        </w:rPr>
        <w:t xml:space="preserve"> </w:t>
      </w:r>
      <w:r w:rsidRPr="00197C1B">
        <w:rPr>
          <w:smallCaps/>
        </w:rPr>
        <w:t>Proc.</w:t>
      </w:r>
      <w:r w:rsidRPr="00197C1B">
        <w:rPr>
          <w:smallCaps/>
        </w:rPr>
        <w:t xml:space="preserve"> </w:t>
      </w:r>
      <w:r w:rsidRPr="00197C1B">
        <w:t>54(d)(1).</w:t>
      </w:r>
      <w:r w:rsidRPr="00197C1B">
        <w:t xml:space="preserve"> </w:t>
      </w:r>
      <w:r w:rsidRPr="00197C1B">
        <w:t>“Costs” do not include computerized research fees, such as on Westlaw or LEXIS.</w:t>
      </w:r>
      <w:r w:rsidRPr="00197C1B">
        <w:t xml:space="preserve"> </w:t>
      </w:r>
      <w:r w:rsidRPr="00197C1B">
        <w:t>Chevron U.S.A., Inc.</w:t>
      </w:r>
      <w:r w:rsidRPr="00197C1B">
        <w:t xml:space="preserve"> </w:t>
      </w:r>
      <w:r w:rsidRPr="00197C1B">
        <w:t>v.</w:t>
      </w:r>
      <w:r w:rsidRPr="00197C1B">
        <w:t xml:space="preserve"> </w:t>
      </w:r>
      <w:r w:rsidRPr="00197C1B">
        <w:t>Pelican Butte Oil, LLC, 2011 U.S.</w:t>
      </w:r>
      <w:r w:rsidRPr="00197C1B">
        <w:t xml:space="preserve"> </w:t>
      </w:r>
      <w:r w:rsidRPr="00197C1B">
        <w:t>Dist.</w:t>
      </w:r>
      <w:r w:rsidRPr="00197C1B">
        <w:t xml:space="preserve"> </w:t>
      </w:r>
      <w:r w:rsidRPr="00197C1B">
        <w:t>LEXIS 39569, at *10–11 (D.</w:t>
      </w:r>
      <w:r w:rsidRPr="00197C1B">
        <w:t xml:space="preserve"> </w:t>
      </w:r>
      <w:r w:rsidRPr="00197C1B">
        <w:t>Or.</w:t>
      </w:r>
      <w:r w:rsidRPr="00197C1B">
        <w:t xml:space="preserve"> </w:t>
      </w:r>
      <w:r w:rsidRPr="00197C1B">
        <w:t>Jan.</w:t>
      </w:r>
      <w:r w:rsidRPr="00197C1B">
        <w:t xml:space="preserve"> </w:t>
      </w:r>
      <w:r w:rsidRPr="00197C1B">
        <w:t xml:space="preserve">31, 2011) (magistrate judge), </w:t>
      </w:r>
      <w:r w:rsidRPr="00197C1B">
        <w:rPr>
          <w:i/>
        </w:rPr>
        <w:t>adopted by</w:t>
      </w:r>
      <w:r w:rsidRPr="00197C1B">
        <w:t xml:space="preserve"> 2011 U.S.</w:t>
      </w:r>
      <w:r w:rsidRPr="00197C1B">
        <w:t xml:space="preserve"> </w:t>
      </w:r>
      <w:r w:rsidRPr="00197C1B">
        <w:t>Dist.</w:t>
      </w:r>
      <w:r w:rsidRPr="00197C1B">
        <w:t xml:space="preserve"> </w:t>
      </w:r>
      <w:r w:rsidRPr="00197C1B">
        <w:t>LEXIS 39627 (D.</w:t>
      </w:r>
      <w:r w:rsidRPr="00197C1B">
        <w:t xml:space="preserve"> </w:t>
      </w:r>
      <w:r w:rsidRPr="00197C1B">
        <w:t>Or.</w:t>
      </w:r>
      <w:r w:rsidRPr="00197C1B">
        <w:t xml:space="preserve"> </w:t>
      </w:r>
      <w:r w:rsidRPr="00197C1B">
        <w:t>Apr.</w:t>
      </w:r>
      <w:r w:rsidRPr="00197C1B">
        <w:t xml:space="preserve"> </w:t>
      </w:r>
      <w:r w:rsidRPr="00197C1B">
        <w:t>11, 2011).</w:t>
      </w:r>
    </w:p>
  </w:footnote>
  <w:footnote w:id="219">
    <w:p w14:paraId="6ADF6750" w14:textId="053D20FC" w:rsidR="00197C1B" w:rsidRPr="0019374F" w:rsidRDefault="00197C1B" w:rsidP="00197C1B">
      <w:pPr>
        <w:pStyle w:val="FootnoteText"/>
      </w:pPr>
      <w:r w:rsidRPr="00197C1B">
        <w:rPr>
          <w:vertAlign w:val="superscript"/>
        </w:rPr>
        <w:footnoteRef/>
      </w:r>
      <w:r w:rsidRPr="00197C1B">
        <w:t>JA Apparel Corp.</w:t>
      </w:r>
      <w:r w:rsidRPr="00197C1B">
        <w:t xml:space="preserve"> </w:t>
      </w:r>
      <w:r w:rsidRPr="00197C1B">
        <w:t>v.</w:t>
      </w:r>
      <w:r w:rsidRPr="00197C1B">
        <w:t xml:space="preserve"> </w:t>
      </w:r>
      <w:r w:rsidRPr="00197C1B">
        <w:t>Abboud, 2010 U.S.</w:t>
      </w:r>
      <w:r w:rsidRPr="00197C1B">
        <w:t xml:space="preserve"> </w:t>
      </w:r>
      <w:r w:rsidRPr="00197C1B">
        <w:t>Dist.</w:t>
      </w:r>
      <w:r w:rsidRPr="00197C1B">
        <w:t xml:space="preserve"> </w:t>
      </w:r>
      <w:r w:rsidRPr="00197C1B">
        <w:t>LEXIS 36520, at *10–12 (S.D.N.Y.</w:t>
      </w:r>
      <w:r w:rsidRPr="00197C1B">
        <w:t xml:space="preserve"> </w:t>
      </w:r>
      <w:r w:rsidRPr="00197C1B">
        <w:t>Apr.</w:t>
      </w:r>
      <w:r w:rsidRPr="00197C1B">
        <w:t xml:space="preserve"> </w:t>
      </w:r>
      <w:r w:rsidRPr="00197C1B">
        <w:t>13, 2010).</w:t>
      </w:r>
    </w:p>
  </w:footnote>
  <w:footnote w:id="220">
    <w:p w14:paraId="2605ACBC" w14:textId="50B3BC2B" w:rsidR="00197C1B" w:rsidRPr="0019374F" w:rsidRDefault="00197C1B" w:rsidP="00197C1B">
      <w:pPr>
        <w:pStyle w:val="FootnoteText"/>
      </w:pPr>
      <w:r w:rsidRPr="00197C1B">
        <w:rPr>
          <w:vertAlign w:val="superscript"/>
        </w:rPr>
        <w:footnoteRef/>
      </w:r>
      <w:r w:rsidRPr="00197C1B">
        <w:rPr>
          <w:i/>
        </w:rPr>
        <w:t>See</w:t>
      </w:r>
      <w:r w:rsidRPr="00197C1B">
        <w:t xml:space="preserve"> 28 U.S.C.</w:t>
      </w:r>
      <w:r w:rsidRPr="00197C1B">
        <w:t xml:space="preserve"> </w:t>
      </w:r>
      <w:r w:rsidRPr="00197C1B">
        <w:t>§1920;</w:t>
      </w:r>
      <w:r w:rsidRPr="00197C1B">
        <w:t xml:space="preserve"> </w:t>
      </w:r>
      <w:r w:rsidRPr="00197C1B">
        <w:t>28 U.S.C.</w:t>
      </w:r>
      <w:r w:rsidRPr="00197C1B">
        <w:t xml:space="preserve"> </w:t>
      </w:r>
      <w:r w:rsidRPr="00197C1B">
        <w:t>§1821(b), (c).</w:t>
      </w:r>
      <w:r w:rsidRPr="00197C1B">
        <w:t xml:space="preserve"> </w:t>
      </w:r>
      <w:r w:rsidRPr="00197C1B">
        <w:rPr>
          <w:i/>
        </w:rPr>
        <w:t xml:space="preserve">See </w:t>
      </w:r>
      <w:r w:rsidRPr="00197C1B">
        <w:t>Alfware, Inc.</w:t>
      </w:r>
      <w:r w:rsidRPr="00197C1B">
        <w:t xml:space="preserve"> </w:t>
      </w:r>
      <w:r w:rsidRPr="00197C1B">
        <w:t>v.</w:t>
      </w:r>
      <w:r w:rsidRPr="00197C1B">
        <w:t xml:space="preserve"> </w:t>
      </w:r>
      <w:r w:rsidRPr="00197C1B">
        <w:t>Mast-Jägermeister US, Inc., 2021 WL 4247946, at *3–4 (D.</w:t>
      </w:r>
      <w:r w:rsidRPr="00197C1B">
        <w:t xml:space="preserve"> </w:t>
      </w:r>
      <w:r w:rsidRPr="00197C1B">
        <w:t>Utah Sept.</w:t>
      </w:r>
      <w:r w:rsidRPr="00197C1B">
        <w:t xml:space="preserve"> </w:t>
      </w:r>
      <w:r w:rsidRPr="00197C1B">
        <w:t>17, 2021) (citing Rimini St., Inc.</w:t>
      </w:r>
      <w:r w:rsidRPr="00197C1B">
        <w:t xml:space="preserve"> </w:t>
      </w:r>
      <w:r w:rsidRPr="00197C1B">
        <w:t>v.</w:t>
      </w:r>
      <w:r w:rsidRPr="00197C1B">
        <w:t xml:space="preserve"> </w:t>
      </w:r>
      <w:r w:rsidRPr="00197C1B">
        <w:t>Oracle USA, Inc., 139 S.</w:t>
      </w:r>
      <w:r w:rsidRPr="00197C1B">
        <w:t xml:space="preserve"> </w:t>
      </w:r>
      <w:r w:rsidRPr="00197C1B">
        <w:t>Ct.</w:t>
      </w:r>
      <w:r w:rsidRPr="00197C1B">
        <w:t xml:space="preserve"> </w:t>
      </w:r>
      <w:r w:rsidRPr="00197C1B">
        <w:t>873, 879 (2019)).</w:t>
      </w:r>
    </w:p>
  </w:footnote>
  <w:footnote w:id="221">
    <w:p w14:paraId="130CC7AA" w14:textId="22300FE7" w:rsidR="00197C1B" w:rsidRPr="0019374F" w:rsidRDefault="00197C1B" w:rsidP="00197C1B">
      <w:pPr>
        <w:pStyle w:val="FootnoteText"/>
      </w:pPr>
      <w:r w:rsidRPr="00197C1B">
        <w:rPr>
          <w:vertAlign w:val="superscript"/>
        </w:rPr>
        <w:footnoteRef/>
      </w:r>
      <w:r w:rsidRPr="00197C1B">
        <w:rPr>
          <w:i/>
        </w:rPr>
        <w:t>SNA</w:t>
      </w:r>
      <w:r w:rsidRPr="00197C1B">
        <w:t>, 173 F.</w:t>
      </w:r>
      <w:r w:rsidRPr="00197C1B">
        <w:t xml:space="preserve"> </w:t>
      </w:r>
      <w:r w:rsidRPr="00197C1B">
        <w:t>Supp.</w:t>
      </w:r>
      <w:r w:rsidRPr="00197C1B">
        <w:t xml:space="preserve"> </w:t>
      </w:r>
      <w:r w:rsidRPr="00197C1B">
        <w:t>2d at 352 (quoting West Va.</w:t>
      </w:r>
      <w:r w:rsidRPr="00197C1B">
        <w:t xml:space="preserve"> </w:t>
      </w:r>
      <w:r w:rsidRPr="00197C1B">
        <w:t>Hosp.</w:t>
      </w:r>
      <w:r w:rsidRPr="00197C1B">
        <w:t xml:space="preserve"> </w:t>
      </w:r>
      <w:r w:rsidRPr="00197C1B">
        <w:t>v.</w:t>
      </w:r>
      <w:r w:rsidRPr="00197C1B">
        <w:t xml:space="preserve"> </w:t>
      </w:r>
      <w:r w:rsidRPr="00197C1B">
        <w:t>Casey, 885 F.2d 11, 33 (3d Cir.</w:t>
      </w:r>
      <w:r w:rsidRPr="00197C1B">
        <w:t xml:space="preserve"> </w:t>
      </w:r>
      <w:r w:rsidRPr="00197C1B">
        <w:t xml:space="preserve">1989), </w:t>
      </w:r>
      <w:r w:rsidRPr="00197C1B">
        <w:rPr>
          <w:i/>
        </w:rPr>
        <w:t>aff’d</w:t>
      </w:r>
      <w:r w:rsidRPr="00197C1B">
        <w:t>, 499 U.S.</w:t>
      </w:r>
      <w:r w:rsidRPr="00197C1B">
        <w:t xml:space="preserve"> </w:t>
      </w:r>
      <w:r w:rsidRPr="00197C1B">
        <w:t>83 (1991)).</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111626" w14:textId="77777777" w:rsidR="00197C1B" w:rsidRPr="00197C1B" w:rsidRDefault="00197C1B" w:rsidP="00197C1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D3B727" w14:textId="77777777" w:rsidR="00197C1B" w:rsidRPr="00197C1B" w:rsidRDefault="00197C1B" w:rsidP="00197C1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FC2226" w14:textId="77777777" w:rsidR="00197C1B" w:rsidRPr="00197C1B" w:rsidRDefault="00197C1B" w:rsidP="00197C1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9BEAFE9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461C0900"/>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C5224610"/>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01AC8EAC"/>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233E42F4"/>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1E46FC4"/>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6FEAE494"/>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8"/>
    <w:multiLevelType w:val="singleLevel"/>
    <w:tmpl w:val="ECCCDE9E"/>
    <w:lvl w:ilvl="0">
      <w:start w:val="1"/>
      <w:numFmt w:val="decimal"/>
      <w:lvlText w:val="%1."/>
      <w:lvlJc w:val="left"/>
      <w:pPr>
        <w:tabs>
          <w:tab w:val="num" w:pos="360"/>
        </w:tabs>
        <w:ind w:left="360" w:hanging="360"/>
      </w:pPr>
    </w:lvl>
  </w:abstractNum>
  <w:abstractNum w:abstractNumId="8" w15:restartNumberingAfterBreak="0">
    <w:nsid w:val="05E7297F"/>
    <w:multiLevelType w:val="hybridMultilevel"/>
    <w:tmpl w:val="9A6A6AC0"/>
    <w:lvl w:ilvl="0" w:tplc="C436D3AA">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9" w15:restartNumberingAfterBreak="0">
    <w:nsid w:val="0A7F552C"/>
    <w:multiLevelType w:val="hybridMultilevel"/>
    <w:tmpl w:val="C1D23FC2"/>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0" w15:restartNumberingAfterBreak="0">
    <w:nsid w:val="0E0332E7"/>
    <w:multiLevelType w:val="multilevel"/>
    <w:tmpl w:val="ECB205D2"/>
    <w:lvl w:ilvl="0">
      <w:start w:val="1"/>
      <w:numFmt w:val="bullet"/>
      <w:pStyle w:val="ListBullet"/>
      <w:lvlText w:val=""/>
      <w:lvlJc w:val="left"/>
      <w:pPr>
        <w:tabs>
          <w:tab w:val="num" w:pos="720"/>
        </w:tabs>
        <w:ind w:left="720" w:hanging="360"/>
      </w:pPr>
      <w:rPr>
        <w:rFonts w:ascii="Symbol" w:hAnsi="Symbol" w:hint="default"/>
      </w:rPr>
    </w:lvl>
    <w:lvl w:ilvl="1">
      <w:start w:val="1"/>
      <w:numFmt w:val="bullet"/>
      <w:pStyle w:val="ListBullet2"/>
      <w:lvlText w:val="o"/>
      <w:lvlJc w:val="left"/>
      <w:pPr>
        <w:tabs>
          <w:tab w:val="num" w:pos="720"/>
        </w:tabs>
        <w:ind w:left="1080" w:hanging="360"/>
      </w:pPr>
      <w:rPr>
        <w:rFonts w:ascii="Courier New" w:hAnsi="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EBB4318"/>
    <w:multiLevelType w:val="hybridMultilevel"/>
    <w:tmpl w:val="4092B1FE"/>
    <w:lvl w:ilvl="0" w:tplc="F27071EC">
      <w:start w:val="1"/>
      <w:numFmt w:val="bullet"/>
      <w:lvlRestart w:val="0"/>
      <w:lvlText w:val=""/>
      <w:lvlJc w:val="left"/>
      <w:pPr>
        <w:ind w:left="1800" w:hanging="360"/>
      </w:pPr>
      <w:rPr>
        <w:rFonts w:ascii="Symbol" w:hAnsi="Symbol" w:hint="default"/>
      </w:rPr>
    </w:lvl>
    <w:lvl w:ilvl="1" w:tplc="DE0AB8F4" w:tentative="1">
      <w:start w:val="1"/>
      <w:numFmt w:val="bullet"/>
      <w:lvlText w:val="o"/>
      <w:lvlJc w:val="left"/>
      <w:pPr>
        <w:ind w:left="1440" w:hanging="360"/>
      </w:pPr>
      <w:rPr>
        <w:rFonts w:ascii="Courier New" w:hAnsi="Courier New" w:cs="Courier New" w:hint="default"/>
      </w:rPr>
    </w:lvl>
    <w:lvl w:ilvl="2" w:tplc="17126688" w:tentative="1">
      <w:start w:val="1"/>
      <w:numFmt w:val="bullet"/>
      <w:lvlText w:val=""/>
      <w:lvlJc w:val="left"/>
      <w:pPr>
        <w:ind w:left="2160" w:hanging="360"/>
      </w:pPr>
      <w:rPr>
        <w:rFonts w:ascii="Wingdings" w:hAnsi="Wingdings" w:hint="default"/>
      </w:rPr>
    </w:lvl>
    <w:lvl w:ilvl="3" w:tplc="0916102E" w:tentative="1">
      <w:start w:val="1"/>
      <w:numFmt w:val="bullet"/>
      <w:lvlText w:val=""/>
      <w:lvlJc w:val="left"/>
      <w:pPr>
        <w:ind w:left="2880" w:hanging="360"/>
      </w:pPr>
      <w:rPr>
        <w:rFonts w:ascii="Symbol" w:hAnsi="Symbol" w:hint="default"/>
      </w:rPr>
    </w:lvl>
    <w:lvl w:ilvl="4" w:tplc="0BFC3670" w:tentative="1">
      <w:start w:val="1"/>
      <w:numFmt w:val="bullet"/>
      <w:lvlText w:val="o"/>
      <w:lvlJc w:val="left"/>
      <w:pPr>
        <w:ind w:left="3600" w:hanging="360"/>
      </w:pPr>
      <w:rPr>
        <w:rFonts w:ascii="Courier New" w:hAnsi="Courier New" w:cs="Courier New" w:hint="default"/>
      </w:rPr>
    </w:lvl>
    <w:lvl w:ilvl="5" w:tplc="BB38F552" w:tentative="1">
      <w:start w:val="1"/>
      <w:numFmt w:val="bullet"/>
      <w:lvlText w:val=""/>
      <w:lvlJc w:val="left"/>
      <w:pPr>
        <w:ind w:left="4320" w:hanging="360"/>
      </w:pPr>
      <w:rPr>
        <w:rFonts w:ascii="Wingdings" w:hAnsi="Wingdings" w:hint="default"/>
      </w:rPr>
    </w:lvl>
    <w:lvl w:ilvl="6" w:tplc="1548E2F2" w:tentative="1">
      <w:start w:val="1"/>
      <w:numFmt w:val="bullet"/>
      <w:lvlText w:val=""/>
      <w:lvlJc w:val="left"/>
      <w:pPr>
        <w:ind w:left="5040" w:hanging="360"/>
      </w:pPr>
      <w:rPr>
        <w:rFonts w:ascii="Symbol" w:hAnsi="Symbol" w:hint="default"/>
      </w:rPr>
    </w:lvl>
    <w:lvl w:ilvl="7" w:tplc="206EA180" w:tentative="1">
      <w:start w:val="1"/>
      <w:numFmt w:val="bullet"/>
      <w:lvlText w:val="o"/>
      <w:lvlJc w:val="left"/>
      <w:pPr>
        <w:ind w:left="5760" w:hanging="360"/>
      </w:pPr>
      <w:rPr>
        <w:rFonts w:ascii="Courier New" w:hAnsi="Courier New" w:cs="Courier New" w:hint="default"/>
      </w:rPr>
    </w:lvl>
    <w:lvl w:ilvl="8" w:tplc="25A6BA2A" w:tentative="1">
      <w:start w:val="1"/>
      <w:numFmt w:val="bullet"/>
      <w:lvlText w:val=""/>
      <w:lvlJc w:val="left"/>
      <w:pPr>
        <w:ind w:left="6480" w:hanging="360"/>
      </w:pPr>
      <w:rPr>
        <w:rFonts w:ascii="Wingdings" w:hAnsi="Wingdings" w:hint="default"/>
      </w:rPr>
    </w:lvl>
  </w:abstractNum>
  <w:abstractNum w:abstractNumId="12" w15:restartNumberingAfterBreak="0">
    <w:nsid w:val="114A754E"/>
    <w:multiLevelType w:val="hybridMultilevel"/>
    <w:tmpl w:val="AE5ECF46"/>
    <w:name w:val="ParaNum A2"/>
    <w:lvl w:ilvl="0" w:tplc="634AA176">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13B83B22"/>
    <w:multiLevelType w:val="hybridMultilevel"/>
    <w:tmpl w:val="F7BC7268"/>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4" w15:restartNumberingAfterBreak="0">
    <w:nsid w:val="163A5DD6"/>
    <w:multiLevelType w:val="hybridMultilevel"/>
    <w:tmpl w:val="3C6090D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5" w15:restartNumberingAfterBreak="0">
    <w:nsid w:val="178E5417"/>
    <w:multiLevelType w:val="hybridMultilevel"/>
    <w:tmpl w:val="6B18DB2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6" w15:restartNumberingAfterBreak="0">
    <w:nsid w:val="1B6E7E78"/>
    <w:multiLevelType w:val="hybridMultilevel"/>
    <w:tmpl w:val="4484DA44"/>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7" w15:restartNumberingAfterBreak="0">
    <w:nsid w:val="21014E60"/>
    <w:multiLevelType w:val="hybridMultilevel"/>
    <w:tmpl w:val="CD606C50"/>
    <w:lvl w:ilvl="0" w:tplc="37C291C4">
      <w:start w:val="1"/>
      <w:numFmt w:val="bullet"/>
      <w:pStyle w:val="EndText"/>
      <w:lvlText w:val=""/>
      <w:lvlJc w:val="left"/>
      <w:pPr>
        <w:tabs>
          <w:tab w:val="num" w:pos="720"/>
        </w:tabs>
        <w:ind w:left="720" w:firstLine="0"/>
      </w:pPr>
      <w:rPr>
        <w:rFonts w:ascii="Symbol" w:hAnsi="Symbol" w:hint="default"/>
      </w:rPr>
    </w:lvl>
    <w:lvl w:ilvl="1" w:tplc="04090003">
      <w:start w:val="1"/>
      <w:numFmt w:val="bullet"/>
      <w:lvlText w:val="o"/>
      <w:lvlJc w:val="left"/>
      <w:pPr>
        <w:tabs>
          <w:tab w:val="num" w:pos="720"/>
        </w:tabs>
        <w:ind w:left="720" w:hanging="360"/>
      </w:pPr>
      <w:rPr>
        <w:rFonts w:ascii="Courier New" w:hAnsi="Courier New" w:cs="Courier New" w:hint="default"/>
      </w:rPr>
    </w:lvl>
    <w:lvl w:ilvl="2" w:tplc="04090005" w:tentative="1">
      <w:start w:val="1"/>
      <w:numFmt w:val="bullet"/>
      <w:lvlText w:val=""/>
      <w:lvlJc w:val="left"/>
      <w:pPr>
        <w:tabs>
          <w:tab w:val="num" w:pos="1440"/>
        </w:tabs>
        <w:ind w:left="1440" w:hanging="360"/>
      </w:pPr>
      <w:rPr>
        <w:rFonts w:ascii="Wingdings" w:hAnsi="Wingdings" w:hint="default"/>
      </w:rPr>
    </w:lvl>
    <w:lvl w:ilvl="3" w:tplc="04090001" w:tentative="1">
      <w:start w:val="1"/>
      <w:numFmt w:val="bullet"/>
      <w:lvlText w:val=""/>
      <w:lvlJc w:val="left"/>
      <w:pPr>
        <w:tabs>
          <w:tab w:val="num" w:pos="2160"/>
        </w:tabs>
        <w:ind w:left="2160" w:hanging="360"/>
      </w:pPr>
      <w:rPr>
        <w:rFonts w:ascii="Symbol" w:hAnsi="Symbol" w:hint="default"/>
      </w:rPr>
    </w:lvl>
    <w:lvl w:ilvl="4" w:tplc="04090003" w:tentative="1">
      <w:start w:val="1"/>
      <w:numFmt w:val="bullet"/>
      <w:lvlText w:val="o"/>
      <w:lvlJc w:val="left"/>
      <w:pPr>
        <w:tabs>
          <w:tab w:val="num" w:pos="2880"/>
        </w:tabs>
        <w:ind w:left="2880" w:hanging="360"/>
      </w:pPr>
      <w:rPr>
        <w:rFonts w:ascii="Courier New" w:hAnsi="Courier New" w:cs="Courier New" w:hint="default"/>
      </w:rPr>
    </w:lvl>
    <w:lvl w:ilvl="5" w:tplc="04090005" w:tentative="1">
      <w:start w:val="1"/>
      <w:numFmt w:val="bullet"/>
      <w:lvlText w:val=""/>
      <w:lvlJc w:val="left"/>
      <w:pPr>
        <w:tabs>
          <w:tab w:val="num" w:pos="3600"/>
        </w:tabs>
        <w:ind w:left="3600" w:hanging="360"/>
      </w:pPr>
      <w:rPr>
        <w:rFonts w:ascii="Wingdings" w:hAnsi="Wingdings" w:hint="default"/>
      </w:rPr>
    </w:lvl>
    <w:lvl w:ilvl="6" w:tplc="04090001" w:tentative="1">
      <w:start w:val="1"/>
      <w:numFmt w:val="bullet"/>
      <w:lvlText w:val=""/>
      <w:lvlJc w:val="left"/>
      <w:pPr>
        <w:tabs>
          <w:tab w:val="num" w:pos="4320"/>
        </w:tabs>
        <w:ind w:left="4320" w:hanging="360"/>
      </w:pPr>
      <w:rPr>
        <w:rFonts w:ascii="Symbol" w:hAnsi="Symbol" w:hint="default"/>
      </w:rPr>
    </w:lvl>
    <w:lvl w:ilvl="7" w:tplc="04090003" w:tentative="1">
      <w:start w:val="1"/>
      <w:numFmt w:val="bullet"/>
      <w:lvlText w:val="o"/>
      <w:lvlJc w:val="left"/>
      <w:pPr>
        <w:tabs>
          <w:tab w:val="num" w:pos="5040"/>
        </w:tabs>
        <w:ind w:left="5040" w:hanging="360"/>
      </w:pPr>
      <w:rPr>
        <w:rFonts w:ascii="Courier New" w:hAnsi="Courier New" w:cs="Courier New" w:hint="default"/>
      </w:rPr>
    </w:lvl>
    <w:lvl w:ilvl="8" w:tplc="04090005" w:tentative="1">
      <w:start w:val="1"/>
      <w:numFmt w:val="bullet"/>
      <w:lvlText w:val=""/>
      <w:lvlJc w:val="left"/>
      <w:pPr>
        <w:tabs>
          <w:tab w:val="num" w:pos="5760"/>
        </w:tabs>
        <w:ind w:left="5760" w:hanging="360"/>
      </w:pPr>
      <w:rPr>
        <w:rFonts w:ascii="Wingdings" w:hAnsi="Wingdings" w:hint="default"/>
      </w:rPr>
    </w:lvl>
  </w:abstractNum>
  <w:abstractNum w:abstractNumId="18" w15:restartNumberingAfterBreak="0">
    <w:nsid w:val="29F42C0E"/>
    <w:multiLevelType w:val="hybridMultilevel"/>
    <w:tmpl w:val="56E025FA"/>
    <w:lvl w:ilvl="0" w:tplc="850A762E">
      <w:start w:val="6"/>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2CFA2DBA"/>
    <w:multiLevelType w:val="hybridMultilevel"/>
    <w:tmpl w:val="0480ED8C"/>
    <w:lvl w:ilvl="0" w:tplc="EEF0205A">
      <w:start w:val="1"/>
      <w:numFmt w:val="upperRoman"/>
      <w:lvlText w:val="%1."/>
      <w:lvlJc w:val="left"/>
      <w:pPr>
        <w:ind w:left="1080" w:hanging="720"/>
      </w:pPr>
      <w:rPr>
        <w:rFonts w:hint="default"/>
      </w:rPr>
    </w:lvl>
    <w:lvl w:ilvl="1" w:tplc="04090015">
      <w:start w:val="1"/>
      <w:numFmt w:val="upp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2F737A3C"/>
    <w:multiLevelType w:val="hybridMultilevel"/>
    <w:tmpl w:val="FD809E4A"/>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1" w15:restartNumberingAfterBreak="0">
    <w:nsid w:val="305D0E85"/>
    <w:multiLevelType w:val="multilevel"/>
    <w:tmpl w:val="A35EDB14"/>
    <w:name w:val="ParaNum A"/>
    <w:lvl w:ilvl="0">
      <w:start w:val="1"/>
      <w:numFmt w:val="upperRoman"/>
      <w:lvlRestart w:val="0"/>
      <w:lvlText w:val="%1."/>
      <w:lvlJc w:val="left"/>
      <w:pPr>
        <w:tabs>
          <w:tab w:val="num" w:pos="0"/>
        </w:tabs>
        <w:ind w:left="0" w:firstLine="0"/>
      </w:pPr>
      <w:rPr>
        <w:rFonts w:ascii="Times New Roman" w:hAnsi="Times New Roman" w:cs="Times New Roman" w:hint="default"/>
        <w:b w:val="0"/>
        <w:i w:val="0"/>
        <w:caps w:val="0"/>
        <w:smallCaps w:val="0"/>
        <w:color w:val="auto"/>
        <w:sz w:val="24"/>
        <w:u w:val="none"/>
      </w:rPr>
    </w:lvl>
    <w:lvl w:ilvl="1">
      <w:start w:val="1"/>
      <w:numFmt w:val="upperLetter"/>
      <w:lvlText w:val="%2."/>
      <w:lvlJc w:val="left"/>
      <w:pPr>
        <w:tabs>
          <w:tab w:val="num" w:pos="720"/>
        </w:tabs>
        <w:ind w:left="720" w:hanging="720"/>
      </w:pPr>
      <w:rPr>
        <w:rFonts w:ascii="Times New Roman" w:hAnsi="Times New Roman" w:cs="Times New Roman" w:hint="default"/>
        <w:b/>
        <w:i w:val="0"/>
        <w:caps w:val="0"/>
        <w:smallCaps w:val="0"/>
        <w:color w:val="auto"/>
        <w:sz w:val="24"/>
        <w:u w:val="none"/>
      </w:rPr>
    </w:lvl>
    <w:lvl w:ilvl="2">
      <w:start w:val="1"/>
      <w:numFmt w:val="upperLetter"/>
      <w:lvlText w:val="%3."/>
      <w:lvlJc w:val="left"/>
      <w:pPr>
        <w:tabs>
          <w:tab w:val="num" w:pos="1440"/>
        </w:tabs>
        <w:ind w:left="1440" w:hanging="720"/>
      </w:pPr>
      <w:rPr>
        <w:rFonts w:ascii="Times New Roman" w:hAnsi="Times New Roman" w:cs="Times New Roman" w:hint="default"/>
        <w:b w:val="0"/>
        <w:i w:val="0"/>
        <w:caps w:val="0"/>
        <w:smallCaps w:val="0"/>
        <w:color w:val="auto"/>
        <w:sz w:val="24"/>
        <w:u w:val="none"/>
      </w:rPr>
    </w:lvl>
    <w:lvl w:ilvl="3">
      <w:start w:val="1"/>
      <w:numFmt w:val="decimal"/>
      <w:lvlText w:val="%4"/>
      <w:lvlJc w:val="left"/>
      <w:pPr>
        <w:tabs>
          <w:tab w:val="num" w:pos="1440"/>
        </w:tabs>
        <w:ind w:left="1440" w:hanging="360"/>
      </w:pPr>
      <w:rPr>
        <w:rFonts w:hint="default"/>
        <w:b w:val="0"/>
        <w:i w:val="0"/>
        <w:caps w:val="0"/>
        <w:smallCaps w:val="0"/>
        <w:color w:val="auto"/>
      </w:rPr>
    </w:lvl>
    <w:lvl w:ilvl="4">
      <w:start w:val="1"/>
      <w:numFmt w:val="lowerLetter"/>
      <w:lvlText w:val="%5"/>
      <w:lvlJc w:val="left"/>
      <w:pPr>
        <w:tabs>
          <w:tab w:val="num" w:pos="1800"/>
        </w:tabs>
        <w:ind w:left="1800" w:hanging="360"/>
      </w:pPr>
      <w:rPr>
        <w:rFonts w:hint="default"/>
        <w:b w:val="0"/>
        <w:i w:val="0"/>
        <w:caps w:val="0"/>
        <w:smallCaps w:val="0"/>
        <w:color w:val="auto"/>
      </w:rPr>
    </w:lvl>
    <w:lvl w:ilvl="5">
      <w:start w:val="1"/>
      <w:numFmt w:val="lowerRoman"/>
      <w:lvlText w:val="%6"/>
      <w:lvlJc w:val="left"/>
      <w:pPr>
        <w:tabs>
          <w:tab w:val="num" w:pos="2160"/>
        </w:tabs>
        <w:ind w:left="2160" w:hanging="360"/>
      </w:pPr>
      <w:rPr>
        <w:rFonts w:hint="default"/>
        <w:b w:val="0"/>
        <w:i w:val="0"/>
        <w:caps w:val="0"/>
        <w:smallCaps w:val="0"/>
        <w:color w:val="auto"/>
      </w:rPr>
    </w:lvl>
    <w:lvl w:ilvl="6">
      <w:start w:val="1"/>
      <w:numFmt w:val="decimal"/>
      <w:lvlText w:val="%7"/>
      <w:lvlJc w:val="left"/>
      <w:pPr>
        <w:tabs>
          <w:tab w:val="num" w:pos="2520"/>
        </w:tabs>
        <w:ind w:left="2520" w:hanging="360"/>
      </w:pPr>
      <w:rPr>
        <w:rFonts w:hint="default"/>
        <w:b w:val="0"/>
        <w:i w:val="0"/>
        <w:caps w:val="0"/>
        <w:smallCaps w:val="0"/>
        <w:color w:val="auto"/>
      </w:rPr>
    </w:lvl>
    <w:lvl w:ilvl="7">
      <w:start w:val="1"/>
      <w:numFmt w:val="lowerLetter"/>
      <w:lvlText w:val="%8"/>
      <w:lvlJc w:val="left"/>
      <w:pPr>
        <w:tabs>
          <w:tab w:val="num" w:pos="2880"/>
        </w:tabs>
        <w:ind w:left="2880" w:hanging="360"/>
      </w:pPr>
      <w:rPr>
        <w:rFonts w:hint="default"/>
        <w:b w:val="0"/>
        <w:i w:val="0"/>
        <w:caps w:val="0"/>
        <w:smallCaps w:val="0"/>
        <w:color w:val="auto"/>
      </w:rPr>
    </w:lvl>
    <w:lvl w:ilvl="8">
      <w:start w:val="1"/>
      <w:numFmt w:val="lowerRoman"/>
      <w:lvlText w:val="%9"/>
      <w:lvlJc w:val="left"/>
      <w:pPr>
        <w:tabs>
          <w:tab w:val="num" w:pos="3240"/>
        </w:tabs>
        <w:ind w:left="3240" w:hanging="360"/>
      </w:pPr>
      <w:rPr>
        <w:rFonts w:hint="default"/>
        <w:b w:val="0"/>
        <w:i w:val="0"/>
        <w:caps w:val="0"/>
        <w:smallCaps w:val="0"/>
        <w:color w:val="auto"/>
      </w:rPr>
    </w:lvl>
  </w:abstractNum>
  <w:abstractNum w:abstractNumId="22" w15:restartNumberingAfterBreak="0">
    <w:nsid w:val="30A318D4"/>
    <w:multiLevelType w:val="hybridMultilevel"/>
    <w:tmpl w:val="AF62C144"/>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3" w15:restartNumberingAfterBreak="0">
    <w:nsid w:val="30C36DA5"/>
    <w:multiLevelType w:val="hybridMultilevel"/>
    <w:tmpl w:val="16809EF6"/>
    <w:lvl w:ilvl="0" w:tplc="34E8F2EE">
      <w:start w:val="10"/>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30ED3E96"/>
    <w:multiLevelType w:val="hybridMultilevel"/>
    <w:tmpl w:val="6E6A319E"/>
    <w:lvl w:ilvl="0" w:tplc="04090015">
      <w:start w:val="1"/>
      <w:numFmt w:val="upperLetter"/>
      <w:lvlText w:val="%1."/>
      <w:lvlJc w:val="left"/>
      <w:pPr>
        <w:ind w:left="720"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3445087F"/>
    <w:multiLevelType w:val="hybridMultilevel"/>
    <w:tmpl w:val="6D9EB5B4"/>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6" w15:restartNumberingAfterBreak="0">
    <w:nsid w:val="3EAF78EB"/>
    <w:multiLevelType w:val="hybridMultilevel"/>
    <w:tmpl w:val="3028FADC"/>
    <w:lvl w:ilvl="0" w:tplc="60D68582">
      <w:start w:val="1"/>
      <w:numFmt w:val="decimal"/>
      <w:lvlText w:val="%1."/>
      <w:lvlJc w:val="left"/>
      <w:pPr>
        <w:ind w:left="540" w:hanging="360"/>
      </w:pPr>
      <w:rPr>
        <w:rFonts w:cs="Times New Roman" w:hint="default"/>
      </w:rPr>
    </w:lvl>
    <w:lvl w:ilvl="1" w:tplc="04090019" w:tentative="1">
      <w:start w:val="1"/>
      <w:numFmt w:val="lowerLetter"/>
      <w:lvlText w:val="%2."/>
      <w:lvlJc w:val="left"/>
      <w:pPr>
        <w:ind w:left="1260" w:hanging="360"/>
      </w:pPr>
      <w:rPr>
        <w:rFonts w:cs="Times New Roman"/>
      </w:rPr>
    </w:lvl>
    <w:lvl w:ilvl="2" w:tplc="0409001B" w:tentative="1">
      <w:start w:val="1"/>
      <w:numFmt w:val="lowerRoman"/>
      <w:lvlText w:val="%3."/>
      <w:lvlJc w:val="right"/>
      <w:pPr>
        <w:ind w:left="1980" w:hanging="180"/>
      </w:pPr>
      <w:rPr>
        <w:rFonts w:cs="Times New Roman"/>
      </w:rPr>
    </w:lvl>
    <w:lvl w:ilvl="3" w:tplc="0409000F" w:tentative="1">
      <w:start w:val="1"/>
      <w:numFmt w:val="decimal"/>
      <w:lvlText w:val="%4."/>
      <w:lvlJc w:val="left"/>
      <w:pPr>
        <w:ind w:left="2700" w:hanging="360"/>
      </w:pPr>
      <w:rPr>
        <w:rFonts w:cs="Times New Roman"/>
      </w:rPr>
    </w:lvl>
    <w:lvl w:ilvl="4" w:tplc="04090019" w:tentative="1">
      <w:start w:val="1"/>
      <w:numFmt w:val="lowerLetter"/>
      <w:lvlText w:val="%5."/>
      <w:lvlJc w:val="left"/>
      <w:pPr>
        <w:ind w:left="3420" w:hanging="360"/>
      </w:pPr>
      <w:rPr>
        <w:rFonts w:cs="Times New Roman"/>
      </w:rPr>
    </w:lvl>
    <w:lvl w:ilvl="5" w:tplc="0409001B" w:tentative="1">
      <w:start w:val="1"/>
      <w:numFmt w:val="lowerRoman"/>
      <w:lvlText w:val="%6."/>
      <w:lvlJc w:val="right"/>
      <w:pPr>
        <w:ind w:left="4140" w:hanging="180"/>
      </w:pPr>
      <w:rPr>
        <w:rFonts w:cs="Times New Roman"/>
      </w:rPr>
    </w:lvl>
    <w:lvl w:ilvl="6" w:tplc="0409000F" w:tentative="1">
      <w:start w:val="1"/>
      <w:numFmt w:val="decimal"/>
      <w:lvlText w:val="%7."/>
      <w:lvlJc w:val="left"/>
      <w:pPr>
        <w:ind w:left="4860" w:hanging="360"/>
      </w:pPr>
      <w:rPr>
        <w:rFonts w:cs="Times New Roman"/>
      </w:rPr>
    </w:lvl>
    <w:lvl w:ilvl="7" w:tplc="04090019" w:tentative="1">
      <w:start w:val="1"/>
      <w:numFmt w:val="lowerLetter"/>
      <w:lvlText w:val="%8."/>
      <w:lvlJc w:val="left"/>
      <w:pPr>
        <w:ind w:left="5580" w:hanging="360"/>
      </w:pPr>
      <w:rPr>
        <w:rFonts w:cs="Times New Roman"/>
      </w:rPr>
    </w:lvl>
    <w:lvl w:ilvl="8" w:tplc="0409001B" w:tentative="1">
      <w:start w:val="1"/>
      <w:numFmt w:val="lowerRoman"/>
      <w:lvlText w:val="%9."/>
      <w:lvlJc w:val="right"/>
      <w:pPr>
        <w:ind w:left="6300" w:hanging="180"/>
      </w:pPr>
      <w:rPr>
        <w:rFonts w:cs="Times New Roman"/>
      </w:rPr>
    </w:lvl>
  </w:abstractNum>
  <w:abstractNum w:abstractNumId="27" w15:restartNumberingAfterBreak="0">
    <w:nsid w:val="4B9972DF"/>
    <w:multiLevelType w:val="hybridMultilevel"/>
    <w:tmpl w:val="30D60E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4E723F04"/>
    <w:multiLevelType w:val="hybridMultilevel"/>
    <w:tmpl w:val="BB0E8A8E"/>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9" w15:restartNumberingAfterBreak="0">
    <w:nsid w:val="54EC37C3"/>
    <w:multiLevelType w:val="hybridMultilevel"/>
    <w:tmpl w:val="D1F412A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0" w15:restartNumberingAfterBreak="0">
    <w:nsid w:val="58B268E7"/>
    <w:multiLevelType w:val="hybridMultilevel"/>
    <w:tmpl w:val="FCBA223A"/>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59B952D6"/>
    <w:multiLevelType w:val="hybridMultilevel"/>
    <w:tmpl w:val="096CCDF2"/>
    <w:lvl w:ilvl="0" w:tplc="D10AF0C2">
      <w:start w:val="1"/>
      <w:numFmt w:val="decimal"/>
      <w:lvlText w:val="%1."/>
      <w:lvlJc w:val="left"/>
      <w:pPr>
        <w:ind w:left="540" w:hanging="360"/>
      </w:pPr>
      <w:rPr>
        <w:rFonts w:cs="Times New Roman" w:hint="default"/>
      </w:rPr>
    </w:lvl>
    <w:lvl w:ilvl="1" w:tplc="04090019" w:tentative="1">
      <w:start w:val="1"/>
      <w:numFmt w:val="lowerLetter"/>
      <w:lvlText w:val="%2."/>
      <w:lvlJc w:val="left"/>
      <w:pPr>
        <w:ind w:left="1260" w:hanging="360"/>
      </w:pPr>
      <w:rPr>
        <w:rFonts w:cs="Times New Roman"/>
      </w:rPr>
    </w:lvl>
    <w:lvl w:ilvl="2" w:tplc="0409001B" w:tentative="1">
      <w:start w:val="1"/>
      <w:numFmt w:val="lowerRoman"/>
      <w:lvlText w:val="%3."/>
      <w:lvlJc w:val="right"/>
      <w:pPr>
        <w:ind w:left="1980" w:hanging="180"/>
      </w:pPr>
      <w:rPr>
        <w:rFonts w:cs="Times New Roman"/>
      </w:rPr>
    </w:lvl>
    <w:lvl w:ilvl="3" w:tplc="0409000F" w:tentative="1">
      <w:start w:val="1"/>
      <w:numFmt w:val="decimal"/>
      <w:lvlText w:val="%4."/>
      <w:lvlJc w:val="left"/>
      <w:pPr>
        <w:ind w:left="2700" w:hanging="360"/>
      </w:pPr>
      <w:rPr>
        <w:rFonts w:cs="Times New Roman"/>
      </w:rPr>
    </w:lvl>
    <w:lvl w:ilvl="4" w:tplc="04090019" w:tentative="1">
      <w:start w:val="1"/>
      <w:numFmt w:val="lowerLetter"/>
      <w:lvlText w:val="%5."/>
      <w:lvlJc w:val="left"/>
      <w:pPr>
        <w:ind w:left="3420" w:hanging="360"/>
      </w:pPr>
      <w:rPr>
        <w:rFonts w:cs="Times New Roman"/>
      </w:rPr>
    </w:lvl>
    <w:lvl w:ilvl="5" w:tplc="0409001B" w:tentative="1">
      <w:start w:val="1"/>
      <w:numFmt w:val="lowerRoman"/>
      <w:lvlText w:val="%6."/>
      <w:lvlJc w:val="right"/>
      <w:pPr>
        <w:ind w:left="4140" w:hanging="180"/>
      </w:pPr>
      <w:rPr>
        <w:rFonts w:cs="Times New Roman"/>
      </w:rPr>
    </w:lvl>
    <w:lvl w:ilvl="6" w:tplc="0409000F" w:tentative="1">
      <w:start w:val="1"/>
      <w:numFmt w:val="decimal"/>
      <w:lvlText w:val="%7."/>
      <w:lvlJc w:val="left"/>
      <w:pPr>
        <w:ind w:left="4860" w:hanging="360"/>
      </w:pPr>
      <w:rPr>
        <w:rFonts w:cs="Times New Roman"/>
      </w:rPr>
    </w:lvl>
    <w:lvl w:ilvl="7" w:tplc="04090019" w:tentative="1">
      <w:start w:val="1"/>
      <w:numFmt w:val="lowerLetter"/>
      <w:lvlText w:val="%8."/>
      <w:lvlJc w:val="left"/>
      <w:pPr>
        <w:ind w:left="5580" w:hanging="360"/>
      </w:pPr>
      <w:rPr>
        <w:rFonts w:cs="Times New Roman"/>
      </w:rPr>
    </w:lvl>
    <w:lvl w:ilvl="8" w:tplc="0409001B" w:tentative="1">
      <w:start w:val="1"/>
      <w:numFmt w:val="lowerRoman"/>
      <w:lvlText w:val="%9."/>
      <w:lvlJc w:val="right"/>
      <w:pPr>
        <w:ind w:left="6300" w:hanging="180"/>
      </w:pPr>
      <w:rPr>
        <w:rFonts w:cs="Times New Roman"/>
      </w:rPr>
    </w:lvl>
  </w:abstractNum>
  <w:abstractNum w:abstractNumId="32" w15:restartNumberingAfterBreak="0">
    <w:nsid w:val="5B1D25C9"/>
    <w:multiLevelType w:val="hybridMultilevel"/>
    <w:tmpl w:val="8A42AAB2"/>
    <w:lvl w:ilvl="0" w:tplc="754A25E8">
      <w:start w:val="2"/>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6C9E3DB3"/>
    <w:multiLevelType w:val="hybridMultilevel"/>
    <w:tmpl w:val="9BDA5F32"/>
    <w:lvl w:ilvl="0" w:tplc="EEF0205A">
      <w:start w:val="1"/>
      <w:numFmt w:val="upperRoman"/>
      <w:lvlText w:val="%1."/>
      <w:lvlJc w:val="left"/>
      <w:pPr>
        <w:ind w:left="1080" w:hanging="72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0FE01C2"/>
    <w:multiLevelType w:val="hybridMultilevel"/>
    <w:tmpl w:val="89C0FCAA"/>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35" w15:restartNumberingAfterBreak="0">
    <w:nsid w:val="71755AB5"/>
    <w:multiLevelType w:val="hybridMultilevel"/>
    <w:tmpl w:val="41CA4C9A"/>
    <w:lvl w:ilvl="0" w:tplc="04090001">
      <w:start w:val="1"/>
      <w:numFmt w:val="bullet"/>
      <w:lvlRestart w:val="0"/>
      <w:lvlText w:val=""/>
      <w:lvlJc w:val="left"/>
      <w:pPr>
        <w:ind w:left="180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733E550E"/>
    <w:multiLevelType w:val="hybridMultilevel"/>
    <w:tmpl w:val="A3544BAA"/>
    <w:lvl w:ilvl="0" w:tplc="20B29504">
      <w:start w:val="1"/>
      <w:numFmt w:val="decimal"/>
      <w:pStyle w:val="BListitemnum"/>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743A2B20"/>
    <w:multiLevelType w:val="hybridMultilevel"/>
    <w:tmpl w:val="65E6B82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773A4FEE"/>
    <w:multiLevelType w:val="hybridMultilevel"/>
    <w:tmpl w:val="510A5C6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9" w15:restartNumberingAfterBreak="0">
    <w:nsid w:val="7B7C1466"/>
    <w:multiLevelType w:val="hybridMultilevel"/>
    <w:tmpl w:val="94562A0C"/>
    <w:lvl w:ilvl="0" w:tplc="EEF0205A">
      <w:start w:val="1"/>
      <w:numFmt w:val="upperRoman"/>
      <w:lvlText w:val="%1."/>
      <w:lvlJc w:val="left"/>
      <w:pPr>
        <w:ind w:left="1080" w:hanging="720"/>
      </w:pPr>
      <w:rPr>
        <w:rFonts w:hint="default"/>
      </w:rPr>
    </w:lvl>
    <w:lvl w:ilvl="1" w:tplc="04090015">
      <w:start w:val="1"/>
      <w:numFmt w:val="upp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7E4F00AB"/>
    <w:multiLevelType w:val="hybridMultilevel"/>
    <w:tmpl w:val="56FE9ECC"/>
    <w:lvl w:ilvl="0" w:tplc="A26488DE">
      <w:start w:val="1"/>
      <w:numFmt w:val="bullet"/>
      <w:pStyle w:val="BListitembul"/>
      <w:lvlText w:val=""/>
      <w:lvlJc w:val="left"/>
      <w:pPr>
        <w:ind w:left="720" w:hanging="360"/>
      </w:pPr>
      <w:rPr>
        <w:rFonts w:ascii="Symbol" w:hAnsi="Symbol" w:hint="default"/>
      </w:rPr>
    </w:lvl>
    <w:lvl w:ilvl="1" w:tplc="A5D0BAB2">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146816798">
    <w:abstractNumId w:val="36"/>
  </w:num>
  <w:num w:numId="2" w16cid:durableId="1796212711">
    <w:abstractNumId w:val="40"/>
  </w:num>
  <w:num w:numId="3" w16cid:durableId="560215516">
    <w:abstractNumId w:val="10"/>
  </w:num>
  <w:num w:numId="4" w16cid:durableId="127167174">
    <w:abstractNumId w:val="15"/>
  </w:num>
  <w:num w:numId="5" w16cid:durableId="530146565">
    <w:abstractNumId w:val="16"/>
  </w:num>
  <w:num w:numId="6" w16cid:durableId="1308701023">
    <w:abstractNumId w:val="14"/>
  </w:num>
  <w:num w:numId="7" w16cid:durableId="1164586576">
    <w:abstractNumId w:val="24"/>
  </w:num>
  <w:num w:numId="8" w16cid:durableId="390078248">
    <w:abstractNumId w:val="38"/>
  </w:num>
  <w:num w:numId="9" w16cid:durableId="1709836850">
    <w:abstractNumId w:val="30"/>
  </w:num>
  <w:num w:numId="10" w16cid:durableId="1514031139">
    <w:abstractNumId w:val="8"/>
  </w:num>
  <w:num w:numId="11" w16cid:durableId="439372092">
    <w:abstractNumId w:val="17"/>
  </w:num>
  <w:num w:numId="12" w16cid:durableId="1176964315">
    <w:abstractNumId w:val="11"/>
  </w:num>
  <w:num w:numId="13" w16cid:durableId="57481982">
    <w:abstractNumId w:val="35"/>
  </w:num>
  <w:num w:numId="14" w16cid:durableId="616182069">
    <w:abstractNumId w:val="33"/>
  </w:num>
  <w:num w:numId="15" w16cid:durableId="1331370395">
    <w:abstractNumId w:val="32"/>
  </w:num>
  <w:num w:numId="16" w16cid:durableId="2048220565">
    <w:abstractNumId w:val="18"/>
  </w:num>
  <w:num w:numId="17" w16cid:durableId="1376926949">
    <w:abstractNumId w:val="39"/>
  </w:num>
  <w:num w:numId="18" w16cid:durableId="353920111">
    <w:abstractNumId w:val="19"/>
  </w:num>
  <w:num w:numId="19" w16cid:durableId="1125343429">
    <w:abstractNumId w:val="27"/>
  </w:num>
  <w:num w:numId="20" w16cid:durableId="72313112">
    <w:abstractNumId w:val="21"/>
  </w:num>
  <w:num w:numId="21" w16cid:durableId="1413089690">
    <w:abstractNumId w:val="23"/>
  </w:num>
  <w:num w:numId="22" w16cid:durableId="1946451628">
    <w:abstractNumId w:val="28"/>
  </w:num>
  <w:num w:numId="23" w16cid:durableId="1714229662">
    <w:abstractNumId w:val="29"/>
  </w:num>
  <w:num w:numId="24" w16cid:durableId="1864049548">
    <w:abstractNumId w:val="40"/>
  </w:num>
  <w:num w:numId="25" w16cid:durableId="1312754695">
    <w:abstractNumId w:val="40"/>
  </w:num>
  <w:num w:numId="26" w16cid:durableId="1166363704">
    <w:abstractNumId w:val="20"/>
  </w:num>
  <w:num w:numId="27" w16cid:durableId="789670048">
    <w:abstractNumId w:val="26"/>
  </w:num>
  <w:num w:numId="28" w16cid:durableId="971784460">
    <w:abstractNumId w:val="31"/>
  </w:num>
  <w:num w:numId="29" w16cid:durableId="1803688727">
    <w:abstractNumId w:val="13"/>
  </w:num>
  <w:num w:numId="30" w16cid:durableId="154415689">
    <w:abstractNumId w:val="34"/>
  </w:num>
  <w:num w:numId="31" w16cid:durableId="109083732">
    <w:abstractNumId w:val="9"/>
  </w:num>
  <w:num w:numId="32" w16cid:durableId="1136098287">
    <w:abstractNumId w:val="25"/>
  </w:num>
  <w:num w:numId="33" w16cid:durableId="329909884">
    <w:abstractNumId w:val="22"/>
  </w:num>
  <w:num w:numId="34" w16cid:durableId="1326783886">
    <w:abstractNumId w:val="37"/>
  </w:num>
  <w:num w:numId="35" w16cid:durableId="1557355429">
    <w:abstractNumId w:val="6"/>
  </w:num>
  <w:num w:numId="36" w16cid:durableId="765922959">
    <w:abstractNumId w:val="5"/>
  </w:num>
  <w:num w:numId="37" w16cid:durableId="2071725111">
    <w:abstractNumId w:val="4"/>
  </w:num>
  <w:num w:numId="38" w16cid:durableId="474840607">
    <w:abstractNumId w:val="7"/>
  </w:num>
  <w:num w:numId="39" w16cid:durableId="288167526">
    <w:abstractNumId w:val="3"/>
  </w:num>
  <w:num w:numId="40" w16cid:durableId="1097289998">
    <w:abstractNumId w:val="2"/>
  </w:num>
  <w:num w:numId="41" w16cid:durableId="566844896">
    <w:abstractNumId w:val="1"/>
  </w:num>
  <w:num w:numId="42" w16cid:durableId="1650749282">
    <w:abstractNumId w:val="0"/>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attachedTemplate r:id="rId1"/>
  <w:stylePaneFormatFilter w:val="5724" w:allStyles="0" w:customStyles="0" w:latentStyles="1" w:stylesInUse="0" w:headingStyles="1" w:numberingStyles="0" w:tableStyles="0" w:directFormattingOnRuns="1" w:directFormattingOnParagraphs="1" w:directFormattingOnNumbering="1" w:directFormattingOnTables="0" w:clearFormatting="1" w:top3HeadingStyles="0" w:visibleStyles="1" w:alternateStyleNames="0"/>
  <w:stylePaneSortMethod w:val="000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C219E"/>
    <w:rsid w:val="00000446"/>
    <w:rsid w:val="0000050A"/>
    <w:rsid w:val="000006F9"/>
    <w:rsid w:val="00000756"/>
    <w:rsid w:val="00000CB6"/>
    <w:rsid w:val="00000FE0"/>
    <w:rsid w:val="00001941"/>
    <w:rsid w:val="00001C06"/>
    <w:rsid w:val="000023AE"/>
    <w:rsid w:val="00002F39"/>
    <w:rsid w:val="0000318E"/>
    <w:rsid w:val="0000402F"/>
    <w:rsid w:val="00004110"/>
    <w:rsid w:val="000041F3"/>
    <w:rsid w:val="0000433E"/>
    <w:rsid w:val="0000483B"/>
    <w:rsid w:val="00004FCA"/>
    <w:rsid w:val="000059C3"/>
    <w:rsid w:val="00005F5A"/>
    <w:rsid w:val="00006207"/>
    <w:rsid w:val="000063A3"/>
    <w:rsid w:val="00006D31"/>
    <w:rsid w:val="00006D3C"/>
    <w:rsid w:val="00007206"/>
    <w:rsid w:val="000074FB"/>
    <w:rsid w:val="00007CF6"/>
    <w:rsid w:val="00010B25"/>
    <w:rsid w:val="00010D6B"/>
    <w:rsid w:val="000110A9"/>
    <w:rsid w:val="0001179E"/>
    <w:rsid w:val="0001230A"/>
    <w:rsid w:val="00012925"/>
    <w:rsid w:val="00012A5B"/>
    <w:rsid w:val="000131ED"/>
    <w:rsid w:val="0001492B"/>
    <w:rsid w:val="00014CB2"/>
    <w:rsid w:val="00015949"/>
    <w:rsid w:val="00015AA3"/>
    <w:rsid w:val="00015CB9"/>
    <w:rsid w:val="00016466"/>
    <w:rsid w:val="000167C7"/>
    <w:rsid w:val="00016E51"/>
    <w:rsid w:val="000203B5"/>
    <w:rsid w:val="00020568"/>
    <w:rsid w:val="00020FF7"/>
    <w:rsid w:val="00021067"/>
    <w:rsid w:val="0002130F"/>
    <w:rsid w:val="00021907"/>
    <w:rsid w:val="00021B97"/>
    <w:rsid w:val="00022120"/>
    <w:rsid w:val="00022422"/>
    <w:rsid w:val="00022ABB"/>
    <w:rsid w:val="000233AF"/>
    <w:rsid w:val="00025439"/>
    <w:rsid w:val="0002618E"/>
    <w:rsid w:val="0002716D"/>
    <w:rsid w:val="0002776F"/>
    <w:rsid w:val="0002787F"/>
    <w:rsid w:val="0003034E"/>
    <w:rsid w:val="000305E3"/>
    <w:rsid w:val="0003159C"/>
    <w:rsid w:val="000316FA"/>
    <w:rsid w:val="00031779"/>
    <w:rsid w:val="00031B8A"/>
    <w:rsid w:val="00031FC5"/>
    <w:rsid w:val="00032000"/>
    <w:rsid w:val="0003217F"/>
    <w:rsid w:val="00033F16"/>
    <w:rsid w:val="00034295"/>
    <w:rsid w:val="00034683"/>
    <w:rsid w:val="00034FDE"/>
    <w:rsid w:val="000356A4"/>
    <w:rsid w:val="00036D08"/>
    <w:rsid w:val="000375BB"/>
    <w:rsid w:val="000402C3"/>
    <w:rsid w:val="00040468"/>
    <w:rsid w:val="00040D9E"/>
    <w:rsid w:val="00041150"/>
    <w:rsid w:val="00041C2E"/>
    <w:rsid w:val="00041F05"/>
    <w:rsid w:val="000422DB"/>
    <w:rsid w:val="00044690"/>
    <w:rsid w:val="00044C8D"/>
    <w:rsid w:val="00045200"/>
    <w:rsid w:val="0004717C"/>
    <w:rsid w:val="000478DB"/>
    <w:rsid w:val="00047B10"/>
    <w:rsid w:val="00050ACB"/>
    <w:rsid w:val="00052406"/>
    <w:rsid w:val="000524DB"/>
    <w:rsid w:val="000529E5"/>
    <w:rsid w:val="00052D03"/>
    <w:rsid w:val="00052E1F"/>
    <w:rsid w:val="000531F8"/>
    <w:rsid w:val="00053B65"/>
    <w:rsid w:val="000569C3"/>
    <w:rsid w:val="00056C9E"/>
    <w:rsid w:val="00056EE0"/>
    <w:rsid w:val="00060655"/>
    <w:rsid w:val="00060C6E"/>
    <w:rsid w:val="00060CEB"/>
    <w:rsid w:val="00061205"/>
    <w:rsid w:val="000615ED"/>
    <w:rsid w:val="00061A5C"/>
    <w:rsid w:val="00064030"/>
    <w:rsid w:val="00064463"/>
    <w:rsid w:val="00065095"/>
    <w:rsid w:val="000661A6"/>
    <w:rsid w:val="000678D8"/>
    <w:rsid w:val="00067A51"/>
    <w:rsid w:val="00067B9C"/>
    <w:rsid w:val="0007159C"/>
    <w:rsid w:val="00072E47"/>
    <w:rsid w:val="00073C1D"/>
    <w:rsid w:val="00073CC7"/>
    <w:rsid w:val="00074A62"/>
    <w:rsid w:val="00074B5D"/>
    <w:rsid w:val="00074C79"/>
    <w:rsid w:val="00075284"/>
    <w:rsid w:val="00075463"/>
    <w:rsid w:val="00075C32"/>
    <w:rsid w:val="00075F96"/>
    <w:rsid w:val="000762F0"/>
    <w:rsid w:val="00076824"/>
    <w:rsid w:val="00076CDA"/>
    <w:rsid w:val="0007754A"/>
    <w:rsid w:val="00080010"/>
    <w:rsid w:val="0008005D"/>
    <w:rsid w:val="00080331"/>
    <w:rsid w:val="000815C3"/>
    <w:rsid w:val="000816C4"/>
    <w:rsid w:val="000818F1"/>
    <w:rsid w:val="00081DF4"/>
    <w:rsid w:val="00081FE2"/>
    <w:rsid w:val="00082326"/>
    <w:rsid w:val="000826CD"/>
    <w:rsid w:val="00083897"/>
    <w:rsid w:val="00083EA3"/>
    <w:rsid w:val="0008400E"/>
    <w:rsid w:val="00084417"/>
    <w:rsid w:val="000849E0"/>
    <w:rsid w:val="000852E8"/>
    <w:rsid w:val="00085ABC"/>
    <w:rsid w:val="0008600E"/>
    <w:rsid w:val="0008659E"/>
    <w:rsid w:val="00086CE5"/>
    <w:rsid w:val="00086EF6"/>
    <w:rsid w:val="000872D6"/>
    <w:rsid w:val="000902BA"/>
    <w:rsid w:val="00090583"/>
    <w:rsid w:val="00090601"/>
    <w:rsid w:val="000909AD"/>
    <w:rsid w:val="00090B35"/>
    <w:rsid w:val="00090C49"/>
    <w:rsid w:val="0009141F"/>
    <w:rsid w:val="00091917"/>
    <w:rsid w:val="00091A13"/>
    <w:rsid w:val="00093ECA"/>
    <w:rsid w:val="0009404F"/>
    <w:rsid w:val="000946D9"/>
    <w:rsid w:val="00094700"/>
    <w:rsid w:val="0009668C"/>
    <w:rsid w:val="00096CD0"/>
    <w:rsid w:val="00096DA5"/>
    <w:rsid w:val="00096EBA"/>
    <w:rsid w:val="00097135"/>
    <w:rsid w:val="00097793"/>
    <w:rsid w:val="000A08CD"/>
    <w:rsid w:val="000A095A"/>
    <w:rsid w:val="000A0D54"/>
    <w:rsid w:val="000A187E"/>
    <w:rsid w:val="000A1CDA"/>
    <w:rsid w:val="000A26AF"/>
    <w:rsid w:val="000A2B2C"/>
    <w:rsid w:val="000A2BA8"/>
    <w:rsid w:val="000A3459"/>
    <w:rsid w:val="000A34C9"/>
    <w:rsid w:val="000A3A02"/>
    <w:rsid w:val="000A43A5"/>
    <w:rsid w:val="000A4908"/>
    <w:rsid w:val="000A522A"/>
    <w:rsid w:val="000A555B"/>
    <w:rsid w:val="000A58AD"/>
    <w:rsid w:val="000A59F7"/>
    <w:rsid w:val="000A6526"/>
    <w:rsid w:val="000A6C92"/>
    <w:rsid w:val="000A7B9F"/>
    <w:rsid w:val="000B07DC"/>
    <w:rsid w:val="000B0B0A"/>
    <w:rsid w:val="000B11CE"/>
    <w:rsid w:val="000B1239"/>
    <w:rsid w:val="000B16D7"/>
    <w:rsid w:val="000B1DF4"/>
    <w:rsid w:val="000B22AA"/>
    <w:rsid w:val="000B42CA"/>
    <w:rsid w:val="000B5BD7"/>
    <w:rsid w:val="000C0184"/>
    <w:rsid w:val="000C0560"/>
    <w:rsid w:val="000C06BD"/>
    <w:rsid w:val="000C0F6C"/>
    <w:rsid w:val="000C1009"/>
    <w:rsid w:val="000C1A19"/>
    <w:rsid w:val="000C377E"/>
    <w:rsid w:val="000C451B"/>
    <w:rsid w:val="000C49AB"/>
    <w:rsid w:val="000C4B4B"/>
    <w:rsid w:val="000C5FFD"/>
    <w:rsid w:val="000C6CB9"/>
    <w:rsid w:val="000C7595"/>
    <w:rsid w:val="000C7FF6"/>
    <w:rsid w:val="000D080E"/>
    <w:rsid w:val="000D1A75"/>
    <w:rsid w:val="000D2662"/>
    <w:rsid w:val="000D2D89"/>
    <w:rsid w:val="000D3544"/>
    <w:rsid w:val="000D3846"/>
    <w:rsid w:val="000D3AE2"/>
    <w:rsid w:val="000D3CA7"/>
    <w:rsid w:val="000D5162"/>
    <w:rsid w:val="000D6B77"/>
    <w:rsid w:val="000D7536"/>
    <w:rsid w:val="000D75EC"/>
    <w:rsid w:val="000D7623"/>
    <w:rsid w:val="000D762E"/>
    <w:rsid w:val="000D788F"/>
    <w:rsid w:val="000E0357"/>
    <w:rsid w:val="000E13C5"/>
    <w:rsid w:val="000E17F0"/>
    <w:rsid w:val="000E1CF7"/>
    <w:rsid w:val="000E2157"/>
    <w:rsid w:val="000E2E02"/>
    <w:rsid w:val="000E5547"/>
    <w:rsid w:val="000E597E"/>
    <w:rsid w:val="000F000A"/>
    <w:rsid w:val="000F0137"/>
    <w:rsid w:val="000F07AB"/>
    <w:rsid w:val="000F11B5"/>
    <w:rsid w:val="000F1FD1"/>
    <w:rsid w:val="000F250C"/>
    <w:rsid w:val="000F279F"/>
    <w:rsid w:val="000F2AB4"/>
    <w:rsid w:val="000F39AF"/>
    <w:rsid w:val="000F475A"/>
    <w:rsid w:val="000F5239"/>
    <w:rsid w:val="000F71BB"/>
    <w:rsid w:val="000F72B7"/>
    <w:rsid w:val="000F766C"/>
    <w:rsid w:val="000F76BD"/>
    <w:rsid w:val="001002C5"/>
    <w:rsid w:val="0010045A"/>
    <w:rsid w:val="00100482"/>
    <w:rsid w:val="001008BB"/>
    <w:rsid w:val="00100D3B"/>
    <w:rsid w:val="00100E1B"/>
    <w:rsid w:val="00100E82"/>
    <w:rsid w:val="00101193"/>
    <w:rsid w:val="00101365"/>
    <w:rsid w:val="001014A3"/>
    <w:rsid w:val="001017E4"/>
    <w:rsid w:val="00102139"/>
    <w:rsid w:val="001021A5"/>
    <w:rsid w:val="00103331"/>
    <w:rsid w:val="001033DF"/>
    <w:rsid w:val="00103557"/>
    <w:rsid w:val="001036A3"/>
    <w:rsid w:val="00104F3D"/>
    <w:rsid w:val="0010513E"/>
    <w:rsid w:val="00105D9A"/>
    <w:rsid w:val="00105EAB"/>
    <w:rsid w:val="00106B8F"/>
    <w:rsid w:val="00106E4E"/>
    <w:rsid w:val="00107875"/>
    <w:rsid w:val="00111494"/>
    <w:rsid w:val="00112492"/>
    <w:rsid w:val="0011267B"/>
    <w:rsid w:val="00112D64"/>
    <w:rsid w:val="001141CD"/>
    <w:rsid w:val="0011420C"/>
    <w:rsid w:val="00114403"/>
    <w:rsid w:val="00114779"/>
    <w:rsid w:val="00114C97"/>
    <w:rsid w:val="00114C9D"/>
    <w:rsid w:val="001155D1"/>
    <w:rsid w:val="00116695"/>
    <w:rsid w:val="0011708D"/>
    <w:rsid w:val="001176E8"/>
    <w:rsid w:val="00117C76"/>
    <w:rsid w:val="00117EA1"/>
    <w:rsid w:val="00120194"/>
    <w:rsid w:val="00120D41"/>
    <w:rsid w:val="00121942"/>
    <w:rsid w:val="001223A1"/>
    <w:rsid w:val="001223F8"/>
    <w:rsid w:val="001230EC"/>
    <w:rsid w:val="0012314C"/>
    <w:rsid w:val="0012322A"/>
    <w:rsid w:val="00123475"/>
    <w:rsid w:val="001236F1"/>
    <w:rsid w:val="001241EF"/>
    <w:rsid w:val="00124436"/>
    <w:rsid w:val="001253AE"/>
    <w:rsid w:val="00125460"/>
    <w:rsid w:val="00126138"/>
    <w:rsid w:val="00126764"/>
    <w:rsid w:val="00127426"/>
    <w:rsid w:val="0012791E"/>
    <w:rsid w:val="00127AA3"/>
    <w:rsid w:val="00130152"/>
    <w:rsid w:val="00130425"/>
    <w:rsid w:val="001304EE"/>
    <w:rsid w:val="00130582"/>
    <w:rsid w:val="00130A38"/>
    <w:rsid w:val="00130D1A"/>
    <w:rsid w:val="00130F17"/>
    <w:rsid w:val="00130F7D"/>
    <w:rsid w:val="001311D9"/>
    <w:rsid w:val="00131612"/>
    <w:rsid w:val="00131BAE"/>
    <w:rsid w:val="001321E2"/>
    <w:rsid w:val="001327AD"/>
    <w:rsid w:val="00132ADA"/>
    <w:rsid w:val="001331A2"/>
    <w:rsid w:val="0013357A"/>
    <w:rsid w:val="00134E05"/>
    <w:rsid w:val="00137C66"/>
    <w:rsid w:val="001402D7"/>
    <w:rsid w:val="00140EC4"/>
    <w:rsid w:val="00142A0F"/>
    <w:rsid w:val="0014387C"/>
    <w:rsid w:val="001438D6"/>
    <w:rsid w:val="00144152"/>
    <w:rsid w:val="001441B9"/>
    <w:rsid w:val="001442BE"/>
    <w:rsid w:val="00144851"/>
    <w:rsid w:val="00144AB7"/>
    <w:rsid w:val="00144B17"/>
    <w:rsid w:val="00145BC6"/>
    <w:rsid w:val="0014647D"/>
    <w:rsid w:val="001476C0"/>
    <w:rsid w:val="001478F2"/>
    <w:rsid w:val="00147DAE"/>
    <w:rsid w:val="00150325"/>
    <w:rsid w:val="0015042B"/>
    <w:rsid w:val="001505F7"/>
    <w:rsid w:val="00150614"/>
    <w:rsid w:val="00150730"/>
    <w:rsid w:val="00152300"/>
    <w:rsid w:val="0015247F"/>
    <w:rsid w:val="00153379"/>
    <w:rsid w:val="00153834"/>
    <w:rsid w:val="0015420F"/>
    <w:rsid w:val="001546D1"/>
    <w:rsid w:val="0015501B"/>
    <w:rsid w:val="00155DBC"/>
    <w:rsid w:val="00155EB1"/>
    <w:rsid w:val="00156511"/>
    <w:rsid w:val="001565F7"/>
    <w:rsid w:val="0015697D"/>
    <w:rsid w:val="00156AB1"/>
    <w:rsid w:val="00156FDC"/>
    <w:rsid w:val="00160055"/>
    <w:rsid w:val="00162260"/>
    <w:rsid w:val="00162714"/>
    <w:rsid w:val="00163542"/>
    <w:rsid w:val="0016397D"/>
    <w:rsid w:val="00163AAE"/>
    <w:rsid w:val="00164466"/>
    <w:rsid w:val="001645E9"/>
    <w:rsid w:val="00164622"/>
    <w:rsid w:val="00164F88"/>
    <w:rsid w:val="001670DD"/>
    <w:rsid w:val="001671A5"/>
    <w:rsid w:val="0016750B"/>
    <w:rsid w:val="00167862"/>
    <w:rsid w:val="00167C8C"/>
    <w:rsid w:val="00167C92"/>
    <w:rsid w:val="0017017E"/>
    <w:rsid w:val="00170A05"/>
    <w:rsid w:val="00173F8A"/>
    <w:rsid w:val="001740EB"/>
    <w:rsid w:val="0017583F"/>
    <w:rsid w:val="001776DE"/>
    <w:rsid w:val="00177975"/>
    <w:rsid w:val="00177F9E"/>
    <w:rsid w:val="00180654"/>
    <w:rsid w:val="001809F2"/>
    <w:rsid w:val="00181472"/>
    <w:rsid w:val="00181FEA"/>
    <w:rsid w:val="00182FBF"/>
    <w:rsid w:val="00182FCD"/>
    <w:rsid w:val="00184500"/>
    <w:rsid w:val="00184749"/>
    <w:rsid w:val="00184C89"/>
    <w:rsid w:val="00184D41"/>
    <w:rsid w:val="001853D7"/>
    <w:rsid w:val="0018611C"/>
    <w:rsid w:val="001862DC"/>
    <w:rsid w:val="00186653"/>
    <w:rsid w:val="001873BD"/>
    <w:rsid w:val="0019116F"/>
    <w:rsid w:val="001923AD"/>
    <w:rsid w:val="00192482"/>
    <w:rsid w:val="00192777"/>
    <w:rsid w:val="001927C6"/>
    <w:rsid w:val="001930A8"/>
    <w:rsid w:val="00193850"/>
    <w:rsid w:val="0019426C"/>
    <w:rsid w:val="00194A9F"/>
    <w:rsid w:val="00194DAE"/>
    <w:rsid w:val="00195923"/>
    <w:rsid w:val="00197C1B"/>
    <w:rsid w:val="001A17DE"/>
    <w:rsid w:val="001A277D"/>
    <w:rsid w:val="001A3005"/>
    <w:rsid w:val="001A3539"/>
    <w:rsid w:val="001A3622"/>
    <w:rsid w:val="001A3AA0"/>
    <w:rsid w:val="001A5C52"/>
    <w:rsid w:val="001A6040"/>
    <w:rsid w:val="001A666C"/>
    <w:rsid w:val="001A6778"/>
    <w:rsid w:val="001A69D5"/>
    <w:rsid w:val="001A72B4"/>
    <w:rsid w:val="001A76EA"/>
    <w:rsid w:val="001B0130"/>
    <w:rsid w:val="001B0F29"/>
    <w:rsid w:val="001B1847"/>
    <w:rsid w:val="001B4B38"/>
    <w:rsid w:val="001B723E"/>
    <w:rsid w:val="001C17C3"/>
    <w:rsid w:val="001C1D63"/>
    <w:rsid w:val="001C245C"/>
    <w:rsid w:val="001C260F"/>
    <w:rsid w:val="001C2C2E"/>
    <w:rsid w:val="001C4AE7"/>
    <w:rsid w:val="001C5460"/>
    <w:rsid w:val="001C563F"/>
    <w:rsid w:val="001C63AC"/>
    <w:rsid w:val="001C6A4D"/>
    <w:rsid w:val="001C6D4E"/>
    <w:rsid w:val="001C72A7"/>
    <w:rsid w:val="001C7B74"/>
    <w:rsid w:val="001C7E31"/>
    <w:rsid w:val="001D0A93"/>
    <w:rsid w:val="001D1253"/>
    <w:rsid w:val="001D1827"/>
    <w:rsid w:val="001D2650"/>
    <w:rsid w:val="001D3C37"/>
    <w:rsid w:val="001D3DDF"/>
    <w:rsid w:val="001D475E"/>
    <w:rsid w:val="001D54F9"/>
    <w:rsid w:val="001D5A71"/>
    <w:rsid w:val="001D5B32"/>
    <w:rsid w:val="001D5FBE"/>
    <w:rsid w:val="001D6EAB"/>
    <w:rsid w:val="001D743A"/>
    <w:rsid w:val="001D744D"/>
    <w:rsid w:val="001D7B86"/>
    <w:rsid w:val="001E0677"/>
    <w:rsid w:val="001E0922"/>
    <w:rsid w:val="001E3505"/>
    <w:rsid w:val="001E3D18"/>
    <w:rsid w:val="001E4CF5"/>
    <w:rsid w:val="001E5FF4"/>
    <w:rsid w:val="001E6154"/>
    <w:rsid w:val="001E6322"/>
    <w:rsid w:val="001E685D"/>
    <w:rsid w:val="001E74FF"/>
    <w:rsid w:val="001F0682"/>
    <w:rsid w:val="001F0DF1"/>
    <w:rsid w:val="001F16BC"/>
    <w:rsid w:val="001F3848"/>
    <w:rsid w:val="001F3E09"/>
    <w:rsid w:val="001F438F"/>
    <w:rsid w:val="001F4D92"/>
    <w:rsid w:val="001F5423"/>
    <w:rsid w:val="001F5619"/>
    <w:rsid w:val="001F56D3"/>
    <w:rsid w:val="001F603E"/>
    <w:rsid w:val="001F71BD"/>
    <w:rsid w:val="001F7DAF"/>
    <w:rsid w:val="002003C9"/>
    <w:rsid w:val="002027C7"/>
    <w:rsid w:val="002028B9"/>
    <w:rsid w:val="00202C31"/>
    <w:rsid w:val="00203269"/>
    <w:rsid w:val="00204388"/>
    <w:rsid w:val="00204D09"/>
    <w:rsid w:val="00206109"/>
    <w:rsid w:val="002063EF"/>
    <w:rsid w:val="00206964"/>
    <w:rsid w:val="0021000D"/>
    <w:rsid w:val="0021003F"/>
    <w:rsid w:val="002113BA"/>
    <w:rsid w:val="0021197D"/>
    <w:rsid w:val="002119CE"/>
    <w:rsid w:val="00211FC4"/>
    <w:rsid w:val="002131CA"/>
    <w:rsid w:val="002146A8"/>
    <w:rsid w:val="00214D1E"/>
    <w:rsid w:val="00215565"/>
    <w:rsid w:val="00215BC6"/>
    <w:rsid w:val="00215F56"/>
    <w:rsid w:val="002160C4"/>
    <w:rsid w:val="002160E9"/>
    <w:rsid w:val="002163A7"/>
    <w:rsid w:val="00216459"/>
    <w:rsid w:val="002165D1"/>
    <w:rsid w:val="00217386"/>
    <w:rsid w:val="00220C88"/>
    <w:rsid w:val="00220CA8"/>
    <w:rsid w:val="00220D69"/>
    <w:rsid w:val="00220DF5"/>
    <w:rsid w:val="00220E6F"/>
    <w:rsid w:val="00223427"/>
    <w:rsid w:val="00223928"/>
    <w:rsid w:val="00223C05"/>
    <w:rsid w:val="00224494"/>
    <w:rsid w:val="00225465"/>
    <w:rsid w:val="00225631"/>
    <w:rsid w:val="002256A2"/>
    <w:rsid w:val="00226024"/>
    <w:rsid w:val="0022676B"/>
    <w:rsid w:val="00226A8F"/>
    <w:rsid w:val="00227F18"/>
    <w:rsid w:val="00231290"/>
    <w:rsid w:val="00232390"/>
    <w:rsid w:val="00232480"/>
    <w:rsid w:val="00232633"/>
    <w:rsid w:val="0023268B"/>
    <w:rsid w:val="002339E7"/>
    <w:rsid w:val="00233FB9"/>
    <w:rsid w:val="00234635"/>
    <w:rsid w:val="00234FB9"/>
    <w:rsid w:val="00236037"/>
    <w:rsid w:val="002360BA"/>
    <w:rsid w:val="00236284"/>
    <w:rsid w:val="0023723B"/>
    <w:rsid w:val="0024011E"/>
    <w:rsid w:val="002418C9"/>
    <w:rsid w:val="00242B4D"/>
    <w:rsid w:val="00242F24"/>
    <w:rsid w:val="002451DA"/>
    <w:rsid w:val="002452CD"/>
    <w:rsid w:val="002453B2"/>
    <w:rsid w:val="00245F67"/>
    <w:rsid w:val="00246153"/>
    <w:rsid w:val="00246239"/>
    <w:rsid w:val="00250C97"/>
    <w:rsid w:val="00250CF8"/>
    <w:rsid w:val="00250EA7"/>
    <w:rsid w:val="00251135"/>
    <w:rsid w:val="00251228"/>
    <w:rsid w:val="002529A6"/>
    <w:rsid w:val="0025346E"/>
    <w:rsid w:val="002535FF"/>
    <w:rsid w:val="00253DA1"/>
    <w:rsid w:val="002542EF"/>
    <w:rsid w:val="00254A2F"/>
    <w:rsid w:val="00255319"/>
    <w:rsid w:val="00255403"/>
    <w:rsid w:val="002571F3"/>
    <w:rsid w:val="0026049E"/>
    <w:rsid w:val="002604B9"/>
    <w:rsid w:val="00260900"/>
    <w:rsid w:val="00261085"/>
    <w:rsid w:val="00261533"/>
    <w:rsid w:val="0026169B"/>
    <w:rsid w:val="002628AA"/>
    <w:rsid w:val="00262DCA"/>
    <w:rsid w:val="0026310F"/>
    <w:rsid w:val="0026510A"/>
    <w:rsid w:val="00266340"/>
    <w:rsid w:val="00266CD7"/>
    <w:rsid w:val="00270CC2"/>
    <w:rsid w:val="00271060"/>
    <w:rsid w:val="00271366"/>
    <w:rsid w:val="00271475"/>
    <w:rsid w:val="002715B6"/>
    <w:rsid w:val="002721EA"/>
    <w:rsid w:val="00272D5C"/>
    <w:rsid w:val="00272E13"/>
    <w:rsid w:val="0027364C"/>
    <w:rsid w:val="002754BE"/>
    <w:rsid w:val="00275770"/>
    <w:rsid w:val="00275930"/>
    <w:rsid w:val="0027671C"/>
    <w:rsid w:val="00280211"/>
    <w:rsid w:val="002803FF"/>
    <w:rsid w:val="0028048D"/>
    <w:rsid w:val="00280CE9"/>
    <w:rsid w:val="0028117A"/>
    <w:rsid w:val="00282AD3"/>
    <w:rsid w:val="00282D69"/>
    <w:rsid w:val="0028346D"/>
    <w:rsid w:val="00283805"/>
    <w:rsid w:val="00284045"/>
    <w:rsid w:val="00285B0E"/>
    <w:rsid w:val="00285F24"/>
    <w:rsid w:val="002862B5"/>
    <w:rsid w:val="0028690D"/>
    <w:rsid w:val="00286BCB"/>
    <w:rsid w:val="00291376"/>
    <w:rsid w:val="002914B7"/>
    <w:rsid w:val="0029182F"/>
    <w:rsid w:val="0029188B"/>
    <w:rsid w:val="00291C5E"/>
    <w:rsid w:val="00291CAB"/>
    <w:rsid w:val="0029202B"/>
    <w:rsid w:val="0029221E"/>
    <w:rsid w:val="00292899"/>
    <w:rsid w:val="00292D66"/>
    <w:rsid w:val="0029300F"/>
    <w:rsid w:val="00293686"/>
    <w:rsid w:val="00293D8B"/>
    <w:rsid w:val="00293ED9"/>
    <w:rsid w:val="002947C7"/>
    <w:rsid w:val="00295C49"/>
    <w:rsid w:val="00296485"/>
    <w:rsid w:val="00297343"/>
    <w:rsid w:val="00297AF4"/>
    <w:rsid w:val="002A0D49"/>
    <w:rsid w:val="002A1269"/>
    <w:rsid w:val="002A2C94"/>
    <w:rsid w:val="002A3A8F"/>
    <w:rsid w:val="002A3BD4"/>
    <w:rsid w:val="002A3DC8"/>
    <w:rsid w:val="002A40AB"/>
    <w:rsid w:val="002A4509"/>
    <w:rsid w:val="002A45E3"/>
    <w:rsid w:val="002A476A"/>
    <w:rsid w:val="002A47A4"/>
    <w:rsid w:val="002A47E9"/>
    <w:rsid w:val="002A5682"/>
    <w:rsid w:val="002A7A94"/>
    <w:rsid w:val="002A7C21"/>
    <w:rsid w:val="002A7DDC"/>
    <w:rsid w:val="002B0E28"/>
    <w:rsid w:val="002B12D8"/>
    <w:rsid w:val="002B1890"/>
    <w:rsid w:val="002B29A0"/>
    <w:rsid w:val="002B29F4"/>
    <w:rsid w:val="002B2E28"/>
    <w:rsid w:val="002B31D1"/>
    <w:rsid w:val="002B3469"/>
    <w:rsid w:val="002B3A86"/>
    <w:rsid w:val="002B3D4B"/>
    <w:rsid w:val="002B3E57"/>
    <w:rsid w:val="002B58C7"/>
    <w:rsid w:val="002B59C0"/>
    <w:rsid w:val="002B627A"/>
    <w:rsid w:val="002B63F8"/>
    <w:rsid w:val="002B7560"/>
    <w:rsid w:val="002C11B1"/>
    <w:rsid w:val="002C131D"/>
    <w:rsid w:val="002C18FB"/>
    <w:rsid w:val="002C260A"/>
    <w:rsid w:val="002C2DE3"/>
    <w:rsid w:val="002C31DA"/>
    <w:rsid w:val="002C47A2"/>
    <w:rsid w:val="002C4E29"/>
    <w:rsid w:val="002C5652"/>
    <w:rsid w:val="002C6278"/>
    <w:rsid w:val="002C7443"/>
    <w:rsid w:val="002D07ED"/>
    <w:rsid w:val="002D0D90"/>
    <w:rsid w:val="002D1510"/>
    <w:rsid w:val="002D2949"/>
    <w:rsid w:val="002D3710"/>
    <w:rsid w:val="002D4465"/>
    <w:rsid w:val="002D44F7"/>
    <w:rsid w:val="002D5129"/>
    <w:rsid w:val="002D5685"/>
    <w:rsid w:val="002D66E2"/>
    <w:rsid w:val="002D72FC"/>
    <w:rsid w:val="002D7391"/>
    <w:rsid w:val="002D7D5E"/>
    <w:rsid w:val="002E0BB0"/>
    <w:rsid w:val="002E0F2A"/>
    <w:rsid w:val="002E1CF2"/>
    <w:rsid w:val="002E20AB"/>
    <w:rsid w:val="002E2E43"/>
    <w:rsid w:val="002E2E67"/>
    <w:rsid w:val="002E3021"/>
    <w:rsid w:val="002E3492"/>
    <w:rsid w:val="002E3560"/>
    <w:rsid w:val="002E40C4"/>
    <w:rsid w:val="002E55DE"/>
    <w:rsid w:val="002E5D48"/>
    <w:rsid w:val="002E6A27"/>
    <w:rsid w:val="002E6BF0"/>
    <w:rsid w:val="002F03F4"/>
    <w:rsid w:val="002F150F"/>
    <w:rsid w:val="002F168A"/>
    <w:rsid w:val="002F1C72"/>
    <w:rsid w:val="002F32A4"/>
    <w:rsid w:val="002F34C1"/>
    <w:rsid w:val="002F45CB"/>
    <w:rsid w:val="002F4BF9"/>
    <w:rsid w:val="002F4DB6"/>
    <w:rsid w:val="002F519E"/>
    <w:rsid w:val="002F557B"/>
    <w:rsid w:val="002F5A79"/>
    <w:rsid w:val="002F61EC"/>
    <w:rsid w:val="002F6810"/>
    <w:rsid w:val="002F68F8"/>
    <w:rsid w:val="002F76A3"/>
    <w:rsid w:val="0030049D"/>
    <w:rsid w:val="003004D6"/>
    <w:rsid w:val="003017DC"/>
    <w:rsid w:val="00301A3D"/>
    <w:rsid w:val="00301C45"/>
    <w:rsid w:val="003021BC"/>
    <w:rsid w:val="00303B91"/>
    <w:rsid w:val="00303F76"/>
    <w:rsid w:val="00304AC6"/>
    <w:rsid w:val="00304B63"/>
    <w:rsid w:val="00304D22"/>
    <w:rsid w:val="003056E7"/>
    <w:rsid w:val="003066D3"/>
    <w:rsid w:val="00306EBD"/>
    <w:rsid w:val="0030719D"/>
    <w:rsid w:val="00307BCD"/>
    <w:rsid w:val="003100F1"/>
    <w:rsid w:val="003103B8"/>
    <w:rsid w:val="0031042A"/>
    <w:rsid w:val="00310A47"/>
    <w:rsid w:val="00310B11"/>
    <w:rsid w:val="00311088"/>
    <w:rsid w:val="00311482"/>
    <w:rsid w:val="003114A4"/>
    <w:rsid w:val="003114D6"/>
    <w:rsid w:val="003114E5"/>
    <w:rsid w:val="003118BE"/>
    <w:rsid w:val="00311E70"/>
    <w:rsid w:val="003126BC"/>
    <w:rsid w:val="003126D4"/>
    <w:rsid w:val="00312D69"/>
    <w:rsid w:val="0031381F"/>
    <w:rsid w:val="003138C2"/>
    <w:rsid w:val="00313916"/>
    <w:rsid w:val="00314A02"/>
    <w:rsid w:val="00315139"/>
    <w:rsid w:val="00315849"/>
    <w:rsid w:val="00315B62"/>
    <w:rsid w:val="00316721"/>
    <w:rsid w:val="00316B5C"/>
    <w:rsid w:val="00316F01"/>
    <w:rsid w:val="00320203"/>
    <w:rsid w:val="00320729"/>
    <w:rsid w:val="0032098C"/>
    <w:rsid w:val="003214EC"/>
    <w:rsid w:val="00321C16"/>
    <w:rsid w:val="00321DFD"/>
    <w:rsid w:val="0032363E"/>
    <w:rsid w:val="00323962"/>
    <w:rsid w:val="0032477B"/>
    <w:rsid w:val="00324DA6"/>
    <w:rsid w:val="00324DC6"/>
    <w:rsid w:val="0032587B"/>
    <w:rsid w:val="00325B39"/>
    <w:rsid w:val="00326356"/>
    <w:rsid w:val="003265A7"/>
    <w:rsid w:val="00327290"/>
    <w:rsid w:val="00327629"/>
    <w:rsid w:val="00327DA8"/>
    <w:rsid w:val="003301FB"/>
    <w:rsid w:val="00332ADE"/>
    <w:rsid w:val="00332D9F"/>
    <w:rsid w:val="003341FE"/>
    <w:rsid w:val="003353B8"/>
    <w:rsid w:val="003374EE"/>
    <w:rsid w:val="00340C30"/>
    <w:rsid w:val="003413B8"/>
    <w:rsid w:val="00341480"/>
    <w:rsid w:val="0034175B"/>
    <w:rsid w:val="003422BC"/>
    <w:rsid w:val="00342866"/>
    <w:rsid w:val="00342AEC"/>
    <w:rsid w:val="00342E8A"/>
    <w:rsid w:val="003434E0"/>
    <w:rsid w:val="00343EE7"/>
    <w:rsid w:val="00344557"/>
    <w:rsid w:val="003453C8"/>
    <w:rsid w:val="00346469"/>
    <w:rsid w:val="0035023C"/>
    <w:rsid w:val="0035031C"/>
    <w:rsid w:val="00350DBF"/>
    <w:rsid w:val="00350FDC"/>
    <w:rsid w:val="0035235F"/>
    <w:rsid w:val="00352BB1"/>
    <w:rsid w:val="00352CBF"/>
    <w:rsid w:val="00354775"/>
    <w:rsid w:val="0035492C"/>
    <w:rsid w:val="00355C45"/>
    <w:rsid w:val="003562AE"/>
    <w:rsid w:val="003574C9"/>
    <w:rsid w:val="00360B25"/>
    <w:rsid w:val="003610B7"/>
    <w:rsid w:val="0036394D"/>
    <w:rsid w:val="0036420C"/>
    <w:rsid w:val="00365937"/>
    <w:rsid w:val="00365D23"/>
    <w:rsid w:val="00366069"/>
    <w:rsid w:val="003663BF"/>
    <w:rsid w:val="0036661C"/>
    <w:rsid w:val="00366F11"/>
    <w:rsid w:val="00367717"/>
    <w:rsid w:val="00367E12"/>
    <w:rsid w:val="003700EB"/>
    <w:rsid w:val="00370441"/>
    <w:rsid w:val="00371B83"/>
    <w:rsid w:val="0037269C"/>
    <w:rsid w:val="00372AAF"/>
    <w:rsid w:val="00373016"/>
    <w:rsid w:val="0037476A"/>
    <w:rsid w:val="003754AC"/>
    <w:rsid w:val="003755CC"/>
    <w:rsid w:val="003758F5"/>
    <w:rsid w:val="003763D6"/>
    <w:rsid w:val="003769F1"/>
    <w:rsid w:val="003772DE"/>
    <w:rsid w:val="003824B2"/>
    <w:rsid w:val="00383660"/>
    <w:rsid w:val="00383D86"/>
    <w:rsid w:val="00384AF2"/>
    <w:rsid w:val="00384E50"/>
    <w:rsid w:val="00385740"/>
    <w:rsid w:val="00385AFC"/>
    <w:rsid w:val="00386D50"/>
    <w:rsid w:val="00386EDA"/>
    <w:rsid w:val="00386FB7"/>
    <w:rsid w:val="003872DB"/>
    <w:rsid w:val="00387D2C"/>
    <w:rsid w:val="00390A1B"/>
    <w:rsid w:val="00391411"/>
    <w:rsid w:val="00391C59"/>
    <w:rsid w:val="00392DD7"/>
    <w:rsid w:val="0039306D"/>
    <w:rsid w:val="003930D7"/>
    <w:rsid w:val="00393A92"/>
    <w:rsid w:val="003948B1"/>
    <w:rsid w:val="0039498A"/>
    <w:rsid w:val="0039507D"/>
    <w:rsid w:val="00395E98"/>
    <w:rsid w:val="00396E7C"/>
    <w:rsid w:val="003976BA"/>
    <w:rsid w:val="003A11A2"/>
    <w:rsid w:val="003A14EB"/>
    <w:rsid w:val="003A1ED7"/>
    <w:rsid w:val="003A207F"/>
    <w:rsid w:val="003A24C9"/>
    <w:rsid w:val="003A26D8"/>
    <w:rsid w:val="003A2F0F"/>
    <w:rsid w:val="003A2FF1"/>
    <w:rsid w:val="003A3018"/>
    <w:rsid w:val="003A3B8C"/>
    <w:rsid w:val="003A4F5D"/>
    <w:rsid w:val="003A6216"/>
    <w:rsid w:val="003A6998"/>
    <w:rsid w:val="003A7361"/>
    <w:rsid w:val="003A74F8"/>
    <w:rsid w:val="003A7E3E"/>
    <w:rsid w:val="003B05BF"/>
    <w:rsid w:val="003B082F"/>
    <w:rsid w:val="003B089E"/>
    <w:rsid w:val="003B1CBA"/>
    <w:rsid w:val="003B1D83"/>
    <w:rsid w:val="003B2DDC"/>
    <w:rsid w:val="003B3140"/>
    <w:rsid w:val="003B4759"/>
    <w:rsid w:val="003B541C"/>
    <w:rsid w:val="003B7261"/>
    <w:rsid w:val="003B7511"/>
    <w:rsid w:val="003B7AAF"/>
    <w:rsid w:val="003B7E54"/>
    <w:rsid w:val="003B7EE1"/>
    <w:rsid w:val="003C1A7D"/>
    <w:rsid w:val="003C2006"/>
    <w:rsid w:val="003C23D7"/>
    <w:rsid w:val="003C23DC"/>
    <w:rsid w:val="003C2622"/>
    <w:rsid w:val="003C2A91"/>
    <w:rsid w:val="003C2E32"/>
    <w:rsid w:val="003C3568"/>
    <w:rsid w:val="003C4D4F"/>
    <w:rsid w:val="003C4EE1"/>
    <w:rsid w:val="003C514C"/>
    <w:rsid w:val="003C6410"/>
    <w:rsid w:val="003D0740"/>
    <w:rsid w:val="003D0B7B"/>
    <w:rsid w:val="003D0B99"/>
    <w:rsid w:val="003D0C45"/>
    <w:rsid w:val="003D1516"/>
    <w:rsid w:val="003D1999"/>
    <w:rsid w:val="003D2E2E"/>
    <w:rsid w:val="003D3376"/>
    <w:rsid w:val="003D3734"/>
    <w:rsid w:val="003D39A9"/>
    <w:rsid w:val="003D4746"/>
    <w:rsid w:val="003D5BF1"/>
    <w:rsid w:val="003D5F30"/>
    <w:rsid w:val="003D6F71"/>
    <w:rsid w:val="003D71BA"/>
    <w:rsid w:val="003D76AD"/>
    <w:rsid w:val="003E0154"/>
    <w:rsid w:val="003E050B"/>
    <w:rsid w:val="003E116B"/>
    <w:rsid w:val="003E13BE"/>
    <w:rsid w:val="003E1E6F"/>
    <w:rsid w:val="003E25F3"/>
    <w:rsid w:val="003E2980"/>
    <w:rsid w:val="003E3BC9"/>
    <w:rsid w:val="003E3C4F"/>
    <w:rsid w:val="003E3F32"/>
    <w:rsid w:val="003E5457"/>
    <w:rsid w:val="003E6780"/>
    <w:rsid w:val="003E6A82"/>
    <w:rsid w:val="003E7F79"/>
    <w:rsid w:val="003F0493"/>
    <w:rsid w:val="003F07C4"/>
    <w:rsid w:val="003F0A61"/>
    <w:rsid w:val="003F1A3E"/>
    <w:rsid w:val="003F2CAA"/>
    <w:rsid w:val="003F416E"/>
    <w:rsid w:val="003F4BDF"/>
    <w:rsid w:val="003F5EA5"/>
    <w:rsid w:val="003F68AA"/>
    <w:rsid w:val="003F71DC"/>
    <w:rsid w:val="003F7342"/>
    <w:rsid w:val="004006DB"/>
    <w:rsid w:val="00400BAE"/>
    <w:rsid w:val="004026CD"/>
    <w:rsid w:val="00402F54"/>
    <w:rsid w:val="004039F2"/>
    <w:rsid w:val="00405189"/>
    <w:rsid w:val="0040539C"/>
    <w:rsid w:val="00405439"/>
    <w:rsid w:val="00405DC1"/>
    <w:rsid w:val="004062BD"/>
    <w:rsid w:val="004068E6"/>
    <w:rsid w:val="0040762C"/>
    <w:rsid w:val="004078A3"/>
    <w:rsid w:val="00407E5E"/>
    <w:rsid w:val="0041094F"/>
    <w:rsid w:val="00410F7E"/>
    <w:rsid w:val="00411022"/>
    <w:rsid w:val="00411B16"/>
    <w:rsid w:val="00412338"/>
    <w:rsid w:val="004128E2"/>
    <w:rsid w:val="00412970"/>
    <w:rsid w:val="00412D97"/>
    <w:rsid w:val="004140F0"/>
    <w:rsid w:val="00414112"/>
    <w:rsid w:val="00414E15"/>
    <w:rsid w:val="00415073"/>
    <w:rsid w:val="004163F5"/>
    <w:rsid w:val="00417D57"/>
    <w:rsid w:val="00420150"/>
    <w:rsid w:val="00420226"/>
    <w:rsid w:val="0042060C"/>
    <w:rsid w:val="004213B5"/>
    <w:rsid w:val="00421975"/>
    <w:rsid w:val="004235DF"/>
    <w:rsid w:val="00423A79"/>
    <w:rsid w:val="004241D4"/>
    <w:rsid w:val="00425329"/>
    <w:rsid w:val="00426548"/>
    <w:rsid w:val="004270C4"/>
    <w:rsid w:val="00427563"/>
    <w:rsid w:val="004276EF"/>
    <w:rsid w:val="004277B9"/>
    <w:rsid w:val="004307AA"/>
    <w:rsid w:val="00430B3C"/>
    <w:rsid w:val="00430D0E"/>
    <w:rsid w:val="00431B2B"/>
    <w:rsid w:val="00432CF4"/>
    <w:rsid w:val="00433797"/>
    <w:rsid w:val="00433EBE"/>
    <w:rsid w:val="004340A0"/>
    <w:rsid w:val="00434276"/>
    <w:rsid w:val="00434940"/>
    <w:rsid w:val="00435093"/>
    <w:rsid w:val="00435256"/>
    <w:rsid w:val="00435383"/>
    <w:rsid w:val="004358F0"/>
    <w:rsid w:val="00437656"/>
    <w:rsid w:val="00441105"/>
    <w:rsid w:val="00441208"/>
    <w:rsid w:val="00441331"/>
    <w:rsid w:val="00441938"/>
    <w:rsid w:val="00441C6E"/>
    <w:rsid w:val="00441EA0"/>
    <w:rsid w:val="00441EDE"/>
    <w:rsid w:val="004425B8"/>
    <w:rsid w:val="00442DB2"/>
    <w:rsid w:val="00443244"/>
    <w:rsid w:val="004441FB"/>
    <w:rsid w:val="00444C9C"/>
    <w:rsid w:val="004451B8"/>
    <w:rsid w:val="0044546F"/>
    <w:rsid w:val="00445936"/>
    <w:rsid w:val="004476FF"/>
    <w:rsid w:val="00447CCA"/>
    <w:rsid w:val="00450DE2"/>
    <w:rsid w:val="0045100D"/>
    <w:rsid w:val="00452142"/>
    <w:rsid w:val="004526AE"/>
    <w:rsid w:val="00452731"/>
    <w:rsid w:val="00452778"/>
    <w:rsid w:val="00452A10"/>
    <w:rsid w:val="00453754"/>
    <w:rsid w:val="00454126"/>
    <w:rsid w:val="00454F90"/>
    <w:rsid w:val="0045520D"/>
    <w:rsid w:val="00455BA7"/>
    <w:rsid w:val="004562A7"/>
    <w:rsid w:val="004562FA"/>
    <w:rsid w:val="004571B2"/>
    <w:rsid w:val="004574C2"/>
    <w:rsid w:val="00457F7F"/>
    <w:rsid w:val="004602D8"/>
    <w:rsid w:val="00460850"/>
    <w:rsid w:val="004611E4"/>
    <w:rsid w:val="00462203"/>
    <w:rsid w:val="00462BC2"/>
    <w:rsid w:val="0046341F"/>
    <w:rsid w:val="00463F8B"/>
    <w:rsid w:val="00464038"/>
    <w:rsid w:val="004640BC"/>
    <w:rsid w:val="00464345"/>
    <w:rsid w:val="00464AFE"/>
    <w:rsid w:val="0046534A"/>
    <w:rsid w:val="004663FC"/>
    <w:rsid w:val="00467493"/>
    <w:rsid w:val="00467A1F"/>
    <w:rsid w:val="00470CED"/>
    <w:rsid w:val="00471238"/>
    <w:rsid w:val="004718B8"/>
    <w:rsid w:val="00471AEB"/>
    <w:rsid w:val="00472420"/>
    <w:rsid w:val="00475A77"/>
    <w:rsid w:val="00476823"/>
    <w:rsid w:val="00480B03"/>
    <w:rsid w:val="00480F67"/>
    <w:rsid w:val="004814E2"/>
    <w:rsid w:val="00481AAC"/>
    <w:rsid w:val="00482375"/>
    <w:rsid w:val="004825EF"/>
    <w:rsid w:val="004829B2"/>
    <w:rsid w:val="00482D99"/>
    <w:rsid w:val="004834EB"/>
    <w:rsid w:val="004836AE"/>
    <w:rsid w:val="004841B4"/>
    <w:rsid w:val="004846C2"/>
    <w:rsid w:val="004849FF"/>
    <w:rsid w:val="00484C7C"/>
    <w:rsid w:val="004857FC"/>
    <w:rsid w:val="004859E8"/>
    <w:rsid w:val="00487E58"/>
    <w:rsid w:val="0049024C"/>
    <w:rsid w:val="00490C7A"/>
    <w:rsid w:val="00490F7C"/>
    <w:rsid w:val="00491072"/>
    <w:rsid w:val="0049165C"/>
    <w:rsid w:val="00492169"/>
    <w:rsid w:val="00492192"/>
    <w:rsid w:val="00493533"/>
    <w:rsid w:val="00494245"/>
    <w:rsid w:val="0049480B"/>
    <w:rsid w:val="00494D54"/>
    <w:rsid w:val="00495134"/>
    <w:rsid w:val="00495311"/>
    <w:rsid w:val="004955F9"/>
    <w:rsid w:val="004958F0"/>
    <w:rsid w:val="00495A3E"/>
    <w:rsid w:val="00496918"/>
    <w:rsid w:val="00497CBC"/>
    <w:rsid w:val="004A12DB"/>
    <w:rsid w:val="004A19FF"/>
    <w:rsid w:val="004A1C3C"/>
    <w:rsid w:val="004A1DCD"/>
    <w:rsid w:val="004A2B15"/>
    <w:rsid w:val="004A3025"/>
    <w:rsid w:val="004A3EFC"/>
    <w:rsid w:val="004A4021"/>
    <w:rsid w:val="004A493A"/>
    <w:rsid w:val="004A5808"/>
    <w:rsid w:val="004A59FB"/>
    <w:rsid w:val="004A5A64"/>
    <w:rsid w:val="004A5BCE"/>
    <w:rsid w:val="004A7A96"/>
    <w:rsid w:val="004A7B75"/>
    <w:rsid w:val="004B073F"/>
    <w:rsid w:val="004B27FD"/>
    <w:rsid w:val="004B3696"/>
    <w:rsid w:val="004B3894"/>
    <w:rsid w:val="004B3AF1"/>
    <w:rsid w:val="004B3C12"/>
    <w:rsid w:val="004B3F9B"/>
    <w:rsid w:val="004B45D1"/>
    <w:rsid w:val="004B4769"/>
    <w:rsid w:val="004B4BE0"/>
    <w:rsid w:val="004B5248"/>
    <w:rsid w:val="004B627E"/>
    <w:rsid w:val="004B78F5"/>
    <w:rsid w:val="004B7938"/>
    <w:rsid w:val="004B7AF1"/>
    <w:rsid w:val="004B7CE8"/>
    <w:rsid w:val="004C0059"/>
    <w:rsid w:val="004C0DEE"/>
    <w:rsid w:val="004C10D7"/>
    <w:rsid w:val="004C159E"/>
    <w:rsid w:val="004C1EC7"/>
    <w:rsid w:val="004C20A0"/>
    <w:rsid w:val="004C2EE1"/>
    <w:rsid w:val="004C3351"/>
    <w:rsid w:val="004C47E0"/>
    <w:rsid w:val="004C607F"/>
    <w:rsid w:val="004C611E"/>
    <w:rsid w:val="004C68D9"/>
    <w:rsid w:val="004C6CCD"/>
    <w:rsid w:val="004C7DA9"/>
    <w:rsid w:val="004D066D"/>
    <w:rsid w:val="004D112E"/>
    <w:rsid w:val="004D2640"/>
    <w:rsid w:val="004D3C2D"/>
    <w:rsid w:val="004D47B9"/>
    <w:rsid w:val="004D48A2"/>
    <w:rsid w:val="004D4E77"/>
    <w:rsid w:val="004D5DC0"/>
    <w:rsid w:val="004D607D"/>
    <w:rsid w:val="004D62A6"/>
    <w:rsid w:val="004D6955"/>
    <w:rsid w:val="004D7076"/>
    <w:rsid w:val="004D7757"/>
    <w:rsid w:val="004E04A5"/>
    <w:rsid w:val="004E0B3C"/>
    <w:rsid w:val="004E266E"/>
    <w:rsid w:val="004E26BC"/>
    <w:rsid w:val="004E2A3B"/>
    <w:rsid w:val="004E2E17"/>
    <w:rsid w:val="004E330B"/>
    <w:rsid w:val="004E3B8D"/>
    <w:rsid w:val="004E4411"/>
    <w:rsid w:val="004E4EB2"/>
    <w:rsid w:val="004E5BEF"/>
    <w:rsid w:val="004E67F5"/>
    <w:rsid w:val="004E68CF"/>
    <w:rsid w:val="004F004D"/>
    <w:rsid w:val="004F0C57"/>
    <w:rsid w:val="004F1204"/>
    <w:rsid w:val="004F367B"/>
    <w:rsid w:val="004F4059"/>
    <w:rsid w:val="004F4336"/>
    <w:rsid w:val="004F638E"/>
    <w:rsid w:val="004F6A1E"/>
    <w:rsid w:val="004F6BF4"/>
    <w:rsid w:val="004F6E00"/>
    <w:rsid w:val="00500A2E"/>
    <w:rsid w:val="0050157E"/>
    <w:rsid w:val="00502054"/>
    <w:rsid w:val="00502641"/>
    <w:rsid w:val="00502933"/>
    <w:rsid w:val="00502D9F"/>
    <w:rsid w:val="00504C08"/>
    <w:rsid w:val="00505E32"/>
    <w:rsid w:val="00506B71"/>
    <w:rsid w:val="00507603"/>
    <w:rsid w:val="00510D71"/>
    <w:rsid w:val="0051104D"/>
    <w:rsid w:val="0051154F"/>
    <w:rsid w:val="00511741"/>
    <w:rsid w:val="00511D16"/>
    <w:rsid w:val="00511EAB"/>
    <w:rsid w:val="005126B3"/>
    <w:rsid w:val="00512B8D"/>
    <w:rsid w:val="00513DD3"/>
    <w:rsid w:val="00515070"/>
    <w:rsid w:val="00515BFA"/>
    <w:rsid w:val="00515FBA"/>
    <w:rsid w:val="005166D2"/>
    <w:rsid w:val="00517040"/>
    <w:rsid w:val="00517197"/>
    <w:rsid w:val="005204C7"/>
    <w:rsid w:val="00521ED4"/>
    <w:rsid w:val="0052259A"/>
    <w:rsid w:val="0052357D"/>
    <w:rsid w:val="00523D4C"/>
    <w:rsid w:val="0052471B"/>
    <w:rsid w:val="005256E3"/>
    <w:rsid w:val="00525847"/>
    <w:rsid w:val="0052593E"/>
    <w:rsid w:val="00526600"/>
    <w:rsid w:val="00526A83"/>
    <w:rsid w:val="00526E3A"/>
    <w:rsid w:val="0052788A"/>
    <w:rsid w:val="00527A19"/>
    <w:rsid w:val="00530628"/>
    <w:rsid w:val="005308EF"/>
    <w:rsid w:val="00530AFF"/>
    <w:rsid w:val="00532C1A"/>
    <w:rsid w:val="00533011"/>
    <w:rsid w:val="005338BE"/>
    <w:rsid w:val="00533A89"/>
    <w:rsid w:val="005345E9"/>
    <w:rsid w:val="00534BE8"/>
    <w:rsid w:val="0053517E"/>
    <w:rsid w:val="00535D16"/>
    <w:rsid w:val="00535D29"/>
    <w:rsid w:val="0053665B"/>
    <w:rsid w:val="00536BD6"/>
    <w:rsid w:val="00536C9E"/>
    <w:rsid w:val="00537F03"/>
    <w:rsid w:val="0054016D"/>
    <w:rsid w:val="00540311"/>
    <w:rsid w:val="00540C39"/>
    <w:rsid w:val="0054182B"/>
    <w:rsid w:val="00541A76"/>
    <w:rsid w:val="00541C84"/>
    <w:rsid w:val="00542944"/>
    <w:rsid w:val="00542BBE"/>
    <w:rsid w:val="00542FE4"/>
    <w:rsid w:val="005434B7"/>
    <w:rsid w:val="00543BFF"/>
    <w:rsid w:val="0054501B"/>
    <w:rsid w:val="0054527B"/>
    <w:rsid w:val="00545452"/>
    <w:rsid w:val="00546B3E"/>
    <w:rsid w:val="00547609"/>
    <w:rsid w:val="005507EC"/>
    <w:rsid w:val="005519AB"/>
    <w:rsid w:val="0055299F"/>
    <w:rsid w:val="00552ACE"/>
    <w:rsid w:val="0055331D"/>
    <w:rsid w:val="00553B55"/>
    <w:rsid w:val="005541CE"/>
    <w:rsid w:val="00554B79"/>
    <w:rsid w:val="00554D81"/>
    <w:rsid w:val="00554E5F"/>
    <w:rsid w:val="005555D7"/>
    <w:rsid w:val="00555954"/>
    <w:rsid w:val="00555F46"/>
    <w:rsid w:val="005562FD"/>
    <w:rsid w:val="00556944"/>
    <w:rsid w:val="00556ED1"/>
    <w:rsid w:val="0055710C"/>
    <w:rsid w:val="0055736B"/>
    <w:rsid w:val="005604B4"/>
    <w:rsid w:val="0056075A"/>
    <w:rsid w:val="0056075C"/>
    <w:rsid w:val="0056078F"/>
    <w:rsid w:val="005607A5"/>
    <w:rsid w:val="00560E41"/>
    <w:rsid w:val="00560E4A"/>
    <w:rsid w:val="0056152A"/>
    <w:rsid w:val="00561DA9"/>
    <w:rsid w:val="0056201E"/>
    <w:rsid w:val="00562B09"/>
    <w:rsid w:val="005632DA"/>
    <w:rsid w:val="0056394D"/>
    <w:rsid w:val="00563FD0"/>
    <w:rsid w:val="0056548B"/>
    <w:rsid w:val="005654DD"/>
    <w:rsid w:val="005659A1"/>
    <w:rsid w:val="00565B29"/>
    <w:rsid w:val="00566B48"/>
    <w:rsid w:val="0056766F"/>
    <w:rsid w:val="00567BDC"/>
    <w:rsid w:val="0057041D"/>
    <w:rsid w:val="005705F9"/>
    <w:rsid w:val="00572592"/>
    <w:rsid w:val="00573BB8"/>
    <w:rsid w:val="00573FB3"/>
    <w:rsid w:val="005741CF"/>
    <w:rsid w:val="00574C57"/>
    <w:rsid w:val="005752BB"/>
    <w:rsid w:val="005754E6"/>
    <w:rsid w:val="0057588C"/>
    <w:rsid w:val="005759EF"/>
    <w:rsid w:val="005764AE"/>
    <w:rsid w:val="00576AFD"/>
    <w:rsid w:val="005779CE"/>
    <w:rsid w:val="00580E57"/>
    <w:rsid w:val="00581BC7"/>
    <w:rsid w:val="00581EF1"/>
    <w:rsid w:val="00582F5B"/>
    <w:rsid w:val="005835BF"/>
    <w:rsid w:val="0058503A"/>
    <w:rsid w:val="005855C6"/>
    <w:rsid w:val="005862AB"/>
    <w:rsid w:val="00586597"/>
    <w:rsid w:val="005865F5"/>
    <w:rsid w:val="00586D75"/>
    <w:rsid w:val="005872A8"/>
    <w:rsid w:val="00587740"/>
    <w:rsid w:val="0058797D"/>
    <w:rsid w:val="005879F0"/>
    <w:rsid w:val="00587F80"/>
    <w:rsid w:val="0059016B"/>
    <w:rsid w:val="005904D2"/>
    <w:rsid w:val="00590CEA"/>
    <w:rsid w:val="005916E0"/>
    <w:rsid w:val="00591FD9"/>
    <w:rsid w:val="005921B3"/>
    <w:rsid w:val="0059225C"/>
    <w:rsid w:val="00592606"/>
    <w:rsid w:val="00593C9E"/>
    <w:rsid w:val="00595CF9"/>
    <w:rsid w:val="0059736D"/>
    <w:rsid w:val="005978C0"/>
    <w:rsid w:val="005978E9"/>
    <w:rsid w:val="005A0174"/>
    <w:rsid w:val="005A042A"/>
    <w:rsid w:val="005A0A4B"/>
    <w:rsid w:val="005A0A4D"/>
    <w:rsid w:val="005A0DDD"/>
    <w:rsid w:val="005A0E33"/>
    <w:rsid w:val="005A1F4F"/>
    <w:rsid w:val="005A26F7"/>
    <w:rsid w:val="005A28AE"/>
    <w:rsid w:val="005A2BE6"/>
    <w:rsid w:val="005A2CF9"/>
    <w:rsid w:val="005A2FD3"/>
    <w:rsid w:val="005A32EA"/>
    <w:rsid w:val="005A3738"/>
    <w:rsid w:val="005A3B5E"/>
    <w:rsid w:val="005A3D5A"/>
    <w:rsid w:val="005A440A"/>
    <w:rsid w:val="005A5814"/>
    <w:rsid w:val="005A636D"/>
    <w:rsid w:val="005A6563"/>
    <w:rsid w:val="005A780F"/>
    <w:rsid w:val="005B0992"/>
    <w:rsid w:val="005B0BD9"/>
    <w:rsid w:val="005B1206"/>
    <w:rsid w:val="005B17F6"/>
    <w:rsid w:val="005B2B24"/>
    <w:rsid w:val="005B2EEF"/>
    <w:rsid w:val="005B4E96"/>
    <w:rsid w:val="005B6980"/>
    <w:rsid w:val="005B7A19"/>
    <w:rsid w:val="005B7E67"/>
    <w:rsid w:val="005C0250"/>
    <w:rsid w:val="005C14A4"/>
    <w:rsid w:val="005C154E"/>
    <w:rsid w:val="005C1A8A"/>
    <w:rsid w:val="005C20E0"/>
    <w:rsid w:val="005C297E"/>
    <w:rsid w:val="005C365E"/>
    <w:rsid w:val="005C36E3"/>
    <w:rsid w:val="005C3DC2"/>
    <w:rsid w:val="005C4676"/>
    <w:rsid w:val="005C52CD"/>
    <w:rsid w:val="005C701D"/>
    <w:rsid w:val="005D1B27"/>
    <w:rsid w:val="005D2122"/>
    <w:rsid w:val="005D2D33"/>
    <w:rsid w:val="005D3BD6"/>
    <w:rsid w:val="005D3E5B"/>
    <w:rsid w:val="005D4879"/>
    <w:rsid w:val="005D50CC"/>
    <w:rsid w:val="005D52C0"/>
    <w:rsid w:val="005D5622"/>
    <w:rsid w:val="005D5FB7"/>
    <w:rsid w:val="005D6C5A"/>
    <w:rsid w:val="005D7828"/>
    <w:rsid w:val="005D783A"/>
    <w:rsid w:val="005D78ED"/>
    <w:rsid w:val="005E2154"/>
    <w:rsid w:val="005E2BF9"/>
    <w:rsid w:val="005E315E"/>
    <w:rsid w:val="005E3E85"/>
    <w:rsid w:val="005E5246"/>
    <w:rsid w:val="005E6420"/>
    <w:rsid w:val="005E6661"/>
    <w:rsid w:val="005E67A5"/>
    <w:rsid w:val="005E6CB7"/>
    <w:rsid w:val="005E6E53"/>
    <w:rsid w:val="005E72E4"/>
    <w:rsid w:val="005E7B06"/>
    <w:rsid w:val="005F0B51"/>
    <w:rsid w:val="005F21BD"/>
    <w:rsid w:val="005F23E8"/>
    <w:rsid w:val="005F256A"/>
    <w:rsid w:val="005F29BD"/>
    <w:rsid w:val="005F3CC9"/>
    <w:rsid w:val="005F4407"/>
    <w:rsid w:val="005F4AF8"/>
    <w:rsid w:val="005F4EC0"/>
    <w:rsid w:val="005F5BFC"/>
    <w:rsid w:val="005F6138"/>
    <w:rsid w:val="005F6981"/>
    <w:rsid w:val="005F6AE6"/>
    <w:rsid w:val="00601EE7"/>
    <w:rsid w:val="00602234"/>
    <w:rsid w:val="00602371"/>
    <w:rsid w:val="0060307E"/>
    <w:rsid w:val="00604314"/>
    <w:rsid w:val="00604365"/>
    <w:rsid w:val="00604BFA"/>
    <w:rsid w:val="00604D74"/>
    <w:rsid w:val="0060505B"/>
    <w:rsid w:val="006053C8"/>
    <w:rsid w:val="006055EC"/>
    <w:rsid w:val="0060594F"/>
    <w:rsid w:val="0060597E"/>
    <w:rsid w:val="006071DA"/>
    <w:rsid w:val="0060761F"/>
    <w:rsid w:val="0061035F"/>
    <w:rsid w:val="00610F5B"/>
    <w:rsid w:val="00611439"/>
    <w:rsid w:val="00611EED"/>
    <w:rsid w:val="00612112"/>
    <w:rsid w:val="00612DF6"/>
    <w:rsid w:val="00613615"/>
    <w:rsid w:val="00613A29"/>
    <w:rsid w:val="00615161"/>
    <w:rsid w:val="00617A25"/>
    <w:rsid w:val="00617D7C"/>
    <w:rsid w:val="00617EB1"/>
    <w:rsid w:val="0062019C"/>
    <w:rsid w:val="00620364"/>
    <w:rsid w:val="0062059C"/>
    <w:rsid w:val="006208D1"/>
    <w:rsid w:val="00620A56"/>
    <w:rsid w:val="006212F3"/>
    <w:rsid w:val="006218FD"/>
    <w:rsid w:val="00622B7E"/>
    <w:rsid w:val="006231BC"/>
    <w:rsid w:val="00623611"/>
    <w:rsid w:val="006239A9"/>
    <w:rsid w:val="00623B59"/>
    <w:rsid w:val="00623B9D"/>
    <w:rsid w:val="00624A09"/>
    <w:rsid w:val="00624C52"/>
    <w:rsid w:val="006251A0"/>
    <w:rsid w:val="0062729A"/>
    <w:rsid w:val="00627EEE"/>
    <w:rsid w:val="00627FC2"/>
    <w:rsid w:val="00630797"/>
    <w:rsid w:val="00630884"/>
    <w:rsid w:val="00630EF7"/>
    <w:rsid w:val="00631144"/>
    <w:rsid w:val="00631283"/>
    <w:rsid w:val="006314B5"/>
    <w:rsid w:val="006327B1"/>
    <w:rsid w:val="006328F5"/>
    <w:rsid w:val="006345D9"/>
    <w:rsid w:val="00634C9A"/>
    <w:rsid w:val="006350B9"/>
    <w:rsid w:val="0063577B"/>
    <w:rsid w:val="00635B33"/>
    <w:rsid w:val="00635F90"/>
    <w:rsid w:val="006367EB"/>
    <w:rsid w:val="00636A70"/>
    <w:rsid w:val="006371CE"/>
    <w:rsid w:val="00637A9A"/>
    <w:rsid w:val="006400E4"/>
    <w:rsid w:val="0064155C"/>
    <w:rsid w:val="00641573"/>
    <w:rsid w:val="00641B2D"/>
    <w:rsid w:val="00642BFE"/>
    <w:rsid w:val="006432C1"/>
    <w:rsid w:val="006436B9"/>
    <w:rsid w:val="00643F72"/>
    <w:rsid w:val="00644E40"/>
    <w:rsid w:val="00647E5E"/>
    <w:rsid w:val="006511FC"/>
    <w:rsid w:val="00651253"/>
    <w:rsid w:val="00651507"/>
    <w:rsid w:val="00651AD7"/>
    <w:rsid w:val="0065254E"/>
    <w:rsid w:val="00653425"/>
    <w:rsid w:val="0065347D"/>
    <w:rsid w:val="00653AD6"/>
    <w:rsid w:val="00654070"/>
    <w:rsid w:val="00654B4B"/>
    <w:rsid w:val="00654C93"/>
    <w:rsid w:val="00654F49"/>
    <w:rsid w:val="00656113"/>
    <w:rsid w:val="00656816"/>
    <w:rsid w:val="00656B46"/>
    <w:rsid w:val="00656F7E"/>
    <w:rsid w:val="0065759C"/>
    <w:rsid w:val="006575F3"/>
    <w:rsid w:val="00657760"/>
    <w:rsid w:val="00657CDF"/>
    <w:rsid w:val="0066165A"/>
    <w:rsid w:val="00661862"/>
    <w:rsid w:val="00662A5B"/>
    <w:rsid w:val="00662DC6"/>
    <w:rsid w:val="006638BF"/>
    <w:rsid w:val="00665167"/>
    <w:rsid w:val="00667773"/>
    <w:rsid w:val="00667CC6"/>
    <w:rsid w:val="00667DF4"/>
    <w:rsid w:val="00667E3A"/>
    <w:rsid w:val="0067059C"/>
    <w:rsid w:val="0067434B"/>
    <w:rsid w:val="00674D18"/>
    <w:rsid w:val="006759C6"/>
    <w:rsid w:val="00676F13"/>
    <w:rsid w:val="00677248"/>
    <w:rsid w:val="00677A85"/>
    <w:rsid w:val="00677C16"/>
    <w:rsid w:val="00677DD0"/>
    <w:rsid w:val="00677FCD"/>
    <w:rsid w:val="0068253F"/>
    <w:rsid w:val="0068273A"/>
    <w:rsid w:val="00682BC0"/>
    <w:rsid w:val="00683D8D"/>
    <w:rsid w:val="00683DED"/>
    <w:rsid w:val="0068439A"/>
    <w:rsid w:val="0068448E"/>
    <w:rsid w:val="00684957"/>
    <w:rsid w:val="006856FF"/>
    <w:rsid w:val="00685FC3"/>
    <w:rsid w:val="00685FD6"/>
    <w:rsid w:val="006865F1"/>
    <w:rsid w:val="00686E02"/>
    <w:rsid w:val="006906E5"/>
    <w:rsid w:val="00690F4B"/>
    <w:rsid w:val="00691039"/>
    <w:rsid w:val="006911E3"/>
    <w:rsid w:val="006913CA"/>
    <w:rsid w:val="00691690"/>
    <w:rsid w:val="00691879"/>
    <w:rsid w:val="0069236E"/>
    <w:rsid w:val="00692D1D"/>
    <w:rsid w:val="006934D1"/>
    <w:rsid w:val="006936A9"/>
    <w:rsid w:val="006937A7"/>
    <w:rsid w:val="00693D96"/>
    <w:rsid w:val="00694584"/>
    <w:rsid w:val="006948F7"/>
    <w:rsid w:val="006957B4"/>
    <w:rsid w:val="00695E3F"/>
    <w:rsid w:val="00696B9A"/>
    <w:rsid w:val="006972C5"/>
    <w:rsid w:val="00697411"/>
    <w:rsid w:val="00697621"/>
    <w:rsid w:val="006977F2"/>
    <w:rsid w:val="00697C76"/>
    <w:rsid w:val="00697E2F"/>
    <w:rsid w:val="006A002A"/>
    <w:rsid w:val="006A049E"/>
    <w:rsid w:val="006A0C6C"/>
    <w:rsid w:val="006A0D0C"/>
    <w:rsid w:val="006A195E"/>
    <w:rsid w:val="006A1BB7"/>
    <w:rsid w:val="006A2FDD"/>
    <w:rsid w:val="006A3337"/>
    <w:rsid w:val="006A3968"/>
    <w:rsid w:val="006A3AAD"/>
    <w:rsid w:val="006A3BDE"/>
    <w:rsid w:val="006A3C26"/>
    <w:rsid w:val="006A4F35"/>
    <w:rsid w:val="006A5239"/>
    <w:rsid w:val="006A532A"/>
    <w:rsid w:val="006A5C05"/>
    <w:rsid w:val="006A65D8"/>
    <w:rsid w:val="006A662F"/>
    <w:rsid w:val="006A70CE"/>
    <w:rsid w:val="006A717D"/>
    <w:rsid w:val="006A7E25"/>
    <w:rsid w:val="006B0604"/>
    <w:rsid w:val="006B06B0"/>
    <w:rsid w:val="006B0BDD"/>
    <w:rsid w:val="006B2779"/>
    <w:rsid w:val="006B27AB"/>
    <w:rsid w:val="006B2F73"/>
    <w:rsid w:val="006B47CA"/>
    <w:rsid w:val="006B4AFC"/>
    <w:rsid w:val="006B513F"/>
    <w:rsid w:val="006B54D8"/>
    <w:rsid w:val="006B5836"/>
    <w:rsid w:val="006B5E75"/>
    <w:rsid w:val="006B7A0F"/>
    <w:rsid w:val="006B7EC4"/>
    <w:rsid w:val="006C0320"/>
    <w:rsid w:val="006C0B67"/>
    <w:rsid w:val="006C147E"/>
    <w:rsid w:val="006C1D6B"/>
    <w:rsid w:val="006C1D92"/>
    <w:rsid w:val="006C2139"/>
    <w:rsid w:val="006C2E0A"/>
    <w:rsid w:val="006C35CC"/>
    <w:rsid w:val="006C3A8E"/>
    <w:rsid w:val="006C4A4D"/>
    <w:rsid w:val="006C5209"/>
    <w:rsid w:val="006C6CA7"/>
    <w:rsid w:val="006D043F"/>
    <w:rsid w:val="006D0994"/>
    <w:rsid w:val="006D1B31"/>
    <w:rsid w:val="006D1E0A"/>
    <w:rsid w:val="006D35DF"/>
    <w:rsid w:val="006D3EA9"/>
    <w:rsid w:val="006D4108"/>
    <w:rsid w:val="006D410C"/>
    <w:rsid w:val="006D44FB"/>
    <w:rsid w:val="006D476A"/>
    <w:rsid w:val="006D72DA"/>
    <w:rsid w:val="006D776C"/>
    <w:rsid w:val="006E02D6"/>
    <w:rsid w:val="006E3146"/>
    <w:rsid w:val="006E32E6"/>
    <w:rsid w:val="006E3335"/>
    <w:rsid w:val="006E370B"/>
    <w:rsid w:val="006E3993"/>
    <w:rsid w:val="006E3D73"/>
    <w:rsid w:val="006E4C7C"/>
    <w:rsid w:val="006E52A2"/>
    <w:rsid w:val="006E6B2C"/>
    <w:rsid w:val="006E78FB"/>
    <w:rsid w:val="006F00A3"/>
    <w:rsid w:val="006F1BD3"/>
    <w:rsid w:val="006F1D39"/>
    <w:rsid w:val="006F21AE"/>
    <w:rsid w:val="006F2276"/>
    <w:rsid w:val="006F25CD"/>
    <w:rsid w:val="006F26C2"/>
    <w:rsid w:val="006F34C3"/>
    <w:rsid w:val="006F3A8A"/>
    <w:rsid w:val="006F3C89"/>
    <w:rsid w:val="006F4CF9"/>
    <w:rsid w:val="006F6117"/>
    <w:rsid w:val="006F686B"/>
    <w:rsid w:val="006F7ECF"/>
    <w:rsid w:val="007006AA"/>
    <w:rsid w:val="007008D6"/>
    <w:rsid w:val="00701C76"/>
    <w:rsid w:val="00702882"/>
    <w:rsid w:val="00703228"/>
    <w:rsid w:val="007034EC"/>
    <w:rsid w:val="007034F3"/>
    <w:rsid w:val="007046A2"/>
    <w:rsid w:val="0070475B"/>
    <w:rsid w:val="00704B0D"/>
    <w:rsid w:val="00705041"/>
    <w:rsid w:val="0070626C"/>
    <w:rsid w:val="0070701A"/>
    <w:rsid w:val="00707903"/>
    <w:rsid w:val="0070795E"/>
    <w:rsid w:val="00707C25"/>
    <w:rsid w:val="00707CDC"/>
    <w:rsid w:val="0071028E"/>
    <w:rsid w:val="007102D0"/>
    <w:rsid w:val="00710632"/>
    <w:rsid w:val="0071248A"/>
    <w:rsid w:val="007126A8"/>
    <w:rsid w:val="00712A3A"/>
    <w:rsid w:val="00712DFA"/>
    <w:rsid w:val="0071466A"/>
    <w:rsid w:val="007146DE"/>
    <w:rsid w:val="00714CB6"/>
    <w:rsid w:val="00715393"/>
    <w:rsid w:val="00715724"/>
    <w:rsid w:val="00715C0C"/>
    <w:rsid w:val="00716186"/>
    <w:rsid w:val="0071677C"/>
    <w:rsid w:val="00716DEB"/>
    <w:rsid w:val="00717A76"/>
    <w:rsid w:val="00717B35"/>
    <w:rsid w:val="0072065F"/>
    <w:rsid w:val="0072086D"/>
    <w:rsid w:val="00720ABF"/>
    <w:rsid w:val="00722AD4"/>
    <w:rsid w:val="00722CE9"/>
    <w:rsid w:val="00723836"/>
    <w:rsid w:val="00723D74"/>
    <w:rsid w:val="00724007"/>
    <w:rsid w:val="0072412A"/>
    <w:rsid w:val="007243E9"/>
    <w:rsid w:val="00724705"/>
    <w:rsid w:val="00724B53"/>
    <w:rsid w:val="00725554"/>
    <w:rsid w:val="00725DEB"/>
    <w:rsid w:val="0072601D"/>
    <w:rsid w:val="00727C1B"/>
    <w:rsid w:val="007302C3"/>
    <w:rsid w:val="00730F20"/>
    <w:rsid w:val="007313A5"/>
    <w:rsid w:val="007314B3"/>
    <w:rsid w:val="00731D67"/>
    <w:rsid w:val="00732196"/>
    <w:rsid w:val="00733ACC"/>
    <w:rsid w:val="00734CC8"/>
    <w:rsid w:val="00735903"/>
    <w:rsid w:val="00735D94"/>
    <w:rsid w:val="007368D2"/>
    <w:rsid w:val="00736ACB"/>
    <w:rsid w:val="00736B02"/>
    <w:rsid w:val="00740489"/>
    <w:rsid w:val="0074179F"/>
    <w:rsid w:val="00741B4B"/>
    <w:rsid w:val="00741E0A"/>
    <w:rsid w:val="00742274"/>
    <w:rsid w:val="00742CEE"/>
    <w:rsid w:val="007444DC"/>
    <w:rsid w:val="00744C4C"/>
    <w:rsid w:val="00745215"/>
    <w:rsid w:val="00745F23"/>
    <w:rsid w:val="007463B1"/>
    <w:rsid w:val="00746715"/>
    <w:rsid w:val="007473CE"/>
    <w:rsid w:val="00747506"/>
    <w:rsid w:val="00747CFC"/>
    <w:rsid w:val="00750BB8"/>
    <w:rsid w:val="0075123B"/>
    <w:rsid w:val="00751984"/>
    <w:rsid w:val="0075291D"/>
    <w:rsid w:val="00752DEF"/>
    <w:rsid w:val="007535D1"/>
    <w:rsid w:val="007540BE"/>
    <w:rsid w:val="007542A9"/>
    <w:rsid w:val="0075513D"/>
    <w:rsid w:val="00756480"/>
    <w:rsid w:val="00756B7B"/>
    <w:rsid w:val="0075752D"/>
    <w:rsid w:val="00757EB7"/>
    <w:rsid w:val="00760141"/>
    <w:rsid w:val="007607E3"/>
    <w:rsid w:val="00760DCB"/>
    <w:rsid w:val="00761FD5"/>
    <w:rsid w:val="007627FA"/>
    <w:rsid w:val="007646B1"/>
    <w:rsid w:val="00764AD0"/>
    <w:rsid w:val="00765374"/>
    <w:rsid w:val="00767048"/>
    <w:rsid w:val="00770AC0"/>
    <w:rsid w:val="007711EA"/>
    <w:rsid w:val="00772255"/>
    <w:rsid w:val="00772475"/>
    <w:rsid w:val="007724E0"/>
    <w:rsid w:val="00772A65"/>
    <w:rsid w:val="00773640"/>
    <w:rsid w:val="007736F4"/>
    <w:rsid w:val="00773AAF"/>
    <w:rsid w:val="0077411D"/>
    <w:rsid w:val="0077467F"/>
    <w:rsid w:val="0077485E"/>
    <w:rsid w:val="0077495D"/>
    <w:rsid w:val="007752E9"/>
    <w:rsid w:val="00775AFA"/>
    <w:rsid w:val="00775D3F"/>
    <w:rsid w:val="00776D35"/>
    <w:rsid w:val="00776DEF"/>
    <w:rsid w:val="007772AD"/>
    <w:rsid w:val="00777B7A"/>
    <w:rsid w:val="0078050F"/>
    <w:rsid w:val="00780854"/>
    <w:rsid w:val="00782024"/>
    <w:rsid w:val="0078217A"/>
    <w:rsid w:val="007826C6"/>
    <w:rsid w:val="0078281F"/>
    <w:rsid w:val="00782D95"/>
    <w:rsid w:val="00783F04"/>
    <w:rsid w:val="007841A8"/>
    <w:rsid w:val="00784DE9"/>
    <w:rsid w:val="00785962"/>
    <w:rsid w:val="007864CE"/>
    <w:rsid w:val="00786935"/>
    <w:rsid w:val="00786D3A"/>
    <w:rsid w:val="00787762"/>
    <w:rsid w:val="007879BE"/>
    <w:rsid w:val="00787EE5"/>
    <w:rsid w:val="00790109"/>
    <w:rsid w:val="007908F4"/>
    <w:rsid w:val="00791800"/>
    <w:rsid w:val="00791808"/>
    <w:rsid w:val="007920BB"/>
    <w:rsid w:val="007926F4"/>
    <w:rsid w:val="007927F6"/>
    <w:rsid w:val="00792B4C"/>
    <w:rsid w:val="00793A9A"/>
    <w:rsid w:val="007940E8"/>
    <w:rsid w:val="0079438B"/>
    <w:rsid w:val="00796E47"/>
    <w:rsid w:val="00796FD4"/>
    <w:rsid w:val="007978B1"/>
    <w:rsid w:val="007A0E43"/>
    <w:rsid w:val="007A0EC6"/>
    <w:rsid w:val="007A1D13"/>
    <w:rsid w:val="007A2200"/>
    <w:rsid w:val="007A2FF7"/>
    <w:rsid w:val="007A2FFD"/>
    <w:rsid w:val="007A3C08"/>
    <w:rsid w:val="007A414D"/>
    <w:rsid w:val="007A459B"/>
    <w:rsid w:val="007A4F6D"/>
    <w:rsid w:val="007A5BE5"/>
    <w:rsid w:val="007A5DA0"/>
    <w:rsid w:val="007A6306"/>
    <w:rsid w:val="007B09A8"/>
    <w:rsid w:val="007B0BB6"/>
    <w:rsid w:val="007B1F63"/>
    <w:rsid w:val="007B211C"/>
    <w:rsid w:val="007B2486"/>
    <w:rsid w:val="007B2656"/>
    <w:rsid w:val="007B2C45"/>
    <w:rsid w:val="007B45EC"/>
    <w:rsid w:val="007B5A70"/>
    <w:rsid w:val="007B68CE"/>
    <w:rsid w:val="007B6BE0"/>
    <w:rsid w:val="007B727B"/>
    <w:rsid w:val="007C1016"/>
    <w:rsid w:val="007C122B"/>
    <w:rsid w:val="007C25B0"/>
    <w:rsid w:val="007C31EC"/>
    <w:rsid w:val="007C331A"/>
    <w:rsid w:val="007C3B62"/>
    <w:rsid w:val="007C44B9"/>
    <w:rsid w:val="007C4B44"/>
    <w:rsid w:val="007C4DDA"/>
    <w:rsid w:val="007C5646"/>
    <w:rsid w:val="007C57CC"/>
    <w:rsid w:val="007C6E40"/>
    <w:rsid w:val="007C72E3"/>
    <w:rsid w:val="007C7862"/>
    <w:rsid w:val="007C7B86"/>
    <w:rsid w:val="007C7C8C"/>
    <w:rsid w:val="007D00F8"/>
    <w:rsid w:val="007D022D"/>
    <w:rsid w:val="007D0885"/>
    <w:rsid w:val="007D25B6"/>
    <w:rsid w:val="007D375D"/>
    <w:rsid w:val="007D3E82"/>
    <w:rsid w:val="007D4C7D"/>
    <w:rsid w:val="007D626E"/>
    <w:rsid w:val="007D6813"/>
    <w:rsid w:val="007D6C5B"/>
    <w:rsid w:val="007D759D"/>
    <w:rsid w:val="007E0F96"/>
    <w:rsid w:val="007E1B48"/>
    <w:rsid w:val="007E29E2"/>
    <w:rsid w:val="007E4640"/>
    <w:rsid w:val="007E4CD6"/>
    <w:rsid w:val="007E53CB"/>
    <w:rsid w:val="007E5A3F"/>
    <w:rsid w:val="007E5B0B"/>
    <w:rsid w:val="007E5BBD"/>
    <w:rsid w:val="007E6443"/>
    <w:rsid w:val="007E67F1"/>
    <w:rsid w:val="007F0C7E"/>
    <w:rsid w:val="007F0FB8"/>
    <w:rsid w:val="007F2BC3"/>
    <w:rsid w:val="007F2F9F"/>
    <w:rsid w:val="007F4734"/>
    <w:rsid w:val="007F4743"/>
    <w:rsid w:val="007F4FFC"/>
    <w:rsid w:val="007F598A"/>
    <w:rsid w:val="007F5AED"/>
    <w:rsid w:val="007F5EEF"/>
    <w:rsid w:val="007F61A6"/>
    <w:rsid w:val="007F6B6F"/>
    <w:rsid w:val="007F6CA4"/>
    <w:rsid w:val="007F7418"/>
    <w:rsid w:val="007F7449"/>
    <w:rsid w:val="007F78A4"/>
    <w:rsid w:val="007F7A14"/>
    <w:rsid w:val="007F7FF2"/>
    <w:rsid w:val="00800518"/>
    <w:rsid w:val="00800686"/>
    <w:rsid w:val="00800DE7"/>
    <w:rsid w:val="00801D09"/>
    <w:rsid w:val="008020D1"/>
    <w:rsid w:val="00802752"/>
    <w:rsid w:val="00803512"/>
    <w:rsid w:val="00803F79"/>
    <w:rsid w:val="0080461B"/>
    <w:rsid w:val="0080471F"/>
    <w:rsid w:val="00804ADA"/>
    <w:rsid w:val="008051F9"/>
    <w:rsid w:val="0080549E"/>
    <w:rsid w:val="008062EB"/>
    <w:rsid w:val="0080688F"/>
    <w:rsid w:val="00807053"/>
    <w:rsid w:val="0080736A"/>
    <w:rsid w:val="00807D86"/>
    <w:rsid w:val="00810A86"/>
    <w:rsid w:val="00811ED7"/>
    <w:rsid w:val="008125A4"/>
    <w:rsid w:val="0081281C"/>
    <w:rsid w:val="008138C5"/>
    <w:rsid w:val="0081397C"/>
    <w:rsid w:val="00813B19"/>
    <w:rsid w:val="008140A5"/>
    <w:rsid w:val="008140D1"/>
    <w:rsid w:val="0081466C"/>
    <w:rsid w:val="00814F39"/>
    <w:rsid w:val="0081519C"/>
    <w:rsid w:val="008153BF"/>
    <w:rsid w:val="008165F6"/>
    <w:rsid w:val="00816D16"/>
    <w:rsid w:val="008177E4"/>
    <w:rsid w:val="00817847"/>
    <w:rsid w:val="008201DE"/>
    <w:rsid w:val="008209F4"/>
    <w:rsid w:val="00820A0A"/>
    <w:rsid w:val="00820C2F"/>
    <w:rsid w:val="00820D8D"/>
    <w:rsid w:val="008210BE"/>
    <w:rsid w:val="008219CE"/>
    <w:rsid w:val="00821B1E"/>
    <w:rsid w:val="00821D65"/>
    <w:rsid w:val="008228BD"/>
    <w:rsid w:val="00823622"/>
    <w:rsid w:val="00823709"/>
    <w:rsid w:val="00824F9E"/>
    <w:rsid w:val="0082522E"/>
    <w:rsid w:val="00825BB9"/>
    <w:rsid w:val="00826560"/>
    <w:rsid w:val="0082658C"/>
    <w:rsid w:val="008267CF"/>
    <w:rsid w:val="00826856"/>
    <w:rsid w:val="00826AE1"/>
    <w:rsid w:val="00827D08"/>
    <w:rsid w:val="00827E45"/>
    <w:rsid w:val="0083048C"/>
    <w:rsid w:val="008307E2"/>
    <w:rsid w:val="0083097C"/>
    <w:rsid w:val="00830B0A"/>
    <w:rsid w:val="00831AF9"/>
    <w:rsid w:val="00831EE4"/>
    <w:rsid w:val="008329B2"/>
    <w:rsid w:val="00832E25"/>
    <w:rsid w:val="00832E51"/>
    <w:rsid w:val="00833027"/>
    <w:rsid w:val="00833265"/>
    <w:rsid w:val="00833CE0"/>
    <w:rsid w:val="00833E5E"/>
    <w:rsid w:val="00833F55"/>
    <w:rsid w:val="00833F72"/>
    <w:rsid w:val="008341AD"/>
    <w:rsid w:val="0083435C"/>
    <w:rsid w:val="00836749"/>
    <w:rsid w:val="0083685B"/>
    <w:rsid w:val="00837456"/>
    <w:rsid w:val="008400AF"/>
    <w:rsid w:val="00840E6E"/>
    <w:rsid w:val="0084198D"/>
    <w:rsid w:val="00841F8B"/>
    <w:rsid w:val="00842B23"/>
    <w:rsid w:val="00842D09"/>
    <w:rsid w:val="00843299"/>
    <w:rsid w:val="008445E0"/>
    <w:rsid w:val="00844B60"/>
    <w:rsid w:val="00844DD7"/>
    <w:rsid w:val="00845B75"/>
    <w:rsid w:val="00846099"/>
    <w:rsid w:val="008474A4"/>
    <w:rsid w:val="008475CA"/>
    <w:rsid w:val="0085118B"/>
    <w:rsid w:val="0085191F"/>
    <w:rsid w:val="0085367D"/>
    <w:rsid w:val="00853E6D"/>
    <w:rsid w:val="008540F6"/>
    <w:rsid w:val="008550D9"/>
    <w:rsid w:val="00855570"/>
    <w:rsid w:val="008558F3"/>
    <w:rsid w:val="00856191"/>
    <w:rsid w:val="00856E5E"/>
    <w:rsid w:val="00856E60"/>
    <w:rsid w:val="008575B1"/>
    <w:rsid w:val="00857D31"/>
    <w:rsid w:val="008600C1"/>
    <w:rsid w:val="008610B5"/>
    <w:rsid w:val="008615FA"/>
    <w:rsid w:val="00861B77"/>
    <w:rsid w:val="00861C5E"/>
    <w:rsid w:val="00861F55"/>
    <w:rsid w:val="00862194"/>
    <w:rsid w:val="00862D36"/>
    <w:rsid w:val="008648A6"/>
    <w:rsid w:val="008658CF"/>
    <w:rsid w:val="00866913"/>
    <w:rsid w:val="008669D0"/>
    <w:rsid w:val="00867D8B"/>
    <w:rsid w:val="0087042C"/>
    <w:rsid w:val="00870467"/>
    <w:rsid w:val="00870534"/>
    <w:rsid w:val="008706CD"/>
    <w:rsid w:val="0087096C"/>
    <w:rsid w:val="00870EFE"/>
    <w:rsid w:val="00870FA6"/>
    <w:rsid w:val="008717E4"/>
    <w:rsid w:val="00871E9F"/>
    <w:rsid w:val="0087251B"/>
    <w:rsid w:val="00873D9B"/>
    <w:rsid w:val="00874056"/>
    <w:rsid w:val="0087478C"/>
    <w:rsid w:val="00874D81"/>
    <w:rsid w:val="008752DD"/>
    <w:rsid w:val="008768D0"/>
    <w:rsid w:val="00876A50"/>
    <w:rsid w:val="00876C29"/>
    <w:rsid w:val="00876D42"/>
    <w:rsid w:val="00876D63"/>
    <w:rsid w:val="00877265"/>
    <w:rsid w:val="00877A5B"/>
    <w:rsid w:val="00881721"/>
    <w:rsid w:val="00881D19"/>
    <w:rsid w:val="008823F2"/>
    <w:rsid w:val="008825E3"/>
    <w:rsid w:val="00882A33"/>
    <w:rsid w:val="008832BA"/>
    <w:rsid w:val="00883FD9"/>
    <w:rsid w:val="00885089"/>
    <w:rsid w:val="0088533B"/>
    <w:rsid w:val="00886CD3"/>
    <w:rsid w:val="00887D55"/>
    <w:rsid w:val="00890361"/>
    <w:rsid w:val="008909FC"/>
    <w:rsid w:val="00890AA3"/>
    <w:rsid w:val="00890C7A"/>
    <w:rsid w:val="00891CB6"/>
    <w:rsid w:val="0089273B"/>
    <w:rsid w:val="0089292C"/>
    <w:rsid w:val="00892CB5"/>
    <w:rsid w:val="00893BCB"/>
    <w:rsid w:val="00894249"/>
    <w:rsid w:val="00895923"/>
    <w:rsid w:val="008974B3"/>
    <w:rsid w:val="008977DF"/>
    <w:rsid w:val="00897AD3"/>
    <w:rsid w:val="008A0698"/>
    <w:rsid w:val="008A1BA3"/>
    <w:rsid w:val="008A1C96"/>
    <w:rsid w:val="008A2194"/>
    <w:rsid w:val="008A30C1"/>
    <w:rsid w:val="008A36CA"/>
    <w:rsid w:val="008A3A1D"/>
    <w:rsid w:val="008A3BFF"/>
    <w:rsid w:val="008A5640"/>
    <w:rsid w:val="008A56CC"/>
    <w:rsid w:val="008A5B0E"/>
    <w:rsid w:val="008A5E79"/>
    <w:rsid w:val="008A5F3B"/>
    <w:rsid w:val="008A6795"/>
    <w:rsid w:val="008A6DA3"/>
    <w:rsid w:val="008A6E21"/>
    <w:rsid w:val="008A6E76"/>
    <w:rsid w:val="008A7320"/>
    <w:rsid w:val="008A77F7"/>
    <w:rsid w:val="008A7D1E"/>
    <w:rsid w:val="008B10AB"/>
    <w:rsid w:val="008B2B4B"/>
    <w:rsid w:val="008B2C16"/>
    <w:rsid w:val="008B2F7F"/>
    <w:rsid w:val="008B34B8"/>
    <w:rsid w:val="008B3F49"/>
    <w:rsid w:val="008B40B6"/>
    <w:rsid w:val="008B4D40"/>
    <w:rsid w:val="008B53B8"/>
    <w:rsid w:val="008B5BD1"/>
    <w:rsid w:val="008B5CBE"/>
    <w:rsid w:val="008B6724"/>
    <w:rsid w:val="008B68E6"/>
    <w:rsid w:val="008B68FE"/>
    <w:rsid w:val="008B7191"/>
    <w:rsid w:val="008C09C8"/>
    <w:rsid w:val="008C0DD6"/>
    <w:rsid w:val="008C0F2C"/>
    <w:rsid w:val="008C15FF"/>
    <w:rsid w:val="008C302C"/>
    <w:rsid w:val="008C3EBF"/>
    <w:rsid w:val="008C7EE0"/>
    <w:rsid w:val="008D11A7"/>
    <w:rsid w:val="008D155D"/>
    <w:rsid w:val="008D26DB"/>
    <w:rsid w:val="008D3093"/>
    <w:rsid w:val="008D30A7"/>
    <w:rsid w:val="008D3AAE"/>
    <w:rsid w:val="008D3ED4"/>
    <w:rsid w:val="008D3FAD"/>
    <w:rsid w:val="008D4357"/>
    <w:rsid w:val="008D6212"/>
    <w:rsid w:val="008D65D4"/>
    <w:rsid w:val="008D6636"/>
    <w:rsid w:val="008D6A75"/>
    <w:rsid w:val="008E03E2"/>
    <w:rsid w:val="008E0748"/>
    <w:rsid w:val="008E0ED9"/>
    <w:rsid w:val="008E1284"/>
    <w:rsid w:val="008E2896"/>
    <w:rsid w:val="008E3BBE"/>
    <w:rsid w:val="008E4579"/>
    <w:rsid w:val="008E4B88"/>
    <w:rsid w:val="008E53D7"/>
    <w:rsid w:val="008E5B12"/>
    <w:rsid w:val="008E68A4"/>
    <w:rsid w:val="008E704E"/>
    <w:rsid w:val="008E70A2"/>
    <w:rsid w:val="008E72CB"/>
    <w:rsid w:val="008E735B"/>
    <w:rsid w:val="008E76D3"/>
    <w:rsid w:val="008E79CC"/>
    <w:rsid w:val="008F05DC"/>
    <w:rsid w:val="008F14B1"/>
    <w:rsid w:val="008F1EAC"/>
    <w:rsid w:val="008F245A"/>
    <w:rsid w:val="008F34AA"/>
    <w:rsid w:val="008F3CFB"/>
    <w:rsid w:val="008F447F"/>
    <w:rsid w:val="008F51CA"/>
    <w:rsid w:val="008F5725"/>
    <w:rsid w:val="008F63C4"/>
    <w:rsid w:val="008F658D"/>
    <w:rsid w:val="008F73BD"/>
    <w:rsid w:val="008F7C06"/>
    <w:rsid w:val="00900A87"/>
    <w:rsid w:val="009013CC"/>
    <w:rsid w:val="0090141E"/>
    <w:rsid w:val="009015D1"/>
    <w:rsid w:val="00901855"/>
    <w:rsid w:val="0090401E"/>
    <w:rsid w:val="00904A48"/>
    <w:rsid w:val="00905652"/>
    <w:rsid w:val="00906B25"/>
    <w:rsid w:val="009075F4"/>
    <w:rsid w:val="009079E2"/>
    <w:rsid w:val="0091018C"/>
    <w:rsid w:val="00911313"/>
    <w:rsid w:val="00911D9C"/>
    <w:rsid w:val="00913856"/>
    <w:rsid w:val="009140E4"/>
    <w:rsid w:val="00914435"/>
    <w:rsid w:val="00914BD3"/>
    <w:rsid w:val="00916328"/>
    <w:rsid w:val="00917550"/>
    <w:rsid w:val="009175E5"/>
    <w:rsid w:val="009177A4"/>
    <w:rsid w:val="00917817"/>
    <w:rsid w:val="009205F1"/>
    <w:rsid w:val="00920638"/>
    <w:rsid w:val="00920B4F"/>
    <w:rsid w:val="009210D2"/>
    <w:rsid w:val="009215E5"/>
    <w:rsid w:val="00922763"/>
    <w:rsid w:val="009230E7"/>
    <w:rsid w:val="00924771"/>
    <w:rsid w:val="00924810"/>
    <w:rsid w:val="00924FC9"/>
    <w:rsid w:val="00925275"/>
    <w:rsid w:val="00925A66"/>
    <w:rsid w:val="0092646F"/>
    <w:rsid w:val="00926F05"/>
    <w:rsid w:val="00930382"/>
    <w:rsid w:val="00930C54"/>
    <w:rsid w:val="00931DBA"/>
    <w:rsid w:val="0093246C"/>
    <w:rsid w:val="00932CE2"/>
    <w:rsid w:val="009337A4"/>
    <w:rsid w:val="00933DD6"/>
    <w:rsid w:val="009340CD"/>
    <w:rsid w:val="00934A01"/>
    <w:rsid w:val="00934FBC"/>
    <w:rsid w:val="00935594"/>
    <w:rsid w:val="00935B6E"/>
    <w:rsid w:val="009362EE"/>
    <w:rsid w:val="00936F02"/>
    <w:rsid w:val="00937CBF"/>
    <w:rsid w:val="00940217"/>
    <w:rsid w:val="00940335"/>
    <w:rsid w:val="0094050F"/>
    <w:rsid w:val="00940860"/>
    <w:rsid w:val="0094144E"/>
    <w:rsid w:val="00942A6B"/>
    <w:rsid w:val="00942B12"/>
    <w:rsid w:val="00943A41"/>
    <w:rsid w:val="0094408E"/>
    <w:rsid w:val="00944CEF"/>
    <w:rsid w:val="00944D63"/>
    <w:rsid w:val="0094633F"/>
    <w:rsid w:val="00946A60"/>
    <w:rsid w:val="009470EA"/>
    <w:rsid w:val="00947EA6"/>
    <w:rsid w:val="00950B8D"/>
    <w:rsid w:val="009518AD"/>
    <w:rsid w:val="0095242A"/>
    <w:rsid w:val="0095261A"/>
    <w:rsid w:val="009544F9"/>
    <w:rsid w:val="00955912"/>
    <w:rsid w:val="00956179"/>
    <w:rsid w:val="009568FD"/>
    <w:rsid w:val="00956A6C"/>
    <w:rsid w:val="0095758D"/>
    <w:rsid w:val="009576DA"/>
    <w:rsid w:val="00960552"/>
    <w:rsid w:val="009609A7"/>
    <w:rsid w:val="00960FBA"/>
    <w:rsid w:val="009613E4"/>
    <w:rsid w:val="00961E52"/>
    <w:rsid w:val="00962149"/>
    <w:rsid w:val="00962360"/>
    <w:rsid w:val="009639C8"/>
    <w:rsid w:val="009643FA"/>
    <w:rsid w:val="0096520B"/>
    <w:rsid w:val="0096564D"/>
    <w:rsid w:val="0096565C"/>
    <w:rsid w:val="00965C8F"/>
    <w:rsid w:val="00966029"/>
    <w:rsid w:val="00966ED8"/>
    <w:rsid w:val="0096751D"/>
    <w:rsid w:val="0097068F"/>
    <w:rsid w:val="00972E6B"/>
    <w:rsid w:val="0097411B"/>
    <w:rsid w:val="0097425E"/>
    <w:rsid w:val="009745D6"/>
    <w:rsid w:val="00974E8C"/>
    <w:rsid w:val="009752FE"/>
    <w:rsid w:val="009759B9"/>
    <w:rsid w:val="00975EC9"/>
    <w:rsid w:val="00976106"/>
    <w:rsid w:val="0097736E"/>
    <w:rsid w:val="00977B07"/>
    <w:rsid w:val="00977D66"/>
    <w:rsid w:val="00977E71"/>
    <w:rsid w:val="0098029D"/>
    <w:rsid w:val="00981A6B"/>
    <w:rsid w:val="009820BC"/>
    <w:rsid w:val="009829F2"/>
    <w:rsid w:val="00982D3C"/>
    <w:rsid w:val="00983560"/>
    <w:rsid w:val="009839A8"/>
    <w:rsid w:val="00983B86"/>
    <w:rsid w:val="0098414E"/>
    <w:rsid w:val="009847DB"/>
    <w:rsid w:val="00984E33"/>
    <w:rsid w:val="00986456"/>
    <w:rsid w:val="00986F8E"/>
    <w:rsid w:val="00987765"/>
    <w:rsid w:val="009878DD"/>
    <w:rsid w:val="00987BF5"/>
    <w:rsid w:val="00987CB2"/>
    <w:rsid w:val="00987E55"/>
    <w:rsid w:val="0099003B"/>
    <w:rsid w:val="00990A98"/>
    <w:rsid w:val="009914EA"/>
    <w:rsid w:val="0099253A"/>
    <w:rsid w:val="00993022"/>
    <w:rsid w:val="009941FB"/>
    <w:rsid w:val="00994780"/>
    <w:rsid w:val="00994948"/>
    <w:rsid w:val="0099677E"/>
    <w:rsid w:val="00996D21"/>
    <w:rsid w:val="00997BDC"/>
    <w:rsid w:val="009A044A"/>
    <w:rsid w:val="009A0662"/>
    <w:rsid w:val="009A1AB3"/>
    <w:rsid w:val="009A2F31"/>
    <w:rsid w:val="009A3354"/>
    <w:rsid w:val="009A356C"/>
    <w:rsid w:val="009A39A4"/>
    <w:rsid w:val="009A3F64"/>
    <w:rsid w:val="009A51FF"/>
    <w:rsid w:val="009A59B4"/>
    <w:rsid w:val="009A60F3"/>
    <w:rsid w:val="009A791A"/>
    <w:rsid w:val="009B0302"/>
    <w:rsid w:val="009B05F8"/>
    <w:rsid w:val="009B1143"/>
    <w:rsid w:val="009B16A8"/>
    <w:rsid w:val="009B1C7F"/>
    <w:rsid w:val="009B1F8F"/>
    <w:rsid w:val="009B2402"/>
    <w:rsid w:val="009B2B3D"/>
    <w:rsid w:val="009B2E23"/>
    <w:rsid w:val="009B3398"/>
    <w:rsid w:val="009B3B23"/>
    <w:rsid w:val="009B3BD8"/>
    <w:rsid w:val="009B3EA8"/>
    <w:rsid w:val="009B5DFB"/>
    <w:rsid w:val="009B6AD5"/>
    <w:rsid w:val="009B7301"/>
    <w:rsid w:val="009B7852"/>
    <w:rsid w:val="009C08C3"/>
    <w:rsid w:val="009C106C"/>
    <w:rsid w:val="009C177C"/>
    <w:rsid w:val="009C199E"/>
    <w:rsid w:val="009C44D2"/>
    <w:rsid w:val="009C48D5"/>
    <w:rsid w:val="009C593E"/>
    <w:rsid w:val="009C6D66"/>
    <w:rsid w:val="009C6EC8"/>
    <w:rsid w:val="009C6EF7"/>
    <w:rsid w:val="009C780B"/>
    <w:rsid w:val="009C7EC0"/>
    <w:rsid w:val="009D0560"/>
    <w:rsid w:val="009D0D80"/>
    <w:rsid w:val="009D104B"/>
    <w:rsid w:val="009D1DCD"/>
    <w:rsid w:val="009D24EF"/>
    <w:rsid w:val="009D2B87"/>
    <w:rsid w:val="009D30D6"/>
    <w:rsid w:val="009D35FC"/>
    <w:rsid w:val="009D3F7F"/>
    <w:rsid w:val="009D4760"/>
    <w:rsid w:val="009D4A76"/>
    <w:rsid w:val="009D64AD"/>
    <w:rsid w:val="009D6589"/>
    <w:rsid w:val="009D6711"/>
    <w:rsid w:val="009D7B85"/>
    <w:rsid w:val="009E0441"/>
    <w:rsid w:val="009E1181"/>
    <w:rsid w:val="009E1A93"/>
    <w:rsid w:val="009E1EFB"/>
    <w:rsid w:val="009E1F6B"/>
    <w:rsid w:val="009E26E8"/>
    <w:rsid w:val="009E2784"/>
    <w:rsid w:val="009E2C85"/>
    <w:rsid w:val="009E5589"/>
    <w:rsid w:val="009E6B15"/>
    <w:rsid w:val="009E6E7C"/>
    <w:rsid w:val="009E7453"/>
    <w:rsid w:val="009E78A0"/>
    <w:rsid w:val="009E7EAC"/>
    <w:rsid w:val="009F0237"/>
    <w:rsid w:val="009F051C"/>
    <w:rsid w:val="009F0554"/>
    <w:rsid w:val="009F0B73"/>
    <w:rsid w:val="009F0CDB"/>
    <w:rsid w:val="009F29E1"/>
    <w:rsid w:val="009F2A0C"/>
    <w:rsid w:val="009F2EEB"/>
    <w:rsid w:val="009F2F76"/>
    <w:rsid w:val="009F30CF"/>
    <w:rsid w:val="009F482D"/>
    <w:rsid w:val="009F530D"/>
    <w:rsid w:val="009F5F24"/>
    <w:rsid w:val="009F5FCB"/>
    <w:rsid w:val="009F64FA"/>
    <w:rsid w:val="009F67A3"/>
    <w:rsid w:val="009F6CFD"/>
    <w:rsid w:val="009F7125"/>
    <w:rsid w:val="009F76E3"/>
    <w:rsid w:val="00A006FC"/>
    <w:rsid w:val="00A01F9D"/>
    <w:rsid w:val="00A031D5"/>
    <w:rsid w:val="00A0341F"/>
    <w:rsid w:val="00A0347B"/>
    <w:rsid w:val="00A03B58"/>
    <w:rsid w:val="00A03D60"/>
    <w:rsid w:val="00A0409E"/>
    <w:rsid w:val="00A05027"/>
    <w:rsid w:val="00A05E62"/>
    <w:rsid w:val="00A0665B"/>
    <w:rsid w:val="00A06BF9"/>
    <w:rsid w:val="00A07811"/>
    <w:rsid w:val="00A078A7"/>
    <w:rsid w:val="00A07E59"/>
    <w:rsid w:val="00A10037"/>
    <w:rsid w:val="00A10410"/>
    <w:rsid w:val="00A10A10"/>
    <w:rsid w:val="00A12577"/>
    <w:rsid w:val="00A1339A"/>
    <w:rsid w:val="00A13477"/>
    <w:rsid w:val="00A1431C"/>
    <w:rsid w:val="00A146D5"/>
    <w:rsid w:val="00A14DCC"/>
    <w:rsid w:val="00A15E1F"/>
    <w:rsid w:val="00A163C5"/>
    <w:rsid w:val="00A16545"/>
    <w:rsid w:val="00A1681B"/>
    <w:rsid w:val="00A17206"/>
    <w:rsid w:val="00A17BDD"/>
    <w:rsid w:val="00A20E4D"/>
    <w:rsid w:val="00A21599"/>
    <w:rsid w:val="00A22CEA"/>
    <w:rsid w:val="00A23046"/>
    <w:rsid w:val="00A239EC"/>
    <w:rsid w:val="00A23DC7"/>
    <w:rsid w:val="00A24A0F"/>
    <w:rsid w:val="00A24C5E"/>
    <w:rsid w:val="00A25924"/>
    <w:rsid w:val="00A25BD2"/>
    <w:rsid w:val="00A2728C"/>
    <w:rsid w:val="00A27A42"/>
    <w:rsid w:val="00A27D5E"/>
    <w:rsid w:val="00A306FB"/>
    <w:rsid w:val="00A30C8E"/>
    <w:rsid w:val="00A31BA0"/>
    <w:rsid w:val="00A31BD4"/>
    <w:rsid w:val="00A32AB3"/>
    <w:rsid w:val="00A32CE4"/>
    <w:rsid w:val="00A340A2"/>
    <w:rsid w:val="00A346A3"/>
    <w:rsid w:val="00A34B62"/>
    <w:rsid w:val="00A34F6D"/>
    <w:rsid w:val="00A362F1"/>
    <w:rsid w:val="00A36312"/>
    <w:rsid w:val="00A408F3"/>
    <w:rsid w:val="00A40C60"/>
    <w:rsid w:val="00A40DB0"/>
    <w:rsid w:val="00A4220F"/>
    <w:rsid w:val="00A43F6F"/>
    <w:rsid w:val="00A4521F"/>
    <w:rsid w:val="00A45820"/>
    <w:rsid w:val="00A46C5B"/>
    <w:rsid w:val="00A47305"/>
    <w:rsid w:val="00A504FF"/>
    <w:rsid w:val="00A50836"/>
    <w:rsid w:val="00A50C44"/>
    <w:rsid w:val="00A50C8F"/>
    <w:rsid w:val="00A5136C"/>
    <w:rsid w:val="00A52978"/>
    <w:rsid w:val="00A5374B"/>
    <w:rsid w:val="00A53959"/>
    <w:rsid w:val="00A53E80"/>
    <w:rsid w:val="00A54270"/>
    <w:rsid w:val="00A54FED"/>
    <w:rsid w:val="00A55337"/>
    <w:rsid w:val="00A561D8"/>
    <w:rsid w:val="00A561EC"/>
    <w:rsid w:val="00A5678E"/>
    <w:rsid w:val="00A579B7"/>
    <w:rsid w:val="00A57DB0"/>
    <w:rsid w:val="00A60A31"/>
    <w:rsid w:val="00A61059"/>
    <w:rsid w:val="00A610A4"/>
    <w:rsid w:val="00A613E8"/>
    <w:rsid w:val="00A61649"/>
    <w:rsid w:val="00A61FAA"/>
    <w:rsid w:val="00A6289F"/>
    <w:rsid w:val="00A63261"/>
    <w:rsid w:val="00A6363B"/>
    <w:rsid w:val="00A642DD"/>
    <w:rsid w:val="00A645CA"/>
    <w:rsid w:val="00A64E7C"/>
    <w:rsid w:val="00A65FF8"/>
    <w:rsid w:val="00A6637C"/>
    <w:rsid w:val="00A66CEC"/>
    <w:rsid w:val="00A66EF1"/>
    <w:rsid w:val="00A718E0"/>
    <w:rsid w:val="00A724AE"/>
    <w:rsid w:val="00A72BA2"/>
    <w:rsid w:val="00A73233"/>
    <w:rsid w:val="00A7414C"/>
    <w:rsid w:val="00A74314"/>
    <w:rsid w:val="00A744D4"/>
    <w:rsid w:val="00A7533E"/>
    <w:rsid w:val="00A75354"/>
    <w:rsid w:val="00A76A3D"/>
    <w:rsid w:val="00A76C2F"/>
    <w:rsid w:val="00A77298"/>
    <w:rsid w:val="00A819E3"/>
    <w:rsid w:val="00A81B1B"/>
    <w:rsid w:val="00A81E7F"/>
    <w:rsid w:val="00A81E91"/>
    <w:rsid w:val="00A821B6"/>
    <w:rsid w:val="00A82624"/>
    <w:rsid w:val="00A829A2"/>
    <w:rsid w:val="00A82C69"/>
    <w:rsid w:val="00A832C5"/>
    <w:rsid w:val="00A83378"/>
    <w:rsid w:val="00A839E4"/>
    <w:rsid w:val="00A8402E"/>
    <w:rsid w:val="00A8484B"/>
    <w:rsid w:val="00A84A50"/>
    <w:rsid w:val="00A863B3"/>
    <w:rsid w:val="00A86FE0"/>
    <w:rsid w:val="00A870B4"/>
    <w:rsid w:val="00A8795B"/>
    <w:rsid w:val="00A903B3"/>
    <w:rsid w:val="00A905A0"/>
    <w:rsid w:val="00A9165C"/>
    <w:rsid w:val="00A93035"/>
    <w:rsid w:val="00A93123"/>
    <w:rsid w:val="00A93A19"/>
    <w:rsid w:val="00A95385"/>
    <w:rsid w:val="00A9572C"/>
    <w:rsid w:val="00A96D86"/>
    <w:rsid w:val="00A970A2"/>
    <w:rsid w:val="00A9786B"/>
    <w:rsid w:val="00A97CD7"/>
    <w:rsid w:val="00AA05C1"/>
    <w:rsid w:val="00AA0A49"/>
    <w:rsid w:val="00AA1D3E"/>
    <w:rsid w:val="00AA2B0C"/>
    <w:rsid w:val="00AA2E0E"/>
    <w:rsid w:val="00AA31E5"/>
    <w:rsid w:val="00AA3550"/>
    <w:rsid w:val="00AA396A"/>
    <w:rsid w:val="00AA3FE3"/>
    <w:rsid w:val="00AA46F3"/>
    <w:rsid w:val="00AA53B1"/>
    <w:rsid w:val="00AA6BD9"/>
    <w:rsid w:val="00AB0161"/>
    <w:rsid w:val="00AB1691"/>
    <w:rsid w:val="00AB1A6C"/>
    <w:rsid w:val="00AB1A8A"/>
    <w:rsid w:val="00AB27BE"/>
    <w:rsid w:val="00AB27E6"/>
    <w:rsid w:val="00AB2D59"/>
    <w:rsid w:val="00AB3C9F"/>
    <w:rsid w:val="00AB3D30"/>
    <w:rsid w:val="00AB42C2"/>
    <w:rsid w:val="00AB4336"/>
    <w:rsid w:val="00AB47C6"/>
    <w:rsid w:val="00AB606E"/>
    <w:rsid w:val="00AB611B"/>
    <w:rsid w:val="00AB6199"/>
    <w:rsid w:val="00AC16C0"/>
    <w:rsid w:val="00AC3361"/>
    <w:rsid w:val="00AC373D"/>
    <w:rsid w:val="00AC38DA"/>
    <w:rsid w:val="00AC3A62"/>
    <w:rsid w:val="00AC3AAB"/>
    <w:rsid w:val="00AC3E4D"/>
    <w:rsid w:val="00AC45B2"/>
    <w:rsid w:val="00AC5ECB"/>
    <w:rsid w:val="00AC606C"/>
    <w:rsid w:val="00AC68ED"/>
    <w:rsid w:val="00AC6C30"/>
    <w:rsid w:val="00AC76E5"/>
    <w:rsid w:val="00AD0045"/>
    <w:rsid w:val="00AD004B"/>
    <w:rsid w:val="00AD02A6"/>
    <w:rsid w:val="00AD1524"/>
    <w:rsid w:val="00AD1F6C"/>
    <w:rsid w:val="00AD1FFC"/>
    <w:rsid w:val="00AD211E"/>
    <w:rsid w:val="00AD2A9B"/>
    <w:rsid w:val="00AD3A17"/>
    <w:rsid w:val="00AD3C98"/>
    <w:rsid w:val="00AD3D9F"/>
    <w:rsid w:val="00AD5432"/>
    <w:rsid w:val="00AD6325"/>
    <w:rsid w:val="00AD6D38"/>
    <w:rsid w:val="00AE024C"/>
    <w:rsid w:val="00AE033E"/>
    <w:rsid w:val="00AE0AD9"/>
    <w:rsid w:val="00AE0E42"/>
    <w:rsid w:val="00AE0FF4"/>
    <w:rsid w:val="00AE1535"/>
    <w:rsid w:val="00AE273D"/>
    <w:rsid w:val="00AE285D"/>
    <w:rsid w:val="00AE2D66"/>
    <w:rsid w:val="00AE5909"/>
    <w:rsid w:val="00AE5AD7"/>
    <w:rsid w:val="00AE61A4"/>
    <w:rsid w:val="00AE772F"/>
    <w:rsid w:val="00AE7945"/>
    <w:rsid w:val="00AE79C6"/>
    <w:rsid w:val="00AF00E0"/>
    <w:rsid w:val="00AF02F1"/>
    <w:rsid w:val="00AF0364"/>
    <w:rsid w:val="00AF0B19"/>
    <w:rsid w:val="00AF10EF"/>
    <w:rsid w:val="00AF1100"/>
    <w:rsid w:val="00AF1652"/>
    <w:rsid w:val="00AF2086"/>
    <w:rsid w:val="00AF20D4"/>
    <w:rsid w:val="00AF25FA"/>
    <w:rsid w:val="00AF3809"/>
    <w:rsid w:val="00AF3C0E"/>
    <w:rsid w:val="00AF3F48"/>
    <w:rsid w:val="00AF400D"/>
    <w:rsid w:val="00AF41B1"/>
    <w:rsid w:val="00AF42AF"/>
    <w:rsid w:val="00AF4336"/>
    <w:rsid w:val="00AF44C2"/>
    <w:rsid w:val="00AF5051"/>
    <w:rsid w:val="00AF51D9"/>
    <w:rsid w:val="00AF5B75"/>
    <w:rsid w:val="00AF6932"/>
    <w:rsid w:val="00AF6EE0"/>
    <w:rsid w:val="00AF7039"/>
    <w:rsid w:val="00AF70A8"/>
    <w:rsid w:val="00AF7D82"/>
    <w:rsid w:val="00B0022E"/>
    <w:rsid w:val="00B01224"/>
    <w:rsid w:val="00B01748"/>
    <w:rsid w:val="00B0262A"/>
    <w:rsid w:val="00B02821"/>
    <w:rsid w:val="00B02B86"/>
    <w:rsid w:val="00B02CBF"/>
    <w:rsid w:val="00B031E5"/>
    <w:rsid w:val="00B03413"/>
    <w:rsid w:val="00B03C30"/>
    <w:rsid w:val="00B0482A"/>
    <w:rsid w:val="00B04FEE"/>
    <w:rsid w:val="00B05C1F"/>
    <w:rsid w:val="00B0697B"/>
    <w:rsid w:val="00B0748F"/>
    <w:rsid w:val="00B07657"/>
    <w:rsid w:val="00B10659"/>
    <w:rsid w:val="00B10E4C"/>
    <w:rsid w:val="00B113BA"/>
    <w:rsid w:val="00B11D17"/>
    <w:rsid w:val="00B12264"/>
    <w:rsid w:val="00B1268D"/>
    <w:rsid w:val="00B12F3A"/>
    <w:rsid w:val="00B13233"/>
    <w:rsid w:val="00B134A3"/>
    <w:rsid w:val="00B13AA3"/>
    <w:rsid w:val="00B13FD5"/>
    <w:rsid w:val="00B147AD"/>
    <w:rsid w:val="00B14B89"/>
    <w:rsid w:val="00B14EB0"/>
    <w:rsid w:val="00B15070"/>
    <w:rsid w:val="00B15303"/>
    <w:rsid w:val="00B1562E"/>
    <w:rsid w:val="00B1652E"/>
    <w:rsid w:val="00B1696E"/>
    <w:rsid w:val="00B16C66"/>
    <w:rsid w:val="00B1704E"/>
    <w:rsid w:val="00B17ABC"/>
    <w:rsid w:val="00B211A0"/>
    <w:rsid w:val="00B222E4"/>
    <w:rsid w:val="00B23377"/>
    <w:rsid w:val="00B2338A"/>
    <w:rsid w:val="00B2478A"/>
    <w:rsid w:val="00B248CD"/>
    <w:rsid w:val="00B253CD"/>
    <w:rsid w:val="00B256F0"/>
    <w:rsid w:val="00B25CAA"/>
    <w:rsid w:val="00B25CD5"/>
    <w:rsid w:val="00B26740"/>
    <w:rsid w:val="00B278AF"/>
    <w:rsid w:val="00B27E68"/>
    <w:rsid w:val="00B30152"/>
    <w:rsid w:val="00B30F28"/>
    <w:rsid w:val="00B3126C"/>
    <w:rsid w:val="00B31D58"/>
    <w:rsid w:val="00B323B3"/>
    <w:rsid w:val="00B32731"/>
    <w:rsid w:val="00B32A1B"/>
    <w:rsid w:val="00B32F8E"/>
    <w:rsid w:val="00B3349E"/>
    <w:rsid w:val="00B341A5"/>
    <w:rsid w:val="00B34809"/>
    <w:rsid w:val="00B34B07"/>
    <w:rsid w:val="00B35786"/>
    <w:rsid w:val="00B35906"/>
    <w:rsid w:val="00B378B2"/>
    <w:rsid w:val="00B37D87"/>
    <w:rsid w:val="00B40D82"/>
    <w:rsid w:val="00B41089"/>
    <w:rsid w:val="00B41101"/>
    <w:rsid w:val="00B41336"/>
    <w:rsid w:val="00B41A3B"/>
    <w:rsid w:val="00B426C2"/>
    <w:rsid w:val="00B428C6"/>
    <w:rsid w:val="00B42DC9"/>
    <w:rsid w:val="00B43A93"/>
    <w:rsid w:val="00B453FB"/>
    <w:rsid w:val="00B455E9"/>
    <w:rsid w:val="00B45977"/>
    <w:rsid w:val="00B45C07"/>
    <w:rsid w:val="00B46A6A"/>
    <w:rsid w:val="00B47219"/>
    <w:rsid w:val="00B50166"/>
    <w:rsid w:val="00B50626"/>
    <w:rsid w:val="00B5065A"/>
    <w:rsid w:val="00B50D2A"/>
    <w:rsid w:val="00B517BC"/>
    <w:rsid w:val="00B51DDC"/>
    <w:rsid w:val="00B5286C"/>
    <w:rsid w:val="00B532C2"/>
    <w:rsid w:val="00B53878"/>
    <w:rsid w:val="00B54A54"/>
    <w:rsid w:val="00B54B98"/>
    <w:rsid w:val="00B55894"/>
    <w:rsid w:val="00B559D3"/>
    <w:rsid w:val="00B56290"/>
    <w:rsid w:val="00B56B1E"/>
    <w:rsid w:val="00B57AFF"/>
    <w:rsid w:val="00B57D38"/>
    <w:rsid w:val="00B57FB6"/>
    <w:rsid w:val="00B620F5"/>
    <w:rsid w:val="00B6413D"/>
    <w:rsid w:val="00B6496E"/>
    <w:rsid w:val="00B64C88"/>
    <w:rsid w:val="00B64D03"/>
    <w:rsid w:val="00B64D2F"/>
    <w:rsid w:val="00B6519F"/>
    <w:rsid w:val="00B6763E"/>
    <w:rsid w:val="00B70640"/>
    <w:rsid w:val="00B70E6A"/>
    <w:rsid w:val="00B713A7"/>
    <w:rsid w:val="00B71D22"/>
    <w:rsid w:val="00B72729"/>
    <w:rsid w:val="00B72ABA"/>
    <w:rsid w:val="00B72CDE"/>
    <w:rsid w:val="00B736C6"/>
    <w:rsid w:val="00B73A45"/>
    <w:rsid w:val="00B74982"/>
    <w:rsid w:val="00B74AAD"/>
    <w:rsid w:val="00B75463"/>
    <w:rsid w:val="00B755F9"/>
    <w:rsid w:val="00B767E9"/>
    <w:rsid w:val="00B76AF2"/>
    <w:rsid w:val="00B77562"/>
    <w:rsid w:val="00B776A9"/>
    <w:rsid w:val="00B77C92"/>
    <w:rsid w:val="00B77DA0"/>
    <w:rsid w:val="00B804E5"/>
    <w:rsid w:val="00B80689"/>
    <w:rsid w:val="00B82085"/>
    <w:rsid w:val="00B82CCD"/>
    <w:rsid w:val="00B82EBB"/>
    <w:rsid w:val="00B82F29"/>
    <w:rsid w:val="00B83093"/>
    <w:rsid w:val="00B830BB"/>
    <w:rsid w:val="00B833BD"/>
    <w:rsid w:val="00B83F75"/>
    <w:rsid w:val="00B846B4"/>
    <w:rsid w:val="00B84B7D"/>
    <w:rsid w:val="00B859FC"/>
    <w:rsid w:val="00B860F7"/>
    <w:rsid w:val="00B8654C"/>
    <w:rsid w:val="00B86634"/>
    <w:rsid w:val="00B90464"/>
    <w:rsid w:val="00B90A60"/>
    <w:rsid w:val="00B90B32"/>
    <w:rsid w:val="00B90B37"/>
    <w:rsid w:val="00B91E01"/>
    <w:rsid w:val="00B9215E"/>
    <w:rsid w:val="00B923E1"/>
    <w:rsid w:val="00B93065"/>
    <w:rsid w:val="00B93AF1"/>
    <w:rsid w:val="00B93BCE"/>
    <w:rsid w:val="00B93DDE"/>
    <w:rsid w:val="00B9429C"/>
    <w:rsid w:val="00B94A54"/>
    <w:rsid w:val="00B94C8D"/>
    <w:rsid w:val="00B95590"/>
    <w:rsid w:val="00B9587E"/>
    <w:rsid w:val="00B962F4"/>
    <w:rsid w:val="00B97B02"/>
    <w:rsid w:val="00B97B15"/>
    <w:rsid w:val="00BA012B"/>
    <w:rsid w:val="00BA0446"/>
    <w:rsid w:val="00BA052E"/>
    <w:rsid w:val="00BA1AA3"/>
    <w:rsid w:val="00BA227A"/>
    <w:rsid w:val="00BA252B"/>
    <w:rsid w:val="00BA25F0"/>
    <w:rsid w:val="00BA3A17"/>
    <w:rsid w:val="00BA3C59"/>
    <w:rsid w:val="00BA481B"/>
    <w:rsid w:val="00BA4FE1"/>
    <w:rsid w:val="00BA50C7"/>
    <w:rsid w:val="00BA5ECE"/>
    <w:rsid w:val="00BA61E6"/>
    <w:rsid w:val="00BA624D"/>
    <w:rsid w:val="00BA6BB1"/>
    <w:rsid w:val="00BA77FC"/>
    <w:rsid w:val="00BB0385"/>
    <w:rsid w:val="00BB0DDC"/>
    <w:rsid w:val="00BB10B5"/>
    <w:rsid w:val="00BB26EE"/>
    <w:rsid w:val="00BB274B"/>
    <w:rsid w:val="00BB3937"/>
    <w:rsid w:val="00BB4BCE"/>
    <w:rsid w:val="00BB50C3"/>
    <w:rsid w:val="00BB50E6"/>
    <w:rsid w:val="00BB58AB"/>
    <w:rsid w:val="00BB5BEA"/>
    <w:rsid w:val="00BB6464"/>
    <w:rsid w:val="00BB6D44"/>
    <w:rsid w:val="00BB7023"/>
    <w:rsid w:val="00BC117A"/>
    <w:rsid w:val="00BC305E"/>
    <w:rsid w:val="00BC3905"/>
    <w:rsid w:val="00BC3C31"/>
    <w:rsid w:val="00BC3D5E"/>
    <w:rsid w:val="00BC4994"/>
    <w:rsid w:val="00BC4B79"/>
    <w:rsid w:val="00BC576C"/>
    <w:rsid w:val="00BC5C5A"/>
    <w:rsid w:val="00BC61D7"/>
    <w:rsid w:val="00BD0730"/>
    <w:rsid w:val="00BD0D98"/>
    <w:rsid w:val="00BD1132"/>
    <w:rsid w:val="00BD11C5"/>
    <w:rsid w:val="00BD201A"/>
    <w:rsid w:val="00BD2C78"/>
    <w:rsid w:val="00BD3242"/>
    <w:rsid w:val="00BD3E5F"/>
    <w:rsid w:val="00BD41DE"/>
    <w:rsid w:val="00BD4252"/>
    <w:rsid w:val="00BD51CC"/>
    <w:rsid w:val="00BD6626"/>
    <w:rsid w:val="00BD74CB"/>
    <w:rsid w:val="00BD75FC"/>
    <w:rsid w:val="00BD7F89"/>
    <w:rsid w:val="00BE010D"/>
    <w:rsid w:val="00BE0497"/>
    <w:rsid w:val="00BE111B"/>
    <w:rsid w:val="00BE1714"/>
    <w:rsid w:val="00BE17ED"/>
    <w:rsid w:val="00BE1A2B"/>
    <w:rsid w:val="00BE1D84"/>
    <w:rsid w:val="00BE28B9"/>
    <w:rsid w:val="00BE3C5B"/>
    <w:rsid w:val="00BE453B"/>
    <w:rsid w:val="00BE5146"/>
    <w:rsid w:val="00BE5948"/>
    <w:rsid w:val="00BE5E48"/>
    <w:rsid w:val="00BE64BF"/>
    <w:rsid w:val="00BE6868"/>
    <w:rsid w:val="00BE7689"/>
    <w:rsid w:val="00BF0005"/>
    <w:rsid w:val="00BF0E9A"/>
    <w:rsid w:val="00BF0F6B"/>
    <w:rsid w:val="00BF1784"/>
    <w:rsid w:val="00BF1ACA"/>
    <w:rsid w:val="00BF2316"/>
    <w:rsid w:val="00BF2C77"/>
    <w:rsid w:val="00BF2E01"/>
    <w:rsid w:val="00BF32F6"/>
    <w:rsid w:val="00BF3C7B"/>
    <w:rsid w:val="00BF4127"/>
    <w:rsid w:val="00BF4234"/>
    <w:rsid w:val="00BF523A"/>
    <w:rsid w:val="00BF583D"/>
    <w:rsid w:val="00BF58E3"/>
    <w:rsid w:val="00BF595D"/>
    <w:rsid w:val="00BF59E1"/>
    <w:rsid w:val="00BF5BAE"/>
    <w:rsid w:val="00BF6698"/>
    <w:rsid w:val="00BF74AE"/>
    <w:rsid w:val="00BF7A43"/>
    <w:rsid w:val="00C005C9"/>
    <w:rsid w:val="00C0124B"/>
    <w:rsid w:val="00C017E8"/>
    <w:rsid w:val="00C02A97"/>
    <w:rsid w:val="00C05741"/>
    <w:rsid w:val="00C062BC"/>
    <w:rsid w:val="00C06527"/>
    <w:rsid w:val="00C07067"/>
    <w:rsid w:val="00C10853"/>
    <w:rsid w:val="00C10BFD"/>
    <w:rsid w:val="00C10E6F"/>
    <w:rsid w:val="00C10F26"/>
    <w:rsid w:val="00C12650"/>
    <w:rsid w:val="00C126BE"/>
    <w:rsid w:val="00C13123"/>
    <w:rsid w:val="00C13645"/>
    <w:rsid w:val="00C13C18"/>
    <w:rsid w:val="00C13C90"/>
    <w:rsid w:val="00C14BF7"/>
    <w:rsid w:val="00C15595"/>
    <w:rsid w:val="00C15A62"/>
    <w:rsid w:val="00C1708A"/>
    <w:rsid w:val="00C17906"/>
    <w:rsid w:val="00C17A98"/>
    <w:rsid w:val="00C21920"/>
    <w:rsid w:val="00C23B4A"/>
    <w:rsid w:val="00C23CEF"/>
    <w:rsid w:val="00C244AD"/>
    <w:rsid w:val="00C26D08"/>
    <w:rsid w:val="00C27827"/>
    <w:rsid w:val="00C27D1E"/>
    <w:rsid w:val="00C304E6"/>
    <w:rsid w:val="00C308E4"/>
    <w:rsid w:val="00C30A5F"/>
    <w:rsid w:val="00C31F20"/>
    <w:rsid w:val="00C329F5"/>
    <w:rsid w:val="00C331C4"/>
    <w:rsid w:val="00C3360C"/>
    <w:rsid w:val="00C344AD"/>
    <w:rsid w:val="00C34844"/>
    <w:rsid w:val="00C348D1"/>
    <w:rsid w:val="00C34911"/>
    <w:rsid w:val="00C35300"/>
    <w:rsid w:val="00C357D6"/>
    <w:rsid w:val="00C35B89"/>
    <w:rsid w:val="00C35CD1"/>
    <w:rsid w:val="00C363D5"/>
    <w:rsid w:val="00C36EC8"/>
    <w:rsid w:val="00C4035D"/>
    <w:rsid w:val="00C40A6A"/>
    <w:rsid w:val="00C40BC8"/>
    <w:rsid w:val="00C41142"/>
    <w:rsid w:val="00C41425"/>
    <w:rsid w:val="00C4264F"/>
    <w:rsid w:val="00C427E4"/>
    <w:rsid w:val="00C42ECC"/>
    <w:rsid w:val="00C44BF1"/>
    <w:rsid w:val="00C44C6B"/>
    <w:rsid w:val="00C44FE0"/>
    <w:rsid w:val="00C45258"/>
    <w:rsid w:val="00C45393"/>
    <w:rsid w:val="00C4584A"/>
    <w:rsid w:val="00C458DA"/>
    <w:rsid w:val="00C45E4C"/>
    <w:rsid w:val="00C471B0"/>
    <w:rsid w:val="00C478D2"/>
    <w:rsid w:val="00C47F7D"/>
    <w:rsid w:val="00C50D0C"/>
    <w:rsid w:val="00C50DBF"/>
    <w:rsid w:val="00C5125D"/>
    <w:rsid w:val="00C5145A"/>
    <w:rsid w:val="00C5164D"/>
    <w:rsid w:val="00C518F1"/>
    <w:rsid w:val="00C5221D"/>
    <w:rsid w:val="00C523AF"/>
    <w:rsid w:val="00C539E5"/>
    <w:rsid w:val="00C53C07"/>
    <w:rsid w:val="00C53DA8"/>
    <w:rsid w:val="00C53E99"/>
    <w:rsid w:val="00C5454F"/>
    <w:rsid w:val="00C556AE"/>
    <w:rsid w:val="00C55D3B"/>
    <w:rsid w:val="00C566A3"/>
    <w:rsid w:val="00C57D66"/>
    <w:rsid w:val="00C61025"/>
    <w:rsid w:val="00C63C1E"/>
    <w:rsid w:val="00C649C9"/>
    <w:rsid w:val="00C64C4A"/>
    <w:rsid w:val="00C6503C"/>
    <w:rsid w:val="00C65350"/>
    <w:rsid w:val="00C66377"/>
    <w:rsid w:val="00C66451"/>
    <w:rsid w:val="00C665B5"/>
    <w:rsid w:val="00C674B2"/>
    <w:rsid w:val="00C70628"/>
    <w:rsid w:val="00C7065E"/>
    <w:rsid w:val="00C70838"/>
    <w:rsid w:val="00C7155E"/>
    <w:rsid w:val="00C7335A"/>
    <w:rsid w:val="00C74664"/>
    <w:rsid w:val="00C7468D"/>
    <w:rsid w:val="00C75D22"/>
    <w:rsid w:val="00C75DE4"/>
    <w:rsid w:val="00C75EAF"/>
    <w:rsid w:val="00C75EB3"/>
    <w:rsid w:val="00C767A1"/>
    <w:rsid w:val="00C76C07"/>
    <w:rsid w:val="00C76EED"/>
    <w:rsid w:val="00C7737F"/>
    <w:rsid w:val="00C815F5"/>
    <w:rsid w:val="00C81BD6"/>
    <w:rsid w:val="00C823E3"/>
    <w:rsid w:val="00C824F4"/>
    <w:rsid w:val="00C8323B"/>
    <w:rsid w:val="00C836EF"/>
    <w:rsid w:val="00C8379F"/>
    <w:rsid w:val="00C83BE2"/>
    <w:rsid w:val="00C83D37"/>
    <w:rsid w:val="00C84230"/>
    <w:rsid w:val="00C84636"/>
    <w:rsid w:val="00C84CB4"/>
    <w:rsid w:val="00C85327"/>
    <w:rsid w:val="00C858B0"/>
    <w:rsid w:val="00C86510"/>
    <w:rsid w:val="00C8686A"/>
    <w:rsid w:val="00C8740C"/>
    <w:rsid w:val="00C87AA0"/>
    <w:rsid w:val="00C87E70"/>
    <w:rsid w:val="00C91F80"/>
    <w:rsid w:val="00C924AA"/>
    <w:rsid w:val="00C92A38"/>
    <w:rsid w:val="00C93C80"/>
    <w:rsid w:val="00C94B20"/>
    <w:rsid w:val="00C9517B"/>
    <w:rsid w:val="00C95316"/>
    <w:rsid w:val="00C9746A"/>
    <w:rsid w:val="00C97812"/>
    <w:rsid w:val="00CA0029"/>
    <w:rsid w:val="00CA01B2"/>
    <w:rsid w:val="00CA07FE"/>
    <w:rsid w:val="00CA0CDD"/>
    <w:rsid w:val="00CA100D"/>
    <w:rsid w:val="00CA1539"/>
    <w:rsid w:val="00CA1C2C"/>
    <w:rsid w:val="00CA4072"/>
    <w:rsid w:val="00CA4627"/>
    <w:rsid w:val="00CA48D9"/>
    <w:rsid w:val="00CA5335"/>
    <w:rsid w:val="00CA705B"/>
    <w:rsid w:val="00CA7146"/>
    <w:rsid w:val="00CB0130"/>
    <w:rsid w:val="00CB09F8"/>
    <w:rsid w:val="00CB1F6B"/>
    <w:rsid w:val="00CB2116"/>
    <w:rsid w:val="00CB219A"/>
    <w:rsid w:val="00CB2A14"/>
    <w:rsid w:val="00CB2A54"/>
    <w:rsid w:val="00CB357E"/>
    <w:rsid w:val="00CB3999"/>
    <w:rsid w:val="00CB3FED"/>
    <w:rsid w:val="00CB46A8"/>
    <w:rsid w:val="00CB5167"/>
    <w:rsid w:val="00CB5AD0"/>
    <w:rsid w:val="00CB5B73"/>
    <w:rsid w:val="00CB5D12"/>
    <w:rsid w:val="00CB6127"/>
    <w:rsid w:val="00CB71CC"/>
    <w:rsid w:val="00CB7337"/>
    <w:rsid w:val="00CB79CA"/>
    <w:rsid w:val="00CB7ECC"/>
    <w:rsid w:val="00CC219E"/>
    <w:rsid w:val="00CC2348"/>
    <w:rsid w:val="00CC271D"/>
    <w:rsid w:val="00CC2D72"/>
    <w:rsid w:val="00CC3B31"/>
    <w:rsid w:val="00CC44AB"/>
    <w:rsid w:val="00CC4D8F"/>
    <w:rsid w:val="00CC5BE2"/>
    <w:rsid w:val="00CC753A"/>
    <w:rsid w:val="00CC7965"/>
    <w:rsid w:val="00CD00D3"/>
    <w:rsid w:val="00CD087D"/>
    <w:rsid w:val="00CD0E50"/>
    <w:rsid w:val="00CD29BB"/>
    <w:rsid w:val="00CD3096"/>
    <w:rsid w:val="00CD35BC"/>
    <w:rsid w:val="00CD4026"/>
    <w:rsid w:val="00CD4052"/>
    <w:rsid w:val="00CD40FF"/>
    <w:rsid w:val="00CD463E"/>
    <w:rsid w:val="00CD4BEC"/>
    <w:rsid w:val="00CD4D60"/>
    <w:rsid w:val="00CD680B"/>
    <w:rsid w:val="00CD68D5"/>
    <w:rsid w:val="00CD7C26"/>
    <w:rsid w:val="00CE049C"/>
    <w:rsid w:val="00CE071E"/>
    <w:rsid w:val="00CE1A26"/>
    <w:rsid w:val="00CE30F3"/>
    <w:rsid w:val="00CE35E7"/>
    <w:rsid w:val="00CE38FD"/>
    <w:rsid w:val="00CE3F6C"/>
    <w:rsid w:val="00CE5FFF"/>
    <w:rsid w:val="00CE68D0"/>
    <w:rsid w:val="00CE6959"/>
    <w:rsid w:val="00CE7074"/>
    <w:rsid w:val="00CE70CE"/>
    <w:rsid w:val="00CE7551"/>
    <w:rsid w:val="00CE75DB"/>
    <w:rsid w:val="00CE791B"/>
    <w:rsid w:val="00CF07A1"/>
    <w:rsid w:val="00CF0E30"/>
    <w:rsid w:val="00CF44D5"/>
    <w:rsid w:val="00CF4B5B"/>
    <w:rsid w:val="00CF5069"/>
    <w:rsid w:val="00CF539E"/>
    <w:rsid w:val="00CF54F3"/>
    <w:rsid w:val="00CF6B94"/>
    <w:rsid w:val="00CF6D5C"/>
    <w:rsid w:val="00CF7445"/>
    <w:rsid w:val="00CF76AC"/>
    <w:rsid w:val="00CF79EB"/>
    <w:rsid w:val="00D00B72"/>
    <w:rsid w:val="00D00BE7"/>
    <w:rsid w:val="00D013E2"/>
    <w:rsid w:val="00D0216B"/>
    <w:rsid w:val="00D023D0"/>
    <w:rsid w:val="00D024FE"/>
    <w:rsid w:val="00D03942"/>
    <w:rsid w:val="00D03B88"/>
    <w:rsid w:val="00D0471A"/>
    <w:rsid w:val="00D04E3A"/>
    <w:rsid w:val="00D05EA4"/>
    <w:rsid w:val="00D06CC1"/>
    <w:rsid w:val="00D07157"/>
    <w:rsid w:val="00D07575"/>
    <w:rsid w:val="00D11542"/>
    <w:rsid w:val="00D115F3"/>
    <w:rsid w:val="00D11F3B"/>
    <w:rsid w:val="00D121C1"/>
    <w:rsid w:val="00D12F3B"/>
    <w:rsid w:val="00D13E68"/>
    <w:rsid w:val="00D154CD"/>
    <w:rsid w:val="00D1609A"/>
    <w:rsid w:val="00D173D6"/>
    <w:rsid w:val="00D17E44"/>
    <w:rsid w:val="00D20097"/>
    <w:rsid w:val="00D21371"/>
    <w:rsid w:val="00D22D7C"/>
    <w:rsid w:val="00D2356A"/>
    <w:rsid w:val="00D23815"/>
    <w:rsid w:val="00D241D7"/>
    <w:rsid w:val="00D241E6"/>
    <w:rsid w:val="00D24E27"/>
    <w:rsid w:val="00D2583D"/>
    <w:rsid w:val="00D25915"/>
    <w:rsid w:val="00D312F7"/>
    <w:rsid w:val="00D334C4"/>
    <w:rsid w:val="00D335A5"/>
    <w:rsid w:val="00D353AE"/>
    <w:rsid w:val="00D35710"/>
    <w:rsid w:val="00D357C5"/>
    <w:rsid w:val="00D3662F"/>
    <w:rsid w:val="00D367B3"/>
    <w:rsid w:val="00D369A5"/>
    <w:rsid w:val="00D36CDA"/>
    <w:rsid w:val="00D3763E"/>
    <w:rsid w:val="00D37F01"/>
    <w:rsid w:val="00D4085B"/>
    <w:rsid w:val="00D40A21"/>
    <w:rsid w:val="00D4159C"/>
    <w:rsid w:val="00D41670"/>
    <w:rsid w:val="00D41C19"/>
    <w:rsid w:val="00D4223F"/>
    <w:rsid w:val="00D422AA"/>
    <w:rsid w:val="00D427F6"/>
    <w:rsid w:val="00D4296F"/>
    <w:rsid w:val="00D42BAD"/>
    <w:rsid w:val="00D43097"/>
    <w:rsid w:val="00D43770"/>
    <w:rsid w:val="00D43B2D"/>
    <w:rsid w:val="00D43EA8"/>
    <w:rsid w:val="00D44386"/>
    <w:rsid w:val="00D44664"/>
    <w:rsid w:val="00D452E9"/>
    <w:rsid w:val="00D45A88"/>
    <w:rsid w:val="00D46D02"/>
    <w:rsid w:val="00D51186"/>
    <w:rsid w:val="00D51A18"/>
    <w:rsid w:val="00D51AF7"/>
    <w:rsid w:val="00D51BBF"/>
    <w:rsid w:val="00D52026"/>
    <w:rsid w:val="00D52114"/>
    <w:rsid w:val="00D5257D"/>
    <w:rsid w:val="00D532D3"/>
    <w:rsid w:val="00D54FF4"/>
    <w:rsid w:val="00D55474"/>
    <w:rsid w:val="00D563C8"/>
    <w:rsid w:val="00D5647A"/>
    <w:rsid w:val="00D56F5B"/>
    <w:rsid w:val="00D57484"/>
    <w:rsid w:val="00D5775C"/>
    <w:rsid w:val="00D577C6"/>
    <w:rsid w:val="00D61438"/>
    <w:rsid w:val="00D625AE"/>
    <w:rsid w:val="00D63086"/>
    <w:rsid w:val="00D64BB5"/>
    <w:rsid w:val="00D64E2F"/>
    <w:rsid w:val="00D6529B"/>
    <w:rsid w:val="00D6545E"/>
    <w:rsid w:val="00D658FF"/>
    <w:rsid w:val="00D669BD"/>
    <w:rsid w:val="00D66A25"/>
    <w:rsid w:val="00D66DE5"/>
    <w:rsid w:val="00D70EAD"/>
    <w:rsid w:val="00D7154A"/>
    <w:rsid w:val="00D72254"/>
    <w:rsid w:val="00D73B8F"/>
    <w:rsid w:val="00D74C11"/>
    <w:rsid w:val="00D75A46"/>
    <w:rsid w:val="00D768AF"/>
    <w:rsid w:val="00D76B7F"/>
    <w:rsid w:val="00D77E5E"/>
    <w:rsid w:val="00D80320"/>
    <w:rsid w:val="00D8163D"/>
    <w:rsid w:val="00D83644"/>
    <w:rsid w:val="00D83B99"/>
    <w:rsid w:val="00D84E87"/>
    <w:rsid w:val="00D84EFD"/>
    <w:rsid w:val="00D85D10"/>
    <w:rsid w:val="00D862C5"/>
    <w:rsid w:val="00D862EF"/>
    <w:rsid w:val="00D86667"/>
    <w:rsid w:val="00D868A0"/>
    <w:rsid w:val="00D87209"/>
    <w:rsid w:val="00D874FA"/>
    <w:rsid w:val="00D87548"/>
    <w:rsid w:val="00D875BD"/>
    <w:rsid w:val="00D87695"/>
    <w:rsid w:val="00D87E7B"/>
    <w:rsid w:val="00D90221"/>
    <w:rsid w:val="00D90879"/>
    <w:rsid w:val="00D90E81"/>
    <w:rsid w:val="00D91180"/>
    <w:rsid w:val="00D91368"/>
    <w:rsid w:val="00D91A81"/>
    <w:rsid w:val="00D91E7A"/>
    <w:rsid w:val="00D920DF"/>
    <w:rsid w:val="00D9480D"/>
    <w:rsid w:val="00D9488B"/>
    <w:rsid w:val="00D9522B"/>
    <w:rsid w:val="00D9526D"/>
    <w:rsid w:val="00D954CA"/>
    <w:rsid w:val="00D959B1"/>
    <w:rsid w:val="00D95C93"/>
    <w:rsid w:val="00D963A6"/>
    <w:rsid w:val="00D9682F"/>
    <w:rsid w:val="00D96EAC"/>
    <w:rsid w:val="00D972AD"/>
    <w:rsid w:val="00DA0AA2"/>
    <w:rsid w:val="00DA0C46"/>
    <w:rsid w:val="00DA1D71"/>
    <w:rsid w:val="00DA2818"/>
    <w:rsid w:val="00DA2B70"/>
    <w:rsid w:val="00DA3757"/>
    <w:rsid w:val="00DA37EF"/>
    <w:rsid w:val="00DA46AE"/>
    <w:rsid w:val="00DA4D04"/>
    <w:rsid w:val="00DA4D4B"/>
    <w:rsid w:val="00DA7364"/>
    <w:rsid w:val="00DA7C75"/>
    <w:rsid w:val="00DA7D3D"/>
    <w:rsid w:val="00DB05FB"/>
    <w:rsid w:val="00DB08C0"/>
    <w:rsid w:val="00DB17B3"/>
    <w:rsid w:val="00DB2CEC"/>
    <w:rsid w:val="00DB30A4"/>
    <w:rsid w:val="00DB3E9C"/>
    <w:rsid w:val="00DB6B4A"/>
    <w:rsid w:val="00DB738D"/>
    <w:rsid w:val="00DB76D4"/>
    <w:rsid w:val="00DC050C"/>
    <w:rsid w:val="00DC1C6C"/>
    <w:rsid w:val="00DC1E07"/>
    <w:rsid w:val="00DC2CEF"/>
    <w:rsid w:val="00DC2FAB"/>
    <w:rsid w:val="00DC4703"/>
    <w:rsid w:val="00DC4990"/>
    <w:rsid w:val="00DC4F90"/>
    <w:rsid w:val="00DC5D4F"/>
    <w:rsid w:val="00DC5FBA"/>
    <w:rsid w:val="00DC6CCB"/>
    <w:rsid w:val="00DC6E3B"/>
    <w:rsid w:val="00DC7A60"/>
    <w:rsid w:val="00DD1ABE"/>
    <w:rsid w:val="00DD1ADD"/>
    <w:rsid w:val="00DD1F1F"/>
    <w:rsid w:val="00DD1F29"/>
    <w:rsid w:val="00DD203A"/>
    <w:rsid w:val="00DD2E63"/>
    <w:rsid w:val="00DD3174"/>
    <w:rsid w:val="00DD340B"/>
    <w:rsid w:val="00DD39A4"/>
    <w:rsid w:val="00DD4846"/>
    <w:rsid w:val="00DD50D8"/>
    <w:rsid w:val="00DD51CD"/>
    <w:rsid w:val="00DD5BB7"/>
    <w:rsid w:val="00DD65D1"/>
    <w:rsid w:val="00DD704B"/>
    <w:rsid w:val="00DD743C"/>
    <w:rsid w:val="00DD76D3"/>
    <w:rsid w:val="00DD7796"/>
    <w:rsid w:val="00DD785F"/>
    <w:rsid w:val="00DD79C8"/>
    <w:rsid w:val="00DD7F76"/>
    <w:rsid w:val="00DE0079"/>
    <w:rsid w:val="00DE00EF"/>
    <w:rsid w:val="00DE08DE"/>
    <w:rsid w:val="00DE1076"/>
    <w:rsid w:val="00DE16ED"/>
    <w:rsid w:val="00DE2380"/>
    <w:rsid w:val="00DE2FC0"/>
    <w:rsid w:val="00DE3911"/>
    <w:rsid w:val="00DE4CF5"/>
    <w:rsid w:val="00DE5692"/>
    <w:rsid w:val="00DF0505"/>
    <w:rsid w:val="00DF0906"/>
    <w:rsid w:val="00DF1926"/>
    <w:rsid w:val="00DF1DBD"/>
    <w:rsid w:val="00DF259B"/>
    <w:rsid w:val="00DF2AF0"/>
    <w:rsid w:val="00DF2E11"/>
    <w:rsid w:val="00DF3641"/>
    <w:rsid w:val="00DF4DF1"/>
    <w:rsid w:val="00DF530F"/>
    <w:rsid w:val="00DF5447"/>
    <w:rsid w:val="00DF579C"/>
    <w:rsid w:val="00DF6068"/>
    <w:rsid w:val="00DF64AA"/>
    <w:rsid w:val="00DF6B17"/>
    <w:rsid w:val="00DF6B34"/>
    <w:rsid w:val="00E0079D"/>
    <w:rsid w:val="00E00C4E"/>
    <w:rsid w:val="00E00D44"/>
    <w:rsid w:val="00E012C9"/>
    <w:rsid w:val="00E02034"/>
    <w:rsid w:val="00E03A39"/>
    <w:rsid w:val="00E03AEA"/>
    <w:rsid w:val="00E03E1F"/>
    <w:rsid w:val="00E03ED0"/>
    <w:rsid w:val="00E04FE9"/>
    <w:rsid w:val="00E05232"/>
    <w:rsid w:val="00E0613E"/>
    <w:rsid w:val="00E0672D"/>
    <w:rsid w:val="00E1140D"/>
    <w:rsid w:val="00E11696"/>
    <w:rsid w:val="00E116A3"/>
    <w:rsid w:val="00E120F9"/>
    <w:rsid w:val="00E12850"/>
    <w:rsid w:val="00E12952"/>
    <w:rsid w:val="00E12ECA"/>
    <w:rsid w:val="00E12FAA"/>
    <w:rsid w:val="00E13371"/>
    <w:rsid w:val="00E13606"/>
    <w:rsid w:val="00E140AF"/>
    <w:rsid w:val="00E14318"/>
    <w:rsid w:val="00E14605"/>
    <w:rsid w:val="00E1497A"/>
    <w:rsid w:val="00E14CD8"/>
    <w:rsid w:val="00E1569F"/>
    <w:rsid w:val="00E15D63"/>
    <w:rsid w:val="00E15F4E"/>
    <w:rsid w:val="00E16016"/>
    <w:rsid w:val="00E167BE"/>
    <w:rsid w:val="00E16D94"/>
    <w:rsid w:val="00E17088"/>
    <w:rsid w:val="00E216E3"/>
    <w:rsid w:val="00E21822"/>
    <w:rsid w:val="00E21A27"/>
    <w:rsid w:val="00E241A7"/>
    <w:rsid w:val="00E244A3"/>
    <w:rsid w:val="00E254BB"/>
    <w:rsid w:val="00E25F85"/>
    <w:rsid w:val="00E26576"/>
    <w:rsid w:val="00E26738"/>
    <w:rsid w:val="00E26929"/>
    <w:rsid w:val="00E27CC5"/>
    <w:rsid w:val="00E27E70"/>
    <w:rsid w:val="00E3098D"/>
    <w:rsid w:val="00E30C13"/>
    <w:rsid w:val="00E30DE5"/>
    <w:rsid w:val="00E3147C"/>
    <w:rsid w:val="00E31BB0"/>
    <w:rsid w:val="00E322F7"/>
    <w:rsid w:val="00E33407"/>
    <w:rsid w:val="00E338AE"/>
    <w:rsid w:val="00E34320"/>
    <w:rsid w:val="00E345E3"/>
    <w:rsid w:val="00E3500E"/>
    <w:rsid w:val="00E35D3F"/>
    <w:rsid w:val="00E3600D"/>
    <w:rsid w:val="00E367CF"/>
    <w:rsid w:val="00E369FD"/>
    <w:rsid w:val="00E37A61"/>
    <w:rsid w:val="00E37A6E"/>
    <w:rsid w:val="00E37FE8"/>
    <w:rsid w:val="00E40CE3"/>
    <w:rsid w:val="00E41176"/>
    <w:rsid w:val="00E411D6"/>
    <w:rsid w:val="00E411F4"/>
    <w:rsid w:val="00E41BDC"/>
    <w:rsid w:val="00E41FC2"/>
    <w:rsid w:val="00E42385"/>
    <w:rsid w:val="00E42C65"/>
    <w:rsid w:val="00E43EC7"/>
    <w:rsid w:val="00E446F6"/>
    <w:rsid w:val="00E44B3D"/>
    <w:rsid w:val="00E44D94"/>
    <w:rsid w:val="00E4500A"/>
    <w:rsid w:val="00E50113"/>
    <w:rsid w:val="00E50530"/>
    <w:rsid w:val="00E50CD5"/>
    <w:rsid w:val="00E516CD"/>
    <w:rsid w:val="00E5185A"/>
    <w:rsid w:val="00E51A02"/>
    <w:rsid w:val="00E524AB"/>
    <w:rsid w:val="00E52F27"/>
    <w:rsid w:val="00E53715"/>
    <w:rsid w:val="00E54596"/>
    <w:rsid w:val="00E54C22"/>
    <w:rsid w:val="00E550E0"/>
    <w:rsid w:val="00E55C82"/>
    <w:rsid w:val="00E56630"/>
    <w:rsid w:val="00E578E1"/>
    <w:rsid w:val="00E57E1F"/>
    <w:rsid w:val="00E60110"/>
    <w:rsid w:val="00E60D37"/>
    <w:rsid w:val="00E619BF"/>
    <w:rsid w:val="00E63A22"/>
    <w:rsid w:val="00E63D5F"/>
    <w:rsid w:val="00E642F3"/>
    <w:rsid w:val="00E645E4"/>
    <w:rsid w:val="00E64601"/>
    <w:rsid w:val="00E647D7"/>
    <w:rsid w:val="00E64A89"/>
    <w:rsid w:val="00E6512D"/>
    <w:rsid w:val="00E65181"/>
    <w:rsid w:val="00E65449"/>
    <w:rsid w:val="00E667C8"/>
    <w:rsid w:val="00E66966"/>
    <w:rsid w:val="00E701E5"/>
    <w:rsid w:val="00E70CDE"/>
    <w:rsid w:val="00E712B7"/>
    <w:rsid w:val="00E714B7"/>
    <w:rsid w:val="00E716C4"/>
    <w:rsid w:val="00E72169"/>
    <w:rsid w:val="00E73D5E"/>
    <w:rsid w:val="00E74B0E"/>
    <w:rsid w:val="00E758C5"/>
    <w:rsid w:val="00E7641A"/>
    <w:rsid w:val="00E7674B"/>
    <w:rsid w:val="00E76B4C"/>
    <w:rsid w:val="00E76C7A"/>
    <w:rsid w:val="00E77286"/>
    <w:rsid w:val="00E778F6"/>
    <w:rsid w:val="00E80F36"/>
    <w:rsid w:val="00E8115E"/>
    <w:rsid w:val="00E82D46"/>
    <w:rsid w:val="00E836B5"/>
    <w:rsid w:val="00E83C5C"/>
    <w:rsid w:val="00E8530E"/>
    <w:rsid w:val="00E8566A"/>
    <w:rsid w:val="00E85769"/>
    <w:rsid w:val="00E8685E"/>
    <w:rsid w:val="00E86EE2"/>
    <w:rsid w:val="00E86FC1"/>
    <w:rsid w:val="00E87369"/>
    <w:rsid w:val="00E911E2"/>
    <w:rsid w:val="00E92AB3"/>
    <w:rsid w:val="00E9408B"/>
    <w:rsid w:val="00E94DDA"/>
    <w:rsid w:val="00E95611"/>
    <w:rsid w:val="00E9582F"/>
    <w:rsid w:val="00E96061"/>
    <w:rsid w:val="00E96075"/>
    <w:rsid w:val="00E9680A"/>
    <w:rsid w:val="00E968AD"/>
    <w:rsid w:val="00E97744"/>
    <w:rsid w:val="00E97E11"/>
    <w:rsid w:val="00EA23AA"/>
    <w:rsid w:val="00EA282D"/>
    <w:rsid w:val="00EA31D3"/>
    <w:rsid w:val="00EA3578"/>
    <w:rsid w:val="00EA3DB2"/>
    <w:rsid w:val="00EA3E27"/>
    <w:rsid w:val="00EA3E3B"/>
    <w:rsid w:val="00EA4276"/>
    <w:rsid w:val="00EA44B1"/>
    <w:rsid w:val="00EA4C91"/>
    <w:rsid w:val="00EA5836"/>
    <w:rsid w:val="00EA5965"/>
    <w:rsid w:val="00EA6C67"/>
    <w:rsid w:val="00EA6F70"/>
    <w:rsid w:val="00EA7501"/>
    <w:rsid w:val="00EA7E21"/>
    <w:rsid w:val="00EB0B19"/>
    <w:rsid w:val="00EB0B4B"/>
    <w:rsid w:val="00EB1515"/>
    <w:rsid w:val="00EB17FA"/>
    <w:rsid w:val="00EB1F39"/>
    <w:rsid w:val="00EB2325"/>
    <w:rsid w:val="00EB3805"/>
    <w:rsid w:val="00EB3DB9"/>
    <w:rsid w:val="00EB502D"/>
    <w:rsid w:val="00EB61F9"/>
    <w:rsid w:val="00EB638D"/>
    <w:rsid w:val="00EB6E5D"/>
    <w:rsid w:val="00EB797A"/>
    <w:rsid w:val="00EB7CDA"/>
    <w:rsid w:val="00EC11F5"/>
    <w:rsid w:val="00EC17A6"/>
    <w:rsid w:val="00EC272F"/>
    <w:rsid w:val="00EC2887"/>
    <w:rsid w:val="00EC2BCB"/>
    <w:rsid w:val="00EC2DD9"/>
    <w:rsid w:val="00EC33C2"/>
    <w:rsid w:val="00EC4A0A"/>
    <w:rsid w:val="00EC4D9D"/>
    <w:rsid w:val="00EC6558"/>
    <w:rsid w:val="00EC675A"/>
    <w:rsid w:val="00EC6DBE"/>
    <w:rsid w:val="00EC6EA9"/>
    <w:rsid w:val="00EC7C44"/>
    <w:rsid w:val="00ED0691"/>
    <w:rsid w:val="00ED0902"/>
    <w:rsid w:val="00ED112C"/>
    <w:rsid w:val="00ED18E1"/>
    <w:rsid w:val="00ED1F63"/>
    <w:rsid w:val="00ED1F88"/>
    <w:rsid w:val="00ED2560"/>
    <w:rsid w:val="00ED2D41"/>
    <w:rsid w:val="00ED3379"/>
    <w:rsid w:val="00ED400F"/>
    <w:rsid w:val="00ED6869"/>
    <w:rsid w:val="00ED6907"/>
    <w:rsid w:val="00ED6B39"/>
    <w:rsid w:val="00ED6E35"/>
    <w:rsid w:val="00ED75E3"/>
    <w:rsid w:val="00ED7B51"/>
    <w:rsid w:val="00ED7F51"/>
    <w:rsid w:val="00EE0165"/>
    <w:rsid w:val="00EE069B"/>
    <w:rsid w:val="00EE087C"/>
    <w:rsid w:val="00EE2313"/>
    <w:rsid w:val="00EE2553"/>
    <w:rsid w:val="00EE2F77"/>
    <w:rsid w:val="00EE464F"/>
    <w:rsid w:val="00EE4919"/>
    <w:rsid w:val="00EE4AA7"/>
    <w:rsid w:val="00EE4D29"/>
    <w:rsid w:val="00EE6386"/>
    <w:rsid w:val="00EE7167"/>
    <w:rsid w:val="00EE78B4"/>
    <w:rsid w:val="00EE7FE9"/>
    <w:rsid w:val="00EF0042"/>
    <w:rsid w:val="00EF0A87"/>
    <w:rsid w:val="00EF1778"/>
    <w:rsid w:val="00EF2AD6"/>
    <w:rsid w:val="00EF2BFF"/>
    <w:rsid w:val="00EF2E60"/>
    <w:rsid w:val="00EF30EC"/>
    <w:rsid w:val="00EF4129"/>
    <w:rsid w:val="00EF41EB"/>
    <w:rsid w:val="00EF56CB"/>
    <w:rsid w:val="00EF6DC2"/>
    <w:rsid w:val="00EF7402"/>
    <w:rsid w:val="00EF7C03"/>
    <w:rsid w:val="00F000A1"/>
    <w:rsid w:val="00F002A9"/>
    <w:rsid w:val="00F00561"/>
    <w:rsid w:val="00F00579"/>
    <w:rsid w:val="00F01276"/>
    <w:rsid w:val="00F013DB"/>
    <w:rsid w:val="00F015FF"/>
    <w:rsid w:val="00F017F5"/>
    <w:rsid w:val="00F017F6"/>
    <w:rsid w:val="00F020D0"/>
    <w:rsid w:val="00F022AB"/>
    <w:rsid w:val="00F02F0B"/>
    <w:rsid w:val="00F033DE"/>
    <w:rsid w:val="00F034BC"/>
    <w:rsid w:val="00F047A7"/>
    <w:rsid w:val="00F04992"/>
    <w:rsid w:val="00F04DE3"/>
    <w:rsid w:val="00F055C5"/>
    <w:rsid w:val="00F060CF"/>
    <w:rsid w:val="00F061F4"/>
    <w:rsid w:val="00F07090"/>
    <w:rsid w:val="00F07544"/>
    <w:rsid w:val="00F1061B"/>
    <w:rsid w:val="00F110AE"/>
    <w:rsid w:val="00F119E4"/>
    <w:rsid w:val="00F1222F"/>
    <w:rsid w:val="00F12954"/>
    <w:rsid w:val="00F12ED3"/>
    <w:rsid w:val="00F12F1B"/>
    <w:rsid w:val="00F1402B"/>
    <w:rsid w:val="00F158B2"/>
    <w:rsid w:val="00F15A65"/>
    <w:rsid w:val="00F1754B"/>
    <w:rsid w:val="00F212DE"/>
    <w:rsid w:val="00F2138F"/>
    <w:rsid w:val="00F2161D"/>
    <w:rsid w:val="00F21709"/>
    <w:rsid w:val="00F22A12"/>
    <w:rsid w:val="00F22AB8"/>
    <w:rsid w:val="00F22B03"/>
    <w:rsid w:val="00F22F39"/>
    <w:rsid w:val="00F232E5"/>
    <w:rsid w:val="00F23AB0"/>
    <w:rsid w:val="00F248A5"/>
    <w:rsid w:val="00F24E08"/>
    <w:rsid w:val="00F254B6"/>
    <w:rsid w:val="00F255EA"/>
    <w:rsid w:val="00F30EA3"/>
    <w:rsid w:val="00F319A8"/>
    <w:rsid w:val="00F319E8"/>
    <w:rsid w:val="00F32028"/>
    <w:rsid w:val="00F32B63"/>
    <w:rsid w:val="00F3381F"/>
    <w:rsid w:val="00F33EFF"/>
    <w:rsid w:val="00F34CDC"/>
    <w:rsid w:val="00F35E55"/>
    <w:rsid w:val="00F36A59"/>
    <w:rsid w:val="00F36AD8"/>
    <w:rsid w:val="00F36E93"/>
    <w:rsid w:val="00F36ED1"/>
    <w:rsid w:val="00F379F1"/>
    <w:rsid w:val="00F37CD3"/>
    <w:rsid w:val="00F4024B"/>
    <w:rsid w:val="00F4066B"/>
    <w:rsid w:val="00F406AB"/>
    <w:rsid w:val="00F40EAC"/>
    <w:rsid w:val="00F40F8A"/>
    <w:rsid w:val="00F40FFB"/>
    <w:rsid w:val="00F41219"/>
    <w:rsid w:val="00F41579"/>
    <w:rsid w:val="00F41A2D"/>
    <w:rsid w:val="00F41CDF"/>
    <w:rsid w:val="00F41DF7"/>
    <w:rsid w:val="00F41E27"/>
    <w:rsid w:val="00F42B1F"/>
    <w:rsid w:val="00F430C5"/>
    <w:rsid w:val="00F4321F"/>
    <w:rsid w:val="00F43F26"/>
    <w:rsid w:val="00F44360"/>
    <w:rsid w:val="00F451EF"/>
    <w:rsid w:val="00F45A3C"/>
    <w:rsid w:val="00F45CA6"/>
    <w:rsid w:val="00F45EFE"/>
    <w:rsid w:val="00F4616A"/>
    <w:rsid w:val="00F46C90"/>
    <w:rsid w:val="00F46E3E"/>
    <w:rsid w:val="00F473C6"/>
    <w:rsid w:val="00F47CE1"/>
    <w:rsid w:val="00F50E5B"/>
    <w:rsid w:val="00F50FE3"/>
    <w:rsid w:val="00F510BE"/>
    <w:rsid w:val="00F5186A"/>
    <w:rsid w:val="00F51ED9"/>
    <w:rsid w:val="00F5203E"/>
    <w:rsid w:val="00F526DA"/>
    <w:rsid w:val="00F52E46"/>
    <w:rsid w:val="00F535EA"/>
    <w:rsid w:val="00F5390F"/>
    <w:rsid w:val="00F53D6D"/>
    <w:rsid w:val="00F53DB7"/>
    <w:rsid w:val="00F557E0"/>
    <w:rsid w:val="00F55C50"/>
    <w:rsid w:val="00F55CEE"/>
    <w:rsid w:val="00F56087"/>
    <w:rsid w:val="00F57878"/>
    <w:rsid w:val="00F57AC4"/>
    <w:rsid w:val="00F600AD"/>
    <w:rsid w:val="00F600B5"/>
    <w:rsid w:val="00F6088E"/>
    <w:rsid w:val="00F610E6"/>
    <w:rsid w:val="00F61E55"/>
    <w:rsid w:val="00F6230E"/>
    <w:rsid w:val="00F6231F"/>
    <w:rsid w:val="00F62376"/>
    <w:rsid w:val="00F626E5"/>
    <w:rsid w:val="00F63321"/>
    <w:rsid w:val="00F63338"/>
    <w:rsid w:val="00F64578"/>
    <w:rsid w:val="00F64F67"/>
    <w:rsid w:val="00F65287"/>
    <w:rsid w:val="00F6535D"/>
    <w:rsid w:val="00F65464"/>
    <w:rsid w:val="00F6554F"/>
    <w:rsid w:val="00F655D5"/>
    <w:rsid w:val="00F6613E"/>
    <w:rsid w:val="00F662D2"/>
    <w:rsid w:val="00F665A9"/>
    <w:rsid w:val="00F666EE"/>
    <w:rsid w:val="00F66CA5"/>
    <w:rsid w:val="00F67BEB"/>
    <w:rsid w:val="00F67DF3"/>
    <w:rsid w:val="00F70656"/>
    <w:rsid w:val="00F706C3"/>
    <w:rsid w:val="00F70FE3"/>
    <w:rsid w:val="00F72056"/>
    <w:rsid w:val="00F724C6"/>
    <w:rsid w:val="00F72635"/>
    <w:rsid w:val="00F73021"/>
    <w:rsid w:val="00F73BE9"/>
    <w:rsid w:val="00F73C75"/>
    <w:rsid w:val="00F7458F"/>
    <w:rsid w:val="00F74A36"/>
    <w:rsid w:val="00F74A63"/>
    <w:rsid w:val="00F7603E"/>
    <w:rsid w:val="00F76A35"/>
    <w:rsid w:val="00F771B5"/>
    <w:rsid w:val="00F777E7"/>
    <w:rsid w:val="00F8030B"/>
    <w:rsid w:val="00F81D51"/>
    <w:rsid w:val="00F837B4"/>
    <w:rsid w:val="00F83934"/>
    <w:rsid w:val="00F83C86"/>
    <w:rsid w:val="00F8401F"/>
    <w:rsid w:val="00F84EA2"/>
    <w:rsid w:val="00F84F27"/>
    <w:rsid w:val="00F8553A"/>
    <w:rsid w:val="00F8598F"/>
    <w:rsid w:val="00F85B0C"/>
    <w:rsid w:val="00F86224"/>
    <w:rsid w:val="00F876E9"/>
    <w:rsid w:val="00F877D4"/>
    <w:rsid w:val="00F902AC"/>
    <w:rsid w:val="00F91693"/>
    <w:rsid w:val="00F9177F"/>
    <w:rsid w:val="00F9197C"/>
    <w:rsid w:val="00F91FC9"/>
    <w:rsid w:val="00F92487"/>
    <w:rsid w:val="00F92767"/>
    <w:rsid w:val="00F92B88"/>
    <w:rsid w:val="00F93DD2"/>
    <w:rsid w:val="00F93FBC"/>
    <w:rsid w:val="00F943E7"/>
    <w:rsid w:val="00F95D54"/>
    <w:rsid w:val="00F96961"/>
    <w:rsid w:val="00F96AB5"/>
    <w:rsid w:val="00F9715A"/>
    <w:rsid w:val="00FA026E"/>
    <w:rsid w:val="00FA0414"/>
    <w:rsid w:val="00FA0943"/>
    <w:rsid w:val="00FA09E7"/>
    <w:rsid w:val="00FA0E70"/>
    <w:rsid w:val="00FA11DA"/>
    <w:rsid w:val="00FA16B0"/>
    <w:rsid w:val="00FA17F2"/>
    <w:rsid w:val="00FA1D17"/>
    <w:rsid w:val="00FA21D8"/>
    <w:rsid w:val="00FA226F"/>
    <w:rsid w:val="00FA236C"/>
    <w:rsid w:val="00FA3FCA"/>
    <w:rsid w:val="00FA4862"/>
    <w:rsid w:val="00FA60A9"/>
    <w:rsid w:val="00FA622B"/>
    <w:rsid w:val="00FA68DC"/>
    <w:rsid w:val="00FA6A0B"/>
    <w:rsid w:val="00FA6EB9"/>
    <w:rsid w:val="00FA78D1"/>
    <w:rsid w:val="00FA7F41"/>
    <w:rsid w:val="00FB0223"/>
    <w:rsid w:val="00FB0A91"/>
    <w:rsid w:val="00FB0D57"/>
    <w:rsid w:val="00FB0EAE"/>
    <w:rsid w:val="00FB1288"/>
    <w:rsid w:val="00FB1D7E"/>
    <w:rsid w:val="00FB2081"/>
    <w:rsid w:val="00FB26F6"/>
    <w:rsid w:val="00FB357B"/>
    <w:rsid w:val="00FB3A2A"/>
    <w:rsid w:val="00FB3C92"/>
    <w:rsid w:val="00FB3D1A"/>
    <w:rsid w:val="00FB435E"/>
    <w:rsid w:val="00FB456A"/>
    <w:rsid w:val="00FB484B"/>
    <w:rsid w:val="00FB497B"/>
    <w:rsid w:val="00FB4BB0"/>
    <w:rsid w:val="00FB514E"/>
    <w:rsid w:val="00FB54EC"/>
    <w:rsid w:val="00FB5879"/>
    <w:rsid w:val="00FB61FE"/>
    <w:rsid w:val="00FB64C1"/>
    <w:rsid w:val="00FB7001"/>
    <w:rsid w:val="00FC1242"/>
    <w:rsid w:val="00FC1580"/>
    <w:rsid w:val="00FC161A"/>
    <w:rsid w:val="00FC18E5"/>
    <w:rsid w:val="00FC2AF4"/>
    <w:rsid w:val="00FC2C71"/>
    <w:rsid w:val="00FC3D4A"/>
    <w:rsid w:val="00FC4770"/>
    <w:rsid w:val="00FC4AB8"/>
    <w:rsid w:val="00FC5A1B"/>
    <w:rsid w:val="00FC5BAB"/>
    <w:rsid w:val="00FC6DD4"/>
    <w:rsid w:val="00FC74BF"/>
    <w:rsid w:val="00FC759D"/>
    <w:rsid w:val="00FC7B14"/>
    <w:rsid w:val="00FC7B7E"/>
    <w:rsid w:val="00FD0433"/>
    <w:rsid w:val="00FD0EC9"/>
    <w:rsid w:val="00FD13A1"/>
    <w:rsid w:val="00FD2D80"/>
    <w:rsid w:val="00FD2E7D"/>
    <w:rsid w:val="00FD3B74"/>
    <w:rsid w:val="00FD3E79"/>
    <w:rsid w:val="00FD469F"/>
    <w:rsid w:val="00FD4B00"/>
    <w:rsid w:val="00FD50F8"/>
    <w:rsid w:val="00FD53FA"/>
    <w:rsid w:val="00FD575B"/>
    <w:rsid w:val="00FD5E72"/>
    <w:rsid w:val="00FD624E"/>
    <w:rsid w:val="00FD6404"/>
    <w:rsid w:val="00FD6AD6"/>
    <w:rsid w:val="00FD6F65"/>
    <w:rsid w:val="00FD7ACF"/>
    <w:rsid w:val="00FE08AC"/>
    <w:rsid w:val="00FE1CC1"/>
    <w:rsid w:val="00FE2129"/>
    <w:rsid w:val="00FE31AC"/>
    <w:rsid w:val="00FE372D"/>
    <w:rsid w:val="00FE3B93"/>
    <w:rsid w:val="00FE3EA7"/>
    <w:rsid w:val="00FE4A9A"/>
    <w:rsid w:val="00FE4BA3"/>
    <w:rsid w:val="00FE7AE5"/>
    <w:rsid w:val="00FE7DEF"/>
    <w:rsid w:val="00FF1194"/>
    <w:rsid w:val="00FF286B"/>
    <w:rsid w:val="00FF5701"/>
    <w:rsid w:val="00FF7826"/>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3717CE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HAnsi" w:hAnsi="Times New Roman" w:cs="Times New Roman"/>
        <w:kern w:val="24"/>
        <w:sz w:val="24"/>
        <w:szCs w:val="24"/>
        <w:lang w:val="en-US" w:eastAsia="en-US" w:bidi="en-US"/>
      </w:rPr>
    </w:rPrDefault>
    <w:pPrDefault>
      <w:pPr>
        <w:spacing w:before="240" w:after="120"/>
      </w:pPr>
    </w:pPrDefault>
  </w:docDefaults>
  <w:latentStyles w:defLockedState="0" w:defUIPriority="99" w:defSemiHidden="0" w:defUnhideWhenUsed="0" w:defQFormat="0" w:count="376">
    <w:lsdException w:name="Normal" w:uiPriority="0"/>
    <w:lsdException w:name="heading 1" w:uiPriority="9"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0"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semiHidden="1"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nhideWhenUsed="1"/>
    <w:lsdException w:name="Table Grid" w:uiPriority="59"/>
    <w:lsdException w:name="Table Theme" w:semiHidden="1" w:uiPriority="0"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lsdException w:name="Book Title" w:uiPriority="33"/>
    <w:lsdException w:name="Bibliography" w:semiHidden="1"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rsid w:val="009C6EC8"/>
  </w:style>
  <w:style w:type="paragraph" w:styleId="Heading1">
    <w:name w:val="heading 1"/>
    <w:aliases w:val="h1"/>
    <w:basedOn w:val="Normal"/>
    <w:link w:val="Heading1Char"/>
    <w:uiPriority w:val="9"/>
    <w:semiHidden/>
    <w:qFormat/>
    <w:rsid w:val="00D03B88"/>
    <w:pPr>
      <w:keepNext/>
      <w:keepLines/>
      <w:spacing w:after="0"/>
      <w:outlineLvl w:val="0"/>
    </w:pPr>
    <w:rPr>
      <w:rFonts w:eastAsiaTheme="majorEastAsia" w:cstheme="majorBidi"/>
      <w:b/>
      <w:bCs/>
      <w:sz w:val="28"/>
      <w:szCs w:val="28"/>
      <w:lang w:bidi="ar-SA"/>
    </w:rPr>
  </w:style>
  <w:style w:type="paragraph" w:styleId="Heading2">
    <w:name w:val="heading 2"/>
    <w:aliases w:val="h2"/>
    <w:basedOn w:val="Normal"/>
    <w:link w:val="Heading2Char"/>
    <w:uiPriority w:val="9"/>
    <w:semiHidden/>
    <w:qFormat/>
    <w:rsid w:val="008210BE"/>
    <w:pPr>
      <w:keepNext/>
      <w:keepLines/>
      <w:spacing w:before="200" w:after="0"/>
      <w:outlineLvl w:val="1"/>
    </w:pPr>
    <w:rPr>
      <w:rFonts w:eastAsiaTheme="majorEastAsia" w:cstheme="majorBidi"/>
      <w:b/>
      <w:bCs/>
      <w:szCs w:val="26"/>
      <w:lang w:bidi="ar-SA"/>
    </w:rPr>
  </w:style>
  <w:style w:type="paragraph" w:styleId="Heading3">
    <w:name w:val="heading 3"/>
    <w:aliases w:val="h3"/>
    <w:basedOn w:val="Normal"/>
    <w:link w:val="Heading3Char"/>
    <w:semiHidden/>
    <w:qFormat/>
    <w:rsid w:val="008210BE"/>
    <w:pPr>
      <w:keepNext/>
      <w:keepLines/>
      <w:spacing w:before="200" w:after="0"/>
      <w:outlineLvl w:val="2"/>
    </w:pPr>
    <w:rPr>
      <w:rFonts w:eastAsiaTheme="majorEastAsia" w:cstheme="majorBidi"/>
      <w:b/>
      <w:bCs/>
      <w:lang w:bidi="ar-SA"/>
    </w:rPr>
  </w:style>
  <w:style w:type="paragraph" w:styleId="Heading4">
    <w:name w:val="heading 4"/>
    <w:aliases w:val="h4"/>
    <w:basedOn w:val="Normal"/>
    <w:link w:val="Heading4Char"/>
    <w:semiHidden/>
    <w:qFormat/>
    <w:rsid w:val="008210BE"/>
    <w:pPr>
      <w:keepNext/>
      <w:keepLines/>
      <w:spacing w:before="200" w:after="0"/>
      <w:outlineLvl w:val="3"/>
    </w:pPr>
    <w:rPr>
      <w:rFonts w:eastAsiaTheme="majorEastAsia" w:cstheme="majorBidi"/>
      <w:b/>
      <w:bCs/>
      <w:i/>
      <w:iCs/>
      <w:lang w:bidi="ar-SA"/>
    </w:rPr>
  </w:style>
  <w:style w:type="paragraph" w:styleId="Heading5">
    <w:name w:val="heading 5"/>
    <w:aliases w:val="h5"/>
    <w:basedOn w:val="Normal"/>
    <w:link w:val="Heading5Char"/>
    <w:semiHidden/>
    <w:qFormat/>
    <w:rsid w:val="008210BE"/>
    <w:pPr>
      <w:keepNext/>
      <w:keepLines/>
      <w:spacing w:before="200" w:after="0"/>
      <w:outlineLvl w:val="4"/>
    </w:pPr>
    <w:rPr>
      <w:rFonts w:eastAsiaTheme="majorEastAsia" w:cstheme="majorBidi"/>
      <w:lang w:bidi="ar-SA"/>
    </w:rPr>
  </w:style>
  <w:style w:type="paragraph" w:styleId="Heading6">
    <w:name w:val="heading 6"/>
    <w:aliases w:val="h6"/>
    <w:basedOn w:val="Normal"/>
    <w:link w:val="Heading6Char"/>
    <w:semiHidden/>
    <w:qFormat/>
    <w:rsid w:val="008210BE"/>
    <w:pPr>
      <w:keepNext/>
      <w:keepLines/>
      <w:spacing w:before="200" w:after="0"/>
      <w:outlineLvl w:val="5"/>
    </w:pPr>
    <w:rPr>
      <w:rFonts w:eastAsiaTheme="majorEastAsia" w:cstheme="majorBidi"/>
      <w:i/>
      <w:iCs/>
      <w:lang w:bidi="ar-SA"/>
    </w:rPr>
  </w:style>
  <w:style w:type="paragraph" w:styleId="Heading7">
    <w:name w:val="heading 7"/>
    <w:aliases w:val="h7"/>
    <w:basedOn w:val="Normal"/>
    <w:link w:val="Heading7Char"/>
    <w:semiHidden/>
    <w:qFormat/>
    <w:rsid w:val="008210BE"/>
    <w:pPr>
      <w:keepNext/>
      <w:keepLines/>
      <w:spacing w:before="200" w:after="0"/>
      <w:outlineLvl w:val="6"/>
    </w:pPr>
    <w:rPr>
      <w:rFonts w:eastAsiaTheme="majorEastAsia" w:cstheme="majorBidi"/>
      <w:i/>
      <w:iCs/>
      <w:lang w:bidi="ar-SA"/>
    </w:rPr>
  </w:style>
  <w:style w:type="paragraph" w:styleId="Heading8">
    <w:name w:val="heading 8"/>
    <w:aliases w:val="h8"/>
    <w:basedOn w:val="Normal"/>
    <w:link w:val="Heading8Char"/>
    <w:semiHidden/>
    <w:qFormat/>
    <w:rsid w:val="008210BE"/>
    <w:pPr>
      <w:keepNext/>
      <w:keepLines/>
      <w:spacing w:before="200" w:after="0"/>
      <w:outlineLvl w:val="7"/>
    </w:pPr>
    <w:rPr>
      <w:rFonts w:eastAsiaTheme="majorEastAsia" w:cstheme="majorBidi"/>
      <w:szCs w:val="20"/>
      <w:lang w:bidi="ar-SA"/>
    </w:rPr>
  </w:style>
  <w:style w:type="paragraph" w:styleId="Heading9">
    <w:name w:val="heading 9"/>
    <w:aliases w:val="h9"/>
    <w:basedOn w:val="Normal"/>
    <w:link w:val="Heading9Char"/>
    <w:semiHidden/>
    <w:qFormat/>
    <w:rsid w:val="008210BE"/>
    <w:pPr>
      <w:keepNext/>
      <w:keepLines/>
      <w:spacing w:before="200" w:after="0"/>
      <w:outlineLvl w:val="8"/>
    </w:pPr>
    <w:rPr>
      <w:rFonts w:eastAsiaTheme="majorEastAsia" w:cstheme="majorBidi"/>
      <w:i/>
      <w:iCs/>
      <w:szCs w:val="20"/>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 Char"/>
    <w:basedOn w:val="DefaultParagraphFont"/>
    <w:link w:val="Heading1"/>
    <w:uiPriority w:val="9"/>
    <w:semiHidden/>
    <w:rsid w:val="00881721"/>
    <w:rPr>
      <w:rFonts w:eastAsiaTheme="majorEastAsia" w:cstheme="majorBidi"/>
      <w:b/>
      <w:bCs/>
      <w:sz w:val="28"/>
      <w:szCs w:val="28"/>
      <w:lang w:bidi="ar-SA"/>
    </w:rPr>
  </w:style>
  <w:style w:type="character" w:customStyle="1" w:styleId="Heading2Char">
    <w:name w:val="Heading 2 Char"/>
    <w:aliases w:val="h2 Char"/>
    <w:basedOn w:val="DefaultParagraphFont"/>
    <w:link w:val="Heading2"/>
    <w:uiPriority w:val="9"/>
    <w:semiHidden/>
    <w:rsid w:val="00881721"/>
    <w:rPr>
      <w:rFonts w:eastAsiaTheme="majorEastAsia" w:cstheme="majorBidi"/>
      <w:b/>
      <w:bCs/>
      <w:szCs w:val="26"/>
      <w:lang w:bidi="ar-SA"/>
    </w:rPr>
  </w:style>
  <w:style w:type="character" w:customStyle="1" w:styleId="Heading3Char">
    <w:name w:val="Heading 3 Char"/>
    <w:aliases w:val="h3 Char"/>
    <w:basedOn w:val="DefaultParagraphFont"/>
    <w:link w:val="Heading3"/>
    <w:semiHidden/>
    <w:rsid w:val="000E1CF7"/>
    <w:rPr>
      <w:rFonts w:eastAsiaTheme="majorEastAsia" w:cstheme="majorBidi"/>
      <w:b/>
      <w:bCs/>
      <w:lang w:bidi="ar-SA"/>
    </w:rPr>
  </w:style>
  <w:style w:type="character" w:customStyle="1" w:styleId="Heading4Char">
    <w:name w:val="Heading 4 Char"/>
    <w:aliases w:val="h4 Char"/>
    <w:basedOn w:val="DefaultParagraphFont"/>
    <w:link w:val="Heading4"/>
    <w:semiHidden/>
    <w:rsid w:val="000E1CF7"/>
    <w:rPr>
      <w:rFonts w:eastAsiaTheme="majorEastAsia" w:cstheme="majorBidi"/>
      <w:b/>
      <w:bCs/>
      <w:i/>
      <w:iCs/>
      <w:lang w:bidi="ar-SA"/>
    </w:rPr>
  </w:style>
  <w:style w:type="character" w:customStyle="1" w:styleId="Heading5Char">
    <w:name w:val="Heading 5 Char"/>
    <w:aliases w:val="h5 Char"/>
    <w:basedOn w:val="DefaultParagraphFont"/>
    <w:link w:val="Heading5"/>
    <w:semiHidden/>
    <w:rsid w:val="000E1CF7"/>
    <w:rPr>
      <w:rFonts w:eastAsiaTheme="majorEastAsia" w:cstheme="majorBidi"/>
      <w:lang w:bidi="ar-SA"/>
    </w:rPr>
  </w:style>
  <w:style w:type="character" w:customStyle="1" w:styleId="Heading6Char">
    <w:name w:val="Heading 6 Char"/>
    <w:aliases w:val="h6 Char"/>
    <w:basedOn w:val="DefaultParagraphFont"/>
    <w:link w:val="Heading6"/>
    <w:semiHidden/>
    <w:rsid w:val="000E1CF7"/>
    <w:rPr>
      <w:rFonts w:eastAsiaTheme="majorEastAsia" w:cstheme="majorBidi"/>
      <w:i/>
      <w:iCs/>
      <w:lang w:bidi="ar-SA"/>
    </w:rPr>
  </w:style>
  <w:style w:type="character" w:customStyle="1" w:styleId="Heading7Char">
    <w:name w:val="Heading 7 Char"/>
    <w:aliases w:val="h7 Char"/>
    <w:basedOn w:val="DefaultParagraphFont"/>
    <w:link w:val="Heading7"/>
    <w:semiHidden/>
    <w:rsid w:val="000E1CF7"/>
    <w:rPr>
      <w:rFonts w:eastAsiaTheme="majorEastAsia" w:cstheme="majorBidi"/>
      <w:i/>
      <w:iCs/>
      <w:lang w:bidi="ar-SA"/>
    </w:rPr>
  </w:style>
  <w:style w:type="character" w:customStyle="1" w:styleId="Heading8Char">
    <w:name w:val="Heading 8 Char"/>
    <w:aliases w:val="h8 Char"/>
    <w:basedOn w:val="DefaultParagraphFont"/>
    <w:link w:val="Heading8"/>
    <w:semiHidden/>
    <w:rsid w:val="000E1CF7"/>
    <w:rPr>
      <w:rFonts w:eastAsiaTheme="majorEastAsia" w:cstheme="majorBidi"/>
      <w:szCs w:val="20"/>
      <w:lang w:bidi="ar-SA"/>
    </w:rPr>
  </w:style>
  <w:style w:type="character" w:customStyle="1" w:styleId="Heading9Char">
    <w:name w:val="Heading 9 Char"/>
    <w:aliases w:val="h9 Char"/>
    <w:basedOn w:val="DefaultParagraphFont"/>
    <w:link w:val="Heading9"/>
    <w:semiHidden/>
    <w:rsid w:val="000E1CF7"/>
    <w:rPr>
      <w:rFonts w:eastAsiaTheme="majorEastAsia" w:cstheme="majorBidi"/>
      <w:i/>
      <w:iCs/>
      <w:szCs w:val="20"/>
      <w:lang w:bidi="ar-SA"/>
    </w:rPr>
  </w:style>
  <w:style w:type="paragraph" w:styleId="MacroText">
    <w:name w:val="macro"/>
    <w:link w:val="MacroTextChar"/>
    <w:uiPriority w:val="99"/>
    <w:semiHidden/>
    <w:unhideWhenUsed/>
    <w:rsid w:val="00163542"/>
    <w:pPr>
      <w:tabs>
        <w:tab w:val="left" w:pos="480"/>
        <w:tab w:val="left" w:pos="960"/>
        <w:tab w:val="left" w:pos="1440"/>
        <w:tab w:val="left" w:pos="1920"/>
        <w:tab w:val="left" w:pos="2400"/>
        <w:tab w:val="left" w:pos="2880"/>
        <w:tab w:val="left" w:pos="3360"/>
        <w:tab w:val="left" w:pos="3840"/>
        <w:tab w:val="left" w:pos="4320"/>
      </w:tabs>
      <w:spacing w:after="0"/>
    </w:pPr>
    <w:rPr>
      <w:rFonts w:ascii="Courier New" w:hAnsi="Courier New" w:cs="Courier New"/>
      <w:sz w:val="20"/>
      <w:szCs w:val="20"/>
    </w:rPr>
  </w:style>
  <w:style w:type="character" w:customStyle="1" w:styleId="MacroTextChar">
    <w:name w:val="Macro Text Char"/>
    <w:basedOn w:val="DefaultParagraphFont"/>
    <w:link w:val="MacroText"/>
    <w:uiPriority w:val="99"/>
    <w:semiHidden/>
    <w:rsid w:val="00F52E46"/>
    <w:rPr>
      <w:rFonts w:ascii="Courier New" w:hAnsi="Courier New" w:cs="Courier New"/>
      <w:kern w:val="24"/>
      <w:sz w:val="20"/>
      <w:szCs w:val="20"/>
    </w:rPr>
  </w:style>
  <w:style w:type="paragraph" w:styleId="NoSpacing">
    <w:name w:val="No Spacing"/>
    <w:uiPriority w:val="1"/>
    <w:semiHidden/>
    <w:qFormat/>
    <w:rsid w:val="005759EF"/>
    <w:pPr>
      <w:spacing w:after="0"/>
    </w:pPr>
  </w:style>
  <w:style w:type="paragraph" w:styleId="NormalIndent">
    <w:name w:val="Normal Indent"/>
    <w:basedOn w:val="Normal"/>
    <w:uiPriority w:val="99"/>
    <w:semiHidden/>
    <w:unhideWhenUsed/>
    <w:rsid w:val="008210BE"/>
    <w:pPr>
      <w:ind w:left="720"/>
    </w:pPr>
  </w:style>
  <w:style w:type="table" w:styleId="TableList1">
    <w:name w:val="Table List 1"/>
    <w:basedOn w:val="TableNormal"/>
    <w:uiPriority w:val="99"/>
    <w:rsid w:val="00163542"/>
    <w:pPr>
      <w:spacing w:after="0"/>
    </w:pPr>
    <w:rPr>
      <w:sz w:val="20"/>
      <w:szCs w:val="20"/>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Revision">
    <w:name w:val="Revision"/>
    <w:hidden/>
    <w:uiPriority w:val="99"/>
    <w:semiHidden/>
    <w:rsid w:val="009B5DFB"/>
    <w:pPr>
      <w:spacing w:after="0"/>
    </w:pPr>
  </w:style>
  <w:style w:type="paragraph" w:styleId="BodyText">
    <w:name w:val="Body Text"/>
    <w:aliases w:val="BT,Body Text (Text of Statute),bt"/>
    <w:basedOn w:val="Normal"/>
    <w:link w:val="BodyTextChar"/>
    <w:semiHidden/>
    <w:rsid w:val="00A61FAA"/>
    <w:rPr>
      <w:rFonts w:eastAsia="Times New Roman"/>
      <w:lang w:bidi="ar-SA"/>
    </w:rPr>
  </w:style>
  <w:style w:type="character" w:customStyle="1" w:styleId="BodyTextChar">
    <w:name w:val="Body Text Char"/>
    <w:aliases w:val="BT Char,Body Text (Text of Statute) Char,bt Char"/>
    <w:basedOn w:val="DefaultParagraphFont"/>
    <w:link w:val="BodyText"/>
    <w:semiHidden/>
    <w:rsid w:val="000E1CF7"/>
    <w:rPr>
      <w:rFonts w:eastAsia="Times New Roman"/>
      <w:lang w:bidi="ar-SA"/>
    </w:rPr>
  </w:style>
  <w:style w:type="character" w:styleId="CommentReference">
    <w:name w:val="annotation reference"/>
    <w:basedOn w:val="DefaultParagraphFont"/>
    <w:uiPriority w:val="99"/>
    <w:semiHidden/>
    <w:rsid w:val="00A61FAA"/>
    <w:rPr>
      <w:sz w:val="16"/>
      <w:szCs w:val="16"/>
    </w:rPr>
  </w:style>
  <w:style w:type="paragraph" w:styleId="CommentText">
    <w:name w:val="annotation text"/>
    <w:basedOn w:val="Normal"/>
    <w:link w:val="CommentTextChar"/>
    <w:uiPriority w:val="99"/>
    <w:rsid w:val="00A61FAA"/>
    <w:pPr>
      <w:spacing w:after="0"/>
    </w:pPr>
    <w:rPr>
      <w:rFonts w:eastAsia="Times New Roman"/>
      <w:sz w:val="20"/>
      <w:szCs w:val="20"/>
      <w:lang w:bidi="ar-SA"/>
    </w:rPr>
  </w:style>
  <w:style w:type="character" w:customStyle="1" w:styleId="CommentTextChar">
    <w:name w:val="Comment Text Char"/>
    <w:basedOn w:val="DefaultParagraphFont"/>
    <w:link w:val="CommentText"/>
    <w:uiPriority w:val="99"/>
    <w:rsid w:val="000E1CF7"/>
    <w:rPr>
      <w:rFonts w:eastAsia="Times New Roman"/>
      <w:sz w:val="20"/>
      <w:szCs w:val="20"/>
      <w:lang w:bidi="ar-SA"/>
    </w:rPr>
  </w:style>
  <w:style w:type="character" w:styleId="FootnoteReference">
    <w:name w:val="footnote reference"/>
    <w:basedOn w:val="DefaultParagraphFont"/>
    <w:rsid w:val="00311088"/>
    <w:rPr>
      <w:vertAlign w:val="superscript"/>
    </w:rPr>
  </w:style>
  <w:style w:type="paragraph" w:styleId="FootnoteText">
    <w:name w:val="footnote text"/>
    <w:basedOn w:val="Normal"/>
    <w:link w:val="FootnoteTextChar"/>
    <w:rsid w:val="005B7A19"/>
    <w:pPr>
      <w:spacing w:before="60" w:after="60"/>
      <w:ind w:firstLine="720"/>
      <w:contextualSpacing/>
    </w:pPr>
    <w:rPr>
      <w:rFonts w:eastAsia="Times New Roman"/>
      <w:kern w:val="0"/>
      <w:sz w:val="20"/>
      <w:szCs w:val="20"/>
      <w:lang w:bidi="ar-SA"/>
    </w:rPr>
  </w:style>
  <w:style w:type="character" w:customStyle="1" w:styleId="FootnoteTextChar">
    <w:name w:val="Footnote Text Char"/>
    <w:basedOn w:val="DefaultParagraphFont"/>
    <w:link w:val="FootnoteText"/>
    <w:rsid w:val="005B7A19"/>
    <w:rPr>
      <w:rFonts w:eastAsia="Times New Roman"/>
      <w:kern w:val="0"/>
      <w:sz w:val="20"/>
      <w:szCs w:val="20"/>
      <w:lang w:bidi="ar-SA"/>
    </w:rPr>
  </w:style>
  <w:style w:type="character" w:styleId="Hyperlink">
    <w:name w:val="Hyperlink"/>
    <w:basedOn w:val="DefaultParagraphFont"/>
    <w:uiPriority w:val="99"/>
    <w:rsid w:val="00A61FAA"/>
    <w:rPr>
      <w:color w:val="0000FF"/>
      <w:u w:val="single"/>
    </w:rPr>
  </w:style>
  <w:style w:type="paragraph" w:styleId="BalloonText">
    <w:name w:val="Balloon Text"/>
    <w:basedOn w:val="Normal"/>
    <w:link w:val="BalloonTextChar"/>
    <w:uiPriority w:val="99"/>
    <w:semiHidden/>
    <w:rsid w:val="00A61FAA"/>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0E1CF7"/>
    <w:rPr>
      <w:rFonts w:ascii="Tahoma" w:hAnsi="Tahoma" w:cs="Tahoma"/>
      <w:sz w:val="16"/>
      <w:szCs w:val="16"/>
    </w:rPr>
  </w:style>
  <w:style w:type="paragraph" w:customStyle="1" w:styleId="BChapterName">
    <w:name w:val="BChapter_Name"/>
    <w:basedOn w:val="Normal"/>
    <w:link w:val="BChapterNameChar"/>
    <w:qFormat/>
    <w:rsid w:val="00FA11DA"/>
    <w:pPr>
      <w:jc w:val="center"/>
      <w:outlineLvl w:val="0"/>
    </w:pPr>
    <w:rPr>
      <w:b/>
      <w:sz w:val="28"/>
      <w:szCs w:val="28"/>
    </w:rPr>
  </w:style>
  <w:style w:type="character" w:customStyle="1" w:styleId="BChapterNameChar">
    <w:name w:val="BChapter_Name Char"/>
    <w:basedOn w:val="DefaultParagraphFont"/>
    <w:link w:val="BChapterName"/>
    <w:rsid w:val="00FA11DA"/>
    <w:rPr>
      <w:b/>
      <w:sz w:val="28"/>
      <w:szCs w:val="28"/>
    </w:rPr>
  </w:style>
  <w:style w:type="paragraph" w:customStyle="1" w:styleId="BHead1">
    <w:name w:val="BHead1"/>
    <w:next w:val="BNormal"/>
    <w:link w:val="BHead1Char"/>
    <w:qFormat/>
    <w:rsid w:val="00EB638D"/>
    <w:pPr>
      <w:outlineLvl w:val="0"/>
    </w:pPr>
    <w:rPr>
      <w:rFonts w:eastAsiaTheme="majorEastAsia" w:cstheme="majorBidi"/>
      <w:b/>
      <w:bCs/>
      <w:kern w:val="0"/>
      <w:sz w:val="28"/>
      <w:szCs w:val="28"/>
      <w:lang w:eastAsia="ja-JP" w:bidi="ar-SA"/>
    </w:rPr>
  </w:style>
  <w:style w:type="character" w:customStyle="1" w:styleId="BHead1Char">
    <w:name w:val="BHead1 Char"/>
    <w:basedOn w:val="Heading1Char"/>
    <w:link w:val="BHead1"/>
    <w:rsid w:val="00EB638D"/>
    <w:rPr>
      <w:rFonts w:eastAsiaTheme="majorEastAsia" w:cstheme="majorBidi"/>
      <w:b/>
      <w:bCs/>
      <w:kern w:val="0"/>
      <w:sz w:val="28"/>
      <w:szCs w:val="28"/>
      <w:lang w:eastAsia="ja-JP" w:bidi="ar-SA"/>
    </w:rPr>
  </w:style>
  <w:style w:type="paragraph" w:customStyle="1" w:styleId="BNormal">
    <w:name w:val="BNormal"/>
    <w:link w:val="BNormalChar"/>
    <w:qFormat/>
    <w:rsid w:val="0090141E"/>
    <w:pPr>
      <w:spacing w:before="120" w:after="0"/>
    </w:pPr>
    <w:rPr>
      <w:rFonts w:eastAsia="Times New Roman"/>
      <w:kern w:val="0"/>
      <w:lang w:bidi="ar-SA"/>
    </w:rPr>
  </w:style>
  <w:style w:type="character" w:customStyle="1" w:styleId="BNormalChar">
    <w:name w:val="BNormal Char"/>
    <w:basedOn w:val="DefaultParagraphFont"/>
    <w:link w:val="BNormal"/>
    <w:rsid w:val="0090141E"/>
    <w:rPr>
      <w:rFonts w:eastAsia="Times New Roman"/>
      <w:kern w:val="0"/>
      <w:lang w:bidi="ar-SA"/>
    </w:rPr>
  </w:style>
  <w:style w:type="paragraph" w:customStyle="1" w:styleId="BQuotelong">
    <w:name w:val="BQuote_long"/>
    <w:basedOn w:val="BNormal"/>
    <w:link w:val="BQuotelongChar"/>
    <w:qFormat/>
    <w:rsid w:val="00A06BF9"/>
    <w:pPr>
      <w:ind w:left="1080" w:right="720"/>
    </w:pPr>
  </w:style>
  <w:style w:type="character" w:customStyle="1" w:styleId="BQuotelongChar">
    <w:name w:val="BQuote_long Char"/>
    <w:basedOn w:val="BNormalChar"/>
    <w:link w:val="BQuotelong"/>
    <w:rsid w:val="00A06BF9"/>
    <w:rPr>
      <w:rFonts w:eastAsia="Times New Roman"/>
      <w:kern w:val="0"/>
      <w:lang w:bidi="ar-SA"/>
    </w:rPr>
  </w:style>
  <w:style w:type="paragraph" w:customStyle="1" w:styleId="BHead2">
    <w:name w:val="BHead2"/>
    <w:next w:val="BNormal"/>
    <w:link w:val="BHead2Char"/>
    <w:qFormat/>
    <w:rsid w:val="00EB638D"/>
    <w:pPr>
      <w:outlineLvl w:val="1"/>
    </w:pPr>
    <w:rPr>
      <w:rFonts w:eastAsiaTheme="majorEastAsia" w:cstheme="majorBidi"/>
      <w:b/>
      <w:bCs/>
      <w:i/>
      <w:color w:val="000000" w:themeColor="text1"/>
      <w:kern w:val="0"/>
      <w:szCs w:val="26"/>
      <w:lang w:bidi="ar-SA"/>
    </w:rPr>
  </w:style>
  <w:style w:type="character" w:customStyle="1" w:styleId="BHead2Char">
    <w:name w:val="BHead2 Char"/>
    <w:basedOn w:val="BNormalChar"/>
    <w:link w:val="BHead2"/>
    <w:rsid w:val="00EB638D"/>
    <w:rPr>
      <w:rFonts w:eastAsiaTheme="majorEastAsia" w:cstheme="majorBidi"/>
      <w:b/>
      <w:bCs/>
      <w:i/>
      <w:color w:val="000000" w:themeColor="text1"/>
      <w:kern w:val="0"/>
      <w:szCs w:val="26"/>
      <w:lang w:bidi="ar-SA"/>
    </w:rPr>
  </w:style>
  <w:style w:type="paragraph" w:customStyle="1" w:styleId="BListitembul">
    <w:name w:val="BList_item_bul"/>
    <w:basedOn w:val="Normal"/>
    <w:link w:val="BListitembulChar"/>
    <w:qFormat/>
    <w:rsid w:val="008717E4"/>
    <w:pPr>
      <w:numPr>
        <w:numId w:val="25"/>
      </w:numPr>
      <w:spacing w:before="0" w:after="0"/>
      <w:ind w:left="1080"/>
      <w:contextualSpacing/>
    </w:pPr>
    <w:rPr>
      <w:rFonts w:eastAsia="Times New Roman"/>
      <w:kern w:val="0"/>
      <w:lang w:bidi="ar-SA"/>
    </w:rPr>
  </w:style>
  <w:style w:type="character" w:customStyle="1" w:styleId="BListitembulChar">
    <w:name w:val="BList_item_bul Char"/>
    <w:basedOn w:val="DefaultParagraphFont"/>
    <w:link w:val="BListitembul"/>
    <w:rsid w:val="008717E4"/>
    <w:rPr>
      <w:rFonts w:eastAsia="Times New Roman"/>
      <w:kern w:val="0"/>
      <w:lang w:bidi="ar-SA"/>
    </w:rPr>
  </w:style>
  <w:style w:type="paragraph" w:customStyle="1" w:styleId="BHead3">
    <w:name w:val="BHead3"/>
    <w:next w:val="BNormal"/>
    <w:link w:val="BHead3Char"/>
    <w:qFormat/>
    <w:rsid w:val="00EB638D"/>
    <w:pPr>
      <w:ind w:left="720"/>
      <w:outlineLvl w:val="2"/>
    </w:pPr>
    <w:rPr>
      <w:rFonts w:eastAsiaTheme="majorEastAsia" w:cstheme="majorBidi"/>
      <w:bCs/>
      <w:i/>
      <w:kern w:val="0"/>
      <w:lang w:eastAsia="zh-CN" w:bidi="ar-SA"/>
    </w:rPr>
  </w:style>
  <w:style w:type="character" w:customStyle="1" w:styleId="BHead3Char">
    <w:name w:val="BHead3 Char"/>
    <w:basedOn w:val="DefaultParagraphFont"/>
    <w:link w:val="BHead3"/>
    <w:rsid w:val="00EB638D"/>
    <w:rPr>
      <w:rFonts w:eastAsiaTheme="majorEastAsia" w:cstheme="majorBidi"/>
      <w:bCs/>
      <w:i/>
      <w:kern w:val="0"/>
      <w:lang w:eastAsia="zh-CN" w:bidi="ar-SA"/>
    </w:rPr>
  </w:style>
  <w:style w:type="character" w:customStyle="1" w:styleId="PListitemChar">
    <w:name w:val="PList_item Char"/>
    <w:basedOn w:val="DefaultParagraphFont"/>
    <w:semiHidden/>
    <w:rsid w:val="00134E05"/>
  </w:style>
  <w:style w:type="paragraph" w:customStyle="1" w:styleId="BCommentpara">
    <w:name w:val="BComment_para"/>
    <w:basedOn w:val="Normal"/>
    <w:next w:val="BNormal"/>
    <w:link w:val="BCommentparaChar"/>
    <w:qFormat/>
    <w:rsid w:val="002F68F8"/>
    <w:pPr>
      <w:spacing w:before="100" w:beforeAutospacing="1"/>
      <w:ind w:left="720"/>
    </w:pPr>
  </w:style>
  <w:style w:type="character" w:customStyle="1" w:styleId="BCommentparaChar">
    <w:name w:val="BComment_para Char"/>
    <w:basedOn w:val="DefaultParagraphFont"/>
    <w:link w:val="BCommentpara"/>
    <w:rsid w:val="007E29E2"/>
  </w:style>
  <w:style w:type="character" w:customStyle="1" w:styleId="BCommenthead">
    <w:name w:val="BComment_head"/>
    <w:basedOn w:val="DefaultParagraphFont"/>
    <w:uiPriority w:val="1"/>
    <w:qFormat/>
    <w:rsid w:val="004A493A"/>
    <w:rPr>
      <w:b/>
    </w:rPr>
  </w:style>
  <w:style w:type="paragraph" w:customStyle="1" w:styleId="BExamplepara">
    <w:name w:val="BExample_para"/>
    <w:basedOn w:val="Normal"/>
    <w:next w:val="BNormal"/>
    <w:link w:val="BExampleparaChar"/>
    <w:qFormat/>
    <w:rsid w:val="00D56F5B"/>
    <w:pPr>
      <w:ind w:left="720"/>
      <w:jc w:val="both"/>
    </w:pPr>
  </w:style>
  <w:style w:type="character" w:customStyle="1" w:styleId="BExampleparaChar">
    <w:name w:val="BExample_para Char"/>
    <w:basedOn w:val="DefaultParagraphFont"/>
    <w:link w:val="BExamplepara"/>
    <w:rsid w:val="007E29E2"/>
  </w:style>
  <w:style w:type="character" w:customStyle="1" w:styleId="BExamplehead">
    <w:name w:val="BExample_head"/>
    <w:basedOn w:val="BExampleparaChar"/>
    <w:uiPriority w:val="1"/>
    <w:qFormat/>
    <w:rsid w:val="00E35D3F"/>
    <w:rPr>
      <w:rFonts w:eastAsia="Times New Roman"/>
      <w:b/>
      <w:kern w:val="0"/>
      <w:lang w:bidi="ar-SA"/>
    </w:rPr>
  </w:style>
  <w:style w:type="paragraph" w:customStyle="1" w:styleId="BListitemnum">
    <w:name w:val="BList_item_num"/>
    <w:basedOn w:val="BListitembul"/>
    <w:link w:val="BListitemnumChar"/>
    <w:qFormat/>
    <w:rsid w:val="00937CBF"/>
    <w:pPr>
      <w:numPr>
        <w:numId w:val="1"/>
      </w:numPr>
      <w:ind w:left="1080"/>
    </w:pPr>
  </w:style>
  <w:style w:type="character" w:customStyle="1" w:styleId="BListitemnumChar">
    <w:name w:val="BList_item_num Char"/>
    <w:basedOn w:val="BListitembulChar"/>
    <w:link w:val="BListitemnum"/>
    <w:rsid w:val="00937CBF"/>
    <w:rPr>
      <w:rFonts w:eastAsia="Times New Roman"/>
      <w:kern w:val="0"/>
      <w:lang w:bidi="ar-SA"/>
    </w:rPr>
  </w:style>
  <w:style w:type="character" w:customStyle="1" w:styleId="BCasenameshort">
    <w:name w:val="BCasename_short"/>
    <w:basedOn w:val="BCasenamefull"/>
    <w:uiPriority w:val="1"/>
    <w:qFormat/>
    <w:rsid w:val="00630797"/>
    <w:rPr>
      <w:rFonts w:eastAsia="Times New Roman"/>
      <w:i/>
      <w:color w:val="00B050"/>
      <w:kern w:val="0"/>
      <w:lang w:bidi="ar-SA"/>
    </w:rPr>
  </w:style>
  <w:style w:type="character" w:customStyle="1" w:styleId="BCasenamefull">
    <w:name w:val="BCasename_full"/>
    <w:uiPriority w:val="1"/>
    <w:qFormat/>
    <w:rsid w:val="003930D7"/>
    <w:rPr>
      <w:rFonts w:eastAsia="Times New Roman"/>
      <w:i/>
      <w:color w:val="00B050"/>
      <w:kern w:val="0"/>
      <w:lang w:bidi="ar-SA"/>
    </w:rPr>
  </w:style>
  <w:style w:type="paragraph" w:customStyle="1" w:styleId="BHead4">
    <w:name w:val="BHead4"/>
    <w:next w:val="BNormal"/>
    <w:link w:val="BHead4Char"/>
    <w:qFormat/>
    <w:rsid w:val="00EB638D"/>
    <w:pPr>
      <w:ind w:left="720"/>
      <w:outlineLvl w:val="3"/>
    </w:pPr>
    <w:rPr>
      <w:rFonts w:eastAsiaTheme="majorEastAsia" w:cstheme="majorBidi"/>
      <w:bCs/>
      <w:i/>
      <w:iCs/>
      <w:kern w:val="0"/>
      <w:lang w:bidi="ar-SA"/>
    </w:rPr>
  </w:style>
  <w:style w:type="character" w:customStyle="1" w:styleId="BHead4Char">
    <w:name w:val="BHead4 Char"/>
    <w:basedOn w:val="BNormalChar"/>
    <w:link w:val="BHead4"/>
    <w:rsid w:val="00EB638D"/>
    <w:rPr>
      <w:rFonts w:eastAsiaTheme="majorEastAsia" w:cstheme="majorBidi"/>
      <w:bCs/>
      <w:i/>
      <w:iCs/>
      <w:kern w:val="0"/>
      <w:lang w:bidi="ar-SA"/>
    </w:rPr>
  </w:style>
  <w:style w:type="paragraph" w:customStyle="1" w:styleId="BHead5">
    <w:name w:val="BHead5"/>
    <w:next w:val="BNormal"/>
    <w:link w:val="BHead5Char"/>
    <w:qFormat/>
    <w:rsid w:val="00F57AC4"/>
    <w:pPr>
      <w:ind w:left="720"/>
      <w:outlineLvl w:val="4"/>
    </w:pPr>
    <w:rPr>
      <w:rFonts w:eastAsia="Times New Roman"/>
      <w:kern w:val="0"/>
      <w:lang w:bidi="ar-SA"/>
    </w:rPr>
  </w:style>
  <w:style w:type="character" w:customStyle="1" w:styleId="BHead5Char">
    <w:name w:val="BHead5 Char"/>
    <w:basedOn w:val="BNormalChar"/>
    <w:link w:val="BHead5"/>
    <w:rsid w:val="00F57AC4"/>
    <w:rPr>
      <w:rFonts w:eastAsia="Times New Roman"/>
      <w:kern w:val="0"/>
      <w:lang w:bidi="ar-SA"/>
    </w:rPr>
  </w:style>
  <w:style w:type="character" w:customStyle="1" w:styleId="BOnlyinprint">
    <w:name w:val="BOnly_in_print"/>
    <w:basedOn w:val="BNormalChar"/>
    <w:uiPriority w:val="1"/>
    <w:qFormat/>
    <w:rsid w:val="00F30EA3"/>
    <w:rPr>
      <w:rFonts w:eastAsia="Times New Roman"/>
      <w:color w:val="0070C0"/>
      <w:kern w:val="0"/>
      <w:lang w:bidi="ar-SA"/>
    </w:rPr>
  </w:style>
  <w:style w:type="character" w:customStyle="1" w:styleId="BURL">
    <w:name w:val="BURL"/>
    <w:basedOn w:val="DefaultParagraphFont"/>
    <w:uiPriority w:val="1"/>
    <w:qFormat/>
    <w:rsid w:val="003126D4"/>
    <w:rPr>
      <w:color w:val="000000" w:themeColor="text1"/>
      <w:u w:val="wave" w:color="365F91" w:themeColor="accent1" w:themeShade="BF"/>
    </w:rPr>
  </w:style>
  <w:style w:type="paragraph" w:customStyle="1" w:styleId="BObservpara">
    <w:name w:val="BObserv_para"/>
    <w:basedOn w:val="BExamplepara"/>
    <w:link w:val="BObservparaChar"/>
    <w:rsid w:val="005555D7"/>
  </w:style>
  <w:style w:type="character" w:customStyle="1" w:styleId="BObservparaChar">
    <w:name w:val="BObserv_para Char"/>
    <w:basedOn w:val="BExampleparaChar"/>
    <w:link w:val="BObservpara"/>
    <w:rsid w:val="002B59C0"/>
    <w:rPr>
      <w:rFonts w:eastAsia="Times New Roman"/>
      <w:kern w:val="0"/>
      <w:lang w:bidi="ar-SA"/>
    </w:rPr>
  </w:style>
  <w:style w:type="paragraph" w:customStyle="1" w:styleId="BCaseExpara">
    <w:name w:val="BCase_Ex_para"/>
    <w:basedOn w:val="BQuotelong"/>
    <w:qFormat/>
    <w:rsid w:val="00823709"/>
  </w:style>
  <w:style w:type="character" w:customStyle="1" w:styleId="BCaseExhead">
    <w:name w:val="BCase_Ex_head"/>
    <w:basedOn w:val="DefaultParagraphFont"/>
    <w:uiPriority w:val="1"/>
    <w:qFormat/>
    <w:rsid w:val="00BA4FE1"/>
    <w:rPr>
      <w:b/>
      <w:bCs/>
    </w:rPr>
  </w:style>
  <w:style w:type="paragraph" w:customStyle="1" w:styleId="BPracTippara">
    <w:name w:val="BPrac_Tip_para"/>
    <w:basedOn w:val="BCaseExpara"/>
    <w:rsid w:val="00BA4FE1"/>
  </w:style>
  <w:style w:type="character" w:customStyle="1" w:styleId="BPracTiphead">
    <w:name w:val="BPrac_Tip_head"/>
    <w:basedOn w:val="DefaultParagraphFont"/>
    <w:uiPriority w:val="1"/>
    <w:rsid w:val="00BA4FE1"/>
    <w:rPr>
      <w:b/>
    </w:rPr>
  </w:style>
  <w:style w:type="character" w:styleId="PlaceholderText">
    <w:name w:val="Placeholder Text"/>
    <w:basedOn w:val="DefaultParagraphFont"/>
    <w:uiPriority w:val="99"/>
    <w:semiHidden/>
    <w:rsid w:val="00E80F36"/>
    <w:rPr>
      <w:color w:val="808080"/>
    </w:rPr>
  </w:style>
  <w:style w:type="paragraph" w:customStyle="1" w:styleId="BHiddenText">
    <w:name w:val="BHiddenText"/>
    <w:basedOn w:val="Normal"/>
    <w:link w:val="BHiddenTextChar"/>
    <w:unhideWhenUsed/>
    <w:qFormat/>
    <w:rsid w:val="0060307E"/>
    <w:pPr>
      <w:tabs>
        <w:tab w:val="left" w:pos="0"/>
      </w:tabs>
      <w:autoSpaceDE w:val="0"/>
      <w:autoSpaceDN w:val="0"/>
      <w:adjustRightInd w:val="0"/>
    </w:pPr>
    <w:rPr>
      <w:rFonts w:ascii="Courier New" w:hAnsi="Courier New" w:cs="Courier New"/>
      <w:vanish/>
      <w:sz w:val="22"/>
      <w:szCs w:val="22"/>
    </w:rPr>
  </w:style>
  <w:style w:type="character" w:customStyle="1" w:styleId="BHiddenTextChar">
    <w:name w:val="BHiddenText Char"/>
    <w:basedOn w:val="DefaultParagraphFont"/>
    <w:link w:val="BHiddenText"/>
    <w:rsid w:val="000F250C"/>
    <w:rPr>
      <w:rFonts w:ascii="Courier New" w:hAnsi="Courier New" w:cs="Courier New"/>
      <w:vanish/>
      <w:sz w:val="22"/>
      <w:szCs w:val="22"/>
    </w:rPr>
  </w:style>
  <w:style w:type="paragraph" w:styleId="DocumentMap">
    <w:name w:val="Document Map"/>
    <w:basedOn w:val="Normal"/>
    <w:link w:val="DocumentMapChar"/>
    <w:uiPriority w:val="99"/>
    <w:semiHidden/>
    <w:unhideWhenUsed/>
    <w:rsid w:val="00E7674B"/>
    <w:pPr>
      <w:spacing w:after="0"/>
    </w:pPr>
    <w:rPr>
      <w:rFonts w:ascii="Tahoma" w:hAnsi="Tahoma" w:cs="Tahoma"/>
      <w:sz w:val="16"/>
      <w:szCs w:val="16"/>
    </w:rPr>
  </w:style>
  <w:style w:type="character" w:customStyle="1" w:styleId="DocumentMapChar">
    <w:name w:val="Document Map Char"/>
    <w:basedOn w:val="DefaultParagraphFont"/>
    <w:link w:val="DocumentMap"/>
    <w:uiPriority w:val="99"/>
    <w:semiHidden/>
    <w:rsid w:val="00E7674B"/>
    <w:rPr>
      <w:rFonts w:ascii="Tahoma" w:hAnsi="Tahoma" w:cs="Tahoma"/>
      <w:sz w:val="16"/>
      <w:szCs w:val="16"/>
    </w:rPr>
  </w:style>
  <w:style w:type="character" w:customStyle="1" w:styleId="BNotehead">
    <w:name w:val="BNote_head"/>
    <w:basedOn w:val="DefaultParagraphFont"/>
    <w:uiPriority w:val="1"/>
    <w:qFormat/>
    <w:rsid w:val="003663BF"/>
  </w:style>
  <w:style w:type="table" w:customStyle="1" w:styleId="LightList-Accent11">
    <w:name w:val="Light List - Accent 11"/>
    <w:basedOn w:val="TableNormal"/>
    <w:uiPriority w:val="61"/>
    <w:rsid w:val="00D64BB5"/>
    <w:pPr>
      <w:spacing w:after="0"/>
    </w:pPr>
    <w:rPr>
      <w:rFonts w:asciiTheme="minorHAnsi" w:hAnsiTheme="minorHAnsi" w:cstheme="minorBidi"/>
      <w:kern w:val="0"/>
      <w:sz w:val="22"/>
      <w:szCs w:val="22"/>
      <w:lang w:bidi="ar-SA"/>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ColorfulList-Accent5">
    <w:name w:val="Colorful List Accent 5"/>
    <w:basedOn w:val="TableNormal"/>
    <w:uiPriority w:val="72"/>
    <w:rsid w:val="00D64BB5"/>
    <w:pPr>
      <w:spacing w:after="0"/>
    </w:pPr>
    <w:rPr>
      <w:rFonts w:asciiTheme="minorHAnsi" w:hAnsiTheme="minorHAnsi" w:cstheme="minorBidi"/>
      <w:color w:val="000000" w:themeColor="text1"/>
      <w:kern w:val="0"/>
      <w:sz w:val="22"/>
      <w:szCs w:val="22"/>
      <w:lang w:bidi="ar-SA"/>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paragraph" w:customStyle="1" w:styleId="BNotepara">
    <w:name w:val="BNote_para"/>
    <w:basedOn w:val="BObservpara"/>
    <w:link w:val="BNoteparaChar"/>
    <w:qFormat/>
    <w:rsid w:val="002B59C0"/>
    <w:pPr>
      <w:spacing w:before="0"/>
    </w:pPr>
  </w:style>
  <w:style w:type="character" w:customStyle="1" w:styleId="BNoteparaChar">
    <w:name w:val="BNote_para Char"/>
    <w:basedOn w:val="BObservparaChar"/>
    <w:link w:val="BNotepara"/>
    <w:rsid w:val="002B59C0"/>
    <w:rPr>
      <w:rFonts w:eastAsia="Times New Roman"/>
      <w:kern w:val="0"/>
      <w:lang w:bidi="ar-SA"/>
    </w:rPr>
  </w:style>
  <w:style w:type="character" w:customStyle="1" w:styleId="BObservhead">
    <w:name w:val="BObserv_head"/>
    <w:basedOn w:val="DefaultParagraphFont"/>
    <w:uiPriority w:val="1"/>
    <w:qFormat/>
    <w:rsid w:val="002B59C0"/>
    <w:rPr>
      <w:b/>
    </w:rPr>
  </w:style>
  <w:style w:type="paragraph" w:customStyle="1" w:styleId="BUnitStart">
    <w:name w:val="BUnitStart"/>
    <w:basedOn w:val="BNormal"/>
    <w:link w:val="BUnitStartChar"/>
    <w:unhideWhenUsed/>
    <w:qFormat/>
    <w:rsid w:val="002B59C0"/>
    <w:rPr>
      <w:rFonts w:ascii="Courier New" w:hAnsi="Courier New"/>
      <w:vanish/>
      <w:sz w:val="20"/>
    </w:rPr>
  </w:style>
  <w:style w:type="character" w:customStyle="1" w:styleId="BUnitStartChar">
    <w:name w:val="BUnitStart Char"/>
    <w:basedOn w:val="BNormalChar"/>
    <w:link w:val="BUnitStart"/>
    <w:rsid w:val="00CA1C2C"/>
    <w:rPr>
      <w:rFonts w:ascii="Courier New" w:eastAsia="Times New Roman" w:hAnsi="Courier New"/>
      <w:vanish/>
      <w:kern w:val="0"/>
      <w:sz w:val="20"/>
      <w:lang w:bidi="ar-SA"/>
    </w:rPr>
  </w:style>
  <w:style w:type="paragraph" w:customStyle="1" w:styleId="BHeadtable">
    <w:name w:val="BHead_table"/>
    <w:basedOn w:val="Normal"/>
    <w:link w:val="BHeadtableChar"/>
    <w:qFormat/>
    <w:rsid w:val="00994780"/>
    <w:pPr>
      <w:jc w:val="center"/>
    </w:pPr>
    <w:rPr>
      <w:b/>
    </w:rPr>
  </w:style>
  <w:style w:type="character" w:customStyle="1" w:styleId="BHeadtableChar">
    <w:name w:val="BHead_table Char"/>
    <w:basedOn w:val="DefaultParagraphFont"/>
    <w:link w:val="BHeadtable"/>
    <w:rsid w:val="007E29E2"/>
    <w:rPr>
      <w:b/>
    </w:rPr>
  </w:style>
  <w:style w:type="paragraph" w:customStyle="1" w:styleId="BNormaltable">
    <w:name w:val="BNormal_table"/>
    <w:basedOn w:val="BNormal"/>
    <w:link w:val="BNormaltableChar"/>
    <w:qFormat/>
    <w:rsid w:val="00B35906"/>
    <w:pPr>
      <w:spacing w:before="0"/>
    </w:pPr>
    <w:rPr>
      <w:sz w:val="20"/>
      <w:szCs w:val="20"/>
    </w:rPr>
  </w:style>
  <w:style w:type="character" w:customStyle="1" w:styleId="BNormaltableChar">
    <w:name w:val="BNormal_table Char"/>
    <w:basedOn w:val="BNormalChar"/>
    <w:link w:val="BNormaltable"/>
    <w:rsid w:val="00B35906"/>
    <w:rPr>
      <w:rFonts w:eastAsia="Times New Roman"/>
      <w:kern w:val="0"/>
      <w:sz w:val="20"/>
      <w:szCs w:val="20"/>
      <w:lang w:bidi="ar-SA"/>
    </w:rPr>
  </w:style>
  <w:style w:type="paragraph" w:customStyle="1" w:styleId="BNormaltablebold">
    <w:name w:val="BNormal_table_bold"/>
    <w:basedOn w:val="BNormaltable"/>
    <w:link w:val="BNormaltableboldChar"/>
    <w:qFormat/>
    <w:rsid w:val="00B35906"/>
    <w:rPr>
      <w:b/>
    </w:rPr>
  </w:style>
  <w:style w:type="character" w:customStyle="1" w:styleId="BNormaltableboldChar">
    <w:name w:val="BNormal_table_bold Char"/>
    <w:basedOn w:val="BNormaltableChar"/>
    <w:link w:val="BNormaltablebold"/>
    <w:rsid w:val="00B35906"/>
    <w:rPr>
      <w:rFonts w:eastAsia="Times New Roman"/>
      <w:b/>
      <w:kern w:val="0"/>
      <w:sz w:val="20"/>
      <w:szCs w:val="20"/>
      <w:lang w:bidi="ar-SA"/>
    </w:rPr>
  </w:style>
  <w:style w:type="character" w:customStyle="1" w:styleId="FootnoteNumber">
    <w:name w:val="Footnote Number"/>
    <w:semiHidden/>
    <w:rsid w:val="00BA3A17"/>
    <w:rPr>
      <w:b/>
      <w:color w:val="800080"/>
      <w:position w:val="6"/>
      <w:sz w:val="20"/>
    </w:rPr>
  </w:style>
  <w:style w:type="paragraph" w:styleId="Header">
    <w:name w:val="header"/>
    <w:basedOn w:val="Normal"/>
    <w:link w:val="HeaderChar"/>
    <w:uiPriority w:val="99"/>
    <w:semiHidden/>
    <w:qFormat/>
    <w:rsid w:val="00BA3A17"/>
    <w:pPr>
      <w:tabs>
        <w:tab w:val="center" w:pos="4680"/>
        <w:tab w:val="right" w:pos="9360"/>
      </w:tabs>
      <w:spacing w:before="0" w:after="0"/>
    </w:pPr>
    <w:rPr>
      <w:rFonts w:cstheme="minorBidi"/>
      <w:kern w:val="0"/>
      <w:lang w:bidi="ar-SA"/>
    </w:rPr>
  </w:style>
  <w:style w:type="character" w:customStyle="1" w:styleId="HeaderChar">
    <w:name w:val="Header Char"/>
    <w:basedOn w:val="DefaultParagraphFont"/>
    <w:link w:val="Header"/>
    <w:uiPriority w:val="99"/>
    <w:semiHidden/>
    <w:rsid w:val="00881721"/>
    <w:rPr>
      <w:rFonts w:cstheme="minorBidi"/>
      <w:kern w:val="0"/>
      <w:lang w:bidi="ar-SA"/>
    </w:rPr>
  </w:style>
  <w:style w:type="paragraph" w:styleId="Footer">
    <w:name w:val="footer"/>
    <w:basedOn w:val="Normal"/>
    <w:link w:val="FooterChar"/>
    <w:uiPriority w:val="99"/>
    <w:semiHidden/>
    <w:rsid w:val="00BA3A17"/>
    <w:pPr>
      <w:tabs>
        <w:tab w:val="center" w:pos="4680"/>
        <w:tab w:val="right" w:pos="9360"/>
      </w:tabs>
      <w:spacing w:before="0" w:after="0"/>
    </w:pPr>
    <w:rPr>
      <w:rFonts w:cstheme="minorBidi"/>
      <w:kern w:val="0"/>
      <w:lang w:bidi="ar-SA"/>
    </w:rPr>
  </w:style>
  <w:style w:type="character" w:customStyle="1" w:styleId="FooterChar">
    <w:name w:val="Footer Char"/>
    <w:basedOn w:val="DefaultParagraphFont"/>
    <w:link w:val="Footer"/>
    <w:uiPriority w:val="99"/>
    <w:semiHidden/>
    <w:rsid w:val="00881721"/>
    <w:rPr>
      <w:rFonts w:cstheme="minorBidi"/>
      <w:kern w:val="0"/>
      <w:lang w:bidi="ar-SA"/>
    </w:rPr>
  </w:style>
  <w:style w:type="paragraph" w:styleId="TOC1">
    <w:name w:val="toc 1"/>
    <w:basedOn w:val="Normal"/>
    <w:next w:val="Normal"/>
    <w:autoRedefine/>
    <w:uiPriority w:val="39"/>
    <w:semiHidden/>
    <w:rsid w:val="00BA3A17"/>
    <w:pPr>
      <w:spacing w:before="0" w:after="0"/>
      <w:ind w:right="720"/>
    </w:pPr>
    <w:rPr>
      <w:kern w:val="0"/>
      <w:lang w:bidi="ar-SA"/>
    </w:rPr>
  </w:style>
  <w:style w:type="paragraph" w:styleId="EnvelopeAddress">
    <w:name w:val="envelope address"/>
    <w:basedOn w:val="Normal"/>
    <w:uiPriority w:val="99"/>
    <w:semiHidden/>
    <w:unhideWhenUsed/>
    <w:rsid w:val="00BA3A17"/>
    <w:pPr>
      <w:framePr w:w="7920" w:h="1980" w:hRule="exact" w:hSpace="180" w:wrap="auto" w:hAnchor="page" w:xAlign="center" w:yAlign="bottom"/>
      <w:spacing w:before="0" w:after="0"/>
      <w:ind w:left="2880"/>
    </w:pPr>
    <w:rPr>
      <w:rFonts w:eastAsiaTheme="majorEastAsia" w:cstheme="majorBidi"/>
      <w:kern w:val="0"/>
      <w:lang w:bidi="ar-SA"/>
    </w:rPr>
  </w:style>
  <w:style w:type="paragraph" w:styleId="Index1">
    <w:name w:val="index 1"/>
    <w:basedOn w:val="Normal"/>
    <w:next w:val="Normal"/>
    <w:autoRedefine/>
    <w:uiPriority w:val="99"/>
    <w:semiHidden/>
    <w:unhideWhenUsed/>
    <w:rsid w:val="00BA3A17"/>
    <w:pPr>
      <w:spacing w:before="0" w:after="0"/>
      <w:ind w:left="240" w:hanging="240"/>
    </w:pPr>
    <w:rPr>
      <w:rFonts w:cstheme="minorBidi"/>
      <w:kern w:val="0"/>
      <w:lang w:bidi="ar-SA"/>
    </w:rPr>
  </w:style>
  <w:style w:type="character" w:customStyle="1" w:styleId="MessageHeaderChar">
    <w:name w:val="Message Header Char"/>
    <w:basedOn w:val="DefaultParagraphFont"/>
    <w:link w:val="MessageHeader"/>
    <w:uiPriority w:val="99"/>
    <w:semiHidden/>
    <w:rsid w:val="00BA3A17"/>
    <w:rPr>
      <w:rFonts w:eastAsiaTheme="majorEastAsia" w:cstheme="majorBidi"/>
      <w:kern w:val="0"/>
      <w:shd w:val="pct20" w:color="auto" w:fill="auto"/>
      <w:lang w:bidi="ar-SA"/>
    </w:rPr>
  </w:style>
  <w:style w:type="paragraph" w:styleId="MessageHeader">
    <w:name w:val="Message Header"/>
    <w:basedOn w:val="Normal"/>
    <w:link w:val="MessageHeaderChar"/>
    <w:uiPriority w:val="99"/>
    <w:semiHidden/>
    <w:unhideWhenUsed/>
    <w:rsid w:val="00BA3A17"/>
    <w:pPr>
      <w:pBdr>
        <w:top w:val="single" w:sz="6" w:space="1" w:color="auto"/>
        <w:left w:val="single" w:sz="6" w:space="1" w:color="auto"/>
        <w:bottom w:val="single" w:sz="6" w:space="1" w:color="auto"/>
        <w:right w:val="single" w:sz="6" w:space="1" w:color="auto"/>
      </w:pBdr>
      <w:shd w:val="pct20" w:color="auto" w:fill="auto"/>
      <w:spacing w:before="0" w:after="0"/>
      <w:ind w:left="1080" w:hanging="1080"/>
    </w:pPr>
    <w:rPr>
      <w:rFonts w:eastAsiaTheme="majorEastAsia" w:cstheme="majorBidi"/>
      <w:kern w:val="0"/>
      <w:lang w:bidi="ar-SA"/>
    </w:rPr>
  </w:style>
  <w:style w:type="paragraph" w:customStyle="1" w:styleId="TOCPage">
    <w:name w:val="TOC Page"/>
    <w:basedOn w:val="Normal"/>
    <w:next w:val="TOC1"/>
    <w:link w:val="TOCPageChar"/>
    <w:semiHidden/>
    <w:rsid w:val="00BA3A17"/>
    <w:pPr>
      <w:spacing w:after="0"/>
      <w:jc w:val="right"/>
    </w:pPr>
    <w:rPr>
      <w:rFonts w:cstheme="minorBidi"/>
      <w:kern w:val="0"/>
      <w:sz w:val="20"/>
      <w:u w:val="single"/>
      <w:lang w:bidi="ar-SA"/>
    </w:rPr>
  </w:style>
  <w:style w:type="character" w:customStyle="1" w:styleId="TOCPageChar">
    <w:name w:val="TOC Page Char"/>
    <w:basedOn w:val="DefaultParagraphFont"/>
    <w:link w:val="TOCPage"/>
    <w:semiHidden/>
    <w:rsid w:val="00134E05"/>
    <w:rPr>
      <w:sz w:val="20"/>
      <w:u w:val="single"/>
    </w:rPr>
  </w:style>
  <w:style w:type="character" w:customStyle="1" w:styleId="EndnoteTextChar">
    <w:name w:val="Endnote Text Char"/>
    <w:basedOn w:val="DefaultParagraphFont"/>
    <w:link w:val="EndnoteText"/>
    <w:uiPriority w:val="99"/>
    <w:semiHidden/>
    <w:rsid w:val="000E1CF7"/>
    <w:rPr>
      <w:rFonts w:cstheme="minorBidi"/>
      <w:kern w:val="0"/>
      <w:sz w:val="20"/>
      <w:szCs w:val="20"/>
      <w:lang w:bidi="ar-SA"/>
    </w:rPr>
  </w:style>
  <w:style w:type="paragraph" w:styleId="EndnoteText">
    <w:name w:val="endnote text"/>
    <w:basedOn w:val="Normal"/>
    <w:link w:val="EndnoteTextChar"/>
    <w:uiPriority w:val="99"/>
    <w:semiHidden/>
    <w:rsid w:val="00BA3A17"/>
    <w:pPr>
      <w:spacing w:before="0" w:after="0"/>
    </w:pPr>
    <w:rPr>
      <w:rFonts w:cstheme="minorBidi"/>
      <w:kern w:val="0"/>
      <w:sz w:val="20"/>
      <w:szCs w:val="20"/>
      <w:lang w:bidi="ar-SA"/>
    </w:rPr>
  </w:style>
  <w:style w:type="paragraph" w:styleId="List">
    <w:name w:val="List"/>
    <w:basedOn w:val="Normal"/>
    <w:uiPriority w:val="99"/>
    <w:semiHidden/>
    <w:unhideWhenUsed/>
    <w:rsid w:val="00BA3A17"/>
    <w:pPr>
      <w:spacing w:before="0" w:after="0"/>
      <w:ind w:left="360" w:hanging="360"/>
      <w:contextualSpacing/>
    </w:pPr>
    <w:rPr>
      <w:rFonts w:cstheme="minorBidi"/>
      <w:kern w:val="0"/>
      <w:lang w:bidi="ar-SA"/>
    </w:rPr>
  </w:style>
  <w:style w:type="character" w:customStyle="1" w:styleId="ClosingChar">
    <w:name w:val="Closing Char"/>
    <w:basedOn w:val="DefaultParagraphFont"/>
    <w:link w:val="Closing"/>
    <w:uiPriority w:val="99"/>
    <w:semiHidden/>
    <w:rsid w:val="00BA3A17"/>
    <w:rPr>
      <w:rFonts w:cstheme="minorBidi"/>
      <w:kern w:val="0"/>
      <w:lang w:bidi="ar-SA"/>
    </w:rPr>
  </w:style>
  <w:style w:type="paragraph" w:styleId="Closing">
    <w:name w:val="Closing"/>
    <w:basedOn w:val="Normal"/>
    <w:link w:val="ClosingChar"/>
    <w:uiPriority w:val="99"/>
    <w:semiHidden/>
    <w:unhideWhenUsed/>
    <w:rsid w:val="00BA3A17"/>
    <w:pPr>
      <w:spacing w:before="0" w:after="0"/>
      <w:ind w:left="4320"/>
    </w:pPr>
    <w:rPr>
      <w:rFonts w:cstheme="minorBidi"/>
      <w:kern w:val="0"/>
      <w:lang w:bidi="ar-SA"/>
    </w:rPr>
  </w:style>
  <w:style w:type="character" w:customStyle="1" w:styleId="BodyTextIndentChar">
    <w:name w:val="Body Text Indent Char"/>
    <w:basedOn w:val="DefaultParagraphFont"/>
    <w:link w:val="BodyTextIndent"/>
    <w:semiHidden/>
    <w:rsid w:val="000E1CF7"/>
    <w:rPr>
      <w:rFonts w:cstheme="minorBidi"/>
      <w:kern w:val="0"/>
      <w:lang w:bidi="ar-SA"/>
    </w:rPr>
  </w:style>
  <w:style w:type="paragraph" w:styleId="BodyTextIndent">
    <w:name w:val="Body Text Indent"/>
    <w:basedOn w:val="Normal"/>
    <w:link w:val="BodyTextIndentChar"/>
    <w:semiHidden/>
    <w:rsid w:val="00BA3A17"/>
    <w:pPr>
      <w:spacing w:before="0"/>
      <w:ind w:left="360"/>
    </w:pPr>
    <w:rPr>
      <w:rFonts w:cstheme="minorBidi"/>
      <w:kern w:val="0"/>
      <w:lang w:bidi="ar-SA"/>
    </w:rPr>
  </w:style>
  <w:style w:type="character" w:customStyle="1" w:styleId="SalutationChar">
    <w:name w:val="Salutation Char"/>
    <w:basedOn w:val="DefaultParagraphFont"/>
    <w:link w:val="Salutation"/>
    <w:uiPriority w:val="99"/>
    <w:semiHidden/>
    <w:rsid w:val="00BA3A17"/>
    <w:rPr>
      <w:rFonts w:cstheme="minorBidi"/>
      <w:kern w:val="0"/>
      <w:lang w:bidi="ar-SA"/>
    </w:rPr>
  </w:style>
  <w:style w:type="paragraph" w:styleId="Salutation">
    <w:name w:val="Salutation"/>
    <w:basedOn w:val="Normal"/>
    <w:next w:val="Normal"/>
    <w:link w:val="SalutationChar"/>
    <w:uiPriority w:val="99"/>
    <w:semiHidden/>
    <w:unhideWhenUsed/>
    <w:rsid w:val="00BA3A17"/>
    <w:pPr>
      <w:spacing w:before="0" w:after="0"/>
    </w:pPr>
    <w:rPr>
      <w:rFonts w:cstheme="minorBidi"/>
      <w:kern w:val="0"/>
      <w:lang w:bidi="ar-SA"/>
    </w:rPr>
  </w:style>
  <w:style w:type="character" w:customStyle="1" w:styleId="DateChar">
    <w:name w:val="Date Char"/>
    <w:basedOn w:val="DefaultParagraphFont"/>
    <w:link w:val="Date"/>
    <w:uiPriority w:val="99"/>
    <w:semiHidden/>
    <w:rsid w:val="00BA3A17"/>
    <w:rPr>
      <w:rFonts w:cstheme="minorBidi"/>
      <w:kern w:val="0"/>
      <w:lang w:bidi="ar-SA"/>
    </w:rPr>
  </w:style>
  <w:style w:type="paragraph" w:styleId="Date">
    <w:name w:val="Date"/>
    <w:basedOn w:val="Normal"/>
    <w:next w:val="Normal"/>
    <w:link w:val="DateChar"/>
    <w:uiPriority w:val="99"/>
    <w:semiHidden/>
    <w:unhideWhenUsed/>
    <w:rsid w:val="00BA3A17"/>
    <w:pPr>
      <w:spacing w:before="0" w:after="0"/>
    </w:pPr>
    <w:rPr>
      <w:rFonts w:cstheme="minorBidi"/>
      <w:kern w:val="0"/>
      <w:lang w:bidi="ar-SA"/>
    </w:rPr>
  </w:style>
  <w:style w:type="character" w:customStyle="1" w:styleId="BodyTextFirstIndentChar">
    <w:name w:val="Body Text First Indent Char"/>
    <w:aliases w:val="Text of Statute Char"/>
    <w:basedOn w:val="BodyTextChar"/>
    <w:link w:val="BodyTextFirstIndent"/>
    <w:semiHidden/>
    <w:rsid w:val="000E1CF7"/>
    <w:rPr>
      <w:rFonts w:eastAsia="Times New Roman" w:cstheme="minorBidi"/>
      <w:kern w:val="0"/>
      <w:lang w:bidi="ar-SA"/>
    </w:rPr>
  </w:style>
  <w:style w:type="paragraph" w:styleId="BodyTextFirstIndent">
    <w:name w:val="Body Text First Indent"/>
    <w:aliases w:val="Text of Statute"/>
    <w:basedOn w:val="BodyText"/>
    <w:link w:val="BodyTextFirstIndentChar"/>
    <w:semiHidden/>
    <w:rsid w:val="00BA3A17"/>
    <w:pPr>
      <w:spacing w:before="0" w:after="0"/>
      <w:ind w:firstLine="360"/>
    </w:pPr>
    <w:rPr>
      <w:rFonts w:eastAsiaTheme="minorHAnsi" w:cstheme="minorBidi"/>
      <w:kern w:val="0"/>
    </w:rPr>
  </w:style>
  <w:style w:type="character" w:customStyle="1" w:styleId="BodyTextFirstIndent2Char">
    <w:name w:val="Body Text First Indent 2 Char"/>
    <w:basedOn w:val="BodyTextIndentChar"/>
    <w:link w:val="BodyTextFirstIndent2"/>
    <w:uiPriority w:val="99"/>
    <w:semiHidden/>
    <w:rsid w:val="00BA3A17"/>
    <w:rPr>
      <w:rFonts w:cstheme="minorBidi"/>
      <w:kern w:val="0"/>
      <w:lang w:bidi="ar-SA"/>
    </w:rPr>
  </w:style>
  <w:style w:type="paragraph" w:styleId="BodyTextFirstIndent2">
    <w:name w:val="Body Text First Indent 2"/>
    <w:basedOn w:val="BodyTextIndent"/>
    <w:link w:val="BodyTextFirstIndent2Char"/>
    <w:uiPriority w:val="99"/>
    <w:semiHidden/>
    <w:unhideWhenUsed/>
    <w:rsid w:val="00BA3A17"/>
    <w:pPr>
      <w:spacing w:after="0"/>
      <w:ind w:firstLine="360"/>
    </w:pPr>
  </w:style>
  <w:style w:type="character" w:customStyle="1" w:styleId="NoteHeadingChar">
    <w:name w:val="Note Heading Char"/>
    <w:basedOn w:val="DefaultParagraphFont"/>
    <w:link w:val="NoteHeading"/>
    <w:uiPriority w:val="99"/>
    <w:semiHidden/>
    <w:rsid w:val="00BA3A17"/>
    <w:rPr>
      <w:rFonts w:cstheme="minorBidi"/>
      <w:kern w:val="0"/>
      <w:lang w:bidi="ar-SA"/>
    </w:rPr>
  </w:style>
  <w:style w:type="paragraph" w:styleId="NoteHeading">
    <w:name w:val="Note Heading"/>
    <w:basedOn w:val="Normal"/>
    <w:next w:val="Normal"/>
    <w:link w:val="NoteHeadingChar"/>
    <w:uiPriority w:val="99"/>
    <w:semiHidden/>
    <w:unhideWhenUsed/>
    <w:rsid w:val="00BA3A17"/>
    <w:pPr>
      <w:spacing w:before="0" w:after="0"/>
    </w:pPr>
    <w:rPr>
      <w:rFonts w:cstheme="minorBidi"/>
      <w:kern w:val="0"/>
      <w:lang w:bidi="ar-SA"/>
    </w:rPr>
  </w:style>
  <w:style w:type="character" w:customStyle="1" w:styleId="BodyText2Char">
    <w:name w:val="Body Text 2 Char"/>
    <w:basedOn w:val="DefaultParagraphFont"/>
    <w:link w:val="BodyText2"/>
    <w:uiPriority w:val="99"/>
    <w:semiHidden/>
    <w:rsid w:val="00BA3A17"/>
    <w:rPr>
      <w:rFonts w:cstheme="minorBidi"/>
      <w:kern w:val="0"/>
      <w:lang w:bidi="ar-SA"/>
    </w:rPr>
  </w:style>
  <w:style w:type="paragraph" w:styleId="BodyText2">
    <w:name w:val="Body Text 2"/>
    <w:basedOn w:val="Normal"/>
    <w:link w:val="BodyText2Char"/>
    <w:uiPriority w:val="99"/>
    <w:semiHidden/>
    <w:unhideWhenUsed/>
    <w:rsid w:val="00BA3A17"/>
    <w:pPr>
      <w:spacing w:before="0" w:line="480" w:lineRule="auto"/>
    </w:pPr>
    <w:rPr>
      <w:rFonts w:cstheme="minorBidi"/>
      <w:kern w:val="0"/>
      <w:lang w:bidi="ar-SA"/>
    </w:rPr>
  </w:style>
  <w:style w:type="character" w:customStyle="1" w:styleId="BodyText3Char">
    <w:name w:val="Body Text 3 Char"/>
    <w:basedOn w:val="DefaultParagraphFont"/>
    <w:link w:val="BodyText3"/>
    <w:uiPriority w:val="99"/>
    <w:semiHidden/>
    <w:rsid w:val="00BA3A17"/>
    <w:rPr>
      <w:rFonts w:cstheme="minorBidi"/>
      <w:kern w:val="0"/>
      <w:sz w:val="16"/>
      <w:szCs w:val="16"/>
      <w:lang w:bidi="ar-SA"/>
    </w:rPr>
  </w:style>
  <w:style w:type="paragraph" w:styleId="BodyText3">
    <w:name w:val="Body Text 3"/>
    <w:basedOn w:val="Normal"/>
    <w:link w:val="BodyText3Char"/>
    <w:uiPriority w:val="99"/>
    <w:semiHidden/>
    <w:unhideWhenUsed/>
    <w:rsid w:val="00BA3A17"/>
    <w:pPr>
      <w:spacing w:before="0"/>
    </w:pPr>
    <w:rPr>
      <w:rFonts w:cstheme="minorBidi"/>
      <w:kern w:val="0"/>
      <w:sz w:val="16"/>
      <w:szCs w:val="16"/>
      <w:lang w:bidi="ar-SA"/>
    </w:rPr>
  </w:style>
  <w:style w:type="character" w:customStyle="1" w:styleId="BodyTextIndent2Char">
    <w:name w:val="Body Text Indent 2 Char"/>
    <w:basedOn w:val="DefaultParagraphFont"/>
    <w:link w:val="BodyTextIndent2"/>
    <w:uiPriority w:val="99"/>
    <w:semiHidden/>
    <w:rsid w:val="00BA3A17"/>
    <w:rPr>
      <w:rFonts w:cstheme="minorBidi"/>
      <w:kern w:val="0"/>
      <w:lang w:bidi="ar-SA"/>
    </w:rPr>
  </w:style>
  <w:style w:type="paragraph" w:styleId="BodyTextIndent2">
    <w:name w:val="Body Text Indent 2"/>
    <w:basedOn w:val="Normal"/>
    <w:link w:val="BodyTextIndent2Char"/>
    <w:uiPriority w:val="99"/>
    <w:semiHidden/>
    <w:unhideWhenUsed/>
    <w:rsid w:val="00BA3A17"/>
    <w:pPr>
      <w:spacing w:before="0" w:line="480" w:lineRule="auto"/>
      <w:ind w:left="360"/>
    </w:pPr>
    <w:rPr>
      <w:rFonts w:cstheme="minorBidi"/>
      <w:kern w:val="0"/>
      <w:lang w:bidi="ar-SA"/>
    </w:rPr>
  </w:style>
  <w:style w:type="character" w:customStyle="1" w:styleId="BodyTextIndent3Char">
    <w:name w:val="Body Text Indent 3 Char"/>
    <w:basedOn w:val="DefaultParagraphFont"/>
    <w:link w:val="BodyTextIndent3"/>
    <w:uiPriority w:val="99"/>
    <w:semiHidden/>
    <w:rsid w:val="00BA3A17"/>
    <w:rPr>
      <w:rFonts w:cstheme="minorBidi"/>
      <w:kern w:val="0"/>
      <w:sz w:val="16"/>
      <w:szCs w:val="16"/>
      <w:lang w:bidi="ar-SA"/>
    </w:rPr>
  </w:style>
  <w:style w:type="paragraph" w:styleId="BodyTextIndent3">
    <w:name w:val="Body Text Indent 3"/>
    <w:basedOn w:val="Normal"/>
    <w:link w:val="BodyTextIndent3Char"/>
    <w:uiPriority w:val="99"/>
    <w:semiHidden/>
    <w:unhideWhenUsed/>
    <w:rsid w:val="00BA3A17"/>
    <w:pPr>
      <w:spacing w:before="0"/>
      <w:ind w:left="360"/>
    </w:pPr>
    <w:rPr>
      <w:rFonts w:cstheme="minorBidi"/>
      <w:kern w:val="0"/>
      <w:sz w:val="16"/>
      <w:szCs w:val="16"/>
      <w:lang w:bidi="ar-SA"/>
    </w:rPr>
  </w:style>
  <w:style w:type="character" w:customStyle="1" w:styleId="PlainTextChar">
    <w:name w:val="Plain Text Char"/>
    <w:basedOn w:val="DefaultParagraphFont"/>
    <w:link w:val="PlainText"/>
    <w:uiPriority w:val="99"/>
    <w:semiHidden/>
    <w:rsid w:val="000E1CF7"/>
    <w:rPr>
      <w:rFonts w:ascii="Consolas" w:hAnsi="Consolas" w:cstheme="minorBidi"/>
      <w:kern w:val="0"/>
      <w:sz w:val="21"/>
      <w:szCs w:val="21"/>
      <w:lang w:bidi="ar-SA"/>
    </w:rPr>
  </w:style>
  <w:style w:type="paragraph" w:styleId="PlainText">
    <w:name w:val="Plain Text"/>
    <w:basedOn w:val="Normal"/>
    <w:link w:val="PlainTextChar"/>
    <w:uiPriority w:val="99"/>
    <w:semiHidden/>
    <w:rsid w:val="00BA3A17"/>
    <w:pPr>
      <w:spacing w:before="0" w:after="0"/>
    </w:pPr>
    <w:rPr>
      <w:rFonts w:ascii="Consolas" w:hAnsi="Consolas" w:cstheme="minorBidi"/>
      <w:kern w:val="0"/>
      <w:sz w:val="21"/>
      <w:szCs w:val="21"/>
      <w:lang w:bidi="ar-SA"/>
    </w:rPr>
  </w:style>
  <w:style w:type="character" w:customStyle="1" w:styleId="E-mailSignatureChar">
    <w:name w:val="E-mail Signature Char"/>
    <w:basedOn w:val="DefaultParagraphFont"/>
    <w:link w:val="E-mailSignature"/>
    <w:uiPriority w:val="99"/>
    <w:semiHidden/>
    <w:rsid w:val="00BA3A17"/>
    <w:rPr>
      <w:rFonts w:cstheme="minorBidi"/>
      <w:kern w:val="0"/>
      <w:lang w:bidi="ar-SA"/>
    </w:rPr>
  </w:style>
  <w:style w:type="paragraph" w:styleId="E-mailSignature">
    <w:name w:val="E-mail Signature"/>
    <w:basedOn w:val="Normal"/>
    <w:link w:val="E-mailSignatureChar"/>
    <w:uiPriority w:val="99"/>
    <w:semiHidden/>
    <w:unhideWhenUsed/>
    <w:rsid w:val="00BA3A17"/>
    <w:pPr>
      <w:spacing w:before="0" w:after="0"/>
    </w:pPr>
    <w:rPr>
      <w:rFonts w:cstheme="minorBidi"/>
      <w:kern w:val="0"/>
      <w:lang w:bidi="ar-SA"/>
    </w:rPr>
  </w:style>
  <w:style w:type="paragraph" w:styleId="NormalWeb">
    <w:name w:val="Normal (Web)"/>
    <w:basedOn w:val="Normal"/>
    <w:semiHidden/>
    <w:rsid w:val="00BA3A17"/>
    <w:pPr>
      <w:spacing w:before="0" w:after="0"/>
    </w:pPr>
    <w:rPr>
      <w:kern w:val="0"/>
      <w:lang w:bidi="ar-SA"/>
    </w:rPr>
  </w:style>
  <w:style w:type="character" w:customStyle="1" w:styleId="HTMLAddressChar">
    <w:name w:val="HTML Address Char"/>
    <w:basedOn w:val="DefaultParagraphFont"/>
    <w:link w:val="HTMLAddress"/>
    <w:uiPriority w:val="99"/>
    <w:semiHidden/>
    <w:rsid w:val="00BA3A17"/>
    <w:rPr>
      <w:rFonts w:cstheme="minorBidi"/>
      <w:i/>
      <w:iCs/>
      <w:kern w:val="0"/>
      <w:lang w:bidi="ar-SA"/>
    </w:rPr>
  </w:style>
  <w:style w:type="paragraph" w:styleId="HTMLAddress">
    <w:name w:val="HTML Address"/>
    <w:basedOn w:val="Normal"/>
    <w:link w:val="HTMLAddressChar"/>
    <w:uiPriority w:val="99"/>
    <w:semiHidden/>
    <w:unhideWhenUsed/>
    <w:rsid w:val="00BA3A17"/>
    <w:pPr>
      <w:spacing w:before="0" w:after="0"/>
    </w:pPr>
    <w:rPr>
      <w:rFonts w:cstheme="minorBidi"/>
      <w:i/>
      <w:iCs/>
      <w:kern w:val="0"/>
      <w:lang w:bidi="ar-SA"/>
    </w:rPr>
  </w:style>
  <w:style w:type="character" w:customStyle="1" w:styleId="HTMLPreformattedChar">
    <w:name w:val="HTML Preformatted Char"/>
    <w:basedOn w:val="DefaultParagraphFont"/>
    <w:link w:val="HTMLPreformatted"/>
    <w:uiPriority w:val="99"/>
    <w:semiHidden/>
    <w:rsid w:val="00BA3A17"/>
    <w:rPr>
      <w:rFonts w:ascii="Consolas" w:hAnsi="Consolas" w:cstheme="minorBidi"/>
      <w:kern w:val="0"/>
      <w:sz w:val="20"/>
      <w:szCs w:val="20"/>
      <w:lang w:bidi="ar-SA"/>
    </w:rPr>
  </w:style>
  <w:style w:type="paragraph" w:styleId="HTMLPreformatted">
    <w:name w:val="HTML Preformatted"/>
    <w:basedOn w:val="Normal"/>
    <w:link w:val="HTMLPreformattedChar"/>
    <w:uiPriority w:val="99"/>
    <w:semiHidden/>
    <w:unhideWhenUsed/>
    <w:rsid w:val="00BA3A17"/>
    <w:pPr>
      <w:spacing w:before="0" w:after="0"/>
    </w:pPr>
    <w:rPr>
      <w:rFonts w:ascii="Consolas" w:hAnsi="Consolas" w:cstheme="minorBidi"/>
      <w:kern w:val="0"/>
      <w:sz w:val="20"/>
      <w:szCs w:val="20"/>
      <w:lang w:bidi="ar-SA"/>
    </w:rPr>
  </w:style>
  <w:style w:type="character" w:customStyle="1" w:styleId="CommentSubjectChar">
    <w:name w:val="Comment Subject Char"/>
    <w:basedOn w:val="CommentTextChar"/>
    <w:link w:val="CommentSubject"/>
    <w:uiPriority w:val="99"/>
    <w:semiHidden/>
    <w:rsid w:val="000E1CF7"/>
    <w:rPr>
      <w:rFonts w:eastAsia="Times New Roman" w:cstheme="minorBidi"/>
      <w:b/>
      <w:bCs/>
      <w:kern w:val="0"/>
      <w:sz w:val="20"/>
      <w:szCs w:val="20"/>
      <w:lang w:bidi="ar-SA"/>
    </w:rPr>
  </w:style>
  <w:style w:type="paragraph" w:styleId="CommentSubject">
    <w:name w:val="annotation subject"/>
    <w:basedOn w:val="CommentText"/>
    <w:next w:val="CommentText"/>
    <w:link w:val="CommentSubjectChar"/>
    <w:uiPriority w:val="99"/>
    <w:semiHidden/>
    <w:rsid w:val="00BA3A17"/>
    <w:pPr>
      <w:spacing w:before="0"/>
    </w:pPr>
    <w:rPr>
      <w:rFonts w:eastAsiaTheme="minorHAnsi" w:cstheme="minorBidi"/>
      <w:b/>
      <w:bCs/>
      <w:kern w:val="0"/>
    </w:rPr>
  </w:style>
  <w:style w:type="character" w:styleId="BookTitle">
    <w:name w:val="Book Title"/>
    <w:basedOn w:val="DefaultParagraphFont"/>
    <w:uiPriority w:val="33"/>
    <w:semiHidden/>
    <w:rsid w:val="00BA3A17"/>
    <w:rPr>
      <w:b/>
      <w:bCs/>
      <w:smallCaps/>
      <w:spacing w:val="5"/>
    </w:rPr>
  </w:style>
  <w:style w:type="paragraph" w:customStyle="1" w:styleId="Initials">
    <w:name w:val="Initials"/>
    <w:basedOn w:val="Normal"/>
    <w:uiPriority w:val="99"/>
    <w:semiHidden/>
    <w:rsid w:val="00BA3A17"/>
    <w:pPr>
      <w:spacing w:after="0"/>
      <w:contextualSpacing/>
    </w:pPr>
    <w:rPr>
      <w:rFonts w:eastAsia="Times New Roman"/>
      <w:kern w:val="0"/>
      <w:lang w:bidi="ar-SA"/>
    </w:rPr>
  </w:style>
  <w:style w:type="paragraph" w:styleId="ListParagraph">
    <w:name w:val="List Paragraph"/>
    <w:basedOn w:val="Normal"/>
    <w:uiPriority w:val="34"/>
    <w:semiHidden/>
    <w:qFormat/>
    <w:rsid w:val="000B1DF4"/>
    <w:pPr>
      <w:spacing w:before="0" w:after="0"/>
      <w:ind w:left="720"/>
      <w:contextualSpacing/>
      <w:jc w:val="both"/>
    </w:pPr>
    <w:rPr>
      <w:rFonts w:eastAsia="Calibri"/>
      <w:bCs/>
      <w:kern w:val="0"/>
      <w:lang w:eastAsia="da-DK" w:bidi="ar-SA"/>
    </w:rPr>
  </w:style>
  <w:style w:type="character" w:customStyle="1" w:styleId="emphi1">
    <w:name w:val="emphi1"/>
    <w:basedOn w:val="DefaultParagraphFont"/>
    <w:semiHidden/>
    <w:rsid w:val="000B1DF4"/>
    <w:rPr>
      <w:i/>
      <w:iCs/>
    </w:rPr>
  </w:style>
  <w:style w:type="character" w:customStyle="1" w:styleId="emph-i">
    <w:name w:val="emph-i"/>
    <w:basedOn w:val="DefaultParagraphFont"/>
    <w:semiHidden/>
    <w:rsid w:val="000B1DF4"/>
    <w:rPr>
      <w:i/>
      <w:iCs/>
    </w:rPr>
  </w:style>
  <w:style w:type="paragraph" w:customStyle="1" w:styleId="BLevel1">
    <w:name w:val="BLevel1"/>
    <w:basedOn w:val="BNormal"/>
    <w:link w:val="BLevel1Char"/>
    <w:qFormat/>
    <w:rsid w:val="00994780"/>
    <w:pPr>
      <w:outlineLvl w:val="0"/>
    </w:pPr>
    <w:rPr>
      <w:b/>
    </w:rPr>
  </w:style>
  <w:style w:type="character" w:customStyle="1" w:styleId="BLevel1Char">
    <w:name w:val="BLevel1 Char"/>
    <w:basedOn w:val="BNormalChar"/>
    <w:link w:val="BLevel1"/>
    <w:rsid w:val="00994780"/>
    <w:rPr>
      <w:rFonts w:eastAsia="Times New Roman"/>
      <w:b/>
      <w:kern w:val="0"/>
      <w:lang w:bidi="ar-SA"/>
    </w:rPr>
  </w:style>
  <w:style w:type="paragraph" w:customStyle="1" w:styleId="BLevel2">
    <w:name w:val="BLevel2"/>
    <w:basedOn w:val="BNormal"/>
    <w:link w:val="BLevel2Char"/>
    <w:qFormat/>
    <w:rsid w:val="00994780"/>
    <w:pPr>
      <w:ind w:left="720"/>
      <w:outlineLvl w:val="1"/>
    </w:pPr>
  </w:style>
  <w:style w:type="character" w:customStyle="1" w:styleId="BLevel2Char">
    <w:name w:val="BLevel2 Char"/>
    <w:basedOn w:val="BNormalChar"/>
    <w:link w:val="BLevel2"/>
    <w:rsid w:val="00994780"/>
    <w:rPr>
      <w:rFonts w:eastAsia="Times New Roman"/>
      <w:kern w:val="0"/>
      <w:lang w:bidi="ar-SA"/>
    </w:rPr>
  </w:style>
  <w:style w:type="paragraph" w:customStyle="1" w:styleId="BLevel3">
    <w:name w:val="BLevel3"/>
    <w:basedOn w:val="BNormal"/>
    <w:link w:val="BLevel3Char"/>
    <w:qFormat/>
    <w:rsid w:val="00994780"/>
    <w:pPr>
      <w:ind w:left="1440"/>
      <w:outlineLvl w:val="2"/>
    </w:pPr>
  </w:style>
  <w:style w:type="character" w:customStyle="1" w:styleId="BLevel3Char">
    <w:name w:val="BLevel3 Char"/>
    <w:basedOn w:val="BNormalChar"/>
    <w:link w:val="BLevel3"/>
    <w:rsid w:val="00994780"/>
    <w:rPr>
      <w:rFonts w:eastAsia="Times New Roman"/>
      <w:kern w:val="0"/>
      <w:lang w:bidi="ar-SA"/>
    </w:rPr>
  </w:style>
  <w:style w:type="paragraph" w:customStyle="1" w:styleId="BLevel4">
    <w:name w:val="BLevel4"/>
    <w:basedOn w:val="BNormal"/>
    <w:link w:val="BLevel4Char"/>
    <w:qFormat/>
    <w:rsid w:val="006053C8"/>
    <w:pPr>
      <w:ind w:left="2160"/>
      <w:outlineLvl w:val="3"/>
    </w:pPr>
  </w:style>
  <w:style w:type="character" w:customStyle="1" w:styleId="BLevel4Char">
    <w:name w:val="BLevel4 Char"/>
    <w:basedOn w:val="BNormalChar"/>
    <w:link w:val="BLevel4"/>
    <w:rsid w:val="006053C8"/>
    <w:rPr>
      <w:rFonts w:eastAsia="Times New Roman"/>
      <w:kern w:val="0"/>
      <w:lang w:bidi="ar-SA"/>
    </w:rPr>
  </w:style>
  <w:style w:type="paragraph" w:customStyle="1" w:styleId="BLevel5">
    <w:name w:val="BLevel5"/>
    <w:basedOn w:val="BNormal"/>
    <w:link w:val="BLevel5Char"/>
    <w:qFormat/>
    <w:rsid w:val="006053C8"/>
    <w:pPr>
      <w:ind w:left="2880"/>
      <w:outlineLvl w:val="4"/>
    </w:pPr>
  </w:style>
  <w:style w:type="character" w:customStyle="1" w:styleId="BLevel5Char">
    <w:name w:val="BLevel5 Char"/>
    <w:basedOn w:val="BNormalChar"/>
    <w:link w:val="BLevel5"/>
    <w:rsid w:val="006053C8"/>
    <w:rPr>
      <w:rFonts w:eastAsia="Times New Roman"/>
      <w:kern w:val="0"/>
      <w:lang w:bidi="ar-SA"/>
    </w:rPr>
  </w:style>
  <w:style w:type="paragraph" w:customStyle="1" w:styleId="BLevel6">
    <w:name w:val="BLevel6"/>
    <w:basedOn w:val="BNormal"/>
    <w:link w:val="BLevel6Char"/>
    <w:qFormat/>
    <w:rsid w:val="006053C8"/>
    <w:pPr>
      <w:ind w:left="3600"/>
      <w:outlineLvl w:val="5"/>
    </w:pPr>
  </w:style>
  <w:style w:type="character" w:customStyle="1" w:styleId="BLevel6Char">
    <w:name w:val="BLevel6 Char"/>
    <w:basedOn w:val="DefaultParagraphFont"/>
    <w:link w:val="BLevel6"/>
    <w:rsid w:val="00C924AA"/>
    <w:rPr>
      <w:rFonts w:eastAsia="Times New Roman"/>
      <w:kern w:val="0"/>
      <w:lang w:bidi="ar-SA"/>
    </w:rPr>
  </w:style>
  <w:style w:type="paragraph" w:styleId="TOC2">
    <w:name w:val="toc 2"/>
    <w:basedOn w:val="Normal"/>
    <w:next w:val="Normal"/>
    <w:autoRedefine/>
    <w:uiPriority w:val="39"/>
    <w:semiHidden/>
    <w:qFormat/>
    <w:rsid w:val="00D3763E"/>
    <w:pPr>
      <w:spacing w:after="100"/>
      <w:ind w:left="240"/>
    </w:pPr>
  </w:style>
  <w:style w:type="paragraph" w:styleId="TOC3">
    <w:name w:val="toc 3"/>
    <w:basedOn w:val="Normal"/>
    <w:next w:val="Normal"/>
    <w:autoRedefine/>
    <w:semiHidden/>
    <w:qFormat/>
    <w:rsid w:val="00D3763E"/>
    <w:pPr>
      <w:spacing w:after="100"/>
      <w:ind w:left="480"/>
    </w:pPr>
  </w:style>
  <w:style w:type="paragraph" w:styleId="TOC4">
    <w:name w:val="toc 4"/>
    <w:basedOn w:val="Normal"/>
    <w:next w:val="Normal"/>
    <w:autoRedefine/>
    <w:uiPriority w:val="39"/>
    <w:semiHidden/>
    <w:rsid w:val="00D3763E"/>
    <w:pPr>
      <w:spacing w:after="100"/>
      <w:ind w:left="720"/>
    </w:pPr>
  </w:style>
  <w:style w:type="paragraph" w:customStyle="1" w:styleId="Style1">
    <w:name w:val="Style1"/>
    <w:basedOn w:val="Normal"/>
    <w:semiHidden/>
    <w:qFormat/>
    <w:rsid w:val="00685FC3"/>
    <w:pPr>
      <w:spacing w:before="0" w:after="0"/>
      <w:jc w:val="both"/>
    </w:pPr>
    <w:rPr>
      <w:rFonts w:eastAsia="Calibri"/>
      <w:bCs/>
      <w:kern w:val="0"/>
      <w:lang w:eastAsia="da-DK" w:bidi="ar-SA"/>
    </w:rPr>
  </w:style>
  <w:style w:type="paragraph" w:customStyle="1" w:styleId="p">
    <w:name w:val="p"/>
    <w:uiPriority w:val="99"/>
    <w:semiHidden/>
    <w:rsid w:val="000B42CA"/>
    <w:pPr>
      <w:widowControl w:val="0"/>
      <w:autoSpaceDE w:val="0"/>
      <w:autoSpaceDN w:val="0"/>
      <w:adjustRightInd w:val="0"/>
      <w:spacing w:before="100" w:after="0"/>
      <w:ind w:firstLine="150"/>
    </w:pPr>
    <w:rPr>
      <w:rFonts w:eastAsiaTheme="minorEastAsia"/>
      <w:kern w:val="0"/>
      <w:sz w:val="20"/>
      <w:szCs w:val="20"/>
      <w:lang w:bidi="ar-SA"/>
    </w:rPr>
  </w:style>
  <w:style w:type="character" w:customStyle="1" w:styleId="BCautionhead">
    <w:name w:val="BCaution_head"/>
    <w:basedOn w:val="BCommenthead"/>
    <w:uiPriority w:val="1"/>
    <w:qFormat/>
    <w:rsid w:val="007E29E2"/>
    <w:rPr>
      <w:b/>
    </w:rPr>
  </w:style>
  <w:style w:type="paragraph" w:customStyle="1" w:styleId="BCautionpara">
    <w:name w:val="BCaution_para"/>
    <w:basedOn w:val="BCommentpara"/>
    <w:link w:val="BCautionparaChar"/>
    <w:qFormat/>
    <w:rsid w:val="009337A4"/>
  </w:style>
  <w:style w:type="character" w:customStyle="1" w:styleId="BCautionparaChar">
    <w:name w:val="BCaution_para Char"/>
    <w:basedOn w:val="BCommentparaChar"/>
    <w:link w:val="BCautionpara"/>
    <w:rsid w:val="009337A4"/>
    <w:rPr>
      <w:rFonts w:eastAsia="Times New Roman"/>
      <w:kern w:val="0"/>
      <w:lang w:bidi="ar-SA"/>
    </w:rPr>
  </w:style>
  <w:style w:type="paragraph" w:styleId="Bibliography">
    <w:name w:val="Bibliography"/>
    <w:basedOn w:val="Normal"/>
    <w:next w:val="Normal"/>
    <w:uiPriority w:val="99"/>
    <w:semiHidden/>
    <w:rsid w:val="00C4264F"/>
  </w:style>
  <w:style w:type="paragraph" w:customStyle="1" w:styleId="Default">
    <w:name w:val="Default"/>
    <w:semiHidden/>
    <w:rsid w:val="00242B4D"/>
    <w:pPr>
      <w:autoSpaceDE w:val="0"/>
      <w:autoSpaceDN w:val="0"/>
      <w:adjustRightInd w:val="0"/>
      <w:spacing w:before="0" w:after="0"/>
    </w:pPr>
    <w:rPr>
      <w:rFonts w:ascii="Arial" w:eastAsiaTheme="minorEastAsia" w:hAnsi="Arial" w:cs="Arial"/>
      <w:color w:val="000000"/>
      <w:kern w:val="0"/>
      <w:lang w:bidi="ar-SA"/>
    </w:rPr>
  </w:style>
  <w:style w:type="character" w:customStyle="1" w:styleId="apple-converted-space">
    <w:name w:val="apple-converted-space"/>
    <w:basedOn w:val="DefaultParagraphFont"/>
    <w:semiHidden/>
    <w:rsid w:val="00242B4D"/>
    <w:rPr>
      <w:rFonts w:cs="Times New Roman"/>
    </w:rPr>
  </w:style>
  <w:style w:type="paragraph" w:customStyle="1" w:styleId="rvps2">
    <w:name w:val="rvps2"/>
    <w:basedOn w:val="Normal"/>
    <w:semiHidden/>
    <w:rsid w:val="00242B4D"/>
    <w:pPr>
      <w:spacing w:before="100" w:beforeAutospacing="1" w:after="100" w:afterAutospacing="1"/>
    </w:pPr>
    <w:rPr>
      <w:rFonts w:eastAsiaTheme="minorEastAsia"/>
      <w:kern w:val="0"/>
      <w:lang w:bidi="ar-SA"/>
    </w:rPr>
  </w:style>
  <w:style w:type="table" w:styleId="TableGrid">
    <w:name w:val="Table Grid"/>
    <w:basedOn w:val="TableNormal"/>
    <w:uiPriority w:val="59"/>
    <w:rsid w:val="00AA53B1"/>
    <w:pPr>
      <w:spacing w:before="0" w:after="0"/>
    </w:pPr>
    <w:rPr>
      <w:rFonts w:asciiTheme="minorHAnsi" w:eastAsiaTheme="minorEastAsia" w:hAnsiTheme="minorHAnsi"/>
      <w:kern w:val="0"/>
      <w:sz w:val="18"/>
      <w:szCs w:val="22"/>
      <w:lang w:val="en-GB" w:eastAsia="en-GB" w:bidi="ar-S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semiHidden/>
    <w:unhideWhenUsed/>
    <w:rsid w:val="00654070"/>
    <w:rPr>
      <w:rFonts w:cs="Times New Roman"/>
      <w:color w:val="800080" w:themeColor="followedHyperlink"/>
      <w:u w:val="single"/>
    </w:rPr>
  </w:style>
  <w:style w:type="character" w:styleId="Strong">
    <w:name w:val="Strong"/>
    <w:basedOn w:val="DefaultParagraphFont"/>
    <w:uiPriority w:val="22"/>
    <w:semiHidden/>
    <w:qFormat/>
    <w:rsid w:val="00654070"/>
    <w:rPr>
      <w:rFonts w:cs="Times New Roman"/>
      <w:b/>
      <w:bCs/>
    </w:rPr>
  </w:style>
  <w:style w:type="paragraph" w:customStyle="1" w:styleId="c2">
    <w:name w:val="c2"/>
    <w:basedOn w:val="Normal"/>
    <w:semiHidden/>
    <w:rsid w:val="00654070"/>
    <w:pPr>
      <w:spacing w:before="100" w:beforeAutospacing="1" w:after="100" w:afterAutospacing="1"/>
    </w:pPr>
    <w:rPr>
      <w:rFonts w:eastAsiaTheme="minorEastAsia"/>
      <w:kern w:val="0"/>
      <w:lang w:val="cs-CZ" w:eastAsia="cs-CZ" w:bidi="ar-SA"/>
    </w:rPr>
  </w:style>
  <w:style w:type="paragraph" w:customStyle="1" w:styleId="hp">
    <w:name w:val="hp"/>
    <w:basedOn w:val="Normal"/>
    <w:semiHidden/>
    <w:rsid w:val="00654070"/>
    <w:pPr>
      <w:spacing w:before="100" w:beforeAutospacing="1" w:after="100" w:afterAutospacing="1"/>
    </w:pPr>
    <w:rPr>
      <w:rFonts w:eastAsiaTheme="minorEastAsia"/>
      <w:kern w:val="0"/>
      <w:lang w:val="cs-CZ" w:eastAsia="cs-CZ" w:bidi="ar-SA"/>
    </w:rPr>
  </w:style>
  <w:style w:type="paragraph" w:customStyle="1" w:styleId="Body">
    <w:name w:val="Body"/>
    <w:basedOn w:val="Normal"/>
    <w:next w:val="BNormal"/>
    <w:semiHidden/>
    <w:rsid w:val="00DF2E11"/>
    <w:pPr>
      <w:pBdr>
        <w:top w:val="none" w:sz="96" w:space="31" w:color="FFFFFF" w:frame="1"/>
        <w:left w:val="none" w:sz="96" w:space="31" w:color="FFFFFF" w:frame="1"/>
        <w:bottom w:val="none" w:sz="96" w:space="31" w:color="FFFFFF" w:frame="1"/>
        <w:right w:val="none" w:sz="96" w:space="31" w:color="FFFFFF" w:frame="1"/>
      </w:pBdr>
      <w:spacing w:before="0" w:after="200" w:line="276" w:lineRule="auto"/>
    </w:pPr>
    <w:rPr>
      <w:rFonts w:eastAsiaTheme="minorEastAsia" w:cs="Calibri"/>
      <w:color w:val="000000"/>
      <w:kern w:val="0"/>
      <w:szCs w:val="22"/>
      <w:u w:color="000000"/>
      <w:lang w:val="pt-PT" w:bidi="ar-SA"/>
    </w:rPr>
  </w:style>
  <w:style w:type="character" w:customStyle="1" w:styleId="ColorfulGrid-Accent1Char">
    <w:name w:val="Colorful Grid - Accent 1 Char"/>
    <w:link w:val="ColorfulGrid-Accent1"/>
    <w:uiPriority w:val="29"/>
    <w:rsid w:val="006251A0"/>
    <w:rPr>
      <w:sz w:val="22"/>
      <w:szCs w:val="22"/>
    </w:rPr>
  </w:style>
  <w:style w:type="table" w:styleId="ColorfulGrid-Accent1">
    <w:name w:val="Colorful Grid Accent 1"/>
    <w:basedOn w:val="TableNormal"/>
    <w:link w:val="ColorfulGrid-Accent1Char"/>
    <w:uiPriority w:val="29"/>
    <w:semiHidden/>
    <w:unhideWhenUsed/>
    <w:rsid w:val="006251A0"/>
    <w:pPr>
      <w:spacing w:before="0" w:after="0"/>
    </w:pPr>
    <w:rPr>
      <w:sz w:val="22"/>
      <w:szCs w:val="22"/>
    </w:rPr>
    <w:tblPr>
      <w:tblStyleRowBandSize w:val="1"/>
      <w:tblStyleColBandSize w:val="1"/>
      <w:tblBorders>
        <w:insideH w:val="single" w:sz="4" w:space="0" w:color="FFFFFF" w:themeColor="background1"/>
      </w:tblBorders>
    </w:tblPr>
    <w:tcPr>
      <w:shd w:val="clear" w:color="auto" w:fill="DBE5F1" w:themeFill="accent1" w:themeFillTint="33"/>
    </w:tcPr>
    <w:tblStylePr w:type="firstRow">
      <w:tblPr/>
      <w:tcPr>
        <w:shd w:val="clear" w:color="auto" w:fill="B8CCE4" w:themeFill="accent1" w:themeFillTint="66"/>
      </w:tcPr>
    </w:tblStylePr>
    <w:tblStylePr w:type="lastRow">
      <w:tblPr/>
      <w:tcPr>
        <w:shd w:val="clear" w:color="auto" w:fill="B8CCE4" w:themeFill="accent1" w:themeFillTint="66"/>
      </w:tcPr>
    </w:tblStylePr>
    <w:tblStylePr w:type="firstCol">
      <w:tblPr/>
      <w:tcPr>
        <w:shd w:val="clear" w:color="auto" w:fill="365F91" w:themeFill="accent1" w:themeFillShade="BF"/>
      </w:tcPr>
    </w:tblStylePr>
    <w:tblStylePr w:type="lastCol">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paragraph" w:customStyle="1" w:styleId="BSourceExtract">
    <w:name w:val="BSourceExtract"/>
    <w:basedOn w:val="BNormal"/>
    <w:rsid w:val="00EA31D3"/>
    <w:pPr>
      <w:ind w:left="720"/>
    </w:pPr>
    <w:rPr>
      <w:sz w:val="20"/>
      <w:szCs w:val="20"/>
    </w:rPr>
  </w:style>
  <w:style w:type="paragraph" w:customStyle="1" w:styleId="BSourceExtractHead">
    <w:name w:val="BSourceExtract_Head"/>
    <w:basedOn w:val="BSourceExtract"/>
    <w:rsid w:val="00EA31D3"/>
    <w:rPr>
      <w:b/>
    </w:rPr>
  </w:style>
  <w:style w:type="paragraph" w:customStyle="1" w:styleId="HBNORMAL">
    <w:name w:val="HBNORMAL"/>
    <w:aliases w:val="NL"/>
    <w:semiHidden/>
    <w:rsid w:val="004857FC"/>
    <w:pPr>
      <w:spacing w:before="0" w:after="0"/>
    </w:pPr>
    <w:rPr>
      <w:rFonts w:eastAsia="Times New Roman"/>
      <w:kern w:val="0"/>
      <w:lang w:bidi="ar-SA"/>
    </w:rPr>
  </w:style>
  <w:style w:type="character" w:styleId="EndnoteReference">
    <w:name w:val="endnote reference"/>
    <w:basedOn w:val="DefaultParagraphFont"/>
    <w:uiPriority w:val="99"/>
    <w:semiHidden/>
    <w:rsid w:val="00E216E3"/>
    <w:rPr>
      <w:rFonts w:ascii="Verdana" w:hAnsi="Verdana"/>
      <w:color w:val="0000FF"/>
      <w:sz w:val="24"/>
      <w:vertAlign w:val="superscript"/>
    </w:rPr>
  </w:style>
  <w:style w:type="paragraph" w:styleId="ListBullet">
    <w:name w:val="List Bullet"/>
    <w:basedOn w:val="Normal"/>
    <w:semiHidden/>
    <w:rsid w:val="00E216E3"/>
    <w:pPr>
      <w:widowControl w:val="0"/>
      <w:numPr>
        <w:numId w:val="3"/>
      </w:numPr>
      <w:spacing w:before="0" w:line="300" w:lineRule="atLeast"/>
      <w:ind w:right="360"/>
      <w:jc w:val="both"/>
    </w:pPr>
    <w:rPr>
      <w:rFonts w:ascii="Verdana" w:eastAsia="Times New Roman" w:hAnsi="Verdana"/>
      <w:kern w:val="0"/>
      <w:lang w:bidi="ar-SA"/>
    </w:rPr>
  </w:style>
  <w:style w:type="paragraph" w:styleId="ListBullet2">
    <w:name w:val="List Bullet 2"/>
    <w:basedOn w:val="ListBullet"/>
    <w:semiHidden/>
    <w:rsid w:val="00E216E3"/>
    <w:pPr>
      <w:numPr>
        <w:ilvl w:val="1"/>
      </w:numPr>
      <w:ind w:right="0"/>
    </w:pPr>
  </w:style>
  <w:style w:type="character" w:customStyle="1" w:styleId="Level1TopicChar">
    <w:name w:val="Level 1 Topic Char"/>
    <w:basedOn w:val="DefaultParagraphFont"/>
    <w:link w:val="Level1Topic"/>
    <w:semiHidden/>
    <w:rsid w:val="000E1CF7"/>
    <w:rPr>
      <w:rFonts w:ascii="Arial" w:hAnsi="Arial" w:cs="Arial"/>
      <w:b/>
      <w:bCs/>
      <w:sz w:val="36"/>
      <w:szCs w:val="36"/>
    </w:rPr>
  </w:style>
  <w:style w:type="character" w:customStyle="1" w:styleId="LawNoteTitleChar">
    <w:name w:val="LawNote Title Char"/>
    <w:basedOn w:val="DefaultParagraphFont"/>
    <w:link w:val="LawNoteTitle"/>
    <w:semiHidden/>
    <w:rsid w:val="000E1CF7"/>
    <w:rPr>
      <w:rFonts w:ascii="Arial" w:hAnsi="Arial" w:cs="Arial"/>
      <w:b/>
      <w:color w:val="3C71A5"/>
      <w:sz w:val="32"/>
      <w:szCs w:val="32"/>
    </w:rPr>
  </w:style>
  <w:style w:type="character" w:styleId="PageNumber">
    <w:name w:val="page number"/>
    <w:basedOn w:val="DefaultParagraphFont"/>
    <w:semiHidden/>
    <w:rsid w:val="00282AD3"/>
  </w:style>
  <w:style w:type="paragraph" w:customStyle="1" w:styleId="CitationNote">
    <w:name w:val="CitationNote"/>
    <w:basedOn w:val="Heading2"/>
    <w:semiHidden/>
    <w:rsid w:val="00BB5BEA"/>
    <w:rPr>
      <w:rFonts w:cs="Times New Roman"/>
      <w:color w:val="31849B" w:themeColor="accent5" w:themeShade="BF"/>
    </w:rPr>
  </w:style>
  <w:style w:type="paragraph" w:customStyle="1" w:styleId="BCitationNote">
    <w:name w:val="BCitationNote"/>
    <w:rsid w:val="00B25CAA"/>
    <w:rPr>
      <w:rFonts w:eastAsiaTheme="majorEastAsia"/>
      <w:b/>
      <w:bCs/>
      <w:color w:val="31849B" w:themeColor="accent5" w:themeShade="BF"/>
      <w:szCs w:val="26"/>
      <w:lang w:bidi="ar-SA"/>
    </w:rPr>
  </w:style>
  <w:style w:type="paragraph" w:customStyle="1" w:styleId="DocID">
    <w:name w:val="DocID"/>
    <w:basedOn w:val="Footer"/>
    <w:next w:val="Footer"/>
    <w:semiHidden/>
    <w:rsid w:val="002B627A"/>
    <w:pPr>
      <w:tabs>
        <w:tab w:val="clear" w:pos="4680"/>
        <w:tab w:val="clear" w:pos="9360"/>
      </w:tabs>
    </w:pPr>
    <w:rPr>
      <w:rFonts w:eastAsia="Times New Roman" w:cs="Times New Roman"/>
      <w:sz w:val="16"/>
      <w:szCs w:val="20"/>
    </w:rPr>
  </w:style>
  <w:style w:type="paragraph" w:customStyle="1" w:styleId="Heading">
    <w:name w:val="Heading"/>
    <w:basedOn w:val="Normal"/>
    <w:semiHidden/>
    <w:rsid w:val="002B627A"/>
    <w:pPr>
      <w:spacing w:before="0" w:after="240"/>
    </w:pPr>
    <w:rPr>
      <w:rFonts w:eastAsia="Times New Roman"/>
      <w:kern w:val="0"/>
      <w:szCs w:val="20"/>
      <w:lang w:bidi="ar-SA"/>
    </w:rPr>
  </w:style>
  <w:style w:type="paragraph" w:customStyle="1" w:styleId="heading1notoc">
    <w:name w:val="heading 1 (no toc)"/>
    <w:basedOn w:val="Heading1"/>
    <w:next w:val="Normal"/>
    <w:link w:val="heading1notocChar"/>
    <w:semiHidden/>
    <w:rsid w:val="002B627A"/>
    <w:pPr>
      <w:keepNext w:val="0"/>
      <w:keepLines w:val="0"/>
      <w:spacing w:before="0" w:after="240"/>
      <w:outlineLvl w:val="9"/>
    </w:pPr>
    <w:rPr>
      <w:rFonts w:eastAsia="Times New Roman" w:cs="Times New Roman"/>
      <w:b w:val="0"/>
      <w:bCs w:val="0"/>
      <w:kern w:val="0"/>
      <w:sz w:val="24"/>
      <w:szCs w:val="20"/>
    </w:rPr>
  </w:style>
  <w:style w:type="paragraph" w:customStyle="1" w:styleId="heading2notoc">
    <w:name w:val="heading 2 (no toc)"/>
    <w:basedOn w:val="Heading2"/>
    <w:next w:val="Normal"/>
    <w:semiHidden/>
    <w:rsid w:val="002B627A"/>
    <w:pPr>
      <w:keepNext w:val="0"/>
      <w:keepLines w:val="0"/>
      <w:spacing w:before="0" w:after="240"/>
      <w:outlineLvl w:val="9"/>
    </w:pPr>
    <w:rPr>
      <w:rFonts w:eastAsia="Times New Roman" w:cs="Times New Roman"/>
      <w:b w:val="0"/>
      <w:bCs w:val="0"/>
      <w:kern w:val="0"/>
      <w:szCs w:val="20"/>
    </w:rPr>
  </w:style>
  <w:style w:type="paragraph" w:customStyle="1" w:styleId="heading3notoc">
    <w:name w:val="heading 3 (no toc)"/>
    <w:basedOn w:val="Heading3"/>
    <w:next w:val="Normal"/>
    <w:semiHidden/>
    <w:rsid w:val="002B627A"/>
    <w:pPr>
      <w:keepNext w:val="0"/>
      <w:keepLines w:val="0"/>
      <w:spacing w:before="0" w:after="240"/>
      <w:outlineLvl w:val="9"/>
    </w:pPr>
    <w:rPr>
      <w:rFonts w:eastAsia="Times New Roman" w:cs="Times New Roman"/>
      <w:b w:val="0"/>
      <w:bCs w:val="0"/>
      <w:kern w:val="0"/>
      <w:szCs w:val="20"/>
    </w:rPr>
  </w:style>
  <w:style w:type="paragraph" w:customStyle="1" w:styleId="heading4notoc">
    <w:name w:val="heading 4 (no toc)"/>
    <w:basedOn w:val="Heading4"/>
    <w:next w:val="Normal"/>
    <w:semiHidden/>
    <w:rsid w:val="002B627A"/>
    <w:pPr>
      <w:keepNext w:val="0"/>
      <w:keepLines w:val="0"/>
      <w:spacing w:before="0" w:after="240"/>
      <w:outlineLvl w:val="9"/>
    </w:pPr>
    <w:rPr>
      <w:rFonts w:eastAsia="Times New Roman" w:cs="Times New Roman"/>
      <w:b w:val="0"/>
      <w:bCs w:val="0"/>
      <w:i w:val="0"/>
      <w:iCs w:val="0"/>
      <w:kern w:val="0"/>
      <w:szCs w:val="20"/>
    </w:rPr>
  </w:style>
  <w:style w:type="paragraph" w:customStyle="1" w:styleId="heading5notoc">
    <w:name w:val="heading 5 (no toc)"/>
    <w:basedOn w:val="Heading5"/>
    <w:next w:val="Normal"/>
    <w:semiHidden/>
    <w:rsid w:val="002B627A"/>
    <w:pPr>
      <w:keepNext w:val="0"/>
      <w:keepLines w:val="0"/>
      <w:spacing w:before="0" w:after="240"/>
      <w:outlineLvl w:val="9"/>
    </w:pPr>
    <w:rPr>
      <w:rFonts w:eastAsia="Times New Roman" w:cs="Times New Roman"/>
      <w:kern w:val="0"/>
      <w:szCs w:val="20"/>
    </w:rPr>
  </w:style>
  <w:style w:type="paragraph" w:customStyle="1" w:styleId="Quote1">
    <w:name w:val="Quote1"/>
    <w:aliases w:val="q"/>
    <w:basedOn w:val="Normal"/>
    <w:next w:val="QuoteContinued"/>
    <w:semiHidden/>
    <w:rsid w:val="002B627A"/>
    <w:pPr>
      <w:spacing w:after="0"/>
      <w:ind w:left="1440" w:right="1440"/>
    </w:pPr>
    <w:rPr>
      <w:rFonts w:eastAsia="Times New Roman"/>
      <w:kern w:val="0"/>
      <w:szCs w:val="20"/>
      <w:lang w:bidi="ar-SA"/>
    </w:rPr>
  </w:style>
  <w:style w:type="paragraph" w:customStyle="1" w:styleId="QuoteDoubleSpace">
    <w:name w:val="Quote DoubleSpace"/>
    <w:aliases w:val="qd"/>
    <w:basedOn w:val="Quote1"/>
    <w:next w:val="Normal"/>
    <w:semiHidden/>
    <w:rsid w:val="002B627A"/>
    <w:pPr>
      <w:spacing w:line="480" w:lineRule="auto"/>
    </w:pPr>
  </w:style>
  <w:style w:type="paragraph" w:customStyle="1" w:styleId="QuoteContinued">
    <w:name w:val="Quote Continued"/>
    <w:basedOn w:val="BodyText"/>
    <w:next w:val="BodyText"/>
    <w:semiHidden/>
    <w:rsid w:val="002B627A"/>
    <w:pPr>
      <w:spacing w:before="0" w:after="240"/>
    </w:pPr>
    <w:rPr>
      <w:kern w:val="0"/>
      <w:szCs w:val="20"/>
    </w:rPr>
  </w:style>
  <w:style w:type="paragraph" w:styleId="Title">
    <w:name w:val="Title"/>
    <w:basedOn w:val="Normal"/>
    <w:link w:val="TitleChar"/>
    <w:semiHidden/>
    <w:qFormat/>
    <w:rsid w:val="002B627A"/>
    <w:pPr>
      <w:spacing w:after="60"/>
      <w:jc w:val="center"/>
      <w:outlineLvl w:val="0"/>
    </w:pPr>
    <w:rPr>
      <w:rFonts w:eastAsia="Times New Roman" w:cs="Arial"/>
      <w:b/>
      <w:bCs/>
      <w:kern w:val="28"/>
      <w:sz w:val="28"/>
      <w:szCs w:val="32"/>
      <w:lang w:bidi="ar-SA"/>
    </w:rPr>
  </w:style>
  <w:style w:type="character" w:customStyle="1" w:styleId="TitleChar">
    <w:name w:val="Title Char"/>
    <w:basedOn w:val="DefaultParagraphFont"/>
    <w:link w:val="Title"/>
    <w:semiHidden/>
    <w:rsid w:val="000E1CF7"/>
    <w:rPr>
      <w:rFonts w:eastAsia="Times New Roman" w:cs="Arial"/>
      <w:b/>
      <w:bCs/>
      <w:kern w:val="28"/>
      <w:sz w:val="28"/>
      <w:szCs w:val="32"/>
      <w:lang w:bidi="ar-SA"/>
    </w:rPr>
  </w:style>
  <w:style w:type="paragraph" w:styleId="Subtitle">
    <w:name w:val="Subtitle"/>
    <w:basedOn w:val="Normal"/>
    <w:link w:val="SubtitleChar"/>
    <w:semiHidden/>
    <w:qFormat/>
    <w:rsid w:val="002B627A"/>
    <w:pPr>
      <w:spacing w:before="0" w:after="60"/>
      <w:jc w:val="center"/>
      <w:outlineLvl w:val="1"/>
    </w:pPr>
    <w:rPr>
      <w:rFonts w:eastAsia="Times New Roman" w:cs="Arial"/>
      <w:kern w:val="0"/>
      <w:szCs w:val="20"/>
      <w:lang w:bidi="ar-SA"/>
    </w:rPr>
  </w:style>
  <w:style w:type="character" w:customStyle="1" w:styleId="SubtitleChar">
    <w:name w:val="Subtitle Char"/>
    <w:basedOn w:val="DefaultParagraphFont"/>
    <w:link w:val="Subtitle"/>
    <w:semiHidden/>
    <w:rsid w:val="000E1CF7"/>
    <w:rPr>
      <w:rFonts w:eastAsia="Times New Roman" w:cs="Arial"/>
      <w:kern w:val="0"/>
      <w:szCs w:val="20"/>
      <w:lang w:bidi="ar-SA"/>
    </w:rPr>
  </w:style>
  <w:style w:type="character" w:customStyle="1" w:styleId="ptext-1">
    <w:name w:val="ptext-1"/>
    <w:basedOn w:val="DefaultParagraphFont"/>
    <w:semiHidden/>
    <w:rsid w:val="006F25CD"/>
  </w:style>
  <w:style w:type="character" w:customStyle="1" w:styleId="ptext-2">
    <w:name w:val="ptext-2"/>
    <w:basedOn w:val="DefaultParagraphFont"/>
    <w:semiHidden/>
    <w:rsid w:val="006F25CD"/>
  </w:style>
  <w:style w:type="character" w:customStyle="1" w:styleId="enumbell">
    <w:name w:val="enumbell"/>
    <w:semiHidden/>
    <w:rsid w:val="006F25CD"/>
    <w:rPr>
      <w:b/>
      <w:bCs/>
    </w:rPr>
  </w:style>
  <w:style w:type="paragraph" w:customStyle="1" w:styleId="TableHeading1">
    <w:name w:val="Table Heading 1"/>
    <w:basedOn w:val="Normal"/>
    <w:semiHidden/>
    <w:qFormat/>
    <w:rsid w:val="00A832C5"/>
    <w:pPr>
      <w:shd w:val="clear" w:color="auto" w:fill="FFFFFF" w:themeFill="background1"/>
      <w:spacing w:before="120"/>
    </w:pPr>
    <w:rPr>
      <w:rFonts w:ascii="Arial" w:eastAsia="Times New Roman" w:hAnsi="Arial"/>
      <w:b/>
      <w:color w:val="262626" w:themeColor="text1" w:themeTint="D9"/>
      <w:kern w:val="0"/>
      <w:sz w:val="32"/>
      <w:szCs w:val="22"/>
      <w:lang w:bidi="ar-SA"/>
    </w:rPr>
  </w:style>
  <w:style w:type="paragraph" w:customStyle="1" w:styleId="AuthorByline">
    <w:name w:val="Author Byline"/>
    <w:basedOn w:val="Normal"/>
    <w:next w:val="Normal"/>
    <w:semiHidden/>
    <w:qFormat/>
    <w:rsid w:val="00A832C5"/>
    <w:pPr>
      <w:spacing w:before="120" w:line="360" w:lineRule="auto"/>
      <w:jc w:val="both"/>
    </w:pPr>
    <w:rPr>
      <w:rFonts w:ascii="Verdana" w:eastAsia="Times New Roman" w:hAnsi="Verdana" w:cs="Arial"/>
      <w:kern w:val="0"/>
      <w:sz w:val="22"/>
      <w:lang w:bidi="ar-SA"/>
    </w:rPr>
  </w:style>
  <w:style w:type="paragraph" w:customStyle="1" w:styleId="DocumentTitle">
    <w:name w:val="Document Title"/>
    <w:basedOn w:val="Normal"/>
    <w:next w:val="ArticleText"/>
    <w:link w:val="DocumentTitleChar"/>
    <w:semiHidden/>
    <w:qFormat/>
    <w:rsid w:val="00A832C5"/>
    <w:pPr>
      <w:spacing w:before="100"/>
    </w:pPr>
    <w:rPr>
      <w:rFonts w:ascii="Arial" w:eastAsia="Times New Roman" w:hAnsi="Arial"/>
      <w:kern w:val="0"/>
      <w:sz w:val="28"/>
      <w:szCs w:val="28"/>
      <w:lang w:bidi="ar-SA"/>
    </w:rPr>
  </w:style>
  <w:style w:type="paragraph" w:customStyle="1" w:styleId="PrimaryHeading">
    <w:name w:val="Primary Heading"/>
    <w:basedOn w:val="Normal"/>
    <w:next w:val="Normal"/>
    <w:semiHidden/>
    <w:qFormat/>
    <w:rsid w:val="00A832C5"/>
    <w:pPr>
      <w:spacing w:after="0"/>
    </w:pPr>
    <w:rPr>
      <w:rFonts w:ascii="Arial" w:eastAsia="Times New Roman" w:hAnsi="Arial" w:cs="Arial"/>
      <w:b/>
      <w:kern w:val="0"/>
      <w:sz w:val="36"/>
      <w:szCs w:val="36"/>
      <w:lang w:bidi="ar-SA"/>
    </w:rPr>
  </w:style>
  <w:style w:type="paragraph" w:customStyle="1" w:styleId="SecondaryHeading">
    <w:name w:val="Secondary Heading"/>
    <w:basedOn w:val="Normal"/>
    <w:next w:val="Normal"/>
    <w:semiHidden/>
    <w:qFormat/>
    <w:rsid w:val="00A832C5"/>
    <w:pPr>
      <w:shd w:val="clear" w:color="auto" w:fill="1D1B11" w:themeFill="background2" w:themeFillShade="1A"/>
      <w:spacing w:before="0"/>
    </w:pPr>
    <w:rPr>
      <w:rFonts w:ascii="Arial" w:eastAsia="Times New Roman" w:hAnsi="Arial" w:cs="Arial"/>
      <w:b/>
      <w:color w:val="B8CCE4" w:themeColor="accent1" w:themeTint="66"/>
      <w:kern w:val="0"/>
      <w:sz w:val="28"/>
      <w:szCs w:val="32"/>
      <w:lang w:bidi="ar-SA"/>
    </w:rPr>
  </w:style>
  <w:style w:type="paragraph" w:customStyle="1" w:styleId="ArticleText">
    <w:name w:val="Article Text"/>
    <w:basedOn w:val="Normal"/>
    <w:semiHidden/>
    <w:qFormat/>
    <w:rsid w:val="00A832C5"/>
    <w:pPr>
      <w:spacing w:before="120"/>
      <w:jc w:val="both"/>
    </w:pPr>
    <w:rPr>
      <w:rFonts w:ascii="Arial" w:eastAsia="Times New Roman" w:hAnsi="Arial"/>
      <w:kern w:val="0"/>
      <w:sz w:val="20"/>
      <w:lang w:bidi="ar-SA"/>
    </w:rPr>
  </w:style>
  <w:style w:type="paragraph" w:customStyle="1" w:styleId="ArticleHeading1">
    <w:name w:val="Article Heading 1"/>
    <w:basedOn w:val="Heading1"/>
    <w:next w:val="Normal"/>
    <w:link w:val="ArticleHeading1Char"/>
    <w:semiHidden/>
    <w:qFormat/>
    <w:rsid w:val="00A832C5"/>
    <w:pPr>
      <w:keepNext w:val="0"/>
      <w:keepLines w:val="0"/>
      <w:spacing w:before="120" w:after="120"/>
    </w:pPr>
    <w:rPr>
      <w:rFonts w:ascii="Arial" w:hAnsi="Arial"/>
      <w:b w:val="0"/>
      <w:bCs w:val="0"/>
      <w:color w:val="F79646" w:themeColor="accent6"/>
      <w:kern w:val="0"/>
    </w:rPr>
  </w:style>
  <w:style w:type="paragraph" w:customStyle="1" w:styleId="ArticleHeading2">
    <w:name w:val="Article Heading 2"/>
    <w:basedOn w:val="Heading2"/>
    <w:next w:val="ArticleText"/>
    <w:link w:val="ArticleHeading2Char"/>
    <w:semiHidden/>
    <w:qFormat/>
    <w:rsid w:val="00A832C5"/>
    <w:pPr>
      <w:keepNext w:val="0"/>
      <w:keepLines w:val="0"/>
      <w:spacing w:before="120" w:after="120"/>
      <w:ind w:left="720"/>
    </w:pPr>
    <w:rPr>
      <w:rFonts w:ascii="Verdana" w:eastAsia="Times New Roman" w:hAnsi="Verdana"/>
      <w:b w:val="0"/>
      <w:bCs w:val="0"/>
      <w:color w:val="F79646" w:themeColor="accent6"/>
      <w:kern w:val="0"/>
    </w:rPr>
  </w:style>
  <w:style w:type="character" w:customStyle="1" w:styleId="DocumentTitleChar">
    <w:name w:val="Document Title Char"/>
    <w:basedOn w:val="DefaultParagraphFont"/>
    <w:link w:val="DocumentTitle"/>
    <w:semiHidden/>
    <w:rsid w:val="000E1CF7"/>
    <w:rPr>
      <w:rFonts w:ascii="Arial" w:eastAsia="Times New Roman" w:hAnsi="Arial"/>
      <w:kern w:val="0"/>
      <w:sz w:val="28"/>
      <w:szCs w:val="28"/>
      <w:lang w:bidi="ar-SA"/>
    </w:rPr>
  </w:style>
  <w:style w:type="character" w:customStyle="1" w:styleId="ArticleHeading1Char">
    <w:name w:val="Article Heading 1 Char"/>
    <w:basedOn w:val="Heading1Char"/>
    <w:link w:val="ArticleHeading1"/>
    <w:semiHidden/>
    <w:rsid w:val="000E1CF7"/>
    <w:rPr>
      <w:rFonts w:ascii="Arial" w:eastAsiaTheme="majorEastAsia" w:hAnsi="Arial" w:cstheme="majorBidi"/>
      <w:b w:val="0"/>
      <w:bCs w:val="0"/>
      <w:color w:val="F79646" w:themeColor="accent6"/>
      <w:kern w:val="0"/>
      <w:sz w:val="28"/>
      <w:szCs w:val="28"/>
      <w:lang w:bidi="ar-SA"/>
    </w:rPr>
  </w:style>
  <w:style w:type="character" w:customStyle="1" w:styleId="ArticleHeading2Char">
    <w:name w:val="Article Heading 2 Char"/>
    <w:basedOn w:val="Heading2Char"/>
    <w:link w:val="ArticleHeading2"/>
    <w:semiHidden/>
    <w:rsid w:val="000E1CF7"/>
    <w:rPr>
      <w:rFonts w:ascii="Verdana" w:eastAsia="Times New Roman" w:hAnsi="Verdana" w:cstheme="majorBidi"/>
      <w:b w:val="0"/>
      <w:bCs w:val="0"/>
      <w:color w:val="F79646" w:themeColor="accent6"/>
      <w:kern w:val="0"/>
      <w:szCs w:val="26"/>
      <w:lang w:bidi="ar-SA"/>
    </w:rPr>
  </w:style>
  <w:style w:type="paragraph" w:customStyle="1" w:styleId="PublishDate">
    <w:name w:val="Publish Date"/>
    <w:basedOn w:val="Normal"/>
    <w:semiHidden/>
    <w:qFormat/>
    <w:rsid w:val="00A832C5"/>
    <w:pPr>
      <w:spacing w:before="120"/>
      <w:jc w:val="right"/>
    </w:pPr>
    <w:rPr>
      <w:rFonts w:ascii="Verdana" w:hAnsi="Verdana"/>
      <w:kern w:val="0"/>
      <w:sz w:val="20"/>
      <w:lang w:bidi="ar-SA"/>
    </w:rPr>
  </w:style>
  <w:style w:type="paragraph" w:customStyle="1" w:styleId="ArticleHeading3">
    <w:name w:val="Article Heading 3"/>
    <w:basedOn w:val="ArticleHeading2"/>
    <w:next w:val="ArticleText"/>
    <w:semiHidden/>
    <w:qFormat/>
    <w:rsid w:val="00A832C5"/>
    <w:pPr>
      <w:ind w:left="1440"/>
    </w:pPr>
    <w:rPr>
      <w:i/>
    </w:rPr>
  </w:style>
  <w:style w:type="paragraph" w:customStyle="1" w:styleId="TableSubheading1">
    <w:name w:val="Table Subheading 1"/>
    <w:basedOn w:val="ArticleText"/>
    <w:semiHidden/>
    <w:qFormat/>
    <w:rsid w:val="00A832C5"/>
    <w:pPr>
      <w:shd w:val="clear" w:color="auto" w:fill="404040" w:themeFill="text1" w:themeFillTint="BF"/>
    </w:pPr>
    <w:rPr>
      <w:b/>
      <w:color w:val="DDD9C3" w:themeColor="background2" w:themeShade="E6"/>
      <w:szCs w:val="22"/>
    </w:rPr>
  </w:style>
  <w:style w:type="table" w:customStyle="1" w:styleId="TableGrid1">
    <w:name w:val="Table Grid1"/>
    <w:basedOn w:val="TableNormal"/>
    <w:next w:val="TableGrid"/>
    <w:uiPriority w:val="59"/>
    <w:rsid w:val="00A832C5"/>
    <w:pPr>
      <w:spacing w:before="0" w:after="0"/>
    </w:pPr>
    <w:rPr>
      <w:rFonts w:asciiTheme="minorHAnsi" w:eastAsiaTheme="minorEastAsia" w:hAnsiTheme="minorHAnsi" w:cstheme="minorBidi"/>
      <w:kern w:val="0"/>
      <w:sz w:val="22"/>
      <w:szCs w:val="22"/>
      <w:lang w:bidi="ar-SA"/>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Level1Topic">
    <w:name w:val="Level 1 Topic"/>
    <w:basedOn w:val="Normal"/>
    <w:link w:val="Level1TopicChar"/>
    <w:semiHidden/>
    <w:rsid w:val="008228BD"/>
    <w:pPr>
      <w:spacing w:before="0" w:after="240" w:line="300" w:lineRule="atLeast"/>
    </w:pPr>
    <w:rPr>
      <w:rFonts w:ascii="Arial" w:hAnsi="Arial" w:cs="Arial"/>
      <w:b/>
      <w:bCs/>
      <w:sz w:val="36"/>
      <w:szCs w:val="36"/>
    </w:rPr>
  </w:style>
  <w:style w:type="paragraph" w:customStyle="1" w:styleId="LawNoteTitle">
    <w:name w:val="LawNote Title"/>
    <w:basedOn w:val="Normal"/>
    <w:link w:val="LawNoteTitleChar"/>
    <w:semiHidden/>
    <w:rsid w:val="008228BD"/>
    <w:pPr>
      <w:spacing w:before="0" w:after="240" w:line="300" w:lineRule="atLeast"/>
    </w:pPr>
    <w:rPr>
      <w:rFonts w:ascii="Arial" w:hAnsi="Arial" w:cs="Arial"/>
      <w:b/>
      <w:color w:val="3C71A5"/>
      <w:sz w:val="32"/>
      <w:szCs w:val="32"/>
    </w:rPr>
  </w:style>
  <w:style w:type="paragraph" w:customStyle="1" w:styleId="EndText">
    <w:name w:val="EndText"/>
    <w:basedOn w:val="Normal"/>
    <w:link w:val="EndTextChar"/>
    <w:semiHidden/>
    <w:rsid w:val="008228BD"/>
    <w:pPr>
      <w:numPr>
        <w:numId w:val="11"/>
      </w:numPr>
      <w:tabs>
        <w:tab w:val="clear" w:pos="720"/>
      </w:tabs>
      <w:spacing w:before="0"/>
      <w:ind w:left="0"/>
      <w:jc w:val="both"/>
    </w:pPr>
    <w:rPr>
      <w:rFonts w:ascii="Arial" w:eastAsia="Times New Roman" w:hAnsi="Arial"/>
      <w:kern w:val="0"/>
      <w:sz w:val="16"/>
      <w:lang w:bidi="ar-SA"/>
    </w:rPr>
  </w:style>
  <w:style w:type="character" w:customStyle="1" w:styleId="EndTextChar">
    <w:name w:val="EndText Char"/>
    <w:link w:val="EndText"/>
    <w:semiHidden/>
    <w:rsid w:val="000E1CF7"/>
    <w:rPr>
      <w:rFonts w:ascii="Arial" w:eastAsia="Times New Roman" w:hAnsi="Arial"/>
      <w:kern w:val="0"/>
      <w:sz w:val="16"/>
      <w:lang w:bidi="ar-SA"/>
    </w:rPr>
  </w:style>
  <w:style w:type="paragraph" w:customStyle="1" w:styleId="bbnode">
    <w:name w:val="bbnode"/>
    <w:basedOn w:val="BNormal"/>
    <w:qFormat/>
    <w:rsid w:val="002D2949"/>
    <w:pPr>
      <w:spacing w:before="0"/>
    </w:pPr>
    <w:rPr>
      <w:rFonts w:ascii="Arial" w:hAnsi="Arial" w:cs="Arial"/>
      <w:color w:val="E36C0A" w:themeColor="accent6" w:themeShade="BF"/>
      <w:sz w:val="16"/>
      <w:szCs w:val="16"/>
    </w:rPr>
  </w:style>
  <w:style w:type="paragraph" w:customStyle="1" w:styleId="bbreporter">
    <w:name w:val="bbreporter"/>
    <w:basedOn w:val="bbnode"/>
    <w:qFormat/>
    <w:rsid w:val="002D2949"/>
    <w:rPr>
      <w:color w:val="984806" w:themeColor="accent6" w:themeShade="80"/>
    </w:rPr>
  </w:style>
  <w:style w:type="paragraph" w:customStyle="1" w:styleId="bblsID">
    <w:name w:val="bblsID"/>
    <w:basedOn w:val="bbreporter"/>
    <w:qFormat/>
    <w:rsid w:val="002D2949"/>
    <w:rPr>
      <w:color w:val="0070C0"/>
      <w:szCs w:val="22"/>
    </w:rPr>
  </w:style>
  <w:style w:type="paragraph" w:customStyle="1" w:styleId="bbslug">
    <w:name w:val="bbslug"/>
    <w:basedOn w:val="bbnode"/>
    <w:rsid w:val="002D2949"/>
    <w:rPr>
      <w:b/>
      <w:i/>
      <w:color w:val="FF0000"/>
    </w:rPr>
  </w:style>
  <w:style w:type="character" w:customStyle="1" w:styleId="bblink-bbcitation">
    <w:name w:val="bblink-bbcitation"/>
    <w:basedOn w:val="DefaultParagraphFont"/>
    <w:uiPriority w:val="1"/>
    <w:qFormat/>
    <w:rsid w:val="0060761F"/>
    <w:rPr>
      <w:color w:val="7030A0"/>
    </w:rPr>
  </w:style>
  <w:style w:type="paragraph" w:customStyle="1" w:styleId="BGeographicName">
    <w:name w:val="BGeographicName"/>
    <w:basedOn w:val="Normal"/>
    <w:link w:val="BGeographicNameChar"/>
    <w:qFormat/>
    <w:rsid w:val="00BB26EE"/>
    <w:rPr>
      <w:color w:val="006600"/>
    </w:rPr>
  </w:style>
  <w:style w:type="character" w:customStyle="1" w:styleId="BGeographicNameChar">
    <w:name w:val="BGeographicName Char"/>
    <w:basedOn w:val="BNormalChar"/>
    <w:link w:val="BGeographicName"/>
    <w:rsid w:val="007E29E2"/>
    <w:rPr>
      <w:rFonts w:eastAsia="Times New Roman"/>
      <w:color w:val="006600"/>
      <w:kern w:val="0"/>
      <w:lang w:bidi="ar-SA"/>
    </w:rPr>
  </w:style>
  <w:style w:type="character" w:customStyle="1" w:styleId="BContentControl">
    <w:name w:val="BContent_Control"/>
    <w:basedOn w:val="DefaultParagraphFont"/>
    <w:uiPriority w:val="1"/>
    <w:rsid w:val="00147DAE"/>
    <w:rPr>
      <w:rFonts w:ascii="Calibri" w:hAnsi="Calibri"/>
      <w:sz w:val="16"/>
      <w:bdr w:val="none" w:sz="0" w:space="0" w:color="auto"/>
      <w:shd w:val="pct45" w:color="CCFFCC" w:fill="FFFFFF" w:themeFill="background1"/>
    </w:rPr>
  </w:style>
  <w:style w:type="character" w:customStyle="1" w:styleId="heading1notocChar">
    <w:name w:val="heading 1 (no toc) Char"/>
    <w:basedOn w:val="Heading1Char"/>
    <w:link w:val="heading1notoc"/>
    <w:semiHidden/>
    <w:rsid w:val="000E1CF7"/>
    <w:rPr>
      <w:rFonts w:eastAsia="Times New Roman" w:cstheme="majorBidi"/>
      <w:b w:val="0"/>
      <w:bCs w:val="0"/>
      <w:kern w:val="0"/>
      <w:sz w:val="28"/>
      <w:szCs w:val="20"/>
      <w:lang w:bidi="ar-SA"/>
    </w:rPr>
  </w:style>
  <w:style w:type="paragraph" w:customStyle="1" w:styleId="BDocStart">
    <w:name w:val="BDoc_Start"/>
    <w:next w:val="BNormal"/>
    <w:link w:val="BDocStartChar"/>
    <w:rsid w:val="00EB638D"/>
    <w:rPr>
      <w:rFonts w:eastAsiaTheme="majorEastAsia" w:cstheme="majorBidi"/>
      <w:bCs/>
      <w:color w:val="4F81BD" w:themeColor="accent1"/>
      <w:sz w:val="28"/>
      <w:szCs w:val="28"/>
      <w:lang w:bidi="ar-SA"/>
    </w:rPr>
  </w:style>
  <w:style w:type="character" w:customStyle="1" w:styleId="BDocStartChar">
    <w:name w:val="BDoc_Start Char"/>
    <w:basedOn w:val="heading1notocChar"/>
    <w:link w:val="BDocStart"/>
    <w:rsid w:val="00EB638D"/>
    <w:rPr>
      <w:rFonts w:eastAsiaTheme="majorEastAsia" w:cstheme="majorBidi"/>
      <w:b w:val="0"/>
      <w:bCs/>
      <w:color w:val="4F81BD" w:themeColor="accent1"/>
      <w:kern w:val="0"/>
      <w:sz w:val="28"/>
      <w:szCs w:val="28"/>
      <w:lang w:bidi="ar-SA"/>
    </w:rPr>
  </w:style>
  <w:style w:type="paragraph" w:customStyle="1" w:styleId="BAuthor">
    <w:name w:val="BAuthor"/>
    <w:basedOn w:val="BNormal"/>
    <w:link w:val="BAuthorChar"/>
    <w:rsid w:val="004E67F5"/>
    <w:rPr>
      <w:color w:val="943634" w:themeColor="accent2" w:themeShade="BF"/>
      <w:sz w:val="20"/>
      <w:szCs w:val="20"/>
    </w:rPr>
  </w:style>
  <w:style w:type="character" w:customStyle="1" w:styleId="BAuthorChar">
    <w:name w:val="BAuthor Char"/>
    <w:basedOn w:val="BNormalChar"/>
    <w:link w:val="BAuthor"/>
    <w:rsid w:val="004E67F5"/>
    <w:rPr>
      <w:rFonts w:eastAsia="Times New Roman"/>
      <w:color w:val="943634" w:themeColor="accent2" w:themeShade="BF"/>
      <w:kern w:val="0"/>
      <w:sz w:val="20"/>
      <w:szCs w:val="20"/>
      <w:lang w:bidi="ar-SA"/>
    </w:rPr>
  </w:style>
  <w:style w:type="paragraph" w:customStyle="1" w:styleId="BHeadline">
    <w:name w:val="BHeadline"/>
    <w:basedOn w:val="Normal"/>
    <w:next w:val="BNormal"/>
    <w:rsid w:val="00994780"/>
    <w:rPr>
      <w:b/>
      <w:color w:val="244061" w:themeColor="accent1" w:themeShade="80"/>
      <w:sz w:val="28"/>
      <w:szCs w:val="28"/>
    </w:rPr>
  </w:style>
  <w:style w:type="paragraph" w:customStyle="1" w:styleId="BOrganization">
    <w:name w:val="BOrganization"/>
    <w:basedOn w:val="BNormal"/>
    <w:rsid w:val="004E67F5"/>
    <w:rPr>
      <w:color w:val="943634" w:themeColor="accent2" w:themeShade="BF"/>
      <w:sz w:val="20"/>
    </w:rPr>
  </w:style>
  <w:style w:type="paragraph" w:customStyle="1" w:styleId="BEditorsintro">
    <w:name w:val="BEditors_intro"/>
    <w:basedOn w:val="Normal"/>
    <w:next w:val="BNormal"/>
    <w:semiHidden/>
    <w:rsid w:val="00FF7826"/>
    <w:pPr>
      <w:spacing w:before="120" w:after="0"/>
    </w:pPr>
    <w:rPr>
      <w:rFonts w:asciiTheme="minorHAnsi" w:eastAsia="Times New Roman" w:hAnsiTheme="minorHAnsi"/>
      <w:b/>
      <w:color w:val="FFFFFF" w:themeColor="background1"/>
      <w:kern w:val="0"/>
      <w:sz w:val="16"/>
      <w:szCs w:val="16"/>
      <w:lang w:val="en-GB" w:eastAsia="en-GB" w:bidi="ar-SA"/>
    </w:rPr>
  </w:style>
  <w:style w:type="paragraph" w:customStyle="1" w:styleId="BOutsideauthorinfo">
    <w:name w:val="BOutside_author_info"/>
    <w:basedOn w:val="BNormal"/>
    <w:next w:val="BNormal"/>
    <w:semiHidden/>
    <w:rsid w:val="002027C7"/>
    <w:pPr>
      <w:spacing w:line="160" w:lineRule="exact"/>
    </w:pPr>
    <w:rPr>
      <w:rFonts w:ascii="Calibri" w:hAnsi="Calibri" w:cs="Arial"/>
      <w:b/>
      <w:color w:val="FFFFFF" w:themeColor="background1"/>
      <w:sz w:val="16"/>
      <w:szCs w:val="16"/>
      <w:lang w:val="en-GB" w:eastAsia="en-GB"/>
    </w:rPr>
  </w:style>
  <w:style w:type="paragraph" w:customStyle="1" w:styleId="BMoreinfo">
    <w:name w:val="BMore_info"/>
    <w:basedOn w:val="Normal"/>
    <w:next w:val="BNormal"/>
    <w:rsid w:val="00FF7826"/>
    <w:pPr>
      <w:spacing w:before="120" w:after="0"/>
    </w:pPr>
    <w:rPr>
      <w:rFonts w:asciiTheme="minorHAnsi" w:eastAsia="Times New Roman" w:hAnsiTheme="minorHAnsi"/>
      <w:b/>
      <w:color w:val="000000" w:themeColor="text1"/>
      <w:kern w:val="0"/>
      <w:sz w:val="16"/>
      <w:szCs w:val="16"/>
      <w:lang w:val="en-GB" w:eastAsia="en-GB" w:bidi="ar-SA"/>
    </w:rPr>
  </w:style>
  <w:style w:type="paragraph" w:customStyle="1" w:styleId="sp">
    <w:name w:val="sp"/>
    <w:uiPriority w:val="99"/>
    <w:semiHidden/>
    <w:rsid w:val="00724007"/>
    <w:pPr>
      <w:widowControl w:val="0"/>
      <w:autoSpaceDE w:val="0"/>
      <w:autoSpaceDN w:val="0"/>
      <w:adjustRightInd w:val="0"/>
      <w:spacing w:before="0" w:after="0"/>
    </w:pPr>
    <w:rPr>
      <w:rFonts w:eastAsia="Times New Roman"/>
      <w:kern w:val="0"/>
      <w:sz w:val="20"/>
      <w:szCs w:val="20"/>
      <w:lang w:bidi="ar-SA"/>
    </w:rPr>
  </w:style>
  <w:style w:type="paragraph" w:customStyle="1" w:styleId="outsideauthor">
    <w:name w:val="outside_author"/>
    <w:uiPriority w:val="99"/>
    <w:semiHidden/>
    <w:rsid w:val="00724007"/>
    <w:pPr>
      <w:widowControl w:val="0"/>
      <w:autoSpaceDE w:val="0"/>
      <w:autoSpaceDN w:val="0"/>
      <w:adjustRightInd w:val="0"/>
      <w:spacing w:before="0" w:after="0"/>
    </w:pPr>
    <w:rPr>
      <w:rFonts w:eastAsia="Times New Roman"/>
      <w:b/>
      <w:bCs/>
      <w:kern w:val="0"/>
      <w:sz w:val="20"/>
      <w:szCs w:val="20"/>
      <w:lang w:bidi="ar-SA"/>
    </w:rPr>
  </w:style>
  <w:style w:type="paragraph" w:customStyle="1" w:styleId="section">
    <w:name w:val="section"/>
    <w:uiPriority w:val="99"/>
    <w:semiHidden/>
    <w:rsid w:val="00724007"/>
    <w:pPr>
      <w:widowControl w:val="0"/>
      <w:autoSpaceDE w:val="0"/>
      <w:autoSpaceDN w:val="0"/>
      <w:adjustRightInd w:val="0"/>
      <w:spacing w:before="0" w:after="0"/>
      <w:jc w:val="right"/>
    </w:pPr>
    <w:rPr>
      <w:rFonts w:eastAsia="Times New Roman"/>
      <w:b/>
      <w:bCs/>
      <w:color w:val="0000FF"/>
      <w:kern w:val="0"/>
      <w:sz w:val="36"/>
      <w:szCs w:val="36"/>
      <w:lang w:bidi="ar-SA"/>
    </w:rPr>
  </w:style>
  <w:style w:type="paragraph" w:customStyle="1" w:styleId="subsection">
    <w:name w:val="subsection"/>
    <w:uiPriority w:val="99"/>
    <w:semiHidden/>
    <w:rsid w:val="00724007"/>
    <w:pPr>
      <w:widowControl w:val="0"/>
      <w:autoSpaceDE w:val="0"/>
      <w:autoSpaceDN w:val="0"/>
      <w:adjustRightInd w:val="0"/>
      <w:spacing w:before="0" w:after="0"/>
      <w:jc w:val="right"/>
    </w:pPr>
    <w:rPr>
      <w:rFonts w:eastAsia="Times New Roman"/>
      <w:b/>
      <w:bCs/>
      <w:kern w:val="0"/>
      <w:sz w:val="28"/>
      <w:szCs w:val="28"/>
      <w:lang w:bidi="ar-SA"/>
    </w:rPr>
  </w:style>
  <w:style w:type="paragraph" w:customStyle="1" w:styleId="level">
    <w:name w:val="level"/>
    <w:uiPriority w:val="99"/>
    <w:semiHidden/>
    <w:rsid w:val="00724007"/>
    <w:pPr>
      <w:widowControl w:val="0"/>
      <w:autoSpaceDE w:val="0"/>
      <w:autoSpaceDN w:val="0"/>
      <w:adjustRightInd w:val="0"/>
      <w:spacing w:before="0" w:after="0" w:line="300" w:lineRule="atLeast"/>
    </w:pPr>
    <w:rPr>
      <w:rFonts w:eastAsia="Times New Roman"/>
      <w:b/>
      <w:bCs/>
      <w:kern w:val="0"/>
      <w:sz w:val="20"/>
      <w:szCs w:val="20"/>
      <w:lang w:bidi="ar-SA"/>
    </w:rPr>
  </w:style>
  <w:style w:type="paragraph" w:customStyle="1" w:styleId="example">
    <w:name w:val="example"/>
    <w:uiPriority w:val="99"/>
    <w:semiHidden/>
    <w:rsid w:val="00724007"/>
    <w:pPr>
      <w:widowControl w:val="0"/>
      <w:autoSpaceDE w:val="0"/>
      <w:autoSpaceDN w:val="0"/>
      <w:adjustRightInd w:val="0"/>
      <w:spacing w:before="0" w:after="0"/>
    </w:pPr>
    <w:rPr>
      <w:rFonts w:eastAsia="Times New Roman"/>
      <w:i/>
      <w:iCs/>
      <w:color w:val="0000FF"/>
      <w:kern w:val="0"/>
      <w:sz w:val="20"/>
      <w:szCs w:val="20"/>
      <w:lang w:bidi="ar-SA"/>
    </w:rPr>
  </w:style>
  <w:style w:type="paragraph" w:customStyle="1" w:styleId="note">
    <w:name w:val="note"/>
    <w:uiPriority w:val="99"/>
    <w:semiHidden/>
    <w:rsid w:val="00724007"/>
    <w:pPr>
      <w:widowControl w:val="0"/>
      <w:autoSpaceDE w:val="0"/>
      <w:autoSpaceDN w:val="0"/>
      <w:adjustRightInd w:val="0"/>
      <w:spacing w:before="0" w:after="0"/>
    </w:pPr>
    <w:rPr>
      <w:rFonts w:eastAsia="Times New Roman"/>
      <w:color w:val="0000FF"/>
      <w:kern w:val="0"/>
      <w:sz w:val="20"/>
      <w:szCs w:val="20"/>
      <w:lang w:bidi="ar-SA"/>
    </w:rPr>
  </w:style>
  <w:style w:type="paragraph" w:customStyle="1" w:styleId="listitem">
    <w:name w:val="list.item"/>
    <w:uiPriority w:val="99"/>
    <w:semiHidden/>
    <w:rsid w:val="00724007"/>
    <w:pPr>
      <w:widowControl w:val="0"/>
      <w:autoSpaceDE w:val="0"/>
      <w:autoSpaceDN w:val="0"/>
      <w:adjustRightInd w:val="0"/>
      <w:spacing w:before="0" w:after="0"/>
    </w:pPr>
    <w:rPr>
      <w:rFonts w:eastAsia="Times New Roman"/>
      <w:color w:val="0000FF"/>
      <w:kern w:val="0"/>
      <w:sz w:val="20"/>
      <w:szCs w:val="20"/>
      <w:lang w:bidi="ar-SA"/>
    </w:rPr>
  </w:style>
  <w:style w:type="paragraph" w:customStyle="1" w:styleId="document">
    <w:name w:val="document"/>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customStyle="1" w:styleId="head">
    <w:name w:val="head"/>
    <w:uiPriority w:val="99"/>
    <w:semiHidden/>
    <w:rsid w:val="00724007"/>
    <w:pPr>
      <w:widowControl w:val="0"/>
      <w:autoSpaceDE w:val="0"/>
      <w:autoSpaceDN w:val="0"/>
      <w:adjustRightInd w:val="0"/>
      <w:spacing w:after="240"/>
      <w:jc w:val="center"/>
    </w:pPr>
    <w:rPr>
      <w:rFonts w:eastAsia="Times New Roman"/>
      <w:b/>
      <w:bCs/>
      <w:kern w:val="0"/>
      <w:lang w:bidi="ar-SA"/>
    </w:rPr>
  </w:style>
  <w:style w:type="paragraph" w:customStyle="1" w:styleId="image">
    <w:name w:val="image"/>
    <w:uiPriority w:val="99"/>
    <w:semiHidden/>
    <w:rsid w:val="00724007"/>
    <w:pPr>
      <w:widowControl w:val="0"/>
      <w:autoSpaceDE w:val="0"/>
      <w:autoSpaceDN w:val="0"/>
      <w:adjustRightInd w:val="0"/>
      <w:spacing w:after="240"/>
      <w:jc w:val="center"/>
    </w:pPr>
    <w:rPr>
      <w:rFonts w:eastAsia="Times New Roman"/>
      <w:b/>
      <w:bCs/>
      <w:kern w:val="0"/>
      <w:lang w:bidi="ar-SA"/>
    </w:rPr>
  </w:style>
  <w:style w:type="paragraph" w:customStyle="1" w:styleId="descriptor">
    <w:name w:val="descriptor"/>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customStyle="1" w:styleId="footnotepara">
    <w:name w:val="footnote_para"/>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styleId="TOCHeading">
    <w:name w:val="TOC Heading"/>
    <w:basedOn w:val="Heading1"/>
    <w:next w:val="Normal"/>
    <w:uiPriority w:val="39"/>
    <w:semiHidden/>
    <w:unhideWhenUsed/>
    <w:qFormat/>
    <w:rsid w:val="00724007"/>
    <w:pPr>
      <w:spacing w:before="480" w:line="276" w:lineRule="auto"/>
      <w:outlineLvl w:val="9"/>
    </w:pPr>
    <w:rPr>
      <w:rFonts w:ascii="Cambria" w:eastAsia="MS Gothic" w:hAnsi="Cambria" w:cs="Times New Roman"/>
      <w:color w:val="365F91"/>
      <w:kern w:val="0"/>
      <w:lang w:eastAsia="ja-JP"/>
    </w:rPr>
  </w:style>
  <w:style w:type="character" w:customStyle="1" w:styleId="ssnonpaginatedrptr">
    <w:name w:val="ss_nonpaginatedrptr"/>
    <w:semiHidden/>
    <w:rsid w:val="00724007"/>
  </w:style>
  <w:style w:type="character" w:customStyle="1" w:styleId="st">
    <w:name w:val="st"/>
    <w:semiHidden/>
    <w:rsid w:val="00724007"/>
  </w:style>
  <w:style w:type="character" w:customStyle="1" w:styleId="BPlanpointhead">
    <w:name w:val="BPlan_point_head"/>
    <w:basedOn w:val="BCommenthead"/>
    <w:uiPriority w:val="1"/>
    <w:rsid w:val="00831EE4"/>
    <w:rPr>
      <w:b/>
      <w:iCs/>
      <w:color w:val="1F497D" w:themeColor="text2"/>
    </w:rPr>
  </w:style>
  <w:style w:type="paragraph" w:customStyle="1" w:styleId="BPlanpointpara">
    <w:name w:val="BPlan_point_para"/>
    <w:basedOn w:val="BCommentpara"/>
    <w:rsid w:val="00831EE4"/>
    <w:rPr>
      <w:color w:val="17365D" w:themeColor="text2" w:themeShade="BF"/>
    </w:rPr>
  </w:style>
  <w:style w:type="paragraph" w:customStyle="1" w:styleId="BRelatedTo">
    <w:name w:val="BRelatedTo"/>
    <w:basedOn w:val="BNormal"/>
    <w:next w:val="BNormal"/>
    <w:rsid w:val="00FC161A"/>
    <w:rPr>
      <w:color w:val="4F81BD" w:themeColor="accent1"/>
      <w:sz w:val="16"/>
    </w:rPr>
  </w:style>
  <w:style w:type="paragraph" w:customStyle="1" w:styleId="BProductionNote">
    <w:name w:val="BProductionNote"/>
    <w:basedOn w:val="BNormal"/>
    <w:link w:val="BProductionNoteChar"/>
    <w:rsid w:val="00EA282D"/>
    <w:pPr>
      <w:shd w:val="clear" w:color="auto" w:fill="FFFF00"/>
    </w:pPr>
    <w:rPr>
      <w:rFonts w:ascii="Times New Roman Bold" w:hAnsi="Times New Roman Bold"/>
      <w:b/>
      <w:color w:val="FF0000"/>
    </w:rPr>
  </w:style>
  <w:style w:type="character" w:customStyle="1" w:styleId="BProductionNoteChar">
    <w:name w:val="BProductionNote Char"/>
    <w:basedOn w:val="BNormalChar"/>
    <w:link w:val="BProductionNote"/>
    <w:rsid w:val="00EA282D"/>
    <w:rPr>
      <w:rFonts w:ascii="Times New Roman Bold" w:eastAsia="Times New Roman" w:hAnsi="Times New Roman Bold"/>
      <w:b/>
      <w:color w:val="FF0000"/>
      <w:kern w:val="0"/>
      <w:shd w:val="clear" w:color="auto" w:fill="FFFF00"/>
      <w:lang w:bidi="ar-SA"/>
    </w:rPr>
  </w:style>
  <w:style w:type="paragraph" w:customStyle="1" w:styleId="BHead6">
    <w:name w:val="BHead6"/>
    <w:next w:val="BNormal"/>
    <w:link w:val="BHead6Char"/>
    <w:rsid w:val="00F57AC4"/>
    <w:pPr>
      <w:ind w:left="1440"/>
      <w:outlineLvl w:val="5"/>
    </w:pPr>
    <w:rPr>
      <w:rFonts w:eastAsia="Times New Roman"/>
      <w:i/>
      <w:kern w:val="0"/>
      <w:lang w:bidi="ar-SA"/>
    </w:rPr>
  </w:style>
  <w:style w:type="character" w:customStyle="1" w:styleId="BHead6Char">
    <w:name w:val="BHead6 Char"/>
    <w:basedOn w:val="DefaultParagraphFont"/>
    <w:link w:val="BHead6"/>
    <w:rsid w:val="00F57AC4"/>
    <w:rPr>
      <w:rFonts w:eastAsia="Times New Roman"/>
      <w:i/>
      <w:kern w:val="0"/>
      <w:lang w:bidi="ar-SA"/>
    </w:rPr>
  </w:style>
  <w:style w:type="paragraph" w:customStyle="1" w:styleId="BHead7">
    <w:name w:val="BHead7"/>
    <w:next w:val="BNormal"/>
    <w:link w:val="BHead7Char"/>
    <w:rsid w:val="00F57AC4"/>
    <w:pPr>
      <w:ind w:left="1440"/>
      <w:outlineLvl w:val="6"/>
    </w:pPr>
    <w:rPr>
      <w:rFonts w:eastAsia="Times New Roman"/>
      <w:kern w:val="0"/>
      <w:lang w:bidi="ar-SA"/>
    </w:rPr>
  </w:style>
  <w:style w:type="character" w:customStyle="1" w:styleId="BHead7Char">
    <w:name w:val="BHead7 Char"/>
    <w:basedOn w:val="DefaultParagraphFont"/>
    <w:link w:val="BHead7"/>
    <w:rsid w:val="00F57AC4"/>
    <w:rPr>
      <w:rFonts w:eastAsia="Times New Roman"/>
      <w:kern w:val="0"/>
      <w:lang w:bidi="ar-SA"/>
    </w:rPr>
  </w:style>
  <w:style w:type="paragraph" w:customStyle="1" w:styleId="BHead8">
    <w:name w:val="BHead8"/>
    <w:next w:val="BNormal"/>
    <w:link w:val="BHead8Char"/>
    <w:rsid w:val="00F57AC4"/>
    <w:pPr>
      <w:ind w:left="2160"/>
      <w:outlineLvl w:val="7"/>
    </w:pPr>
    <w:rPr>
      <w:rFonts w:eastAsia="Times New Roman"/>
      <w:i/>
      <w:kern w:val="0"/>
      <w:lang w:bidi="ar-SA"/>
    </w:rPr>
  </w:style>
  <w:style w:type="character" w:customStyle="1" w:styleId="BHead8Char">
    <w:name w:val="BHead8 Char"/>
    <w:basedOn w:val="DefaultParagraphFont"/>
    <w:link w:val="BHead8"/>
    <w:rsid w:val="00F57AC4"/>
    <w:rPr>
      <w:rFonts w:eastAsia="Times New Roman"/>
      <w:i/>
      <w:kern w:val="0"/>
      <w:lang w:bidi="ar-SA"/>
    </w:rPr>
  </w:style>
  <w:style w:type="paragraph" w:customStyle="1" w:styleId="BBNAid">
    <w:name w:val="BBNA_id"/>
    <w:basedOn w:val="BNormal"/>
    <w:next w:val="BNormal"/>
    <w:link w:val="BBNAidChar"/>
    <w:qFormat/>
    <w:rsid w:val="00B82085"/>
    <w:rPr>
      <w:b/>
      <w:color w:val="31849B" w:themeColor="accent5" w:themeShade="BF"/>
    </w:rPr>
  </w:style>
  <w:style w:type="character" w:customStyle="1" w:styleId="BBNAidChar">
    <w:name w:val="BBNA_id Char"/>
    <w:basedOn w:val="BNormalChar"/>
    <w:link w:val="BBNAid"/>
    <w:rsid w:val="00B82085"/>
    <w:rPr>
      <w:rFonts w:eastAsia="Times New Roman"/>
      <w:b/>
      <w:color w:val="31849B" w:themeColor="accent5" w:themeShade="BF"/>
      <w:kern w:val="0"/>
      <w:lang w:bidi="ar-SA"/>
    </w:rPr>
  </w:style>
  <w:style w:type="paragraph" w:customStyle="1" w:styleId="BListitemorig">
    <w:name w:val="BList_item_orig"/>
    <w:basedOn w:val="BNormal"/>
    <w:qFormat/>
    <w:rsid w:val="005D78ED"/>
    <w:pPr>
      <w:ind w:left="1080" w:hanging="360"/>
    </w:pPr>
    <w:rPr>
      <w:szCs w:val="22"/>
    </w:rPr>
  </w:style>
  <w:style w:type="character" w:customStyle="1" w:styleId="bbDocID">
    <w:name w:val="bbDocID"/>
    <w:basedOn w:val="DefaultParagraphFont"/>
    <w:uiPriority w:val="1"/>
    <w:rsid w:val="00691039"/>
    <w:rPr>
      <w:color w:val="FF99FF"/>
    </w:rPr>
  </w:style>
  <w:style w:type="paragraph" w:customStyle="1" w:styleId="BVerbatimmarkup">
    <w:name w:val="BVerbatim_markup"/>
    <w:basedOn w:val="BodyText"/>
    <w:next w:val="BNormal"/>
    <w:link w:val="BVerbatimmarkupChar"/>
    <w:qFormat/>
    <w:rsid w:val="005C20E0"/>
    <w:rPr>
      <w:color w:val="FF0000"/>
    </w:rPr>
  </w:style>
  <w:style w:type="character" w:customStyle="1" w:styleId="BVerbatimmarkupChar">
    <w:name w:val="BVerbatim_markup Char"/>
    <w:basedOn w:val="DefaultParagraphFont"/>
    <w:link w:val="BVerbatimmarkup"/>
    <w:rsid w:val="00E97744"/>
    <w:rPr>
      <w:rFonts w:eastAsia="Times New Roman"/>
      <w:color w:val="FF0000"/>
      <w:lang w:bidi="ar-SA"/>
    </w:rPr>
  </w:style>
  <w:style w:type="paragraph" w:customStyle="1" w:styleId="BEditorIntro">
    <w:name w:val="BEditorIntro"/>
    <w:basedOn w:val="BNormal"/>
    <w:rsid w:val="00C53DA8"/>
    <w:rPr>
      <w:rFonts w:asciiTheme="minorHAnsi" w:hAnsiTheme="minorHAnsi"/>
      <w:b/>
      <w:color w:val="FFFFFF" w:themeColor="background1"/>
      <w:sz w:val="16"/>
      <w:szCs w:val="16"/>
      <w:lang w:val="en-GB" w:eastAsia="en-GB"/>
    </w:rPr>
  </w:style>
  <w:style w:type="paragraph" w:customStyle="1" w:styleId="text">
    <w:name w:val="text"/>
    <w:basedOn w:val="Normal"/>
    <w:uiPriority w:val="99"/>
    <w:qFormat/>
    <w:rsid w:val="00905652"/>
    <w:pPr>
      <w:widowControl w:val="0"/>
      <w:spacing w:before="0" w:after="0"/>
      <w:ind w:firstLine="360"/>
    </w:pPr>
    <w:rPr>
      <w:kern w:val="0"/>
      <w:lang w:bidi="ar-SA"/>
    </w:rPr>
  </w:style>
  <w:style w:type="paragraph" w:customStyle="1" w:styleId="footnote">
    <w:name w:val="footnote"/>
    <w:basedOn w:val="text"/>
    <w:autoRedefine/>
    <w:uiPriority w:val="99"/>
    <w:qFormat/>
    <w:rsid w:val="00905652"/>
    <w:pPr>
      <w:tabs>
        <w:tab w:val="left" w:pos="-720"/>
        <w:tab w:val="left" w:pos="0"/>
        <w:tab w:val="left" w:pos="720"/>
        <w:tab w:val="left" w:pos="1440"/>
        <w:tab w:val="left" w:pos="2160"/>
        <w:tab w:val="left" w:pos="2880"/>
        <w:tab w:val="left" w:pos="3600"/>
        <w:tab w:val="left" w:pos="4320"/>
        <w:tab w:val="left" w:pos="5040"/>
        <w:tab w:val="left" w:pos="5760"/>
      </w:tabs>
    </w:pPr>
    <w:rPr>
      <w:sz w:val="20"/>
    </w:rPr>
  </w:style>
  <w:style w:type="paragraph" w:customStyle="1" w:styleId="blockquote">
    <w:name w:val="block quote"/>
    <w:basedOn w:val="Normal"/>
    <w:autoRedefine/>
    <w:qFormat/>
    <w:rsid w:val="00905652"/>
    <w:pPr>
      <w:spacing w:before="120"/>
      <w:ind w:left="720"/>
    </w:pPr>
    <w:rPr>
      <w:kern w:val="0"/>
      <w:sz w:val="20"/>
      <w:lang w:bidi="ar-SA"/>
    </w:rPr>
  </w:style>
  <w:style w:type="paragraph" w:customStyle="1" w:styleId="textflush">
    <w:name w:val="text flush"/>
    <w:basedOn w:val="text"/>
    <w:autoRedefine/>
    <w:uiPriority w:val="99"/>
    <w:qFormat/>
    <w:rsid w:val="00905652"/>
    <w:pPr>
      <w:ind w:firstLine="0"/>
    </w:pPr>
  </w:style>
  <w:style w:type="paragraph" w:customStyle="1" w:styleId="Blockquoteflush">
    <w:name w:val="Block quote flush"/>
    <w:basedOn w:val="Normal"/>
    <w:autoRedefine/>
    <w:uiPriority w:val="99"/>
    <w:qFormat/>
    <w:rsid w:val="00905652"/>
    <w:pPr>
      <w:widowControl w:val="0"/>
      <w:spacing w:after="240"/>
      <w:ind w:left="720"/>
    </w:pPr>
    <w:rPr>
      <w:kern w:val="0"/>
      <w:sz w:val="20"/>
      <w:lang w:bidi="ar-SA"/>
    </w:rPr>
  </w:style>
  <w:style w:type="paragraph" w:customStyle="1" w:styleId="footnoteparaindent">
    <w:name w:val="footnote para indent"/>
    <w:basedOn w:val="Normal"/>
    <w:autoRedefine/>
    <w:uiPriority w:val="99"/>
    <w:rsid w:val="00905652"/>
    <w:pPr>
      <w:spacing w:before="0" w:after="0"/>
      <w:ind w:firstLine="360"/>
    </w:pPr>
    <w:rPr>
      <w:rFonts w:cstheme="minorBidi"/>
      <w:kern w:val="0"/>
      <w:sz w:val="20"/>
      <w:szCs w:val="16"/>
      <w:lang w:bidi="ar-SA"/>
    </w:rPr>
  </w:style>
  <w:style w:type="paragraph" w:customStyle="1" w:styleId="block-p-">
    <w:name w:val="block-p/-/+"/>
    <w:basedOn w:val="Normal"/>
    <w:autoRedefine/>
    <w:uiPriority w:val="99"/>
    <w:qFormat/>
    <w:rsid w:val="00905652"/>
    <w:pPr>
      <w:widowControl w:val="0"/>
      <w:spacing w:before="0" w:after="240"/>
      <w:ind w:left="720" w:firstLine="360"/>
    </w:pPr>
    <w:rPr>
      <w:kern w:val="0"/>
      <w:sz w:val="20"/>
      <w:lang w:bidi="ar-SA"/>
    </w:rPr>
  </w:style>
  <w:style w:type="paragraph" w:customStyle="1" w:styleId="toc10">
    <w:name w:val="toc1"/>
    <w:basedOn w:val="text"/>
    <w:autoRedefine/>
    <w:uiPriority w:val="99"/>
    <w:rsid w:val="00905652"/>
    <w:pPr>
      <w:tabs>
        <w:tab w:val="right" w:pos="480"/>
        <w:tab w:val="left" w:pos="600"/>
        <w:tab w:val="right" w:leader="dot" w:pos="5520"/>
        <w:tab w:val="right" w:pos="6240"/>
        <w:tab w:val="right" w:pos="6960"/>
      </w:tabs>
      <w:autoSpaceDE w:val="0"/>
      <w:autoSpaceDN w:val="0"/>
      <w:adjustRightInd w:val="0"/>
      <w:ind w:left="600" w:hanging="600"/>
      <w:textAlignment w:val="center"/>
    </w:pPr>
    <w:rPr>
      <w:rFonts w:eastAsiaTheme="minorEastAsia" w:cs="ITC New Baskerville Std"/>
      <w:color w:val="000000"/>
      <w:sz w:val="22"/>
      <w:szCs w:val="22"/>
    </w:rPr>
  </w:style>
  <w:style w:type="paragraph" w:customStyle="1" w:styleId="toc20">
    <w:name w:val="toc2"/>
    <w:basedOn w:val="toc10"/>
    <w:autoRedefine/>
    <w:uiPriority w:val="99"/>
    <w:rsid w:val="00905652"/>
    <w:pPr>
      <w:tabs>
        <w:tab w:val="clear" w:pos="480"/>
        <w:tab w:val="clear" w:pos="600"/>
        <w:tab w:val="left" w:pos="960"/>
      </w:tabs>
      <w:ind w:left="960" w:hanging="360"/>
    </w:pPr>
  </w:style>
  <w:style w:type="paragraph" w:customStyle="1" w:styleId="toc30">
    <w:name w:val="toc3"/>
    <w:basedOn w:val="toc20"/>
    <w:autoRedefine/>
    <w:uiPriority w:val="99"/>
    <w:rsid w:val="00905652"/>
    <w:pPr>
      <w:tabs>
        <w:tab w:val="clear" w:pos="960"/>
        <w:tab w:val="left" w:pos="1380"/>
        <w:tab w:val="left" w:pos="8900"/>
      </w:tabs>
      <w:ind w:left="1380" w:hanging="420"/>
    </w:pPr>
  </w:style>
  <w:style w:type="paragraph" w:customStyle="1" w:styleId="2ndLevel1">
    <w:name w:val="2nd Level /1"/>
    <w:basedOn w:val="2ndLevelHeadA"/>
    <w:autoRedefine/>
    <w:uiPriority w:val="99"/>
    <w:rsid w:val="00905652"/>
    <w:pPr>
      <w:spacing w:before="0"/>
    </w:pPr>
    <w:rPr>
      <w:iCs w:val="0"/>
    </w:rPr>
  </w:style>
  <w:style w:type="paragraph" w:customStyle="1" w:styleId="1stLevelHeadII">
    <w:name w:val="1st Level Head II."/>
    <w:basedOn w:val="Normal"/>
    <w:autoRedefine/>
    <w:uiPriority w:val="99"/>
    <w:rsid w:val="00905652"/>
    <w:pPr>
      <w:keepNext/>
      <w:widowControl w:val="0"/>
      <w:suppressAutoHyphens/>
      <w:autoSpaceDE w:val="0"/>
      <w:autoSpaceDN w:val="0"/>
      <w:adjustRightInd w:val="0"/>
      <w:spacing w:before="480" w:after="360"/>
      <w:jc w:val="center"/>
      <w:textAlignment w:val="center"/>
    </w:pPr>
    <w:rPr>
      <w:rFonts w:eastAsiaTheme="minorEastAsia" w:cs="ITC New Baskerville Std"/>
      <w:b/>
      <w:bCs/>
      <w:smallCaps/>
      <w:color w:val="000000"/>
      <w:kern w:val="0"/>
      <w:lang w:bidi="ar-SA"/>
    </w:rPr>
  </w:style>
  <w:style w:type="paragraph" w:customStyle="1" w:styleId="3rdLevelHead1">
    <w:name w:val="3rd Level Head 1."/>
    <w:basedOn w:val="Normal"/>
    <w:autoRedefine/>
    <w:uiPriority w:val="99"/>
    <w:rsid w:val="00905652"/>
    <w:pPr>
      <w:keepNext/>
      <w:widowControl w:val="0"/>
      <w:tabs>
        <w:tab w:val="left" w:pos="360"/>
      </w:tabs>
      <w:suppressAutoHyphens/>
      <w:autoSpaceDE w:val="0"/>
      <w:autoSpaceDN w:val="0"/>
      <w:adjustRightInd w:val="0"/>
      <w:spacing w:before="360" w:after="240"/>
      <w:ind w:left="360" w:hanging="360"/>
      <w:textAlignment w:val="center"/>
    </w:pPr>
    <w:rPr>
      <w:rFonts w:eastAsiaTheme="minorEastAsia" w:cs="ITC New Baskerville Std"/>
      <w:b/>
      <w:bCs/>
      <w:i/>
      <w:iCs/>
      <w:color w:val="000000"/>
      <w:kern w:val="0"/>
      <w:szCs w:val="22"/>
      <w:lang w:bidi="ar-SA"/>
    </w:rPr>
  </w:style>
  <w:style w:type="paragraph" w:customStyle="1" w:styleId="footnoteindent">
    <w:name w:val="footnote indent"/>
    <w:basedOn w:val="footnote"/>
    <w:autoRedefine/>
    <w:uiPriority w:val="99"/>
    <w:rsid w:val="00905652"/>
    <w:pPr>
      <w:autoSpaceDE w:val="0"/>
      <w:autoSpaceDN w:val="0"/>
      <w:adjustRightInd w:val="0"/>
      <w:spacing w:before="40"/>
      <w:ind w:left="360" w:firstLine="0"/>
      <w:jc w:val="both"/>
      <w:textAlignment w:val="center"/>
    </w:pPr>
    <w:rPr>
      <w:rFonts w:eastAsiaTheme="minorEastAsia" w:cs="ITC New Baskerville Std"/>
      <w:color w:val="000000"/>
      <w:szCs w:val="18"/>
    </w:rPr>
  </w:style>
  <w:style w:type="paragraph" w:customStyle="1" w:styleId="2ndLevelHeadA">
    <w:name w:val="2nd Level Head A."/>
    <w:basedOn w:val="Normal"/>
    <w:autoRedefine/>
    <w:uiPriority w:val="99"/>
    <w:rsid w:val="00905652"/>
    <w:pPr>
      <w:keepNext/>
      <w:widowControl w:val="0"/>
      <w:tabs>
        <w:tab w:val="left" w:pos="360"/>
      </w:tabs>
      <w:suppressAutoHyphens/>
      <w:autoSpaceDE w:val="0"/>
      <w:autoSpaceDN w:val="0"/>
      <w:adjustRightInd w:val="0"/>
      <w:spacing w:before="360" w:after="240"/>
      <w:ind w:left="360" w:hanging="360"/>
      <w:textAlignment w:val="center"/>
    </w:pPr>
    <w:rPr>
      <w:rFonts w:eastAsiaTheme="minorEastAsia" w:cs="ITC New Baskerville Std"/>
      <w:b/>
      <w:bCs/>
      <w:iCs/>
      <w:color w:val="000000"/>
      <w:kern w:val="0"/>
      <w:lang w:bidi="ar-SA"/>
    </w:rPr>
  </w:style>
  <w:style w:type="paragraph" w:customStyle="1" w:styleId="blockquoteparaindent">
    <w:name w:val="block quote para indent"/>
    <w:basedOn w:val="blockquote"/>
    <w:autoRedefine/>
    <w:uiPriority w:val="99"/>
    <w:qFormat/>
    <w:rsid w:val="00905652"/>
    <w:pPr>
      <w:autoSpaceDE w:val="0"/>
      <w:autoSpaceDN w:val="0"/>
      <w:adjustRightInd w:val="0"/>
      <w:ind w:left="439" w:firstLine="240"/>
      <w:jc w:val="both"/>
      <w:textAlignment w:val="center"/>
    </w:pPr>
    <w:rPr>
      <w:rFonts w:eastAsiaTheme="minorEastAsia" w:cs="Times LT Std"/>
      <w:color w:val="000000"/>
      <w:szCs w:val="22"/>
    </w:rPr>
  </w:style>
  <w:style w:type="paragraph" w:customStyle="1" w:styleId="chapternumber">
    <w:name w:val="chapter number"/>
    <w:basedOn w:val="Normal"/>
    <w:uiPriority w:val="99"/>
    <w:rsid w:val="00905652"/>
    <w:pPr>
      <w:widowControl w:val="0"/>
      <w:suppressAutoHyphens/>
      <w:autoSpaceDE w:val="0"/>
      <w:autoSpaceDN w:val="0"/>
      <w:adjustRightInd w:val="0"/>
      <w:spacing w:before="0" w:after="240" w:line="560" w:lineRule="atLeast"/>
      <w:textAlignment w:val="center"/>
    </w:pPr>
    <w:rPr>
      <w:rFonts w:ascii="ITC New Baskerville Std" w:eastAsiaTheme="minorEastAsia" w:hAnsi="ITC New Baskerville Std" w:cs="ITC New Baskerville Std"/>
      <w:b/>
      <w:bCs/>
      <w:color w:val="000000"/>
      <w:kern w:val="0"/>
      <w:sz w:val="56"/>
      <w:szCs w:val="56"/>
      <w:lang w:bidi="ar-SA"/>
    </w:rPr>
  </w:style>
  <w:style w:type="paragraph" w:customStyle="1" w:styleId="chaptertitle">
    <w:name w:val="chapter title"/>
    <w:basedOn w:val="Normal"/>
    <w:uiPriority w:val="99"/>
    <w:rsid w:val="00905652"/>
    <w:pPr>
      <w:widowControl w:val="0"/>
      <w:suppressAutoHyphens/>
      <w:autoSpaceDE w:val="0"/>
      <w:autoSpaceDN w:val="0"/>
      <w:adjustRightInd w:val="0"/>
      <w:spacing w:before="0" w:after="480" w:line="440" w:lineRule="atLeast"/>
      <w:textAlignment w:val="center"/>
    </w:pPr>
    <w:rPr>
      <w:rFonts w:ascii="ITC New Baskerville Std" w:eastAsiaTheme="minorEastAsia" w:hAnsi="ITC New Baskerville Std" w:cs="ITC New Baskerville Std"/>
      <w:color w:val="000000"/>
      <w:kern w:val="0"/>
      <w:sz w:val="40"/>
      <w:szCs w:val="40"/>
      <w:lang w:bidi="ar-SA"/>
    </w:rPr>
  </w:style>
  <w:style w:type="paragraph" w:customStyle="1" w:styleId="block-f">
    <w:name w:val="block-f +/+"/>
    <w:basedOn w:val="Normal"/>
    <w:autoRedefine/>
    <w:uiPriority w:val="99"/>
    <w:qFormat/>
    <w:rsid w:val="00905652"/>
    <w:pPr>
      <w:spacing w:after="240"/>
      <w:ind w:left="720"/>
    </w:pPr>
    <w:rPr>
      <w:rFonts w:eastAsiaTheme="minorEastAsia" w:cstheme="minorBidi"/>
      <w:kern w:val="0"/>
      <w:sz w:val="20"/>
      <w:szCs w:val="22"/>
      <w:lang w:bidi="ar-SA"/>
    </w:rPr>
  </w:style>
  <w:style w:type="paragraph" w:customStyle="1" w:styleId="2ndlevelheadAbi">
    <w:name w:val="2nd level head A._bi"/>
    <w:basedOn w:val="Normal"/>
    <w:uiPriority w:val="99"/>
    <w:qFormat/>
    <w:rsid w:val="00905652"/>
    <w:pPr>
      <w:tabs>
        <w:tab w:val="left" w:pos="360"/>
      </w:tabs>
      <w:spacing w:after="240"/>
      <w:ind w:left="360" w:hanging="360"/>
    </w:pPr>
    <w:rPr>
      <w:rFonts w:ascii="Times New Roman Bold" w:eastAsiaTheme="minorEastAsia" w:hAnsi="Times New Roman Bold" w:cstheme="minorBidi"/>
      <w:b/>
      <w:i/>
      <w:kern w:val="0"/>
      <w:szCs w:val="22"/>
      <w:lang w:bidi="ar-SA"/>
    </w:rPr>
  </w:style>
  <w:style w:type="paragraph" w:customStyle="1" w:styleId="2ndlevelheadnospacebi">
    <w:name w:val="2nd level head no space_bi"/>
    <w:basedOn w:val="Normal"/>
    <w:uiPriority w:val="99"/>
    <w:qFormat/>
    <w:rsid w:val="00905652"/>
    <w:pPr>
      <w:tabs>
        <w:tab w:val="left" w:pos="360"/>
      </w:tabs>
      <w:spacing w:after="240"/>
      <w:ind w:left="360" w:hanging="360"/>
    </w:pPr>
    <w:rPr>
      <w:rFonts w:ascii="Times New Roman Bold" w:eastAsiaTheme="minorEastAsia" w:hAnsi="Times New Roman Bold" w:cstheme="minorBidi"/>
      <w:b/>
      <w:i/>
      <w:kern w:val="0"/>
      <w:szCs w:val="22"/>
      <w:lang w:bidi="ar-SA"/>
    </w:rPr>
  </w:style>
  <w:style w:type="paragraph" w:customStyle="1" w:styleId="ChapterNum">
    <w:name w:val="ChapterNum"/>
    <w:basedOn w:val="Normal"/>
    <w:link w:val="ChapterNumChar"/>
    <w:rsid w:val="00905652"/>
    <w:pPr>
      <w:widowControl w:val="0"/>
      <w:tabs>
        <w:tab w:val="left" w:pos="0"/>
        <w:tab w:val="right" w:pos="600"/>
        <w:tab w:val="left" w:pos="720"/>
        <w:tab w:val="right" w:leader="dot" w:pos="5520"/>
        <w:tab w:val="right" w:pos="6120"/>
        <w:tab w:val="right" w:pos="6956"/>
      </w:tabs>
      <w:spacing w:before="0" w:after="0" w:line="240" w:lineRule="atLeast"/>
      <w:ind w:firstLine="720"/>
    </w:pPr>
    <w:rPr>
      <w:rFonts w:eastAsia="Times New Roman"/>
      <w:kern w:val="0"/>
      <w:sz w:val="56"/>
      <w:szCs w:val="56"/>
      <w:lang w:bidi="ar-SA"/>
    </w:rPr>
  </w:style>
  <w:style w:type="character" w:customStyle="1" w:styleId="ChapterNumChar">
    <w:name w:val="ChapterNum Char"/>
    <w:link w:val="ChapterNum"/>
    <w:rsid w:val="00905652"/>
    <w:rPr>
      <w:rFonts w:eastAsia="Times New Roman"/>
      <w:kern w:val="0"/>
      <w:sz w:val="56"/>
      <w:szCs w:val="56"/>
      <w:lang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4838007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www.linkedin.com/in/welkowitz-david-76b34891" TargetMode="Externa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_rels/footnotes.xml.rels><?xml version="1.0" encoding="UTF-8" standalone="yes"?>
<Relationships xmlns="http://schemas.openxmlformats.org/package/2006/relationships"><Relationship Id="rId2" Type="http://schemas.openxmlformats.org/officeDocument/2006/relationships/hyperlink" Target="https://www.bloomberglaw.com/product/blaw/document/X1Q6MB72RGO2" TargetMode="External"/><Relationship Id="rId1" Type="http://schemas.openxmlformats.org/officeDocument/2006/relationships/hyperlink" Target="https://www.govinfo.gov/link/plaw/116/public/260"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wideaccess.intdom.bna.com\share\programs\prod\templates\BPub_Prep.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390370D8-F157-4A51-8765-71F7E4693B6F}"/>
      </w:docPartPr>
      <w:docPartBody>
        <w:p w:rsidR="0067497F" w:rsidRDefault="0067497F">
          <w:r w:rsidRPr="007E4A7E">
            <w:rPr>
              <w:rStyle w:val="PlaceholderText"/>
            </w:rPr>
            <w:t>Click or tap here to enter text.</w:t>
          </w:r>
        </w:p>
      </w:docPartBody>
    </w:docPart>
    <w:docPart>
      <w:docPartPr>
        <w:name w:val="362996EF4AC94C17B2AD0B13B8DEF749"/>
        <w:category>
          <w:name w:val="General"/>
          <w:gallery w:val="placeholder"/>
        </w:category>
        <w:types>
          <w:type w:val="bbPlcHdr"/>
        </w:types>
        <w:behaviors>
          <w:behavior w:val="content"/>
        </w:behaviors>
        <w:guid w:val="{0B199823-F880-4396-A0E7-769DB83FB764}"/>
      </w:docPartPr>
      <w:docPartBody>
        <w:p w:rsidR="0067497F" w:rsidRDefault="0067497F">
          <w:r w:rsidRPr="007E4A7E">
            <w:rPr>
              <w:rStyle w:val="PlaceholderText"/>
            </w:rPr>
            <w:t>Unit.Start</w:t>
          </w:r>
        </w:p>
      </w:docPartBody>
    </w:docPart>
    <w:docPart>
      <w:docPartPr>
        <w:name w:val="0F06A0993F8449A4B850C9B1921DDBD2"/>
        <w:category>
          <w:name w:val="General"/>
          <w:gallery w:val="placeholder"/>
        </w:category>
        <w:types>
          <w:type w:val="bbPlcHdr"/>
        </w:types>
        <w:behaviors>
          <w:behavior w:val="content"/>
        </w:behaviors>
        <w:guid w:val="{9B53477D-8791-4298-80BE-2F2985C893D2}"/>
      </w:docPartPr>
      <w:docPartBody>
        <w:p w:rsidR="0067497F" w:rsidRDefault="0067497F">
          <w:r w:rsidRPr="007E4A7E">
            <w:rPr>
              <w:rStyle w:val="PlaceholderText"/>
            </w:rPr>
            <w:t>Document</w:t>
          </w:r>
        </w:p>
      </w:docPartBody>
    </w:docPart>
    <w:docPart>
      <w:docPartPr>
        <w:name w:val="0ECD60E98AC2432C8966F4A9616BA5CB"/>
        <w:category>
          <w:name w:val="General"/>
          <w:gallery w:val="placeholder"/>
        </w:category>
        <w:types>
          <w:type w:val="bbPlcHdr"/>
        </w:types>
        <w:behaviors>
          <w:behavior w:val="content"/>
        </w:behaviors>
        <w:guid w:val="{43A7C5BE-C5E0-4173-9975-1090D2F49FF8}"/>
      </w:docPartPr>
      <w:docPartBody>
        <w:p w:rsidR="0067497F" w:rsidRDefault="0067497F">
          <w:r w:rsidRPr="007E4A7E">
            <w:rPr>
              <w:rStyle w:val="PlaceholderText"/>
            </w:rPr>
            <w:t>enter text</w:t>
          </w:r>
        </w:p>
      </w:docPartBody>
    </w:docPart>
    <w:docPart>
      <w:docPartPr>
        <w:name w:val="F37BF2DA68134BFEB7A29D5CE5ED81B7"/>
        <w:category>
          <w:name w:val="General"/>
          <w:gallery w:val="placeholder"/>
        </w:category>
        <w:types>
          <w:type w:val="bbPlcHdr"/>
        </w:types>
        <w:behaviors>
          <w:behavior w:val="content"/>
        </w:behaviors>
        <w:guid w:val="{82525A6E-D400-4607-A57A-9DD1881EA242}"/>
      </w:docPartPr>
      <w:docPartBody>
        <w:p w:rsidR="0067497F" w:rsidRDefault="0067497F">
          <w:r w:rsidRPr="007E4A7E">
            <w:rPr>
              <w:rStyle w:val="PlaceholderText"/>
            </w:rPr>
            <w:t>enter text</w:t>
          </w:r>
        </w:p>
      </w:docPartBody>
    </w:docPart>
    <w:docPart>
      <w:docPartPr>
        <w:name w:val="DCBB88FA437546698A36EBA6225E6C5F"/>
        <w:category>
          <w:name w:val="General"/>
          <w:gallery w:val="placeholder"/>
        </w:category>
        <w:types>
          <w:type w:val="bbPlcHdr"/>
        </w:types>
        <w:behaviors>
          <w:behavior w:val="content"/>
        </w:behaviors>
        <w:guid w:val="{C1A9D38A-E2FA-4D0A-B976-7533B4724B4A}"/>
      </w:docPartPr>
      <w:docPartBody>
        <w:p w:rsidR="0067497F" w:rsidRDefault="0067497F">
          <w:r w:rsidRPr="007E4A7E">
            <w:rPr>
              <w:rStyle w:val="PlaceholderText"/>
            </w:rPr>
            <w:t>enter REQUIRED text</w:t>
          </w:r>
        </w:p>
      </w:docPartBody>
    </w:docPart>
    <w:docPart>
      <w:docPartPr>
        <w:name w:val="FFC0B58D318340E58F85BDE553A9708E"/>
        <w:category>
          <w:name w:val="General"/>
          <w:gallery w:val="placeholder"/>
        </w:category>
        <w:types>
          <w:type w:val="bbPlcHdr"/>
        </w:types>
        <w:behaviors>
          <w:behavior w:val="content"/>
        </w:behaviors>
        <w:guid w:val="{AC85783B-B954-42F5-9A94-D8A2BBAC025D}"/>
      </w:docPartPr>
      <w:docPartBody>
        <w:p w:rsidR="0067497F" w:rsidRDefault="0067497F">
          <w:r w:rsidRPr="007E4A7E">
            <w:rPr>
              <w:rStyle w:val="PlaceholderText"/>
            </w:rPr>
            <w:t>enter REQUIRED text</w:t>
          </w:r>
        </w:p>
      </w:docPartBody>
    </w:docPart>
    <w:docPart>
      <w:docPartPr>
        <w:name w:val="17FAEF52130A4C6EAFBA233D91854CC6"/>
        <w:category>
          <w:name w:val="General"/>
          <w:gallery w:val="placeholder"/>
        </w:category>
        <w:types>
          <w:type w:val="bbPlcHdr"/>
        </w:types>
        <w:behaviors>
          <w:behavior w:val="content"/>
        </w:behaviors>
        <w:guid w:val="{E29C49F1-4F37-4BB8-8F16-620B77B92EBF}"/>
      </w:docPartPr>
      <w:docPartBody>
        <w:p w:rsidR="0067497F" w:rsidRDefault="0067497F">
          <w:r w:rsidRPr="007E4A7E">
            <w:rPr>
              <w:rStyle w:val="PlaceholderText"/>
            </w:rPr>
            <w:t>enter text</w:t>
          </w:r>
        </w:p>
      </w:docPartBody>
    </w:docPart>
    <w:docPart>
      <w:docPartPr>
        <w:name w:val="92DDC19AC4B941BC9880B6538C2D3CB7"/>
        <w:category>
          <w:name w:val="General"/>
          <w:gallery w:val="placeholder"/>
        </w:category>
        <w:types>
          <w:type w:val="bbPlcHdr"/>
        </w:types>
        <w:behaviors>
          <w:behavior w:val="content"/>
        </w:behaviors>
        <w:guid w:val="{D99444DF-39AE-4D27-A1F4-1BD55A803B50}"/>
      </w:docPartPr>
      <w:docPartBody>
        <w:p w:rsidR="0067497F" w:rsidRDefault="0067497F">
          <w:r w:rsidRPr="007E4A7E">
            <w:rPr>
              <w:rStyle w:val="PlaceholderText"/>
            </w:rPr>
            <w:t>enter text</w:t>
          </w:r>
        </w:p>
      </w:docPartBody>
    </w:docPart>
    <w:docPart>
      <w:docPartPr>
        <w:name w:val="1CAA4AB951B64DC58CB02E3FFAAFA6A0"/>
        <w:category>
          <w:name w:val="General"/>
          <w:gallery w:val="placeholder"/>
        </w:category>
        <w:types>
          <w:type w:val="bbPlcHdr"/>
        </w:types>
        <w:behaviors>
          <w:behavior w:val="content"/>
        </w:behaviors>
        <w:guid w:val="{0D3FA9C2-D2B8-4C2E-A6B9-B1E98FE2B782}"/>
      </w:docPartPr>
      <w:docPartBody>
        <w:p w:rsidR="0067497F" w:rsidRDefault="0067497F">
          <w:r w:rsidRPr="007E4A7E">
            <w:rPr>
              <w:rStyle w:val="PlaceholderText"/>
            </w:rPr>
            <w:t>enter text</w:t>
          </w:r>
        </w:p>
      </w:docPartBody>
    </w:docPart>
    <w:docPart>
      <w:docPartPr>
        <w:name w:val="EB8245532B804ED5A459E8BF5EFA5A79"/>
        <w:category>
          <w:name w:val="General"/>
          <w:gallery w:val="placeholder"/>
        </w:category>
        <w:types>
          <w:type w:val="bbPlcHdr"/>
        </w:types>
        <w:behaviors>
          <w:behavior w:val="content"/>
        </w:behaviors>
        <w:guid w:val="{518561F6-907B-4460-BE76-35EA27BC0F92}"/>
      </w:docPartPr>
      <w:docPartBody>
        <w:p w:rsidR="0067497F" w:rsidRDefault="0067497F">
          <w:r w:rsidRPr="007E4A7E">
            <w:rPr>
              <w:rStyle w:val="PlaceholderText"/>
            </w:rPr>
            <w:t>enter text</w:t>
          </w:r>
        </w:p>
      </w:docPartBody>
    </w:docPart>
    <w:docPart>
      <w:docPartPr>
        <w:name w:val="F16D8B8E85BD41ECAFC179B373C9C4A4"/>
        <w:category>
          <w:name w:val="General"/>
          <w:gallery w:val="placeholder"/>
        </w:category>
        <w:types>
          <w:type w:val="bbPlcHdr"/>
        </w:types>
        <w:behaviors>
          <w:behavior w:val="content"/>
        </w:behaviors>
        <w:guid w:val="{8AF6815D-1BAC-4011-BF0D-FA4BFB3BD37E}"/>
      </w:docPartPr>
      <w:docPartBody>
        <w:p w:rsidR="0067497F" w:rsidRDefault="0067497F">
          <w:r w:rsidRPr="007E4A7E">
            <w:rPr>
              <w:rStyle w:val="PlaceholderText"/>
            </w:rPr>
            <w:t>enter text</w:t>
          </w:r>
        </w:p>
      </w:docPartBody>
    </w:docPart>
    <w:docPart>
      <w:docPartPr>
        <w:name w:val="75086AC55A934080A2D3EACFB743E6D0"/>
        <w:category>
          <w:name w:val="General"/>
          <w:gallery w:val="placeholder"/>
        </w:category>
        <w:types>
          <w:type w:val="bbPlcHdr"/>
        </w:types>
        <w:behaviors>
          <w:behavior w:val="content"/>
        </w:behaviors>
        <w:guid w:val="{D848FD88-B366-4876-A253-0389CEDA5D21}"/>
      </w:docPartPr>
      <w:docPartBody>
        <w:p w:rsidR="0067497F" w:rsidRDefault="0067497F">
          <w:r w:rsidRPr="007E4A7E">
            <w:rPr>
              <w:rStyle w:val="PlaceholderText"/>
            </w:rPr>
            <w:t>enter text</w:t>
          </w:r>
        </w:p>
      </w:docPartBody>
    </w:docPart>
    <w:docPart>
      <w:docPartPr>
        <w:name w:val="F24548F6FFD2443EBC0D3AA07B468F98"/>
        <w:category>
          <w:name w:val="General"/>
          <w:gallery w:val="placeholder"/>
        </w:category>
        <w:types>
          <w:type w:val="bbPlcHdr"/>
        </w:types>
        <w:behaviors>
          <w:behavior w:val="content"/>
        </w:behaviors>
        <w:guid w:val="{DB988EC8-E792-4CF7-A5BC-7903B9718C0B}"/>
      </w:docPartPr>
      <w:docPartBody>
        <w:p w:rsidR="0067497F" w:rsidRDefault="0067497F">
          <w:r w:rsidRPr="007E4A7E">
            <w:rPr>
              <w:rStyle w:val="PlaceholderText"/>
            </w:rPr>
            <w:t>enter text</w:t>
          </w:r>
        </w:p>
      </w:docPartBody>
    </w:docPart>
    <w:docPart>
      <w:docPartPr>
        <w:name w:val="9D326FDC4B1049119B84C692069EF6E9"/>
        <w:category>
          <w:name w:val="General"/>
          <w:gallery w:val="placeholder"/>
        </w:category>
        <w:types>
          <w:type w:val="bbPlcHdr"/>
        </w:types>
        <w:behaviors>
          <w:behavior w:val="content"/>
        </w:behaviors>
        <w:guid w:val="{F9D80B8F-D8CF-43A1-8774-8E1F0D8F6528}"/>
      </w:docPartPr>
      <w:docPartBody>
        <w:p w:rsidR="0067497F" w:rsidRDefault="0067497F">
          <w:r w:rsidRPr="007E4A7E">
            <w:rPr>
              <w:rStyle w:val="PlaceholderText"/>
            </w:rPr>
            <w:t>enter text</w:t>
          </w:r>
        </w:p>
      </w:docPartBody>
    </w:docPart>
    <w:docPart>
      <w:docPartPr>
        <w:name w:val="3BF4188352D242BA94A07ED9E45B3A26"/>
        <w:category>
          <w:name w:val="General"/>
          <w:gallery w:val="placeholder"/>
        </w:category>
        <w:types>
          <w:type w:val="bbPlcHdr"/>
        </w:types>
        <w:behaviors>
          <w:behavior w:val="content"/>
        </w:behaviors>
        <w:guid w:val="{8C36F0E6-4191-4312-962A-DF79DFCEFE98}"/>
      </w:docPartPr>
      <w:docPartBody>
        <w:p w:rsidR="0067497F" w:rsidRDefault="0067497F">
          <w:r w:rsidRPr="007E4A7E">
            <w:rPr>
              <w:rStyle w:val="PlaceholderText"/>
            </w:rPr>
            <w:t>choose an item (REQUIRED)</w:t>
          </w:r>
        </w:p>
      </w:docPartBody>
    </w:docPart>
    <w:docPart>
      <w:docPartPr>
        <w:name w:val="F9A721003E444D66A81CA275D5CAD0E5"/>
        <w:category>
          <w:name w:val="General"/>
          <w:gallery w:val="placeholder"/>
        </w:category>
        <w:types>
          <w:type w:val="bbPlcHdr"/>
        </w:types>
        <w:behaviors>
          <w:behavior w:val="content"/>
        </w:behaviors>
        <w:guid w:val="{64F4B01C-13B2-45DC-A0B5-109DF5646F73}"/>
      </w:docPartPr>
      <w:docPartBody>
        <w:p w:rsidR="0067497F" w:rsidRDefault="0067497F">
          <w:r w:rsidRPr="007E4A7E">
            <w:rPr>
              <w:rStyle w:val="PlaceholderText"/>
            </w:rPr>
            <w:t>enter text</w:t>
          </w:r>
        </w:p>
      </w:docPartBody>
    </w:docPart>
    <w:docPart>
      <w:docPartPr>
        <w:name w:val="4B37DEF5969845178C4A5239590D34D4"/>
        <w:category>
          <w:name w:val="General"/>
          <w:gallery w:val="placeholder"/>
        </w:category>
        <w:types>
          <w:type w:val="bbPlcHdr"/>
        </w:types>
        <w:behaviors>
          <w:behavior w:val="content"/>
        </w:behaviors>
        <w:guid w:val="{EF3B6948-6915-4D98-9515-705DCCD2230F}"/>
      </w:docPartPr>
      <w:docPartBody>
        <w:p w:rsidR="0067497F" w:rsidRDefault="0067497F">
          <w:r w:rsidRPr="007E4A7E">
            <w:rPr>
              <w:rStyle w:val="PlaceholderText"/>
            </w:rPr>
            <w:t>enter text</w:t>
          </w:r>
        </w:p>
      </w:docPartBody>
    </w:docPart>
    <w:docPart>
      <w:docPartPr>
        <w:name w:val="337F7E8EF245445AAA21A0FF53A88AF3"/>
        <w:category>
          <w:name w:val="General"/>
          <w:gallery w:val="placeholder"/>
        </w:category>
        <w:types>
          <w:type w:val="bbPlcHdr"/>
        </w:types>
        <w:behaviors>
          <w:behavior w:val="content"/>
        </w:behaviors>
        <w:guid w:val="{00197F20-C15F-4853-A87D-7D07B4A2C7C8}"/>
      </w:docPartPr>
      <w:docPartBody>
        <w:p w:rsidR="0067497F" w:rsidRDefault="0067497F">
          <w:r w:rsidRPr="007E4A7E">
            <w:rPr>
              <w:rStyle w:val="PlaceholderText"/>
            </w:rPr>
            <w:t>enter REQUIRED text</w:t>
          </w:r>
        </w:p>
      </w:docPartBody>
    </w:docPart>
    <w:docPart>
      <w:docPartPr>
        <w:name w:val="6F543EC74336483C831AE075A19FCC6E"/>
        <w:category>
          <w:name w:val="General"/>
          <w:gallery w:val="placeholder"/>
        </w:category>
        <w:types>
          <w:type w:val="bbPlcHdr"/>
        </w:types>
        <w:behaviors>
          <w:behavior w:val="content"/>
        </w:behaviors>
        <w:guid w:val="{E820601C-2E26-4084-A009-7625133C52FD}"/>
      </w:docPartPr>
      <w:docPartBody>
        <w:p w:rsidR="0067497F" w:rsidRDefault="0067497F">
          <w:r w:rsidRPr="007E4A7E">
            <w:rPr>
              <w:rStyle w:val="PlaceholderText"/>
            </w:rPr>
            <w:t>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imes New Roman Bold">
    <w:panose1 w:val="02020803070505020304"/>
    <w:charset w:val="00"/>
    <w:family w:val="auto"/>
    <w:pitch w:val="variable"/>
    <w:sig w:usb0="E0002AFF" w:usb1="C0007841" w:usb2="00000009" w:usb3="00000000" w:csb0="000001FF" w:csb1="00000000"/>
  </w:font>
  <w:font w:name="ITC New Baskerville Std">
    <w:altName w:val="Cambria"/>
    <w:panose1 w:val="00000000000000000000"/>
    <w:charset w:val="00"/>
    <w:family w:val="roman"/>
    <w:notTrueType/>
    <w:pitch w:val="variable"/>
    <w:sig w:usb0="800000AF" w:usb1="5000204A" w:usb2="00000000" w:usb3="00000000" w:csb0="00000001" w:csb1="00000000"/>
  </w:font>
  <w:font w:name="Times LT Std">
    <w:altName w:val="Times New Roman"/>
    <w:panose1 w:val="00000000000000000000"/>
    <w:charset w:val="00"/>
    <w:family w:val="roman"/>
    <w:notTrueType/>
    <w:pitch w:val="variable"/>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7497F"/>
    <w:rsid w:val="0067497F"/>
    <w:rsid w:val="00C26D08"/>
    <w:rsid w:val="00D959B1"/>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7497F"/>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ortfolio.service.codes xmlns="PortfolioServiceCodes">
  <dropDownList>
    <listItem displayText="appe-por" value="appe-por"/>
    <listItem displayText="appi-por" value="appi-por"/>
    <listItem displayText="apps-por" value="apps-por"/>
    <listItem displayText="bps-por" value="bps-por"/>
    <listItem displayText="bna-por" value="bna-por"/>
    <listItem displayText="ccl-por" value="ccl-por"/>
    <listItem displayText="cgm-por" value="cgm-por"/>
    <listItem displayText="cps-por" value="cps-por"/>
    <listItem displayText="cpssp-por" value="cpssp-por"/>
    <listItem displayText="edis-por" value="edis-por"/>
    <listItem displayText="egt-por" value="egt-por"/>
    <listItem displayText="fip-por" value="fip-por"/>
    <listItem displayText="hlbs-por" value="hlbs-por"/>
    <listItem displayText="ipa-por" value="ipa-por"/>
    <listItem displayText="lps-por" value="lps-por"/>
    <listItem displayText="pro2-por" value="pro2-por"/>
    <listItem displayText="pvl-por" value="pvl-por"/>
    <listItem displayText="sps-por" value="sps-por"/>
    <listItem displayText="surf-por" value="surf-por"/>
    <listItem displayText="tmcp-por" value="tmcp-por"/>
    <listItem displayText="tmet-por" value="tmet-por"/>
    <listItem displayText="tmip-por" value="tmip-por"/>
    <listItem displayText="tmre-por" value="tmre-por"/>
    <listItem displayText="tms-por" value="tms-por"/>
    <listItem displayText="tmtr-por" value="tmtr-por"/>
    <listItem displayText="tmus-por" value="tmus-por"/>
    <listItem displayText="tps-por" value="tps-por"/>
  </dropDownList>
</portfolio.service.codes>
</file>

<file path=customXml/item2.xml><?xml version="1.0" encoding="utf-8"?>
<b:Sources xmlns:b="http://schemas.openxmlformats.org/officeDocument/2006/bibliography" xmlns="http://schemas.openxmlformats.org/officeDocument/2006/bibliography" SelectedStyle="\HarvardAnglia2008OfficeOnline.xsl" StyleName="Harvard - Anglia" Version="2008"/>
</file>

<file path=customXml/item3.xml><?xml version="1.0" encoding="utf-8"?>
<conversion.options xmlns="http://www.bna.com/gateway/conversion.options">
  <ns0:tables xmlns:ns0="http://www.bna.com/gateway/conversion.options" tag="smart"/>
</conversion.options>
</file>

<file path=customXml/item4.xml><?xml version="1.0" encoding="utf-8"?>
<document xmlns="http://www.bna.com/gateway/unit.start">
  <ns0:unit.start xmlns:ns0="http://www.bna.com/gateway/unit.start" copyright.owner="enter text" subpart.name="enter text" unit.code="main0011" unit.name="Chapter 11. Remedies for Federal Dilution Act Violations" folio="537" class.code="A" class.name="Book Body" bna.id.prefix="11" pdm.name="Chap11" part.num="2" part.name="Part II. Federal Dilution Law" publication.name="Trademark Dilution - Federal, State, and International Law, Second Edition" acct.code="TD2M20" date="2025-09-25" supplement="0" volume.num="1" service.code="td-book"/>
</document>
</file>

<file path=customXml/item5.xml><?xml version="1.0" encoding="utf-8"?>
<reference.service.codes xmlns="ReferenceServiceCodes">
  <dropdownlist>
    <listitem value="aacm-ref"/>
    <listitem value="about-ref"/>
    <listitem value="acctfa-ref"/>
    <listitem value="acbfp-ref"/>
    <listitem value="acrc-ref"/>
    <listitem value="ada-ref"/>
    <listitem value="adco-ref"/>
    <listitem value="adlaw-refadlawco-ref"/>
    <listitem value="adlawdig-ref"/>
    <listitem value="aicpa-ref"/>
    <listitem value="alrc-ref"/>
    <listitem value="alre-ref"/>
    <listitem value="apc-ref"/>
    <listitem value="apc2-ref"/>
    <listitem value="ar-ref"/>
    <listitem value="arbc-ref"/>
    <listitem value="arbcvendor-ref"/>
    <listitem value="arbdom-ref"/>
    <listitem value="arbtr-ref"/>
    <listitem value="astr-ref"/>
    <listitem value="atf-ref"/>
    <listitem value="atrc-ref"/>
    <listitem value="atre-ref"/>
    <listitem value="atst-ref"/>
    <listitem value="bacm-ref"/>
    <listitem value="bacw-ref"/>
    <listitem value="barc-ref"/>
    <listitem value="bas-ref"/>
    <listitem value="bbas-ref"/>
    <listitem value="bca-ref"/>
    <listitem value="bcast-ref"/>
    <listitem value="bctd-ref"/>
    <listitem value="beps-ref"/>
    <listitem value="beps2-ref"/>
    <listitem value="bkcbank-ref"/>
    <listitem value="bkcc-ref"/>
    <listitem value="bkccomp-ref"/>
    <listitem value="bkccredit-ref"/>
    <listitem value="bkcesc-ref"/>
    <listitem value="bkcest-ref"/>
    <listitem value="bkcdigic-ref"/>
    <listitem value="bkcfees-ref"/>
    <listitem value="bkcfls-ref"/>
    <listitem value="bkcgift-ref"/>
    <listitem value="bkcgllr-ref"/>
    <listitem value="bkcisales-ref"/>
    <listitem value="bkclbrok-ref"/>
    <listitem value="bkclcards-ref"/>
    <listitem value="bkclcoll-ref"/>
    <listitem value="bkclcomm-ref"/>
    <listitem value="bkcldebt-ref"/>
    <listitem value="bkclins-ref"/>
    <listitem value="bkclorig-ref"/>
    <listitem value="bkclpayd-ref"/>
    <listitem value="bkclrefnd-ref"/>
    <listitem value="bkclsales-ref"/>
    <listitem value="bkclserv-ref"/>
    <listitem value="bkclsmall-ref"/>
    <listitem value="bkclspec-ref"/>
    <listitem value="bkclstu-ref"/>
    <listitem value="bkcltitl-ref"/>
    <listitem value="bkcltrans-ref"/>
    <listitem value="bkcmontr-ref"/>
    <listitem value="bkcmort-ref"/>
    <listitem value="bkcoper-ref"/>
    <listitem value="bkcudap-ref"/>
    <listitem value="bkcusry-ref"/>
    <listitem value="bkrp-ref"/>
    <listitem value="bkrpc-ref"/>
    <listitem value="blaw-ref"/>
    <listitem value="blawcoa-ref"/>
    <listitem value="blawdm-ref"/>
    <listitem value="blawln-ref"/>
    <listitem value="blawls-ref"/>
    <listitem value="blawpdf-ref"/>
    <listitem value="blawpg-ref"/>
    <listitem value="blawpv-ref"/>
    <listitem value="blawsp-ref"/>
    <listitem value="blawtr-ref"/>
    <listitem value="blenvpdf-ref"/>
    <listitem value="blfa-ref"/>
    <listitem value="blgovpdf-ref"/>
    <listitem value="blre-ref"/>
    <listitem value="bltaxpdf-ref"/>
    <listitem value="bna-ref"/>
    <listitem value="bnahndbk-ref"/>
    <listitem value="bpc-ref"/>
    <listitem value="bpfa-ref"/>
    <listitem value="bppi-ref"/>
    <listitem value="bppt-ref"/>
    <listitem value="bprc-ref"/>
    <listitem value="bpre-ref"/>
    <listitem value="bpse-ref"/>
    <listitem value="bsty-ref"/>
    <listitem value="btac-ref"/>
    <listitem value="btt-ref"/>
    <listitem value="btta-ref"/>
    <listitem value="bwd-ref"/>
    <listitem value="cable-ref"/>
    <listitem value="carn-ref"/>
    <listitem value="cbc-ref"/>
    <listitem value="cbg-ref"/>
    <listitem value="cblw-ref"/>
    <listitem value="cbn-ref"/>
    <listitem value="cbnco-ref"/>
    <listitem value="cbp-ref"/>
    <listitem value="cbtt-ref"/>
    <listitem value="cccg-ref"/>
    <listitem value="ccl-ref"/>
    <listitem value="cclw-ref"/>
    <listitem value="ccr-ref"/>
    <listitem value="celulr-ref"/>
    <listitem value="cfpb-ref"/>
    <listitem value="cfr-ref"/>
    <listitem value="cglw-ref"/>
    <listitem value="chc-ref"/>
    <listitem value="chem-ref"/>
    <listitem value="cheme-ref"/>
    <listitem value="cilw-ref"/>
    <listitem value="clrc-ref"/>
    <listitem value="clscbus-ref"/>
    <listitem value="clscatr-ref"/>
    <listitem value="clscsec-ref"/>
    <listitem value="clst-ref"/>
    <listitem value="cmg-ref"/>
    <listitem value="cmp-ref"/>
    <listitem value="cms-ref"/>
    <listitem value="comrg-ref"/>
    <listitem value="comrgco-ref"/>
    <listitem value="comrge-ref"/>
    <listitem value="comrul-ref"/>
    <listitem value="coso-ref"/>
    <listitem value="cplw-ref"/>
    <listitem value="cpre-ref"/>
    <listitem value="ctr-ref"/>
    <listitem value="darb-ref"/>
    <listitem value="ddee-ref"/>
    <listitem value="ddeelw-ref"/>
    <listitem value="delaw-ref"/>
    <listitem value="der-ref"/>
    <listitem value="doj-ref"/>
    <listitem value="dol-ref"/>
    <listitem value="eacw-ref"/>
    <listitem value="ealw-ref"/>
    <listitem value="ebc-ref"/>
    <listitem value="ebcco-ref"/>
    <listitem value="eblw-ref"/>
    <listitem value="ecan-ref"/>
    <listitem value="ecc-ref"/>
    <listitem value="ecel-ref"/>
    <listitem value="ecfr-ref"/>
    <listitem value="ecg-ref"/>
    <listitem value="ecj-ref"/>
    <listitem value="eclr-ref"/>
    <listitem value="eclw-ref"/>
    <listitem value="econ-ref"/>
    <listitem value="edg-ref"/>
    <listitem value="edg2-ref"/>
    <listitem value="edge-ref"/>
    <listitem value="edlw-ref"/>
    <listitem value="edrc-ref"/>
    <listitem value="edre-ref"/>
    <listitem value="eeo-ref"/>
    <listitem value="eg-ref"/>
    <listitem value="egcd-ref"/>
    <listitem value="eglw-ref"/>
    <listitem value="ehsdsn-ref"/>
    <listitem value="ehsgo-ref"/>
    <listitem value="elcd-ref"/>
    <listitem value="eldvd-ref"/>
    <listitem value="emg-ref"/>
    <listitem value="ensl-ref"/>
    <listitem value="ensr-ref"/>
    <listitem value="erco-ref"/>
    <listitem value="erf-ref"/>
    <listitem value="erfe-ref"/>
    <listitem value="erlt-ref"/>
    <listitem value="erltr-ref"/>
    <listitem value="erltsr-ref"/>
    <listitem value="erm-ref"/>
    <listitem value="esfm-ref"/>
    <listitem value="esfr-ref"/>
    <listitem value="eslw-ref"/>
    <listitem value="esoutlook-ref"/>
    <listitem value="esrgtr-ref"/>
    <listitem value="esst-ref"/>
    <listitem value="etcc-ref"/>
    <listitem value="etslw-ref"/>
    <listitem value="eulw-ref"/>
    <listitem value="eusc-ref"/>
    <listitem value="excc-ref"/>
    <listitem value="exgw-ref"/>
    <listitem value="fasb-ref"/>
    <listitem value="fasbarc-ref"/>
    <listitem value="fasbpc-ref"/>
    <listitem value="fccrcd-ref"/>
    <listitem value="fdfa-ref"/>
    <listitem value="fdfl-ref"/>
    <listitem value="fdic-ref"/>
    <listitem value="fdpp-ref"/>
    <listitem value="fdsl-ref"/>
    <listitem value="feddec-ref"/>
    <listitem value="fep-ref"/>
    <listitem value="fepco-ref"/>
    <listitem value="fig-ref"/>
    <listitem value="finra-ref"/>
    <listitem value="fleg-ref"/>
    <listitem value="flegtr-ref"/>
    <listitem value="flex-ref"/>
    <listitem value="fllt-ref"/>
    <listitem value="flltr-ref"/>
    <listitem value="flltsr-ref"/>
    <listitem value="flr-ref"/>
    <listitem value="fmine-ref"/>
    <listitem value="fminee-ref"/>
    <listitem value="fmla-ref"/>
    <listitem value="foia-ref"/>
    <listitem value="form-ref"/>
    <listitem value="fr-ref"/>
    <listitem value="frcom-ref"/>
    <listitem value="fsoc-ref"/>
    <listitem value="gasb-ref"/>
    <listitem value="gebwd-ref"/>
    <listitem value="gelw-ref"/>
    <listitem value="gin-ref"/>
    <listitem value="gpd-ref"/>
    <listitem value="gtf-ref"/>
    <listitem value="gtg-ref"/>
    <listitem value="gtg2-ref"/>
    <listitem value="harc-ref"/>
    <listitem value="haz-ref"/>
    <listitem value="haze-ref"/>
    <listitem value="hblw-ref"/>
    <listitem value="hbss-ref"/>
    <listitem value="hccg-ref"/>
    <listitem value="hccw-ref"/>
    <listitem value="hesw-ref"/>
    <listitem value="hhs-ref"/>
    <listitem value="hlaw-ref"/>
    <listitem value="hlcfraud-ref"/>
    <listitem value="hlchosp-ref"/>
    <listitem value="hlcinsgen-ref"/>
    <listitem value="hlcinsman-ref"/>
    <listitem value="hlcitech-ref"/>
    <listitem value="hlcpharma-ref"/>
    <listitem value="hlcpriv-ref"/>
    <listitem value="hlcprp-ref"/>
    <listitem value="hlfa-ref"/>
    <listitem value="hlrc-ref"/>
    <listitem value="hlre-ref"/>
    <listitem value="hlst-ref"/>
    <listitem value="hrcc-ref"/>
    <listitem value="hrcd-ref"/>
    <listitem value="hrchkf-ref"/>
    <listitem value="hrchks-ref"/>
    <listitem value="hrcp-ref"/>
    <listitem value="hrdsn-ref"/>
    <listitem value="hre-ref"/>
    <listitem value="hrfls-ref"/>
    <listitem value="hrgw-ref"/>
    <listitem value="hrhcc-ref"/>
    <listitem value="hrin-ref"/>
    <listitem value="hrintl-ref"/>
    <listitem value="hrlw-ref"/>
    <listitem value="hrpb-ref"/>
    <listitem value="hrpg-ref"/>
    <listitem value="hrrc-ref"/>
    <listitem value="hrre-ref"/>
    <listitem value="hrsg-ref"/>
    <listitem value="hrsqr-ref"/>
    <listitem value="hrst-ref"/>
    <listitem value="hrtt-ref"/>
    <listitem value="hsbt-ref"/>
    <listitem value="hwg-ref"/>
    <listitem value="ia-ref"/>
    <listitem value="iasb-ref"/>
    <listitem value="ibfd-ref"/>
    <listitem value="icr-ref"/>
    <listitem value="idsn-ref"/>
    <listitem value="ier-ref"/>
    <listitem value="ierco-ref"/>
    <listitem value="ilr-ref"/>
    <listitem value="ilrc-ref"/>
    <listitem value="ilrco-ref"/>
    <listitem value="ilre-ref"/>
    <listitem value="ilrpmb-ref"/>
    <listitem value="iner-ref"/>
    <listitem value="ipl-ref"/>
    <listitem value="iplcb-ref"/>
    <listitem value="iplw-ref"/>
    <listitem value="ippt-ref"/>
    <listitem value="iprc-ref"/>
    <listitem value="ipre-ref"/>
    <listitem value="ipsrc-ref"/>
    <listitem value="ipydsn-ref"/>
    <listitem value="irs-ref"/>
    <listitem value="itax-ref"/>
    <listitem value="itc-ref"/>
    <listitem value="itlw-ref"/>
    <listitem value="itr-ref"/>
    <listitem value="itrc-ref"/>
    <listitem value="itrco-ref"/>
    <listitem value="itre-ref"/>
    <listitem value="jcr-ref"/>
    <listitem value="josh-ref"/>
    <listitem value="la-ref"/>
    <listitem value="laco-ref"/>
    <listitem value="lbpwtr-ref"/>
    <listitem value="lea-ref"/>
    <listitem value="leb-ref"/>
    <listitem value="lec-ref"/>
    <listitem value="leemp-ref"/>
    <listitem value="leeo-ref"/>
    <listitem value="leg-ref"/>
    <listitem value="leh-ref"/>
    <listitem value="lela-ref"/>
    <listitem value="lelr-ref"/>
    <listitem value="lels-ref"/>
    <listitem value="lelw-ref"/>
    <listitem value="lerc-ref"/>
    <listitem value="lere-ref"/>
    <listitem value="les-ref"/>
    <listitem value="let-ref"/>
    <listitem value="lest-ref"/>
    <listitem value="lew-ref"/>
    <listitem value="local-ref"/>
    <listitem value="lorc-ref"/>
    <listitem value="lore-ref"/>
    <listitem value="lqrc-ref"/>
    <listitem value="lr-ref"/>
    <listitem value="lrmsd-ref"/>
    <listitem value="lrrmco-ref"/>
    <listitem value="lrx-ref"/>
    <listitem value="mbca-ref"/>
    <listitem value="medco-ref"/>
    <listitem value="medw-ref"/>
    <listitem value="miscdec-ref"/>
    <listitem value="mlirn-ref"/>
    <listitem value="mm-ref"/>
    <listitem value="mopc-ref"/>
    <listitem value="mope-ref"/>
    <listitem value="mopw-ref"/>
    <listitem value="msrb-ref"/>
    <listitem value="nada-ref"/>
    <listitem value="nasdaq-ref"/>
    <listitem value="nath-ref"/>
    <listitem value="nyse-ref"/>
    <listitem value="occ-ref"/>
    <listitem value="ominee-ref"/>
    <listitem value="osh-ref"/>
    <listitem value="oshco-ref"/>
    <listitem value="oshe-ref"/>
    <listitem value="oslw-ref"/>
    <listitem value="osm-ref"/>
    <listitem value="ossl-ref"/>
    <listitem value="ossr-ref"/>
    <listitem value="ow-ref"/>
    <listitem value="pag-ref"/>
    <listitem value="pbgc-ref"/>
    <listitem value="pcaob-ref"/>
    <listitem value="pcg-ref"/>
    <listitem value="pcmt-ref"/>
    <listitem value="pdscp-ref"/>
    <listitem value="pdswr-ref"/>
    <listitem value="pl-ref"/>
    <listitem value="plcu-ref"/>
    <listitem value="pm-ref"/>
    <listitem value="pol-ref"/>
    <listitem value="pq2co-ref"/>
    <listitem value="pqco-ref"/>
    <listitem value="pro1-ref"/>
    <listitem value="pro2-ref"/>
    <listitem value="psdoc-ref"/>
    <listitem value="psdocop-ref"/>
    <listitem value="pslr-ref"/>
    <listitem value="pst-ref"/>
    <listitem value="pstech-ref"/>
    <listitem value="pstrain-ref"/>
    <listitem value="ptabtr-ref"/>
    <listitem value="pvrc-ref"/>
    <listitem value="pvre-ref"/>
    <listitem value="pvsec-ref"/>
    <listitem value="pvspp-ref"/>
    <listitem value="pvst-ref"/>
    <listitem value="pwatch-ref"/>
    <listitem value="pydsn-ref"/>
    <listitem value="pyirccn-ref"/>
    <listitem value="pylw-ref"/>
    <listitem value="rag-ref"/>
    <listitem value="regsum-ref"/>
    <listitem value="ring-ref"/>
    <listitem value="rkpg-ref"/>
    <listitem value="rkpg2-ref"/>
    <listitem value="scan-ref"/>
    <listitem value="sctps-ref"/>
    <listitem value="sec-ref"/>
    <listitem value="secfr-ref"/>
    <listitem value="secm-ref"/>
    <listitem value="secrc-ref"/>
    <listitem value="sfposter-ref"/>
    <listitem value="sfrc-ref"/>
    <listitem value="sldvd-ref"/>
    <listitem value="sll-ref"/>
    <listitem value="smc-ref"/>
    <listitem value="smlr-ref"/>
    <listitem value="smst-ref"/>
    <listitem value="spgd-ref"/>
    <listitem value="splw-ref"/>
    <listitem value="spse-ref"/>
    <listitem value="sqrc-ref"/>
    <listitem value="srpg-ref"/>
    <listitem value="ssl-ref"/>
    <listitem value="sstx-ref"/>
    <listitem value="stadec-ref"/>
    <listitem value="staform-ref"/>
    <listitem value="stag-ref"/>
    <listitem value="state-ref"/>
    <listitem value="statecb-ref"/>
    <listitem value="stbillsehs-ref"/>
    <listitem value="stcon-ref"/>
    <listitem value="stegt-ref"/>
    <listitem value="stegtarc-ref"/>
    <listitem value="stleg-ref"/>
    <listitem value="stlegdig-ref"/>
    <listitem value="stxdtr-ref"/>
    <listitem value="surv-ref"/>
    <listitem value="tafc-ref"/>
    <listitem value="telerpts-ref"/>
    <listitem value="terc-ref"/>
    <listitem value="tmcain-ref"/>
    <listitem value="tmci-ref"/>
    <listitem value="tmcit-ref"/>
    <listitem value="tmcit2-ref"/>
    <listitem value="tmcitarc-ref"/>
    <listitem value="tmcitncb-ref"/>
    <listitem value="tmcn-ref"/>
    <listitem value="tmcsf-ref"/>
    <listitem value="tmcss-ref"/>
    <listitem value="tmdiag-ref"/>
    <listitem value="tmel-ref"/>
    <listitem value="tmelec-ref"/>
    <listitem value="tmextn-ref"/>
    <listitem value="tmextn2-ref"/>
    <listitem value="tmextnarc-ref"/>
    <listitem value="tmforms-ref"/>
    <listitem value="tmformsarc-ref"/>
    <listitem value="tmgn-ref"/>
    <listitem value="tmgo-ref"/>
    <listitem value="tmgp-ref"/>
    <listitem value="tmhc-ref"/>
    <listitem value="tmiit-ref"/>
    <listitem value="tmiit2-ref"/>
    <listitem value="tmiitarc-ref"/>
    <listitem value="tmintforms-ref"/>
    <listitem value="tmirccn-ref"/>
    <listitem value="tmise-ref"/>
    <listitem value="tmiwt-ref"/>
    <listitem value="tmiwt2-ref"/>
    <listitem value="tmlbl-ref"/>
    <listitem value="tmleg-ref"/>
    <listitem value="tmnxc-ref"/>
    <listitem value="tmnxsu-ref"/>
    <listitem value="tmnxt-ref"/>
    <listitem value="tmpg-ref"/>
    <listitem value="tmprtn-ref"/>
    <listitem value="tmprtn2-ref"/>
    <listitem value="tmprtnarc-ref"/>
    <listitem value="tmps-ref"/>
    <listitem value="tmpten-ref"/>
    <listitem value="tms-ref"/>
    <listitem value="tmsci-ref"/>
    <listitem value="tmscl-ref"/>
    <listitem value="tmsd-ref"/>
    <listitem value="tmsh-ref"/>
    <listitem value="tmslarc-ref"/>
    <listitem value="tmslm-ref"/>
    <listitem value="tmsr-ref"/>
    <listitem value="tmsrarc-ref"/>
    <listitem value="tmss-ref"/>
    <listitem value="tmstt-ref"/>
    <listitem value="tmsu-ref"/>
    <listitem value="tmsu2-ref"/>
    <listitem value="tmsuarc-ref"/>
    <listitem value="tmtcl-ref"/>
    <listitem value="tmupn-ref"/>
    <listitem value="tmxto-ref"/>
    <listitem value="tools-ref"/>
    <listitem value="tpcdl-ref"/>
    <listitem value="tpn-ref"/>
    <listitem value="tprl-ref"/>
    <listitem value="tpsfa-ref"/>
    <listitem value="trak-ref"/>
    <listitem value="trak2-ref"/>
    <listitem value="trdi-ref"/>
    <listitem value="ttb-ref"/>
    <listitem value="txpg-ref"/>
    <listitem value="txtr-ref"/>
    <listitem value="txtri-ref"/>
    <listitem value="txtri2-ref"/>
    <listitem value="txtrpri-ref"/>
    <listitem value="ulr-ref"/>
    <listitem value="urlw-ref"/>
    <listitem value="usc-ref"/>
    <listitem value="uscarc-ref"/>
    <listitem value="uslw-ref"/>
    <listitem value="vatn-ref"/>
    <listitem value="vstr-ref"/>
    <listitem value="wccd-ref"/>
    <listitem value="webw-ref"/>
    <listitem value="wh-ref"/>
    <listitem value="wh2co-ref"/>
    <listitem value="whco-ref"/>
    <listitem value="whm-ref"/>
    <listitem value="wmg-ref"/>
    <listitem value="wmg2-ref"/>
    <listitem value="wpc-ref"/>
    <listitem value="wpc2-ref"/>
    <listitem value="wrls-ref"/>
    <listitem value="wrr-ref"/>
    <listitem value="xclw-ref"/>
    <listitem value="xcpc-ref"/>
    <listitem value="xpdt-ref"/>
    <listitem value="xrm-ref"/>
  </dropdownlist>
</reference.service.codes>
</file>

<file path=customXml/item6.xml><?xml version="1.0" encoding="utf-8"?>
<book.service.codes xmlns="BookServiceCodes">
  <dropdownlist>
    <listitem value="aca-book"/>
    <listitem value="aclc-book"/>
    <listitem value="adel-book"/>
    <listitem value="adrel-book"/>
    <listitem value="aetr-book"/>
    <listitem value="afl-book"/>
    <listitem value="ald-book"/>
    <listitem value="apc-book"/>
    <listitem value="apsf-book"/>
    <listitem value="arb18-book"/>
    <listitem value="arb19-book"/>
    <listitem value="bam-book"/>
    <listitem value="bfc-book"/>
    <listitem value="biot-book"/>
    <listitem value="bkyov-book"/>
    <listitem value="bkyp-book"/>
    <listitem value="blm-book"/>
    <listitem value="bna-book"/>
    <listitem value="bplr-book"/>
    <listitem value="cbglf-book"/>
    <listitem value="cbh-book"/>
    <listitem value="cdpat-book"/>
    <listitem value="cfcjpp-book"/>
    <listitem value="cflc-book"/>
    <listitem value="cgdl-book"/>
    <listitem value="cic-book"/>
    <listitem value="cilel-book"/>
    <listitem value="clcdp-book"/>
    <listitem value="cld-book"/>
    <listitem value="cle-book"/>
    <listitem value="clwva-book"/>
    <listitem value="cmb-book"/>
    <listitem value="cnc-book"/>
    <listitem value="colp-book"/>
    <listitem value="cps1-book"/>
    <listitem value="cps61-book"/>
    <listitem value="cps63-book"/>
    <listitem value="cps67-book"/>
    <listitem value="cps68-book"/>
    <listitem value="cps75-book"/>
    <listitem value="cps88-book"/>
    <listitem value="crbc-book"/>
    <listitem value="cst-book"/>
    <listitem value="dat-book"/>
    <listitem value="dcalfc-book"/>
    <listitem value="dda-book"/>
    <listitem value="ddw-book"/>
    <listitem value="dec-book"/>
    <listitem value="desi-book"/>
    <listitem value="dlit-book"/>
    <listitem value="dll-book"/>
    <listitem value="dolfi-book"/>
    <listitem value="dpl-book"/>
    <listitem value="dsfc-book"/>
    <listitem value="dulg-book"/>
    <listitem value="ebl-book"/>
    <listitem value="eclas-book"/>
    <listitem value="edd-book"/>
    <listitem value="ediel-book"/>
    <listitem value="edcl-book"/>
    <listitem value="edl-book"/>
    <listitem value="edpf-book"/>
    <listitem value="edy-book"/>
    <listitem value="efl-book"/>
    <listitem value="ehl-book"/>
    <listitem value="eipl-book"/>
    <listitem value="el-book"/>
    <listitem value="elc-book"/>
    <listitem value="elcr-book"/>
    <listitem value="emp-book"/>
    <listitem value="epc-book"/>
    <listitem value="erisadl-book"/>
    <listitem value="err-book"/>
    <listitem value="esp-book"/>
    <listitem value="etpg-book"/>
    <listitem value="eupl-book"/>
    <listitem value="evd-book"/>
    <listitem value="fah-book"/>
    <listitem value="fap-book"/>
    <listitem value="fcawl-book"/>
    <listitem value="ffapl-book"/>
    <listitem value="ffua-book"/>
    <listitem value="fhcdl-book"/>
    <listitem value="fiflp-book"/>
    <listitem value="fitic-book"/>
    <listitem value="flfs-book"/>
    <listitem value="flsa-book"/>
    <listitem value="fmla-book"/>
    <listitem value="fotn-book"/>
    <listitem value="frd-book"/>
    <listitem value="ftecorp-book"/>
    <listitem value="fteind-book"/>
    <listitem value="ftepart-book"/>
    <listitem value="ftescorp-book"/>
    <listitem value="ftl-book"/>
    <listitem value="gdttc-book"/>
    <listitem value="gdttii-book"/>
    <listitem value="gep-book"/>
    <listitem value="gg-book"/>
    <listitem value="gisod-book"/>
    <listitem value="gof-book"/>
    <listitem value="gpl-book"/>
    <listitem value="hadrw-book"/>
    <listitem value="haw-book"/>
    <listitem value="hcf-book"/>
    <listitem value="hcylc-book"/>
    <listitem value="hee-book"/>
    <listitem value="heg-book"/>
    <listitem value="hlbs1500-book"/>
    <listitem value="hlbs2100-book"/>
    <listitem value="hlbs2300-book"/>
    <listitem value="hlbs2400-book"/>
    <listitem value="hlbs2600-book"/>
    <listitem value="hlbs2650-book"/>
    <listitem value="hlbs2800-book"/>
    <listitem value="hlbs2900-book"/>
    <listitem value="hlbs3300-book"/>
    <listitem value="hop-book"/>
    <listitem value="hpplac-book"/>
    <listitem value="hrcc-book"/>
    <listitem value="htcb-book"/>
    <listitem value="iedcm-book"/>
    <listitem value="igai-book"/>
    <listitem value="iipd-book"/>
    <listitem value="ile-book"/>
    <listitem value="ilfg-book"/>
    <listitem value="ilu337-book"/>
    <listitem value="ipl-book"/>
    <listitem value="iplc-book"/>
    <listitem value="ipsil-book"/>
    <listitem value="ipt-book"/>
    <listitem value="iptt-book"/>
    <listitem value="irc-book"/>
    <listitem value="isa-book"/>
    <listitem value="ishc-book"/>
    <listitem value="jcst-book"/>
    <listitem value="labp-book"/>
    <listitem value="lacma-book"/>
    <listitem value="ladh-book"/>
    <listitem value="lana-book"/>
    <listitem value="lapga-book"/>
    <listitem value="lbd-book"/>
    <listitem value="lfgp-book"/>
    <listitem value="llcbps-book"/>
    <listitem value="lml-book"/>
    <listitem value="lopm-book"/>
    <listitem value="lpdi-book"/>
    <listitem value="lptsda-book"/>
    <listitem value="lsfl-book"/>
    <listitem value="lulr-book"/>
    <listitem value="mapc-book"/>
    <listitem value="mcl-book"/>
    <listitem value="mdbsc-book"/>
    <listitem value="mdedl-book"/>
    <listitem value="meip-book"/>
    <listitem value="mlprco-book "/>
    <listitem value="naat-book"/>
    <listitem value="net-book"/>
    <listitem value="nlc-book"/>
    <listitem value="nlrr-book"/>
    <listitem value="nwic-book"/>
    <listitem value="ops-book"/>
    <listitem value="oshl-book"/>
    <listitem value="paaa-book"/>
    <listitem value="paed-book"/>
    <listitem value="paia-book"/>
    <listitem value="papc-book"/>
    <listitem value="patstan-book"/>
    <listitem value="pbcr-book"/>
    <listitem value="pce-book"/>
    <listitem value="pcmt-book"/>
    <listitem value="pda-book"/>
    <listitem value="pel-book"/>
    <listitem value="pesi-book"/>
    <listitem value="pfc-book"/>
    <listitem value="pfo-book"/>
    <listitem value="pgfafl-book"/>
    <listitem value="pgpp-book"/>
    <listitem value="pgofacsc-book"/>
    <listitem value="pjae-book"/>
    <listitem value="phrm-book"/>
    <listitem value="pir-book"/>
    <listitem value="plp-book"/>
    <listitem value="pls-book"/>
    <listitem value="ppat-book"/>
    <listitem value="ppla-book"/>
    <listitem value="pppp-book"/>
    <listitem value="pro1-book"/>
    <listitem value="pro2-book"/>
    <listitem value="pswh-book"/>
    <listitem value="ptabh-book"/>
    <listitem value="ptcl-book"/>
    <listitem value="ptcr-book"/>
    <listitem value="qeh-book"/>
    <listitem value="rcci-book"/>
    <listitem value="rctse-book"/>
    <listitem value="rgi-book"/>
    <listitem value="rif-book"/>
    <listitem value="rla-book"/>
    <listitem value="rpe-book"/>
    <listitem value="scp-book"/>
    <listitem value="sead-book"/>
    <listitem value="sps203-book"/>
    <listitem value="srp-book"/>
    <listitem value="ssfs-book"/>
    <listitem value="sti-book"/>
    <listitem value="tcs409a-book"/>
    <listitem value="td-book"/>
    <listitem value="teelm-book"/>
    <listitem value="tei-book"/>
    <listitem value="tic-book"/>
    <listitem value="tir-book"/>
    <listitem value="tlp-book"/>
    <listitem value="tmftg-book"/>
    <listitem value="tmftp-book"/>
    <listitem value="tmitg-book"/>
    <listitem value="tpt-book"/>
    <listitem value="trp-book"/>
    <listitem value="tslip-book"/>
    <listitem value="tss-book"/>
    <listitem value="tttp-book"/>
    <listitem value="ucipp-book"/>
    <listitem value="ueus-book"/>
    <listitem value="userra-book"/>
    <listitem value="usmt-book"/>
    <listitem value="vvil-book"/>
    <listitem value="vvp-book"/>
    <listitem value="waa-book"/>
    <listitem value="wan-book"/>
    <listitem value="wds-book"/>
    <listitem value="whl-book"/>
    <listitem value="wilbb-book"/>
    <listitem value="wilbf-book"/>
    <listitem value="wilfsarcw-book"/>
    <listitem value="willsh-book"/>
    <listitem value="wilmmlr-book"/>
    <listitem value="wilpb-book"/>
    <listitem value="wilrws-book"/>
    <listitem value="wiltpb-book"/>
    <listitem value="wlrd-book"/>
    <listitem value="wpd-book"/>
    <listitem value="wphl-book"/>
    <listitem value="wppg-book"/>
  </dropdownlist>
</book.service.codes>
</file>

<file path=customXml/itemProps1.xml><?xml version="1.0" encoding="utf-8"?>
<ds:datastoreItem xmlns:ds="http://schemas.openxmlformats.org/officeDocument/2006/customXml" ds:itemID="{25203738-0C39-41F2-B232-E9DAD00FD52D}">
  <ds:schemaRefs>
    <ds:schemaRef ds:uri="PortfolioServiceCodes"/>
  </ds:schemaRefs>
</ds:datastoreItem>
</file>

<file path=customXml/itemProps2.xml><?xml version="1.0" encoding="utf-8"?>
<ds:datastoreItem xmlns:ds="http://schemas.openxmlformats.org/officeDocument/2006/customXml" ds:itemID="{6FB45861-F80D-4D21-8271-FF104E2A1965}">
  <ds:schemaRefs>
    <ds:schemaRef ds:uri="http://schemas.openxmlformats.org/officeDocument/2006/bibliography"/>
  </ds:schemaRefs>
</ds:datastoreItem>
</file>

<file path=customXml/itemProps3.xml><?xml version="1.0" encoding="utf-8"?>
<ds:datastoreItem xmlns:ds="http://schemas.openxmlformats.org/officeDocument/2006/customXml" ds:itemID="{DADA3C72-C4A8-40A7-A93D-753FF12AADFE}">
  <ds:schemaRefs>
    <ds:schemaRef ds:uri="http://www.bna.com/gateway/conversion.options"/>
  </ds:schemaRefs>
</ds:datastoreItem>
</file>

<file path=customXml/itemProps4.xml><?xml version="1.0" encoding="utf-8"?>
<ds:datastoreItem xmlns:ds="http://schemas.openxmlformats.org/officeDocument/2006/customXml" ds:itemID="{B04FCA99-13B0-422B-ADC9-9491644FA79D}">
  <ds:schemaRefs>
    <ds:schemaRef ds:uri="http://www.bna.com/gateway/unit.start"/>
  </ds:schemaRefs>
</ds:datastoreItem>
</file>

<file path=customXml/itemProps5.xml><?xml version="1.0" encoding="utf-8"?>
<ds:datastoreItem xmlns:ds="http://schemas.openxmlformats.org/officeDocument/2006/customXml" ds:itemID="{88E47CC7-89B1-4334-9439-A1F1C1083F4F}">
  <ds:schemaRefs>
    <ds:schemaRef ds:uri="ReferenceServiceCodes"/>
  </ds:schemaRefs>
</ds:datastoreItem>
</file>

<file path=customXml/itemProps6.xml><?xml version="1.0" encoding="utf-8"?>
<ds:datastoreItem xmlns:ds="http://schemas.openxmlformats.org/officeDocument/2006/customXml" ds:itemID="{438364F0-8022-49DD-ACD0-F4F06AB21D4B}">
  <ds:schemaRefs>
    <ds:schemaRef ds:uri="BookServiceCodes"/>
  </ds:schemaRefs>
</ds:datastoreItem>
</file>

<file path=docMetadata/LabelInfo.xml><?xml version="1.0" encoding="utf-8"?>
<clbl:labelList xmlns:clbl="http://schemas.microsoft.com/office/2020/mipLabelMetadata">
  <clbl:label id="{f786616f-5bb4-45d1-b9c4-7a19bded0f1d}" enabled="1" method="Standard" siteId="{97be21fd-c601-4b16-9920-f5accc69da65}" contentBits="0" removed="0"/>
</clbl:labelList>
</file>

<file path=docProps/app.xml><?xml version="1.0" encoding="utf-8"?>
<Properties xmlns="http://schemas.openxmlformats.org/officeDocument/2006/extended-properties" xmlns:vt="http://schemas.openxmlformats.org/officeDocument/2006/docPropsVTypes">
  <Template>BPub_Prep.dotm</Template>
  <TotalTime>0</TotalTime>
  <Pages>28</Pages>
  <Words>9611</Words>
  <Characters>50964</Characters>
  <Application>Microsoft Office Word</Application>
  <DocSecurity>0</DocSecurity>
  <Lines>424</Lines>
  <Paragraphs>120</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60455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2025-09-25T20:45:00Z</dcterms:created>
  <dcterms:modified xsi:type="dcterms:W3CDTF">2025-09-30T17:08:00Z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3.47</vt:lpwstr>
  </property>
  <property fmtid="{D5CDD505-2E9C-101B-9397-08002B2CF9AE}" pid="3" name="DocType">
    <vt:lpwstr>book</vt:lpwstr>
  </property>
</Properties>
</file>