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E90D911" w14:textId="77777777" w:rsidR="00370FB0" w:rsidRPr="00370FB0" w:rsidRDefault="006018B2" w:rsidP="00FA6CA7">
      <w:pPr>
        <w:pStyle w:val="BDocStart"/>
      </w:pPr>
      <w:sdt>
        <w:sdtPr>
          <w:tag w:val="unit.start.head"/>
          <w:id w:val="-2097463025"/>
          <w:lock w:val="sdtLocked"/>
          <w:placeholder>
            <w:docPart w:val="2A5B357A35C84DB4BEFAC5FB80AACF8A"/>
          </w:placeholder>
          <w15:appearance w15:val="hidden"/>
        </w:sdtPr>
        <w:sdtEndPr/>
        <w:sdtContent>
          <w:proofErr w:type="spellStart"/>
          <w:r w:rsidR="00FA6CA7">
            <w:t>Unit.Start</w:t>
          </w:r>
          <w:proofErr w:type="spellEnd"/>
        </w:sdtContent>
      </w:sdt>
    </w:p>
    <w:sdt>
      <w:sdtPr>
        <w:rPr>
          <w:rStyle w:val="BContentControl"/>
        </w:rPr>
        <w:alias w:val="unit.start"/>
        <w:tag w:val="Unit1"/>
        <w:id w:val="-2090533800"/>
        <w:placeholder>
          <w:docPart w:val="DefaultPlaceholder_-1854013440"/>
        </w:placeholder>
        <w15:appearance w15:val="tags"/>
      </w:sdtPr>
      <w:sdtEndPr>
        <w:rPr>
          <w:rStyle w:val="DefaultParagraphFont"/>
          <w:rFonts w:ascii="Times New Roman" w:hAnsi="Times New Roman"/>
          <w:sz w:val="24"/>
          <w:shd w:val="clear" w:color="auto" w:fill="auto"/>
        </w:rPr>
      </w:sdtEndPr>
      <w:sdtContent>
        <w:bookmarkStart w:id="0" w:name="Unit1" w:displacedByCustomXml="prev"/>
        <w:p w14:paraId="1F89ADB6" w14:textId="7D8F0233" w:rsidR="00370FB0" w:rsidRPr="00370FB0" w:rsidRDefault="006018B2" w:rsidP="00FA6CA7">
          <w:pPr>
            <w:pStyle w:val="BNormal"/>
          </w:pPr>
          <w:sdt>
            <w:sdtPr>
              <w:rPr>
                <w:rStyle w:val="BContentControl"/>
              </w:rPr>
              <w:alias w:val="acct.code"/>
              <w:tag w:val="acct.code"/>
              <w:id w:val="-1661139638"/>
              <w:lock w:val="sdtLocked"/>
              <w:placeholder>
                <w:docPart w:val="E54A696815A6463185744781E19B2A27"/>
              </w:placeholder>
              <w:dataBinding w:prefixMappings="xmlns:ns0='http://www.bna.com/gateway/unit.start' " w:xpath="/ns0:document[1]/ns0:unit.start[1]/@acct.code" w:storeItemID="{B04FCA99-13B0-422B-ADC9-9491644FA79D}"/>
              <w15:appearance w15:val="tags"/>
              <w:text/>
            </w:sdtPr>
            <w:sdtEndPr>
              <w:rPr>
                <w:rStyle w:val="BContentControl"/>
              </w:rPr>
            </w:sdtEndPr>
            <w:sdtContent>
              <w:r w:rsidR="00FA6CA7">
                <w:rPr>
                  <w:rStyle w:val="BContentControl"/>
                </w:rPr>
                <w:t>TD2M20</w:t>
              </w:r>
            </w:sdtContent>
          </w:sdt>
          <w:sdt>
            <w:sdtPr>
              <w:rPr>
                <w:rStyle w:val="BContentControl"/>
              </w:rPr>
              <w:alias w:val="bna.id.prefix"/>
              <w:tag w:val="bna.id.prefix"/>
              <w:id w:val="1373880130"/>
              <w:lock w:val="sdtLocked"/>
              <w:placeholder>
                <w:docPart w:val="A165CB08D6F94780B8EC6D9D2F0739DF"/>
              </w:placeholder>
              <w:dataBinding w:prefixMappings="xmlns:ns0='http://www.bna.com/gateway/unit.start' " w:xpath="/ns0:document[1]/ns0:unit.start[1]/@bna.id.prefix" w:storeItemID="{B04FCA99-13B0-422B-ADC9-9491644FA79D}"/>
              <w15:appearance w15:val="tags"/>
              <w:text/>
            </w:sdtPr>
            <w:sdtEndPr>
              <w:rPr>
                <w:rStyle w:val="BContentControl"/>
              </w:rPr>
            </w:sdtEndPr>
            <w:sdtContent>
              <w:r w:rsidR="00FA6CA7">
                <w:rPr>
                  <w:rStyle w:val="BContentControl"/>
                </w:rPr>
                <w:t>10</w:t>
              </w:r>
            </w:sdtContent>
          </w:sdt>
          <w:r w:rsidR="00FA6CA7" w:rsidRPr="00FA6CA7">
            <w:rPr>
              <w:rStyle w:val="BContentControl"/>
            </w:rPr>
            <w:t xml:space="preserve"> </w:t>
          </w:r>
          <w:sdt>
            <w:sdtPr>
              <w:rPr>
                <w:rStyle w:val="BContentControl"/>
              </w:rPr>
              <w:alias w:val="class.code*"/>
              <w:tag w:val="class.code"/>
              <w:id w:val="286330247"/>
              <w:lock w:val="sdtLocked"/>
              <w:placeholder>
                <w:docPart w:val="33146ABB08EE4A4795866154AE79B1E0"/>
              </w:placeholder>
              <w:dataBinding w:prefixMappings="xmlns:ns0='http://www.bna.com/gateway/unit.start' " w:xpath="/ns0:document[1]/ns0:unit.start[1]/@class.code" w:storeItemID="{B04FCA99-13B0-422B-ADC9-9491644FA79D}"/>
              <w15:appearance w15:val="tags"/>
              <w:text/>
            </w:sdtPr>
            <w:sdtEndPr>
              <w:rPr>
                <w:rStyle w:val="BContentControl"/>
              </w:rPr>
            </w:sdtEndPr>
            <w:sdtContent>
              <w:r w:rsidR="00FA6CA7">
                <w:rPr>
                  <w:rStyle w:val="BContentControl"/>
                </w:rPr>
                <w:t>A</w:t>
              </w:r>
            </w:sdtContent>
          </w:sdt>
          <w:r w:rsidR="00FA6CA7" w:rsidRPr="00FA6CA7">
            <w:rPr>
              <w:rStyle w:val="BContentControl"/>
            </w:rPr>
            <w:t xml:space="preserve"> </w:t>
          </w:r>
          <w:sdt>
            <w:sdtPr>
              <w:rPr>
                <w:rStyle w:val="BContentControl"/>
              </w:rPr>
              <w:alias w:val="class.name*"/>
              <w:tag w:val="class.name"/>
              <w:id w:val="1258716072"/>
              <w:lock w:val="sdtLocked"/>
              <w:placeholder>
                <w:docPart w:val="60F3763AE2BF44A6B6C5AACFBDC9F50D"/>
              </w:placeholder>
              <w:dataBinding w:prefixMappings="xmlns:ns0='http://www.bna.com/gateway/unit.start' " w:xpath="/ns0:document[1]/ns0:unit.start[1]/@class.name" w:storeItemID="{B04FCA99-13B0-422B-ADC9-9491644FA79D}"/>
              <w15:appearance w15:val="tags"/>
              <w:text/>
            </w:sdtPr>
            <w:sdtEndPr>
              <w:rPr>
                <w:rStyle w:val="BContentControl"/>
              </w:rPr>
            </w:sdtEndPr>
            <w:sdtContent>
              <w:r w:rsidR="00FA6CA7">
                <w:rPr>
                  <w:rStyle w:val="BContentControl"/>
                </w:rPr>
                <w:t>Book Body</w:t>
              </w:r>
            </w:sdtContent>
          </w:sdt>
          <w:r w:rsidR="00FA6CA7" w:rsidRPr="00FA6CA7">
            <w:rPr>
              <w:rStyle w:val="BContentControl"/>
            </w:rPr>
            <w:t xml:space="preserve"> </w:t>
          </w:r>
          <w:sdt>
            <w:sdtPr>
              <w:rPr>
                <w:rStyle w:val="BContentControl"/>
              </w:rPr>
              <w:alias w:val="copyright.owner"/>
              <w:tag w:val="copyright.owner"/>
              <w:id w:val="-1888478713"/>
              <w:lock w:val="sdtLocked"/>
              <w:placeholder>
                <w:docPart w:val="5F4ACC6D466541DC8A8230C2AD9E987A"/>
              </w:placeholder>
              <w:dataBinding w:prefixMappings="xmlns:ns0='http://www.bna.com/gateway/unit.start' " w:xpath="/ns0:document[1]/ns0:unit.start[1]/@copyright.owner" w:storeItemID="{B04FCA99-13B0-422B-ADC9-9491644FA79D}"/>
              <w15:appearance w15:val="tags"/>
              <w:text/>
            </w:sdtPr>
            <w:sdtEndPr>
              <w:rPr>
                <w:rStyle w:val="BContentControl"/>
              </w:rPr>
            </w:sdtEndPr>
            <w:sdtContent>
              <w:r w:rsidR="00FA6CA7" w:rsidRPr="00FA6CA7">
                <w:rPr>
                  <w:rStyle w:val="BContentControl"/>
                </w:rPr>
                <w:t>enter text</w:t>
              </w:r>
            </w:sdtContent>
          </w:sdt>
          <w:r w:rsidR="00FA6CA7" w:rsidRPr="00FA6CA7">
            <w:rPr>
              <w:rStyle w:val="BContentControl"/>
            </w:rPr>
            <w:t xml:space="preserve"> </w:t>
          </w:r>
          <w:sdt>
            <w:sdtPr>
              <w:rPr>
                <w:rStyle w:val="BContentControl"/>
              </w:rPr>
              <w:alias w:val="date"/>
              <w:tag w:val="date"/>
              <w:id w:val="2024969476"/>
              <w:lock w:val="sdtLocked"/>
              <w:placeholder>
                <w:docPart w:val="1E10EC1E1EAB4936BE9AB339709FE1DE"/>
              </w:placeholder>
              <w:dataBinding w:prefixMappings="xmlns:ns0='http://www.bna.com/gateway/unit.start' " w:xpath="/ns0:document[1]/ns0:unit.start[1]/@date" w:storeItemID="{B04FCA99-13B0-422B-ADC9-9491644FA79D}"/>
              <w15:appearance w15:val="tags"/>
              <w:text/>
            </w:sdtPr>
            <w:sdtEndPr>
              <w:rPr>
                <w:rStyle w:val="BContentControl"/>
              </w:rPr>
            </w:sdtEndPr>
            <w:sdtContent>
              <w:r w:rsidR="00FA6CA7">
                <w:rPr>
                  <w:rStyle w:val="BContentControl"/>
                </w:rPr>
                <w:t>2025-09-25</w:t>
              </w:r>
            </w:sdtContent>
          </w:sdt>
          <w:r w:rsidR="00FA6CA7" w:rsidRPr="00FA6CA7">
            <w:rPr>
              <w:rStyle w:val="BContentControl"/>
            </w:rPr>
            <w:t xml:space="preserve"> </w:t>
          </w:r>
          <w:sdt>
            <w:sdtPr>
              <w:rPr>
                <w:rStyle w:val="BContentControl"/>
              </w:rPr>
              <w:alias w:val="folio"/>
              <w:tag w:val="folio"/>
              <w:id w:val="-563181477"/>
              <w:lock w:val="sdtLocked"/>
              <w:placeholder>
                <w:docPart w:val="A953C2DCF3CF4F00920DD9DEFA2FCD5A"/>
              </w:placeholder>
              <w:dataBinding w:prefixMappings="xmlns:ns0='http://www.bna.com/gateway/unit.start' " w:xpath="/ns0:document[1]/ns0:unit.start[1]/@folio" w:storeItemID="{B04FCA99-13B0-422B-ADC9-9491644FA79D}"/>
              <w15:appearance w15:val="tags"/>
              <w:text/>
            </w:sdtPr>
            <w:sdtEndPr>
              <w:rPr>
                <w:rStyle w:val="BContentControl"/>
              </w:rPr>
            </w:sdtEndPr>
            <w:sdtContent>
              <w:r w:rsidR="00FA6CA7">
                <w:rPr>
                  <w:rStyle w:val="BContentControl"/>
                </w:rPr>
                <w:t>455</w:t>
              </w:r>
            </w:sdtContent>
          </w:sdt>
          <w:r w:rsidR="00FA6CA7" w:rsidRPr="00FA6CA7">
            <w:rPr>
              <w:rStyle w:val="BContentControl"/>
            </w:rPr>
            <w:t xml:space="preserve"> </w:t>
          </w:r>
          <w:sdt>
            <w:sdtPr>
              <w:rPr>
                <w:rStyle w:val="BContentControl"/>
              </w:rPr>
              <w:alias w:val="part.name"/>
              <w:tag w:val="part.name"/>
              <w:id w:val="720257023"/>
              <w:lock w:val="sdtLocked"/>
              <w:placeholder>
                <w:docPart w:val="D7502CB0C5AC4F1DB8C12C5C1212EA57"/>
              </w:placeholder>
              <w:dataBinding w:prefixMappings="xmlns:ns0='http://www.bna.com/gateway/unit.start' " w:xpath="/ns0:document[1]/ns0:unit.start[1]/@part.name" w:storeItemID="{B04FCA99-13B0-422B-ADC9-9491644FA79D}"/>
              <w15:appearance w15:val="tags"/>
              <w:text/>
            </w:sdtPr>
            <w:sdtContent>
              <w:r w:rsidR="00370FB0" w:rsidRPr="00370FB0">
                <w:rPr>
                  <w:rStyle w:val="BContentControl"/>
                </w:rPr>
                <w:t>Part II.</w:t>
              </w:r>
              <w:r w:rsidR="00370FB0" w:rsidRPr="00370FB0">
                <w:rPr>
                  <w:rStyle w:val="BContentControl"/>
                </w:rPr>
                <w:t xml:space="preserve"> </w:t>
              </w:r>
              <w:r w:rsidR="00370FB0" w:rsidRPr="00370FB0">
                <w:rPr>
                  <w:rStyle w:val="BContentControl"/>
                </w:rPr>
                <w:t>Federal Dilution Law</w:t>
              </w:r>
            </w:sdtContent>
          </w:sdt>
          <w:r w:rsidR="00FA6CA7" w:rsidRPr="00FA6CA7">
            <w:rPr>
              <w:rStyle w:val="BContentControl"/>
            </w:rPr>
            <w:t xml:space="preserve"> </w:t>
          </w:r>
          <w:sdt>
            <w:sdtPr>
              <w:rPr>
                <w:rStyle w:val="BContentControl"/>
              </w:rPr>
              <w:alias w:val="part.num"/>
              <w:tag w:val="part.num"/>
              <w:id w:val="-1257817700"/>
              <w:lock w:val="sdtLocked"/>
              <w:placeholder>
                <w:docPart w:val="C90A69ED8B864F54A7B9977DA5BA344E"/>
              </w:placeholder>
              <w:dataBinding w:prefixMappings="xmlns:ns0='http://www.bna.com/gateway/unit.start' " w:xpath="/ns0:document[1]/ns0:unit.start[1]/@part.num" w:storeItemID="{B04FCA99-13B0-422B-ADC9-9491644FA79D}"/>
              <w15:appearance w15:val="tags"/>
              <w:text/>
            </w:sdtPr>
            <w:sdtEndPr>
              <w:rPr>
                <w:rStyle w:val="BContentControl"/>
              </w:rPr>
            </w:sdtEndPr>
            <w:sdtContent>
              <w:r w:rsidR="00FA6CA7">
                <w:rPr>
                  <w:rStyle w:val="BContentControl"/>
                </w:rPr>
                <w:t>2</w:t>
              </w:r>
            </w:sdtContent>
          </w:sdt>
          <w:r w:rsidR="00FA6CA7" w:rsidRPr="00FA6CA7">
            <w:rPr>
              <w:rStyle w:val="BContentControl"/>
            </w:rPr>
            <w:t xml:space="preserve"> </w:t>
          </w:r>
          <w:sdt>
            <w:sdtPr>
              <w:rPr>
                <w:rStyle w:val="BContentControl"/>
              </w:rPr>
              <w:alias w:val="subpart.name"/>
              <w:tag w:val="subpart.name"/>
              <w:id w:val="343905627"/>
              <w:lock w:val="sdtLocked"/>
              <w:placeholder>
                <w:docPart w:val="8090B07DC21B41A694354A1AB22DC3FC"/>
              </w:placeholder>
              <w:dataBinding w:prefixMappings="xmlns:ns0='http://www.bna.com/gateway/unit.start' " w:xpath="/ns0:document[1]/ns0:unit.start[1]/@subpart.name" w:storeItemID="{B04FCA99-13B0-422B-ADC9-9491644FA79D}"/>
              <w15:appearance w15:val="tags"/>
              <w:text/>
            </w:sdtPr>
            <w:sdtEndPr>
              <w:rPr>
                <w:rStyle w:val="BContentControl"/>
              </w:rPr>
            </w:sdtEndPr>
            <w:sdtContent>
              <w:r w:rsidR="00FA6CA7" w:rsidRPr="00FA6CA7">
                <w:rPr>
                  <w:rStyle w:val="BContentControl"/>
                </w:rPr>
                <w:t>enter text</w:t>
              </w:r>
            </w:sdtContent>
          </w:sdt>
          <w:r w:rsidR="00FA6CA7" w:rsidRPr="00FA6CA7">
            <w:rPr>
              <w:rStyle w:val="BContentControl"/>
            </w:rPr>
            <w:t xml:space="preserve"> </w:t>
          </w:r>
          <w:sdt>
            <w:sdtPr>
              <w:rPr>
                <w:rStyle w:val="BContentControl"/>
              </w:rPr>
              <w:alias w:val="pdm.name"/>
              <w:tag w:val="pdm.name"/>
              <w:id w:val="-283736073"/>
              <w:lock w:val="sdtLocked"/>
              <w:placeholder>
                <w:docPart w:val="4722CFFCB1EB420C93C9BDD76997FFB2"/>
              </w:placeholder>
              <w:dataBinding w:prefixMappings="xmlns:ns0='http://www.bna.com/gateway/unit.start' " w:xpath="/ns0:document[1]/ns0:unit.start[1]/@pdm.name" w:storeItemID="{B04FCA99-13B0-422B-ADC9-9491644FA79D}"/>
              <w15:appearance w15:val="tags"/>
              <w:text/>
            </w:sdtPr>
            <w:sdtEndPr>
              <w:rPr>
                <w:rStyle w:val="BContentControl"/>
              </w:rPr>
            </w:sdtEndPr>
            <w:sdtContent>
              <w:r w:rsidR="00FA6CA7">
                <w:rPr>
                  <w:rStyle w:val="BContentControl"/>
                </w:rPr>
                <w:t>Chap10</w:t>
              </w:r>
            </w:sdtContent>
          </w:sdt>
          <w:r w:rsidR="00FA6CA7" w:rsidRPr="00FA6CA7">
            <w:rPr>
              <w:rStyle w:val="BContentControl"/>
            </w:rPr>
            <w:t xml:space="preserve"> </w:t>
          </w:r>
          <w:sdt>
            <w:sdtPr>
              <w:rPr>
                <w:rStyle w:val="BContentControl"/>
              </w:rPr>
              <w:alias w:val="publication.name"/>
              <w:tag w:val="publication.name"/>
              <w:id w:val="527455031"/>
              <w:lock w:val="sdtLocked"/>
              <w:placeholder>
                <w:docPart w:val="C3A962E4884E41028776BB2339CE5425"/>
              </w:placeholder>
              <w:dataBinding w:prefixMappings="xmlns:ns0='http://www.bna.com/gateway/unit.start' " w:xpath="/ns0:document[1]/ns0:unit.start[1]/@publication.name" w:storeItemID="{B04FCA99-13B0-422B-ADC9-9491644FA79D}"/>
              <w15:appearance w15:val="tags"/>
              <w:text/>
            </w:sdtPr>
            <w:sdtEndPr>
              <w:rPr>
                <w:rStyle w:val="BContentControl"/>
              </w:rPr>
            </w:sdtEndPr>
            <w:sdtContent>
              <w:r w:rsidR="00FA6CA7">
                <w:rPr>
                  <w:rStyle w:val="BContentControl"/>
                </w:rPr>
                <w:t>Trademark Dilution - Federal, State, and International Law, Second Edition</w:t>
              </w:r>
            </w:sdtContent>
          </w:sdt>
          <w:r w:rsidR="00FA6CA7" w:rsidRPr="00FA6CA7">
            <w:rPr>
              <w:rStyle w:val="BContentControl"/>
            </w:rPr>
            <w:t xml:space="preserve"> </w:t>
          </w:r>
          <w:sdt>
            <w:sdtPr>
              <w:rPr>
                <w:rStyle w:val="BContentControl"/>
              </w:rPr>
              <w:alias w:val="service.code*"/>
              <w:tag w:val="mUnit1"/>
              <w:id w:val="-606967550"/>
              <w:lock w:val="sdtLocked"/>
              <w:placeholder>
                <w:docPart w:val="50F9C6AB75F9486C9C458409E5CCA854"/>
              </w:placeholder>
              <w:dataBinding w:prefixMappings="xmlns:ns0='http://www.bna.com/gateway/unit.start' " w:xpath="/ns0:document[1]/ns0:unit.start[1]/@service.code" w:storeItemID="{B04FCA99-13B0-422B-ADC9-9491644FA79D}"/>
              <w15:appearance w15:val="tags"/>
              <w:dropDownList w:lastValue="td-book">
                <w:listItem w:displayText="aca-book" w:value="aca-book"/>
                <w:listItem w:displayText="aclc-book" w:value="aclc-book"/>
                <w:listItem w:displayText="adel-book" w:value="adel-book"/>
                <w:listItem w:displayText="adrel-book" w:value="adrel-book"/>
                <w:listItem w:displayText="aetr-book" w:value="aetr-book"/>
                <w:listItem w:displayText="afl-book" w:value="afl-book"/>
                <w:listItem w:displayText="ald-book" w:value="ald-book"/>
                <w:listItem w:displayText="apc-book" w:value="apc-book"/>
                <w:listItem w:displayText="apsf-book" w:value="apsf-book"/>
                <w:listItem w:displayText="arb18-book" w:value="arb18-book"/>
                <w:listItem w:displayText="arb19-book" w:value="arb19-book"/>
                <w:listItem w:displayText="bam-book" w:value="bam-book"/>
                <w:listItem w:displayText="bfc-book" w:value="bfc-book"/>
                <w:listItem w:displayText="biot-book" w:value="biot-book"/>
                <w:listItem w:displayText="bkyov-book" w:value="bkyov-book"/>
                <w:listItem w:displayText="bkyp-book" w:value="bkyp-book"/>
                <w:listItem w:displayText="blm-book" w:value="blm-book"/>
                <w:listItem w:displayText="bna-book" w:value="bna-book"/>
                <w:listItem w:displayText="bplr-book" w:value="bplr-book"/>
                <w:listItem w:displayText="cbglf-book" w:value="cbglf-book"/>
                <w:listItem w:displayText="cbh-book" w:value="cbh-book"/>
                <w:listItem w:displayText="cdpat-book" w:value="cdpat-book"/>
                <w:listItem w:displayText="cfcjpp-book" w:value="cfcjpp-book"/>
                <w:listItem w:displayText="cflc-book" w:value="cflc-book"/>
                <w:listItem w:displayText="cgdl-book" w:value="cgdl-book"/>
                <w:listItem w:displayText="cic-book" w:value="cic-book"/>
                <w:listItem w:displayText="cilel-book" w:value="cilel-book"/>
                <w:listItem w:displayText="clcdp-book" w:value="clcdp-book"/>
                <w:listItem w:displayText="cld-book" w:value="cld-book"/>
                <w:listItem w:displayText="cle-book" w:value="cle-book"/>
                <w:listItem w:displayText="clwva-book" w:value="clwva-book"/>
                <w:listItem w:displayText="cmb-book" w:value="cmb-book"/>
                <w:listItem w:displayText="cnc-book" w:value="cnc-book"/>
                <w:listItem w:displayText="colp-book" w:value="colp-book"/>
                <w:listItem w:displayText="cps1-book" w:value="cps1-book"/>
                <w:listItem w:displayText="cps61-book" w:value="cps61-book"/>
                <w:listItem w:displayText="cps63-book" w:value="cps63-book"/>
                <w:listItem w:displayText="cps67-book" w:value="cps67-book"/>
                <w:listItem w:displayText="cps68-book" w:value="cps68-book"/>
                <w:listItem w:displayText="cps75-book" w:value="cps75-book"/>
                <w:listItem w:displayText="cps88-book" w:value="cps88-book"/>
                <w:listItem w:displayText="crbc-book" w:value="crbc-book"/>
                <w:listItem w:displayText="cst-book" w:value="cst-book"/>
                <w:listItem w:displayText="dat-book" w:value="dat-book"/>
                <w:listItem w:displayText="dcalfc-book" w:value="dcalfc-book"/>
                <w:listItem w:displayText="dda-book" w:value="dda-book"/>
                <w:listItem w:displayText="ddw-book" w:value="ddw-book"/>
                <w:listItem w:displayText="dec-book" w:value="dec-book"/>
                <w:listItem w:displayText="desi-book" w:value="desi-book"/>
                <w:listItem w:displayText="dlit-book" w:value="dlit-book"/>
                <w:listItem w:displayText="dll-book" w:value="dll-book"/>
                <w:listItem w:displayText="dolfi-book" w:value="dolfi-book"/>
                <w:listItem w:displayText="dpl-book" w:value="dpl-book"/>
                <w:listItem w:displayText="dsfc-book" w:value="dsfc-book"/>
                <w:listItem w:displayText="dulg-book" w:value="dulg-book"/>
                <w:listItem w:displayText="ebl-book" w:value="ebl-book"/>
                <w:listItem w:displayText="eclas-book" w:value="eclas-book"/>
                <w:listItem w:displayText="edd-book" w:value="edd-book"/>
                <w:listItem w:displayText="ediel-book" w:value="ediel-book"/>
                <w:listItem w:displayText="edcl-book" w:value="edcl-book"/>
                <w:listItem w:displayText="edl-book" w:value="edl-book"/>
                <w:listItem w:displayText="edpf-book" w:value="edpf-book"/>
                <w:listItem w:displayText="edy-book" w:value="edy-book"/>
                <w:listItem w:displayText="efl-book" w:value="efl-book"/>
                <w:listItem w:displayText="ehl-book" w:value="ehl-book"/>
                <w:listItem w:displayText="eipl-book" w:value="eipl-book"/>
                <w:listItem w:displayText="el-book" w:value="el-book"/>
                <w:listItem w:displayText="elc-book" w:value="elc-book"/>
                <w:listItem w:displayText="elcr-book" w:value="elcr-book"/>
                <w:listItem w:displayText="emp-book" w:value="emp-book"/>
                <w:listItem w:displayText="epc-book" w:value="epc-book"/>
                <w:listItem w:displayText="erisadl-book" w:value="erisadl-book"/>
                <w:listItem w:displayText="err-book" w:value="err-book"/>
                <w:listItem w:displayText="esp-book" w:value="esp-book"/>
                <w:listItem w:displayText="etpg-book" w:value="etpg-book"/>
                <w:listItem w:displayText="eupl-book" w:value="eupl-book"/>
                <w:listItem w:displayText="evd-book" w:value="evd-book"/>
                <w:listItem w:displayText="fah-book" w:value="fah-book"/>
                <w:listItem w:displayText="fap-book" w:value="fap-book"/>
                <w:listItem w:displayText="fcawl-book" w:value="fcawl-book"/>
                <w:listItem w:displayText="ffapl-book" w:value="ffapl-book"/>
                <w:listItem w:displayText="ffua-book" w:value="ffua-book"/>
                <w:listItem w:displayText="fhcdl-book" w:value="fhcdl-book"/>
                <w:listItem w:displayText="fiflp-book" w:value="fiflp-book"/>
                <w:listItem w:displayText="fitic-book" w:value="fitic-book"/>
                <w:listItem w:displayText="flfs-book" w:value="flfs-book"/>
                <w:listItem w:displayText="flsa-book" w:value="flsa-book"/>
                <w:listItem w:displayText="fmla-book" w:value="fmla-book"/>
                <w:listItem w:displayText="fotn-book" w:value="fotn-book"/>
                <w:listItem w:displayText="frd-book" w:value="frd-book"/>
                <w:listItem w:displayText="ftecorp-book" w:value="ftecorp-book"/>
                <w:listItem w:displayText="fteind-book" w:value="fteind-book"/>
                <w:listItem w:displayText="ftepart-book" w:value="ftepart-book"/>
                <w:listItem w:displayText="ftescorp-book" w:value="ftescorp-book"/>
                <w:listItem w:displayText="ftl-book" w:value="ftl-book"/>
                <w:listItem w:displayText="gdttc-book" w:value="gdttc-book"/>
                <w:listItem w:displayText="gdttii-book" w:value="gdttii-book"/>
                <w:listItem w:displayText="gep-book" w:value="gep-book"/>
                <w:listItem w:displayText="gg-book" w:value="gg-book"/>
                <w:listItem w:displayText="gisod-book" w:value="gisod-book"/>
                <w:listItem w:displayText="gof-book" w:value="gof-book"/>
                <w:listItem w:displayText="gpl-book" w:value="gpl-book"/>
                <w:listItem w:displayText="hadrw-book" w:value="hadrw-book"/>
                <w:listItem w:displayText="haw-book" w:value="haw-book"/>
                <w:listItem w:displayText="hcf-book" w:value="hcf-book"/>
                <w:listItem w:displayText="hcylc-book" w:value="hcylc-book"/>
                <w:listItem w:displayText="hee-book" w:value="hee-book"/>
                <w:listItem w:displayText="heg-book" w:value="heg-book"/>
                <w:listItem w:displayText="hlbs1500-book" w:value="hlbs1500-book"/>
                <w:listItem w:displayText="hlbs2100-book" w:value="hlbs2100-book"/>
                <w:listItem w:displayText="hlbs2300-book" w:value="hlbs2300-book"/>
                <w:listItem w:displayText="hlbs2400-book" w:value="hlbs2400-book"/>
                <w:listItem w:displayText="hlbs2600-book" w:value="hlbs2600-book"/>
                <w:listItem w:displayText="hlbs2650-book" w:value="hlbs2650-book"/>
                <w:listItem w:displayText="hlbs2800-book" w:value="hlbs2800-book"/>
                <w:listItem w:displayText="hlbs2900-book" w:value="hlbs2900-book"/>
                <w:listItem w:displayText="hlbs3300-book" w:value="hlbs3300-book"/>
                <w:listItem w:displayText="hop-book" w:value="hop-book"/>
                <w:listItem w:displayText="hpplac-book" w:value="hpplac-book"/>
                <w:listItem w:displayText="hrcc-book" w:value="hrcc-book"/>
                <w:listItem w:displayText="htcb-book" w:value="htcb-book"/>
                <w:listItem w:displayText="iedcm-book" w:value="iedcm-book"/>
                <w:listItem w:displayText="igai-book" w:value="igai-book"/>
                <w:listItem w:displayText="iipd-book" w:value="iipd-book"/>
                <w:listItem w:displayText="ile-book" w:value="ile-book"/>
                <w:listItem w:displayText="ilfg-book" w:value="ilfg-book"/>
                <w:listItem w:displayText="ilu337-book" w:value="ilu337-book"/>
                <w:listItem w:displayText="ipl-book" w:value="ipl-book"/>
                <w:listItem w:displayText="iplc-book" w:value="iplc-book"/>
                <w:listItem w:displayText="ipsil-book" w:value="ipsil-book"/>
                <w:listItem w:displayText="ipt-book" w:value="ipt-book"/>
                <w:listItem w:displayText="iptt-book" w:value="iptt-book"/>
                <w:listItem w:displayText="irc-book" w:value="irc-book"/>
                <w:listItem w:displayText="isa-book" w:value="isa-book"/>
                <w:listItem w:displayText="ishc-book" w:value="ishc-book"/>
                <w:listItem w:displayText="jcst-book" w:value="jcst-book"/>
                <w:listItem w:displayText="labp-book" w:value="labp-book"/>
                <w:listItem w:displayText="lacma-book" w:value="lacma-book"/>
                <w:listItem w:displayText="ladh-book" w:value="ladh-book"/>
                <w:listItem w:displayText="lana-book" w:value="lana-book"/>
                <w:listItem w:displayText="lapga-book" w:value="lapga-book"/>
                <w:listItem w:displayText="lbd-book" w:value="lbd-book"/>
                <w:listItem w:displayText="lfgp-book" w:value="lfgp-book"/>
                <w:listItem w:displayText="llcbps-book" w:value="llcbps-book"/>
                <w:listItem w:displayText="lml-book" w:value="lml-book"/>
                <w:listItem w:displayText="lopm-book" w:value="lopm-book"/>
                <w:listItem w:displayText="lpdi-book" w:value="lpdi-book"/>
                <w:listItem w:displayText="lptsda-book" w:value="lptsda-book"/>
                <w:listItem w:displayText="lsfl-book" w:value="lsfl-book"/>
                <w:listItem w:displayText="lulr-book" w:value="lulr-book"/>
                <w:listItem w:displayText="mapc-book" w:value="mapc-book"/>
                <w:listItem w:displayText="mcl-book" w:value="mcl-book"/>
                <w:listItem w:displayText="mdbsc-book" w:value="mdbsc-book"/>
                <w:listItem w:displayText="mdedl-book" w:value="mdedl-book"/>
                <w:listItem w:displayText="meip-book" w:value="meip-book"/>
                <w:listItem w:displayText="mlprco-book" w:value="mlprco-book"/>
                <w:listItem w:displayText="naat-book" w:value="naat-book"/>
                <w:listItem w:displayText="net-book" w:value="net-book"/>
                <w:listItem w:displayText="nlc-book" w:value="nlc-book"/>
                <w:listItem w:displayText="nlrr-book" w:value="nlrr-book"/>
                <w:listItem w:displayText="nwic-book" w:value="nwic-book"/>
                <w:listItem w:displayText="ops-book" w:value="ops-book"/>
                <w:listItem w:displayText="oshl-book" w:value="oshl-book"/>
                <w:listItem w:displayText="paaa-book" w:value="paaa-book"/>
                <w:listItem w:displayText="paed-book" w:value="paed-book"/>
                <w:listItem w:displayText="paia-book" w:value="paia-book"/>
                <w:listItem w:displayText="papc-book" w:value="papc-book"/>
                <w:listItem w:displayText="patstan-book" w:value="patstan-book"/>
                <w:listItem w:displayText="pbcr-book" w:value="pbcr-book"/>
                <w:listItem w:displayText="pce-book" w:value="pce-book"/>
                <w:listItem w:displayText="pcmt-book" w:value="pcmt-book"/>
                <w:listItem w:displayText="pda-book" w:value="pda-book"/>
                <w:listItem w:displayText="pel-book" w:value="pel-book"/>
                <w:listItem w:displayText="pesi-book" w:value="pesi-book"/>
                <w:listItem w:displayText="pfc-book" w:value="pfc-book"/>
                <w:listItem w:displayText="pfo-book" w:value="pfo-book"/>
                <w:listItem w:displayText="pgfafl-book" w:value="pgfafl-book"/>
                <w:listItem w:displayText="pgpp-book" w:value="pgpp-book"/>
                <w:listItem w:displayText="pgofacsc-book" w:value="pgofacsc-book"/>
                <w:listItem w:displayText="pjae-book" w:value="pjae-book"/>
                <w:listItem w:displayText="phrm-book" w:value="phrm-book"/>
                <w:listItem w:displayText="pir-book" w:value="pir-book"/>
                <w:listItem w:displayText="plp-book" w:value="plp-book"/>
                <w:listItem w:displayText="pls-book" w:value="pls-book"/>
                <w:listItem w:displayText="ppat-book" w:value="ppat-book"/>
                <w:listItem w:displayText="ppla-book" w:value="ppla-book"/>
                <w:listItem w:displayText="pppp-book" w:value="pppp-book"/>
                <w:listItem w:displayText="pro1-book" w:value="pro1-book"/>
                <w:listItem w:displayText="pro2-book" w:value="pro2-book"/>
                <w:listItem w:displayText="pswh-book" w:value="pswh-book"/>
                <w:listItem w:displayText="ptabh-book" w:value="ptabh-book"/>
                <w:listItem w:displayText="ptcl-book" w:value="ptcl-book"/>
                <w:listItem w:displayText="ptcr-book" w:value="ptcr-book"/>
                <w:listItem w:displayText="qeh-book" w:value="qeh-book"/>
                <w:listItem w:displayText="rcci-book" w:value="rcci-book"/>
                <w:listItem w:displayText="rctse-book" w:value="rctse-book"/>
                <w:listItem w:displayText="rgi-book" w:value="rgi-book"/>
                <w:listItem w:displayText="rif-book" w:value="rif-book"/>
                <w:listItem w:displayText="rla-book" w:value="rla-book"/>
                <w:listItem w:displayText="rpe-book" w:value="rpe-book"/>
                <w:listItem w:displayText="scp-book" w:value="scp-book"/>
                <w:listItem w:displayText="sead-book" w:value="sead-book"/>
                <w:listItem w:displayText="sps203-book" w:value="sps203-book"/>
                <w:listItem w:displayText="srp-book" w:value="srp-book"/>
                <w:listItem w:displayText="ssfs-book" w:value="ssfs-book"/>
                <w:listItem w:displayText="sti-book" w:value="sti-book"/>
                <w:listItem w:displayText="tcs409a-book" w:value="tcs409a-book"/>
                <w:listItem w:displayText="td-book" w:value="td-book"/>
                <w:listItem w:displayText="teelm-book" w:value="teelm-book"/>
                <w:listItem w:displayText="tei-book" w:value="tei-book"/>
                <w:listItem w:displayText="tic-book" w:value="tic-book"/>
                <w:listItem w:displayText="tir-book" w:value="tir-book"/>
                <w:listItem w:displayText="tlp-book" w:value="tlp-book"/>
                <w:listItem w:displayText="tmftg-book" w:value="tmftg-book"/>
                <w:listItem w:displayText="tmftp-book" w:value="tmftp-book"/>
                <w:listItem w:displayText="tmitg-book" w:value="tmitg-book"/>
                <w:listItem w:displayText="tpt-book" w:value="tpt-book"/>
                <w:listItem w:displayText="trp-book" w:value="trp-book"/>
                <w:listItem w:displayText="tslip-book" w:value="tslip-book"/>
                <w:listItem w:displayText="tss-book" w:value="tss-book"/>
                <w:listItem w:displayText="tttp-book" w:value="tttp-book"/>
                <w:listItem w:displayText="ucipp-book" w:value="ucipp-book"/>
                <w:listItem w:displayText="ueus-book" w:value="ueus-book"/>
                <w:listItem w:displayText="userra-book" w:value="userra-book"/>
                <w:listItem w:displayText="usmt-book" w:value="usmt-book"/>
                <w:listItem w:displayText="vvil-book" w:value="vvil-book"/>
                <w:listItem w:displayText="vvp-book" w:value="vvp-book"/>
                <w:listItem w:displayText="waa-book" w:value="waa-book"/>
                <w:listItem w:displayText="wan-book" w:value="wan-book"/>
                <w:listItem w:displayText="wds-book" w:value="wds-book"/>
                <w:listItem w:displayText="whl-book" w:value="whl-book"/>
                <w:listItem w:displayText="wilbb-book" w:value="wilbb-book"/>
                <w:listItem w:displayText="wilbf-book" w:value="wilbf-book"/>
                <w:listItem w:displayText="wilfsarcw-book" w:value="wilfsarcw-book"/>
                <w:listItem w:displayText="willsh-book" w:value="willsh-book"/>
                <w:listItem w:displayText="wilmmlr-book" w:value="wilmmlr-book"/>
                <w:listItem w:displayText="wilpb-book" w:value="wilpb-book"/>
                <w:listItem w:displayText="wilrws-book" w:value="wilrws-book"/>
                <w:listItem w:displayText="wiltpb-book" w:value="wiltpb-book"/>
                <w:listItem w:displayText="wlrd-book" w:value="wlrd-book"/>
                <w:listItem w:displayText="wpd-book" w:value="wpd-book"/>
                <w:listItem w:displayText="wphl-book" w:value="wphl-book"/>
                <w:listItem w:displayText="wppg-book" w:value="wppg-book"/>
              </w:dropDownList>
            </w:sdtPr>
            <w:sdtEndPr>
              <w:rPr>
                <w:rStyle w:val="BContentControl"/>
              </w:rPr>
            </w:sdtEndPr>
            <w:sdtContent>
              <w:r w:rsidR="00FA6CA7">
                <w:rPr>
                  <w:rStyle w:val="BContentControl"/>
                </w:rPr>
                <w:t>td-book</w:t>
              </w:r>
            </w:sdtContent>
          </w:sdt>
          <w:r w:rsidR="00FA6CA7" w:rsidRPr="00FA6CA7">
            <w:rPr>
              <w:rStyle w:val="BContentControl"/>
            </w:rPr>
            <w:t xml:space="preserve"> </w:t>
          </w:r>
          <w:sdt>
            <w:sdtPr>
              <w:rPr>
                <w:rStyle w:val="BContentControl"/>
              </w:rPr>
              <w:alias w:val="supplement"/>
              <w:tag w:val="supplement"/>
              <w:id w:val="1468238726"/>
              <w:lock w:val="sdtLocked"/>
              <w:placeholder>
                <w:docPart w:val="3972B5042DC04D62BB74FF629A4C1615"/>
              </w:placeholder>
              <w:dataBinding w:prefixMappings="xmlns:ns0='http://www.bna.com/gateway/unit.start' " w:xpath="/ns0:document[1]/ns0:unit.start[1]/@supplement" w:storeItemID="{B04FCA99-13B0-422B-ADC9-9491644FA79D}"/>
              <w15:appearance w15:val="tags"/>
              <w:text/>
            </w:sdtPr>
            <w:sdtEndPr>
              <w:rPr>
                <w:rStyle w:val="BContentControl"/>
              </w:rPr>
            </w:sdtEndPr>
            <w:sdtContent>
              <w:r w:rsidR="00FA6CA7">
                <w:rPr>
                  <w:rStyle w:val="BContentControl"/>
                </w:rPr>
                <w:t>0</w:t>
              </w:r>
            </w:sdtContent>
          </w:sdt>
          <w:r w:rsidR="00FA6CA7" w:rsidRPr="00FA6CA7">
            <w:rPr>
              <w:rStyle w:val="BContentControl"/>
            </w:rPr>
            <w:t xml:space="preserve"> </w:t>
          </w:r>
          <w:sdt>
            <w:sdtPr>
              <w:rPr>
                <w:rStyle w:val="BContentControl"/>
              </w:rPr>
              <w:alias w:val="unit.code"/>
              <w:tag w:val="unit.code"/>
              <w:id w:val="1960921047"/>
              <w:lock w:val="sdtLocked"/>
              <w:placeholder>
                <w:docPart w:val="56258C63D6FF4911859DAA97251526B2"/>
              </w:placeholder>
              <w:dataBinding w:prefixMappings="xmlns:ns0='http://www.bna.com/gateway/unit.start' " w:xpath="/ns0:document[1]/ns0:unit.start[1]/@unit.code" w:storeItemID="{B04FCA99-13B0-422B-ADC9-9491644FA79D}"/>
              <w15:appearance w15:val="tags"/>
              <w:text/>
            </w:sdtPr>
            <w:sdtEndPr>
              <w:rPr>
                <w:rStyle w:val="BContentControl"/>
              </w:rPr>
            </w:sdtEndPr>
            <w:sdtContent>
              <w:r w:rsidR="00FA6CA7">
                <w:rPr>
                  <w:rStyle w:val="BContentControl"/>
                </w:rPr>
                <w:t>main0010</w:t>
              </w:r>
            </w:sdtContent>
          </w:sdt>
          <w:r w:rsidR="00FA6CA7" w:rsidRPr="00FA6CA7">
            <w:rPr>
              <w:rStyle w:val="BContentControl"/>
            </w:rPr>
            <w:t xml:space="preserve"> </w:t>
          </w:r>
          <w:sdt>
            <w:sdtPr>
              <w:rPr>
                <w:rStyle w:val="BContentControl"/>
              </w:rPr>
              <w:alias w:val="unit.name*"/>
              <w:tag w:val="unit.name"/>
              <w:id w:val="649024022"/>
              <w:lock w:val="sdtLocked"/>
              <w:placeholder>
                <w:docPart w:val="973ACB627F2E465AB4AE8D44A1235D6B"/>
              </w:placeholder>
              <w:dataBinding w:prefixMappings="xmlns:ns0='http://www.bna.com/gateway/unit.start' " w:xpath="/ns0:document[1]/ns0:unit.start[1]/@unit.name" w:storeItemID="{B04FCA99-13B0-422B-ADC9-9491644FA79D}"/>
              <w15:appearance w15:val="tags"/>
              <w:text/>
            </w:sdtPr>
            <w:sdtContent>
              <w:r w:rsidR="00370FB0" w:rsidRPr="00370FB0">
                <w:rPr>
                  <w:rStyle w:val="BContentControl"/>
                </w:rPr>
                <w:t>Chapter 10.</w:t>
              </w:r>
              <w:r w:rsidR="00370FB0" w:rsidRPr="00370FB0">
                <w:rPr>
                  <w:rStyle w:val="BContentControl"/>
                </w:rPr>
                <w:t xml:space="preserve"> </w:t>
              </w:r>
              <w:r w:rsidR="00370FB0" w:rsidRPr="00370FB0">
                <w:rPr>
                  <w:rStyle w:val="BContentControl"/>
                </w:rPr>
                <w:t>Exclusions From and Defenses to Dilution Liability</w:t>
              </w:r>
            </w:sdtContent>
          </w:sdt>
          <w:r w:rsidR="00FA6CA7" w:rsidRPr="00FA6CA7">
            <w:rPr>
              <w:rStyle w:val="BContentControl"/>
            </w:rPr>
            <w:t xml:space="preserve"> </w:t>
          </w:r>
          <w:sdt>
            <w:sdtPr>
              <w:rPr>
                <w:rStyle w:val="BContentControl"/>
              </w:rPr>
              <w:alias w:val="volume.num"/>
              <w:tag w:val="volume.num"/>
              <w:id w:val="-1822499305"/>
              <w:lock w:val="sdtLocked"/>
              <w:placeholder>
                <w:docPart w:val="C2697270DC5E422E8D4F9C8E65B4B2FC"/>
              </w:placeholder>
              <w:dataBinding w:prefixMappings="xmlns:ns0='http://www.bna.com/gateway/unit.start' " w:xpath="/ns0:document[1]/ns0:unit.start[1]/@volume.num" w:storeItemID="{B04FCA99-13B0-422B-ADC9-9491644FA79D}"/>
              <w15:appearance w15:val="tags"/>
              <w:text/>
            </w:sdtPr>
            <w:sdtEndPr>
              <w:rPr>
                <w:rStyle w:val="BContentControl"/>
              </w:rPr>
            </w:sdtEndPr>
            <w:sdtContent>
              <w:r w:rsidR="00FA6CA7">
                <w:rPr>
                  <w:rStyle w:val="BContentControl"/>
                </w:rPr>
                <w:t>1</w:t>
              </w:r>
            </w:sdtContent>
          </w:sdt>
        </w:p>
        <w:bookmarkEnd w:id="0" w:displacedByCustomXml="next"/>
      </w:sdtContent>
    </w:sdt>
    <w:p w14:paraId="0DF5FC97" w14:textId="77777777" w:rsidR="00370FB0" w:rsidRPr="00370FB0" w:rsidRDefault="006018B2" w:rsidP="00FA6CA7">
      <w:pPr>
        <w:pStyle w:val="BDocStart"/>
      </w:pPr>
      <w:sdt>
        <w:sdtPr>
          <w:tag w:val="DocStart"/>
          <w:id w:val="-171342172"/>
          <w:lock w:val="sdtLocked"/>
          <w:placeholder>
            <w:docPart w:val="20B5232D6D434EFC970BE156A6B56581"/>
          </w:placeholder>
          <w15:appearance w15:val="hidden"/>
        </w:sdtPr>
        <w:sdtEndPr/>
        <w:sdtContent>
          <w:r w:rsidR="00FA6CA7">
            <w:t>Document</w:t>
          </w:r>
        </w:sdtContent>
      </w:sdt>
    </w:p>
    <w:p w14:paraId="4D0E5219" w14:textId="2B59527C" w:rsidR="00370FB0" w:rsidRPr="00F35C22" w:rsidRDefault="00F40CCD" w:rsidP="00F35C22">
      <w:pPr>
        <w:pStyle w:val="BChapterName"/>
      </w:pPr>
      <w:r w:rsidRPr="00F35C22">
        <w:t>Chapter 10</w:t>
      </w:r>
      <w:r w:rsidR="00370FB0" w:rsidRPr="00F35C22">
        <w:t>.</w:t>
      </w:r>
      <w:r w:rsidR="00370FB0" w:rsidRPr="00F35C22">
        <w:t xml:space="preserve"> </w:t>
      </w:r>
      <w:r w:rsidR="00370FB0" w:rsidRPr="00F35C22">
        <w:t>E</w:t>
      </w:r>
      <w:r w:rsidRPr="00F35C22">
        <w:t>xclusions From and Defenses to Dilution Liability</w:t>
      </w:r>
    </w:p>
    <w:p w14:paraId="30C1B359" w14:textId="6F041FB9" w:rsidR="00F35C22" w:rsidRPr="00F35C22" w:rsidRDefault="00F40CCD" w:rsidP="00F35C22">
      <w:pPr>
        <w:pStyle w:val="BNormal"/>
        <w:rPr>
          <w:b/>
        </w:rPr>
      </w:pPr>
      <w:r w:rsidRPr="00F35C22">
        <w:t>This chapter is current through April 2025.</w:t>
      </w:r>
    </w:p>
    <w:p w14:paraId="336C8F1D" w14:textId="1B6B8F1E" w:rsidR="00370FB0" w:rsidRPr="00F35C22" w:rsidRDefault="00F40CCD" w:rsidP="00F35C22">
      <w:pPr>
        <w:pStyle w:val="BNormal"/>
      </w:pPr>
      <w:hyperlink r:id="rId13" w:history="1">
        <w:r w:rsidR="00F35C22" w:rsidRPr="00F35C22">
          <w:rPr>
            <w:rStyle w:val="Hyperlink"/>
          </w:rPr>
          <w:t xml:space="preserve">David </w:t>
        </w:r>
        <w:proofErr w:type="spellStart"/>
        <w:r w:rsidR="00F35C22" w:rsidRPr="00F35C22">
          <w:rPr>
            <w:rStyle w:val="Hyperlink"/>
          </w:rPr>
          <w:t>Welkowitz</w:t>
        </w:r>
        <w:proofErr w:type="spellEnd"/>
      </w:hyperlink>
      <w:r w:rsidR="00F35C22" w:rsidRPr="00F35C22">
        <w:rPr>
          <w:rFonts w:eastAsiaTheme="majorEastAsia"/>
          <w:vertAlign w:val="superscript"/>
        </w:rPr>
        <w:footnoteReference w:id="1"/>
      </w:r>
    </w:p>
    <w:p w14:paraId="34286A76" w14:textId="2D95A44C" w:rsidR="00370FB0" w:rsidRPr="00F35C22" w:rsidRDefault="00F35C22" w:rsidP="00F35C22">
      <w:pPr>
        <w:pStyle w:val="BNormal"/>
      </w:pPr>
      <w:r w:rsidRPr="00F35C22">
        <w:rPr>
          <w:i/>
        </w:rPr>
        <w:t>Whittier Law School, Costa Mesa, CA</w:t>
      </w:r>
    </w:p>
    <w:p w14:paraId="4488C09F" w14:textId="0C41FC30" w:rsidR="00F35C22" w:rsidRPr="00F35C22" w:rsidRDefault="00F40CCD" w:rsidP="00F35C22">
      <w:pPr>
        <w:pStyle w:val="BNormal"/>
        <w:rPr>
          <w:b/>
        </w:rPr>
      </w:pPr>
      <w:r w:rsidRPr="00F35C22">
        <w:t>Disclaimer</w:t>
      </w:r>
      <w:r w:rsidR="00370FB0" w:rsidRPr="00F35C22">
        <w:t>:</w:t>
      </w:r>
      <w:r w:rsidR="00370FB0" w:rsidRPr="00F35C22">
        <w:t xml:space="preserve"> </w:t>
      </w:r>
      <w:r w:rsidR="00370FB0" w:rsidRPr="00F35C22">
        <w:t>T</w:t>
      </w:r>
      <w:r w:rsidRPr="00F35C22">
        <w:t>he opinions expressed here are solely those of the author and should not be construed as representing the opinions, directly or indirectly, of the U.S</w:t>
      </w:r>
      <w:r w:rsidR="00370FB0" w:rsidRPr="00F35C22">
        <w:t>.</w:t>
      </w:r>
      <w:r w:rsidR="00370FB0" w:rsidRPr="00F35C22">
        <w:t xml:space="preserve"> </w:t>
      </w:r>
      <w:r w:rsidR="00370FB0" w:rsidRPr="00F35C22">
        <w:t>C</w:t>
      </w:r>
      <w:r w:rsidRPr="00F35C22">
        <w:t>opyright Office.</w:t>
      </w:r>
    </w:p>
    <w:p w14:paraId="4D52656F" w14:textId="4D102354" w:rsidR="00F35C22" w:rsidRPr="00F35C22" w:rsidRDefault="00F35C22" w:rsidP="00F35C22">
      <w:pPr>
        <w:pStyle w:val="BHead1"/>
      </w:pPr>
      <w:r w:rsidRPr="00F35C22">
        <w:rPr>
          <w:rStyle w:val="BBNAidChar"/>
          <w:rFonts w:eastAsiaTheme="majorEastAsia"/>
        </w:rPr>
        <w:t>I</w:t>
      </w:r>
      <w:r w:rsidRPr="00F35C22">
        <w:t>.</w:t>
      </w:r>
      <w:r>
        <w:t xml:space="preserve">  </w:t>
      </w:r>
      <w:r w:rsidRPr="00F35C22">
        <w:t xml:space="preserve">Exclusions </w:t>
      </w:r>
      <w:proofErr w:type="gramStart"/>
      <w:r w:rsidRPr="00F35C22">
        <w:t>From</w:t>
      </w:r>
      <w:proofErr w:type="gramEnd"/>
      <w:r w:rsidRPr="00F35C22">
        <w:t xml:space="preserve"> Liability and Defenses Under the FTDA and the TDRA:</w:t>
      </w:r>
      <w:r w:rsidRPr="00F35C22">
        <w:t xml:space="preserve"> </w:t>
      </w:r>
      <w:r w:rsidRPr="00F35C22">
        <w:t>Overview</w:t>
      </w:r>
    </w:p>
    <w:p w14:paraId="737F3346" w14:textId="16CA4611" w:rsidR="00370FB0" w:rsidRPr="00F35C22" w:rsidRDefault="00F40CCD" w:rsidP="00F35C22">
      <w:pPr>
        <w:pStyle w:val="BNormal"/>
      </w:pPr>
      <w:r w:rsidRPr="00F35C22">
        <w:t>Seven years before the passage of the Federal Trademark Dilution Act of 1995 (FTDA),</w:t>
      </w:r>
      <w:r w:rsidR="00F35C22" w:rsidRPr="00F35C22">
        <w:rPr>
          <w:vertAlign w:val="superscript"/>
        </w:rPr>
        <w:footnoteReference w:id="2"/>
      </w:r>
      <w:r w:rsidRPr="00F35C22">
        <w:t xml:space="preserve"> an earlier proposed dilution provision failed amid concerns that a dilution statute would over-protect trademarks.</w:t>
      </w:r>
      <w:r w:rsidR="00F35C22" w:rsidRPr="00F35C22">
        <w:rPr>
          <w:vertAlign w:val="superscript"/>
        </w:rPr>
        <w:footnoteReference w:id="3"/>
      </w:r>
      <w:r w:rsidRPr="00F35C22">
        <w:t xml:space="preserve"> Of particular concern was restriction against communicative uses such as parody and satire, comparative advertising, and other uses that do not involve the use of the mark as another’s trademark.</w:t>
      </w:r>
      <w:r w:rsidR="00F35C22" w:rsidRPr="00F35C22">
        <w:rPr>
          <w:vertAlign w:val="superscript"/>
        </w:rPr>
        <w:footnoteReference w:id="4"/>
      </w:r>
      <w:r w:rsidRPr="00F35C22">
        <w:t xml:space="preserve"> When Congress finally enacted the FTDA, the statute expressly excluded three categories of uses from dilution liability</w:t>
      </w:r>
      <w:r w:rsidR="00370FB0" w:rsidRPr="00F35C22">
        <w:t>:</w:t>
      </w:r>
      <w:r w:rsidR="00370FB0" w:rsidRPr="00F35C22">
        <w:t xml:space="preserve"> </w:t>
      </w:r>
      <w:r w:rsidR="00370FB0" w:rsidRPr="00F35C22">
        <w:t>“</w:t>
      </w:r>
      <w:r w:rsidRPr="00F35C22">
        <w:t xml:space="preserve">fair </w:t>
      </w:r>
      <w:r w:rsidRPr="00F35C22">
        <w:lastRenderedPageBreak/>
        <w:t>use” in comparative advertising, “noncommercial use,” and news reporting and commentary.</w:t>
      </w:r>
      <w:r w:rsidR="00F35C22" w:rsidRPr="00F35C22">
        <w:rPr>
          <w:vertAlign w:val="superscript"/>
        </w:rPr>
        <w:footnoteReference w:id="5"/>
      </w:r>
      <w:r w:rsidRPr="00F35C22">
        <w:t xml:space="preserve"> These three exclusions</w:t>
      </w:r>
      <w:r w:rsidR="00F35C22" w:rsidRPr="00F35C22">
        <w:rPr>
          <w:vertAlign w:val="superscript"/>
        </w:rPr>
        <w:footnoteReference w:id="6"/>
      </w:r>
      <w:r w:rsidRPr="00F35C22">
        <w:t xml:space="preserve"> were intended to accommodate First Amendment values in the dilution analysis.</w:t>
      </w:r>
      <w:r w:rsidR="00F35C22" w:rsidRPr="00F35C22">
        <w:rPr>
          <w:vertAlign w:val="superscript"/>
        </w:rPr>
        <w:footnoteReference w:id="7"/>
      </w:r>
    </w:p>
    <w:p w14:paraId="1476A487" w14:textId="77777777" w:rsidR="00370FB0" w:rsidRPr="00F35C22" w:rsidRDefault="00F40CCD" w:rsidP="00F35C22">
      <w:pPr>
        <w:pStyle w:val="BNormal"/>
      </w:pPr>
      <w:r w:rsidRPr="00F35C22">
        <w:t>The Trademark Dilution and Revision Act of 2006 (TDRA) contains three categories of exclusions, which are contained in Section 43(c)(3) of the Lanham Act:</w:t>
      </w:r>
    </w:p>
    <w:p w14:paraId="73190B72" w14:textId="73363F5E" w:rsidR="00F35C22" w:rsidRPr="00F35C22" w:rsidRDefault="00F35C22" w:rsidP="00F35C22">
      <w:pPr>
        <w:pStyle w:val="BQuotelong"/>
      </w:pPr>
      <w:r w:rsidRPr="00F35C22">
        <w:rPr>
          <w:b/>
        </w:rPr>
        <w:t>(3) Exclusions</w:t>
      </w:r>
    </w:p>
    <w:p w14:paraId="796848A0" w14:textId="0329E978" w:rsidR="00370FB0" w:rsidRPr="00F35C22" w:rsidRDefault="00F40CCD" w:rsidP="00F35C22">
      <w:pPr>
        <w:pStyle w:val="BQuotelong"/>
      </w:pPr>
      <w:r w:rsidRPr="00F35C22">
        <w:t xml:space="preserve">The following shall not be actionable as dilution by blurring or dilution by </w:t>
      </w:r>
      <w:proofErr w:type="spellStart"/>
      <w:r w:rsidRPr="00F35C22">
        <w:t>tarnishment</w:t>
      </w:r>
      <w:proofErr w:type="spellEnd"/>
      <w:r w:rsidRPr="00F35C22">
        <w:t xml:space="preserve"> under this subsection:</w:t>
      </w:r>
    </w:p>
    <w:p w14:paraId="7CA70285" w14:textId="79EE5EDB" w:rsidR="00370FB0" w:rsidRPr="00F35C22" w:rsidRDefault="00F40CCD" w:rsidP="00F35C22">
      <w:pPr>
        <w:pStyle w:val="BQuotelong"/>
      </w:pPr>
      <w:r w:rsidRPr="00F35C22">
        <w:t>(A) Any fair use, including a nominative or descriptive fair use, or facilitation of such fair use, of a famous mark by another person other than as a designation of source for the person’s own goods or services, including use in connection with—</w:t>
      </w:r>
    </w:p>
    <w:p w14:paraId="7F7C50B9" w14:textId="48B9F597" w:rsidR="00370FB0" w:rsidRPr="00F35C22" w:rsidRDefault="00F40CCD" w:rsidP="00006964">
      <w:pPr>
        <w:pStyle w:val="BQuotelong"/>
        <w:ind w:left="1440"/>
      </w:pPr>
      <w:r w:rsidRPr="00F35C22">
        <w:t>(</w:t>
      </w:r>
      <w:proofErr w:type="spellStart"/>
      <w:r w:rsidRPr="00F35C22">
        <w:t>i</w:t>
      </w:r>
      <w:proofErr w:type="spellEnd"/>
      <w:r w:rsidRPr="00F35C22">
        <w:t>) advertising or promotion that permits consumers to compare goods or services</w:t>
      </w:r>
      <w:r w:rsidR="00370FB0" w:rsidRPr="00F35C22">
        <w:t>;</w:t>
      </w:r>
      <w:r w:rsidR="00370FB0" w:rsidRPr="00F35C22">
        <w:t xml:space="preserve"> </w:t>
      </w:r>
      <w:r w:rsidR="00370FB0" w:rsidRPr="00F35C22">
        <w:t>o</w:t>
      </w:r>
      <w:r w:rsidRPr="00F35C22">
        <w:t>r</w:t>
      </w:r>
    </w:p>
    <w:p w14:paraId="1308BE7B" w14:textId="210F8058" w:rsidR="00370FB0" w:rsidRPr="00F35C22" w:rsidRDefault="00F40CCD" w:rsidP="00006964">
      <w:pPr>
        <w:pStyle w:val="BQuotelong"/>
        <w:ind w:left="1440"/>
      </w:pPr>
      <w:r w:rsidRPr="00F35C22">
        <w:t>(ii) identifying and parodying, criticizing, or commenting upon the famous mark owner or the goods or services of the famous mark owner.</w:t>
      </w:r>
    </w:p>
    <w:p w14:paraId="3C102463" w14:textId="6ABB6551" w:rsidR="00370FB0" w:rsidRPr="00F35C22" w:rsidRDefault="00F40CCD" w:rsidP="00F35C22">
      <w:pPr>
        <w:pStyle w:val="BQuotelong"/>
      </w:pPr>
      <w:r w:rsidRPr="00F35C22">
        <w:t>(B) All forms of news reporting and news commentary.</w:t>
      </w:r>
    </w:p>
    <w:p w14:paraId="7E6EF346" w14:textId="322ABADB" w:rsidR="00370FB0" w:rsidRPr="00F35C22" w:rsidRDefault="00F40CCD" w:rsidP="00F35C22">
      <w:pPr>
        <w:pStyle w:val="BQuotelong"/>
      </w:pPr>
      <w:r w:rsidRPr="00F35C22">
        <w:t>(C) Any noncommercial use of a mark.</w:t>
      </w:r>
      <w:r w:rsidR="00F35C22" w:rsidRPr="00F35C22">
        <w:rPr>
          <w:vertAlign w:val="superscript"/>
        </w:rPr>
        <w:footnoteReference w:id="8"/>
      </w:r>
    </w:p>
    <w:p w14:paraId="43979F2C" w14:textId="59A6811A" w:rsidR="00370FB0" w:rsidRPr="00F35C22" w:rsidRDefault="00F40CCD" w:rsidP="00F35C22">
      <w:pPr>
        <w:pStyle w:val="BNormal"/>
      </w:pPr>
      <w:r w:rsidRPr="00F35C22">
        <w:t>The first exclusion—for “fair use”—is very broad and complicated, and is discussed in detail in Section II, below</w:t>
      </w:r>
      <w:r w:rsidR="00370FB0" w:rsidRPr="00F35C22">
        <w:t>.</w:t>
      </w:r>
      <w:r w:rsidR="00370FB0" w:rsidRPr="00F35C22">
        <w:t xml:space="preserve"> </w:t>
      </w:r>
      <w:r w:rsidR="00370FB0" w:rsidRPr="00F35C22">
        <w:t>I</w:t>
      </w:r>
      <w:r w:rsidRPr="00F35C22">
        <w:t>t is evident that this exclusion is intended to incorporate many doctrines used by courts to preclude liability in trademark actions</w:t>
      </w:r>
      <w:r w:rsidR="00370FB0" w:rsidRPr="00F35C22">
        <w:t>.</w:t>
      </w:r>
      <w:r w:rsidR="00370FB0" w:rsidRPr="00F35C22">
        <w:t xml:space="preserve"> </w:t>
      </w:r>
      <w:r w:rsidR="00370FB0" w:rsidRPr="00F35C22">
        <w:t>N</w:t>
      </w:r>
      <w:r w:rsidRPr="00F35C22">
        <w:t>evertheless, there is one overriding question that must be answered in all situations involving this exclusion</w:t>
      </w:r>
      <w:r w:rsidR="00370FB0" w:rsidRPr="00F35C22">
        <w:t>:</w:t>
      </w:r>
      <w:r w:rsidR="00370FB0" w:rsidRPr="00F35C22">
        <w:t xml:space="preserve"> </w:t>
      </w:r>
      <w:r w:rsidR="00370FB0" w:rsidRPr="00F35C22">
        <w:t>w</w:t>
      </w:r>
      <w:r w:rsidRPr="00F35C22">
        <w:t>hat makes a use “fair”</w:t>
      </w:r>
      <w:r w:rsidR="00370FB0" w:rsidRPr="00F35C22">
        <w:t>?</w:t>
      </w:r>
      <w:r w:rsidR="00370FB0" w:rsidRPr="00F35C22">
        <w:t xml:space="preserve"> </w:t>
      </w:r>
      <w:r w:rsidR="00370FB0" w:rsidRPr="00F35C22">
        <w:t>T</w:t>
      </w:r>
      <w:r w:rsidRPr="00F35C22">
        <w:t>here is, as we shall see, no simple answer to this question.</w:t>
      </w:r>
    </w:p>
    <w:p w14:paraId="79AA7AB7" w14:textId="561C956A" w:rsidR="00370FB0" w:rsidRPr="00F35C22" w:rsidRDefault="00F40CCD" w:rsidP="00F35C22">
      <w:pPr>
        <w:pStyle w:val="BNormal"/>
      </w:pPr>
      <w:r w:rsidRPr="00F35C22">
        <w:t>The news reporting exclusion, discussed in Section III, is rarely invoked</w:t>
      </w:r>
      <w:r w:rsidR="00370FB0" w:rsidRPr="00F35C22">
        <w:t>.</w:t>
      </w:r>
      <w:r w:rsidR="00370FB0" w:rsidRPr="00F35C22">
        <w:t xml:space="preserve"> </w:t>
      </w:r>
      <w:r w:rsidR="00370FB0" w:rsidRPr="00F35C22">
        <w:t>W</w:t>
      </w:r>
      <w:r w:rsidRPr="00F35C22">
        <w:t xml:space="preserve">ith the lines between news and entertainment becoming increasingly blurred, however, there are </w:t>
      </w:r>
      <w:proofErr w:type="gramStart"/>
      <w:r w:rsidRPr="00F35C22">
        <w:t>a number of</w:t>
      </w:r>
      <w:proofErr w:type="gramEnd"/>
      <w:r w:rsidRPr="00F35C22">
        <w:t xml:space="preserve"> situations that could straddle the line and create interpretive problems</w:t>
      </w:r>
      <w:r w:rsidR="00370FB0" w:rsidRPr="00F35C22">
        <w:t>.</w:t>
      </w:r>
      <w:r w:rsidR="00370FB0" w:rsidRPr="00F35C22">
        <w:t xml:space="preserve"> </w:t>
      </w:r>
      <w:r w:rsidR="00370FB0" w:rsidRPr="00F35C22">
        <w:t>W</w:t>
      </w:r>
      <w:r w:rsidRPr="00F35C22">
        <w:t>hat if commentary is supplied by someone with a commercial motive</w:t>
      </w:r>
      <w:r w:rsidR="00370FB0" w:rsidRPr="00F35C22">
        <w:t>?</w:t>
      </w:r>
      <w:r w:rsidR="00370FB0" w:rsidRPr="00F35C22">
        <w:t xml:space="preserve"> </w:t>
      </w:r>
      <w:r w:rsidR="00370FB0" w:rsidRPr="00F35C22">
        <w:t>D</w:t>
      </w:r>
      <w:r w:rsidRPr="00F35C22">
        <w:t>oes the exclusion apply to advertisements that include commentary</w:t>
      </w:r>
      <w:r w:rsidR="00370FB0" w:rsidRPr="00F35C22">
        <w:t>?</w:t>
      </w:r>
      <w:r w:rsidR="00370FB0" w:rsidRPr="00F35C22">
        <w:t xml:space="preserve"> </w:t>
      </w:r>
      <w:r w:rsidR="00370FB0" w:rsidRPr="00F35C22">
        <w:t>W</w:t>
      </w:r>
      <w:r w:rsidRPr="00F35C22">
        <w:t>hat, exactly, constitutes “commentary”?</w:t>
      </w:r>
    </w:p>
    <w:p w14:paraId="602C23F1" w14:textId="6301757A" w:rsidR="00370FB0" w:rsidRPr="00F35C22" w:rsidRDefault="00F40CCD" w:rsidP="00F35C22">
      <w:pPr>
        <w:pStyle w:val="BNormal"/>
      </w:pPr>
      <w:r w:rsidRPr="00F35C22">
        <w:t>The noncommercial use exclusion, discussed in Section IV, was part of the original statute and has received the most judicial attention (particularly under the original FTDA</w:t>
      </w:r>
      <w:proofErr w:type="gramStart"/>
      <w:r w:rsidRPr="00F35C22">
        <w:t xml:space="preserve">) </w:t>
      </w:r>
      <w:r w:rsidR="00370FB0" w:rsidRPr="00F35C22">
        <w:t>.</w:t>
      </w:r>
      <w:proofErr w:type="gramEnd"/>
      <w:r w:rsidR="00370FB0" w:rsidRPr="00F35C22">
        <w:t xml:space="preserve"> </w:t>
      </w:r>
      <w:r w:rsidR="00370FB0" w:rsidRPr="00F35C22">
        <w:t>U</w:t>
      </w:r>
      <w:r w:rsidRPr="00F35C22">
        <w:t xml:space="preserve">nfortunately, this attention has not </w:t>
      </w:r>
      <w:r w:rsidRPr="00F35C22">
        <w:lastRenderedPageBreak/>
        <w:t>produced consistent and coherent answers to the key questions raised by the exclusion</w:t>
      </w:r>
      <w:r w:rsidR="00370FB0" w:rsidRPr="00F35C22">
        <w:t>.</w:t>
      </w:r>
      <w:r w:rsidR="00370FB0" w:rsidRPr="00F35C22">
        <w:t xml:space="preserve"> </w:t>
      </w:r>
      <w:r w:rsidR="00370FB0" w:rsidRPr="00F35C22">
        <w:t>H</w:t>
      </w:r>
      <w:r w:rsidRPr="00F35C22">
        <w:t>ow do we draw the line between commercial and noncommercial</w:t>
      </w:r>
      <w:r w:rsidR="00370FB0" w:rsidRPr="00F35C22">
        <w:t>?</w:t>
      </w:r>
      <w:r w:rsidR="00370FB0" w:rsidRPr="00F35C22">
        <w:t xml:space="preserve"> </w:t>
      </w:r>
      <w:r w:rsidR="00370FB0" w:rsidRPr="00F35C22">
        <w:t>T</w:t>
      </w:r>
      <w:r w:rsidRPr="00F35C22">
        <w:t>o what degree are uses not covered by the fair use exclusion covered by this exclusion</w:t>
      </w:r>
      <w:r w:rsidR="00370FB0" w:rsidRPr="00F35C22">
        <w:t>?</w:t>
      </w:r>
      <w:r w:rsidR="00370FB0" w:rsidRPr="00F35C22">
        <w:t xml:space="preserve"> </w:t>
      </w:r>
      <w:r w:rsidR="00370FB0" w:rsidRPr="00F35C22">
        <w:t>T</w:t>
      </w:r>
      <w:r w:rsidRPr="00F35C22">
        <w:t>hese are both difficult issues.</w:t>
      </w:r>
    </w:p>
    <w:p w14:paraId="79B9F9B5" w14:textId="418102A5" w:rsidR="00370FB0" w:rsidRPr="00F35C22" w:rsidRDefault="00F40CCD" w:rsidP="00F35C22">
      <w:pPr>
        <w:pStyle w:val="BNormal"/>
      </w:pPr>
      <w:r w:rsidRPr="00F35C22">
        <w:t>The original draft of the TDRA included an omnibus “fair use” provision that apparently was intended to supplant the noncommercial use exclusion as the means of protecting communicative uses.</w:t>
      </w:r>
      <w:r w:rsidR="00F35C22" w:rsidRPr="00F35C22">
        <w:rPr>
          <w:vertAlign w:val="superscript"/>
        </w:rPr>
        <w:footnoteReference w:id="9"/>
      </w:r>
      <w:r w:rsidR="00F35C22" w:rsidRPr="00F35C22">
        <w:rPr>
          <w:b/>
        </w:rPr>
        <w:t xml:space="preserve"> </w:t>
      </w:r>
      <w:r w:rsidRPr="00F35C22">
        <w:t>However, in the end, although the statute included a broad fair use exclusion, it also retained the existing noncommercial use and news reporting exclusions.</w:t>
      </w:r>
    </w:p>
    <w:p w14:paraId="136C35DC" w14:textId="60CCB07A" w:rsidR="00370FB0" w:rsidRPr="00F35C22" w:rsidRDefault="00F40CCD" w:rsidP="00F35C22">
      <w:pPr>
        <w:pStyle w:val="BNormal"/>
      </w:pPr>
      <w:r w:rsidRPr="00F35C22">
        <w:t>One important concept that is often overlooked when discussing the exclusions is that they are intended to shield from liability uses that would otherwise be considered diluting under the operative language of Section 43(c)(1)</w:t>
      </w:r>
      <w:r w:rsidR="00370FB0" w:rsidRPr="00F35C22">
        <w:t>.</w:t>
      </w:r>
      <w:r w:rsidR="00370FB0" w:rsidRPr="00F35C22">
        <w:t xml:space="preserve"> </w:t>
      </w:r>
      <w:r w:rsidR="00370FB0" w:rsidRPr="00F35C22">
        <w:t>T</w:t>
      </w:r>
      <w:r w:rsidRPr="00F35C22">
        <w:t xml:space="preserve">hus, the exclusions are not intended to draw a line between diluting and </w:t>
      </w:r>
      <w:proofErr w:type="spellStart"/>
      <w:r w:rsidRPr="00F35C22">
        <w:t>nondiluting</w:t>
      </w:r>
      <w:proofErr w:type="spellEnd"/>
      <w:r w:rsidRPr="00F35C22">
        <w:t xml:space="preserve"> activity</w:t>
      </w:r>
      <w:r w:rsidR="00370FB0" w:rsidRPr="00F35C22">
        <w:t>;</w:t>
      </w:r>
      <w:r w:rsidR="00370FB0" w:rsidRPr="00F35C22">
        <w:t xml:space="preserve"> </w:t>
      </w:r>
      <w:r w:rsidR="00370FB0" w:rsidRPr="00F35C22">
        <w:t>i</w:t>
      </w:r>
      <w:r w:rsidRPr="00F35C22">
        <w:t>f a use is not likely to cause dilution, then it is not actionable, and there is no need to resort to an exclusion.</w:t>
      </w:r>
      <w:r w:rsidR="00F35C22" w:rsidRPr="00F35C22">
        <w:rPr>
          <w:vertAlign w:val="superscript"/>
        </w:rPr>
        <w:footnoteReference w:id="10"/>
      </w:r>
      <w:r w:rsidRPr="00F35C22">
        <w:t xml:space="preserve"> Rather, the exclusions represent categories of uses that are not subject to liability </w:t>
      </w:r>
      <w:r w:rsidR="00F35C22" w:rsidRPr="00F35C22">
        <w:rPr>
          <w:i/>
        </w:rPr>
        <w:t>even if they are likely to cause dilution</w:t>
      </w:r>
      <w:r w:rsidRPr="00F35C22">
        <w:t>.</w:t>
      </w:r>
    </w:p>
    <w:p w14:paraId="73B82DDB" w14:textId="279B335B" w:rsidR="00370FB0" w:rsidRPr="00F35C22" w:rsidRDefault="00F40CCD" w:rsidP="00F35C22">
      <w:pPr>
        <w:pStyle w:val="BNormal"/>
      </w:pPr>
      <w:r w:rsidRPr="00F35C22">
        <w:t xml:space="preserve">Along with the exclusions in Section 43(c)(3), there is a separate statutory bar in Section 43(c)(6), which protects a federally registered mark from </w:t>
      </w:r>
      <w:r w:rsidR="00F35C22" w:rsidRPr="00F35C22">
        <w:rPr>
          <w:i/>
        </w:rPr>
        <w:t>state-</w:t>
      </w:r>
      <w:r w:rsidRPr="00F35C22">
        <w:t>law-based dilution liability.</w:t>
      </w:r>
      <w:r w:rsidR="00F35C22" w:rsidRPr="00F35C22">
        <w:rPr>
          <w:vertAlign w:val="superscript"/>
        </w:rPr>
        <w:footnoteReference w:id="11"/>
      </w:r>
      <w:r w:rsidRPr="00F35C22">
        <w:t xml:space="preserve"> That provision does not affect liability under federal law, however.</w:t>
      </w:r>
    </w:p>
    <w:p w14:paraId="2FE889BE" w14:textId="0724D14C" w:rsidR="00370FB0" w:rsidRPr="00F35C22" w:rsidRDefault="00F40CCD" w:rsidP="00F35C22">
      <w:pPr>
        <w:pStyle w:val="BNormal"/>
      </w:pPr>
      <w:r w:rsidRPr="00F35C22">
        <w:t>Finally, the statutory bars are not the only barriers to imposing dilution liability</w:t>
      </w:r>
      <w:r w:rsidR="00370FB0" w:rsidRPr="00F35C22">
        <w:t>.</w:t>
      </w:r>
      <w:r w:rsidR="00370FB0" w:rsidRPr="00F35C22">
        <w:t xml:space="preserve"> </w:t>
      </w:r>
      <w:r w:rsidR="00370FB0" w:rsidRPr="00F35C22">
        <w:t>T</w:t>
      </w:r>
      <w:r w:rsidRPr="00F35C22">
        <w:t>he First Amendment is another potential basis for defending against a dilution claim, to the extent its protections are not already encompassed by the statutory exclusions</w:t>
      </w:r>
      <w:r w:rsidR="00370FB0" w:rsidRPr="00F35C22">
        <w:t>.</w:t>
      </w:r>
      <w:r w:rsidR="00370FB0" w:rsidRPr="00F35C22">
        <w:t xml:space="preserve"> </w:t>
      </w:r>
      <w:r w:rsidR="00370FB0" w:rsidRPr="00F35C22">
        <w:t>I</w:t>
      </w:r>
      <w:r w:rsidRPr="00F35C22">
        <w:t xml:space="preserve">n addition, </w:t>
      </w:r>
      <w:proofErr w:type="gramStart"/>
      <w:r w:rsidRPr="00F35C22">
        <w:t>a number of</w:t>
      </w:r>
      <w:proofErr w:type="gramEnd"/>
      <w:r w:rsidRPr="00F35C22">
        <w:t xml:space="preserve"> equitable and common-law defenses are available, as they are in other cases.</w:t>
      </w:r>
      <w:r w:rsidR="00F35C22" w:rsidRPr="00F35C22">
        <w:rPr>
          <w:vertAlign w:val="superscript"/>
        </w:rPr>
        <w:footnoteReference w:id="12"/>
      </w:r>
      <w:r w:rsidRPr="00F35C22">
        <w:t xml:space="preserve"> The statute of limitations may be invoked as well.</w:t>
      </w:r>
      <w:r w:rsidR="00F35C22" w:rsidRPr="00F35C22">
        <w:rPr>
          <w:vertAlign w:val="superscript"/>
        </w:rPr>
        <w:footnoteReference w:id="13"/>
      </w:r>
      <w:r w:rsidRPr="00F35C22">
        <w:t xml:space="preserve"> However, we shall begin the discussion with the three categorical exclusions found in Section 43(c)(3).</w:t>
      </w:r>
    </w:p>
    <w:p w14:paraId="5419C141" w14:textId="7F282DF2" w:rsidR="00F35C22" w:rsidRPr="00F35C22" w:rsidRDefault="00F35C22" w:rsidP="00F35C22">
      <w:pPr>
        <w:pStyle w:val="BHead1"/>
      </w:pPr>
      <w:r w:rsidRPr="00F35C22">
        <w:rPr>
          <w:rStyle w:val="BBNAidChar"/>
          <w:rFonts w:eastAsiaTheme="majorEastAsia"/>
        </w:rPr>
        <w:t>II</w:t>
      </w:r>
      <w:r w:rsidRPr="00F35C22">
        <w:t>.</w:t>
      </w:r>
      <w:r>
        <w:t xml:space="preserve">  </w:t>
      </w:r>
      <w:r w:rsidRPr="00F35C22">
        <w:t>The Fair Use Exclusion</w:t>
      </w:r>
    </w:p>
    <w:p w14:paraId="579FA70B" w14:textId="3A143894" w:rsidR="00370FB0" w:rsidRPr="00F35C22" w:rsidRDefault="00F40CCD" w:rsidP="00F35C22">
      <w:pPr>
        <w:pStyle w:val="BNormal"/>
      </w:pPr>
      <w:r w:rsidRPr="00F35C22">
        <w:t>The current federal dilution statute contains a seemingly broad “fair use” exclusion</w:t>
      </w:r>
      <w:r w:rsidR="00370FB0" w:rsidRPr="00F35C22">
        <w:t>.</w:t>
      </w:r>
      <w:r w:rsidR="00370FB0" w:rsidRPr="00F35C22">
        <w:t xml:space="preserve"> </w:t>
      </w:r>
      <w:r w:rsidR="00370FB0" w:rsidRPr="00F35C22">
        <w:t>S</w:t>
      </w:r>
      <w:r w:rsidRPr="00F35C22">
        <w:t>ection 43(c)(3)(A) of the Lanham Act excludes the following from federal dilution liability:</w:t>
      </w:r>
    </w:p>
    <w:p w14:paraId="69637C52" w14:textId="2C4F22A6" w:rsidR="00370FB0" w:rsidRPr="00F35C22" w:rsidRDefault="00F40CCD" w:rsidP="00F35C22">
      <w:pPr>
        <w:pStyle w:val="BQuotelong"/>
      </w:pPr>
      <w:r w:rsidRPr="00F35C22">
        <w:t>(A) Any fair use, including a nominative or descriptive fair use, or facilitation of such fair use, of a famous mark by another person other than as a designation of source for the person’s own goods or services, including use in connection with—</w:t>
      </w:r>
    </w:p>
    <w:p w14:paraId="66239979" w14:textId="72F111E5" w:rsidR="00370FB0" w:rsidRPr="00F35C22" w:rsidRDefault="00F40CCD" w:rsidP="00006964">
      <w:pPr>
        <w:pStyle w:val="BQuotelong"/>
        <w:ind w:left="1440"/>
      </w:pPr>
      <w:r w:rsidRPr="00F35C22">
        <w:t>(</w:t>
      </w:r>
      <w:proofErr w:type="spellStart"/>
      <w:r w:rsidRPr="00F35C22">
        <w:t>i</w:t>
      </w:r>
      <w:proofErr w:type="spellEnd"/>
      <w:r w:rsidRPr="00F35C22">
        <w:t>) advertising or promotion that permits consumers to compare goods or services</w:t>
      </w:r>
      <w:r w:rsidR="00370FB0" w:rsidRPr="00F35C22">
        <w:t>;</w:t>
      </w:r>
      <w:r w:rsidR="00370FB0" w:rsidRPr="00F35C22">
        <w:t xml:space="preserve"> </w:t>
      </w:r>
      <w:r w:rsidR="00370FB0" w:rsidRPr="00F35C22">
        <w:t>o</w:t>
      </w:r>
      <w:r w:rsidRPr="00F35C22">
        <w:t>r</w:t>
      </w:r>
    </w:p>
    <w:p w14:paraId="32C14F50" w14:textId="254864FF" w:rsidR="00370FB0" w:rsidRPr="00F35C22" w:rsidRDefault="00F40CCD" w:rsidP="00006964">
      <w:pPr>
        <w:pStyle w:val="BQuotelong"/>
        <w:ind w:left="1440"/>
      </w:pPr>
      <w:r w:rsidRPr="00F35C22">
        <w:t>(ii) identifying and parodying, criticizing, or commenting upon the famous mark owner or the goods or services of the famous mark owner.</w:t>
      </w:r>
      <w:r w:rsidR="00F35C22" w:rsidRPr="00F35C22">
        <w:rPr>
          <w:vertAlign w:val="superscript"/>
        </w:rPr>
        <w:footnoteReference w:id="14"/>
      </w:r>
    </w:p>
    <w:p w14:paraId="059B3C34" w14:textId="080DE747" w:rsidR="00370FB0" w:rsidRPr="00F35C22" w:rsidRDefault="00F40CCD" w:rsidP="00F35C22">
      <w:pPr>
        <w:pStyle w:val="BNormal"/>
      </w:pPr>
      <w:r w:rsidRPr="00F35C22">
        <w:t xml:space="preserve">By way of comparison, the </w:t>
      </w:r>
      <w:r w:rsidR="00F35C22" w:rsidRPr="00F35C22">
        <w:rPr>
          <w:i/>
        </w:rPr>
        <w:t>Restatement (Third) of Unfair Competition</w:t>
      </w:r>
      <w:r w:rsidRPr="00F35C22">
        <w:t xml:space="preserve"> takes the position that a potentially diluting use that parodies, comments on, ridicules, disparages, or criticizes the original mark owner is only subject to liability if “the [diluter’s] conduct meets the requirements of a cause of action for defamation, invasion of privacy, or injurious falsehood.”</w:t>
      </w:r>
      <w:r w:rsidR="00F35C22" w:rsidRPr="00F35C22">
        <w:rPr>
          <w:vertAlign w:val="superscript"/>
        </w:rPr>
        <w:footnoteReference w:id="15"/>
      </w:r>
      <w:r w:rsidRPr="00F35C22">
        <w:t xml:space="preserve"> This would be a broader shield against dilution liability than Section 43(c)(3)(A) provides</w:t>
      </w:r>
      <w:r w:rsidR="00370FB0" w:rsidRPr="00F35C22">
        <w:t>.</w:t>
      </w:r>
      <w:r w:rsidR="00370FB0" w:rsidRPr="00F35C22">
        <w:t xml:space="preserve"> </w:t>
      </w:r>
      <w:r w:rsidR="00370FB0" w:rsidRPr="00F35C22">
        <w:t>F</w:t>
      </w:r>
      <w:r w:rsidRPr="00F35C22">
        <w:t xml:space="preserve">or one thing, it does not require the use to be “fair.” For another, it expressly </w:t>
      </w:r>
      <w:r w:rsidRPr="00F35C22">
        <w:lastRenderedPageBreak/>
        <w:t>includes ridicule and disparagement</w:t>
      </w:r>
      <w:r w:rsidR="00370FB0" w:rsidRPr="00F35C22">
        <w:t>.</w:t>
      </w:r>
      <w:r w:rsidR="00370FB0" w:rsidRPr="00F35C22">
        <w:t xml:space="preserve"> </w:t>
      </w:r>
      <w:r w:rsidR="00370FB0" w:rsidRPr="00F35C22">
        <w:t>A</w:t>
      </w:r>
      <w:r w:rsidRPr="00F35C22">
        <w:t>nd it requires the diluting conduct to be independently tortious.</w:t>
      </w:r>
    </w:p>
    <w:p w14:paraId="2352C8C4" w14:textId="043151A4" w:rsidR="00370FB0" w:rsidRPr="00F35C22" w:rsidRDefault="00F40CCD" w:rsidP="00F35C22">
      <w:pPr>
        <w:pStyle w:val="BNormal"/>
      </w:pPr>
      <w:r w:rsidRPr="00F35C22">
        <w:t>Section 43(c)(3)(A) begins with a broad statement</w:t>
      </w:r>
      <w:r w:rsidR="00370FB0" w:rsidRPr="00F35C22">
        <w:t>:</w:t>
      </w:r>
      <w:r w:rsidR="00370FB0" w:rsidRPr="00F35C22">
        <w:t xml:space="preserve"> </w:t>
      </w:r>
      <w:r w:rsidR="00370FB0" w:rsidRPr="00F35C22">
        <w:t>“</w:t>
      </w:r>
      <w:r w:rsidR="00F35C22" w:rsidRPr="00F35C22">
        <w:rPr>
          <w:i/>
        </w:rPr>
        <w:t>Any</w:t>
      </w:r>
      <w:r w:rsidRPr="00F35C22">
        <w:t xml:space="preserve"> fair use</w:t>
      </w:r>
      <w:r w:rsidR="00370FB0" w:rsidRPr="00F35C22">
        <w:t>.</w:t>
      </w:r>
      <w:r w:rsidR="00370FB0" w:rsidRPr="00F35C22">
        <w:t xml:space="preserve"> </w:t>
      </w:r>
      <w:r w:rsidR="00370FB0" w:rsidRPr="00F35C22">
        <w:t>…</w:t>
      </w:r>
      <w:r w:rsidRPr="00F35C22">
        <w:t>” After listing some illustrations of presumptively fair uses, it goes on to limit the category to uses “other than as a designation of source for the person’s own goods or services”</w:t>
      </w:r>
      <w:r w:rsidR="00370FB0" w:rsidRPr="00F35C22">
        <w:t>;</w:t>
      </w:r>
      <w:r w:rsidR="00370FB0" w:rsidRPr="00F35C22">
        <w:t xml:space="preserve"> </w:t>
      </w:r>
      <w:r w:rsidR="00370FB0" w:rsidRPr="00F35C22">
        <w:t>i</w:t>
      </w:r>
      <w:r w:rsidRPr="00F35C22">
        <w:t>n other words, an excluded use must be a non-trademark use.</w:t>
      </w:r>
      <w:r w:rsidR="00F35C22" w:rsidRPr="00F35C22">
        <w:rPr>
          <w:vertAlign w:val="superscript"/>
        </w:rPr>
        <w:footnoteReference w:id="16"/>
      </w:r>
      <w:r w:rsidRPr="00F35C22">
        <w:t xml:space="preserve"> The provision then goes on to delineate two general categories of fair uses</w:t>
      </w:r>
      <w:r w:rsidR="00370FB0" w:rsidRPr="00F35C22">
        <w:t>:</w:t>
      </w:r>
      <w:r w:rsidR="00370FB0" w:rsidRPr="00F35C22">
        <w:t xml:space="preserve"> </w:t>
      </w:r>
      <w:r w:rsidR="00370FB0" w:rsidRPr="00F35C22">
        <w:t>(</w:t>
      </w:r>
      <w:r w:rsidRPr="00F35C22">
        <w:t>1) comparative advertising and (2) parody, criticism, or commentary</w:t>
      </w:r>
      <w:r w:rsidR="00370FB0" w:rsidRPr="00F35C22">
        <w:t>.</w:t>
      </w:r>
      <w:r w:rsidR="00370FB0" w:rsidRPr="00F35C22">
        <w:t xml:space="preserve"> </w:t>
      </w:r>
      <w:r w:rsidR="00370FB0" w:rsidRPr="00F35C22">
        <w:t>H</w:t>
      </w:r>
      <w:r w:rsidRPr="00F35C22">
        <w:t>owever, the wording of the statute makes clear that these two categories are not all-encompassing</w:t>
      </w:r>
      <w:r w:rsidR="00370FB0" w:rsidRPr="00F35C22">
        <w:t>.</w:t>
      </w:r>
      <w:r w:rsidR="00370FB0" w:rsidRPr="00F35C22">
        <w:t xml:space="preserve"> </w:t>
      </w:r>
      <w:r w:rsidR="00370FB0" w:rsidRPr="00F35C22">
        <w:t>T</w:t>
      </w:r>
      <w:r w:rsidRPr="00F35C22">
        <w:t xml:space="preserve">he first part of the section excludes “Any fair use, </w:t>
      </w:r>
      <w:r w:rsidR="00F35C22" w:rsidRPr="00F35C22">
        <w:rPr>
          <w:i/>
        </w:rPr>
        <w:t>including</w:t>
      </w:r>
      <w:r w:rsidRPr="00F35C22">
        <w:t xml:space="preserve"> a nominative or descriptive fair use</w:t>
      </w:r>
      <w:r w:rsidR="00370FB0" w:rsidRPr="00F35C22">
        <w:t>.</w:t>
      </w:r>
      <w:r w:rsidR="00370FB0" w:rsidRPr="00F35C22">
        <w:t xml:space="preserve"> </w:t>
      </w:r>
      <w:r w:rsidR="00370FB0" w:rsidRPr="00F35C22">
        <w:t>…</w:t>
      </w:r>
      <w:r w:rsidRPr="00F35C22">
        <w:t>” Similarly, when introducing the two categorical subdivisions, the statute again provides, “</w:t>
      </w:r>
      <w:r w:rsidR="00F35C22" w:rsidRPr="00F35C22">
        <w:rPr>
          <w:i/>
        </w:rPr>
        <w:t>including</w:t>
      </w:r>
      <w:r w:rsidRPr="00F35C22">
        <w:t xml:space="preserve"> use in connection with [the following].” Thus, the categories of nominative and descriptive uses and the categories of advertising and parody/commentary are illustrative only</w:t>
      </w:r>
      <w:r w:rsidR="00370FB0" w:rsidRPr="00F35C22">
        <w:t>.</w:t>
      </w:r>
      <w:r w:rsidR="00370FB0" w:rsidRPr="00F35C22">
        <w:t xml:space="preserve"> </w:t>
      </w:r>
      <w:r w:rsidR="00370FB0" w:rsidRPr="00F35C22">
        <w:t>O</w:t>
      </w:r>
      <w:r w:rsidRPr="00F35C22">
        <w:t>ther fair uses may exist, and they would be excluded from liability by this provision.</w:t>
      </w:r>
    </w:p>
    <w:p w14:paraId="6CB64E70" w14:textId="3D0C7E37" w:rsidR="00370FB0" w:rsidRPr="00F35C22" w:rsidRDefault="00F40CCD" w:rsidP="00F35C22">
      <w:pPr>
        <w:pStyle w:val="BNormal"/>
      </w:pPr>
      <w:r w:rsidRPr="00F35C22">
        <w:t>The limitation of this exclusion to non-trademark uses tracks the descriptive fair use defense to trademark infringement contained in Section 33(b)(4):</w:t>
      </w:r>
    </w:p>
    <w:p w14:paraId="047E2D2F" w14:textId="65574634" w:rsidR="00370FB0" w:rsidRPr="00F35C22" w:rsidRDefault="00F40CCD" w:rsidP="00F35C22">
      <w:pPr>
        <w:pStyle w:val="BQuotelong"/>
      </w:pPr>
      <w:r w:rsidRPr="00F35C22">
        <w:t>That the use of the name, term, or device charged to be an infringement is a use, otherwise than as a mark, of the party’s individual name in his own business, or of the individual name of anyone in privity with such party, or of a term or device which is descriptive of and used fairly and in good faith only to describe the goods or services of such party, or their geographic origin.</w:t>
      </w:r>
      <w:r w:rsidR="00F35C22" w:rsidRPr="00F35C22">
        <w:rPr>
          <w:vertAlign w:val="superscript"/>
        </w:rPr>
        <w:footnoteReference w:id="17"/>
      </w:r>
    </w:p>
    <w:p w14:paraId="20ACAF52" w14:textId="7315A883" w:rsidR="00370FB0" w:rsidRPr="00F35C22" w:rsidRDefault="00F40CCD" w:rsidP="00F35C22">
      <w:pPr>
        <w:pStyle w:val="BNormal"/>
      </w:pPr>
      <w:r w:rsidRPr="00F35C22">
        <w:t>Therefore, standing alone, the limitation to non-trademark uses seems unexceptional</w:t>
      </w:r>
      <w:r w:rsidR="00370FB0" w:rsidRPr="00F35C22">
        <w:t>.</w:t>
      </w:r>
      <w:r w:rsidR="00370FB0" w:rsidRPr="00F35C22">
        <w:t xml:space="preserve"> </w:t>
      </w:r>
      <w:r w:rsidR="00370FB0" w:rsidRPr="00F35C22">
        <w:t>H</w:t>
      </w:r>
      <w:r w:rsidRPr="00F35C22">
        <w:t xml:space="preserve">owever, interpretive problems arise when this provision is considered </w:t>
      </w:r>
      <w:proofErr w:type="gramStart"/>
      <w:r w:rsidRPr="00F35C22">
        <w:t>in light of</w:t>
      </w:r>
      <w:proofErr w:type="gramEnd"/>
      <w:r w:rsidRPr="00F35C22">
        <w:t xml:space="preserve"> the operative dilution provision, Section 43(c)(1)</w:t>
      </w:r>
      <w:r w:rsidR="00370FB0" w:rsidRPr="00F35C22">
        <w:t>.</w:t>
      </w:r>
      <w:r w:rsidR="00370FB0" w:rsidRPr="00F35C22">
        <w:t xml:space="preserve"> </w:t>
      </w:r>
      <w:r w:rsidR="00370FB0" w:rsidRPr="00F35C22">
        <w:t>T</w:t>
      </w:r>
      <w:r w:rsidRPr="00F35C22">
        <w:t xml:space="preserve">hat section grants a cause of action against one who “commences use of </w:t>
      </w:r>
      <w:r w:rsidR="00F35C22" w:rsidRPr="00F35C22">
        <w:rPr>
          <w:i/>
        </w:rPr>
        <w:t>a mark or trade name</w:t>
      </w:r>
      <w:r w:rsidRPr="00F35C22">
        <w:t xml:space="preserve"> in commerce that is likely to cause dilution.”</w:t>
      </w:r>
      <w:r w:rsidR="00F35C22" w:rsidRPr="00F35C22">
        <w:rPr>
          <w:vertAlign w:val="superscript"/>
        </w:rPr>
        <w:footnoteReference w:id="18"/>
      </w:r>
      <w:r w:rsidRPr="00F35C22">
        <w:t xml:space="preserve"> This appears to require the offending user to be making a trademark use </w:t>
      </w:r>
      <w:proofErr w:type="gramStart"/>
      <w:r w:rsidRPr="00F35C22">
        <w:t>in order to</w:t>
      </w:r>
      <w:proofErr w:type="gramEnd"/>
      <w:r w:rsidRPr="00F35C22">
        <w:t xml:space="preserve"> be liable for dilution</w:t>
      </w:r>
      <w:r w:rsidR="00370FB0" w:rsidRPr="00F35C22">
        <w:t>.</w:t>
      </w:r>
      <w:r w:rsidR="00370FB0" w:rsidRPr="00F35C22">
        <w:t xml:space="preserve"> </w:t>
      </w:r>
      <w:r w:rsidR="00370FB0" w:rsidRPr="00F35C22">
        <w:t>I</w:t>
      </w:r>
      <w:r w:rsidRPr="00F35C22">
        <w:t>f that is the proper interpretation of Section 43(c)(1) (something not universally accepted),</w:t>
      </w:r>
      <w:r w:rsidR="00F35C22" w:rsidRPr="00F35C22">
        <w:rPr>
          <w:vertAlign w:val="superscript"/>
        </w:rPr>
        <w:footnoteReference w:id="19"/>
      </w:r>
      <w:r w:rsidRPr="00F35C22">
        <w:t xml:space="preserve"> then the fair use exclusion would be superfluous.</w:t>
      </w:r>
      <w:r w:rsidR="00F35C22" w:rsidRPr="00F35C22">
        <w:rPr>
          <w:vertAlign w:val="superscript"/>
        </w:rPr>
        <w:footnoteReference w:id="20"/>
      </w:r>
    </w:p>
    <w:p w14:paraId="5F7E46FE" w14:textId="4AED25BB" w:rsidR="00370FB0" w:rsidRPr="00F35C22" w:rsidRDefault="00F40CCD" w:rsidP="00F35C22">
      <w:pPr>
        <w:pStyle w:val="BNormal"/>
      </w:pPr>
      <w:r w:rsidRPr="00F35C22">
        <w:t>As originally drafted, the fair use exclusion would have replaced both the fair use in comparative advertising and the noncommercial use exclusions contained in the original FTDA.</w:t>
      </w:r>
      <w:r w:rsidR="00F35C22" w:rsidRPr="00F35C22">
        <w:rPr>
          <w:vertAlign w:val="superscript"/>
        </w:rPr>
        <w:footnoteReference w:id="21"/>
      </w:r>
      <w:r w:rsidRPr="00F35C22">
        <w:t xml:space="preserve"> That would have made all </w:t>
      </w:r>
      <w:r w:rsidRPr="00F35C22">
        <w:lastRenderedPageBreak/>
        <w:t>exclusions except news commentary subject to a requirement of fairness</w:t>
      </w:r>
      <w:r w:rsidR="00370FB0" w:rsidRPr="00F35C22">
        <w:t>.</w:t>
      </w:r>
      <w:r w:rsidR="00370FB0" w:rsidRPr="00F35C22">
        <w:t xml:space="preserve"> </w:t>
      </w:r>
      <w:r w:rsidR="00370FB0" w:rsidRPr="00F35C22">
        <w:t>H</w:t>
      </w:r>
      <w:r w:rsidRPr="00F35C22">
        <w:t>owever, the Senate decided to retain separate noncommercial use and news reporting exclusions, while incorporating comparative advertising into a broader fair use exclusion</w:t>
      </w:r>
      <w:r w:rsidR="00370FB0" w:rsidRPr="00F35C22">
        <w:t>.</w:t>
      </w:r>
      <w:r w:rsidR="00370FB0" w:rsidRPr="00F35C22">
        <w:t xml:space="preserve"> </w:t>
      </w:r>
      <w:r w:rsidR="00370FB0" w:rsidRPr="00F35C22">
        <w:t>T</w:t>
      </w:r>
      <w:r w:rsidRPr="00F35C22">
        <w:t>hat version ultimately prevailed</w:t>
      </w:r>
      <w:r w:rsidR="00370FB0" w:rsidRPr="00F35C22">
        <w:t>.</w:t>
      </w:r>
      <w:r w:rsidR="00370FB0" w:rsidRPr="00F35C22">
        <w:t xml:space="preserve"> </w:t>
      </w:r>
      <w:r w:rsidR="00370FB0" w:rsidRPr="00F35C22">
        <w:t>B</w:t>
      </w:r>
      <w:r w:rsidRPr="00F35C22">
        <w:t>ut that leaves open the question of what uses that are not excluded by the fair use provision may be covered by the noncommercial use exclusion.</w:t>
      </w:r>
      <w:r w:rsidR="00F35C22" w:rsidRPr="00F35C22">
        <w:rPr>
          <w:vertAlign w:val="superscript"/>
        </w:rPr>
        <w:footnoteReference w:id="22"/>
      </w:r>
    </w:p>
    <w:p w14:paraId="7C32BEC5" w14:textId="27BD7B9F" w:rsidR="00370FB0" w:rsidRPr="00F35C22" w:rsidRDefault="00F40CCD" w:rsidP="00F35C22">
      <w:pPr>
        <w:pStyle w:val="BNormal"/>
      </w:pPr>
      <w:r w:rsidRPr="00F35C22">
        <w:t>What constitutes a “fair” use is best discussed in the context of the use</w:t>
      </w:r>
      <w:r w:rsidR="00370FB0" w:rsidRPr="00F35C22">
        <w:t>.</w:t>
      </w:r>
      <w:r w:rsidR="00370FB0" w:rsidRPr="00F35C22">
        <w:t xml:space="preserve"> </w:t>
      </w:r>
      <w:r w:rsidR="00370FB0" w:rsidRPr="00F35C22">
        <w:t>H</w:t>
      </w:r>
      <w:r w:rsidRPr="00F35C22">
        <w:t xml:space="preserve">owever, courts should be careful not to label a use “unfair” simply because it is likely to cause blurring or </w:t>
      </w:r>
      <w:proofErr w:type="spellStart"/>
      <w:r w:rsidRPr="00F35C22">
        <w:t>tarnishment</w:t>
      </w:r>
      <w:proofErr w:type="spellEnd"/>
      <w:r w:rsidR="00370FB0" w:rsidRPr="00F35C22">
        <w:t>.</w:t>
      </w:r>
      <w:r w:rsidR="00370FB0" w:rsidRPr="00F35C22">
        <w:t xml:space="preserve"> </w:t>
      </w:r>
      <w:r w:rsidR="00370FB0" w:rsidRPr="00F35C22">
        <w:t>T</w:t>
      </w:r>
      <w:r w:rsidRPr="00F35C22">
        <w:t xml:space="preserve">he import of these exclusions is that uses within the excluded categories are shielded from liability even if they are likely to cause dilution by blurring or </w:t>
      </w:r>
      <w:proofErr w:type="spellStart"/>
      <w:r w:rsidRPr="00F35C22">
        <w:t>tarnishment</w:t>
      </w:r>
      <w:proofErr w:type="spellEnd"/>
      <w:r w:rsidR="00370FB0" w:rsidRPr="00F35C22">
        <w:t>.</w:t>
      </w:r>
      <w:r w:rsidR="00370FB0" w:rsidRPr="00F35C22">
        <w:t xml:space="preserve"> </w:t>
      </w:r>
      <w:r w:rsidR="00370FB0" w:rsidRPr="00F35C22">
        <w:t>O</w:t>
      </w:r>
      <w:r w:rsidRPr="00F35C22">
        <w:t>therwise, the exclusions would not be terribly useful.</w:t>
      </w:r>
      <w:r w:rsidR="00F35C22" w:rsidRPr="00F35C22">
        <w:rPr>
          <w:vertAlign w:val="superscript"/>
        </w:rPr>
        <w:footnoteReference w:id="23"/>
      </w:r>
    </w:p>
    <w:p w14:paraId="6532E561" w14:textId="4377945A" w:rsidR="00F35C22" w:rsidRPr="00F35C22" w:rsidRDefault="00F35C22" w:rsidP="00F35C22">
      <w:pPr>
        <w:pStyle w:val="BHead2"/>
      </w:pPr>
      <w:r>
        <w:t>II.</w:t>
      </w:r>
      <w:r w:rsidRPr="00F35C22">
        <w:rPr>
          <w:rStyle w:val="BBNAidChar"/>
          <w:rFonts w:eastAsiaTheme="majorEastAsia"/>
        </w:rPr>
        <w:t>A</w:t>
      </w:r>
      <w:r w:rsidRPr="00F35C22">
        <w:t>.</w:t>
      </w:r>
      <w:r>
        <w:t> </w:t>
      </w:r>
      <w:r w:rsidRPr="00F35C22">
        <w:tab/>
        <w:t>Descriptive and Nominative Fair Use</w:t>
      </w:r>
    </w:p>
    <w:p w14:paraId="2210DA1D" w14:textId="2FDE871C" w:rsidR="00370FB0" w:rsidRPr="00F35C22" w:rsidRDefault="00F40CCD" w:rsidP="00F35C22">
      <w:pPr>
        <w:pStyle w:val="BNormal"/>
      </w:pPr>
      <w:r w:rsidRPr="00F35C22">
        <w:t>The very beginning of Section 43(c)(3)(A) specifically refers to two types of “fair use”</w:t>
      </w:r>
      <w:r w:rsidR="00370FB0" w:rsidRPr="00F35C22">
        <w:t>:</w:t>
      </w:r>
      <w:r w:rsidR="00370FB0" w:rsidRPr="00F35C22">
        <w:t xml:space="preserve"> </w:t>
      </w:r>
      <w:r w:rsidR="00370FB0" w:rsidRPr="00F35C22">
        <w:t>d</w:t>
      </w:r>
      <w:r w:rsidRPr="00F35C22">
        <w:t>escriptive and nominative uses</w:t>
      </w:r>
      <w:r w:rsidR="00370FB0" w:rsidRPr="00F35C22">
        <w:t>.</w:t>
      </w:r>
      <w:r w:rsidR="00370FB0" w:rsidRPr="00F35C22">
        <w:t xml:space="preserve"> </w:t>
      </w:r>
      <w:r w:rsidR="00370FB0" w:rsidRPr="00F35C22">
        <w:t>T</w:t>
      </w:r>
      <w:r w:rsidRPr="00F35C22">
        <w:t>hese two types of uses are often referred to in trademark infringement cases</w:t>
      </w:r>
      <w:r w:rsidR="00370FB0" w:rsidRPr="00F35C22">
        <w:t>.</w:t>
      </w:r>
      <w:r w:rsidR="00370FB0" w:rsidRPr="00F35C22">
        <w:t xml:space="preserve"> </w:t>
      </w:r>
      <w:r w:rsidR="00370FB0" w:rsidRPr="00F35C22">
        <w:t>D</w:t>
      </w:r>
      <w:r w:rsidRPr="00F35C22">
        <w:t>escriptive fair use has long been a defense to infringement—it is an express defense to the presumed validity of a registered mark.</w:t>
      </w:r>
      <w:r w:rsidR="00F35C22" w:rsidRPr="00F35C22">
        <w:rPr>
          <w:vertAlign w:val="superscript"/>
        </w:rPr>
        <w:footnoteReference w:id="24"/>
      </w:r>
      <w:r w:rsidRPr="00F35C22">
        <w:t xml:space="preserve"> Nominative fair uses are not expressly recognized by the Lanham Act, but have been regarded as </w:t>
      </w:r>
      <w:proofErr w:type="spellStart"/>
      <w:r w:rsidRPr="00F35C22">
        <w:t>noninfringing</w:t>
      </w:r>
      <w:proofErr w:type="spellEnd"/>
      <w:r w:rsidRPr="00F35C22">
        <w:t xml:space="preserve"> by many courts for a number of years.</w:t>
      </w:r>
      <w:r w:rsidR="00F35C22" w:rsidRPr="00F35C22">
        <w:rPr>
          <w:vertAlign w:val="superscript"/>
        </w:rPr>
        <w:footnoteReference w:id="25"/>
      </w:r>
      <w:r w:rsidRPr="00F35C22">
        <w:t xml:space="preserve"> The original version of the FTDA contained no express reference to any “fair use” defense other than in connection with comparative advertising</w:t>
      </w:r>
      <w:r w:rsidR="00370FB0" w:rsidRPr="00F35C22">
        <w:t>.</w:t>
      </w:r>
      <w:r w:rsidR="00370FB0" w:rsidRPr="00F35C22">
        <w:t xml:space="preserve"> </w:t>
      </w:r>
      <w:r w:rsidR="00370FB0" w:rsidRPr="00F35C22">
        <w:t>N</w:t>
      </w:r>
      <w:r w:rsidRPr="00F35C22">
        <w:t>evertheless, the larger number of “fair use” discussions in dilution cases under that version of the statute did not deal with the comparative advertising exclusion</w:t>
      </w:r>
      <w:r w:rsidR="00370FB0" w:rsidRPr="00F35C22">
        <w:t>.</w:t>
      </w:r>
      <w:r w:rsidR="00370FB0" w:rsidRPr="00F35C22">
        <w:t xml:space="preserve"> </w:t>
      </w:r>
      <w:r w:rsidR="00370FB0" w:rsidRPr="00F35C22">
        <w:t>R</w:t>
      </w:r>
      <w:r w:rsidRPr="00F35C22">
        <w:t>ather, they dealt with nominative and descriptive uses</w:t>
      </w:r>
      <w:r w:rsidR="00370FB0" w:rsidRPr="00F35C22">
        <w:t>.</w:t>
      </w:r>
      <w:r w:rsidR="00370FB0" w:rsidRPr="00F35C22">
        <w:t xml:space="preserve"> </w:t>
      </w:r>
      <w:r w:rsidR="00370FB0" w:rsidRPr="00F35C22">
        <w:t>N</w:t>
      </w:r>
      <w:r w:rsidRPr="00F35C22">
        <w:t>ow that the TDRA has included both within the “fair use” exclusion, many of the cases decided under the original FTDA can be useful when interpreting the current Section 43(c)(3)(A).</w:t>
      </w:r>
    </w:p>
    <w:p w14:paraId="4F30BF61" w14:textId="692D5DB9" w:rsidR="00370FB0" w:rsidRPr="00F35C22" w:rsidRDefault="00F40CCD" w:rsidP="00F35C22">
      <w:pPr>
        <w:pStyle w:val="BNormal"/>
      </w:pPr>
      <w:r w:rsidRPr="00F35C22">
        <w:t>It is not surprising that, despite the absence of express statutory language, courts considered these categories of fair use to be applicable under the original FTDA</w:t>
      </w:r>
      <w:r w:rsidR="00370FB0" w:rsidRPr="00F35C22">
        <w:t>.</w:t>
      </w:r>
      <w:r w:rsidR="00370FB0" w:rsidRPr="00F35C22">
        <w:t xml:space="preserve"> </w:t>
      </w:r>
      <w:r w:rsidR="00370FB0" w:rsidRPr="00F35C22">
        <w:t>B</w:t>
      </w:r>
      <w:r w:rsidRPr="00F35C22">
        <w:t>oth nominative and descriptive fair use involve a form of non-trademark use of the mark analogous to the uses excluded from liability under former Section 43(c)(4)(A).</w:t>
      </w:r>
      <w:r w:rsidR="00F35C22" w:rsidRPr="00F35C22">
        <w:rPr>
          <w:vertAlign w:val="superscript"/>
        </w:rPr>
        <w:footnoteReference w:id="26"/>
      </w:r>
      <w:r w:rsidRPr="00F35C22">
        <w:t xml:space="preserve"> In the nominative use situation, a mark may be used in its trademark sense to refer to the actual mark owner or to the goods or services for which the mark is used</w:t>
      </w:r>
      <w:r w:rsidR="00370FB0" w:rsidRPr="00F35C22">
        <w:t>.</w:t>
      </w:r>
      <w:r w:rsidR="00370FB0" w:rsidRPr="00F35C22">
        <w:t xml:space="preserve"> </w:t>
      </w:r>
      <w:r w:rsidR="00370FB0" w:rsidRPr="00F35C22">
        <w:t>I</w:t>
      </w:r>
      <w:r w:rsidRPr="00F35C22">
        <w:t>n the descriptive fair use situation, the mark is used descriptively, but not in its trademark sense</w:t>
      </w:r>
      <w:r w:rsidR="00370FB0" w:rsidRPr="00F35C22">
        <w:t>.</w:t>
      </w:r>
      <w:r w:rsidR="00370FB0" w:rsidRPr="00F35C22">
        <w:t xml:space="preserve"> </w:t>
      </w:r>
      <w:r w:rsidR="00370FB0" w:rsidRPr="00F35C22">
        <w:t>U</w:t>
      </w:r>
      <w:r w:rsidRPr="00F35C22">
        <w:t>nder the original FTDA, one might have questioned the use of these doctrines, since they were not included in the statute</w:t>
      </w:r>
      <w:r w:rsidR="00370FB0" w:rsidRPr="00F35C22">
        <w:t>.</w:t>
      </w:r>
      <w:r w:rsidR="00370FB0" w:rsidRPr="00F35C22">
        <w:t xml:space="preserve"> </w:t>
      </w:r>
      <w:r w:rsidR="00370FB0" w:rsidRPr="00F35C22">
        <w:t>N</w:t>
      </w:r>
      <w:r w:rsidRPr="00F35C22">
        <w:t>ow that the TDRA has included them in the “fair use” exclusion, their use should not be under any cloud of suspicion.</w:t>
      </w:r>
    </w:p>
    <w:p w14:paraId="4E0C857B" w14:textId="5D8308DA" w:rsidR="00370FB0" w:rsidRPr="00F35C22" w:rsidRDefault="00F35C22" w:rsidP="00F35C22">
      <w:pPr>
        <w:pStyle w:val="BHead3"/>
      </w:pPr>
      <w:r>
        <w:t>II.A.</w:t>
      </w:r>
      <w:r w:rsidRPr="00F35C22">
        <w:rPr>
          <w:rStyle w:val="BBNAidChar"/>
          <w:rFonts w:eastAsiaTheme="majorEastAsia"/>
        </w:rPr>
        <w:t>1</w:t>
      </w:r>
      <w:r w:rsidRPr="00F35C22">
        <w:t>.</w:t>
      </w:r>
      <w:r>
        <w:t> </w:t>
      </w:r>
      <w:r w:rsidRPr="00F35C22">
        <w:tab/>
        <w:t>Descriptive Fair Use</w:t>
      </w:r>
    </w:p>
    <w:p w14:paraId="0E8531F5" w14:textId="1D6FD5E7" w:rsidR="00370FB0" w:rsidRPr="00F35C22" w:rsidRDefault="00F40CCD" w:rsidP="00F35C22">
      <w:pPr>
        <w:pStyle w:val="BNormal"/>
      </w:pPr>
      <w:r w:rsidRPr="00F35C22">
        <w:t>Consider first the “descriptive” fair use provision</w:t>
      </w:r>
      <w:r w:rsidR="00370FB0" w:rsidRPr="00F35C22">
        <w:t>.</w:t>
      </w:r>
      <w:r w:rsidR="00370FB0" w:rsidRPr="00F35C22">
        <w:t xml:space="preserve"> </w:t>
      </w:r>
      <w:r w:rsidR="00370FB0" w:rsidRPr="00F35C22">
        <w:t>T</w:t>
      </w:r>
      <w:r w:rsidRPr="00F35C22">
        <w:t>his provision was among those added by the TDRA, but even before the TDRA, courts invoked this doctrine as a defense to dilution</w:t>
      </w:r>
      <w:r w:rsidR="00F35C22" w:rsidRPr="00F35C22">
        <w:rPr>
          <w:vertAlign w:val="superscript"/>
        </w:rPr>
        <w:footnoteReference w:id="27"/>
      </w:r>
      <w:r w:rsidRPr="00F35C22">
        <w:t xml:space="preserve"> in a judicial gloss on the FTDA.</w:t>
      </w:r>
      <w:r w:rsidR="00F35C22" w:rsidRPr="00F35C22">
        <w:rPr>
          <w:vertAlign w:val="superscript"/>
        </w:rPr>
        <w:footnoteReference w:id="28"/>
      </w:r>
      <w:r w:rsidRPr="00F35C22">
        <w:t xml:space="preserve"> </w:t>
      </w:r>
      <w:r w:rsidRPr="00F35C22">
        <w:lastRenderedPageBreak/>
        <w:t>Presumably, Congress wished this provision to be analogous to the defense available to incontestability under Section 33(b)(4).</w:t>
      </w:r>
      <w:r w:rsidR="00F35C22" w:rsidRPr="00F35C22">
        <w:rPr>
          <w:vertAlign w:val="superscript"/>
        </w:rPr>
        <w:footnoteReference w:id="29"/>
      </w:r>
      <w:r w:rsidRPr="00F35C22">
        <w:t xml:space="preserve"> One can only presume this, because the legislative history of this section is not enlightening on this point</w:t>
      </w:r>
      <w:r w:rsidR="00370FB0" w:rsidRPr="00F35C22">
        <w:t>.</w:t>
      </w:r>
      <w:r w:rsidR="00370FB0" w:rsidRPr="00F35C22">
        <w:t xml:space="preserve"> </w:t>
      </w:r>
      <w:r w:rsidR="00370FB0" w:rsidRPr="00F35C22">
        <w:t>T</w:t>
      </w:r>
      <w:r w:rsidRPr="00F35C22">
        <w:t>here is only a small piece of evidence from the 1988 dilution bill (which was not enacted) indicating that this was intended.</w:t>
      </w:r>
      <w:r w:rsidR="00F35C22" w:rsidRPr="00F35C22">
        <w:rPr>
          <w:vertAlign w:val="superscript"/>
        </w:rPr>
        <w:footnoteReference w:id="30"/>
      </w:r>
    </w:p>
    <w:p w14:paraId="1E4427B3" w14:textId="3B3CB7E6" w:rsidR="00370FB0" w:rsidRPr="00F35C22" w:rsidRDefault="00F40CCD" w:rsidP="00F35C22">
      <w:pPr>
        <w:pStyle w:val="BNormal"/>
      </w:pPr>
      <w:r w:rsidRPr="00F35C22">
        <w:t>A mark that is easily used in a descriptive manner may not be particularly distinctive, making dilution unlikely.</w:t>
      </w:r>
      <w:r w:rsidR="00F35C22" w:rsidRPr="00F35C22">
        <w:rPr>
          <w:vertAlign w:val="superscript"/>
        </w:rPr>
        <w:footnoteReference w:id="31"/>
      </w:r>
      <w:r w:rsidRPr="00F35C22">
        <w:t xml:space="preserve"> Of course, if a common word is used in an arbitrary or suggestive manner, it will be a distinctive trademark.</w:t>
      </w:r>
      <w:r w:rsidR="00F35C22" w:rsidRPr="00F35C22">
        <w:rPr>
          <w:vertAlign w:val="superscript"/>
        </w:rPr>
        <w:footnoteReference w:id="32"/>
      </w:r>
      <w:r w:rsidRPr="00F35C22">
        <w:t xml:space="preserve"> Moreover, one must be using plaintiff’s mark as a descriptor—and not in some other fashion—in order to claim the benefit of this provision.</w:t>
      </w:r>
      <w:r w:rsidR="00F35C22" w:rsidRPr="00F35C22">
        <w:rPr>
          <w:vertAlign w:val="superscript"/>
        </w:rPr>
        <w:footnoteReference w:id="33"/>
      </w:r>
    </w:p>
    <w:p w14:paraId="077907D4" w14:textId="1094399C" w:rsidR="00370FB0" w:rsidRPr="00F35C22" w:rsidRDefault="00F40CCD" w:rsidP="00F35C22">
      <w:pPr>
        <w:pStyle w:val="BNormal"/>
      </w:pPr>
      <w:r w:rsidRPr="00F35C22">
        <w:t xml:space="preserve">A somewhat unusual application of the descriptive fair use exclusion occurred in </w:t>
      </w:r>
      <w:r w:rsidR="00F35C22" w:rsidRPr="00F35C22">
        <w:rPr>
          <w:i/>
        </w:rPr>
        <w:t xml:space="preserve">Rin Tin </w:t>
      </w:r>
      <w:proofErr w:type="spellStart"/>
      <w:r w:rsidR="00F35C22" w:rsidRPr="00F35C22">
        <w:rPr>
          <w:i/>
        </w:rPr>
        <w:t>Tin</w:t>
      </w:r>
      <w:proofErr w:type="spellEnd"/>
      <w:r w:rsidR="00F35C22" w:rsidRPr="00F35C22">
        <w:rPr>
          <w:i/>
        </w:rPr>
        <w:t>,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First Look Studios, Inc</w:t>
      </w:r>
      <w:r w:rsidRPr="00F35C22">
        <w:t>.</w:t>
      </w:r>
      <w:r w:rsidR="00F35C22" w:rsidRPr="00F35C22">
        <w:rPr>
          <w:vertAlign w:val="superscript"/>
        </w:rPr>
        <w:footnoteReference w:id="34"/>
      </w:r>
      <w:r w:rsidRPr="00F35C22">
        <w:t xml:space="preserve"> The plaintiffs, owners of a registered trademark Rin Tin </w:t>
      </w:r>
      <w:proofErr w:type="spellStart"/>
      <w:r w:rsidRPr="00F35C22">
        <w:t>Tin</w:t>
      </w:r>
      <w:proofErr w:type="spellEnd"/>
      <w:r w:rsidRPr="00F35C22">
        <w:t xml:space="preserve"> for breeding German shepherds, sued the defendants, who distributed a movie entitled </w:t>
      </w:r>
      <w:r w:rsidR="00F35C22" w:rsidRPr="00F35C22">
        <w:rPr>
          <w:i/>
        </w:rPr>
        <w:t xml:space="preserve">Finding Rin Tin </w:t>
      </w:r>
      <w:proofErr w:type="spellStart"/>
      <w:r w:rsidR="00F35C22" w:rsidRPr="00F35C22">
        <w:rPr>
          <w:i/>
        </w:rPr>
        <w:t>Tin</w:t>
      </w:r>
      <w:proofErr w:type="spellEnd"/>
      <w:r w:rsidR="00F35C22" w:rsidRPr="00F35C22">
        <w:rPr>
          <w:i/>
        </w:rPr>
        <w:t>:</w:t>
      </w:r>
      <w:r w:rsidR="00F35C22" w:rsidRPr="00F35C22">
        <w:rPr>
          <w:i/>
        </w:rPr>
        <w:t xml:space="preserve"> </w:t>
      </w:r>
      <w:r w:rsidR="00F35C22" w:rsidRPr="00F35C22">
        <w:rPr>
          <w:i/>
        </w:rPr>
        <w:t>The Adventure Continues</w:t>
      </w:r>
      <w:r w:rsidRPr="00F35C22">
        <w:t xml:space="preserve">, which was based on the life of the dog named Rin Tin </w:t>
      </w:r>
      <w:proofErr w:type="spellStart"/>
      <w:r w:rsidRPr="00F35C22">
        <w:t>Tin</w:t>
      </w:r>
      <w:proofErr w:type="spellEnd"/>
      <w:r w:rsidR="00370FB0" w:rsidRPr="00F35C22">
        <w:t>.</w:t>
      </w:r>
      <w:r w:rsidR="00370FB0" w:rsidRPr="00F35C22">
        <w:t xml:space="preserve"> </w:t>
      </w:r>
      <w:r w:rsidR="00370FB0" w:rsidRPr="00F35C22">
        <w:t>(</w:t>
      </w:r>
      <w:r w:rsidRPr="00F35C22">
        <w:t>The plaintiffs claimed both infringement and dilution, and the court did not distinguish those claims for fair use purposes.) The court found the use to be a descriptive fair use.</w:t>
      </w:r>
      <w:r w:rsidR="00F35C22" w:rsidRPr="00F35C22">
        <w:rPr>
          <w:vertAlign w:val="superscript"/>
        </w:rPr>
        <w:footnoteReference w:id="35"/>
      </w:r>
      <w:r w:rsidRPr="00F35C22">
        <w:t xml:space="preserve"> The case is unusual in that the descriptive term was a proper name, not an ordinary word</w:t>
      </w:r>
      <w:r w:rsidR="00370FB0" w:rsidRPr="00F35C22">
        <w:t>.</w:t>
      </w:r>
      <w:r w:rsidR="00370FB0" w:rsidRPr="00F35C22">
        <w:t xml:space="preserve"> </w:t>
      </w:r>
      <w:r w:rsidR="00370FB0" w:rsidRPr="00F35C22">
        <w:t>N</w:t>
      </w:r>
      <w:r w:rsidRPr="00F35C22">
        <w:t>evertheless, the court found it descriptive because it represented the name of an historical figure, and its use in the title of the movie furthered the description of the movie’s content.</w:t>
      </w:r>
      <w:r w:rsidR="00F35C22" w:rsidRPr="00F35C22">
        <w:rPr>
          <w:vertAlign w:val="superscript"/>
        </w:rPr>
        <w:footnoteReference w:id="36"/>
      </w:r>
      <w:r w:rsidRPr="00F35C22">
        <w:t xml:space="preserve"> The court found the use fair, because it was undisputed that the title accurately portrayed the movie and did not attempt to denote the source of the film—in other words, the name Rin Tin </w:t>
      </w:r>
      <w:proofErr w:type="spellStart"/>
      <w:r w:rsidRPr="00F35C22">
        <w:t>Tin</w:t>
      </w:r>
      <w:proofErr w:type="spellEnd"/>
      <w:r w:rsidRPr="00F35C22">
        <w:t xml:space="preserve"> was not used as a trademark.</w:t>
      </w:r>
      <w:r w:rsidR="00F35C22" w:rsidRPr="00F35C22">
        <w:rPr>
          <w:vertAlign w:val="superscript"/>
        </w:rPr>
        <w:footnoteReference w:id="37"/>
      </w:r>
    </w:p>
    <w:p w14:paraId="03715FA9" w14:textId="06F769F7" w:rsidR="00370FB0" w:rsidRPr="00F35C22" w:rsidRDefault="00F35C22" w:rsidP="00F35C22">
      <w:pPr>
        <w:pStyle w:val="BHead3"/>
      </w:pPr>
      <w:r>
        <w:t>II.A.</w:t>
      </w:r>
      <w:r w:rsidRPr="00F35C22">
        <w:rPr>
          <w:rStyle w:val="BBNAidChar"/>
          <w:rFonts w:eastAsiaTheme="majorEastAsia"/>
        </w:rPr>
        <w:t>2</w:t>
      </w:r>
      <w:r w:rsidRPr="00F35C22">
        <w:t>.</w:t>
      </w:r>
      <w:r>
        <w:t> </w:t>
      </w:r>
      <w:r w:rsidRPr="00F35C22">
        <w:tab/>
        <w:t>Nominative Fair Use</w:t>
      </w:r>
    </w:p>
    <w:p w14:paraId="62C45BCE" w14:textId="264D141D" w:rsidR="00370FB0" w:rsidRPr="00F35C22" w:rsidRDefault="00F40CCD" w:rsidP="00F35C22">
      <w:pPr>
        <w:pStyle w:val="BNormal"/>
      </w:pPr>
      <w:r w:rsidRPr="00F35C22">
        <w:t>Nominative fair use, like descriptive fair use, has roots in the need to allow breathing space in trademark law for free expression</w:t>
      </w:r>
      <w:r w:rsidR="00370FB0" w:rsidRPr="00F35C22">
        <w:t>.</w:t>
      </w:r>
      <w:r w:rsidR="00370FB0" w:rsidRPr="00F35C22">
        <w:t xml:space="preserve"> </w:t>
      </w:r>
      <w:r w:rsidR="00370FB0" w:rsidRPr="00F35C22">
        <w:t>A</w:t>
      </w:r>
      <w:r w:rsidRPr="00F35C22">
        <w:t>s was the case with descriptive fair use, it was invoked in both infringement and dilution cases even before its inclusion in the fair use exclusion of the TDRA</w:t>
      </w:r>
      <w:r w:rsidR="00370FB0" w:rsidRPr="00F35C22">
        <w:t>.</w:t>
      </w:r>
      <w:r w:rsidR="00370FB0" w:rsidRPr="00F35C22">
        <w:t xml:space="preserve"> </w:t>
      </w:r>
      <w:r w:rsidR="00370FB0" w:rsidRPr="00F35C22">
        <w:t>P</w:t>
      </w:r>
      <w:r w:rsidRPr="00F35C22">
        <w:t xml:space="preserve">romulgated by the Ninth Circuit in the </w:t>
      </w:r>
      <w:r w:rsidR="00F35C22" w:rsidRPr="00F35C22">
        <w:rPr>
          <w:i/>
        </w:rPr>
        <w:t>New Kids on the Block</w:t>
      </w:r>
      <w:r w:rsidRPr="00F35C22">
        <w:t xml:space="preserve"> case,</w:t>
      </w:r>
      <w:r w:rsidR="00F35C22" w:rsidRPr="00F35C22">
        <w:rPr>
          <w:vertAlign w:val="superscript"/>
        </w:rPr>
        <w:footnoteReference w:id="38"/>
      </w:r>
      <w:r w:rsidRPr="00F35C22">
        <w:t xml:space="preserve"> the nominative use doctrine creates a defense to trademark infringement “where the use of the trademark does not attempt to capitalize on consumer confusion or to appropriate the cachet of one product for a different one.”</w:t>
      </w:r>
      <w:r w:rsidR="00F35C22" w:rsidRPr="00F35C22">
        <w:rPr>
          <w:vertAlign w:val="superscript"/>
        </w:rPr>
        <w:footnoteReference w:id="39"/>
      </w:r>
      <w:r w:rsidRPr="00F35C22">
        <w:t xml:space="preserve"> Unlike the descriptive fair use defense of Section 33(b)(4), this exclusion (or defense, in the case of infringement) would be expected to apply primarily in cases involving well-known trademarks.</w:t>
      </w:r>
      <w:r w:rsidR="00F35C22" w:rsidRPr="00F35C22">
        <w:rPr>
          <w:vertAlign w:val="superscript"/>
        </w:rPr>
        <w:footnoteReference w:id="40"/>
      </w:r>
      <w:r w:rsidRPr="00F35C22">
        <w:t xml:space="preserve"> In essence, where one reasonably needs to use the mark to identify the goods or services, where the use is not more than needed, and where there is no implication of endorsement, the defense is allowed.</w:t>
      </w:r>
      <w:r w:rsidR="00F35C22" w:rsidRPr="00F35C22">
        <w:rPr>
          <w:vertAlign w:val="superscript"/>
        </w:rPr>
        <w:footnoteReference w:id="41"/>
      </w:r>
      <w:r w:rsidRPr="00F35C22">
        <w:t xml:space="preserve"> Probably the major difference from the descriptive fair use defense is that the nominative use defense anticipates using the mark in its trademark sense, though not </w:t>
      </w:r>
      <w:r w:rsidR="00F35C22" w:rsidRPr="00F35C22">
        <w:rPr>
          <w:i/>
        </w:rPr>
        <w:t>as</w:t>
      </w:r>
      <w:r w:rsidRPr="00F35C22">
        <w:t xml:space="preserve"> a trademark</w:t>
      </w:r>
      <w:r w:rsidR="00370FB0" w:rsidRPr="00F35C22">
        <w:t>.</w:t>
      </w:r>
      <w:r w:rsidR="00370FB0" w:rsidRPr="00F35C22">
        <w:t xml:space="preserve"> </w:t>
      </w:r>
      <w:r w:rsidR="00370FB0" w:rsidRPr="00F35C22">
        <w:t>T</w:t>
      </w:r>
      <w:r w:rsidRPr="00F35C22">
        <w:t>hat is, the mark is used to refer to the famous mark owner (or its goods), not as a generic descriptor of one’s own goods or services</w:t>
      </w:r>
      <w:r w:rsidR="00370FB0" w:rsidRPr="00F35C22">
        <w:t>.</w:t>
      </w:r>
      <w:r w:rsidR="00370FB0" w:rsidRPr="00F35C22">
        <w:t xml:space="preserve"> </w:t>
      </w:r>
      <w:r w:rsidR="00370FB0" w:rsidRPr="00F35C22">
        <w:t>A</w:t>
      </w:r>
      <w:r w:rsidRPr="00F35C22">
        <w:t>n example might be a computer maker that called its product the Porsche of the computer world to indicate its speed and power</w:t>
      </w:r>
      <w:r w:rsidR="00370FB0" w:rsidRPr="00F35C22">
        <w:t>.</w:t>
      </w:r>
      <w:r w:rsidR="00370FB0" w:rsidRPr="00F35C22">
        <w:t xml:space="preserve"> </w:t>
      </w:r>
      <w:r w:rsidR="00370FB0" w:rsidRPr="00F35C22">
        <w:t>S</w:t>
      </w:r>
      <w:r w:rsidRPr="00F35C22">
        <w:t>uch uses do not cause confusion</w:t>
      </w:r>
      <w:r w:rsidR="00370FB0" w:rsidRPr="00F35C22">
        <w:t>;</w:t>
      </w:r>
      <w:r w:rsidR="00370FB0" w:rsidRPr="00F35C22">
        <w:t xml:space="preserve"> </w:t>
      </w:r>
      <w:r w:rsidR="00370FB0" w:rsidRPr="00F35C22">
        <w:t>w</w:t>
      </w:r>
      <w:r w:rsidRPr="00F35C22">
        <w:t xml:space="preserve">hether they are likely to cause blurring or </w:t>
      </w:r>
      <w:proofErr w:type="spellStart"/>
      <w:r w:rsidRPr="00F35C22">
        <w:t>tarnishment</w:t>
      </w:r>
      <w:proofErr w:type="spellEnd"/>
      <w:r w:rsidRPr="00F35C22">
        <w:t xml:space="preserve"> is certainly open to question.</w:t>
      </w:r>
    </w:p>
    <w:p w14:paraId="5AEE7E74" w14:textId="7115939C" w:rsidR="00370FB0" w:rsidRPr="00F35C22" w:rsidRDefault="00F40CCD" w:rsidP="00F35C22">
      <w:pPr>
        <w:pStyle w:val="BNormal"/>
      </w:pPr>
      <w:r w:rsidRPr="00F35C22">
        <w:t>The general provision of Section 43(c)(3)(A) excludes any fair nominative use from federal dilution liability</w:t>
      </w:r>
      <w:r w:rsidR="00370FB0" w:rsidRPr="00F35C22">
        <w:t>.</w:t>
      </w:r>
      <w:r w:rsidR="00370FB0" w:rsidRPr="00F35C22">
        <w:t xml:space="preserve"> </w:t>
      </w:r>
      <w:r w:rsidR="00370FB0" w:rsidRPr="00F35C22">
        <w:t>S</w:t>
      </w:r>
      <w:r w:rsidRPr="00F35C22">
        <w:t>ubsection (</w:t>
      </w:r>
      <w:proofErr w:type="spellStart"/>
      <w:r w:rsidRPr="00F35C22">
        <w:t>i</w:t>
      </w:r>
      <w:proofErr w:type="spellEnd"/>
      <w:r w:rsidRPr="00F35C22">
        <w:t>) of Section 43(c)(3)(A) separately recognizes a form of nominative fair use, namely the use of another’s mark to refer to the other in an advertisement</w:t>
      </w:r>
      <w:r w:rsidR="00370FB0" w:rsidRPr="00F35C22">
        <w:t>.</w:t>
      </w:r>
      <w:r w:rsidR="00370FB0" w:rsidRPr="00F35C22">
        <w:t xml:space="preserve"> </w:t>
      </w:r>
      <w:r w:rsidR="00370FB0" w:rsidRPr="00F35C22">
        <w:t>I</w:t>
      </w:r>
      <w:r w:rsidRPr="00F35C22">
        <w:t>n the original FTDA, comparative advertising was the only expressly recognized nominative use exclusion.</w:t>
      </w:r>
      <w:r w:rsidR="00F35C22" w:rsidRPr="00F35C22">
        <w:rPr>
          <w:vertAlign w:val="superscript"/>
        </w:rPr>
        <w:footnoteReference w:id="42"/>
      </w:r>
    </w:p>
    <w:p w14:paraId="64BF915A" w14:textId="6A1F9E4C" w:rsidR="00370FB0" w:rsidRPr="00F35C22" w:rsidRDefault="00F40CCD" w:rsidP="00F35C22">
      <w:pPr>
        <w:pStyle w:val="BNormal"/>
      </w:pPr>
      <w:r w:rsidRPr="00F35C22">
        <w:t>But nominative uses can occur outside of the realm of comparative advertising</w:t>
      </w:r>
      <w:r w:rsidR="00370FB0" w:rsidRPr="00F35C22">
        <w:t>.</w:t>
      </w:r>
      <w:r w:rsidR="00370FB0" w:rsidRPr="00F35C22">
        <w:t xml:space="preserve"> </w:t>
      </w:r>
      <w:r w:rsidR="00370FB0" w:rsidRPr="00F35C22">
        <w:t>I</w:t>
      </w:r>
      <w:r w:rsidRPr="00F35C22">
        <w:t>n those noncomparative situations, the theory behind nominative fair use was recognized as applying to dilution claims as well as infringement claims even before the TDRA added nominative use as an exclusion</w:t>
      </w:r>
      <w:r w:rsidR="00370FB0" w:rsidRPr="00F35C22">
        <w:t>.</w:t>
      </w:r>
      <w:r w:rsidR="00370FB0" w:rsidRPr="00F35C22">
        <w:t xml:space="preserve"> </w:t>
      </w:r>
      <w:r w:rsidR="00370FB0" w:rsidRPr="00F35C22">
        <w:t>T</w:t>
      </w:r>
      <w:r w:rsidRPr="00F35C22">
        <w:t xml:space="preserve">his is illustrated in </w:t>
      </w:r>
      <w:r w:rsidR="00F35C22" w:rsidRPr="00F35C22">
        <w:rPr>
          <w:i/>
        </w:rPr>
        <w:t>Playboy Enterprises,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Welles</w:t>
      </w:r>
      <w:r w:rsidRPr="00F35C22">
        <w:t>,</w:t>
      </w:r>
      <w:r w:rsidR="00F35C22" w:rsidRPr="00F35C22">
        <w:rPr>
          <w:vertAlign w:val="superscript"/>
        </w:rPr>
        <w:footnoteReference w:id="43"/>
      </w:r>
      <w:r w:rsidRPr="00F35C22">
        <w:t xml:space="preserve"> where the Ninth Circuit applied the nominative use defense in a case asserting both infringement and dilution</w:t>
      </w:r>
      <w:r w:rsidR="00370FB0" w:rsidRPr="00F35C22">
        <w:t>.</w:t>
      </w:r>
      <w:r w:rsidR="00370FB0" w:rsidRPr="00F35C22">
        <w:t xml:space="preserve"> </w:t>
      </w:r>
      <w:r w:rsidR="00370FB0" w:rsidRPr="00F35C22">
        <w:t>I</w:t>
      </w:r>
      <w:r w:rsidRPr="00F35C22">
        <w:t xml:space="preserve">n </w:t>
      </w:r>
      <w:r w:rsidR="00F35C22" w:rsidRPr="00F35C22">
        <w:rPr>
          <w:i/>
        </w:rPr>
        <w:t>Welles</w:t>
      </w:r>
      <w:r w:rsidRPr="00F35C22">
        <w:t xml:space="preserve">, the publisher of </w:t>
      </w:r>
      <w:r w:rsidR="00F35C22" w:rsidRPr="00F35C22">
        <w:rPr>
          <w:i/>
        </w:rPr>
        <w:t>Playboy</w:t>
      </w:r>
      <w:r w:rsidRPr="00F35C22">
        <w:t xml:space="preserve"> magazine sued a woman who was a former Playboy Playmate of the Year.</w:t>
      </w:r>
      <w:r w:rsidR="00F35C22" w:rsidRPr="00F35C22">
        <w:rPr>
          <w:vertAlign w:val="superscript"/>
        </w:rPr>
        <w:footnoteReference w:id="44"/>
      </w:r>
      <w:r w:rsidRPr="00F35C22">
        <w:t xml:space="preserve"> She had a website, whose Web pages identified her as “Playmate of the Year 1981.” (The domain name identified her by her own name, not as Playmate of the Year.) Upholding the district court’s grant of summary judgment,</w:t>
      </w:r>
      <w:r w:rsidR="00F35C22" w:rsidRPr="00F35C22">
        <w:rPr>
          <w:vertAlign w:val="superscript"/>
        </w:rPr>
        <w:footnoteReference w:id="45"/>
      </w:r>
      <w:r w:rsidRPr="00F35C22">
        <w:t xml:space="preserve"> the court specifically held that the nominative use defense applies in dilution cases.</w:t>
      </w:r>
      <w:r w:rsidR="00F35C22" w:rsidRPr="00F35C22">
        <w:rPr>
          <w:vertAlign w:val="superscript"/>
        </w:rPr>
        <w:footnoteReference w:id="46"/>
      </w:r>
      <w:r w:rsidRPr="00F35C22">
        <w:t xml:space="preserve"> The court noted that the comparative advertising exclusion of former Section 43(c)(4)(A) and the nominative use defense served analogous functions by exempting uses that referred to the trademark owner’s products rather than to a new product.</w:t>
      </w:r>
      <w:r w:rsidR="00F35C22" w:rsidRPr="00F35C22">
        <w:rPr>
          <w:vertAlign w:val="superscript"/>
        </w:rPr>
        <w:footnoteReference w:id="47"/>
      </w:r>
      <w:r w:rsidRPr="00F35C22">
        <w:t xml:space="preserve"> As the court stated, “[a nominative use] does not create an improper association in consumers’ minds between a new product and the trademark holder’s mark.”</w:t>
      </w:r>
      <w:r w:rsidR="00F35C22" w:rsidRPr="00F35C22">
        <w:rPr>
          <w:vertAlign w:val="superscript"/>
        </w:rPr>
        <w:footnoteReference w:id="48"/>
      </w:r>
    </w:p>
    <w:p w14:paraId="15C3DB3C" w14:textId="0C4C0CF2" w:rsidR="00370FB0" w:rsidRPr="00F35C22" w:rsidRDefault="00F40CCD" w:rsidP="00F35C22">
      <w:pPr>
        <w:pStyle w:val="BNormal"/>
      </w:pPr>
      <w:r w:rsidRPr="00F35C22">
        <w:t>The court found Welles’s use of the Playmate of the Year designation to be an accurate identification of her that did not dilute the award.</w:t>
      </w:r>
      <w:r w:rsidR="00F35C22" w:rsidRPr="00F35C22">
        <w:rPr>
          <w:vertAlign w:val="superscript"/>
        </w:rPr>
        <w:footnoteReference w:id="49"/>
      </w:r>
      <w:r w:rsidRPr="00F35C22">
        <w:t xml:space="preserve"> The court’s dilution discussion did not distinguish between the use of the Playmate of the Year designation on the website and the use of Playmate in metatags on the website;</w:t>
      </w:r>
      <w:r w:rsidR="00F35C22" w:rsidRPr="00F35C22">
        <w:rPr>
          <w:vertAlign w:val="superscript"/>
        </w:rPr>
        <w:footnoteReference w:id="50"/>
      </w:r>
      <w:r w:rsidRPr="00F35C22">
        <w:t xml:space="preserve"> however, its confusion discussion specifically found the metatag use to be nominative.</w:t>
      </w:r>
      <w:r w:rsidR="00F35C22" w:rsidRPr="00F35C22">
        <w:rPr>
          <w:vertAlign w:val="superscript"/>
        </w:rPr>
        <w:footnoteReference w:id="51"/>
      </w:r>
      <w:r w:rsidRPr="00F35C22">
        <w:t xml:space="preserve"> As long as the metatags used the marks only as reasonably necessary, they would be exempt from dilution liability.</w:t>
      </w:r>
      <w:r w:rsidR="00F35C22" w:rsidRPr="00F35C22">
        <w:rPr>
          <w:vertAlign w:val="superscript"/>
        </w:rPr>
        <w:footnoteReference w:id="52"/>
      </w:r>
      <w:r w:rsidRPr="00F35C22">
        <w:t xml:space="preserve"> The court did, however, find that “PMOY ’81” was used in a pattern as the background of a greater number of Web pages than was necessary to identify Welles, and therefore was not a nominative use.</w:t>
      </w:r>
      <w:r w:rsidR="00F35C22" w:rsidRPr="00F35C22">
        <w:rPr>
          <w:vertAlign w:val="superscript"/>
        </w:rPr>
        <w:footnoteReference w:id="53"/>
      </w:r>
    </w:p>
    <w:p w14:paraId="40D6B688" w14:textId="0746B4BD" w:rsidR="00370FB0" w:rsidRPr="00F35C22" w:rsidRDefault="00F40CCD" w:rsidP="00F35C22">
      <w:pPr>
        <w:pStyle w:val="BNormal"/>
      </w:pPr>
      <w:r w:rsidRPr="00F35C22">
        <w:t xml:space="preserve">An analogous situation occurred in </w:t>
      </w:r>
      <w:r w:rsidR="00F35C22" w:rsidRPr="00F35C22">
        <w:rPr>
          <w:i/>
        </w:rPr>
        <w:t>Clark v</w:t>
      </w:r>
      <w:r w:rsidR="00370FB0" w:rsidRPr="00F35C22">
        <w:t>.</w:t>
      </w:r>
      <w:r w:rsidR="00370FB0" w:rsidRPr="00F35C22">
        <w:t xml:space="preserve"> </w:t>
      </w:r>
      <w:r w:rsidR="00F35C22" w:rsidRPr="00F35C22">
        <w:rPr>
          <w:i/>
        </w:rPr>
        <w:t>America Online, Inc</w:t>
      </w:r>
      <w:r w:rsidRPr="00F35C22">
        <w:t>.</w:t>
      </w:r>
      <w:r w:rsidR="00F35C22" w:rsidRPr="00F35C22">
        <w:rPr>
          <w:vertAlign w:val="superscript"/>
        </w:rPr>
        <w:footnoteReference w:id="54"/>
      </w:r>
      <w:r w:rsidRPr="00F35C22">
        <w:t xml:space="preserve"> America Online (AOL) sent a mailer targeted at middle-aged Americans</w:t>
      </w:r>
      <w:r w:rsidR="00370FB0" w:rsidRPr="00F35C22">
        <w:t>.</w:t>
      </w:r>
      <w:r w:rsidR="00370FB0" w:rsidRPr="00F35C22">
        <w:t xml:space="preserve"> </w:t>
      </w:r>
      <w:r w:rsidR="00370FB0" w:rsidRPr="00F35C22">
        <w:t>T</w:t>
      </w:r>
      <w:r w:rsidRPr="00F35C22">
        <w:t>he mailer stated</w:t>
      </w:r>
      <w:r w:rsidR="00370FB0" w:rsidRPr="00F35C22">
        <w:t>:</w:t>
      </w:r>
      <w:r w:rsidR="00370FB0" w:rsidRPr="00F35C22">
        <w:t xml:space="preserve"> </w:t>
      </w:r>
      <w:r w:rsidR="00370FB0" w:rsidRPr="00F35C22">
        <w:t>“</w:t>
      </w:r>
      <w:r w:rsidRPr="00F35C22">
        <w:t>If you danced to the Beatles, cruised in a Thunderbird, or tuned into Dick Clark, you have earned</w:t>
      </w:r>
      <w:r w:rsidR="00370FB0" w:rsidRPr="00F35C22">
        <w:t xml:space="preserve"> </w:t>
      </w:r>
      <w:r w:rsidRPr="00F35C22">
        <w:t>…</w:t>
      </w:r>
      <w:r w:rsidR="00370FB0" w:rsidRPr="00F35C22">
        <w:t xml:space="preserve"> </w:t>
      </w:r>
      <w:r w:rsidRPr="00F35C22">
        <w:t>100 hours free [of the Internet service on America Online].”</w:t>
      </w:r>
      <w:r w:rsidR="00F35C22" w:rsidRPr="00F35C22">
        <w:rPr>
          <w:vertAlign w:val="superscript"/>
        </w:rPr>
        <w:footnoteReference w:id="55"/>
      </w:r>
      <w:r w:rsidRPr="00F35C22">
        <w:t xml:space="preserve"> Clark sued, alleging various theories including trademark dilution and infringement</w:t>
      </w:r>
      <w:r w:rsidR="00370FB0" w:rsidRPr="00F35C22">
        <w:t>.</w:t>
      </w:r>
      <w:r w:rsidR="00370FB0" w:rsidRPr="00F35C22">
        <w:t xml:space="preserve"> </w:t>
      </w:r>
      <w:r w:rsidR="00370FB0" w:rsidRPr="00F35C22">
        <w:t>T</w:t>
      </w:r>
      <w:r w:rsidRPr="00F35C22">
        <w:t>he court first discussed the infringement claim and found that AOL’s use constituted a nominative fair use of Clark’s name.</w:t>
      </w:r>
      <w:r w:rsidR="00F35C22" w:rsidRPr="00F35C22">
        <w:rPr>
          <w:vertAlign w:val="superscript"/>
        </w:rPr>
        <w:footnoteReference w:id="56"/>
      </w:r>
      <w:r w:rsidRPr="00F35C22">
        <w:t xml:space="preserve"> The use was not one suggesting an endorsement, but rather one designed to conjure the cultural image and era of Dick Clark’s </w:t>
      </w:r>
      <w:r w:rsidR="00F35C22" w:rsidRPr="00F35C22">
        <w:rPr>
          <w:i/>
        </w:rPr>
        <w:t>American Bandstand</w:t>
      </w:r>
      <w:r w:rsidRPr="00F35C22">
        <w:t xml:space="preserve"> show.</w:t>
      </w:r>
      <w:r w:rsidR="00F35C22" w:rsidRPr="00F35C22">
        <w:rPr>
          <w:vertAlign w:val="superscript"/>
        </w:rPr>
        <w:footnoteReference w:id="57"/>
      </w:r>
      <w:r w:rsidRPr="00F35C22">
        <w:t xml:space="preserve"> Turning to the dilution claim, the court referred to its nominative fair use discussion and stated that such non-trademark uses could not be considered diluting under federal or California law.</w:t>
      </w:r>
      <w:r w:rsidR="00F35C22" w:rsidRPr="00F35C22">
        <w:rPr>
          <w:vertAlign w:val="superscript"/>
        </w:rPr>
        <w:footnoteReference w:id="58"/>
      </w:r>
      <w:r w:rsidRPr="00F35C22">
        <w:t xml:space="preserve"> Thus, the court melded the concept of nominative fair use with a requirement that diluting uses (at least blurring uses) must be </w:t>
      </w:r>
      <w:r w:rsidR="00F35C22" w:rsidRPr="00F35C22">
        <w:rPr>
          <w:i/>
        </w:rPr>
        <w:t>trademark</w:t>
      </w:r>
      <w:r w:rsidRPr="00F35C22">
        <w:t xml:space="preserve"> uses</w:t>
      </w:r>
      <w:r w:rsidR="00370FB0" w:rsidRPr="00F35C22">
        <w:t>.</w:t>
      </w:r>
      <w:r w:rsidR="00370FB0" w:rsidRPr="00F35C22">
        <w:t xml:space="preserve"> </w:t>
      </w:r>
      <w:r w:rsidR="00370FB0" w:rsidRPr="00F35C22">
        <w:t>S</w:t>
      </w:r>
      <w:r w:rsidRPr="00F35C22">
        <w:t>ince nominative fair uses are non-trademark uses, no dilution could occur.</w:t>
      </w:r>
      <w:r w:rsidR="00F35C22" w:rsidRPr="00F35C22">
        <w:rPr>
          <w:vertAlign w:val="superscript"/>
        </w:rPr>
        <w:footnoteReference w:id="59"/>
      </w:r>
    </w:p>
    <w:p w14:paraId="1970B37F" w14:textId="78272B54" w:rsidR="00370FB0" w:rsidRPr="00F35C22" w:rsidRDefault="00F40CCD" w:rsidP="00F35C22">
      <w:pPr>
        <w:pStyle w:val="BNormal"/>
      </w:pPr>
      <w:r w:rsidRPr="00F35C22">
        <w:t xml:space="preserve">Another pre-TDRA nominative use occurred in </w:t>
      </w:r>
      <w:proofErr w:type="spellStart"/>
      <w:r w:rsidR="00F35C22" w:rsidRPr="00F35C22">
        <w:rPr>
          <w:i/>
        </w:rPr>
        <w:t>Bijur</w:t>
      </w:r>
      <w:proofErr w:type="spellEnd"/>
      <w:r w:rsidR="00F35C22" w:rsidRPr="00F35C22">
        <w:rPr>
          <w:i/>
        </w:rPr>
        <w:t xml:space="preserve"> Lubricating Corp</w:t>
      </w:r>
      <w:r w:rsidR="00370FB0" w:rsidRPr="00F35C22">
        <w:t>.</w:t>
      </w:r>
      <w:r w:rsidR="00370FB0" w:rsidRPr="00F35C22">
        <w:t xml:space="preserve"> </w:t>
      </w:r>
      <w:r w:rsidR="00F35C22" w:rsidRPr="00F35C22">
        <w:rPr>
          <w:i/>
        </w:rPr>
        <w:t>v</w:t>
      </w:r>
      <w:r w:rsidR="00370FB0" w:rsidRPr="00F35C22">
        <w:t>.</w:t>
      </w:r>
      <w:r w:rsidR="00370FB0" w:rsidRPr="00F35C22">
        <w:t xml:space="preserve"> </w:t>
      </w:r>
      <w:proofErr w:type="spellStart"/>
      <w:r w:rsidR="00F35C22" w:rsidRPr="00F35C22">
        <w:rPr>
          <w:i/>
        </w:rPr>
        <w:t>Devco</w:t>
      </w:r>
      <w:proofErr w:type="spellEnd"/>
      <w:r w:rsidR="00F35C22" w:rsidRPr="00F35C22">
        <w:rPr>
          <w:i/>
        </w:rPr>
        <w:t xml:space="preserve"> Corp</w:t>
      </w:r>
      <w:r w:rsidRPr="00F35C22">
        <w:t>.</w:t>
      </w:r>
      <w:r w:rsidR="00F35C22" w:rsidRPr="00F35C22">
        <w:rPr>
          <w:vertAlign w:val="superscript"/>
        </w:rPr>
        <w:footnoteReference w:id="60"/>
      </w:r>
      <w:r w:rsidRPr="00F35C22">
        <w:t xml:space="preserve"> Plaintiff </w:t>
      </w:r>
      <w:proofErr w:type="spellStart"/>
      <w:r w:rsidRPr="00F35C22">
        <w:t>Bijur</w:t>
      </w:r>
      <w:proofErr w:type="spellEnd"/>
      <w:r w:rsidRPr="00F35C22">
        <w:t xml:space="preserve"> complained that </w:t>
      </w:r>
      <w:proofErr w:type="spellStart"/>
      <w:r w:rsidRPr="00F35C22">
        <w:t>Devco</w:t>
      </w:r>
      <w:proofErr w:type="spellEnd"/>
      <w:r w:rsidRPr="00F35C22">
        <w:t xml:space="preserve"> was using its mark on a website to sell, among other things, non-</w:t>
      </w:r>
      <w:proofErr w:type="spellStart"/>
      <w:r w:rsidRPr="00F35C22">
        <w:t>Bijur</w:t>
      </w:r>
      <w:proofErr w:type="spellEnd"/>
      <w:r w:rsidRPr="00F35C22">
        <w:t xml:space="preserve"> manufactured replacement parts for </w:t>
      </w:r>
      <w:proofErr w:type="spellStart"/>
      <w:r w:rsidRPr="00F35C22">
        <w:t>Bijur</w:t>
      </w:r>
      <w:proofErr w:type="spellEnd"/>
      <w:r w:rsidRPr="00F35C22">
        <w:t xml:space="preserve"> machines, and that this caused dilution and confusion</w:t>
      </w:r>
      <w:r w:rsidR="00370FB0" w:rsidRPr="00F35C22">
        <w:t>.</w:t>
      </w:r>
      <w:r w:rsidR="00370FB0" w:rsidRPr="00F35C22">
        <w:t xml:space="preserve"> </w:t>
      </w:r>
      <w:r w:rsidR="00370FB0" w:rsidRPr="00F35C22">
        <w:t>T</w:t>
      </w:r>
      <w:r w:rsidRPr="00F35C22">
        <w:t>he court rejected those arguments and granted judgment for the defendant</w:t>
      </w:r>
      <w:r w:rsidR="00370FB0" w:rsidRPr="00F35C22">
        <w:t>.</w:t>
      </w:r>
      <w:r w:rsidR="00370FB0" w:rsidRPr="00F35C22">
        <w:t xml:space="preserve"> </w:t>
      </w:r>
      <w:r w:rsidR="00370FB0" w:rsidRPr="00F35C22">
        <w:t>O</w:t>
      </w:r>
      <w:r w:rsidRPr="00F35C22">
        <w:t xml:space="preserve">n the dilution claim, the court held that </w:t>
      </w:r>
      <w:proofErr w:type="spellStart"/>
      <w:r w:rsidRPr="00F35C22">
        <w:t>Devco</w:t>
      </w:r>
      <w:proofErr w:type="spellEnd"/>
      <w:r w:rsidRPr="00F35C22">
        <w:t xml:space="preserve"> was making a nominative use of the </w:t>
      </w:r>
      <w:proofErr w:type="spellStart"/>
      <w:r w:rsidRPr="00F35C22">
        <w:t>Bijur</w:t>
      </w:r>
      <w:proofErr w:type="spellEnd"/>
      <w:r w:rsidRPr="00F35C22">
        <w:t xml:space="preserve"> marks by advertising its replacement parts.</w:t>
      </w:r>
      <w:r w:rsidR="00F35C22" w:rsidRPr="00F35C22">
        <w:rPr>
          <w:vertAlign w:val="superscript"/>
        </w:rPr>
        <w:footnoteReference w:id="61"/>
      </w:r>
    </w:p>
    <w:p w14:paraId="672A8608" w14:textId="11B6368C" w:rsidR="00370FB0" w:rsidRPr="00F35C22" w:rsidRDefault="00F40CCD" w:rsidP="00F35C22">
      <w:pPr>
        <w:pStyle w:val="BNormal"/>
      </w:pPr>
      <w:r w:rsidRPr="00F35C22">
        <w:t>Post-TDRA, the nominative use portion of the fair use exclusion has been applied in a relatively small number of cases</w:t>
      </w:r>
      <w:r w:rsidR="00370FB0" w:rsidRPr="00F35C22">
        <w:t>.</w:t>
      </w:r>
      <w:r w:rsidR="00370FB0" w:rsidRPr="00F35C22">
        <w:t xml:space="preserve"> </w:t>
      </w:r>
      <w:r w:rsidR="00370FB0" w:rsidRPr="00F35C22">
        <w:t>O</w:t>
      </w:r>
      <w:r w:rsidRPr="00F35C22">
        <w:t>ne reason for this may be the overlap between a fair nominative use and a noncommercial use</w:t>
      </w:r>
      <w:r w:rsidR="00370FB0" w:rsidRPr="00F35C22">
        <w:t>.</w:t>
      </w:r>
      <w:r w:rsidR="00370FB0" w:rsidRPr="00F35C22">
        <w:t xml:space="preserve"> </w:t>
      </w:r>
      <w:r w:rsidR="00370FB0" w:rsidRPr="00F35C22">
        <w:t>A</w:t>
      </w:r>
      <w:r w:rsidRPr="00F35C22">
        <w:t xml:space="preserve">lthough a comparative advertising use may be considered a “commercial” use, many other nominative uses (such as the one in the </w:t>
      </w:r>
      <w:r w:rsidR="00F35C22" w:rsidRPr="00F35C22">
        <w:rPr>
          <w:i/>
        </w:rPr>
        <w:t>New Kids</w:t>
      </w:r>
      <w:r w:rsidRPr="00F35C22">
        <w:t xml:space="preserve"> case, where a newspaper contest referred to the New Kids, or in the sports section, referring to the names of the teams) would not be considered commercial uses</w:t>
      </w:r>
      <w:r w:rsidR="00370FB0" w:rsidRPr="00F35C22">
        <w:t>.</w:t>
      </w:r>
      <w:r w:rsidR="00370FB0" w:rsidRPr="00F35C22">
        <w:t xml:space="preserve"> </w:t>
      </w:r>
      <w:r w:rsidR="00370FB0" w:rsidRPr="00F35C22">
        <w:t>I</w:t>
      </w:r>
      <w:r w:rsidRPr="00F35C22">
        <w:t>n those cases, the noncommercial use exclusion would be applicable as well.</w:t>
      </w:r>
    </w:p>
    <w:p w14:paraId="6F786659" w14:textId="2CE1DEE2" w:rsidR="00370FB0" w:rsidRPr="00F35C22" w:rsidRDefault="00F40CCD" w:rsidP="00F35C22">
      <w:pPr>
        <w:pStyle w:val="BNormal"/>
      </w:pPr>
      <w:r w:rsidRPr="00F35C22">
        <w:t xml:space="preserve">One case in which the court did apply the TDRA’s nominative use provision is </w:t>
      </w:r>
      <w:r w:rsidR="00F35C22" w:rsidRPr="00F35C22">
        <w:rPr>
          <w:i/>
        </w:rPr>
        <w:t>Architectural Mailboxes, LLC v</w:t>
      </w:r>
      <w:r w:rsidR="00370FB0" w:rsidRPr="00F35C22">
        <w:t>.</w:t>
      </w:r>
      <w:r w:rsidR="00370FB0" w:rsidRPr="00F35C22">
        <w:t xml:space="preserve"> </w:t>
      </w:r>
      <w:r w:rsidR="00F35C22" w:rsidRPr="00F35C22">
        <w:rPr>
          <w:i/>
        </w:rPr>
        <w:t>Epoch Design, LLC</w:t>
      </w:r>
      <w:r w:rsidRPr="00F35C22">
        <w:t>.</w:t>
      </w:r>
      <w:r w:rsidR="00F35C22" w:rsidRPr="00F35C22">
        <w:rPr>
          <w:vertAlign w:val="superscript"/>
        </w:rPr>
        <w:footnoteReference w:id="62"/>
      </w:r>
      <w:r w:rsidRPr="00F35C22">
        <w:t xml:space="preserve"> The case was somewhat unusual in that it was decided on a motion to dismiss, not a motion for summary judgment.</w:t>
      </w:r>
      <w:r w:rsidR="00F35C22" w:rsidRPr="00F35C22">
        <w:rPr>
          <w:vertAlign w:val="superscript"/>
        </w:rPr>
        <w:footnoteReference w:id="63"/>
      </w:r>
      <w:r w:rsidRPr="00F35C22">
        <w:t xml:space="preserve"> Pointing to the court’s analysis of nominative fair use in the infringement context, in which it found a valid nominative use defense, the court stated that the same result would apply under Section 43(c)(3)(A).</w:t>
      </w:r>
      <w:r w:rsidR="00F35C22" w:rsidRPr="00F35C22">
        <w:rPr>
          <w:vertAlign w:val="superscript"/>
        </w:rPr>
        <w:footnoteReference w:id="64"/>
      </w:r>
      <w:r w:rsidRPr="00F35C22">
        <w:t xml:space="preserve"> While it is fairly clear that the use was an appropriate nominative use—the plaintiff claimed that there were many negative references to its Oasis brand mailboxes on the defendant’s website—it is not clear that the analysis of nominative use in an infringement context should be the same for dilution</w:t>
      </w:r>
      <w:r w:rsidR="00370FB0" w:rsidRPr="00F35C22">
        <w:t>.</w:t>
      </w:r>
      <w:r w:rsidR="00370FB0" w:rsidRPr="00F35C22">
        <w:t xml:space="preserve"> </w:t>
      </w:r>
      <w:r w:rsidR="00370FB0" w:rsidRPr="00F35C22">
        <w:t>N</w:t>
      </w:r>
      <w:r w:rsidRPr="00F35C22">
        <w:t>ominative fair use includes an analysis of the amount of confusion likely to result from the use.</w:t>
      </w:r>
      <w:r w:rsidR="00F35C22" w:rsidRPr="00F35C22">
        <w:rPr>
          <w:vertAlign w:val="superscript"/>
        </w:rPr>
        <w:footnoteReference w:id="65"/>
      </w:r>
      <w:r w:rsidRPr="00F35C22">
        <w:t xml:space="preserve"> But dilution dispenses with a requirement of confusion.</w:t>
      </w:r>
    </w:p>
    <w:p w14:paraId="6CD1092E" w14:textId="12AE7D20" w:rsidR="00370FB0" w:rsidRPr="00F35C22" w:rsidRDefault="00F40CCD" w:rsidP="00F35C22">
      <w:pPr>
        <w:pStyle w:val="BNormal"/>
      </w:pPr>
      <w:r w:rsidRPr="00F35C22">
        <w:t xml:space="preserve">Another case applying the nominative fair use defense on a motion to dismiss was </w:t>
      </w:r>
      <w:r w:rsidR="00F35C22" w:rsidRPr="00F35C22">
        <w:rPr>
          <w:rStyle w:val="BCasenamefull"/>
        </w:rPr>
        <w:t>Stevo Design, Inc. v. SBR Marketing, Ltd</w:t>
      </w:r>
      <w:r w:rsidRPr="00F35C22">
        <w:t>.</w:t>
      </w:r>
      <w:r w:rsidR="00F35C22" w:rsidRPr="00F35C22">
        <w:rPr>
          <w:vertAlign w:val="superscript"/>
        </w:rPr>
        <w:footnoteReference w:id="66"/>
      </w:r>
      <w:r w:rsidRPr="00F35C22">
        <w:t xml:space="preserve"> The court held that messages on the defendant’s message board that used the names of the plaintiff’s sports betting analysts was a nominative use and that the lack of custom of endorsement in the industry demonstrated that there was no likelihood that consumers would consider the use to be an endorsement.</w:t>
      </w:r>
      <w:r w:rsidR="00F35C22" w:rsidRPr="00F35C22">
        <w:rPr>
          <w:vertAlign w:val="superscript"/>
        </w:rPr>
        <w:footnoteReference w:id="67"/>
      </w:r>
      <w:r w:rsidRPr="00F35C22">
        <w:t xml:space="preserve"> The case also illustrates two other points about nominative uses</w:t>
      </w:r>
      <w:r w:rsidR="00370FB0" w:rsidRPr="00F35C22">
        <w:t>:</w:t>
      </w:r>
      <w:r w:rsidR="00370FB0" w:rsidRPr="00F35C22">
        <w:t xml:space="preserve"> </w:t>
      </w:r>
      <w:r w:rsidR="00370FB0" w:rsidRPr="00F35C22">
        <w:t>(</w:t>
      </w:r>
      <w:r w:rsidRPr="00F35C22">
        <w:t>1) that the circuits do not apply a consistent analysis to nominative uses,</w:t>
      </w:r>
      <w:r w:rsidR="00F35C22" w:rsidRPr="00F35C22">
        <w:rPr>
          <w:vertAlign w:val="superscript"/>
        </w:rPr>
        <w:footnoteReference w:id="68"/>
      </w:r>
      <w:r w:rsidRPr="00F35C22">
        <w:t xml:space="preserve"> and (2) that there is some disagreement about whether it is appropriate to consider nominative use on a motion to dismiss.</w:t>
      </w:r>
    </w:p>
    <w:p w14:paraId="5FD8C9D2" w14:textId="0AFAF57F" w:rsidR="00370FB0" w:rsidRPr="00F35C22" w:rsidRDefault="00F40CCD" w:rsidP="00F35C22">
      <w:pPr>
        <w:pStyle w:val="BNormal"/>
      </w:pPr>
      <w:r w:rsidRPr="00F35C22">
        <w:t xml:space="preserve">In </w:t>
      </w:r>
      <w:r w:rsidR="00F35C22" w:rsidRPr="00F35C22">
        <w:rPr>
          <w:rStyle w:val="BCasenamefull"/>
        </w:rPr>
        <w:t>Radiance Foundation, Inc. v. NAACP</w:t>
      </w:r>
      <w:r w:rsidRPr="00F35C22">
        <w:t>,</w:t>
      </w:r>
      <w:r w:rsidR="00F35C22" w:rsidRPr="00F35C22">
        <w:rPr>
          <w:vertAlign w:val="superscript"/>
        </w:rPr>
        <w:footnoteReference w:id="69"/>
      </w:r>
      <w:r w:rsidRPr="00F35C22">
        <w:t xml:space="preserve"> a district</w:t>
      </w:r>
      <w:r w:rsidR="00F35C22" w:rsidRPr="00F35C22">
        <w:rPr>
          <w:b/>
        </w:rPr>
        <w:t xml:space="preserve"> </w:t>
      </w:r>
      <w:r w:rsidRPr="00F35C22">
        <w:t>court denied a nominative use claim where the declaratory judgment plaintiff altered the NAACP’s name to “National Association for the Abortion of Colored People.”</w:t>
      </w:r>
      <w:r w:rsidR="00F35C22" w:rsidRPr="00F35C22">
        <w:rPr>
          <w:vertAlign w:val="superscript"/>
        </w:rPr>
        <w:footnoteReference w:id="70"/>
      </w:r>
      <w:r w:rsidRPr="00F35C22">
        <w:t xml:space="preserve"> The court stated that this unauthorized use “neither describes nor references the NAACP’s </w:t>
      </w:r>
      <w:r w:rsidRPr="00F35C22">
        <w:lastRenderedPageBreak/>
        <w:t>services.”</w:t>
      </w:r>
      <w:r w:rsidR="00F35C22" w:rsidRPr="00F35C22">
        <w:rPr>
          <w:vertAlign w:val="superscript"/>
        </w:rPr>
        <w:footnoteReference w:id="71"/>
      </w:r>
      <w:r w:rsidRPr="00F35C22">
        <w:t xml:space="preserve"> However, on appeal, the Fourth Circuit reversed, applying the nominative use exclusion.</w:t>
      </w:r>
      <w:r w:rsidR="00F35C22" w:rsidRPr="00F35C22">
        <w:rPr>
          <w:vertAlign w:val="superscript"/>
        </w:rPr>
        <w:footnoteReference w:id="72"/>
      </w:r>
      <w:r w:rsidRPr="00F35C22">
        <w:t xml:space="preserve"> The court rejected the district court’s rationales that the NAACP’s services were not referenced and that the use was not a parody.</w:t>
      </w:r>
      <w:r w:rsidR="00F35C22" w:rsidRPr="00F35C22">
        <w:rPr>
          <w:vertAlign w:val="superscript"/>
        </w:rPr>
        <w:footnoteReference w:id="73"/>
      </w:r>
      <w:r w:rsidRPr="00F35C22">
        <w:t xml:space="preserve"> Instead, the court of appeals focused on the fact that the use clearly was commenting on and criticizing the NAACP’s actions, which provides an independent basis for the exclusion.</w:t>
      </w:r>
      <w:r w:rsidR="00F35C22" w:rsidRPr="00F35C22">
        <w:rPr>
          <w:vertAlign w:val="superscript"/>
        </w:rPr>
        <w:footnoteReference w:id="74"/>
      </w:r>
      <w:r w:rsidRPr="00F35C22">
        <w:t xml:space="preserve"> Indeed, as the Court of Appeals stated, the offending use was “plainly” within the realm of the exclusion.</w:t>
      </w:r>
      <w:r w:rsidR="00F35C22" w:rsidRPr="00F35C22">
        <w:rPr>
          <w:vertAlign w:val="superscript"/>
        </w:rPr>
        <w:footnoteReference w:id="75"/>
      </w:r>
      <w:r w:rsidRPr="00F35C22">
        <w:t xml:space="preserve"> In somewhat of a contrast, the Ninth Circuit, in </w:t>
      </w:r>
      <w:r w:rsidR="00F35C22" w:rsidRPr="00F35C22">
        <w:rPr>
          <w:rStyle w:val="BCasenamefull"/>
        </w:rPr>
        <w:t>V.I.P. Products, LLC v. Jack Daniel’s Properties, Inc.</w:t>
      </w:r>
      <w:r w:rsidRPr="00F35C22">
        <w:t>,</w:t>
      </w:r>
      <w:r w:rsidR="00F35C22" w:rsidRPr="00F35C22">
        <w:rPr>
          <w:vertAlign w:val="superscript"/>
        </w:rPr>
        <w:footnoteReference w:id="76"/>
      </w:r>
      <w:r w:rsidRPr="00F35C22">
        <w:t xml:space="preserve"> refused to apply the nominative use exclusion in a case involving a dog toy that was a parody of a Jack Daniel’s whiskey bottle</w:t>
      </w:r>
      <w:r w:rsidR="00370FB0" w:rsidRPr="00F35C22">
        <w:t>.</w:t>
      </w:r>
      <w:r w:rsidR="00370FB0" w:rsidRPr="00F35C22">
        <w:t xml:space="preserve"> </w:t>
      </w:r>
      <w:r w:rsidR="00370FB0" w:rsidRPr="00F35C22">
        <w:t>T</w:t>
      </w:r>
      <w:r w:rsidRPr="00F35C22">
        <w:t>he court held that the exclusion does not apply where the mark used is not identical to the mark being referred to.</w:t>
      </w:r>
      <w:r w:rsidR="00F35C22" w:rsidRPr="00F35C22">
        <w:rPr>
          <w:vertAlign w:val="superscript"/>
        </w:rPr>
        <w:footnoteReference w:id="77"/>
      </w:r>
      <w:r w:rsidRPr="00F35C22">
        <w:t xml:space="preserve"> (However, the court dismissed the dilution claim on non-commercial use grounds.)</w:t>
      </w:r>
      <w:r w:rsidR="00F35C22" w:rsidRPr="00F35C22">
        <w:rPr>
          <w:vertAlign w:val="superscript"/>
        </w:rPr>
        <w:footnoteReference w:id="78"/>
      </w:r>
      <w:r w:rsidRPr="00F35C22">
        <w:t xml:space="preserve"> As noted above, the nominative use concept as a more generalized exception or defense to trademark infringement was pioneered by the Ninth Circuit, and not all circuits have adopted it in trademark infringement cases.</w:t>
      </w:r>
      <w:r w:rsidR="00F35C22" w:rsidRPr="00F35C22">
        <w:rPr>
          <w:vertAlign w:val="superscript"/>
        </w:rPr>
        <w:footnoteReference w:id="79"/>
      </w:r>
      <w:r w:rsidRPr="00F35C22">
        <w:t xml:space="preserve"> However, the refusal to recognize a nominative use exclusion in federal trademark dilution cases (as at least one court has done</w:t>
      </w:r>
      <w:r w:rsidR="00F35C22" w:rsidRPr="00F35C22">
        <w:rPr>
          <w:vertAlign w:val="superscript"/>
        </w:rPr>
        <w:footnoteReference w:id="80"/>
      </w:r>
      <w:r w:rsidRPr="00F35C22">
        <w:t>) is improper</w:t>
      </w:r>
      <w:r w:rsidR="00370FB0" w:rsidRPr="00F35C22">
        <w:t>.</w:t>
      </w:r>
      <w:r w:rsidR="00370FB0" w:rsidRPr="00F35C22">
        <w:t xml:space="preserve"> </w:t>
      </w:r>
      <w:r w:rsidR="00370FB0" w:rsidRPr="00F35C22">
        <w:t>T</w:t>
      </w:r>
      <w:r w:rsidRPr="00F35C22">
        <w:t>he statute is clear that nominative use is to be recognized as an exclusion from liability, and this trumps the failure of any circuit to recognize it in other contexts.</w:t>
      </w:r>
    </w:p>
    <w:p w14:paraId="580E43D1" w14:textId="70304E34" w:rsidR="00370FB0" w:rsidRPr="00F35C22" w:rsidRDefault="00F40CCD" w:rsidP="00F35C22">
      <w:pPr>
        <w:pStyle w:val="BNormal"/>
      </w:pPr>
      <w:r w:rsidRPr="00F35C22">
        <w:t>If the second user is affiliated in some way with the famous mark owner, that also can result in a nominative use of the mark.</w:t>
      </w:r>
      <w:r w:rsidR="00F35C22" w:rsidRPr="00F35C22">
        <w:rPr>
          <w:vertAlign w:val="superscript"/>
        </w:rPr>
        <w:footnoteReference w:id="81"/>
      </w:r>
      <w:r w:rsidRPr="00F35C22">
        <w:t xml:space="preserve"> To succeed in this context, the use must be one that accurately depicts the relationship and uses no more of the mark than is needed to accurately describe the relationship.</w:t>
      </w:r>
      <w:r w:rsidR="00F35C22" w:rsidRPr="00F35C22">
        <w:rPr>
          <w:vertAlign w:val="superscript"/>
        </w:rPr>
        <w:footnoteReference w:id="82"/>
      </w:r>
      <w:r w:rsidRPr="00F35C22">
        <w:t xml:space="preserve"> Moreover, as discussed in </w:t>
      </w:r>
      <w:r w:rsidR="00F35C22" w:rsidRPr="00F35C22">
        <w:rPr>
          <w:i/>
        </w:rPr>
        <w:t>Welles</w:t>
      </w:r>
      <w:r w:rsidRPr="00F35C22">
        <w:t>, the use of another’s mark in a “metatag” on a Web page raises a nominative use issue</w:t>
      </w:r>
      <w:r w:rsidR="00370FB0" w:rsidRPr="00F35C22">
        <w:t>.</w:t>
      </w:r>
      <w:r w:rsidR="00370FB0" w:rsidRPr="00F35C22">
        <w:t xml:space="preserve"> </w:t>
      </w:r>
      <w:r w:rsidR="00370FB0" w:rsidRPr="00F35C22">
        <w:t>I</w:t>
      </w:r>
      <w:r w:rsidRPr="00F35C22">
        <w:t xml:space="preserve">f the parties are affiliated, then the use of the mark in a metatag is considered a fair use, </w:t>
      </w:r>
      <w:proofErr w:type="gramStart"/>
      <w:r w:rsidRPr="00F35C22">
        <w:t>actually a</w:t>
      </w:r>
      <w:proofErr w:type="gramEnd"/>
      <w:r w:rsidRPr="00F35C22">
        <w:t xml:space="preserve"> nominative use, since the mark is used in its trademark sense, insofar as it accurately notifies the searcher that the second user’s site may be of interest to one seeking information about goods or services connected with the mark.</w:t>
      </w:r>
      <w:r w:rsidR="00F35C22" w:rsidRPr="00F35C22">
        <w:rPr>
          <w:vertAlign w:val="superscript"/>
        </w:rPr>
        <w:footnoteReference w:id="83"/>
      </w:r>
    </w:p>
    <w:p w14:paraId="6C406B9A" w14:textId="5CA8E93E" w:rsidR="00F35C22" w:rsidRPr="00F35C22" w:rsidRDefault="00F35C22" w:rsidP="00F35C22">
      <w:pPr>
        <w:pStyle w:val="BHead2"/>
      </w:pPr>
      <w:r>
        <w:t>II.</w:t>
      </w:r>
      <w:r w:rsidRPr="00F35C22">
        <w:rPr>
          <w:rStyle w:val="BBNAidChar"/>
          <w:rFonts w:eastAsiaTheme="majorEastAsia"/>
        </w:rPr>
        <w:t>B</w:t>
      </w:r>
      <w:r w:rsidRPr="00F35C22">
        <w:t>.</w:t>
      </w:r>
      <w:r>
        <w:t> </w:t>
      </w:r>
      <w:r w:rsidRPr="00F35C22">
        <w:tab/>
        <w:t>Excluding Comparative Advertising</w:t>
      </w:r>
    </w:p>
    <w:p w14:paraId="5F5EC4FC" w14:textId="3C330953" w:rsidR="00370FB0" w:rsidRPr="00F35C22" w:rsidRDefault="00F40CCD" w:rsidP="00F35C22">
      <w:pPr>
        <w:pStyle w:val="BNormal"/>
      </w:pPr>
      <w:r w:rsidRPr="00F35C22">
        <w:t>Section 43(c)(3)(A)(</w:t>
      </w:r>
      <w:proofErr w:type="spellStart"/>
      <w:r w:rsidRPr="00F35C22">
        <w:t>i</w:t>
      </w:r>
      <w:proofErr w:type="spellEnd"/>
      <w:r w:rsidRPr="00F35C22">
        <w:t>) excludes from dilution use in “advertising or promotion that permits consumers to compare goods or services.”</w:t>
      </w:r>
      <w:r w:rsidR="00F35C22" w:rsidRPr="00F35C22">
        <w:rPr>
          <w:vertAlign w:val="superscript"/>
        </w:rPr>
        <w:footnoteReference w:id="84"/>
      </w:r>
      <w:r w:rsidRPr="00F35C22">
        <w:t xml:space="preserve"> This language seems intended to exclude use in what is commonly referred to as comparative advertising</w:t>
      </w:r>
      <w:r w:rsidR="00370FB0" w:rsidRPr="00F35C22">
        <w:t>.</w:t>
      </w:r>
      <w:r w:rsidR="00370FB0" w:rsidRPr="00F35C22">
        <w:t xml:space="preserve"> </w:t>
      </w:r>
      <w:r w:rsidR="00370FB0" w:rsidRPr="00F35C22">
        <w:t>T</w:t>
      </w:r>
      <w:r w:rsidRPr="00F35C22">
        <w:t>he uncertainty is due to the difference between the language of the current exclusion and the language in the original FTDA, which excluded “[f]air use</w:t>
      </w:r>
      <w:r w:rsidR="00370FB0" w:rsidRPr="00F35C22">
        <w:t xml:space="preserve"> </w:t>
      </w:r>
      <w:r w:rsidRPr="00F35C22">
        <w:t>…</w:t>
      </w:r>
      <w:r w:rsidR="00370FB0" w:rsidRPr="00F35C22">
        <w:t xml:space="preserve"> </w:t>
      </w:r>
      <w:r w:rsidRPr="00F35C22">
        <w:t>in comparative commercial advertising or promotion</w:t>
      </w:r>
      <w:r w:rsidR="00370FB0" w:rsidRPr="00F35C22">
        <w:t xml:space="preserve"> </w:t>
      </w:r>
      <w:r w:rsidRPr="00F35C22">
        <w:t>…</w:t>
      </w:r>
      <w:r w:rsidR="00370FB0" w:rsidRPr="00F35C22">
        <w:t xml:space="preserve"> </w:t>
      </w:r>
      <w:r w:rsidRPr="00F35C22">
        <w:t>.”</w:t>
      </w:r>
      <w:r w:rsidR="00F35C22" w:rsidRPr="00F35C22">
        <w:rPr>
          <w:vertAlign w:val="superscript"/>
        </w:rPr>
        <w:footnoteReference w:id="85"/>
      </w:r>
    </w:p>
    <w:p w14:paraId="5E5B3861" w14:textId="48527209" w:rsidR="00370FB0" w:rsidRPr="00F35C22" w:rsidRDefault="00F40CCD" w:rsidP="00F35C22">
      <w:pPr>
        <w:pStyle w:val="BNormal"/>
      </w:pPr>
      <w:r w:rsidRPr="00F35C22">
        <w:t xml:space="preserve">Comparative advertising has long been </w:t>
      </w:r>
      <w:proofErr w:type="gramStart"/>
      <w:r w:rsidRPr="00F35C22">
        <w:t>exempt</w:t>
      </w:r>
      <w:proofErr w:type="gramEnd"/>
      <w:r w:rsidRPr="00F35C22">
        <w:t xml:space="preserve"> from trademark infringement liability, as long as the advertising is truthful.</w:t>
      </w:r>
      <w:r w:rsidR="00F35C22" w:rsidRPr="00F35C22">
        <w:rPr>
          <w:vertAlign w:val="superscript"/>
        </w:rPr>
        <w:footnoteReference w:id="86"/>
      </w:r>
      <w:r w:rsidRPr="00F35C22">
        <w:t xml:space="preserve"> The theory is that the public should be entitled to truthful information that helps them make informed purchasing decisions</w:t>
      </w:r>
      <w:r w:rsidR="00370FB0" w:rsidRPr="00F35C22">
        <w:t>.</w:t>
      </w:r>
      <w:r w:rsidR="00370FB0" w:rsidRPr="00F35C22">
        <w:t xml:space="preserve"> </w:t>
      </w:r>
      <w:r w:rsidR="00370FB0" w:rsidRPr="00F35C22">
        <w:t>A</w:t>
      </w:r>
      <w:r w:rsidRPr="00F35C22">
        <w:t>lthough one could compare goods and services to an unnamed “Brand X,” advertisers have long found it useful to compare their goods and services to actual branded items</w:t>
      </w:r>
      <w:r w:rsidR="00370FB0" w:rsidRPr="00F35C22">
        <w:t>.</w:t>
      </w:r>
      <w:r w:rsidR="00370FB0" w:rsidRPr="00F35C22">
        <w:t xml:space="preserve"> </w:t>
      </w:r>
      <w:r w:rsidR="00370FB0" w:rsidRPr="00F35C22">
        <w:t>T</w:t>
      </w:r>
      <w:r w:rsidRPr="00F35C22">
        <w:t xml:space="preserve">his necessarily involves using the other’s mark </w:t>
      </w:r>
      <w:proofErr w:type="gramStart"/>
      <w:r w:rsidRPr="00F35C22">
        <w:t>in order to</w:t>
      </w:r>
      <w:proofErr w:type="gramEnd"/>
      <w:r w:rsidRPr="00F35C22">
        <w:t xml:space="preserve"> make the comparison</w:t>
      </w:r>
      <w:r w:rsidR="00370FB0" w:rsidRPr="00F35C22">
        <w:t>.</w:t>
      </w:r>
      <w:r w:rsidR="00370FB0" w:rsidRPr="00F35C22">
        <w:t xml:space="preserve"> </w:t>
      </w:r>
      <w:r w:rsidR="00370FB0" w:rsidRPr="00F35C22">
        <w:t>B</w:t>
      </w:r>
      <w:r w:rsidRPr="00F35C22">
        <w:t>ecause the use refers not to the advertiser’s own goods or services but to the mark owner’s goods or services, such uses can easily be fit into the category of nominative uses—uses that refer to the actual trademark owner.</w:t>
      </w:r>
    </w:p>
    <w:p w14:paraId="670EE419" w14:textId="7836BD19" w:rsidR="00370FB0" w:rsidRPr="00F35C22" w:rsidRDefault="00F40CCD" w:rsidP="00F35C22">
      <w:pPr>
        <w:pStyle w:val="BNormal"/>
      </w:pPr>
      <w:r w:rsidRPr="00F35C22">
        <w:t>Comparing the current exclusion to the original shows two significant changes</w:t>
      </w:r>
      <w:r w:rsidR="00370FB0" w:rsidRPr="00F35C22">
        <w:t>.</w:t>
      </w:r>
      <w:r w:rsidR="00370FB0" w:rsidRPr="00F35C22">
        <w:t xml:space="preserve"> </w:t>
      </w:r>
      <w:r w:rsidR="00370FB0" w:rsidRPr="00F35C22">
        <w:t>F</w:t>
      </w:r>
      <w:r w:rsidRPr="00F35C22">
        <w:t>irst, the current version eliminates the word “commercial” from the exclusion.</w:t>
      </w:r>
      <w:r w:rsidR="00F35C22" w:rsidRPr="00F35C22">
        <w:rPr>
          <w:vertAlign w:val="superscript"/>
        </w:rPr>
        <w:footnoteReference w:id="87"/>
      </w:r>
      <w:r w:rsidRPr="00F35C22">
        <w:t xml:space="preserve"> This broadens the scope of the exclusion by including “noncommercial” promotions</w:t>
      </w:r>
      <w:r w:rsidR="00370FB0" w:rsidRPr="00F35C22">
        <w:t>.</w:t>
      </w:r>
      <w:r w:rsidR="00370FB0" w:rsidRPr="00F35C22">
        <w:t xml:space="preserve"> </w:t>
      </w:r>
      <w:r w:rsidR="00370FB0" w:rsidRPr="00F35C22">
        <w:t>I</w:t>
      </w:r>
      <w:r w:rsidRPr="00F35C22">
        <w:t>t also eliminates potential litigation issues over whether the offending use is considered “commercial.” This change is a logical adjunct to the change made in the operative language of Section 43(c)(1)</w:t>
      </w:r>
      <w:r w:rsidR="00370FB0" w:rsidRPr="00F35C22">
        <w:t>.</w:t>
      </w:r>
      <w:r w:rsidR="00370FB0" w:rsidRPr="00F35C22">
        <w:t xml:space="preserve"> </w:t>
      </w:r>
      <w:r w:rsidR="00370FB0" w:rsidRPr="00F35C22">
        <w:t>O</w:t>
      </w:r>
      <w:r w:rsidRPr="00F35C22">
        <w:t>riginally, Section 43(c)(1) required the offending use to be a “commercial use in commerce.” Thus, a noncommercial advertisement seemingly would not be within the scope of the statute</w:t>
      </w:r>
      <w:r w:rsidR="00370FB0" w:rsidRPr="00F35C22">
        <w:t>.</w:t>
      </w:r>
      <w:r w:rsidR="00370FB0" w:rsidRPr="00F35C22">
        <w:t xml:space="preserve"> </w:t>
      </w:r>
      <w:r w:rsidR="00370FB0" w:rsidRPr="00F35C22">
        <w:t>H</w:t>
      </w:r>
      <w:r w:rsidRPr="00F35C22">
        <w:t>owever, the TDRA altered the operative language</w:t>
      </w:r>
      <w:r w:rsidR="00370FB0" w:rsidRPr="00F35C22">
        <w:t>;</w:t>
      </w:r>
      <w:r w:rsidR="00370FB0" w:rsidRPr="00F35C22">
        <w:t xml:space="preserve"> </w:t>
      </w:r>
      <w:r w:rsidR="00370FB0" w:rsidRPr="00F35C22">
        <w:t>n</w:t>
      </w:r>
      <w:r w:rsidRPr="00F35C22">
        <w:t>ow an offending user need only “</w:t>
      </w:r>
      <w:proofErr w:type="gramStart"/>
      <w:r w:rsidRPr="00F35C22">
        <w:t>commence[</w:t>
      </w:r>
      <w:proofErr w:type="gramEnd"/>
      <w:r w:rsidRPr="00F35C22">
        <w:t>] use</w:t>
      </w:r>
      <w:r w:rsidR="00370FB0" w:rsidRPr="00F35C22">
        <w:t xml:space="preserve"> </w:t>
      </w:r>
      <w:r w:rsidRPr="00F35C22">
        <w:t>…</w:t>
      </w:r>
      <w:r w:rsidR="00370FB0" w:rsidRPr="00F35C22">
        <w:t xml:space="preserve"> </w:t>
      </w:r>
      <w:r w:rsidRPr="00F35C22">
        <w:t>in commerce” of a mark likely to cause dilution</w:t>
      </w:r>
      <w:r w:rsidR="00370FB0" w:rsidRPr="00F35C22">
        <w:t>.</w:t>
      </w:r>
      <w:r w:rsidR="00370FB0" w:rsidRPr="00F35C22">
        <w:t xml:space="preserve"> </w:t>
      </w:r>
      <w:r w:rsidR="00370FB0" w:rsidRPr="00F35C22">
        <w:t>C</w:t>
      </w:r>
      <w:r w:rsidRPr="00F35C22">
        <w:t>onsequently, noncommercial uses may be within the scope of liability, necessitating a broadening of the scope of the advertising exclusion.</w:t>
      </w:r>
    </w:p>
    <w:p w14:paraId="707B157A" w14:textId="441EFFFD" w:rsidR="00370FB0" w:rsidRPr="00F35C22" w:rsidRDefault="00F40CCD" w:rsidP="00F35C22">
      <w:pPr>
        <w:pStyle w:val="BNormal"/>
      </w:pPr>
      <w:r w:rsidRPr="00F35C22">
        <w:t>This leaves three important interpretive questions</w:t>
      </w:r>
      <w:r w:rsidR="00370FB0" w:rsidRPr="00F35C22">
        <w:t>:</w:t>
      </w:r>
      <w:r w:rsidR="00370FB0" w:rsidRPr="00F35C22">
        <w:t xml:space="preserve"> </w:t>
      </w:r>
      <w:r w:rsidR="00370FB0" w:rsidRPr="00F35C22">
        <w:t>W</w:t>
      </w:r>
      <w:r w:rsidRPr="00F35C22">
        <w:t>hat constitutes “advertising or promotion”</w:t>
      </w:r>
      <w:r w:rsidR="00370FB0" w:rsidRPr="00F35C22">
        <w:t>?</w:t>
      </w:r>
      <w:r w:rsidR="00370FB0" w:rsidRPr="00F35C22">
        <w:t xml:space="preserve"> </w:t>
      </w:r>
      <w:r w:rsidR="00370FB0" w:rsidRPr="00F35C22">
        <w:t>W</w:t>
      </w:r>
      <w:r w:rsidRPr="00F35C22">
        <w:t>hat constitutes advertising or promotion “that permits consumers to compare goods or services”</w:t>
      </w:r>
      <w:r w:rsidR="00370FB0" w:rsidRPr="00F35C22">
        <w:t>?</w:t>
      </w:r>
      <w:r w:rsidR="00370FB0" w:rsidRPr="00F35C22">
        <w:t xml:space="preserve"> </w:t>
      </w:r>
      <w:r w:rsidR="00370FB0" w:rsidRPr="00F35C22">
        <w:t>W</w:t>
      </w:r>
      <w:r w:rsidRPr="00F35C22">
        <w:t>hat constitutes a “fair” (or unfair) use in this context?</w:t>
      </w:r>
    </w:p>
    <w:p w14:paraId="6FAF60E9" w14:textId="56B0093C" w:rsidR="00370FB0" w:rsidRPr="00F35C22" w:rsidRDefault="00F40CCD" w:rsidP="00F35C22">
      <w:pPr>
        <w:pStyle w:val="BNormal"/>
      </w:pPr>
      <w:r w:rsidRPr="00F35C22">
        <w:t>The first and third questions were equally relevant under the original FTDA exclusion and, to the extent that the current exclusion includes “comparative” advertising, there may be some interpretive clues in cases decided under the old wording</w:t>
      </w:r>
      <w:r w:rsidR="00370FB0" w:rsidRPr="00F35C22">
        <w:t>.</w:t>
      </w:r>
      <w:r w:rsidR="00370FB0" w:rsidRPr="00F35C22">
        <w:t xml:space="preserve"> </w:t>
      </w:r>
      <w:r w:rsidR="00370FB0" w:rsidRPr="00F35C22">
        <w:t>U</w:t>
      </w:r>
      <w:r w:rsidRPr="00F35C22">
        <w:t>nfortunately, there were not many cases decided under the original exclusion, and there are few cases interpreting the current provision.</w:t>
      </w:r>
      <w:r w:rsidR="00F35C22" w:rsidRPr="00F35C22">
        <w:rPr>
          <w:vertAlign w:val="superscript"/>
        </w:rPr>
        <w:footnoteReference w:id="88"/>
      </w:r>
      <w:r w:rsidRPr="00F35C22">
        <w:t xml:space="preserve"> Therefore, we can only guess at some of the intended meaning.</w:t>
      </w:r>
    </w:p>
    <w:p w14:paraId="6142EB67" w14:textId="77777777" w:rsidR="00370FB0" w:rsidRPr="00F35C22" w:rsidRDefault="00F40CCD" w:rsidP="00F35C22">
      <w:pPr>
        <w:pStyle w:val="BNormal"/>
      </w:pPr>
      <w:r w:rsidRPr="00F35C22">
        <w:t>It should also be noted that comparative advertising can be viewed as a subset of the category of nominative uses, as most comparative advertisements will use another’s mark to refer to the products of that other source as a point of comparison with the advertiser’s goods or services.</w:t>
      </w:r>
    </w:p>
    <w:p w14:paraId="46922038" w14:textId="5708D86C" w:rsidR="00370FB0" w:rsidRPr="00F35C22" w:rsidRDefault="00F35C22" w:rsidP="00F35C22">
      <w:pPr>
        <w:pStyle w:val="BHead3"/>
      </w:pPr>
      <w:r>
        <w:t>II.B.</w:t>
      </w:r>
      <w:r w:rsidRPr="00F35C22">
        <w:rPr>
          <w:rStyle w:val="BBNAidChar"/>
          <w:rFonts w:eastAsiaTheme="majorEastAsia"/>
        </w:rPr>
        <w:t>1</w:t>
      </w:r>
      <w:r w:rsidRPr="00F35C22">
        <w:t>.</w:t>
      </w:r>
      <w:r>
        <w:t> </w:t>
      </w:r>
      <w:r w:rsidRPr="00F35C22">
        <w:tab/>
        <w:t>“Advertising or Promotion”</w:t>
      </w:r>
    </w:p>
    <w:p w14:paraId="4323E534" w14:textId="2C1F2CC3" w:rsidR="00370FB0" w:rsidRPr="00F35C22" w:rsidRDefault="00F40CCD" w:rsidP="00F35C22">
      <w:pPr>
        <w:pStyle w:val="BNormal"/>
      </w:pPr>
      <w:r w:rsidRPr="00F35C22">
        <w:t>Unfortunately, the case law has not directly addressed the meaning of the phrase “advertising or promotion” under the federal dilution law</w:t>
      </w:r>
      <w:r w:rsidR="00370FB0" w:rsidRPr="00F35C22">
        <w:t>.</w:t>
      </w:r>
      <w:r w:rsidR="00370FB0" w:rsidRPr="00F35C22">
        <w:t xml:space="preserve"> </w:t>
      </w:r>
      <w:r w:rsidR="00370FB0" w:rsidRPr="00F35C22">
        <w:t>T</w:t>
      </w:r>
      <w:r w:rsidRPr="00F35C22">
        <w:t xml:space="preserve">wo cases decided under the original statute implicitly dealt with the issue by </w:t>
      </w:r>
      <w:r w:rsidRPr="00F35C22">
        <w:lastRenderedPageBreak/>
        <w:t>determining that a comparison printed on a box containing the defendant’s goods fell within the ambit of “commercial advertising or promotion.”</w:t>
      </w:r>
      <w:r w:rsidR="00F35C22" w:rsidRPr="00F35C22">
        <w:rPr>
          <w:vertAlign w:val="superscript"/>
        </w:rPr>
        <w:footnoteReference w:id="89"/>
      </w:r>
      <w:r w:rsidRPr="00F35C22">
        <w:t xml:space="preserve"> Although neither court discussed the issue, the fact that both determined that the then-existing exclusion applied indicates that they believed such use constituted advertising or promotion, most likely promotion</w:t>
      </w:r>
      <w:r w:rsidR="00370FB0" w:rsidRPr="00F35C22">
        <w:t>.</w:t>
      </w:r>
      <w:r w:rsidR="00370FB0" w:rsidRPr="00F35C22">
        <w:t xml:space="preserve"> </w:t>
      </w:r>
      <w:r w:rsidR="00370FB0" w:rsidRPr="00F35C22">
        <w:t>I</w:t>
      </w:r>
      <w:r w:rsidRPr="00F35C22">
        <w:t>n a post-TDRA case, the court applied the comparative advertising exclusion in a case involving keyword advertising—that is, advertising that appears when a user types a purchased keyword into a search engine.</w:t>
      </w:r>
      <w:r w:rsidR="00F35C22" w:rsidRPr="00F35C22">
        <w:rPr>
          <w:vertAlign w:val="superscript"/>
        </w:rPr>
        <w:footnoteReference w:id="90"/>
      </w:r>
    </w:p>
    <w:p w14:paraId="146E368A" w14:textId="558C8EBA" w:rsidR="00370FB0" w:rsidRPr="00F35C22" w:rsidRDefault="00F40CCD" w:rsidP="00F35C22">
      <w:pPr>
        <w:pStyle w:val="BNormal"/>
      </w:pPr>
      <w:r w:rsidRPr="00F35C22">
        <w:t>One might also look to case law under Section 43(a)(1)(B) of the Lanham Act, which gives a cause of action for false advertising, to illuminate the dilution exclusion</w:t>
      </w:r>
      <w:r w:rsidR="00370FB0" w:rsidRPr="00F35C22">
        <w:t>.</w:t>
      </w:r>
      <w:r w:rsidR="00370FB0" w:rsidRPr="00F35C22">
        <w:t xml:space="preserve"> </w:t>
      </w:r>
      <w:r w:rsidR="00370FB0" w:rsidRPr="00F35C22">
        <w:t>H</w:t>
      </w:r>
      <w:r w:rsidRPr="00F35C22">
        <w:t>owever, because Section 43(a)(1)(B) is limited to “</w:t>
      </w:r>
      <w:r w:rsidR="00F35C22" w:rsidRPr="00F35C22">
        <w:rPr>
          <w:i/>
        </w:rPr>
        <w:t>commercial</w:t>
      </w:r>
      <w:r w:rsidRPr="00F35C22">
        <w:t xml:space="preserve"> advertising or promotion” and because that was intended to limit the scope of protection to instances of commercial speech, one must use caution when applying its lessons to a provision meant to exclude certain uses from coverage that does not use the term “commercial.”</w:t>
      </w:r>
    </w:p>
    <w:p w14:paraId="1E9D8380" w14:textId="09638C77" w:rsidR="00370FB0" w:rsidRPr="00F35C22" w:rsidRDefault="00F35C22" w:rsidP="00F35C22">
      <w:pPr>
        <w:pStyle w:val="BHead3"/>
      </w:pPr>
      <w:r>
        <w:t>II.B.</w:t>
      </w:r>
      <w:r w:rsidRPr="00F35C22">
        <w:rPr>
          <w:rStyle w:val="BBNAidChar"/>
          <w:rFonts w:eastAsiaTheme="majorEastAsia"/>
        </w:rPr>
        <w:t>2</w:t>
      </w:r>
      <w:r w:rsidRPr="00F35C22">
        <w:t>.</w:t>
      </w:r>
      <w:r>
        <w:t> </w:t>
      </w:r>
      <w:r w:rsidRPr="00F35C22">
        <w:tab/>
        <w:t>“That Permits Consumers to Compare Goods or Services”</w:t>
      </w:r>
    </w:p>
    <w:p w14:paraId="428155A1" w14:textId="6610C681" w:rsidR="00370FB0" w:rsidRPr="00F35C22" w:rsidRDefault="00F40CCD" w:rsidP="00F35C22">
      <w:pPr>
        <w:pStyle w:val="BNormal"/>
      </w:pPr>
      <w:r w:rsidRPr="00F35C22">
        <w:t>The original exclusion applied to “comparative advertising.” The TDRA changed this to “advertising or promotion that permits consumers to compare goods or services.” Whether this makes a substantive change in the statute is unclear</w:t>
      </w:r>
      <w:r w:rsidR="00370FB0" w:rsidRPr="00F35C22">
        <w:t>.</w:t>
      </w:r>
      <w:r w:rsidR="00370FB0" w:rsidRPr="00F35C22">
        <w:t xml:space="preserve"> </w:t>
      </w:r>
      <w:r w:rsidR="00370FB0" w:rsidRPr="00F35C22">
        <w:t>T</w:t>
      </w:r>
      <w:r w:rsidRPr="00F35C22">
        <w:t>he legislative history is silent on the Senate’s reason for making this change.</w:t>
      </w:r>
      <w:r w:rsidR="00F35C22" w:rsidRPr="00F35C22">
        <w:rPr>
          <w:vertAlign w:val="superscript"/>
        </w:rPr>
        <w:footnoteReference w:id="91"/>
      </w:r>
      <w:r w:rsidRPr="00F35C22">
        <w:t xml:space="preserve"> In a case decided under the original exclusion, one court found that the use of a </w:t>
      </w:r>
      <w:r w:rsidR="00F35C22" w:rsidRPr="00F35C22">
        <w:rPr>
          <w:i/>
        </w:rPr>
        <w:t>non</w:t>
      </w:r>
      <w:r w:rsidRPr="00F35C22">
        <w:t>competitor’s trademark in an advertisement was not a “comparative advertisement.”</w:t>
      </w:r>
      <w:r w:rsidR="00F35C22" w:rsidRPr="00F35C22">
        <w:rPr>
          <w:vertAlign w:val="superscript"/>
        </w:rPr>
        <w:footnoteReference w:id="92"/>
      </w:r>
      <w:r w:rsidRPr="00F35C22">
        <w:t xml:space="preserve"> However, it is not clear that noncompetitive advertisements fall outside of the current exclusion</w:t>
      </w:r>
      <w:r w:rsidR="00370FB0" w:rsidRPr="00F35C22">
        <w:t>.</w:t>
      </w:r>
      <w:r w:rsidR="00370FB0" w:rsidRPr="00F35C22">
        <w:t xml:space="preserve"> </w:t>
      </w:r>
      <w:r w:rsidR="00370FB0" w:rsidRPr="00F35C22">
        <w:t>B</w:t>
      </w:r>
      <w:r w:rsidRPr="00F35C22">
        <w:t>y defining the category as “advertising or promotion that permits consumers to compare goods or services,” the exclusion arguably goes beyond a “comparative advertisement,” which usually would refer to a competitor</w:t>
      </w:r>
      <w:r w:rsidR="00370FB0" w:rsidRPr="00F35C22">
        <w:t>.</w:t>
      </w:r>
      <w:r w:rsidR="00370FB0" w:rsidRPr="00F35C22">
        <w:t xml:space="preserve"> </w:t>
      </w:r>
      <w:r w:rsidR="00370FB0" w:rsidRPr="00F35C22">
        <w:t>I</w:t>
      </w:r>
      <w:r w:rsidRPr="00F35C22">
        <w:t>t may be that the noncompetitive use would permit consumers to compare goods or services—just not the ones sold by the owner of the famous mark.</w:t>
      </w:r>
    </w:p>
    <w:p w14:paraId="12BD3985" w14:textId="2BA26A9B" w:rsidR="00370FB0" w:rsidRPr="00F35C22" w:rsidRDefault="00F40CCD" w:rsidP="00F35C22">
      <w:pPr>
        <w:pStyle w:val="BNormal"/>
      </w:pPr>
      <w:r w:rsidRPr="00F35C22">
        <w:t>In one case, a district court applied this exclusion even though the parties were not in direct competition.</w:t>
      </w:r>
      <w:r w:rsidR="00F35C22" w:rsidRPr="00F35C22">
        <w:rPr>
          <w:vertAlign w:val="superscript"/>
        </w:rPr>
        <w:footnoteReference w:id="93"/>
      </w:r>
      <w:r w:rsidRPr="00F35C22">
        <w:t xml:space="preserve"> The case arose from keyword advertising—that is, purchasing keywords from Google so that one’s advertisements appear when a user types the keywords into the search engine</w:t>
      </w:r>
      <w:r w:rsidR="00370FB0" w:rsidRPr="00F35C22">
        <w:t>.</w:t>
      </w:r>
      <w:r w:rsidR="00370FB0" w:rsidRPr="00F35C22">
        <w:t xml:space="preserve"> </w:t>
      </w:r>
      <w:r w:rsidR="00370FB0" w:rsidRPr="00F35C22">
        <w:t>T</w:t>
      </w:r>
      <w:r w:rsidRPr="00F35C22">
        <w:t>he defendant was in the business of credit adjustment, while the plaintiff was a direct lender</w:t>
      </w:r>
      <w:r w:rsidR="00370FB0" w:rsidRPr="00F35C22">
        <w:t>.</w:t>
      </w:r>
      <w:r w:rsidR="00370FB0" w:rsidRPr="00F35C22">
        <w:t xml:space="preserve"> </w:t>
      </w:r>
      <w:r w:rsidR="00370FB0" w:rsidRPr="00F35C22">
        <w:t>T</w:t>
      </w:r>
      <w:r w:rsidRPr="00F35C22">
        <w:t>he court characterized them as competitors, however, because one might seek to use defendant’s services rather than contacting the lender directly.</w:t>
      </w:r>
      <w:r w:rsidR="00F35C22" w:rsidRPr="00F35C22">
        <w:rPr>
          <w:vertAlign w:val="superscript"/>
        </w:rPr>
        <w:footnoteReference w:id="94"/>
      </w:r>
      <w:r w:rsidRPr="00F35C22">
        <w:t xml:space="preserve"> Thus, the court reasoned that the advertising permitted consumers to compare the services provided by the parties</w:t>
      </w:r>
      <w:r w:rsidR="00370FB0" w:rsidRPr="00F35C22">
        <w:t>.</w:t>
      </w:r>
      <w:r w:rsidR="00370FB0" w:rsidRPr="00F35C22">
        <w:t xml:space="preserve"> </w:t>
      </w:r>
      <w:r w:rsidR="00370FB0" w:rsidRPr="00F35C22">
        <w:t>(</w:t>
      </w:r>
      <w:r w:rsidRPr="00F35C22">
        <w:t>Notably, the court did not discuss whether the use was a “fair” one—it apparently assumed that it was fair.)</w:t>
      </w:r>
    </w:p>
    <w:p w14:paraId="3E1F8097" w14:textId="4B1073EB" w:rsidR="00370FB0" w:rsidRPr="00F35C22" w:rsidRDefault="00F35C22" w:rsidP="00F35C22">
      <w:pPr>
        <w:pStyle w:val="BHead3"/>
      </w:pPr>
      <w:r>
        <w:t>II.B.</w:t>
      </w:r>
      <w:r w:rsidRPr="00F35C22">
        <w:rPr>
          <w:rStyle w:val="BBNAidChar"/>
          <w:rFonts w:eastAsiaTheme="majorEastAsia"/>
        </w:rPr>
        <w:t>3</w:t>
      </w:r>
      <w:r w:rsidRPr="00F35C22">
        <w:t>.</w:t>
      </w:r>
      <w:r>
        <w:t> </w:t>
      </w:r>
      <w:r w:rsidRPr="00F35C22">
        <w:tab/>
        <w:t>A “Fair” Use in Advertising or Promotion</w:t>
      </w:r>
    </w:p>
    <w:p w14:paraId="45060BD7" w14:textId="002207BC" w:rsidR="00370FB0" w:rsidRPr="00F35C22" w:rsidRDefault="00F40CCD" w:rsidP="00F35C22">
      <w:pPr>
        <w:pStyle w:val="BNormal"/>
      </w:pPr>
      <w:r w:rsidRPr="00F35C22">
        <w:t>In three cases decided under the pre-TDRA fair use exclusion, the courts also discussed whether the defendant’s use of the mark in a comparative advertisement was a “fair” one</w:t>
      </w:r>
      <w:r w:rsidR="00370FB0" w:rsidRPr="00F35C22">
        <w:t>.</w:t>
      </w:r>
      <w:r w:rsidR="00370FB0" w:rsidRPr="00F35C22">
        <w:t xml:space="preserve"> </w:t>
      </w:r>
      <w:r w:rsidR="00370FB0" w:rsidRPr="00F35C22">
        <w:t>I</w:t>
      </w:r>
      <w:r w:rsidRPr="00F35C22">
        <w:t>n one case, involving a comparison on the box of the defendant’s goods, the court found the use to be fair.</w:t>
      </w:r>
      <w:r w:rsidR="00F35C22" w:rsidRPr="00F35C22">
        <w:rPr>
          <w:vertAlign w:val="superscript"/>
        </w:rPr>
        <w:footnoteReference w:id="95"/>
      </w:r>
      <w:r w:rsidRPr="00F35C22">
        <w:t xml:space="preserve"> The defendant in that case used both the plaintiff’s word mark and its font.</w:t>
      </w:r>
      <w:r w:rsidR="00F35C22" w:rsidRPr="00F35C22">
        <w:rPr>
          <w:vertAlign w:val="superscript"/>
        </w:rPr>
        <w:footnoteReference w:id="96"/>
      </w:r>
      <w:r w:rsidRPr="00F35C22">
        <w:t xml:space="preserve"> In the second case, involving competing adhesive labels (the </w:t>
      </w:r>
      <w:r w:rsidRPr="00F35C22">
        <w:lastRenderedPageBreak/>
        <w:t>defendant claimed its labels were “comparable to” those of the plaintiff), the court also found the use to be fair</w:t>
      </w:r>
      <w:r w:rsidR="00370FB0" w:rsidRPr="00F35C22">
        <w:t>.</w:t>
      </w:r>
      <w:r w:rsidR="00370FB0" w:rsidRPr="00F35C22">
        <w:t xml:space="preserve"> </w:t>
      </w:r>
      <w:r w:rsidR="00370FB0" w:rsidRPr="00F35C22">
        <w:t>B</w:t>
      </w:r>
      <w:r w:rsidRPr="00F35C22">
        <w:t>ut that finding was more controversial</w:t>
      </w:r>
      <w:r w:rsidR="00370FB0" w:rsidRPr="00F35C22">
        <w:t>.</w:t>
      </w:r>
      <w:r w:rsidR="00370FB0" w:rsidRPr="00F35C22">
        <w:t xml:space="preserve"> </w:t>
      </w:r>
      <w:r w:rsidR="00370FB0" w:rsidRPr="00F35C22">
        <w:t>T</w:t>
      </w:r>
      <w:r w:rsidRPr="00F35C22">
        <w:t xml:space="preserve">he plaintiff argued that because the defendant had (allegedly) </w:t>
      </w:r>
      <w:r w:rsidR="00F35C22" w:rsidRPr="00F35C22">
        <w:rPr>
          <w:i/>
        </w:rPr>
        <w:t>falsely</w:t>
      </w:r>
      <w:r w:rsidRPr="00F35C22">
        <w:t xml:space="preserve"> stated that its adhesive labels were “comparable to” those of the plaintiff, the use could not be “fair.” The court, however, stated that false advertising was a separate issue to be dealt with under Section</w:t>
      </w:r>
    </w:p>
    <w:p w14:paraId="08FC59B1" w14:textId="2E205206" w:rsidR="00370FB0" w:rsidRPr="00F35C22" w:rsidRDefault="00F40CCD" w:rsidP="00F35C22">
      <w:pPr>
        <w:pStyle w:val="BNormal"/>
      </w:pPr>
      <w:r w:rsidRPr="00F35C22">
        <w:t>43(a)(1)(B)</w:t>
      </w:r>
      <w:r w:rsidR="00370FB0" w:rsidRPr="00F35C22">
        <w:t>.</w:t>
      </w:r>
      <w:r w:rsidR="00370FB0" w:rsidRPr="00F35C22">
        <w:t xml:space="preserve"> </w:t>
      </w:r>
      <w:r w:rsidR="00370FB0" w:rsidRPr="00F35C22">
        <w:t>T</w:t>
      </w:r>
      <w:r w:rsidRPr="00F35C22">
        <w:t>he only issue the court found relevant was whether the purpose of the comparative use was to identify the famous mark owner, which it was.</w:t>
      </w:r>
      <w:r w:rsidR="00F35C22" w:rsidRPr="00F35C22">
        <w:rPr>
          <w:vertAlign w:val="superscript"/>
        </w:rPr>
        <w:footnoteReference w:id="97"/>
      </w:r>
    </w:p>
    <w:p w14:paraId="0E5272FC" w14:textId="155EA41C" w:rsidR="00370FB0" w:rsidRPr="00F35C22" w:rsidRDefault="00F40CCD" w:rsidP="00F35C22">
      <w:pPr>
        <w:pStyle w:val="BNormal"/>
      </w:pPr>
      <w:r w:rsidRPr="00F35C22">
        <w:t>In the third case,</w:t>
      </w:r>
      <w:r w:rsidR="00F35C22" w:rsidRPr="00F35C22">
        <w:rPr>
          <w:vertAlign w:val="superscript"/>
        </w:rPr>
        <w:footnoteReference w:id="98"/>
      </w:r>
      <w:r w:rsidRPr="00F35C22">
        <w:t xml:space="preserve"> the court found the use to be unfair</w:t>
      </w:r>
      <w:r w:rsidR="00370FB0" w:rsidRPr="00F35C22">
        <w:t>.</w:t>
      </w:r>
      <w:r w:rsidR="00370FB0" w:rsidRPr="00F35C22">
        <w:t xml:space="preserve"> </w:t>
      </w:r>
      <w:r w:rsidR="00370FB0" w:rsidRPr="00F35C22">
        <w:t>T</w:t>
      </w:r>
      <w:r w:rsidRPr="00F35C22">
        <w:t>he alleged diluter manufactured car cleaners and polishes</w:t>
      </w:r>
      <w:r w:rsidR="00370FB0" w:rsidRPr="00F35C22">
        <w:t>.</w:t>
      </w:r>
      <w:r w:rsidR="00370FB0" w:rsidRPr="00F35C22">
        <w:t xml:space="preserve"> </w:t>
      </w:r>
      <w:r w:rsidR="00370FB0" w:rsidRPr="00F35C22">
        <w:t>I</w:t>
      </w:r>
      <w:r w:rsidRPr="00F35C22">
        <w:t>n a magazine advertisement and a promotional video, it used a Porsche 911 automobile as the car on which the product was being applied.</w:t>
      </w:r>
      <w:r w:rsidR="00F35C22" w:rsidRPr="00F35C22">
        <w:rPr>
          <w:vertAlign w:val="superscript"/>
        </w:rPr>
        <w:footnoteReference w:id="99"/>
      </w:r>
      <w:r w:rsidRPr="00F35C22">
        <w:t xml:space="preserve"> The court found that the use of the Porsche 911 was unnecessary, since the advertisement could have used just a portion of the car without featuring the trademark as prominently as it did.</w:t>
      </w:r>
      <w:r w:rsidR="00F35C22" w:rsidRPr="00F35C22">
        <w:rPr>
          <w:vertAlign w:val="superscript"/>
        </w:rPr>
        <w:footnoteReference w:id="100"/>
      </w:r>
      <w:r w:rsidRPr="00F35C22">
        <w:t xml:space="preserve"> It is worth noting that the court applied the same fair use defense to both confusion and dilution claims</w:t>
      </w:r>
      <w:r w:rsidR="00370FB0" w:rsidRPr="00F35C22">
        <w:t>.</w:t>
      </w:r>
      <w:r w:rsidR="00370FB0" w:rsidRPr="00F35C22">
        <w:t xml:space="preserve"> </w:t>
      </w:r>
      <w:r w:rsidR="00370FB0" w:rsidRPr="00F35C22">
        <w:t>F</w:t>
      </w:r>
      <w:r w:rsidRPr="00F35C22">
        <w:t>or confusion claims, however, the proper defense is Section 33(b)(4), or the judicially recognized nominative use defense, whereas Section 43(c)(3)(A) provides an independent exemption for dilution claims.</w:t>
      </w:r>
    </w:p>
    <w:p w14:paraId="26066870" w14:textId="09AA46A7" w:rsidR="00370FB0" w:rsidRPr="00F35C22" w:rsidRDefault="00F40CCD" w:rsidP="00F35C22">
      <w:pPr>
        <w:pStyle w:val="BNormal"/>
      </w:pPr>
      <w:r w:rsidRPr="00F35C22">
        <w:t>The paucity of precedent under the FTDA leaves important questions about fair uses unanswered</w:t>
      </w:r>
      <w:r w:rsidR="00370FB0" w:rsidRPr="00F35C22">
        <w:t>.</w:t>
      </w:r>
      <w:r w:rsidR="00370FB0" w:rsidRPr="00F35C22">
        <w:t xml:space="preserve"> </w:t>
      </w:r>
      <w:r w:rsidR="00370FB0" w:rsidRPr="00F35C22">
        <w:t>O</w:t>
      </w:r>
      <w:r w:rsidRPr="00F35C22">
        <w:t xml:space="preserve">ne question is the status of cases like </w:t>
      </w:r>
      <w:r w:rsidR="00F35C22" w:rsidRPr="00F35C22">
        <w:rPr>
          <w:i/>
        </w:rPr>
        <w:t>Deere &amp; Co</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MTD Products, Inc</w:t>
      </w:r>
      <w:r w:rsidRPr="00F35C22">
        <w:t>.</w:t>
      </w:r>
      <w:r w:rsidR="00F35C22" w:rsidRPr="00F35C22">
        <w:rPr>
          <w:vertAlign w:val="superscript"/>
        </w:rPr>
        <w:footnoteReference w:id="101"/>
      </w:r>
      <w:r w:rsidRPr="00F35C22">
        <w:t xml:space="preserve"> </w:t>
      </w:r>
      <w:r w:rsidR="00F35C22" w:rsidRPr="00F35C22">
        <w:rPr>
          <w:i/>
        </w:rPr>
        <w:t>Deere</w:t>
      </w:r>
      <w:r w:rsidRPr="00F35C22">
        <w:t xml:space="preserve"> involved a television commercial for a lawnmower aired by a Deere competitor</w:t>
      </w:r>
      <w:r w:rsidR="00370FB0" w:rsidRPr="00F35C22">
        <w:t>.</w:t>
      </w:r>
      <w:r w:rsidR="00370FB0" w:rsidRPr="00F35C22">
        <w:t xml:space="preserve"> </w:t>
      </w:r>
      <w:r w:rsidR="00370FB0" w:rsidRPr="00F35C22">
        <w:t>D</w:t>
      </w:r>
      <w:r w:rsidRPr="00F35C22">
        <w:t>uring the defendant’s commercial, an animated version of Deere’s logo (a deer) is seen bounding away from the defendant’s mower, apparently in fear.</w:t>
      </w:r>
      <w:r w:rsidR="00F35C22" w:rsidRPr="00F35C22">
        <w:rPr>
          <w:vertAlign w:val="superscript"/>
        </w:rPr>
        <w:footnoteReference w:id="102"/>
      </w:r>
      <w:r w:rsidRPr="00F35C22">
        <w:t xml:space="preserve"> Applying New York’s dilution statute, the Second Circuit held that the commercial diluted Deere’s mark.</w:t>
      </w:r>
      <w:r w:rsidR="00F35C22" w:rsidRPr="00F35C22">
        <w:rPr>
          <w:vertAlign w:val="superscript"/>
        </w:rPr>
        <w:footnoteReference w:id="103"/>
      </w:r>
      <w:r w:rsidRPr="00F35C22">
        <w:t xml:space="preserve"> In particular, the court cited the defendant’s alteration of Deere’s logo as the key factor in this holding.</w:t>
      </w:r>
      <w:r w:rsidR="00F35C22" w:rsidRPr="00F35C22">
        <w:rPr>
          <w:vertAlign w:val="superscript"/>
        </w:rPr>
        <w:footnoteReference w:id="104"/>
      </w:r>
    </w:p>
    <w:p w14:paraId="3BCB3301" w14:textId="4BC312AF" w:rsidR="00370FB0" w:rsidRPr="00F35C22" w:rsidRDefault="00F40CCD" w:rsidP="00F35C22">
      <w:pPr>
        <w:pStyle w:val="BNormal"/>
      </w:pPr>
      <w:r w:rsidRPr="00F35C22">
        <w:t xml:space="preserve">If Section 43(c)(3)(A) excluded all comparative advertising from dilution, not just “fair” comparative advertisements, then the facts of </w:t>
      </w:r>
      <w:r w:rsidR="00F35C22" w:rsidRPr="00F35C22">
        <w:rPr>
          <w:i/>
        </w:rPr>
        <w:t>Deere</w:t>
      </w:r>
      <w:r w:rsidRPr="00F35C22">
        <w:t xml:space="preserve"> clearly would qualify for the exclusion</w:t>
      </w:r>
      <w:r w:rsidR="00370FB0" w:rsidRPr="00F35C22">
        <w:t>.</w:t>
      </w:r>
      <w:r w:rsidR="00370FB0" w:rsidRPr="00F35C22">
        <w:t xml:space="preserve"> </w:t>
      </w:r>
      <w:r w:rsidR="00370FB0" w:rsidRPr="00F35C22">
        <w:t>D</w:t>
      </w:r>
      <w:r w:rsidRPr="00F35C22">
        <w:t>efendant MTD’s use was in an advertisement that was designed to allow consumers to compare its goods with those of Deere</w:t>
      </w:r>
      <w:r w:rsidR="00370FB0" w:rsidRPr="00F35C22">
        <w:t>.</w:t>
      </w:r>
      <w:r w:rsidR="00370FB0" w:rsidRPr="00F35C22">
        <w:t xml:space="preserve"> </w:t>
      </w:r>
      <w:r w:rsidR="00370FB0" w:rsidRPr="00F35C22">
        <w:t>I</w:t>
      </w:r>
      <w:r w:rsidRPr="00F35C22">
        <w:t>t used the Deere logo to refer to Deere and its goods</w:t>
      </w:r>
      <w:r w:rsidR="00370FB0" w:rsidRPr="00F35C22">
        <w:t>.</w:t>
      </w:r>
      <w:r w:rsidR="00370FB0" w:rsidRPr="00F35C22">
        <w:t xml:space="preserve"> </w:t>
      </w:r>
      <w:r w:rsidR="00370FB0" w:rsidRPr="00F35C22">
        <w:t>T</w:t>
      </w:r>
      <w:r w:rsidRPr="00F35C22">
        <w:t xml:space="preserve">he </w:t>
      </w:r>
      <w:r w:rsidR="00F35C22" w:rsidRPr="00F35C22">
        <w:rPr>
          <w:i/>
        </w:rPr>
        <w:t>Restatement</w:t>
      </w:r>
      <w:r w:rsidRPr="00F35C22">
        <w:t xml:space="preserve"> takes the position that a non-trademark use, even one that “criticize[s], ridicule[s], </w:t>
      </w:r>
      <w:proofErr w:type="spellStart"/>
      <w:r w:rsidRPr="00F35C22">
        <w:t>parod</w:t>
      </w:r>
      <w:proofErr w:type="spellEnd"/>
      <w:r w:rsidRPr="00F35C22">
        <w:t>[</w:t>
      </w:r>
      <w:proofErr w:type="spellStart"/>
      <w:r w:rsidRPr="00F35C22">
        <w:t>ies</w:t>
      </w:r>
      <w:proofErr w:type="spellEnd"/>
      <w:r w:rsidRPr="00F35C22">
        <w:t>], or disparage[s] the other or the other’s goods,” is not subject to a dilution claim, unless the use is independently tortious (as a defamation or injurious falsehood, for example).</w:t>
      </w:r>
      <w:r w:rsidR="00F35C22" w:rsidRPr="00F35C22">
        <w:rPr>
          <w:vertAlign w:val="superscript"/>
        </w:rPr>
        <w:footnoteReference w:id="105"/>
      </w:r>
      <w:r w:rsidRPr="00F35C22">
        <w:t xml:space="preserve"> If “fair use” under the TDRA includes any non-trademark use that is not independently tortious, that interpretation will preclude a federal dilution claim in cases like </w:t>
      </w:r>
      <w:r w:rsidR="00F35C22" w:rsidRPr="00F35C22">
        <w:rPr>
          <w:i/>
        </w:rPr>
        <w:t>Deere</w:t>
      </w:r>
      <w:r w:rsidRPr="00F35C22">
        <w:t>.</w:t>
      </w:r>
      <w:r w:rsidR="00F35C22" w:rsidRPr="00F35C22">
        <w:rPr>
          <w:vertAlign w:val="superscript"/>
        </w:rPr>
        <w:footnoteReference w:id="106"/>
      </w:r>
    </w:p>
    <w:p w14:paraId="626F9702" w14:textId="5469A51F" w:rsidR="00370FB0" w:rsidRPr="00F35C22" w:rsidRDefault="00F40CCD" w:rsidP="00F35C22">
      <w:pPr>
        <w:pStyle w:val="BNormal"/>
      </w:pPr>
      <w:r w:rsidRPr="00F35C22">
        <w:t>If one were to take the position that any tarnishing use was an “unfair” one, the situation would be more uncertain</w:t>
      </w:r>
      <w:r w:rsidR="00370FB0" w:rsidRPr="00F35C22">
        <w:t>.</w:t>
      </w:r>
      <w:r w:rsidR="00370FB0" w:rsidRPr="00F35C22">
        <w:t xml:space="preserve"> </w:t>
      </w:r>
      <w:r w:rsidR="00370FB0" w:rsidRPr="00F35C22">
        <w:t>A</w:t>
      </w:r>
      <w:r w:rsidRPr="00F35C22">
        <w:t>s noted in an earlier chapter,</w:t>
      </w:r>
      <w:r w:rsidR="00F35C22" w:rsidRPr="00F35C22">
        <w:rPr>
          <w:vertAlign w:val="superscript"/>
        </w:rPr>
        <w:footnoteReference w:id="107"/>
      </w:r>
      <w:r w:rsidRPr="00F35C22">
        <w:t xml:space="preserve"> the </w:t>
      </w:r>
      <w:r w:rsidR="00F35C22" w:rsidRPr="00F35C22">
        <w:rPr>
          <w:i/>
        </w:rPr>
        <w:t>Deere</w:t>
      </w:r>
      <w:r w:rsidRPr="00F35C22">
        <w:t xml:space="preserve"> opinion stated that it was not a case of </w:t>
      </w:r>
      <w:proofErr w:type="spellStart"/>
      <w:r w:rsidRPr="00F35C22">
        <w:t>tarnishment</w:t>
      </w:r>
      <w:proofErr w:type="spellEnd"/>
      <w:r w:rsidRPr="00F35C22">
        <w:t>.</w:t>
      </w:r>
      <w:r w:rsidR="00F35C22" w:rsidRPr="00F35C22">
        <w:rPr>
          <w:vertAlign w:val="superscript"/>
        </w:rPr>
        <w:footnoteReference w:id="108"/>
      </w:r>
      <w:r w:rsidRPr="00F35C22">
        <w:t xml:space="preserve"> However, the subsequent </w:t>
      </w:r>
      <w:r w:rsidR="00F35C22" w:rsidRPr="00F35C22">
        <w:rPr>
          <w:i/>
        </w:rPr>
        <w:t>Hormel</w:t>
      </w:r>
      <w:r w:rsidRPr="00F35C22">
        <w:t xml:space="preserve"> decision</w:t>
      </w:r>
      <w:r w:rsidR="00F35C22" w:rsidRPr="00F35C22">
        <w:rPr>
          <w:vertAlign w:val="superscript"/>
        </w:rPr>
        <w:footnoteReference w:id="109"/>
      </w:r>
      <w:r w:rsidRPr="00F35C22">
        <w:t xml:space="preserve"> by the Second Circuit reinterpreted </w:t>
      </w:r>
      <w:r w:rsidR="00F35C22" w:rsidRPr="00F35C22">
        <w:rPr>
          <w:i/>
        </w:rPr>
        <w:t>Deere</w:t>
      </w:r>
      <w:r w:rsidRPr="00F35C22">
        <w:t xml:space="preserve"> as involving a form of </w:t>
      </w:r>
      <w:proofErr w:type="spellStart"/>
      <w:r w:rsidRPr="00F35C22">
        <w:t>tarnishment</w:t>
      </w:r>
      <w:proofErr w:type="spellEnd"/>
      <w:r w:rsidRPr="00F35C22">
        <w:t>.</w:t>
      </w:r>
      <w:r w:rsidR="00F35C22" w:rsidRPr="00F35C22">
        <w:rPr>
          <w:vertAlign w:val="superscript"/>
        </w:rPr>
        <w:footnoteReference w:id="110"/>
      </w:r>
      <w:r w:rsidRPr="00F35C22">
        <w:t xml:space="preserve"> According to that approach, </w:t>
      </w:r>
      <w:proofErr w:type="spellStart"/>
      <w:r w:rsidRPr="00F35C22">
        <w:t>tarnishment</w:t>
      </w:r>
      <w:proofErr w:type="spellEnd"/>
      <w:r w:rsidRPr="00F35C22">
        <w:t xml:space="preserve"> could be an unfair use under the TDRA</w:t>
      </w:r>
      <w:r w:rsidR="00370FB0" w:rsidRPr="00F35C22">
        <w:t>.</w:t>
      </w:r>
      <w:r w:rsidR="00370FB0" w:rsidRPr="00F35C22">
        <w:t xml:space="preserve"> </w:t>
      </w:r>
      <w:r w:rsidR="00370FB0" w:rsidRPr="00F35C22">
        <w:t>O</w:t>
      </w:r>
      <w:r w:rsidRPr="00F35C22">
        <w:t xml:space="preserve">ne could also </w:t>
      </w:r>
      <w:r w:rsidRPr="00F35C22">
        <w:lastRenderedPageBreak/>
        <w:t xml:space="preserve">take the position that the advertisement at issue in </w:t>
      </w:r>
      <w:r w:rsidR="00F35C22" w:rsidRPr="00F35C22">
        <w:rPr>
          <w:i/>
        </w:rPr>
        <w:t>Deere</w:t>
      </w:r>
      <w:r w:rsidRPr="00F35C22">
        <w:t xml:space="preserve"> was more than a comparative advertisement—it was a parody and a criticism of the famous mark owner (Deere)</w:t>
      </w:r>
      <w:r w:rsidR="00370FB0" w:rsidRPr="00F35C22">
        <w:t>.</w:t>
      </w:r>
      <w:r w:rsidR="00370FB0" w:rsidRPr="00F35C22">
        <w:t xml:space="preserve"> </w:t>
      </w:r>
      <w:r w:rsidR="00370FB0" w:rsidRPr="00F35C22">
        <w:t>I</w:t>
      </w:r>
      <w:r w:rsidRPr="00F35C22">
        <w:t>n that case, perhaps such a use should be deemed excluded by Section 43(c)(3)(A)(ii), which excludes parody of and commentary on the famous mark owner’s goods</w:t>
      </w:r>
      <w:r w:rsidR="00370FB0" w:rsidRPr="00F35C22">
        <w:t>.</w:t>
      </w:r>
      <w:r w:rsidR="00370FB0" w:rsidRPr="00F35C22">
        <w:t xml:space="preserve"> </w:t>
      </w:r>
      <w:r w:rsidR="00370FB0" w:rsidRPr="00F35C22">
        <w:t>A</w:t>
      </w:r>
      <w:r w:rsidRPr="00F35C22">
        <w:t>lternatively, the fact that it was both a comparative advertisement and a parody/criticism should tip the balance in favor of it being deemed “fair.”</w:t>
      </w:r>
      <w:r w:rsidR="00F35C22" w:rsidRPr="00F35C22">
        <w:rPr>
          <w:vertAlign w:val="superscript"/>
        </w:rPr>
        <w:footnoteReference w:id="111"/>
      </w:r>
    </w:p>
    <w:p w14:paraId="390A5950" w14:textId="6A5CCE76" w:rsidR="00370FB0" w:rsidRPr="00F35C22" w:rsidRDefault="00F40CCD" w:rsidP="00F35C22">
      <w:pPr>
        <w:pStyle w:val="BNormal"/>
      </w:pPr>
      <w:r w:rsidRPr="00F35C22">
        <w:t>Moreover, an interpretation that makes any tarnishing use unfair does not comport with the normal way one would interpret the exclusion</w:t>
      </w:r>
      <w:r w:rsidR="00370FB0" w:rsidRPr="00F35C22">
        <w:t>.</w:t>
      </w:r>
      <w:r w:rsidR="00370FB0" w:rsidRPr="00F35C22">
        <w:t xml:space="preserve"> </w:t>
      </w:r>
      <w:r w:rsidR="00370FB0" w:rsidRPr="00F35C22">
        <w:t>C</w:t>
      </w:r>
      <w:r w:rsidRPr="00F35C22">
        <w:t>learly, the reference in the statute to parody and criticism means that some potentially tarnishing uses must be deemed fair uses</w:t>
      </w:r>
      <w:r w:rsidR="00370FB0" w:rsidRPr="00F35C22">
        <w:t>.</w:t>
      </w:r>
      <w:r w:rsidR="00370FB0" w:rsidRPr="00F35C22">
        <w:t xml:space="preserve"> </w:t>
      </w:r>
      <w:r w:rsidR="00370FB0" w:rsidRPr="00F35C22">
        <w:t>A</w:t>
      </w:r>
      <w:r w:rsidRPr="00F35C22">
        <w:t xml:space="preserve">lthough potential </w:t>
      </w:r>
      <w:proofErr w:type="spellStart"/>
      <w:r w:rsidRPr="00F35C22">
        <w:t>tarnishment</w:t>
      </w:r>
      <w:proofErr w:type="spellEnd"/>
      <w:r w:rsidRPr="00F35C22">
        <w:t xml:space="preserve"> may not be irrelevant to the determination of fairness, the mere potential for </w:t>
      </w:r>
      <w:proofErr w:type="spellStart"/>
      <w:r w:rsidRPr="00F35C22">
        <w:t>tarnishment</w:t>
      </w:r>
      <w:proofErr w:type="spellEnd"/>
      <w:r w:rsidRPr="00F35C22">
        <w:t xml:space="preserve"> should not extinguish the protection of the statute</w:t>
      </w:r>
      <w:r w:rsidR="00370FB0" w:rsidRPr="00F35C22">
        <w:t>.</w:t>
      </w:r>
      <w:r w:rsidR="00370FB0" w:rsidRPr="00F35C22">
        <w:t xml:space="preserve"> </w:t>
      </w:r>
      <w:r w:rsidR="00370FB0" w:rsidRPr="00F35C22">
        <w:t>A</w:t>
      </w:r>
      <w:r w:rsidRPr="00F35C22">
        <w:t>fter all, a comparative advertisement by its nature seeks to diminish the reputation of the famous mark owner relative to that of the advertiser.</w:t>
      </w:r>
    </w:p>
    <w:p w14:paraId="68A37251" w14:textId="5E31ACD0" w:rsidR="00370FB0" w:rsidRPr="00F35C22" w:rsidRDefault="00F35C22" w:rsidP="00F35C22">
      <w:pPr>
        <w:pStyle w:val="BNormal"/>
      </w:pPr>
      <w:r w:rsidRPr="00F35C22">
        <w:rPr>
          <w:i/>
        </w:rPr>
        <w:t>Deere</w:t>
      </w:r>
      <w:r w:rsidR="00F40CCD" w:rsidRPr="00F35C22">
        <w:t xml:space="preserve"> and </w:t>
      </w:r>
      <w:r w:rsidRPr="00F35C22">
        <w:rPr>
          <w:i/>
        </w:rPr>
        <w:t>Hormel</w:t>
      </w:r>
      <w:r w:rsidR="00F40CCD" w:rsidRPr="00F35C22">
        <w:t xml:space="preserve"> were decided under New York law</w:t>
      </w:r>
      <w:r w:rsidR="00370FB0" w:rsidRPr="00F35C22">
        <w:t>;</w:t>
      </w:r>
      <w:r w:rsidR="00370FB0" w:rsidRPr="00F35C22">
        <w:t xml:space="preserve"> </w:t>
      </w:r>
      <w:r w:rsidR="00370FB0" w:rsidRPr="00F35C22">
        <w:t>t</w:t>
      </w:r>
      <w:r w:rsidR="00F40CCD" w:rsidRPr="00F35C22">
        <w:t>hose decisions do not bind courts interpreting the TDRA</w:t>
      </w:r>
      <w:r w:rsidR="00370FB0" w:rsidRPr="00F35C22">
        <w:t>.</w:t>
      </w:r>
      <w:r w:rsidR="00370FB0" w:rsidRPr="00F35C22">
        <w:t xml:space="preserve"> </w:t>
      </w:r>
      <w:r w:rsidR="00370FB0" w:rsidRPr="00F35C22">
        <w:t>T</w:t>
      </w:r>
      <w:r w:rsidR="00F40CCD" w:rsidRPr="00F35C22">
        <w:t xml:space="preserve">he legislative history of the FTDA and TDRA does not answer the question of how the </w:t>
      </w:r>
      <w:r w:rsidRPr="00F35C22">
        <w:rPr>
          <w:i/>
        </w:rPr>
        <w:t xml:space="preserve">Deere </w:t>
      </w:r>
      <w:r w:rsidR="00F40CCD" w:rsidRPr="00F35C22">
        <w:t xml:space="preserve">advertisement would fare under the amended statute, though a witness at the 1995 hearings representing INTA indicated that she thought </w:t>
      </w:r>
      <w:r w:rsidRPr="00F35C22">
        <w:rPr>
          <w:i/>
        </w:rPr>
        <w:t>Deere</w:t>
      </w:r>
      <w:r w:rsidR="00F40CCD" w:rsidRPr="00F35C22">
        <w:t xml:space="preserve"> would still apply under the original FTDA.</w:t>
      </w:r>
      <w:r w:rsidRPr="00F35C22">
        <w:rPr>
          <w:vertAlign w:val="superscript"/>
        </w:rPr>
        <w:footnoteReference w:id="112"/>
      </w:r>
      <w:r w:rsidR="00F40CCD" w:rsidRPr="00F35C22">
        <w:t xml:space="preserve"> One court, applying the original FTDA exclusion, implicitly accepted </w:t>
      </w:r>
      <w:r w:rsidRPr="00F35C22">
        <w:rPr>
          <w:i/>
        </w:rPr>
        <w:t>Deere</w:t>
      </w:r>
      <w:r w:rsidR="00F40CCD" w:rsidRPr="00F35C22">
        <w:t xml:space="preserve"> as applicable to such claims by distinguishing </w:t>
      </w:r>
      <w:r w:rsidRPr="00F35C22">
        <w:rPr>
          <w:i/>
        </w:rPr>
        <w:t>Deere</w:t>
      </w:r>
      <w:r w:rsidR="00F40CCD" w:rsidRPr="00F35C22">
        <w:t xml:space="preserve"> from a situation the court regarded as true “fair use.”</w:t>
      </w:r>
      <w:r w:rsidRPr="00F35C22">
        <w:rPr>
          <w:vertAlign w:val="superscript"/>
        </w:rPr>
        <w:footnoteReference w:id="113"/>
      </w:r>
      <w:r w:rsidR="00F40CCD" w:rsidRPr="00F35C22">
        <w:t xml:space="preserve"> However, another court implicitly rejected </w:t>
      </w:r>
      <w:r w:rsidRPr="00F35C22">
        <w:rPr>
          <w:i/>
        </w:rPr>
        <w:t>Deere</w:t>
      </w:r>
      <w:r w:rsidR="00F40CCD" w:rsidRPr="00F35C22">
        <w:t xml:space="preserve"> by allowing the defense despite an argument that the comparison in the advertisement was not accurate.</w:t>
      </w:r>
      <w:r w:rsidRPr="00F35C22">
        <w:rPr>
          <w:vertAlign w:val="superscript"/>
        </w:rPr>
        <w:footnoteReference w:id="114"/>
      </w:r>
      <w:r w:rsidR="00F40CCD" w:rsidRPr="00F35C22">
        <w:t xml:space="preserve"> Whether such a mild parody as the one in </w:t>
      </w:r>
      <w:r w:rsidRPr="00F35C22">
        <w:rPr>
          <w:i/>
        </w:rPr>
        <w:t>Deere</w:t>
      </w:r>
      <w:r w:rsidR="00F40CCD" w:rsidRPr="00F35C22">
        <w:t>, even one deemed “tarnishing,” should be deemed an “unfair” comparative advertisement is problematic and will need to await further decisions</w:t>
      </w:r>
      <w:r w:rsidR="00370FB0" w:rsidRPr="00F35C22">
        <w:t>.</w:t>
      </w:r>
      <w:r w:rsidR="00370FB0" w:rsidRPr="00F35C22">
        <w:t xml:space="preserve"> </w:t>
      </w:r>
      <w:r w:rsidR="00370FB0" w:rsidRPr="00F35C22">
        <w:t>I</w:t>
      </w:r>
      <w:r w:rsidR="00F40CCD" w:rsidRPr="00F35C22">
        <w:t xml:space="preserve">t is noteworthy that even the </w:t>
      </w:r>
      <w:r w:rsidRPr="00F35C22">
        <w:rPr>
          <w:i/>
        </w:rPr>
        <w:t>Deere</w:t>
      </w:r>
      <w:r w:rsidR="00F40CCD" w:rsidRPr="00F35C22">
        <w:t xml:space="preserve"> court did not say that </w:t>
      </w:r>
      <w:r w:rsidRPr="00F35C22">
        <w:rPr>
          <w:i/>
        </w:rPr>
        <w:t>all</w:t>
      </w:r>
      <w:r w:rsidR="00F40CCD" w:rsidRPr="00F35C22">
        <w:t xml:space="preserve"> alterations of a mark would subject one to liability for dilution.</w:t>
      </w:r>
      <w:r w:rsidRPr="00F35C22">
        <w:rPr>
          <w:vertAlign w:val="superscript"/>
        </w:rPr>
        <w:footnoteReference w:id="115"/>
      </w:r>
    </w:p>
    <w:p w14:paraId="186B11F7" w14:textId="513BCB2C" w:rsidR="00F35C22" w:rsidRPr="00F35C22" w:rsidRDefault="00F35C22" w:rsidP="00F35C22">
      <w:pPr>
        <w:pStyle w:val="BHead2"/>
      </w:pPr>
      <w:r>
        <w:t>II.</w:t>
      </w:r>
      <w:r w:rsidRPr="00F35C22">
        <w:rPr>
          <w:rStyle w:val="BBNAidChar"/>
          <w:rFonts w:eastAsiaTheme="majorEastAsia"/>
        </w:rPr>
        <w:t>C</w:t>
      </w:r>
      <w:r w:rsidRPr="00F35C22">
        <w:t>.</w:t>
      </w:r>
      <w:r>
        <w:t> </w:t>
      </w:r>
      <w:r w:rsidRPr="00F35C22">
        <w:tab/>
        <w:t>Fair Use and Parody, Criticism, and Commentary</w:t>
      </w:r>
    </w:p>
    <w:p w14:paraId="05216A92" w14:textId="1EAB08AF" w:rsidR="00370FB0" w:rsidRPr="00F35C22" w:rsidRDefault="00F40CCD" w:rsidP="00F35C22">
      <w:pPr>
        <w:pStyle w:val="BNormal"/>
      </w:pPr>
      <w:r w:rsidRPr="00F35C22">
        <w:t>The fair use exclusion under the TDRA does more than give express recognition to descriptive and nominative fair uses as exclusions from liability</w:t>
      </w:r>
      <w:r w:rsidR="00370FB0" w:rsidRPr="00F35C22">
        <w:t>.</w:t>
      </w:r>
      <w:r w:rsidR="00370FB0" w:rsidRPr="00F35C22">
        <w:t xml:space="preserve"> </w:t>
      </w:r>
      <w:r w:rsidR="00370FB0" w:rsidRPr="00F35C22">
        <w:t>I</w:t>
      </w:r>
      <w:r w:rsidRPr="00F35C22">
        <w:t>t adds parody, criticism, and commentary to the list of uses covered by the “fair use” exclusion</w:t>
      </w:r>
      <w:r w:rsidR="00370FB0" w:rsidRPr="00F35C22">
        <w:t>.</w:t>
      </w:r>
      <w:r w:rsidR="00370FB0" w:rsidRPr="00F35C22">
        <w:t xml:space="preserve"> </w:t>
      </w:r>
      <w:r w:rsidR="00370FB0" w:rsidRPr="00F35C22">
        <w:t>T</w:t>
      </w:r>
      <w:r w:rsidRPr="00F35C22">
        <w:t>his addition is contained in subsection (ii) of Section 43(c)(3)(A)</w:t>
      </w:r>
      <w:r w:rsidR="00370FB0" w:rsidRPr="00F35C22">
        <w:t>:</w:t>
      </w:r>
      <w:r w:rsidR="00370FB0" w:rsidRPr="00F35C22">
        <w:t xml:space="preserve"> </w:t>
      </w:r>
      <w:r w:rsidR="00370FB0" w:rsidRPr="00F35C22">
        <w:t>“</w:t>
      </w:r>
      <w:r w:rsidRPr="00F35C22">
        <w:t>(ii) identifying and parodying, criticizing, or commenting upon the famous mark owner or the goods or services of the famous mark owner.”</w:t>
      </w:r>
    </w:p>
    <w:p w14:paraId="5ED95223" w14:textId="7AB9BCB8" w:rsidR="00370FB0" w:rsidRPr="00F35C22" w:rsidRDefault="00F40CCD" w:rsidP="00F35C22">
      <w:pPr>
        <w:pStyle w:val="BNormal"/>
      </w:pPr>
      <w:r w:rsidRPr="00F35C22">
        <w:t>Much of what is now expressly included in this exclusion was included in the noncommercial use exclusion in former Section 43(c)(4)(B) (now Section 43(c)(3)(C))</w:t>
      </w:r>
      <w:r w:rsidR="00370FB0" w:rsidRPr="00F35C22">
        <w:t>.</w:t>
      </w:r>
      <w:r w:rsidR="00370FB0" w:rsidRPr="00F35C22">
        <w:t xml:space="preserve"> </w:t>
      </w:r>
      <w:r w:rsidR="00370FB0" w:rsidRPr="00F35C22">
        <w:t>B</w:t>
      </w:r>
      <w:r w:rsidRPr="00F35C22">
        <w:t>ecause the noncommercial use exclusion remains unchanged after the TDRA, it is worth asking what is covered by the new fair use exclusion that was not part of the noncommercial use exclusion.</w:t>
      </w:r>
      <w:r w:rsidR="00F35C22" w:rsidRPr="00F35C22">
        <w:rPr>
          <w:vertAlign w:val="superscript"/>
        </w:rPr>
        <w:footnoteReference w:id="116"/>
      </w:r>
      <w:r w:rsidRPr="00F35C22">
        <w:t xml:space="preserve"> The most logical answer is that some “commercial” uses constituting parody or criticism will now be excluded from liability—as long as they are deemed “fair use.”</w:t>
      </w:r>
      <w:r w:rsidR="00F35C22" w:rsidRPr="00F35C22">
        <w:rPr>
          <w:vertAlign w:val="superscript"/>
        </w:rPr>
        <w:footnoteReference w:id="117"/>
      </w:r>
      <w:r w:rsidRPr="00F35C22">
        <w:t xml:space="preserve"> The </w:t>
      </w:r>
      <w:r w:rsidR="00F35C22" w:rsidRPr="00F35C22">
        <w:rPr>
          <w:i/>
        </w:rPr>
        <w:t>Mattel</w:t>
      </w:r>
      <w:r w:rsidRPr="00F35C22">
        <w:t xml:space="preserve"> </w:t>
      </w:r>
      <w:r w:rsidRPr="00F35C22">
        <w:lastRenderedPageBreak/>
        <w:t>case</w:t>
      </w:r>
      <w:r w:rsidR="00F35C22" w:rsidRPr="00F35C22">
        <w:rPr>
          <w:vertAlign w:val="superscript"/>
        </w:rPr>
        <w:footnoteReference w:id="118"/>
      </w:r>
      <w:r w:rsidRPr="00F35C22">
        <w:t xml:space="preserve"> tells us that “commercial” is not the same as “money making.” In that case, Barbie Girl records were sold, but the use was still deemed “noncommercial” within the meaning of the statutory exclusion</w:t>
      </w:r>
      <w:r w:rsidR="00370FB0" w:rsidRPr="00F35C22">
        <w:t>.</w:t>
      </w:r>
      <w:r w:rsidR="00370FB0" w:rsidRPr="00F35C22">
        <w:t xml:space="preserve"> </w:t>
      </w:r>
      <w:r w:rsidR="00370FB0" w:rsidRPr="00F35C22">
        <w:t>H</w:t>
      </w:r>
      <w:r w:rsidRPr="00F35C22">
        <w:t>owever, case law interpreting the FTDA was not consistent on this point.</w:t>
      </w:r>
      <w:r w:rsidR="00F35C22" w:rsidRPr="00F35C22">
        <w:rPr>
          <w:vertAlign w:val="superscript"/>
        </w:rPr>
        <w:footnoteReference w:id="119"/>
      </w:r>
      <w:r w:rsidRPr="00F35C22">
        <w:t xml:space="preserve"> When it enacted the TDRA, Congress may have wanted to make it clearer that parodies and criticism were not intended to be the subject of dilution suits even if they were used to make money</w:t>
      </w:r>
      <w:r w:rsidR="00370FB0" w:rsidRPr="00F35C22">
        <w:t>.</w:t>
      </w:r>
      <w:r w:rsidR="00370FB0" w:rsidRPr="00F35C22">
        <w:t xml:space="preserve"> </w:t>
      </w:r>
      <w:r w:rsidR="00370FB0" w:rsidRPr="00F35C22">
        <w:t>O</w:t>
      </w:r>
      <w:r w:rsidRPr="00F35C22">
        <w:t>n the other hand, to be excluded under Section 43(c)(3)(A)(ii), the use must be other than a trademark use.</w:t>
      </w:r>
      <w:r w:rsidR="00F35C22" w:rsidRPr="00F35C22">
        <w:rPr>
          <w:vertAlign w:val="superscript"/>
        </w:rPr>
        <w:footnoteReference w:id="120"/>
      </w:r>
    </w:p>
    <w:p w14:paraId="6B1FED1F" w14:textId="3FD10F00" w:rsidR="00370FB0" w:rsidRPr="00F35C22" w:rsidRDefault="00F40CCD" w:rsidP="00F35C22">
      <w:pPr>
        <w:pStyle w:val="BNormal"/>
      </w:pPr>
      <w:r w:rsidRPr="00F35C22">
        <w:t>One possible example of a “commercial” use that would fall under this exclusion is a T-shirt with a parody of a trademark printed on it.</w:t>
      </w:r>
      <w:r w:rsidR="00F35C22" w:rsidRPr="00F35C22">
        <w:rPr>
          <w:vertAlign w:val="superscript"/>
        </w:rPr>
        <w:footnoteReference w:id="121"/>
      </w:r>
      <w:r w:rsidRPr="00F35C22">
        <w:t xml:space="preserve"> Although such parodies may be protected First Amendment uses under </w:t>
      </w:r>
      <w:r w:rsidR="00F35C22" w:rsidRPr="00F35C22">
        <w:rPr>
          <w:i/>
        </w:rPr>
        <w:t>Mattel</w:t>
      </w:r>
      <w:r w:rsidRPr="00F35C22">
        <w:t>, arguably, because their primary function is simply to make money from the use of the famous mark, they are “commercial” uses.</w:t>
      </w:r>
      <w:r w:rsidR="00F35C22" w:rsidRPr="00F35C22">
        <w:rPr>
          <w:vertAlign w:val="superscript"/>
        </w:rPr>
        <w:footnoteReference w:id="122"/>
      </w:r>
      <w:r w:rsidRPr="00F35C22">
        <w:t xml:space="preserve"> The caveat under the fair use exclusion is that the use must “parody,[] </w:t>
      </w:r>
      <w:proofErr w:type="spellStart"/>
      <w:r w:rsidRPr="00F35C22">
        <w:t>criticiz</w:t>
      </w:r>
      <w:proofErr w:type="spellEnd"/>
      <w:r w:rsidRPr="00F35C22">
        <w:t>[e], or comment[] upon the famous mark owner” or its goods or services</w:t>
      </w:r>
      <w:r w:rsidR="00370FB0" w:rsidRPr="00F35C22">
        <w:t>.</w:t>
      </w:r>
      <w:r w:rsidR="00370FB0" w:rsidRPr="00F35C22">
        <w:t xml:space="preserve"> </w:t>
      </w:r>
      <w:r w:rsidR="00370FB0" w:rsidRPr="00F35C22">
        <w:t>H</w:t>
      </w:r>
      <w:r w:rsidRPr="00F35C22">
        <w:t xml:space="preserve">owever, it should mean that the </w:t>
      </w:r>
      <w:r w:rsidR="00F35C22" w:rsidRPr="00F35C22">
        <w:rPr>
          <w:i/>
        </w:rPr>
        <w:t>medium</w:t>
      </w:r>
      <w:r w:rsidRPr="00F35C22">
        <w:t xml:space="preserve"> of the parody or criticism ought to be irrelevant—even if the medium is an article of merchandise.</w:t>
      </w:r>
      <w:r w:rsidR="00F35C22" w:rsidRPr="00F35C22">
        <w:rPr>
          <w:vertAlign w:val="superscript"/>
        </w:rPr>
        <w:footnoteReference w:id="123"/>
      </w:r>
      <w:r w:rsidRPr="00F35C22">
        <w:t xml:space="preserve"> One court has discussed this exclusion in connection with decals using Ford Motor Company’s logo that criticized the bailout of some U.S</w:t>
      </w:r>
      <w:r w:rsidR="00370FB0" w:rsidRPr="00F35C22">
        <w:t>.</w:t>
      </w:r>
      <w:r w:rsidR="00370FB0" w:rsidRPr="00F35C22">
        <w:t xml:space="preserve"> </w:t>
      </w:r>
      <w:r w:rsidR="00370FB0" w:rsidRPr="00F35C22">
        <w:t>a</w:t>
      </w:r>
      <w:r w:rsidRPr="00F35C22">
        <w:t>uto manufacturers in 2009.</w:t>
      </w:r>
      <w:r w:rsidR="00F35C22" w:rsidRPr="00F35C22">
        <w:rPr>
          <w:vertAlign w:val="superscript"/>
        </w:rPr>
        <w:footnoteReference w:id="124"/>
      </w:r>
    </w:p>
    <w:p w14:paraId="18F47998" w14:textId="616FFC59" w:rsidR="00370FB0" w:rsidRPr="00F35C22" w:rsidRDefault="00F40CCD" w:rsidP="00F35C22">
      <w:pPr>
        <w:pStyle w:val="BNormal"/>
      </w:pPr>
      <w:r w:rsidRPr="00F35C22">
        <w:t>On the other hand, Section 43(c)(3)(A)(ii) contains an omission that limits its coverage</w:t>
      </w:r>
      <w:r w:rsidR="00370FB0" w:rsidRPr="00F35C22">
        <w:t>.</w:t>
      </w:r>
      <w:r w:rsidR="00370FB0" w:rsidRPr="00F35C22">
        <w:t xml:space="preserve"> </w:t>
      </w:r>
      <w:r w:rsidR="00370FB0" w:rsidRPr="00F35C22">
        <w:t>A</w:t>
      </w:r>
      <w:r w:rsidRPr="00F35C22">
        <w:t>lthough parodies are specifically mentioned, satire is not</w:t>
      </w:r>
      <w:r w:rsidR="00370FB0" w:rsidRPr="00F35C22">
        <w:t>.</w:t>
      </w:r>
      <w:r w:rsidR="00370FB0" w:rsidRPr="00F35C22">
        <w:t xml:space="preserve"> </w:t>
      </w:r>
      <w:r w:rsidR="00370FB0" w:rsidRPr="00F35C22">
        <w:t>I</w:t>
      </w:r>
      <w:r w:rsidRPr="00F35C22">
        <w:t>t is unclear to what extent this means that the section incorporates a parody vs</w:t>
      </w:r>
      <w:r w:rsidR="00370FB0" w:rsidRPr="00F35C22">
        <w:t>.</w:t>
      </w:r>
      <w:r w:rsidR="00370FB0" w:rsidRPr="00F35C22">
        <w:t xml:space="preserve"> </w:t>
      </w:r>
      <w:r w:rsidR="00370FB0" w:rsidRPr="00F35C22">
        <w:t>s</w:t>
      </w:r>
      <w:r w:rsidRPr="00F35C22">
        <w:t>atire approach to fair use.</w:t>
      </w:r>
      <w:r w:rsidR="00F35C22" w:rsidRPr="00F35C22">
        <w:rPr>
          <w:vertAlign w:val="superscript"/>
        </w:rPr>
        <w:footnoteReference w:id="125"/>
      </w:r>
      <w:r w:rsidRPr="00F35C22">
        <w:t xml:space="preserve"> One might think that the distinction between parody and satire should not make a difference, but courts have placed significance on the distinction.</w:t>
      </w:r>
      <w:r w:rsidR="00F35C22" w:rsidRPr="00F35C22">
        <w:rPr>
          <w:vertAlign w:val="superscript"/>
        </w:rPr>
        <w:footnoteReference w:id="126"/>
      </w:r>
      <w:r w:rsidRPr="00F35C22">
        <w:t xml:space="preserve"> Thus, a satiric use might not be considered a “fair use,” or at least not a fair use within this particular subsection, though it would be protected expression and a candidate for exclusion from liability under the noncommercial use provision, or perhaps the “any fair use” portion of Section 43(c)(3)(A).</w:t>
      </w:r>
      <w:r w:rsidR="00F35C22" w:rsidRPr="00F35C22">
        <w:rPr>
          <w:vertAlign w:val="superscript"/>
        </w:rPr>
        <w:footnoteReference w:id="127"/>
      </w:r>
    </w:p>
    <w:p w14:paraId="17E78BE8" w14:textId="73D69B0C" w:rsidR="00370FB0" w:rsidRPr="00F35C22" w:rsidRDefault="00F40CCD" w:rsidP="00F35C22">
      <w:pPr>
        <w:pStyle w:val="BNormal"/>
      </w:pPr>
      <w:r w:rsidRPr="00F35C22">
        <w:t xml:space="preserve">One district court applied this exclusion in a case involving keyword advertising, where the defendant’s website was found to be critical of the lending services offered by the plaintiff (the defendant offered credit </w:t>
      </w:r>
      <w:r w:rsidRPr="00F35C22">
        <w:lastRenderedPageBreak/>
        <w:t>adjustment services).</w:t>
      </w:r>
      <w:r w:rsidR="00F35C22" w:rsidRPr="00F35C22">
        <w:rPr>
          <w:vertAlign w:val="superscript"/>
        </w:rPr>
        <w:footnoteReference w:id="128"/>
      </w:r>
    </w:p>
    <w:p w14:paraId="753AA297" w14:textId="011296A4" w:rsidR="00370FB0" w:rsidRPr="00F35C22" w:rsidRDefault="00F40CCD" w:rsidP="00F35C22">
      <w:pPr>
        <w:pStyle w:val="BNormal"/>
      </w:pPr>
      <w:r w:rsidRPr="00F35C22">
        <w:t>Another district court refused to apply the exclusion to the alteration of “National Association for the Advancement of Colored People” to “National Association for the Abortion of Colored People,” stating that the unauthorized use was not a parody.</w:t>
      </w:r>
      <w:r w:rsidR="00F35C22" w:rsidRPr="00F35C22">
        <w:rPr>
          <w:vertAlign w:val="superscript"/>
        </w:rPr>
        <w:footnoteReference w:id="129"/>
      </w:r>
      <w:r w:rsidRPr="00F35C22">
        <w:t xml:space="preserve"> The court did not discuss whether the use was otherwise “fair,” nor did it discuss whether the use could be protected as “commenting upon” the famous NAACP mark, which is expressly provided for in Section 43(c)(3)(A)(ii)</w:t>
      </w:r>
      <w:r w:rsidR="00370FB0" w:rsidRPr="00F35C22">
        <w:t>.</w:t>
      </w:r>
      <w:r w:rsidR="00370FB0" w:rsidRPr="00F35C22">
        <w:t xml:space="preserve"> </w:t>
      </w:r>
      <w:r w:rsidR="00370FB0" w:rsidRPr="00F35C22">
        <w:t>H</w:t>
      </w:r>
      <w:r w:rsidRPr="00F35C22">
        <w:t>owever, on appeal, the Fourth Circuit reversed, finding the use to be “plainly” within the exclusion.</w:t>
      </w:r>
      <w:r w:rsidR="00F35C22" w:rsidRPr="00F35C22">
        <w:rPr>
          <w:vertAlign w:val="superscript"/>
        </w:rPr>
        <w:footnoteReference w:id="130"/>
      </w:r>
      <w:r w:rsidRPr="00F35C22">
        <w:t xml:space="preserve"> The court of appeals specifically stated that, “The fair use defense, however, is not limited to parody</w:t>
      </w:r>
      <w:r w:rsidR="00370FB0" w:rsidRPr="00F35C22">
        <w:t>;</w:t>
      </w:r>
      <w:r w:rsidR="00370FB0" w:rsidRPr="00F35C22">
        <w:t xml:space="preserve"> </w:t>
      </w:r>
      <w:r w:rsidR="00370FB0" w:rsidRPr="00F35C22">
        <w:t>i</w:t>
      </w:r>
      <w:r w:rsidRPr="00F35C22">
        <w:t>t also embraces uses that “</w:t>
      </w:r>
      <w:proofErr w:type="spellStart"/>
      <w:r w:rsidRPr="00F35C22">
        <w:t>criticiz</w:t>
      </w:r>
      <w:proofErr w:type="spellEnd"/>
      <w:r w:rsidRPr="00F35C22">
        <w:t>[e]” or “comment[ ] upon” the NAACP or its services.”</w:t>
      </w:r>
      <w:r w:rsidR="00F35C22" w:rsidRPr="00F35C22">
        <w:rPr>
          <w:vertAlign w:val="superscript"/>
        </w:rPr>
        <w:footnoteReference w:id="131"/>
      </w:r>
      <w:r w:rsidRPr="00F35C22">
        <w:t xml:space="preserve"> Thus, the fact that the use was an alteration of the NAACP mark and the fact that it was a nasty criticism did not make the use unfair.</w:t>
      </w:r>
    </w:p>
    <w:p w14:paraId="72420EF0" w14:textId="523951DC" w:rsidR="00370FB0" w:rsidRPr="00F35C22" w:rsidRDefault="00F40CCD" w:rsidP="00F35C22">
      <w:pPr>
        <w:pStyle w:val="BNormal"/>
      </w:pPr>
      <w:r w:rsidRPr="00F35C22">
        <w:t xml:space="preserve">The Southern District of New York applied the fair use exclusion in </w:t>
      </w:r>
      <w:r w:rsidR="00F35C22" w:rsidRPr="00F35C22">
        <w:rPr>
          <w:rStyle w:val="BCasenamefull"/>
        </w:rPr>
        <w:t>Louis Vuitton Malletier, S.A. v. My Other Bag, Inc.</w:t>
      </w:r>
      <w:r w:rsidRPr="00F35C22">
        <w:t>,</w:t>
      </w:r>
      <w:r w:rsidR="00F35C22" w:rsidRPr="00F35C22">
        <w:rPr>
          <w:vertAlign w:val="superscript"/>
        </w:rPr>
        <w:footnoteReference w:id="132"/>
      </w:r>
      <w:r w:rsidRPr="00F35C22">
        <w:t xml:space="preserve"> where the defendant (MOB) made a series of canvas tote bags with “My Other Bag” on one side and a drawing depicting a well-known accessories maker’s handbag, such as Louis Vuitton (but not exclusively so), on the other side.</w:t>
      </w:r>
      <w:r w:rsidR="00F35C22" w:rsidRPr="00F35C22">
        <w:rPr>
          <w:vertAlign w:val="superscript"/>
        </w:rPr>
        <w:footnoteReference w:id="133"/>
      </w:r>
      <w:r w:rsidRPr="00F35C22">
        <w:t xml:space="preserve"> The court held that this was not a trademark use of the Louis Vuitton mark because the company’s mark was clearly “My Other Bag …” and the famous accessory brands on the other side were not used to designate the source of the canvas tote bags.</w:t>
      </w:r>
      <w:r w:rsidR="00F35C22" w:rsidRPr="00F35C22">
        <w:rPr>
          <w:vertAlign w:val="superscript"/>
        </w:rPr>
        <w:footnoteReference w:id="134"/>
      </w:r>
      <w:r w:rsidRPr="00F35C22">
        <w:t xml:space="preserve"> The court also held that this fit squarely within the exclusion for “parody,” rejecting Louis Vuitton’s argument that MOB’s uses were not parodies of Louis Vuitton, but of more general branding, and that there was no need to use the Louis Vuitton mark to make its point.</w:t>
      </w:r>
      <w:r w:rsidR="00F35C22" w:rsidRPr="00F35C22">
        <w:rPr>
          <w:vertAlign w:val="superscript"/>
        </w:rPr>
        <w:footnoteReference w:id="135"/>
      </w:r>
      <w:r w:rsidRPr="00F35C22">
        <w:t xml:space="preserve"> The court countered that MOB needed to use </w:t>
      </w:r>
      <w:r w:rsidR="00F35C22" w:rsidRPr="00F35C22">
        <w:rPr>
          <w:i/>
        </w:rPr>
        <w:t>some</w:t>
      </w:r>
      <w:r w:rsidRPr="00F35C22">
        <w:t xml:space="preserve"> famous brand or brands to make its point, and noted that it was not necessary for the parody to be a good one in order for it to qualify for the exclusion.</w:t>
      </w:r>
      <w:r w:rsidR="00F35C22" w:rsidRPr="00F35C22">
        <w:rPr>
          <w:vertAlign w:val="superscript"/>
        </w:rPr>
        <w:footnoteReference w:id="136"/>
      </w:r>
      <w:r w:rsidRPr="00F35C22">
        <w:t xml:space="preserve"> On appeal, the Second Circuit affirmed, largely on the reasoning of the district court regarding the fair use exclusion.</w:t>
      </w:r>
      <w:r w:rsidR="00F35C22" w:rsidRPr="00F35C22">
        <w:rPr>
          <w:vertAlign w:val="superscript"/>
        </w:rPr>
        <w:footnoteReference w:id="137"/>
      </w:r>
      <w:r w:rsidRPr="00F35C22">
        <w:t xml:space="preserve"> The court held that MOB’s use was a parody, in that it simultaneously sent the message that it was and was not the parodied item.</w:t>
      </w:r>
      <w:r w:rsidR="00F35C22" w:rsidRPr="00F35C22">
        <w:rPr>
          <w:vertAlign w:val="superscript"/>
        </w:rPr>
        <w:footnoteReference w:id="138"/>
      </w:r>
      <w:r w:rsidRPr="00F35C22">
        <w:t xml:space="preserve"> In addition, the appeals court agreed with the district court that MOB had not used Louis Vuitton’s mark as a source identifier, made clear by its use of the “My Other Bag” designation on one side of its bags.</w:t>
      </w:r>
      <w:r w:rsidR="00F35C22" w:rsidRPr="00F35C22">
        <w:rPr>
          <w:vertAlign w:val="superscript"/>
        </w:rPr>
        <w:footnoteReference w:id="139"/>
      </w:r>
    </w:p>
    <w:p w14:paraId="29670DAC" w14:textId="7C8F51A0" w:rsidR="00370FB0" w:rsidRPr="00F35C22" w:rsidRDefault="00F40CCD" w:rsidP="00F35C22">
      <w:pPr>
        <w:pStyle w:val="BNormal"/>
      </w:pPr>
      <w:r w:rsidRPr="00F35C22">
        <w:t xml:space="preserve">This exclusion was also applied in </w:t>
      </w:r>
      <w:r w:rsidR="00F35C22" w:rsidRPr="00F35C22">
        <w:rPr>
          <w:rStyle w:val="BCasenamefull"/>
        </w:rPr>
        <w:t>Ebony Media Operations v. Univision Communications</w:t>
      </w:r>
      <w:r w:rsidRPr="00F35C22">
        <w:t>,</w:t>
      </w:r>
      <w:r w:rsidR="00F35C22" w:rsidRPr="00F35C22">
        <w:rPr>
          <w:vertAlign w:val="superscript"/>
        </w:rPr>
        <w:footnoteReference w:id="140"/>
      </w:r>
      <w:r w:rsidRPr="00F35C22">
        <w:t xml:space="preserve"> where defendant published an article criticizing Ebony for allegedly not paying its contributors, accompanying the article with a mock-up of an Ebony cover (including fake headlines)</w:t>
      </w:r>
      <w:r w:rsidR="00370FB0" w:rsidRPr="00F35C22">
        <w:t>.</w:t>
      </w:r>
      <w:r w:rsidR="00370FB0" w:rsidRPr="00F35C22">
        <w:t xml:space="preserve"> </w:t>
      </w:r>
      <w:r w:rsidR="00370FB0" w:rsidRPr="00F35C22">
        <w:t>T</w:t>
      </w:r>
      <w:r w:rsidRPr="00F35C22">
        <w:t>he court found that this “easily satisfies” the provisions of this exclusion.</w:t>
      </w:r>
      <w:r w:rsidR="00F35C22" w:rsidRPr="00F35C22">
        <w:rPr>
          <w:vertAlign w:val="superscript"/>
        </w:rPr>
        <w:footnoteReference w:id="141"/>
      </w:r>
    </w:p>
    <w:p w14:paraId="7844D1CB" w14:textId="7C063D1C" w:rsidR="00370FB0" w:rsidRPr="00F35C22" w:rsidRDefault="00F40CCD" w:rsidP="00F35C22">
      <w:pPr>
        <w:pStyle w:val="BNormal"/>
      </w:pPr>
      <w:r w:rsidRPr="00F35C22">
        <w:t xml:space="preserve">However, in </w:t>
      </w:r>
      <w:r w:rsidR="00F35C22" w:rsidRPr="00F35C22">
        <w:rPr>
          <w:rStyle w:val="BCasenamefull"/>
        </w:rPr>
        <w:t>The National Academy of Television Arts &amp; Sciences, Inc. v. Multimedia Systems Design, Inc.</w:t>
      </w:r>
      <w:r w:rsidRPr="00F35C22">
        <w:t>,</w:t>
      </w:r>
      <w:r w:rsidR="00F35C22" w:rsidRPr="00F35C22">
        <w:rPr>
          <w:vertAlign w:val="superscript"/>
        </w:rPr>
        <w:footnoteReference w:id="142"/>
      </w:r>
      <w:r w:rsidRPr="00F35C22">
        <w:t xml:space="preserve"> the court refused to apply the fair use defense to plaintiff’s dilution claims</w:t>
      </w:r>
      <w:r w:rsidR="00370FB0" w:rsidRPr="00F35C22">
        <w:t>.</w:t>
      </w:r>
      <w:r w:rsidR="00370FB0" w:rsidRPr="00F35C22">
        <w:t xml:space="preserve"> </w:t>
      </w:r>
      <w:r w:rsidR="00370FB0" w:rsidRPr="00F35C22">
        <w:t>T</w:t>
      </w:r>
      <w:r w:rsidRPr="00F35C22">
        <w:t>he claims involved an alleged dilution of plaintiff’s Emmy award statuette, by a parody award that replaced the globe with a simulation of a coronavirus molecule</w:t>
      </w:r>
      <w:r w:rsidR="00370FB0" w:rsidRPr="00F35C22">
        <w:t>.</w:t>
      </w:r>
      <w:r w:rsidR="00370FB0" w:rsidRPr="00F35C22">
        <w:t xml:space="preserve"> </w:t>
      </w:r>
      <w:r w:rsidR="00370FB0" w:rsidRPr="00F35C22">
        <w:t>T</w:t>
      </w:r>
      <w:r w:rsidRPr="00F35C22">
        <w:t>he defendant further promoted its “Crony Awards” ceremony to criticize the world’s response to COVID-19</w:t>
      </w:r>
      <w:r w:rsidR="00370FB0" w:rsidRPr="00F35C22">
        <w:t>.</w:t>
      </w:r>
      <w:r w:rsidR="00370FB0" w:rsidRPr="00F35C22">
        <w:t xml:space="preserve"> </w:t>
      </w:r>
      <w:r w:rsidR="00370FB0" w:rsidRPr="00F35C22">
        <w:t>T</w:t>
      </w:r>
      <w:r w:rsidRPr="00F35C22">
        <w:t>he court, however, held that the fair use defense did not apply because the use did not criticize or comment on plaintiff’s mark or its goods or services.</w:t>
      </w:r>
      <w:r w:rsidR="00F35C22" w:rsidRPr="00F35C22">
        <w:rPr>
          <w:vertAlign w:val="superscript"/>
        </w:rPr>
        <w:footnoteReference w:id="143"/>
      </w:r>
      <w:r w:rsidR="00370FB0" w:rsidRPr="00F35C22">
        <w:t xml:space="preserve"> </w:t>
      </w:r>
      <w:r w:rsidRPr="00F35C22">
        <w:t xml:space="preserve">This would seem to be an unduly cribbed interpretation of the statute, which excludes </w:t>
      </w:r>
      <w:r w:rsidR="00F35C22" w:rsidRPr="00F35C22">
        <w:rPr>
          <w:i/>
        </w:rPr>
        <w:t>any</w:t>
      </w:r>
      <w:r w:rsidRPr="00F35C22">
        <w:t xml:space="preserve"> fair use from liability.</w:t>
      </w:r>
    </w:p>
    <w:p w14:paraId="7E0A4AE1" w14:textId="7DEE37CA" w:rsidR="00F35C22" w:rsidRPr="00F35C22" w:rsidRDefault="00F35C22" w:rsidP="00F35C22">
      <w:pPr>
        <w:pStyle w:val="BHead2"/>
      </w:pPr>
      <w:r>
        <w:t>II.</w:t>
      </w:r>
      <w:r w:rsidRPr="00F35C22">
        <w:rPr>
          <w:rStyle w:val="BBNAidChar"/>
          <w:rFonts w:eastAsiaTheme="majorEastAsia"/>
        </w:rPr>
        <w:t>D</w:t>
      </w:r>
      <w:r w:rsidRPr="00F35C22">
        <w:t>.</w:t>
      </w:r>
      <w:r>
        <w:t> </w:t>
      </w:r>
      <w:r w:rsidRPr="00F35C22">
        <w:tab/>
        <w:t>Other Fair Uses?</w:t>
      </w:r>
    </w:p>
    <w:p w14:paraId="714F26BC" w14:textId="7B81B162" w:rsidR="00370FB0" w:rsidRPr="00F35C22" w:rsidRDefault="00F40CCD" w:rsidP="00F35C22">
      <w:pPr>
        <w:pStyle w:val="BNormal"/>
      </w:pPr>
      <w:r w:rsidRPr="00F35C22">
        <w:t>Section 43(c)(3)(A) excludes “</w:t>
      </w:r>
      <w:r w:rsidR="00F35C22" w:rsidRPr="00F35C22">
        <w:rPr>
          <w:i/>
        </w:rPr>
        <w:t xml:space="preserve">any </w:t>
      </w:r>
      <w:r w:rsidRPr="00F35C22">
        <w:t>fair use” from liability for dilution under federal law</w:t>
      </w:r>
      <w:r w:rsidR="00370FB0" w:rsidRPr="00F35C22">
        <w:t>.</w:t>
      </w:r>
      <w:r w:rsidR="00370FB0" w:rsidRPr="00F35C22">
        <w:t xml:space="preserve"> </w:t>
      </w:r>
      <w:r w:rsidR="00370FB0" w:rsidRPr="00F35C22">
        <w:t>P</w:t>
      </w:r>
      <w:r w:rsidRPr="00F35C22">
        <w:t>revious sections have discussed the specifically denominated fair uses</w:t>
      </w:r>
      <w:r w:rsidR="00370FB0" w:rsidRPr="00F35C22">
        <w:t>:</w:t>
      </w:r>
      <w:r w:rsidR="00370FB0" w:rsidRPr="00F35C22">
        <w:t xml:space="preserve"> </w:t>
      </w:r>
      <w:r w:rsidR="00370FB0" w:rsidRPr="00F35C22">
        <w:t>d</w:t>
      </w:r>
      <w:r w:rsidRPr="00F35C22">
        <w:t>escriptive fair use, nominative fair use, comparative advertising, and parody/commentary (which may be seen as a form of nominative fair use).</w:t>
      </w:r>
    </w:p>
    <w:p w14:paraId="529C972E" w14:textId="21FBE83C" w:rsidR="00370FB0" w:rsidRPr="00F35C22" w:rsidRDefault="00F40CCD" w:rsidP="00F35C22">
      <w:pPr>
        <w:pStyle w:val="BNormal"/>
      </w:pPr>
      <w:r w:rsidRPr="00F35C22">
        <w:t>One may reasonably ask whether there is anything left</w:t>
      </w:r>
      <w:r w:rsidR="00370FB0" w:rsidRPr="00F35C22">
        <w:t>.</w:t>
      </w:r>
      <w:r w:rsidR="00370FB0" w:rsidRPr="00F35C22">
        <w:t xml:space="preserve"> </w:t>
      </w:r>
      <w:r w:rsidR="00370FB0" w:rsidRPr="00F35C22">
        <w:t>N</w:t>
      </w:r>
      <w:r w:rsidRPr="00F35C22">
        <w:t>o doubt in drafting this exclusion, Congress was concerned that if it was too specific, a court would read the exclusion narrowly and allow dilution claims in situations in which Congress would not have permitted them</w:t>
      </w:r>
      <w:r w:rsidR="00370FB0" w:rsidRPr="00F35C22">
        <w:t>.</w:t>
      </w:r>
      <w:r w:rsidR="00370FB0" w:rsidRPr="00F35C22">
        <w:t xml:space="preserve"> </w:t>
      </w:r>
      <w:r w:rsidR="00370FB0" w:rsidRPr="00F35C22">
        <w:t>T</w:t>
      </w:r>
      <w:r w:rsidRPr="00F35C22">
        <w:t>he broad language of this provision invites courts not to read the exclusion too narrowly, but to exclude a broad range of activity, even if it is not specifically mentioned in this subsection.</w:t>
      </w:r>
    </w:p>
    <w:p w14:paraId="1370CB98" w14:textId="0157A8AE" w:rsidR="00370FB0" w:rsidRPr="00F35C22" w:rsidRDefault="00F40CCD" w:rsidP="00F35C22">
      <w:pPr>
        <w:pStyle w:val="BNormal"/>
      </w:pPr>
      <w:r w:rsidRPr="00F35C22">
        <w:t xml:space="preserve">The range of “fair uses” that are non-trademark uses </w:t>
      </w:r>
      <w:proofErr w:type="gramStart"/>
      <w:r w:rsidRPr="00F35C22">
        <w:t>and also</w:t>
      </w:r>
      <w:proofErr w:type="gramEnd"/>
      <w:r w:rsidRPr="00F35C22">
        <w:t xml:space="preserve"> are not nominative uses, descriptive uses, comparative advertisements, or parody or commentary is likely to be small.</w:t>
      </w:r>
      <w:r w:rsidR="00F35C22" w:rsidRPr="00F35C22">
        <w:rPr>
          <w:vertAlign w:val="superscript"/>
        </w:rPr>
        <w:footnoteReference w:id="144"/>
      </w:r>
      <w:r w:rsidRPr="00F35C22">
        <w:t xml:space="preserve"> Nevertheless, there are some possibilities</w:t>
      </w:r>
      <w:r w:rsidR="00370FB0" w:rsidRPr="00F35C22">
        <w:t>.</w:t>
      </w:r>
      <w:r w:rsidR="00370FB0" w:rsidRPr="00F35C22">
        <w:t xml:space="preserve"> </w:t>
      </w:r>
      <w:r w:rsidR="00370FB0" w:rsidRPr="00F35C22">
        <w:t>F</w:t>
      </w:r>
      <w:r w:rsidRPr="00F35C22">
        <w:t>irst, if satire is not deemed part of Section 43(c)(3)(A)(ii), then it may be considered a “fair use” covered by the general language of this section</w:t>
      </w:r>
      <w:r w:rsidR="00370FB0" w:rsidRPr="00F35C22">
        <w:t>.</w:t>
      </w:r>
      <w:r w:rsidR="00370FB0" w:rsidRPr="00F35C22">
        <w:t xml:space="preserve"> </w:t>
      </w:r>
      <w:r w:rsidR="00370FB0" w:rsidRPr="00F35C22">
        <w:t>S</w:t>
      </w:r>
      <w:r w:rsidRPr="00F35C22">
        <w:t>econd, the incorporation of a trademark or a trademarked good into a piece of artwork, not for the purpose of commentary or parody but just as part of the art, should be considered a “fair use” under the general terms of this subsection</w:t>
      </w:r>
      <w:r w:rsidR="00370FB0" w:rsidRPr="00F35C22">
        <w:t>.</w:t>
      </w:r>
      <w:r w:rsidR="00370FB0" w:rsidRPr="00F35C22">
        <w:t xml:space="preserve"> </w:t>
      </w:r>
      <w:r w:rsidR="00370FB0" w:rsidRPr="00F35C22">
        <w:t>(</w:t>
      </w:r>
      <w:r w:rsidRPr="00F35C22">
        <w:t>It would not be a trademark use and would not necessarily be either nominative or descriptive.) Such uses probably also would be covered by the noncommercial use exclusion, but courts should not hesitate to use the fair use exclusion where it is appropriate to do so.</w:t>
      </w:r>
    </w:p>
    <w:p w14:paraId="11EEF0DA" w14:textId="36DF344C" w:rsidR="00F35C22" w:rsidRPr="00F35C22" w:rsidRDefault="00F35C22" w:rsidP="00F35C22">
      <w:pPr>
        <w:pStyle w:val="BHead1"/>
      </w:pPr>
      <w:r w:rsidRPr="00F35C22">
        <w:rPr>
          <w:rStyle w:val="BBNAidChar"/>
          <w:rFonts w:eastAsiaTheme="majorEastAsia"/>
        </w:rPr>
        <w:t>III</w:t>
      </w:r>
      <w:r w:rsidRPr="00F35C22">
        <w:t>.</w:t>
      </w:r>
      <w:r>
        <w:t xml:space="preserve">  </w:t>
      </w:r>
      <w:r w:rsidRPr="00F35C22">
        <w:t>The News Reporting and Commentary Exclusion</w:t>
      </w:r>
    </w:p>
    <w:p w14:paraId="33EA64C2" w14:textId="69E099DB" w:rsidR="00370FB0" w:rsidRPr="00F35C22" w:rsidRDefault="00F40CCD" w:rsidP="00F35C22">
      <w:pPr>
        <w:pStyle w:val="BNormal"/>
      </w:pPr>
      <w:r w:rsidRPr="00F35C22">
        <w:t>The second</w:t>
      </w:r>
      <w:r w:rsidR="00F35C22" w:rsidRPr="00F35C22">
        <w:rPr>
          <w:vertAlign w:val="superscript"/>
        </w:rPr>
        <w:footnoteReference w:id="145"/>
      </w:r>
      <w:r w:rsidRPr="00F35C22">
        <w:t xml:space="preserve"> exclusion in Section 43(c)(3) of the Lanham Act is one that looks very straightforward</w:t>
      </w:r>
      <w:r w:rsidR="00370FB0" w:rsidRPr="00F35C22">
        <w:t>:</w:t>
      </w:r>
      <w:r w:rsidR="00370FB0" w:rsidRPr="00F35C22">
        <w:t xml:space="preserve"> </w:t>
      </w:r>
      <w:r w:rsidR="00370FB0" w:rsidRPr="00F35C22">
        <w:t>“</w:t>
      </w:r>
      <w:r w:rsidRPr="00F35C22">
        <w:t>All forms of news reporting and news commentary.”</w:t>
      </w:r>
      <w:r w:rsidR="00F35C22" w:rsidRPr="00F35C22">
        <w:rPr>
          <w:vertAlign w:val="superscript"/>
        </w:rPr>
        <w:footnoteReference w:id="146"/>
      </w:r>
      <w:r w:rsidRPr="00F35C22">
        <w:t xml:space="preserve"> Clearly, the exclusion mandated by Section 43(c)(3)(B) goes to the core of expressive content</w:t>
      </w:r>
      <w:r w:rsidR="00370FB0" w:rsidRPr="00F35C22">
        <w:t>.</w:t>
      </w:r>
      <w:r w:rsidR="00370FB0" w:rsidRPr="00F35C22">
        <w:t xml:space="preserve"> </w:t>
      </w:r>
      <w:r w:rsidR="00370FB0" w:rsidRPr="00F35C22">
        <w:t>F</w:t>
      </w:r>
      <w:r w:rsidRPr="00F35C22">
        <w:t>rom the legislative history of the original FTDA, it may be inferred that this exclusion was intended to include product reviews as well as straight news reporting and editorials.</w:t>
      </w:r>
      <w:r w:rsidR="00F35C22" w:rsidRPr="00F35C22">
        <w:rPr>
          <w:vertAlign w:val="superscript"/>
        </w:rPr>
        <w:footnoteReference w:id="147"/>
      </w:r>
      <w:r w:rsidRPr="00F35C22">
        <w:t xml:space="preserve"> This </w:t>
      </w:r>
      <w:r w:rsidRPr="00F35C22">
        <w:lastRenderedPageBreak/>
        <w:t>provision has produced few judicial interpretations, probably because most situations would raise such obvious First Amendment issues that the suits are not brought.</w:t>
      </w:r>
      <w:r w:rsidR="00F35C22" w:rsidRPr="00F35C22">
        <w:rPr>
          <w:vertAlign w:val="superscript"/>
        </w:rPr>
        <w:footnoteReference w:id="148"/>
      </w:r>
    </w:p>
    <w:p w14:paraId="1E4F088E" w14:textId="7377C24A" w:rsidR="00370FB0" w:rsidRPr="00F35C22" w:rsidRDefault="00F40CCD" w:rsidP="00F35C22">
      <w:pPr>
        <w:pStyle w:val="BNormal"/>
      </w:pPr>
      <w:r w:rsidRPr="00F35C22">
        <w:t>One situation that might present a closer case would be an advertisement that consisted largely of commentary on an issue of public concern</w:t>
      </w:r>
      <w:r w:rsidR="00370FB0" w:rsidRPr="00F35C22">
        <w:t>.</w:t>
      </w:r>
      <w:r w:rsidR="00370FB0" w:rsidRPr="00F35C22">
        <w:t xml:space="preserve"> </w:t>
      </w:r>
      <w:r w:rsidR="00370FB0" w:rsidRPr="00F35C22">
        <w:t>F</w:t>
      </w:r>
      <w:r w:rsidRPr="00F35C22">
        <w:t>or example, a company might urge opposition to a piece of legislation supported by another company</w:t>
      </w:r>
      <w:r w:rsidR="00370FB0" w:rsidRPr="00F35C22">
        <w:t>.</w:t>
      </w:r>
      <w:r w:rsidR="00370FB0" w:rsidRPr="00F35C22">
        <w:t xml:space="preserve"> </w:t>
      </w:r>
      <w:r w:rsidR="00370FB0" w:rsidRPr="00F35C22">
        <w:t>B</w:t>
      </w:r>
      <w:r w:rsidRPr="00F35C22">
        <w:t>ecause it was an advertisement that also indirectly promoted the commercial interest of the advertiser, it might not qualify as a “noncommercial” use under Section 43(c)(3)(C)</w:t>
      </w:r>
      <w:r w:rsidR="00370FB0" w:rsidRPr="00F35C22">
        <w:t>.</w:t>
      </w:r>
      <w:r w:rsidR="00370FB0" w:rsidRPr="00F35C22">
        <w:t xml:space="preserve"> </w:t>
      </w:r>
      <w:r w:rsidR="00370FB0" w:rsidRPr="00F35C22">
        <w:t>I</w:t>
      </w:r>
      <w:r w:rsidRPr="00F35C22">
        <w:t>t might qualify for exclusion as commentary under Section 43(c)(3)(A)(ii)</w:t>
      </w:r>
      <w:r w:rsidR="00370FB0" w:rsidRPr="00F35C22">
        <w:t>.</w:t>
      </w:r>
      <w:r w:rsidR="00370FB0" w:rsidRPr="00F35C22">
        <w:t xml:space="preserve"> </w:t>
      </w:r>
      <w:r w:rsidR="00370FB0" w:rsidRPr="00F35C22">
        <w:t>B</w:t>
      </w:r>
      <w:r w:rsidRPr="00F35C22">
        <w:t>ut a simple competitive advertisement that also contained commentary might not qualify for this defense.</w:t>
      </w:r>
      <w:r w:rsidR="00F35C22" w:rsidRPr="00F35C22">
        <w:rPr>
          <w:vertAlign w:val="superscript"/>
        </w:rPr>
        <w:footnoteReference w:id="149"/>
      </w:r>
      <w:r w:rsidRPr="00F35C22">
        <w:t xml:space="preserve"> Therefore, courts ought to consider separately the expressive value of the advertisement under Section 43(c)(3)(B).</w:t>
      </w:r>
    </w:p>
    <w:p w14:paraId="21E328DA" w14:textId="3077B4C1" w:rsidR="00370FB0" w:rsidRPr="00F35C22" w:rsidRDefault="00F40CCD" w:rsidP="00F35C22">
      <w:pPr>
        <w:pStyle w:val="BNormal"/>
      </w:pPr>
      <w:r w:rsidRPr="00F35C22">
        <w:t>It has been suggested that the broad wording of this provision might preclude liability even where the use was “only minimally related to news reporting,” unless there was an otherwise clear commercial purpose.</w:t>
      </w:r>
      <w:r w:rsidR="00F35C22" w:rsidRPr="00F35C22">
        <w:rPr>
          <w:vertAlign w:val="superscript"/>
        </w:rPr>
        <w:footnoteReference w:id="150"/>
      </w:r>
      <w:r w:rsidRPr="00F35C22">
        <w:t xml:space="preserve"> When applying this defense, courts should err on the side of exclusion from dilution liability, leaving it to more traditional infringement claims, such as those under Section 43(a), to impose liability in borderline cases.</w:t>
      </w:r>
    </w:p>
    <w:p w14:paraId="7AD073DE" w14:textId="2BE62173" w:rsidR="00F35C22" w:rsidRPr="00F35C22" w:rsidRDefault="00F35C22" w:rsidP="00F35C22">
      <w:pPr>
        <w:pStyle w:val="BHead1"/>
      </w:pPr>
      <w:r w:rsidRPr="00F35C22">
        <w:rPr>
          <w:rStyle w:val="BBNAidChar"/>
          <w:rFonts w:eastAsiaTheme="majorEastAsia"/>
        </w:rPr>
        <w:t>IV</w:t>
      </w:r>
      <w:r w:rsidRPr="00F35C22">
        <w:t>.</w:t>
      </w:r>
      <w:r>
        <w:t xml:space="preserve">  </w:t>
      </w:r>
      <w:r w:rsidRPr="00F35C22">
        <w:t>The Noncommercial Use Exclusion</w:t>
      </w:r>
    </w:p>
    <w:p w14:paraId="4586F897" w14:textId="54BB7EEE" w:rsidR="00370FB0" w:rsidRPr="00F35C22" w:rsidRDefault="00F40CCD" w:rsidP="00F35C22">
      <w:pPr>
        <w:pStyle w:val="BNormal"/>
      </w:pPr>
      <w:r w:rsidRPr="00F35C22">
        <w:t>Section 43(c)(3)(C) exempts “[a]</w:t>
      </w:r>
      <w:proofErr w:type="spellStart"/>
      <w:r w:rsidRPr="00F35C22">
        <w:t>ny</w:t>
      </w:r>
      <w:proofErr w:type="spellEnd"/>
      <w:r w:rsidRPr="00F35C22">
        <w:t xml:space="preserve"> noncommercial use of a mark” from a federal dilution claim.</w:t>
      </w:r>
      <w:r w:rsidR="00F35C22" w:rsidRPr="00F35C22">
        <w:rPr>
          <w:vertAlign w:val="superscript"/>
        </w:rPr>
        <w:footnoteReference w:id="151"/>
      </w:r>
      <w:r w:rsidRPr="00F35C22">
        <w:t xml:space="preserve"> This exclusion raises a considerable interpretive problem</w:t>
      </w:r>
      <w:r w:rsidR="00370FB0" w:rsidRPr="00F35C22">
        <w:t>:</w:t>
      </w:r>
      <w:r w:rsidR="00370FB0" w:rsidRPr="00F35C22">
        <w:t xml:space="preserve"> </w:t>
      </w:r>
      <w:r w:rsidR="00370FB0" w:rsidRPr="00F35C22">
        <w:t>w</w:t>
      </w:r>
      <w:r w:rsidRPr="00F35C22">
        <w:t>hat constitutes a “noncommercial” use is not inherently obvious</w:t>
      </w:r>
      <w:r w:rsidR="00370FB0" w:rsidRPr="00F35C22">
        <w:t>.</w:t>
      </w:r>
      <w:r w:rsidR="00370FB0" w:rsidRPr="00F35C22">
        <w:t xml:space="preserve"> </w:t>
      </w:r>
      <w:r w:rsidR="00370FB0" w:rsidRPr="00F35C22">
        <w:t>T</w:t>
      </w:r>
      <w:r w:rsidRPr="00F35C22">
        <w:t>his exclusion also must be reconciled with the language of Section 43(c)(1), which provides that “the owner of a famous mark that is distinctive shall be entitled</w:t>
      </w:r>
      <w:r w:rsidR="00370FB0" w:rsidRPr="00F35C22">
        <w:t xml:space="preserve"> </w:t>
      </w:r>
      <w:r w:rsidRPr="00F35C22">
        <w:t>…</w:t>
      </w:r>
      <w:r w:rsidR="00370FB0" w:rsidRPr="00F35C22">
        <w:t xml:space="preserve"> </w:t>
      </w:r>
      <w:r w:rsidRPr="00F35C22">
        <w:t xml:space="preserve">to an injunction against any person who commences </w:t>
      </w:r>
      <w:r w:rsidR="00F35C22" w:rsidRPr="00F35C22">
        <w:rPr>
          <w:i/>
        </w:rPr>
        <w:t xml:space="preserve">use </w:t>
      </w:r>
      <w:r w:rsidRPr="00F35C22">
        <w:t>of a mark</w:t>
      </w:r>
      <w:r w:rsidR="00370FB0" w:rsidRPr="00F35C22">
        <w:t xml:space="preserve"> </w:t>
      </w:r>
      <w:r w:rsidRPr="00F35C22">
        <w:t>…</w:t>
      </w:r>
      <w:r w:rsidR="00370FB0" w:rsidRPr="00F35C22">
        <w:t xml:space="preserve"> </w:t>
      </w:r>
      <w:r w:rsidR="00F35C22" w:rsidRPr="00F35C22">
        <w:rPr>
          <w:i/>
        </w:rPr>
        <w:t>in commerce</w:t>
      </w:r>
      <w:r w:rsidRPr="00F35C22">
        <w:t xml:space="preserve"> [that is likely to dilute the famous mark].”</w:t>
      </w:r>
      <w:r w:rsidR="00F35C22" w:rsidRPr="00F35C22">
        <w:rPr>
          <w:vertAlign w:val="superscript"/>
        </w:rPr>
        <w:footnoteReference w:id="152"/>
      </w:r>
      <w:r w:rsidRPr="00F35C22">
        <w:t xml:space="preserve"> One problem is the extent to which “use in commerce” is broader than “commercial” use.</w:t>
      </w:r>
      <w:r w:rsidR="00F35C22" w:rsidRPr="00F35C22">
        <w:rPr>
          <w:vertAlign w:val="superscript"/>
        </w:rPr>
        <w:footnoteReference w:id="153"/>
      </w:r>
    </w:p>
    <w:p w14:paraId="017C2E37" w14:textId="76232B40" w:rsidR="00370FB0" w:rsidRPr="00F35C22" w:rsidRDefault="00F40CCD" w:rsidP="00F35C22">
      <w:pPr>
        <w:pStyle w:val="BNormal"/>
      </w:pPr>
      <w:r w:rsidRPr="00F35C22">
        <w:t xml:space="preserve">A second issue, raised in the Supreme Court’s decision in </w:t>
      </w:r>
      <w:r w:rsidR="00F35C22" w:rsidRPr="00F35C22">
        <w:rPr>
          <w:rStyle w:val="BCasenamefull"/>
        </w:rPr>
        <w:t>Jack Daniel’s Properties, Inc. v. VIP Products LLC</w:t>
      </w:r>
      <w:r w:rsidRPr="00F35C22">
        <w:t>,</w:t>
      </w:r>
      <w:r w:rsidR="00F35C22" w:rsidRPr="00F35C22">
        <w:rPr>
          <w:vertAlign w:val="superscript"/>
        </w:rPr>
        <w:footnoteReference w:id="154"/>
      </w:r>
      <w:r w:rsidRPr="00F35C22">
        <w:t xml:space="preserve"> is the extent to which the noncommercial use exclusion may be used where the defendant uses the famous mark (or perhaps a parody thereof) as a source identifier for defendant’s goods or services.</w:t>
      </w:r>
    </w:p>
    <w:p w14:paraId="399F720A" w14:textId="390F9D03" w:rsidR="00370FB0" w:rsidRPr="00F35C22" w:rsidRDefault="00F40CCD" w:rsidP="00F35C22">
      <w:pPr>
        <w:pStyle w:val="BNormal"/>
      </w:pPr>
      <w:r w:rsidRPr="00F35C22">
        <w:t>With regard to the first interpretive issue—what, in general, is a noncommercial use—there are some important guides to its meaning</w:t>
      </w:r>
      <w:r w:rsidR="00370FB0" w:rsidRPr="00F35C22">
        <w:t>:</w:t>
      </w:r>
      <w:r w:rsidR="00370FB0" w:rsidRPr="00F35C22">
        <w:t xml:space="preserve"> </w:t>
      </w:r>
      <w:r w:rsidR="00370FB0" w:rsidRPr="00F35C22">
        <w:t>(</w:t>
      </w:r>
      <w:r w:rsidRPr="00F35C22">
        <w:t>1) Congress’s general intent as to the TDRA exclusions, including statements in the legislative history of the FTDA and TDRA</w:t>
      </w:r>
      <w:r w:rsidR="00370FB0" w:rsidRPr="00F35C22">
        <w:t>;</w:t>
      </w:r>
      <w:r w:rsidR="00370FB0" w:rsidRPr="00F35C22">
        <w:t xml:space="preserve"> </w:t>
      </w:r>
      <w:r w:rsidR="00370FB0" w:rsidRPr="00F35C22">
        <w:t>(</w:t>
      </w:r>
      <w:r w:rsidRPr="00F35C22">
        <w:t>2) the judicial definition of “commercial speech”</w:t>
      </w:r>
      <w:r w:rsidR="00370FB0" w:rsidRPr="00F35C22">
        <w:t>;</w:t>
      </w:r>
      <w:r w:rsidR="00370FB0" w:rsidRPr="00F35C22">
        <w:t xml:space="preserve"> </w:t>
      </w:r>
      <w:r w:rsidR="00370FB0" w:rsidRPr="00F35C22">
        <w:t>(</w:t>
      </w:r>
      <w:r w:rsidRPr="00F35C22">
        <w:t>3) judicial applications of the exclusion</w:t>
      </w:r>
      <w:r w:rsidR="00370FB0" w:rsidRPr="00F35C22">
        <w:t>;</w:t>
      </w:r>
      <w:r w:rsidR="00370FB0" w:rsidRPr="00F35C22">
        <w:t xml:space="preserve"> </w:t>
      </w:r>
      <w:r w:rsidR="00370FB0" w:rsidRPr="00F35C22">
        <w:t>a</w:t>
      </w:r>
      <w:r w:rsidRPr="00F35C22">
        <w:t>nd (4) judicial interpretations of Section 43(a)(1)(B), which gives a cause of action for false statements made in “commercial advertising or promotion.” At the same time, reconciling the concept of noncommercial use with a “use in commerce” is an important facet of the analysis</w:t>
      </w:r>
      <w:r w:rsidR="00370FB0" w:rsidRPr="00F35C22">
        <w:t>.</w:t>
      </w:r>
      <w:r w:rsidR="00370FB0" w:rsidRPr="00F35C22">
        <w:t xml:space="preserve"> </w:t>
      </w:r>
      <w:r w:rsidR="00370FB0" w:rsidRPr="00F35C22">
        <w:t>T</w:t>
      </w:r>
      <w:r w:rsidRPr="00F35C22">
        <w:t>he second issue—use of the famous mark as a trademark—is discussed below</w:t>
      </w:r>
      <w:r w:rsidR="00370FB0" w:rsidRPr="00F35C22">
        <w:t>.</w:t>
      </w:r>
      <w:r w:rsidR="00370FB0" w:rsidRPr="00F35C22">
        <w:t xml:space="preserve"> </w:t>
      </w:r>
      <w:r w:rsidR="00370FB0" w:rsidRPr="00F35C22">
        <w:t>A</w:t>
      </w:r>
      <w:r w:rsidRPr="00F35C22">
        <w:t>s we shall see, the Supreme Court has significantly limited the applicability of this exclusion.</w:t>
      </w:r>
    </w:p>
    <w:p w14:paraId="1E2B54D7" w14:textId="369E0A73" w:rsidR="00F35C22" w:rsidRPr="00F35C22" w:rsidRDefault="00F35C22" w:rsidP="00F35C22">
      <w:pPr>
        <w:pStyle w:val="BHead2"/>
      </w:pPr>
      <w:r>
        <w:t>IV.</w:t>
      </w:r>
      <w:r w:rsidRPr="00F35C22">
        <w:rPr>
          <w:rStyle w:val="BBNAidChar"/>
          <w:rFonts w:eastAsiaTheme="majorEastAsia"/>
        </w:rPr>
        <w:t>A</w:t>
      </w:r>
      <w:r w:rsidRPr="00F35C22">
        <w:t>.</w:t>
      </w:r>
      <w:r>
        <w:t> </w:t>
      </w:r>
      <w:r w:rsidRPr="00F35C22">
        <w:tab/>
        <w:t xml:space="preserve">Interpreting Noncommercial Use </w:t>
      </w:r>
      <w:proofErr w:type="gramStart"/>
      <w:r w:rsidRPr="00F35C22">
        <w:t>From</w:t>
      </w:r>
      <w:proofErr w:type="gramEnd"/>
      <w:r w:rsidRPr="00F35C22">
        <w:t xml:space="preserve"> Its Legislative History</w:t>
      </w:r>
    </w:p>
    <w:p w14:paraId="609BE28B" w14:textId="171394C1" w:rsidR="00370FB0" w:rsidRPr="00F35C22" w:rsidRDefault="00F40CCD" w:rsidP="00F35C22">
      <w:pPr>
        <w:pStyle w:val="BNormal"/>
      </w:pPr>
      <w:r w:rsidRPr="00F35C22">
        <w:t>The legislative history of the noncommercial use exclusion provides useful indications about its intended breadth</w:t>
      </w:r>
      <w:r w:rsidR="00370FB0" w:rsidRPr="00F35C22">
        <w:t>.</w:t>
      </w:r>
      <w:r w:rsidR="00370FB0" w:rsidRPr="00F35C22">
        <w:t xml:space="preserve"> </w:t>
      </w:r>
      <w:r w:rsidR="00370FB0" w:rsidRPr="00F35C22">
        <w:t>T</w:t>
      </w:r>
      <w:r w:rsidRPr="00F35C22">
        <w:t>he noncommercial use exclusion was part of the original FTDA</w:t>
      </w:r>
      <w:r w:rsidR="00370FB0" w:rsidRPr="00F35C22">
        <w:t>.</w:t>
      </w:r>
      <w:r w:rsidR="00370FB0" w:rsidRPr="00F35C22">
        <w:t xml:space="preserve"> </w:t>
      </w:r>
      <w:r w:rsidR="00370FB0" w:rsidRPr="00F35C22">
        <w:t>T</w:t>
      </w:r>
      <w:r w:rsidRPr="00F35C22">
        <w:t>herefore, we can begin the discussion with that legislative history</w:t>
      </w:r>
      <w:r w:rsidR="00370FB0" w:rsidRPr="00F35C22">
        <w:t>.</w:t>
      </w:r>
      <w:r w:rsidR="00370FB0" w:rsidRPr="00F35C22">
        <w:t xml:space="preserve"> </w:t>
      </w:r>
      <w:r w:rsidR="00370FB0" w:rsidRPr="00F35C22">
        <w:t>T</w:t>
      </w:r>
      <w:r w:rsidRPr="00F35C22">
        <w:t>he 1995 House Judiciary Committee Report on the FTDA states that the three dilution exclusions in the original FTDA were inserted into the statute because of “legitimate First Amendment concerns espoused by the broadcasting industry and media.”</w:t>
      </w:r>
      <w:r w:rsidR="00F35C22" w:rsidRPr="00F35C22">
        <w:rPr>
          <w:vertAlign w:val="superscript"/>
        </w:rPr>
        <w:footnoteReference w:id="155"/>
      </w:r>
      <w:r w:rsidRPr="00F35C22">
        <w:t xml:space="preserve"> At a later point, the report refers to an intent to exempt constitutionally protected speech from dilution claims.</w:t>
      </w:r>
      <w:r w:rsidR="00F35C22" w:rsidRPr="00F35C22">
        <w:rPr>
          <w:vertAlign w:val="superscript"/>
        </w:rPr>
        <w:footnoteReference w:id="156"/>
      </w:r>
      <w:r w:rsidRPr="00F35C22">
        <w:t xml:space="preserve"> It goes on to say that the FTDA “will not prohibit or threaten ‘noncommercial’ expression, as that term has been defined by the courts.”</w:t>
      </w:r>
      <w:r w:rsidR="00F35C22" w:rsidRPr="00F35C22">
        <w:rPr>
          <w:vertAlign w:val="superscript"/>
        </w:rPr>
        <w:footnoteReference w:id="157"/>
      </w:r>
      <w:r w:rsidRPr="00F35C22">
        <w:t xml:space="preserve"> As to the noncommercial use exclusion, the report says the following:</w:t>
      </w:r>
    </w:p>
    <w:p w14:paraId="06458773" w14:textId="41A499A1" w:rsidR="00370FB0" w:rsidRPr="00F35C22" w:rsidRDefault="00F40CCD" w:rsidP="00F35C22">
      <w:pPr>
        <w:pStyle w:val="BQuotelong"/>
      </w:pPr>
      <w:r w:rsidRPr="00F35C22">
        <w:t xml:space="preserve">Section (4)(B) of the bill [what is now Section 43(c)(3)(C)] expressly incorporates the concept of “commercial” speech from the “commercial speech” </w:t>
      </w:r>
      <w:proofErr w:type="gramStart"/>
      <w:r w:rsidRPr="00F35C22">
        <w:t>doctrine, and</w:t>
      </w:r>
      <w:proofErr w:type="gramEnd"/>
      <w:r w:rsidRPr="00F35C22">
        <w:t xml:space="preserve"> proscribes dilution actions that seek to enjoin use of famous marks in “non-commercial” uses (such as consumer product reviews)</w:t>
      </w:r>
      <w:r w:rsidR="00370FB0" w:rsidRPr="00F35C22">
        <w:t>.</w:t>
      </w:r>
      <w:r w:rsidR="00370FB0" w:rsidRPr="00F35C22">
        <w:t xml:space="preserve"> </w:t>
      </w:r>
      <w:r w:rsidR="00370FB0" w:rsidRPr="00F35C22">
        <w:t>…</w:t>
      </w:r>
      <w:r w:rsidR="00370FB0" w:rsidRPr="00F35C22">
        <w:t xml:space="preserve"> </w:t>
      </w:r>
      <w:r w:rsidRPr="00F35C22">
        <w:t xml:space="preserve">Nothing in this section of the bill is intended to alter existing case law </w:t>
      </w:r>
      <w:proofErr w:type="gramStart"/>
      <w:r w:rsidRPr="00F35C22">
        <w:t>on the subject of what</w:t>
      </w:r>
      <w:proofErr w:type="gramEnd"/>
      <w:r w:rsidRPr="00F35C22">
        <w:t xml:space="preserve"> constitutes “commercial” speech.</w:t>
      </w:r>
      <w:r w:rsidR="00F35C22" w:rsidRPr="00F35C22">
        <w:rPr>
          <w:vertAlign w:val="superscript"/>
        </w:rPr>
        <w:footnoteReference w:id="158"/>
      </w:r>
    </w:p>
    <w:p w14:paraId="619856F0" w14:textId="254F8275" w:rsidR="00370FB0" w:rsidRPr="00F35C22" w:rsidRDefault="00F40CCD" w:rsidP="00F35C22">
      <w:pPr>
        <w:pStyle w:val="BNormal"/>
      </w:pPr>
      <w:r w:rsidRPr="00F35C22">
        <w:t>In the limited congressional debates on the FTDA, its supporters also referred to this exclusion</w:t>
      </w:r>
      <w:r w:rsidR="00370FB0" w:rsidRPr="00F35C22">
        <w:t>.</w:t>
      </w:r>
      <w:r w:rsidR="00370FB0" w:rsidRPr="00F35C22">
        <w:t xml:space="preserve"> </w:t>
      </w:r>
      <w:r w:rsidR="00370FB0" w:rsidRPr="00F35C22">
        <w:t>A</w:t>
      </w:r>
      <w:r w:rsidRPr="00F35C22">
        <w:t>fter noting the addition of the exclusions (which were not in the failed 1988 version of the dilution bill), Senator Leahy stated, “I continue to believe, as our House colleagues also affirmed, that parody, satire, editorial, and other forms of expression will remain unaffected by this legislation.”</w:t>
      </w:r>
      <w:r w:rsidR="00F35C22" w:rsidRPr="00F35C22">
        <w:rPr>
          <w:vertAlign w:val="superscript"/>
        </w:rPr>
        <w:footnoteReference w:id="159"/>
      </w:r>
      <w:r w:rsidRPr="00F35C22">
        <w:t xml:space="preserve"> Similar sentiments were, in fact, expressed by Representative Moorhead on the House floor.</w:t>
      </w:r>
      <w:r w:rsidR="00F35C22" w:rsidRPr="00F35C22">
        <w:rPr>
          <w:vertAlign w:val="superscript"/>
        </w:rPr>
        <w:footnoteReference w:id="160"/>
      </w:r>
    </w:p>
    <w:p w14:paraId="7F2DF716" w14:textId="2380E9AD" w:rsidR="00370FB0" w:rsidRPr="00F35C22" w:rsidRDefault="00F40CCD" w:rsidP="00F35C22">
      <w:pPr>
        <w:pStyle w:val="BNormal"/>
      </w:pPr>
      <w:r w:rsidRPr="00F35C22">
        <w:t>The history of the TDRA is less illuminating but consistent with the intent of the original FTDA</w:t>
      </w:r>
      <w:r w:rsidR="00370FB0" w:rsidRPr="00F35C22">
        <w:t>.</w:t>
      </w:r>
      <w:r w:rsidR="00370FB0" w:rsidRPr="00F35C22">
        <w:t xml:space="preserve"> </w:t>
      </w:r>
      <w:r w:rsidR="00370FB0" w:rsidRPr="00F35C22">
        <w:t>T</w:t>
      </w:r>
      <w:r w:rsidRPr="00F35C22">
        <w:t>he House-passed version of the TDRA did not contain a noncommercial use exclusion</w:t>
      </w:r>
      <w:r w:rsidR="00370FB0" w:rsidRPr="00F35C22">
        <w:t>.</w:t>
      </w:r>
      <w:r w:rsidR="00370FB0" w:rsidRPr="00F35C22">
        <w:t xml:space="preserve"> </w:t>
      </w:r>
      <w:r w:rsidR="00370FB0" w:rsidRPr="00F35C22">
        <w:t>I</w:t>
      </w:r>
      <w:r w:rsidRPr="00F35C22">
        <w:t>nstead, it would have replaced the noncommercial use exclusion with a “fair use” exclusion worded very much like what became Section 43(c)(3)(A)(ii)</w:t>
      </w:r>
      <w:r w:rsidR="00370FB0" w:rsidRPr="00F35C22">
        <w:t>.</w:t>
      </w:r>
      <w:r w:rsidR="00370FB0" w:rsidRPr="00F35C22">
        <w:t xml:space="preserve"> </w:t>
      </w:r>
      <w:r w:rsidR="00370FB0" w:rsidRPr="00F35C22">
        <w:t>(</w:t>
      </w:r>
      <w:r w:rsidRPr="00F35C22">
        <w:t>The House version would have retained the news reporting and comparative advertising exclusions in their preexisting form.</w:t>
      </w:r>
      <w:r w:rsidR="00F35C22" w:rsidRPr="00F35C22">
        <w:rPr>
          <w:vertAlign w:val="superscript"/>
        </w:rPr>
        <w:footnoteReference w:id="161"/>
      </w:r>
      <w:r w:rsidRPr="00F35C22">
        <w:t xml:space="preserve">) However, the Senate rewrote the fair use exclusion and </w:t>
      </w:r>
      <w:r w:rsidRPr="00F35C22">
        <w:lastRenderedPageBreak/>
        <w:t>incorporated a reworded version of the comparative advertising exclusion</w:t>
      </w:r>
      <w:r w:rsidR="00370FB0" w:rsidRPr="00F35C22">
        <w:t>.</w:t>
      </w:r>
      <w:r w:rsidR="00370FB0" w:rsidRPr="00F35C22">
        <w:t xml:space="preserve"> </w:t>
      </w:r>
      <w:r w:rsidR="00370FB0" w:rsidRPr="00F35C22">
        <w:t>M</w:t>
      </w:r>
      <w:r w:rsidRPr="00F35C22">
        <w:t>ore pertinent to the present discussion, the Senate reinstated the separate noncommercial use exclusion, which became Section 43(c)(3)(C)</w:t>
      </w:r>
      <w:r w:rsidR="00370FB0" w:rsidRPr="00F35C22">
        <w:t>.</w:t>
      </w:r>
      <w:r w:rsidR="00370FB0" w:rsidRPr="00F35C22">
        <w:t xml:space="preserve"> </w:t>
      </w:r>
      <w:r w:rsidR="00370FB0" w:rsidRPr="00F35C22">
        <w:t>L</w:t>
      </w:r>
      <w:r w:rsidRPr="00F35C22">
        <w:t>egislative history from the TDRA indicates that this was done to allay fears that the House’s fair use exclusion would not satisfactorily protect free speech.</w:t>
      </w:r>
      <w:r w:rsidR="00F35C22" w:rsidRPr="00F35C22">
        <w:rPr>
          <w:vertAlign w:val="superscript"/>
        </w:rPr>
        <w:footnoteReference w:id="162"/>
      </w:r>
      <w:r w:rsidRPr="00F35C22">
        <w:t xml:space="preserve"> Thus, it is reasonable to conclude that the noncommercial use exclusion encompasses uses that would not be covered by the other two exclusions.</w:t>
      </w:r>
      <w:r w:rsidR="00F35C22" w:rsidRPr="00F35C22">
        <w:rPr>
          <w:vertAlign w:val="superscript"/>
        </w:rPr>
        <w:footnoteReference w:id="163"/>
      </w:r>
      <w:r w:rsidRPr="00F35C22">
        <w:t xml:space="preserve"> Notably, the comments of various supporters of the legislation indicated that </w:t>
      </w:r>
      <w:r w:rsidR="00F35C22" w:rsidRPr="00F35C22">
        <w:rPr>
          <w:i/>
        </w:rPr>
        <w:t>satire</w:t>
      </w:r>
      <w:r w:rsidRPr="00F35C22">
        <w:t xml:space="preserve"> is encompassed by this exclusion.</w:t>
      </w:r>
    </w:p>
    <w:p w14:paraId="2092DF1E" w14:textId="6803B72A" w:rsidR="00F35C22" w:rsidRPr="00F35C22" w:rsidRDefault="00F35C22" w:rsidP="00F35C22">
      <w:pPr>
        <w:pStyle w:val="BHead2"/>
      </w:pPr>
      <w:r>
        <w:t>IV.</w:t>
      </w:r>
      <w:r w:rsidRPr="00F35C22">
        <w:rPr>
          <w:rStyle w:val="BBNAidChar"/>
          <w:rFonts w:eastAsiaTheme="majorEastAsia"/>
        </w:rPr>
        <w:t>B</w:t>
      </w:r>
      <w:r w:rsidRPr="00F35C22">
        <w:t>.</w:t>
      </w:r>
      <w:r>
        <w:t> </w:t>
      </w:r>
      <w:r w:rsidRPr="00F35C22">
        <w:tab/>
        <w:t>“Use in Commerce” Versus “Noncommercial Use”</w:t>
      </w:r>
    </w:p>
    <w:p w14:paraId="00BEAA19" w14:textId="58EEC18C" w:rsidR="00370FB0" w:rsidRPr="00F35C22" w:rsidRDefault="00F40CCD" w:rsidP="00F35C22">
      <w:pPr>
        <w:pStyle w:val="BNormal"/>
      </w:pPr>
      <w:r w:rsidRPr="00F35C22">
        <w:t>The legislative history of the exclusions tells us that Congress intended “noncommercial use” to be interpreted with reference to the commercial speech doctrine in First Amendment law</w:t>
      </w:r>
      <w:r w:rsidR="00370FB0" w:rsidRPr="00F35C22">
        <w:t>.</w:t>
      </w:r>
      <w:r w:rsidR="00370FB0" w:rsidRPr="00F35C22">
        <w:t xml:space="preserve"> </w:t>
      </w:r>
      <w:r w:rsidR="00370FB0" w:rsidRPr="00F35C22">
        <w:t>T</w:t>
      </w:r>
      <w:r w:rsidRPr="00F35C22">
        <w:t>he relevant boundaries of commercial speech are explored below in Section IV.C</w:t>
      </w:r>
      <w:r w:rsidR="00370FB0" w:rsidRPr="00F35C22">
        <w:t>.</w:t>
      </w:r>
      <w:r w:rsidR="00370FB0" w:rsidRPr="00F35C22">
        <w:t xml:space="preserve"> </w:t>
      </w:r>
      <w:r w:rsidR="00370FB0" w:rsidRPr="00F35C22">
        <w:t>H</w:t>
      </w:r>
      <w:r w:rsidRPr="00F35C22">
        <w:t>owever, the noncommercial use exclusion also must be understood in relation to the statutory elements of dilution set out in Section 43(c)(1), most notably the “use in commerce” requirement.</w:t>
      </w:r>
      <w:r w:rsidR="00F35C22" w:rsidRPr="00F35C22">
        <w:rPr>
          <w:vertAlign w:val="superscript"/>
        </w:rPr>
        <w:footnoteReference w:id="164"/>
      </w:r>
    </w:p>
    <w:p w14:paraId="34DCAF99" w14:textId="7E8FCF77" w:rsidR="00370FB0" w:rsidRPr="00F35C22" w:rsidRDefault="00F40CCD" w:rsidP="00F35C22">
      <w:pPr>
        <w:pStyle w:val="BNormal"/>
      </w:pPr>
      <w:r w:rsidRPr="00F35C22">
        <w:t>At one level, this requirement is simply jurisdictional</w:t>
      </w:r>
      <w:r w:rsidR="00370FB0" w:rsidRPr="00F35C22">
        <w:t>:</w:t>
      </w:r>
      <w:r w:rsidR="00370FB0" w:rsidRPr="00F35C22">
        <w:t xml:space="preserve"> </w:t>
      </w:r>
      <w:r w:rsidR="00370FB0" w:rsidRPr="00F35C22">
        <w:t>f</w:t>
      </w:r>
      <w:r w:rsidRPr="00F35C22">
        <w:t>ederal regulation of trademarks is founded on Congress’s power to regulate interstate commerce</w:t>
      </w:r>
      <w:r w:rsidR="00370FB0" w:rsidRPr="00F35C22">
        <w:t>.</w:t>
      </w:r>
      <w:r w:rsidR="00370FB0" w:rsidRPr="00F35C22">
        <w:t xml:space="preserve"> </w:t>
      </w:r>
      <w:r w:rsidR="00370FB0" w:rsidRPr="00F35C22">
        <w:t>T</w:t>
      </w:r>
      <w:r w:rsidRPr="00F35C22">
        <w:t>hus, “use in commerce” is the necessary prerequisite to the invocation of federal power.</w:t>
      </w:r>
      <w:r w:rsidR="00F35C22" w:rsidRPr="00F35C22">
        <w:rPr>
          <w:vertAlign w:val="superscript"/>
        </w:rPr>
        <w:footnoteReference w:id="165"/>
      </w:r>
      <w:r w:rsidRPr="00F35C22">
        <w:t xml:space="preserve"> Indeed, the term “commerce” is defined in Section 45 as “all commerce which may be lawfully regulated by Congress.”</w:t>
      </w:r>
      <w:r w:rsidR="00F35C22" w:rsidRPr="00F35C22">
        <w:rPr>
          <w:vertAlign w:val="superscript"/>
        </w:rPr>
        <w:footnoteReference w:id="166"/>
      </w:r>
      <w:r w:rsidRPr="00F35C22">
        <w:t xml:space="preserve"> As the Supreme Court has noted in another trademark context, that definition is extremely broad.</w:t>
      </w:r>
      <w:r w:rsidR="00F35C22" w:rsidRPr="00F35C22">
        <w:rPr>
          <w:vertAlign w:val="superscript"/>
        </w:rPr>
        <w:footnoteReference w:id="167"/>
      </w:r>
      <w:r w:rsidRPr="00F35C22">
        <w:t xml:space="preserve"> The critical issue for our purposes is distinguishing between those uses that are “commercial” in the sense intended by Section 43(c)(1), and the presumably overlapping, but narrower, group of uses considered “noncommercial” in the sense intended by Section 43(c)(3)(C).</w:t>
      </w:r>
      <w:r w:rsidR="00F35C22" w:rsidRPr="00F35C22">
        <w:rPr>
          <w:vertAlign w:val="superscript"/>
        </w:rPr>
        <w:footnoteReference w:id="168"/>
      </w:r>
    </w:p>
    <w:p w14:paraId="0F2C0FE9" w14:textId="6FC90B66" w:rsidR="00370FB0" w:rsidRPr="00F35C22" w:rsidRDefault="00F40CCD" w:rsidP="00F35C22">
      <w:pPr>
        <w:pStyle w:val="BNormal"/>
      </w:pPr>
      <w:r w:rsidRPr="00F35C22">
        <w:t>The Ninth Circuit issued a significant opinion applying the noncommercial use exclusion and comparing it to the requirement of a “</w:t>
      </w:r>
      <w:r w:rsidR="00F35C22" w:rsidRPr="00F35C22">
        <w:rPr>
          <w:i/>
        </w:rPr>
        <w:t>commercial</w:t>
      </w:r>
      <w:r w:rsidRPr="00F35C22">
        <w:t xml:space="preserve"> use in commerce,” which was the operative phrase used in Section 43(c)(1) prior to the TDRA</w:t>
      </w:r>
      <w:r w:rsidR="00370FB0" w:rsidRPr="00F35C22">
        <w:t>.</w:t>
      </w:r>
      <w:r w:rsidR="00370FB0" w:rsidRPr="00F35C22">
        <w:t xml:space="preserve"> </w:t>
      </w:r>
      <w:r w:rsidR="00370FB0" w:rsidRPr="00F35C22">
        <w:t>I</w:t>
      </w:r>
      <w:r w:rsidRPr="00F35C22">
        <w:t xml:space="preserve">n </w:t>
      </w:r>
      <w:r w:rsidR="00F35C22" w:rsidRPr="00F35C22">
        <w:rPr>
          <w:i/>
        </w:rPr>
        <w:t>Mattel,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MCA Records, Inc</w:t>
      </w:r>
      <w:r w:rsidRPr="00F35C22">
        <w:t>.,</w:t>
      </w:r>
      <w:r w:rsidR="00F35C22" w:rsidRPr="00F35C22">
        <w:rPr>
          <w:vertAlign w:val="superscript"/>
        </w:rPr>
        <w:footnoteReference w:id="169"/>
      </w:r>
      <w:r w:rsidRPr="00F35C22">
        <w:t xml:space="preserve"> the court affirmed the district court’s dismissal of a dilution claim relating to a song called “Barbie Girl,” distributed by the defendants</w:t>
      </w:r>
      <w:r w:rsidR="00370FB0" w:rsidRPr="00F35C22">
        <w:t>.</w:t>
      </w:r>
      <w:r w:rsidR="00370FB0" w:rsidRPr="00F35C22">
        <w:t xml:space="preserve"> </w:t>
      </w:r>
      <w:r w:rsidR="00370FB0" w:rsidRPr="00F35C22">
        <w:t>T</w:t>
      </w:r>
      <w:r w:rsidRPr="00F35C22">
        <w:t>he song made fun of Barbie dolls and all that they symbolize</w:t>
      </w:r>
      <w:r w:rsidR="00370FB0" w:rsidRPr="00F35C22">
        <w:t>.</w:t>
      </w:r>
      <w:r w:rsidR="00370FB0" w:rsidRPr="00F35C22">
        <w:t xml:space="preserve"> </w:t>
      </w:r>
      <w:r w:rsidR="00370FB0" w:rsidRPr="00F35C22">
        <w:t>T</w:t>
      </w:r>
      <w:r w:rsidRPr="00F35C22">
        <w:t>he most significant analytical aspect of the Ninth Circuit’s opinion is its discussion of the apparent “conundrum” caused by the statutory language</w:t>
      </w:r>
      <w:r w:rsidR="00370FB0" w:rsidRPr="00F35C22">
        <w:t>.</w:t>
      </w:r>
      <w:r w:rsidR="00370FB0" w:rsidRPr="00F35C22">
        <w:t xml:space="preserve"> </w:t>
      </w:r>
      <w:r w:rsidR="00370FB0" w:rsidRPr="00F35C22">
        <w:t>M</w:t>
      </w:r>
      <w:r w:rsidRPr="00F35C22">
        <w:t>any courts treated the two parts of the statute (commercial use in commerce and noncommercial use) as essentially stating two sides of the same thing</w:t>
      </w:r>
      <w:r w:rsidR="00370FB0" w:rsidRPr="00F35C22">
        <w:t>.</w:t>
      </w:r>
      <w:r w:rsidR="00370FB0" w:rsidRPr="00F35C22">
        <w:t xml:space="preserve"> </w:t>
      </w:r>
      <w:r w:rsidR="00370FB0" w:rsidRPr="00F35C22">
        <w:t>H</w:t>
      </w:r>
      <w:r w:rsidRPr="00F35C22">
        <w:t xml:space="preserve">owever, as the Ninth Circuit noted, if the exclusion is to have real meaning, it should be possible for a use to be “commercial” under Section 43(c)(1) and yet be “noncommercial” for purposes of the statutory </w:t>
      </w:r>
      <w:r w:rsidRPr="00F35C22">
        <w:lastRenderedPageBreak/>
        <w:t>exclusion.</w:t>
      </w:r>
      <w:r w:rsidR="00F35C22" w:rsidRPr="00F35C22">
        <w:rPr>
          <w:vertAlign w:val="superscript"/>
        </w:rPr>
        <w:footnoteReference w:id="170"/>
      </w:r>
      <w:r w:rsidRPr="00F35C22">
        <w:t xml:space="preserve"> Otherwise, either the “commercial use” portion would be read overly </w:t>
      </w:r>
      <w:proofErr w:type="gramStart"/>
      <w:r w:rsidRPr="00F35C22">
        <w:t>narrowly</w:t>
      </w:r>
      <w:proofErr w:type="gramEnd"/>
      <w:r w:rsidRPr="00F35C22">
        <w:t xml:space="preserve"> or the statute would threaten First Amendment rights.</w:t>
      </w:r>
    </w:p>
    <w:p w14:paraId="5CDF248E" w14:textId="0EC736E1" w:rsidR="00370FB0" w:rsidRPr="00F35C22" w:rsidRDefault="00F40CCD" w:rsidP="00F35C22">
      <w:pPr>
        <w:pStyle w:val="BNormal"/>
      </w:pPr>
      <w:r w:rsidRPr="00F35C22">
        <w:t xml:space="preserve">In </w:t>
      </w:r>
      <w:r w:rsidR="00F35C22" w:rsidRPr="00F35C22">
        <w:rPr>
          <w:i/>
        </w:rPr>
        <w:t>Mattel</w:t>
      </w:r>
      <w:r w:rsidRPr="00F35C22">
        <w:t>, the court held that the distribution of recordings constituted a “commercial use in commerce” of the Barbie mark by the defendants</w:t>
      </w:r>
      <w:r w:rsidR="00370FB0" w:rsidRPr="00F35C22">
        <w:t>.</w:t>
      </w:r>
      <w:r w:rsidR="00370FB0" w:rsidRPr="00F35C22">
        <w:t xml:space="preserve"> </w:t>
      </w:r>
      <w:r w:rsidR="00370FB0" w:rsidRPr="00F35C22">
        <w:t>B</w:t>
      </w:r>
      <w:r w:rsidRPr="00F35C22">
        <w:t>ut the court then held that the noncommercial use exclusion applied to this use</w:t>
      </w:r>
      <w:r w:rsidR="00370FB0" w:rsidRPr="00F35C22">
        <w:t>.</w:t>
      </w:r>
      <w:r w:rsidR="00370FB0" w:rsidRPr="00F35C22">
        <w:t xml:space="preserve"> </w:t>
      </w:r>
      <w:r w:rsidR="00370FB0" w:rsidRPr="00F35C22">
        <w:t>A</w:t>
      </w:r>
      <w:r w:rsidRPr="00F35C22">
        <w:t>lthough the literal language of the statute might lead one to conclude that the two phrases have the same meaning, the court was unwilling to reach what it called “an absurd, and perhaps unconstitutional, result,” and so it looked to the legislative history for guidance.</w:t>
      </w:r>
      <w:r w:rsidR="00F35C22" w:rsidRPr="00F35C22">
        <w:rPr>
          <w:vertAlign w:val="superscript"/>
        </w:rPr>
        <w:footnoteReference w:id="171"/>
      </w:r>
      <w:r w:rsidRPr="00F35C22">
        <w:t xml:space="preserve"> The court found that the noncommercial use exemption was inserted to uphold First Amendment rights.</w:t>
      </w:r>
      <w:r w:rsidR="00F35C22" w:rsidRPr="00F35C22">
        <w:rPr>
          <w:vertAlign w:val="superscript"/>
        </w:rPr>
        <w:footnoteReference w:id="172"/>
      </w:r>
      <w:r w:rsidRPr="00F35C22">
        <w:t xml:space="preserve"> The legislative history of the statute demonstrated that Congress did not want the FTDA to be used to stifle expressions of criticism or parody</w:t>
      </w:r>
      <w:r w:rsidR="00370FB0" w:rsidRPr="00F35C22">
        <w:t>.</w:t>
      </w:r>
      <w:r w:rsidR="00370FB0" w:rsidRPr="00F35C22">
        <w:t xml:space="preserve"> </w:t>
      </w:r>
      <w:r w:rsidR="00370FB0" w:rsidRPr="00F35C22">
        <w:t>T</w:t>
      </w:r>
      <w:r w:rsidRPr="00F35C22">
        <w:t>herefore, the use fell within the exclusion</w:t>
      </w:r>
      <w:r w:rsidR="00370FB0" w:rsidRPr="00F35C22">
        <w:t>.</w:t>
      </w:r>
      <w:r w:rsidR="00370FB0" w:rsidRPr="00F35C22">
        <w:t xml:space="preserve"> </w:t>
      </w:r>
      <w:r w:rsidR="00370FB0" w:rsidRPr="00F35C22">
        <w:t>T</w:t>
      </w:r>
      <w:r w:rsidRPr="00F35C22">
        <w:t xml:space="preserve">he court further noted that the defendant’s use would not be considered commercial </w:t>
      </w:r>
      <w:proofErr w:type="gramStart"/>
      <w:r w:rsidRPr="00F35C22">
        <w:t>speech, and</w:t>
      </w:r>
      <w:proofErr w:type="gramEnd"/>
      <w:r w:rsidRPr="00F35C22">
        <w:t xml:space="preserve"> thus would be fully protected by the First Amendment.</w:t>
      </w:r>
      <w:r w:rsidR="00F35C22" w:rsidRPr="00F35C22">
        <w:rPr>
          <w:vertAlign w:val="superscript"/>
        </w:rPr>
        <w:footnoteReference w:id="173"/>
      </w:r>
      <w:r w:rsidRPr="00F35C22">
        <w:t xml:space="preserve"> The Ninth Circuit reaffirmed its view a year later in another case involving the Barbie mark.</w:t>
      </w:r>
      <w:r w:rsidR="00F35C22" w:rsidRPr="00F35C22">
        <w:rPr>
          <w:vertAlign w:val="superscript"/>
        </w:rPr>
        <w:footnoteReference w:id="174"/>
      </w:r>
    </w:p>
    <w:p w14:paraId="101E7B02" w14:textId="6808EFBC" w:rsidR="00370FB0" w:rsidRPr="00F35C22" w:rsidRDefault="00F40CCD" w:rsidP="00F35C22">
      <w:pPr>
        <w:pStyle w:val="BNormal"/>
      </w:pPr>
      <w:r w:rsidRPr="00F35C22">
        <w:t xml:space="preserve">Perhaps the most important aspect of the </w:t>
      </w:r>
      <w:r w:rsidR="00F35C22" w:rsidRPr="00F35C22">
        <w:rPr>
          <w:i/>
        </w:rPr>
        <w:t>Mattel</w:t>
      </w:r>
      <w:r w:rsidRPr="00F35C22">
        <w:t xml:space="preserve"> opinion is its clarification of the role of the noncommercial use exclusion</w:t>
      </w:r>
      <w:r w:rsidR="00370FB0" w:rsidRPr="00F35C22">
        <w:t>.</w:t>
      </w:r>
      <w:r w:rsidR="00370FB0" w:rsidRPr="00F35C22">
        <w:t xml:space="preserve"> </w:t>
      </w:r>
      <w:r w:rsidR="00370FB0" w:rsidRPr="00F35C22">
        <w:t>A</w:t>
      </w:r>
      <w:r w:rsidRPr="00F35C22">
        <w:t>s the Ninth Circuit notes, there ought to be cases in which a “commercial” use is made of the famous mark which is nevertheless “noncommercial” for purposes of the exemption</w:t>
      </w:r>
      <w:r w:rsidR="00370FB0" w:rsidRPr="00F35C22">
        <w:t>.</w:t>
      </w:r>
      <w:r w:rsidR="00370FB0" w:rsidRPr="00F35C22">
        <w:t xml:space="preserve"> </w:t>
      </w:r>
      <w:r w:rsidR="00370FB0" w:rsidRPr="00F35C22">
        <w:t>B</w:t>
      </w:r>
      <w:r w:rsidRPr="00F35C22">
        <w:t>y separating the two concepts, the court has made the analysis of the noncommercial exemption much clearer.</w:t>
      </w:r>
      <w:r w:rsidR="00F35C22" w:rsidRPr="00F35C22">
        <w:rPr>
          <w:vertAlign w:val="superscript"/>
        </w:rPr>
        <w:footnoteReference w:id="175"/>
      </w:r>
      <w:r w:rsidRPr="00F35C22">
        <w:t xml:space="preserve"> A commercial </w:t>
      </w:r>
      <w:r w:rsidR="00F35C22" w:rsidRPr="00F35C22">
        <w:rPr>
          <w:i/>
        </w:rPr>
        <w:t>use</w:t>
      </w:r>
      <w:r w:rsidRPr="00F35C22">
        <w:t xml:space="preserve"> is not automatically commercial </w:t>
      </w:r>
      <w:r w:rsidR="00F35C22" w:rsidRPr="00F35C22">
        <w:rPr>
          <w:i/>
        </w:rPr>
        <w:t>speech</w:t>
      </w:r>
      <w:r w:rsidR="00370FB0" w:rsidRPr="00F35C22">
        <w:t>.</w:t>
      </w:r>
      <w:r w:rsidR="00370FB0" w:rsidRPr="00F35C22">
        <w:t xml:space="preserve"> </w:t>
      </w:r>
      <w:r w:rsidR="00370FB0" w:rsidRPr="00F35C22">
        <w:t>T</w:t>
      </w:r>
      <w:r w:rsidRPr="00F35C22">
        <w:t>he Fourth Circuit apparently agrees with this analysis</w:t>
      </w:r>
      <w:r w:rsidR="00370FB0" w:rsidRPr="00F35C22">
        <w:t>.</w:t>
      </w:r>
      <w:r w:rsidR="00370FB0" w:rsidRPr="00F35C22">
        <w:t xml:space="preserve"> </w:t>
      </w:r>
      <w:r w:rsidR="00370FB0" w:rsidRPr="00F35C22">
        <w:t>I</w:t>
      </w:r>
      <w:r w:rsidRPr="00F35C22">
        <w:t xml:space="preserve">n </w:t>
      </w:r>
      <w:r w:rsidR="00F35C22" w:rsidRPr="00F35C22">
        <w:rPr>
          <w:rStyle w:val="BCasenamefull"/>
        </w:rPr>
        <w:t>Radiance Foundation, Inc. v. NAACP</w:t>
      </w:r>
      <w:r w:rsidRPr="00F35C22">
        <w:t>,</w:t>
      </w:r>
      <w:r w:rsidR="00F35C22" w:rsidRPr="00F35C22">
        <w:rPr>
          <w:vertAlign w:val="superscript"/>
        </w:rPr>
        <w:footnoteReference w:id="176"/>
      </w:r>
      <w:r w:rsidRPr="00F35C22">
        <w:t xml:space="preserve"> the court of appeals, addressing the noncommercial use exclusion, stated</w:t>
      </w:r>
      <w:r w:rsidR="00370FB0" w:rsidRPr="00F35C22">
        <w:t>:</w:t>
      </w:r>
      <w:r w:rsidR="00370FB0" w:rsidRPr="00F35C22">
        <w:t xml:space="preserve"> </w:t>
      </w:r>
      <w:r w:rsidR="00370FB0" w:rsidRPr="00F35C22">
        <w:t>“</w:t>
      </w:r>
      <w:r w:rsidRPr="00F35C22">
        <w:t>The term “noncommercial” refers to the First Amendment commercial speech doctrine.”</w:t>
      </w:r>
      <w:r w:rsidR="00F35C22" w:rsidRPr="00F35C22">
        <w:rPr>
          <w:vertAlign w:val="superscript"/>
        </w:rPr>
        <w:footnoteReference w:id="177"/>
      </w:r>
      <w:r w:rsidRPr="00F35C22">
        <w:t xml:space="preserve"> It went on to address the noncommercial use exclusion in terms of whether the speech in question was commercial speech.</w:t>
      </w:r>
      <w:r w:rsidR="00F35C22" w:rsidRPr="00F35C22">
        <w:rPr>
          <w:vertAlign w:val="superscript"/>
        </w:rPr>
        <w:footnoteReference w:id="178"/>
      </w:r>
    </w:p>
    <w:p w14:paraId="4CCA15B2" w14:textId="39E1FD2D" w:rsidR="00370FB0" w:rsidRPr="00F35C22" w:rsidRDefault="00F40CCD" w:rsidP="00F35C22">
      <w:pPr>
        <w:pStyle w:val="BNormal"/>
      </w:pPr>
      <w:r w:rsidRPr="00F35C22">
        <w:t>Several other pre-TDRA cases adopted the Ninth Circuit’s reasoning</w:t>
      </w:r>
      <w:r w:rsidR="00370FB0" w:rsidRPr="00F35C22">
        <w:t>.</w:t>
      </w:r>
      <w:r w:rsidR="00370FB0" w:rsidRPr="00F35C22">
        <w:t xml:space="preserve"> </w:t>
      </w:r>
      <w:r w:rsidR="00370FB0" w:rsidRPr="00F35C22">
        <w:t>T</w:t>
      </w:r>
      <w:r w:rsidRPr="00F35C22">
        <w:t>he U.S</w:t>
      </w:r>
      <w:r w:rsidR="00370FB0" w:rsidRPr="00F35C22">
        <w:t>.</w:t>
      </w:r>
      <w:r w:rsidR="00370FB0" w:rsidRPr="00F35C22">
        <w:t xml:space="preserve"> </w:t>
      </w:r>
      <w:r w:rsidR="00370FB0" w:rsidRPr="00F35C22">
        <w:t>D</w:t>
      </w:r>
      <w:r w:rsidRPr="00F35C22">
        <w:t xml:space="preserve">istrict Court for the Northern District of Ohio relied on the </w:t>
      </w:r>
      <w:r w:rsidR="00F35C22" w:rsidRPr="00F35C22">
        <w:rPr>
          <w:i/>
        </w:rPr>
        <w:t>Mattel</w:t>
      </w:r>
      <w:r w:rsidRPr="00F35C22">
        <w:t xml:space="preserve"> opinion and rejected a dilution claim (as well as other claims) brought by the insurance company AFLAC against an Ohio gubernatorial candidate.</w:t>
      </w:r>
      <w:r w:rsidR="00F35C22" w:rsidRPr="00F35C22">
        <w:rPr>
          <w:vertAlign w:val="superscript"/>
        </w:rPr>
        <w:footnoteReference w:id="179"/>
      </w:r>
      <w:r w:rsidRPr="00F35C22">
        <w:t xml:space="preserve"> The plaintiff (AFLAC) had aired several popular commercials featuring a duck that squawks “AFLAC!” at various points in the commercial</w:t>
      </w:r>
      <w:r w:rsidR="00370FB0" w:rsidRPr="00F35C22">
        <w:t>.</w:t>
      </w:r>
      <w:r w:rsidR="00370FB0" w:rsidRPr="00F35C22">
        <w:t xml:space="preserve"> </w:t>
      </w:r>
      <w:r w:rsidR="00370FB0" w:rsidRPr="00F35C22">
        <w:t>T</w:t>
      </w:r>
      <w:r w:rsidRPr="00F35C22">
        <w:t>he Democratic gubernatorial candidate created a series of campaign “commercials” featuring a cartoon duck, whose head was replaced by the head of the Republican incumbent, Robert Taft</w:t>
      </w:r>
      <w:r w:rsidR="00370FB0" w:rsidRPr="00F35C22">
        <w:t>.</w:t>
      </w:r>
      <w:r w:rsidR="00370FB0" w:rsidRPr="00F35C22">
        <w:t xml:space="preserve"> </w:t>
      </w:r>
      <w:r w:rsidR="00370FB0" w:rsidRPr="00F35C22">
        <w:t>I</w:t>
      </w:r>
      <w:r w:rsidRPr="00F35C22">
        <w:t>n response to various comments by another character, the duck would respond “</w:t>
      </w:r>
      <w:proofErr w:type="spellStart"/>
      <w:r w:rsidRPr="00F35C22">
        <w:t>TaftQuack</w:t>
      </w:r>
      <w:proofErr w:type="spellEnd"/>
      <w:r w:rsidRPr="00F35C22">
        <w:t>!” in a style mimicking the AFLAC! sound made by the duck in the AFLAC commercials</w:t>
      </w:r>
      <w:r w:rsidR="00370FB0" w:rsidRPr="00F35C22">
        <w:t>.</w:t>
      </w:r>
      <w:r w:rsidR="00370FB0" w:rsidRPr="00F35C22">
        <w:t xml:space="preserve"> </w:t>
      </w:r>
      <w:r w:rsidR="00370FB0" w:rsidRPr="00F35C22">
        <w:t>T</w:t>
      </w:r>
      <w:r w:rsidRPr="00F35C22">
        <w:t>he campaign commercials were featured on a website (www.taftquack.com), which also solicited campaign contributions</w:t>
      </w:r>
      <w:r w:rsidR="00370FB0" w:rsidRPr="00F35C22">
        <w:t>.</w:t>
      </w:r>
      <w:r w:rsidR="00370FB0" w:rsidRPr="00F35C22">
        <w:t xml:space="preserve"> </w:t>
      </w:r>
      <w:r w:rsidR="00370FB0" w:rsidRPr="00F35C22">
        <w:t>A</w:t>
      </w:r>
      <w:r w:rsidRPr="00F35C22">
        <w:t xml:space="preserve">lthough the court found that the solicitation made the website a “commercial use in commerce,” it also found that the commercials were </w:t>
      </w:r>
      <w:r w:rsidRPr="00F35C22">
        <w:lastRenderedPageBreak/>
        <w:t>protected from liability by the noncommercial use exclusion.</w:t>
      </w:r>
      <w:r w:rsidR="00F35C22" w:rsidRPr="00F35C22">
        <w:rPr>
          <w:vertAlign w:val="superscript"/>
        </w:rPr>
        <w:footnoteReference w:id="180"/>
      </w:r>
    </w:p>
    <w:p w14:paraId="0076AFEA" w14:textId="67E0D5C3" w:rsidR="00370FB0" w:rsidRPr="00F35C22" w:rsidRDefault="00F40CCD" w:rsidP="00F35C22">
      <w:pPr>
        <w:pStyle w:val="BNormal"/>
      </w:pPr>
      <w:r w:rsidRPr="00F35C22">
        <w:t>In another case involving a political campaign, a district court in New York rejected dilution claims under both the FTDA and New York law, relating to the use by the Ralph Nader 2000 presidential campaign of an advertisement parodying the “Priceless” series of advertisements run by MasterCard.</w:t>
      </w:r>
      <w:r w:rsidR="00F35C22" w:rsidRPr="00F35C22">
        <w:rPr>
          <w:vertAlign w:val="superscript"/>
        </w:rPr>
        <w:footnoteReference w:id="181"/>
      </w:r>
      <w:r w:rsidRPr="00F35C22">
        <w:t xml:space="preserve"> Citing the </w:t>
      </w:r>
      <w:r w:rsidR="00F35C22" w:rsidRPr="00F35C22">
        <w:rPr>
          <w:i/>
        </w:rPr>
        <w:t>Hagan</w:t>
      </w:r>
      <w:r w:rsidRPr="00F35C22">
        <w:t xml:space="preserve"> case, discussed above, the court held that the Nader ads were a noncommercial use, even though they might have assisted the fundraising activities of the Nader campaign, noting that the exemption was intended to protect political speech from liability.</w:t>
      </w:r>
      <w:r w:rsidR="00F35C22" w:rsidRPr="00F35C22">
        <w:rPr>
          <w:vertAlign w:val="superscript"/>
        </w:rPr>
        <w:footnoteReference w:id="182"/>
      </w:r>
      <w:r w:rsidRPr="00F35C22">
        <w:t xml:space="preserve"> As in </w:t>
      </w:r>
      <w:r w:rsidR="00F35C22" w:rsidRPr="00F35C22">
        <w:rPr>
          <w:i/>
        </w:rPr>
        <w:t>Mattel</w:t>
      </w:r>
      <w:r w:rsidRPr="00F35C22">
        <w:t>, the court distinguished uses that are “in commerce” for purposes of infringement from “noncommercial uses,” which are exempt from FTDA (and TDRA) claims.</w:t>
      </w:r>
      <w:r w:rsidR="00F35C22" w:rsidRPr="00F35C22">
        <w:rPr>
          <w:vertAlign w:val="superscript"/>
        </w:rPr>
        <w:footnoteReference w:id="183"/>
      </w:r>
    </w:p>
    <w:p w14:paraId="204FFD95" w14:textId="7206CE49" w:rsidR="00370FB0" w:rsidRPr="00F35C22" w:rsidRDefault="00F40CCD" w:rsidP="00F35C22">
      <w:pPr>
        <w:pStyle w:val="BNormal"/>
      </w:pPr>
      <w:r w:rsidRPr="00F35C22">
        <w:t xml:space="preserve">A more recent case (since reversed on appeal) illustrates the danger of conflating “use in commerce” with “commercial use.” In </w:t>
      </w:r>
      <w:r w:rsidR="00F35C22" w:rsidRPr="00F35C22">
        <w:rPr>
          <w:rStyle w:val="BCasenamefull"/>
        </w:rPr>
        <w:t>Radiance Foundation, Inc. v. NAACP</w:t>
      </w:r>
      <w:r w:rsidRPr="00F35C22">
        <w:t>,</w:t>
      </w:r>
      <w:r w:rsidR="00F35C22" w:rsidRPr="00F35C22">
        <w:rPr>
          <w:vertAlign w:val="superscript"/>
        </w:rPr>
        <w:footnoteReference w:id="184"/>
      </w:r>
      <w:r w:rsidRPr="00F35C22">
        <w:t xml:space="preserve"> a district court rejected the application of the noncommercial use exclusion where the offending use was “National Association for the Abortion of Colored People” in an article on an organization’s website</w:t>
      </w:r>
      <w:r w:rsidR="00370FB0" w:rsidRPr="00F35C22">
        <w:t>.</w:t>
      </w:r>
      <w:r w:rsidR="00370FB0" w:rsidRPr="00F35C22">
        <w:t xml:space="preserve"> </w:t>
      </w:r>
      <w:r w:rsidR="00370FB0" w:rsidRPr="00F35C22">
        <w:t>T</w:t>
      </w:r>
      <w:r w:rsidRPr="00F35C22">
        <w:t>he court noted that the website contained requests for donations and thus the use was “in connection with the offering for sale of [the organization’s] services” (which could make it a use in commerce).</w:t>
      </w:r>
      <w:r w:rsidR="00F35C22" w:rsidRPr="00F35C22">
        <w:rPr>
          <w:vertAlign w:val="superscript"/>
        </w:rPr>
        <w:footnoteReference w:id="185"/>
      </w:r>
      <w:r w:rsidRPr="00F35C22">
        <w:t xml:space="preserve"> The court went on to say:</w:t>
      </w:r>
    </w:p>
    <w:p w14:paraId="5E60A3B9" w14:textId="62A6965E" w:rsidR="00370FB0" w:rsidRPr="00F35C22" w:rsidRDefault="00F40CCD" w:rsidP="00F35C22">
      <w:pPr>
        <w:pStyle w:val="BQuotelong"/>
      </w:pPr>
      <w:r w:rsidRPr="00F35C22">
        <w:t xml:space="preserve">While the </w:t>
      </w:r>
      <w:proofErr w:type="gramStart"/>
      <w:r w:rsidRPr="00F35C22">
        <w:t>politically-driven</w:t>
      </w:r>
      <w:proofErr w:type="gramEnd"/>
      <w:r w:rsidRPr="00F35C22">
        <w:t xml:space="preserve"> speech is protectable under the First Amendment, the absence of an economic motivation for the speech does not preclude a finding that the mark was used in commerce.</w:t>
      </w:r>
      <w:r w:rsidR="00F35C22" w:rsidRPr="00F35C22">
        <w:rPr>
          <w:vertAlign w:val="superscript"/>
        </w:rPr>
        <w:footnoteReference w:id="186"/>
      </w:r>
    </w:p>
    <w:p w14:paraId="0F534ED6" w14:textId="03C6552C" w:rsidR="00370FB0" w:rsidRPr="00F35C22" w:rsidRDefault="00F40CCD" w:rsidP="00F35C22">
      <w:pPr>
        <w:pStyle w:val="BNormal"/>
      </w:pPr>
      <w:r w:rsidRPr="00F35C22">
        <w:t>Moreover, the court began its analysis of noncommercial use by looking (“in the absence of a definition of ‘noncommercial use’”) to the definition of “use in commerce.”</w:t>
      </w:r>
      <w:r w:rsidR="00F35C22" w:rsidRPr="00F35C22">
        <w:rPr>
          <w:vertAlign w:val="superscript"/>
        </w:rPr>
        <w:footnoteReference w:id="187"/>
      </w:r>
      <w:r w:rsidRPr="00F35C22">
        <w:t xml:space="preserve"> It appears, then, that the court equated use in commerce with “commercial use,” an interpretation that would render the exclusion superfluous</w:t>
      </w:r>
      <w:r w:rsidR="00370FB0" w:rsidRPr="00F35C22">
        <w:t>.</w:t>
      </w:r>
      <w:r w:rsidR="00370FB0" w:rsidRPr="00F35C22">
        <w:t xml:space="preserve"> </w:t>
      </w:r>
      <w:r w:rsidR="00370FB0" w:rsidRPr="00F35C22">
        <w:t>H</w:t>
      </w:r>
      <w:r w:rsidRPr="00F35C22">
        <w:t xml:space="preserve">owever, this case was reversed on appeal to the Fourth Circuit, with the court of appeals analyzing whether the speech in question was commercial </w:t>
      </w:r>
      <w:proofErr w:type="gramStart"/>
      <w:r w:rsidRPr="00F35C22">
        <w:t>speech, and</w:t>
      </w:r>
      <w:proofErr w:type="gramEnd"/>
      <w:r w:rsidRPr="00F35C22">
        <w:t xml:space="preserve"> noting that the article in which the offending use appeared did not solicit donations—thus separating the commercial aspects from the speech aspects.</w:t>
      </w:r>
      <w:r w:rsidR="00F35C22" w:rsidRPr="00F35C22">
        <w:rPr>
          <w:vertAlign w:val="superscript"/>
        </w:rPr>
        <w:footnoteReference w:id="188"/>
      </w:r>
    </w:p>
    <w:p w14:paraId="58DD38CD" w14:textId="4879B6F5" w:rsidR="00370FB0" w:rsidRPr="00F35C22" w:rsidRDefault="00F40CCD" w:rsidP="00F35C22">
      <w:pPr>
        <w:pStyle w:val="BNormal"/>
      </w:pPr>
      <w:r w:rsidRPr="00F35C22">
        <w:t>Although courts often mistakenly conflate the issue with noncommercial use, there is a separate issue regarding what constitutes an actionable “use” in commerce</w:t>
      </w:r>
      <w:r w:rsidR="00370FB0" w:rsidRPr="00F35C22">
        <w:t>.</w:t>
      </w:r>
      <w:r w:rsidR="00370FB0" w:rsidRPr="00F35C22">
        <w:t xml:space="preserve"> </w:t>
      </w:r>
      <w:r w:rsidR="00370FB0" w:rsidRPr="00F35C22">
        <w:t>T</w:t>
      </w:r>
      <w:r w:rsidRPr="00F35C22">
        <w:t>his issue of actionable use can cause difficult interpretive problems, especially if courts are not careful to distinguish it from the noncommercial use issue</w:t>
      </w:r>
      <w:r w:rsidR="00370FB0" w:rsidRPr="00F35C22">
        <w:t>.</w:t>
      </w:r>
      <w:r w:rsidR="00370FB0" w:rsidRPr="00F35C22">
        <w:t xml:space="preserve"> </w:t>
      </w:r>
      <w:r w:rsidR="00370FB0" w:rsidRPr="00F35C22">
        <w:t>T</w:t>
      </w:r>
      <w:r w:rsidRPr="00F35C22">
        <w:t xml:space="preserve">his problem was on display in </w:t>
      </w:r>
      <w:r w:rsidR="00F35C22" w:rsidRPr="00F35C22">
        <w:rPr>
          <w:i/>
        </w:rPr>
        <w:t>Ford Motor Co</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GreatDomains</w:t>
      </w:r>
      <w:r w:rsidRPr="00F35C22">
        <w:t>.</w:t>
      </w:r>
      <w:r w:rsidR="00F35C22" w:rsidRPr="00F35C22">
        <w:rPr>
          <w:i/>
        </w:rPr>
        <w:t>com, Inc</w:t>
      </w:r>
      <w:r w:rsidRPr="00F35C22">
        <w:t>.</w:t>
      </w:r>
      <w:r w:rsidR="00F35C22" w:rsidRPr="00F35C22">
        <w:rPr>
          <w:vertAlign w:val="superscript"/>
        </w:rPr>
        <w:footnoteReference w:id="189"/>
      </w:r>
      <w:r w:rsidRPr="00F35C22">
        <w:t xml:space="preserve"> One defendant, Great Domains, operated a site on the Internet where people could auction domain names.</w:t>
      </w:r>
      <w:r w:rsidR="00F35C22" w:rsidRPr="00F35C22">
        <w:rPr>
          <w:vertAlign w:val="superscript"/>
        </w:rPr>
        <w:footnoteReference w:id="190"/>
      </w:r>
      <w:r w:rsidRPr="00F35C22">
        <w:t xml:space="preserve"> The other defendants were registrants of various domain names offered for auction on the website,</w:t>
      </w:r>
      <w:r w:rsidR="00F35C22" w:rsidRPr="00F35C22">
        <w:rPr>
          <w:vertAlign w:val="superscript"/>
        </w:rPr>
        <w:footnoteReference w:id="191"/>
      </w:r>
      <w:r w:rsidRPr="00F35C22">
        <w:t xml:space="preserve"> including 4fordparts.com, jaguar</w:t>
      </w:r>
      <w:r w:rsidR="00370FB0" w:rsidRPr="00F35C22">
        <w:t xml:space="preserve"> </w:t>
      </w:r>
      <w:r w:rsidRPr="00F35C22">
        <w:t>enthusiastsclub.com, and vintagevolvos.com.</w:t>
      </w:r>
      <w:r w:rsidR="00F35C22" w:rsidRPr="00F35C22">
        <w:rPr>
          <w:vertAlign w:val="superscript"/>
        </w:rPr>
        <w:footnoteReference w:id="192"/>
      </w:r>
      <w:r w:rsidRPr="00F35C22">
        <w:t xml:space="preserve"> The court began by separating the phrase “commercial use in commerce” (which was the prescribed element before the TDRA) into its constituent parts</w:t>
      </w:r>
      <w:r w:rsidR="00370FB0" w:rsidRPr="00F35C22">
        <w:t>:</w:t>
      </w:r>
      <w:r w:rsidR="00370FB0" w:rsidRPr="00F35C22">
        <w:t xml:space="preserve"> </w:t>
      </w:r>
      <w:r w:rsidR="00370FB0" w:rsidRPr="00F35C22">
        <w:t>“</w:t>
      </w:r>
      <w:r w:rsidRPr="00F35C22">
        <w:t xml:space="preserve">commercial,” </w:t>
      </w:r>
      <w:r w:rsidRPr="00F35C22">
        <w:lastRenderedPageBreak/>
        <w:t>“use,” and “in commerce.”</w:t>
      </w:r>
      <w:r w:rsidR="00F35C22" w:rsidRPr="00F35C22">
        <w:rPr>
          <w:vertAlign w:val="superscript"/>
        </w:rPr>
        <w:footnoteReference w:id="193"/>
      </w:r>
      <w:r w:rsidRPr="00F35C22">
        <w:t xml:space="preserve"> That the defendants’ actions were commercial was clear—they were selling or facilitating the sale of the domain names</w:t>
      </w:r>
      <w:r w:rsidR="00370FB0" w:rsidRPr="00F35C22">
        <w:t>.</w:t>
      </w:r>
      <w:r w:rsidR="00370FB0" w:rsidRPr="00F35C22">
        <w:t xml:space="preserve"> </w:t>
      </w:r>
      <w:r w:rsidR="00370FB0" w:rsidRPr="00F35C22">
        <w:t>S</w:t>
      </w:r>
      <w:r w:rsidRPr="00F35C22">
        <w:t>imilarly, the “in commerce” portion was satisfied, because it clearly was within Congress’s power to regulate sales of Internet domain names.</w:t>
      </w:r>
      <w:r w:rsidR="00F35C22" w:rsidRPr="00F35C22">
        <w:rPr>
          <w:vertAlign w:val="superscript"/>
        </w:rPr>
        <w:footnoteReference w:id="194"/>
      </w:r>
      <w:r w:rsidRPr="00F35C22">
        <w:t xml:space="preserve"> The “use” portion, however, was problematic</w:t>
      </w:r>
      <w:r w:rsidR="00370FB0" w:rsidRPr="00F35C22">
        <w:t>.</w:t>
      </w:r>
      <w:r w:rsidR="00370FB0" w:rsidRPr="00F35C22">
        <w:t xml:space="preserve"> </w:t>
      </w:r>
      <w:r w:rsidR="00370FB0" w:rsidRPr="00F35C22">
        <w:t>T</w:t>
      </w:r>
      <w:r w:rsidRPr="00F35C22">
        <w:t>he court held that use requires a use as a trademark “in connection with goods or services.”</w:t>
      </w:r>
      <w:r w:rsidR="00F35C22" w:rsidRPr="00F35C22">
        <w:rPr>
          <w:vertAlign w:val="superscript"/>
        </w:rPr>
        <w:footnoteReference w:id="195"/>
      </w:r>
      <w:r w:rsidRPr="00F35C22">
        <w:t xml:space="preserve"> It reached this conclusion by reference to the Lanham Act’s definition of “use in commerce,” which refers to placing the mark on goods or using it in advertising or displays connected with services.</w:t>
      </w:r>
      <w:r w:rsidR="00F35C22" w:rsidRPr="00F35C22">
        <w:rPr>
          <w:vertAlign w:val="superscript"/>
        </w:rPr>
        <w:footnoteReference w:id="196"/>
      </w:r>
      <w:r w:rsidR="00370FB0" w:rsidRPr="00F35C22">
        <w:t xml:space="preserve"> </w:t>
      </w:r>
      <w:r w:rsidRPr="00F35C22">
        <w:t xml:space="preserve">This interpretation would bring the Supreme Court’s decision in </w:t>
      </w:r>
      <w:r w:rsidR="00F35C22" w:rsidRPr="00F35C22">
        <w:rPr>
          <w:rStyle w:val="BCasenamefull"/>
        </w:rPr>
        <w:t>Jack Daniel’s Properties, Inc. v. VIP Products LLC</w:t>
      </w:r>
      <w:r w:rsidR="00F35C22" w:rsidRPr="00F35C22">
        <w:rPr>
          <w:vertAlign w:val="superscript"/>
        </w:rPr>
        <w:footnoteReference w:id="197"/>
      </w:r>
      <w:r w:rsidRPr="00F35C22">
        <w:t xml:space="preserve"> into play</w:t>
      </w:r>
      <w:r w:rsidR="00370FB0" w:rsidRPr="00F35C22">
        <w:t>;</w:t>
      </w:r>
      <w:r w:rsidR="00370FB0" w:rsidRPr="00F35C22">
        <w:t xml:space="preserve"> </w:t>
      </w:r>
      <w:r w:rsidR="00370FB0" w:rsidRPr="00F35C22">
        <w:t>r</w:t>
      </w:r>
      <w:r w:rsidRPr="00F35C22">
        <w:t>equiring a “trademark” use would render the exclusion inapplicable.</w:t>
      </w:r>
      <w:r w:rsidR="00F35C22" w:rsidRPr="00F35C22">
        <w:rPr>
          <w:vertAlign w:val="superscript"/>
        </w:rPr>
        <w:footnoteReference w:id="198"/>
      </w:r>
      <w:r w:rsidRPr="00F35C22">
        <w:t xml:space="preserve"> Alternately, the court decided that selling domain names containing trademarks does not constitute a use of those marks on goods or services.</w:t>
      </w:r>
      <w:r w:rsidR="00F35C22" w:rsidRPr="00F35C22">
        <w:rPr>
          <w:vertAlign w:val="superscript"/>
        </w:rPr>
        <w:footnoteReference w:id="199"/>
      </w:r>
      <w:r w:rsidRPr="00F35C22">
        <w:t xml:space="preserve"> At a minimum, the defendant would have to be operating a website using the offending domain name to sell goods and services in order for its activity to constitute a use.</w:t>
      </w:r>
      <w:r w:rsidR="00F35C22" w:rsidRPr="00F35C22">
        <w:rPr>
          <w:vertAlign w:val="superscript"/>
        </w:rPr>
        <w:footnoteReference w:id="200"/>
      </w:r>
    </w:p>
    <w:p w14:paraId="541194AB" w14:textId="63C3D6EA" w:rsidR="00370FB0" w:rsidRPr="00F35C22" w:rsidRDefault="00F40CCD" w:rsidP="00F35C22">
      <w:pPr>
        <w:pStyle w:val="BNormal"/>
      </w:pPr>
      <w:r w:rsidRPr="00F35C22">
        <w:t xml:space="preserve">Another problem regarding </w:t>
      </w:r>
      <w:r w:rsidR="00F35C22" w:rsidRPr="00F35C22">
        <w:rPr>
          <w:i/>
        </w:rPr>
        <w:t xml:space="preserve">actionable </w:t>
      </w:r>
      <w:r w:rsidRPr="00F35C22">
        <w:t xml:space="preserve">Internet use was raised in </w:t>
      </w:r>
      <w:r w:rsidR="00F35C22" w:rsidRPr="00F35C22">
        <w:rPr>
          <w:i/>
        </w:rPr>
        <w:t>Taubman Co</w:t>
      </w:r>
      <w:r w:rsidR="00370FB0" w:rsidRPr="00F35C22">
        <w:t>.</w:t>
      </w:r>
      <w:r w:rsidR="00370FB0" w:rsidRPr="00F35C22">
        <w:t xml:space="preserve"> </w:t>
      </w:r>
      <w:r w:rsidR="00F35C22" w:rsidRPr="00F35C22">
        <w:rPr>
          <w:i/>
        </w:rPr>
        <w:t>v</w:t>
      </w:r>
      <w:r w:rsidR="00370FB0" w:rsidRPr="00F35C22">
        <w:t>.</w:t>
      </w:r>
      <w:r w:rsidR="00370FB0" w:rsidRPr="00F35C22">
        <w:t xml:space="preserve"> </w:t>
      </w:r>
      <w:proofErr w:type="spellStart"/>
      <w:r w:rsidR="00F35C22" w:rsidRPr="00F35C22">
        <w:rPr>
          <w:i/>
        </w:rPr>
        <w:t>Webfeats</w:t>
      </w:r>
      <w:proofErr w:type="spellEnd"/>
      <w:r w:rsidRPr="00F35C22">
        <w:t>.</w:t>
      </w:r>
      <w:r w:rsidR="00F35C22" w:rsidRPr="00F35C22">
        <w:rPr>
          <w:vertAlign w:val="superscript"/>
        </w:rPr>
        <w:footnoteReference w:id="201"/>
      </w:r>
      <w:r w:rsidRPr="00F35C22">
        <w:t xml:space="preserve"> The plaintiff operated a shopping mall called The Shops at Willow Bend</w:t>
      </w:r>
      <w:r w:rsidR="00370FB0" w:rsidRPr="00F35C22">
        <w:t>.</w:t>
      </w:r>
      <w:r w:rsidR="00370FB0" w:rsidRPr="00F35C22">
        <w:t xml:space="preserve"> </w:t>
      </w:r>
      <w:r w:rsidR="00370FB0" w:rsidRPr="00F35C22">
        <w:t>T</w:t>
      </w:r>
      <w:r w:rsidRPr="00F35C22">
        <w:t>he defendant registered the domain name shopsatwillowbend.com</w:t>
      </w:r>
      <w:r w:rsidR="00370FB0" w:rsidRPr="00F35C22">
        <w:t>.</w:t>
      </w:r>
      <w:r w:rsidR="00370FB0" w:rsidRPr="00F35C22">
        <w:t xml:space="preserve"> </w:t>
      </w:r>
      <w:r w:rsidR="00370FB0" w:rsidRPr="00F35C22">
        <w:t>O</w:t>
      </w:r>
      <w:r w:rsidRPr="00F35C22">
        <w:t>riginally, the defendant’s website contained information about the mall and its stores, plus a link to the plaintiff’s official website (and a prominent disclaimer).</w:t>
      </w:r>
      <w:r w:rsidR="00F35C22" w:rsidRPr="00F35C22">
        <w:rPr>
          <w:vertAlign w:val="superscript"/>
        </w:rPr>
        <w:footnoteReference w:id="202"/>
      </w:r>
      <w:r w:rsidRPr="00F35C22">
        <w:t xml:space="preserve"> The defendant’s site also contained links to his girlfriend’s business and his own Web design business site.</w:t>
      </w:r>
      <w:r w:rsidR="00F35C22" w:rsidRPr="00F35C22">
        <w:rPr>
          <w:vertAlign w:val="superscript"/>
        </w:rPr>
        <w:footnoteReference w:id="203"/>
      </w:r>
      <w:r w:rsidRPr="00F35C22">
        <w:t xml:space="preserve"> However, once the defendant removed the links to the two businesses, with a promise not to recreate them, the Sixth Circuit found the site not to be infringing because there was no use in connection with goods or services offered for sale within the meaning of Section 32 of the Lanham Act.</w:t>
      </w:r>
      <w:r w:rsidR="00F35C22" w:rsidRPr="00F35C22">
        <w:rPr>
          <w:vertAlign w:val="superscript"/>
        </w:rPr>
        <w:footnoteReference w:id="204"/>
      </w:r>
      <w:r w:rsidRPr="00F35C22">
        <w:t xml:space="preserve"> Although Section 32’s requirement of use in connection with sales of goods and services is not an express part of Section 43(c)(1) (which simply requires a “use</w:t>
      </w:r>
      <w:r w:rsidR="00370FB0" w:rsidRPr="00F35C22">
        <w:t xml:space="preserve"> </w:t>
      </w:r>
      <w:r w:rsidRPr="00F35C22">
        <w:t>…</w:t>
      </w:r>
      <w:r w:rsidR="00370FB0" w:rsidRPr="00F35C22">
        <w:t xml:space="preserve"> </w:t>
      </w:r>
      <w:r w:rsidRPr="00F35C22">
        <w:t xml:space="preserve">in commerce”), the </w:t>
      </w:r>
      <w:r w:rsidR="00F35C22" w:rsidRPr="00F35C22">
        <w:rPr>
          <w:i/>
        </w:rPr>
        <w:t>Great Domains</w:t>
      </w:r>
      <w:r w:rsidRPr="00F35C22">
        <w:t xml:space="preserve"> analysis appears to have imported its essence into the analysis of “[commercial] use in commerce.” Unlike the </w:t>
      </w:r>
      <w:r w:rsidR="00F35C22" w:rsidRPr="00F35C22">
        <w:rPr>
          <w:i/>
        </w:rPr>
        <w:t>Great Domains</w:t>
      </w:r>
      <w:r w:rsidRPr="00F35C22">
        <w:t xml:space="preserve"> decision, the </w:t>
      </w:r>
      <w:proofErr w:type="spellStart"/>
      <w:r w:rsidR="00F35C22" w:rsidRPr="00F35C22">
        <w:rPr>
          <w:i/>
        </w:rPr>
        <w:t>Webfeats</w:t>
      </w:r>
      <w:proofErr w:type="spellEnd"/>
      <w:r w:rsidRPr="00F35C22">
        <w:t xml:space="preserve"> decision separates the issue of actionable use from that of noncommercial use—the former being a threshold requirement, while the latter excludes things that would otherwise be actionable</w:t>
      </w:r>
      <w:r w:rsidR="00370FB0" w:rsidRPr="00F35C22">
        <w:t>.</w:t>
      </w:r>
      <w:r w:rsidR="00370FB0" w:rsidRPr="00F35C22">
        <w:t xml:space="preserve"> </w:t>
      </w:r>
      <w:r w:rsidR="00370FB0" w:rsidRPr="00F35C22">
        <w:t>H</w:t>
      </w:r>
      <w:r w:rsidRPr="00F35C22">
        <w:t xml:space="preserve">owever, the </w:t>
      </w:r>
      <w:proofErr w:type="spellStart"/>
      <w:r w:rsidR="00F35C22" w:rsidRPr="00F35C22">
        <w:rPr>
          <w:i/>
        </w:rPr>
        <w:t>Webfeats</w:t>
      </w:r>
      <w:proofErr w:type="spellEnd"/>
      <w:r w:rsidRPr="00F35C22">
        <w:t xml:space="preserve"> court’s analysis is not entirely without analytical melding</w:t>
      </w:r>
      <w:r w:rsidR="00370FB0" w:rsidRPr="00F35C22">
        <w:t>;</w:t>
      </w:r>
      <w:r w:rsidR="00370FB0" w:rsidRPr="00F35C22">
        <w:t xml:space="preserve"> </w:t>
      </w:r>
      <w:r w:rsidR="00370FB0" w:rsidRPr="00F35C22">
        <w:t>i</w:t>
      </w:r>
      <w:r w:rsidRPr="00F35C22">
        <w:t>t asserted that a use that was not “‘in connection with the sale</w:t>
      </w:r>
      <w:r w:rsidR="00370FB0" w:rsidRPr="00F35C22">
        <w:t xml:space="preserve"> </w:t>
      </w:r>
      <w:r w:rsidRPr="00F35C22">
        <w:t>…</w:t>
      </w:r>
      <w:r w:rsidR="00370FB0" w:rsidRPr="00F35C22">
        <w:t xml:space="preserve"> </w:t>
      </w:r>
      <w:r w:rsidRPr="00F35C22">
        <w:t>or advertising of any goods or services,’ and not likely to cause confusion” would “necessarily [be] protected by the First Amendment.”</w:t>
      </w:r>
      <w:r w:rsidR="00F35C22" w:rsidRPr="00F35C22">
        <w:rPr>
          <w:vertAlign w:val="superscript"/>
        </w:rPr>
        <w:footnoteReference w:id="205"/>
      </w:r>
    </w:p>
    <w:p w14:paraId="1A184B2A" w14:textId="30A7AB03" w:rsidR="00370FB0" w:rsidRPr="00F35C22" w:rsidRDefault="00F40CCD" w:rsidP="00F35C22">
      <w:pPr>
        <w:pStyle w:val="BNormal"/>
      </w:pPr>
      <w:r w:rsidRPr="00F35C22">
        <w:t xml:space="preserve">The unfortunate conflation of the two rules was evident in </w:t>
      </w:r>
      <w:r w:rsidR="00F35C22" w:rsidRPr="00F35C22">
        <w:rPr>
          <w:i/>
        </w:rPr>
        <w:t>Bosley Medical Institute,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Kremer</w:t>
      </w:r>
      <w:r w:rsidRPr="00F35C22">
        <w:t>,</w:t>
      </w:r>
      <w:r w:rsidR="00F35C22" w:rsidRPr="00F35C22">
        <w:rPr>
          <w:vertAlign w:val="superscript"/>
        </w:rPr>
        <w:footnoteReference w:id="206"/>
      </w:r>
      <w:r w:rsidRPr="00F35C22">
        <w:t xml:space="preserve"> where the Ninth Circuit held that the defendant’s “gripe” site, www.BosleyMedical.com, was not a commercial use and was not actionable as either infringement or dilution</w:t>
      </w:r>
      <w:r w:rsidR="00370FB0" w:rsidRPr="00F35C22">
        <w:t>.</w:t>
      </w:r>
      <w:r w:rsidR="00370FB0" w:rsidRPr="00F35C22">
        <w:t xml:space="preserve"> </w:t>
      </w:r>
      <w:r w:rsidR="00370FB0" w:rsidRPr="00F35C22">
        <w:t>I</w:t>
      </w:r>
      <w:r w:rsidRPr="00F35C22">
        <w:t>n doing so, the court defined commercial use in commerce as “use in connection with the sale of goods.”</w:t>
      </w:r>
      <w:r w:rsidR="00F35C22" w:rsidRPr="00F35C22">
        <w:rPr>
          <w:vertAlign w:val="superscript"/>
        </w:rPr>
        <w:footnoteReference w:id="207"/>
      </w:r>
      <w:r w:rsidRPr="00F35C22">
        <w:t xml:space="preserve"> It found no commercial links on the defendant’s website</w:t>
      </w:r>
      <w:r w:rsidR="00370FB0" w:rsidRPr="00F35C22">
        <w:t>;</w:t>
      </w:r>
      <w:r w:rsidR="00370FB0" w:rsidRPr="00F35C22">
        <w:t xml:space="preserve"> </w:t>
      </w:r>
      <w:r w:rsidR="00370FB0" w:rsidRPr="00F35C22">
        <w:t>a</w:t>
      </w:r>
      <w:r w:rsidRPr="00F35C22">
        <w:t xml:space="preserve"> link to a public interest group representing the defendant was deemed not commercial.</w:t>
      </w:r>
      <w:r w:rsidR="00F35C22" w:rsidRPr="00F35C22">
        <w:rPr>
          <w:vertAlign w:val="superscript"/>
        </w:rPr>
        <w:footnoteReference w:id="208"/>
      </w:r>
      <w:r w:rsidRPr="00F35C22">
        <w:t xml:space="preserve"> An equally problematic decision (though coming to an opposite conclusion), </w:t>
      </w:r>
      <w:r w:rsidR="00F35C22" w:rsidRPr="00F35C22">
        <w:rPr>
          <w:i/>
        </w:rPr>
        <w:t>Charles Atlas, Ltd</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DC Comics, Inc</w:t>
      </w:r>
      <w:r w:rsidRPr="00F35C22">
        <w:t>.,</w:t>
      </w:r>
      <w:r w:rsidR="00F35C22" w:rsidRPr="00F35C22">
        <w:rPr>
          <w:vertAlign w:val="superscript"/>
        </w:rPr>
        <w:footnoteReference w:id="209"/>
      </w:r>
      <w:r w:rsidRPr="00F35C22">
        <w:t xml:space="preserve"> in which the court opined that the issue of “use in commerce” may devolve to whether the use was “for an expressive purpose,”</w:t>
      </w:r>
      <w:r w:rsidR="00F35C22" w:rsidRPr="00F35C22">
        <w:rPr>
          <w:vertAlign w:val="superscript"/>
        </w:rPr>
        <w:footnoteReference w:id="210"/>
      </w:r>
      <w:r w:rsidRPr="00F35C22">
        <w:t xml:space="preserve"> does not properly address the underlying problem.</w:t>
      </w:r>
    </w:p>
    <w:p w14:paraId="284E57C4" w14:textId="7A25911C" w:rsidR="00370FB0" w:rsidRPr="00F35C22" w:rsidRDefault="00F40CCD" w:rsidP="00F35C22">
      <w:pPr>
        <w:pStyle w:val="BNormal"/>
      </w:pPr>
      <w:r w:rsidRPr="00F35C22">
        <w:t xml:space="preserve">Moreover, the issue of the proper scope of actionable “use” and its relation to the Lanham Act definition of use in commerce was complicated by the Second Circuit’s opinion in </w:t>
      </w:r>
      <w:proofErr w:type="spellStart"/>
      <w:r w:rsidR="00F35C22" w:rsidRPr="00F35C22">
        <w:rPr>
          <w:i/>
        </w:rPr>
        <w:t>Rescuecom</w:t>
      </w:r>
      <w:proofErr w:type="spellEnd"/>
      <w:r w:rsidR="00F35C22" w:rsidRPr="00F35C22">
        <w:rPr>
          <w:i/>
        </w:rPr>
        <w:t xml:space="preserve"> Corp</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Google, Inc</w:t>
      </w:r>
      <w:r w:rsidRPr="00F35C22">
        <w:t>.</w:t>
      </w:r>
      <w:r w:rsidR="00F35C22" w:rsidRPr="00F35C22">
        <w:rPr>
          <w:vertAlign w:val="superscript"/>
        </w:rPr>
        <w:footnoteReference w:id="211"/>
      </w:r>
      <w:r w:rsidRPr="00F35C22">
        <w:t xml:space="preserve"> In </w:t>
      </w:r>
      <w:proofErr w:type="spellStart"/>
      <w:r w:rsidR="00F35C22" w:rsidRPr="00F35C22">
        <w:rPr>
          <w:i/>
        </w:rPr>
        <w:t>Rescuecom</w:t>
      </w:r>
      <w:proofErr w:type="spellEnd"/>
      <w:r w:rsidRPr="00F35C22">
        <w:t xml:space="preserve">, the court held that Google’s AdWords program, which permits competitors to “purchase” a word (including a trademark) in order to display competitive ads in response to user searches, was a “use in commerce.” The court rejected the proposition that Google had to use the plaintiff’s mark as a trademark </w:t>
      </w:r>
      <w:proofErr w:type="gramStart"/>
      <w:r w:rsidRPr="00F35C22">
        <w:t>in order for</w:t>
      </w:r>
      <w:proofErr w:type="gramEnd"/>
      <w:r w:rsidRPr="00F35C22">
        <w:t xml:space="preserve"> its actions to be considered a use in commerce</w:t>
      </w:r>
      <w:r w:rsidR="00370FB0" w:rsidRPr="00F35C22">
        <w:t>.</w:t>
      </w:r>
      <w:r w:rsidR="00370FB0" w:rsidRPr="00F35C22">
        <w:t xml:space="preserve"> </w:t>
      </w:r>
      <w:r w:rsidR="00370FB0" w:rsidRPr="00F35C22">
        <w:t>A</w:t>
      </w:r>
      <w:r w:rsidRPr="00F35C22">
        <w:t>nd the court went even further, albeit in dicta</w:t>
      </w:r>
      <w:r w:rsidR="00370FB0" w:rsidRPr="00F35C22">
        <w:t>.</w:t>
      </w:r>
      <w:r w:rsidR="00370FB0" w:rsidRPr="00F35C22">
        <w:t xml:space="preserve"> </w:t>
      </w:r>
      <w:r w:rsidR="00370FB0" w:rsidRPr="00F35C22">
        <w:t>I</w:t>
      </w:r>
      <w:r w:rsidRPr="00F35C22">
        <w:t>n an appendix to its decision, the court called into question the application of the Lanham Act’s definition of the phrase in infringement cases (as opposed to registration cases).</w:t>
      </w:r>
      <w:r w:rsidR="00F35C22" w:rsidRPr="00F35C22">
        <w:rPr>
          <w:vertAlign w:val="superscript"/>
        </w:rPr>
        <w:footnoteReference w:id="212"/>
      </w:r>
      <w:r w:rsidRPr="00F35C22">
        <w:t xml:space="preserve"> Rather, the court opined, a broader definition of “commerce” was appropriate in infringement (and, possibly, dilution) cases.</w:t>
      </w:r>
      <w:r w:rsidR="00F35C22" w:rsidRPr="00F35C22">
        <w:rPr>
          <w:vertAlign w:val="superscript"/>
        </w:rPr>
        <w:footnoteReference w:id="213"/>
      </w:r>
      <w:r w:rsidRPr="00F35C22">
        <w:t xml:space="preserve"> Because the TDRA no longer refers to a “commercial use in commerce,” instead simply referring to a “use</w:t>
      </w:r>
      <w:r w:rsidR="00370FB0" w:rsidRPr="00F35C22">
        <w:t xml:space="preserve"> </w:t>
      </w:r>
      <w:r w:rsidRPr="00F35C22">
        <w:t>…</w:t>
      </w:r>
      <w:r w:rsidR="00370FB0" w:rsidRPr="00F35C22">
        <w:t xml:space="preserve"> </w:t>
      </w:r>
      <w:r w:rsidRPr="00F35C22">
        <w:t>in commerce,” the Second Circuit’s interpretation of the phrase “use in commerce” undoubtedly will be influential in dilution cases involving the Internet</w:t>
      </w:r>
      <w:r w:rsidR="00370FB0" w:rsidRPr="00F35C22">
        <w:t>.</w:t>
      </w:r>
      <w:r w:rsidR="00370FB0" w:rsidRPr="00F35C22">
        <w:t xml:space="preserve"> </w:t>
      </w:r>
      <w:r w:rsidR="00370FB0" w:rsidRPr="00F35C22">
        <w:t>H</w:t>
      </w:r>
      <w:r w:rsidRPr="00F35C22">
        <w:t>owever, it should not be read to limit the scope of the noncommercial use exclusion, which assumes an actionable use.</w:t>
      </w:r>
      <w:r w:rsidR="00F35C22" w:rsidRPr="00F35C22">
        <w:rPr>
          <w:vertAlign w:val="superscript"/>
        </w:rPr>
        <w:footnoteReference w:id="214"/>
      </w:r>
    </w:p>
    <w:p w14:paraId="2153AA49" w14:textId="4AEF4EC1" w:rsidR="00370FB0" w:rsidRPr="00F35C22" w:rsidRDefault="00F40CCD" w:rsidP="00F35C22">
      <w:pPr>
        <w:pStyle w:val="BNormal"/>
      </w:pPr>
      <w:r w:rsidRPr="00F35C22">
        <w:t>A related aspect of the actionable use issue is the problem that occurs when either the famous mark or the offending use is aimed at overseas customers and the other party has an Internet website containing the mark at issue</w:t>
      </w:r>
      <w:r w:rsidR="00370FB0" w:rsidRPr="00F35C22">
        <w:t>.</w:t>
      </w:r>
      <w:r w:rsidR="00370FB0" w:rsidRPr="00F35C22">
        <w:t xml:space="preserve"> </w:t>
      </w:r>
      <w:r w:rsidR="00370FB0" w:rsidRPr="00F35C22">
        <w:t>T</w:t>
      </w:r>
      <w:r w:rsidRPr="00F35C22">
        <w:t xml:space="preserve">his is illustrated in </w:t>
      </w:r>
      <w:r w:rsidR="00F35C22" w:rsidRPr="00F35C22">
        <w:rPr>
          <w:i/>
        </w:rPr>
        <w:t>Cable News Network, L</w:t>
      </w:r>
      <w:r w:rsidRPr="00F35C22">
        <w:t>.</w:t>
      </w:r>
      <w:r w:rsidR="00F35C22" w:rsidRPr="00F35C22">
        <w:rPr>
          <w:i/>
        </w:rPr>
        <w:t>P</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cnnews</w:t>
      </w:r>
      <w:r w:rsidRPr="00F35C22">
        <w:t>.</w:t>
      </w:r>
      <w:r w:rsidR="00F35C22" w:rsidRPr="00F35C22">
        <w:rPr>
          <w:i/>
        </w:rPr>
        <w:t>com</w:t>
      </w:r>
      <w:r w:rsidRPr="00F35C22">
        <w:t>,</w:t>
      </w:r>
      <w:r w:rsidR="00F35C22" w:rsidRPr="00F35C22">
        <w:rPr>
          <w:vertAlign w:val="superscript"/>
        </w:rPr>
        <w:footnoteReference w:id="215"/>
      </w:r>
      <w:r w:rsidRPr="00F35C22">
        <w:t xml:space="preserve"> where the owner of the CNN mark brought an in rem ACPA action against a Chinese website, cnnews.com, which provided news service primarily to a Chinese-speaking audience.</w:t>
      </w:r>
      <w:r w:rsidR="00F35C22" w:rsidRPr="00F35C22">
        <w:rPr>
          <w:vertAlign w:val="superscript"/>
        </w:rPr>
        <w:footnoteReference w:id="216"/>
      </w:r>
      <w:r w:rsidRPr="00F35C22">
        <w:t xml:space="preserve"> Although the court referred to the “use in commerce” definition in Section </w:t>
      </w:r>
      <w:r w:rsidRPr="00F35C22">
        <w:lastRenderedPageBreak/>
        <w:t>45 of the Lanham Act, it did not focus on the use requirement, focusing instead on the “in commerce” issue.</w:t>
      </w:r>
      <w:r w:rsidR="00F35C22" w:rsidRPr="00F35C22">
        <w:rPr>
          <w:vertAlign w:val="superscript"/>
        </w:rPr>
        <w:footnoteReference w:id="217"/>
      </w:r>
      <w:r w:rsidRPr="00F35C22">
        <w:t xml:space="preserve"> In this case, the offending site was aimed at Chinese users, not users in the United States</w:t>
      </w:r>
      <w:r w:rsidR="00370FB0" w:rsidRPr="00F35C22">
        <w:t>;</w:t>
      </w:r>
      <w:r w:rsidR="00370FB0" w:rsidRPr="00F35C22">
        <w:t xml:space="preserve"> </w:t>
      </w:r>
      <w:r w:rsidR="00370FB0" w:rsidRPr="00F35C22">
        <w:t>n</w:t>
      </w:r>
      <w:r w:rsidRPr="00F35C22">
        <w:t>evertheless, the court found it to have a substantial effect on U.S</w:t>
      </w:r>
      <w:r w:rsidR="00370FB0" w:rsidRPr="00F35C22">
        <w:t>.</w:t>
      </w:r>
      <w:r w:rsidR="00370FB0" w:rsidRPr="00F35C22">
        <w:t xml:space="preserve"> </w:t>
      </w:r>
      <w:r w:rsidR="00370FB0" w:rsidRPr="00F35C22">
        <w:t>c</w:t>
      </w:r>
      <w:r w:rsidRPr="00F35C22">
        <w:t>ommerce.</w:t>
      </w:r>
      <w:r w:rsidR="00F35C22" w:rsidRPr="00F35C22">
        <w:rPr>
          <w:vertAlign w:val="superscript"/>
        </w:rPr>
        <w:footnoteReference w:id="218"/>
      </w:r>
      <w:r w:rsidRPr="00F35C22">
        <w:t xml:space="preserve"> It noted the international nature of the Internet, the international renown of the CNN mark, and the existence of “a not insubstantial number” of Chinese speaking people in the U.S.</w:t>
      </w:r>
      <w:r w:rsidR="00F35C22" w:rsidRPr="00F35C22">
        <w:rPr>
          <w:vertAlign w:val="superscript"/>
        </w:rPr>
        <w:footnoteReference w:id="219"/>
      </w:r>
      <w:r w:rsidRPr="00F35C22">
        <w:t xml:space="preserve"> Finally, the court’s order under the ACPA would be aimed at a registrar located in the United States, not abroad.</w:t>
      </w:r>
      <w:r w:rsidR="00F35C22" w:rsidRPr="00F35C22">
        <w:rPr>
          <w:vertAlign w:val="superscript"/>
        </w:rPr>
        <w:footnoteReference w:id="220"/>
      </w:r>
    </w:p>
    <w:p w14:paraId="3AE890E7" w14:textId="0F9BEC39" w:rsidR="00370FB0" w:rsidRPr="00F35C22" w:rsidRDefault="00F40CCD" w:rsidP="00F35C22">
      <w:pPr>
        <w:pStyle w:val="BNormal"/>
      </w:pPr>
      <w:r w:rsidRPr="00F35C22">
        <w:t>It is to be hoped that United States courts will tread cautiously when applying U.S</w:t>
      </w:r>
      <w:r w:rsidR="00370FB0" w:rsidRPr="00F35C22">
        <w:t>.</w:t>
      </w:r>
      <w:r w:rsidR="00370FB0" w:rsidRPr="00F35C22">
        <w:t xml:space="preserve"> </w:t>
      </w:r>
      <w:r w:rsidR="00370FB0" w:rsidRPr="00F35C22">
        <w:t>t</w:t>
      </w:r>
      <w:r w:rsidRPr="00F35C22">
        <w:t>rademark laws to international situations</w:t>
      </w:r>
      <w:r w:rsidR="00370FB0" w:rsidRPr="00F35C22">
        <w:t>.</w:t>
      </w:r>
      <w:r w:rsidR="00370FB0" w:rsidRPr="00F35C22">
        <w:t xml:space="preserve"> </w:t>
      </w:r>
      <w:r w:rsidR="00370FB0" w:rsidRPr="00F35C22">
        <w:t>T</w:t>
      </w:r>
      <w:r w:rsidRPr="00F35C22">
        <w:t>he mere availability of international access to the Internet should not be deemed a sufficient basis to assert U.S</w:t>
      </w:r>
      <w:r w:rsidR="00370FB0" w:rsidRPr="00F35C22">
        <w:t>.</w:t>
      </w:r>
      <w:r w:rsidR="00370FB0" w:rsidRPr="00F35C22">
        <w:t xml:space="preserve"> </w:t>
      </w:r>
      <w:r w:rsidR="00370FB0" w:rsidRPr="00F35C22">
        <w:t>j</w:t>
      </w:r>
      <w:r w:rsidRPr="00F35C22">
        <w:t>urisdiction over all Internet-related disputes.</w:t>
      </w:r>
      <w:r w:rsidR="00F35C22" w:rsidRPr="00F35C22">
        <w:rPr>
          <w:vertAlign w:val="superscript"/>
        </w:rPr>
        <w:footnoteReference w:id="221"/>
      </w:r>
      <w:r w:rsidRPr="00F35C22">
        <w:t xml:space="preserve"> Dilution cases</w:t>
      </w:r>
      <w:proofErr w:type="gramStart"/>
      <w:r w:rsidRPr="00F35C22">
        <w:t>, in particular, pose</w:t>
      </w:r>
      <w:proofErr w:type="gramEnd"/>
      <w:r w:rsidRPr="00F35C22">
        <w:t xml:space="preserve"> a problem for the international application of trademark law because they dispense with a requirement of likelihood of confusion</w:t>
      </w:r>
      <w:r w:rsidR="00370FB0" w:rsidRPr="00F35C22">
        <w:t>.</w:t>
      </w:r>
      <w:r w:rsidR="00370FB0" w:rsidRPr="00F35C22">
        <w:t xml:space="preserve"> </w:t>
      </w:r>
      <w:r w:rsidR="00370FB0" w:rsidRPr="00F35C22">
        <w:t>P</w:t>
      </w:r>
      <w:r w:rsidRPr="00F35C22">
        <w:t>rotecting the international goodwill of the mark of a company from actions taken abroad and essentially not seen by U.S</w:t>
      </w:r>
      <w:r w:rsidR="00370FB0" w:rsidRPr="00F35C22">
        <w:t>.</w:t>
      </w:r>
      <w:r w:rsidR="00370FB0" w:rsidRPr="00F35C22">
        <w:t xml:space="preserve"> </w:t>
      </w:r>
      <w:r w:rsidR="00370FB0" w:rsidRPr="00F35C22">
        <w:t>c</w:t>
      </w:r>
      <w:r w:rsidRPr="00F35C22">
        <w:t>itizens may not be an appropriate matter for a U.S</w:t>
      </w:r>
      <w:r w:rsidR="00370FB0" w:rsidRPr="00F35C22">
        <w:t>.</w:t>
      </w:r>
      <w:r w:rsidR="00370FB0" w:rsidRPr="00F35C22">
        <w:t xml:space="preserve"> </w:t>
      </w:r>
      <w:r w:rsidR="00370FB0" w:rsidRPr="00F35C22">
        <w:t>c</w:t>
      </w:r>
      <w:r w:rsidRPr="00F35C22">
        <w:t>ourt.</w:t>
      </w:r>
    </w:p>
    <w:p w14:paraId="71C66629" w14:textId="7196BAD8" w:rsidR="00F35C22" w:rsidRPr="00F35C22" w:rsidRDefault="00F35C22" w:rsidP="00F35C22">
      <w:pPr>
        <w:pStyle w:val="BHead2"/>
      </w:pPr>
      <w:r>
        <w:t>IV.</w:t>
      </w:r>
      <w:r w:rsidRPr="00F35C22">
        <w:rPr>
          <w:rStyle w:val="BBNAidChar"/>
          <w:rFonts w:eastAsiaTheme="majorEastAsia"/>
        </w:rPr>
        <w:t>C</w:t>
      </w:r>
      <w:r w:rsidRPr="00F35C22">
        <w:t>.</w:t>
      </w:r>
      <w:r>
        <w:t> </w:t>
      </w:r>
      <w:r w:rsidRPr="00F35C22">
        <w:tab/>
        <w:t>Noncommercial Use and the Contours of Commercial Speech</w:t>
      </w:r>
    </w:p>
    <w:p w14:paraId="7442A2FF" w14:textId="640D0F2B" w:rsidR="00370FB0" w:rsidRPr="00F35C22" w:rsidRDefault="00F40CCD" w:rsidP="00F35C22">
      <w:pPr>
        <w:pStyle w:val="BNormal"/>
      </w:pPr>
      <w:r w:rsidRPr="00F35C22">
        <w:t>If, as Congress appears to have intended, the parameters of the noncommercial use exclusion are framed by the constitutional “commercial speech” doctrine, one must examine that doctrine as well to understand this exclusion</w:t>
      </w:r>
      <w:r w:rsidR="00370FB0" w:rsidRPr="00F35C22">
        <w:t>.</w:t>
      </w:r>
      <w:r w:rsidR="00370FB0" w:rsidRPr="00F35C22">
        <w:t xml:space="preserve"> </w:t>
      </w:r>
      <w:r w:rsidR="00370FB0" w:rsidRPr="00F35C22">
        <w:t>I</w:t>
      </w:r>
      <w:r w:rsidRPr="00F35C22">
        <w:t xml:space="preserve">t is also important to understand that one can </w:t>
      </w:r>
      <w:r w:rsidR="00F35C22" w:rsidRPr="00F35C22">
        <w:rPr>
          <w:i/>
        </w:rPr>
        <w:t>use</w:t>
      </w:r>
      <w:r w:rsidRPr="00F35C22">
        <w:t xml:space="preserve"> a mark in a manner that can be described as “commercial” while communicating a message that would be considered noncommercial speech, and thus subject to this exclusion.</w:t>
      </w:r>
      <w:r w:rsidR="00F35C22" w:rsidRPr="00F35C22">
        <w:rPr>
          <w:vertAlign w:val="superscript"/>
        </w:rPr>
        <w:footnoteReference w:id="222"/>
      </w:r>
    </w:p>
    <w:p w14:paraId="6B052479" w14:textId="2EA1F3CF" w:rsidR="00370FB0" w:rsidRPr="00F35C22" w:rsidRDefault="00F40CCD" w:rsidP="00F35C22">
      <w:pPr>
        <w:pStyle w:val="BNormal"/>
      </w:pPr>
      <w:r w:rsidRPr="00F35C22">
        <w:t>It is not clear what Congress understood to be the precise contours of commercial speech when it enacted the FTDA or the TDRA.</w:t>
      </w:r>
      <w:r w:rsidR="00F35C22" w:rsidRPr="00F35C22">
        <w:rPr>
          <w:vertAlign w:val="superscript"/>
        </w:rPr>
        <w:footnoteReference w:id="223"/>
      </w:r>
      <w:r w:rsidRPr="00F35C22">
        <w:t xml:space="preserve"> It is evident that Congress understood the commercial speech doctrine to give less protection to commercial speech than is given to other forms of speech</w:t>
      </w:r>
      <w:r w:rsidR="00370FB0" w:rsidRPr="00F35C22">
        <w:t>.</w:t>
      </w:r>
      <w:r w:rsidR="00370FB0" w:rsidRPr="00F35C22">
        <w:t xml:space="preserve"> </w:t>
      </w:r>
      <w:r w:rsidR="00370FB0" w:rsidRPr="00F35C22">
        <w:t>H</w:t>
      </w:r>
      <w:r w:rsidRPr="00F35C22">
        <w:t>owever, the commercial speech doctrine has not been static</w:t>
      </w:r>
      <w:r w:rsidR="00370FB0" w:rsidRPr="00F35C22">
        <w:t>.</w:t>
      </w:r>
      <w:r w:rsidR="00370FB0" w:rsidRPr="00F35C22">
        <w:t xml:space="preserve"> </w:t>
      </w:r>
      <w:r w:rsidR="00370FB0" w:rsidRPr="00F35C22">
        <w:t>S</w:t>
      </w:r>
      <w:r w:rsidRPr="00F35C22">
        <w:t>ome members of the Supreme Court have advocated abandoning the doctrine altogether and granting commercial speech full First Amendment protection.</w:t>
      </w:r>
      <w:r w:rsidR="00F35C22" w:rsidRPr="00F35C22">
        <w:rPr>
          <w:vertAlign w:val="superscript"/>
        </w:rPr>
        <w:footnoteReference w:id="224"/>
      </w:r>
      <w:r w:rsidRPr="00F35C22">
        <w:t xml:space="preserve"> In 2001, the Court stuck to its two-decades-old framework, but did not heartily endorse it.</w:t>
      </w:r>
      <w:r w:rsidR="00F35C22" w:rsidRPr="00F35C22">
        <w:rPr>
          <w:vertAlign w:val="superscript"/>
        </w:rPr>
        <w:footnoteReference w:id="225"/>
      </w:r>
    </w:p>
    <w:p w14:paraId="41484905" w14:textId="35C03A12" w:rsidR="00370FB0" w:rsidRPr="00F35C22" w:rsidRDefault="00F40CCD" w:rsidP="00F35C22">
      <w:pPr>
        <w:pStyle w:val="BNormal"/>
      </w:pPr>
      <w:r w:rsidRPr="00F35C22">
        <w:t>Because commercial speech is given less protection than noncommercial speech, it is important to determine how to draw the line between commercial and noncommercial speech</w:t>
      </w:r>
      <w:r w:rsidR="00370FB0" w:rsidRPr="00F35C22">
        <w:t>.</w:t>
      </w:r>
      <w:r w:rsidR="00370FB0" w:rsidRPr="00F35C22">
        <w:t xml:space="preserve"> </w:t>
      </w:r>
      <w:r w:rsidR="00370FB0" w:rsidRPr="00F35C22">
        <w:t>J</w:t>
      </w:r>
      <w:r w:rsidRPr="00F35C22">
        <w:t>ust because the defendant sells a product or service does not, by itself, make the use in question “commercial speech.”</w:t>
      </w:r>
      <w:r w:rsidR="00F35C22" w:rsidRPr="00F35C22">
        <w:rPr>
          <w:vertAlign w:val="superscript"/>
        </w:rPr>
        <w:footnoteReference w:id="226"/>
      </w:r>
      <w:r w:rsidRPr="00F35C22">
        <w:t xml:space="preserve"> Beyond that, things are murkier, and opinions are not consistent.</w:t>
      </w:r>
    </w:p>
    <w:p w14:paraId="0BB1F65A" w14:textId="20730533" w:rsidR="00370FB0" w:rsidRPr="00F35C22" w:rsidRDefault="00F40CCD" w:rsidP="00F35C22">
      <w:pPr>
        <w:pStyle w:val="BNormal"/>
      </w:pPr>
      <w:r w:rsidRPr="00F35C22">
        <w:t>In a case analogous to trademark law, the Ninth Circuit found the commercial speech doctrine inapplicable even in an arguably commercial context</w:t>
      </w:r>
      <w:r w:rsidR="00370FB0" w:rsidRPr="00F35C22">
        <w:t>.</w:t>
      </w:r>
      <w:r w:rsidR="00370FB0" w:rsidRPr="00F35C22">
        <w:t xml:space="preserve"> </w:t>
      </w:r>
      <w:r w:rsidR="00F35C22" w:rsidRPr="00F35C22">
        <w:rPr>
          <w:i/>
        </w:rPr>
        <w:t>Hoffman v</w:t>
      </w:r>
      <w:r w:rsidR="00370FB0" w:rsidRPr="00F35C22">
        <w:t>.</w:t>
      </w:r>
      <w:r w:rsidR="00370FB0" w:rsidRPr="00F35C22">
        <w:t xml:space="preserve"> </w:t>
      </w:r>
      <w:r w:rsidR="00F35C22" w:rsidRPr="00F35C22">
        <w:rPr>
          <w:i/>
        </w:rPr>
        <w:t>Capital Cities/ABC, Inc</w:t>
      </w:r>
      <w:r w:rsidRPr="00F35C22">
        <w:t>.</w:t>
      </w:r>
      <w:r w:rsidR="00F35C22" w:rsidRPr="00F35C22">
        <w:rPr>
          <w:vertAlign w:val="superscript"/>
        </w:rPr>
        <w:footnoteReference w:id="227"/>
      </w:r>
      <w:r w:rsidRPr="00F35C22">
        <w:t xml:space="preserve"> was a suit by actor Dustin Hoffman against </w:t>
      </w:r>
      <w:r w:rsidR="00F35C22" w:rsidRPr="00F35C22">
        <w:rPr>
          <w:i/>
        </w:rPr>
        <w:t>Los Angeles Magazine</w:t>
      </w:r>
      <w:r w:rsidRPr="00F35C22">
        <w:t xml:space="preserve"> brought after the magazine used a computer-generated picture of Hoffman, showing his head and a background scene as it appeared when Hoffman played the lead role in the movie </w:t>
      </w:r>
      <w:r w:rsidR="00F35C22" w:rsidRPr="00F35C22">
        <w:rPr>
          <w:i/>
        </w:rPr>
        <w:t>Tootsie</w:t>
      </w:r>
      <w:r w:rsidRPr="00F35C22">
        <w:t>,</w:t>
      </w:r>
      <w:r w:rsidR="00F35C22" w:rsidRPr="00F35C22">
        <w:rPr>
          <w:vertAlign w:val="superscript"/>
        </w:rPr>
        <w:footnoteReference w:id="228"/>
      </w:r>
      <w:r w:rsidRPr="00F35C22">
        <w:t xml:space="preserve"> together with a body double wearing a different gown and shoes.</w:t>
      </w:r>
      <w:r w:rsidR="00F35C22" w:rsidRPr="00F35C22">
        <w:rPr>
          <w:vertAlign w:val="superscript"/>
        </w:rPr>
        <w:footnoteReference w:id="229"/>
      </w:r>
      <w:r w:rsidRPr="00F35C22">
        <w:t xml:space="preserve"> The picture appeared in a story about Hollywood in the magazine</w:t>
      </w:r>
      <w:r w:rsidR="00370FB0" w:rsidRPr="00F35C22">
        <w:t>.</w:t>
      </w:r>
      <w:r w:rsidR="00370FB0" w:rsidRPr="00F35C22">
        <w:t xml:space="preserve"> </w:t>
      </w:r>
      <w:r w:rsidR="00370FB0" w:rsidRPr="00F35C22">
        <w:t>H</w:t>
      </w:r>
      <w:r w:rsidRPr="00F35C22">
        <w:t>owever, the caption identified both the designer of the gown and the designer of the shoes.</w:t>
      </w:r>
      <w:r w:rsidR="00F35C22" w:rsidRPr="00F35C22">
        <w:rPr>
          <w:vertAlign w:val="superscript"/>
        </w:rPr>
        <w:footnoteReference w:id="230"/>
      </w:r>
      <w:r w:rsidRPr="00F35C22">
        <w:t xml:space="preserve"> The shoe designer, Ralph Lauren, also advertised in the magazine, and a “Shopper’s Guide” in the back of the magazine listed the prices of the items and stores where they could be bought.</w:t>
      </w:r>
      <w:r w:rsidR="00F35C22" w:rsidRPr="00F35C22">
        <w:rPr>
          <w:vertAlign w:val="superscript"/>
        </w:rPr>
        <w:footnoteReference w:id="231"/>
      </w:r>
      <w:r w:rsidRPr="00F35C22">
        <w:t xml:space="preserve"> Although the district court found this to be a commercial use, the Ninth Circuit disagreed and reversed.</w:t>
      </w:r>
      <w:r w:rsidR="00F35C22" w:rsidRPr="00F35C22">
        <w:rPr>
          <w:vertAlign w:val="superscript"/>
        </w:rPr>
        <w:footnoteReference w:id="232"/>
      </w:r>
      <w:r w:rsidRPr="00F35C22">
        <w:t xml:space="preserve"> The court stated that “[a]</w:t>
      </w:r>
      <w:proofErr w:type="spellStart"/>
      <w:r w:rsidRPr="00F35C22">
        <w:t>ny</w:t>
      </w:r>
      <w:proofErr w:type="spellEnd"/>
      <w:r w:rsidRPr="00F35C22">
        <w:t xml:space="preserve"> commercial aspects are ‘inextricably intertwined’ with expressive elements,” including comments on the film and the actors, as well as the fashion photography contained in the article.</w:t>
      </w:r>
      <w:r w:rsidR="00F35C22" w:rsidRPr="00F35C22">
        <w:rPr>
          <w:vertAlign w:val="superscript"/>
        </w:rPr>
        <w:footnoteReference w:id="233"/>
      </w:r>
      <w:r w:rsidRPr="00F35C22">
        <w:t xml:space="preserve"> Moreover, the court rejected the district court’s determination that the use of the article, and this photograph, was commercial speech because it was intended to attract attention to (and sell copies of) the magazine.</w:t>
      </w:r>
      <w:r w:rsidR="00F35C22" w:rsidRPr="00F35C22">
        <w:rPr>
          <w:vertAlign w:val="superscript"/>
        </w:rPr>
        <w:footnoteReference w:id="234"/>
      </w:r>
      <w:r w:rsidRPr="00F35C22">
        <w:t xml:space="preserve"> The ruling was based on the court’s core principle that commercial speech is speech that “does no more than propose a commercial transaction.”</w:t>
      </w:r>
      <w:r w:rsidR="00F35C22" w:rsidRPr="00F35C22">
        <w:rPr>
          <w:vertAlign w:val="superscript"/>
        </w:rPr>
        <w:footnoteReference w:id="235"/>
      </w:r>
    </w:p>
    <w:p w14:paraId="31527348" w14:textId="3964B853" w:rsidR="00370FB0" w:rsidRPr="00F35C22" w:rsidRDefault="00F40CCD" w:rsidP="00F35C22">
      <w:pPr>
        <w:pStyle w:val="BNormal"/>
      </w:pPr>
      <w:r w:rsidRPr="00F35C22">
        <w:t xml:space="preserve">Similarly, in </w:t>
      </w:r>
      <w:r w:rsidR="00F35C22" w:rsidRPr="00F35C22">
        <w:rPr>
          <w:i/>
        </w:rPr>
        <w:t>Mattel,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MCA Records, Inc</w:t>
      </w:r>
      <w:r w:rsidRPr="00F35C22">
        <w:t>.,</w:t>
      </w:r>
      <w:r w:rsidR="00F35C22" w:rsidRPr="00F35C22">
        <w:rPr>
          <w:vertAlign w:val="superscript"/>
        </w:rPr>
        <w:footnoteReference w:id="236"/>
      </w:r>
      <w:r w:rsidRPr="00F35C22">
        <w:t xml:space="preserve"> which </w:t>
      </w:r>
      <w:r w:rsidR="00F35C22" w:rsidRPr="00F35C22">
        <w:rPr>
          <w:i/>
        </w:rPr>
        <w:t>did</w:t>
      </w:r>
      <w:r w:rsidRPr="00F35C22">
        <w:t xml:space="preserve"> include a dilution claim, the Ninth Circuit held that although recordings of the song “Barbie Girl” constituted a “commercial use” of the Barbie mark, they were not commercial speech.</w:t>
      </w:r>
      <w:r w:rsidR="00F35C22" w:rsidRPr="00F35C22">
        <w:rPr>
          <w:vertAlign w:val="superscript"/>
        </w:rPr>
        <w:footnoteReference w:id="237"/>
      </w:r>
      <w:r w:rsidRPr="00F35C22">
        <w:t xml:space="preserve"> Again, the “does no more than propose a commercial transaction” test was central to the decision.</w:t>
      </w:r>
    </w:p>
    <w:p w14:paraId="56F6E467" w14:textId="5E4E0138" w:rsidR="00370FB0" w:rsidRPr="00F35C22" w:rsidRDefault="00F40CCD" w:rsidP="00F35C22">
      <w:pPr>
        <w:pStyle w:val="BNormal"/>
      </w:pPr>
      <w:r w:rsidRPr="00F35C22">
        <w:t xml:space="preserve">In </w:t>
      </w:r>
      <w:r w:rsidR="00F35C22" w:rsidRPr="00F35C22">
        <w:rPr>
          <w:rStyle w:val="BCasenamefull"/>
        </w:rPr>
        <w:t>Radiance Foundation, Inc. v. NAACP</w:t>
      </w:r>
      <w:r w:rsidRPr="00F35C22">
        <w:t>,</w:t>
      </w:r>
      <w:r w:rsidR="00F35C22" w:rsidRPr="00F35C22">
        <w:rPr>
          <w:vertAlign w:val="superscript"/>
        </w:rPr>
        <w:footnoteReference w:id="238"/>
      </w:r>
      <w:r w:rsidRPr="00F35C22">
        <w:t xml:space="preserve"> the Fourth Circuit discussed the noncommercial use exclusion </w:t>
      </w:r>
      <w:r w:rsidRPr="00F35C22">
        <w:lastRenderedPageBreak/>
        <w:t>in the context of what constitutes commercial speech</w:t>
      </w:r>
      <w:r w:rsidR="00370FB0" w:rsidRPr="00F35C22">
        <w:t>.</w:t>
      </w:r>
      <w:r w:rsidR="00370FB0" w:rsidRPr="00F35C22">
        <w:t xml:space="preserve"> </w:t>
      </w:r>
      <w:r w:rsidR="00370FB0" w:rsidRPr="00F35C22">
        <w:t>T</w:t>
      </w:r>
      <w:r w:rsidRPr="00F35C22">
        <w:t>he district court had rejected the noncommercial use exclusion because Radiance’s website contained appeals for donations.</w:t>
      </w:r>
      <w:r w:rsidR="00F35C22" w:rsidRPr="00F35C22">
        <w:rPr>
          <w:vertAlign w:val="superscript"/>
        </w:rPr>
        <w:footnoteReference w:id="239"/>
      </w:r>
      <w:r w:rsidRPr="00F35C22">
        <w:t xml:space="preserve"> However, the Fourth Circuit reversed, applying the exclusion</w:t>
      </w:r>
      <w:r w:rsidR="00370FB0" w:rsidRPr="00F35C22">
        <w:t>.</w:t>
      </w:r>
      <w:r w:rsidR="00370FB0" w:rsidRPr="00F35C22">
        <w:t xml:space="preserve"> </w:t>
      </w:r>
      <w:r w:rsidR="00370FB0" w:rsidRPr="00F35C22">
        <w:t>R</w:t>
      </w:r>
      <w:r w:rsidRPr="00F35C22">
        <w:t>egarding commercial speech, the court began by defining commercial speech as “‘speech that does no more than propose a commercial transaction,’”</w:t>
      </w:r>
      <w:r w:rsidR="00F35C22" w:rsidRPr="00F35C22">
        <w:rPr>
          <w:vertAlign w:val="superscript"/>
        </w:rPr>
        <w:footnoteReference w:id="240"/>
      </w:r>
      <w:r w:rsidRPr="00F35C22">
        <w:t xml:space="preserve"> which is consistent with the Ninth Circuit’s approach</w:t>
      </w:r>
      <w:r w:rsidR="00370FB0" w:rsidRPr="00F35C22">
        <w:t>.</w:t>
      </w:r>
      <w:r w:rsidR="00370FB0" w:rsidRPr="00F35C22">
        <w:t xml:space="preserve"> </w:t>
      </w:r>
      <w:r w:rsidR="00370FB0" w:rsidRPr="00F35C22">
        <w:t>I</w:t>
      </w:r>
      <w:r w:rsidRPr="00F35C22">
        <w:t>t went on to cite its own multipart test for whether speech is commercial:</w:t>
      </w:r>
    </w:p>
    <w:p w14:paraId="55E2374D" w14:textId="7CF68A1A" w:rsidR="00370FB0" w:rsidRPr="00F35C22" w:rsidRDefault="00F40CCD" w:rsidP="00F35C22">
      <w:pPr>
        <w:pStyle w:val="BQuotelong"/>
      </w:pPr>
      <w:r w:rsidRPr="00F35C22">
        <w:t>In determining whether speech is commercial, we consider several factors</w:t>
      </w:r>
      <w:r w:rsidR="00370FB0" w:rsidRPr="00F35C22">
        <w:t>:</w:t>
      </w:r>
      <w:r w:rsidR="00370FB0" w:rsidRPr="00F35C22">
        <w:t xml:space="preserve"> </w:t>
      </w:r>
      <w:r w:rsidR="00370FB0" w:rsidRPr="00F35C22">
        <w:t>(</w:t>
      </w:r>
      <w:r w:rsidRPr="00F35C22">
        <w:t>1) whether the speech is an advertisement</w:t>
      </w:r>
      <w:r w:rsidR="00370FB0" w:rsidRPr="00F35C22">
        <w:t>;</w:t>
      </w:r>
      <w:r w:rsidR="00370FB0" w:rsidRPr="00F35C22">
        <w:t xml:space="preserve"> </w:t>
      </w:r>
      <w:r w:rsidR="00370FB0" w:rsidRPr="00F35C22">
        <w:t>(</w:t>
      </w:r>
      <w:r w:rsidRPr="00F35C22">
        <w:t>2) whether speech refers to specific products or services</w:t>
      </w:r>
      <w:r w:rsidR="00370FB0" w:rsidRPr="00F35C22">
        <w:t>;</w:t>
      </w:r>
      <w:r w:rsidR="00370FB0" w:rsidRPr="00F35C22">
        <w:t xml:space="preserve"> </w:t>
      </w:r>
      <w:r w:rsidR="00370FB0" w:rsidRPr="00F35C22">
        <w:t>(</w:t>
      </w:r>
      <w:r w:rsidRPr="00F35C22">
        <w:t>3) whether the speaker has an economic motivation for the speech</w:t>
      </w:r>
      <w:r w:rsidR="00370FB0" w:rsidRPr="00F35C22">
        <w:t>;</w:t>
      </w:r>
      <w:r w:rsidR="00370FB0" w:rsidRPr="00F35C22">
        <w:t xml:space="preserve"> </w:t>
      </w:r>
      <w:r w:rsidR="00370FB0" w:rsidRPr="00F35C22">
        <w:t>a</w:t>
      </w:r>
      <w:r w:rsidRPr="00F35C22">
        <w:t>nd (4)</w:t>
      </w:r>
      <w:r w:rsidR="00006964">
        <w:t xml:space="preserve"> </w:t>
      </w:r>
      <w:r w:rsidRPr="00F35C22">
        <w:t>“the viewpoint of the listener,” i.e</w:t>
      </w:r>
      <w:r w:rsidR="00370FB0" w:rsidRPr="00F35C22">
        <w:t>.</w:t>
      </w:r>
      <w:r w:rsidR="00370FB0" w:rsidRPr="00F35C22">
        <w:t xml:space="preserve"> </w:t>
      </w:r>
      <w:r w:rsidR="00370FB0" w:rsidRPr="00F35C22">
        <w:t>w</w:t>
      </w:r>
      <w:r w:rsidRPr="00F35C22">
        <w:t xml:space="preserve">hether the listener would perceive the speech as proposing a transaction. … The factors are cumulative, but, again, the absence of any </w:t>
      </w:r>
      <w:proofErr w:type="gramStart"/>
      <w:r w:rsidRPr="00F35C22">
        <w:t>particular element</w:t>
      </w:r>
      <w:proofErr w:type="gramEnd"/>
      <w:r w:rsidRPr="00F35C22">
        <w:t xml:space="preserve"> does not necessarily render the speech noncommercial.</w:t>
      </w:r>
      <w:r w:rsidR="00F35C22" w:rsidRPr="00F35C22">
        <w:rPr>
          <w:vertAlign w:val="superscript"/>
        </w:rPr>
        <w:footnoteReference w:id="241"/>
      </w:r>
    </w:p>
    <w:p w14:paraId="1002B46C" w14:textId="68002789" w:rsidR="00370FB0" w:rsidRPr="00F35C22" w:rsidRDefault="00F40CCD" w:rsidP="00F35C22">
      <w:pPr>
        <w:pStyle w:val="BNormal"/>
      </w:pPr>
      <w:r w:rsidRPr="00F35C22">
        <w:t xml:space="preserve">Applying this test to the use in question, it noted that the reference to the NAACP as the “National Association for the Abortion of Colored People” was contained in an </w:t>
      </w:r>
      <w:r w:rsidR="00F35C22" w:rsidRPr="00F35C22">
        <w:rPr>
          <w:i/>
        </w:rPr>
        <w:t>article</w:t>
      </w:r>
      <w:r w:rsidRPr="00F35C22">
        <w:t xml:space="preserve"> on Radiance’s website, and that the article was separate from any requests for donations contained on the website.</w:t>
      </w:r>
      <w:r w:rsidR="00F35C22" w:rsidRPr="00F35C22">
        <w:rPr>
          <w:vertAlign w:val="superscript"/>
        </w:rPr>
        <w:footnoteReference w:id="242"/>
      </w:r>
      <w:r w:rsidRPr="00F35C22">
        <w:t xml:space="preserve"> Thus, the article was not an advertisement and was not commercial speech.</w:t>
      </w:r>
      <w:r w:rsidR="00F35C22" w:rsidRPr="00F35C22">
        <w:rPr>
          <w:vertAlign w:val="superscript"/>
        </w:rPr>
        <w:footnoteReference w:id="243"/>
      </w:r>
    </w:p>
    <w:p w14:paraId="1BCAFF11" w14:textId="733A146D" w:rsidR="00370FB0" w:rsidRPr="00F35C22" w:rsidRDefault="00F40CCD" w:rsidP="00F35C22">
      <w:pPr>
        <w:pStyle w:val="BNormal"/>
      </w:pPr>
      <w:r w:rsidRPr="00F35C22">
        <w:t>However, not all courts have embraced the Ninth Circuit’s view of the parameters of commercial speech</w:t>
      </w:r>
      <w:r w:rsidR="00370FB0" w:rsidRPr="00F35C22">
        <w:t>.</w:t>
      </w:r>
      <w:r w:rsidR="00370FB0" w:rsidRPr="00F35C22">
        <w:t xml:space="preserve"> </w:t>
      </w:r>
      <w:r w:rsidR="00370FB0" w:rsidRPr="00F35C22">
        <w:t>F</w:t>
      </w:r>
      <w:r w:rsidRPr="00F35C22">
        <w:t>or example, the Eighth Circuit appears to use a three-part test</w:t>
      </w:r>
      <w:r w:rsidR="00370FB0" w:rsidRPr="00F35C22">
        <w:t>:</w:t>
      </w:r>
      <w:r w:rsidR="00370FB0" w:rsidRPr="00F35C22">
        <w:t xml:space="preserve"> </w:t>
      </w:r>
      <w:r w:rsidR="00370FB0" w:rsidRPr="00F35C22">
        <w:t>“</w:t>
      </w:r>
      <w:r w:rsidRPr="00F35C22">
        <w:t>if it is an advertisement, if it refers to a specific product or service, and the economic motivation of the speaker.”</w:t>
      </w:r>
      <w:r w:rsidR="00F35C22" w:rsidRPr="00F35C22">
        <w:rPr>
          <w:vertAlign w:val="superscript"/>
        </w:rPr>
        <w:footnoteReference w:id="244"/>
      </w:r>
      <w:r w:rsidRPr="00F35C22">
        <w:t xml:space="preserve"> This test would put many more uses into the more regulable “commercial speech” category than the Ninth Circuit’s test.</w:t>
      </w:r>
    </w:p>
    <w:p w14:paraId="26FF17B3" w14:textId="44A54C3B" w:rsidR="00370FB0" w:rsidRPr="00F35C22" w:rsidRDefault="00F40CCD" w:rsidP="00F35C22">
      <w:pPr>
        <w:pStyle w:val="BNormal"/>
      </w:pPr>
      <w:r w:rsidRPr="00F35C22">
        <w:t>The differences among the tests used by various circuits can lead to different interpretations of the noncommercial use exclusion</w:t>
      </w:r>
      <w:r w:rsidR="00370FB0" w:rsidRPr="00F35C22">
        <w:t>.</w:t>
      </w:r>
      <w:r w:rsidR="00370FB0" w:rsidRPr="00F35C22">
        <w:t xml:space="preserve"> </w:t>
      </w:r>
      <w:r w:rsidR="00370FB0" w:rsidRPr="00F35C22">
        <w:t>F</w:t>
      </w:r>
      <w:r w:rsidRPr="00F35C22">
        <w:t xml:space="preserve">or example, in </w:t>
      </w:r>
      <w:r w:rsidR="00F35C22" w:rsidRPr="00F35C22">
        <w:rPr>
          <w:i/>
        </w:rPr>
        <w:t>American Dairy Queen v</w:t>
      </w:r>
      <w:r w:rsidR="00370FB0" w:rsidRPr="00F35C22">
        <w:t>.</w:t>
      </w:r>
      <w:r w:rsidR="00370FB0" w:rsidRPr="00F35C22">
        <w:t xml:space="preserve"> </w:t>
      </w:r>
      <w:r w:rsidR="00F35C22" w:rsidRPr="00F35C22">
        <w:rPr>
          <w:i/>
        </w:rPr>
        <w:t>New Line Productions, Inc</w:t>
      </w:r>
      <w:r w:rsidRPr="00F35C22">
        <w:t>.,</w:t>
      </w:r>
      <w:r w:rsidR="00F35C22" w:rsidRPr="00F35C22">
        <w:rPr>
          <w:vertAlign w:val="superscript"/>
        </w:rPr>
        <w:footnoteReference w:id="245"/>
      </w:r>
      <w:r w:rsidRPr="00F35C22">
        <w:t xml:space="preserve"> where a district court in the Eighth Circuit imposed liability on the producer of a movie entitled </w:t>
      </w:r>
      <w:r w:rsidR="00F35C22" w:rsidRPr="00F35C22">
        <w:rPr>
          <w:i/>
        </w:rPr>
        <w:t>Dairy Queens</w:t>
      </w:r>
      <w:r w:rsidRPr="00F35C22">
        <w:t>, the title of the movie almost certainly would be deemed noncommercial expression by the Ninth Circuit</w:t>
      </w:r>
      <w:r w:rsidR="00370FB0" w:rsidRPr="00F35C22">
        <w:t>.</w:t>
      </w:r>
      <w:r w:rsidR="00370FB0" w:rsidRPr="00F35C22">
        <w:t xml:space="preserve"> </w:t>
      </w:r>
      <w:r w:rsidR="00370FB0" w:rsidRPr="00F35C22">
        <w:t>S</w:t>
      </w:r>
      <w:r w:rsidRPr="00F35C22">
        <w:t xml:space="preserve">imilarly, it would be difficult to square the Ninth Circuit’s holding in </w:t>
      </w:r>
      <w:r w:rsidR="00F35C22" w:rsidRPr="00F35C22">
        <w:rPr>
          <w:i/>
        </w:rPr>
        <w:t>Hoffman</w:t>
      </w:r>
      <w:r w:rsidRPr="00F35C22">
        <w:t xml:space="preserve"> with the Eighth Circuit’s decision that the parody advertisement of Michelob Oily in the </w:t>
      </w:r>
      <w:r w:rsidR="00F35C22" w:rsidRPr="00F35C22">
        <w:rPr>
          <w:i/>
        </w:rPr>
        <w:t>Balducci</w:t>
      </w:r>
      <w:r w:rsidRPr="00F35C22">
        <w:t xml:space="preserve"> case was a “commercial” use.</w:t>
      </w:r>
      <w:r w:rsidR="00F35C22" w:rsidRPr="00F35C22">
        <w:rPr>
          <w:vertAlign w:val="superscript"/>
        </w:rPr>
        <w:footnoteReference w:id="246"/>
      </w:r>
      <w:r w:rsidRPr="00F35C22">
        <w:t xml:space="preserve"> Note that the question is not whether the speech at issue could be regulated consistent with ordinary First Amendment principles</w:t>
      </w:r>
      <w:r w:rsidR="00370FB0" w:rsidRPr="00F35C22">
        <w:t>.</w:t>
      </w:r>
      <w:r w:rsidR="00370FB0" w:rsidRPr="00F35C22">
        <w:t xml:space="preserve"> </w:t>
      </w:r>
      <w:r w:rsidR="00370FB0" w:rsidRPr="00F35C22">
        <w:t>R</w:t>
      </w:r>
      <w:r w:rsidRPr="00F35C22">
        <w:t xml:space="preserve">ather, the question is </w:t>
      </w:r>
      <w:proofErr w:type="gramStart"/>
      <w:r w:rsidRPr="00F35C22">
        <w:t>whether or not</w:t>
      </w:r>
      <w:proofErr w:type="gramEnd"/>
      <w:r w:rsidRPr="00F35C22">
        <w:t xml:space="preserve"> the speech tips the balance towards “commercial speech.” This is important because the history of the FTDA and TDRA shows that the noncommercial use exclusion is defined according to this division, not necessarily according to whether the speech is regulable under other constitutional principles.</w:t>
      </w:r>
      <w:r w:rsidR="00F35C22" w:rsidRPr="00F35C22">
        <w:rPr>
          <w:vertAlign w:val="superscript"/>
        </w:rPr>
        <w:footnoteReference w:id="247"/>
      </w:r>
    </w:p>
    <w:p w14:paraId="7694AAA1" w14:textId="3A9D1079" w:rsidR="00370FB0" w:rsidRPr="00F35C22" w:rsidRDefault="00F40CCD" w:rsidP="00F35C22">
      <w:pPr>
        <w:pStyle w:val="BNormal"/>
      </w:pPr>
      <w:r w:rsidRPr="00F35C22">
        <w:t xml:space="preserve">Although not heavily relied on by lower courts in more recent cases, the Supreme Court’s opinion in </w:t>
      </w:r>
      <w:r w:rsidR="00F35C22" w:rsidRPr="00F35C22">
        <w:rPr>
          <w:i/>
        </w:rPr>
        <w:t>San Francisco Arts &amp; Athletics,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United States Olympic Committee</w:t>
      </w:r>
      <w:r w:rsidRPr="00F35C22">
        <w:t xml:space="preserve"> (</w:t>
      </w:r>
      <w:r w:rsidR="00F35C22" w:rsidRPr="00F35C22">
        <w:rPr>
          <w:i/>
        </w:rPr>
        <w:t>SFAA</w:t>
      </w:r>
      <w:r w:rsidRPr="00F35C22">
        <w:t>)</w:t>
      </w:r>
      <w:r w:rsidR="00F35C22" w:rsidRPr="00F35C22">
        <w:rPr>
          <w:vertAlign w:val="superscript"/>
        </w:rPr>
        <w:footnoteReference w:id="248"/>
      </w:r>
      <w:r w:rsidRPr="00F35C22">
        <w:t xml:space="preserve"> is also important to note</w:t>
      </w:r>
      <w:r w:rsidR="00370FB0" w:rsidRPr="00F35C22">
        <w:t>.</w:t>
      </w:r>
      <w:r w:rsidR="00370FB0" w:rsidRPr="00F35C22">
        <w:t xml:space="preserve"> </w:t>
      </w:r>
      <w:r w:rsidR="00370FB0" w:rsidRPr="00F35C22">
        <w:t>T</w:t>
      </w:r>
      <w:r w:rsidRPr="00F35C22">
        <w:t xml:space="preserve">he Court upheld a statute granting the United States Olympic Committee (USOC) the exclusive rights to the word </w:t>
      </w:r>
      <w:r w:rsidRPr="00F35C22">
        <w:lastRenderedPageBreak/>
        <w:t>“Olympic” “for the purposes of trade, to induce the sale of any goods or services, or to promote any theatrical exhibition, athletic performance, or competition.”</w:t>
      </w:r>
      <w:r w:rsidR="00F35C22" w:rsidRPr="00F35C22">
        <w:rPr>
          <w:vertAlign w:val="superscript"/>
        </w:rPr>
        <w:footnoteReference w:id="249"/>
      </w:r>
      <w:r w:rsidRPr="00F35C22">
        <w:t xml:space="preserve"> As the Court’s opinion acknowledged, the right granted by the statute is analogous to the rights granted by a trademark dilution statute, because it precludes even </w:t>
      </w:r>
      <w:proofErr w:type="spellStart"/>
      <w:r w:rsidRPr="00F35C22">
        <w:t>nonconfusing</w:t>
      </w:r>
      <w:proofErr w:type="spellEnd"/>
      <w:r w:rsidRPr="00F35C22">
        <w:t xml:space="preserve"> uses of Olympic without permission.</w:t>
      </w:r>
      <w:r w:rsidR="00F35C22" w:rsidRPr="00F35C22">
        <w:rPr>
          <w:vertAlign w:val="superscript"/>
        </w:rPr>
        <w:footnoteReference w:id="250"/>
      </w:r>
      <w:r w:rsidRPr="00F35C22">
        <w:t xml:space="preserve"> Thus, the Court clearly believed that dilution protection, at least in some contexts, is permitted by the First Amendment</w:t>
      </w:r>
      <w:r w:rsidR="00370FB0" w:rsidRPr="00F35C22">
        <w:t>.</w:t>
      </w:r>
      <w:r w:rsidR="00370FB0" w:rsidRPr="00F35C22">
        <w:t xml:space="preserve"> </w:t>
      </w:r>
      <w:r w:rsidR="00370FB0" w:rsidRPr="00F35C22">
        <w:t>M</w:t>
      </w:r>
      <w:r w:rsidRPr="00F35C22">
        <w:t xml:space="preserve">ore recently, the Court cited to </w:t>
      </w:r>
      <w:r w:rsidR="00F35C22" w:rsidRPr="00F35C22">
        <w:rPr>
          <w:i/>
        </w:rPr>
        <w:t>SFAA</w:t>
      </w:r>
      <w:r w:rsidRPr="00F35C22">
        <w:t xml:space="preserve"> approvingly when upholding a section of the Lanham Act against a First Amendment challenge.</w:t>
      </w:r>
      <w:r w:rsidR="00F35C22" w:rsidRPr="00F35C22">
        <w:rPr>
          <w:vertAlign w:val="superscript"/>
        </w:rPr>
        <w:footnoteReference w:id="251"/>
      </w:r>
    </w:p>
    <w:p w14:paraId="2B07446A" w14:textId="67B11279" w:rsidR="00370FB0" w:rsidRPr="00F35C22" w:rsidRDefault="00F40CCD" w:rsidP="00F35C22">
      <w:pPr>
        <w:pStyle w:val="BNormal"/>
      </w:pPr>
      <w:r w:rsidRPr="00F35C22">
        <w:t xml:space="preserve">In </w:t>
      </w:r>
      <w:r w:rsidR="00F35C22" w:rsidRPr="00F35C22">
        <w:rPr>
          <w:i/>
        </w:rPr>
        <w:t>SFAA</w:t>
      </w:r>
      <w:r w:rsidRPr="00F35C22">
        <w:t>, the defendant was promoting the Gay Olympic Games and claimed that the statute was suppressing expressive speech.</w:t>
      </w:r>
      <w:r w:rsidR="00F35C22" w:rsidRPr="00F35C22">
        <w:rPr>
          <w:vertAlign w:val="superscript"/>
        </w:rPr>
        <w:footnoteReference w:id="252"/>
      </w:r>
      <w:r w:rsidRPr="00F35C22">
        <w:t xml:space="preserve"> However, the Court stated that the statute did not prevent SFAA “from conveying its message,” noting that the athletic event was eventually held under a modified name,</w:t>
      </w:r>
      <w:r w:rsidR="00F35C22" w:rsidRPr="00F35C22">
        <w:rPr>
          <w:vertAlign w:val="superscript"/>
        </w:rPr>
        <w:footnoteReference w:id="253"/>
      </w:r>
      <w:r w:rsidRPr="00F35C22">
        <w:t xml:space="preserve"> and that the effect on expression was only “incidental to the primary Congressional purpose.”</w:t>
      </w:r>
      <w:r w:rsidR="00F35C22" w:rsidRPr="00F35C22">
        <w:rPr>
          <w:vertAlign w:val="superscript"/>
        </w:rPr>
        <w:footnoteReference w:id="254"/>
      </w:r>
      <w:r w:rsidRPr="00F35C22">
        <w:t xml:space="preserve"> The opinion contains broad language supporting the protection of the USOC’s rights against misappropriation by others.</w:t>
      </w:r>
      <w:r w:rsidR="00F35C22" w:rsidRPr="00F35C22">
        <w:rPr>
          <w:vertAlign w:val="superscript"/>
        </w:rPr>
        <w:footnoteReference w:id="255"/>
      </w:r>
      <w:r w:rsidRPr="00F35C22">
        <w:t xml:space="preserve"> However, the Court also pointedly referred to the commercial speech underpinnings of the case, specifically referring to the limitation of the statute to commercial activities and promotion.</w:t>
      </w:r>
      <w:r w:rsidR="00F35C22" w:rsidRPr="00F35C22">
        <w:rPr>
          <w:vertAlign w:val="superscript"/>
        </w:rPr>
        <w:footnoteReference w:id="256"/>
      </w:r>
      <w:r w:rsidRPr="00F35C22">
        <w:t xml:space="preserve"> Although the Court has not disavowed the commercial speech precedents cited in </w:t>
      </w:r>
      <w:r w:rsidR="00F35C22" w:rsidRPr="00F35C22">
        <w:rPr>
          <w:i/>
        </w:rPr>
        <w:t>SFAA</w:t>
      </w:r>
      <w:r w:rsidRPr="00F35C22">
        <w:t>, the opinion should be read together with the Court’s more recent commercial speech precedents cited above, which are more protective of commercial speech.</w:t>
      </w:r>
      <w:r w:rsidR="00F35C22" w:rsidRPr="00F35C22">
        <w:rPr>
          <w:vertAlign w:val="superscript"/>
        </w:rPr>
        <w:footnoteReference w:id="257"/>
      </w:r>
      <w:r w:rsidRPr="00F35C22">
        <w:t xml:space="preserve"> And, as noted previously, the noncommercial speech exemption seems to turn on the commercial/noncommercial distinction, not on whether the speech </w:t>
      </w:r>
      <w:r w:rsidR="00F35C22" w:rsidRPr="00F35C22">
        <w:rPr>
          <w:i/>
        </w:rPr>
        <w:t>could</w:t>
      </w:r>
      <w:r w:rsidRPr="00F35C22">
        <w:t xml:space="preserve"> be regulated by Congress</w:t>
      </w:r>
      <w:r w:rsidR="00370FB0" w:rsidRPr="00F35C22">
        <w:t>.</w:t>
      </w:r>
      <w:r w:rsidR="00370FB0" w:rsidRPr="00F35C22">
        <w:t xml:space="preserve"> </w:t>
      </w:r>
      <w:r w:rsidR="00370FB0" w:rsidRPr="00F35C22">
        <w:t>M</w:t>
      </w:r>
      <w:r w:rsidRPr="00F35C22">
        <w:t xml:space="preserve">oreover, somewhat in contrast to </w:t>
      </w:r>
      <w:r w:rsidR="00F35C22" w:rsidRPr="00F35C22">
        <w:rPr>
          <w:i/>
        </w:rPr>
        <w:t>SFAA</w:t>
      </w:r>
      <w:r w:rsidRPr="00F35C22">
        <w:t xml:space="preserve">, one must consider the Supreme Court’s more recent decision in </w:t>
      </w:r>
      <w:r w:rsidR="00F35C22" w:rsidRPr="00F35C22">
        <w:rPr>
          <w:rStyle w:val="BCasenamefull"/>
        </w:rPr>
        <w:t>Matal v. Tam</w:t>
      </w:r>
      <w:r w:rsidRPr="00F35C22">
        <w:t>,</w:t>
      </w:r>
      <w:r w:rsidR="00F35C22" w:rsidRPr="00F35C22">
        <w:rPr>
          <w:vertAlign w:val="superscript"/>
        </w:rPr>
        <w:footnoteReference w:id="258"/>
      </w:r>
      <w:r w:rsidRPr="00F35C22">
        <w:t xml:space="preserve"> where the Court struck down the Lanham Act’s bar to registration of disparaging marks as violative of the First Amendment.</w:t>
      </w:r>
      <w:r w:rsidR="00F35C22" w:rsidRPr="00F35C22">
        <w:rPr>
          <w:vertAlign w:val="superscript"/>
        </w:rPr>
        <w:footnoteReference w:id="259"/>
      </w:r>
      <w:r w:rsidRPr="00F35C22">
        <w:t xml:space="preserve"> In an opinion for four Justices, Justice Alito found the ban would violate even the lower scrutiny given to commercial speech.</w:t>
      </w:r>
      <w:r w:rsidR="00F35C22" w:rsidRPr="00F35C22">
        <w:rPr>
          <w:vertAlign w:val="superscript"/>
        </w:rPr>
        <w:footnoteReference w:id="260"/>
      </w:r>
      <w:r w:rsidRPr="00F35C22">
        <w:t xml:space="preserve"> Four other Justices found that commercial speech cannot protect viewpoint discrimination.</w:t>
      </w:r>
      <w:r w:rsidR="00F35C22" w:rsidRPr="00F35C22">
        <w:rPr>
          <w:vertAlign w:val="superscript"/>
        </w:rPr>
        <w:footnoteReference w:id="261"/>
      </w:r>
      <w:r w:rsidRPr="00F35C22">
        <w:t xml:space="preserve"> That suggests that dilution by </w:t>
      </w:r>
      <w:proofErr w:type="spellStart"/>
      <w:r w:rsidRPr="00F35C22">
        <w:t>tarnishment</w:t>
      </w:r>
      <w:proofErr w:type="spellEnd"/>
      <w:r w:rsidRPr="00F35C22">
        <w:t>, at least, may be more heavily scrutinized in the future, and that categorizing it as commercial speech may not prevent it from being protected by the First Amendment.</w:t>
      </w:r>
      <w:r w:rsidR="00F35C22" w:rsidRPr="00F35C22">
        <w:rPr>
          <w:vertAlign w:val="superscript"/>
        </w:rPr>
        <w:footnoteReference w:id="262"/>
      </w:r>
      <w:r w:rsidR="00370FB0" w:rsidRPr="00F35C22">
        <w:t xml:space="preserve"> </w:t>
      </w:r>
      <w:r w:rsidRPr="00F35C22">
        <w:t xml:space="preserve">In addition, in </w:t>
      </w:r>
      <w:r w:rsidR="00F35C22" w:rsidRPr="00F35C22">
        <w:rPr>
          <w:rStyle w:val="BCasenamefull"/>
        </w:rPr>
        <w:t>Iancu v. Brunetti</w:t>
      </w:r>
      <w:r w:rsidRPr="00F35C22">
        <w:t>,</w:t>
      </w:r>
      <w:r w:rsidR="00F35C22" w:rsidRPr="00F35C22">
        <w:rPr>
          <w:vertAlign w:val="superscript"/>
        </w:rPr>
        <w:footnoteReference w:id="263"/>
      </w:r>
      <w:r w:rsidRPr="00F35C22">
        <w:t xml:space="preserve"> the Court struck down the bar to registering “immoral or scandalous” marks, further indicating that </w:t>
      </w:r>
      <w:proofErr w:type="spellStart"/>
      <w:r w:rsidRPr="00F35C22">
        <w:t>tarnishment</w:t>
      </w:r>
      <w:proofErr w:type="spellEnd"/>
      <w:r w:rsidRPr="00F35C22">
        <w:t xml:space="preserve"> claims will be carefully scrutinized to determine whether dilution is being used to cut off a particular viewpoint.</w:t>
      </w:r>
    </w:p>
    <w:p w14:paraId="170ADE28" w14:textId="08C10F8B" w:rsidR="00370FB0" w:rsidRPr="00F35C22" w:rsidRDefault="00F40CCD" w:rsidP="00F35C22">
      <w:pPr>
        <w:pStyle w:val="BNormal"/>
      </w:pPr>
      <w:r w:rsidRPr="00F35C22">
        <w:t>Regardless of the test used to denominate commercial speech, it is important to remember that the noncommercial use exclusion shields any type of noncommercial use, not just certain categories of uses</w:t>
      </w:r>
      <w:r w:rsidR="00370FB0" w:rsidRPr="00F35C22">
        <w:t>.</w:t>
      </w:r>
      <w:r w:rsidR="00370FB0" w:rsidRPr="00F35C22">
        <w:t xml:space="preserve"> </w:t>
      </w:r>
      <w:r w:rsidR="00370FB0" w:rsidRPr="00F35C22">
        <w:t>T</w:t>
      </w:r>
      <w:r w:rsidRPr="00F35C22">
        <w:t xml:space="preserve">his distinction appeared to be lost on one court, which denied a motion to dismiss as “premature and speculative” in </w:t>
      </w:r>
      <w:r w:rsidRPr="00F35C22">
        <w:lastRenderedPageBreak/>
        <w:t>a case where the plaintiff environmental group used the mark Earth Protectors and claimed that a Walt Disney movie featuring a group called Earth Protectors that committed various evil acts diluted and tarnished the plaintiff’s mark.</w:t>
      </w:r>
      <w:r w:rsidR="00F35C22" w:rsidRPr="00F35C22">
        <w:rPr>
          <w:vertAlign w:val="superscript"/>
        </w:rPr>
        <w:footnoteReference w:id="264"/>
      </w:r>
      <w:r w:rsidRPr="00F35C22">
        <w:t xml:space="preserve"> The court appeared to believe that only parodies could be deemed “noncommercial uses,” noting that the cases cited by the defendants involved parodies.</w:t>
      </w:r>
      <w:r w:rsidR="00F35C22" w:rsidRPr="00F35C22">
        <w:rPr>
          <w:vertAlign w:val="superscript"/>
        </w:rPr>
        <w:footnoteReference w:id="265"/>
      </w:r>
      <w:r w:rsidRPr="00F35C22">
        <w:t xml:space="preserve"> Clearly, Congress did not intend to limit noncommercial uses to parodies, and the court should have accounted for this in its opinion.</w:t>
      </w:r>
      <w:r w:rsidR="00F35C22" w:rsidRPr="00F35C22">
        <w:rPr>
          <w:vertAlign w:val="superscript"/>
        </w:rPr>
        <w:footnoteReference w:id="266"/>
      </w:r>
    </w:p>
    <w:p w14:paraId="1B7BA510" w14:textId="3E8AE296" w:rsidR="00F35C22" w:rsidRPr="00F35C22" w:rsidRDefault="00F35C22" w:rsidP="00F35C22">
      <w:pPr>
        <w:pStyle w:val="BHead2"/>
      </w:pPr>
      <w:r>
        <w:t>IV.</w:t>
      </w:r>
      <w:r w:rsidRPr="00F35C22">
        <w:rPr>
          <w:rStyle w:val="BBNAidChar"/>
          <w:rFonts w:eastAsiaTheme="majorEastAsia"/>
        </w:rPr>
        <w:t>D</w:t>
      </w:r>
      <w:r w:rsidRPr="00F35C22">
        <w:t>.</w:t>
      </w:r>
      <w:r>
        <w:t> </w:t>
      </w:r>
      <w:r w:rsidRPr="00F35C22">
        <w:tab/>
        <w:t>Judicial Applications of the Noncommercial Use Exclusion</w:t>
      </w:r>
    </w:p>
    <w:p w14:paraId="2FE43A00" w14:textId="268CF411" w:rsidR="00370FB0" w:rsidRPr="00F35C22" w:rsidRDefault="00F40CCD" w:rsidP="00F35C22">
      <w:pPr>
        <w:pStyle w:val="BNormal"/>
      </w:pPr>
      <w:r w:rsidRPr="00F35C22">
        <w:t>The number of actual applications of the noncommercial use exclusion by courts is relatively small</w:t>
      </w:r>
      <w:r w:rsidR="00370FB0" w:rsidRPr="00F35C22">
        <w:t>.</w:t>
      </w:r>
      <w:r w:rsidR="00370FB0" w:rsidRPr="00F35C22">
        <w:t xml:space="preserve"> </w:t>
      </w:r>
      <w:r w:rsidR="00370FB0" w:rsidRPr="00F35C22">
        <w:t>T</w:t>
      </w:r>
      <w:r w:rsidRPr="00F35C22">
        <w:t>here are several possible explanations for this</w:t>
      </w:r>
      <w:r w:rsidR="00370FB0" w:rsidRPr="00F35C22">
        <w:t>.</w:t>
      </w:r>
      <w:r w:rsidR="00370FB0" w:rsidRPr="00F35C22">
        <w:t xml:space="preserve"> </w:t>
      </w:r>
      <w:r w:rsidR="00370FB0" w:rsidRPr="00F35C22">
        <w:t>P</w:t>
      </w:r>
      <w:r w:rsidRPr="00F35C22">
        <w:t>rior to the TDRA, the requirements of fame and, especially, actual dilution reduced the need to examine this exclusion</w:t>
      </w:r>
      <w:r w:rsidR="00370FB0" w:rsidRPr="00F35C22">
        <w:t>.</w:t>
      </w:r>
      <w:r w:rsidR="00370FB0" w:rsidRPr="00F35C22">
        <w:t xml:space="preserve"> </w:t>
      </w:r>
      <w:r w:rsidR="00370FB0" w:rsidRPr="00F35C22">
        <w:t>P</w:t>
      </w:r>
      <w:r w:rsidRPr="00F35C22">
        <w:t>ost-TDRA, the fame requirement has been further tightened</w:t>
      </w:r>
      <w:r w:rsidR="00F35C22" w:rsidRPr="00F35C22">
        <w:rPr>
          <w:vertAlign w:val="superscript"/>
        </w:rPr>
        <w:footnoteReference w:id="267"/>
      </w:r>
      <w:r w:rsidRPr="00F35C22">
        <w:t xml:space="preserve"> and many potential noncommercial uses will be excludable under the fair use exclusion of Section 43(c)(3)(A)</w:t>
      </w:r>
      <w:r w:rsidR="00370FB0" w:rsidRPr="00F35C22">
        <w:t>.</w:t>
      </w:r>
      <w:r w:rsidR="00370FB0" w:rsidRPr="00F35C22">
        <w:t xml:space="preserve"> </w:t>
      </w:r>
      <w:r w:rsidR="00370FB0" w:rsidRPr="00F35C22">
        <w:t>A</w:t>
      </w:r>
      <w:r w:rsidRPr="00F35C22">
        <w:t xml:space="preserve">lso, it is important to remember, as discussed below, that the Supreme Court’s decision in </w:t>
      </w:r>
      <w:r w:rsidR="00F35C22" w:rsidRPr="00F35C22">
        <w:rPr>
          <w:rStyle w:val="BCasenamefull"/>
        </w:rPr>
        <w:t>Jack Daniel’s Properties, Inc. v. VIP Products LLC</w:t>
      </w:r>
      <w:r w:rsidRPr="00F35C22">
        <w:t xml:space="preserve"> limits the noncommercial use exclusion to non-trademark uses of the famous mark.</w:t>
      </w:r>
      <w:r w:rsidR="00F35C22" w:rsidRPr="00F35C22">
        <w:rPr>
          <w:vertAlign w:val="superscript"/>
        </w:rPr>
        <w:footnoteReference w:id="268"/>
      </w:r>
    </w:p>
    <w:p w14:paraId="34CC9764" w14:textId="6F2502D8" w:rsidR="00370FB0" w:rsidRPr="00F35C22" w:rsidRDefault="00F40CCD" w:rsidP="00F35C22">
      <w:pPr>
        <w:pStyle w:val="BNormal"/>
      </w:pPr>
      <w:r w:rsidRPr="00F35C22">
        <w:t>In addition, there are several litigation and pre-litigation scenarios that would reduce the number of judicial decisions in this area</w:t>
      </w:r>
      <w:r w:rsidR="00370FB0" w:rsidRPr="00F35C22">
        <w:t>.</w:t>
      </w:r>
      <w:r w:rsidR="00370FB0" w:rsidRPr="00F35C22">
        <w:t xml:space="preserve"> </w:t>
      </w:r>
      <w:r w:rsidR="00370FB0" w:rsidRPr="00F35C22">
        <w:t>F</w:t>
      </w:r>
      <w:r w:rsidRPr="00F35C22">
        <w:t>irst, many potential defendants undoubtedly stop the offending activity upon receipt of a cease-and-desist letter</w:t>
      </w:r>
      <w:r w:rsidR="00370FB0" w:rsidRPr="00F35C22">
        <w:t>.</w:t>
      </w:r>
      <w:r w:rsidR="00370FB0" w:rsidRPr="00F35C22">
        <w:t xml:space="preserve"> </w:t>
      </w:r>
      <w:r w:rsidR="00370FB0" w:rsidRPr="00F35C22">
        <w:t>O</w:t>
      </w:r>
      <w:r w:rsidRPr="00F35C22">
        <w:t>nly defendants with sufficient resources can afford to litigate the issue with a famous mark owner.</w:t>
      </w:r>
      <w:r w:rsidR="00F35C22" w:rsidRPr="00F35C22">
        <w:rPr>
          <w:vertAlign w:val="superscript"/>
        </w:rPr>
        <w:footnoteReference w:id="269"/>
      </w:r>
      <w:r w:rsidRPr="00F35C22">
        <w:t xml:space="preserve"> Second, in other situations the famous mark owner may realize that the case clearly involves expressive conduct and choose not to litigate a probably futile case (or choose not to risk adverse publicity for appearing to be a trademark “bully”</w:t>
      </w:r>
      <w:r w:rsidR="00F35C22" w:rsidRPr="00F35C22">
        <w:rPr>
          <w:vertAlign w:val="superscript"/>
        </w:rPr>
        <w:footnoteReference w:id="270"/>
      </w:r>
      <w:r w:rsidRPr="00F35C22">
        <w:t>)</w:t>
      </w:r>
      <w:r w:rsidR="00370FB0" w:rsidRPr="00F35C22">
        <w:t>.</w:t>
      </w:r>
      <w:r w:rsidR="00370FB0" w:rsidRPr="00F35C22">
        <w:t xml:space="preserve"> </w:t>
      </w:r>
      <w:r w:rsidR="00370FB0" w:rsidRPr="00F35C22">
        <w:t>T</w:t>
      </w:r>
      <w:r w:rsidRPr="00F35C22">
        <w:t>hird, many defendants simply default</w:t>
      </w:r>
      <w:r w:rsidR="00370FB0" w:rsidRPr="00F35C22">
        <w:t>.</w:t>
      </w:r>
      <w:r w:rsidR="00370FB0" w:rsidRPr="00F35C22">
        <w:t xml:space="preserve"> </w:t>
      </w:r>
      <w:r w:rsidR="00370FB0" w:rsidRPr="00F35C22">
        <w:t>A</w:t>
      </w:r>
      <w:r w:rsidRPr="00F35C22">
        <w:t>lthough in theory, a court might refuse to grant a default judgment on the grounds that the use was protected by an exclusion, that is somewhat unlikely to occur unless the applicability of the exclusion is very clear</w:t>
      </w:r>
      <w:r w:rsidR="00370FB0" w:rsidRPr="00F35C22">
        <w:t>.</w:t>
      </w:r>
      <w:r w:rsidR="00370FB0" w:rsidRPr="00F35C22">
        <w:t xml:space="preserve"> </w:t>
      </w:r>
      <w:r w:rsidR="00370FB0" w:rsidRPr="00F35C22">
        <w:t>F</w:t>
      </w:r>
      <w:r w:rsidRPr="00F35C22">
        <w:t>inally, in many cases, courts simply find no likelihood of dilution, without resorting to the exclusion.</w:t>
      </w:r>
      <w:r w:rsidR="00F35C22" w:rsidRPr="00F35C22">
        <w:rPr>
          <w:vertAlign w:val="superscript"/>
        </w:rPr>
        <w:footnoteReference w:id="271"/>
      </w:r>
    </w:p>
    <w:p w14:paraId="3FCC67E3" w14:textId="10115E1F" w:rsidR="00370FB0" w:rsidRPr="00F35C22" w:rsidRDefault="00F40CCD" w:rsidP="00F35C22">
      <w:pPr>
        <w:pStyle w:val="BNormal"/>
      </w:pPr>
      <w:r w:rsidRPr="00F35C22">
        <w:t>Litigated cases usually, but not exclusively, fall into one of two categories</w:t>
      </w:r>
      <w:r w:rsidR="00370FB0" w:rsidRPr="00F35C22">
        <w:t>:</w:t>
      </w:r>
      <w:r w:rsidR="00370FB0" w:rsidRPr="00F35C22">
        <w:t xml:space="preserve"> </w:t>
      </w:r>
      <w:r w:rsidR="00370FB0" w:rsidRPr="00F35C22">
        <w:t>(</w:t>
      </w:r>
      <w:r w:rsidRPr="00F35C22">
        <w:t>1) parodies, satire, or ridicule using the famous mark</w:t>
      </w:r>
      <w:r w:rsidR="00370FB0" w:rsidRPr="00F35C22">
        <w:t>;</w:t>
      </w:r>
      <w:r w:rsidR="00370FB0" w:rsidRPr="00F35C22">
        <w:t xml:space="preserve"> </w:t>
      </w:r>
      <w:r w:rsidR="00370FB0" w:rsidRPr="00F35C22">
        <w:t>a</w:t>
      </w:r>
      <w:r w:rsidRPr="00F35C22">
        <w:t>nd (2) Internet domain names that contain the famous mark.</w:t>
      </w:r>
      <w:r w:rsidR="00F35C22" w:rsidRPr="00F35C22">
        <w:rPr>
          <w:vertAlign w:val="superscript"/>
        </w:rPr>
        <w:footnoteReference w:id="272"/>
      </w:r>
      <w:r w:rsidRPr="00F35C22">
        <w:t xml:space="preserve"> Before discussing those categories, however, we must consider the Supreme Court’s interpretation of this provision, which will encompass the next section</w:t>
      </w:r>
      <w:r w:rsidR="00370FB0" w:rsidRPr="00F35C22">
        <w:t>.</w:t>
      </w:r>
      <w:r w:rsidR="00370FB0" w:rsidRPr="00F35C22">
        <w:t xml:space="preserve"> </w:t>
      </w:r>
      <w:r w:rsidR="00370FB0" w:rsidRPr="00F35C22">
        <w:t>T</w:t>
      </w:r>
      <w:r w:rsidRPr="00F35C22">
        <w:t>he two subsections that follow that discussion will discuss cases in those categories</w:t>
      </w:r>
      <w:r w:rsidR="00370FB0" w:rsidRPr="00F35C22">
        <w:t>.</w:t>
      </w:r>
      <w:r w:rsidR="00370FB0" w:rsidRPr="00F35C22">
        <w:t xml:space="preserve"> </w:t>
      </w:r>
      <w:r w:rsidR="00370FB0" w:rsidRPr="00F35C22">
        <w:t>S</w:t>
      </w:r>
      <w:r w:rsidRPr="00F35C22">
        <w:t>ubsection IV.E, below, will discuss other possible noncommercial uses.</w:t>
      </w:r>
    </w:p>
    <w:p w14:paraId="48A3A69F" w14:textId="12E09BD8" w:rsidR="00370FB0" w:rsidRPr="00F35C22" w:rsidRDefault="00F35C22" w:rsidP="00F35C22">
      <w:pPr>
        <w:pStyle w:val="BListitemnum"/>
      </w:pPr>
      <w:r w:rsidRPr="00F35C22">
        <w:rPr>
          <w:i/>
        </w:rPr>
        <w:t>The Supreme Court’s Decision in the Jack Daniel’s Case</w:t>
      </w:r>
    </w:p>
    <w:p w14:paraId="65FFF495" w14:textId="1668C77A" w:rsidR="00370FB0" w:rsidRPr="00F35C22" w:rsidRDefault="00F40CCD" w:rsidP="00F35C22">
      <w:pPr>
        <w:pStyle w:val="BNormal"/>
      </w:pPr>
      <w:r w:rsidRPr="00F35C22">
        <w:t xml:space="preserve">The Supreme Court addressed the noncommercial use exclusion in </w:t>
      </w:r>
      <w:r w:rsidR="00F35C22" w:rsidRPr="00F35C22">
        <w:rPr>
          <w:rStyle w:val="BCasenamefull"/>
        </w:rPr>
        <w:t>Jack Daniel’s Properties, Inc. v. VIP Products LLC</w:t>
      </w:r>
      <w:r w:rsidRPr="00F35C22">
        <w:t>.</w:t>
      </w:r>
      <w:r w:rsidR="00F35C22" w:rsidRPr="00F35C22">
        <w:rPr>
          <w:vertAlign w:val="superscript"/>
        </w:rPr>
        <w:footnoteReference w:id="273"/>
      </w:r>
      <w:r w:rsidR="00370FB0" w:rsidRPr="00F35C22">
        <w:t xml:space="preserve"> </w:t>
      </w:r>
      <w:r w:rsidRPr="00F35C22">
        <w:t>The defendant made dog toys that parodied Jack Daniel’s products—they were shaped like whiskey bottles and had parody labels resembling those on Jack Daniel’s products.</w:t>
      </w:r>
      <w:r w:rsidR="00F35C22" w:rsidRPr="00F35C22">
        <w:rPr>
          <w:vertAlign w:val="superscript"/>
        </w:rPr>
        <w:footnoteReference w:id="274"/>
      </w:r>
      <w:r w:rsidR="00370FB0" w:rsidRPr="00F35C22">
        <w:t xml:space="preserve"> </w:t>
      </w:r>
      <w:r w:rsidRPr="00F35C22">
        <w:t>Most of the Court’s opinion dealt with whether it was appropriate to use a separate infringement test in a case involving expressive works where the defendant was using the infringing symbol as a trademark for its own goods</w:t>
      </w:r>
      <w:r w:rsidR="00370FB0" w:rsidRPr="00F35C22">
        <w:t>.</w:t>
      </w:r>
      <w:r w:rsidR="00370FB0" w:rsidRPr="00F35C22">
        <w:t xml:space="preserve"> </w:t>
      </w:r>
      <w:r w:rsidR="00370FB0" w:rsidRPr="00F35C22">
        <w:t>T</w:t>
      </w:r>
      <w:r w:rsidRPr="00F35C22">
        <w:t>he Court held that a separate test was not appropriate in that situation.</w:t>
      </w:r>
      <w:r w:rsidR="00F35C22" w:rsidRPr="00F35C22">
        <w:rPr>
          <w:vertAlign w:val="superscript"/>
        </w:rPr>
        <w:footnoteReference w:id="275"/>
      </w:r>
      <w:r w:rsidR="00370FB0" w:rsidRPr="00F35C22">
        <w:t xml:space="preserve"> </w:t>
      </w:r>
      <w:r w:rsidRPr="00F35C22">
        <w:t xml:space="preserve">Turning to Jack Daniel’s dilution (by </w:t>
      </w:r>
      <w:proofErr w:type="spellStart"/>
      <w:r w:rsidRPr="00F35C22">
        <w:t>tarnishment</w:t>
      </w:r>
      <w:proofErr w:type="spellEnd"/>
      <w:r w:rsidRPr="00F35C22">
        <w:t>) claim, the Court examined the noncommercial use exclusion.</w:t>
      </w:r>
      <w:r w:rsidR="00F35C22" w:rsidRPr="00F35C22">
        <w:rPr>
          <w:vertAlign w:val="superscript"/>
        </w:rPr>
        <w:footnoteReference w:id="276"/>
      </w:r>
      <w:r w:rsidR="00370FB0" w:rsidRPr="00F35C22">
        <w:t xml:space="preserve"> </w:t>
      </w:r>
      <w:r w:rsidRPr="00F35C22">
        <w:t>The Court first declined to determine whether the Ninth Circuit was correct that a “ ‘use may be “noncommercial” even if used to sell a product.’”</w:t>
      </w:r>
      <w:r w:rsidR="00F35C22" w:rsidRPr="00F35C22">
        <w:rPr>
          <w:vertAlign w:val="superscript"/>
        </w:rPr>
        <w:footnoteReference w:id="277"/>
      </w:r>
      <w:r w:rsidRPr="00F35C22">
        <w:t xml:space="preserve"> But, the Court stated, the exclusion “cannot include … every parody or humorous commentary.”</w:t>
      </w:r>
      <w:r w:rsidR="00F35C22" w:rsidRPr="00F35C22">
        <w:rPr>
          <w:vertAlign w:val="superscript"/>
        </w:rPr>
        <w:footnoteReference w:id="278"/>
      </w:r>
      <w:r w:rsidR="00370FB0" w:rsidRPr="00F35C22">
        <w:t xml:space="preserve"> </w:t>
      </w:r>
      <w:r w:rsidRPr="00F35C22">
        <w:t>The Court then compared the noncommercial use exclusion with the fair use exclusion which, as the Court noted, does not apply when the diluting use is as a source identifier for the diluter’s own goods.</w:t>
      </w:r>
      <w:r w:rsidR="00F35C22" w:rsidRPr="00F35C22">
        <w:rPr>
          <w:vertAlign w:val="superscript"/>
        </w:rPr>
        <w:footnoteReference w:id="279"/>
      </w:r>
      <w:r w:rsidR="00370FB0" w:rsidRPr="00F35C22">
        <w:t xml:space="preserve"> </w:t>
      </w:r>
      <w:r w:rsidRPr="00F35C22">
        <w:t>The Court also noted that the fair use exclusion expressly applies to parodies (as well as criticism and commentary).</w:t>
      </w:r>
      <w:r w:rsidR="00F35C22" w:rsidRPr="00F35C22">
        <w:rPr>
          <w:vertAlign w:val="superscript"/>
        </w:rPr>
        <w:footnoteReference w:id="280"/>
      </w:r>
      <w:r w:rsidR="00370FB0" w:rsidRPr="00F35C22">
        <w:t xml:space="preserve"> </w:t>
      </w:r>
      <w:r w:rsidRPr="00F35C22">
        <w:t>From this comparison, the Court concluded that “[g]</w:t>
      </w:r>
      <w:proofErr w:type="spellStart"/>
      <w:r w:rsidRPr="00F35C22">
        <w:t>iven</w:t>
      </w:r>
      <w:proofErr w:type="spellEnd"/>
      <w:r w:rsidRPr="00F35C22">
        <w:t xml:space="preserve"> the fair-use provision’s carve-out, parody (and criticism and commentary, humorous or otherwise) is exempt from liability only if </w:t>
      </w:r>
      <w:r w:rsidR="00F35C22" w:rsidRPr="00F35C22">
        <w:rPr>
          <w:i/>
        </w:rPr>
        <w:t>not</w:t>
      </w:r>
      <w:r w:rsidRPr="00F35C22">
        <w:t xml:space="preserve"> used to designate source.”</w:t>
      </w:r>
      <w:r w:rsidR="00F35C22" w:rsidRPr="00F35C22">
        <w:rPr>
          <w:vertAlign w:val="superscript"/>
        </w:rPr>
        <w:footnoteReference w:id="281"/>
      </w:r>
      <w:r w:rsidR="00370FB0" w:rsidRPr="00F35C22">
        <w:t xml:space="preserve"> </w:t>
      </w:r>
      <w:r w:rsidRPr="00F35C22">
        <w:t>The Court further stated that the Ninth Circuit’s “expansive view of the ‘noncommercial use’ exclusion effectively nullifies Congress’s express limit on the fair-use exclusion for parody, etc.”</w:t>
      </w:r>
      <w:r w:rsidR="00F35C22" w:rsidRPr="00F35C22">
        <w:rPr>
          <w:vertAlign w:val="superscript"/>
        </w:rPr>
        <w:footnoteReference w:id="282"/>
      </w:r>
      <w:r w:rsidR="00370FB0" w:rsidRPr="00F35C22">
        <w:t xml:space="preserve"> </w:t>
      </w:r>
      <w:r w:rsidRPr="00F35C22">
        <w:t>The Court’s decision thus apparently limits the noncommercial use exclusion to non-trademark uses, like the fair use exclusion.</w:t>
      </w:r>
    </w:p>
    <w:p w14:paraId="4A8DD413" w14:textId="4CB93FE7" w:rsidR="00370FB0" w:rsidRPr="00F35C22" w:rsidRDefault="00F40CCD" w:rsidP="00F35C22">
      <w:pPr>
        <w:pStyle w:val="BNormal"/>
      </w:pPr>
      <w:r w:rsidRPr="00F35C22">
        <w:t>While the Court’s concern that the noncommercial use exclusion could swallow up the fair use exclusion is understandable, its conclusion may have rendered the noncommercial use exclusion (and the exclusion for news reporting and commentary) superfluous</w:t>
      </w:r>
      <w:r w:rsidR="00370FB0" w:rsidRPr="00F35C22">
        <w:t>.</w:t>
      </w:r>
      <w:r w:rsidR="00370FB0" w:rsidRPr="00F35C22">
        <w:t xml:space="preserve"> </w:t>
      </w:r>
      <w:r w:rsidR="00370FB0" w:rsidRPr="00F35C22">
        <w:t>T</w:t>
      </w:r>
      <w:r w:rsidRPr="00F35C22">
        <w:t>he fair use exclusion is very broad, potentially reaching virtually any kind of expression—the specific uses identified in Section 43(c)(3)(A)(ii) are not exclusive, as the exclusion covers “[a]</w:t>
      </w:r>
      <w:proofErr w:type="spellStart"/>
      <w:r w:rsidRPr="00F35C22">
        <w:t>ny</w:t>
      </w:r>
      <w:proofErr w:type="spellEnd"/>
      <w:r w:rsidRPr="00F35C22">
        <w:t xml:space="preserve"> fair use … </w:t>
      </w:r>
      <w:r w:rsidR="00F35C22" w:rsidRPr="00F35C22">
        <w:rPr>
          <w:i/>
        </w:rPr>
        <w:t>including</w:t>
      </w:r>
      <w:r w:rsidRPr="00F35C22">
        <w:t xml:space="preserve"> use in connection with [the uses specified in subsections (</w:t>
      </w:r>
      <w:proofErr w:type="spellStart"/>
      <w:r w:rsidRPr="00F35C22">
        <w:t>i</w:t>
      </w:r>
      <w:proofErr w:type="spellEnd"/>
      <w:r w:rsidRPr="00F35C22">
        <w:t>) and (ii)].”  Moreover, as the Court noted, the fair use exclusion is expressly limited to non-trademark uses</w:t>
      </w:r>
      <w:r w:rsidR="00370FB0" w:rsidRPr="00F35C22">
        <w:t>;</w:t>
      </w:r>
      <w:r w:rsidR="00370FB0" w:rsidRPr="00F35C22">
        <w:t xml:space="preserve"> </w:t>
      </w:r>
      <w:r w:rsidR="00370FB0" w:rsidRPr="00F35C22">
        <w:t>t</w:t>
      </w:r>
      <w:r w:rsidRPr="00F35C22">
        <w:t>he other two exclusions are not so limited by their terms</w:t>
      </w:r>
      <w:r w:rsidR="00370FB0" w:rsidRPr="00F35C22">
        <w:t>.</w:t>
      </w:r>
      <w:r w:rsidR="00370FB0" w:rsidRPr="00F35C22">
        <w:t xml:space="preserve"> </w:t>
      </w:r>
      <w:r w:rsidR="00370FB0" w:rsidRPr="00F35C22">
        <w:t>F</w:t>
      </w:r>
      <w:r w:rsidRPr="00F35C22">
        <w:t>inally, as discussed earlier in this treatise, when Congress amended the statute in 2006, the House wanted to replace the existing exclusions with the fair use one, but the Senate added the news reporting and noncommercial use exclusions back into the statute, and the Senate version prevailed</w:t>
      </w:r>
      <w:r w:rsidR="00370FB0" w:rsidRPr="00F35C22">
        <w:t>.</w:t>
      </w:r>
      <w:r w:rsidR="00370FB0" w:rsidRPr="00F35C22">
        <w:t xml:space="preserve"> </w:t>
      </w:r>
      <w:r w:rsidR="00370FB0" w:rsidRPr="00F35C22">
        <w:t>A</w:t>
      </w:r>
      <w:r w:rsidRPr="00F35C22">
        <w:t xml:space="preserve">t least on its face, </w:t>
      </w:r>
      <w:proofErr w:type="gramStart"/>
      <w:r w:rsidRPr="00F35C22">
        <w:t>it would seem that Congress</w:t>
      </w:r>
      <w:proofErr w:type="gramEnd"/>
      <w:r w:rsidRPr="00F35C22">
        <w:t xml:space="preserve"> wanted the dilution exclusions to be broader than the fair use exclusion alone</w:t>
      </w:r>
      <w:r w:rsidR="00370FB0" w:rsidRPr="00F35C22">
        <w:t>.</w:t>
      </w:r>
      <w:r w:rsidR="00370FB0" w:rsidRPr="00F35C22">
        <w:t xml:space="preserve"> </w:t>
      </w:r>
      <w:r w:rsidR="00370FB0" w:rsidRPr="00F35C22">
        <w:t>L</w:t>
      </w:r>
      <w:r w:rsidRPr="00F35C22">
        <w:t xml:space="preserve">ogically, since the fair use exclusion requires a non-trademark use and the </w:t>
      </w:r>
      <w:r w:rsidRPr="00F35C22">
        <w:lastRenderedPageBreak/>
        <w:t>others are silent on this point, that should allow trademark uses to be included in the other exclusions</w:t>
      </w:r>
      <w:r w:rsidR="00370FB0" w:rsidRPr="00F35C22">
        <w:t>.</w:t>
      </w:r>
      <w:r w:rsidR="00370FB0" w:rsidRPr="00F35C22">
        <w:t xml:space="preserve"> </w:t>
      </w:r>
      <w:r w:rsidR="00370FB0" w:rsidRPr="00F35C22">
        <w:t>T</w:t>
      </w:r>
      <w:r w:rsidRPr="00F35C22">
        <w:t>he Court did not consider what sort of non-trademark uses might be covered by the noncommercial use exclusion but not the fair use one</w:t>
      </w:r>
      <w:r w:rsidR="00370FB0" w:rsidRPr="00F35C22">
        <w:t>.</w:t>
      </w:r>
      <w:r w:rsidR="00370FB0" w:rsidRPr="00F35C22">
        <w:t xml:space="preserve"> </w:t>
      </w:r>
      <w:r w:rsidR="00370FB0" w:rsidRPr="00F35C22">
        <w:t>P</w:t>
      </w:r>
      <w:r w:rsidRPr="00F35C22">
        <w:t>erhaps the noncommercial use exclusion includes “unfair” uses</w:t>
      </w:r>
      <w:r w:rsidR="00370FB0" w:rsidRPr="00F35C22">
        <w:t>?</w:t>
      </w:r>
      <w:r w:rsidR="00370FB0" w:rsidRPr="00F35C22">
        <w:t xml:space="preserve"> </w:t>
      </w:r>
      <w:r w:rsidR="00370FB0" w:rsidRPr="00F35C22">
        <w:t>I</w:t>
      </w:r>
      <w:r w:rsidRPr="00F35C22">
        <w:t>f not, it leaves a provision with no obvious use, which is also anomalous.</w:t>
      </w:r>
    </w:p>
    <w:p w14:paraId="53FE0084" w14:textId="7123608B" w:rsidR="00370FB0" w:rsidRPr="00F35C22" w:rsidRDefault="00F35C22" w:rsidP="00F35C22">
      <w:pPr>
        <w:pStyle w:val="BHead3"/>
      </w:pPr>
      <w:r>
        <w:t>IV.D.</w:t>
      </w:r>
      <w:r w:rsidRPr="00F35C22">
        <w:rPr>
          <w:rStyle w:val="BBNAidChar"/>
          <w:rFonts w:eastAsiaTheme="majorEastAsia"/>
        </w:rPr>
        <w:t>2</w:t>
      </w:r>
      <w:r w:rsidRPr="00F35C22">
        <w:t>.</w:t>
      </w:r>
      <w:r>
        <w:t> </w:t>
      </w:r>
      <w:r w:rsidRPr="00F35C22">
        <w:tab/>
        <w:t>Parodies and Noncommercial Use</w:t>
      </w:r>
    </w:p>
    <w:p w14:paraId="3207D557" w14:textId="2E22FD73" w:rsidR="00370FB0" w:rsidRPr="00F35C22" w:rsidRDefault="00F40CCD" w:rsidP="00F35C22">
      <w:pPr>
        <w:pStyle w:val="BNormal"/>
      </w:pPr>
      <w:r w:rsidRPr="00F35C22">
        <w:t>Prior to the Trademark Dilution Revision Act, only the noncommercial use exclusion protected parodies</w:t>
      </w:r>
      <w:r w:rsidR="00370FB0" w:rsidRPr="00F35C22">
        <w:t>.</w:t>
      </w:r>
      <w:r w:rsidR="00370FB0" w:rsidRPr="00F35C22">
        <w:t xml:space="preserve"> </w:t>
      </w:r>
      <w:r w:rsidR="00370FB0" w:rsidRPr="00F35C22">
        <w:t>A</w:t>
      </w:r>
      <w:r w:rsidRPr="00F35C22">
        <w:t>s noted in Section II, above, the TDRA substantially revised the original comparative advertising exclusion, replacing it with a more general “fair use” exclusion</w:t>
      </w:r>
      <w:r w:rsidR="00370FB0" w:rsidRPr="00F35C22">
        <w:t>.</w:t>
      </w:r>
      <w:r w:rsidR="00370FB0" w:rsidRPr="00F35C22">
        <w:t xml:space="preserve"> </w:t>
      </w:r>
      <w:r w:rsidR="00370FB0" w:rsidRPr="00F35C22">
        <w:t>P</w:t>
      </w:r>
      <w:r w:rsidRPr="00F35C22">
        <w:t>art of the fair use exclusion included specific protection for parodies.</w:t>
      </w:r>
      <w:r w:rsidR="00F35C22" w:rsidRPr="00F35C22">
        <w:rPr>
          <w:vertAlign w:val="superscript"/>
        </w:rPr>
        <w:footnoteReference w:id="283"/>
      </w:r>
      <w:r w:rsidRPr="00F35C22">
        <w:t xml:space="preserve"> However, the fair use exclusion is somewhat limited</w:t>
      </w:r>
      <w:r w:rsidR="00370FB0" w:rsidRPr="00F35C22">
        <w:t>.</w:t>
      </w:r>
      <w:r w:rsidR="00370FB0" w:rsidRPr="00F35C22">
        <w:t xml:space="preserve"> </w:t>
      </w:r>
      <w:r w:rsidR="00370FB0" w:rsidRPr="00F35C22">
        <w:t>F</w:t>
      </w:r>
      <w:r w:rsidRPr="00F35C22">
        <w:t>or one thing, it appears only to exclude non-trademark uses</w:t>
      </w:r>
      <w:r w:rsidR="00370FB0" w:rsidRPr="00F35C22">
        <w:t>.</w:t>
      </w:r>
      <w:r w:rsidR="00370FB0" w:rsidRPr="00F35C22">
        <w:t xml:space="preserve"> </w:t>
      </w:r>
      <w:r w:rsidR="00370FB0" w:rsidRPr="00F35C22">
        <w:t>T</w:t>
      </w:r>
      <w:r w:rsidRPr="00F35C22">
        <w:t>hus, uses of parodies as marks would not be excluded.</w:t>
      </w:r>
      <w:r w:rsidR="00F35C22" w:rsidRPr="00F35C22">
        <w:rPr>
          <w:vertAlign w:val="superscript"/>
        </w:rPr>
        <w:footnoteReference w:id="284"/>
      </w:r>
      <w:r w:rsidRPr="00F35C22">
        <w:t xml:space="preserve"> Second, the Section 43(c)(3)(A) exclusion protects only those uses deemed “fair.” By retaining the noncommercial use exclusion in the TDRA, and by specifically restoring it in the face of earlier proposals to replace it with a fair use exclusion, Congress</w:t>
      </w:r>
      <w:r w:rsidR="00F35C22" w:rsidRPr="00F35C22">
        <w:rPr>
          <w:vertAlign w:val="superscript"/>
        </w:rPr>
        <w:footnoteReference w:id="285"/>
      </w:r>
      <w:r w:rsidRPr="00F35C22">
        <w:t xml:space="preserve"> signaled its intent to retain protection for parodies under the noncommercial use exclusion</w:t>
      </w:r>
      <w:r w:rsidR="00370FB0" w:rsidRPr="00F35C22">
        <w:t>.</w:t>
      </w:r>
      <w:r w:rsidR="00370FB0" w:rsidRPr="00F35C22">
        <w:t xml:space="preserve"> </w:t>
      </w:r>
      <w:r w:rsidR="00370FB0" w:rsidRPr="00F35C22">
        <w:t>T</w:t>
      </w:r>
      <w:r w:rsidRPr="00F35C22">
        <w:t>hus, although litigants may assert protection for parodies under Section 43(c)(3)(A) (the fair use exclusion), they can also assert protection under Section 43(c)(3)(C)</w:t>
      </w:r>
      <w:r w:rsidR="00370FB0" w:rsidRPr="00F35C22">
        <w:t>.</w:t>
      </w:r>
      <w:r w:rsidR="00370FB0" w:rsidRPr="00F35C22">
        <w:t xml:space="preserve"> </w:t>
      </w:r>
      <w:r w:rsidR="00370FB0" w:rsidRPr="00F35C22">
        <w:t>I</w:t>
      </w:r>
      <w:r w:rsidRPr="00F35C22">
        <w:t>n addition, satires, which are not mentioned in Section 43(c)(3)(A), can claim protection under Section 43(c)(3)(C)</w:t>
      </w:r>
      <w:r w:rsidR="00370FB0" w:rsidRPr="00F35C22">
        <w:t>.</w:t>
      </w:r>
      <w:r w:rsidR="00370FB0" w:rsidRPr="00F35C22">
        <w:t xml:space="preserve"> </w:t>
      </w:r>
      <w:r w:rsidR="00370FB0" w:rsidRPr="00F35C22">
        <w:t>B</w:t>
      </w:r>
      <w:r w:rsidRPr="00F35C22">
        <w:t>ecause of this, the legislative history of and case law interpreting former Section 43(c)(4)(B) continue to be relevant.</w:t>
      </w:r>
    </w:p>
    <w:p w14:paraId="43A4DD5B" w14:textId="4490A8DE" w:rsidR="00370FB0" w:rsidRPr="00F35C22" w:rsidRDefault="00F40CCD" w:rsidP="00F35C22">
      <w:pPr>
        <w:pStyle w:val="BNormal"/>
      </w:pPr>
      <w:r w:rsidRPr="00F35C22">
        <w:t>Though helpful, the statements in the legislative history concerning noncommercial use are not conclusive, given the confused state of the law in this area.</w:t>
      </w:r>
      <w:r w:rsidR="00F35C22" w:rsidRPr="00F35C22">
        <w:rPr>
          <w:vertAlign w:val="superscript"/>
        </w:rPr>
        <w:footnoteReference w:id="286"/>
      </w:r>
      <w:r w:rsidRPr="00F35C22">
        <w:t xml:space="preserve"> Several pre-FTDA cases dealt with trademark parodies, where the case law is somewhat inconsistent</w:t>
      </w:r>
      <w:r w:rsidR="00370FB0" w:rsidRPr="00F35C22">
        <w:t>.</w:t>
      </w:r>
      <w:r w:rsidR="00370FB0" w:rsidRPr="00F35C22">
        <w:t xml:space="preserve"> </w:t>
      </w:r>
      <w:r w:rsidR="00370FB0" w:rsidRPr="00F35C22">
        <w:t>P</w:t>
      </w:r>
      <w:r w:rsidRPr="00F35C22">
        <w:t xml:space="preserve">resumably, Congress meant to incorporate into the FTDA and the TDRA the result in </w:t>
      </w:r>
      <w:r w:rsidR="00F35C22" w:rsidRPr="00F35C22">
        <w:rPr>
          <w:i/>
        </w:rPr>
        <w:t>L</w:t>
      </w:r>
      <w:r w:rsidRPr="00F35C22">
        <w:t>.</w:t>
      </w:r>
      <w:r w:rsidR="00F35C22" w:rsidRPr="00F35C22">
        <w:rPr>
          <w:i/>
        </w:rPr>
        <w:t>L</w:t>
      </w:r>
      <w:r w:rsidR="00370FB0" w:rsidRPr="00F35C22">
        <w:t>.</w:t>
      </w:r>
      <w:r w:rsidR="00370FB0" w:rsidRPr="00F35C22">
        <w:t xml:space="preserve"> </w:t>
      </w:r>
      <w:r w:rsidR="00F35C22" w:rsidRPr="00F35C22">
        <w:rPr>
          <w:i/>
        </w:rPr>
        <w:t>Bean,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Drake Publishers, Inc</w:t>
      </w:r>
      <w:r w:rsidRPr="00F35C22">
        <w:t>.,</w:t>
      </w:r>
      <w:r w:rsidR="00F35C22" w:rsidRPr="00F35C22">
        <w:rPr>
          <w:vertAlign w:val="superscript"/>
        </w:rPr>
        <w:footnoteReference w:id="287"/>
      </w:r>
      <w:r w:rsidRPr="00F35C22">
        <w:t xml:space="preserve"> a prominent case where the First Amendment trumped a state dilution claim</w:t>
      </w:r>
      <w:r w:rsidR="00370FB0" w:rsidRPr="00F35C22">
        <w:t>.</w:t>
      </w:r>
      <w:r w:rsidR="00370FB0" w:rsidRPr="00F35C22">
        <w:t xml:space="preserve"> </w:t>
      </w:r>
      <w:r w:rsidR="00370FB0" w:rsidRPr="00F35C22">
        <w:t>I</w:t>
      </w:r>
      <w:r w:rsidRPr="00F35C22">
        <w:t xml:space="preserve">n </w:t>
      </w:r>
      <w:r w:rsidR="00F35C22" w:rsidRPr="00F35C22">
        <w:rPr>
          <w:i/>
        </w:rPr>
        <w:t>L</w:t>
      </w:r>
      <w:r w:rsidRPr="00F35C22">
        <w:t>.</w:t>
      </w:r>
      <w:r w:rsidR="00F35C22" w:rsidRPr="00F35C22">
        <w:rPr>
          <w:i/>
        </w:rPr>
        <w:t>L</w:t>
      </w:r>
      <w:r w:rsidR="00370FB0" w:rsidRPr="00F35C22">
        <w:t>.</w:t>
      </w:r>
      <w:r w:rsidR="00370FB0" w:rsidRPr="00F35C22">
        <w:t xml:space="preserve"> </w:t>
      </w:r>
      <w:r w:rsidR="00F35C22" w:rsidRPr="00F35C22">
        <w:rPr>
          <w:i/>
        </w:rPr>
        <w:t>Bean</w:t>
      </w:r>
      <w:r w:rsidRPr="00F35C22">
        <w:t>, the defendant published a parody of the well-known L.L</w:t>
      </w:r>
      <w:r w:rsidR="00370FB0" w:rsidRPr="00F35C22">
        <w:t>.</w:t>
      </w:r>
      <w:r w:rsidR="00370FB0" w:rsidRPr="00F35C22">
        <w:t xml:space="preserve"> </w:t>
      </w:r>
      <w:r w:rsidR="00370FB0" w:rsidRPr="00F35C22">
        <w:t>B</w:t>
      </w:r>
      <w:r w:rsidRPr="00F35C22">
        <w:t>ean catalog, incorporating numerous sexual references.</w:t>
      </w:r>
      <w:r w:rsidR="00F35C22" w:rsidRPr="00F35C22">
        <w:rPr>
          <w:vertAlign w:val="superscript"/>
        </w:rPr>
        <w:footnoteReference w:id="288"/>
      </w:r>
      <w:r w:rsidRPr="00F35C22">
        <w:t xml:space="preserve"> The parody catalog was contained within an issue of the </w:t>
      </w:r>
      <w:r w:rsidRPr="00F35C22">
        <w:lastRenderedPageBreak/>
        <w:t xml:space="preserve">defendant’s </w:t>
      </w:r>
      <w:r w:rsidR="00F35C22" w:rsidRPr="00F35C22">
        <w:rPr>
          <w:i/>
        </w:rPr>
        <w:t>High Society</w:t>
      </w:r>
      <w:r w:rsidRPr="00F35C22">
        <w:t xml:space="preserve"> magazine</w:t>
      </w:r>
      <w:r w:rsidR="00370FB0" w:rsidRPr="00F35C22">
        <w:t>.</w:t>
      </w:r>
      <w:r w:rsidR="00370FB0" w:rsidRPr="00F35C22">
        <w:t xml:space="preserve"> </w:t>
      </w:r>
      <w:r w:rsidR="00370FB0" w:rsidRPr="00F35C22">
        <w:t>R</w:t>
      </w:r>
      <w:r w:rsidRPr="00F35C22">
        <w:t>eversing a district court decision, the First Circuit held that the First Amendment precluded liability under Maine’s antidilution statute.</w:t>
      </w:r>
      <w:r w:rsidR="00F35C22" w:rsidRPr="00F35C22">
        <w:rPr>
          <w:vertAlign w:val="superscript"/>
        </w:rPr>
        <w:footnoteReference w:id="289"/>
      </w:r>
      <w:r w:rsidRPr="00F35C22">
        <w:t xml:space="preserve"> The First Circuit found it to be a “noncommercial” use because its purpose was to comment on the values represented by the L.L</w:t>
      </w:r>
      <w:r w:rsidR="00370FB0" w:rsidRPr="00F35C22">
        <w:t>.</w:t>
      </w:r>
      <w:r w:rsidR="00370FB0" w:rsidRPr="00F35C22">
        <w:t xml:space="preserve"> </w:t>
      </w:r>
      <w:r w:rsidR="00370FB0" w:rsidRPr="00F35C22">
        <w:t>B</w:t>
      </w:r>
      <w:r w:rsidRPr="00F35C22">
        <w:t>ean mark.</w:t>
      </w:r>
      <w:r w:rsidR="00F35C22" w:rsidRPr="00F35C22">
        <w:rPr>
          <w:vertAlign w:val="superscript"/>
        </w:rPr>
        <w:footnoteReference w:id="290"/>
      </w:r>
    </w:p>
    <w:p w14:paraId="1B717BF8" w14:textId="5121CBEF" w:rsidR="00370FB0" w:rsidRPr="00F35C22" w:rsidRDefault="00F40CCD" w:rsidP="00F35C22">
      <w:pPr>
        <w:pStyle w:val="BNormal"/>
      </w:pPr>
      <w:r w:rsidRPr="00F35C22">
        <w:t xml:space="preserve">From </w:t>
      </w:r>
      <w:r w:rsidR="00F35C22" w:rsidRPr="00F35C22">
        <w:rPr>
          <w:i/>
        </w:rPr>
        <w:t>L</w:t>
      </w:r>
      <w:r w:rsidRPr="00F35C22">
        <w:t>.</w:t>
      </w:r>
      <w:r w:rsidR="00F35C22" w:rsidRPr="00F35C22">
        <w:rPr>
          <w:i/>
        </w:rPr>
        <w:t>L</w:t>
      </w:r>
      <w:r w:rsidR="00370FB0" w:rsidRPr="00F35C22">
        <w:t>.</w:t>
      </w:r>
      <w:r w:rsidR="00370FB0" w:rsidRPr="00F35C22">
        <w:t xml:space="preserve"> </w:t>
      </w:r>
      <w:r w:rsidR="00F35C22" w:rsidRPr="00F35C22">
        <w:rPr>
          <w:i/>
        </w:rPr>
        <w:t>Bean</w:t>
      </w:r>
      <w:r w:rsidRPr="00F35C22">
        <w:t>, it can be inferred that “noncommercial” does not mean that no money is made on the parody</w:t>
      </w:r>
      <w:r w:rsidR="00370FB0" w:rsidRPr="00F35C22">
        <w:t>.</w:t>
      </w:r>
      <w:r w:rsidR="00370FB0" w:rsidRPr="00F35C22">
        <w:t xml:space="preserve"> </w:t>
      </w:r>
      <w:r w:rsidR="00370FB0" w:rsidRPr="00F35C22">
        <w:t>M</w:t>
      </w:r>
      <w:r w:rsidRPr="00F35C22">
        <w:t>oreover, it is clear from many non-dilution cases that the fact that something is sold does not per se make it commercial speech.</w:t>
      </w:r>
      <w:r w:rsidR="00F35C22" w:rsidRPr="00F35C22">
        <w:rPr>
          <w:vertAlign w:val="superscript"/>
        </w:rPr>
        <w:footnoteReference w:id="291"/>
      </w:r>
      <w:r w:rsidRPr="00F35C22">
        <w:t xml:space="preserve"> A good illustration of this is a right-of-publicity case, </w:t>
      </w:r>
      <w:proofErr w:type="spellStart"/>
      <w:r w:rsidR="00F35C22" w:rsidRPr="00F35C22">
        <w:rPr>
          <w:i/>
        </w:rPr>
        <w:t>Cardtoons</w:t>
      </w:r>
      <w:proofErr w:type="spellEnd"/>
      <w:r w:rsidRPr="00F35C22">
        <w:t>,</w:t>
      </w:r>
      <w:r w:rsidR="00F35C22" w:rsidRPr="00F35C22">
        <w:rPr>
          <w:i/>
        </w:rPr>
        <w:t xml:space="preserve"> L.C.</w:t>
      </w:r>
      <w:r w:rsidR="00F35C22" w:rsidRPr="00F35C22">
        <w:rPr>
          <w:i/>
        </w:rPr>
        <w:t xml:space="preserve"> </w:t>
      </w:r>
      <w:r w:rsidR="00F35C22" w:rsidRPr="00F35C22">
        <w:rPr>
          <w:i/>
        </w:rPr>
        <w:t>v</w:t>
      </w:r>
      <w:r w:rsidR="00370FB0" w:rsidRPr="00F35C22">
        <w:t>.</w:t>
      </w:r>
      <w:r w:rsidR="00370FB0" w:rsidRPr="00F35C22">
        <w:t xml:space="preserve"> </w:t>
      </w:r>
      <w:r w:rsidR="00F35C22" w:rsidRPr="00F35C22">
        <w:rPr>
          <w:i/>
        </w:rPr>
        <w:t xml:space="preserve">Major League Baseball Players </w:t>
      </w:r>
      <w:proofErr w:type="spellStart"/>
      <w:r w:rsidR="00F35C22" w:rsidRPr="00F35C22">
        <w:rPr>
          <w:i/>
        </w:rPr>
        <w:t>Ass’n</w:t>
      </w:r>
      <w:proofErr w:type="spellEnd"/>
      <w:r w:rsidRPr="00F35C22">
        <w:t>.</w:t>
      </w:r>
      <w:r w:rsidR="00F35C22" w:rsidRPr="00F35C22">
        <w:rPr>
          <w:vertAlign w:val="superscript"/>
        </w:rPr>
        <w:footnoteReference w:id="292"/>
      </w:r>
      <w:r w:rsidRPr="00F35C22">
        <w:t xml:space="preserve"> </w:t>
      </w:r>
      <w:proofErr w:type="spellStart"/>
      <w:r w:rsidR="00F35C22" w:rsidRPr="00F35C22">
        <w:rPr>
          <w:i/>
        </w:rPr>
        <w:t>Cardtoons</w:t>
      </w:r>
      <w:proofErr w:type="spellEnd"/>
      <w:r w:rsidRPr="00F35C22">
        <w:t xml:space="preserve"> involved the sale of parody baseball trading cards</w:t>
      </w:r>
      <w:r w:rsidR="00370FB0" w:rsidRPr="00F35C22">
        <w:t>.</w:t>
      </w:r>
      <w:r w:rsidR="00370FB0" w:rsidRPr="00F35C22">
        <w:t xml:space="preserve"> </w:t>
      </w:r>
      <w:r w:rsidR="00370FB0" w:rsidRPr="00F35C22">
        <w:t>T</w:t>
      </w:r>
      <w:r w:rsidRPr="00F35C22">
        <w:t>he sales were challenged as a violation of Oklahoma’s right of publicity</w:t>
      </w:r>
      <w:r w:rsidR="00370FB0" w:rsidRPr="00F35C22">
        <w:t>.</w:t>
      </w:r>
      <w:r w:rsidR="00370FB0" w:rsidRPr="00F35C22">
        <w:t xml:space="preserve"> </w:t>
      </w:r>
      <w:r w:rsidR="00370FB0" w:rsidRPr="00F35C22">
        <w:t>T</w:t>
      </w:r>
      <w:r w:rsidRPr="00F35C22">
        <w:t>he Tenth Circuit held that the cards were protected by the First Amendment</w:t>
      </w:r>
      <w:r w:rsidR="00370FB0" w:rsidRPr="00F35C22">
        <w:t>.</w:t>
      </w:r>
      <w:r w:rsidR="00370FB0" w:rsidRPr="00F35C22">
        <w:t xml:space="preserve"> </w:t>
      </w:r>
      <w:r w:rsidR="00370FB0" w:rsidRPr="00F35C22">
        <w:t>I</w:t>
      </w:r>
      <w:r w:rsidRPr="00F35C22">
        <w:t>n its opinion, the court stated that the fact that the cards were sold for a profit did not remove them from First Amendment protection.</w:t>
      </w:r>
      <w:r w:rsidR="00F35C22" w:rsidRPr="00F35C22">
        <w:rPr>
          <w:vertAlign w:val="superscript"/>
        </w:rPr>
        <w:footnoteReference w:id="293"/>
      </w:r>
    </w:p>
    <w:p w14:paraId="461D5D22" w14:textId="6124C39F" w:rsidR="00370FB0" w:rsidRPr="00F35C22" w:rsidRDefault="00F40CCD" w:rsidP="00F35C22">
      <w:pPr>
        <w:pStyle w:val="BNormal"/>
      </w:pPr>
      <w:r w:rsidRPr="00F35C22">
        <w:t xml:space="preserve">Several cases dealing with the issue of parodic noncommercial use under the FTDA seem to be consistent with the </w:t>
      </w:r>
      <w:r w:rsidR="00F35C22" w:rsidRPr="00F35C22">
        <w:rPr>
          <w:i/>
        </w:rPr>
        <w:t>L</w:t>
      </w:r>
      <w:r w:rsidRPr="00F35C22">
        <w:t>.</w:t>
      </w:r>
      <w:r w:rsidR="00F35C22" w:rsidRPr="00F35C22">
        <w:rPr>
          <w:i/>
        </w:rPr>
        <w:t>L</w:t>
      </w:r>
      <w:r w:rsidR="00370FB0" w:rsidRPr="00F35C22">
        <w:t>.</w:t>
      </w:r>
      <w:r w:rsidR="00370FB0" w:rsidRPr="00F35C22">
        <w:t xml:space="preserve"> </w:t>
      </w:r>
      <w:r w:rsidR="00F35C22" w:rsidRPr="00F35C22">
        <w:rPr>
          <w:i/>
        </w:rPr>
        <w:t>Bean</w:t>
      </w:r>
      <w:r w:rsidRPr="00F35C22">
        <w:t xml:space="preserve"> approach</w:t>
      </w:r>
      <w:r w:rsidR="00370FB0" w:rsidRPr="00F35C22">
        <w:t>.</w:t>
      </w:r>
      <w:r w:rsidR="00370FB0" w:rsidRPr="00F35C22">
        <w:t xml:space="preserve"> </w:t>
      </w:r>
      <w:r w:rsidR="00370FB0" w:rsidRPr="00F35C22">
        <w:t>A</w:t>
      </w:r>
      <w:r w:rsidRPr="00F35C22">
        <w:t xml:space="preserve"> good example is </w:t>
      </w:r>
      <w:r w:rsidR="00F35C22" w:rsidRPr="00F35C22">
        <w:rPr>
          <w:i/>
        </w:rPr>
        <w:t>Mattel,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MCA Records, Inc</w:t>
      </w:r>
      <w:r w:rsidRPr="00F35C22">
        <w:t>.,</w:t>
      </w:r>
      <w:r w:rsidR="00F35C22" w:rsidRPr="00F35C22">
        <w:rPr>
          <w:vertAlign w:val="superscript"/>
        </w:rPr>
        <w:footnoteReference w:id="294"/>
      </w:r>
      <w:r w:rsidRPr="00F35C22">
        <w:t xml:space="preserve"> where Mattel sued the record company and band that produced a song called “Barbie Girl.”</w:t>
      </w:r>
      <w:r w:rsidR="00F35C22" w:rsidRPr="00F35C22">
        <w:rPr>
          <w:vertAlign w:val="superscript"/>
        </w:rPr>
        <w:footnoteReference w:id="295"/>
      </w:r>
      <w:r w:rsidRPr="00F35C22">
        <w:t xml:space="preserve"> Mattel alleged various trademark claims, including dilution</w:t>
      </w:r>
      <w:r w:rsidR="00370FB0" w:rsidRPr="00F35C22">
        <w:t>.</w:t>
      </w:r>
      <w:r w:rsidR="00370FB0" w:rsidRPr="00F35C22">
        <w:t xml:space="preserve"> </w:t>
      </w:r>
      <w:r w:rsidR="00370FB0" w:rsidRPr="00F35C22">
        <w:t>M</w:t>
      </w:r>
      <w:r w:rsidRPr="00F35C22">
        <w:t>attel objected to the lyrics, which it claimed created a less-than-wholesome association with Barbie dolls.</w:t>
      </w:r>
      <w:r w:rsidR="00F35C22" w:rsidRPr="00F35C22">
        <w:rPr>
          <w:vertAlign w:val="superscript"/>
        </w:rPr>
        <w:footnoteReference w:id="296"/>
      </w:r>
      <w:r w:rsidRPr="00F35C22">
        <w:t xml:space="preserve"> The district court, however, found that the defendants’ use fell within the noncommercial use exclusion.</w:t>
      </w:r>
      <w:r w:rsidR="00F35C22" w:rsidRPr="00F35C22">
        <w:rPr>
          <w:vertAlign w:val="superscript"/>
        </w:rPr>
        <w:footnoteReference w:id="297"/>
      </w:r>
      <w:r w:rsidRPr="00F35C22">
        <w:t xml:space="preserve"> Citing </w:t>
      </w:r>
      <w:r w:rsidR="00F35C22" w:rsidRPr="00F35C22">
        <w:rPr>
          <w:i/>
        </w:rPr>
        <w:t>L</w:t>
      </w:r>
      <w:r w:rsidRPr="00F35C22">
        <w:t>.</w:t>
      </w:r>
      <w:r w:rsidR="00F35C22" w:rsidRPr="00F35C22">
        <w:rPr>
          <w:i/>
        </w:rPr>
        <w:t>L</w:t>
      </w:r>
      <w:r w:rsidR="00370FB0" w:rsidRPr="00F35C22">
        <w:t>.</w:t>
      </w:r>
      <w:r w:rsidR="00370FB0" w:rsidRPr="00F35C22">
        <w:t xml:space="preserve"> </w:t>
      </w:r>
      <w:r w:rsidR="00F35C22" w:rsidRPr="00F35C22">
        <w:rPr>
          <w:i/>
        </w:rPr>
        <w:t>Bean</w:t>
      </w:r>
      <w:r w:rsidRPr="00F35C22">
        <w:t>, the court noted that the song lyrics were intended to parody the values of Barbie “rather than to sell knock-off Barbie products.”</w:t>
      </w:r>
      <w:r w:rsidR="00F35C22" w:rsidRPr="00F35C22">
        <w:rPr>
          <w:vertAlign w:val="superscript"/>
        </w:rPr>
        <w:footnoteReference w:id="298"/>
      </w:r>
      <w:r w:rsidRPr="00F35C22">
        <w:t xml:space="preserve"> And the court held that the possible tarnishing association with the plaintiff’s mark did not avoid the exclusion</w:t>
      </w:r>
      <w:r w:rsidR="00370FB0" w:rsidRPr="00F35C22">
        <w:t>.</w:t>
      </w:r>
      <w:r w:rsidR="00370FB0" w:rsidRPr="00F35C22">
        <w:t xml:space="preserve"> </w:t>
      </w:r>
      <w:r w:rsidR="00370FB0" w:rsidRPr="00F35C22">
        <w:t>I</w:t>
      </w:r>
      <w:r w:rsidRPr="00F35C22">
        <w:t>ndeed, the court indicated that the First Amendment would require such a defense, even if the FTDA did not.</w:t>
      </w:r>
      <w:r w:rsidR="00F35C22" w:rsidRPr="00F35C22">
        <w:rPr>
          <w:vertAlign w:val="superscript"/>
        </w:rPr>
        <w:footnoteReference w:id="299"/>
      </w:r>
    </w:p>
    <w:p w14:paraId="39A3684F" w14:textId="41286D8C" w:rsidR="00370FB0" w:rsidRPr="00F35C22" w:rsidRDefault="00F40CCD" w:rsidP="00F35C22">
      <w:pPr>
        <w:pStyle w:val="BNormal"/>
      </w:pPr>
      <w:r w:rsidRPr="00F35C22">
        <w:t>On appeal, the Ninth Circuit affirmed, also finding the use to be within the noncommercial use exclusion.</w:t>
      </w:r>
      <w:r w:rsidR="00F35C22" w:rsidRPr="00F35C22">
        <w:rPr>
          <w:vertAlign w:val="superscript"/>
        </w:rPr>
        <w:footnoteReference w:id="300"/>
      </w:r>
      <w:r w:rsidRPr="00F35C22">
        <w:t xml:space="preserve"> The court found that the noncommercial use exclusion was inserted to uphold First Amendment rights.</w:t>
      </w:r>
      <w:r w:rsidR="00F35C22" w:rsidRPr="00F35C22">
        <w:rPr>
          <w:vertAlign w:val="superscript"/>
        </w:rPr>
        <w:footnoteReference w:id="301"/>
      </w:r>
      <w:r w:rsidRPr="00F35C22">
        <w:t xml:space="preserve"> The legislative history of the statute demonstrated that Congress did not want the FTDA to be used to stifle expressions of criticism or parody</w:t>
      </w:r>
      <w:r w:rsidR="00370FB0" w:rsidRPr="00F35C22">
        <w:t>.</w:t>
      </w:r>
      <w:r w:rsidR="00370FB0" w:rsidRPr="00F35C22">
        <w:t xml:space="preserve"> </w:t>
      </w:r>
      <w:r w:rsidR="00370FB0" w:rsidRPr="00F35C22">
        <w:t>T</w:t>
      </w:r>
      <w:r w:rsidRPr="00F35C22">
        <w:t>herefore, the use fell within the exclusion</w:t>
      </w:r>
      <w:r w:rsidR="00370FB0" w:rsidRPr="00F35C22">
        <w:t>.</w:t>
      </w:r>
      <w:r w:rsidR="00370FB0" w:rsidRPr="00F35C22">
        <w:t xml:space="preserve"> </w:t>
      </w:r>
      <w:r w:rsidR="00370FB0" w:rsidRPr="00F35C22">
        <w:t>T</w:t>
      </w:r>
      <w:r w:rsidRPr="00F35C22">
        <w:t>he court further noted that the defendant’s use would not be considered commercial speech and thus would be fully protected by the First Amendment.</w:t>
      </w:r>
      <w:r w:rsidR="00F35C22" w:rsidRPr="00F35C22">
        <w:rPr>
          <w:vertAlign w:val="superscript"/>
        </w:rPr>
        <w:footnoteReference w:id="302"/>
      </w:r>
    </w:p>
    <w:p w14:paraId="14045D73" w14:textId="719D8352" w:rsidR="00370FB0" w:rsidRPr="00F35C22" w:rsidRDefault="00F35C22" w:rsidP="00F35C22">
      <w:pPr>
        <w:pStyle w:val="BNormal"/>
      </w:pPr>
      <w:r w:rsidRPr="00F35C22">
        <w:rPr>
          <w:i/>
        </w:rPr>
        <w:t>Mattel</w:t>
      </w:r>
      <w:r w:rsidR="00F40CCD" w:rsidRPr="00F35C22">
        <w:t xml:space="preserve"> was followed in a post-TDRA case (which did not cite a specific exclusion) in which the animated television show </w:t>
      </w:r>
      <w:r w:rsidRPr="00F35C22">
        <w:rPr>
          <w:i/>
        </w:rPr>
        <w:t>Family Guy</w:t>
      </w:r>
      <w:r w:rsidR="00F40CCD" w:rsidRPr="00F35C22">
        <w:t xml:space="preserve"> used the Charwoman character from the </w:t>
      </w:r>
      <w:r w:rsidRPr="00F35C22">
        <w:rPr>
          <w:i/>
        </w:rPr>
        <w:t>Carol Burnett Show</w:t>
      </w:r>
      <w:r w:rsidR="00F40CCD" w:rsidRPr="00F35C22">
        <w:t xml:space="preserve"> (and referred to actress Carol Burnett) as a means of parodying her and what she represented.</w:t>
      </w:r>
      <w:r w:rsidRPr="00F35C22">
        <w:rPr>
          <w:vertAlign w:val="superscript"/>
        </w:rPr>
        <w:footnoteReference w:id="303"/>
      </w:r>
      <w:r w:rsidR="00F40CCD" w:rsidRPr="00F35C22">
        <w:t xml:space="preserve"> Similarly, in </w:t>
      </w:r>
      <w:r w:rsidRPr="00F35C22">
        <w:rPr>
          <w:i/>
        </w:rPr>
        <w:t>Smith v</w:t>
      </w:r>
      <w:r w:rsidR="00370FB0" w:rsidRPr="00F35C22">
        <w:t>.</w:t>
      </w:r>
      <w:r w:rsidR="00370FB0" w:rsidRPr="00F35C22">
        <w:t xml:space="preserve"> </w:t>
      </w:r>
      <w:r w:rsidRPr="00F35C22">
        <w:rPr>
          <w:i/>
        </w:rPr>
        <w:t>Wal-Mart Stores, Inc</w:t>
      </w:r>
      <w:r w:rsidR="00F40CCD" w:rsidRPr="00F35C22">
        <w:t>.,</w:t>
      </w:r>
      <w:r w:rsidRPr="00F35C22">
        <w:rPr>
          <w:vertAlign w:val="superscript"/>
        </w:rPr>
        <w:footnoteReference w:id="304"/>
      </w:r>
      <w:r w:rsidR="00F40CCD" w:rsidRPr="00F35C22">
        <w:t xml:space="preserve"> the court held that the sale of T-shirts with various messages parodying Wal-Mart (such as Wal-Qaeda and </w:t>
      </w:r>
      <w:proofErr w:type="spellStart"/>
      <w:r w:rsidR="00F40CCD" w:rsidRPr="00F35C22">
        <w:t>Walocaust</w:t>
      </w:r>
      <w:proofErr w:type="spellEnd"/>
      <w:r w:rsidR="00F40CCD" w:rsidRPr="00F35C22">
        <w:t>) were not commercial speech, despite the partial economic motivation involved</w:t>
      </w:r>
      <w:r w:rsidR="00370FB0" w:rsidRPr="00F35C22">
        <w:t>.</w:t>
      </w:r>
      <w:r w:rsidR="00370FB0" w:rsidRPr="00F35C22">
        <w:t xml:space="preserve"> </w:t>
      </w:r>
      <w:r w:rsidR="00370FB0" w:rsidRPr="00F35C22">
        <w:t>A</w:t>
      </w:r>
      <w:r w:rsidR="00F40CCD" w:rsidRPr="00F35C22">
        <w:t xml:space="preserve">gain, the court did not specifically cite the noncommercial use exclusion but used the general principles enunciated in </w:t>
      </w:r>
      <w:r w:rsidRPr="00F35C22">
        <w:rPr>
          <w:i/>
        </w:rPr>
        <w:t>Mattel</w:t>
      </w:r>
      <w:r w:rsidR="00F40CCD" w:rsidRPr="00F35C22">
        <w:t>.</w:t>
      </w:r>
      <w:r w:rsidRPr="00F35C22">
        <w:rPr>
          <w:vertAlign w:val="superscript"/>
        </w:rPr>
        <w:footnoteReference w:id="305"/>
      </w:r>
    </w:p>
    <w:p w14:paraId="3AA01A9D" w14:textId="299830F6" w:rsidR="00370FB0" w:rsidRPr="00F35C22" w:rsidRDefault="00F40CCD" w:rsidP="00F35C22">
      <w:pPr>
        <w:pStyle w:val="BNormal"/>
      </w:pPr>
      <w:r w:rsidRPr="00F35C22">
        <w:t xml:space="preserve">Another example is </w:t>
      </w:r>
      <w:r w:rsidR="00F35C22" w:rsidRPr="00F35C22">
        <w:rPr>
          <w:i/>
        </w:rPr>
        <w:t>Lucasfilm Ltd</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Media Market Group, Ltd</w:t>
      </w:r>
      <w:r w:rsidRPr="00F35C22">
        <w:t>.</w:t>
      </w:r>
      <w:r w:rsidR="00F35C22" w:rsidRPr="00F35C22">
        <w:rPr>
          <w:vertAlign w:val="superscript"/>
        </w:rPr>
        <w:footnoteReference w:id="306"/>
      </w:r>
      <w:r w:rsidRPr="00F35C22">
        <w:t xml:space="preserve"> Lucasfilm sued the producer/distributor of the movie </w:t>
      </w:r>
      <w:proofErr w:type="spellStart"/>
      <w:r w:rsidR="00F35C22" w:rsidRPr="00F35C22">
        <w:rPr>
          <w:i/>
        </w:rPr>
        <w:t>Starballz</w:t>
      </w:r>
      <w:proofErr w:type="spellEnd"/>
      <w:r w:rsidRPr="00F35C22">
        <w:t xml:space="preserve">, which the defendant claimed was a parody—and a sexually explicit one—of the </w:t>
      </w:r>
      <w:r w:rsidR="00F35C22" w:rsidRPr="00F35C22">
        <w:rPr>
          <w:i/>
        </w:rPr>
        <w:t>Star Wars</w:t>
      </w:r>
      <w:r w:rsidRPr="00F35C22">
        <w:t xml:space="preserve"> films.</w:t>
      </w:r>
      <w:r w:rsidR="00F35C22" w:rsidRPr="00F35C22">
        <w:rPr>
          <w:vertAlign w:val="superscript"/>
        </w:rPr>
        <w:footnoteReference w:id="307"/>
      </w:r>
      <w:r w:rsidRPr="00F35C22">
        <w:t xml:space="preserve"> Although conceding that the parody would likely tarnish the Star Wars image, the court found the use to be within the noncommercial use exclusion.</w:t>
      </w:r>
      <w:r w:rsidR="00F35C22" w:rsidRPr="00F35C22">
        <w:rPr>
          <w:vertAlign w:val="superscript"/>
        </w:rPr>
        <w:footnoteReference w:id="308"/>
      </w:r>
      <w:r w:rsidRPr="00F35C22">
        <w:t xml:space="preserve"> The court quoted the legislative history of the FTDA, which indicated that Congress did not intend to prohibit parodies, and it found the offending film not to be “commercial speech.”</w:t>
      </w:r>
      <w:r w:rsidR="00F35C22" w:rsidRPr="00F35C22">
        <w:rPr>
          <w:vertAlign w:val="superscript"/>
        </w:rPr>
        <w:footnoteReference w:id="309"/>
      </w:r>
      <w:r w:rsidRPr="00F35C22">
        <w:t xml:space="preserve"> In an analogous situation, the owners of the Route 66 trademark unsuccessfully sued Penthouse over a sexually explicit film entitled </w:t>
      </w:r>
      <w:r w:rsidR="00F35C22" w:rsidRPr="00F35C22">
        <w:rPr>
          <w:i/>
        </w:rPr>
        <w:t>Route 66</w:t>
      </w:r>
      <w:r w:rsidRPr="00F35C22">
        <w:t>.</w:t>
      </w:r>
      <w:r w:rsidR="00F35C22" w:rsidRPr="00F35C22">
        <w:rPr>
          <w:vertAlign w:val="superscript"/>
        </w:rPr>
        <w:footnoteReference w:id="310"/>
      </w:r>
      <w:r w:rsidRPr="00F35C22">
        <w:t xml:space="preserve"> The court cited First Amendment concerns in its infringement analysis and asserted that the noncommercial use exclusion applied to the dilution claim.</w:t>
      </w:r>
      <w:r w:rsidR="00F35C22" w:rsidRPr="00F35C22">
        <w:rPr>
          <w:vertAlign w:val="superscript"/>
        </w:rPr>
        <w:footnoteReference w:id="311"/>
      </w:r>
    </w:p>
    <w:p w14:paraId="7B7250BD" w14:textId="6A6E12F8" w:rsidR="00370FB0" w:rsidRPr="00F35C22" w:rsidRDefault="00F40CCD" w:rsidP="00F35C22">
      <w:pPr>
        <w:pStyle w:val="BNormal"/>
      </w:pPr>
      <w:r w:rsidRPr="00F35C22">
        <w:t xml:space="preserve">Similarly, in </w:t>
      </w:r>
      <w:r w:rsidR="00F35C22" w:rsidRPr="00F35C22">
        <w:rPr>
          <w:i/>
        </w:rPr>
        <w:t>Dr</w:t>
      </w:r>
      <w:r w:rsidR="00370FB0" w:rsidRPr="00F35C22">
        <w:t>.</w:t>
      </w:r>
      <w:r w:rsidR="00370FB0" w:rsidRPr="00F35C22">
        <w:t xml:space="preserve"> </w:t>
      </w:r>
      <w:r w:rsidR="00F35C22" w:rsidRPr="00F35C22">
        <w:rPr>
          <w:i/>
        </w:rPr>
        <w:t>Seuss Enterprises, LP v</w:t>
      </w:r>
      <w:r w:rsidR="00370FB0" w:rsidRPr="00F35C22">
        <w:t>.</w:t>
      </w:r>
      <w:r w:rsidR="00370FB0" w:rsidRPr="00F35C22">
        <w:t xml:space="preserve"> </w:t>
      </w:r>
      <w:r w:rsidR="00F35C22" w:rsidRPr="00F35C22">
        <w:rPr>
          <w:i/>
        </w:rPr>
        <w:t>Penguin Books USA, Inc</w:t>
      </w:r>
      <w:r w:rsidRPr="00F35C22">
        <w:t>.,</w:t>
      </w:r>
      <w:r w:rsidR="00F35C22" w:rsidRPr="00F35C22">
        <w:rPr>
          <w:vertAlign w:val="superscript"/>
        </w:rPr>
        <w:footnoteReference w:id="312"/>
      </w:r>
      <w:r w:rsidRPr="00F35C22">
        <w:t xml:space="preserve"> the court rejected a dilution claim based on the defendant’s publication of a parody entitled </w:t>
      </w:r>
      <w:r w:rsidR="00F35C22" w:rsidRPr="00F35C22">
        <w:rPr>
          <w:i/>
        </w:rPr>
        <w:t>The Cat Not in the Hat! A Parody by Dr</w:t>
      </w:r>
      <w:r w:rsidR="00370FB0" w:rsidRPr="00F35C22">
        <w:t>.</w:t>
      </w:r>
      <w:r w:rsidR="00370FB0" w:rsidRPr="00F35C22">
        <w:t xml:space="preserve"> </w:t>
      </w:r>
      <w:r w:rsidR="00F35C22" w:rsidRPr="00F35C22">
        <w:rPr>
          <w:i/>
        </w:rPr>
        <w:t>Juice</w:t>
      </w:r>
      <w:r w:rsidRPr="00F35C22">
        <w:t>, relating to the O.J</w:t>
      </w:r>
      <w:r w:rsidR="00370FB0" w:rsidRPr="00F35C22">
        <w:t>.</w:t>
      </w:r>
      <w:r w:rsidR="00370FB0" w:rsidRPr="00F35C22">
        <w:t xml:space="preserve"> </w:t>
      </w:r>
      <w:r w:rsidR="00370FB0" w:rsidRPr="00F35C22">
        <w:t>S</w:t>
      </w:r>
      <w:r w:rsidRPr="00F35C22">
        <w:t>impson trial.</w:t>
      </w:r>
      <w:r w:rsidR="00F35C22" w:rsidRPr="00F35C22">
        <w:rPr>
          <w:vertAlign w:val="superscript"/>
        </w:rPr>
        <w:footnoteReference w:id="313"/>
      </w:r>
      <w:r w:rsidRPr="00F35C22">
        <w:t xml:space="preserve"> The parody mimicked the style of the Dr</w:t>
      </w:r>
      <w:r w:rsidR="00370FB0" w:rsidRPr="00F35C22">
        <w:t>.</w:t>
      </w:r>
      <w:r w:rsidR="00370FB0" w:rsidRPr="00F35C22">
        <w:t xml:space="preserve"> </w:t>
      </w:r>
      <w:r w:rsidR="00370FB0" w:rsidRPr="00F35C22">
        <w:t>S</w:t>
      </w:r>
      <w:r w:rsidRPr="00F35C22">
        <w:t xml:space="preserve">euss book, </w:t>
      </w:r>
      <w:r w:rsidR="00F35C22" w:rsidRPr="00F35C22">
        <w:rPr>
          <w:i/>
        </w:rPr>
        <w:t>The Cat in the Hat</w:t>
      </w:r>
      <w:r w:rsidR="00370FB0" w:rsidRPr="00F35C22">
        <w:t>.</w:t>
      </w:r>
      <w:r w:rsidR="00370FB0" w:rsidRPr="00F35C22">
        <w:t xml:space="preserve"> </w:t>
      </w:r>
      <w:r w:rsidR="00370FB0" w:rsidRPr="00F35C22">
        <w:t>T</w:t>
      </w:r>
      <w:r w:rsidRPr="00F35C22">
        <w:t xml:space="preserve">he court specifically found that, as “an expressive use,” the book was within the noncommercial defense, </w:t>
      </w:r>
      <w:proofErr w:type="gramStart"/>
      <w:r w:rsidRPr="00F35C22">
        <w:t>despite the fact that</w:t>
      </w:r>
      <w:proofErr w:type="gramEnd"/>
      <w:r w:rsidRPr="00F35C22">
        <w:t xml:space="preserve"> it was sold for profit.</w:t>
      </w:r>
      <w:r w:rsidR="00F35C22" w:rsidRPr="00F35C22">
        <w:rPr>
          <w:vertAlign w:val="superscript"/>
        </w:rPr>
        <w:footnoteReference w:id="314"/>
      </w:r>
    </w:p>
    <w:p w14:paraId="1B16E217" w14:textId="11758991" w:rsidR="00370FB0" w:rsidRPr="00F35C22" w:rsidRDefault="00F40CCD" w:rsidP="00F35C22">
      <w:pPr>
        <w:pStyle w:val="BNormal"/>
      </w:pPr>
      <w:r w:rsidRPr="00F35C22">
        <w:t>However, there are some crosscurrents in the trademark infringement cases involving parodies</w:t>
      </w:r>
      <w:r w:rsidR="00370FB0" w:rsidRPr="00F35C22">
        <w:t>.</w:t>
      </w:r>
      <w:r w:rsidR="00370FB0" w:rsidRPr="00F35C22">
        <w:t xml:space="preserve"> </w:t>
      </w:r>
      <w:r w:rsidR="00370FB0" w:rsidRPr="00F35C22">
        <w:t>F</w:t>
      </w:r>
      <w:r w:rsidRPr="00F35C22">
        <w:t xml:space="preserve">or example, in </w:t>
      </w:r>
      <w:r w:rsidR="00F35C22" w:rsidRPr="00F35C22">
        <w:rPr>
          <w:i/>
        </w:rPr>
        <w:t>Mutual of Omaha Insurance Co</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Novak</w:t>
      </w:r>
      <w:r w:rsidRPr="00F35C22">
        <w:t>,</w:t>
      </w:r>
      <w:r w:rsidR="00F35C22" w:rsidRPr="00F35C22">
        <w:rPr>
          <w:vertAlign w:val="superscript"/>
        </w:rPr>
        <w:footnoteReference w:id="315"/>
      </w:r>
      <w:r w:rsidRPr="00F35C22">
        <w:t xml:space="preserve"> the Eighth Circuit denied a First Amendment defense where the defendant used a parody of the plaintiff’s Mutual of Omaha mark—called Mutant of Omaha—to oppose nuclear power</w:t>
      </w:r>
      <w:r w:rsidR="00370FB0" w:rsidRPr="00F35C22">
        <w:t>.</w:t>
      </w:r>
      <w:r w:rsidR="00370FB0" w:rsidRPr="00F35C22">
        <w:t xml:space="preserve"> </w:t>
      </w:r>
      <w:r w:rsidR="00370FB0" w:rsidRPr="00F35C22">
        <w:t>T</w:t>
      </w:r>
      <w:r w:rsidRPr="00F35C22">
        <w:t>he defendant sold T-shirts, caps, and mugs with its parody logo.</w:t>
      </w:r>
      <w:r w:rsidR="00F35C22" w:rsidRPr="00F35C22">
        <w:rPr>
          <w:vertAlign w:val="superscript"/>
        </w:rPr>
        <w:footnoteReference w:id="316"/>
      </w:r>
      <w:r w:rsidRPr="00F35C22">
        <w:t xml:space="preserve"> Subsequently, in </w:t>
      </w:r>
      <w:r w:rsidR="00F35C22" w:rsidRPr="00F35C22">
        <w:rPr>
          <w:i/>
        </w:rPr>
        <w:t>Anheuser-Busch,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Balducci Publications</w:t>
      </w:r>
      <w:r w:rsidRPr="00F35C22">
        <w:t>,</w:t>
      </w:r>
      <w:r w:rsidR="00F35C22" w:rsidRPr="00F35C22">
        <w:rPr>
          <w:vertAlign w:val="superscript"/>
        </w:rPr>
        <w:footnoteReference w:id="317"/>
      </w:r>
      <w:r w:rsidRPr="00F35C22">
        <w:t xml:space="preserve"> the Eighth Circuit applied its </w:t>
      </w:r>
      <w:r w:rsidR="00F35C22" w:rsidRPr="00F35C22">
        <w:rPr>
          <w:i/>
        </w:rPr>
        <w:t>Novak</w:t>
      </w:r>
      <w:r w:rsidRPr="00F35C22">
        <w:t xml:space="preserve"> analysis to a dilution case</w:t>
      </w:r>
      <w:r w:rsidR="00370FB0" w:rsidRPr="00F35C22">
        <w:t>.</w:t>
      </w:r>
      <w:r w:rsidR="00370FB0" w:rsidRPr="00F35C22">
        <w:t xml:space="preserve"> </w:t>
      </w:r>
      <w:r w:rsidR="00370FB0" w:rsidRPr="00F35C22">
        <w:t>T</w:t>
      </w:r>
      <w:r w:rsidRPr="00F35C22">
        <w:t xml:space="preserve">he maker of Michelob beer sued the publisher of a humor magazine over a parody advertisement for </w:t>
      </w:r>
      <w:r w:rsidRPr="00F35C22">
        <w:lastRenderedPageBreak/>
        <w:t>Michelob Oily contained in the magazine.</w:t>
      </w:r>
      <w:r w:rsidR="00F35C22" w:rsidRPr="00F35C22">
        <w:rPr>
          <w:vertAlign w:val="superscript"/>
        </w:rPr>
        <w:footnoteReference w:id="318"/>
      </w:r>
      <w:r w:rsidRPr="00F35C22">
        <w:t xml:space="preserve"> The advertisement showed a beer can labeled Michelob Oily being poured onto a fish and, in general, associated the Michelob products with oil and oil slicks.</w:t>
      </w:r>
      <w:r w:rsidR="00F35C22" w:rsidRPr="00F35C22">
        <w:rPr>
          <w:vertAlign w:val="superscript"/>
        </w:rPr>
        <w:footnoteReference w:id="319"/>
      </w:r>
      <w:r w:rsidRPr="00F35C22">
        <w:t xml:space="preserve"> The Eighth Circuit found that the parody ad constituted dilution by </w:t>
      </w:r>
      <w:proofErr w:type="spellStart"/>
      <w:r w:rsidRPr="00F35C22">
        <w:t>tarnishment</w:t>
      </w:r>
      <w:proofErr w:type="spellEnd"/>
      <w:r w:rsidRPr="00F35C22">
        <w:t>.</w:t>
      </w:r>
      <w:r w:rsidR="00F35C22" w:rsidRPr="00F35C22">
        <w:rPr>
          <w:vertAlign w:val="superscript"/>
        </w:rPr>
        <w:footnoteReference w:id="320"/>
      </w:r>
      <w:r w:rsidRPr="00F35C22">
        <w:t xml:space="preserve"> Other cases involving trademark parodies are mixed, with many courts frowning on parodies containing sexual innuendoes or drug associations.</w:t>
      </w:r>
      <w:r w:rsidR="00F35C22" w:rsidRPr="00F35C22">
        <w:rPr>
          <w:vertAlign w:val="superscript"/>
        </w:rPr>
        <w:footnoteReference w:id="321"/>
      </w:r>
    </w:p>
    <w:p w14:paraId="1E39D5F7" w14:textId="62B59FF8" w:rsidR="00370FB0" w:rsidRPr="00F35C22" w:rsidRDefault="00F40CCD" w:rsidP="00F35C22">
      <w:pPr>
        <w:pStyle w:val="BNormal"/>
      </w:pPr>
      <w:r w:rsidRPr="00F35C22">
        <w:t>Some dilution cases reflect this division</w:t>
      </w:r>
      <w:r w:rsidR="00370FB0" w:rsidRPr="00F35C22">
        <w:t>.</w:t>
      </w:r>
      <w:r w:rsidR="00370FB0" w:rsidRPr="00F35C22">
        <w:t xml:space="preserve"> </w:t>
      </w:r>
      <w:r w:rsidR="00370FB0" w:rsidRPr="00F35C22">
        <w:t>I</w:t>
      </w:r>
      <w:r w:rsidRPr="00F35C22">
        <w:t xml:space="preserve">n </w:t>
      </w:r>
      <w:r w:rsidR="00F35C22" w:rsidRPr="00F35C22">
        <w:rPr>
          <w:i/>
        </w:rPr>
        <w:t>American Dairy Queen Corp</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New Line Productions, Inc</w:t>
      </w:r>
      <w:r w:rsidRPr="00F35C22">
        <w:t>.,</w:t>
      </w:r>
      <w:r w:rsidR="00F35C22" w:rsidRPr="00F35C22">
        <w:rPr>
          <w:vertAlign w:val="superscript"/>
        </w:rPr>
        <w:footnoteReference w:id="322"/>
      </w:r>
      <w:r w:rsidRPr="00F35C22">
        <w:t xml:space="preserve"> the court rejected a First Amendment defense in a context where such defenses traditionally are viewed more receptively</w:t>
      </w:r>
      <w:r w:rsidR="00370FB0" w:rsidRPr="00F35C22">
        <w:t>.</w:t>
      </w:r>
      <w:r w:rsidR="00370FB0" w:rsidRPr="00F35C22">
        <w:t xml:space="preserve"> </w:t>
      </w:r>
      <w:r w:rsidR="00370FB0" w:rsidRPr="00F35C22">
        <w:t>T</w:t>
      </w:r>
      <w:r w:rsidRPr="00F35C22">
        <w:t xml:space="preserve">he defendant produced a movie entitled </w:t>
      </w:r>
      <w:r w:rsidR="00F35C22" w:rsidRPr="00F35C22">
        <w:rPr>
          <w:i/>
        </w:rPr>
        <w:t>Dairy Queens</w:t>
      </w:r>
      <w:r w:rsidRPr="00F35C22">
        <w:t>, a satire of beauty contests in “dairy country.”</w:t>
      </w:r>
      <w:r w:rsidR="00F35C22" w:rsidRPr="00F35C22">
        <w:rPr>
          <w:vertAlign w:val="superscript"/>
        </w:rPr>
        <w:footnoteReference w:id="323"/>
      </w:r>
      <w:r w:rsidRPr="00F35C22">
        <w:t xml:space="preserve"> The court found both likelihood of confusion and dilution by </w:t>
      </w:r>
      <w:proofErr w:type="spellStart"/>
      <w:r w:rsidRPr="00F35C22">
        <w:t>tarnishment</w:t>
      </w:r>
      <w:proofErr w:type="spellEnd"/>
      <w:r w:rsidRPr="00F35C22">
        <w:t>.</w:t>
      </w:r>
      <w:r w:rsidR="00F35C22" w:rsidRPr="00F35C22">
        <w:rPr>
          <w:vertAlign w:val="superscript"/>
        </w:rPr>
        <w:footnoteReference w:id="324"/>
      </w:r>
      <w:r w:rsidRPr="00F35C22">
        <w:t xml:space="preserve"> It then rejected a First Amendment defense, based on precedent in the Eighth Circuit</w:t>
      </w:r>
      <w:r w:rsidR="00370FB0" w:rsidRPr="00F35C22">
        <w:t>.</w:t>
      </w:r>
      <w:r w:rsidR="00370FB0" w:rsidRPr="00F35C22">
        <w:t xml:space="preserve"> </w:t>
      </w:r>
      <w:proofErr w:type="gramStart"/>
      <w:r w:rsidR="00370FB0" w:rsidRPr="00F35C22">
        <w:t>I</w:t>
      </w:r>
      <w:r w:rsidRPr="00F35C22">
        <w:t>n particular, it</w:t>
      </w:r>
      <w:proofErr w:type="gramEnd"/>
      <w:r w:rsidRPr="00F35C22">
        <w:t xml:space="preserve"> found “that alternative avenues are available for [the defendant’s] ideas,” and that the defendant did not need to use the Dairy Queen mark as its title.</w:t>
      </w:r>
      <w:r w:rsidR="00F35C22" w:rsidRPr="00F35C22">
        <w:rPr>
          <w:vertAlign w:val="superscript"/>
        </w:rPr>
        <w:footnoteReference w:id="325"/>
      </w:r>
    </w:p>
    <w:p w14:paraId="39785294" w14:textId="1D8F6CD6" w:rsidR="00370FB0" w:rsidRPr="00F35C22" w:rsidRDefault="00F40CCD" w:rsidP="00F35C22">
      <w:pPr>
        <w:pStyle w:val="BNormal"/>
      </w:pPr>
      <w:r w:rsidRPr="00F35C22">
        <w:t xml:space="preserve">The </w:t>
      </w:r>
      <w:r w:rsidR="00F35C22" w:rsidRPr="00F35C22">
        <w:rPr>
          <w:i/>
        </w:rPr>
        <w:t>Dairy Queen</w:t>
      </w:r>
      <w:r w:rsidRPr="00F35C22">
        <w:t xml:space="preserve"> analysis is curious</w:t>
      </w:r>
      <w:r w:rsidR="00370FB0" w:rsidRPr="00F35C22">
        <w:t>.</w:t>
      </w:r>
      <w:r w:rsidR="00370FB0" w:rsidRPr="00F35C22">
        <w:t xml:space="preserve"> </w:t>
      </w:r>
      <w:r w:rsidR="00370FB0" w:rsidRPr="00F35C22">
        <w:t>F</w:t>
      </w:r>
      <w:r w:rsidRPr="00F35C22">
        <w:t>irst, it did not even mention the noncommercial use exclusion</w:t>
      </w:r>
      <w:r w:rsidR="00370FB0" w:rsidRPr="00F35C22">
        <w:t>.</w:t>
      </w:r>
      <w:r w:rsidR="00370FB0" w:rsidRPr="00F35C22">
        <w:t xml:space="preserve"> </w:t>
      </w:r>
      <w:r w:rsidR="00370FB0" w:rsidRPr="00F35C22">
        <w:t>T</w:t>
      </w:r>
      <w:r w:rsidRPr="00F35C22">
        <w:t xml:space="preserve">he legislative history of the exclusion (as well as the </w:t>
      </w:r>
      <w:r w:rsidR="00F35C22" w:rsidRPr="00F35C22">
        <w:rPr>
          <w:i/>
        </w:rPr>
        <w:t>Mattel</w:t>
      </w:r>
      <w:r w:rsidRPr="00F35C22">
        <w:t>,</w:t>
      </w:r>
      <w:r w:rsidR="00F35C22" w:rsidRPr="00F35C22">
        <w:rPr>
          <w:i/>
        </w:rPr>
        <w:t xml:space="preserve"> Lucasfilm</w:t>
      </w:r>
      <w:r w:rsidRPr="00F35C22">
        <w:t>,</w:t>
      </w:r>
      <w:r w:rsidR="00F35C22" w:rsidRPr="00F35C22">
        <w:rPr>
          <w:i/>
        </w:rPr>
        <w:t xml:space="preserve"> Roxbury</w:t>
      </w:r>
      <w:r w:rsidRPr="00F35C22">
        <w:t xml:space="preserve">, and </w:t>
      </w:r>
      <w:r w:rsidR="00F35C22" w:rsidRPr="00F35C22">
        <w:rPr>
          <w:i/>
        </w:rPr>
        <w:t>Dr</w:t>
      </w:r>
      <w:r w:rsidR="00370FB0" w:rsidRPr="00F35C22">
        <w:t>.</w:t>
      </w:r>
      <w:r w:rsidR="00370FB0" w:rsidRPr="00F35C22">
        <w:t xml:space="preserve"> </w:t>
      </w:r>
      <w:r w:rsidR="00F35C22" w:rsidRPr="00F35C22">
        <w:rPr>
          <w:i/>
        </w:rPr>
        <w:t>Seuss</w:t>
      </w:r>
      <w:r w:rsidRPr="00F35C22">
        <w:t xml:space="preserve"> cases) strongly suggests that a movie title with some expressive content would be considered a noncommercial use</w:t>
      </w:r>
      <w:r w:rsidR="00370FB0" w:rsidRPr="00F35C22">
        <w:t>.</w:t>
      </w:r>
      <w:r w:rsidR="00370FB0" w:rsidRPr="00F35C22">
        <w:t xml:space="preserve"> </w:t>
      </w:r>
      <w:r w:rsidR="00370FB0" w:rsidRPr="00F35C22">
        <w:t>S</w:t>
      </w:r>
      <w:r w:rsidRPr="00F35C22">
        <w:t>econd, the Eighth Circuit cases cited by the court predated the FTDA and, indeed, did not apply dilution standards to their facts</w:t>
      </w:r>
      <w:r w:rsidR="00370FB0" w:rsidRPr="00F35C22">
        <w:t>.</w:t>
      </w:r>
      <w:r w:rsidR="00370FB0" w:rsidRPr="00F35C22">
        <w:t xml:space="preserve"> </w:t>
      </w:r>
      <w:proofErr w:type="gramStart"/>
      <w:r w:rsidR="00370FB0" w:rsidRPr="00F35C22">
        <w:t>I</w:t>
      </w:r>
      <w:r w:rsidRPr="00F35C22">
        <w:t>n light of</w:t>
      </w:r>
      <w:proofErr w:type="gramEnd"/>
      <w:r w:rsidRPr="00F35C22">
        <w:t xml:space="preserve"> dilution’s broader reach, a court might be more reluctant to issue an injunction against a movie where the problem was not confusion</w:t>
      </w:r>
      <w:r w:rsidR="00370FB0" w:rsidRPr="00F35C22">
        <w:t>.</w:t>
      </w:r>
      <w:r w:rsidR="00370FB0" w:rsidRPr="00F35C22">
        <w:t xml:space="preserve"> </w:t>
      </w:r>
      <w:r w:rsidR="00370FB0" w:rsidRPr="00F35C22">
        <w:t>M</w:t>
      </w:r>
      <w:r w:rsidRPr="00F35C22">
        <w:t xml:space="preserve">oreover, in one of the cases cited by the </w:t>
      </w:r>
      <w:r w:rsidR="00F35C22" w:rsidRPr="00F35C22">
        <w:rPr>
          <w:i/>
        </w:rPr>
        <w:t>Dairy Queen</w:t>
      </w:r>
      <w:r w:rsidRPr="00F35C22">
        <w:t xml:space="preserve"> court, the parody mark in question was used to sell mugs, T-shirts, and hats—commercial products that could be divorced from the expressive context of the parody.</w:t>
      </w:r>
      <w:r w:rsidR="00F35C22" w:rsidRPr="00F35C22">
        <w:rPr>
          <w:vertAlign w:val="superscript"/>
        </w:rPr>
        <w:footnoteReference w:id="326"/>
      </w:r>
      <w:r w:rsidRPr="00F35C22">
        <w:t xml:space="preserve"> Although the movie title may be part of the means of attracting customers, the fact that movies make money does not deprive them of First Amendment protection.</w:t>
      </w:r>
      <w:r w:rsidR="00F35C22" w:rsidRPr="00F35C22">
        <w:rPr>
          <w:vertAlign w:val="superscript"/>
        </w:rPr>
        <w:footnoteReference w:id="327"/>
      </w:r>
      <w:r w:rsidRPr="00F35C22">
        <w:t xml:space="preserve"> Finally, the court also found the use of the mark to be commercial speech, an odd conclusion in the context of a movie title.</w:t>
      </w:r>
      <w:r w:rsidR="00F35C22" w:rsidRPr="00F35C22">
        <w:rPr>
          <w:vertAlign w:val="superscript"/>
        </w:rPr>
        <w:footnoteReference w:id="328"/>
      </w:r>
      <w:r w:rsidRPr="00F35C22">
        <w:t xml:space="preserve"> To the extent that </w:t>
      </w:r>
      <w:r w:rsidR="00F35C22" w:rsidRPr="00F35C22">
        <w:rPr>
          <w:i/>
        </w:rPr>
        <w:t>Dairy Queen</w:t>
      </w:r>
      <w:r w:rsidRPr="00F35C22">
        <w:t xml:space="preserve"> reflects a split between the Second and Eighth Circuits on the </w:t>
      </w:r>
      <w:r w:rsidRPr="00F35C22">
        <w:lastRenderedPageBreak/>
        <w:t xml:space="preserve">applicability of the First Amendment to this situation, it is submitted that the Second Circuit’s approach, as indicated in </w:t>
      </w:r>
      <w:r w:rsidR="00F35C22" w:rsidRPr="00F35C22">
        <w:rPr>
          <w:i/>
        </w:rPr>
        <w:t>Rogers v</w:t>
      </w:r>
      <w:r w:rsidR="00370FB0" w:rsidRPr="00F35C22">
        <w:t>.</w:t>
      </w:r>
      <w:r w:rsidR="00370FB0" w:rsidRPr="00F35C22">
        <w:t xml:space="preserve"> </w:t>
      </w:r>
      <w:r w:rsidR="00F35C22" w:rsidRPr="00F35C22">
        <w:rPr>
          <w:i/>
        </w:rPr>
        <w:t>Grimaldi</w:t>
      </w:r>
      <w:r w:rsidRPr="00F35C22">
        <w:t>,</w:t>
      </w:r>
      <w:r w:rsidR="00F35C22" w:rsidRPr="00F35C22">
        <w:rPr>
          <w:vertAlign w:val="superscript"/>
        </w:rPr>
        <w:footnoteReference w:id="329"/>
      </w:r>
      <w:r w:rsidRPr="00F35C22">
        <w:t xml:space="preserve"> is the better one</w:t>
      </w:r>
      <w:r w:rsidR="00370FB0" w:rsidRPr="00F35C22">
        <w:t>.</w:t>
      </w:r>
      <w:r w:rsidR="00370FB0" w:rsidRPr="00F35C22">
        <w:t xml:space="preserve"> </w:t>
      </w:r>
      <w:r w:rsidR="00F35C22" w:rsidRPr="00F35C22">
        <w:rPr>
          <w:i/>
        </w:rPr>
        <w:t>Rogers</w:t>
      </w:r>
      <w:r w:rsidRPr="00F35C22">
        <w:t xml:space="preserve"> does not create an absolute </w:t>
      </w:r>
      <w:proofErr w:type="gramStart"/>
      <w:r w:rsidRPr="00F35C22">
        <w:t>defense, but</w:t>
      </w:r>
      <w:proofErr w:type="gramEnd"/>
      <w:r w:rsidRPr="00F35C22">
        <w:t xml:space="preserve"> requires greater sensitivity toward First Amendment values.</w:t>
      </w:r>
      <w:r w:rsidR="00F35C22" w:rsidRPr="00F35C22">
        <w:rPr>
          <w:vertAlign w:val="superscript"/>
        </w:rPr>
        <w:footnoteReference w:id="330"/>
      </w:r>
    </w:p>
    <w:p w14:paraId="48E1DBE6" w14:textId="50E3D198" w:rsidR="00370FB0" w:rsidRPr="00F35C22" w:rsidRDefault="00F40CCD" w:rsidP="00F35C22">
      <w:pPr>
        <w:pStyle w:val="BNormal"/>
      </w:pPr>
      <w:r w:rsidRPr="00F35C22">
        <w:t xml:space="preserve">In </w:t>
      </w:r>
      <w:r w:rsidR="00F35C22" w:rsidRPr="00F35C22">
        <w:rPr>
          <w:i/>
        </w:rPr>
        <w:t>Pfizer,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Sachs</w:t>
      </w:r>
      <w:r w:rsidRPr="00F35C22">
        <w:t>,</w:t>
      </w:r>
      <w:r w:rsidR="00F35C22" w:rsidRPr="00F35C22">
        <w:rPr>
          <w:vertAlign w:val="superscript"/>
        </w:rPr>
        <w:footnoteReference w:id="331"/>
      </w:r>
      <w:r w:rsidRPr="00F35C22">
        <w:t xml:space="preserve"> the court granted summary judgment in favor of the plaintiff on a dilution claim based on the defendant’s use of a missile decorated with the plaintiff’s Viagra mark</w:t>
      </w:r>
      <w:r w:rsidR="00370FB0" w:rsidRPr="00F35C22">
        <w:t>.</w:t>
      </w:r>
      <w:r w:rsidR="00370FB0" w:rsidRPr="00F35C22">
        <w:t xml:space="preserve"> </w:t>
      </w:r>
      <w:r w:rsidR="00370FB0" w:rsidRPr="00F35C22">
        <w:t>T</w:t>
      </w:r>
      <w:r w:rsidRPr="00F35C22">
        <w:t>he defendant exhibited the missile at various sites, including an “adult entertainment exhibition,” which the court found tarnishing</w:t>
      </w:r>
      <w:r w:rsidR="00370FB0" w:rsidRPr="00F35C22">
        <w:t>.</w:t>
      </w:r>
      <w:r w:rsidR="00370FB0" w:rsidRPr="00F35C22">
        <w:t xml:space="preserve"> </w:t>
      </w:r>
      <w:r w:rsidR="00370FB0" w:rsidRPr="00F35C22">
        <w:t>T</w:t>
      </w:r>
      <w:r w:rsidRPr="00F35C22">
        <w:t>he court did not address the possibility of the noncommercial use exclusion, presumably because it found (in its analysis of confusion) that the defendant used the mark to bolster its own advertising business.</w:t>
      </w:r>
      <w:r w:rsidR="00F35C22" w:rsidRPr="00F35C22">
        <w:rPr>
          <w:vertAlign w:val="superscript"/>
        </w:rPr>
        <w:footnoteReference w:id="332"/>
      </w:r>
    </w:p>
    <w:p w14:paraId="5E4AD4E1" w14:textId="35BEB5FD" w:rsidR="00370FB0" w:rsidRPr="00F35C22" w:rsidRDefault="00F40CCD" w:rsidP="00F35C22">
      <w:pPr>
        <w:pStyle w:val="BNormal"/>
      </w:pPr>
      <w:r w:rsidRPr="00F35C22">
        <w:t>In another case, a federal district court refused to find a noncommercial use where the court was unsure whether the use was a parody.</w:t>
      </w:r>
      <w:r w:rsidR="00F35C22" w:rsidRPr="00F35C22">
        <w:rPr>
          <w:vertAlign w:val="superscript"/>
        </w:rPr>
        <w:footnoteReference w:id="333"/>
      </w:r>
      <w:r w:rsidRPr="00F35C22">
        <w:t xml:space="preserve"> In that case, the plaintiff environmental group using the mark Earth Protectors claimed that a Walt Disney movie that featured a group called Earth Protectors that committed various evil acts diluted and tarnished the plaintiff’s mark.</w:t>
      </w:r>
      <w:r w:rsidR="00F35C22" w:rsidRPr="00F35C22">
        <w:rPr>
          <w:vertAlign w:val="superscript"/>
        </w:rPr>
        <w:footnoteReference w:id="334"/>
      </w:r>
      <w:r w:rsidRPr="00F35C22">
        <w:t xml:space="preserve"> In </w:t>
      </w:r>
      <w:proofErr w:type="spellStart"/>
      <w:r w:rsidR="00F35C22" w:rsidRPr="00F35C22">
        <w:rPr>
          <w:rStyle w:val="BCasenamefull"/>
        </w:rPr>
        <w:t>Chooseco</w:t>
      </w:r>
      <w:proofErr w:type="spellEnd"/>
      <w:r w:rsidR="00F35C22" w:rsidRPr="00F35C22">
        <w:rPr>
          <w:rStyle w:val="BCasenamefull"/>
        </w:rPr>
        <w:t xml:space="preserve"> LLC v. Netflix, Inc.</w:t>
      </w:r>
      <w:r w:rsidRPr="00F35C22">
        <w:t>,</w:t>
      </w:r>
      <w:r w:rsidR="00F35C22" w:rsidRPr="00F35C22">
        <w:rPr>
          <w:vertAlign w:val="superscript"/>
        </w:rPr>
        <w:footnoteReference w:id="335"/>
      </w:r>
      <w:r w:rsidRPr="00F35C22">
        <w:t xml:space="preserve"> the court denied application of the noncommercial use exclusion, despite finding that the defendant used the plaintiff’s mark in a movie that clearly constituted an expressive use.</w:t>
      </w:r>
      <w:r w:rsidR="00F35C22" w:rsidRPr="00F35C22">
        <w:rPr>
          <w:vertAlign w:val="superscript"/>
        </w:rPr>
        <w:footnoteReference w:id="336"/>
      </w:r>
      <w:r w:rsidRPr="00F35C22">
        <w:t xml:space="preserve"> The court theorized that the plaintiff might be able to show that the use of the mark might be shown to be commercial speech.</w:t>
      </w:r>
      <w:r w:rsidR="00F35C22" w:rsidRPr="00F35C22">
        <w:rPr>
          <w:vertAlign w:val="superscript"/>
        </w:rPr>
        <w:footnoteReference w:id="337"/>
      </w:r>
      <w:r w:rsidRPr="00F35C22">
        <w:t xml:space="preserve"> And in </w:t>
      </w:r>
      <w:r w:rsidR="00F35C22" w:rsidRPr="00F35C22">
        <w:rPr>
          <w:rStyle w:val="BCasenamefull"/>
        </w:rPr>
        <w:t>Cornette v. Graver</w:t>
      </w:r>
      <w:r w:rsidRPr="00F35C22">
        <w:t>,</w:t>
      </w:r>
      <w:r w:rsidR="00F35C22" w:rsidRPr="00F35C22">
        <w:rPr>
          <w:vertAlign w:val="superscript"/>
        </w:rPr>
        <w:footnoteReference w:id="338"/>
      </w:r>
      <w:r w:rsidRPr="00F35C22">
        <w:t xml:space="preserve"> the court denied a motion to dismiss using a First Amendment defense in a case involving t-shirts critical of the plaintiff</w:t>
      </w:r>
      <w:r w:rsidR="00370FB0" w:rsidRPr="00F35C22">
        <w:t>.</w:t>
      </w:r>
      <w:r w:rsidR="00370FB0" w:rsidRPr="00F35C22">
        <w:t xml:space="preserve"> </w:t>
      </w:r>
      <w:r w:rsidR="00370FB0" w:rsidRPr="00F35C22">
        <w:t>T</w:t>
      </w:r>
      <w:r w:rsidRPr="00F35C22">
        <w:t>he court stated that the First Amendment issue was being raised prematurely</w:t>
      </w:r>
      <w:r w:rsidR="00F35C22" w:rsidRPr="00F35C22">
        <w:rPr>
          <w:vertAlign w:val="superscript"/>
        </w:rPr>
        <w:footnoteReference w:id="339"/>
      </w:r>
      <w:r w:rsidRPr="00F35C22">
        <w:t xml:space="preserve"> and did not even discuss the possibility that the noncommercial use (or any other) exclusion might apply</w:t>
      </w:r>
      <w:r w:rsidR="00370FB0" w:rsidRPr="00F35C22">
        <w:t>.</w:t>
      </w:r>
      <w:r w:rsidR="00370FB0" w:rsidRPr="00F35C22">
        <w:t xml:space="preserve"> </w:t>
      </w:r>
      <w:r w:rsidR="00370FB0" w:rsidRPr="00F35C22">
        <w:t>A</w:t>
      </w:r>
      <w:r w:rsidRPr="00F35C22">
        <w:t xml:space="preserve">lthough the court cited the need for facts relating to whether the use was a parody, the noncommercial use does not require a parodic use, just an </w:t>
      </w:r>
      <w:r w:rsidRPr="00F35C22">
        <w:lastRenderedPageBreak/>
        <w:t>expressive one.</w:t>
      </w:r>
    </w:p>
    <w:p w14:paraId="5A3F44C3" w14:textId="29A23CD9" w:rsidR="00370FB0" w:rsidRPr="00F35C22" w:rsidRDefault="00F40CCD" w:rsidP="00F35C22">
      <w:pPr>
        <w:pStyle w:val="BNormal"/>
      </w:pPr>
      <w:r w:rsidRPr="00F35C22">
        <w:t xml:space="preserve">In </w:t>
      </w:r>
      <w:r w:rsidR="00F35C22" w:rsidRPr="00F35C22">
        <w:rPr>
          <w:rStyle w:val="BCasenamefull"/>
        </w:rPr>
        <w:t>Radiance Foundation, Inc. v. NAACP</w:t>
      </w:r>
      <w:r w:rsidRPr="00F35C22">
        <w:t>,</w:t>
      </w:r>
      <w:r w:rsidR="00F35C22" w:rsidRPr="00F35C22">
        <w:rPr>
          <w:vertAlign w:val="superscript"/>
        </w:rPr>
        <w:footnoteReference w:id="340"/>
      </w:r>
      <w:r w:rsidRPr="00F35C22">
        <w:t xml:space="preserve"> the district</w:t>
      </w:r>
      <w:r w:rsidR="00F35C22" w:rsidRPr="00F35C22">
        <w:rPr>
          <w:b/>
        </w:rPr>
        <w:t xml:space="preserve"> </w:t>
      </w:r>
      <w:r w:rsidRPr="00F35C22">
        <w:t>court rejected the application of the noncommercial use exclusion where the offending use was “National Association for the Abortion of Colored People” on an organization’s website</w:t>
      </w:r>
      <w:r w:rsidR="00370FB0" w:rsidRPr="00F35C22">
        <w:t>.</w:t>
      </w:r>
      <w:r w:rsidR="00370FB0" w:rsidRPr="00F35C22">
        <w:t xml:space="preserve"> </w:t>
      </w:r>
      <w:r w:rsidR="00370FB0" w:rsidRPr="00F35C22">
        <w:t>T</w:t>
      </w:r>
      <w:r w:rsidRPr="00F35C22">
        <w:t>he court determined that this was not a parody, apparently in large part due to a lack of perceived humor in the alteration.</w:t>
      </w:r>
      <w:r w:rsidR="00F35C22" w:rsidRPr="00F35C22">
        <w:rPr>
          <w:vertAlign w:val="superscript"/>
        </w:rPr>
        <w:footnoteReference w:id="341"/>
      </w:r>
      <w:r w:rsidRPr="00F35C22">
        <w:t xml:space="preserve"> On appeal, the Fourth Circuit found the use to be within both the fair use and noncommercial use exclusions, but without ruling on whether the use was a parody.</w:t>
      </w:r>
      <w:r w:rsidR="00F35C22" w:rsidRPr="00F35C22">
        <w:rPr>
          <w:vertAlign w:val="superscript"/>
        </w:rPr>
        <w:footnoteReference w:id="342"/>
      </w:r>
    </w:p>
    <w:p w14:paraId="04FBD2E3" w14:textId="753B9C58" w:rsidR="00370FB0" w:rsidRPr="00F35C22" w:rsidRDefault="00F35C22" w:rsidP="00F35C22">
      <w:pPr>
        <w:pStyle w:val="BHead3"/>
      </w:pPr>
      <w:r>
        <w:t>IV.D.</w:t>
      </w:r>
      <w:r w:rsidRPr="00F35C22">
        <w:rPr>
          <w:rStyle w:val="BBNAidChar"/>
          <w:rFonts w:eastAsiaTheme="majorEastAsia"/>
        </w:rPr>
        <w:t>3</w:t>
      </w:r>
      <w:r w:rsidRPr="00F35C22">
        <w:t>.</w:t>
      </w:r>
      <w:r>
        <w:t> </w:t>
      </w:r>
      <w:r w:rsidRPr="00F35C22">
        <w:tab/>
        <w:t>Internet Domain Names</w:t>
      </w:r>
    </w:p>
    <w:p w14:paraId="6C040CFF" w14:textId="577D8C9F" w:rsidR="00370FB0" w:rsidRPr="00F35C22" w:rsidRDefault="00F40CCD" w:rsidP="00F35C22">
      <w:pPr>
        <w:pStyle w:val="BNormal"/>
      </w:pPr>
      <w:r w:rsidRPr="00F35C22">
        <w:t>Internet domain name cases have posed a particular challenge to courts</w:t>
      </w:r>
      <w:r w:rsidR="00370FB0" w:rsidRPr="00F35C22">
        <w:t>.</w:t>
      </w:r>
      <w:r w:rsidR="00370FB0" w:rsidRPr="00F35C22">
        <w:t xml:space="preserve"> </w:t>
      </w:r>
      <w:r w:rsidR="00370FB0" w:rsidRPr="00F35C22">
        <w:t>I</w:t>
      </w:r>
      <w:r w:rsidRPr="00F35C22">
        <w:t>n several cases, individuals or groups have set up websites that parody or criticize the owner of a famous mark</w:t>
      </w:r>
      <w:r w:rsidR="00370FB0" w:rsidRPr="00F35C22">
        <w:t>.</w:t>
      </w:r>
      <w:r w:rsidR="00370FB0" w:rsidRPr="00F35C22">
        <w:t xml:space="preserve"> </w:t>
      </w:r>
      <w:r w:rsidR="00370FB0" w:rsidRPr="00F35C22">
        <w:t>M</w:t>
      </w:r>
      <w:r w:rsidRPr="00F35C22">
        <w:t>any of these websites use the famous mark as the principal portion of the domain name (e.g., www.famousmark.com)</w:t>
      </w:r>
      <w:r w:rsidR="00370FB0" w:rsidRPr="00F35C22">
        <w:t>.</w:t>
      </w:r>
      <w:r w:rsidR="00370FB0" w:rsidRPr="00F35C22">
        <w:t xml:space="preserve"> </w:t>
      </w:r>
      <w:r w:rsidR="00370FB0" w:rsidRPr="00F35C22">
        <w:t>T</w:t>
      </w:r>
      <w:r w:rsidRPr="00F35C22">
        <w:t>his requires the courts to determine whether such uses should be deemed “commercial.”</w:t>
      </w:r>
    </w:p>
    <w:p w14:paraId="54B8AC2A" w14:textId="6315B280" w:rsidR="00370FB0" w:rsidRPr="00F35C22" w:rsidRDefault="00F40CCD" w:rsidP="00F35C22">
      <w:pPr>
        <w:pStyle w:val="BNormal"/>
      </w:pPr>
      <w:r w:rsidRPr="00F35C22">
        <w:t>Two of the seminal cases discussing this issue involve the same defendant</w:t>
      </w:r>
      <w:r w:rsidR="00370FB0" w:rsidRPr="00F35C22">
        <w:t>:</w:t>
      </w:r>
      <w:r w:rsidR="00370FB0" w:rsidRPr="00F35C22">
        <w:t xml:space="preserve"> </w:t>
      </w:r>
      <w:r w:rsidR="00370FB0" w:rsidRPr="00F35C22">
        <w:t>D</w:t>
      </w:r>
      <w:r w:rsidRPr="00F35C22">
        <w:t xml:space="preserve">ennis </w:t>
      </w:r>
      <w:proofErr w:type="spellStart"/>
      <w:r w:rsidRPr="00F35C22">
        <w:t>Toeppen</w:t>
      </w:r>
      <w:proofErr w:type="spellEnd"/>
      <w:r w:rsidRPr="00F35C22">
        <w:t>.</w:t>
      </w:r>
      <w:r w:rsidR="00F35C22" w:rsidRPr="00F35C22">
        <w:rPr>
          <w:vertAlign w:val="superscript"/>
        </w:rPr>
        <w:footnoteReference w:id="343"/>
      </w:r>
      <w:r w:rsidRPr="00F35C22">
        <w:t xml:space="preserve"> </w:t>
      </w:r>
      <w:proofErr w:type="spellStart"/>
      <w:r w:rsidRPr="00F35C22">
        <w:t>Toeppen</w:t>
      </w:r>
      <w:proofErr w:type="spellEnd"/>
      <w:r w:rsidRPr="00F35C22">
        <w:t xml:space="preserve"> registered numerous domain names consisting of the trademarks of various companies, which he then offered to sell to those companies.</w:t>
      </w:r>
      <w:r w:rsidR="00F35C22" w:rsidRPr="00F35C22">
        <w:rPr>
          <w:vertAlign w:val="superscript"/>
        </w:rPr>
        <w:footnoteReference w:id="344"/>
      </w:r>
      <w:r w:rsidRPr="00F35C22">
        <w:t xml:space="preserve"> In one case, he was sued by Panavision, which asserted a dilution claim against </w:t>
      </w:r>
      <w:proofErr w:type="spellStart"/>
      <w:r w:rsidRPr="00F35C22">
        <w:t>Toeppen</w:t>
      </w:r>
      <w:proofErr w:type="spellEnd"/>
      <w:r w:rsidRPr="00F35C22">
        <w:t xml:space="preserve"> for his panavision.com website.</w:t>
      </w:r>
      <w:r w:rsidR="00F35C22" w:rsidRPr="00F35C22">
        <w:rPr>
          <w:vertAlign w:val="superscript"/>
        </w:rPr>
        <w:footnoteReference w:id="345"/>
      </w:r>
      <w:r w:rsidRPr="00F35C22">
        <w:t xml:space="preserve"> The Ninth Circuit first held that the act of registering a domain name was </w:t>
      </w:r>
      <w:r w:rsidR="00F35C22" w:rsidRPr="00F35C22">
        <w:rPr>
          <w:i/>
        </w:rPr>
        <w:t>not</w:t>
      </w:r>
      <w:r w:rsidRPr="00F35C22">
        <w:t xml:space="preserve"> a commercial use.</w:t>
      </w:r>
      <w:r w:rsidR="00F35C22" w:rsidRPr="00F35C22">
        <w:rPr>
          <w:vertAlign w:val="superscript"/>
        </w:rPr>
        <w:footnoteReference w:id="346"/>
      </w:r>
      <w:r w:rsidRPr="00F35C22">
        <w:t xml:space="preserve"> Turning to </w:t>
      </w:r>
      <w:proofErr w:type="spellStart"/>
      <w:r w:rsidRPr="00F35C22">
        <w:t>Toeppen’s</w:t>
      </w:r>
      <w:proofErr w:type="spellEnd"/>
      <w:r w:rsidRPr="00F35C22">
        <w:t xml:space="preserve"> actual use of the domain name, the court confronted the fact that </w:t>
      </w:r>
      <w:proofErr w:type="spellStart"/>
      <w:r w:rsidRPr="00F35C22">
        <w:t>Toeppen</w:t>
      </w:r>
      <w:proofErr w:type="spellEnd"/>
      <w:r w:rsidRPr="00F35C22">
        <w:t xml:space="preserve"> used the website only to display a picture of Pana, Illinois.</w:t>
      </w:r>
      <w:r w:rsidR="00F35C22" w:rsidRPr="00F35C22">
        <w:rPr>
          <w:vertAlign w:val="superscript"/>
        </w:rPr>
        <w:footnoteReference w:id="347"/>
      </w:r>
      <w:r w:rsidRPr="00F35C22">
        <w:t xml:space="preserve"> However, the court also noted that </w:t>
      </w:r>
      <w:proofErr w:type="spellStart"/>
      <w:r w:rsidRPr="00F35C22">
        <w:t>Toeppen</w:t>
      </w:r>
      <w:proofErr w:type="spellEnd"/>
      <w:r w:rsidRPr="00F35C22">
        <w:t xml:space="preserve"> sought to sell the domain name and characterized </w:t>
      </w:r>
      <w:proofErr w:type="spellStart"/>
      <w:r w:rsidRPr="00F35C22">
        <w:t>Toeppen</w:t>
      </w:r>
      <w:proofErr w:type="spellEnd"/>
      <w:r w:rsidRPr="00F35C22">
        <w:t xml:space="preserve"> as being in the business of registering and selling domain names.</w:t>
      </w:r>
      <w:r w:rsidR="00F35C22" w:rsidRPr="00F35C22">
        <w:rPr>
          <w:vertAlign w:val="superscript"/>
        </w:rPr>
        <w:footnoteReference w:id="348"/>
      </w:r>
      <w:r w:rsidRPr="00F35C22">
        <w:t xml:space="preserve"> Thus, despite the lack of any use by </w:t>
      </w:r>
      <w:proofErr w:type="spellStart"/>
      <w:r w:rsidRPr="00F35C22">
        <w:t>Toeppen</w:t>
      </w:r>
      <w:proofErr w:type="spellEnd"/>
      <w:r w:rsidRPr="00F35C22">
        <w:t xml:space="preserve"> of the Panavision mark on a product or service, the court found a commercial use.</w:t>
      </w:r>
      <w:r w:rsidR="00F35C22" w:rsidRPr="00F35C22">
        <w:rPr>
          <w:vertAlign w:val="superscript"/>
        </w:rPr>
        <w:footnoteReference w:id="349"/>
      </w:r>
    </w:p>
    <w:p w14:paraId="7A9A7570" w14:textId="20B97D20" w:rsidR="00370FB0" w:rsidRPr="00F35C22" w:rsidRDefault="00F40CCD" w:rsidP="00F35C22">
      <w:pPr>
        <w:pStyle w:val="BNormal"/>
      </w:pPr>
      <w:r w:rsidRPr="00F35C22">
        <w:t xml:space="preserve">Similarly, in </w:t>
      </w:r>
      <w:proofErr w:type="spellStart"/>
      <w:r w:rsidR="00F35C22" w:rsidRPr="00F35C22">
        <w:rPr>
          <w:i/>
        </w:rPr>
        <w:t>Intermatic</w:t>
      </w:r>
      <w:proofErr w:type="spellEnd"/>
      <w:r w:rsidR="00F35C22" w:rsidRPr="00F35C22">
        <w:rPr>
          <w:i/>
        </w:rPr>
        <w:t xml:space="preserve"> Inc</w:t>
      </w:r>
      <w:r w:rsidR="00370FB0" w:rsidRPr="00F35C22">
        <w:t>.</w:t>
      </w:r>
      <w:r w:rsidR="00370FB0" w:rsidRPr="00F35C22">
        <w:t xml:space="preserve"> </w:t>
      </w:r>
      <w:r w:rsidR="00F35C22" w:rsidRPr="00F35C22">
        <w:rPr>
          <w:i/>
        </w:rPr>
        <w:t>v</w:t>
      </w:r>
      <w:r w:rsidR="00370FB0" w:rsidRPr="00F35C22">
        <w:t>.</w:t>
      </w:r>
      <w:r w:rsidR="00370FB0" w:rsidRPr="00F35C22">
        <w:t xml:space="preserve"> </w:t>
      </w:r>
      <w:proofErr w:type="spellStart"/>
      <w:r w:rsidR="00F35C22" w:rsidRPr="00F35C22">
        <w:rPr>
          <w:i/>
        </w:rPr>
        <w:t>Toeppen</w:t>
      </w:r>
      <w:proofErr w:type="spellEnd"/>
      <w:r w:rsidRPr="00F35C22">
        <w:t>,</w:t>
      </w:r>
      <w:r w:rsidR="00F35C22" w:rsidRPr="00F35C22">
        <w:rPr>
          <w:vertAlign w:val="superscript"/>
        </w:rPr>
        <w:footnoteReference w:id="350"/>
      </w:r>
      <w:r w:rsidRPr="00F35C22">
        <w:t xml:space="preserve"> </w:t>
      </w:r>
      <w:proofErr w:type="spellStart"/>
      <w:r w:rsidRPr="00F35C22">
        <w:t>Intermatic</w:t>
      </w:r>
      <w:proofErr w:type="spellEnd"/>
      <w:r w:rsidRPr="00F35C22">
        <w:t xml:space="preserve"> claimed that </w:t>
      </w:r>
      <w:proofErr w:type="spellStart"/>
      <w:r w:rsidRPr="00F35C22">
        <w:t>Toeppen’s</w:t>
      </w:r>
      <w:proofErr w:type="spellEnd"/>
      <w:r w:rsidRPr="00F35C22">
        <w:t xml:space="preserve"> registration and use of the domain name intermatic.com violated the FTDA</w:t>
      </w:r>
      <w:r w:rsidR="00370FB0" w:rsidRPr="00F35C22">
        <w:t>.</w:t>
      </w:r>
      <w:r w:rsidR="00370FB0" w:rsidRPr="00F35C22">
        <w:t xml:space="preserve"> </w:t>
      </w:r>
      <w:r w:rsidR="00370FB0" w:rsidRPr="00F35C22">
        <w:t>A</w:t>
      </w:r>
      <w:r w:rsidRPr="00F35C22">
        <w:t xml:space="preserve">s in the later </w:t>
      </w:r>
      <w:r w:rsidR="00F35C22" w:rsidRPr="00F35C22">
        <w:rPr>
          <w:i/>
        </w:rPr>
        <w:t>Panavision</w:t>
      </w:r>
      <w:r w:rsidRPr="00F35C22">
        <w:t xml:space="preserve"> case, the court held that </w:t>
      </w:r>
      <w:proofErr w:type="spellStart"/>
      <w:r w:rsidRPr="00F35C22">
        <w:t>Toeppen’s</w:t>
      </w:r>
      <w:proofErr w:type="spellEnd"/>
      <w:r w:rsidRPr="00F35C22">
        <w:t xml:space="preserve"> intent to sell the domain names constituted a commercial use.</w:t>
      </w:r>
      <w:r w:rsidR="00F35C22" w:rsidRPr="00F35C22">
        <w:rPr>
          <w:vertAlign w:val="superscript"/>
        </w:rPr>
        <w:footnoteReference w:id="351"/>
      </w:r>
    </w:p>
    <w:p w14:paraId="17CA34C7" w14:textId="4CE72F36" w:rsidR="00370FB0" w:rsidRPr="00F35C22" w:rsidRDefault="00F40CCD" w:rsidP="00F35C22">
      <w:pPr>
        <w:pStyle w:val="BNormal"/>
      </w:pPr>
      <w:r w:rsidRPr="00F35C22">
        <w:t xml:space="preserve">However, in </w:t>
      </w:r>
      <w:r w:rsidR="00F35C22" w:rsidRPr="00F35C22">
        <w:rPr>
          <w:i/>
        </w:rPr>
        <w:t>Avery Dennison Corp</w:t>
      </w:r>
      <w:r w:rsidR="00370FB0" w:rsidRPr="00F35C22">
        <w:t>.</w:t>
      </w:r>
      <w:r w:rsidR="00370FB0" w:rsidRPr="00F35C22">
        <w:t xml:space="preserve"> </w:t>
      </w:r>
      <w:r w:rsidR="00F35C22" w:rsidRPr="00F35C22">
        <w:rPr>
          <w:i/>
        </w:rPr>
        <w:t>v</w:t>
      </w:r>
      <w:r w:rsidR="00370FB0" w:rsidRPr="00F35C22">
        <w:t>.</w:t>
      </w:r>
      <w:r w:rsidR="00370FB0" w:rsidRPr="00F35C22">
        <w:t xml:space="preserve"> </w:t>
      </w:r>
      <w:proofErr w:type="spellStart"/>
      <w:r w:rsidR="00F35C22" w:rsidRPr="00F35C22">
        <w:rPr>
          <w:i/>
        </w:rPr>
        <w:t>Sumpton</w:t>
      </w:r>
      <w:proofErr w:type="spellEnd"/>
      <w:r w:rsidRPr="00F35C22">
        <w:t>,</w:t>
      </w:r>
      <w:r w:rsidR="00F35C22" w:rsidRPr="00F35C22">
        <w:rPr>
          <w:vertAlign w:val="superscript"/>
        </w:rPr>
        <w:footnoteReference w:id="352"/>
      </w:r>
      <w:r w:rsidRPr="00F35C22">
        <w:t xml:space="preserve"> the Ninth Circuit distinguished the </w:t>
      </w:r>
      <w:r w:rsidR="00F35C22" w:rsidRPr="00F35C22">
        <w:rPr>
          <w:i/>
        </w:rPr>
        <w:t>Panavision</w:t>
      </w:r>
      <w:r w:rsidRPr="00F35C22">
        <w:t xml:space="preserve"> case and found the use in question not to be a commercial use</w:t>
      </w:r>
      <w:r w:rsidR="00370FB0" w:rsidRPr="00F35C22">
        <w:t>.</w:t>
      </w:r>
      <w:r w:rsidR="00370FB0" w:rsidRPr="00F35C22">
        <w:t xml:space="preserve"> </w:t>
      </w:r>
      <w:r w:rsidR="00F35C22" w:rsidRPr="00F35C22">
        <w:rPr>
          <w:i/>
        </w:rPr>
        <w:t>Avery Dennison</w:t>
      </w:r>
      <w:r w:rsidRPr="00F35C22">
        <w:t xml:space="preserve"> was a suit by an office supply company against an “Internet e-mail provider” that licensed vanity e-mail addresses</w:t>
      </w:r>
      <w:r w:rsidR="00370FB0" w:rsidRPr="00F35C22">
        <w:t>.</w:t>
      </w:r>
      <w:r w:rsidR="00370FB0" w:rsidRPr="00F35C22">
        <w:t xml:space="preserve"> </w:t>
      </w:r>
      <w:r w:rsidR="00370FB0" w:rsidRPr="00F35C22">
        <w:t>A</w:t>
      </w:r>
      <w:r w:rsidRPr="00F35C22">
        <w:t>very Dennison claimed that the defendant’s licensing of the e-mail addresses avery.net and dennison.net violated Avery Dennison’s rights under the FTDA</w:t>
      </w:r>
      <w:r w:rsidR="00370FB0" w:rsidRPr="00F35C22">
        <w:t>.</w:t>
      </w:r>
      <w:r w:rsidR="00370FB0" w:rsidRPr="00F35C22">
        <w:t xml:space="preserve"> </w:t>
      </w:r>
      <w:r w:rsidR="00370FB0" w:rsidRPr="00F35C22">
        <w:t>T</w:t>
      </w:r>
      <w:r w:rsidRPr="00F35C22">
        <w:t>he Ninth Circuit ruled, however, that the FTDA requires that an offending use be one that “use[s] the trademark as a trademark, capitalizing on its trademark status.”</w:t>
      </w:r>
      <w:r w:rsidR="00F35C22" w:rsidRPr="00F35C22">
        <w:rPr>
          <w:vertAlign w:val="superscript"/>
        </w:rPr>
        <w:footnoteReference w:id="353"/>
      </w:r>
      <w:r w:rsidRPr="00F35C22">
        <w:t xml:space="preserve"> In this case, the defendant used </w:t>
      </w:r>
      <w:r w:rsidRPr="00F35C22">
        <w:lastRenderedPageBreak/>
        <w:t>the names Avery and Dennison as surnames, not for their value as trademarks.</w:t>
      </w:r>
      <w:r w:rsidR="00F35C22" w:rsidRPr="00F35C22">
        <w:rPr>
          <w:vertAlign w:val="superscript"/>
        </w:rPr>
        <w:footnoteReference w:id="354"/>
      </w:r>
      <w:r w:rsidRPr="00F35C22">
        <w:t xml:space="preserve"> This, the court held, was not a “commercial” use.</w:t>
      </w:r>
      <w:r w:rsidR="00F35C22" w:rsidRPr="00F35C22">
        <w:rPr>
          <w:vertAlign w:val="superscript"/>
        </w:rPr>
        <w:footnoteReference w:id="355"/>
      </w:r>
      <w:r w:rsidRPr="00F35C22">
        <w:t xml:space="preserve"> The court distinguished </w:t>
      </w:r>
      <w:r w:rsidR="00F35C22" w:rsidRPr="00F35C22">
        <w:rPr>
          <w:i/>
        </w:rPr>
        <w:t>Panavision</w:t>
      </w:r>
      <w:r w:rsidRPr="00F35C22">
        <w:t xml:space="preserve"> on the grounds that </w:t>
      </w:r>
      <w:proofErr w:type="spellStart"/>
      <w:r w:rsidRPr="00F35C22">
        <w:t>Toeppen</w:t>
      </w:r>
      <w:proofErr w:type="spellEnd"/>
      <w:r w:rsidRPr="00F35C22">
        <w:t xml:space="preserve"> (the defendant in </w:t>
      </w:r>
      <w:r w:rsidR="00F35C22" w:rsidRPr="00F35C22">
        <w:rPr>
          <w:i/>
        </w:rPr>
        <w:t>Panavision</w:t>
      </w:r>
      <w:r w:rsidRPr="00F35C22">
        <w:t xml:space="preserve">) attempted to make money on the value of the domain name </w:t>
      </w:r>
      <w:r w:rsidR="00F35C22" w:rsidRPr="00F35C22">
        <w:rPr>
          <w:i/>
        </w:rPr>
        <w:t>as a trademark</w:t>
      </w:r>
      <w:r w:rsidRPr="00F35C22">
        <w:t>.</w:t>
      </w:r>
      <w:r w:rsidR="00F35C22" w:rsidRPr="00F35C22">
        <w:rPr>
          <w:vertAlign w:val="superscript"/>
        </w:rPr>
        <w:footnoteReference w:id="356"/>
      </w:r>
      <w:r w:rsidRPr="00F35C22">
        <w:t xml:space="preserve"> The </w:t>
      </w:r>
      <w:r w:rsidR="00F35C22" w:rsidRPr="00F35C22">
        <w:rPr>
          <w:i/>
        </w:rPr>
        <w:t>Avery Dennison</w:t>
      </w:r>
      <w:r w:rsidRPr="00F35C22">
        <w:t xml:space="preserve"> decision raises the question whether a non-trademark use of a mark is actionable under the FTDA.</w:t>
      </w:r>
    </w:p>
    <w:p w14:paraId="547A0173" w14:textId="57BE7E5B" w:rsidR="00370FB0" w:rsidRPr="00F35C22" w:rsidRDefault="00F40CCD" w:rsidP="00F35C22">
      <w:pPr>
        <w:pStyle w:val="BNormal"/>
      </w:pPr>
      <w:r w:rsidRPr="00F35C22">
        <w:t xml:space="preserve">An example of the commercial use problem that combines the elements of the Internet and free expression is </w:t>
      </w:r>
      <w:r w:rsidR="00F35C22" w:rsidRPr="00F35C22">
        <w:rPr>
          <w:i/>
        </w:rPr>
        <w:t>OBH,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Spotlight Magazine Inc</w:t>
      </w:r>
      <w:r w:rsidRPr="00F35C22">
        <w:t>.</w:t>
      </w:r>
      <w:r w:rsidR="00F35C22" w:rsidRPr="00F35C22">
        <w:rPr>
          <w:vertAlign w:val="superscript"/>
        </w:rPr>
        <w:footnoteReference w:id="357"/>
      </w:r>
      <w:r w:rsidRPr="00F35C22">
        <w:t xml:space="preserve"> The plaintiff, publisher of </w:t>
      </w:r>
      <w:r w:rsidR="00F35C22" w:rsidRPr="00F35C22">
        <w:rPr>
          <w:i/>
        </w:rPr>
        <w:t>The Buffalo News</w:t>
      </w:r>
      <w:r w:rsidRPr="00F35C22">
        <w:t>, sued the defendants, which created a website (www.thebuffalonews.com) “to parody and provide a public forum for criticism of The Buffalo News’ web site.”</w:t>
      </w:r>
      <w:r w:rsidR="00F35C22" w:rsidRPr="00F35C22">
        <w:rPr>
          <w:vertAlign w:val="superscript"/>
        </w:rPr>
        <w:footnoteReference w:id="358"/>
      </w:r>
      <w:r w:rsidRPr="00F35C22">
        <w:t xml:space="preserve"> The defendants claimed that their use was a noncommercial use, but the court disagreed,</w:t>
      </w:r>
      <w:r w:rsidR="00F35C22" w:rsidRPr="00F35C22">
        <w:rPr>
          <w:vertAlign w:val="superscript"/>
        </w:rPr>
        <w:footnoteReference w:id="359"/>
      </w:r>
      <w:r w:rsidRPr="00F35C22">
        <w:t xml:space="preserve"> citing links on the defendants’ website to the defendants’ commercial ventures and the fact that the defendants’ website was intended to do commercial harm to the plaintiff.</w:t>
      </w:r>
      <w:r w:rsidR="00F35C22" w:rsidRPr="00F35C22">
        <w:rPr>
          <w:vertAlign w:val="superscript"/>
        </w:rPr>
        <w:footnoteReference w:id="360"/>
      </w:r>
      <w:r w:rsidRPr="00F35C22">
        <w:t xml:space="preserve"> While the first is a plausible reason for declining the defense (since the links were not intended as expressive commentary and might use the plaintiff’s mark to generate their own business), the second is more questionable</w:t>
      </w:r>
      <w:r w:rsidR="00370FB0" w:rsidRPr="00F35C22">
        <w:t>.</w:t>
      </w:r>
      <w:r w:rsidR="00370FB0" w:rsidRPr="00F35C22">
        <w:t xml:space="preserve"> </w:t>
      </w:r>
      <w:r w:rsidR="00370FB0" w:rsidRPr="00F35C22">
        <w:t>P</w:t>
      </w:r>
      <w:r w:rsidRPr="00F35C22">
        <w:t>arodies may intend to harm their target, but this does not remove them from the realm of protected expression.</w:t>
      </w:r>
      <w:r w:rsidR="00F35C22" w:rsidRPr="00F35C22">
        <w:rPr>
          <w:vertAlign w:val="superscript"/>
        </w:rPr>
        <w:footnoteReference w:id="361"/>
      </w:r>
      <w:r w:rsidRPr="00F35C22">
        <w:t xml:space="preserve"> However, Internet domain name cases present unique problems for this exclusion</w:t>
      </w:r>
      <w:r w:rsidR="00370FB0" w:rsidRPr="00F35C22">
        <w:t>.</w:t>
      </w:r>
      <w:r w:rsidR="00370FB0" w:rsidRPr="00F35C22">
        <w:t xml:space="preserve"> </w:t>
      </w:r>
      <w:r w:rsidR="00F35C22" w:rsidRPr="00F35C22">
        <w:rPr>
          <w:i/>
        </w:rPr>
        <w:t>If</w:t>
      </w:r>
      <w:r w:rsidRPr="00F35C22">
        <w:t xml:space="preserve"> the plaintiff’s mark is truly famous </w:t>
      </w:r>
      <w:r w:rsidR="00F35C22" w:rsidRPr="00F35C22">
        <w:rPr>
          <w:i/>
        </w:rPr>
        <w:t>and</w:t>
      </w:r>
      <w:r w:rsidRPr="00F35C22">
        <w:t xml:space="preserve"> unique, and the defendant uses a domain name address that could reasonably be mistaken for an address used by the plaintiff, then the defendant’s appropriation of that domain name seems unfairly exploitative</w:t>
      </w:r>
      <w:r w:rsidR="00370FB0" w:rsidRPr="00F35C22">
        <w:t>.</w:t>
      </w:r>
      <w:r w:rsidR="00370FB0" w:rsidRPr="00F35C22">
        <w:t xml:space="preserve"> </w:t>
      </w:r>
      <w:r w:rsidR="00370FB0" w:rsidRPr="00F35C22">
        <w:t>O</w:t>
      </w:r>
      <w:r w:rsidRPr="00F35C22">
        <w:t>n the other hand, if the defendant uses a domain name that indicates its lack of association with the plaintiff, courts ought to be far more hesitant to allow dilution claims in such instances.</w:t>
      </w:r>
      <w:r w:rsidR="00F35C22" w:rsidRPr="00F35C22">
        <w:rPr>
          <w:vertAlign w:val="superscript"/>
        </w:rPr>
        <w:footnoteReference w:id="362"/>
      </w:r>
      <w:r w:rsidRPr="00F35C22">
        <w:t xml:space="preserve"> Thus, in Internet cases courts should carefully distinguish the improper appropriation of a domain name from the parodic or other communicative use of a famous mark in the context of a Web page.</w:t>
      </w:r>
    </w:p>
    <w:p w14:paraId="13DCF05F" w14:textId="55BEEFF9" w:rsidR="00370FB0" w:rsidRPr="00F35C22" w:rsidRDefault="00F40CCD" w:rsidP="00F35C22">
      <w:pPr>
        <w:pStyle w:val="BNormal"/>
      </w:pPr>
      <w:r w:rsidRPr="00F35C22">
        <w:t xml:space="preserve">Another somewhat confusing discussion of noncommercial use is found in </w:t>
      </w:r>
      <w:r w:rsidR="00F35C22" w:rsidRPr="00F35C22">
        <w:rPr>
          <w:i/>
        </w:rPr>
        <w:t>Planned Parenthood Federation of America,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Bucci</w:t>
      </w:r>
      <w:r w:rsidRPr="00F35C22">
        <w:t>.</w:t>
      </w:r>
      <w:r w:rsidR="00F35C22" w:rsidRPr="00F35C22">
        <w:rPr>
          <w:vertAlign w:val="superscript"/>
        </w:rPr>
        <w:footnoteReference w:id="363"/>
      </w:r>
      <w:r w:rsidRPr="00F35C22">
        <w:t xml:space="preserve"> In that case, the defendant registered the domain name www.plannedparenthood.com and used it to display anti-abortion material.</w:t>
      </w:r>
      <w:r w:rsidR="00F35C22" w:rsidRPr="00F35C22">
        <w:rPr>
          <w:vertAlign w:val="superscript"/>
        </w:rPr>
        <w:footnoteReference w:id="364"/>
      </w:r>
      <w:r w:rsidRPr="00F35C22">
        <w:t xml:space="preserve"> Discussing the noncommercial use exclusion, the court described it as follows:</w:t>
      </w:r>
    </w:p>
    <w:p w14:paraId="3BD2BF6A" w14:textId="118932F7" w:rsidR="00370FB0" w:rsidRPr="00F35C22" w:rsidRDefault="00F40CCD" w:rsidP="00F35C22">
      <w:pPr>
        <w:pStyle w:val="BQuotelong"/>
      </w:pPr>
      <w:r w:rsidRPr="00F35C22">
        <w:t>Defendant argues that his use is not “commercial” within the meaning of §1125(c)</w:t>
      </w:r>
      <w:r w:rsidR="00370FB0" w:rsidRPr="00F35C22">
        <w:t>.</w:t>
      </w:r>
      <w:r w:rsidR="00370FB0" w:rsidRPr="00F35C22">
        <w:t xml:space="preserve"> </w:t>
      </w:r>
      <w:r w:rsidR="00370FB0" w:rsidRPr="00F35C22">
        <w:t>I</w:t>
      </w:r>
      <w:r w:rsidRPr="00F35C22">
        <w:t xml:space="preserve"> </w:t>
      </w:r>
      <w:proofErr w:type="gramStart"/>
      <w:r w:rsidRPr="00F35C22">
        <w:t>hold,</w:t>
      </w:r>
      <w:proofErr w:type="gramEnd"/>
      <w:r w:rsidRPr="00F35C22">
        <w:t xml:space="preserve"> however, the defendant’s use of plaintiff’s mark is “commercial” for three reasons</w:t>
      </w:r>
      <w:r w:rsidR="00370FB0" w:rsidRPr="00F35C22">
        <w:t>:</w:t>
      </w:r>
      <w:r w:rsidR="00370FB0" w:rsidRPr="00F35C22">
        <w:t xml:space="preserve"> </w:t>
      </w:r>
      <w:r w:rsidR="00370FB0" w:rsidRPr="00F35C22">
        <w:t>(</w:t>
      </w:r>
      <w:r w:rsidRPr="00F35C22">
        <w:t>1) defendant is engaged in the promotion of the book, (2) defendant is, in essence, a non-profit political activist who solicits funds for his activities, and (3) defendant’s actions are designed to, and do, harm plaintiff commercially.</w:t>
      </w:r>
      <w:r w:rsidR="00F35C22" w:rsidRPr="00F35C22">
        <w:rPr>
          <w:vertAlign w:val="superscript"/>
        </w:rPr>
        <w:footnoteReference w:id="365"/>
      </w:r>
    </w:p>
    <w:p w14:paraId="49800468" w14:textId="2AF4A18C" w:rsidR="00370FB0" w:rsidRPr="00F35C22" w:rsidRDefault="00F40CCD" w:rsidP="00F35C22">
      <w:pPr>
        <w:pStyle w:val="BNormal"/>
      </w:pPr>
      <w:r w:rsidRPr="00F35C22">
        <w:t>Whether solicitation of funds for a nonprofit activity should be considered “commercial” is a difficult problem.</w:t>
      </w:r>
      <w:r w:rsidR="00F35C22" w:rsidRPr="00F35C22">
        <w:rPr>
          <w:vertAlign w:val="superscript"/>
        </w:rPr>
        <w:footnoteReference w:id="366"/>
      </w:r>
      <w:r w:rsidRPr="00F35C22">
        <w:t xml:space="preserve"> However, the court’s third criterion—looking at the harm to the plaintiff’s commercial interests—</w:t>
      </w:r>
      <w:r w:rsidRPr="00F35C22">
        <w:lastRenderedPageBreak/>
        <w:t>will affect almost any parody that uses a famous mark</w:t>
      </w:r>
      <w:r w:rsidR="00370FB0" w:rsidRPr="00F35C22">
        <w:t>.</w:t>
      </w:r>
      <w:r w:rsidR="00370FB0" w:rsidRPr="00F35C22">
        <w:t xml:space="preserve"> </w:t>
      </w:r>
      <w:proofErr w:type="gramStart"/>
      <w:r w:rsidR="00370FB0" w:rsidRPr="00F35C22">
        <w:t>I</w:t>
      </w:r>
      <w:r w:rsidRPr="00F35C22">
        <w:t>n light of</w:t>
      </w:r>
      <w:proofErr w:type="gramEnd"/>
      <w:r w:rsidRPr="00F35C22">
        <w:t xml:space="preserve"> Congress’s statements in the legislative history of the FTDA that it intended to exempt parodies from liability under the statute, use of such a factor seems problematic.</w:t>
      </w:r>
    </w:p>
    <w:p w14:paraId="64585AAD" w14:textId="0AB049DA" w:rsidR="00370FB0" w:rsidRPr="00F35C22" w:rsidRDefault="00F40CCD" w:rsidP="00F35C22">
      <w:pPr>
        <w:pStyle w:val="BNormal"/>
      </w:pPr>
      <w:r w:rsidRPr="00F35C22">
        <w:t xml:space="preserve">The </w:t>
      </w:r>
      <w:r w:rsidR="00F35C22" w:rsidRPr="00F35C22">
        <w:rPr>
          <w:i/>
        </w:rPr>
        <w:t>Planned Parenthood</w:t>
      </w:r>
      <w:r w:rsidRPr="00F35C22">
        <w:t xml:space="preserve"> court also made a curious statement regarding the noncommercial use exclusion</w:t>
      </w:r>
      <w:r w:rsidR="00370FB0" w:rsidRPr="00F35C22">
        <w:t>.</w:t>
      </w:r>
      <w:r w:rsidR="00370FB0" w:rsidRPr="00F35C22">
        <w:t xml:space="preserve"> </w:t>
      </w:r>
      <w:r w:rsidR="00370FB0" w:rsidRPr="00F35C22">
        <w:t>I</w:t>
      </w:r>
      <w:r w:rsidRPr="00F35C22">
        <w:t>n another part of the opinion, the court discussed the possible cause of action under Section 43(a)(1), which essentially provides relief when the owner of a trademark can demonstrate likelihood of confusion</w:t>
      </w:r>
      <w:r w:rsidR="00370FB0" w:rsidRPr="00F35C22">
        <w:t>.</w:t>
      </w:r>
      <w:r w:rsidR="00370FB0" w:rsidRPr="00F35C22">
        <w:t xml:space="preserve"> </w:t>
      </w:r>
      <w:r w:rsidR="00370FB0" w:rsidRPr="00F35C22">
        <w:t>T</w:t>
      </w:r>
      <w:r w:rsidRPr="00F35C22">
        <w:t>he court’s discussion contains the following statement</w:t>
      </w:r>
      <w:r w:rsidR="00370FB0" w:rsidRPr="00F35C22">
        <w:t>:</w:t>
      </w:r>
      <w:r w:rsidR="00370FB0" w:rsidRPr="00F35C22">
        <w:t xml:space="preserve"> </w:t>
      </w:r>
      <w:r w:rsidR="00370FB0" w:rsidRPr="00F35C22">
        <w:t>“</w:t>
      </w:r>
      <w:r w:rsidRPr="00F35C22">
        <w:t>Section 1125(a)(1) is also limited by §1125(c)(4)(B) [now §1125(c)(3)(C)], which states that ‘noncommercial use of a mark’ is not actionable under the Lanham Act.”</w:t>
      </w:r>
      <w:r w:rsidR="00F35C22" w:rsidRPr="00F35C22">
        <w:rPr>
          <w:vertAlign w:val="superscript"/>
        </w:rPr>
        <w:footnoteReference w:id="367"/>
      </w:r>
      <w:r w:rsidRPr="00F35C22">
        <w:t xml:space="preserve"> But nothing in Section 43(c) indicates that the exclusions listed are intended to apply to other sections of the Lanham Act</w:t>
      </w:r>
      <w:r w:rsidR="00370FB0" w:rsidRPr="00F35C22">
        <w:t>.</w:t>
      </w:r>
      <w:r w:rsidR="00370FB0" w:rsidRPr="00F35C22">
        <w:t xml:space="preserve"> </w:t>
      </w:r>
      <w:r w:rsidR="00370FB0" w:rsidRPr="00F35C22">
        <w:t>I</w:t>
      </w:r>
      <w:r w:rsidRPr="00F35C22">
        <w:t xml:space="preserve">n any case, a plausible “commercial” link existed in </w:t>
      </w:r>
      <w:r w:rsidR="00F35C22" w:rsidRPr="00F35C22">
        <w:rPr>
          <w:i/>
        </w:rPr>
        <w:t>Planned Parenthood</w:t>
      </w:r>
      <w:r w:rsidRPr="00F35C22">
        <w:t xml:space="preserve"> because of the use to promote the defendant’s book.</w:t>
      </w:r>
    </w:p>
    <w:p w14:paraId="68E9AAA0" w14:textId="49778F95" w:rsidR="00370FB0" w:rsidRPr="00F35C22" w:rsidRDefault="00F40CCD" w:rsidP="00F35C22">
      <w:pPr>
        <w:pStyle w:val="BNormal"/>
      </w:pPr>
      <w:r w:rsidRPr="00F35C22">
        <w:t xml:space="preserve">A similar situation to </w:t>
      </w:r>
      <w:r w:rsidR="00F35C22" w:rsidRPr="00F35C22">
        <w:rPr>
          <w:i/>
        </w:rPr>
        <w:t>Planned Parenthood</w:t>
      </w:r>
      <w:r w:rsidRPr="00F35C22">
        <w:t xml:space="preserve"> can be found in </w:t>
      </w:r>
      <w:r w:rsidR="00F35C22" w:rsidRPr="00F35C22">
        <w:rPr>
          <w:i/>
        </w:rPr>
        <w:t>Jews for Jesus v</w:t>
      </w:r>
      <w:r w:rsidR="00370FB0" w:rsidRPr="00F35C22">
        <w:t>.</w:t>
      </w:r>
      <w:r w:rsidR="00370FB0" w:rsidRPr="00F35C22">
        <w:t xml:space="preserve"> </w:t>
      </w:r>
      <w:r w:rsidR="00F35C22" w:rsidRPr="00F35C22">
        <w:rPr>
          <w:i/>
        </w:rPr>
        <w:t>Brodsky</w:t>
      </w:r>
      <w:r w:rsidRPr="00F35C22">
        <w:t>.</w:t>
      </w:r>
      <w:r w:rsidR="00F35C22" w:rsidRPr="00F35C22">
        <w:rPr>
          <w:vertAlign w:val="superscript"/>
        </w:rPr>
        <w:footnoteReference w:id="368"/>
      </w:r>
      <w:r w:rsidRPr="00F35C22">
        <w:t xml:space="preserve"> The defendant registered the domain name jewsforjesus.org and used it to create, in the court’s words, “a ‘bogus’ ‘Jews for Jesus’ site intended to intercept, through the use of deceit and trickery, the audience sought by Plaintiff Organization.”</w:t>
      </w:r>
      <w:r w:rsidR="00F35C22" w:rsidRPr="00F35C22">
        <w:rPr>
          <w:vertAlign w:val="superscript"/>
        </w:rPr>
        <w:footnoteReference w:id="369"/>
      </w:r>
      <w:r w:rsidRPr="00F35C22">
        <w:t xml:space="preserve"> Here, the court used the </w:t>
      </w:r>
      <w:r w:rsidR="00F35C22" w:rsidRPr="00F35C22">
        <w:rPr>
          <w:i/>
        </w:rPr>
        <w:t xml:space="preserve">Planned Parenthood </w:t>
      </w:r>
      <w:r w:rsidRPr="00F35C22">
        <w:t>factors in denying the defense.</w:t>
      </w:r>
      <w:r w:rsidR="00F35C22" w:rsidRPr="00F35C22">
        <w:rPr>
          <w:vertAlign w:val="superscript"/>
        </w:rPr>
        <w:footnoteReference w:id="370"/>
      </w:r>
      <w:r w:rsidRPr="00F35C22">
        <w:t xml:space="preserve"> Again, although a “commercial” link can be found because of the promotion of a book, the court did not attempt to separate the content of the website from the offending name</w:t>
      </w:r>
      <w:r w:rsidR="00370FB0" w:rsidRPr="00F35C22">
        <w:t>.</w:t>
      </w:r>
      <w:r w:rsidR="00370FB0" w:rsidRPr="00F35C22">
        <w:t xml:space="preserve"> </w:t>
      </w:r>
      <w:r w:rsidR="00370FB0" w:rsidRPr="00F35C22">
        <w:t>I</w:t>
      </w:r>
      <w:r w:rsidRPr="00F35C22">
        <w:t xml:space="preserve">n both cases, one may question whether the court would have come to the same result had the defendants in those cases used different website domain names—ones that did not include marks strikingly </w:t>
      </w:r>
      <w:proofErr w:type="gramStart"/>
      <w:r w:rsidRPr="00F35C22">
        <w:t>similar to</w:t>
      </w:r>
      <w:proofErr w:type="gramEnd"/>
      <w:r w:rsidRPr="00F35C22">
        <w:t xml:space="preserve"> the plaintiffs’—while continuing to criticize the plaintiffs by name.</w:t>
      </w:r>
    </w:p>
    <w:p w14:paraId="2ABCA9C9" w14:textId="70570376" w:rsidR="00370FB0" w:rsidRPr="00F35C22" w:rsidRDefault="00F40CCD" w:rsidP="00F35C22">
      <w:pPr>
        <w:pStyle w:val="BNormal"/>
      </w:pPr>
      <w:r w:rsidRPr="00F35C22">
        <w:t xml:space="preserve">In contrast to these cases, one must consider </w:t>
      </w:r>
      <w:r w:rsidR="00F35C22" w:rsidRPr="00F35C22">
        <w:rPr>
          <w:i/>
        </w:rPr>
        <w:t>Northland Insurance Cos</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Blaylock</w:t>
      </w:r>
      <w:r w:rsidRPr="00F35C22">
        <w:t>.</w:t>
      </w:r>
      <w:r w:rsidR="00F35C22" w:rsidRPr="00F35C22">
        <w:rPr>
          <w:vertAlign w:val="superscript"/>
        </w:rPr>
        <w:footnoteReference w:id="371"/>
      </w:r>
      <w:r w:rsidRPr="00F35C22">
        <w:t xml:space="preserve"> The defendant registered the domain name www.northlandinsurance.com, which he used to create an Internet website criticizing the Northland Insurance Companies.</w:t>
      </w:r>
      <w:r w:rsidR="00F35C22" w:rsidRPr="00F35C22">
        <w:rPr>
          <w:vertAlign w:val="superscript"/>
        </w:rPr>
        <w:footnoteReference w:id="372"/>
      </w:r>
      <w:r w:rsidRPr="00F35C22">
        <w:t xml:space="preserve"> Northland sued, claiming trademark infringement, trademark dilution, and violation of the </w:t>
      </w:r>
      <w:proofErr w:type="spellStart"/>
      <w:r w:rsidRPr="00F35C22">
        <w:t>Anticybersquatting</w:t>
      </w:r>
      <w:proofErr w:type="spellEnd"/>
      <w:r w:rsidRPr="00F35C22">
        <w:t xml:space="preserve"> Consumer Protection Act (ACPA)</w:t>
      </w:r>
      <w:r w:rsidR="00370FB0" w:rsidRPr="00F35C22">
        <w:t>.</w:t>
      </w:r>
      <w:r w:rsidR="00370FB0" w:rsidRPr="00F35C22">
        <w:t xml:space="preserve"> </w:t>
      </w:r>
      <w:r w:rsidR="00370FB0" w:rsidRPr="00F35C22">
        <w:t>A</w:t>
      </w:r>
      <w:r w:rsidRPr="00F35C22">
        <w:t>fter determining that the plaintiff had not shown a likelihood of success on the infringement claim, the court considered the FTDA claim.</w:t>
      </w:r>
      <w:r w:rsidR="00F35C22" w:rsidRPr="00F35C22">
        <w:rPr>
          <w:vertAlign w:val="superscript"/>
        </w:rPr>
        <w:footnoteReference w:id="373"/>
      </w:r>
      <w:r w:rsidRPr="00F35C22">
        <w:t xml:space="preserve"> The court concluded that the defendant had not made a commercial use of the plaintiff’s mark, and it denied a preliminary injunction.</w:t>
      </w:r>
      <w:r w:rsidR="00F35C22" w:rsidRPr="00F35C22">
        <w:rPr>
          <w:vertAlign w:val="superscript"/>
        </w:rPr>
        <w:footnoteReference w:id="374"/>
      </w:r>
      <w:r w:rsidRPr="00F35C22">
        <w:t xml:space="preserve"> Rather, it found that the defendant was using the mark “for noncommercial commentary purposes.”</w:t>
      </w:r>
      <w:r w:rsidR="00F35C22" w:rsidRPr="00F35C22">
        <w:rPr>
          <w:vertAlign w:val="superscript"/>
        </w:rPr>
        <w:footnoteReference w:id="375"/>
      </w:r>
      <w:r w:rsidRPr="00F35C22">
        <w:t xml:space="preserve"> The court referenced its earlier discussion of confusion, in which it noted a lack of commercial motivation for the defendant’s actions</w:t>
      </w:r>
      <w:r w:rsidR="00370FB0" w:rsidRPr="00F35C22">
        <w:t>.</w:t>
      </w:r>
      <w:r w:rsidR="00370FB0" w:rsidRPr="00F35C22">
        <w:t xml:space="preserve"> </w:t>
      </w:r>
      <w:r w:rsidR="00370FB0" w:rsidRPr="00F35C22">
        <w:t>D</w:t>
      </w:r>
      <w:r w:rsidRPr="00F35C22">
        <w:t xml:space="preserve">istinguishing </w:t>
      </w:r>
      <w:r w:rsidR="00F35C22" w:rsidRPr="00F35C22">
        <w:rPr>
          <w:i/>
        </w:rPr>
        <w:t>Planned Parenthood</w:t>
      </w:r>
      <w:r w:rsidRPr="00F35C22">
        <w:t xml:space="preserve"> and </w:t>
      </w:r>
      <w:r w:rsidR="00F35C22" w:rsidRPr="00F35C22">
        <w:rPr>
          <w:i/>
        </w:rPr>
        <w:t>OBH</w:t>
      </w:r>
      <w:r w:rsidRPr="00F35C22">
        <w:t>, the court noted that in both of those cases the courts had found specific commercial ventures being promoted in the defendants’ websites.</w:t>
      </w:r>
      <w:r w:rsidR="00F35C22" w:rsidRPr="00F35C22">
        <w:rPr>
          <w:vertAlign w:val="superscript"/>
        </w:rPr>
        <w:footnoteReference w:id="376"/>
      </w:r>
      <w:r w:rsidRPr="00F35C22">
        <w:t xml:space="preserve"> By contrast, the court asserted that the defendant’s sole purpose in </w:t>
      </w:r>
      <w:r w:rsidR="00F35C22" w:rsidRPr="00F35C22">
        <w:rPr>
          <w:i/>
        </w:rPr>
        <w:t>Northland</w:t>
      </w:r>
      <w:r w:rsidRPr="00F35C22">
        <w:t xml:space="preserve"> was to comment on the plaintiff’s business practices.</w:t>
      </w:r>
      <w:r w:rsidR="00F35C22" w:rsidRPr="00F35C22">
        <w:rPr>
          <w:vertAlign w:val="superscript"/>
        </w:rPr>
        <w:footnoteReference w:id="377"/>
      </w:r>
      <w:r w:rsidRPr="00F35C22">
        <w:t xml:space="preserve"> Moreover, the court rejected the plaintiff’s arguments that the registration of a domain name and the intent to harm the plaintiff’s business constituted a commercial use.</w:t>
      </w:r>
      <w:r w:rsidR="00F35C22" w:rsidRPr="00F35C22">
        <w:rPr>
          <w:vertAlign w:val="superscript"/>
        </w:rPr>
        <w:footnoteReference w:id="378"/>
      </w:r>
    </w:p>
    <w:p w14:paraId="48153761" w14:textId="552CB86E" w:rsidR="00370FB0" w:rsidRPr="00F35C22" w:rsidRDefault="00F40CCD" w:rsidP="00F35C22">
      <w:pPr>
        <w:pStyle w:val="BNormal"/>
      </w:pPr>
      <w:r w:rsidRPr="00F35C22">
        <w:t xml:space="preserve">Results strikingly </w:t>
      </w:r>
      <w:proofErr w:type="gramStart"/>
      <w:r w:rsidRPr="00F35C22">
        <w:t>similar to</w:t>
      </w:r>
      <w:proofErr w:type="gramEnd"/>
      <w:r w:rsidRPr="00F35C22">
        <w:t xml:space="preserve"> </w:t>
      </w:r>
      <w:r w:rsidR="00F35C22" w:rsidRPr="00F35C22">
        <w:rPr>
          <w:i/>
        </w:rPr>
        <w:t>Northland</w:t>
      </w:r>
      <w:r w:rsidRPr="00F35C22">
        <w:t xml:space="preserve"> have been reached in several subsequent cases, under both the FTDA and the ACPA.</w:t>
      </w:r>
      <w:r w:rsidR="00F35C22" w:rsidRPr="00F35C22">
        <w:rPr>
          <w:vertAlign w:val="superscript"/>
        </w:rPr>
        <w:footnoteReference w:id="379"/>
      </w:r>
    </w:p>
    <w:p w14:paraId="4FC15965" w14:textId="75C67483" w:rsidR="00370FB0" w:rsidRPr="00F35C22" w:rsidRDefault="00F40CCD" w:rsidP="00F35C22">
      <w:pPr>
        <w:pStyle w:val="BNormal"/>
      </w:pPr>
      <w:r w:rsidRPr="00F35C22">
        <w:t xml:space="preserve">Another case finding a noncommercial use on the Internet is </w:t>
      </w:r>
      <w:r w:rsidR="00F35C22" w:rsidRPr="00F35C22">
        <w:rPr>
          <w:i/>
        </w:rPr>
        <w:t>Ford Motor Co</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2600 Enterprises</w:t>
      </w:r>
      <w:r w:rsidRPr="00F35C22">
        <w:t>.</w:t>
      </w:r>
      <w:r w:rsidR="00F35C22" w:rsidRPr="00F35C22">
        <w:rPr>
          <w:vertAlign w:val="superscript"/>
        </w:rPr>
        <w:footnoteReference w:id="380"/>
      </w:r>
      <w:r w:rsidRPr="00F35C22">
        <w:t xml:space="preserve"> The defendants registered the domain name fuckgeneralmotors.com, which contained an automatic link to the official website of Ford Motor Company, ford.com.</w:t>
      </w:r>
      <w:r w:rsidR="00F35C22" w:rsidRPr="00F35C22">
        <w:rPr>
          <w:vertAlign w:val="superscript"/>
        </w:rPr>
        <w:footnoteReference w:id="381"/>
      </w:r>
      <w:r w:rsidRPr="00F35C22">
        <w:t xml:space="preserve"> This case differs from other cases in that it was not a parody, nor was it truly a “criticism.” (The defendant regarded its use as a form of art.</w:t>
      </w:r>
      <w:r w:rsidR="00F35C22" w:rsidRPr="00F35C22">
        <w:rPr>
          <w:vertAlign w:val="superscript"/>
        </w:rPr>
        <w:footnoteReference w:id="382"/>
      </w:r>
      <w:r w:rsidRPr="00F35C22">
        <w:t>) Nevertheless, the court held it was a noncommercial use</w:t>
      </w:r>
      <w:r w:rsidR="00370FB0" w:rsidRPr="00F35C22">
        <w:t>.</w:t>
      </w:r>
      <w:r w:rsidR="00370FB0" w:rsidRPr="00F35C22">
        <w:t xml:space="preserve"> </w:t>
      </w:r>
      <w:r w:rsidR="00370FB0" w:rsidRPr="00F35C22">
        <w:t>T</w:t>
      </w:r>
      <w:r w:rsidRPr="00F35C22">
        <w:t xml:space="preserve">he court’s opinion distinguished the </w:t>
      </w:r>
      <w:r w:rsidR="00F35C22" w:rsidRPr="00F35C22">
        <w:rPr>
          <w:i/>
        </w:rPr>
        <w:t>Planned Parenthood</w:t>
      </w:r>
      <w:r w:rsidRPr="00F35C22">
        <w:t xml:space="preserve"> case, noting that in this case the defendants neither sold goods nor solicited funds from their website.</w:t>
      </w:r>
      <w:r w:rsidR="00F35C22" w:rsidRPr="00F35C22">
        <w:rPr>
          <w:vertAlign w:val="superscript"/>
        </w:rPr>
        <w:footnoteReference w:id="383"/>
      </w:r>
      <w:r w:rsidRPr="00F35C22">
        <w:t xml:space="preserve"> The court did not believe that the link to the Ford website harmed the company’s commercial success.</w:t>
      </w:r>
      <w:r w:rsidR="00F35C22" w:rsidRPr="00F35C22">
        <w:rPr>
          <w:vertAlign w:val="superscript"/>
        </w:rPr>
        <w:footnoteReference w:id="384"/>
      </w:r>
      <w:r w:rsidRPr="00F35C22">
        <w:t xml:space="preserve"> Moreover, the court rejected the argument that any use that “hinders the mark owner’s ability to establish a presence on the Internet or disparages the mark owner” is diluting.</w:t>
      </w:r>
      <w:r w:rsidR="00F35C22" w:rsidRPr="00F35C22">
        <w:rPr>
          <w:vertAlign w:val="superscript"/>
        </w:rPr>
        <w:footnoteReference w:id="385"/>
      </w:r>
      <w:r w:rsidRPr="00F35C22">
        <w:t xml:space="preserve"> Citing the various exemptions in the FTDA, the court noted that all of them involved uses that were potentially harmful to the mark.</w:t>
      </w:r>
      <w:r w:rsidR="00F35C22" w:rsidRPr="00F35C22">
        <w:rPr>
          <w:vertAlign w:val="superscript"/>
        </w:rPr>
        <w:footnoteReference w:id="386"/>
      </w:r>
      <w:r w:rsidRPr="00F35C22">
        <w:t xml:space="preserve"> The court concluded that the defendants’ “artistic” use of the mark was protected from a dilution claim.</w:t>
      </w:r>
      <w:r w:rsidR="00F35C22" w:rsidRPr="00F35C22">
        <w:rPr>
          <w:vertAlign w:val="superscript"/>
        </w:rPr>
        <w:footnoteReference w:id="387"/>
      </w:r>
    </w:p>
    <w:p w14:paraId="60659E02" w14:textId="0B62EA84" w:rsidR="00370FB0" w:rsidRPr="00F35C22" w:rsidRDefault="00F40CCD" w:rsidP="00F35C22">
      <w:pPr>
        <w:pStyle w:val="BNormal"/>
      </w:pPr>
      <w:r w:rsidRPr="00F35C22">
        <w:t xml:space="preserve">Another interesting discussion of noncommercial use on the Internet is found in </w:t>
      </w:r>
      <w:r w:rsidR="00F35C22" w:rsidRPr="00F35C22">
        <w:rPr>
          <w:i/>
        </w:rPr>
        <w:t>Lockheed Martin Corp</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Network Solutions, Inc</w:t>
      </w:r>
      <w:r w:rsidRPr="00F35C22">
        <w:t>.</w:t>
      </w:r>
      <w:r w:rsidR="00F35C22" w:rsidRPr="00F35C22">
        <w:rPr>
          <w:vertAlign w:val="superscript"/>
        </w:rPr>
        <w:footnoteReference w:id="388"/>
      </w:r>
      <w:r w:rsidRPr="00F35C22">
        <w:t xml:space="preserve"> The plaintiff sued a domain name registrar for permitting the registration of www.skunkworks.com and various distinctively similar domain names.</w:t>
      </w:r>
      <w:r w:rsidR="00F35C22" w:rsidRPr="00F35C22">
        <w:rPr>
          <w:vertAlign w:val="superscript"/>
        </w:rPr>
        <w:footnoteReference w:id="389"/>
      </w:r>
      <w:r w:rsidRPr="00F35C22">
        <w:t xml:space="preserve"> The court rejected the plaintiff’s claim that permitting such registrations constituted a “commercial” use of the mark.</w:t>
      </w:r>
      <w:r w:rsidR="00F35C22" w:rsidRPr="00F35C22">
        <w:rPr>
          <w:vertAlign w:val="superscript"/>
        </w:rPr>
        <w:footnoteReference w:id="390"/>
      </w:r>
      <w:r w:rsidRPr="00F35C22">
        <w:t xml:space="preserve"> Moreover, the court rejected the plaintiff’s claim that impeding its ability to use its mark in a domain name constituted commercial use.</w:t>
      </w:r>
      <w:r w:rsidR="00F35C22" w:rsidRPr="00F35C22">
        <w:rPr>
          <w:vertAlign w:val="superscript"/>
        </w:rPr>
        <w:footnoteReference w:id="391"/>
      </w:r>
      <w:r w:rsidRPr="00F35C22">
        <w:t xml:space="preserve"> This case presents an interesting contrast to </w:t>
      </w:r>
      <w:r w:rsidR="00F35C22" w:rsidRPr="00F35C22">
        <w:rPr>
          <w:i/>
        </w:rPr>
        <w:t>Planned Parenthood</w:t>
      </w:r>
      <w:r w:rsidRPr="00F35C22">
        <w:t xml:space="preserve"> and </w:t>
      </w:r>
      <w:r w:rsidR="00F35C22" w:rsidRPr="00F35C22">
        <w:rPr>
          <w:i/>
        </w:rPr>
        <w:t>Jews for Jesus</w:t>
      </w:r>
      <w:r w:rsidR="00370FB0" w:rsidRPr="00F35C22">
        <w:t>.</w:t>
      </w:r>
      <w:r w:rsidR="00370FB0" w:rsidRPr="00F35C22">
        <w:t xml:space="preserve"> </w:t>
      </w:r>
      <w:r w:rsidR="00370FB0" w:rsidRPr="00F35C22">
        <w:t>I</w:t>
      </w:r>
      <w:r w:rsidRPr="00F35C22">
        <w:t>n each of those cases, interference with the plaintiff’s commercial use of the domain name was itself considered a commercial use</w:t>
      </w:r>
      <w:r w:rsidR="00370FB0" w:rsidRPr="00F35C22">
        <w:t>.</w:t>
      </w:r>
      <w:r w:rsidR="00370FB0" w:rsidRPr="00F35C22">
        <w:t xml:space="preserve"> </w:t>
      </w:r>
      <w:r w:rsidR="00370FB0" w:rsidRPr="00F35C22">
        <w:t>I</w:t>
      </w:r>
      <w:r w:rsidRPr="00F35C22">
        <w:t xml:space="preserve">n </w:t>
      </w:r>
      <w:r w:rsidR="00F35C22" w:rsidRPr="00F35C22">
        <w:rPr>
          <w:i/>
        </w:rPr>
        <w:t>Lockheed Martin</w:t>
      </w:r>
      <w:r w:rsidRPr="00F35C22">
        <w:t xml:space="preserve">, as in </w:t>
      </w:r>
      <w:r w:rsidR="00F35C22" w:rsidRPr="00F35C22">
        <w:rPr>
          <w:i/>
        </w:rPr>
        <w:t>Northland</w:t>
      </w:r>
      <w:r w:rsidRPr="00F35C22">
        <w:t xml:space="preserve"> and </w:t>
      </w:r>
      <w:r w:rsidR="00F35C22" w:rsidRPr="00F35C22">
        <w:rPr>
          <w:i/>
        </w:rPr>
        <w:t>2600 Enterprises</w:t>
      </w:r>
      <w:r w:rsidRPr="00F35C22">
        <w:t>, that argument was not found sufficient to make out a commercial use</w:t>
      </w:r>
      <w:r w:rsidR="00370FB0" w:rsidRPr="00F35C22">
        <w:t>.</w:t>
      </w:r>
      <w:r w:rsidR="00370FB0" w:rsidRPr="00F35C22">
        <w:t xml:space="preserve"> </w:t>
      </w:r>
      <w:r w:rsidR="00370FB0" w:rsidRPr="00F35C22">
        <w:t>H</w:t>
      </w:r>
      <w:r w:rsidRPr="00F35C22">
        <w:t xml:space="preserve">owever, one should note that </w:t>
      </w:r>
      <w:r w:rsidR="00F35C22" w:rsidRPr="00F35C22">
        <w:rPr>
          <w:i/>
        </w:rPr>
        <w:t>Lockheed Martin</w:t>
      </w:r>
      <w:r w:rsidRPr="00F35C22">
        <w:t xml:space="preserve"> did not involve the registrant of the offending domain name, the use of which might cause confusion or dilution of the mark.</w:t>
      </w:r>
      <w:r w:rsidR="00F35C22" w:rsidRPr="00F35C22">
        <w:rPr>
          <w:vertAlign w:val="superscript"/>
        </w:rPr>
        <w:footnoteReference w:id="392"/>
      </w:r>
    </w:p>
    <w:p w14:paraId="14BC7123" w14:textId="0AE9D2E2" w:rsidR="00F35C22" w:rsidRPr="00F35C22" w:rsidRDefault="00F35C22" w:rsidP="00F35C22">
      <w:pPr>
        <w:pStyle w:val="BHead2"/>
      </w:pPr>
      <w:r>
        <w:t>IV.</w:t>
      </w:r>
      <w:r w:rsidRPr="00F35C22">
        <w:rPr>
          <w:rStyle w:val="BBNAidChar"/>
          <w:rFonts w:eastAsiaTheme="majorEastAsia"/>
        </w:rPr>
        <w:t>E</w:t>
      </w:r>
      <w:r w:rsidRPr="00F35C22">
        <w:t>.</w:t>
      </w:r>
      <w:r>
        <w:t> </w:t>
      </w:r>
      <w:r w:rsidRPr="00F35C22">
        <w:tab/>
        <w:t>Non-Parody, Noncommercial Uses</w:t>
      </w:r>
    </w:p>
    <w:p w14:paraId="55BE7E7D" w14:textId="086141C7" w:rsidR="00370FB0" w:rsidRPr="00F35C22" w:rsidRDefault="00F40CCD" w:rsidP="00F35C22">
      <w:pPr>
        <w:pStyle w:val="BNormal"/>
      </w:pPr>
      <w:r w:rsidRPr="00F35C22">
        <w:t>Most noncommercial uses fall into one of the two categories discussed in Section IV.D, above</w:t>
      </w:r>
      <w:r w:rsidR="00370FB0" w:rsidRPr="00F35C22">
        <w:t>:</w:t>
      </w:r>
      <w:r w:rsidR="00370FB0" w:rsidRPr="00F35C22">
        <w:t xml:space="preserve"> </w:t>
      </w:r>
      <w:r w:rsidR="00370FB0" w:rsidRPr="00F35C22">
        <w:t>p</w:t>
      </w:r>
      <w:r w:rsidRPr="00F35C22">
        <w:t>arody or a use on the Internet</w:t>
      </w:r>
      <w:r w:rsidR="00370FB0" w:rsidRPr="00F35C22">
        <w:t>.</w:t>
      </w:r>
      <w:r w:rsidR="00370FB0" w:rsidRPr="00F35C22">
        <w:t xml:space="preserve"> </w:t>
      </w:r>
      <w:r w:rsidR="00370FB0" w:rsidRPr="00F35C22">
        <w:t>H</w:t>
      </w:r>
      <w:r w:rsidRPr="00F35C22">
        <w:t>owever, it is entirely possible to have noncommercial uses that do not fall into one of those categories</w:t>
      </w:r>
      <w:r w:rsidR="00370FB0" w:rsidRPr="00F35C22">
        <w:t>.</w:t>
      </w:r>
      <w:r w:rsidR="00370FB0" w:rsidRPr="00F35C22">
        <w:t xml:space="preserve"> </w:t>
      </w:r>
      <w:r w:rsidR="00370FB0" w:rsidRPr="00F35C22">
        <w:t>M</w:t>
      </w:r>
      <w:r w:rsidRPr="00F35C22">
        <w:t>any will be encompassed in one of the other exclusions—a restaurant review might be deemed a form of news commentary (but just in case a court has other ideas, there is the noncommercial use exclusion to rescue the reviewer)</w:t>
      </w:r>
      <w:r w:rsidR="00370FB0" w:rsidRPr="00F35C22">
        <w:t>.</w:t>
      </w:r>
      <w:r w:rsidR="00370FB0" w:rsidRPr="00F35C22">
        <w:t xml:space="preserve"> </w:t>
      </w:r>
      <w:r w:rsidR="00370FB0" w:rsidRPr="00F35C22">
        <w:t>V</w:t>
      </w:r>
      <w:r w:rsidRPr="00F35C22">
        <w:t>arious descriptive or nominative uses, also potentially covered by the fair use exclusion, may be covered by the noncommercial use exclusion</w:t>
      </w:r>
      <w:r w:rsidR="00370FB0" w:rsidRPr="00F35C22">
        <w:t>.</w:t>
      </w:r>
      <w:r w:rsidR="00370FB0" w:rsidRPr="00F35C22">
        <w:t xml:space="preserve"> </w:t>
      </w:r>
      <w:r w:rsidR="00370FB0" w:rsidRPr="00F35C22">
        <w:t>A</w:t>
      </w:r>
      <w:r w:rsidRPr="00F35C22">
        <w:t>lso, the use of a famous mark as a cultural reference in a book or movie has been held to be a noncommercial use.</w:t>
      </w:r>
      <w:r w:rsidR="00F35C22" w:rsidRPr="00F35C22">
        <w:rPr>
          <w:vertAlign w:val="superscript"/>
        </w:rPr>
        <w:footnoteReference w:id="393"/>
      </w:r>
      <w:r w:rsidRPr="00F35C22">
        <w:t xml:space="preserve"> As noted earlier, the noncommercial use exclusion would be particularly useful in the situation where the use was noncommercial but also as a trademark, which would make it ineligible for the fair use exclusion</w:t>
      </w:r>
      <w:r w:rsidR="00370FB0" w:rsidRPr="00F35C22">
        <w:t>.</w:t>
      </w:r>
      <w:r w:rsidR="00370FB0" w:rsidRPr="00F35C22">
        <w:t xml:space="preserve"> </w:t>
      </w:r>
      <w:r w:rsidR="00370FB0" w:rsidRPr="00F35C22">
        <w:t>A</w:t>
      </w:r>
      <w:r w:rsidRPr="00F35C22">
        <w:t>lthough somewhat unusual, this is not an impossible situation.</w:t>
      </w:r>
      <w:r w:rsidR="00F35C22" w:rsidRPr="00F35C22">
        <w:rPr>
          <w:vertAlign w:val="superscript"/>
        </w:rPr>
        <w:footnoteReference w:id="394"/>
      </w:r>
      <w:r w:rsidRPr="00F35C22">
        <w:t xml:space="preserve"> However, the Supreme Court has decided that trademark uses are not covered by the noncommercial use exclusion.</w:t>
      </w:r>
      <w:r w:rsidR="00F35C22" w:rsidRPr="00F35C22">
        <w:rPr>
          <w:vertAlign w:val="superscript"/>
        </w:rPr>
        <w:footnoteReference w:id="395"/>
      </w:r>
    </w:p>
    <w:p w14:paraId="1E1C0E3A" w14:textId="292117D6" w:rsidR="00370FB0" w:rsidRPr="00F35C22" w:rsidRDefault="00F40CCD" w:rsidP="00F35C22">
      <w:pPr>
        <w:pStyle w:val="BNormal"/>
      </w:pPr>
      <w:r w:rsidRPr="00F35C22">
        <w:t>Another possibility is a use of a mark, or a non-parodic alteration of a mark, to make a political point.</w:t>
      </w:r>
      <w:r w:rsidR="00F35C22" w:rsidRPr="00F35C22">
        <w:rPr>
          <w:vertAlign w:val="superscript"/>
        </w:rPr>
        <w:footnoteReference w:id="396"/>
      </w:r>
      <w:r w:rsidRPr="00F35C22">
        <w:t xml:space="preserve"> In </w:t>
      </w:r>
      <w:r w:rsidR="00F35C22" w:rsidRPr="00F35C22">
        <w:rPr>
          <w:rStyle w:val="BCasenamefull"/>
        </w:rPr>
        <w:t>Radiance Foundation, Inc. v. NAACP</w:t>
      </w:r>
      <w:r w:rsidRPr="00F35C22">
        <w:t>,</w:t>
      </w:r>
      <w:r w:rsidR="00F35C22" w:rsidRPr="00F35C22">
        <w:rPr>
          <w:vertAlign w:val="superscript"/>
        </w:rPr>
        <w:footnoteReference w:id="397"/>
      </w:r>
      <w:r w:rsidRPr="00F35C22">
        <w:t xml:space="preserve"> a conservative website posted an article denominating the NAACP as the “National Association for the Abortion of Colored People.” The Fourth Circuit held that this constituted a noncommercial use, notwithstanding the district court’s determination that the use was not a parody.</w:t>
      </w:r>
      <w:r w:rsidR="00F35C22" w:rsidRPr="00F35C22">
        <w:rPr>
          <w:vertAlign w:val="superscript"/>
        </w:rPr>
        <w:footnoteReference w:id="398"/>
      </w:r>
      <w:r w:rsidRPr="00F35C22">
        <w:t xml:space="preserve"> A variant of this was present in </w:t>
      </w:r>
      <w:r w:rsidR="00F35C22" w:rsidRPr="00F35C22">
        <w:rPr>
          <w:rStyle w:val="BCasenamefull"/>
        </w:rPr>
        <w:t>Hershey Co. v. Friends of Steve Hershey</w:t>
      </w:r>
      <w:r w:rsidRPr="00F35C22">
        <w:t>,</w:t>
      </w:r>
      <w:r w:rsidR="00F35C22" w:rsidRPr="00F35C22">
        <w:rPr>
          <w:vertAlign w:val="superscript"/>
        </w:rPr>
        <w:footnoteReference w:id="399"/>
      </w:r>
      <w:r w:rsidRPr="00F35C22">
        <w:t xml:space="preserve"> where a political candidate named Steve Hershey used various versions of a brown background with white lettering (apparently resembling the wrapper of a Hershey chocolate bar) with his name in his campaign literature and in personal appearances</w:t>
      </w:r>
      <w:r w:rsidR="00370FB0" w:rsidRPr="00F35C22">
        <w:t>.</w:t>
      </w:r>
      <w:r w:rsidR="00370FB0" w:rsidRPr="00F35C22">
        <w:t xml:space="preserve"> </w:t>
      </w:r>
      <w:r w:rsidR="00370FB0" w:rsidRPr="00F35C22">
        <w:t>T</w:t>
      </w:r>
      <w:r w:rsidRPr="00F35C22">
        <w:t>he court rejected the application of the noncommercial use exclusion, stating that it had previously determined that the use was not speech protected by the First Amendment.</w:t>
      </w:r>
      <w:r w:rsidR="00F35C22" w:rsidRPr="00F35C22">
        <w:rPr>
          <w:vertAlign w:val="superscript"/>
        </w:rPr>
        <w:footnoteReference w:id="400"/>
      </w:r>
      <w:r w:rsidRPr="00F35C22">
        <w:t xml:space="preserve"> In support of its opinion it cited a pre-TDRA case </w:t>
      </w:r>
      <w:r w:rsidRPr="00F35C22">
        <w:lastRenderedPageBreak/>
        <w:t>that reconciled the pre-TDRA requirement of a “commercial use in commerce” with the noncommercial use exclusion by interpreting the latter to apply to protected speech.</w:t>
      </w:r>
      <w:r w:rsidR="00F35C22" w:rsidRPr="00F35C22">
        <w:rPr>
          <w:vertAlign w:val="superscript"/>
        </w:rPr>
        <w:footnoteReference w:id="401"/>
      </w:r>
      <w:r w:rsidRPr="00F35C22">
        <w:t xml:space="preserve"> However, the TDRA eliminated the “commercial use” requirement</w:t>
      </w:r>
      <w:r w:rsidR="00370FB0" w:rsidRPr="00F35C22">
        <w:t>.</w:t>
      </w:r>
      <w:r w:rsidR="00370FB0" w:rsidRPr="00F35C22">
        <w:t xml:space="preserve"> </w:t>
      </w:r>
      <w:r w:rsidR="00370FB0" w:rsidRPr="00F35C22">
        <w:t>M</w:t>
      </w:r>
      <w:r w:rsidRPr="00F35C22">
        <w:t>oreover, if the noncommercial use exclusion is limited to speech that would otherwise be protected by the First Amendment, it would seem superfluous since the First Amendment applies on its own, regardless of a statutory exclusion</w:t>
      </w:r>
      <w:r w:rsidR="00370FB0" w:rsidRPr="00F35C22">
        <w:t>.</w:t>
      </w:r>
      <w:r w:rsidR="00370FB0" w:rsidRPr="00F35C22">
        <w:t xml:space="preserve"> </w:t>
      </w:r>
      <w:r w:rsidR="00370FB0" w:rsidRPr="00F35C22">
        <w:t>T</w:t>
      </w:r>
      <w:r w:rsidRPr="00F35C22">
        <w:t>he court also did not consider whether this use might be considered a “fair use” and excluded under Section</w:t>
      </w:r>
    </w:p>
    <w:p w14:paraId="6AB7830E" w14:textId="58BC926C" w:rsidR="00370FB0" w:rsidRPr="00F35C22" w:rsidRDefault="00F40CCD" w:rsidP="00F35C22">
      <w:pPr>
        <w:pStyle w:val="BNormal"/>
      </w:pPr>
      <w:r w:rsidRPr="00F35C22">
        <w:t>43(c)(3)(A)</w:t>
      </w:r>
      <w:r w:rsidR="00370FB0" w:rsidRPr="00F35C22">
        <w:t>.</w:t>
      </w:r>
      <w:r w:rsidR="00370FB0" w:rsidRPr="00F35C22">
        <w:t xml:space="preserve"> </w:t>
      </w:r>
      <w:r w:rsidR="00370FB0" w:rsidRPr="00F35C22">
        <w:t>I</w:t>
      </w:r>
      <w:r w:rsidRPr="00F35C22">
        <w:t xml:space="preserve">n </w:t>
      </w:r>
      <w:proofErr w:type="spellStart"/>
      <w:r w:rsidR="00F35C22" w:rsidRPr="00F35C22">
        <w:rPr>
          <w:rStyle w:val="BCasenamefull"/>
        </w:rPr>
        <w:t>HomeVestors</w:t>
      </w:r>
      <w:proofErr w:type="spellEnd"/>
      <w:r w:rsidR="00F35C22" w:rsidRPr="00F35C22">
        <w:rPr>
          <w:rStyle w:val="BCasenamefull"/>
        </w:rPr>
        <w:t xml:space="preserve"> of America, Inc. v. Warner Bros. Discovery, Inc.</w:t>
      </w:r>
      <w:r w:rsidRPr="00F35C22">
        <w:t>,</w:t>
      </w:r>
      <w:r w:rsidR="00F35C22" w:rsidRPr="00F35C22">
        <w:rPr>
          <w:vertAlign w:val="superscript"/>
        </w:rPr>
        <w:footnoteReference w:id="402"/>
      </w:r>
      <w:r w:rsidRPr="00F35C22">
        <w:t xml:space="preserve"> the court rejected defendant’s invocation of the noncommercial use exclusion, citing its alleged use “in advertising and marketing materials to divert potential customers away from [plaintiff] for [defendant’s] benefit.”</w:t>
      </w:r>
      <w:r w:rsidR="00F35C22" w:rsidRPr="00F35C22">
        <w:rPr>
          <w:vertAlign w:val="superscript"/>
        </w:rPr>
        <w:footnoteReference w:id="403"/>
      </w:r>
      <w:r w:rsidRPr="00F35C22">
        <w:t xml:space="preserve"> In a suit between the owner of the mark WOKE VOTE against another group using a mark Be Woke</w:t>
      </w:r>
      <w:r w:rsidR="00370FB0" w:rsidRPr="00F35C22">
        <w:t>.</w:t>
      </w:r>
      <w:r w:rsidR="00370FB0" w:rsidRPr="00F35C22">
        <w:t xml:space="preserve"> </w:t>
      </w:r>
      <w:r w:rsidR="00370FB0" w:rsidRPr="00F35C22">
        <w:t>V</w:t>
      </w:r>
      <w:r w:rsidRPr="00F35C22">
        <w:t xml:space="preserve">ote., the court dismissed a dilution claim stating that the claim must fail because the use was not “purely commercial,” applying the Ninth Circuit’s approach in </w:t>
      </w:r>
      <w:r w:rsidR="00F35C22" w:rsidRPr="00F35C22">
        <w:rPr>
          <w:rStyle w:val="BCasenamefull"/>
        </w:rPr>
        <w:t>Hoffman v. Capital Cities/ABC, Inc</w:t>
      </w:r>
      <w:r w:rsidRPr="00F35C22">
        <w:t>., discussed in section C above.</w:t>
      </w:r>
      <w:r w:rsidR="00F35C22" w:rsidRPr="00F35C22">
        <w:rPr>
          <w:vertAlign w:val="superscript"/>
        </w:rPr>
        <w:footnoteReference w:id="404"/>
      </w:r>
      <w:r w:rsidR="00370FB0" w:rsidRPr="00F35C22">
        <w:t xml:space="preserve"> </w:t>
      </w:r>
      <w:r w:rsidRPr="00F35C22">
        <w:t xml:space="preserve">However, because this case involved an alleged diluting use as a trademark, the Supreme Court’s subsequent decision in </w:t>
      </w:r>
      <w:r w:rsidR="00F35C22" w:rsidRPr="00F35C22">
        <w:rPr>
          <w:i/>
        </w:rPr>
        <w:t>Jack Daniel’s</w:t>
      </w:r>
      <w:r w:rsidRPr="00F35C22">
        <w:t xml:space="preserve"> appears to preclude the application of the noncommercial use exclusion to this situation.</w:t>
      </w:r>
    </w:p>
    <w:p w14:paraId="2536A73F" w14:textId="474BE5C4" w:rsidR="00F35C22" w:rsidRPr="00F35C22" w:rsidRDefault="00F35C22" w:rsidP="00F35C22">
      <w:pPr>
        <w:pStyle w:val="BHead2"/>
      </w:pPr>
      <w:r>
        <w:t>IV.</w:t>
      </w:r>
      <w:r w:rsidRPr="00F35C22">
        <w:rPr>
          <w:rStyle w:val="BBNAidChar"/>
          <w:rFonts w:eastAsiaTheme="majorEastAsia"/>
        </w:rPr>
        <w:t>F</w:t>
      </w:r>
      <w:r w:rsidRPr="00F35C22">
        <w:t>.</w:t>
      </w:r>
      <w:r>
        <w:t> </w:t>
      </w:r>
      <w:r w:rsidRPr="00F35C22">
        <w:tab/>
        <w:t>Using Cases Interpreting Section 43(a)(1)(B) to Understand Noncommercial Use</w:t>
      </w:r>
    </w:p>
    <w:p w14:paraId="254B12E4" w14:textId="154C1744" w:rsidR="00370FB0" w:rsidRPr="00F35C22" w:rsidRDefault="00F40CCD" w:rsidP="00F35C22">
      <w:pPr>
        <w:pStyle w:val="BNormal"/>
      </w:pPr>
      <w:r w:rsidRPr="00F35C22">
        <w:t>There is another part of Section 43 of the Lanham Act that may be relevant to the discussion of noncommercial use</w:t>
      </w:r>
      <w:r w:rsidR="00370FB0" w:rsidRPr="00F35C22">
        <w:t>.</w:t>
      </w:r>
      <w:r w:rsidR="00370FB0" w:rsidRPr="00F35C22">
        <w:t xml:space="preserve"> </w:t>
      </w:r>
      <w:r w:rsidR="00370FB0" w:rsidRPr="00F35C22">
        <w:t>S</w:t>
      </w:r>
      <w:r w:rsidRPr="00F35C22">
        <w:t>ection 43(a)(1)(B) prohibits false statements “in commercial advertising or promotion” that would mislead consumers.</w:t>
      </w:r>
      <w:r w:rsidR="00F35C22" w:rsidRPr="00F35C22">
        <w:rPr>
          <w:vertAlign w:val="superscript"/>
        </w:rPr>
        <w:footnoteReference w:id="405"/>
      </w:r>
      <w:r w:rsidRPr="00F35C22">
        <w:t xml:space="preserve"> Thus, this section requires a “commercial use” as an element of the false advertising claim</w:t>
      </w:r>
      <w:r w:rsidR="00370FB0" w:rsidRPr="00F35C22">
        <w:t>.</w:t>
      </w:r>
      <w:r w:rsidR="00370FB0" w:rsidRPr="00F35C22">
        <w:t xml:space="preserve"> </w:t>
      </w:r>
      <w:r w:rsidR="00370FB0" w:rsidRPr="00F35C22">
        <w:t>C</w:t>
      </w:r>
      <w:r w:rsidRPr="00F35C22">
        <w:t xml:space="preserve">ourts may make use of the case law interpreting that language in Section 43(a)(1)(B) when determining whether something is a </w:t>
      </w:r>
      <w:r w:rsidR="00F35C22" w:rsidRPr="00F35C22">
        <w:rPr>
          <w:i/>
        </w:rPr>
        <w:t>non</w:t>
      </w:r>
      <w:r w:rsidRPr="00F35C22">
        <w:t>commercial use</w:t>
      </w:r>
      <w:r w:rsidR="00370FB0" w:rsidRPr="00F35C22">
        <w:t>.</w:t>
      </w:r>
      <w:r w:rsidR="00370FB0" w:rsidRPr="00F35C22">
        <w:t xml:space="preserve"> </w:t>
      </w:r>
      <w:r w:rsidR="00370FB0" w:rsidRPr="00F35C22">
        <w:t>H</w:t>
      </w:r>
      <w:r w:rsidRPr="00F35C22">
        <w:t>owever, great care should be exercised when considering these precedents as analogies for Section 43(c)(3)(C)</w:t>
      </w:r>
      <w:r w:rsidR="00370FB0" w:rsidRPr="00F35C22">
        <w:t>.</w:t>
      </w:r>
      <w:r w:rsidR="00370FB0" w:rsidRPr="00F35C22">
        <w:t xml:space="preserve"> </w:t>
      </w:r>
      <w:r w:rsidR="00370FB0" w:rsidRPr="00F35C22">
        <w:t>C</w:t>
      </w:r>
      <w:r w:rsidRPr="00F35C22">
        <w:t>ourts have taken a rather expansive view of what constitutes a “commercial” use under Section 43(a)(1)(B), some alluding to legislative history for support.</w:t>
      </w:r>
      <w:r w:rsidR="00F35C22" w:rsidRPr="00F35C22">
        <w:rPr>
          <w:vertAlign w:val="superscript"/>
        </w:rPr>
        <w:footnoteReference w:id="406"/>
      </w:r>
      <w:r w:rsidRPr="00F35C22">
        <w:t xml:space="preserve"> Moreover, Sections 43(a)(1)(B) and 43(c)(3) serve rather different functions</w:t>
      </w:r>
      <w:r w:rsidR="00370FB0" w:rsidRPr="00F35C22">
        <w:t>.</w:t>
      </w:r>
      <w:r w:rsidR="00370FB0" w:rsidRPr="00F35C22">
        <w:t xml:space="preserve"> </w:t>
      </w:r>
      <w:r w:rsidR="00370FB0" w:rsidRPr="00F35C22">
        <w:t>S</w:t>
      </w:r>
      <w:r w:rsidRPr="00F35C22">
        <w:t>ection</w:t>
      </w:r>
    </w:p>
    <w:p w14:paraId="1508CA96" w14:textId="23255A9B" w:rsidR="00370FB0" w:rsidRPr="00F35C22" w:rsidRDefault="00F40CCD" w:rsidP="00F35C22">
      <w:pPr>
        <w:pStyle w:val="BNormal"/>
      </w:pPr>
      <w:r w:rsidRPr="00F35C22">
        <w:t>43(a)(1) in general prohibits various forms of deception and misrepresentation, while Section 43(c) does not require any deception, misrepresentation, or confusion</w:t>
      </w:r>
      <w:r w:rsidR="00370FB0" w:rsidRPr="00F35C22">
        <w:t>.</w:t>
      </w:r>
      <w:r w:rsidR="00370FB0" w:rsidRPr="00F35C22">
        <w:t xml:space="preserve"> </w:t>
      </w:r>
      <w:r w:rsidR="00370FB0" w:rsidRPr="00F35C22">
        <w:t>T</w:t>
      </w:r>
      <w:r w:rsidRPr="00F35C22">
        <w:t>hat alone should counsel a less expansive view of the latter</w:t>
      </w:r>
      <w:r w:rsidR="00370FB0" w:rsidRPr="00F35C22">
        <w:t>.</w:t>
      </w:r>
      <w:r w:rsidR="00370FB0" w:rsidRPr="00F35C22">
        <w:t xml:space="preserve"> </w:t>
      </w:r>
      <w:r w:rsidR="00370FB0" w:rsidRPr="00F35C22">
        <w:t>L</w:t>
      </w:r>
      <w:r w:rsidRPr="00F35C22">
        <w:t>ike the “use in commerce” provision in Section 43(c), the “commercial advertising or promotion” provision is an element of the claim, not an exclusion or a defense</w:t>
      </w:r>
      <w:r w:rsidR="00370FB0" w:rsidRPr="00F35C22">
        <w:t>.</w:t>
      </w:r>
      <w:r w:rsidR="00370FB0" w:rsidRPr="00F35C22">
        <w:t xml:space="preserve"> </w:t>
      </w:r>
      <w:r w:rsidR="00370FB0" w:rsidRPr="00F35C22">
        <w:t>F</w:t>
      </w:r>
      <w:r w:rsidRPr="00F35C22">
        <w:t>urthermore, the legislative history of the FTDA, going back to 1988, demonstrates a serious congressional concern that dilution would be used to stifle legitimate expression</w:t>
      </w:r>
      <w:r w:rsidR="00370FB0" w:rsidRPr="00F35C22">
        <w:t>.</w:t>
      </w:r>
      <w:r w:rsidR="00370FB0" w:rsidRPr="00F35C22">
        <w:t xml:space="preserve"> </w:t>
      </w:r>
      <w:r w:rsidR="00370FB0" w:rsidRPr="00F35C22">
        <w:t>T</w:t>
      </w:r>
      <w:r w:rsidRPr="00F35C22">
        <w:t xml:space="preserve">he point of Section 43(c)(3)(C) is to respond to those concerns by </w:t>
      </w:r>
      <w:r w:rsidR="00F35C22" w:rsidRPr="00F35C22">
        <w:rPr>
          <w:i/>
        </w:rPr>
        <w:t>excluding</w:t>
      </w:r>
      <w:r w:rsidRPr="00F35C22">
        <w:t xml:space="preserve"> various forms of speech from liability</w:t>
      </w:r>
      <w:r w:rsidR="00370FB0" w:rsidRPr="00F35C22">
        <w:t>.</w:t>
      </w:r>
      <w:r w:rsidR="00370FB0" w:rsidRPr="00F35C22">
        <w:t xml:space="preserve"> </w:t>
      </w:r>
      <w:r w:rsidR="00370FB0" w:rsidRPr="00F35C22">
        <w:t>T</w:t>
      </w:r>
      <w:r w:rsidRPr="00F35C22">
        <w:t xml:space="preserve">he point of Section 43(a)(1)(B) is to </w:t>
      </w:r>
      <w:proofErr w:type="gramStart"/>
      <w:r w:rsidRPr="00F35C22">
        <w:t>insure</w:t>
      </w:r>
      <w:proofErr w:type="gramEnd"/>
      <w:r w:rsidRPr="00F35C22">
        <w:t xml:space="preserve"> that advertisers do not deceive the public, something with which the TDRA is not concerned.</w:t>
      </w:r>
      <w:r w:rsidR="00F35C22" w:rsidRPr="00F35C22">
        <w:rPr>
          <w:vertAlign w:val="superscript"/>
        </w:rPr>
        <w:footnoteReference w:id="407"/>
      </w:r>
    </w:p>
    <w:p w14:paraId="5AFE8994" w14:textId="45BA7CD9" w:rsidR="00F35C22" w:rsidRPr="00F35C22" w:rsidRDefault="00F35C22" w:rsidP="00F35C22">
      <w:pPr>
        <w:pStyle w:val="BHead2"/>
      </w:pPr>
      <w:r>
        <w:t>IV.</w:t>
      </w:r>
      <w:r w:rsidRPr="00F35C22">
        <w:rPr>
          <w:rStyle w:val="BBNAidChar"/>
          <w:rFonts w:eastAsiaTheme="majorEastAsia"/>
        </w:rPr>
        <w:t>G</w:t>
      </w:r>
      <w:r w:rsidRPr="00F35C22">
        <w:t>.</w:t>
      </w:r>
      <w:r>
        <w:t> </w:t>
      </w:r>
      <w:r w:rsidRPr="00F35C22">
        <w:tab/>
        <w:t>The Noncommercial Use Exclusion and Inter Partes Proceedings in the Patent and Trademark Office</w:t>
      </w:r>
    </w:p>
    <w:p w14:paraId="100B4F7C" w14:textId="323E6543" w:rsidR="00370FB0" w:rsidRPr="00F35C22" w:rsidRDefault="00F40CCD" w:rsidP="00F35C22">
      <w:pPr>
        <w:pStyle w:val="BNormal"/>
      </w:pPr>
      <w:r w:rsidRPr="00F35C22">
        <w:t>Sections 13 and 14 of the Lanham Act permit an opposition to an application for registration and an action to cancel a registration to be based on a likelihood of dilution under Section 43(c)</w:t>
      </w:r>
      <w:r w:rsidR="00370FB0" w:rsidRPr="00F35C22">
        <w:t>.</w:t>
      </w:r>
      <w:r w:rsidR="00370FB0" w:rsidRPr="00F35C22">
        <w:t xml:space="preserve"> </w:t>
      </w:r>
      <w:r w:rsidR="00370FB0" w:rsidRPr="00F35C22">
        <w:t>H</w:t>
      </w:r>
      <w:r w:rsidRPr="00F35C22">
        <w:t>owever, the Trademark Trial and Appeal Board has held that the noncommercial use exclusion is inapplicable in inter partes proceedings before the PTO.</w:t>
      </w:r>
      <w:r w:rsidR="00F35C22" w:rsidRPr="00F35C22">
        <w:rPr>
          <w:vertAlign w:val="superscript"/>
        </w:rPr>
        <w:footnoteReference w:id="408"/>
      </w:r>
      <w:r w:rsidRPr="00F35C22">
        <w:t xml:space="preserve"> The case involved an application to register the mark Grand American Express Railroad (which included the mark in an oval logo), which was opposed by the American Express Company</w:t>
      </w:r>
      <w:r w:rsidR="00370FB0" w:rsidRPr="00F35C22">
        <w:t>.</w:t>
      </w:r>
      <w:r w:rsidR="00370FB0" w:rsidRPr="00F35C22">
        <w:t xml:space="preserve"> </w:t>
      </w:r>
      <w:r w:rsidR="00370FB0" w:rsidRPr="00F35C22">
        <w:t>I</w:t>
      </w:r>
      <w:r w:rsidRPr="00F35C22">
        <w:t>n response to the opposition on the grounds of likely dilution, the applicant raised the noncommercial use exclusion</w:t>
      </w:r>
      <w:r w:rsidR="00370FB0" w:rsidRPr="00F35C22">
        <w:t>.</w:t>
      </w:r>
      <w:r w:rsidR="00370FB0" w:rsidRPr="00F35C22">
        <w:t xml:space="preserve"> </w:t>
      </w:r>
      <w:r w:rsidR="00370FB0" w:rsidRPr="00F35C22">
        <w:t>T</w:t>
      </w:r>
      <w:r w:rsidRPr="00F35C22">
        <w:t>he TTAB, however, ruled that the exclusion was inapplicable in inter partes proceedings</w:t>
      </w:r>
      <w:r w:rsidR="00370FB0" w:rsidRPr="00F35C22">
        <w:t>.</w:t>
      </w:r>
      <w:r w:rsidR="00370FB0" w:rsidRPr="00F35C22">
        <w:t xml:space="preserve"> </w:t>
      </w:r>
      <w:r w:rsidR="00370FB0" w:rsidRPr="00F35C22">
        <w:t>A</w:t>
      </w:r>
      <w:r w:rsidRPr="00F35C22">
        <w:t>lthough the TTAB was undoubtedly correct that the applicant was not making a noncommercial use of the opposer’s mark,</w:t>
      </w:r>
      <w:r w:rsidR="00F35C22" w:rsidRPr="00F35C22">
        <w:rPr>
          <w:vertAlign w:val="superscript"/>
        </w:rPr>
        <w:footnoteReference w:id="409"/>
      </w:r>
      <w:r w:rsidRPr="00F35C22">
        <w:t xml:space="preserve"> its complete rejection of the exclusion appears to be based on flawed assumptions.</w:t>
      </w:r>
    </w:p>
    <w:p w14:paraId="7DA9F21D" w14:textId="52EBFD87" w:rsidR="00370FB0" w:rsidRPr="00F35C22" w:rsidRDefault="00F40CCD" w:rsidP="00F35C22">
      <w:pPr>
        <w:pStyle w:val="BNormal"/>
      </w:pPr>
      <w:r w:rsidRPr="00F35C22">
        <w:t>The TTAB’s conclusion relied primarily on two arguments</w:t>
      </w:r>
      <w:r w:rsidR="00370FB0" w:rsidRPr="00F35C22">
        <w:t>:</w:t>
      </w:r>
      <w:r w:rsidR="00370FB0" w:rsidRPr="00F35C22">
        <w:t xml:space="preserve"> </w:t>
      </w:r>
      <w:r w:rsidR="00370FB0" w:rsidRPr="00F35C22">
        <w:t>(</w:t>
      </w:r>
      <w:r w:rsidRPr="00F35C22">
        <w:t>1) a trademark must be used in commerce</w:t>
      </w:r>
      <w:r w:rsidR="00370FB0" w:rsidRPr="00F35C22">
        <w:t>;</w:t>
      </w:r>
      <w:r w:rsidR="00370FB0" w:rsidRPr="00F35C22">
        <w:t xml:space="preserve"> </w:t>
      </w:r>
      <w:r w:rsidR="00370FB0" w:rsidRPr="00F35C22">
        <w:t>(</w:t>
      </w:r>
      <w:r w:rsidRPr="00F35C22">
        <w:t>2) to be excluded from liability, the use must not be as a trademark</w:t>
      </w:r>
      <w:r w:rsidR="00370FB0" w:rsidRPr="00F35C22">
        <w:t>.</w:t>
      </w:r>
      <w:r w:rsidR="00370FB0" w:rsidRPr="00F35C22">
        <w:t xml:space="preserve"> </w:t>
      </w:r>
      <w:r w:rsidR="00370FB0" w:rsidRPr="00F35C22">
        <w:t>B</w:t>
      </w:r>
      <w:r w:rsidRPr="00F35C22">
        <w:t>oth of those arguments are problematic</w:t>
      </w:r>
      <w:r w:rsidR="00370FB0" w:rsidRPr="00F35C22">
        <w:t>.</w:t>
      </w:r>
      <w:r w:rsidR="00370FB0" w:rsidRPr="00F35C22">
        <w:t xml:space="preserve"> </w:t>
      </w:r>
      <w:r w:rsidR="00370FB0" w:rsidRPr="00F35C22">
        <w:t>A</w:t>
      </w:r>
      <w:r w:rsidRPr="00F35C22">
        <w:t>s to the first component, a key to the TTAB’s reasoning is the following statement</w:t>
      </w:r>
      <w:r w:rsidR="00370FB0" w:rsidRPr="00F35C22">
        <w:t>:</w:t>
      </w:r>
      <w:r w:rsidR="00370FB0" w:rsidRPr="00F35C22">
        <w:t xml:space="preserve"> </w:t>
      </w:r>
      <w:r w:rsidR="00370FB0" w:rsidRPr="00F35C22">
        <w:t>“</w:t>
      </w:r>
      <w:r w:rsidRPr="00F35C22">
        <w:t>applicant cannot claim noncommercial use of its marks when it is required to demonstrate use of its marks in commerce as service marks in order to obtain federal registrations.”</w:t>
      </w:r>
      <w:r w:rsidR="00F35C22" w:rsidRPr="00F35C22">
        <w:rPr>
          <w:vertAlign w:val="superscript"/>
        </w:rPr>
        <w:footnoteReference w:id="410"/>
      </w:r>
    </w:p>
    <w:p w14:paraId="30A359B9" w14:textId="1FB581FA" w:rsidR="00370FB0" w:rsidRPr="00F35C22" w:rsidRDefault="00F40CCD" w:rsidP="00F35C22">
      <w:pPr>
        <w:pStyle w:val="BNormal"/>
      </w:pPr>
      <w:r w:rsidRPr="00F35C22">
        <w:t xml:space="preserve">Thus, the TTAB argued that, because the applicant must make a “use in commerce” of the mark </w:t>
      </w:r>
      <w:proofErr w:type="gramStart"/>
      <w:r w:rsidRPr="00F35C22">
        <w:t>in order to</w:t>
      </w:r>
      <w:proofErr w:type="gramEnd"/>
      <w:r w:rsidRPr="00F35C22">
        <w:t xml:space="preserve"> obtain a registration, it cannot claim that it is making a “noncommercial use” of the mark in defense of a dilution claim</w:t>
      </w:r>
      <w:r w:rsidR="00370FB0" w:rsidRPr="00F35C22">
        <w:t>.</w:t>
      </w:r>
      <w:r w:rsidR="00370FB0" w:rsidRPr="00F35C22">
        <w:t xml:space="preserve"> </w:t>
      </w:r>
      <w:r w:rsidR="00370FB0" w:rsidRPr="00F35C22">
        <w:t>B</w:t>
      </w:r>
      <w:r w:rsidRPr="00F35C22">
        <w:t>ut this argument has an obvious problem</w:t>
      </w:r>
      <w:r w:rsidR="00370FB0" w:rsidRPr="00F35C22">
        <w:t>.</w:t>
      </w:r>
      <w:r w:rsidR="00370FB0" w:rsidRPr="00F35C22">
        <w:t xml:space="preserve"> </w:t>
      </w:r>
      <w:r w:rsidR="00370FB0" w:rsidRPr="00F35C22">
        <w:t>S</w:t>
      </w:r>
      <w:r w:rsidRPr="00F35C22">
        <w:t xml:space="preserve">ection 43(c) allows a dilution claim </w:t>
      </w:r>
      <w:r w:rsidR="00F35C22" w:rsidRPr="00F35C22">
        <w:rPr>
          <w:i/>
        </w:rPr>
        <w:t>only</w:t>
      </w:r>
      <w:r w:rsidRPr="00F35C22">
        <w:t xml:space="preserve"> when the diluting is a “use in commerce.” Therefore, if one took the TTAB’s argument for all it was worth, it would effectively eliminate the noncommercial use exclusion</w:t>
      </w:r>
      <w:r w:rsidR="00370FB0" w:rsidRPr="00F35C22">
        <w:t>.</w:t>
      </w:r>
      <w:r w:rsidR="00370FB0" w:rsidRPr="00F35C22">
        <w:t xml:space="preserve"> </w:t>
      </w:r>
      <w:r w:rsidR="00370FB0" w:rsidRPr="00F35C22">
        <w:t>P</w:t>
      </w:r>
      <w:r w:rsidRPr="00F35C22">
        <w:t>rior to the TDRA, when the FTDA required a “commercial use in commerce,” the Ninth Circuit recognized that one could make a commercial use in commerce for purposes of Section 43(c)(1) and still be entitled to the noncommercial use exclusion.</w:t>
      </w:r>
      <w:r w:rsidR="00F35C22" w:rsidRPr="00F35C22">
        <w:rPr>
          <w:vertAlign w:val="superscript"/>
        </w:rPr>
        <w:footnoteReference w:id="411"/>
      </w:r>
      <w:r w:rsidRPr="00F35C22">
        <w:t xml:space="preserve"> Because this is such an obvious problem, one must conclude that the TTAB did not intend its words to be interpreted so broadly.</w:t>
      </w:r>
    </w:p>
    <w:p w14:paraId="7E7F745E" w14:textId="341056CF" w:rsidR="00370FB0" w:rsidRPr="00F35C22" w:rsidRDefault="00F40CCD" w:rsidP="00F35C22">
      <w:pPr>
        <w:pStyle w:val="BNormal"/>
      </w:pPr>
      <w:r w:rsidRPr="00F35C22">
        <w:t>This brings us to the second aspect of the TTAB’s reasoning</w:t>
      </w:r>
      <w:r w:rsidR="00370FB0" w:rsidRPr="00F35C22">
        <w:t>:</w:t>
      </w:r>
      <w:r w:rsidR="00370FB0" w:rsidRPr="00F35C22">
        <w:t xml:space="preserve"> </w:t>
      </w:r>
      <w:r w:rsidR="00370FB0" w:rsidRPr="00F35C22">
        <w:t>t</w:t>
      </w:r>
      <w:r w:rsidRPr="00F35C22">
        <w:t>hat the noncommercial use exclusion cannot apply where the second user is using the famous mark as a trademark.</w:t>
      </w:r>
      <w:r w:rsidR="00F35C22" w:rsidRPr="00F35C22">
        <w:rPr>
          <w:vertAlign w:val="superscript"/>
        </w:rPr>
        <w:footnoteReference w:id="412"/>
      </w:r>
      <w:r w:rsidRPr="00F35C22">
        <w:t xml:space="preserve"> There is nothing in the statute that expressly limits the noncommercial use exclusion to non-trademark uses</w:t>
      </w:r>
      <w:r w:rsidR="00370FB0" w:rsidRPr="00F35C22">
        <w:t>.</w:t>
      </w:r>
      <w:r w:rsidR="00370FB0" w:rsidRPr="00F35C22">
        <w:t xml:space="preserve"> </w:t>
      </w:r>
      <w:r w:rsidR="00370FB0" w:rsidRPr="00F35C22">
        <w:t>M</w:t>
      </w:r>
      <w:r w:rsidRPr="00F35C22">
        <w:t>oreover, the first exclusion, the “fair use” exclusion, is specifically limited to uses other than as a trademark</w:t>
      </w:r>
      <w:r w:rsidR="00370FB0" w:rsidRPr="00F35C22">
        <w:t>.</w:t>
      </w:r>
      <w:r w:rsidR="00370FB0" w:rsidRPr="00F35C22">
        <w:t xml:space="preserve"> </w:t>
      </w:r>
      <w:r w:rsidR="00370FB0" w:rsidRPr="00F35C22">
        <w:t>T</w:t>
      </w:r>
      <w:r w:rsidRPr="00F35C22">
        <w:t>his indicates that when Congress intended to limit an exclusion to non-trademark uses, it knew how to do so.</w:t>
      </w:r>
      <w:r w:rsidR="00F35C22" w:rsidRPr="00F35C22">
        <w:rPr>
          <w:vertAlign w:val="superscript"/>
        </w:rPr>
        <w:footnoteReference w:id="413"/>
      </w:r>
      <w:r w:rsidRPr="00F35C22">
        <w:t xml:space="preserve"> However, in </w:t>
      </w:r>
      <w:r w:rsidR="00F35C22" w:rsidRPr="00F35C22">
        <w:rPr>
          <w:rStyle w:val="BCasenamefull"/>
        </w:rPr>
        <w:t>Jack Daniel’s Properties, Inc. v. VIP Products LLC</w:t>
      </w:r>
      <w:r w:rsidRPr="00F35C22">
        <w:t>,</w:t>
      </w:r>
      <w:r w:rsidR="00F35C22" w:rsidRPr="00F35C22">
        <w:rPr>
          <w:vertAlign w:val="superscript"/>
        </w:rPr>
        <w:footnoteReference w:id="414"/>
      </w:r>
      <w:r w:rsidRPr="00F35C22">
        <w:t xml:space="preserve"> the Supreme Court held that the noncommercial use exclusion was not available where the offending use was as a trademark</w:t>
      </w:r>
      <w:r w:rsidR="00370FB0" w:rsidRPr="00F35C22">
        <w:t>.</w:t>
      </w:r>
      <w:r w:rsidR="00370FB0" w:rsidRPr="00F35C22">
        <w:t xml:space="preserve"> </w:t>
      </w:r>
      <w:r w:rsidR="00370FB0" w:rsidRPr="00F35C22">
        <w:t>T</w:t>
      </w:r>
      <w:r w:rsidRPr="00F35C22">
        <w:t xml:space="preserve">herefore, the TTAB’s application appears consistent </w:t>
      </w:r>
      <w:r w:rsidRPr="00F35C22">
        <w:lastRenderedPageBreak/>
        <w:t>with the Court’s decision.</w:t>
      </w:r>
    </w:p>
    <w:p w14:paraId="2A3E57F4" w14:textId="114811CA" w:rsidR="00370FB0" w:rsidRPr="00F35C22" w:rsidRDefault="00F40CCD" w:rsidP="00F35C22">
      <w:pPr>
        <w:pStyle w:val="BNormal"/>
      </w:pPr>
      <w:r w:rsidRPr="00F35C22">
        <w:t xml:space="preserve">In the </w:t>
      </w:r>
      <w:r w:rsidR="00F35C22" w:rsidRPr="00F35C22">
        <w:rPr>
          <w:i/>
        </w:rPr>
        <w:t>American Express</w:t>
      </w:r>
      <w:r w:rsidRPr="00F35C22">
        <w:t xml:space="preserve"> case, there was virtually no evidence that the applicant intended an expressive use</w:t>
      </w:r>
      <w:r w:rsidR="00370FB0" w:rsidRPr="00F35C22">
        <w:t>.</w:t>
      </w:r>
      <w:r w:rsidR="00370FB0" w:rsidRPr="00F35C22">
        <w:t xml:space="preserve"> </w:t>
      </w:r>
      <w:r w:rsidR="00370FB0" w:rsidRPr="00F35C22">
        <w:t>T</w:t>
      </w:r>
      <w:r w:rsidRPr="00F35C22">
        <w:t>he mark at issue appeared to be an ordinary service mark, albeit one with historical roots</w:t>
      </w:r>
      <w:r w:rsidR="00370FB0" w:rsidRPr="00F35C22">
        <w:t>.</w:t>
      </w:r>
      <w:r w:rsidR="00370FB0" w:rsidRPr="00F35C22">
        <w:t xml:space="preserve"> </w:t>
      </w:r>
      <w:r w:rsidR="00370FB0" w:rsidRPr="00F35C22">
        <w:t>T</w:t>
      </w:r>
      <w:r w:rsidRPr="00F35C22">
        <w:t>hus, as the TTAB found, even applying the exclusion would not have helped the applicant.</w:t>
      </w:r>
      <w:r w:rsidR="00F35C22" w:rsidRPr="00F35C22">
        <w:rPr>
          <w:vertAlign w:val="superscript"/>
        </w:rPr>
        <w:footnoteReference w:id="415"/>
      </w:r>
    </w:p>
    <w:p w14:paraId="1431E24C" w14:textId="1E547936" w:rsidR="00F35C22" w:rsidRPr="00F35C22" w:rsidRDefault="00F35C22" w:rsidP="00F35C22">
      <w:pPr>
        <w:pStyle w:val="BHead2"/>
      </w:pPr>
      <w:r>
        <w:t>IV.</w:t>
      </w:r>
      <w:r w:rsidRPr="00F35C22">
        <w:rPr>
          <w:rStyle w:val="BBNAidChar"/>
          <w:rFonts w:eastAsiaTheme="majorEastAsia"/>
        </w:rPr>
        <w:t>H</w:t>
      </w:r>
      <w:r w:rsidRPr="00F35C22">
        <w:t>.</w:t>
      </w:r>
      <w:r>
        <w:t> </w:t>
      </w:r>
      <w:r w:rsidRPr="00F35C22">
        <w:tab/>
        <w:t>Noncommercial Use—Summary and Commentary</w:t>
      </w:r>
    </w:p>
    <w:p w14:paraId="5723B63A" w14:textId="11D62CAA" w:rsidR="00370FB0" w:rsidRPr="00F35C22" w:rsidRDefault="00F40CCD" w:rsidP="00F35C22">
      <w:pPr>
        <w:pStyle w:val="BNormal"/>
      </w:pPr>
      <w:r w:rsidRPr="00F35C22">
        <w:t>Clearly, the noncommercial use exclusion is a broad and nuanced exclusion</w:t>
      </w:r>
      <w:r w:rsidR="00370FB0" w:rsidRPr="00F35C22">
        <w:t>.</w:t>
      </w:r>
      <w:r w:rsidR="00370FB0" w:rsidRPr="00F35C22">
        <w:t xml:space="preserve"> </w:t>
      </w:r>
      <w:r w:rsidR="00370FB0" w:rsidRPr="00F35C22">
        <w:t>U</w:t>
      </w:r>
      <w:r w:rsidRPr="00F35C22">
        <w:t>nder the original FTDA, this exclusion represented the core First Amendment protection in the dilution statute</w:t>
      </w:r>
      <w:r w:rsidR="00370FB0" w:rsidRPr="00F35C22">
        <w:t>.</w:t>
      </w:r>
      <w:r w:rsidR="00370FB0" w:rsidRPr="00F35C22">
        <w:t xml:space="preserve"> </w:t>
      </w:r>
      <w:r w:rsidR="00370FB0" w:rsidRPr="00F35C22">
        <w:t>T</w:t>
      </w:r>
      <w:r w:rsidRPr="00F35C22">
        <w:t>he broadened fair use exclusion added by the TDRA makes the task of interpreting the noncommercial use exclusion more complicated, but no less important.</w:t>
      </w:r>
    </w:p>
    <w:p w14:paraId="38D52E13" w14:textId="06879F68" w:rsidR="00370FB0" w:rsidRPr="00F35C22" w:rsidRDefault="00F40CCD" w:rsidP="00F35C22">
      <w:pPr>
        <w:pStyle w:val="BNormal"/>
      </w:pPr>
      <w:r w:rsidRPr="00F35C22">
        <w:t>First, the “use in commerce” requirement of Section 43(c)(1) should not be read as simply the flip side of the noncommercial use exclusion</w:t>
      </w:r>
      <w:r w:rsidR="00370FB0" w:rsidRPr="00F35C22">
        <w:t>.</w:t>
      </w:r>
      <w:r w:rsidR="00370FB0" w:rsidRPr="00F35C22">
        <w:t xml:space="preserve"> </w:t>
      </w:r>
      <w:r w:rsidR="00370FB0" w:rsidRPr="00F35C22">
        <w:t>A</w:t>
      </w:r>
      <w:r w:rsidRPr="00F35C22">
        <w:t xml:space="preserve">s the Ninth Circuit’s opinion in </w:t>
      </w:r>
      <w:r w:rsidR="00F35C22" w:rsidRPr="00F35C22">
        <w:rPr>
          <w:i/>
        </w:rPr>
        <w:t>Mattel,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MCA Records, Inc</w:t>
      </w:r>
      <w:r w:rsidRPr="00F35C22">
        <w:t>.</w:t>
      </w:r>
      <w:r w:rsidR="00F35C22" w:rsidRPr="00F35C22">
        <w:rPr>
          <w:vertAlign w:val="superscript"/>
        </w:rPr>
        <w:footnoteReference w:id="416"/>
      </w:r>
      <w:r w:rsidRPr="00F35C22">
        <w:t xml:space="preserve"> demonstrated under the original FTDA, one can use a famous mark in a way that satisfies the “use in commerce” requirement, but that also fits within the noncommercial use exclusion.</w:t>
      </w:r>
      <w:r w:rsidR="00F35C22" w:rsidRPr="00F35C22">
        <w:rPr>
          <w:vertAlign w:val="superscript"/>
        </w:rPr>
        <w:footnoteReference w:id="417"/>
      </w:r>
    </w:p>
    <w:p w14:paraId="15D17308" w14:textId="451E60D2" w:rsidR="00370FB0" w:rsidRPr="00F35C22" w:rsidRDefault="00F40CCD" w:rsidP="00F35C22">
      <w:pPr>
        <w:pStyle w:val="BNormal"/>
      </w:pPr>
      <w:r w:rsidRPr="00F35C22">
        <w:t>Second, the “fair use” exclusion of Section 43(c)(3)(A) should not be read as coextensive with the noncommercial use exclusion</w:t>
      </w:r>
      <w:r w:rsidR="00370FB0" w:rsidRPr="00F35C22">
        <w:t>.</w:t>
      </w:r>
      <w:r w:rsidR="00370FB0" w:rsidRPr="00F35C22">
        <w:t xml:space="preserve"> </w:t>
      </w:r>
      <w:r w:rsidR="00370FB0" w:rsidRPr="00F35C22">
        <w:t>C</w:t>
      </w:r>
      <w:r w:rsidRPr="00F35C22">
        <w:t>ongress deliberately left the noncommercial use exclusion in place, while altering and broadening the fair use exclusion</w:t>
      </w:r>
      <w:r w:rsidR="00370FB0" w:rsidRPr="00F35C22">
        <w:t>.</w:t>
      </w:r>
      <w:r w:rsidR="00370FB0" w:rsidRPr="00F35C22">
        <w:t xml:space="preserve"> </w:t>
      </w:r>
      <w:r w:rsidR="00370FB0" w:rsidRPr="00F35C22">
        <w:t>(</w:t>
      </w:r>
      <w:r w:rsidRPr="00F35C22">
        <w:t>Recall that the House version would have eliminated the noncommercial use exclusion, but the Senate reinserted it and the Senate’s version became law.</w:t>
      </w:r>
      <w:r w:rsidR="00F35C22" w:rsidRPr="00F35C22">
        <w:rPr>
          <w:vertAlign w:val="superscript"/>
        </w:rPr>
        <w:footnoteReference w:id="418"/>
      </w:r>
      <w:r w:rsidRPr="00F35C22">
        <w:t>) Therefore, one must assume that the exclusion continues to have meaning</w:t>
      </w:r>
      <w:r w:rsidR="00370FB0" w:rsidRPr="00F35C22">
        <w:t>.</w:t>
      </w:r>
      <w:r w:rsidR="00370FB0" w:rsidRPr="00F35C22">
        <w:t xml:space="preserve"> </w:t>
      </w:r>
      <w:r w:rsidR="00370FB0" w:rsidRPr="00F35C22">
        <w:t>T</w:t>
      </w:r>
      <w:r w:rsidRPr="00F35C22">
        <w:t>he First Amendment sweeps more broadly than the fair use exclusion, and the noncommercial use exclusion should be available to fill in the gaps in protection</w:t>
      </w:r>
      <w:r w:rsidR="00370FB0" w:rsidRPr="00F35C22">
        <w:t>.</w:t>
      </w:r>
      <w:r w:rsidR="00370FB0" w:rsidRPr="00F35C22">
        <w:t xml:space="preserve"> </w:t>
      </w:r>
      <w:r w:rsidR="00370FB0" w:rsidRPr="00F35C22">
        <w:t>W</w:t>
      </w:r>
      <w:r w:rsidRPr="00F35C22">
        <w:t>hile it might have been reasonable to assume that this exclusion covered trademark uses, the Supreme Court has decided otherwise,</w:t>
      </w:r>
      <w:r w:rsidR="00F35C22" w:rsidRPr="00F35C22">
        <w:rPr>
          <w:vertAlign w:val="superscript"/>
        </w:rPr>
        <w:footnoteReference w:id="419"/>
      </w:r>
      <w:r w:rsidRPr="00F35C22">
        <w:t xml:space="preserve"> leaving us to ponder what other uses might be included that are not part of the fair use exclusion</w:t>
      </w:r>
      <w:r w:rsidR="00370FB0" w:rsidRPr="00F35C22">
        <w:t>.</w:t>
      </w:r>
      <w:r w:rsidR="00370FB0" w:rsidRPr="00F35C22">
        <w:t xml:space="preserve"> </w:t>
      </w:r>
      <w:r w:rsidR="00370FB0" w:rsidRPr="00F35C22">
        <w:t>T</w:t>
      </w:r>
      <w:r w:rsidRPr="00F35C22">
        <w:t>here may be non-trademark uses that one might deem “unfair,” but that still merit protection because the use is noncommercial</w:t>
      </w:r>
      <w:r w:rsidR="00370FB0" w:rsidRPr="00F35C22">
        <w:t>.</w:t>
      </w:r>
      <w:r w:rsidR="00370FB0" w:rsidRPr="00F35C22">
        <w:t xml:space="preserve"> </w:t>
      </w:r>
      <w:r w:rsidR="00370FB0" w:rsidRPr="00F35C22">
        <w:t>S</w:t>
      </w:r>
      <w:r w:rsidRPr="00F35C22">
        <w:t>uch uses might include product reviews and books and plays that refer to the famous mark.</w:t>
      </w:r>
      <w:r w:rsidR="00F35C22" w:rsidRPr="00F35C22">
        <w:rPr>
          <w:vertAlign w:val="superscript"/>
        </w:rPr>
        <w:footnoteReference w:id="420"/>
      </w:r>
    </w:p>
    <w:p w14:paraId="62B02719" w14:textId="548477DA" w:rsidR="00370FB0" w:rsidRPr="00F35C22" w:rsidRDefault="00F40CCD" w:rsidP="00F35C22">
      <w:pPr>
        <w:pStyle w:val="BNormal"/>
      </w:pPr>
      <w:r w:rsidRPr="00F35C22">
        <w:t>In sum, the noncommercial use exclusion remains an important feature of the federal dilution statute</w:t>
      </w:r>
      <w:r w:rsidR="00370FB0" w:rsidRPr="00F35C22">
        <w:t>.</w:t>
      </w:r>
      <w:r w:rsidR="00370FB0" w:rsidRPr="00F35C22">
        <w:t xml:space="preserve"> </w:t>
      </w:r>
      <w:r w:rsidR="00370FB0" w:rsidRPr="00F35C22">
        <w:t>T</w:t>
      </w:r>
      <w:r w:rsidRPr="00F35C22">
        <w:t>he TDRA does not eliminate the need for this exclusion, and it must be read in conjunction with the fair use and news commentary exclusions to protect communicative values from undue intrusion by dilution claims.</w:t>
      </w:r>
    </w:p>
    <w:p w14:paraId="30174558" w14:textId="726CD30A" w:rsidR="00F35C22" w:rsidRPr="00F35C22" w:rsidRDefault="00F35C22" w:rsidP="00941BC0">
      <w:pPr>
        <w:pStyle w:val="BHead1"/>
      </w:pPr>
      <w:r w:rsidRPr="00F35C22">
        <w:t>IV-A.</w:t>
      </w:r>
      <w:r w:rsidRPr="00F35C22">
        <w:t xml:space="preserve"> </w:t>
      </w:r>
      <w:r w:rsidRPr="00F35C22">
        <w:t>The First Amendment and Dilution Claims</w:t>
      </w:r>
    </w:p>
    <w:p w14:paraId="3375BD13" w14:textId="0E79685E" w:rsidR="00370FB0" w:rsidRPr="00F35C22" w:rsidRDefault="00F40CCD" w:rsidP="00F35C22">
      <w:pPr>
        <w:pStyle w:val="BNormal"/>
      </w:pPr>
      <w:r w:rsidRPr="00F35C22">
        <w:t>For the most part, the express exclusions in the TDRA insulate dilution claims from assertions that the statute violates the First Amendment</w:t>
      </w:r>
      <w:r w:rsidR="00370FB0" w:rsidRPr="00F35C22">
        <w:t>.</w:t>
      </w:r>
      <w:r w:rsidR="00370FB0" w:rsidRPr="00F35C22">
        <w:t xml:space="preserve"> </w:t>
      </w:r>
      <w:r w:rsidR="00370FB0" w:rsidRPr="00F35C22">
        <w:t>T</w:t>
      </w:r>
      <w:r w:rsidRPr="00F35C22">
        <w:t>he fair use exclusion is specifically aimed at uses that are expressive (such as parodies and comparative advertisements), albeit only uses that are not trademark uses</w:t>
      </w:r>
      <w:r w:rsidR="00370FB0" w:rsidRPr="00F35C22">
        <w:t>.</w:t>
      </w:r>
      <w:r w:rsidR="00370FB0" w:rsidRPr="00F35C22">
        <w:t xml:space="preserve"> </w:t>
      </w:r>
      <w:r w:rsidR="00370FB0" w:rsidRPr="00F35C22">
        <w:t>T</w:t>
      </w:r>
      <w:r w:rsidRPr="00F35C22">
        <w:t>he news reporting and commentary exclusion clearly aims at core First Amendment values</w:t>
      </w:r>
      <w:r w:rsidR="00370FB0" w:rsidRPr="00F35C22">
        <w:t>.</w:t>
      </w:r>
      <w:r w:rsidR="00370FB0" w:rsidRPr="00F35C22">
        <w:t xml:space="preserve"> </w:t>
      </w:r>
      <w:r w:rsidR="00370FB0" w:rsidRPr="00F35C22">
        <w:t>T</w:t>
      </w:r>
      <w:r w:rsidRPr="00F35C22">
        <w:t xml:space="preserve">he noncommercial use </w:t>
      </w:r>
      <w:r w:rsidRPr="00F35C22">
        <w:lastRenderedPageBreak/>
        <w:t>exclusion is not as specific as the others and may depend on future interpretations of commercial speech.</w:t>
      </w:r>
      <w:r w:rsidR="00F35C22" w:rsidRPr="00F35C22">
        <w:rPr>
          <w:vertAlign w:val="superscript"/>
        </w:rPr>
        <w:footnoteReference w:id="421"/>
      </w:r>
      <w:r w:rsidRPr="00F35C22">
        <w:t xml:space="preserve"> However, there are still some trademark uses that can be characterized as expressive and commercial, or that might not quite fit a “fair” use analysis</w:t>
      </w:r>
      <w:r w:rsidR="00370FB0" w:rsidRPr="00F35C22">
        <w:t>.</w:t>
      </w:r>
      <w:r w:rsidR="00370FB0" w:rsidRPr="00F35C22">
        <w:t xml:space="preserve"> </w:t>
      </w:r>
      <w:r w:rsidR="00370FB0" w:rsidRPr="00F35C22">
        <w:t>T</w:t>
      </w:r>
      <w:r w:rsidRPr="00F35C22">
        <w:t xml:space="preserve">wo examples of such cases are </w:t>
      </w:r>
      <w:r w:rsidR="00F35C22" w:rsidRPr="00F35C22">
        <w:rPr>
          <w:rStyle w:val="BCasenamefull"/>
        </w:rPr>
        <w:t>University of Kansas v. Sinks</w:t>
      </w:r>
      <w:r w:rsidRPr="00F35C22">
        <w:t>,</w:t>
      </w:r>
      <w:r w:rsidR="00F35C22" w:rsidRPr="00F35C22">
        <w:rPr>
          <w:vertAlign w:val="superscript"/>
        </w:rPr>
        <w:footnoteReference w:id="422"/>
      </w:r>
      <w:r w:rsidRPr="00F35C22">
        <w:t xml:space="preserve"> where a court allowed a dilution claim against parodies of the university’s mascot put on T-shirts, and </w:t>
      </w:r>
      <w:r w:rsidR="00F35C22" w:rsidRPr="00F35C22">
        <w:rPr>
          <w:rStyle w:val="BCasenamefull"/>
        </w:rPr>
        <w:t>V Secret Catalogue, Inc. v. Moseley</w:t>
      </w:r>
      <w:r w:rsidRPr="00F35C22">
        <w:t>,</w:t>
      </w:r>
      <w:r w:rsidR="00F35C22" w:rsidRPr="00F35C22">
        <w:rPr>
          <w:vertAlign w:val="superscript"/>
        </w:rPr>
        <w:footnoteReference w:id="423"/>
      </w:r>
      <w:r w:rsidRPr="00F35C22">
        <w:t xml:space="preserve"> where the Sixth Circuit created a presumption of dilution by </w:t>
      </w:r>
      <w:proofErr w:type="spellStart"/>
      <w:r w:rsidRPr="00F35C22">
        <w:t>tarnishment</w:t>
      </w:r>
      <w:proofErr w:type="spellEnd"/>
      <w:r w:rsidRPr="00F35C22">
        <w:t xml:space="preserve"> from an association between the famous mark and sex</w:t>
      </w:r>
      <w:r w:rsidR="00370FB0" w:rsidRPr="00F35C22">
        <w:t>.</w:t>
      </w:r>
      <w:r w:rsidR="00370FB0" w:rsidRPr="00F35C22">
        <w:t xml:space="preserve"> </w:t>
      </w:r>
      <w:r w:rsidR="00370FB0" w:rsidRPr="00F35C22">
        <w:t>I</w:t>
      </w:r>
      <w:r w:rsidRPr="00F35C22">
        <w:t>n the PTO, the TTAB upheld a dilution claim against an obvious parody of the New York Yankees logo.</w:t>
      </w:r>
      <w:r w:rsidR="00F35C22" w:rsidRPr="00F35C22">
        <w:rPr>
          <w:vertAlign w:val="superscript"/>
        </w:rPr>
        <w:footnoteReference w:id="424"/>
      </w:r>
      <w:r w:rsidRPr="00F35C22">
        <w:t xml:space="preserve"> Thus, there may be some room to argue that the exclusions do not provide the full protection against dilution claims of the First Amendment.</w:t>
      </w:r>
      <w:r w:rsidR="00F35C22" w:rsidRPr="00F35C22">
        <w:rPr>
          <w:vertAlign w:val="superscript"/>
        </w:rPr>
        <w:footnoteReference w:id="425"/>
      </w:r>
    </w:p>
    <w:p w14:paraId="34C8784F" w14:textId="22B926EB" w:rsidR="00370FB0" w:rsidRPr="00F35C22" w:rsidRDefault="00F40CCD" w:rsidP="00F35C22">
      <w:pPr>
        <w:pStyle w:val="BNormal"/>
      </w:pPr>
      <w:r w:rsidRPr="00F35C22">
        <w:t xml:space="preserve">The Supreme Court’s decision in </w:t>
      </w:r>
      <w:r w:rsidR="00F35C22" w:rsidRPr="00F35C22">
        <w:rPr>
          <w:rStyle w:val="BCasenamefull"/>
        </w:rPr>
        <w:t>Matal v. Tam</w:t>
      </w:r>
      <w:r w:rsidR="00F35C22" w:rsidRPr="00F35C22">
        <w:rPr>
          <w:vertAlign w:val="superscript"/>
        </w:rPr>
        <w:footnoteReference w:id="426"/>
      </w:r>
      <w:r w:rsidRPr="00F35C22">
        <w:t xml:space="preserve"> might signal the Court’s willingness to address such an argument</w:t>
      </w:r>
      <w:r w:rsidR="00370FB0" w:rsidRPr="00F35C22">
        <w:t>.</w:t>
      </w:r>
      <w:r w:rsidR="00370FB0" w:rsidRPr="00F35C22">
        <w:t xml:space="preserve"> </w:t>
      </w:r>
      <w:r w:rsidR="00370FB0" w:rsidRPr="00F35C22">
        <w:t>I</w:t>
      </w:r>
      <w:r w:rsidRPr="00F35C22">
        <w:t xml:space="preserve">n </w:t>
      </w:r>
      <w:r w:rsidR="00F35C22" w:rsidRPr="00F35C22">
        <w:rPr>
          <w:i/>
        </w:rPr>
        <w:t>Tam</w:t>
      </w:r>
      <w:r w:rsidRPr="00F35C22">
        <w:t>, the Court struck down the Lanham Act’s bar to registration of disparaging marks.</w:t>
      </w:r>
      <w:r w:rsidR="00F35C22" w:rsidRPr="00F35C22">
        <w:rPr>
          <w:vertAlign w:val="superscript"/>
        </w:rPr>
        <w:footnoteReference w:id="427"/>
      </w:r>
      <w:r w:rsidRPr="00F35C22">
        <w:t xml:space="preserve"> It did so on the grounds that the ban constituted impermissible viewpoint discrimination.</w:t>
      </w:r>
      <w:r w:rsidR="00F35C22" w:rsidRPr="00F35C22">
        <w:rPr>
          <w:vertAlign w:val="superscript"/>
        </w:rPr>
        <w:footnoteReference w:id="428"/>
      </w:r>
      <w:r w:rsidRPr="00F35C22">
        <w:t xml:space="preserve"> The reasoning of </w:t>
      </w:r>
      <w:r w:rsidR="00F35C22" w:rsidRPr="00F35C22">
        <w:rPr>
          <w:i/>
        </w:rPr>
        <w:t>Tam</w:t>
      </w:r>
      <w:r w:rsidRPr="00F35C22">
        <w:t xml:space="preserve"> could be applied to dilution, especially dilution by </w:t>
      </w:r>
      <w:proofErr w:type="spellStart"/>
      <w:r w:rsidRPr="00F35C22">
        <w:t>tarnishment</w:t>
      </w:r>
      <w:proofErr w:type="spellEnd"/>
      <w:r w:rsidR="00370FB0" w:rsidRPr="00F35C22">
        <w:t>.</w:t>
      </w:r>
      <w:r w:rsidR="00370FB0" w:rsidRPr="00F35C22">
        <w:t xml:space="preserve"> </w:t>
      </w:r>
      <w:r w:rsidR="00370FB0" w:rsidRPr="00F35C22">
        <w:t>O</w:t>
      </w:r>
      <w:r w:rsidRPr="00F35C22">
        <w:t xml:space="preserve">ne could argue that if a ban on </w:t>
      </w:r>
      <w:r w:rsidR="00F35C22" w:rsidRPr="00F35C22">
        <w:rPr>
          <w:i/>
        </w:rPr>
        <w:t>registration</w:t>
      </w:r>
      <w:r w:rsidRPr="00F35C22">
        <w:t xml:space="preserve"> of disparaging trademarks is unconstitutional, a ban on </w:t>
      </w:r>
      <w:r w:rsidR="00F35C22" w:rsidRPr="00F35C22">
        <w:rPr>
          <w:i/>
        </w:rPr>
        <w:t>using</w:t>
      </w:r>
      <w:r w:rsidRPr="00F35C22">
        <w:t xml:space="preserve"> a disparaging (or otherwise harmful but expressive) trademark is equally problematic</w:t>
      </w:r>
      <w:r w:rsidR="00370FB0" w:rsidRPr="00F35C22">
        <w:t>.</w:t>
      </w:r>
      <w:r w:rsidR="00370FB0" w:rsidRPr="00F35C22">
        <w:t xml:space="preserve"> </w:t>
      </w:r>
      <w:r w:rsidR="00370FB0" w:rsidRPr="00F35C22">
        <w:t>I</w:t>
      </w:r>
      <w:r w:rsidRPr="00F35C22">
        <w:t>ndeed, the statement in Justice Kennedy’s concurring opinion that the lesser scrutiny given to commercial speech does not justify viewpoint discrimination</w:t>
      </w:r>
      <w:r w:rsidR="00F35C22" w:rsidRPr="00F35C22">
        <w:rPr>
          <w:vertAlign w:val="superscript"/>
        </w:rPr>
        <w:footnoteReference w:id="429"/>
      </w:r>
      <w:r w:rsidRPr="00F35C22">
        <w:t xml:space="preserve"> supports the idea that even a “commercial” use could implicate First Amendment issues</w:t>
      </w:r>
      <w:r w:rsidR="00370FB0" w:rsidRPr="00F35C22">
        <w:t>.</w:t>
      </w:r>
      <w:r w:rsidR="00370FB0" w:rsidRPr="00F35C22">
        <w:t xml:space="preserve"> </w:t>
      </w:r>
      <w:r w:rsidR="00370FB0" w:rsidRPr="00F35C22">
        <w:t>T</w:t>
      </w:r>
      <w:r w:rsidRPr="00F35C22">
        <w:t>he examples listed above are ones that could fit this category</w:t>
      </w:r>
      <w:r w:rsidR="00370FB0" w:rsidRPr="00F35C22">
        <w:t>.</w:t>
      </w:r>
      <w:r w:rsidR="00370FB0" w:rsidRPr="00F35C22">
        <w:t xml:space="preserve"> </w:t>
      </w:r>
      <w:r w:rsidR="00370FB0" w:rsidRPr="00F35C22">
        <w:t>T</w:t>
      </w:r>
      <w:r w:rsidRPr="00F35C22">
        <w:t xml:space="preserve">he Court’s subsequent opinion in </w:t>
      </w:r>
      <w:r w:rsidR="00F35C22" w:rsidRPr="00F35C22">
        <w:rPr>
          <w:rStyle w:val="BCasenamefull"/>
        </w:rPr>
        <w:t>Iancu v. Brunetti</w:t>
      </w:r>
      <w:r w:rsidRPr="00F35C22">
        <w:t>,</w:t>
      </w:r>
      <w:r w:rsidR="00F35C22" w:rsidRPr="00F35C22">
        <w:rPr>
          <w:vertAlign w:val="superscript"/>
        </w:rPr>
        <w:footnoteReference w:id="430"/>
      </w:r>
      <w:r w:rsidRPr="00F35C22">
        <w:t xml:space="preserve"> striking down the ban on registering “immoral or scandalous” marks—also on the grounds of viewpoint discrimination—bolsters this argument.</w:t>
      </w:r>
      <w:r w:rsidR="00F35C22" w:rsidRPr="00F35C22">
        <w:rPr>
          <w:vertAlign w:val="superscript"/>
        </w:rPr>
        <w:footnoteReference w:id="431"/>
      </w:r>
      <w:r w:rsidR="00370FB0" w:rsidRPr="00F35C22">
        <w:t xml:space="preserve"> </w:t>
      </w:r>
      <w:r w:rsidRPr="00F35C22">
        <w:t>Thus, barring a diluting use that is not necessarily disparaging, but simply unwholesome—especially regarding sex and drugs—could be considered a viewpoint-based regulation that is presumptively unconstitutional</w:t>
      </w:r>
      <w:r w:rsidR="00370FB0" w:rsidRPr="00F35C22">
        <w:t>.</w:t>
      </w:r>
      <w:r w:rsidR="00370FB0" w:rsidRPr="00F35C22">
        <w:t xml:space="preserve"> </w:t>
      </w:r>
    </w:p>
    <w:p w14:paraId="4BB1763D" w14:textId="2F064C5C" w:rsidR="00370FB0" w:rsidRPr="00F35C22" w:rsidRDefault="00F40CCD" w:rsidP="00F35C22">
      <w:pPr>
        <w:pStyle w:val="BNormal"/>
      </w:pPr>
      <w:r w:rsidRPr="00F35C22">
        <w:t xml:space="preserve">However, one should be cautious about the effect of </w:t>
      </w:r>
      <w:r w:rsidR="00F35C22" w:rsidRPr="00F35C22">
        <w:rPr>
          <w:i/>
        </w:rPr>
        <w:t>Tam</w:t>
      </w:r>
      <w:r w:rsidRPr="00F35C22">
        <w:t xml:space="preserve"> and </w:t>
      </w:r>
      <w:r w:rsidR="00F35C22" w:rsidRPr="00F35C22">
        <w:rPr>
          <w:i/>
        </w:rPr>
        <w:t>Brunetti</w:t>
      </w:r>
      <w:r w:rsidRPr="00F35C22">
        <w:t xml:space="preserve"> on dilution</w:t>
      </w:r>
      <w:r w:rsidR="00370FB0" w:rsidRPr="00F35C22">
        <w:t>.</w:t>
      </w:r>
      <w:r w:rsidR="00370FB0" w:rsidRPr="00F35C22">
        <w:t xml:space="preserve"> </w:t>
      </w:r>
      <w:r w:rsidR="00370FB0" w:rsidRPr="00F35C22">
        <w:t>F</w:t>
      </w:r>
      <w:r w:rsidRPr="00F35C22">
        <w:t xml:space="preserve">irst, in </w:t>
      </w:r>
      <w:r w:rsidR="00F35C22" w:rsidRPr="00F35C22">
        <w:rPr>
          <w:rStyle w:val="BCasenamefull"/>
        </w:rPr>
        <w:t>San Francisco Arts &amp; Athletics, Inc. v. United States Olympic Committee</w:t>
      </w:r>
      <w:r w:rsidRPr="00F35C22">
        <w:t>,</w:t>
      </w:r>
      <w:r w:rsidR="00F35C22" w:rsidRPr="00F35C22">
        <w:rPr>
          <w:vertAlign w:val="superscript"/>
        </w:rPr>
        <w:footnoteReference w:id="432"/>
      </w:r>
      <w:r w:rsidRPr="00F35C22">
        <w:t xml:space="preserve"> the Court upheld a statute essentially giving dilution protection to the USOC against commercial uses of the word “Olympic,”</w:t>
      </w:r>
      <w:r w:rsidR="00F35C22" w:rsidRPr="00F35C22">
        <w:rPr>
          <w:vertAlign w:val="superscript"/>
        </w:rPr>
        <w:footnoteReference w:id="433"/>
      </w:r>
      <w:r w:rsidRPr="00F35C22">
        <w:t xml:space="preserve"> even in the face of a First Amendment challenge (the petitioners wanted to designate their games as the “Gay Olympics”)</w:t>
      </w:r>
      <w:r w:rsidR="00370FB0" w:rsidRPr="00F35C22">
        <w:t>.</w:t>
      </w:r>
      <w:r w:rsidR="00370FB0" w:rsidRPr="00F35C22">
        <w:t xml:space="preserve"> </w:t>
      </w:r>
      <w:r w:rsidR="00370FB0" w:rsidRPr="00F35C22">
        <w:t>S</w:t>
      </w:r>
      <w:r w:rsidRPr="00F35C22">
        <w:t>econd, even if time has eroded the underpinnings of that decision,</w:t>
      </w:r>
      <w:r w:rsidR="00F35C22" w:rsidRPr="00F35C22">
        <w:rPr>
          <w:vertAlign w:val="superscript"/>
        </w:rPr>
        <w:footnoteReference w:id="434"/>
      </w:r>
      <w:r w:rsidRPr="00F35C22">
        <w:t xml:space="preserve"> the Court, especially Justice Kennedy’s opinion, </w:t>
      </w:r>
      <w:r w:rsidRPr="00F35C22">
        <w:lastRenderedPageBreak/>
        <w:t xml:space="preserve">expressly left open the effect of </w:t>
      </w:r>
      <w:r w:rsidR="00F35C22" w:rsidRPr="00F35C22">
        <w:rPr>
          <w:i/>
        </w:rPr>
        <w:t>Tam</w:t>
      </w:r>
      <w:r w:rsidRPr="00F35C22">
        <w:t xml:space="preserve"> on other provisions of the Lanham Act.</w:t>
      </w:r>
      <w:r w:rsidR="00F35C22" w:rsidRPr="00F35C22">
        <w:rPr>
          <w:vertAlign w:val="superscript"/>
        </w:rPr>
        <w:footnoteReference w:id="435"/>
      </w:r>
      <w:r w:rsidRPr="00F35C22">
        <w:t xml:space="preserve"> Moreover, </w:t>
      </w:r>
      <w:r w:rsidR="00F35C22" w:rsidRPr="00F35C22">
        <w:rPr>
          <w:i/>
        </w:rPr>
        <w:t>Tam</w:t>
      </w:r>
      <w:r w:rsidRPr="00F35C22">
        <w:t xml:space="preserve"> and </w:t>
      </w:r>
      <w:r w:rsidR="00F35C22" w:rsidRPr="00F35C22">
        <w:rPr>
          <w:i/>
        </w:rPr>
        <w:t>Brunetti</w:t>
      </w:r>
      <w:r w:rsidRPr="00F35C22">
        <w:t xml:space="preserve"> must be read in light of the Court’s subsequent opinion in </w:t>
      </w:r>
      <w:r w:rsidR="00F35C22" w:rsidRPr="00F35C22">
        <w:rPr>
          <w:rStyle w:val="BCasenamefull"/>
        </w:rPr>
        <w:t>Vidal v. Elster</w:t>
      </w:r>
      <w:r w:rsidRPr="00F35C22">
        <w:t>,</w:t>
      </w:r>
      <w:r w:rsidR="00F35C22" w:rsidRPr="00F35C22">
        <w:rPr>
          <w:vertAlign w:val="superscript"/>
        </w:rPr>
        <w:footnoteReference w:id="436"/>
      </w:r>
      <w:r w:rsidRPr="00F35C22">
        <w:t xml:space="preserve"> where the Court upheld a provision of the Lanham Act precluding registration of marks incorporating the name of a living person against a First Amendment challenge</w:t>
      </w:r>
      <w:r w:rsidR="00370FB0" w:rsidRPr="00F35C22">
        <w:t>.</w:t>
      </w:r>
      <w:r w:rsidR="00370FB0" w:rsidRPr="00F35C22">
        <w:t xml:space="preserve"> </w:t>
      </w:r>
      <w:r w:rsidR="00370FB0" w:rsidRPr="00F35C22">
        <w:t>I</w:t>
      </w:r>
      <w:r w:rsidRPr="00F35C22">
        <w:t xml:space="preserve">n </w:t>
      </w:r>
      <w:r w:rsidR="00F35C22" w:rsidRPr="00F35C22">
        <w:rPr>
          <w:i/>
        </w:rPr>
        <w:t>Elster</w:t>
      </w:r>
      <w:r w:rsidRPr="00F35C22">
        <w:t xml:space="preserve">, the Court distinguished </w:t>
      </w:r>
      <w:r w:rsidR="00F35C22" w:rsidRPr="00F35C22">
        <w:rPr>
          <w:i/>
        </w:rPr>
        <w:t>Tam</w:t>
      </w:r>
      <w:r w:rsidRPr="00F35C22">
        <w:t xml:space="preserve"> and </w:t>
      </w:r>
      <w:r w:rsidR="00F35C22" w:rsidRPr="00F35C22">
        <w:rPr>
          <w:i/>
        </w:rPr>
        <w:t>Brunetti</w:t>
      </w:r>
      <w:r w:rsidRPr="00F35C22">
        <w:t xml:space="preserve"> on the grounds that the provision at issue in </w:t>
      </w:r>
      <w:r w:rsidR="00F35C22" w:rsidRPr="00F35C22">
        <w:rPr>
          <w:i/>
        </w:rPr>
        <w:t>Elster</w:t>
      </w:r>
      <w:r w:rsidRPr="00F35C22">
        <w:t xml:space="preserve"> was viewpoint </w:t>
      </w:r>
      <w:proofErr w:type="gramStart"/>
      <w:r w:rsidRPr="00F35C22">
        <w:t>neutral, and</w:t>
      </w:r>
      <w:proofErr w:type="gramEnd"/>
      <w:r w:rsidRPr="00F35C22">
        <w:t xml:space="preserve"> indicated a reluctance to invoke the First Amendment against restrictions that were not viewpoint based.</w:t>
      </w:r>
      <w:r w:rsidR="00F35C22" w:rsidRPr="00F35C22">
        <w:rPr>
          <w:vertAlign w:val="superscript"/>
        </w:rPr>
        <w:footnoteReference w:id="437"/>
      </w:r>
      <w:r w:rsidRPr="00F35C22">
        <w:t xml:space="preserve"> Nevertheless, </w:t>
      </w:r>
      <w:r w:rsidR="00F35C22" w:rsidRPr="00F35C22">
        <w:rPr>
          <w:i/>
        </w:rPr>
        <w:t>Tam</w:t>
      </w:r>
      <w:r w:rsidRPr="00F35C22">
        <w:t xml:space="preserve"> and </w:t>
      </w:r>
      <w:r w:rsidR="00F35C22" w:rsidRPr="00F35C22">
        <w:rPr>
          <w:i/>
        </w:rPr>
        <w:t xml:space="preserve">Brunetti </w:t>
      </w:r>
      <w:r w:rsidRPr="00F35C22">
        <w:t>open the door to First Amendment arguments that may go beyond the protections of the exclusions</w:t>
      </w:r>
      <w:r w:rsidR="00370FB0" w:rsidRPr="00F35C22">
        <w:t>.</w:t>
      </w:r>
      <w:r w:rsidR="00370FB0" w:rsidRPr="00F35C22">
        <w:t xml:space="preserve"> </w:t>
      </w:r>
      <w:r w:rsidR="00370FB0" w:rsidRPr="00F35C22">
        <w:t>O</w:t>
      </w:r>
      <w:r w:rsidRPr="00F35C22">
        <w:t xml:space="preserve">ne would expect practitioners to test the limits of that decision </w:t>
      </w:r>
      <w:proofErr w:type="gramStart"/>
      <w:r w:rsidRPr="00F35C22">
        <w:t>fairly quickly</w:t>
      </w:r>
      <w:proofErr w:type="gramEnd"/>
      <w:r w:rsidR="00370FB0" w:rsidRPr="00F35C22">
        <w:t>.</w:t>
      </w:r>
      <w:r w:rsidR="00370FB0" w:rsidRPr="00F35C22">
        <w:t xml:space="preserve"> </w:t>
      </w:r>
      <w:r w:rsidR="00370FB0" w:rsidRPr="00F35C22">
        <w:t>I</w:t>
      </w:r>
      <w:r w:rsidRPr="00F35C22">
        <w:t xml:space="preserve">n most cases, courts will seek to resolve the issue on the basis of the statutory exclusions, </w:t>
      </w:r>
      <w:proofErr w:type="gramStart"/>
      <w:r w:rsidRPr="00F35C22">
        <w:t>but,</w:t>
      </w:r>
      <w:proofErr w:type="gramEnd"/>
      <w:r w:rsidRPr="00F35C22">
        <w:t xml:space="preserve"> particularly in light of the limitations set by the </w:t>
      </w:r>
      <w:r w:rsidR="00F35C22" w:rsidRPr="00F35C22">
        <w:rPr>
          <w:i/>
        </w:rPr>
        <w:t>Jack Daniel’s</w:t>
      </w:r>
      <w:r w:rsidRPr="00F35C22">
        <w:t xml:space="preserve"> case, we may see cases relying on </w:t>
      </w:r>
      <w:r w:rsidR="00F35C22" w:rsidRPr="00F35C22">
        <w:rPr>
          <w:i/>
        </w:rPr>
        <w:t>Tam</w:t>
      </w:r>
      <w:r w:rsidRPr="00F35C22">
        <w:t xml:space="preserve"> and </w:t>
      </w:r>
      <w:r w:rsidR="00F35C22" w:rsidRPr="00F35C22">
        <w:rPr>
          <w:i/>
        </w:rPr>
        <w:t>Brunetti</w:t>
      </w:r>
      <w:r w:rsidRPr="00F35C22">
        <w:t xml:space="preserve"> alone as a separate defense to a dilution claim.</w:t>
      </w:r>
      <w:r w:rsidR="00F35C22" w:rsidRPr="00F35C22">
        <w:rPr>
          <w:vertAlign w:val="superscript"/>
        </w:rPr>
        <w:footnoteReference w:id="438"/>
      </w:r>
    </w:p>
    <w:p w14:paraId="2A6A56ED" w14:textId="71A1D3C0" w:rsidR="00F35C22" w:rsidRPr="00F35C22" w:rsidRDefault="00F35C22" w:rsidP="00941BC0">
      <w:pPr>
        <w:pStyle w:val="BHead1"/>
      </w:pPr>
      <w:r w:rsidRPr="00F35C22">
        <w:t>IV-B.</w:t>
      </w:r>
      <w:r>
        <w:t xml:space="preserve"> </w:t>
      </w:r>
      <w:r w:rsidRPr="00F35C22">
        <w:t>First Sale as a Defense to Dilution Claims</w:t>
      </w:r>
    </w:p>
    <w:p w14:paraId="7992A207" w14:textId="316F655C" w:rsidR="00370FB0" w:rsidRPr="00F35C22" w:rsidRDefault="00F40CCD" w:rsidP="00F35C22">
      <w:pPr>
        <w:pStyle w:val="BNormal"/>
      </w:pPr>
      <w:r w:rsidRPr="00F35C22">
        <w:t>The first sale doctrine is a doctrine of “exhaustion” of trademark rights</w:t>
      </w:r>
      <w:r w:rsidR="00370FB0" w:rsidRPr="00F35C22">
        <w:t>.</w:t>
      </w:r>
      <w:r w:rsidR="00370FB0" w:rsidRPr="00F35C22">
        <w:t xml:space="preserve"> </w:t>
      </w:r>
      <w:r w:rsidR="00370FB0" w:rsidRPr="00F35C22">
        <w:t>T</w:t>
      </w:r>
      <w:r w:rsidRPr="00F35C22">
        <w:t>hat is, once a trademark owner sells its goods (or services) under the trademark, the purchaser can resell the goods with the trademark, provided that the resold goods are considered “genuine” goods.</w:t>
      </w:r>
      <w:r w:rsidR="00F35C22" w:rsidRPr="00F35C22">
        <w:rPr>
          <w:vertAlign w:val="superscript"/>
        </w:rPr>
        <w:footnoteReference w:id="439"/>
      </w:r>
      <w:r w:rsidRPr="00F35C22">
        <w:t xml:space="preserve"> Such a resale is not considered trademark </w:t>
      </w:r>
      <w:proofErr w:type="gramStart"/>
      <w:r w:rsidRPr="00F35C22">
        <w:t>infringement, and</w:t>
      </w:r>
      <w:proofErr w:type="gramEnd"/>
      <w:r w:rsidRPr="00F35C22">
        <w:t xml:space="preserve"> should not be considered diluting either.</w:t>
      </w:r>
      <w:r w:rsidR="00F35C22" w:rsidRPr="00F35C22">
        <w:rPr>
          <w:vertAlign w:val="superscript"/>
        </w:rPr>
        <w:footnoteReference w:id="440"/>
      </w:r>
    </w:p>
    <w:p w14:paraId="425B43E5" w14:textId="29BAC112" w:rsidR="00F35C22" w:rsidRPr="00F35C22" w:rsidRDefault="00F35C22" w:rsidP="00F35C22">
      <w:pPr>
        <w:pStyle w:val="BHead1"/>
      </w:pPr>
      <w:r w:rsidRPr="00F35C22">
        <w:rPr>
          <w:rStyle w:val="BBNAidChar"/>
          <w:rFonts w:eastAsiaTheme="majorEastAsia"/>
        </w:rPr>
        <w:t>V</w:t>
      </w:r>
      <w:r w:rsidRPr="00F35C22">
        <w:t>.</w:t>
      </w:r>
      <w:r>
        <w:t xml:space="preserve">  </w:t>
      </w:r>
      <w:r w:rsidRPr="00F35C22">
        <w:t>Registration as a Defense to State Dilution Claims</w:t>
      </w:r>
    </w:p>
    <w:p w14:paraId="5E075B9F" w14:textId="7C8D88B5" w:rsidR="00F35C22" w:rsidRPr="00F35C22" w:rsidRDefault="00F35C22" w:rsidP="00F35C22">
      <w:pPr>
        <w:pStyle w:val="BHead2"/>
      </w:pPr>
      <w:r>
        <w:t>V.</w:t>
      </w:r>
      <w:r w:rsidRPr="00F35C22">
        <w:rPr>
          <w:rStyle w:val="BBNAidChar"/>
          <w:rFonts w:eastAsiaTheme="majorEastAsia"/>
        </w:rPr>
        <w:t>A</w:t>
      </w:r>
      <w:r w:rsidRPr="00F35C22">
        <w:t>.</w:t>
      </w:r>
      <w:r>
        <w:t> </w:t>
      </w:r>
      <w:r w:rsidRPr="00F35C22">
        <w:tab/>
        <w:t>The Issues:</w:t>
      </w:r>
      <w:r w:rsidRPr="00F35C22">
        <w:t xml:space="preserve"> </w:t>
      </w:r>
      <w:r w:rsidRPr="00F35C22">
        <w:t>Discussion and Commentary</w:t>
      </w:r>
    </w:p>
    <w:p w14:paraId="5708803A" w14:textId="516D7AF8" w:rsidR="00370FB0" w:rsidRPr="00F35C22" w:rsidRDefault="00F40CCD" w:rsidP="00F35C22">
      <w:pPr>
        <w:pStyle w:val="BNormal"/>
      </w:pPr>
      <w:r w:rsidRPr="00F35C22">
        <w:t>In addition to the three exclusions provided in Section 43(c)(3) of the Lanham Act, discussed in Sections II through IV, above, there is a defense provided in the TDRA that it is not part of Section 43(c)(3)</w:t>
      </w:r>
      <w:r w:rsidR="00370FB0" w:rsidRPr="00F35C22">
        <w:t>.</w:t>
      </w:r>
      <w:r w:rsidR="00370FB0" w:rsidRPr="00F35C22">
        <w:t xml:space="preserve"> </w:t>
      </w:r>
      <w:r w:rsidR="00370FB0" w:rsidRPr="00F35C22">
        <w:t>S</w:t>
      </w:r>
      <w:r w:rsidRPr="00F35C22">
        <w:t>ection 43(c)(6), entitled “Ownership of valid registration a complete bar to action,” provides as follows:</w:t>
      </w:r>
    </w:p>
    <w:p w14:paraId="21A01E4C" w14:textId="5774E6F9" w:rsidR="00370FB0" w:rsidRPr="00F35C22" w:rsidRDefault="00F40CCD" w:rsidP="00F35C22">
      <w:pPr>
        <w:pStyle w:val="BQuotelong"/>
      </w:pPr>
      <w:r w:rsidRPr="00F35C22">
        <w:t>The ownership by a person of a valid registration under the Act of March 3, 1881, or the Act of February 20, 1905, or on the principal register under this chapter shall be a complete bar to an action against that person, with respect to that mark, that--</w:t>
      </w:r>
    </w:p>
    <w:p w14:paraId="04F58838" w14:textId="3ACDD5F8" w:rsidR="00370FB0" w:rsidRPr="00F35C22" w:rsidRDefault="00F40CCD" w:rsidP="00F35C22">
      <w:pPr>
        <w:pStyle w:val="BQuotelong"/>
      </w:pPr>
      <w:r w:rsidRPr="00F35C22">
        <w:t>(A) is brought by another person under the common law or a statute of a State</w:t>
      </w:r>
      <w:r w:rsidR="00370FB0" w:rsidRPr="00F35C22">
        <w:t>;</w:t>
      </w:r>
      <w:r w:rsidR="00370FB0" w:rsidRPr="00F35C22">
        <w:t xml:space="preserve"> </w:t>
      </w:r>
      <w:r w:rsidR="00370FB0" w:rsidRPr="00F35C22">
        <w:t>a</w:t>
      </w:r>
      <w:r w:rsidRPr="00F35C22">
        <w:t>nd</w:t>
      </w:r>
    </w:p>
    <w:p w14:paraId="37079A99" w14:textId="05965A12" w:rsidR="00370FB0" w:rsidRPr="00F35C22" w:rsidRDefault="00F40CCD" w:rsidP="00F35C22">
      <w:pPr>
        <w:pStyle w:val="BQuotelong"/>
      </w:pPr>
      <w:r w:rsidRPr="00F35C22">
        <w:t>(B)(</w:t>
      </w:r>
      <w:proofErr w:type="spellStart"/>
      <w:r w:rsidRPr="00F35C22">
        <w:t>i</w:t>
      </w:r>
      <w:proofErr w:type="spellEnd"/>
      <w:r w:rsidRPr="00F35C22">
        <w:t xml:space="preserve">) seeks to prevent dilution by blurring or dilution by </w:t>
      </w:r>
      <w:proofErr w:type="spellStart"/>
      <w:r w:rsidRPr="00F35C22">
        <w:t>tarnishment</w:t>
      </w:r>
      <w:proofErr w:type="spellEnd"/>
      <w:r w:rsidR="00370FB0" w:rsidRPr="00F35C22">
        <w:t>;</w:t>
      </w:r>
      <w:r w:rsidR="00370FB0" w:rsidRPr="00F35C22">
        <w:t xml:space="preserve"> </w:t>
      </w:r>
      <w:r w:rsidR="00370FB0" w:rsidRPr="00F35C22">
        <w:t>o</w:t>
      </w:r>
      <w:r w:rsidRPr="00F35C22">
        <w:t>r</w:t>
      </w:r>
    </w:p>
    <w:p w14:paraId="7CC9477E" w14:textId="740A293F" w:rsidR="00370FB0" w:rsidRPr="00F35C22" w:rsidRDefault="00F40CCD" w:rsidP="00F35C22">
      <w:pPr>
        <w:pStyle w:val="BQuotelong"/>
      </w:pPr>
      <w:r w:rsidRPr="00F35C22">
        <w:t>(ii) asserts any claim of actual or likely damage or harm to the distinctiveness or reputation of a mark, label, or form of advertisement</w:t>
      </w:r>
      <w:r w:rsidR="00370FB0" w:rsidRPr="00F35C22">
        <w:t>.</w:t>
      </w:r>
      <w:r w:rsidR="00370FB0" w:rsidRPr="00F35C22">
        <w:t xml:space="preserve"> </w:t>
      </w:r>
      <w:r w:rsidR="00F35C22" w:rsidRPr="00F35C22">
        <w:rPr>
          <w:vertAlign w:val="superscript"/>
        </w:rPr>
        <w:footnoteReference w:id="441"/>
      </w:r>
    </w:p>
    <w:p w14:paraId="33B16117" w14:textId="0233EA1C" w:rsidR="00370FB0" w:rsidRPr="00F35C22" w:rsidRDefault="00F40CCD" w:rsidP="00F35C22">
      <w:pPr>
        <w:pStyle w:val="BNormal"/>
      </w:pPr>
      <w:r w:rsidRPr="00F35C22">
        <w:t>A similar version of this defense was contained in the original FTDA as Section 43(c)(3)</w:t>
      </w:r>
      <w:r w:rsidR="00370FB0" w:rsidRPr="00F35C22">
        <w:t>.</w:t>
      </w:r>
      <w:r w:rsidR="00370FB0" w:rsidRPr="00F35C22">
        <w:t xml:space="preserve"> </w:t>
      </w:r>
      <w:r w:rsidR="00370FB0" w:rsidRPr="00F35C22">
        <w:t>T</w:t>
      </w:r>
      <w:r w:rsidRPr="00F35C22">
        <w:t xml:space="preserve">he original </w:t>
      </w:r>
      <w:r w:rsidRPr="00F35C22">
        <w:lastRenderedPageBreak/>
        <w:t>version provided:</w:t>
      </w:r>
    </w:p>
    <w:p w14:paraId="453B540F" w14:textId="44DD4561" w:rsidR="00370FB0" w:rsidRPr="00F35C22" w:rsidRDefault="00F40CCD" w:rsidP="00F35C22">
      <w:pPr>
        <w:pStyle w:val="BQuotelong"/>
      </w:pPr>
      <w:r w:rsidRPr="00F35C22">
        <w:t>The ownership by a person of a valid registration under the Act of March 3, 1881, or the Act of February 20, 1905, or on the principal register shall be a complete bar to an action against that person, with respect to that mark, that is brought by another person under the common law or a statute of the State and that seeks to prevent dilution of the distinctiveness of a mark, label, or form of advertisement.</w:t>
      </w:r>
      <w:r w:rsidR="00F35C22" w:rsidRPr="00F35C22">
        <w:rPr>
          <w:vertAlign w:val="superscript"/>
        </w:rPr>
        <w:footnoteReference w:id="442"/>
      </w:r>
    </w:p>
    <w:p w14:paraId="3B509F35" w14:textId="63977B93" w:rsidR="00370FB0" w:rsidRPr="00F35C22" w:rsidRDefault="00F40CCD" w:rsidP="00F35C22">
      <w:pPr>
        <w:pStyle w:val="BNormal"/>
      </w:pPr>
      <w:r w:rsidRPr="00F35C22">
        <w:t>Obviously, Congress believed that a valid federal registration should trump a state statutory or common-law dilution action.</w:t>
      </w:r>
      <w:r w:rsidR="00F35C22" w:rsidRPr="00F35C22">
        <w:rPr>
          <w:vertAlign w:val="superscript"/>
        </w:rPr>
        <w:footnoteReference w:id="443"/>
      </w:r>
      <w:r w:rsidRPr="00F35C22">
        <w:t xml:space="preserve"> The Section 43(c)(6) defense serves two related purposes</w:t>
      </w:r>
      <w:r w:rsidR="00370FB0" w:rsidRPr="00F35C22">
        <w:t>.</w:t>
      </w:r>
      <w:r w:rsidR="00370FB0" w:rsidRPr="00F35C22">
        <w:t xml:space="preserve"> </w:t>
      </w:r>
      <w:r w:rsidR="00370FB0" w:rsidRPr="00F35C22">
        <w:t>F</w:t>
      </w:r>
      <w:r w:rsidRPr="00F35C22">
        <w:t>irst, this defense was necessary because Congress chose not to have the FTDA or</w:t>
      </w:r>
    </w:p>
    <w:p w14:paraId="21EB41BC" w14:textId="6720CBE5" w:rsidR="00370FB0" w:rsidRPr="00F35C22" w:rsidRDefault="00F40CCD" w:rsidP="00F35C22">
      <w:pPr>
        <w:pStyle w:val="BNormal"/>
      </w:pPr>
      <w:r w:rsidRPr="00F35C22">
        <w:t>TDRA preempt state laws.</w:t>
      </w:r>
      <w:r w:rsidR="00F35C22" w:rsidRPr="00F35C22">
        <w:rPr>
          <w:vertAlign w:val="superscript"/>
        </w:rPr>
        <w:footnoteReference w:id="444"/>
      </w:r>
      <w:r w:rsidRPr="00F35C22">
        <w:t xml:space="preserve"> Without this section, litigants would believe that they could use state dilution law to triumph despite the defendant’s ownership of a valid federal registration</w:t>
      </w:r>
      <w:r w:rsidR="00370FB0" w:rsidRPr="00F35C22">
        <w:t>.</w:t>
      </w:r>
      <w:r w:rsidR="00370FB0" w:rsidRPr="00F35C22">
        <w:t xml:space="preserve"> </w:t>
      </w:r>
      <w:r w:rsidR="00370FB0" w:rsidRPr="00F35C22">
        <w:t>B</w:t>
      </w:r>
      <w:r w:rsidRPr="00F35C22">
        <w:t>ecause state dilution laws can be used by owners of nonregistered marks, it seems especially unfair to permit such claims to eliminate the value of the federal registration</w:t>
      </w:r>
      <w:r w:rsidR="00370FB0" w:rsidRPr="00F35C22">
        <w:t>.</w:t>
      </w:r>
      <w:r w:rsidR="00370FB0" w:rsidRPr="00F35C22">
        <w:t xml:space="preserve"> </w:t>
      </w:r>
      <w:r w:rsidR="00370FB0" w:rsidRPr="00F35C22">
        <w:t>S</w:t>
      </w:r>
      <w:r w:rsidRPr="00F35C22">
        <w:t>econd, by preempting the operation of state law against federally registered marks, Congress was encouraging the federal registration of trademarks.</w:t>
      </w:r>
      <w:r w:rsidR="00F35C22" w:rsidRPr="00F35C22">
        <w:rPr>
          <w:vertAlign w:val="superscript"/>
        </w:rPr>
        <w:footnoteReference w:id="445"/>
      </w:r>
    </w:p>
    <w:p w14:paraId="4227CC9B" w14:textId="2C6011E5" w:rsidR="00370FB0" w:rsidRPr="00F35C22" w:rsidRDefault="00F40CCD" w:rsidP="00F35C22">
      <w:pPr>
        <w:pStyle w:val="BNormal"/>
      </w:pPr>
      <w:r w:rsidRPr="00F35C22">
        <w:t>There are three aspects of Section 43(c)(6) worthy of special mention</w:t>
      </w:r>
      <w:r w:rsidR="00370FB0" w:rsidRPr="00F35C22">
        <w:t>.</w:t>
      </w:r>
      <w:r w:rsidR="00370FB0" w:rsidRPr="00F35C22">
        <w:t xml:space="preserve"> </w:t>
      </w:r>
      <w:r w:rsidR="00370FB0" w:rsidRPr="00F35C22">
        <w:t>F</w:t>
      </w:r>
      <w:r w:rsidRPr="00F35C22">
        <w:t>irst, “registration” includes registrations under the predecessor statutes to the Lanham Act from 1881 and 1905</w:t>
      </w:r>
      <w:r w:rsidR="00370FB0" w:rsidRPr="00F35C22">
        <w:t>.</w:t>
      </w:r>
      <w:r w:rsidR="00370FB0" w:rsidRPr="00F35C22">
        <w:t xml:space="preserve"> </w:t>
      </w:r>
      <w:r w:rsidR="00370FB0" w:rsidRPr="00F35C22">
        <w:t>S</w:t>
      </w:r>
      <w:r w:rsidRPr="00F35C22">
        <w:t xml:space="preserve">econd, and more crucial, protected “registrations” under the Lanham Act are </w:t>
      </w:r>
      <w:r w:rsidR="00F35C22" w:rsidRPr="00F35C22">
        <w:rPr>
          <w:i/>
        </w:rPr>
        <w:t>only</w:t>
      </w:r>
      <w:r w:rsidRPr="00F35C22">
        <w:t xml:space="preserve"> those appearing in the Principal Register</w:t>
      </w:r>
      <w:r w:rsidR="00370FB0" w:rsidRPr="00F35C22">
        <w:t>.</w:t>
      </w:r>
      <w:r w:rsidR="00370FB0" w:rsidRPr="00F35C22">
        <w:t xml:space="preserve"> </w:t>
      </w:r>
      <w:r w:rsidR="00370FB0" w:rsidRPr="00F35C22">
        <w:t>A</w:t>
      </w:r>
      <w:r w:rsidRPr="00F35C22">
        <w:t xml:space="preserve"> mark registered on the Supplemental Register is not protected by this defense.</w:t>
      </w:r>
      <w:r w:rsidR="00F35C22" w:rsidRPr="00F35C22">
        <w:rPr>
          <w:vertAlign w:val="superscript"/>
        </w:rPr>
        <w:footnoteReference w:id="446"/>
      </w:r>
      <w:r w:rsidRPr="00F35C22">
        <w:t xml:space="preserve"> This distinction is not surprising</w:t>
      </w:r>
      <w:r w:rsidR="00370FB0" w:rsidRPr="00F35C22">
        <w:t>.</w:t>
      </w:r>
      <w:r w:rsidR="00370FB0" w:rsidRPr="00F35C22">
        <w:t xml:space="preserve"> </w:t>
      </w:r>
      <w:r w:rsidR="00370FB0" w:rsidRPr="00F35C22">
        <w:t>T</w:t>
      </w:r>
      <w:r w:rsidRPr="00F35C22">
        <w:t>he Supplemental Register</w:t>
      </w:r>
      <w:r w:rsidR="00F35C22" w:rsidRPr="00F35C22">
        <w:rPr>
          <w:vertAlign w:val="superscript"/>
        </w:rPr>
        <w:footnoteReference w:id="447"/>
      </w:r>
      <w:r w:rsidRPr="00F35C22">
        <w:t xml:space="preserve"> is used primarily for marks that are otherwise not registrable—often because they are descriptive and have no secondary meaning.</w:t>
      </w:r>
      <w:r w:rsidR="00F35C22" w:rsidRPr="00F35C22">
        <w:rPr>
          <w:vertAlign w:val="superscript"/>
        </w:rPr>
        <w:footnoteReference w:id="448"/>
      </w:r>
    </w:p>
    <w:p w14:paraId="21F1CCF2" w14:textId="38A6B7B8" w:rsidR="00370FB0" w:rsidRPr="00F35C22" w:rsidRDefault="00F40CCD" w:rsidP="00F35C22">
      <w:pPr>
        <w:pStyle w:val="BNormal"/>
      </w:pPr>
      <w:r w:rsidRPr="00F35C22">
        <w:t>A third interesting aspect is the precise preemptive language</w:t>
      </w:r>
      <w:r w:rsidR="00370FB0" w:rsidRPr="00F35C22">
        <w:t>.</w:t>
      </w:r>
      <w:r w:rsidR="00370FB0" w:rsidRPr="00F35C22">
        <w:t xml:space="preserve"> </w:t>
      </w:r>
      <w:r w:rsidR="00370FB0" w:rsidRPr="00F35C22">
        <w:t>T</w:t>
      </w:r>
      <w:r w:rsidRPr="00F35C22">
        <w:t>he original (i.e., pre-TDRA) language protected federally registered marks against any state law claim “that seeks to prevent dilution of the distinctiveness of a mark</w:t>
      </w:r>
      <w:r w:rsidR="00370FB0" w:rsidRPr="00F35C22">
        <w:t xml:space="preserve"> </w:t>
      </w:r>
      <w:r w:rsidRPr="00F35C22">
        <w:t>…</w:t>
      </w:r>
      <w:r w:rsidR="00370FB0" w:rsidRPr="00F35C22">
        <w:t xml:space="preserve"> </w:t>
      </w:r>
      <w:r w:rsidRPr="00F35C22">
        <w:t>.”</w:t>
      </w:r>
      <w:r w:rsidR="00F35C22" w:rsidRPr="00F35C22">
        <w:rPr>
          <w:vertAlign w:val="superscript"/>
        </w:rPr>
        <w:footnoteReference w:id="449"/>
      </w:r>
      <w:r w:rsidRPr="00F35C22">
        <w:t xml:space="preserve"> The amended version goes further</w:t>
      </w:r>
      <w:r w:rsidR="00370FB0" w:rsidRPr="00F35C22">
        <w:t>.</w:t>
      </w:r>
      <w:r w:rsidR="00370FB0" w:rsidRPr="00F35C22">
        <w:t xml:space="preserve"> </w:t>
      </w:r>
      <w:r w:rsidR="00370FB0" w:rsidRPr="00F35C22">
        <w:t>F</w:t>
      </w:r>
      <w:r w:rsidRPr="00F35C22">
        <w:t>irst, Section 43(c)(3)(B)(</w:t>
      </w:r>
      <w:proofErr w:type="spellStart"/>
      <w:r w:rsidRPr="00F35C22">
        <w:t>i</w:t>
      </w:r>
      <w:proofErr w:type="spellEnd"/>
      <w:r w:rsidRPr="00F35C22">
        <w:t xml:space="preserve">) protects against any state claim seeking to protect a mark against “dilution by blurring or dilution by </w:t>
      </w:r>
      <w:proofErr w:type="spellStart"/>
      <w:r w:rsidRPr="00F35C22">
        <w:t>tarnishment</w:t>
      </w:r>
      <w:proofErr w:type="spellEnd"/>
      <w:r w:rsidRPr="00F35C22">
        <w:t>.” When the TDRA was enacted in 2006, there were no state dilution laws that used those terms to describe the scope of their protection, but that has since changed.</w:t>
      </w:r>
      <w:r w:rsidR="00F35C22" w:rsidRPr="00F35C22">
        <w:rPr>
          <w:vertAlign w:val="superscript"/>
        </w:rPr>
        <w:footnoteReference w:id="450"/>
      </w:r>
      <w:r w:rsidRPr="00F35C22">
        <w:t xml:space="preserve"> Because both dilution by blurring and dilution by </w:t>
      </w:r>
      <w:proofErr w:type="spellStart"/>
      <w:r w:rsidRPr="00F35C22">
        <w:t>tarnishment</w:t>
      </w:r>
      <w:proofErr w:type="spellEnd"/>
      <w:r w:rsidRPr="00F35C22">
        <w:t xml:space="preserve"> are defined in Section 43(c)(2), one may assume that this section is intended to incorporate those definitions</w:t>
      </w:r>
      <w:r w:rsidR="00370FB0" w:rsidRPr="00F35C22">
        <w:t>.</w:t>
      </w:r>
      <w:r w:rsidR="00370FB0" w:rsidRPr="00F35C22">
        <w:t xml:space="preserve"> </w:t>
      </w:r>
      <w:r w:rsidR="00370FB0" w:rsidRPr="00F35C22">
        <w:t>W</w:t>
      </w:r>
      <w:r w:rsidRPr="00F35C22">
        <w:t xml:space="preserve">hether the definition of “dilution by </w:t>
      </w:r>
      <w:proofErr w:type="spellStart"/>
      <w:r w:rsidRPr="00F35C22">
        <w:t>tarnishment</w:t>
      </w:r>
      <w:proofErr w:type="spellEnd"/>
      <w:r w:rsidRPr="00F35C22">
        <w:t>” would be found to be as broad as the definition of “injury to business reputation” in a state statute is an interesting theoretical problem</w:t>
      </w:r>
      <w:r w:rsidR="00370FB0" w:rsidRPr="00F35C22">
        <w:t>.</w:t>
      </w:r>
      <w:r w:rsidR="00370FB0" w:rsidRPr="00F35C22">
        <w:t xml:space="preserve"> </w:t>
      </w:r>
      <w:r w:rsidR="00370FB0" w:rsidRPr="00F35C22">
        <w:t>H</w:t>
      </w:r>
      <w:r w:rsidRPr="00F35C22">
        <w:t xml:space="preserve">owever, it does not appear that judicial decisions generally interpret “injury to business reputation” to mean anything more than “dilution by </w:t>
      </w:r>
      <w:proofErr w:type="spellStart"/>
      <w:r w:rsidRPr="00F35C22">
        <w:t>tarnishment</w:t>
      </w:r>
      <w:proofErr w:type="spellEnd"/>
      <w:r w:rsidRPr="00F35C22">
        <w:t>,” as that phrase is defined in Section 43(c)(2)(C)</w:t>
      </w:r>
      <w:r w:rsidR="00370FB0" w:rsidRPr="00F35C22">
        <w:t>.</w:t>
      </w:r>
      <w:r w:rsidR="00370FB0" w:rsidRPr="00F35C22">
        <w:t xml:space="preserve"> </w:t>
      </w:r>
      <w:r w:rsidR="00370FB0" w:rsidRPr="00F35C22">
        <w:t>M</w:t>
      </w:r>
      <w:r w:rsidRPr="00F35C22">
        <w:t xml:space="preserve">oreover, the language of Section </w:t>
      </w:r>
      <w:r w:rsidRPr="00F35C22">
        <w:lastRenderedPageBreak/>
        <w:t>43(c)(6)(B)(ii) preempts state law claims that relate to the “reputation of a mark.” Although it is possible that injury to business reputation encompasses more than injury to the reputation of the mark, the language is probably sufficient, even if imperfect</w:t>
      </w:r>
      <w:r w:rsidR="00370FB0" w:rsidRPr="00F35C22">
        <w:t>.</w:t>
      </w:r>
      <w:r w:rsidR="00370FB0" w:rsidRPr="00F35C22">
        <w:t xml:space="preserve"> </w:t>
      </w:r>
      <w:r w:rsidR="00370FB0" w:rsidRPr="00F35C22">
        <w:t>I</w:t>
      </w:r>
      <w:r w:rsidRPr="00F35C22">
        <w:t xml:space="preserve">t is somewhat of an improvement over the original language of this section, which contained no specific reference to any type of </w:t>
      </w:r>
      <w:proofErr w:type="spellStart"/>
      <w:r w:rsidRPr="00F35C22">
        <w:t>tarnishment</w:t>
      </w:r>
      <w:proofErr w:type="spellEnd"/>
      <w:r w:rsidRPr="00F35C22">
        <w:t xml:space="preserve"> claim, leaving open the possibility that such claims would not be preempted.</w:t>
      </w:r>
      <w:r w:rsidR="00F35C22" w:rsidRPr="00F35C22">
        <w:rPr>
          <w:vertAlign w:val="superscript"/>
        </w:rPr>
        <w:footnoteReference w:id="451"/>
      </w:r>
    </w:p>
    <w:p w14:paraId="205DA57C" w14:textId="718953D4" w:rsidR="00370FB0" w:rsidRPr="00F35C22" w:rsidRDefault="00F40CCD" w:rsidP="00F35C22">
      <w:pPr>
        <w:pStyle w:val="BNormal"/>
      </w:pPr>
      <w:r w:rsidRPr="00F35C22">
        <w:t>One should also note that the “injury to business reputation” problem is not an issue under all state laws</w:t>
      </w:r>
      <w:r w:rsidR="00370FB0" w:rsidRPr="00F35C22">
        <w:t>.</w:t>
      </w:r>
      <w:r w:rsidR="00370FB0" w:rsidRPr="00F35C22">
        <w:t xml:space="preserve"> </w:t>
      </w:r>
      <w:r w:rsidR="00370FB0" w:rsidRPr="00F35C22">
        <w:t>S</w:t>
      </w:r>
      <w:r w:rsidRPr="00F35C22">
        <w:t xml:space="preserve">ome states appear to be indifferent about whether </w:t>
      </w:r>
      <w:proofErr w:type="spellStart"/>
      <w:r w:rsidRPr="00F35C22">
        <w:t>tarnishment</w:t>
      </w:r>
      <w:proofErr w:type="spellEnd"/>
      <w:r w:rsidRPr="00F35C22">
        <w:t xml:space="preserve"> is considered part of dilution or a separate claim for “injury to business reputation.” Most state laws enacted after 1990</w:t>
      </w:r>
      <w:r w:rsidR="00F35C22" w:rsidRPr="00F35C22">
        <w:rPr>
          <w:b/>
        </w:rPr>
        <w:t xml:space="preserve"> </w:t>
      </w:r>
      <w:r w:rsidRPr="00F35C22">
        <w:t xml:space="preserve">use the language of the original FTDA, which did not mention </w:t>
      </w:r>
      <w:proofErr w:type="spellStart"/>
      <w:r w:rsidRPr="00F35C22">
        <w:t>tarnishment</w:t>
      </w:r>
      <w:proofErr w:type="spellEnd"/>
      <w:r w:rsidRPr="00F35C22">
        <w:t>, although most courts seemed to have assumed that it was included.</w:t>
      </w:r>
      <w:r w:rsidR="00F35C22" w:rsidRPr="00F35C22">
        <w:rPr>
          <w:vertAlign w:val="superscript"/>
        </w:rPr>
        <w:footnoteReference w:id="452"/>
      </w:r>
    </w:p>
    <w:p w14:paraId="421554E3" w14:textId="7C9B4B70" w:rsidR="00370FB0" w:rsidRPr="00F35C22" w:rsidRDefault="00F40CCD" w:rsidP="00F35C22">
      <w:pPr>
        <w:pStyle w:val="BNormal"/>
      </w:pPr>
      <w:r w:rsidRPr="00F35C22">
        <w:t>Moreover, Section 43(c)(6)(B)(ii) preempts “</w:t>
      </w:r>
      <w:r w:rsidR="00F35C22" w:rsidRPr="00F35C22">
        <w:rPr>
          <w:i/>
        </w:rPr>
        <w:t>any claim”</w:t>
      </w:r>
      <w:r w:rsidRPr="00F35C22">
        <w:t xml:space="preserve"> that asserts harm to the distinctiveness or reputation of a mark or form of advertisement</w:t>
      </w:r>
      <w:r w:rsidR="00370FB0" w:rsidRPr="00F35C22">
        <w:t>.</w:t>
      </w:r>
      <w:r w:rsidR="00370FB0" w:rsidRPr="00F35C22">
        <w:t xml:space="preserve"> </w:t>
      </w:r>
      <w:r w:rsidR="00370FB0" w:rsidRPr="00F35C22">
        <w:t>T</w:t>
      </w:r>
      <w:r w:rsidRPr="00F35C22">
        <w:t>his is interesting because this subsection does not refer to a claim for “dilution” but instead to any claim that falls within the general category</w:t>
      </w:r>
      <w:r w:rsidR="00370FB0" w:rsidRPr="00F35C22">
        <w:t>.</w:t>
      </w:r>
      <w:r w:rsidR="00370FB0" w:rsidRPr="00F35C22">
        <w:t xml:space="preserve"> </w:t>
      </w:r>
      <w:r w:rsidR="00370FB0" w:rsidRPr="00F35C22">
        <w:t>T</w:t>
      </w:r>
      <w:r w:rsidRPr="00F35C22">
        <w:t>hus, even if the claim might not be characterized as a “dilution” claim, it will be preempted.</w:t>
      </w:r>
      <w:r w:rsidR="00F35C22" w:rsidRPr="00F35C22">
        <w:rPr>
          <w:vertAlign w:val="superscript"/>
        </w:rPr>
        <w:footnoteReference w:id="453"/>
      </w:r>
    </w:p>
    <w:p w14:paraId="3BA2B55B" w14:textId="105E50E2" w:rsidR="00370FB0" w:rsidRPr="00F35C22" w:rsidRDefault="00F40CCD" w:rsidP="00F35C22">
      <w:pPr>
        <w:pStyle w:val="BNormal"/>
      </w:pPr>
      <w:r w:rsidRPr="00F35C22">
        <w:t>As originally enacted by the TDRA in 2006, there was an oddity in the way that Section 43(c)(6) was worded.</w:t>
      </w:r>
      <w:r w:rsidR="00F35C22" w:rsidRPr="00F35C22">
        <w:rPr>
          <w:vertAlign w:val="superscript"/>
        </w:rPr>
        <w:footnoteReference w:id="454"/>
      </w:r>
      <w:r w:rsidRPr="00F35C22">
        <w:t xml:space="preserve"> Subsection (A) contained two requirements (</w:t>
      </w:r>
      <w:proofErr w:type="spellStart"/>
      <w:r w:rsidRPr="00F35C22">
        <w:t>subnumbered</w:t>
      </w:r>
      <w:proofErr w:type="spellEnd"/>
      <w:r w:rsidRPr="00F35C22">
        <w:t xml:space="preserve"> (</w:t>
      </w:r>
      <w:proofErr w:type="spellStart"/>
      <w:r w:rsidRPr="00F35C22">
        <w:t>i</w:t>
      </w:r>
      <w:proofErr w:type="spellEnd"/>
      <w:r w:rsidRPr="00F35C22">
        <w:t>) and (ii))</w:t>
      </w:r>
      <w:r w:rsidR="00370FB0" w:rsidRPr="00F35C22">
        <w:t>:</w:t>
      </w:r>
      <w:r w:rsidR="00370FB0" w:rsidRPr="00F35C22">
        <w:t xml:space="preserve"> </w:t>
      </w:r>
      <w:r w:rsidR="00370FB0" w:rsidRPr="00F35C22">
        <w:t>t</w:t>
      </w:r>
      <w:r w:rsidRPr="00F35C22">
        <w:t xml:space="preserve">hat the preempted claim be brought under the common law or statutory law of a state, and that it be a claim for dilution by blurring or dilution by </w:t>
      </w:r>
      <w:proofErr w:type="spellStart"/>
      <w:r w:rsidRPr="00F35C22">
        <w:t>tarnishment</w:t>
      </w:r>
      <w:proofErr w:type="spellEnd"/>
      <w:r w:rsidR="00370FB0" w:rsidRPr="00F35C22">
        <w:t>.</w:t>
      </w:r>
      <w:r w:rsidR="00370FB0" w:rsidRPr="00F35C22">
        <w:t xml:space="preserve"> </w:t>
      </w:r>
      <w:r w:rsidR="00370FB0" w:rsidRPr="00F35C22">
        <w:t>S</w:t>
      </w:r>
      <w:r w:rsidRPr="00F35C22">
        <w:t>ubsection (B) was set off from subsection (A) by the disjunctive “</w:t>
      </w:r>
      <w:proofErr w:type="gramStart"/>
      <w:r w:rsidRPr="00F35C22">
        <w:t>or,</w:t>
      </w:r>
      <w:proofErr w:type="gramEnd"/>
      <w:r w:rsidRPr="00F35C22">
        <w:t>” which indicated that the two subsections were independent bases for preemption</w:t>
      </w:r>
      <w:r w:rsidR="00370FB0" w:rsidRPr="00F35C22">
        <w:t>.</w:t>
      </w:r>
      <w:r w:rsidR="00370FB0" w:rsidRPr="00F35C22">
        <w:t xml:space="preserve"> </w:t>
      </w:r>
      <w:r w:rsidR="00370FB0" w:rsidRPr="00F35C22">
        <w:t>S</w:t>
      </w:r>
      <w:r w:rsidRPr="00F35C22">
        <w:t>ubsection (B) broadly preempted “any claim” and contained no reference to state common law or statutory law</w:t>
      </w:r>
      <w:r w:rsidR="00370FB0" w:rsidRPr="00F35C22">
        <w:t>.</w:t>
      </w:r>
      <w:r w:rsidR="00370FB0" w:rsidRPr="00F35C22">
        <w:t xml:space="preserve"> </w:t>
      </w:r>
      <w:r w:rsidR="00370FB0" w:rsidRPr="00F35C22">
        <w:t>O</w:t>
      </w:r>
      <w:r w:rsidRPr="00F35C22">
        <w:t>ne could interpret this to mean that even federal dilution claims are preempted by the existence of a registration</w:t>
      </w:r>
      <w:r w:rsidR="00370FB0" w:rsidRPr="00F35C22">
        <w:t>.</w:t>
      </w:r>
      <w:r w:rsidR="00370FB0" w:rsidRPr="00F35C22">
        <w:t xml:space="preserve"> </w:t>
      </w:r>
      <w:r w:rsidR="00370FB0" w:rsidRPr="00F35C22">
        <w:t>T</w:t>
      </w:r>
      <w:r w:rsidRPr="00F35C22">
        <w:t xml:space="preserve">his would be a major change from the </w:t>
      </w:r>
      <w:r w:rsidRPr="00F35C22">
        <w:lastRenderedPageBreak/>
        <w:t>prior language, but there is no indication in the legislative history that such a momentous change was intended.</w:t>
      </w:r>
      <w:r w:rsidR="00F35C22" w:rsidRPr="00F35C22">
        <w:rPr>
          <w:vertAlign w:val="superscript"/>
        </w:rPr>
        <w:footnoteReference w:id="455"/>
      </w:r>
      <w:r w:rsidRPr="00F35C22">
        <w:t xml:space="preserve"> Assuming that Congress wanted only to preempt state law claims, it would have been more appropriate to number subsection (B) as subsection (A)(iii).</w:t>
      </w:r>
      <w:r w:rsidR="00F35C22" w:rsidRPr="00F35C22">
        <w:rPr>
          <w:vertAlign w:val="superscript"/>
        </w:rPr>
        <w:footnoteReference w:id="456"/>
      </w:r>
      <w:r w:rsidRPr="00F35C22">
        <w:t xml:space="preserve"> Evidently, this was a drafting error</w:t>
      </w:r>
      <w:r w:rsidR="00370FB0" w:rsidRPr="00F35C22">
        <w:t>.</w:t>
      </w:r>
      <w:r w:rsidR="00370FB0" w:rsidRPr="00F35C22">
        <w:t xml:space="preserve"> </w:t>
      </w:r>
      <w:r w:rsidR="00370FB0" w:rsidRPr="00F35C22">
        <w:t>H</w:t>
      </w:r>
      <w:r w:rsidRPr="00F35C22">
        <w:t>owever, it took six years to correct the problem</w:t>
      </w:r>
      <w:r w:rsidR="00370FB0" w:rsidRPr="00F35C22">
        <w:t>.</w:t>
      </w:r>
      <w:r w:rsidR="00370FB0" w:rsidRPr="00F35C22">
        <w:t xml:space="preserve"> </w:t>
      </w:r>
      <w:r w:rsidR="00370FB0" w:rsidRPr="00F35C22">
        <w:t>I</w:t>
      </w:r>
      <w:r w:rsidRPr="00F35C22">
        <w:t>n 2012, Congress amended this subsection, making it clear that only state dilution claims are preempted by this provision.</w:t>
      </w:r>
      <w:r w:rsidR="00F35C22" w:rsidRPr="00F35C22">
        <w:rPr>
          <w:vertAlign w:val="superscript"/>
        </w:rPr>
        <w:footnoteReference w:id="457"/>
      </w:r>
      <w:r w:rsidRPr="00F35C22">
        <w:t xml:space="preserve"> However, the current version only applies to claims filed after the amendment was enacted;</w:t>
      </w:r>
      <w:r w:rsidR="00F35C22" w:rsidRPr="00F35C22">
        <w:rPr>
          <w:vertAlign w:val="superscript"/>
        </w:rPr>
        <w:footnoteReference w:id="458"/>
      </w:r>
      <w:r w:rsidRPr="00F35C22">
        <w:t xml:space="preserve"> thus, there may still be cases for which the 2006 language would be applicable.</w:t>
      </w:r>
      <w:r w:rsidR="00F35C22" w:rsidRPr="00F35C22">
        <w:rPr>
          <w:vertAlign w:val="superscript"/>
        </w:rPr>
        <w:footnoteReference w:id="459"/>
      </w:r>
    </w:p>
    <w:p w14:paraId="5FD6AF61" w14:textId="6CAA124D" w:rsidR="00370FB0" w:rsidRPr="00F35C22" w:rsidRDefault="00F40CCD" w:rsidP="00F35C22">
      <w:pPr>
        <w:pStyle w:val="BNormal"/>
      </w:pPr>
      <w:r w:rsidRPr="00F35C22">
        <w:t>Although it appears to have been the result of an oversight, barring TDRA claims against federally registered marks would not have been anomalous</w:t>
      </w:r>
      <w:r w:rsidR="00370FB0" w:rsidRPr="00F35C22">
        <w:t>.</w:t>
      </w:r>
      <w:r w:rsidR="00370FB0" w:rsidRPr="00F35C22">
        <w:t xml:space="preserve"> </w:t>
      </w:r>
      <w:r w:rsidR="00370FB0" w:rsidRPr="00F35C22">
        <w:t>T</w:t>
      </w:r>
      <w:r w:rsidRPr="00F35C22">
        <w:t xml:space="preserve">he TDRA applies only when the second user begins use </w:t>
      </w:r>
      <w:r w:rsidR="00F35C22" w:rsidRPr="00F35C22">
        <w:rPr>
          <w:i/>
        </w:rPr>
        <w:t>after</w:t>
      </w:r>
      <w:r w:rsidRPr="00F35C22">
        <w:t xml:space="preserve"> the mark becomes famous</w:t>
      </w:r>
      <w:r w:rsidR="00370FB0" w:rsidRPr="00F35C22">
        <w:t>.</w:t>
      </w:r>
      <w:r w:rsidR="00370FB0" w:rsidRPr="00F35C22">
        <w:t xml:space="preserve"> </w:t>
      </w:r>
      <w:r w:rsidR="00370FB0" w:rsidRPr="00F35C22">
        <w:t>T</w:t>
      </w:r>
      <w:r w:rsidRPr="00F35C22">
        <w:t>hus, for a federally registered mark to be vulnerable to a dilution claim, several unusual circumstances would have to exist</w:t>
      </w:r>
      <w:r w:rsidR="00370FB0" w:rsidRPr="00F35C22">
        <w:t>.</w:t>
      </w:r>
      <w:r w:rsidR="00370FB0" w:rsidRPr="00F35C22">
        <w:t xml:space="preserve"> </w:t>
      </w:r>
      <w:r w:rsidR="00370FB0" w:rsidRPr="00F35C22">
        <w:t>T</w:t>
      </w:r>
      <w:r w:rsidRPr="00F35C22">
        <w:t>he federal registrant would have to be the second user of the mark</w:t>
      </w:r>
      <w:r w:rsidR="00370FB0" w:rsidRPr="00F35C22">
        <w:t>.</w:t>
      </w:r>
      <w:r w:rsidR="00370FB0" w:rsidRPr="00F35C22">
        <w:t xml:space="preserve"> </w:t>
      </w:r>
      <w:r w:rsidR="00370FB0" w:rsidRPr="00F35C22">
        <w:t>T</w:t>
      </w:r>
      <w:r w:rsidRPr="00F35C22">
        <w:t>he first use by the federal registrant of the now federally registered mark would have to have been made after the other mark became famous</w:t>
      </w:r>
      <w:r w:rsidR="00370FB0" w:rsidRPr="00F35C22">
        <w:t>.</w:t>
      </w:r>
      <w:r w:rsidR="00370FB0" w:rsidRPr="00F35C22">
        <w:t xml:space="preserve"> </w:t>
      </w:r>
      <w:r w:rsidR="00370FB0" w:rsidRPr="00F35C22">
        <w:t>U</w:t>
      </w:r>
      <w:r w:rsidRPr="00F35C22">
        <w:t>nder those circumstances, the chances that the second user could obtain a federal registration should be small</w:t>
      </w:r>
      <w:r w:rsidR="00370FB0" w:rsidRPr="00F35C22">
        <w:t>.</w:t>
      </w:r>
      <w:r w:rsidR="00370FB0" w:rsidRPr="00F35C22">
        <w:t xml:space="preserve"> </w:t>
      </w:r>
      <w:r w:rsidR="00370FB0" w:rsidRPr="00F35C22">
        <w:t>W</w:t>
      </w:r>
      <w:r w:rsidRPr="00F35C22">
        <w:t>hen the junior user tries to register, its application could be denied on the grounds that it is likely to cause confusion with the senior user’s mark</w:t>
      </w:r>
      <w:r w:rsidR="00370FB0" w:rsidRPr="00F35C22">
        <w:t>.</w:t>
      </w:r>
      <w:r w:rsidR="00370FB0" w:rsidRPr="00F35C22">
        <w:t xml:space="preserve"> </w:t>
      </w:r>
      <w:r w:rsidR="00370FB0" w:rsidRPr="00F35C22">
        <w:t>G</w:t>
      </w:r>
      <w:r w:rsidRPr="00F35C22">
        <w:t>iven that the senior user’s mark is assumed to be famous, the Patent and Trademark Office might well find that such confusion is likely</w:t>
      </w:r>
      <w:r w:rsidR="00370FB0" w:rsidRPr="00F35C22">
        <w:t>.</w:t>
      </w:r>
      <w:r w:rsidR="00370FB0" w:rsidRPr="00F35C22">
        <w:t xml:space="preserve"> </w:t>
      </w:r>
      <w:r w:rsidR="00370FB0" w:rsidRPr="00F35C22">
        <w:t>I</w:t>
      </w:r>
      <w:r w:rsidRPr="00F35C22">
        <w:t>n addition, since late 1999, the senior user could bring an opposition proceeding against the junior user’s registration application on the grounds that it would cause (or, since October 2006, would be likely to cause) dilution of the senior user’s mark.</w:t>
      </w:r>
      <w:r w:rsidR="00F35C22" w:rsidRPr="00F35C22">
        <w:rPr>
          <w:vertAlign w:val="superscript"/>
        </w:rPr>
        <w:footnoteReference w:id="460"/>
      </w:r>
      <w:r w:rsidRPr="00F35C22">
        <w:t xml:space="preserve"> Nothing in the statute requires the opposer to have a registered mark in order to oppose the application for registration as diluting.</w:t>
      </w:r>
    </w:p>
    <w:p w14:paraId="566EB117" w14:textId="14E2A459" w:rsidR="00370FB0" w:rsidRPr="00F35C22" w:rsidRDefault="00F40CCD" w:rsidP="00F35C22">
      <w:pPr>
        <w:pStyle w:val="BNormal"/>
      </w:pPr>
      <w:r w:rsidRPr="00F35C22">
        <w:t>There may be some marks that were registered prior to the 1999 amendments (which first permitted oppositions and cancellations based on dilution) that could be diluting other marks</w:t>
      </w:r>
      <w:r w:rsidR="00370FB0" w:rsidRPr="00F35C22">
        <w:t>.</w:t>
      </w:r>
      <w:r w:rsidR="00370FB0" w:rsidRPr="00F35C22">
        <w:t xml:space="preserve"> </w:t>
      </w:r>
      <w:r w:rsidR="00370FB0" w:rsidRPr="00F35C22">
        <w:t>H</w:t>
      </w:r>
      <w:r w:rsidRPr="00F35C22">
        <w:t>owever, one would not expect their numbers to be large, because in many cases such marks also would cause confusion</w:t>
      </w:r>
      <w:r w:rsidR="00370FB0" w:rsidRPr="00F35C22">
        <w:t>.</w:t>
      </w:r>
      <w:r w:rsidR="00370FB0" w:rsidRPr="00F35C22">
        <w:t xml:space="preserve"> </w:t>
      </w:r>
      <w:r w:rsidR="00370FB0" w:rsidRPr="00F35C22">
        <w:t>A</w:t>
      </w:r>
      <w:r w:rsidRPr="00F35C22">
        <w:t>nd Congress could have been unwilling to divest those mark owners of registrations that were obtained lawfully before dilution became a ground for opposition to registration.</w:t>
      </w:r>
      <w:r w:rsidR="00F35C22" w:rsidRPr="00F35C22">
        <w:rPr>
          <w:vertAlign w:val="superscript"/>
        </w:rPr>
        <w:footnoteReference w:id="461"/>
      </w:r>
      <w:r w:rsidRPr="00F35C22">
        <w:t xml:space="preserve"> Thus, if the original version of Section 43(c)(6) </w:t>
      </w:r>
      <w:r w:rsidRPr="00F35C22">
        <w:lastRenderedPageBreak/>
        <w:t>precluded even federal dilution claims against federally registered marks, it would not affect very many marks.</w:t>
      </w:r>
    </w:p>
    <w:p w14:paraId="17C56D27" w14:textId="5CC2784B" w:rsidR="00F35C22" w:rsidRPr="00F35C22" w:rsidRDefault="00F35C22" w:rsidP="00F35C22">
      <w:pPr>
        <w:pStyle w:val="BHead2"/>
      </w:pPr>
      <w:r>
        <w:t>V.</w:t>
      </w:r>
      <w:r w:rsidRPr="00F35C22">
        <w:rPr>
          <w:rStyle w:val="BBNAidChar"/>
          <w:rFonts w:eastAsiaTheme="majorEastAsia"/>
        </w:rPr>
        <w:t>B</w:t>
      </w:r>
      <w:r w:rsidRPr="00F35C22">
        <w:t>.</w:t>
      </w:r>
      <w:r>
        <w:t> </w:t>
      </w:r>
      <w:r w:rsidRPr="00F35C22">
        <w:tab/>
        <w:t>Judicial Interpretations of Section 43(c)(6) and Former Section 43(c)(3)</w:t>
      </w:r>
    </w:p>
    <w:p w14:paraId="330C17A8" w14:textId="4BF76C1B" w:rsidR="00370FB0" w:rsidRPr="00F35C22" w:rsidRDefault="00F40CCD" w:rsidP="00F35C22">
      <w:pPr>
        <w:pStyle w:val="BNormal"/>
      </w:pPr>
      <w:r w:rsidRPr="00F35C22">
        <w:t xml:space="preserve">There have not been many cases interpreting this provision, perhaps because </w:t>
      </w:r>
      <w:proofErr w:type="gramStart"/>
      <w:r w:rsidRPr="00F35C22">
        <w:t>it is clear that a</w:t>
      </w:r>
      <w:proofErr w:type="gramEnd"/>
      <w:r w:rsidRPr="00F35C22">
        <w:t xml:space="preserve"> valid federal registration bars a state dilution claim</w:t>
      </w:r>
      <w:r w:rsidR="00370FB0" w:rsidRPr="00F35C22">
        <w:t>.</w:t>
      </w:r>
      <w:r w:rsidR="00370FB0" w:rsidRPr="00F35C22">
        <w:t xml:space="preserve"> </w:t>
      </w:r>
      <w:r w:rsidR="00370FB0" w:rsidRPr="00F35C22">
        <w:t>H</w:t>
      </w:r>
      <w:r w:rsidRPr="00F35C22">
        <w:t>owever, there have been a few interesting applications of this section.</w:t>
      </w:r>
    </w:p>
    <w:p w14:paraId="474D1A54" w14:textId="6DFB240B" w:rsidR="00370FB0" w:rsidRPr="00F35C22" w:rsidRDefault="00F40CCD" w:rsidP="00F35C22">
      <w:pPr>
        <w:pStyle w:val="BNormal"/>
      </w:pPr>
      <w:r w:rsidRPr="00F35C22">
        <w:t xml:space="preserve">A rather novel issue was analyzed in </w:t>
      </w:r>
      <w:r w:rsidR="00F35C22" w:rsidRPr="00F35C22">
        <w:rPr>
          <w:rStyle w:val="BCasenamefull"/>
        </w:rPr>
        <w:t>Exxon Mobil Corp. v. FX Networks, LLC</w:t>
      </w:r>
      <w:r w:rsidRPr="00F35C22">
        <w:t>.</w:t>
      </w:r>
      <w:r w:rsidR="00F35C22" w:rsidRPr="00F35C22">
        <w:rPr>
          <w:vertAlign w:val="superscript"/>
        </w:rPr>
        <w:footnoteReference w:id="462"/>
      </w:r>
      <w:r w:rsidRPr="00F35C22">
        <w:t xml:space="preserve"> Defendant registered and began using the mark “FXX” for a new television network</w:t>
      </w:r>
      <w:r w:rsidR="00370FB0" w:rsidRPr="00F35C22">
        <w:t>.</w:t>
      </w:r>
      <w:r w:rsidR="00370FB0" w:rsidRPr="00F35C22">
        <w:t xml:space="preserve"> </w:t>
      </w:r>
      <w:r w:rsidR="00370FB0" w:rsidRPr="00F35C22">
        <w:t>A</w:t>
      </w:r>
      <w:r w:rsidRPr="00F35C22">
        <w:t>lthough it federally registered the mark in standard Word format, its actual use of the mark involved an interlocking XX, which plaintiff claimed infringed and diluted its Exxon mark (which, in actual use, incorporates an interlocking double x)</w:t>
      </w:r>
      <w:r w:rsidR="00370FB0" w:rsidRPr="00F35C22">
        <w:t>.</w:t>
      </w:r>
      <w:r w:rsidR="00370FB0" w:rsidRPr="00F35C22">
        <w:t xml:space="preserve"> </w:t>
      </w:r>
      <w:r w:rsidR="00370FB0" w:rsidRPr="00F35C22">
        <w:t>D</w:t>
      </w:r>
      <w:r w:rsidRPr="00F35C22">
        <w:t>efendant claimed that under Section 43(c)(6) its federal registration precluded a state dilution claim against its use of the FXX mark</w:t>
      </w:r>
      <w:r w:rsidR="00370FB0" w:rsidRPr="00F35C22">
        <w:t>.</w:t>
      </w:r>
      <w:r w:rsidR="00370FB0" w:rsidRPr="00F35C22">
        <w:t xml:space="preserve"> </w:t>
      </w:r>
      <w:r w:rsidR="00370FB0" w:rsidRPr="00F35C22">
        <w:t>H</w:t>
      </w:r>
      <w:r w:rsidRPr="00F35C22">
        <w:t>owever, the court disagreed</w:t>
      </w:r>
      <w:r w:rsidR="00370FB0" w:rsidRPr="00F35C22">
        <w:t>.</w:t>
      </w:r>
      <w:r w:rsidR="00370FB0" w:rsidRPr="00F35C22">
        <w:t xml:space="preserve"> </w:t>
      </w:r>
      <w:r w:rsidR="00370FB0" w:rsidRPr="00F35C22">
        <w:t>I</w:t>
      </w:r>
      <w:r w:rsidRPr="00F35C22">
        <w:t>t held that Section 43(c)(6) only preempted claims to the mark as registered,</w:t>
      </w:r>
      <w:r w:rsidR="00F35C22" w:rsidRPr="00F35C22">
        <w:rPr>
          <w:vertAlign w:val="superscript"/>
        </w:rPr>
        <w:footnoteReference w:id="463"/>
      </w:r>
      <w:r w:rsidRPr="00F35C22">
        <w:t xml:space="preserve"> and that Exxon’s claim, which attacked the use of a stylized FXX logo, was not preempted.</w:t>
      </w:r>
      <w:r w:rsidR="00F35C22" w:rsidRPr="00F35C22">
        <w:rPr>
          <w:vertAlign w:val="superscript"/>
        </w:rPr>
        <w:footnoteReference w:id="464"/>
      </w:r>
    </w:p>
    <w:p w14:paraId="0ABBABD1" w14:textId="3036AF54" w:rsidR="00370FB0" w:rsidRPr="00F35C22" w:rsidRDefault="00F40CCD" w:rsidP="00F35C22">
      <w:pPr>
        <w:pStyle w:val="BNormal"/>
      </w:pPr>
      <w:r w:rsidRPr="00F35C22">
        <w:t>In another case, a district court held that Section 43(c)(6) only applies when the offending use is for goods or services listed in the federal registration.</w:t>
      </w:r>
      <w:r w:rsidR="00F35C22" w:rsidRPr="00F35C22">
        <w:rPr>
          <w:vertAlign w:val="superscript"/>
        </w:rPr>
        <w:footnoteReference w:id="465"/>
      </w:r>
      <w:r w:rsidRPr="00F35C22">
        <w:t xml:space="preserve"> Since the offending use in that case was for goods not listed in defendant’s federal registration, the court refused to apply the statutory bar to a state dilution claim.</w:t>
      </w:r>
      <w:r w:rsidR="00F35C22" w:rsidRPr="00F35C22">
        <w:rPr>
          <w:vertAlign w:val="superscript"/>
        </w:rPr>
        <w:footnoteReference w:id="466"/>
      </w:r>
      <w:r w:rsidRPr="00F35C22">
        <w:t xml:space="preserve"> Although this is consistent with the idea that the defense exists to encourage registration, there is nothing in the statute that limits the defense to situations where the federal registrant is using the mark on goods or services listed in the registration.</w:t>
      </w:r>
      <w:r w:rsidR="00F35C22" w:rsidRPr="00F35C22">
        <w:rPr>
          <w:vertAlign w:val="superscript"/>
        </w:rPr>
        <w:footnoteReference w:id="467"/>
      </w:r>
    </w:p>
    <w:p w14:paraId="12595621" w14:textId="580B410D" w:rsidR="00370FB0" w:rsidRPr="00F35C22" w:rsidRDefault="00F40CCD" w:rsidP="00F35C22">
      <w:pPr>
        <w:pStyle w:val="BNormal"/>
      </w:pPr>
      <w:r w:rsidRPr="00F35C22">
        <w:t>In an interesting holding that would expand the applicability of this defense, one court held that merely asserting a claim for cancellation in a complaint does not avoid the bar of Section 43(c)(6).</w:t>
      </w:r>
      <w:r w:rsidR="00F35C22" w:rsidRPr="00F35C22">
        <w:rPr>
          <w:vertAlign w:val="superscript"/>
        </w:rPr>
        <w:footnoteReference w:id="468"/>
      </w:r>
    </w:p>
    <w:p w14:paraId="14C7E7FE" w14:textId="1D05766D" w:rsidR="00370FB0" w:rsidRPr="00F35C22" w:rsidRDefault="00F40CCD" w:rsidP="00F35C22">
      <w:pPr>
        <w:pStyle w:val="BNormal"/>
      </w:pPr>
      <w:r w:rsidRPr="00F35C22">
        <w:t xml:space="preserve">As discussed in Section V.A., above, the 2006 version of Section 43(c)(6) containing a drafting error that allowed the assertion of federal registration as a defense to a </w:t>
      </w:r>
      <w:r w:rsidR="00F35C22" w:rsidRPr="00F35C22">
        <w:rPr>
          <w:i/>
        </w:rPr>
        <w:t xml:space="preserve">federal </w:t>
      </w:r>
      <w:r w:rsidRPr="00F35C22">
        <w:t>dilution claim</w:t>
      </w:r>
      <w:r w:rsidR="00370FB0" w:rsidRPr="00F35C22">
        <w:t>.</w:t>
      </w:r>
      <w:r w:rsidR="00370FB0" w:rsidRPr="00F35C22">
        <w:t xml:space="preserve"> </w:t>
      </w:r>
      <w:r w:rsidR="00370FB0" w:rsidRPr="00F35C22">
        <w:t>A</w:t>
      </w:r>
      <w:r w:rsidRPr="00F35C22">
        <w:t>n amendment to the statute in 2012 corrected the error</w:t>
      </w:r>
      <w:r w:rsidR="00370FB0" w:rsidRPr="00F35C22">
        <w:t>.</w:t>
      </w:r>
      <w:r w:rsidR="00370FB0" w:rsidRPr="00F35C22">
        <w:t xml:space="preserve"> </w:t>
      </w:r>
      <w:r w:rsidR="00370FB0" w:rsidRPr="00F35C22">
        <w:t>H</w:t>
      </w:r>
      <w:r w:rsidRPr="00F35C22">
        <w:t>owever, just before the 2012 amendment took effect, the Trademark Trial and Appeal Board confirmed Congress’s fears about the 2006 wording</w:t>
      </w:r>
      <w:r w:rsidR="00370FB0" w:rsidRPr="00F35C22">
        <w:t>.</w:t>
      </w:r>
      <w:r w:rsidR="00370FB0" w:rsidRPr="00F35C22">
        <w:t xml:space="preserve"> </w:t>
      </w:r>
      <w:r w:rsidR="00370FB0" w:rsidRPr="00F35C22">
        <w:t>I</w:t>
      </w:r>
      <w:r w:rsidRPr="00F35C22">
        <w:t xml:space="preserve">n </w:t>
      </w:r>
      <w:r w:rsidR="00F35C22" w:rsidRPr="00F35C22">
        <w:rPr>
          <w:i/>
        </w:rPr>
        <w:t>Academy of Motion Picture Arts &amp; Sciences v</w:t>
      </w:r>
      <w:r w:rsidR="00370FB0" w:rsidRPr="00F35C22">
        <w:t>.</w:t>
      </w:r>
      <w:r w:rsidR="00370FB0" w:rsidRPr="00F35C22">
        <w:t xml:space="preserve"> </w:t>
      </w:r>
      <w:r w:rsidR="00F35C22" w:rsidRPr="00F35C22">
        <w:rPr>
          <w:i/>
        </w:rPr>
        <w:t>Alliance of Professionals &amp; Consultants, Inc</w:t>
      </w:r>
      <w:r w:rsidRPr="00F35C22">
        <w:t>.,</w:t>
      </w:r>
      <w:r w:rsidR="00F35C22" w:rsidRPr="00F35C22">
        <w:rPr>
          <w:vertAlign w:val="superscript"/>
        </w:rPr>
        <w:footnoteReference w:id="469"/>
      </w:r>
      <w:r w:rsidRPr="00F35C22">
        <w:t xml:space="preserve"> the Board held—in a precedential opinion—that the statutory language was clear and applied to protect a federally registered mark against a cancellation claim based on dilution.</w:t>
      </w:r>
      <w:r w:rsidR="00F35C22" w:rsidRPr="00F35C22">
        <w:rPr>
          <w:vertAlign w:val="superscript"/>
        </w:rPr>
        <w:footnoteReference w:id="470"/>
      </w:r>
      <w:r w:rsidRPr="00F35C22">
        <w:t xml:space="preserve"> This appears to be the only judicial discussion of the issue</w:t>
      </w:r>
      <w:r w:rsidR="00370FB0" w:rsidRPr="00F35C22">
        <w:t>.</w:t>
      </w:r>
      <w:r w:rsidR="00370FB0" w:rsidRPr="00F35C22">
        <w:t xml:space="preserve"> </w:t>
      </w:r>
      <w:r w:rsidR="00370FB0" w:rsidRPr="00F35C22">
        <w:t>A</w:t>
      </w:r>
      <w:r w:rsidRPr="00F35C22">
        <w:t>nd, given the amendment to the statute, this issue may not arise in the future.</w:t>
      </w:r>
      <w:r w:rsidR="00F35C22" w:rsidRPr="00F35C22">
        <w:rPr>
          <w:vertAlign w:val="superscript"/>
        </w:rPr>
        <w:footnoteReference w:id="471"/>
      </w:r>
    </w:p>
    <w:p w14:paraId="4728351C" w14:textId="02C89FBF" w:rsidR="00370FB0" w:rsidRPr="00F35C22" w:rsidRDefault="00F40CCD" w:rsidP="00F35C22">
      <w:pPr>
        <w:pStyle w:val="BNormal"/>
      </w:pPr>
      <w:r w:rsidRPr="00F35C22">
        <w:t>Most of the judicial interpretations of the federal registration defense occurred under the original FTDA.</w:t>
      </w:r>
      <w:r w:rsidR="00F35C22" w:rsidRPr="00F35C22">
        <w:rPr>
          <w:vertAlign w:val="superscript"/>
        </w:rPr>
        <w:footnoteReference w:id="472"/>
      </w:r>
    </w:p>
    <w:p w14:paraId="0F888B79" w14:textId="618DDA95" w:rsidR="00370FB0" w:rsidRPr="00F35C22" w:rsidRDefault="00F40CCD" w:rsidP="00F35C22">
      <w:pPr>
        <w:pStyle w:val="BNormal"/>
      </w:pPr>
      <w:r w:rsidRPr="00F35C22">
        <w:t xml:space="preserve">The Eighth Circuit examined the federal registration defense in </w:t>
      </w:r>
      <w:r w:rsidR="00F35C22" w:rsidRPr="00F35C22">
        <w:rPr>
          <w:i/>
        </w:rPr>
        <w:t>Viacom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Ingram Enterprises, Inc</w:t>
      </w:r>
      <w:r w:rsidRPr="00F35C22">
        <w:t>.</w:t>
      </w:r>
      <w:r w:rsidR="00F35C22" w:rsidRPr="00F35C22">
        <w:rPr>
          <w:vertAlign w:val="superscript"/>
        </w:rPr>
        <w:footnoteReference w:id="473"/>
      </w:r>
      <w:r w:rsidRPr="00F35C22">
        <w:t xml:space="preserve"> The plaintiff, the owner of the Blockbuster mark for video and music stores, sued the defendant, who used the Blockbuster mark for fireworks stands</w:t>
      </w:r>
      <w:r w:rsidR="00370FB0" w:rsidRPr="00F35C22">
        <w:t>.</w:t>
      </w:r>
      <w:r w:rsidR="00370FB0" w:rsidRPr="00F35C22">
        <w:t xml:space="preserve"> </w:t>
      </w:r>
      <w:r w:rsidR="00370FB0" w:rsidRPr="00F35C22">
        <w:t>T</w:t>
      </w:r>
      <w:r w:rsidRPr="00F35C22">
        <w:t>he plaintiff claimed infringement, dilution under the FTDA, and dilution under Missouri law.</w:t>
      </w:r>
      <w:r w:rsidR="00F35C22" w:rsidRPr="00F35C22">
        <w:rPr>
          <w:vertAlign w:val="superscript"/>
        </w:rPr>
        <w:footnoteReference w:id="474"/>
      </w:r>
      <w:r w:rsidRPr="00F35C22">
        <w:t xml:space="preserve"> The defendant had registered the mark Blockbuster under the Lanham Act in 1992 for fireworks</w:t>
      </w:r>
      <w:r w:rsidR="00370FB0" w:rsidRPr="00F35C22">
        <w:t>.</w:t>
      </w:r>
      <w:r w:rsidR="00370FB0" w:rsidRPr="00F35C22">
        <w:t xml:space="preserve"> </w:t>
      </w:r>
      <w:r w:rsidR="00370FB0" w:rsidRPr="00F35C22">
        <w:t>R</w:t>
      </w:r>
      <w:r w:rsidRPr="00F35C22">
        <w:t>eversing the trial court, the Eighth Circuit held that the defendant was entitled to use the registration defense against the state dilution claim, even though the FTDA was enacted after the suit began.</w:t>
      </w:r>
      <w:r w:rsidR="00F35C22" w:rsidRPr="00F35C22">
        <w:rPr>
          <w:vertAlign w:val="superscript"/>
        </w:rPr>
        <w:footnoteReference w:id="475"/>
      </w:r>
      <w:r w:rsidRPr="00F35C22">
        <w:t xml:space="preserve"> The court held that Congress could alter the law prospectively, narrowing the available grounds for an injunction that might have existed under state law before the passage of the federal law.</w:t>
      </w:r>
      <w:r w:rsidR="00F35C22" w:rsidRPr="00F35C22">
        <w:rPr>
          <w:vertAlign w:val="superscript"/>
        </w:rPr>
        <w:footnoteReference w:id="476"/>
      </w:r>
      <w:r w:rsidRPr="00F35C22">
        <w:t xml:space="preserve"> Thus, the Lanham Act could </w:t>
      </w:r>
      <w:r w:rsidR="00F35C22" w:rsidRPr="00F35C22">
        <w:rPr>
          <w:i/>
        </w:rPr>
        <w:t>prospectively</w:t>
      </w:r>
      <w:r w:rsidRPr="00F35C22">
        <w:t xml:space="preserve"> trump an existing state ground for injunctive relief by granting a federal defense to the state claim.</w:t>
      </w:r>
      <w:r w:rsidR="00F35C22" w:rsidRPr="00F35C22">
        <w:rPr>
          <w:vertAlign w:val="superscript"/>
        </w:rPr>
        <w:footnoteReference w:id="477"/>
      </w:r>
    </w:p>
    <w:p w14:paraId="40EADF2A" w14:textId="40029308" w:rsidR="00370FB0" w:rsidRPr="00F35C22" w:rsidRDefault="00F40CCD" w:rsidP="00F35C22">
      <w:pPr>
        <w:pStyle w:val="BNormal"/>
      </w:pPr>
      <w:r w:rsidRPr="00F35C22">
        <w:t>However, it must be noted that Section 43(c)(6) does not preclude a challenge to the validity of the federal registration.</w:t>
      </w:r>
      <w:r w:rsidR="00F35C22" w:rsidRPr="00F35C22">
        <w:rPr>
          <w:vertAlign w:val="superscript"/>
        </w:rPr>
        <w:footnoteReference w:id="478"/>
      </w:r>
      <w:r w:rsidRPr="00F35C22">
        <w:t xml:space="preserve"> If that challenge is successful, then the registration defense is inapplicable.</w:t>
      </w:r>
      <w:r w:rsidR="00F35C22" w:rsidRPr="00F35C22">
        <w:rPr>
          <w:vertAlign w:val="superscript"/>
        </w:rPr>
        <w:footnoteReference w:id="479"/>
      </w:r>
    </w:p>
    <w:p w14:paraId="0AA5C0B4" w14:textId="2B801629" w:rsidR="00370FB0" w:rsidRPr="00F35C22" w:rsidRDefault="00F40CCD" w:rsidP="00F35C22">
      <w:pPr>
        <w:pStyle w:val="BNormal"/>
      </w:pPr>
      <w:r w:rsidRPr="00F35C22">
        <w:t xml:space="preserve">The court in </w:t>
      </w:r>
      <w:r w:rsidR="00F35C22" w:rsidRPr="00F35C22">
        <w:rPr>
          <w:i/>
        </w:rPr>
        <w:t>Viacom</w:t>
      </w:r>
      <w:r w:rsidRPr="00F35C22">
        <w:t xml:space="preserve"> also discussed the effect of a federal registration on the </w:t>
      </w:r>
      <w:r w:rsidR="00F35C22" w:rsidRPr="00F35C22">
        <w:rPr>
          <w:i/>
        </w:rPr>
        <w:t>federal</w:t>
      </w:r>
      <w:r w:rsidRPr="00F35C22">
        <w:t xml:space="preserve"> dilution claim.</w:t>
      </w:r>
      <w:r w:rsidR="00F35C22" w:rsidRPr="00F35C22">
        <w:rPr>
          <w:vertAlign w:val="superscript"/>
        </w:rPr>
        <w:footnoteReference w:id="480"/>
      </w:r>
      <w:r w:rsidRPr="00F35C22">
        <w:t xml:space="preserve"> The defendant argued that applying the FTDA would deprive it of its federal rights resulting from its registration under the Lanham Act, which predated the passage of the FTDA.</w:t>
      </w:r>
      <w:r w:rsidR="00F35C22" w:rsidRPr="00F35C22">
        <w:rPr>
          <w:vertAlign w:val="superscript"/>
        </w:rPr>
        <w:footnoteReference w:id="481"/>
      </w:r>
      <w:r w:rsidRPr="00F35C22">
        <w:t xml:space="preserve"> The court stated that if a valid right was shown by registration, the “[plaintiff] will presumably not be entitled to an anti-dilution injunction</w:t>
      </w:r>
      <w:r w:rsidR="00370FB0" w:rsidRPr="00F35C22">
        <w:t xml:space="preserve"> </w:t>
      </w:r>
      <w:r w:rsidRPr="00F35C22">
        <w:t>…</w:t>
      </w:r>
      <w:r w:rsidR="00370FB0" w:rsidRPr="00F35C22">
        <w:t xml:space="preserve"> </w:t>
      </w:r>
      <w:r w:rsidRPr="00F35C22">
        <w:t>in the use of this rather common word [i.e., Blockbuster].”</w:t>
      </w:r>
      <w:r w:rsidR="00F35C22" w:rsidRPr="00F35C22">
        <w:rPr>
          <w:vertAlign w:val="superscript"/>
        </w:rPr>
        <w:footnoteReference w:id="482"/>
      </w:r>
    </w:p>
    <w:p w14:paraId="570ED1CD" w14:textId="6BDEE042" w:rsidR="00370FB0" w:rsidRPr="00F35C22" w:rsidRDefault="00F40CCD" w:rsidP="00F35C22">
      <w:pPr>
        <w:pStyle w:val="BNormal"/>
      </w:pPr>
      <w:r w:rsidRPr="00F35C22">
        <w:t xml:space="preserve">The </w:t>
      </w:r>
      <w:r w:rsidR="00F35C22" w:rsidRPr="00F35C22">
        <w:rPr>
          <w:i/>
        </w:rPr>
        <w:t>Viacom</w:t>
      </w:r>
      <w:r w:rsidRPr="00F35C22">
        <w:t xml:space="preserve"> holding is limited, because the defendant’s federal registration predated the FTDA</w:t>
      </w:r>
      <w:r w:rsidR="00370FB0" w:rsidRPr="00F35C22">
        <w:t>.</w:t>
      </w:r>
      <w:r w:rsidR="00370FB0" w:rsidRPr="00F35C22">
        <w:t xml:space="preserve"> </w:t>
      </w:r>
      <w:r w:rsidR="00370FB0" w:rsidRPr="00F35C22">
        <w:t>N</w:t>
      </w:r>
      <w:r w:rsidRPr="00F35C22">
        <w:t>evertheless, at least where the defendant’s registration existed before amendments to the FTDA allowed the Patent and Trademark Office to consider dilution in the registration process, a registrant reasonably may argue that an injunction under the TDRA would unfairly deprive it of its registration.</w:t>
      </w:r>
      <w:r w:rsidR="00F35C22" w:rsidRPr="00F35C22">
        <w:rPr>
          <w:vertAlign w:val="superscript"/>
        </w:rPr>
        <w:footnoteReference w:id="483"/>
      </w:r>
      <w:r w:rsidRPr="00F35C22">
        <w:t xml:space="preserve"> Because any remedies under the TDRA are “subject to the principles of equity,” at a minimum, a preexisting federal registration should be a </w:t>
      </w:r>
      <w:r w:rsidRPr="00F35C22">
        <w:lastRenderedPageBreak/>
        <w:t>strong factor working against the issuance of an injunction under the TDRA.</w:t>
      </w:r>
      <w:r w:rsidR="00F35C22" w:rsidRPr="00F35C22">
        <w:rPr>
          <w:vertAlign w:val="superscript"/>
        </w:rPr>
        <w:footnoteReference w:id="484"/>
      </w:r>
    </w:p>
    <w:p w14:paraId="2EBE0CC0" w14:textId="045D6BC0" w:rsidR="00370FB0" w:rsidRPr="00F35C22" w:rsidRDefault="00F40CCD" w:rsidP="00F35C22">
      <w:pPr>
        <w:pStyle w:val="BNormal"/>
      </w:pPr>
      <w:r w:rsidRPr="00F35C22">
        <w:t xml:space="preserve">A separate issue was raised in </w:t>
      </w:r>
      <w:r w:rsidR="00F35C22" w:rsidRPr="00F35C22">
        <w:rPr>
          <w:i/>
        </w:rPr>
        <w:t>Westchester Media Co</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PRL USA Holdings, Inc</w:t>
      </w:r>
      <w:r w:rsidRPr="00F35C22">
        <w:t>.</w:t>
      </w:r>
      <w:r w:rsidR="00F35C22" w:rsidRPr="00F35C22">
        <w:rPr>
          <w:vertAlign w:val="superscript"/>
        </w:rPr>
        <w:footnoteReference w:id="485"/>
      </w:r>
      <w:r w:rsidRPr="00F35C22">
        <w:t xml:space="preserve"> The dispute centered on the plaintiff’s </w:t>
      </w:r>
      <w:r w:rsidR="00F35C22" w:rsidRPr="00F35C22">
        <w:rPr>
          <w:i/>
        </w:rPr>
        <w:t>POLO</w:t>
      </w:r>
      <w:r w:rsidRPr="00F35C22">
        <w:t xml:space="preserve"> magazine, which the defendant (the company that owns the Ralph Lauren Polo mark) claimed infringed and diluted its famous mark.</w:t>
      </w:r>
      <w:r w:rsidR="00F35C22" w:rsidRPr="00F35C22">
        <w:rPr>
          <w:vertAlign w:val="superscript"/>
        </w:rPr>
        <w:footnoteReference w:id="486"/>
      </w:r>
      <w:r w:rsidRPr="00F35C22">
        <w:t xml:space="preserve"> The plaintiff owned an incontestable federal trademark registration for POLO, to be used on a “magazine on the subject of equestrian sports and lifestyles.”</w:t>
      </w:r>
      <w:r w:rsidR="00F35C22" w:rsidRPr="00F35C22">
        <w:rPr>
          <w:vertAlign w:val="superscript"/>
        </w:rPr>
        <w:footnoteReference w:id="487"/>
      </w:r>
      <w:r w:rsidRPr="00F35C22">
        <w:t xml:space="preserve"> The defendant attempted to avoid the bar of Section 43(c)(6) [then denominated 43(c)(3)] by arguing that the plaintiff had changed the content of the magazine so significantly that it was no longer within the subject matter for which the registration had issued.</w:t>
      </w:r>
      <w:r w:rsidR="00F35C22" w:rsidRPr="00F35C22">
        <w:rPr>
          <w:vertAlign w:val="superscript"/>
        </w:rPr>
        <w:footnoteReference w:id="488"/>
      </w:r>
      <w:r w:rsidRPr="00F35C22">
        <w:t xml:space="preserve"> However, the magistrate judge disagreed, citing the “plain language” of the statute.</w:t>
      </w:r>
      <w:r w:rsidR="00F35C22" w:rsidRPr="00F35C22">
        <w:rPr>
          <w:vertAlign w:val="superscript"/>
        </w:rPr>
        <w:footnoteReference w:id="489"/>
      </w:r>
      <w:r w:rsidRPr="00F35C22">
        <w:t xml:space="preserve"> He reasoned that the FTDA gave a defense to a registered mark owner, as long as the mark was validly registered</w:t>
      </w:r>
      <w:r w:rsidR="00370FB0" w:rsidRPr="00F35C22">
        <w:t>.</w:t>
      </w:r>
      <w:r w:rsidR="00370FB0" w:rsidRPr="00F35C22">
        <w:t xml:space="preserve"> </w:t>
      </w:r>
      <w:r w:rsidR="00370FB0" w:rsidRPr="00F35C22">
        <w:t>T</w:t>
      </w:r>
      <w:r w:rsidRPr="00F35C22">
        <w:t>hus, the court rejected the defendant’s argument that “misuse” of a registered mark vitiates the defense.</w:t>
      </w:r>
      <w:r w:rsidR="00F35C22" w:rsidRPr="00F35C22">
        <w:rPr>
          <w:vertAlign w:val="superscript"/>
        </w:rPr>
        <w:footnoteReference w:id="490"/>
      </w:r>
    </w:p>
    <w:p w14:paraId="18B6D228" w14:textId="4FAC96C2" w:rsidR="00370FB0" w:rsidRPr="00F35C22" w:rsidRDefault="00F40CCD" w:rsidP="00F35C22">
      <w:pPr>
        <w:pStyle w:val="BNormal"/>
      </w:pPr>
      <w:r w:rsidRPr="00F35C22">
        <w:t xml:space="preserve">One interesting issue is whether the federal registration must issue before the other user’s mark becomes “distinctive” </w:t>
      </w:r>
      <w:proofErr w:type="gramStart"/>
      <w:r w:rsidRPr="00F35C22">
        <w:t>in order for</w:t>
      </w:r>
      <w:proofErr w:type="gramEnd"/>
      <w:r w:rsidRPr="00F35C22">
        <w:t xml:space="preserve"> the defense to apply</w:t>
      </w:r>
      <w:r w:rsidR="00370FB0" w:rsidRPr="00F35C22">
        <w:t>.</w:t>
      </w:r>
      <w:r w:rsidR="00370FB0" w:rsidRPr="00F35C22">
        <w:t xml:space="preserve"> </w:t>
      </w:r>
      <w:r w:rsidR="00370FB0" w:rsidRPr="00F35C22">
        <w:t>T</w:t>
      </w:r>
      <w:r w:rsidRPr="00F35C22">
        <w:t>he language of the statute does not require that the registration predate the other user’s mark becoming distinctive</w:t>
      </w:r>
      <w:r w:rsidR="00370FB0" w:rsidRPr="00F35C22">
        <w:t>.</w:t>
      </w:r>
      <w:r w:rsidR="00370FB0" w:rsidRPr="00F35C22">
        <w:t xml:space="preserve"> </w:t>
      </w:r>
      <w:r w:rsidR="00370FB0" w:rsidRPr="00F35C22">
        <w:t>T</w:t>
      </w:r>
      <w:r w:rsidRPr="00F35C22">
        <w:t xml:space="preserve">he logical conclusion is that the timing of the registration is not pertinent, </w:t>
      </w:r>
      <w:proofErr w:type="gramStart"/>
      <w:r w:rsidRPr="00F35C22">
        <w:t>as long as</w:t>
      </w:r>
      <w:proofErr w:type="gramEnd"/>
      <w:r w:rsidRPr="00F35C22">
        <w:t xml:space="preserve"> the registration is valid.</w:t>
      </w:r>
      <w:r w:rsidR="00F35C22" w:rsidRPr="00F35C22">
        <w:rPr>
          <w:vertAlign w:val="superscript"/>
        </w:rPr>
        <w:footnoteReference w:id="491"/>
      </w:r>
      <w:r w:rsidRPr="00F35C22">
        <w:t xml:space="preserve"> Courts taking a plain meaning approach to the TDRA likely will come to this conclusion</w:t>
      </w:r>
      <w:r w:rsidR="00370FB0" w:rsidRPr="00F35C22">
        <w:t>.</w:t>
      </w:r>
      <w:r w:rsidR="00370FB0" w:rsidRPr="00F35C22">
        <w:t xml:space="preserve"> </w:t>
      </w:r>
      <w:r w:rsidR="00370FB0" w:rsidRPr="00F35C22">
        <w:t>O</w:t>
      </w:r>
      <w:r w:rsidRPr="00F35C22">
        <w:t>wners of locally used marks should be encouraged to obtain federal registrations (unless they are not used “in commerce”) lest they risk losing their exclusivity.</w:t>
      </w:r>
      <w:r w:rsidR="00F35C22" w:rsidRPr="00F35C22">
        <w:rPr>
          <w:vertAlign w:val="superscript"/>
        </w:rPr>
        <w:footnoteReference w:id="492"/>
      </w:r>
    </w:p>
    <w:p w14:paraId="4806514F" w14:textId="22C0C3DD" w:rsidR="00370FB0" w:rsidRPr="00F35C22" w:rsidRDefault="00F40CCD" w:rsidP="00F35C22">
      <w:pPr>
        <w:pStyle w:val="BNormal"/>
      </w:pPr>
      <w:r w:rsidRPr="00F35C22">
        <w:t>A final caution is in order</w:t>
      </w:r>
      <w:r w:rsidR="00370FB0" w:rsidRPr="00F35C22">
        <w:t>.</w:t>
      </w:r>
      <w:r w:rsidR="00370FB0" w:rsidRPr="00F35C22">
        <w:t xml:space="preserve"> </w:t>
      </w:r>
      <w:r w:rsidR="00370FB0" w:rsidRPr="00F35C22">
        <w:t>P</w:t>
      </w:r>
      <w:r w:rsidRPr="00F35C22">
        <w:t>ractitioners should not expect courts to raise the federal registration defense on their own, especially state court judges, who may be unaware of Section 43(c)(6)</w:t>
      </w:r>
      <w:r w:rsidR="00370FB0" w:rsidRPr="00F35C22">
        <w:t>.</w:t>
      </w:r>
      <w:r w:rsidR="00370FB0" w:rsidRPr="00F35C22">
        <w:t xml:space="preserve"> </w:t>
      </w:r>
      <w:r w:rsidR="00370FB0" w:rsidRPr="00F35C22">
        <w:t>I</w:t>
      </w:r>
      <w:r w:rsidRPr="00F35C22">
        <w:t xml:space="preserve">n </w:t>
      </w:r>
      <w:r w:rsidR="00F35C22" w:rsidRPr="00F35C22">
        <w:rPr>
          <w:i/>
        </w:rPr>
        <w:t xml:space="preserve">Tortoise Island Homeowners </w:t>
      </w:r>
      <w:proofErr w:type="spellStart"/>
      <w:r w:rsidR="00F35C22" w:rsidRPr="00F35C22">
        <w:rPr>
          <w:i/>
        </w:rPr>
        <w:t>Ass’n</w:t>
      </w:r>
      <w:proofErr w:type="spellEnd"/>
      <w:r w:rsidR="00F35C22" w:rsidRPr="00F35C22">
        <w:rPr>
          <w:i/>
        </w:rPr>
        <w:t>,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Tortoise Island Realty, Inc</w:t>
      </w:r>
      <w:r w:rsidRPr="00F35C22">
        <w:t>.,</w:t>
      </w:r>
      <w:r w:rsidR="00F35C22" w:rsidRPr="00F35C22">
        <w:rPr>
          <w:vertAlign w:val="superscript"/>
        </w:rPr>
        <w:footnoteReference w:id="493"/>
      </w:r>
      <w:r w:rsidRPr="00F35C22">
        <w:t xml:space="preserve"> the Florida state appellate court upheld a dilution claim under Florida law, reversing a decision of the trial court</w:t>
      </w:r>
      <w:r w:rsidR="00370FB0" w:rsidRPr="00F35C22">
        <w:t>.</w:t>
      </w:r>
      <w:r w:rsidR="00370FB0" w:rsidRPr="00F35C22">
        <w:t xml:space="preserve"> </w:t>
      </w:r>
      <w:r w:rsidR="00370FB0" w:rsidRPr="00F35C22">
        <w:t>T</w:t>
      </w:r>
      <w:r w:rsidRPr="00F35C22">
        <w:t>he opinion makes clear that the defendant’s mark was federally registered.</w:t>
      </w:r>
      <w:r w:rsidR="00F35C22" w:rsidRPr="00F35C22">
        <w:rPr>
          <w:vertAlign w:val="superscript"/>
        </w:rPr>
        <w:footnoteReference w:id="494"/>
      </w:r>
      <w:r w:rsidRPr="00F35C22">
        <w:t xml:space="preserve"> However, the court made no mention of the federal registration defense or of any other provision of the FTDA</w:t>
      </w:r>
      <w:r w:rsidR="00370FB0" w:rsidRPr="00F35C22">
        <w:t>.</w:t>
      </w:r>
      <w:r w:rsidR="00370FB0" w:rsidRPr="00F35C22">
        <w:t xml:space="preserve"> </w:t>
      </w:r>
      <w:r w:rsidR="00370FB0" w:rsidRPr="00F35C22">
        <w:t>O</w:t>
      </w:r>
      <w:r w:rsidRPr="00F35C22">
        <w:t>ne assumes that the defendant failed to raise the issue.</w:t>
      </w:r>
    </w:p>
    <w:p w14:paraId="36C3C399" w14:textId="2B8DCEDB" w:rsidR="00F35C22" w:rsidRPr="00F35C22" w:rsidRDefault="00F35C22" w:rsidP="00F35C22">
      <w:pPr>
        <w:pStyle w:val="BHead1"/>
      </w:pPr>
      <w:r w:rsidRPr="00F35C22">
        <w:rPr>
          <w:rStyle w:val="BBNAidChar"/>
          <w:rFonts w:eastAsiaTheme="majorEastAsia"/>
        </w:rPr>
        <w:t>VI</w:t>
      </w:r>
      <w:r w:rsidRPr="00F35C22">
        <w:t>.</w:t>
      </w:r>
      <w:r>
        <w:t xml:space="preserve">  </w:t>
      </w:r>
      <w:r w:rsidRPr="00F35C22">
        <w:t>The Patent and Copyright Clause as a Defense to Dilution</w:t>
      </w:r>
    </w:p>
    <w:p w14:paraId="13B96EB5" w14:textId="1AF4FCD7" w:rsidR="00370FB0" w:rsidRPr="00F35C22" w:rsidRDefault="00F40CCD" w:rsidP="00F35C22">
      <w:pPr>
        <w:pStyle w:val="BNormal"/>
      </w:pPr>
      <w:r w:rsidRPr="00F35C22">
        <w:t>The Constitution permits Congress to protect inventions by granting a patent monopoly “for limited times.”</w:t>
      </w:r>
      <w:r w:rsidR="00F35C22" w:rsidRPr="00F35C22">
        <w:rPr>
          <w:vertAlign w:val="superscript"/>
        </w:rPr>
        <w:footnoteReference w:id="495"/>
      </w:r>
      <w:r w:rsidRPr="00F35C22">
        <w:t xml:space="preserve"> The TDRA permits the court to issue a permanent injunction against dilution</w:t>
      </w:r>
      <w:r w:rsidR="00370FB0" w:rsidRPr="00F35C22">
        <w:t>.</w:t>
      </w:r>
      <w:r w:rsidR="00370FB0" w:rsidRPr="00F35C22">
        <w:t xml:space="preserve"> </w:t>
      </w:r>
      <w:r w:rsidR="00370FB0" w:rsidRPr="00F35C22">
        <w:t>S</w:t>
      </w:r>
      <w:r w:rsidRPr="00F35C22">
        <w:t>ome of those injunctions may be issued against product configurations if they are famous as source identifiers.</w:t>
      </w:r>
      <w:r w:rsidR="00F35C22" w:rsidRPr="00F35C22">
        <w:rPr>
          <w:vertAlign w:val="superscript"/>
        </w:rPr>
        <w:footnoteReference w:id="496"/>
      </w:r>
      <w:r w:rsidRPr="00F35C22">
        <w:t xml:space="preserve"> However, product configurations are potentially the subjects of patents.</w:t>
      </w:r>
      <w:r w:rsidR="00F35C22" w:rsidRPr="00F35C22">
        <w:rPr>
          <w:vertAlign w:val="superscript"/>
        </w:rPr>
        <w:footnoteReference w:id="497"/>
      </w:r>
      <w:r w:rsidRPr="00F35C22">
        <w:t xml:space="preserve"> In the context of a product configuration case, the “limited times” provision of the Patent Clause collides with the permanent monopoly potentially granted by the federal dilution statute.</w:t>
      </w:r>
    </w:p>
    <w:p w14:paraId="5A7282A7" w14:textId="5826BBCB" w:rsidR="00370FB0" w:rsidRPr="00F35C22" w:rsidRDefault="00F40CCD" w:rsidP="00F35C22">
      <w:pPr>
        <w:pStyle w:val="BNormal"/>
      </w:pPr>
      <w:r w:rsidRPr="00F35C22">
        <w:t xml:space="preserve">In other contexts, the Supreme Court has held that </w:t>
      </w:r>
      <w:r w:rsidR="00F35C22" w:rsidRPr="00F35C22">
        <w:rPr>
          <w:i/>
        </w:rPr>
        <w:t>states</w:t>
      </w:r>
      <w:r w:rsidRPr="00F35C22">
        <w:t xml:space="preserve"> may not grant the equivalent of patent protection under the rubric of various state unfair competition laws.</w:t>
      </w:r>
      <w:r w:rsidR="00F35C22" w:rsidRPr="00F35C22">
        <w:rPr>
          <w:vertAlign w:val="superscript"/>
        </w:rPr>
        <w:footnoteReference w:id="498"/>
      </w:r>
      <w:r w:rsidRPr="00F35C22">
        <w:t xml:space="preserve"> It is not entirely clear whether the Court did so under the guise of the Patent Clause or as a matter of federal statutory preemption flowing from the patent laws.</w:t>
      </w:r>
      <w:r w:rsidR="00F35C22" w:rsidRPr="00F35C22">
        <w:rPr>
          <w:vertAlign w:val="superscript"/>
        </w:rPr>
        <w:footnoteReference w:id="499"/>
      </w:r>
      <w:r w:rsidRPr="00F35C22">
        <w:t xml:space="preserve"> Preemption by the patent laws would not apply in the case of the TDRA</w:t>
      </w:r>
      <w:r w:rsidR="00370FB0" w:rsidRPr="00F35C22">
        <w:t>.</w:t>
      </w:r>
      <w:r w:rsidR="00370FB0" w:rsidRPr="00F35C22">
        <w:t xml:space="preserve"> </w:t>
      </w:r>
      <w:r w:rsidR="00370FB0" w:rsidRPr="00F35C22">
        <w:t>P</w:t>
      </w:r>
      <w:r w:rsidRPr="00F35C22">
        <w:t>ursuant to the Supremacy Clause of the Constitution, state laws may be superseded by federal statutes</w:t>
      </w:r>
      <w:r w:rsidR="00370FB0" w:rsidRPr="00F35C22">
        <w:t>;</w:t>
      </w:r>
      <w:r w:rsidR="00370FB0" w:rsidRPr="00F35C22">
        <w:t xml:space="preserve"> </w:t>
      </w:r>
      <w:r w:rsidR="00370FB0" w:rsidRPr="00F35C22">
        <w:t>t</w:t>
      </w:r>
      <w:r w:rsidRPr="00F35C22">
        <w:t>he TDRA, a federal statute, is not so limited</w:t>
      </w:r>
      <w:r w:rsidR="00370FB0" w:rsidRPr="00F35C22">
        <w:t>.</w:t>
      </w:r>
      <w:r w:rsidR="00370FB0" w:rsidRPr="00F35C22">
        <w:t xml:space="preserve"> </w:t>
      </w:r>
      <w:r w:rsidR="00370FB0" w:rsidRPr="00F35C22">
        <w:t>H</w:t>
      </w:r>
      <w:r w:rsidRPr="00F35C22">
        <w:t>owever, all federal statutes are limited by the specific provisions of the Constitution</w:t>
      </w:r>
      <w:r w:rsidR="00370FB0" w:rsidRPr="00F35C22">
        <w:t>.</w:t>
      </w:r>
      <w:r w:rsidR="00370FB0" w:rsidRPr="00F35C22">
        <w:t xml:space="preserve"> </w:t>
      </w:r>
      <w:r w:rsidR="00370FB0" w:rsidRPr="00F35C22">
        <w:t>T</w:t>
      </w:r>
      <w:r w:rsidRPr="00F35C22">
        <w:t>he question is whether the temporally unlimited protection of the federal dilution statute is preempted by the limited times provision of the Patent Clause of the Constitution.</w:t>
      </w:r>
    </w:p>
    <w:p w14:paraId="226985E2" w14:textId="762031ED" w:rsidR="00370FB0" w:rsidRPr="00F35C22" w:rsidRDefault="00F40CCD" w:rsidP="00F35C22">
      <w:pPr>
        <w:pStyle w:val="BNormal"/>
      </w:pPr>
      <w:r w:rsidRPr="00F35C22">
        <w:t>The argument in favor of unconstitutionality can be simply stated</w:t>
      </w:r>
      <w:r w:rsidR="00370FB0" w:rsidRPr="00F35C22">
        <w:t>.</w:t>
      </w:r>
      <w:r w:rsidR="00370FB0" w:rsidRPr="00F35C22">
        <w:t xml:space="preserve"> </w:t>
      </w:r>
      <w:r w:rsidR="00370FB0" w:rsidRPr="00F35C22">
        <w:t>P</w:t>
      </w:r>
      <w:r w:rsidRPr="00F35C22">
        <w:t>rotecting product configurations under the TDRA, without the limiting factor of likelihood of confusion, creates, in effect, a perpetual patent-like monopoly on that product configuration.</w:t>
      </w:r>
      <w:r w:rsidR="00F35C22" w:rsidRPr="00F35C22">
        <w:rPr>
          <w:vertAlign w:val="superscript"/>
        </w:rPr>
        <w:footnoteReference w:id="500"/>
      </w:r>
      <w:r w:rsidRPr="00F35C22">
        <w:t xml:space="preserve"> The Patent Clause limits Congress to granting protection to inventions (which include nonfunctional product designs protected by design patents) for a limited </w:t>
      </w:r>
      <w:proofErr w:type="gramStart"/>
      <w:r w:rsidRPr="00F35C22">
        <w:t>period of time</w:t>
      </w:r>
      <w:proofErr w:type="gramEnd"/>
      <w:r w:rsidR="00370FB0" w:rsidRPr="00F35C22">
        <w:t>.</w:t>
      </w:r>
      <w:r w:rsidR="00370FB0" w:rsidRPr="00F35C22">
        <w:t xml:space="preserve"> </w:t>
      </w:r>
      <w:r w:rsidR="00370FB0" w:rsidRPr="00F35C22">
        <w:t>G</w:t>
      </w:r>
      <w:r w:rsidRPr="00F35C22">
        <w:t xml:space="preserve">iven the unlimited protective </w:t>
      </w:r>
      <w:proofErr w:type="gramStart"/>
      <w:r w:rsidRPr="00F35C22">
        <w:t>time period</w:t>
      </w:r>
      <w:proofErr w:type="gramEnd"/>
      <w:r w:rsidRPr="00F35C22">
        <w:t xml:space="preserve"> of the dilution statute, it arguably violates the Patent Clause.</w:t>
      </w:r>
      <w:r w:rsidR="00F35C22" w:rsidRPr="00F35C22">
        <w:rPr>
          <w:vertAlign w:val="superscript"/>
        </w:rPr>
        <w:footnoteReference w:id="501"/>
      </w:r>
    </w:p>
    <w:p w14:paraId="10276531" w14:textId="3533F132" w:rsidR="00370FB0" w:rsidRPr="00F35C22" w:rsidRDefault="00F40CCD" w:rsidP="00F35C22">
      <w:pPr>
        <w:pStyle w:val="BNormal"/>
      </w:pPr>
      <w:r w:rsidRPr="00F35C22">
        <w:t xml:space="preserve">The major </w:t>
      </w:r>
      <w:proofErr w:type="gramStart"/>
      <w:r w:rsidRPr="00F35C22">
        <w:t>counter-argument</w:t>
      </w:r>
      <w:proofErr w:type="gramEnd"/>
      <w:r w:rsidRPr="00F35C22">
        <w:t xml:space="preserve"> is also equally simply stated</w:t>
      </w:r>
      <w:r w:rsidR="00370FB0" w:rsidRPr="00F35C22">
        <w:t>.</w:t>
      </w:r>
      <w:r w:rsidR="00370FB0" w:rsidRPr="00F35C22">
        <w:t xml:space="preserve"> </w:t>
      </w:r>
      <w:r w:rsidR="00370FB0" w:rsidRPr="00F35C22">
        <w:t>T</w:t>
      </w:r>
      <w:r w:rsidRPr="00F35C22">
        <w:t>he trademark laws, unlike the patent laws, are enacted pursuant to Congress’s power under the Commerce Clause.</w:t>
      </w:r>
      <w:r w:rsidR="00F35C22" w:rsidRPr="00F35C22">
        <w:rPr>
          <w:vertAlign w:val="superscript"/>
        </w:rPr>
        <w:footnoteReference w:id="502"/>
      </w:r>
      <w:r w:rsidRPr="00F35C22">
        <w:t xml:space="preserve"> The Commerce Clause places no temporal limitation on that power</w:t>
      </w:r>
      <w:r w:rsidR="00370FB0" w:rsidRPr="00F35C22">
        <w:t>.</w:t>
      </w:r>
      <w:r w:rsidR="00370FB0" w:rsidRPr="00F35C22">
        <w:t xml:space="preserve"> </w:t>
      </w:r>
      <w:r w:rsidR="00370FB0" w:rsidRPr="00F35C22">
        <w:t>T</w:t>
      </w:r>
      <w:r w:rsidRPr="00F35C22">
        <w:t>herefore, Congress was within its authority when it enacted dilution protection that extends to product configurations.</w:t>
      </w:r>
      <w:r w:rsidR="00F35C22" w:rsidRPr="00F35C22">
        <w:rPr>
          <w:vertAlign w:val="superscript"/>
        </w:rPr>
        <w:footnoteReference w:id="503"/>
      </w:r>
    </w:p>
    <w:p w14:paraId="0DE4DA69" w14:textId="7B403A9E" w:rsidR="00370FB0" w:rsidRPr="00F35C22" w:rsidRDefault="00F40CCD" w:rsidP="00F35C22">
      <w:pPr>
        <w:pStyle w:val="BNormal"/>
      </w:pPr>
      <w:r w:rsidRPr="00F35C22">
        <w:t>No court has given a full-blown treatment of this issue</w:t>
      </w:r>
      <w:r w:rsidR="00370FB0" w:rsidRPr="00F35C22">
        <w:t>.</w:t>
      </w:r>
      <w:r w:rsidR="00370FB0" w:rsidRPr="00F35C22">
        <w:t xml:space="preserve"> </w:t>
      </w:r>
      <w:r w:rsidR="00370FB0" w:rsidRPr="00F35C22">
        <w:t>T</w:t>
      </w:r>
      <w:r w:rsidRPr="00F35C22">
        <w:t xml:space="preserve">he most serious judicial treatment of the issue occurred in </w:t>
      </w:r>
      <w:r w:rsidR="00F35C22" w:rsidRPr="00F35C22">
        <w:rPr>
          <w:i/>
        </w:rPr>
        <w:t>I</w:t>
      </w:r>
      <w:r w:rsidRPr="00F35C22">
        <w:t>.</w:t>
      </w:r>
      <w:r w:rsidR="00F35C22" w:rsidRPr="00F35C22">
        <w:rPr>
          <w:i/>
        </w:rPr>
        <w:t>P</w:t>
      </w:r>
      <w:r w:rsidR="00370FB0" w:rsidRPr="00F35C22">
        <w:t>.</w:t>
      </w:r>
      <w:r w:rsidR="00370FB0" w:rsidRPr="00F35C22">
        <w:t xml:space="preserve"> </w:t>
      </w:r>
      <w:r w:rsidR="00F35C22" w:rsidRPr="00F35C22">
        <w:rPr>
          <w:i/>
        </w:rPr>
        <w:t xml:space="preserve">Lund Trading </w:t>
      </w:r>
      <w:proofErr w:type="spellStart"/>
      <w:r w:rsidR="00F35C22" w:rsidRPr="00F35C22">
        <w:rPr>
          <w:i/>
        </w:rPr>
        <w:t>ApS</w:t>
      </w:r>
      <w:proofErr w:type="spellEnd"/>
      <w:r w:rsidR="00F35C22" w:rsidRPr="00F35C22">
        <w:rPr>
          <w:i/>
        </w:rPr>
        <w:t xml:space="preserve"> v</w:t>
      </w:r>
      <w:r w:rsidR="00370FB0" w:rsidRPr="00F35C22">
        <w:t>.</w:t>
      </w:r>
      <w:r w:rsidR="00370FB0" w:rsidRPr="00F35C22">
        <w:t xml:space="preserve"> </w:t>
      </w:r>
      <w:r w:rsidR="00F35C22" w:rsidRPr="00F35C22">
        <w:rPr>
          <w:i/>
        </w:rPr>
        <w:t>Kohler Co</w:t>
      </w:r>
      <w:r w:rsidRPr="00F35C22">
        <w:t>., which rejected the preemption argument.</w:t>
      </w:r>
      <w:r w:rsidR="00F35C22" w:rsidRPr="00F35C22">
        <w:rPr>
          <w:vertAlign w:val="superscript"/>
        </w:rPr>
        <w:footnoteReference w:id="504"/>
      </w:r>
      <w:r w:rsidRPr="00F35C22">
        <w:t xml:space="preserve"> That court accepted, for purposes of a preliminary injunction motion,</w:t>
      </w:r>
      <w:r w:rsidR="00F35C22" w:rsidRPr="00F35C22">
        <w:rPr>
          <w:vertAlign w:val="superscript"/>
        </w:rPr>
        <w:footnoteReference w:id="505"/>
      </w:r>
      <w:r w:rsidRPr="00F35C22">
        <w:t xml:space="preserve"> two arguments made by the plaintiff</w:t>
      </w:r>
      <w:r w:rsidR="00370FB0" w:rsidRPr="00F35C22">
        <w:t>.</w:t>
      </w:r>
      <w:r w:rsidR="00370FB0" w:rsidRPr="00F35C22">
        <w:t xml:space="preserve"> </w:t>
      </w:r>
      <w:r w:rsidR="00370FB0" w:rsidRPr="00F35C22">
        <w:t>F</w:t>
      </w:r>
      <w:r w:rsidRPr="00F35C22">
        <w:t xml:space="preserve">irst, it </w:t>
      </w:r>
      <w:r w:rsidRPr="00F35C22">
        <w:lastRenderedPageBreak/>
        <w:t>found that the doctrine of functionality, which precludes protection for certain forms of trade dress, separated patents from trademarks.</w:t>
      </w:r>
      <w:r w:rsidR="00F35C22" w:rsidRPr="00F35C22">
        <w:rPr>
          <w:vertAlign w:val="superscript"/>
        </w:rPr>
        <w:footnoteReference w:id="506"/>
      </w:r>
      <w:r w:rsidRPr="00F35C22">
        <w:t xml:space="preserve"> Second, it accepted the argument that Congress could act under the Commerce Clause “to enhance consumer decisions and to create incentives for firms to produce distinguishable goods.”</w:t>
      </w:r>
      <w:r w:rsidR="00F35C22" w:rsidRPr="00F35C22">
        <w:rPr>
          <w:vertAlign w:val="superscript"/>
        </w:rPr>
        <w:footnoteReference w:id="507"/>
      </w:r>
      <w:r w:rsidRPr="00F35C22">
        <w:t xml:space="preserve"> On appeal, a majority of the First Circuit panel declined to discuss this issue, because it reversed the district court’s finding that the plaintiff was likely to succeed on the merits of its FTDA claim.</w:t>
      </w:r>
      <w:r w:rsidR="00F35C22" w:rsidRPr="00F35C22">
        <w:rPr>
          <w:vertAlign w:val="superscript"/>
        </w:rPr>
        <w:footnoteReference w:id="508"/>
      </w:r>
      <w:r w:rsidRPr="00F35C22">
        <w:t xml:space="preserve"> One member of the panel, concurring separately, did consider the constitutional issue at more length.</w:t>
      </w:r>
      <w:r w:rsidR="00F35C22" w:rsidRPr="00F35C22">
        <w:rPr>
          <w:vertAlign w:val="superscript"/>
        </w:rPr>
        <w:footnoteReference w:id="509"/>
      </w:r>
      <w:r w:rsidRPr="00F35C22">
        <w:t xml:space="preserve"> However, while he called it “a difficult constitutional question,” ultimately he, too, determined that it was an issue best left for later decision.</w:t>
      </w:r>
      <w:r w:rsidR="00F35C22" w:rsidRPr="00F35C22">
        <w:rPr>
          <w:vertAlign w:val="superscript"/>
        </w:rPr>
        <w:footnoteReference w:id="510"/>
      </w:r>
      <w:r w:rsidRPr="00F35C22">
        <w:t xml:space="preserve"> Other courts also have declined to rule on the constitutional issue, having ruled against a dilution claim in a product configuration suit on other grounds.</w:t>
      </w:r>
      <w:r w:rsidR="00F35C22" w:rsidRPr="00F35C22">
        <w:rPr>
          <w:vertAlign w:val="superscript"/>
        </w:rPr>
        <w:footnoteReference w:id="511"/>
      </w:r>
    </w:p>
    <w:p w14:paraId="033F1DEA" w14:textId="193DC4DF" w:rsidR="00370FB0" w:rsidRPr="00F35C22" w:rsidRDefault="00F40CCD" w:rsidP="00F35C22">
      <w:pPr>
        <w:pStyle w:val="BNormal"/>
      </w:pPr>
      <w:r w:rsidRPr="00F35C22">
        <w:t xml:space="preserve">The Commerce Clause argument, accepted by the district court in </w:t>
      </w:r>
      <w:r w:rsidR="00F35C22" w:rsidRPr="00F35C22">
        <w:rPr>
          <w:i/>
        </w:rPr>
        <w:t>Lund</w:t>
      </w:r>
      <w:r w:rsidRPr="00F35C22">
        <w:t>, proves too much</w:t>
      </w:r>
      <w:r w:rsidR="00370FB0" w:rsidRPr="00F35C22">
        <w:t>.</w:t>
      </w:r>
      <w:r w:rsidR="00370FB0" w:rsidRPr="00F35C22">
        <w:t xml:space="preserve"> </w:t>
      </w:r>
      <w:r w:rsidR="00370FB0" w:rsidRPr="00F35C22">
        <w:t>I</w:t>
      </w:r>
      <w:r w:rsidRPr="00F35C22">
        <w:t>f Congress has the general power under the Commerce Clause to create what is, essentially, a patent monopoly unlimited in time, then the Commerce Clause could be interpreted to permit Congress to create an unlimited-time patent monopoly outright, without resorting to a subterfuge such as a dilution statute.</w:t>
      </w:r>
      <w:r w:rsidR="00F35C22" w:rsidRPr="00F35C22">
        <w:rPr>
          <w:vertAlign w:val="superscript"/>
        </w:rPr>
        <w:footnoteReference w:id="512"/>
      </w:r>
      <w:r w:rsidRPr="00F35C22">
        <w:t xml:space="preserve"> Several cases imposing limitations on Congress’s power under the Commerce Clause suggest that the Supreme Court would not look kindly on an interpretation of that clause that rendered essentially useless the “limited times” provision of the Patent and Copyright Clause.</w:t>
      </w:r>
      <w:r w:rsidR="00F35C22" w:rsidRPr="00F35C22">
        <w:rPr>
          <w:vertAlign w:val="superscript"/>
        </w:rPr>
        <w:footnoteReference w:id="513"/>
      </w:r>
      <w:r w:rsidRPr="00F35C22">
        <w:t xml:space="preserve"> Moreover, there are indications in Supreme Court opinions in patent and copyright cases that Congress cannot ignore the limits of the Patent Clause</w:t>
      </w:r>
      <w:r w:rsidR="00370FB0" w:rsidRPr="00F35C22">
        <w:t>.</w:t>
      </w:r>
      <w:r w:rsidR="00370FB0" w:rsidRPr="00F35C22">
        <w:t xml:space="preserve"> </w:t>
      </w:r>
      <w:r w:rsidR="00370FB0" w:rsidRPr="00F35C22">
        <w:t>I</w:t>
      </w:r>
      <w:r w:rsidRPr="00F35C22">
        <w:t xml:space="preserve">n </w:t>
      </w:r>
      <w:r w:rsidR="00F35C22" w:rsidRPr="00F35C22">
        <w:rPr>
          <w:i/>
        </w:rPr>
        <w:t>Graham v</w:t>
      </w:r>
      <w:r w:rsidR="00370FB0" w:rsidRPr="00F35C22">
        <w:t>.</w:t>
      </w:r>
      <w:r w:rsidR="00370FB0" w:rsidRPr="00F35C22">
        <w:t xml:space="preserve"> </w:t>
      </w:r>
      <w:r w:rsidR="00F35C22" w:rsidRPr="00F35C22">
        <w:rPr>
          <w:i/>
        </w:rPr>
        <w:t>John Deere Co</w:t>
      </w:r>
      <w:r w:rsidRPr="00F35C22">
        <w:t>.,</w:t>
      </w:r>
      <w:r w:rsidR="00F35C22" w:rsidRPr="00F35C22">
        <w:rPr>
          <w:vertAlign w:val="superscript"/>
        </w:rPr>
        <w:footnoteReference w:id="514"/>
      </w:r>
      <w:r w:rsidRPr="00F35C22">
        <w:t xml:space="preserve"> the Court called the Patent Clause “both a grant of power and a limitation.”</w:t>
      </w:r>
      <w:r w:rsidR="00F35C22" w:rsidRPr="00F35C22">
        <w:rPr>
          <w:vertAlign w:val="superscript"/>
        </w:rPr>
        <w:footnoteReference w:id="515"/>
      </w:r>
      <w:r w:rsidRPr="00F35C22">
        <w:t xml:space="preserve"> It further stated that “Congress in the exercise of the patent power may not overreach the restraints imposed by the stated constitutional purpose.”</w:t>
      </w:r>
      <w:r w:rsidR="00F35C22" w:rsidRPr="00F35C22">
        <w:rPr>
          <w:vertAlign w:val="superscript"/>
        </w:rPr>
        <w:footnoteReference w:id="516"/>
      </w:r>
    </w:p>
    <w:p w14:paraId="5000547B" w14:textId="5E77AF32" w:rsidR="00370FB0" w:rsidRPr="00F35C22" w:rsidRDefault="00F40CCD" w:rsidP="00F35C22">
      <w:pPr>
        <w:pStyle w:val="BNormal"/>
      </w:pPr>
      <w:r w:rsidRPr="00F35C22">
        <w:t xml:space="preserve">In </w:t>
      </w:r>
      <w:r w:rsidR="00F35C22" w:rsidRPr="00F35C22">
        <w:rPr>
          <w:i/>
        </w:rPr>
        <w:t>Feist Publications,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Rural Telephone Service Co</w:t>
      </w:r>
      <w:r w:rsidRPr="00F35C22">
        <w:t>.,</w:t>
      </w:r>
      <w:r w:rsidR="00F35C22" w:rsidRPr="00F35C22">
        <w:rPr>
          <w:vertAlign w:val="superscript"/>
        </w:rPr>
        <w:footnoteReference w:id="517"/>
      </w:r>
      <w:r w:rsidRPr="00F35C22">
        <w:t xml:space="preserve"> a copyright case, the Supreme Court held that a minimum degree of originality was required </w:t>
      </w:r>
      <w:proofErr w:type="gramStart"/>
      <w:r w:rsidRPr="00F35C22">
        <w:t>in order for</w:t>
      </w:r>
      <w:proofErr w:type="gramEnd"/>
      <w:r w:rsidRPr="00F35C22">
        <w:t xml:space="preserve"> a compilation of facts to be protected by a copyright</w:t>
      </w:r>
      <w:r w:rsidR="00370FB0" w:rsidRPr="00F35C22">
        <w:t>.</w:t>
      </w:r>
      <w:r w:rsidR="00370FB0" w:rsidRPr="00F35C22">
        <w:t xml:space="preserve"> </w:t>
      </w:r>
      <w:r w:rsidR="00370FB0" w:rsidRPr="00F35C22">
        <w:t>I</w:t>
      </w:r>
      <w:r w:rsidRPr="00F35C22">
        <w:t>n doing so, the Court emphasized more than once its view that this requirement was a constitutional one, not simply one resulting from a statutory interpretation.</w:t>
      </w:r>
      <w:r w:rsidR="00F35C22" w:rsidRPr="00F35C22">
        <w:rPr>
          <w:vertAlign w:val="superscript"/>
        </w:rPr>
        <w:footnoteReference w:id="518"/>
      </w:r>
      <w:r w:rsidRPr="00F35C22">
        <w:t xml:space="preserve"> It would have been of little moment to have made that point (more than once) if Congress could easily override that conclusion by using the Commerce Clause.</w:t>
      </w:r>
      <w:r w:rsidR="00F35C22" w:rsidRPr="00F35C22">
        <w:rPr>
          <w:vertAlign w:val="superscript"/>
        </w:rPr>
        <w:footnoteReference w:id="519"/>
      </w:r>
      <w:r w:rsidRPr="00F35C22">
        <w:t xml:space="preserve"> In </w:t>
      </w:r>
      <w:r w:rsidRPr="00F35C22">
        <w:lastRenderedPageBreak/>
        <w:t xml:space="preserve">addition, the </w:t>
      </w:r>
      <w:r w:rsidR="00F35C22" w:rsidRPr="00F35C22">
        <w:rPr>
          <w:i/>
        </w:rPr>
        <w:t>Feist</w:t>
      </w:r>
      <w:r w:rsidRPr="00F35C22">
        <w:t xml:space="preserve"> Court noted that the objective of copyright is to promote “the Progress of Science and useful Arts.”</w:t>
      </w:r>
      <w:r w:rsidR="00F35C22" w:rsidRPr="00F35C22">
        <w:rPr>
          <w:vertAlign w:val="superscript"/>
        </w:rPr>
        <w:footnoteReference w:id="520"/>
      </w:r>
      <w:r w:rsidRPr="00F35C22">
        <w:t xml:space="preserve"> In the Court’s view, this meant that the framers intended that others should be allowed to make use of facts, unrestrained by a copyright monopoly.</w:t>
      </w:r>
      <w:r w:rsidR="00F35C22" w:rsidRPr="00F35C22">
        <w:rPr>
          <w:vertAlign w:val="superscript"/>
        </w:rPr>
        <w:footnoteReference w:id="521"/>
      </w:r>
      <w:r w:rsidRPr="00F35C22">
        <w:t xml:space="preserve"> A similar argument can be made with regard to product configurations</w:t>
      </w:r>
      <w:r w:rsidR="00370FB0" w:rsidRPr="00F35C22">
        <w:t>.</w:t>
      </w:r>
      <w:r w:rsidR="00370FB0" w:rsidRPr="00F35C22">
        <w:t xml:space="preserve"> </w:t>
      </w:r>
      <w:r w:rsidR="00370FB0" w:rsidRPr="00F35C22">
        <w:t>A</w:t>
      </w:r>
      <w:r w:rsidRPr="00F35C22">
        <w:t>lthough the framers of the Constitution may have intended that Congress could permit a limited-time monopoly over such items, the fact that the Patent Clause begins with the phrase “[t]o promote the Progress of Science and useful Arts” means that, eventually, copyists must be able to use the patented article and build on it for future inventions</w:t>
      </w:r>
      <w:r w:rsidR="00370FB0" w:rsidRPr="00F35C22">
        <w:t>.</w:t>
      </w:r>
      <w:r w:rsidR="00370FB0" w:rsidRPr="00F35C22">
        <w:t xml:space="preserve"> </w:t>
      </w:r>
      <w:r w:rsidR="00370FB0" w:rsidRPr="00F35C22">
        <w:t>T</w:t>
      </w:r>
      <w:r w:rsidRPr="00F35C22">
        <w:t>hus, if the point of the Patent Clause is to promote the useful arts, and not merely to grant protection to inventors, then keeping a product configuration out of the public domain permanently does not serve the goal of allowing others to build on foundational inventions.</w:t>
      </w:r>
      <w:r w:rsidR="00F35C22" w:rsidRPr="00F35C22">
        <w:rPr>
          <w:vertAlign w:val="superscript"/>
        </w:rPr>
        <w:footnoteReference w:id="522"/>
      </w:r>
    </w:p>
    <w:p w14:paraId="540C8702" w14:textId="4F2C1546" w:rsidR="00370FB0" w:rsidRPr="00F35C22" w:rsidRDefault="00F40CCD" w:rsidP="00F35C22">
      <w:pPr>
        <w:pStyle w:val="BNormal"/>
      </w:pPr>
      <w:r w:rsidRPr="00F35C22">
        <w:t>Similarly, the functionality argument, while more cogent, is probably too facile</w:t>
      </w:r>
      <w:r w:rsidR="00370FB0" w:rsidRPr="00F35C22">
        <w:t>.</w:t>
      </w:r>
      <w:r w:rsidR="00370FB0" w:rsidRPr="00F35C22">
        <w:t xml:space="preserve"> </w:t>
      </w:r>
      <w:r w:rsidR="00370FB0" w:rsidRPr="00F35C22">
        <w:t>D</w:t>
      </w:r>
      <w:r w:rsidRPr="00F35C22">
        <w:t xml:space="preserve">espite the argument the </w:t>
      </w:r>
      <w:r w:rsidR="00F35C22" w:rsidRPr="00F35C22">
        <w:rPr>
          <w:i/>
        </w:rPr>
        <w:t>Lund</w:t>
      </w:r>
      <w:r w:rsidRPr="00F35C22">
        <w:t xml:space="preserve"> court accepted, courts have not had an easy time using functionality to separate patents from trademarks</w:t>
      </w:r>
      <w:r w:rsidR="00370FB0" w:rsidRPr="00F35C22">
        <w:t>.</w:t>
      </w:r>
      <w:r w:rsidR="00370FB0" w:rsidRPr="00F35C22">
        <w:t xml:space="preserve"> </w:t>
      </w:r>
      <w:r w:rsidR="00370FB0" w:rsidRPr="00F35C22">
        <w:t>S</w:t>
      </w:r>
      <w:r w:rsidRPr="00F35C22">
        <w:t xml:space="preserve">ince the </w:t>
      </w:r>
      <w:r w:rsidR="00F35C22" w:rsidRPr="00F35C22">
        <w:rPr>
          <w:i/>
        </w:rPr>
        <w:t>Lund</w:t>
      </w:r>
      <w:r w:rsidRPr="00F35C22">
        <w:t xml:space="preserve"> opinion was issued, the Supreme Court has twice narrowed the scope of trademark protection for product configurations, expressing concern about the potential breadth of trademarks in that area.</w:t>
      </w:r>
      <w:r w:rsidR="00F35C22" w:rsidRPr="00F35C22">
        <w:rPr>
          <w:vertAlign w:val="superscript"/>
        </w:rPr>
        <w:footnoteReference w:id="523"/>
      </w:r>
      <w:r w:rsidRPr="00F35C22">
        <w:t xml:space="preserve"> The second case, </w:t>
      </w:r>
      <w:proofErr w:type="spellStart"/>
      <w:r w:rsidR="00F35C22" w:rsidRPr="00F35C22">
        <w:rPr>
          <w:i/>
        </w:rPr>
        <w:t>TrafFix</w:t>
      </w:r>
      <w:proofErr w:type="spellEnd"/>
      <w:r w:rsidR="00F35C22" w:rsidRPr="00F35C22">
        <w:rPr>
          <w:i/>
        </w:rPr>
        <w:t xml:space="preserve"> Devices,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Marketing Displays, Inc</w:t>
      </w:r>
      <w:r w:rsidRPr="00F35C22">
        <w:t>.,</w:t>
      </w:r>
      <w:r w:rsidR="00F35C22" w:rsidRPr="00F35C22">
        <w:rPr>
          <w:vertAlign w:val="superscript"/>
        </w:rPr>
        <w:footnoteReference w:id="524"/>
      </w:r>
      <w:r w:rsidRPr="00F35C22">
        <w:t xml:space="preserve"> was directly concerned with the overlap of trademark and patent, since the plaintiff had an expired utility patent</w:t>
      </w:r>
      <w:r w:rsidR="00370FB0" w:rsidRPr="00F35C22">
        <w:t>.</w:t>
      </w:r>
      <w:r w:rsidR="00370FB0" w:rsidRPr="00F35C22">
        <w:t xml:space="preserve"> </w:t>
      </w:r>
      <w:r w:rsidR="00370FB0" w:rsidRPr="00F35C22">
        <w:t>M</w:t>
      </w:r>
      <w:r w:rsidRPr="00F35C22">
        <w:t xml:space="preserve">oreover, functionality may not adequately distinguish between trademark and </w:t>
      </w:r>
      <w:r w:rsidR="00F35C22" w:rsidRPr="00F35C22">
        <w:rPr>
          <w:i/>
        </w:rPr>
        <w:t>design</w:t>
      </w:r>
      <w:r w:rsidRPr="00F35C22">
        <w:t xml:space="preserve"> patent protection.</w:t>
      </w:r>
      <w:r w:rsidR="00F35C22" w:rsidRPr="00F35C22">
        <w:rPr>
          <w:vertAlign w:val="superscript"/>
        </w:rPr>
        <w:footnoteReference w:id="525"/>
      </w:r>
    </w:p>
    <w:p w14:paraId="5839A2EB" w14:textId="6F48C80F" w:rsidR="00370FB0" w:rsidRPr="00F35C22" w:rsidRDefault="00F40CCD" w:rsidP="00F35C22">
      <w:pPr>
        <w:pStyle w:val="BNormal"/>
      </w:pPr>
      <w:r w:rsidRPr="00F35C22">
        <w:t xml:space="preserve">In </w:t>
      </w:r>
      <w:proofErr w:type="spellStart"/>
      <w:r w:rsidR="00F35C22" w:rsidRPr="00F35C22">
        <w:rPr>
          <w:i/>
        </w:rPr>
        <w:t>TrafFix</w:t>
      </w:r>
      <w:proofErr w:type="spellEnd"/>
      <w:r w:rsidRPr="00F35C22">
        <w:t>, the Court declined to decide whether the Patent Clause precluded trade dress protection for the holder of an expired utility patent.</w:t>
      </w:r>
      <w:r w:rsidR="00F35C22" w:rsidRPr="00F35C22">
        <w:rPr>
          <w:vertAlign w:val="superscript"/>
        </w:rPr>
        <w:footnoteReference w:id="526"/>
      </w:r>
      <w:r w:rsidRPr="00F35C22">
        <w:t xml:space="preserve"> However, the Court pointedly noted that “[t]</w:t>
      </w:r>
      <w:proofErr w:type="spellStart"/>
      <w:r w:rsidRPr="00F35C22">
        <w:t>rade</w:t>
      </w:r>
      <w:proofErr w:type="spellEnd"/>
      <w:r w:rsidRPr="00F35C22">
        <w:t xml:space="preserve"> dress protection must subsist with the recognition that in many instances there is no prohibition against copying goods and products.”</w:t>
      </w:r>
      <w:r w:rsidR="00F35C22" w:rsidRPr="00F35C22">
        <w:rPr>
          <w:vertAlign w:val="superscript"/>
        </w:rPr>
        <w:footnoteReference w:id="527"/>
      </w:r>
      <w:r w:rsidRPr="00F35C22">
        <w:t xml:space="preserve"> This latter theme was continued by the Court in </w:t>
      </w:r>
      <w:proofErr w:type="spellStart"/>
      <w:r w:rsidR="00F35C22" w:rsidRPr="00F35C22">
        <w:rPr>
          <w:i/>
        </w:rPr>
        <w:t>Dastar</w:t>
      </w:r>
      <w:proofErr w:type="spellEnd"/>
      <w:r w:rsidR="00F35C22" w:rsidRPr="00F35C22">
        <w:rPr>
          <w:i/>
        </w:rPr>
        <w:t xml:space="preserve"> Corp</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Twentieth Century Fox Film Corp</w:t>
      </w:r>
      <w:r w:rsidRPr="00F35C22">
        <w:t>.,</w:t>
      </w:r>
      <w:r w:rsidR="00F35C22" w:rsidRPr="00F35C22">
        <w:rPr>
          <w:vertAlign w:val="superscript"/>
        </w:rPr>
        <w:footnoteReference w:id="528"/>
      </w:r>
      <w:r w:rsidRPr="00F35C22">
        <w:t xml:space="preserve"> a case concerning rights of attribution under Section 43(a) of the Lanham Act</w:t>
      </w:r>
      <w:r w:rsidR="00370FB0" w:rsidRPr="00F35C22">
        <w:t>.</w:t>
      </w:r>
      <w:r w:rsidR="00370FB0" w:rsidRPr="00F35C22">
        <w:t xml:space="preserve"> </w:t>
      </w:r>
      <w:r w:rsidR="00370FB0" w:rsidRPr="00F35C22">
        <w:t>I</w:t>
      </w:r>
      <w:r w:rsidRPr="00F35C22">
        <w:t xml:space="preserve">n its unanimous opinion (written by Justice Scalia, author of </w:t>
      </w:r>
      <w:r w:rsidR="00F35C22" w:rsidRPr="00F35C22">
        <w:rPr>
          <w:i/>
        </w:rPr>
        <w:t>Wal-Mart</w:t>
      </w:r>
      <w:r w:rsidRPr="00F35C22">
        <w:t xml:space="preserve">), the Court held that </w:t>
      </w:r>
      <w:proofErr w:type="spellStart"/>
      <w:r w:rsidRPr="00F35C22">
        <w:t>Dastar</w:t>
      </w:r>
      <w:proofErr w:type="spellEnd"/>
      <w:r w:rsidRPr="00F35C22">
        <w:t xml:space="preserve"> was not liable for failing to give attribution credit to the former copyright owner whose material </w:t>
      </w:r>
      <w:proofErr w:type="spellStart"/>
      <w:r w:rsidRPr="00F35C22">
        <w:t>Dastar</w:t>
      </w:r>
      <w:proofErr w:type="spellEnd"/>
      <w:r w:rsidRPr="00F35C22">
        <w:t xml:space="preserve"> had copied (the material now allegedly being in the public domain)</w:t>
      </w:r>
      <w:r w:rsidR="00370FB0" w:rsidRPr="00F35C22">
        <w:t>.</w:t>
      </w:r>
      <w:r w:rsidR="00370FB0" w:rsidRPr="00F35C22">
        <w:t xml:space="preserve"> </w:t>
      </w:r>
      <w:proofErr w:type="gramStart"/>
      <w:r w:rsidR="00370FB0" w:rsidRPr="00F35C22">
        <w:t>I</w:t>
      </w:r>
      <w:r w:rsidRPr="00F35C22">
        <w:t>n the course of</w:t>
      </w:r>
      <w:proofErr w:type="gramEnd"/>
      <w:r w:rsidRPr="00F35C22">
        <w:t xml:space="preserve"> explaining its decision, the Court discussed the interaction between trademark law, on the one hand, and copyright and patent law, on the other</w:t>
      </w:r>
      <w:r w:rsidR="00370FB0" w:rsidRPr="00F35C22">
        <w:t>.</w:t>
      </w:r>
      <w:r w:rsidR="00370FB0" w:rsidRPr="00F35C22">
        <w:t xml:space="preserve"> </w:t>
      </w:r>
      <w:r w:rsidR="00370FB0" w:rsidRPr="00F35C22">
        <w:t>T</w:t>
      </w:r>
      <w:r w:rsidRPr="00F35C22">
        <w:t xml:space="preserve">he Court quoted its opinions in </w:t>
      </w:r>
      <w:r w:rsidR="00F35C22" w:rsidRPr="00F35C22">
        <w:rPr>
          <w:i/>
        </w:rPr>
        <w:t>Sears v</w:t>
      </w:r>
      <w:r w:rsidR="00370FB0" w:rsidRPr="00F35C22">
        <w:t>.</w:t>
      </w:r>
      <w:r w:rsidR="00370FB0" w:rsidRPr="00F35C22">
        <w:t xml:space="preserve"> </w:t>
      </w:r>
      <w:r w:rsidR="00F35C22" w:rsidRPr="00F35C22">
        <w:rPr>
          <w:i/>
        </w:rPr>
        <w:t>Stiffel</w:t>
      </w:r>
      <w:r w:rsidRPr="00F35C22">
        <w:t>,</w:t>
      </w:r>
      <w:r w:rsidR="00F35C22" w:rsidRPr="00F35C22">
        <w:rPr>
          <w:i/>
        </w:rPr>
        <w:t xml:space="preserve"> </w:t>
      </w:r>
      <w:proofErr w:type="spellStart"/>
      <w:r w:rsidR="00F35C22" w:rsidRPr="00F35C22">
        <w:rPr>
          <w:i/>
        </w:rPr>
        <w:t>TrafFix</w:t>
      </w:r>
      <w:proofErr w:type="spellEnd"/>
      <w:r w:rsidRPr="00F35C22">
        <w:t xml:space="preserve">, and </w:t>
      </w:r>
      <w:r w:rsidR="00F35C22" w:rsidRPr="00F35C22">
        <w:rPr>
          <w:i/>
        </w:rPr>
        <w:t>Bonito Boats</w:t>
      </w:r>
      <w:r w:rsidRPr="00F35C22">
        <w:t xml:space="preserve"> to the effect that one has a right to copy—without need of attribution—material that is in the public domain.</w:t>
      </w:r>
      <w:r w:rsidR="00F35C22" w:rsidRPr="00F35C22">
        <w:rPr>
          <w:vertAlign w:val="superscript"/>
        </w:rPr>
        <w:footnoteReference w:id="529"/>
      </w:r>
      <w:r w:rsidRPr="00F35C22">
        <w:t xml:space="preserve"> The Court noted that “‘[t]he Lanham Act,’ we have said, ‘does not exist to reward manufacturers for their innovation in creating a particular device</w:t>
      </w:r>
      <w:r w:rsidR="00370FB0" w:rsidRPr="00F35C22">
        <w:t>;</w:t>
      </w:r>
      <w:r w:rsidR="00370FB0" w:rsidRPr="00F35C22">
        <w:t xml:space="preserve"> </w:t>
      </w:r>
      <w:r w:rsidR="00370FB0" w:rsidRPr="00F35C22">
        <w:t>t</w:t>
      </w:r>
      <w:r w:rsidRPr="00F35C22">
        <w:t>hat is the purpose of the patent law and its period of exclusivity.’”</w:t>
      </w:r>
      <w:r w:rsidR="00F35C22" w:rsidRPr="00F35C22">
        <w:rPr>
          <w:vertAlign w:val="superscript"/>
        </w:rPr>
        <w:footnoteReference w:id="530"/>
      </w:r>
      <w:r w:rsidRPr="00F35C22">
        <w:t xml:space="preserve"> Further supporting its holding that no attribution was necessary, the Court pointed out that “[t]o hold otherwise would be akin to finding that §43(a) created a species of perpetual patent and copyright, which Congress may not do.”</w:t>
      </w:r>
      <w:r w:rsidR="00F35C22" w:rsidRPr="00F35C22">
        <w:rPr>
          <w:vertAlign w:val="superscript"/>
        </w:rPr>
        <w:footnoteReference w:id="531"/>
      </w:r>
      <w:r w:rsidRPr="00F35C22">
        <w:t xml:space="preserve"> Thus, one may conclude that the </w:t>
      </w:r>
      <w:r w:rsidRPr="00F35C22">
        <w:lastRenderedPageBreak/>
        <w:t>Court is both aware of, and concerned with, the possibility that extensions of trademark law could come into conflict with the Patent and Copyright Clause</w:t>
      </w:r>
      <w:r w:rsidR="00370FB0" w:rsidRPr="00F35C22">
        <w:t>.</w:t>
      </w:r>
      <w:r w:rsidR="00370FB0" w:rsidRPr="00F35C22">
        <w:t xml:space="preserve"> </w:t>
      </w:r>
      <w:r w:rsidR="00370FB0" w:rsidRPr="00F35C22">
        <w:t>T</w:t>
      </w:r>
      <w:r w:rsidRPr="00F35C22">
        <w:t xml:space="preserve">hese concerns, coupled with the Court’s expressed concerns in </w:t>
      </w:r>
      <w:r w:rsidR="00F35C22" w:rsidRPr="00F35C22">
        <w:rPr>
          <w:i/>
        </w:rPr>
        <w:t>Wal-Mart</w:t>
      </w:r>
      <w:r w:rsidRPr="00F35C22">
        <w:t xml:space="preserve"> and </w:t>
      </w:r>
      <w:proofErr w:type="spellStart"/>
      <w:r w:rsidR="00F35C22" w:rsidRPr="00F35C22">
        <w:rPr>
          <w:i/>
        </w:rPr>
        <w:t>TrafFix</w:t>
      </w:r>
      <w:proofErr w:type="spellEnd"/>
      <w:r w:rsidRPr="00F35C22">
        <w:t xml:space="preserve"> about the use of trademark law to protect product configurations, indicate that the Court may view with skepticism attempts to protect configurations from dilution, if it believes that the full implementation of the TDRA will interfere with the goals of the Patent Clause</w:t>
      </w:r>
      <w:r w:rsidR="00370FB0" w:rsidRPr="00F35C22">
        <w:t>.</w:t>
      </w:r>
      <w:r w:rsidR="00370FB0" w:rsidRPr="00F35C22">
        <w:t xml:space="preserve"> </w:t>
      </w:r>
      <w:r w:rsidR="00370FB0" w:rsidRPr="00F35C22">
        <w:t>T</w:t>
      </w:r>
      <w:r w:rsidRPr="00F35C22">
        <w:t xml:space="preserve">he Court’s strict reading of the FTDA in the </w:t>
      </w:r>
      <w:r w:rsidR="00F35C22" w:rsidRPr="00F35C22">
        <w:rPr>
          <w:i/>
        </w:rPr>
        <w:t>Moseley</w:t>
      </w:r>
      <w:r w:rsidRPr="00F35C22">
        <w:t xml:space="preserve"> case only reinforces this view.</w:t>
      </w:r>
      <w:r w:rsidR="00F35C22" w:rsidRPr="00F35C22">
        <w:rPr>
          <w:vertAlign w:val="superscript"/>
        </w:rPr>
        <w:footnoteReference w:id="532"/>
      </w:r>
    </w:p>
    <w:p w14:paraId="4D8F4C6D" w14:textId="3A7DA946" w:rsidR="00370FB0" w:rsidRPr="00F35C22" w:rsidRDefault="00F40CCD" w:rsidP="00F35C22">
      <w:pPr>
        <w:pStyle w:val="BNormal"/>
      </w:pPr>
      <w:r w:rsidRPr="00F35C22">
        <w:t>Although the TDRA does not attempt to resolve this issue, it does contain an interesting provision that recognizes the problem</w:t>
      </w:r>
      <w:r w:rsidR="00370FB0" w:rsidRPr="00F35C22">
        <w:t>.</w:t>
      </w:r>
      <w:r w:rsidR="00370FB0" w:rsidRPr="00F35C22">
        <w:t xml:space="preserve"> </w:t>
      </w:r>
      <w:r w:rsidR="00370FB0" w:rsidRPr="00F35C22">
        <w:t>S</w:t>
      </w:r>
      <w:r w:rsidRPr="00F35C22">
        <w:t>ection 43(c)(7), somewhat oddly denominated a “Savings Clause,” reads as follows</w:t>
      </w:r>
      <w:r w:rsidR="00370FB0" w:rsidRPr="00F35C22">
        <w:t>:</w:t>
      </w:r>
      <w:r w:rsidR="00370FB0" w:rsidRPr="00F35C22">
        <w:t xml:space="preserve"> </w:t>
      </w:r>
      <w:r w:rsidR="00370FB0" w:rsidRPr="00F35C22">
        <w:t>“</w:t>
      </w:r>
      <w:r w:rsidRPr="00F35C22">
        <w:t>Nothing in this subsection shall be construed to impair, modify, or supersede the applicability of the patent laws of the United States.”</w:t>
      </w:r>
      <w:r w:rsidR="00F35C22" w:rsidRPr="00F35C22">
        <w:rPr>
          <w:vertAlign w:val="superscript"/>
        </w:rPr>
        <w:footnoteReference w:id="533"/>
      </w:r>
      <w:r w:rsidRPr="00F35C22">
        <w:t xml:space="preserve"> This clause, added to the original bill by the Senate, apparently reflects the view that, should dilution protection for product configurations (or other marks) conflict with the patent laws, the TDRA should not be construed, as the later-passed statute, to override any conflicting patent law provisions</w:t>
      </w:r>
      <w:r w:rsidR="00370FB0" w:rsidRPr="00F35C22">
        <w:t>.</w:t>
      </w:r>
      <w:r w:rsidR="00370FB0" w:rsidRPr="00F35C22">
        <w:t xml:space="preserve"> </w:t>
      </w:r>
      <w:r w:rsidR="00370FB0" w:rsidRPr="00F35C22">
        <w:t>I</w:t>
      </w:r>
      <w:r w:rsidRPr="00F35C22">
        <w:t>mplicitly, it recognizes that there may be a problem with dilution protection vis-à-vis the patent laws</w:t>
      </w:r>
      <w:r w:rsidR="00370FB0" w:rsidRPr="00F35C22">
        <w:t>.</w:t>
      </w:r>
      <w:r w:rsidR="00370FB0" w:rsidRPr="00F35C22">
        <w:t xml:space="preserve"> </w:t>
      </w:r>
      <w:r w:rsidR="00370FB0" w:rsidRPr="00F35C22">
        <w:t>A</w:t>
      </w:r>
      <w:r w:rsidRPr="00F35C22">
        <w:t>nd, again implicitly, it makes the dilution statute subordinate to the requirements of the patent laws when the two conflict</w:t>
      </w:r>
      <w:r w:rsidR="00370FB0" w:rsidRPr="00F35C22">
        <w:t>.</w:t>
      </w:r>
      <w:r w:rsidR="00370FB0" w:rsidRPr="00F35C22">
        <w:t xml:space="preserve"> </w:t>
      </w:r>
      <w:r w:rsidR="00370FB0" w:rsidRPr="00F35C22">
        <w:t>I</w:t>
      </w:r>
      <w:r w:rsidRPr="00F35C22">
        <w:t>t does not, of course, directly address the possible constitutional concerns raised by the protection of product configurations.</w:t>
      </w:r>
    </w:p>
    <w:p w14:paraId="6E0D241E" w14:textId="7A4579D4" w:rsidR="00F35C22" w:rsidRPr="00F35C22" w:rsidRDefault="00F35C22" w:rsidP="00F35C22">
      <w:pPr>
        <w:pStyle w:val="BHead1"/>
      </w:pPr>
      <w:r w:rsidRPr="00F35C22">
        <w:rPr>
          <w:rStyle w:val="BBNAidChar"/>
          <w:rFonts w:eastAsiaTheme="majorEastAsia"/>
        </w:rPr>
        <w:t>VII</w:t>
      </w:r>
      <w:r w:rsidRPr="00F35C22">
        <w:t>.</w:t>
      </w:r>
      <w:r>
        <w:t xml:space="preserve">  </w:t>
      </w:r>
      <w:r w:rsidRPr="00F35C22">
        <w:t>Other Defenses to Dilution:</w:t>
      </w:r>
      <w:r w:rsidRPr="00F35C22">
        <w:t xml:space="preserve"> </w:t>
      </w:r>
      <w:r w:rsidRPr="00F35C22">
        <w:t>Laches, Acquiescence, the Statute of Limitations, and Preclusion</w:t>
      </w:r>
    </w:p>
    <w:p w14:paraId="2B9FF30C" w14:textId="565FA4CA" w:rsidR="00F35C22" w:rsidRPr="00F35C22" w:rsidRDefault="00F35C22" w:rsidP="00F35C22">
      <w:pPr>
        <w:pStyle w:val="BHead2"/>
      </w:pPr>
      <w:r>
        <w:t>VII.</w:t>
      </w:r>
      <w:r w:rsidRPr="00F35C22">
        <w:rPr>
          <w:rStyle w:val="BBNAidChar"/>
          <w:rFonts w:eastAsiaTheme="majorEastAsia"/>
        </w:rPr>
        <w:t>A</w:t>
      </w:r>
      <w:r w:rsidRPr="00F35C22">
        <w:t>.</w:t>
      </w:r>
      <w:r>
        <w:t> </w:t>
      </w:r>
      <w:r w:rsidRPr="00F35C22">
        <w:tab/>
        <w:t>Laches and Acquiescence as Defenses to Dilution</w:t>
      </w:r>
    </w:p>
    <w:p w14:paraId="382A854C" w14:textId="69903B2D" w:rsidR="00370FB0" w:rsidRPr="00F35C22" w:rsidRDefault="00F40CCD" w:rsidP="00F35C22">
      <w:pPr>
        <w:pStyle w:val="BNormal"/>
      </w:pPr>
      <w:r w:rsidRPr="00F35C22">
        <w:t>Laches is a long-recognized defense to claims of all sorts, including intellectual property claims.</w:t>
      </w:r>
      <w:r w:rsidR="00F35C22" w:rsidRPr="00F35C22">
        <w:rPr>
          <w:vertAlign w:val="superscript"/>
        </w:rPr>
        <w:footnoteReference w:id="534"/>
      </w:r>
      <w:r w:rsidRPr="00F35C22">
        <w:t xml:space="preserve"> There is no reason to exclude dilution claims from the operation of this defense, as courts have recognized.</w:t>
      </w:r>
      <w:r w:rsidR="00F35C22" w:rsidRPr="00F35C22">
        <w:rPr>
          <w:vertAlign w:val="superscript"/>
        </w:rPr>
        <w:footnoteReference w:id="535"/>
      </w:r>
      <w:r w:rsidRPr="00F35C22">
        <w:t xml:space="preserve"> Under the TDRA, all relief, including injunctive relief, is made “subject to the principles of equity,” adding force to the notion that the equitable defense of laches is available to a defendant.</w:t>
      </w:r>
    </w:p>
    <w:p w14:paraId="4390AED4" w14:textId="043901A0" w:rsidR="00370FB0" w:rsidRPr="00F35C22" w:rsidRDefault="00F40CCD" w:rsidP="00F35C22">
      <w:pPr>
        <w:pStyle w:val="BNormal"/>
      </w:pPr>
      <w:r w:rsidRPr="00F35C22">
        <w:t xml:space="preserve">Although the Supreme Court, in </w:t>
      </w:r>
      <w:r w:rsidR="00F35C22" w:rsidRPr="00F35C22">
        <w:rPr>
          <w:rStyle w:val="BCasenamefull"/>
        </w:rPr>
        <w:t>Petrella v. Metro-Goldwyn-Mayer, Inc.</w:t>
      </w:r>
      <w:r w:rsidRPr="00F35C22">
        <w:t>,</w:t>
      </w:r>
      <w:r w:rsidR="00F35C22" w:rsidRPr="00F35C22">
        <w:rPr>
          <w:vertAlign w:val="superscript"/>
        </w:rPr>
        <w:footnoteReference w:id="536"/>
      </w:r>
      <w:r w:rsidRPr="00F35C22">
        <w:t xml:space="preserve"> held that laches could not be used to bar a copyright claim for damages brought within the Copyright Act’s statute of limitations, that ruling probably does not affect dilution claims</w:t>
      </w:r>
      <w:r w:rsidR="00370FB0" w:rsidRPr="00F35C22">
        <w:t>.</w:t>
      </w:r>
      <w:r w:rsidR="00370FB0" w:rsidRPr="00F35C22">
        <w:t xml:space="preserve"> </w:t>
      </w:r>
      <w:r w:rsidR="00370FB0" w:rsidRPr="00F35C22">
        <w:t>I</w:t>
      </w:r>
      <w:r w:rsidRPr="00F35C22">
        <w:t xml:space="preserve">n </w:t>
      </w:r>
      <w:r w:rsidR="00F35C22" w:rsidRPr="00F35C22">
        <w:rPr>
          <w:i/>
        </w:rPr>
        <w:t>Petrella</w:t>
      </w:r>
      <w:r w:rsidRPr="00F35C22">
        <w:t>, the Court pointedly noted that the Lanham Act specifically references laches as a defense to incontestability in Section 33(b)(9), implying that Congress intended laches to apply generally to Lanham Act claims.</w:t>
      </w:r>
      <w:r w:rsidR="00F35C22" w:rsidRPr="00F35C22">
        <w:rPr>
          <w:vertAlign w:val="superscript"/>
        </w:rPr>
        <w:footnoteReference w:id="537"/>
      </w:r>
      <w:r w:rsidRPr="00F35C22">
        <w:t xml:space="preserve"> Moreover, the Lanham Act contains no statute of limitations, so Congress cannot be said to have intended to permit such claims regardless of the equitable considerations of laches.</w:t>
      </w:r>
      <w:r w:rsidR="00F35C22" w:rsidRPr="00F35C22">
        <w:rPr>
          <w:vertAlign w:val="superscript"/>
        </w:rPr>
        <w:footnoteReference w:id="538"/>
      </w:r>
      <w:r w:rsidRPr="00F35C22">
        <w:t xml:space="preserve"> Finally, both the original FTDA and the TDRA make all remedies “subject to the principles of </w:t>
      </w:r>
      <w:r w:rsidRPr="00F35C22">
        <w:lastRenderedPageBreak/>
        <w:t>equity.”</w:t>
      </w:r>
      <w:r w:rsidR="00F35C22" w:rsidRPr="00F35C22">
        <w:rPr>
          <w:vertAlign w:val="superscript"/>
        </w:rPr>
        <w:footnoteReference w:id="539"/>
      </w:r>
      <w:r w:rsidRPr="00F35C22">
        <w:t xml:space="preserve"> Thus, the more specific language of the TDRA indicates that Congress did intend that dilution claims, even those brought within the statute of limitations, should be subject to the defense of laches.</w:t>
      </w:r>
      <w:r w:rsidR="00F35C22" w:rsidRPr="00F35C22">
        <w:rPr>
          <w:vertAlign w:val="superscript"/>
        </w:rPr>
        <w:footnoteReference w:id="540"/>
      </w:r>
      <w:r w:rsidR="00370FB0" w:rsidRPr="00F35C22">
        <w:t xml:space="preserve"> </w:t>
      </w:r>
      <w:r w:rsidRPr="00F35C22">
        <w:t>However, courts may be reluctant to apply laches in cases where the applicable state statute of limitations has not expired.</w:t>
      </w:r>
      <w:r w:rsidR="00F35C22" w:rsidRPr="00F35C22">
        <w:rPr>
          <w:vertAlign w:val="superscript"/>
        </w:rPr>
        <w:footnoteReference w:id="541"/>
      </w:r>
    </w:p>
    <w:p w14:paraId="588E767B" w14:textId="1D4FDA04" w:rsidR="00370FB0" w:rsidRPr="00F35C22" w:rsidRDefault="00F40CCD" w:rsidP="00F35C22">
      <w:pPr>
        <w:pStyle w:val="BNormal"/>
      </w:pPr>
      <w:r w:rsidRPr="00F35C22">
        <w:t>Establishing a laches defense requires a showing of an inexcusable delay on the plaintiff’s part in bringing the action, and of prejudice to the defendant.</w:t>
      </w:r>
      <w:r w:rsidR="00F35C22" w:rsidRPr="00F35C22">
        <w:rPr>
          <w:vertAlign w:val="superscript"/>
        </w:rPr>
        <w:footnoteReference w:id="542"/>
      </w:r>
      <w:r w:rsidRPr="00F35C22">
        <w:t xml:space="preserve"> Delay alone is not sufficient to show laches</w:t>
      </w:r>
      <w:r w:rsidR="00370FB0" w:rsidRPr="00F35C22">
        <w:t>;</w:t>
      </w:r>
      <w:r w:rsidR="00370FB0" w:rsidRPr="00F35C22">
        <w:t xml:space="preserve"> </w:t>
      </w:r>
      <w:r w:rsidR="00370FB0" w:rsidRPr="00F35C22">
        <w:t>t</w:t>
      </w:r>
      <w:r w:rsidRPr="00F35C22">
        <w:t>he element of prejudice to the defendant is essential to the defense.</w:t>
      </w:r>
      <w:r w:rsidR="00F35C22" w:rsidRPr="00F35C22">
        <w:rPr>
          <w:vertAlign w:val="superscript"/>
        </w:rPr>
        <w:footnoteReference w:id="543"/>
      </w:r>
      <w:r w:rsidR="00F35C22" w:rsidRPr="00F35C22">
        <w:rPr>
          <w:vertAlign w:val="superscript"/>
        </w:rPr>
        <w:t xml:space="preserve"> </w:t>
      </w:r>
      <w:r w:rsidRPr="00F35C22">
        <w:t>An unreasonable delay can be presumed if the length of the delay exceeds the applicable statute of limitations.</w:t>
      </w:r>
      <w:r w:rsidR="00F35C22" w:rsidRPr="00F35C22">
        <w:rPr>
          <w:vertAlign w:val="superscript"/>
        </w:rPr>
        <w:footnoteReference w:id="544"/>
      </w:r>
      <w:r w:rsidRPr="00F35C22">
        <w:t xml:space="preserve"> The defense is subject to waiver if not raised in a timely manner.</w:t>
      </w:r>
      <w:r w:rsidR="00F35C22" w:rsidRPr="00F35C22">
        <w:rPr>
          <w:vertAlign w:val="superscript"/>
        </w:rPr>
        <w:footnoteReference w:id="545"/>
      </w:r>
      <w:r w:rsidRPr="00F35C22">
        <w:t xml:space="preserve"> In general, the operation of these factors will be the same in a dilution case as in any other case.</w:t>
      </w:r>
      <w:r w:rsidR="00F35C22" w:rsidRPr="00F35C22">
        <w:rPr>
          <w:vertAlign w:val="superscript"/>
        </w:rPr>
        <w:footnoteReference w:id="546"/>
      </w:r>
    </w:p>
    <w:p w14:paraId="5BFDF3A1" w14:textId="39418F7B" w:rsidR="00370FB0" w:rsidRPr="00F35C22" w:rsidRDefault="00F40CCD" w:rsidP="00F35C22">
      <w:pPr>
        <w:pStyle w:val="BNormal"/>
      </w:pPr>
      <w:r w:rsidRPr="00F35C22">
        <w:t xml:space="preserve">However, one difference between laches in dilution and infringement claims is illustrated in </w:t>
      </w:r>
      <w:r w:rsidR="00F35C22" w:rsidRPr="00F35C22">
        <w:rPr>
          <w:i/>
        </w:rPr>
        <w:t>H</w:t>
      </w:r>
      <w:r w:rsidRPr="00F35C22">
        <w:t>.</w:t>
      </w:r>
      <w:r w:rsidR="00F35C22" w:rsidRPr="00F35C22">
        <w:rPr>
          <w:i/>
        </w:rPr>
        <w:t>G</w:t>
      </w:r>
      <w:r w:rsidR="00370FB0" w:rsidRPr="00F35C22">
        <w:t>.</w:t>
      </w:r>
      <w:r w:rsidR="00370FB0" w:rsidRPr="00F35C22">
        <w:t xml:space="preserve"> </w:t>
      </w:r>
      <w:r w:rsidR="00F35C22" w:rsidRPr="00F35C22">
        <w:rPr>
          <w:i/>
        </w:rPr>
        <w:t>Shopping Centers L</w:t>
      </w:r>
      <w:r w:rsidRPr="00F35C22">
        <w:t>.</w:t>
      </w:r>
      <w:r w:rsidR="00F35C22" w:rsidRPr="00F35C22">
        <w:rPr>
          <w:i/>
        </w:rPr>
        <w:t>P</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Birney</w:t>
      </w:r>
      <w:r w:rsidRPr="00F35C22">
        <w:t>.</w:t>
      </w:r>
      <w:r w:rsidR="00F35C22" w:rsidRPr="00F35C22">
        <w:rPr>
          <w:vertAlign w:val="superscript"/>
        </w:rPr>
        <w:footnoteReference w:id="547"/>
      </w:r>
      <w:r w:rsidRPr="00F35C22">
        <w:t xml:space="preserve"> The plaintiff claimed that the defendant’s use of Galleria Oaks for a residential development infringed and diluted the plaintiff’s Galleria mark, used on commercial real estate.</w:t>
      </w:r>
      <w:r w:rsidR="00F35C22" w:rsidRPr="00F35C22">
        <w:rPr>
          <w:vertAlign w:val="superscript"/>
        </w:rPr>
        <w:footnoteReference w:id="548"/>
      </w:r>
      <w:r w:rsidRPr="00F35C22">
        <w:t xml:space="preserve"> When the defendant’s complex opened, there was a series of letters, including cease-and-desist demands, but no legal action</w:t>
      </w:r>
      <w:r w:rsidR="00370FB0" w:rsidRPr="00F35C22">
        <w:t>.</w:t>
      </w:r>
      <w:r w:rsidR="00370FB0" w:rsidRPr="00F35C22">
        <w:t xml:space="preserve"> </w:t>
      </w:r>
      <w:r w:rsidR="00370FB0" w:rsidRPr="00F35C22">
        <w:t>O</w:t>
      </w:r>
      <w:r w:rsidRPr="00F35C22">
        <w:t>ver 10 years later, another cease-and-desist letter was sent, and another about four years after that</w:t>
      </w:r>
      <w:r w:rsidR="00370FB0" w:rsidRPr="00F35C22">
        <w:t>.</w:t>
      </w:r>
      <w:r w:rsidR="00370FB0" w:rsidRPr="00F35C22">
        <w:t xml:space="preserve"> </w:t>
      </w:r>
      <w:r w:rsidR="00370FB0" w:rsidRPr="00F35C22">
        <w:t>I</w:t>
      </w:r>
      <w:r w:rsidRPr="00F35C22">
        <w:t>n all, the defendant had been using the Galleria name for almost 20 years before the court’s decision was rendered</w:t>
      </w:r>
      <w:r w:rsidR="00370FB0" w:rsidRPr="00F35C22">
        <w:t>.</w:t>
      </w:r>
      <w:r w:rsidR="00370FB0" w:rsidRPr="00F35C22">
        <w:t xml:space="preserve"> </w:t>
      </w:r>
      <w:r w:rsidR="00370FB0" w:rsidRPr="00F35C22">
        <w:t>T</w:t>
      </w:r>
      <w:r w:rsidRPr="00F35C22">
        <w:t>he plaintiff argued that the delay was justified because initially there was no likelihood of confusion, and Texas did not have a dilution statute until 10 years after the defendant’s first use.</w:t>
      </w:r>
      <w:r w:rsidR="00F35C22" w:rsidRPr="00F35C22">
        <w:rPr>
          <w:vertAlign w:val="superscript"/>
        </w:rPr>
        <w:footnoteReference w:id="549"/>
      </w:r>
      <w:r w:rsidRPr="00F35C22">
        <w:t xml:space="preserve"> Although in </w:t>
      </w:r>
      <w:r w:rsidR="00F35C22" w:rsidRPr="00F35C22">
        <w:rPr>
          <w:i/>
        </w:rPr>
        <w:t>this</w:t>
      </w:r>
      <w:r w:rsidRPr="00F35C22">
        <w:t xml:space="preserve"> case, the lack of any dilution statute partially excused the delay, in other cases, the existence of a dilution statute can create a viable claim before an infringement claim exists, thus making delay less excusable.</w:t>
      </w:r>
      <w:r w:rsidR="00F35C22" w:rsidRPr="00F35C22">
        <w:rPr>
          <w:vertAlign w:val="superscript"/>
        </w:rPr>
        <w:footnoteReference w:id="550"/>
      </w:r>
    </w:p>
    <w:p w14:paraId="54F5E8AE" w14:textId="5A8C6CAB" w:rsidR="00370FB0" w:rsidRPr="00F35C22" w:rsidRDefault="00F40CCD" w:rsidP="00F35C22">
      <w:pPr>
        <w:pStyle w:val="BNormal"/>
      </w:pPr>
      <w:r w:rsidRPr="00F35C22">
        <w:t xml:space="preserve">The </w:t>
      </w:r>
      <w:r w:rsidR="00F35C22" w:rsidRPr="00F35C22">
        <w:rPr>
          <w:i/>
        </w:rPr>
        <w:t>Birney</w:t>
      </w:r>
      <w:r w:rsidRPr="00F35C22">
        <w:t xml:space="preserve"> court also discussed the doctrine of “progressive encroachment,” which excuses a delay where the defendant’s conduct initially is minimal and </w:t>
      </w:r>
      <w:proofErr w:type="spellStart"/>
      <w:r w:rsidRPr="00F35C22">
        <w:t>noninfringing</w:t>
      </w:r>
      <w:proofErr w:type="spellEnd"/>
      <w:r w:rsidRPr="00F35C22">
        <w:t>, but subsequent changes in the defendant’s use of the mark bring the parties into competition.</w:t>
      </w:r>
      <w:r w:rsidR="00F35C22" w:rsidRPr="00F35C22">
        <w:rPr>
          <w:vertAlign w:val="superscript"/>
        </w:rPr>
        <w:footnoteReference w:id="551"/>
      </w:r>
      <w:r w:rsidRPr="00F35C22">
        <w:t xml:space="preserve"> However, as the </w:t>
      </w:r>
      <w:r w:rsidR="00F35C22" w:rsidRPr="00F35C22">
        <w:rPr>
          <w:i/>
        </w:rPr>
        <w:t>Birney</w:t>
      </w:r>
      <w:r w:rsidRPr="00F35C22">
        <w:t xml:space="preserve"> court noted, a dilution claim may accrue even before the parties are in direct or indirect competition, making progressive encroachment less applicable to dilution claims.</w:t>
      </w:r>
      <w:r w:rsidR="00F35C22" w:rsidRPr="00F35C22">
        <w:rPr>
          <w:vertAlign w:val="superscript"/>
        </w:rPr>
        <w:footnoteReference w:id="552"/>
      </w:r>
      <w:r w:rsidRPr="00F35C22">
        <w:t xml:space="preserve"> A dilution statute exists to protect the mark from the possibility that imperceptible, </w:t>
      </w:r>
      <w:proofErr w:type="spellStart"/>
      <w:r w:rsidRPr="00F35C22">
        <w:t>nonconfusing</w:t>
      </w:r>
      <w:proofErr w:type="spellEnd"/>
      <w:r w:rsidRPr="00F35C22">
        <w:t xml:space="preserve"> uses will, over time, erode the commercial magnetism of a mark</w:t>
      </w:r>
      <w:r w:rsidR="00370FB0" w:rsidRPr="00F35C22">
        <w:t>.</w:t>
      </w:r>
      <w:r w:rsidR="00370FB0" w:rsidRPr="00F35C22">
        <w:t xml:space="preserve"> </w:t>
      </w:r>
      <w:r w:rsidR="00370FB0" w:rsidRPr="00F35C22">
        <w:t>A</w:t>
      </w:r>
      <w:r w:rsidRPr="00F35C22">
        <w:t xml:space="preserve"> trademark owner should be on guard against such uses </w:t>
      </w:r>
      <w:proofErr w:type="gramStart"/>
      <w:r w:rsidRPr="00F35C22">
        <w:t>in order to</w:t>
      </w:r>
      <w:proofErr w:type="gramEnd"/>
      <w:r w:rsidRPr="00F35C22">
        <w:t xml:space="preserve"> protect his or her asset (i.e., the famous trademark)</w:t>
      </w:r>
      <w:r w:rsidR="00370FB0" w:rsidRPr="00F35C22">
        <w:t>.</w:t>
      </w:r>
      <w:r w:rsidR="00370FB0" w:rsidRPr="00F35C22">
        <w:t xml:space="preserve"> </w:t>
      </w:r>
      <w:r w:rsidR="00370FB0" w:rsidRPr="00F35C22">
        <w:t>T</w:t>
      </w:r>
      <w:r w:rsidRPr="00F35C22">
        <w:t xml:space="preserve">hus, allowing a famous mark owner to ignore </w:t>
      </w:r>
      <w:r w:rsidR="00F35C22" w:rsidRPr="00F35C22">
        <w:rPr>
          <w:i/>
        </w:rPr>
        <w:t>diluting</w:t>
      </w:r>
      <w:r w:rsidRPr="00F35C22">
        <w:t xml:space="preserve"> uses, even minor ones, allows the very problem—dilution—to occur before a suit is brought</w:t>
      </w:r>
      <w:r w:rsidR="00370FB0" w:rsidRPr="00F35C22">
        <w:t>.</w:t>
      </w:r>
      <w:r w:rsidR="00370FB0" w:rsidRPr="00F35C22">
        <w:t xml:space="preserve"> </w:t>
      </w:r>
      <w:r w:rsidR="00370FB0" w:rsidRPr="00F35C22">
        <w:t>S</w:t>
      </w:r>
      <w:r w:rsidRPr="00F35C22">
        <w:t>ince the harm is primarily to the mark owner, not the consumer, there is a greater responsibility on the part of the mark owner to police its mark in this situation</w:t>
      </w:r>
      <w:r w:rsidR="00370FB0" w:rsidRPr="00F35C22">
        <w:t>.</w:t>
      </w:r>
      <w:r w:rsidR="00370FB0" w:rsidRPr="00F35C22">
        <w:t xml:space="preserve"> </w:t>
      </w:r>
      <w:r w:rsidR="00370FB0" w:rsidRPr="00F35C22">
        <w:t>T</w:t>
      </w:r>
      <w:r w:rsidRPr="00F35C22">
        <w:t>his makes progressive encroachment a dubious justification for a mark owner’s failure to bring an early dilution suit.</w:t>
      </w:r>
    </w:p>
    <w:p w14:paraId="1B0C2AC2" w14:textId="3CC64FF4" w:rsidR="00370FB0" w:rsidRPr="00F35C22" w:rsidRDefault="00F40CCD" w:rsidP="00F35C22">
      <w:pPr>
        <w:pStyle w:val="BNormal"/>
      </w:pPr>
      <w:r w:rsidRPr="00F35C22">
        <w:t xml:space="preserve">The Seventh Circuit discussed the application of progressive encroachment under the FTDA in </w:t>
      </w:r>
      <w:r w:rsidR="00F35C22" w:rsidRPr="00F35C22">
        <w:rPr>
          <w:i/>
        </w:rPr>
        <w:t>AM General Corp</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DaimlerChrysler Corp</w:t>
      </w:r>
      <w:r w:rsidRPr="00F35C22">
        <w:t>.</w:t>
      </w:r>
      <w:r w:rsidR="00F35C22" w:rsidRPr="00F35C22">
        <w:rPr>
          <w:vertAlign w:val="superscript"/>
        </w:rPr>
        <w:footnoteReference w:id="553"/>
      </w:r>
      <w:r w:rsidRPr="00F35C22">
        <w:t xml:space="preserve"> DaimlerChrysler (Chrysler), maker of Jeep vehicles, claimed that the Hummer H2 grille design diluted the grille design of its Jeeps</w:t>
      </w:r>
      <w:r w:rsidR="00370FB0" w:rsidRPr="00F35C22">
        <w:t>.</w:t>
      </w:r>
      <w:r w:rsidR="00370FB0" w:rsidRPr="00F35C22">
        <w:t xml:space="preserve"> </w:t>
      </w:r>
      <w:r w:rsidR="00370FB0" w:rsidRPr="00F35C22">
        <w:t>A</w:t>
      </w:r>
      <w:r w:rsidRPr="00F35C22">
        <w:t>M General and General Motors (which were building and distributing the H2) claimed that Chrysler’s failure to complain about the similar grille design in earlier vehicles, the Humvee (manufactured for the military) and the Hummer H1 model, estopped it from complaining about the H2 grille.</w:t>
      </w:r>
      <w:r w:rsidR="00F35C22" w:rsidRPr="00F35C22">
        <w:rPr>
          <w:vertAlign w:val="superscript"/>
        </w:rPr>
        <w:footnoteReference w:id="554"/>
      </w:r>
      <w:r w:rsidRPr="00F35C22">
        <w:t xml:space="preserve"> The court first considered the argument that the doctrine of progressive encroachment should not apply at all to FTDA cases.</w:t>
      </w:r>
      <w:r w:rsidR="00F35C22" w:rsidRPr="00F35C22">
        <w:rPr>
          <w:vertAlign w:val="superscript"/>
        </w:rPr>
        <w:footnoteReference w:id="555"/>
      </w:r>
      <w:r w:rsidRPr="00F35C22">
        <w:t xml:space="preserve"> It decided, however, that it was too early in the development of FTDA jurisprudence to dismiss the doctrine entirely.</w:t>
      </w:r>
      <w:r w:rsidR="00F35C22" w:rsidRPr="00F35C22">
        <w:rPr>
          <w:vertAlign w:val="superscript"/>
        </w:rPr>
        <w:footnoteReference w:id="556"/>
      </w:r>
      <w:r w:rsidRPr="00F35C22">
        <w:t xml:space="preserve"> Instead, the court assumed that the doctrine could apply but rejected its application on the facts of the case</w:t>
      </w:r>
      <w:r w:rsidR="00370FB0" w:rsidRPr="00F35C22">
        <w:t>.</w:t>
      </w:r>
      <w:r w:rsidR="00370FB0" w:rsidRPr="00F35C22">
        <w:t xml:space="preserve"> </w:t>
      </w:r>
      <w:r w:rsidR="00370FB0" w:rsidRPr="00F35C22">
        <w:t>C</w:t>
      </w:r>
      <w:r w:rsidRPr="00F35C22">
        <w:t>hrysler argued that until the Hummer entered the same consumer market as that of Jeeps, there was no cause to sue</w:t>
      </w:r>
      <w:r w:rsidR="00370FB0" w:rsidRPr="00F35C22">
        <w:t>.</w:t>
      </w:r>
      <w:r w:rsidR="00370FB0" w:rsidRPr="00F35C22">
        <w:t xml:space="preserve"> </w:t>
      </w:r>
      <w:r w:rsidR="00370FB0" w:rsidRPr="00F35C22">
        <w:t>H</w:t>
      </w:r>
      <w:r w:rsidRPr="00F35C22">
        <w:t>owever, as the court noted, that argument “turn[s] dilution on its head” by making it apply only when there is competition,</w:t>
      </w:r>
      <w:r w:rsidR="00F35C22" w:rsidRPr="00F35C22">
        <w:rPr>
          <w:vertAlign w:val="superscript"/>
        </w:rPr>
        <w:footnoteReference w:id="557"/>
      </w:r>
      <w:r w:rsidRPr="00F35C22">
        <w:t xml:space="preserve"> instead of in the classic situation of noncompeting goods</w:t>
      </w:r>
      <w:r w:rsidR="00370FB0" w:rsidRPr="00F35C22">
        <w:t>.</w:t>
      </w:r>
      <w:r w:rsidR="00370FB0" w:rsidRPr="00F35C22">
        <w:t xml:space="preserve"> </w:t>
      </w:r>
      <w:r w:rsidR="00370FB0" w:rsidRPr="00F35C22">
        <w:t>F</w:t>
      </w:r>
      <w:r w:rsidRPr="00F35C22">
        <w:t xml:space="preserve">inding that the earlier Humvee and Hummer H1 grille designs were as </w:t>
      </w:r>
      <w:proofErr w:type="gramStart"/>
      <w:r w:rsidRPr="00F35C22">
        <w:t>similar to</w:t>
      </w:r>
      <w:proofErr w:type="gramEnd"/>
      <w:r w:rsidRPr="00F35C22">
        <w:t xml:space="preserve"> the Jeep grille as the Hummer H2 design, the court rejected progressive encroachment as an excuse for Chrysler’s delay.</w:t>
      </w:r>
      <w:r w:rsidR="00F35C22" w:rsidRPr="00F35C22">
        <w:rPr>
          <w:vertAlign w:val="superscript"/>
        </w:rPr>
        <w:footnoteReference w:id="558"/>
      </w:r>
    </w:p>
    <w:p w14:paraId="395BF6A0" w14:textId="1FF04824" w:rsidR="00370FB0" w:rsidRPr="00F35C22" w:rsidRDefault="00F40CCD" w:rsidP="00F35C22">
      <w:pPr>
        <w:pStyle w:val="BNormal"/>
      </w:pPr>
      <w:r w:rsidRPr="00F35C22">
        <w:t>A defense related to laches is acquiescence</w:t>
      </w:r>
      <w:r w:rsidR="00370FB0" w:rsidRPr="00F35C22">
        <w:t>.</w:t>
      </w:r>
      <w:r w:rsidR="00370FB0" w:rsidRPr="00F35C22">
        <w:t xml:space="preserve"> </w:t>
      </w:r>
      <w:r w:rsidR="00370FB0" w:rsidRPr="00F35C22">
        <w:t>A</w:t>
      </w:r>
      <w:r w:rsidRPr="00F35C22">
        <w:t>cquiescence occurs when the mark “owner gives either implicit or explicit assurances that he or she does not object to the infringer’s actions, and the infringer detrimentally relies on the assurance.”</w:t>
      </w:r>
      <w:r w:rsidR="00F35C22" w:rsidRPr="00F35C22">
        <w:rPr>
          <w:vertAlign w:val="superscript"/>
        </w:rPr>
        <w:footnoteReference w:id="559"/>
      </w:r>
      <w:r w:rsidRPr="00F35C22">
        <w:t xml:space="preserve"> However, this defense can be defeated if the defendant itself acted inequitably with respect to the use of the mark.</w:t>
      </w:r>
      <w:r w:rsidR="00F35C22" w:rsidRPr="00F35C22">
        <w:rPr>
          <w:vertAlign w:val="superscript"/>
        </w:rPr>
        <w:footnoteReference w:id="560"/>
      </w:r>
      <w:r w:rsidRPr="00F35C22">
        <w:t xml:space="preserve"> The distinction between laches and acquiescence lies in the affirmative act of the plaintiff in the case of acquiescence</w:t>
      </w:r>
      <w:r w:rsidR="00370FB0" w:rsidRPr="00F35C22">
        <w:t>.</w:t>
      </w:r>
      <w:r w:rsidR="00370FB0" w:rsidRPr="00F35C22">
        <w:t xml:space="preserve"> </w:t>
      </w:r>
      <w:r w:rsidR="00370FB0" w:rsidRPr="00F35C22">
        <w:t>T</w:t>
      </w:r>
      <w:r w:rsidRPr="00F35C22">
        <w:t>hus, both laches and acquiescence are grounded in prejudice to the defendant resulting from the actions or inaction of the plaintiff on which the defendant reasonably relied.</w:t>
      </w:r>
    </w:p>
    <w:p w14:paraId="651E74C4" w14:textId="73BA882E" w:rsidR="00370FB0" w:rsidRPr="00F35C22" w:rsidRDefault="00F40CCD" w:rsidP="00F35C22">
      <w:pPr>
        <w:pStyle w:val="BNormal"/>
      </w:pPr>
      <w:r w:rsidRPr="00F35C22">
        <w:t>It is worth noting that, even if a defense of laches or acquiescence is proven, a court has the discretion to issue an injunction, if the balance of equities favors such an action.</w:t>
      </w:r>
      <w:r w:rsidR="00F35C22" w:rsidRPr="00F35C22">
        <w:rPr>
          <w:vertAlign w:val="superscript"/>
        </w:rPr>
        <w:footnoteReference w:id="561"/>
      </w:r>
    </w:p>
    <w:p w14:paraId="43DAC9D1" w14:textId="2E41AD14" w:rsidR="00F35C22" w:rsidRPr="00F35C22" w:rsidRDefault="00F35C22" w:rsidP="00F35C22">
      <w:pPr>
        <w:pStyle w:val="BHead2"/>
      </w:pPr>
      <w:r>
        <w:t>VII.</w:t>
      </w:r>
      <w:r w:rsidRPr="00F35C22">
        <w:rPr>
          <w:rStyle w:val="BBNAidChar"/>
          <w:rFonts w:eastAsiaTheme="majorEastAsia"/>
        </w:rPr>
        <w:t>B</w:t>
      </w:r>
      <w:r w:rsidRPr="00F35C22">
        <w:t>.</w:t>
      </w:r>
      <w:r>
        <w:t> </w:t>
      </w:r>
      <w:r w:rsidRPr="00F35C22">
        <w:tab/>
        <w:t>The Statute of Limitations</w:t>
      </w:r>
    </w:p>
    <w:p w14:paraId="4A217DF5" w14:textId="6DF415FA" w:rsidR="00370FB0" w:rsidRPr="00F35C22" w:rsidRDefault="00F40CCD" w:rsidP="00F35C22">
      <w:pPr>
        <w:pStyle w:val="BNormal"/>
      </w:pPr>
      <w:r w:rsidRPr="00F35C22">
        <w:t>Unlike laches and acquiescence, the statute of limitations is purely a creature of statute, not equity</w:t>
      </w:r>
      <w:r w:rsidR="00370FB0" w:rsidRPr="00F35C22">
        <w:t>.</w:t>
      </w:r>
      <w:r w:rsidR="00370FB0" w:rsidRPr="00F35C22">
        <w:t xml:space="preserve"> </w:t>
      </w:r>
      <w:r w:rsidR="00370FB0" w:rsidRPr="00F35C22">
        <w:t>T</w:t>
      </w:r>
      <w:r w:rsidRPr="00F35C22">
        <w:t>he main problem in a dilution case is deciding what, if any, statute of limitations applies</w:t>
      </w:r>
      <w:r w:rsidR="00370FB0" w:rsidRPr="00F35C22">
        <w:t>.</w:t>
      </w:r>
      <w:r w:rsidR="00370FB0" w:rsidRPr="00F35C22">
        <w:t xml:space="preserve"> </w:t>
      </w:r>
      <w:r w:rsidR="00370FB0" w:rsidRPr="00F35C22">
        <w:t>T</w:t>
      </w:r>
      <w:r w:rsidRPr="00F35C22">
        <w:t>he Lanham Act itself includes no statute of limitations</w:t>
      </w:r>
      <w:r w:rsidR="00370FB0" w:rsidRPr="00F35C22">
        <w:t>.</w:t>
      </w:r>
      <w:r w:rsidR="00370FB0" w:rsidRPr="00F35C22">
        <w:t xml:space="preserve"> </w:t>
      </w:r>
      <w:r w:rsidR="00370FB0" w:rsidRPr="00F35C22">
        <w:t>I</w:t>
      </w:r>
      <w:r w:rsidRPr="00F35C22">
        <w:t>n many situations, courts will use the closest analogous state statute of limitations as the federal limitations period.</w:t>
      </w:r>
      <w:r w:rsidR="00F35C22" w:rsidRPr="00F35C22">
        <w:rPr>
          <w:vertAlign w:val="superscript"/>
        </w:rPr>
        <w:footnoteReference w:id="562"/>
      </w:r>
      <w:r w:rsidRPr="00F35C22">
        <w:t xml:space="preserve"> However, that probably is the wrong approach for federal dilution claims</w:t>
      </w:r>
      <w:r w:rsidR="00370FB0" w:rsidRPr="00F35C22">
        <w:t>.</w:t>
      </w:r>
      <w:r w:rsidR="00370FB0" w:rsidRPr="00F35C22">
        <w:t xml:space="preserve"> </w:t>
      </w:r>
      <w:r w:rsidR="00370FB0" w:rsidRPr="00F35C22">
        <w:t>A</w:t>
      </w:r>
      <w:r w:rsidRPr="00F35C22">
        <w:t>s part of the Judicial Improvements Act of 1990 (JIA), Congress took steps to remedy the problem of federal statutes lacking statutes of limitations</w:t>
      </w:r>
      <w:r w:rsidR="00370FB0" w:rsidRPr="00F35C22">
        <w:t>.</w:t>
      </w:r>
      <w:r w:rsidR="00370FB0" w:rsidRPr="00F35C22">
        <w:t xml:space="preserve"> </w:t>
      </w:r>
      <w:r w:rsidR="00370FB0" w:rsidRPr="00F35C22">
        <w:t>O</w:t>
      </w:r>
      <w:r w:rsidRPr="00F35C22">
        <w:t>ne section of the JIA creates a default statute of limitations for federal statutes that lack one, and provides as follows:</w:t>
      </w:r>
    </w:p>
    <w:p w14:paraId="0C9266BD" w14:textId="77BB7EDD" w:rsidR="00F35C22" w:rsidRPr="00F35C22" w:rsidRDefault="00F35C22" w:rsidP="00F35C22">
      <w:pPr>
        <w:pStyle w:val="BQuotelong"/>
      </w:pPr>
      <w:r w:rsidRPr="00F35C22">
        <w:rPr>
          <w:b/>
        </w:rPr>
        <w:t>§ 1658.</w:t>
      </w:r>
      <w:r w:rsidRPr="00F35C22">
        <w:rPr>
          <w:b/>
        </w:rPr>
        <w:t xml:space="preserve"> </w:t>
      </w:r>
      <w:r w:rsidRPr="00F35C22">
        <w:rPr>
          <w:b/>
        </w:rPr>
        <w:t>Time limitations on the commencement of civil actions arising under Acts of Congress</w:t>
      </w:r>
    </w:p>
    <w:p w14:paraId="5E200DC4" w14:textId="6EFEE250" w:rsidR="00370FB0" w:rsidRPr="00F35C22" w:rsidRDefault="00F40CCD" w:rsidP="00F35C22">
      <w:pPr>
        <w:pStyle w:val="BQuotelong"/>
      </w:pPr>
      <w:r w:rsidRPr="00F35C22">
        <w:t>(a) Except as otherwise provided by law, a civil action arising under an Act of Congress enacted after the date of the enactment of this section may not be commenced later than 4 years after the cause of action accrues.</w:t>
      </w:r>
      <w:r w:rsidR="00F35C22" w:rsidRPr="00F35C22">
        <w:rPr>
          <w:vertAlign w:val="superscript"/>
        </w:rPr>
        <w:footnoteReference w:id="563"/>
      </w:r>
    </w:p>
    <w:p w14:paraId="030B713F" w14:textId="61715964" w:rsidR="00370FB0" w:rsidRPr="00F35C22" w:rsidRDefault="00F40CCD" w:rsidP="00F35C22">
      <w:pPr>
        <w:pStyle w:val="BNormal"/>
      </w:pPr>
      <w:r w:rsidRPr="00F35C22">
        <w:t>The original Lanham Act was enacted in 1946 and therefore would not be subject to this statute (since it was not “enacted after the date of enactment of this section”)</w:t>
      </w:r>
      <w:r w:rsidR="00370FB0" w:rsidRPr="00F35C22">
        <w:t>.</w:t>
      </w:r>
      <w:r w:rsidR="00370FB0" w:rsidRPr="00F35C22">
        <w:t xml:space="preserve"> </w:t>
      </w:r>
      <w:r w:rsidR="00370FB0" w:rsidRPr="00F35C22">
        <w:t>H</w:t>
      </w:r>
      <w:r w:rsidRPr="00F35C22">
        <w:t xml:space="preserve">owever, the FTDA </w:t>
      </w:r>
      <w:r w:rsidR="00F35C22" w:rsidRPr="00F35C22">
        <w:rPr>
          <w:i/>
        </w:rPr>
        <w:t>was</w:t>
      </w:r>
      <w:r w:rsidRPr="00F35C22">
        <w:t xml:space="preserve"> enacted after Section 1658</w:t>
      </w:r>
      <w:r w:rsidR="00370FB0" w:rsidRPr="00F35C22">
        <w:t>.</w:t>
      </w:r>
      <w:r w:rsidR="00370FB0" w:rsidRPr="00F35C22">
        <w:t xml:space="preserve"> </w:t>
      </w:r>
      <w:r w:rsidR="00370FB0" w:rsidRPr="00F35C22">
        <w:t>A</w:t>
      </w:r>
      <w:r w:rsidRPr="00F35C22">
        <w:t xml:space="preserve"> cause of action brought under the FTDA or TDRA would be “a civil action arising under an Act of Congress [the Federal Trademark Dilution Act of 1995 and/or the Trademark Dilution Revision Act of 2006] enacted after the date of the enactment of [§1658].” Thus, it appears that federal dilution claims should be subject to a four-year statute of limitations</w:t>
      </w:r>
      <w:r w:rsidR="00370FB0" w:rsidRPr="00F35C22">
        <w:t>.</w:t>
      </w:r>
      <w:r w:rsidR="00370FB0" w:rsidRPr="00F35C22">
        <w:t xml:space="preserve"> </w:t>
      </w:r>
      <w:r w:rsidR="00370FB0" w:rsidRPr="00F35C22">
        <w:t>T</w:t>
      </w:r>
      <w:r w:rsidRPr="00F35C22">
        <w:t>his would be consistent with a decision in which the Supreme Court, construing Section 1658, held that the four-year “catchall” statute applies to causes of action first made possible by post-1990 amendments to preexisting statutes.</w:t>
      </w:r>
      <w:r w:rsidR="00F35C22" w:rsidRPr="00F35C22">
        <w:rPr>
          <w:vertAlign w:val="superscript"/>
        </w:rPr>
        <w:footnoteReference w:id="564"/>
      </w:r>
      <w:r w:rsidRPr="00F35C22">
        <w:t xml:space="preserve"> The one difficulty with this conclusion is that the statute applies, literally, to “a civil action.” A dilution claim is likely to be one part of a larger action that includes claims under the Lanham Act for infringement, not subject to Section 1658, and state law claims, also not subject to the statute</w:t>
      </w:r>
      <w:r w:rsidR="00370FB0" w:rsidRPr="00F35C22">
        <w:t>.</w:t>
      </w:r>
      <w:r w:rsidR="00370FB0" w:rsidRPr="00F35C22">
        <w:t xml:space="preserve"> </w:t>
      </w:r>
      <w:r w:rsidR="00370FB0" w:rsidRPr="00F35C22">
        <w:t>H</w:t>
      </w:r>
      <w:r w:rsidRPr="00F35C22">
        <w:t>owever, the most sensible interpretation of the statute is to apply it to those claims to which it is relevant and use the otherwise applicable limitations periods for the other claims.</w:t>
      </w:r>
      <w:r w:rsidR="00F35C22" w:rsidRPr="00F35C22">
        <w:rPr>
          <w:vertAlign w:val="superscript"/>
        </w:rPr>
        <w:footnoteReference w:id="565"/>
      </w:r>
    </w:p>
    <w:p w14:paraId="4DDE9D2E" w14:textId="2899ADFC" w:rsidR="00F35C22" w:rsidRPr="00F35C22" w:rsidRDefault="00F35C22" w:rsidP="00F35C22">
      <w:pPr>
        <w:pStyle w:val="BHead2"/>
      </w:pPr>
      <w:r>
        <w:t>VII.</w:t>
      </w:r>
      <w:r w:rsidRPr="00F35C22">
        <w:rPr>
          <w:rStyle w:val="BBNAidChar"/>
          <w:rFonts w:eastAsiaTheme="majorEastAsia"/>
        </w:rPr>
        <w:t>C</w:t>
      </w:r>
      <w:r w:rsidRPr="00F35C22">
        <w:t>.</w:t>
      </w:r>
      <w:r>
        <w:t> </w:t>
      </w:r>
      <w:r w:rsidRPr="00F35C22">
        <w:tab/>
        <w:t>Issue and Claim Preclusion</w:t>
      </w:r>
    </w:p>
    <w:p w14:paraId="00AFC69B" w14:textId="5A9558E3" w:rsidR="00370FB0" w:rsidRPr="00F35C22" w:rsidRDefault="00F40CCD" w:rsidP="00F35C22">
      <w:pPr>
        <w:pStyle w:val="BNormal"/>
      </w:pPr>
      <w:r w:rsidRPr="00F35C22">
        <w:t>The doctrines of issue and claim preclusion (sometimes referred to as collateral estoppel and res judicata</w:t>
      </w:r>
      <w:r w:rsidR="00F35C22" w:rsidRPr="00F35C22">
        <w:rPr>
          <w:vertAlign w:val="superscript"/>
        </w:rPr>
        <w:footnoteReference w:id="566"/>
      </w:r>
      <w:r w:rsidRPr="00F35C22">
        <w:t xml:space="preserve">) </w:t>
      </w:r>
      <w:r w:rsidRPr="00F35C22">
        <w:lastRenderedPageBreak/>
        <w:t>apply to dilution claims in the same manner as to other claims</w:t>
      </w:r>
      <w:r w:rsidR="00370FB0" w:rsidRPr="00F35C22">
        <w:t>.</w:t>
      </w:r>
      <w:r w:rsidR="00370FB0" w:rsidRPr="00F35C22">
        <w:t xml:space="preserve"> </w:t>
      </w:r>
      <w:r w:rsidR="00370FB0" w:rsidRPr="00F35C22">
        <w:t>T</w:t>
      </w:r>
      <w:r w:rsidRPr="00F35C22">
        <w:t>he precise parameters of preclusion will depend on the forum of the former judgment</w:t>
      </w:r>
      <w:r w:rsidR="00370FB0" w:rsidRPr="00F35C22">
        <w:t>.</w:t>
      </w:r>
      <w:r w:rsidR="00370FB0" w:rsidRPr="00F35C22">
        <w:t xml:space="preserve"> </w:t>
      </w:r>
      <w:r w:rsidR="00370FB0" w:rsidRPr="00F35C22">
        <w:t>I</w:t>
      </w:r>
      <w:r w:rsidRPr="00F35C22">
        <w:t>f the original judgment was from a federal court, then federal preclusion rules apply</w:t>
      </w:r>
      <w:r w:rsidR="00370FB0" w:rsidRPr="00F35C22">
        <w:t>.</w:t>
      </w:r>
      <w:r w:rsidR="00370FB0" w:rsidRPr="00F35C22">
        <w:t xml:space="preserve"> </w:t>
      </w:r>
      <w:r w:rsidR="00370FB0" w:rsidRPr="00F35C22">
        <w:t>I</w:t>
      </w:r>
      <w:r w:rsidRPr="00F35C22">
        <w:t>f the original judgment was from a state court, and the present claim (the one to be precluded) is brought in federal court, then the federal court must determine whether the state court that issued the prior judgment would have applied preclusion to the present situation.</w:t>
      </w:r>
      <w:r w:rsidR="00F35C22" w:rsidRPr="00F35C22">
        <w:rPr>
          <w:vertAlign w:val="superscript"/>
        </w:rPr>
        <w:footnoteReference w:id="567"/>
      </w:r>
      <w:r w:rsidRPr="00F35C22">
        <w:t xml:space="preserve"> Similarly, if both the first and second suits were in state court, then the second (state) court must look to the preclusion doctrine of the judgment-rendering state.</w:t>
      </w:r>
      <w:r w:rsidR="00F35C22" w:rsidRPr="00F35C22">
        <w:rPr>
          <w:vertAlign w:val="superscript"/>
        </w:rPr>
        <w:footnoteReference w:id="568"/>
      </w:r>
    </w:p>
    <w:p w14:paraId="57EC64CB" w14:textId="77ED2B79" w:rsidR="00370FB0" w:rsidRPr="00F35C22" w:rsidRDefault="00F40CCD" w:rsidP="00F35C22">
      <w:pPr>
        <w:pStyle w:val="BNormal"/>
      </w:pPr>
      <w:r w:rsidRPr="00F35C22">
        <w:t>In general, claim preclusion applies when the cause of action asserted in the second suit is the same as the cause of action asserted in the first suit (and the parties to the two suits are the same)</w:t>
      </w:r>
      <w:r w:rsidR="00370FB0" w:rsidRPr="00F35C22">
        <w:t>.</w:t>
      </w:r>
      <w:r w:rsidR="00370FB0" w:rsidRPr="00F35C22">
        <w:t xml:space="preserve"> </w:t>
      </w:r>
      <w:r w:rsidR="00370FB0" w:rsidRPr="00F35C22">
        <w:t>T</w:t>
      </w:r>
      <w:r w:rsidRPr="00F35C22">
        <w:t xml:space="preserve">he scope of “cause of action” depends on the law of the judgment-rendering forum, and even under the </w:t>
      </w:r>
      <w:proofErr w:type="gramStart"/>
      <w:r w:rsidRPr="00F35C22">
        <w:t>most commonly used</w:t>
      </w:r>
      <w:proofErr w:type="gramEnd"/>
      <w:r w:rsidRPr="00F35C22">
        <w:t xml:space="preserve"> definition, is not subject to easy delineation.</w:t>
      </w:r>
      <w:r w:rsidR="00F35C22" w:rsidRPr="00F35C22">
        <w:rPr>
          <w:vertAlign w:val="superscript"/>
        </w:rPr>
        <w:footnoteReference w:id="569"/>
      </w:r>
      <w:r w:rsidRPr="00F35C22">
        <w:t xml:space="preserve"> </w:t>
      </w:r>
      <w:r w:rsidR="00F35C22" w:rsidRPr="00F35C22">
        <w:rPr>
          <w:i/>
        </w:rPr>
        <w:t>Minarik Electric Co</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Electro Sales Co</w:t>
      </w:r>
      <w:r w:rsidRPr="00F35C22">
        <w:t>.</w:t>
      </w:r>
      <w:r w:rsidR="00F35C22" w:rsidRPr="00F35C22">
        <w:rPr>
          <w:vertAlign w:val="superscript"/>
        </w:rPr>
        <w:footnoteReference w:id="570"/>
      </w:r>
      <w:r w:rsidRPr="00F35C22">
        <w:t xml:space="preserve"> illustrates some of these issues</w:t>
      </w:r>
      <w:r w:rsidR="00370FB0" w:rsidRPr="00F35C22">
        <w:t>.</w:t>
      </w:r>
      <w:r w:rsidR="00370FB0" w:rsidRPr="00F35C22">
        <w:t xml:space="preserve"> </w:t>
      </w:r>
      <w:r w:rsidR="00370FB0" w:rsidRPr="00F35C22">
        <w:t>I</w:t>
      </w:r>
      <w:r w:rsidRPr="00F35C22">
        <w:t>n previous litigation in federal court, the plaintiff sued the defendant under various theories, including dilution, claiming that the defendant’s registration of the domain name minarik.com was unlawful.</w:t>
      </w:r>
      <w:r w:rsidR="00F35C22" w:rsidRPr="00F35C22">
        <w:rPr>
          <w:vertAlign w:val="superscript"/>
        </w:rPr>
        <w:footnoteReference w:id="571"/>
      </w:r>
      <w:r w:rsidRPr="00F35C22">
        <w:t xml:space="preserve"> The defendant contended (successfully) that its registration was a legitimate attempt to carry out its duties as a distributor of Minarik’s products</w:t>
      </w:r>
      <w:r w:rsidR="00370FB0" w:rsidRPr="00F35C22">
        <w:t>.</w:t>
      </w:r>
      <w:r w:rsidR="00370FB0" w:rsidRPr="00F35C22">
        <w:t xml:space="preserve"> </w:t>
      </w:r>
      <w:r w:rsidR="00370FB0" w:rsidRPr="00F35C22">
        <w:t>H</w:t>
      </w:r>
      <w:r w:rsidRPr="00F35C22">
        <w:t>owever, by the end of the second lawsuit, the distribution agreement had been terminated</w:t>
      </w:r>
      <w:r w:rsidR="00370FB0" w:rsidRPr="00F35C22">
        <w:t>.</w:t>
      </w:r>
      <w:r w:rsidR="00370FB0" w:rsidRPr="00F35C22">
        <w:t xml:space="preserve"> </w:t>
      </w:r>
      <w:r w:rsidR="00370FB0" w:rsidRPr="00F35C22">
        <w:t>B</w:t>
      </w:r>
      <w:r w:rsidRPr="00F35C22">
        <w:t>ecause of this change in circumstance, the court held that claim preclusion did not apply.</w:t>
      </w:r>
      <w:r w:rsidR="00F35C22" w:rsidRPr="00F35C22">
        <w:rPr>
          <w:vertAlign w:val="superscript"/>
        </w:rPr>
        <w:footnoteReference w:id="572"/>
      </w:r>
    </w:p>
    <w:p w14:paraId="103764CA" w14:textId="250BC2CB" w:rsidR="00370FB0" w:rsidRPr="00F35C22" w:rsidRDefault="00F40CCD" w:rsidP="00F35C22">
      <w:pPr>
        <w:pStyle w:val="BNormal"/>
      </w:pPr>
      <w:r w:rsidRPr="00F35C22">
        <w:t>Issue preclusion applies to things actually litigated and necessarily decided in the first litigation.</w:t>
      </w:r>
      <w:r w:rsidR="00F35C22" w:rsidRPr="00F35C22">
        <w:rPr>
          <w:vertAlign w:val="superscript"/>
        </w:rPr>
        <w:footnoteReference w:id="573"/>
      </w:r>
      <w:r w:rsidRPr="00F35C22">
        <w:t xml:space="preserve"> Issue preclusion was applied in </w:t>
      </w:r>
      <w:r w:rsidR="00F35C22" w:rsidRPr="00F35C22">
        <w:rPr>
          <w:i/>
        </w:rPr>
        <w:t>Christopher D</w:t>
      </w:r>
      <w:r w:rsidR="00370FB0" w:rsidRPr="00F35C22">
        <w:t>.</w:t>
      </w:r>
      <w:r w:rsidR="00370FB0" w:rsidRPr="00F35C22">
        <w:t xml:space="preserve"> </w:t>
      </w:r>
      <w:r w:rsidR="00F35C22" w:rsidRPr="00F35C22">
        <w:rPr>
          <w:i/>
        </w:rPr>
        <w:t>Smithers Foundation,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St</w:t>
      </w:r>
      <w:r w:rsidR="00370FB0" w:rsidRPr="00F35C22">
        <w:t>.</w:t>
      </w:r>
      <w:r w:rsidR="00370FB0" w:rsidRPr="00F35C22">
        <w:t xml:space="preserve"> </w:t>
      </w:r>
      <w:r w:rsidR="00F35C22" w:rsidRPr="00F35C22">
        <w:rPr>
          <w:i/>
        </w:rPr>
        <w:t>Luke’s-Roosevelt Hospital Center</w:t>
      </w:r>
      <w:r w:rsidRPr="00F35C22">
        <w:t>.</w:t>
      </w:r>
      <w:r w:rsidR="00F35C22" w:rsidRPr="00F35C22">
        <w:rPr>
          <w:vertAlign w:val="superscript"/>
        </w:rPr>
        <w:footnoteReference w:id="574"/>
      </w:r>
      <w:r w:rsidRPr="00F35C22">
        <w:t xml:space="preserve"> In a prior state court litigation, it was determined that the hospital had been granted the irrevocable right to use the name of Christopher D</w:t>
      </w:r>
      <w:r w:rsidR="00370FB0" w:rsidRPr="00F35C22">
        <w:t>.</w:t>
      </w:r>
      <w:r w:rsidR="00370FB0" w:rsidRPr="00F35C22">
        <w:t xml:space="preserve"> </w:t>
      </w:r>
      <w:r w:rsidR="00370FB0" w:rsidRPr="00F35C22">
        <w:t>S</w:t>
      </w:r>
      <w:r w:rsidRPr="00F35C22">
        <w:t>mithers for its alcoholism treatment center</w:t>
      </w:r>
      <w:r w:rsidR="00370FB0" w:rsidRPr="00F35C22">
        <w:t>.</w:t>
      </w:r>
      <w:r w:rsidR="00370FB0" w:rsidRPr="00F35C22">
        <w:t xml:space="preserve"> </w:t>
      </w:r>
      <w:r w:rsidR="00370FB0" w:rsidRPr="00F35C22">
        <w:t>T</w:t>
      </w:r>
      <w:r w:rsidRPr="00F35C22">
        <w:t>he court held that this barred a subsequent dilution claim, which depended on the ability of the plaintiff to revoke the right to use the name.</w:t>
      </w:r>
      <w:r w:rsidR="00F35C22" w:rsidRPr="00F35C22">
        <w:rPr>
          <w:vertAlign w:val="superscript"/>
        </w:rPr>
        <w:footnoteReference w:id="575"/>
      </w:r>
      <w:r w:rsidRPr="00F35C22">
        <w:t xml:space="preserve"> In </w:t>
      </w:r>
      <w:r w:rsidR="00F35C22" w:rsidRPr="00F35C22">
        <w:rPr>
          <w:i/>
        </w:rPr>
        <w:t>Georgia Pacific Consumer Products, L</w:t>
      </w:r>
      <w:r w:rsidRPr="00F35C22">
        <w:t>.</w:t>
      </w:r>
      <w:r w:rsidR="00F35C22" w:rsidRPr="00F35C22">
        <w:rPr>
          <w:i/>
        </w:rPr>
        <w:t>P</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Four-U-Packaging, Inc</w:t>
      </w:r>
      <w:r w:rsidRPr="00F35C22">
        <w:t>.,</w:t>
      </w:r>
      <w:r w:rsidR="00F35C22" w:rsidRPr="00F35C22">
        <w:rPr>
          <w:vertAlign w:val="superscript"/>
        </w:rPr>
        <w:footnoteReference w:id="576"/>
      </w:r>
      <w:r w:rsidRPr="00F35C22">
        <w:t xml:space="preserve"> the court granted summary judgment based on issue preclusion from a prior infringement suit involving the same plaintiff but a different defendant</w:t>
      </w:r>
      <w:r w:rsidR="00370FB0" w:rsidRPr="00F35C22">
        <w:t>.</w:t>
      </w:r>
      <w:r w:rsidR="00370FB0" w:rsidRPr="00F35C22">
        <w:t xml:space="preserve"> </w:t>
      </w:r>
      <w:r w:rsidR="00370FB0" w:rsidRPr="00F35C22">
        <w:t>H</w:t>
      </w:r>
      <w:r w:rsidRPr="00F35C22">
        <w:t>owever, the court did not separately address the dilution claim in the second suit, apparently resting its decision on the prior court’s determination that there was no likelihood of confusion (and that the relevant facts relating to confusion in the second case were identical).</w:t>
      </w:r>
      <w:r w:rsidR="00F35C22" w:rsidRPr="00F35C22">
        <w:rPr>
          <w:vertAlign w:val="superscript"/>
        </w:rPr>
        <w:footnoteReference w:id="577"/>
      </w:r>
      <w:r w:rsidRPr="00F35C22">
        <w:t xml:space="preserve"> Because dilution does not require confusion, this may not have been an appropriate basis for preclusion of that claim</w:t>
      </w:r>
      <w:r w:rsidR="00370FB0" w:rsidRPr="00F35C22">
        <w:t>.</w:t>
      </w:r>
      <w:r w:rsidR="00370FB0" w:rsidRPr="00F35C22">
        <w:t xml:space="preserve"> </w:t>
      </w:r>
      <w:r w:rsidR="00370FB0" w:rsidRPr="00F35C22">
        <w:t>O</w:t>
      </w:r>
      <w:r w:rsidRPr="00F35C22">
        <w:t>n appeal, the Sixth Circuit addressed issue preclusion as to the dilution claims</w:t>
      </w:r>
      <w:r w:rsidR="00370FB0" w:rsidRPr="00F35C22">
        <w:t>.</w:t>
      </w:r>
      <w:r w:rsidR="00370FB0" w:rsidRPr="00F35C22">
        <w:t xml:space="preserve"> </w:t>
      </w:r>
      <w:r w:rsidR="00370FB0" w:rsidRPr="00F35C22">
        <w:t>I</w:t>
      </w:r>
      <w:r w:rsidRPr="00F35C22">
        <w:t xml:space="preserve">t held that, although the district court in the original case had not separately analyzed the dilution claim, its decision to dismiss the dilution claim was correct, and therefore the dilution issue was </w:t>
      </w:r>
      <w:proofErr w:type="gramStart"/>
      <w:r w:rsidRPr="00F35C22">
        <w:t>actually litigated</w:t>
      </w:r>
      <w:proofErr w:type="gramEnd"/>
      <w:r w:rsidRPr="00F35C22">
        <w:t xml:space="preserve"> and decided.</w:t>
      </w:r>
      <w:r w:rsidR="00F35C22" w:rsidRPr="00F35C22">
        <w:rPr>
          <w:vertAlign w:val="superscript"/>
        </w:rPr>
        <w:footnoteReference w:id="578"/>
      </w:r>
    </w:p>
    <w:p w14:paraId="16E5A5DB" w14:textId="321C0939" w:rsidR="00370FB0" w:rsidRPr="00F35C22" w:rsidRDefault="00F40CCD" w:rsidP="00F35C22">
      <w:pPr>
        <w:pStyle w:val="BNormal"/>
      </w:pPr>
      <w:r w:rsidRPr="00F35C22">
        <w:t xml:space="preserve">Issue preclusion may also be applied in opposition proceedings in the Patent and Trademark Office, as illustrated by </w:t>
      </w:r>
      <w:r w:rsidR="00F35C22" w:rsidRPr="00F35C22">
        <w:rPr>
          <w:i/>
        </w:rPr>
        <w:t>Enterprise Rent-A-Car Co</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Advantage Rent-A-Car, Inc</w:t>
      </w:r>
      <w:r w:rsidRPr="00F35C22">
        <w:t>..</w:t>
      </w:r>
      <w:r w:rsidR="00F35C22" w:rsidRPr="00F35C22">
        <w:rPr>
          <w:vertAlign w:val="superscript"/>
        </w:rPr>
        <w:footnoteReference w:id="579"/>
      </w:r>
      <w:r w:rsidRPr="00F35C22">
        <w:t xml:space="preserve"> The Trademark Trial and Appeal Board held that a finding in previous litigation that the opposer’s mark was not famous was binding in the </w:t>
      </w:r>
      <w:r w:rsidRPr="00F35C22">
        <w:lastRenderedPageBreak/>
        <w:t>opposition proceeding.</w:t>
      </w:r>
      <w:r w:rsidR="00F35C22" w:rsidRPr="00F35C22">
        <w:rPr>
          <w:vertAlign w:val="superscript"/>
        </w:rPr>
        <w:footnoteReference w:id="580"/>
      </w:r>
    </w:p>
    <w:p w14:paraId="07CE76AC" w14:textId="789AA62C" w:rsidR="00370FB0" w:rsidRPr="00F35C22" w:rsidRDefault="00F40CCD" w:rsidP="00F35C22">
      <w:pPr>
        <w:pStyle w:val="BNormal"/>
      </w:pPr>
      <w:r w:rsidRPr="00F35C22">
        <w:t xml:space="preserve">However, some limitations on the use of preclusion in the registration context are discussed by the Federal Circuit in </w:t>
      </w:r>
      <w:r w:rsidR="00F35C22" w:rsidRPr="00F35C22">
        <w:rPr>
          <w:rStyle w:val="BCasenamefull"/>
        </w:rPr>
        <w:t>Levi Strauss &amp; Co. v. Abercrombie &amp; Fitch Trading Co</w:t>
      </w:r>
      <w:r w:rsidRPr="00F35C22">
        <w:t>.</w:t>
      </w:r>
      <w:r w:rsidR="00F35C22" w:rsidRPr="00F35C22">
        <w:rPr>
          <w:vertAlign w:val="superscript"/>
        </w:rPr>
        <w:footnoteReference w:id="581"/>
      </w:r>
      <w:r w:rsidRPr="00F35C22">
        <w:t xml:space="preserve"> This case involved Abercrombie’s long-running attempt to register and use a “mirror image” stitching design as a trademark on clothing, which Levi Strauss opposed</w:t>
      </w:r>
      <w:r w:rsidR="00370FB0" w:rsidRPr="00F35C22">
        <w:t>.</w:t>
      </w:r>
      <w:r w:rsidR="00370FB0" w:rsidRPr="00F35C22">
        <w:t xml:space="preserve"> </w:t>
      </w:r>
      <w:r w:rsidR="00370FB0" w:rsidRPr="00F35C22">
        <w:t>I</w:t>
      </w:r>
      <w:r w:rsidRPr="00F35C22">
        <w:t>n a prior litigation between the parties (some of which is discussed in Chapter 9, §II.D.5), Levi Strauss sued Abercrombie for infringement and dilution over Abercrombie’s use of the stitching on its Ruehl line of clothing</w:t>
      </w:r>
      <w:r w:rsidR="00370FB0" w:rsidRPr="00F35C22">
        <w:t>.</w:t>
      </w:r>
      <w:r w:rsidR="00370FB0" w:rsidRPr="00F35C22">
        <w:t xml:space="preserve"> </w:t>
      </w:r>
      <w:r w:rsidR="00370FB0" w:rsidRPr="00F35C22">
        <w:t>U</w:t>
      </w:r>
      <w:r w:rsidRPr="00F35C22">
        <w:t>ltimately, Levi Strauss lost a jury trial on the issues of infringement and dilution, but chose only to appeal the decision on the dilution claim, which was reversed and remanded by the Ninth Circuit.</w:t>
      </w:r>
      <w:r w:rsidR="00F35C22" w:rsidRPr="00F35C22">
        <w:rPr>
          <w:vertAlign w:val="superscript"/>
        </w:rPr>
        <w:footnoteReference w:id="582"/>
      </w:r>
      <w:r w:rsidRPr="00F35C22">
        <w:t xml:space="preserve"> However, Levi Strauss chose not to pursue the dilution claim after remand, and it was dismissed with prejudice.</w:t>
      </w:r>
      <w:r w:rsidR="00F35C22" w:rsidRPr="00F35C22">
        <w:rPr>
          <w:vertAlign w:val="superscript"/>
        </w:rPr>
        <w:footnoteReference w:id="583"/>
      </w:r>
      <w:r w:rsidRPr="00F35C22">
        <w:t xml:space="preserve"> In the present case, Abercrombie’s application to register the stitching mark was opposed by Levi Strauss</w:t>
      </w:r>
      <w:r w:rsidR="00370FB0" w:rsidRPr="00F35C22">
        <w:t>.</w:t>
      </w:r>
      <w:r w:rsidR="00370FB0" w:rsidRPr="00F35C22">
        <w:t xml:space="preserve"> </w:t>
      </w:r>
      <w:r w:rsidR="00370FB0" w:rsidRPr="00F35C22">
        <w:t>T</w:t>
      </w:r>
      <w:r w:rsidRPr="00F35C22">
        <w:t>he TTAB held that the opposition was barred by issue preclusion, based on the prior litigation.</w:t>
      </w:r>
      <w:r w:rsidR="00F35C22" w:rsidRPr="00F35C22">
        <w:rPr>
          <w:vertAlign w:val="superscript"/>
        </w:rPr>
        <w:footnoteReference w:id="584"/>
      </w:r>
      <w:r w:rsidRPr="00F35C22">
        <w:t xml:space="preserve"> However, the Federal Circuit reversed</w:t>
      </w:r>
      <w:r w:rsidR="00370FB0" w:rsidRPr="00F35C22">
        <w:t>.</w:t>
      </w:r>
      <w:r w:rsidR="00370FB0" w:rsidRPr="00F35C22">
        <w:t xml:space="preserve"> </w:t>
      </w:r>
      <w:r w:rsidR="00370FB0" w:rsidRPr="00F35C22">
        <w:t>T</w:t>
      </w:r>
      <w:r w:rsidRPr="00F35C22">
        <w:t xml:space="preserve">he court first held that the 2011 judgment dismissing the dilution claim with prejudice could not be issue preclusive because it was a </w:t>
      </w:r>
      <w:r w:rsidR="00F35C22" w:rsidRPr="00F35C22">
        <w:rPr>
          <w:i/>
        </w:rPr>
        <w:t>voluntary</w:t>
      </w:r>
      <w:r w:rsidRPr="00F35C22">
        <w:t xml:space="preserve"> dismissal (albeit with prejudice), and therefore did not incorporate the findings of the district court’s 2009 judgment of dismissal, which, as to the dilution claim, was reversed by the Ninth Circuit.</w:t>
      </w:r>
      <w:r w:rsidR="00F35C22" w:rsidRPr="00F35C22">
        <w:rPr>
          <w:vertAlign w:val="superscript"/>
        </w:rPr>
        <w:footnoteReference w:id="585"/>
      </w:r>
      <w:r w:rsidRPr="00F35C22">
        <w:t xml:space="preserve"> The 2009 judgment of dismissal as to the infringement claims could be used for issue preclusion, but only if the issues in the two cases were identical.</w:t>
      </w:r>
      <w:r w:rsidR="00F35C22" w:rsidRPr="00F35C22">
        <w:rPr>
          <w:vertAlign w:val="superscript"/>
        </w:rPr>
        <w:footnoteReference w:id="586"/>
      </w:r>
      <w:r w:rsidRPr="00F35C22">
        <w:t xml:space="preserve"> However, the prior litigation involved a specific product line—the Ruehl line—which was no longer made and, most important, was not the only product covered by Abercrombie’s application.</w:t>
      </w:r>
      <w:r w:rsidR="00F35C22" w:rsidRPr="00F35C22">
        <w:rPr>
          <w:vertAlign w:val="superscript"/>
        </w:rPr>
        <w:footnoteReference w:id="587"/>
      </w:r>
      <w:r w:rsidRPr="00F35C22">
        <w:t xml:space="preserve"> Because a registration application is not limited to a particular product line, but rather is circumscribed only by the categories of goods covered by the application, the court held that the registration covered a broader range of potential products and the issue of infringement of those other products was not litigated in the prior suit.</w:t>
      </w:r>
      <w:r w:rsidR="00F35C22" w:rsidRPr="00F35C22">
        <w:rPr>
          <w:vertAlign w:val="superscript"/>
        </w:rPr>
        <w:footnoteReference w:id="588"/>
      </w:r>
    </w:p>
    <w:p w14:paraId="443542BE" w14:textId="221C58A3" w:rsidR="00370FB0" w:rsidRPr="00F35C22" w:rsidRDefault="00F40CCD" w:rsidP="00F35C22">
      <w:pPr>
        <w:pStyle w:val="BNormal"/>
      </w:pPr>
      <w:r w:rsidRPr="00F35C22">
        <w:t>The Federal Circuit also held that claim preclusion did not bar Levi Strauss’s opposition</w:t>
      </w:r>
      <w:r w:rsidR="00370FB0" w:rsidRPr="00F35C22">
        <w:t>.</w:t>
      </w:r>
      <w:r w:rsidR="00370FB0" w:rsidRPr="00F35C22">
        <w:t xml:space="preserve"> </w:t>
      </w:r>
      <w:r w:rsidR="00370FB0" w:rsidRPr="00F35C22">
        <w:t>T</w:t>
      </w:r>
      <w:r w:rsidRPr="00F35C22">
        <w:t xml:space="preserve">aking what it termed as a “pragmatic” approach to the problem, the court held that the “transactional facts” involved in the two claims were different, primarily because the infringement and dilution claims in the original suit were aimed at a particular context (the Ruehl line of clothing) and not </w:t>
      </w:r>
      <w:proofErr w:type="gramStart"/>
      <w:r w:rsidRPr="00F35C22">
        <w:t>all of</w:t>
      </w:r>
      <w:proofErr w:type="gramEnd"/>
      <w:r w:rsidRPr="00F35C22">
        <w:t xml:space="preserve"> the possible uses that would be permitted by the registration.</w:t>
      </w:r>
      <w:r w:rsidR="00F35C22" w:rsidRPr="00F35C22">
        <w:rPr>
          <w:vertAlign w:val="superscript"/>
        </w:rPr>
        <w:footnoteReference w:id="589"/>
      </w:r>
    </w:p>
    <w:p w14:paraId="5CCA020A" w14:textId="5FE5D759" w:rsidR="00370FB0" w:rsidRPr="00F35C22" w:rsidRDefault="00F40CCD" w:rsidP="00F35C22">
      <w:pPr>
        <w:pStyle w:val="BNormal"/>
      </w:pPr>
      <w:r w:rsidRPr="00F35C22">
        <w:t>[Author Note</w:t>
      </w:r>
      <w:r w:rsidR="00370FB0" w:rsidRPr="00F35C22">
        <w:t>:</w:t>
      </w:r>
      <w:r w:rsidR="00370FB0" w:rsidRPr="00F35C22">
        <w:t xml:space="preserve"> </w:t>
      </w:r>
      <w:r w:rsidR="00370FB0" w:rsidRPr="00F35C22">
        <w:t>I</w:t>
      </w:r>
      <w:r w:rsidRPr="00F35C22">
        <w:t>n its claim preclusion discussion, the court is in essence stating that the claims were not the same and that the judgment in the first case should not be held to encompass the possible claims not before the court</w:t>
      </w:r>
      <w:r w:rsidR="00370FB0" w:rsidRPr="00F35C22">
        <w:t>.</w:t>
      </w:r>
      <w:r w:rsidR="00370FB0" w:rsidRPr="00F35C22">
        <w:t xml:space="preserve"> </w:t>
      </w:r>
      <w:r w:rsidR="00370FB0" w:rsidRPr="00F35C22">
        <w:t>A</w:t>
      </w:r>
      <w:r w:rsidRPr="00F35C22">
        <w:t xml:space="preserve">lthough claim preclusion typically operates in a broader manner than issue preclusion—it covers what </w:t>
      </w:r>
      <w:r w:rsidR="00F35C22" w:rsidRPr="00F35C22">
        <w:rPr>
          <w:i/>
        </w:rPr>
        <w:t>could</w:t>
      </w:r>
      <w:r w:rsidRPr="00F35C22">
        <w:t xml:space="preserve"> have been brought as well as what was actually brought—the Federal Circuit seems to be saying that, as a practical matter, the court in the first case could not have considered all of the possible claims of the second case, because trademark claims are inherently contextual, and that an attempt to bind the parties in a context </w:t>
      </w:r>
      <w:r w:rsidRPr="00F35C22">
        <w:lastRenderedPageBreak/>
        <w:t>other than that in which the case arose would be akin to an advisory opinion.]</w:t>
      </w:r>
    </w:p>
    <w:p w14:paraId="0E1F296F" w14:textId="5C767FD9" w:rsidR="00370FB0" w:rsidRPr="00F35C22" w:rsidRDefault="00F40CCD" w:rsidP="00F35C22">
      <w:pPr>
        <w:pStyle w:val="BNormal"/>
      </w:pPr>
      <w:r w:rsidRPr="00F35C22">
        <w:t>In an unpublished opinion, the California Court of Appeal considered the effect of a prior judgment in a federal suit where the federal claims were disposed of by summary judgment, but supplemental state claims were dismissed for lack of jurisdiction.</w:t>
      </w:r>
      <w:r w:rsidR="00F35C22" w:rsidRPr="00F35C22">
        <w:rPr>
          <w:vertAlign w:val="superscript"/>
        </w:rPr>
        <w:footnoteReference w:id="590"/>
      </w:r>
      <w:r w:rsidRPr="00F35C22">
        <w:t xml:space="preserve"> In the second suit, the plaintiff reasserted the state law claims that had been dismissed in the federal suit</w:t>
      </w:r>
      <w:r w:rsidR="00370FB0" w:rsidRPr="00F35C22">
        <w:t>.</w:t>
      </w:r>
      <w:r w:rsidR="00370FB0" w:rsidRPr="00F35C22">
        <w:t xml:space="preserve"> </w:t>
      </w:r>
      <w:r w:rsidR="00370FB0" w:rsidRPr="00F35C22">
        <w:t>B</w:t>
      </w:r>
      <w:r w:rsidRPr="00F35C22">
        <w:t>ecause the federal dismissal of these claims was on jurisdictional grounds, the court held that claim preclusion did not apply.</w:t>
      </w:r>
      <w:r w:rsidR="00F35C22" w:rsidRPr="00F35C22">
        <w:rPr>
          <w:vertAlign w:val="superscript"/>
        </w:rPr>
        <w:footnoteReference w:id="591"/>
      </w:r>
      <w:r w:rsidRPr="00F35C22">
        <w:t xml:space="preserve"> However, the summary judgment on the federal claims was predicated, in part, on an “innocent prior user” defense—that the defendant began using the mark before the plaintiff’s application to register the mark was filed.</w:t>
      </w:r>
      <w:r w:rsidR="00F35C22" w:rsidRPr="00F35C22">
        <w:rPr>
          <w:vertAlign w:val="superscript"/>
        </w:rPr>
        <w:footnoteReference w:id="592"/>
      </w:r>
      <w:r w:rsidRPr="00F35C22">
        <w:t xml:space="preserve"> Finding that California common law provided a similar defense, the court held that the plaintiff’s claims were barred by issue preclusion.</w:t>
      </w:r>
      <w:r w:rsidR="00F35C22" w:rsidRPr="00F35C22">
        <w:rPr>
          <w:vertAlign w:val="superscript"/>
        </w:rPr>
        <w:footnoteReference w:id="593"/>
      </w:r>
    </w:p>
    <w:p w14:paraId="0445E460" w14:textId="2AB46E98" w:rsidR="00F35C22" w:rsidRPr="00F35C22" w:rsidRDefault="00F35C22" w:rsidP="00F35C22">
      <w:pPr>
        <w:pStyle w:val="BHead1"/>
      </w:pPr>
      <w:r w:rsidRPr="00F35C22">
        <w:rPr>
          <w:rStyle w:val="BBNAidChar"/>
          <w:rFonts w:eastAsiaTheme="majorEastAsia"/>
        </w:rPr>
        <w:t>VIII</w:t>
      </w:r>
      <w:r w:rsidRPr="00F35C22">
        <w:t>.</w:t>
      </w:r>
      <w:r>
        <w:t xml:space="preserve">  </w:t>
      </w:r>
      <w:r w:rsidRPr="00F35C22">
        <w:t>State Sovereign Immunity as a Defense to Dilution Claims</w:t>
      </w:r>
    </w:p>
    <w:p w14:paraId="55129A94" w14:textId="3FA4B215" w:rsidR="00370FB0" w:rsidRPr="00F35C22" w:rsidRDefault="00F40CCD" w:rsidP="00F35C22">
      <w:pPr>
        <w:pStyle w:val="BNormal"/>
      </w:pPr>
      <w:r w:rsidRPr="00F35C22">
        <w:t>Although it may seem incongruous that states would be immune from liability under a federal statute, the Supreme Court has long held that states may not be sued in federal court by a private party, even if that claim arises under federal law.</w:t>
      </w:r>
      <w:r w:rsidR="00F35C22" w:rsidRPr="00F35C22">
        <w:rPr>
          <w:vertAlign w:val="superscript"/>
        </w:rPr>
        <w:footnoteReference w:id="594"/>
      </w:r>
      <w:r w:rsidRPr="00F35C22">
        <w:t xml:space="preserve"> This sovereign immunity from suit is often said to arise from the Eleventh Amendment;</w:t>
      </w:r>
      <w:r w:rsidR="00F35C22" w:rsidRPr="00F35C22">
        <w:rPr>
          <w:vertAlign w:val="superscript"/>
        </w:rPr>
        <w:footnoteReference w:id="595"/>
      </w:r>
      <w:r w:rsidRPr="00F35C22">
        <w:t xml:space="preserve"> however, the Court has characterized it as being a structural part of the Constitutional plan.</w:t>
      </w:r>
      <w:r w:rsidR="00F35C22" w:rsidRPr="00F35C22">
        <w:rPr>
          <w:vertAlign w:val="superscript"/>
        </w:rPr>
        <w:footnoteReference w:id="596"/>
      </w:r>
      <w:r w:rsidRPr="00F35C22">
        <w:t xml:space="preserve"> The Court also has recognized an exception to that immunity, based on the early twentieth-century case of </w:t>
      </w:r>
      <w:r w:rsidR="00F35C22" w:rsidRPr="00F35C22">
        <w:rPr>
          <w:i/>
        </w:rPr>
        <w:t xml:space="preserve">Ex </w:t>
      </w:r>
      <w:proofErr w:type="spellStart"/>
      <w:r w:rsidR="00F35C22" w:rsidRPr="00F35C22">
        <w:rPr>
          <w:i/>
        </w:rPr>
        <w:t>Parte</w:t>
      </w:r>
      <w:proofErr w:type="spellEnd"/>
      <w:r w:rsidR="00F35C22" w:rsidRPr="00F35C22">
        <w:rPr>
          <w:i/>
        </w:rPr>
        <w:t xml:space="preserve"> Young</w:t>
      </w:r>
      <w:r w:rsidRPr="00F35C22">
        <w:t>.</w:t>
      </w:r>
      <w:r w:rsidR="00F35C22" w:rsidRPr="00F35C22">
        <w:rPr>
          <w:vertAlign w:val="superscript"/>
        </w:rPr>
        <w:footnoteReference w:id="597"/>
      </w:r>
      <w:r w:rsidRPr="00F35C22">
        <w:t xml:space="preserve"> Under </w:t>
      </w:r>
      <w:r w:rsidR="00F35C22" w:rsidRPr="00F35C22">
        <w:rPr>
          <w:i/>
        </w:rPr>
        <w:t>Young</w:t>
      </w:r>
      <w:r w:rsidRPr="00F35C22">
        <w:t>, a federal court may issue prospective injunctive relief against state officials to prevent future violations of federal law.</w:t>
      </w:r>
      <w:r w:rsidR="00F35C22" w:rsidRPr="00F35C22">
        <w:rPr>
          <w:vertAlign w:val="superscript"/>
        </w:rPr>
        <w:footnoteReference w:id="598"/>
      </w:r>
    </w:p>
    <w:p w14:paraId="1B19F41B" w14:textId="21C58FA5" w:rsidR="00370FB0" w:rsidRPr="00F35C22" w:rsidRDefault="00F40CCD" w:rsidP="00F35C22">
      <w:pPr>
        <w:pStyle w:val="BNormal"/>
      </w:pPr>
      <w:r w:rsidRPr="00F35C22">
        <w:t>In limited circumstances, the Supreme Court has recognized that Congress has the power to abrogate state sovereign immunity</w:t>
      </w:r>
      <w:r w:rsidR="00370FB0" w:rsidRPr="00F35C22">
        <w:t>.</w:t>
      </w:r>
      <w:r w:rsidR="00370FB0" w:rsidRPr="00F35C22">
        <w:t xml:space="preserve"> </w:t>
      </w:r>
      <w:r w:rsidR="00370FB0" w:rsidRPr="00F35C22">
        <w:t>T</w:t>
      </w:r>
      <w:r w:rsidRPr="00F35C22">
        <w:t>hus, for example, Congress may abrogate state immunity when acting pursuant to its authority under the Fourteenth Amendment.</w:t>
      </w:r>
      <w:r w:rsidR="00F35C22" w:rsidRPr="00F35C22">
        <w:rPr>
          <w:vertAlign w:val="superscript"/>
        </w:rPr>
        <w:footnoteReference w:id="599"/>
      </w:r>
      <w:r w:rsidRPr="00F35C22">
        <w:t xml:space="preserve"> The Court also held that Congress may impose liability on states under the Bankruptcy Clause of Article I.</w:t>
      </w:r>
      <w:r w:rsidR="00F35C22" w:rsidRPr="00F35C22">
        <w:rPr>
          <w:vertAlign w:val="superscript"/>
        </w:rPr>
        <w:footnoteReference w:id="600"/>
      </w:r>
      <w:r w:rsidRPr="00F35C22">
        <w:t xml:space="preserve"> But the Court has specifically rejected arguments that Congress </w:t>
      </w:r>
      <w:r w:rsidRPr="00F35C22">
        <w:lastRenderedPageBreak/>
        <w:t>may abrogate state sovereign immunity pursuant to the Patent and Copyright Clause</w:t>
      </w:r>
      <w:r w:rsidR="00F35C22" w:rsidRPr="00F35C22">
        <w:rPr>
          <w:vertAlign w:val="superscript"/>
        </w:rPr>
        <w:footnoteReference w:id="601"/>
      </w:r>
      <w:r w:rsidRPr="00F35C22">
        <w:t xml:space="preserve"> or the Commerce Clause.</w:t>
      </w:r>
      <w:r w:rsidR="00F35C22" w:rsidRPr="00F35C22">
        <w:rPr>
          <w:vertAlign w:val="superscript"/>
        </w:rPr>
        <w:footnoteReference w:id="602"/>
      </w:r>
      <w:r w:rsidRPr="00F35C22">
        <w:t xml:space="preserve"> A state may also waive its sovereign immunity.</w:t>
      </w:r>
      <w:r w:rsidR="00F35C22" w:rsidRPr="00F35C22">
        <w:rPr>
          <w:vertAlign w:val="superscript"/>
        </w:rPr>
        <w:footnoteReference w:id="603"/>
      </w:r>
      <w:r w:rsidRPr="00F35C22">
        <w:t xml:space="preserve"> Filing a suit in federal court to overturn a decision of the TTAB has been held to be a waiver of sovereign immunity even as to counterclaims by the defendant.</w:t>
      </w:r>
      <w:r w:rsidR="00F35C22" w:rsidRPr="00F35C22">
        <w:rPr>
          <w:vertAlign w:val="superscript"/>
        </w:rPr>
        <w:footnoteReference w:id="604"/>
      </w:r>
    </w:p>
    <w:p w14:paraId="6D24E9FC" w14:textId="1C614552" w:rsidR="00370FB0" w:rsidRPr="00F35C22" w:rsidRDefault="00F40CCD" w:rsidP="00F35C22">
      <w:pPr>
        <w:pStyle w:val="BNormal"/>
      </w:pPr>
      <w:r w:rsidRPr="00F35C22">
        <w:t>Congress has attempted to abrogate state sovereign immunity regarding trademark claims in the Trademark Remedy Clarification Act of 1992 (TRCA).</w:t>
      </w:r>
      <w:r w:rsidR="00F35C22" w:rsidRPr="00F35C22">
        <w:rPr>
          <w:vertAlign w:val="superscript"/>
        </w:rPr>
        <w:footnoteReference w:id="605"/>
      </w:r>
      <w:r w:rsidRPr="00F35C22">
        <w:t xml:space="preserve"> The TRCA provides:</w:t>
      </w:r>
    </w:p>
    <w:p w14:paraId="4D478E2F" w14:textId="433D04FC" w:rsidR="00370FB0" w:rsidRPr="00F35C22" w:rsidRDefault="00F40CCD" w:rsidP="00F35C22">
      <w:pPr>
        <w:pStyle w:val="BQuotelong"/>
      </w:pPr>
      <w:r w:rsidRPr="00F35C22">
        <w:t>Any State, instrumentality of a State or any officer or employee of a State or instrumentality of a State acting in his or her official capacity, shall not be immune, under the eleventh amendment of the Constitution of the United States or under any other doctrine of sovereign immunity, from suit in Federal court by any person, including any governmental or nongovernmental entity for any violation under this chapter [including violations of 15 U.S.C</w:t>
      </w:r>
      <w:r w:rsidR="00370FB0" w:rsidRPr="00F35C22">
        <w:t>.</w:t>
      </w:r>
      <w:r w:rsidR="00370FB0" w:rsidRPr="00F35C22">
        <w:t xml:space="preserve"> </w:t>
      </w:r>
      <w:r w:rsidR="00370FB0" w:rsidRPr="00F35C22">
        <w:t>§</w:t>
      </w:r>
      <w:r w:rsidRPr="00F35C22">
        <w:t>1125].</w:t>
      </w:r>
      <w:r w:rsidR="00F35C22" w:rsidRPr="00F35C22">
        <w:rPr>
          <w:vertAlign w:val="superscript"/>
        </w:rPr>
        <w:footnoteReference w:id="606"/>
      </w:r>
    </w:p>
    <w:p w14:paraId="5B17B438" w14:textId="26666756" w:rsidR="00370FB0" w:rsidRPr="00F35C22" w:rsidRDefault="00F40CCD" w:rsidP="00F35C22">
      <w:pPr>
        <w:pStyle w:val="BNormal"/>
      </w:pPr>
      <w:r w:rsidRPr="00F35C22">
        <w:t>Mindful of the fact that federal regulation of trademark law rests on the Commerce power (which cannot be used to abrogate state immunity), Congress purported to act under Section 5 of the Fourteenth Amendment when enacting this statute, asserting that state infringements would constitute a deprivation of property without due process</w:t>
      </w:r>
      <w:r w:rsidR="00370FB0" w:rsidRPr="00F35C22">
        <w:t>.</w:t>
      </w:r>
      <w:r w:rsidR="00370FB0" w:rsidRPr="00F35C22">
        <w:t xml:space="preserve"> </w:t>
      </w:r>
      <w:r w:rsidR="00370FB0" w:rsidRPr="00F35C22">
        <w:t>H</w:t>
      </w:r>
      <w:r w:rsidRPr="00F35C22">
        <w:t xml:space="preserve">owever, the Supreme Court rejected a similar argument in </w:t>
      </w:r>
      <w:r w:rsidR="00F35C22" w:rsidRPr="00F35C22">
        <w:rPr>
          <w:i/>
        </w:rPr>
        <w:t>Florida Prepaid Postsecondary Expense Board v</w:t>
      </w:r>
      <w:r w:rsidR="00370FB0" w:rsidRPr="00F35C22">
        <w:t>.</w:t>
      </w:r>
      <w:r w:rsidR="00370FB0" w:rsidRPr="00F35C22">
        <w:t xml:space="preserve"> </w:t>
      </w:r>
      <w:r w:rsidR="00F35C22" w:rsidRPr="00F35C22">
        <w:rPr>
          <w:i/>
        </w:rPr>
        <w:t>College Savings Bank</w:t>
      </w:r>
      <w:r w:rsidR="00F35C22" w:rsidRPr="00F35C22">
        <w:rPr>
          <w:vertAlign w:val="superscript"/>
        </w:rPr>
        <w:footnoteReference w:id="607"/>
      </w:r>
      <w:r w:rsidRPr="00F35C22">
        <w:t xml:space="preserve"> when it held that patent infringement, by itself, does not constitute a due process violation.</w:t>
      </w:r>
      <w:r w:rsidR="00F35C22" w:rsidRPr="00F35C22">
        <w:rPr>
          <w:vertAlign w:val="superscript"/>
        </w:rPr>
        <w:footnoteReference w:id="608"/>
      </w:r>
      <w:r w:rsidRPr="00F35C22">
        <w:t xml:space="preserve"> More recently, in </w:t>
      </w:r>
      <w:r w:rsidR="00F35C22" w:rsidRPr="00F35C22">
        <w:rPr>
          <w:i/>
        </w:rPr>
        <w:t>Allen v Cooper,</w:t>
      </w:r>
      <w:r w:rsidR="00F35C22" w:rsidRPr="00F35C22">
        <w:rPr>
          <w:vertAlign w:val="superscript"/>
        </w:rPr>
        <w:footnoteReference w:id="609"/>
      </w:r>
      <w:r w:rsidRPr="00F35C22">
        <w:t xml:space="preserve"> the Court held that the Copyright Act’s provision abrogating sovereign immunity was also unconstitutional, finding the Congressional record inadequate to support a finding that infringement by states rose to the level of a due process violation.</w:t>
      </w:r>
      <w:r w:rsidR="00F35C22" w:rsidRPr="00F35C22">
        <w:rPr>
          <w:vertAlign w:val="superscript"/>
        </w:rPr>
        <w:footnoteReference w:id="610"/>
      </w:r>
      <w:r w:rsidRPr="00F35C22">
        <w:t xml:space="preserve"> Therefore, it is unlikely that the TRCA would be regarded as a valid abrogation of state governmental immunity from damage suits for dilution.</w:t>
      </w:r>
      <w:r w:rsidR="00F35C22" w:rsidRPr="00F35C22">
        <w:rPr>
          <w:vertAlign w:val="superscript"/>
        </w:rPr>
        <w:footnoteReference w:id="611"/>
      </w:r>
    </w:p>
    <w:p w14:paraId="6AA51510" w14:textId="41972742" w:rsidR="00370FB0" w:rsidRPr="00F35C22" w:rsidRDefault="00F40CCD" w:rsidP="00F35C22">
      <w:pPr>
        <w:pStyle w:val="BNormal"/>
      </w:pPr>
      <w:r w:rsidRPr="00F35C22">
        <w:t>The consequence of these general principles is that the owner of a famous mark may be able to obtain an injunction against appropriate state officials for future violations of the TDRA</w:t>
      </w:r>
      <w:r w:rsidR="00370FB0" w:rsidRPr="00F35C22">
        <w:t>.</w:t>
      </w:r>
      <w:r w:rsidR="00370FB0" w:rsidRPr="00F35C22">
        <w:t xml:space="preserve"> </w:t>
      </w:r>
      <w:r w:rsidR="00370FB0" w:rsidRPr="00F35C22">
        <w:t>B</w:t>
      </w:r>
      <w:r w:rsidRPr="00F35C22">
        <w:t>ut even prospective relief may be subject to some caveats</w:t>
      </w:r>
      <w:r w:rsidR="00370FB0" w:rsidRPr="00F35C22">
        <w:t>.</w:t>
      </w:r>
      <w:r w:rsidR="00370FB0" w:rsidRPr="00F35C22">
        <w:t xml:space="preserve"> </w:t>
      </w:r>
      <w:r w:rsidR="00370FB0" w:rsidRPr="00F35C22">
        <w:t>I</w:t>
      </w:r>
      <w:r w:rsidRPr="00F35C22">
        <w:t xml:space="preserve">n </w:t>
      </w:r>
      <w:r w:rsidR="00F35C22" w:rsidRPr="00F35C22">
        <w:rPr>
          <w:rStyle w:val="BCasenamefull"/>
        </w:rPr>
        <w:t>Kentucky Mist Moonshine, Inc. v. University of Kentucky</w:t>
      </w:r>
      <w:r w:rsidRPr="00F35C22">
        <w:t>,</w:t>
      </w:r>
      <w:r w:rsidR="00F35C22" w:rsidRPr="00F35C22">
        <w:rPr>
          <w:vertAlign w:val="superscript"/>
        </w:rPr>
        <w:footnoteReference w:id="612"/>
      </w:r>
      <w:r w:rsidRPr="00F35C22">
        <w:t xml:space="preserve"> the court held that the state university was entitled to immunity from a suit seeking a declaratory judgment that there was no likelihood of confusion between plaintiff’s mark and the university’s mark and that the plaintiff’s use of “Kentucky Mist Moonshine” did not dilute the university’s mark.</w:t>
      </w:r>
      <w:r w:rsidR="00F35C22" w:rsidRPr="00F35C22">
        <w:rPr>
          <w:vertAlign w:val="superscript"/>
        </w:rPr>
        <w:footnoteReference w:id="613"/>
      </w:r>
      <w:r w:rsidRPr="00F35C22">
        <w:t xml:space="preserve"> The court rejected several proffered </w:t>
      </w:r>
      <w:r w:rsidRPr="00F35C22">
        <w:lastRenderedPageBreak/>
        <w:t>rationales for avoiding sovereign immunity</w:t>
      </w:r>
      <w:r w:rsidR="00370FB0" w:rsidRPr="00F35C22">
        <w:t>.</w:t>
      </w:r>
      <w:r w:rsidR="00370FB0" w:rsidRPr="00F35C22">
        <w:t xml:space="preserve"> </w:t>
      </w:r>
      <w:r w:rsidR="00370FB0" w:rsidRPr="00F35C22">
        <w:t>T</w:t>
      </w:r>
      <w:r w:rsidRPr="00F35C22">
        <w:t>he fact that the university removed the case to federal court did not abrogate immunity because (1) the Kentucky legislature had not waived the university’s immunity in state court and (2) the federal claims would still be subject to immunity.</w:t>
      </w:r>
      <w:r w:rsidR="00F35C22" w:rsidRPr="00F35C22">
        <w:rPr>
          <w:vertAlign w:val="superscript"/>
        </w:rPr>
        <w:footnoteReference w:id="614"/>
      </w:r>
      <w:r w:rsidRPr="00F35C22">
        <w:t xml:space="preserve"> </w:t>
      </w:r>
      <w:r w:rsidR="00F35C22" w:rsidRPr="00F35C22">
        <w:rPr>
          <w:i/>
        </w:rPr>
        <w:t xml:space="preserve">Ex </w:t>
      </w:r>
      <w:proofErr w:type="spellStart"/>
      <w:r w:rsidR="00F35C22" w:rsidRPr="00F35C22">
        <w:rPr>
          <w:i/>
        </w:rPr>
        <w:t>Parte</w:t>
      </w:r>
      <w:proofErr w:type="spellEnd"/>
      <w:r w:rsidR="00F35C22" w:rsidRPr="00F35C22">
        <w:rPr>
          <w:i/>
        </w:rPr>
        <w:t xml:space="preserve"> Young</w:t>
      </w:r>
      <w:r w:rsidRPr="00F35C22">
        <w:t xml:space="preserve"> did not apply because the plaintiff sued the university, not state officers individually.</w:t>
      </w:r>
      <w:r w:rsidR="00F35C22" w:rsidRPr="00F35C22">
        <w:rPr>
          <w:vertAlign w:val="superscript"/>
        </w:rPr>
        <w:footnoteReference w:id="615"/>
      </w:r>
    </w:p>
    <w:p w14:paraId="7D8F3127" w14:textId="5EC9E0B9" w:rsidR="00370FB0" w:rsidRPr="00F35C22" w:rsidRDefault="00F40CCD" w:rsidP="00F35C22">
      <w:pPr>
        <w:pStyle w:val="BNormal"/>
      </w:pPr>
      <w:r w:rsidRPr="00F35C22">
        <w:t xml:space="preserve">Moreover, </w:t>
      </w:r>
      <w:r w:rsidR="00F35C22" w:rsidRPr="00F35C22">
        <w:rPr>
          <w:i/>
        </w:rPr>
        <w:t xml:space="preserve">Ex </w:t>
      </w:r>
      <w:proofErr w:type="spellStart"/>
      <w:r w:rsidR="00F35C22" w:rsidRPr="00F35C22">
        <w:rPr>
          <w:i/>
        </w:rPr>
        <w:t>Parte</w:t>
      </w:r>
      <w:proofErr w:type="spellEnd"/>
      <w:r w:rsidR="00F35C22" w:rsidRPr="00F35C22">
        <w:rPr>
          <w:i/>
        </w:rPr>
        <w:t xml:space="preserve"> Young</w:t>
      </w:r>
      <w:r w:rsidRPr="00F35C22">
        <w:t xml:space="preserve"> has been held to apply to federal claims, but not state claims, thus precluding even injunctive relief for state law violations, at least in a federal court (the Eleventh Amendment applies to federal courts).</w:t>
      </w:r>
      <w:r w:rsidR="00F35C22" w:rsidRPr="00F35C22">
        <w:rPr>
          <w:vertAlign w:val="superscript"/>
        </w:rPr>
        <w:footnoteReference w:id="616"/>
      </w:r>
      <w:r w:rsidRPr="00F35C22">
        <w:t xml:space="preserve"> And a state does not waive its sovereign immunity by registering a trademark with the Patent and Trademark Office.</w:t>
      </w:r>
      <w:r w:rsidR="00F35C22" w:rsidRPr="00F35C22">
        <w:rPr>
          <w:vertAlign w:val="superscript"/>
        </w:rPr>
        <w:footnoteReference w:id="617"/>
      </w:r>
    </w:p>
    <w:p w14:paraId="15692D45" w14:textId="67039316" w:rsidR="00F35C22" w:rsidRPr="00F35C22" w:rsidRDefault="00F35C22" w:rsidP="00F35C22">
      <w:pPr>
        <w:pStyle w:val="BHead1"/>
      </w:pPr>
      <w:r w:rsidRPr="00F35C22">
        <w:rPr>
          <w:rStyle w:val="BBNAidChar"/>
          <w:rFonts w:eastAsiaTheme="majorEastAsia"/>
        </w:rPr>
        <w:t>IX</w:t>
      </w:r>
      <w:r w:rsidRPr="00F35C22">
        <w:t>.</w:t>
      </w:r>
      <w:r>
        <w:t xml:space="preserve">  </w:t>
      </w:r>
      <w:r w:rsidRPr="00F35C22">
        <w:t>Retroactivity:</w:t>
      </w:r>
      <w:r w:rsidRPr="00F35C22">
        <w:t xml:space="preserve"> </w:t>
      </w:r>
      <w:r w:rsidRPr="00F35C22">
        <w:t>Applying the FTDA and TDRA to Conduct That Began Before Enactment</w:t>
      </w:r>
    </w:p>
    <w:p w14:paraId="01FDE266" w14:textId="0F2E92FB" w:rsidR="00F35C22" w:rsidRPr="00F35C22" w:rsidRDefault="00F35C22" w:rsidP="00F35C22">
      <w:pPr>
        <w:pStyle w:val="BHead2"/>
      </w:pPr>
      <w:r>
        <w:t>IX.</w:t>
      </w:r>
      <w:r w:rsidRPr="00F35C22">
        <w:rPr>
          <w:rStyle w:val="BBNAidChar"/>
          <w:rFonts w:eastAsiaTheme="majorEastAsia"/>
        </w:rPr>
        <w:t>A</w:t>
      </w:r>
      <w:r w:rsidRPr="00F35C22">
        <w:t>.</w:t>
      </w:r>
      <w:r>
        <w:t> </w:t>
      </w:r>
      <w:r w:rsidRPr="00F35C22">
        <w:tab/>
        <w:t>The Retroactivity Issue in General</w:t>
      </w:r>
    </w:p>
    <w:p w14:paraId="5CB92015" w14:textId="50AAA47C" w:rsidR="00370FB0" w:rsidRPr="00F35C22" w:rsidRDefault="00F40CCD" w:rsidP="00F35C22">
      <w:pPr>
        <w:pStyle w:val="BNormal"/>
      </w:pPr>
      <w:r w:rsidRPr="00F35C22">
        <w:t>The FTDA was passed by Congress in December 1995 and, by its terms, became effective on January 16, 1996, when it was signed by the President.</w:t>
      </w:r>
      <w:r w:rsidR="00F35C22" w:rsidRPr="00F35C22">
        <w:rPr>
          <w:vertAlign w:val="superscript"/>
        </w:rPr>
        <w:footnoteReference w:id="618"/>
      </w:r>
      <w:r w:rsidRPr="00F35C22">
        <w:t xml:space="preserve"> Obviously, this created a new theory of liability for federal trademark law</w:t>
      </w:r>
      <w:r w:rsidR="00370FB0" w:rsidRPr="00F35C22">
        <w:t>:</w:t>
      </w:r>
      <w:r w:rsidR="00370FB0" w:rsidRPr="00F35C22">
        <w:t xml:space="preserve"> </w:t>
      </w:r>
      <w:r w:rsidR="00370FB0" w:rsidRPr="00F35C22">
        <w:t>i</w:t>
      </w:r>
      <w:r w:rsidRPr="00F35C22">
        <w:t>nfringement without a necessity for showing likelihood of confusion</w:t>
      </w:r>
      <w:r w:rsidR="00370FB0" w:rsidRPr="00F35C22">
        <w:t>.</w:t>
      </w:r>
      <w:r w:rsidR="00370FB0" w:rsidRPr="00F35C22">
        <w:t xml:space="preserve"> </w:t>
      </w:r>
      <w:r w:rsidR="00370FB0" w:rsidRPr="00F35C22">
        <w:t>M</w:t>
      </w:r>
      <w:r w:rsidRPr="00F35C22">
        <w:t>oreover, although just over half of the states at that time had statutes protecting marks against dilution, only a few permitted remedies other than an injunction.</w:t>
      </w:r>
      <w:r w:rsidR="00F35C22" w:rsidRPr="00F35C22">
        <w:rPr>
          <w:vertAlign w:val="superscript"/>
        </w:rPr>
        <w:footnoteReference w:id="619"/>
      </w:r>
      <w:r w:rsidRPr="00F35C22">
        <w:t xml:space="preserve"> Thus, in addition to creating a nationwide remedy to supplement existing state laws, by adding the possibility of damages and attorneys’ fees,</w:t>
      </w:r>
      <w:r w:rsidR="00F35C22" w:rsidRPr="00F35C22">
        <w:rPr>
          <w:vertAlign w:val="superscript"/>
        </w:rPr>
        <w:footnoteReference w:id="620"/>
      </w:r>
      <w:r w:rsidRPr="00F35C22">
        <w:t xml:space="preserve"> the FTDA significantly enhanced the potential consequences for those found to have diluted another’s trademark</w:t>
      </w:r>
      <w:r w:rsidR="00370FB0" w:rsidRPr="00F35C22">
        <w:t>.</w:t>
      </w:r>
      <w:r w:rsidR="00370FB0" w:rsidRPr="00F35C22">
        <w:t xml:space="preserve"> </w:t>
      </w:r>
      <w:r w:rsidR="00370FB0" w:rsidRPr="00F35C22">
        <w:t>S</w:t>
      </w:r>
      <w:r w:rsidRPr="00F35C22">
        <w:t>imilarly, when the TDRA became effective, on October 6, 2006, it changed the standard of liability for federal dilution violations from actual dilution</w:t>
      </w:r>
      <w:r w:rsidR="00F35C22" w:rsidRPr="00F35C22">
        <w:rPr>
          <w:vertAlign w:val="superscript"/>
        </w:rPr>
        <w:footnoteReference w:id="621"/>
      </w:r>
      <w:r w:rsidRPr="00F35C22">
        <w:t xml:space="preserve"> to likelihood of dilution, making it easier to prove violations than it had been before the TDRA.</w:t>
      </w:r>
    </w:p>
    <w:p w14:paraId="2B40DF11" w14:textId="2D493F75" w:rsidR="00370FB0" w:rsidRPr="00F35C22" w:rsidRDefault="00F40CCD" w:rsidP="00F35C22">
      <w:pPr>
        <w:pStyle w:val="BNormal"/>
      </w:pPr>
      <w:r w:rsidRPr="00F35C22">
        <w:t xml:space="preserve">As a result, when first the FTDA and later the TDRA became effective, there were many uses being made of marks that had been lawful but became unlawful </w:t>
      </w:r>
      <w:proofErr w:type="gramStart"/>
      <w:r w:rsidRPr="00F35C22">
        <w:t>as a result of</w:t>
      </w:r>
      <w:proofErr w:type="gramEnd"/>
      <w:r w:rsidRPr="00F35C22">
        <w:t xml:space="preserve"> the newly enacted statutes</w:t>
      </w:r>
      <w:r w:rsidR="00370FB0" w:rsidRPr="00F35C22">
        <w:t>.</w:t>
      </w:r>
      <w:r w:rsidR="00370FB0" w:rsidRPr="00F35C22">
        <w:t xml:space="preserve"> </w:t>
      </w:r>
      <w:r w:rsidR="00370FB0" w:rsidRPr="00F35C22">
        <w:t>T</w:t>
      </w:r>
      <w:r w:rsidRPr="00F35C22">
        <w:t>he question is whether the new standards of liability and protection ought to be applied to uses that began before the effective date of the statute.</w:t>
      </w:r>
    </w:p>
    <w:p w14:paraId="72A3C3E9" w14:textId="75B1F43B" w:rsidR="00370FB0" w:rsidRPr="00F35C22" w:rsidRDefault="00F40CCD" w:rsidP="00F35C22">
      <w:pPr>
        <w:pStyle w:val="BNormal"/>
      </w:pPr>
      <w:r w:rsidRPr="00F35C22">
        <w:t xml:space="preserve">Unfortunately, but not surprisingly, with one notable exception, both the FTDA and the TDRA were largely silent on their effect on </w:t>
      </w:r>
      <w:proofErr w:type="spellStart"/>
      <w:r w:rsidRPr="00F35C22">
        <w:t>preenactment</w:t>
      </w:r>
      <w:proofErr w:type="spellEnd"/>
      <w:r w:rsidRPr="00F35C22">
        <w:t xml:space="preserve"> conduct</w:t>
      </w:r>
      <w:r w:rsidR="00370FB0" w:rsidRPr="00F35C22">
        <w:t>.</w:t>
      </w:r>
      <w:r w:rsidR="00370FB0" w:rsidRPr="00F35C22">
        <w:t xml:space="preserve"> </w:t>
      </w:r>
      <w:r w:rsidR="00370FB0" w:rsidRPr="00F35C22">
        <w:t>T</w:t>
      </w:r>
      <w:r w:rsidRPr="00F35C22">
        <w:t>he legislative history of each is also silent on this issue</w:t>
      </w:r>
      <w:r w:rsidR="00370FB0" w:rsidRPr="00F35C22">
        <w:t>.</w:t>
      </w:r>
      <w:r w:rsidR="00370FB0" w:rsidRPr="00F35C22">
        <w:t xml:space="preserve"> </w:t>
      </w:r>
      <w:r w:rsidR="00370FB0" w:rsidRPr="00F35C22">
        <w:t>T</w:t>
      </w:r>
      <w:r w:rsidRPr="00F35C22">
        <w:t xml:space="preserve">hus, </w:t>
      </w:r>
      <w:r w:rsidRPr="00F35C22">
        <w:lastRenderedPageBreak/>
        <w:t>courts have had to decide this issue based on canons of construction and presumptions drawn from relevant precedent in other areas</w:t>
      </w:r>
      <w:r w:rsidR="00370FB0" w:rsidRPr="00F35C22">
        <w:t>.</w:t>
      </w:r>
      <w:r w:rsidR="00370FB0" w:rsidRPr="00F35C22">
        <w:t xml:space="preserve"> </w:t>
      </w:r>
      <w:r w:rsidR="00370FB0" w:rsidRPr="00F35C22">
        <w:t>U</w:t>
      </w:r>
      <w:r w:rsidRPr="00F35C22">
        <w:t>nder the original FTDA, courts were somewhat divided on the issue,</w:t>
      </w:r>
      <w:r w:rsidR="00F35C22" w:rsidRPr="00F35C22">
        <w:rPr>
          <w:vertAlign w:val="superscript"/>
        </w:rPr>
        <w:footnoteReference w:id="622"/>
      </w:r>
      <w:r w:rsidRPr="00F35C22">
        <w:t xml:space="preserve"> although a trend in favor of retroactivity under some circumstances was emerging</w:t>
      </w:r>
      <w:r w:rsidR="00370FB0" w:rsidRPr="00F35C22">
        <w:t>.</w:t>
      </w:r>
      <w:r w:rsidR="00370FB0" w:rsidRPr="00F35C22">
        <w:t xml:space="preserve"> </w:t>
      </w:r>
      <w:r w:rsidR="00370FB0" w:rsidRPr="00F35C22">
        <w:t>C</w:t>
      </w:r>
      <w:r w:rsidRPr="00F35C22">
        <w:t>ourts have been more uniform about the issue as it relates to conduct that began after 1995 but before the TDRA</w:t>
      </w:r>
      <w:r w:rsidR="00370FB0" w:rsidRPr="00F35C22">
        <w:t>.</w:t>
      </w:r>
      <w:r w:rsidR="00370FB0" w:rsidRPr="00F35C22">
        <w:t xml:space="preserve"> </w:t>
      </w:r>
      <w:r w:rsidR="00370FB0" w:rsidRPr="00F35C22">
        <w:t>A</w:t>
      </w:r>
      <w:r w:rsidRPr="00F35C22">
        <w:t xml:space="preserve"> provision of the TDRA that specifically limits its damages remedies to conduct occurring after the effective date of the TDRA has made Congress’s intentions much clearer than they were when the original FTDA was enacted.</w:t>
      </w:r>
    </w:p>
    <w:p w14:paraId="7B8F5999" w14:textId="526D5168" w:rsidR="00370FB0" w:rsidRPr="00F35C22" w:rsidRDefault="00F40CCD" w:rsidP="00F35C22">
      <w:pPr>
        <w:pStyle w:val="BNormal"/>
      </w:pPr>
      <w:proofErr w:type="gramStart"/>
      <w:r w:rsidRPr="00F35C22">
        <w:t>Obviously</w:t>
      </w:r>
      <w:proofErr w:type="gramEnd"/>
      <w:r w:rsidRPr="00F35C22">
        <w:t xml:space="preserve"> a serious caveat is in order here</w:t>
      </w:r>
      <w:r w:rsidR="00370FB0" w:rsidRPr="00F35C22">
        <w:t>.</w:t>
      </w:r>
      <w:r w:rsidR="00370FB0" w:rsidRPr="00F35C22">
        <w:t xml:space="preserve"> </w:t>
      </w:r>
      <w:r w:rsidR="00370FB0" w:rsidRPr="00F35C22">
        <w:t>A</w:t>
      </w:r>
      <w:r w:rsidRPr="00F35C22">
        <w:t>s time has passed, the number of cases challenging conduct that began before 1996 has become increasingly small</w:t>
      </w:r>
      <w:r w:rsidR="00370FB0" w:rsidRPr="00F35C22">
        <w:t>.</w:t>
      </w:r>
      <w:r w:rsidR="00370FB0" w:rsidRPr="00F35C22">
        <w:t xml:space="preserve"> </w:t>
      </w:r>
      <w:r w:rsidR="00370FB0" w:rsidRPr="00F35C22">
        <w:t>I</w:t>
      </w:r>
      <w:r w:rsidRPr="00F35C22">
        <w:t>ndeed, even to the extent that such cases may exist, the doctrine of laches and the statute of limitations are serious barriers to imposing any liability.</w:t>
      </w:r>
      <w:r w:rsidR="00F35C22" w:rsidRPr="00F35C22">
        <w:rPr>
          <w:vertAlign w:val="superscript"/>
        </w:rPr>
        <w:footnoteReference w:id="623"/>
      </w:r>
      <w:r w:rsidRPr="00F35C22">
        <w:t xml:space="preserve"> Regarding the TDRA, there are still many cases involving conduct beginning before the TDRA became effective</w:t>
      </w:r>
      <w:r w:rsidR="00370FB0" w:rsidRPr="00F35C22">
        <w:t>.</w:t>
      </w:r>
      <w:r w:rsidR="00370FB0" w:rsidRPr="00F35C22">
        <w:t xml:space="preserve"> </w:t>
      </w:r>
      <w:r w:rsidR="00370FB0" w:rsidRPr="00F35C22">
        <w:t>H</w:t>
      </w:r>
      <w:r w:rsidRPr="00F35C22">
        <w:t xml:space="preserve">owever, the issue </w:t>
      </w:r>
      <w:proofErr w:type="gramStart"/>
      <w:r w:rsidRPr="00F35C22">
        <w:t>with regard to</w:t>
      </w:r>
      <w:proofErr w:type="gramEnd"/>
      <w:r w:rsidRPr="00F35C22">
        <w:t xml:space="preserve"> the TDRA is largely limited to injunctive relief because of a specific provision in the TDRA relating to damages</w:t>
      </w:r>
      <w:r w:rsidR="00370FB0" w:rsidRPr="00F35C22">
        <w:t>.</w:t>
      </w:r>
      <w:r w:rsidR="00370FB0" w:rsidRPr="00F35C22">
        <w:t xml:space="preserve"> </w:t>
      </w:r>
      <w:r w:rsidR="00370FB0" w:rsidRPr="00F35C22">
        <w:t>O</w:t>
      </w:r>
      <w:r w:rsidRPr="00F35C22">
        <w:t>n the other hand, the discussion in this section may continue to have relevance to claims brought under state law</w:t>
      </w:r>
      <w:r w:rsidR="00370FB0" w:rsidRPr="00F35C22">
        <w:t>.</w:t>
      </w:r>
      <w:r w:rsidR="00370FB0" w:rsidRPr="00F35C22">
        <w:t xml:space="preserve"> </w:t>
      </w:r>
      <w:r w:rsidR="00370FB0" w:rsidRPr="00F35C22">
        <w:t>S</w:t>
      </w:r>
      <w:r w:rsidRPr="00F35C22">
        <w:t>tates have been updating their laws, some states enacting new laws that provide damages remedies where their old statutes did not, others enacting dilution laws for the first time</w:t>
      </w:r>
      <w:r w:rsidR="00370FB0" w:rsidRPr="00F35C22">
        <w:t>.</w:t>
      </w:r>
      <w:r w:rsidR="00370FB0" w:rsidRPr="00F35C22">
        <w:t xml:space="preserve"> </w:t>
      </w:r>
      <w:r w:rsidR="00370FB0" w:rsidRPr="00F35C22">
        <w:t>B</w:t>
      </w:r>
      <w:r w:rsidRPr="00F35C22">
        <w:t>arring some applicable state law principle or a specific direction in the new state statutes, the same principles that guide the decisions under the FTDA and TDRA should guide the state-law decisions as well.</w:t>
      </w:r>
    </w:p>
    <w:p w14:paraId="0A3ADB1F" w14:textId="0E9CB37B" w:rsidR="00370FB0" w:rsidRPr="00F35C22" w:rsidRDefault="00F40CCD" w:rsidP="00F35C22">
      <w:pPr>
        <w:pStyle w:val="BNormal"/>
      </w:pPr>
      <w:r w:rsidRPr="00F35C22">
        <w:t xml:space="preserve">Because courts on all sides of the issue often point to the same precedent as the key element—the Supreme Court’s opinion in </w:t>
      </w:r>
      <w:r w:rsidR="00F35C22" w:rsidRPr="00F35C22">
        <w:rPr>
          <w:i/>
        </w:rPr>
        <w:t>Landgraf v</w:t>
      </w:r>
      <w:r w:rsidR="00370FB0" w:rsidRPr="00F35C22">
        <w:t>.</w:t>
      </w:r>
      <w:r w:rsidR="00370FB0" w:rsidRPr="00F35C22">
        <w:t xml:space="preserve"> </w:t>
      </w:r>
      <w:r w:rsidR="00F35C22" w:rsidRPr="00F35C22">
        <w:rPr>
          <w:i/>
        </w:rPr>
        <w:t>USI Film Products</w:t>
      </w:r>
      <w:r w:rsidR="00F35C22" w:rsidRPr="00F35C22">
        <w:rPr>
          <w:vertAlign w:val="superscript"/>
        </w:rPr>
        <w:footnoteReference w:id="624"/>
      </w:r>
      <w:r w:rsidRPr="00F35C22">
        <w:t xml:space="preserve">—the starting point is a discussion of that case, followed by a discussion of the various courts’ applications of </w:t>
      </w:r>
      <w:r w:rsidR="00F35C22" w:rsidRPr="00F35C22">
        <w:rPr>
          <w:i/>
        </w:rPr>
        <w:t>Landgraf</w:t>
      </w:r>
      <w:r w:rsidRPr="00F35C22">
        <w:t xml:space="preserve"> to the FTDA and TDRA problems.</w:t>
      </w:r>
    </w:p>
    <w:p w14:paraId="10DAEDC3" w14:textId="08C94E73" w:rsidR="00F35C22" w:rsidRPr="00F35C22" w:rsidRDefault="00F35C22" w:rsidP="00F35C22">
      <w:pPr>
        <w:pStyle w:val="BHead2"/>
      </w:pPr>
      <w:r>
        <w:t>IX.</w:t>
      </w:r>
      <w:r w:rsidRPr="00F35C22">
        <w:rPr>
          <w:rStyle w:val="BBNAidChar"/>
          <w:rFonts w:eastAsiaTheme="majorEastAsia"/>
        </w:rPr>
        <w:t>B</w:t>
      </w:r>
      <w:r w:rsidRPr="00F35C22">
        <w:t>.</w:t>
      </w:r>
      <w:r>
        <w:t> </w:t>
      </w:r>
      <w:r w:rsidRPr="00F35C22">
        <w:tab/>
        <w:t>The Landgraf Decision</w:t>
      </w:r>
    </w:p>
    <w:p w14:paraId="637133F8" w14:textId="1AC0001B" w:rsidR="00370FB0" w:rsidRPr="00F35C22" w:rsidRDefault="00F40CCD" w:rsidP="00F35C22">
      <w:pPr>
        <w:pStyle w:val="BNormal"/>
      </w:pPr>
      <w:r w:rsidRPr="00F35C22">
        <w:t xml:space="preserve">In </w:t>
      </w:r>
      <w:r w:rsidR="00F35C22" w:rsidRPr="00F35C22">
        <w:rPr>
          <w:i/>
        </w:rPr>
        <w:t>Landgraf v</w:t>
      </w:r>
      <w:r w:rsidR="00370FB0" w:rsidRPr="00F35C22">
        <w:t>.</w:t>
      </w:r>
      <w:r w:rsidR="00370FB0" w:rsidRPr="00F35C22">
        <w:t xml:space="preserve"> </w:t>
      </w:r>
      <w:r w:rsidR="00F35C22" w:rsidRPr="00F35C22">
        <w:rPr>
          <w:i/>
        </w:rPr>
        <w:t>USI Film Products</w:t>
      </w:r>
      <w:r w:rsidRPr="00F35C22">
        <w:t>,</w:t>
      </w:r>
      <w:r w:rsidR="00F35C22" w:rsidRPr="00F35C22">
        <w:rPr>
          <w:vertAlign w:val="superscript"/>
        </w:rPr>
        <w:footnoteReference w:id="625"/>
      </w:r>
      <w:r w:rsidRPr="00F35C22">
        <w:t xml:space="preserve"> the Supreme Court examined the issue of the retroactive application of a new civil rights statute</w:t>
      </w:r>
      <w:r w:rsidR="00370FB0" w:rsidRPr="00F35C22">
        <w:t>.</w:t>
      </w:r>
      <w:r w:rsidR="00370FB0" w:rsidRPr="00F35C22">
        <w:t xml:space="preserve"> </w:t>
      </w:r>
      <w:r w:rsidR="00370FB0" w:rsidRPr="00F35C22">
        <w:t>L</w:t>
      </w:r>
      <w:r w:rsidRPr="00F35C22">
        <w:t>andgraf had filed suit in 1989 under the Civil Rights Act of 1964, alleging that she had been sexually harassed by a fellow employee and had left her job as a result.</w:t>
      </w:r>
      <w:r w:rsidR="00F35C22" w:rsidRPr="00F35C22">
        <w:rPr>
          <w:vertAlign w:val="superscript"/>
        </w:rPr>
        <w:footnoteReference w:id="626"/>
      </w:r>
      <w:r w:rsidRPr="00F35C22">
        <w:t xml:space="preserve"> The trial court dismissed, finding that the statute did not provide her with relief.</w:t>
      </w:r>
      <w:r w:rsidR="00F35C22" w:rsidRPr="00F35C22">
        <w:rPr>
          <w:vertAlign w:val="superscript"/>
        </w:rPr>
        <w:footnoteReference w:id="627"/>
      </w:r>
      <w:r w:rsidRPr="00F35C22">
        <w:t xml:space="preserve"> While her appeal was pending, the Civil Rights Act of 1991 was signed</w:t>
      </w:r>
      <w:r w:rsidR="00370FB0" w:rsidRPr="00F35C22">
        <w:t>.</w:t>
      </w:r>
      <w:r w:rsidR="00370FB0" w:rsidRPr="00F35C22">
        <w:t xml:space="preserve"> </w:t>
      </w:r>
      <w:r w:rsidR="00370FB0" w:rsidRPr="00F35C22">
        <w:t>T</w:t>
      </w:r>
      <w:r w:rsidRPr="00F35C22">
        <w:t>he new statute provided for compensatory and punitive damages and a jury trial</w:t>
      </w:r>
      <w:r w:rsidR="00370FB0" w:rsidRPr="00F35C22">
        <w:t>.</w:t>
      </w:r>
      <w:r w:rsidR="00370FB0" w:rsidRPr="00F35C22">
        <w:t xml:space="preserve"> </w:t>
      </w:r>
      <w:r w:rsidR="00370FB0" w:rsidRPr="00F35C22">
        <w:t>T</w:t>
      </w:r>
      <w:r w:rsidRPr="00F35C22">
        <w:t>he plaintiff argued that the new statute permitted her to recover and that she should thus be granted a jury trial</w:t>
      </w:r>
      <w:r w:rsidR="00370FB0" w:rsidRPr="00F35C22">
        <w:t>.</w:t>
      </w:r>
      <w:r w:rsidR="00370FB0" w:rsidRPr="00F35C22">
        <w:t xml:space="preserve"> </w:t>
      </w:r>
      <w:r w:rsidR="00370FB0" w:rsidRPr="00F35C22">
        <w:t>T</w:t>
      </w:r>
      <w:r w:rsidRPr="00F35C22">
        <w:t>he court of appeals rejected this argument, and Landgraf appealed to the Supreme Court</w:t>
      </w:r>
      <w:r w:rsidR="00370FB0" w:rsidRPr="00F35C22">
        <w:t>.</w:t>
      </w:r>
      <w:r w:rsidR="00370FB0" w:rsidRPr="00F35C22">
        <w:t xml:space="preserve"> </w:t>
      </w:r>
      <w:r w:rsidR="00370FB0" w:rsidRPr="00F35C22">
        <w:t>T</w:t>
      </w:r>
      <w:r w:rsidRPr="00F35C22">
        <w:t xml:space="preserve">he Supreme Court also </w:t>
      </w:r>
      <w:r w:rsidRPr="00F35C22">
        <w:lastRenderedPageBreak/>
        <w:t>rejected her argument, after a lengthy discussion of the principles relating to statutory retroactivity</w:t>
      </w:r>
      <w:r w:rsidR="00370FB0" w:rsidRPr="00F35C22">
        <w:t>.</w:t>
      </w:r>
      <w:r w:rsidR="00370FB0" w:rsidRPr="00F35C22">
        <w:t xml:space="preserve"> </w:t>
      </w:r>
      <w:r w:rsidR="00370FB0" w:rsidRPr="00F35C22">
        <w:t>F</w:t>
      </w:r>
      <w:r w:rsidRPr="00F35C22">
        <w:t>ailing to discern an “unambiguous directive” concerning retroactivity in the statute,</w:t>
      </w:r>
      <w:r w:rsidR="00F35C22" w:rsidRPr="00F35C22">
        <w:rPr>
          <w:vertAlign w:val="superscript"/>
        </w:rPr>
        <w:footnoteReference w:id="628"/>
      </w:r>
      <w:r w:rsidRPr="00F35C22">
        <w:t xml:space="preserve"> the Court was forced to turn to more general factors.</w:t>
      </w:r>
    </w:p>
    <w:p w14:paraId="1C3BE5AA" w14:textId="52D0DBFB" w:rsidR="00370FB0" w:rsidRPr="00F35C22" w:rsidRDefault="00F40CCD" w:rsidP="00F35C22">
      <w:pPr>
        <w:pStyle w:val="BNormal"/>
      </w:pPr>
      <w:r w:rsidRPr="00F35C22">
        <w:t>The Court recognized that various canons of statutory construction may appear to be at odds</w:t>
      </w:r>
      <w:r w:rsidR="00370FB0" w:rsidRPr="00F35C22">
        <w:t>.</w:t>
      </w:r>
      <w:r w:rsidR="00370FB0" w:rsidRPr="00F35C22">
        <w:t xml:space="preserve"> </w:t>
      </w:r>
      <w:r w:rsidR="00370FB0" w:rsidRPr="00F35C22">
        <w:t>T</w:t>
      </w:r>
      <w:r w:rsidRPr="00F35C22">
        <w:t>hus, the rule that the court should “apply the law in effect at the time it renders its decision”</w:t>
      </w:r>
      <w:r w:rsidR="00F35C22" w:rsidRPr="00F35C22">
        <w:rPr>
          <w:vertAlign w:val="superscript"/>
        </w:rPr>
        <w:footnoteReference w:id="629"/>
      </w:r>
      <w:r w:rsidRPr="00F35C22">
        <w:t xml:space="preserve"> seems to contradict the canon that presumptively disfavors retroactive effects of newly enacted statutes, absent clear direction.</w:t>
      </w:r>
      <w:r w:rsidR="00F35C22" w:rsidRPr="00F35C22">
        <w:rPr>
          <w:vertAlign w:val="superscript"/>
        </w:rPr>
        <w:footnoteReference w:id="630"/>
      </w:r>
      <w:r w:rsidRPr="00F35C22">
        <w:t xml:space="preserve"> The Court found the presumption against retroactivity particularly strong where the new statute upsets existing contractual or property rights.</w:t>
      </w:r>
      <w:r w:rsidR="00F35C22" w:rsidRPr="00F35C22">
        <w:rPr>
          <w:vertAlign w:val="superscript"/>
        </w:rPr>
        <w:footnoteReference w:id="631"/>
      </w:r>
      <w:r w:rsidRPr="00F35C22">
        <w:t xml:space="preserve"> As a corollary, the presumption would be expected to operate where new obligations were imposed on previously completed activities.</w:t>
      </w:r>
      <w:r w:rsidR="00F35C22" w:rsidRPr="00F35C22">
        <w:rPr>
          <w:vertAlign w:val="superscript"/>
        </w:rPr>
        <w:footnoteReference w:id="632"/>
      </w:r>
      <w:r w:rsidRPr="00F35C22">
        <w:t xml:space="preserve"> That was the case in </w:t>
      </w:r>
      <w:r w:rsidR="00F35C22" w:rsidRPr="00F35C22">
        <w:rPr>
          <w:i/>
        </w:rPr>
        <w:t>Landgraf</w:t>
      </w:r>
      <w:r w:rsidRPr="00F35C22">
        <w:t xml:space="preserve"> itself, where the new statutory provisions would have greatly increased the liability for conduct that took place prior to their enactment.</w:t>
      </w:r>
      <w:r w:rsidR="00F35C22" w:rsidRPr="00F35C22">
        <w:rPr>
          <w:vertAlign w:val="superscript"/>
        </w:rPr>
        <w:footnoteReference w:id="633"/>
      </w:r>
      <w:r w:rsidRPr="00F35C22">
        <w:t xml:space="preserve"> The Court found this to be dispositive and held that the Civil Rights Act of 1991 provisions did not apply retroactively.</w:t>
      </w:r>
    </w:p>
    <w:p w14:paraId="6077D871" w14:textId="09F90EA0" w:rsidR="00370FB0" w:rsidRPr="00F35C22" w:rsidRDefault="00F40CCD" w:rsidP="00F35C22">
      <w:pPr>
        <w:pStyle w:val="BNormal"/>
      </w:pPr>
      <w:r w:rsidRPr="00F35C22">
        <w:t xml:space="preserve">The </w:t>
      </w:r>
      <w:r w:rsidR="00F35C22" w:rsidRPr="00F35C22">
        <w:rPr>
          <w:i/>
        </w:rPr>
        <w:t>Landgraf</w:t>
      </w:r>
      <w:r w:rsidRPr="00F35C22">
        <w:t xml:space="preserve"> opinion cautions that retroactivity should not be assumed in all cases</w:t>
      </w:r>
      <w:r w:rsidR="00370FB0" w:rsidRPr="00F35C22">
        <w:t>.</w:t>
      </w:r>
      <w:r w:rsidR="00370FB0" w:rsidRPr="00F35C22">
        <w:t xml:space="preserve"> </w:t>
      </w:r>
      <w:r w:rsidR="00370FB0" w:rsidRPr="00F35C22">
        <w:t>T</w:t>
      </w:r>
      <w:r w:rsidRPr="00F35C22">
        <w:t>hat it applies to conduct occurring before enactment does not alone make a statute operate retroactively.</w:t>
      </w:r>
      <w:r w:rsidR="00F35C22" w:rsidRPr="00F35C22">
        <w:rPr>
          <w:vertAlign w:val="superscript"/>
        </w:rPr>
        <w:footnoteReference w:id="634"/>
      </w:r>
      <w:r w:rsidRPr="00F35C22">
        <w:t xml:space="preserve"> “Rather, the court must ask whether the new provision attaches new legal consequences to events </w:t>
      </w:r>
      <w:r w:rsidR="00F35C22" w:rsidRPr="00F35C22">
        <w:rPr>
          <w:i/>
        </w:rPr>
        <w:t>completed</w:t>
      </w:r>
      <w:r w:rsidRPr="00F35C22">
        <w:t xml:space="preserve"> before its enactment.”</w:t>
      </w:r>
      <w:r w:rsidR="00F35C22" w:rsidRPr="00F35C22">
        <w:rPr>
          <w:vertAlign w:val="superscript"/>
        </w:rPr>
        <w:footnoteReference w:id="635"/>
      </w:r>
      <w:r w:rsidRPr="00F35C22">
        <w:t xml:space="preserve"> The Court cited many instances where retroactivity should </w:t>
      </w:r>
      <w:r w:rsidR="00F35C22" w:rsidRPr="00F35C22">
        <w:rPr>
          <w:i/>
        </w:rPr>
        <w:t>not</w:t>
      </w:r>
      <w:r w:rsidRPr="00F35C22">
        <w:t xml:space="preserve"> be presumed</w:t>
      </w:r>
      <w:r w:rsidR="00370FB0" w:rsidRPr="00F35C22">
        <w:t>.</w:t>
      </w:r>
      <w:r w:rsidR="00370FB0" w:rsidRPr="00F35C22">
        <w:t xml:space="preserve"> </w:t>
      </w:r>
      <w:r w:rsidR="00370FB0" w:rsidRPr="00F35C22">
        <w:t>O</w:t>
      </w:r>
      <w:r w:rsidRPr="00F35C22">
        <w:t xml:space="preserve">ne significant situation involves claims for prospective relief, notably injunctions, which the Court stated “operate[] </w:t>
      </w:r>
      <w:r w:rsidR="00F35C22" w:rsidRPr="00F35C22">
        <w:rPr>
          <w:i/>
        </w:rPr>
        <w:t xml:space="preserve">in </w:t>
      </w:r>
      <w:proofErr w:type="spellStart"/>
      <w:r w:rsidR="00F35C22" w:rsidRPr="00F35C22">
        <w:rPr>
          <w:i/>
        </w:rPr>
        <w:t>futuro</w:t>
      </w:r>
      <w:proofErr w:type="spellEnd"/>
      <w:r w:rsidRPr="00F35C22">
        <w:t>.”</w:t>
      </w:r>
      <w:r w:rsidR="00F35C22" w:rsidRPr="00F35C22">
        <w:rPr>
          <w:vertAlign w:val="superscript"/>
        </w:rPr>
        <w:footnoteReference w:id="636"/>
      </w:r>
      <w:r w:rsidRPr="00F35C22">
        <w:t xml:space="preserve"> The Court also noted that many statutes that upset expectations founded on existing law cannot be characterized as “retroactive.”</w:t>
      </w:r>
      <w:r w:rsidR="00F35C22" w:rsidRPr="00F35C22">
        <w:rPr>
          <w:vertAlign w:val="superscript"/>
        </w:rPr>
        <w:footnoteReference w:id="637"/>
      </w:r>
      <w:r w:rsidRPr="00F35C22">
        <w:t xml:space="preserve"> However, the Court also described “retroactive effect” as “whether [the statute] would impair rights a party possessed when he acted, increase a party’s liability for past conduct, or impose new duties with respect to transactions already completed.”</w:t>
      </w:r>
      <w:r w:rsidR="00F35C22" w:rsidRPr="00F35C22">
        <w:rPr>
          <w:vertAlign w:val="superscript"/>
        </w:rPr>
        <w:footnoteReference w:id="638"/>
      </w:r>
    </w:p>
    <w:p w14:paraId="74B29AEF" w14:textId="2DD34C26" w:rsidR="00F35C22" w:rsidRPr="00F35C22" w:rsidRDefault="00F35C22" w:rsidP="00F35C22">
      <w:pPr>
        <w:pStyle w:val="BHead2"/>
      </w:pPr>
      <w:r>
        <w:t>IX.</w:t>
      </w:r>
      <w:r w:rsidRPr="00F35C22">
        <w:rPr>
          <w:rStyle w:val="BBNAidChar"/>
          <w:rFonts w:eastAsiaTheme="majorEastAsia"/>
        </w:rPr>
        <w:t>C</w:t>
      </w:r>
      <w:r w:rsidRPr="00F35C22">
        <w:t>.</w:t>
      </w:r>
      <w:r>
        <w:t> </w:t>
      </w:r>
      <w:r w:rsidRPr="00F35C22">
        <w:tab/>
        <w:t xml:space="preserve">Lessons Drawn </w:t>
      </w:r>
      <w:proofErr w:type="gramStart"/>
      <w:r w:rsidRPr="00F35C22">
        <w:t>From</w:t>
      </w:r>
      <w:proofErr w:type="gramEnd"/>
      <w:r w:rsidRPr="00F35C22">
        <w:t xml:space="preserve"> Landgraf:</w:t>
      </w:r>
      <w:r w:rsidRPr="00F35C22">
        <w:t xml:space="preserve"> </w:t>
      </w:r>
      <w:r w:rsidRPr="00F35C22">
        <w:t>The Split Decisions Before the TDRA</w:t>
      </w:r>
    </w:p>
    <w:p w14:paraId="67701F92" w14:textId="2CACA41F" w:rsidR="00370FB0" w:rsidRPr="00F35C22" w:rsidRDefault="00F40CCD" w:rsidP="00F35C22">
      <w:pPr>
        <w:pStyle w:val="BNormal"/>
      </w:pPr>
      <w:r w:rsidRPr="00F35C22">
        <w:t xml:space="preserve">The earliest comprehensive discussion of the retroactivity issue under the FTDA is in </w:t>
      </w:r>
      <w:r w:rsidR="00F35C22" w:rsidRPr="00F35C22">
        <w:rPr>
          <w:i/>
        </w:rPr>
        <w:t>Circuit City Stores,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OfficeMax, Inc</w:t>
      </w:r>
      <w:r w:rsidRPr="00F35C22">
        <w:t>.</w:t>
      </w:r>
      <w:r w:rsidR="00F35C22" w:rsidRPr="00F35C22">
        <w:rPr>
          <w:vertAlign w:val="superscript"/>
        </w:rPr>
        <w:footnoteReference w:id="639"/>
      </w:r>
      <w:r w:rsidRPr="00F35C22">
        <w:t xml:space="preserve"> CarMax, a Circuit City subsidiary engaged in the sale of cars and trucks, sought a declaration of noninfringement against OfficeMax, the office supply store chain</w:t>
      </w:r>
      <w:r w:rsidR="00370FB0" w:rsidRPr="00F35C22">
        <w:t>.</w:t>
      </w:r>
      <w:r w:rsidR="00370FB0" w:rsidRPr="00F35C22">
        <w:t xml:space="preserve"> </w:t>
      </w:r>
      <w:r w:rsidR="00370FB0" w:rsidRPr="00F35C22">
        <w:t>O</w:t>
      </w:r>
      <w:r w:rsidRPr="00F35C22">
        <w:t>fficeMax counterclaimed for infringement and dilution</w:t>
      </w:r>
      <w:r w:rsidR="00370FB0" w:rsidRPr="00F35C22">
        <w:t>.</w:t>
      </w:r>
      <w:r w:rsidR="00370FB0" w:rsidRPr="00F35C22">
        <w:t xml:space="preserve"> </w:t>
      </w:r>
      <w:r w:rsidR="00370FB0" w:rsidRPr="00F35C22">
        <w:t>B</w:t>
      </w:r>
      <w:r w:rsidRPr="00F35C22">
        <w:t>ecause CarMax began using the mark in 1993,</w:t>
      </w:r>
      <w:r w:rsidR="00F35C22" w:rsidRPr="00F35C22">
        <w:rPr>
          <w:vertAlign w:val="superscript"/>
        </w:rPr>
        <w:footnoteReference w:id="640"/>
      </w:r>
      <w:r w:rsidRPr="00F35C22">
        <w:t xml:space="preserve"> it claimed that application of the FTDA would be improperly retroactive</w:t>
      </w:r>
      <w:r w:rsidR="00370FB0" w:rsidRPr="00F35C22">
        <w:t>.</w:t>
      </w:r>
      <w:r w:rsidR="00370FB0" w:rsidRPr="00F35C22">
        <w:t xml:space="preserve"> </w:t>
      </w:r>
      <w:r w:rsidR="00370FB0" w:rsidRPr="00F35C22">
        <w:t>F</w:t>
      </w:r>
      <w:r w:rsidRPr="00F35C22">
        <w:t xml:space="preserve">inding no clear congressional intent, the court looked to </w:t>
      </w:r>
      <w:r w:rsidR="00F35C22" w:rsidRPr="00F35C22">
        <w:rPr>
          <w:i/>
        </w:rPr>
        <w:t>Landgraf</w:t>
      </w:r>
      <w:r w:rsidRPr="00F35C22">
        <w:t xml:space="preserve"> for interpretive guidance</w:t>
      </w:r>
      <w:r w:rsidR="00370FB0" w:rsidRPr="00F35C22">
        <w:t>.</w:t>
      </w:r>
      <w:r w:rsidR="00370FB0" w:rsidRPr="00F35C22">
        <w:t xml:space="preserve"> </w:t>
      </w:r>
      <w:r w:rsidR="00370FB0" w:rsidRPr="00F35C22">
        <w:t>T</w:t>
      </w:r>
      <w:r w:rsidRPr="00F35C22">
        <w:t xml:space="preserve">he court took from </w:t>
      </w:r>
      <w:r w:rsidR="00F35C22" w:rsidRPr="00F35C22">
        <w:rPr>
          <w:i/>
        </w:rPr>
        <w:t>Landgraf</w:t>
      </w:r>
      <w:r w:rsidRPr="00F35C22">
        <w:t xml:space="preserve"> primarily a strong presumption against retroactivity, as opposed to the rule of applying current law to pending cases.</w:t>
      </w:r>
      <w:r w:rsidR="00F35C22" w:rsidRPr="00F35C22">
        <w:rPr>
          <w:vertAlign w:val="superscript"/>
        </w:rPr>
        <w:footnoteReference w:id="641"/>
      </w:r>
      <w:r w:rsidRPr="00F35C22">
        <w:t xml:space="preserve"> In particular, the court pointed to the language in </w:t>
      </w:r>
      <w:r w:rsidR="00F35C22" w:rsidRPr="00F35C22">
        <w:rPr>
          <w:i/>
        </w:rPr>
        <w:t>Landgraf</w:t>
      </w:r>
      <w:r w:rsidRPr="00F35C22">
        <w:t xml:space="preserve"> relating to upsetting settled expectations and “considerations of fairness” as strong indications that </w:t>
      </w:r>
      <w:r w:rsidRPr="00F35C22">
        <w:lastRenderedPageBreak/>
        <w:t>the FTDA should not apply to CarMax’s situation.</w:t>
      </w:r>
      <w:r w:rsidR="00F35C22" w:rsidRPr="00F35C22">
        <w:rPr>
          <w:vertAlign w:val="superscript"/>
        </w:rPr>
        <w:footnoteReference w:id="642"/>
      </w:r>
      <w:r w:rsidRPr="00F35C22">
        <w:t xml:space="preserve"> It rejected OfficeMax’s argument that the injunctive relief it sought would apply only to future conduct,</w:t>
      </w:r>
      <w:r w:rsidR="00F35C22" w:rsidRPr="00F35C22">
        <w:rPr>
          <w:vertAlign w:val="superscript"/>
        </w:rPr>
        <w:footnoteReference w:id="643"/>
      </w:r>
      <w:r w:rsidRPr="00F35C22">
        <w:t xml:space="preserve"> distinguishing language cited in </w:t>
      </w:r>
      <w:r w:rsidR="00F35C22" w:rsidRPr="00F35C22">
        <w:rPr>
          <w:i/>
        </w:rPr>
        <w:t>Landgraf</w:t>
      </w:r>
      <w:r w:rsidRPr="00F35C22">
        <w:t xml:space="preserve"> as “dicta.”</w:t>
      </w:r>
      <w:r w:rsidR="00F35C22" w:rsidRPr="00F35C22">
        <w:rPr>
          <w:vertAlign w:val="superscript"/>
        </w:rPr>
        <w:footnoteReference w:id="644"/>
      </w:r>
      <w:r w:rsidRPr="00F35C22">
        <w:t xml:space="preserve"> The court also noted that the FTDA made CarMax’s conduct a federal violation for the first time, whereas the conduct in the injunction cases cited in </w:t>
      </w:r>
      <w:r w:rsidR="00F35C22" w:rsidRPr="00F35C22">
        <w:rPr>
          <w:i/>
        </w:rPr>
        <w:t>Landgraf</w:t>
      </w:r>
      <w:r w:rsidRPr="00F35C22">
        <w:t xml:space="preserve"> was illegal prior to the new statutory enactment.</w:t>
      </w:r>
      <w:r w:rsidR="00F35C22" w:rsidRPr="00F35C22">
        <w:rPr>
          <w:vertAlign w:val="superscript"/>
        </w:rPr>
        <w:footnoteReference w:id="645"/>
      </w:r>
      <w:r w:rsidRPr="00F35C22">
        <w:t xml:space="preserve"> The court concluded that the concepts of fairness and settled expectations in </w:t>
      </w:r>
      <w:r w:rsidR="00F35C22" w:rsidRPr="00F35C22">
        <w:rPr>
          <w:i/>
        </w:rPr>
        <w:t>Landgraf</w:t>
      </w:r>
      <w:r w:rsidRPr="00F35C22">
        <w:t xml:space="preserve"> militated against retroactive application of the statute.</w:t>
      </w:r>
      <w:r w:rsidR="00F35C22" w:rsidRPr="00F35C22">
        <w:rPr>
          <w:vertAlign w:val="superscript"/>
        </w:rPr>
        <w:footnoteReference w:id="646"/>
      </w:r>
    </w:p>
    <w:p w14:paraId="42CE334D" w14:textId="7621096F" w:rsidR="00370FB0" w:rsidRPr="00F35C22" w:rsidRDefault="00F40CCD" w:rsidP="00F35C22">
      <w:pPr>
        <w:pStyle w:val="BNormal"/>
      </w:pPr>
      <w:r w:rsidRPr="00F35C22">
        <w:t xml:space="preserve">The analysis and conclusions of </w:t>
      </w:r>
      <w:r w:rsidR="00F35C22" w:rsidRPr="00F35C22">
        <w:rPr>
          <w:i/>
        </w:rPr>
        <w:t>Circuit City</w:t>
      </w:r>
      <w:r w:rsidRPr="00F35C22">
        <w:t xml:space="preserve"> were followed by several subsequent courts.</w:t>
      </w:r>
      <w:r w:rsidR="00F35C22" w:rsidRPr="00F35C22">
        <w:rPr>
          <w:vertAlign w:val="superscript"/>
        </w:rPr>
        <w:footnoteReference w:id="647"/>
      </w:r>
    </w:p>
    <w:p w14:paraId="4BC8DBF2" w14:textId="67AAEEEA" w:rsidR="00370FB0" w:rsidRPr="00F35C22" w:rsidRDefault="00F40CCD" w:rsidP="00F35C22">
      <w:pPr>
        <w:pStyle w:val="BNormal"/>
      </w:pPr>
      <w:r w:rsidRPr="00F35C22">
        <w:t xml:space="preserve">However, another view of the issue has emerged, most notably in the Eighth Circuit’s opinion in </w:t>
      </w:r>
      <w:r w:rsidR="00F35C22" w:rsidRPr="00F35C22">
        <w:rPr>
          <w:i/>
        </w:rPr>
        <w:t>Viacom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Ingram Enterprises, Inc</w:t>
      </w:r>
      <w:r w:rsidRPr="00F35C22">
        <w:t>.</w:t>
      </w:r>
      <w:r w:rsidR="00F35C22" w:rsidRPr="00F35C22">
        <w:rPr>
          <w:vertAlign w:val="superscript"/>
        </w:rPr>
        <w:footnoteReference w:id="648"/>
      </w:r>
      <w:r w:rsidRPr="00F35C22">
        <w:t xml:space="preserve"> </w:t>
      </w:r>
      <w:r w:rsidR="00F35C22" w:rsidRPr="00F35C22">
        <w:rPr>
          <w:i/>
        </w:rPr>
        <w:t>Viacom</w:t>
      </w:r>
      <w:r w:rsidRPr="00F35C22">
        <w:t xml:space="preserve"> was a suit between the Blockbuster video store chain and a fireworks seller who also used the Blockbuster mark</w:t>
      </w:r>
      <w:r w:rsidR="00370FB0" w:rsidRPr="00F35C22">
        <w:t>.</w:t>
      </w:r>
      <w:r w:rsidR="00370FB0" w:rsidRPr="00F35C22">
        <w:t xml:space="preserve"> </w:t>
      </w:r>
      <w:r w:rsidR="00370FB0" w:rsidRPr="00F35C22">
        <w:t>T</w:t>
      </w:r>
      <w:r w:rsidRPr="00F35C22">
        <w:t xml:space="preserve">he Eighth Circuit disputed the </w:t>
      </w:r>
      <w:r w:rsidR="00F35C22" w:rsidRPr="00F35C22">
        <w:rPr>
          <w:i/>
        </w:rPr>
        <w:t>Circuit City</w:t>
      </w:r>
      <w:r w:rsidRPr="00F35C22">
        <w:t xml:space="preserve"> reading of </w:t>
      </w:r>
      <w:r w:rsidR="00F35C22" w:rsidRPr="00F35C22">
        <w:rPr>
          <w:i/>
        </w:rPr>
        <w:t>Landgraf</w:t>
      </w:r>
      <w:r w:rsidRPr="00F35C22">
        <w:t xml:space="preserve"> with respect to injunctions, finding such relief to be prospective, even when the activity was not illegal before the new enactment.</w:t>
      </w:r>
      <w:r w:rsidR="00F35C22" w:rsidRPr="00F35C22">
        <w:rPr>
          <w:vertAlign w:val="superscript"/>
        </w:rPr>
        <w:footnoteReference w:id="649"/>
      </w:r>
      <w:r w:rsidRPr="00F35C22">
        <w:t xml:space="preserve"> However, </w:t>
      </w:r>
      <w:r w:rsidR="00F35C22" w:rsidRPr="00F35C22">
        <w:rPr>
          <w:i/>
        </w:rPr>
        <w:t>Viacom</w:t>
      </w:r>
      <w:r w:rsidRPr="00F35C22">
        <w:t xml:space="preserve"> did state that the fairness concerns expressed in </w:t>
      </w:r>
      <w:r w:rsidR="00F35C22" w:rsidRPr="00F35C22">
        <w:rPr>
          <w:i/>
        </w:rPr>
        <w:t>Circuit City</w:t>
      </w:r>
      <w:r w:rsidRPr="00F35C22">
        <w:t xml:space="preserve"> could be considered under the FTDA</w:t>
      </w:r>
      <w:r w:rsidR="00370FB0" w:rsidRPr="00F35C22">
        <w:t>.</w:t>
      </w:r>
      <w:r w:rsidR="00370FB0" w:rsidRPr="00F35C22">
        <w:t xml:space="preserve"> </w:t>
      </w:r>
      <w:r w:rsidR="00370FB0" w:rsidRPr="00F35C22">
        <w:t>S</w:t>
      </w:r>
      <w:r w:rsidRPr="00F35C22">
        <w:t>pecifically, it pointed to the FTDA’s admonishment that any relief under the statute was “subject to the principles of equity.”</w:t>
      </w:r>
      <w:r w:rsidR="00F35C22" w:rsidRPr="00F35C22">
        <w:rPr>
          <w:vertAlign w:val="superscript"/>
        </w:rPr>
        <w:footnoteReference w:id="650"/>
      </w:r>
    </w:p>
    <w:p w14:paraId="74C0C4A5" w14:textId="4D01BBC4" w:rsidR="00370FB0" w:rsidRPr="00F35C22" w:rsidRDefault="00F40CCD" w:rsidP="00F35C22">
      <w:pPr>
        <w:pStyle w:val="BNormal"/>
      </w:pPr>
      <w:r w:rsidRPr="00F35C22">
        <w:t xml:space="preserve">The </w:t>
      </w:r>
      <w:r w:rsidR="00F35C22" w:rsidRPr="00F35C22">
        <w:rPr>
          <w:i/>
        </w:rPr>
        <w:t>Viacom</w:t>
      </w:r>
      <w:r w:rsidRPr="00F35C22">
        <w:t xml:space="preserve"> analysis was followed in a lengthy district court opinion in </w:t>
      </w:r>
      <w:r w:rsidR="00F35C22" w:rsidRPr="00F35C22">
        <w:rPr>
          <w:i/>
        </w:rPr>
        <w:t>Hasbro, Inc</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Clue Computing, Inc</w:t>
      </w:r>
      <w:r w:rsidRPr="00F35C22">
        <w:t>.</w:t>
      </w:r>
      <w:r w:rsidR="00F35C22" w:rsidRPr="00F35C22">
        <w:rPr>
          <w:vertAlign w:val="superscript"/>
        </w:rPr>
        <w:footnoteReference w:id="651"/>
      </w:r>
      <w:r w:rsidRPr="00F35C22">
        <w:t xml:space="preserve"> As did the court in </w:t>
      </w:r>
      <w:r w:rsidR="00F35C22" w:rsidRPr="00F35C22">
        <w:rPr>
          <w:i/>
        </w:rPr>
        <w:t>Viacom</w:t>
      </w:r>
      <w:r w:rsidRPr="00F35C22">
        <w:t xml:space="preserve">, the </w:t>
      </w:r>
      <w:r w:rsidR="00F35C22" w:rsidRPr="00F35C22">
        <w:rPr>
          <w:i/>
        </w:rPr>
        <w:t>Hasbro</w:t>
      </w:r>
      <w:r w:rsidRPr="00F35C22">
        <w:t xml:space="preserve"> court found convincing the </w:t>
      </w:r>
      <w:r w:rsidR="00F35C22" w:rsidRPr="00F35C22">
        <w:rPr>
          <w:i/>
        </w:rPr>
        <w:t>Landgraf</w:t>
      </w:r>
      <w:r w:rsidRPr="00F35C22">
        <w:t xml:space="preserve"> statement that injunctive relief operates prospectively and was unwilling to construe that statement narrowly.</w:t>
      </w:r>
      <w:r w:rsidR="00F35C22" w:rsidRPr="00F35C22">
        <w:rPr>
          <w:vertAlign w:val="superscript"/>
        </w:rPr>
        <w:footnoteReference w:id="652"/>
      </w:r>
      <w:r w:rsidRPr="00F35C22">
        <w:t xml:space="preserve"> It further quoted from a nineteenth-century Supreme Court case (also quoted in </w:t>
      </w:r>
      <w:r w:rsidR="00F35C22" w:rsidRPr="00F35C22">
        <w:rPr>
          <w:i/>
        </w:rPr>
        <w:t>Viacom</w:t>
      </w:r>
      <w:r w:rsidRPr="00F35C22">
        <w:t xml:space="preserve">) to the effect that injunctions may properly be issued against conduct that became illegal after the passage of the legislation, and found it consistent with </w:t>
      </w:r>
      <w:r w:rsidR="00F35C22" w:rsidRPr="00F35C22">
        <w:rPr>
          <w:i/>
        </w:rPr>
        <w:t>Landgraf</w:t>
      </w:r>
      <w:r w:rsidRPr="00F35C22">
        <w:t>.</w:t>
      </w:r>
      <w:r w:rsidR="00F35C22" w:rsidRPr="00F35C22">
        <w:rPr>
          <w:vertAlign w:val="superscript"/>
        </w:rPr>
        <w:footnoteReference w:id="653"/>
      </w:r>
      <w:r w:rsidRPr="00F35C22">
        <w:t xml:space="preserve"> The </w:t>
      </w:r>
      <w:r w:rsidR="00F35C22" w:rsidRPr="00F35C22">
        <w:rPr>
          <w:i/>
        </w:rPr>
        <w:t>Hasbro</w:t>
      </w:r>
      <w:r w:rsidRPr="00F35C22">
        <w:t xml:space="preserve"> court viewed </w:t>
      </w:r>
      <w:r w:rsidR="00F35C22" w:rsidRPr="00F35C22">
        <w:rPr>
          <w:i/>
        </w:rPr>
        <w:t>Circuit City</w:t>
      </w:r>
      <w:r w:rsidRPr="00F35C22">
        <w:t xml:space="preserve"> as overlooking the proper analysis out of concerns of fairness.</w:t>
      </w:r>
      <w:r w:rsidR="00F35C22" w:rsidRPr="00F35C22">
        <w:rPr>
          <w:vertAlign w:val="superscript"/>
        </w:rPr>
        <w:footnoteReference w:id="654"/>
      </w:r>
      <w:r w:rsidRPr="00F35C22">
        <w:t xml:space="preserve"> As in the </w:t>
      </w:r>
      <w:r w:rsidR="00F35C22" w:rsidRPr="00F35C22">
        <w:rPr>
          <w:i/>
        </w:rPr>
        <w:t>Viacom</w:t>
      </w:r>
      <w:r w:rsidRPr="00F35C22">
        <w:t xml:space="preserve"> opinion, the Massachusetts district court stated that the fairness concerns expressed in </w:t>
      </w:r>
      <w:r w:rsidR="00F35C22" w:rsidRPr="00F35C22">
        <w:rPr>
          <w:i/>
        </w:rPr>
        <w:t>Circuit City</w:t>
      </w:r>
      <w:r w:rsidRPr="00F35C22">
        <w:t xml:space="preserve"> were more properly accounted for by the equitable considerations relating to issuing injunctions under the FTDA.</w:t>
      </w:r>
      <w:r w:rsidR="00F35C22" w:rsidRPr="00F35C22">
        <w:rPr>
          <w:vertAlign w:val="superscript"/>
        </w:rPr>
        <w:footnoteReference w:id="655"/>
      </w:r>
      <w:r w:rsidRPr="00F35C22">
        <w:t xml:space="preserve"> On appeal, however, the First Circuit expressly refused to take a position on the retroactivity issue, which it determined was unnecessary for the disposition of the appeal.</w:t>
      </w:r>
      <w:r w:rsidR="00F35C22" w:rsidRPr="00F35C22">
        <w:rPr>
          <w:vertAlign w:val="superscript"/>
        </w:rPr>
        <w:footnoteReference w:id="656"/>
      </w:r>
    </w:p>
    <w:p w14:paraId="4987D227" w14:textId="61D6C3E8" w:rsidR="00370FB0" w:rsidRPr="00F35C22" w:rsidRDefault="00F40CCD" w:rsidP="00F35C22">
      <w:pPr>
        <w:pStyle w:val="BNormal"/>
      </w:pPr>
      <w:r w:rsidRPr="00F35C22">
        <w:t xml:space="preserve">Another case that follows </w:t>
      </w:r>
      <w:r w:rsidR="00F35C22" w:rsidRPr="00F35C22">
        <w:rPr>
          <w:i/>
        </w:rPr>
        <w:t>Viacom</w:t>
      </w:r>
      <w:r w:rsidRPr="00F35C22">
        <w:t xml:space="preserve"> is </w:t>
      </w:r>
      <w:r w:rsidR="00F35C22" w:rsidRPr="00F35C22">
        <w:rPr>
          <w:i/>
        </w:rPr>
        <w:t>Kellogg Co</w:t>
      </w:r>
      <w:r w:rsidR="00370FB0" w:rsidRPr="00F35C22">
        <w:t>.</w:t>
      </w:r>
      <w:r w:rsidR="00370FB0" w:rsidRPr="00F35C22">
        <w:t xml:space="preserve"> </w:t>
      </w:r>
      <w:r w:rsidR="00F35C22" w:rsidRPr="00F35C22">
        <w:rPr>
          <w:i/>
        </w:rPr>
        <w:t>v</w:t>
      </w:r>
      <w:r w:rsidR="00370FB0" w:rsidRPr="00F35C22">
        <w:t>.</w:t>
      </w:r>
      <w:r w:rsidR="00370FB0" w:rsidRPr="00F35C22">
        <w:t xml:space="preserve"> </w:t>
      </w:r>
      <w:r w:rsidR="00F35C22" w:rsidRPr="00F35C22">
        <w:rPr>
          <w:i/>
        </w:rPr>
        <w:t>Exxon Mobil Corp</w:t>
      </w:r>
      <w:r w:rsidRPr="00F35C22">
        <w:t>.</w:t>
      </w:r>
      <w:r w:rsidR="00F35C22" w:rsidRPr="00F35C22">
        <w:rPr>
          <w:vertAlign w:val="superscript"/>
        </w:rPr>
        <w:footnoteReference w:id="657"/>
      </w:r>
      <w:r w:rsidRPr="00F35C22">
        <w:t xml:space="preserve"> The </w:t>
      </w:r>
      <w:r w:rsidR="00F35C22" w:rsidRPr="00F35C22">
        <w:rPr>
          <w:i/>
        </w:rPr>
        <w:t>Kellogg</w:t>
      </w:r>
      <w:r w:rsidRPr="00F35C22">
        <w:t xml:space="preserve"> court was similarly unwilling to dismiss the </w:t>
      </w:r>
      <w:r w:rsidR="00F35C22" w:rsidRPr="00F35C22">
        <w:rPr>
          <w:i/>
        </w:rPr>
        <w:t>Landgraf</w:t>
      </w:r>
      <w:r w:rsidRPr="00F35C22">
        <w:t xml:space="preserve"> language regarding injunctions as irrelevant dicta.</w:t>
      </w:r>
      <w:r w:rsidR="00F35C22" w:rsidRPr="00F35C22">
        <w:rPr>
          <w:vertAlign w:val="superscript"/>
        </w:rPr>
        <w:footnoteReference w:id="658"/>
      </w:r>
      <w:r w:rsidRPr="00F35C22">
        <w:t xml:space="preserve"> Noting that precedent from its own circuit (outside of the trademark arena) appeared to regard injunctive relief as nonretroactive, the court found that “[r]</w:t>
      </w:r>
      <w:proofErr w:type="spellStart"/>
      <w:r w:rsidRPr="00F35C22">
        <w:t>equiring</w:t>
      </w:r>
      <w:proofErr w:type="spellEnd"/>
      <w:r w:rsidRPr="00F35C22">
        <w:t xml:space="preserve"> [defendant] Exxon to conform its behavior to the congressional mandate of the FTDA is not ‘manifestly inequitable’ as the court in </w:t>
      </w:r>
      <w:r w:rsidR="00F35C22" w:rsidRPr="00F35C22">
        <w:rPr>
          <w:i/>
        </w:rPr>
        <w:t>Circuit City</w:t>
      </w:r>
      <w:r w:rsidRPr="00F35C22">
        <w:t xml:space="preserve"> suggested.”</w:t>
      </w:r>
      <w:r w:rsidR="00F35C22" w:rsidRPr="00F35C22">
        <w:rPr>
          <w:vertAlign w:val="superscript"/>
        </w:rPr>
        <w:footnoteReference w:id="659"/>
      </w:r>
      <w:r w:rsidRPr="00F35C22">
        <w:t xml:space="preserve"> However, Exxon had begun its use of the allegedly diluting mark</w:t>
      </w:r>
      <w:r w:rsidR="00F35C22" w:rsidRPr="00F35C22">
        <w:rPr>
          <w:vertAlign w:val="superscript"/>
        </w:rPr>
        <w:footnoteReference w:id="660"/>
      </w:r>
      <w:r w:rsidRPr="00F35C22">
        <w:t xml:space="preserve"> over 30 years before the FTDA was enacted, and had even registered a version of the mark.</w:t>
      </w:r>
      <w:r w:rsidR="00F35C22" w:rsidRPr="00F35C22">
        <w:rPr>
          <w:vertAlign w:val="superscript"/>
        </w:rPr>
        <w:footnoteReference w:id="661"/>
      </w:r>
      <w:r w:rsidRPr="00F35C22">
        <w:t xml:space="preserve"> The </w:t>
      </w:r>
      <w:r w:rsidR="00F35C22" w:rsidRPr="00F35C22">
        <w:rPr>
          <w:i/>
        </w:rPr>
        <w:t>Kellogg</w:t>
      </w:r>
      <w:r w:rsidRPr="00F35C22">
        <w:t xml:space="preserve"> court acknowledged this, stating that if it was determined that Exxon had a “valid property interest” in its mark, then Kellogg could not enjoin Exxon’s use.</w:t>
      </w:r>
      <w:r w:rsidR="00F35C22" w:rsidRPr="00F35C22">
        <w:rPr>
          <w:vertAlign w:val="superscript"/>
        </w:rPr>
        <w:footnoteReference w:id="662"/>
      </w:r>
    </w:p>
    <w:p w14:paraId="19C04E2D" w14:textId="1E1D1464" w:rsidR="00F35C22" w:rsidRPr="00F35C22" w:rsidRDefault="00F35C22" w:rsidP="00F35C22">
      <w:pPr>
        <w:pStyle w:val="BHead2"/>
      </w:pPr>
      <w:r>
        <w:t>IX.</w:t>
      </w:r>
      <w:r w:rsidRPr="00F35C22">
        <w:rPr>
          <w:rStyle w:val="BBNAidChar"/>
          <w:rFonts w:eastAsiaTheme="majorEastAsia"/>
        </w:rPr>
        <w:t>D</w:t>
      </w:r>
      <w:r w:rsidRPr="00F35C22">
        <w:t>.</w:t>
      </w:r>
      <w:r>
        <w:t> </w:t>
      </w:r>
      <w:r w:rsidRPr="00F35C22">
        <w:tab/>
        <w:t>Synthesis:</w:t>
      </w:r>
      <w:r w:rsidRPr="00F35C22">
        <w:t xml:space="preserve"> </w:t>
      </w:r>
      <w:r w:rsidRPr="00F35C22">
        <w:t>The Proper Application of Landgraf to the FTDA and the TDRA</w:t>
      </w:r>
    </w:p>
    <w:p w14:paraId="420B67C0" w14:textId="5CA3F7D9" w:rsidR="00370FB0" w:rsidRPr="00F35C22" w:rsidRDefault="00F35C22" w:rsidP="00F35C22">
      <w:pPr>
        <w:pStyle w:val="BHead3"/>
      </w:pPr>
      <w:r>
        <w:t>IX.D.</w:t>
      </w:r>
      <w:r w:rsidRPr="00F35C22">
        <w:rPr>
          <w:rStyle w:val="BBNAidChar"/>
          <w:rFonts w:eastAsiaTheme="majorEastAsia"/>
        </w:rPr>
        <w:t>1</w:t>
      </w:r>
      <w:r w:rsidRPr="00F35C22">
        <w:t>.</w:t>
      </w:r>
      <w:r>
        <w:t> </w:t>
      </w:r>
      <w:r w:rsidRPr="00F35C22">
        <w:tab/>
        <w:t>Imposing Liability on Conduct That Predates the Original FTDA</w:t>
      </w:r>
    </w:p>
    <w:p w14:paraId="36104CAD" w14:textId="27CCC779" w:rsidR="00370FB0" w:rsidRPr="00F35C22" w:rsidRDefault="00F35C22" w:rsidP="00F35C22">
      <w:pPr>
        <w:pStyle w:val="BNormal"/>
      </w:pPr>
      <w:r w:rsidRPr="00F35C22">
        <w:rPr>
          <w:i/>
        </w:rPr>
        <w:t>Viacom</w:t>
      </w:r>
      <w:r w:rsidR="00F40CCD" w:rsidRPr="00F35C22">
        <w:t xml:space="preserve"> and cases that follow its reasoning are undoubtedly correct that injunctive relief against future conduct under the FTDA should not necessarily be viewed as retroactive under </w:t>
      </w:r>
      <w:r w:rsidRPr="00F35C22">
        <w:rPr>
          <w:i/>
        </w:rPr>
        <w:t>Landgraf</w:t>
      </w:r>
      <w:r w:rsidR="00F40CCD" w:rsidRPr="00F35C22">
        <w:t>,</w:t>
      </w:r>
      <w:r w:rsidRPr="00F35C22">
        <w:rPr>
          <w:vertAlign w:val="superscript"/>
        </w:rPr>
        <w:footnoteReference w:id="663"/>
      </w:r>
      <w:r w:rsidR="00F40CCD" w:rsidRPr="00F35C22">
        <w:t xml:space="preserve"> even where the conduct began before the FTDA was enacted</w:t>
      </w:r>
      <w:r w:rsidR="00370FB0" w:rsidRPr="00F35C22">
        <w:t>.</w:t>
      </w:r>
      <w:r w:rsidR="00370FB0" w:rsidRPr="00F35C22">
        <w:t xml:space="preserve"> </w:t>
      </w:r>
      <w:r w:rsidR="00370FB0" w:rsidRPr="00F35C22">
        <w:t>H</w:t>
      </w:r>
      <w:r w:rsidR="00F40CCD" w:rsidRPr="00F35C22">
        <w:t>owever, that does not end the story</w:t>
      </w:r>
      <w:r w:rsidR="00370FB0" w:rsidRPr="00F35C22">
        <w:t>.</w:t>
      </w:r>
      <w:r w:rsidR="00370FB0" w:rsidRPr="00F35C22">
        <w:t xml:space="preserve"> </w:t>
      </w:r>
      <w:r w:rsidR="00370FB0" w:rsidRPr="00F35C22">
        <w:t>T</w:t>
      </w:r>
      <w:r w:rsidR="00F40CCD" w:rsidRPr="00F35C22">
        <w:t>he real differences among the courts’ approaches to the retroactivity problem appear to result in large part from different views of the defendant’s pre-FTDA conduct</w:t>
      </w:r>
      <w:r w:rsidR="00370FB0" w:rsidRPr="00F35C22">
        <w:t>.</w:t>
      </w:r>
      <w:r w:rsidR="00370FB0" w:rsidRPr="00F35C22">
        <w:t xml:space="preserve"> </w:t>
      </w:r>
      <w:r w:rsidR="00370FB0" w:rsidRPr="00F35C22">
        <w:t>A</w:t>
      </w:r>
      <w:r w:rsidR="00F40CCD" w:rsidRPr="00F35C22">
        <w:t xml:space="preserve"> careful analysis of those views will lead to a synthesis of the different analyses into a coherent whole that is consistent with </w:t>
      </w:r>
      <w:r w:rsidRPr="00F35C22">
        <w:rPr>
          <w:i/>
        </w:rPr>
        <w:t>Landgraf</w:t>
      </w:r>
      <w:r w:rsidR="00F40CCD" w:rsidRPr="00F35C22">
        <w:t>.</w:t>
      </w:r>
    </w:p>
    <w:p w14:paraId="6B25213F" w14:textId="74A165F4" w:rsidR="00370FB0" w:rsidRPr="00F35C22" w:rsidRDefault="00F40CCD" w:rsidP="00F35C22">
      <w:pPr>
        <w:pStyle w:val="BNormal"/>
      </w:pPr>
      <w:r w:rsidRPr="00F35C22">
        <w:t>Two simple analogies will illustrate the division</w:t>
      </w:r>
      <w:r w:rsidR="00370FB0" w:rsidRPr="00F35C22">
        <w:t>.</w:t>
      </w:r>
      <w:r w:rsidR="00370FB0" w:rsidRPr="00F35C22">
        <w:t xml:space="preserve"> </w:t>
      </w:r>
      <w:r w:rsidR="00370FB0" w:rsidRPr="00F35C22">
        <w:t>O</w:t>
      </w:r>
      <w:r w:rsidRPr="00F35C22">
        <w:t>ne analogy would be to a defendant who is dumping toxic chemicals into a river</w:t>
      </w:r>
      <w:r w:rsidR="00370FB0" w:rsidRPr="00F35C22">
        <w:t>.</w:t>
      </w:r>
      <w:r w:rsidR="00370FB0" w:rsidRPr="00F35C22">
        <w:t xml:space="preserve"> </w:t>
      </w:r>
      <w:r w:rsidR="00370FB0" w:rsidRPr="00F35C22">
        <w:t>A</w:t>
      </w:r>
      <w:r w:rsidRPr="00F35C22">
        <w:t>t some point, a federal statute is passed, making such conduct illegal and providing for stiff civil penalties for violations</w:t>
      </w:r>
      <w:r w:rsidR="00370FB0" w:rsidRPr="00F35C22">
        <w:t>.</w:t>
      </w:r>
      <w:r w:rsidR="00370FB0" w:rsidRPr="00F35C22">
        <w:t xml:space="preserve"> </w:t>
      </w:r>
      <w:r w:rsidR="00370FB0" w:rsidRPr="00F35C22">
        <w:t>U</w:t>
      </w:r>
      <w:r w:rsidRPr="00F35C22">
        <w:t xml:space="preserve">nder </w:t>
      </w:r>
      <w:r w:rsidR="00F35C22" w:rsidRPr="00F35C22">
        <w:rPr>
          <w:i/>
        </w:rPr>
        <w:t>Landgraf</w:t>
      </w:r>
      <w:r w:rsidRPr="00F35C22">
        <w:t>, it would be proper for a court to enjoin future pollution by the defendant, even if it was the result of a continuous course of conduct begun before the enactment of the pollution law</w:t>
      </w:r>
      <w:r w:rsidR="00370FB0" w:rsidRPr="00F35C22">
        <w:t>.</w:t>
      </w:r>
      <w:r w:rsidR="00370FB0" w:rsidRPr="00F35C22">
        <w:t xml:space="preserve"> </w:t>
      </w:r>
      <w:r w:rsidR="00370FB0" w:rsidRPr="00F35C22">
        <w:t>O</w:t>
      </w:r>
      <w:r w:rsidRPr="00F35C22">
        <w:t>ne could further imagine a defendant who, prior to the statute, built a plant that dumped pollutants into the river, relying on the fact that it was then legal, and cost-effective, to do so</w:t>
      </w:r>
      <w:r w:rsidR="00370FB0" w:rsidRPr="00F35C22">
        <w:t>.</w:t>
      </w:r>
      <w:r w:rsidR="00370FB0" w:rsidRPr="00F35C22">
        <w:t xml:space="preserve"> </w:t>
      </w:r>
      <w:r w:rsidR="00F35C22" w:rsidRPr="00F35C22">
        <w:rPr>
          <w:i/>
        </w:rPr>
        <w:t>Landgraf</w:t>
      </w:r>
      <w:r w:rsidRPr="00F35C22">
        <w:t xml:space="preserve"> would still permit enjoining future pollution despite the upset expectations of the defendant.</w:t>
      </w:r>
      <w:r w:rsidR="00F35C22" w:rsidRPr="00F35C22">
        <w:rPr>
          <w:vertAlign w:val="superscript"/>
        </w:rPr>
        <w:footnoteReference w:id="664"/>
      </w:r>
      <w:r w:rsidRPr="00F35C22">
        <w:t xml:space="preserve"> Those courts affirming the applicability of the FTDA to pre-FTDA conduct that continues after its enactment appear to view a diluting defendant’s actions much as one would view the river polluter.</w:t>
      </w:r>
    </w:p>
    <w:p w14:paraId="6F253E3D" w14:textId="6B67DDC4" w:rsidR="00370FB0" w:rsidRPr="00F35C22" w:rsidRDefault="00F40CCD" w:rsidP="00F35C22">
      <w:pPr>
        <w:pStyle w:val="BNormal"/>
      </w:pPr>
      <w:r w:rsidRPr="00F35C22">
        <w:t>On the other hand, consider a property owner who has invested in certain property on the assumption that she can build a house on beachfront land with a view</w:t>
      </w:r>
      <w:r w:rsidR="00370FB0" w:rsidRPr="00F35C22">
        <w:t>.</w:t>
      </w:r>
      <w:r w:rsidR="00370FB0" w:rsidRPr="00F35C22">
        <w:t xml:space="preserve"> </w:t>
      </w:r>
      <w:r w:rsidR="00370FB0" w:rsidRPr="00F35C22">
        <w:t>S</w:t>
      </w:r>
      <w:r w:rsidRPr="00F35C22">
        <w:t>he buys the land, builds the house, and now is told that a brand-new law will force her to knock down the house, because it interferes with the enjoyment of the beach by others</w:t>
      </w:r>
      <w:r w:rsidR="00370FB0" w:rsidRPr="00F35C22">
        <w:t>.</w:t>
      </w:r>
      <w:r w:rsidR="00370FB0" w:rsidRPr="00F35C22">
        <w:t xml:space="preserve"> </w:t>
      </w:r>
      <w:r w:rsidR="00370FB0" w:rsidRPr="00F35C22">
        <w:t>I</w:t>
      </w:r>
      <w:r w:rsidRPr="00F35C22">
        <w:t xml:space="preserve">n that case, other language in </w:t>
      </w:r>
      <w:r w:rsidR="00F35C22" w:rsidRPr="00F35C22">
        <w:rPr>
          <w:i/>
        </w:rPr>
        <w:t>Landgraf</w:t>
      </w:r>
      <w:r w:rsidRPr="00F35C22">
        <w:t xml:space="preserve"> indicates that the new regulation should not be applied retroactively to the house that was built </w:t>
      </w:r>
      <w:r w:rsidR="00F35C22" w:rsidRPr="00F35C22">
        <w:rPr>
          <w:i/>
        </w:rPr>
        <w:t>prior</w:t>
      </w:r>
      <w:r w:rsidRPr="00F35C22">
        <w:t xml:space="preserve"> to the regulation, as do other precedents.</w:t>
      </w:r>
      <w:r w:rsidR="00F35C22" w:rsidRPr="00F35C22">
        <w:rPr>
          <w:vertAlign w:val="superscript"/>
        </w:rPr>
        <w:footnoteReference w:id="665"/>
      </w:r>
      <w:r w:rsidRPr="00F35C22">
        <w:t xml:space="preserve"> Courts refusing to apply the FTDA retroactively have pointed to the upsetting of settled expectations as a prime reason for their decisions.</w:t>
      </w:r>
      <w:r w:rsidR="00F35C22" w:rsidRPr="00F35C22">
        <w:rPr>
          <w:vertAlign w:val="superscript"/>
        </w:rPr>
        <w:footnoteReference w:id="666"/>
      </w:r>
    </w:p>
    <w:p w14:paraId="3E3FBD9A" w14:textId="52D2E2C6" w:rsidR="00370FB0" w:rsidRPr="00F35C22" w:rsidRDefault="00F40CCD" w:rsidP="00F35C22">
      <w:pPr>
        <w:pStyle w:val="BNormal"/>
      </w:pPr>
      <w:r w:rsidRPr="00F35C22">
        <w:t xml:space="preserve">Thus, the question of how to apply </w:t>
      </w:r>
      <w:r w:rsidR="00F35C22" w:rsidRPr="00F35C22">
        <w:rPr>
          <w:i/>
        </w:rPr>
        <w:t>Landgraf</w:t>
      </w:r>
      <w:r w:rsidRPr="00F35C22">
        <w:t xml:space="preserve"> may be determined by whether one views the activity at issue as simply imposing new obligations on continuing activity or as defeating vested property interests.</w:t>
      </w:r>
      <w:r w:rsidR="00F35C22" w:rsidRPr="00F35C22">
        <w:rPr>
          <w:vertAlign w:val="superscript"/>
        </w:rPr>
        <w:footnoteReference w:id="667"/>
      </w:r>
      <w:r w:rsidRPr="00F35C22">
        <w:t xml:space="preserve"> (It is somewhat ironic that the retroactive application of the FTDA requires a non-property view of a defendant’s rights, since the </w:t>
      </w:r>
      <w:r w:rsidR="00F35C22" w:rsidRPr="00F35C22">
        <w:rPr>
          <w:i/>
        </w:rPr>
        <w:t>plaintiff</w:t>
      </w:r>
      <w:r w:rsidRPr="00F35C22">
        <w:t xml:space="preserve"> tends to view its trademark rights as akin to property.) So viewed, the proper application of </w:t>
      </w:r>
      <w:r w:rsidR="00F35C22" w:rsidRPr="00F35C22">
        <w:rPr>
          <w:i/>
        </w:rPr>
        <w:t>Landgraf</w:t>
      </w:r>
      <w:r w:rsidRPr="00F35C22">
        <w:t xml:space="preserve"> becomes somewhat clearer, but also somewhat complicated.</w:t>
      </w:r>
    </w:p>
    <w:p w14:paraId="3DA72972" w14:textId="4AB1A066" w:rsidR="00370FB0" w:rsidRPr="00F35C22" w:rsidRDefault="00F40CCD" w:rsidP="00F35C22">
      <w:pPr>
        <w:pStyle w:val="BNormal"/>
      </w:pPr>
      <w:r w:rsidRPr="00F35C22">
        <w:t xml:space="preserve">Applying </w:t>
      </w:r>
      <w:r w:rsidR="00F35C22" w:rsidRPr="00F35C22">
        <w:rPr>
          <w:i/>
        </w:rPr>
        <w:t>Landgraf</w:t>
      </w:r>
      <w:r w:rsidRPr="00F35C22">
        <w:t xml:space="preserve"> requires us to categorize a defendant’s activity as one akin to previously vested property rights, or simply a continuation of activity once lawful but now regulated</w:t>
      </w:r>
      <w:r w:rsidR="00370FB0" w:rsidRPr="00F35C22">
        <w:t>.</w:t>
      </w:r>
      <w:r w:rsidR="00370FB0" w:rsidRPr="00F35C22">
        <w:t xml:space="preserve"> </w:t>
      </w:r>
      <w:r w:rsidR="00370FB0" w:rsidRPr="00F35C22">
        <w:t>T</w:t>
      </w:r>
      <w:r w:rsidRPr="00F35C22">
        <w:t>his, in turn, will depend on precisely what constitutes the defendant’s activity</w:t>
      </w:r>
      <w:r w:rsidR="00370FB0" w:rsidRPr="00F35C22">
        <w:t>.</w:t>
      </w:r>
      <w:r w:rsidR="00370FB0" w:rsidRPr="00F35C22">
        <w:t xml:space="preserve"> </w:t>
      </w:r>
      <w:r w:rsidR="00370FB0" w:rsidRPr="00F35C22">
        <w:t>I</w:t>
      </w:r>
      <w:r w:rsidRPr="00F35C22">
        <w:t xml:space="preserve">n a typical blurring case, the defendant is using </w:t>
      </w:r>
      <w:r w:rsidR="00F35C22" w:rsidRPr="00F35C22">
        <w:rPr>
          <w:i/>
        </w:rPr>
        <w:t>as its own trademark</w:t>
      </w:r>
      <w:r w:rsidRPr="00F35C22">
        <w:t xml:space="preserve"> the same or a substantially similar mark as the plaintiff’s famous mark</w:t>
      </w:r>
      <w:r w:rsidR="00370FB0" w:rsidRPr="00F35C22">
        <w:t>.</w:t>
      </w:r>
      <w:r w:rsidR="00370FB0" w:rsidRPr="00F35C22">
        <w:t xml:space="preserve"> </w:t>
      </w:r>
      <w:r w:rsidR="00370FB0" w:rsidRPr="00F35C22">
        <w:t>U</w:t>
      </w:r>
      <w:r w:rsidRPr="00F35C22">
        <w:t>nder U.S</w:t>
      </w:r>
      <w:r w:rsidR="00370FB0" w:rsidRPr="00F35C22">
        <w:t>.</w:t>
      </w:r>
      <w:r w:rsidR="00370FB0" w:rsidRPr="00F35C22">
        <w:t xml:space="preserve"> </w:t>
      </w:r>
      <w:r w:rsidR="00370FB0" w:rsidRPr="00F35C22">
        <w:t>l</w:t>
      </w:r>
      <w:r w:rsidRPr="00F35C22">
        <w:t>aw, trademark rights are acquired by use, not registration.</w:t>
      </w:r>
      <w:r w:rsidR="00F35C22" w:rsidRPr="00F35C22">
        <w:rPr>
          <w:vertAlign w:val="superscript"/>
        </w:rPr>
        <w:footnoteReference w:id="668"/>
      </w:r>
      <w:r w:rsidRPr="00F35C22">
        <w:t xml:space="preserve"> When the defendant began using a mark that was </w:t>
      </w:r>
      <w:r w:rsidR="00F35C22" w:rsidRPr="00F35C22">
        <w:rPr>
          <w:i/>
        </w:rPr>
        <w:t>not</w:t>
      </w:r>
      <w:r w:rsidRPr="00F35C22">
        <w:t xml:space="preserve"> confusingly </w:t>
      </w:r>
      <w:proofErr w:type="gramStart"/>
      <w:r w:rsidRPr="00F35C22">
        <w:t>similar to</w:t>
      </w:r>
      <w:proofErr w:type="gramEnd"/>
      <w:r w:rsidRPr="00F35C22">
        <w:t xml:space="preserve"> the plaintiff’s mark, it thereby acquired rights in the mark</w:t>
      </w:r>
      <w:r w:rsidR="00370FB0" w:rsidRPr="00F35C22">
        <w:t>.</w:t>
      </w:r>
      <w:r w:rsidR="00370FB0" w:rsidRPr="00F35C22">
        <w:t xml:space="preserve"> </w:t>
      </w:r>
      <w:r w:rsidR="00370FB0" w:rsidRPr="00F35C22">
        <w:t>T</w:t>
      </w:r>
      <w:r w:rsidRPr="00F35C22">
        <w:t>hose rights were “vested” in a real sense at the time the defendant began using the mark, and they may not even have been subject to subsequent regulatory defeasance, at least not lightly.</w:t>
      </w:r>
      <w:r w:rsidR="00F35C22" w:rsidRPr="00F35C22">
        <w:rPr>
          <w:vertAlign w:val="superscript"/>
        </w:rPr>
        <w:footnoteReference w:id="669"/>
      </w:r>
      <w:r w:rsidRPr="00F35C22">
        <w:t xml:space="preserve"> Therefore, in those cases where a defendant was using the famous mark as its own trademark, and was doing so in a </w:t>
      </w:r>
      <w:proofErr w:type="spellStart"/>
      <w:r w:rsidRPr="00F35C22">
        <w:t>nonconfusing</w:t>
      </w:r>
      <w:proofErr w:type="spellEnd"/>
      <w:r w:rsidRPr="00F35C22">
        <w:t xml:space="preserve"> manner, the application of the FTDA to that defendant would defeat preexisting rights in the mark.</w:t>
      </w:r>
    </w:p>
    <w:p w14:paraId="4E311C14" w14:textId="5FD332D7" w:rsidR="00370FB0" w:rsidRPr="00F35C22" w:rsidRDefault="00F40CCD" w:rsidP="00F35C22">
      <w:pPr>
        <w:pStyle w:val="BNormal"/>
      </w:pPr>
      <w:r w:rsidRPr="00F35C22">
        <w:t>One could point to the existence of state dilution laws prior to the enactment of the FTDA and assert that this put the defendant on notice that its expectations about any rights in a mark previously used by another were not entirely reasonable</w:t>
      </w:r>
      <w:r w:rsidR="00370FB0" w:rsidRPr="00F35C22">
        <w:t>.</w:t>
      </w:r>
      <w:r w:rsidR="00370FB0" w:rsidRPr="00F35C22">
        <w:t xml:space="preserve"> </w:t>
      </w:r>
      <w:r w:rsidR="00370FB0" w:rsidRPr="00F35C22">
        <w:t>H</w:t>
      </w:r>
      <w:r w:rsidRPr="00F35C22">
        <w:t xml:space="preserve">owever, in </w:t>
      </w:r>
      <w:r w:rsidR="00F35C22" w:rsidRPr="00F35C22">
        <w:rPr>
          <w:i/>
        </w:rPr>
        <w:t>Landgraf</w:t>
      </w:r>
      <w:r w:rsidRPr="00F35C22">
        <w:t xml:space="preserve">, the Court refused to apply the new damages provisions of the Civil Rights Act retroactively, despite the fact that the activity complained of (sexual harassment) had been illegal </w:t>
      </w:r>
      <w:r w:rsidR="00F35C22" w:rsidRPr="00F35C22">
        <w:rPr>
          <w:i/>
        </w:rPr>
        <w:t>under federal law</w:t>
      </w:r>
      <w:r w:rsidRPr="00F35C22">
        <w:t xml:space="preserve"> for many years prior to the enactment of the new remedy provisions.</w:t>
      </w:r>
      <w:r w:rsidR="00F35C22" w:rsidRPr="00F35C22">
        <w:rPr>
          <w:vertAlign w:val="superscript"/>
        </w:rPr>
        <w:footnoteReference w:id="670"/>
      </w:r>
      <w:r w:rsidRPr="00F35C22">
        <w:t xml:space="preserve"> Thus, the fact that the conduct may have been illegal under some state laws was not sufficient to warrant retroactive application of the FTDA, especially for damages</w:t>
      </w:r>
      <w:r w:rsidR="00370FB0" w:rsidRPr="00F35C22">
        <w:t>.</w:t>
      </w:r>
      <w:r w:rsidR="00370FB0" w:rsidRPr="00F35C22">
        <w:t xml:space="preserve"> </w:t>
      </w:r>
      <w:r w:rsidR="00370FB0" w:rsidRPr="00F35C22">
        <w:t>O</w:t>
      </w:r>
      <w:r w:rsidRPr="00F35C22">
        <w:t xml:space="preserve">ne may also note that </w:t>
      </w:r>
      <w:r w:rsidR="00F35C22" w:rsidRPr="00F35C22">
        <w:rPr>
          <w:i/>
        </w:rPr>
        <w:t>Landgraf</w:t>
      </w:r>
      <w:r w:rsidRPr="00F35C22">
        <w:t xml:space="preserve"> involved the imposition of enhanced damages remedies, which the Court characterized as “quintessentially backward looking,”</w:t>
      </w:r>
      <w:r w:rsidR="00F35C22" w:rsidRPr="00F35C22">
        <w:rPr>
          <w:vertAlign w:val="superscript"/>
        </w:rPr>
        <w:footnoteReference w:id="671"/>
      </w:r>
      <w:r w:rsidRPr="00F35C22">
        <w:t xml:space="preserve"> not injunctions, which are generally regarded as forward looking.</w:t>
      </w:r>
      <w:r w:rsidR="00F35C22" w:rsidRPr="00F35C22">
        <w:rPr>
          <w:vertAlign w:val="superscript"/>
        </w:rPr>
        <w:footnoteReference w:id="672"/>
      </w:r>
      <w:r w:rsidRPr="00F35C22">
        <w:t xml:space="preserve"> However, viewing trademark rights as “complete” at the time of first use, an injunction under the FTDA would defeat those rights after the fact and could not truly be characterized as forward looking.</w:t>
      </w:r>
    </w:p>
    <w:p w14:paraId="55F2DB15" w14:textId="68A51434" w:rsidR="00370FB0" w:rsidRPr="00F35C22" w:rsidRDefault="00F40CCD" w:rsidP="00F35C22">
      <w:pPr>
        <w:pStyle w:val="BNormal"/>
      </w:pPr>
      <w:r w:rsidRPr="00F35C22">
        <w:t>Showing solicitude for preexisting rights is consistent with a similar policy with respect to remote junior users of trademarks under Sections 15 and 33 of the Lanham Act</w:t>
      </w:r>
      <w:r w:rsidR="00370FB0" w:rsidRPr="00F35C22">
        <w:t>.</w:t>
      </w:r>
      <w:r w:rsidR="00370FB0" w:rsidRPr="00F35C22">
        <w:t xml:space="preserve"> </w:t>
      </w:r>
      <w:r w:rsidR="00370FB0" w:rsidRPr="00F35C22">
        <w:t>S</w:t>
      </w:r>
      <w:r w:rsidRPr="00F35C22">
        <w:t>ection 15, which sets forth the conditions for a registered mark to become incontestable, specifically preserves “a valid right acquired under the law of any State or Territory by use of a mark</w:t>
      </w:r>
      <w:r w:rsidR="00370FB0" w:rsidRPr="00F35C22">
        <w:t xml:space="preserve"> </w:t>
      </w:r>
      <w:r w:rsidRPr="00F35C22">
        <w:t>…</w:t>
      </w:r>
      <w:r w:rsidR="00370FB0" w:rsidRPr="00F35C22">
        <w:t xml:space="preserve"> </w:t>
      </w:r>
      <w:r w:rsidRPr="00F35C22">
        <w:t>prior to the date of registration” from being extinguished by incontestability.</w:t>
      </w:r>
      <w:r w:rsidR="00F35C22" w:rsidRPr="00F35C22">
        <w:rPr>
          <w:vertAlign w:val="superscript"/>
        </w:rPr>
        <w:footnoteReference w:id="673"/>
      </w:r>
      <w:r w:rsidRPr="00F35C22">
        <w:t xml:space="preserve"> Section 33(b)(5) preserves the right of a preexisting good-faith junior user</w:t>
      </w:r>
      <w:r w:rsidR="00F35C22" w:rsidRPr="00F35C22">
        <w:rPr>
          <w:vertAlign w:val="superscript"/>
        </w:rPr>
        <w:footnoteReference w:id="674"/>
      </w:r>
      <w:r w:rsidRPr="00F35C22">
        <w:t xml:space="preserve"> to continue to use the mark in the area in which it was used prior to the senior user’s registration</w:t>
      </w:r>
      <w:r w:rsidR="00370FB0" w:rsidRPr="00F35C22">
        <w:t>.</w:t>
      </w:r>
      <w:r w:rsidR="00370FB0" w:rsidRPr="00F35C22">
        <w:t xml:space="preserve"> </w:t>
      </w:r>
      <w:r w:rsidR="00370FB0" w:rsidRPr="00F35C22">
        <w:t>F</w:t>
      </w:r>
      <w:r w:rsidRPr="00F35C22">
        <w:t xml:space="preserve">rom its inception, the Lanham Act has recognized the desirability of permitting those with settled expectations resulting from good-faith use of a mark to continue to make use of the mark, even at the cost of some interference with a federal </w:t>
      </w:r>
      <w:r w:rsidRPr="00F35C22">
        <w:lastRenderedPageBreak/>
        <w:t>registration</w:t>
      </w:r>
      <w:r w:rsidR="00370FB0" w:rsidRPr="00F35C22">
        <w:t>.</w:t>
      </w:r>
      <w:r w:rsidR="00370FB0" w:rsidRPr="00F35C22">
        <w:t xml:space="preserve"> </w:t>
      </w:r>
      <w:r w:rsidR="00370FB0" w:rsidRPr="00F35C22">
        <w:t>T</w:t>
      </w:r>
      <w:r w:rsidRPr="00F35C22">
        <w:t>his attitude carries over from the common law, which recognized the right of a good-faith junior user to continue to use a mark, even precluding the senior user from expanding into the junior user’s territory.</w:t>
      </w:r>
      <w:r w:rsidR="00F35C22" w:rsidRPr="00F35C22">
        <w:rPr>
          <w:vertAlign w:val="superscript"/>
        </w:rPr>
        <w:footnoteReference w:id="675"/>
      </w:r>
      <w:r w:rsidRPr="00F35C22">
        <w:t xml:space="preserve"> A policy of recognizing the rights of prior users under the FTDA would be consistent with that history.</w:t>
      </w:r>
      <w:r w:rsidR="00F35C22" w:rsidRPr="00F35C22">
        <w:rPr>
          <w:vertAlign w:val="superscript"/>
        </w:rPr>
        <w:footnoteReference w:id="676"/>
      </w:r>
    </w:p>
    <w:p w14:paraId="7B6D6B8A" w14:textId="4452423D" w:rsidR="00370FB0" w:rsidRPr="00F35C22" w:rsidRDefault="00F40CCD" w:rsidP="00F35C22">
      <w:pPr>
        <w:pStyle w:val="BNormal"/>
      </w:pPr>
      <w:r w:rsidRPr="00F35C22">
        <w:t xml:space="preserve">If the defendant does </w:t>
      </w:r>
      <w:r w:rsidR="00F35C22" w:rsidRPr="00F35C22">
        <w:rPr>
          <w:i/>
        </w:rPr>
        <w:t>not</w:t>
      </w:r>
      <w:r w:rsidRPr="00F35C22">
        <w:t xml:space="preserve"> use the famous mark as its trademark, then the analysis changes.</w:t>
      </w:r>
      <w:r w:rsidR="00F35C22" w:rsidRPr="00F35C22">
        <w:rPr>
          <w:vertAlign w:val="superscript"/>
        </w:rPr>
        <w:footnoteReference w:id="677"/>
      </w:r>
      <w:r w:rsidRPr="00F35C22">
        <w:t xml:space="preserve"> Where there is no trademark use, no vested rights accrue to the second user</w:t>
      </w:r>
      <w:r w:rsidR="00370FB0" w:rsidRPr="00F35C22">
        <w:t>.</w:t>
      </w:r>
      <w:r w:rsidR="00370FB0" w:rsidRPr="00F35C22">
        <w:t xml:space="preserve"> </w:t>
      </w:r>
      <w:r w:rsidR="00370FB0" w:rsidRPr="00F35C22">
        <w:t>I</w:t>
      </w:r>
      <w:r w:rsidRPr="00F35C22">
        <w:t>n that situation, the analogy to the river polluter is the most apt one</w:t>
      </w:r>
      <w:r w:rsidR="00370FB0" w:rsidRPr="00F35C22">
        <w:t>.</w:t>
      </w:r>
      <w:r w:rsidR="00370FB0" w:rsidRPr="00F35C22">
        <w:t xml:space="preserve"> </w:t>
      </w:r>
      <w:r w:rsidR="00370FB0" w:rsidRPr="00F35C22">
        <w:t>A</w:t>
      </w:r>
      <w:r w:rsidRPr="00F35C22">
        <w:t>t most, the second user has some expectation of continued use (in the absence of a change of law), but no true settled rights in the mark</w:t>
      </w:r>
      <w:r w:rsidR="00370FB0" w:rsidRPr="00F35C22">
        <w:t>.</w:t>
      </w:r>
      <w:r w:rsidR="00370FB0" w:rsidRPr="00F35C22">
        <w:t xml:space="preserve"> </w:t>
      </w:r>
      <w:r w:rsidR="00370FB0" w:rsidRPr="00F35C22">
        <w:t>T</w:t>
      </w:r>
      <w:r w:rsidRPr="00F35C22">
        <w:t xml:space="preserve">he non-trademark-use situation is most likely to occur in a </w:t>
      </w:r>
      <w:proofErr w:type="spellStart"/>
      <w:r w:rsidRPr="00F35C22">
        <w:t>tarnishment</w:t>
      </w:r>
      <w:proofErr w:type="spellEnd"/>
      <w:r w:rsidRPr="00F35C22">
        <w:t xml:space="preserve"> situation, perhaps fitting for the polluter analogy</w:t>
      </w:r>
      <w:r w:rsidR="00370FB0" w:rsidRPr="00F35C22">
        <w:t>.</w:t>
      </w:r>
      <w:r w:rsidR="00370FB0" w:rsidRPr="00F35C22">
        <w:t xml:space="preserve"> </w:t>
      </w:r>
      <w:proofErr w:type="gramStart"/>
      <w:r w:rsidR="00370FB0" w:rsidRPr="00F35C22">
        <w:t>A</w:t>
      </w:r>
      <w:r w:rsidRPr="00F35C22">
        <w:t>ssuming that</w:t>
      </w:r>
      <w:proofErr w:type="gramEnd"/>
      <w:r w:rsidRPr="00F35C22">
        <w:t xml:space="preserve"> no other defense to dilution applies,</w:t>
      </w:r>
      <w:r w:rsidR="00F35C22" w:rsidRPr="00F35C22">
        <w:rPr>
          <w:vertAlign w:val="superscript"/>
        </w:rPr>
        <w:footnoteReference w:id="678"/>
      </w:r>
      <w:r w:rsidRPr="00F35C22">
        <w:t xml:space="preserve"> there is no retroactivity impediment to an injunction.</w:t>
      </w:r>
    </w:p>
    <w:p w14:paraId="7B48B70A" w14:textId="401DC85C" w:rsidR="00370FB0" w:rsidRPr="00F35C22" w:rsidRDefault="00F40CCD" w:rsidP="00F35C22">
      <w:pPr>
        <w:pStyle w:val="BNormal"/>
      </w:pPr>
      <w:r w:rsidRPr="00F35C22">
        <w:t>The foregoing discussion assumes that the remedy sought is an injunction</w:t>
      </w:r>
      <w:r w:rsidR="00370FB0" w:rsidRPr="00F35C22">
        <w:t>.</w:t>
      </w:r>
      <w:r w:rsidR="00370FB0" w:rsidRPr="00F35C22">
        <w:t xml:space="preserve"> </w:t>
      </w:r>
      <w:r w:rsidR="00370FB0" w:rsidRPr="00F35C22">
        <w:t>T</w:t>
      </w:r>
      <w:r w:rsidRPr="00F35C22">
        <w:t>he FTDA also allows for damages where the defendant’s actions are “willful” acts of dilution, as defined in the statute.</w:t>
      </w:r>
      <w:r w:rsidR="00F35C22" w:rsidRPr="00F35C22">
        <w:rPr>
          <w:vertAlign w:val="superscript"/>
        </w:rPr>
        <w:footnoteReference w:id="679"/>
      </w:r>
      <w:r w:rsidRPr="00F35C22">
        <w:t xml:space="preserve"> Cases asserting claims for damages are very similar to </w:t>
      </w:r>
      <w:r w:rsidR="00F35C22" w:rsidRPr="00F35C22">
        <w:rPr>
          <w:i/>
        </w:rPr>
        <w:t>Landgraf</w:t>
      </w:r>
      <w:r w:rsidR="00370FB0" w:rsidRPr="00F35C22">
        <w:t>.</w:t>
      </w:r>
      <w:r w:rsidR="00370FB0" w:rsidRPr="00F35C22">
        <w:t xml:space="preserve"> </w:t>
      </w:r>
      <w:r w:rsidR="00370FB0" w:rsidRPr="00F35C22">
        <w:t>T</w:t>
      </w:r>
      <w:r w:rsidRPr="00F35C22">
        <w:t>hey seek to impose a higher level of liability than was available under almost any state law prior to 1996</w:t>
      </w:r>
      <w:r w:rsidR="00370FB0" w:rsidRPr="00F35C22">
        <w:t>.</w:t>
      </w:r>
      <w:r w:rsidR="00370FB0" w:rsidRPr="00F35C22">
        <w:t xml:space="preserve"> </w:t>
      </w:r>
      <w:r w:rsidR="00370FB0" w:rsidRPr="00F35C22">
        <w:t>A</w:t>
      </w:r>
      <w:r w:rsidRPr="00F35C22">
        <w:t xml:space="preserve">nd damages were described in </w:t>
      </w:r>
      <w:r w:rsidR="00F35C22" w:rsidRPr="00F35C22">
        <w:rPr>
          <w:i/>
        </w:rPr>
        <w:t>Landgraf</w:t>
      </w:r>
      <w:r w:rsidRPr="00F35C22">
        <w:t xml:space="preserve"> as backward-looking, as opposed to the prospective nature of injunctions</w:t>
      </w:r>
      <w:r w:rsidR="00370FB0" w:rsidRPr="00F35C22">
        <w:t>.</w:t>
      </w:r>
      <w:r w:rsidR="00370FB0" w:rsidRPr="00F35C22">
        <w:t xml:space="preserve"> </w:t>
      </w:r>
      <w:r w:rsidR="00370FB0" w:rsidRPr="00F35C22">
        <w:t>I</w:t>
      </w:r>
      <w:r w:rsidRPr="00F35C22">
        <w:t xml:space="preserve">f the diluting conduct was </w:t>
      </w:r>
      <w:r w:rsidR="00F35C22" w:rsidRPr="00F35C22">
        <w:rPr>
          <w:i/>
        </w:rPr>
        <w:t>completed</w:t>
      </w:r>
      <w:r w:rsidRPr="00F35C22">
        <w:t xml:space="preserve"> before the enactment of the FTDA, then damages should not be awarded</w:t>
      </w:r>
      <w:r w:rsidR="00370FB0" w:rsidRPr="00F35C22">
        <w:t>.</w:t>
      </w:r>
      <w:r w:rsidR="00370FB0" w:rsidRPr="00F35C22">
        <w:t xml:space="preserve"> </w:t>
      </w:r>
      <w:r w:rsidR="00370FB0" w:rsidRPr="00F35C22">
        <w:t>F</w:t>
      </w:r>
      <w:r w:rsidRPr="00F35C22">
        <w:t>or conduct continuing after the FTDA, the distinction between vested interests (which should not lead to a damages award) and nonvested interests (where damages may be awarded) should prevail.</w:t>
      </w:r>
      <w:r w:rsidR="00F35C22" w:rsidRPr="00F35C22">
        <w:rPr>
          <w:vertAlign w:val="superscript"/>
        </w:rPr>
        <w:footnoteReference w:id="680"/>
      </w:r>
    </w:p>
    <w:p w14:paraId="697D209D" w14:textId="19683087" w:rsidR="00370FB0" w:rsidRPr="00F35C22" w:rsidRDefault="00F35C22" w:rsidP="00F35C22">
      <w:pPr>
        <w:pStyle w:val="BHead3"/>
      </w:pPr>
      <w:r>
        <w:t>IX.D.</w:t>
      </w:r>
      <w:r w:rsidRPr="00F35C22">
        <w:rPr>
          <w:rStyle w:val="BBNAidChar"/>
          <w:rFonts w:eastAsiaTheme="majorEastAsia"/>
        </w:rPr>
        <w:t>2</w:t>
      </w:r>
      <w:r w:rsidRPr="00F35C22">
        <w:t>.</w:t>
      </w:r>
      <w:r>
        <w:t> </w:t>
      </w:r>
      <w:r w:rsidRPr="00F35C22">
        <w:tab/>
        <w:t>Retroactivity Under the TDRA</w:t>
      </w:r>
    </w:p>
    <w:p w14:paraId="76714A45" w14:textId="315383E0" w:rsidR="00370FB0" w:rsidRPr="00F35C22" w:rsidRDefault="00F40CCD" w:rsidP="00F35C22">
      <w:pPr>
        <w:pStyle w:val="BNormal"/>
      </w:pPr>
      <w:r w:rsidRPr="00F35C22">
        <w:t>Like the original FTDA, the TDRA became effective when signed by the President, in this case on October 6, 2006</w:t>
      </w:r>
      <w:r w:rsidR="00370FB0" w:rsidRPr="00F35C22">
        <w:t>.</w:t>
      </w:r>
      <w:r w:rsidR="00370FB0" w:rsidRPr="00F35C22">
        <w:t xml:space="preserve"> </w:t>
      </w:r>
      <w:r w:rsidR="00370FB0" w:rsidRPr="00F35C22">
        <w:t>U</w:t>
      </w:r>
      <w:r w:rsidRPr="00F35C22">
        <w:t xml:space="preserve">nlike the original FTDA, the TDRA does provide </w:t>
      </w:r>
      <w:r w:rsidR="00F35C22" w:rsidRPr="00F35C22">
        <w:rPr>
          <w:i/>
        </w:rPr>
        <w:t>some</w:t>
      </w:r>
      <w:r w:rsidRPr="00F35C22">
        <w:t xml:space="preserve"> guidance concerning its effect on activity occurring prior to its effective date</w:t>
      </w:r>
      <w:r w:rsidR="00370FB0" w:rsidRPr="00F35C22">
        <w:t>.</w:t>
      </w:r>
      <w:r w:rsidR="00370FB0" w:rsidRPr="00F35C22">
        <w:t xml:space="preserve"> </w:t>
      </w:r>
      <w:r w:rsidR="00370FB0" w:rsidRPr="00F35C22">
        <w:t>S</w:t>
      </w:r>
      <w:r w:rsidRPr="00F35C22">
        <w:t xml:space="preserve">ection 43(c)(5), which deals with remedies for dilution </w:t>
      </w:r>
      <w:r w:rsidR="00F35C22" w:rsidRPr="00F35C22">
        <w:rPr>
          <w:i/>
        </w:rPr>
        <w:t>other than</w:t>
      </w:r>
      <w:r w:rsidRPr="00F35C22">
        <w:t xml:space="preserve"> an injunction, provides that such other remedies (primarily, but not exclusively, damages</w:t>
      </w:r>
      <w:r w:rsidR="00F35C22" w:rsidRPr="00F35C22">
        <w:rPr>
          <w:vertAlign w:val="superscript"/>
        </w:rPr>
        <w:footnoteReference w:id="681"/>
      </w:r>
      <w:r w:rsidRPr="00F35C22">
        <w:t xml:space="preserve">) are available only for diluting uses that </w:t>
      </w:r>
      <w:r w:rsidR="00F35C22" w:rsidRPr="00F35C22">
        <w:rPr>
          <w:i/>
        </w:rPr>
        <w:t>begin</w:t>
      </w:r>
      <w:r w:rsidRPr="00F35C22">
        <w:t xml:space="preserve"> on or after the effective date.</w:t>
      </w:r>
      <w:r w:rsidR="00F35C22" w:rsidRPr="00F35C22">
        <w:rPr>
          <w:vertAlign w:val="superscript"/>
        </w:rPr>
        <w:footnoteReference w:id="682"/>
      </w:r>
      <w:r w:rsidRPr="00F35C22">
        <w:t xml:space="preserve"> This provision does not tell us explicitly how to deal with requests for injunctive relief, either in cases pending on the effective date or in cases filed after that date but pertaining to activity that began before then.</w:t>
      </w:r>
      <w:r w:rsidR="00F35C22" w:rsidRPr="00F35C22">
        <w:rPr>
          <w:vertAlign w:val="superscript"/>
        </w:rPr>
        <w:footnoteReference w:id="683"/>
      </w:r>
      <w:r w:rsidRPr="00F35C22">
        <w:t xml:space="preserve"> The effect on pending cases is important because the TDRA changes the definition of dilution, the definition of a famous mark, and the standard for deciding cases (from actual dilution to likelihood of dilution).</w:t>
      </w:r>
    </w:p>
    <w:p w14:paraId="4116D760" w14:textId="6BF6EE81" w:rsidR="00370FB0" w:rsidRPr="00F35C22" w:rsidRDefault="00F40CCD" w:rsidP="00F35C22">
      <w:pPr>
        <w:pStyle w:val="BNormal"/>
      </w:pPr>
      <w:r w:rsidRPr="00F35C22">
        <w:t xml:space="preserve">Courts have held that, when the diluting use begins before the effective date of the TDRA, any dilution </w:t>
      </w:r>
      <w:r w:rsidRPr="00F35C22">
        <w:lastRenderedPageBreak/>
        <w:t xml:space="preserve">claims for </w:t>
      </w:r>
      <w:proofErr w:type="spellStart"/>
      <w:r w:rsidR="00F35C22" w:rsidRPr="00F35C22">
        <w:rPr>
          <w:i/>
        </w:rPr>
        <w:t>noninjunctive</w:t>
      </w:r>
      <w:proofErr w:type="spellEnd"/>
      <w:r w:rsidRPr="00F35C22">
        <w:t xml:space="preserve"> relief must satisfy the actual dilution standard of the pre-TDRA statute, although claims for injunctive relief (which may be joined in the same action) will be judged by the likelihood-of-dilution standard of the TDRA.</w:t>
      </w:r>
      <w:r w:rsidR="00F35C22" w:rsidRPr="00F35C22">
        <w:rPr>
          <w:vertAlign w:val="superscript"/>
        </w:rPr>
        <w:footnoteReference w:id="684"/>
      </w:r>
    </w:p>
    <w:p w14:paraId="1FFA6430" w14:textId="7B28CBA9" w:rsidR="00370FB0" w:rsidRPr="00F35C22" w:rsidRDefault="00F40CCD" w:rsidP="00F35C22">
      <w:pPr>
        <w:pStyle w:val="BNormal"/>
      </w:pPr>
      <w:r w:rsidRPr="00F35C22">
        <w:t>When the relief sought is an injunction, the result is different</w:t>
      </w:r>
      <w:r w:rsidR="00370FB0" w:rsidRPr="00F35C22">
        <w:t>.</w:t>
      </w:r>
      <w:r w:rsidR="00370FB0" w:rsidRPr="00F35C22">
        <w:t xml:space="preserve"> </w:t>
      </w:r>
      <w:r w:rsidR="00370FB0" w:rsidRPr="00F35C22">
        <w:t>T</w:t>
      </w:r>
      <w:r w:rsidRPr="00F35C22">
        <w:t>he Second Circuit has held that pending cases, even those on appeal, should apply the TDRA, in accordance with the general rule that one applies the law applicable at the time the case is decided.</w:t>
      </w:r>
      <w:r w:rsidR="00F35C22" w:rsidRPr="00F35C22">
        <w:rPr>
          <w:vertAlign w:val="superscript"/>
        </w:rPr>
        <w:footnoteReference w:id="685"/>
      </w:r>
      <w:r w:rsidRPr="00F35C22">
        <w:t xml:space="preserve"> The Ninth Circuit, after some contradictory decisions on this point, apparently has decided to follow the same path.</w:t>
      </w:r>
      <w:r w:rsidR="00F35C22" w:rsidRPr="00F35C22">
        <w:rPr>
          <w:vertAlign w:val="superscript"/>
        </w:rPr>
        <w:footnoteReference w:id="686"/>
      </w:r>
      <w:r w:rsidRPr="00F35C22">
        <w:t xml:space="preserve"> This position seems to have become the consensus view under the TDRA.</w:t>
      </w:r>
      <w:r w:rsidR="00F35C22" w:rsidRPr="00F35C22">
        <w:rPr>
          <w:vertAlign w:val="superscript"/>
        </w:rPr>
        <w:footnoteReference w:id="687"/>
      </w:r>
      <w:r w:rsidRPr="00F35C22">
        <w:t xml:space="preserve"> One district court, noting the predominant appellate opinion, applied the Supreme Court’s </w:t>
      </w:r>
      <w:r w:rsidR="00F35C22" w:rsidRPr="00F35C22">
        <w:rPr>
          <w:i/>
        </w:rPr>
        <w:t>Landgraf</w:t>
      </w:r>
      <w:r w:rsidRPr="00F35C22">
        <w:t xml:space="preserve"> decision and concluded that suits for injunctive relief should be addressed using the TDRA standards.</w:t>
      </w:r>
      <w:r w:rsidR="00F35C22" w:rsidRPr="00F35C22">
        <w:rPr>
          <w:vertAlign w:val="superscript"/>
        </w:rPr>
        <w:footnoteReference w:id="688"/>
      </w:r>
      <w:r w:rsidRPr="00F35C22">
        <w:t xml:space="preserve"> However, the same court, applying the TDRA’s own statutory provision, concluded that claims for </w:t>
      </w:r>
      <w:proofErr w:type="spellStart"/>
      <w:r w:rsidRPr="00F35C22">
        <w:t>noninjunctive</w:t>
      </w:r>
      <w:proofErr w:type="spellEnd"/>
      <w:r w:rsidRPr="00F35C22">
        <w:t xml:space="preserve"> relief must be adjudicated under the pre-TDRA standard.</w:t>
      </w:r>
      <w:r w:rsidR="00F35C22" w:rsidRPr="00F35C22">
        <w:rPr>
          <w:vertAlign w:val="superscript"/>
        </w:rPr>
        <w:footnoteReference w:id="689"/>
      </w:r>
    </w:p>
    <w:p w14:paraId="7DCFDF93" w14:textId="1B2A9BE0" w:rsidR="00370FB0" w:rsidRPr="00F35C22" w:rsidRDefault="00F40CCD" w:rsidP="00F35C22">
      <w:pPr>
        <w:pStyle w:val="BNormal"/>
      </w:pPr>
      <w:r w:rsidRPr="00F35C22">
        <w:t>Assuming that the view of the Second and Ninth Circuits is correct, it should be noted that injunctions are subject to equitable considerations</w:t>
      </w:r>
      <w:r w:rsidR="00370FB0" w:rsidRPr="00F35C22">
        <w:t>.</w:t>
      </w:r>
      <w:r w:rsidR="00370FB0" w:rsidRPr="00F35C22">
        <w:t xml:space="preserve"> </w:t>
      </w:r>
      <w:r w:rsidR="00370FB0" w:rsidRPr="00F35C22">
        <w:t>T</w:t>
      </w:r>
      <w:r w:rsidRPr="00F35C22">
        <w:t>herefore, in some cases it may be appropriate to consider whether an injunction is appropriate if the defendant has reasonably relied on the pre-TDRA actual dilution standard</w:t>
      </w:r>
      <w:r w:rsidR="00370FB0" w:rsidRPr="00F35C22">
        <w:t>.</w:t>
      </w:r>
      <w:r w:rsidR="00370FB0" w:rsidRPr="00F35C22">
        <w:t xml:space="preserve"> </w:t>
      </w:r>
      <w:r w:rsidR="00370FB0" w:rsidRPr="00F35C22">
        <w:t>I</w:t>
      </w:r>
      <w:r w:rsidRPr="00F35C22">
        <w:t>n such a case, the court should also consider the potential harm to the plaintiff.</w:t>
      </w:r>
    </w:p>
    <w:p w14:paraId="4A2854FC" w14:textId="4D1A65B6" w:rsidR="00370FB0" w:rsidRPr="00F35C22" w:rsidRDefault="00F35C22" w:rsidP="00F35C22">
      <w:pPr>
        <w:pStyle w:val="BHead3"/>
      </w:pPr>
      <w:r>
        <w:t>IX.D.</w:t>
      </w:r>
      <w:r w:rsidRPr="00F35C22">
        <w:rPr>
          <w:rStyle w:val="BBNAidChar"/>
          <w:rFonts w:eastAsiaTheme="majorEastAsia"/>
        </w:rPr>
        <w:t>3</w:t>
      </w:r>
      <w:r w:rsidRPr="00F35C22">
        <w:t>.</w:t>
      </w:r>
      <w:r>
        <w:t> </w:t>
      </w:r>
      <w:r w:rsidRPr="00F35C22">
        <w:tab/>
        <w:t>Retroactive Application of the Federal Registration Defense Under Section 43(c)(6)</w:t>
      </w:r>
    </w:p>
    <w:p w14:paraId="2BBCC1AA" w14:textId="3F8F63C6" w:rsidR="00370FB0" w:rsidRPr="00F35C22" w:rsidRDefault="00F40CCD" w:rsidP="00F35C22">
      <w:pPr>
        <w:pStyle w:val="BNormal"/>
      </w:pPr>
      <w:r w:rsidRPr="00F35C22">
        <w:t>The previous discussion considered the retroactivity issue only from the standpoint of imposing liability</w:t>
      </w:r>
      <w:r w:rsidR="00370FB0" w:rsidRPr="00F35C22">
        <w:t>.</w:t>
      </w:r>
      <w:r w:rsidR="00370FB0" w:rsidRPr="00F35C22">
        <w:t xml:space="preserve"> </w:t>
      </w:r>
      <w:r w:rsidR="00370FB0" w:rsidRPr="00F35C22">
        <w:t>T</w:t>
      </w:r>
      <w:r w:rsidRPr="00F35C22">
        <w:t>here is an additional retroactivity issue under the TDRA</w:t>
      </w:r>
      <w:r w:rsidR="00370FB0" w:rsidRPr="00F35C22">
        <w:t>:</w:t>
      </w:r>
      <w:r w:rsidR="00370FB0" w:rsidRPr="00F35C22">
        <w:t xml:space="preserve"> </w:t>
      </w:r>
      <w:r w:rsidR="00370FB0" w:rsidRPr="00F35C22">
        <w:t>w</w:t>
      </w:r>
      <w:r w:rsidRPr="00F35C22">
        <w:t>hether the bar to a state dilution claim against a federally registered mark should apply retroactively</w:t>
      </w:r>
      <w:r w:rsidR="00370FB0" w:rsidRPr="00F35C22">
        <w:t>.</w:t>
      </w:r>
      <w:r w:rsidR="00370FB0" w:rsidRPr="00F35C22">
        <w:t xml:space="preserve"> </w:t>
      </w:r>
      <w:r w:rsidR="00370FB0" w:rsidRPr="00F35C22">
        <w:t>A</w:t>
      </w:r>
      <w:r w:rsidRPr="00F35C22">
        <w:t xml:space="preserve">lthough </w:t>
      </w:r>
      <w:r w:rsidR="00F35C22" w:rsidRPr="00F35C22">
        <w:rPr>
          <w:i/>
        </w:rPr>
        <w:t>Landgraf</w:t>
      </w:r>
      <w:r w:rsidRPr="00F35C22">
        <w:t xml:space="preserve"> is not directly on point here, some dicta in the opinion </w:t>
      </w:r>
      <w:proofErr w:type="gramStart"/>
      <w:r w:rsidRPr="00F35C22">
        <w:t>is</w:t>
      </w:r>
      <w:proofErr w:type="gramEnd"/>
      <w:r w:rsidRPr="00F35C22">
        <w:t xml:space="preserve"> pertinent to the discussion</w:t>
      </w:r>
      <w:r w:rsidR="00370FB0" w:rsidRPr="00F35C22">
        <w:t>.</w:t>
      </w:r>
      <w:r w:rsidR="00370FB0" w:rsidRPr="00F35C22">
        <w:t xml:space="preserve"> </w:t>
      </w:r>
      <w:r w:rsidR="00370FB0" w:rsidRPr="00F35C22">
        <w:t>T</w:t>
      </w:r>
      <w:r w:rsidRPr="00F35C22">
        <w:t>he Supreme Court noted that, in contradistinction to the presumption against retroactivity, there is the principle that a court should “apply the law in effect at the time [it] renders its decision.”</w:t>
      </w:r>
      <w:r w:rsidR="00F35C22" w:rsidRPr="00F35C22">
        <w:rPr>
          <w:vertAlign w:val="superscript"/>
        </w:rPr>
        <w:footnoteReference w:id="690"/>
      </w:r>
      <w:r w:rsidRPr="00F35C22">
        <w:t xml:space="preserve"> It stated further that “[w]hen the intervening statute authorizes </w:t>
      </w:r>
      <w:r w:rsidR="00F35C22" w:rsidRPr="00F35C22">
        <w:rPr>
          <w:i/>
        </w:rPr>
        <w:t>or affects</w:t>
      </w:r>
      <w:r w:rsidRPr="00F35C22">
        <w:t xml:space="preserve"> the propriety of prospective relief, application of the new provision is not retroactive.”</w:t>
      </w:r>
      <w:r w:rsidR="00F35C22" w:rsidRPr="00F35C22">
        <w:rPr>
          <w:vertAlign w:val="superscript"/>
        </w:rPr>
        <w:footnoteReference w:id="691"/>
      </w:r>
      <w:r w:rsidRPr="00F35C22">
        <w:t xml:space="preserve"> Applying, for example, the federal registration defense of Section 43(c)(6) to dilution suits based in whole or in part on conduct occurring before its enactment does not implicate the presumption against statutory retroactivity</w:t>
      </w:r>
      <w:r w:rsidR="00370FB0" w:rsidRPr="00F35C22">
        <w:t>.</w:t>
      </w:r>
      <w:r w:rsidR="00370FB0" w:rsidRPr="00F35C22">
        <w:t xml:space="preserve"> </w:t>
      </w:r>
      <w:r w:rsidR="00370FB0" w:rsidRPr="00F35C22">
        <w:t>I</w:t>
      </w:r>
      <w:r w:rsidRPr="00F35C22">
        <w:t>t does not increase the liability for preexisting conduct</w:t>
      </w:r>
      <w:r w:rsidR="00370FB0" w:rsidRPr="00F35C22">
        <w:t>;</w:t>
      </w:r>
      <w:r w:rsidR="00370FB0" w:rsidRPr="00F35C22">
        <w:t xml:space="preserve"> </w:t>
      </w:r>
      <w:r w:rsidR="00370FB0" w:rsidRPr="00F35C22">
        <w:t>i</w:t>
      </w:r>
      <w:r w:rsidRPr="00F35C22">
        <w:t xml:space="preserve">t </w:t>
      </w:r>
      <w:r w:rsidR="00F35C22" w:rsidRPr="00F35C22">
        <w:rPr>
          <w:i/>
        </w:rPr>
        <w:t>decreases</w:t>
      </w:r>
      <w:r w:rsidRPr="00F35C22">
        <w:t xml:space="preserve"> it</w:t>
      </w:r>
      <w:r w:rsidR="00370FB0" w:rsidRPr="00F35C22">
        <w:t>.</w:t>
      </w:r>
      <w:r w:rsidR="00370FB0" w:rsidRPr="00F35C22">
        <w:t xml:space="preserve"> </w:t>
      </w:r>
      <w:r w:rsidR="00370FB0" w:rsidRPr="00F35C22">
        <w:t>I</w:t>
      </w:r>
      <w:r w:rsidRPr="00F35C22">
        <w:t>t affects no “vested” rights of either party</w:t>
      </w:r>
      <w:r w:rsidR="00370FB0" w:rsidRPr="00F35C22">
        <w:t>.</w:t>
      </w:r>
      <w:r w:rsidR="00370FB0" w:rsidRPr="00F35C22">
        <w:t xml:space="preserve"> </w:t>
      </w:r>
      <w:r w:rsidR="00370FB0" w:rsidRPr="00F35C22">
        <w:t>A</w:t>
      </w:r>
      <w:r w:rsidRPr="00F35C22">
        <w:t>nd it makes explicit what arguably was implicit before the FTDA (not to mention the TDRA)—that state laws should not interfere with federally granted trademark rights</w:t>
      </w:r>
      <w:r w:rsidR="00370FB0" w:rsidRPr="00F35C22">
        <w:t>.</w:t>
      </w:r>
      <w:r w:rsidR="00370FB0" w:rsidRPr="00F35C22">
        <w:t xml:space="preserve"> </w:t>
      </w:r>
      <w:r w:rsidR="00370FB0" w:rsidRPr="00F35C22">
        <w:t>T</w:t>
      </w:r>
      <w:r w:rsidRPr="00F35C22">
        <w:t xml:space="preserve">hus, it cannot be said to upset a </w:t>
      </w:r>
      <w:proofErr w:type="gramStart"/>
      <w:r w:rsidRPr="00F35C22">
        <w:t>famous mark owner’s reasonable expectations</w:t>
      </w:r>
      <w:proofErr w:type="gramEnd"/>
      <w:r w:rsidRPr="00F35C22">
        <w:t xml:space="preserve"> of winning</w:t>
      </w:r>
      <w:r w:rsidR="00370FB0" w:rsidRPr="00F35C22">
        <w:t>.</w:t>
      </w:r>
      <w:r w:rsidR="00370FB0" w:rsidRPr="00F35C22">
        <w:t xml:space="preserve"> </w:t>
      </w:r>
      <w:r w:rsidR="00370FB0" w:rsidRPr="00F35C22">
        <w:t>S</w:t>
      </w:r>
      <w:r w:rsidRPr="00F35C22">
        <w:t>ection 43(c)(6) can and should be applied to any suit pending at the time of its enactment (or the enactment of its predecessor statute) or any suit filed thereafter, no matter when the alleged diluting conduct began.</w:t>
      </w:r>
    </w:p>
    <w:p w14:paraId="155B87E2" w14:textId="08BCD994" w:rsidR="00F35C22" w:rsidRPr="00F35C22" w:rsidRDefault="00F35C22" w:rsidP="00F35C22">
      <w:pPr>
        <w:pStyle w:val="BHead2"/>
      </w:pPr>
      <w:r>
        <w:t>IX.</w:t>
      </w:r>
      <w:r w:rsidRPr="00F35C22">
        <w:rPr>
          <w:rStyle w:val="BBNAidChar"/>
          <w:rFonts w:eastAsiaTheme="majorEastAsia"/>
        </w:rPr>
        <w:t>E</w:t>
      </w:r>
      <w:r w:rsidRPr="00F35C22">
        <w:t>.</w:t>
      </w:r>
      <w:r>
        <w:t> </w:t>
      </w:r>
      <w:r w:rsidRPr="00F35C22">
        <w:tab/>
        <w:t>An Alternative to Nonretroactivity:</w:t>
      </w:r>
      <w:r w:rsidRPr="00F35C22">
        <w:t xml:space="preserve"> </w:t>
      </w:r>
      <w:r w:rsidRPr="00F35C22">
        <w:t>Principles of Equity</w:t>
      </w:r>
    </w:p>
    <w:p w14:paraId="7A769480" w14:textId="67DB9C32" w:rsidR="00370FB0" w:rsidRPr="00F35C22" w:rsidRDefault="00F40CCD" w:rsidP="00F35C22">
      <w:pPr>
        <w:pStyle w:val="BNormal"/>
      </w:pPr>
      <w:r w:rsidRPr="00F35C22">
        <w:t>Two of the cases opposing a retroactive bar to injunctive relief pointed out an alternative to retroactivity contained in the FTDA</w:t>
      </w:r>
      <w:r w:rsidR="00370FB0" w:rsidRPr="00F35C22">
        <w:t>.</w:t>
      </w:r>
      <w:r w:rsidR="00370FB0" w:rsidRPr="00F35C22">
        <w:t xml:space="preserve"> </w:t>
      </w:r>
      <w:r w:rsidR="00370FB0" w:rsidRPr="00F35C22">
        <w:t>S</w:t>
      </w:r>
      <w:r w:rsidRPr="00F35C22">
        <w:t>ection 43(c)(1) provides for an injunction against dilution, but “[s]</w:t>
      </w:r>
      <w:proofErr w:type="spellStart"/>
      <w:r w:rsidRPr="00F35C22">
        <w:t>ubject</w:t>
      </w:r>
      <w:proofErr w:type="spellEnd"/>
      <w:r w:rsidRPr="00F35C22">
        <w:t xml:space="preserve"> to the principles of equity.”</w:t>
      </w:r>
      <w:r w:rsidR="00F35C22" w:rsidRPr="00F35C22">
        <w:rPr>
          <w:vertAlign w:val="superscript"/>
        </w:rPr>
        <w:footnoteReference w:id="692"/>
      </w:r>
      <w:r w:rsidRPr="00F35C22">
        <w:t xml:space="preserve"> The Eighth Circuit stated in </w:t>
      </w:r>
      <w:r w:rsidR="00F35C22" w:rsidRPr="00F35C22">
        <w:rPr>
          <w:i/>
        </w:rPr>
        <w:t>Viacom</w:t>
      </w:r>
      <w:r w:rsidRPr="00F35C22">
        <w:t>:</w:t>
      </w:r>
    </w:p>
    <w:p w14:paraId="5CCE00C2" w14:textId="360FB362" w:rsidR="00370FB0" w:rsidRPr="00F35C22" w:rsidRDefault="00F40CCD" w:rsidP="00F35C22">
      <w:pPr>
        <w:pStyle w:val="BQuotelong"/>
      </w:pPr>
      <w:r w:rsidRPr="00F35C22">
        <w:t xml:space="preserve">If Ingram’s noncompeting, </w:t>
      </w:r>
      <w:proofErr w:type="spellStart"/>
      <w:r w:rsidRPr="00F35C22">
        <w:t>nonconfusing</w:t>
      </w:r>
      <w:proofErr w:type="spellEnd"/>
      <w:r w:rsidRPr="00F35C22">
        <w:t xml:space="preserve"> use of its BLOCKBUSTER mark prior to the FTDA’s enactment was lawful and resulted in Ingram acquiring a valuable and legitimate property interest of its own, Viacom will presumably not be entitled to an anti-dilution injunction granting it a nationwide monopoly in the use of this rather common word.</w:t>
      </w:r>
      <w:r w:rsidR="00F35C22" w:rsidRPr="00F35C22">
        <w:rPr>
          <w:vertAlign w:val="superscript"/>
        </w:rPr>
        <w:footnoteReference w:id="693"/>
      </w:r>
    </w:p>
    <w:p w14:paraId="419F9700" w14:textId="191D0D1F" w:rsidR="00494245" w:rsidRPr="00F35C22" w:rsidRDefault="00F40CCD" w:rsidP="00F35C22">
      <w:pPr>
        <w:pStyle w:val="BNormal"/>
      </w:pPr>
      <w:r w:rsidRPr="00F35C22">
        <w:t>This limitation is appropriate, but perhaps insufficiently broad</w:t>
      </w:r>
      <w:r w:rsidR="00370FB0" w:rsidRPr="00F35C22">
        <w:t>.</w:t>
      </w:r>
      <w:r w:rsidR="00370FB0" w:rsidRPr="00F35C22">
        <w:t xml:space="preserve"> </w:t>
      </w:r>
      <w:r w:rsidR="00370FB0" w:rsidRPr="00F35C22">
        <w:t>C</w:t>
      </w:r>
      <w:r w:rsidRPr="00F35C22">
        <w:t>ertainly, where a party has acquired a property interest by pre-FTDA (or pre-TDRA) use, an injunction should not issue</w:t>
      </w:r>
      <w:r w:rsidR="00370FB0" w:rsidRPr="00F35C22">
        <w:t>.</w:t>
      </w:r>
      <w:r w:rsidR="00370FB0" w:rsidRPr="00F35C22">
        <w:t xml:space="preserve"> </w:t>
      </w:r>
      <w:r w:rsidR="00370FB0" w:rsidRPr="00F35C22">
        <w:t>H</w:t>
      </w:r>
      <w:r w:rsidRPr="00F35C22">
        <w:t>owever, the caveat that the use must have been “lawful” is problematic, given the uneven distribution of state dilution laws prior to the FTDA</w:t>
      </w:r>
      <w:r w:rsidR="00370FB0" w:rsidRPr="00F35C22">
        <w:t>.</w:t>
      </w:r>
      <w:r w:rsidR="00370FB0" w:rsidRPr="00F35C22">
        <w:t xml:space="preserve"> </w:t>
      </w:r>
      <w:r w:rsidR="00370FB0" w:rsidRPr="00F35C22">
        <w:t>M</w:t>
      </w:r>
      <w:r w:rsidRPr="00F35C22">
        <w:t>oreover, a court should consider using its equitable discretion even in cases where the second use is a non-trademark use (and therefore one from which no proprietary interest can accrue)</w:t>
      </w:r>
      <w:r w:rsidR="00370FB0" w:rsidRPr="00F35C22">
        <w:t>.</w:t>
      </w:r>
      <w:r w:rsidR="00370FB0" w:rsidRPr="00F35C22">
        <w:t xml:space="preserve"> </w:t>
      </w:r>
      <w:r w:rsidR="00370FB0" w:rsidRPr="00F35C22">
        <w:t>I</w:t>
      </w:r>
      <w:r w:rsidRPr="00F35C22">
        <w:t>f the second use was designed to dilute the famous mark, then, absent some other defense, the second user cannot claim any equity</w:t>
      </w:r>
      <w:r w:rsidR="00370FB0" w:rsidRPr="00F35C22">
        <w:t>.</w:t>
      </w:r>
      <w:r w:rsidR="00370FB0" w:rsidRPr="00F35C22">
        <w:t xml:space="preserve"> </w:t>
      </w:r>
      <w:r w:rsidR="00370FB0" w:rsidRPr="00F35C22">
        <w:t>H</w:t>
      </w:r>
      <w:r w:rsidRPr="00F35C22">
        <w:t>owever, in the absence of such design, the court ought to stay its injunctive hand, particularly if the conduct was isolated and occurred in a state that lacked a dilution statute.</w:t>
      </w:r>
    </w:p>
    <w:sectPr w:rsidR="00494245" w:rsidRPr="00F35C22" w:rsidSect="009A1AB3">
      <w:headerReference w:type="even" r:id="rId14"/>
      <w:headerReference w:type="default" r:id="rId15"/>
      <w:footerReference w:type="even" r:id="rId16"/>
      <w:footerReference w:type="default" r:id="rId17"/>
      <w:headerReference w:type="first" r:id="rId18"/>
      <w:footerReference w:type="first" r:id="rId19"/>
      <w:pgSz w:w="12240" w:h="15840"/>
      <w:pgMar w:top="720" w:right="720" w:bottom="720" w:left="72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EA4529" w14:textId="77777777" w:rsidR="00FA6CA7" w:rsidRDefault="00FA6CA7" w:rsidP="002A47A4">
      <w:r>
        <w:separator/>
      </w:r>
    </w:p>
    <w:p w14:paraId="436C2563" w14:textId="77777777" w:rsidR="00FA6CA7" w:rsidRDefault="00FA6CA7"/>
    <w:p w14:paraId="26E32B98" w14:textId="77777777" w:rsidR="00FA6CA7" w:rsidRDefault="00FA6CA7"/>
  </w:endnote>
  <w:endnote w:type="continuationSeparator" w:id="0">
    <w:p w14:paraId="14AEF4E0" w14:textId="77777777" w:rsidR="00FA6CA7" w:rsidRDefault="00FA6CA7" w:rsidP="002A47A4">
      <w:r>
        <w:continuationSeparator/>
      </w:r>
    </w:p>
    <w:p w14:paraId="16F4ECE6" w14:textId="77777777" w:rsidR="00FA6CA7" w:rsidRDefault="00FA6CA7"/>
    <w:p w14:paraId="4D30FDE2" w14:textId="77777777" w:rsidR="00FA6CA7" w:rsidRDefault="00FA6CA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sig w:usb0="00000003" w:usb1="00000000" w:usb2="00000000" w:usb3="00000000" w:csb0="00000001" w:csb1="00000000"/>
  </w:font>
  <w:font w:name="ITC New Baskerville Std">
    <w:altName w:val="Cambria"/>
    <w:panose1 w:val="00000000000000000000"/>
    <w:charset w:val="00"/>
    <w:family w:val="roman"/>
    <w:notTrueType/>
    <w:pitch w:val="variable"/>
    <w:sig w:usb0="800000AF" w:usb1="5000204A" w:usb2="00000000" w:usb3="00000000" w:csb0="00000001" w:csb1="00000000"/>
  </w:font>
  <w:font w:name="Times">
    <w:panose1 w:val="02020603050405020304"/>
    <w:charset w:val="00"/>
    <w:family w:val="roman"/>
    <w:notTrueType/>
    <w:pitch w:val="variable"/>
    <w:sig w:usb0="00000003" w:usb1="00000000" w:usb2="00000000" w:usb3="00000000" w:csb0="00000001" w:csb1="00000000"/>
  </w:font>
  <w:font w:name="Times LT Std">
    <w:altName w:val="Times New Roman"/>
    <w:panose1 w:val="00000000000000000000"/>
    <w:charset w:val="00"/>
    <w:family w:val="roman"/>
    <w:notTrueType/>
    <w:pitch w:val="variable"/>
    <w:sig w:usb0="00000003" w:usb1="00000000" w:usb2="00000000" w:usb3="00000000" w:csb0="00000001" w:csb1="00000000"/>
  </w:font>
  <w:font w:name="Times SC">
    <w:panose1 w:val="00000000000000000000"/>
    <w:charset w:val="00"/>
    <w:family w:val="roman"/>
    <w:notTrueType/>
    <w:pitch w:val="variable"/>
    <w:sig w:usb0="00000003" w:usb1="00000000" w:usb2="00000000" w:usb3="00000000" w:csb0="00000001" w:csb1="00000000"/>
  </w:font>
  <w:font w:name="NewCenturySchlbk">
    <w:altName w:val="Cambria"/>
    <w:panose1 w:val="00000000000000000000"/>
    <w:charset w:val="00"/>
    <w:family w:val="roman"/>
    <w:notTrueTyp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DCEB44" w14:textId="77777777" w:rsidR="00370FB0" w:rsidRPr="00370FB0" w:rsidRDefault="00370FB0" w:rsidP="00370FB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2F5F58" w14:textId="77777777" w:rsidR="00370FB0" w:rsidRPr="00370FB0" w:rsidRDefault="00370FB0" w:rsidP="00370FB0">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1AF949" w14:textId="77777777" w:rsidR="00370FB0" w:rsidRPr="00370FB0" w:rsidRDefault="00370FB0" w:rsidP="00370FB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E003808" w14:textId="77777777" w:rsidR="00FA6CA7" w:rsidRDefault="00FA6CA7" w:rsidP="002A47A4">
      <w:r>
        <w:separator/>
      </w:r>
    </w:p>
    <w:p w14:paraId="497285CA" w14:textId="77777777" w:rsidR="00FA6CA7" w:rsidRDefault="00FA6CA7"/>
    <w:p w14:paraId="49836C07" w14:textId="77777777" w:rsidR="00FA6CA7" w:rsidRDefault="00FA6CA7"/>
  </w:footnote>
  <w:footnote w:type="continuationSeparator" w:id="0">
    <w:p w14:paraId="500194C0" w14:textId="77777777" w:rsidR="00FA6CA7" w:rsidRDefault="00FA6CA7" w:rsidP="002A47A4">
      <w:r>
        <w:continuationSeparator/>
      </w:r>
    </w:p>
    <w:p w14:paraId="67B4695B" w14:textId="77777777" w:rsidR="00FA6CA7" w:rsidRDefault="00FA6CA7"/>
    <w:p w14:paraId="0F3ABF93" w14:textId="77777777" w:rsidR="00FA6CA7" w:rsidRDefault="00FA6CA7"/>
  </w:footnote>
  <w:footnote w:id="1">
    <w:p w14:paraId="0019F83E" w14:textId="299282D6" w:rsidR="00F35C22" w:rsidRPr="00F35C22" w:rsidRDefault="00F35C22" w:rsidP="00F35C22">
      <w:pPr>
        <w:pStyle w:val="FootnoteText"/>
      </w:pPr>
      <w:r w:rsidRPr="00F35C22">
        <w:rPr>
          <w:rStyle w:val="FootnoteReference"/>
        </w:rPr>
        <w:footnoteRef/>
      </w:r>
      <w:r w:rsidRPr="00F35C22">
        <w:t xml:space="preserve">David </w:t>
      </w:r>
      <w:proofErr w:type="spellStart"/>
      <w:r w:rsidRPr="00F35C22">
        <w:t>Welkowitz</w:t>
      </w:r>
      <w:proofErr w:type="spellEnd"/>
      <w:r w:rsidRPr="00F35C22">
        <w:t xml:space="preserve"> is a Professor of Law Emeritus at Whittier Law School in Costa Mesa, California.</w:t>
      </w:r>
      <w:r w:rsidRPr="00F35C22">
        <w:t xml:space="preserve"> </w:t>
      </w:r>
      <w:r w:rsidRPr="00F35C22">
        <w:t>He teaches trademark law, international intellectual property law courses, and civil procedure, among other subjects.</w:t>
      </w:r>
      <w:r w:rsidRPr="00F35C22">
        <w:t xml:space="preserve"> </w:t>
      </w:r>
      <w:r w:rsidRPr="00F35C22">
        <w:t>He was a member of the Whittier faculty from 1983 to 2018.</w:t>
      </w:r>
      <w:r w:rsidRPr="00F35C22">
        <w:t xml:space="preserve"> </w:t>
      </w:r>
      <w:r w:rsidRPr="00F35C22">
        <w:t>From 2019 to 2024 he served as an attorney with the U.S.</w:t>
      </w:r>
      <w:r w:rsidRPr="00F35C22">
        <w:t xml:space="preserve"> </w:t>
      </w:r>
      <w:r w:rsidRPr="00F35C22">
        <w:t>Copyright Office in Washington, D.C.</w:t>
      </w:r>
      <w:r w:rsidRPr="00F35C22">
        <w:t xml:space="preserve"> </w:t>
      </w:r>
      <w:r w:rsidRPr="00F35C22">
        <w:t>Prior to that time, he practiced law in New York City.</w:t>
      </w:r>
    </w:p>
    <w:p w14:paraId="7F5523DB" w14:textId="77777777" w:rsidR="00F35C22" w:rsidRPr="00370941" w:rsidRDefault="00F35C22" w:rsidP="00F35C22">
      <w:pPr>
        <w:pStyle w:val="FootnoteText"/>
      </w:pPr>
      <w:r w:rsidRPr="00F35C22">
        <w:t>Mr.</w:t>
      </w:r>
      <w:r w:rsidRPr="00F35C22">
        <w:t xml:space="preserve"> </w:t>
      </w:r>
      <w:proofErr w:type="spellStart"/>
      <w:r w:rsidRPr="00F35C22">
        <w:t>Welkowitz</w:t>
      </w:r>
      <w:proofErr w:type="spellEnd"/>
      <w:r w:rsidRPr="00F35C22">
        <w:t xml:space="preserve"> is the author of numerous articles on trademark law and other topics, and he is the co-author of a casebook on celebrity rights.</w:t>
      </w:r>
      <w:r w:rsidRPr="00F35C22">
        <w:t xml:space="preserve"> </w:t>
      </w:r>
      <w:r w:rsidRPr="00F35C22">
        <w:t>He has also written several lessons in computer-assisted learning, which are used by law students in the areas of civil procedure and trademark law.</w:t>
      </w:r>
      <w:r w:rsidRPr="00F35C22">
        <w:t xml:space="preserve"> </w:t>
      </w:r>
      <w:r w:rsidRPr="00F35C22">
        <w:t xml:space="preserve">Professor </w:t>
      </w:r>
      <w:proofErr w:type="spellStart"/>
      <w:r w:rsidRPr="00F35C22">
        <w:t>Welkowitz</w:t>
      </w:r>
      <w:proofErr w:type="spellEnd"/>
      <w:r w:rsidRPr="00F35C22">
        <w:t xml:space="preserve"> received his J.D.</w:t>
      </w:r>
      <w:r w:rsidRPr="00F35C22">
        <w:t xml:space="preserve"> </w:t>
      </w:r>
      <w:r w:rsidRPr="00F35C22">
        <w:t>degree in 1978 from New York University Law School, where he was a member of the Law Review.</w:t>
      </w:r>
      <w:r w:rsidRPr="00F35C22">
        <w:t xml:space="preserve"> </w:t>
      </w:r>
      <w:r w:rsidRPr="00F35C22">
        <w:t>He received an A.B.</w:t>
      </w:r>
      <w:r w:rsidRPr="00F35C22">
        <w:t xml:space="preserve"> </w:t>
      </w:r>
      <w:r w:rsidRPr="00F35C22">
        <w:t>degree in 1975 from Princeton University.</w:t>
      </w:r>
      <w:r w:rsidRPr="00F35C22">
        <w:t xml:space="preserve"> </w:t>
      </w:r>
      <w:r w:rsidRPr="00F35C22">
        <w:t xml:space="preserve">He is a member of the New York and District of Columbia </w:t>
      </w:r>
      <w:proofErr w:type="gramStart"/>
      <w:r w:rsidRPr="00F35C22">
        <w:t>bars, and</w:t>
      </w:r>
      <w:proofErr w:type="gramEnd"/>
      <w:r w:rsidRPr="00F35C22">
        <w:t xml:space="preserve"> is admitted to practice before the federal courts in the Southern and Eastern Districts of New York and the Court of Appeals for the Second Circuit.</w:t>
      </w:r>
    </w:p>
  </w:footnote>
  <w:footnote w:id="2">
    <w:p w14:paraId="0ECA6A5B" w14:textId="75C39B7D" w:rsidR="00F35C22" w:rsidRPr="00370941" w:rsidRDefault="00F35C22" w:rsidP="00F35C22">
      <w:pPr>
        <w:pStyle w:val="FootnoteText"/>
      </w:pPr>
      <w:r w:rsidRPr="00F35C22">
        <w:rPr>
          <w:vertAlign w:val="superscript"/>
        </w:rPr>
        <w:footnoteRef/>
      </w:r>
      <w:r w:rsidRPr="00F35C22">
        <w:t>Pub.</w:t>
      </w:r>
      <w:r w:rsidRPr="00F35C22">
        <w:t xml:space="preserve"> </w:t>
      </w:r>
      <w:r w:rsidRPr="00F35C22">
        <w:t>L.</w:t>
      </w:r>
      <w:r w:rsidRPr="00F35C22">
        <w:t xml:space="preserve"> </w:t>
      </w:r>
      <w:r w:rsidRPr="00F35C22">
        <w:t>No.</w:t>
      </w:r>
      <w:r w:rsidRPr="00F35C22">
        <w:t xml:space="preserve"> </w:t>
      </w:r>
      <w:r w:rsidRPr="00F35C22">
        <w:t>104-98, 109 Stat.</w:t>
      </w:r>
      <w:r w:rsidRPr="00F35C22">
        <w:t xml:space="preserve"> </w:t>
      </w:r>
      <w:r w:rsidRPr="00F35C22">
        <w:t>985 (1995).</w:t>
      </w:r>
    </w:p>
  </w:footnote>
  <w:footnote w:id="3">
    <w:p w14:paraId="18CCD9AB" w14:textId="3FF08C56" w:rsidR="00F35C22" w:rsidRPr="00370941" w:rsidRDefault="00F35C22" w:rsidP="00F35C22">
      <w:pPr>
        <w:pStyle w:val="FootnoteText"/>
      </w:pPr>
      <w:r w:rsidRPr="00F35C22">
        <w:rPr>
          <w:vertAlign w:val="superscript"/>
        </w:rPr>
        <w:footnoteRef/>
      </w:r>
      <w:r w:rsidRPr="00F35C22">
        <w:t>A dilution provision was proposed as part of the Trademark Law Revision Act of 1988, Pub.</w:t>
      </w:r>
      <w:r w:rsidRPr="00F35C22">
        <w:t xml:space="preserve"> </w:t>
      </w:r>
      <w:r w:rsidRPr="00F35C22">
        <w:t>L.</w:t>
      </w:r>
      <w:r w:rsidRPr="00F35C22">
        <w:t xml:space="preserve"> </w:t>
      </w:r>
      <w:r w:rsidRPr="00F35C22">
        <w:t>No.</w:t>
      </w:r>
      <w:r w:rsidRPr="00F35C22">
        <w:t xml:space="preserve"> </w:t>
      </w:r>
      <w:r w:rsidRPr="00F35C22">
        <w:t>100-667, 100 Stat.</w:t>
      </w:r>
      <w:r w:rsidRPr="00F35C22">
        <w:t xml:space="preserve"> </w:t>
      </w:r>
      <w:r w:rsidRPr="00F35C22">
        <w:t>3935, but was ultimately rejected.</w:t>
      </w:r>
      <w:r w:rsidRPr="00F35C22">
        <w:t xml:space="preserve"> </w:t>
      </w:r>
      <w:r w:rsidRPr="00F35C22">
        <w:t>See discussion in Chapter 6, §§I, II.B, II.C.</w:t>
      </w:r>
    </w:p>
  </w:footnote>
  <w:footnote w:id="4">
    <w:p w14:paraId="3424D150" w14:textId="379F88F7" w:rsidR="00F35C22" w:rsidRPr="00370941" w:rsidRDefault="00F35C22" w:rsidP="00F35C22">
      <w:pPr>
        <w:pStyle w:val="FootnoteText"/>
      </w:pPr>
      <w:r w:rsidRPr="00F35C22">
        <w:rPr>
          <w:vertAlign w:val="superscript"/>
        </w:rPr>
        <w:footnoteRef/>
      </w:r>
      <w:r w:rsidRPr="00F35C22">
        <w:rPr>
          <w:i/>
        </w:rPr>
        <w:t>See</w:t>
      </w:r>
      <w:r w:rsidRPr="00F35C22">
        <w:t xml:space="preserve"> </w:t>
      </w:r>
      <w:r w:rsidRPr="00F35C22">
        <w:rPr>
          <w:smallCaps/>
        </w:rPr>
        <w:t>H.R.</w:t>
      </w:r>
      <w:r w:rsidRPr="00F35C22">
        <w:rPr>
          <w:smallCaps/>
        </w:rPr>
        <w:t xml:space="preserve"> </w:t>
      </w:r>
      <w:r w:rsidRPr="00F35C22">
        <w:rPr>
          <w:smallCaps/>
        </w:rPr>
        <w:t>Rep.</w:t>
      </w:r>
      <w:r w:rsidRPr="00F35C22">
        <w:rPr>
          <w:smallCaps/>
        </w:rPr>
        <w:t xml:space="preserve"> </w:t>
      </w:r>
      <w:r w:rsidRPr="00F35C22">
        <w:rPr>
          <w:smallCaps/>
        </w:rPr>
        <w:t>No</w:t>
      </w:r>
      <w:r w:rsidRPr="00F35C22">
        <w:t>.</w:t>
      </w:r>
      <w:r w:rsidRPr="00F35C22">
        <w:t xml:space="preserve"> </w:t>
      </w:r>
      <w:r w:rsidRPr="00F35C22">
        <w:t>100-1028, at 5–6 (Oct.</w:t>
      </w:r>
      <w:r w:rsidRPr="00F35C22">
        <w:t xml:space="preserve"> </w:t>
      </w:r>
      <w:r w:rsidRPr="00F35C22">
        <w:t>3, 1988) (noting opposition to dilution provisions due to First Amendment concerns);</w:t>
      </w:r>
      <w:r w:rsidRPr="00F35C22">
        <w:t xml:space="preserve"> </w:t>
      </w:r>
      <w:r w:rsidRPr="00F35C22">
        <w:rPr>
          <w:smallCaps/>
        </w:rPr>
        <w:t>H.R.</w:t>
      </w:r>
      <w:r w:rsidRPr="00F35C22">
        <w:rPr>
          <w:smallCaps/>
        </w:rPr>
        <w:t xml:space="preserve"> </w:t>
      </w:r>
      <w:r w:rsidRPr="00F35C22">
        <w:rPr>
          <w:smallCaps/>
        </w:rPr>
        <w:t>Rep.</w:t>
      </w:r>
      <w:r w:rsidRPr="00F35C22">
        <w:rPr>
          <w:smallCaps/>
        </w:rPr>
        <w:t xml:space="preserve"> </w:t>
      </w:r>
      <w:r w:rsidRPr="00F35C22">
        <w:rPr>
          <w:smallCaps/>
        </w:rPr>
        <w:t>No.</w:t>
      </w:r>
      <w:r w:rsidRPr="00F35C22">
        <w:rPr>
          <w:smallCaps/>
        </w:rPr>
        <w:t xml:space="preserve"> </w:t>
      </w:r>
      <w:r w:rsidRPr="00F35C22">
        <w:t>100-374, at 8, (Nov.</w:t>
      </w:r>
      <w:r w:rsidRPr="00F35C22">
        <w:t xml:space="preserve"> </w:t>
      </w:r>
      <w:r w:rsidRPr="00F35C22">
        <w:t>30, 1995) (discussing exclusions contained in proposed FTDA);</w:t>
      </w:r>
      <w:r w:rsidRPr="00F35C22">
        <w:t xml:space="preserve"> </w:t>
      </w:r>
      <w:r w:rsidRPr="00F35C22">
        <w:t xml:space="preserve">141 </w:t>
      </w:r>
      <w:r w:rsidRPr="00F35C22">
        <w:rPr>
          <w:smallCaps/>
        </w:rPr>
        <w:t>Cong.</w:t>
      </w:r>
      <w:r w:rsidRPr="00F35C22">
        <w:rPr>
          <w:smallCaps/>
        </w:rPr>
        <w:t xml:space="preserve"> </w:t>
      </w:r>
      <w:r w:rsidRPr="00F35C22">
        <w:rPr>
          <w:smallCaps/>
        </w:rPr>
        <w:t>Rec</w:t>
      </w:r>
      <w:r w:rsidRPr="00F35C22">
        <w:t>.</w:t>
      </w:r>
      <w:r w:rsidRPr="00F35C22">
        <w:t xml:space="preserve"> </w:t>
      </w:r>
      <w:r w:rsidRPr="00F35C22">
        <w:t>S19,312 (Dec.</w:t>
      </w:r>
      <w:r w:rsidRPr="00F35C22">
        <w:t xml:space="preserve"> </w:t>
      </w:r>
      <w:r w:rsidRPr="00F35C22">
        <w:t>29, 1995) (remarks of Sen.</w:t>
      </w:r>
      <w:r w:rsidRPr="00F35C22">
        <w:t xml:space="preserve"> </w:t>
      </w:r>
      <w:r w:rsidRPr="00F35C22">
        <w:t>Leahy) (noting the inclusion of the exclusions).</w:t>
      </w:r>
    </w:p>
  </w:footnote>
  <w:footnote w:id="5">
    <w:p w14:paraId="7CC2CFE6" w14:textId="328806DC" w:rsidR="00F35C22" w:rsidRPr="00370941" w:rsidRDefault="00F35C22" w:rsidP="00F35C22">
      <w:pPr>
        <w:pStyle w:val="FootnoteText"/>
      </w:pPr>
      <w:r w:rsidRPr="00F35C22">
        <w:rPr>
          <w:vertAlign w:val="superscript"/>
        </w:rPr>
        <w:footnoteRef/>
      </w:r>
      <w:r w:rsidRPr="00F35C22">
        <w:t>Lanham Act §43(c)(4)(A)–(C), 15 U.S.C.</w:t>
      </w:r>
      <w:r w:rsidRPr="00F35C22">
        <w:t xml:space="preserve"> </w:t>
      </w:r>
      <w:r w:rsidRPr="00F35C22">
        <w:t xml:space="preserve">§1125(c)(4)(A)–(C), </w:t>
      </w:r>
      <w:r w:rsidRPr="00F35C22">
        <w:rPr>
          <w:i/>
        </w:rPr>
        <w:t>superseded by</w:t>
      </w:r>
      <w:r w:rsidRPr="00F35C22">
        <w:t xml:space="preserve"> Trademark Dilution Revision Act of 2006 (TDRA), Pub.</w:t>
      </w:r>
      <w:r w:rsidRPr="00F35C22">
        <w:t xml:space="preserve"> </w:t>
      </w:r>
      <w:r w:rsidRPr="00F35C22">
        <w:t>L.</w:t>
      </w:r>
      <w:r w:rsidRPr="00F35C22">
        <w:t xml:space="preserve"> </w:t>
      </w:r>
      <w:r w:rsidRPr="00F35C22">
        <w:t>No.</w:t>
      </w:r>
      <w:r w:rsidRPr="00F35C22">
        <w:t xml:space="preserve"> </w:t>
      </w:r>
      <w:r w:rsidRPr="00F35C22">
        <w:t>109-312, 120 Stat.</w:t>
      </w:r>
      <w:r w:rsidRPr="00F35C22">
        <w:t xml:space="preserve"> </w:t>
      </w:r>
      <w:r w:rsidRPr="00F35C22">
        <w:t>1730 (2006) (codified at 15 U.S.C.</w:t>
      </w:r>
      <w:r w:rsidRPr="00F35C22">
        <w:t xml:space="preserve"> </w:t>
      </w:r>
      <w:r w:rsidRPr="00F35C22">
        <w:t>§1125(c)(3)(A)–(C)).</w:t>
      </w:r>
    </w:p>
  </w:footnote>
  <w:footnote w:id="6">
    <w:p w14:paraId="469D08D4" w14:textId="4F80FAA8" w:rsidR="00F35C22" w:rsidRPr="00370941" w:rsidRDefault="00F35C22" w:rsidP="00F35C22">
      <w:pPr>
        <w:pStyle w:val="FootnoteText"/>
      </w:pPr>
      <w:r w:rsidRPr="00F35C22">
        <w:rPr>
          <w:vertAlign w:val="superscript"/>
        </w:rPr>
        <w:footnoteRef/>
      </w:r>
      <w:r w:rsidRPr="00F35C22">
        <w:t>The term “exclusions” is probably a more accurate term than “defenses” to denominate the categories covered by §43(c)(3) of the Lanham Act, as amended by the TDRA.</w:t>
      </w:r>
      <w:r w:rsidRPr="00F35C22">
        <w:t xml:space="preserve"> </w:t>
      </w:r>
      <w:r w:rsidRPr="00F35C22">
        <w:t>Section 43(c)(3) deems these categories “not</w:t>
      </w:r>
      <w:r w:rsidRPr="00F35C22">
        <w:t xml:space="preserve"> </w:t>
      </w:r>
      <w:r w:rsidRPr="00F35C22">
        <w:t>…</w:t>
      </w:r>
      <w:r w:rsidRPr="00F35C22">
        <w:t xml:space="preserve"> </w:t>
      </w:r>
      <w:r w:rsidRPr="00F35C22">
        <w:t>actionable” as dilution under the statute, and that same language was included in former §43(c)(4), before the TDRA.</w:t>
      </w:r>
      <w:r w:rsidRPr="00F35C22">
        <w:t xml:space="preserve"> </w:t>
      </w:r>
      <w:r w:rsidRPr="00F35C22">
        <w:t>It is also significant that the current provision is labeled “Exclusions.” However, the term “defense” is often employed as a description of these categories, despite its technical inaccuracy.</w:t>
      </w:r>
      <w:r w:rsidRPr="00F35C22">
        <w:t xml:space="preserve"> </w:t>
      </w:r>
      <w:r w:rsidRPr="00F35C22">
        <w:t>The distinction could be important when considering whether a waiver of these exclusions is possible.</w:t>
      </w:r>
      <w:r w:rsidRPr="00F35C22">
        <w:t xml:space="preserve"> </w:t>
      </w:r>
      <w:r w:rsidRPr="00F35C22">
        <w:rPr>
          <w:i/>
        </w:rPr>
        <w:t>See</w:t>
      </w:r>
      <w:r w:rsidRPr="00F35C22">
        <w:t xml:space="preserve"> </w:t>
      </w:r>
      <w:r w:rsidRPr="00F35C22">
        <w:rPr>
          <w:smallCaps/>
        </w:rPr>
        <w:t>Fed.</w:t>
      </w:r>
      <w:r w:rsidRPr="00F35C22">
        <w:rPr>
          <w:smallCaps/>
        </w:rPr>
        <w:t xml:space="preserve"> </w:t>
      </w:r>
      <w:r w:rsidRPr="00F35C22">
        <w:rPr>
          <w:smallCaps/>
        </w:rPr>
        <w:t>R.</w:t>
      </w:r>
      <w:r w:rsidRPr="00F35C22">
        <w:rPr>
          <w:smallCaps/>
        </w:rPr>
        <w:t xml:space="preserve"> </w:t>
      </w:r>
      <w:r w:rsidRPr="00F35C22">
        <w:rPr>
          <w:smallCaps/>
        </w:rPr>
        <w:t>Civ.</w:t>
      </w:r>
      <w:r w:rsidRPr="00F35C22">
        <w:rPr>
          <w:smallCaps/>
        </w:rPr>
        <w:t xml:space="preserve"> </w:t>
      </w:r>
      <w:r w:rsidRPr="00F35C22">
        <w:rPr>
          <w:smallCaps/>
        </w:rPr>
        <w:t>P</w:t>
      </w:r>
      <w:r w:rsidRPr="00F35C22">
        <w:t>.</w:t>
      </w:r>
      <w:r w:rsidRPr="00F35C22">
        <w:t xml:space="preserve"> </w:t>
      </w:r>
      <w:r w:rsidRPr="00F35C22">
        <w:t>8(c).</w:t>
      </w:r>
      <w:r w:rsidRPr="00F35C22">
        <w:t xml:space="preserve"> </w:t>
      </w:r>
      <w:r w:rsidRPr="00F35C22">
        <w:t>It also affects the burden of proof.</w:t>
      </w:r>
      <w:r w:rsidRPr="00F35C22">
        <w:t xml:space="preserve"> </w:t>
      </w:r>
      <w:r w:rsidRPr="00F35C22">
        <w:t>The Trademark Trial and Appeal Board (TTAB) has referred to these categories as “affirmative defenses,” American Express Mktg.</w:t>
      </w:r>
      <w:r w:rsidRPr="00F35C22">
        <w:t xml:space="preserve"> </w:t>
      </w:r>
      <w:r w:rsidRPr="00F35C22">
        <w:t>&amp; Dev.</w:t>
      </w:r>
      <w:r w:rsidRPr="00F35C22">
        <w:t xml:space="preserve"> </w:t>
      </w:r>
      <w:r w:rsidRPr="00F35C22">
        <w:t>Corp.</w:t>
      </w:r>
      <w:r w:rsidRPr="00F35C22">
        <w:t xml:space="preserve"> </w:t>
      </w:r>
      <w:r w:rsidRPr="00F35C22">
        <w:t>v.</w:t>
      </w:r>
      <w:r w:rsidRPr="00F35C22">
        <w:t xml:space="preserve"> </w:t>
      </w:r>
      <w:r w:rsidRPr="00F35C22">
        <w:t>Gilad Dev.</w:t>
      </w:r>
      <w:r w:rsidRPr="00F35C22">
        <w:t xml:space="preserve"> </w:t>
      </w:r>
      <w:r w:rsidRPr="00F35C22">
        <w:t>Corp., 94 USPQ2d 1294, 1296 (T.T.A.B.</w:t>
      </w:r>
      <w:r w:rsidRPr="00F35C22">
        <w:t xml:space="preserve"> </w:t>
      </w:r>
      <w:r w:rsidRPr="00F35C22">
        <w:t>2010), as has the Fourth Circuit, Rosetta Stone, Ltd.</w:t>
      </w:r>
      <w:r w:rsidRPr="00F35C22">
        <w:t xml:space="preserve"> </w:t>
      </w:r>
      <w:r w:rsidRPr="00F35C22">
        <w:t>v.</w:t>
      </w:r>
      <w:r w:rsidRPr="00F35C22">
        <w:t xml:space="preserve"> </w:t>
      </w:r>
      <w:r w:rsidRPr="00F35C22">
        <w:t>Google, Inc., 676 F.3d 144, 167, 102 USPQ2d 1473 (4th Cir.</w:t>
      </w:r>
      <w:r w:rsidRPr="00F35C22">
        <w:t xml:space="preserve"> </w:t>
      </w:r>
      <w:r w:rsidRPr="00F35C22">
        <w:t>2012).</w:t>
      </w:r>
      <w:r w:rsidRPr="00F35C22">
        <w:t xml:space="preserve"> </w:t>
      </w:r>
      <w:r w:rsidRPr="00F35C22">
        <w:t>The ABA Model Jury Instructions on dilution also characterize the exclusions as defenses.</w:t>
      </w:r>
      <w:r w:rsidRPr="00F35C22">
        <w:t xml:space="preserve"> </w:t>
      </w:r>
      <w:r w:rsidRPr="00F35C22">
        <w:rPr>
          <w:smallCaps/>
        </w:rPr>
        <w:t>Model Jury Instructions:</w:t>
      </w:r>
      <w:r w:rsidRPr="00F35C22">
        <w:rPr>
          <w:smallCaps/>
        </w:rPr>
        <w:t xml:space="preserve"> </w:t>
      </w:r>
      <w:r w:rsidRPr="00F35C22">
        <w:rPr>
          <w:smallCaps/>
        </w:rPr>
        <w:t>Copyright, Trademark, and Trade Dress Litig.</w:t>
      </w:r>
      <w:r w:rsidRPr="00F35C22">
        <w:rPr>
          <w:smallCaps/>
        </w:rPr>
        <w:t xml:space="preserve"> </w:t>
      </w:r>
      <w:r w:rsidRPr="00F35C22">
        <w:t>2.6.5–2.6.7 (ABA 2008).</w:t>
      </w:r>
      <w:r w:rsidRPr="00F35C22">
        <w:t xml:space="preserve"> </w:t>
      </w:r>
      <w:r w:rsidRPr="00F35C22">
        <w:rPr>
          <w:i/>
        </w:rPr>
        <w:t>See</w:t>
      </w:r>
      <w:r w:rsidRPr="00F35C22">
        <w:t xml:space="preserve"> MillerCoors, LLC v.</w:t>
      </w:r>
      <w:r w:rsidRPr="00F35C22">
        <w:t xml:space="preserve"> </w:t>
      </w:r>
      <w:r w:rsidRPr="00F35C22">
        <w:t>Anheuser-Busch Cos., 385 F.</w:t>
      </w:r>
      <w:r w:rsidRPr="00F35C22">
        <w:t xml:space="preserve"> </w:t>
      </w:r>
      <w:r w:rsidRPr="00F35C22">
        <w:t>Supp.</w:t>
      </w:r>
      <w:r w:rsidRPr="00F35C22">
        <w:t xml:space="preserve"> </w:t>
      </w:r>
      <w:r w:rsidRPr="00F35C22">
        <w:t>3d 730, 733 n.1 (W.D.</w:t>
      </w:r>
      <w:r w:rsidRPr="00F35C22">
        <w:t xml:space="preserve"> </w:t>
      </w:r>
      <w:r w:rsidRPr="00F35C22">
        <w:t>Wis.</w:t>
      </w:r>
      <w:r w:rsidRPr="00F35C22">
        <w:t xml:space="preserve"> </w:t>
      </w:r>
      <w:r w:rsidRPr="00F35C22">
        <w:t>2019) (characterizing the fair use exclusion as a defense and imposing the burden of proof on defendant).</w:t>
      </w:r>
      <w:r w:rsidRPr="00F35C22">
        <w:t xml:space="preserve"> </w:t>
      </w:r>
      <w:r w:rsidRPr="00F35C22">
        <w:rPr>
          <w:i/>
        </w:rPr>
        <w:t>See also</w:t>
      </w:r>
      <w:r w:rsidRPr="00F35C22">
        <w:t xml:space="preserve"> </w:t>
      </w:r>
      <w:proofErr w:type="spellStart"/>
      <w:r w:rsidRPr="00F35C22">
        <w:t>Pronman</w:t>
      </w:r>
      <w:proofErr w:type="spellEnd"/>
      <w:r w:rsidRPr="00F35C22">
        <w:t xml:space="preserve"> v.</w:t>
      </w:r>
      <w:r w:rsidRPr="00F35C22">
        <w:t xml:space="preserve"> </w:t>
      </w:r>
      <w:r w:rsidRPr="00F35C22">
        <w:t>Styles, 2013 U.S.</w:t>
      </w:r>
      <w:r w:rsidRPr="00F35C22">
        <w:t xml:space="preserve"> </w:t>
      </w:r>
      <w:r w:rsidRPr="00F35C22">
        <w:t>Dist.</w:t>
      </w:r>
      <w:r w:rsidRPr="00F35C22">
        <w:t xml:space="preserve"> </w:t>
      </w:r>
      <w:r w:rsidRPr="00F35C22">
        <w:t>LEXIS 104995, at *13 (S.D.</w:t>
      </w:r>
      <w:r w:rsidRPr="00F35C22">
        <w:t xml:space="preserve"> </w:t>
      </w:r>
      <w:r w:rsidRPr="00F35C22">
        <w:t>Fla.</w:t>
      </w:r>
      <w:r w:rsidRPr="00F35C22">
        <w:t xml:space="preserve"> </w:t>
      </w:r>
      <w:r w:rsidRPr="00F35C22">
        <w:t xml:space="preserve">July 26, 2013) (fair use is a defense under Florida law, meaning that plaintiff’s complaint </w:t>
      </w:r>
      <w:proofErr w:type="gramStart"/>
      <w:r w:rsidRPr="00F35C22">
        <w:t>need</w:t>
      </w:r>
      <w:proofErr w:type="gramEnd"/>
      <w:r w:rsidRPr="00F35C22">
        <w:t xml:space="preserve"> not negate fair use).</w:t>
      </w:r>
      <w:r w:rsidRPr="00F35C22">
        <w:t xml:space="preserve"> </w:t>
      </w:r>
      <w:r w:rsidRPr="00F35C22">
        <w:t>The Supreme Court has referred to them as “exclusions,” but it is unclear whether the Court views that as relevant to the burden of proof.</w:t>
      </w:r>
      <w:r w:rsidRPr="00F35C22">
        <w:t xml:space="preserve"> </w:t>
      </w:r>
      <w:r w:rsidRPr="00F35C22">
        <w:t>Jack Daniel’s Prop., Inc.</w:t>
      </w:r>
      <w:r w:rsidRPr="00F35C22">
        <w:t xml:space="preserve"> </w:t>
      </w:r>
      <w:r w:rsidRPr="00F35C22">
        <w:t>v.</w:t>
      </w:r>
      <w:r w:rsidRPr="00F35C22">
        <w:t xml:space="preserve"> </w:t>
      </w:r>
      <w:r w:rsidRPr="00F35C22">
        <w:t>VIP Prods.</w:t>
      </w:r>
      <w:r w:rsidRPr="00F35C22">
        <w:t xml:space="preserve"> </w:t>
      </w:r>
      <w:r w:rsidRPr="00F35C22">
        <w:t>LLC, 599 U.S.</w:t>
      </w:r>
      <w:r w:rsidRPr="00F35C22">
        <w:t xml:space="preserve"> </w:t>
      </w:r>
      <w:r w:rsidRPr="00F35C22">
        <w:t>140, 161–63 (2023).</w:t>
      </w:r>
      <w:r w:rsidRPr="00F35C22">
        <w:t xml:space="preserve"> </w:t>
      </w:r>
      <w:r w:rsidRPr="00F35C22">
        <w:t>In this text the statutory label of “exclusions” is used.</w:t>
      </w:r>
    </w:p>
  </w:footnote>
  <w:footnote w:id="7">
    <w:p w14:paraId="0804E7F2" w14:textId="3D31F8AF" w:rsidR="00F35C22" w:rsidRPr="00F35C22" w:rsidRDefault="00F35C22" w:rsidP="00F35C22">
      <w:pPr>
        <w:pStyle w:val="FootnoteText"/>
        <w:rPr>
          <w:b/>
        </w:rPr>
      </w:pPr>
      <w:r w:rsidRPr="00F35C22">
        <w:rPr>
          <w:vertAlign w:val="superscript"/>
        </w:rPr>
        <w:footnoteRef/>
      </w:r>
      <w:r w:rsidRPr="00F35C22">
        <w:rPr>
          <w:smallCaps/>
        </w:rPr>
        <w:t>1995 H.R.</w:t>
      </w:r>
      <w:r w:rsidRPr="00F35C22">
        <w:rPr>
          <w:smallCaps/>
        </w:rPr>
        <w:t xml:space="preserve"> </w:t>
      </w:r>
      <w:r w:rsidRPr="00F35C22">
        <w:rPr>
          <w:smallCaps/>
        </w:rPr>
        <w:t>Rep.</w:t>
      </w:r>
      <w:r w:rsidRPr="00F35C22">
        <w:rPr>
          <w:smallCaps/>
        </w:rPr>
        <w:t xml:space="preserve"> </w:t>
      </w:r>
      <w:r w:rsidRPr="00F35C22">
        <w:rPr>
          <w:smallCaps/>
        </w:rPr>
        <w:t xml:space="preserve">100-374, </w:t>
      </w:r>
      <w:r w:rsidRPr="00F35C22">
        <w:t>at</w:t>
      </w:r>
      <w:r w:rsidRPr="00F35C22">
        <w:rPr>
          <w:smallCaps/>
        </w:rPr>
        <w:t xml:space="preserve"> </w:t>
      </w:r>
      <w:r w:rsidRPr="00F35C22">
        <w:t>4 (discussing exclusions contained in proposed §43(c)</w:t>
      </w:r>
      <w:proofErr w:type="gramStart"/>
      <w:r w:rsidRPr="00F35C22">
        <w:t>–(</w:t>
      </w:r>
      <w:proofErr w:type="gramEnd"/>
      <w:r w:rsidRPr="00F35C22">
        <w:t>4)).</w:t>
      </w:r>
    </w:p>
    <w:p w14:paraId="66169E02" w14:textId="3A2D9F63" w:rsidR="00F35C22" w:rsidRPr="00370941" w:rsidRDefault="00F35C22" w:rsidP="00F35C22">
      <w:pPr>
        <w:pStyle w:val="FootnoteText"/>
      </w:pPr>
    </w:p>
  </w:footnote>
  <w:footnote w:id="8">
    <w:p w14:paraId="0A8EA741" w14:textId="588F7775" w:rsidR="00F35C22" w:rsidRPr="00370941" w:rsidRDefault="00F35C22" w:rsidP="00F35C22">
      <w:pPr>
        <w:pStyle w:val="FootnoteText"/>
      </w:pPr>
      <w:r w:rsidRPr="00F35C22">
        <w:rPr>
          <w:vertAlign w:val="superscript"/>
        </w:rPr>
        <w:footnoteRef/>
      </w:r>
      <w:r w:rsidRPr="00F35C22">
        <w:t>Lanham Act §43(c)(3), 15 U.S.C.</w:t>
      </w:r>
      <w:r w:rsidRPr="00F35C22">
        <w:t xml:space="preserve"> </w:t>
      </w:r>
      <w:r w:rsidRPr="00F35C22">
        <w:t>§1125(c)(3).</w:t>
      </w:r>
    </w:p>
  </w:footnote>
  <w:footnote w:id="9">
    <w:p w14:paraId="080443BA" w14:textId="492F1E9D" w:rsidR="00F35C22" w:rsidRPr="00370941" w:rsidRDefault="00F35C22" w:rsidP="00F35C22">
      <w:pPr>
        <w:pStyle w:val="FootnoteText"/>
      </w:pPr>
      <w:r w:rsidRPr="00F35C22">
        <w:rPr>
          <w:vertAlign w:val="superscript"/>
        </w:rPr>
        <w:footnoteRef/>
      </w:r>
      <w:r w:rsidRPr="00F35C22">
        <w:t>The House version would have retained the preexisting news reporting and comparative advertising exclusions.</w:t>
      </w:r>
      <w:r w:rsidRPr="00F35C22">
        <w:t xml:space="preserve"> </w:t>
      </w:r>
      <w:r w:rsidRPr="00F35C22">
        <w:t>The details of the legislative process are described in Chapter 6, §II.D.2.</w:t>
      </w:r>
      <w:r w:rsidRPr="00F35C22">
        <w:t xml:space="preserve"> </w:t>
      </w:r>
      <w:r w:rsidRPr="00F35C22">
        <w:t>For further discussion, see §III, below.</w:t>
      </w:r>
    </w:p>
  </w:footnote>
  <w:footnote w:id="10">
    <w:p w14:paraId="0660F551" w14:textId="71A8BB2C" w:rsidR="00F35C22" w:rsidRPr="00370941" w:rsidRDefault="00F35C22" w:rsidP="00F35C22">
      <w:pPr>
        <w:pStyle w:val="FootnoteText"/>
      </w:pPr>
      <w:r w:rsidRPr="00F35C22">
        <w:rPr>
          <w:vertAlign w:val="superscript"/>
        </w:rPr>
        <w:footnoteRef/>
      </w:r>
      <w:r w:rsidRPr="00F35C22">
        <w:t xml:space="preserve">This is not to say that the exclusion categories do not include some </w:t>
      </w:r>
      <w:proofErr w:type="spellStart"/>
      <w:r w:rsidRPr="00F35C22">
        <w:t>nondiluting</w:t>
      </w:r>
      <w:proofErr w:type="spellEnd"/>
      <w:r w:rsidRPr="00F35C22">
        <w:t xml:space="preserve"> activity.</w:t>
      </w:r>
      <w:r w:rsidRPr="00F35C22">
        <w:t xml:space="preserve"> </w:t>
      </w:r>
      <w:r w:rsidRPr="00F35C22">
        <w:t>Clearly, they do that as well.</w:t>
      </w:r>
      <w:r w:rsidRPr="00F35C22">
        <w:t xml:space="preserve"> </w:t>
      </w:r>
      <w:r w:rsidRPr="00F35C22">
        <w:t>However, that is not their primary function.</w:t>
      </w:r>
    </w:p>
  </w:footnote>
  <w:footnote w:id="11">
    <w:p w14:paraId="4CC5EE26" w14:textId="615CFA13" w:rsidR="00F35C22" w:rsidRPr="00370941" w:rsidRDefault="00F35C22" w:rsidP="00F35C22">
      <w:pPr>
        <w:pStyle w:val="FootnoteText"/>
      </w:pPr>
      <w:r w:rsidRPr="00F35C22">
        <w:rPr>
          <w:vertAlign w:val="superscript"/>
        </w:rPr>
        <w:footnoteRef/>
      </w:r>
      <w:r w:rsidRPr="00F35C22">
        <w:rPr>
          <w:i/>
        </w:rPr>
        <w:t xml:space="preserve">See </w:t>
      </w:r>
      <w:r w:rsidRPr="00F35C22">
        <w:t>§V, below.</w:t>
      </w:r>
    </w:p>
  </w:footnote>
  <w:footnote w:id="12">
    <w:p w14:paraId="129A1A1F" w14:textId="46F29D9E" w:rsidR="00F35C22" w:rsidRPr="00370941" w:rsidRDefault="00F35C22" w:rsidP="00F35C22">
      <w:pPr>
        <w:pStyle w:val="FootnoteText"/>
      </w:pPr>
      <w:r w:rsidRPr="00F35C22">
        <w:rPr>
          <w:vertAlign w:val="superscript"/>
        </w:rPr>
        <w:footnoteRef/>
      </w:r>
      <w:r w:rsidRPr="00F35C22">
        <w:rPr>
          <w:i/>
        </w:rPr>
        <w:t xml:space="preserve">See </w:t>
      </w:r>
      <w:r w:rsidRPr="00F35C22">
        <w:t>§§VII.A, VII.C, below.</w:t>
      </w:r>
    </w:p>
  </w:footnote>
  <w:footnote w:id="13">
    <w:p w14:paraId="2A7DF254" w14:textId="649593C2" w:rsidR="00F35C22" w:rsidRPr="00370941" w:rsidRDefault="00F35C22" w:rsidP="00F35C22">
      <w:pPr>
        <w:pStyle w:val="FootnoteText"/>
      </w:pPr>
      <w:r w:rsidRPr="00F35C22">
        <w:rPr>
          <w:vertAlign w:val="superscript"/>
        </w:rPr>
        <w:footnoteRef/>
      </w:r>
      <w:r w:rsidRPr="00F35C22">
        <w:rPr>
          <w:i/>
        </w:rPr>
        <w:t xml:space="preserve">See </w:t>
      </w:r>
      <w:r w:rsidRPr="00F35C22">
        <w:t>§VII.B, below.</w:t>
      </w:r>
    </w:p>
  </w:footnote>
  <w:footnote w:id="14">
    <w:p w14:paraId="6AB1299A" w14:textId="49279323" w:rsidR="00F35C22" w:rsidRPr="00370941" w:rsidRDefault="00F35C22" w:rsidP="00F35C22">
      <w:pPr>
        <w:pStyle w:val="FootnoteText"/>
      </w:pPr>
      <w:r w:rsidRPr="00F35C22">
        <w:rPr>
          <w:vertAlign w:val="superscript"/>
        </w:rPr>
        <w:footnoteRef/>
      </w:r>
      <w:r w:rsidRPr="00F35C22">
        <w:t>Lanham Act §43(c)(3)(A), 15 U.S.C.</w:t>
      </w:r>
      <w:r w:rsidRPr="00F35C22">
        <w:t xml:space="preserve"> </w:t>
      </w:r>
      <w:r w:rsidRPr="00F35C22">
        <w:t>§1125(c)(3)(A).</w:t>
      </w:r>
    </w:p>
  </w:footnote>
  <w:footnote w:id="15">
    <w:p w14:paraId="25B4FCFE" w14:textId="3E1D7DC3" w:rsidR="00F35C22" w:rsidRPr="00370941" w:rsidRDefault="00F35C22" w:rsidP="00F35C22">
      <w:pPr>
        <w:pStyle w:val="FootnoteText"/>
      </w:pPr>
      <w:r w:rsidRPr="00F35C22">
        <w:rPr>
          <w:vertAlign w:val="superscript"/>
        </w:rPr>
        <w:footnoteRef/>
      </w:r>
      <w:r w:rsidRPr="00F35C22">
        <w:t>Restatement (Third) of Unfair Competition §25(2) (1995).</w:t>
      </w:r>
    </w:p>
  </w:footnote>
  <w:footnote w:id="16">
    <w:p w14:paraId="109A4F37" w14:textId="22FB923B" w:rsidR="00F35C22" w:rsidRPr="00F35C22" w:rsidRDefault="00F35C22" w:rsidP="00F35C22">
      <w:pPr>
        <w:pStyle w:val="FootnoteText"/>
      </w:pPr>
      <w:r w:rsidRPr="00F35C22">
        <w:rPr>
          <w:rStyle w:val="FootnoteReference"/>
          <w:rFonts w:eastAsiaTheme="majorEastAsia"/>
        </w:rPr>
        <w:footnoteRef/>
      </w:r>
      <w:r w:rsidRPr="00F35C22">
        <w:rPr>
          <w:i/>
        </w:rPr>
        <w:t>See</w:t>
      </w:r>
      <w:r w:rsidRPr="00F35C22">
        <w:t xml:space="preserve"> New York Yankees </w:t>
      </w:r>
      <w:proofErr w:type="spellStart"/>
      <w:r w:rsidRPr="00F35C22">
        <w:t>P’ship</w:t>
      </w:r>
      <w:proofErr w:type="spellEnd"/>
      <w:r w:rsidRPr="00F35C22">
        <w:t xml:space="preserve"> v.</w:t>
      </w:r>
      <w:r w:rsidRPr="00F35C22">
        <w:t xml:space="preserve"> </w:t>
      </w:r>
      <w:r w:rsidRPr="00F35C22">
        <w:t>IET Prods.</w:t>
      </w:r>
      <w:r w:rsidRPr="00F35C22">
        <w:t xml:space="preserve"> </w:t>
      </w:r>
      <w:r w:rsidRPr="00F35C22">
        <w:t>&amp; Servs., Inc., 114 USPQ2d 1497, 1509 (T.T.A.B.</w:t>
      </w:r>
      <w:r w:rsidRPr="00F35C22">
        <w:t xml:space="preserve"> </w:t>
      </w:r>
      <w:r w:rsidRPr="00F35C22">
        <w:t>2015) (refusing to consider fair use exclusion in opposition proceeding where applicant intended to use the mark as a trademark).</w:t>
      </w:r>
      <w:r w:rsidRPr="00F35C22">
        <w:t xml:space="preserve"> </w:t>
      </w:r>
      <w:r w:rsidRPr="00F35C22">
        <w:rPr>
          <w:i/>
        </w:rPr>
        <w:t>But cf.</w:t>
      </w:r>
      <w:r w:rsidRPr="00F35C22">
        <w:rPr>
          <w:i/>
        </w:rPr>
        <w:t xml:space="preserve"> </w:t>
      </w:r>
      <w:r w:rsidRPr="00F35C22">
        <w:t>Louis Vuitton Malletier, S.A.</w:t>
      </w:r>
      <w:r w:rsidRPr="00F35C22">
        <w:t xml:space="preserve"> </w:t>
      </w:r>
      <w:r w:rsidRPr="00F35C22">
        <w:t>v.</w:t>
      </w:r>
      <w:r w:rsidRPr="00F35C22">
        <w:t xml:space="preserve"> </w:t>
      </w:r>
      <w:r w:rsidRPr="00F35C22">
        <w:t>My Other Bag, Inc., 156 F.</w:t>
      </w:r>
      <w:r w:rsidRPr="00F35C22">
        <w:t xml:space="preserve"> </w:t>
      </w:r>
      <w:r w:rsidRPr="00F35C22">
        <w:t>Supp.</w:t>
      </w:r>
      <w:r w:rsidRPr="00F35C22">
        <w:t xml:space="preserve"> </w:t>
      </w:r>
      <w:r w:rsidRPr="00F35C22">
        <w:t>3d 425, 437–38, 117 USPQ2d 1537, 1545 (S.D.N.Y.</w:t>
      </w:r>
      <w:r w:rsidRPr="00F35C22">
        <w:t xml:space="preserve"> </w:t>
      </w:r>
      <w:r w:rsidRPr="00F35C22">
        <w:t xml:space="preserve">2016) (holding that defendant’s use of a drawing of a Louis Vuitton handbag on its canvas tote bags was not used as a designation of the source of the defendant’s goods), </w:t>
      </w:r>
      <w:r w:rsidRPr="00F35C22">
        <w:rPr>
          <w:i/>
        </w:rPr>
        <w:t>aff’d</w:t>
      </w:r>
      <w:r w:rsidRPr="00F35C22">
        <w:t>, 674 F.</w:t>
      </w:r>
      <w:r w:rsidRPr="00F35C22">
        <w:t xml:space="preserve"> </w:t>
      </w:r>
      <w:proofErr w:type="spellStart"/>
      <w:r w:rsidRPr="00F35C22">
        <w:t>App’x</w:t>
      </w:r>
      <w:proofErr w:type="spellEnd"/>
      <w:r w:rsidRPr="00F35C22">
        <w:t xml:space="preserve"> 16 (2d Cir.</w:t>
      </w:r>
      <w:r w:rsidRPr="00F35C22">
        <w:t xml:space="preserve"> </w:t>
      </w:r>
      <w:r w:rsidRPr="00F35C22">
        <w:t>2016) (affirming the district court’s determination that this was not a designation of source).</w:t>
      </w:r>
      <w:r w:rsidRPr="00F35C22">
        <w:t xml:space="preserve"> </w:t>
      </w:r>
      <w:r w:rsidRPr="00F35C22">
        <w:t>In McKeon Prods., Inc.</w:t>
      </w:r>
      <w:r w:rsidRPr="00F35C22">
        <w:t xml:space="preserve"> </w:t>
      </w:r>
      <w:r w:rsidRPr="00F35C22">
        <w:t>v.</w:t>
      </w:r>
      <w:r w:rsidRPr="00F35C22">
        <w:t xml:space="preserve"> </w:t>
      </w:r>
      <w:proofErr w:type="spellStart"/>
      <w:r w:rsidRPr="00F35C22">
        <w:t>SureFire</w:t>
      </w:r>
      <w:proofErr w:type="spellEnd"/>
      <w:r w:rsidRPr="00F35C22">
        <w:t xml:space="preserve"> LLC, 2023 WL 6397754, 2023 BL 346655 (E.D.</w:t>
      </w:r>
      <w:r w:rsidRPr="00F35C22">
        <w:t xml:space="preserve"> </w:t>
      </w:r>
      <w:r w:rsidRPr="00F35C22">
        <w:t>Mich.</w:t>
      </w:r>
      <w:r w:rsidRPr="00F35C22">
        <w:t xml:space="preserve"> </w:t>
      </w:r>
      <w:r w:rsidRPr="00F35C22">
        <w:t>Sept.</w:t>
      </w:r>
      <w:r w:rsidRPr="00F35C22">
        <w:t xml:space="preserve"> </w:t>
      </w:r>
      <w:r w:rsidRPr="00F35C22">
        <w:t>29, 2023), the court applied this exclusion in a somewhat odd way.</w:t>
      </w:r>
      <w:r w:rsidRPr="00F35C22">
        <w:t xml:space="preserve"> </w:t>
      </w:r>
      <w:r w:rsidRPr="00F35C22">
        <w:t xml:space="preserve">It seemed to hold that </w:t>
      </w:r>
      <w:r w:rsidRPr="00F35C22">
        <w:rPr>
          <w:i/>
        </w:rPr>
        <w:t>any</w:t>
      </w:r>
      <w:r w:rsidRPr="00F35C22">
        <w:t xml:space="preserve"> non-trademark use was excluded from liability by the fair use exclusion.</w:t>
      </w:r>
      <w:r w:rsidRPr="00F35C22">
        <w:t xml:space="preserve"> </w:t>
      </w:r>
      <w:r w:rsidRPr="00F35C22">
        <w:rPr>
          <w:i/>
        </w:rPr>
        <w:t>Id</w:t>
      </w:r>
      <w:r w:rsidRPr="00F35C22">
        <w:t>.</w:t>
      </w:r>
      <w:r w:rsidRPr="00F35C22">
        <w:t xml:space="preserve"> </w:t>
      </w:r>
      <w:r w:rsidRPr="00F35C22">
        <w:t>at *7.</w:t>
      </w:r>
      <w:r w:rsidRPr="00F35C22">
        <w:t xml:space="preserve"> </w:t>
      </w:r>
    </w:p>
    <w:p w14:paraId="0ADDB971" w14:textId="77777777" w:rsidR="00F35C22" w:rsidRPr="00396E6B" w:rsidRDefault="00F35C22" w:rsidP="00396E6B">
      <w:pPr>
        <w:pStyle w:val="FootnoteText"/>
      </w:pPr>
    </w:p>
  </w:footnote>
  <w:footnote w:id="17">
    <w:p w14:paraId="6F348F32" w14:textId="51454687" w:rsidR="00F35C22" w:rsidRPr="00370941" w:rsidRDefault="00F35C22" w:rsidP="00F35C22">
      <w:pPr>
        <w:pStyle w:val="FootnoteText"/>
      </w:pPr>
      <w:r w:rsidRPr="00F35C22">
        <w:rPr>
          <w:vertAlign w:val="superscript"/>
        </w:rPr>
        <w:footnoteRef/>
      </w:r>
      <w:r w:rsidRPr="00F35C22">
        <w:t>Lanham Act §33(b)(4), 15 U.S.C.</w:t>
      </w:r>
      <w:r w:rsidRPr="00F35C22">
        <w:t xml:space="preserve"> </w:t>
      </w:r>
      <w:r w:rsidRPr="00F35C22">
        <w:t>§1115(b)(4) (emphasis added).</w:t>
      </w:r>
    </w:p>
  </w:footnote>
  <w:footnote w:id="18">
    <w:p w14:paraId="782ACC13" w14:textId="37DEC5C2" w:rsidR="00F35C22" w:rsidRPr="00370941" w:rsidRDefault="00F35C22" w:rsidP="00F35C22">
      <w:pPr>
        <w:pStyle w:val="FootnoteText"/>
      </w:pPr>
      <w:r w:rsidRPr="00F35C22">
        <w:rPr>
          <w:vertAlign w:val="superscript"/>
        </w:rPr>
        <w:footnoteRef/>
      </w:r>
      <w:r w:rsidRPr="00F35C22">
        <w:t>Lanham Act §43(c)(1), 15 U.S.C.</w:t>
      </w:r>
      <w:r w:rsidRPr="00F35C22">
        <w:t xml:space="preserve"> </w:t>
      </w:r>
      <w:r w:rsidRPr="00F35C22">
        <w:t>§1125(c)(1) (emphasis added).</w:t>
      </w:r>
    </w:p>
  </w:footnote>
  <w:footnote w:id="19">
    <w:p w14:paraId="4E27E104" w14:textId="2825B535" w:rsidR="00F35C22" w:rsidRPr="00370941" w:rsidRDefault="00F35C22" w:rsidP="00F35C22">
      <w:pPr>
        <w:pStyle w:val="FootnoteText"/>
      </w:pPr>
      <w:r w:rsidRPr="00F35C22">
        <w:rPr>
          <w:vertAlign w:val="superscript"/>
        </w:rPr>
        <w:footnoteRef/>
      </w:r>
      <w:r w:rsidRPr="00F35C22">
        <w:rPr>
          <w:i/>
        </w:rPr>
        <w:t>See</w:t>
      </w:r>
      <w:r w:rsidRPr="00F35C22">
        <w:t xml:space="preserve"> Rosetta Stone, Ltd.</w:t>
      </w:r>
      <w:r w:rsidRPr="00F35C22">
        <w:t xml:space="preserve"> </w:t>
      </w:r>
      <w:r w:rsidRPr="00F35C22">
        <w:t>v.</w:t>
      </w:r>
      <w:r w:rsidRPr="00F35C22">
        <w:t xml:space="preserve"> </w:t>
      </w:r>
      <w:r w:rsidRPr="00F35C22">
        <w:t>Google, Inc., 676 F.3d 144, 169, 102 USPQ2d 1473 (4th Cir.</w:t>
      </w:r>
      <w:r w:rsidRPr="00F35C22">
        <w:t xml:space="preserve"> </w:t>
      </w:r>
      <w:r w:rsidRPr="00F35C22">
        <w:t>2012) (suggesting that trademark use is not required).</w:t>
      </w:r>
      <w:r w:rsidRPr="00F35C22">
        <w:t xml:space="preserve"> </w:t>
      </w:r>
      <w:r w:rsidRPr="00F35C22">
        <w:t>The meaning of this language is discussed further in Chapter 9, §IV.</w:t>
      </w:r>
    </w:p>
  </w:footnote>
  <w:footnote w:id="20">
    <w:p w14:paraId="29522F43" w14:textId="7FB9689C" w:rsidR="00F35C22" w:rsidRPr="00F35C22" w:rsidRDefault="00F35C22" w:rsidP="00F35C22">
      <w:pPr>
        <w:pStyle w:val="FootnoteText"/>
      </w:pPr>
      <w:r w:rsidRPr="00F35C22">
        <w:rPr>
          <w:vertAlign w:val="superscript"/>
        </w:rPr>
        <w:footnoteRef/>
      </w:r>
      <w:r w:rsidRPr="00F35C22">
        <w:t>If the operative language of §43(c)(1) requires a trademark use, then one should attempt to interpret §43(c)(3)(A) in a manner that avoids it being superfluous.</w:t>
      </w:r>
      <w:r w:rsidRPr="00F35C22">
        <w:t xml:space="preserve"> </w:t>
      </w:r>
      <w:r w:rsidRPr="00F35C22">
        <w:t>The complicated wording provides a possible interpretation—that the phrase “other than as a designation of source” refers to nominative and descriptive uses, but not all other fair uses.</w:t>
      </w:r>
      <w:r w:rsidRPr="00F35C22">
        <w:t xml:space="preserve"> </w:t>
      </w:r>
      <w:r w:rsidRPr="00F35C22">
        <w:t>However, that would still make the provision partly superfluous, and the omission of a comma before the phrase in the statute makes that interpretation grammatically unsatisfactory.</w:t>
      </w:r>
    </w:p>
    <w:p w14:paraId="50EBEEB6" w14:textId="77777777" w:rsidR="00F35C22" w:rsidRPr="00370941" w:rsidRDefault="00F35C22" w:rsidP="00FD0F5B">
      <w:pPr>
        <w:pStyle w:val="footnote"/>
      </w:pPr>
    </w:p>
  </w:footnote>
  <w:footnote w:id="21">
    <w:p w14:paraId="2CB4656A" w14:textId="49A57414" w:rsidR="00F35C22" w:rsidRPr="00F35C22" w:rsidRDefault="00F35C22" w:rsidP="00F35C22">
      <w:pPr>
        <w:pStyle w:val="FootnoteText"/>
      </w:pPr>
      <w:r w:rsidRPr="00F35C22">
        <w:rPr>
          <w:vertAlign w:val="superscript"/>
        </w:rPr>
        <w:footnoteRef/>
      </w:r>
      <w:r w:rsidRPr="00F35C22">
        <w:rPr>
          <w:i/>
        </w:rPr>
        <w:t>See</w:t>
      </w:r>
      <w:r w:rsidRPr="00F35C22">
        <w:t xml:space="preserve"> Chapter 6, §II.D.1.</w:t>
      </w:r>
      <w:r w:rsidRPr="00F35C22">
        <w:t xml:space="preserve"> </w:t>
      </w:r>
      <w:r w:rsidRPr="00F35C22">
        <w:t>The original House version of the exclusion provisions would have retained the comparative advertising and news reporting exclusions, but replaced the noncommercial use exclusion with an exclusion as follows:</w:t>
      </w:r>
    </w:p>
    <w:p w14:paraId="1FA35DB0" w14:textId="67CE5B5B" w:rsidR="00F35C22" w:rsidRPr="00F35C22" w:rsidRDefault="00F35C22" w:rsidP="00F35C22">
      <w:pPr>
        <w:pStyle w:val="BQuotelong"/>
      </w:pPr>
      <w:r w:rsidRPr="00F35C22">
        <w:t>Fair use of a famous mark by another person, other than as a designation of source for the person’s goods or services, including for purposes of identifying and parodying, criticizing, or commenting upon the famous mark owner or the goods or services of the famous mark owner.</w:t>
      </w:r>
    </w:p>
    <w:p w14:paraId="594DFC08" w14:textId="75FBBCB8" w:rsidR="00F35C22" w:rsidRPr="00370941" w:rsidRDefault="00F35C22" w:rsidP="00F35C22">
      <w:pPr>
        <w:pStyle w:val="FootnoteText"/>
      </w:pPr>
      <w:r w:rsidRPr="00F35C22">
        <w:t xml:space="preserve"> </w:t>
      </w:r>
      <w:r w:rsidRPr="00F35C22">
        <w:rPr>
          <w:smallCaps/>
        </w:rPr>
        <w:t>H.R.</w:t>
      </w:r>
      <w:r w:rsidRPr="00F35C22">
        <w:rPr>
          <w:smallCaps/>
        </w:rPr>
        <w:t xml:space="preserve"> </w:t>
      </w:r>
      <w:r w:rsidRPr="00F35C22">
        <w:rPr>
          <w:smallCaps/>
        </w:rPr>
        <w:t>Rep.</w:t>
      </w:r>
      <w:r w:rsidRPr="00F35C22">
        <w:rPr>
          <w:smallCaps/>
        </w:rPr>
        <w:t xml:space="preserve"> </w:t>
      </w:r>
      <w:r w:rsidRPr="00F35C22">
        <w:rPr>
          <w:smallCaps/>
        </w:rPr>
        <w:t>No</w:t>
      </w:r>
      <w:r w:rsidRPr="00F35C22">
        <w:t>.</w:t>
      </w:r>
      <w:r w:rsidRPr="00F35C22">
        <w:t xml:space="preserve"> </w:t>
      </w:r>
      <w:r w:rsidRPr="00F35C22">
        <w:t>109-23, at 2 (Mar.</w:t>
      </w:r>
      <w:r w:rsidRPr="00F35C22">
        <w:t xml:space="preserve"> </w:t>
      </w:r>
      <w:r w:rsidRPr="00F35C22">
        <w:t>17, 2005).</w:t>
      </w:r>
    </w:p>
  </w:footnote>
  <w:footnote w:id="22">
    <w:p w14:paraId="06CD4FBA" w14:textId="6B62FFD6" w:rsidR="00F35C22" w:rsidRPr="00370941" w:rsidRDefault="00F35C22" w:rsidP="00F35C22">
      <w:pPr>
        <w:pStyle w:val="FootnoteText"/>
      </w:pPr>
      <w:r w:rsidRPr="00F35C22">
        <w:rPr>
          <w:vertAlign w:val="superscript"/>
        </w:rPr>
        <w:footnoteRef/>
      </w:r>
      <w:r w:rsidRPr="00F35C22">
        <w:rPr>
          <w:i/>
        </w:rPr>
        <w:t xml:space="preserve">See </w:t>
      </w:r>
      <w:r w:rsidRPr="00F35C22">
        <w:t>§IV, below.</w:t>
      </w:r>
    </w:p>
  </w:footnote>
  <w:footnote w:id="23">
    <w:p w14:paraId="2B3C496C" w14:textId="4FFDB1B9" w:rsidR="00F35C22" w:rsidRPr="00370941" w:rsidRDefault="00F35C22" w:rsidP="00F35C22">
      <w:pPr>
        <w:pStyle w:val="FootnoteText"/>
      </w:pPr>
      <w:r w:rsidRPr="00F35C22">
        <w:rPr>
          <w:vertAlign w:val="superscript"/>
        </w:rPr>
        <w:footnoteRef/>
      </w:r>
      <w:r w:rsidRPr="00F35C22">
        <w:rPr>
          <w:i/>
        </w:rPr>
        <w:t>See</w:t>
      </w:r>
      <w:r w:rsidRPr="00F35C22">
        <w:t xml:space="preserve"> KP Permanent Make-Up, Inc.</w:t>
      </w:r>
      <w:r w:rsidRPr="00F35C22">
        <w:t xml:space="preserve"> </w:t>
      </w:r>
      <w:r w:rsidRPr="00F35C22">
        <w:t>v.</w:t>
      </w:r>
      <w:r w:rsidRPr="00F35C22">
        <w:t xml:space="preserve"> </w:t>
      </w:r>
      <w:r w:rsidRPr="00F35C22">
        <w:t>Lasting Impression I, Inc., 543 U.S.</w:t>
      </w:r>
      <w:r w:rsidRPr="00F35C22">
        <w:t xml:space="preserve"> </w:t>
      </w:r>
      <w:r w:rsidRPr="00F35C22">
        <w:t xml:space="preserve">111, 121–22, 72 USPQ2d 1833 (2004) (defendant not required to negate confusion </w:t>
      </w:r>
      <w:proofErr w:type="gramStart"/>
      <w:r w:rsidRPr="00F35C22">
        <w:t>in order to</w:t>
      </w:r>
      <w:proofErr w:type="gramEnd"/>
      <w:r w:rsidRPr="00F35C22">
        <w:t xml:space="preserve"> invoke descriptive fair use defense).</w:t>
      </w:r>
    </w:p>
  </w:footnote>
  <w:footnote w:id="24">
    <w:p w14:paraId="2F370BBF" w14:textId="77BB17F2" w:rsidR="00F35C22" w:rsidRPr="00370941" w:rsidRDefault="00F35C22" w:rsidP="00F35C22">
      <w:pPr>
        <w:pStyle w:val="FootnoteText"/>
      </w:pPr>
      <w:r w:rsidRPr="00F35C22">
        <w:rPr>
          <w:vertAlign w:val="superscript"/>
        </w:rPr>
        <w:footnoteRef/>
      </w:r>
      <w:r w:rsidRPr="00F35C22">
        <w:t>Lanham Act §33(b)(4), 15 U.S.C.</w:t>
      </w:r>
      <w:r w:rsidRPr="00F35C22">
        <w:t xml:space="preserve"> </w:t>
      </w:r>
      <w:r w:rsidRPr="00F35C22">
        <w:t>§1115(b)(4).</w:t>
      </w:r>
    </w:p>
  </w:footnote>
  <w:footnote w:id="25">
    <w:p w14:paraId="2C36743D" w14:textId="2C7E3967" w:rsidR="00F35C22" w:rsidRPr="00370941" w:rsidRDefault="00F35C22" w:rsidP="00F35C22">
      <w:pPr>
        <w:pStyle w:val="FootnoteText"/>
      </w:pPr>
      <w:r w:rsidRPr="00F35C22">
        <w:rPr>
          <w:vertAlign w:val="superscript"/>
        </w:rPr>
        <w:footnoteRef/>
      </w:r>
      <w:r w:rsidRPr="00F35C22">
        <w:rPr>
          <w:i/>
        </w:rPr>
        <w:t>E</w:t>
      </w:r>
      <w:r w:rsidRPr="00F35C22">
        <w:t>.</w:t>
      </w:r>
      <w:r w:rsidRPr="00F35C22">
        <w:rPr>
          <w:i/>
        </w:rPr>
        <w:t>g</w:t>
      </w:r>
      <w:r w:rsidRPr="00F35C22">
        <w:t>., Century 21 Real Estate Corp.</w:t>
      </w:r>
      <w:r w:rsidRPr="00F35C22">
        <w:t xml:space="preserve"> </w:t>
      </w:r>
      <w:r w:rsidRPr="00F35C22">
        <w:t>v.</w:t>
      </w:r>
      <w:r w:rsidRPr="00F35C22">
        <w:t xml:space="preserve"> </w:t>
      </w:r>
      <w:proofErr w:type="spellStart"/>
      <w:r w:rsidRPr="00F35C22">
        <w:t>Lendingtree</w:t>
      </w:r>
      <w:proofErr w:type="spellEnd"/>
      <w:r w:rsidRPr="00F35C22">
        <w:t>, Inc., 425 F.3d 211, 21–22, 76 USPQ2d 1769 (3d Cir.</w:t>
      </w:r>
      <w:r w:rsidRPr="00F35C22">
        <w:t xml:space="preserve"> </w:t>
      </w:r>
      <w:r w:rsidRPr="00F35C22">
        <w:t>2005);</w:t>
      </w:r>
      <w:r w:rsidRPr="00F35C22">
        <w:t xml:space="preserve"> </w:t>
      </w:r>
      <w:r w:rsidRPr="00F35C22">
        <w:t>New Kids on the Block v.</w:t>
      </w:r>
      <w:r w:rsidRPr="00F35C22">
        <w:t xml:space="preserve"> </w:t>
      </w:r>
      <w:r w:rsidRPr="00F35C22">
        <w:t>News Am.</w:t>
      </w:r>
      <w:r w:rsidRPr="00F35C22">
        <w:t xml:space="preserve"> </w:t>
      </w:r>
      <w:r w:rsidRPr="00F35C22">
        <w:t>Publ’g, Inc., 971 F.2d 302, 23 USPQ2d 1534 (9th Cir.</w:t>
      </w:r>
      <w:r w:rsidRPr="00F35C22">
        <w:t xml:space="preserve"> </w:t>
      </w:r>
      <w:r w:rsidRPr="00F35C22">
        <w:t>1992).</w:t>
      </w:r>
      <w:r w:rsidRPr="00F35C22">
        <w:t xml:space="preserve"> </w:t>
      </w:r>
      <w:r w:rsidRPr="00F35C22">
        <w:rPr>
          <w:i/>
        </w:rPr>
        <w:t>But see</w:t>
      </w:r>
      <w:r w:rsidRPr="00F35C22">
        <w:t xml:space="preserve"> Lorillard Tobacco Co.</w:t>
      </w:r>
      <w:r w:rsidRPr="00F35C22">
        <w:t xml:space="preserve"> </w:t>
      </w:r>
      <w:r w:rsidRPr="00F35C22">
        <w:t>v.</w:t>
      </w:r>
      <w:r w:rsidRPr="00F35C22">
        <w:t xml:space="preserve"> </w:t>
      </w:r>
      <w:r w:rsidRPr="00F35C22">
        <w:t>S&amp;M Brands, Inc., 616 F.</w:t>
      </w:r>
      <w:r w:rsidRPr="00F35C22">
        <w:t xml:space="preserve"> </w:t>
      </w:r>
      <w:r w:rsidRPr="00F35C22">
        <w:t>Supp.</w:t>
      </w:r>
      <w:r w:rsidRPr="00F35C22">
        <w:t xml:space="preserve"> </w:t>
      </w:r>
      <w:r w:rsidRPr="00F35C22">
        <w:t>2d 581, 588–89 (E.D.</w:t>
      </w:r>
      <w:r w:rsidRPr="00F35C22">
        <w:t xml:space="preserve"> </w:t>
      </w:r>
      <w:r w:rsidRPr="00F35C22">
        <w:t>Va.</w:t>
      </w:r>
      <w:r w:rsidRPr="00F35C22">
        <w:t xml:space="preserve"> </w:t>
      </w:r>
      <w:r w:rsidRPr="00F35C22">
        <w:t>2009) (noting that the Fourth Circuit had not adopted nominative fair use and declining to follow it).</w:t>
      </w:r>
      <w:r w:rsidRPr="00F35C22">
        <w:t xml:space="preserve"> </w:t>
      </w:r>
      <w:r w:rsidRPr="00F35C22">
        <w:t xml:space="preserve">Comparative advertising, which is a form of nominative use, has been recognized as a category of </w:t>
      </w:r>
      <w:proofErr w:type="spellStart"/>
      <w:r w:rsidRPr="00F35C22">
        <w:t>noninfringing</w:t>
      </w:r>
      <w:proofErr w:type="spellEnd"/>
      <w:r w:rsidRPr="00F35C22">
        <w:t xml:space="preserve"> use for a longer time.</w:t>
      </w:r>
      <w:r w:rsidRPr="00F35C22">
        <w:t xml:space="preserve"> </w:t>
      </w:r>
      <w:r w:rsidRPr="00F35C22">
        <w:rPr>
          <w:i/>
        </w:rPr>
        <w:t>See</w:t>
      </w:r>
      <w:r w:rsidRPr="00F35C22">
        <w:t xml:space="preserve"> R.G.</w:t>
      </w:r>
      <w:r w:rsidRPr="00F35C22">
        <w:t xml:space="preserve"> </w:t>
      </w:r>
      <w:r w:rsidRPr="00F35C22">
        <w:t>Smith v.</w:t>
      </w:r>
      <w:r w:rsidRPr="00F35C22">
        <w:t xml:space="preserve"> </w:t>
      </w:r>
      <w:r w:rsidRPr="00F35C22">
        <w:t>Chanel, Inc., 402 F.2d 562, 159 USPQ 388 (9th Cir.</w:t>
      </w:r>
      <w:r w:rsidRPr="00F35C22">
        <w:t xml:space="preserve"> </w:t>
      </w:r>
      <w:r w:rsidRPr="00F35C22">
        <w:t>1968).</w:t>
      </w:r>
    </w:p>
  </w:footnote>
  <w:footnote w:id="26">
    <w:p w14:paraId="0C716950" w14:textId="016CF412" w:rsidR="00F35C22" w:rsidRPr="00370941" w:rsidRDefault="00F35C22" w:rsidP="00F35C22">
      <w:pPr>
        <w:pStyle w:val="FootnoteText"/>
      </w:pPr>
      <w:r w:rsidRPr="00F35C22">
        <w:rPr>
          <w:vertAlign w:val="superscript"/>
        </w:rPr>
        <w:footnoteRef/>
      </w:r>
      <w:r w:rsidRPr="00F35C22">
        <w:t>Lanham Act §43(c)(4)(A), 15 U.S.C.</w:t>
      </w:r>
      <w:r w:rsidRPr="00F35C22">
        <w:t xml:space="preserve"> </w:t>
      </w:r>
      <w:r w:rsidRPr="00F35C22">
        <w:t xml:space="preserve">§1125(c)(4)(A), </w:t>
      </w:r>
      <w:r w:rsidRPr="00F35C22">
        <w:rPr>
          <w:i/>
        </w:rPr>
        <w:t>superseded by</w:t>
      </w:r>
      <w:r w:rsidRPr="00F35C22">
        <w:t xml:space="preserve"> the Trademark Dilution Revision Act of 2006, Pub.</w:t>
      </w:r>
      <w:r w:rsidRPr="00F35C22">
        <w:t xml:space="preserve"> </w:t>
      </w:r>
      <w:r w:rsidRPr="00F35C22">
        <w:t>L.</w:t>
      </w:r>
      <w:r w:rsidRPr="00F35C22">
        <w:t xml:space="preserve"> </w:t>
      </w:r>
      <w:r w:rsidRPr="00F35C22">
        <w:t>No.</w:t>
      </w:r>
      <w:r w:rsidRPr="00F35C22">
        <w:t xml:space="preserve"> </w:t>
      </w:r>
      <w:r w:rsidRPr="00F35C22">
        <w:t>109-312, 120 Stat.</w:t>
      </w:r>
      <w:r w:rsidRPr="00F35C22">
        <w:t xml:space="preserve"> </w:t>
      </w:r>
      <w:r w:rsidRPr="00F35C22">
        <w:t>1730 (2006) (codified at 15 U.S.C.</w:t>
      </w:r>
      <w:r w:rsidRPr="00F35C22">
        <w:t xml:space="preserve"> </w:t>
      </w:r>
      <w:r w:rsidRPr="00F35C22">
        <w:t>§1125(c)(3)(A)).</w:t>
      </w:r>
    </w:p>
  </w:footnote>
  <w:footnote w:id="27">
    <w:p w14:paraId="6E22AB0D" w14:textId="4BDC0D3C" w:rsidR="00F35C22" w:rsidRPr="00370941" w:rsidRDefault="00F35C22" w:rsidP="00F35C22">
      <w:pPr>
        <w:pStyle w:val="FootnoteText"/>
      </w:pPr>
      <w:r w:rsidRPr="00F35C22">
        <w:rPr>
          <w:vertAlign w:val="superscript"/>
        </w:rPr>
        <w:footnoteRef/>
      </w:r>
      <w:r w:rsidRPr="00F35C22">
        <w:t>In the infringement section of the Lanham Act, this is a defense.</w:t>
      </w:r>
      <w:r w:rsidRPr="00F35C22">
        <w:t xml:space="preserve"> </w:t>
      </w:r>
      <w:r w:rsidRPr="00F35C22">
        <w:rPr>
          <w:i/>
        </w:rPr>
        <w:t>See</w:t>
      </w:r>
      <w:r w:rsidRPr="00F35C22">
        <w:t xml:space="preserve"> KP Permanent Make-Up, Inc.</w:t>
      </w:r>
      <w:r w:rsidRPr="00F35C22">
        <w:t xml:space="preserve"> </w:t>
      </w:r>
      <w:r w:rsidRPr="00F35C22">
        <w:t>v.</w:t>
      </w:r>
      <w:r w:rsidRPr="00F35C22">
        <w:t xml:space="preserve"> </w:t>
      </w:r>
      <w:r w:rsidRPr="00F35C22">
        <w:t>Lasting Impression I, Inc., 543 U.S.</w:t>
      </w:r>
      <w:r w:rsidRPr="00F35C22">
        <w:t xml:space="preserve"> </w:t>
      </w:r>
      <w:r w:rsidRPr="00F35C22">
        <w:t>111, 115, 72 USPQ2d 1833 (2004) (describing it as an “affirmative defense”).</w:t>
      </w:r>
    </w:p>
  </w:footnote>
  <w:footnote w:id="28">
    <w:p w14:paraId="68F5A2E4" w14:textId="6BCD32C6" w:rsidR="00F35C22" w:rsidRPr="00370941" w:rsidRDefault="00F35C22" w:rsidP="00F35C22">
      <w:pPr>
        <w:pStyle w:val="FootnoteText"/>
      </w:pPr>
      <w:r w:rsidRPr="00F35C22">
        <w:rPr>
          <w:vertAlign w:val="superscript"/>
        </w:rPr>
        <w:footnoteRef/>
      </w:r>
      <w:r w:rsidRPr="00F35C22">
        <w:rPr>
          <w:i/>
        </w:rPr>
        <w:t>E</w:t>
      </w:r>
      <w:r w:rsidRPr="00F35C22">
        <w:t>.</w:t>
      </w:r>
      <w:r w:rsidRPr="00F35C22">
        <w:rPr>
          <w:i/>
        </w:rPr>
        <w:t>g</w:t>
      </w:r>
      <w:r w:rsidRPr="00F35C22">
        <w:t>., TCPIP Holding Co.</w:t>
      </w:r>
      <w:r w:rsidRPr="00F35C22">
        <w:t xml:space="preserve"> </w:t>
      </w:r>
      <w:r w:rsidRPr="00F35C22">
        <w:t>v.</w:t>
      </w:r>
      <w:r w:rsidRPr="00F35C22">
        <w:t xml:space="preserve"> </w:t>
      </w:r>
      <w:r w:rsidRPr="00F35C22">
        <w:t>Haar Commc’ns, Inc., 244 F.3d 88, 103–04 &amp; n.12, 57 USPQ2d 1969 (2d Cir.</w:t>
      </w:r>
      <w:r w:rsidRPr="00F35C22">
        <w:t xml:space="preserve"> </w:t>
      </w:r>
      <w:r w:rsidRPr="00F35C22">
        <w:t>2001);</w:t>
      </w:r>
      <w:r w:rsidRPr="00F35C22">
        <w:t xml:space="preserve"> </w:t>
      </w:r>
      <w:r w:rsidRPr="00F35C22">
        <w:t>Trans Union LLC v.</w:t>
      </w:r>
      <w:r w:rsidRPr="00F35C22">
        <w:t xml:space="preserve"> </w:t>
      </w:r>
      <w:r w:rsidRPr="00F35C22">
        <w:t>Credit Research, Inc., 142 F.</w:t>
      </w:r>
      <w:r w:rsidRPr="00F35C22">
        <w:t xml:space="preserve"> </w:t>
      </w:r>
      <w:r w:rsidRPr="00F35C22">
        <w:t>Supp.</w:t>
      </w:r>
      <w:r w:rsidRPr="00F35C22">
        <w:t xml:space="preserve"> </w:t>
      </w:r>
      <w:r w:rsidRPr="00F35C22">
        <w:t>2d 1029, 1045 (N.D.</w:t>
      </w:r>
      <w:r w:rsidRPr="00F35C22">
        <w:t xml:space="preserve"> </w:t>
      </w:r>
      <w:r w:rsidRPr="00F35C22">
        <w:t>Ill.</w:t>
      </w:r>
      <w:r w:rsidRPr="00F35C22">
        <w:t xml:space="preserve"> </w:t>
      </w:r>
      <w:r w:rsidRPr="00F35C22">
        <w:t>2001);</w:t>
      </w:r>
      <w:r w:rsidRPr="00F35C22">
        <w:t xml:space="preserve"> </w:t>
      </w:r>
      <w:r w:rsidRPr="00F35C22">
        <w:t>Rainforest Café, Inc.</w:t>
      </w:r>
      <w:r w:rsidRPr="00F35C22">
        <w:t xml:space="preserve"> </w:t>
      </w:r>
      <w:r w:rsidRPr="00F35C22">
        <w:t>v.</w:t>
      </w:r>
      <w:r w:rsidRPr="00F35C22">
        <w:t xml:space="preserve"> </w:t>
      </w:r>
      <w:r w:rsidRPr="00F35C22">
        <w:t>Amazon, Inc., 86 F.</w:t>
      </w:r>
      <w:r w:rsidRPr="00F35C22">
        <w:t xml:space="preserve"> </w:t>
      </w:r>
      <w:r w:rsidRPr="00F35C22">
        <w:t>Supp.</w:t>
      </w:r>
      <w:r w:rsidRPr="00F35C22">
        <w:t xml:space="preserve"> </w:t>
      </w:r>
      <w:r w:rsidRPr="00F35C22">
        <w:t>2d 886, 906 (D.</w:t>
      </w:r>
      <w:r w:rsidRPr="00F35C22">
        <w:t xml:space="preserve"> </w:t>
      </w:r>
      <w:r w:rsidRPr="00F35C22">
        <w:t>Minn.</w:t>
      </w:r>
      <w:r w:rsidRPr="00F35C22">
        <w:t xml:space="preserve"> </w:t>
      </w:r>
      <w:r w:rsidRPr="00F35C22">
        <w:t>1999) (court applied fair use defense simultaneously to infringement and dilution claims).</w:t>
      </w:r>
      <w:r w:rsidRPr="00F35C22">
        <w:t xml:space="preserve"> </w:t>
      </w:r>
      <w:r w:rsidRPr="00F35C22">
        <w:t>The Second Circuit also had promulgated a multifactor test for dilution that included “adjectival use” as a factor counting against dilution.</w:t>
      </w:r>
      <w:r w:rsidRPr="00F35C22">
        <w:t xml:space="preserve"> </w:t>
      </w:r>
      <w:r w:rsidRPr="00F35C22">
        <w:t>Nabisco, Inc.</w:t>
      </w:r>
      <w:r w:rsidRPr="00F35C22">
        <w:t xml:space="preserve"> </w:t>
      </w:r>
      <w:r w:rsidRPr="00F35C22">
        <w:t>v.</w:t>
      </w:r>
      <w:r w:rsidRPr="00F35C22">
        <w:t xml:space="preserve"> </w:t>
      </w:r>
      <w:r w:rsidRPr="00F35C22">
        <w:t>PF Brands, Inc., 191 F.3d 208, 221, 51 USPQ2d 1882 (2d Cir.</w:t>
      </w:r>
      <w:r w:rsidRPr="00F35C22">
        <w:t xml:space="preserve"> </w:t>
      </w:r>
      <w:r w:rsidRPr="00F35C22">
        <w:t>1999).</w:t>
      </w:r>
      <w:r w:rsidRPr="00F35C22">
        <w:t xml:space="preserve"> </w:t>
      </w:r>
      <w:r w:rsidRPr="00F35C22">
        <w:t>Clearly, this factor was in accord with the descriptive fair use defense.</w:t>
      </w:r>
    </w:p>
  </w:footnote>
  <w:footnote w:id="29">
    <w:p w14:paraId="395A870E" w14:textId="0CB1089F" w:rsidR="00F35C22" w:rsidRPr="00F35C22" w:rsidRDefault="00F35C22" w:rsidP="00F35C22">
      <w:pPr>
        <w:pStyle w:val="FootnoteText"/>
      </w:pPr>
      <w:r w:rsidRPr="00F35C22">
        <w:rPr>
          <w:vertAlign w:val="superscript"/>
        </w:rPr>
        <w:footnoteRef/>
      </w:r>
      <w:r w:rsidRPr="00F35C22">
        <w:t>Section 33(b)(4) provides:</w:t>
      </w:r>
    </w:p>
    <w:p w14:paraId="60FBF229" w14:textId="7293A7D8" w:rsidR="00F35C22" w:rsidRPr="00F35C22" w:rsidRDefault="00F35C22" w:rsidP="00F35C22">
      <w:pPr>
        <w:pStyle w:val="BQuotelong"/>
      </w:pPr>
      <w:r w:rsidRPr="00F35C22">
        <w:t>That the use of the name, term, or device charged to be an infringement is a use, otherwise than as a mark, of the party’s individual name in his own business, or of the individual name of anyone in privity with such party, or of a term or device which is descriptive of and used fairly and in good faith only to describe the goods or services of such party, or their geographic origin.</w:t>
      </w:r>
      <w:r w:rsidRPr="00F35C22">
        <w:t xml:space="preserve"> </w:t>
      </w:r>
      <w:r w:rsidRPr="00F35C22">
        <w:t>…</w:t>
      </w:r>
    </w:p>
    <w:p w14:paraId="3C85F313" w14:textId="77777777" w:rsidR="00F35C22" w:rsidRPr="00370941" w:rsidRDefault="00F35C22" w:rsidP="00F35C22">
      <w:pPr>
        <w:pStyle w:val="FootnoteText"/>
      </w:pPr>
      <w:r w:rsidRPr="00F35C22">
        <w:t>15 U.S.C.</w:t>
      </w:r>
      <w:r w:rsidRPr="00F35C22">
        <w:t xml:space="preserve"> </w:t>
      </w:r>
      <w:r w:rsidRPr="00F35C22">
        <w:t>§1115(b)(4).</w:t>
      </w:r>
    </w:p>
  </w:footnote>
  <w:footnote w:id="30">
    <w:p w14:paraId="666DD203" w14:textId="5583E09E" w:rsidR="00F35C22" w:rsidRPr="00370941" w:rsidRDefault="00F35C22" w:rsidP="00F35C22">
      <w:pPr>
        <w:pStyle w:val="FootnoteText"/>
      </w:pPr>
      <w:r w:rsidRPr="00F35C22">
        <w:rPr>
          <w:vertAlign w:val="superscript"/>
        </w:rPr>
        <w:footnoteRef/>
      </w:r>
      <w:r w:rsidRPr="00F35C22">
        <w:t>Unlike the FTDA, the 1988 bill contained no express exclusions from liability.</w:t>
      </w:r>
      <w:r w:rsidRPr="00F35C22">
        <w:t xml:space="preserve"> </w:t>
      </w:r>
      <w:r w:rsidRPr="00F35C22">
        <w:t>See Chapter 6, §II.B.2, for a discussion of the 1988 bill.</w:t>
      </w:r>
      <w:r w:rsidRPr="00F35C22">
        <w:t xml:space="preserve"> </w:t>
      </w:r>
      <w:r w:rsidRPr="00F35C22">
        <w:t>However, the bill did require courts to consider the good-faith use of one’s own name or of a geographic term as a basis for refusing relief.</w:t>
      </w:r>
      <w:r w:rsidRPr="00F35C22">
        <w:t xml:space="preserve"> </w:t>
      </w:r>
      <w:r w:rsidRPr="00F35C22">
        <w:t>The Senate report states:</w:t>
      </w:r>
      <w:r w:rsidRPr="00F35C22">
        <w:t xml:space="preserve"> </w:t>
      </w:r>
      <w:r w:rsidRPr="00F35C22">
        <w:t xml:space="preserve">“[I]n determining how to tailor relief in such cases, the courts may on occasion wish to look to the fair use doctrine of Section 33(b)(4) of the [Lanham] Act.” </w:t>
      </w:r>
      <w:r w:rsidRPr="00F35C22">
        <w:rPr>
          <w:smallCaps/>
        </w:rPr>
        <w:t>S.</w:t>
      </w:r>
      <w:r w:rsidRPr="00F35C22">
        <w:rPr>
          <w:smallCaps/>
        </w:rPr>
        <w:t xml:space="preserve"> </w:t>
      </w:r>
      <w:r w:rsidRPr="00F35C22">
        <w:rPr>
          <w:smallCaps/>
        </w:rPr>
        <w:t>Rep.</w:t>
      </w:r>
      <w:r w:rsidRPr="00F35C22">
        <w:rPr>
          <w:smallCaps/>
        </w:rPr>
        <w:t xml:space="preserve"> </w:t>
      </w:r>
      <w:r w:rsidRPr="00F35C22">
        <w:rPr>
          <w:smallCaps/>
        </w:rPr>
        <w:t>No.</w:t>
      </w:r>
      <w:r w:rsidRPr="00F35C22">
        <w:rPr>
          <w:smallCaps/>
        </w:rPr>
        <w:t xml:space="preserve"> </w:t>
      </w:r>
      <w:r w:rsidRPr="00F35C22">
        <w:t>100-515, at 43 (Sept.</w:t>
      </w:r>
      <w:r w:rsidRPr="00F35C22">
        <w:t xml:space="preserve"> </w:t>
      </w:r>
      <w:r w:rsidRPr="00F35C22">
        <w:t>15, 1988).</w:t>
      </w:r>
      <w:r w:rsidRPr="00F35C22">
        <w:t xml:space="preserve"> </w:t>
      </w:r>
      <w:r w:rsidRPr="00F35C22">
        <w:t>This language also shows that the Senate was not averse to using other provisions of the Lanham Act to interpret the dilution sections.</w:t>
      </w:r>
      <w:r w:rsidRPr="00F35C22">
        <w:t xml:space="preserve"> </w:t>
      </w:r>
      <w:r w:rsidRPr="00F35C22">
        <w:t>However, this admonition was not included in the FTDA, and the legislative history from 1995 is not illuminating on this point.</w:t>
      </w:r>
      <w:r w:rsidRPr="00F35C22">
        <w:t xml:space="preserve"> </w:t>
      </w:r>
      <w:r w:rsidRPr="00F35C22">
        <w:t>The history of the TDRA similarly provides no assistance.</w:t>
      </w:r>
    </w:p>
  </w:footnote>
  <w:footnote w:id="31">
    <w:p w14:paraId="5C29454A" w14:textId="3A21D29C" w:rsidR="00F35C22" w:rsidRPr="00370941" w:rsidRDefault="00F35C22" w:rsidP="00F35C22">
      <w:pPr>
        <w:pStyle w:val="FootnoteText"/>
      </w:pPr>
      <w:r w:rsidRPr="00F35C22">
        <w:rPr>
          <w:vertAlign w:val="superscript"/>
        </w:rPr>
        <w:footnoteRef/>
      </w:r>
      <w:r w:rsidRPr="00F35C22">
        <w:rPr>
          <w:i/>
        </w:rPr>
        <w:t>See</w:t>
      </w:r>
      <w:r w:rsidRPr="00F35C22">
        <w:t xml:space="preserve"> Something Old, Something New, Inc.</w:t>
      </w:r>
      <w:r w:rsidRPr="00F35C22">
        <w:t xml:space="preserve"> </w:t>
      </w:r>
      <w:r w:rsidRPr="00F35C22">
        <w:t>v.</w:t>
      </w:r>
      <w:r w:rsidRPr="00F35C22">
        <w:t xml:space="preserve"> </w:t>
      </w:r>
      <w:r w:rsidRPr="00F35C22">
        <w:t>QVC, Inc., 53 USPQ2d 1715, 1725 (S.D.N.Y.</w:t>
      </w:r>
      <w:r w:rsidRPr="00F35C22">
        <w:t xml:space="preserve"> </w:t>
      </w:r>
      <w:r w:rsidRPr="00F35C22">
        <w:t>1999) (after applying §33(b)(4) to infringement claim, court easily found marks not famous under FTDA).</w:t>
      </w:r>
    </w:p>
  </w:footnote>
  <w:footnote w:id="32">
    <w:p w14:paraId="624A690A" w14:textId="3E998E1A" w:rsidR="00F35C22" w:rsidRPr="00370941" w:rsidRDefault="00F35C22" w:rsidP="00F35C22">
      <w:pPr>
        <w:pStyle w:val="FootnoteText"/>
      </w:pPr>
      <w:r w:rsidRPr="00F35C22">
        <w:rPr>
          <w:vertAlign w:val="superscript"/>
        </w:rPr>
        <w:footnoteRef/>
      </w:r>
      <w:r w:rsidRPr="00F35C22">
        <w:rPr>
          <w:i/>
        </w:rPr>
        <w:t>See</w:t>
      </w:r>
      <w:r w:rsidRPr="00F35C22">
        <w:t xml:space="preserve"> Visa Int’l Serv.</w:t>
      </w:r>
      <w:r w:rsidRPr="00F35C22">
        <w:t xml:space="preserve"> </w:t>
      </w:r>
      <w:proofErr w:type="spellStart"/>
      <w:r w:rsidRPr="00F35C22">
        <w:t>Ass’n</w:t>
      </w:r>
      <w:proofErr w:type="spellEnd"/>
      <w:r w:rsidRPr="00F35C22">
        <w:t xml:space="preserve"> v.</w:t>
      </w:r>
      <w:r w:rsidRPr="00F35C22">
        <w:t xml:space="preserve"> </w:t>
      </w:r>
      <w:r w:rsidRPr="00F35C22">
        <w:t>JSL Corp., 610 F.3d 1088, 1090–91, 95 USPQ2d 1571 (9th Cir.</w:t>
      </w:r>
      <w:r w:rsidRPr="00F35C22">
        <w:t xml:space="preserve"> </w:t>
      </w:r>
      <w:r w:rsidRPr="00F35C22">
        <w:t>2010) (context of plaintiff’s Visa mark sufficiently different from common definition to be deemed highly distinctive).</w:t>
      </w:r>
      <w:r w:rsidRPr="00F35C22">
        <w:t xml:space="preserve"> </w:t>
      </w:r>
      <w:r w:rsidRPr="00F35C22">
        <w:t>Apple Computer or Ivory Soap would be examples of arbitrary uses of common words as marks.</w:t>
      </w:r>
    </w:p>
  </w:footnote>
  <w:footnote w:id="33">
    <w:p w14:paraId="2367B83D" w14:textId="741688F9" w:rsidR="00F35C22" w:rsidRPr="00F35C22" w:rsidRDefault="00F35C22" w:rsidP="00F35C22">
      <w:pPr>
        <w:pStyle w:val="FootnoteText"/>
      </w:pPr>
      <w:r w:rsidRPr="00F35C22">
        <w:rPr>
          <w:vertAlign w:val="superscript"/>
        </w:rPr>
        <w:footnoteRef/>
      </w:r>
      <w:proofErr w:type="spellStart"/>
      <w:r w:rsidRPr="00F35C22">
        <w:t>Soaptronic</w:t>
      </w:r>
      <w:proofErr w:type="spellEnd"/>
      <w:r w:rsidRPr="00F35C22">
        <w:t>, LLC v.</w:t>
      </w:r>
      <w:r w:rsidRPr="00F35C22">
        <w:t xml:space="preserve"> </w:t>
      </w:r>
      <w:r w:rsidRPr="00F35C22">
        <w:t>J.A.R.</w:t>
      </w:r>
      <w:r w:rsidRPr="00F35C22">
        <w:t xml:space="preserve"> </w:t>
      </w:r>
      <w:r w:rsidRPr="00F35C22">
        <w:t>Sols., 2013 WL 12129398, at *6 (C.D.</w:t>
      </w:r>
      <w:r w:rsidRPr="00F35C22">
        <w:t xml:space="preserve"> </w:t>
      </w:r>
      <w:r w:rsidRPr="00F35C22">
        <w:t>Cal.</w:t>
      </w:r>
      <w:r w:rsidRPr="00F35C22">
        <w:t xml:space="preserve"> </w:t>
      </w:r>
      <w:r w:rsidRPr="00F35C22">
        <w:t>Apr.</w:t>
      </w:r>
      <w:r w:rsidRPr="00F35C22">
        <w:t xml:space="preserve"> </w:t>
      </w:r>
      <w:r w:rsidRPr="00F35C22">
        <w:t>15, 2013).</w:t>
      </w:r>
    </w:p>
    <w:p w14:paraId="5D13D327" w14:textId="77777777" w:rsidR="00F35C22" w:rsidRPr="00370941" w:rsidRDefault="00F35C22" w:rsidP="00FD0F5B">
      <w:pPr>
        <w:pStyle w:val="footnote"/>
      </w:pPr>
    </w:p>
  </w:footnote>
  <w:footnote w:id="34">
    <w:p w14:paraId="498E6860" w14:textId="30D77329" w:rsidR="00F35C22" w:rsidRPr="00370941" w:rsidRDefault="00F35C22" w:rsidP="00F35C22">
      <w:pPr>
        <w:pStyle w:val="FootnoteText"/>
      </w:pPr>
      <w:r w:rsidRPr="00F35C22">
        <w:rPr>
          <w:vertAlign w:val="superscript"/>
        </w:rPr>
        <w:footnoteRef/>
      </w:r>
      <w:r w:rsidRPr="00F35C22">
        <w:t>671 F.</w:t>
      </w:r>
      <w:r w:rsidRPr="00F35C22">
        <w:t xml:space="preserve"> </w:t>
      </w:r>
      <w:r w:rsidRPr="00F35C22">
        <w:t>Supp.</w:t>
      </w:r>
      <w:r w:rsidRPr="00F35C22">
        <w:t xml:space="preserve"> </w:t>
      </w:r>
      <w:r w:rsidRPr="00F35C22">
        <w:t>2d 893, 93 USPQ2d 1132 (S.D.</w:t>
      </w:r>
      <w:r w:rsidRPr="00F35C22">
        <w:t xml:space="preserve"> </w:t>
      </w:r>
      <w:r w:rsidRPr="00F35C22">
        <w:t>Tex.</w:t>
      </w:r>
      <w:r w:rsidRPr="00F35C22">
        <w:t xml:space="preserve"> </w:t>
      </w:r>
      <w:r w:rsidRPr="00F35C22">
        <w:t>2009).</w:t>
      </w:r>
    </w:p>
  </w:footnote>
  <w:footnote w:id="35">
    <w:p w14:paraId="6470F303" w14:textId="23ED56B6" w:rsidR="00F35C22" w:rsidRPr="00112523"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899–901.</w:t>
      </w:r>
    </w:p>
  </w:footnote>
  <w:footnote w:id="36">
    <w:p w14:paraId="396A5540" w14:textId="632440BB" w:rsidR="00F35C22" w:rsidRPr="00112523"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899.</w:t>
      </w:r>
    </w:p>
  </w:footnote>
  <w:footnote w:id="37">
    <w:p w14:paraId="2CAEF57B" w14:textId="4AEA8846"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900–901.</w:t>
      </w:r>
      <w:r w:rsidRPr="00F35C22">
        <w:t xml:space="preserve"> </w:t>
      </w:r>
      <w:r w:rsidRPr="00F35C22">
        <w:t>The court applied the fair use analysis to infringement and dilution claims under state law as well, citing First Amendment concerns (Texas’s then-existing dilution law did not contain express exclusions).</w:t>
      </w:r>
      <w:r w:rsidRPr="00F35C22">
        <w:t xml:space="preserve"> </w:t>
      </w:r>
      <w:r w:rsidRPr="00F35C22">
        <w:rPr>
          <w:i/>
        </w:rPr>
        <w:t>Id</w:t>
      </w:r>
      <w:r w:rsidRPr="00F35C22">
        <w:t>.</w:t>
      </w:r>
      <w:r w:rsidRPr="00F35C22">
        <w:t xml:space="preserve"> </w:t>
      </w:r>
      <w:r w:rsidRPr="00F35C22">
        <w:t>at 902.</w:t>
      </w:r>
      <w:r w:rsidRPr="00F35C22">
        <w:t xml:space="preserve"> </w:t>
      </w:r>
      <w:r w:rsidRPr="00F35C22">
        <w:t>The court also noted that there is no obligation on the part of defendants to negate the existence of confusion when raising a fair use defense.</w:t>
      </w:r>
      <w:r w:rsidRPr="00F35C22">
        <w:t xml:space="preserve"> </w:t>
      </w:r>
      <w:r w:rsidRPr="00F35C22">
        <w:rPr>
          <w:i/>
        </w:rPr>
        <w:t>Id</w:t>
      </w:r>
      <w:r w:rsidRPr="00F35C22">
        <w:t>.</w:t>
      </w:r>
      <w:r w:rsidRPr="00F35C22">
        <w:t xml:space="preserve"> </w:t>
      </w:r>
      <w:r w:rsidRPr="00F35C22">
        <w:t>It did not comment on any obligation to negate dilution.</w:t>
      </w:r>
      <w:r w:rsidRPr="00F35C22">
        <w:t xml:space="preserve"> </w:t>
      </w:r>
      <w:r w:rsidRPr="00F35C22">
        <w:t>Another court also applied the fair descriptive use defense/exclusion in a dilution case involving a name.</w:t>
      </w:r>
      <w:r w:rsidRPr="00F35C22">
        <w:t xml:space="preserve"> </w:t>
      </w:r>
      <w:r w:rsidRPr="00F35C22">
        <w:rPr>
          <w:i/>
        </w:rPr>
        <w:t>See</w:t>
      </w:r>
      <w:r w:rsidRPr="00F35C22">
        <w:t xml:space="preserve"> JA Apparel Corp.</w:t>
      </w:r>
      <w:r w:rsidRPr="00F35C22">
        <w:t xml:space="preserve"> </w:t>
      </w:r>
      <w:r w:rsidRPr="00F35C22">
        <w:t>v.</w:t>
      </w:r>
      <w:r w:rsidRPr="00F35C22">
        <w:t xml:space="preserve"> </w:t>
      </w:r>
      <w:r w:rsidRPr="00F35C22">
        <w:t>Abboud, 682 F.</w:t>
      </w:r>
      <w:r w:rsidRPr="00F35C22">
        <w:t xml:space="preserve"> </w:t>
      </w:r>
      <w:r w:rsidRPr="00F35C22">
        <w:t>Supp.</w:t>
      </w:r>
      <w:r w:rsidRPr="00F35C22">
        <w:t xml:space="preserve"> </w:t>
      </w:r>
      <w:r w:rsidRPr="00F35C22">
        <w:t>2d 294, 313–317 (S.D.N.Y.</w:t>
      </w:r>
      <w:r w:rsidRPr="00F35C22">
        <w:t xml:space="preserve"> </w:t>
      </w:r>
      <w:r w:rsidRPr="00F35C22">
        <w:t>2010) (permitting designer Joseph Abboud to describe himself as the designer of a new line of clothing under another trademark).</w:t>
      </w:r>
    </w:p>
  </w:footnote>
  <w:footnote w:id="38">
    <w:p w14:paraId="0F56A8E4" w14:textId="426E74B5" w:rsidR="00F35C22" w:rsidRPr="00370941" w:rsidRDefault="00F35C22" w:rsidP="00F35C22">
      <w:pPr>
        <w:pStyle w:val="FootnoteText"/>
      </w:pPr>
      <w:r w:rsidRPr="00F35C22">
        <w:rPr>
          <w:vertAlign w:val="superscript"/>
        </w:rPr>
        <w:footnoteRef/>
      </w:r>
      <w:r w:rsidRPr="00F35C22">
        <w:t>New Kids on the Block v.</w:t>
      </w:r>
      <w:r w:rsidRPr="00F35C22">
        <w:t xml:space="preserve"> </w:t>
      </w:r>
      <w:r w:rsidRPr="00F35C22">
        <w:t>News Am.</w:t>
      </w:r>
      <w:r w:rsidRPr="00F35C22">
        <w:t xml:space="preserve"> </w:t>
      </w:r>
      <w:r w:rsidRPr="00F35C22">
        <w:t>Publ’g, Inc., 971 F.2d 302, 23 USPQ2d 1534 (9th Cir.</w:t>
      </w:r>
      <w:r w:rsidRPr="00F35C22">
        <w:t xml:space="preserve"> </w:t>
      </w:r>
      <w:r w:rsidRPr="00F35C22">
        <w:t>1992).</w:t>
      </w:r>
    </w:p>
  </w:footnote>
  <w:footnote w:id="39">
    <w:p w14:paraId="111B844F" w14:textId="227ABB86"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308.</w:t>
      </w:r>
    </w:p>
  </w:footnote>
  <w:footnote w:id="40">
    <w:p w14:paraId="1B185C69" w14:textId="5978D234" w:rsidR="00F35C22" w:rsidRPr="00370941" w:rsidRDefault="00F35C22" w:rsidP="00F35C22">
      <w:pPr>
        <w:pStyle w:val="FootnoteText"/>
      </w:pPr>
      <w:r w:rsidRPr="00F35C22">
        <w:rPr>
          <w:vertAlign w:val="superscript"/>
        </w:rPr>
        <w:footnoteRef/>
      </w:r>
      <w:r w:rsidRPr="00F35C22">
        <w:rPr>
          <w:i/>
        </w:rPr>
        <w:t>See id</w:t>
      </w:r>
      <w:r w:rsidRPr="00F35C22">
        <w:t>.</w:t>
      </w:r>
      <w:r w:rsidRPr="00F35C22">
        <w:t xml:space="preserve"> </w:t>
      </w:r>
      <w:r w:rsidRPr="00F35C22">
        <w:t>at 306.</w:t>
      </w:r>
    </w:p>
  </w:footnote>
  <w:footnote w:id="41">
    <w:p w14:paraId="41CA67FA" w14:textId="4F62A290"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306;</w:t>
      </w:r>
      <w:r w:rsidRPr="00F35C22">
        <w:t xml:space="preserve"> </w:t>
      </w:r>
      <w:r w:rsidRPr="00F35C22">
        <w:rPr>
          <w:i/>
        </w:rPr>
        <w:t>see</w:t>
      </w:r>
      <w:r w:rsidRPr="00F35C22">
        <w:t xml:space="preserve"> Avery Dennison Corp.</w:t>
      </w:r>
      <w:r w:rsidRPr="00F35C22">
        <w:t xml:space="preserve"> </w:t>
      </w:r>
      <w:r w:rsidRPr="00F35C22">
        <w:t>v.</w:t>
      </w:r>
      <w:r w:rsidRPr="00F35C22">
        <w:t xml:space="preserve"> </w:t>
      </w:r>
      <w:r w:rsidRPr="00F35C22">
        <w:t>Acco Brands, Inc., 1999 WL 33117262, at *4 (C.D.</w:t>
      </w:r>
      <w:r w:rsidRPr="00F35C22">
        <w:t xml:space="preserve"> </w:t>
      </w:r>
      <w:r w:rsidRPr="00F35C22">
        <w:t>Cal.</w:t>
      </w:r>
      <w:r w:rsidRPr="00F35C22">
        <w:t xml:space="preserve"> </w:t>
      </w:r>
      <w:r w:rsidRPr="00F35C22">
        <w:t>Oct.</w:t>
      </w:r>
      <w:r w:rsidRPr="00F35C22">
        <w:t xml:space="preserve"> </w:t>
      </w:r>
      <w:r w:rsidRPr="00F35C22">
        <w:t>12, 1999) (distinguishing descriptive from nominative fair use);</w:t>
      </w:r>
      <w:r w:rsidRPr="00F35C22">
        <w:t xml:space="preserve"> </w:t>
      </w:r>
      <w:r w:rsidRPr="00F35C22">
        <w:rPr>
          <w:i/>
        </w:rPr>
        <w:t>see also</w:t>
      </w:r>
      <w:r w:rsidRPr="00F35C22">
        <w:t xml:space="preserve"> Century 21 Real Estate Corp.</w:t>
      </w:r>
      <w:r w:rsidRPr="00F35C22">
        <w:t xml:space="preserve"> </w:t>
      </w:r>
      <w:r w:rsidRPr="00F35C22">
        <w:t>v.</w:t>
      </w:r>
      <w:r w:rsidRPr="00F35C22">
        <w:t xml:space="preserve"> </w:t>
      </w:r>
      <w:proofErr w:type="spellStart"/>
      <w:r w:rsidRPr="00F35C22">
        <w:t>Lendingtree</w:t>
      </w:r>
      <w:proofErr w:type="spellEnd"/>
      <w:r w:rsidRPr="00F35C22">
        <w:t>, Inc., 425 F.3d 211, 228–31, 76 USPQ2d 1769 (3d Cir.</w:t>
      </w:r>
      <w:r w:rsidRPr="00F35C22">
        <w:t xml:space="preserve"> </w:t>
      </w:r>
      <w:r w:rsidRPr="00F35C22">
        <w:t xml:space="preserve">2005) (modifying the </w:t>
      </w:r>
      <w:r w:rsidRPr="00F35C22">
        <w:rPr>
          <w:i/>
        </w:rPr>
        <w:t>New Kids</w:t>
      </w:r>
      <w:r w:rsidRPr="00F35C22">
        <w:t xml:space="preserve"> test for use in the Third Circuit).</w:t>
      </w:r>
    </w:p>
  </w:footnote>
  <w:footnote w:id="42">
    <w:p w14:paraId="63CCCBFE" w14:textId="6D67C198" w:rsidR="00F35C22" w:rsidRPr="00370941" w:rsidRDefault="00F35C22" w:rsidP="00F35C22">
      <w:pPr>
        <w:pStyle w:val="FootnoteText"/>
      </w:pPr>
      <w:r w:rsidRPr="00F35C22">
        <w:rPr>
          <w:vertAlign w:val="superscript"/>
        </w:rPr>
        <w:footnoteRef/>
      </w:r>
      <w:r w:rsidRPr="00F35C22">
        <w:rPr>
          <w:i/>
        </w:rPr>
        <w:t>See, e</w:t>
      </w:r>
      <w:r w:rsidRPr="00F35C22">
        <w:t>.</w:t>
      </w:r>
      <w:r w:rsidRPr="00F35C22">
        <w:rPr>
          <w:i/>
        </w:rPr>
        <w:t>g</w:t>
      </w:r>
      <w:r w:rsidRPr="00F35C22">
        <w:t>.,</w:t>
      </w:r>
      <w:r w:rsidRPr="00F35C22">
        <w:rPr>
          <w:i/>
        </w:rPr>
        <w:t xml:space="preserve"> Avery Dennison</w:t>
      </w:r>
      <w:r w:rsidRPr="00F35C22">
        <w:t>,, 1999 WL 33117262, at *9–10 (applying §43(c)(3)(A) [then numbered 43(c)(4)(A)] but simultaneously referring to the nominative fair use defense);</w:t>
      </w:r>
      <w:r w:rsidRPr="00F35C22">
        <w:t xml:space="preserve"> </w:t>
      </w:r>
      <w:r w:rsidRPr="00F35C22">
        <w:rPr>
          <w:i/>
        </w:rPr>
        <w:t>see also</w:t>
      </w:r>
      <w:r w:rsidRPr="00F35C22">
        <w:t xml:space="preserve"> Playboy Enters., Inc.</w:t>
      </w:r>
      <w:r w:rsidRPr="00F35C22">
        <w:t xml:space="preserve"> </w:t>
      </w:r>
      <w:r w:rsidRPr="00F35C22">
        <w:t>v.</w:t>
      </w:r>
      <w:r w:rsidRPr="00F35C22">
        <w:t xml:space="preserve"> </w:t>
      </w:r>
      <w:r w:rsidRPr="00F35C22">
        <w:t>Welles, 279 F.3d 796, 806, 61 USPQ2d 1508 (9th Cir.</w:t>
      </w:r>
      <w:r w:rsidRPr="00F35C22">
        <w:t xml:space="preserve"> </w:t>
      </w:r>
      <w:r w:rsidRPr="00F35C22">
        <w:t>2002) (noting the comparative advertising exclusion in the original FTDA and comparing it to the nominative use defense).</w:t>
      </w:r>
    </w:p>
  </w:footnote>
  <w:footnote w:id="43">
    <w:p w14:paraId="26DA5B6E" w14:textId="3EDE57D0" w:rsidR="00F35C22" w:rsidRPr="00370941" w:rsidRDefault="00F35C22" w:rsidP="00F35C22">
      <w:pPr>
        <w:pStyle w:val="FootnoteText"/>
      </w:pPr>
      <w:r w:rsidRPr="00F35C22">
        <w:rPr>
          <w:vertAlign w:val="superscript"/>
        </w:rPr>
        <w:footnoteRef/>
      </w:r>
      <w:r w:rsidRPr="00F35C22">
        <w:t>279 F.3d 796, 61 USPQ2d 1508 (9th Cir.</w:t>
      </w:r>
      <w:r w:rsidRPr="00F35C22">
        <w:t xml:space="preserve"> </w:t>
      </w:r>
      <w:r w:rsidRPr="00F35C22">
        <w:t>2002).</w:t>
      </w:r>
    </w:p>
  </w:footnote>
  <w:footnote w:id="44">
    <w:p w14:paraId="239A3044" w14:textId="407ADAD5"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799.</w:t>
      </w:r>
    </w:p>
  </w:footnote>
  <w:footnote w:id="45">
    <w:p w14:paraId="34E3580E" w14:textId="4429E589" w:rsidR="00F35C22" w:rsidRPr="00370941" w:rsidRDefault="00F35C22" w:rsidP="00F35C22">
      <w:pPr>
        <w:pStyle w:val="FootnoteText"/>
      </w:pPr>
      <w:r w:rsidRPr="00F35C22">
        <w:rPr>
          <w:vertAlign w:val="superscript"/>
        </w:rPr>
        <w:footnoteRef/>
      </w:r>
      <w:r w:rsidRPr="00F35C22">
        <w:t>The court of appeals reversed the district court in one respect:</w:t>
      </w:r>
      <w:r w:rsidRPr="00F35C22">
        <w:t xml:space="preserve"> </w:t>
      </w:r>
      <w:r w:rsidRPr="00F35C22">
        <w:t>the use of “PMOY ’81” on the “wallpaper” of the website, which it found not to be a nominative use.</w:t>
      </w:r>
      <w:r w:rsidRPr="00F35C22">
        <w:t xml:space="preserve"> </w:t>
      </w:r>
      <w:r w:rsidRPr="00F35C22">
        <w:rPr>
          <w:i/>
        </w:rPr>
        <w:t>Id</w:t>
      </w:r>
      <w:r w:rsidRPr="00F35C22">
        <w:t>.</w:t>
      </w:r>
      <w:r w:rsidRPr="00F35C22">
        <w:t xml:space="preserve"> </w:t>
      </w:r>
      <w:r w:rsidRPr="00F35C22">
        <w:t>at 806.</w:t>
      </w:r>
    </w:p>
  </w:footnote>
  <w:footnote w:id="46">
    <w:p w14:paraId="02D06179" w14:textId="16578F8A" w:rsidR="00F35C22" w:rsidRPr="00370941" w:rsidRDefault="00F35C22" w:rsidP="00F35C22">
      <w:pPr>
        <w:pStyle w:val="FootnoteText"/>
      </w:pPr>
      <w:r w:rsidRPr="00F35C22">
        <w:rPr>
          <w:vertAlign w:val="superscript"/>
        </w:rPr>
        <w:footnoteRef/>
      </w:r>
      <w:r w:rsidRPr="00F35C22">
        <w:rPr>
          <w:i/>
        </w:rPr>
        <w:t>Id</w:t>
      </w:r>
      <w:r w:rsidRPr="00F35C22">
        <w:t>.</w:t>
      </w:r>
    </w:p>
  </w:footnote>
  <w:footnote w:id="47">
    <w:p w14:paraId="301815B9" w14:textId="382A61A6" w:rsidR="00F35C22" w:rsidRPr="00370941" w:rsidRDefault="00F35C22" w:rsidP="00F35C22">
      <w:pPr>
        <w:pStyle w:val="FootnoteText"/>
      </w:pPr>
      <w:r w:rsidRPr="00F35C22">
        <w:rPr>
          <w:vertAlign w:val="superscript"/>
        </w:rPr>
        <w:footnoteRef/>
      </w:r>
      <w:r w:rsidRPr="00F35C22">
        <w:rPr>
          <w:i/>
        </w:rPr>
        <w:t>Id</w:t>
      </w:r>
      <w:r w:rsidRPr="00F35C22">
        <w:t>.</w:t>
      </w:r>
    </w:p>
  </w:footnote>
  <w:footnote w:id="48">
    <w:p w14:paraId="3DC54EBD" w14:textId="4CF0DFD7" w:rsidR="00F35C22" w:rsidRPr="00370941" w:rsidRDefault="00F35C22" w:rsidP="00F35C22">
      <w:pPr>
        <w:pStyle w:val="FootnoteText"/>
      </w:pPr>
      <w:r w:rsidRPr="00F35C22">
        <w:rPr>
          <w:vertAlign w:val="superscript"/>
        </w:rPr>
        <w:footnoteRef/>
      </w:r>
      <w:r w:rsidRPr="00F35C22">
        <w:rPr>
          <w:i/>
        </w:rPr>
        <w:t>Id</w:t>
      </w:r>
      <w:r w:rsidRPr="00F35C22">
        <w:t>.</w:t>
      </w:r>
    </w:p>
  </w:footnote>
  <w:footnote w:id="49">
    <w:p w14:paraId="19CAB141" w14:textId="05C0884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 xml:space="preserve">Curiously, the court noted that “the conferrer of such honors and awards is free to limit the honoree’s use of the title or references to the award by contract.” </w:t>
      </w:r>
      <w:r w:rsidRPr="00F35C22">
        <w:rPr>
          <w:i/>
        </w:rPr>
        <w:t>Id</w:t>
      </w:r>
      <w:r w:rsidRPr="00F35C22">
        <w:t>.</w:t>
      </w:r>
      <w:r w:rsidRPr="00F35C22">
        <w:t xml:space="preserve"> </w:t>
      </w:r>
      <w:r w:rsidRPr="00F35C22">
        <w:rPr>
          <w:i/>
        </w:rPr>
        <w:t>See</w:t>
      </w:r>
      <w:r w:rsidRPr="00F35C22">
        <w:t xml:space="preserve"> </w:t>
      </w:r>
      <w:proofErr w:type="spellStart"/>
      <w:r w:rsidRPr="00F35C22">
        <w:t>Comparion</w:t>
      </w:r>
      <w:proofErr w:type="spellEnd"/>
      <w:r w:rsidRPr="00F35C22">
        <w:t xml:space="preserve"> Med.</w:t>
      </w:r>
      <w:r w:rsidRPr="00F35C22">
        <w:t xml:space="preserve"> </w:t>
      </w:r>
      <w:r w:rsidRPr="00F35C22">
        <w:t>Analytics, Inc.</w:t>
      </w:r>
      <w:r w:rsidRPr="00F35C22">
        <w:t xml:space="preserve"> </w:t>
      </w:r>
      <w:r w:rsidRPr="00F35C22">
        <w:t>v.</w:t>
      </w:r>
      <w:r w:rsidRPr="00F35C22">
        <w:t xml:space="preserve"> </w:t>
      </w:r>
      <w:r w:rsidRPr="00F35C22">
        <w:t>Prime Healthcare Servs., Inc., 2015 WL 12746228, at *4–5 (C.D.</w:t>
      </w:r>
      <w:r w:rsidRPr="00F35C22">
        <w:t xml:space="preserve"> </w:t>
      </w:r>
      <w:r w:rsidRPr="00F35C22">
        <w:t>Cal.</w:t>
      </w:r>
      <w:r w:rsidRPr="00F35C22">
        <w:t xml:space="preserve"> </w:t>
      </w:r>
      <w:r w:rsidRPr="00F35C22">
        <w:t>Apr.</w:t>
      </w:r>
      <w:r w:rsidRPr="00F35C22">
        <w:t xml:space="preserve"> </w:t>
      </w:r>
      <w:r w:rsidRPr="00F35C22">
        <w:t>14, 2015) (applying nominative use defense to trademark claims relating to awards given by plaintiff to defendant).</w:t>
      </w:r>
    </w:p>
  </w:footnote>
  <w:footnote w:id="50">
    <w:p w14:paraId="3B8C33EB" w14:textId="6E99C462" w:rsidR="00F35C22" w:rsidRPr="00370941" w:rsidRDefault="00F35C22" w:rsidP="00F35C22">
      <w:pPr>
        <w:pStyle w:val="FootnoteText"/>
      </w:pPr>
      <w:r w:rsidRPr="00F35C22">
        <w:rPr>
          <w:vertAlign w:val="superscript"/>
        </w:rPr>
        <w:footnoteRef/>
      </w:r>
      <w:r w:rsidRPr="00F35C22">
        <w:t>“Metatags” are invisible pieces of code on Web pages used by search engines to find relevant websites.</w:t>
      </w:r>
    </w:p>
  </w:footnote>
  <w:footnote w:id="51">
    <w:p w14:paraId="5DD591D3" w14:textId="61139918" w:rsidR="00F35C22" w:rsidRPr="00370941" w:rsidRDefault="00F35C22" w:rsidP="00F35C22">
      <w:pPr>
        <w:pStyle w:val="FootnoteText"/>
      </w:pPr>
      <w:r w:rsidRPr="00F35C22">
        <w:rPr>
          <w:vertAlign w:val="superscript"/>
        </w:rPr>
        <w:footnoteRef/>
      </w:r>
      <w:r w:rsidRPr="00F35C22">
        <w:rPr>
          <w:rStyle w:val="BCasenamefull"/>
        </w:rPr>
        <w:t>Playboy Ent. v. Welles</w:t>
      </w:r>
      <w:r w:rsidRPr="00F35C22">
        <w:t>, 279 F.3d at 803 (“In the context of metatags, we conclude that she has no practical way of identifying the content of her website without referring to [Playboy’s] trademarks.”).</w:t>
      </w:r>
    </w:p>
  </w:footnote>
  <w:footnote w:id="52">
    <w:p w14:paraId="0F0C835F" w14:textId="556DCB81"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804.</w:t>
      </w:r>
      <w:r w:rsidRPr="00F35C22">
        <w:t xml:space="preserve"> </w:t>
      </w:r>
      <w:r w:rsidRPr="00F35C22">
        <w:rPr>
          <w:i/>
        </w:rPr>
        <w:t>But cf</w:t>
      </w:r>
      <w:r w:rsidRPr="00F35C22">
        <w:t>.</w:t>
      </w:r>
      <w:r w:rsidRPr="00F35C22">
        <w:t xml:space="preserve"> </w:t>
      </w:r>
      <w:r w:rsidRPr="00F35C22">
        <w:t>Key3Media Events, Inc.</w:t>
      </w:r>
      <w:r w:rsidRPr="00F35C22">
        <w:t xml:space="preserve"> </w:t>
      </w:r>
      <w:r w:rsidRPr="00F35C22">
        <w:t>v.</w:t>
      </w:r>
      <w:r w:rsidRPr="00F35C22">
        <w:t xml:space="preserve"> </w:t>
      </w:r>
      <w:r w:rsidRPr="00F35C22">
        <w:t>Convention Connection, Inc., 2002 WL 385546, at *4 (D.</w:t>
      </w:r>
      <w:r w:rsidRPr="00F35C22">
        <w:t xml:space="preserve"> </w:t>
      </w:r>
      <w:r w:rsidRPr="00F35C22">
        <w:t>Nev.</w:t>
      </w:r>
      <w:r w:rsidRPr="00F35C22">
        <w:t xml:space="preserve"> </w:t>
      </w:r>
      <w:r w:rsidRPr="00F35C22">
        <w:t>Jan.</w:t>
      </w:r>
      <w:r w:rsidRPr="00F35C22">
        <w:t xml:space="preserve"> </w:t>
      </w:r>
      <w:r w:rsidRPr="00F35C22">
        <w:t>25, 2002) (defendant’s use of COMDEX marks as part of domain names and in metatags for website selling travel services, including to the COMDEX convention, found diluting).</w:t>
      </w:r>
      <w:r w:rsidRPr="00F35C22">
        <w:t xml:space="preserve"> </w:t>
      </w:r>
      <w:r w:rsidRPr="00F35C22">
        <w:rPr>
          <w:i/>
        </w:rPr>
        <w:t>Key3Media</w:t>
      </w:r>
      <w:r w:rsidRPr="00F35C22">
        <w:t xml:space="preserve"> was decided before the Ninth Circuit’s </w:t>
      </w:r>
      <w:r w:rsidRPr="00F35C22">
        <w:rPr>
          <w:i/>
        </w:rPr>
        <w:t>Welles</w:t>
      </w:r>
      <w:r w:rsidRPr="00F35C22">
        <w:t xml:space="preserve"> decision.</w:t>
      </w:r>
    </w:p>
  </w:footnote>
  <w:footnote w:id="53">
    <w:p w14:paraId="5C996226" w14:textId="0B9FEFDD" w:rsidR="00F35C22" w:rsidRPr="00370941" w:rsidRDefault="00F35C22" w:rsidP="00F35C22">
      <w:pPr>
        <w:pStyle w:val="FootnoteText"/>
      </w:pPr>
      <w:r w:rsidRPr="00F35C22">
        <w:rPr>
          <w:vertAlign w:val="superscript"/>
        </w:rPr>
        <w:footnoteRef/>
      </w:r>
      <w:r w:rsidRPr="00F35C22">
        <w:t>279 F.3d at 804, 806.</w:t>
      </w:r>
      <w:r w:rsidRPr="00F35C22">
        <w:t xml:space="preserve"> </w:t>
      </w:r>
      <w:r w:rsidRPr="00F35C22">
        <w:t>The court did not rule on whether PMOY was a trademark, much less a famous one.</w:t>
      </w:r>
      <w:r w:rsidRPr="00F35C22">
        <w:t xml:space="preserve"> </w:t>
      </w:r>
      <w:r w:rsidRPr="00F35C22">
        <w:rPr>
          <w:i/>
        </w:rPr>
        <w:t>Id</w:t>
      </w:r>
      <w:r w:rsidRPr="00F35C22">
        <w:t>.</w:t>
      </w:r>
      <w:r w:rsidRPr="00F35C22">
        <w:t xml:space="preserve"> </w:t>
      </w:r>
      <w:r w:rsidRPr="00F35C22">
        <w:t>at 806 (remanding for determination whether PMOY was a trademark).</w:t>
      </w:r>
      <w:r w:rsidRPr="00F35C22">
        <w:t xml:space="preserve"> </w:t>
      </w:r>
      <w:r w:rsidRPr="00F35C22">
        <w:rPr>
          <w:i/>
        </w:rPr>
        <w:t>See</w:t>
      </w:r>
      <w:r w:rsidRPr="00F35C22">
        <w:t xml:space="preserve"> University of Kan.</w:t>
      </w:r>
      <w:r w:rsidRPr="00F35C22">
        <w:t xml:space="preserve"> </w:t>
      </w:r>
      <w:r w:rsidRPr="00F35C22">
        <w:t>v.</w:t>
      </w:r>
      <w:r w:rsidRPr="00F35C22">
        <w:t xml:space="preserve"> </w:t>
      </w:r>
      <w:r w:rsidRPr="00F35C22">
        <w:t>Sinks, 2008 WL 2724924 (D.</w:t>
      </w:r>
      <w:r w:rsidRPr="00F35C22">
        <w:t xml:space="preserve"> </w:t>
      </w:r>
      <w:r w:rsidRPr="00F35C22">
        <w:t>Kan.</w:t>
      </w:r>
      <w:r w:rsidRPr="00F35C22">
        <w:t xml:space="preserve"> </w:t>
      </w:r>
      <w:r w:rsidRPr="00F35C22">
        <w:t>June 24, 2008) (rejecting nominative use claim where defendant used University’s name and colors on T-shirts on grounds that the use was unnecessary and suggested endorsement);</w:t>
      </w:r>
      <w:r w:rsidRPr="00F35C22">
        <w:t xml:space="preserve"> </w:t>
      </w:r>
      <w:r w:rsidRPr="00F35C22">
        <w:t>Canfield v.</w:t>
      </w:r>
      <w:r w:rsidRPr="00F35C22">
        <w:t xml:space="preserve"> </w:t>
      </w:r>
      <w:r w:rsidRPr="00F35C22">
        <w:t>Health Commc’ns, Inc.</w:t>
      </w:r>
      <w:r w:rsidRPr="00F35C22">
        <w:t xml:space="preserve"> </w:t>
      </w:r>
      <w:r w:rsidRPr="00F35C22">
        <w:t>2008 U.S.</w:t>
      </w:r>
      <w:r w:rsidRPr="00F35C22">
        <w:t xml:space="preserve"> </w:t>
      </w:r>
      <w:r w:rsidRPr="00F35C22">
        <w:t>Dist.</w:t>
      </w:r>
      <w:r w:rsidRPr="00F35C22">
        <w:t xml:space="preserve"> </w:t>
      </w:r>
      <w:r w:rsidRPr="00F35C22">
        <w:t>LEXIS 28662, at *23–26 (C.D.</w:t>
      </w:r>
      <w:r w:rsidRPr="00F35C22">
        <w:t xml:space="preserve"> </w:t>
      </w:r>
      <w:r w:rsidRPr="00F35C22">
        <w:t>Cal.</w:t>
      </w:r>
      <w:r w:rsidRPr="00F35C22">
        <w:t xml:space="preserve"> </w:t>
      </w:r>
      <w:r w:rsidRPr="00F35C22">
        <w:t>Apr.</w:t>
      </w:r>
      <w:r w:rsidRPr="00F35C22">
        <w:t xml:space="preserve"> </w:t>
      </w:r>
      <w:r w:rsidRPr="00F35C22">
        <w:t>1, 2008) (rejecting a nominative use claim on grounds that defendant invoked a connection between it and plaintiff that was inaccurate);</w:t>
      </w:r>
      <w:r w:rsidRPr="00F35C22">
        <w:t xml:space="preserve"> </w:t>
      </w:r>
      <w:r w:rsidRPr="00F35C22">
        <w:t>S&amp;L Vitamins, Inc.</w:t>
      </w:r>
      <w:r w:rsidRPr="00F35C22">
        <w:t xml:space="preserve"> </w:t>
      </w:r>
      <w:r w:rsidRPr="00F35C22">
        <w:t>v.</w:t>
      </w:r>
      <w:r w:rsidRPr="00F35C22">
        <w:t xml:space="preserve"> </w:t>
      </w:r>
      <w:r w:rsidRPr="00F35C22">
        <w:t>Australian Gold, Inc., 521 F.</w:t>
      </w:r>
      <w:r w:rsidRPr="00F35C22">
        <w:t xml:space="preserve"> </w:t>
      </w:r>
      <w:r w:rsidRPr="00F35C22">
        <w:t>Supp.</w:t>
      </w:r>
      <w:r w:rsidRPr="00F35C22">
        <w:t xml:space="preserve"> </w:t>
      </w:r>
      <w:r w:rsidRPr="00F35C22">
        <w:t>2d 188, 207, 210 n.6 (E.D.N.Y.</w:t>
      </w:r>
      <w:r w:rsidRPr="00F35C22">
        <w:t xml:space="preserve"> </w:t>
      </w:r>
      <w:r w:rsidRPr="00F35C22">
        <w:t>2007) (finding issues of fact on nominative use claim regarding possible confusion).</w:t>
      </w:r>
      <w:r w:rsidRPr="00F35C22">
        <w:t xml:space="preserve"> </w:t>
      </w:r>
      <w:r w:rsidRPr="00F35C22">
        <w:rPr>
          <w:i/>
        </w:rPr>
        <w:t>But cf</w:t>
      </w:r>
      <w:r w:rsidRPr="00F35C22">
        <w:t>.</w:t>
      </w:r>
      <w:r w:rsidRPr="00F35C22">
        <w:t xml:space="preserve"> </w:t>
      </w:r>
      <w:r w:rsidRPr="00F35C22">
        <w:t>Caterpillar, Inc.</w:t>
      </w:r>
      <w:r w:rsidRPr="00F35C22">
        <w:t xml:space="preserve"> </w:t>
      </w:r>
      <w:r w:rsidRPr="00F35C22">
        <w:t>v.</w:t>
      </w:r>
      <w:r w:rsidRPr="00F35C22">
        <w:t xml:space="preserve"> </w:t>
      </w:r>
      <w:proofErr w:type="spellStart"/>
      <w:r w:rsidRPr="00F35C22">
        <w:t>Telescan</w:t>
      </w:r>
      <w:proofErr w:type="spellEnd"/>
      <w:r w:rsidRPr="00F35C22">
        <w:t xml:space="preserve"> Techs., LLC, 2002 WL 1301304, at *5, 2002 BL 2374 (C.D.</w:t>
      </w:r>
      <w:r w:rsidRPr="00F35C22">
        <w:t xml:space="preserve"> </w:t>
      </w:r>
      <w:r w:rsidRPr="00F35C22">
        <w:t>Ill.</w:t>
      </w:r>
      <w:r w:rsidRPr="00F35C22">
        <w:t xml:space="preserve"> </w:t>
      </w:r>
      <w:r w:rsidRPr="00F35C22">
        <w:t>Feb.</w:t>
      </w:r>
      <w:r w:rsidRPr="00F35C22">
        <w:t xml:space="preserve"> </w:t>
      </w:r>
      <w:r w:rsidRPr="00F35C22">
        <w:t>13, 2002) (rejecting fair use defense where defendant registered domain names containing plaintiff’s mark (such as caterpillarusedequip.com), along with other descriptive terms);</w:t>
      </w:r>
      <w:r w:rsidRPr="00F35C22">
        <w:t xml:space="preserve"> </w:t>
      </w:r>
      <w:r w:rsidRPr="00F35C22">
        <w:t>PACCAR, Inc.</w:t>
      </w:r>
      <w:r w:rsidRPr="00F35C22">
        <w:t xml:space="preserve"> </w:t>
      </w:r>
      <w:r w:rsidRPr="00F35C22">
        <w:t>v.</w:t>
      </w:r>
      <w:r w:rsidRPr="00F35C22">
        <w:t xml:space="preserve"> </w:t>
      </w:r>
      <w:proofErr w:type="spellStart"/>
      <w:r w:rsidRPr="00F35C22">
        <w:t>Telescan</w:t>
      </w:r>
      <w:proofErr w:type="spellEnd"/>
      <w:r w:rsidRPr="00F35C22">
        <w:t xml:space="preserve"> Techs., L.L.C., 115 F.</w:t>
      </w:r>
      <w:r w:rsidRPr="00F35C22">
        <w:t xml:space="preserve"> </w:t>
      </w:r>
      <w:r w:rsidRPr="00F35C22">
        <w:t>Supp.</w:t>
      </w:r>
      <w:r w:rsidRPr="00F35C22">
        <w:t xml:space="preserve"> </w:t>
      </w:r>
      <w:r w:rsidRPr="00F35C22">
        <w:t>2d 772, 778–79 (E.D.</w:t>
      </w:r>
      <w:r w:rsidRPr="00F35C22">
        <w:t xml:space="preserve"> </w:t>
      </w:r>
      <w:r w:rsidRPr="00F35C22">
        <w:t>Mich.</w:t>
      </w:r>
      <w:r w:rsidRPr="00F35C22">
        <w:t xml:space="preserve"> </w:t>
      </w:r>
      <w:r w:rsidRPr="00F35C22">
        <w:t>2000) (rejecting fair use defense to infringement when defendant used plaintiff’s mark in an Internet domain name, peterbiltusedtrucks.com;</w:t>
      </w:r>
      <w:r w:rsidRPr="00F35C22">
        <w:t xml:space="preserve"> </w:t>
      </w:r>
      <w:r w:rsidRPr="00F35C22">
        <w:t xml:space="preserve">court stated that use in a domain name necessarily associates it with the mark owner), </w:t>
      </w:r>
      <w:r w:rsidRPr="00F35C22">
        <w:rPr>
          <w:i/>
        </w:rPr>
        <w:t>vacated in part, aff’d in part</w:t>
      </w:r>
      <w:r w:rsidRPr="00F35C22">
        <w:t>, 319 F.3d 243, 65 USPQ2d 1761 (6th Cir.</w:t>
      </w:r>
      <w:r w:rsidRPr="00F35C22">
        <w:t xml:space="preserve"> </w:t>
      </w:r>
      <w:r w:rsidRPr="00F35C22">
        <w:t>2003) (the Sixth Circuit did not rule on dilution issues, but held no fair use in infringement context and narrowed the scope of the injunction as to the use of metatags).</w:t>
      </w:r>
      <w:r w:rsidRPr="00F35C22">
        <w:t xml:space="preserve"> </w:t>
      </w:r>
      <w:r w:rsidRPr="00F35C22">
        <w:t xml:space="preserve">The Ninth Circuit distinguished the </w:t>
      </w:r>
      <w:r w:rsidRPr="00F35C22">
        <w:rPr>
          <w:i/>
        </w:rPr>
        <w:t>Caterpillar</w:t>
      </w:r>
      <w:r w:rsidRPr="00F35C22">
        <w:t xml:space="preserve"> case in Toyota Motor Sales U.S.A., Inc.</w:t>
      </w:r>
      <w:r w:rsidRPr="00F35C22">
        <w:t xml:space="preserve"> </w:t>
      </w:r>
      <w:r w:rsidRPr="00F35C22">
        <w:t>v.</w:t>
      </w:r>
      <w:r w:rsidRPr="00F35C22">
        <w:t xml:space="preserve"> </w:t>
      </w:r>
      <w:r w:rsidRPr="00F35C22">
        <w:t>Tabari, 610 F.3d 1171, 95 USPQ2d 1702 (9th Cir.</w:t>
      </w:r>
      <w:r w:rsidRPr="00F35C22">
        <w:t xml:space="preserve"> </w:t>
      </w:r>
      <w:r w:rsidRPr="00F35C22">
        <w:t>2010).</w:t>
      </w:r>
      <w:r w:rsidRPr="00F35C22">
        <w:t xml:space="preserve"> </w:t>
      </w:r>
      <w:r w:rsidRPr="00F35C22">
        <w:t xml:space="preserve">In </w:t>
      </w:r>
      <w:r w:rsidRPr="00F35C22">
        <w:rPr>
          <w:i/>
        </w:rPr>
        <w:t>Tabari</w:t>
      </w:r>
      <w:r w:rsidRPr="00F35C22">
        <w:t>, the court, reversing the trial court, found a likely nominative use in the domain names buy-a-lexus.com and buyorleaselexus.com.</w:t>
      </w:r>
    </w:p>
  </w:footnote>
  <w:footnote w:id="54">
    <w:p w14:paraId="04794B72" w14:textId="5ECAC3DB" w:rsidR="00F35C22" w:rsidRPr="00370941" w:rsidRDefault="00F35C22" w:rsidP="00F35C22">
      <w:pPr>
        <w:pStyle w:val="FootnoteText"/>
      </w:pPr>
      <w:r w:rsidRPr="00F35C22">
        <w:rPr>
          <w:vertAlign w:val="superscript"/>
        </w:rPr>
        <w:footnoteRef/>
      </w:r>
      <w:r w:rsidRPr="00F35C22">
        <w:t>2000 WL 33535712 (C.D.</w:t>
      </w:r>
      <w:r w:rsidRPr="00F35C22">
        <w:t xml:space="preserve"> </w:t>
      </w:r>
      <w:r w:rsidRPr="00F35C22">
        <w:t>Cal.</w:t>
      </w:r>
      <w:r w:rsidRPr="00F35C22">
        <w:t xml:space="preserve"> </w:t>
      </w:r>
      <w:r w:rsidRPr="00F35C22">
        <w:t>Nov.</w:t>
      </w:r>
      <w:r w:rsidRPr="00F35C22">
        <w:t xml:space="preserve"> </w:t>
      </w:r>
      <w:r w:rsidRPr="00F35C22">
        <w:t>30, 2000).</w:t>
      </w:r>
    </w:p>
  </w:footnote>
  <w:footnote w:id="55">
    <w:p w14:paraId="73007306" w14:textId="11C1BAA5"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*1.</w:t>
      </w:r>
    </w:p>
  </w:footnote>
  <w:footnote w:id="56">
    <w:p w14:paraId="00A347DC" w14:textId="5021F8BF"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*3–6.</w:t>
      </w:r>
    </w:p>
  </w:footnote>
  <w:footnote w:id="57">
    <w:p w14:paraId="03DDC582" w14:textId="4250A90E" w:rsidR="00F35C22" w:rsidRPr="00370941" w:rsidRDefault="00F35C22" w:rsidP="00F35C22">
      <w:pPr>
        <w:pStyle w:val="FootnoteText"/>
        <w:rPr>
          <w:lang w:val="da-DK"/>
        </w:rPr>
      </w:pPr>
      <w:r w:rsidRPr="00F35C22">
        <w:rPr>
          <w:vertAlign w:val="superscript"/>
        </w:rPr>
        <w:footnoteRef/>
      </w:r>
      <w:r w:rsidRPr="00F35C22">
        <w:rPr>
          <w:i/>
        </w:rPr>
        <w:t>Id</w:t>
      </w:r>
      <w:r w:rsidRPr="00F35C22">
        <w:t>.</w:t>
      </w:r>
    </w:p>
  </w:footnote>
  <w:footnote w:id="58">
    <w:p w14:paraId="0AC5F9BB" w14:textId="2B72469E"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*6.</w:t>
      </w:r>
    </w:p>
  </w:footnote>
  <w:footnote w:id="59">
    <w:p w14:paraId="382988A8" w14:textId="4D06B155" w:rsidR="00F35C22" w:rsidRPr="00370941" w:rsidRDefault="00F35C22" w:rsidP="00F35C22">
      <w:pPr>
        <w:pStyle w:val="FootnoteText"/>
      </w:pPr>
      <w:r w:rsidRPr="00F35C22">
        <w:rPr>
          <w:vertAlign w:val="superscript"/>
        </w:rPr>
        <w:footnoteRef/>
      </w:r>
      <w:r w:rsidRPr="00F35C22">
        <w:t>Whether this accurately states the law is open to question.</w:t>
      </w:r>
      <w:r w:rsidRPr="00F35C22">
        <w:t xml:space="preserve"> </w:t>
      </w:r>
      <w:r w:rsidRPr="00F35C22">
        <w:t>See Chapter 9, §IV, for further discussion of the requirement of trademark use.</w:t>
      </w:r>
    </w:p>
  </w:footnote>
  <w:footnote w:id="60">
    <w:p w14:paraId="4288E2C6" w14:textId="426F1B94" w:rsidR="00F35C22" w:rsidRPr="00370941" w:rsidRDefault="00F35C22" w:rsidP="00F35C22">
      <w:pPr>
        <w:pStyle w:val="FootnoteText"/>
      </w:pPr>
      <w:r w:rsidRPr="00F35C22">
        <w:rPr>
          <w:vertAlign w:val="superscript"/>
        </w:rPr>
        <w:footnoteRef/>
      </w:r>
      <w:r w:rsidRPr="00F35C22">
        <w:t>332 F.</w:t>
      </w:r>
      <w:r w:rsidRPr="00F35C22">
        <w:t xml:space="preserve"> </w:t>
      </w:r>
      <w:r w:rsidRPr="00F35C22">
        <w:t>Supp.</w:t>
      </w:r>
      <w:r w:rsidRPr="00F35C22">
        <w:t xml:space="preserve"> </w:t>
      </w:r>
      <w:r w:rsidRPr="00F35C22">
        <w:t>2d 722, 72 USPQ2d 1180 (D.N.J.</w:t>
      </w:r>
      <w:r w:rsidRPr="00F35C22">
        <w:t xml:space="preserve"> </w:t>
      </w:r>
      <w:r w:rsidRPr="00F35C22">
        <w:t>2004).</w:t>
      </w:r>
    </w:p>
  </w:footnote>
  <w:footnote w:id="61">
    <w:p w14:paraId="45723313" w14:textId="5A0BEEA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734 (citing Playboy Enters., Inc.</w:t>
      </w:r>
      <w:r w:rsidRPr="00F35C22">
        <w:t xml:space="preserve"> </w:t>
      </w:r>
      <w:r w:rsidRPr="00F35C22">
        <w:t>v.</w:t>
      </w:r>
      <w:r w:rsidRPr="00F35C22">
        <w:t xml:space="preserve"> </w:t>
      </w:r>
      <w:r w:rsidRPr="00F35C22">
        <w:t>Welles, 279 F.3d 796, 61 USPQ2d 1508 (9th Cir.</w:t>
      </w:r>
      <w:r w:rsidRPr="00F35C22">
        <w:t xml:space="preserve"> </w:t>
      </w:r>
      <w:r w:rsidRPr="00F35C22">
        <w:t>2002)).</w:t>
      </w:r>
    </w:p>
  </w:footnote>
  <w:footnote w:id="62">
    <w:p w14:paraId="14E40FB0" w14:textId="089B1321" w:rsidR="00F35C22" w:rsidRPr="00F35C22" w:rsidRDefault="00F35C22" w:rsidP="00F35C22">
      <w:pPr>
        <w:pStyle w:val="FootnoteText"/>
      </w:pPr>
      <w:r w:rsidRPr="00F35C22">
        <w:rPr>
          <w:vertAlign w:val="superscript"/>
        </w:rPr>
        <w:footnoteRef/>
      </w:r>
      <w:r w:rsidRPr="00F35C22">
        <w:t>99 USPQ2d 1799 (S.D.</w:t>
      </w:r>
      <w:r w:rsidRPr="00F35C22">
        <w:t xml:space="preserve"> </w:t>
      </w:r>
      <w:r w:rsidRPr="00F35C22">
        <w:t>Cal.</w:t>
      </w:r>
      <w:r w:rsidRPr="00F35C22">
        <w:t xml:space="preserve"> </w:t>
      </w:r>
      <w:r w:rsidRPr="00F35C22">
        <w:t>2011).</w:t>
      </w:r>
    </w:p>
    <w:p w14:paraId="0C3A8465" w14:textId="77777777" w:rsidR="00F35C22" w:rsidRPr="00370941" w:rsidRDefault="00F35C22" w:rsidP="00FD0F5B">
      <w:pPr>
        <w:pStyle w:val="footnote"/>
      </w:pPr>
    </w:p>
  </w:footnote>
  <w:footnote w:id="63">
    <w:p w14:paraId="0F472094" w14:textId="16CF0237" w:rsidR="00F35C22" w:rsidRPr="00370941" w:rsidRDefault="00F35C22" w:rsidP="00F35C22">
      <w:pPr>
        <w:pStyle w:val="FootnoteText"/>
      </w:pPr>
      <w:r w:rsidRPr="00F35C22">
        <w:rPr>
          <w:vertAlign w:val="superscript"/>
        </w:rPr>
        <w:footnoteRef/>
      </w:r>
      <w:r w:rsidRPr="00F35C22">
        <w:rPr>
          <w:i/>
        </w:rPr>
        <w:t>See id</w:t>
      </w:r>
      <w:r w:rsidRPr="00F35C22">
        <w:t>.</w:t>
      </w:r>
      <w:r w:rsidRPr="00F35C22">
        <w:t xml:space="preserve"> </w:t>
      </w:r>
      <w:r w:rsidRPr="00F35C22">
        <w:t>at 1802 (noting that some cases in the Ninth Circuit have refused to decide nominative use claims on the pleadings).</w:t>
      </w:r>
    </w:p>
  </w:footnote>
  <w:footnote w:id="64">
    <w:p w14:paraId="241C6EDB" w14:textId="4BD5CAB6" w:rsidR="00F35C22" w:rsidRPr="00396E6B" w:rsidRDefault="00F35C22" w:rsidP="00F35C22">
      <w:pPr>
        <w:pStyle w:val="FootnoteText"/>
      </w:pPr>
      <w:r w:rsidRPr="00F35C22">
        <w:rPr>
          <w:vertAlign w:val="superscript"/>
        </w:rPr>
        <w:footnoteRef/>
      </w:r>
      <w:r w:rsidRPr="00F35C22">
        <w:rPr>
          <w:i/>
        </w:rPr>
        <w:t>Id</w:t>
      </w:r>
      <w:r w:rsidRPr="00F35C22">
        <w:t>.</w:t>
      </w:r>
      <w:r w:rsidRPr="00F35C22">
        <w:t xml:space="preserve"> </w:t>
      </w:r>
      <w:proofErr w:type="gramStart"/>
      <w:r w:rsidRPr="00F35C22">
        <w:t>at</w:t>
      </w:r>
      <w:proofErr w:type="gramEnd"/>
      <w:r w:rsidRPr="00F35C22">
        <w:t xml:space="preserve"> 1803.</w:t>
      </w:r>
      <w:r w:rsidRPr="00F35C22">
        <w:t xml:space="preserve"> </w:t>
      </w:r>
      <w:r w:rsidRPr="00F35C22">
        <w:rPr>
          <w:i/>
        </w:rPr>
        <w:t>See</w:t>
      </w:r>
      <w:r w:rsidRPr="00F35C22">
        <w:t xml:space="preserve"> </w:t>
      </w:r>
      <w:proofErr w:type="spellStart"/>
      <w:r w:rsidRPr="00F35C22">
        <w:t>Comparion</w:t>
      </w:r>
      <w:proofErr w:type="spellEnd"/>
      <w:r w:rsidRPr="00F35C22">
        <w:t xml:space="preserve"> Med.</w:t>
      </w:r>
      <w:r w:rsidRPr="00F35C22">
        <w:t xml:space="preserve"> </w:t>
      </w:r>
      <w:r w:rsidRPr="00F35C22">
        <w:t>Analytics, Inc.</w:t>
      </w:r>
      <w:r w:rsidRPr="00F35C22">
        <w:t xml:space="preserve"> </w:t>
      </w:r>
      <w:r w:rsidRPr="00F35C22">
        <w:t>v.</w:t>
      </w:r>
      <w:r w:rsidRPr="00F35C22">
        <w:t xml:space="preserve"> </w:t>
      </w:r>
      <w:r w:rsidRPr="00F35C22">
        <w:t>Prime Healthcare Servs., Inc., 2015 WL 12746228, at *4–5 (C.D.</w:t>
      </w:r>
      <w:r w:rsidRPr="00F35C22">
        <w:t xml:space="preserve"> </w:t>
      </w:r>
      <w:r w:rsidRPr="00F35C22">
        <w:t>Cal.</w:t>
      </w:r>
      <w:r w:rsidRPr="00F35C22">
        <w:t xml:space="preserve"> </w:t>
      </w:r>
      <w:r w:rsidRPr="00F35C22">
        <w:t>Apr.</w:t>
      </w:r>
      <w:r w:rsidRPr="00F35C22">
        <w:t xml:space="preserve"> </w:t>
      </w:r>
      <w:r w:rsidRPr="00F35C22">
        <w:t xml:space="preserve">14, 2015) (analyzing nominative use once for all trademark-related claims and using the </w:t>
      </w:r>
      <w:r w:rsidRPr="00F35C22">
        <w:rPr>
          <w:i/>
        </w:rPr>
        <w:t>New Kids</w:t>
      </w:r>
      <w:r w:rsidRPr="00F35C22">
        <w:t xml:space="preserve"> formulation).</w:t>
      </w:r>
      <w:r w:rsidRPr="00F35C22">
        <w:t xml:space="preserve"> </w:t>
      </w:r>
      <w:r w:rsidRPr="00F35C22">
        <w:rPr>
          <w:i/>
        </w:rPr>
        <w:t>Cf.</w:t>
      </w:r>
      <w:r w:rsidRPr="00F35C22">
        <w:rPr>
          <w:i/>
        </w:rPr>
        <w:t xml:space="preserve"> </w:t>
      </w:r>
      <w:r w:rsidRPr="00F35C22">
        <w:t>Pennsylvania State Univ.</w:t>
      </w:r>
      <w:r w:rsidRPr="00F35C22">
        <w:t xml:space="preserve"> </w:t>
      </w:r>
      <w:r w:rsidRPr="00F35C22">
        <w:t>v.</w:t>
      </w:r>
      <w:r w:rsidRPr="00F35C22">
        <w:t xml:space="preserve"> </w:t>
      </w:r>
      <w:r w:rsidRPr="00F35C22">
        <w:t>Keystone Alternatives LLC, 2020 WL 1082647, at *2-3, 2020 BL 82751 (M.D.</w:t>
      </w:r>
      <w:r w:rsidRPr="00F35C22">
        <w:t xml:space="preserve"> </w:t>
      </w:r>
      <w:r w:rsidRPr="00F35C22">
        <w:t>Pa.</w:t>
      </w:r>
      <w:r w:rsidRPr="00F35C22">
        <w:t xml:space="preserve"> </w:t>
      </w:r>
      <w:r w:rsidRPr="00F35C22">
        <w:t>Mar.</w:t>
      </w:r>
      <w:r w:rsidRPr="00F35C22">
        <w:t xml:space="preserve"> </w:t>
      </w:r>
      <w:r w:rsidRPr="00F35C22">
        <w:t>5, 2020) (denying motion to dismiss on nominative use ground as premature—defendant allegedly used goPSUrv.com domain name and similar marks).</w:t>
      </w:r>
    </w:p>
  </w:footnote>
  <w:footnote w:id="65">
    <w:p w14:paraId="111E57AC" w14:textId="63CE7D9C" w:rsidR="00F35C22" w:rsidRPr="00370941" w:rsidRDefault="00F35C22" w:rsidP="00F35C22">
      <w:pPr>
        <w:pStyle w:val="FootnoteText"/>
      </w:pPr>
      <w:r w:rsidRPr="00F35C22">
        <w:rPr>
          <w:vertAlign w:val="superscript"/>
        </w:rPr>
        <w:footnoteRef/>
      </w:r>
      <w:r w:rsidRPr="00F35C22">
        <w:rPr>
          <w:i/>
        </w:rPr>
        <w:t>See id</w:t>
      </w:r>
      <w:r w:rsidRPr="00F35C22">
        <w:t>.</w:t>
      </w:r>
      <w:r w:rsidRPr="00F35C22">
        <w:t xml:space="preserve"> </w:t>
      </w:r>
      <w:r w:rsidRPr="00F35C22">
        <w:t>at 1802 (noting a lack of any indication of confusion).</w:t>
      </w:r>
    </w:p>
  </w:footnote>
  <w:footnote w:id="66">
    <w:p w14:paraId="7CD1B6A4" w14:textId="43FB96CF" w:rsidR="00F35C22" w:rsidRPr="00F35C22" w:rsidRDefault="00F35C22" w:rsidP="00F35C22">
      <w:pPr>
        <w:pStyle w:val="FootnoteText"/>
      </w:pPr>
      <w:r w:rsidRPr="00F35C22">
        <w:rPr>
          <w:vertAlign w:val="superscript"/>
        </w:rPr>
        <w:footnoteRef/>
      </w:r>
      <w:r w:rsidRPr="00F35C22">
        <w:t>919 F.</w:t>
      </w:r>
      <w:r w:rsidRPr="00F35C22">
        <w:t xml:space="preserve"> </w:t>
      </w:r>
      <w:r w:rsidRPr="00F35C22">
        <w:t>Supp.</w:t>
      </w:r>
      <w:r w:rsidRPr="00F35C22">
        <w:t xml:space="preserve"> </w:t>
      </w:r>
      <w:r w:rsidRPr="00F35C22">
        <w:t>2d 1112, 105 USPQ2d 1925 (D.</w:t>
      </w:r>
      <w:r w:rsidRPr="00F35C22">
        <w:t xml:space="preserve"> </w:t>
      </w:r>
      <w:r w:rsidRPr="00F35C22">
        <w:t>Nev.</w:t>
      </w:r>
      <w:r w:rsidRPr="00F35C22">
        <w:t xml:space="preserve"> </w:t>
      </w:r>
      <w:r w:rsidRPr="00F35C22">
        <w:t>2013).</w:t>
      </w:r>
    </w:p>
    <w:p w14:paraId="1458BBC0" w14:textId="77777777" w:rsidR="00F35C22" w:rsidRPr="00370941" w:rsidRDefault="00F35C22" w:rsidP="00FD0F5B">
      <w:pPr>
        <w:pStyle w:val="footnote"/>
      </w:pPr>
    </w:p>
  </w:footnote>
  <w:footnote w:id="67">
    <w:p w14:paraId="4F385196" w14:textId="03B5AD2E"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1124.</w:t>
      </w:r>
    </w:p>
    <w:p w14:paraId="3E9EB651" w14:textId="77777777" w:rsidR="00F35C22" w:rsidRPr="00370941" w:rsidRDefault="00F35C22" w:rsidP="00FD0F5B">
      <w:pPr>
        <w:pStyle w:val="footnote"/>
      </w:pPr>
    </w:p>
  </w:footnote>
  <w:footnote w:id="68">
    <w:p w14:paraId="281EF8AF" w14:textId="62E52F77"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1123 (citing a Colorado district court case that refused to apply nominative use on a motion to dismiss).</w:t>
      </w:r>
      <w:r w:rsidRPr="00F35C22">
        <w:t xml:space="preserve"> </w:t>
      </w:r>
      <w:r w:rsidRPr="00F35C22">
        <w:t>The Ninth Circuit, as the court noted, applies a different set of confusion factors in nominative use cases, while other circuits simply use it as an affirmative defense.</w:t>
      </w:r>
      <w:r w:rsidRPr="00F35C22">
        <w:t xml:space="preserve"> </w:t>
      </w:r>
      <w:r w:rsidRPr="00F35C22">
        <w:rPr>
          <w:i/>
        </w:rPr>
        <w:t>See</w:t>
      </w:r>
      <w:r w:rsidRPr="00F35C22">
        <w:t>,</w:t>
      </w:r>
      <w:r w:rsidRPr="00F35C22">
        <w:rPr>
          <w:i/>
        </w:rPr>
        <w:t xml:space="preserve"> e.g.</w:t>
      </w:r>
      <w:r w:rsidRPr="00F35C22">
        <w:t>, Century 21 Real Estate Corp.</w:t>
      </w:r>
      <w:r w:rsidRPr="00F35C22">
        <w:t xml:space="preserve"> </w:t>
      </w:r>
      <w:r w:rsidRPr="00F35C22">
        <w:t>v.</w:t>
      </w:r>
      <w:r w:rsidRPr="00F35C22">
        <w:t xml:space="preserve"> </w:t>
      </w:r>
      <w:proofErr w:type="spellStart"/>
      <w:r w:rsidRPr="00F35C22">
        <w:t>Lendingtree</w:t>
      </w:r>
      <w:proofErr w:type="spellEnd"/>
      <w:r w:rsidRPr="00F35C22">
        <w:t>, Inc., 425 F.3d 211, 222–24, 76 USPQ2d 1769 (3d Cir.</w:t>
      </w:r>
      <w:r w:rsidRPr="00F35C22">
        <w:t xml:space="preserve"> </w:t>
      </w:r>
      <w:r w:rsidRPr="00F35C22">
        <w:t>2005) (disagreeing with the Ninth Circuit analysis and applying nominative use as an affirmative defense).</w:t>
      </w:r>
    </w:p>
    <w:p w14:paraId="47371E9A" w14:textId="77777777" w:rsidR="00F35C22" w:rsidRPr="00370941" w:rsidRDefault="00F35C22" w:rsidP="00FD0F5B">
      <w:pPr>
        <w:pStyle w:val="footnote"/>
      </w:pPr>
    </w:p>
  </w:footnote>
  <w:footnote w:id="69">
    <w:p w14:paraId="4363F140" w14:textId="0D5AC811" w:rsidR="00F35C22" w:rsidRPr="00F35C22" w:rsidRDefault="00F35C22" w:rsidP="00F35C22">
      <w:pPr>
        <w:pStyle w:val="FootnoteText"/>
      </w:pPr>
      <w:r w:rsidRPr="00F35C22">
        <w:rPr>
          <w:vertAlign w:val="superscript"/>
        </w:rPr>
        <w:footnoteRef/>
      </w:r>
      <w:r w:rsidRPr="00F35C22">
        <w:t>25 F.</w:t>
      </w:r>
      <w:r w:rsidRPr="00F35C22">
        <w:t xml:space="preserve"> </w:t>
      </w:r>
      <w:r w:rsidRPr="00F35C22">
        <w:t>Supp.</w:t>
      </w:r>
      <w:r w:rsidRPr="00F35C22">
        <w:t xml:space="preserve"> </w:t>
      </w:r>
      <w:r w:rsidRPr="00F35C22">
        <w:t>3d 865, 111 USPQ2d 1863 (E.D.</w:t>
      </w:r>
      <w:r w:rsidRPr="00F35C22">
        <w:t xml:space="preserve"> </w:t>
      </w:r>
      <w:r w:rsidRPr="00F35C22">
        <w:t>Va.</w:t>
      </w:r>
      <w:r w:rsidRPr="00F35C22">
        <w:t xml:space="preserve"> </w:t>
      </w:r>
      <w:r w:rsidRPr="00F35C22">
        <w:t xml:space="preserve">2014), </w:t>
      </w:r>
      <w:r w:rsidRPr="00F35C22">
        <w:rPr>
          <w:i/>
        </w:rPr>
        <w:t>vacated and remanded</w:t>
      </w:r>
      <w:r w:rsidRPr="00F35C22">
        <w:t>, 786 F.3d 316, 114 USPQ2d 1772 (4th Cir.</w:t>
      </w:r>
      <w:r w:rsidRPr="00F35C22">
        <w:t xml:space="preserve"> </w:t>
      </w:r>
      <w:r w:rsidRPr="00F35C22">
        <w:t>2015).</w:t>
      </w:r>
    </w:p>
    <w:p w14:paraId="6C2B02A8" w14:textId="77777777" w:rsidR="00F35C22" w:rsidRPr="00370941" w:rsidRDefault="00F35C22" w:rsidP="00FD0F5B">
      <w:pPr>
        <w:pStyle w:val="footnote"/>
      </w:pPr>
    </w:p>
  </w:footnote>
  <w:footnote w:id="70">
    <w:p w14:paraId="63829582" w14:textId="6EB9F3DD"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897.</w:t>
      </w:r>
    </w:p>
    <w:p w14:paraId="23AE7AB7" w14:textId="77777777" w:rsidR="00F35C22" w:rsidRPr="00370941" w:rsidRDefault="00F35C22" w:rsidP="00FD0F5B">
      <w:pPr>
        <w:pStyle w:val="footnote"/>
      </w:pPr>
    </w:p>
  </w:footnote>
  <w:footnote w:id="71">
    <w:p w14:paraId="139EB447" w14:textId="5540263F"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The court did not discuss whether the use would be considered “fair.” It did find Radiance’s use of other NAACP marks—Scales of Justice and Image Awards—to be nominative fair uses.</w:t>
      </w:r>
      <w:r w:rsidRPr="00F35C22">
        <w:t xml:space="preserve"> </w:t>
      </w:r>
      <w:r w:rsidRPr="00F35C22">
        <w:rPr>
          <w:i/>
        </w:rPr>
        <w:t>Id</w:t>
      </w:r>
      <w:r w:rsidRPr="00F35C22">
        <w:t>.</w:t>
      </w:r>
      <w:r w:rsidRPr="00F35C22">
        <w:t xml:space="preserve"> </w:t>
      </w:r>
      <w:r w:rsidRPr="00F35C22">
        <w:t>The difference seems to be that Radiance used the actual NAACP marks in those cases, not an alteration of the marks.</w:t>
      </w:r>
    </w:p>
    <w:p w14:paraId="4A76B161" w14:textId="77777777" w:rsidR="00F35C22" w:rsidRPr="00370941" w:rsidRDefault="00F35C22" w:rsidP="00FD0F5B">
      <w:pPr>
        <w:pStyle w:val="footnote"/>
      </w:pPr>
    </w:p>
  </w:footnote>
  <w:footnote w:id="72">
    <w:p w14:paraId="03291543" w14:textId="11BD9DDC" w:rsidR="00F35C22" w:rsidRPr="00F35C22" w:rsidRDefault="00F35C22" w:rsidP="00F35C22">
      <w:pPr>
        <w:pStyle w:val="FootnoteText"/>
      </w:pPr>
      <w:r w:rsidRPr="00F35C22">
        <w:rPr>
          <w:vertAlign w:val="superscript"/>
        </w:rPr>
        <w:footnoteRef/>
      </w:r>
      <w:r w:rsidRPr="00F35C22">
        <w:t>786 F.3d 316, 330–31, 114 USPQ2d 1772 (4th Cir.</w:t>
      </w:r>
      <w:r w:rsidRPr="00F35C22">
        <w:t xml:space="preserve"> </w:t>
      </w:r>
      <w:r w:rsidRPr="00F35C22">
        <w:t>2015).</w:t>
      </w:r>
    </w:p>
    <w:p w14:paraId="5A215573" w14:textId="77777777" w:rsidR="00F35C22" w:rsidRPr="00370941" w:rsidRDefault="00F35C22" w:rsidP="00FD0F5B">
      <w:pPr>
        <w:pStyle w:val="footnote"/>
      </w:pPr>
    </w:p>
  </w:footnote>
  <w:footnote w:id="73">
    <w:p w14:paraId="186A4084" w14:textId="19082ADC"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331.</w:t>
      </w:r>
    </w:p>
    <w:p w14:paraId="3F39D86D" w14:textId="77777777" w:rsidR="00F35C22" w:rsidRPr="00370941" w:rsidRDefault="00F35C22" w:rsidP="00FD0F5B">
      <w:pPr>
        <w:pStyle w:val="footnote"/>
        <w:rPr>
          <w:lang w:val="da-DK"/>
        </w:rPr>
      </w:pPr>
    </w:p>
  </w:footnote>
  <w:footnote w:id="74">
    <w:p w14:paraId="2838C88B" w14:textId="1C598E85" w:rsidR="00F35C22" w:rsidRPr="00F35C22" w:rsidRDefault="00F35C22" w:rsidP="00F35C22">
      <w:pPr>
        <w:pStyle w:val="FootnoteText"/>
      </w:pPr>
      <w:r w:rsidRPr="00F35C22">
        <w:rPr>
          <w:vertAlign w:val="superscript"/>
        </w:rPr>
        <w:footnoteRef/>
      </w:r>
      <w:r w:rsidRPr="00F35C22">
        <w:t>Id.</w:t>
      </w:r>
    </w:p>
    <w:p w14:paraId="25724242" w14:textId="77777777" w:rsidR="00F35C22" w:rsidRPr="00370941" w:rsidRDefault="00F35C22" w:rsidP="00FD0F5B">
      <w:pPr>
        <w:pStyle w:val="footnote"/>
        <w:rPr>
          <w:lang w:val="da-DK"/>
        </w:rPr>
      </w:pPr>
    </w:p>
  </w:footnote>
  <w:footnote w:id="75">
    <w:p w14:paraId="118CC512" w14:textId="696109F1" w:rsidR="00F35C22" w:rsidRPr="00F35C22" w:rsidRDefault="00F35C22" w:rsidP="00F35C22">
      <w:pPr>
        <w:pStyle w:val="FootnoteText"/>
      </w:pPr>
      <w:r w:rsidRPr="00F35C22">
        <w:rPr>
          <w:vertAlign w:val="superscript"/>
        </w:rPr>
        <w:footnoteRef/>
      </w:r>
      <w:r w:rsidRPr="00F35C22">
        <w:rPr>
          <w:i/>
        </w:rPr>
        <w:t>Id.</w:t>
      </w:r>
      <w:r w:rsidRPr="00F35C22">
        <w:rPr>
          <w:i/>
        </w:rPr>
        <w:t xml:space="preserve"> </w:t>
      </w:r>
      <w:r w:rsidRPr="00F35C22">
        <w:t>at 330.</w:t>
      </w:r>
      <w:r w:rsidRPr="00F35C22">
        <w:t xml:space="preserve"> </w:t>
      </w:r>
      <w:r w:rsidRPr="00F35C22">
        <w:t>Note that the court of appeals found it to be a fair use without independently assessing fairness;</w:t>
      </w:r>
      <w:r w:rsidRPr="00F35C22">
        <w:t xml:space="preserve"> </w:t>
      </w:r>
      <w:r w:rsidRPr="00F35C22">
        <w:t>apparently, the fact that it was plainly commentary or criticism was deemed sufficient.</w:t>
      </w:r>
    </w:p>
    <w:p w14:paraId="60710EB1" w14:textId="77777777" w:rsidR="00F35C22" w:rsidRPr="00370941" w:rsidRDefault="00F35C22" w:rsidP="00FD0F5B">
      <w:pPr>
        <w:pStyle w:val="footnote"/>
      </w:pPr>
    </w:p>
  </w:footnote>
  <w:footnote w:id="76">
    <w:p w14:paraId="43D2528A" w14:textId="4AC76274" w:rsidR="00F35C22" w:rsidRPr="00370941" w:rsidRDefault="00F35C22" w:rsidP="00F35C22">
      <w:pPr>
        <w:pStyle w:val="FootnoteText"/>
      </w:pPr>
      <w:r w:rsidRPr="00F35C22">
        <w:rPr>
          <w:rStyle w:val="FootnoteReference"/>
          <w:rFonts w:eastAsiaTheme="majorEastAsia"/>
        </w:rPr>
        <w:footnoteRef/>
      </w:r>
      <w:r w:rsidRPr="00F35C22">
        <w:t>953 F.3d 1170 (9th Cir.</w:t>
      </w:r>
      <w:r w:rsidRPr="00F35C22">
        <w:t xml:space="preserve"> </w:t>
      </w:r>
      <w:r w:rsidRPr="00F35C22">
        <w:t xml:space="preserve">2020), </w:t>
      </w:r>
      <w:proofErr w:type="spellStart"/>
      <w:r w:rsidRPr="00F35C22">
        <w:rPr>
          <w:i/>
        </w:rPr>
        <w:t>rev’d</w:t>
      </w:r>
      <w:proofErr w:type="spellEnd"/>
      <w:r w:rsidRPr="00F35C22">
        <w:rPr>
          <w:i/>
        </w:rPr>
        <w:t xml:space="preserve"> on other grounds</w:t>
      </w:r>
      <w:r w:rsidRPr="00F35C22">
        <w:t>, 599 U.S.</w:t>
      </w:r>
      <w:r w:rsidRPr="00F35C22">
        <w:t xml:space="preserve"> </w:t>
      </w:r>
      <w:r w:rsidRPr="00F35C22">
        <w:t>140 (2023).</w:t>
      </w:r>
    </w:p>
  </w:footnote>
  <w:footnote w:id="77">
    <w:p w14:paraId="41D5422C" w14:textId="5E18D84D"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rPr>
          <w:i/>
        </w:rPr>
        <w:t xml:space="preserve"> </w:t>
      </w:r>
      <w:r w:rsidRPr="00F35C22">
        <w:t>at 1174.</w:t>
      </w:r>
    </w:p>
  </w:footnote>
  <w:footnote w:id="78">
    <w:p w14:paraId="6186E49E" w14:textId="751AB08E"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t>.</w:t>
      </w:r>
      <w:r w:rsidRPr="00F35C22">
        <w:t xml:space="preserve"> </w:t>
      </w:r>
      <w:r w:rsidRPr="00F35C22">
        <w:t>at 1176.</w:t>
      </w:r>
      <w:r w:rsidRPr="00F35C22">
        <w:t xml:space="preserve"> </w:t>
      </w:r>
      <w:r w:rsidRPr="00F35C22">
        <w:t>Ultimately, the Supreme Court reversed the Ninth Circuit’s application of the noncommercial use defense.</w:t>
      </w:r>
      <w:r w:rsidRPr="00F35C22">
        <w:t xml:space="preserve"> </w:t>
      </w:r>
      <w:r w:rsidRPr="00F35C22">
        <w:t xml:space="preserve">This defense, and the Supreme Court’s decision in </w:t>
      </w:r>
      <w:r w:rsidRPr="00F35C22">
        <w:rPr>
          <w:i/>
        </w:rPr>
        <w:t>Jack Daniel’s</w:t>
      </w:r>
      <w:r w:rsidRPr="00F35C22">
        <w:t>, is discussed further below.</w:t>
      </w:r>
    </w:p>
  </w:footnote>
  <w:footnote w:id="79">
    <w:p w14:paraId="66F0F290" w14:textId="1BF437CA" w:rsidR="00F35C22" w:rsidRPr="00370941" w:rsidRDefault="00F35C22" w:rsidP="00F35C22">
      <w:pPr>
        <w:pStyle w:val="FootnoteText"/>
      </w:pPr>
      <w:r w:rsidRPr="00F35C22">
        <w:rPr>
          <w:rStyle w:val="FootnoteReference"/>
          <w:rFonts w:eastAsiaTheme="majorEastAsia"/>
        </w:rPr>
        <w:footnoteRef/>
      </w:r>
      <w:r w:rsidRPr="00F35C22">
        <w:t>The Ninth Circuit has a separate likelihood-of-confusion test in nominative use cases.</w:t>
      </w:r>
      <w:r w:rsidRPr="00F35C22">
        <w:t xml:space="preserve"> </w:t>
      </w:r>
      <w:r w:rsidRPr="00F35C22">
        <w:t>Toyota Motor Sales U.S.A., Inc.</w:t>
      </w:r>
      <w:r w:rsidRPr="00F35C22">
        <w:t xml:space="preserve"> </w:t>
      </w:r>
      <w:r w:rsidRPr="00F35C22">
        <w:t>v.</w:t>
      </w:r>
      <w:r w:rsidRPr="00F35C22">
        <w:t xml:space="preserve"> </w:t>
      </w:r>
      <w:r w:rsidRPr="00F35C22">
        <w:t>Tabari, 610 F.3d 1171, 1175, 95 USPQ2d 1702 (9th Cir.</w:t>
      </w:r>
      <w:r w:rsidRPr="00F35C22">
        <w:t xml:space="preserve"> </w:t>
      </w:r>
      <w:r w:rsidRPr="00F35C22">
        <w:t>2010).</w:t>
      </w:r>
      <w:r w:rsidRPr="00F35C22">
        <w:t xml:space="preserve"> </w:t>
      </w:r>
      <w:r w:rsidRPr="00F35C22">
        <w:t>The Third Circuit treats nominative use as an affirmative defense and thus will conduct a separate confusion analysis.</w:t>
      </w:r>
      <w:r w:rsidRPr="00F35C22">
        <w:t xml:space="preserve"> </w:t>
      </w:r>
      <w:r w:rsidRPr="00F35C22">
        <w:rPr>
          <w:i/>
        </w:rPr>
        <w:t>Century 21</w:t>
      </w:r>
      <w:r w:rsidRPr="00F35C22">
        <w:t>, 425 F.3d at 222–24.</w:t>
      </w:r>
      <w:r w:rsidRPr="00F35C22">
        <w:t xml:space="preserve"> </w:t>
      </w:r>
      <w:r w:rsidRPr="00F35C22">
        <w:t>The Second Circuit rejects both of those approaches and employs its usual likelihood-of-confusion factors in nominative use cases, with the addition of factors taken from the Ninth and Third Circuit tests.</w:t>
      </w:r>
      <w:r w:rsidRPr="00F35C22">
        <w:t xml:space="preserve"> </w:t>
      </w:r>
      <w:r w:rsidRPr="00F35C22">
        <w:t>International Info.</w:t>
      </w:r>
      <w:r w:rsidRPr="00F35C22">
        <w:t xml:space="preserve"> </w:t>
      </w:r>
      <w:r w:rsidRPr="00F35C22">
        <w:t>Sys.</w:t>
      </w:r>
      <w:r w:rsidRPr="00F35C22">
        <w:t xml:space="preserve"> </w:t>
      </w:r>
      <w:r w:rsidRPr="00F35C22">
        <w:t>Sec.</w:t>
      </w:r>
      <w:r w:rsidRPr="00F35C22">
        <w:t xml:space="preserve"> </w:t>
      </w:r>
      <w:r w:rsidRPr="00F35C22">
        <w:t>Certification Consortium, Inc.</w:t>
      </w:r>
      <w:r w:rsidRPr="00F35C22">
        <w:t xml:space="preserve"> </w:t>
      </w:r>
      <w:r w:rsidRPr="00F35C22">
        <w:t>v.</w:t>
      </w:r>
      <w:r w:rsidRPr="00F35C22">
        <w:t xml:space="preserve"> </w:t>
      </w:r>
      <w:r w:rsidRPr="00F35C22">
        <w:t>Security Univ., LLC, 823 F.3d 153, 165–69, 120 USPQ2d 1388 (2d Cir.</w:t>
      </w:r>
      <w:r w:rsidRPr="00F35C22">
        <w:t xml:space="preserve"> </w:t>
      </w:r>
      <w:r w:rsidRPr="00F35C22">
        <w:t>2016).</w:t>
      </w:r>
    </w:p>
  </w:footnote>
  <w:footnote w:id="80">
    <w:p w14:paraId="130DCEA1" w14:textId="19DBB733" w:rsidR="00F35C22" w:rsidRPr="00370941" w:rsidRDefault="00F35C22" w:rsidP="00F35C22">
      <w:pPr>
        <w:pStyle w:val="FootnoteText"/>
      </w:pPr>
      <w:r w:rsidRPr="00F35C22">
        <w:rPr>
          <w:vertAlign w:val="superscript"/>
        </w:rPr>
        <w:footnoteRef/>
      </w:r>
      <w:r w:rsidRPr="00F35C22">
        <w:t>Lorillard Tobacco Co.</w:t>
      </w:r>
      <w:r w:rsidRPr="00F35C22">
        <w:t xml:space="preserve"> </w:t>
      </w:r>
      <w:r w:rsidRPr="00F35C22">
        <w:t>v.</w:t>
      </w:r>
      <w:r w:rsidRPr="00F35C22">
        <w:t xml:space="preserve"> </w:t>
      </w:r>
      <w:r w:rsidRPr="00F35C22">
        <w:t>S&amp;M Brands, Inc., 616 F.</w:t>
      </w:r>
      <w:r w:rsidRPr="00F35C22">
        <w:t xml:space="preserve"> </w:t>
      </w:r>
      <w:r w:rsidRPr="00F35C22">
        <w:t>Supp.</w:t>
      </w:r>
      <w:r w:rsidRPr="00F35C22">
        <w:t xml:space="preserve"> </w:t>
      </w:r>
      <w:r w:rsidRPr="00F35C22">
        <w:t>2d 581, 588–89 (E.D.</w:t>
      </w:r>
      <w:r w:rsidRPr="00F35C22">
        <w:t xml:space="preserve"> </w:t>
      </w:r>
      <w:r w:rsidRPr="00F35C22">
        <w:t>Va.</w:t>
      </w:r>
      <w:r w:rsidRPr="00F35C22">
        <w:t xml:space="preserve"> </w:t>
      </w:r>
      <w:r w:rsidRPr="00F35C22">
        <w:t>2009) (refusing to recognize nominative use as an exclusion because the Fourth Circuit had not adopted the doctrine).</w:t>
      </w:r>
    </w:p>
  </w:footnote>
  <w:footnote w:id="81">
    <w:p w14:paraId="0E9980A0" w14:textId="030D1222" w:rsidR="00F35C22" w:rsidRPr="00370941" w:rsidRDefault="00F35C22" w:rsidP="00F35C22">
      <w:pPr>
        <w:pStyle w:val="FootnoteText"/>
      </w:pPr>
      <w:r w:rsidRPr="00F35C22">
        <w:rPr>
          <w:vertAlign w:val="superscript"/>
        </w:rPr>
        <w:footnoteRef/>
      </w:r>
      <w:r w:rsidRPr="00F35C22">
        <w:rPr>
          <w:i/>
        </w:rPr>
        <w:t>See</w:t>
      </w:r>
      <w:r w:rsidRPr="00F35C22">
        <w:t xml:space="preserve"> Trans Union LLC v.</w:t>
      </w:r>
      <w:r w:rsidRPr="00F35C22">
        <w:t xml:space="preserve"> </w:t>
      </w:r>
      <w:r w:rsidRPr="00F35C22">
        <w:t>Credit Research, Inc., 142 F.</w:t>
      </w:r>
      <w:r w:rsidRPr="00F35C22">
        <w:t xml:space="preserve"> </w:t>
      </w:r>
      <w:r w:rsidRPr="00F35C22">
        <w:t>Supp.</w:t>
      </w:r>
      <w:r w:rsidRPr="00F35C22">
        <w:t xml:space="preserve"> </w:t>
      </w:r>
      <w:r w:rsidRPr="00F35C22">
        <w:t>2d 1029, 1039–40, 1045 (N.D.</w:t>
      </w:r>
      <w:r w:rsidRPr="00F35C22">
        <w:t xml:space="preserve"> </w:t>
      </w:r>
      <w:r w:rsidRPr="00F35C22">
        <w:t>Ill.</w:t>
      </w:r>
      <w:r w:rsidRPr="00F35C22">
        <w:t xml:space="preserve"> </w:t>
      </w:r>
      <w:r w:rsidRPr="00F35C22">
        <w:t>2001) (“Although the affiliation between the parties does not entirely trump [plaintiff’s] trademark rights, it does raise the question whether defendants have engaged in fair use of the marks.”).</w:t>
      </w:r>
    </w:p>
  </w:footnote>
  <w:footnote w:id="82">
    <w:p w14:paraId="463AE14E" w14:textId="3D71D9A6" w:rsidR="00F35C22" w:rsidRPr="00370941" w:rsidRDefault="00F35C22" w:rsidP="00F35C22">
      <w:pPr>
        <w:pStyle w:val="FootnoteText"/>
      </w:pPr>
      <w:r w:rsidRPr="00F35C22">
        <w:rPr>
          <w:vertAlign w:val="superscript"/>
        </w:rPr>
        <w:footnoteRef/>
      </w:r>
      <w:r w:rsidRPr="00F35C22">
        <w:t>Of course, the parties contractually may permit a greater use of the owner’s mark than would be permitted otherwise.</w:t>
      </w:r>
    </w:p>
  </w:footnote>
  <w:footnote w:id="83">
    <w:p w14:paraId="6ACECDF2" w14:textId="277D5C59" w:rsidR="00F35C22" w:rsidRPr="00370941" w:rsidRDefault="00F35C22" w:rsidP="00F35C22">
      <w:pPr>
        <w:pStyle w:val="FootnoteText"/>
      </w:pPr>
      <w:r w:rsidRPr="00F35C22">
        <w:rPr>
          <w:vertAlign w:val="superscript"/>
        </w:rPr>
        <w:footnoteRef/>
      </w:r>
      <w:r w:rsidRPr="00F35C22">
        <w:rPr>
          <w:i/>
        </w:rPr>
        <w:t>Trans Union</w:t>
      </w:r>
      <w:r w:rsidRPr="00F35C22">
        <w:t>, 142 F.</w:t>
      </w:r>
      <w:r w:rsidRPr="00F35C22">
        <w:t xml:space="preserve"> </w:t>
      </w:r>
      <w:r w:rsidRPr="00F35C22">
        <w:t>Supp.</w:t>
      </w:r>
      <w:r w:rsidRPr="00F35C22">
        <w:t xml:space="preserve"> </w:t>
      </w:r>
      <w:r w:rsidRPr="00F35C22">
        <w:t>2d at 1039–40 (citing cases).</w:t>
      </w:r>
      <w:r w:rsidRPr="00F35C22">
        <w:t xml:space="preserve"> </w:t>
      </w:r>
      <w:r w:rsidRPr="00F35C22">
        <w:t xml:space="preserve">Permitting nominative uses of marks in metatags is an important result, because it has been held that the </w:t>
      </w:r>
      <w:proofErr w:type="spellStart"/>
      <w:r w:rsidRPr="00F35C22">
        <w:t>Anticyber</w:t>
      </w:r>
      <w:proofErr w:type="spellEnd"/>
      <w:r w:rsidRPr="00F35C22">
        <w:br/>
        <w:t>squatting Consumer Protection Act (ACPA) does not apply to the use of metatags.</w:t>
      </w:r>
      <w:r w:rsidRPr="00F35C22">
        <w:t xml:space="preserve"> </w:t>
      </w:r>
      <w:r w:rsidRPr="00F35C22">
        <w:t>Bihari v.</w:t>
      </w:r>
      <w:r w:rsidRPr="00F35C22">
        <w:t xml:space="preserve"> </w:t>
      </w:r>
      <w:r w:rsidRPr="00F35C22">
        <w:t>Gross, 119 F.</w:t>
      </w:r>
      <w:r w:rsidRPr="00F35C22">
        <w:t xml:space="preserve"> </w:t>
      </w:r>
      <w:r w:rsidRPr="00F35C22">
        <w:t>Supp.</w:t>
      </w:r>
      <w:r w:rsidRPr="00F35C22">
        <w:t xml:space="preserve"> </w:t>
      </w:r>
      <w:r w:rsidRPr="00F35C22">
        <w:t>2d 309, 316, 56 USPQ2d 1489 (S.D.N.Y.</w:t>
      </w:r>
      <w:r w:rsidRPr="00F35C22">
        <w:t xml:space="preserve"> </w:t>
      </w:r>
      <w:r w:rsidRPr="00F35C22">
        <w:t>2000).</w:t>
      </w:r>
    </w:p>
  </w:footnote>
  <w:footnote w:id="84">
    <w:p w14:paraId="5156D886" w14:textId="7D097D35" w:rsidR="00F35C22" w:rsidRPr="00370941" w:rsidRDefault="00F35C22" w:rsidP="00F35C22">
      <w:pPr>
        <w:pStyle w:val="FootnoteText"/>
        <w:rPr>
          <w:lang w:val="pt-BR"/>
        </w:rPr>
      </w:pPr>
      <w:r w:rsidRPr="00F35C22">
        <w:rPr>
          <w:vertAlign w:val="superscript"/>
        </w:rPr>
        <w:footnoteRef/>
      </w:r>
      <w:r w:rsidRPr="00F35C22">
        <w:t>Lanham Act §43(c)(3)(A)(</w:t>
      </w:r>
      <w:proofErr w:type="spellStart"/>
      <w:r w:rsidRPr="00F35C22">
        <w:t>i</w:t>
      </w:r>
      <w:proofErr w:type="spellEnd"/>
      <w:r w:rsidRPr="00F35C22">
        <w:t>), 15 U.S.C.</w:t>
      </w:r>
      <w:r w:rsidRPr="00F35C22">
        <w:t xml:space="preserve"> </w:t>
      </w:r>
      <w:r w:rsidRPr="00F35C22">
        <w:t>§1125(c)(3)(A)(</w:t>
      </w:r>
      <w:proofErr w:type="spellStart"/>
      <w:r w:rsidRPr="00F35C22">
        <w:t>i</w:t>
      </w:r>
      <w:proofErr w:type="spellEnd"/>
      <w:r w:rsidRPr="00F35C22">
        <w:t>).</w:t>
      </w:r>
    </w:p>
  </w:footnote>
  <w:footnote w:id="85">
    <w:p w14:paraId="331ABF6B" w14:textId="06B487D2"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§43(c)(4)(A), 15 U.S.C.</w:t>
      </w:r>
      <w:r w:rsidRPr="00F35C22">
        <w:t xml:space="preserve"> </w:t>
      </w:r>
      <w:r w:rsidRPr="00F35C22">
        <w:t xml:space="preserve">§1125(c)(4)(A), </w:t>
      </w:r>
      <w:r w:rsidRPr="00F35C22">
        <w:rPr>
          <w:i/>
        </w:rPr>
        <w:t>superseded by</w:t>
      </w:r>
      <w:r w:rsidRPr="00F35C22">
        <w:t xml:space="preserve"> the Trademark Dilution Revision Act of 2006.</w:t>
      </w:r>
    </w:p>
  </w:footnote>
  <w:footnote w:id="86">
    <w:p w14:paraId="1DEDAF65" w14:textId="3A1C7A49" w:rsidR="00F35C22" w:rsidRPr="00370941" w:rsidRDefault="00F35C22" w:rsidP="00F35C22">
      <w:pPr>
        <w:pStyle w:val="FootnoteText"/>
      </w:pPr>
      <w:r w:rsidRPr="00F35C22">
        <w:rPr>
          <w:vertAlign w:val="superscript"/>
        </w:rPr>
        <w:footnoteRef/>
      </w:r>
      <w:r w:rsidRPr="00F35C22">
        <w:t>Smith v.</w:t>
      </w:r>
      <w:r w:rsidRPr="00F35C22">
        <w:t xml:space="preserve"> </w:t>
      </w:r>
      <w:r w:rsidRPr="00F35C22">
        <w:t>Chanel, Inc., 402 F.2d 562, 569, 159 USPQ 388 (9th Cir.</w:t>
      </w:r>
      <w:r w:rsidRPr="00F35C22">
        <w:t xml:space="preserve"> </w:t>
      </w:r>
      <w:r w:rsidRPr="00F35C22">
        <w:t>1968).</w:t>
      </w:r>
    </w:p>
  </w:footnote>
  <w:footnote w:id="87">
    <w:p w14:paraId="67015121" w14:textId="56CB42AD" w:rsidR="00F35C22" w:rsidRPr="00370941" w:rsidRDefault="00F35C22" w:rsidP="00F35C22">
      <w:pPr>
        <w:pStyle w:val="FootnoteText"/>
      </w:pPr>
      <w:r w:rsidRPr="00F35C22">
        <w:rPr>
          <w:vertAlign w:val="superscript"/>
        </w:rPr>
        <w:footnoteRef/>
      </w:r>
      <w:r w:rsidRPr="00F35C22">
        <w:t>The phrase “commercial advertising or promotion” probably derives from §43(a)(1)(B), which uses the same wording.</w:t>
      </w:r>
      <w:r w:rsidRPr="00F35C22">
        <w:t xml:space="preserve"> </w:t>
      </w:r>
      <w:r w:rsidRPr="00F35C22">
        <w:t>However, §43(a)(1)(B) serves a different purpose.</w:t>
      </w:r>
      <w:r w:rsidRPr="00F35C22">
        <w:t xml:space="preserve"> </w:t>
      </w:r>
      <w:r w:rsidRPr="00F35C22">
        <w:t>That section grants a cause of action for false advertising;</w:t>
      </w:r>
      <w:r w:rsidRPr="00F35C22">
        <w:t xml:space="preserve"> </w:t>
      </w:r>
      <w:r w:rsidRPr="00F35C22">
        <w:t xml:space="preserve">thus, the word “commercial” was used to </w:t>
      </w:r>
      <w:r w:rsidRPr="00F35C22">
        <w:rPr>
          <w:i/>
        </w:rPr>
        <w:t>limit</w:t>
      </w:r>
      <w:r w:rsidRPr="00F35C22">
        <w:t xml:space="preserve"> the scope of the false advertising claim to commercial advertising.</w:t>
      </w:r>
      <w:r w:rsidRPr="00F35C22">
        <w:t xml:space="preserve"> </w:t>
      </w:r>
      <w:r w:rsidRPr="00F35C22">
        <w:t>By contrast, §43(c)(3)(A)(</w:t>
      </w:r>
      <w:proofErr w:type="spellStart"/>
      <w:r w:rsidRPr="00F35C22">
        <w:t>i</w:t>
      </w:r>
      <w:proofErr w:type="spellEnd"/>
      <w:r w:rsidRPr="00F35C22">
        <w:t>) (like the former §43(c)(4)(A)) is intended to exclude certain communicative uses from liability.</w:t>
      </w:r>
      <w:r w:rsidRPr="00F35C22">
        <w:t xml:space="preserve"> </w:t>
      </w:r>
      <w:r w:rsidRPr="00F35C22">
        <w:t>Limiting the exclusion to commercial uses makes less sense than limiting the scope of a cause of action to such uses.</w:t>
      </w:r>
    </w:p>
  </w:footnote>
  <w:footnote w:id="88">
    <w:p w14:paraId="3A5F1D76" w14:textId="4EC9DA50" w:rsidR="00F35C22" w:rsidRPr="00370941" w:rsidRDefault="00F35C22" w:rsidP="00F35C22">
      <w:pPr>
        <w:pStyle w:val="FootnoteText"/>
      </w:pPr>
      <w:r w:rsidRPr="00F35C22">
        <w:rPr>
          <w:vertAlign w:val="superscript"/>
        </w:rPr>
        <w:footnoteRef/>
      </w:r>
      <w:r w:rsidRPr="00F35C22">
        <w:rPr>
          <w:i/>
        </w:rPr>
        <w:t>See</w:t>
      </w:r>
      <w:r w:rsidRPr="00F35C22">
        <w:t xml:space="preserve"> Dow Corning Corp.</w:t>
      </w:r>
      <w:r w:rsidRPr="00F35C22">
        <w:t xml:space="preserve"> </w:t>
      </w:r>
      <w:r w:rsidRPr="00F35C22">
        <w:t>v.</w:t>
      </w:r>
      <w:r w:rsidRPr="00F35C22">
        <w:t xml:space="preserve"> </w:t>
      </w:r>
      <w:r w:rsidRPr="00F35C22">
        <w:t>Xiao, 101 USPQ2d 1802, 1813 (E.D.</w:t>
      </w:r>
      <w:r w:rsidRPr="00F35C22">
        <w:t xml:space="preserve"> </w:t>
      </w:r>
      <w:r w:rsidRPr="00F35C22">
        <w:t>Mich.</w:t>
      </w:r>
      <w:r w:rsidRPr="00F35C22">
        <w:t xml:space="preserve"> </w:t>
      </w:r>
      <w:r w:rsidRPr="00F35C22">
        <w:t>2011) (applying the exclusion where defendant only used plaintiff’s marks to compare defendant’s products to those of plaintiff).</w:t>
      </w:r>
    </w:p>
  </w:footnote>
  <w:footnote w:id="89">
    <w:p w14:paraId="34F485DE" w14:textId="6267B4C5" w:rsidR="00F35C22" w:rsidRPr="00370941" w:rsidRDefault="00F35C22" w:rsidP="00F35C22">
      <w:pPr>
        <w:pStyle w:val="FootnoteText"/>
      </w:pPr>
      <w:r w:rsidRPr="00F35C22">
        <w:rPr>
          <w:vertAlign w:val="superscript"/>
        </w:rPr>
        <w:footnoteRef/>
      </w:r>
      <w:r w:rsidRPr="00F35C22">
        <w:t>Cumberland Packing Corp.</w:t>
      </w:r>
      <w:r w:rsidRPr="00F35C22">
        <w:t xml:space="preserve"> </w:t>
      </w:r>
      <w:r w:rsidRPr="00F35C22">
        <w:t>v.</w:t>
      </w:r>
      <w:r w:rsidRPr="00F35C22">
        <w:t xml:space="preserve"> </w:t>
      </w:r>
      <w:r w:rsidRPr="00F35C22">
        <w:t>Monsanto Co., 32 F.</w:t>
      </w:r>
      <w:r w:rsidRPr="00F35C22">
        <w:t xml:space="preserve"> </w:t>
      </w:r>
      <w:r w:rsidRPr="00F35C22">
        <w:t>Supp.</w:t>
      </w:r>
      <w:r w:rsidRPr="00F35C22">
        <w:t xml:space="preserve"> </w:t>
      </w:r>
      <w:r w:rsidRPr="00F35C22">
        <w:t>2d 561, 566 (E.D.N.Y.</w:t>
      </w:r>
      <w:r w:rsidRPr="00F35C22">
        <w:t xml:space="preserve"> </w:t>
      </w:r>
      <w:r w:rsidRPr="00F35C22">
        <w:t>1999);</w:t>
      </w:r>
      <w:r w:rsidRPr="00F35C22">
        <w:t xml:space="preserve"> </w:t>
      </w:r>
      <w:r w:rsidRPr="00F35C22">
        <w:t>Avery Dennison Corp.</w:t>
      </w:r>
      <w:r w:rsidRPr="00F35C22">
        <w:t xml:space="preserve"> </w:t>
      </w:r>
      <w:r w:rsidRPr="00F35C22">
        <w:t>v.</w:t>
      </w:r>
      <w:r w:rsidRPr="00F35C22">
        <w:t xml:space="preserve"> </w:t>
      </w:r>
      <w:r w:rsidRPr="00F35C22">
        <w:t>Acco Brands, Inc., 1999 WL 33117262, at *9 (C.D.</w:t>
      </w:r>
      <w:r w:rsidRPr="00F35C22">
        <w:t xml:space="preserve"> </w:t>
      </w:r>
      <w:r w:rsidRPr="00F35C22">
        <w:t>Cal.</w:t>
      </w:r>
      <w:r w:rsidRPr="00F35C22">
        <w:t xml:space="preserve"> </w:t>
      </w:r>
      <w:r w:rsidRPr="00F35C22">
        <w:t>Oct.</w:t>
      </w:r>
      <w:r w:rsidRPr="00F35C22">
        <w:t xml:space="preserve"> </w:t>
      </w:r>
      <w:r w:rsidRPr="00F35C22">
        <w:t>12, 1999).</w:t>
      </w:r>
    </w:p>
  </w:footnote>
  <w:footnote w:id="90">
    <w:p w14:paraId="4304F6DA" w14:textId="4C83201D" w:rsidR="00F35C22" w:rsidRPr="00F35C22" w:rsidRDefault="00F35C22" w:rsidP="00F35C22">
      <w:pPr>
        <w:pStyle w:val="FootnoteText"/>
      </w:pPr>
      <w:r w:rsidRPr="00F35C22">
        <w:rPr>
          <w:vertAlign w:val="superscript"/>
        </w:rPr>
        <w:footnoteRef/>
      </w:r>
      <w:r w:rsidRPr="00F35C22">
        <w:t>Allied Interstate, LLC v.</w:t>
      </w:r>
      <w:r w:rsidRPr="00F35C22">
        <w:t xml:space="preserve"> </w:t>
      </w:r>
      <w:r w:rsidRPr="00F35C22">
        <w:t>Kimmel &amp; Silverman, P.C., 2013 U.S.</w:t>
      </w:r>
      <w:r w:rsidRPr="00F35C22">
        <w:t xml:space="preserve"> </w:t>
      </w:r>
      <w:r w:rsidRPr="00F35C22">
        <w:t>Dist.</w:t>
      </w:r>
      <w:r w:rsidRPr="00F35C22">
        <w:t xml:space="preserve"> </w:t>
      </w:r>
      <w:r w:rsidRPr="00F35C22">
        <w:t>LEXIS 113465, at *10–12 (S.D.N.Y.</w:t>
      </w:r>
      <w:r w:rsidRPr="00F35C22">
        <w:t xml:space="preserve"> </w:t>
      </w:r>
      <w:r w:rsidRPr="00F35C22">
        <w:t>Aug.</w:t>
      </w:r>
      <w:r w:rsidRPr="00F35C22">
        <w:t xml:space="preserve"> </w:t>
      </w:r>
      <w:r w:rsidRPr="00F35C22">
        <w:t>12, 2013).</w:t>
      </w:r>
    </w:p>
    <w:p w14:paraId="307EE402" w14:textId="77777777" w:rsidR="00F35C22" w:rsidRPr="00370941" w:rsidRDefault="00F35C22" w:rsidP="00FD0F5B">
      <w:pPr>
        <w:pStyle w:val="footnote"/>
      </w:pPr>
    </w:p>
  </w:footnote>
  <w:footnote w:id="91">
    <w:p w14:paraId="60694621" w14:textId="4AAA827B" w:rsidR="00F35C22" w:rsidRPr="00370941" w:rsidRDefault="00F35C22" w:rsidP="00F35C22">
      <w:pPr>
        <w:pStyle w:val="FootnoteText"/>
      </w:pPr>
      <w:r w:rsidRPr="00F35C22">
        <w:rPr>
          <w:vertAlign w:val="superscript"/>
        </w:rPr>
        <w:footnoteRef/>
      </w:r>
      <w:r w:rsidRPr="00F35C22">
        <w:t>As discussed in §II.B, above, the original bill introduced in and passed by the House would have retained the original comparative advertising exclusion.</w:t>
      </w:r>
    </w:p>
  </w:footnote>
  <w:footnote w:id="92">
    <w:p w14:paraId="34B8E17F" w14:textId="30C90562" w:rsidR="00F35C22" w:rsidRPr="00370941" w:rsidRDefault="00F35C22" w:rsidP="00F35C22">
      <w:pPr>
        <w:pStyle w:val="FootnoteText"/>
      </w:pPr>
      <w:r w:rsidRPr="00F35C22">
        <w:rPr>
          <w:vertAlign w:val="superscript"/>
        </w:rPr>
        <w:footnoteRef/>
      </w:r>
      <w:r w:rsidRPr="00F35C22">
        <w:t>Liquid Glass Enters., Inc.</w:t>
      </w:r>
      <w:r w:rsidRPr="00F35C22">
        <w:t xml:space="preserve"> </w:t>
      </w:r>
      <w:r w:rsidRPr="00F35C22">
        <w:t>v.</w:t>
      </w:r>
      <w:r w:rsidRPr="00F35C22">
        <w:t xml:space="preserve"> </w:t>
      </w:r>
      <w:r w:rsidRPr="00F35C22">
        <w:t>Dr.</w:t>
      </w:r>
      <w:r w:rsidRPr="00F35C22">
        <w:t xml:space="preserve"> </w:t>
      </w:r>
      <w:r w:rsidRPr="00F35C22">
        <w:t>Ing, 8 F.</w:t>
      </w:r>
      <w:r w:rsidRPr="00F35C22">
        <w:t xml:space="preserve"> </w:t>
      </w:r>
      <w:r w:rsidRPr="00F35C22">
        <w:t>Supp.</w:t>
      </w:r>
      <w:r w:rsidRPr="00F35C22">
        <w:t xml:space="preserve"> </w:t>
      </w:r>
      <w:r w:rsidRPr="00F35C22">
        <w:t>2d 398, 405 (D.N.J.</w:t>
      </w:r>
      <w:r w:rsidRPr="00F35C22">
        <w:t xml:space="preserve"> </w:t>
      </w:r>
      <w:r w:rsidRPr="00F35C22">
        <w:t>1998).</w:t>
      </w:r>
      <w:r w:rsidRPr="00F35C22">
        <w:t xml:space="preserve"> </w:t>
      </w:r>
      <w:r w:rsidRPr="00F35C22">
        <w:t>The court also found that it was not “fair” to make use of the mark as a means of attracting attention.</w:t>
      </w:r>
      <w:r w:rsidRPr="00F35C22">
        <w:t xml:space="preserve"> </w:t>
      </w:r>
      <w:r w:rsidRPr="00F35C22">
        <w:rPr>
          <w:i/>
        </w:rPr>
        <w:t>Id</w:t>
      </w:r>
      <w:r w:rsidRPr="00F35C22">
        <w:t>.</w:t>
      </w:r>
      <w:r w:rsidRPr="00F35C22">
        <w:t xml:space="preserve"> </w:t>
      </w:r>
      <w:r w:rsidRPr="00F35C22">
        <w:t>at 402–03.</w:t>
      </w:r>
    </w:p>
  </w:footnote>
  <w:footnote w:id="93">
    <w:p w14:paraId="6B5B1099" w14:textId="2AE03DAB" w:rsidR="00F35C22" w:rsidRPr="00F35C22" w:rsidRDefault="00F35C22" w:rsidP="00F35C22">
      <w:pPr>
        <w:pStyle w:val="FootnoteText"/>
      </w:pPr>
      <w:r w:rsidRPr="00F35C22">
        <w:rPr>
          <w:vertAlign w:val="superscript"/>
        </w:rPr>
        <w:footnoteRef/>
      </w:r>
      <w:r w:rsidRPr="00F35C22">
        <w:rPr>
          <w:i/>
        </w:rPr>
        <w:t>Id</w:t>
      </w:r>
      <w:r w:rsidRPr="00F35C22">
        <w:t>.</w:t>
      </w:r>
    </w:p>
    <w:p w14:paraId="1F98A0A4" w14:textId="77777777" w:rsidR="00F35C22" w:rsidRPr="00370941" w:rsidRDefault="00F35C22" w:rsidP="00FD0F5B">
      <w:pPr>
        <w:pStyle w:val="footnote"/>
      </w:pPr>
    </w:p>
  </w:footnote>
  <w:footnote w:id="94">
    <w:p w14:paraId="10E0831E" w14:textId="77AAA461"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*12.</w:t>
      </w:r>
    </w:p>
    <w:p w14:paraId="1012E254" w14:textId="77777777" w:rsidR="00F35C22" w:rsidRPr="00370941" w:rsidRDefault="00F35C22" w:rsidP="00FD0F5B">
      <w:pPr>
        <w:pStyle w:val="footnote"/>
      </w:pPr>
    </w:p>
  </w:footnote>
  <w:footnote w:id="95">
    <w:p w14:paraId="3A24A60E" w14:textId="68712694" w:rsidR="00F35C22" w:rsidRPr="00370941" w:rsidRDefault="00F35C22" w:rsidP="00F35C22">
      <w:pPr>
        <w:pStyle w:val="FootnoteText"/>
      </w:pPr>
      <w:r w:rsidRPr="00F35C22">
        <w:rPr>
          <w:vertAlign w:val="superscript"/>
        </w:rPr>
        <w:footnoteRef/>
      </w:r>
      <w:r w:rsidRPr="00F35C22">
        <w:rPr>
          <w:i/>
        </w:rPr>
        <w:t>Cumberland Packing</w:t>
      </w:r>
      <w:r w:rsidRPr="00F35C22">
        <w:t>, 32 F.</w:t>
      </w:r>
      <w:r w:rsidRPr="00F35C22">
        <w:t xml:space="preserve"> </w:t>
      </w:r>
      <w:r w:rsidRPr="00F35C22">
        <w:t>Supp.</w:t>
      </w:r>
      <w:r w:rsidRPr="00F35C22">
        <w:t xml:space="preserve"> </w:t>
      </w:r>
      <w:r w:rsidRPr="00F35C22">
        <w:t>2d at 581.</w:t>
      </w:r>
    </w:p>
  </w:footnote>
  <w:footnote w:id="96">
    <w:p w14:paraId="45EE3F5E" w14:textId="57E1FA05" w:rsidR="00F35C22" w:rsidRPr="00370941" w:rsidRDefault="00F35C22" w:rsidP="00F35C22">
      <w:pPr>
        <w:pStyle w:val="FootnoteText"/>
      </w:pPr>
      <w:r w:rsidRPr="00F35C22">
        <w:rPr>
          <w:vertAlign w:val="superscript"/>
        </w:rPr>
        <w:footnoteRef/>
      </w:r>
      <w:r w:rsidRPr="00F35C22">
        <w:rPr>
          <w:i/>
        </w:rPr>
        <w:t>Id</w:t>
      </w:r>
      <w:r w:rsidRPr="00F35C22">
        <w:t>.</w:t>
      </w:r>
    </w:p>
  </w:footnote>
  <w:footnote w:id="97">
    <w:p w14:paraId="28F78C91" w14:textId="13416E22" w:rsidR="00F35C22" w:rsidRPr="00370941" w:rsidRDefault="00F35C22" w:rsidP="00F35C22">
      <w:pPr>
        <w:pStyle w:val="FootnoteText"/>
      </w:pPr>
      <w:r w:rsidRPr="00F35C22">
        <w:rPr>
          <w:vertAlign w:val="superscript"/>
        </w:rPr>
        <w:footnoteRef/>
      </w:r>
      <w:r w:rsidRPr="00F35C22">
        <w:rPr>
          <w:i/>
        </w:rPr>
        <w:t>Avery Dennison</w:t>
      </w:r>
      <w:r w:rsidRPr="00F35C22">
        <w:t>, 1999 WL 33117262, at *9.</w:t>
      </w:r>
    </w:p>
  </w:footnote>
  <w:footnote w:id="98">
    <w:p w14:paraId="320DCBA3" w14:textId="502AB96F" w:rsidR="00F35C22" w:rsidRPr="00370941" w:rsidRDefault="00F35C22" w:rsidP="00F35C22">
      <w:pPr>
        <w:pStyle w:val="FootnoteText"/>
      </w:pPr>
      <w:r w:rsidRPr="00F35C22">
        <w:rPr>
          <w:vertAlign w:val="superscript"/>
        </w:rPr>
        <w:footnoteRef/>
      </w:r>
      <w:r w:rsidRPr="00F35C22">
        <w:rPr>
          <w:i/>
        </w:rPr>
        <w:t>Liquid Glass</w:t>
      </w:r>
      <w:r w:rsidRPr="00F35C22">
        <w:t>, 8 F.</w:t>
      </w:r>
      <w:r w:rsidRPr="00F35C22">
        <w:t xml:space="preserve"> </w:t>
      </w:r>
      <w:r w:rsidRPr="00F35C22">
        <w:t>Supp.</w:t>
      </w:r>
      <w:r w:rsidRPr="00F35C22">
        <w:t xml:space="preserve"> </w:t>
      </w:r>
      <w:r w:rsidRPr="00F35C22">
        <w:t>2d at 405.</w:t>
      </w:r>
    </w:p>
  </w:footnote>
  <w:footnote w:id="99">
    <w:p w14:paraId="087ABBD0" w14:textId="5ADDEC92"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399–400.</w:t>
      </w:r>
      <w:r w:rsidRPr="00F35C22">
        <w:t xml:space="preserve"> </w:t>
      </w:r>
      <w:r w:rsidRPr="00F35C22">
        <w:t>Porsche’s ire may also have been raised by the apparent sexual overtones of the advertising.</w:t>
      </w:r>
      <w:r w:rsidRPr="00F35C22">
        <w:t xml:space="preserve"> </w:t>
      </w:r>
      <w:r w:rsidRPr="00F35C22">
        <w:rPr>
          <w:i/>
        </w:rPr>
        <w:t>Id</w:t>
      </w:r>
      <w:r w:rsidRPr="00F35C22">
        <w:t>.</w:t>
      </w:r>
    </w:p>
  </w:footnote>
  <w:footnote w:id="100">
    <w:p w14:paraId="6ACA7453" w14:textId="655A9F72"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402–03.</w:t>
      </w:r>
      <w:r w:rsidRPr="00F35C22">
        <w:t xml:space="preserve"> </w:t>
      </w:r>
      <w:r w:rsidRPr="00F35C22">
        <w:t>The court found the advertisement had clearly portrayed the model, as well as the manufacturer, of the car.</w:t>
      </w:r>
      <w:r w:rsidRPr="00F35C22">
        <w:t xml:space="preserve"> </w:t>
      </w:r>
      <w:r w:rsidRPr="00F35C22">
        <w:rPr>
          <w:i/>
        </w:rPr>
        <w:t>Id</w:t>
      </w:r>
      <w:r w:rsidRPr="00F35C22">
        <w:t>.</w:t>
      </w:r>
      <w:r w:rsidRPr="00F35C22">
        <w:t xml:space="preserve"> </w:t>
      </w:r>
      <w:r w:rsidRPr="00F35C22">
        <w:t>at 402.</w:t>
      </w:r>
    </w:p>
  </w:footnote>
  <w:footnote w:id="101">
    <w:p w14:paraId="7ED9A622" w14:textId="0BE8677D" w:rsidR="00F35C22" w:rsidRPr="00370941" w:rsidRDefault="00F35C22" w:rsidP="00F35C22">
      <w:pPr>
        <w:pStyle w:val="FootnoteText"/>
        <w:rPr>
          <w:lang w:val="da-DK"/>
        </w:rPr>
      </w:pPr>
      <w:r w:rsidRPr="00F35C22">
        <w:rPr>
          <w:vertAlign w:val="superscript"/>
        </w:rPr>
        <w:footnoteRef/>
      </w:r>
      <w:r w:rsidRPr="00F35C22">
        <w:t>41 F.3d 39, 32 USPQ2d 1936 (2d Cir.</w:t>
      </w:r>
      <w:r w:rsidRPr="00F35C22">
        <w:t xml:space="preserve"> </w:t>
      </w:r>
      <w:r w:rsidRPr="00F35C22">
        <w:t>1994).</w:t>
      </w:r>
    </w:p>
  </w:footnote>
  <w:footnote w:id="102">
    <w:p w14:paraId="397CC193" w14:textId="60A3D0BF"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41.</w:t>
      </w:r>
    </w:p>
  </w:footnote>
  <w:footnote w:id="103">
    <w:p w14:paraId="4A66AA1A" w14:textId="078C24A7"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44.</w:t>
      </w:r>
    </w:p>
  </w:footnote>
  <w:footnote w:id="104">
    <w:p w14:paraId="4BBD92DF" w14:textId="2666D869"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45.</w:t>
      </w:r>
    </w:p>
  </w:footnote>
  <w:footnote w:id="105">
    <w:p w14:paraId="0B5E2D53" w14:textId="3F4CFE51" w:rsidR="00F35C22" w:rsidRPr="00370941" w:rsidRDefault="00F35C22" w:rsidP="00F35C22">
      <w:pPr>
        <w:pStyle w:val="FootnoteText"/>
      </w:pPr>
      <w:r w:rsidRPr="00F35C22">
        <w:rPr>
          <w:vertAlign w:val="superscript"/>
        </w:rPr>
        <w:footnoteRef/>
      </w:r>
      <w:r w:rsidRPr="00F35C22">
        <w:rPr>
          <w:smallCaps/>
        </w:rPr>
        <w:t>Restatement (Third) of Unfair Competition</w:t>
      </w:r>
      <w:r w:rsidRPr="00F35C22">
        <w:t xml:space="preserve"> §25(2) (1995);</w:t>
      </w:r>
      <w:r w:rsidRPr="00F35C22">
        <w:t xml:space="preserve"> </w:t>
      </w:r>
      <w:r w:rsidRPr="00F35C22">
        <w:rPr>
          <w:i/>
        </w:rPr>
        <w:t>see id</w:t>
      </w:r>
      <w:r w:rsidRPr="00F35C22">
        <w:t>.</w:t>
      </w:r>
      <w:r w:rsidRPr="00F35C22">
        <w:t xml:space="preserve"> </w:t>
      </w:r>
      <w:proofErr w:type="spellStart"/>
      <w:r w:rsidRPr="00F35C22">
        <w:t>cmt</w:t>
      </w:r>
      <w:proofErr w:type="spellEnd"/>
      <w:r w:rsidRPr="00F35C22">
        <w:t>.</w:t>
      </w:r>
      <w:r w:rsidRPr="00F35C22">
        <w:t xml:space="preserve"> </w:t>
      </w:r>
      <w:proofErr w:type="spellStart"/>
      <w:r w:rsidRPr="00F35C22">
        <w:t>i</w:t>
      </w:r>
      <w:proofErr w:type="spellEnd"/>
      <w:r w:rsidRPr="00F35C22">
        <w:t>.</w:t>
      </w:r>
      <w:r w:rsidRPr="00F35C22">
        <w:t xml:space="preserve"> </w:t>
      </w:r>
      <w:r w:rsidRPr="00F35C22">
        <w:t>MTD’s use of Deere’s logo did not indicate the source of MTD’s goods.</w:t>
      </w:r>
      <w:r w:rsidRPr="00F35C22">
        <w:t xml:space="preserve"> </w:t>
      </w:r>
      <w:r w:rsidRPr="00F35C22">
        <w:t>Therefore, it was a non-trademark use.</w:t>
      </w:r>
    </w:p>
  </w:footnote>
  <w:footnote w:id="106">
    <w:p w14:paraId="26C5A088" w14:textId="17A0E675" w:rsidR="00F35C22" w:rsidRPr="00370941" w:rsidRDefault="00F35C22" w:rsidP="00F35C22">
      <w:pPr>
        <w:pStyle w:val="FootnoteText"/>
      </w:pPr>
      <w:r w:rsidRPr="00F35C22">
        <w:rPr>
          <w:vertAlign w:val="superscript"/>
        </w:rPr>
        <w:footnoteRef/>
      </w:r>
      <w:r w:rsidRPr="00F35C22">
        <w:t>Indeed, arguably, the statute now does not include non-trademark uses, so the question may be moot.</w:t>
      </w:r>
      <w:r w:rsidRPr="00F35C22">
        <w:t xml:space="preserve"> </w:t>
      </w:r>
      <w:r w:rsidRPr="00F35C22">
        <w:t>But that issue has yet to be definitively decided.</w:t>
      </w:r>
      <w:r w:rsidRPr="00F35C22">
        <w:t xml:space="preserve"> </w:t>
      </w:r>
      <w:r w:rsidRPr="00F35C22">
        <w:t>For a discussion of non-trademark uses as noncommercial uses under the TDRA, see §IV, below.</w:t>
      </w:r>
    </w:p>
  </w:footnote>
  <w:footnote w:id="107">
    <w:p w14:paraId="03E40D31" w14:textId="6D0763F1" w:rsidR="00F35C22" w:rsidRPr="00370941" w:rsidRDefault="00F35C22" w:rsidP="00F35C22">
      <w:pPr>
        <w:pStyle w:val="FootnoteText"/>
      </w:pPr>
      <w:r w:rsidRPr="00F35C22">
        <w:rPr>
          <w:vertAlign w:val="superscript"/>
        </w:rPr>
        <w:footnoteRef/>
      </w:r>
      <w:r w:rsidRPr="00F35C22">
        <w:rPr>
          <w:i/>
        </w:rPr>
        <w:t>See</w:t>
      </w:r>
      <w:r w:rsidRPr="00F35C22">
        <w:t xml:space="preserve"> Chapter 3, §IV.B.</w:t>
      </w:r>
      <w:proofErr w:type="gramStart"/>
      <w:r w:rsidRPr="00F35C22">
        <w:t>3.b.</w:t>
      </w:r>
      <w:proofErr w:type="gramEnd"/>
    </w:p>
  </w:footnote>
  <w:footnote w:id="108">
    <w:p w14:paraId="069000B5" w14:textId="4F92161A" w:rsidR="00F35C22" w:rsidRPr="00370941" w:rsidRDefault="00F35C22" w:rsidP="00F35C22">
      <w:pPr>
        <w:pStyle w:val="FootnoteText"/>
      </w:pPr>
      <w:r w:rsidRPr="00F35C22">
        <w:rPr>
          <w:vertAlign w:val="superscript"/>
        </w:rPr>
        <w:footnoteRef/>
      </w:r>
      <w:r w:rsidRPr="00F35C22">
        <w:rPr>
          <w:i/>
        </w:rPr>
        <w:t>Deere</w:t>
      </w:r>
      <w:r w:rsidRPr="00F35C22">
        <w:t>, 41 F.3d at 44.</w:t>
      </w:r>
    </w:p>
  </w:footnote>
  <w:footnote w:id="109">
    <w:p w14:paraId="4C5DA253" w14:textId="65F5D478" w:rsidR="00F35C22" w:rsidRPr="00370941" w:rsidRDefault="00F35C22" w:rsidP="00F35C22">
      <w:pPr>
        <w:pStyle w:val="FootnoteText"/>
      </w:pPr>
      <w:r w:rsidRPr="00F35C22">
        <w:rPr>
          <w:vertAlign w:val="superscript"/>
        </w:rPr>
        <w:footnoteRef/>
      </w:r>
      <w:r w:rsidRPr="00F35C22">
        <w:t>Hormel Foods Corp.</w:t>
      </w:r>
      <w:r w:rsidRPr="00F35C22">
        <w:t xml:space="preserve"> </w:t>
      </w:r>
      <w:r w:rsidRPr="00F35C22">
        <w:t>v.</w:t>
      </w:r>
      <w:r w:rsidRPr="00F35C22">
        <w:t xml:space="preserve"> </w:t>
      </w:r>
      <w:r w:rsidRPr="00F35C22">
        <w:t>Jim Henson Prods., Inc., 73 F.3d 497, 37 USPQ2d 1516 (2d Cir.</w:t>
      </w:r>
      <w:r w:rsidRPr="00F35C22">
        <w:t xml:space="preserve"> </w:t>
      </w:r>
      <w:r w:rsidRPr="00F35C22">
        <w:t>1996).</w:t>
      </w:r>
    </w:p>
  </w:footnote>
  <w:footnote w:id="110">
    <w:p w14:paraId="1A330862" w14:textId="3266BF89"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507.</w:t>
      </w:r>
    </w:p>
  </w:footnote>
  <w:footnote w:id="111">
    <w:p w14:paraId="62A8596F" w14:textId="2ACEA750" w:rsidR="00F35C22" w:rsidRPr="00F35C22" w:rsidRDefault="00F35C22" w:rsidP="00F35C22">
      <w:pPr>
        <w:pStyle w:val="FootnoteText"/>
      </w:pPr>
      <w:r w:rsidRPr="00F35C22">
        <w:rPr>
          <w:vertAlign w:val="superscript"/>
        </w:rPr>
        <w:footnoteRef/>
      </w:r>
      <w:r w:rsidRPr="00F35C22">
        <w:t xml:space="preserve">The facts of </w:t>
      </w:r>
      <w:r w:rsidRPr="00F35C22">
        <w:rPr>
          <w:i/>
        </w:rPr>
        <w:t>Deere</w:t>
      </w:r>
      <w:r w:rsidRPr="00F35C22">
        <w:t xml:space="preserve"> also raise the question of precisely what is an advertisement that permits consumers to compare goods and services.</w:t>
      </w:r>
      <w:r w:rsidRPr="00F35C22">
        <w:t xml:space="preserve"> </w:t>
      </w:r>
      <w:r w:rsidRPr="00F35C22">
        <w:t>The advertisement in question did not explicitly compare the qualities of the advertiser’s lawnmowers and those of Deere, but it clearly implied that the advertiser’s mowers were superior.</w:t>
      </w:r>
    </w:p>
    <w:p w14:paraId="6F7BF221" w14:textId="77777777" w:rsidR="00F35C22" w:rsidRPr="00370941" w:rsidRDefault="00F35C22" w:rsidP="00FD0F5B">
      <w:pPr>
        <w:pStyle w:val="footnote"/>
      </w:pPr>
    </w:p>
  </w:footnote>
  <w:footnote w:id="112">
    <w:p w14:paraId="03D47634" w14:textId="788D8D43" w:rsidR="00F35C22" w:rsidRPr="00370941" w:rsidRDefault="00F35C22" w:rsidP="00F35C22">
      <w:pPr>
        <w:pStyle w:val="FootnoteText"/>
      </w:pPr>
      <w:r w:rsidRPr="00F35C22">
        <w:rPr>
          <w:vertAlign w:val="superscript"/>
        </w:rPr>
        <w:footnoteRef/>
      </w:r>
      <w:r w:rsidRPr="00F35C22">
        <w:t>Testimony of Mary Ann Alford, on behalf of the International Trademark Association, before the House Comm.</w:t>
      </w:r>
      <w:r w:rsidRPr="00F35C22">
        <w:t xml:space="preserve"> </w:t>
      </w:r>
      <w:r w:rsidRPr="00F35C22">
        <w:t xml:space="preserve">on the Judiciary, </w:t>
      </w:r>
      <w:proofErr w:type="spellStart"/>
      <w:r w:rsidRPr="00F35C22">
        <w:t>Subcomm</w:t>
      </w:r>
      <w:proofErr w:type="spellEnd"/>
      <w:r w:rsidRPr="00F35C22">
        <w:t>.</w:t>
      </w:r>
      <w:r w:rsidRPr="00F35C22">
        <w:t xml:space="preserve"> </w:t>
      </w:r>
      <w:r w:rsidRPr="00F35C22">
        <w:t>on Courts and Intellectual Property, 1995 WL 435750 (July 19, 1995).</w:t>
      </w:r>
    </w:p>
  </w:footnote>
  <w:footnote w:id="113">
    <w:p w14:paraId="1684D779" w14:textId="43617BBD" w:rsidR="00F35C22" w:rsidRPr="00370941" w:rsidRDefault="00F35C22" w:rsidP="00F35C22">
      <w:pPr>
        <w:pStyle w:val="FootnoteText"/>
      </w:pPr>
      <w:r w:rsidRPr="00F35C22">
        <w:rPr>
          <w:vertAlign w:val="superscript"/>
        </w:rPr>
        <w:footnoteRef/>
      </w:r>
      <w:r w:rsidRPr="00F35C22">
        <w:t>Cumberland Packing Corp.</w:t>
      </w:r>
      <w:r w:rsidRPr="00F35C22">
        <w:t xml:space="preserve"> </w:t>
      </w:r>
      <w:r w:rsidRPr="00F35C22">
        <w:t>v.</w:t>
      </w:r>
      <w:r w:rsidRPr="00F35C22">
        <w:t xml:space="preserve"> </w:t>
      </w:r>
      <w:r w:rsidRPr="00F35C22">
        <w:t>Monsanto Co., 32 F.</w:t>
      </w:r>
      <w:r w:rsidRPr="00F35C22">
        <w:t xml:space="preserve"> </w:t>
      </w:r>
      <w:r w:rsidRPr="00F35C22">
        <w:t>Supp.</w:t>
      </w:r>
      <w:r w:rsidRPr="00F35C22">
        <w:t xml:space="preserve"> </w:t>
      </w:r>
      <w:r w:rsidRPr="00F35C22">
        <w:t>2d 561, 581 (E.D.N.Y.</w:t>
      </w:r>
      <w:r w:rsidRPr="00F35C22">
        <w:t xml:space="preserve"> </w:t>
      </w:r>
      <w:r w:rsidRPr="00F35C22">
        <w:t>1999).</w:t>
      </w:r>
    </w:p>
  </w:footnote>
  <w:footnote w:id="114">
    <w:p w14:paraId="7D16F839" w14:textId="5512D48C" w:rsidR="00F35C22" w:rsidRPr="00370941" w:rsidRDefault="00F35C22" w:rsidP="00F35C22">
      <w:pPr>
        <w:pStyle w:val="FootnoteText"/>
      </w:pPr>
      <w:r w:rsidRPr="00F35C22">
        <w:rPr>
          <w:vertAlign w:val="superscript"/>
        </w:rPr>
        <w:footnoteRef/>
      </w:r>
      <w:r w:rsidRPr="00F35C22">
        <w:t>Avery Dennison Corp.</w:t>
      </w:r>
      <w:r w:rsidRPr="00F35C22">
        <w:t xml:space="preserve"> </w:t>
      </w:r>
      <w:r w:rsidRPr="00F35C22">
        <w:t>v.</w:t>
      </w:r>
      <w:r w:rsidRPr="00F35C22">
        <w:t xml:space="preserve"> </w:t>
      </w:r>
      <w:r w:rsidRPr="00F35C22">
        <w:t>Acco Brands, Inc., 1999 WL 33117262, at *9 (C.D.</w:t>
      </w:r>
      <w:r w:rsidRPr="00F35C22">
        <w:t xml:space="preserve"> </w:t>
      </w:r>
      <w:r w:rsidRPr="00F35C22">
        <w:t>Cal.</w:t>
      </w:r>
      <w:r w:rsidRPr="00F35C22">
        <w:t xml:space="preserve"> </w:t>
      </w:r>
      <w:r w:rsidRPr="00F35C22">
        <w:t>Oct.</w:t>
      </w:r>
      <w:r w:rsidRPr="00F35C22">
        <w:t xml:space="preserve"> </w:t>
      </w:r>
      <w:r w:rsidRPr="00F35C22">
        <w:t>12, 1999).</w:t>
      </w:r>
    </w:p>
  </w:footnote>
  <w:footnote w:id="115">
    <w:p w14:paraId="5EDA277F" w14:textId="0876BEEA" w:rsidR="00F35C22" w:rsidRPr="00370941" w:rsidRDefault="00F35C22" w:rsidP="00F35C22">
      <w:pPr>
        <w:pStyle w:val="FootnoteText"/>
      </w:pPr>
      <w:r w:rsidRPr="00F35C22">
        <w:rPr>
          <w:vertAlign w:val="superscript"/>
        </w:rPr>
        <w:footnoteRef/>
      </w:r>
      <w:r w:rsidRPr="00F35C22">
        <w:t>Deere &amp; Co.</w:t>
      </w:r>
      <w:r w:rsidRPr="00F35C22">
        <w:t xml:space="preserve"> </w:t>
      </w:r>
      <w:r w:rsidRPr="00F35C22">
        <w:t>v.</w:t>
      </w:r>
      <w:r w:rsidRPr="00F35C22">
        <w:t xml:space="preserve"> </w:t>
      </w:r>
      <w:r w:rsidRPr="00F35C22">
        <w:t>MTD Prods., Inc., 41 F.3d 39, 45, 32 USPQ2d 1936 (2d Cir.</w:t>
      </w:r>
      <w:r w:rsidRPr="00F35C22">
        <w:t xml:space="preserve"> </w:t>
      </w:r>
      <w:r w:rsidRPr="00F35C22">
        <w:t>1994).</w:t>
      </w:r>
      <w:r w:rsidRPr="00F35C22">
        <w:t xml:space="preserve"> </w:t>
      </w:r>
      <w:r w:rsidRPr="00F35C22">
        <w:t>The fact that a use is tarnishing should not be dispositive.</w:t>
      </w:r>
      <w:r w:rsidRPr="00F35C22">
        <w:t xml:space="preserve"> </w:t>
      </w:r>
      <w:r w:rsidRPr="00F35C22">
        <w:t xml:space="preserve">Otherwise, the exclusion would not apply at all to dilution by </w:t>
      </w:r>
      <w:proofErr w:type="spellStart"/>
      <w:r w:rsidRPr="00F35C22">
        <w:t>tarnishment</w:t>
      </w:r>
      <w:proofErr w:type="spellEnd"/>
      <w:r w:rsidRPr="00F35C22">
        <w:t>, which would make little sense.</w:t>
      </w:r>
    </w:p>
  </w:footnote>
  <w:footnote w:id="116">
    <w:p w14:paraId="6ADADBAA" w14:textId="682C5C1B" w:rsidR="00F35C22" w:rsidRPr="00370941" w:rsidRDefault="00F35C22" w:rsidP="00F35C22">
      <w:pPr>
        <w:pStyle w:val="FootnoteText"/>
      </w:pPr>
      <w:r w:rsidRPr="00F35C22">
        <w:rPr>
          <w:vertAlign w:val="superscript"/>
        </w:rPr>
        <w:footnoteRef/>
      </w:r>
      <w:r w:rsidRPr="00F35C22">
        <w:rPr>
          <w:i/>
        </w:rPr>
        <w:t>See, e</w:t>
      </w:r>
      <w:r w:rsidRPr="00F35C22">
        <w:t>.</w:t>
      </w:r>
      <w:r w:rsidRPr="00F35C22">
        <w:rPr>
          <w:i/>
        </w:rPr>
        <w:t>g</w:t>
      </w:r>
      <w:r w:rsidRPr="00F35C22">
        <w:t>., Burnett v.</w:t>
      </w:r>
      <w:r w:rsidRPr="00F35C22">
        <w:t xml:space="preserve"> </w:t>
      </w:r>
      <w:r w:rsidRPr="00F35C22">
        <w:t>Twentieth Century Fox Film Corp., 491 F.</w:t>
      </w:r>
      <w:r w:rsidRPr="00F35C22">
        <w:t xml:space="preserve"> </w:t>
      </w:r>
      <w:r w:rsidRPr="00F35C22">
        <w:t>Supp.</w:t>
      </w:r>
      <w:r w:rsidRPr="00F35C22">
        <w:t xml:space="preserve"> </w:t>
      </w:r>
      <w:r w:rsidRPr="00F35C22">
        <w:t>2d 962, 974 (C.D.</w:t>
      </w:r>
      <w:r w:rsidRPr="00F35C22">
        <w:t xml:space="preserve"> </w:t>
      </w:r>
      <w:r w:rsidRPr="00F35C22">
        <w:t>Cal.</w:t>
      </w:r>
      <w:r w:rsidRPr="00F35C22">
        <w:t xml:space="preserve"> </w:t>
      </w:r>
      <w:r w:rsidRPr="00F35C22">
        <w:t>2007) (finding a parody to be excluded as noncommercial use without considering §43(c)(3)(A)).</w:t>
      </w:r>
    </w:p>
  </w:footnote>
  <w:footnote w:id="117">
    <w:p w14:paraId="76EA28FA" w14:textId="07C53901" w:rsidR="00F35C22" w:rsidRPr="00370941" w:rsidRDefault="00F35C22" w:rsidP="00F35C22">
      <w:pPr>
        <w:pStyle w:val="FootnoteText"/>
      </w:pPr>
      <w:r w:rsidRPr="00F35C22">
        <w:rPr>
          <w:vertAlign w:val="superscript"/>
        </w:rPr>
        <w:footnoteRef/>
      </w:r>
      <w:r w:rsidRPr="00F35C22">
        <w:t>It is also possible that the Senate</w:t>
      </w:r>
      <w:proofErr w:type="gramStart"/>
      <w:r w:rsidRPr="00F35C22">
        <w:t>, in particular, wanted</w:t>
      </w:r>
      <w:proofErr w:type="gramEnd"/>
      <w:r w:rsidRPr="00F35C22">
        <w:t xml:space="preserve"> to make certain that First Amendment values were protected by giving the additional protection of the noncommercial use.</w:t>
      </w:r>
      <w:r w:rsidRPr="00F35C22">
        <w:t xml:space="preserve"> </w:t>
      </w:r>
      <w:r w:rsidRPr="00F35C22">
        <w:rPr>
          <w:i/>
        </w:rPr>
        <w:t>See</w:t>
      </w:r>
      <w:r w:rsidRPr="00F35C22">
        <w:t xml:space="preserve"> 152 </w:t>
      </w:r>
      <w:r w:rsidRPr="00F35C22">
        <w:rPr>
          <w:smallCaps/>
        </w:rPr>
        <w:t>Cong.</w:t>
      </w:r>
      <w:r w:rsidRPr="00F35C22">
        <w:rPr>
          <w:smallCaps/>
        </w:rPr>
        <w:t xml:space="preserve"> </w:t>
      </w:r>
      <w:r w:rsidRPr="00F35C22">
        <w:rPr>
          <w:smallCaps/>
        </w:rPr>
        <w:t>Rec</w:t>
      </w:r>
      <w:r w:rsidRPr="00F35C22">
        <w:t>.</w:t>
      </w:r>
      <w:r w:rsidRPr="00F35C22">
        <w:t xml:space="preserve"> </w:t>
      </w:r>
      <w:r w:rsidRPr="00F35C22">
        <w:t>S1921-01 (Mar.</w:t>
      </w:r>
      <w:r w:rsidRPr="00F35C22">
        <w:t xml:space="preserve"> </w:t>
      </w:r>
      <w:r w:rsidRPr="00F35C22">
        <w:t>8, 2006) (remarks of Sen.</w:t>
      </w:r>
      <w:r w:rsidRPr="00F35C22">
        <w:t xml:space="preserve"> </w:t>
      </w:r>
      <w:r w:rsidRPr="00F35C22">
        <w:t>Leahy) (indicating that the Senate version of the TDRA had preserved “important constitutionally protected first amendment freedoms”).</w:t>
      </w:r>
      <w:r w:rsidRPr="00F35C22">
        <w:t xml:space="preserve"> </w:t>
      </w:r>
      <w:r w:rsidRPr="00F35C22">
        <w:t>The House would have eliminated the noncommercial use exclusion, leaving only the fair use exclusion to protect parodies and criticism.</w:t>
      </w:r>
    </w:p>
  </w:footnote>
  <w:footnote w:id="118">
    <w:p w14:paraId="47288427" w14:textId="01025903" w:rsidR="00F35C22" w:rsidRPr="00370941" w:rsidRDefault="00F35C22" w:rsidP="00F35C22">
      <w:pPr>
        <w:pStyle w:val="FootnoteText"/>
      </w:pPr>
      <w:r w:rsidRPr="00F35C22">
        <w:rPr>
          <w:vertAlign w:val="superscript"/>
        </w:rPr>
        <w:footnoteRef/>
      </w:r>
      <w:r w:rsidRPr="00F35C22">
        <w:t>Mattel, Inc.</w:t>
      </w:r>
      <w:r w:rsidRPr="00F35C22">
        <w:t xml:space="preserve"> </w:t>
      </w:r>
      <w:r w:rsidRPr="00F35C22">
        <w:t>v.</w:t>
      </w:r>
      <w:r w:rsidRPr="00F35C22">
        <w:t xml:space="preserve"> </w:t>
      </w:r>
      <w:r w:rsidRPr="00F35C22">
        <w:t>MCA Records, Inc., 296 F.3d 894, 63 USPQ2d 1715 (9th Cir.</w:t>
      </w:r>
      <w:r w:rsidRPr="00F35C22">
        <w:t xml:space="preserve"> </w:t>
      </w:r>
      <w:r w:rsidRPr="00F35C22">
        <w:t xml:space="preserve">2002), </w:t>
      </w:r>
      <w:r w:rsidRPr="00F35C22">
        <w:rPr>
          <w:i/>
        </w:rPr>
        <w:t>cert</w:t>
      </w:r>
      <w:r w:rsidRPr="00F35C22">
        <w:t>.</w:t>
      </w:r>
      <w:r w:rsidRPr="00F35C22">
        <w:t xml:space="preserve"> </w:t>
      </w:r>
      <w:r w:rsidRPr="00F35C22">
        <w:rPr>
          <w:i/>
        </w:rPr>
        <w:t>denied</w:t>
      </w:r>
      <w:r w:rsidRPr="00F35C22">
        <w:t>, 537 U.S.</w:t>
      </w:r>
      <w:r w:rsidRPr="00F35C22">
        <w:t xml:space="preserve"> </w:t>
      </w:r>
      <w:r w:rsidRPr="00F35C22">
        <w:t>1171 (2003).</w:t>
      </w:r>
    </w:p>
  </w:footnote>
  <w:footnote w:id="119">
    <w:p w14:paraId="599665C6" w14:textId="58511B0C" w:rsidR="00F35C22" w:rsidRPr="00370941" w:rsidRDefault="00F35C22" w:rsidP="00F35C22">
      <w:pPr>
        <w:pStyle w:val="FootnoteText"/>
      </w:pPr>
      <w:r w:rsidRPr="00F35C22">
        <w:rPr>
          <w:vertAlign w:val="superscript"/>
        </w:rPr>
        <w:footnoteRef/>
      </w:r>
      <w:r w:rsidRPr="00F35C22">
        <w:rPr>
          <w:i/>
        </w:rPr>
        <w:t>E</w:t>
      </w:r>
      <w:r w:rsidRPr="00F35C22">
        <w:t>.</w:t>
      </w:r>
      <w:r w:rsidRPr="00F35C22">
        <w:rPr>
          <w:i/>
        </w:rPr>
        <w:t>g</w:t>
      </w:r>
      <w:r w:rsidRPr="00F35C22">
        <w:t>., American Dairy Queen Corp.</w:t>
      </w:r>
      <w:r w:rsidRPr="00F35C22">
        <w:t xml:space="preserve"> </w:t>
      </w:r>
      <w:r w:rsidRPr="00F35C22">
        <w:t>v.</w:t>
      </w:r>
      <w:r w:rsidRPr="00F35C22">
        <w:t xml:space="preserve"> </w:t>
      </w:r>
      <w:r w:rsidRPr="00F35C22">
        <w:t>New Line Prods., Inc., 35 F.</w:t>
      </w:r>
      <w:r w:rsidRPr="00F35C22">
        <w:t xml:space="preserve"> </w:t>
      </w:r>
      <w:r w:rsidRPr="00F35C22">
        <w:t>Supp.</w:t>
      </w:r>
      <w:r w:rsidRPr="00F35C22">
        <w:t xml:space="preserve"> </w:t>
      </w:r>
      <w:r w:rsidRPr="00F35C22">
        <w:t>2d 727 (D.</w:t>
      </w:r>
      <w:r w:rsidRPr="00F35C22">
        <w:t xml:space="preserve"> </w:t>
      </w:r>
      <w:r w:rsidRPr="00F35C22">
        <w:t>Minn.</w:t>
      </w:r>
      <w:r w:rsidRPr="00F35C22">
        <w:t xml:space="preserve"> </w:t>
      </w:r>
      <w:r w:rsidRPr="00F35C22">
        <w:t xml:space="preserve">1998) (rejecting parody defense in suit against movie entitled </w:t>
      </w:r>
      <w:r w:rsidRPr="00F35C22">
        <w:rPr>
          <w:i/>
        </w:rPr>
        <w:t>Dairy Queens</w:t>
      </w:r>
      <w:r w:rsidRPr="00F35C22">
        <w:t>).</w:t>
      </w:r>
    </w:p>
  </w:footnote>
  <w:footnote w:id="120">
    <w:p w14:paraId="6FB73FCD" w14:textId="25F5D51F" w:rsidR="00F35C22" w:rsidRPr="00370941" w:rsidRDefault="00F35C22" w:rsidP="00F35C22">
      <w:pPr>
        <w:pStyle w:val="FootnoteText"/>
      </w:pPr>
      <w:r w:rsidRPr="00F35C22">
        <w:rPr>
          <w:vertAlign w:val="superscript"/>
        </w:rPr>
        <w:footnoteRef/>
      </w:r>
      <w:r w:rsidRPr="00F35C22">
        <w:t>Louis Vuitton Malletier, S.A.</w:t>
      </w:r>
      <w:r w:rsidRPr="00F35C22">
        <w:t xml:space="preserve"> </w:t>
      </w:r>
      <w:r w:rsidRPr="00F35C22">
        <w:t>v.</w:t>
      </w:r>
      <w:r w:rsidRPr="00F35C22">
        <w:t xml:space="preserve"> </w:t>
      </w:r>
      <w:r w:rsidRPr="00F35C22">
        <w:t xml:space="preserve">Haute </w:t>
      </w:r>
      <w:proofErr w:type="spellStart"/>
      <w:r w:rsidRPr="00F35C22">
        <w:t>Diggity</w:t>
      </w:r>
      <w:proofErr w:type="spellEnd"/>
      <w:r w:rsidRPr="00F35C22">
        <w:t xml:space="preserve"> Dog, LLC, 507 F.3d 252, 266, 84 USPQ2d 1969 (4th Cir.</w:t>
      </w:r>
      <w:r w:rsidRPr="00F35C22">
        <w:t xml:space="preserve"> </w:t>
      </w:r>
      <w:r w:rsidRPr="00F35C22">
        <w:t>2007).</w:t>
      </w:r>
    </w:p>
  </w:footnote>
  <w:footnote w:id="121">
    <w:p w14:paraId="01B44F8C" w14:textId="1A560DDF" w:rsidR="00F35C22" w:rsidRPr="00370941" w:rsidRDefault="00F35C22" w:rsidP="00F35C22">
      <w:pPr>
        <w:pStyle w:val="FootnoteText"/>
      </w:pPr>
      <w:r w:rsidRPr="00F35C22">
        <w:rPr>
          <w:rStyle w:val="FootnoteReference"/>
          <w:rFonts w:eastAsiaTheme="majorEastAsia"/>
        </w:rPr>
        <w:footnoteRef/>
      </w:r>
      <w:r w:rsidRPr="00F35C22">
        <w:rPr>
          <w:i/>
        </w:rPr>
        <w:t>See</w:t>
      </w:r>
      <w:r w:rsidRPr="00F35C22">
        <w:t xml:space="preserve"> Cornette v.</w:t>
      </w:r>
      <w:r w:rsidRPr="00F35C22">
        <w:t xml:space="preserve"> </w:t>
      </w:r>
      <w:r w:rsidRPr="00F35C22">
        <w:t>Graver, 2020 WL 1643370, 2020 BL 124076 (W.D.</w:t>
      </w:r>
      <w:r w:rsidRPr="00F35C22">
        <w:t xml:space="preserve"> </w:t>
      </w:r>
      <w:r w:rsidRPr="00F35C22">
        <w:t>Pa.</w:t>
      </w:r>
      <w:r w:rsidRPr="00F35C22">
        <w:t xml:space="preserve"> </w:t>
      </w:r>
      <w:r w:rsidRPr="00F35C22">
        <w:t>Apr.</w:t>
      </w:r>
      <w:r w:rsidRPr="00F35C22">
        <w:t xml:space="preserve"> </w:t>
      </w:r>
      <w:r w:rsidRPr="00F35C22">
        <w:t>2, 2020) (discussing dilution claim concerning t-shirts critical of plaintiff).</w:t>
      </w:r>
      <w:r w:rsidRPr="00F35C22">
        <w:t xml:space="preserve"> </w:t>
      </w:r>
      <w:r w:rsidRPr="00F35C22">
        <w:t xml:space="preserve">Unfortunately, the court in </w:t>
      </w:r>
      <w:r w:rsidRPr="00F35C22">
        <w:rPr>
          <w:i/>
        </w:rPr>
        <w:t>Cornette</w:t>
      </w:r>
      <w:r w:rsidRPr="00F35C22">
        <w:t xml:space="preserve"> held that the defendant’s First Amendment defense—which could have also been analyzed under the fair use or noncommercial use exclusion—could not be determined on a motion to dismiss the complaint.</w:t>
      </w:r>
      <w:r w:rsidRPr="00F35C22">
        <w:t xml:space="preserve"> </w:t>
      </w:r>
      <w:r w:rsidRPr="00F35C22">
        <w:rPr>
          <w:i/>
        </w:rPr>
        <w:t>Id</w:t>
      </w:r>
      <w:r w:rsidRPr="00F35C22">
        <w:t>.</w:t>
      </w:r>
      <w:r w:rsidRPr="00F35C22">
        <w:t xml:space="preserve"> </w:t>
      </w:r>
      <w:r w:rsidRPr="00F35C22">
        <w:t>at *7.</w:t>
      </w:r>
    </w:p>
  </w:footnote>
  <w:footnote w:id="122">
    <w:p w14:paraId="581459B9" w14:textId="05340635" w:rsidR="00F35C22" w:rsidRPr="00370941" w:rsidRDefault="00F35C22" w:rsidP="00F35C22">
      <w:pPr>
        <w:pStyle w:val="FootnoteText"/>
      </w:pPr>
      <w:r w:rsidRPr="00F35C22">
        <w:rPr>
          <w:vertAlign w:val="superscript"/>
        </w:rPr>
        <w:footnoteRef/>
      </w:r>
      <w:r w:rsidRPr="00F35C22">
        <w:t xml:space="preserve">As the </w:t>
      </w:r>
      <w:r w:rsidRPr="00F35C22">
        <w:rPr>
          <w:i/>
        </w:rPr>
        <w:t>Mattel</w:t>
      </w:r>
      <w:r w:rsidRPr="00F35C22">
        <w:t xml:space="preserve"> court noted, even commercial speech is entitled to some First Amendment protection, albeit a lower level of protection.</w:t>
      </w:r>
      <w:r w:rsidRPr="00F35C22">
        <w:t xml:space="preserve"> </w:t>
      </w:r>
      <w:r w:rsidRPr="00F35C22">
        <w:t>296 F.3d at 905 n.7;</w:t>
      </w:r>
      <w:r w:rsidRPr="00F35C22">
        <w:t xml:space="preserve"> </w:t>
      </w:r>
      <w:r w:rsidRPr="00F35C22">
        <w:rPr>
          <w:i/>
        </w:rPr>
        <w:t>cf</w:t>
      </w:r>
      <w:r w:rsidRPr="00F35C22">
        <w:t>.</w:t>
      </w:r>
      <w:r w:rsidRPr="00F35C22">
        <w:t xml:space="preserve"> </w:t>
      </w:r>
      <w:r w:rsidRPr="00F35C22">
        <w:t>Mutual of Omaha Ins.</w:t>
      </w:r>
      <w:r w:rsidRPr="00F35C22">
        <w:t xml:space="preserve"> </w:t>
      </w:r>
      <w:r w:rsidRPr="00F35C22">
        <w:t>Co.</w:t>
      </w:r>
      <w:r w:rsidRPr="00F35C22">
        <w:t xml:space="preserve"> </w:t>
      </w:r>
      <w:r w:rsidRPr="00F35C22">
        <w:t>v.</w:t>
      </w:r>
      <w:r w:rsidRPr="00F35C22">
        <w:t xml:space="preserve"> </w:t>
      </w:r>
      <w:r w:rsidRPr="00F35C22">
        <w:t>Novak, 836 F.2d 397, 5 USPQ2d 1314 (8th Cir.</w:t>
      </w:r>
      <w:r w:rsidRPr="00F35C22">
        <w:t xml:space="preserve"> </w:t>
      </w:r>
      <w:r w:rsidRPr="00F35C22">
        <w:t xml:space="preserve">1987) (mugs and T-shirts using alteration of plaintiff’s logo to make anti-nuclear statement found infringing), </w:t>
      </w:r>
      <w:r w:rsidRPr="00F35C22">
        <w:rPr>
          <w:i/>
        </w:rPr>
        <w:t>cert</w:t>
      </w:r>
      <w:r w:rsidRPr="00F35C22">
        <w:t>.</w:t>
      </w:r>
      <w:r w:rsidRPr="00F35C22">
        <w:t xml:space="preserve"> </w:t>
      </w:r>
      <w:r w:rsidRPr="00F35C22">
        <w:rPr>
          <w:i/>
        </w:rPr>
        <w:t>denied</w:t>
      </w:r>
      <w:r w:rsidRPr="00F35C22">
        <w:t>, 488 U.S.</w:t>
      </w:r>
      <w:r w:rsidRPr="00F35C22">
        <w:t xml:space="preserve"> </w:t>
      </w:r>
      <w:r w:rsidRPr="00F35C22">
        <w:t>933 (1988).</w:t>
      </w:r>
    </w:p>
  </w:footnote>
  <w:footnote w:id="123">
    <w:p w14:paraId="15A4A90C" w14:textId="366C34EF" w:rsidR="00F35C22" w:rsidRPr="00370941" w:rsidRDefault="00F35C22" w:rsidP="00F35C22">
      <w:pPr>
        <w:pStyle w:val="FootnoteText"/>
      </w:pPr>
      <w:r w:rsidRPr="00F35C22">
        <w:rPr>
          <w:vertAlign w:val="superscript"/>
        </w:rPr>
        <w:footnoteRef/>
      </w:r>
      <w:r w:rsidRPr="00F35C22">
        <w:rPr>
          <w:i/>
        </w:rPr>
        <w:t>Cf</w:t>
      </w:r>
      <w:r w:rsidRPr="00F35C22">
        <w:t>.</w:t>
      </w:r>
      <w:r w:rsidRPr="00F35C22">
        <w:t xml:space="preserve"> </w:t>
      </w:r>
      <w:r w:rsidRPr="00F35C22">
        <w:t>Anheuser-Busch, Inc.</w:t>
      </w:r>
      <w:r w:rsidRPr="00F35C22">
        <w:t xml:space="preserve"> </w:t>
      </w:r>
      <w:r w:rsidRPr="00F35C22">
        <w:t>v.</w:t>
      </w:r>
      <w:r w:rsidRPr="00F35C22">
        <w:t xml:space="preserve"> </w:t>
      </w:r>
      <w:r w:rsidRPr="00F35C22">
        <w:t xml:space="preserve">Balducci </w:t>
      </w:r>
      <w:proofErr w:type="spellStart"/>
      <w:r w:rsidRPr="00F35C22">
        <w:t>Publ’ns</w:t>
      </w:r>
      <w:proofErr w:type="spellEnd"/>
      <w:r w:rsidRPr="00F35C22">
        <w:t>, 28 F.3d 769, 31 USPQ2d 1296 (8th Cir.</w:t>
      </w:r>
      <w:r w:rsidRPr="00F35C22">
        <w:t xml:space="preserve"> </w:t>
      </w:r>
      <w:r w:rsidRPr="00F35C22">
        <w:t>1994) (parody advertisement on the back of magazine, where real ads are often found, held infringing),</w:t>
      </w:r>
      <w:r w:rsidRPr="00F35C22">
        <w:rPr>
          <w:i/>
        </w:rPr>
        <w:t xml:space="preserve"> cert</w:t>
      </w:r>
      <w:r w:rsidRPr="00F35C22">
        <w:t>.</w:t>
      </w:r>
      <w:r w:rsidRPr="00F35C22">
        <w:t xml:space="preserve"> </w:t>
      </w:r>
      <w:r w:rsidRPr="00F35C22">
        <w:rPr>
          <w:i/>
        </w:rPr>
        <w:t>denied</w:t>
      </w:r>
      <w:r w:rsidRPr="00F35C22">
        <w:t>, 513 U.S.</w:t>
      </w:r>
      <w:r w:rsidRPr="00F35C22">
        <w:t xml:space="preserve"> </w:t>
      </w:r>
      <w:r w:rsidRPr="00F35C22">
        <w:t>1112 (1995);</w:t>
      </w:r>
      <w:r w:rsidRPr="00F35C22">
        <w:t xml:space="preserve"> </w:t>
      </w:r>
      <w:r w:rsidRPr="00F35C22">
        <w:rPr>
          <w:i/>
        </w:rPr>
        <w:t>Mutual of Omaha Ins</w:t>
      </w:r>
      <w:r w:rsidRPr="00F35C22">
        <w:t>.</w:t>
      </w:r>
      <w:r w:rsidRPr="00F35C22">
        <w:t xml:space="preserve"> </w:t>
      </w:r>
      <w:r w:rsidRPr="00F35C22">
        <w:rPr>
          <w:i/>
        </w:rPr>
        <w:t>Co</w:t>
      </w:r>
      <w:r w:rsidRPr="00F35C22">
        <w:t>., 836 F.2d 397 (finding T-shirts and mugs to be infringing though they parodied Mutual of Omaha mark in order to comment on nuclear issues).</w:t>
      </w:r>
      <w:r w:rsidRPr="00F35C22">
        <w:t xml:space="preserve"> </w:t>
      </w:r>
      <w:r w:rsidRPr="00F35C22">
        <w:t>Of course, a court might use the medium as a measure of the fairness of the use.</w:t>
      </w:r>
    </w:p>
  </w:footnote>
  <w:footnote w:id="124">
    <w:p w14:paraId="0831B4BF" w14:textId="371C40E8" w:rsidR="00F35C22" w:rsidRPr="00F35C22" w:rsidRDefault="00F35C22" w:rsidP="00F35C22">
      <w:pPr>
        <w:pStyle w:val="FootnoteText"/>
      </w:pPr>
      <w:r w:rsidRPr="00F35C22">
        <w:rPr>
          <w:vertAlign w:val="superscript"/>
        </w:rPr>
        <w:footnoteRef/>
      </w:r>
      <w:r w:rsidRPr="00F35C22">
        <w:t>National Business Forms &amp; Printing, Inc.</w:t>
      </w:r>
      <w:r w:rsidRPr="00F35C22">
        <w:t xml:space="preserve"> </w:t>
      </w:r>
      <w:r w:rsidRPr="00F35C22">
        <w:t>v.</w:t>
      </w:r>
      <w:r w:rsidRPr="00F35C22">
        <w:t xml:space="preserve"> </w:t>
      </w:r>
      <w:r w:rsidRPr="00F35C22">
        <w:t>Ford Motor Co., 2009 WL 3570387, at *3, 2009 BL 235905</w:t>
      </w:r>
    </w:p>
    <w:p w14:paraId="75EFC386" w14:textId="76FDC633" w:rsidR="00F35C22" w:rsidRPr="00370941" w:rsidRDefault="00F35C22" w:rsidP="00F35C22">
      <w:pPr>
        <w:pStyle w:val="FootnoteText"/>
      </w:pPr>
      <w:r w:rsidRPr="00F35C22">
        <w:t xml:space="preserve"> (S.D.</w:t>
      </w:r>
      <w:r w:rsidRPr="00F35C22">
        <w:t xml:space="preserve"> </w:t>
      </w:r>
      <w:r w:rsidRPr="00F35C22">
        <w:t>Tex.</w:t>
      </w:r>
      <w:r w:rsidRPr="00F35C22">
        <w:t xml:space="preserve"> </w:t>
      </w:r>
      <w:r w:rsidRPr="00F35C22">
        <w:t>Oct.</w:t>
      </w:r>
      <w:r w:rsidRPr="00F35C22">
        <w:t xml:space="preserve"> </w:t>
      </w:r>
      <w:r w:rsidRPr="00F35C22">
        <w:t xml:space="preserve">30, 2009), </w:t>
      </w:r>
      <w:r w:rsidRPr="00F35C22">
        <w:rPr>
          <w:i/>
        </w:rPr>
        <w:t xml:space="preserve">aff’d in part, </w:t>
      </w:r>
      <w:proofErr w:type="spellStart"/>
      <w:r w:rsidRPr="00F35C22">
        <w:rPr>
          <w:i/>
        </w:rPr>
        <w:t>rev’d</w:t>
      </w:r>
      <w:proofErr w:type="spellEnd"/>
      <w:r w:rsidRPr="00F35C22">
        <w:rPr>
          <w:i/>
        </w:rPr>
        <w:t xml:space="preserve"> in part</w:t>
      </w:r>
      <w:r w:rsidRPr="00F35C22">
        <w:t>, 671 F.3d 526, 536, 101 USPQ2d 1746 (5th Cir.</w:t>
      </w:r>
      <w:r w:rsidRPr="00F35C22">
        <w:t xml:space="preserve"> </w:t>
      </w:r>
      <w:r w:rsidRPr="00F35C22">
        <w:t>2012) (court of appeals did not reach the fair use question, but held that defendant, by printing the forms, did not make an actionable “use” under the TDRA).</w:t>
      </w:r>
      <w:r w:rsidRPr="00F35C22">
        <w:t xml:space="preserve"> </w:t>
      </w:r>
      <w:r w:rsidRPr="00F35C22">
        <w:t xml:space="preserve">However, in </w:t>
      </w:r>
      <w:r w:rsidRPr="00F35C22">
        <w:rPr>
          <w:i/>
        </w:rPr>
        <w:t>University of Kansas v</w:t>
      </w:r>
      <w:r w:rsidRPr="00F35C22">
        <w:t>.</w:t>
      </w:r>
      <w:r w:rsidRPr="00F35C22">
        <w:t xml:space="preserve"> </w:t>
      </w:r>
      <w:r w:rsidRPr="00F35C22">
        <w:rPr>
          <w:i/>
        </w:rPr>
        <w:t>Sinks</w:t>
      </w:r>
      <w:r w:rsidRPr="00F35C22">
        <w:t>, 565 F.</w:t>
      </w:r>
      <w:r w:rsidRPr="00F35C22">
        <w:t xml:space="preserve"> </w:t>
      </w:r>
      <w:r w:rsidRPr="00F35C22">
        <w:t>Supp.</w:t>
      </w:r>
      <w:r w:rsidRPr="00F35C22">
        <w:t xml:space="preserve"> </w:t>
      </w:r>
      <w:r w:rsidRPr="00F35C22">
        <w:t>2d 1216 (D.</w:t>
      </w:r>
      <w:r w:rsidRPr="00F35C22">
        <w:t xml:space="preserve"> </w:t>
      </w:r>
      <w:r w:rsidRPr="00F35C22">
        <w:t>Kan.</w:t>
      </w:r>
      <w:r w:rsidRPr="00F35C22">
        <w:t xml:space="preserve"> </w:t>
      </w:r>
      <w:r w:rsidRPr="00F35C22">
        <w:t>2008), the court summarily rejected a claim of fair use of the University’s marks (including colors) on T-shirts, some of which included references to sex and alcohol, as well as messages critical of the University of Kansas and of other universities.</w:t>
      </w:r>
      <w:r w:rsidRPr="00F35C22">
        <w:t xml:space="preserve"> </w:t>
      </w:r>
      <w:r w:rsidRPr="00F35C22">
        <w:rPr>
          <w:i/>
        </w:rPr>
        <w:t>Id</w:t>
      </w:r>
      <w:r w:rsidRPr="00F35C22">
        <w:t>.</w:t>
      </w:r>
      <w:r w:rsidRPr="00F35C22">
        <w:t xml:space="preserve"> </w:t>
      </w:r>
      <w:r w:rsidRPr="00F35C22">
        <w:t>at 1261.</w:t>
      </w:r>
    </w:p>
  </w:footnote>
  <w:footnote w:id="125">
    <w:p w14:paraId="3580F915" w14:textId="017DC391" w:rsidR="00F35C22" w:rsidRPr="00370941" w:rsidRDefault="00F35C22" w:rsidP="00F35C22">
      <w:pPr>
        <w:pStyle w:val="FootnoteText"/>
      </w:pPr>
      <w:r w:rsidRPr="00F35C22">
        <w:rPr>
          <w:vertAlign w:val="superscript"/>
        </w:rPr>
        <w:footnoteRef/>
      </w:r>
      <w:r w:rsidRPr="00F35C22">
        <w:rPr>
          <w:i/>
        </w:rPr>
        <w:t>E</w:t>
      </w:r>
      <w:r w:rsidRPr="00F35C22">
        <w:t>.</w:t>
      </w:r>
      <w:r w:rsidRPr="00F35C22">
        <w:rPr>
          <w:i/>
        </w:rPr>
        <w:t>g</w:t>
      </w:r>
      <w:r w:rsidRPr="00F35C22">
        <w:t>., Campbell v.</w:t>
      </w:r>
      <w:r w:rsidRPr="00F35C22">
        <w:t xml:space="preserve"> </w:t>
      </w:r>
      <w:r w:rsidRPr="00F35C22">
        <w:t>Acuff-Rose Music, Inc., 510 U.S.</w:t>
      </w:r>
      <w:r w:rsidRPr="00F35C22">
        <w:t xml:space="preserve"> </w:t>
      </w:r>
      <w:r w:rsidRPr="00F35C22">
        <w:t>569, 580–81, 29 USPQ2d 1961 (1994).</w:t>
      </w:r>
    </w:p>
  </w:footnote>
  <w:footnote w:id="126">
    <w:p w14:paraId="214FD9DC" w14:textId="166C9185" w:rsidR="00F35C22" w:rsidRPr="00370941" w:rsidRDefault="00F35C22" w:rsidP="00F35C22">
      <w:pPr>
        <w:pStyle w:val="FootnoteText"/>
      </w:pPr>
      <w:r w:rsidRPr="00F35C22">
        <w:rPr>
          <w:vertAlign w:val="superscript"/>
        </w:rPr>
        <w:footnoteRef/>
      </w:r>
      <w:r w:rsidRPr="00F35C22">
        <w:rPr>
          <w:i/>
        </w:rPr>
        <w:t xml:space="preserve">See </w:t>
      </w:r>
      <w:r w:rsidRPr="00F35C22">
        <w:t>Dr.</w:t>
      </w:r>
      <w:r w:rsidRPr="00F35C22">
        <w:t xml:space="preserve"> </w:t>
      </w:r>
      <w:r w:rsidRPr="00F35C22">
        <w:t>Seuss Enters., LP v.</w:t>
      </w:r>
      <w:r w:rsidRPr="00F35C22">
        <w:t xml:space="preserve"> </w:t>
      </w:r>
      <w:r w:rsidRPr="00F35C22">
        <w:t>Penguin Books USA, Inc., 109 F.3d 1394, 42 USPQ2d 1184 (9th Cir.</w:t>
      </w:r>
      <w:r w:rsidRPr="00F35C22">
        <w:t xml:space="preserve"> </w:t>
      </w:r>
      <w:r w:rsidRPr="00F35C22">
        <w:t>1997) (rejecting copyright fair use defense).</w:t>
      </w:r>
      <w:r w:rsidRPr="00F35C22">
        <w:t xml:space="preserve"> </w:t>
      </w:r>
      <w:r w:rsidRPr="00F35C22">
        <w:t>However, in the same case, the district court found the use to be within the noncommercial use exclusion of the FTDA.</w:t>
      </w:r>
      <w:r w:rsidRPr="00F35C22">
        <w:t xml:space="preserve"> </w:t>
      </w:r>
      <w:r w:rsidRPr="00F35C22">
        <w:t>924 F.</w:t>
      </w:r>
      <w:r w:rsidRPr="00F35C22">
        <w:t xml:space="preserve"> </w:t>
      </w:r>
      <w:r w:rsidRPr="00F35C22">
        <w:t>Supp.</w:t>
      </w:r>
      <w:r w:rsidRPr="00F35C22">
        <w:t xml:space="preserve"> </w:t>
      </w:r>
      <w:r w:rsidRPr="00F35C22">
        <w:t>1559, 1574 (S.D.</w:t>
      </w:r>
      <w:r w:rsidRPr="00F35C22">
        <w:t xml:space="preserve"> </w:t>
      </w:r>
      <w:r w:rsidRPr="00F35C22">
        <w:t>Cal.</w:t>
      </w:r>
      <w:r w:rsidRPr="00F35C22">
        <w:t xml:space="preserve"> </w:t>
      </w:r>
      <w:r w:rsidRPr="00F35C22">
        <w:t xml:space="preserve">1996), </w:t>
      </w:r>
      <w:r w:rsidRPr="00F35C22">
        <w:rPr>
          <w:i/>
        </w:rPr>
        <w:t>aff’d</w:t>
      </w:r>
      <w:r w:rsidRPr="00F35C22">
        <w:t>, 109 F.3d 1394, 42 USPQ2d 1184 (9th Cir.</w:t>
      </w:r>
      <w:r w:rsidRPr="00F35C22">
        <w:t xml:space="preserve"> </w:t>
      </w:r>
      <w:r w:rsidRPr="00F35C22">
        <w:t>1997) (the Ninth Circuit’s opinion did not specifically address the noncommercial use exclusion).</w:t>
      </w:r>
    </w:p>
  </w:footnote>
  <w:footnote w:id="127">
    <w:p w14:paraId="2030D4AD" w14:textId="5E176113" w:rsidR="00F35C22" w:rsidRPr="00370941" w:rsidRDefault="00F35C22" w:rsidP="00F35C22">
      <w:pPr>
        <w:pStyle w:val="FootnoteText"/>
      </w:pPr>
      <w:r w:rsidRPr="00F35C22">
        <w:rPr>
          <w:vertAlign w:val="superscript"/>
        </w:rPr>
        <w:footnoteRef/>
      </w:r>
      <w:r w:rsidRPr="00F35C22">
        <w:rPr>
          <w:i/>
        </w:rPr>
        <w:t>See</w:t>
      </w:r>
      <w:r w:rsidRPr="00F35C22">
        <w:t xml:space="preserve"> §II.D, below.</w:t>
      </w:r>
    </w:p>
  </w:footnote>
  <w:footnote w:id="128">
    <w:p w14:paraId="0B0712E0" w14:textId="41F3F3DD" w:rsidR="00F35C22" w:rsidRPr="00F35C22" w:rsidRDefault="00F35C22" w:rsidP="00F35C22">
      <w:pPr>
        <w:pStyle w:val="FootnoteText"/>
      </w:pPr>
      <w:r w:rsidRPr="00F35C22">
        <w:rPr>
          <w:vertAlign w:val="superscript"/>
        </w:rPr>
        <w:footnoteRef/>
      </w:r>
      <w:r w:rsidRPr="00F35C22">
        <w:rPr>
          <w:i/>
        </w:rPr>
        <w:t>Id</w:t>
      </w:r>
      <w:r w:rsidRPr="00F35C22">
        <w:t>.</w:t>
      </w:r>
    </w:p>
    <w:p w14:paraId="296BCF9A" w14:textId="77777777" w:rsidR="00F35C22" w:rsidRPr="00370941" w:rsidRDefault="00F35C22" w:rsidP="00FD0F5B">
      <w:pPr>
        <w:pStyle w:val="footnote"/>
      </w:pPr>
    </w:p>
  </w:footnote>
  <w:footnote w:id="129">
    <w:p w14:paraId="4A3A2C85" w14:textId="46DF3695" w:rsidR="00F35C22" w:rsidRPr="00F35C22" w:rsidRDefault="00F35C22" w:rsidP="00F35C22">
      <w:pPr>
        <w:pStyle w:val="FootnoteText"/>
      </w:pPr>
      <w:r w:rsidRPr="00F35C22">
        <w:rPr>
          <w:vertAlign w:val="superscript"/>
        </w:rPr>
        <w:footnoteRef/>
      </w:r>
      <w:r w:rsidRPr="00F35C22">
        <w:t>Radiance Found., Inc.</w:t>
      </w:r>
      <w:r w:rsidRPr="00F35C22">
        <w:t xml:space="preserve"> </w:t>
      </w:r>
      <w:r w:rsidRPr="00F35C22">
        <w:t>v.</w:t>
      </w:r>
      <w:r w:rsidRPr="00F35C22">
        <w:t xml:space="preserve"> </w:t>
      </w:r>
      <w:r w:rsidRPr="00F35C22">
        <w:t>NAACP, 25 F.</w:t>
      </w:r>
      <w:r w:rsidRPr="00F35C22">
        <w:t xml:space="preserve"> </w:t>
      </w:r>
      <w:r w:rsidRPr="00F35C22">
        <w:t>Supp.</w:t>
      </w:r>
      <w:r w:rsidRPr="00F35C22">
        <w:t xml:space="preserve"> </w:t>
      </w:r>
      <w:r w:rsidRPr="00F35C22">
        <w:t>3d 865, 897, 111 USPQ2d 1863 (E.D.</w:t>
      </w:r>
      <w:r w:rsidRPr="00F35C22">
        <w:t xml:space="preserve"> </w:t>
      </w:r>
      <w:r w:rsidRPr="00F35C22">
        <w:t>Va.</w:t>
      </w:r>
      <w:r w:rsidRPr="00F35C22">
        <w:t xml:space="preserve"> </w:t>
      </w:r>
      <w:r w:rsidRPr="00F35C22">
        <w:t xml:space="preserve">2014), </w:t>
      </w:r>
      <w:r w:rsidRPr="00F35C22">
        <w:rPr>
          <w:i/>
        </w:rPr>
        <w:t>vacated and remanded</w:t>
      </w:r>
      <w:r w:rsidRPr="00F35C22">
        <w:t>, 786 F.3d 316, 114 USPQ2d 1772 (4th Cir.</w:t>
      </w:r>
      <w:r w:rsidRPr="00F35C22">
        <w:t xml:space="preserve"> </w:t>
      </w:r>
      <w:r w:rsidRPr="00F35C22">
        <w:t>2015).</w:t>
      </w:r>
    </w:p>
    <w:p w14:paraId="34CAC581" w14:textId="77777777" w:rsidR="00F35C22" w:rsidRPr="00370941" w:rsidRDefault="00F35C22" w:rsidP="00FD0F5B">
      <w:pPr>
        <w:pStyle w:val="footnote"/>
      </w:pPr>
    </w:p>
  </w:footnote>
  <w:footnote w:id="130">
    <w:p w14:paraId="0434C54F" w14:textId="0095E7A7" w:rsidR="00F35C22" w:rsidRPr="00F35C22" w:rsidRDefault="00F35C22" w:rsidP="00F35C22">
      <w:pPr>
        <w:pStyle w:val="FootnoteText"/>
      </w:pPr>
      <w:r w:rsidRPr="00F35C22">
        <w:rPr>
          <w:vertAlign w:val="superscript"/>
        </w:rPr>
        <w:footnoteRef/>
      </w:r>
      <w:r w:rsidRPr="00F35C22">
        <w:t>786 F.3d at 330.</w:t>
      </w:r>
    </w:p>
    <w:p w14:paraId="778209F1" w14:textId="77777777" w:rsidR="00F35C22" w:rsidRPr="00370941" w:rsidRDefault="00F35C22" w:rsidP="00FD0F5B">
      <w:pPr>
        <w:pStyle w:val="footnote"/>
      </w:pPr>
    </w:p>
  </w:footnote>
  <w:footnote w:id="131">
    <w:p w14:paraId="4129B000" w14:textId="7C3DCF09" w:rsidR="00F35C22" w:rsidRPr="00F35C22" w:rsidRDefault="00F35C22" w:rsidP="00F35C22">
      <w:pPr>
        <w:pStyle w:val="FootnoteText"/>
      </w:pPr>
      <w:r w:rsidRPr="00F35C22">
        <w:rPr>
          <w:vertAlign w:val="superscript"/>
        </w:rPr>
        <w:footnoteRef/>
      </w:r>
      <w:r w:rsidRPr="00F35C22">
        <w:rPr>
          <w:i/>
        </w:rPr>
        <w:t>Id.</w:t>
      </w:r>
      <w:r w:rsidRPr="00F35C22">
        <w:rPr>
          <w:i/>
        </w:rPr>
        <w:t xml:space="preserve"> </w:t>
      </w:r>
      <w:r w:rsidRPr="00F35C22">
        <w:t>at 331.</w:t>
      </w:r>
    </w:p>
    <w:p w14:paraId="7751C019" w14:textId="77777777" w:rsidR="00F35C22" w:rsidRPr="00370941" w:rsidRDefault="00F35C22" w:rsidP="00FD0F5B">
      <w:pPr>
        <w:pStyle w:val="footnote"/>
      </w:pPr>
    </w:p>
  </w:footnote>
  <w:footnote w:id="132">
    <w:p w14:paraId="75465F93" w14:textId="6A3C9576" w:rsidR="00F35C22" w:rsidRPr="00F35C22" w:rsidRDefault="00F35C22" w:rsidP="00F35C22">
      <w:pPr>
        <w:pStyle w:val="FootnoteText"/>
      </w:pPr>
      <w:r w:rsidRPr="00F35C22">
        <w:rPr>
          <w:vertAlign w:val="superscript"/>
        </w:rPr>
        <w:footnoteRef/>
      </w:r>
      <w:r w:rsidRPr="00F35C22">
        <w:t>156 F.</w:t>
      </w:r>
      <w:r w:rsidRPr="00F35C22">
        <w:t xml:space="preserve"> </w:t>
      </w:r>
      <w:r w:rsidRPr="00F35C22">
        <w:t>Supp.</w:t>
      </w:r>
      <w:r w:rsidRPr="00F35C22">
        <w:t xml:space="preserve"> </w:t>
      </w:r>
      <w:r w:rsidRPr="00F35C22">
        <w:t>3d 425, 117 USPQ2d 1537 (S.D.N.Y.</w:t>
      </w:r>
      <w:r w:rsidRPr="00F35C22">
        <w:t xml:space="preserve"> </w:t>
      </w:r>
      <w:r w:rsidRPr="00F35C22">
        <w:t xml:space="preserve">2016), </w:t>
      </w:r>
      <w:r w:rsidRPr="00F35C22">
        <w:rPr>
          <w:i/>
        </w:rPr>
        <w:t>aff’d</w:t>
      </w:r>
      <w:r w:rsidRPr="00F35C22">
        <w:t>, 674 F.</w:t>
      </w:r>
      <w:r w:rsidRPr="00F35C22">
        <w:t xml:space="preserve"> </w:t>
      </w:r>
      <w:proofErr w:type="spellStart"/>
      <w:r w:rsidRPr="00F35C22">
        <w:t>App’x</w:t>
      </w:r>
      <w:proofErr w:type="spellEnd"/>
      <w:r w:rsidRPr="00F35C22">
        <w:t xml:space="preserve"> 16 (2d Cir.</w:t>
      </w:r>
      <w:r w:rsidRPr="00F35C22">
        <w:t xml:space="preserve"> </w:t>
      </w:r>
      <w:r w:rsidRPr="00F35C22">
        <w:t>2016).</w:t>
      </w:r>
    </w:p>
    <w:p w14:paraId="27CD8450" w14:textId="77777777" w:rsidR="00F35C22" w:rsidRPr="00370941" w:rsidRDefault="00F35C22" w:rsidP="00FD0F5B">
      <w:pPr>
        <w:pStyle w:val="footnote"/>
      </w:pPr>
    </w:p>
  </w:footnote>
  <w:footnote w:id="133">
    <w:p w14:paraId="060263E3" w14:textId="313EC030" w:rsidR="00F35C22" w:rsidRPr="00F35C22" w:rsidRDefault="00F35C22" w:rsidP="00F35C22">
      <w:pPr>
        <w:pStyle w:val="FootnoteText"/>
      </w:pPr>
      <w:r w:rsidRPr="00F35C22">
        <w:rPr>
          <w:vertAlign w:val="superscript"/>
        </w:rPr>
        <w:footnoteRef/>
      </w:r>
      <w:r w:rsidRPr="00F35C22">
        <w:rPr>
          <w:i/>
        </w:rPr>
        <w:t>Id.</w:t>
      </w:r>
      <w:r w:rsidRPr="00F35C22">
        <w:rPr>
          <w:i/>
        </w:rPr>
        <w:t xml:space="preserve"> </w:t>
      </w:r>
      <w:r w:rsidRPr="00F35C22">
        <w:t>at 431.</w:t>
      </w:r>
    </w:p>
    <w:p w14:paraId="24BEBDA1" w14:textId="77777777" w:rsidR="00F35C22" w:rsidRPr="00370941" w:rsidRDefault="00F35C22" w:rsidP="00FD0F5B">
      <w:pPr>
        <w:pStyle w:val="footnote"/>
      </w:pPr>
    </w:p>
  </w:footnote>
  <w:footnote w:id="134">
    <w:p w14:paraId="3F114B2E" w14:textId="4F5FAFA1"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437–38.</w:t>
      </w:r>
    </w:p>
    <w:p w14:paraId="157DF23D" w14:textId="77777777" w:rsidR="00F35C22" w:rsidRPr="00370941" w:rsidRDefault="00F35C22" w:rsidP="00FD0F5B">
      <w:pPr>
        <w:pStyle w:val="footnote"/>
        <w:rPr>
          <w:lang w:val="da-DK"/>
        </w:rPr>
      </w:pPr>
    </w:p>
  </w:footnote>
  <w:footnote w:id="135">
    <w:p w14:paraId="13C57D96" w14:textId="24E18430"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435–36.</w:t>
      </w:r>
    </w:p>
    <w:p w14:paraId="1A6FA6A1" w14:textId="77777777" w:rsidR="00F35C22" w:rsidRPr="00370941" w:rsidRDefault="00F35C22" w:rsidP="00FD0F5B">
      <w:pPr>
        <w:pStyle w:val="footnote"/>
        <w:rPr>
          <w:lang w:val="da-DK"/>
        </w:rPr>
      </w:pPr>
    </w:p>
  </w:footnote>
  <w:footnote w:id="136">
    <w:p w14:paraId="73C694F4" w14:textId="5861112A"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435–37.</w:t>
      </w:r>
      <w:r w:rsidRPr="00F35C22">
        <w:t xml:space="preserve"> </w:t>
      </w:r>
      <w:r w:rsidRPr="00F35C22">
        <w:t>The court applied the same reasoning to the dilution claim under New York law, asserting that New York law had been held to include the same restrictions as federal law.</w:t>
      </w:r>
      <w:r w:rsidRPr="00F35C22">
        <w:t xml:space="preserve"> </w:t>
      </w:r>
      <w:r w:rsidRPr="00F35C22">
        <w:rPr>
          <w:i/>
        </w:rPr>
        <w:t>Id</w:t>
      </w:r>
      <w:r w:rsidRPr="00F35C22">
        <w:t>.</w:t>
      </w:r>
      <w:r w:rsidRPr="00F35C22">
        <w:t xml:space="preserve"> </w:t>
      </w:r>
      <w:r w:rsidRPr="00F35C22">
        <w:t>at 434 n.3.</w:t>
      </w:r>
    </w:p>
    <w:p w14:paraId="244D4962" w14:textId="77777777" w:rsidR="00F35C22" w:rsidRPr="00370941" w:rsidRDefault="00F35C22" w:rsidP="00FD0F5B">
      <w:pPr>
        <w:pStyle w:val="footnote"/>
      </w:pPr>
    </w:p>
  </w:footnote>
  <w:footnote w:id="137">
    <w:p w14:paraId="4F41F233" w14:textId="3D6C7FC0" w:rsidR="00F35C22" w:rsidRPr="00F35C22" w:rsidRDefault="00F35C22" w:rsidP="00F35C22">
      <w:pPr>
        <w:pStyle w:val="FootnoteText"/>
      </w:pPr>
      <w:r w:rsidRPr="00F35C22">
        <w:rPr>
          <w:vertAlign w:val="superscript"/>
        </w:rPr>
        <w:footnoteRef/>
      </w:r>
      <w:r w:rsidRPr="00F35C22">
        <w:t>674 F.</w:t>
      </w:r>
      <w:r w:rsidRPr="00F35C22">
        <w:t xml:space="preserve"> </w:t>
      </w:r>
      <w:proofErr w:type="spellStart"/>
      <w:r w:rsidRPr="00F35C22">
        <w:t>App’x</w:t>
      </w:r>
      <w:proofErr w:type="spellEnd"/>
      <w:r w:rsidRPr="00F35C22">
        <w:t xml:space="preserve"> 16 (2d Cir.</w:t>
      </w:r>
      <w:r w:rsidRPr="00F35C22">
        <w:t xml:space="preserve"> </w:t>
      </w:r>
      <w:r w:rsidRPr="00F35C22">
        <w:t>2016).</w:t>
      </w:r>
    </w:p>
    <w:p w14:paraId="2FF5630C" w14:textId="77777777" w:rsidR="00F35C22" w:rsidRPr="00370941" w:rsidRDefault="00F35C22" w:rsidP="00FD0F5B">
      <w:pPr>
        <w:pStyle w:val="footnote"/>
      </w:pPr>
    </w:p>
  </w:footnote>
  <w:footnote w:id="138">
    <w:p w14:paraId="00A1F09E" w14:textId="1EDC6595" w:rsidR="00F35C22" w:rsidRPr="00F35C22" w:rsidRDefault="00F35C22" w:rsidP="00F35C22">
      <w:pPr>
        <w:pStyle w:val="FootnoteText"/>
      </w:pPr>
      <w:r w:rsidRPr="00F35C22">
        <w:rPr>
          <w:vertAlign w:val="superscript"/>
        </w:rPr>
        <w:footnoteRef/>
      </w:r>
      <w:r w:rsidRPr="00F35C22">
        <w:rPr>
          <w:i/>
        </w:rPr>
        <w:t>Id.</w:t>
      </w:r>
      <w:r w:rsidRPr="00F35C22">
        <w:rPr>
          <w:i/>
        </w:rPr>
        <w:t xml:space="preserve"> </w:t>
      </w:r>
      <w:r w:rsidRPr="00F35C22">
        <w:t>at 18.</w:t>
      </w:r>
    </w:p>
    <w:p w14:paraId="5F987E24" w14:textId="77777777" w:rsidR="00F35C22" w:rsidRPr="00370941" w:rsidRDefault="00F35C22" w:rsidP="00FD0F5B">
      <w:pPr>
        <w:pStyle w:val="footnote"/>
      </w:pPr>
    </w:p>
  </w:footnote>
  <w:footnote w:id="139">
    <w:p w14:paraId="0DF84DB2" w14:textId="76980312" w:rsidR="00F35C22" w:rsidRPr="00F35C22" w:rsidRDefault="00F35C22" w:rsidP="00F35C22">
      <w:pPr>
        <w:pStyle w:val="FootnoteText"/>
      </w:pPr>
      <w:r w:rsidRPr="00F35C22">
        <w:rPr>
          <w:vertAlign w:val="superscript"/>
        </w:rPr>
        <w:footnoteRef/>
      </w:r>
      <w:r w:rsidRPr="00F35C22">
        <w:rPr>
          <w:i/>
        </w:rPr>
        <w:t>Id.</w:t>
      </w:r>
      <w:r w:rsidRPr="00F35C22">
        <w:rPr>
          <w:i/>
        </w:rPr>
        <w:t xml:space="preserve"> </w:t>
      </w:r>
      <w:r w:rsidRPr="00F35C22">
        <w:t xml:space="preserve">The court also affirmed the dismissal of the state dilution claim, on the grounds that the parody precluded a finding that the two marks were “substantially similar.” </w:t>
      </w:r>
      <w:r w:rsidRPr="00F35C22">
        <w:rPr>
          <w:i/>
        </w:rPr>
        <w:t>Id.</w:t>
      </w:r>
    </w:p>
    <w:p w14:paraId="09C94F8D" w14:textId="77777777" w:rsidR="00F35C22" w:rsidRPr="00370941" w:rsidRDefault="00F35C22" w:rsidP="00FD0F5B">
      <w:pPr>
        <w:pStyle w:val="footnote"/>
      </w:pPr>
    </w:p>
  </w:footnote>
  <w:footnote w:id="140">
    <w:p w14:paraId="2E3DE8FE" w14:textId="65D39B3F" w:rsidR="00F35C22" w:rsidRPr="00370941" w:rsidRDefault="00F35C22" w:rsidP="00F35C22">
      <w:pPr>
        <w:pStyle w:val="FootnoteText"/>
      </w:pPr>
      <w:r w:rsidRPr="00F35C22">
        <w:rPr>
          <w:rStyle w:val="FootnoteReference"/>
          <w:rFonts w:eastAsiaTheme="majorEastAsia"/>
        </w:rPr>
        <w:footnoteRef/>
      </w:r>
      <w:r w:rsidRPr="00F35C22">
        <w:t>2019 U.S.</w:t>
      </w:r>
      <w:r w:rsidRPr="00F35C22">
        <w:t xml:space="preserve"> </w:t>
      </w:r>
      <w:r w:rsidRPr="00F35C22">
        <w:t>Dist.</w:t>
      </w:r>
      <w:r w:rsidRPr="00F35C22">
        <w:t xml:space="preserve"> </w:t>
      </w:r>
      <w:r w:rsidRPr="00F35C22">
        <w:t>LEXIS 93555 (S.D.N.Y.</w:t>
      </w:r>
      <w:r w:rsidRPr="00F35C22">
        <w:t xml:space="preserve"> </w:t>
      </w:r>
      <w:r w:rsidRPr="00F35C22">
        <w:t>June 3, 2019).</w:t>
      </w:r>
    </w:p>
  </w:footnote>
  <w:footnote w:id="141">
    <w:p w14:paraId="7D2FA378" w14:textId="40BAD2CF"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rPr>
          <w:i/>
        </w:rPr>
        <w:t xml:space="preserve"> </w:t>
      </w:r>
      <w:r w:rsidRPr="00F35C22">
        <w:t>at *13.</w:t>
      </w:r>
    </w:p>
  </w:footnote>
  <w:footnote w:id="142">
    <w:p w14:paraId="1FE82125" w14:textId="67E3C074" w:rsidR="00F35C22" w:rsidRPr="00370941" w:rsidRDefault="00F35C22" w:rsidP="00F35C22">
      <w:pPr>
        <w:pStyle w:val="FootnoteText"/>
      </w:pPr>
      <w:r w:rsidRPr="00F35C22">
        <w:rPr>
          <w:rStyle w:val="FootnoteReference"/>
          <w:rFonts w:eastAsiaTheme="majorEastAsia"/>
        </w:rPr>
        <w:footnoteRef/>
      </w:r>
      <w:r w:rsidRPr="00F35C22">
        <w:t>551 F.</w:t>
      </w:r>
      <w:r w:rsidRPr="00F35C22">
        <w:t xml:space="preserve"> </w:t>
      </w:r>
      <w:r w:rsidRPr="00F35C22">
        <w:t>Supp.</w:t>
      </w:r>
      <w:r w:rsidRPr="00F35C22">
        <w:t xml:space="preserve"> </w:t>
      </w:r>
      <w:r w:rsidRPr="00F35C22">
        <w:t>3d 408 (S.D.N.Y.</w:t>
      </w:r>
      <w:r w:rsidRPr="00F35C22">
        <w:t xml:space="preserve"> </w:t>
      </w:r>
      <w:r w:rsidRPr="00F35C22">
        <w:t>2021).</w:t>
      </w:r>
    </w:p>
  </w:footnote>
  <w:footnote w:id="143">
    <w:p w14:paraId="770C493B" w14:textId="697845D2"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t>.</w:t>
      </w:r>
      <w:r w:rsidRPr="00F35C22">
        <w:t xml:space="preserve"> </w:t>
      </w:r>
      <w:r w:rsidRPr="00F35C22">
        <w:t>at 426.</w:t>
      </w:r>
      <w:r w:rsidRPr="00F35C22">
        <w:t xml:space="preserve"> </w:t>
      </w:r>
      <w:r w:rsidRPr="00F35C22">
        <w:t>The court also indicated that it regarded defendant’s use as a trademark use, which would also preclude the use of this defense.</w:t>
      </w:r>
      <w:r w:rsidRPr="00F35C22">
        <w:t xml:space="preserve"> </w:t>
      </w:r>
      <w:r w:rsidRPr="00F35C22">
        <w:rPr>
          <w:i/>
        </w:rPr>
        <w:t>Id</w:t>
      </w:r>
      <w:r w:rsidRPr="00F35C22">
        <w:t>.</w:t>
      </w:r>
      <w:r w:rsidRPr="00F35C22">
        <w:t xml:space="preserve"> </w:t>
      </w:r>
      <w:r w:rsidRPr="00F35C22">
        <w:t>n.11.</w:t>
      </w:r>
    </w:p>
  </w:footnote>
  <w:footnote w:id="144">
    <w:p w14:paraId="1AEEBAE8" w14:textId="0BE9E196" w:rsidR="00F35C22" w:rsidRPr="00370941" w:rsidRDefault="00F35C22" w:rsidP="00F35C22">
      <w:pPr>
        <w:pStyle w:val="FootnoteText"/>
      </w:pPr>
      <w:r w:rsidRPr="00F35C22">
        <w:rPr>
          <w:rStyle w:val="FootnoteReference"/>
          <w:rFonts w:eastAsiaTheme="majorEastAsia"/>
        </w:rPr>
        <w:footnoteRef/>
      </w:r>
      <w:r w:rsidRPr="00F35C22">
        <w:t xml:space="preserve">In </w:t>
      </w:r>
      <w:r w:rsidRPr="00F35C22">
        <w:rPr>
          <w:rStyle w:val="BCasenamefull"/>
        </w:rPr>
        <w:t>Radiance Foundation, Inc. v. NAACP</w:t>
      </w:r>
      <w:r w:rsidRPr="00F35C22">
        <w:t>, 786 F.3d 316, 114 USPQ2d 1772 (4th Cir.</w:t>
      </w:r>
      <w:r w:rsidRPr="00F35C22">
        <w:t xml:space="preserve"> </w:t>
      </w:r>
      <w:r w:rsidRPr="00F35C22">
        <w:t>2015), the Fourth Circuit, reversing the district court, found Radiance’s description of the NAACP as the “National Association for the Abortion of Colored People” to be protected as commentary within the fair use exclusion.</w:t>
      </w:r>
      <w:r w:rsidRPr="00F35C22">
        <w:t xml:space="preserve"> </w:t>
      </w:r>
      <w:r w:rsidRPr="00F35C22">
        <w:rPr>
          <w:i/>
        </w:rPr>
        <w:t>Id</w:t>
      </w:r>
      <w:r w:rsidRPr="00F35C22">
        <w:t>.</w:t>
      </w:r>
      <w:r w:rsidRPr="00F35C22">
        <w:t xml:space="preserve"> </w:t>
      </w:r>
      <w:r w:rsidRPr="00F35C22">
        <w:t>at 331.</w:t>
      </w:r>
      <w:r w:rsidRPr="00F35C22">
        <w:t xml:space="preserve"> </w:t>
      </w:r>
      <w:r w:rsidRPr="00F35C22">
        <w:t>The district court seemingly misread the exclusion to apply only to parody or satire, and did not consider the general “any fair use” language.</w:t>
      </w:r>
      <w:r w:rsidRPr="00F35C22">
        <w:t xml:space="preserve"> </w:t>
      </w:r>
      <w:r w:rsidRPr="00F35C22">
        <w:rPr>
          <w:i/>
        </w:rPr>
        <w:t>See</w:t>
      </w:r>
      <w:r w:rsidRPr="00F35C22">
        <w:t xml:space="preserve"> 25 F.</w:t>
      </w:r>
      <w:r w:rsidRPr="00F35C22">
        <w:t xml:space="preserve"> </w:t>
      </w:r>
      <w:r w:rsidRPr="00F35C22">
        <w:t>Supp.</w:t>
      </w:r>
      <w:r w:rsidRPr="00F35C22">
        <w:t xml:space="preserve"> </w:t>
      </w:r>
      <w:r w:rsidRPr="00F35C22">
        <w:t>3d 865, 897, 111 USPQ2d 1863 (E.D.</w:t>
      </w:r>
      <w:r w:rsidRPr="00F35C22">
        <w:t xml:space="preserve"> </w:t>
      </w:r>
      <w:r w:rsidRPr="00F35C22">
        <w:t>Va.</w:t>
      </w:r>
      <w:r w:rsidRPr="00F35C22">
        <w:t xml:space="preserve"> </w:t>
      </w:r>
      <w:r w:rsidRPr="00F35C22">
        <w:t xml:space="preserve">2014), </w:t>
      </w:r>
      <w:r w:rsidRPr="00F35C22">
        <w:rPr>
          <w:i/>
        </w:rPr>
        <w:t>vacated and remanded</w:t>
      </w:r>
      <w:r w:rsidRPr="00F35C22">
        <w:t>, 786 F.3d 316, 114 USPQ2d 1772 (4th Cir.</w:t>
      </w:r>
      <w:r w:rsidRPr="00F35C22">
        <w:t xml:space="preserve"> </w:t>
      </w:r>
      <w:r w:rsidRPr="00F35C22">
        <w:t>2015).</w:t>
      </w:r>
      <w:r w:rsidRPr="00F35C22">
        <w:t xml:space="preserve"> </w:t>
      </w:r>
      <w:r w:rsidRPr="00F35C22">
        <w:t xml:space="preserve">In </w:t>
      </w:r>
      <w:r w:rsidRPr="00F35C22">
        <w:rPr>
          <w:rStyle w:val="BCasenamefull"/>
        </w:rPr>
        <w:t>National Academy of Television Arts &amp; Sciences, Inc. v. Multimedia Systems Design, Inc.</w:t>
      </w:r>
      <w:r w:rsidRPr="00F35C22">
        <w:t>, 551 F.</w:t>
      </w:r>
      <w:r w:rsidRPr="00F35C22">
        <w:t xml:space="preserve"> </w:t>
      </w:r>
      <w:r w:rsidRPr="00F35C22">
        <w:t>Supp.</w:t>
      </w:r>
      <w:r w:rsidRPr="00F35C22">
        <w:t xml:space="preserve"> </w:t>
      </w:r>
      <w:r w:rsidRPr="00F35C22">
        <w:t>3d 408 (S.D.N.Y.</w:t>
      </w:r>
      <w:r w:rsidRPr="00F35C22">
        <w:t xml:space="preserve"> </w:t>
      </w:r>
      <w:r w:rsidRPr="00F35C22">
        <w:t>2021), where the court rejected a fair use claim, the court did not discuss whether the use might be a “fair use” even though it did not comment on the famous mark.</w:t>
      </w:r>
      <w:r w:rsidRPr="00F35C22">
        <w:t xml:space="preserve"> </w:t>
      </w:r>
      <w:r w:rsidRPr="00F35C22">
        <w:t>The court also did not consider the noncommercial use exclusion.</w:t>
      </w:r>
    </w:p>
  </w:footnote>
  <w:footnote w:id="145">
    <w:p w14:paraId="443559E6" w14:textId="65CF92F1" w:rsidR="00F35C22" w:rsidRPr="00370941" w:rsidRDefault="00F35C22" w:rsidP="00F35C22">
      <w:pPr>
        <w:pStyle w:val="FootnoteText"/>
      </w:pPr>
      <w:r w:rsidRPr="00F35C22">
        <w:rPr>
          <w:vertAlign w:val="superscript"/>
        </w:rPr>
        <w:footnoteRef/>
      </w:r>
      <w:r w:rsidRPr="00F35C22">
        <w:t>In the original FTDA, this exclusion was listed third in §43(c)(4).</w:t>
      </w:r>
      <w:r w:rsidRPr="00F35C22">
        <w:t xml:space="preserve"> </w:t>
      </w:r>
      <w:r w:rsidRPr="00F35C22">
        <w:t>The TDRA listed it second, before the noncommercial use exclusion.</w:t>
      </w:r>
    </w:p>
  </w:footnote>
  <w:footnote w:id="146">
    <w:p w14:paraId="6E7FA98B" w14:textId="31089277" w:rsidR="00F35C22" w:rsidRPr="00370941" w:rsidRDefault="00F35C22" w:rsidP="00F35C22">
      <w:pPr>
        <w:pStyle w:val="FootnoteText"/>
      </w:pPr>
      <w:r w:rsidRPr="00F35C22">
        <w:rPr>
          <w:vertAlign w:val="superscript"/>
        </w:rPr>
        <w:footnoteRef/>
      </w:r>
      <w:r w:rsidRPr="00F35C22">
        <w:t>Lanham Act §43(c)(3)(B), 15 U.S.C.</w:t>
      </w:r>
      <w:r w:rsidRPr="00F35C22">
        <w:t xml:space="preserve"> </w:t>
      </w:r>
      <w:r w:rsidRPr="00F35C22">
        <w:t>§1125(c)(3)(B).</w:t>
      </w:r>
    </w:p>
  </w:footnote>
  <w:footnote w:id="147">
    <w:p w14:paraId="2CCCA95A" w14:textId="34288B18" w:rsidR="00F35C22" w:rsidRPr="00370941" w:rsidRDefault="00F35C22" w:rsidP="00F35C22">
      <w:pPr>
        <w:pStyle w:val="FootnoteText"/>
      </w:pPr>
      <w:r w:rsidRPr="00F35C22">
        <w:rPr>
          <w:vertAlign w:val="superscript"/>
        </w:rPr>
        <w:footnoteRef/>
      </w:r>
      <w:r w:rsidRPr="00F35C22">
        <w:t xml:space="preserve">141 </w:t>
      </w:r>
      <w:r w:rsidRPr="00F35C22">
        <w:rPr>
          <w:smallCaps/>
        </w:rPr>
        <w:t>Cong.</w:t>
      </w:r>
      <w:r w:rsidRPr="00F35C22">
        <w:rPr>
          <w:smallCaps/>
        </w:rPr>
        <w:t xml:space="preserve"> </w:t>
      </w:r>
      <w:r w:rsidRPr="00F35C22">
        <w:rPr>
          <w:smallCaps/>
        </w:rPr>
        <w:t>Rec.</w:t>
      </w:r>
      <w:r w:rsidRPr="00F35C22">
        <w:rPr>
          <w:smallCaps/>
        </w:rPr>
        <w:t xml:space="preserve"> </w:t>
      </w:r>
      <w:r w:rsidRPr="00F35C22">
        <w:t>S19,312 (Dec.</w:t>
      </w:r>
      <w:r w:rsidRPr="00F35C22">
        <w:t xml:space="preserve"> </w:t>
      </w:r>
      <w:r w:rsidRPr="00F35C22">
        <w:t>29, 1995).</w:t>
      </w:r>
      <w:r w:rsidRPr="00F35C22">
        <w:t xml:space="preserve"> </w:t>
      </w:r>
      <w:r w:rsidRPr="00F35C22">
        <w:t>Product reviews may also be covered by the noncommercial use exclusion, §43(c)(3)(C).</w:t>
      </w:r>
    </w:p>
  </w:footnote>
  <w:footnote w:id="148">
    <w:p w14:paraId="6C80EF9C" w14:textId="58D47582" w:rsidR="00F35C22" w:rsidRPr="00370941" w:rsidRDefault="00F35C22" w:rsidP="00F35C22">
      <w:pPr>
        <w:pStyle w:val="FootnoteText"/>
      </w:pPr>
      <w:r w:rsidRPr="00F35C22">
        <w:rPr>
          <w:vertAlign w:val="superscript"/>
        </w:rPr>
        <w:footnoteRef/>
      </w:r>
      <w:r w:rsidRPr="00F35C22">
        <w:t>The advent of blogging produced the first interpretation of this exclusion.</w:t>
      </w:r>
      <w:r w:rsidRPr="00F35C22">
        <w:t xml:space="preserve"> </w:t>
      </w:r>
      <w:r w:rsidRPr="00F35C22">
        <w:t xml:space="preserve">In </w:t>
      </w:r>
      <w:proofErr w:type="spellStart"/>
      <w:r w:rsidRPr="00F35C22">
        <w:rPr>
          <w:i/>
        </w:rPr>
        <w:t>BidZirk</w:t>
      </w:r>
      <w:proofErr w:type="spellEnd"/>
      <w:r w:rsidRPr="00F35C22">
        <w:rPr>
          <w:i/>
        </w:rPr>
        <w:t>, LLC v</w:t>
      </w:r>
      <w:r w:rsidRPr="00F35C22">
        <w:t>.</w:t>
      </w:r>
      <w:r w:rsidRPr="00F35C22">
        <w:t xml:space="preserve"> </w:t>
      </w:r>
      <w:r w:rsidRPr="00F35C22">
        <w:rPr>
          <w:i/>
        </w:rPr>
        <w:t>Smith</w:t>
      </w:r>
      <w:r w:rsidRPr="00F35C22">
        <w:t>, 2007 WL 3119445, 2007 BL 131092 (D.S.C.</w:t>
      </w:r>
      <w:r w:rsidRPr="00F35C22">
        <w:t xml:space="preserve"> </w:t>
      </w:r>
      <w:r w:rsidRPr="00F35C22">
        <w:t>Oct.</w:t>
      </w:r>
      <w:r w:rsidRPr="00F35C22">
        <w:t xml:space="preserve"> </w:t>
      </w:r>
      <w:r w:rsidRPr="00F35C22">
        <w:t>22, 2007), the court held that a blogger could claim the protection of this provision.</w:t>
      </w:r>
      <w:r w:rsidRPr="00F35C22">
        <w:t xml:space="preserve"> </w:t>
      </w:r>
      <w:r w:rsidRPr="00F35C22">
        <w:rPr>
          <w:i/>
        </w:rPr>
        <w:t>Id</w:t>
      </w:r>
      <w:r w:rsidRPr="00F35C22">
        <w:t>.</w:t>
      </w:r>
      <w:r w:rsidRPr="00F35C22">
        <w:t xml:space="preserve"> </w:t>
      </w:r>
      <w:r w:rsidRPr="00F35C22">
        <w:t>at *6–7.</w:t>
      </w:r>
      <w:r w:rsidRPr="00F35C22">
        <w:t xml:space="preserve"> </w:t>
      </w:r>
      <w:r w:rsidRPr="00F35C22">
        <w:t xml:space="preserve">Although a district court rejected this exclusion in </w:t>
      </w:r>
      <w:r w:rsidRPr="00F35C22">
        <w:rPr>
          <w:i/>
        </w:rPr>
        <w:t>NAACP</w:t>
      </w:r>
      <w:r w:rsidRPr="00F35C22">
        <w:t>, 25 F.</w:t>
      </w:r>
      <w:r w:rsidRPr="00F35C22">
        <w:t xml:space="preserve"> </w:t>
      </w:r>
      <w:r w:rsidRPr="00F35C22">
        <w:t>Supp.</w:t>
      </w:r>
      <w:r w:rsidRPr="00F35C22">
        <w:t xml:space="preserve"> </w:t>
      </w:r>
      <w:r w:rsidRPr="00F35C22">
        <w:t>3d at 898 (the court held that defendant’s alteration of the famous mark “does more than recount a newsworthy experience or occurrence that is of interest to the public”), the Fourth Circuit, vacating the district court’s judgment, declined to rule on the issue because it found the other two exclusions to be applicable.</w:t>
      </w:r>
      <w:r w:rsidRPr="00F35C22">
        <w:t xml:space="preserve"> </w:t>
      </w:r>
      <w:r w:rsidRPr="00F35C22">
        <w:t>786 F.3d at 330.</w:t>
      </w:r>
      <w:r w:rsidRPr="00F35C22">
        <w:t xml:space="preserve"> </w:t>
      </w:r>
      <w:r w:rsidRPr="00F35C22">
        <w:t xml:space="preserve">In </w:t>
      </w:r>
      <w:r w:rsidRPr="00F35C22">
        <w:rPr>
          <w:rStyle w:val="BCasenamefull"/>
        </w:rPr>
        <w:t xml:space="preserve">Ebony Media Operations v. Univision Communications, Inc., </w:t>
      </w:r>
      <w:r w:rsidRPr="00F35C22">
        <w:t>2019 U.S.</w:t>
      </w:r>
      <w:r w:rsidRPr="00F35C22">
        <w:t xml:space="preserve"> </w:t>
      </w:r>
      <w:r w:rsidRPr="00F35C22">
        <w:t>Dist.</w:t>
      </w:r>
      <w:r w:rsidRPr="00F35C22">
        <w:t xml:space="preserve"> </w:t>
      </w:r>
      <w:r w:rsidRPr="00F35C22">
        <w:t>LEXIS 93555 (S.D.N.Y.</w:t>
      </w:r>
      <w:r w:rsidRPr="00F35C22">
        <w:t xml:space="preserve"> </w:t>
      </w:r>
      <w:r w:rsidRPr="00F35C22">
        <w:t>June 3, 2019), the court invoked this exclusion when dismissing a dilution claim that was based on a parody mock-up of an Ebony magazine cover, accompanying an article in defendant’s publication criticizing Ebony for allegedly not paying its contributing writers.</w:t>
      </w:r>
      <w:r w:rsidRPr="00F35C22">
        <w:t xml:space="preserve"> </w:t>
      </w:r>
      <w:r w:rsidRPr="00F35C22">
        <w:rPr>
          <w:i/>
        </w:rPr>
        <w:t>Id</w:t>
      </w:r>
      <w:r w:rsidRPr="00F35C22">
        <w:t>.</w:t>
      </w:r>
      <w:r w:rsidRPr="00F35C22">
        <w:t xml:space="preserve"> </w:t>
      </w:r>
      <w:r w:rsidRPr="00F35C22">
        <w:t>at *13.</w:t>
      </w:r>
    </w:p>
  </w:footnote>
  <w:footnote w:id="149">
    <w:p w14:paraId="54657C41" w14:textId="545E8EEA" w:rsidR="00F35C22" w:rsidRPr="00370941" w:rsidRDefault="00F35C22" w:rsidP="00F35C22">
      <w:pPr>
        <w:pStyle w:val="FootnoteText"/>
      </w:pPr>
      <w:r w:rsidRPr="00F35C22">
        <w:rPr>
          <w:vertAlign w:val="superscript"/>
        </w:rPr>
        <w:footnoteRef/>
      </w:r>
      <w:r w:rsidRPr="00F35C22">
        <w:rPr>
          <w:i/>
        </w:rPr>
        <w:t>Cf</w:t>
      </w:r>
      <w:r w:rsidRPr="00F35C22">
        <w:t>.</w:t>
      </w:r>
      <w:r w:rsidRPr="00F35C22">
        <w:t xml:space="preserve"> </w:t>
      </w:r>
      <w:r w:rsidRPr="00F35C22">
        <w:t>U.S.</w:t>
      </w:r>
      <w:r w:rsidRPr="00F35C22">
        <w:t xml:space="preserve"> </w:t>
      </w:r>
      <w:r w:rsidRPr="00F35C22">
        <w:t>Healthcare, Inc.</w:t>
      </w:r>
      <w:r w:rsidRPr="00F35C22">
        <w:t xml:space="preserve"> </w:t>
      </w:r>
      <w:r w:rsidRPr="00F35C22">
        <w:t>v.</w:t>
      </w:r>
      <w:r w:rsidRPr="00F35C22">
        <w:t xml:space="preserve"> </w:t>
      </w:r>
      <w:r w:rsidRPr="00F35C22">
        <w:t>Blue Cross of Greater Phila., 898 F.2d 914, 14 USPQ2d 1257 (3d Cir.</w:t>
      </w:r>
      <w:r w:rsidRPr="00F35C22">
        <w:t xml:space="preserve"> </w:t>
      </w:r>
      <w:r w:rsidRPr="00F35C22">
        <w:t xml:space="preserve">1990) (permitting disparagement claim under what was then §43(a)(2) (now §43(a)(1)(B)) where the advertisement primarily attacked competitor, but also indirectly commented on public issues), </w:t>
      </w:r>
      <w:r w:rsidRPr="00F35C22">
        <w:rPr>
          <w:i/>
        </w:rPr>
        <w:t>cert</w:t>
      </w:r>
      <w:r w:rsidRPr="00F35C22">
        <w:t>.</w:t>
      </w:r>
      <w:r w:rsidRPr="00F35C22">
        <w:t xml:space="preserve"> </w:t>
      </w:r>
      <w:r w:rsidRPr="00F35C22">
        <w:rPr>
          <w:i/>
        </w:rPr>
        <w:t>denied</w:t>
      </w:r>
      <w:r w:rsidRPr="00F35C22">
        <w:t>, 498 U.S.</w:t>
      </w:r>
      <w:r w:rsidRPr="00F35C22">
        <w:t xml:space="preserve"> </w:t>
      </w:r>
      <w:r w:rsidRPr="00F35C22">
        <w:t>816 (1990).</w:t>
      </w:r>
    </w:p>
  </w:footnote>
  <w:footnote w:id="150">
    <w:p w14:paraId="7B5E23A8" w14:textId="126CE63F" w:rsidR="00F35C22" w:rsidRPr="00370941" w:rsidRDefault="00F35C22" w:rsidP="00F35C22">
      <w:pPr>
        <w:pStyle w:val="FootnoteText"/>
      </w:pPr>
      <w:r w:rsidRPr="00F35C22">
        <w:rPr>
          <w:vertAlign w:val="superscript"/>
        </w:rPr>
        <w:footnoteRef/>
      </w:r>
      <w:r w:rsidRPr="00F35C22">
        <w:t>Miles J.</w:t>
      </w:r>
      <w:r w:rsidRPr="00F35C22">
        <w:t xml:space="preserve"> </w:t>
      </w:r>
      <w:r w:rsidRPr="00F35C22">
        <w:t>Alexander &amp; Michael K.</w:t>
      </w:r>
      <w:r w:rsidRPr="00F35C22">
        <w:t xml:space="preserve"> </w:t>
      </w:r>
      <w:r w:rsidRPr="00F35C22">
        <w:t xml:space="preserve">Heilbronner, </w:t>
      </w:r>
      <w:r w:rsidRPr="00F35C22">
        <w:rPr>
          <w:i/>
        </w:rPr>
        <w:t>Dilution Under Section 43(c) of the Lanham Act</w:t>
      </w:r>
      <w:r w:rsidRPr="00F35C22">
        <w:t xml:space="preserve">, 59 </w:t>
      </w:r>
      <w:r w:rsidRPr="00F35C22">
        <w:rPr>
          <w:smallCaps/>
        </w:rPr>
        <w:t>Law &amp; Contemp.</w:t>
      </w:r>
      <w:r w:rsidRPr="00F35C22">
        <w:rPr>
          <w:smallCaps/>
        </w:rPr>
        <w:t xml:space="preserve"> </w:t>
      </w:r>
      <w:r w:rsidRPr="00F35C22">
        <w:rPr>
          <w:smallCaps/>
        </w:rPr>
        <w:t>Probs.</w:t>
      </w:r>
      <w:r w:rsidRPr="00F35C22">
        <w:rPr>
          <w:smallCaps/>
        </w:rPr>
        <w:t xml:space="preserve"> </w:t>
      </w:r>
      <w:r w:rsidRPr="00F35C22">
        <w:t>93, 120–21 (1996).</w:t>
      </w:r>
      <w:r w:rsidRPr="00F35C22">
        <w:t xml:space="preserve"> </w:t>
      </w:r>
      <w:r w:rsidRPr="00F35C22">
        <w:t>It should be noted that noncommercial use is excluded under a separate section, so a noncommercial purpose may not be critical under this section.</w:t>
      </w:r>
    </w:p>
  </w:footnote>
  <w:footnote w:id="151">
    <w:p w14:paraId="205202D7" w14:textId="13A3AD41" w:rsidR="00F35C22" w:rsidRPr="00370941" w:rsidRDefault="00F35C22" w:rsidP="00F35C22">
      <w:pPr>
        <w:pStyle w:val="FootnoteText"/>
      </w:pPr>
      <w:r w:rsidRPr="00F35C22">
        <w:rPr>
          <w:vertAlign w:val="superscript"/>
        </w:rPr>
        <w:footnoteRef/>
      </w:r>
      <w:r w:rsidRPr="00F35C22">
        <w:t>15 U.S.C.</w:t>
      </w:r>
      <w:r w:rsidRPr="00F35C22">
        <w:t xml:space="preserve"> </w:t>
      </w:r>
      <w:r w:rsidRPr="00F35C22">
        <w:t>§1125(c)(3)(C).</w:t>
      </w:r>
      <w:r w:rsidRPr="00F35C22">
        <w:t xml:space="preserve"> </w:t>
      </w:r>
      <w:r w:rsidRPr="00F35C22">
        <w:t>Before the TDRA, this section was Section 43(c)(4)(B).</w:t>
      </w:r>
    </w:p>
  </w:footnote>
  <w:footnote w:id="152">
    <w:p w14:paraId="1129AB7C" w14:textId="3A607E5D" w:rsidR="00F35C22" w:rsidRPr="00370941" w:rsidRDefault="00F35C22" w:rsidP="00F35C22">
      <w:pPr>
        <w:pStyle w:val="FootnoteText"/>
      </w:pPr>
      <w:r w:rsidRPr="00F35C22">
        <w:rPr>
          <w:vertAlign w:val="superscript"/>
        </w:rPr>
        <w:footnoteRef/>
      </w:r>
      <w:r w:rsidRPr="00F35C22">
        <w:t>15 U.S.C.</w:t>
      </w:r>
      <w:r w:rsidRPr="00F35C22">
        <w:t xml:space="preserve"> </w:t>
      </w:r>
      <w:r w:rsidRPr="00F35C22">
        <w:t>§1125(c)(1) (emphasis added).</w:t>
      </w:r>
    </w:p>
  </w:footnote>
  <w:footnote w:id="153">
    <w:p w14:paraId="5366D29D" w14:textId="219DEFA9" w:rsidR="00F35C22" w:rsidRPr="00370941" w:rsidRDefault="00F35C22" w:rsidP="00F35C22">
      <w:pPr>
        <w:pStyle w:val="FootnoteText"/>
      </w:pPr>
      <w:r w:rsidRPr="00F35C22">
        <w:rPr>
          <w:vertAlign w:val="superscript"/>
        </w:rPr>
        <w:footnoteRef/>
      </w:r>
      <w:r w:rsidRPr="00F35C22">
        <w:t>Under the pre-TDRA version of the FTDA, there was an additional issue:</w:t>
      </w:r>
      <w:r w:rsidRPr="00F35C22">
        <w:t xml:space="preserve"> </w:t>
      </w:r>
      <w:r w:rsidRPr="00F35C22">
        <w:t>how to reconcile the Section 43(c)(1) requirement that a defendant has made a “</w:t>
      </w:r>
      <w:r w:rsidRPr="00F35C22">
        <w:rPr>
          <w:i/>
        </w:rPr>
        <w:t>commercial</w:t>
      </w:r>
      <w:r w:rsidRPr="00F35C22">
        <w:t xml:space="preserve"> use in commerce” with the exclusion for noncommercial uses.</w:t>
      </w:r>
      <w:r w:rsidRPr="00F35C22">
        <w:t xml:space="preserve"> </w:t>
      </w:r>
      <w:r w:rsidRPr="00F35C22">
        <w:t>The TDRA changed “commercial use in commerce” to “use</w:t>
      </w:r>
      <w:r w:rsidRPr="00F35C22">
        <w:t xml:space="preserve"> </w:t>
      </w:r>
      <w:r w:rsidRPr="00F35C22">
        <w:t>…</w:t>
      </w:r>
      <w:r w:rsidRPr="00F35C22">
        <w:t xml:space="preserve"> </w:t>
      </w:r>
      <w:r w:rsidRPr="00F35C22">
        <w:t>in commerce,” eliminating this linguistic problem.</w:t>
      </w:r>
      <w:r w:rsidRPr="00F35C22">
        <w:t xml:space="preserve"> </w:t>
      </w:r>
      <w:r w:rsidRPr="00F35C22">
        <w:t>See §IV.B, below, for a discussion of how the cases attempted to reconcile the former wording of the statute.</w:t>
      </w:r>
      <w:r w:rsidRPr="00F35C22">
        <w:t xml:space="preserve"> </w:t>
      </w:r>
      <w:r w:rsidRPr="00F35C22">
        <w:t>In one post-TDRA case, the court seems not to have understood that the revision of the statute changed the wording.</w:t>
      </w:r>
      <w:r w:rsidRPr="00F35C22">
        <w:t xml:space="preserve"> </w:t>
      </w:r>
      <w:r w:rsidRPr="00F35C22">
        <w:t>The court discussed “commercial use in commerce” as an element of the claim, instead of using noncommercial use as an exclusion.</w:t>
      </w:r>
      <w:r w:rsidRPr="00F35C22">
        <w:t xml:space="preserve"> </w:t>
      </w:r>
      <w:r w:rsidRPr="00F35C22">
        <w:t>Cintas Corp.</w:t>
      </w:r>
      <w:r w:rsidRPr="00F35C22">
        <w:t xml:space="preserve"> </w:t>
      </w:r>
      <w:r w:rsidRPr="00F35C22">
        <w:t>v.</w:t>
      </w:r>
      <w:r w:rsidRPr="00F35C22">
        <w:t xml:space="preserve"> </w:t>
      </w:r>
      <w:r w:rsidRPr="00F35C22">
        <w:t>Unite Here, 601 F.</w:t>
      </w:r>
      <w:r w:rsidRPr="00F35C22">
        <w:t xml:space="preserve"> </w:t>
      </w:r>
      <w:r w:rsidRPr="00F35C22">
        <w:t>Supp.</w:t>
      </w:r>
      <w:r w:rsidRPr="00F35C22">
        <w:t xml:space="preserve"> </w:t>
      </w:r>
      <w:r w:rsidRPr="00F35C22">
        <w:t>2d 571, 580 (S.D.N.Y.</w:t>
      </w:r>
      <w:r w:rsidRPr="00F35C22">
        <w:t xml:space="preserve"> </w:t>
      </w:r>
      <w:r w:rsidRPr="00F35C22">
        <w:t xml:space="preserve">2009), </w:t>
      </w:r>
      <w:r w:rsidRPr="00F35C22">
        <w:rPr>
          <w:i/>
        </w:rPr>
        <w:t>aff’d</w:t>
      </w:r>
      <w:r w:rsidRPr="00F35C22">
        <w:t>, 355 F.</w:t>
      </w:r>
      <w:r w:rsidRPr="00F35C22">
        <w:t xml:space="preserve"> </w:t>
      </w:r>
      <w:proofErr w:type="spellStart"/>
      <w:r w:rsidRPr="00F35C22">
        <w:t>App’x</w:t>
      </w:r>
      <w:proofErr w:type="spellEnd"/>
      <w:r w:rsidRPr="00F35C22">
        <w:t>.</w:t>
      </w:r>
      <w:r w:rsidRPr="00F35C22">
        <w:t xml:space="preserve"> </w:t>
      </w:r>
      <w:r w:rsidRPr="00F35C22">
        <w:t>508 (2d Cir.</w:t>
      </w:r>
      <w:r w:rsidRPr="00F35C22">
        <w:t xml:space="preserve"> </w:t>
      </w:r>
      <w:r w:rsidRPr="00F35C22">
        <w:t>2010).</w:t>
      </w:r>
      <w:r w:rsidRPr="00F35C22">
        <w:t xml:space="preserve"> </w:t>
      </w:r>
      <w:r w:rsidRPr="00F35C22">
        <w:t>In addition, the TTAB has refused to apply the noncommercial use exclusion in opposition proceedings, partly on the grounds that an applicant who must make a “use</w:t>
      </w:r>
      <w:r w:rsidRPr="00F35C22">
        <w:t xml:space="preserve"> </w:t>
      </w:r>
      <w:r w:rsidRPr="00F35C22">
        <w:t>…</w:t>
      </w:r>
      <w:r w:rsidRPr="00F35C22">
        <w:t xml:space="preserve"> </w:t>
      </w:r>
      <w:r w:rsidRPr="00F35C22">
        <w:t>in commerce” of the mark for which registration is applied cannot be making a noncommercial use.</w:t>
      </w:r>
      <w:r w:rsidRPr="00F35C22">
        <w:t xml:space="preserve"> </w:t>
      </w:r>
      <w:r w:rsidRPr="00F35C22">
        <w:t>American Express Mktg.</w:t>
      </w:r>
      <w:r w:rsidRPr="00F35C22">
        <w:t xml:space="preserve"> </w:t>
      </w:r>
      <w:r w:rsidRPr="00F35C22">
        <w:t>&amp; Dev.</w:t>
      </w:r>
      <w:r w:rsidRPr="00F35C22">
        <w:t xml:space="preserve"> </w:t>
      </w:r>
      <w:r w:rsidRPr="00F35C22">
        <w:t>Corp.</w:t>
      </w:r>
      <w:r w:rsidRPr="00F35C22">
        <w:t xml:space="preserve"> </w:t>
      </w:r>
      <w:r w:rsidRPr="00F35C22">
        <w:t>v.</w:t>
      </w:r>
      <w:r w:rsidRPr="00F35C22">
        <w:t xml:space="preserve"> </w:t>
      </w:r>
      <w:r w:rsidRPr="00F35C22">
        <w:t>Gilad Dev.</w:t>
      </w:r>
      <w:r w:rsidRPr="00F35C22">
        <w:t xml:space="preserve"> </w:t>
      </w:r>
      <w:r w:rsidRPr="00F35C22">
        <w:t>Corp., 94 USPQ2d 1294, 1298 (T.T.A.B.</w:t>
      </w:r>
      <w:r w:rsidRPr="00F35C22">
        <w:t xml:space="preserve"> </w:t>
      </w:r>
      <w:r w:rsidRPr="00F35C22">
        <w:t>2010).</w:t>
      </w:r>
      <w:r w:rsidRPr="00F35C22">
        <w:t xml:space="preserve"> </w:t>
      </w:r>
      <w:r w:rsidRPr="00F35C22">
        <w:t>This case is discussed in §IV.G, below, and Chapter 13, §V.D.</w:t>
      </w:r>
      <w:proofErr w:type="gramStart"/>
      <w:r w:rsidRPr="00F35C22">
        <w:t>2.c.</w:t>
      </w:r>
      <w:proofErr w:type="gramEnd"/>
    </w:p>
  </w:footnote>
  <w:footnote w:id="154">
    <w:p w14:paraId="607E1B63" w14:textId="187769C5" w:rsidR="00F35C22" w:rsidRPr="00370941" w:rsidRDefault="00F35C22" w:rsidP="00F35C22">
      <w:pPr>
        <w:pStyle w:val="FootnoteText"/>
      </w:pPr>
      <w:r w:rsidRPr="00F35C22">
        <w:rPr>
          <w:rStyle w:val="FootnoteReference"/>
          <w:rFonts w:eastAsiaTheme="majorEastAsia"/>
        </w:rPr>
        <w:footnoteRef/>
      </w:r>
      <w:r w:rsidRPr="00F35C22">
        <w:t>599 U.S.</w:t>
      </w:r>
      <w:r w:rsidRPr="00F35C22">
        <w:t xml:space="preserve"> </w:t>
      </w:r>
      <w:r w:rsidRPr="00F35C22">
        <w:t>140 (2023).</w:t>
      </w:r>
    </w:p>
  </w:footnote>
  <w:footnote w:id="155">
    <w:p w14:paraId="11B9AC2E" w14:textId="76C9C025" w:rsidR="00F35C22" w:rsidRPr="00370941" w:rsidRDefault="00F35C22" w:rsidP="00F35C22">
      <w:pPr>
        <w:pStyle w:val="FootnoteText"/>
      </w:pPr>
      <w:r w:rsidRPr="00F35C22">
        <w:rPr>
          <w:vertAlign w:val="superscript"/>
        </w:rPr>
        <w:footnoteRef/>
      </w:r>
      <w:r w:rsidRPr="00F35C22">
        <w:rPr>
          <w:smallCaps/>
        </w:rPr>
        <w:t>H.R.</w:t>
      </w:r>
      <w:r w:rsidRPr="00F35C22">
        <w:rPr>
          <w:smallCaps/>
        </w:rPr>
        <w:t xml:space="preserve"> </w:t>
      </w:r>
      <w:r w:rsidRPr="00F35C22">
        <w:rPr>
          <w:smallCaps/>
        </w:rPr>
        <w:t>Rep.</w:t>
      </w:r>
      <w:r w:rsidRPr="00F35C22">
        <w:rPr>
          <w:smallCaps/>
        </w:rPr>
        <w:t xml:space="preserve"> </w:t>
      </w:r>
      <w:r w:rsidRPr="00F35C22">
        <w:t>No.</w:t>
      </w:r>
      <w:r w:rsidRPr="00F35C22">
        <w:t xml:space="preserve"> </w:t>
      </w:r>
      <w:r w:rsidRPr="00F35C22">
        <w:t>100-374, at 4 (Nov.</w:t>
      </w:r>
      <w:r w:rsidRPr="00F35C22">
        <w:t xml:space="preserve"> </w:t>
      </w:r>
      <w:r w:rsidRPr="00F35C22">
        <w:t>30, 1995).</w:t>
      </w:r>
    </w:p>
  </w:footnote>
  <w:footnote w:id="156">
    <w:p w14:paraId="19CE99FE" w14:textId="42FFDF6A"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w:t>
      </w:r>
    </w:p>
  </w:footnote>
  <w:footnote w:id="157">
    <w:p w14:paraId="48F5FBF8" w14:textId="6D2AC81C" w:rsidR="00F35C22" w:rsidRPr="00370941" w:rsidRDefault="00F35C22" w:rsidP="00F35C22">
      <w:pPr>
        <w:pStyle w:val="FootnoteText"/>
      </w:pPr>
      <w:r w:rsidRPr="00F35C22">
        <w:rPr>
          <w:vertAlign w:val="superscript"/>
        </w:rPr>
        <w:footnoteRef/>
      </w:r>
      <w:r w:rsidRPr="00F35C22">
        <w:rPr>
          <w:i/>
        </w:rPr>
        <w:t>Id</w:t>
      </w:r>
      <w:r w:rsidRPr="00F35C22">
        <w:t>.</w:t>
      </w:r>
    </w:p>
  </w:footnote>
  <w:footnote w:id="158">
    <w:p w14:paraId="6043516A" w14:textId="1D4BDBE0" w:rsidR="00F35C22" w:rsidRPr="00370941" w:rsidRDefault="00F35C22" w:rsidP="00F35C22">
      <w:pPr>
        <w:pStyle w:val="FootnoteText"/>
      </w:pPr>
      <w:r w:rsidRPr="00F35C22">
        <w:rPr>
          <w:vertAlign w:val="superscript"/>
        </w:rPr>
        <w:footnoteRef/>
      </w:r>
      <w:r w:rsidRPr="00F35C22">
        <w:rPr>
          <w:i/>
        </w:rPr>
        <w:t>Id</w:t>
      </w:r>
      <w:r w:rsidRPr="00F35C22">
        <w:t>.</w:t>
      </w:r>
    </w:p>
  </w:footnote>
  <w:footnote w:id="159">
    <w:p w14:paraId="4AA5A893" w14:textId="29DF5CED" w:rsidR="00F35C22" w:rsidRPr="00F35C22" w:rsidRDefault="00F35C22" w:rsidP="00F35C22">
      <w:pPr>
        <w:pStyle w:val="FootnoteText"/>
      </w:pPr>
      <w:r w:rsidRPr="00F35C22">
        <w:rPr>
          <w:vertAlign w:val="superscript"/>
        </w:rPr>
        <w:footnoteRef/>
      </w:r>
      <w:r w:rsidRPr="00F35C22">
        <w:t xml:space="preserve">141 </w:t>
      </w:r>
      <w:r w:rsidRPr="00F35C22">
        <w:rPr>
          <w:smallCaps/>
        </w:rPr>
        <w:t>Cong.</w:t>
      </w:r>
      <w:r w:rsidRPr="00F35C22">
        <w:rPr>
          <w:smallCaps/>
        </w:rPr>
        <w:t xml:space="preserve"> </w:t>
      </w:r>
      <w:r w:rsidRPr="00F35C22">
        <w:rPr>
          <w:smallCaps/>
        </w:rPr>
        <w:t>Rec.</w:t>
      </w:r>
      <w:r w:rsidRPr="00F35C22">
        <w:rPr>
          <w:smallCaps/>
        </w:rPr>
        <w:t xml:space="preserve"> </w:t>
      </w:r>
      <w:r w:rsidRPr="00F35C22">
        <w:t>S19312 (daily ed.</w:t>
      </w:r>
      <w:r w:rsidRPr="00F35C22">
        <w:t xml:space="preserve"> </w:t>
      </w:r>
      <w:r w:rsidRPr="00F35C22">
        <w:t>Dec.</w:t>
      </w:r>
      <w:r w:rsidRPr="00F35C22">
        <w:t xml:space="preserve"> </w:t>
      </w:r>
      <w:r w:rsidRPr="00F35C22">
        <w:t xml:space="preserve">29, 1995) </w:t>
      </w:r>
      <w:r w:rsidRPr="00F35C22">
        <w:rPr>
          <w:i/>
        </w:rPr>
        <w:t>see also</w:t>
      </w:r>
      <w:r w:rsidRPr="00F35C22">
        <w:t xml:space="preserve"> Paul Alan Levy, </w:t>
      </w:r>
      <w:r w:rsidRPr="00F35C22">
        <w:rPr>
          <w:i/>
        </w:rPr>
        <w:t>The Trademark Dilution Revision Act—A Consumer Perspective</w:t>
      </w:r>
      <w:r w:rsidRPr="00F35C22">
        <w:t xml:space="preserve">, 16 </w:t>
      </w:r>
      <w:r w:rsidRPr="00F35C22">
        <w:rPr>
          <w:smallCaps/>
        </w:rPr>
        <w:t>Ford.</w:t>
      </w:r>
      <w:r w:rsidRPr="00F35C22">
        <w:rPr>
          <w:smallCaps/>
        </w:rPr>
        <w:t xml:space="preserve"> </w:t>
      </w:r>
      <w:proofErr w:type="spellStart"/>
      <w:r w:rsidRPr="00F35C22">
        <w:rPr>
          <w:smallCaps/>
        </w:rPr>
        <w:t>Intell</w:t>
      </w:r>
      <w:proofErr w:type="spellEnd"/>
      <w:r w:rsidRPr="00F35C22">
        <w:rPr>
          <w:smallCaps/>
        </w:rPr>
        <w:t>.</w:t>
      </w:r>
      <w:r w:rsidRPr="00F35C22">
        <w:rPr>
          <w:smallCaps/>
        </w:rPr>
        <w:t xml:space="preserve"> </w:t>
      </w:r>
      <w:r w:rsidRPr="00F35C22">
        <w:rPr>
          <w:smallCaps/>
        </w:rPr>
        <w:t>Prop.</w:t>
      </w:r>
      <w:r w:rsidRPr="00F35C22">
        <w:rPr>
          <w:smallCaps/>
        </w:rPr>
        <w:t xml:space="preserve"> </w:t>
      </w:r>
      <w:r w:rsidRPr="00F35C22">
        <w:rPr>
          <w:smallCaps/>
        </w:rPr>
        <w:t>Media &amp; Ent.</w:t>
      </w:r>
      <w:r w:rsidRPr="00F35C22">
        <w:rPr>
          <w:smallCaps/>
        </w:rPr>
        <w:t xml:space="preserve"> </w:t>
      </w:r>
      <w:r w:rsidRPr="00F35C22">
        <w:rPr>
          <w:smallCaps/>
        </w:rPr>
        <w:t>L.J.</w:t>
      </w:r>
      <w:r w:rsidRPr="00F35C22">
        <w:rPr>
          <w:smallCaps/>
        </w:rPr>
        <w:t xml:space="preserve"> </w:t>
      </w:r>
      <w:r w:rsidRPr="00F35C22">
        <w:t>1189, 1206–07 (2006) (noting Sen.</w:t>
      </w:r>
      <w:r w:rsidRPr="00F35C22">
        <w:t xml:space="preserve"> </w:t>
      </w:r>
      <w:r w:rsidRPr="00F35C22">
        <w:t xml:space="preserve">Hatch’s assertion that the original exclusion would protect noncommercial speech) [hereinafter Levy, </w:t>
      </w:r>
      <w:r w:rsidRPr="00F35C22">
        <w:rPr>
          <w:i/>
        </w:rPr>
        <w:t>Consumer Perspective</w:t>
      </w:r>
      <w:r w:rsidRPr="00F35C22">
        <w:t>].</w:t>
      </w:r>
    </w:p>
    <w:p w14:paraId="5040E831" w14:textId="77777777" w:rsidR="00F35C22" w:rsidRPr="00370941" w:rsidRDefault="00F35C22" w:rsidP="00FD0F5B">
      <w:pPr>
        <w:pStyle w:val="footnote"/>
      </w:pPr>
    </w:p>
  </w:footnote>
  <w:footnote w:id="160">
    <w:p w14:paraId="764C8111" w14:textId="78FCC477" w:rsidR="00F35C22" w:rsidRPr="00370941" w:rsidRDefault="00F35C22" w:rsidP="00F35C22">
      <w:pPr>
        <w:pStyle w:val="FootnoteText"/>
      </w:pPr>
      <w:r w:rsidRPr="00F35C22">
        <w:rPr>
          <w:vertAlign w:val="superscript"/>
        </w:rPr>
        <w:footnoteRef/>
      </w:r>
      <w:r w:rsidRPr="00F35C22">
        <w:t xml:space="preserve">141 </w:t>
      </w:r>
      <w:r w:rsidRPr="00F35C22">
        <w:rPr>
          <w:smallCaps/>
        </w:rPr>
        <w:t>Cong.</w:t>
      </w:r>
      <w:r w:rsidRPr="00F35C22">
        <w:rPr>
          <w:smallCaps/>
        </w:rPr>
        <w:t xml:space="preserve"> </w:t>
      </w:r>
      <w:r w:rsidRPr="00F35C22">
        <w:rPr>
          <w:smallCaps/>
        </w:rPr>
        <w:t>Rec.</w:t>
      </w:r>
      <w:r w:rsidRPr="00F35C22">
        <w:rPr>
          <w:smallCaps/>
        </w:rPr>
        <w:t xml:space="preserve"> </w:t>
      </w:r>
      <w:r w:rsidRPr="00F35C22">
        <w:t>H14317, H14318 (Dec.</w:t>
      </w:r>
      <w:r w:rsidRPr="00F35C22">
        <w:t xml:space="preserve"> </w:t>
      </w:r>
      <w:r w:rsidRPr="00F35C22">
        <w:t>12, 1995) (remarks of Rep.</w:t>
      </w:r>
      <w:r w:rsidRPr="00F35C22">
        <w:t xml:space="preserve"> </w:t>
      </w:r>
      <w:r w:rsidRPr="00F35C22">
        <w:t>Moorhead) (“The bill would not prohibit or threaten noncommercial expression, such as parody, satire, editorial, and other forms of expression that are not part of a commercial transaction.”).</w:t>
      </w:r>
    </w:p>
  </w:footnote>
  <w:footnote w:id="161">
    <w:p w14:paraId="611A93A2" w14:textId="08131BC1" w:rsidR="00F35C22" w:rsidRPr="00370941" w:rsidRDefault="00F35C22" w:rsidP="00F35C22">
      <w:pPr>
        <w:pStyle w:val="FootnoteText"/>
      </w:pPr>
      <w:r w:rsidRPr="00F35C22">
        <w:rPr>
          <w:vertAlign w:val="superscript"/>
        </w:rPr>
        <w:footnoteRef/>
      </w:r>
      <w:r w:rsidRPr="00F35C22">
        <w:t>See Chapter 6, §II.D.2, for a discussion of the legislative history.</w:t>
      </w:r>
    </w:p>
  </w:footnote>
  <w:footnote w:id="162">
    <w:p w14:paraId="3B4A8165" w14:textId="1409F74E" w:rsidR="00F35C22" w:rsidRPr="00370941" w:rsidRDefault="00F35C22" w:rsidP="00F35C22">
      <w:pPr>
        <w:pStyle w:val="FootnoteText"/>
      </w:pPr>
      <w:r w:rsidRPr="00F35C22">
        <w:rPr>
          <w:vertAlign w:val="superscript"/>
        </w:rPr>
        <w:footnoteRef/>
      </w:r>
      <w:r w:rsidRPr="00F35C22">
        <w:rPr>
          <w:i/>
        </w:rPr>
        <w:t>See</w:t>
      </w:r>
      <w:r w:rsidRPr="00F35C22">
        <w:t xml:space="preserve"> 152 </w:t>
      </w:r>
      <w:r w:rsidRPr="00F35C22">
        <w:rPr>
          <w:smallCaps/>
        </w:rPr>
        <w:t>Cong.</w:t>
      </w:r>
      <w:r w:rsidRPr="00F35C22">
        <w:rPr>
          <w:smallCaps/>
        </w:rPr>
        <w:t xml:space="preserve"> </w:t>
      </w:r>
      <w:r w:rsidRPr="00F35C22">
        <w:rPr>
          <w:smallCaps/>
        </w:rPr>
        <w:t>Rec</w:t>
      </w:r>
      <w:r w:rsidRPr="00F35C22">
        <w:t>.</w:t>
      </w:r>
      <w:r w:rsidRPr="00F35C22">
        <w:t xml:space="preserve"> </w:t>
      </w:r>
      <w:r w:rsidRPr="00F35C22">
        <w:t>S1921 (Mar.</w:t>
      </w:r>
      <w:r w:rsidRPr="00F35C22">
        <w:t xml:space="preserve"> </w:t>
      </w:r>
      <w:r w:rsidRPr="00F35C22">
        <w:t>8, 2006) (remarks of Sen.</w:t>
      </w:r>
      <w:r w:rsidRPr="00F35C22">
        <w:t xml:space="preserve"> </w:t>
      </w:r>
      <w:r w:rsidRPr="00F35C22">
        <w:t>Leahy) (noting that “Senator Hatch and I were successful in including language that definitively shelters important constitutionally protected first amendment freedoms from being caught up in the liability net”).</w:t>
      </w:r>
    </w:p>
  </w:footnote>
  <w:footnote w:id="163">
    <w:p w14:paraId="04AF2F5F" w14:textId="5D61185E" w:rsidR="00F35C22" w:rsidRPr="00370941" w:rsidRDefault="00F35C22" w:rsidP="00F35C22">
      <w:pPr>
        <w:pStyle w:val="FootnoteText"/>
      </w:pPr>
      <w:r w:rsidRPr="00F35C22">
        <w:rPr>
          <w:vertAlign w:val="superscript"/>
        </w:rPr>
        <w:footnoteRef/>
      </w:r>
      <w:r w:rsidRPr="00F35C22">
        <w:t xml:space="preserve">Levy, </w:t>
      </w:r>
      <w:r w:rsidRPr="00F35C22">
        <w:rPr>
          <w:i/>
        </w:rPr>
        <w:t>Consumer Perspective</w:t>
      </w:r>
      <w:r w:rsidRPr="00F35C22">
        <w:t xml:space="preserve">, 16 </w:t>
      </w:r>
      <w:r w:rsidRPr="00F35C22">
        <w:rPr>
          <w:smallCaps/>
        </w:rPr>
        <w:t>Ford.</w:t>
      </w:r>
      <w:r w:rsidRPr="00F35C22">
        <w:rPr>
          <w:smallCaps/>
        </w:rPr>
        <w:t xml:space="preserve"> </w:t>
      </w:r>
      <w:proofErr w:type="spellStart"/>
      <w:r w:rsidRPr="00F35C22">
        <w:rPr>
          <w:smallCaps/>
        </w:rPr>
        <w:t>Intell</w:t>
      </w:r>
      <w:proofErr w:type="spellEnd"/>
      <w:r w:rsidRPr="00F35C22">
        <w:rPr>
          <w:smallCaps/>
        </w:rPr>
        <w:t>.</w:t>
      </w:r>
      <w:r w:rsidRPr="00F35C22">
        <w:rPr>
          <w:smallCaps/>
        </w:rPr>
        <w:t xml:space="preserve"> </w:t>
      </w:r>
      <w:r w:rsidRPr="00F35C22">
        <w:rPr>
          <w:smallCaps/>
        </w:rPr>
        <w:t>Prop.</w:t>
      </w:r>
      <w:r w:rsidRPr="00F35C22">
        <w:rPr>
          <w:smallCaps/>
        </w:rPr>
        <w:t xml:space="preserve"> </w:t>
      </w:r>
      <w:r w:rsidRPr="00F35C22">
        <w:rPr>
          <w:smallCaps/>
        </w:rPr>
        <w:t>Media &amp; Ent.</w:t>
      </w:r>
      <w:r w:rsidRPr="00F35C22">
        <w:rPr>
          <w:smallCaps/>
        </w:rPr>
        <w:t xml:space="preserve"> </w:t>
      </w:r>
      <w:r w:rsidRPr="00F35C22">
        <w:rPr>
          <w:smallCaps/>
        </w:rPr>
        <w:t>L.J</w:t>
      </w:r>
      <w:r w:rsidRPr="00F35C22">
        <w:t>., at 1208–10 (noting that the ACLU viewed the fair use exclusion, discussed in §II, above, as insufficiently speech protective, and that the elimination of the noncommercial use exclusion appeared aimed at a speech protective opinion interpreting that exclusion from the Ninth Circuit).</w:t>
      </w:r>
    </w:p>
  </w:footnote>
  <w:footnote w:id="164">
    <w:p w14:paraId="70D8B11D" w14:textId="558CC33A" w:rsidR="00F35C22" w:rsidRPr="00370941" w:rsidRDefault="00F35C22" w:rsidP="00F35C22">
      <w:pPr>
        <w:pStyle w:val="FootnoteText"/>
      </w:pPr>
      <w:r w:rsidRPr="00F35C22">
        <w:rPr>
          <w:vertAlign w:val="superscript"/>
        </w:rPr>
        <w:footnoteRef/>
      </w:r>
      <w:r w:rsidRPr="00F35C22">
        <w:t>Use in commerce as an element of a dilution claim is discussed in Chapter 7, §III.</w:t>
      </w:r>
    </w:p>
  </w:footnote>
  <w:footnote w:id="165">
    <w:p w14:paraId="2933FA84" w14:textId="41FF9E0D" w:rsidR="00F35C22" w:rsidRPr="00370941" w:rsidRDefault="00F35C22" w:rsidP="00F35C22">
      <w:pPr>
        <w:pStyle w:val="FootnoteText"/>
      </w:pPr>
      <w:r w:rsidRPr="00F35C22">
        <w:rPr>
          <w:vertAlign w:val="superscript"/>
        </w:rPr>
        <w:footnoteRef/>
      </w:r>
      <w:r w:rsidRPr="00F35C22">
        <w:rPr>
          <w:i/>
        </w:rPr>
        <w:t>See</w:t>
      </w:r>
      <w:r w:rsidRPr="00F35C22">
        <w:t xml:space="preserve"> Trade-Mark Cases, 100 U.S.</w:t>
      </w:r>
      <w:r w:rsidRPr="00F35C22">
        <w:t xml:space="preserve"> </w:t>
      </w:r>
      <w:r w:rsidRPr="00F35C22">
        <w:t>82, 96–98 (1879) (holding federal trademark statute unconstitutional, citing lack of interstate commerce requirement).</w:t>
      </w:r>
    </w:p>
  </w:footnote>
  <w:footnote w:id="166">
    <w:p w14:paraId="58D66DC1" w14:textId="783EA32A" w:rsidR="00F35C22" w:rsidRPr="00370941" w:rsidRDefault="00F35C22" w:rsidP="00F35C22">
      <w:pPr>
        <w:pStyle w:val="FootnoteText"/>
      </w:pPr>
      <w:r w:rsidRPr="00F35C22">
        <w:rPr>
          <w:vertAlign w:val="superscript"/>
        </w:rPr>
        <w:footnoteRef/>
      </w:r>
      <w:r w:rsidRPr="00F35C22">
        <w:t>15 U.S.C.</w:t>
      </w:r>
      <w:r w:rsidRPr="00F35C22">
        <w:t xml:space="preserve"> </w:t>
      </w:r>
      <w:r w:rsidRPr="00F35C22">
        <w:t>§1127 (definition of commerce).</w:t>
      </w:r>
    </w:p>
  </w:footnote>
  <w:footnote w:id="167">
    <w:p w14:paraId="43D02C3A" w14:textId="065F2827" w:rsidR="00F35C22" w:rsidRPr="00370941" w:rsidRDefault="00F35C22" w:rsidP="00F35C22">
      <w:pPr>
        <w:pStyle w:val="FootnoteText"/>
      </w:pPr>
      <w:r w:rsidRPr="00F35C22">
        <w:rPr>
          <w:vertAlign w:val="superscript"/>
        </w:rPr>
        <w:footnoteRef/>
      </w:r>
      <w:r w:rsidRPr="00F35C22">
        <w:rPr>
          <w:i/>
        </w:rPr>
        <w:t>See</w:t>
      </w:r>
      <w:r w:rsidRPr="00F35C22">
        <w:t xml:space="preserve"> Steele v.</w:t>
      </w:r>
      <w:r w:rsidRPr="00F35C22">
        <w:t xml:space="preserve"> </w:t>
      </w:r>
      <w:r w:rsidRPr="00F35C22">
        <w:t>Bulova Watch Co., 344 U.S.</w:t>
      </w:r>
      <w:r w:rsidRPr="00F35C22">
        <w:t xml:space="preserve"> </w:t>
      </w:r>
      <w:r w:rsidRPr="00F35C22">
        <w:t>280, 283, 95 USPQ 391 (1952).</w:t>
      </w:r>
    </w:p>
  </w:footnote>
  <w:footnote w:id="168">
    <w:p w14:paraId="6E1705E2" w14:textId="5EA5C30A" w:rsidR="00F35C22" w:rsidRPr="00370941" w:rsidRDefault="00F35C22" w:rsidP="00F35C22">
      <w:pPr>
        <w:pStyle w:val="FootnoteText"/>
      </w:pPr>
      <w:r w:rsidRPr="00F35C22">
        <w:rPr>
          <w:vertAlign w:val="superscript"/>
        </w:rPr>
        <w:footnoteRef/>
      </w:r>
      <w:r w:rsidRPr="00F35C22">
        <w:t>As discussed below, if “noncommercial use” is simply another way of saying “those uses not encompassed by use in commerce,” then the exclusion serves no functional purpose.</w:t>
      </w:r>
      <w:r w:rsidRPr="00F35C22">
        <w:t xml:space="preserve"> </w:t>
      </w:r>
      <w:r w:rsidRPr="00F35C22">
        <w:t>Therefore, it must be assumed that what is intended is that some “uses in commerce” will also be considered “noncommercial uses.” It is also worth noting that the entire phrase “use in commerce” is the subject of a separate definition in §45.</w:t>
      </w:r>
      <w:r w:rsidRPr="00F35C22">
        <w:t xml:space="preserve"> </w:t>
      </w:r>
      <w:r w:rsidRPr="00F35C22">
        <w:t xml:space="preserve">That phrase “means the bona fide use of a mark in the ordinary course of </w:t>
      </w:r>
      <w:proofErr w:type="gramStart"/>
      <w:r w:rsidRPr="00F35C22">
        <w:t>trade, and</w:t>
      </w:r>
      <w:proofErr w:type="gramEnd"/>
      <w:r w:rsidRPr="00F35C22">
        <w:t xml:space="preserve"> not made merely to reserve a right in a mark.” 15 U.S.C.</w:t>
      </w:r>
      <w:r w:rsidRPr="00F35C22">
        <w:t xml:space="preserve"> </w:t>
      </w:r>
      <w:r w:rsidRPr="00F35C22">
        <w:t>§1127 (definition of use in commerce).</w:t>
      </w:r>
      <w:r w:rsidRPr="00F35C22">
        <w:t xml:space="preserve"> </w:t>
      </w:r>
      <w:r w:rsidRPr="00F35C22">
        <w:t>This definition has caused its own interpretive problems, as discussed later in this section.</w:t>
      </w:r>
    </w:p>
  </w:footnote>
  <w:footnote w:id="169">
    <w:p w14:paraId="6EDDA01C" w14:textId="481C1122" w:rsidR="00F35C22" w:rsidRPr="00370941" w:rsidRDefault="00F35C22" w:rsidP="00F35C22">
      <w:pPr>
        <w:pStyle w:val="FootnoteText"/>
      </w:pPr>
      <w:r w:rsidRPr="00F35C22">
        <w:rPr>
          <w:vertAlign w:val="superscript"/>
        </w:rPr>
        <w:footnoteRef/>
      </w:r>
      <w:r w:rsidRPr="00F35C22">
        <w:t>296 F.3d 894, 63 USPQ2d 1715 (9th Cir.</w:t>
      </w:r>
      <w:r w:rsidRPr="00F35C22">
        <w:t xml:space="preserve"> </w:t>
      </w:r>
      <w:r w:rsidRPr="00F35C22">
        <w:t xml:space="preserve">2002), </w:t>
      </w:r>
      <w:r w:rsidRPr="00F35C22">
        <w:rPr>
          <w:i/>
        </w:rPr>
        <w:t>cert</w:t>
      </w:r>
      <w:r w:rsidRPr="00F35C22">
        <w:t>.</w:t>
      </w:r>
      <w:r w:rsidRPr="00F35C22">
        <w:t xml:space="preserve"> </w:t>
      </w:r>
      <w:r w:rsidRPr="00F35C22">
        <w:rPr>
          <w:i/>
        </w:rPr>
        <w:t>denied</w:t>
      </w:r>
      <w:r w:rsidRPr="00F35C22">
        <w:t>, 537 U.S.</w:t>
      </w:r>
      <w:r w:rsidRPr="00F35C22">
        <w:t xml:space="preserve"> </w:t>
      </w:r>
      <w:r w:rsidRPr="00F35C22">
        <w:t>1171 (2003).</w:t>
      </w:r>
    </w:p>
  </w:footnote>
  <w:footnote w:id="170">
    <w:p w14:paraId="54FA0254" w14:textId="77CA2C3A"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904.</w:t>
      </w:r>
      <w:r w:rsidRPr="00F35C22">
        <w:t xml:space="preserve"> </w:t>
      </w:r>
      <w:r w:rsidRPr="00F35C22">
        <w:t>At that time, the statutory exclusion was codified at 15 U.S.C.</w:t>
      </w:r>
      <w:r w:rsidRPr="00F35C22">
        <w:br/>
        <w:t>§1125(c)(4)(B).</w:t>
      </w:r>
    </w:p>
  </w:footnote>
  <w:footnote w:id="171">
    <w:p w14:paraId="1453A42A" w14:textId="220F95F9"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 xml:space="preserve">at 905 (quoting </w:t>
      </w:r>
      <w:proofErr w:type="gramStart"/>
      <w:r w:rsidRPr="00F35C22">
        <w:t>Green</w:t>
      </w:r>
      <w:proofErr w:type="gramEnd"/>
      <w:r w:rsidRPr="00F35C22">
        <w:t xml:space="preserve"> v.</w:t>
      </w:r>
      <w:r w:rsidRPr="00F35C22">
        <w:t xml:space="preserve"> </w:t>
      </w:r>
      <w:r w:rsidRPr="00F35C22">
        <w:t>Bock Laundry Mach.</w:t>
      </w:r>
      <w:r w:rsidRPr="00F35C22">
        <w:t xml:space="preserve"> </w:t>
      </w:r>
      <w:r w:rsidRPr="00F35C22">
        <w:t>Co., 490 U.S.</w:t>
      </w:r>
      <w:r w:rsidRPr="00F35C22">
        <w:t xml:space="preserve"> </w:t>
      </w:r>
      <w:r w:rsidRPr="00F35C22">
        <w:t>504, 527 (1989) (Scalia, J., concurring)).</w:t>
      </w:r>
    </w:p>
  </w:footnote>
  <w:footnote w:id="172">
    <w:p w14:paraId="003BB755" w14:textId="4AF93052" w:rsidR="00F35C22" w:rsidRPr="00370941" w:rsidRDefault="00F35C22" w:rsidP="00F35C22">
      <w:pPr>
        <w:pStyle w:val="FootnoteText"/>
      </w:pPr>
      <w:r w:rsidRPr="00F35C22">
        <w:rPr>
          <w:vertAlign w:val="superscript"/>
        </w:rPr>
        <w:footnoteRef/>
      </w:r>
      <w:r w:rsidRPr="00F35C22">
        <w:rPr>
          <w:i/>
        </w:rPr>
        <w:t>Id</w:t>
      </w:r>
      <w:r w:rsidRPr="00F35C22">
        <w:t>.</w:t>
      </w:r>
    </w:p>
  </w:footnote>
  <w:footnote w:id="173">
    <w:p w14:paraId="33E840E2" w14:textId="54BFA2D6"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906 (citing Hoffman v.</w:t>
      </w:r>
      <w:r w:rsidRPr="00F35C22">
        <w:t xml:space="preserve"> </w:t>
      </w:r>
      <w:r w:rsidRPr="00F35C22">
        <w:t>Capital Cities/ABC, Inc., 255 F.3d 1180, 1184, 59 USPQ2d 1363 (9th Cir.</w:t>
      </w:r>
      <w:r w:rsidRPr="00F35C22">
        <w:t xml:space="preserve"> </w:t>
      </w:r>
      <w:r w:rsidRPr="00F35C22">
        <w:t>2001)).</w:t>
      </w:r>
    </w:p>
  </w:footnote>
  <w:footnote w:id="174">
    <w:p w14:paraId="1E0DFCAD" w14:textId="7E648B5D" w:rsidR="00F35C22" w:rsidRPr="00370941" w:rsidRDefault="00F35C22" w:rsidP="00F35C22">
      <w:pPr>
        <w:pStyle w:val="FootnoteText"/>
      </w:pPr>
      <w:r w:rsidRPr="00F35C22">
        <w:rPr>
          <w:vertAlign w:val="superscript"/>
        </w:rPr>
        <w:footnoteRef/>
      </w:r>
      <w:r w:rsidRPr="00F35C22">
        <w:t>Mattel, Inc.</w:t>
      </w:r>
      <w:r w:rsidRPr="00F35C22">
        <w:t xml:space="preserve"> </w:t>
      </w:r>
      <w:r w:rsidRPr="00F35C22">
        <w:t>v.</w:t>
      </w:r>
      <w:r w:rsidRPr="00F35C22">
        <w:t xml:space="preserve"> </w:t>
      </w:r>
      <w:r w:rsidRPr="00F35C22">
        <w:t>Walking Mountain Prods., 353 F.3d 792, 812, 69 USPQ2d 1257 (9th Cir.</w:t>
      </w:r>
      <w:r w:rsidRPr="00F35C22">
        <w:t xml:space="preserve"> </w:t>
      </w:r>
      <w:r w:rsidRPr="00F35C22">
        <w:t>2003) (pictures of Barbie dolls with household appliances and in sexually suggestive poses).</w:t>
      </w:r>
    </w:p>
  </w:footnote>
  <w:footnote w:id="175">
    <w:p w14:paraId="10966C09" w14:textId="00777EE9" w:rsidR="00F35C22" w:rsidRPr="00370941" w:rsidRDefault="00F35C22" w:rsidP="00F35C22">
      <w:pPr>
        <w:pStyle w:val="FootnoteText"/>
      </w:pPr>
      <w:r w:rsidRPr="00F35C22">
        <w:rPr>
          <w:vertAlign w:val="superscript"/>
        </w:rPr>
        <w:footnoteRef/>
      </w:r>
      <w:r w:rsidRPr="00F35C22">
        <w:t>Other courts, however, continued to conflate the “commercial use in commerce” analysis with the “noncommercial use” analysis.</w:t>
      </w:r>
      <w:r w:rsidRPr="00F35C22">
        <w:t xml:space="preserve"> </w:t>
      </w:r>
      <w:r w:rsidRPr="00F35C22">
        <w:rPr>
          <w:i/>
        </w:rPr>
        <w:t>E</w:t>
      </w:r>
      <w:r w:rsidRPr="00F35C22">
        <w:t>.</w:t>
      </w:r>
      <w:r w:rsidRPr="00F35C22">
        <w:rPr>
          <w:i/>
        </w:rPr>
        <w:t>g</w:t>
      </w:r>
      <w:r w:rsidRPr="00F35C22">
        <w:t>., TMI, Inc.</w:t>
      </w:r>
      <w:r w:rsidRPr="00F35C22">
        <w:t xml:space="preserve"> </w:t>
      </w:r>
      <w:r w:rsidRPr="00F35C22">
        <w:t>v.</w:t>
      </w:r>
      <w:r w:rsidRPr="00F35C22">
        <w:t xml:space="preserve"> </w:t>
      </w:r>
      <w:r w:rsidRPr="00F35C22">
        <w:t>Maxwell, 368 F.3d 433, 437–38, 70 USPQ2d 1630 (5th Cir.</w:t>
      </w:r>
      <w:r w:rsidRPr="00F35C22">
        <w:t xml:space="preserve"> </w:t>
      </w:r>
      <w:r w:rsidRPr="00F35C22">
        <w:t>2004) (finding defendant’s “</w:t>
      </w:r>
      <w:proofErr w:type="spellStart"/>
      <w:r w:rsidRPr="00F35C22">
        <w:t>cybergriping</w:t>
      </w:r>
      <w:proofErr w:type="spellEnd"/>
      <w:r w:rsidRPr="00F35C22">
        <w:t xml:space="preserve">” site, which used plaintiff’s trademarked name, not a commercial use, but also citing </w:t>
      </w:r>
      <w:r w:rsidRPr="00F35C22">
        <w:rPr>
          <w:i/>
        </w:rPr>
        <w:t>Mattel</w:t>
      </w:r>
      <w:r w:rsidRPr="00F35C22">
        <w:t>).</w:t>
      </w:r>
    </w:p>
  </w:footnote>
  <w:footnote w:id="176">
    <w:p w14:paraId="0C70CF8D" w14:textId="2CD84E3A" w:rsidR="00F35C22" w:rsidRPr="00F35C22" w:rsidRDefault="00F35C22" w:rsidP="00F35C22">
      <w:pPr>
        <w:pStyle w:val="FootnoteText"/>
      </w:pPr>
      <w:r w:rsidRPr="00F35C22">
        <w:rPr>
          <w:vertAlign w:val="superscript"/>
        </w:rPr>
        <w:footnoteRef/>
      </w:r>
      <w:r w:rsidRPr="00F35C22">
        <w:t>786 F.3d 316, 330, 114 USPQ2d 1772 (4th Cir.</w:t>
      </w:r>
      <w:r w:rsidRPr="00F35C22">
        <w:t xml:space="preserve"> </w:t>
      </w:r>
      <w:r w:rsidRPr="00F35C22">
        <w:t>2015).</w:t>
      </w:r>
    </w:p>
    <w:p w14:paraId="5ED70945" w14:textId="77777777" w:rsidR="00F35C22" w:rsidRPr="00370941" w:rsidRDefault="00F35C22" w:rsidP="00FD0F5B">
      <w:pPr>
        <w:pStyle w:val="footnote"/>
      </w:pPr>
    </w:p>
  </w:footnote>
  <w:footnote w:id="177">
    <w:p w14:paraId="36FEEA37" w14:textId="034C640D"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331.</w:t>
      </w:r>
    </w:p>
    <w:p w14:paraId="6C6C0390" w14:textId="77777777" w:rsidR="00F35C22" w:rsidRPr="00370941" w:rsidRDefault="00F35C22" w:rsidP="00FD0F5B">
      <w:pPr>
        <w:pStyle w:val="footnote"/>
      </w:pPr>
    </w:p>
  </w:footnote>
  <w:footnote w:id="178">
    <w:p w14:paraId="58FCBE60" w14:textId="0CDD3D27"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331–32.</w:t>
      </w:r>
      <w:r w:rsidRPr="00F35C22">
        <w:t xml:space="preserve"> </w:t>
      </w:r>
      <w:r w:rsidRPr="00F35C22">
        <w:t>The Ninth Circuit has maintained its interpretation of the noncommercial use exclusion.</w:t>
      </w:r>
      <w:r w:rsidRPr="00F35C22">
        <w:t xml:space="preserve"> </w:t>
      </w:r>
      <w:r w:rsidRPr="00F35C22">
        <w:t>In V.I.P.</w:t>
      </w:r>
      <w:r w:rsidRPr="00F35C22">
        <w:t xml:space="preserve"> </w:t>
      </w:r>
      <w:r w:rsidRPr="00F35C22">
        <w:t>Prods., LLC v.</w:t>
      </w:r>
      <w:r w:rsidRPr="00F35C22">
        <w:t xml:space="preserve"> </w:t>
      </w:r>
      <w:r w:rsidRPr="00F35C22">
        <w:t>Jack Daniel’s Props., Inc., 953 F.3d 1170 (9th Cir.</w:t>
      </w:r>
      <w:r w:rsidRPr="00F35C22">
        <w:t xml:space="preserve"> </w:t>
      </w:r>
      <w:r w:rsidRPr="00F35C22">
        <w:t xml:space="preserve">2020), </w:t>
      </w:r>
      <w:proofErr w:type="spellStart"/>
      <w:r w:rsidRPr="00F35C22">
        <w:rPr>
          <w:i/>
        </w:rPr>
        <w:t>rev’d</w:t>
      </w:r>
      <w:proofErr w:type="spellEnd"/>
      <w:r w:rsidRPr="00F35C22">
        <w:rPr>
          <w:i/>
        </w:rPr>
        <w:t xml:space="preserve"> on other grounds</w:t>
      </w:r>
      <w:r w:rsidRPr="00F35C22">
        <w:t>, 599 U.S.</w:t>
      </w:r>
      <w:r w:rsidRPr="00F35C22">
        <w:t xml:space="preserve"> </w:t>
      </w:r>
      <w:r w:rsidRPr="00F35C22">
        <w:t>140 (2023), the issue was whether a dog toy that parodied a Jack Daniel’s bottle was within this exclusion.</w:t>
      </w:r>
      <w:r w:rsidRPr="00F35C22">
        <w:t xml:space="preserve"> </w:t>
      </w:r>
      <w:r w:rsidRPr="00F35C22">
        <w:t>The Ninth Circuit held that it was.</w:t>
      </w:r>
      <w:r w:rsidRPr="00F35C22">
        <w:t xml:space="preserve"> </w:t>
      </w:r>
      <w:r w:rsidRPr="00F35C22">
        <w:t>Although the use of the Jack Daniel’s mark promoted a commercial product, it also constituted a humorous expression.</w:t>
      </w:r>
      <w:r w:rsidRPr="00F35C22">
        <w:t xml:space="preserve"> </w:t>
      </w:r>
      <w:r w:rsidRPr="00F35C22">
        <w:rPr>
          <w:i/>
        </w:rPr>
        <w:t>Id</w:t>
      </w:r>
      <w:r w:rsidRPr="00F35C22">
        <w:t>.</w:t>
      </w:r>
      <w:r w:rsidRPr="00F35C22">
        <w:t xml:space="preserve"> </w:t>
      </w:r>
      <w:r w:rsidRPr="00F35C22">
        <w:t>at 1176.</w:t>
      </w:r>
      <w:r w:rsidRPr="00F35C22">
        <w:t xml:space="preserve"> </w:t>
      </w:r>
      <w:r w:rsidRPr="00F35C22">
        <w:t xml:space="preserve">Thus, it was not commercial </w:t>
      </w:r>
      <w:proofErr w:type="gramStart"/>
      <w:r w:rsidRPr="00F35C22">
        <w:t>speech</w:t>
      </w:r>
      <w:proofErr w:type="gramEnd"/>
      <w:r w:rsidRPr="00F35C22">
        <w:t xml:space="preserve"> and the dilution claim was dismissed.</w:t>
      </w:r>
      <w:r w:rsidRPr="00F35C22">
        <w:t xml:space="preserve"> </w:t>
      </w:r>
      <w:r w:rsidRPr="00F35C22">
        <w:t>However, the Supreme Court reversed, holding that the noncommercial use exclusion did not apply where the offending use was as a trademark.</w:t>
      </w:r>
      <w:r w:rsidRPr="00F35C22">
        <w:t xml:space="preserve"> </w:t>
      </w:r>
      <w:r w:rsidRPr="00F35C22">
        <w:t>599 U.S.</w:t>
      </w:r>
      <w:r w:rsidRPr="00F35C22">
        <w:t xml:space="preserve"> </w:t>
      </w:r>
      <w:r w:rsidRPr="00F35C22">
        <w:t>at 161–62.</w:t>
      </w:r>
      <w:r w:rsidRPr="00F35C22">
        <w:t xml:space="preserve"> </w:t>
      </w:r>
    </w:p>
    <w:p w14:paraId="732057B1" w14:textId="77777777" w:rsidR="00F35C22" w:rsidRPr="00370941" w:rsidRDefault="00F35C22" w:rsidP="00A25540">
      <w:pPr>
        <w:pStyle w:val="footnote"/>
      </w:pPr>
    </w:p>
  </w:footnote>
  <w:footnote w:id="179">
    <w:p w14:paraId="4CA78E66" w14:textId="7E7E7B23" w:rsidR="00F35C22" w:rsidRPr="00370941" w:rsidRDefault="00F35C22" w:rsidP="00F35C22">
      <w:pPr>
        <w:pStyle w:val="FootnoteText"/>
      </w:pPr>
      <w:r w:rsidRPr="00F35C22">
        <w:rPr>
          <w:vertAlign w:val="superscript"/>
        </w:rPr>
        <w:footnoteRef/>
      </w:r>
      <w:r w:rsidRPr="00F35C22">
        <w:t>American Family Life Ins.</w:t>
      </w:r>
      <w:r w:rsidRPr="00F35C22">
        <w:t xml:space="preserve"> </w:t>
      </w:r>
      <w:r w:rsidRPr="00F35C22">
        <w:t>Co.</w:t>
      </w:r>
      <w:r w:rsidRPr="00F35C22">
        <w:t xml:space="preserve"> </w:t>
      </w:r>
      <w:r w:rsidRPr="00F35C22">
        <w:t>v.</w:t>
      </w:r>
      <w:r w:rsidRPr="00F35C22">
        <w:t xml:space="preserve"> </w:t>
      </w:r>
      <w:r w:rsidRPr="00F35C22">
        <w:t>Hagan, 266 F.</w:t>
      </w:r>
      <w:r w:rsidRPr="00F35C22">
        <w:t xml:space="preserve"> </w:t>
      </w:r>
      <w:r w:rsidRPr="00F35C22">
        <w:t>Supp.</w:t>
      </w:r>
      <w:r w:rsidRPr="00F35C22">
        <w:t xml:space="preserve"> </w:t>
      </w:r>
      <w:r w:rsidRPr="00F35C22">
        <w:t>2d 682, 64 USPQ2d 1865 (N.D.</w:t>
      </w:r>
      <w:r w:rsidRPr="00F35C22">
        <w:t xml:space="preserve"> </w:t>
      </w:r>
      <w:r w:rsidRPr="00F35C22">
        <w:t>Ohio 2002).</w:t>
      </w:r>
    </w:p>
  </w:footnote>
  <w:footnote w:id="180">
    <w:p w14:paraId="3C9FCABD" w14:textId="1E7FB38F"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696–701.</w:t>
      </w:r>
    </w:p>
  </w:footnote>
  <w:footnote w:id="181">
    <w:p w14:paraId="473FF3C2" w14:textId="52DC51EB" w:rsidR="00F35C22" w:rsidRPr="00370941" w:rsidRDefault="00F35C22" w:rsidP="00F35C22">
      <w:pPr>
        <w:pStyle w:val="FootnoteText"/>
      </w:pPr>
      <w:r w:rsidRPr="00F35C22">
        <w:rPr>
          <w:vertAlign w:val="superscript"/>
        </w:rPr>
        <w:footnoteRef/>
      </w:r>
      <w:r w:rsidRPr="00F35C22">
        <w:t>MasterCard Int’l, Inc.</w:t>
      </w:r>
      <w:r w:rsidRPr="00F35C22">
        <w:t xml:space="preserve"> </w:t>
      </w:r>
      <w:r w:rsidRPr="00F35C22">
        <w:t>v.</w:t>
      </w:r>
      <w:r w:rsidRPr="00F35C22">
        <w:t xml:space="preserve"> </w:t>
      </w:r>
      <w:r w:rsidRPr="00F35C22">
        <w:t>Nader 2000 Primary Comm., Inc., 70 USPQ2d 1046, 1048, 1053–54 (S.D.N.Y.</w:t>
      </w:r>
      <w:r w:rsidRPr="00F35C22">
        <w:t xml:space="preserve"> </w:t>
      </w:r>
      <w:r w:rsidRPr="00F35C22">
        <w:t>2004).</w:t>
      </w:r>
    </w:p>
  </w:footnote>
  <w:footnote w:id="182">
    <w:p w14:paraId="06871E72" w14:textId="2418417E"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1054.</w:t>
      </w:r>
    </w:p>
  </w:footnote>
  <w:footnote w:id="183">
    <w:p w14:paraId="3B37F127" w14:textId="6748F98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1053–54.</w:t>
      </w:r>
      <w:r w:rsidRPr="00F35C22">
        <w:t xml:space="preserve"> </w:t>
      </w:r>
      <w:r w:rsidRPr="00F35C22">
        <w:t>New York’s dilution law does not include a “noncommercial use” exclusion.</w:t>
      </w:r>
      <w:r w:rsidRPr="00F35C22">
        <w:t xml:space="preserve"> </w:t>
      </w:r>
      <w:r w:rsidRPr="00F35C22">
        <w:t xml:space="preserve">However, the court granted summary judgment on MasterCard’s claim under New York law as well, stating that there was no evidence of any likelihood of dilution by either blurring or </w:t>
      </w:r>
      <w:proofErr w:type="spellStart"/>
      <w:r w:rsidRPr="00F35C22">
        <w:t>tarnishment</w:t>
      </w:r>
      <w:proofErr w:type="spellEnd"/>
      <w:r w:rsidRPr="00F35C22">
        <w:t>.</w:t>
      </w:r>
      <w:r w:rsidRPr="00F35C22">
        <w:t xml:space="preserve"> </w:t>
      </w:r>
      <w:r w:rsidRPr="00F35C22">
        <w:rPr>
          <w:i/>
        </w:rPr>
        <w:t>Id</w:t>
      </w:r>
      <w:r w:rsidRPr="00F35C22">
        <w:t>.</w:t>
      </w:r>
      <w:r w:rsidRPr="00F35C22">
        <w:t xml:space="preserve"> </w:t>
      </w:r>
      <w:r w:rsidRPr="00F35C22">
        <w:t>at 1055.</w:t>
      </w:r>
      <w:r w:rsidRPr="00F35C22">
        <w:t xml:space="preserve"> </w:t>
      </w:r>
      <w:r w:rsidRPr="00F35C22">
        <w:rPr>
          <w:i/>
        </w:rPr>
        <w:t>Accord</w:t>
      </w:r>
      <w:r w:rsidRPr="00F35C22">
        <w:t xml:space="preserve"> Griffith v.</w:t>
      </w:r>
      <w:r w:rsidRPr="00F35C22">
        <w:t xml:space="preserve"> </w:t>
      </w:r>
      <w:r w:rsidRPr="00F35C22">
        <w:t>Fenrick, 486 F.</w:t>
      </w:r>
      <w:r w:rsidRPr="00F35C22">
        <w:t xml:space="preserve"> </w:t>
      </w:r>
      <w:r w:rsidRPr="00F35C22">
        <w:t>Supp.</w:t>
      </w:r>
      <w:r w:rsidRPr="00F35C22">
        <w:t xml:space="preserve"> </w:t>
      </w:r>
      <w:r w:rsidRPr="00F35C22">
        <w:t>2d 848, 853 (W.D.</w:t>
      </w:r>
      <w:r w:rsidRPr="00F35C22">
        <w:t xml:space="preserve"> </w:t>
      </w:r>
      <w:r w:rsidRPr="00F35C22">
        <w:t>Wis.</w:t>
      </w:r>
      <w:r w:rsidRPr="00F35C22">
        <w:t xml:space="preserve"> </w:t>
      </w:r>
      <w:r w:rsidRPr="00F35C22">
        <w:t>2007) (political candidate for sheriff who changed name to Andy Griffith is within the noncommercial use exclusion).</w:t>
      </w:r>
    </w:p>
  </w:footnote>
  <w:footnote w:id="184">
    <w:p w14:paraId="76BA3C1D" w14:textId="759923AD" w:rsidR="00F35C22" w:rsidRPr="00F35C22" w:rsidRDefault="00F35C22" w:rsidP="00F35C22">
      <w:pPr>
        <w:pStyle w:val="FootnoteText"/>
      </w:pPr>
      <w:r w:rsidRPr="00F35C22">
        <w:rPr>
          <w:vertAlign w:val="superscript"/>
        </w:rPr>
        <w:footnoteRef/>
      </w:r>
      <w:r w:rsidRPr="00F35C22">
        <w:t>25 F.</w:t>
      </w:r>
      <w:r w:rsidRPr="00F35C22">
        <w:t xml:space="preserve"> </w:t>
      </w:r>
      <w:r w:rsidRPr="00F35C22">
        <w:t>Supp.</w:t>
      </w:r>
      <w:r w:rsidRPr="00F35C22">
        <w:t xml:space="preserve"> </w:t>
      </w:r>
      <w:r w:rsidRPr="00F35C22">
        <w:t>3d 865, 111 USPQ2d 1863 (E.D.</w:t>
      </w:r>
      <w:r w:rsidRPr="00F35C22">
        <w:t xml:space="preserve"> </w:t>
      </w:r>
      <w:r w:rsidRPr="00F35C22">
        <w:t>Va.</w:t>
      </w:r>
      <w:r w:rsidRPr="00F35C22">
        <w:t xml:space="preserve"> </w:t>
      </w:r>
      <w:r w:rsidRPr="00F35C22">
        <w:t xml:space="preserve">2014), </w:t>
      </w:r>
      <w:r w:rsidRPr="00F35C22">
        <w:rPr>
          <w:i/>
        </w:rPr>
        <w:t>vacated and remanded</w:t>
      </w:r>
      <w:r w:rsidRPr="00F35C22">
        <w:t>, 786 F.3d 316, 114 USPQ2d 1772 (4th Cir.</w:t>
      </w:r>
      <w:r w:rsidRPr="00F35C22">
        <w:t xml:space="preserve"> </w:t>
      </w:r>
      <w:r w:rsidRPr="00F35C22">
        <w:t>2015).</w:t>
      </w:r>
    </w:p>
    <w:p w14:paraId="61A12CD4" w14:textId="77777777" w:rsidR="00F35C22" w:rsidRPr="00370941" w:rsidRDefault="00F35C22" w:rsidP="00FD0F5B">
      <w:pPr>
        <w:pStyle w:val="footnote"/>
      </w:pPr>
    </w:p>
  </w:footnote>
  <w:footnote w:id="185">
    <w:p w14:paraId="6CF1E67F" w14:textId="0EFAA52D"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898–99.</w:t>
      </w:r>
    </w:p>
    <w:p w14:paraId="17247C31" w14:textId="77777777" w:rsidR="00F35C22" w:rsidRPr="00370941" w:rsidRDefault="00F35C22" w:rsidP="00FD0F5B">
      <w:pPr>
        <w:pStyle w:val="footnote"/>
      </w:pPr>
    </w:p>
  </w:footnote>
  <w:footnote w:id="186">
    <w:p w14:paraId="53E1CC6D" w14:textId="409F769B"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898 (emphasis added).</w:t>
      </w:r>
    </w:p>
    <w:p w14:paraId="186C515C" w14:textId="77777777" w:rsidR="00F35C22" w:rsidRPr="00370941" w:rsidRDefault="00F35C22" w:rsidP="00FD0F5B">
      <w:pPr>
        <w:pStyle w:val="footnote"/>
      </w:pPr>
    </w:p>
  </w:footnote>
  <w:footnote w:id="187">
    <w:p w14:paraId="1B3C9AB9" w14:textId="4095E82F" w:rsidR="00F35C22" w:rsidRPr="00F35C22" w:rsidRDefault="00F35C22" w:rsidP="00F35C22">
      <w:pPr>
        <w:pStyle w:val="FootnoteText"/>
      </w:pPr>
      <w:r w:rsidRPr="00F35C22">
        <w:rPr>
          <w:vertAlign w:val="superscript"/>
        </w:rPr>
        <w:footnoteRef/>
      </w:r>
      <w:r w:rsidRPr="00F35C22">
        <w:rPr>
          <w:i/>
        </w:rPr>
        <w:t>Id</w:t>
      </w:r>
      <w:r w:rsidRPr="00F35C22">
        <w:t>.</w:t>
      </w:r>
    </w:p>
    <w:p w14:paraId="7F087741" w14:textId="77777777" w:rsidR="00F35C22" w:rsidRPr="00370941" w:rsidRDefault="00F35C22" w:rsidP="00FD0F5B">
      <w:pPr>
        <w:pStyle w:val="footnote"/>
      </w:pPr>
    </w:p>
  </w:footnote>
  <w:footnote w:id="188">
    <w:p w14:paraId="6ABE3599" w14:textId="4170083B" w:rsidR="00F35C22" w:rsidRPr="00F35C22" w:rsidRDefault="00F35C22" w:rsidP="00F35C22">
      <w:pPr>
        <w:pStyle w:val="FootnoteText"/>
      </w:pPr>
      <w:r w:rsidRPr="00F35C22">
        <w:rPr>
          <w:vertAlign w:val="superscript"/>
        </w:rPr>
        <w:footnoteRef/>
      </w:r>
      <w:r w:rsidRPr="00F35C22">
        <w:t>786 F.3d at 331–32.</w:t>
      </w:r>
    </w:p>
    <w:p w14:paraId="1E1B2CC3" w14:textId="77777777" w:rsidR="00F35C22" w:rsidRPr="00370941" w:rsidRDefault="00F35C22" w:rsidP="00FD0F5B">
      <w:pPr>
        <w:pStyle w:val="footnote"/>
      </w:pPr>
    </w:p>
  </w:footnote>
  <w:footnote w:id="189">
    <w:p w14:paraId="31BAA5B5" w14:textId="078D0DF3" w:rsidR="00F35C22" w:rsidRPr="00370941" w:rsidRDefault="00F35C22" w:rsidP="00F35C22">
      <w:pPr>
        <w:pStyle w:val="FootnoteText"/>
      </w:pPr>
      <w:r w:rsidRPr="00F35C22">
        <w:rPr>
          <w:vertAlign w:val="superscript"/>
        </w:rPr>
        <w:footnoteRef/>
      </w:r>
      <w:r w:rsidRPr="00F35C22">
        <w:t>177 F.</w:t>
      </w:r>
      <w:r w:rsidRPr="00F35C22">
        <w:t xml:space="preserve"> </w:t>
      </w:r>
      <w:r w:rsidRPr="00F35C22">
        <w:t>Supp.</w:t>
      </w:r>
      <w:r w:rsidRPr="00F35C22">
        <w:t xml:space="preserve"> </w:t>
      </w:r>
      <w:r w:rsidRPr="00F35C22">
        <w:t>2d 635, 61 USPQ2d 1718 (E.D.</w:t>
      </w:r>
      <w:r w:rsidRPr="00F35C22">
        <w:t xml:space="preserve"> </w:t>
      </w:r>
      <w:r w:rsidRPr="00F35C22">
        <w:t>Mich.</w:t>
      </w:r>
      <w:r w:rsidRPr="00F35C22">
        <w:t xml:space="preserve"> </w:t>
      </w:r>
      <w:r w:rsidRPr="00F35C22">
        <w:t>2001).</w:t>
      </w:r>
    </w:p>
  </w:footnote>
  <w:footnote w:id="190">
    <w:p w14:paraId="4BABED76" w14:textId="5D1AB740"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640.</w:t>
      </w:r>
      <w:r w:rsidRPr="00F35C22">
        <w:t xml:space="preserve"> </w:t>
      </w:r>
      <w:r w:rsidRPr="00F35C22">
        <w:t>Great Domains also would appraise domain names.</w:t>
      </w:r>
      <w:r w:rsidRPr="00F35C22">
        <w:t xml:space="preserve"> </w:t>
      </w:r>
      <w:r w:rsidRPr="00F35C22">
        <w:rPr>
          <w:i/>
        </w:rPr>
        <w:t>Id</w:t>
      </w:r>
      <w:r w:rsidRPr="00F35C22">
        <w:t>.</w:t>
      </w:r>
    </w:p>
  </w:footnote>
  <w:footnote w:id="191">
    <w:p w14:paraId="670CB7BC" w14:textId="64F4FB5F" w:rsidR="00F35C22" w:rsidRPr="00370941" w:rsidRDefault="00F35C22" w:rsidP="00F35C22">
      <w:pPr>
        <w:pStyle w:val="FootnoteText"/>
        <w:rPr>
          <w:lang w:val="da-DK"/>
        </w:rPr>
      </w:pPr>
      <w:r w:rsidRPr="00F35C22">
        <w:rPr>
          <w:vertAlign w:val="superscript"/>
        </w:rPr>
        <w:footnoteRef/>
      </w:r>
      <w:r w:rsidRPr="00F35C22">
        <w:rPr>
          <w:i/>
        </w:rPr>
        <w:t>Id</w:t>
      </w:r>
      <w:r w:rsidRPr="00F35C22">
        <w:t>.</w:t>
      </w:r>
    </w:p>
  </w:footnote>
  <w:footnote w:id="192">
    <w:p w14:paraId="537D5FF3" w14:textId="255C65A6"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641.</w:t>
      </w:r>
    </w:p>
  </w:footnote>
  <w:footnote w:id="193">
    <w:p w14:paraId="1674A476" w14:textId="64B447A0"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648.</w:t>
      </w:r>
    </w:p>
  </w:footnote>
  <w:footnote w:id="194">
    <w:p w14:paraId="0D70B568" w14:textId="732CB969"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649.</w:t>
      </w:r>
    </w:p>
  </w:footnote>
  <w:footnote w:id="195">
    <w:p w14:paraId="65D62CB9" w14:textId="319ABB4A"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rPr>
          <w:i/>
        </w:rPr>
        <w:t>But see</w:t>
      </w:r>
      <w:r w:rsidRPr="00F35C22">
        <w:t xml:space="preserve"> </w:t>
      </w:r>
      <w:proofErr w:type="spellStart"/>
      <w:r w:rsidRPr="00F35C22">
        <w:t>Rescuecom</w:t>
      </w:r>
      <w:proofErr w:type="spellEnd"/>
      <w:r w:rsidRPr="00F35C22">
        <w:t xml:space="preserve"> Corp.</w:t>
      </w:r>
      <w:r w:rsidRPr="00F35C22">
        <w:t xml:space="preserve"> </w:t>
      </w:r>
      <w:r w:rsidRPr="00F35C22">
        <w:t>v.</w:t>
      </w:r>
      <w:r w:rsidRPr="00F35C22">
        <w:t xml:space="preserve"> </w:t>
      </w:r>
      <w:r w:rsidRPr="00F35C22">
        <w:t>Google, Inc., 562 F.3d 123, 90 USPQ2d 1287 (2d Cir.</w:t>
      </w:r>
      <w:r w:rsidRPr="00F35C22">
        <w:t xml:space="preserve"> </w:t>
      </w:r>
      <w:r w:rsidRPr="00F35C22">
        <w:t>2009) (Google’s AdWords program is a use in commerce).</w:t>
      </w:r>
    </w:p>
  </w:footnote>
  <w:footnote w:id="196">
    <w:p w14:paraId="1942EA0C" w14:textId="59079350" w:rsidR="00F35C22" w:rsidRPr="00370941" w:rsidRDefault="00F35C22" w:rsidP="00F35C22">
      <w:pPr>
        <w:pStyle w:val="FootnoteText"/>
      </w:pPr>
      <w:r w:rsidRPr="00F35C22">
        <w:rPr>
          <w:vertAlign w:val="superscript"/>
        </w:rPr>
        <w:footnoteRef/>
      </w:r>
      <w:r w:rsidRPr="00F35C22">
        <w:t>177 F.</w:t>
      </w:r>
      <w:r w:rsidRPr="00F35C22">
        <w:t xml:space="preserve"> </w:t>
      </w:r>
      <w:r w:rsidRPr="00F35C22">
        <w:t>Supp.</w:t>
      </w:r>
      <w:r w:rsidRPr="00F35C22">
        <w:t xml:space="preserve"> </w:t>
      </w:r>
      <w:r w:rsidRPr="00F35C22">
        <w:t>2d at 649.</w:t>
      </w:r>
    </w:p>
  </w:footnote>
  <w:footnote w:id="197">
    <w:p w14:paraId="421D8ACF" w14:textId="2E2825ED" w:rsidR="00F35C22" w:rsidRPr="00370941" w:rsidRDefault="00F35C22" w:rsidP="00F35C22">
      <w:pPr>
        <w:pStyle w:val="FootnoteText"/>
      </w:pPr>
      <w:r w:rsidRPr="00F35C22">
        <w:rPr>
          <w:rStyle w:val="FootnoteReference"/>
          <w:rFonts w:eastAsiaTheme="majorEastAsia"/>
        </w:rPr>
        <w:footnoteRef/>
      </w:r>
      <w:r w:rsidRPr="00F35C22">
        <w:t>599 U.S.</w:t>
      </w:r>
      <w:r w:rsidRPr="00F35C22">
        <w:t xml:space="preserve"> </w:t>
      </w:r>
      <w:r w:rsidRPr="00F35C22">
        <w:t>140 (2023).</w:t>
      </w:r>
    </w:p>
  </w:footnote>
  <w:footnote w:id="198">
    <w:p w14:paraId="110F79CE" w14:textId="791ED25C" w:rsidR="00F35C22" w:rsidRPr="00370941" w:rsidRDefault="00F35C22" w:rsidP="00F35C22">
      <w:pPr>
        <w:pStyle w:val="FootnoteText"/>
      </w:pPr>
      <w:r w:rsidRPr="00F35C22">
        <w:rPr>
          <w:rStyle w:val="FootnoteReference"/>
          <w:rFonts w:eastAsiaTheme="majorEastAsia"/>
        </w:rPr>
        <w:footnoteRef/>
      </w:r>
      <w:r w:rsidRPr="00F35C22">
        <w:t>This issue is discussed in §D.1 below.</w:t>
      </w:r>
    </w:p>
  </w:footnote>
  <w:footnote w:id="199">
    <w:p w14:paraId="538F9D0F" w14:textId="180FC5E0"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655.</w:t>
      </w:r>
    </w:p>
  </w:footnote>
  <w:footnote w:id="200">
    <w:p w14:paraId="421891A7" w14:textId="5D9915D9"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The court’s conclusion as to dilution did not foreclose an action under the ACPA.</w:t>
      </w:r>
      <w:r w:rsidRPr="00F35C22">
        <w:t xml:space="preserve"> </w:t>
      </w:r>
      <w:r w:rsidRPr="00F35C22">
        <w:rPr>
          <w:i/>
        </w:rPr>
        <w:t>Id</w:t>
      </w:r>
      <w:r w:rsidRPr="00F35C22">
        <w:t>.</w:t>
      </w:r>
      <w:r w:rsidRPr="00F35C22">
        <w:t xml:space="preserve"> </w:t>
      </w:r>
      <w:r w:rsidRPr="00F35C22">
        <w:t>See Chapter 14 for a discussion of the ACPA.</w:t>
      </w:r>
    </w:p>
  </w:footnote>
  <w:footnote w:id="201">
    <w:p w14:paraId="38BF0EBC" w14:textId="69B70670" w:rsidR="00F35C22" w:rsidRPr="00370941" w:rsidRDefault="00F35C22" w:rsidP="00F35C22">
      <w:pPr>
        <w:pStyle w:val="FootnoteText"/>
      </w:pPr>
      <w:r w:rsidRPr="00F35C22">
        <w:rPr>
          <w:vertAlign w:val="superscript"/>
        </w:rPr>
        <w:footnoteRef/>
      </w:r>
      <w:r w:rsidRPr="00F35C22">
        <w:t>319 F.3d 770, 65 USPQ2d 1834 (6th Cir.</w:t>
      </w:r>
      <w:r w:rsidRPr="00F35C22">
        <w:t xml:space="preserve"> </w:t>
      </w:r>
      <w:r w:rsidRPr="00F35C22">
        <w:t>2003).</w:t>
      </w:r>
    </w:p>
  </w:footnote>
  <w:footnote w:id="202">
    <w:p w14:paraId="5ED280A4" w14:textId="54E80C42"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772.</w:t>
      </w:r>
    </w:p>
  </w:footnote>
  <w:footnote w:id="203">
    <w:p w14:paraId="2603F7D3" w14:textId="652B256D" w:rsidR="00F35C22" w:rsidRPr="00370941" w:rsidRDefault="00F35C22" w:rsidP="00F35C22">
      <w:pPr>
        <w:pStyle w:val="FootnoteText"/>
      </w:pPr>
      <w:r w:rsidRPr="00F35C22">
        <w:rPr>
          <w:vertAlign w:val="superscript"/>
        </w:rPr>
        <w:footnoteRef/>
      </w:r>
      <w:r w:rsidRPr="00F35C22">
        <w:rPr>
          <w:i/>
        </w:rPr>
        <w:t>Id</w:t>
      </w:r>
      <w:r w:rsidRPr="00F35C22">
        <w:t>.</w:t>
      </w:r>
    </w:p>
  </w:footnote>
  <w:footnote w:id="204">
    <w:p w14:paraId="23CC0966" w14:textId="0CBD8581" w:rsidR="00F35C22" w:rsidRPr="00F35C22" w:rsidRDefault="00F35C22" w:rsidP="00F35C22">
      <w:pPr>
        <w:pStyle w:val="FootnoteText"/>
      </w:pPr>
      <w:r w:rsidRPr="00F35C22">
        <w:rPr>
          <w:vertAlign w:val="superscript"/>
        </w:rPr>
        <w:footnoteRef/>
      </w:r>
      <w:r w:rsidRPr="00F35C22">
        <w:t>Section 32, in relevant part, provides that liability for infringement shall attach to:</w:t>
      </w:r>
    </w:p>
    <w:p w14:paraId="659160A0" w14:textId="259AF7FD" w:rsidR="00F35C22" w:rsidRPr="00F35C22" w:rsidRDefault="00F35C22" w:rsidP="00F35C22">
      <w:pPr>
        <w:pStyle w:val="BQuotelong"/>
      </w:pPr>
      <w:r w:rsidRPr="00F35C22">
        <w:t>Any person who shall, without the consent of the registrant</w:t>
      </w:r>
    </w:p>
    <w:p w14:paraId="1534BA69" w14:textId="45287BC1" w:rsidR="00F35C22" w:rsidRPr="00F35C22" w:rsidRDefault="00F35C22" w:rsidP="00F35C22">
      <w:pPr>
        <w:pStyle w:val="BQuotelong"/>
      </w:pPr>
      <w:r w:rsidRPr="00F35C22">
        <w:t xml:space="preserve">(a) use in commerce any reproduction, counterfeit, copy, or colorable imitation of a registered mark </w:t>
      </w:r>
      <w:r w:rsidRPr="00F35C22">
        <w:rPr>
          <w:i/>
        </w:rPr>
        <w:t>in connection with the sale, offering for sale, distribution, or advertising of any goods or services</w:t>
      </w:r>
      <w:r w:rsidRPr="00F35C22">
        <w:t xml:space="preserve"> on or in connection with which such use is likely to cause confusion</w:t>
      </w:r>
      <w:r w:rsidRPr="00F35C22">
        <w:t xml:space="preserve"> </w:t>
      </w:r>
      <w:r w:rsidRPr="00F35C22">
        <w:t>…</w:t>
      </w:r>
      <w:r w:rsidRPr="00F35C22">
        <w:t>.</w:t>
      </w:r>
    </w:p>
    <w:p w14:paraId="22E01148" w14:textId="334C3C06" w:rsidR="00F35C22" w:rsidRPr="00370941" w:rsidRDefault="00F35C22" w:rsidP="00F35C22">
      <w:pPr>
        <w:pStyle w:val="FootnoteText"/>
      </w:pPr>
      <w:r w:rsidRPr="00F35C22">
        <w:t>Lanham Act §32(1)(a), 15 U.S.C.</w:t>
      </w:r>
      <w:r w:rsidRPr="00F35C22">
        <w:t xml:space="preserve"> </w:t>
      </w:r>
      <w:r w:rsidRPr="00F35C22">
        <w:t>§1114(1)(a) (emphasis added).</w:t>
      </w:r>
      <w:r w:rsidRPr="00F35C22">
        <w:t xml:space="preserve"> </w:t>
      </w:r>
      <w:r w:rsidRPr="00F35C22">
        <w:t>The Sixth Circuit held that the defendant had not violated the italicized portion of the statute;</w:t>
      </w:r>
      <w:r w:rsidRPr="00F35C22">
        <w:t xml:space="preserve"> </w:t>
      </w:r>
      <w:r w:rsidRPr="00F35C22">
        <w:t>it did not analyze the “commercial use in commerce” language of §43(c)(1).</w:t>
      </w:r>
      <w:r w:rsidRPr="00F35C22">
        <w:t xml:space="preserve"> </w:t>
      </w:r>
      <w:proofErr w:type="spellStart"/>
      <w:r w:rsidRPr="00F35C22">
        <w:rPr>
          <w:i/>
        </w:rPr>
        <w:t>Webfeats</w:t>
      </w:r>
      <w:proofErr w:type="spellEnd"/>
      <w:r w:rsidRPr="00F35C22">
        <w:t>, 319 F.3d at 775.</w:t>
      </w:r>
    </w:p>
  </w:footnote>
  <w:footnote w:id="205">
    <w:p w14:paraId="0AD6B673" w14:textId="4DE9DF85" w:rsidR="00F35C22" w:rsidRPr="00370941" w:rsidRDefault="00F35C22" w:rsidP="00F35C22">
      <w:pPr>
        <w:pStyle w:val="FootnoteText"/>
      </w:pPr>
      <w:r w:rsidRPr="00F35C22">
        <w:rPr>
          <w:vertAlign w:val="superscript"/>
        </w:rPr>
        <w:footnoteRef/>
      </w:r>
      <w:proofErr w:type="gramStart"/>
      <w:r w:rsidRPr="00F35C22">
        <w:rPr>
          <w:i/>
        </w:rPr>
        <w:t>Id</w:t>
      </w:r>
      <w:r w:rsidRPr="00F35C22">
        <w:t>.;</w:t>
      </w:r>
      <w:proofErr w:type="gramEnd"/>
      <w:r w:rsidRPr="00F35C22">
        <w:t xml:space="preserve"> </w:t>
      </w:r>
      <w:r w:rsidRPr="00F35C22">
        <w:rPr>
          <w:i/>
        </w:rPr>
        <w:t>see</w:t>
      </w:r>
      <w:r w:rsidRPr="00F35C22">
        <w:t xml:space="preserve"> TMI, Inc.</w:t>
      </w:r>
      <w:r w:rsidRPr="00F35C22">
        <w:t xml:space="preserve"> </w:t>
      </w:r>
      <w:r w:rsidRPr="00F35C22">
        <w:t>v.</w:t>
      </w:r>
      <w:r w:rsidRPr="00F35C22">
        <w:t xml:space="preserve"> </w:t>
      </w:r>
      <w:r w:rsidRPr="00F35C22">
        <w:t>Maxwell, 368 F.3d 433, 437–38, 70 USPQ2d 1630 (5th Cir.</w:t>
      </w:r>
      <w:r w:rsidRPr="00F35C22">
        <w:t xml:space="preserve"> </w:t>
      </w:r>
      <w:r w:rsidRPr="00F35C22">
        <w:t>2004) (finding defendant’s “</w:t>
      </w:r>
      <w:proofErr w:type="spellStart"/>
      <w:r w:rsidRPr="00F35C22">
        <w:t>cybergriping</w:t>
      </w:r>
      <w:proofErr w:type="spellEnd"/>
      <w:r w:rsidRPr="00F35C22">
        <w:t>” site, which used plaintiff’s trademarked name, not a commercial use, but also alluding indirectly to First Amendment concerns).</w:t>
      </w:r>
    </w:p>
  </w:footnote>
  <w:footnote w:id="206">
    <w:p w14:paraId="5E819B8E" w14:textId="3EA39ED9" w:rsidR="00F35C22" w:rsidRPr="00370941" w:rsidRDefault="00F35C22" w:rsidP="00F35C22">
      <w:pPr>
        <w:pStyle w:val="FootnoteText"/>
      </w:pPr>
      <w:r w:rsidRPr="00F35C22">
        <w:rPr>
          <w:vertAlign w:val="superscript"/>
        </w:rPr>
        <w:footnoteRef/>
      </w:r>
      <w:r w:rsidRPr="00F35C22">
        <w:t>403 F.3d 672, 74 USPQ2d 1280 (9th Cir.</w:t>
      </w:r>
      <w:r w:rsidRPr="00F35C22">
        <w:t xml:space="preserve"> </w:t>
      </w:r>
      <w:r w:rsidRPr="00F35C22">
        <w:t>2005).</w:t>
      </w:r>
    </w:p>
  </w:footnote>
  <w:footnote w:id="207">
    <w:p w14:paraId="6E4A4CBA" w14:textId="476E7DA2"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677;</w:t>
      </w:r>
      <w:r w:rsidRPr="00F35C22">
        <w:t xml:space="preserve"> </w:t>
      </w:r>
      <w:r w:rsidRPr="00F35C22">
        <w:rPr>
          <w:i/>
        </w:rPr>
        <w:t>see</w:t>
      </w:r>
      <w:r w:rsidRPr="00F35C22">
        <w:t xml:space="preserve"> Best W.</w:t>
      </w:r>
      <w:r w:rsidRPr="00F35C22">
        <w:t xml:space="preserve"> </w:t>
      </w:r>
      <w:r w:rsidRPr="00F35C22">
        <w:t>Int’l, Inc.</w:t>
      </w:r>
      <w:r w:rsidRPr="00F35C22">
        <w:t xml:space="preserve"> </w:t>
      </w:r>
      <w:r w:rsidRPr="00F35C22">
        <w:t>v.</w:t>
      </w:r>
      <w:r w:rsidRPr="00F35C22">
        <w:t xml:space="preserve"> </w:t>
      </w:r>
      <w:r w:rsidRPr="00F35C22">
        <w:t>Doe, 2006 U.S.</w:t>
      </w:r>
      <w:r w:rsidRPr="00F35C22">
        <w:t xml:space="preserve"> </w:t>
      </w:r>
      <w:r w:rsidRPr="00F35C22">
        <w:t>Dist.</w:t>
      </w:r>
      <w:r w:rsidRPr="00F35C22">
        <w:t xml:space="preserve"> </w:t>
      </w:r>
      <w:r w:rsidRPr="00F35C22">
        <w:t>LEXIS 77942, at *8–9 (D.</w:t>
      </w:r>
      <w:r w:rsidRPr="00F35C22">
        <w:t xml:space="preserve"> </w:t>
      </w:r>
      <w:r w:rsidRPr="00F35C22">
        <w:t>Ariz.</w:t>
      </w:r>
      <w:r w:rsidRPr="00F35C22">
        <w:t xml:space="preserve"> </w:t>
      </w:r>
      <w:r w:rsidRPr="00F35C22">
        <w:t>Oct.</w:t>
      </w:r>
      <w:r w:rsidRPr="00F35C22">
        <w:t xml:space="preserve"> </w:t>
      </w:r>
      <w:r w:rsidRPr="00F35C22">
        <w:t xml:space="preserve">24, 2006) (citing </w:t>
      </w:r>
      <w:r w:rsidRPr="00F35C22">
        <w:rPr>
          <w:i/>
        </w:rPr>
        <w:t>Bosley</w:t>
      </w:r>
      <w:r w:rsidRPr="00F35C22">
        <w:t xml:space="preserve"> post-TDRA as requiring use “in connection with goods and services”).</w:t>
      </w:r>
    </w:p>
  </w:footnote>
  <w:footnote w:id="208">
    <w:p w14:paraId="1DE03CBB" w14:textId="74D67B87" w:rsidR="00F35C22" w:rsidRPr="00370941" w:rsidRDefault="00F35C22" w:rsidP="00F35C22">
      <w:pPr>
        <w:pStyle w:val="FootnoteText"/>
      </w:pPr>
      <w:r w:rsidRPr="00F35C22">
        <w:rPr>
          <w:vertAlign w:val="superscript"/>
        </w:rPr>
        <w:footnoteRef/>
      </w:r>
      <w:r w:rsidRPr="00F35C22">
        <w:t>403 F.3d at 678.</w:t>
      </w:r>
      <w:r w:rsidRPr="00F35C22">
        <w:t xml:space="preserve"> </w:t>
      </w:r>
      <w:r w:rsidRPr="00F35C22">
        <w:rPr>
          <w:i/>
        </w:rPr>
        <w:t>But cf</w:t>
      </w:r>
      <w:r w:rsidRPr="00F35C22">
        <w:t>.</w:t>
      </w:r>
      <w:r w:rsidRPr="00F35C22">
        <w:t xml:space="preserve"> </w:t>
      </w:r>
      <w:proofErr w:type="spellStart"/>
      <w:r w:rsidRPr="00F35C22">
        <w:t>Compana</w:t>
      </w:r>
      <w:proofErr w:type="spellEnd"/>
      <w:r w:rsidRPr="00F35C22">
        <w:t>, LLC v.</w:t>
      </w:r>
      <w:r w:rsidRPr="00F35C22">
        <w:t xml:space="preserve"> </w:t>
      </w:r>
      <w:r w:rsidRPr="00F35C22">
        <w:t>Aetna, Inc., 2006 WL 829111, at *5, 2006 BL 43484 (W.D.</w:t>
      </w:r>
      <w:r w:rsidRPr="00F35C22">
        <w:t xml:space="preserve"> </w:t>
      </w:r>
      <w:r w:rsidRPr="00F35C22">
        <w:t>Wash.</w:t>
      </w:r>
      <w:r w:rsidRPr="00F35C22">
        <w:t xml:space="preserve"> </w:t>
      </w:r>
      <w:r w:rsidRPr="00F35C22">
        <w:t>Mar.</w:t>
      </w:r>
      <w:r w:rsidRPr="00F35C22">
        <w:t xml:space="preserve"> </w:t>
      </w:r>
      <w:r w:rsidRPr="00F35C22">
        <w:t>27, 2006) (finding issues of fact regarding commercial use involving a domain name registrar alleged to have also resold domain names and participated in redirecting potential consumers to competitors’ websites).</w:t>
      </w:r>
    </w:p>
  </w:footnote>
  <w:footnote w:id="209">
    <w:p w14:paraId="6C647204" w14:textId="1AD74984" w:rsidR="00F35C22" w:rsidRPr="00370941" w:rsidRDefault="00F35C22" w:rsidP="00F35C22">
      <w:pPr>
        <w:pStyle w:val="FootnoteText"/>
      </w:pPr>
      <w:r w:rsidRPr="00F35C22">
        <w:rPr>
          <w:vertAlign w:val="superscript"/>
        </w:rPr>
        <w:footnoteRef/>
      </w:r>
      <w:r w:rsidRPr="00F35C22">
        <w:t>112 F.</w:t>
      </w:r>
      <w:r w:rsidRPr="00F35C22">
        <w:t xml:space="preserve"> </w:t>
      </w:r>
      <w:r w:rsidRPr="00F35C22">
        <w:t>Supp.</w:t>
      </w:r>
      <w:r w:rsidRPr="00F35C22">
        <w:t xml:space="preserve"> </w:t>
      </w:r>
      <w:r w:rsidRPr="00F35C22">
        <w:t>2d 330, 56 USPQ2d 1176 (S.D.N.Y.</w:t>
      </w:r>
      <w:r w:rsidRPr="00F35C22">
        <w:t xml:space="preserve"> </w:t>
      </w:r>
      <w:r w:rsidRPr="00F35C22">
        <w:t>2000).</w:t>
      </w:r>
    </w:p>
  </w:footnote>
  <w:footnote w:id="210">
    <w:p w14:paraId="4FD5589D" w14:textId="137EDD9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336.</w:t>
      </w:r>
      <w:r w:rsidRPr="00F35C22">
        <w:t xml:space="preserve"> </w:t>
      </w:r>
      <w:r w:rsidRPr="00F35C22">
        <w:t>In this case, the court discussed the issue of commercial use in the context of confusion, but seemingly blended the trademark dilution claim into the same analysis.</w:t>
      </w:r>
      <w:r w:rsidRPr="00F35C22">
        <w:t xml:space="preserve"> </w:t>
      </w:r>
      <w:r w:rsidRPr="00F35C22">
        <w:rPr>
          <w:i/>
        </w:rPr>
        <w:t>See</w:t>
      </w:r>
      <w:r w:rsidRPr="00F35C22">
        <w:t xml:space="preserve"> </w:t>
      </w:r>
      <w:r w:rsidRPr="00F35C22">
        <w:rPr>
          <w:i/>
        </w:rPr>
        <w:t>id</w:t>
      </w:r>
      <w:r w:rsidRPr="00F35C22">
        <w:t>.</w:t>
      </w:r>
      <w:r w:rsidRPr="00F35C22">
        <w:t xml:space="preserve"> </w:t>
      </w:r>
      <w:r w:rsidRPr="00F35C22">
        <w:t>at 341 &amp; n.18 (same considerations that lead to denial of Lanham Act claim lead to denial of, inter alia, New York dilution claim).</w:t>
      </w:r>
    </w:p>
  </w:footnote>
  <w:footnote w:id="211">
    <w:p w14:paraId="0A020EC2" w14:textId="4C723B60" w:rsidR="00F35C22" w:rsidRPr="00F35C22" w:rsidRDefault="00F35C22" w:rsidP="00F35C22">
      <w:pPr>
        <w:pStyle w:val="FootnoteText"/>
      </w:pPr>
      <w:r w:rsidRPr="00F35C22">
        <w:rPr>
          <w:vertAlign w:val="superscript"/>
        </w:rPr>
        <w:footnoteRef/>
      </w:r>
      <w:r w:rsidRPr="00F35C22">
        <w:t>562 F.3d 123, 90 USPQ2d 1287 (2d Cir.</w:t>
      </w:r>
      <w:r w:rsidRPr="00F35C22">
        <w:t xml:space="preserve"> </w:t>
      </w:r>
      <w:r w:rsidRPr="00F35C22">
        <w:t>2009).</w:t>
      </w:r>
    </w:p>
    <w:p w14:paraId="0BFCDE6E" w14:textId="77777777" w:rsidR="00F35C22" w:rsidRPr="00370941" w:rsidRDefault="00F35C22" w:rsidP="00FD0F5B">
      <w:pPr>
        <w:pStyle w:val="footnote"/>
        <w:rPr>
          <w:lang w:val="es-US"/>
        </w:rPr>
      </w:pPr>
    </w:p>
  </w:footnote>
  <w:footnote w:id="212">
    <w:p w14:paraId="64442893" w14:textId="0508585B"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139–140.</w:t>
      </w:r>
    </w:p>
  </w:footnote>
  <w:footnote w:id="213">
    <w:p w14:paraId="50030207" w14:textId="335AB05E"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proofErr w:type="spellStart"/>
      <w:r w:rsidRPr="00F35C22">
        <w:rPr>
          <w:i/>
        </w:rPr>
        <w:t>Rescuecom</w:t>
      </w:r>
      <w:proofErr w:type="spellEnd"/>
      <w:r w:rsidRPr="00F35C22">
        <w:t xml:space="preserve"> did not involve a mere registration of a domain name, so it could be argued that registration is distinguishable from “use.” </w:t>
      </w:r>
      <w:r w:rsidRPr="00F35C22">
        <w:rPr>
          <w:i/>
        </w:rPr>
        <w:t>See also</w:t>
      </w:r>
      <w:r w:rsidRPr="00F35C22">
        <w:t xml:space="preserve"> NBBJ East Ltd.</w:t>
      </w:r>
      <w:r w:rsidRPr="00F35C22">
        <w:t xml:space="preserve"> </w:t>
      </w:r>
      <w:proofErr w:type="spellStart"/>
      <w:r w:rsidRPr="00F35C22">
        <w:t>P’ship</w:t>
      </w:r>
      <w:proofErr w:type="spellEnd"/>
      <w:r w:rsidRPr="00F35C22">
        <w:t xml:space="preserve"> v.</w:t>
      </w:r>
      <w:r w:rsidRPr="00F35C22">
        <w:t xml:space="preserve"> </w:t>
      </w:r>
      <w:r w:rsidRPr="00F35C22">
        <w:t>NBBJ Training Acad., Inc., 201 F.</w:t>
      </w:r>
      <w:r w:rsidRPr="00F35C22">
        <w:t xml:space="preserve"> </w:t>
      </w:r>
      <w:r w:rsidRPr="00F35C22">
        <w:t>Supp.</w:t>
      </w:r>
      <w:r w:rsidRPr="00F35C22">
        <w:t xml:space="preserve"> </w:t>
      </w:r>
      <w:r w:rsidRPr="00F35C22">
        <w:t>2d 800, 806 (S.D.</w:t>
      </w:r>
      <w:r w:rsidRPr="00F35C22">
        <w:t xml:space="preserve"> </w:t>
      </w:r>
      <w:r w:rsidRPr="00F35C22">
        <w:t>Ohio 2001) (noting the broad definition of the word “commerce”).</w:t>
      </w:r>
    </w:p>
  </w:footnote>
  <w:footnote w:id="214">
    <w:p w14:paraId="720C301E" w14:textId="3D735072" w:rsidR="00F35C22" w:rsidRPr="00370941" w:rsidRDefault="00F35C22" w:rsidP="00F35C22">
      <w:pPr>
        <w:pStyle w:val="FootnoteText"/>
      </w:pPr>
      <w:r w:rsidRPr="00F35C22">
        <w:rPr>
          <w:vertAlign w:val="superscript"/>
        </w:rPr>
        <w:footnoteRef/>
      </w:r>
      <w:r w:rsidRPr="00F35C22">
        <w:rPr>
          <w:i/>
        </w:rPr>
        <w:t>See</w:t>
      </w:r>
      <w:r w:rsidRPr="00F35C22">
        <w:t xml:space="preserve"> National Bus.</w:t>
      </w:r>
      <w:r w:rsidRPr="00F35C22">
        <w:t xml:space="preserve"> </w:t>
      </w:r>
      <w:r w:rsidRPr="00F35C22">
        <w:t>Forms &amp; Printing, Inc.</w:t>
      </w:r>
      <w:r w:rsidRPr="00F35C22">
        <w:t xml:space="preserve"> </w:t>
      </w:r>
      <w:r w:rsidRPr="00F35C22">
        <w:t>v.</w:t>
      </w:r>
      <w:r w:rsidRPr="00F35C22">
        <w:t xml:space="preserve"> </w:t>
      </w:r>
      <w:r w:rsidRPr="00F35C22">
        <w:t>Ford Motor Co., 671 F.3d 526, 536, 101 USPQ2d 1746 (5th Cir.</w:t>
      </w:r>
      <w:r w:rsidRPr="00F35C22">
        <w:t xml:space="preserve"> </w:t>
      </w:r>
      <w:r w:rsidRPr="00F35C22">
        <w:t>2012) (commercial printer who prints offending decals for customer does not engage in actionable “use” under TDRA).</w:t>
      </w:r>
      <w:r w:rsidRPr="00F35C22">
        <w:t xml:space="preserve"> </w:t>
      </w:r>
      <w:r w:rsidRPr="00F35C22">
        <w:t xml:space="preserve">The issue of actionable use was sidestepped by the Fourth Circuit in </w:t>
      </w:r>
      <w:r w:rsidRPr="00F35C22">
        <w:rPr>
          <w:i/>
        </w:rPr>
        <w:t>Rosetta Stone, Ltd</w:t>
      </w:r>
      <w:r w:rsidRPr="00F35C22">
        <w:t>.</w:t>
      </w:r>
      <w:r w:rsidRPr="00F35C22">
        <w:t xml:space="preserve"> </w:t>
      </w:r>
      <w:r w:rsidRPr="00F35C22">
        <w:rPr>
          <w:i/>
        </w:rPr>
        <w:t>v</w:t>
      </w:r>
      <w:r w:rsidRPr="00F35C22">
        <w:t>.</w:t>
      </w:r>
      <w:r w:rsidRPr="00F35C22">
        <w:t xml:space="preserve"> </w:t>
      </w:r>
      <w:r w:rsidRPr="00F35C22">
        <w:rPr>
          <w:i/>
        </w:rPr>
        <w:t>Google, Inc</w:t>
      </w:r>
      <w:r w:rsidRPr="00F35C22">
        <w:t>., 676 F.3d 144, 168–170, 102 USPQ2d 1473 (4th Cir.</w:t>
      </w:r>
      <w:r w:rsidRPr="00F35C22">
        <w:t xml:space="preserve"> </w:t>
      </w:r>
      <w:r w:rsidRPr="00F35C22">
        <w:t>2012).</w:t>
      </w:r>
      <w:r w:rsidRPr="00F35C22">
        <w:t xml:space="preserve"> </w:t>
      </w:r>
      <w:r w:rsidRPr="00F35C22">
        <w:t>This issue is discussed further in Chapter 9, §IV.</w:t>
      </w:r>
    </w:p>
  </w:footnote>
  <w:footnote w:id="215">
    <w:p w14:paraId="5B0F8892" w14:textId="0BE1F644" w:rsidR="00F35C22" w:rsidRPr="00370941" w:rsidRDefault="00F35C22" w:rsidP="00F35C22">
      <w:pPr>
        <w:pStyle w:val="FootnoteText"/>
      </w:pPr>
      <w:r w:rsidRPr="00F35C22">
        <w:rPr>
          <w:vertAlign w:val="superscript"/>
        </w:rPr>
        <w:footnoteRef/>
      </w:r>
      <w:r w:rsidRPr="00F35C22">
        <w:t>177 F.</w:t>
      </w:r>
      <w:r w:rsidRPr="00F35C22">
        <w:t xml:space="preserve"> </w:t>
      </w:r>
      <w:r w:rsidRPr="00F35C22">
        <w:t>Supp.</w:t>
      </w:r>
      <w:r w:rsidRPr="00F35C22">
        <w:t xml:space="preserve"> </w:t>
      </w:r>
      <w:r w:rsidRPr="00F35C22">
        <w:t>2d 506, 61 USPQ2d 1331 (E.D.</w:t>
      </w:r>
      <w:r w:rsidRPr="00F35C22">
        <w:t xml:space="preserve"> </w:t>
      </w:r>
      <w:r w:rsidRPr="00F35C22">
        <w:t>Va.</w:t>
      </w:r>
      <w:r w:rsidRPr="00F35C22">
        <w:t xml:space="preserve"> </w:t>
      </w:r>
      <w:r w:rsidRPr="00F35C22">
        <w:t xml:space="preserve">2001), </w:t>
      </w:r>
      <w:r w:rsidRPr="00F35C22">
        <w:rPr>
          <w:i/>
        </w:rPr>
        <w:t>aff’d in part, vacated in part</w:t>
      </w:r>
      <w:r w:rsidRPr="00F35C22">
        <w:t>, 56 F.</w:t>
      </w:r>
      <w:r w:rsidRPr="00F35C22">
        <w:t xml:space="preserve"> </w:t>
      </w:r>
      <w:proofErr w:type="spellStart"/>
      <w:r w:rsidRPr="00F35C22">
        <w:t>App’x</w:t>
      </w:r>
      <w:proofErr w:type="spellEnd"/>
      <w:r w:rsidRPr="00F35C22">
        <w:t>.</w:t>
      </w:r>
      <w:r w:rsidRPr="00F35C22">
        <w:t xml:space="preserve"> </w:t>
      </w:r>
      <w:r w:rsidRPr="00F35C22">
        <w:t>599, 66 USPQ2d 1057 (4th Cir.</w:t>
      </w:r>
      <w:r w:rsidRPr="00F35C22">
        <w:t xml:space="preserve"> </w:t>
      </w:r>
      <w:r w:rsidRPr="00F35C22">
        <w:t>2003) (unpublished opinion).</w:t>
      </w:r>
    </w:p>
  </w:footnote>
  <w:footnote w:id="216">
    <w:p w14:paraId="407A6D17" w14:textId="09365108"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512–13.</w:t>
      </w:r>
      <w:r w:rsidRPr="00F35C22">
        <w:t xml:space="preserve"> </w:t>
      </w:r>
      <w:r w:rsidRPr="00F35C22">
        <w:t xml:space="preserve">Not </w:t>
      </w:r>
      <w:proofErr w:type="gramStart"/>
      <w:r w:rsidRPr="00F35C22">
        <w:t>all of</w:t>
      </w:r>
      <w:proofErr w:type="gramEnd"/>
      <w:r w:rsidRPr="00F35C22">
        <w:t xml:space="preserve"> its services were in the Chinese language, however.</w:t>
      </w:r>
      <w:r w:rsidRPr="00F35C22">
        <w:t xml:space="preserve"> </w:t>
      </w:r>
      <w:r w:rsidRPr="00F35C22">
        <w:rPr>
          <w:i/>
        </w:rPr>
        <w:t>Id</w:t>
      </w:r>
      <w:r w:rsidRPr="00F35C22">
        <w:t>.</w:t>
      </w:r>
      <w:r w:rsidRPr="00F35C22">
        <w:t xml:space="preserve"> </w:t>
      </w:r>
      <w:r w:rsidRPr="00F35C22">
        <w:t>at 513.</w:t>
      </w:r>
    </w:p>
  </w:footnote>
  <w:footnote w:id="217">
    <w:p w14:paraId="7000FEB4" w14:textId="03CF679E"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517 (“other circuits have reached the sensible conclusion that the term ‘use in commerce’ under the Lanham Act ‘denotes Congress’s authority under the Commerce Clause rather than an intent to limit the [Lanham] Act’s application to profit making activity</w:t>
      </w:r>
      <w:proofErr w:type="gramStart"/>
      <w:r w:rsidRPr="00F35C22">
        <w:t>’ ”</w:t>
      </w:r>
      <w:proofErr w:type="gramEnd"/>
      <w:r w:rsidRPr="00F35C22">
        <w:t>) (footnote citation omitted).</w:t>
      </w:r>
    </w:p>
  </w:footnote>
  <w:footnote w:id="218">
    <w:p w14:paraId="262668CC" w14:textId="46C6C55B"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517–18.</w:t>
      </w:r>
    </w:p>
  </w:footnote>
  <w:footnote w:id="219">
    <w:p w14:paraId="55F2E45F" w14:textId="528E0D4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517.</w:t>
      </w:r>
    </w:p>
  </w:footnote>
  <w:footnote w:id="220">
    <w:p w14:paraId="4BC39976" w14:textId="7206F555" w:rsidR="00F35C22" w:rsidRPr="00370941" w:rsidRDefault="00F35C22" w:rsidP="00F35C22">
      <w:pPr>
        <w:pStyle w:val="FootnoteText"/>
      </w:pPr>
      <w:r w:rsidRPr="00F35C22">
        <w:rPr>
          <w:vertAlign w:val="superscript"/>
        </w:rPr>
        <w:footnoteRef/>
      </w:r>
      <w:r w:rsidRPr="00F35C22">
        <w:rPr>
          <w:i/>
        </w:rPr>
        <w:t>Cf</w:t>
      </w:r>
      <w:r w:rsidRPr="00F35C22">
        <w:t>.</w:t>
      </w:r>
      <w:r w:rsidRPr="00F35C22">
        <w:t xml:space="preserve"> </w:t>
      </w:r>
      <w:r w:rsidRPr="00F35C22">
        <w:t>Barcelona.com, Inc.</w:t>
      </w:r>
      <w:r w:rsidRPr="00F35C22">
        <w:t xml:space="preserve"> </w:t>
      </w:r>
      <w:r w:rsidRPr="00F35C22">
        <w:t>v.</w:t>
      </w:r>
      <w:r w:rsidRPr="00F35C22">
        <w:t xml:space="preserve"> </w:t>
      </w:r>
      <w:proofErr w:type="spellStart"/>
      <w:r w:rsidRPr="00F35C22">
        <w:t>Excelentisimo</w:t>
      </w:r>
      <w:proofErr w:type="spellEnd"/>
      <w:r w:rsidRPr="00F35C22">
        <w:t xml:space="preserve"> </w:t>
      </w:r>
      <w:proofErr w:type="spellStart"/>
      <w:r w:rsidRPr="00F35C22">
        <w:t>Ayuntamiento</w:t>
      </w:r>
      <w:proofErr w:type="spellEnd"/>
      <w:r w:rsidRPr="00F35C22">
        <w:t xml:space="preserve"> de Barcelona, 189 F.</w:t>
      </w:r>
      <w:r w:rsidRPr="00F35C22">
        <w:t xml:space="preserve"> </w:t>
      </w:r>
      <w:r w:rsidRPr="00F35C22">
        <w:t>Supp.</w:t>
      </w:r>
      <w:r w:rsidRPr="00F35C22">
        <w:t xml:space="preserve"> </w:t>
      </w:r>
      <w:r w:rsidRPr="00F35C22">
        <w:t>2d 367, 371–74 (E.D.</w:t>
      </w:r>
      <w:r w:rsidRPr="00F35C22">
        <w:t xml:space="preserve"> </w:t>
      </w:r>
      <w:r w:rsidRPr="00F35C22">
        <w:t>Va.</w:t>
      </w:r>
      <w:r w:rsidRPr="00F35C22">
        <w:t xml:space="preserve"> </w:t>
      </w:r>
      <w:r w:rsidRPr="00F35C22">
        <w:t>2002) (allowing ACPA claim by owner of a foreign trademark against a U.S.</w:t>
      </w:r>
      <w:r w:rsidRPr="00F35C22">
        <w:t xml:space="preserve"> </w:t>
      </w:r>
      <w:r w:rsidRPr="00F35C22">
        <w:t xml:space="preserve">domain name registrant), </w:t>
      </w:r>
      <w:proofErr w:type="spellStart"/>
      <w:r w:rsidRPr="00F35C22">
        <w:rPr>
          <w:i/>
        </w:rPr>
        <w:t>rev’d</w:t>
      </w:r>
      <w:proofErr w:type="spellEnd"/>
      <w:r w:rsidRPr="00F35C22">
        <w:t>, 330 F.3d 617, 67 USPQ2d 1025 (4th Cir.</w:t>
      </w:r>
      <w:r w:rsidRPr="00F35C22">
        <w:t xml:space="preserve"> </w:t>
      </w:r>
      <w:r w:rsidRPr="00F35C22">
        <w:t>2003) (district court erred by not applying U.S.</w:t>
      </w:r>
      <w:r w:rsidRPr="00F35C22">
        <w:t xml:space="preserve"> </w:t>
      </w:r>
      <w:r w:rsidRPr="00F35C22">
        <w:t>law to issues raised by domain name owner).</w:t>
      </w:r>
    </w:p>
  </w:footnote>
  <w:footnote w:id="221">
    <w:p w14:paraId="6BC20498" w14:textId="3235A3AF" w:rsidR="00F35C22" w:rsidRPr="00370941" w:rsidRDefault="00F35C22" w:rsidP="00F35C22">
      <w:pPr>
        <w:pStyle w:val="FootnoteText"/>
      </w:pPr>
      <w:r w:rsidRPr="00F35C22">
        <w:rPr>
          <w:vertAlign w:val="superscript"/>
        </w:rPr>
        <w:footnoteRef/>
      </w:r>
      <w:r w:rsidRPr="00F35C22">
        <w:rPr>
          <w:i/>
        </w:rPr>
        <w:t>See, e</w:t>
      </w:r>
      <w:r w:rsidRPr="00F35C22">
        <w:t>.</w:t>
      </w:r>
      <w:r w:rsidRPr="00F35C22">
        <w:rPr>
          <w:i/>
        </w:rPr>
        <w:t>g</w:t>
      </w:r>
      <w:r w:rsidRPr="00F35C22">
        <w:t xml:space="preserve">., </w:t>
      </w:r>
      <w:proofErr w:type="spellStart"/>
      <w:r w:rsidRPr="00F35C22">
        <w:t>Cybersell</w:t>
      </w:r>
      <w:proofErr w:type="spellEnd"/>
      <w:r w:rsidRPr="00F35C22">
        <w:t>, Inc.</w:t>
      </w:r>
      <w:r w:rsidRPr="00F35C22">
        <w:t xml:space="preserve"> </w:t>
      </w:r>
      <w:r w:rsidRPr="00F35C22">
        <w:t>v.</w:t>
      </w:r>
      <w:r w:rsidRPr="00F35C22">
        <w:t xml:space="preserve"> </w:t>
      </w:r>
      <w:proofErr w:type="spellStart"/>
      <w:r w:rsidRPr="00F35C22">
        <w:t>Cybersell</w:t>
      </w:r>
      <w:proofErr w:type="spellEnd"/>
      <w:r w:rsidRPr="00F35C22">
        <w:t>, Inc., 130 F.3d 414, 44 USPQ2d 1928 (9th Cir.</w:t>
      </w:r>
      <w:r w:rsidRPr="00F35C22">
        <w:t xml:space="preserve"> </w:t>
      </w:r>
      <w:r w:rsidRPr="00F35C22">
        <w:t>1997);</w:t>
      </w:r>
      <w:r w:rsidRPr="00F35C22">
        <w:t xml:space="preserve"> </w:t>
      </w:r>
      <w:r w:rsidRPr="00F35C22">
        <w:t>Enterprise Rent-A-Car Co.</w:t>
      </w:r>
      <w:r w:rsidRPr="00F35C22">
        <w:t xml:space="preserve"> </w:t>
      </w:r>
      <w:r w:rsidRPr="00F35C22">
        <w:t>v.</w:t>
      </w:r>
      <w:r w:rsidRPr="00F35C22">
        <w:t xml:space="preserve"> </w:t>
      </w:r>
      <w:r w:rsidRPr="00F35C22">
        <w:t>Stowell, 137 F.</w:t>
      </w:r>
      <w:r w:rsidRPr="00F35C22">
        <w:t xml:space="preserve"> </w:t>
      </w:r>
      <w:r w:rsidRPr="00F35C22">
        <w:t>Supp.</w:t>
      </w:r>
      <w:r w:rsidRPr="00F35C22">
        <w:t xml:space="preserve"> </w:t>
      </w:r>
      <w:r w:rsidRPr="00F35C22">
        <w:t>2d 1151, 1156 (E.D.</w:t>
      </w:r>
      <w:r w:rsidRPr="00F35C22">
        <w:t xml:space="preserve"> </w:t>
      </w:r>
      <w:r w:rsidRPr="00F35C22">
        <w:t>Mo.</w:t>
      </w:r>
      <w:r w:rsidRPr="00F35C22">
        <w:t xml:space="preserve"> </w:t>
      </w:r>
      <w:r w:rsidRPr="00F35C22">
        <w:t>2001).</w:t>
      </w:r>
      <w:r w:rsidRPr="00F35C22">
        <w:t xml:space="preserve"> </w:t>
      </w:r>
      <w:r w:rsidRPr="00F35C22">
        <w:rPr>
          <w:i/>
        </w:rPr>
        <w:t>See also</w:t>
      </w:r>
      <w:r w:rsidRPr="00F35C22">
        <w:t xml:space="preserve"> Chapter 12, §III.</w:t>
      </w:r>
    </w:p>
  </w:footnote>
  <w:footnote w:id="222">
    <w:p w14:paraId="165AD3D4" w14:textId="3315E348" w:rsidR="00F35C22" w:rsidRPr="00370941" w:rsidRDefault="00F35C22" w:rsidP="00F35C22">
      <w:pPr>
        <w:pStyle w:val="FootnoteText"/>
      </w:pPr>
      <w:r w:rsidRPr="00F35C22">
        <w:rPr>
          <w:vertAlign w:val="superscript"/>
        </w:rPr>
        <w:footnoteRef/>
      </w:r>
      <w:r w:rsidRPr="00F35C22">
        <w:t>This issue is discussed above in §IV.B.</w:t>
      </w:r>
    </w:p>
  </w:footnote>
  <w:footnote w:id="223">
    <w:p w14:paraId="0C31BEFD" w14:textId="70F0AE5B" w:rsidR="00F35C22" w:rsidRPr="00370941" w:rsidRDefault="00F35C22" w:rsidP="00F35C22">
      <w:pPr>
        <w:pStyle w:val="FootnoteText"/>
      </w:pPr>
      <w:r w:rsidRPr="00F35C22">
        <w:rPr>
          <w:vertAlign w:val="superscript"/>
        </w:rPr>
        <w:footnoteRef/>
      </w:r>
      <w:r w:rsidRPr="00F35C22">
        <w:t>There is some indication that the drafters of the TDRA had a better idea of what they thought were the parameters of commercial speech.</w:t>
      </w:r>
      <w:r w:rsidRPr="00F35C22">
        <w:t xml:space="preserve"> </w:t>
      </w:r>
      <w:r w:rsidRPr="00F35C22">
        <w:t xml:space="preserve">Paul Alan Levy, </w:t>
      </w:r>
      <w:r w:rsidRPr="00F35C22">
        <w:rPr>
          <w:i/>
        </w:rPr>
        <w:t>The Trademark Dilution Revision Act—A Consumer Perspective</w:t>
      </w:r>
      <w:r w:rsidRPr="00F35C22">
        <w:t xml:space="preserve">, 16 </w:t>
      </w:r>
      <w:r w:rsidRPr="00F35C22">
        <w:rPr>
          <w:smallCaps/>
        </w:rPr>
        <w:t>Ford.</w:t>
      </w:r>
      <w:r w:rsidRPr="00F35C22">
        <w:rPr>
          <w:smallCaps/>
        </w:rPr>
        <w:t xml:space="preserve"> </w:t>
      </w:r>
      <w:proofErr w:type="spellStart"/>
      <w:r w:rsidRPr="00F35C22">
        <w:rPr>
          <w:smallCaps/>
        </w:rPr>
        <w:t>Intell</w:t>
      </w:r>
      <w:proofErr w:type="spellEnd"/>
      <w:r w:rsidRPr="00F35C22">
        <w:rPr>
          <w:smallCaps/>
        </w:rPr>
        <w:t>.</w:t>
      </w:r>
      <w:r w:rsidRPr="00F35C22">
        <w:rPr>
          <w:smallCaps/>
        </w:rPr>
        <w:t xml:space="preserve"> </w:t>
      </w:r>
      <w:r w:rsidRPr="00F35C22">
        <w:rPr>
          <w:smallCaps/>
        </w:rPr>
        <w:t>Prop.</w:t>
      </w:r>
      <w:r w:rsidRPr="00F35C22">
        <w:rPr>
          <w:smallCaps/>
        </w:rPr>
        <w:t xml:space="preserve"> </w:t>
      </w:r>
      <w:r w:rsidRPr="00F35C22">
        <w:rPr>
          <w:smallCaps/>
        </w:rPr>
        <w:t>Media &amp; Ent.</w:t>
      </w:r>
      <w:r w:rsidRPr="00F35C22">
        <w:rPr>
          <w:smallCaps/>
        </w:rPr>
        <w:t xml:space="preserve"> </w:t>
      </w:r>
      <w:r w:rsidRPr="00F35C22">
        <w:rPr>
          <w:smallCaps/>
        </w:rPr>
        <w:t>L.J</w:t>
      </w:r>
      <w:r w:rsidRPr="00F35C22">
        <w:t>.</w:t>
      </w:r>
      <w:r w:rsidRPr="00F35C22">
        <w:t xml:space="preserve"> </w:t>
      </w:r>
      <w:r w:rsidRPr="00F35C22">
        <w:t>1189, 1209–10 (2006) (noting that the elimination of the noncommercial use exclusion appeared aimed at a speech-protective opinion interpreting that exclusion from the Ninth Circuit).</w:t>
      </w:r>
    </w:p>
  </w:footnote>
  <w:footnote w:id="224">
    <w:p w14:paraId="21878F6C" w14:textId="559ABC18" w:rsidR="00F35C22" w:rsidRPr="00370941" w:rsidRDefault="00F35C22" w:rsidP="00F35C22">
      <w:pPr>
        <w:pStyle w:val="FootnoteText"/>
      </w:pPr>
      <w:r w:rsidRPr="00F35C22">
        <w:rPr>
          <w:vertAlign w:val="superscript"/>
        </w:rPr>
        <w:footnoteRef/>
      </w:r>
      <w:r w:rsidRPr="00F35C22">
        <w:t xml:space="preserve">44 </w:t>
      </w:r>
      <w:proofErr w:type="spellStart"/>
      <w:r w:rsidRPr="00F35C22">
        <w:t>Liquormart</w:t>
      </w:r>
      <w:proofErr w:type="spellEnd"/>
      <w:r w:rsidRPr="00F35C22">
        <w:t>, Inc.</w:t>
      </w:r>
      <w:r w:rsidRPr="00F35C22">
        <w:t xml:space="preserve"> </w:t>
      </w:r>
      <w:r w:rsidRPr="00F35C22">
        <w:t>v.</w:t>
      </w:r>
      <w:r w:rsidRPr="00F35C22">
        <w:t xml:space="preserve"> </w:t>
      </w:r>
      <w:r w:rsidRPr="00F35C22">
        <w:t>Rhode Island, 517 U.S.</w:t>
      </w:r>
      <w:r w:rsidRPr="00F35C22">
        <w:t xml:space="preserve"> </w:t>
      </w:r>
      <w:r w:rsidRPr="00F35C22">
        <w:t>484, 517 (1996) (Scalia, J., concurring in part, concurring in the judgment);</w:t>
      </w:r>
      <w:r w:rsidRPr="00F35C22">
        <w:t xml:space="preserve"> </w:t>
      </w:r>
      <w:r w:rsidRPr="00F35C22">
        <w:rPr>
          <w:i/>
        </w:rPr>
        <w:t>id</w:t>
      </w:r>
      <w:r w:rsidRPr="00F35C22">
        <w:t>.</w:t>
      </w:r>
      <w:r w:rsidRPr="00F35C22">
        <w:t xml:space="preserve"> </w:t>
      </w:r>
      <w:r w:rsidRPr="00F35C22">
        <w:t>at 518 (Thomas, J., concurring in part, concurring in the judgment);</w:t>
      </w:r>
      <w:r w:rsidRPr="00F35C22">
        <w:t xml:space="preserve"> </w:t>
      </w:r>
      <w:r w:rsidRPr="00F35C22">
        <w:rPr>
          <w:i/>
        </w:rPr>
        <w:t>see id</w:t>
      </w:r>
      <w:r w:rsidRPr="00F35C22">
        <w:t>.</w:t>
      </w:r>
      <w:r w:rsidRPr="00F35C22">
        <w:t xml:space="preserve"> </w:t>
      </w:r>
      <w:r w:rsidRPr="00F35C22">
        <w:t xml:space="preserve">at 510–14 (joint opinion of Stevens, Kennedy, and Ginsburg, JJ.) (casting doubt on the commercial speech analysis of </w:t>
      </w:r>
      <w:r w:rsidRPr="00F35C22">
        <w:rPr>
          <w:i/>
        </w:rPr>
        <w:t>Posadas de Puerto Rico Assocs</w:t>
      </w:r>
      <w:r w:rsidRPr="00F35C22">
        <w:t>.</w:t>
      </w:r>
      <w:r w:rsidRPr="00F35C22">
        <w:t xml:space="preserve"> </w:t>
      </w:r>
      <w:r w:rsidRPr="00F35C22">
        <w:rPr>
          <w:i/>
        </w:rPr>
        <w:t>v</w:t>
      </w:r>
      <w:r w:rsidRPr="00F35C22">
        <w:t>.</w:t>
      </w:r>
      <w:r w:rsidRPr="00F35C22">
        <w:t xml:space="preserve"> </w:t>
      </w:r>
      <w:r w:rsidRPr="00F35C22">
        <w:rPr>
          <w:i/>
        </w:rPr>
        <w:t>Tourism Co</w:t>
      </w:r>
      <w:r w:rsidRPr="00F35C22">
        <w:t>.</w:t>
      </w:r>
      <w:r w:rsidRPr="00F35C22">
        <w:t xml:space="preserve"> </w:t>
      </w:r>
      <w:r w:rsidRPr="00F35C22">
        <w:rPr>
          <w:i/>
        </w:rPr>
        <w:t>of Puerto Rico</w:t>
      </w:r>
      <w:r w:rsidRPr="00F35C22">
        <w:t>, 478 U.S.</w:t>
      </w:r>
      <w:r w:rsidRPr="00F35C22">
        <w:t xml:space="preserve"> </w:t>
      </w:r>
      <w:r w:rsidRPr="00F35C22">
        <w:t>328 (1986)).</w:t>
      </w:r>
    </w:p>
  </w:footnote>
  <w:footnote w:id="225">
    <w:p w14:paraId="16131E19" w14:textId="3A16F26A" w:rsidR="00F35C22" w:rsidRPr="00370941" w:rsidRDefault="00F35C22" w:rsidP="00F35C22">
      <w:pPr>
        <w:pStyle w:val="FootnoteText"/>
      </w:pPr>
      <w:r w:rsidRPr="00F35C22">
        <w:rPr>
          <w:vertAlign w:val="superscript"/>
        </w:rPr>
        <w:footnoteRef/>
      </w:r>
      <w:r w:rsidRPr="00F35C22">
        <w:t>Lorillard Tobacco Co.</w:t>
      </w:r>
      <w:r w:rsidRPr="00F35C22">
        <w:t xml:space="preserve"> </w:t>
      </w:r>
      <w:r w:rsidRPr="00F35C22">
        <w:t>v.</w:t>
      </w:r>
      <w:r w:rsidRPr="00F35C22">
        <w:t xml:space="preserve"> </w:t>
      </w:r>
      <w:r w:rsidRPr="00F35C22">
        <w:t>Reilly, 533 U.S.</w:t>
      </w:r>
      <w:r w:rsidRPr="00F35C22">
        <w:t xml:space="preserve"> </w:t>
      </w:r>
      <w:r w:rsidRPr="00F35C22">
        <w:t>525, 553–55 (2001).</w:t>
      </w:r>
      <w:r w:rsidRPr="00F35C22">
        <w:t xml:space="preserve"> </w:t>
      </w:r>
      <w:r w:rsidRPr="00F35C22">
        <w:t>The Supreme Court accepted, then declined, an opportunity to clarify the commercial speech doctrine in the unfair competition context.</w:t>
      </w:r>
      <w:r w:rsidRPr="00F35C22">
        <w:t xml:space="preserve"> </w:t>
      </w:r>
      <w:r w:rsidRPr="00F35C22">
        <w:t>The Court was asked to decide whether certain representations made by a corporation were “commercial speech” and thus regulable under state unfair practices statutes.</w:t>
      </w:r>
      <w:r w:rsidRPr="00F35C22">
        <w:t xml:space="preserve"> </w:t>
      </w:r>
      <w:r w:rsidRPr="00F35C22">
        <w:t>Kasky v.</w:t>
      </w:r>
      <w:r w:rsidRPr="00F35C22">
        <w:t xml:space="preserve"> </w:t>
      </w:r>
      <w:r w:rsidRPr="00F35C22">
        <w:t>Nike, Inc., 27 Cal.</w:t>
      </w:r>
      <w:r w:rsidRPr="00F35C22">
        <w:t xml:space="preserve"> </w:t>
      </w:r>
      <w:r w:rsidRPr="00F35C22">
        <w:t>4th 939, 119 Cal.</w:t>
      </w:r>
      <w:r w:rsidRPr="00F35C22">
        <w:t xml:space="preserve"> </w:t>
      </w:r>
      <w:r w:rsidRPr="00F35C22">
        <w:t xml:space="preserve">Rptr.2d 296, 45 P.3d 243 (2002), </w:t>
      </w:r>
      <w:r w:rsidRPr="00F35C22">
        <w:rPr>
          <w:i/>
        </w:rPr>
        <w:t>cert</w:t>
      </w:r>
      <w:r w:rsidRPr="00F35C22">
        <w:t>.</w:t>
      </w:r>
      <w:r w:rsidRPr="00F35C22">
        <w:t xml:space="preserve"> </w:t>
      </w:r>
      <w:r w:rsidRPr="00F35C22">
        <w:rPr>
          <w:i/>
        </w:rPr>
        <w:t>granted</w:t>
      </w:r>
      <w:r w:rsidRPr="00F35C22">
        <w:t>, 537 U.S.</w:t>
      </w:r>
      <w:r w:rsidRPr="00F35C22">
        <w:t xml:space="preserve"> </w:t>
      </w:r>
      <w:r w:rsidRPr="00F35C22">
        <w:t>1099 (2003).</w:t>
      </w:r>
      <w:r w:rsidRPr="00F35C22">
        <w:t xml:space="preserve"> </w:t>
      </w:r>
      <w:r w:rsidRPr="00F35C22">
        <w:t xml:space="preserve">The California Supreme Court had ruled that the statements were commercial speech, appearing to take a broader view of commercial speech than the one taken by the Ninth Circuit in </w:t>
      </w:r>
      <w:r w:rsidRPr="00F35C22">
        <w:rPr>
          <w:i/>
        </w:rPr>
        <w:t>Hoffman v</w:t>
      </w:r>
      <w:r w:rsidRPr="00F35C22">
        <w:t>.</w:t>
      </w:r>
      <w:r w:rsidRPr="00F35C22">
        <w:t xml:space="preserve"> </w:t>
      </w:r>
      <w:r w:rsidRPr="00F35C22">
        <w:rPr>
          <w:i/>
        </w:rPr>
        <w:t>Capital Cities/ABC, Inc</w:t>
      </w:r>
      <w:r w:rsidRPr="00F35C22">
        <w:t>., 255 F.3d 1180, 59 USPQ2d 1363 (9th Cir.</w:t>
      </w:r>
      <w:r w:rsidRPr="00F35C22">
        <w:t xml:space="preserve"> </w:t>
      </w:r>
      <w:r w:rsidRPr="00F35C22">
        <w:t>2001).</w:t>
      </w:r>
      <w:r w:rsidRPr="00F35C22">
        <w:t xml:space="preserve"> </w:t>
      </w:r>
      <w:r w:rsidRPr="00F35C22">
        <w:t>However, after granting certiorari and hearing argument, the Supreme Court dismissed certiorari as improvidently granted.</w:t>
      </w:r>
      <w:r w:rsidRPr="00F35C22">
        <w:t xml:space="preserve"> </w:t>
      </w:r>
      <w:r w:rsidRPr="00F35C22">
        <w:t>Nike, Inc.</w:t>
      </w:r>
      <w:r w:rsidRPr="00F35C22">
        <w:t xml:space="preserve"> </w:t>
      </w:r>
      <w:r w:rsidRPr="00F35C22">
        <w:t>v.</w:t>
      </w:r>
      <w:r w:rsidRPr="00F35C22">
        <w:t xml:space="preserve"> </w:t>
      </w:r>
      <w:r w:rsidRPr="00F35C22">
        <w:t>Kasky, 539 U.S.</w:t>
      </w:r>
      <w:r w:rsidRPr="00F35C22">
        <w:t xml:space="preserve"> </w:t>
      </w:r>
      <w:r w:rsidRPr="00F35C22">
        <w:t>654, 67 USPQ2d 1001 (2003).</w:t>
      </w:r>
      <w:r w:rsidRPr="00F35C22">
        <w:t xml:space="preserve"> </w:t>
      </w:r>
      <w:r w:rsidRPr="00F35C22">
        <w:t>Even if the contours of the commercial speech doctrine change, that does not necessarily eliminate protection for “commercial” uses of a famous trademark.</w:t>
      </w:r>
      <w:r w:rsidRPr="00F35C22">
        <w:t xml:space="preserve"> </w:t>
      </w:r>
      <w:r w:rsidRPr="00F35C22">
        <w:t xml:space="preserve">In </w:t>
      </w:r>
      <w:r w:rsidRPr="00F35C22">
        <w:rPr>
          <w:i/>
        </w:rPr>
        <w:t>Mattel, Inc</w:t>
      </w:r>
      <w:r w:rsidRPr="00F35C22">
        <w:t>.</w:t>
      </w:r>
      <w:r w:rsidRPr="00F35C22">
        <w:t xml:space="preserve"> </w:t>
      </w:r>
      <w:r w:rsidRPr="00F35C22">
        <w:rPr>
          <w:i/>
        </w:rPr>
        <w:t>v</w:t>
      </w:r>
      <w:r w:rsidRPr="00F35C22">
        <w:t>.</w:t>
      </w:r>
      <w:r w:rsidRPr="00F35C22">
        <w:t xml:space="preserve"> </w:t>
      </w:r>
      <w:r w:rsidRPr="00F35C22">
        <w:rPr>
          <w:i/>
        </w:rPr>
        <w:t>MCA Records, Inc</w:t>
      </w:r>
      <w:r w:rsidRPr="00F35C22">
        <w:t>., 296 F.3d 894, 63 USPQ2d 1715 (9th Cir.</w:t>
      </w:r>
      <w:r w:rsidRPr="00F35C22">
        <w:t xml:space="preserve"> </w:t>
      </w:r>
      <w:r w:rsidRPr="00F35C22">
        <w:t xml:space="preserve">2002), </w:t>
      </w:r>
      <w:r w:rsidRPr="00F35C22">
        <w:rPr>
          <w:i/>
        </w:rPr>
        <w:t>cert</w:t>
      </w:r>
      <w:r w:rsidRPr="00F35C22">
        <w:t>.</w:t>
      </w:r>
      <w:r w:rsidRPr="00F35C22">
        <w:t xml:space="preserve"> </w:t>
      </w:r>
      <w:r w:rsidRPr="00F35C22">
        <w:rPr>
          <w:i/>
        </w:rPr>
        <w:t>denied</w:t>
      </w:r>
      <w:r w:rsidRPr="00F35C22">
        <w:t>, 537 U.S.</w:t>
      </w:r>
      <w:r w:rsidRPr="00F35C22">
        <w:t xml:space="preserve"> </w:t>
      </w:r>
      <w:r w:rsidRPr="00F35C22">
        <w:t>1171 (2003), the court noted in a footnote that although commercial speech may not fall within the noncommercial use exclusion, it may still claim protection under the First Amendment.</w:t>
      </w:r>
      <w:r w:rsidRPr="00F35C22">
        <w:t xml:space="preserve"> </w:t>
      </w:r>
      <w:r w:rsidRPr="00F35C22">
        <w:rPr>
          <w:i/>
        </w:rPr>
        <w:t>Id</w:t>
      </w:r>
      <w:r w:rsidRPr="00F35C22">
        <w:t>.</w:t>
      </w:r>
      <w:r w:rsidRPr="00F35C22">
        <w:t xml:space="preserve"> </w:t>
      </w:r>
      <w:r w:rsidRPr="00F35C22">
        <w:t>at 905 n.7 (dictum).</w:t>
      </w:r>
    </w:p>
  </w:footnote>
  <w:footnote w:id="226">
    <w:p w14:paraId="2A809F0E" w14:textId="160359E6" w:rsidR="00F35C22" w:rsidRPr="00370941" w:rsidRDefault="00F35C22" w:rsidP="00F35C22">
      <w:pPr>
        <w:pStyle w:val="FootnoteText"/>
      </w:pPr>
      <w:r w:rsidRPr="00F35C22">
        <w:rPr>
          <w:vertAlign w:val="superscript"/>
        </w:rPr>
        <w:footnoteRef/>
      </w:r>
      <w:r w:rsidRPr="00F35C22">
        <w:t>New York Times Co.</w:t>
      </w:r>
      <w:r w:rsidRPr="00F35C22">
        <w:t xml:space="preserve"> </w:t>
      </w:r>
      <w:r w:rsidRPr="00F35C22">
        <w:t>v.</w:t>
      </w:r>
      <w:r w:rsidRPr="00F35C22">
        <w:t xml:space="preserve"> </w:t>
      </w:r>
      <w:r w:rsidRPr="00F35C22">
        <w:t>Sullivan, 376 U.S.</w:t>
      </w:r>
      <w:r w:rsidRPr="00F35C22">
        <w:t xml:space="preserve"> </w:t>
      </w:r>
      <w:r w:rsidRPr="00F35C22">
        <w:t>254, 266 (1964).</w:t>
      </w:r>
    </w:p>
  </w:footnote>
  <w:footnote w:id="227">
    <w:p w14:paraId="3B31111C" w14:textId="662108CE" w:rsidR="00F35C22" w:rsidRPr="00370941" w:rsidRDefault="00F35C22" w:rsidP="00F35C22">
      <w:pPr>
        <w:pStyle w:val="FootnoteText"/>
      </w:pPr>
      <w:r w:rsidRPr="00F35C22">
        <w:rPr>
          <w:vertAlign w:val="superscript"/>
        </w:rPr>
        <w:footnoteRef/>
      </w:r>
      <w:r w:rsidRPr="00F35C22">
        <w:t>255 F.3d 1180, 59 USPQ2d 1363 (9th Cir.</w:t>
      </w:r>
      <w:r w:rsidRPr="00F35C22">
        <w:t xml:space="preserve"> </w:t>
      </w:r>
      <w:r w:rsidRPr="00F35C22">
        <w:t>2001).</w:t>
      </w:r>
    </w:p>
  </w:footnote>
  <w:footnote w:id="228">
    <w:p w14:paraId="62476581" w14:textId="768DD4D7" w:rsidR="00F35C22" w:rsidRPr="00370941" w:rsidRDefault="00F35C22" w:rsidP="00F35C22">
      <w:pPr>
        <w:pStyle w:val="FootnoteText"/>
      </w:pPr>
      <w:r w:rsidRPr="00F35C22">
        <w:rPr>
          <w:vertAlign w:val="superscript"/>
        </w:rPr>
        <w:footnoteRef/>
      </w:r>
      <w:r w:rsidRPr="00F35C22">
        <w:t>Hoffman’s character dressed up as a woman to obtain a part in a television show.</w:t>
      </w:r>
    </w:p>
  </w:footnote>
  <w:footnote w:id="229">
    <w:p w14:paraId="302A3066" w14:textId="1D5E8D06"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1182.</w:t>
      </w:r>
    </w:p>
  </w:footnote>
  <w:footnote w:id="230">
    <w:p w14:paraId="324BA54A" w14:textId="4F54E1B7" w:rsidR="00F35C22" w:rsidRPr="00370941" w:rsidRDefault="00F35C22" w:rsidP="00F35C22">
      <w:pPr>
        <w:pStyle w:val="FootnoteText"/>
        <w:rPr>
          <w:lang w:val="da-DK"/>
        </w:rPr>
      </w:pPr>
      <w:r w:rsidRPr="00F35C22">
        <w:rPr>
          <w:vertAlign w:val="superscript"/>
        </w:rPr>
        <w:footnoteRef/>
      </w:r>
      <w:r w:rsidRPr="00F35C22">
        <w:rPr>
          <w:i/>
        </w:rPr>
        <w:t>Id</w:t>
      </w:r>
      <w:r w:rsidRPr="00F35C22">
        <w:t>.</w:t>
      </w:r>
    </w:p>
  </w:footnote>
  <w:footnote w:id="231">
    <w:p w14:paraId="64DB6222" w14:textId="06640EB6"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1185.</w:t>
      </w:r>
    </w:p>
  </w:footnote>
  <w:footnote w:id="232">
    <w:p w14:paraId="5214B120" w14:textId="47951ECE"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1184.</w:t>
      </w:r>
    </w:p>
  </w:footnote>
  <w:footnote w:id="233">
    <w:p w14:paraId="27E7B602" w14:textId="3ECB91A3"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1185.</w:t>
      </w:r>
    </w:p>
  </w:footnote>
  <w:footnote w:id="234">
    <w:p w14:paraId="730FBF93" w14:textId="229EFB06"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1186 (“While there was testimony that the Hollywood issue and the use of celebrities was intended in part to ‘rev up’ the magazine’s profile, that does not make the fashion article a purely ‘commercial’ form of expression.”).</w:t>
      </w:r>
    </w:p>
  </w:footnote>
  <w:footnote w:id="235">
    <w:p w14:paraId="7D59FE41" w14:textId="4810E2BB"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1185 (quoting Bolger v.</w:t>
      </w:r>
      <w:r w:rsidRPr="00F35C22">
        <w:t xml:space="preserve"> </w:t>
      </w:r>
      <w:r w:rsidRPr="00F35C22">
        <w:t>Young’s Drug Prods.</w:t>
      </w:r>
      <w:r w:rsidRPr="00F35C22">
        <w:t xml:space="preserve"> </w:t>
      </w:r>
      <w:r w:rsidRPr="00F35C22">
        <w:t>Corp., 463 U.S.</w:t>
      </w:r>
      <w:r w:rsidRPr="00F35C22">
        <w:t xml:space="preserve"> </w:t>
      </w:r>
      <w:r w:rsidRPr="00F35C22">
        <w:t>60, 66 (1983)).</w:t>
      </w:r>
    </w:p>
  </w:footnote>
  <w:footnote w:id="236">
    <w:p w14:paraId="43CC8CD0" w14:textId="343612BB" w:rsidR="00F35C22" w:rsidRPr="00370941" w:rsidRDefault="00F35C22" w:rsidP="00F35C22">
      <w:pPr>
        <w:pStyle w:val="FootnoteText"/>
      </w:pPr>
      <w:r w:rsidRPr="00F35C22">
        <w:rPr>
          <w:vertAlign w:val="superscript"/>
        </w:rPr>
        <w:footnoteRef/>
      </w:r>
      <w:r w:rsidRPr="00F35C22">
        <w:t>296 F.3d 894, 63 USPQ2d 1715 (9th Cir.</w:t>
      </w:r>
      <w:r w:rsidRPr="00F35C22">
        <w:t xml:space="preserve"> </w:t>
      </w:r>
      <w:r w:rsidRPr="00F35C22">
        <w:t xml:space="preserve">2002), </w:t>
      </w:r>
      <w:r w:rsidRPr="00F35C22">
        <w:rPr>
          <w:i/>
        </w:rPr>
        <w:t>cert</w:t>
      </w:r>
      <w:r w:rsidRPr="00F35C22">
        <w:t>.</w:t>
      </w:r>
      <w:r w:rsidRPr="00F35C22">
        <w:t xml:space="preserve"> </w:t>
      </w:r>
      <w:r w:rsidRPr="00F35C22">
        <w:rPr>
          <w:i/>
        </w:rPr>
        <w:t>denied</w:t>
      </w:r>
      <w:r w:rsidRPr="00F35C22">
        <w:t>, 537 U.S.</w:t>
      </w:r>
      <w:r w:rsidRPr="00F35C22">
        <w:t xml:space="preserve"> </w:t>
      </w:r>
      <w:r w:rsidRPr="00F35C22">
        <w:t>1171 (2003).</w:t>
      </w:r>
    </w:p>
  </w:footnote>
  <w:footnote w:id="237">
    <w:p w14:paraId="55AED252" w14:textId="5D740BFA" w:rsidR="00F35C22" w:rsidRPr="00370941" w:rsidRDefault="00F35C22" w:rsidP="00F35C22">
      <w:pPr>
        <w:pStyle w:val="FootnoteText"/>
      </w:pPr>
      <w:r w:rsidRPr="00F35C22">
        <w:rPr>
          <w:vertAlign w:val="superscript"/>
        </w:rPr>
        <w:footnoteRef/>
      </w:r>
      <w:r w:rsidRPr="00F35C22">
        <w:rPr>
          <w:i/>
        </w:rPr>
        <w:t xml:space="preserve">See also </w:t>
      </w:r>
      <w:r w:rsidRPr="00F35C22">
        <w:t>Mattel, Inc.</w:t>
      </w:r>
      <w:r w:rsidRPr="00F35C22">
        <w:t xml:space="preserve"> </w:t>
      </w:r>
      <w:r w:rsidRPr="00F35C22">
        <w:t>v.</w:t>
      </w:r>
      <w:r w:rsidRPr="00F35C22">
        <w:t xml:space="preserve"> </w:t>
      </w:r>
      <w:r w:rsidRPr="00F35C22">
        <w:t>Walking Mountain Prods., 353 F.3d 792, 812, 69 USPQ2d 1257 (9th Cir.</w:t>
      </w:r>
      <w:r w:rsidRPr="00F35C22">
        <w:t xml:space="preserve"> </w:t>
      </w:r>
      <w:r w:rsidRPr="00F35C22">
        <w:t>2003) (pictures of Barbie dolls with household appliances and in sexually suggestive poses);</w:t>
      </w:r>
      <w:r w:rsidRPr="00F35C22">
        <w:t xml:space="preserve"> </w:t>
      </w:r>
      <w:r w:rsidRPr="00F35C22">
        <w:t>Sporting Times, LLC v.</w:t>
      </w:r>
      <w:r w:rsidRPr="00F35C22">
        <w:t xml:space="preserve"> </w:t>
      </w:r>
      <w:r w:rsidRPr="00F35C22">
        <w:t>Orion Pictures Corp., 291 F.</w:t>
      </w:r>
      <w:r w:rsidRPr="00F35C22">
        <w:t xml:space="preserve"> </w:t>
      </w:r>
      <w:r w:rsidRPr="00F35C22">
        <w:t>Supp.</w:t>
      </w:r>
      <w:r w:rsidRPr="00F35C22">
        <w:t xml:space="preserve"> </w:t>
      </w:r>
      <w:r w:rsidRPr="00F35C22">
        <w:t>3d 817, 826–27 (W.D.</w:t>
      </w:r>
      <w:r w:rsidRPr="00F35C22">
        <w:t xml:space="preserve"> </w:t>
      </w:r>
      <w:r w:rsidRPr="00F35C22">
        <w:t>Ky.</w:t>
      </w:r>
      <w:r w:rsidRPr="00F35C22">
        <w:t xml:space="preserve"> </w:t>
      </w:r>
      <w:r w:rsidRPr="00F35C22">
        <w:t xml:space="preserve">2017) (dismissing dilution claim as noncommercial use in a movie scene and applying the Ninth Circuit’s test in </w:t>
      </w:r>
      <w:r w:rsidRPr="00F35C22">
        <w:rPr>
          <w:i/>
        </w:rPr>
        <w:t>Mattel</w:t>
      </w:r>
      <w:r w:rsidRPr="00F35C22">
        <w:rPr>
          <w:i/>
        </w:rPr>
        <w:t xml:space="preserve"> </w:t>
      </w:r>
      <w:r w:rsidRPr="00F35C22">
        <w:t>);</w:t>
      </w:r>
      <w:r w:rsidRPr="00F35C22">
        <w:t xml:space="preserve"> </w:t>
      </w:r>
      <w:r w:rsidRPr="00F35C22">
        <w:t>Smith v.</w:t>
      </w:r>
      <w:r w:rsidRPr="00F35C22">
        <w:t xml:space="preserve"> </w:t>
      </w:r>
      <w:r w:rsidRPr="00F35C22">
        <w:t>Wal-Mart Stores, Inc., 537 F.</w:t>
      </w:r>
      <w:r w:rsidRPr="00F35C22">
        <w:t xml:space="preserve"> </w:t>
      </w:r>
      <w:r w:rsidRPr="00F35C22">
        <w:t>Supp.</w:t>
      </w:r>
      <w:r w:rsidRPr="00F35C22">
        <w:t xml:space="preserve"> </w:t>
      </w:r>
      <w:r w:rsidRPr="00F35C22">
        <w:t>2d 1302, 1339–40, 86 USPQ2d 1835 (N.D.</w:t>
      </w:r>
      <w:r w:rsidRPr="00F35C22">
        <w:t xml:space="preserve"> </w:t>
      </w:r>
      <w:r w:rsidRPr="00F35C22">
        <w:t>Ga.</w:t>
      </w:r>
      <w:r w:rsidRPr="00F35C22">
        <w:t xml:space="preserve"> </w:t>
      </w:r>
      <w:r w:rsidRPr="00F35C22">
        <w:t xml:space="preserve">2008) (T-shirts sold with </w:t>
      </w:r>
      <w:proofErr w:type="spellStart"/>
      <w:r w:rsidRPr="00F35C22">
        <w:t>Walocaust</w:t>
      </w:r>
      <w:proofErr w:type="spellEnd"/>
      <w:r w:rsidRPr="00F35C22">
        <w:t xml:space="preserve"> and Wal-Qaeda logos parodying Wal-Mart logo).</w:t>
      </w:r>
      <w:r w:rsidRPr="00F35C22">
        <w:t xml:space="preserve"> </w:t>
      </w:r>
      <w:r w:rsidRPr="00F35C22">
        <w:rPr>
          <w:i/>
        </w:rPr>
        <w:t>But cf</w:t>
      </w:r>
      <w:r w:rsidRPr="00F35C22">
        <w:t>.</w:t>
      </w:r>
      <w:r w:rsidRPr="00F35C22">
        <w:t xml:space="preserve"> </w:t>
      </w:r>
      <w:r w:rsidRPr="00F35C22">
        <w:t>Pfizer, Inc.</w:t>
      </w:r>
      <w:r w:rsidRPr="00F35C22">
        <w:t xml:space="preserve"> </w:t>
      </w:r>
      <w:r w:rsidRPr="00F35C22">
        <w:t>v.</w:t>
      </w:r>
      <w:r w:rsidRPr="00F35C22">
        <w:t xml:space="preserve"> </w:t>
      </w:r>
      <w:r w:rsidRPr="00F35C22">
        <w:t>Sachs, 652 F.</w:t>
      </w:r>
      <w:r w:rsidRPr="00F35C22">
        <w:t xml:space="preserve"> </w:t>
      </w:r>
      <w:r w:rsidRPr="00F35C22">
        <w:t>Supp.</w:t>
      </w:r>
      <w:r w:rsidRPr="00F35C22">
        <w:t xml:space="preserve"> </w:t>
      </w:r>
      <w:r w:rsidRPr="00F35C22">
        <w:t>2d 512, 524–25, 92 USPQ2d 1835 (S.D.N.Y.</w:t>
      </w:r>
      <w:r w:rsidRPr="00F35C22">
        <w:t xml:space="preserve"> </w:t>
      </w:r>
      <w:r w:rsidRPr="00F35C22">
        <w:t>2009) (rejecting First Amendment defense to infringement and dilution claims where defendant’s use of plaintiff’s Viagra mark on a missile was to promote defendant’s advertising services).</w:t>
      </w:r>
    </w:p>
  </w:footnote>
  <w:footnote w:id="238">
    <w:p w14:paraId="2F562FE0" w14:textId="47FC5667"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331.</w:t>
      </w:r>
    </w:p>
    <w:p w14:paraId="18778350" w14:textId="77777777" w:rsidR="00F35C22" w:rsidRPr="00370941" w:rsidRDefault="00F35C22" w:rsidP="00FD0F5B">
      <w:pPr>
        <w:pStyle w:val="footnote"/>
      </w:pPr>
    </w:p>
  </w:footnote>
  <w:footnote w:id="239">
    <w:p w14:paraId="16602F6F" w14:textId="368B8C6E"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332.</w:t>
      </w:r>
    </w:p>
    <w:p w14:paraId="03086B0D" w14:textId="77777777" w:rsidR="00F35C22" w:rsidRPr="00370941" w:rsidRDefault="00F35C22" w:rsidP="00FD0F5B">
      <w:pPr>
        <w:pStyle w:val="footnote"/>
      </w:pPr>
    </w:p>
  </w:footnote>
  <w:footnote w:id="240">
    <w:p w14:paraId="2C337312" w14:textId="229717BA"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331 (quoting Harris v.</w:t>
      </w:r>
      <w:r w:rsidRPr="00F35C22">
        <w:t xml:space="preserve"> </w:t>
      </w:r>
      <w:r w:rsidRPr="00F35C22">
        <w:t>Quinn, 134 S.</w:t>
      </w:r>
      <w:r w:rsidRPr="00F35C22">
        <w:t xml:space="preserve"> </w:t>
      </w:r>
      <w:r w:rsidRPr="00F35C22">
        <w:t>Ct.</w:t>
      </w:r>
      <w:r w:rsidRPr="00F35C22">
        <w:t xml:space="preserve"> </w:t>
      </w:r>
      <w:r w:rsidRPr="00F35C22">
        <w:t>2618, 2639 (2014)).</w:t>
      </w:r>
    </w:p>
    <w:p w14:paraId="4CD2399A" w14:textId="77777777" w:rsidR="00F35C22" w:rsidRPr="00370941" w:rsidRDefault="00F35C22" w:rsidP="00FD0F5B">
      <w:pPr>
        <w:pStyle w:val="footnote"/>
      </w:pPr>
    </w:p>
  </w:footnote>
  <w:footnote w:id="241">
    <w:p w14:paraId="59A1FFDB" w14:textId="19760427"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331–32.</w:t>
      </w:r>
    </w:p>
    <w:p w14:paraId="36E151EC" w14:textId="77777777" w:rsidR="00F35C22" w:rsidRPr="00370941" w:rsidRDefault="00F35C22" w:rsidP="00FD0F5B">
      <w:pPr>
        <w:pStyle w:val="footnote"/>
      </w:pPr>
    </w:p>
  </w:footnote>
  <w:footnote w:id="242">
    <w:p w14:paraId="24108F41" w14:textId="5F8A0DE1"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332.</w:t>
      </w:r>
    </w:p>
    <w:p w14:paraId="2A547AA5" w14:textId="77777777" w:rsidR="00F35C22" w:rsidRPr="00370941" w:rsidRDefault="00F35C22" w:rsidP="00FD0F5B">
      <w:pPr>
        <w:pStyle w:val="footnote"/>
      </w:pPr>
    </w:p>
  </w:footnote>
  <w:footnote w:id="243">
    <w:p w14:paraId="59ADCE25" w14:textId="4E43560A" w:rsidR="00F35C22" w:rsidRPr="00F35C22" w:rsidRDefault="00F35C22" w:rsidP="00F35C22">
      <w:pPr>
        <w:pStyle w:val="FootnoteText"/>
      </w:pPr>
      <w:r w:rsidRPr="00F35C22">
        <w:rPr>
          <w:vertAlign w:val="superscript"/>
        </w:rPr>
        <w:footnoteRef/>
      </w:r>
      <w:r w:rsidRPr="00F35C22">
        <w:rPr>
          <w:i/>
        </w:rPr>
        <w:t>Id</w:t>
      </w:r>
      <w:r w:rsidRPr="00F35C22">
        <w:t>.</w:t>
      </w:r>
    </w:p>
    <w:p w14:paraId="7BCA5008" w14:textId="77777777" w:rsidR="00F35C22" w:rsidRPr="00370941" w:rsidRDefault="00F35C22" w:rsidP="00FD0F5B">
      <w:pPr>
        <w:pStyle w:val="footnote"/>
      </w:pPr>
    </w:p>
  </w:footnote>
  <w:footnote w:id="244">
    <w:p w14:paraId="162EA0EC" w14:textId="3A6576C0" w:rsidR="00F35C22" w:rsidRPr="00F35C22" w:rsidRDefault="00F35C22" w:rsidP="00F35C22">
      <w:pPr>
        <w:pStyle w:val="FootnoteText"/>
      </w:pPr>
      <w:r w:rsidRPr="00F35C22">
        <w:rPr>
          <w:vertAlign w:val="superscript"/>
        </w:rPr>
        <w:footnoteRef/>
      </w:r>
      <w:r w:rsidRPr="00F35C22">
        <w:t>Dryer v.</w:t>
      </w:r>
      <w:r w:rsidRPr="00F35C22">
        <w:t xml:space="preserve"> </w:t>
      </w:r>
      <w:r w:rsidRPr="00F35C22">
        <w:t>National Football League, 689 F.</w:t>
      </w:r>
      <w:r w:rsidRPr="00F35C22">
        <w:t xml:space="preserve"> </w:t>
      </w:r>
      <w:r w:rsidRPr="00F35C22">
        <w:t>Supp.</w:t>
      </w:r>
      <w:r w:rsidRPr="00F35C22">
        <w:t xml:space="preserve"> </w:t>
      </w:r>
      <w:r w:rsidRPr="00F35C22">
        <w:t>2d 1113, 1117 (D.</w:t>
      </w:r>
      <w:r w:rsidRPr="00F35C22">
        <w:t xml:space="preserve"> </w:t>
      </w:r>
      <w:r w:rsidRPr="00F35C22">
        <w:t>Minn.</w:t>
      </w:r>
      <w:r w:rsidRPr="00F35C22">
        <w:t xml:space="preserve"> </w:t>
      </w:r>
      <w:r w:rsidRPr="00F35C22">
        <w:t>2010) (citing Porous Media Corp.</w:t>
      </w:r>
      <w:r w:rsidRPr="00F35C22">
        <w:t xml:space="preserve"> </w:t>
      </w:r>
      <w:r w:rsidRPr="00F35C22">
        <w:t>v.</w:t>
      </w:r>
      <w:r w:rsidRPr="00F35C22">
        <w:t xml:space="preserve"> </w:t>
      </w:r>
      <w:r w:rsidRPr="00F35C22">
        <w:t>Pall Corp., 173 F.3d 1109, 1120, 50 USPQ2d 1419 (8th Cir.</w:t>
      </w:r>
      <w:r w:rsidRPr="00F35C22">
        <w:t xml:space="preserve"> </w:t>
      </w:r>
      <w:r w:rsidRPr="00F35C22">
        <w:t>1999)).</w:t>
      </w:r>
    </w:p>
    <w:p w14:paraId="15E03303" w14:textId="77777777" w:rsidR="00F35C22" w:rsidRPr="00370941" w:rsidRDefault="00F35C22" w:rsidP="00FD0F5B">
      <w:pPr>
        <w:pStyle w:val="footnote"/>
      </w:pPr>
    </w:p>
  </w:footnote>
  <w:footnote w:id="245">
    <w:p w14:paraId="19B3BA3B" w14:textId="4B8BB148" w:rsidR="00F35C22" w:rsidRPr="00370941" w:rsidRDefault="00F35C22" w:rsidP="00F35C22">
      <w:pPr>
        <w:pStyle w:val="FootnoteText"/>
        <w:rPr>
          <w:lang w:val="sv-SE"/>
        </w:rPr>
      </w:pPr>
      <w:r w:rsidRPr="00F35C22">
        <w:rPr>
          <w:vertAlign w:val="superscript"/>
        </w:rPr>
        <w:footnoteRef/>
      </w:r>
      <w:r w:rsidRPr="00F35C22">
        <w:t>35 F.</w:t>
      </w:r>
      <w:r w:rsidRPr="00F35C22">
        <w:t xml:space="preserve"> </w:t>
      </w:r>
      <w:r w:rsidRPr="00F35C22">
        <w:t>Supp.</w:t>
      </w:r>
      <w:r w:rsidRPr="00F35C22">
        <w:t xml:space="preserve"> </w:t>
      </w:r>
      <w:r w:rsidRPr="00F35C22">
        <w:t>2d 727 (D.</w:t>
      </w:r>
      <w:r w:rsidRPr="00F35C22">
        <w:t xml:space="preserve"> </w:t>
      </w:r>
      <w:r w:rsidRPr="00F35C22">
        <w:t>Minn.</w:t>
      </w:r>
      <w:r w:rsidRPr="00F35C22">
        <w:t xml:space="preserve"> </w:t>
      </w:r>
      <w:r w:rsidRPr="00F35C22">
        <w:t>1998).</w:t>
      </w:r>
    </w:p>
  </w:footnote>
  <w:footnote w:id="246">
    <w:p w14:paraId="29CD2F1B" w14:textId="0848ADA8" w:rsidR="00F35C22" w:rsidRPr="00370941" w:rsidRDefault="00F35C22" w:rsidP="00F35C22">
      <w:pPr>
        <w:pStyle w:val="FootnoteText"/>
      </w:pPr>
      <w:r w:rsidRPr="00F35C22">
        <w:rPr>
          <w:vertAlign w:val="superscript"/>
        </w:rPr>
        <w:footnoteRef/>
      </w:r>
      <w:r w:rsidRPr="00F35C22">
        <w:rPr>
          <w:i/>
        </w:rPr>
        <w:t xml:space="preserve">See </w:t>
      </w:r>
      <w:r w:rsidRPr="00F35C22">
        <w:t>Anheuser-Busch, Inc.</w:t>
      </w:r>
      <w:r w:rsidRPr="00F35C22">
        <w:t xml:space="preserve"> </w:t>
      </w:r>
      <w:r w:rsidRPr="00F35C22">
        <w:t>v.</w:t>
      </w:r>
      <w:r w:rsidRPr="00F35C22">
        <w:t xml:space="preserve"> </w:t>
      </w:r>
      <w:r w:rsidRPr="00F35C22">
        <w:t xml:space="preserve">Balducci </w:t>
      </w:r>
      <w:proofErr w:type="spellStart"/>
      <w:r w:rsidRPr="00F35C22">
        <w:t>Publ’ns</w:t>
      </w:r>
      <w:proofErr w:type="spellEnd"/>
      <w:r w:rsidRPr="00F35C22">
        <w:t>, 28 F.3d 769, 31 USPQ2d 1296 (8th Cir.</w:t>
      </w:r>
      <w:r w:rsidRPr="00F35C22">
        <w:t xml:space="preserve"> </w:t>
      </w:r>
      <w:r w:rsidRPr="00F35C22">
        <w:t>1994).</w:t>
      </w:r>
      <w:r w:rsidRPr="00F35C22">
        <w:t xml:space="preserve"> </w:t>
      </w:r>
      <w:r w:rsidRPr="00F35C22">
        <w:t>However, as noted above, the Eighth Circuit uses a less stringent test to distinguish commercial from noncommercial speech than does the Ninth Circuit.</w:t>
      </w:r>
    </w:p>
  </w:footnote>
  <w:footnote w:id="247">
    <w:p w14:paraId="35E3E3F7" w14:textId="0AE674FC" w:rsidR="00F35C22" w:rsidRPr="00370941" w:rsidRDefault="00F35C22" w:rsidP="00F35C22">
      <w:pPr>
        <w:pStyle w:val="FootnoteText"/>
      </w:pPr>
      <w:r w:rsidRPr="00F35C22">
        <w:rPr>
          <w:vertAlign w:val="superscript"/>
        </w:rPr>
        <w:footnoteRef/>
      </w:r>
      <w:r w:rsidRPr="00F35C22">
        <w:rPr>
          <w:i/>
        </w:rPr>
        <w:t>Cf</w:t>
      </w:r>
      <w:r w:rsidRPr="00F35C22">
        <w:t>.</w:t>
      </w:r>
      <w:r w:rsidRPr="00F35C22">
        <w:t xml:space="preserve"> </w:t>
      </w:r>
      <w:r w:rsidRPr="00F35C22">
        <w:t>Comedy III Prods., Inc.</w:t>
      </w:r>
      <w:r w:rsidRPr="00F35C22">
        <w:t xml:space="preserve"> </w:t>
      </w:r>
      <w:r w:rsidRPr="00F35C22">
        <w:t>v.</w:t>
      </w:r>
      <w:r w:rsidRPr="00F35C22">
        <w:t xml:space="preserve"> </w:t>
      </w:r>
      <w:proofErr w:type="spellStart"/>
      <w:r w:rsidRPr="00F35C22">
        <w:t>Saderup</w:t>
      </w:r>
      <w:proofErr w:type="spellEnd"/>
      <w:r w:rsidRPr="00F35C22">
        <w:t>, 25 Cal.</w:t>
      </w:r>
      <w:r w:rsidRPr="00F35C22">
        <w:t xml:space="preserve"> </w:t>
      </w:r>
      <w:r w:rsidRPr="00F35C22">
        <w:t>4th 387, 106 Cal.</w:t>
      </w:r>
      <w:r w:rsidRPr="00F35C22">
        <w:t xml:space="preserve"> </w:t>
      </w:r>
      <w:r w:rsidRPr="00F35C22">
        <w:t xml:space="preserve">Rptr.2d 126, 21 P.3d 797, 58 USPQ2d 1823 (2001) (holding that California’s right-of-publicity law could be applied to a case where an artist does not add “significant transformative elements” to lithographs depicting celebrities, even though the lithographs are not considered commercial speech), </w:t>
      </w:r>
      <w:r w:rsidRPr="00F35C22">
        <w:rPr>
          <w:i/>
        </w:rPr>
        <w:t>cert</w:t>
      </w:r>
      <w:r w:rsidRPr="00F35C22">
        <w:t>.</w:t>
      </w:r>
      <w:r w:rsidRPr="00F35C22">
        <w:t xml:space="preserve"> </w:t>
      </w:r>
      <w:r w:rsidRPr="00F35C22">
        <w:rPr>
          <w:i/>
        </w:rPr>
        <w:t>denied</w:t>
      </w:r>
      <w:r w:rsidRPr="00F35C22">
        <w:t>, 534 U.S.</w:t>
      </w:r>
      <w:r w:rsidRPr="00F35C22">
        <w:t xml:space="preserve"> </w:t>
      </w:r>
      <w:r w:rsidRPr="00F35C22">
        <w:t>1078 (2002).</w:t>
      </w:r>
    </w:p>
  </w:footnote>
  <w:footnote w:id="248">
    <w:p w14:paraId="0113219B" w14:textId="049FE836" w:rsidR="00F35C22" w:rsidRPr="00370941" w:rsidRDefault="00F35C22" w:rsidP="00F35C22">
      <w:pPr>
        <w:pStyle w:val="FootnoteText"/>
      </w:pPr>
      <w:r w:rsidRPr="00F35C22">
        <w:rPr>
          <w:vertAlign w:val="superscript"/>
        </w:rPr>
        <w:footnoteRef/>
      </w:r>
      <w:r w:rsidRPr="00F35C22">
        <w:t>483 U.S.</w:t>
      </w:r>
      <w:r w:rsidRPr="00F35C22">
        <w:t xml:space="preserve"> </w:t>
      </w:r>
      <w:r w:rsidRPr="00F35C22">
        <w:t>522, 3 USPQ2d 1145 (1987).</w:t>
      </w:r>
    </w:p>
  </w:footnote>
  <w:footnote w:id="249">
    <w:p w14:paraId="1D3993BE" w14:textId="51413D0A" w:rsidR="00F35C22" w:rsidRPr="00370941" w:rsidRDefault="00F35C22" w:rsidP="00F35C22">
      <w:pPr>
        <w:pStyle w:val="FootnoteText"/>
      </w:pPr>
      <w:r w:rsidRPr="00F35C22">
        <w:rPr>
          <w:vertAlign w:val="superscript"/>
        </w:rPr>
        <w:footnoteRef/>
      </w:r>
      <w:r w:rsidRPr="00F35C22">
        <w:t>Amateur Sports Act §10, 36 U.S.C.</w:t>
      </w:r>
      <w:r w:rsidRPr="00F35C22">
        <w:t xml:space="preserve"> </w:t>
      </w:r>
      <w:r w:rsidRPr="00F35C22">
        <w:t>§380.</w:t>
      </w:r>
    </w:p>
  </w:footnote>
  <w:footnote w:id="250">
    <w:p w14:paraId="2F10B04F" w14:textId="4622ACB5" w:rsidR="00F35C22" w:rsidRPr="00370941" w:rsidRDefault="00F35C22" w:rsidP="00F35C22">
      <w:pPr>
        <w:pStyle w:val="FootnoteText"/>
      </w:pPr>
      <w:r w:rsidRPr="00F35C22">
        <w:rPr>
          <w:vertAlign w:val="superscript"/>
        </w:rPr>
        <w:footnoteRef/>
      </w:r>
      <w:r w:rsidRPr="00F35C22">
        <w:rPr>
          <w:i/>
        </w:rPr>
        <w:t>See</w:t>
      </w:r>
      <w:r w:rsidRPr="00F35C22">
        <w:t xml:space="preserve"> 483 U.S.</w:t>
      </w:r>
      <w:r w:rsidRPr="00F35C22">
        <w:t xml:space="preserve"> </w:t>
      </w:r>
      <w:r w:rsidRPr="00F35C22">
        <w:t>at 539 (“[Congress] also could determine that unauthorized uses, even if not confusing, nevertheless may harm the USOC by lessening the distinctiveness and thus the commercial value of the marks.” (citation omitted)).</w:t>
      </w:r>
    </w:p>
  </w:footnote>
  <w:footnote w:id="251">
    <w:p w14:paraId="46BA95B0" w14:textId="24C75301" w:rsidR="00F35C22" w:rsidRPr="00370941" w:rsidRDefault="00F35C22" w:rsidP="00F35C22">
      <w:pPr>
        <w:pStyle w:val="FootnoteText"/>
      </w:pPr>
      <w:r w:rsidRPr="00F35C22">
        <w:rPr>
          <w:rStyle w:val="FootnoteReference"/>
          <w:rFonts w:eastAsiaTheme="majorEastAsia"/>
        </w:rPr>
        <w:footnoteRef/>
      </w:r>
      <w:r w:rsidRPr="00F35C22">
        <w:t>Vidal v.</w:t>
      </w:r>
      <w:r w:rsidRPr="00F35C22">
        <w:t xml:space="preserve"> </w:t>
      </w:r>
      <w:r w:rsidRPr="00F35C22">
        <w:t>Elster, 602 U.S.</w:t>
      </w:r>
      <w:r w:rsidRPr="00F35C22">
        <w:t xml:space="preserve"> </w:t>
      </w:r>
      <w:r w:rsidRPr="00F35C22">
        <w:t>286, 306–07 (2024).</w:t>
      </w:r>
    </w:p>
  </w:footnote>
  <w:footnote w:id="252">
    <w:p w14:paraId="545C4439" w14:textId="7E6034A0" w:rsidR="00F35C22" w:rsidRPr="00370941" w:rsidRDefault="00F35C22" w:rsidP="00F35C22">
      <w:pPr>
        <w:pStyle w:val="FootnoteText"/>
      </w:pPr>
      <w:r w:rsidRPr="00F35C22">
        <w:rPr>
          <w:vertAlign w:val="superscript"/>
        </w:rPr>
        <w:footnoteRef/>
      </w:r>
      <w:r w:rsidRPr="00F35C22">
        <w:t>483 U.S.</w:t>
      </w:r>
      <w:r w:rsidRPr="00F35C22">
        <w:t xml:space="preserve"> </w:t>
      </w:r>
      <w:r w:rsidRPr="00F35C22">
        <w:t>at 535.</w:t>
      </w:r>
    </w:p>
  </w:footnote>
  <w:footnote w:id="253">
    <w:p w14:paraId="6CBE9EAB" w14:textId="63D750C8"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536.</w:t>
      </w:r>
      <w:r w:rsidRPr="00F35C22">
        <w:t xml:space="preserve"> </w:t>
      </w:r>
      <w:r w:rsidRPr="00F35C22">
        <w:t>When the suit was in progress, the games were renamed simply Gay Games I.</w:t>
      </w:r>
      <w:r w:rsidRPr="00F35C22">
        <w:t xml:space="preserve"> </w:t>
      </w:r>
      <w:r w:rsidRPr="00F35C22">
        <w:rPr>
          <w:i/>
        </w:rPr>
        <w:t>Id</w:t>
      </w:r>
      <w:r w:rsidRPr="00F35C22">
        <w:t>.</w:t>
      </w:r>
    </w:p>
  </w:footnote>
  <w:footnote w:id="254">
    <w:p w14:paraId="337161C9" w14:textId="5642E292" w:rsidR="00F35C22" w:rsidRPr="00370941" w:rsidRDefault="00F35C22" w:rsidP="00F35C22">
      <w:pPr>
        <w:pStyle w:val="FootnoteText"/>
      </w:pPr>
      <w:r w:rsidRPr="00F35C22">
        <w:rPr>
          <w:vertAlign w:val="superscript"/>
        </w:rPr>
        <w:footnoteRef/>
      </w:r>
      <w:r w:rsidRPr="00F35C22">
        <w:rPr>
          <w:i/>
        </w:rPr>
        <w:t>Id</w:t>
      </w:r>
      <w:r w:rsidRPr="00F35C22">
        <w:t>.</w:t>
      </w:r>
    </w:p>
  </w:footnote>
  <w:footnote w:id="255">
    <w:p w14:paraId="292CD940" w14:textId="6C683048"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539–40.</w:t>
      </w:r>
      <w:r w:rsidRPr="00F35C22">
        <w:t xml:space="preserve"> </w:t>
      </w:r>
      <w:r w:rsidRPr="00F35C22">
        <w:t xml:space="preserve">The Court even cited and quoted the well-known case of </w:t>
      </w:r>
      <w:r w:rsidRPr="00F35C22">
        <w:rPr>
          <w:i/>
        </w:rPr>
        <w:t>International News Service v</w:t>
      </w:r>
      <w:r w:rsidRPr="00F35C22">
        <w:t>.</w:t>
      </w:r>
      <w:r w:rsidRPr="00F35C22">
        <w:t xml:space="preserve"> </w:t>
      </w:r>
      <w:r w:rsidRPr="00F35C22">
        <w:rPr>
          <w:i/>
        </w:rPr>
        <w:t>Associated Press</w:t>
      </w:r>
      <w:r w:rsidRPr="00F35C22">
        <w:t>, 248 U.S.</w:t>
      </w:r>
      <w:r w:rsidRPr="00F35C22">
        <w:t xml:space="preserve"> </w:t>
      </w:r>
      <w:r w:rsidRPr="00F35C22">
        <w:t>215, 239–40 (1918).</w:t>
      </w:r>
      <w:r w:rsidRPr="00F35C22">
        <w:t xml:space="preserve"> </w:t>
      </w:r>
      <w:r w:rsidRPr="00F35C22">
        <w:t>483 U.S.</w:t>
      </w:r>
      <w:r w:rsidRPr="00F35C22">
        <w:t xml:space="preserve"> </w:t>
      </w:r>
      <w:r w:rsidRPr="00F35C22">
        <w:t>at 532, 540.</w:t>
      </w:r>
    </w:p>
  </w:footnote>
  <w:footnote w:id="256">
    <w:p w14:paraId="77340B4B" w14:textId="51552B7C" w:rsidR="00F35C22" w:rsidRPr="00370941" w:rsidRDefault="00F35C22" w:rsidP="00F35C22">
      <w:pPr>
        <w:pStyle w:val="FootnoteText"/>
      </w:pPr>
      <w:r w:rsidRPr="00F35C22">
        <w:rPr>
          <w:vertAlign w:val="superscript"/>
        </w:rPr>
        <w:footnoteRef/>
      </w:r>
      <w:r w:rsidRPr="00F35C22">
        <w:rPr>
          <w:i/>
        </w:rPr>
        <w:t>See</w:t>
      </w:r>
      <w:r w:rsidRPr="00F35C22">
        <w:t xml:space="preserve"> 483 U.S.</w:t>
      </w:r>
      <w:r w:rsidRPr="00F35C22">
        <w:t xml:space="preserve"> </w:t>
      </w:r>
      <w:r w:rsidRPr="00F35C22">
        <w:t>at 535, 539–40.</w:t>
      </w:r>
      <w:r w:rsidRPr="00F35C22">
        <w:t xml:space="preserve"> </w:t>
      </w:r>
      <w:r w:rsidRPr="00F35C22">
        <w:t>The Court also cited its commercial speech precedents.</w:t>
      </w:r>
      <w:r w:rsidRPr="00F35C22">
        <w:t xml:space="preserve"> </w:t>
      </w:r>
      <w:r w:rsidRPr="00F35C22">
        <w:rPr>
          <w:i/>
        </w:rPr>
        <w:t>Id</w:t>
      </w:r>
      <w:r w:rsidRPr="00F35C22">
        <w:t>.</w:t>
      </w:r>
      <w:r w:rsidRPr="00F35C22">
        <w:t xml:space="preserve"> </w:t>
      </w:r>
      <w:r w:rsidRPr="00F35C22">
        <w:t>at 535 &amp; n.9.</w:t>
      </w:r>
    </w:p>
  </w:footnote>
  <w:footnote w:id="257">
    <w:p w14:paraId="5E69D729" w14:textId="4300ADFC" w:rsidR="00F35C22" w:rsidRPr="00370941" w:rsidRDefault="00F35C22" w:rsidP="00F35C22">
      <w:pPr>
        <w:pStyle w:val="FootnoteText"/>
      </w:pPr>
      <w:r w:rsidRPr="00F35C22">
        <w:rPr>
          <w:vertAlign w:val="superscript"/>
        </w:rPr>
        <w:footnoteRef/>
      </w:r>
      <w:r w:rsidRPr="00F35C22">
        <w:t xml:space="preserve">Justice Brennan dissented vigorously in </w:t>
      </w:r>
      <w:r w:rsidRPr="00F35C22">
        <w:rPr>
          <w:i/>
        </w:rPr>
        <w:t>SFAA</w:t>
      </w:r>
      <w:r w:rsidRPr="00F35C22">
        <w:t>, joined only by Justice Marshall.</w:t>
      </w:r>
      <w:r w:rsidRPr="00F35C22">
        <w:t xml:space="preserve"> </w:t>
      </w:r>
      <w:r w:rsidRPr="00F35C22">
        <w:rPr>
          <w:i/>
        </w:rPr>
        <w:t>See</w:t>
      </w:r>
      <w:r w:rsidRPr="00F35C22">
        <w:t xml:space="preserve"> </w:t>
      </w:r>
      <w:r w:rsidRPr="00F35C22">
        <w:rPr>
          <w:i/>
        </w:rPr>
        <w:t>id</w:t>
      </w:r>
      <w:r w:rsidRPr="00F35C22">
        <w:t>.</w:t>
      </w:r>
      <w:r w:rsidRPr="00F35C22">
        <w:t xml:space="preserve"> </w:t>
      </w:r>
      <w:r w:rsidRPr="00F35C22">
        <w:t>at 548 (Brennan, J., dissenting).</w:t>
      </w:r>
    </w:p>
  </w:footnote>
  <w:footnote w:id="258">
    <w:p w14:paraId="36A68870" w14:textId="0FEAA9D7" w:rsidR="00F35C22" w:rsidRPr="00F35C22" w:rsidRDefault="00F35C22" w:rsidP="00F35C22">
      <w:pPr>
        <w:pStyle w:val="FootnoteText"/>
      </w:pPr>
      <w:r w:rsidRPr="00F35C22">
        <w:rPr>
          <w:vertAlign w:val="superscript"/>
        </w:rPr>
        <w:footnoteRef/>
      </w:r>
      <w:r w:rsidRPr="00F35C22">
        <w:t>582 U.S.</w:t>
      </w:r>
      <w:r w:rsidRPr="00F35C22">
        <w:t xml:space="preserve"> </w:t>
      </w:r>
      <w:r w:rsidRPr="00F35C22">
        <w:t>218 (2017).</w:t>
      </w:r>
    </w:p>
    <w:p w14:paraId="2DCCFE51" w14:textId="77777777" w:rsidR="00F35C22" w:rsidRPr="00370941" w:rsidRDefault="00F35C22" w:rsidP="00FD0F5B">
      <w:pPr>
        <w:pStyle w:val="footnote"/>
      </w:pPr>
    </w:p>
  </w:footnote>
  <w:footnote w:id="259">
    <w:p w14:paraId="7CD2E937" w14:textId="0C1F7172"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223.</w:t>
      </w:r>
    </w:p>
    <w:p w14:paraId="4249D1A6" w14:textId="77777777" w:rsidR="00F35C22" w:rsidRPr="00370941" w:rsidRDefault="00F35C22" w:rsidP="00FD0F5B">
      <w:pPr>
        <w:pStyle w:val="footnote"/>
      </w:pPr>
    </w:p>
  </w:footnote>
  <w:footnote w:id="260">
    <w:p w14:paraId="145C016A" w14:textId="69A54AD1"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243–47 (opinion of Alito, J.).</w:t>
      </w:r>
      <w:r w:rsidRPr="00F35C22">
        <w:t xml:space="preserve"> </w:t>
      </w:r>
      <w:r w:rsidRPr="00F35C22">
        <w:t xml:space="preserve">The Court’s current commercial speech doctrine is guided by </w:t>
      </w:r>
      <w:r w:rsidRPr="00F35C22">
        <w:rPr>
          <w:rStyle w:val="BCasenamefull"/>
        </w:rPr>
        <w:t>Central Hudson Gas &amp; Electric Corp. v. Public Service Commission of N.Y.</w:t>
      </w:r>
      <w:r w:rsidRPr="00F35C22">
        <w:t>, 447 U.S.</w:t>
      </w:r>
      <w:r w:rsidRPr="00F35C22">
        <w:t xml:space="preserve"> </w:t>
      </w:r>
      <w:r w:rsidRPr="00F35C22">
        <w:t xml:space="preserve">557 (1980), although, as noted above, several Justices have expressed disagreement with the </w:t>
      </w:r>
      <w:r w:rsidRPr="00F35C22">
        <w:rPr>
          <w:i/>
        </w:rPr>
        <w:t>Central Hudson</w:t>
      </w:r>
      <w:r w:rsidRPr="00F35C22">
        <w:t xml:space="preserve"> analysis.</w:t>
      </w:r>
    </w:p>
    <w:p w14:paraId="28AEED4A" w14:textId="77777777" w:rsidR="00F35C22" w:rsidRPr="00370941" w:rsidRDefault="00F35C22" w:rsidP="00FD0F5B">
      <w:pPr>
        <w:pStyle w:val="footnote"/>
      </w:pPr>
    </w:p>
  </w:footnote>
  <w:footnote w:id="261">
    <w:p w14:paraId="3E9E89EC" w14:textId="05343628" w:rsidR="00F35C22" w:rsidRPr="00F35C22" w:rsidRDefault="00F35C22" w:rsidP="00F35C22">
      <w:pPr>
        <w:pStyle w:val="FootnoteText"/>
      </w:pPr>
      <w:r w:rsidRPr="00F35C22">
        <w:rPr>
          <w:vertAlign w:val="superscript"/>
        </w:rPr>
        <w:footnoteRef/>
      </w:r>
      <w:r w:rsidRPr="00F35C22">
        <w:rPr>
          <w:i/>
        </w:rPr>
        <w:t>Tam</w:t>
      </w:r>
      <w:r w:rsidRPr="00F35C22">
        <w:t>, 582 U.S.</w:t>
      </w:r>
      <w:r w:rsidRPr="00F35C22">
        <w:t xml:space="preserve"> </w:t>
      </w:r>
      <w:r w:rsidRPr="00F35C22">
        <w:t>at 250–53 (Kennedy, J., concurring).</w:t>
      </w:r>
    </w:p>
    <w:p w14:paraId="631DFC46" w14:textId="77777777" w:rsidR="00F35C22" w:rsidRPr="00370941" w:rsidRDefault="00F35C22" w:rsidP="00FD0F5B">
      <w:pPr>
        <w:pStyle w:val="footnote"/>
      </w:pPr>
    </w:p>
  </w:footnote>
  <w:footnote w:id="262">
    <w:p w14:paraId="64988EC6" w14:textId="3F0E442B" w:rsidR="00F35C22" w:rsidRPr="00F35C22" w:rsidRDefault="00F35C22" w:rsidP="00F35C22">
      <w:pPr>
        <w:pStyle w:val="FootnoteText"/>
      </w:pPr>
      <w:r w:rsidRPr="00F35C22">
        <w:rPr>
          <w:vertAlign w:val="superscript"/>
        </w:rPr>
        <w:footnoteRef/>
      </w:r>
      <w:r w:rsidRPr="00F35C22">
        <w:t xml:space="preserve">The implications of </w:t>
      </w:r>
      <w:r w:rsidRPr="00F35C22">
        <w:rPr>
          <w:i/>
        </w:rPr>
        <w:t>Tam</w:t>
      </w:r>
      <w:r w:rsidRPr="00F35C22">
        <w:t xml:space="preserve"> are discussed below in §IV-A of this chapter.</w:t>
      </w:r>
    </w:p>
    <w:p w14:paraId="4BAA24AF" w14:textId="77777777" w:rsidR="00F35C22" w:rsidRPr="00370941" w:rsidRDefault="00F35C22" w:rsidP="00FD0F5B">
      <w:pPr>
        <w:pStyle w:val="footnote"/>
      </w:pPr>
    </w:p>
  </w:footnote>
  <w:footnote w:id="263">
    <w:p w14:paraId="65FE20DD" w14:textId="54404D30" w:rsidR="00F35C22" w:rsidRPr="00370941" w:rsidRDefault="00F35C22" w:rsidP="00F35C22">
      <w:pPr>
        <w:pStyle w:val="FootnoteText"/>
      </w:pPr>
      <w:r w:rsidRPr="00F35C22">
        <w:rPr>
          <w:rStyle w:val="FootnoteReference"/>
          <w:rFonts w:eastAsiaTheme="majorEastAsia"/>
        </w:rPr>
        <w:footnoteRef/>
      </w:r>
      <w:r w:rsidRPr="00F35C22">
        <w:t>588 U.S.</w:t>
      </w:r>
      <w:r w:rsidRPr="00F35C22">
        <w:t xml:space="preserve"> </w:t>
      </w:r>
      <w:r w:rsidRPr="00F35C22">
        <w:t>388 (2019).</w:t>
      </w:r>
    </w:p>
  </w:footnote>
  <w:footnote w:id="264">
    <w:p w14:paraId="303BB308" w14:textId="1FEDB32F" w:rsidR="00F35C22" w:rsidRPr="00370941" w:rsidRDefault="00F35C22" w:rsidP="00F35C22">
      <w:pPr>
        <w:pStyle w:val="FootnoteText"/>
      </w:pPr>
      <w:r w:rsidRPr="00F35C22">
        <w:rPr>
          <w:vertAlign w:val="superscript"/>
        </w:rPr>
        <w:footnoteRef/>
      </w:r>
      <w:r w:rsidRPr="00F35C22">
        <w:t>Davis v.</w:t>
      </w:r>
      <w:r w:rsidRPr="00F35C22">
        <w:t xml:space="preserve"> </w:t>
      </w:r>
      <w:r w:rsidRPr="00F35C22">
        <w:t>The Walt Disney Co., 2004 WL 1895234, at *6 (D.</w:t>
      </w:r>
      <w:r w:rsidRPr="00F35C22">
        <w:t xml:space="preserve"> </w:t>
      </w:r>
      <w:r w:rsidRPr="00F35C22">
        <w:t>Minn.</w:t>
      </w:r>
      <w:r w:rsidRPr="00F35C22">
        <w:t xml:space="preserve"> </w:t>
      </w:r>
      <w:r w:rsidRPr="00F35C22">
        <w:t>Aug.</w:t>
      </w:r>
      <w:r w:rsidRPr="00F35C22">
        <w:t xml:space="preserve"> </w:t>
      </w:r>
      <w:r w:rsidRPr="00F35C22">
        <w:t>23, 2004).</w:t>
      </w:r>
    </w:p>
  </w:footnote>
  <w:footnote w:id="265">
    <w:p w14:paraId="3C4CFD35" w14:textId="215A02D6" w:rsidR="00F35C22" w:rsidRPr="00370941" w:rsidRDefault="00F35C22" w:rsidP="00F35C22">
      <w:pPr>
        <w:pStyle w:val="FootnoteText"/>
      </w:pPr>
      <w:r w:rsidRPr="00F35C22">
        <w:rPr>
          <w:vertAlign w:val="superscript"/>
        </w:rPr>
        <w:footnoteRef/>
      </w:r>
      <w:r w:rsidRPr="00F35C22">
        <w:rPr>
          <w:i/>
        </w:rPr>
        <w:t>Id</w:t>
      </w:r>
      <w:r w:rsidRPr="00F35C22">
        <w:t>.</w:t>
      </w:r>
    </w:p>
  </w:footnote>
  <w:footnote w:id="266">
    <w:p w14:paraId="717E090E" w14:textId="2775E00A" w:rsidR="00F35C22" w:rsidRPr="00370941" w:rsidRDefault="00F35C22" w:rsidP="00F35C22">
      <w:pPr>
        <w:pStyle w:val="FootnoteText"/>
      </w:pPr>
      <w:r w:rsidRPr="00F35C22">
        <w:rPr>
          <w:vertAlign w:val="superscript"/>
        </w:rPr>
        <w:footnoteRef/>
      </w:r>
      <w:r w:rsidRPr="00F35C22">
        <w:t>In a somewhat odd opinion, an Ohio district court found that a prior Sixth Circuit opinion had not limited dilution to commercial speech, and the district court denied a motion to dismiss on that basis.</w:t>
      </w:r>
      <w:r w:rsidRPr="00F35C22">
        <w:t xml:space="preserve"> </w:t>
      </w:r>
      <w:r w:rsidRPr="00F35C22">
        <w:t>Moore v.</w:t>
      </w:r>
      <w:r w:rsidRPr="00F35C22">
        <w:t xml:space="preserve"> </w:t>
      </w:r>
      <w:r w:rsidRPr="00F35C22">
        <w:t>The Weinstein Co., LLC, 2010 U.S.</w:t>
      </w:r>
      <w:r w:rsidRPr="00F35C22">
        <w:t xml:space="preserve"> </w:t>
      </w:r>
      <w:r w:rsidRPr="00F35C22">
        <w:t>Dist.</w:t>
      </w:r>
      <w:r w:rsidRPr="00F35C22">
        <w:t xml:space="preserve"> </w:t>
      </w:r>
      <w:r w:rsidRPr="00F35C22">
        <w:t>LEXIS 112587, at *35 (D.</w:t>
      </w:r>
      <w:r w:rsidRPr="00F35C22">
        <w:t xml:space="preserve"> </w:t>
      </w:r>
      <w:r w:rsidRPr="00F35C22">
        <w:t>Ohio May 12, 2010).</w:t>
      </w:r>
      <w:r w:rsidRPr="00F35C22">
        <w:t xml:space="preserve"> </w:t>
      </w:r>
      <w:r w:rsidRPr="00F35C22">
        <w:t xml:space="preserve">However, the case the court referred to, </w:t>
      </w:r>
      <w:r w:rsidRPr="00F35C22">
        <w:rPr>
          <w:i/>
        </w:rPr>
        <w:t>ETW Corp</w:t>
      </w:r>
      <w:r w:rsidRPr="00F35C22">
        <w:t>.</w:t>
      </w:r>
      <w:r w:rsidRPr="00F35C22">
        <w:t xml:space="preserve"> </w:t>
      </w:r>
      <w:r w:rsidRPr="00F35C22">
        <w:rPr>
          <w:i/>
        </w:rPr>
        <w:t>v</w:t>
      </w:r>
      <w:r w:rsidRPr="00F35C22">
        <w:t>.</w:t>
      </w:r>
      <w:r w:rsidRPr="00F35C22">
        <w:t xml:space="preserve"> </w:t>
      </w:r>
      <w:r w:rsidRPr="00F35C22">
        <w:rPr>
          <w:i/>
        </w:rPr>
        <w:t>Jireh Publishing, Inc</w:t>
      </w:r>
      <w:r w:rsidRPr="00F35C22">
        <w:t>., 332 F.3d 915, 67 USPQ2d 1065 (6th Cir.</w:t>
      </w:r>
      <w:r w:rsidRPr="00F35C22">
        <w:t xml:space="preserve"> </w:t>
      </w:r>
      <w:r w:rsidRPr="00F35C22">
        <w:t xml:space="preserve">2003), barely discussed the dilution claim, disposing of it in a footnote, </w:t>
      </w:r>
      <w:r w:rsidRPr="00F35C22">
        <w:rPr>
          <w:i/>
        </w:rPr>
        <w:t>id</w:t>
      </w:r>
      <w:r w:rsidRPr="00F35C22">
        <w:t>.</w:t>
      </w:r>
      <w:r w:rsidRPr="00F35C22">
        <w:t xml:space="preserve"> </w:t>
      </w:r>
      <w:r w:rsidRPr="00F35C22">
        <w:t>at 923 n.</w:t>
      </w:r>
      <w:proofErr w:type="gramStart"/>
      <w:r w:rsidRPr="00F35C22">
        <w:t>7, and</w:t>
      </w:r>
      <w:proofErr w:type="gramEnd"/>
      <w:r w:rsidRPr="00F35C22">
        <w:t xml:space="preserve"> did not have any reason to discuss the noncommercial use exclusion.</w:t>
      </w:r>
      <w:r w:rsidRPr="00F35C22">
        <w:t xml:space="preserve"> </w:t>
      </w:r>
      <w:r w:rsidRPr="00F35C22">
        <w:t xml:space="preserve">Thus, the district court in </w:t>
      </w:r>
      <w:r w:rsidRPr="00F35C22">
        <w:rPr>
          <w:i/>
        </w:rPr>
        <w:t xml:space="preserve">Moore </w:t>
      </w:r>
      <w:r w:rsidRPr="00F35C22">
        <w:t>should have considered on its own the extent to which the noncommercial use exclusion shields any use not considered commercial speech.</w:t>
      </w:r>
    </w:p>
  </w:footnote>
  <w:footnote w:id="267">
    <w:p w14:paraId="5CE98635" w14:textId="6A08B414" w:rsidR="00F35C22" w:rsidRPr="00370941" w:rsidRDefault="00F35C22" w:rsidP="00F35C22">
      <w:pPr>
        <w:pStyle w:val="FootnoteText"/>
      </w:pPr>
      <w:r w:rsidRPr="00F35C22">
        <w:rPr>
          <w:vertAlign w:val="superscript"/>
        </w:rPr>
        <w:footnoteRef/>
      </w:r>
      <w:r w:rsidRPr="00F35C22">
        <w:t>See Chapter 8 for a discussion of the requirement of fame.</w:t>
      </w:r>
    </w:p>
  </w:footnote>
  <w:footnote w:id="268">
    <w:p w14:paraId="54A3F583" w14:textId="26B72E3C" w:rsidR="00F35C22" w:rsidRPr="00370941" w:rsidRDefault="00F35C22" w:rsidP="00F35C22">
      <w:pPr>
        <w:pStyle w:val="FootnoteText"/>
      </w:pPr>
      <w:r w:rsidRPr="00F35C22">
        <w:rPr>
          <w:rStyle w:val="FootnoteReference"/>
          <w:rFonts w:eastAsiaTheme="majorEastAsia"/>
        </w:rPr>
        <w:footnoteRef/>
      </w:r>
      <w:r w:rsidRPr="00F35C22">
        <w:t>599 U.S.</w:t>
      </w:r>
      <w:r w:rsidRPr="00F35C22">
        <w:t xml:space="preserve"> </w:t>
      </w:r>
      <w:r w:rsidRPr="00F35C22">
        <w:t>140, 161–62 (2023).</w:t>
      </w:r>
      <w:r w:rsidRPr="00F35C22">
        <w:t xml:space="preserve"> </w:t>
      </w:r>
      <w:r w:rsidRPr="00F35C22">
        <w:t>This decision is discussed in the next section below.</w:t>
      </w:r>
    </w:p>
  </w:footnote>
  <w:footnote w:id="269">
    <w:p w14:paraId="1187235A" w14:textId="5C5DBB97" w:rsidR="00F35C22" w:rsidRPr="00370941" w:rsidRDefault="00F35C22" w:rsidP="00F35C22">
      <w:pPr>
        <w:pStyle w:val="FootnoteText"/>
      </w:pPr>
      <w:r w:rsidRPr="00F35C22">
        <w:rPr>
          <w:vertAlign w:val="superscript"/>
        </w:rPr>
        <w:footnoteRef/>
      </w:r>
      <w:r w:rsidRPr="00F35C22">
        <w:rPr>
          <w:i/>
        </w:rPr>
        <w:t xml:space="preserve">See </w:t>
      </w:r>
      <w:r w:rsidRPr="00F35C22">
        <w:t xml:space="preserve">William </w:t>
      </w:r>
      <w:proofErr w:type="spellStart"/>
      <w:r w:rsidRPr="00F35C22">
        <w:t>McGeveran</w:t>
      </w:r>
      <w:proofErr w:type="spellEnd"/>
      <w:r w:rsidRPr="00F35C22">
        <w:t xml:space="preserve">, </w:t>
      </w:r>
      <w:r w:rsidRPr="00F35C22">
        <w:rPr>
          <w:i/>
        </w:rPr>
        <w:t>The Trademark Fair Use Reform Act</w:t>
      </w:r>
      <w:r w:rsidRPr="00F35C22">
        <w:t>, 90 B.U.</w:t>
      </w:r>
      <w:r w:rsidRPr="00F35C22">
        <w:t xml:space="preserve"> </w:t>
      </w:r>
      <w:r w:rsidRPr="00F35C22">
        <w:t>L.</w:t>
      </w:r>
      <w:r w:rsidRPr="00F35C22">
        <w:t xml:space="preserve"> </w:t>
      </w:r>
      <w:r w:rsidRPr="00F35C22">
        <w:t>Rev.</w:t>
      </w:r>
      <w:r w:rsidRPr="00F35C22">
        <w:t xml:space="preserve"> </w:t>
      </w:r>
      <w:r w:rsidRPr="00F35C22">
        <w:t>2267, 2269 (2010) (noting that many defendants are unwilling to defend potential suits);</w:t>
      </w:r>
      <w:r w:rsidRPr="00F35C22">
        <w:t xml:space="preserve"> </w:t>
      </w:r>
      <w:r w:rsidRPr="00F35C22">
        <w:t xml:space="preserve">Paul Alan Levy, </w:t>
      </w:r>
      <w:r w:rsidRPr="00F35C22">
        <w:rPr>
          <w:i/>
        </w:rPr>
        <w:t>The Trademark Dilution Revision Act—A Consumer Perspective</w:t>
      </w:r>
      <w:r w:rsidRPr="00F35C22">
        <w:t xml:space="preserve">, 16 </w:t>
      </w:r>
      <w:r w:rsidRPr="00F35C22">
        <w:rPr>
          <w:smallCaps/>
        </w:rPr>
        <w:t>Ford.</w:t>
      </w:r>
      <w:r w:rsidRPr="00F35C22">
        <w:rPr>
          <w:smallCaps/>
        </w:rPr>
        <w:t xml:space="preserve"> </w:t>
      </w:r>
      <w:proofErr w:type="spellStart"/>
      <w:r w:rsidRPr="00F35C22">
        <w:rPr>
          <w:smallCaps/>
        </w:rPr>
        <w:t>Intell</w:t>
      </w:r>
      <w:proofErr w:type="spellEnd"/>
      <w:r w:rsidRPr="00F35C22">
        <w:rPr>
          <w:smallCaps/>
        </w:rPr>
        <w:t>.</w:t>
      </w:r>
      <w:r w:rsidRPr="00F35C22">
        <w:rPr>
          <w:smallCaps/>
        </w:rPr>
        <w:t xml:space="preserve"> </w:t>
      </w:r>
      <w:r w:rsidRPr="00F35C22">
        <w:rPr>
          <w:smallCaps/>
        </w:rPr>
        <w:t>Prop.</w:t>
      </w:r>
      <w:r w:rsidRPr="00F35C22">
        <w:rPr>
          <w:smallCaps/>
        </w:rPr>
        <w:t xml:space="preserve"> </w:t>
      </w:r>
      <w:r w:rsidRPr="00F35C22">
        <w:rPr>
          <w:smallCaps/>
        </w:rPr>
        <w:t>Media &amp; Ent.</w:t>
      </w:r>
      <w:r w:rsidRPr="00F35C22">
        <w:rPr>
          <w:smallCaps/>
        </w:rPr>
        <w:t xml:space="preserve"> </w:t>
      </w:r>
      <w:r w:rsidRPr="00F35C22">
        <w:rPr>
          <w:smallCaps/>
        </w:rPr>
        <w:t>L.J</w:t>
      </w:r>
      <w:r w:rsidRPr="00F35C22">
        <w:t>.</w:t>
      </w:r>
      <w:r w:rsidRPr="00F35C22">
        <w:t xml:space="preserve"> </w:t>
      </w:r>
      <w:r w:rsidRPr="00F35C22">
        <w:t>1189, 1208 (2006) (discussing the expense of defending trademark suits).</w:t>
      </w:r>
    </w:p>
  </w:footnote>
  <w:footnote w:id="270">
    <w:p w14:paraId="03A4EAF1" w14:textId="104522A2" w:rsidR="00F35C22" w:rsidRPr="00370941" w:rsidRDefault="00F35C22" w:rsidP="00F35C22">
      <w:pPr>
        <w:pStyle w:val="FootnoteText"/>
      </w:pPr>
      <w:r w:rsidRPr="00F35C22">
        <w:rPr>
          <w:vertAlign w:val="superscript"/>
        </w:rPr>
        <w:footnoteRef/>
      </w:r>
      <w:r w:rsidRPr="00F35C22">
        <w:rPr>
          <w:i/>
        </w:rPr>
        <w:t>See</w:t>
      </w:r>
      <w:r w:rsidRPr="00F35C22">
        <w:t xml:space="preserve"> Trademark Technical and Conforming Amendment Act of 2010, Pub.</w:t>
      </w:r>
      <w:r w:rsidRPr="00F35C22">
        <w:t xml:space="preserve"> </w:t>
      </w:r>
      <w:r w:rsidRPr="00F35C22">
        <w:t>L.</w:t>
      </w:r>
      <w:r w:rsidRPr="00F35C22">
        <w:t xml:space="preserve"> </w:t>
      </w:r>
      <w:r w:rsidRPr="00F35C22">
        <w:t>No.</w:t>
      </w:r>
      <w:r w:rsidRPr="00F35C22">
        <w:t xml:space="preserve"> </w:t>
      </w:r>
      <w:r w:rsidRPr="00F35C22">
        <w:t>111-146, 124 Stat.</w:t>
      </w:r>
      <w:r w:rsidRPr="00F35C22">
        <w:t xml:space="preserve"> </w:t>
      </w:r>
      <w:r w:rsidRPr="00F35C22">
        <w:t>66 (2010) (requiring Patent &amp; Trademark Office to study trademark bullying);</w:t>
      </w:r>
      <w:r w:rsidRPr="00F35C22">
        <w:t xml:space="preserve"> </w:t>
      </w:r>
      <w:r w:rsidRPr="00F35C22">
        <w:t>Request for Comments:</w:t>
      </w:r>
      <w:r w:rsidRPr="00F35C22">
        <w:t xml:space="preserve"> </w:t>
      </w:r>
      <w:r w:rsidRPr="00F35C22">
        <w:t>Trademark Litigation Tactics, USPTO, http://www.uspto.gov/trademarks/litigation_study.jsp (requesting comments).</w:t>
      </w:r>
    </w:p>
  </w:footnote>
  <w:footnote w:id="271">
    <w:p w14:paraId="79EB1080" w14:textId="474E64A9" w:rsidR="00F35C22" w:rsidRPr="00370941" w:rsidRDefault="00F35C22" w:rsidP="00F35C22">
      <w:pPr>
        <w:pStyle w:val="FootnoteText"/>
      </w:pPr>
      <w:r w:rsidRPr="00F35C22">
        <w:rPr>
          <w:vertAlign w:val="superscript"/>
        </w:rPr>
        <w:footnoteRef/>
      </w:r>
      <w:r w:rsidRPr="00F35C22">
        <w:rPr>
          <w:i/>
        </w:rPr>
        <w:t>See</w:t>
      </w:r>
      <w:r w:rsidRPr="00F35C22">
        <w:t xml:space="preserve"> Chapter 9, §II.E.</w:t>
      </w:r>
      <w:proofErr w:type="gramStart"/>
      <w:r w:rsidRPr="00F35C22">
        <w:t>2.b.</w:t>
      </w:r>
      <w:proofErr w:type="gramEnd"/>
    </w:p>
  </w:footnote>
  <w:footnote w:id="272">
    <w:p w14:paraId="05549153" w14:textId="352AA9F1" w:rsidR="00F35C22" w:rsidRPr="00370941" w:rsidRDefault="00F35C22" w:rsidP="00F35C22">
      <w:pPr>
        <w:pStyle w:val="FootnoteText"/>
      </w:pPr>
      <w:r w:rsidRPr="00F35C22">
        <w:rPr>
          <w:vertAlign w:val="superscript"/>
        </w:rPr>
        <w:footnoteRef/>
      </w:r>
      <w:r w:rsidRPr="00F35C22">
        <w:t>These uses may also be the subject of litigation under the ACPA.</w:t>
      </w:r>
      <w:r w:rsidRPr="00F35C22">
        <w:t xml:space="preserve"> </w:t>
      </w:r>
      <w:r w:rsidRPr="00F35C22">
        <w:t>Dilution issues relating to the ACPA are discussed in Chapter 14.</w:t>
      </w:r>
    </w:p>
  </w:footnote>
  <w:footnote w:id="273">
    <w:p w14:paraId="085AFEE2" w14:textId="60A2E0AB" w:rsidR="00F35C22" w:rsidRPr="00370941" w:rsidRDefault="00F35C22" w:rsidP="00F35C22">
      <w:pPr>
        <w:pStyle w:val="FootnoteText"/>
      </w:pPr>
      <w:r w:rsidRPr="00F35C22">
        <w:rPr>
          <w:rStyle w:val="FootnoteReference"/>
          <w:rFonts w:eastAsiaTheme="majorEastAsia"/>
        </w:rPr>
        <w:footnoteRef/>
      </w:r>
      <w:r w:rsidRPr="00F35C22">
        <w:t>599 U.S.</w:t>
      </w:r>
      <w:r w:rsidRPr="00F35C22">
        <w:t xml:space="preserve"> </w:t>
      </w:r>
      <w:r w:rsidRPr="00F35C22">
        <w:t>140 (2023).</w:t>
      </w:r>
    </w:p>
  </w:footnote>
  <w:footnote w:id="274">
    <w:p w14:paraId="370E4A94" w14:textId="25788FFF"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t>.</w:t>
      </w:r>
      <w:r w:rsidRPr="00F35C22">
        <w:t xml:space="preserve"> </w:t>
      </w:r>
      <w:r w:rsidRPr="00F35C22">
        <w:t>at 150.</w:t>
      </w:r>
    </w:p>
  </w:footnote>
  <w:footnote w:id="275">
    <w:p w14:paraId="49139340" w14:textId="68BC4588" w:rsidR="00F35C22" w:rsidRPr="00F35C22" w:rsidRDefault="00F35C22" w:rsidP="00F35C22">
      <w:pPr>
        <w:pStyle w:val="FootnoteText"/>
      </w:pPr>
      <w:r w:rsidRPr="00F35C22">
        <w:rPr>
          <w:rStyle w:val="FootnoteReference"/>
          <w:rFonts w:eastAsiaTheme="majorEastAsia"/>
        </w:rPr>
        <w:footnoteRef/>
      </w:r>
      <w:r w:rsidRPr="00F35C22">
        <w:rPr>
          <w:i/>
        </w:rPr>
        <w:t>Id</w:t>
      </w:r>
      <w:r w:rsidRPr="00F35C22">
        <w:t>.</w:t>
      </w:r>
      <w:r w:rsidRPr="00F35C22">
        <w:t xml:space="preserve"> </w:t>
      </w:r>
      <w:r w:rsidRPr="00F35C22">
        <w:t>at 153–156, 159.</w:t>
      </w:r>
      <w:r w:rsidRPr="00F35C22">
        <w:t xml:space="preserve"> </w:t>
      </w:r>
      <w:r w:rsidRPr="00F35C22">
        <w:t xml:space="preserve">The alternative test rejected by the Court was promulgated by the Second Circuit in </w:t>
      </w:r>
      <w:r w:rsidRPr="00F35C22">
        <w:rPr>
          <w:rStyle w:val="BCasenamefull"/>
        </w:rPr>
        <w:t>Rogers v. Grimaldi</w:t>
      </w:r>
      <w:r w:rsidRPr="00F35C22">
        <w:t>, 875 F.2d 994 (2d Cir.</w:t>
      </w:r>
      <w:r w:rsidRPr="00F35C22">
        <w:t xml:space="preserve"> </w:t>
      </w:r>
      <w:r w:rsidRPr="00F35C22">
        <w:t>1989), which, for expressive works, required plaintiff to show that the defendant’s use “‘has no artistic relevance to the underlying work’ or that it ‘explicitly misleads as to the source or the content of the work.’” 599 U.S.</w:t>
      </w:r>
      <w:r w:rsidRPr="00F35C22">
        <w:t xml:space="preserve"> </w:t>
      </w:r>
      <w:r w:rsidRPr="00F35C22">
        <w:t xml:space="preserve">at 151, </w:t>
      </w:r>
      <w:r w:rsidRPr="00F35C22">
        <w:rPr>
          <w:i/>
        </w:rPr>
        <w:t>quoting Rogers</w:t>
      </w:r>
      <w:r w:rsidRPr="00F35C22">
        <w:t>, 875 F.2d at 999.</w:t>
      </w:r>
      <w:r w:rsidRPr="00F35C22">
        <w:t xml:space="preserve"> </w:t>
      </w:r>
      <w:r w:rsidRPr="00F35C22">
        <w:t xml:space="preserve">The Court limited its opinion to the situation where the alleged infringing use was as a trademark, and did not address the use of </w:t>
      </w:r>
      <w:r w:rsidRPr="00F35C22">
        <w:rPr>
          <w:i/>
        </w:rPr>
        <w:t>Rogers</w:t>
      </w:r>
      <w:r w:rsidRPr="00F35C22">
        <w:t xml:space="preserve"> in other situations.</w:t>
      </w:r>
      <w:r w:rsidRPr="00F35C22">
        <w:t xml:space="preserve"> </w:t>
      </w:r>
      <w:r w:rsidRPr="00F35C22">
        <w:rPr>
          <w:i/>
        </w:rPr>
        <w:t>Id</w:t>
      </w:r>
      <w:r w:rsidRPr="00F35C22">
        <w:t>.</w:t>
      </w:r>
      <w:r w:rsidRPr="00F35C22">
        <w:t xml:space="preserve"> </w:t>
      </w:r>
      <w:r w:rsidRPr="00F35C22">
        <w:t>at 163.</w:t>
      </w:r>
      <w:r w:rsidRPr="00F35C22">
        <w:t xml:space="preserve"> </w:t>
      </w:r>
      <w:r w:rsidRPr="00F35C22">
        <w:rPr>
          <w:rStyle w:val="BCasenamefull"/>
        </w:rPr>
        <w:t>See Punchbowl, Inc. v. AJ Press, Inc.</w:t>
      </w:r>
      <w:r w:rsidRPr="00F35C22">
        <w:t>, 90 F.4th 1022 (9th Cir.</w:t>
      </w:r>
      <w:r w:rsidRPr="00F35C22">
        <w:t xml:space="preserve"> </w:t>
      </w:r>
      <w:r w:rsidRPr="00F35C22">
        <w:t xml:space="preserve">2024) (holding that previous Ninth Circuit precedent regarding the use of </w:t>
      </w:r>
      <w:r w:rsidRPr="00F35C22">
        <w:rPr>
          <w:i/>
        </w:rPr>
        <w:t xml:space="preserve">Rogers, </w:t>
      </w:r>
      <w:r w:rsidRPr="00F35C22">
        <w:t xml:space="preserve">where the infringing use is as a mark, was overruled by </w:t>
      </w:r>
      <w:r w:rsidRPr="00F35C22">
        <w:rPr>
          <w:i/>
        </w:rPr>
        <w:t>Jack Daniel’s</w:t>
      </w:r>
      <w:r w:rsidRPr="00F35C22">
        <w:t xml:space="preserve">.) </w:t>
      </w:r>
    </w:p>
    <w:p w14:paraId="0F04E594" w14:textId="77777777" w:rsidR="00F35C22" w:rsidRPr="00370941" w:rsidRDefault="00F35C22" w:rsidP="00D302F4">
      <w:pPr>
        <w:pStyle w:val="FootnoteText"/>
      </w:pPr>
    </w:p>
  </w:footnote>
  <w:footnote w:id="276">
    <w:p w14:paraId="3568EE4B" w14:textId="26D85E73" w:rsidR="00F35C22" w:rsidRPr="00370941" w:rsidRDefault="00F35C22" w:rsidP="00F35C22">
      <w:pPr>
        <w:pStyle w:val="FootnoteText"/>
      </w:pPr>
      <w:r w:rsidRPr="00F35C22">
        <w:rPr>
          <w:rStyle w:val="FootnoteReference"/>
          <w:rFonts w:eastAsiaTheme="majorEastAsia"/>
        </w:rPr>
        <w:footnoteRef/>
      </w:r>
      <w:r w:rsidRPr="00F35C22">
        <w:t>599 U.S.</w:t>
      </w:r>
      <w:r w:rsidRPr="00F35C22">
        <w:t xml:space="preserve"> </w:t>
      </w:r>
      <w:r w:rsidRPr="00F35C22">
        <w:t>at 161–62.</w:t>
      </w:r>
    </w:p>
  </w:footnote>
  <w:footnote w:id="277">
    <w:p w14:paraId="2D3ECDC5" w14:textId="1D378155"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t>.</w:t>
      </w:r>
      <w:r w:rsidRPr="00F35C22">
        <w:t xml:space="preserve"> </w:t>
      </w:r>
      <w:r w:rsidRPr="00F35C22">
        <w:t xml:space="preserve">at 161–2, </w:t>
      </w:r>
      <w:r w:rsidRPr="00F35C22">
        <w:rPr>
          <w:i/>
        </w:rPr>
        <w:t>quoting</w:t>
      </w:r>
      <w:r w:rsidRPr="00F35C22">
        <w:t xml:space="preserve"> 953 F.3d at 1176.</w:t>
      </w:r>
    </w:p>
  </w:footnote>
  <w:footnote w:id="278">
    <w:p w14:paraId="64B7E938" w14:textId="756968A0" w:rsidR="00F35C22" w:rsidRPr="00F35C22" w:rsidRDefault="00F35C22" w:rsidP="00F35C22">
      <w:pPr>
        <w:pStyle w:val="FootnoteText"/>
      </w:pPr>
      <w:r w:rsidRPr="00F35C22">
        <w:rPr>
          <w:rStyle w:val="FootnoteReference"/>
          <w:rFonts w:eastAsiaTheme="majorEastAsia"/>
        </w:rPr>
        <w:footnoteRef/>
      </w:r>
      <w:r w:rsidRPr="00F35C22">
        <w:rPr>
          <w:i/>
        </w:rPr>
        <w:t>Id</w:t>
      </w:r>
      <w:r w:rsidRPr="00F35C22">
        <w:t>.</w:t>
      </w:r>
      <w:r w:rsidRPr="00F35C22">
        <w:t xml:space="preserve"> </w:t>
      </w:r>
      <w:r w:rsidRPr="00F35C22">
        <w:t>at 162.</w:t>
      </w:r>
      <w:r w:rsidRPr="00F35C22">
        <w:t xml:space="preserve"> </w:t>
      </w:r>
    </w:p>
    <w:p w14:paraId="7E7AF875" w14:textId="77777777" w:rsidR="00F35C22" w:rsidRPr="00370941" w:rsidRDefault="00F35C22" w:rsidP="00D302F4">
      <w:pPr>
        <w:pStyle w:val="FootnoteText"/>
      </w:pPr>
    </w:p>
  </w:footnote>
  <w:footnote w:id="279">
    <w:p w14:paraId="721E2262" w14:textId="0DA208AD"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t xml:space="preserve">., </w:t>
      </w:r>
      <w:r w:rsidRPr="00F35C22">
        <w:rPr>
          <w:i/>
        </w:rPr>
        <w:t>citing</w:t>
      </w:r>
      <w:r w:rsidRPr="00F35C22">
        <w:t xml:space="preserve"> 15 U.S.C.</w:t>
      </w:r>
      <w:r w:rsidRPr="00F35C22">
        <w:t xml:space="preserve"> </w:t>
      </w:r>
      <w:r w:rsidRPr="00F35C22">
        <w:t>§ 1125(c)(3)(A).</w:t>
      </w:r>
    </w:p>
  </w:footnote>
  <w:footnote w:id="280">
    <w:p w14:paraId="656D9711" w14:textId="1C339FEE"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t>.</w:t>
      </w:r>
    </w:p>
  </w:footnote>
  <w:footnote w:id="281">
    <w:p w14:paraId="2FB0444E" w14:textId="038B2117"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t>.</w:t>
      </w:r>
      <w:r w:rsidRPr="00F35C22">
        <w:t xml:space="preserve"> </w:t>
      </w:r>
      <w:r w:rsidRPr="00F35C22">
        <w:t>(emphasis in original).</w:t>
      </w:r>
    </w:p>
  </w:footnote>
  <w:footnote w:id="282">
    <w:p w14:paraId="06E1D6F7" w14:textId="0B81289B"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t>.</w:t>
      </w:r>
    </w:p>
  </w:footnote>
  <w:footnote w:id="283">
    <w:p w14:paraId="2C4BCEC9" w14:textId="74FF6D17" w:rsidR="00F35C22" w:rsidRPr="00370941" w:rsidRDefault="00F35C22" w:rsidP="00F35C22">
      <w:pPr>
        <w:pStyle w:val="FootnoteText"/>
      </w:pPr>
      <w:r w:rsidRPr="00F35C22">
        <w:rPr>
          <w:vertAlign w:val="superscript"/>
        </w:rPr>
        <w:footnoteRef/>
      </w:r>
      <w:r w:rsidRPr="00F35C22">
        <w:rPr>
          <w:i/>
        </w:rPr>
        <w:t>See</w:t>
      </w:r>
      <w:r w:rsidRPr="00F35C22">
        <w:t xml:space="preserve"> Section 43(c)(3)(A)(ii), 15 U.S.C.</w:t>
      </w:r>
      <w:r w:rsidRPr="00F35C22">
        <w:t xml:space="preserve"> </w:t>
      </w:r>
      <w:r w:rsidRPr="00F35C22">
        <w:t>§1125(c)(3)(A)(ii).</w:t>
      </w:r>
    </w:p>
  </w:footnote>
  <w:footnote w:id="284">
    <w:p w14:paraId="60FDFCC1" w14:textId="4407CF98" w:rsidR="00F35C22" w:rsidRPr="00370941" w:rsidRDefault="00F35C22" w:rsidP="00F35C22">
      <w:pPr>
        <w:pStyle w:val="FootnoteText"/>
      </w:pPr>
      <w:r w:rsidRPr="00F35C22">
        <w:rPr>
          <w:vertAlign w:val="superscript"/>
        </w:rPr>
        <w:footnoteRef/>
      </w:r>
      <w:r w:rsidRPr="00F35C22">
        <w:rPr>
          <w:i/>
        </w:rPr>
        <w:t>Cf</w:t>
      </w:r>
      <w:r w:rsidRPr="00F35C22">
        <w:t>.</w:t>
      </w:r>
      <w:r w:rsidRPr="00F35C22">
        <w:t xml:space="preserve"> </w:t>
      </w:r>
      <w:r w:rsidRPr="00F35C22">
        <w:t>Jordache Enters., Inc.</w:t>
      </w:r>
      <w:r w:rsidRPr="00F35C22">
        <w:t xml:space="preserve"> </w:t>
      </w:r>
      <w:r w:rsidRPr="00F35C22">
        <w:t>v.</w:t>
      </w:r>
      <w:r w:rsidRPr="00F35C22">
        <w:t xml:space="preserve"> </w:t>
      </w:r>
      <w:r w:rsidRPr="00F35C22">
        <w:t>Hogg Wyld, Ltd., 828 F.2d 1482, 4 USPQ2d 1216 (10th Cir.</w:t>
      </w:r>
      <w:r w:rsidRPr="00F35C22">
        <w:t xml:space="preserve"> </w:t>
      </w:r>
      <w:r w:rsidRPr="00F35C22">
        <w:t xml:space="preserve">1987) (use of </w:t>
      </w:r>
      <w:proofErr w:type="spellStart"/>
      <w:r w:rsidRPr="00F35C22">
        <w:t>Lardashe</w:t>
      </w:r>
      <w:proofErr w:type="spellEnd"/>
      <w:r w:rsidRPr="00F35C22">
        <w:t xml:space="preserve"> as mark on clothes for women not tarnishing under New Mexico law);</w:t>
      </w:r>
      <w:r w:rsidRPr="00F35C22">
        <w:t xml:space="preserve"> </w:t>
      </w:r>
      <w:r w:rsidRPr="00F35C22">
        <w:t>Tommy Hilfiger Licensing, Inc.</w:t>
      </w:r>
      <w:r w:rsidRPr="00F35C22">
        <w:t xml:space="preserve"> </w:t>
      </w:r>
      <w:r w:rsidRPr="00F35C22">
        <w:t>v.</w:t>
      </w:r>
      <w:r w:rsidRPr="00F35C22">
        <w:t xml:space="preserve"> </w:t>
      </w:r>
      <w:r w:rsidRPr="00F35C22">
        <w:t>Nature Labs, LLC, 221 F.</w:t>
      </w:r>
      <w:r w:rsidRPr="00F35C22">
        <w:t xml:space="preserve"> </w:t>
      </w:r>
      <w:r w:rsidRPr="00F35C22">
        <w:t>Supp.</w:t>
      </w:r>
      <w:r w:rsidRPr="00F35C22">
        <w:t xml:space="preserve"> </w:t>
      </w:r>
      <w:r w:rsidRPr="00F35C22">
        <w:t>2d 410 (S.D.N.Y.</w:t>
      </w:r>
      <w:r w:rsidRPr="00F35C22">
        <w:t xml:space="preserve"> </w:t>
      </w:r>
      <w:r w:rsidRPr="00F35C22">
        <w:t>2002).</w:t>
      </w:r>
      <w:r w:rsidRPr="00F35C22">
        <w:t xml:space="preserve"> </w:t>
      </w:r>
      <w:r w:rsidRPr="00F35C22">
        <w:t>However, such uses have another problem:</w:t>
      </w:r>
      <w:r w:rsidRPr="00F35C22">
        <w:t xml:space="preserve"> </w:t>
      </w:r>
      <w:r w:rsidRPr="00F35C22">
        <w:t>if they are trademark uses, it will be difficult to show that they are not commercial uses of the famous mark.</w:t>
      </w:r>
      <w:r w:rsidRPr="00F35C22">
        <w:t xml:space="preserve"> </w:t>
      </w:r>
      <w:r w:rsidRPr="00F35C22">
        <w:t xml:space="preserve">Thus, in </w:t>
      </w:r>
      <w:r w:rsidRPr="00F35C22">
        <w:rPr>
          <w:i/>
        </w:rPr>
        <w:t>Louis Vuitton Malletier, S</w:t>
      </w:r>
      <w:r w:rsidRPr="00F35C22">
        <w:t>.</w:t>
      </w:r>
      <w:r w:rsidRPr="00F35C22">
        <w:rPr>
          <w:i/>
        </w:rPr>
        <w:t>A</w:t>
      </w:r>
      <w:r w:rsidRPr="00F35C22">
        <w:t>.</w:t>
      </w:r>
      <w:r w:rsidRPr="00F35C22">
        <w:t xml:space="preserve"> </w:t>
      </w:r>
      <w:r w:rsidRPr="00F35C22">
        <w:rPr>
          <w:i/>
        </w:rPr>
        <w:t>v</w:t>
      </w:r>
      <w:r w:rsidRPr="00F35C22">
        <w:t>.</w:t>
      </w:r>
      <w:r w:rsidRPr="00F35C22">
        <w:t xml:space="preserve"> </w:t>
      </w:r>
      <w:r w:rsidRPr="00F35C22">
        <w:rPr>
          <w:i/>
        </w:rPr>
        <w:t xml:space="preserve">Haute </w:t>
      </w:r>
      <w:proofErr w:type="spellStart"/>
      <w:r w:rsidRPr="00F35C22">
        <w:rPr>
          <w:i/>
        </w:rPr>
        <w:t>Diggity</w:t>
      </w:r>
      <w:proofErr w:type="spellEnd"/>
      <w:r w:rsidRPr="00F35C22">
        <w:rPr>
          <w:i/>
        </w:rPr>
        <w:t xml:space="preserve"> Dog, LLC</w:t>
      </w:r>
      <w:r w:rsidRPr="00F35C22">
        <w:t>, 507 F.3d 252, 84 USPQ2d 1969 (4th Cir.</w:t>
      </w:r>
      <w:r w:rsidRPr="00F35C22">
        <w:t xml:space="preserve"> </w:t>
      </w:r>
      <w:r w:rsidRPr="00F35C22">
        <w:t xml:space="preserve">2007), the defendant produced a line of pet toys whose names parodied famous marks—one was a chew toy in the shape of a handbag called Chewy </w:t>
      </w:r>
      <w:proofErr w:type="spellStart"/>
      <w:r w:rsidRPr="00F35C22">
        <w:t>Vuiton</w:t>
      </w:r>
      <w:proofErr w:type="spellEnd"/>
      <w:r w:rsidRPr="00F35C22">
        <w:t>.</w:t>
      </w:r>
      <w:r w:rsidRPr="00F35C22">
        <w:t xml:space="preserve"> </w:t>
      </w:r>
      <w:r w:rsidRPr="00F35C22">
        <w:t>Because the name was used as a trademark for the toy, the Fourth Circuit held that the defendant could not avail itself of the fair use exclusion of §43(c)(3)(A).</w:t>
      </w:r>
      <w:r w:rsidRPr="00F35C22">
        <w:t xml:space="preserve"> </w:t>
      </w:r>
      <w:r w:rsidRPr="00F35C22">
        <w:t>507 F.3d at 266.</w:t>
      </w:r>
      <w:r w:rsidRPr="00F35C22">
        <w:t xml:space="preserve"> </w:t>
      </w:r>
      <w:r w:rsidRPr="00F35C22">
        <w:t>The court did not even address the noncommercial use exclusion;</w:t>
      </w:r>
      <w:r w:rsidRPr="00F35C22">
        <w:t xml:space="preserve"> </w:t>
      </w:r>
      <w:r w:rsidRPr="00F35C22">
        <w:t>presumably, it thought that the use was “commercial” in that the use promoted the sale of a product.</w:t>
      </w:r>
      <w:r w:rsidRPr="00F35C22">
        <w:t xml:space="preserve"> </w:t>
      </w:r>
      <w:r w:rsidRPr="00F35C22">
        <w:t>Unless all parodies are deemed noncommercial (because they make fun of the famous mark and thereby have communicative value), such trademark uses ordinarily will be deemed commercial.</w:t>
      </w:r>
      <w:r w:rsidRPr="00F35C22">
        <w:t xml:space="preserve"> </w:t>
      </w:r>
      <w:r w:rsidRPr="00F35C22">
        <w:t xml:space="preserve">In </w:t>
      </w:r>
      <w:r w:rsidRPr="00F35C22">
        <w:rPr>
          <w:rStyle w:val="BCasenamefull"/>
        </w:rPr>
        <w:t>New York Yankees Partnership v. IET Products &amp; Services, Inc.</w:t>
      </w:r>
      <w:r w:rsidRPr="00F35C22">
        <w:t>, 114 USPQ2d 1497 (T.T.A.B.</w:t>
      </w:r>
      <w:r w:rsidRPr="00F35C22">
        <w:t xml:space="preserve"> </w:t>
      </w:r>
      <w:r w:rsidRPr="00F35C22">
        <w:t>2015), the TTAB rejected an attempt to use a parody defense to dilution.</w:t>
      </w:r>
      <w:r w:rsidRPr="00F35C22">
        <w:t xml:space="preserve"> </w:t>
      </w:r>
      <w:r w:rsidRPr="00F35C22">
        <w:t>The applicant was attempting to register THE HOUSE THAT JUICE BUILT and an alteration of the New York Yankees “</w:t>
      </w:r>
      <w:proofErr w:type="spellStart"/>
      <w:r w:rsidRPr="00F35C22">
        <w:t>Tophat</w:t>
      </w:r>
      <w:proofErr w:type="spellEnd"/>
      <w:r w:rsidRPr="00F35C22">
        <w:t>” logo with a syringe substituted for a baseball bat as marks.</w:t>
      </w:r>
      <w:r w:rsidRPr="00F35C22">
        <w:t xml:space="preserve"> </w:t>
      </w:r>
      <w:r w:rsidRPr="00F35C22">
        <w:rPr>
          <w:i/>
        </w:rPr>
        <w:t>Id</w:t>
      </w:r>
      <w:r w:rsidRPr="00F35C22">
        <w:t>.</w:t>
      </w:r>
      <w:r w:rsidRPr="00F35C22">
        <w:t xml:space="preserve"> </w:t>
      </w:r>
      <w:r w:rsidRPr="00F35C22">
        <w:t>at 1508.</w:t>
      </w:r>
      <w:r w:rsidRPr="00F35C22">
        <w:t xml:space="preserve"> </w:t>
      </w:r>
      <w:r w:rsidRPr="00F35C22">
        <w:t>The Board apparently categorically rejected the Fourth Circuit’s concept that a parody may preclude dilution, a conclusion that is at least problematic.</w:t>
      </w:r>
      <w:r w:rsidRPr="00F35C22">
        <w:t xml:space="preserve"> </w:t>
      </w:r>
      <w:r w:rsidRPr="00F35C22">
        <w:rPr>
          <w:i/>
        </w:rPr>
        <w:t>See id.</w:t>
      </w:r>
      <w:r w:rsidRPr="00F35C22">
        <w:rPr>
          <w:i/>
        </w:rPr>
        <w:t xml:space="preserve"> </w:t>
      </w:r>
      <w:r w:rsidRPr="00F35C22">
        <w:t>at 1509–10.</w:t>
      </w:r>
      <w:r w:rsidRPr="00F35C22">
        <w:t xml:space="preserve"> </w:t>
      </w:r>
      <w:r w:rsidRPr="00F35C22">
        <w:t>That aspect of the Board’s decision is discussed further in Chapter 9, §II.D.</w:t>
      </w:r>
      <w:r w:rsidRPr="00F35C22">
        <w:t xml:space="preserve"> </w:t>
      </w:r>
      <w:r w:rsidRPr="00F35C22">
        <w:rPr>
          <w:i/>
        </w:rPr>
        <w:t>See</w:t>
      </w:r>
      <w:r w:rsidRPr="00F35C22">
        <w:t xml:space="preserve"> American Express Mktg.</w:t>
      </w:r>
      <w:r w:rsidRPr="00F35C22">
        <w:t xml:space="preserve"> </w:t>
      </w:r>
      <w:r w:rsidRPr="00F35C22">
        <w:t>&amp; Dev.</w:t>
      </w:r>
      <w:r w:rsidRPr="00F35C22">
        <w:t xml:space="preserve"> </w:t>
      </w:r>
      <w:r w:rsidRPr="00F35C22">
        <w:t>Corp.</w:t>
      </w:r>
      <w:r w:rsidRPr="00F35C22">
        <w:t xml:space="preserve"> </w:t>
      </w:r>
      <w:r w:rsidRPr="00F35C22">
        <w:t>v.</w:t>
      </w:r>
      <w:r w:rsidRPr="00F35C22">
        <w:t xml:space="preserve"> </w:t>
      </w:r>
      <w:r w:rsidRPr="00F35C22">
        <w:t>Gilad Dev.</w:t>
      </w:r>
      <w:r w:rsidRPr="00F35C22">
        <w:t xml:space="preserve"> </w:t>
      </w:r>
      <w:r w:rsidRPr="00F35C22">
        <w:t>Corp., 94 USPQ2d 1294, 1298 (T.T.A.B.</w:t>
      </w:r>
      <w:r w:rsidRPr="00F35C22">
        <w:t xml:space="preserve"> </w:t>
      </w:r>
      <w:r w:rsidRPr="00F35C22">
        <w:t>2010) (denying application of noncommercial use exclusion in opposition proceedings).</w:t>
      </w:r>
    </w:p>
  </w:footnote>
  <w:footnote w:id="285">
    <w:p w14:paraId="0F61E6B8" w14:textId="2E832FCD" w:rsidR="00F35C22" w:rsidRPr="00370941" w:rsidRDefault="00F35C22" w:rsidP="00F35C22">
      <w:pPr>
        <w:pStyle w:val="FootnoteText"/>
      </w:pPr>
      <w:r w:rsidRPr="00F35C22">
        <w:rPr>
          <w:vertAlign w:val="superscript"/>
        </w:rPr>
        <w:footnoteRef/>
      </w:r>
      <w:r w:rsidRPr="00F35C22">
        <w:t>This is particularly true of the Senate.</w:t>
      </w:r>
      <w:r w:rsidRPr="00F35C22">
        <w:t xml:space="preserve"> </w:t>
      </w:r>
      <w:r w:rsidRPr="00F35C22">
        <w:t>The House would have eliminated the noncommercial use exclusion and replaced it with a fair use exclusion, but it was restored by the Senate.</w:t>
      </w:r>
    </w:p>
  </w:footnote>
  <w:footnote w:id="286">
    <w:p w14:paraId="1C7FD468" w14:textId="4E779E0D" w:rsidR="00F35C22" w:rsidRPr="00370941" w:rsidRDefault="00F35C22" w:rsidP="00F35C22">
      <w:pPr>
        <w:pStyle w:val="FootnoteText"/>
      </w:pPr>
      <w:r w:rsidRPr="00F35C22">
        <w:rPr>
          <w:vertAlign w:val="superscript"/>
        </w:rPr>
        <w:footnoteRef/>
      </w:r>
      <w:r w:rsidRPr="00F35C22">
        <w:t>The issue of parodies and dilution is discussed in more detail in Chapter 3, §IV.B.3, and Chapter 9, §II.E.</w:t>
      </w:r>
      <w:proofErr w:type="gramStart"/>
      <w:r w:rsidRPr="00F35C22">
        <w:t>2.c.</w:t>
      </w:r>
      <w:proofErr w:type="gramEnd"/>
      <w:r w:rsidRPr="00F35C22">
        <w:t xml:space="preserve"> </w:t>
      </w:r>
      <w:r w:rsidRPr="00F35C22">
        <w:t>The legislative history of the noncommercial use exclusion is discussed in §IV.A, above.</w:t>
      </w:r>
    </w:p>
  </w:footnote>
  <w:footnote w:id="287">
    <w:p w14:paraId="3AA90FE5" w14:textId="6208BC08" w:rsidR="00F35C22" w:rsidRPr="00370941" w:rsidRDefault="00F35C22" w:rsidP="00F35C22">
      <w:pPr>
        <w:pStyle w:val="FootnoteText"/>
      </w:pPr>
      <w:r w:rsidRPr="00F35C22">
        <w:rPr>
          <w:vertAlign w:val="superscript"/>
        </w:rPr>
        <w:footnoteRef/>
      </w:r>
      <w:r w:rsidRPr="00F35C22">
        <w:t xml:space="preserve">811 F.2d 26, 1 USPQ2d 1753 (1st Cir.), </w:t>
      </w:r>
      <w:r w:rsidRPr="00F35C22">
        <w:rPr>
          <w:i/>
        </w:rPr>
        <w:t>cert</w:t>
      </w:r>
      <w:r w:rsidRPr="00F35C22">
        <w:t>.</w:t>
      </w:r>
      <w:r w:rsidRPr="00F35C22">
        <w:t xml:space="preserve"> </w:t>
      </w:r>
      <w:r w:rsidRPr="00F35C22">
        <w:rPr>
          <w:i/>
        </w:rPr>
        <w:t>denied</w:t>
      </w:r>
      <w:r w:rsidRPr="00F35C22">
        <w:t>, 483 U.S.</w:t>
      </w:r>
      <w:r w:rsidRPr="00F35C22">
        <w:t xml:space="preserve"> </w:t>
      </w:r>
      <w:r w:rsidRPr="00F35C22">
        <w:t>1013 (1987).</w:t>
      </w:r>
    </w:p>
  </w:footnote>
  <w:footnote w:id="288">
    <w:p w14:paraId="4A883A57" w14:textId="04225E72" w:rsidR="00F35C22" w:rsidRPr="00370941" w:rsidRDefault="00F35C22" w:rsidP="00F35C22">
      <w:pPr>
        <w:pStyle w:val="FootnoteText"/>
      </w:pPr>
      <w:r w:rsidRPr="00F35C22">
        <w:rPr>
          <w:vertAlign w:val="superscript"/>
        </w:rPr>
        <w:footnoteRef/>
      </w:r>
      <w:r w:rsidRPr="00F35C22">
        <w:t>Id.</w:t>
      </w:r>
      <w:r w:rsidRPr="00F35C22">
        <w:t xml:space="preserve"> </w:t>
      </w:r>
      <w:r w:rsidRPr="00F35C22">
        <w:t>at 26.</w:t>
      </w:r>
      <w:r w:rsidRPr="00F35C22">
        <w:t xml:space="preserve"> </w:t>
      </w:r>
      <w:r w:rsidRPr="00F35C22">
        <w:t>The parody was called L.L.</w:t>
      </w:r>
      <w:r w:rsidRPr="00F35C22">
        <w:t xml:space="preserve"> </w:t>
      </w:r>
      <w:r w:rsidRPr="00F35C22">
        <w:t>Beam’s Back-to-School-Sex-Catalog.</w:t>
      </w:r>
      <w:r w:rsidRPr="00F35C22">
        <w:t xml:space="preserve"> </w:t>
      </w:r>
      <w:r w:rsidRPr="00F35C22">
        <w:t xml:space="preserve">It may be a trademark </w:t>
      </w:r>
      <w:proofErr w:type="gramStart"/>
      <w:r w:rsidRPr="00F35C22">
        <w:t>use,</w:t>
      </w:r>
      <w:proofErr w:type="gramEnd"/>
      <w:r w:rsidRPr="00F35C22">
        <w:t xml:space="preserve"> in which case the noncommercial use exclusion would not apply to that use—not because it is “commercial” but because it is a trademark use.</w:t>
      </w:r>
      <w:r w:rsidRPr="00F35C22">
        <w:t xml:space="preserve"> </w:t>
      </w:r>
      <w:r w:rsidRPr="00F35C22">
        <w:rPr>
          <w:i/>
        </w:rPr>
        <w:t>See</w:t>
      </w:r>
      <w:r w:rsidRPr="00F35C22">
        <w:t xml:space="preserve"> Jack Daniel’s Props., Inc.</w:t>
      </w:r>
      <w:r w:rsidRPr="00F35C22">
        <w:t xml:space="preserve"> </w:t>
      </w:r>
      <w:r w:rsidRPr="00F35C22">
        <w:t>v.</w:t>
      </w:r>
      <w:r w:rsidRPr="00F35C22">
        <w:t xml:space="preserve"> </w:t>
      </w:r>
      <w:r w:rsidRPr="00F35C22">
        <w:t>VIP Prods.</w:t>
      </w:r>
      <w:r w:rsidRPr="00F35C22">
        <w:t xml:space="preserve"> </w:t>
      </w:r>
      <w:r w:rsidRPr="00F35C22">
        <w:t>LLC, 599 U.S.</w:t>
      </w:r>
      <w:r w:rsidRPr="00F35C22">
        <w:t xml:space="preserve"> </w:t>
      </w:r>
      <w:r w:rsidRPr="00F35C22">
        <w:t>140, 161–63 (2023).</w:t>
      </w:r>
    </w:p>
  </w:footnote>
  <w:footnote w:id="289">
    <w:p w14:paraId="1D1CB26A" w14:textId="1AA9048B" w:rsidR="00F35C22" w:rsidRPr="00370941" w:rsidRDefault="00F35C22" w:rsidP="00F35C22">
      <w:pPr>
        <w:pStyle w:val="FootnoteText"/>
      </w:pPr>
      <w:r w:rsidRPr="00F35C22">
        <w:rPr>
          <w:vertAlign w:val="superscript"/>
        </w:rPr>
        <w:footnoteRef/>
      </w:r>
      <w:r w:rsidRPr="00F35C22">
        <w:t>811 F.2d at 29–32.</w:t>
      </w:r>
    </w:p>
  </w:footnote>
  <w:footnote w:id="290">
    <w:p w14:paraId="5193E151" w14:textId="5442FEBD"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32.</w:t>
      </w:r>
      <w:r w:rsidRPr="00F35C22">
        <w:t xml:space="preserve"> </w:t>
      </w:r>
      <w:r w:rsidRPr="00F35C22">
        <w:t>However, other parodies involving sex or drugs did not always fare as well under state dilution laws.</w:t>
      </w:r>
      <w:r w:rsidRPr="00F35C22">
        <w:t xml:space="preserve"> </w:t>
      </w:r>
      <w:r w:rsidRPr="00F35C22">
        <w:rPr>
          <w:i/>
        </w:rPr>
        <w:t>E</w:t>
      </w:r>
      <w:r w:rsidRPr="00F35C22">
        <w:t>.</w:t>
      </w:r>
      <w:r w:rsidRPr="00F35C22">
        <w:rPr>
          <w:i/>
        </w:rPr>
        <w:t>g</w:t>
      </w:r>
      <w:r w:rsidRPr="00F35C22">
        <w:t>., American Express Co.</w:t>
      </w:r>
      <w:r w:rsidRPr="00F35C22">
        <w:t xml:space="preserve"> </w:t>
      </w:r>
      <w:r w:rsidRPr="00F35C22">
        <w:t>v.</w:t>
      </w:r>
      <w:r w:rsidRPr="00F35C22">
        <w:t xml:space="preserve"> </w:t>
      </w:r>
      <w:proofErr w:type="spellStart"/>
      <w:r w:rsidRPr="00F35C22">
        <w:t>Vibra</w:t>
      </w:r>
      <w:proofErr w:type="spellEnd"/>
      <w:r w:rsidRPr="00F35C22">
        <w:t xml:space="preserve"> Approved Labs.</w:t>
      </w:r>
      <w:r w:rsidRPr="00F35C22">
        <w:t xml:space="preserve"> </w:t>
      </w:r>
      <w:r w:rsidRPr="00F35C22">
        <w:t>Co., 10 USPQ2d 2006 (S.D.N.Y.</w:t>
      </w:r>
      <w:r w:rsidRPr="00F35C22">
        <w:t xml:space="preserve"> </w:t>
      </w:r>
      <w:r w:rsidRPr="00F35C22">
        <w:t>1989);</w:t>
      </w:r>
      <w:r w:rsidRPr="00F35C22">
        <w:t xml:space="preserve"> </w:t>
      </w:r>
      <w:r w:rsidRPr="00F35C22">
        <w:t>Original Appalachian Artworks, Inc.</w:t>
      </w:r>
      <w:r w:rsidRPr="00F35C22">
        <w:t xml:space="preserve"> </w:t>
      </w:r>
      <w:r w:rsidRPr="00F35C22">
        <w:t>v.</w:t>
      </w:r>
      <w:r w:rsidRPr="00F35C22">
        <w:t xml:space="preserve"> </w:t>
      </w:r>
      <w:r w:rsidRPr="00F35C22">
        <w:t>Topps Chewing Gum, Inc., 642 F.</w:t>
      </w:r>
      <w:r w:rsidRPr="00F35C22">
        <w:t xml:space="preserve"> </w:t>
      </w:r>
      <w:r w:rsidRPr="00F35C22">
        <w:t>Supp.</w:t>
      </w:r>
      <w:r w:rsidRPr="00F35C22">
        <w:t xml:space="preserve"> </w:t>
      </w:r>
      <w:r w:rsidRPr="00F35C22">
        <w:t>1031, 231 USPQ 850 (N.D.</w:t>
      </w:r>
      <w:r w:rsidRPr="00F35C22">
        <w:t xml:space="preserve"> </w:t>
      </w:r>
      <w:r w:rsidRPr="00F35C22">
        <w:t>Ga.</w:t>
      </w:r>
      <w:r w:rsidRPr="00F35C22">
        <w:t xml:space="preserve"> </w:t>
      </w:r>
      <w:r w:rsidRPr="00F35C22">
        <w:t>1986);</w:t>
      </w:r>
      <w:r w:rsidRPr="00F35C22">
        <w:t xml:space="preserve"> </w:t>
      </w:r>
      <w:r w:rsidRPr="00F35C22">
        <w:t>Tetley, Inc.</w:t>
      </w:r>
      <w:r w:rsidRPr="00F35C22">
        <w:t xml:space="preserve"> </w:t>
      </w:r>
      <w:r w:rsidRPr="00F35C22">
        <w:t>v.</w:t>
      </w:r>
      <w:r w:rsidRPr="00F35C22">
        <w:t xml:space="preserve"> </w:t>
      </w:r>
      <w:r w:rsidRPr="00F35C22">
        <w:t>Topps Chewing Gum, Inc., 556 F.</w:t>
      </w:r>
      <w:r w:rsidRPr="00F35C22">
        <w:t xml:space="preserve"> </w:t>
      </w:r>
      <w:r w:rsidRPr="00F35C22">
        <w:t>Supp.</w:t>
      </w:r>
      <w:r w:rsidRPr="00F35C22">
        <w:t xml:space="preserve"> </w:t>
      </w:r>
      <w:r w:rsidRPr="00F35C22">
        <w:t>785, 217 USPQ 1128 (E.D.N.Y.</w:t>
      </w:r>
      <w:r w:rsidRPr="00F35C22">
        <w:t xml:space="preserve"> </w:t>
      </w:r>
      <w:r w:rsidRPr="00F35C22">
        <w:t>1983);</w:t>
      </w:r>
      <w:r w:rsidRPr="00F35C22">
        <w:t xml:space="preserve"> </w:t>
      </w:r>
      <w:r w:rsidRPr="00F35C22">
        <w:t>Pillsbury Co.</w:t>
      </w:r>
      <w:r w:rsidRPr="00F35C22">
        <w:t xml:space="preserve"> </w:t>
      </w:r>
      <w:r w:rsidRPr="00F35C22">
        <w:t>v.</w:t>
      </w:r>
      <w:r w:rsidRPr="00F35C22">
        <w:t xml:space="preserve"> </w:t>
      </w:r>
      <w:r w:rsidRPr="00F35C22">
        <w:t>Milky Way Prods., Inc., 215 USPQ 124, 134–35 (N.D.</w:t>
      </w:r>
      <w:r w:rsidRPr="00F35C22">
        <w:t xml:space="preserve"> </w:t>
      </w:r>
      <w:r w:rsidRPr="00F35C22">
        <w:t>Ga.</w:t>
      </w:r>
      <w:r w:rsidRPr="00F35C22">
        <w:t xml:space="preserve"> </w:t>
      </w:r>
      <w:r w:rsidRPr="00F35C22">
        <w:t>1981);</w:t>
      </w:r>
      <w:r w:rsidRPr="00F35C22">
        <w:t xml:space="preserve"> </w:t>
      </w:r>
      <w:r w:rsidRPr="00F35C22">
        <w:t>Coca-Cola Co.</w:t>
      </w:r>
      <w:r w:rsidRPr="00F35C22">
        <w:t xml:space="preserve"> </w:t>
      </w:r>
      <w:r w:rsidRPr="00F35C22">
        <w:t>v.</w:t>
      </w:r>
      <w:r w:rsidRPr="00F35C22">
        <w:t xml:space="preserve"> </w:t>
      </w:r>
      <w:r w:rsidRPr="00F35C22">
        <w:t>Gemini Rising, Inc., 346 F.</w:t>
      </w:r>
      <w:r w:rsidRPr="00F35C22">
        <w:t xml:space="preserve"> </w:t>
      </w:r>
      <w:r w:rsidRPr="00F35C22">
        <w:t>Supp.</w:t>
      </w:r>
      <w:r w:rsidRPr="00F35C22">
        <w:t xml:space="preserve"> </w:t>
      </w:r>
      <w:r w:rsidRPr="00F35C22">
        <w:t>1183, 175 USPQ 56 (E.D.N.Y.</w:t>
      </w:r>
      <w:r w:rsidRPr="00F35C22">
        <w:t xml:space="preserve"> </w:t>
      </w:r>
      <w:r w:rsidRPr="00F35C22">
        <w:t>1972).</w:t>
      </w:r>
    </w:p>
  </w:footnote>
  <w:footnote w:id="291">
    <w:p w14:paraId="6C9D271F" w14:textId="54ACEEA3" w:rsidR="00F35C22" w:rsidRPr="00F35C22" w:rsidRDefault="00F35C22" w:rsidP="00F35C22">
      <w:pPr>
        <w:pStyle w:val="FootnoteText"/>
      </w:pPr>
      <w:r w:rsidRPr="00F35C22">
        <w:rPr>
          <w:vertAlign w:val="superscript"/>
        </w:rPr>
        <w:footnoteRef/>
      </w:r>
      <w:r w:rsidRPr="00F35C22">
        <w:rPr>
          <w:i/>
        </w:rPr>
        <w:t>See</w:t>
      </w:r>
      <w:r w:rsidRPr="00F35C22">
        <w:t xml:space="preserve"> New York Times Co.</w:t>
      </w:r>
      <w:r w:rsidRPr="00F35C22">
        <w:t xml:space="preserve"> </w:t>
      </w:r>
      <w:r w:rsidRPr="00F35C22">
        <w:t>v.</w:t>
      </w:r>
      <w:r w:rsidRPr="00F35C22">
        <w:t xml:space="preserve"> </w:t>
      </w:r>
      <w:r w:rsidRPr="00F35C22">
        <w:t>Sullivan, 376 U.S.</w:t>
      </w:r>
      <w:r w:rsidRPr="00F35C22">
        <w:t xml:space="preserve"> </w:t>
      </w:r>
      <w:r w:rsidRPr="00F35C22">
        <w:t>254, 266 (1964);</w:t>
      </w:r>
      <w:r w:rsidRPr="00F35C22">
        <w:t xml:space="preserve"> </w:t>
      </w:r>
      <w:r w:rsidRPr="00F35C22">
        <w:t>Hoffman v.</w:t>
      </w:r>
      <w:r w:rsidRPr="00F35C22">
        <w:t xml:space="preserve"> </w:t>
      </w:r>
      <w:r w:rsidRPr="00F35C22">
        <w:t>Capital Cities/ABC, Inc., 255 F.3d 1180, 1184–86, 59 USPQ2d 1363 (9th Cir.</w:t>
      </w:r>
      <w:r w:rsidRPr="00F35C22">
        <w:t xml:space="preserve"> </w:t>
      </w:r>
      <w:r w:rsidRPr="00F35C22">
        <w:t>2001);</w:t>
      </w:r>
      <w:r w:rsidRPr="00F35C22">
        <w:t xml:space="preserve"> </w:t>
      </w:r>
      <w:proofErr w:type="spellStart"/>
      <w:r w:rsidRPr="00F35C22">
        <w:t>Cardtoons</w:t>
      </w:r>
      <w:proofErr w:type="spellEnd"/>
      <w:r w:rsidRPr="00F35C22">
        <w:t>, L.C.</w:t>
      </w:r>
      <w:r w:rsidRPr="00F35C22">
        <w:t xml:space="preserve"> </w:t>
      </w:r>
      <w:r w:rsidRPr="00F35C22">
        <w:t>v.</w:t>
      </w:r>
      <w:r w:rsidRPr="00F35C22">
        <w:t xml:space="preserve"> </w:t>
      </w:r>
      <w:r w:rsidRPr="00F35C22">
        <w:t xml:space="preserve">Major League Baseball Players </w:t>
      </w:r>
      <w:proofErr w:type="spellStart"/>
      <w:r w:rsidRPr="00F35C22">
        <w:t>Ass’n</w:t>
      </w:r>
      <w:proofErr w:type="spellEnd"/>
      <w:r w:rsidRPr="00F35C22">
        <w:t>, 95 F.3d 959, 970, 39 USPQ2d 1865 (10th Cir.</w:t>
      </w:r>
      <w:r w:rsidRPr="00F35C22">
        <w:t xml:space="preserve"> </w:t>
      </w:r>
      <w:r w:rsidRPr="00F35C22">
        <w:t xml:space="preserve">1996), </w:t>
      </w:r>
      <w:r w:rsidRPr="00F35C22">
        <w:rPr>
          <w:i/>
        </w:rPr>
        <w:t>cert</w:t>
      </w:r>
      <w:r w:rsidRPr="00F35C22">
        <w:t>.</w:t>
      </w:r>
      <w:r w:rsidRPr="00F35C22">
        <w:t xml:space="preserve"> </w:t>
      </w:r>
      <w:r w:rsidRPr="00F35C22">
        <w:rPr>
          <w:i/>
        </w:rPr>
        <w:t>denied</w:t>
      </w:r>
      <w:r w:rsidRPr="00F35C22">
        <w:t>, 531 U.S.</w:t>
      </w:r>
      <w:r w:rsidRPr="00F35C22">
        <w:t xml:space="preserve"> </w:t>
      </w:r>
      <w:r w:rsidRPr="00F35C22">
        <w:t>873 (2000).</w:t>
      </w:r>
    </w:p>
    <w:p w14:paraId="63F2C2D3" w14:textId="77777777" w:rsidR="00F35C22" w:rsidRPr="00370941" w:rsidRDefault="00F35C22" w:rsidP="00FD0F5B">
      <w:pPr>
        <w:pStyle w:val="footnote"/>
      </w:pPr>
    </w:p>
  </w:footnote>
  <w:footnote w:id="292">
    <w:p w14:paraId="21687A68" w14:textId="2FB9B9BD" w:rsidR="00F35C22" w:rsidRPr="00370941" w:rsidRDefault="00F35C22" w:rsidP="00F35C22">
      <w:pPr>
        <w:pStyle w:val="FootnoteText"/>
      </w:pPr>
      <w:r w:rsidRPr="00F35C22">
        <w:rPr>
          <w:vertAlign w:val="superscript"/>
        </w:rPr>
        <w:footnoteRef/>
      </w:r>
      <w:r w:rsidRPr="00F35C22">
        <w:t>95 F.3d 959.</w:t>
      </w:r>
    </w:p>
  </w:footnote>
  <w:footnote w:id="293">
    <w:p w14:paraId="30AB0011" w14:textId="094BBC3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970.</w:t>
      </w:r>
    </w:p>
  </w:footnote>
  <w:footnote w:id="294">
    <w:p w14:paraId="59C40554" w14:textId="069D6AA6" w:rsidR="00F35C22" w:rsidRPr="00370941" w:rsidRDefault="00F35C22" w:rsidP="00F35C22">
      <w:pPr>
        <w:pStyle w:val="FootnoteText"/>
      </w:pPr>
      <w:r w:rsidRPr="00F35C22">
        <w:rPr>
          <w:vertAlign w:val="superscript"/>
        </w:rPr>
        <w:footnoteRef/>
      </w:r>
      <w:r w:rsidRPr="00F35C22">
        <w:t>28 F.</w:t>
      </w:r>
      <w:r w:rsidRPr="00F35C22">
        <w:t xml:space="preserve"> </w:t>
      </w:r>
      <w:r w:rsidRPr="00F35C22">
        <w:t>Supp.</w:t>
      </w:r>
      <w:r w:rsidRPr="00F35C22">
        <w:t xml:space="preserve"> </w:t>
      </w:r>
      <w:r w:rsidRPr="00F35C22">
        <w:t>2d 1120 (C.D.</w:t>
      </w:r>
      <w:r w:rsidRPr="00F35C22">
        <w:t xml:space="preserve"> </w:t>
      </w:r>
      <w:r w:rsidRPr="00F35C22">
        <w:t>Cal.</w:t>
      </w:r>
      <w:r w:rsidRPr="00F35C22">
        <w:t xml:space="preserve"> </w:t>
      </w:r>
      <w:r w:rsidRPr="00F35C22">
        <w:t xml:space="preserve">1998), </w:t>
      </w:r>
      <w:r w:rsidRPr="00F35C22">
        <w:rPr>
          <w:i/>
        </w:rPr>
        <w:t>aff’d</w:t>
      </w:r>
      <w:r w:rsidRPr="00F35C22">
        <w:t>, 296 F.3d 894, 63 USPQ2d 1715 (9th Cir.</w:t>
      </w:r>
      <w:r w:rsidRPr="00F35C22">
        <w:t xml:space="preserve"> </w:t>
      </w:r>
      <w:r w:rsidRPr="00F35C22">
        <w:t xml:space="preserve">2002), </w:t>
      </w:r>
      <w:r w:rsidRPr="00F35C22">
        <w:rPr>
          <w:i/>
        </w:rPr>
        <w:t>cert</w:t>
      </w:r>
      <w:r w:rsidRPr="00F35C22">
        <w:t>.</w:t>
      </w:r>
      <w:r w:rsidRPr="00F35C22">
        <w:t xml:space="preserve"> </w:t>
      </w:r>
      <w:r w:rsidRPr="00F35C22">
        <w:rPr>
          <w:i/>
        </w:rPr>
        <w:t>denied</w:t>
      </w:r>
      <w:r w:rsidRPr="00F35C22">
        <w:t>, 537 U.S.</w:t>
      </w:r>
      <w:r w:rsidRPr="00F35C22">
        <w:t xml:space="preserve"> </w:t>
      </w:r>
      <w:r w:rsidRPr="00F35C22">
        <w:t>1171 (2003).</w:t>
      </w:r>
    </w:p>
  </w:footnote>
  <w:footnote w:id="295">
    <w:p w14:paraId="37BA3EDC" w14:textId="60110811"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1125.</w:t>
      </w:r>
    </w:p>
  </w:footnote>
  <w:footnote w:id="296">
    <w:p w14:paraId="0CD4DD0F" w14:textId="086F6300"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1155.</w:t>
      </w:r>
    </w:p>
  </w:footnote>
  <w:footnote w:id="297">
    <w:p w14:paraId="77F67540" w14:textId="34359CEA"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1156.</w:t>
      </w:r>
    </w:p>
  </w:footnote>
  <w:footnote w:id="298">
    <w:p w14:paraId="533DC617" w14:textId="07D19367" w:rsidR="00F35C22" w:rsidRPr="00370941" w:rsidRDefault="00F35C22" w:rsidP="00F35C22">
      <w:pPr>
        <w:pStyle w:val="FootnoteText"/>
      </w:pPr>
      <w:r w:rsidRPr="00F35C22">
        <w:rPr>
          <w:vertAlign w:val="superscript"/>
        </w:rPr>
        <w:footnoteRef/>
      </w:r>
      <w:r w:rsidRPr="00F35C22">
        <w:rPr>
          <w:i/>
        </w:rPr>
        <w:t>Id</w:t>
      </w:r>
      <w:r w:rsidRPr="00F35C22">
        <w:t>.</w:t>
      </w:r>
    </w:p>
  </w:footnote>
  <w:footnote w:id="299">
    <w:p w14:paraId="0A8B81E8" w14:textId="0E109A75" w:rsidR="00F35C22" w:rsidRPr="00370941" w:rsidRDefault="00F35C22" w:rsidP="00F35C22">
      <w:pPr>
        <w:pStyle w:val="FootnoteText"/>
      </w:pPr>
      <w:r w:rsidRPr="00F35C22">
        <w:rPr>
          <w:vertAlign w:val="superscript"/>
        </w:rPr>
        <w:footnoteRef/>
      </w:r>
      <w:r w:rsidRPr="00F35C22">
        <w:rPr>
          <w:i/>
        </w:rPr>
        <w:t>Id</w:t>
      </w:r>
      <w:r w:rsidRPr="00F35C22">
        <w:t>.</w:t>
      </w:r>
    </w:p>
  </w:footnote>
  <w:footnote w:id="300">
    <w:p w14:paraId="426E9964" w14:textId="24434C83" w:rsidR="00F35C22" w:rsidRPr="00370941" w:rsidRDefault="00F35C22" w:rsidP="00F35C22">
      <w:pPr>
        <w:pStyle w:val="FootnoteText"/>
      </w:pPr>
      <w:r w:rsidRPr="00F35C22">
        <w:rPr>
          <w:vertAlign w:val="superscript"/>
        </w:rPr>
        <w:footnoteRef/>
      </w:r>
      <w:r w:rsidRPr="00F35C22">
        <w:t>Mattel, Inc.</w:t>
      </w:r>
      <w:r w:rsidRPr="00F35C22">
        <w:t xml:space="preserve"> </w:t>
      </w:r>
      <w:r w:rsidRPr="00F35C22">
        <w:t>v.</w:t>
      </w:r>
      <w:r w:rsidRPr="00F35C22">
        <w:t xml:space="preserve"> </w:t>
      </w:r>
      <w:r w:rsidRPr="00F35C22">
        <w:t>MCA Records, Inc., 296 F.3d 894, 63 USPQ2d 1715 (9th Cir.</w:t>
      </w:r>
      <w:r w:rsidRPr="00F35C22">
        <w:t xml:space="preserve"> </w:t>
      </w:r>
      <w:r w:rsidRPr="00F35C22">
        <w:t xml:space="preserve">2002), </w:t>
      </w:r>
      <w:r w:rsidRPr="00F35C22">
        <w:rPr>
          <w:i/>
        </w:rPr>
        <w:t>cert</w:t>
      </w:r>
      <w:r w:rsidRPr="00F35C22">
        <w:t>.</w:t>
      </w:r>
      <w:r w:rsidRPr="00F35C22">
        <w:t xml:space="preserve"> </w:t>
      </w:r>
      <w:r w:rsidRPr="00F35C22">
        <w:rPr>
          <w:i/>
        </w:rPr>
        <w:t>denied</w:t>
      </w:r>
      <w:r w:rsidRPr="00F35C22">
        <w:t>, 537 U.S.</w:t>
      </w:r>
      <w:r w:rsidRPr="00F35C22">
        <w:t xml:space="preserve"> </w:t>
      </w:r>
      <w:r w:rsidRPr="00F35C22">
        <w:t>1171 (2003).</w:t>
      </w:r>
    </w:p>
  </w:footnote>
  <w:footnote w:id="301">
    <w:p w14:paraId="4D18A943" w14:textId="44DB11E2"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905.</w:t>
      </w:r>
    </w:p>
  </w:footnote>
  <w:footnote w:id="302">
    <w:p w14:paraId="46FF6887" w14:textId="66DD8C5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906 (citing Hoffman v.</w:t>
      </w:r>
      <w:r w:rsidRPr="00F35C22">
        <w:t xml:space="preserve"> </w:t>
      </w:r>
      <w:r w:rsidRPr="00F35C22">
        <w:t>Capital Cities/ABC, Inc., 255 F.3d 1180, 1184, 59 USPQ2d 1363 (9th Cir.</w:t>
      </w:r>
      <w:r w:rsidRPr="00F35C22">
        <w:t xml:space="preserve"> </w:t>
      </w:r>
      <w:r w:rsidRPr="00F35C22">
        <w:t>2001));</w:t>
      </w:r>
      <w:r w:rsidRPr="00F35C22">
        <w:t xml:space="preserve"> </w:t>
      </w:r>
      <w:r w:rsidRPr="00F35C22">
        <w:rPr>
          <w:i/>
        </w:rPr>
        <w:t>accord</w:t>
      </w:r>
      <w:r w:rsidRPr="00F35C22">
        <w:t xml:space="preserve"> Mattel, Inc.</w:t>
      </w:r>
      <w:r w:rsidRPr="00F35C22">
        <w:t xml:space="preserve"> </w:t>
      </w:r>
      <w:r w:rsidRPr="00F35C22">
        <w:t>v.</w:t>
      </w:r>
      <w:r w:rsidRPr="00F35C22">
        <w:t xml:space="preserve"> </w:t>
      </w:r>
      <w:r w:rsidRPr="00F35C22">
        <w:t>Walking Mountain Prods., 353 F.3d 792, 812, 69 USPQ2d 1257 (9th Cir.</w:t>
      </w:r>
      <w:r w:rsidRPr="00F35C22">
        <w:t xml:space="preserve"> </w:t>
      </w:r>
      <w:r w:rsidRPr="00F35C22">
        <w:t>2003) (pictures of Barbie dolls with household appliances and in sexually suggestive poses);</w:t>
      </w:r>
      <w:r w:rsidRPr="00F35C22">
        <w:t xml:space="preserve"> </w:t>
      </w:r>
      <w:r w:rsidRPr="00F35C22">
        <w:t>Griffith v.</w:t>
      </w:r>
      <w:r w:rsidRPr="00F35C22">
        <w:t xml:space="preserve"> </w:t>
      </w:r>
      <w:r w:rsidRPr="00F35C22">
        <w:t>Fenrick, 486 F.</w:t>
      </w:r>
      <w:r w:rsidRPr="00F35C22">
        <w:t xml:space="preserve"> </w:t>
      </w:r>
      <w:r w:rsidRPr="00F35C22">
        <w:t>Supp.</w:t>
      </w:r>
      <w:r w:rsidRPr="00F35C22">
        <w:t xml:space="preserve"> </w:t>
      </w:r>
      <w:r w:rsidRPr="00F35C22">
        <w:t>2d 848, 853 (W.D.</w:t>
      </w:r>
      <w:r w:rsidRPr="00F35C22">
        <w:t xml:space="preserve"> </w:t>
      </w:r>
      <w:r w:rsidRPr="00F35C22">
        <w:t>Wis.</w:t>
      </w:r>
      <w:r w:rsidRPr="00F35C22">
        <w:t xml:space="preserve"> </w:t>
      </w:r>
      <w:r w:rsidRPr="00F35C22">
        <w:t>2007) (political candidate for sheriff who changed name to Andy Griffith was within the noncommercial use exclusion);</w:t>
      </w:r>
      <w:r w:rsidRPr="00F35C22">
        <w:t xml:space="preserve"> </w:t>
      </w:r>
      <w:r w:rsidRPr="00F35C22">
        <w:t>MasterCard Int’l, Inc.</w:t>
      </w:r>
      <w:r w:rsidRPr="00F35C22">
        <w:t xml:space="preserve"> </w:t>
      </w:r>
      <w:r w:rsidRPr="00F35C22">
        <w:t>v.</w:t>
      </w:r>
      <w:r w:rsidRPr="00F35C22">
        <w:t xml:space="preserve"> </w:t>
      </w:r>
      <w:r w:rsidRPr="00F35C22">
        <w:t>Nader 2000 Primary Comm., Inc., 70 USPQ2d 1046, 1048, 1053–54 (S.D.N.Y.</w:t>
      </w:r>
      <w:r w:rsidRPr="00F35C22">
        <w:t xml:space="preserve"> </w:t>
      </w:r>
      <w:r w:rsidRPr="00F35C22">
        <w:t>2004);</w:t>
      </w:r>
      <w:r w:rsidRPr="00F35C22">
        <w:t xml:space="preserve"> </w:t>
      </w:r>
      <w:r w:rsidRPr="00F35C22">
        <w:t>American Family Life Ins.</w:t>
      </w:r>
      <w:r w:rsidRPr="00F35C22">
        <w:t xml:space="preserve"> </w:t>
      </w:r>
      <w:r w:rsidRPr="00F35C22">
        <w:t>Co.</w:t>
      </w:r>
      <w:r w:rsidRPr="00F35C22">
        <w:t xml:space="preserve"> </w:t>
      </w:r>
      <w:r w:rsidRPr="00F35C22">
        <w:t>v.</w:t>
      </w:r>
      <w:r w:rsidRPr="00F35C22">
        <w:t xml:space="preserve"> </w:t>
      </w:r>
      <w:r w:rsidRPr="00F35C22">
        <w:t>Hagan, 266 F.</w:t>
      </w:r>
      <w:r w:rsidRPr="00F35C22">
        <w:t xml:space="preserve"> </w:t>
      </w:r>
      <w:r w:rsidRPr="00F35C22">
        <w:t>Supp.</w:t>
      </w:r>
      <w:r w:rsidRPr="00F35C22">
        <w:t xml:space="preserve"> </w:t>
      </w:r>
      <w:r w:rsidRPr="00F35C22">
        <w:t>2d 682, 696–701, 64 USPQ2d 1865 (N.D.</w:t>
      </w:r>
      <w:r w:rsidRPr="00F35C22">
        <w:t xml:space="preserve"> </w:t>
      </w:r>
      <w:r w:rsidRPr="00F35C22">
        <w:t>Ohio 2002).</w:t>
      </w:r>
    </w:p>
  </w:footnote>
  <w:footnote w:id="303">
    <w:p w14:paraId="194D6412" w14:textId="39DD809F" w:rsidR="00F35C22" w:rsidRPr="00370941" w:rsidRDefault="00F35C22" w:rsidP="00F35C22">
      <w:pPr>
        <w:pStyle w:val="FootnoteText"/>
      </w:pPr>
      <w:r w:rsidRPr="00F35C22">
        <w:rPr>
          <w:vertAlign w:val="superscript"/>
        </w:rPr>
        <w:footnoteRef/>
      </w:r>
      <w:r w:rsidRPr="00F35C22">
        <w:t>Burnett v.</w:t>
      </w:r>
      <w:r w:rsidRPr="00F35C22">
        <w:t xml:space="preserve"> </w:t>
      </w:r>
      <w:r w:rsidRPr="00F35C22">
        <w:t>Twentieth Century Fox Film Corp., 491 F.</w:t>
      </w:r>
      <w:r w:rsidRPr="00F35C22">
        <w:t xml:space="preserve"> </w:t>
      </w:r>
      <w:r w:rsidRPr="00F35C22">
        <w:t>Supp.</w:t>
      </w:r>
      <w:r w:rsidRPr="00F35C22">
        <w:t xml:space="preserve"> </w:t>
      </w:r>
      <w:r w:rsidRPr="00F35C22">
        <w:t>2d 962, 974 (C.D.</w:t>
      </w:r>
      <w:r w:rsidRPr="00F35C22">
        <w:t xml:space="preserve"> </w:t>
      </w:r>
      <w:r w:rsidRPr="00F35C22">
        <w:t>Cal.</w:t>
      </w:r>
      <w:r w:rsidRPr="00F35C22">
        <w:t xml:space="preserve"> </w:t>
      </w:r>
      <w:r w:rsidRPr="00F35C22">
        <w:t>2007).</w:t>
      </w:r>
      <w:r w:rsidRPr="00F35C22">
        <w:t xml:space="preserve"> </w:t>
      </w:r>
      <w:r w:rsidRPr="00F35C22">
        <w:t>It is not clear from the opinion whether the court considered the TDRA amendments at all.</w:t>
      </w:r>
    </w:p>
  </w:footnote>
  <w:footnote w:id="304">
    <w:p w14:paraId="4EB63156" w14:textId="3068B2FB" w:rsidR="00F35C22" w:rsidRPr="00370941" w:rsidRDefault="00F35C22" w:rsidP="00F35C22">
      <w:pPr>
        <w:pStyle w:val="FootnoteText"/>
        <w:rPr>
          <w:lang w:val="nb-NO"/>
        </w:rPr>
      </w:pPr>
      <w:r w:rsidRPr="00F35C22">
        <w:rPr>
          <w:vertAlign w:val="superscript"/>
        </w:rPr>
        <w:footnoteRef/>
      </w:r>
      <w:r w:rsidRPr="00F35C22">
        <w:t>537 F.</w:t>
      </w:r>
      <w:r w:rsidRPr="00F35C22">
        <w:t xml:space="preserve"> </w:t>
      </w:r>
      <w:r w:rsidRPr="00F35C22">
        <w:t>Supp.</w:t>
      </w:r>
      <w:r w:rsidRPr="00F35C22">
        <w:t xml:space="preserve"> </w:t>
      </w:r>
      <w:r w:rsidRPr="00F35C22">
        <w:t>2d 1302, 86 USPQ2d 1835 (N.D.</w:t>
      </w:r>
      <w:r w:rsidRPr="00F35C22">
        <w:t xml:space="preserve"> </w:t>
      </w:r>
      <w:r w:rsidRPr="00F35C22">
        <w:t>Ga.</w:t>
      </w:r>
      <w:r w:rsidRPr="00F35C22">
        <w:t xml:space="preserve"> </w:t>
      </w:r>
      <w:r w:rsidRPr="00F35C22">
        <w:t>2008).</w:t>
      </w:r>
    </w:p>
  </w:footnote>
  <w:footnote w:id="305">
    <w:p w14:paraId="309EE862" w14:textId="5C5D71BE"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1339–40 (noting that economic gain “was a secondary motive at most”).</w:t>
      </w:r>
    </w:p>
  </w:footnote>
  <w:footnote w:id="306">
    <w:p w14:paraId="70CA48F5" w14:textId="55F0B30C" w:rsidR="00F35C22" w:rsidRPr="00370941" w:rsidRDefault="00F35C22" w:rsidP="00F35C22">
      <w:pPr>
        <w:pStyle w:val="FootnoteText"/>
      </w:pPr>
      <w:r w:rsidRPr="00F35C22">
        <w:rPr>
          <w:vertAlign w:val="superscript"/>
        </w:rPr>
        <w:footnoteRef/>
      </w:r>
      <w:r w:rsidRPr="00F35C22">
        <w:t>182 F.</w:t>
      </w:r>
      <w:r w:rsidRPr="00F35C22">
        <w:t xml:space="preserve"> </w:t>
      </w:r>
      <w:r w:rsidRPr="00F35C22">
        <w:t>Supp.</w:t>
      </w:r>
      <w:r w:rsidRPr="00F35C22">
        <w:t xml:space="preserve"> </w:t>
      </w:r>
      <w:r w:rsidRPr="00F35C22">
        <w:t>2d 897 (N.D.</w:t>
      </w:r>
      <w:r w:rsidRPr="00F35C22">
        <w:t xml:space="preserve"> </w:t>
      </w:r>
      <w:r w:rsidRPr="00F35C22">
        <w:t>Cal.</w:t>
      </w:r>
      <w:r w:rsidRPr="00F35C22">
        <w:t xml:space="preserve"> </w:t>
      </w:r>
      <w:r w:rsidRPr="00F35C22">
        <w:t>2002).</w:t>
      </w:r>
    </w:p>
  </w:footnote>
  <w:footnote w:id="307">
    <w:p w14:paraId="0C75C4EC" w14:textId="07E17033"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899.</w:t>
      </w:r>
    </w:p>
  </w:footnote>
  <w:footnote w:id="308">
    <w:p w14:paraId="5D08B007" w14:textId="6E9A16C3"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900–901.</w:t>
      </w:r>
    </w:p>
  </w:footnote>
  <w:footnote w:id="309">
    <w:p w14:paraId="361B5F1A" w14:textId="2868268F"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900.</w:t>
      </w:r>
    </w:p>
  </w:footnote>
  <w:footnote w:id="310">
    <w:p w14:paraId="2DA8127E" w14:textId="2D02B807" w:rsidR="00F35C22" w:rsidRPr="00370941" w:rsidRDefault="00F35C22" w:rsidP="00F35C22">
      <w:pPr>
        <w:pStyle w:val="FootnoteText"/>
      </w:pPr>
      <w:r w:rsidRPr="00F35C22">
        <w:rPr>
          <w:vertAlign w:val="superscript"/>
        </w:rPr>
        <w:footnoteRef/>
      </w:r>
      <w:r w:rsidRPr="00F35C22">
        <w:t>Roxbury Entm’t v.</w:t>
      </w:r>
      <w:r w:rsidRPr="00F35C22">
        <w:t xml:space="preserve"> </w:t>
      </w:r>
      <w:r w:rsidRPr="00F35C22">
        <w:t>Penthouse Media Grp., Inc., 669 F.</w:t>
      </w:r>
      <w:r w:rsidRPr="00F35C22">
        <w:t xml:space="preserve"> </w:t>
      </w:r>
      <w:r w:rsidRPr="00F35C22">
        <w:t>Supp.</w:t>
      </w:r>
      <w:r w:rsidRPr="00F35C22">
        <w:t xml:space="preserve"> </w:t>
      </w:r>
      <w:r w:rsidRPr="00F35C22">
        <w:t>2d 1170, 1175 &amp; n.8 (C.D.</w:t>
      </w:r>
      <w:r w:rsidRPr="00F35C22">
        <w:t xml:space="preserve"> </w:t>
      </w:r>
      <w:r w:rsidRPr="00F35C22">
        <w:t>Cal.</w:t>
      </w:r>
      <w:r w:rsidRPr="00F35C22">
        <w:t xml:space="preserve"> </w:t>
      </w:r>
      <w:r w:rsidRPr="00F35C22">
        <w:t>2009).</w:t>
      </w:r>
    </w:p>
  </w:footnote>
  <w:footnote w:id="311">
    <w:p w14:paraId="7FFA6EAB" w14:textId="3E9C0F32" w:rsidR="00F35C22" w:rsidRPr="00F35C22" w:rsidRDefault="00F35C22" w:rsidP="00F35C22">
      <w:pPr>
        <w:pStyle w:val="FootnoteText"/>
      </w:pPr>
      <w:r w:rsidRPr="00F35C22">
        <w:rPr>
          <w:vertAlign w:val="superscript"/>
        </w:rPr>
        <w:footnoteRef/>
      </w:r>
      <w:r w:rsidRPr="00F35C22">
        <w:rPr>
          <w:i/>
        </w:rPr>
        <w:t>Id</w:t>
      </w:r>
      <w:r w:rsidRPr="00F35C22">
        <w:t>.</w:t>
      </w:r>
    </w:p>
    <w:p w14:paraId="4574981F" w14:textId="77777777" w:rsidR="00F35C22" w:rsidRPr="00370941" w:rsidRDefault="00F35C22" w:rsidP="00FD0F5B">
      <w:pPr>
        <w:pStyle w:val="footnote"/>
      </w:pPr>
    </w:p>
  </w:footnote>
  <w:footnote w:id="312">
    <w:p w14:paraId="3DD06CF7" w14:textId="03FFC370" w:rsidR="00F35C22" w:rsidRPr="00370941" w:rsidRDefault="00F35C22" w:rsidP="00F35C22">
      <w:pPr>
        <w:pStyle w:val="FootnoteText"/>
      </w:pPr>
      <w:r w:rsidRPr="00F35C22">
        <w:rPr>
          <w:vertAlign w:val="superscript"/>
        </w:rPr>
        <w:footnoteRef/>
      </w:r>
      <w:r w:rsidRPr="00F35C22">
        <w:t>924 F.</w:t>
      </w:r>
      <w:r w:rsidRPr="00F35C22">
        <w:t xml:space="preserve"> </w:t>
      </w:r>
      <w:r w:rsidRPr="00F35C22">
        <w:t>Supp.</w:t>
      </w:r>
      <w:r w:rsidRPr="00F35C22">
        <w:t xml:space="preserve"> </w:t>
      </w:r>
      <w:r w:rsidRPr="00F35C22">
        <w:t>1559 (S.D.</w:t>
      </w:r>
      <w:r w:rsidRPr="00F35C22">
        <w:t xml:space="preserve"> </w:t>
      </w:r>
      <w:r w:rsidRPr="00F35C22">
        <w:t>Cal.</w:t>
      </w:r>
      <w:r w:rsidRPr="00F35C22">
        <w:t xml:space="preserve"> </w:t>
      </w:r>
      <w:r w:rsidRPr="00F35C22">
        <w:t xml:space="preserve">1996), </w:t>
      </w:r>
      <w:r w:rsidRPr="00F35C22">
        <w:rPr>
          <w:i/>
        </w:rPr>
        <w:t>aff’d</w:t>
      </w:r>
      <w:r w:rsidRPr="00F35C22">
        <w:t>, 109 F.3d 1394, 42 USPQ2d 1184 (9th Cir.</w:t>
      </w:r>
      <w:r w:rsidRPr="00F35C22">
        <w:t xml:space="preserve"> </w:t>
      </w:r>
      <w:r w:rsidRPr="00F35C22">
        <w:t>1997) (the Ninth Circuit’s opinion did not specifically address the noncommercial use defense).</w:t>
      </w:r>
    </w:p>
  </w:footnote>
  <w:footnote w:id="313">
    <w:p w14:paraId="162E52D1" w14:textId="071E6871" w:rsidR="00F35C22" w:rsidRPr="00F35C22" w:rsidRDefault="00F35C22" w:rsidP="00F35C22">
      <w:pPr>
        <w:pStyle w:val="FootnoteText"/>
      </w:pPr>
      <w:r w:rsidRPr="00F35C22">
        <w:rPr>
          <w:vertAlign w:val="superscript"/>
        </w:rPr>
        <w:footnoteRef/>
      </w:r>
      <w:r w:rsidRPr="00F35C22">
        <w:t>924 F.</w:t>
      </w:r>
      <w:r w:rsidRPr="00F35C22">
        <w:t xml:space="preserve"> </w:t>
      </w:r>
      <w:r w:rsidRPr="00F35C22">
        <w:t>Supp.</w:t>
      </w:r>
      <w:r w:rsidRPr="00F35C22">
        <w:t xml:space="preserve"> </w:t>
      </w:r>
      <w:r w:rsidRPr="00F35C22">
        <w:t>at 1561, 1574.</w:t>
      </w:r>
      <w:r w:rsidRPr="00F35C22">
        <w:t xml:space="preserve"> </w:t>
      </w:r>
      <w:r w:rsidRPr="00F35C22">
        <w:t>In 1995, a former football star named O.J.</w:t>
      </w:r>
      <w:r w:rsidRPr="00F35C22">
        <w:t xml:space="preserve"> </w:t>
      </w:r>
      <w:r w:rsidRPr="00F35C22">
        <w:t>Simpson, nicknamed “The Juice,” was tried for murdering his ex-wife and another person.</w:t>
      </w:r>
      <w:r w:rsidRPr="00F35C22">
        <w:t xml:space="preserve"> </w:t>
      </w:r>
      <w:r w:rsidRPr="00F35C22">
        <w:t>He was acquitted in a controversial jury decision.</w:t>
      </w:r>
    </w:p>
    <w:p w14:paraId="0A2BE4D6" w14:textId="77777777" w:rsidR="00F35C22" w:rsidRPr="00370941" w:rsidRDefault="00F35C22" w:rsidP="00FD0F5B">
      <w:pPr>
        <w:pStyle w:val="footnote"/>
      </w:pPr>
    </w:p>
  </w:footnote>
  <w:footnote w:id="314">
    <w:p w14:paraId="184FA57B" w14:textId="12F2644D"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1574.</w:t>
      </w:r>
      <w:r w:rsidRPr="00F35C22">
        <w:t xml:space="preserve"> </w:t>
      </w:r>
      <w:r w:rsidRPr="00F35C22">
        <w:t>This case is significant in the post-TDRA era because the Ninth Circuit characterized the offending book as a satire, not a parody (which had significance in the copyright analysis).</w:t>
      </w:r>
      <w:r w:rsidRPr="00F35C22">
        <w:t xml:space="preserve"> </w:t>
      </w:r>
      <w:r w:rsidRPr="00F35C22">
        <w:t>109 F.3d at 1401.</w:t>
      </w:r>
      <w:r w:rsidRPr="00F35C22">
        <w:t xml:space="preserve"> </w:t>
      </w:r>
      <w:r w:rsidRPr="00F35C22">
        <w:t>Because the fair use exclusion does not mention satire, the noncommercial use exclusion may become an important protector of satirical uses.</w:t>
      </w:r>
      <w:r w:rsidRPr="00F35C22">
        <w:t xml:space="preserve"> </w:t>
      </w:r>
      <w:r w:rsidRPr="00F35C22">
        <w:t xml:space="preserve">However, the district court held for the plaintiff on both copyright infringement </w:t>
      </w:r>
      <w:r w:rsidRPr="00F35C22">
        <w:rPr>
          <w:i/>
        </w:rPr>
        <w:t>and</w:t>
      </w:r>
      <w:r w:rsidRPr="00F35C22">
        <w:t xml:space="preserve"> trademark infringement claims, rulings that were affirmed by the Ninth Circuit.</w:t>
      </w:r>
      <w:r w:rsidRPr="00F35C22">
        <w:t xml:space="preserve"> </w:t>
      </w:r>
      <w:r w:rsidRPr="00F35C22">
        <w:t xml:space="preserve">For a further discussion of the issues in this case, </w:t>
      </w:r>
      <w:r w:rsidRPr="00F35C22">
        <w:rPr>
          <w:i/>
        </w:rPr>
        <w:t>see generally</w:t>
      </w:r>
      <w:r w:rsidRPr="00F35C22">
        <w:t xml:space="preserve"> Tyler T.</w:t>
      </w:r>
      <w:r w:rsidRPr="00F35C22">
        <w:t xml:space="preserve"> </w:t>
      </w:r>
      <w:r w:rsidRPr="00F35C22">
        <w:t xml:space="preserve">Ochoa, </w:t>
      </w:r>
      <w:r w:rsidRPr="00F35C22">
        <w:rPr>
          <w:i/>
        </w:rPr>
        <w:t>Dr</w:t>
      </w:r>
      <w:r w:rsidRPr="00F35C22">
        <w:t>.</w:t>
      </w:r>
      <w:r w:rsidRPr="00F35C22">
        <w:t xml:space="preserve"> </w:t>
      </w:r>
      <w:r w:rsidRPr="00F35C22">
        <w:rPr>
          <w:i/>
        </w:rPr>
        <w:t>Seuss, The Juice and Fair Use:</w:t>
      </w:r>
      <w:r w:rsidRPr="00F35C22">
        <w:rPr>
          <w:i/>
        </w:rPr>
        <w:t xml:space="preserve"> </w:t>
      </w:r>
      <w:r w:rsidRPr="00F35C22">
        <w:rPr>
          <w:i/>
        </w:rPr>
        <w:t>How the Grinch Silenced a Parody</w:t>
      </w:r>
      <w:r w:rsidRPr="00F35C22">
        <w:t xml:space="preserve">, 46 </w:t>
      </w:r>
      <w:r w:rsidRPr="00F35C22">
        <w:rPr>
          <w:smallCaps/>
        </w:rPr>
        <w:t>J.</w:t>
      </w:r>
      <w:r w:rsidRPr="00F35C22">
        <w:rPr>
          <w:smallCaps/>
        </w:rPr>
        <w:t xml:space="preserve"> </w:t>
      </w:r>
      <w:r w:rsidRPr="00F35C22">
        <w:rPr>
          <w:smallCaps/>
        </w:rPr>
        <w:t>Copyright Soc’y</w:t>
      </w:r>
      <w:r w:rsidRPr="00F35C22">
        <w:t xml:space="preserve"> 546 (1998).</w:t>
      </w:r>
    </w:p>
  </w:footnote>
  <w:footnote w:id="315">
    <w:p w14:paraId="3F694185" w14:textId="29E1EA42" w:rsidR="00F35C22" w:rsidRPr="00370941" w:rsidRDefault="00F35C22" w:rsidP="00F35C22">
      <w:pPr>
        <w:pStyle w:val="FootnoteText"/>
      </w:pPr>
      <w:r w:rsidRPr="00F35C22">
        <w:rPr>
          <w:vertAlign w:val="superscript"/>
        </w:rPr>
        <w:footnoteRef/>
      </w:r>
      <w:r w:rsidRPr="00F35C22">
        <w:t>836 F.2d 397, 5 USPQ2d 1314 (8th Cir.</w:t>
      </w:r>
      <w:r w:rsidRPr="00F35C22">
        <w:t xml:space="preserve"> </w:t>
      </w:r>
      <w:r w:rsidRPr="00F35C22">
        <w:t xml:space="preserve">1987), </w:t>
      </w:r>
      <w:r w:rsidRPr="00F35C22">
        <w:rPr>
          <w:i/>
        </w:rPr>
        <w:t>cert</w:t>
      </w:r>
      <w:r w:rsidRPr="00F35C22">
        <w:t>.</w:t>
      </w:r>
      <w:r w:rsidRPr="00F35C22">
        <w:t xml:space="preserve"> </w:t>
      </w:r>
      <w:r w:rsidRPr="00F35C22">
        <w:rPr>
          <w:i/>
        </w:rPr>
        <w:t>denied</w:t>
      </w:r>
      <w:r w:rsidRPr="00F35C22">
        <w:t>, 488 U.S.</w:t>
      </w:r>
      <w:r w:rsidRPr="00F35C22">
        <w:t xml:space="preserve"> </w:t>
      </w:r>
      <w:r w:rsidRPr="00F35C22">
        <w:t>933 (1988).</w:t>
      </w:r>
    </w:p>
  </w:footnote>
  <w:footnote w:id="316">
    <w:p w14:paraId="27B25B2F" w14:textId="5AE49E79"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398.</w:t>
      </w:r>
    </w:p>
  </w:footnote>
  <w:footnote w:id="317">
    <w:p w14:paraId="5A957985" w14:textId="169563A1" w:rsidR="00F35C22" w:rsidRPr="00370941" w:rsidRDefault="00F35C22" w:rsidP="00F35C22">
      <w:pPr>
        <w:pStyle w:val="FootnoteText"/>
      </w:pPr>
      <w:r w:rsidRPr="00F35C22">
        <w:rPr>
          <w:vertAlign w:val="superscript"/>
        </w:rPr>
        <w:footnoteRef/>
      </w:r>
      <w:r w:rsidRPr="00F35C22">
        <w:t>28 F.3d 769, 31 USPQ2d 1296 (8th Cir.</w:t>
      </w:r>
      <w:r w:rsidRPr="00F35C22">
        <w:t xml:space="preserve"> </w:t>
      </w:r>
      <w:r w:rsidRPr="00F35C22">
        <w:t xml:space="preserve">1994), </w:t>
      </w:r>
      <w:r w:rsidRPr="00F35C22">
        <w:rPr>
          <w:i/>
        </w:rPr>
        <w:t>cert</w:t>
      </w:r>
      <w:r w:rsidRPr="00F35C22">
        <w:t>.</w:t>
      </w:r>
      <w:r w:rsidRPr="00F35C22">
        <w:t xml:space="preserve"> </w:t>
      </w:r>
      <w:r w:rsidRPr="00F35C22">
        <w:rPr>
          <w:i/>
        </w:rPr>
        <w:t>denied</w:t>
      </w:r>
      <w:r w:rsidRPr="00F35C22">
        <w:t>, 513 U.S.</w:t>
      </w:r>
      <w:r w:rsidRPr="00F35C22">
        <w:t xml:space="preserve"> </w:t>
      </w:r>
      <w:r w:rsidRPr="00F35C22">
        <w:t>1112 (1995).</w:t>
      </w:r>
    </w:p>
  </w:footnote>
  <w:footnote w:id="318">
    <w:p w14:paraId="1D1CEA10" w14:textId="7C1BD873" w:rsidR="00F35C22" w:rsidRPr="00370941" w:rsidRDefault="00F35C22" w:rsidP="00F35C22">
      <w:pPr>
        <w:pStyle w:val="FootnoteText"/>
      </w:pPr>
      <w:r w:rsidRPr="00F35C22">
        <w:rPr>
          <w:vertAlign w:val="superscript"/>
        </w:rPr>
        <w:footnoteRef/>
      </w:r>
      <w:r w:rsidRPr="00F35C22">
        <w:t>The advertisement used the parody of, among other things, the catch phrase for Michelob Dry:</w:t>
      </w:r>
      <w:r w:rsidRPr="00F35C22">
        <w:t xml:space="preserve"> </w:t>
      </w:r>
      <w:r w:rsidRPr="00F35C22">
        <w:t>One Taste and You’ll Drink It Dry, substituting Oily for Dry.</w:t>
      </w:r>
      <w:r w:rsidRPr="00F35C22">
        <w:t xml:space="preserve"> </w:t>
      </w:r>
      <w:r w:rsidRPr="00F35C22">
        <w:rPr>
          <w:i/>
        </w:rPr>
        <w:t>Id</w:t>
      </w:r>
      <w:r w:rsidRPr="00F35C22">
        <w:t>.</w:t>
      </w:r>
      <w:r w:rsidRPr="00F35C22">
        <w:t xml:space="preserve"> </w:t>
      </w:r>
      <w:r w:rsidRPr="00F35C22">
        <w:t>at 772.</w:t>
      </w:r>
    </w:p>
  </w:footnote>
  <w:footnote w:id="319">
    <w:p w14:paraId="3C599371" w14:textId="534BA01F" w:rsidR="00F35C22" w:rsidRPr="00370941" w:rsidRDefault="00F35C22" w:rsidP="00F35C22">
      <w:pPr>
        <w:pStyle w:val="FootnoteText"/>
      </w:pPr>
      <w:r w:rsidRPr="00F35C22">
        <w:rPr>
          <w:vertAlign w:val="superscript"/>
        </w:rPr>
        <w:footnoteRef/>
      </w:r>
      <w:r w:rsidRPr="00F35C22">
        <w:rPr>
          <w:i/>
        </w:rPr>
        <w:t>Id</w:t>
      </w:r>
      <w:r w:rsidRPr="00F35C22">
        <w:t>.</w:t>
      </w:r>
    </w:p>
  </w:footnote>
  <w:footnote w:id="320">
    <w:p w14:paraId="3DFD0F50" w14:textId="288C4EAA"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777.</w:t>
      </w:r>
      <w:r w:rsidRPr="00F35C22">
        <w:t xml:space="preserve"> </w:t>
      </w:r>
      <w:r w:rsidRPr="00F35C22">
        <w:t>The appeals court, reversing the district court, also found confusion.</w:t>
      </w:r>
      <w:r w:rsidRPr="00F35C22">
        <w:t xml:space="preserve"> </w:t>
      </w:r>
      <w:r w:rsidRPr="00F35C22">
        <w:rPr>
          <w:i/>
        </w:rPr>
        <w:t>Id</w:t>
      </w:r>
      <w:r w:rsidRPr="00F35C22">
        <w:t>.</w:t>
      </w:r>
      <w:r w:rsidRPr="00F35C22">
        <w:t xml:space="preserve"> </w:t>
      </w:r>
      <w:r w:rsidRPr="00F35C22">
        <w:t>at 775.</w:t>
      </w:r>
    </w:p>
  </w:footnote>
  <w:footnote w:id="321">
    <w:p w14:paraId="235F5E7D" w14:textId="31ABC6A9" w:rsidR="00F35C22" w:rsidRPr="00370941" w:rsidRDefault="00F35C22" w:rsidP="00F35C22">
      <w:pPr>
        <w:pStyle w:val="FootnoteText"/>
      </w:pPr>
      <w:r w:rsidRPr="00F35C22">
        <w:rPr>
          <w:vertAlign w:val="superscript"/>
        </w:rPr>
        <w:footnoteRef/>
      </w:r>
      <w:r w:rsidRPr="00F35C22">
        <w:rPr>
          <w:i/>
        </w:rPr>
        <w:t>Compare</w:t>
      </w:r>
      <w:r w:rsidRPr="00F35C22">
        <w:t xml:space="preserve"> Jordache Enters.</w:t>
      </w:r>
      <w:r w:rsidRPr="00F35C22">
        <w:t xml:space="preserve"> </w:t>
      </w:r>
      <w:r w:rsidRPr="00F35C22">
        <w:t>v.</w:t>
      </w:r>
      <w:r w:rsidRPr="00F35C22">
        <w:t xml:space="preserve"> </w:t>
      </w:r>
      <w:r w:rsidRPr="00F35C22">
        <w:t>Hogg Wyld, Ltd., 828 F.2d 1482, 1491, 4 USPQ2d 1216 (10th Cir.</w:t>
      </w:r>
      <w:r w:rsidRPr="00F35C22">
        <w:t xml:space="preserve"> </w:t>
      </w:r>
      <w:r w:rsidRPr="00F35C22">
        <w:t xml:space="preserve">1987) (refusing to enjoin defendant’s </w:t>
      </w:r>
      <w:proofErr w:type="spellStart"/>
      <w:r w:rsidRPr="00F35C22">
        <w:t>Lardashe</w:t>
      </w:r>
      <w:proofErr w:type="spellEnd"/>
      <w:r w:rsidRPr="00F35C22">
        <w:t xml:space="preserve"> jeans, against claim by maker of Jordache jeans), </w:t>
      </w:r>
      <w:r w:rsidRPr="00F35C22">
        <w:rPr>
          <w:i/>
        </w:rPr>
        <w:t>and</w:t>
      </w:r>
      <w:r w:rsidRPr="00F35C22">
        <w:t xml:space="preserve"> Ringling Bros.-Barnum &amp; Bailey Combined Shows, Inc.</w:t>
      </w:r>
      <w:r w:rsidRPr="00F35C22">
        <w:t xml:space="preserve"> </w:t>
      </w:r>
      <w:r w:rsidRPr="00F35C22">
        <w:t>v.</w:t>
      </w:r>
      <w:r w:rsidRPr="00F35C22">
        <w:t xml:space="preserve"> </w:t>
      </w:r>
      <w:r w:rsidRPr="00F35C22">
        <w:t>Chandris Am.</w:t>
      </w:r>
      <w:r w:rsidRPr="00F35C22">
        <w:t xml:space="preserve"> </w:t>
      </w:r>
      <w:r w:rsidRPr="00F35C22">
        <w:t>Lines, 321 F.</w:t>
      </w:r>
      <w:r w:rsidRPr="00F35C22">
        <w:t xml:space="preserve"> </w:t>
      </w:r>
      <w:r w:rsidRPr="00F35C22">
        <w:t>Supp.</w:t>
      </w:r>
      <w:r w:rsidRPr="00F35C22">
        <w:t xml:space="preserve"> </w:t>
      </w:r>
      <w:r w:rsidRPr="00F35C22">
        <w:t>707, 713, 169 USPQ 290 (S.D.N.Y.</w:t>
      </w:r>
      <w:r w:rsidRPr="00F35C22">
        <w:t xml:space="preserve"> </w:t>
      </w:r>
      <w:r w:rsidRPr="00F35C22">
        <w:t xml:space="preserve">1971) (refusing to enjoin defendant’s advertisement for a Caribbean cruise with slogan The Greatest Show on Earth Isn’t), </w:t>
      </w:r>
      <w:r w:rsidRPr="00F35C22">
        <w:rPr>
          <w:i/>
        </w:rPr>
        <w:t>with</w:t>
      </w:r>
      <w:r w:rsidRPr="00F35C22">
        <w:t xml:space="preserve"> American Express Co.</w:t>
      </w:r>
      <w:r w:rsidRPr="00F35C22">
        <w:t xml:space="preserve"> </w:t>
      </w:r>
      <w:r w:rsidRPr="00F35C22">
        <w:t>v.</w:t>
      </w:r>
      <w:r w:rsidRPr="00F35C22">
        <w:t xml:space="preserve"> </w:t>
      </w:r>
      <w:proofErr w:type="spellStart"/>
      <w:r w:rsidRPr="00F35C22">
        <w:t>Vibra</w:t>
      </w:r>
      <w:proofErr w:type="spellEnd"/>
      <w:r w:rsidRPr="00F35C22">
        <w:t xml:space="preserve"> Approved Labs.</w:t>
      </w:r>
      <w:r w:rsidRPr="00F35C22">
        <w:t xml:space="preserve"> </w:t>
      </w:r>
      <w:r w:rsidRPr="00F35C22">
        <w:t>Corp., 10 USPQ2d 2006 (S.D.N.Y.</w:t>
      </w:r>
      <w:r w:rsidRPr="00F35C22">
        <w:t xml:space="preserve"> </w:t>
      </w:r>
      <w:r w:rsidRPr="00F35C22">
        <w:t>1989) (enjoining defendant’s “condom card” parody of an American Express card);</w:t>
      </w:r>
      <w:r w:rsidRPr="00F35C22">
        <w:t xml:space="preserve"> </w:t>
      </w:r>
      <w:r w:rsidRPr="00F35C22">
        <w:t>Coca-Cola Co.</w:t>
      </w:r>
      <w:r w:rsidRPr="00F35C22">
        <w:t xml:space="preserve"> </w:t>
      </w:r>
      <w:r w:rsidRPr="00F35C22">
        <w:t>v.</w:t>
      </w:r>
      <w:r w:rsidRPr="00F35C22">
        <w:t xml:space="preserve"> </w:t>
      </w:r>
      <w:r w:rsidRPr="00F35C22">
        <w:t>Alma-Leo USA, Inc., 719 F.</w:t>
      </w:r>
      <w:r w:rsidRPr="00F35C22">
        <w:t xml:space="preserve"> </w:t>
      </w:r>
      <w:r w:rsidRPr="00F35C22">
        <w:t>Supp.</w:t>
      </w:r>
      <w:r w:rsidRPr="00F35C22">
        <w:t xml:space="preserve"> </w:t>
      </w:r>
      <w:r w:rsidRPr="00F35C22">
        <w:t>725, 12 USPQ2d 1487 (N.D.</w:t>
      </w:r>
      <w:r w:rsidRPr="00F35C22">
        <w:t xml:space="preserve"> </w:t>
      </w:r>
      <w:r w:rsidRPr="00F35C22">
        <w:t>Ill.</w:t>
      </w:r>
      <w:r w:rsidRPr="00F35C22">
        <w:t xml:space="preserve"> </w:t>
      </w:r>
      <w:r w:rsidRPr="00F35C22">
        <w:t>1989) (enjoining sales of candy resembling cocaine in bottles resembling Coca-Cola bottles);</w:t>
      </w:r>
      <w:r w:rsidRPr="00F35C22">
        <w:t xml:space="preserve"> </w:t>
      </w:r>
      <w:r w:rsidRPr="00F35C22">
        <w:t>Dallas Cowboy Cheerleaders, Inc.</w:t>
      </w:r>
      <w:r w:rsidRPr="00F35C22">
        <w:t xml:space="preserve"> </w:t>
      </w:r>
      <w:r w:rsidRPr="00F35C22">
        <w:t>v.</w:t>
      </w:r>
      <w:r w:rsidRPr="00F35C22">
        <w:t xml:space="preserve"> </w:t>
      </w:r>
      <w:r w:rsidRPr="00F35C22">
        <w:t>Pussycat Cinema, Ltd., 604 F.2d 200, 203 USPQ 161 (2d Cir.</w:t>
      </w:r>
      <w:r w:rsidRPr="00F35C22">
        <w:t xml:space="preserve"> </w:t>
      </w:r>
      <w:r w:rsidRPr="00F35C22">
        <w:t xml:space="preserve">1979) (rejecting First Amendment defense in a case involving a pornographic movie entitled </w:t>
      </w:r>
      <w:r w:rsidRPr="00F35C22">
        <w:rPr>
          <w:i/>
        </w:rPr>
        <w:t>Debbie Does Dallas</w:t>
      </w:r>
      <w:r w:rsidRPr="00F35C22">
        <w:t xml:space="preserve"> that used cheerleaders in Dallas Cowboy Cheerleader uniforms);</w:t>
      </w:r>
      <w:r w:rsidRPr="00F35C22">
        <w:t xml:space="preserve"> </w:t>
      </w:r>
      <w:r w:rsidRPr="00F35C22">
        <w:rPr>
          <w:i/>
        </w:rPr>
        <w:t xml:space="preserve">and </w:t>
      </w:r>
      <w:r w:rsidRPr="00F35C22">
        <w:t>Kraft Foods Holdings, Inc.</w:t>
      </w:r>
      <w:r w:rsidRPr="00F35C22">
        <w:t xml:space="preserve"> </w:t>
      </w:r>
      <w:r w:rsidRPr="00F35C22">
        <w:t>v.</w:t>
      </w:r>
      <w:r w:rsidRPr="00F35C22">
        <w:t xml:space="preserve"> </w:t>
      </w:r>
      <w:r w:rsidRPr="00F35C22">
        <w:t>Helm, 205 F.</w:t>
      </w:r>
      <w:r w:rsidRPr="00F35C22">
        <w:t xml:space="preserve"> </w:t>
      </w:r>
      <w:r w:rsidRPr="00F35C22">
        <w:t>Supp.</w:t>
      </w:r>
      <w:r w:rsidRPr="00F35C22">
        <w:t xml:space="preserve"> </w:t>
      </w:r>
      <w:r w:rsidRPr="00F35C22">
        <w:t>2d 942, 952–55, 63 USPQ2d 1353 (N.D.</w:t>
      </w:r>
      <w:r w:rsidRPr="00F35C22">
        <w:t xml:space="preserve"> </w:t>
      </w:r>
      <w:r w:rsidRPr="00F35C22">
        <w:t>Ill.</w:t>
      </w:r>
      <w:r w:rsidRPr="00F35C22">
        <w:t xml:space="preserve"> </w:t>
      </w:r>
      <w:r w:rsidRPr="00F35C22">
        <w:t>2002) (rejecting parody defense to dilution claim involving website offering sexually oriented material).</w:t>
      </w:r>
      <w:r w:rsidRPr="00F35C22">
        <w:t xml:space="preserve"> </w:t>
      </w:r>
      <w:r w:rsidRPr="00F35C22">
        <w:rPr>
          <w:i/>
        </w:rPr>
        <w:t>See</w:t>
      </w:r>
      <w:r w:rsidRPr="00F35C22">
        <w:t xml:space="preserve"> Anheuser Busch, Inc.</w:t>
      </w:r>
      <w:r w:rsidRPr="00F35C22">
        <w:t xml:space="preserve"> </w:t>
      </w:r>
      <w:r w:rsidRPr="00F35C22">
        <w:t>v.</w:t>
      </w:r>
      <w:r w:rsidRPr="00F35C22">
        <w:t xml:space="preserve"> </w:t>
      </w:r>
      <w:r w:rsidRPr="00F35C22">
        <w:t xml:space="preserve">Balducci </w:t>
      </w:r>
      <w:proofErr w:type="spellStart"/>
      <w:r w:rsidRPr="00F35C22">
        <w:t>Publ’ns</w:t>
      </w:r>
      <w:proofErr w:type="spellEnd"/>
      <w:r w:rsidRPr="00F35C22">
        <w:t>, 28 F.3d 769, 778, 31 USPQ2d 1296 (8th Cir.</w:t>
      </w:r>
      <w:r w:rsidRPr="00F35C22">
        <w:t xml:space="preserve"> </w:t>
      </w:r>
      <w:r w:rsidRPr="00F35C22">
        <w:t xml:space="preserve">1994) (upholding liability for a parody associating Michelob beer with oil slicks), </w:t>
      </w:r>
      <w:r w:rsidRPr="00F35C22">
        <w:rPr>
          <w:i/>
        </w:rPr>
        <w:t>cert</w:t>
      </w:r>
      <w:r w:rsidRPr="00F35C22">
        <w:t>.</w:t>
      </w:r>
      <w:r w:rsidRPr="00F35C22">
        <w:t xml:space="preserve"> </w:t>
      </w:r>
      <w:r w:rsidRPr="00F35C22">
        <w:rPr>
          <w:i/>
        </w:rPr>
        <w:t>denied</w:t>
      </w:r>
      <w:r w:rsidRPr="00F35C22">
        <w:t>, 513 U.S.</w:t>
      </w:r>
      <w:r w:rsidRPr="00F35C22">
        <w:t xml:space="preserve"> </w:t>
      </w:r>
      <w:r w:rsidRPr="00F35C22">
        <w:t>1112 (1995).</w:t>
      </w:r>
      <w:r w:rsidRPr="00F35C22">
        <w:t xml:space="preserve"> </w:t>
      </w:r>
      <w:r w:rsidRPr="00F35C22">
        <w:rPr>
          <w:i/>
        </w:rPr>
        <w:t>See</w:t>
      </w:r>
      <w:r w:rsidRPr="00F35C22">
        <w:t xml:space="preserve"> discussion in Chapter 3, §IV.B.2.</w:t>
      </w:r>
    </w:p>
  </w:footnote>
  <w:footnote w:id="322">
    <w:p w14:paraId="14DC6AC2" w14:textId="531857A6" w:rsidR="00F35C22" w:rsidRPr="00370941" w:rsidRDefault="00F35C22" w:rsidP="00F35C22">
      <w:pPr>
        <w:pStyle w:val="FootnoteText"/>
      </w:pPr>
      <w:r w:rsidRPr="00F35C22">
        <w:rPr>
          <w:vertAlign w:val="superscript"/>
        </w:rPr>
        <w:footnoteRef/>
      </w:r>
      <w:r w:rsidRPr="00F35C22">
        <w:t>35 F.</w:t>
      </w:r>
      <w:r w:rsidRPr="00F35C22">
        <w:t xml:space="preserve"> </w:t>
      </w:r>
      <w:r w:rsidRPr="00F35C22">
        <w:t>Supp.</w:t>
      </w:r>
      <w:r w:rsidRPr="00F35C22">
        <w:t xml:space="preserve"> </w:t>
      </w:r>
      <w:r w:rsidRPr="00F35C22">
        <w:t>2d 727 (D.</w:t>
      </w:r>
      <w:r w:rsidRPr="00F35C22">
        <w:t xml:space="preserve"> </w:t>
      </w:r>
      <w:r w:rsidRPr="00F35C22">
        <w:t>Minn.</w:t>
      </w:r>
      <w:r w:rsidRPr="00F35C22">
        <w:t xml:space="preserve"> </w:t>
      </w:r>
      <w:r w:rsidRPr="00F35C22">
        <w:t>1998).</w:t>
      </w:r>
    </w:p>
  </w:footnote>
  <w:footnote w:id="323">
    <w:p w14:paraId="38B884EC" w14:textId="25F10249"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728.</w:t>
      </w:r>
    </w:p>
  </w:footnote>
  <w:footnote w:id="324">
    <w:p w14:paraId="35C3A9A9" w14:textId="29F16989"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732–33.</w:t>
      </w:r>
    </w:p>
  </w:footnote>
  <w:footnote w:id="325">
    <w:p w14:paraId="67CA7856" w14:textId="5B3C632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734.</w:t>
      </w:r>
      <w:r w:rsidRPr="00F35C22">
        <w:t xml:space="preserve"> </w:t>
      </w:r>
      <w:r w:rsidRPr="00F35C22">
        <w:t xml:space="preserve">The court cited </w:t>
      </w:r>
      <w:r w:rsidRPr="00F35C22">
        <w:rPr>
          <w:i/>
        </w:rPr>
        <w:t>Mutual of Omaha Ins</w:t>
      </w:r>
      <w:r w:rsidRPr="00F35C22">
        <w:t>.</w:t>
      </w:r>
      <w:r w:rsidRPr="00F35C22">
        <w:t xml:space="preserve"> </w:t>
      </w:r>
      <w:r w:rsidRPr="00F35C22">
        <w:rPr>
          <w:i/>
        </w:rPr>
        <w:t>Co</w:t>
      </w:r>
      <w:r w:rsidRPr="00F35C22">
        <w:t>.</w:t>
      </w:r>
      <w:r w:rsidRPr="00F35C22">
        <w:t xml:space="preserve"> </w:t>
      </w:r>
      <w:r w:rsidRPr="00F35C22">
        <w:rPr>
          <w:i/>
        </w:rPr>
        <w:t>v</w:t>
      </w:r>
      <w:r w:rsidRPr="00F35C22">
        <w:t>.</w:t>
      </w:r>
      <w:r w:rsidRPr="00F35C22">
        <w:t xml:space="preserve"> </w:t>
      </w:r>
      <w:r w:rsidRPr="00F35C22">
        <w:rPr>
          <w:i/>
        </w:rPr>
        <w:t>Novak</w:t>
      </w:r>
      <w:r w:rsidRPr="00F35C22">
        <w:t>, 836 F.2d 397, 5 USPQ2d 1314 (8th Cir.</w:t>
      </w:r>
      <w:r w:rsidRPr="00F35C22">
        <w:t xml:space="preserve"> </w:t>
      </w:r>
      <w:r w:rsidRPr="00F35C22">
        <w:t xml:space="preserve">1987), and </w:t>
      </w:r>
      <w:r w:rsidRPr="00F35C22">
        <w:rPr>
          <w:i/>
        </w:rPr>
        <w:t>Anheuser-Busch v</w:t>
      </w:r>
      <w:r w:rsidRPr="00F35C22">
        <w:t>.</w:t>
      </w:r>
      <w:r w:rsidRPr="00F35C22">
        <w:t xml:space="preserve"> </w:t>
      </w:r>
      <w:r w:rsidRPr="00F35C22">
        <w:rPr>
          <w:i/>
        </w:rPr>
        <w:t xml:space="preserve">Balducci </w:t>
      </w:r>
      <w:proofErr w:type="spellStart"/>
      <w:r w:rsidRPr="00F35C22">
        <w:rPr>
          <w:i/>
        </w:rPr>
        <w:t>Publ’ns</w:t>
      </w:r>
      <w:proofErr w:type="spellEnd"/>
      <w:r w:rsidRPr="00F35C22">
        <w:t>, 28 F.3d 769, 31 USPQ2d 1296 (8th Cir.</w:t>
      </w:r>
      <w:r w:rsidRPr="00F35C22">
        <w:t xml:space="preserve"> </w:t>
      </w:r>
      <w:r w:rsidRPr="00F35C22">
        <w:t>1994),</w:t>
      </w:r>
      <w:r w:rsidRPr="00F35C22">
        <w:rPr>
          <w:i/>
        </w:rPr>
        <w:t xml:space="preserve"> cert</w:t>
      </w:r>
      <w:r w:rsidRPr="00F35C22">
        <w:t>.</w:t>
      </w:r>
      <w:r w:rsidRPr="00F35C22">
        <w:t xml:space="preserve"> </w:t>
      </w:r>
      <w:r w:rsidRPr="00F35C22">
        <w:rPr>
          <w:i/>
        </w:rPr>
        <w:t>denied</w:t>
      </w:r>
      <w:r w:rsidRPr="00F35C22">
        <w:t>, 513 U.S.</w:t>
      </w:r>
      <w:r w:rsidRPr="00F35C22">
        <w:t xml:space="preserve"> </w:t>
      </w:r>
      <w:r w:rsidRPr="00F35C22">
        <w:t>1112 (1995), as precedential support.</w:t>
      </w:r>
    </w:p>
  </w:footnote>
  <w:footnote w:id="326">
    <w:p w14:paraId="0381240D" w14:textId="3CA77179" w:rsidR="00F35C22" w:rsidRPr="00370941" w:rsidRDefault="00F35C22" w:rsidP="00F35C22">
      <w:pPr>
        <w:pStyle w:val="FootnoteText"/>
      </w:pPr>
      <w:r w:rsidRPr="00F35C22">
        <w:rPr>
          <w:vertAlign w:val="superscript"/>
        </w:rPr>
        <w:footnoteRef/>
      </w:r>
      <w:r w:rsidRPr="00F35C22">
        <w:t>Mutual of Omaha Ins.</w:t>
      </w:r>
      <w:r w:rsidRPr="00F35C22">
        <w:t xml:space="preserve"> </w:t>
      </w:r>
      <w:r w:rsidRPr="00F35C22">
        <w:t>Co.</w:t>
      </w:r>
      <w:r w:rsidRPr="00F35C22">
        <w:t xml:space="preserve"> </w:t>
      </w:r>
      <w:r w:rsidRPr="00F35C22">
        <w:t>v.</w:t>
      </w:r>
      <w:r w:rsidRPr="00F35C22">
        <w:t xml:space="preserve"> </w:t>
      </w:r>
      <w:r w:rsidRPr="00F35C22">
        <w:t>Novak, 836 F.2d 397, 5 USPQ2d 1314 (8th Cir.</w:t>
      </w:r>
      <w:r w:rsidRPr="00F35C22">
        <w:t xml:space="preserve"> </w:t>
      </w:r>
      <w:r w:rsidRPr="00F35C22">
        <w:t xml:space="preserve">1987), </w:t>
      </w:r>
      <w:r w:rsidRPr="00F35C22">
        <w:rPr>
          <w:i/>
        </w:rPr>
        <w:t>cert</w:t>
      </w:r>
      <w:r w:rsidRPr="00F35C22">
        <w:t>.</w:t>
      </w:r>
      <w:r w:rsidRPr="00F35C22">
        <w:t xml:space="preserve"> </w:t>
      </w:r>
      <w:r w:rsidRPr="00F35C22">
        <w:rPr>
          <w:i/>
        </w:rPr>
        <w:t>denied</w:t>
      </w:r>
      <w:r w:rsidRPr="00F35C22">
        <w:t>, 488 U.S.</w:t>
      </w:r>
      <w:r w:rsidRPr="00F35C22">
        <w:t xml:space="preserve"> </w:t>
      </w:r>
      <w:r w:rsidRPr="00F35C22">
        <w:t>933 (1988).</w:t>
      </w:r>
    </w:p>
  </w:footnote>
  <w:footnote w:id="327">
    <w:p w14:paraId="774F15E7" w14:textId="7165B8CF" w:rsidR="00F35C22" w:rsidRPr="00370941" w:rsidRDefault="00F35C22" w:rsidP="00F35C22">
      <w:pPr>
        <w:pStyle w:val="FootnoteText"/>
      </w:pPr>
      <w:r w:rsidRPr="00F35C22">
        <w:rPr>
          <w:vertAlign w:val="superscript"/>
        </w:rPr>
        <w:footnoteRef/>
      </w:r>
      <w:r w:rsidRPr="00F35C22">
        <w:rPr>
          <w:i/>
        </w:rPr>
        <w:t>See</w:t>
      </w:r>
      <w:r w:rsidRPr="00F35C22">
        <w:t xml:space="preserve"> Rogers v.</w:t>
      </w:r>
      <w:r w:rsidRPr="00F35C22">
        <w:t xml:space="preserve"> </w:t>
      </w:r>
      <w:r w:rsidRPr="00F35C22">
        <w:t>Grimaldi, 875 F.2d 994, 997–98, 10 USPQ2d 1825 (2d Cir.</w:t>
      </w:r>
      <w:r w:rsidRPr="00F35C22">
        <w:t xml:space="preserve"> </w:t>
      </w:r>
      <w:r w:rsidRPr="00F35C22">
        <w:t>1989) (movie title should not be enjoined without strong consideration of First Amendment principles).</w:t>
      </w:r>
      <w:r w:rsidRPr="00F35C22">
        <w:t xml:space="preserve"> </w:t>
      </w:r>
      <w:r w:rsidRPr="00F35C22">
        <w:t xml:space="preserve">The </w:t>
      </w:r>
      <w:r w:rsidRPr="00F35C22">
        <w:rPr>
          <w:i/>
        </w:rPr>
        <w:t>Dairy Queen</w:t>
      </w:r>
      <w:r w:rsidRPr="00F35C22">
        <w:t xml:space="preserve"> court rejected </w:t>
      </w:r>
      <w:r w:rsidRPr="00F35C22">
        <w:rPr>
          <w:i/>
        </w:rPr>
        <w:t>Rogers</w:t>
      </w:r>
      <w:r w:rsidRPr="00F35C22">
        <w:t xml:space="preserve"> as inapplicable.</w:t>
      </w:r>
      <w:r w:rsidRPr="00F35C22">
        <w:t xml:space="preserve"> </w:t>
      </w:r>
      <w:r w:rsidRPr="00F35C22">
        <w:t>35 F.</w:t>
      </w:r>
      <w:r w:rsidRPr="00F35C22">
        <w:t xml:space="preserve"> </w:t>
      </w:r>
      <w:r w:rsidRPr="00F35C22">
        <w:t>Supp.</w:t>
      </w:r>
      <w:r w:rsidRPr="00F35C22">
        <w:t xml:space="preserve"> </w:t>
      </w:r>
      <w:r w:rsidRPr="00F35C22">
        <w:t>2d at 734–35.</w:t>
      </w:r>
    </w:p>
  </w:footnote>
  <w:footnote w:id="328">
    <w:p w14:paraId="01D9D541" w14:textId="70271555" w:rsidR="00F35C22" w:rsidRPr="00370941" w:rsidRDefault="00F35C22" w:rsidP="00F35C22">
      <w:pPr>
        <w:pStyle w:val="FootnoteText"/>
        <w:rPr>
          <w:lang w:val="nb-NO"/>
        </w:rPr>
      </w:pPr>
      <w:r w:rsidRPr="00F35C22">
        <w:rPr>
          <w:vertAlign w:val="superscript"/>
        </w:rPr>
        <w:footnoteRef/>
      </w:r>
      <w:r w:rsidRPr="00F35C22">
        <w:t>35 F.</w:t>
      </w:r>
      <w:r w:rsidRPr="00F35C22">
        <w:t xml:space="preserve"> </w:t>
      </w:r>
      <w:r w:rsidRPr="00F35C22">
        <w:t>Supp.</w:t>
      </w:r>
      <w:r w:rsidRPr="00F35C22">
        <w:t xml:space="preserve"> </w:t>
      </w:r>
      <w:r w:rsidRPr="00F35C22">
        <w:t>2d at 735.</w:t>
      </w:r>
    </w:p>
  </w:footnote>
  <w:footnote w:id="329">
    <w:p w14:paraId="09A06F11" w14:textId="417FEA0D" w:rsidR="00F35C22" w:rsidRPr="00370941" w:rsidRDefault="00F35C22" w:rsidP="00F35C22">
      <w:pPr>
        <w:pStyle w:val="FootnoteText"/>
        <w:rPr>
          <w:lang w:val="nb-NO"/>
        </w:rPr>
      </w:pPr>
      <w:r w:rsidRPr="00F35C22">
        <w:rPr>
          <w:vertAlign w:val="superscript"/>
        </w:rPr>
        <w:footnoteRef/>
      </w:r>
      <w:r w:rsidRPr="00F35C22">
        <w:t>875 F.2d 994.</w:t>
      </w:r>
    </w:p>
  </w:footnote>
  <w:footnote w:id="330">
    <w:p w14:paraId="3489E174" w14:textId="2FA920CD" w:rsidR="00F35C22" w:rsidRPr="00F35C22" w:rsidRDefault="00F35C22" w:rsidP="00F35C22">
      <w:pPr>
        <w:pStyle w:val="FootnoteText"/>
      </w:pPr>
      <w:r w:rsidRPr="00F35C22">
        <w:rPr>
          <w:vertAlign w:val="superscript"/>
        </w:rPr>
        <w:footnoteRef/>
      </w:r>
      <w:r w:rsidRPr="00F35C22">
        <w:rPr>
          <w:i/>
        </w:rPr>
        <w:t>Rogers</w:t>
      </w:r>
      <w:r w:rsidRPr="00F35C22">
        <w:t xml:space="preserve"> has been followed by the Ninth Circuit and applied in parody situations.</w:t>
      </w:r>
      <w:r w:rsidRPr="00F35C22">
        <w:t xml:space="preserve"> </w:t>
      </w:r>
      <w:r w:rsidRPr="00F35C22">
        <w:rPr>
          <w:i/>
        </w:rPr>
        <w:t>See e.g.</w:t>
      </w:r>
      <w:r w:rsidRPr="00F35C22">
        <w:rPr>
          <w:i/>
        </w:rPr>
        <w:t xml:space="preserve"> </w:t>
      </w:r>
      <w:r w:rsidRPr="00F35C22">
        <w:t>Mattel v.</w:t>
      </w:r>
      <w:r w:rsidRPr="00F35C22">
        <w:t xml:space="preserve"> </w:t>
      </w:r>
      <w:r w:rsidRPr="00F35C22">
        <w:t>MC Records</w:t>
      </w:r>
      <w:r w:rsidRPr="00F35C22">
        <w:rPr>
          <w:i/>
        </w:rPr>
        <w:t xml:space="preserve">, </w:t>
      </w:r>
      <w:r w:rsidRPr="00F35C22">
        <w:t>296 F.3d 894, 63 USPQ2d 1715 (9th Cir.</w:t>
      </w:r>
      <w:r w:rsidRPr="00F35C22">
        <w:t xml:space="preserve"> </w:t>
      </w:r>
      <w:r w:rsidRPr="00F35C22">
        <w:t xml:space="preserve">2002) (song title), </w:t>
      </w:r>
      <w:r w:rsidRPr="00F35C22">
        <w:rPr>
          <w:i/>
        </w:rPr>
        <w:t>cert</w:t>
      </w:r>
      <w:r w:rsidRPr="00F35C22">
        <w:t>.</w:t>
      </w:r>
      <w:r w:rsidRPr="00F35C22">
        <w:t xml:space="preserve"> </w:t>
      </w:r>
      <w:r w:rsidRPr="00F35C22">
        <w:rPr>
          <w:i/>
        </w:rPr>
        <w:t>denied</w:t>
      </w:r>
      <w:r w:rsidRPr="00F35C22">
        <w:t>, 537 U.S.</w:t>
      </w:r>
      <w:r w:rsidRPr="00F35C22">
        <w:t xml:space="preserve"> </w:t>
      </w:r>
      <w:r w:rsidRPr="00F35C22">
        <w:t>1171 (2003);</w:t>
      </w:r>
      <w:r w:rsidRPr="00F35C22">
        <w:t xml:space="preserve"> </w:t>
      </w:r>
      <w:r w:rsidRPr="00F35C22">
        <w:t>Mattel, Inc.</w:t>
      </w:r>
      <w:r w:rsidRPr="00F35C22">
        <w:t xml:space="preserve"> </w:t>
      </w:r>
      <w:r w:rsidRPr="00F35C22">
        <w:t>v.</w:t>
      </w:r>
      <w:r w:rsidRPr="00F35C22">
        <w:t xml:space="preserve"> </w:t>
      </w:r>
      <w:r w:rsidRPr="00F35C22">
        <w:t>Walking Mountain Prods., 353 F.3d 792, 807, 69 USPQ2d 1257 (9th Cir.</w:t>
      </w:r>
      <w:r w:rsidRPr="00F35C22">
        <w:t xml:space="preserve"> </w:t>
      </w:r>
      <w:r w:rsidRPr="00F35C22">
        <w:t xml:space="preserve">2003) (pictures of Barbie dolls with household appliances and in sexually suggestive poses), </w:t>
      </w:r>
      <w:r w:rsidRPr="00F35C22">
        <w:rPr>
          <w:i/>
        </w:rPr>
        <w:t>cert</w:t>
      </w:r>
      <w:r w:rsidRPr="00F35C22">
        <w:t>.</w:t>
      </w:r>
      <w:r w:rsidRPr="00F35C22">
        <w:t xml:space="preserve"> </w:t>
      </w:r>
      <w:r w:rsidRPr="00F35C22">
        <w:rPr>
          <w:i/>
        </w:rPr>
        <w:t>denied</w:t>
      </w:r>
      <w:r w:rsidRPr="00F35C22">
        <w:t>, 537 U.S.</w:t>
      </w:r>
      <w:r w:rsidRPr="00F35C22">
        <w:t xml:space="preserve"> </w:t>
      </w:r>
      <w:r w:rsidRPr="00F35C22">
        <w:t>1171 (2003);</w:t>
      </w:r>
      <w:r w:rsidRPr="00F35C22">
        <w:t xml:space="preserve"> </w:t>
      </w:r>
      <w:r w:rsidRPr="00F35C22">
        <w:t>Protectmarriage.com—Yes on 8 v.</w:t>
      </w:r>
      <w:r w:rsidRPr="00F35C22">
        <w:t xml:space="preserve"> </w:t>
      </w:r>
      <w:r w:rsidRPr="00F35C22">
        <w:t>Courage Campaign, 680 F.</w:t>
      </w:r>
      <w:r w:rsidRPr="00F35C22">
        <w:t xml:space="preserve"> </w:t>
      </w:r>
      <w:r w:rsidRPr="00F35C22">
        <w:t>Supp.</w:t>
      </w:r>
      <w:r w:rsidRPr="00F35C22">
        <w:t xml:space="preserve"> </w:t>
      </w:r>
      <w:r w:rsidRPr="00F35C22">
        <w:t>2d 1225, 1229, 93 USPQ2d 1477 (E.D.</w:t>
      </w:r>
      <w:r w:rsidRPr="00F35C22">
        <w:t xml:space="preserve"> </w:t>
      </w:r>
      <w:r w:rsidRPr="00F35C22">
        <w:t>Cal.</w:t>
      </w:r>
      <w:r w:rsidRPr="00F35C22">
        <w:t xml:space="preserve"> </w:t>
      </w:r>
      <w:r w:rsidRPr="00F35C22">
        <w:t>2010) (not a dilution claim).</w:t>
      </w:r>
      <w:r w:rsidRPr="00F35C22">
        <w:t xml:space="preserve"> </w:t>
      </w:r>
      <w:r w:rsidRPr="00F35C22">
        <w:t xml:space="preserve">District Courts in New York and Florida also have applied the </w:t>
      </w:r>
      <w:r w:rsidRPr="00F35C22">
        <w:rPr>
          <w:i/>
        </w:rPr>
        <w:t>Rogers</w:t>
      </w:r>
      <w:r w:rsidRPr="00F35C22">
        <w:t xml:space="preserve"> analysis to a dilution claim.</w:t>
      </w:r>
      <w:r w:rsidRPr="00F35C22">
        <w:t xml:space="preserve"> </w:t>
      </w:r>
      <w:r w:rsidRPr="00F35C22">
        <w:t>Hermes Int’l v.</w:t>
      </w:r>
      <w:r w:rsidRPr="00F35C22">
        <w:t xml:space="preserve"> </w:t>
      </w:r>
      <w:r w:rsidRPr="00F35C22">
        <w:t>Rothschild, 678 F.</w:t>
      </w:r>
      <w:r w:rsidRPr="00F35C22">
        <w:t xml:space="preserve"> </w:t>
      </w:r>
      <w:r w:rsidRPr="00F35C22">
        <w:t>Supp.</w:t>
      </w:r>
      <w:r w:rsidRPr="00F35C22">
        <w:t xml:space="preserve"> </w:t>
      </w:r>
      <w:r w:rsidRPr="00F35C22">
        <w:t>3d 475, 487 (S.D.N.Y.</w:t>
      </w:r>
      <w:r w:rsidRPr="00F35C22">
        <w:t xml:space="preserve"> </w:t>
      </w:r>
      <w:r w:rsidRPr="00F35C22">
        <w:t>2023);</w:t>
      </w:r>
      <w:r w:rsidRPr="00F35C22">
        <w:t xml:space="preserve"> </w:t>
      </w:r>
      <w:r w:rsidRPr="00F35C22">
        <w:t xml:space="preserve">Club </w:t>
      </w:r>
      <w:proofErr w:type="spellStart"/>
      <w:r w:rsidRPr="00F35C22">
        <w:t>Mediterranee</w:t>
      </w:r>
      <w:proofErr w:type="spellEnd"/>
      <w:r w:rsidRPr="00F35C22">
        <w:t>, S.A.</w:t>
      </w:r>
      <w:r w:rsidRPr="00F35C22">
        <w:t xml:space="preserve"> </w:t>
      </w:r>
      <w:r w:rsidRPr="00F35C22">
        <w:t>v.</w:t>
      </w:r>
      <w:r w:rsidRPr="00F35C22">
        <w:t xml:space="preserve"> </w:t>
      </w:r>
      <w:r w:rsidRPr="00F35C22">
        <w:t>Fox Searchlight Pictures, Inc., 2004 U.S.</w:t>
      </w:r>
      <w:r w:rsidRPr="00F35C22">
        <w:t xml:space="preserve"> </w:t>
      </w:r>
      <w:r w:rsidRPr="00F35C22">
        <w:t>Dist.</w:t>
      </w:r>
      <w:r w:rsidRPr="00F35C22">
        <w:t xml:space="preserve"> </w:t>
      </w:r>
      <w:r w:rsidRPr="00F35C22">
        <w:t>LEXIS 3543, at *7 (S.D.</w:t>
      </w:r>
      <w:r w:rsidRPr="00F35C22">
        <w:t xml:space="preserve"> </w:t>
      </w:r>
      <w:r w:rsidRPr="00F35C22">
        <w:t>Fla.</w:t>
      </w:r>
      <w:r w:rsidRPr="00F35C22">
        <w:t xml:space="preserve"> </w:t>
      </w:r>
      <w:r w:rsidRPr="00F35C22">
        <w:t>Feb.</w:t>
      </w:r>
      <w:r w:rsidRPr="00F35C22">
        <w:t xml:space="preserve"> </w:t>
      </w:r>
      <w:r w:rsidRPr="00F35C22">
        <w:t>13, 2004).</w:t>
      </w:r>
      <w:r w:rsidRPr="00F35C22">
        <w:t xml:space="preserve"> </w:t>
      </w:r>
      <w:r w:rsidRPr="00F35C22">
        <w:rPr>
          <w:i/>
        </w:rPr>
        <w:t>See also</w:t>
      </w:r>
      <w:r w:rsidRPr="00F35C22">
        <w:t xml:space="preserve"> University of Alabama Bd.</w:t>
      </w:r>
      <w:r w:rsidRPr="00F35C22">
        <w:t xml:space="preserve"> </w:t>
      </w:r>
      <w:r w:rsidRPr="00F35C22">
        <w:t>of Trustees v.</w:t>
      </w:r>
      <w:r w:rsidRPr="00F35C22">
        <w:t xml:space="preserve"> </w:t>
      </w:r>
      <w:r w:rsidRPr="00F35C22">
        <w:t>New Life Art, Inc., 683 F.3d 1266, 1277, 103 USPQ2d 1070 (11th Cir.</w:t>
      </w:r>
      <w:r w:rsidRPr="00F35C22">
        <w:t xml:space="preserve"> </w:t>
      </w:r>
      <w:r w:rsidRPr="00F35C22">
        <w:t xml:space="preserve">2012) (applying </w:t>
      </w:r>
      <w:r w:rsidRPr="00F35C22">
        <w:rPr>
          <w:i/>
        </w:rPr>
        <w:t>Rogers</w:t>
      </w:r>
      <w:r w:rsidRPr="00F35C22">
        <w:t xml:space="preserve"> to a trademark infringement claim);</w:t>
      </w:r>
      <w:r w:rsidRPr="00F35C22">
        <w:t xml:space="preserve"> </w:t>
      </w:r>
      <w:r w:rsidRPr="00F35C22">
        <w:t>ETW Corp.</w:t>
      </w:r>
      <w:r w:rsidRPr="00F35C22">
        <w:t xml:space="preserve"> </w:t>
      </w:r>
      <w:r w:rsidRPr="00F35C22">
        <w:t>v.</w:t>
      </w:r>
      <w:r w:rsidRPr="00F35C22">
        <w:t xml:space="preserve"> </w:t>
      </w:r>
      <w:r w:rsidRPr="00F35C22">
        <w:t>Jireh Publishing, Inc., 332 F.3d 915, 918-919, 67 USPQ2d 1065 (6th Cir.</w:t>
      </w:r>
      <w:r w:rsidRPr="00F35C22">
        <w:t xml:space="preserve"> </w:t>
      </w:r>
      <w:r w:rsidRPr="00F35C22">
        <w:t xml:space="preserve">2003) (applying </w:t>
      </w:r>
      <w:r w:rsidRPr="00F35C22">
        <w:rPr>
          <w:i/>
        </w:rPr>
        <w:t>Rogers</w:t>
      </w:r>
      <w:r w:rsidRPr="00F35C22">
        <w:t xml:space="preserve"> to right of publicity and trademark claims).</w:t>
      </w:r>
    </w:p>
    <w:p w14:paraId="289AE3ED" w14:textId="45277E7A" w:rsidR="00F35C22" w:rsidRPr="00370941" w:rsidRDefault="00F35C22" w:rsidP="00F35C22">
      <w:pPr>
        <w:pStyle w:val="FootnoteText"/>
      </w:pPr>
      <w:r w:rsidRPr="00F35C22">
        <w:rPr>
          <w:i/>
        </w:rPr>
        <w:t xml:space="preserve">Rogers </w:t>
      </w:r>
      <w:r w:rsidRPr="00F35C22">
        <w:t>also has been applied in non-parody dilution situations.</w:t>
      </w:r>
      <w:r w:rsidRPr="00F35C22">
        <w:t xml:space="preserve"> </w:t>
      </w:r>
      <w:r w:rsidRPr="00F35C22">
        <w:t xml:space="preserve">In </w:t>
      </w:r>
      <w:r w:rsidRPr="00F35C22">
        <w:rPr>
          <w:i/>
        </w:rPr>
        <w:t>Stewart Surfboards, Inc</w:t>
      </w:r>
      <w:r w:rsidRPr="00F35C22">
        <w:t>.</w:t>
      </w:r>
      <w:r w:rsidRPr="00F35C22">
        <w:t xml:space="preserve"> </w:t>
      </w:r>
      <w:r w:rsidRPr="00F35C22">
        <w:rPr>
          <w:i/>
        </w:rPr>
        <w:t>v</w:t>
      </w:r>
      <w:r w:rsidRPr="00F35C22">
        <w:t>.</w:t>
      </w:r>
      <w:r w:rsidRPr="00F35C22">
        <w:t xml:space="preserve"> </w:t>
      </w:r>
      <w:r w:rsidRPr="00F35C22">
        <w:rPr>
          <w:i/>
        </w:rPr>
        <w:t>Disney Book Group, LLC</w:t>
      </w:r>
      <w:r w:rsidRPr="00F35C22">
        <w:t>, 2011 U.S.</w:t>
      </w:r>
      <w:r w:rsidRPr="00F35C22">
        <w:t xml:space="preserve"> </w:t>
      </w:r>
      <w:r w:rsidRPr="00F35C22">
        <w:t>Dist.</w:t>
      </w:r>
      <w:r w:rsidRPr="00F35C22">
        <w:t xml:space="preserve"> </w:t>
      </w:r>
      <w:r w:rsidRPr="00F35C22">
        <w:t>LEXIS 155444 (C.D.</w:t>
      </w:r>
      <w:r w:rsidRPr="00F35C22">
        <w:t xml:space="preserve"> </w:t>
      </w:r>
      <w:r w:rsidRPr="00F35C22">
        <w:t>Cal.</w:t>
      </w:r>
      <w:r w:rsidRPr="00F35C22">
        <w:t xml:space="preserve"> </w:t>
      </w:r>
      <w:r w:rsidRPr="00F35C22">
        <w:t xml:space="preserve">May 11, 2011), a federal district court dismissed infringement and dilution claims based on </w:t>
      </w:r>
      <w:r w:rsidRPr="00F35C22">
        <w:rPr>
          <w:i/>
        </w:rPr>
        <w:t>Rogers</w:t>
      </w:r>
      <w:r w:rsidRPr="00F35C22">
        <w:t>.</w:t>
      </w:r>
      <w:r w:rsidRPr="00F35C22">
        <w:t xml:space="preserve"> </w:t>
      </w:r>
      <w:r w:rsidRPr="00F35C22">
        <w:t>The plaintiff complained about the use of its trademark on a surfboard pictured on the back cover of a Hanna Montana book.</w:t>
      </w:r>
      <w:r w:rsidRPr="00F35C22">
        <w:t xml:space="preserve"> </w:t>
      </w:r>
      <w:r w:rsidRPr="00F35C22">
        <w:rPr>
          <w:i/>
        </w:rPr>
        <w:t>Id</w:t>
      </w:r>
      <w:r w:rsidRPr="00F35C22">
        <w:t>.</w:t>
      </w:r>
      <w:r w:rsidRPr="00F35C22">
        <w:t xml:space="preserve"> </w:t>
      </w:r>
      <w:r w:rsidRPr="00F35C22">
        <w:t>at *1–2.</w:t>
      </w:r>
      <w:r w:rsidRPr="00F35C22">
        <w:t xml:space="preserve"> </w:t>
      </w:r>
      <w:proofErr w:type="gramStart"/>
      <w:r w:rsidRPr="00F35C22">
        <w:t>With regard to</w:t>
      </w:r>
      <w:proofErr w:type="gramEnd"/>
      <w:r w:rsidRPr="00F35C22">
        <w:t xml:space="preserve"> the dilution claim, the court noted that the Ninth Circuit had applied </w:t>
      </w:r>
      <w:r w:rsidRPr="00F35C22">
        <w:rPr>
          <w:i/>
        </w:rPr>
        <w:t xml:space="preserve">Rogers </w:t>
      </w:r>
      <w:r w:rsidRPr="00F35C22">
        <w:t xml:space="preserve">to such claims and held that, because the use of the mark “has some artistic relevance, it is not purely commercial.” </w:t>
      </w:r>
      <w:r w:rsidRPr="00F35C22">
        <w:rPr>
          <w:i/>
        </w:rPr>
        <w:t>Id</w:t>
      </w:r>
      <w:r w:rsidRPr="00F35C22">
        <w:t>.</w:t>
      </w:r>
      <w:r w:rsidRPr="00F35C22">
        <w:t xml:space="preserve"> </w:t>
      </w:r>
      <w:r w:rsidRPr="00F35C22">
        <w:t>at *29.</w:t>
      </w:r>
      <w:r w:rsidRPr="00F35C22">
        <w:t xml:space="preserve"> </w:t>
      </w:r>
      <w:r w:rsidRPr="00F35C22">
        <w:t>Therefore, it was protected by §43(c)(3)(C).</w:t>
      </w:r>
      <w:r w:rsidRPr="00F35C22">
        <w:t xml:space="preserve"> </w:t>
      </w:r>
      <w:r w:rsidRPr="00F35C22">
        <w:t xml:space="preserve">The court did not discuss the “explicitly misleading” aspect of </w:t>
      </w:r>
      <w:r w:rsidRPr="00F35C22">
        <w:rPr>
          <w:i/>
        </w:rPr>
        <w:t>Rogers</w:t>
      </w:r>
      <w:r w:rsidRPr="00F35C22">
        <w:t xml:space="preserve"> in this discussion.</w:t>
      </w:r>
      <w:r w:rsidRPr="00F35C22">
        <w:t xml:space="preserve"> </w:t>
      </w:r>
      <w:r w:rsidRPr="00F35C22">
        <w:rPr>
          <w:i/>
        </w:rPr>
        <w:t>See also</w:t>
      </w:r>
      <w:r w:rsidRPr="00F35C22">
        <w:t xml:space="preserve"> Louis Vuitton Malletier S.A.</w:t>
      </w:r>
      <w:r w:rsidRPr="00F35C22">
        <w:t xml:space="preserve"> </w:t>
      </w:r>
      <w:r w:rsidRPr="00F35C22">
        <w:t>v.</w:t>
      </w:r>
      <w:r w:rsidRPr="00F35C22">
        <w:t xml:space="preserve"> </w:t>
      </w:r>
      <w:r w:rsidRPr="00F35C22">
        <w:t>Warner Bros.</w:t>
      </w:r>
      <w:r w:rsidRPr="00F35C22">
        <w:t xml:space="preserve"> </w:t>
      </w:r>
      <w:r w:rsidRPr="00F35C22">
        <w:t>Entm’t, Inc., 868 F.</w:t>
      </w:r>
      <w:r w:rsidRPr="00F35C22">
        <w:t xml:space="preserve"> </w:t>
      </w:r>
      <w:r w:rsidRPr="00F35C22">
        <w:t>Supp.</w:t>
      </w:r>
      <w:r w:rsidRPr="00F35C22">
        <w:t xml:space="preserve"> </w:t>
      </w:r>
      <w:r w:rsidRPr="00F35C22">
        <w:t>2d 172, 184, 105 USPQ2d 1806 (S.D.N.Y.</w:t>
      </w:r>
      <w:r w:rsidRPr="00F35C22">
        <w:t xml:space="preserve"> </w:t>
      </w:r>
      <w:r w:rsidRPr="00F35C22">
        <w:t xml:space="preserve">2012) (applying </w:t>
      </w:r>
      <w:r w:rsidRPr="00F35C22">
        <w:rPr>
          <w:i/>
        </w:rPr>
        <w:t>Rogers</w:t>
      </w:r>
      <w:r w:rsidRPr="00F35C22">
        <w:t xml:space="preserve"> and dismissing a New York state dilution claim relating to use of a knockoff Louis Vuitton bag in a movie scene).</w:t>
      </w:r>
      <w:r w:rsidRPr="00F35C22">
        <w:t xml:space="preserve"> </w:t>
      </w:r>
      <w:r w:rsidRPr="00F35C22">
        <w:t xml:space="preserve">It is unclear how the Supreme Court’s decision in </w:t>
      </w:r>
      <w:r w:rsidRPr="00F35C22">
        <w:rPr>
          <w:rStyle w:val="BCasenamefull"/>
        </w:rPr>
        <w:t>Jack Daniel’s Props., Inc. v. VIP Prods. LLC</w:t>
      </w:r>
      <w:r w:rsidRPr="00F35C22">
        <w:t>, 599 U.S.</w:t>
      </w:r>
      <w:r w:rsidRPr="00F35C22">
        <w:t xml:space="preserve"> </w:t>
      </w:r>
      <w:r w:rsidRPr="00F35C22">
        <w:t xml:space="preserve">140 (2023), which held that </w:t>
      </w:r>
      <w:r w:rsidRPr="00F35C22">
        <w:rPr>
          <w:i/>
        </w:rPr>
        <w:t xml:space="preserve">Rogers </w:t>
      </w:r>
      <w:r w:rsidRPr="00F35C22">
        <w:t>was not applicable where the offending use was as a trademark, might be applied in a dilution context.</w:t>
      </w:r>
    </w:p>
  </w:footnote>
  <w:footnote w:id="331">
    <w:p w14:paraId="51E15D6E" w14:textId="14CE3D92" w:rsidR="00F35C22" w:rsidRPr="00370941" w:rsidRDefault="00F35C22" w:rsidP="00F35C22">
      <w:pPr>
        <w:pStyle w:val="FootnoteText"/>
      </w:pPr>
      <w:r w:rsidRPr="00F35C22">
        <w:rPr>
          <w:vertAlign w:val="superscript"/>
        </w:rPr>
        <w:footnoteRef/>
      </w:r>
      <w:r w:rsidRPr="00F35C22">
        <w:t>652 F.</w:t>
      </w:r>
      <w:r w:rsidRPr="00F35C22">
        <w:t xml:space="preserve"> </w:t>
      </w:r>
      <w:r w:rsidRPr="00F35C22">
        <w:t>Supp.</w:t>
      </w:r>
      <w:r w:rsidRPr="00F35C22">
        <w:t xml:space="preserve"> </w:t>
      </w:r>
      <w:r w:rsidRPr="00F35C22">
        <w:t>2d 512, 92 USPQ2d 1835 (S.D.N.Y.</w:t>
      </w:r>
      <w:r w:rsidRPr="00F35C22">
        <w:t xml:space="preserve"> </w:t>
      </w:r>
      <w:r w:rsidRPr="00F35C22">
        <w:t>2009).</w:t>
      </w:r>
    </w:p>
  </w:footnote>
  <w:footnote w:id="332">
    <w:p w14:paraId="580A3ED1" w14:textId="172BE730"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524.</w:t>
      </w:r>
    </w:p>
  </w:footnote>
  <w:footnote w:id="333">
    <w:p w14:paraId="31B7E0A6" w14:textId="7D168678" w:rsidR="00F35C22" w:rsidRPr="00370941" w:rsidRDefault="00F35C22" w:rsidP="00F35C22">
      <w:pPr>
        <w:pStyle w:val="FootnoteText"/>
      </w:pPr>
      <w:r w:rsidRPr="00F35C22">
        <w:rPr>
          <w:vertAlign w:val="superscript"/>
        </w:rPr>
        <w:footnoteRef/>
      </w:r>
      <w:r w:rsidRPr="00F35C22">
        <w:t>Davis v.</w:t>
      </w:r>
      <w:r w:rsidRPr="00F35C22">
        <w:t xml:space="preserve"> </w:t>
      </w:r>
      <w:r w:rsidRPr="00F35C22">
        <w:t>The Walt Disney Co., 2004 WL 1895234, at *6 (D.</w:t>
      </w:r>
      <w:r w:rsidRPr="00F35C22">
        <w:t xml:space="preserve"> </w:t>
      </w:r>
      <w:r w:rsidRPr="00F35C22">
        <w:t>Minn.</w:t>
      </w:r>
      <w:r w:rsidRPr="00F35C22">
        <w:t xml:space="preserve"> </w:t>
      </w:r>
      <w:r w:rsidRPr="00F35C22">
        <w:t>Aug.</w:t>
      </w:r>
      <w:r w:rsidRPr="00F35C22">
        <w:t xml:space="preserve"> </w:t>
      </w:r>
      <w:r w:rsidRPr="00F35C22">
        <w:t>23, 2004).</w:t>
      </w:r>
    </w:p>
  </w:footnote>
  <w:footnote w:id="334">
    <w:p w14:paraId="59D74C54" w14:textId="3253B9C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*1–2.</w:t>
      </w:r>
      <w:r w:rsidRPr="00F35C22">
        <w:t xml:space="preserve"> </w:t>
      </w:r>
      <w:r w:rsidRPr="00F35C22">
        <w:t>The court also rejected a more generally based First Amendment defense because the court was unable to determine whether any confusion existed.</w:t>
      </w:r>
      <w:r w:rsidRPr="00F35C22">
        <w:t xml:space="preserve"> </w:t>
      </w:r>
      <w:r w:rsidRPr="00F35C22">
        <w:rPr>
          <w:i/>
        </w:rPr>
        <w:t>Id</w:t>
      </w:r>
      <w:r w:rsidRPr="00F35C22">
        <w:t>.</w:t>
      </w:r>
      <w:r w:rsidRPr="00F35C22">
        <w:t xml:space="preserve"> </w:t>
      </w:r>
      <w:r w:rsidRPr="00F35C22">
        <w:t>at *4.</w:t>
      </w:r>
      <w:r w:rsidRPr="00F35C22">
        <w:t xml:space="preserve"> </w:t>
      </w:r>
      <w:r w:rsidRPr="00F35C22">
        <w:t>However, the court ultimately dismissed the complaint on the grounds that the plaintiff had failed to plead actual dilution.</w:t>
      </w:r>
      <w:r w:rsidRPr="00F35C22">
        <w:t xml:space="preserve"> </w:t>
      </w:r>
      <w:r w:rsidRPr="00F35C22">
        <w:rPr>
          <w:i/>
        </w:rPr>
        <w:t>Id</w:t>
      </w:r>
      <w:r w:rsidRPr="00F35C22">
        <w:t>.</w:t>
      </w:r>
      <w:r w:rsidRPr="00F35C22">
        <w:t xml:space="preserve"> </w:t>
      </w:r>
      <w:r w:rsidRPr="00F35C22">
        <w:t>at *6.</w:t>
      </w:r>
    </w:p>
  </w:footnote>
  <w:footnote w:id="335">
    <w:p w14:paraId="6C34047C" w14:textId="510A675F" w:rsidR="00F35C22" w:rsidRPr="00370941" w:rsidRDefault="00F35C22" w:rsidP="00F35C22">
      <w:pPr>
        <w:pStyle w:val="FootnoteText"/>
      </w:pPr>
      <w:r w:rsidRPr="00F35C22">
        <w:rPr>
          <w:rStyle w:val="FootnoteReference"/>
          <w:rFonts w:eastAsiaTheme="majorEastAsia"/>
        </w:rPr>
        <w:footnoteRef/>
      </w:r>
      <w:r w:rsidRPr="00F35C22">
        <w:t>439 F.</w:t>
      </w:r>
      <w:r w:rsidRPr="00F35C22">
        <w:t xml:space="preserve"> </w:t>
      </w:r>
      <w:r w:rsidRPr="00F35C22">
        <w:t>Supp.</w:t>
      </w:r>
      <w:r w:rsidRPr="00F35C22">
        <w:t xml:space="preserve"> </w:t>
      </w:r>
      <w:r w:rsidRPr="00F35C22">
        <w:t>3d 308 (D.</w:t>
      </w:r>
      <w:r w:rsidRPr="00F35C22">
        <w:t xml:space="preserve"> </w:t>
      </w:r>
      <w:r w:rsidRPr="00F35C22">
        <w:t>Vt.</w:t>
      </w:r>
      <w:r w:rsidRPr="00F35C22">
        <w:t xml:space="preserve"> </w:t>
      </w:r>
      <w:r w:rsidRPr="00F35C22">
        <w:t>Feb.</w:t>
      </w:r>
      <w:r w:rsidRPr="00F35C22">
        <w:t xml:space="preserve"> </w:t>
      </w:r>
      <w:r w:rsidRPr="00F35C22">
        <w:t xml:space="preserve">11, 2020), </w:t>
      </w:r>
      <w:r w:rsidRPr="00F35C22">
        <w:rPr>
          <w:i/>
        </w:rPr>
        <w:t>vacated</w:t>
      </w:r>
      <w:r w:rsidRPr="00F35C22">
        <w:t xml:space="preserve"> (Nov.</w:t>
      </w:r>
      <w:r w:rsidRPr="00F35C22">
        <w:t xml:space="preserve"> </w:t>
      </w:r>
      <w:r w:rsidRPr="00F35C22">
        <w:t>23, 2020).</w:t>
      </w:r>
    </w:p>
  </w:footnote>
  <w:footnote w:id="336">
    <w:p w14:paraId="08336BAA" w14:textId="172C992E" w:rsidR="00F35C22" w:rsidRPr="00F35C22" w:rsidRDefault="00F35C22" w:rsidP="00F35C22">
      <w:pPr>
        <w:pStyle w:val="FootnoteText"/>
      </w:pPr>
      <w:r w:rsidRPr="00F35C22">
        <w:rPr>
          <w:rStyle w:val="FootnoteReference"/>
          <w:rFonts w:eastAsiaTheme="majorEastAsia"/>
        </w:rPr>
        <w:footnoteRef/>
      </w:r>
      <w:r w:rsidRPr="00F35C22">
        <w:rPr>
          <w:i/>
        </w:rPr>
        <w:t>Id</w:t>
      </w:r>
      <w:r w:rsidRPr="00F35C22">
        <w:t>.</w:t>
      </w:r>
      <w:r w:rsidRPr="00F35C22">
        <w:t xml:space="preserve"> </w:t>
      </w:r>
      <w:r w:rsidRPr="00F35C22">
        <w:t>at 324.</w:t>
      </w:r>
      <w:r w:rsidRPr="00F35C22">
        <w:t xml:space="preserve"> </w:t>
      </w:r>
      <w:r w:rsidRPr="00F35C22">
        <w:t>Plaintiff’s Choose Your Own Adventure books were referenced in the film by defendant as a fictional object.</w:t>
      </w:r>
      <w:r w:rsidRPr="00F35C22">
        <w:t xml:space="preserve"> </w:t>
      </w:r>
    </w:p>
    <w:p w14:paraId="37B61C7E" w14:textId="77777777" w:rsidR="00F35C22" w:rsidRPr="00370941" w:rsidRDefault="00F35C22">
      <w:pPr>
        <w:pStyle w:val="FootnoteText"/>
      </w:pPr>
    </w:p>
  </w:footnote>
  <w:footnote w:id="337">
    <w:p w14:paraId="064DDBA0" w14:textId="24FD423E"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t>.</w:t>
      </w:r>
    </w:p>
  </w:footnote>
  <w:footnote w:id="338">
    <w:p w14:paraId="1290ECC8" w14:textId="423DC3F1" w:rsidR="00F35C22" w:rsidRPr="00370941" w:rsidRDefault="00F35C22" w:rsidP="00F35C22">
      <w:pPr>
        <w:pStyle w:val="FootnoteText"/>
      </w:pPr>
      <w:r w:rsidRPr="00F35C22">
        <w:rPr>
          <w:rStyle w:val="FootnoteReference"/>
          <w:rFonts w:eastAsiaTheme="majorEastAsia"/>
        </w:rPr>
        <w:footnoteRef/>
      </w:r>
      <w:r w:rsidRPr="00F35C22">
        <w:t>2020 WL 1643370, 2020 BL 124076 (W.D.</w:t>
      </w:r>
      <w:r w:rsidRPr="00F35C22">
        <w:t xml:space="preserve"> </w:t>
      </w:r>
      <w:r w:rsidRPr="00F35C22">
        <w:t>Pa.</w:t>
      </w:r>
      <w:r w:rsidRPr="00F35C22">
        <w:t xml:space="preserve"> </w:t>
      </w:r>
      <w:r w:rsidRPr="00F35C22">
        <w:t>April 2, 2020).</w:t>
      </w:r>
    </w:p>
  </w:footnote>
  <w:footnote w:id="339">
    <w:p w14:paraId="2E3837DC" w14:textId="22E317C5"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t>.</w:t>
      </w:r>
      <w:r w:rsidRPr="00F35C22">
        <w:t xml:space="preserve"> </w:t>
      </w:r>
      <w:r w:rsidRPr="00F35C22">
        <w:t>at *7.</w:t>
      </w:r>
    </w:p>
  </w:footnote>
  <w:footnote w:id="340">
    <w:p w14:paraId="2054A01A" w14:textId="7D13B2D6" w:rsidR="00F35C22" w:rsidRPr="00F35C22" w:rsidRDefault="00F35C22" w:rsidP="00F35C22">
      <w:pPr>
        <w:pStyle w:val="FootnoteText"/>
      </w:pPr>
      <w:r w:rsidRPr="00F35C22">
        <w:rPr>
          <w:vertAlign w:val="superscript"/>
        </w:rPr>
        <w:footnoteRef/>
      </w:r>
      <w:r w:rsidRPr="00F35C22">
        <w:t>25 F.</w:t>
      </w:r>
      <w:r w:rsidRPr="00F35C22">
        <w:t xml:space="preserve"> </w:t>
      </w:r>
      <w:r w:rsidRPr="00F35C22">
        <w:t>Supp.</w:t>
      </w:r>
      <w:r w:rsidRPr="00F35C22">
        <w:t xml:space="preserve"> </w:t>
      </w:r>
      <w:r w:rsidRPr="00F35C22">
        <w:t>3d 865, 111 USPQ2d 1863 (E.D.</w:t>
      </w:r>
      <w:r w:rsidRPr="00F35C22">
        <w:t xml:space="preserve"> </w:t>
      </w:r>
      <w:r w:rsidRPr="00F35C22">
        <w:t>Va.</w:t>
      </w:r>
      <w:r w:rsidRPr="00F35C22">
        <w:t xml:space="preserve"> </w:t>
      </w:r>
      <w:r w:rsidRPr="00F35C22">
        <w:t xml:space="preserve">2014), </w:t>
      </w:r>
      <w:r w:rsidRPr="00F35C22">
        <w:rPr>
          <w:i/>
        </w:rPr>
        <w:t>vacated and remanded</w:t>
      </w:r>
      <w:r w:rsidRPr="00F35C22">
        <w:t>, 786 F.3d 316, 114 USPQ2d 1772 (4th Cir.</w:t>
      </w:r>
      <w:r w:rsidRPr="00F35C22">
        <w:t xml:space="preserve"> </w:t>
      </w:r>
      <w:r w:rsidRPr="00F35C22">
        <w:t>2015).</w:t>
      </w:r>
    </w:p>
    <w:p w14:paraId="698EBC24" w14:textId="77777777" w:rsidR="00F35C22" w:rsidRPr="00370941" w:rsidRDefault="00F35C22" w:rsidP="00FD0F5B">
      <w:pPr>
        <w:pStyle w:val="footnote"/>
      </w:pPr>
    </w:p>
  </w:footnote>
  <w:footnote w:id="341">
    <w:p w14:paraId="47E50C3D" w14:textId="77C0A683"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891, 897 (discussing parody in the context of fair use).</w:t>
      </w:r>
    </w:p>
    <w:p w14:paraId="39136A8F" w14:textId="77777777" w:rsidR="00F35C22" w:rsidRPr="00370941" w:rsidRDefault="00F35C22" w:rsidP="00FD0F5B">
      <w:pPr>
        <w:pStyle w:val="footnote"/>
      </w:pPr>
    </w:p>
  </w:footnote>
  <w:footnote w:id="342">
    <w:p w14:paraId="4DD7B748" w14:textId="5A4A1658" w:rsidR="00F35C22" w:rsidRPr="00F35C22" w:rsidRDefault="00F35C22" w:rsidP="00F35C22">
      <w:pPr>
        <w:pStyle w:val="FootnoteText"/>
      </w:pPr>
      <w:r w:rsidRPr="00F35C22">
        <w:rPr>
          <w:vertAlign w:val="superscript"/>
        </w:rPr>
        <w:footnoteRef/>
      </w:r>
      <w:r w:rsidRPr="00F35C22">
        <w:t>786 F.3d at 329–32.</w:t>
      </w:r>
    </w:p>
    <w:p w14:paraId="679F29C8" w14:textId="77777777" w:rsidR="00F35C22" w:rsidRPr="00370941" w:rsidRDefault="00F35C22" w:rsidP="00FD0F5B">
      <w:pPr>
        <w:pStyle w:val="footnote"/>
      </w:pPr>
    </w:p>
  </w:footnote>
  <w:footnote w:id="343">
    <w:p w14:paraId="1DB35564" w14:textId="4CF09B6F" w:rsidR="00F35C22" w:rsidRPr="00370941" w:rsidRDefault="00F35C22" w:rsidP="00F35C22">
      <w:pPr>
        <w:pStyle w:val="FootnoteText"/>
      </w:pPr>
      <w:r w:rsidRPr="00F35C22">
        <w:rPr>
          <w:vertAlign w:val="superscript"/>
        </w:rPr>
        <w:footnoteRef/>
      </w:r>
      <w:r w:rsidRPr="00F35C22">
        <w:t>Panavision Int’l, L.P.</w:t>
      </w:r>
      <w:r w:rsidRPr="00F35C22">
        <w:t xml:space="preserve"> </w:t>
      </w:r>
      <w:r w:rsidRPr="00F35C22">
        <w:t>v.</w:t>
      </w:r>
      <w:r w:rsidRPr="00F35C22">
        <w:t xml:space="preserve"> </w:t>
      </w:r>
      <w:proofErr w:type="spellStart"/>
      <w:r w:rsidRPr="00F35C22">
        <w:t>Toeppen</w:t>
      </w:r>
      <w:proofErr w:type="spellEnd"/>
      <w:r w:rsidRPr="00F35C22">
        <w:t>, 141 F.3d 1316, 46 USPQ2d 1511 (9th Cir.</w:t>
      </w:r>
      <w:r w:rsidRPr="00F35C22">
        <w:t xml:space="preserve"> </w:t>
      </w:r>
      <w:r w:rsidRPr="00F35C22">
        <w:t>1998);</w:t>
      </w:r>
      <w:r w:rsidRPr="00F35C22">
        <w:t xml:space="preserve"> </w:t>
      </w:r>
      <w:proofErr w:type="spellStart"/>
      <w:r w:rsidRPr="00F35C22">
        <w:t>Intermatic</w:t>
      </w:r>
      <w:proofErr w:type="spellEnd"/>
      <w:r w:rsidRPr="00F35C22">
        <w:t>, Inc.</w:t>
      </w:r>
      <w:r w:rsidRPr="00F35C22">
        <w:t xml:space="preserve"> </w:t>
      </w:r>
      <w:r w:rsidRPr="00F35C22">
        <w:t>v.</w:t>
      </w:r>
      <w:r w:rsidRPr="00F35C22">
        <w:t xml:space="preserve"> </w:t>
      </w:r>
      <w:proofErr w:type="spellStart"/>
      <w:r w:rsidRPr="00F35C22">
        <w:t>Toeppen</w:t>
      </w:r>
      <w:proofErr w:type="spellEnd"/>
      <w:r w:rsidRPr="00F35C22">
        <w:t>, 947 F.</w:t>
      </w:r>
      <w:r w:rsidRPr="00F35C22">
        <w:t xml:space="preserve"> </w:t>
      </w:r>
      <w:r w:rsidRPr="00F35C22">
        <w:t>Supp.</w:t>
      </w:r>
      <w:r w:rsidRPr="00F35C22">
        <w:t xml:space="preserve"> </w:t>
      </w:r>
      <w:r w:rsidRPr="00F35C22">
        <w:t>1227, 40 USPQ2d 1412 (N.D.</w:t>
      </w:r>
      <w:r w:rsidRPr="00F35C22">
        <w:t xml:space="preserve"> </w:t>
      </w:r>
      <w:r w:rsidRPr="00F35C22">
        <w:t>Ill.</w:t>
      </w:r>
      <w:r w:rsidRPr="00F35C22">
        <w:t xml:space="preserve"> </w:t>
      </w:r>
      <w:r w:rsidRPr="00F35C22">
        <w:t>1996).</w:t>
      </w:r>
    </w:p>
  </w:footnote>
  <w:footnote w:id="344">
    <w:p w14:paraId="00AD01F3" w14:textId="34C0E9A6" w:rsidR="00F35C22" w:rsidRPr="00370941" w:rsidRDefault="00F35C22" w:rsidP="00F35C22">
      <w:pPr>
        <w:pStyle w:val="FootnoteText"/>
        <w:rPr>
          <w:lang w:val="da-DK"/>
        </w:rPr>
      </w:pPr>
      <w:r w:rsidRPr="00F35C22">
        <w:rPr>
          <w:vertAlign w:val="superscript"/>
        </w:rPr>
        <w:footnoteRef/>
      </w:r>
      <w:r w:rsidRPr="00F35C22">
        <w:rPr>
          <w:i/>
        </w:rPr>
        <w:t>Panavision Int’l</w:t>
      </w:r>
      <w:r w:rsidRPr="00F35C22">
        <w:t>, 141 F.3d at 1319.</w:t>
      </w:r>
    </w:p>
  </w:footnote>
  <w:footnote w:id="345">
    <w:p w14:paraId="03FC22FE" w14:textId="67D05B18" w:rsidR="00F35C22" w:rsidRPr="00370941" w:rsidRDefault="00F35C22" w:rsidP="00F35C22">
      <w:pPr>
        <w:pStyle w:val="FootnoteText"/>
      </w:pPr>
      <w:r w:rsidRPr="00F35C22">
        <w:rPr>
          <w:vertAlign w:val="superscript"/>
        </w:rPr>
        <w:footnoteRef/>
      </w:r>
      <w:r w:rsidRPr="00F35C22">
        <w:t xml:space="preserve">Panavision owned registered trademarks in the words Panavision and </w:t>
      </w:r>
      <w:proofErr w:type="spellStart"/>
      <w:r w:rsidRPr="00F35C22">
        <w:t>Panaflex</w:t>
      </w:r>
      <w:proofErr w:type="spellEnd"/>
      <w:r w:rsidRPr="00F35C22">
        <w:t>.</w:t>
      </w:r>
      <w:r w:rsidRPr="00F35C22">
        <w:t xml:space="preserve"> </w:t>
      </w:r>
      <w:r w:rsidRPr="00F35C22">
        <w:rPr>
          <w:i/>
        </w:rPr>
        <w:t>Id</w:t>
      </w:r>
      <w:r w:rsidRPr="00F35C22">
        <w:t>.</w:t>
      </w:r>
    </w:p>
  </w:footnote>
  <w:footnote w:id="346">
    <w:p w14:paraId="04238854" w14:textId="3F43A719"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1324.</w:t>
      </w:r>
    </w:p>
  </w:footnote>
  <w:footnote w:id="347">
    <w:p w14:paraId="249F5051" w14:textId="216E3BD5"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1325.</w:t>
      </w:r>
    </w:p>
  </w:footnote>
  <w:footnote w:id="348">
    <w:p w14:paraId="32B575B1" w14:textId="1CFA1460" w:rsidR="00F35C22" w:rsidRPr="00370941" w:rsidRDefault="00F35C22" w:rsidP="00F35C22">
      <w:pPr>
        <w:pStyle w:val="FootnoteText"/>
      </w:pPr>
      <w:r w:rsidRPr="00F35C22">
        <w:rPr>
          <w:vertAlign w:val="superscript"/>
        </w:rPr>
        <w:footnoteRef/>
      </w:r>
      <w:r w:rsidRPr="00F35C22">
        <w:rPr>
          <w:i/>
        </w:rPr>
        <w:t>Id</w:t>
      </w:r>
      <w:r w:rsidRPr="00F35C22">
        <w:t>.</w:t>
      </w:r>
    </w:p>
  </w:footnote>
  <w:footnote w:id="349">
    <w:p w14:paraId="1C13F4DD" w14:textId="40EC70FB"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1325–26.</w:t>
      </w:r>
    </w:p>
  </w:footnote>
  <w:footnote w:id="350">
    <w:p w14:paraId="37ECB2EE" w14:textId="6D6C3187" w:rsidR="00F35C22" w:rsidRPr="00370941" w:rsidRDefault="00F35C22" w:rsidP="00F35C22">
      <w:pPr>
        <w:pStyle w:val="FootnoteText"/>
      </w:pPr>
      <w:r w:rsidRPr="00F35C22">
        <w:rPr>
          <w:vertAlign w:val="superscript"/>
        </w:rPr>
        <w:footnoteRef/>
      </w:r>
      <w:r w:rsidRPr="00F35C22">
        <w:t>947 F.</w:t>
      </w:r>
      <w:r w:rsidRPr="00F35C22">
        <w:t xml:space="preserve"> </w:t>
      </w:r>
      <w:r w:rsidRPr="00F35C22">
        <w:t>Supp.</w:t>
      </w:r>
      <w:r w:rsidRPr="00F35C22">
        <w:t xml:space="preserve"> </w:t>
      </w:r>
      <w:r w:rsidRPr="00F35C22">
        <w:t>1227, 40 USPQ2d 1412 (N.D.</w:t>
      </w:r>
      <w:r w:rsidRPr="00F35C22">
        <w:t xml:space="preserve"> </w:t>
      </w:r>
      <w:r w:rsidRPr="00F35C22">
        <w:t>Ill.</w:t>
      </w:r>
      <w:r w:rsidRPr="00F35C22">
        <w:t xml:space="preserve"> </w:t>
      </w:r>
      <w:r w:rsidRPr="00F35C22">
        <w:t>1996).</w:t>
      </w:r>
    </w:p>
  </w:footnote>
  <w:footnote w:id="351">
    <w:p w14:paraId="78DEECCB" w14:textId="73A2599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1239.</w:t>
      </w:r>
      <w:r w:rsidRPr="00F35C22">
        <w:t xml:space="preserve"> </w:t>
      </w:r>
      <w:r w:rsidRPr="00F35C22">
        <w:t xml:space="preserve">The court also held that registering a </w:t>
      </w:r>
      <w:proofErr w:type="gramStart"/>
      <w:r w:rsidRPr="00F35C22">
        <w:t>dot-com</w:t>
      </w:r>
      <w:proofErr w:type="gramEnd"/>
      <w:r w:rsidRPr="00F35C22">
        <w:t xml:space="preserve"> (.com) domain did </w:t>
      </w:r>
      <w:r w:rsidRPr="00F35C22">
        <w:rPr>
          <w:i/>
        </w:rPr>
        <w:t>not</w:t>
      </w:r>
      <w:r w:rsidRPr="00F35C22">
        <w:t>, by itself, constitute a commercial use.</w:t>
      </w:r>
      <w:r w:rsidRPr="00F35C22">
        <w:t xml:space="preserve"> </w:t>
      </w:r>
      <w:r w:rsidRPr="00F35C22">
        <w:rPr>
          <w:i/>
        </w:rPr>
        <w:t>Id</w:t>
      </w:r>
      <w:r w:rsidRPr="00F35C22">
        <w:t>.</w:t>
      </w:r>
      <w:r w:rsidRPr="00F35C22">
        <w:t xml:space="preserve"> </w:t>
      </w:r>
      <w:r w:rsidRPr="00F35C22">
        <w:t>The two cases thus are consistent in this regard as well.</w:t>
      </w:r>
      <w:r w:rsidRPr="00F35C22">
        <w:t xml:space="preserve"> </w:t>
      </w:r>
      <w:proofErr w:type="spellStart"/>
      <w:r w:rsidRPr="00F35C22">
        <w:t>Toeppen’s</w:t>
      </w:r>
      <w:proofErr w:type="spellEnd"/>
      <w:r w:rsidRPr="00F35C22">
        <w:t xml:space="preserve"> actions, called “cybersquatting,” led to the passage of the </w:t>
      </w:r>
      <w:proofErr w:type="spellStart"/>
      <w:r w:rsidRPr="00F35C22">
        <w:t>Anticybersquatting</w:t>
      </w:r>
      <w:proofErr w:type="spellEnd"/>
      <w:r w:rsidRPr="00F35C22">
        <w:t xml:space="preserve"> Consumer Protection Act.</w:t>
      </w:r>
      <w:r w:rsidRPr="00F35C22">
        <w:t xml:space="preserve"> </w:t>
      </w:r>
      <w:r w:rsidRPr="00F35C22">
        <w:rPr>
          <w:i/>
        </w:rPr>
        <w:t>See</w:t>
      </w:r>
      <w:r w:rsidRPr="00F35C22">
        <w:t xml:space="preserve"> 15 U.S.C.</w:t>
      </w:r>
      <w:r w:rsidRPr="00F35C22">
        <w:t xml:space="preserve"> </w:t>
      </w:r>
      <w:r w:rsidRPr="00F35C22">
        <w:t>§§1125(d), 1129.</w:t>
      </w:r>
    </w:p>
  </w:footnote>
  <w:footnote w:id="352">
    <w:p w14:paraId="681EBBFB" w14:textId="34376B42" w:rsidR="00F35C22" w:rsidRPr="00370941" w:rsidRDefault="00F35C22" w:rsidP="00F35C22">
      <w:pPr>
        <w:pStyle w:val="FootnoteText"/>
      </w:pPr>
      <w:r w:rsidRPr="00F35C22">
        <w:rPr>
          <w:vertAlign w:val="superscript"/>
        </w:rPr>
        <w:footnoteRef/>
      </w:r>
      <w:r w:rsidRPr="00F35C22">
        <w:t>189 F.3d 868, 51 USPQ2d 1801 (9th Cir.</w:t>
      </w:r>
      <w:r w:rsidRPr="00F35C22">
        <w:t xml:space="preserve"> </w:t>
      </w:r>
      <w:r w:rsidRPr="00F35C22">
        <w:t>1999).</w:t>
      </w:r>
    </w:p>
  </w:footnote>
  <w:footnote w:id="353">
    <w:p w14:paraId="04A803A7" w14:textId="3654A012"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880.</w:t>
      </w:r>
    </w:p>
  </w:footnote>
  <w:footnote w:id="354">
    <w:p w14:paraId="52E5623A" w14:textId="678DA9AE" w:rsidR="00F35C22" w:rsidRPr="00370941" w:rsidRDefault="00F35C22" w:rsidP="00F35C22">
      <w:pPr>
        <w:pStyle w:val="FootnoteText"/>
      </w:pPr>
      <w:r w:rsidRPr="00F35C22">
        <w:rPr>
          <w:vertAlign w:val="superscript"/>
        </w:rPr>
        <w:footnoteRef/>
      </w:r>
      <w:r w:rsidRPr="00F35C22">
        <w:rPr>
          <w:i/>
        </w:rPr>
        <w:t>Id</w:t>
      </w:r>
      <w:r w:rsidRPr="00F35C22">
        <w:t>.</w:t>
      </w:r>
    </w:p>
  </w:footnote>
  <w:footnote w:id="355">
    <w:p w14:paraId="05976D9A" w14:textId="40B35B91" w:rsidR="00F35C22" w:rsidRPr="00370941" w:rsidRDefault="00F35C22" w:rsidP="00F35C22">
      <w:pPr>
        <w:pStyle w:val="FootnoteText"/>
      </w:pPr>
      <w:r w:rsidRPr="00F35C22">
        <w:rPr>
          <w:vertAlign w:val="superscript"/>
        </w:rPr>
        <w:footnoteRef/>
      </w:r>
      <w:r w:rsidRPr="00F35C22">
        <w:t>The court also held that the Avery Dennison mark was not famous under the FTDA.</w:t>
      </w:r>
      <w:r w:rsidRPr="00F35C22">
        <w:t xml:space="preserve"> </w:t>
      </w:r>
      <w:r w:rsidRPr="00F35C22">
        <w:rPr>
          <w:i/>
        </w:rPr>
        <w:t>Id</w:t>
      </w:r>
      <w:r w:rsidRPr="00F35C22">
        <w:t>.</w:t>
      </w:r>
      <w:r w:rsidRPr="00F35C22">
        <w:t xml:space="preserve"> </w:t>
      </w:r>
      <w:r w:rsidRPr="00F35C22">
        <w:t>at 879.</w:t>
      </w:r>
      <w:r w:rsidRPr="00F35C22">
        <w:t xml:space="preserve"> </w:t>
      </w:r>
      <w:r w:rsidRPr="00F35C22">
        <w:t>See Chapter 8 for a discussion of fame as an element of a claim under the FTDA and TDRA.</w:t>
      </w:r>
    </w:p>
  </w:footnote>
  <w:footnote w:id="356">
    <w:p w14:paraId="1FFFF1E4" w14:textId="54767F7F" w:rsidR="00F35C22" w:rsidRPr="00370941" w:rsidRDefault="00F35C22" w:rsidP="00F35C22">
      <w:pPr>
        <w:pStyle w:val="FootnoteText"/>
      </w:pPr>
      <w:r w:rsidRPr="00F35C22">
        <w:rPr>
          <w:vertAlign w:val="superscript"/>
        </w:rPr>
        <w:footnoteRef/>
      </w:r>
      <w:r w:rsidRPr="00F35C22">
        <w:t>189 F.3d at 879.</w:t>
      </w:r>
    </w:p>
  </w:footnote>
  <w:footnote w:id="357">
    <w:p w14:paraId="1ECF6B7C" w14:textId="2FC86A3C" w:rsidR="00F35C22" w:rsidRPr="00370941" w:rsidRDefault="00F35C22" w:rsidP="00F35C22">
      <w:pPr>
        <w:pStyle w:val="FootnoteText"/>
      </w:pPr>
      <w:r w:rsidRPr="00F35C22">
        <w:rPr>
          <w:vertAlign w:val="superscript"/>
        </w:rPr>
        <w:footnoteRef/>
      </w:r>
      <w:r w:rsidRPr="00F35C22">
        <w:t>86 F.</w:t>
      </w:r>
      <w:r w:rsidRPr="00F35C22">
        <w:t xml:space="preserve"> </w:t>
      </w:r>
      <w:r w:rsidRPr="00F35C22">
        <w:t>Supp.</w:t>
      </w:r>
      <w:r w:rsidRPr="00F35C22">
        <w:t xml:space="preserve"> </w:t>
      </w:r>
      <w:r w:rsidRPr="00F35C22">
        <w:t>2d 176, 54 USPQ2d 1383 (W.D.N.Y.</w:t>
      </w:r>
      <w:r w:rsidRPr="00F35C22">
        <w:t xml:space="preserve"> </w:t>
      </w:r>
      <w:r w:rsidRPr="00F35C22">
        <w:t>2000).</w:t>
      </w:r>
    </w:p>
  </w:footnote>
  <w:footnote w:id="358">
    <w:p w14:paraId="159F074D" w14:textId="3BCC9DF8"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184.</w:t>
      </w:r>
    </w:p>
  </w:footnote>
  <w:footnote w:id="359">
    <w:p w14:paraId="57205BB5" w14:textId="33D51A32"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192–93.</w:t>
      </w:r>
    </w:p>
  </w:footnote>
  <w:footnote w:id="360">
    <w:p w14:paraId="57E3E9CF" w14:textId="115AC79C" w:rsidR="00F35C22" w:rsidRPr="00370941" w:rsidRDefault="00F35C22" w:rsidP="00F35C22">
      <w:pPr>
        <w:pStyle w:val="FootnoteText"/>
        <w:rPr>
          <w:lang w:val="da-DK"/>
        </w:rPr>
      </w:pPr>
      <w:r w:rsidRPr="00F35C22">
        <w:rPr>
          <w:vertAlign w:val="superscript"/>
        </w:rPr>
        <w:footnoteRef/>
      </w:r>
      <w:r w:rsidRPr="00F35C22">
        <w:rPr>
          <w:i/>
        </w:rPr>
        <w:t>Id</w:t>
      </w:r>
      <w:r w:rsidRPr="00F35C22">
        <w:t>.</w:t>
      </w:r>
    </w:p>
  </w:footnote>
  <w:footnote w:id="361">
    <w:p w14:paraId="0C2D1DDA" w14:textId="573EB4B5" w:rsidR="00F35C22" w:rsidRPr="00370941" w:rsidRDefault="00F35C22" w:rsidP="00F35C22">
      <w:pPr>
        <w:pStyle w:val="FootnoteText"/>
      </w:pPr>
      <w:r w:rsidRPr="00F35C22">
        <w:rPr>
          <w:vertAlign w:val="superscript"/>
        </w:rPr>
        <w:footnoteRef/>
      </w:r>
      <w:r w:rsidRPr="00F35C22">
        <w:rPr>
          <w:i/>
        </w:rPr>
        <w:t>See</w:t>
      </w:r>
      <w:r w:rsidRPr="00F35C22">
        <w:t xml:space="preserve"> Mattel, Inc.</w:t>
      </w:r>
      <w:r w:rsidRPr="00F35C22">
        <w:t xml:space="preserve"> </w:t>
      </w:r>
      <w:r w:rsidRPr="00F35C22">
        <w:t>v.</w:t>
      </w:r>
      <w:r w:rsidRPr="00F35C22">
        <w:t xml:space="preserve"> </w:t>
      </w:r>
      <w:r w:rsidRPr="00F35C22">
        <w:t>MCA Records, Inc., 28 F.</w:t>
      </w:r>
      <w:r w:rsidRPr="00F35C22">
        <w:t xml:space="preserve"> </w:t>
      </w:r>
      <w:r w:rsidRPr="00F35C22">
        <w:t>Supp.</w:t>
      </w:r>
      <w:r w:rsidRPr="00F35C22">
        <w:t xml:space="preserve"> </w:t>
      </w:r>
      <w:r w:rsidRPr="00F35C22">
        <w:t>2d 1120, 1137, 1152 (C.D.</w:t>
      </w:r>
      <w:r w:rsidRPr="00F35C22">
        <w:t xml:space="preserve"> </w:t>
      </w:r>
      <w:r w:rsidRPr="00F35C22">
        <w:t>Cal.</w:t>
      </w:r>
      <w:r w:rsidRPr="00F35C22">
        <w:t xml:space="preserve"> </w:t>
      </w:r>
      <w:r w:rsidRPr="00F35C22">
        <w:t xml:space="preserve">1998), </w:t>
      </w:r>
      <w:r w:rsidRPr="00F35C22">
        <w:rPr>
          <w:i/>
        </w:rPr>
        <w:t>aff’d</w:t>
      </w:r>
      <w:r w:rsidRPr="00F35C22">
        <w:t>, 296 F.3d 894, 63 USPQ2d 1715 (9th Cir.</w:t>
      </w:r>
      <w:r w:rsidRPr="00F35C22">
        <w:t xml:space="preserve"> </w:t>
      </w:r>
      <w:r w:rsidRPr="00F35C22">
        <w:t xml:space="preserve">2002), </w:t>
      </w:r>
      <w:r w:rsidRPr="00F35C22">
        <w:rPr>
          <w:i/>
        </w:rPr>
        <w:t>cert</w:t>
      </w:r>
      <w:r w:rsidRPr="00F35C22">
        <w:t>.</w:t>
      </w:r>
      <w:r w:rsidRPr="00F35C22">
        <w:t xml:space="preserve"> </w:t>
      </w:r>
      <w:r w:rsidRPr="00F35C22">
        <w:rPr>
          <w:i/>
        </w:rPr>
        <w:t>denied</w:t>
      </w:r>
      <w:r w:rsidRPr="00F35C22">
        <w:t>, 537 U.S.</w:t>
      </w:r>
      <w:r w:rsidRPr="00F35C22">
        <w:t xml:space="preserve"> </w:t>
      </w:r>
      <w:r w:rsidRPr="00F35C22">
        <w:t>1171 (2003).</w:t>
      </w:r>
    </w:p>
  </w:footnote>
  <w:footnote w:id="362">
    <w:p w14:paraId="0A6C9BAA" w14:textId="1BA756ED" w:rsidR="00F35C22" w:rsidRPr="00370941" w:rsidRDefault="00F35C22" w:rsidP="00F35C22">
      <w:pPr>
        <w:pStyle w:val="FootnoteText"/>
      </w:pPr>
      <w:r w:rsidRPr="00F35C22">
        <w:rPr>
          <w:vertAlign w:val="superscript"/>
        </w:rPr>
        <w:footnoteRef/>
      </w:r>
      <w:r w:rsidRPr="00F35C22">
        <w:rPr>
          <w:i/>
        </w:rPr>
        <w:t>See</w:t>
      </w:r>
      <w:r w:rsidRPr="00F35C22">
        <w:t xml:space="preserve"> Bally Total Fitness Holding Corp.</w:t>
      </w:r>
      <w:r w:rsidRPr="00F35C22">
        <w:t xml:space="preserve"> </w:t>
      </w:r>
      <w:r w:rsidRPr="00F35C22">
        <w:t>v.</w:t>
      </w:r>
      <w:r w:rsidRPr="00F35C22">
        <w:t xml:space="preserve"> </w:t>
      </w:r>
      <w:r w:rsidRPr="00F35C22">
        <w:t>Faber, 29 F.</w:t>
      </w:r>
      <w:r w:rsidRPr="00F35C22">
        <w:t xml:space="preserve"> </w:t>
      </w:r>
      <w:r w:rsidRPr="00F35C22">
        <w:t>Supp.</w:t>
      </w:r>
      <w:r w:rsidRPr="00F35C22">
        <w:t xml:space="preserve"> </w:t>
      </w:r>
      <w:r w:rsidRPr="00F35C22">
        <w:t>2d 1161, 50 USPQ2d 1840 (C.D.</w:t>
      </w:r>
      <w:r w:rsidRPr="00F35C22">
        <w:t xml:space="preserve"> </w:t>
      </w:r>
      <w:r w:rsidRPr="00F35C22">
        <w:t>Cal.</w:t>
      </w:r>
      <w:r w:rsidRPr="00F35C22">
        <w:t xml:space="preserve"> </w:t>
      </w:r>
      <w:r w:rsidRPr="00F35C22">
        <w:t>1998) (Bally sucks website, found under the domain www.compupix.com/ballysucks, not a commercial use).</w:t>
      </w:r>
    </w:p>
  </w:footnote>
  <w:footnote w:id="363">
    <w:p w14:paraId="26B29853" w14:textId="7559F3D8" w:rsidR="00F35C22" w:rsidRPr="00370941" w:rsidRDefault="00F35C22" w:rsidP="00F35C22">
      <w:pPr>
        <w:pStyle w:val="FootnoteText"/>
      </w:pPr>
      <w:r w:rsidRPr="00F35C22">
        <w:rPr>
          <w:vertAlign w:val="superscript"/>
        </w:rPr>
        <w:footnoteRef/>
      </w:r>
      <w:r w:rsidRPr="00F35C22">
        <w:t>42 USPQ2d 1430 (S.D.N.Y.</w:t>
      </w:r>
      <w:r w:rsidRPr="00F35C22">
        <w:t xml:space="preserve"> </w:t>
      </w:r>
      <w:r w:rsidRPr="00F35C22">
        <w:t>1997).</w:t>
      </w:r>
    </w:p>
  </w:footnote>
  <w:footnote w:id="364">
    <w:p w14:paraId="01B39B07" w14:textId="7DBE8D66"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1432.</w:t>
      </w:r>
    </w:p>
  </w:footnote>
  <w:footnote w:id="365">
    <w:p w14:paraId="58D66AF7" w14:textId="124370F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1436.</w:t>
      </w:r>
    </w:p>
  </w:footnote>
  <w:footnote w:id="366">
    <w:p w14:paraId="05E64F88" w14:textId="4050ED86" w:rsidR="00F35C22" w:rsidRPr="00370941" w:rsidRDefault="00F35C22" w:rsidP="00F35C22">
      <w:pPr>
        <w:pStyle w:val="FootnoteText"/>
      </w:pPr>
      <w:r w:rsidRPr="00F35C22">
        <w:rPr>
          <w:vertAlign w:val="superscript"/>
        </w:rPr>
        <w:footnoteRef/>
      </w:r>
      <w:r w:rsidRPr="00F35C22">
        <w:rPr>
          <w:i/>
        </w:rPr>
        <w:t>See</w:t>
      </w:r>
      <w:r w:rsidRPr="00F35C22">
        <w:t xml:space="preserve"> Heffron v.</w:t>
      </w:r>
      <w:r w:rsidRPr="00F35C22">
        <w:t xml:space="preserve"> </w:t>
      </w:r>
      <w:r w:rsidRPr="00F35C22">
        <w:t>International Soc’y for Krishna Consciousness, Inc., 452 U.S.</w:t>
      </w:r>
      <w:r w:rsidRPr="00F35C22">
        <w:t xml:space="preserve"> </w:t>
      </w:r>
      <w:r w:rsidRPr="00F35C22">
        <w:t>640, 650 &amp; n.13 (1981) (noting, but not ruling on, various arguments regarding state interests in regulating nonprofit solicitations).</w:t>
      </w:r>
    </w:p>
  </w:footnote>
  <w:footnote w:id="367">
    <w:p w14:paraId="4A8F847D" w14:textId="5525DA2F" w:rsidR="00F35C22" w:rsidRPr="00370941" w:rsidRDefault="00F35C22" w:rsidP="00F35C22">
      <w:pPr>
        <w:pStyle w:val="FootnoteText"/>
      </w:pPr>
      <w:r w:rsidRPr="00F35C22">
        <w:rPr>
          <w:vertAlign w:val="superscript"/>
        </w:rPr>
        <w:footnoteRef/>
      </w:r>
      <w:r w:rsidRPr="00F35C22">
        <w:t>42 USPQ2d at 1437.</w:t>
      </w:r>
    </w:p>
  </w:footnote>
  <w:footnote w:id="368">
    <w:p w14:paraId="5E605CA3" w14:textId="7BB4FFF3" w:rsidR="00F35C22" w:rsidRPr="00370941" w:rsidRDefault="00F35C22" w:rsidP="00F35C22">
      <w:pPr>
        <w:pStyle w:val="FootnoteText"/>
      </w:pPr>
      <w:r w:rsidRPr="00F35C22">
        <w:rPr>
          <w:vertAlign w:val="superscript"/>
        </w:rPr>
        <w:footnoteRef/>
      </w:r>
      <w:r w:rsidRPr="00F35C22">
        <w:t>993 F.</w:t>
      </w:r>
      <w:r w:rsidRPr="00F35C22">
        <w:t xml:space="preserve"> </w:t>
      </w:r>
      <w:r w:rsidRPr="00F35C22">
        <w:t>Supp.</w:t>
      </w:r>
      <w:r w:rsidRPr="00F35C22">
        <w:t xml:space="preserve"> </w:t>
      </w:r>
      <w:r w:rsidRPr="00F35C22">
        <w:t>282, 46 USPQ2d 1652 (D.N.J.</w:t>
      </w:r>
      <w:r w:rsidRPr="00F35C22">
        <w:t xml:space="preserve"> </w:t>
      </w:r>
      <w:r w:rsidRPr="00F35C22">
        <w:t xml:space="preserve">1998), </w:t>
      </w:r>
      <w:r w:rsidRPr="00F35C22">
        <w:rPr>
          <w:i/>
        </w:rPr>
        <w:t>aff’d mem</w:t>
      </w:r>
      <w:r w:rsidRPr="00F35C22">
        <w:t>., 159 F.3d 1351 (3d Cir.</w:t>
      </w:r>
      <w:r w:rsidRPr="00F35C22">
        <w:t xml:space="preserve"> </w:t>
      </w:r>
      <w:r w:rsidRPr="00F35C22">
        <w:t>1998).</w:t>
      </w:r>
    </w:p>
  </w:footnote>
  <w:footnote w:id="369">
    <w:p w14:paraId="3A233750" w14:textId="69CBF80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308.</w:t>
      </w:r>
    </w:p>
  </w:footnote>
  <w:footnote w:id="370">
    <w:p w14:paraId="4F8B4A4E" w14:textId="50F7DE6B" w:rsidR="00F35C22" w:rsidRPr="00370941" w:rsidRDefault="00F35C22" w:rsidP="00F35C22">
      <w:pPr>
        <w:pStyle w:val="FootnoteText"/>
      </w:pPr>
      <w:r w:rsidRPr="00F35C22">
        <w:rPr>
          <w:vertAlign w:val="superscript"/>
        </w:rPr>
        <w:footnoteRef/>
      </w:r>
      <w:r w:rsidRPr="00F35C22">
        <w:rPr>
          <w:i/>
        </w:rPr>
        <w:t>Id</w:t>
      </w:r>
      <w:r w:rsidRPr="00F35C22">
        <w:t>.</w:t>
      </w:r>
    </w:p>
  </w:footnote>
  <w:footnote w:id="371">
    <w:p w14:paraId="46F7B271" w14:textId="56075191" w:rsidR="00F35C22" w:rsidRPr="00370941" w:rsidRDefault="00F35C22" w:rsidP="00F35C22">
      <w:pPr>
        <w:pStyle w:val="FootnoteText"/>
      </w:pPr>
      <w:r w:rsidRPr="00F35C22">
        <w:rPr>
          <w:vertAlign w:val="superscript"/>
        </w:rPr>
        <w:footnoteRef/>
      </w:r>
      <w:r w:rsidRPr="00F35C22">
        <w:t>115 F.</w:t>
      </w:r>
      <w:r w:rsidRPr="00F35C22">
        <w:t xml:space="preserve"> </w:t>
      </w:r>
      <w:r w:rsidRPr="00F35C22">
        <w:t>Supp.</w:t>
      </w:r>
      <w:r w:rsidRPr="00F35C22">
        <w:t xml:space="preserve"> </w:t>
      </w:r>
      <w:r w:rsidRPr="00F35C22">
        <w:t>2d 1108, 56 USPQ2d 1662 (D.</w:t>
      </w:r>
      <w:r w:rsidRPr="00F35C22">
        <w:t xml:space="preserve"> </w:t>
      </w:r>
      <w:r w:rsidRPr="00F35C22">
        <w:t>Minn.</w:t>
      </w:r>
      <w:r w:rsidRPr="00F35C22">
        <w:t xml:space="preserve"> </w:t>
      </w:r>
      <w:r w:rsidRPr="00F35C22">
        <w:t>2000).</w:t>
      </w:r>
    </w:p>
  </w:footnote>
  <w:footnote w:id="372">
    <w:p w14:paraId="768B311C" w14:textId="711766E6"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1114.</w:t>
      </w:r>
      <w:r w:rsidRPr="00F35C22">
        <w:t xml:space="preserve"> </w:t>
      </w:r>
      <w:r w:rsidRPr="00F35C22">
        <w:t>The defendant was dissatisfied with the plaintiff’s handling of a claim for damage to the defendant’s yacht.</w:t>
      </w:r>
      <w:r w:rsidRPr="00F35C22">
        <w:t xml:space="preserve"> </w:t>
      </w:r>
      <w:r w:rsidRPr="00F35C22">
        <w:rPr>
          <w:i/>
        </w:rPr>
        <w:t>Id</w:t>
      </w:r>
      <w:r w:rsidRPr="00F35C22">
        <w:t>.</w:t>
      </w:r>
    </w:p>
  </w:footnote>
  <w:footnote w:id="373">
    <w:p w14:paraId="01C0A1EF" w14:textId="77FEACA5" w:rsidR="00F35C22" w:rsidRPr="00370941" w:rsidRDefault="00F35C22" w:rsidP="00F35C22">
      <w:pPr>
        <w:pStyle w:val="FootnoteText"/>
      </w:pPr>
      <w:r w:rsidRPr="00F35C22">
        <w:rPr>
          <w:vertAlign w:val="superscript"/>
        </w:rPr>
        <w:footnoteRef/>
      </w:r>
      <w:r w:rsidRPr="00F35C22">
        <w:t xml:space="preserve">The plaintiff also alleged dilution under state law, </w:t>
      </w:r>
      <w:r w:rsidRPr="00F35C22">
        <w:rPr>
          <w:smallCaps/>
        </w:rPr>
        <w:t>Minn.</w:t>
      </w:r>
      <w:r w:rsidRPr="00F35C22">
        <w:rPr>
          <w:smallCaps/>
        </w:rPr>
        <w:t xml:space="preserve"> </w:t>
      </w:r>
      <w:r w:rsidRPr="00F35C22">
        <w:rPr>
          <w:smallCaps/>
        </w:rPr>
        <w:t>Stat</w:t>
      </w:r>
      <w:r w:rsidRPr="00F35C22">
        <w:t>.</w:t>
      </w:r>
      <w:r w:rsidRPr="00F35C22">
        <w:t xml:space="preserve"> </w:t>
      </w:r>
      <w:r w:rsidRPr="00F35C22">
        <w:t>§333.285(c)(2), but the court found that law to be the same in all material respects as the FTDA.</w:t>
      </w:r>
      <w:r w:rsidRPr="00F35C22">
        <w:t xml:space="preserve"> </w:t>
      </w:r>
      <w:r w:rsidRPr="00F35C22">
        <w:t>115 F.</w:t>
      </w:r>
      <w:r w:rsidRPr="00F35C22">
        <w:t xml:space="preserve"> </w:t>
      </w:r>
      <w:r w:rsidRPr="00F35C22">
        <w:t>Supp.</w:t>
      </w:r>
      <w:r w:rsidRPr="00F35C22">
        <w:t xml:space="preserve"> </w:t>
      </w:r>
      <w:r w:rsidRPr="00F35C22">
        <w:t>2d at 1123.</w:t>
      </w:r>
    </w:p>
  </w:footnote>
  <w:footnote w:id="374">
    <w:p w14:paraId="51E40957" w14:textId="29D381CA"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1122–23.</w:t>
      </w:r>
    </w:p>
  </w:footnote>
  <w:footnote w:id="375">
    <w:p w14:paraId="6673BEB0" w14:textId="3226DC27"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1123.</w:t>
      </w:r>
    </w:p>
  </w:footnote>
  <w:footnote w:id="376">
    <w:p w14:paraId="07EF2957" w14:textId="17D89FBC"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1121.</w:t>
      </w:r>
    </w:p>
  </w:footnote>
  <w:footnote w:id="377">
    <w:p w14:paraId="71BB16FA" w14:textId="6C74A16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1122.</w:t>
      </w:r>
    </w:p>
  </w:footnote>
  <w:footnote w:id="378">
    <w:p w14:paraId="53E425E7" w14:textId="6D7BB7B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As to the second argument, the court did not clearly reject it out of hand, although it noted that the primary precedent for it—</w:t>
      </w:r>
      <w:r w:rsidRPr="00F35C22">
        <w:rPr>
          <w:i/>
        </w:rPr>
        <w:t>Planned Parenthood</w:t>
      </w:r>
      <w:r w:rsidRPr="00F35C22">
        <w:t xml:space="preserve">—was “distinguishable from the present facts.” </w:t>
      </w:r>
      <w:r w:rsidRPr="00F35C22">
        <w:rPr>
          <w:i/>
        </w:rPr>
        <w:t>Id</w:t>
      </w:r>
      <w:r w:rsidRPr="00F35C22">
        <w:t>.</w:t>
      </w:r>
      <w:r w:rsidRPr="00F35C22">
        <w:t xml:space="preserve"> </w:t>
      </w:r>
      <w:r w:rsidRPr="00F35C22">
        <w:t>at 1123 n.7.</w:t>
      </w:r>
      <w:r w:rsidRPr="00F35C22">
        <w:t xml:space="preserve"> </w:t>
      </w:r>
      <w:r w:rsidRPr="00F35C22">
        <w:t>The court stated that insufficient evidence existed to support that claim.</w:t>
      </w:r>
      <w:r w:rsidRPr="00F35C22">
        <w:t xml:space="preserve"> </w:t>
      </w:r>
      <w:r w:rsidRPr="00F35C22">
        <w:rPr>
          <w:i/>
        </w:rPr>
        <w:t>Id</w:t>
      </w:r>
      <w:r w:rsidRPr="00F35C22">
        <w:t>.</w:t>
      </w:r>
    </w:p>
  </w:footnote>
  <w:footnote w:id="379">
    <w:p w14:paraId="1A796008" w14:textId="0FA27909" w:rsidR="00F35C22" w:rsidRPr="00370941" w:rsidRDefault="00F35C22" w:rsidP="00F35C22">
      <w:pPr>
        <w:pStyle w:val="FootnoteText"/>
      </w:pPr>
      <w:r w:rsidRPr="00F35C22">
        <w:rPr>
          <w:vertAlign w:val="superscript"/>
        </w:rPr>
        <w:footnoteRef/>
      </w:r>
      <w:r w:rsidRPr="00F35C22">
        <w:rPr>
          <w:i/>
        </w:rPr>
        <w:t>E</w:t>
      </w:r>
      <w:r w:rsidRPr="00F35C22">
        <w:t>.</w:t>
      </w:r>
      <w:r w:rsidRPr="00F35C22">
        <w:rPr>
          <w:i/>
        </w:rPr>
        <w:t>g</w:t>
      </w:r>
      <w:r w:rsidRPr="00F35C22">
        <w:t>., Bosley Med.</w:t>
      </w:r>
      <w:r w:rsidRPr="00F35C22">
        <w:t xml:space="preserve"> </w:t>
      </w:r>
      <w:r w:rsidRPr="00F35C22">
        <w:t>Inst., Inc.</w:t>
      </w:r>
      <w:r w:rsidRPr="00F35C22">
        <w:t xml:space="preserve"> </w:t>
      </w:r>
      <w:r w:rsidRPr="00F35C22">
        <w:t>v.</w:t>
      </w:r>
      <w:r w:rsidRPr="00F35C22">
        <w:t xml:space="preserve"> </w:t>
      </w:r>
      <w:r w:rsidRPr="00F35C22">
        <w:t>Kremer, 403 F.3d 672, 678, 74 USPQ2d 1280 (9th Cir.</w:t>
      </w:r>
      <w:r w:rsidRPr="00F35C22">
        <w:t xml:space="preserve"> </w:t>
      </w:r>
      <w:r w:rsidRPr="00F35C22">
        <w:t>2005) (dismissing dilution and infringement claims);</w:t>
      </w:r>
      <w:r w:rsidRPr="00F35C22">
        <w:t xml:space="preserve"> </w:t>
      </w:r>
      <w:r w:rsidRPr="00F35C22">
        <w:t>TMI, Inc.</w:t>
      </w:r>
      <w:r w:rsidRPr="00F35C22">
        <w:t xml:space="preserve"> </w:t>
      </w:r>
      <w:r w:rsidRPr="00F35C22">
        <w:t>v.</w:t>
      </w:r>
      <w:r w:rsidRPr="00F35C22">
        <w:t xml:space="preserve"> </w:t>
      </w:r>
      <w:r w:rsidRPr="00F35C22">
        <w:t>Maxwell, 368 F.3d 433, 70 USPQ2d 1630 (5th Cir.</w:t>
      </w:r>
      <w:r w:rsidRPr="00F35C22">
        <w:t xml:space="preserve"> </w:t>
      </w:r>
      <w:r w:rsidRPr="00F35C22">
        <w:t xml:space="preserve">2004) (dismissing FTDA and ACPA claims against defendant for registration of www.trendmakerhome.info, a complaint site against </w:t>
      </w:r>
      <w:proofErr w:type="spellStart"/>
      <w:r w:rsidRPr="00F35C22">
        <w:t>TrendMaker</w:t>
      </w:r>
      <w:proofErr w:type="spellEnd"/>
      <w:r w:rsidRPr="00F35C22">
        <w:t xml:space="preserve"> Homes);</w:t>
      </w:r>
      <w:r w:rsidRPr="00F35C22">
        <w:t xml:space="preserve"> </w:t>
      </w:r>
      <w:r w:rsidRPr="00F35C22">
        <w:t>Lucas Nursery &amp; Landscaping, Inc.</w:t>
      </w:r>
      <w:r w:rsidRPr="00F35C22">
        <w:t xml:space="preserve"> </w:t>
      </w:r>
      <w:r w:rsidRPr="00F35C22">
        <w:t>v.</w:t>
      </w:r>
      <w:r w:rsidRPr="00F35C22">
        <w:t xml:space="preserve"> </w:t>
      </w:r>
      <w:r w:rsidRPr="00F35C22">
        <w:t>Grosse, 359 F.3d 806, 809, 70 USPQ2d 1149 (6th Cir.</w:t>
      </w:r>
      <w:r w:rsidRPr="00F35C22">
        <w:t xml:space="preserve"> </w:t>
      </w:r>
      <w:r w:rsidRPr="00F35C22">
        <w:t>2004) (dismissing ACPA claim);</w:t>
      </w:r>
      <w:r w:rsidRPr="00F35C22">
        <w:t xml:space="preserve"> </w:t>
      </w:r>
      <w:r w:rsidRPr="00F35C22">
        <w:t>Mayflower Transit, LLC v.</w:t>
      </w:r>
      <w:r w:rsidRPr="00F35C22">
        <w:t xml:space="preserve"> </w:t>
      </w:r>
      <w:r w:rsidRPr="00F35C22">
        <w:t>Prince, 314 F.</w:t>
      </w:r>
      <w:r w:rsidRPr="00F35C22">
        <w:t xml:space="preserve"> </w:t>
      </w:r>
      <w:r w:rsidRPr="00F35C22">
        <w:t>Supp.</w:t>
      </w:r>
      <w:r w:rsidRPr="00F35C22">
        <w:t xml:space="preserve"> </w:t>
      </w:r>
      <w:r w:rsidRPr="00F35C22">
        <w:t>2d 362, 369–72, 70 USPQ2d 1814 (D.N.J.</w:t>
      </w:r>
      <w:r w:rsidRPr="00F35C22">
        <w:t xml:space="preserve"> </w:t>
      </w:r>
      <w:r w:rsidRPr="00F35C22">
        <w:t>2004) (dismissing ACPA claim).</w:t>
      </w:r>
      <w:r w:rsidRPr="00F35C22">
        <w:t xml:space="preserve"> </w:t>
      </w:r>
      <w:r w:rsidRPr="00F35C22">
        <w:rPr>
          <w:i/>
        </w:rPr>
        <w:t>But see</w:t>
      </w:r>
      <w:r w:rsidRPr="00F35C22">
        <w:t xml:space="preserve"> Levinson Axelrod, P.A.</w:t>
      </w:r>
      <w:r w:rsidRPr="00F35C22">
        <w:t xml:space="preserve"> </w:t>
      </w:r>
      <w:r w:rsidRPr="00F35C22">
        <w:t>v.</w:t>
      </w:r>
      <w:r w:rsidRPr="00F35C22">
        <w:t xml:space="preserve"> </w:t>
      </w:r>
      <w:r w:rsidRPr="00F35C22">
        <w:t>Heyburn, 2010 U.S.</w:t>
      </w:r>
      <w:r w:rsidRPr="00F35C22">
        <w:t xml:space="preserve"> </w:t>
      </w:r>
      <w:r w:rsidRPr="00F35C22">
        <w:t>Dist.</w:t>
      </w:r>
      <w:r w:rsidRPr="00F35C22">
        <w:t xml:space="preserve"> </w:t>
      </w:r>
      <w:r w:rsidRPr="00F35C22">
        <w:t>LEXIS 43391, at *6–7 (D.N.J.</w:t>
      </w:r>
      <w:r w:rsidRPr="00F35C22">
        <w:t xml:space="preserve"> </w:t>
      </w:r>
      <w:r w:rsidRPr="00F35C22">
        <w:t>May 3, 2010) (allegations that defendant included links to his professional e-mail along with criticisms of plaintiff on website www.levinsonaxelrod.net are sufficient to withstand motion to dismiss dilution and infringement claims).</w:t>
      </w:r>
    </w:p>
  </w:footnote>
  <w:footnote w:id="380">
    <w:p w14:paraId="23943252" w14:textId="11219D49" w:rsidR="00F35C22" w:rsidRPr="00370941" w:rsidRDefault="00F35C22" w:rsidP="00F35C22">
      <w:pPr>
        <w:pStyle w:val="FootnoteText"/>
        <w:rPr>
          <w:lang w:val="de-DE"/>
        </w:rPr>
      </w:pPr>
      <w:r w:rsidRPr="00F35C22">
        <w:rPr>
          <w:vertAlign w:val="superscript"/>
        </w:rPr>
        <w:footnoteRef/>
      </w:r>
      <w:r w:rsidRPr="00F35C22">
        <w:t>177 F.</w:t>
      </w:r>
      <w:r w:rsidRPr="00F35C22">
        <w:t xml:space="preserve"> </w:t>
      </w:r>
      <w:r w:rsidRPr="00F35C22">
        <w:t>Supp.</w:t>
      </w:r>
      <w:r w:rsidRPr="00F35C22">
        <w:t xml:space="preserve"> </w:t>
      </w:r>
      <w:r w:rsidRPr="00F35C22">
        <w:t>2d 661 (E.D.</w:t>
      </w:r>
      <w:r w:rsidRPr="00F35C22">
        <w:t xml:space="preserve"> </w:t>
      </w:r>
      <w:r w:rsidRPr="00F35C22">
        <w:t>Mich.</w:t>
      </w:r>
      <w:r w:rsidRPr="00F35C22">
        <w:t xml:space="preserve"> </w:t>
      </w:r>
      <w:r w:rsidRPr="00F35C22">
        <w:t>2001).</w:t>
      </w:r>
    </w:p>
  </w:footnote>
  <w:footnote w:id="381">
    <w:p w14:paraId="17BD4D34" w14:textId="670A0A96"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662.</w:t>
      </w:r>
    </w:p>
  </w:footnote>
  <w:footnote w:id="382">
    <w:p w14:paraId="3DED93AA" w14:textId="0744FECD" w:rsidR="00F35C22" w:rsidRPr="00370941" w:rsidRDefault="00F35C22" w:rsidP="00F35C22">
      <w:pPr>
        <w:pStyle w:val="FootnoteText"/>
        <w:rPr>
          <w:lang w:val="da-DK"/>
        </w:rPr>
      </w:pPr>
      <w:r w:rsidRPr="00F35C22">
        <w:rPr>
          <w:vertAlign w:val="superscript"/>
        </w:rPr>
        <w:footnoteRef/>
      </w:r>
      <w:r w:rsidRPr="00F35C22">
        <w:rPr>
          <w:i/>
        </w:rPr>
        <w:t>Id</w:t>
      </w:r>
      <w:r w:rsidRPr="00F35C22">
        <w:t>.</w:t>
      </w:r>
    </w:p>
  </w:footnote>
  <w:footnote w:id="383">
    <w:p w14:paraId="62D1F93D" w14:textId="7CEFBDEF"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663.</w:t>
      </w:r>
    </w:p>
  </w:footnote>
  <w:footnote w:id="384">
    <w:p w14:paraId="289A9FF2" w14:textId="1190C9E9"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664.</w:t>
      </w:r>
      <w:r w:rsidRPr="00F35C22">
        <w:t xml:space="preserve"> </w:t>
      </w:r>
      <w:r w:rsidRPr="00F35C22">
        <w:t xml:space="preserve">In contrast to the </w:t>
      </w:r>
      <w:r w:rsidRPr="00F35C22">
        <w:rPr>
          <w:i/>
        </w:rPr>
        <w:t>Planned Parenthood</w:t>
      </w:r>
      <w:r w:rsidRPr="00F35C22">
        <w:t xml:space="preserve"> and </w:t>
      </w:r>
      <w:r w:rsidRPr="00F35C22">
        <w:rPr>
          <w:i/>
        </w:rPr>
        <w:t>Jews for Jesus</w:t>
      </w:r>
      <w:r w:rsidRPr="00F35C22">
        <w:t xml:space="preserve"> cases, the defendant did not use ford.com or a variant of the Ford mark as a domain name.</w:t>
      </w:r>
      <w:r w:rsidRPr="00F35C22">
        <w:t xml:space="preserve"> </w:t>
      </w:r>
      <w:r w:rsidRPr="00F35C22">
        <w:rPr>
          <w:i/>
        </w:rPr>
        <w:t>Id</w:t>
      </w:r>
      <w:r w:rsidRPr="00F35C22">
        <w:t>.</w:t>
      </w:r>
    </w:p>
  </w:footnote>
  <w:footnote w:id="385">
    <w:p w14:paraId="0A58A667" w14:textId="7A9E9867" w:rsidR="00F35C22" w:rsidRPr="00370941" w:rsidRDefault="00F35C22" w:rsidP="00F35C22">
      <w:pPr>
        <w:pStyle w:val="FootnoteText"/>
      </w:pPr>
      <w:r w:rsidRPr="00F35C22">
        <w:rPr>
          <w:vertAlign w:val="superscript"/>
        </w:rPr>
        <w:footnoteRef/>
      </w:r>
      <w:r w:rsidRPr="00F35C22">
        <w:rPr>
          <w:i/>
        </w:rPr>
        <w:t>Id</w:t>
      </w:r>
      <w:r w:rsidRPr="00F35C22">
        <w:t>.</w:t>
      </w:r>
    </w:p>
  </w:footnote>
  <w:footnote w:id="386">
    <w:p w14:paraId="1CF54D78" w14:textId="3149A06E"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664–65.</w:t>
      </w:r>
    </w:p>
  </w:footnote>
  <w:footnote w:id="387">
    <w:p w14:paraId="273811E6" w14:textId="709C5CE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665.</w:t>
      </w:r>
    </w:p>
  </w:footnote>
  <w:footnote w:id="388">
    <w:p w14:paraId="70A853F1" w14:textId="39A5B615" w:rsidR="00F35C22" w:rsidRPr="00370941" w:rsidRDefault="00F35C22" w:rsidP="00F35C22">
      <w:pPr>
        <w:pStyle w:val="FootnoteText"/>
      </w:pPr>
      <w:r w:rsidRPr="00F35C22">
        <w:rPr>
          <w:vertAlign w:val="superscript"/>
        </w:rPr>
        <w:footnoteRef/>
      </w:r>
      <w:r w:rsidRPr="00F35C22">
        <w:t>985 F.</w:t>
      </w:r>
      <w:r w:rsidRPr="00F35C22">
        <w:t xml:space="preserve"> </w:t>
      </w:r>
      <w:r w:rsidRPr="00F35C22">
        <w:t>Supp.</w:t>
      </w:r>
      <w:r w:rsidRPr="00F35C22">
        <w:t xml:space="preserve"> </w:t>
      </w:r>
      <w:r w:rsidRPr="00F35C22">
        <w:t>949, 44 USPQ2d 1865 (C.D.</w:t>
      </w:r>
      <w:r w:rsidRPr="00F35C22">
        <w:t xml:space="preserve"> </w:t>
      </w:r>
      <w:r w:rsidRPr="00F35C22">
        <w:t>Cal.</w:t>
      </w:r>
      <w:r w:rsidRPr="00F35C22">
        <w:t xml:space="preserve"> </w:t>
      </w:r>
      <w:r w:rsidRPr="00F35C22">
        <w:t xml:space="preserve">1997), </w:t>
      </w:r>
      <w:r w:rsidRPr="00F35C22">
        <w:rPr>
          <w:i/>
        </w:rPr>
        <w:t>aff’d</w:t>
      </w:r>
      <w:r w:rsidRPr="00F35C22">
        <w:t>, 194 F.3d 980, 52 USPQ2d 1481 (9th Cir.</w:t>
      </w:r>
      <w:r w:rsidRPr="00F35C22">
        <w:t xml:space="preserve"> </w:t>
      </w:r>
      <w:r w:rsidRPr="00F35C22">
        <w:t>1999).</w:t>
      </w:r>
    </w:p>
  </w:footnote>
  <w:footnote w:id="389">
    <w:p w14:paraId="01D64397" w14:textId="32486D07"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954.</w:t>
      </w:r>
      <w:r w:rsidRPr="00F35C22">
        <w:t xml:space="preserve"> </w:t>
      </w:r>
      <w:r w:rsidRPr="00F35C22">
        <w:t xml:space="preserve">Lockheed operated a fairly </w:t>
      </w:r>
      <w:proofErr w:type="gramStart"/>
      <w:r w:rsidRPr="00F35C22">
        <w:t>well known</w:t>
      </w:r>
      <w:proofErr w:type="gramEnd"/>
      <w:r w:rsidRPr="00F35C22">
        <w:t xml:space="preserve"> production and development facility that was commonly known as “Skunk Works.” </w:t>
      </w:r>
      <w:r w:rsidRPr="00F35C22">
        <w:rPr>
          <w:i/>
        </w:rPr>
        <w:t>Id</w:t>
      </w:r>
      <w:r w:rsidRPr="00F35C22">
        <w:t>.</w:t>
      </w:r>
      <w:r w:rsidRPr="00F35C22">
        <w:t xml:space="preserve"> </w:t>
      </w:r>
      <w:r w:rsidRPr="00F35C22">
        <w:t>at 951.</w:t>
      </w:r>
    </w:p>
  </w:footnote>
  <w:footnote w:id="390">
    <w:p w14:paraId="68116420" w14:textId="1F8B7B57"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959.</w:t>
      </w:r>
    </w:p>
  </w:footnote>
  <w:footnote w:id="391">
    <w:p w14:paraId="60CCE64A" w14:textId="45076B42"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959–60.</w:t>
      </w:r>
    </w:p>
  </w:footnote>
  <w:footnote w:id="392">
    <w:p w14:paraId="541047EA" w14:textId="48AA94B9" w:rsidR="00F35C22" w:rsidRPr="00370941" w:rsidRDefault="00F35C22" w:rsidP="00F35C22">
      <w:pPr>
        <w:pStyle w:val="FootnoteText"/>
      </w:pPr>
      <w:r w:rsidRPr="00F35C22">
        <w:rPr>
          <w:vertAlign w:val="superscript"/>
        </w:rPr>
        <w:footnoteRef/>
      </w:r>
      <w:r w:rsidRPr="00F35C22">
        <w:rPr>
          <w:i/>
        </w:rPr>
        <w:t>See also</w:t>
      </w:r>
      <w:r w:rsidRPr="00F35C22">
        <w:t xml:space="preserve"> Ford Motor Co.</w:t>
      </w:r>
      <w:r w:rsidRPr="00F35C22">
        <w:t xml:space="preserve"> </w:t>
      </w:r>
      <w:r w:rsidRPr="00F35C22">
        <w:t>v.</w:t>
      </w:r>
      <w:r w:rsidRPr="00F35C22">
        <w:t xml:space="preserve"> </w:t>
      </w:r>
      <w:r w:rsidRPr="00F35C22">
        <w:t>GreatDomains.com, Inc., 177 F.</w:t>
      </w:r>
      <w:r w:rsidRPr="00F35C22">
        <w:t xml:space="preserve"> </w:t>
      </w:r>
      <w:r w:rsidRPr="00F35C22">
        <w:t>Supp.</w:t>
      </w:r>
      <w:r w:rsidRPr="00F35C22">
        <w:t xml:space="preserve"> </w:t>
      </w:r>
      <w:r w:rsidRPr="00F35C22">
        <w:t>2d 635, 650–51, 61 USPQ2d 1718 (E.D.</w:t>
      </w:r>
      <w:r w:rsidRPr="00F35C22">
        <w:t xml:space="preserve"> </w:t>
      </w:r>
      <w:r w:rsidRPr="00F35C22">
        <w:t>Mich.</w:t>
      </w:r>
      <w:r w:rsidRPr="00F35C22">
        <w:t xml:space="preserve"> </w:t>
      </w:r>
      <w:r w:rsidRPr="00F35C22">
        <w:t>2001) (commercial use requires use as a trademark).</w:t>
      </w:r>
      <w:r w:rsidRPr="00F35C22">
        <w:t xml:space="preserve"> </w:t>
      </w:r>
      <w:r w:rsidRPr="00F35C22">
        <w:t>This case is discussed further in §IV.B, above.</w:t>
      </w:r>
    </w:p>
  </w:footnote>
  <w:footnote w:id="393">
    <w:p w14:paraId="2C3D8626" w14:textId="3889BB62" w:rsidR="00F35C22" w:rsidRPr="00F35C22" w:rsidRDefault="00F35C22" w:rsidP="00F35C22">
      <w:pPr>
        <w:pStyle w:val="FootnoteText"/>
      </w:pPr>
      <w:r w:rsidRPr="00F35C22">
        <w:rPr>
          <w:vertAlign w:val="superscript"/>
        </w:rPr>
        <w:footnoteRef/>
      </w:r>
      <w:r w:rsidRPr="00F35C22">
        <w:t>Stewart Surfboards, Inc.</w:t>
      </w:r>
      <w:r w:rsidRPr="00F35C22">
        <w:t xml:space="preserve"> </w:t>
      </w:r>
      <w:r w:rsidRPr="00F35C22">
        <w:t>v.</w:t>
      </w:r>
      <w:r w:rsidRPr="00F35C22">
        <w:t xml:space="preserve"> </w:t>
      </w:r>
      <w:r w:rsidRPr="00F35C22">
        <w:t>Disney Book Group, LLC, 2011 U.S.</w:t>
      </w:r>
      <w:r w:rsidRPr="00F35C22">
        <w:t xml:space="preserve"> </w:t>
      </w:r>
      <w:r w:rsidRPr="00F35C22">
        <w:t>Dist.</w:t>
      </w:r>
      <w:r w:rsidRPr="00F35C22">
        <w:t xml:space="preserve"> </w:t>
      </w:r>
      <w:r w:rsidRPr="00F35C22">
        <w:t>LEXIS 155444, at *29 (C.D.</w:t>
      </w:r>
      <w:r w:rsidRPr="00F35C22">
        <w:t xml:space="preserve"> </w:t>
      </w:r>
      <w:r w:rsidRPr="00F35C22">
        <w:t>Cal.</w:t>
      </w:r>
      <w:r w:rsidRPr="00F35C22">
        <w:t xml:space="preserve"> </w:t>
      </w:r>
      <w:r w:rsidRPr="00F35C22">
        <w:t>May 11, 2011);</w:t>
      </w:r>
      <w:r w:rsidRPr="00F35C22">
        <w:t xml:space="preserve"> </w:t>
      </w:r>
      <w:r w:rsidRPr="00F35C22">
        <w:rPr>
          <w:i/>
        </w:rPr>
        <w:t>see</w:t>
      </w:r>
      <w:r w:rsidRPr="00F35C22">
        <w:t xml:space="preserve"> </w:t>
      </w:r>
      <w:r w:rsidRPr="00F35C22">
        <w:rPr>
          <w:i/>
        </w:rPr>
        <w:t>also</w:t>
      </w:r>
      <w:r w:rsidRPr="00F35C22">
        <w:t xml:space="preserve"> AM General LLC v.</w:t>
      </w:r>
      <w:r w:rsidRPr="00F35C22">
        <w:t xml:space="preserve"> </w:t>
      </w:r>
      <w:r w:rsidRPr="00F35C22">
        <w:t>Activision Blizzard, Inc., 450 F.</w:t>
      </w:r>
      <w:r w:rsidRPr="00F35C22">
        <w:t xml:space="preserve"> </w:t>
      </w:r>
      <w:r w:rsidRPr="00F35C22">
        <w:t>Supp.</w:t>
      </w:r>
      <w:r w:rsidRPr="00F35C22">
        <w:t xml:space="preserve"> </w:t>
      </w:r>
      <w:r w:rsidRPr="00F35C22">
        <w:t>3d 467, 488 (S.D.N.Y.</w:t>
      </w:r>
      <w:r w:rsidRPr="00F35C22">
        <w:t xml:space="preserve"> </w:t>
      </w:r>
      <w:r w:rsidRPr="00F35C22">
        <w:t xml:space="preserve">2020) (applying </w:t>
      </w:r>
      <w:r w:rsidRPr="00F35C22">
        <w:rPr>
          <w:rStyle w:val="BCasenamefull"/>
        </w:rPr>
        <w:t>Rogers v. Grimaldi</w:t>
      </w:r>
      <w:r w:rsidRPr="00F35C22">
        <w:t>, 875 F.2d 994, 10 USPQ2d 1825 (2d Cir.</w:t>
      </w:r>
      <w:r w:rsidRPr="00F35C22">
        <w:t xml:space="preserve"> </w:t>
      </w:r>
      <w:r w:rsidRPr="00F35C22">
        <w:t>1989), to dismiss federal and New York dilution claims regarding the use of plaintiff’s vehicles in Call of Duty video game);</w:t>
      </w:r>
      <w:r w:rsidRPr="00F35C22">
        <w:t xml:space="preserve"> </w:t>
      </w:r>
      <w:r w:rsidRPr="00F35C22">
        <w:t>Louis Vuitton Malletier S.A.</w:t>
      </w:r>
      <w:r w:rsidRPr="00F35C22">
        <w:t xml:space="preserve"> </w:t>
      </w:r>
      <w:r w:rsidRPr="00F35C22">
        <w:t>v.</w:t>
      </w:r>
      <w:r w:rsidRPr="00F35C22">
        <w:t xml:space="preserve"> </w:t>
      </w:r>
      <w:r w:rsidRPr="00F35C22">
        <w:t>Warner Bros.</w:t>
      </w:r>
      <w:r w:rsidRPr="00F35C22">
        <w:t xml:space="preserve"> </w:t>
      </w:r>
      <w:r w:rsidRPr="00F35C22">
        <w:t>Entm’t, Inc., 868 F.</w:t>
      </w:r>
      <w:r w:rsidRPr="00F35C22">
        <w:t xml:space="preserve"> </w:t>
      </w:r>
      <w:r w:rsidRPr="00F35C22">
        <w:t>Supp.</w:t>
      </w:r>
      <w:r w:rsidRPr="00F35C22">
        <w:t xml:space="preserve"> </w:t>
      </w:r>
      <w:r w:rsidRPr="00F35C22">
        <w:t>2d 172, 184, 105 USPQ2d 1806 (S.D.N.Y.</w:t>
      </w:r>
      <w:r w:rsidRPr="00F35C22">
        <w:t xml:space="preserve"> </w:t>
      </w:r>
      <w:r w:rsidRPr="00F35C22">
        <w:t xml:space="preserve">2012) (applying </w:t>
      </w:r>
      <w:r w:rsidRPr="00F35C22">
        <w:rPr>
          <w:i/>
        </w:rPr>
        <w:t>Rogers</w:t>
      </w:r>
      <w:r w:rsidRPr="00F35C22">
        <w:t xml:space="preserve"> and dismissing a New York state dilution claim relating to use of a knockoff Louis Vuitton bag in a movie scene);</w:t>
      </w:r>
      <w:r w:rsidRPr="00F35C22">
        <w:t xml:space="preserve"> </w:t>
      </w:r>
      <w:r w:rsidRPr="00F35C22">
        <w:t>Dickinson v.</w:t>
      </w:r>
      <w:r w:rsidRPr="00F35C22">
        <w:t xml:space="preserve"> </w:t>
      </w:r>
      <w:r w:rsidRPr="00F35C22">
        <w:t>Ryan Seacrest Enters., 2018 U.S.</w:t>
      </w:r>
      <w:r w:rsidRPr="00F35C22">
        <w:t xml:space="preserve"> </w:t>
      </w:r>
      <w:r w:rsidRPr="00F35C22">
        <w:t>Dist.</w:t>
      </w:r>
      <w:r w:rsidRPr="00F35C22">
        <w:t xml:space="preserve"> </w:t>
      </w:r>
      <w:r w:rsidRPr="00F35C22">
        <w:t>LEXIS 225109, at *20–21 (C.D.</w:t>
      </w:r>
      <w:r w:rsidRPr="00F35C22">
        <w:t xml:space="preserve"> </w:t>
      </w:r>
      <w:r w:rsidRPr="00F35C22">
        <w:t>Cal.</w:t>
      </w:r>
      <w:r w:rsidRPr="00F35C22">
        <w:t xml:space="preserve"> </w:t>
      </w:r>
      <w:r w:rsidRPr="00F35C22">
        <w:t>Oct.</w:t>
      </w:r>
      <w:r w:rsidRPr="00F35C22">
        <w:t xml:space="preserve"> </w:t>
      </w:r>
      <w:r w:rsidRPr="00F35C22">
        <w:t xml:space="preserve">1, 2018) (dismissing dilution claim as noncommercial use, applying </w:t>
      </w:r>
      <w:r w:rsidRPr="00F35C22">
        <w:rPr>
          <w:i/>
        </w:rPr>
        <w:t>Rogers</w:t>
      </w:r>
      <w:r w:rsidRPr="00F35C22">
        <w:t>);</w:t>
      </w:r>
      <w:r w:rsidRPr="00F35C22">
        <w:t xml:space="preserve"> </w:t>
      </w:r>
      <w:r w:rsidRPr="00F35C22">
        <w:t>Sporting Times, LLC v.</w:t>
      </w:r>
      <w:r w:rsidRPr="00F35C22">
        <w:t xml:space="preserve"> </w:t>
      </w:r>
      <w:r w:rsidRPr="00F35C22">
        <w:t>Orion Pictures Corp., 291 F.</w:t>
      </w:r>
      <w:r w:rsidRPr="00F35C22">
        <w:t xml:space="preserve"> </w:t>
      </w:r>
      <w:r w:rsidRPr="00F35C22">
        <w:t>Supp.</w:t>
      </w:r>
      <w:r w:rsidRPr="00F35C22">
        <w:t xml:space="preserve"> </w:t>
      </w:r>
      <w:r w:rsidRPr="00F35C22">
        <w:t>3d 817, 826–27 (W.D.</w:t>
      </w:r>
      <w:r w:rsidRPr="00F35C22">
        <w:t xml:space="preserve"> </w:t>
      </w:r>
      <w:r w:rsidRPr="00F35C22">
        <w:t>Ky.</w:t>
      </w:r>
      <w:r w:rsidRPr="00F35C22">
        <w:t xml:space="preserve"> </w:t>
      </w:r>
      <w:r w:rsidRPr="00F35C22">
        <w:t xml:space="preserve">2017) (dismissing dilution claim as noncommercial use in a movie scene after applying </w:t>
      </w:r>
      <w:r w:rsidRPr="00F35C22">
        <w:rPr>
          <w:i/>
        </w:rPr>
        <w:t xml:space="preserve">Rogers </w:t>
      </w:r>
      <w:r w:rsidRPr="00F35C22">
        <w:t>to infringement claim);</w:t>
      </w:r>
      <w:r w:rsidRPr="00F35C22">
        <w:t xml:space="preserve"> </w:t>
      </w:r>
      <w:r w:rsidRPr="00F35C22">
        <w:t>Wild v.</w:t>
      </w:r>
      <w:r w:rsidRPr="00F35C22">
        <w:t xml:space="preserve"> </w:t>
      </w:r>
      <w:r w:rsidRPr="00F35C22">
        <w:t>HarperCollins Publishers, LLC, 2012 WL 12887690, at *5 (C.D.</w:t>
      </w:r>
      <w:r w:rsidRPr="00F35C22">
        <w:t xml:space="preserve"> </w:t>
      </w:r>
      <w:r w:rsidRPr="00F35C22">
        <w:t>Cal.</w:t>
      </w:r>
      <w:r w:rsidRPr="00F35C22">
        <w:t xml:space="preserve"> </w:t>
      </w:r>
      <w:r w:rsidRPr="00F35C22">
        <w:t>Nov.</w:t>
      </w:r>
      <w:r w:rsidRPr="00F35C22">
        <w:t xml:space="preserve"> </w:t>
      </w:r>
      <w:r w:rsidRPr="00F35C22">
        <w:t xml:space="preserve">29, 2012) (applying </w:t>
      </w:r>
      <w:r w:rsidRPr="00F35C22">
        <w:rPr>
          <w:i/>
        </w:rPr>
        <w:t xml:space="preserve">Rogers </w:t>
      </w:r>
      <w:r w:rsidRPr="00F35C22">
        <w:t xml:space="preserve">and the Ninth Circuit’s commercial speech doctrine and dismissing a dilution claim as a noncommercial use against the publisher of a novel entitled </w:t>
      </w:r>
      <w:r w:rsidRPr="00F35C22">
        <w:rPr>
          <w:i/>
        </w:rPr>
        <w:t>Carnival of Souls</w:t>
      </w:r>
      <w:r w:rsidRPr="00F35C22">
        <w:t xml:space="preserve"> where plaintiff had sued for dilution of its Carnival of Souls mark).</w:t>
      </w:r>
      <w:r w:rsidRPr="00F35C22">
        <w:t xml:space="preserve"> </w:t>
      </w:r>
      <w:r w:rsidRPr="00F35C22">
        <w:t xml:space="preserve">In </w:t>
      </w:r>
      <w:r w:rsidRPr="00F35C22">
        <w:rPr>
          <w:rStyle w:val="BCasenamefull"/>
        </w:rPr>
        <w:t>Springboards to Education, Inc. v. Houston Independent School District</w:t>
      </w:r>
      <w:r w:rsidRPr="00F35C22">
        <w:t>, 285 F.</w:t>
      </w:r>
      <w:r w:rsidRPr="00F35C22">
        <w:t xml:space="preserve"> </w:t>
      </w:r>
      <w:r w:rsidRPr="00F35C22">
        <w:t>Supp.</w:t>
      </w:r>
      <w:r w:rsidRPr="00F35C22">
        <w:t xml:space="preserve"> </w:t>
      </w:r>
      <w:r w:rsidRPr="00F35C22">
        <w:t>3d 989, 993–94 (S.D.</w:t>
      </w:r>
      <w:r w:rsidRPr="00F35C22">
        <w:t xml:space="preserve"> </w:t>
      </w:r>
      <w:r w:rsidRPr="00F35C22">
        <w:t>Tex.</w:t>
      </w:r>
      <w:r w:rsidRPr="00F35C22">
        <w:t xml:space="preserve"> </w:t>
      </w:r>
      <w:r w:rsidRPr="00F35C22">
        <w:t xml:space="preserve">2018), the court dismissed a dilution claim for failure to show commercial </w:t>
      </w:r>
      <w:proofErr w:type="gramStart"/>
      <w:r w:rsidRPr="00F35C22">
        <w:t>use, but</w:t>
      </w:r>
      <w:proofErr w:type="gramEnd"/>
      <w:r w:rsidRPr="00F35C22">
        <w:t xml:space="preserve"> treated noncommercial use as an element of the claim, rather than an exclusion from liability.</w:t>
      </w:r>
      <w:r w:rsidRPr="00F35C22">
        <w:t xml:space="preserve"> </w:t>
      </w:r>
      <w:r w:rsidRPr="00F35C22">
        <w:t>In Jack Daniel’s Props., Inc.</w:t>
      </w:r>
      <w:r w:rsidRPr="00F35C22">
        <w:t xml:space="preserve"> </w:t>
      </w:r>
      <w:r w:rsidRPr="00F35C22">
        <w:t>v.</w:t>
      </w:r>
      <w:r w:rsidRPr="00F35C22">
        <w:t xml:space="preserve"> </w:t>
      </w:r>
      <w:r w:rsidRPr="00F35C22">
        <w:t>VIP Prods.</w:t>
      </w:r>
      <w:r w:rsidRPr="00F35C22">
        <w:t xml:space="preserve"> </w:t>
      </w:r>
      <w:r w:rsidRPr="00F35C22">
        <w:t>LLC, 599 U.S.</w:t>
      </w:r>
      <w:r w:rsidRPr="00F35C22">
        <w:t xml:space="preserve"> </w:t>
      </w:r>
      <w:r w:rsidRPr="00F35C22">
        <w:t xml:space="preserve">140 (2023), the Supreme Court held that </w:t>
      </w:r>
      <w:r w:rsidRPr="00F35C22">
        <w:rPr>
          <w:i/>
        </w:rPr>
        <w:t>Rogers</w:t>
      </w:r>
      <w:r w:rsidRPr="00F35C22">
        <w:t xml:space="preserve"> could not be applied where the alleged infringer made a trademark use of the owner’s mark.</w:t>
      </w:r>
      <w:r w:rsidRPr="00F35C22">
        <w:t xml:space="preserve"> </w:t>
      </w:r>
      <w:r w:rsidRPr="00F35C22">
        <w:t xml:space="preserve">However, it left </w:t>
      </w:r>
      <w:proofErr w:type="gramStart"/>
      <w:r w:rsidRPr="00F35C22">
        <w:t>open</w:t>
      </w:r>
      <w:proofErr w:type="gramEnd"/>
      <w:r w:rsidRPr="00F35C22">
        <w:t xml:space="preserve"> the question of </w:t>
      </w:r>
      <w:r w:rsidRPr="00F35C22">
        <w:rPr>
          <w:i/>
        </w:rPr>
        <w:t>Rogers</w:t>
      </w:r>
      <w:r w:rsidRPr="00F35C22">
        <w:t>’ applicability in other situations.</w:t>
      </w:r>
    </w:p>
    <w:p w14:paraId="4F503872" w14:textId="77777777" w:rsidR="00F35C22" w:rsidRPr="00370941" w:rsidRDefault="00F35C22" w:rsidP="00321D08">
      <w:pPr>
        <w:pStyle w:val="footnote"/>
      </w:pPr>
    </w:p>
  </w:footnote>
  <w:footnote w:id="394">
    <w:p w14:paraId="56EBB6E3" w14:textId="16E672E6" w:rsidR="00F35C22" w:rsidRPr="00370941" w:rsidRDefault="00F35C22" w:rsidP="00F35C22">
      <w:pPr>
        <w:pStyle w:val="FootnoteText"/>
      </w:pPr>
      <w:r w:rsidRPr="00F35C22">
        <w:rPr>
          <w:vertAlign w:val="superscript"/>
        </w:rPr>
        <w:footnoteRef/>
      </w:r>
      <w:r w:rsidRPr="00F35C22">
        <w:rPr>
          <w:i/>
        </w:rPr>
        <w:t>See</w:t>
      </w:r>
      <w:r w:rsidRPr="00F35C22">
        <w:t xml:space="preserve"> Protectmarriage.com—Yes on 8 v.</w:t>
      </w:r>
      <w:r w:rsidRPr="00F35C22">
        <w:t xml:space="preserve"> </w:t>
      </w:r>
      <w:r w:rsidRPr="00F35C22">
        <w:t>Courage Campaign, 680 F.</w:t>
      </w:r>
      <w:r w:rsidRPr="00F35C22">
        <w:t xml:space="preserve"> </w:t>
      </w:r>
      <w:r w:rsidRPr="00F35C22">
        <w:t>Supp.</w:t>
      </w:r>
      <w:r w:rsidRPr="00F35C22">
        <w:t xml:space="preserve"> </w:t>
      </w:r>
      <w:r w:rsidRPr="00F35C22">
        <w:t>2d 1225, 1229, 93 USPQ2d 1477 (E.D.</w:t>
      </w:r>
      <w:r w:rsidRPr="00F35C22">
        <w:t xml:space="preserve"> </w:t>
      </w:r>
      <w:r w:rsidRPr="00F35C22">
        <w:t>Cal.</w:t>
      </w:r>
      <w:r w:rsidRPr="00F35C22">
        <w:t xml:space="preserve"> </w:t>
      </w:r>
      <w:r w:rsidRPr="00F35C22">
        <w:t>2010) (in an infringement context, court ruled that defendant’s parody of the plaintiff’s logo in a political campaign was a protected use).</w:t>
      </w:r>
    </w:p>
  </w:footnote>
  <w:footnote w:id="395">
    <w:p w14:paraId="7768162C" w14:textId="701A2163" w:rsidR="00F35C22" w:rsidRPr="00370941" w:rsidRDefault="00F35C22" w:rsidP="00F35C22">
      <w:pPr>
        <w:pStyle w:val="FootnoteText"/>
      </w:pPr>
      <w:r w:rsidRPr="00F35C22">
        <w:rPr>
          <w:rStyle w:val="FootnoteReference"/>
          <w:rFonts w:eastAsiaTheme="majorEastAsia"/>
        </w:rPr>
        <w:footnoteRef/>
      </w:r>
      <w:r w:rsidRPr="00F35C22">
        <w:t>Jack Daniel’s Props., Inc.</w:t>
      </w:r>
      <w:r w:rsidRPr="00F35C22">
        <w:t xml:space="preserve"> </w:t>
      </w:r>
      <w:r w:rsidRPr="00F35C22">
        <w:t>v.</w:t>
      </w:r>
      <w:r w:rsidRPr="00F35C22">
        <w:t xml:space="preserve"> </w:t>
      </w:r>
      <w:r w:rsidRPr="00F35C22">
        <w:t>VIP Prods.</w:t>
      </w:r>
      <w:r w:rsidRPr="00F35C22">
        <w:t xml:space="preserve"> </w:t>
      </w:r>
      <w:r w:rsidRPr="00F35C22">
        <w:t>LLC, 599 U.S.</w:t>
      </w:r>
      <w:r w:rsidRPr="00F35C22">
        <w:t xml:space="preserve"> </w:t>
      </w:r>
      <w:r w:rsidRPr="00F35C22">
        <w:t>140, 162 (2023).</w:t>
      </w:r>
    </w:p>
  </w:footnote>
  <w:footnote w:id="396">
    <w:p w14:paraId="5AB3A456" w14:textId="28A8EEB0" w:rsidR="00F35C22" w:rsidRPr="00F35C22" w:rsidRDefault="00F35C22" w:rsidP="00F35C22">
      <w:pPr>
        <w:pStyle w:val="FootnoteText"/>
      </w:pPr>
      <w:r w:rsidRPr="00F35C22">
        <w:rPr>
          <w:vertAlign w:val="superscript"/>
        </w:rPr>
        <w:footnoteRef/>
      </w:r>
      <w:r w:rsidRPr="00F35C22">
        <w:rPr>
          <w:i/>
        </w:rPr>
        <w:t>See</w:t>
      </w:r>
      <w:r w:rsidRPr="00F35C22">
        <w:t xml:space="preserve"> Radiance Found., Inc.</w:t>
      </w:r>
      <w:r w:rsidRPr="00F35C22">
        <w:t xml:space="preserve"> </w:t>
      </w:r>
      <w:r w:rsidRPr="00F35C22">
        <w:t>v.</w:t>
      </w:r>
      <w:r w:rsidRPr="00F35C22">
        <w:t xml:space="preserve"> </w:t>
      </w:r>
      <w:r w:rsidRPr="00F35C22">
        <w:t>NAACP, 786 F.3d 316, 114 USPQ2d 1772 (4th Cir.</w:t>
      </w:r>
      <w:r w:rsidRPr="00F35C22">
        <w:t xml:space="preserve"> </w:t>
      </w:r>
      <w:r w:rsidRPr="00F35C22">
        <w:t xml:space="preserve">2015), </w:t>
      </w:r>
      <w:r w:rsidRPr="00F35C22">
        <w:rPr>
          <w:i/>
        </w:rPr>
        <w:t>vacating and remanding</w:t>
      </w:r>
      <w:r w:rsidRPr="00F35C22">
        <w:t xml:space="preserve"> 25 F.</w:t>
      </w:r>
      <w:r w:rsidRPr="00F35C22">
        <w:t xml:space="preserve"> </w:t>
      </w:r>
      <w:r w:rsidRPr="00F35C22">
        <w:t>Supp.</w:t>
      </w:r>
      <w:r w:rsidRPr="00F35C22">
        <w:t xml:space="preserve"> </w:t>
      </w:r>
      <w:r w:rsidRPr="00F35C22">
        <w:t>3d 865, 898, 111 USPQ2d 1863 (E.D.</w:t>
      </w:r>
      <w:r w:rsidRPr="00F35C22">
        <w:t xml:space="preserve"> </w:t>
      </w:r>
      <w:r w:rsidRPr="00F35C22">
        <w:t>Va.</w:t>
      </w:r>
      <w:r w:rsidRPr="00F35C22">
        <w:t xml:space="preserve"> </w:t>
      </w:r>
      <w:r w:rsidRPr="00F35C22">
        <w:t>2014) (rejecting noncommercial use application where NAACP’s mark was altered to “National Association for the Abortion of Colored People”).</w:t>
      </w:r>
    </w:p>
    <w:p w14:paraId="38B46BC2" w14:textId="77777777" w:rsidR="00F35C22" w:rsidRPr="00370941" w:rsidRDefault="00F35C22" w:rsidP="00FD0F5B">
      <w:pPr>
        <w:pStyle w:val="footnote"/>
      </w:pPr>
    </w:p>
  </w:footnote>
  <w:footnote w:id="397">
    <w:p w14:paraId="75AD9F1F" w14:textId="73D9AECD" w:rsidR="00F35C22" w:rsidRPr="00F35C22" w:rsidRDefault="00F35C22" w:rsidP="00F35C22">
      <w:pPr>
        <w:pStyle w:val="FootnoteText"/>
      </w:pPr>
      <w:r w:rsidRPr="00F35C22">
        <w:rPr>
          <w:vertAlign w:val="superscript"/>
        </w:rPr>
        <w:footnoteRef/>
      </w:r>
      <w:r w:rsidRPr="00F35C22">
        <w:rPr>
          <w:i/>
        </w:rPr>
        <w:t>Id</w:t>
      </w:r>
      <w:r w:rsidRPr="00F35C22">
        <w:t>.</w:t>
      </w:r>
    </w:p>
    <w:p w14:paraId="20BE4D91" w14:textId="77777777" w:rsidR="00F35C22" w:rsidRPr="00370941" w:rsidRDefault="00F35C22" w:rsidP="00FD0F5B">
      <w:pPr>
        <w:pStyle w:val="footnote"/>
      </w:pPr>
    </w:p>
  </w:footnote>
  <w:footnote w:id="398">
    <w:p w14:paraId="1305746B" w14:textId="716B1A9D"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332.</w:t>
      </w:r>
      <w:r w:rsidRPr="00F35C22">
        <w:t xml:space="preserve"> </w:t>
      </w:r>
      <w:r w:rsidRPr="00F35C22">
        <w:rPr>
          <w:i/>
        </w:rPr>
        <w:t>See</w:t>
      </w:r>
      <w:r w:rsidRPr="00F35C22">
        <w:t xml:space="preserve"> Eagle Forum v.</w:t>
      </w:r>
      <w:r w:rsidRPr="00F35C22">
        <w:t xml:space="preserve"> </w:t>
      </w:r>
      <w:r w:rsidRPr="00F35C22">
        <w:t>Phyllis Schlafly’s American Eagles, 451 F.</w:t>
      </w:r>
      <w:r w:rsidRPr="00F35C22">
        <w:t xml:space="preserve"> </w:t>
      </w:r>
      <w:r w:rsidRPr="00F35C22">
        <w:t>Supp.</w:t>
      </w:r>
      <w:r w:rsidRPr="00F35C22">
        <w:t xml:space="preserve"> </w:t>
      </w:r>
      <w:r w:rsidRPr="00F35C22">
        <w:t>3d 910, 922 n.1 (S.D.</w:t>
      </w:r>
      <w:r w:rsidRPr="00F35C22">
        <w:t xml:space="preserve"> </w:t>
      </w:r>
      <w:r w:rsidRPr="00F35C22">
        <w:t>Ill.</w:t>
      </w:r>
      <w:r w:rsidRPr="00F35C22">
        <w:t xml:space="preserve"> </w:t>
      </w:r>
      <w:r w:rsidRPr="00F35C22">
        <w:t>2020) (dispute between factions of political entity;</w:t>
      </w:r>
      <w:r w:rsidRPr="00F35C22">
        <w:t xml:space="preserve"> </w:t>
      </w:r>
      <w:r w:rsidRPr="00F35C22">
        <w:t>dismissing the complaint, court indicated that the defendant’s use was probably a noncommercial use).</w:t>
      </w:r>
    </w:p>
  </w:footnote>
  <w:footnote w:id="399">
    <w:p w14:paraId="6B91F34A" w14:textId="302BD5B3" w:rsidR="00F35C22" w:rsidRPr="00F35C22" w:rsidRDefault="00F35C22" w:rsidP="00F35C22">
      <w:pPr>
        <w:pStyle w:val="FootnoteText"/>
      </w:pPr>
      <w:r w:rsidRPr="00F35C22">
        <w:rPr>
          <w:vertAlign w:val="superscript"/>
        </w:rPr>
        <w:footnoteRef/>
      </w:r>
      <w:r w:rsidRPr="00F35C22">
        <w:t>2015 U.S.</w:t>
      </w:r>
      <w:r w:rsidRPr="00F35C22">
        <w:t xml:space="preserve"> </w:t>
      </w:r>
      <w:r w:rsidRPr="00F35C22">
        <w:t>Dist.</w:t>
      </w:r>
      <w:r w:rsidRPr="00F35C22">
        <w:t xml:space="preserve"> </w:t>
      </w:r>
      <w:r w:rsidRPr="00F35C22">
        <w:t>LEXIS 22789 (D.</w:t>
      </w:r>
      <w:r w:rsidRPr="00F35C22">
        <w:t xml:space="preserve"> </w:t>
      </w:r>
      <w:r w:rsidRPr="00F35C22">
        <w:t>Md.</w:t>
      </w:r>
      <w:r w:rsidRPr="00F35C22">
        <w:t xml:space="preserve"> </w:t>
      </w:r>
      <w:r w:rsidRPr="00F35C22">
        <w:t>Feb.</w:t>
      </w:r>
      <w:r w:rsidRPr="00F35C22">
        <w:t xml:space="preserve"> </w:t>
      </w:r>
      <w:r w:rsidRPr="00F35C22">
        <w:t>24, 2015).</w:t>
      </w:r>
    </w:p>
    <w:p w14:paraId="592F40B6" w14:textId="77777777" w:rsidR="00F35C22" w:rsidRPr="00370941" w:rsidRDefault="00F35C22" w:rsidP="00FD0F5B">
      <w:pPr>
        <w:pStyle w:val="footnote"/>
      </w:pPr>
    </w:p>
  </w:footnote>
  <w:footnote w:id="400">
    <w:p w14:paraId="64EFA582" w14:textId="34E8EFB9"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*15.</w:t>
      </w:r>
      <w:r w:rsidRPr="00F35C22">
        <w:t xml:space="preserve"> </w:t>
      </w:r>
      <w:r w:rsidRPr="00F35C22">
        <w:t>In a prior opinion in the case, the court dismissed a First Amendment claim in very cursory fashion, stating that because Steve Hershey did not comment on the Hershey Company, but simply “used [the Hershey trade dress] to associate a political candidate with a popular consumer brand,” the use was not protected by the First Amendment.</w:t>
      </w:r>
      <w:r w:rsidRPr="00F35C22">
        <w:t xml:space="preserve"> </w:t>
      </w:r>
      <w:r w:rsidRPr="00F35C22">
        <w:t>Hershey Co.</w:t>
      </w:r>
      <w:r w:rsidRPr="00F35C22">
        <w:t xml:space="preserve"> </w:t>
      </w:r>
      <w:r w:rsidRPr="00F35C22">
        <w:t>v.</w:t>
      </w:r>
      <w:r w:rsidRPr="00F35C22">
        <w:t xml:space="preserve"> </w:t>
      </w:r>
      <w:r w:rsidRPr="00F35C22">
        <w:t>Friends of Steve Hershey, 33 F.</w:t>
      </w:r>
      <w:r w:rsidRPr="00F35C22">
        <w:t xml:space="preserve"> </w:t>
      </w:r>
      <w:r w:rsidRPr="00F35C22">
        <w:t>Supp.</w:t>
      </w:r>
      <w:r w:rsidRPr="00F35C22">
        <w:t xml:space="preserve"> </w:t>
      </w:r>
      <w:r w:rsidRPr="00F35C22">
        <w:t>3d 588, 595, 111 USPQ2d 1826 (D.</w:t>
      </w:r>
      <w:r w:rsidRPr="00F35C22">
        <w:t xml:space="preserve"> </w:t>
      </w:r>
      <w:r w:rsidRPr="00F35C22">
        <w:t>Md.</w:t>
      </w:r>
      <w:r w:rsidRPr="00F35C22">
        <w:t xml:space="preserve"> </w:t>
      </w:r>
      <w:r w:rsidRPr="00F35C22">
        <w:t>2014).</w:t>
      </w:r>
    </w:p>
    <w:p w14:paraId="58AD4C6F" w14:textId="77777777" w:rsidR="00F35C22" w:rsidRPr="00370941" w:rsidRDefault="00F35C22" w:rsidP="00FD0F5B">
      <w:pPr>
        <w:pStyle w:val="footnote"/>
      </w:pPr>
    </w:p>
  </w:footnote>
  <w:footnote w:id="401">
    <w:p w14:paraId="467A9644" w14:textId="5E38AB33" w:rsidR="00F35C22" w:rsidRPr="00F35C22" w:rsidRDefault="00F35C22" w:rsidP="00F35C22">
      <w:pPr>
        <w:pStyle w:val="FootnoteText"/>
      </w:pPr>
      <w:r w:rsidRPr="00F35C22">
        <w:rPr>
          <w:vertAlign w:val="superscript"/>
        </w:rPr>
        <w:footnoteRef/>
      </w:r>
      <w:r w:rsidRPr="00F35C22">
        <w:t>2015 U.S.</w:t>
      </w:r>
      <w:r w:rsidRPr="00F35C22">
        <w:t xml:space="preserve"> </w:t>
      </w:r>
      <w:r w:rsidRPr="00F35C22">
        <w:t>Dist.</w:t>
      </w:r>
      <w:r w:rsidRPr="00F35C22">
        <w:t xml:space="preserve"> </w:t>
      </w:r>
      <w:r w:rsidRPr="00F35C22">
        <w:t>LEXIS 22789, at *15 (citing American Family Life Ins.</w:t>
      </w:r>
      <w:r w:rsidRPr="00F35C22">
        <w:t xml:space="preserve"> </w:t>
      </w:r>
      <w:r w:rsidRPr="00F35C22">
        <w:t>v.</w:t>
      </w:r>
      <w:r w:rsidRPr="00F35C22">
        <w:t xml:space="preserve"> </w:t>
      </w:r>
      <w:r w:rsidRPr="00F35C22">
        <w:t>Hagen, 266 F.</w:t>
      </w:r>
      <w:r w:rsidRPr="00F35C22">
        <w:t xml:space="preserve"> </w:t>
      </w:r>
      <w:r w:rsidRPr="00F35C22">
        <w:t>Supp.</w:t>
      </w:r>
      <w:r w:rsidRPr="00F35C22">
        <w:t xml:space="preserve"> </w:t>
      </w:r>
      <w:r w:rsidRPr="00F35C22">
        <w:t>2d 682 (N.D.</w:t>
      </w:r>
      <w:r w:rsidRPr="00F35C22">
        <w:t xml:space="preserve"> </w:t>
      </w:r>
      <w:r w:rsidRPr="00F35C22">
        <w:t>Ohio 2002)).</w:t>
      </w:r>
      <w:r w:rsidRPr="00F35C22">
        <w:t xml:space="preserve"> </w:t>
      </w:r>
      <w:r w:rsidRPr="00F35C22">
        <w:t xml:space="preserve">In its earlier opinion, the court also cited </w:t>
      </w:r>
      <w:proofErr w:type="gramStart"/>
      <w:r w:rsidRPr="00F35C22">
        <w:rPr>
          <w:i/>
        </w:rPr>
        <w:t>Hagen</w:t>
      </w:r>
      <w:r w:rsidRPr="00F35C22">
        <w:t>, but</w:t>
      </w:r>
      <w:proofErr w:type="gramEnd"/>
      <w:r w:rsidRPr="00F35C22">
        <w:t xml:space="preserve"> seemingly overlooked the fact that the use in </w:t>
      </w:r>
      <w:r w:rsidRPr="00F35C22">
        <w:rPr>
          <w:i/>
        </w:rPr>
        <w:t>Hagen</w:t>
      </w:r>
      <w:r w:rsidRPr="00F35C22">
        <w:t xml:space="preserve"> did not comment on the trademark owner, Aflac;</w:t>
      </w:r>
      <w:r w:rsidRPr="00F35C22">
        <w:t xml:space="preserve"> </w:t>
      </w:r>
      <w:r w:rsidRPr="00F35C22">
        <w:t>the candidate’s use of “</w:t>
      </w:r>
      <w:proofErr w:type="spellStart"/>
      <w:r w:rsidRPr="00F35C22">
        <w:t>Taftquack</w:t>
      </w:r>
      <w:proofErr w:type="spellEnd"/>
      <w:r w:rsidRPr="00F35C22">
        <w:t>” did make a humorous point, but it had nothing to do with the trademark owner.</w:t>
      </w:r>
      <w:r w:rsidRPr="00F35C22">
        <w:t xml:space="preserve"> </w:t>
      </w:r>
      <w:r w:rsidRPr="00F35C22">
        <w:t xml:space="preserve">Yet the </w:t>
      </w:r>
      <w:r w:rsidRPr="00F35C22">
        <w:rPr>
          <w:i/>
        </w:rPr>
        <w:t>Hagen</w:t>
      </w:r>
      <w:r w:rsidRPr="00F35C22">
        <w:t xml:space="preserve"> court found it to be excluded from liability.</w:t>
      </w:r>
    </w:p>
    <w:p w14:paraId="67E37A01" w14:textId="77777777" w:rsidR="00F35C22" w:rsidRPr="00370941" w:rsidRDefault="00F35C22" w:rsidP="00FD0F5B">
      <w:pPr>
        <w:pStyle w:val="footnote"/>
      </w:pPr>
    </w:p>
  </w:footnote>
  <w:footnote w:id="402">
    <w:p w14:paraId="1E79AFDC" w14:textId="7591C073" w:rsidR="00F35C22" w:rsidRPr="00370941" w:rsidRDefault="00F35C22" w:rsidP="00F35C22">
      <w:pPr>
        <w:pStyle w:val="FootnoteText"/>
      </w:pPr>
      <w:r w:rsidRPr="00F35C22">
        <w:rPr>
          <w:rStyle w:val="FootnoteReference"/>
          <w:rFonts w:eastAsiaTheme="majorEastAsia"/>
        </w:rPr>
        <w:footnoteRef/>
      </w:r>
      <w:r w:rsidRPr="00F35C22">
        <w:t>2023 WL 6880341 (D.</w:t>
      </w:r>
      <w:r w:rsidRPr="00F35C22">
        <w:t xml:space="preserve"> </w:t>
      </w:r>
      <w:r w:rsidRPr="00F35C22">
        <w:t>Del.</w:t>
      </w:r>
      <w:r w:rsidRPr="00F35C22">
        <w:t xml:space="preserve"> </w:t>
      </w:r>
      <w:r w:rsidRPr="00F35C22">
        <w:t>Oct.</w:t>
      </w:r>
      <w:r w:rsidRPr="00F35C22">
        <w:t xml:space="preserve"> </w:t>
      </w:r>
      <w:r w:rsidRPr="00F35C22">
        <w:t>18, 2023).</w:t>
      </w:r>
    </w:p>
  </w:footnote>
  <w:footnote w:id="403">
    <w:p w14:paraId="5D55D304" w14:textId="3F0CBBDD"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t>.</w:t>
      </w:r>
      <w:r w:rsidRPr="00F35C22">
        <w:t xml:space="preserve"> </w:t>
      </w:r>
      <w:r w:rsidRPr="00F35C22">
        <w:t>at *6.</w:t>
      </w:r>
    </w:p>
  </w:footnote>
  <w:footnote w:id="404">
    <w:p w14:paraId="330E398C" w14:textId="62D617FB" w:rsidR="00F35C22" w:rsidRPr="00370941" w:rsidRDefault="00F35C22" w:rsidP="00F35C22">
      <w:pPr>
        <w:pStyle w:val="FootnoteText"/>
      </w:pPr>
      <w:r w:rsidRPr="00F35C22">
        <w:rPr>
          <w:rStyle w:val="FootnoteReference"/>
          <w:rFonts w:eastAsiaTheme="majorEastAsia"/>
        </w:rPr>
        <w:footnoteRef/>
      </w:r>
      <w:r w:rsidRPr="00F35C22">
        <w:t>Think Rubix LLC v.</w:t>
      </w:r>
      <w:r w:rsidRPr="00F35C22">
        <w:t xml:space="preserve"> </w:t>
      </w:r>
      <w:proofErr w:type="gramStart"/>
      <w:r w:rsidRPr="00F35C22">
        <w:t>Be</w:t>
      </w:r>
      <w:proofErr w:type="gramEnd"/>
      <w:r w:rsidRPr="00F35C22">
        <w:t xml:space="preserve"> Woke.</w:t>
      </w:r>
      <w:r w:rsidRPr="00F35C22">
        <w:t xml:space="preserve"> </w:t>
      </w:r>
      <w:r w:rsidRPr="00F35C22">
        <w:t>Vote., 2022 WL 1750969, at *4 (E.D.</w:t>
      </w:r>
      <w:r w:rsidRPr="00F35C22">
        <w:t xml:space="preserve"> </w:t>
      </w:r>
      <w:r w:rsidRPr="00F35C22">
        <w:t>Cal.</w:t>
      </w:r>
      <w:r w:rsidRPr="00F35C22">
        <w:t xml:space="preserve"> </w:t>
      </w:r>
      <w:r w:rsidRPr="00F35C22">
        <w:t>May 31, 2022).</w:t>
      </w:r>
    </w:p>
  </w:footnote>
  <w:footnote w:id="405">
    <w:p w14:paraId="0FDB66B0" w14:textId="25C46212" w:rsidR="00F35C22" w:rsidRPr="00370941" w:rsidRDefault="00F35C22" w:rsidP="00F35C22">
      <w:pPr>
        <w:pStyle w:val="FootnoteText"/>
      </w:pPr>
      <w:r w:rsidRPr="00F35C22">
        <w:rPr>
          <w:vertAlign w:val="superscript"/>
        </w:rPr>
        <w:footnoteRef/>
      </w:r>
      <w:r w:rsidRPr="00F35C22">
        <w:t>Lanham Act §43(a)(1)(B), 15 U.S.C.</w:t>
      </w:r>
      <w:r w:rsidRPr="00F35C22">
        <w:t xml:space="preserve"> </w:t>
      </w:r>
      <w:r w:rsidRPr="00F35C22">
        <w:t>§1125(a)(1)(B).</w:t>
      </w:r>
    </w:p>
  </w:footnote>
  <w:footnote w:id="406">
    <w:p w14:paraId="07CB37C4" w14:textId="6E130BF2" w:rsidR="00F35C22" w:rsidRPr="00370941" w:rsidRDefault="00F35C22" w:rsidP="00F35C22">
      <w:pPr>
        <w:pStyle w:val="FootnoteText"/>
      </w:pPr>
      <w:r w:rsidRPr="00F35C22">
        <w:rPr>
          <w:vertAlign w:val="superscript"/>
        </w:rPr>
        <w:footnoteRef/>
      </w:r>
      <w:r w:rsidRPr="00F35C22">
        <w:rPr>
          <w:i/>
        </w:rPr>
        <w:t>See,</w:t>
      </w:r>
      <w:r w:rsidRPr="00F35C22">
        <w:t xml:space="preserve"> </w:t>
      </w:r>
      <w:r w:rsidRPr="00F35C22">
        <w:rPr>
          <w:i/>
        </w:rPr>
        <w:t>e</w:t>
      </w:r>
      <w:r w:rsidRPr="00F35C22">
        <w:t>.</w:t>
      </w:r>
      <w:r w:rsidRPr="00F35C22">
        <w:rPr>
          <w:i/>
        </w:rPr>
        <w:t>g</w:t>
      </w:r>
      <w:r w:rsidRPr="00F35C22">
        <w:t>., Semco, Inc.</w:t>
      </w:r>
      <w:r w:rsidRPr="00F35C22">
        <w:t xml:space="preserve"> </w:t>
      </w:r>
      <w:r w:rsidRPr="00F35C22">
        <w:t>v.</w:t>
      </w:r>
      <w:r w:rsidRPr="00F35C22">
        <w:t xml:space="preserve"> </w:t>
      </w:r>
      <w:proofErr w:type="spellStart"/>
      <w:r w:rsidRPr="00F35C22">
        <w:t>Amcast</w:t>
      </w:r>
      <w:proofErr w:type="spellEnd"/>
      <w:r w:rsidRPr="00F35C22">
        <w:t>, Inc., 52 F.3d 108, 111–12, 34 USPQ2d 1635 (6th Cir.</w:t>
      </w:r>
      <w:r w:rsidRPr="00F35C22">
        <w:t xml:space="preserve"> </w:t>
      </w:r>
      <w:r w:rsidRPr="00F35C22">
        <w:t>1995) (article written for trade journal and used as a promotional vehicle during trade shows held actionable under §43(a)(1)(B));</w:t>
      </w:r>
      <w:r w:rsidRPr="00F35C22">
        <w:t xml:space="preserve"> </w:t>
      </w:r>
      <w:r w:rsidRPr="00F35C22">
        <w:t>Gordon &amp; Breach Sci.</w:t>
      </w:r>
      <w:r w:rsidRPr="00F35C22">
        <w:t xml:space="preserve"> </w:t>
      </w:r>
      <w:r w:rsidRPr="00F35C22">
        <w:t>Publishers S.A., STBS, Ltd.</w:t>
      </w:r>
      <w:r w:rsidRPr="00F35C22">
        <w:t xml:space="preserve"> </w:t>
      </w:r>
      <w:r w:rsidRPr="00F35C22">
        <w:t>v.</w:t>
      </w:r>
      <w:r w:rsidRPr="00F35C22">
        <w:t xml:space="preserve"> </w:t>
      </w:r>
      <w:r w:rsidRPr="00F35C22">
        <w:t>American Inst.</w:t>
      </w:r>
      <w:r w:rsidRPr="00F35C22">
        <w:t xml:space="preserve"> </w:t>
      </w:r>
      <w:r w:rsidRPr="00F35C22">
        <w:t>of Physics, 859 F.</w:t>
      </w:r>
      <w:r w:rsidRPr="00F35C22">
        <w:t xml:space="preserve"> </w:t>
      </w:r>
      <w:r w:rsidRPr="00F35C22">
        <w:t>Supp.</w:t>
      </w:r>
      <w:r w:rsidRPr="00F35C22">
        <w:t xml:space="preserve"> </w:t>
      </w:r>
      <w:r w:rsidRPr="00F35C22">
        <w:t>1521, 1533–36, 32 USPQ2d 1705 (S.D.N.Y.</w:t>
      </w:r>
      <w:r w:rsidRPr="00F35C22">
        <w:t xml:space="preserve"> </w:t>
      </w:r>
      <w:r w:rsidRPr="00F35C22">
        <w:t>1994) (publishing a survey is not commercial advertising, but distribution of survey at a trade show may be actionable).</w:t>
      </w:r>
      <w:r w:rsidRPr="00F35C22">
        <w:t xml:space="preserve"> </w:t>
      </w:r>
      <w:r w:rsidRPr="00F35C22">
        <w:rPr>
          <w:i/>
        </w:rPr>
        <w:t>But cf</w:t>
      </w:r>
      <w:r w:rsidRPr="00F35C22">
        <w:t>.</w:t>
      </w:r>
      <w:r w:rsidRPr="00F35C22">
        <w:t xml:space="preserve"> </w:t>
      </w:r>
      <w:r w:rsidRPr="00F35C22">
        <w:t>First Health Grp.</w:t>
      </w:r>
      <w:r w:rsidRPr="00F35C22">
        <w:t xml:space="preserve"> </w:t>
      </w:r>
      <w:r w:rsidRPr="00F35C22">
        <w:t>Corp.</w:t>
      </w:r>
      <w:r w:rsidRPr="00F35C22">
        <w:t xml:space="preserve"> </w:t>
      </w:r>
      <w:r w:rsidRPr="00F35C22">
        <w:t>v.</w:t>
      </w:r>
      <w:r w:rsidRPr="00F35C22">
        <w:t xml:space="preserve"> </w:t>
      </w:r>
      <w:r w:rsidRPr="00F35C22">
        <w:t xml:space="preserve">BCE </w:t>
      </w:r>
      <w:proofErr w:type="spellStart"/>
      <w:r w:rsidRPr="00F35C22">
        <w:t>Emergis</w:t>
      </w:r>
      <w:proofErr w:type="spellEnd"/>
      <w:r w:rsidRPr="00F35C22">
        <w:t xml:space="preserve"> Corp., 269 F.3d 800, 803–04, 60 USPQ2d 1532 (7th Cir.</w:t>
      </w:r>
      <w:r w:rsidRPr="00F35C22">
        <w:t xml:space="preserve"> </w:t>
      </w:r>
      <w:r w:rsidRPr="00F35C22">
        <w:t xml:space="preserve">2001) (criticizing the </w:t>
      </w:r>
      <w:r w:rsidRPr="00F35C22">
        <w:rPr>
          <w:i/>
        </w:rPr>
        <w:t>Gordon &amp; Breach</w:t>
      </w:r>
      <w:r w:rsidRPr="00F35C22">
        <w:t xml:space="preserve"> approach).</w:t>
      </w:r>
    </w:p>
  </w:footnote>
  <w:footnote w:id="407">
    <w:p w14:paraId="0569ACD9" w14:textId="56BE3027" w:rsidR="00F35C22" w:rsidRPr="00370941" w:rsidRDefault="00F35C22" w:rsidP="00F35C22">
      <w:pPr>
        <w:pStyle w:val="FootnoteText"/>
      </w:pPr>
      <w:r w:rsidRPr="00F35C22">
        <w:rPr>
          <w:vertAlign w:val="superscript"/>
        </w:rPr>
        <w:footnoteRef/>
      </w:r>
      <w:r w:rsidRPr="00F35C22">
        <w:t>On the other hand, it may be appropriate to use the expansive §43(a)(1)(B) cases to determine the coverage of §43(c)(3)(A)(</w:t>
      </w:r>
      <w:proofErr w:type="spellStart"/>
      <w:r w:rsidRPr="00F35C22">
        <w:t>i</w:t>
      </w:r>
      <w:proofErr w:type="spellEnd"/>
      <w:r w:rsidRPr="00F35C22">
        <w:t>), which limits the scope of liability under §43(c) where the second use is in an “advertisement or promotion.” However, even here one must use caution because the TDRA removed the descriptor “commercial” from the operative phrase “advertising or promotion.”</w:t>
      </w:r>
    </w:p>
  </w:footnote>
  <w:footnote w:id="408">
    <w:p w14:paraId="481036DB" w14:textId="73CC2A56" w:rsidR="00F35C22" w:rsidRPr="00370941" w:rsidRDefault="00F35C22" w:rsidP="00F35C22">
      <w:pPr>
        <w:pStyle w:val="FootnoteText"/>
      </w:pPr>
      <w:r w:rsidRPr="00F35C22">
        <w:rPr>
          <w:vertAlign w:val="superscript"/>
        </w:rPr>
        <w:footnoteRef/>
      </w:r>
      <w:r w:rsidRPr="00F35C22">
        <w:t>American Express Mktg.</w:t>
      </w:r>
      <w:r w:rsidRPr="00F35C22">
        <w:t xml:space="preserve"> </w:t>
      </w:r>
      <w:r w:rsidRPr="00F35C22">
        <w:t>&amp; Dev.</w:t>
      </w:r>
      <w:r w:rsidRPr="00F35C22">
        <w:t xml:space="preserve"> </w:t>
      </w:r>
      <w:r w:rsidRPr="00F35C22">
        <w:t>Corp.</w:t>
      </w:r>
      <w:r w:rsidRPr="00F35C22">
        <w:t xml:space="preserve"> </w:t>
      </w:r>
      <w:r w:rsidRPr="00F35C22">
        <w:t>v.</w:t>
      </w:r>
      <w:r w:rsidRPr="00F35C22">
        <w:t xml:space="preserve"> </w:t>
      </w:r>
      <w:r w:rsidRPr="00F35C22">
        <w:t>Gilad Dev.</w:t>
      </w:r>
      <w:r w:rsidRPr="00F35C22">
        <w:t xml:space="preserve"> </w:t>
      </w:r>
      <w:r w:rsidRPr="00F35C22">
        <w:t>Corp., 94 USPQ2d 1294, 1298 (T.T.A.B.</w:t>
      </w:r>
      <w:r w:rsidRPr="00F35C22">
        <w:t xml:space="preserve"> </w:t>
      </w:r>
      <w:r w:rsidRPr="00F35C22">
        <w:t>2010).</w:t>
      </w:r>
    </w:p>
  </w:footnote>
  <w:footnote w:id="409">
    <w:p w14:paraId="4BC23919" w14:textId="6BBE4549" w:rsidR="00F35C22" w:rsidRPr="00370941" w:rsidRDefault="00F35C22" w:rsidP="00F35C22">
      <w:pPr>
        <w:pStyle w:val="FootnoteText"/>
      </w:pPr>
      <w:r w:rsidRPr="00F35C22">
        <w:rPr>
          <w:vertAlign w:val="superscript"/>
        </w:rPr>
        <w:footnoteRef/>
      </w:r>
      <w:r w:rsidRPr="00F35C22">
        <w:t>It should be noted that the TTAB also ruled that the exclusion would not apply to this situation, even if it were considered.</w:t>
      </w:r>
      <w:r w:rsidRPr="00F35C22">
        <w:t xml:space="preserve"> </w:t>
      </w:r>
      <w:r w:rsidRPr="00F35C22">
        <w:rPr>
          <w:i/>
        </w:rPr>
        <w:t>Id</w:t>
      </w:r>
      <w:r w:rsidRPr="00F35C22">
        <w:t>.</w:t>
      </w:r>
      <w:r w:rsidRPr="00F35C22">
        <w:t xml:space="preserve"> </w:t>
      </w:r>
      <w:r w:rsidRPr="00F35C22">
        <w:t>at 1299.</w:t>
      </w:r>
    </w:p>
  </w:footnote>
  <w:footnote w:id="410">
    <w:p w14:paraId="4269F976" w14:textId="7D7503D1"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1298.</w:t>
      </w:r>
    </w:p>
  </w:footnote>
  <w:footnote w:id="411">
    <w:p w14:paraId="6DAECA9B" w14:textId="2EB5F103" w:rsidR="00F35C22" w:rsidRPr="00370941" w:rsidRDefault="00F35C22" w:rsidP="00F35C22">
      <w:pPr>
        <w:pStyle w:val="FootnoteText"/>
      </w:pPr>
      <w:r w:rsidRPr="00F35C22">
        <w:rPr>
          <w:vertAlign w:val="superscript"/>
        </w:rPr>
        <w:footnoteRef/>
      </w:r>
      <w:r w:rsidRPr="00F35C22">
        <w:t>Mattel, Inc.</w:t>
      </w:r>
      <w:r w:rsidRPr="00F35C22">
        <w:t xml:space="preserve"> </w:t>
      </w:r>
      <w:r w:rsidRPr="00F35C22">
        <w:t>v.</w:t>
      </w:r>
      <w:r w:rsidRPr="00F35C22">
        <w:t xml:space="preserve"> </w:t>
      </w:r>
      <w:r w:rsidRPr="00F35C22">
        <w:t>MCA Records, Inc., 296 F.3d 894, 63 USPQ2d 1715 (9th Cir.</w:t>
      </w:r>
      <w:r w:rsidRPr="00F35C22">
        <w:t xml:space="preserve"> </w:t>
      </w:r>
      <w:r w:rsidRPr="00F35C22">
        <w:t xml:space="preserve">2002), </w:t>
      </w:r>
      <w:r w:rsidRPr="00F35C22">
        <w:rPr>
          <w:i/>
        </w:rPr>
        <w:t>cert</w:t>
      </w:r>
      <w:r w:rsidRPr="00F35C22">
        <w:t>.</w:t>
      </w:r>
      <w:r w:rsidRPr="00F35C22">
        <w:t xml:space="preserve"> </w:t>
      </w:r>
      <w:r w:rsidRPr="00F35C22">
        <w:rPr>
          <w:i/>
        </w:rPr>
        <w:t>denied</w:t>
      </w:r>
      <w:r w:rsidRPr="00F35C22">
        <w:t>, 537 U.S.</w:t>
      </w:r>
      <w:r w:rsidRPr="00F35C22">
        <w:t xml:space="preserve"> </w:t>
      </w:r>
      <w:r w:rsidRPr="00F35C22">
        <w:t>1171 (2003).</w:t>
      </w:r>
    </w:p>
  </w:footnote>
  <w:footnote w:id="412">
    <w:p w14:paraId="42327D41" w14:textId="00322B82" w:rsidR="00F35C22" w:rsidRPr="00370941" w:rsidRDefault="00F35C22" w:rsidP="00F35C22">
      <w:pPr>
        <w:pStyle w:val="FootnoteText"/>
      </w:pPr>
      <w:r w:rsidRPr="00F35C22">
        <w:rPr>
          <w:vertAlign w:val="superscript"/>
        </w:rPr>
        <w:footnoteRef/>
      </w:r>
      <w:r w:rsidRPr="00F35C22">
        <w:rPr>
          <w:i/>
        </w:rPr>
        <w:t>American Express</w:t>
      </w:r>
      <w:r w:rsidRPr="00F35C22">
        <w:t>, 94 USPQ2d at 1299.</w:t>
      </w:r>
      <w:r w:rsidRPr="00F35C22">
        <w:t xml:space="preserve"> </w:t>
      </w:r>
      <w:r w:rsidRPr="00F35C22">
        <w:t>The TTAB cited with approval Professor McCarthy’s treatise, which takes this position.</w:t>
      </w:r>
      <w:r w:rsidRPr="00F35C22">
        <w:t xml:space="preserve"> </w:t>
      </w:r>
      <w:r w:rsidRPr="00F35C22">
        <w:rPr>
          <w:i/>
        </w:rPr>
        <w:t>Id</w:t>
      </w:r>
      <w:r w:rsidRPr="00F35C22">
        <w:t>.</w:t>
      </w:r>
      <w:r w:rsidRPr="00F35C22">
        <w:t xml:space="preserve"> </w:t>
      </w:r>
      <w:r w:rsidRPr="00F35C22">
        <w:t xml:space="preserve">(citing 4 </w:t>
      </w:r>
      <w:r w:rsidRPr="00F35C22">
        <w:rPr>
          <w:smallCaps/>
        </w:rPr>
        <w:t>McCarthy on Trademarks and Unfair Competition</w:t>
      </w:r>
      <w:r w:rsidRPr="00F35C22">
        <w:t xml:space="preserve"> §24:128, at 1–2 (4th ed.</w:t>
      </w:r>
      <w:r w:rsidRPr="00F35C22">
        <w:t xml:space="preserve"> </w:t>
      </w:r>
      <w:r w:rsidRPr="00F35C22">
        <w:t>2010)).</w:t>
      </w:r>
    </w:p>
  </w:footnote>
  <w:footnote w:id="413">
    <w:p w14:paraId="3F58F0F3" w14:textId="4E880CE8" w:rsidR="00F35C22" w:rsidRPr="00370941" w:rsidRDefault="00F35C22" w:rsidP="00F35C22">
      <w:pPr>
        <w:pStyle w:val="FootnoteText"/>
      </w:pPr>
      <w:r w:rsidRPr="00F35C22">
        <w:rPr>
          <w:rStyle w:val="FootnoteReference"/>
          <w:rFonts w:eastAsiaTheme="majorEastAsia"/>
        </w:rPr>
        <w:footnoteRef/>
      </w:r>
      <w:r w:rsidRPr="00F35C22">
        <w:t>Without a doubt, a trademark use would usually make the noncommercial use exclusion unavailing.</w:t>
      </w:r>
      <w:r w:rsidRPr="00F35C22">
        <w:t xml:space="preserve"> </w:t>
      </w:r>
      <w:r w:rsidRPr="00F35C22">
        <w:t>However, one can imagine a few limited circumstances in which a trademark use could be deemed a noncommercial expressive use.</w:t>
      </w:r>
      <w:r w:rsidRPr="00F35C22">
        <w:t xml:space="preserve"> </w:t>
      </w:r>
      <w:r w:rsidRPr="00F35C22">
        <w:t>Consider an organization dedicated to boycotting Brand X products because its members deem them to be unsafe, harmful to the environment, produced under unsafe conditions, or the like.</w:t>
      </w:r>
      <w:r w:rsidRPr="00F35C22">
        <w:t xml:space="preserve"> </w:t>
      </w:r>
      <w:r w:rsidRPr="00F35C22">
        <w:t>The organization, called Stop Brand X, creates a website and a logo containing the Brand X logo (perhaps worded “Stop Brand X” to avoid any confusion) on a lemon or superimposed on an injured worker, or something similar.</w:t>
      </w:r>
      <w:r w:rsidRPr="00F35C22">
        <w:t xml:space="preserve"> </w:t>
      </w:r>
      <w:r w:rsidRPr="00F35C22">
        <w:t>The organization uses this logo to raise money via letters and on its website and wishes to apply for federal registration of the mark as a service mark and as a trademark for use on T-shirts, sweatshirts, and baseball caps.</w:t>
      </w:r>
      <w:r w:rsidRPr="00F35C22">
        <w:t xml:space="preserve"> </w:t>
      </w:r>
      <w:r w:rsidRPr="00F35C22">
        <w:t>Although such uses may be deemed “commercial,” the logo itself also conveys a noncommercial message about Brand X products.</w:t>
      </w:r>
    </w:p>
  </w:footnote>
  <w:footnote w:id="414">
    <w:p w14:paraId="28AC9CCF" w14:textId="3BBAD700" w:rsidR="00F35C22" w:rsidRPr="00370941" w:rsidRDefault="00F35C22" w:rsidP="00F35C22">
      <w:pPr>
        <w:pStyle w:val="FootnoteText"/>
      </w:pPr>
      <w:r w:rsidRPr="00F35C22">
        <w:rPr>
          <w:rStyle w:val="FootnoteReference"/>
          <w:rFonts w:eastAsiaTheme="majorEastAsia"/>
        </w:rPr>
        <w:footnoteRef/>
      </w:r>
      <w:r w:rsidRPr="00F35C22">
        <w:t>599 U.S.</w:t>
      </w:r>
      <w:r w:rsidRPr="00F35C22">
        <w:t xml:space="preserve"> </w:t>
      </w:r>
      <w:r w:rsidRPr="00F35C22">
        <w:t>140 (2023).</w:t>
      </w:r>
    </w:p>
  </w:footnote>
  <w:footnote w:id="415">
    <w:p w14:paraId="5DC2CF4A" w14:textId="09CCE23B" w:rsidR="00F35C22" w:rsidRPr="00F35C22" w:rsidRDefault="00F35C22" w:rsidP="00F35C22">
      <w:pPr>
        <w:pStyle w:val="FootnoteText"/>
      </w:pPr>
      <w:r w:rsidRPr="00F35C22">
        <w:rPr>
          <w:vertAlign w:val="superscript"/>
        </w:rPr>
        <w:footnoteRef/>
      </w:r>
      <w:r w:rsidRPr="00F35C22">
        <w:rPr>
          <w:i/>
        </w:rPr>
        <w:t>American Express</w:t>
      </w:r>
      <w:r w:rsidRPr="00F35C22">
        <w:t>, 94 USPQ2d at 1299.</w:t>
      </w:r>
    </w:p>
    <w:p w14:paraId="15971F9B" w14:textId="77777777" w:rsidR="00F35C22" w:rsidRPr="00370941" w:rsidRDefault="00F35C22" w:rsidP="00FD0F5B">
      <w:pPr>
        <w:pStyle w:val="footnote"/>
      </w:pPr>
    </w:p>
  </w:footnote>
  <w:footnote w:id="416">
    <w:p w14:paraId="0C89F6B6" w14:textId="36C3557E" w:rsidR="00F35C22" w:rsidRPr="00370941" w:rsidRDefault="00F35C22" w:rsidP="00F35C22">
      <w:pPr>
        <w:pStyle w:val="FootnoteText"/>
      </w:pPr>
      <w:r w:rsidRPr="00F35C22">
        <w:rPr>
          <w:vertAlign w:val="superscript"/>
        </w:rPr>
        <w:footnoteRef/>
      </w:r>
      <w:r w:rsidRPr="00F35C22">
        <w:t>296 F.3d 894, 63 USPQ2d 1715 (9th Cir.</w:t>
      </w:r>
      <w:r w:rsidRPr="00F35C22">
        <w:t xml:space="preserve"> </w:t>
      </w:r>
      <w:r w:rsidRPr="00F35C22">
        <w:t xml:space="preserve">2002), </w:t>
      </w:r>
      <w:r w:rsidRPr="00F35C22">
        <w:rPr>
          <w:i/>
        </w:rPr>
        <w:t>cert</w:t>
      </w:r>
      <w:r w:rsidRPr="00F35C22">
        <w:t>.</w:t>
      </w:r>
      <w:r w:rsidRPr="00F35C22">
        <w:t xml:space="preserve"> </w:t>
      </w:r>
      <w:r w:rsidRPr="00F35C22">
        <w:rPr>
          <w:i/>
        </w:rPr>
        <w:t>denied</w:t>
      </w:r>
      <w:r w:rsidRPr="00F35C22">
        <w:t>, 537 U.S.</w:t>
      </w:r>
      <w:r w:rsidRPr="00F35C22">
        <w:t xml:space="preserve"> </w:t>
      </w:r>
      <w:r w:rsidRPr="00F35C22">
        <w:t>1171 (2003).</w:t>
      </w:r>
    </w:p>
  </w:footnote>
  <w:footnote w:id="417">
    <w:p w14:paraId="68E41834" w14:textId="02C98454" w:rsidR="00F35C22" w:rsidRPr="00370941" w:rsidRDefault="00F35C22" w:rsidP="00F35C22">
      <w:pPr>
        <w:pStyle w:val="FootnoteText"/>
      </w:pPr>
      <w:r w:rsidRPr="00F35C22">
        <w:rPr>
          <w:vertAlign w:val="superscript"/>
        </w:rPr>
        <w:footnoteRef/>
      </w:r>
      <w:r w:rsidRPr="00F35C22">
        <w:rPr>
          <w:i/>
        </w:rPr>
        <w:t>See generally</w:t>
      </w:r>
      <w:r w:rsidRPr="00F35C22">
        <w:t xml:space="preserve"> LeeAnn W.</w:t>
      </w:r>
      <w:r w:rsidRPr="00F35C22">
        <w:t xml:space="preserve"> </w:t>
      </w:r>
      <w:r w:rsidRPr="00F35C22">
        <w:t xml:space="preserve">Lockridge, </w:t>
      </w:r>
      <w:r w:rsidRPr="00F35C22">
        <w:rPr>
          <w:i/>
        </w:rPr>
        <w:t xml:space="preserve">When is a Use in Commerce a Noncommercial </w:t>
      </w:r>
      <w:proofErr w:type="gramStart"/>
      <w:r w:rsidRPr="00F35C22">
        <w:rPr>
          <w:i/>
        </w:rPr>
        <w:t>Use?</w:t>
      </w:r>
      <w:r w:rsidRPr="00F35C22">
        <w:t>,</w:t>
      </w:r>
      <w:proofErr w:type="gramEnd"/>
      <w:r w:rsidRPr="00F35C22">
        <w:t xml:space="preserve"> 37 </w:t>
      </w:r>
      <w:r w:rsidRPr="00F35C22">
        <w:rPr>
          <w:smallCaps/>
        </w:rPr>
        <w:t>Fla.</w:t>
      </w:r>
      <w:r w:rsidRPr="00F35C22">
        <w:rPr>
          <w:smallCaps/>
        </w:rPr>
        <w:t xml:space="preserve"> </w:t>
      </w:r>
      <w:r w:rsidRPr="00F35C22">
        <w:rPr>
          <w:smallCaps/>
        </w:rPr>
        <w:t>St.</w:t>
      </w:r>
      <w:r w:rsidRPr="00F35C22">
        <w:rPr>
          <w:smallCaps/>
        </w:rPr>
        <w:t xml:space="preserve"> </w:t>
      </w:r>
      <w:r w:rsidRPr="00F35C22">
        <w:t>U.</w:t>
      </w:r>
      <w:r w:rsidRPr="00F35C22">
        <w:t xml:space="preserve"> </w:t>
      </w:r>
      <w:r w:rsidRPr="00F35C22">
        <w:t>L.</w:t>
      </w:r>
      <w:r w:rsidRPr="00F35C22">
        <w:t xml:space="preserve"> </w:t>
      </w:r>
      <w:r w:rsidRPr="00F35C22">
        <w:rPr>
          <w:smallCaps/>
        </w:rPr>
        <w:t>Rev</w:t>
      </w:r>
      <w:r w:rsidRPr="00F35C22">
        <w:t>.</w:t>
      </w:r>
      <w:r w:rsidRPr="00F35C22">
        <w:t xml:space="preserve"> </w:t>
      </w:r>
      <w:r w:rsidRPr="00F35C22">
        <w:t>337 (2010).</w:t>
      </w:r>
    </w:p>
  </w:footnote>
  <w:footnote w:id="418">
    <w:p w14:paraId="6980C209" w14:textId="2CF2092A" w:rsidR="00F35C22" w:rsidRPr="00370941" w:rsidRDefault="00F35C22" w:rsidP="00F35C22">
      <w:pPr>
        <w:pStyle w:val="FootnoteText"/>
      </w:pPr>
      <w:r w:rsidRPr="00F35C22">
        <w:rPr>
          <w:vertAlign w:val="superscript"/>
        </w:rPr>
        <w:footnoteRef/>
      </w:r>
      <w:r w:rsidRPr="00F35C22">
        <w:rPr>
          <w:i/>
        </w:rPr>
        <w:t>See</w:t>
      </w:r>
      <w:r w:rsidRPr="00F35C22">
        <w:t xml:space="preserve"> Chapter 6, §II.D.2.</w:t>
      </w:r>
    </w:p>
  </w:footnote>
  <w:footnote w:id="419">
    <w:p w14:paraId="7FD926D8" w14:textId="12CF83A5" w:rsidR="00F35C22" w:rsidRPr="00370941" w:rsidRDefault="00F35C22" w:rsidP="00F35C22">
      <w:pPr>
        <w:pStyle w:val="FootnoteText"/>
      </w:pPr>
      <w:r w:rsidRPr="00F35C22">
        <w:rPr>
          <w:rStyle w:val="FootnoteReference"/>
          <w:rFonts w:eastAsiaTheme="majorEastAsia"/>
        </w:rPr>
        <w:footnoteRef/>
      </w:r>
      <w:r w:rsidRPr="00F35C22">
        <w:t>Jack Daniel’s Props., Inc.</w:t>
      </w:r>
      <w:r w:rsidRPr="00F35C22">
        <w:t xml:space="preserve"> </w:t>
      </w:r>
      <w:r w:rsidRPr="00F35C22">
        <w:t>v.</w:t>
      </w:r>
      <w:r w:rsidRPr="00F35C22">
        <w:t xml:space="preserve"> </w:t>
      </w:r>
      <w:r w:rsidRPr="00F35C22">
        <w:t>VIP Prods.</w:t>
      </w:r>
      <w:r w:rsidRPr="00F35C22">
        <w:t xml:space="preserve"> </w:t>
      </w:r>
      <w:r w:rsidRPr="00F35C22">
        <w:t>LLC, 599 U.S.</w:t>
      </w:r>
      <w:r w:rsidRPr="00F35C22">
        <w:t xml:space="preserve"> </w:t>
      </w:r>
      <w:r w:rsidRPr="00F35C22">
        <w:t>140, 162 (2023).</w:t>
      </w:r>
    </w:p>
  </w:footnote>
  <w:footnote w:id="420">
    <w:p w14:paraId="39753487" w14:textId="07E62DD0" w:rsidR="00F35C22" w:rsidRPr="00370941" w:rsidRDefault="00F35C22" w:rsidP="00F35C22">
      <w:pPr>
        <w:pStyle w:val="FootnoteText"/>
      </w:pPr>
      <w:r w:rsidRPr="00F35C22">
        <w:rPr>
          <w:vertAlign w:val="superscript"/>
        </w:rPr>
        <w:footnoteRef/>
      </w:r>
      <w:r w:rsidRPr="00F35C22">
        <w:rPr>
          <w:i/>
        </w:rPr>
        <w:t>See</w:t>
      </w:r>
      <w:r w:rsidRPr="00F35C22">
        <w:t xml:space="preserve"> </w:t>
      </w:r>
      <w:r w:rsidRPr="00F35C22">
        <w:rPr>
          <w:smallCaps/>
        </w:rPr>
        <w:t>H.R.</w:t>
      </w:r>
      <w:r w:rsidRPr="00F35C22">
        <w:rPr>
          <w:smallCaps/>
        </w:rPr>
        <w:t xml:space="preserve"> </w:t>
      </w:r>
      <w:r w:rsidRPr="00F35C22">
        <w:rPr>
          <w:smallCaps/>
        </w:rPr>
        <w:t>Rep.</w:t>
      </w:r>
      <w:r w:rsidRPr="00F35C22">
        <w:rPr>
          <w:smallCaps/>
        </w:rPr>
        <w:t xml:space="preserve"> </w:t>
      </w:r>
      <w:r w:rsidRPr="00F35C22">
        <w:rPr>
          <w:smallCaps/>
        </w:rPr>
        <w:t>No.</w:t>
      </w:r>
      <w:r w:rsidRPr="00F35C22">
        <w:rPr>
          <w:smallCaps/>
        </w:rPr>
        <w:t xml:space="preserve"> </w:t>
      </w:r>
      <w:r w:rsidRPr="00F35C22">
        <w:t>100-374, at 8 (Nov.</w:t>
      </w:r>
      <w:r w:rsidRPr="00F35C22">
        <w:t xml:space="preserve"> </w:t>
      </w:r>
      <w:r w:rsidRPr="00F35C22">
        <w:t>30, 1995) (referring to consumer product reviews as excluded).</w:t>
      </w:r>
    </w:p>
  </w:footnote>
  <w:footnote w:id="421">
    <w:p w14:paraId="3ABCC290" w14:textId="75266CD1" w:rsidR="00F35C22" w:rsidRPr="00370941" w:rsidRDefault="00F35C22" w:rsidP="00F35C22">
      <w:pPr>
        <w:pStyle w:val="FootnoteText"/>
      </w:pPr>
      <w:r w:rsidRPr="00F35C22">
        <w:rPr>
          <w:rStyle w:val="FootnoteReference"/>
          <w:rFonts w:eastAsiaTheme="majorEastAsia"/>
        </w:rPr>
        <w:footnoteRef/>
      </w:r>
      <w:r w:rsidRPr="00F35C22">
        <w:t xml:space="preserve">Some cases have applied the analysis of </w:t>
      </w:r>
      <w:r w:rsidRPr="00F35C22">
        <w:rPr>
          <w:rStyle w:val="BCasenamefull"/>
        </w:rPr>
        <w:t>Rogers v. Grimaldi</w:t>
      </w:r>
      <w:r w:rsidRPr="00F35C22">
        <w:t xml:space="preserve"> to dilution claims without applying the exclusions.</w:t>
      </w:r>
      <w:r w:rsidRPr="00F35C22">
        <w:t xml:space="preserve"> </w:t>
      </w:r>
      <w:r w:rsidRPr="00F35C22">
        <w:rPr>
          <w:i/>
        </w:rPr>
        <w:t>E.g.</w:t>
      </w:r>
      <w:r w:rsidRPr="00F35C22">
        <w:t>, AM General LLC v.</w:t>
      </w:r>
      <w:r w:rsidRPr="00F35C22">
        <w:t xml:space="preserve"> </w:t>
      </w:r>
      <w:r w:rsidRPr="00F35C22">
        <w:t>Activision Blizzard, Inc., 450 F.</w:t>
      </w:r>
      <w:r w:rsidRPr="00F35C22">
        <w:t xml:space="preserve"> </w:t>
      </w:r>
      <w:r w:rsidRPr="00F35C22">
        <w:t>Supp.</w:t>
      </w:r>
      <w:r w:rsidRPr="00F35C22">
        <w:t xml:space="preserve"> </w:t>
      </w:r>
      <w:r w:rsidRPr="00F35C22">
        <w:t>3d 467, 488 (S.D.N.Y.</w:t>
      </w:r>
      <w:r w:rsidRPr="00F35C22">
        <w:t xml:space="preserve"> </w:t>
      </w:r>
      <w:r w:rsidRPr="00F35C22">
        <w:t>2020).</w:t>
      </w:r>
      <w:r w:rsidRPr="00F35C22">
        <w:t xml:space="preserve"> </w:t>
      </w:r>
      <w:r w:rsidRPr="00F35C22">
        <w:t>While it would be preferable to apply the exclusions first, at least the cases tend to reach an appropriate result.</w:t>
      </w:r>
    </w:p>
  </w:footnote>
  <w:footnote w:id="422">
    <w:p w14:paraId="3FBA36B0" w14:textId="76212447" w:rsidR="00F35C22" w:rsidRPr="00F35C22" w:rsidRDefault="00F35C22" w:rsidP="00F35C22">
      <w:pPr>
        <w:pStyle w:val="FootnoteText"/>
      </w:pPr>
      <w:r w:rsidRPr="00F35C22">
        <w:rPr>
          <w:vertAlign w:val="superscript"/>
        </w:rPr>
        <w:footnoteRef/>
      </w:r>
      <w:r w:rsidRPr="00F35C22">
        <w:t>644 F.</w:t>
      </w:r>
      <w:r w:rsidRPr="00F35C22">
        <w:t xml:space="preserve"> </w:t>
      </w:r>
      <w:r w:rsidRPr="00F35C22">
        <w:t>Supp.</w:t>
      </w:r>
      <w:r w:rsidRPr="00F35C22">
        <w:t xml:space="preserve"> </w:t>
      </w:r>
      <w:r w:rsidRPr="00F35C22">
        <w:t>2d 1287 (D.</w:t>
      </w:r>
      <w:r w:rsidRPr="00F35C22">
        <w:t xml:space="preserve"> </w:t>
      </w:r>
      <w:r w:rsidRPr="00F35C22">
        <w:t>Kan.</w:t>
      </w:r>
      <w:r w:rsidRPr="00F35C22">
        <w:t xml:space="preserve"> </w:t>
      </w:r>
      <w:r w:rsidRPr="00F35C22">
        <w:t>2008).</w:t>
      </w:r>
    </w:p>
    <w:p w14:paraId="65D0D7C6" w14:textId="77777777" w:rsidR="00F35C22" w:rsidRPr="00370941" w:rsidRDefault="00F35C22" w:rsidP="00FD0F5B">
      <w:pPr>
        <w:pStyle w:val="footnote"/>
        <w:rPr>
          <w:lang w:val="sv-SE"/>
        </w:rPr>
      </w:pPr>
    </w:p>
  </w:footnote>
  <w:footnote w:id="423">
    <w:p w14:paraId="692849BA" w14:textId="5E299698" w:rsidR="00F35C22" w:rsidRPr="00F35C22" w:rsidRDefault="00F35C22" w:rsidP="00F35C22">
      <w:pPr>
        <w:pStyle w:val="FootnoteText"/>
      </w:pPr>
      <w:r w:rsidRPr="00F35C22">
        <w:rPr>
          <w:vertAlign w:val="superscript"/>
        </w:rPr>
        <w:footnoteRef/>
      </w:r>
      <w:r w:rsidRPr="00F35C22">
        <w:t>605 F.3d 382, 95 USPQ2d 1050 (6th Cir.</w:t>
      </w:r>
      <w:r w:rsidRPr="00F35C22">
        <w:t xml:space="preserve"> </w:t>
      </w:r>
      <w:r w:rsidRPr="00F35C22">
        <w:t xml:space="preserve">2010), </w:t>
      </w:r>
      <w:r w:rsidRPr="00F35C22">
        <w:rPr>
          <w:i/>
        </w:rPr>
        <w:t>cert.</w:t>
      </w:r>
      <w:r w:rsidRPr="00F35C22">
        <w:rPr>
          <w:i/>
        </w:rPr>
        <w:t xml:space="preserve"> </w:t>
      </w:r>
      <w:r w:rsidRPr="00F35C22">
        <w:rPr>
          <w:i/>
        </w:rPr>
        <w:t>denied</w:t>
      </w:r>
      <w:r w:rsidRPr="00F35C22">
        <w:t>, 562 U.S.</w:t>
      </w:r>
      <w:r w:rsidRPr="00F35C22">
        <w:t xml:space="preserve"> </w:t>
      </w:r>
      <w:r w:rsidRPr="00F35C22">
        <w:t>1179 (2011).</w:t>
      </w:r>
    </w:p>
    <w:p w14:paraId="49A16094" w14:textId="77777777" w:rsidR="00F35C22" w:rsidRPr="00370941" w:rsidRDefault="00F35C22" w:rsidP="00FD0F5B">
      <w:pPr>
        <w:pStyle w:val="footnote"/>
      </w:pPr>
    </w:p>
  </w:footnote>
  <w:footnote w:id="424">
    <w:p w14:paraId="4E1F21FF" w14:textId="7365E33B" w:rsidR="00F35C22" w:rsidRPr="00F35C22" w:rsidRDefault="00F35C22" w:rsidP="00F35C22">
      <w:pPr>
        <w:pStyle w:val="FootnoteText"/>
      </w:pPr>
      <w:r w:rsidRPr="00F35C22">
        <w:rPr>
          <w:vertAlign w:val="superscript"/>
        </w:rPr>
        <w:footnoteRef/>
      </w:r>
      <w:r w:rsidRPr="00F35C22">
        <w:t xml:space="preserve">New York Yankees </w:t>
      </w:r>
      <w:proofErr w:type="spellStart"/>
      <w:r w:rsidRPr="00F35C22">
        <w:t>P’ship</w:t>
      </w:r>
      <w:proofErr w:type="spellEnd"/>
      <w:r w:rsidRPr="00F35C22">
        <w:t xml:space="preserve"> v.</w:t>
      </w:r>
      <w:r w:rsidRPr="00F35C22">
        <w:t xml:space="preserve"> </w:t>
      </w:r>
      <w:r w:rsidRPr="00F35C22">
        <w:t>IET Prods.</w:t>
      </w:r>
      <w:r w:rsidRPr="00F35C22">
        <w:t xml:space="preserve"> </w:t>
      </w:r>
      <w:r w:rsidRPr="00F35C22">
        <w:t>&amp; Servs., Inc., 114 USPQ2d 1497 (T.T.A.B.</w:t>
      </w:r>
      <w:r w:rsidRPr="00F35C22">
        <w:t xml:space="preserve"> </w:t>
      </w:r>
      <w:r w:rsidRPr="00F35C22">
        <w:t>2015).</w:t>
      </w:r>
    </w:p>
    <w:p w14:paraId="1B680037" w14:textId="77777777" w:rsidR="00F35C22" w:rsidRPr="00370941" w:rsidRDefault="00F35C22" w:rsidP="00FD0F5B">
      <w:pPr>
        <w:pStyle w:val="footnote"/>
      </w:pPr>
    </w:p>
  </w:footnote>
  <w:footnote w:id="425">
    <w:p w14:paraId="02F89DD3" w14:textId="7C832B0B" w:rsidR="00F35C22" w:rsidRPr="00370941" w:rsidRDefault="00F35C22" w:rsidP="00F35C22">
      <w:pPr>
        <w:pStyle w:val="FootnoteText"/>
      </w:pPr>
      <w:r w:rsidRPr="00F35C22">
        <w:rPr>
          <w:rStyle w:val="FootnoteReference"/>
          <w:rFonts w:eastAsiaTheme="majorEastAsia"/>
        </w:rPr>
        <w:footnoteRef/>
      </w:r>
      <w:r w:rsidRPr="00F35C22">
        <w:t xml:space="preserve">In </w:t>
      </w:r>
      <w:r w:rsidRPr="00F35C22">
        <w:rPr>
          <w:rStyle w:val="BCasenamefull"/>
        </w:rPr>
        <w:t>Cornette v. Garver</w:t>
      </w:r>
      <w:r w:rsidRPr="00F35C22">
        <w:t>, 2020 WL 1643370 (W.D.</w:t>
      </w:r>
      <w:r w:rsidRPr="00F35C22">
        <w:t xml:space="preserve"> </w:t>
      </w:r>
      <w:r w:rsidRPr="00F35C22">
        <w:t>Pa.</w:t>
      </w:r>
      <w:r w:rsidRPr="00F35C22">
        <w:t xml:space="preserve"> </w:t>
      </w:r>
      <w:r w:rsidRPr="00F35C22">
        <w:t>Apr.</w:t>
      </w:r>
      <w:r w:rsidRPr="00F35C22">
        <w:t xml:space="preserve"> </w:t>
      </w:r>
      <w:r w:rsidRPr="00F35C22">
        <w:t>2, 2020), the defendant apparently only asserted a First Amendment defense to a dilution claim involving t-shirts with images of plaintiff that were unflattering and critical.</w:t>
      </w:r>
      <w:r w:rsidRPr="00F35C22">
        <w:t xml:space="preserve"> </w:t>
      </w:r>
      <w:r w:rsidRPr="00F35C22">
        <w:t>The court denied a motion to dismiss, stating that the assertion of the First Amendment defense was premature.</w:t>
      </w:r>
      <w:r w:rsidRPr="00F35C22">
        <w:t xml:space="preserve"> </w:t>
      </w:r>
      <w:r w:rsidRPr="00F35C22">
        <w:rPr>
          <w:i/>
        </w:rPr>
        <w:t>Id</w:t>
      </w:r>
      <w:r w:rsidRPr="00F35C22">
        <w:t>.</w:t>
      </w:r>
      <w:r w:rsidRPr="00F35C22">
        <w:t xml:space="preserve"> </w:t>
      </w:r>
      <w:r w:rsidRPr="00F35C22">
        <w:t>at *7.</w:t>
      </w:r>
      <w:r w:rsidRPr="00F35C22">
        <w:t xml:space="preserve"> </w:t>
      </w:r>
      <w:r w:rsidRPr="00F35C22">
        <w:t>It did not address any of the statutory exclusions.</w:t>
      </w:r>
    </w:p>
  </w:footnote>
  <w:footnote w:id="426">
    <w:p w14:paraId="36FDCC86" w14:textId="5D0D7413" w:rsidR="00F35C22" w:rsidRPr="00F35C22" w:rsidRDefault="00F35C22" w:rsidP="00F35C22">
      <w:pPr>
        <w:pStyle w:val="FootnoteText"/>
      </w:pPr>
      <w:r w:rsidRPr="00F35C22">
        <w:rPr>
          <w:vertAlign w:val="superscript"/>
        </w:rPr>
        <w:footnoteRef/>
      </w:r>
      <w:r w:rsidRPr="00F35C22">
        <w:t>582 U.S.</w:t>
      </w:r>
      <w:r w:rsidRPr="00F35C22">
        <w:t xml:space="preserve"> </w:t>
      </w:r>
      <w:r w:rsidRPr="00F35C22">
        <w:t>218 (2017).</w:t>
      </w:r>
    </w:p>
    <w:p w14:paraId="419C062C" w14:textId="77777777" w:rsidR="00F35C22" w:rsidRPr="00370941" w:rsidRDefault="00F35C22" w:rsidP="00FD0F5B">
      <w:pPr>
        <w:pStyle w:val="footnote"/>
      </w:pPr>
    </w:p>
  </w:footnote>
  <w:footnote w:id="427">
    <w:p w14:paraId="70EEE7C6" w14:textId="4F173F6E" w:rsidR="00F35C22" w:rsidRPr="00F35C22" w:rsidRDefault="00F35C22" w:rsidP="00F35C22">
      <w:pPr>
        <w:pStyle w:val="FootnoteText"/>
      </w:pPr>
      <w:r w:rsidRPr="00F35C22">
        <w:rPr>
          <w:vertAlign w:val="superscript"/>
        </w:rPr>
        <w:footnoteRef/>
      </w:r>
      <w:r w:rsidRPr="00F35C22">
        <w:rPr>
          <w:i/>
        </w:rPr>
        <w:t>Id.</w:t>
      </w:r>
      <w:r w:rsidRPr="00F35C22">
        <w:rPr>
          <w:i/>
        </w:rPr>
        <w:t xml:space="preserve"> </w:t>
      </w:r>
      <w:r w:rsidRPr="00F35C22">
        <w:t>at 223.</w:t>
      </w:r>
      <w:r w:rsidRPr="00F35C22">
        <w:t xml:space="preserve"> </w:t>
      </w:r>
      <w:r w:rsidRPr="00F35C22">
        <w:t>The ruling that the provision was unconstitutional was unanimous;</w:t>
      </w:r>
      <w:r w:rsidRPr="00F35C22">
        <w:t xml:space="preserve"> </w:t>
      </w:r>
      <w:r w:rsidRPr="00F35C22">
        <w:t>however, the Justices split 4-4 on much of the rationale for the decision.</w:t>
      </w:r>
    </w:p>
    <w:p w14:paraId="183E89F3" w14:textId="77777777" w:rsidR="00F35C22" w:rsidRPr="00370941" w:rsidRDefault="00F35C22" w:rsidP="00FD0F5B">
      <w:pPr>
        <w:pStyle w:val="footnote"/>
      </w:pPr>
    </w:p>
  </w:footnote>
  <w:footnote w:id="428">
    <w:p w14:paraId="0B03EEE3" w14:textId="12156F15"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rPr>
          <w:i/>
        </w:rPr>
        <w:t>see also id.</w:t>
      </w:r>
      <w:r w:rsidRPr="00F35C22">
        <w:rPr>
          <w:i/>
        </w:rPr>
        <w:t xml:space="preserve"> </w:t>
      </w:r>
      <w:r w:rsidRPr="00F35C22">
        <w:t>at 247 (Kennedy, J., concurring).</w:t>
      </w:r>
    </w:p>
    <w:p w14:paraId="30F03150" w14:textId="77777777" w:rsidR="00F35C22" w:rsidRPr="00370941" w:rsidRDefault="00F35C22" w:rsidP="00FD0F5B">
      <w:pPr>
        <w:pStyle w:val="footnote"/>
      </w:pPr>
    </w:p>
  </w:footnote>
  <w:footnote w:id="429">
    <w:p w14:paraId="425F06EB" w14:textId="5B5321C3"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251 (“To the extent trademarks qualify as commercial speech, they are an example of why that term or category does not serve as a blanket exemption from the First Amendment’s requirement of viewpoint neutrality.”).</w:t>
      </w:r>
    </w:p>
    <w:p w14:paraId="52993D43" w14:textId="77777777" w:rsidR="00F35C22" w:rsidRPr="00370941" w:rsidRDefault="00F35C22" w:rsidP="00FD0F5B">
      <w:pPr>
        <w:pStyle w:val="footnote"/>
      </w:pPr>
    </w:p>
  </w:footnote>
  <w:footnote w:id="430">
    <w:p w14:paraId="1F1B7060" w14:textId="761A37D7" w:rsidR="00F35C22" w:rsidRPr="00370941" w:rsidRDefault="00F35C22" w:rsidP="00F35C22">
      <w:pPr>
        <w:pStyle w:val="FootnoteText"/>
      </w:pPr>
      <w:r w:rsidRPr="00F35C22">
        <w:rPr>
          <w:rStyle w:val="FootnoteReference"/>
          <w:rFonts w:eastAsiaTheme="majorEastAsia"/>
        </w:rPr>
        <w:footnoteRef/>
      </w:r>
      <w:r w:rsidRPr="00F35C22">
        <w:t>588 U.S.</w:t>
      </w:r>
      <w:r w:rsidRPr="00F35C22">
        <w:t xml:space="preserve"> </w:t>
      </w:r>
      <w:r w:rsidRPr="00F35C22">
        <w:t>388 (2019).</w:t>
      </w:r>
    </w:p>
  </w:footnote>
  <w:footnote w:id="431">
    <w:p w14:paraId="76FD6C23" w14:textId="6EE20829" w:rsidR="00F35C22" w:rsidRPr="00F35C22" w:rsidRDefault="00F35C22" w:rsidP="00F35C22">
      <w:pPr>
        <w:pStyle w:val="FootnoteText"/>
      </w:pPr>
      <w:r w:rsidRPr="00F35C22">
        <w:rPr>
          <w:vertAlign w:val="superscript"/>
        </w:rPr>
        <w:footnoteRef/>
      </w:r>
      <w:r w:rsidRPr="00F35C22">
        <w:rPr>
          <w:i/>
        </w:rPr>
        <w:t>Id.</w:t>
      </w:r>
      <w:r w:rsidRPr="00F35C22">
        <w:rPr>
          <w:i/>
        </w:rPr>
        <w:t xml:space="preserve"> </w:t>
      </w:r>
      <w:r w:rsidRPr="00F35C22">
        <w:t>at 393–95</w:t>
      </w:r>
      <w:r w:rsidRPr="00F35C22">
        <w:rPr>
          <w:i/>
        </w:rPr>
        <w:t>.</w:t>
      </w:r>
      <w:r w:rsidRPr="00F35C22">
        <w:rPr>
          <w:i/>
        </w:rPr>
        <w:t xml:space="preserve"> </w:t>
      </w:r>
    </w:p>
    <w:p w14:paraId="732A839B" w14:textId="77777777" w:rsidR="00F35C22" w:rsidRPr="00370941" w:rsidRDefault="00F35C22" w:rsidP="00FD0F5B">
      <w:pPr>
        <w:pStyle w:val="footnote"/>
      </w:pPr>
    </w:p>
  </w:footnote>
  <w:footnote w:id="432">
    <w:p w14:paraId="477025D3" w14:textId="567F8431" w:rsidR="00F35C22" w:rsidRPr="00F35C22" w:rsidRDefault="00F35C22" w:rsidP="00F35C22">
      <w:pPr>
        <w:pStyle w:val="FootnoteText"/>
      </w:pPr>
      <w:r w:rsidRPr="00F35C22">
        <w:rPr>
          <w:vertAlign w:val="superscript"/>
        </w:rPr>
        <w:footnoteRef/>
      </w:r>
      <w:r w:rsidRPr="00F35C22">
        <w:t>483 U.S.</w:t>
      </w:r>
      <w:r w:rsidRPr="00F35C22">
        <w:t xml:space="preserve"> </w:t>
      </w:r>
      <w:r w:rsidRPr="00F35C22">
        <w:t>522, 3 USPQ2d 1145 (1987).</w:t>
      </w:r>
    </w:p>
    <w:p w14:paraId="3467E7D8" w14:textId="77777777" w:rsidR="00F35C22" w:rsidRPr="00370941" w:rsidRDefault="00F35C22" w:rsidP="00FD0F5B">
      <w:pPr>
        <w:pStyle w:val="footnote"/>
      </w:pPr>
    </w:p>
  </w:footnote>
  <w:footnote w:id="433">
    <w:p w14:paraId="312B5A6F" w14:textId="705FF425" w:rsidR="00F35C22" w:rsidRPr="00F35C22" w:rsidRDefault="00F35C22" w:rsidP="00F35C22">
      <w:pPr>
        <w:pStyle w:val="FootnoteText"/>
      </w:pPr>
      <w:r w:rsidRPr="00F35C22">
        <w:rPr>
          <w:vertAlign w:val="superscript"/>
        </w:rPr>
        <w:footnoteRef/>
      </w:r>
      <w:r w:rsidRPr="00F35C22">
        <w:rPr>
          <w:i/>
        </w:rPr>
        <w:t>Id.</w:t>
      </w:r>
      <w:r w:rsidRPr="00F35C22">
        <w:rPr>
          <w:i/>
        </w:rPr>
        <w:t xml:space="preserve"> </w:t>
      </w:r>
      <w:r w:rsidRPr="00F35C22">
        <w:t>at 539.</w:t>
      </w:r>
    </w:p>
    <w:p w14:paraId="67392D1D" w14:textId="77777777" w:rsidR="00F35C22" w:rsidRPr="00370941" w:rsidRDefault="00F35C22" w:rsidP="00FD0F5B">
      <w:pPr>
        <w:pStyle w:val="footnote"/>
      </w:pPr>
    </w:p>
  </w:footnote>
  <w:footnote w:id="434">
    <w:p w14:paraId="6E9A282F" w14:textId="4B150D35" w:rsidR="00F35C22" w:rsidRPr="00370941" w:rsidRDefault="00F35C22" w:rsidP="00F35C22">
      <w:pPr>
        <w:pStyle w:val="FootnoteText"/>
      </w:pPr>
      <w:r w:rsidRPr="00F35C22">
        <w:rPr>
          <w:rStyle w:val="FootnoteReference"/>
          <w:rFonts w:eastAsiaTheme="majorEastAsia"/>
        </w:rPr>
        <w:footnoteRef/>
      </w:r>
      <w:r w:rsidRPr="00F35C22">
        <w:t>And it appears from the Court’s most recent trademark-First Amendment pronouncement that time has not eroded that precedent.</w:t>
      </w:r>
      <w:r w:rsidRPr="00F35C22">
        <w:t xml:space="preserve"> </w:t>
      </w:r>
      <w:r w:rsidRPr="00F35C22">
        <w:t>Vidal v.</w:t>
      </w:r>
      <w:r w:rsidRPr="00F35C22">
        <w:t xml:space="preserve"> </w:t>
      </w:r>
      <w:r w:rsidRPr="00F35C22">
        <w:t>Elster, 602 U.S.</w:t>
      </w:r>
      <w:r w:rsidRPr="00F35C22">
        <w:t xml:space="preserve"> </w:t>
      </w:r>
      <w:r w:rsidRPr="00F35C22">
        <w:t>286, 306–07 (2024).</w:t>
      </w:r>
    </w:p>
  </w:footnote>
  <w:footnote w:id="435">
    <w:p w14:paraId="7EF40F94" w14:textId="2C2614F9" w:rsidR="00F35C22" w:rsidRPr="00F35C22" w:rsidRDefault="00F35C22" w:rsidP="00F35C22">
      <w:pPr>
        <w:pStyle w:val="FootnoteText"/>
      </w:pPr>
      <w:r w:rsidRPr="00F35C22">
        <w:rPr>
          <w:vertAlign w:val="superscript"/>
        </w:rPr>
        <w:footnoteRef/>
      </w:r>
      <w:r w:rsidRPr="00F35C22">
        <w:rPr>
          <w:i/>
        </w:rPr>
        <w:t>See Tam</w:t>
      </w:r>
      <w:r w:rsidRPr="00F35C22">
        <w:t>, 582 U.S.</w:t>
      </w:r>
      <w:r w:rsidRPr="00F35C22">
        <w:t xml:space="preserve"> </w:t>
      </w:r>
      <w:r w:rsidRPr="00F35C22">
        <w:t>at 252 (Kennedy, J., concurring).</w:t>
      </w:r>
    </w:p>
    <w:p w14:paraId="74068FE2" w14:textId="77777777" w:rsidR="00F35C22" w:rsidRPr="00370941" w:rsidRDefault="00F35C22" w:rsidP="00FD0F5B">
      <w:pPr>
        <w:pStyle w:val="footnote"/>
      </w:pPr>
    </w:p>
  </w:footnote>
  <w:footnote w:id="436">
    <w:p w14:paraId="54A63786" w14:textId="214FD517" w:rsidR="00F35C22" w:rsidRPr="00370941" w:rsidRDefault="00F35C22" w:rsidP="00F35C22">
      <w:pPr>
        <w:pStyle w:val="FootnoteText"/>
      </w:pPr>
      <w:r w:rsidRPr="00F35C22">
        <w:rPr>
          <w:rStyle w:val="FootnoteReference"/>
          <w:rFonts w:eastAsiaTheme="majorEastAsia"/>
        </w:rPr>
        <w:footnoteRef/>
      </w:r>
      <w:r w:rsidRPr="00F35C22">
        <w:t>602 U.S.</w:t>
      </w:r>
      <w:r w:rsidRPr="00F35C22">
        <w:t xml:space="preserve"> </w:t>
      </w:r>
      <w:r w:rsidRPr="00F35C22">
        <w:t>286 (2024).</w:t>
      </w:r>
    </w:p>
  </w:footnote>
  <w:footnote w:id="437">
    <w:p w14:paraId="0DB8B142" w14:textId="614AF387"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t>.</w:t>
      </w:r>
      <w:r w:rsidRPr="00F35C22">
        <w:t xml:space="preserve"> </w:t>
      </w:r>
      <w:r w:rsidRPr="00F35C22">
        <w:t>at 307–08;</w:t>
      </w:r>
      <w:r w:rsidRPr="00F35C22">
        <w:t xml:space="preserve"> </w:t>
      </w:r>
      <w:r w:rsidRPr="00F35C22">
        <w:rPr>
          <w:i/>
        </w:rPr>
        <w:t>id.</w:t>
      </w:r>
      <w:r w:rsidRPr="00F35C22">
        <w:rPr>
          <w:i/>
        </w:rPr>
        <w:t xml:space="preserve"> </w:t>
      </w:r>
      <w:r w:rsidRPr="00F35C22">
        <w:t>at 312 (Barrett, J., concurring);</w:t>
      </w:r>
      <w:r w:rsidRPr="00F35C22">
        <w:t xml:space="preserve"> </w:t>
      </w:r>
      <w:r w:rsidRPr="00F35C22">
        <w:rPr>
          <w:i/>
        </w:rPr>
        <w:t>id.</w:t>
      </w:r>
      <w:r w:rsidRPr="00F35C22">
        <w:rPr>
          <w:i/>
        </w:rPr>
        <w:t xml:space="preserve"> </w:t>
      </w:r>
      <w:r w:rsidRPr="00F35C22">
        <w:t>at 325–26 (Sotomayor, J., concurring in the judgment).</w:t>
      </w:r>
    </w:p>
  </w:footnote>
  <w:footnote w:id="438">
    <w:p w14:paraId="48B99489" w14:textId="136D6840" w:rsidR="00F35C22" w:rsidRPr="001C2717" w:rsidRDefault="00F35C22" w:rsidP="00F35C22">
      <w:pPr>
        <w:pStyle w:val="FootnoteText"/>
      </w:pPr>
      <w:r w:rsidRPr="00F35C22">
        <w:rPr>
          <w:rStyle w:val="FootnoteReference"/>
          <w:rFonts w:eastAsiaTheme="majorEastAsia"/>
        </w:rPr>
        <w:footnoteRef/>
      </w:r>
      <w:r w:rsidRPr="00F35C22">
        <w:t xml:space="preserve">On remand to the District Court in </w:t>
      </w:r>
      <w:r w:rsidRPr="00F35C22">
        <w:rPr>
          <w:i/>
        </w:rPr>
        <w:t>Jack Daniel’s</w:t>
      </w:r>
      <w:r w:rsidRPr="00F35C22">
        <w:t>, VIP Products did attempt to raise the First Amendment as a separate defense to Jack Daniel’s dilution claim.</w:t>
      </w:r>
      <w:r w:rsidRPr="00F35C22">
        <w:t xml:space="preserve"> </w:t>
      </w:r>
      <w:r w:rsidRPr="00F35C22">
        <w:t>However, the court refused to address the claim because the VIP did not raise it in its pleadings and did not promptly move to amend the pleadings to include this defense after the remand.</w:t>
      </w:r>
      <w:r w:rsidRPr="00F35C22">
        <w:t xml:space="preserve"> </w:t>
      </w:r>
      <w:r w:rsidRPr="00F35C22">
        <w:t>VIP Prods.</w:t>
      </w:r>
      <w:r w:rsidRPr="00F35C22">
        <w:t xml:space="preserve"> </w:t>
      </w:r>
      <w:r w:rsidRPr="00F35C22">
        <w:t>LLC v.</w:t>
      </w:r>
      <w:r w:rsidRPr="00F35C22">
        <w:t xml:space="preserve"> </w:t>
      </w:r>
      <w:r w:rsidRPr="00F35C22">
        <w:t>Jack Daniel’s Props., Inc., 2025 WL 275909, at *15, 2025 BL 21521 (D.</w:t>
      </w:r>
      <w:r w:rsidRPr="00F35C22">
        <w:t xml:space="preserve"> </w:t>
      </w:r>
      <w:r w:rsidRPr="00F35C22">
        <w:t>Ariz.</w:t>
      </w:r>
      <w:r w:rsidRPr="00F35C22">
        <w:t xml:space="preserve"> </w:t>
      </w:r>
      <w:r w:rsidRPr="00F35C22">
        <w:t>Jan.</w:t>
      </w:r>
      <w:r w:rsidRPr="00F35C22">
        <w:t xml:space="preserve"> </w:t>
      </w:r>
      <w:r w:rsidRPr="00F35C22">
        <w:t>21, 2025).</w:t>
      </w:r>
    </w:p>
  </w:footnote>
  <w:footnote w:id="439">
    <w:p w14:paraId="4B7FA3A5" w14:textId="5E87CB47" w:rsidR="00F35C22" w:rsidRPr="00F35C22" w:rsidRDefault="00F35C22" w:rsidP="00F35C22">
      <w:pPr>
        <w:pStyle w:val="FootnoteText"/>
      </w:pPr>
      <w:r w:rsidRPr="00F35C22">
        <w:rPr>
          <w:vertAlign w:val="superscript"/>
        </w:rPr>
        <w:footnoteRef/>
      </w:r>
      <w:r w:rsidRPr="00F35C22">
        <w:rPr>
          <w:i/>
        </w:rPr>
        <w:t>See</w:t>
      </w:r>
      <w:r w:rsidRPr="00F35C22">
        <w:t xml:space="preserve">, </w:t>
      </w:r>
      <w:r w:rsidRPr="00F35C22">
        <w:rPr>
          <w:i/>
        </w:rPr>
        <w:t>e.g.</w:t>
      </w:r>
      <w:r w:rsidRPr="00F35C22">
        <w:t>, Enesco Corp.</w:t>
      </w:r>
      <w:r w:rsidRPr="00F35C22">
        <w:t xml:space="preserve"> </w:t>
      </w:r>
      <w:r w:rsidRPr="00F35C22">
        <w:t>v.</w:t>
      </w:r>
      <w:r w:rsidRPr="00F35C22">
        <w:t xml:space="preserve"> </w:t>
      </w:r>
      <w:r w:rsidRPr="00F35C22">
        <w:t>Price/Costco, Inc., 146 F.3d 1083, 1085, 47 USPQ2d 1144 (9th Cir.</w:t>
      </w:r>
      <w:r w:rsidRPr="00F35C22">
        <w:t xml:space="preserve"> </w:t>
      </w:r>
      <w:r w:rsidRPr="00F35C22">
        <w:t>1998).</w:t>
      </w:r>
    </w:p>
    <w:p w14:paraId="7AB5C695" w14:textId="77777777" w:rsidR="00F35C22" w:rsidRPr="00370941" w:rsidRDefault="00F35C22" w:rsidP="00FD0F5B">
      <w:pPr>
        <w:pStyle w:val="footnote"/>
      </w:pPr>
    </w:p>
  </w:footnote>
  <w:footnote w:id="440">
    <w:p w14:paraId="1C64DA57" w14:textId="1A8E4879" w:rsidR="00F35C22" w:rsidRPr="00F35C22" w:rsidRDefault="00F35C22" w:rsidP="00F35C22">
      <w:pPr>
        <w:pStyle w:val="FootnoteText"/>
      </w:pPr>
      <w:r w:rsidRPr="00F35C22">
        <w:rPr>
          <w:vertAlign w:val="superscript"/>
        </w:rPr>
        <w:footnoteRef/>
      </w:r>
      <w:proofErr w:type="spellStart"/>
      <w:r w:rsidRPr="00F35C22">
        <w:t>Ergowerkx</w:t>
      </w:r>
      <w:proofErr w:type="spellEnd"/>
      <w:r w:rsidRPr="00F35C22">
        <w:t xml:space="preserve"> Int’l, LLC v.</w:t>
      </w:r>
      <w:r w:rsidRPr="00F35C22">
        <w:t xml:space="preserve"> </w:t>
      </w:r>
      <w:r w:rsidRPr="00F35C22">
        <w:t>Maxell Corp.</w:t>
      </w:r>
      <w:r w:rsidRPr="00F35C22">
        <w:t xml:space="preserve"> </w:t>
      </w:r>
      <w:r w:rsidRPr="00F35C22">
        <w:t>of Am., 18 F.</w:t>
      </w:r>
      <w:r w:rsidRPr="00F35C22">
        <w:t xml:space="preserve"> </w:t>
      </w:r>
      <w:r w:rsidRPr="00F35C22">
        <w:t>Supp.</w:t>
      </w:r>
      <w:r w:rsidRPr="00F35C22">
        <w:t xml:space="preserve"> </w:t>
      </w:r>
      <w:r w:rsidRPr="00F35C22">
        <w:t>3d 430, 451 (S.D.N.Y.</w:t>
      </w:r>
      <w:r w:rsidRPr="00F35C22">
        <w:t xml:space="preserve"> </w:t>
      </w:r>
      <w:r w:rsidRPr="00F35C22">
        <w:t>2014);</w:t>
      </w:r>
      <w:r w:rsidRPr="00F35C22">
        <w:t xml:space="preserve"> </w:t>
      </w:r>
      <w:r w:rsidRPr="00F35C22">
        <w:t>Stevo Design, Inc.</w:t>
      </w:r>
      <w:r w:rsidRPr="00F35C22">
        <w:t xml:space="preserve"> </w:t>
      </w:r>
      <w:r w:rsidRPr="00F35C22">
        <w:t>v.</w:t>
      </w:r>
      <w:r w:rsidRPr="00F35C22">
        <w:t xml:space="preserve"> </w:t>
      </w:r>
      <w:r w:rsidRPr="00F35C22">
        <w:t>SBR Mktg., Ltd., 919 F.</w:t>
      </w:r>
      <w:r w:rsidRPr="00F35C22">
        <w:t xml:space="preserve"> </w:t>
      </w:r>
      <w:r w:rsidRPr="00F35C22">
        <w:t>Supp.</w:t>
      </w:r>
      <w:r w:rsidRPr="00F35C22">
        <w:t xml:space="preserve"> </w:t>
      </w:r>
      <w:r w:rsidRPr="00F35C22">
        <w:t>2d 1112, 1122–23, 105 USPQ2d 1925 (D.</w:t>
      </w:r>
      <w:r w:rsidRPr="00F35C22">
        <w:t xml:space="preserve"> </w:t>
      </w:r>
      <w:r w:rsidRPr="00F35C22">
        <w:t>Nev.</w:t>
      </w:r>
      <w:r w:rsidRPr="00F35C22">
        <w:t xml:space="preserve"> </w:t>
      </w:r>
      <w:r w:rsidRPr="00F35C22">
        <w:t>2013) (applying first sale doctrine to a service:</w:t>
      </w:r>
      <w:r w:rsidRPr="00F35C22">
        <w:t xml:space="preserve"> </w:t>
      </w:r>
      <w:r w:rsidRPr="00F35C22">
        <w:t>sports betting analysis).</w:t>
      </w:r>
      <w:r w:rsidRPr="00F35C22">
        <w:t xml:space="preserve"> </w:t>
      </w:r>
      <w:r w:rsidRPr="00F35C22">
        <w:rPr>
          <w:i/>
        </w:rPr>
        <w:t>See also</w:t>
      </w:r>
      <w:r w:rsidRPr="00F35C22">
        <w:t xml:space="preserve"> Ford Motor Co.</w:t>
      </w:r>
      <w:r w:rsidRPr="00F35C22">
        <w:t xml:space="preserve"> </w:t>
      </w:r>
      <w:r w:rsidRPr="00F35C22">
        <w:t>v.</w:t>
      </w:r>
      <w:r w:rsidRPr="00F35C22">
        <w:t xml:space="preserve"> </w:t>
      </w:r>
      <w:r w:rsidRPr="00F35C22">
        <w:t>O.E.</w:t>
      </w:r>
      <w:r w:rsidRPr="00F35C22">
        <w:t xml:space="preserve"> </w:t>
      </w:r>
      <w:r w:rsidRPr="00F35C22">
        <w:t xml:space="preserve">Wheel </w:t>
      </w:r>
      <w:proofErr w:type="spellStart"/>
      <w:r w:rsidRPr="00F35C22">
        <w:t>Distribs</w:t>
      </w:r>
      <w:proofErr w:type="spellEnd"/>
      <w:r w:rsidRPr="00F35C22">
        <w:t>., LLC, 868 F.</w:t>
      </w:r>
      <w:r w:rsidRPr="00F35C22">
        <w:t xml:space="preserve"> </w:t>
      </w:r>
      <w:r w:rsidRPr="00F35C22">
        <w:t>Supp.</w:t>
      </w:r>
      <w:r w:rsidRPr="00F35C22">
        <w:t xml:space="preserve"> </w:t>
      </w:r>
      <w:r w:rsidRPr="00F35C22">
        <w:t>2d 1350, 1369 (M.D.</w:t>
      </w:r>
      <w:r w:rsidRPr="00F35C22">
        <w:t xml:space="preserve"> </w:t>
      </w:r>
      <w:r w:rsidRPr="00F35C22">
        <w:t>Fla.</w:t>
      </w:r>
      <w:r w:rsidRPr="00F35C22">
        <w:t xml:space="preserve"> </w:t>
      </w:r>
      <w:r w:rsidRPr="00F35C22">
        <w:t>2012) (finding issues of fact regarding applicability of first sale doctrine).</w:t>
      </w:r>
    </w:p>
    <w:p w14:paraId="6418F692" w14:textId="77777777" w:rsidR="00F35C22" w:rsidRPr="00370941" w:rsidRDefault="00F35C22" w:rsidP="00FD0F5B">
      <w:pPr>
        <w:pStyle w:val="footnote"/>
      </w:pPr>
    </w:p>
  </w:footnote>
  <w:footnote w:id="441">
    <w:p w14:paraId="3A8780BE" w14:textId="0DB888A4" w:rsidR="00F35C22" w:rsidRPr="00370941" w:rsidRDefault="00F35C22" w:rsidP="00F35C22">
      <w:pPr>
        <w:pStyle w:val="FootnoteText"/>
      </w:pPr>
      <w:r w:rsidRPr="00F35C22">
        <w:rPr>
          <w:vertAlign w:val="superscript"/>
        </w:rPr>
        <w:footnoteRef/>
      </w:r>
      <w:r w:rsidRPr="00F35C22">
        <w:t>Lanham Act §43(c)(6), 15 U.S.C.</w:t>
      </w:r>
      <w:r w:rsidRPr="00F35C22">
        <w:t xml:space="preserve"> </w:t>
      </w:r>
      <w:r w:rsidRPr="00F35C22">
        <w:t>§1125(c)(6).</w:t>
      </w:r>
    </w:p>
  </w:footnote>
  <w:footnote w:id="442">
    <w:p w14:paraId="02B8C34A" w14:textId="7B6D63AA" w:rsidR="00F35C22" w:rsidRPr="00370941" w:rsidRDefault="00F35C22" w:rsidP="00F35C22">
      <w:pPr>
        <w:pStyle w:val="FootnoteText"/>
      </w:pPr>
      <w:r w:rsidRPr="00F35C22">
        <w:rPr>
          <w:vertAlign w:val="superscript"/>
        </w:rPr>
        <w:footnoteRef/>
      </w:r>
      <w:r w:rsidRPr="00F35C22">
        <w:t>Lanham Act §43(c)(3), 15 U.S.C.</w:t>
      </w:r>
      <w:r w:rsidRPr="00F35C22">
        <w:t xml:space="preserve"> </w:t>
      </w:r>
      <w:r w:rsidRPr="00F35C22">
        <w:t>§1125(c)(3) (amended and renumbered by the TDRA).</w:t>
      </w:r>
    </w:p>
  </w:footnote>
  <w:footnote w:id="443">
    <w:p w14:paraId="456CACCB" w14:textId="247826E2" w:rsidR="00F35C22" w:rsidRPr="00370941" w:rsidRDefault="00F35C22" w:rsidP="00F35C22">
      <w:pPr>
        <w:pStyle w:val="FootnoteText"/>
      </w:pPr>
      <w:r w:rsidRPr="00F35C22">
        <w:rPr>
          <w:vertAlign w:val="superscript"/>
        </w:rPr>
        <w:footnoteRef/>
      </w:r>
      <w:r w:rsidRPr="00F35C22">
        <w:t>This defense also was in the 1988 bill that passed the Senate.</w:t>
      </w:r>
      <w:r w:rsidRPr="00F35C22">
        <w:t xml:space="preserve"> </w:t>
      </w:r>
      <w:r w:rsidRPr="00F35C22">
        <w:rPr>
          <w:smallCaps/>
        </w:rPr>
        <w:t>S.</w:t>
      </w:r>
      <w:r w:rsidRPr="00F35C22">
        <w:rPr>
          <w:smallCaps/>
        </w:rPr>
        <w:t xml:space="preserve"> </w:t>
      </w:r>
      <w:r w:rsidRPr="00F35C22">
        <w:rPr>
          <w:smallCaps/>
        </w:rPr>
        <w:t>Rep.</w:t>
      </w:r>
      <w:r w:rsidRPr="00F35C22">
        <w:rPr>
          <w:smallCaps/>
        </w:rPr>
        <w:t xml:space="preserve"> </w:t>
      </w:r>
      <w:r w:rsidRPr="00F35C22">
        <w:rPr>
          <w:smallCaps/>
        </w:rPr>
        <w:t>No.</w:t>
      </w:r>
      <w:r w:rsidRPr="00F35C22">
        <w:rPr>
          <w:smallCaps/>
        </w:rPr>
        <w:t xml:space="preserve"> </w:t>
      </w:r>
      <w:r w:rsidRPr="00F35C22">
        <w:t>100-515, at 19 (Sept.</w:t>
      </w:r>
      <w:r w:rsidRPr="00F35C22">
        <w:t xml:space="preserve"> </w:t>
      </w:r>
      <w:r w:rsidRPr="00F35C22">
        <w:t>15, 1988) (reprinting proposed §43(c)(3)).</w:t>
      </w:r>
    </w:p>
  </w:footnote>
  <w:footnote w:id="444">
    <w:p w14:paraId="72EF4F63" w14:textId="30787DEA" w:rsidR="00F35C22" w:rsidRPr="00370941" w:rsidRDefault="00F35C22" w:rsidP="00F35C22">
      <w:pPr>
        <w:pStyle w:val="FootnoteText"/>
      </w:pPr>
      <w:r w:rsidRPr="00F35C22">
        <w:rPr>
          <w:vertAlign w:val="superscript"/>
        </w:rPr>
        <w:footnoteRef/>
      </w:r>
      <w:r w:rsidRPr="00F35C22">
        <w:rPr>
          <w:smallCaps/>
        </w:rPr>
        <w:t>H.R.</w:t>
      </w:r>
      <w:r w:rsidRPr="00F35C22">
        <w:rPr>
          <w:smallCaps/>
        </w:rPr>
        <w:t xml:space="preserve"> </w:t>
      </w:r>
      <w:r w:rsidRPr="00F35C22">
        <w:rPr>
          <w:smallCaps/>
        </w:rPr>
        <w:t>Rep.</w:t>
      </w:r>
      <w:r w:rsidRPr="00F35C22">
        <w:rPr>
          <w:smallCaps/>
        </w:rPr>
        <w:t xml:space="preserve"> </w:t>
      </w:r>
      <w:r w:rsidRPr="00F35C22">
        <w:rPr>
          <w:smallCaps/>
        </w:rPr>
        <w:t>No.</w:t>
      </w:r>
      <w:r w:rsidRPr="00F35C22">
        <w:rPr>
          <w:smallCaps/>
        </w:rPr>
        <w:t xml:space="preserve"> </w:t>
      </w:r>
      <w:r w:rsidRPr="00F35C22">
        <w:rPr>
          <w:smallCaps/>
        </w:rPr>
        <w:t>100-374,</w:t>
      </w:r>
      <w:r w:rsidRPr="00F35C22">
        <w:t xml:space="preserve"> at 7–8.</w:t>
      </w:r>
      <w:r w:rsidRPr="00F35C22">
        <w:t xml:space="preserve"> </w:t>
      </w:r>
      <w:r w:rsidRPr="00F35C22">
        <w:rPr>
          <w:i/>
        </w:rPr>
        <w:t>See</w:t>
      </w:r>
      <w:r w:rsidRPr="00F35C22">
        <w:t xml:space="preserve"> </w:t>
      </w:r>
      <w:proofErr w:type="spellStart"/>
      <w:r w:rsidRPr="00F35C22">
        <w:t>Rosenshine</w:t>
      </w:r>
      <w:proofErr w:type="spellEnd"/>
      <w:r w:rsidRPr="00F35C22">
        <w:t xml:space="preserve"> v.</w:t>
      </w:r>
      <w:r w:rsidRPr="00F35C22">
        <w:t xml:space="preserve"> </w:t>
      </w:r>
      <w:r w:rsidRPr="00F35C22">
        <w:t>A.</w:t>
      </w:r>
      <w:r w:rsidRPr="00F35C22">
        <w:t xml:space="preserve"> </w:t>
      </w:r>
      <w:r w:rsidRPr="00F35C22">
        <w:t>Meshi Cosmetics Indus.</w:t>
      </w:r>
      <w:r w:rsidRPr="00F35C22">
        <w:t xml:space="preserve"> </w:t>
      </w:r>
      <w:r w:rsidRPr="00F35C22">
        <w:t>Ltd., 2020 WL 1914648, at *6 (E.D.N.Y.</w:t>
      </w:r>
      <w:r w:rsidRPr="00F35C22">
        <w:t xml:space="preserve"> </w:t>
      </w:r>
      <w:r w:rsidRPr="00F35C22">
        <w:t>Mar.</w:t>
      </w:r>
      <w:r w:rsidRPr="00F35C22">
        <w:t xml:space="preserve"> </w:t>
      </w:r>
      <w:r w:rsidRPr="00F35C22">
        <w:t>30, 2020) (state law claims not preempted by federal trademark law).</w:t>
      </w:r>
    </w:p>
  </w:footnote>
  <w:footnote w:id="445">
    <w:p w14:paraId="703AF711" w14:textId="19835217" w:rsidR="00F35C22" w:rsidRPr="00370941" w:rsidRDefault="00F35C22" w:rsidP="00F35C22">
      <w:pPr>
        <w:pStyle w:val="FootnoteText"/>
      </w:pPr>
      <w:r w:rsidRPr="00F35C22">
        <w:rPr>
          <w:vertAlign w:val="superscript"/>
        </w:rPr>
        <w:footnoteRef/>
      </w:r>
      <w:r w:rsidRPr="00F35C22">
        <w:rPr>
          <w:i/>
        </w:rPr>
        <w:t>See</w:t>
      </w:r>
      <w:r w:rsidRPr="00F35C22">
        <w:t xml:space="preserve"> Westchester Media Co.</w:t>
      </w:r>
      <w:r w:rsidRPr="00F35C22">
        <w:t xml:space="preserve"> </w:t>
      </w:r>
      <w:r w:rsidRPr="00F35C22">
        <w:t>L.P.</w:t>
      </w:r>
      <w:r w:rsidRPr="00F35C22">
        <w:t xml:space="preserve"> </w:t>
      </w:r>
      <w:r w:rsidRPr="00F35C22">
        <w:t>v.</w:t>
      </w:r>
      <w:r w:rsidRPr="00F35C22">
        <w:t xml:space="preserve"> </w:t>
      </w:r>
      <w:r w:rsidRPr="00F35C22">
        <w:t>PRL USA Holdings, Inc., 103 F.</w:t>
      </w:r>
      <w:r w:rsidRPr="00F35C22">
        <w:t xml:space="preserve"> </w:t>
      </w:r>
      <w:r w:rsidRPr="00F35C22">
        <w:t>Supp.</w:t>
      </w:r>
      <w:r w:rsidRPr="00F35C22">
        <w:t xml:space="preserve"> </w:t>
      </w:r>
      <w:r w:rsidRPr="00F35C22">
        <w:t>2d 935, 976, 977 (S.D.</w:t>
      </w:r>
      <w:r w:rsidRPr="00F35C22">
        <w:t xml:space="preserve"> </w:t>
      </w:r>
      <w:r w:rsidRPr="00F35C22">
        <w:t>Tex.</w:t>
      </w:r>
      <w:r w:rsidRPr="00F35C22">
        <w:t xml:space="preserve"> </w:t>
      </w:r>
      <w:r w:rsidRPr="00F35C22">
        <w:t xml:space="preserve">1999), </w:t>
      </w:r>
      <w:r w:rsidRPr="00F35C22">
        <w:rPr>
          <w:i/>
        </w:rPr>
        <w:t>aff’d</w:t>
      </w:r>
      <w:r w:rsidRPr="00F35C22">
        <w:t>, 214 F.3d 658, 669 n.11, 55 USPQ2d 1225 (5th Cir.</w:t>
      </w:r>
      <w:r w:rsidRPr="00F35C22">
        <w:t xml:space="preserve"> </w:t>
      </w:r>
      <w:r w:rsidRPr="00F35C22">
        <w:t>2000) (Fifth Circuit noted that neither party appealed the magistrate judge’s ruling on this issue);</w:t>
      </w:r>
      <w:r w:rsidRPr="00F35C22">
        <w:t xml:space="preserve"> </w:t>
      </w:r>
      <w:r w:rsidRPr="00F35C22">
        <w:rPr>
          <w:smallCaps/>
        </w:rPr>
        <w:t>H.R.</w:t>
      </w:r>
      <w:r w:rsidRPr="00F35C22">
        <w:rPr>
          <w:smallCaps/>
        </w:rPr>
        <w:t xml:space="preserve"> </w:t>
      </w:r>
      <w:r w:rsidRPr="00F35C22">
        <w:rPr>
          <w:smallCaps/>
        </w:rPr>
        <w:t>Rep.</w:t>
      </w:r>
      <w:r w:rsidRPr="00F35C22">
        <w:rPr>
          <w:smallCaps/>
        </w:rPr>
        <w:t xml:space="preserve"> </w:t>
      </w:r>
      <w:r w:rsidRPr="00F35C22">
        <w:rPr>
          <w:smallCaps/>
        </w:rPr>
        <w:t>No.</w:t>
      </w:r>
      <w:r w:rsidRPr="00F35C22">
        <w:rPr>
          <w:smallCaps/>
        </w:rPr>
        <w:t xml:space="preserve"> </w:t>
      </w:r>
      <w:r w:rsidRPr="00F35C22">
        <w:rPr>
          <w:smallCaps/>
        </w:rPr>
        <w:t>100-374,</w:t>
      </w:r>
      <w:r w:rsidRPr="00F35C22">
        <w:t xml:space="preserve"> at 7;</w:t>
      </w:r>
      <w:r w:rsidRPr="00F35C22">
        <w:t xml:space="preserve"> </w:t>
      </w:r>
      <w:r w:rsidRPr="00F35C22">
        <w:rPr>
          <w:i/>
        </w:rPr>
        <w:t>see also</w:t>
      </w:r>
      <w:r w:rsidRPr="00F35C22">
        <w:t xml:space="preserve"> Lanham Act §43(c)(2)(A)(iv) (federal registration as a factor supporting a finding of a famous mark).</w:t>
      </w:r>
    </w:p>
  </w:footnote>
  <w:footnote w:id="446">
    <w:p w14:paraId="1DFCFDE8" w14:textId="5DB6BF3A" w:rsidR="00F35C22" w:rsidRPr="00370941" w:rsidRDefault="00F35C22" w:rsidP="00F35C22">
      <w:pPr>
        <w:pStyle w:val="FootnoteText"/>
      </w:pPr>
      <w:r w:rsidRPr="00F35C22">
        <w:rPr>
          <w:vertAlign w:val="superscript"/>
        </w:rPr>
        <w:footnoteRef/>
      </w:r>
      <w:r w:rsidRPr="00F35C22">
        <w:t>The Supplemental Register is dealt with in §§23–28 of the Lanham Act, 15 U.S.C.</w:t>
      </w:r>
      <w:r w:rsidRPr="00F35C22">
        <w:t xml:space="preserve"> </w:t>
      </w:r>
      <w:r w:rsidRPr="00F35C22">
        <w:t>§§1091–96.</w:t>
      </w:r>
    </w:p>
  </w:footnote>
  <w:footnote w:id="447">
    <w:p w14:paraId="2FFABDB3" w14:textId="6ECA5A32" w:rsidR="00F35C22" w:rsidRPr="00370941" w:rsidRDefault="00F35C22" w:rsidP="00F35C22">
      <w:pPr>
        <w:pStyle w:val="FootnoteText"/>
      </w:pPr>
      <w:r w:rsidRPr="00F35C22">
        <w:rPr>
          <w:vertAlign w:val="superscript"/>
        </w:rPr>
        <w:footnoteRef/>
      </w:r>
      <w:r w:rsidRPr="00F35C22">
        <w:rPr>
          <w:i/>
        </w:rPr>
        <w:t>See</w:t>
      </w:r>
      <w:r w:rsidRPr="00F35C22">
        <w:t xml:space="preserve"> 15 U.S.C.</w:t>
      </w:r>
      <w:r w:rsidRPr="00F35C22">
        <w:t xml:space="preserve"> </w:t>
      </w:r>
      <w:r w:rsidRPr="00F35C22">
        <w:t>§1096.</w:t>
      </w:r>
    </w:p>
  </w:footnote>
  <w:footnote w:id="448">
    <w:p w14:paraId="66F0C6FA" w14:textId="63F32C78" w:rsidR="00F35C22" w:rsidRPr="00370941" w:rsidRDefault="00F35C22" w:rsidP="00F35C22">
      <w:pPr>
        <w:pStyle w:val="FootnoteText"/>
      </w:pPr>
      <w:r w:rsidRPr="00F35C22">
        <w:rPr>
          <w:vertAlign w:val="superscript"/>
        </w:rPr>
        <w:footnoteRef/>
      </w:r>
      <w:r w:rsidRPr="00F35C22">
        <w:t>Such registrations also cannot be used to prevent the importation of allegedly infringing goods.</w:t>
      </w:r>
      <w:r w:rsidRPr="00F35C22">
        <w:t xml:space="preserve"> </w:t>
      </w:r>
      <w:r w:rsidRPr="00F35C22">
        <w:rPr>
          <w:i/>
        </w:rPr>
        <w:t>Id</w:t>
      </w:r>
      <w:r w:rsidRPr="00F35C22">
        <w:t>.</w:t>
      </w:r>
      <w:r w:rsidRPr="00F35C22">
        <w:t xml:space="preserve"> </w:t>
      </w:r>
      <w:r w:rsidRPr="00F35C22">
        <w:t>§1096.</w:t>
      </w:r>
    </w:p>
  </w:footnote>
  <w:footnote w:id="449">
    <w:p w14:paraId="617692A5" w14:textId="77B8F531" w:rsidR="00F35C22" w:rsidRPr="00370941" w:rsidRDefault="00F35C22" w:rsidP="00F35C22">
      <w:pPr>
        <w:pStyle w:val="FootnoteText"/>
      </w:pPr>
      <w:r w:rsidRPr="00F35C22">
        <w:rPr>
          <w:vertAlign w:val="superscript"/>
        </w:rPr>
        <w:footnoteRef/>
      </w:r>
      <w:r w:rsidRPr="00F35C22">
        <w:t>Lanham Act §43(c)(3), 15 U.S.C.</w:t>
      </w:r>
      <w:r w:rsidRPr="00F35C22">
        <w:t xml:space="preserve"> </w:t>
      </w:r>
      <w:r w:rsidRPr="00F35C22">
        <w:t>§1125(c)(3) (amended and renumbered by the TDRA).</w:t>
      </w:r>
    </w:p>
  </w:footnote>
  <w:footnote w:id="450">
    <w:p w14:paraId="3CFC3958" w14:textId="27815765" w:rsidR="00F35C22" w:rsidRPr="00370941" w:rsidRDefault="00F35C22" w:rsidP="00F35C22">
      <w:pPr>
        <w:pStyle w:val="FootnoteText"/>
      </w:pPr>
      <w:r w:rsidRPr="00F35C22">
        <w:rPr>
          <w:vertAlign w:val="superscript"/>
        </w:rPr>
        <w:footnoteRef/>
      </w:r>
      <w:r w:rsidRPr="00F35C22">
        <w:t>In 2007, the Model State Trademark Bill was amended to reflect the TDRA and includes this terminology.</w:t>
      </w:r>
      <w:r w:rsidRPr="00F35C22">
        <w:t xml:space="preserve"> </w:t>
      </w:r>
      <w:r w:rsidRPr="00F35C22">
        <w:t>Several states and Puerto Rico have enacted statutes adopting (to a greater or lesser degree) the 2007 Model Bill.</w:t>
      </w:r>
      <w:r w:rsidRPr="00F35C22">
        <w:t xml:space="preserve"> </w:t>
      </w:r>
      <w:r w:rsidRPr="00F35C22">
        <w:rPr>
          <w:smallCaps/>
        </w:rPr>
        <w:t>Ala.</w:t>
      </w:r>
      <w:r w:rsidRPr="00F35C22">
        <w:rPr>
          <w:smallCaps/>
        </w:rPr>
        <w:t xml:space="preserve"> </w:t>
      </w:r>
      <w:r w:rsidRPr="00F35C22">
        <w:rPr>
          <w:smallCaps/>
        </w:rPr>
        <w:t>Code</w:t>
      </w:r>
      <w:r w:rsidRPr="00F35C22">
        <w:t xml:space="preserve"> §§8-12-6(2)</w:t>
      </w:r>
      <w:proofErr w:type="gramStart"/>
      <w:r w:rsidRPr="00F35C22">
        <w:t>–(</w:t>
      </w:r>
      <w:proofErr w:type="gramEnd"/>
      <w:r w:rsidRPr="00F35C22">
        <w:t>4), 8-12-17 (2010);</w:t>
      </w:r>
      <w:r w:rsidRPr="00F35C22">
        <w:t xml:space="preserve"> </w:t>
      </w:r>
      <w:r w:rsidRPr="00F35C22">
        <w:rPr>
          <w:smallCaps/>
        </w:rPr>
        <w:t>Cal.</w:t>
      </w:r>
      <w:r w:rsidRPr="00F35C22">
        <w:rPr>
          <w:smallCaps/>
        </w:rPr>
        <w:t xml:space="preserve"> </w:t>
      </w:r>
      <w:r w:rsidRPr="00F35C22">
        <w:rPr>
          <w:smallCaps/>
        </w:rPr>
        <w:t>Bus.</w:t>
      </w:r>
      <w:r w:rsidRPr="00F35C22">
        <w:rPr>
          <w:smallCaps/>
        </w:rPr>
        <w:t xml:space="preserve"> </w:t>
      </w:r>
      <w:r w:rsidRPr="00F35C22">
        <w:rPr>
          <w:smallCaps/>
        </w:rPr>
        <w:t>&amp; Prof.</w:t>
      </w:r>
      <w:r w:rsidRPr="00F35C22">
        <w:rPr>
          <w:smallCaps/>
        </w:rPr>
        <w:t xml:space="preserve"> </w:t>
      </w:r>
      <w:r w:rsidRPr="00F35C22">
        <w:rPr>
          <w:smallCaps/>
        </w:rPr>
        <w:t>Code</w:t>
      </w:r>
      <w:r w:rsidRPr="00F35C22">
        <w:t xml:space="preserve"> §14202(k)–(m), 14247 (West 2008);</w:t>
      </w:r>
      <w:r w:rsidRPr="00F35C22">
        <w:t xml:space="preserve"> </w:t>
      </w:r>
      <w:r w:rsidRPr="00F35C22">
        <w:rPr>
          <w:smallCaps/>
        </w:rPr>
        <w:t>Miss.</w:t>
      </w:r>
      <w:r w:rsidRPr="00F35C22">
        <w:rPr>
          <w:smallCaps/>
        </w:rPr>
        <w:t xml:space="preserve"> </w:t>
      </w:r>
      <w:r w:rsidRPr="00F35C22">
        <w:rPr>
          <w:smallCaps/>
        </w:rPr>
        <w:t>Code Ann</w:t>
      </w:r>
      <w:r w:rsidRPr="00F35C22">
        <w:t>.</w:t>
      </w:r>
      <w:r w:rsidRPr="00F35C22">
        <w:t xml:space="preserve"> </w:t>
      </w:r>
      <w:r w:rsidRPr="00F35C22">
        <w:t>§§75-25-1(k)–(m), 75-25-25 (West Supp.</w:t>
      </w:r>
      <w:r w:rsidRPr="00F35C22">
        <w:t xml:space="preserve"> </w:t>
      </w:r>
      <w:r w:rsidRPr="00F35C22">
        <w:t>2011);</w:t>
      </w:r>
      <w:r w:rsidRPr="00F35C22">
        <w:t xml:space="preserve"> </w:t>
      </w:r>
      <w:r w:rsidRPr="00F35C22">
        <w:rPr>
          <w:smallCaps/>
        </w:rPr>
        <w:t>Or.</w:t>
      </w:r>
      <w:r w:rsidRPr="00F35C22">
        <w:rPr>
          <w:smallCaps/>
        </w:rPr>
        <w:t xml:space="preserve"> </w:t>
      </w:r>
      <w:r w:rsidRPr="00F35C22">
        <w:rPr>
          <w:smallCaps/>
        </w:rPr>
        <w:t>Rev.</w:t>
      </w:r>
      <w:r w:rsidRPr="00F35C22">
        <w:rPr>
          <w:smallCaps/>
        </w:rPr>
        <w:t xml:space="preserve"> </w:t>
      </w:r>
      <w:r w:rsidRPr="00F35C22">
        <w:rPr>
          <w:smallCaps/>
        </w:rPr>
        <w:t>Stat</w:t>
      </w:r>
      <w:r w:rsidRPr="00F35C22">
        <w:t>.</w:t>
      </w:r>
      <w:r w:rsidRPr="00F35C22">
        <w:t xml:space="preserve"> </w:t>
      </w:r>
      <w:r w:rsidRPr="00F35C22">
        <w:t>§§647.005(2), 647.107 (2011);</w:t>
      </w:r>
      <w:r w:rsidRPr="00F35C22">
        <w:t xml:space="preserve"> </w:t>
      </w:r>
      <w:r w:rsidRPr="00F35C22">
        <w:t>10 L.P.R.A.</w:t>
      </w:r>
      <w:r w:rsidRPr="00F35C22">
        <w:t xml:space="preserve"> </w:t>
      </w:r>
      <w:r w:rsidRPr="00F35C22">
        <w:t>§§223(a)–(c), 223y (LexisNexis 2009);</w:t>
      </w:r>
      <w:r w:rsidRPr="00F35C22">
        <w:t xml:space="preserve"> </w:t>
      </w:r>
      <w:r w:rsidRPr="00F35C22">
        <w:rPr>
          <w:smallCaps/>
        </w:rPr>
        <w:t>Tex.</w:t>
      </w:r>
      <w:r w:rsidRPr="00F35C22">
        <w:rPr>
          <w:smallCaps/>
        </w:rPr>
        <w:t xml:space="preserve"> </w:t>
      </w:r>
      <w:r w:rsidRPr="00F35C22">
        <w:rPr>
          <w:smallCaps/>
        </w:rPr>
        <w:t>Bus.</w:t>
      </w:r>
      <w:r w:rsidRPr="00F35C22">
        <w:rPr>
          <w:smallCaps/>
        </w:rPr>
        <w:t xml:space="preserve"> </w:t>
      </w:r>
      <w:r w:rsidRPr="00F35C22">
        <w:rPr>
          <w:smallCaps/>
        </w:rPr>
        <w:t>&amp; Com.</w:t>
      </w:r>
      <w:r w:rsidRPr="00F35C22">
        <w:rPr>
          <w:smallCaps/>
        </w:rPr>
        <w:t xml:space="preserve"> </w:t>
      </w:r>
      <w:r w:rsidRPr="00F35C22">
        <w:rPr>
          <w:smallCaps/>
        </w:rPr>
        <w:t>Code Ann.</w:t>
      </w:r>
      <w:r w:rsidRPr="00F35C22">
        <w:rPr>
          <w:smallCaps/>
        </w:rPr>
        <w:t xml:space="preserve"> </w:t>
      </w:r>
      <w:r w:rsidRPr="00F35C22">
        <w:t>§§16.001(2)</w:t>
      </w:r>
      <w:proofErr w:type="gramStart"/>
      <w:r w:rsidRPr="00F35C22">
        <w:t>–(</w:t>
      </w:r>
      <w:proofErr w:type="gramEnd"/>
      <w:r w:rsidRPr="00F35C22">
        <w:t>4), 16.103 (2011).</w:t>
      </w:r>
      <w:r w:rsidRPr="00F35C22">
        <w:t xml:space="preserve"> </w:t>
      </w:r>
      <w:r w:rsidRPr="00F35C22">
        <w:t>The 2007 Model Bill is discussed in more detail in Chapters 1–5.</w:t>
      </w:r>
    </w:p>
  </w:footnote>
  <w:footnote w:id="451">
    <w:p w14:paraId="6EE2DA7E" w14:textId="280290A4" w:rsidR="00F35C22" w:rsidRPr="00370941" w:rsidRDefault="00F35C22" w:rsidP="00F35C22">
      <w:pPr>
        <w:pStyle w:val="FootnoteText"/>
      </w:pPr>
      <w:r w:rsidRPr="00F35C22">
        <w:rPr>
          <w:vertAlign w:val="superscript"/>
        </w:rPr>
        <w:footnoteRef/>
      </w:r>
      <w:r w:rsidRPr="00F35C22">
        <w:t xml:space="preserve">This omission was significant because some cases decided under state law point to the “injury to business reputation” language as the authority for injunctions against </w:t>
      </w:r>
      <w:proofErr w:type="spellStart"/>
      <w:r w:rsidRPr="00F35C22">
        <w:t>tarnishment</w:t>
      </w:r>
      <w:proofErr w:type="spellEnd"/>
      <w:r w:rsidRPr="00F35C22">
        <w:t>.</w:t>
      </w:r>
      <w:r w:rsidRPr="00F35C22">
        <w:t xml:space="preserve"> </w:t>
      </w:r>
      <w:r w:rsidRPr="00F35C22">
        <w:t>MDT Corp.</w:t>
      </w:r>
      <w:r w:rsidRPr="00F35C22">
        <w:t xml:space="preserve"> </w:t>
      </w:r>
      <w:r w:rsidRPr="00F35C22">
        <w:t>v.</w:t>
      </w:r>
      <w:r w:rsidRPr="00F35C22">
        <w:t xml:space="preserve"> </w:t>
      </w:r>
      <w:r w:rsidRPr="00F35C22">
        <w:t>New York Stock Exch., Inc., 858 F.</w:t>
      </w:r>
      <w:r w:rsidRPr="00F35C22">
        <w:t xml:space="preserve"> </w:t>
      </w:r>
      <w:r w:rsidRPr="00F35C22">
        <w:t>Supp.</w:t>
      </w:r>
      <w:r w:rsidRPr="00F35C22">
        <w:t xml:space="preserve"> </w:t>
      </w:r>
      <w:r w:rsidRPr="00F35C22">
        <w:t>1028, 1034, 30 USPQ2d 1849 (C.D.</w:t>
      </w:r>
      <w:r w:rsidRPr="00F35C22">
        <w:t xml:space="preserve"> </w:t>
      </w:r>
      <w:r w:rsidRPr="00F35C22">
        <w:t>Cal.</w:t>
      </w:r>
      <w:r w:rsidRPr="00F35C22">
        <w:t xml:space="preserve"> </w:t>
      </w:r>
      <w:r w:rsidRPr="00F35C22">
        <w:t xml:space="preserve">1994) (pointing to this language as denoting </w:t>
      </w:r>
      <w:proofErr w:type="spellStart"/>
      <w:r w:rsidRPr="00F35C22">
        <w:t>tarnishment</w:t>
      </w:r>
      <w:proofErr w:type="spellEnd"/>
      <w:r w:rsidRPr="00F35C22">
        <w:t>);</w:t>
      </w:r>
      <w:r w:rsidRPr="00F35C22">
        <w:t xml:space="preserve"> </w:t>
      </w:r>
      <w:r w:rsidRPr="00F35C22">
        <w:t>Marks v.</w:t>
      </w:r>
      <w:r w:rsidRPr="00F35C22">
        <w:t xml:space="preserve"> </w:t>
      </w:r>
      <w:r w:rsidRPr="00F35C22">
        <w:t>Cayo Hueso, Ltd., 437 So.2d 775, 777 (Fla.</w:t>
      </w:r>
      <w:r w:rsidRPr="00F35C22">
        <w:t xml:space="preserve"> </w:t>
      </w:r>
      <w:r w:rsidRPr="00F35C22">
        <w:t>Dist.</w:t>
      </w:r>
      <w:r w:rsidRPr="00F35C22">
        <w:t xml:space="preserve"> </w:t>
      </w:r>
      <w:r w:rsidRPr="00F35C22">
        <w:t>Ct.</w:t>
      </w:r>
      <w:r w:rsidRPr="00F35C22">
        <w:t xml:space="preserve"> </w:t>
      </w:r>
      <w:r w:rsidRPr="00F35C22">
        <w:t>App.</w:t>
      </w:r>
      <w:r w:rsidRPr="00F35C22">
        <w:t xml:space="preserve"> </w:t>
      </w:r>
      <w:r w:rsidRPr="00F35C22">
        <w:t>1983);</w:t>
      </w:r>
      <w:r w:rsidRPr="00F35C22">
        <w:t xml:space="preserve"> </w:t>
      </w:r>
      <w:r w:rsidRPr="00F35C22">
        <w:t>Procter &amp; Gamble Co.</w:t>
      </w:r>
      <w:r w:rsidRPr="00F35C22">
        <w:t xml:space="preserve"> </w:t>
      </w:r>
      <w:r w:rsidRPr="00F35C22">
        <w:t>v.</w:t>
      </w:r>
      <w:r w:rsidRPr="00F35C22">
        <w:t xml:space="preserve"> </w:t>
      </w:r>
      <w:r w:rsidRPr="00F35C22">
        <w:t>Amway Corp., 80 F.</w:t>
      </w:r>
      <w:r w:rsidRPr="00F35C22">
        <w:t xml:space="preserve"> </w:t>
      </w:r>
      <w:r w:rsidRPr="00F35C22">
        <w:t>Supp.</w:t>
      </w:r>
      <w:r w:rsidRPr="00F35C22">
        <w:t xml:space="preserve"> </w:t>
      </w:r>
      <w:r w:rsidRPr="00F35C22">
        <w:t>2d 639, 670 (S.D.</w:t>
      </w:r>
      <w:r w:rsidRPr="00F35C22">
        <w:t xml:space="preserve"> </w:t>
      </w:r>
      <w:r w:rsidRPr="00F35C22">
        <w:t>Tex.</w:t>
      </w:r>
      <w:r w:rsidRPr="00F35C22">
        <w:t xml:space="preserve"> </w:t>
      </w:r>
      <w:r w:rsidRPr="00F35C22">
        <w:t xml:space="preserve">1999) (permitting suit for injury to business reputation even if there is no injury to the trademark), </w:t>
      </w:r>
      <w:r w:rsidRPr="00F35C22">
        <w:rPr>
          <w:i/>
        </w:rPr>
        <w:t xml:space="preserve">aff’d in part, </w:t>
      </w:r>
      <w:proofErr w:type="spellStart"/>
      <w:r w:rsidRPr="00F35C22">
        <w:rPr>
          <w:i/>
        </w:rPr>
        <w:t>rev’d</w:t>
      </w:r>
      <w:proofErr w:type="spellEnd"/>
      <w:r w:rsidRPr="00F35C22">
        <w:rPr>
          <w:i/>
        </w:rPr>
        <w:t xml:space="preserve"> in part</w:t>
      </w:r>
      <w:r w:rsidRPr="00F35C22">
        <w:t xml:space="preserve">, 242 F.3d 539, 58 USPQ2d 1008 (5th Cir.), </w:t>
      </w:r>
      <w:r w:rsidRPr="00F35C22">
        <w:rPr>
          <w:i/>
        </w:rPr>
        <w:t>cert</w:t>
      </w:r>
      <w:r w:rsidRPr="00F35C22">
        <w:t>.</w:t>
      </w:r>
      <w:r w:rsidRPr="00F35C22">
        <w:t xml:space="preserve"> </w:t>
      </w:r>
      <w:r w:rsidRPr="00F35C22">
        <w:rPr>
          <w:i/>
        </w:rPr>
        <w:t>denied</w:t>
      </w:r>
      <w:r w:rsidRPr="00F35C22">
        <w:t>, 534 U.S.</w:t>
      </w:r>
      <w:r w:rsidRPr="00F35C22">
        <w:t xml:space="preserve"> </w:t>
      </w:r>
      <w:r w:rsidRPr="00F35C22">
        <w:t>945 (2001);</w:t>
      </w:r>
      <w:r w:rsidRPr="00F35C22">
        <w:t xml:space="preserve"> </w:t>
      </w:r>
      <w:r w:rsidRPr="00F35C22">
        <w:rPr>
          <w:i/>
        </w:rPr>
        <w:t>see</w:t>
      </w:r>
      <w:r w:rsidRPr="00F35C22">
        <w:t xml:space="preserve"> Safeway Stores, Inc.</w:t>
      </w:r>
      <w:r w:rsidRPr="00F35C22">
        <w:t xml:space="preserve"> </w:t>
      </w:r>
      <w:r w:rsidRPr="00F35C22">
        <w:t>v.</w:t>
      </w:r>
      <w:r w:rsidRPr="00F35C22">
        <w:t xml:space="preserve"> </w:t>
      </w:r>
      <w:r w:rsidRPr="00F35C22">
        <w:t>Safeway Disc.</w:t>
      </w:r>
      <w:r w:rsidRPr="00F35C22">
        <w:t xml:space="preserve"> </w:t>
      </w:r>
      <w:r w:rsidRPr="00F35C22">
        <w:t>Drugs, Inc., 675 F.2d 1160, 1168, 216 USPQ 599 (11th Cir.</w:t>
      </w:r>
      <w:r w:rsidRPr="00F35C22">
        <w:t xml:space="preserve"> </w:t>
      </w:r>
      <w:r w:rsidRPr="00F35C22">
        <w:t>1982).</w:t>
      </w:r>
      <w:r w:rsidRPr="00F35C22">
        <w:t xml:space="preserve"> </w:t>
      </w:r>
      <w:r w:rsidRPr="00F35C22">
        <w:t xml:space="preserve">Although Congress no doubt assumed that “dilution” included a claim of </w:t>
      </w:r>
      <w:proofErr w:type="spellStart"/>
      <w:r w:rsidRPr="00F35C22">
        <w:t>tarnishment</w:t>
      </w:r>
      <w:proofErr w:type="spellEnd"/>
      <w:r w:rsidRPr="00F35C22">
        <w:t xml:space="preserve">, by using language that does not expressly include </w:t>
      </w:r>
      <w:proofErr w:type="spellStart"/>
      <w:r w:rsidRPr="00F35C22">
        <w:t>tarnishment</w:t>
      </w:r>
      <w:proofErr w:type="spellEnd"/>
      <w:r w:rsidRPr="00F35C22">
        <w:t xml:space="preserve">, Congress allowed courts to determine that </w:t>
      </w:r>
      <w:proofErr w:type="spellStart"/>
      <w:r w:rsidRPr="00F35C22">
        <w:t>tarnishment</w:t>
      </w:r>
      <w:proofErr w:type="spellEnd"/>
      <w:r w:rsidRPr="00F35C22">
        <w:t xml:space="preserve"> claims are not covered by Section 43(c)(3).</w:t>
      </w:r>
      <w:r w:rsidRPr="00F35C22">
        <w:t xml:space="preserve"> </w:t>
      </w:r>
      <w:r w:rsidRPr="00F35C22">
        <w:t>(As discussed in Chapters 6 and 9, the U.S.</w:t>
      </w:r>
      <w:r w:rsidRPr="00F35C22">
        <w:t xml:space="preserve"> </w:t>
      </w:r>
      <w:r w:rsidRPr="00F35C22">
        <w:t xml:space="preserve">Trademark Association (USTA) proposal in 1987, which was the foundation of the FTDA, assumed that </w:t>
      </w:r>
      <w:proofErr w:type="spellStart"/>
      <w:r w:rsidRPr="00F35C22">
        <w:t>tarnishment</w:t>
      </w:r>
      <w:proofErr w:type="spellEnd"/>
      <w:r w:rsidRPr="00F35C22">
        <w:t xml:space="preserve"> was a separate claim.) Given the “plain meaning” approach some courts took to the original FTDA, </w:t>
      </w:r>
      <w:r w:rsidRPr="00F35C22">
        <w:rPr>
          <w:i/>
        </w:rPr>
        <w:t>see, e</w:t>
      </w:r>
      <w:r w:rsidRPr="00F35C22">
        <w:t>.</w:t>
      </w:r>
      <w:r w:rsidRPr="00F35C22">
        <w:rPr>
          <w:i/>
        </w:rPr>
        <w:t>g</w:t>
      </w:r>
      <w:r w:rsidRPr="00F35C22">
        <w:t>., Moseley v.</w:t>
      </w:r>
      <w:r w:rsidRPr="00F35C22">
        <w:t xml:space="preserve"> </w:t>
      </w:r>
      <w:r w:rsidRPr="00F35C22">
        <w:t>V Secret Catalogue, Inc., 537 U.S.</w:t>
      </w:r>
      <w:r w:rsidRPr="00F35C22">
        <w:t xml:space="preserve"> </w:t>
      </w:r>
      <w:r w:rsidRPr="00F35C22">
        <w:t xml:space="preserve">418, 432–33, 65 USPQ2d 1801 (2003), and the fact that some cases point specifically to language other than “dilution” to support state-law </w:t>
      </w:r>
      <w:proofErr w:type="spellStart"/>
      <w:r w:rsidRPr="00F35C22">
        <w:t>tarnishment</w:t>
      </w:r>
      <w:proofErr w:type="spellEnd"/>
      <w:r w:rsidRPr="00F35C22">
        <w:t xml:space="preserve"> claims, the breadth of preemption under former Section 43(c)(3) was at least open to question.</w:t>
      </w:r>
      <w:r w:rsidRPr="00F35C22">
        <w:t xml:space="preserve"> </w:t>
      </w:r>
      <w:r w:rsidRPr="00F35C22">
        <w:t>In this vein, it is notable that Congress was careful to preempt claims under state laws protecting “forms of advertisement” from dilution.</w:t>
      </w:r>
      <w:r w:rsidRPr="00F35C22">
        <w:t xml:space="preserve"> </w:t>
      </w:r>
      <w:r w:rsidRPr="00F35C22">
        <w:rPr>
          <w:i/>
        </w:rPr>
        <w:t>See</w:t>
      </w:r>
      <w:r w:rsidRPr="00F35C22">
        <w:t xml:space="preserve"> </w:t>
      </w:r>
      <w:r w:rsidRPr="00F35C22">
        <w:rPr>
          <w:smallCaps/>
        </w:rPr>
        <w:t>Ga.</w:t>
      </w:r>
      <w:r w:rsidRPr="00F35C22">
        <w:rPr>
          <w:smallCaps/>
        </w:rPr>
        <w:t xml:space="preserve"> </w:t>
      </w:r>
      <w:r w:rsidRPr="00F35C22">
        <w:rPr>
          <w:smallCaps/>
        </w:rPr>
        <w:t>Code Ann.</w:t>
      </w:r>
      <w:r w:rsidRPr="00F35C22">
        <w:rPr>
          <w:smallCaps/>
        </w:rPr>
        <w:t xml:space="preserve"> </w:t>
      </w:r>
      <w:r w:rsidRPr="00F35C22">
        <w:t>§10-1-451(b) (Harrison 1998).</w:t>
      </w:r>
    </w:p>
  </w:footnote>
  <w:footnote w:id="452">
    <w:p w14:paraId="4C91D31C" w14:textId="50BA1285" w:rsidR="00F35C22" w:rsidRPr="00F35C22" w:rsidRDefault="00F35C22" w:rsidP="00F35C22">
      <w:pPr>
        <w:pStyle w:val="FootnoteText"/>
      </w:pPr>
      <w:r w:rsidRPr="00F35C22">
        <w:rPr>
          <w:vertAlign w:val="superscript"/>
        </w:rPr>
        <w:footnoteRef/>
      </w:r>
      <w:r w:rsidRPr="00F35C22">
        <w:t xml:space="preserve">However, whether that was an accurate assumption was thrown open to question by the Supreme Court’s decision in </w:t>
      </w:r>
      <w:r w:rsidRPr="00F35C22">
        <w:rPr>
          <w:i/>
        </w:rPr>
        <w:t>Moseley v</w:t>
      </w:r>
      <w:r w:rsidRPr="00F35C22">
        <w:t>.</w:t>
      </w:r>
      <w:r w:rsidRPr="00F35C22">
        <w:t xml:space="preserve"> </w:t>
      </w:r>
      <w:r w:rsidRPr="00F35C22">
        <w:rPr>
          <w:i/>
        </w:rPr>
        <w:t>V Secret Catalogue, Inc</w:t>
      </w:r>
      <w:r w:rsidRPr="00F35C22">
        <w:t>., 537 U.S.</w:t>
      </w:r>
      <w:r w:rsidRPr="00F35C22">
        <w:t xml:space="preserve"> </w:t>
      </w:r>
      <w:r w:rsidRPr="00F35C22">
        <w:t xml:space="preserve">418, 432, 65 USPQ2d 1801 (2003), which called into question whether </w:t>
      </w:r>
      <w:proofErr w:type="spellStart"/>
      <w:r w:rsidRPr="00F35C22">
        <w:t>tarnishment</w:t>
      </w:r>
      <w:proofErr w:type="spellEnd"/>
      <w:r w:rsidRPr="00F35C22">
        <w:t xml:space="preserve"> was included in the original definition of dilution under the FTDA.</w:t>
      </w:r>
      <w:r w:rsidRPr="00F35C22">
        <w:t xml:space="preserve"> </w:t>
      </w:r>
      <w:r w:rsidRPr="00F35C22">
        <w:rPr>
          <w:i/>
        </w:rPr>
        <w:t>See</w:t>
      </w:r>
      <w:r w:rsidRPr="00F35C22">
        <w:t xml:space="preserve"> Chapter 3, §IV.B.2.</w:t>
      </w:r>
      <w:r w:rsidRPr="00F35C22">
        <w:t xml:space="preserve"> </w:t>
      </w:r>
      <w:r w:rsidRPr="00F35C22">
        <w:t>The headings of some, but not all, of the newer state statutes are entitled “Injury to business reputation;</w:t>
      </w:r>
      <w:r w:rsidRPr="00F35C22">
        <w:t xml:space="preserve"> </w:t>
      </w:r>
      <w:r w:rsidRPr="00F35C22">
        <w:t xml:space="preserve">dilution.” </w:t>
      </w:r>
      <w:r w:rsidRPr="00F35C22">
        <w:rPr>
          <w:i/>
        </w:rPr>
        <w:t>E</w:t>
      </w:r>
      <w:r w:rsidRPr="00F35C22">
        <w:t>.</w:t>
      </w:r>
      <w:r w:rsidRPr="00F35C22">
        <w:rPr>
          <w:i/>
        </w:rPr>
        <w:t>g</w:t>
      </w:r>
      <w:r w:rsidRPr="00F35C22">
        <w:t xml:space="preserve">., </w:t>
      </w:r>
      <w:r w:rsidRPr="00F35C22">
        <w:rPr>
          <w:smallCaps/>
        </w:rPr>
        <w:t>Ark.</w:t>
      </w:r>
      <w:r w:rsidRPr="00F35C22">
        <w:rPr>
          <w:smallCaps/>
        </w:rPr>
        <w:t xml:space="preserve"> </w:t>
      </w:r>
      <w:r w:rsidRPr="00F35C22">
        <w:rPr>
          <w:smallCaps/>
        </w:rPr>
        <w:t>Code Ann.</w:t>
      </w:r>
      <w:r w:rsidRPr="00F35C22">
        <w:rPr>
          <w:smallCaps/>
        </w:rPr>
        <w:t xml:space="preserve"> </w:t>
      </w:r>
      <w:r w:rsidRPr="00F35C22">
        <w:t>§4-71-213 (LexisNexis 2001);</w:t>
      </w:r>
      <w:r w:rsidRPr="00F35C22">
        <w:t xml:space="preserve"> </w:t>
      </w:r>
      <w:r w:rsidRPr="00F35C22">
        <w:rPr>
          <w:smallCaps/>
        </w:rPr>
        <w:t>Haw.</w:t>
      </w:r>
      <w:r w:rsidRPr="00F35C22">
        <w:rPr>
          <w:smallCaps/>
        </w:rPr>
        <w:t xml:space="preserve"> </w:t>
      </w:r>
      <w:r w:rsidRPr="00F35C22">
        <w:rPr>
          <w:smallCaps/>
        </w:rPr>
        <w:t>Rev.</w:t>
      </w:r>
      <w:r w:rsidRPr="00F35C22">
        <w:rPr>
          <w:smallCaps/>
        </w:rPr>
        <w:t xml:space="preserve"> </w:t>
      </w:r>
      <w:r w:rsidRPr="00F35C22">
        <w:rPr>
          <w:smallCaps/>
        </w:rPr>
        <w:t>Stat.</w:t>
      </w:r>
      <w:r w:rsidRPr="00F35C22">
        <w:rPr>
          <w:smallCaps/>
        </w:rPr>
        <w:t xml:space="preserve"> </w:t>
      </w:r>
      <w:r w:rsidRPr="00F35C22">
        <w:rPr>
          <w:smallCaps/>
        </w:rPr>
        <w:t>Ann.</w:t>
      </w:r>
      <w:r w:rsidRPr="00F35C22">
        <w:rPr>
          <w:smallCaps/>
        </w:rPr>
        <w:t xml:space="preserve"> </w:t>
      </w:r>
      <w:r w:rsidRPr="00F35C22">
        <w:t>§482-32 (LexisNexis 2005);</w:t>
      </w:r>
      <w:r w:rsidRPr="00F35C22">
        <w:t xml:space="preserve"> </w:t>
      </w:r>
      <w:r w:rsidRPr="00F35C22">
        <w:t xml:space="preserve">54 </w:t>
      </w:r>
      <w:r w:rsidRPr="00F35C22">
        <w:rPr>
          <w:smallCaps/>
        </w:rPr>
        <w:t>Pa.</w:t>
      </w:r>
      <w:r w:rsidRPr="00F35C22">
        <w:rPr>
          <w:smallCaps/>
        </w:rPr>
        <w:t xml:space="preserve"> </w:t>
      </w:r>
      <w:r w:rsidRPr="00F35C22">
        <w:rPr>
          <w:smallCaps/>
        </w:rPr>
        <w:t>Cons.</w:t>
      </w:r>
      <w:r w:rsidRPr="00F35C22">
        <w:rPr>
          <w:smallCaps/>
        </w:rPr>
        <w:t xml:space="preserve"> </w:t>
      </w:r>
      <w:r w:rsidRPr="00F35C22">
        <w:rPr>
          <w:smallCaps/>
        </w:rPr>
        <w:t>Stat.</w:t>
      </w:r>
      <w:r w:rsidRPr="00F35C22">
        <w:rPr>
          <w:smallCaps/>
        </w:rPr>
        <w:t xml:space="preserve"> </w:t>
      </w:r>
      <w:r w:rsidRPr="00F35C22">
        <w:rPr>
          <w:smallCaps/>
        </w:rPr>
        <w:t>Ann.</w:t>
      </w:r>
      <w:r w:rsidRPr="00F35C22">
        <w:rPr>
          <w:smallCaps/>
        </w:rPr>
        <w:t xml:space="preserve"> </w:t>
      </w:r>
      <w:r w:rsidRPr="00F35C22">
        <w:t>§1124 (West Supp.</w:t>
      </w:r>
      <w:r w:rsidRPr="00F35C22">
        <w:t xml:space="preserve"> </w:t>
      </w:r>
      <w:r w:rsidRPr="00F35C22">
        <w:t>2012).</w:t>
      </w:r>
      <w:r w:rsidRPr="00F35C22">
        <w:t xml:space="preserve"> </w:t>
      </w:r>
      <w:r w:rsidRPr="00F35C22">
        <w:rPr>
          <w:i/>
        </w:rPr>
        <w:t>But cf</w:t>
      </w:r>
      <w:r w:rsidRPr="00F35C22">
        <w:t>.</w:t>
      </w:r>
      <w:r w:rsidRPr="00F35C22">
        <w:t xml:space="preserve"> </w:t>
      </w:r>
      <w:r w:rsidRPr="00F35C22">
        <w:rPr>
          <w:smallCaps/>
        </w:rPr>
        <w:t>Neb.</w:t>
      </w:r>
      <w:r w:rsidRPr="00F35C22">
        <w:rPr>
          <w:smallCaps/>
        </w:rPr>
        <w:t xml:space="preserve"> </w:t>
      </w:r>
      <w:r w:rsidRPr="00F35C22">
        <w:rPr>
          <w:smallCaps/>
        </w:rPr>
        <w:t>Rev.</w:t>
      </w:r>
      <w:r w:rsidRPr="00F35C22">
        <w:rPr>
          <w:smallCaps/>
        </w:rPr>
        <w:t xml:space="preserve"> </w:t>
      </w:r>
      <w:r w:rsidRPr="00F35C22">
        <w:rPr>
          <w:smallCaps/>
        </w:rPr>
        <w:t>Stat.</w:t>
      </w:r>
      <w:r w:rsidRPr="00F35C22">
        <w:rPr>
          <w:smallCaps/>
        </w:rPr>
        <w:t xml:space="preserve"> </w:t>
      </w:r>
      <w:r w:rsidRPr="00F35C22">
        <w:t>§87-140 (West 2003) (heading does not contain the phrase);</w:t>
      </w:r>
      <w:r w:rsidRPr="00F35C22">
        <w:t xml:space="preserve"> </w:t>
      </w:r>
      <w:r w:rsidRPr="00F35C22">
        <w:rPr>
          <w:smallCaps/>
        </w:rPr>
        <w:t>N.J.</w:t>
      </w:r>
      <w:r w:rsidRPr="00F35C22">
        <w:rPr>
          <w:smallCaps/>
        </w:rPr>
        <w:t xml:space="preserve"> </w:t>
      </w:r>
      <w:r w:rsidRPr="00F35C22">
        <w:rPr>
          <w:smallCaps/>
        </w:rPr>
        <w:t>Stat.</w:t>
      </w:r>
      <w:r w:rsidRPr="00F35C22">
        <w:rPr>
          <w:smallCaps/>
        </w:rPr>
        <w:t xml:space="preserve"> </w:t>
      </w:r>
      <w:r w:rsidRPr="00F35C22">
        <w:rPr>
          <w:smallCaps/>
        </w:rPr>
        <w:t>Ann.</w:t>
      </w:r>
      <w:r w:rsidRPr="00F35C22">
        <w:rPr>
          <w:smallCaps/>
        </w:rPr>
        <w:t xml:space="preserve"> </w:t>
      </w:r>
      <w:r w:rsidRPr="00F35C22">
        <w:t>§56:3-13.20 (West 2001) (same).</w:t>
      </w:r>
      <w:r w:rsidRPr="00F35C22">
        <w:t xml:space="preserve"> </w:t>
      </w:r>
      <w:r w:rsidRPr="00F35C22">
        <w:t>The effect of these headings, which may contradict the statutory language, is uncertain.</w:t>
      </w:r>
      <w:r w:rsidRPr="00F35C22">
        <w:t xml:space="preserve"> </w:t>
      </w:r>
      <w:r w:rsidRPr="00F35C22">
        <w:rPr>
          <w:i/>
        </w:rPr>
        <w:t>See</w:t>
      </w:r>
      <w:r w:rsidRPr="00F35C22">
        <w:t xml:space="preserve"> Chapter 3, §IV.B.1.</w:t>
      </w:r>
      <w:r w:rsidRPr="00F35C22">
        <w:t xml:space="preserve"> </w:t>
      </w:r>
      <w:r w:rsidRPr="00F35C22">
        <w:t xml:space="preserve">On the other hand, if state laws do not include claims for </w:t>
      </w:r>
      <w:proofErr w:type="spellStart"/>
      <w:r w:rsidRPr="00F35C22">
        <w:t>tarnishment</w:t>
      </w:r>
      <w:proofErr w:type="spellEnd"/>
      <w:r w:rsidRPr="00F35C22">
        <w:t>, then there is no cause for worry since there is no claim to preempt.</w:t>
      </w:r>
      <w:r w:rsidRPr="00F35C22">
        <w:t xml:space="preserve"> </w:t>
      </w:r>
      <w:r w:rsidRPr="00F35C22">
        <w:t xml:space="preserve">Some states have enacted statutes patterned after the 2007 Model Bill, which expressly includes a cause of action for dilution by </w:t>
      </w:r>
      <w:proofErr w:type="spellStart"/>
      <w:r w:rsidRPr="00F35C22">
        <w:t>tarnishment</w:t>
      </w:r>
      <w:proofErr w:type="spellEnd"/>
      <w:r w:rsidRPr="00F35C22">
        <w:t>.</w:t>
      </w:r>
    </w:p>
    <w:p w14:paraId="115CA561" w14:textId="77777777" w:rsidR="00F35C22" w:rsidRPr="00370941" w:rsidRDefault="00F35C22" w:rsidP="00FD0F5B">
      <w:pPr>
        <w:pStyle w:val="footnote"/>
      </w:pPr>
    </w:p>
  </w:footnote>
  <w:footnote w:id="453">
    <w:p w14:paraId="1324374D" w14:textId="03ABD0BC" w:rsidR="00F35C22" w:rsidRPr="00370941" w:rsidRDefault="00F35C22" w:rsidP="00F35C22">
      <w:pPr>
        <w:pStyle w:val="FootnoteText"/>
      </w:pPr>
      <w:r w:rsidRPr="00F35C22">
        <w:rPr>
          <w:vertAlign w:val="superscript"/>
        </w:rPr>
        <w:footnoteRef/>
      </w:r>
      <w:r w:rsidRPr="00F35C22">
        <w:t>Some state unfair competition claims might fall into this category.</w:t>
      </w:r>
    </w:p>
  </w:footnote>
  <w:footnote w:id="454">
    <w:p w14:paraId="442926ED" w14:textId="79EAAF1C" w:rsidR="00F35C22" w:rsidRPr="00F35C22" w:rsidRDefault="00F35C22" w:rsidP="00F35C22">
      <w:pPr>
        <w:pStyle w:val="FootnoteText"/>
      </w:pPr>
      <w:r w:rsidRPr="00F35C22">
        <w:rPr>
          <w:vertAlign w:val="superscript"/>
        </w:rPr>
        <w:footnoteRef/>
      </w:r>
      <w:r w:rsidRPr="00F35C22">
        <w:t>As enacted in 2006, §43(c)(6) provided as follows:</w:t>
      </w:r>
    </w:p>
    <w:p w14:paraId="79C72BB5" w14:textId="3D206298" w:rsidR="00F35C22" w:rsidRPr="00F35C22" w:rsidRDefault="00F35C22" w:rsidP="00F35C22">
      <w:pPr>
        <w:pStyle w:val="BQuotelong"/>
      </w:pPr>
      <w:r w:rsidRPr="00F35C22">
        <w:t>The ownership by a person of a valid registration under the Act of March 3, 1881, or the Act of February 20, 1905, or on the principal register under this chapter shall be a complete bar to an action against that person, with respect to that mark, that—</w:t>
      </w:r>
    </w:p>
    <w:p w14:paraId="68E4C83F" w14:textId="1E734600" w:rsidR="00F35C22" w:rsidRPr="00F35C22" w:rsidRDefault="00F35C22" w:rsidP="00F35C22">
      <w:pPr>
        <w:pStyle w:val="BQuotelong"/>
      </w:pPr>
      <w:r w:rsidRPr="00F35C22">
        <w:t>(A)(</w:t>
      </w:r>
      <w:proofErr w:type="spellStart"/>
      <w:r w:rsidRPr="00F35C22">
        <w:t>i</w:t>
      </w:r>
      <w:proofErr w:type="spellEnd"/>
      <w:r w:rsidRPr="00F35C22">
        <w:t>) is brought by another person under the common law or a statute of a State;</w:t>
      </w:r>
      <w:r w:rsidRPr="00F35C22">
        <w:t xml:space="preserve"> </w:t>
      </w:r>
      <w:r w:rsidRPr="00F35C22">
        <w:t>and</w:t>
      </w:r>
    </w:p>
    <w:p w14:paraId="2BE2FEB7" w14:textId="47512D3D" w:rsidR="00F35C22" w:rsidRPr="00F35C22" w:rsidRDefault="00F35C22" w:rsidP="00F35C22">
      <w:pPr>
        <w:pStyle w:val="BQuotelong"/>
      </w:pPr>
      <w:r w:rsidRPr="00F35C22">
        <w:t xml:space="preserve">(ii) seeks to prevent dilution by blurring or dilution by </w:t>
      </w:r>
      <w:proofErr w:type="spellStart"/>
      <w:r w:rsidRPr="00F35C22">
        <w:t>tarnishment</w:t>
      </w:r>
      <w:proofErr w:type="spellEnd"/>
      <w:r w:rsidRPr="00F35C22">
        <w:t>;</w:t>
      </w:r>
      <w:r w:rsidRPr="00F35C22">
        <w:t xml:space="preserve"> </w:t>
      </w:r>
      <w:r w:rsidRPr="00F35C22">
        <w:t>or</w:t>
      </w:r>
    </w:p>
    <w:p w14:paraId="3E52868D" w14:textId="104162B1" w:rsidR="00F35C22" w:rsidRPr="00370941" w:rsidRDefault="00F35C22" w:rsidP="00F35C22">
      <w:pPr>
        <w:pStyle w:val="BQuotelong"/>
      </w:pPr>
      <w:r w:rsidRPr="00F35C22">
        <w:t>(B) asserts any claim of actual or likely damage or harm to the distinctiveness or reputation of a mark, label, or form of advertisement</w:t>
      </w:r>
    </w:p>
  </w:footnote>
  <w:footnote w:id="455">
    <w:p w14:paraId="0D41905D" w14:textId="33615B64" w:rsidR="00F35C22" w:rsidRPr="00370941" w:rsidRDefault="00F35C22" w:rsidP="00F35C22">
      <w:pPr>
        <w:pStyle w:val="FootnoteText"/>
      </w:pPr>
      <w:r w:rsidRPr="00F35C22">
        <w:rPr>
          <w:vertAlign w:val="superscript"/>
        </w:rPr>
        <w:footnoteRef/>
      </w:r>
      <w:r w:rsidRPr="00F35C22">
        <w:t xml:space="preserve">Nothing in the original FTDA gave a defense against a federal dilution claim to </w:t>
      </w:r>
      <w:r w:rsidRPr="00F35C22">
        <w:rPr>
          <w:i/>
        </w:rPr>
        <w:t>federally</w:t>
      </w:r>
      <w:r w:rsidRPr="00F35C22">
        <w:t xml:space="preserve"> registered marks.</w:t>
      </w:r>
      <w:r w:rsidRPr="00F35C22">
        <w:t xml:space="preserve"> </w:t>
      </w:r>
      <w:r w:rsidRPr="00F35C22">
        <w:rPr>
          <w:i/>
        </w:rPr>
        <w:t>See</w:t>
      </w:r>
      <w:r w:rsidRPr="00F35C22">
        <w:t xml:space="preserve"> </w:t>
      </w:r>
      <w:proofErr w:type="spellStart"/>
      <w:r w:rsidRPr="00F35C22">
        <w:t>Empresa</w:t>
      </w:r>
      <w:proofErr w:type="spellEnd"/>
      <w:r w:rsidRPr="00F35C22">
        <w:t xml:space="preserve"> Cubana Del Tabaco v.</w:t>
      </w:r>
      <w:r w:rsidRPr="00F35C22">
        <w:t xml:space="preserve"> </w:t>
      </w:r>
      <w:proofErr w:type="spellStart"/>
      <w:r w:rsidRPr="00F35C22">
        <w:t>Culbro</w:t>
      </w:r>
      <w:proofErr w:type="spellEnd"/>
      <w:r w:rsidRPr="00F35C22">
        <w:t xml:space="preserve"> Corp., 213 F.</w:t>
      </w:r>
      <w:r w:rsidRPr="00F35C22">
        <w:t xml:space="preserve"> </w:t>
      </w:r>
      <w:r w:rsidRPr="00F35C22">
        <w:t>Supp.</w:t>
      </w:r>
      <w:r w:rsidRPr="00F35C22">
        <w:t xml:space="preserve"> </w:t>
      </w:r>
      <w:r w:rsidRPr="00F35C22">
        <w:t>2d 247, 286 (S.D.N.Y.</w:t>
      </w:r>
      <w:r w:rsidRPr="00F35C22">
        <w:t xml:space="preserve"> </w:t>
      </w:r>
      <w:r w:rsidRPr="00F35C22">
        <w:t xml:space="preserve">2002) (federal registration not a defense to FTDA claim), </w:t>
      </w:r>
      <w:r w:rsidRPr="00F35C22">
        <w:rPr>
          <w:i/>
        </w:rPr>
        <w:t xml:space="preserve">aff’d in part, </w:t>
      </w:r>
      <w:proofErr w:type="spellStart"/>
      <w:r w:rsidRPr="00F35C22">
        <w:rPr>
          <w:i/>
        </w:rPr>
        <w:t>rev’d</w:t>
      </w:r>
      <w:proofErr w:type="spellEnd"/>
      <w:r w:rsidRPr="00F35C22">
        <w:rPr>
          <w:i/>
        </w:rPr>
        <w:t xml:space="preserve"> in part on other grounds</w:t>
      </w:r>
      <w:r w:rsidRPr="00F35C22">
        <w:t>, 399 F.3d 462, 73 USPQ2d 1936 (2d Cir.</w:t>
      </w:r>
      <w:r w:rsidRPr="00F35C22">
        <w:t xml:space="preserve"> </w:t>
      </w:r>
      <w:r w:rsidRPr="00F35C22">
        <w:t>2005);</w:t>
      </w:r>
      <w:r w:rsidRPr="00F35C22">
        <w:t xml:space="preserve"> </w:t>
      </w:r>
      <w:r w:rsidRPr="00F35C22">
        <w:t>Westchester Media Co.</w:t>
      </w:r>
      <w:r w:rsidRPr="00F35C22">
        <w:t xml:space="preserve"> </w:t>
      </w:r>
      <w:r w:rsidRPr="00F35C22">
        <w:t>L.P.</w:t>
      </w:r>
      <w:r w:rsidRPr="00F35C22">
        <w:t xml:space="preserve"> </w:t>
      </w:r>
      <w:r w:rsidRPr="00F35C22">
        <w:t>v.</w:t>
      </w:r>
      <w:r w:rsidRPr="00F35C22">
        <w:t xml:space="preserve"> </w:t>
      </w:r>
      <w:r w:rsidRPr="00F35C22">
        <w:t>PRL USA Holdings, Inc., 103 F.</w:t>
      </w:r>
      <w:r w:rsidRPr="00F35C22">
        <w:t xml:space="preserve"> </w:t>
      </w:r>
      <w:r w:rsidRPr="00F35C22">
        <w:t>Supp.</w:t>
      </w:r>
      <w:r w:rsidRPr="00F35C22">
        <w:t xml:space="preserve"> </w:t>
      </w:r>
      <w:r w:rsidRPr="00F35C22">
        <w:t>2d 935, 976 (S.D.</w:t>
      </w:r>
      <w:r w:rsidRPr="00F35C22">
        <w:t xml:space="preserve"> </w:t>
      </w:r>
      <w:r w:rsidRPr="00F35C22">
        <w:t>Tex.</w:t>
      </w:r>
      <w:r w:rsidRPr="00F35C22">
        <w:t xml:space="preserve"> </w:t>
      </w:r>
      <w:r w:rsidRPr="00F35C22">
        <w:t xml:space="preserve">1999), </w:t>
      </w:r>
      <w:r w:rsidRPr="00F35C22">
        <w:rPr>
          <w:i/>
        </w:rPr>
        <w:t>aff’d</w:t>
      </w:r>
      <w:r w:rsidRPr="00F35C22">
        <w:t>, 214 F.3d 658, 55 USPQ2d 1225 (5th Cir.</w:t>
      </w:r>
      <w:r w:rsidRPr="00F35C22">
        <w:t xml:space="preserve"> </w:t>
      </w:r>
      <w:r w:rsidRPr="00F35C22">
        <w:t>2000).</w:t>
      </w:r>
    </w:p>
  </w:footnote>
  <w:footnote w:id="456">
    <w:p w14:paraId="49668C60" w14:textId="397B8E2E" w:rsidR="00F35C22" w:rsidRPr="00370941" w:rsidRDefault="00F35C22" w:rsidP="00F35C22">
      <w:pPr>
        <w:pStyle w:val="FootnoteText"/>
      </w:pPr>
      <w:r w:rsidRPr="00F35C22">
        <w:rPr>
          <w:vertAlign w:val="superscript"/>
        </w:rPr>
        <w:footnoteRef/>
      </w:r>
      <w:r w:rsidRPr="00F35C22">
        <w:t>There was an oddity presented by the original FTDA language of the provision, when it was numbered §43(c)(3).</w:t>
      </w:r>
      <w:r w:rsidRPr="00F35C22">
        <w:t xml:space="preserve"> </w:t>
      </w:r>
      <w:r w:rsidRPr="00F35C22">
        <w:t>First, it was different from the FTDA’s definition of dilution.</w:t>
      </w:r>
      <w:r w:rsidRPr="00F35C22">
        <w:t xml:space="preserve"> </w:t>
      </w:r>
      <w:r w:rsidRPr="00F35C22">
        <w:t>The FTDA defined dilution as “the lessening of the capacity of a famous mark to identify and distinguish goods and services.” Although this may have meant the same thing as “dilution of the distinctiveness” of the famous mark, it is not necessarily the same.</w:t>
      </w:r>
      <w:r w:rsidRPr="00F35C22">
        <w:t xml:space="preserve"> </w:t>
      </w:r>
      <w:r w:rsidRPr="00F35C22">
        <w:t>(Note, however, that the original language of §43(c)(1) spoke of causing “dilution of the distinctive quality” of a famous mark.)</w:t>
      </w:r>
    </w:p>
  </w:footnote>
  <w:footnote w:id="457">
    <w:p w14:paraId="2048DE64" w14:textId="2160277B" w:rsidR="00F35C22" w:rsidRPr="00370941" w:rsidRDefault="00F35C22" w:rsidP="00F35C22">
      <w:pPr>
        <w:pStyle w:val="FootnoteText"/>
      </w:pPr>
      <w:r w:rsidRPr="00F35C22">
        <w:rPr>
          <w:vertAlign w:val="superscript"/>
        </w:rPr>
        <w:footnoteRef/>
      </w:r>
      <w:r w:rsidRPr="00F35C22">
        <w:t>P.L.</w:t>
      </w:r>
      <w:r w:rsidRPr="00F35C22">
        <w:t xml:space="preserve"> </w:t>
      </w:r>
      <w:r w:rsidRPr="00F35C22">
        <w:t>112-190, 126 Stat.</w:t>
      </w:r>
      <w:r w:rsidRPr="00F35C22">
        <w:t xml:space="preserve"> </w:t>
      </w:r>
      <w:r w:rsidRPr="00F35C22">
        <w:t>1436 (Oct.</w:t>
      </w:r>
      <w:r w:rsidRPr="00F35C22">
        <w:t xml:space="preserve"> </w:t>
      </w:r>
      <w:r w:rsidRPr="00F35C22">
        <w:t>5, 2012).</w:t>
      </w:r>
      <w:r w:rsidRPr="00F35C22">
        <w:t xml:space="preserve"> </w:t>
      </w:r>
      <w:r w:rsidRPr="00F35C22">
        <w:t>The preamble to the statute states that it is “to correct an error in the provisions relating to remedies for dilution.”</w:t>
      </w:r>
    </w:p>
  </w:footnote>
  <w:footnote w:id="458">
    <w:p w14:paraId="3C8E324C" w14:textId="38FBDC7A"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§1(b).</w:t>
      </w:r>
    </w:p>
  </w:footnote>
  <w:footnote w:id="459">
    <w:p w14:paraId="0D51BAC2" w14:textId="411E1443" w:rsidR="00F35C22" w:rsidRPr="00370941" w:rsidRDefault="00F35C22" w:rsidP="00F35C22">
      <w:pPr>
        <w:pStyle w:val="FootnoteText"/>
      </w:pPr>
      <w:r w:rsidRPr="00F35C22">
        <w:rPr>
          <w:rStyle w:val="FootnoteReference"/>
          <w:rFonts w:eastAsiaTheme="majorEastAsia"/>
        </w:rPr>
        <w:footnoteRef/>
      </w:r>
      <w:r w:rsidRPr="00F35C22">
        <w:t xml:space="preserve">The TTAB held that the amendment is not retroactive in </w:t>
      </w:r>
      <w:r w:rsidRPr="00F35C22">
        <w:rPr>
          <w:rStyle w:val="BCasenamefull"/>
        </w:rPr>
        <w:t xml:space="preserve">Under </w:t>
      </w:r>
      <w:proofErr w:type="spellStart"/>
      <w:r w:rsidRPr="00F35C22">
        <w:rPr>
          <w:rStyle w:val="BCasenamefull"/>
        </w:rPr>
        <w:t>Armour</w:t>
      </w:r>
      <w:proofErr w:type="spellEnd"/>
      <w:r w:rsidRPr="00F35C22">
        <w:rPr>
          <w:rStyle w:val="BCasenamefull"/>
        </w:rPr>
        <w:t>, Inc. v. Evade, LLC</w:t>
      </w:r>
      <w:r w:rsidRPr="00F35C22">
        <w:t>, 2013 TTAB LEXIS 74 (T.T.A.B.</w:t>
      </w:r>
      <w:r w:rsidRPr="00F35C22">
        <w:t xml:space="preserve"> </w:t>
      </w:r>
      <w:r w:rsidRPr="00F35C22">
        <w:t>Feb.</w:t>
      </w:r>
      <w:r w:rsidRPr="00F35C22">
        <w:t xml:space="preserve"> </w:t>
      </w:r>
      <w:r w:rsidRPr="00F35C22">
        <w:t>14, 2013).</w:t>
      </w:r>
      <w:r w:rsidRPr="00F35C22">
        <w:t xml:space="preserve"> </w:t>
      </w:r>
      <w:r w:rsidRPr="00F35C22">
        <w:t>Apparently, the statutory error escaped the notice of some litigants.</w:t>
      </w:r>
      <w:r w:rsidRPr="00F35C22">
        <w:t xml:space="preserve"> </w:t>
      </w:r>
      <w:r w:rsidRPr="00F35C22">
        <w:t xml:space="preserve">In </w:t>
      </w:r>
      <w:r w:rsidRPr="00F35C22">
        <w:rPr>
          <w:rStyle w:val="BCasenamefull"/>
        </w:rPr>
        <w:t>Swatch S.A. v. Beehive Wholesale, LLC</w:t>
      </w:r>
      <w:r w:rsidRPr="00F35C22">
        <w:t>, 888 F.</w:t>
      </w:r>
      <w:r w:rsidRPr="00F35C22">
        <w:t xml:space="preserve"> </w:t>
      </w:r>
      <w:r w:rsidRPr="00F35C22">
        <w:t>Supp.</w:t>
      </w:r>
      <w:r w:rsidRPr="00F35C22">
        <w:t xml:space="preserve"> </w:t>
      </w:r>
      <w:r w:rsidRPr="00F35C22">
        <w:t>2d 738 (E.D.</w:t>
      </w:r>
      <w:r w:rsidRPr="00F35C22">
        <w:t xml:space="preserve"> </w:t>
      </w:r>
      <w:r w:rsidRPr="00F35C22">
        <w:t>Va.</w:t>
      </w:r>
      <w:r w:rsidRPr="00F35C22">
        <w:t xml:space="preserve"> </w:t>
      </w:r>
      <w:r w:rsidRPr="00F35C22">
        <w:t xml:space="preserve">2012), </w:t>
      </w:r>
      <w:r w:rsidRPr="00F35C22">
        <w:rPr>
          <w:i/>
        </w:rPr>
        <w:t>aff’d</w:t>
      </w:r>
      <w:r w:rsidRPr="00F35C22">
        <w:t>, 739 F.3d 150, 109 USPQ2d 1291 (4th Cir.</w:t>
      </w:r>
      <w:r w:rsidRPr="00F35C22">
        <w:t xml:space="preserve"> </w:t>
      </w:r>
      <w:r w:rsidRPr="00F35C22">
        <w:t>2014), the plaintiff sought to cancel the defendant’s registration on the grounds of dilution.</w:t>
      </w:r>
      <w:r w:rsidRPr="00F35C22">
        <w:t xml:space="preserve"> </w:t>
      </w:r>
      <w:r w:rsidRPr="00F35C22">
        <w:rPr>
          <w:i/>
        </w:rPr>
        <w:t>Id</w:t>
      </w:r>
      <w:r w:rsidRPr="00F35C22">
        <w:t>.</w:t>
      </w:r>
      <w:r w:rsidRPr="00F35C22">
        <w:t xml:space="preserve"> </w:t>
      </w:r>
      <w:r w:rsidRPr="00F35C22">
        <w:t>at 756.</w:t>
      </w:r>
      <w:r w:rsidRPr="00F35C22">
        <w:t xml:space="preserve"> </w:t>
      </w:r>
      <w:r w:rsidRPr="00F35C22">
        <w:t>Although the court denied relief on the dilution claim, it did not mention the registration defense, which would have been applicable.</w:t>
      </w:r>
      <w:r w:rsidRPr="00F35C22">
        <w:t xml:space="preserve"> </w:t>
      </w:r>
      <w:r w:rsidRPr="00F35C22">
        <w:rPr>
          <w:i/>
        </w:rPr>
        <w:t>Id</w:t>
      </w:r>
      <w:r w:rsidRPr="00F35C22">
        <w:t>.</w:t>
      </w:r>
      <w:r w:rsidRPr="00F35C22">
        <w:t xml:space="preserve"> </w:t>
      </w:r>
      <w:r w:rsidRPr="00F35C22">
        <w:t>at 756–58.</w:t>
      </w:r>
      <w:r w:rsidRPr="00F35C22">
        <w:t xml:space="preserve"> </w:t>
      </w:r>
      <w:r w:rsidRPr="00F35C22">
        <w:t xml:space="preserve">For the full text of the amendment, see </w:t>
      </w:r>
      <w:hyperlink r:id="rId1" w:history="1">
        <w:r w:rsidRPr="00F35C22">
          <w:rPr>
            <w:rStyle w:val="Hyperlink"/>
            <w:lang w:bidi="en-US"/>
          </w:rPr>
          <w:t>https://www.bloomberglaw.com/document/X3G02V0008D</w:t>
        </w:r>
      </w:hyperlink>
      <w:r w:rsidRPr="00F35C22">
        <w:t>.</w:t>
      </w:r>
    </w:p>
  </w:footnote>
  <w:footnote w:id="460">
    <w:p w14:paraId="39344399" w14:textId="412D1D00" w:rsidR="00F35C22" w:rsidRPr="00370941" w:rsidRDefault="00F35C22" w:rsidP="00F35C22">
      <w:pPr>
        <w:pStyle w:val="FootnoteText"/>
      </w:pPr>
      <w:r w:rsidRPr="00F35C22">
        <w:rPr>
          <w:vertAlign w:val="superscript"/>
        </w:rPr>
        <w:footnoteRef/>
      </w:r>
      <w:r w:rsidRPr="00F35C22">
        <w:rPr>
          <w:i/>
        </w:rPr>
        <w:t>See</w:t>
      </w:r>
      <w:r w:rsidRPr="00F35C22">
        <w:t xml:space="preserve"> 15 U.S.C.</w:t>
      </w:r>
      <w:r w:rsidRPr="00F35C22">
        <w:t xml:space="preserve"> </w:t>
      </w:r>
      <w:r w:rsidRPr="00F35C22">
        <w:t>§1063.</w:t>
      </w:r>
      <w:r w:rsidRPr="00F35C22">
        <w:t xml:space="preserve"> </w:t>
      </w:r>
      <w:r w:rsidRPr="00F35C22">
        <w:t>Technically, the senior user must allege that it would be damaged “as a result of dilution</w:t>
      </w:r>
      <w:r w:rsidRPr="00F35C22">
        <w:t xml:space="preserve"> </w:t>
      </w:r>
      <w:r w:rsidRPr="00F35C22">
        <w:t>…</w:t>
      </w:r>
      <w:r w:rsidRPr="00F35C22">
        <w:t xml:space="preserve"> </w:t>
      </w:r>
      <w:r w:rsidRPr="00F35C22">
        <w:t>under section 43(c).” This means that the senior user would have to have a famous mark and would be subject to the exclusions listed in that section.</w:t>
      </w:r>
    </w:p>
  </w:footnote>
  <w:footnote w:id="461">
    <w:p w14:paraId="55C79B1C" w14:textId="7ABE60AA" w:rsidR="00F35C22" w:rsidRPr="00370941" w:rsidRDefault="00F35C22" w:rsidP="00F35C22">
      <w:pPr>
        <w:pStyle w:val="FootnoteText"/>
      </w:pPr>
      <w:r w:rsidRPr="00F35C22">
        <w:rPr>
          <w:vertAlign w:val="superscript"/>
        </w:rPr>
        <w:footnoteRef/>
      </w:r>
      <w:r w:rsidRPr="00F35C22">
        <w:t xml:space="preserve">If the mark has not become incontestable, </w:t>
      </w:r>
      <w:r w:rsidRPr="00F35C22">
        <w:rPr>
          <w:i/>
        </w:rPr>
        <w:t>see</w:t>
      </w:r>
      <w:r w:rsidRPr="00F35C22">
        <w:t xml:space="preserve"> 15 U.S.C.</w:t>
      </w:r>
      <w:r w:rsidRPr="00F35C22">
        <w:t xml:space="preserve"> </w:t>
      </w:r>
      <w:r w:rsidRPr="00F35C22">
        <w:t>§1065, then the senior user might petition to cancel the diluting, but registered, mark under §14 of the Lanham Act.</w:t>
      </w:r>
      <w:r w:rsidRPr="00F35C22">
        <w:t xml:space="preserve"> </w:t>
      </w:r>
      <w:r w:rsidRPr="00F35C22">
        <w:t>15 U.S.C.</w:t>
      </w:r>
      <w:r w:rsidRPr="00F35C22">
        <w:t xml:space="preserve"> </w:t>
      </w:r>
      <w:r w:rsidRPr="00F35C22">
        <w:t>§1064.</w:t>
      </w:r>
      <w:r w:rsidRPr="00F35C22">
        <w:t xml:space="preserve"> </w:t>
      </w:r>
      <w:r w:rsidRPr="00F35C22">
        <w:t>The incontestability section does not list dilution as an exception to incontestable status, 15 U.S.C.</w:t>
      </w:r>
      <w:r w:rsidRPr="00F35C22">
        <w:t xml:space="preserve"> </w:t>
      </w:r>
      <w:r w:rsidRPr="00F35C22">
        <w:t>§1065, and the Supreme Court has, in other contexts, determined that only the listed defenses can be used to defeat incontestable status.</w:t>
      </w:r>
      <w:r w:rsidRPr="00F35C22">
        <w:t xml:space="preserve"> </w:t>
      </w:r>
      <w:r w:rsidRPr="00F35C22">
        <w:t>Park ’N Fly, Inc.</w:t>
      </w:r>
      <w:r w:rsidRPr="00F35C22">
        <w:t xml:space="preserve"> </w:t>
      </w:r>
      <w:r w:rsidRPr="00F35C22">
        <w:t>v.</w:t>
      </w:r>
      <w:r w:rsidRPr="00F35C22">
        <w:t xml:space="preserve"> </w:t>
      </w:r>
      <w:r w:rsidRPr="00F35C22">
        <w:t>Dollar Park &amp; Fly, Inc., 469 U.S.</w:t>
      </w:r>
      <w:r w:rsidRPr="00F35C22">
        <w:t xml:space="preserve"> </w:t>
      </w:r>
      <w:r w:rsidRPr="00F35C22">
        <w:t>189, 195, 224 USPQ 327 (1985).</w:t>
      </w:r>
    </w:p>
  </w:footnote>
  <w:footnote w:id="462">
    <w:p w14:paraId="7D4EAF27" w14:textId="0F2809D3" w:rsidR="00F35C22" w:rsidRPr="00F35C22" w:rsidRDefault="00F35C22" w:rsidP="00F35C22">
      <w:pPr>
        <w:pStyle w:val="FootnoteText"/>
      </w:pPr>
      <w:r w:rsidRPr="00F35C22">
        <w:rPr>
          <w:vertAlign w:val="superscript"/>
        </w:rPr>
        <w:footnoteRef/>
      </w:r>
      <w:r w:rsidRPr="00F35C22">
        <w:t>39 F.</w:t>
      </w:r>
      <w:r w:rsidRPr="00F35C22">
        <w:t xml:space="preserve"> </w:t>
      </w:r>
      <w:r w:rsidRPr="00F35C22">
        <w:t>Supp.</w:t>
      </w:r>
      <w:r w:rsidRPr="00F35C22">
        <w:t xml:space="preserve"> </w:t>
      </w:r>
      <w:r w:rsidRPr="00F35C22">
        <w:t>3d 868 (S.D.</w:t>
      </w:r>
      <w:r w:rsidRPr="00F35C22">
        <w:t xml:space="preserve"> </w:t>
      </w:r>
      <w:r w:rsidRPr="00F35C22">
        <w:t>Tex.</w:t>
      </w:r>
      <w:r w:rsidRPr="00F35C22">
        <w:t xml:space="preserve"> </w:t>
      </w:r>
      <w:r w:rsidRPr="00F35C22">
        <w:t>2014).</w:t>
      </w:r>
    </w:p>
    <w:p w14:paraId="4EA271E3" w14:textId="77777777" w:rsidR="00F35C22" w:rsidRPr="00370941" w:rsidRDefault="00F35C22" w:rsidP="00FD0F5B">
      <w:pPr>
        <w:pStyle w:val="footnote"/>
        <w:rPr>
          <w:lang w:val="sv-SE"/>
        </w:rPr>
      </w:pPr>
    </w:p>
  </w:footnote>
  <w:footnote w:id="463">
    <w:p w14:paraId="4EAEE205" w14:textId="748F4786"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871 (citing the language of the statute preempting state dilution claims against “that mark”).</w:t>
      </w:r>
    </w:p>
    <w:p w14:paraId="2621BCCC" w14:textId="77777777" w:rsidR="00F35C22" w:rsidRPr="00370941" w:rsidRDefault="00F35C22" w:rsidP="00FD0F5B">
      <w:pPr>
        <w:pStyle w:val="footnote"/>
      </w:pPr>
    </w:p>
  </w:footnote>
  <w:footnote w:id="464">
    <w:p w14:paraId="45CAECF5" w14:textId="37B7E3EE"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872.</w:t>
      </w:r>
    </w:p>
    <w:p w14:paraId="14F16007" w14:textId="77777777" w:rsidR="00F35C22" w:rsidRPr="00370941" w:rsidRDefault="00F35C22" w:rsidP="00FD0F5B">
      <w:pPr>
        <w:pStyle w:val="footnote"/>
      </w:pPr>
    </w:p>
  </w:footnote>
  <w:footnote w:id="465">
    <w:p w14:paraId="1C1F0F84" w14:textId="389649A8" w:rsidR="00F35C22" w:rsidRPr="00F35C22" w:rsidRDefault="00F35C22" w:rsidP="00F35C22">
      <w:pPr>
        <w:pStyle w:val="FootnoteText"/>
      </w:pPr>
      <w:r w:rsidRPr="00F35C22">
        <w:rPr>
          <w:vertAlign w:val="superscript"/>
        </w:rPr>
        <w:footnoteRef/>
      </w:r>
      <w:r w:rsidRPr="00F35C22">
        <w:t>Amy’s Ice Cream, Inc.</w:t>
      </w:r>
      <w:r w:rsidRPr="00F35C22">
        <w:t xml:space="preserve"> </w:t>
      </w:r>
      <w:r w:rsidRPr="00F35C22">
        <w:t>v.</w:t>
      </w:r>
      <w:r w:rsidRPr="00F35C22">
        <w:t xml:space="preserve"> </w:t>
      </w:r>
      <w:r w:rsidRPr="00F35C22">
        <w:t>Amy’s Kitchen, Inc., 60 F.</w:t>
      </w:r>
      <w:r w:rsidRPr="00F35C22">
        <w:t xml:space="preserve"> </w:t>
      </w:r>
      <w:r w:rsidRPr="00F35C22">
        <w:t>Supp.</w:t>
      </w:r>
      <w:r w:rsidRPr="00F35C22">
        <w:t xml:space="preserve"> </w:t>
      </w:r>
      <w:r w:rsidRPr="00F35C22">
        <w:t>3d 738, 745–46 (W.D.</w:t>
      </w:r>
      <w:r w:rsidRPr="00F35C22">
        <w:t xml:space="preserve"> </w:t>
      </w:r>
      <w:r w:rsidRPr="00F35C22">
        <w:t>Tex.</w:t>
      </w:r>
      <w:r w:rsidRPr="00F35C22">
        <w:t xml:space="preserve"> </w:t>
      </w:r>
      <w:r w:rsidRPr="00F35C22">
        <w:t>2014).</w:t>
      </w:r>
    </w:p>
    <w:p w14:paraId="6EA30461" w14:textId="77777777" w:rsidR="00F35C22" w:rsidRPr="00370941" w:rsidRDefault="00F35C22" w:rsidP="00FD0F5B">
      <w:pPr>
        <w:pStyle w:val="footnote"/>
      </w:pPr>
    </w:p>
  </w:footnote>
  <w:footnote w:id="466">
    <w:p w14:paraId="41D9B32D" w14:textId="24AFEBDE" w:rsidR="00F35C22" w:rsidRPr="00F35C22" w:rsidRDefault="00F35C22" w:rsidP="00F35C22">
      <w:pPr>
        <w:pStyle w:val="FootnoteText"/>
      </w:pPr>
      <w:r w:rsidRPr="00F35C22">
        <w:rPr>
          <w:vertAlign w:val="superscript"/>
        </w:rPr>
        <w:footnoteRef/>
      </w:r>
      <w:r w:rsidRPr="00F35C22">
        <w:rPr>
          <w:i/>
        </w:rPr>
        <w:t>Id</w:t>
      </w:r>
      <w:r w:rsidRPr="00F35C22">
        <w:t>.</w:t>
      </w:r>
    </w:p>
    <w:p w14:paraId="57BB8D6D" w14:textId="77777777" w:rsidR="00F35C22" w:rsidRPr="00370941" w:rsidRDefault="00F35C22" w:rsidP="00FD0F5B">
      <w:pPr>
        <w:pStyle w:val="footnote"/>
      </w:pPr>
    </w:p>
  </w:footnote>
  <w:footnote w:id="467">
    <w:p w14:paraId="3CF0F591" w14:textId="54CF258C" w:rsidR="00F35C22" w:rsidRPr="00F35C22" w:rsidRDefault="00F35C22" w:rsidP="00F35C22">
      <w:pPr>
        <w:pStyle w:val="FootnoteText"/>
      </w:pPr>
      <w:r w:rsidRPr="00F35C22">
        <w:rPr>
          <w:vertAlign w:val="superscript"/>
        </w:rPr>
        <w:footnoteRef/>
      </w:r>
      <w:r w:rsidRPr="00F35C22">
        <w:t>It should be noted that 15 U.S.C.</w:t>
      </w:r>
      <w:r w:rsidRPr="00F35C22">
        <w:t xml:space="preserve"> </w:t>
      </w:r>
      <w:r w:rsidRPr="00F35C22">
        <w:t>§1115(b), which gives conclusive validity (subject to certain defenses) to an incontestable registration, specifically limits its effect to the goods and services listed in the registration.</w:t>
      </w:r>
      <w:r w:rsidRPr="00F35C22">
        <w:t xml:space="preserve"> </w:t>
      </w:r>
      <w:r w:rsidRPr="00F35C22">
        <w:t>Thus, Congress is presumably able to make such distinctions when it so desires.</w:t>
      </w:r>
      <w:r w:rsidRPr="00F35C22">
        <w:t xml:space="preserve"> </w:t>
      </w:r>
      <w:r w:rsidRPr="00F35C22">
        <w:t xml:space="preserve">In a case not entirely different from the </w:t>
      </w:r>
      <w:r w:rsidRPr="00F35C22">
        <w:rPr>
          <w:i/>
        </w:rPr>
        <w:t>Amy’s</w:t>
      </w:r>
      <w:r w:rsidRPr="00F35C22">
        <w:t xml:space="preserve"> case, a magistrate judge rejected a claim that defendant’s use had changed so much that it was no longer within the registration.</w:t>
      </w:r>
      <w:r w:rsidRPr="00F35C22">
        <w:t xml:space="preserve"> </w:t>
      </w:r>
      <w:r w:rsidRPr="00F35C22">
        <w:t>Westchester Media Co.</w:t>
      </w:r>
      <w:r w:rsidRPr="00F35C22">
        <w:t xml:space="preserve"> </w:t>
      </w:r>
      <w:r w:rsidRPr="00F35C22">
        <w:t>v.</w:t>
      </w:r>
      <w:r w:rsidRPr="00F35C22">
        <w:t xml:space="preserve"> </w:t>
      </w:r>
      <w:r w:rsidRPr="00F35C22">
        <w:t>PRL USA Holdings, Inc., 103 F.</w:t>
      </w:r>
      <w:r w:rsidRPr="00F35C22">
        <w:t xml:space="preserve"> </w:t>
      </w:r>
      <w:r w:rsidRPr="00F35C22">
        <w:t>Supp.</w:t>
      </w:r>
      <w:r w:rsidRPr="00F35C22">
        <w:t xml:space="preserve"> </w:t>
      </w:r>
      <w:r w:rsidRPr="00F35C22">
        <w:t>2d 935, 977 (S.D.</w:t>
      </w:r>
      <w:r w:rsidRPr="00F35C22">
        <w:t xml:space="preserve"> </w:t>
      </w:r>
      <w:r w:rsidRPr="00F35C22">
        <w:t>Tex.</w:t>
      </w:r>
      <w:r w:rsidRPr="00F35C22">
        <w:t xml:space="preserve"> </w:t>
      </w:r>
      <w:r w:rsidRPr="00F35C22">
        <w:t xml:space="preserve">1999), </w:t>
      </w:r>
      <w:r w:rsidRPr="00F35C22">
        <w:rPr>
          <w:i/>
        </w:rPr>
        <w:t>aff’d in part</w:t>
      </w:r>
      <w:r w:rsidRPr="00F35C22">
        <w:t>,</w:t>
      </w:r>
      <w:r w:rsidRPr="00F35C22">
        <w:rPr>
          <w:i/>
        </w:rPr>
        <w:t xml:space="preserve"> vacated in part</w:t>
      </w:r>
      <w:r w:rsidRPr="00F35C22">
        <w:t>, 214 F.3d 658, 55 USPQ2d 1225 (5th Cir.</w:t>
      </w:r>
      <w:r w:rsidRPr="00F35C22">
        <w:t xml:space="preserve"> </w:t>
      </w:r>
      <w:r w:rsidRPr="00F35C22">
        <w:t>2000).</w:t>
      </w:r>
      <w:r w:rsidRPr="00F35C22">
        <w:t xml:space="preserve"> </w:t>
      </w:r>
      <w:r w:rsidRPr="00F35C22">
        <w:t xml:space="preserve">[The </w:t>
      </w:r>
      <w:r w:rsidRPr="00F35C22">
        <w:rPr>
          <w:i/>
        </w:rPr>
        <w:t>Westchester Media</w:t>
      </w:r>
      <w:r w:rsidRPr="00F35C22">
        <w:t xml:space="preserve"> case is discussed further below.].</w:t>
      </w:r>
    </w:p>
    <w:p w14:paraId="0309A388" w14:textId="77777777" w:rsidR="00F35C22" w:rsidRPr="00370941" w:rsidRDefault="00F35C22" w:rsidP="00FD0F5B">
      <w:pPr>
        <w:pStyle w:val="footnote"/>
      </w:pPr>
    </w:p>
  </w:footnote>
  <w:footnote w:id="468">
    <w:p w14:paraId="42CB649E" w14:textId="51241491" w:rsidR="00F35C22" w:rsidRPr="00F35C22" w:rsidRDefault="00F35C22" w:rsidP="00F35C22">
      <w:pPr>
        <w:pStyle w:val="FootnoteText"/>
      </w:pPr>
      <w:r w:rsidRPr="00F35C22">
        <w:rPr>
          <w:vertAlign w:val="superscript"/>
        </w:rPr>
        <w:footnoteRef/>
      </w:r>
      <w:r w:rsidRPr="00F35C22">
        <w:t>Global Brand Holdings, LLC v.</w:t>
      </w:r>
      <w:r w:rsidRPr="00F35C22">
        <w:t xml:space="preserve"> </w:t>
      </w:r>
      <w:r w:rsidRPr="00F35C22">
        <w:t>Church &amp; Dwight Co., 2017 WL 6515419, at *6 (S.D.N.Y.</w:t>
      </w:r>
      <w:r w:rsidRPr="00F35C22">
        <w:t xml:space="preserve"> </w:t>
      </w:r>
      <w:r w:rsidRPr="00F35C22">
        <w:t>Dec.</w:t>
      </w:r>
      <w:r w:rsidRPr="00F35C22">
        <w:t xml:space="preserve"> </w:t>
      </w:r>
      <w:r w:rsidRPr="00F35C22">
        <w:t>19, 2017).</w:t>
      </w:r>
    </w:p>
    <w:p w14:paraId="0FDFD386" w14:textId="77777777" w:rsidR="00F35C22" w:rsidRPr="00370941" w:rsidRDefault="00F35C22" w:rsidP="00FD0F5B">
      <w:pPr>
        <w:pStyle w:val="footnote"/>
      </w:pPr>
    </w:p>
  </w:footnote>
  <w:footnote w:id="469">
    <w:p w14:paraId="066F1B30" w14:textId="4E202670" w:rsidR="00F35C22" w:rsidRPr="00112523" w:rsidRDefault="00F35C22" w:rsidP="00F35C22">
      <w:pPr>
        <w:pStyle w:val="FootnoteText"/>
        <w:rPr>
          <w:lang w:val="da-DK"/>
        </w:rPr>
      </w:pPr>
      <w:r w:rsidRPr="00F35C22">
        <w:rPr>
          <w:vertAlign w:val="superscript"/>
        </w:rPr>
        <w:footnoteRef/>
      </w:r>
      <w:r w:rsidRPr="00F35C22">
        <w:t>104 USPQ2d 1234 (T.T.A.B.</w:t>
      </w:r>
      <w:r w:rsidRPr="00F35C22">
        <w:t xml:space="preserve"> </w:t>
      </w:r>
      <w:r w:rsidRPr="00F35C22">
        <w:t>2012).</w:t>
      </w:r>
    </w:p>
  </w:footnote>
  <w:footnote w:id="470">
    <w:p w14:paraId="32FA46D3" w14:textId="29E05091"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1236-37.</w:t>
      </w:r>
      <w:r w:rsidRPr="00F35C22">
        <w:t xml:space="preserve"> </w:t>
      </w:r>
      <w:r w:rsidRPr="00F35C22">
        <w:t>The TTAB’s decision was on September 27, just over a week before the amendment became effective.</w:t>
      </w:r>
    </w:p>
  </w:footnote>
  <w:footnote w:id="471">
    <w:p w14:paraId="20A3F172" w14:textId="1D7F82F3" w:rsidR="00F35C22" w:rsidRPr="00370941" w:rsidRDefault="00F35C22" w:rsidP="00F35C22">
      <w:pPr>
        <w:pStyle w:val="FootnoteText"/>
      </w:pPr>
      <w:r w:rsidRPr="00F35C22">
        <w:rPr>
          <w:vertAlign w:val="superscript"/>
        </w:rPr>
        <w:footnoteRef/>
      </w:r>
      <w:r w:rsidRPr="00F35C22">
        <w:t>Because the amendment only applies to “any action commenced on or after the date of enactment of this Act,” there could be pending cases to which the 2006 version of this section will apply.</w:t>
      </w:r>
      <w:r w:rsidRPr="00F35C22">
        <w:t xml:space="preserve"> </w:t>
      </w:r>
      <w:r w:rsidRPr="00F35C22">
        <w:rPr>
          <w:i/>
        </w:rPr>
        <w:t>See</w:t>
      </w:r>
      <w:r w:rsidRPr="00F35C22">
        <w:t xml:space="preserve"> P.L.</w:t>
      </w:r>
      <w:r w:rsidRPr="00F35C22">
        <w:t xml:space="preserve"> </w:t>
      </w:r>
      <w:r w:rsidRPr="00F35C22">
        <w:t>112-190, §1(b) (Oct.</w:t>
      </w:r>
      <w:r w:rsidRPr="00F35C22">
        <w:t xml:space="preserve"> </w:t>
      </w:r>
      <w:r w:rsidRPr="00F35C22">
        <w:t>5, 2012).</w:t>
      </w:r>
      <w:r w:rsidRPr="00F35C22">
        <w:t xml:space="preserve"> </w:t>
      </w:r>
      <w:r w:rsidRPr="00F35C22">
        <w:t xml:space="preserve">In </w:t>
      </w:r>
      <w:r w:rsidRPr="00F35C22">
        <w:rPr>
          <w:rStyle w:val="BCasenamefull"/>
        </w:rPr>
        <w:t xml:space="preserve">Under </w:t>
      </w:r>
      <w:proofErr w:type="spellStart"/>
      <w:r w:rsidRPr="00F35C22">
        <w:rPr>
          <w:rStyle w:val="BCasenamefull"/>
        </w:rPr>
        <w:t>Armour</w:t>
      </w:r>
      <w:proofErr w:type="spellEnd"/>
      <w:r w:rsidRPr="00F35C22">
        <w:rPr>
          <w:rStyle w:val="BCasenamefull"/>
        </w:rPr>
        <w:t>, Inc. v. Evade, LLC</w:t>
      </w:r>
      <w:r w:rsidRPr="00F35C22">
        <w:t>, 2013 TTAB LEXIS 74 (T.T.A.B.</w:t>
      </w:r>
      <w:r w:rsidRPr="00F35C22">
        <w:t xml:space="preserve"> </w:t>
      </w:r>
      <w:r w:rsidRPr="00F35C22">
        <w:t>Feb.</w:t>
      </w:r>
      <w:r w:rsidRPr="00F35C22">
        <w:t xml:space="preserve"> </w:t>
      </w:r>
      <w:r w:rsidRPr="00F35C22">
        <w:t>14, 2013), the TTAB held that the correcting amendment was not retroactive and therefore the federal registration defense applies to claims of dilution under federal law in PTO proceedings filed before the effective date of the amendment.</w:t>
      </w:r>
    </w:p>
  </w:footnote>
  <w:footnote w:id="472">
    <w:p w14:paraId="65A51795" w14:textId="164838D0" w:rsidR="00F35C22" w:rsidRPr="00370941" w:rsidRDefault="00F35C22" w:rsidP="00F35C22">
      <w:pPr>
        <w:pStyle w:val="FootnoteText"/>
      </w:pPr>
      <w:r w:rsidRPr="00F35C22">
        <w:rPr>
          <w:rStyle w:val="FootnoteReference"/>
          <w:rFonts w:eastAsiaTheme="majorEastAsia"/>
        </w:rPr>
        <w:footnoteRef/>
      </w:r>
      <w:r w:rsidRPr="00F35C22">
        <w:t xml:space="preserve">In </w:t>
      </w:r>
      <w:r w:rsidRPr="00F35C22">
        <w:rPr>
          <w:rStyle w:val="BCasenamefull"/>
        </w:rPr>
        <w:t>GMA Accessories, Inc. v. Dorfman-Pacific Co.</w:t>
      </w:r>
      <w:r w:rsidRPr="00F35C22">
        <w:t>, 2012 U.S.</w:t>
      </w:r>
      <w:r w:rsidRPr="00F35C22">
        <w:t xml:space="preserve"> </w:t>
      </w:r>
      <w:r w:rsidRPr="00F35C22">
        <w:t>Dist.</w:t>
      </w:r>
      <w:r w:rsidRPr="00F35C22">
        <w:t xml:space="preserve"> </w:t>
      </w:r>
      <w:r w:rsidRPr="00F35C22">
        <w:t>LEXIS 161350, at *12 n.4 (S.D.N.Y.</w:t>
      </w:r>
      <w:r w:rsidRPr="00F35C22">
        <w:t xml:space="preserve"> </w:t>
      </w:r>
      <w:r w:rsidRPr="00F35C22">
        <w:t>Nov.</w:t>
      </w:r>
      <w:r w:rsidRPr="00F35C22">
        <w:t xml:space="preserve"> </w:t>
      </w:r>
      <w:r w:rsidRPr="00F35C22">
        <w:t>5, 2012), the court held that the plaintiff’s New York dilution claims were barred by defendant’s registration, but the court did not expressly mention §43(c)(6).</w:t>
      </w:r>
    </w:p>
  </w:footnote>
  <w:footnote w:id="473">
    <w:p w14:paraId="34492489" w14:textId="5E550783" w:rsidR="00F35C22" w:rsidRPr="00370941" w:rsidRDefault="00F35C22" w:rsidP="00F35C22">
      <w:pPr>
        <w:pStyle w:val="FootnoteText"/>
      </w:pPr>
      <w:r w:rsidRPr="00F35C22">
        <w:rPr>
          <w:vertAlign w:val="superscript"/>
        </w:rPr>
        <w:footnoteRef/>
      </w:r>
      <w:r w:rsidRPr="00F35C22">
        <w:t>141 F.3d 886, 46 USPQ2d 1473 (8th Cir.</w:t>
      </w:r>
      <w:r w:rsidRPr="00F35C22">
        <w:t xml:space="preserve"> </w:t>
      </w:r>
      <w:r w:rsidRPr="00F35C22">
        <w:t>1998).</w:t>
      </w:r>
    </w:p>
  </w:footnote>
  <w:footnote w:id="474">
    <w:p w14:paraId="07C1FC25" w14:textId="3FCF6790"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888.</w:t>
      </w:r>
      <w:r w:rsidRPr="00F35C22">
        <w:t xml:space="preserve"> </w:t>
      </w:r>
      <w:r w:rsidRPr="00F35C22">
        <w:t>The original suit began in 1994, before the FTDA existed.</w:t>
      </w:r>
      <w:r w:rsidRPr="00F35C22">
        <w:t xml:space="preserve"> </w:t>
      </w:r>
      <w:r w:rsidRPr="00F35C22">
        <w:t>The FTDA claim was added later.</w:t>
      </w:r>
    </w:p>
  </w:footnote>
  <w:footnote w:id="475">
    <w:p w14:paraId="0CDB94CC" w14:textId="12C4DD80"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890.</w:t>
      </w:r>
    </w:p>
  </w:footnote>
  <w:footnote w:id="476">
    <w:p w14:paraId="26128BEE" w14:textId="29C1D528"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The Eighth Circuit did not dismiss the state dilution claim, however.</w:t>
      </w:r>
      <w:r w:rsidRPr="00F35C22">
        <w:t xml:space="preserve"> </w:t>
      </w:r>
      <w:r w:rsidRPr="00F35C22">
        <w:t>It remanded for a factual determination concerning the defense, noting that the plaintiff might show that the defendant lacked a valid registration.</w:t>
      </w:r>
      <w:r w:rsidRPr="00F35C22">
        <w:t xml:space="preserve"> </w:t>
      </w:r>
      <w:r w:rsidRPr="00F35C22">
        <w:rPr>
          <w:i/>
        </w:rPr>
        <w:t>Id</w:t>
      </w:r>
      <w:r w:rsidRPr="00F35C22">
        <w:t>.</w:t>
      </w:r>
      <w:r w:rsidRPr="00F35C22">
        <w:t xml:space="preserve"> </w:t>
      </w:r>
      <w:r w:rsidRPr="00F35C22">
        <w:t>at 891 n.8.</w:t>
      </w:r>
    </w:p>
  </w:footnote>
  <w:footnote w:id="477">
    <w:p w14:paraId="36EF3D94" w14:textId="33BECAAF" w:rsidR="00F35C22" w:rsidRPr="00370941" w:rsidRDefault="00F35C22" w:rsidP="00F35C22">
      <w:pPr>
        <w:pStyle w:val="FootnoteText"/>
      </w:pPr>
      <w:r w:rsidRPr="00F35C22">
        <w:rPr>
          <w:vertAlign w:val="superscript"/>
        </w:rPr>
        <w:footnoteRef/>
      </w:r>
      <w:r w:rsidRPr="00F35C22">
        <w:t xml:space="preserve">In </w:t>
      </w:r>
      <w:r w:rsidRPr="00F35C22">
        <w:rPr>
          <w:i/>
        </w:rPr>
        <w:t>Jet, Inc</w:t>
      </w:r>
      <w:r w:rsidRPr="00F35C22">
        <w:t>.</w:t>
      </w:r>
      <w:r w:rsidRPr="00F35C22">
        <w:t xml:space="preserve"> </w:t>
      </w:r>
      <w:r w:rsidRPr="00F35C22">
        <w:rPr>
          <w:i/>
        </w:rPr>
        <w:t>v</w:t>
      </w:r>
      <w:r w:rsidRPr="00F35C22">
        <w:t>.</w:t>
      </w:r>
      <w:r w:rsidRPr="00F35C22">
        <w:t xml:space="preserve"> </w:t>
      </w:r>
      <w:r w:rsidRPr="00F35C22">
        <w:rPr>
          <w:i/>
        </w:rPr>
        <w:t>Sewage Aeration Systems</w:t>
      </w:r>
      <w:r w:rsidRPr="00F35C22">
        <w:t>, 165 F.3d 419, 424, 49 USPQ2d 1355 (6th Cir.</w:t>
      </w:r>
      <w:r w:rsidRPr="00F35C22">
        <w:t xml:space="preserve"> </w:t>
      </w:r>
      <w:r w:rsidRPr="00F35C22">
        <w:t>1999), the Sixth Circuit avoided the issue of the applicability of §43(c)(3) to pre-FTDA registrations by noting that if the plaintiff was successful in its effort to challenge the validity of the defendant’s federal registration, then the state claim could go forward.</w:t>
      </w:r>
    </w:p>
  </w:footnote>
  <w:footnote w:id="478">
    <w:p w14:paraId="198EE1B5" w14:textId="77263424" w:rsidR="00F35C22" w:rsidRPr="00370941" w:rsidRDefault="00F35C22" w:rsidP="00F35C22">
      <w:pPr>
        <w:pStyle w:val="FootnoteText"/>
      </w:pPr>
      <w:r w:rsidRPr="00F35C22">
        <w:rPr>
          <w:vertAlign w:val="superscript"/>
        </w:rPr>
        <w:footnoteRef/>
      </w:r>
      <w:r w:rsidRPr="00F35C22">
        <w:t>If a registrant has followed the procedures of §15 of the Lanham Act, 15 U.S.C.</w:t>
      </w:r>
      <w:r w:rsidRPr="00F35C22">
        <w:t xml:space="preserve"> </w:t>
      </w:r>
      <w:r w:rsidRPr="00F35C22">
        <w:t>§1065, then the registration eventually becomes “incontestable.” The grounds for challenging the registration at that point are significantly narrowed.</w:t>
      </w:r>
      <w:r w:rsidRPr="00F35C22">
        <w:t xml:space="preserve"> </w:t>
      </w:r>
      <w:r w:rsidRPr="00F35C22">
        <w:rPr>
          <w:i/>
        </w:rPr>
        <w:t>See id</w:t>
      </w:r>
      <w:r w:rsidRPr="00F35C22">
        <w:t>.</w:t>
      </w:r>
      <w:r w:rsidRPr="00F35C22">
        <w:t xml:space="preserve"> </w:t>
      </w:r>
      <w:r w:rsidRPr="00F35C22">
        <w:t>(listing four defenses);</w:t>
      </w:r>
      <w:r w:rsidRPr="00F35C22">
        <w:t xml:space="preserve"> </w:t>
      </w:r>
      <w:r w:rsidRPr="00F35C22">
        <w:t>15 U.S.C.</w:t>
      </w:r>
      <w:r w:rsidRPr="00F35C22">
        <w:t xml:space="preserve"> </w:t>
      </w:r>
      <w:r w:rsidRPr="00F35C22">
        <w:t>§1064(3)</w:t>
      </w:r>
      <w:proofErr w:type="gramStart"/>
      <w:r w:rsidRPr="00F35C22">
        <w:t>–(</w:t>
      </w:r>
      <w:proofErr w:type="gramEnd"/>
      <w:r w:rsidRPr="00F35C22">
        <w:t>5);</w:t>
      </w:r>
      <w:r w:rsidRPr="00F35C22">
        <w:t xml:space="preserve"> </w:t>
      </w:r>
      <w:r w:rsidRPr="00F35C22">
        <w:rPr>
          <w:i/>
        </w:rPr>
        <w:t>see also</w:t>
      </w:r>
      <w:r w:rsidRPr="00F35C22">
        <w:t xml:space="preserve"> 15 U.S.C.</w:t>
      </w:r>
      <w:r w:rsidRPr="00F35C22">
        <w:t xml:space="preserve"> </w:t>
      </w:r>
      <w:r w:rsidRPr="00F35C22">
        <w:t>§1115(b)(1)–(8).</w:t>
      </w:r>
    </w:p>
  </w:footnote>
  <w:footnote w:id="479">
    <w:p w14:paraId="3DCF7851" w14:textId="1B6AF10A" w:rsidR="00F35C22" w:rsidRPr="00370941" w:rsidRDefault="00F35C22" w:rsidP="00F35C22">
      <w:pPr>
        <w:pStyle w:val="FootnoteText"/>
      </w:pPr>
      <w:r w:rsidRPr="00F35C22">
        <w:rPr>
          <w:vertAlign w:val="superscript"/>
        </w:rPr>
        <w:footnoteRef/>
      </w:r>
      <w:r w:rsidRPr="00F35C22">
        <w:rPr>
          <w:i/>
        </w:rPr>
        <w:t>Jet, Inc</w:t>
      </w:r>
      <w:r w:rsidRPr="00F35C22">
        <w:t>., 165 F.3d at 424;</w:t>
      </w:r>
      <w:r w:rsidRPr="00F35C22">
        <w:t xml:space="preserve"> </w:t>
      </w:r>
      <w:r w:rsidRPr="00F35C22">
        <w:t>Viacom Inc.</w:t>
      </w:r>
      <w:r w:rsidRPr="00F35C22">
        <w:t xml:space="preserve"> </w:t>
      </w:r>
      <w:r w:rsidRPr="00F35C22">
        <w:t>v.</w:t>
      </w:r>
      <w:r w:rsidRPr="00F35C22">
        <w:t xml:space="preserve"> </w:t>
      </w:r>
      <w:r w:rsidRPr="00F35C22">
        <w:t>Ingram Enters., Inc., 141 F.3d 886, 891 n.8, 46 USPQ2d 1473 (8th Cir.</w:t>
      </w:r>
      <w:r w:rsidRPr="00F35C22">
        <w:t xml:space="preserve"> </w:t>
      </w:r>
      <w:r w:rsidRPr="00F35C22">
        <w:t>1998);</w:t>
      </w:r>
      <w:r w:rsidRPr="00F35C22">
        <w:t xml:space="preserve"> </w:t>
      </w:r>
      <w:r w:rsidRPr="00F35C22">
        <w:t>adidas America, Inc.</w:t>
      </w:r>
      <w:r w:rsidRPr="00F35C22">
        <w:t xml:space="preserve"> </w:t>
      </w:r>
      <w:r w:rsidRPr="00F35C22">
        <w:t>v.</w:t>
      </w:r>
      <w:r w:rsidRPr="00F35C22">
        <w:t xml:space="preserve"> </w:t>
      </w:r>
      <w:r w:rsidRPr="00F35C22">
        <w:t>TRB Acquisitions, LLC, 2018 WL 10335661, at *4 (D.</w:t>
      </w:r>
      <w:r w:rsidRPr="00F35C22">
        <w:t xml:space="preserve"> </w:t>
      </w:r>
      <w:r w:rsidRPr="00F35C22">
        <w:t>Or.</w:t>
      </w:r>
      <w:r w:rsidRPr="00F35C22">
        <w:t xml:space="preserve"> </w:t>
      </w:r>
      <w:r w:rsidRPr="00F35C22">
        <w:t>Dec.</w:t>
      </w:r>
      <w:r w:rsidRPr="00F35C22">
        <w:t xml:space="preserve"> </w:t>
      </w:r>
      <w:r w:rsidRPr="00F35C22">
        <w:t>13, 2018) (denying plaintiff’s motion for summary judgment, but noting that plaintiff had challenged defendant’s registration);</w:t>
      </w:r>
      <w:r w:rsidRPr="00F35C22">
        <w:t xml:space="preserve"> </w:t>
      </w:r>
      <w:proofErr w:type="spellStart"/>
      <w:r w:rsidRPr="00F35C22">
        <w:t>Lovetap</w:t>
      </w:r>
      <w:proofErr w:type="spellEnd"/>
      <w:r w:rsidRPr="00F35C22">
        <w:t xml:space="preserve"> LLC v.</w:t>
      </w:r>
      <w:r w:rsidRPr="00F35C22">
        <w:t xml:space="preserve"> </w:t>
      </w:r>
      <w:r w:rsidRPr="00F35C22">
        <w:t>CVS Health Corp., 2017 WL 3250374, at *4 (N.D.</w:t>
      </w:r>
      <w:r w:rsidRPr="00F35C22">
        <w:t xml:space="preserve"> </w:t>
      </w:r>
      <w:r w:rsidRPr="00F35C22">
        <w:t>Ga.</w:t>
      </w:r>
      <w:r w:rsidRPr="00F35C22">
        <w:t xml:space="preserve"> </w:t>
      </w:r>
      <w:r w:rsidRPr="00F35C22">
        <w:t>July 31, 2017) (denying motion to dismiss where plaintiff pleaded invalidity of defendant’s federal registration);</w:t>
      </w:r>
      <w:r w:rsidRPr="00F35C22">
        <w:t xml:space="preserve"> </w:t>
      </w:r>
      <w:r w:rsidRPr="00F35C22">
        <w:t>Waiter.com, Inc.</w:t>
      </w:r>
      <w:r w:rsidRPr="00F35C22">
        <w:t xml:space="preserve"> </w:t>
      </w:r>
      <w:r w:rsidRPr="00F35C22">
        <w:t>v.</w:t>
      </w:r>
      <w:r w:rsidRPr="00F35C22">
        <w:t xml:space="preserve"> </w:t>
      </w:r>
      <w:proofErr w:type="spellStart"/>
      <w:r w:rsidRPr="00F35C22">
        <w:t>Waitr</w:t>
      </w:r>
      <w:proofErr w:type="spellEnd"/>
      <w:r w:rsidRPr="00F35C22">
        <w:t>, Inc., 2016 WL 7443656, at *5 (W.D.</w:t>
      </w:r>
      <w:r w:rsidRPr="00F35C22">
        <w:t xml:space="preserve"> </w:t>
      </w:r>
      <w:r w:rsidRPr="00F35C22">
        <w:t>La.</w:t>
      </w:r>
      <w:r w:rsidRPr="00F35C22">
        <w:t xml:space="preserve"> </w:t>
      </w:r>
      <w:r w:rsidRPr="00F35C22">
        <w:t>Dec.</w:t>
      </w:r>
      <w:r w:rsidRPr="00F35C22">
        <w:t xml:space="preserve"> </w:t>
      </w:r>
      <w:r w:rsidRPr="00F35C22">
        <w:t>22, 2016);</w:t>
      </w:r>
      <w:r w:rsidRPr="00F35C22">
        <w:t xml:space="preserve"> </w:t>
      </w:r>
      <w:proofErr w:type="spellStart"/>
      <w:r w:rsidRPr="00F35C22">
        <w:t>Empresa</w:t>
      </w:r>
      <w:proofErr w:type="spellEnd"/>
      <w:r w:rsidRPr="00F35C22">
        <w:t xml:space="preserve"> Cubana del Tabaco v.</w:t>
      </w:r>
      <w:r w:rsidRPr="00F35C22">
        <w:t xml:space="preserve"> </w:t>
      </w:r>
      <w:proofErr w:type="spellStart"/>
      <w:r w:rsidRPr="00F35C22">
        <w:t>Culbro</w:t>
      </w:r>
      <w:proofErr w:type="spellEnd"/>
      <w:r w:rsidRPr="00F35C22">
        <w:t xml:space="preserve"> Corp., 213 F.</w:t>
      </w:r>
      <w:r w:rsidRPr="00F35C22">
        <w:t xml:space="preserve"> </w:t>
      </w:r>
      <w:r w:rsidRPr="00F35C22">
        <w:t>Supp.</w:t>
      </w:r>
      <w:r w:rsidRPr="00F35C22">
        <w:t xml:space="preserve"> </w:t>
      </w:r>
      <w:r w:rsidRPr="00F35C22">
        <w:t>2d 247, 285 n.58 (S.D.N.Y.</w:t>
      </w:r>
      <w:r w:rsidRPr="00F35C22">
        <w:t xml:space="preserve"> </w:t>
      </w:r>
      <w:r w:rsidRPr="00F35C22">
        <w:t xml:space="preserve">2002), </w:t>
      </w:r>
      <w:r w:rsidRPr="00F35C22">
        <w:rPr>
          <w:i/>
        </w:rPr>
        <w:t xml:space="preserve">aff’d in part, </w:t>
      </w:r>
      <w:proofErr w:type="spellStart"/>
      <w:r w:rsidRPr="00F35C22">
        <w:rPr>
          <w:i/>
        </w:rPr>
        <w:t>rev’d</w:t>
      </w:r>
      <w:proofErr w:type="spellEnd"/>
      <w:r w:rsidRPr="00F35C22">
        <w:rPr>
          <w:i/>
        </w:rPr>
        <w:t xml:space="preserve"> in part on other grounds</w:t>
      </w:r>
      <w:r w:rsidRPr="00F35C22">
        <w:t>, 399 F.3d 462, 73 USPQ2d 1936 (2d Cir.</w:t>
      </w:r>
      <w:r w:rsidRPr="00F35C22">
        <w:t xml:space="preserve"> </w:t>
      </w:r>
      <w:r w:rsidRPr="00F35C22">
        <w:t xml:space="preserve">2005), </w:t>
      </w:r>
      <w:r w:rsidRPr="00F35C22">
        <w:rPr>
          <w:i/>
        </w:rPr>
        <w:t>cert</w:t>
      </w:r>
      <w:r w:rsidRPr="00F35C22">
        <w:t>.</w:t>
      </w:r>
      <w:r w:rsidRPr="00F35C22">
        <w:t xml:space="preserve"> </w:t>
      </w:r>
      <w:r w:rsidRPr="00F35C22">
        <w:rPr>
          <w:i/>
        </w:rPr>
        <w:t>denied</w:t>
      </w:r>
      <w:r w:rsidRPr="00F35C22">
        <w:t>, 547 U.S.</w:t>
      </w:r>
      <w:r w:rsidRPr="00F35C22">
        <w:t xml:space="preserve"> </w:t>
      </w:r>
      <w:r w:rsidRPr="00F35C22">
        <w:t>1205 (2006).</w:t>
      </w:r>
      <w:r w:rsidRPr="00F35C22">
        <w:t xml:space="preserve"> </w:t>
      </w:r>
      <w:r w:rsidRPr="00F35C22">
        <w:rPr>
          <w:i/>
        </w:rPr>
        <w:t>But see</w:t>
      </w:r>
      <w:r w:rsidRPr="00F35C22">
        <w:t xml:space="preserve"> Global Brand Holdings, LLC v.</w:t>
      </w:r>
      <w:r w:rsidRPr="00F35C22">
        <w:t xml:space="preserve"> </w:t>
      </w:r>
      <w:r w:rsidRPr="00F35C22">
        <w:t>Church &amp; Dwight Co., 2017 WL 6515419, at *6 (S.D.N.Y.</w:t>
      </w:r>
      <w:r w:rsidRPr="00F35C22">
        <w:t xml:space="preserve"> </w:t>
      </w:r>
      <w:r w:rsidRPr="00F35C22">
        <w:t>Dec.</w:t>
      </w:r>
      <w:r w:rsidRPr="00F35C22">
        <w:t xml:space="preserve"> </w:t>
      </w:r>
      <w:r w:rsidRPr="00F35C22">
        <w:t>19, 2017) (a mere claim for cancellation of a registered mark does not avoid the bar of §43(c)(6)).</w:t>
      </w:r>
    </w:p>
  </w:footnote>
  <w:footnote w:id="480">
    <w:p w14:paraId="326B4C02" w14:textId="6FB4188B" w:rsidR="00F35C22" w:rsidRPr="00370941" w:rsidRDefault="00F35C22" w:rsidP="00F35C22">
      <w:pPr>
        <w:pStyle w:val="FootnoteText"/>
        <w:rPr>
          <w:lang w:val="da-DK"/>
        </w:rPr>
      </w:pPr>
      <w:r w:rsidRPr="00F35C22">
        <w:rPr>
          <w:vertAlign w:val="superscript"/>
        </w:rPr>
        <w:footnoteRef/>
      </w:r>
      <w:r w:rsidRPr="00F35C22">
        <w:t>141 F.3d at 889–90.</w:t>
      </w:r>
    </w:p>
  </w:footnote>
  <w:footnote w:id="481">
    <w:p w14:paraId="3E6F5205" w14:textId="70ADC3DA"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889.</w:t>
      </w:r>
    </w:p>
  </w:footnote>
  <w:footnote w:id="482">
    <w:p w14:paraId="76AA47F6" w14:textId="553F7D60"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890.</w:t>
      </w:r>
    </w:p>
  </w:footnote>
  <w:footnote w:id="483">
    <w:p w14:paraId="7B8520E3" w14:textId="4F075234" w:rsidR="00F35C22" w:rsidRPr="00370941" w:rsidRDefault="00F35C22" w:rsidP="00F35C22">
      <w:pPr>
        <w:pStyle w:val="FootnoteText"/>
      </w:pPr>
      <w:r w:rsidRPr="00F35C22">
        <w:rPr>
          <w:vertAlign w:val="superscript"/>
        </w:rPr>
        <w:footnoteRef/>
      </w:r>
      <w:r w:rsidRPr="00F35C22">
        <w:t>The registrant’s argument is stronger if the registration is incontestable.</w:t>
      </w:r>
    </w:p>
  </w:footnote>
  <w:footnote w:id="484">
    <w:p w14:paraId="12500C95" w14:textId="7FB9BD63" w:rsidR="00F35C22" w:rsidRPr="00370941" w:rsidRDefault="00F35C22" w:rsidP="00F35C22">
      <w:pPr>
        <w:pStyle w:val="FootnoteText"/>
      </w:pPr>
      <w:r w:rsidRPr="00F35C22">
        <w:rPr>
          <w:vertAlign w:val="superscript"/>
        </w:rPr>
        <w:footnoteRef/>
      </w:r>
      <w:r w:rsidRPr="00F35C22">
        <w:t>Indeed, as discussed in Section V.A, above, until a 2012 amendment to this subsection, it might have been a bar to a federal dilution claim.</w:t>
      </w:r>
      <w:r w:rsidRPr="00F35C22">
        <w:t xml:space="preserve"> </w:t>
      </w:r>
      <w:r w:rsidRPr="00F35C22">
        <w:t>Academy of Motion Picture Arts &amp; Sciences v.</w:t>
      </w:r>
      <w:r w:rsidRPr="00F35C22">
        <w:t xml:space="preserve"> </w:t>
      </w:r>
      <w:r w:rsidRPr="00F35C22">
        <w:t>Alliance of Professionals &amp; Consultants, Inc., 104 USPQ2d 1234, 1236-37 (T.T.A.B.</w:t>
      </w:r>
      <w:r w:rsidRPr="00F35C22">
        <w:t xml:space="preserve"> </w:t>
      </w:r>
      <w:r w:rsidRPr="00F35C22">
        <w:t>2012) (holding that the original TDRA version of the federal registration defense barred federal dilution claims against federally registered marks).</w:t>
      </w:r>
      <w:r w:rsidRPr="00F35C22">
        <w:t xml:space="preserve"> </w:t>
      </w:r>
      <w:r w:rsidRPr="00F35C22">
        <w:rPr>
          <w:i/>
        </w:rPr>
        <w:t>Viacom</w:t>
      </w:r>
      <w:r w:rsidRPr="00F35C22">
        <w:t xml:space="preserve"> was decided prior to the TDRA.</w:t>
      </w:r>
      <w:r w:rsidRPr="00F35C22">
        <w:t xml:space="preserve"> </w:t>
      </w:r>
      <w:r w:rsidRPr="00F35C22">
        <w:t>Under the original FTDA, there was no indication in the statute that it could preclude federal dilution claims against federally registered marks.</w:t>
      </w:r>
      <w:r w:rsidRPr="00F35C22">
        <w:t xml:space="preserve"> </w:t>
      </w:r>
      <w:r w:rsidRPr="00F35C22">
        <w:t>The issue was injected by the TDRA in 2006.</w:t>
      </w:r>
      <w:r w:rsidRPr="00F35C22">
        <w:t xml:space="preserve"> </w:t>
      </w:r>
      <w:r w:rsidRPr="00F35C22">
        <w:t>The 2012 amendment discussed in §</w:t>
      </w:r>
      <w:proofErr w:type="gramStart"/>
      <w:r w:rsidRPr="00F35C22">
        <w:t>V.A</w:t>
      </w:r>
      <w:proofErr w:type="gramEnd"/>
      <w:r w:rsidRPr="00F35C22">
        <w:t>, above, appears to have eliminated this issue for newly filed cases.</w:t>
      </w:r>
    </w:p>
  </w:footnote>
  <w:footnote w:id="485">
    <w:p w14:paraId="33EA4856" w14:textId="13A3864A" w:rsidR="00F35C22" w:rsidRPr="00370941" w:rsidRDefault="00F35C22" w:rsidP="00F35C22">
      <w:pPr>
        <w:pStyle w:val="FootnoteText"/>
      </w:pPr>
      <w:r w:rsidRPr="00F35C22">
        <w:rPr>
          <w:vertAlign w:val="superscript"/>
        </w:rPr>
        <w:footnoteRef/>
      </w:r>
      <w:r w:rsidRPr="00F35C22">
        <w:t>103 F.</w:t>
      </w:r>
      <w:r w:rsidRPr="00F35C22">
        <w:t xml:space="preserve"> </w:t>
      </w:r>
      <w:r w:rsidRPr="00F35C22">
        <w:t>Supp.</w:t>
      </w:r>
      <w:r w:rsidRPr="00F35C22">
        <w:t xml:space="preserve"> </w:t>
      </w:r>
      <w:r w:rsidRPr="00F35C22">
        <w:t>2d 935 (S.D.</w:t>
      </w:r>
      <w:r w:rsidRPr="00F35C22">
        <w:t xml:space="preserve"> </w:t>
      </w:r>
      <w:r w:rsidRPr="00F35C22">
        <w:t>Tex.</w:t>
      </w:r>
      <w:r w:rsidRPr="00F35C22">
        <w:t xml:space="preserve"> </w:t>
      </w:r>
      <w:r w:rsidRPr="00F35C22">
        <w:t xml:space="preserve">1999) (magistrate judge decision), </w:t>
      </w:r>
      <w:r w:rsidRPr="00F35C22">
        <w:rPr>
          <w:i/>
        </w:rPr>
        <w:t>aff’d in part, vacated in part</w:t>
      </w:r>
      <w:r w:rsidRPr="00F35C22">
        <w:t>, 214 F.3d 658, 55 USPQ2d 1225 (5th Cir.</w:t>
      </w:r>
      <w:r w:rsidRPr="00F35C22">
        <w:t xml:space="preserve"> </w:t>
      </w:r>
      <w:r w:rsidRPr="00F35C22">
        <w:t>2000).</w:t>
      </w:r>
    </w:p>
  </w:footnote>
  <w:footnote w:id="486">
    <w:p w14:paraId="1E44C665" w14:textId="03637A29" w:rsidR="00F35C22" w:rsidRPr="00370941" w:rsidRDefault="00F35C22" w:rsidP="00F35C22">
      <w:pPr>
        <w:pStyle w:val="FootnoteText"/>
      </w:pPr>
      <w:r w:rsidRPr="00F35C22">
        <w:rPr>
          <w:vertAlign w:val="superscript"/>
        </w:rPr>
        <w:footnoteRef/>
      </w:r>
      <w:r w:rsidRPr="00F35C22">
        <w:t>The plaintiff filed an action for a declaratory judgment of noninfringement;</w:t>
      </w:r>
      <w:r w:rsidRPr="00F35C22">
        <w:t xml:space="preserve"> </w:t>
      </w:r>
      <w:r w:rsidRPr="00F35C22">
        <w:t>the defendant counterclaimed for infringement and dilution.</w:t>
      </w:r>
      <w:r w:rsidRPr="00F35C22">
        <w:t xml:space="preserve"> </w:t>
      </w:r>
      <w:r w:rsidRPr="00F35C22">
        <w:rPr>
          <w:i/>
        </w:rPr>
        <w:t>Id</w:t>
      </w:r>
      <w:r w:rsidRPr="00F35C22">
        <w:t>.</w:t>
      </w:r>
      <w:r w:rsidRPr="00F35C22">
        <w:t xml:space="preserve"> </w:t>
      </w:r>
      <w:r w:rsidRPr="00F35C22">
        <w:t>at 940.</w:t>
      </w:r>
    </w:p>
  </w:footnote>
  <w:footnote w:id="487">
    <w:p w14:paraId="7978E421" w14:textId="1A522FFE"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942.</w:t>
      </w:r>
    </w:p>
  </w:footnote>
  <w:footnote w:id="488">
    <w:p w14:paraId="3230A755" w14:textId="34156CCF"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976–77.</w:t>
      </w:r>
      <w:r w:rsidRPr="00F35C22">
        <w:t xml:space="preserve"> </w:t>
      </w:r>
      <w:r w:rsidRPr="00F35C22">
        <w:t>Originally, the magazine was devoted almost exclusively to articles about polo and was distributed largely to members of the United States Polo Association.</w:t>
      </w:r>
      <w:r w:rsidRPr="00F35C22">
        <w:t xml:space="preserve"> </w:t>
      </w:r>
      <w:r w:rsidRPr="00F35C22">
        <w:rPr>
          <w:i/>
        </w:rPr>
        <w:t>Id</w:t>
      </w:r>
      <w:r w:rsidRPr="00F35C22">
        <w:t>.</w:t>
      </w:r>
      <w:r w:rsidRPr="00F35C22">
        <w:t xml:space="preserve"> </w:t>
      </w:r>
      <w:r w:rsidRPr="00F35C22">
        <w:t>at 943.</w:t>
      </w:r>
      <w:r w:rsidRPr="00F35C22">
        <w:t xml:space="preserve"> </w:t>
      </w:r>
      <w:r w:rsidRPr="00F35C22">
        <w:t>Shortly after the plaintiff purchased the magazine from its original owners, it altered the content, with far greater emphasis on “lifestyle” articles and with expanded distribution.</w:t>
      </w:r>
      <w:r w:rsidRPr="00F35C22">
        <w:t xml:space="preserve"> </w:t>
      </w:r>
      <w:r w:rsidRPr="00F35C22">
        <w:rPr>
          <w:i/>
        </w:rPr>
        <w:t>Id</w:t>
      </w:r>
      <w:r w:rsidRPr="00F35C22">
        <w:t>.</w:t>
      </w:r>
      <w:r w:rsidRPr="00F35C22">
        <w:t xml:space="preserve"> </w:t>
      </w:r>
      <w:r w:rsidRPr="00F35C22">
        <w:t>at 945.</w:t>
      </w:r>
      <w:r w:rsidRPr="00F35C22">
        <w:t xml:space="preserve"> </w:t>
      </w:r>
      <w:r w:rsidRPr="00F35C22">
        <w:t xml:space="preserve">The plaintiff continued the prior polo-oriented content in a separate publication called </w:t>
      </w:r>
      <w:r w:rsidRPr="00F35C22">
        <w:rPr>
          <w:i/>
        </w:rPr>
        <w:t>Polo Players Edition</w:t>
      </w:r>
      <w:r w:rsidRPr="00F35C22">
        <w:t>.</w:t>
      </w:r>
      <w:r w:rsidRPr="00F35C22">
        <w:t xml:space="preserve"> </w:t>
      </w:r>
      <w:r w:rsidRPr="00F35C22">
        <w:rPr>
          <w:i/>
        </w:rPr>
        <w:t>Id</w:t>
      </w:r>
      <w:r w:rsidRPr="00F35C22">
        <w:t>.</w:t>
      </w:r>
      <w:r w:rsidRPr="00F35C22">
        <w:t xml:space="preserve"> </w:t>
      </w:r>
      <w:r w:rsidRPr="00F35C22">
        <w:t>at 943.</w:t>
      </w:r>
    </w:p>
  </w:footnote>
  <w:footnote w:id="489">
    <w:p w14:paraId="4FD212EB" w14:textId="34FC1100"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977.</w:t>
      </w:r>
    </w:p>
  </w:footnote>
  <w:footnote w:id="490">
    <w:p w14:paraId="77DE5375" w14:textId="4524FD23" w:rsidR="00F35C22" w:rsidRPr="00370941" w:rsidRDefault="00F35C22" w:rsidP="00F35C22">
      <w:pPr>
        <w:pStyle w:val="FootnoteText"/>
      </w:pPr>
      <w:r w:rsidRPr="00F35C22">
        <w:rPr>
          <w:vertAlign w:val="superscript"/>
        </w:rPr>
        <w:footnoteRef/>
      </w:r>
      <w:r w:rsidRPr="00F35C22">
        <w:rPr>
          <w:i/>
        </w:rPr>
        <w:t>Id</w:t>
      </w:r>
      <w:r w:rsidRPr="00F35C22">
        <w:t>.</w:t>
      </w:r>
    </w:p>
  </w:footnote>
  <w:footnote w:id="491">
    <w:p w14:paraId="2AE5CC0A" w14:textId="7ABE15E0" w:rsidR="00F35C22" w:rsidRPr="00370941" w:rsidRDefault="00F35C22" w:rsidP="00F35C22">
      <w:pPr>
        <w:pStyle w:val="FootnoteText"/>
      </w:pPr>
      <w:r w:rsidRPr="00F35C22">
        <w:rPr>
          <w:vertAlign w:val="superscript"/>
        </w:rPr>
        <w:footnoteRef/>
      </w:r>
      <w:r w:rsidRPr="00F35C22">
        <w:rPr>
          <w:i/>
        </w:rPr>
        <w:t>See, e</w:t>
      </w:r>
      <w:r w:rsidRPr="00F35C22">
        <w:t>.</w:t>
      </w:r>
      <w:r w:rsidRPr="00F35C22">
        <w:rPr>
          <w:i/>
        </w:rPr>
        <w:t>g</w:t>
      </w:r>
      <w:r w:rsidRPr="00F35C22">
        <w:t>., Pharmacia Corp.</w:t>
      </w:r>
      <w:r w:rsidRPr="00F35C22">
        <w:t xml:space="preserve"> </w:t>
      </w:r>
      <w:r w:rsidRPr="00F35C22">
        <w:t>v.</w:t>
      </w:r>
      <w:r w:rsidRPr="00F35C22">
        <w:t xml:space="preserve"> </w:t>
      </w:r>
      <w:r w:rsidRPr="00F35C22">
        <w:t>Alcon Labs., Inc., 201 F.</w:t>
      </w:r>
      <w:r w:rsidRPr="00F35C22">
        <w:t xml:space="preserve"> </w:t>
      </w:r>
      <w:r w:rsidRPr="00F35C22">
        <w:t>Supp.</w:t>
      </w:r>
      <w:r w:rsidRPr="00F35C22">
        <w:t xml:space="preserve"> </w:t>
      </w:r>
      <w:r w:rsidRPr="00F35C22">
        <w:t>2d 335, 386 (D.N.J.</w:t>
      </w:r>
      <w:r w:rsidRPr="00F35C22">
        <w:t xml:space="preserve"> </w:t>
      </w:r>
      <w:r w:rsidRPr="00F35C22">
        <w:t>2002) (claim under New Jersey law barred once defendant’s mark was federally registered).</w:t>
      </w:r>
    </w:p>
  </w:footnote>
  <w:footnote w:id="492">
    <w:p w14:paraId="2B208358" w14:textId="0D654652" w:rsidR="00F35C22" w:rsidRPr="00370941" w:rsidRDefault="00F35C22" w:rsidP="00F35C22">
      <w:pPr>
        <w:pStyle w:val="FootnoteText"/>
      </w:pPr>
      <w:r w:rsidRPr="00F35C22">
        <w:rPr>
          <w:vertAlign w:val="superscript"/>
        </w:rPr>
        <w:footnoteRef/>
      </w:r>
      <w:r w:rsidRPr="00F35C22">
        <w:rPr>
          <w:i/>
        </w:rPr>
        <w:t>See</w:t>
      </w:r>
      <w:r w:rsidRPr="00F35C22">
        <w:t xml:space="preserve"> </w:t>
      </w:r>
      <w:r w:rsidRPr="00F35C22">
        <w:rPr>
          <w:smallCaps/>
        </w:rPr>
        <w:t>H.R.</w:t>
      </w:r>
      <w:r w:rsidRPr="00F35C22">
        <w:rPr>
          <w:smallCaps/>
        </w:rPr>
        <w:t xml:space="preserve"> </w:t>
      </w:r>
      <w:r w:rsidRPr="00F35C22">
        <w:rPr>
          <w:smallCaps/>
        </w:rPr>
        <w:t>Rep.</w:t>
      </w:r>
      <w:r w:rsidRPr="00F35C22">
        <w:rPr>
          <w:smallCaps/>
        </w:rPr>
        <w:t xml:space="preserve"> </w:t>
      </w:r>
      <w:r w:rsidRPr="00F35C22">
        <w:rPr>
          <w:smallCaps/>
        </w:rPr>
        <w:t>100-374,</w:t>
      </w:r>
      <w:r w:rsidRPr="00F35C22">
        <w:t xml:space="preserve"> at 7 (Nov.</w:t>
      </w:r>
      <w:r w:rsidRPr="00F35C22">
        <w:t xml:space="preserve"> </w:t>
      </w:r>
      <w:r w:rsidRPr="00F35C22">
        <w:t>30, 1995) (noting that §43(c)(6) [then §43(c)(3)] “provides a further incentive for the federal registration of marks”).</w:t>
      </w:r>
    </w:p>
  </w:footnote>
  <w:footnote w:id="493">
    <w:p w14:paraId="1586EDBF" w14:textId="2784068D" w:rsidR="00F35C22" w:rsidRPr="00370941" w:rsidRDefault="00F35C22" w:rsidP="00F35C22">
      <w:pPr>
        <w:pStyle w:val="FootnoteText"/>
      </w:pPr>
      <w:r w:rsidRPr="00F35C22">
        <w:rPr>
          <w:vertAlign w:val="superscript"/>
        </w:rPr>
        <w:footnoteRef/>
      </w:r>
      <w:r w:rsidRPr="00F35C22">
        <w:t>790 So.2d 525 (Fla.</w:t>
      </w:r>
      <w:r w:rsidRPr="00F35C22">
        <w:t xml:space="preserve"> </w:t>
      </w:r>
      <w:r w:rsidRPr="00F35C22">
        <w:t>Dist.</w:t>
      </w:r>
      <w:r w:rsidRPr="00F35C22">
        <w:t xml:space="preserve"> </w:t>
      </w:r>
      <w:r w:rsidRPr="00F35C22">
        <w:t>Ct.</w:t>
      </w:r>
      <w:r w:rsidRPr="00F35C22">
        <w:t xml:space="preserve"> </w:t>
      </w:r>
      <w:r w:rsidRPr="00F35C22">
        <w:t>App.</w:t>
      </w:r>
      <w:r w:rsidRPr="00F35C22">
        <w:t xml:space="preserve"> </w:t>
      </w:r>
      <w:r w:rsidRPr="00F35C22">
        <w:t>2001).</w:t>
      </w:r>
    </w:p>
  </w:footnote>
  <w:footnote w:id="494">
    <w:p w14:paraId="42A2D8D8" w14:textId="4475A7F6"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529.</w:t>
      </w:r>
    </w:p>
  </w:footnote>
  <w:footnote w:id="495">
    <w:p w14:paraId="4C89EDE6" w14:textId="01476EA4" w:rsidR="00F35C22" w:rsidRPr="00370941" w:rsidRDefault="00F35C22" w:rsidP="00F35C22">
      <w:pPr>
        <w:pStyle w:val="FootnoteText"/>
      </w:pPr>
      <w:r w:rsidRPr="00F35C22">
        <w:rPr>
          <w:vertAlign w:val="superscript"/>
        </w:rPr>
        <w:footnoteRef/>
      </w:r>
      <w:r w:rsidRPr="00F35C22">
        <w:rPr>
          <w:smallCaps/>
        </w:rPr>
        <w:t>U.S.</w:t>
      </w:r>
      <w:r w:rsidRPr="00F35C22">
        <w:rPr>
          <w:smallCaps/>
        </w:rPr>
        <w:t xml:space="preserve"> </w:t>
      </w:r>
      <w:r w:rsidRPr="00F35C22">
        <w:rPr>
          <w:smallCaps/>
        </w:rPr>
        <w:t>Const.</w:t>
      </w:r>
      <w:r w:rsidRPr="00F35C22">
        <w:rPr>
          <w:smallCaps/>
        </w:rPr>
        <w:t xml:space="preserve"> </w:t>
      </w:r>
      <w:r w:rsidRPr="00F35C22">
        <w:t>art.</w:t>
      </w:r>
      <w:r w:rsidRPr="00F35C22">
        <w:t xml:space="preserve"> </w:t>
      </w:r>
      <w:r w:rsidRPr="00F35C22">
        <w:t>I, §8, cl.</w:t>
      </w:r>
      <w:r w:rsidRPr="00F35C22">
        <w:t xml:space="preserve"> </w:t>
      </w:r>
      <w:r w:rsidRPr="00F35C22">
        <w:t>8.</w:t>
      </w:r>
      <w:r w:rsidRPr="00F35C22">
        <w:t xml:space="preserve"> </w:t>
      </w:r>
      <w:r w:rsidRPr="00F35C22">
        <w:t>Congress is also empowered to grant a copyright monopoly for limited times.</w:t>
      </w:r>
      <w:r w:rsidRPr="00F35C22">
        <w:t xml:space="preserve"> </w:t>
      </w:r>
      <w:r w:rsidRPr="00F35C22">
        <w:t>Much of the discussion presented here applies equally to copyrights.</w:t>
      </w:r>
      <w:r w:rsidRPr="00F35C22">
        <w:t xml:space="preserve"> </w:t>
      </w:r>
      <w:r w:rsidRPr="00F35C22">
        <w:t>However, it should be remembered that the Copyright Act contains defenses that are not available against patents and that could broaden a potential argument in favor of a defense against dilution.</w:t>
      </w:r>
      <w:r w:rsidRPr="00F35C22">
        <w:t xml:space="preserve"> </w:t>
      </w:r>
      <w:r w:rsidRPr="00F35C22">
        <w:t xml:space="preserve">That is because Congress intended to leave a greater amount of copyrightable material in the public </w:t>
      </w:r>
      <w:proofErr w:type="gramStart"/>
      <w:r w:rsidRPr="00F35C22">
        <w:t>domain, and</w:t>
      </w:r>
      <w:proofErr w:type="gramEnd"/>
      <w:r w:rsidRPr="00F35C22">
        <w:t xml:space="preserve"> subjecting it to dilution claims would subvert that intent.</w:t>
      </w:r>
    </w:p>
  </w:footnote>
  <w:footnote w:id="496">
    <w:p w14:paraId="423025FD" w14:textId="70B95DA2" w:rsidR="00F35C22" w:rsidRPr="00370941" w:rsidRDefault="00F35C22" w:rsidP="00F35C22">
      <w:pPr>
        <w:pStyle w:val="FootnoteText"/>
      </w:pPr>
      <w:r w:rsidRPr="00F35C22">
        <w:rPr>
          <w:vertAlign w:val="superscript"/>
        </w:rPr>
        <w:footnoteRef/>
      </w:r>
      <w:r w:rsidRPr="00F35C22">
        <w:rPr>
          <w:i/>
        </w:rPr>
        <w:t>See</w:t>
      </w:r>
      <w:r w:rsidRPr="00F35C22">
        <w:t xml:space="preserve"> Nabisco, Inc.</w:t>
      </w:r>
      <w:r w:rsidRPr="00F35C22">
        <w:t xml:space="preserve"> </w:t>
      </w:r>
      <w:r w:rsidRPr="00F35C22">
        <w:t>v.</w:t>
      </w:r>
      <w:r w:rsidRPr="00F35C22">
        <w:t xml:space="preserve"> </w:t>
      </w:r>
      <w:r w:rsidRPr="00F35C22">
        <w:t>PF Brands, Inc., 191 F.3d 208, 51 USPQ2d 1882 (2d Cir.</w:t>
      </w:r>
      <w:r w:rsidRPr="00F35C22">
        <w:t xml:space="preserve"> </w:t>
      </w:r>
      <w:r w:rsidRPr="00F35C22">
        <w:t>1999) (issuing an injunction against crackers whose shapes diluted the shape of Goldfish crackers).</w:t>
      </w:r>
    </w:p>
  </w:footnote>
  <w:footnote w:id="497">
    <w:p w14:paraId="60976DD2" w14:textId="7143E759" w:rsidR="00F35C22" w:rsidRPr="00370941" w:rsidRDefault="00F35C22" w:rsidP="00F35C22">
      <w:pPr>
        <w:pStyle w:val="FootnoteText"/>
      </w:pPr>
      <w:r w:rsidRPr="00F35C22">
        <w:rPr>
          <w:vertAlign w:val="superscript"/>
        </w:rPr>
        <w:footnoteRef/>
      </w:r>
      <w:r w:rsidRPr="00F35C22">
        <w:rPr>
          <w:i/>
        </w:rPr>
        <w:t>See</w:t>
      </w:r>
      <w:r w:rsidRPr="00F35C22">
        <w:t xml:space="preserve"> L.A.</w:t>
      </w:r>
      <w:r w:rsidRPr="00F35C22">
        <w:t xml:space="preserve"> </w:t>
      </w:r>
      <w:r w:rsidRPr="00F35C22">
        <w:t>Gear, Inc.</w:t>
      </w:r>
      <w:r w:rsidRPr="00F35C22">
        <w:t xml:space="preserve"> </w:t>
      </w:r>
      <w:r w:rsidRPr="00F35C22">
        <w:t>v.</w:t>
      </w:r>
      <w:r w:rsidRPr="00F35C22">
        <w:t xml:space="preserve"> </w:t>
      </w:r>
      <w:r w:rsidRPr="00F35C22">
        <w:t xml:space="preserve">Thom </w:t>
      </w:r>
      <w:proofErr w:type="spellStart"/>
      <w:r w:rsidRPr="00F35C22">
        <w:t>McAn</w:t>
      </w:r>
      <w:proofErr w:type="spellEnd"/>
      <w:r w:rsidRPr="00F35C22">
        <w:t xml:space="preserve"> Shoe Co., 988 F.2d 1117, 1121–22, 25 USPQ2d 1913 (Fed.</w:t>
      </w:r>
      <w:r w:rsidRPr="00F35C22">
        <w:t xml:space="preserve"> </w:t>
      </w:r>
      <w:r w:rsidRPr="00F35C22">
        <w:t xml:space="preserve">Cir.), </w:t>
      </w:r>
      <w:r w:rsidRPr="00F35C22">
        <w:rPr>
          <w:i/>
        </w:rPr>
        <w:t>cert</w:t>
      </w:r>
      <w:r w:rsidRPr="00F35C22">
        <w:t>.</w:t>
      </w:r>
      <w:r w:rsidRPr="00F35C22">
        <w:t xml:space="preserve"> </w:t>
      </w:r>
      <w:r w:rsidRPr="00F35C22">
        <w:rPr>
          <w:i/>
        </w:rPr>
        <w:t>denied</w:t>
      </w:r>
      <w:r w:rsidRPr="00F35C22">
        <w:t>, 510 U.S.</w:t>
      </w:r>
      <w:r w:rsidRPr="00F35C22">
        <w:t xml:space="preserve"> </w:t>
      </w:r>
      <w:r w:rsidRPr="00F35C22">
        <w:t>908 (1993);</w:t>
      </w:r>
      <w:r w:rsidRPr="00F35C22">
        <w:t xml:space="preserve"> </w:t>
      </w:r>
      <w:r w:rsidRPr="00F35C22">
        <w:rPr>
          <w:i/>
        </w:rPr>
        <w:t>see also</w:t>
      </w:r>
      <w:r w:rsidRPr="00F35C22">
        <w:t xml:space="preserve"> </w:t>
      </w:r>
      <w:proofErr w:type="spellStart"/>
      <w:r w:rsidRPr="00F35C22">
        <w:t>TrafFix</w:t>
      </w:r>
      <w:proofErr w:type="spellEnd"/>
      <w:r w:rsidRPr="00F35C22">
        <w:t xml:space="preserve"> Devices, Inc.</w:t>
      </w:r>
      <w:r w:rsidRPr="00F35C22">
        <w:t xml:space="preserve"> </w:t>
      </w:r>
      <w:r w:rsidRPr="00F35C22">
        <w:t>v.</w:t>
      </w:r>
      <w:r w:rsidRPr="00F35C22">
        <w:t xml:space="preserve"> </w:t>
      </w:r>
      <w:r w:rsidRPr="00F35C22">
        <w:t>Marketing Displays, Inc., 532 U.S.</w:t>
      </w:r>
      <w:r w:rsidRPr="00F35C22">
        <w:t xml:space="preserve"> </w:t>
      </w:r>
      <w:r w:rsidRPr="00F35C22">
        <w:t>23, 34–35, 58 USPQ2d 1001 (2001).</w:t>
      </w:r>
    </w:p>
  </w:footnote>
  <w:footnote w:id="498">
    <w:p w14:paraId="19A94941" w14:textId="550F2AFB" w:rsidR="00F35C22" w:rsidRPr="00370941" w:rsidRDefault="00F35C22" w:rsidP="00F35C22">
      <w:pPr>
        <w:pStyle w:val="FootnoteText"/>
      </w:pPr>
      <w:r w:rsidRPr="00F35C22">
        <w:rPr>
          <w:vertAlign w:val="superscript"/>
        </w:rPr>
        <w:footnoteRef/>
      </w:r>
      <w:r w:rsidRPr="00F35C22">
        <w:t>Bonito Boats, Inc.</w:t>
      </w:r>
      <w:r w:rsidRPr="00F35C22">
        <w:t xml:space="preserve"> </w:t>
      </w:r>
      <w:r w:rsidRPr="00F35C22">
        <w:t>v.</w:t>
      </w:r>
      <w:r w:rsidRPr="00F35C22">
        <w:t xml:space="preserve"> </w:t>
      </w:r>
      <w:r w:rsidRPr="00F35C22">
        <w:t>Thunder Craft Boats, Inc., 489 U.S.</w:t>
      </w:r>
      <w:r w:rsidRPr="00F35C22">
        <w:t xml:space="preserve"> </w:t>
      </w:r>
      <w:r w:rsidRPr="00F35C22">
        <w:t>141, 9 USPQ2d 1847 (1989);</w:t>
      </w:r>
      <w:r w:rsidRPr="00F35C22">
        <w:t xml:space="preserve"> </w:t>
      </w:r>
      <w:r w:rsidRPr="00F35C22">
        <w:t>Sears, Roebuck &amp; Co.</w:t>
      </w:r>
      <w:r w:rsidRPr="00F35C22">
        <w:t xml:space="preserve"> </w:t>
      </w:r>
      <w:r w:rsidRPr="00F35C22">
        <w:t>v.</w:t>
      </w:r>
      <w:r w:rsidRPr="00F35C22">
        <w:t xml:space="preserve"> </w:t>
      </w:r>
      <w:r w:rsidRPr="00F35C22">
        <w:t>Stiffel Co., 376 U.S.</w:t>
      </w:r>
      <w:r w:rsidRPr="00F35C22">
        <w:t xml:space="preserve"> </w:t>
      </w:r>
      <w:r w:rsidRPr="00F35C22">
        <w:t>225 (1964);</w:t>
      </w:r>
      <w:r w:rsidRPr="00F35C22">
        <w:t xml:space="preserve"> </w:t>
      </w:r>
      <w:proofErr w:type="spellStart"/>
      <w:r w:rsidRPr="00F35C22">
        <w:t>Compco</w:t>
      </w:r>
      <w:proofErr w:type="spellEnd"/>
      <w:r w:rsidRPr="00F35C22">
        <w:t xml:space="preserve"> Corp.</w:t>
      </w:r>
      <w:r w:rsidRPr="00F35C22">
        <w:t xml:space="preserve"> </w:t>
      </w:r>
      <w:r w:rsidRPr="00F35C22">
        <w:t>v.</w:t>
      </w:r>
      <w:r w:rsidRPr="00F35C22">
        <w:t xml:space="preserve"> </w:t>
      </w:r>
      <w:r w:rsidRPr="00F35C22">
        <w:t>Day-Brite Lighting, Inc., 376 U.S.</w:t>
      </w:r>
      <w:r w:rsidRPr="00F35C22">
        <w:t xml:space="preserve"> </w:t>
      </w:r>
      <w:r w:rsidRPr="00F35C22">
        <w:t>234, 140 USPQ 528 (1964).</w:t>
      </w:r>
      <w:r w:rsidRPr="00F35C22">
        <w:t xml:space="preserve"> </w:t>
      </w:r>
      <w:r w:rsidRPr="00F35C22">
        <w:t xml:space="preserve">The issue of preemption of </w:t>
      </w:r>
      <w:r w:rsidRPr="00F35C22">
        <w:rPr>
          <w:i/>
        </w:rPr>
        <w:t>state</w:t>
      </w:r>
      <w:r w:rsidRPr="00F35C22">
        <w:t xml:space="preserve"> dilution laws is discussed in Chapter 4, §III.</w:t>
      </w:r>
    </w:p>
  </w:footnote>
  <w:footnote w:id="499">
    <w:p w14:paraId="78E442CE" w14:textId="4F12FD85" w:rsidR="00F35C22" w:rsidRPr="00370941" w:rsidRDefault="00F35C22" w:rsidP="00F35C22">
      <w:pPr>
        <w:pStyle w:val="FootnoteText"/>
      </w:pPr>
      <w:r w:rsidRPr="00F35C22">
        <w:rPr>
          <w:vertAlign w:val="superscript"/>
        </w:rPr>
        <w:footnoteRef/>
      </w:r>
      <w:r w:rsidRPr="00F35C22">
        <w:t xml:space="preserve">The </w:t>
      </w:r>
      <w:r w:rsidRPr="00F35C22">
        <w:rPr>
          <w:i/>
        </w:rPr>
        <w:t>Bonito Boats</w:t>
      </w:r>
      <w:r w:rsidRPr="00F35C22">
        <w:t xml:space="preserve"> decision appears to have been based on the conflict between state law and the federal patent laws.</w:t>
      </w:r>
      <w:r w:rsidRPr="00F35C22">
        <w:t xml:space="preserve"> </w:t>
      </w:r>
      <w:r w:rsidRPr="00F35C22">
        <w:rPr>
          <w:i/>
        </w:rPr>
        <w:t>See Bonito Boats</w:t>
      </w:r>
      <w:r w:rsidRPr="00F35C22">
        <w:t>, 489 U.S.</w:t>
      </w:r>
      <w:r w:rsidRPr="00F35C22">
        <w:t xml:space="preserve"> </w:t>
      </w:r>
      <w:r w:rsidRPr="00F35C22">
        <w:t>at 167–68 (referring to conflicts with federal patent laws).</w:t>
      </w:r>
    </w:p>
  </w:footnote>
  <w:footnote w:id="500">
    <w:p w14:paraId="0A93C43C" w14:textId="10735935" w:rsidR="00F35C22" w:rsidRPr="00370941" w:rsidRDefault="00F35C22" w:rsidP="00F35C22">
      <w:pPr>
        <w:pStyle w:val="FootnoteText"/>
      </w:pPr>
      <w:r w:rsidRPr="00F35C22">
        <w:rPr>
          <w:vertAlign w:val="superscript"/>
        </w:rPr>
        <w:footnoteRef/>
      </w:r>
      <w:r w:rsidRPr="00F35C22">
        <w:t>It is, of course, limited by the requirement that the product configuration be shown to be a “famous mark.”</w:t>
      </w:r>
    </w:p>
  </w:footnote>
  <w:footnote w:id="501">
    <w:p w14:paraId="4C284CBB" w14:textId="2F7A32EE" w:rsidR="00F35C22" w:rsidRPr="00370941" w:rsidRDefault="00F35C22" w:rsidP="00F35C22">
      <w:pPr>
        <w:pStyle w:val="FootnoteText"/>
      </w:pPr>
      <w:r w:rsidRPr="00F35C22">
        <w:rPr>
          <w:vertAlign w:val="superscript"/>
        </w:rPr>
        <w:footnoteRef/>
      </w:r>
      <w:r w:rsidRPr="00F35C22">
        <w:rPr>
          <w:i/>
        </w:rPr>
        <w:t>See</w:t>
      </w:r>
      <w:r w:rsidRPr="00F35C22">
        <w:t xml:space="preserve"> I.P.</w:t>
      </w:r>
      <w:r w:rsidRPr="00F35C22">
        <w:t xml:space="preserve"> </w:t>
      </w:r>
      <w:r w:rsidRPr="00F35C22">
        <w:t xml:space="preserve">Lund Trading </w:t>
      </w:r>
      <w:proofErr w:type="spellStart"/>
      <w:r w:rsidRPr="00F35C22">
        <w:t>ApS</w:t>
      </w:r>
      <w:proofErr w:type="spellEnd"/>
      <w:r w:rsidRPr="00F35C22">
        <w:t xml:space="preserve"> v.</w:t>
      </w:r>
      <w:r w:rsidRPr="00F35C22">
        <w:t xml:space="preserve"> </w:t>
      </w:r>
      <w:r w:rsidRPr="00F35C22">
        <w:t>Kohler Co., 11 F.</w:t>
      </w:r>
      <w:r w:rsidRPr="00F35C22">
        <w:t xml:space="preserve"> </w:t>
      </w:r>
      <w:r w:rsidRPr="00F35C22">
        <w:t>Supp.</w:t>
      </w:r>
      <w:r w:rsidRPr="00F35C22">
        <w:t xml:space="preserve"> </w:t>
      </w:r>
      <w:r w:rsidRPr="00F35C22">
        <w:t>2d 112, 131–32 (D.</w:t>
      </w:r>
      <w:r w:rsidRPr="00F35C22">
        <w:t xml:space="preserve"> </w:t>
      </w:r>
      <w:r w:rsidRPr="00F35C22">
        <w:t xml:space="preserve">Mass.) (discussing this argument), </w:t>
      </w:r>
      <w:r w:rsidRPr="00F35C22">
        <w:rPr>
          <w:i/>
        </w:rPr>
        <w:t>vacated</w:t>
      </w:r>
      <w:r w:rsidRPr="00F35C22">
        <w:t>, 163 F.3d 27, 49 USPQ2d 1225 (1st Cir.</w:t>
      </w:r>
      <w:r w:rsidRPr="00F35C22">
        <w:t xml:space="preserve"> </w:t>
      </w:r>
      <w:r w:rsidRPr="00F35C22">
        <w:t>1998).</w:t>
      </w:r>
      <w:r w:rsidRPr="00F35C22">
        <w:t xml:space="preserve"> </w:t>
      </w:r>
      <w:r w:rsidRPr="00F35C22">
        <w:t>Dilution protection also could be viewed as superior to patent protection, a situation that would upset the statutory patent bargain of limited monopoly in exchange for disclosure.</w:t>
      </w:r>
      <w:r w:rsidRPr="00F35C22">
        <w:t xml:space="preserve"> </w:t>
      </w:r>
      <w:r w:rsidRPr="00F35C22">
        <w:t>That argument favors a narrow reading of dilution to avoid a conflict, but it is not necessarily a constitutionally based argument.</w:t>
      </w:r>
    </w:p>
  </w:footnote>
  <w:footnote w:id="502">
    <w:p w14:paraId="33AD4529" w14:textId="2C6C3B8F" w:rsidR="00F35C22" w:rsidRPr="00370941" w:rsidRDefault="00F35C22" w:rsidP="00F35C22">
      <w:pPr>
        <w:pStyle w:val="FootnoteText"/>
      </w:pPr>
      <w:r w:rsidRPr="00F35C22">
        <w:rPr>
          <w:vertAlign w:val="superscript"/>
        </w:rPr>
        <w:footnoteRef/>
      </w:r>
      <w:r w:rsidRPr="00F35C22">
        <w:rPr>
          <w:smallCaps/>
        </w:rPr>
        <w:t>U.S.</w:t>
      </w:r>
      <w:r w:rsidRPr="00F35C22">
        <w:rPr>
          <w:smallCaps/>
        </w:rPr>
        <w:t xml:space="preserve"> </w:t>
      </w:r>
      <w:r w:rsidRPr="00F35C22">
        <w:rPr>
          <w:smallCaps/>
        </w:rPr>
        <w:t>Const.</w:t>
      </w:r>
      <w:r w:rsidRPr="00F35C22">
        <w:rPr>
          <w:smallCaps/>
        </w:rPr>
        <w:t xml:space="preserve"> </w:t>
      </w:r>
      <w:r w:rsidRPr="00F35C22">
        <w:t>art I, §8, cl.</w:t>
      </w:r>
      <w:r w:rsidRPr="00F35C22">
        <w:t xml:space="preserve"> </w:t>
      </w:r>
      <w:r w:rsidRPr="00F35C22">
        <w:t>8.</w:t>
      </w:r>
    </w:p>
  </w:footnote>
  <w:footnote w:id="503">
    <w:p w14:paraId="24B8D92B" w14:textId="7B5F4F50" w:rsidR="00F35C22" w:rsidRPr="00370941" w:rsidRDefault="00F35C22" w:rsidP="00F35C22">
      <w:pPr>
        <w:pStyle w:val="FootnoteText"/>
      </w:pPr>
      <w:r w:rsidRPr="00F35C22">
        <w:rPr>
          <w:vertAlign w:val="superscript"/>
        </w:rPr>
        <w:footnoteRef/>
      </w:r>
      <w:r w:rsidRPr="00F35C22">
        <w:rPr>
          <w:i/>
        </w:rPr>
        <w:t>See</w:t>
      </w:r>
      <w:r w:rsidRPr="00F35C22">
        <w:t xml:space="preserve"> </w:t>
      </w:r>
      <w:r w:rsidRPr="00F35C22">
        <w:rPr>
          <w:i/>
        </w:rPr>
        <w:t>Lund</w:t>
      </w:r>
      <w:r w:rsidRPr="00F35C22">
        <w:t>, 11 F.</w:t>
      </w:r>
      <w:r w:rsidRPr="00F35C22">
        <w:t xml:space="preserve"> </w:t>
      </w:r>
      <w:r w:rsidRPr="00F35C22">
        <w:t>Supp.</w:t>
      </w:r>
      <w:r w:rsidRPr="00F35C22">
        <w:t xml:space="preserve"> </w:t>
      </w:r>
      <w:r w:rsidRPr="00F35C22">
        <w:t>2d at 132–33 (discussing plaintiff’s argument).</w:t>
      </w:r>
    </w:p>
  </w:footnote>
  <w:footnote w:id="504">
    <w:p w14:paraId="48322C0B" w14:textId="4AFE4508" w:rsidR="00F35C22" w:rsidRPr="00F35C22" w:rsidRDefault="00F35C22" w:rsidP="00F35C22">
      <w:pPr>
        <w:pStyle w:val="FootnoteText"/>
      </w:pPr>
      <w:r w:rsidRPr="00F35C22">
        <w:rPr>
          <w:vertAlign w:val="superscript"/>
        </w:rPr>
        <w:footnoteRef/>
      </w:r>
      <w:r w:rsidRPr="00F35C22">
        <w:t>Id.</w:t>
      </w:r>
    </w:p>
    <w:p w14:paraId="47D07CBC" w14:textId="77777777" w:rsidR="00F35C22" w:rsidRPr="00370941" w:rsidRDefault="00F35C22" w:rsidP="00FD0F5B">
      <w:pPr>
        <w:pStyle w:val="footnote"/>
      </w:pPr>
    </w:p>
  </w:footnote>
  <w:footnote w:id="505">
    <w:p w14:paraId="36F40200" w14:textId="1272B25E" w:rsidR="00F35C22" w:rsidRPr="00370941" w:rsidRDefault="00F35C22" w:rsidP="00F35C22">
      <w:pPr>
        <w:pStyle w:val="FootnoteText"/>
      </w:pPr>
      <w:r w:rsidRPr="00F35C22">
        <w:rPr>
          <w:vertAlign w:val="superscript"/>
        </w:rPr>
        <w:footnoteRef/>
      </w:r>
      <w:r w:rsidRPr="00F35C22">
        <w:t>The court specifically stated that the defendant had to overcome a “very high preliminary injunction standard” to enjoin the FTDA as unconstitutional.</w:t>
      </w:r>
      <w:r w:rsidRPr="00F35C22">
        <w:t xml:space="preserve"> </w:t>
      </w:r>
      <w:r w:rsidRPr="00F35C22">
        <w:rPr>
          <w:i/>
        </w:rPr>
        <w:t>Id</w:t>
      </w:r>
      <w:r w:rsidRPr="00F35C22">
        <w:t>.</w:t>
      </w:r>
      <w:r w:rsidRPr="00F35C22">
        <w:t xml:space="preserve"> </w:t>
      </w:r>
      <w:r w:rsidRPr="00F35C22">
        <w:t>at 134.</w:t>
      </w:r>
    </w:p>
  </w:footnote>
  <w:footnote w:id="506">
    <w:p w14:paraId="0C993505" w14:textId="55316ED4" w:rsidR="00F35C22" w:rsidRPr="00370941" w:rsidRDefault="00F35C22" w:rsidP="00F35C22">
      <w:pPr>
        <w:pStyle w:val="FootnoteText"/>
      </w:pPr>
      <w:r w:rsidRPr="00F35C22">
        <w:rPr>
          <w:vertAlign w:val="superscript"/>
        </w:rPr>
        <w:footnoteRef/>
      </w:r>
      <w:r w:rsidRPr="00F35C22">
        <w:rPr>
          <w:i/>
        </w:rPr>
        <w:t>Id</w:t>
      </w:r>
      <w:r w:rsidRPr="00F35C22">
        <w:t>.</w:t>
      </w:r>
    </w:p>
  </w:footnote>
  <w:footnote w:id="507">
    <w:p w14:paraId="7E728C80" w14:textId="64759B12"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133.</w:t>
      </w:r>
    </w:p>
  </w:footnote>
  <w:footnote w:id="508">
    <w:p w14:paraId="711662B0" w14:textId="0ECAFC80" w:rsidR="00F35C22" w:rsidRPr="00370941" w:rsidRDefault="00F35C22" w:rsidP="00F35C22">
      <w:pPr>
        <w:pStyle w:val="FootnoteText"/>
      </w:pPr>
      <w:r w:rsidRPr="00F35C22">
        <w:rPr>
          <w:vertAlign w:val="superscript"/>
        </w:rPr>
        <w:footnoteRef/>
      </w:r>
      <w:r w:rsidRPr="00F35C22">
        <w:t>163 F.3d at 50–51.</w:t>
      </w:r>
      <w:r w:rsidRPr="00F35C22">
        <w:t xml:space="preserve"> </w:t>
      </w:r>
      <w:r w:rsidRPr="00F35C22">
        <w:t xml:space="preserve">The First Circuit found that the district court had not subjected the plaintiff’s claim that its trade dress was famous to sufficiently rigorous </w:t>
      </w:r>
      <w:proofErr w:type="gramStart"/>
      <w:r w:rsidRPr="00F35C22">
        <w:t>analysis, and</w:t>
      </w:r>
      <w:proofErr w:type="gramEnd"/>
      <w:r w:rsidRPr="00F35C22">
        <w:t xml:space="preserve"> also found that the plaintiff had not shown a likelihood of dilution by blurring.</w:t>
      </w:r>
      <w:r w:rsidRPr="00F35C22">
        <w:t xml:space="preserve"> </w:t>
      </w:r>
      <w:r w:rsidRPr="00F35C22">
        <w:rPr>
          <w:i/>
        </w:rPr>
        <w:t>Id</w:t>
      </w:r>
      <w:r w:rsidRPr="00F35C22">
        <w:t>.</w:t>
      </w:r>
      <w:r w:rsidRPr="00F35C22">
        <w:t xml:space="preserve"> </w:t>
      </w:r>
      <w:r w:rsidRPr="00F35C22">
        <w:t>at 44–50.</w:t>
      </w:r>
    </w:p>
  </w:footnote>
  <w:footnote w:id="509">
    <w:p w14:paraId="5FF8D4DB" w14:textId="1C4570C0"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51–53 (Boudin, J., concurring).</w:t>
      </w:r>
    </w:p>
  </w:footnote>
  <w:footnote w:id="510">
    <w:p w14:paraId="1CE6CC90" w14:textId="2F033CB5"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53 (Boudin, J., concurring).</w:t>
      </w:r>
    </w:p>
  </w:footnote>
  <w:footnote w:id="511">
    <w:p w14:paraId="0D24A2CE" w14:textId="2A3CC61E" w:rsidR="00F35C22" w:rsidRPr="00F35C22" w:rsidRDefault="00F35C22" w:rsidP="00F35C22">
      <w:pPr>
        <w:pStyle w:val="FootnoteText"/>
      </w:pPr>
      <w:r w:rsidRPr="00F35C22">
        <w:rPr>
          <w:vertAlign w:val="superscript"/>
        </w:rPr>
        <w:footnoteRef/>
      </w:r>
      <w:r w:rsidRPr="00F35C22">
        <w:t>Armament Sys.</w:t>
      </w:r>
      <w:r w:rsidRPr="00F35C22">
        <w:t xml:space="preserve"> </w:t>
      </w:r>
      <w:r w:rsidRPr="00F35C22">
        <w:t>&amp; Procedures, Inc.</w:t>
      </w:r>
      <w:r w:rsidRPr="00F35C22">
        <w:t xml:space="preserve"> </w:t>
      </w:r>
      <w:r w:rsidRPr="00F35C22">
        <w:t>v.</w:t>
      </w:r>
      <w:r w:rsidRPr="00F35C22">
        <w:t xml:space="preserve"> </w:t>
      </w:r>
      <w:r w:rsidRPr="00F35C22">
        <w:t>Lansky Lights, Inc., 2002 WL 726801, at *4 (N.D.</w:t>
      </w:r>
      <w:r w:rsidRPr="00F35C22">
        <w:t xml:space="preserve"> </w:t>
      </w:r>
      <w:r w:rsidRPr="00F35C22">
        <w:t>Ill.</w:t>
      </w:r>
      <w:r w:rsidRPr="00F35C22">
        <w:t xml:space="preserve"> </w:t>
      </w:r>
      <w:r w:rsidRPr="00F35C22">
        <w:t>Apr.</w:t>
      </w:r>
      <w:r w:rsidRPr="00F35C22">
        <w:t xml:space="preserve"> </w:t>
      </w:r>
      <w:r w:rsidRPr="00F35C22">
        <w:t>24, 2002) (dilution claim regarding design of LED flashlights;</w:t>
      </w:r>
      <w:r w:rsidRPr="00F35C22">
        <w:t xml:space="preserve"> </w:t>
      </w:r>
      <w:r w:rsidRPr="00F35C22">
        <w:t>court declined to decide constitutional issue);</w:t>
      </w:r>
      <w:r w:rsidRPr="00F35C22">
        <w:t xml:space="preserve"> </w:t>
      </w:r>
      <w:r w:rsidRPr="00F35C22">
        <w:t>Syndicate Sales, Inc.</w:t>
      </w:r>
      <w:r w:rsidRPr="00F35C22">
        <w:t xml:space="preserve"> </w:t>
      </w:r>
      <w:r w:rsidRPr="00F35C22">
        <w:t>v.</w:t>
      </w:r>
      <w:r w:rsidRPr="00F35C22">
        <w:t xml:space="preserve"> </w:t>
      </w:r>
      <w:r w:rsidRPr="00F35C22">
        <w:t>Hampshire Paper Corp., 2000 WL 1428665, at *18 (S.D.</w:t>
      </w:r>
      <w:r w:rsidRPr="00F35C22">
        <w:t xml:space="preserve"> </w:t>
      </w:r>
      <w:r w:rsidRPr="00F35C22">
        <w:t>Ind.</w:t>
      </w:r>
      <w:r w:rsidRPr="00F35C22">
        <w:t xml:space="preserve"> </w:t>
      </w:r>
      <w:r w:rsidRPr="00F35C22">
        <w:t>Aug.</w:t>
      </w:r>
      <w:r w:rsidRPr="00F35C22">
        <w:t xml:space="preserve"> </w:t>
      </w:r>
      <w:r w:rsidRPr="00F35C22">
        <w:t xml:space="preserve">30, 2000) (citing the </w:t>
      </w:r>
      <w:r w:rsidRPr="00F35C22">
        <w:rPr>
          <w:i/>
        </w:rPr>
        <w:t>Lund</w:t>
      </w:r>
      <w:r w:rsidRPr="00F35C22">
        <w:t xml:space="preserve"> opinion in the First Circuit).</w:t>
      </w:r>
    </w:p>
    <w:p w14:paraId="51867634" w14:textId="77777777" w:rsidR="00F35C22" w:rsidRPr="00370941" w:rsidRDefault="00F35C22" w:rsidP="00FD0F5B">
      <w:pPr>
        <w:pStyle w:val="footnote"/>
      </w:pPr>
    </w:p>
  </w:footnote>
  <w:footnote w:id="512">
    <w:p w14:paraId="5637B072" w14:textId="788948FB" w:rsidR="00F35C22" w:rsidRPr="00370941" w:rsidRDefault="00F35C22" w:rsidP="00F35C22">
      <w:pPr>
        <w:pStyle w:val="FootnoteText"/>
      </w:pPr>
      <w:r w:rsidRPr="00F35C22">
        <w:rPr>
          <w:vertAlign w:val="superscript"/>
        </w:rPr>
        <w:footnoteRef/>
      </w:r>
      <w:r w:rsidRPr="00F35C22">
        <w:t>This is not to say that the dilution statute was passed as a subterfuge.</w:t>
      </w:r>
      <w:r w:rsidRPr="00F35C22">
        <w:t xml:space="preserve"> </w:t>
      </w:r>
      <w:r w:rsidRPr="00F35C22">
        <w:t>In fact, there is no evidence that Congress ever considered this problem when it passed the FTDA.</w:t>
      </w:r>
      <w:r w:rsidRPr="00F35C22">
        <w:t xml:space="preserve"> </w:t>
      </w:r>
      <w:r w:rsidRPr="00F35C22">
        <w:t>There is nothing in the legislative history discussing the possible constitutional problems raised by this issue.</w:t>
      </w:r>
      <w:r w:rsidRPr="00F35C22">
        <w:t xml:space="preserve"> </w:t>
      </w:r>
      <w:r w:rsidRPr="00F35C22">
        <w:t>Indeed, there is nothing to indicate that anyone thought of this problem at all.</w:t>
      </w:r>
      <w:r w:rsidRPr="00F35C22">
        <w:t xml:space="preserve"> </w:t>
      </w:r>
      <w:r w:rsidRPr="00F35C22">
        <w:t xml:space="preserve">However, as discussed below, Congress </w:t>
      </w:r>
      <w:r w:rsidRPr="00F35C22">
        <w:rPr>
          <w:i/>
        </w:rPr>
        <w:t>did</w:t>
      </w:r>
      <w:r w:rsidRPr="00F35C22">
        <w:t xml:space="preserve"> consider this issue when it enacted the TDRA.</w:t>
      </w:r>
    </w:p>
  </w:footnote>
  <w:footnote w:id="513">
    <w:p w14:paraId="0DBA19DD" w14:textId="371A08FD" w:rsidR="00F35C22" w:rsidRPr="00370941" w:rsidRDefault="00F35C22" w:rsidP="00F35C22">
      <w:pPr>
        <w:pStyle w:val="FootnoteText"/>
      </w:pPr>
      <w:r w:rsidRPr="00F35C22">
        <w:rPr>
          <w:vertAlign w:val="superscript"/>
        </w:rPr>
        <w:footnoteRef/>
      </w:r>
      <w:r w:rsidRPr="00F35C22">
        <w:rPr>
          <w:i/>
        </w:rPr>
        <w:t>See</w:t>
      </w:r>
      <w:r w:rsidRPr="00F35C22">
        <w:t xml:space="preserve"> United States v.</w:t>
      </w:r>
      <w:r w:rsidRPr="00F35C22">
        <w:t xml:space="preserve"> </w:t>
      </w:r>
      <w:r w:rsidRPr="00F35C22">
        <w:t>Morrison, 529 U.S.</w:t>
      </w:r>
      <w:r w:rsidRPr="00F35C22">
        <w:t xml:space="preserve"> </w:t>
      </w:r>
      <w:r w:rsidRPr="00F35C22">
        <w:t>598, 613–19 (2000) (Violence Against Women Act (VAWA) held unconstitutional exercise of Commerce Clause power);</w:t>
      </w:r>
      <w:r w:rsidRPr="00F35C22">
        <w:t xml:space="preserve"> </w:t>
      </w:r>
      <w:r w:rsidRPr="00F35C22">
        <w:rPr>
          <w:i/>
        </w:rPr>
        <w:t>id</w:t>
      </w:r>
      <w:r w:rsidRPr="00F35C22">
        <w:t>.</w:t>
      </w:r>
      <w:r w:rsidRPr="00F35C22">
        <w:t xml:space="preserve"> </w:t>
      </w:r>
      <w:r w:rsidRPr="00F35C22">
        <w:t>at 625–26 (VAWA held to exceed Congress’s enforcement power under §5 of the Fourteenth Amendment);</w:t>
      </w:r>
      <w:r w:rsidRPr="00F35C22">
        <w:t xml:space="preserve"> </w:t>
      </w:r>
      <w:r w:rsidRPr="00F35C22">
        <w:t>United States v.</w:t>
      </w:r>
      <w:r w:rsidRPr="00F35C22">
        <w:t xml:space="preserve"> </w:t>
      </w:r>
      <w:r w:rsidRPr="00F35C22">
        <w:t>Lopez, 514 U.S.</w:t>
      </w:r>
      <w:r w:rsidRPr="00F35C22">
        <w:t xml:space="preserve"> </w:t>
      </w:r>
      <w:r w:rsidRPr="00F35C22">
        <w:t>549, 567–68 (1995) (Gun Free School Zones Act exceeds Congress’s power under the Commerce Clause).</w:t>
      </w:r>
    </w:p>
  </w:footnote>
  <w:footnote w:id="514">
    <w:p w14:paraId="22DB9168" w14:textId="2B1C3F11" w:rsidR="00F35C22" w:rsidRPr="00370941" w:rsidRDefault="00F35C22" w:rsidP="00F35C22">
      <w:pPr>
        <w:pStyle w:val="FootnoteText"/>
      </w:pPr>
      <w:r w:rsidRPr="00F35C22">
        <w:rPr>
          <w:vertAlign w:val="superscript"/>
        </w:rPr>
        <w:footnoteRef/>
      </w:r>
      <w:r w:rsidRPr="00F35C22">
        <w:t>383 U.S.</w:t>
      </w:r>
      <w:r w:rsidRPr="00F35C22">
        <w:t xml:space="preserve"> </w:t>
      </w:r>
      <w:r w:rsidRPr="00F35C22">
        <w:t>1, 148 USPQ 459 (1966).</w:t>
      </w:r>
    </w:p>
  </w:footnote>
  <w:footnote w:id="515">
    <w:p w14:paraId="7699A200" w14:textId="7CD7AB5F"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w:t>
      </w:r>
    </w:p>
  </w:footnote>
  <w:footnote w:id="516">
    <w:p w14:paraId="5A312C8A" w14:textId="78D65711"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5–6.</w:t>
      </w:r>
    </w:p>
  </w:footnote>
  <w:footnote w:id="517">
    <w:p w14:paraId="2E0772C9" w14:textId="2F354F8E" w:rsidR="00F35C22" w:rsidRPr="00370941" w:rsidRDefault="00F35C22" w:rsidP="00F35C22">
      <w:pPr>
        <w:pStyle w:val="FootnoteText"/>
      </w:pPr>
      <w:r w:rsidRPr="00F35C22">
        <w:rPr>
          <w:vertAlign w:val="superscript"/>
        </w:rPr>
        <w:footnoteRef/>
      </w:r>
      <w:r w:rsidRPr="00F35C22">
        <w:t>499 U.S.</w:t>
      </w:r>
      <w:r w:rsidRPr="00F35C22">
        <w:t xml:space="preserve"> </w:t>
      </w:r>
      <w:r w:rsidRPr="00F35C22">
        <w:t>340, 18 USPQ2d 1275 (1991).</w:t>
      </w:r>
    </w:p>
  </w:footnote>
  <w:footnote w:id="518">
    <w:p w14:paraId="5938861A" w14:textId="51D7153F"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346, 347, 349, 363.</w:t>
      </w:r>
    </w:p>
  </w:footnote>
  <w:footnote w:id="519">
    <w:p w14:paraId="6E888B11" w14:textId="39B12A6A" w:rsidR="00F35C22" w:rsidRPr="00370941" w:rsidRDefault="00F35C22" w:rsidP="00F35C22">
      <w:pPr>
        <w:pStyle w:val="FootnoteText"/>
      </w:pPr>
      <w:r w:rsidRPr="00F35C22">
        <w:rPr>
          <w:vertAlign w:val="superscript"/>
        </w:rPr>
        <w:footnoteRef/>
      </w:r>
      <w:r w:rsidRPr="00F35C22">
        <w:t>Surely, if the subject matter of a patent is a matter in which the Commerce Clause can be applied, copyrightable subject matter is similarly situated.</w:t>
      </w:r>
    </w:p>
  </w:footnote>
  <w:footnote w:id="520">
    <w:p w14:paraId="6ABD3466" w14:textId="77A6DB5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349;</w:t>
      </w:r>
      <w:r w:rsidRPr="00F35C22">
        <w:t xml:space="preserve"> </w:t>
      </w:r>
      <w:r w:rsidRPr="00F35C22">
        <w:rPr>
          <w:i/>
        </w:rPr>
        <w:t>accord</w:t>
      </w:r>
      <w:r w:rsidRPr="00F35C22">
        <w:t xml:space="preserve"> Graham v.</w:t>
      </w:r>
      <w:r w:rsidRPr="00F35C22">
        <w:t xml:space="preserve"> </w:t>
      </w:r>
      <w:r w:rsidRPr="00F35C22">
        <w:t>John Deere Co., 383 U.S.</w:t>
      </w:r>
      <w:r w:rsidRPr="00F35C22">
        <w:t xml:space="preserve"> </w:t>
      </w:r>
      <w:r w:rsidRPr="00F35C22">
        <w:t>1, 6, 148 USPQ 459 (1966).</w:t>
      </w:r>
    </w:p>
  </w:footnote>
  <w:footnote w:id="521">
    <w:p w14:paraId="11F69067" w14:textId="75B434DE" w:rsidR="00F35C22" w:rsidRPr="00370941" w:rsidRDefault="00F35C22" w:rsidP="00F35C22">
      <w:pPr>
        <w:pStyle w:val="FootnoteText"/>
      </w:pPr>
      <w:r w:rsidRPr="00F35C22">
        <w:rPr>
          <w:vertAlign w:val="superscript"/>
        </w:rPr>
        <w:footnoteRef/>
      </w:r>
      <w:r w:rsidRPr="00F35C22">
        <w:rPr>
          <w:i/>
        </w:rPr>
        <w:t>Feist</w:t>
      </w:r>
      <w:r w:rsidRPr="00F35C22">
        <w:t>, 499 U.S.</w:t>
      </w:r>
      <w:r w:rsidRPr="00F35C22">
        <w:t xml:space="preserve"> </w:t>
      </w:r>
      <w:r w:rsidRPr="00F35C22">
        <w:t>at 344–45;</w:t>
      </w:r>
      <w:r w:rsidRPr="00F35C22">
        <w:t xml:space="preserve"> </w:t>
      </w:r>
      <w:r w:rsidRPr="00F35C22">
        <w:rPr>
          <w:i/>
        </w:rPr>
        <w:t>accord Graham</w:t>
      </w:r>
      <w:r w:rsidRPr="00F35C22">
        <w:t>, 383 U.S.</w:t>
      </w:r>
      <w:r w:rsidRPr="00F35C22">
        <w:t xml:space="preserve"> </w:t>
      </w:r>
      <w:r w:rsidRPr="00F35C22">
        <w:t>at 6.</w:t>
      </w:r>
    </w:p>
  </w:footnote>
  <w:footnote w:id="522">
    <w:p w14:paraId="6D9EF694" w14:textId="1D5D1DB0" w:rsidR="00F35C22" w:rsidRPr="00370941" w:rsidRDefault="00F35C22" w:rsidP="00F35C22">
      <w:pPr>
        <w:pStyle w:val="FootnoteText"/>
      </w:pPr>
      <w:r w:rsidRPr="00F35C22">
        <w:rPr>
          <w:vertAlign w:val="superscript"/>
        </w:rPr>
        <w:footnoteRef/>
      </w:r>
      <w:r w:rsidRPr="00F35C22">
        <w:rPr>
          <w:i/>
        </w:rPr>
        <w:t>See Graham</w:t>
      </w:r>
      <w:r w:rsidRPr="00F35C22">
        <w:t>, 383 U.S.</w:t>
      </w:r>
      <w:r w:rsidRPr="00F35C22">
        <w:t xml:space="preserve"> </w:t>
      </w:r>
      <w:r w:rsidRPr="00F35C22">
        <w:t>at 6 (“Congress may not authorize the issuance of patents whose effects are to remove existent knowledge from the public domain, or to restrict free access to materials already available.”).</w:t>
      </w:r>
    </w:p>
  </w:footnote>
  <w:footnote w:id="523">
    <w:p w14:paraId="5418876C" w14:textId="5CBC2CFF" w:rsidR="00F35C22" w:rsidRPr="00370941" w:rsidRDefault="00F35C22" w:rsidP="00F35C22">
      <w:pPr>
        <w:pStyle w:val="FootnoteText"/>
      </w:pPr>
      <w:r w:rsidRPr="00F35C22">
        <w:rPr>
          <w:vertAlign w:val="superscript"/>
        </w:rPr>
        <w:footnoteRef/>
      </w:r>
      <w:proofErr w:type="spellStart"/>
      <w:r w:rsidRPr="00F35C22">
        <w:t>TrafFix</w:t>
      </w:r>
      <w:proofErr w:type="spellEnd"/>
      <w:r w:rsidRPr="00F35C22">
        <w:t xml:space="preserve"> Devices, Inc.</w:t>
      </w:r>
      <w:r w:rsidRPr="00F35C22">
        <w:t xml:space="preserve"> </w:t>
      </w:r>
      <w:r w:rsidRPr="00F35C22">
        <w:t>v.</w:t>
      </w:r>
      <w:r w:rsidRPr="00F35C22">
        <w:t xml:space="preserve"> </w:t>
      </w:r>
      <w:r w:rsidRPr="00F35C22">
        <w:t>Marketing Displays, Inc., 532 U.S.</w:t>
      </w:r>
      <w:r w:rsidRPr="00F35C22">
        <w:t xml:space="preserve"> </w:t>
      </w:r>
      <w:r w:rsidRPr="00F35C22">
        <w:t>23, 29, 58 USPQ2d 1001 (2001) (utility patent is strong evidence of functionality of a product configuration);</w:t>
      </w:r>
      <w:r w:rsidRPr="00F35C22">
        <w:t xml:space="preserve"> </w:t>
      </w:r>
      <w:r w:rsidRPr="00F35C22">
        <w:t>Wal-Mart Stores, Inc.</w:t>
      </w:r>
      <w:r w:rsidRPr="00F35C22">
        <w:t xml:space="preserve"> </w:t>
      </w:r>
      <w:r w:rsidRPr="00F35C22">
        <w:t>v.</w:t>
      </w:r>
      <w:r w:rsidRPr="00F35C22">
        <w:t xml:space="preserve"> </w:t>
      </w:r>
      <w:r w:rsidRPr="00F35C22">
        <w:t>Samara Bros., Inc., 529 U.S.</w:t>
      </w:r>
      <w:r w:rsidRPr="00F35C22">
        <w:t xml:space="preserve"> </w:t>
      </w:r>
      <w:r w:rsidRPr="00F35C22">
        <w:t>205, 216, 54 USPQ2d 1065 (2000) (requiring a showing of secondary meaning before a product configuration can be protected as a trademark).</w:t>
      </w:r>
    </w:p>
  </w:footnote>
  <w:footnote w:id="524">
    <w:p w14:paraId="4F446FE3" w14:textId="7E83E0C3" w:rsidR="00F35C22" w:rsidRPr="00370941" w:rsidRDefault="00F35C22" w:rsidP="00F35C22">
      <w:pPr>
        <w:pStyle w:val="FootnoteText"/>
      </w:pPr>
      <w:r w:rsidRPr="00F35C22">
        <w:rPr>
          <w:vertAlign w:val="superscript"/>
        </w:rPr>
        <w:footnoteRef/>
      </w:r>
      <w:r w:rsidRPr="00F35C22">
        <w:t>532 U.S.</w:t>
      </w:r>
      <w:r w:rsidRPr="00F35C22">
        <w:t xml:space="preserve"> </w:t>
      </w:r>
      <w:r w:rsidRPr="00F35C22">
        <w:t>23.</w:t>
      </w:r>
    </w:p>
  </w:footnote>
  <w:footnote w:id="525">
    <w:p w14:paraId="560E7352" w14:textId="4F359658" w:rsidR="00F35C22" w:rsidRPr="00370941" w:rsidRDefault="00F35C22" w:rsidP="00F35C22">
      <w:pPr>
        <w:pStyle w:val="FootnoteText"/>
      </w:pPr>
      <w:r w:rsidRPr="00F35C22">
        <w:rPr>
          <w:vertAlign w:val="superscript"/>
        </w:rPr>
        <w:footnoteRef/>
      </w:r>
      <w:r w:rsidRPr="00F35C22">
        <w:t>Design patents are issued pursuant to 35 U.S.C.</w:t>
      </w:r>
      <w:r w:rsidRPr="00F35C22">
        <w:t xml:space="preserve"> </w:t>
      </w:r>
      <w:r w:rsidRPr="00F35C22">
        <w:t>§</w:t>
      </w:r>
      <w:proofErr w:type="gramStart"/>
      <w:r w:rsidRPr="00F35C22">
        <w:t>171, and</w:t>
      </w:r>
      <w:proofErr w:type="gramEnd"/>
      <w:r w:rsidRPr="00F35C22">
        <w:t xml:space="preserve"> are intended for ornamental designs that “are non-functional in a utilitarian sense.” I.P.</w:t>
      </w:r>
      <w:r w:rsidRPr="00F35C22">
        <w:t xml:space="preserve"> </w:t>
      </w:r>
      <w:r w:rsidRPr="00F35C22">
        <w:t xml:space="preserve">Lund Trading </w:t>
      </w:r>
      <w:proofErr w:type="spellStart"/>
      <w:r w:rsidRPr="00F35C22">
        <w:t>ApS</w:t>
      </w:r>
      <w:proofErr w:type="spellEnd"/>
      <w:r w:rsidRPr="00F35C22">
        <w:t xml:space="preserve"> v.</w:t>
      </w:r>
      <w:r w:rsidRPr="00F35C22">
        <w:t xml:space="preserve"> </w:t>
      </w:r>
      <w:r w:rsidRPr="00F35C22">
        <w:t>Kohler Co., 163 F.3d 27, 51 n.2 (1st Cir.</w:t>
      </w:r>
      <w:r w:rsidRPr="00F35C22">
        <w:t xml:space="preserve"> </w:t>
      </w:r>
      <w:r w:rsidRPr="00F35C22">
        <w:t>1998) (Boudin, J., concurring).</w:t>
      </w:r>
      <w:r w:rsidRPr="00F35C22">
        <w:t xml:space="preserve"> </w:t>
      </w:r>
      <w:r w:rsidRPr="00F35C22">
        <w:rPr>
          <w:i/>
        </w:rPr>
        <w:t>See generally</w:t>
      </w:r>
      <w:r w:rsidRPr="00F35C22">
        <w:t xml:space="preserve"> David S.</w:t>
      </w:r>
      <w:r w:rsidRPr="00F35C22">
        <w:t xml:space="preserve"> </w:t>
      </w:r>
      <w:proofErr w:type="spellStart"/>
      <w:r w:rsidRPr="00F35C22">
        <w:t>Welkowitz</w:t>
      </w:r>
      <w:proofErr w:type="spellEnd"/>
      <w:r w:rsidRPr="00F35C22">
        <w:t xml:space="preserve">, </w:t>
      </w:r>
      <w:r w:rsidRPr="00F35C22">
        <w:rPr>
          <w:i/>
        </w:rPr>
        <w:t>Trade Dress and Patent:</w:t>
      </w:r>
      <w:r w:rsidRPr="00F35C22">
        <w:rPr>
          <w:i/>
        </w:rPr>
        <w:t xml:space="preserve"> </w:t>
      </w:r>
      <w:r w:rsidRPr="00F35C22">
        <w:rPr>
          <w:i/>
        </w:rPr>
        <w:t>The Dilemma of Confusion</w:t>
      </w:r>
      <w:r w:rsidRPr="00F35C22">
        <w:t xml:space="preserve">, 30 </w:t>
      </w:r>
      <w:r w:rsidRPr="00F35C22">
        <w:rPr>
          <w:smallCaps/>
        </w:rPr>
        <w:t>Rutgers L.J.</w:t>
      </w:r>
      <w:r w:rsidRPr="00F35C22">
        <w:rPr>
          <w:smallCaps/>
        </w:rPr>
        <w:t xml:space="preserve"> </w:t>
      </w:r>
      <w:r w:rsidRPr="00F35C22">
        <w:t>289 (1999).</w:t>
      </w:r>
    </w:p>
  </w:footnote>
  <w:footnote w:id="526">
    <w:p w14:paraId="1070A7E2" w14:textId="304CC2EE" w:rsidR="00F35C22" w:rsidRPr="00370941" w:rsidRDefault="00F35C22" w:rsidP="00F35C22">
      <w:pPr>
        <w:pStyle w:val="FootnoteText"/>
      </w:pPr>
      <w:r w:rsidRPr="00F35C22">
        <w:rPr>
          <w:vertAlign w:val="superscript"/>
        </w:rPr>
        <w:footnoteRef/>
      </w:r>
      <w:r w:rsidRPr="00F35C22">
        <w:t>532 U.S.</w:t>
      </w:r>
      <w:r w:rsidRPr="00F35C22">
        <w:t xml:space="preserve"> </w:t>
      </w:r>
      <w:r w:rsidRPr="00F35C22">
        <w:t>at 35.</w:t>
      </w:r>
    </w:p>
  </w:footnote>
  <w:footnote w:id="527">
    <w:p w14:paraId="79C016A2" w14:textId="7E839C80"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29.</w:t>
      </w:r>
      <w:r w:rsidRPr="00F35C22">
        <w:t xml:space="preserve"> </w:t>
      </w:r>
      <w:r w:rsidRPr="00F35C22">
        <w:t xml:space="preserve">The Court also cited </w:t>
      </w:r>
      <w:r w:rsidRPr="00F35C22">
        <w:rPr>
          <w:i/>
        </w:rPr>
        <w:t>Bonito Boats</w:t>
      </w:r>
      <w:r w:rsidRPr="00F35C22">
        <w:t xml:space="preserve"> in support of the proposition that copying is not necessarily disfavored.</w:t>
      </w:r>
      <w:r w:rsidRPr="00F35C22">
        <w:t xml:space="preserve"> </w:t>
      </w:r>
      <w:r w:rsidRPr="00F35C22">
        <w:rPr>
          <w:i/>
        </w:rPr>
        <w:t>Id</w:t>
      </w:r>
      <w:r w:rsidRPr="00F35C22">
        <w:t>.</w:t>
      </w:r>
    </w:p>
  </w:footnote>
  <w:footnote w:id="528">
    <w:p w14:paraId="5F99B17F" w14:textId="790DCEA7" w:rsidR="00F35C22" w:rsidRPr="00370941" w:rsidRDefault="00F35C22" w:rsidP="00F35C22">
      <w:pPr>
        <w:pStyle w:val="FootnoteText"/>
      </w:pPr>
      <w:r w:rsidRPr="00F35C22">
        <w:rPr>
          <w:vertAlign w:val="superscript"/>
        </w:rPr>
        <w:footnoteRef/>
      </w:r>
      <w:r w:rsidRPr="00F35C22">
        <w:t>539 U.S.</w:t>
      </w:r>
      <w:r w:rsidRPr="00F35C22">
        <w:t xml:space="preserve"> </w:t>
      </w:r>
      <w:r w:rsidRPr="00F35C22">
        <w:t>23, 66 USPQ2d 1641 (2003).</w:t>
      </w:r>
    </w:p>
  </w:footnote>
  <w:footnote w:id="529">
    <w:p w14:paraId="488F4494" w14:textId="1A17D456"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w:t>
      </w:r>
    </w:p>
  </w:footnote>
  <w:footnote w:id="530">
    <w:p w14:paraId="4F856BA4" w14:textId="01F6BF3E"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 xml:space="preserve">at 34 (quoting </w:t>
      </w:r>
      <w:proofErr w:type="spellStart"/>
      <w:r w:rsidRPr="00F35C22">
        <w:rPr>
          <w:i/>
        </w:rPr>
        <w:t>TrafFix</w:t>
      </w:r>
      <w:proofErr w:type="spellEnd"/>
      <w:r w:rsidRPr="00F35C22">
        <w:t>, 532 U.S.</w:t>
      </w:r>
      <w:r w:rsidRPr="00F35C22">
        <w:t xml:space="preserve"> </w:t>
      </w:r>
      <w:r w:rsidRPr="00F35C22">
        <w:t>at 24).</w:t>
      </w:r>
    </w:p>
  </w:footnote>
  <w:footnote w:id="531">
    <w:p w14:paraId="222CF638" w14:textId="721353A9"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37 (citation omitted).</w:t>
      </w:r>
    </w:p>
  </w:footnote>
  <w:footnote w:id="532">
    <w:p w14:paraId="1110A896" w14:textId="6A7D65B1" w:rsidR="00F35C22" w:rsidRPr="00370941" w:rsidRDefault="00F35C22" w:rsidP="00F35C22">
      <w:pPr>
        <w:pStyle w:val="FootnoteText"/>
      </w:pPr>
      <w:r w:rsidRPr="00F35C22">
        <w:rPr>
          <w:vertAlign w:val="superscript"/>
        </w:rPr>
        <w:footnoteRef/>
      </w:r>
      <w:r w:rsidRPr="00F35C22">
        <w:rPr>
          <w:i/>
        </w:rPr>
        <w:t>See</w:t>
      </w:r>
      <w:r w:rsidRPr="00F35C22">
        <w:t xml:space="preserve"> Moseley v.</w:t>
      </w:r>
      <w:r w:rsidRPr="00F35C22">
        <w:t xml:space="preserve"> </w:t>
      </w:r>
      <w:r w:rsidRPr="00F35C22">
        <w:t>V.</w:t>
      </w:r>
      <w:r w:rsidRPr="00F35C22">
        <w:t xml:space="preserve"> </w:t>
      </w:r>
      <w:r w:rsidRPr="00F35C22">
        <w:t>Secret Catalogue, Inc., 537 U.S.</w:t>
      </w:r>
      <w:r w:rsidRPr="00F35C22">
        <w:t xml:space="preserve"> </w:t>
      </w:r>
      <w:r w:rsidRPr="00F35C22">
        <w:t>418, 433, 65 USPQ2d 1801 (2003) (requiring a showing of actual dilution under the (pre-TDRA) FTDA).</w:t>
      </w:r>
    </w:p>
  </w:footnote>
  <w:footnote w:id="533">
    <w:p w14:paraId="01D3A7F8" w14:textId="01528BE7" w:rsidR="00F35C22" w:rsidRPr="00370941" w:rsidRDefault="00F35C22" w:rsidP="00F35C22">
      <w:pPr>
        <w:pStyle w:val="FootnoteText"/>
      </w:pPr>
      <w:r w:rsidRPr="00F35C22">
        <w:rPr>
          <w:vertAlign w:val="superscript"/>
        </w:rPr>
        <w:footnoteRef/>
      </w:r>
      <w:r w:rsidRPr="00F35C22">
        <w:t>15 U.S.C.</w:t>
      </w:r>
      <w:r w:rsidRPr="00F35C22">
        <w:t xml:space="preserve"> </w:t>
      </w:r>
      <w:r w:rsidRPr="00F35C22">
        <w:t>§1125(c)(7).</w:t>
      </w:r>
      <w:r w:rsidRPr="00F35C22">
        <w:t xml:space="preserve"> </w:t>
      </w:r>
      <w:r w:rsidRPr="00F35C22">
        <w:t>Presumably, it is intended to “save” the TDRA from being held unconstitutional as applied to dilution of a famous trade dress, if that is deemed equivalent to granting a perpetual patent.</w:t>
      </w:r>
    </w:p>
  </w:footnote>
  <w:footnote w:id="534">
    <w:p w14:paraId="57DE3F86" w14:textId="5FBBB4AC" w:rsidR="00F35C22" w:rsidRPr="00370941" w:rsidRDefault="00F35C22" w:rsidP="00F35C22">
      <w:pPr>
        <w:pStyle w:val="FootnoteText"/>
      </w:pPr>
      <w:r w:rsidRPr="00F35C22">
        <w:rPr>
          <w:vertAlign w:val="superscript"/>
        </w:rPr>
        <w:footnoteRef/>
      </w:r>
      <w:r w:rsidRPr="00F35C22">
        <w:rPr>
          <w:i/>
        </w:rPr>
        <w:t>See, e</w:t>
      </w:r>
      <w:r w:rsidRPr="00F35C22">
        <w:t>.</w:t>
      </w:r>
      <w:r w:rsidRPr="00F35C22">
        <w:rPr>
          <w:i/>
        </w:rPr>
        <w:t>g</w:t>
      </w:r>
      <w:r w:rsidRPr="00F35C22">
        <w:t xml:space="preserve">., </w:t>
      </w:r>
      <w:proofErr w:type="spellStart"/>
      <w:r w:rsidRPr="00F35C22">
        <w:t>Danjaq</w:t>
      </w:r>
      <w:proofErr w:type="spellEnd"/>
      <w:r w:rsidRPr="00F35C22">
        <w:t xml:space="preserve"> L.L.C.</w:t>
      </w:r>
      <w:r w:rsidRPr="00F35C22">
        <w:t xml:space="preserve"> </w:t>
      </w:r>
      <w:r w:rsidRPr="00F35C22">
        <w:t>v.</w:t>
      </w:r>
      <w:r w:rsidRPr="00F35C22">
        <w:t xml:space="preserve"> </w:t>
      </w:r>
      <w:r w:rsidRPr="00F35C22">
        <w:t>Sony Corp., 263 F.3d 942, 59 USPQ2d 1880 (9th Cir.</w:t>
      </w:r>
      <w:r w:rsidRPr="00F35C22">
        <w:t xml:space="preserve"> </w:t>
      </w:r>
      <w:r w:rsidRPr="00F35C22">
        <w:t>2001) (claims of copyright infringement).</w:t>
      </w:r>
    </w:p>
  </w:footnote>
  <w:footnote w:id="535">
    <w:p w14:paraId="5FC7D5A4" w14:textId="63722CFB" w:rsidR="00F35C22" w:rsidRPr="00370941" w:rsidRDefault="00F35C22" w:rsidP="00F35C22">
      <w:pPr>
        <w:pStyle w:val="FootnoteText"/>
      </w:pPr>
      <w:r w:rsidRPr="00F35C22">
        <w:rPr>
          <w:vertAlign w:val="superscript"/>
        </w:rPr>
        <w:footnoteRef/>
      </w:r>
      <w:r w:rsidRPr="00F35C22">
        <w:rPr>
          <w:i/>
        </w:rPr>
        <w:t>See, e</w:t>
      </w:r>
      <w:r w:rsidRPr="00F35C22">
        <w:t>.</w:t>
      </w:r>
      <w:r w:rsidRPr="00F35C22">
        <w:rPr>
          <w:i/>
        </w:rPr>
        <w:t>g</w:t>
      </w:r>
      <w:r w:rsidRPr="00F35C22">
        <w:t>., Ty, Inc.</w:t>
      </w:r>
      <w:r w:rsidRPr="00F35C22">
        <w:t xml:space="preserve"> </w:t>
      </w:r>
      <w:r w:rsidRPr="00F35C22">
        <w:t>v.</w:t>
      </w:r>
      <w:r w:rsidRPr="00F35C22">
        <w:t xml:space="preserve"> </w:t>
      </w:r>
      <w:r w:rsidRPr="00F35C22">
        <w:t>Perryman, 2001 WL 1223550, at *5 (N.D.</w:t>
      </w:r>
      <w:r w:rsidRPr="00F35C22">
        <w:t xml:space="preserve"> </w:t>
      </w:r>
      <w:r w:rsidRPr="00F35C22">
        <w:t>Ill.</w:t>
      </w:r>
      <w:r w:rsidRPr="00F35C22">
        <w:t xml:space="preserve"> </w:t>
      </w:r>
      <w:r w:rsidRPr="00F35C22">
        <w:t>Oct.</w:t>
      </w:r>
      <w:r w:rsidRPr="00F35C22">
        <w:t xml:space="preserve"> </w:t>
      </w:r>
      <w:r w:rsidRPr="00F35C22">
        <w:t xml:space="preserve">12, 2001), </w:t>
      </w:r>
      <w:r w:rsidRPr="00F35C22">
        <w:rPr>
          <w:i/>
        </w:rPr>
        <w:t>vacated on other grounds</w:t>
      </w:r>
      <w:r w:rsidRPr="00F35C22">
        <w:t>, 306 F.3d 509, 64 USPQ2d 1689 (7th Cir.</w:t>
      </w:r>
      <w:r w:rsidRPr="00F35C22">
        <w:t xml:space="preserve"> </w:t>
      </w:r>
      <w:r w:rsidRPr="00F35C22">
        <w:t xml:space="preserve">2002) (reversing finding of dilution), </w:t>
      </w:r>
      <w:r w:rsidRPr="00F35C22">
        <w:rPr>
          <w:i/>
        </w:rPr>
        <w:t>cert</w:t>
      </w:r>
      <w:r w:rsidRPr="00F35C22">
        <w:t>.</w:t>
      </w:r>
      <w:r w:rsidRPr="00F35C22">
        <w:t xml:space="preserve"> </w:t>
      </w:r>
      <w:r w:rsidRPr="00F35C22">
        <w:rPr>
          <w:i/>
        </w:rPr>
        <w:t>denied</w:t>
      </w:r>
      <w:r w:rsidRPr="00F35C22">
        <w:t>, 538 U.S.</w:t>
      </w:r>
      <w:r w:rsidRPr="00F35C22">
        <w:t xml:space="preserve"> </w:t>
      </w:r>
      <w:r w:rsidRPr="00F35C22">
        <w:t>971 (2003);</w:t>
      </w:r>
      <w:r w:rsidRPr="00F35C22">
        <w:t xml:space="preserve"> </w:t>
      </w:r>
      <w:r w:rsidRPr="00F35C22">
        <w:t>Amicus Commc’ns, L.P.</w:t>
      </w:r>
      <w:r w:rsidRPr="00F35C22">
        <w:t xml:space="preserve"> </w:t>
      </w:r>
      <w:r w:rsidRPr="00F35C22">
        <w:t>v.</w:t>
      </w:r>
      <w:r w:rsidRPr="00F35C22">
        <w:t xml:space="preserve"> </w:t>
      </w:r>
      <w:r w:rsidRPr="00F35C22">
        <w:t>Hewlett-Packard Co., 2000 WL 33348186, at *21 (W.D.</w:t>
      </w:r>
      <w:r w:rsidRPr="00F35C22">
        <w:t xml:space="preserve"> </w:t>
      </w:r>
      <w:r w:rsidRPr="00F35C22">
        <w:t>Tex.</w:t>
      </w:r>
      <w:r w:rsidRPr="00F35C22">
        <w:t xml:space="preserve"> </w:t>
      </w:r>
      <w:r w:rsidRPr="00F35C22">
        <w:t>Jan.</w:t>
      </w:r>
      <w:r w:rsidRPr="00F35C22">
        <w:t xml:space="preserve"> </w:t>
      </w:r>
      <w:r w:rsidRPr="00F35C22">
        <w:t>10, 2000) (Texas law).</w:t>
      </w:r>
    </w:p>
  </w:footnote>
  <w:footnote w:id="536">
    <w:p w14:paraId="2BC38FF0" w14:textId="437DD9EF" w:rsidR="00F35C22" w:rsidRPr="00F35C22" w:rsidRDefault="00F35C22" w:rsidP="00F35C22">
      <w:pPr>
        <w:pStyle w:val="FootnoteText"/>
      </w:pPr>
      <w:r w:rsidRPr="00F35C22">
        <w:rPr>
          <w:vertAlign w:val="superscript"/>
        </w:rPr>
        <w:footnoteRef/>
      </w:r>
      <w:r w:rsidRPr="00F35C22">
        <w:t>572 U.S.</w:t>
      </w:r>
      <w:r w:rsidRPr="00F35C22">
        <w:t xml:space="preserve"> </w:t>
      </w:r>
      <w:r w:rsidRPr="00F35C22">
        <w:t>663, 110 USPQ2d 1605 (2014).</w:t>
      </w:r>
    </w:p>
    <w:p w14:paraId="0875BBDD" w14:textId="77777777" w:rsidR="00F35C22" w:rsidRPr="00370941" w:rsidRDefault="00F35C22" w:rsidP="00FD0F5B">
      <w:pPr>
        <w:pStyle w:val="footnote"/>
      </w:pPr>
    </w:p>
  </w:footnote>
  <w:footnote w:id="537">
    <w:p w14:paraId="6C779E24" w14:textId="31B9AA7A"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678 n.15.</w:t>
      </w:r>
      <w:r w:rsidRPr="00F35C22">
        <w:t xml:space="preserve"> </w:t>
      </w:r>
      <w:r w:rsidRPr="00F35C22">
        <w:rPr>
          <w:i/>
        </w:rPr>
        <w:t>See also id.</w:t>
      </w:r>
      <w:r w:rsidRPr="00F35C22">
        <w:rPr>
          <w:i/>
        </w:rPr>
        <w:t xml:space="preserve"> </w:t>
      </w:r>
      <w:r w:rsidRPr="00F35C22">
        <w:t>at 669–70 (applying laches where no federal statute of limitations exists does not contravene congressional intent).</w:t>
      </w:r>
    </w:p>
    <w:p w14:paraId="43FABD45" w14:textId="77777777" w:rsidR="00F35C22" w:rsidRPr="00370941" w:rsidRDefault="00F35C22" w:rsidP="00FD0F5B">
      <w:pPr>
        <w:pStyle w:val="footnote"/>
      </w:pPr>
    </w:p>
  </w:footnote>
  <w:footnote w:id="538">
    <w:p w14:paraId="29CDA190" w14:textId="2BC6A20B" w:rsidR="00F35C22" w:rsidRPr="00F35C22" w:rsidRDefault="00F35C22" w:rsidP="00F35C22">
      <w:pPr>
        <w:pStyle w:val="FootnoteText"/>
      </w:pPr>
      <w:r w:rsidRPr="00F35C22">
        <w:rPr>
          <w:vertAlign w:val="superscript"/>
        </w:rPr>
        <w:footnoteRef/>
      </w:r>
      <w:r w:rsidRPr="00F35C22">
        <w:t>As discussed in §VII.B, below, the federal default statute of limitations, 28 U.S.C.</w:t>
      </w:r>
      <w:r w:rsidRPr="00F35C22">
        <w:t xml:space="preserve"> </w:t>
      </w:r>
      <w:r w:rsidRPr="00F35C22">
        <w:t>§1658, probably should apply to dilution claims as well as cybersquatting claims.</w:t>
      </w:r>
      <w:r w:rsidRPr="00F35C22">
        <w:t xml:space="preserve"> </w:t>
      </w:r>
      <w:r w:rsidRPr="00F35C22">
        <w:t>However, it is not clear that one can ascribe a congressional intent to exclude laches from a general statute of limitations.</w:t>
      </w:r>
      <w:r w:rsidRPr="00F35C22">
        <w:t xml:space="preserve"> </w:t>
      </w:r>
      <w:r w:rsidRPr="00F35C22">
        <w:t>Moreover, the specific language of the dilution statute, discussed below, points in the direction of permitting a laches defense.</w:t>
      </w:r>
    </w:p>
    <w:p w14:paraId="50BBEA67" w14:textId="77777777" w:rsidR="00F35C22" w:rsidRPr="00370941" w:rsidRDefault="00F35C22" w:rsidP="00FD0F5B">
      <w:pPr>
        <w:pStyle w:val="footnote"/>
      </w:pPr>
    </w:p>
  </w:footnote>
  <w:footnote w:id="539">
    <w:p w14:paraId="5ACEBF5F" w14:textId="213CFFF2" w:rsidR="00F35C22" w:rsidRPr="00F35C22" w:rsidRDefault="00F35C22" w:rsidP="00F35C22">
      <w:pPr>
        <w:pStyle w:val="FootnoteText"/>
      </w:pPr>
      <w:r w:rsidRPr="00F35C22">
        <w:rPr>
          <w:vertAlign w:val="superscript"/>
        </w:rPr>
        <w:footnoteRef/>
      </w:r>
      <w:r w:rsidRPr="00F35C22">
        <w:t>Lanham Act §43(c)(1), 15 U.S.C.</w:t>
      </w:r>
      <w:r w:rsidRPr="00F35C22">
        <w:t xml:space="preserve"> </w:t>
      </w:r>
      <w:r w:rsidRPr="00F35C22">
        <w:t>§1125(c)(1) (injunctive relief);</w:t>
      </w:r>
      <w:r w:rsidRPr="00F35C22">
        <w:t xml:space="preserve"> </w:t>
      </w:r>
      <w:r w:rsidRPr="00F35C22">
        <w:t>Lanham Act §43(c)(5), 15 U.S.C.</w:t>
      </w:r>
      <w:r w:rsidRPr="00F35C22">
        <w:t xml:space="preserve"> </w:t>
      </w:r>
      <w:r w:rsidRPr="00F35C22">
        <w:t>§1125(c)(5) (other remedies, including damages).</w:t>
      </w:r>
    </w:p>
    <w:p w14:paraId="489095F9" w14:textId="77777777" w:rsidR="00F35C22" w:rsidRPr="00370941" w:rsidRDefault="00F35C22" w:rsidP="00FD0F5B">
      <w:pPr>
        <w:pStyle w:val="footnote"/>
      </w:pPr>
    </w:p>
  </w:footnote>
  <w:footnote w:id="540">
    <w:p w14:paraId="0241C7CA" w14:textId="63A2590A" w:rsidR="00F35C22" w:rsidRPr="00F35C22" w:rsidRDefault="00F35C22" w:rsidP="00F35C22">
      <w:pPr>
        <w:pStyle w:val="FootnoteText"/>
      </w:pPr>
      <w:r w:rsidRPr="00F35C22">
        <w:rPr>
          <w:vertAlign w:val="superscript"/>
        </w:rPr>
        <w:footnoteRef/>
      </w:r>
      <w:r w:rsidRPr="00F35C22">
        <w:t xml:space="preserve">In </w:t>
      </w:r>
      <w:r w:rsidRPr="00F35C22">
        <w:rPr>
          <w:i/>
        </w:rPr>
        <w:t>Petrella</w:t>
      </w:r>
      <w:r w:rsidRPr="00F35C22">
        <w:t>, the Court discussed the problem of applying an equitable defense (laches) to a legal claim for damages.</w:t>
      </w:r>
      <w:r w:rsidRPr="00F35C22">
        <w:t xml:space="preserve"> </w:t>
      </w:r>
      <w:r w:rsidRPr="00F35C22">
        <w:t>572 U.S.</w:t>
      </w:r>
      <w:r w:rsidRPr="00F35C22">
        <w:t xml:space="preserve"> </w:t>
      </w:r>
      <w:r w:rsidRPr="00F35C22">
        <w:t>at 678 (noting that laches was intended to operate as a bar to equitable relief).</w:t>
      </w:r>
      <w:r w:rsidRPr="00F35C22">
        <w:t xml:space="preserve"> </w:t>
      </w:r>
      <w:r w:rsidRPr="00F35C22">
        <w:t xml:space="preserve">Curiously, however, the Court did not really characterize the damages claim in </w:t>
      </w:r>
      <w:r w:rsidRPr="00F35C22">
        <w:rPr>
          <w:i/>
        </w:rPr>
        <w:t>Petrella</w:t>
      </w:r>
      <w:r w:rsidRPr="00F35C22">
        <w:t xml:space="preserve"> as one for legal relief.</w:t>
      </w:r>
      <w:r w:rsidRPr="00F35C22">
        <w:t xml:space="preserve"> </w:t>
      </w:r>
      <w:r w:rsidRPr="00F35C22">
        <w:t>It noted that disgorgement of profits, which is what plaintiff sought, could be characterized as equitable and, indeed, accepted it as equitable for purposes of the case.</w:t>
      </w:r>
      <w:r w:rsidRPr="00F35C22">
        <w:t xml:space="preserve"> </w:t>
      </w:r>
      <w:r w:rsidRPr="00F35C22">
        <w:rPr>
          <w:i/>
        </w:rPr>
        <w:t>Id</w:t>
      </w:r>
      <w:r w:rsidRPr="00F35C22">
        <w:t xml:space="preserve"> at 668 n.1.</w:t>
      </w:r>
    </w:p>
    <w:p w14:paraId="309A2FB4" w14:textId="77777777" w:rsidR="00F35C22" w:rsidRPr="00370941" w:rsidRDefault="00F35C22" w:rsidP="00FD0F5B">
      <w:pPr>
        <w:pStyle w:val="footnote"/>
      </w:pPr>
    </w:p>
  </w:footnote>
  <w:footnote w:id="541">
    <w:p w14:paraId="4DF3993E" w14:textId="0E592264" w:rsidR="00F35C22" w:rsidRPr="00E45C6D" w:rsidRDefault="00F35C22" w:rsidP="00F35C22">
      <w:pPr>
        <w:pStyle w:val="FootnoteText"/>
      </w:pPr>
      <w:r w:rsidRPr="00F35C22">
        <w:rPr>
          <w:rStyle w:val="FootnoteReference"/>
          <w:rFonts w:eastAsiaTheme="majorEastAsia"/>
        </w:rPr>
        <w:footnoteRef/>
      </w:r>
      <w:r w:rsidRPr="00F35C22">
        <w:rPr>
          <w:i/>
        </w:rPr>
        <w:t>See</w:t>
      </w:r>
      <w:r w:rsidRPr="00F35C22">
        <w:t xml:space="preserve"> Ceballos v.</w:t>
      </w:r>
      <w:r w:rsidRPr="00F35C22">
        <w:t xml:space="preserve"> </w:t>
      </w:r>
      <w:r w:rsidRPr="00F35C22">
        <w:t>Banda Maguey Corp., 2024 WL 3469047, at *4, 2024 BL 218752 (C.D.</w:t>
      </w:r>
      <w:r w:rsidRPr="00F35C22">
        <w:t xml:space="preserve"> </w:t>
      </w:r>
      <w:r w:rsidRPr="00F35C22">
        <w:t>Cal.</w:t>
      </w:r>
      <w:r w:rsidRPr="00F35C22">
        <w:t xml:space="preserve"> </w:t>
      </w:r>
      <w:r w:rsidRPr="00F35C22">
        <w:t>June 24, 2024) (noting that the Ninth Circuit applies a strong presumption against laches when the applicable state statute of limitations would not have expired).</w:t>
      </w:r>
      <w:r w:rsidRPr="00F35C22">
        <w:t xml:space="preserve"> </w:t>
      </w:r>
      <w:r w:rsidRPr="00F35C22">
        <w:rPr>
          <w:i/>
        </w:rPr>
        <w:t>See also</w:t>
      </w:r>
      <w:r w:rsidRPr="00F35C22">
        <w:t xml:space="preserve"> Pak’s Trading Europe B.V.</w:t>
      </w:r>
      <w:r w:rsidRPr="00F35C22">
        <w:t xml:space="preserve"> </w:t>
      </w:r>
      <w:r w:rsidRPr="00F35C22">
        <w:t>v.</w:t>
      </w:r>
      <w:r w:rsidRPr="00F35C22">
        <w:t xml:space="preserve"> </w:t>
      </w:r>
      <w:r w:rsidRPr="00F35C22">
        <w:t>Target, 2018 WL 8333362, at *8, 2018 BL 532244 (C.D.</w:t>
      </w:r>
      <w:r w:rsidRPr="00F35C22">
        <w:t xml:space="preserve"> </w:t>
      </w:r>
      <w:r w:rsidRPr="00F35C22">
        <w:t>Cal.</w:t>
      </w:r>
      <w:r w:rsidRPr="00F35C22">
        <w:t xml:space="preserve"> </w:t>
      </w:r>
      <w:r w:rsidRPr="00F35C22">
        <w:t>July 5, 2018) (noting that the statute of limitations is used to determine whether laches defense is available, with a presumption of laches attaching if the applicable state statute of limitations has expired).</w:t>
      </w:r>
    </w:p>
  </w:footnote>
  <w:footnote w:id="542">
    <w:p w14:paraId="541B7179" w14:textId="131B791A" w:rsidR="00F35C22" w:rsidRPr="00370941" w:rsidRDefault="00F35C22" w:rsidP="00F35C22">
      <w:pPr>
        <w:pStyle w:val="FootnoteText"/>
      </w:pPr>
      <w:r w:rsidRPr="00F35C22">
        <w:rPr>
          <w:vertAlign w:val="superscript"/>
        </w:rPr>
        <w:footnoteRef/>
      </w:r>
      <w:r w:rsidRPr="00F35C22">
        <w:rPr>
          <w:i/>
        </w:rPr>
        <w:t>E</w:t>
      </w:r>
      <w:r w:rsidRPr="00F35C22">
        <w:t>.</w:t>
      </w:r>
      <w:r w:rsidRPr="00F35C22">
        <w:rPr>
          <w:i/>
        </w:rPr>
        <w:t>g</w:t>
      </w:r>
      <w:r w:rsidRPr="00F35C22">
        <w:t>.,</w:t>
      </w:r>
      <w:r w:rsidRPr="00F35C22">
        <w:rPr>
          <w:i/>
        </w:rPr>
        <w:t xml:space="preserve"> </w:t>
      </w:r>
      <w:proofErr w:type="spellStart"/>
      <w:r w:rsidRPr="00F35C22">
        <w:rPr>
          <w:i/>
        </w:rPr>
        <w:t>Danjaq</w:t>
      </w:r>
      <w:proofErr w:type="spellEnd"/>
      <w:r w:rsidRPr="00F35C22">
        <w:t>, 263 F.3d at 951;</w:t>
      </w:r>
      <w:r w:rsidRPr="00F35C22">
        <w:t xml:space="preserve"> </w:t>
      </w:r>
      <w:r w:rsidRPr="00F35C22">
        <w:t>Solow Bldg.</w:t>
      </w:r>
      <w:r w:rsidRPr="00F35C22">
        <w:t xml:space="preserve"> </w:t>
      </w:r>
      <w:r w:rsidRPr="00F35C22">
        <w:t>Co., L.L.C.</w:t>
      </w:r>
      <w:r w:rsidRPr="00F35C22">
        <w:t xml:space="preserve"> </w:t>
      </w:r>
      <w:r w:rsidRPr="00F35C22">
        <w:t>v.</w:t>
      </w:r>
      <w:r w:rsidRPr="00F35C22">
        <w:t xml:space="preserve"> </w:t>
      </w:r>
      <w:r w:rsidRPr="00F35C22">
        <w:t>Nine West Grp., Inc., 2001 WL 736794, at *3 (S.D.N.Y.</w:t>
      </w:r>
      <w:r w:rsidRPr="00F35C22">
        <w:t xml:space="preserve"> </w:t>
      </w:r>
      <w:r w:rsidRPr="00F35C22">
        <w:t xml:space="preserve">2001), </w:t>
      </w:r>
      <w:r w:rsidRPr="00F35C22">
        <w:rPr>
          <w:i/>
        </w:rPr>
        <w:t>aff’d</w:t>
      </w:r>
      <w:r w:rsidRPr="00F35C22">
        <w:t>, 48 F.</w:t>
      </w:r>
      <w:r w:rsidRPr="00F35C22">
        <w:t xml:space="preserve"> </w:t>
      </w:r>
      <w:proofErr w:type="spellStart"/>
      <w:r w:rsidRPr="00F35C22">
        <w:t>App’x</w:t>
      </w:r>
      <w:proofErr w:type="spellEnd"/>
      <w:r w:rsidRPr="00F35C22">
        <w:t>.</w:t>
      </w:r>
      <w:r w:rsidRPr="00F35C22">
        <w:t xml:space="preserve"> </w:t>
      </w:r>
      <w:r w:rsidRPr="00F35C22">
        <w:t>15 (2d Cir.</w:t>
      </w:r>
      <w:r w:rsidRPr="00F35C22">
        <w:t xml:space="preserve"> </w:t>
      </w:r>
      <w:r w:rsidRPr="00F35C22">
        <w:t>2002) (unpublished opinion);</w:t>
      </w:r>
      <w:r w:rsidRPr="00F35C22">
        <w:t xml:space="preserve"> </w:t>
      </w:r>
      <w:r w:rsidRPr="00F35C22">
        <w:rPr>
          <w:i/>
        </w:rPr>
        <w:t>Amicus Commc’ns</w:t>
      </w:r>
      <w:r w:rsidRPr="00F35C22">
        <w:t>, 2000 WL 33348186, at *21.</w:t>
      </w:r>
    </w:p>
  </w:footnote>
  <w:footnote w:id="543">
    <w:p w14:paraId="04B79A8E" w14:textId="76DF4634" w:rsidR="00F35C22" w:rsidRPr="00370941" w:rsidRDefault="00F35C22" w:rsidP="00F35C22">
      <w:pPr>
        <w:pStyle w:val="FootnoteText"/>
      </w:pPr>
      <w:r w:rsidRPr="00F35C22">
        <w:rPr>
          <w:vertAlign w:val="superscript"/>
        </w:rPr>
        <w:footnoteRef/>
      </w:r>
      <w:r w:rsidRPr="00F35C22">
        <w:t>Ty, Inc.</w:t>
      </w:r>
      <w:r w:rsidRPr="00F35C22">
        <w:t xml:space="preserve"> </w:t>
      </w:r>
      <w:r w:rsidRPr="00F35C22">
        <w:t>v.</w:t>
      </w:r>
      <w:r w:rsidRPr="00F35C22">
        <w:t xml:space="preserve"> </w:t>
      </w:r>
      <w:r w:rsidRPr="00F35C22">
        <w:t>Jones Grp., Inc., 98 F.</w:t>
      </w:r>
      <w:r w:rsidRPr="00F35C22">
        <w:t xml:space="preserve"> </w:t>
      </w:r>
      <w:r w:rsidRPr="00F35C22">
        <w:t>Supp.</w:t>
      </w:r>
      <w:r w:rsidRPr="00F35C22">
        <w:t xml:space="preserve"> </w:t>
      </w:r>
      <w:r w:rsidRPr="00F35C22">
        <w:t>2d 988, 992 (N.D.</w:t>
      </w:r>
      <w:r w:rsidRPr="00F35C22">
        <w:t xml:space="preserve"> </w:t>
      </w:r>
      <w:r w:rsidRPr="00F35C22">
        <w:t>Ill.</w:t>
      </w:r>
      <w:r w:rsidRPr="00F35C22">
        <w:t xml:space="preserve"> </w:t>
      </w:r>
      <w:r w:rsidRPr="00F35C22">
        <w:t xml:space="preserve">2000), </w:t>
      </w:r>
      <w:r w:rsidRPr="00F35C22">
        <w:rPr>
          <w:i/>
        </w:rPr>
        <w:t>aff’d</w:t>
      </w:r>
      <w:r w:rsidRPr="00F35C22">
        <w:t>, 237 F.3d 891, 57 USPQ2d 1617 (7th Cir.</w:t>
      </w:r>
      <w:r w:rsidRPr="00F35C22">
        <w:t xml:space="preserve"> </w:t>
      </w:r>
      <w:r w:rsidRPr="00F35C22">
        <w:t>2001);</w:t>
      </w:r>
      <w:r w:rsidRPr="00F35C22">
        <w:t xml:space="preserve"> </w:t>
      </w:r>
      <w:r w:rsidRPr="00F35C22">
        <w:rPr>
          <w:i/>
        </w:rPr>
        <w:t>Birney</w:t>
      </w:r>
      <w:r w:rsidRPr="00F35C22">
        <w:t>, 59 USPQ2d 1109, 1118 (S.D.</w:t>
      </w:r>
      <w:r w:rsidRPr="00F35C22">
        <w:t xml:space="preserve"> </w:t>
      </w:r>
      <w:r w:rsidRPr="00F35C22">
        <w:t>Tex.</w:t>
      </w:r>
      <w:r w:rsidRPr="00F35C22">
        <w:t xml:space="preserve"> </w:t>
      </w:r>
      <w:r w:rsidRPr="00F35C22">
        <w:t>2000).</w:t>
      </w:r>
    </w:p>
  </w:footnote>
  <w:footnote w:id="544">
    <w:p w14:paraId="79DCF63C" w14:textId="6EAAB4CE" w:rsidR="00F35C22" w:rsidRPr="00370941" w:rsidRDefault="00F35C22" w:rsidP="00F35C22">
      <w:pPr>
        <w:pStyle w:val="FootnoteText"/>
      </w:pPr>
      <w:r w:rsidRPr="00F35C22">
        <w:rPr>
          <w:vertAlign w:val="superscript"/>
        </w:rPr>
        <w:footnoteRef/>
      </w:r>
      <w:r w:rsidRPr="00F35C22">
        <w:rPr>
          <w:i/>
        </w:rPr>
        <w:t>E</w:t>
      </w:r>
      <w:r w:rsidRPr="00F35C22">
        <w:t>.</w:t>
      </w:r>
      <w:r w:rsidRPr="00F35C22">
        <w:rPr>
          <w:i/>
        </w:rPr>
        <w:t>g</w:t>
      </w:r>
      <w:r w:rsidRPr="00F35C22">
        <w:t>., Saul Zaentz Co.</w:t>
      </w:r>
      <w:r w:rsidRPr="00F35C22">
        <w:t xml:space="preserve"> </w:t>
      </w:r>
      <w:r w:rsidRPr="00F35C22">
        <w:t>v.</w:t>
      </w:r>
      <w:r w:rsidRPr="00F35C22">
        <w:t xml:space="preserve"> </w:t>
      </w:r>
      <w:r w:rsidRPr="00F35C22">
        <w:t>Wozniak Travel, Inc., 627 F.</w:t>
      </w:r>
      <w:r w:rsidRPr="00F35C22">
        <w:t xml:space="preserve"> </w:t>
      </w:r>
      <w:r w:rsidRPr="00F35C22">
        <w:t>Supp.</w:t>
      </w:r>
      <w:r w:rsidRPr="00F35C22">
        <w:t xml:space="preserve"> </w:t>
      </w:r>
      <w:r w:rsidRPr="00F35C22">
        <w:t>2d 1096, 1113, 89 USPQ2d 1665, 1677 (N.D.</w:t>
      </w:r>
      <w:r w:rsidRPr="00F35C22">
        <w:t xml:space="preserve"> </w:t>
      </w:r>
      <w:r w:rsidRPr="00F35C22">
        <w:t>Cal.</w:t>
      </w:r>
      <w:r w:rsidRPr="00F35C22">
        <w:t xml:space="preserve"> </w:t>
      </w:r>
      <w:r w:rsidRPr="00F35C22">
        <w:t>2008) (18 years is unreasonable).</w:t>
      </w:r>
    </w:p>
  </w:footnote>
  <w:footnote w:id="545">
    <w:p w14:paraId="1C163922" w14:textId="31BB8A4A" w:rsidR="00F35C22" w:rsidRPr="00370941" w:rsidRDefault="00F35C22" w:rsidP="00F35C22">
      <w:pPr>
        <w:pStyle w:val="FootnoteText"/>
      </w:pPr>
      <w:r w:rsidRPr="00F35C22">
        <w:rPr>
          <w:vertAlign w:val="superscript"/>
        </w:rPr>
        <w:footnoteRef/>
      </w:r>
      <w:r w:rsidRPr="00F35C22">
        <w:rPr>
          <w:i/>
        </w:rPr>
        <w:t>See</w:t>
      </w:r>
      <w:r w:rsidRPr="00F35C22">
        <w:t xml:space="preserve"> Ty, Inc.</w:t>
      </w:r>
      <w:r w:rsidRPr="00F35C22">
        <w:t xml:space="preserve"> </w:t>
      </w:r>
      <w:r w:rsidRPr="00F35C22">
        <w:t>v.</w:t>
      </w:r>
      <w:r w:rsidRPr="00F35C22">
        <w:t xml:space="preserve"> </w:t>
      </w:r>
      <w:r w:rsidRPr="00F35C22">
        <w:t>Perryman, 2001 WL 1223550, at *5 (N.D.</w:t>
      </w:r>
      <w:r w:rsidRPr="00F35C22">
        <w:t xml:space="preserve"> </w:t>
      </w:r>
      <w:r w:rsidRPr="00F35C22">
        <w:t>Ill.</w:t>
      </w:r>
      <w:r w:rsidRPr="00F35C22">
        <w:t xml:space="preserve"> </w:t>
      </w:r>
      <w:r w:rsidRPr="00F35C22">
        <w:t>Oct.</w:t>
      </w:r>
      <w:r w:rsidRPr="00F35C22">
        <w:t xml:space="preserve"> </w:t>
      </w:r>
      <w:r w:rsidRPr="00F35C22">
        <w:t xml:space="preserve">12, 2001), </w:t>
      </w:r>
      <w:r w:rsidRPr="00F35C22">
        <w:rPr>
          <w:i/>
        </w:rPr>
        <w:t>vacated on other grounds</w:t>
      </w:r>
      <w:r w:rsidRPr="00F35C22">
        <w:t>, 306 F.3d 509, 64 USPQ2d 1689 (7th Cir.</w:t>
      </w:r>
      <w:r w:rsidRPr="00F35C22">
        <w:t xml:space="preserve"> </w:t>
      </w:r>
      <w:r w:rsidRPr="00F35C22">
        <w:t xml:space="preserve">2002) (reversing finding of dilution), </w:t>
      </w:r>
      <w:r w:rsidRPr="00F35C22">
        <w:rPr>
          <w:i/>
        </w:rPr>
        <w:t>cert</w:t>
      </w:r>
      <w:r w:rsidRPr="00F35C22">
        <w:t>.</w:t>
      </w:r>
      <w:r w:rsidRPr="00F35C22">
        <w:t xml:space="preserve"> </w:t>
      </w:r>
      <w:r w:rsidRPr="00F35C22">
        <w:rPr>
          <w:i/>
        </w:rPr>
        <w:t>denied</w:t>
      </w:r>
      <w:r w:rsidRPr="00F35C22">
        <w:t>, 538 U.S.</w:t>
      </w:r>
      <w:r w:rsidRPr="00F35C22">
        <w:t xml:space="preserve"> </w:t>
      </w:r>
      <w:r w:rsidRPr="00F35C22">
        <w:t>971 (2003).</w:t>
      </w:r>
    </w:p>
  </w:footnote>
  <w:footnote w:id="546">
    <w:p w14:paraId="79821F9D" w14:textId="5167348A" w:rsidR="00F35C22" w:rsidRPr="00370941" w:rsidRDefault="00F35C22" w:rsidP="00F35C22">
      <w:pPr>
        <w:pStyle w:val="FootnoteText"/>
      </w:pPr>
      <w:r w:rsidRPr="00F35C22">
        <w:rPr>
          <w:vertAlign w:val="superscript"/>
        </w:rPr>
        <w:footnoteRef/>
      </w:r>
      <w:r w:rsidRPr="00F35C22">
        <w:t xml:space="preserve">In </w:t>
      </w:r>
      <w:proofErr w:type="spellStart"/>
      <w:r w:rsidRPr="00F35C22">
        <w:rPr>
          <w:i/>
        </w:rPr>
        <w:t>Danjaq</w:t>
      </w:r>
      <w:proofErr w:type="spellEnd"/>
      <w:r w:rsidRPr="00F35C22">
        <w:t>, the court noted the existence of an exception to laches for “willful infringement.” 263 F.3d at 956–57.</w:t>
      </w:r>
      <w:r w:rsidRPr="00F35C22">
        <w:t xml:space="preserve"> </w:t>
      </w:r>
      <w:r w:rsidRPr="00F35C22">
        <w:t>In that case, the court applied the Copyright Act’s definition of willful infringement to the laches defense.</w:t>
      </w:r>
      <w:r w:rsidRPr="00F35C22">
        <w:t xml:space="preserve"> </w:t>
      </w:r>
      <w:r w:rsidRPr="00F35C22">
        <w:rPr>
          <w:i/>
        </w:rPr>
        <w:t>Id</w:t>
      </w:r>
      <w:r w:rsidRPr="00F35C22">
        <w:t>.</w:t>
      </w:r>
      <w:r w:rsidRPr="00F35C22">
        <w:t xml:space="preserve"> </w:t>
      </w:r>
      <w:r w:rsidRPr="00F35C22">
        <w:t>at 957.</w:t>
      </w:r>
      <w:r w:rsidRPr="00F35C22">
        <w:t xml:space="preserve"> </w:t>
      </w:r>
      <w:r w:rsidRPr="00F35C22">
        <w:t>Precisely how that should apply in a dilution claim is not clear.</w:t>
      </w:r>
      <w:r w:rsidRPr="00F35C22">
        <w:t xml:space="preserve"> </w:t>
      </w:r>
      <w:r w:rsidRPr="00F35C22">
        <w:rPr>
          <w:i/>
        </w:rPr>
        <w:t>See</w:t>
      </w:r>
      <w:r w:rsidRPr="00F35C22">
        <w:t xml:space="preserve"> Vista India v.</w:t>
      </w:r>
      <w:r w:rsidRPr="00F35C22">
        <w:t xml:space="preserve"> </w:t>
      </w:r>
      <w:r w:rsidRPr="00F35C22">
        <w:t>Raaga, LLC, 501 F.</w:t>
      </w:r>
      <w:r w:rsidRPr="00F35C22">
        <w:t xml:space="preserve"> </w:t>
      </w:r>
      <w:r w:rsidRPr="00F35C22">
        <w:t>Supp.</w:t>
      </w:r>
      <w:r w:rsidRPr="00F35C22">
        <w:t xml:space="preserve"> </w:t>
      </w:r>
      <w:r w:rsidRPr="00F35C22">
        <w:t>2d 605, 624 n.19 (D.N.J.</w:t>
      </w:r>
      <w:r w:rsidRPr="00F35C22">
        <w:t xml:space="preserve"> </w:t>
      </w:r>
      <w:r w:rsidRPr="00F35C22">
        <w:t>2007) (suggesting that plaintiff’s delay in asserting its rights would constitute laches).</w:t>
      </w:r>
    </w:p>
  </w:footnote>
  <w:footnote w:id="547">
    <w:p w14:paraId="5B978C3D" w14:textId="3B463C79" w:rsidR="00F35C22" w:rsidRPr="00370941" w:rsidRDefault="00F35C22" w:rsidP="00F35C22">
      <w:pPr>
        <w:pStyle w:val="FootnoteText"/>
      </w:pPr>
      <w:r w:rsidRPr="00F35C22">
        <w:rPr>
          <w:vertAlign w:val="superscript"/>
        </w:rPr>
        <w:footnoteRef/>
      </w:r>
      <w:r w:rsidRPr="00F35C22">
        <w:t>59 USPQ2d 1109 (S.D.</w:t>
      </w:r>
      <w:r w:rsidRPr="00F35C22">
        <w:t xml:space="preserve"> </w:t>
      </w:r>
      <w:r w:rsidRPr="00F35C22">
        <w:t>Tex.</w:t>
      </w:r>
      <w:r w:rsidRPr="00F35C22">
        <w:t xml:space="preserve"> </w:t>
      </w:r>
      <w:r w:rsidRPr="00F35C22">
        <w:t>2000).</w:t>
      </w:r>
    </w:p>
  </w:footnote>
  <w:footnote w:id="548">
    <w:p w14:paraId="27B78C3B" w14:textId="7F5760BB"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1111.</w:t>
      </w:r>
    </w:p>
  </w:footnote>
  <w:footnote w:id="549">
    <w:p w14:paraId="7BD1218D" w14:textId="2AB41CC8"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1116.</w:t>
      </w:r>
      <w:r w:rsidRPr="00F35C22">
        <w:t xml:space="preserve"> </w:t>
      </w:r>
      <w:r w:rsidRPr="00F35C22">
        <w:t>The court noted that any claim for unfair competition or infringement accrued earlier and indicated that delay was not excusable for those claims.</w:t>
      </w:r>
      <w:r w:rsidRPr="00F35C22">
        <w:t xml:space="preserve"> </w:t>
      </w:r>
      <w:r w:rsidRPr="00F35C22">
        <w:rPr>
          <w:i/>
        </w:rPr>
        <w:t>See id</w:t>
      </w:r>
      <w:r w:rsidRPr="00F35C22">
        <w:t>.</w:t>
      </w:r>
      <w:r w:rsidRPr="00F35C22">
        <w:t xml:space="preserve"> </w:t>
      </w:r>
      <w:r w:rsidRPr="00F35C22">
        <w:t>The plaintiff claimed that its current suit was prompted by a renovation of the defendant’s complex, which changed its character.</w:t>
      </w:r>
    </w:p>
  </w:footnote>
  <w:footnote w:id="550">
    <w:p w14:paraId="51F8586C" w14:textId="5AC0E10C" w:rsidR="00F35C22" w:rsidRPr="00370941" w:rsidRDefault="00F35C22" w:rsidP="00F35C22">
      <w:pPr>
        <w:pStyle w:val="FootnoteText"/>
      </w:pPr>
      <w:r w:rsidRPr="00F35C22">
        <w:rPr>
          <w:vertAlign w:val="superscript"/>
        </w:rPr>
        <w:footnoteRef/>
      </w:r>
      <w:r w:rsidRPr="00F35C22">
        <w:rPr>
          <w:i/>
        </w:rPr>
        <w:t>See id</w:t>
      </w:r>
      <w:r w:rsidRPr="00F35C22">
        <w:t>.</w:t>
      </w:r>
      <w:r w:rsidRPr="00F35C22">
        <w:t xml:space="preserve"> </w:t>
      </w:r>
      <w:r w:rsidRPr="00F35C22">
        <w:t xml:space="preserve">at 1118 (noting that once a dilution statute existed, a </w:t>
      </w:r>
      <w:proofErr w:type="spellStart"/>
      <w:r w:rsidRPr="00F35C22">
        <w:t>tarnishment</w:t>
      </w:r>
      <w:proofErr w:type="spellEnd"/>
      <w:r w:rsidRPr="00F35C22">
        <w:t xml:space="preserve"> claim arguably accrued).</w:t>
      </w:r>
    </w:p>
  </w:footnote>
  <w:footnote w:id="551">
    <w:p w14:paraId="5CF155D2" w14:textId="348672A2"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1117.</w:t>
      </w:r>
    </w:p>
  </w:footnote>
  <w:footnote w:id="552">
    <w:p w14:paraId="35D5EE4A" w14:textId="24E8928F" w:rsidR="00F35C22" w:rsidRPr="00370941" w:rsidRDefault="00F35C22" w:rsidP="00F35C22">
      <w:pPr>
        <w:pStyle w:val="FootnoteText"/>
      </w:pPr>
      <w:r w:rsidRPr="00F35C22">
        <w:rPr>
          <w:vertAlign w:val="superscript"/>
        </w:rPr>
        <w:footnoteRef/>
      </w:r>
      <w:r w:rsidRPr="00F35C22">
        <w:rPr>
          <w:i/>
        </w:rPr>
        <w:t>Id</w:t>
      </w:r>
      <w:r w:rsidRPr="00F35C22">
        <w:t>.</w:t>
      </w:r>
    </w:p>
  </w:footnote>
  <w:footnote w:id="553">
    <w:p w14:paraId="29D6C22B" w14:textId="1D603D7D" w:rsidR="00F35C22" w:rsidRPr="00370941" w:rsidRDefault="00F35C22" w:rsidP="00F35C22">
      <w:pPr>
        <w:pStyle w:val="FootnoteText"/>
      </w:pPr>
      <w:r w:rsidRPr="00F35C22">
        <w:rPr>
          <w:vertAlign w:val="superscript"/>
        </w:rPr>
        <w:footnoteRef/>
      </w:r>
      <w:r w:rsidRPr="00F35C22">
        <w:t>311 F.3d 796, 65 USPQ2d 1001 (7th Cir.</w:t>
      </w:r>
      <w:r w:rsidRPr="00F35C22">
        <w:t xml:space="preserve"> </w:t>
      </w:r>
      <w:r w:rsidRPr="00F35C22">
        <w:t>2002).</w:t>
      </w:r>
    </w:p>
  </w:footnote>
  <w:footnote w:id="554">
    <w:p w14:paraId="142E6CBE" w14:textId="094B4C66"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806.</w:t>
      </w:r>
    </w:p>
  </w:footnote>
  <w:footnote w:id="555">
    <w:p w14:paraId="5ECD41DC" w14:textId="28BE8D5E" w:rsidR="00F35C22" w:rsidRPr="00370941" w:rsidRDefault="00F35C22" w:rsidP="00F35C22">
      <w:pPr>
        <w:pStyle w:val="FootnoteText"/>
      </w:pPr>
      <w:r w:rsidRPr="00F35C22">
        <w:rPr>
          <w:vertAlign w:val="superscript"/>
        </w:rPr>
        <w:footnoteRef/>
      </w:r>
      <w:r w:rsidRPr="00F35C22">
        <w:t>It should be noted that the court of appeals adopted the district court’s opinion in this case.</w:t>
      </w:r>
      <w:r w:rsidRPr="00F35C22">
        <w:t xml:space="preserve"> </w:t>
      </w:r>
      <w:r w:rsidRPr="00F35C22">
        <w:rPr>
          <w:i/>
        </w:rPr>
        <w:t>Id</w:t>
      </w:r>
      <w:r w:rsidRPr="00F35C22">
        <w:t>.</w:t>
      </w:r>
      <w:r w:rsidRPr="00F35C22">
        <w:t xml:space="preserve"> </w:t>
      </w:r>
      <w:r w:rsidRPr="00F35C22">
        <w:t>at 802.</w:t>
      </w:r>
    </w:p>
  </w:footnote>
  <w:footnote w:id="556">
    <w:p w14:paraId="3B3CBB61" w14:textId="31421E59"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823.</w:t>
      </w:r>
    </w:p>
  </w:footnote>
  <w:footnote w:id="557">
    <w:p w14:paraId="747D6817" w14:textId="509315F2" w:rsidR="00F35C22" w:rsidRPr="00370941" w:rsidRDefault="00F35C22" w:rsidP="00F35C22">
      <w:pPr>
        <w:pStyle w:val="FootnoteText"/>
      </w:pPr>
      <w:r w:rsidRPr="00F35C22">
        <w:rPr>
          <w:vertAlign w:val="superscript"/>
        </w:rPr>
        <w:footnoteRef/>
      </w:r>
      <w:r w:rsidRPr="00F35C22">
        <w:rPr>
          <w:i/>
        </w:rPr>
        <w:t>Id</w:t>
      </w:r>
      <w:r w:rsidRPr="00F35C22">
        <w:t>.</w:t>
      </w:r>
    </w:p>
  </w:footnote>
  <w:footnote w:id="558">
    <w:p w14:paraId="0532C99F" w14:textId="35BDC80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824.</w:t>
      </w:r>
    </w:p>
  </w:footnote>
  <w:footnote w:id="559">
    <w:p w14:paraId="75B7BC5C" w14:textId="44E3335A" w:rsidR="00F35C22" w:rsidRPr="00370941" w:rsidRDefault="00F35C22" w:rsidP="00F35C22">
      <w:pPr>
        <w:pStyle w:val="FootnoteText"/>
      </w:pPr>
      <w:r w:rsidRPr="00F35C22">
        <w:rPr>
          <w:vertAlign w:val="superscript"/>
        </w:rPr>
        <w:footnoteRef/>
      </w:r>
      <w:r w:rsidRPr="00F35C22">
        <w:t>National Baseball Hall of Fame &amp; Museum, Inc.</w:t>
      </w:r>
      <w:r w:rsidRPr="00F35C22">
        <w:t xml:space="preserve"> </w:t>
      </w:r>
      <w:r w:rsidRPr="00F35C22">
        <w:t>v.</w:t>
      </w:r>
      <w:r w:rsidRPr="00F35C22">
        <w:t xml:space="preserve"> </w:t>
      </w:r>
      <w:r w:rsidRPr="00F35C22">
        <w:t>All Sports Promotions Group Inc., 58 USPQ2d 1114, 1123 (S.D.N.Y.</w:t>
      </w:r>
      <w:r w:rsidRPr="00F35C22">
        <w:t xml:space="preserve"> </w:t>
      </w:r>
      <w:r w:rsidRPr="00F35C22">
        <w:t>2001).</w:t>
      </w:r>
    </w:p>
  </w:footnote>
  <w:footnote w:id="560">
    <w:p w14:paraId="600C4952" w14:textId="4CB033C0"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(summary judgment on acquiescence denied where plaintiff asserts that its lack of objection to defendant’s use of mark was predicated on use in a certain manner).</w:t>
      </w:r>
    </w:p>
  </w:footnote>
  <w:footnote w:id="561">
    <w:p w14:paraId="5607530E" w14:textId="2F094E2E" w:rsidR="00F35C22" w:rsidRPr="00F35C22" w:rsidRDefault="00F35C22" w:rsidP="00F35C22">
      <w:pPr>
        <w:pStyle w:val="FootnoteText"/>
      </w:pPr>
      <w:r w:rsidRPr="00F35C22">
        <w:rPr>
          <w:vertAlign w:val="superscript"/>
        </w:rPr>
        <w:footnoteRef/>
      </w:r>
      <w:r w:rsidRPr="00F35C22">
        <w:t>Abraham v.</w:t>
      </w:r>
      <w:r w:rsidRPr="00F35C22">
        <w:t xml:space="preserve"> </w:t>
      </w:r>
      <w:r w:rsidRPr="00F35C22">
        <w:t>Alpha Chi Omega, 708 F.3d 614, 625–28, 105 USPQ2d 1692 (5th Cir.</w:t>
      </w:r>
      <w:r w:rsidRPr="00F35C22">
        <w:t xml:space="preserve"> </w:t>
      </w:r>
      <w:r w:rsidRPr="00F35C22">
        <w:t>2013) (upholding injunction despite jury finding of laches).</w:t>
      </w:r>
    </w:p>
    <w:p w14:paraId="720A3426" w14:textId="77777777" w:rsidR="00F35C22" w:rsidRPr="00370941" w:rsidRDefault="00F35C22" w:rsidP="00FD0F5B">
      <w:pPr>
        <w:pStyle w:val="footnote"/>
      </w:pPr>
    </w:p>
  </w:footnote>
  <w:footnote w:id="562">
    <w:p w14:paraId="1E62B653" w14:textId="2FD1B228" w:rsidR="00F35C22" w:rsidRPr="00370941" w:rsidRDefault="00F35C22" w:rsidP="00F35C22">
      <w:pPr>
        <w:pStyle w:val="FootnoteText"/>
      </w:pPr>
      <w:r w:rsidRPr="00F35C22">
        <w:rPr>
          <w:vertAlign w:val="superscript"/>
        </w:rPr>
        <w:footnoteRef/>
      </w:r>
      <w:r w:rsidRPr="00F35C22">
        <w:t>Farouk Sys., Inc.</w:t>
      </w:r>
      <w:r w:rsidRPr="00F35C22">
        <w:t xml:space="preserve"> </w:t>
      </w:r>
      <w:r w:rsidRPr="00F35C22">
        <w:t>v.</w:t>
      </w:r>
      <w:r w:rsidRPr="00F35C22">
        <w:t xml:space="preserve"> </w:t>
      </w:r>
      <w:r w:rsidRPr="00F35C22">
        <w:t>Chi Nail Franchises, LLC, 2015 WL 11347663, at *4 (C.D.</w:t>
      </w:r>
      <w:r w:rsidRPr="00F35C22">
        <w:t xml:space="preserve"> </w:t>
      </w:r>
      <w:r w:rsidRPr="00F35C22">
        <w:t>Cal.</w:t>
      </w:r>
      <w:r w:rsidRPr="00F35C22">
        <w:t xml:space="preserve"> </w:t>
      </w:r>
      <w:r w:rsidRPr="00F35C22">
        <w:t>Sept.</w:t>
      </w:r>
      <w:r w:rsidRPr="00F35C22">
        <w:t xml:space="preserve"> </w:t>
      </w:r>
      <w:r w:rsidRPr="00F35C22">
        <w:t xml:space="preserve">8, 2015) (applying state statute of limitations to infringement </w:t>
      </w:r>
      <w:r w:rsidRPr="00F35C22">
        <w:rPr>
          <w:i/>
        </w:rPr>
        <w:t>and</w:t>
      </w:r>
      <w:r w:rsidRPr="00F35C22">
        <w:t xml:space="preserve"> dilution claims under federal law).</w:t>
      </w:r>
      <w:r w:rsidRPr="00F35C22">
        <w:t xml:space="preserve"> </w:t>
      </w:r>
      <w:r w:rsidRPr="00F35C22">
        <w:rPr>
          <w:i/>
        </w:rPr>
        <w:t>See</w:t>
      </w:r>
      <w:r w:rsidRPr="00F35C22">
        <w:t xml:space="preserve"> Au-</w:t>
      </w:r>
      <w:proofErr w:type="spellStart"/>
      <w:r w:rsidRPr="00F35C22">
        <w:t>Tomotive</w:t>
      </w:r>
      <w:proofErr w:type="spellEnd"/>
      <w:r w:rsidRPr="00F35C22">
        <w:t xml:space="preserve"> Gold, Inc.</w:t>
      </w:r>
      <w:r w:rsidRPr="00F35C22">
        <w:t xml:space="preserve"> </w:t>
      </w:r>
      <w:r w:rsidRPr="00F35C22">
        <w:t>v.</w:t>
      </w:r>
      <w:r w:rsidRPr="00F35C22">
        <w:t xml:space="preserve"> </w:t>
      </w:r>
      <w:r w:rsidRPr="00F35C22">
        <w:t>Volkswagen of Am., Inc., 603 F.3d 1133, 1139–40, 94 USPQ2d 1873 (9th Cir.</w:t>
      </w:r>
      <w:r w:rsidRPr="00F35C22">
        <w:t xml:space="preserve"> </w:t>
      </w:r>
      <w:r w:rsidRPr="00F35C22">
        <w:t>2010) (applying state fraud statute of limitations to infringement-by-confusion claim under Lanham Act).</w:t>
      </w:r>
      <w:r w:rsidRPr="00F35C22">
        <w:t xml:space="preserve"> </w:t>
      </w:r>
      <w:r w:rsidRPr="00F35C22">
        <w:rPr>
          <w:i/>
        </w:rPr>
        <w:t>Accord</w:t>
      </w:r>
      <w:r w:rsidRPr="00F35C22">
        <w:t xml:space="preserve"> Blocker v.</w:t>
      </w:r>
      <w:r w:rsidRPr="00F35C22">
        <w:t xml:space="preserve"> </w:t>
      </w:r>
      <w:r w:rsidRPr="00F35C22">
        <w:t>Black Entm’t Television, LLC, 2019 WL 1416471, at *4 (D.</w:t>
      </w:r>
      <w:r w:rsidRPr="00F35C22">
        <w:t xml:space="preserve"> </w:t>
      </w:r>
      <w:r w:rsidRPr="00F35C22">
        <w:t>Ore.</w:t>
      </w:r>
      <w:r w:rsidRPr="00F35C22">
        <w:t xml:space="preserve"> </w:t>
      </w:r>
      <w:r w:rsidRPr="00F35C22">
        <w:t>Mar.</w:t>
      </w:r>
      <w:r w:rsidRPr="00F35C22">
        <w:t xml:space="preserve"> </w:t>
      </w:r>
      <w:r w:rsidRPr="00F35C22">
        <w:t>6, 2019) (applying analogous state statute of limitations);</w:t>
      </w:r>
      <w:r w:rsidRPr="00F35C22">
        <w:t xml:space="preserve"> </w:t>
      </w:r>
      <w:r w:rsidRPr="00F35C22">
        <w:t>Sarkis’ Cafe, Inc.</w:t>
      </w:r>
      <w:r w:rsidRPr="00F35C22">
        <w:t xml:space="preserve"> </w:t>
      </w:r>
      <w:r w:rsidRPr="00F35C22">
        <w:t>v.</w:t>
      </w:r>
      <w:r w:rsidRPr="00F35C22">
        <w:t xml:space="preserve"> </w:t>
      </w:r>
      <w:r w:rsidRPr="00F35C22">
        <w:t>Sarks in the Park, LLC, 2013 U.S.</w:t>
      </w:r>
      <w:r w:rsidRPr="00F35C22">
        <w:t xml:space="preserve"> </w:t>
      </w:r>
      <w:r w:rsidRPr="00F35C22">
        <w:t>Dist.</w:t>
      </w:r>
      <w:r w:rsidRPr="00F35C22">
        <w:t xml:space="preserve"> </w:t>
      </w:r>
      <w:r w:rsidRPr="00F35C22">
        <w:t>LEXIS 175846, at *7 (N.D.</w:t>
      </w:r>
      <w:r w:rsidRPr="00F35C22">
        <w:t xml:space="preserve"> </w:t>
      </w:r>
      <w:r w:rsidRPr="00F35C22">
        <w:t>Ill.</w:t>
      </w:r>
      <w:r w:rsidRPr="00F35C22">
        <w:t xml:space="preserve"> </w:t>
      </w:r>
      <w:r w:rsidRPr="00F35C22">
        <w:t>Dec.</w:t>
      </w:r>
      <w:r w:rsidRPr="00F35C22">
        <w:t xml:space="preserve"> </w:t>
      </w:r>
      <w:r w:rsidRPr="00F35C22">
        <w:t>16, 2013) (applying analogous state statutes to all Lanham Act claims).</w:t>
      </w:r>
      <w:r w:rsidRPr="00F35C22">
        <w:t xml:space="preserve"> </w:t>
      </w:r>
      <w:r w:rsidRPr="00F35C22">
        <w:t>At least in the Ninth Circuit, there is case law holding that the use of the state statute of limitations for Lanham Act claims is superseded by the laches defense.</w:t>
      </w:r>
      <w:r w:rsidRPr="00F35C22">
        <w:t xml:space="preserve"> </w:t>
      </w:r>
      <w:r w:rsidRPr="00F35C22">
        <w:rPr>
          <w:i/>
        </w:rPr>
        <w:t>See</w:t>
      </w:r>
      <w:r w:rsidRPr="00F35C22">
        <w:t xml:space="preserve"> Pak’s Trading Europe B.V.</w:t>
      </w:r>
      <w:r w:rsidRPr="00F35C22">
        <w:t xml:space="preserve"> </w:t>
      </w:r>
      <w:r w:rsidRPr="00F35C22">
        <w:t>v.</w:t>
      </w:r>
      <w:r w:rsidRPr="00F35C22">
        <w:t xml:space="preserve"> </w:t>
      </w:r>
      <w:r w:rsidRPr="00F35C22">
        <w:t>Target, 2018 WL 8333362, at *8, 2025 BL 21521 (C.D.</w:t>
      </w:r>
      <w:r w:rsidRPr="00F35C22">
        <w:t xml:space="preserve"> </w:t>
      </w:r>
      <w:r w:rsidRPr="00F35C22">
        <w:t>Cal.</w:t>
      </w:r>
      <w:r w:rsidRPr="00F35C22">
        <w:t xml:space="preserve"> </w:t>
      </w:r>
      <w:r w:rsidRPr="00F35C22">
        <w:t>July 5, 2018);</w:t>
      </w:r>
      <w:r w:rsidRPr="00F35C22">
        <w:t xml:space="preserve"> </w:t>
      </w:r>
      <w:proofErr w:type="spellStart"/>
      <w:r w:rsidRPr="00F35C22">
        <w:t>ThermoLife</w:t>
      </w:r>
      <w:proofErr w:type="spellEnd"/>
      <w:r w:rsidRPr="00F35C22">
        <w:t xml:space="preserve"> Int’l, LLC v.</w:t>
      </w:r>
      <w:r w:rsidRPr="00F35C22">
        <w:t xml:space="preserve"> </w:t>
      </w:r>
      <w:r w:rsidRPr="00F35C22">
        <w:t>Gaspari Nutrition, Inc., 871 F.</w:t>
      </w:r>
      <w:r w:rsidRPr="00F35C22">
        <w:t xml:space="preserve"> </w:t>
      </w:r>
      <w:r w:rsidRPr="00F35C22">
        <w:t>Supp.</w:t>
      </w:r>
      <w:r w:rsidRPr="00F35C22">
        <w:t xml:space="preserve"> </w:t>
      </w:r>
      <w:r w:rsidRPr="00F35C22">
        <w:t>2d 905, 909–11 (D.</w:t>
      </w:r>
      <w:r w:rsidRPr="00F35C22">
        <w:t xml:space="preserve"> </w:t>
      </w:r>
      <w:r w:rsidRPr="00F35C22">
        <w:t>Ariz.</w:t>
      </w:r>
      <w:r w:rsidRPr="00F35C22">
        <w:t xml:space="preserve"> </w:t>
      </w:r>
      <w:r w:rsidRPr="00F35C22">
        <w:t>2012).</w:t>
      </w:r>
    </w:p>
  </w:footnote>
  <w:footnote w:id="563">
    <w:p w14:paraId="121C95D2" w14:textId="05F3CEBE" w:rsidR="00F35C22" w:rsidRPr="00370941" w:rsidRDefault="00F35C22" w:rsidP="00F35C22">
      <w:pPr>
        <w:pStyle w:val="FootnoteText"/>
      </w:pPr>
      <w:r w:rsidRPr="00F35C22">
        <w:rPr>
          <w:vertAlign w:val="superscript"/>
        </w:rPr>
        <w:footnoteRef/>
      </w:r>
      <w:r w:rsidRPr="00F35C22">
        <w:t>Pub.</w:t>
      </w:r>
      <w:r w:rsidRPr="00F35C22">
        <w:t xml:space="preserve"> </w:t>
      </w:r>
      <w:r w:rsidRPr="00F35C22">
        <w:t>L.</w:t>
      </w:r>
      <w:r w:rsidRPr="00F35C22">
        <w:t xml:space="preserve"> </w:t>
      </w:r>
      <w:r w:rsidRPr="00F35C22">
        <w:t>No.</w:t>
      </w:r>
      <w:r w:rsidRPr="00F35C22">
        <w:t xml:space="preserve"> </w:t>
      </w:r>
      <w:r w:rsidRPr="00F35C22">
        <w:t>101-650, tit.</w:t>
      </w:r>
      <w:r w:rsidRPr="00F35C22">
        <w:t xml:space="preserve"> </w:t>
      </w:r>
      <w:r w:rsidRPr="00F35C22">
        <w:t>III, §313(a) (codified at 28 U.S.C.</w:t>
      </w:r>
      <w:r w:rsidRPr="00F35C22">
        <w:t xml:space="preserve"> </w:t>
      </w:r>
      <w:r w:rsidRPr="00F35C22">
        <w:t>§1658).</w:t>
      </w:r>
      <w:r w:rsidRPr="00F35C22">
        <w:t xml:space="preserve"> </w:t>
      </w:r>
      <w:r w:rsidRPr="00F35C22">
        <w:t>Subsection (b) to this statute, which was added in 2002, applies only to securities claims.</w:t>
      </w:r>
    </w:p>
  </w:footnote>
  <w:footnote w:id="564">
    <w:p w14:paraId="592A8B8A" w14:textId="09ECBA22" w:rsidR="00F35C22" w:rsidRPr="00370941" w:rsidRDefault="00F35C22" w:rsidP="00F35C22">
      <w:pPr>
        <w:pStyle w:val="FootnoteText"/>
      </w:pPr>
      <w:r w:rsidRPr="00F35C22">
        <w:rPr>
          <w:vertAlign w:val="superscript"/>
        </w:rPr>
        <w:footnoteRef/>
      </w:r>
      <w:r w:rsidRPr="00F35C22">
        <w:t>Jones v.</w:t>
      </w:r>
      <w:r w:rsidRPr="00F35C22">
        <w:t xml:space="preserve"> </w:t>
      </w:r>
      <w:r w:rsidRPr="00F35C22">
        <w:t>R.R.</w:t>
      </w:r>
      <w:r w:rsidRPr="00F35C22">
        <w:t xml:space="preserve"> </w:t>
      </w:r>
      <w:r w:rsidRPr="00F35C22">
        <w:t>Donnelley &amp; Sons Co., 540 U.S.</w:t>
      </w:r>
      <w:r w:rsidRPr="00F35C22">
        <w:t xml:space="preserve"> </w:t>
      </w:r>
      <w:r w:rsidRPr="00F35C22">
        <w:t>369, 382 (2004) (applying §1658 to claim under 42 U.S.C.</w:t>
      </w:r>
      <w:r w:rsidRPr="00F35C22">
        <w:t xml:space="preserve"> </w:t>
      </w:r>
      <w:r w:rsidRPr="00F35C22">
        <w:t>§1981 made possible by a 1991 amendment).</w:t>
      </w:r>
    </w:p>
  </w:footnote>
  <w:footnote w:id="565">
    <w:p w14:paraId="04827A3C" w14:textId="3629F33C" w:rsidR="00F35C22" w:rsidRPr="00370941" w:rsidRDefault="00F35C22" w:rsidP="00F35C22">
      <w:pPr>
        <w:pStyle w:val="FootnoteText"/>
      </w:pPr>
      <w:r w:rsidRPr="00F35C22">
        <w:rPr>
          <w:vertAlign w:val="superscript"/>
        </w:rPr>
        <w:footnoteRef/>
      </w:r>
      <w:r w:rsidRPr="00F35C22">
        <w:rPr>
          <w:i/>
        </w:rPr>
        <w:t>See, e</w:t>
      </w:r>
      <w:r w:rsidRPr="00F35C22">
        <w:t>.</w:t>
      </w:r>
      <w:r w:rsidRPr="00F35C22">
        <w:rPr>
          <w:i/>
        </w:rPr>
        <w:t>g</w:t>
      </w:r>
      <w:r w:rsidRPr="00F35C22">
        <w:t>., Sundaram v.</w:t>
      </w:r>
      <w:r w:rsidRPr="00F35C22">
        <w:t xml:space="preserve"> </w:t>
      </w:r>
      <w:r w:rsidRPr="00F35C22">
        <w:t xml:space="preserve">Brookhaven </w:t>
      </w:r>
      <w:proofErr w:type="spellStart"/>
      <w:r w:rsidRPr="00F35C22">
        <w:t>Nat’l</w:t>
      </w:r>
      <w:proofErr w:type="spellEnd"/>
      <w:r w:rsidRPr="00F35C22">
        <w:t xml:space="preserve"> Labs., 424 F.</w:t>
      </w:r>
      <w:r w:rsidRPr="00F35C22">
        <w:t xml:space="preserve"> </w:t>
      </w:r>
      <w:r w:rsidRPr="00F35C22">
        <w:t>Supp.</w:t>
      </w:r>
      <w:r w:rsidRPr="00F35C22">
        <w:t xml:space="preserve"> </w:t>
      </w:r>
      <w:r w:rsidRPr="00F35C22">
        <w:t>2d 545, 559–66 (E.D.N.Y.</w:t>
      </w:r>
      <w:r w:rsidRPr="00F35C22">
        <w:t xml:space="preserve"> </w:t>
      </w:r>
      <w:r w:rsidRPr="00F35C22">
        <w:t>2006) (applying various state and federal statutes of limitations, including §1658, to different federal and state law claims in one action) (magistrate judge opinion adopted by the district court).</w:t>
      </w:r>
      <w:r w:rsidRPr="00F35C22">
        <w:t xml:space="preserve"> </w:t>
      </w:r>
      <w:r w:rsidRPr="00F35C22">
        <w:t xml:space="preserve">In </w:t>
      </w:r>
      <w:r w:rsidRPr="00F35C22">
        <w:rPr>
          <w:rStyle w:val="BCasenamefull"/>
        </w:rPr>
        <w:t>Hugunin v. Land O’ Lakes, Inc.</w:t>
      </w:r>
      <w:r w:rsidRPr="00F35C22">
        <w:t>, 110 USPQ2d 1404 (N.D.</w:t>
      </w:r>
      <w:r w:rsidRPr="00F35C22">
        <w:t xml:space="preserve"> </w:t>
      </w:r>
      <w:r w:rsidRPr="00F35C22">
        <w:t>Ill.</w:t>
      </w:r>
      <w:r w:rsidRPr="00F35C22">
        <w:t xml:space="preserve"> </w:t>
      </w:r>
      <w:r w:rsidRPr="00F35C22">
        <w:t xml:space="preserve">2014), </w:t>
      </w:r>
      <w:r w:rsidRPr="00F35C22">
        <w:rPr>
          <w:i/>
        </w:rPr>
        <w:t>aff’d on other grounds</w:t>
      </w:r>
      <w:r w:rsidRPr="00F35C22">
        <w:t>, 815 F.3d 1064, 117 USPQ2d 1879 (7th Cir.</w:t>
      </w:r>
      <w:r w:rsidRPr="00F35C22">
        <w:t xml:space="preserve"> </w:t>
      </w:r>
      <w:r w:rsidRPr="00F35C22">
        <w:t>2016), the plaintiff asserted §1658 as the basis for a statute of limitations bar on a dilution claim.</w:t>
      </w:r>
      <w:r w:rsidRPr="00F35C22">
        <w:t xml:space="preserve"> </w:t>
      </w:r>
      <w:r w:rsidRPr="00F35C22">
        <w:t>However, the court found that the defense was barred for failure to plead it.</w:t>
      </w:r>
      <w:r w:rsidRPr="00F35C22">
        <w:t xml:space="preserve"> </w:t>
      </w:r>
      <w:r w:rsidRPr="00F35C22">
        <w:rPr>
          <w:i/>
        </w:rPr>
        <w:t>Id.</w:t>
      </w:r>
      <w:r w:rsidRPr="00F35C22">
        <w:rPr>
          <w:i/>
        </w:rPr>
        <w:t xml:space="preserve"> </w:t>
      </w:r>
      <w:r w:rsidRPr="00F35C22">
        <w:t>at 1407.</w:t>
      </w:r>
    </w:p>
  </w:footnote>
  <w:footnote w:id="566">
    <w:p w14:paraId="69B7B5B8" w14:textId="02651AAB" w:rsidR="00F35C22" w:rsidRPr="00370941" w:rsidRDefault="00F35C22" w:rsidP="00F35C22">
      <w:pPr>
        <w:pStyle w:val="FootnoteText"/>
      </w:pPr>
      <w:r w:rsidRPr="00F35C22">
        <w:rPr>
          <w:vertAlign w:val="superscript"/>
        </w:rPr>
        <w:footnoteRef/>
      </w:r>
      <w:r w:rsidRPr="00F35C22">
        <w:rPr>
          <w:i/>
        </w:rPr>
        <w:t>See</w:t>
      </w:r>
      <w:r w:rsidRPr="00F35C22">
        <w:t xml:space="preserve"> Minarik Elec.</w:t>
      </w:r>
      <w:r w:rsidRPr="00F35C22">
        <w:t xml:space="preserve"> </w:t>
      </w:r>
      <w:r w:rsidRPr="00F35C22">
        <w:t>Co.</w:t>
      </w:r>
      <w:r w:rsidRPr="00F35C22">
        <w:t xml:space="preserve"> </w:t>
      </w:r>
      <w:r w:rsidRPr="00F35C22">
        <w:t>v.</w:t>
      </w:r>
      <w:r w:rsidRPr="00F35C22">
        <w:t xml:space="preserve"> </w:t>
      </w:r>
      <w:r w:rsidRPr="00F35C22">
        <w:t>Electro Sales Co., 223 F.</w:t>
      </w:r>
      <w:r w:rsidRPr="00F35C22">
        <w:t xml:space="preserve"> </w:t>
      </w:r>
      <w:r w:rsidRPr="00F35C22">
        <w:t>Supp.</w:t>
      </w:r>
      <w:r w:rsidRPr="00F35C22">
        <w:t xml:space="preserve"> </w:t>
      </w:r>
      <w:r w:rsidRPr="00F35C22">
        <w:t>2d 334, 336 &amp; n.5 (D.</w:t>
      </w:r>
      <w:r w:rsidRPr="00F35C22">
        <w:t xml:space="preserve"> </w:t>
      </w:r>
      <w:r w:rsidRPr="00F35C22">
        <w:t>Mass.</w:t>
      </w:r>
      <w:r w:rsidRPr="00F35C22">
        <w:t xml:space="preserve"> </w:t>
      </w:r>
      <w:r w:rsidRPr="00F35C22">
        <w:t>2002).</w:t>
      </w:r>
    </w:p>
  </w:footnote>
  <w:footnote w:id="567">
    <w:p w14:paraId="4299C3D8" w14:textId="7BBCCBBD" w:rsidR="00F35C22" w:rsidRPr="00370941" w:rsidRDefault="00F35C22" w:rsidP="00F35C22">
      <w:pPr>
        <w:pStyle w:val="FootnoteText"/>
      </w:pPr>
      <w:r w:rsidRPr="00F35C22">
        <w:rPr>
          <w:vertAlign w:val="superscript"/>
        </w:rPr>
        <w:footnoteRef/>
      </w:r>
      <w:r w:rsidRPr="00F35C22">
        <w:t>28 U.S.C.</w:t>
      </w:r>
      <w:r w:rsidRPr="00F35C22">
        <w:t xml:space="preserve"> </w:t>
      </w:r>
      <w:r w:rsidRPr="00F35C22">
        <w:t>§1738;</w:t>
      </w:r>
      <w:r w:rsidRPr="00F35C22">
        <w:t xml:space="preserve"> </w:t>
      </w:r>
      <w:r w:rsidRPr="00F35C22">
        <w:rPr>
          <w:i/>
        </w:rPr>
        <w:t>see</w:t>
      </w:r>
      <w:r w:rsidRPr="00F35C22">
        <w:t xml:space="preserve"> Christopher D.</w:t>
      </w:r>
      <w:r w:rsidRPr="00F35C22">
        <w:t xml:space="preserve"> </w:t>
      </w:r>
      <w:r w:rsidRPr="00F35C22">
        <w:t>Smithers Found., Inc.</w:t>
      </w:r>
      <w:r w:rsidRPr="00F35C22">
        <w:t xml:space="preserve"> </w:t>
      </w:r>
      <w:r w:rsidRPr="00F35C22">
        <w:t>v.</w:t>
      </w:r>
      <w:r w:rsidRPr="00F35C22">
        <w:t xml:space="preserve"> </w:t>
      </w:r>
      <w:r w:rsidRPr="00F35C22">
        <w:t>St.</w:t>
      </w:r>
      <w:r w:rsidRPr="00F35C22">
        <w:t xml:space="preserve"> </w:t>
      </w:r>
      <w:r w:rsidRPr="00F35C22">
        <w:t>Luke’s-Roosevelt Hosp.</w:t>
      </w:r>
      <w:r w:rsidRPr="00F35C22">
        <w:t xml:space="preserve"> </w:t>
      </w:r>
      <w:r w:rsidRPr="00F35C22">
        <w:t>Ctr., 2003 WL 115234, at *3 (S.D.N.Y.</w:t>
      </w:r>
      <w:r w:rsidRPr="00F35C22">
        <w:t xml:space="preserve"> </w:t>
      </w:r>
      <w:r w:rsidRPr="00F35C22">
        <w:t>Jan.</w:t>
      </w:r>
      <w:r w:rsidRPr="00F35C22">
        <w:t xml:space="preserve"> </w:t>
      </w:r>
      <w:r w:rsidRPr="00F35C22">
        <w:t>13, 2003).</w:t>
      </w:r>
    </w:p>
  </w:footnote>
  <w:footnote w:id="568">
    <w:p w14:paraId="7AB5B84D" w14:textId="07EE3A76" w:rsidR="00F35C22" w:rsidRPr="00370941" w:rsidRDefault="00F35C22" w:rsidP="00F35C22">
      <w:pPr>
        <w:pStyle w:val="FootnoteText"/>
      </w:pPr>
      <w:r w:rsidRPr="00F35C22">
        <w:rPr>
          <w:vertAlign w:val="superscript"/>
        </w:rPr>
        <w:footnoteRef/>
      </w:r>
      <w:r w:rsidRPr="00F35C22">
        <w:t>28 U.S.C.</w:t>
      </w:r>
      <w:r w:rsidRPr="00F35C22">
        <w:t xml:space="preserve"> </w:t>
      </w:r>
      <w:r w:rsidRPr="00F35C22">
        <w:t>§1738.</w:t>
      </w:r>
    </w:p>
  </w:footnote>
  <w:footnote w:id="569">
    <w:p w14:paraId="0CF4CD15" w14:textId="55D5988E" w:rsidR="00F35C22" w:rsidRPr="00370941" w:rsidRDefault="00F35C22" w:rsidP="00F35C22">
      <w:pPr>
        <w:pStyle w:val="FootnoteText"/>
      </w:pPr>
      <w:r w:rsidRPr="00F35C22">
        <w:rPr>
          <w:vertAlign w:val="superscript"/>
        </w:rPr>
        <w:footnoteRef/>
      </w:r>
      <w:r w:rsidRPr="00F35C22">
        <w:t xml:space="preserve">Many jurisdictions use the test set forth in the </w:t>
      </w:r>
      <w:r w:rsidRPr="00F35C22">
        <w:rPr>
          <w:smallCaps/>
        </w:rPr>
        <w:t>Restatement (Second) of Judgments</w:t>
      </w:r>
      <w:r w:rsidRPr="00F35C22">
        <w:t xml:space="preserve"> §24 (1982).</w:t>
      </w:r>
    </w:p>
  </w:footnote>
  <w:footnote w:id="570">
    <w:p w14:paraId="205D62AC" w14:textId="070C793E" w:rsidR="00F35C22" w:rsidRPr="00370941" w:rsidRDefault="00F35C22" w:rsidP="00F35C22">
      <w:pPr>
        <w:pStyle w:val="FootnoteText"/>
        <w:rPr>
          <w:lang w:val="sv-SE"/>
        </w:rPr>
      </w:pPr>
      <w:r w:rsidRPr="00F35C22">
        <w:rPr>
          <w:vertAlign w:val="superscript"/>
        </w:rPr>
        <w:footnoteRef/>
      </w:r>
      <w:r w:rsidRPr="00F35C22">
        <w:t>223 F.</w:t>
      </w:r>
      <w:r w:rsidRPr="00F35C22">
        <w:t xml:space="preserve"> </w:t>
      </w:r>
      <w:r w:rsidRPr="00F35C22">
        <w:t>Supp.</w:t>
      </w:r>
      <w:r w:rsidRPr="00F35C22">
        <w:t xml:space="preserve"> </w:t>
      </w:r>
      <w:r w:rsidRPr="00F35C22">
        <w:t>2d 334 (D.</w:t>
      </w:r>
      <w:r w:rsidRPr="00F35C22">
        <w:t xml:space="preserve"> </w:t>
      </w:r>
      <w:r w:rsidRPr="00F35C22">
        <w:t>Mass.</w:t>
      </w:r>
      <w:r w:rsidRPr="00F35C22">
        <w:t xml:space="preserve"> </w:t>
      </w:r>
      <w:r w:rsidRPr="00F35C22">
        <w:t>2002).</w:t>
      </w:r>
    </w:p>
  </w:footnote>
  <w:footnote w:id="571">
    <w:p w14:paraId="60347A0D" w14:textId="14E105A8"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335.</w:t>
      </w:r>
    </w:p>
  </w:footnote>
  <w:footnote w:id="572">
    <w:p w14:paraId="45EA4FB6" w14:textId="17A2A91E"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339–41.</w:t>
      </w:r>
    </w:p>
  </w:footnote>
  <w:footnote w:id="573">
    <w:p w14:paraId="65A75CCA" w14:textId="563EA862" w:rsidR="00F35C22" w:rsidRPr="00370941" w:rsidRDefault="00F35C22" w:rsidP="00F35C22">
      <w:pPr>
        <w:pStyle w:val="FootnoteText"/>
      </w:pPr>
      <w:r w:rsidRPr="00F35C22">
        <w:rPr>
          <w:vertAlign w:val="superscript"/>
        </w:rPr>
        <w:footnoteRef/>
      </w:r>
      <w:r w:rsidRPr="00F35C22">
        <w:rPr>
          <w:i/>
        </w:rPr>
        <w:t>See</w:t>
      </w:r>
      <w:r w:rsidRPr="00F35C22">
        <w:t xml:space="preserve"> B &amp; B Hardware, Inc.</w:t>
      </w:r>
      <w:r w:rsidRPr="00F35C22">
        <w:t xml:space="preserve"> </w:t>
      </w:r>
      <w:r w:rsidRPr="00F35C22">
        <w:t>v.</w:t>
      </w:r>
      <w:r w:rsidRPr="00F35C22">
        <w:t xml:space="preserve"> </w:t>
      </w:r>
      <w:r w:rsidRPr="00F35C22">
        <w:t>Hargis Ind., Inc., 569 F.3d 383, 389–90, 91 USPQ2d 1001 (8th Cir.</w:t>
      </w:r>
      <w:r w:rsidRPr="00F35C22">
        <w:t xml:space="preserve"> </w:t>
      </w:r>
      <w:r w:rsidRPr="00F35C22">
        <w:t>2009) (rejecting use of issue preclusion because issue of likelihood of confusion was never resolved in the prior litigation).</w:t>
      </w:r>
    </w:p>
  </w:footnote>
  <w:footnote w:id="574">
    <w:p w14:paraId="50F15CFF" w14:textId="763D32FC" w:rsidR="00F35C22" w:rsidRPr="00370941" w:rsidRDefault="00F35C22" w:rsidP="00F35C22">
      <w:pPr>
        <w:pStyle w:val="FootnoteText"/>
      </w:pPr>
      <w:r w:rsidRPr="00F35C22">
        <w:rPr>
          <w:vertAlign w:val="superscript"/>
        </w:rPr>
        <w:footnoteRef/>
      </w:r>
      <w:r w:rsidRPr="00F35C22">
        <w:t>2003 WL 115234 (S.D.N.Y.</w:t>
      </w:r>
      <w:r w:rsidRPr="00F35C22">
        <w:t xml:space="preserve"> </w:t>
      </w:r>
      <w:r w:rsidRPr="00F35C22">
        <w:t>Jan.</w:t>
      </w:r>
      <w:r w:rsidRPr="00F35C22">
        <w:t xml:space="preserve"> </w:t>
      </w:r>
      <w:r w:rsidRPr="00F35C22">
        <w:t>13, 2003).</w:t>
      </w:r>
    </w:p>
  </w:footnote>
  <w:footnote w:id="575">
    <w:p w14:paraId="3385E1C3" w14:textId="3CCE9231"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*3–4.</w:t>
      </w:r>
    </w:p>
  </w:footnote>
  <w:footnote w:id="576">
    <w:p w14:paraId="43A85EA3" w14:textId="5BCB2C6E" w:rsidR="00F35C22" w:rsidRPr="00370941" w:rsidRDefault="00F35C22" w:rsidP="00F35C22">
      <w:pPr>
        <w:pStyle w:val="FootnoteText"/>
      </w:pPr>
      <w:r w:rsidRPr="00F35C22">
        <w:rPr>
          <w:vertAlign w:val="superscript"/>
        </w:rPr>
        <w:footnoteRef/>
      </w:r>
      <w:r w:rsidRPr="00F35C22">
        <w:t>821 F.</w:t>
      </w:r>
      <w:r w:rsidRPr="00F35C22">
        <w:t xml:space="preserve"> </w:t>
      </w:r>
      <w:r w:rsidRPr="00F35C22">
        <w:t>Supp.</w:t>
      </w:r>
      <w:r w:rsidRPr="00F35C22">
        <w:t xml:space="preserve"> </w:t>
      </w:r>
      <w:r w:rsidRPr="00F35C22">
        <w:t>2d 948 (N.D.</w:t>
      </w:r>
      <w:r w:rsidRPr="00F35C22">
        <w:t xml:space="preserve"> </w:t>
      </w:r>
      <w:r w:rsidRPr="00F35C22">
        <w:t xml:space="preserve">Ohio 2011), </w:t>
      </w:r>
      <w:r w:rsidRPr="00F35C22">
        <w:rPr>
          <w:i/>
        </w:rPr>
        <w:t>aff’d</w:t>
      </w:r>
      <w:r w:rsidRPr="00F35C22">
        <w:t>, 701 F.3d 1093, 105 USPQ2d 1082 (6th Cir.</w:t>
      </w:r>
      <w:r w:rsidRPr="00F35C22">
        <w:t xml:space="preserve"> </w:t>
      </w:r>
      <w:r w:rsidRPr="00F35C22">
        <w:t>2012).</w:t>
      </w:r>
    </w:p>
  </w:footnote>
  <w:footnote w:id="577">
    <w:p w14:paraId="1B1726E0" w14:textId="1C744E81"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952–55.</w:t>
      </w:r>
      <w:r w:rsidRPr="00F35C22">
        <w:t xml:space="preserve"> </w:t>
      </w:r>
      <w:r w:rsidRPr="00F35C22">
        <w:t>There was no indication that the prior lawsuit included a dilution claim.</w:t>
      </w:r>
    </w:p>
  </w:footnote>
  <w:footnote w:id="578">
    <w:p w14:paraId="0C52B910" w14:textId="085C8D98" w:rsidR="00F35C22" w:rsidRPr="00F35C22" w:rsidRDefault="00F35C22" w:rsidP="00F35C22">
      <w:pPr>
        <w:pStyle w:val="FootnoteText"/>
      </w:pPr>
      <w:r w:rsidRPr="00F35C22">
        <w:rPr>
          <w:vertAlign w:val="superscript"/>
        </w:rPr>
        <w:footnoteRef/>
      </w:r>
      <w:r w:rsidRPr="00F35C22">
        <w:t>701 F.3d 1093, 1103, 105 USPQ2d 1082 (6th Cir.</w:t>
      </w:r>
      <w:r w:rsidRPr="00F35C22">
        <w:t xml:space="preserve"> </w:t>
      </w:r>
      <w:r w:rsidRPr="00F35C22">
        <w:t>2012).</w:t>
      </w:r>
    </w:p>
    <w:p w14:paraId="5C925884" w14:textId="77777777" w:rsidR="00F35C22" w:rsidRPr="00370941" w:rsidRDefault="00F35C22" w:rsidP="00FD0F5B">
      <w:pPr>
        <w:pStyle w:val="footnote"/>
      </w:pPr>
    </w:p>
  </w:footnote>
  <w:footnote w:id="579">
    <w:p w14:paraId="64AA0E63" w14:textId="34F47CD6" w:rsidR="00F35C22" w:rsidRPr="00370941" w:rsidRDefault="00F35C22" w:rsidP="00F35C22">
      <w:pPr>
        <w:pStyle w:val="FootnoteText"/>
      </w:pPr>
      <w:r w:rsidRPr="00F35C22">
        <w:rPr>
          <w:vertAlign w:val="superscript"/>
        </w:rPr>
        <w:footnoteRef/>
      </w:r>
      <w:r w:rsidRPr="00F35C22">
        <w:t>62 USPQ2d 1857 (T.T.A.B.</w:t>
      </w:r>
      <w:r w:rsidRPr="00F35C22">
        <w:t xml:space="preserve"> </w:t>
      </w:r>
      <w:r w:rsidRPr="00F35C22">
        <w:t xml:space="preserve">2002), </w:t>
      </w:r>
      <w:r w:rsidRPr="00F35C22">
        <w:rPr>
          <w:i/>
        </w:rPr>
        <w:t>aff’d</w:t>
      </w:r>
      <w:r w:rsidRPr="00F35C22">
        <w:t>, 330 F.3d 1333, 66 USPQ2d 1811 (Fed.</w:t>
      </w:r>
      <w:r w:rsidRPr="00F35C22">
        <w:t xml:space="preserve"> </w:t>
      </w:r>
      <w:r w:rsidRPr="00F35C22">
        <w:t>Cir.</w:t>
      </w:r>
      <w:r w:rsidRPr="00F35C22">
        <w:t xml:space="preserve"> </w:t>
      </w:r>
      <w:r w:rsidRPr="00F35C22">
        <w:t>2003).</w:t>
      </w:r>
    </w:p>
  </w:footnote>
  <w:footnote w:id="580">
    <w:p w14:paraId="15E21CA9" w14:textId="5CAF8DD3"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proofErr w:type="gramStart"/>
      <w:r w:rsidRPr="00F35C22">
        <w:t>at</w:t>
      </w:r>
      <w:proofErr w:type="gramEnd"/>
      <w:r w:rsidRPr="00F35C22">
        <w:t xml:space="preserve"> 1858.</w:t>
      </w:r>
      <w:r w:rsidRPr="00F35C22">
        <w:t xml:space="preserve"> </w:t>
      </w:r>
      <w:r w:rsidRPr="00F35C22">
        <w:t>If the Federal Circuit reviews a preclusion claim from the Board, then its review is de novo.</w:t>
      </w:r>
      <w:r w:rsidRPr="00F35C22">
        <w:t xml:space="preserve"> </w:t>
      </w:r>
      <w:r w:rsidRPr="00F35C22">
        <w:t>Sharp Kabushiki Kaisha v.</w:t>
      </w:r>
      <w:r w:rsidRPr="00F35C22">
        <w:t xml:space="preserve"> </w:t>
      </w:r>
      <w:proofErr w:type="spellStart"/>
      <w:r w:rsidRPr="00F35C22">
        <w:t>Thinksharp</w:t>
      </w:r>
      <w:proofErr w:type="spellEnd"/>
      <w:r w:rsidRPr="00F35C22">
        <w:t>, Inc., 448 F.3d 1368 (Fed.</w:t>
      </w:r>
      <w:r w:rsidRPr="00F35C22">
        <w:t xml:space="preserve"> </w:t>
      </w:r>
      <w:r w:rsidRPr="00F35C22">
        <w:t>Cir.</w:t>
      </w:r>
      <w:r w:rsidRPr="00F35C22">
        <w:t xml:space="preserve"> </w:t>
      </w:r>
      <w:r w:rsidRPr="00F35C22">
        <w:t>2006).</w:t>
      </w:r>
      <w:r w:rsidRPr="00F35C22">
        <w:t xml:space="preserve"> </w:t>
      </w:r>
      <w:r w:rsidRPr="00F35C22">
        <w:t>And an applicant who requests registration of both a word mark and a word-and-design mark (with the same words) and then defaults on an opposition to the latter can still litigate the former, at least against the same opposer.</w:t>
      </w:r>
      <w:r w:rsidRPr="00F35C22">
        <w:t xml:space="preserve"> </w:t>
      </w:r>
      <w:r w:rsidRPr="00F35C22">
        <w:rPr>
          <w:i/>
        </w:rPr>
        <w:t>Id</w:t>
      </w:r>
      <w:r w:rsidRPr="00F35C22">
        <w:t>.</w:t>
      </w:r>
      <w:r w:rsidRPr="00F35C22">
        <w:t xml:space="preserve"> </w:t>
      </w:r>
      <w:r w:rsidRPr="00F35C22">
        <w:t xml:space="preserve">The Supreme Court, in </w:t>
      </w:r>
      <w:r w:rsidRPr="00F35C22">
        <w:rPr>
          <w:rStyle w:val="BCasenamefull"/>
        </w:rPr>
        <w:t>B&amp;B Hardware, Inc. v. Hargis Industries, Inc</w:t>
      </w:r>
      <w:r w:rsidRPr="00F35C22">
        <w:t>., 135 S.</w:t>
      </w:r>
      <w:r w:rsidRPr="00F35C22">
        <w:t xml:space="preserve"> </w:t>
      </w:r>
      <w:r w:rsidRPr="00F35C22">
        <w:t>Ct.</w:t>
      </w:r>
      <w:r w:rsidRPr="00F35C22">
        <w:t xml:space="preserve"> </w:t>
      </w:r>
      <w:r w:rsidRPr="00F35C22">
        <w:t>1293 (2015), held that TTAB findings in an opposition proceeding can be preclusive in a subsequent infringement suit.</w:t>
      </w:r>
      <w:r w:rsidRPr="00F35C22">
        <w:t xml:space="preserve"> </w:t>
      </w:r>
      <w:r w:rsidRPr="00F35C22">
        <w:rPr>
          <w:i/>
        </w:rPr>
        <w:t>Id</w:t>
      </w:r>
      <w:r w:rsidRPr="00F35C22">
        <w:t>.</w:t>
      </w:r>
      <w:r w:rsidRPr="00F35C22">
        <w:t xml:space="preserve"> </w:t>
      </w:r>
      <w:r w:rsidRPr="00F35C22">
        <w:t>at 1305–10.</w:t>
      </w:r>
      <w:r w:rsidRPr="00F35C22">
        <w:t xml:space="preserve"> </w:t>
      </w:r>
      <w:r w:rsidRPr="00F35C22">
        <w:t>Although the case did not involve a dilution claim, the Court’s decision undoubtedly will affect dilution claims as well.</w:t>
      </w:r>
    </w:p>
  </w:footnote>
  <w:footnote w:id="581">
    <w:p w14:paraId="06DD446A" w14:textId="0E3C3651" w:rsidR="00F35C22" w:rsidRPr="00F35C22" w:rsidRDefault="00F35C22" w:rsidP="00F35C22">
      <w:pPr>
        <w:pStyle w:val="FootnoteText"/>
      </w:pPr>
      <w:r w:rsidRPr="00F35C22">
        <w:rPr>
          <w:vertAlign w:val="superscript"/>
        </w:rPr>
        <w:footnoteRef/>
      </w:r>
      <w:r w:rsidRPr="00F35C22">
        <w:t>719 F.3d 1367, 107 USPQ2d 1167 (Fed.</w:t>
      </w:r>
      <w:r w:rsidRPr="00F35C22">
        <w:t xml:space="preserve"> </w:t>
      </w:r>
      <w:r w:rsidRPr="00F35C22">
        <w:t>Cir.</w:t>
      </w:r>
      <w:r w:rsidRPr="00F35C22">
        <w:t xml:space="preserve"> </w:t>
      </w:r>
      <w:r w:rsidRPr="00F35C22">
        <w:t>2013).</w:t>
      </w:r>
    </w:p>
    <w:p w14:paraId="7196549F" w14:textId="77777777" w:rsidR="00F35C22" w:rsidRPr="00370941" w:rsidRDefault="00F35C22" w:rsidP="00FD0F5B">
      <w:pPr>
        <w:pStyle w:val="footnote"/>
      </w:pPr>
    </w:p>
  </w:footnote>
  <w:footnote w:id="582">
    <w:p w14:paraId="08CAEE29" w14:textId="55E0BBE8"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1370 (discussing the history of the litigation).</w:t>
      </w:r>
    </w:p>
    <w:p w14:paraId="6C1F6333" w14:textId="77777777" w:rsidR="00F35C22" w:rsidRPr="00370941" w:rsidRDefault="00F35C22" w:rsidP="00FD0F5B">
      <w:pPr>
        <w:pStyle w:val="footnote"/>
      </w:pPr>
    </w:p>
  </w:footnote>
  <w:footnote w:id="583">
    <w:p w14:paraId="51CF554D" w14:textId="29958E78" w:rsidR="00F35C22" w:rsidRPr="00F35C22" w:rsidRDefault="00F35C22" w:rsidP="00F35C22">
      <w:pPr>
        <w:pStyle w:val="FootnoteText"/>
      </w:pPr>
      <w:r w:rsidRPr="00F35C22">
        <w:rPr>
          <w:vertAlign w:val="superscript"/>
        </w:rPr>
        <w:footnoteRef/>
      </w:r>
      <w:r w:rsidRPr="00F35C22">
        <w:rPr>
          <w:i/>
        </w:rPr>
        <w:t>Id</w:t>
      </w:r>
      <w:r w:rsidRPr="00F35C22">
        <w:t>.</w:t>
      </w:r>
    </w:p>
    <w:p w14:paraId="1A085094" w14:textId="77777777" w:rsidR="00F35C22" w:rsidRPr="00370941" w:rsidRDefault="00F35C22" w:rsidP="00FD0F5B">
      <w:pPr>
        <w:pStyle w:val="footnote"/>
      </w:pPr>
    </w:p>
  </w:footnote>
  <w:footnote w:id="584">
    <w:p w14:paraId="4A770F65" w14:textId="69876D9A"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1371 (discussing the TTAB decision).</w:t>
      </w:r>
    </w:p>
    <w:p w14:paraId="5496797F" w14:textId="77777777" w:rsidR="00F35C22" w:rsidRPr="00370941" w:rsidRDefault="00F35C22" w:rsidP="00FD0F5B">
      <w:pPr>
        <w:pStyle w:val="footnote"/>
      </w:pPr>
    </w:p>
  </w:footnote>
  <w:footnote w:id="585">
    <w:p w14:paraId="4523728A" w14:textId="7C43D8DA"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1372–73.</w:t>
      </w:r>
      <w:r w:rsidRPr="00F35C22">
        <w:t xml:space="preserve"> </w:t>
      </w:r>
      <w:r w:rsidRPr="00F35C22">
        <w:t xml:space="preserve">(The reversed judgment clearly could not be used </w:t>
      </w:r>
      <w:proofErr w:type="spellStart"/>
      <w:r w:rsidRPr="00F35C22">
        <w:t>preclusively</w:t>
      </w:r>
      <w:proofErr w:type="spellEnd"/>
      <w:r w:rsidRPr="00F35C22">
        <w:t>, as the court also noted.</w:t>
      </w:r>
      <w:r w:rsidRPr="00F35C22">
        <w:t xml:space="preserve"> </w:t>
      </w:r>
      <w:r w:rsidRPr="00F35C22">
        <w:rPr>
          <w:i/>
        </w:rPr>
        <w:t>Id</w:t>
      </w:r>
      <w:r w:rsidRPr="00F35C22">
        <w:t>.</w:t>
      </w:r>
      <w:r w:rsidRPr="00F35C22">
        <w:t xml:space="preserve"> </w:t>
      </w:r>
      <w:r w:rsidRPr="00F35C22">
        <w:t>at 1372.) The 2011 judgment could be used for claim preclusion purposes, but only if the requirements of claim preclusion could be met.</w:t>
      </w:r>
    </w:p>
    <w:p w14:paraId="7BEDE36F" w14:textId="77777777" w:rsidR="00F35C22" w:rsidRPr="00370941" w:rsidRDefault="00F35C22" w:rsidP="00FD0F5B">
      <w:pPr>
        <w:pStyle w:val="footnote"/>
      </w:pPr>
    </w:p>
  </w:footnote>
  <w:footnote w:id="586">
    <w:p w14:paraId="7460AA1E" w14:textId="11B51319" w:rsidR="00F35C22" w:rsidRPr="00F35C22" w:rsidRDefault="00F35C22" w:rsidP="00F35C22">
      <w:pPr>
        <w:pStyle w:val="FootnoteText"/>
      </w:pPr>
      <w:r w:rsidRPr="00F35C22">
        <w:rPr>
          <w:vertAlign w:val="superscript"/>
        </w:rPr>
        <w:footnoteRef/>
      </w:r>
      <w:r w:rsidRPr="00F35C22">
        <w:rPr>
          <w:i/>
        </w:rPr>
        <w:t>See</w:t>
      </w:r>
      <w:r w:rsidRPr="00F35C22">
        <w:t xml:space="preserve"> </w:t>
      </w:r>
      <w:r w:rsidRPr="00F35C22">
        <w:rPr>
          <w:i/>
        </w:rPr>
        <w:t>id</w:t>
      </w:r>
      <w:r w:rsidRPr="00F35C22">
        <w:t>.</w:t>
      </w:r>
      <w:r w:rsidRPr="00F35C22">
        <w:t xml:space="preserve"> </w:t>
      </w:r>
      <w:r w:rsidRPr="00F35C22">
        <w:t>at 1373.</w:t>
      </w:r>
    </w:p>
    <w:p w14:paraId="3B6B283A" w14:textId="77777777" w:rsidR="00F35C22" w:rsidRPr="00370941" w:rsidRDefault="00F35C22" w:rsidP="00FD0F5B">
      <w:pPr>
        <w:pStyle w:val="footnote"/>
      </w:pPr>
    </w:p>
  </w:footnote>
  <w:footnote w:id="587">
    <w:p w14:paraId="2C940839" w14:textId="6AAA62EC"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1373–74.</w:t>
      </w:r>
    </w:p>
    <w:p w14:paraId="460C4DD2" w14:textId="77777777" w:rsidR="00F35C22" w:rsidRPr="00370941" w:rsidRDefault="00F35C22" w:rsidP="00FD0F5B">
      <w:pPr>
        <w:pStyle w:val="footnote"/>
      </w:pPr>
    </w:p>
  </w:footnote>
  <w:footnote w:id="588">
    <w:p w14:paraId="129C2496" w14:textId="25A1E475" w:rsidR="00F35C22" w:rsidRPr="00F35C22" w:rsidRDefault="00F35C22" w:rsidP="00F35C22">
      <w:pPr>
        <w:pStyle w:val="FootnoteText"/>
      </w:pPr>
      <w:r w:rsidRPr="00F35C22">
        <w:rPr>
          <w:vertAlign w:val="superscript"/>
        </w:rPr>
        <w:footnoteRef/>
      </w:r>
      <w:r w:rsidRPr="00F35C22">
        <w:rPr>
          <w:i/>
        </w:rPr>
        <w:t>Id</w:t>
      </w:r>
      <w:r w:rsidRPr="00F35C22">
        <w:t>.</w:t>
      </w:r>
    </w:p>
    <w:p w14:paraId="0B344B0A" w14:textId="77777777" w:rsidR="00F35C22" w:rsidRPr="00370941" w:rsidRDefault="00F35C22" w:rsidP="00FD0F5B">
      <w:pPr>
        <w:pStyle w:val="footnote"/>
      </w:pPr>
    </w:p>
  </w:footnote>
  <w:footnote w:id="589">
    <w:p w14:paraId="3481213C" w14:textId="4EC6257C"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1374–76.</w:t>
      </w:r>
    </w:p>
    <w:p w14:paraId="58E4C13A" w14:textId="77777777" w:rsidR="00F35C22" w:rsidRPr="00370941" w:rsidRDefault="00F35C22" w:rsidP="00FD0F5B">
      <w:pPr>
        <w:pStyle w:val="footnote"/>
      </w:pPr>
    </w:p>
  </w:footnote>
  <w:footnote w:id="590">
    <w:p w14:paraId="1DA0D429" w14:textId="3C338DBA" w:rsidR="00F35C22" w:rsidRPr="00370941" w:rsidRDefault="00F35C22" w:rsidP="00F35C22">
      <w:pPr>
        <w:pStyle w:val="FootnoteText"/>
      </w:pPr>
      <w:r w:rsidRPr="00F35C22">
        <w:rPr>
          <w:vertAlign w:val="superscript"/>
        </w:rPr>
        <w:footnoteRef/>
      </w:r>
      <w:r w:rsidRPr="00F35C22">
        <w:t>M.A.C.</w:t>
      </w:r>
      <w:r w:rsidRPr="00F35C22">
        <w:t xml:space="preserve"> </w:t>
      </w:r>
      <w:r w:rsidRPr="00F35C22">
        <w:t>Prods., Inc.</w:t>
      </w:r>
      <w:r w:rsidRPr="00F35C22">
        <w:t xml:space="preserve"> </w:t>
      </w:r>
      <w:r w:rsidRPr="00F35C22">
        <w:t>v.</w:t>
      </w:r>
      <w:r w:rsidRPr="00F35C22">
        <w:t xml:space="preserve"> </w:t>
      </w:r>
      <w:r w:rsidRPr="00F35C22">
        <w:t>BBK Performance, Inc., 2002 WL 1938956 (Cal.</w:t>
      </w:r>
      <w:r w:rsidRPr="00F35C22">
        <w:t xml:space="preserve"> </w:t>
      </w:r>
      <w:r w:rsidRPr="00F35C22">
        <w:t>Ct.</w:t>
      </w:r>
      <w:r w:rsidRPr="00F35C22">
        <w:t xml:space="preserve"> </w:t>
      </w:r>
      <w:r w:rsidRPr="00F35C22">
        <w:t>App.</w:t>
      </w:r>
      <w:r w:rsidRPr="00F35C22">
        <w:t xml:space="preserve"> </w:t>
      </w:r>
      <w:r w:rsidRPr="00F35C22">
        <w:t>Aug.</w:t>
      </w:r>
      <w:r w:rsidRPr="00F35C22">
        <w:t xml:space="preserve"> </w:t>
      </w:r>
      <w:r w:rsidRPr="00F35C22">
        <w:t>22, 2002) (unpublished, not citable as precedent).</w:t>
      </w:r>
    </w:p>
  </w:footnote>
  <w:footnote w:id="591">
    <w:p w14:paraId="7E7FF17A" w14:textId="2298DCBE"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w:t>
      </w:r>
    </w:p>
  </w:footnote>
  <w:footnote w:id="592">
    <w:p w14:paraId="277641CF" w14:textId="3EF68DB2"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*2–3;</w:t>
      </w:r>
      <w:r w:rsidRPr="00F35C22">
        <w:t xml:space="preserve"> </w:t>
      </w:r>
      <w:r w:rsidRPr="00F35C22">
        <w:rPr>
          <w:i/>
        </w:rPr>
        <w:t>see</w:t>
      </w:r>
      <w:r w:rsidRPr="00F35C22">
        <w:t xml:space="preserve"> 15 U.S.C.</w:t>
      </w:r>
      <w:r w:rsidRPr="00F35C22">
        <w:t xml:space="preserve"> </w:t>
      </w:r>
      <w:r w:rsidRPr="00F35C22">
        <w:t>§1115(b)(5).</w:t>
      </w:r>
    </w:p>
  </w:footnote>
  <w:footnote w:id="593">
    <w:p w14:paraId="4913893D" w14:textId="7E4A5500" w:rsidR="00F35C22" w:rsidRPr="00370941" w:rsidRDefault="00F35C22" w:rsidP="00F35C22">
      <w:pPr>
        <w:pStyle w:val="FootnoteText"/>
      </w:pPr>
      <w:r w:rsidRPr="00F35C22">
        <w:rPr>
          <w:vertAlign w:val="superscript"/>
        </w:rPr>
        <w:footnoteRef/>
      </w:r>
      <w:r w:rsidRPr="00F35C22">
        <w:t>2002 WL 1938956, at *4.</w:t>
      </w:r>
      <w:r w:rsidRPr="00F35C22">
        <w:t xml:space="preserve"> </w:t>
      </w:r>
      <w:r w:rsidRPr="00F35C22">
        <w:t xml:space="preserve">Curiously, although the court specifically noted that the federal court’s finding that the defendant </w:t>
      </w:r>
      <w:proofErr w:type="gramStart"/>
      <w:r w:rsidRPr="00F35C22">
        <w:t xml:space="preserve">actually </w:t>
      </w:r>
      <w:r w:rsidRPr="00F35C22">
        <w:rPr>
          <w:i/>
        </w:rPr>
        <w:t>used</w:t>
      </w:r>
      <w:proofErr w:type="gramEnd"/>
      <w:r w:rsidRPr="00F35C22">
        <w:t xml:space="preserve"> the mark first was unnecessary and therefore not preclusive, it did not address the fact that the requirements for dilution are somewhat different from those for infringement.</w:t>
      </w:r>
      <w:r w:rsidRPr="00F35C22">
        <w:t xml:space="preserve"> </w:t>
      </w:r>
      <w:r w:rsidRPr="00F35C22">
        <w:t>Under the TDRA, a plaintiff must show that the defendant’s use began after the mark became famous;</w:t>
      </w:r>
      <w:r w:rsidRPr="00F35C22">
        <w:t xml:space="preserve"> </w:t>
      </w:r>
      <w:r w:rsidRPr="00F35C22">
        <w:t>the date of registration, or application, is not necessarily relevant to that issue.</w:t>
      </w:r>
      <w:r w:rsidRPr="00F35C22">
        <w:t xml:space="preserve"> </w:t>
      </w:r>
      <w:r w:rsidRPr="00F35C22">
        <w:t>Indeed, California’s then-existing dilution statute did not even contain this limitation.</w:t>
      </w:r>
      <w:r w:rsidRPr="00F35C22">
        <w:t xml:space="preserve"> </w:t>
      </w:r>
      <w:r w:rsidRPr="00F35C22">
        <w:rPr>
          <w:smallCaps/>
        </w:rPr>
        <w:t>Cal.</w:t>
      </w:r>
      <w:r w:rsidRPr="00F35C22">
        <w:rPr>
          <w:smallCaps/>
        </w:rPr>
        <w:t xml:space="preserve"> </w:t>
      </w:r>
      <w:r w:rsidRPr="00F35C22">
        <w:rPr>
          <w:smallCaps/>
        </w:rPr>
        <w:t>Bus.</w:t>
      </w:r>
      <w:r w:rsidRPr="00F35C22">
        <w:rPr>
          <w:smallCaps/>
        </w:rPr>
        <w:t xml:space="preserve"> </w:t>
      </w:r>
      <w:r w:rsidRPr="00F35C22">
        <w:rPr>
          <w:smallCaps/>
        </w:rPr>
        <w:t>&amp; Prof.</w:t>
      </w:r>
      <w:r w:rsidRPr="00F35C22">
        <w:rPr>
          <w:smallCaps/>
        </w:rPr>
        <w:t xml:space="preserve"> </w:t>
      </w:r>
      <w:r w:rsidRPr="00F35C22">
        <w:rPr>
          <w:smallCaps/>
        </w:rPr>
        <w:t>Code</w:t>
      </w:r>
      <w:r w:rsidRPr="00F35C22">
        <w:t xml:space="preserve"> §14330 (West 1987 &amp; Supp.</w:t>
      </w:r>
      <w:r w:rsidRPr="00F35C22">
        <w:t xml:space="preserve"> </w:t>
      </w:r>
      <w:r w:rsidRPr="00F35C22">
        <w:t>2003).</w:t>
      </w:r>
      <w:r w:rsidRPr="00F35C22">
        <w:t xml:space="preserve"> </w:t>
      </w:r>
      <w:r w:rsidRPr="00F35C22">
        <w:t>The court seemed to assume that the federal defense also applied to state dilution claims, which is far from clear.</w:t>
      </w:r>
    </w:p>
  </w:footnote>
  <w:footnote w:id="594">
    <w:p w14:paraId="25A241B8" w14:textId="597F44C2" w:rsidR="00F35C22" w:rsidRPr="008E7F6C" w:rsidRDefault="00F35C22" w:rsidP="00F35C22">
      <w:pPr>
        <w:pStyle w:val="FootnoteText"/>
      </w:pPr>
      <w:r w:rsidRPr="00F35C22">
        <w:rPr>
          <w:vertAlign w:val="superscript"/>
        </w:rPr>
        <w:footnoteRef/>
      </w:r>
      <w:r w:rsidRPr="00F35C22">
        <w:rPr>
          <w:i/>
        </w:rPr>
        <w:t>See</w:t>
      </w:r>
      <w:r w:rsidRPr="00F35C22">
        <w:t xml:space="preserve"> Seminole Tribe of Fla.</w:t>
      </w:r>
      <w:r w:rsidRPr="00F35C22">
        <w:t xml:space="preserve"> </w:t>
      </w:r>
      <w:r w:rsidRPr="00F35C22">
        <w:t>v.</w:t>
      </w:r>
      <w:r w:rsidRPr="00F35C22">
        <w:t xml:space="preserve"> </w:t>
      </w:r>
      <w:r w:rsidRPr="00F35C22">
        <w:t>Florida, 517 U.S.</w:t>
      </w:r>
      <w:r w:rsidRPr="00F35C22">
        <w:t xml:space="preserve"> </w:t>
      </w:r>
      <w:r w:rsidRPr="00F35C22">
        <w:t xml:space="preserve">44, 54 (1996) (noting that the concept dates to the case of </w:t>
      </w:r>
      <w:r w:rsidRPr="00F35C22">
        <w:rPr>
          <w:i/>
        </w:rPr>
        <w:t>Hans v</w:t>
      </w:r>
      <w:r w:rsidRPr="00F35C22">
        <w:t>.</w:t>
      </w:r>
      <w:r w:rsidRPr="00F35C22">
        <w:t xml:space="preserve"> </w:t>
      </w:r>
      <w:r w:rsidRPr="00F35C22">
        <w:rPr>
          <w:i/>
        </w:rPr>
        <w:t>Louisiana</w:t>
      </w:r>
      <w:r w:rsidRPr="00F35C22">
        <w:t>, 134 U.S.</w:t>
      </w:r>
      <w:r w:rsidRPr="00F35C22">
        <w:t xml:space="preserve"> </w:t>
      </w:r>
      <w:r w:rsidRPr="00F35C22">
        <w:t>1 (1890)).</w:t>
      </w:r>
      <w:r w:rsidRPr="00F35C22">
        <w:t xml:space="preserve"> </w:t>
      </w:r>
      <w:r w:rsidRPr="00F35C22">
        <w:t>State sovereign immunity has been held to include the territory of Puerto Rico.</w:t>
      </w:r>
      <w:r w:rsidRPr="00F35C22">
        <w:t xml:space="preserve"> </w:t>
      </w:r>
      <w:r w:rsidRPr="00F35C22">
        <w:rPr>
          <w:i/>
        </w:rPr>
        <w:t>See</w:t>
      </w:r>
      <w:r w:rsidRPr="00F35C22">
        <w:t xml:space="preserve"> Clemente Props, Inc.</w:t>
      </w:r>
      <w:r w:rsidRPr="00F35C22">
        <w:t xml:space="preserve"> </w:t>
      </w:r>
      <w:r w:rsidRPr="00F35C22">
        <w:t>v.</w:t>
      </w:r>
      <w:r w:rsidRPr="00F35C22">
        <w:t xml:space="preserve"> </w:t>
      </w:r>
      <w:r w:rsidRPr="00F35C22">
        <w:t>Urrutia, 693 F.</w:t>
      </w:r>
      <w:r w:rsidRPr="00F35C22">
        <w:t xml:space="preserve"> </w:t>
      </w:r>
      <w:r w:rsidRPr="00F35C22">
        <w:t>Supp.</w:t>
      </w:r>
      <w:r w:rsidRPr="00F35C22">
        <w:t xml:space="preserve"> </w:t>
      </w:r>
      <w:r w:rsidRPr="00F35C22">
        <w:t>3d 215, 234-35 (D.P.R.</w:t>
      </w:r>
      <w:r w:rsidRPr="00F35C22">
        <w:t xml:space="preserve"> </w:t>
      </w:r>
      <w:r w:rsidRPr="00F35C22">
        <w:t>2023).</w:t>
      </w:r>
    </w:p>
  </w:footnote>
  <w:footnote w:id="595">
    <w:p w14:paraId="3DE35C14" w14:textId="04ABE3E7" w:rsidR="00F35C22" w:rsidRPr="00370941" w:rsidRDefault="00F35C22" w:rsidP="00F35C22">
      <w:pPr>
        <w:pStyle w:val="FootnoteText"/>
      </w:pPr>
      <w:r w:rsidRPr="00F35C22">
        <w:rPr>
          <w:vertAlign w:val="superscript"/>
        </w:rPr>
        <w:footnoteRef/>
      </w:r>
      <w:r w:rsidRPr="00F35C22">
        <w:t>The Eleventh Amendment provides:</w:t>
      </w:r>
      <w:r w:rsidRPr="00F35C22">
        <w:t xml:space="preserve"> </w:t>
      </w:r>
      <w:r w:rsidRPr="00F35C22">
        <w:t xml:space="preserve">“The Judicial Power of the United States shall not be construed to extend to any suit in law or equity, commenced or prosecuted against one of the United States by Citizens of another State, or by Citizens or Subjects of any Foreign State.” </w:t>
      </w:r>
      <w:r w:rsidRPr="00F35C22">
        <w:rPr>
          <w:smallCaps/>
        </w:rPr>
        <w:t>U.S.</w:t>
      </w:r>
      <w:r w:rsidRPr="00F35C22">
        <w:rPr>
          <w:smallCaps/>
        </w:rPr>
        <w:t xml:space="preserve"> </w:t>
      </w:r>
      <w:r w:rsidRPr="00F35C22">
        <w:rPr>
          <w:smallCaps/>
        </w:rPr>
        <w:t>Const</w:t>
      </w:r>
      <w:r w:rsidRPr="00F35C22">
        <w:t>., amend.</w:t>
      </w:r>
      <w:r w:rsidRPr="00F35C22">
        <w:t xml:space="preserve"> </w:t>
      </w:r>
      <w:r w:rsidRPr="00F35C22">
        <w:t>XI.</w:t>
      </w:r>
    </w:p>
  </w:footnote>
  <w:footnote w:id="596">
    <w:p w14:paraId="35AEE290" w14:textId="027DA2CB" w:rsidR="00F35C22" w:rsidRPr="00370941" w:rsidRDefault="00F35C22" w:rsidP="00F35C22">
      <w:pPr>
        <w:pStyle w:val="FootnoteText"/>
      </w:pPr>
      <w:r w:rsidRPr="00F35C22">
        <w:rPr>
          <w:vertAlign w:val="superscript"/>
        </w:rPr>
        <w:footnoteRef/>
      </w:r>
      <w:r w:rsidRPr="00F35C22">
        <w:rPr>
          <w:i/>
        </w:rPr>
        <w:t>Seminole Tribe</w:t>
      </w:r>
      <w:r w:rsidRPr="00F35C22">
        <w:t>, 517 U.S.</w:t>
      </w:r>
      <w:r w:rsidRPr="00F35C22">
        <w:t xml:space="preserve"> </w:t>
      </w:r>
      <w:r w:rsidRPr="00F35C22">
        <w:t>at 54.</w:t>
      </w:r>
    </w:p>
  </w:footnote>
  <w:footnote w:id="597">
    <w:p w14:paraId="137BAA7A" w14:textId="7377485E" w:rsidR="00F35C22" w:rsidRPr="00370941" w:rsidRDefault="00F35C22" w:rsidP="00F35C22">
      <w:pPr>
        <w:pStyle w:val="FootnoteText"/>
      </w:pPr>
      <w:r w:rsidRPr="00F35C22">
        <w:rPr>
          <w:vertAlign w:val="superscript"/>
        </w:rPr>
        <w:footnoteRef/>
      </w:r>
      <w:r w:rsidRPr="00F35C22">
        <w:t>209 U.S.</w:t>
      </w:r>
      <w:r w:rsidRPr="00F35C22">
        <w:t xml:space="preserve"> </w:t>
      </w:r>
      <w:r w:rsidRPr="00F35C22">
        <w:t>123 (1908).</w:t>
      </w:r>
    </w:p>
  </w:footnote>
  <w:footnote w:id="598">
    <w:p w14:paraId="2CDDDED4" w14:textId="28DAF0D5" w:rsidR="00F35C22" w:rsidRPr="00370941" w:rsidRDefault="00F35C22" w:rsidP="00F35C22">
      <w:pPr>
        <w:pStyle w:val="FootnoteText"/>
      </w:pPr>
      <w:r w:rsidRPr="00F35C22">
        <w:rPr>
          <w:vertAlign w:val="superscript"/>
        </w:rPr>
        <w:footnoteRef/>
      </w:r>
      <w:r w:rsidRPr="00F35C22">
        <w:rPr>
          <w:i/>
        </w:rPr>
        <w:t>See</w:t>
      </w:r>
      <w:r w:rsidRPr="00F35C22">
        <w:t xml:space="preserve"> National </w:t>
      </w:r>
      <w:proofErr w:type="spellStart"/>
      <w:r w:rsidRPr="00F35C22">
        <w:t>Ass’n</w:t>
      </w:r>
      <w:proofErr w:type="spellEnd"/>
      <w:r w:rsidRPr="00F35C22">
        <w:t xml:space="preserve"> of Boards of Pharmacy v.</w:t>
      </w:r>
      <w:r w:rsidRPr="00F35C22">
        <w:t xml:space="preserve"> </w:t>
      </w:r>
      <w:r w:rsidRPr="00F35C22">
        <w:t>Board of Regents of the Univ.</w:t>
      </w:r>
      <w:r w:rsidRPr="00F35C22">
        <w:t xml:space="preserve"> </w:t>
      </w:r>
      <w:r w:rsidRPr="00F35C22">
        <w:t>Sys.</w:t>
      </w:r>
      <w:r w:rsidRPr="00F35C22">
        <w:t xml:space="preserve"> </w:t>
      </w:r>
      <w:r w:rsidRPr="00F35C22">
        <w:t>of Ga., 633 F.3d 1297, 1308, 97 USPQ2d 1931 (11th Cir.</w:t>
      </w:r>
      <w:r w:rsidRPr="00F35C22">
        <w:t xml:space="preserve"> </w:t>
      </w:r>
      <w:r w:rsidRPr="00F35C22">
        <w:t>2011).</w:t>
      </w:r>
    </w:p>
  </w:footnote>
  <w:footnote w:id="599">
    <w:p w14:paraId="67A162F5" w14:textId="77A3A517" w:rsidR="00F35C22" w:rsidRPr="00370941" w:rsidRDefault="00F35C22" w:rsidP="00F35C22">
      <w:pPr>
        <w:pStyle w:val="FootnoteText"/>
      </w:pPr>
      <w:r w:rsidRPr="00F35C22">
        <w:rPr>
          <w:vertAlign w:val="superscript"/>
        </w:rPr>
        <w:footnoteRef/>
      </w:r>
      <w:r w:rsidRPr="00F35C22">
        <w:t>Fitzpatrick v.</w:t>
      </w:r>
      <w:r w:rsidRPr="00F35C22">
        <w:t xml:space="preserve"> </w:t>
      </w:r>
      <w:r w:rsidRPr="00F35C22">
        <w:t>Bitzer, 427 U.S.</w:t>
      </w:r>
      <w:r w:rsidRPr="00F35C22">
        <w:t xml:space="preserve"> </w:t>
      </w:r>
      <w:r w:rsidRPr="00F35C22">
        <w:t>445, 456 (1976).</w:t>
      </w:r>
    </w:p>
  </w:footnote>
  <w:footnote w:id="600">
    <w:p w14:paraId="2D355705" w14:textId="7255DFDD" w:rsidR="00F35C22" w:rsidRPr="00370941" w:rsidRDefault="00F35C22" w:rsidP="00F35C22">
      <w:pPr>
        <w:pStyle w:val="FootnoteText"/>
      </w:pPr>
      <w:r w:rsidRPr="00F35C22">
        <w:rPr>
          <w:vertAlign w:val="superscript"/>
        </w:rPr>
        <w:footnoteRef/>
      </w:r>
      <w:r w:rsidRPr="00F35C22">
        <w:t>Central Va.</w:t>
      </w:r>
      <w:r w:rsidRPr="00F35C22">
        <w:t xml:space="preserve"> </w:t>
      </w:r>
      <w:proofErr w:type="spellStart"/>
      <w:r w:rsidRPr="00F35C22">
        <w:t>Cmty</w:t>
      </w:r>
      <w:proofErr w:type="spellEnd"/>
      <w:r w:rsidRPr="00F35C22">
        <w:t>.</w:t>
      </w:r>
      <w:r w:rsidRPr="00F35C22">
        <w:t xml:space="preserve"> </w:t>
      </w:r>
      <w:r w:rsidRPr="00F35C22">
        <w:t>Coll.</w:t>
      </w:r>
      <w:r w:rsidRPr="00F35C22">
        <w:t xml:space="preserve"> </w:t>
      </w:r>
      <w:r w:rsidRPr="00F35C22">
        <w:t>v.</w:t>
      </w:r>
      <w:r w:rsidRPr="00F35C22">
        <w:t xml:space="preserve"> </w:t>
      </w:r>
      <w:r w:rsidRPr="00F35C22">
        <w:t>Katz, 546 U.S.</w:t>
      </w:r>
      <w:r w:rsidRPr="00F35C22">
        <w:t xml:space="preserve"> </w:t>
      </w:r>
      <w:r w:rsidRPr="00F35C22">
        <w:t>356, 359, 375–78 (2006).</w:t>
      </w:r>
      <w:r w:rsidRPr="00F35C22">
        <w:t xml:space="preserve"> </w:t>
      </w:r>
      <w:r w:rsidRPr="00F35C22">
        <w:t>The Court stated that this was not a matter of abrogation of state immunity;</w:t>
      </w:r>
      <w:r w:rsidRPr="00F35C22">
        <w:t xml:space="preserve"> </w:t>
      </w:r>
      <w:r w:rsidRPr="00F35C22">
        <w:t>rather, the states implicitly assented to Congress’s power to impose liability as part of the Constitutional plan.</w:t>
      </w:r>
      <w:r w:rsidRPr="00F35C22">
        <w:t xml:space="preserve"> </w:t>
      </w:r>
      <w:r w:rsidRPr="00F35C22">
        <w:rPr>
          <w:i/>
        </w:rPr>
        <w:t>Id</w:t>
      </w:r>
      <w:r w:rsidRPr="00F35C22">
        <w:t>.</w:t>
      </w:r>
      <w:r w:rsidRPr="00F35C22">
        <w:t xml:space="preserve"> </w:t>
      </w:r>
      <w:r w:rsidRPr="00F35C22">
        <w:t>at 377.</w:t>
      </w:r>
    </w:p>
  </w:footnote>
  <w:footnote w:id="601">
    <w:p w14:paraId="423B58B6" w14:textId="095B1B39" w:rsidR="00F35C22" w:rsidRPr="00370941" w:rsidRDefault="00F35C22" w:rsidP="00F35C22">
      <w:pPr>
        <w:pStyle w:val="FootnoteText"/>
      </w:pPr>
      <w:r w:rsidRPr="00F35C22">
        <w:rPr>
          <w:vertAlign w:val="superscript"/>
        </w:rPr>
        <w:footnoteRef/>
      </w:r>
      <w:r w:rsidRPr="00F35C22">
        <w:t>Florida Prepaid Postsecondary Expense Bd.</w:t>
      </w:r>
      <w:r w:rsidRPr="00F35C22">
        <w:t xml:space="preserve"> </w:t>
      </w:r>
      <w:r w:rsidRPr="00F35C22">
        <w:t>v.</w:t>
      </w:r>
      <w:r w:rsidRPr="00F35C22">
        <w:t xml:space="preserve"> </w:t>
      </w:r>
      <w:r w:rsidRPr="00F35C22">
        <w:t>College Sav.</w:t>
      </w:r>
      <w:r w:rsidRPr="00F35C22">
        <w:t xml:space="preserve"> </w:t>
      </w:r>
      <w:r w:rsidRPr="00F35C22">
        <w:t>Bank, 527 U.S.</w:t>
      </w:r>
      <w:r w:rsidRPr="00F35C22">
        <w:t xml:space="preserve"> </w:t>
      </w:r>
      <w:r w:rsidRPr="00F35C22">
        <w:t>627, 636 &amp; n.4, 51 USPQ2d 1081 (1999).</w:t>
      </w:r>
    </w:p>
  </w:footnote>
  <w:footnote w:id="602">
    <w:p w14:paraId="01910B08" w14:textId="75A112BB" w:rsidR="00F35C22" w:rsidRPr="00370941" w:rsidRDefault="00F35C22" w:rsidP="00F35C22">
      <w:pPr>
        <w:pStyle w:val="FootnoteText"/>
      </w:pPr>
      <w:r w:rsidRPr="00F35C22">
        <w:rPr>
          <w:vertAlign w:val="superscript"/>
        </w:rPr>
        <w:footnoteRef/>
      </w:r>
      <w:r w:rsidRPr="00F35C22">
        <w:t>Seminole Tribe of Fla.</w:t>
      </w:r>
      <w:r w:rsidRPr="00F35C22">
        <w:t xml:space="preserve"> </w:t>
      </w:r>
      <w:r w:rsidRPr="00F35C22">
        <w:t>v.</w:t>
      </w:r>
      <w:r w:rsidRPr="00F35C22">
        <w:t xml:space="preserve"> </w:t>
      </w:r>
      <w:r w:rsidRPr="00F35C22">
        <w:t>Florida, 517 U.S.</w:t>
      </w:r>
      <w:r w:rsidRPr="00F35C22">
        <w:t xml:space="preserve"> </w:t>
      </w:r>
      <w:r w:rsidRPr="00F35C22">
        <w:t>44, 72–73 (1996).</w:t>
      </w:r>
    </w:p>
  </w:footnote>
  <w:footnote w:id="603">
    <w:p w14:paraId="0A86151C" w14:textId="22A738E6" w:rsidR="00F35C22" w:rsidRPr="00F35C22" w:rsidRDefault="00F35C22" w:rsidP="00F35C22">
      <w:pPr>
        <w:pStyle w:val="FootnoteText"/>
      </w:pPr>
      <w:r w:rsidRPr="00F35C22">
        <w:rPr>
          <w:vertAlign w:val="superscript"/>
        </w:rPr>
        <w:footnoteRef/>
      </w:r>
      <w:r w:rsidRPr="00F35C22">
        <w:t>College Sav.</w:t>
      </w:r>
      <w:r w:rsidRPr="00F35C22">
        <w:t xml:space="preserve"> </w:t>
      </w:r>
      <w:r w:rsidRPr="00F35C22">
        <w:t>Bank v.</w:t>
      </w:r>
      <w:r w:rsidRPr="00F35C22">
        <w:t xml:space="preserve"> </w:t>
      </w:r>
      <w:r w:rsidRPr="00F35C22">
        <w:t>Florida Prepaid Postsecondary Expense Bd., 527 U.S.</w:t>
      </w:r>
      <w:r w:rsidRPr="00F35C22">
        <w:t xml:space="preserve"> </w:t>
      </w:r>
      <w:r w:rsidRPr="00F35C22">
        <w:t>666, 670, 51 USPQ2d 1065 (1999) (citing Clark v.</w:t>
      </w:r>
      <w:r w:rsidRPr="00F35C22">
        <w:t xml:space="preserve"> </w:t>
      </w:r>
      <w:r w:rsidRPr="00F35C22">
        <w:t>Barnard, 108 U.S.</w:t>
      </w:r>
      <w:r w:rsidRPr="00F35C22">
        <w:t xml:space="preserve"> </w:t>
      </w:r>
      <w:r w:rsidRPr="00F35C22">
        <w:t>436, 447–48 (1883)).</w:t>
      </w:r>
    </w:p>
    <w:p w14:paraId="54E4927C" w14:textId="77777777" w:rsidR="00F35C22" w:rsidRPr="00370941" w:rsidRDefault="00F35C22" w:rsidP="00FD0F5B">
      <w:pPr>
        <w:pStyle w:val="footnote"/>
      </w:pPr>
    </w:p>
  </w:footnote>
  <w:footnote w:id="604">
    <w:p w14:paraId="33247AA5" w14:textId="5D33034D" w:rsidR="00F35C22" w:rsidRPr="00370941" w:rsidRDefault="00F35C22" w:rsidP="00F35C22">
      <w:pPr>
        <w:pStyle w:val="FootnoteText"/>
      </w:pPr>
      <w:r w:rsidRPr="00F35C22">
        <w:rPr>
          <w:vertAlign w:val="superscript"/>
        </w:rPr>
        <w:footnoteRef/>
      </w:r>
      <w:r w:rsidRPr="00F35C22">
        <w:t>Board of Regents of the Univ.</w:t>
      </w:r>
      <w:r w:rsidRPr="00F35C22">
        <w:t xml:space="preserve"> </w:t>
      </w:r>
      <w:r w:rsidRPr="00F35C22">
        <w:t>of Wis.</w:t>
      </w:r>
      <w:r w:rsidRPr="00F35C22">
        <w:t xml:space="preserve"> </w:t>
      </w:r>
      <w:r w:rsidRPr="00F35C22">
        <w:t>Sys.</w:t>
      </w:r>
      <w:r w:rsidRPr="00F35C22">
        <w:t xml:space="preserve"> </w:t>
      </w:r>
      <w:r w:rsidRPr="00F35C22">
        <w:t>v.</w:t>
      </w:r>
      <w:r w:rsidRPr="00F35C22">
        <w:t xml:space="preserve"> </w:t>
      </w:r>
      <w:r w:rsidRPr="00F35C22">
        <w:t>Phoenix Int’l Software, Inc., 653 F.3d 448, 451, 99 USPQ2d 1571 (7th Cir.</w:t>
      </w:r>
      <w:r w:rsidRPr="00F35C22">
        <w:t xml:space="preserve"> </w:t>
      </w:r>
      <w:r w:rsidRPr="00F35C22">
        <w:t>2011) (citing Lapides v.</w:t>
      </w:r>
      <w:r w:rsidRPr="00F35C22">
        <w:t xml:space="preserve"> </w:t>
      </w:r>
      <w:r w:rsidRPr="00F35C22">
        <w:t>Board of Regents of the Univ.</w:t>
      </w:r>
      <w:r w:rsidRPr="00F35C22">
        <w:t xml:space="preserve"> </w:t>
      </w:r>
      <w:r w:rsidRPr="00F35C22">
        <w:t>of Ga.</w:t>
      </w:r>
      <w:r w:rsidRPr="00F35C22">
        <w:t xml:space="preserve"> </w:t>
      </w:r>
      <w:r w:rsidRPr="00F35C22">
        <w:t>Sys., 535 U.S.</w:t>
      </w:r>
      <w:r w:rsidRPr="00F35C22">
        <w:t xml:space="preserve"> </w:t>
      </w:r>
      <w:r w:rsidRPr="00F35C22">
        <w:t>613 (2002)).</w:t>
      </w:r>
      <w:r w:rsidRPr="00F35C22">
        <w:t xml:space="preserve"> </w:t>
      </w:r>
      <w:r w:rsidRPr="00F35C22">
        <w:t xml:space="preserve">Apparently, </w:t>
      </w:r>
      <w:r w:rsidRPr="00F35C22">
        <w:rPr>
          <w:i/>
        </w:rPr>
        <w:t>Lapides</w:t>
      </w:r>
      <w:r w:rsidRPr="00F35C22">
        <w:t xml:space="preserve"> has yielded varying interpretations by lower federal courts.</w:t>
      </w:r>
      <w:r w:rsidRPr="00F35C22">
        <w:t xml:space="preserve"> </w:t>
      </w:r>
      <w:r w:rsidRPr="00F35C22">
        <w:rPr>
          <w:i/>
        </w:rPr>
        <w:t>See</w:t>
      </w:r>
      <w:r w:rsidRPr="00F35C22">
        <w:t xml:space="preserve"> Bergemann v.</w:t>
      </w:r>
      <w:r w:rsidRPr="00F35C22">
        <w:t xml:space="preserve"> </w:t>
      </w:r>
      <w:r w:rsidRPr="00F35C22">
        <w:t>Rhode Island Dept.</w:t>
      </w:r>
      <w:r w:rsidRPr="00F35C22">
        <w:t xml:space="preserve"> </w:t>
      </w:r>
      <w:r w:rsidRPr="00F35C22">
        <w:t xml:space="preserve">of </w:t>
      </w:r>
      <w:proofErr w:type="spellStart"/>
      <w:r w:rsidRPr="00F35C22">
        <w:t>Envtl</w:t>
      </w:r>
      <w:proofErr w:type="spellEnd"/>
      <w:r w:rsidRPr="00F35C22">
        <w:t>.</w:t>
      </w:r>
      <w:r w:rsidRPr="00F35C22">
        <w:t xml:space="preserve"> </w:t>
      </w:r>
      <w:r w:rsidRPr="00F35C22">
        <w:t>Mgmt., 665 F.3d 336, 341-42 (1st Cir.</w:t>
      </w:r>
      <w:r w:rsidRPr="00F35C22">
        <w:t xml:space="preserve"> </w:t>
      </w:r>
      <w:r w:rsidRPr="00F35C22">
        <w:t>2011) (collecting and discussing cases).</w:t>
      </w:r>
    </w:p>
  </w:footnote>
  <w:footnote w:id="605">
    <w:p w14:paraId="5AAD18C1" w14:textId="1A87B541" w:rsidR="00F35C22" w:rsidRPr="00370941" w:rsidRDefault="00F35C22" w:rsidP="00F35C22">
      <w:pPr>
        <w:pStyle w:val="FootnoteText"/>
      </w:pPr>
      <w:r w:rsidRPr="00F35C22">
        <w:rPr>
          <w:vertAlign w:val="superscript"/>
        </w:rPr>
        <w:footnoteRef/>
      </w:r>
      <w:r w:rsidRPr="00F35C22">
        <w:t>Pub.</w:t>
      </w:r>
      <w:r w:rsidRPr="00F35C22">
        <w:t xml:space="preserve"> </w:t>
      </w:r>
      <w:r w:rsidRPr="00F35C22">
        <w:t>L.</w:t>
      </w:r>
      <w:r w:rsidRPr="00F35C22">
        <w:t xml:space="preserve"> </w:t>
      </w:r>
      <w:r w:rsidRPr="00F35C22">
        <w:t>No.</w:t>
      </w:r>
      <w:r w:rsidRPr="00F35C22">
        <w:t xml:space="preserve"> </w:t>
      </w:r>
      <w:r w:rsidRPr="00F35C22">
        <w:t>102-542, 106 Stat.</w:t>
      </w:r>
      <w:r w:rsidRPr="00F35C22">
        <w:t xml:space="preserve"> </w:t>
      </w:r>
      <w:r w:rsidRPr="00F35C22">
        <w:t>3567 (codified at 15 U.S.C.</w:t>
      </w:r>
      <w:r w:rsidRPr="00F35C22">
        <w:t xml:space="preserve"> </w:t>
      </w:r>
      <w:r w:rsidRPr="00F35C22">
        <w:t>§1122(b)).</w:t>
      </w:r>
    </w:p>
  </w:footnote>
  <w:footnote w:id="606">
    <w:p w14:paraId="0AFDC284" w14:textId="09127858" w:rsidR="00F35C22" w:rsidRPr="00370941" w:rsidRDefault="00F35C22" w:rsidP="00F35C22">
      <w:pPr>
        <w:pStyle w:val="FootnoteText"/>
      </w:pPr>
      <w:r w:rsidRPr="00F35C22">
        <w:rPr>
          <w:vertAlign w:val="superscript"/>
        </w:rPr>
        <w:footnoteRef/>
      </w:r>
      <w:r w:rsidRPr="00F35C22">
        <w:rPr>
          <w:i/>
        </w:rPr>
        <w:t>Id</w:t>
      </w:r>
      <w:r w:rsidRPr="00F35C22">
        <w:t>.</w:t>
      </w:r>
    </w:p>
  </w:footnote>
  <w:footnote w:id="607">
    <w:p w14:paraId="7FD492A0" w14:textId="1CCB5D5F" w:rsidR="00F35C22" w:rsidRPr="00370941" w:rsidRDefault="00F35C22" w:rsidP="00F35C22">
      <w:pPr>
        <w:pStyle w:val="FootnoteText"/>
      </w:pPr>
      <w:r w:rsidRPr="00F35C22">
        <w:rPr>
          <w:vertAlign w:val="superscript"/>
        </w:rPr>
        <w:footnoteRef/>
      </w:r>
      <w:r w:rsidRPr="00F35C22">
        <w:t>527 U.S.</w:t>
      </w:r>
      <w:r w:rsidRPr="00F35C22">
        <w:t xml:space="preserve"> </w:t>
      </w:r>
      <w:r w:rsidRPr="00F35C22">
        <w:t>627, 51 USPQ2d 1081 (1999).</w:t>
      </w:r>
    </w:p>
  </w:footnote>
  <w:footnote w:id="608">
    <w:p w14:paraId="4673CC1B" w14:textId="141EE3C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 xml:space="preserve">at 643–48 (finding that Congress did not sufficiently identify a lack of remedial </w:t>
      </w:r>
      <w:proofErr w:type="gramStart"/>
      <w:r w:rsidRPr="00F35C22">
        <w:t>availability</w:t>
      </w:r>
      <w:proofErr w:type="gramEnd"/>
      <w:r w:rsidRPr="00F35C22">
        <w:t xml:space="preserve"> and that the federal statute was a disproportionate response to the apparent incidence of </w:t>
      </w:r>
      <w:proofErr w:type="spellStart"/>
      <w:r w:rsidRPr="00F35C22">
        <w:t>nonremediated</w:t>
      </w:r>
      <w:proofErr w:type="spellEnd"/>
      <w:r w:rsidRPr="00F35C22">
        <w:t xml:space="preserve"> infringement).</w:t>
      </w:r>
      <w:r w:rsidRPr="00F35C22">
        <w:t xml:space="preserve"> </w:t>
      </w:r>
      <w:r w:rsidRPr="00F35C22">
        <w:t>In a companion case, the Court also rejected an argument that the TRCA allowed Congress to make states subject to liability for false advertising under the Lanham Act, further undermining arguments in favor of allowing dilution claims against states.</w:t>
      </w:r>
      <w:r w:rsidRPr="00F35C22">
        <w:t xml:space="preserve"> </w:t>
      </w:r>
      <w:r w:rsidRPr="00F35C22">
        <w:rPr>
          <w:i/>
        </w:rPr>
        <w:t>Florida Prepaid</w:t>
      </w:r>
      <w:r w:rsidRPr="00F35C22">
        <w:t>, 527 U.S.</w:t>
      </w:r>
      <w:r w:rsidRPr="00F35C22">
        <w:t xml:space="preserve"> </w:t>
      </w:r>
      <w:r w:rsidRPr="00F35C22">
        <w:t>at 672 (finding that false advertising claims do not implicate a property right).</w:t>
      </w:r>
    </w:p>
  </w:footnote>
  <w:footnote w:id="609">
    <w:p w14:paraId="420E5F3F" w14:textId="57DE80DB" w:rsidR="00F35C22" w:rsidRPr="00370941" w:rsidRDefault="00F35C22" w:rsidP="00F35C22">
      <w:pPr>
        <w:pStyle w:val="FootnoteText"/>
      </w:pPr>
      <w:r w:rsidRPr="00F35C22">
        <w:rPr>
          <w:rStyle w:val="FootnoteReference"/>
          <w:rFonts w:eastAsiaTheme="majorEastAsia"/>
        </w:rPr>
        <w:footnoteRef/>
      </w:r>
      <w:r w:rsidRPr="00F35C22">
        <w:t>140 S.</w:t>
      </w:r>
      <w:r w:rsidRPr="00F35C22">
        <w:t xml:space="preserve"> </w:t>
      </w:r>
      <w:r w:rsidRPr="00F35C22">
        <w:t>Ct.</w:t>
      </w:r>
      <w:r w:rsidRPr="00F35C22">
        <w:t xml:space="preserve"> </w:t>
      </w:r>
      <w:r w:rsidRPr="00F35C22">
        <w:t>994 (2020).</w:t>
      </w:r>
    </w:p>
  </w:footnote>
  <w:footnote w:id="610">
    <w:p w14:paraId="3EA25C20" w14:textId="0015CAFA" w:rsidR="00F35C22" w:rsidRPr="00370941" w:rsidRDefault="00F35C22" w:rsidP="00F35C22">
      <w:pPr>
        <w:pStyle w:val="FootnoteText"/>
      </w:pPr>
      <w:r w:rsidRPr="00F35C22">
        <w:rPr>
          <w:rStyle w:val="FootnoteReference"/>
          <w:rFonts w:eastAsiaTheme="majorEastAsia"/>
        </w:rPr>
        <w:footnoteRef/>
      </w:r>
      <w:r w:rsidRPr="00F35C22">
        <w:rPr>
          <w:i/>
        </w:rPr>
        <w:t>Id.</w:t>
      </w:r>
      <w:r w:rsidRPr="00F35C22">
        <w:rPr>
          <w:i/>
        </w:rPr>
        <w:t xml:space="preserve"> </w:t>
      </w:r>
      <w:r w:rsidRPr="00F35C22">
        <w:t>at 1006-07.</w:t>
      </w:r>
    </w:p>
  </w:footnote>
  <w:footnote w:id="611">
    <w:p w14:paraId="7FD37DE6" w14:textId="49D9C7A8" w:rsidR="00F35C22" w:rsidRPr="00F35C22" w:rsidRDefault="00F35C22" w:rsidP="00F35C22">
      <w:pPr>
        <w:pStyle w:val="FootnoteText"/>
      </w:pPr>
      <w:r w:rsidRPr="00F35C22">
        <w:rPr>
          <w:vertAlign w:val="superscript"/>
        </w:rPr>
        <w:footnoteRef/>
      </w:r>
      <w:r w:rsidRPr="00F35C22">
        <w:t xml:space="preserve">Federal district courts have held (relying on </w:t>
      </w:r>
      <w:r w:rsidRPr="00F35C22">
        <w:rPr>
          <w:i/>
        </w:rPr>
        <w:t>Florida Prepaid</w:t>
      </w:r>
      <w:r w:rsidRPr="00F35C22">
        <w:t>) that the TRCA is not a valid abrogation of state sovereign immunity for trademark infringement.</w:t>
      </w:r>
      <w:r w:rsidRPr="00F35C22">
        <w:t xml:space="preserve"> </w:t>
      </w:r>
      <w:r w:rsidRPr="00F35C22">
        <w:rPr>
          <w:i/>
        </w:rPr>
        <w:t>E.g.</w:t>
      </w:r>
      <w:r w:rsidRPr="00F35C22">
        <w:t>, Clemente Props., Inc.</w:t>
      </w:r>
      <w:r w:rsidRPr="00F35C22">
        <w:t xml:space="preserve"> </w:t>
      </w:r>
      <w:r w:rsidRPr="00F35C22">
        <w:t>v.</w:t>
      </w:r>
      <w:r w:rsidRPr="00F35C22">
        <w:t xml:space="preserve"> </w:t>
      </w:r>
      <w:r w:rsidRPr="00F35C22">
        <w:t>Urrutia, 693 F.</w:t>
      </w:r>
      <w:r w:rsidRPr="00F35C22">
        <w:t xml:space="preserve"> </w:t>
      </w:r>
      <w:r w:rsidRPr="00F35C22">
        <w:t>Supp.</w:t>
      </w:r>
      <w:r w:rsidRPr="00F35C22">
        <w:t xml:space="preserve"> </w:t>
      </w:r>
      <w:r w:rsidRPr="00F35C22">
        <w:t>3d 215, 236–38 (D.P.R.</w:t>
      </w:r>
      <w:r w:rsidRPr="00F35C22">
        <w:t xml:space="preserve"> </w:t>
      </w:r>
      <w:r w:rsidRPr="00F35C22">
        <w:t>2023);</w:t>
      </w:r>
      <w:r w:rsidRPr="00F35C22">
        <w:t xml:space="preserve"> </w:t>
      </w:r>
      <w:r w:rsidRPr="00F35C22">
        <w:t>Board of Regents of the University of Wis.</w:t>
      </w:r>
      <w:r w:rsidRPr="00F35C22">
        <w:t xml:space="preserve"> </w:t>
      </w:r>
      <w:r w:rsidRPr="00F35C22">
        <w:t>Sys.</w:t>
      </w:r>
      <w:r w:rsidRPr="00F35C22">
        <w:t xml:space="preserve"> </w:t>
      </w:r>
      <w:r w:rsidRPr="00F35C22">
        <w:t>v.</w:t>
      </w:r>
      <w:r w:rsidRPr="00F35C22">
        <w:t xml:space="preserve"> </w:t>
      </w:r>
      <w:r w:rsidRPr="00F35C22">
        <w:t>Phoenix Int’l Software, Inc., 565 F.</w:t>
      </w:r>
      <w:r w:rsidRPr="00F35C22">
        <w:t xml:space="preserve"> </w:t>
      </w:r>
      <w:r w:rsidRPr="00F35C22">
        <w:t>Supp.</w:t>
      </w:r>
      <w:r w:rsidRPr="00F35C22">
        <w:t xml:space="preserve"> </w:t>
      </w:r>
      <w:r w:rsidRPr="00F35C22">
        <w:t>2d 1007, 1011–13, 88 USPQ2d 1825 (W.D.</w:t>
      </w:r>
      <w:r w:rsidRPr="00F35C22">
        <w:t xml:space="preserve"> </w:t>
      </w:r>
      <w:r w:rsidRPr="00F35C22">
        <w:t>Wis.</w:t>
      </w:r>
      <w:r w:rsidRPr="00F35C22">
        <w:t xml:space="preserve"> </w:t>
      </w:r>
      <w:r w:rsidRPr="00F35C22">
        <w:t>2008).</w:t>
      </w:r>
    </w:p>
    <w:p w14:paraId="6F91E639" w14:textId="77777777" w:rsidR="00F35C22" w:rsidRPr="00370941" w:rsidRDefault="00F35C22" w:rsidP="00FD0F5B">
      <w:pPr>
        <w:pStyle w:val="footnote"/>
      </w:pPr>
    </w:p>
  </w:footnote>
  <w:footnote w:id="612">
    <w:p w14:paraId="28220DB1" w14:textId="173C5418" w:rsidR="00F35C22" w:rsidRPr="00F35C22" w:rsidRDefault="00F35C22" w:rsidP="00F35C22">
      <w:pPr>
        <w:pStyle w:val="FootnoteText"/>
      </w:pPr>
      <w:r w:rsidRPr="00F35C22">
        <w:rPr>
          <w:vertAlign w:val="superscript"/>
        </w:rPr>
        <w:footnoteRef/>
      </w:r>
      <w:r w:rsidRPr="00F35C22">
        <w:t>192 F.</w:t>
      </w:r>
      <w:r w:rsidRPr="00F35C22">
        <w:t xml:space="preserve"> </w:t>
      </w:r>
      <w:r w:rsidRPr="00F35C22">
        <w:t>Supp.</w:t>
      </w:r>
      <w:r w:rsidRPr="00F35C22">
        <w:t xml:space="preserve"> </w:t>
      </w:r>
      <w:r w:rsidRPr="00F35C22">
        <w:t>3d 772, 119 USPQ2d 1380 (E.D.</w:t>
      </w:r>
      <w:r w:rsidRPr="00F35C22">
        <w:t xml:space="preserve"> </w:t>
      </w:r>
      <w:r w:rsidRPr="00F35C22">
        <w:t>Ky.</w:t>
      </w:r>
      <w:r w:rsidRPr="00F35C22">
        <w:t xml:space="preserve"> </w:t>
      </w:r>
      <w:r w:rsidRPr="00F35C22">
        <w:t>2016).</w:t>
      </w:r>
    </w:p>
    <w:p w14:paraId="3D73F5B3" w14:textId="77777777" w:rsidR="00F35C22" w:rsidRPr="00370941" w:rsidRDefault="00F35C22" w:rsidP="00FD0F5B">
      <w:pPr>
        <w:pStyle w:val="footnote"/>
      </w:pPr>
    </w:p>
  </w:footnote>
  <w:footnote w:id="613">
    <w:p w14:paraId="1CB2D53E" w14:textId="42CD4F19" w:rsidR="00F35C22" w:rsidRPr="00F35C22" w:rsidRDefault="00F35C22" w:rsidP="00F35C22">
      <w:pPr>
        <w:pStyle w:val="FootnoteText"/>
      </w:pPr>
      <w:r w:rsidRPr="00F35C22">
        <w:rPr>
          <w:vertAlign w:val="superscript"/>
        </w:rPr>
        <w:footnoteRef/>
      </w:r>
      <w:r w:rsidRPr="00F35C22">
        <w:rPr>
          <w:i/>
        </w:rPr>
        <w:t>Id.</w:t>
      </w:r>
      <w:r w:rsidRPr="00F35C22">
        <w:rPr>
          <w:i/>
        </w:rPr>
        <w:t xml:space="preserve"> </w:t>
      </w:r>
      <w:r w:rsidRPr="00F35C22">
        <w:t>at 784.</w:t>
      </w:r>
    </w:p>
    <w:p w14:paraId="13AB6BD1" w14:textId="77777777" w:rsidR="00F35C22" w:rsidRPr="00370941" w:rsidRDefault="00F35C22" w:rsidP="00FD0F5B">
      <w:pPr>
        <w:pStyle w:val="footnote"/>
        <w:rPr>
          <w:lang w:val="da-DK"/>
        </w:rPr>
      </w:pPr>
    </w:p>
  </w:footnote>
  <w:footnote w:id="614">
    <w:p w14:paraId="7CCB5A20" w14:textId="59604E78" w:rsidR="00F35C22" w:rsidRPr="00F35C22" w:rsidRDefault="00F35C22" w:rsidP="00F35C22">
      <w:pPr>
        <w:pStyle w:val="FootnoteText"/>
      </w:pPr>
      <w:r w:rsidRPr="00F35C22">
        <w:rPr>
          <w:vertAlign w:val="superscript"/>
        </w:rPr>
        <w:footnoteRef/>
      </w:r>
      <w:r w:rsidRPr="00F35C22">
        <w:rPr>
          <w:i/>
        </w:rPr>
        <w:t>Id.</w:t>
      </w:r>
      <w:r w:rsidRPr="00F35C22">
        <w:rPr>
          <w:i/>
        </w:rPr>
        <w:t xml:space="preserve"> </w:t>
      </w:r>
      <w:r w:rsidRPr="00F35C22">
        <w:t>at 781–82.</w:t>
      </w:r>
    </w:p>
    <w:p w14:paraId="204D6CBF" w14:textId="77777777" w:rsidR="00F35C22" w:rsidRPr="00370941" w:rsidRDefault="00F35C22" w:rsidP="00FD0F5B">
      <w:pPr>
        <w:pStyle w:val="footnote"/>
        <w:rPr>
          <w:lang w:val="da-DK"/>
        </w:rPr>
      </w:pPr>
    </w:p>
  </w:footnote>
  <w:footnote w:id="615">
    <w:p w14:paraId="42AFB1A4" w14:textId="4B5AD8EB" w:rsidR="00F35C22" w:rsidRPr="0031716D" w:rsidRDefault="00F35C22" w:rsidP="00F35C22">
      <w:pPr>
        <w:pStyle w:val="FootnoteText"/>
      </w:pPr>
      <w:r w:rsidRPr="00F35C22">
        <w:rPr>
          <w:vertAlign w:val="superscript"/>
        </w:rPr>
        <w:footnoteRef/>
      </w:r>
      <w:r w:rsidRPr="00F35C22">
        <w:rPr>
          <w:i/>
        </w:rPr>
        <w:t>Id.</w:t>
      </w:r>
      <w:r w:rsidRPr="00F35C22">
        <w:rPr>
          <w:i/>
        </w:rPr>
        <w:t xml:space="preserve"> </w:t>
      </w:r>
      <w:r w:rsidRPr="00F35C22">
        <w:t>at 784.</w:t>
      </w:r>
      <w:r w:rsidRPr="00F35C22">
        <w:t xml:space="preserve"> </w:t>
      </w:r>
      <w:r w:rsidRPr="00F35C22">
        <w:t>The court also rejected an argument that plaintiff’s amendment of the complaint abrogated immunity.</w:t>
      </w:r>
      <w:r w:rsidRPr="00F35C22">
        <w:t xml:space="preserve"> </w:t>
      </w:r>
      <w:r w:rsidRPr="00F35C22">
        <w:rPr>
          <w:i/>
        </w:rPr>
        <w:t>Id.</w:t>
      </w:r>
      <w:r w:rsidRPr="00F35C22">
        <w:rPr>
          <w:i/>
        </w:rPr>
        <w:t xml:space="preserve"> </w:t>
      </w:r>
      <w:r w:rsidRPr="00F35C22">
        <w:t>at 783–84.</w:t>
      </w:r>
      <w:r w:rsidRPr="00F35C22">
        <w:t xml:space="preserve"> </w:t>
      </w:r>
      <w:r w:rsidRPr="00F35C22">
        <w:t>It further found that the case was not yet ripe for decision.</w:t>
      </w:r>
      <w:r w:rsidRPr="00F35C22">
        <w:t xml:space="preserve"> </w:t>
      </w:r>
      <w:r w:rsidRPr="00F35C22">
        <w:rPr>
          <w:i/>
        </w:rPr>
        <w:t>Id</w:t>
      </w:r>
      <w:r w:rsidRPr="00F35C22">
        <w:t>.</w:t>
      </w:r>
      <w:r w:rsidRPr="00F35C22">
        <w:t xml:space="preserve"> </w:t>
      </w:r>
      <w:r w:rsidRPr="00F35C22">
        <w:t>at 784–87.</w:t>
      </w:r>
      <w:r w:rsidRPr="00F35C22">
        <w:t xml:space="preserve"> </w:t>
      </w:r>
      <w:r w:rsidRPr="00F35C22">
        <w:rPr>
          <w:i/>
        </w:rPr>
        <w:t>See also</w:t>
      </w:r>
      <w:r w:rsidRPr="00F35C22">
        <w:t xml:space="preserve"> Clemente Props., Inc.</w:t>
      </w:r>
      <w:r w:rsidRPr="00F35C22">
        <w:t xml:space="preserve"> </w:t>
      </w:r>
      <w:r w:rsidRPr="00F35C22">
        <w:t>v.</w:t>
      </w:r>
      <w:r w:rsidRPr="00F35C22">
        <w:t xml:space="preserve"> </w:t>
      </w:r>
      <w:r w:rsidRPr="00F35C22">
        <w:t>Urrutia, 693 F.</w:t>
      </w:r>
      <w:r w:rsidRPr="00F35C22">
        <w:t xml:space="preserve"> </w:t>
      </w:r>
      <w:r w:rsidRPr="00F35C22">
        <w:t>Supp.</w:t>
      </w:r>
      <w:r w:rsidRPr="00F35C22">
        <w:t xml:space="preserve"> </w:t>
      </w:r>
      <w:r w:rsidRPr="00F35C22">
        <w:t>3d 215, 240 (D.P.R.</w:t>
      </w:r>
      <w:r w:rsidRPr="00F35C22">
        <w:t xml:space="preserve"> </w:t>
      </w:r>
      <w:r w:rsidRPr="00F35C22">
        <w:t>2023) (finding plaintiff’s claim for declaratory relief moot and holding that plaintiff had not provided evidence of a continuing violation).</w:t>
      </w:r>
    </w:p>
  </w:footnote>
  <w:footnote w:id="616">
    <w:p w14:paraId="5FAF89C9" w14:textId="670AA5D7" w:rsidR="00F35C22" w:rsidRPr="00F35C22" w:rsidRDefault="00F35C22" w:rsidP="00F35C22">
      <w:pPr>
        <w:pStyle w:val="FootnoteText"/>
      </w:pPr>
      <w:r w:rsidRPr="00F35C22">
        <w:rPr>
          <w:vertAlign w:val="superscript"/>
        </w:rPr>
        <w:footnoteRef/>
      </w:r>
      <w:r w:rsidRPr="00F35C22">
        <w:t>Virginia Polytechnic Inst.</w:t>
      </w:r>
      <w:r w:rsidRPr="00F35C22">
        <w:t xml:space="preserve"> </w:t>
      </w:r>
      <w:r w:rsidRPr="00F35C22">
        <w:t>&amp; State Univ.</w:t>
      </w:r>
      <w:r w:rsidRPr="00F35C22">
        <w:t xml:space="preserve"> </w:t>
      </w:r>
      <w:r w:rsidRPr="00F35C22">
        <w:t>v.</w:t>
      </w:r>
      <w:r w:rsidRPr="00F35C22">
        <w:t xml:space="preserve"> </w:t>
      </w:r>
      <w:r w:rsidRPr="00F35C22">
        <w:t>Hokie Real Estate, Inc., 813 F.</w:t>
      </w:r>
      <w:r w:rsidRPr="00F35C22">
        <w:t xml:space="preserve"> </w:t>
      </w:r>
      <w:r w:rsidRPr="00F35C22">
        <w:t>Supp.</w:t>
      </w:r>
      <w:r w:rsidRPr="00F35C22">
        <w:t xml:space="preserve"> </w:t>
      </w:r>
      <w:r w:rsidRPr="00F35C22">
        <w:t>2d 745, 751, 101 USPQ2d 1405 (W.D.</w:t>
      </w:r>
      <w:r w:rsidRPr="00F35C22">
        <w:t xml:space="preserve"> </w:t>
      </w:r>
      <w:r w:rsidRPr="00F35C22">
        <w:t>Va.</w:t>
      </w:r>
      <w:r w:rsidRPr="00F35C22">
        <w:t xml:space="preserve"> </w:t>
      </w:r>
      <w:r w:rsidRPr="00F35C22">
        <w:t>2011).</w:t>
      </w:r>
    </w:p>
    <w:p w14:paraId="6C45D48F" w14:textId="77777777" w:rsidR="00F35C22" w:rsidRPr="00370941" w:rsidRDefault="00F35C22" w:rsidP="00FD0F5B">
      <w:pPr>
        <w:pStyle w:val="footnote"/>
      </w:pPr>
    </w:p>
  </w:footnote>
  <w:footnote w:id="617">
    <w:p w14:paraId="0B339323" w14:textId="77407CC5" w:rsidR="00F35C22" w:rsidRPr="00F35C22"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752.</w:t>
      </w:r>
    </w:p>
    <w:p w14:paraId="54A0688D" w14:textId="77777777" w:rsidR="00F35C22" w:rsidRPr="00370941" w:rsidRDefault="00F35C22" w:rsidP="00FD0F5B">
      <w:pPr>
        <w:pStyle w:val="footnote"/>
      </w:pPr>
    </w:p>
  </w:footnote>
  <w:footnote w:id="618">
    <w:p w14:paraId="184CD796" w14:textId="03073632" w:rsidR="00F35C22" w:rsidRPr="00370941" w:rsidRDefault="00F35C22" w:rsidP="00F35C22">
      <w:pPr>
        <w:pStyle w:val="FootnoteText"/>
      </w:pPr>
      <w:r w:rsidRPr="00F35C22">
        <w:rPr>
          <w:vertAlign w:val="superscript"/>
        </w:rPr>
        <w:footnoteRef/>
      </w:r>
      <w:r w:rsidRPr="00F35C22">
        <w:t>Federal Trademark Dilution Act of 1995, Pub.</w:t>
      </w:r>
      <w:r w:rsidRPr="00F35C22">
        <w:t xml:space="preserve"> </w:t>
      </w:r>
      <w:r w:rsidRPr="00F35C22">
        <w:t>L.</w:t>
      </w:r>
      <w:r w:rsidRPr="00F35C22">
        <w:t xml:space="preserve"> </w:t>
      </w:r>
      <w:r w:rsidRPr="00F35C22">
        <w:t>No.</w:t>
      </w:r>
      <w:r w:rsidRPr="00F35C22">
        <w:t xml:space="preserve"> </w:t>
      </w:r>
      <w:r w:rsidRPr="00F35C22">
        <w:t>104-98, §5 (codified at 15 U.S.C.</w:t>
      </w:r>
      <w:r w:rsidRPr="00F35C22">
        <w:t xml:space="preserve"> </w:t>
      </w:r>
      <w:r w:rsidRPr="00F35C22">
        <w:t>§§1125(c), 1127).</w:t>
      </w:r>
      <w:r w:rsidRPr="00F35C22">
        <w:t xml:space="preserve"> </w:t>
      </w:r>
      <w:r w:rsidRPr="00F35C22">
        <w:t>When the statute was amended by the TDRA in 2006, the definition of dilution in §1127 was eliminated.</w:t>
      </w:r>
    </w:p>
  </w:footnote>
  <w:footnote w:id="619">
    <w:p w14:paraId="6013AFEA" w14:textId="643AC204" w:rsidR="00F35C22" w:rsidRPr="00F35C22" w:rsidRDefault="00F35C22" w:rsidP="00F35C22">
      <w:pPr>
        <w:pStyle w:val="FootnoteText"/>
      </w:pPr>
      <w:r w:rsidRPr="00F35C22">
        <w:rPr>
          <w:vertAlign w:val="superscript"/>
        </w:rPr>
        <w:footnoteRef/>
      </w:r>
      <w:r w:rsidRPr="00F35C22">
        <w:rPr>
          <w:smallCaps/>
        </w:rPr>
        <w:t>Conn.</w:t>
      </w:r>
      <w:r w:rsidRPr="00F35C22">
        <w:rPr>
          <w:smallCaps/>
        </w:rPr>
        <w:t xml:space="preserve"> </w:t>
      </w:r>
      <w:r w:rsidRPr="00F35C22">
        <w:rPr>
          <w:smallCaps/>
        </w:rPr>
        <w:t>Gen.</w:t>
      </w:r>
      <w:r w:rsidRPr="00F35C22">
        <w:rPr>
          <w:smallCaps/>
        </w:rPr>
        <w:t xml:space="preserve"> </w:t>
      </w:r>
      <w:r w:rsidRPr="00F35C22">
        <w:rPr>
          <w:smallCaps/>
        </w:rPr>
        <w:t>Stat.</w:t>
      </w:r>
      <w:r w:rsidRPr="00F35C22">
        <w:rPr>
          <w:smallCaps/>
        </w:rPr>
        <w:t xml:space="preserve"> </w:t>
      </w:r>
      <w:r w:rsidRPr="00F35C22">
        <w:rPr>
          <w:smallCaps/>
        </w:rPr>
        <w:t>Ann.</w:t>
      </w:r>
      <w:r w:rsidRPr="00F35C22">
        <w:rPr>
          <w:smallCaps/>
        </w:rPr>
        <w:t xml:space="preserve"> </w:t>
      </w:r>
      <w:r w:rsidRPr="00F35C22">
        <w:t>§35-11i(c) (enacted 1993) (West 2005);</w:t>
      </w:r>
      <w:r w:rsidRPr="00F35C22">
        <w:t xml:space="preserve"> </w:t>
      </w:r>
      <w:r w:rsidRPr="00F35C22">
        <w:rPr>
          <w:smallCaps/>
        </w:rPr>
        <w:t>Iowa Code Ann.</w:t>
      </w:r>
      <w:r w:rsidRPr="00F35C22">
        <w:rPr>
          <w:smallCaps/>
        </w:rPr>
        <w:t xml:space="preserve"> </w:t>
      </w:r>
      <w:r w:rsidRPr="00F35C22">
        <w:t>§548.113 (effective 1994) (West 1997);</w:t>
      </w:r>
      <w:r w:rsidRPr="00F35C22">
        <w:t xml:space="preserve"> </w:t>
      </w:r>
      <w:r w:rsidRPr="00F35C22">
        <w:rPr>
          <w:smallCaps/>
        </w:rPr>
        <w:t>N.J.</w:t>
      </w:r>
      <w:r w:rsidRPr="00F35C22">
        <w:rPr>
          <w:smallCaps/>
        </w:rPr>
        <w:t xml:space="preserve"> </w:t>
      </w:r>
      <w:r w:rsidRPr="00F35C22">
        <w:rPr>
          <w:smallCaps/>
        </w:rPr>
        <w:t>Stat.</w:t>
      </w:r>
      <w:r w:rsidRPr="00F35C22">
        <w:rPr>
          <w:smallCaps/>
        </w:rPr>
        <w:t xml:space="preserve"> </w:t>
      </w:r>
      <w:r w:rsidRPr="00F35C22">
        <w:rPr>
          <w:smallCaps/>
        </w:rPr>
        <w:t>Ann.</w:t>
      </w:r>
      <w:r w:rsidRPr="00F35C22">
        <w:rPr>
          <w:smallCaps/>
        </w:rPr>
        <w:t xml:space="preserve"> </w:t>
      </w:r>
      <w:r w:rsidRPr="00F35C22">
        <w:t>§56:3-13.20 (effective Jan.</w:t>
      </w:r>
      <w:r w:rsidRPr="00F35C22">
        <w:t xml:space="preserve"> </w:t>
      </w:r>
      <w:r w:rsidRPr="00F35C22">
        <w:t>5, 1996, less than two weeks before the FTDA) (West 2001);</w:t>
      </w:r>
      <w:r w:rsidRPr="00F35C22">
        <w:t xml:space="preserve"> </w:t>
      </w:r>
      <w:r w:rsidRPr="00F35C22">
        <w:rPr>
          <w:smallCaps/>
        </w:rPr>
        <w:t>S.C.</w:t>
      </w:r>
      <w:r w:rsidRPr="00F35C22">
        <w:rPr>
          <w:smallCaps/>
        </w:rPr>
        <w:t xml:space="preserve"> </w:t>
      </w:r>
      <w:r w:rsidRPr="00F35C22">
        <w:rPr>
          <w:smallCaps/>
        </w:rPr>
        <w:t>Code Ann.</w:t>
      </w:r>
      <w:r w:rsidRPr="00F35C22">
        <w:rPr>
          <w:smallCaps/>
        </w:rPr>
        <w:t xml:space="preserve"> </w:t>
      </w:r>
      <w:r w:rsidRPr="00F35C22">
        <w:t>§39-15-1165 (effective Oct.</w:t>
      </w:r>
      <w:r w:rsidRPr="00F35C22">
        <w:t xml:space="preserve"> </w:t>
      </w:r>
      <w:r w:rsidRPr="00F35C22">
        <w:t>13, 1994) (West Supp.</w:t>
      </w:r>
      <w:r w:rsidRPr="00F35C22">
        <w:t xml:space="preserve"> </w:t>
      </w:r>
      <w:r w:rsidRPr="00F35C22">
        <w:t>2009);</w:t>
      </w:r>
      <w:r w:rsidRPr="00F35C22">
        <w:t xml:space="preserve"> </w:t>
      </w:r>
      <w:r w:rsidRPr="00F35C22">
        <w:rPr>
          <w:smallCaps/>
        </w:rPr>
        <w:t>Wash.</w:t>
      </w:r>
      <w:r w:rsidRPr="00F35C22">
        <w:rPr>
          <w:smallCaps/>
        </w:rPr>
        <w:t xml:space="preserve"> </w:t>
      </w:r>
      <w:r w:rsidRPr="00F35C22">
        <w:rPr>
          <w:smallCaps/>
        </w:rPr>
        <w:t>Rev.</w:t>
      </w:r>
      <w:r w:rsidRPr="00F35C22">
        <w:rPr>
          <w:smallCaps/>
        </w:rPr>
        <w:t xml:space="preserve"> </w:t>
      </w:r>
      <w:r w:rsidRPr="00F35C22">
        <w:rPr>
          <w:smallCaps/>
        </w:rPr>
        <w:t>Ann.</w:t>
      </w:r>
      <w:r w:rsidRPr="00F35C22">
        <w:rPr>
          <w:smallCaps/>
        </w:rPr>
        <w:t xml:space="preserve"> </w:t>
      </w:r>
      <w:r w:rsidRPr="00F35C22">
        <w:rPr>
          <w:smallCaps/>
        </w:rPr>
        <w:t>Code</w:t>
      </w:r>
      <w:r w:rsidRPr="00F35C22">
        <w:t xml:space="preserve"> §19.77.160 (effective 1989, originally based on the 1988 Senate dilution bill, since amended to follow the 1996 Model Bill) (West Supp.</w:t>
      </w:r>
      <w:r w:rsidRPr="00F35C22">
        <w:t xml:space="preserve"> </w:t>
      </w:r>
      <w:r w:rsidRPr="00F35C22">
        <w:t>2012).</w:t>
      </w:r>
    </w:p>
    <w:p w14:paraId="6E508F3A" w14:textId="77777777" w:rsidR="00F35C22" w:rsidRPr="00370941" w:rsidRDefault="00F35C22" w:rsidP="00FD0F5B">
      <w:pPr>
        <w:pStyle w:val="footnote"/>
      </w:pPr>
    </w:p>
  </w:footnote>
  <w:footnote w:id="620">
    <w:p w14:paraId="1A4948F1" w14:textId="40502EBC" w:rsidR="00F35C22" w:rsidRPr="00370941" w:rsidRDefault="00F35C22" w:rsidP="00F35C22">
      <w:pPr>
        <w:pStyle w:val="FootnoteText"/>
      </w:pPr>
      <w:r w:rsidRPr="00F35C22">
        <w:rPr>
          <w:vertAlign w:val="superscript"/>
        </w:rPr>
        <w:footnoteRef/>
      </w:r>
      <w:r w:rsidRPr="00F35C22">
        <w:t>Lanham Act §43(c)(2), 15 U.S.C.</w:t>
      </w:r>
      <w:r w:rsidRPr="00F35C22">
        <w:t xml:space="preserve"> </w:t>
      </w:r>
      <w:r w:rsidRPr="00F35C22">
        <w:t>§1125(c)(2) (providing damages for “willful” acts of dilution), revised and renumbered as §43(c)(4) by the TDRA.</w:t>
      </w:r>
      <w:r w:rsidRPr="00F35C22">
        <w:t xml:space="preserve"> </w:t>
      </w:r>
      <w:r w:rsidRPr="00F35C22">
        <w:t>Damages as remedies are discussed in Chapter 11, §III.</w:t>
      </w:r>
      <w:r w:rsidRPr="00F35C22">
        <w:t xml:space="preserve"> </w:t>
      </w:r>
      <w:r w:rsidRPr="00F35C22">
        <w:t>Section 43(c)(5) also permits the award of the panoply of remedies set forth, inter alia, in §35(a), including attorneys’ fees.</w:t>
      </w:r>
      <w:r w:rsidRPr="00F35C22">
        <w:t xml:space="preserve"> </w:t>
      </w:r>
      <w:r w:rsidRPr="00F35C22">
        <w:t>15 U.S.C.</w:t>
      </w:r>
      <w:r w:rsidRPr="00F35C22">
        <w:t xml:space="preserve"> </w:t>
      </w:r>
      <w:r w:rsidRPr="00F35C22">
        <w:t>§1117(a).</w:t>
      </w:r>
    </w:p>
  </w:footnote>
  <w:footnote w:id="621">
    <w:p w14:paraId="04AE60A6" w14:textId="086E7C6D" w:rsidR="00F35C22" w:rsidRPr="00370941" w:rsidRDefault="00F35C22" w:rsidP="00F35C22">
      <w:pPr>
        <w:pStyle w:val="FootnoteText"/>
      </w:pPr>
      <w:r w:rsidRPr="00F35C22">
        <w:rPr>
          <w:vertAlign w:val="superscript"/>
        </w:rPr>
        <w:footnoteRef/>
      </w:r>
      <w:r w:rsidRPr="00F35C22">
        <w:t xml:space="preserve">The proper standard for analyzing violations under the original FTDA was the subject of dispute until the Supreme Court resolved the matter in </w:t>
      </w:r>
      <w:r w:rsidRPr="00F35C22">
        <w:rPr>
          <w:i/>
        </w:rPr>
        <w:t>Moseley v</w:t>
      </w:r>
      <w:r w:rsidRPr="00F35C22">
        <w:t>.</w:t>
      </w:r>
      <w:r w:rsidRPr="00F35C22">
        <w:t xml:space="preserve"> </w:t>
      </w:r>
      <w:r w:rsidRPr="00F35C22">
        <w:rPr>
          <w:i/>
        </w:rPr>
        <w:t>V Secret Catalogue, Inc</w:t>
      </w:r>
      <w:r w:rsidRPr="00F35C22">
        <w:t>., 537 U.S.</w:t>
      </w:r>
      <w:r w:rsidRPr="00F35C22">
        <w:t xml:space="preserve"> </w:t>
      </w:r>
      <w:r w:rsidRPr="00F35C22">
        <w:t>418, 65 USPQ2d 1801 (2003).</w:t>
      </w:r>
      <w:r w:rsidRPr="00F35C22">
        <w:t xml:space="preserve"> </w:t>
      </w:r>
      <w:r w:rsidRPr="00F35C22">
        <w:t>See Chapter 9, §II.C.3, for a discussion of this issue.</w:t>
      </w:r>
    </w:p>
  </w:footnote>
  <w:footnote w:id="622">
    <w:p w14:paraId="46F37EA0" w14:textId="29F2994D" w:rsidR="00F35C22" w:rsidRPr="00370941" w:rsidRDefault="00F35C22" w:rsidP="00F35C22">
      <w:pPr>
        <w:pStyle w:val="FootnoteText"/>
      </w:pPr>
      <w:r w:rsidRPr="00F35C22">
        <w:rPr>
          <w:vertAlign w:val="superscript"/>
        </w:rPr>
        <w:footnoteRef/>
      </w:r>
      <w:r w:rsidRPr="00F35C22">
        <w:rPr>
          <w:i/>
        </w:rPr>
        <w:t xml:space="preserve">Compare </w:t>
      </w:r>
      <w:proofErr w:type="spellStart"/>
      <w:r w:rsidRPr="00F35C22">
        <w:t>Sporty’s</w:t>
      </w:r>
      <w:proofErr w:type="spellEnd"/>
      <w:r w:rsidRPr="00F35C22">
        <w:t xml:space="preserve"> Farm, LLC v.</w:t>
      </w:r>
      <w:r w:rsidRPr="00F35C22">
        <w:t xml:space="preserve"> </w:t>
      </w:r>
      <w:r w:rsidRPr="00F35C22">
        <w:t xml:space="preserve">Sportsman’s Mkt., Inc., 202 F.3d 489, 502, 53 USPQ2d 1570 (2d Cir.), </w:t>
      </w:r>
      <w:r w:rsidRPr="00F35C22">
        <w:rPr>
          <w:i/>
        </w:rPr>
        <w:t>cert</w:t>
      </w:r>
      <w:r w:rsidRPr="00F35C22">
        <w:t>.</w:t>
      </w:r>
      <w:r w:rsidRPr="00F35C22">
        <w:t xml:space="preserve"> </w:t>
      </w:r>
      <w:r w:rsidRPr="00F35C22">
        <w:rPr>
          <w:i/>
        </w:rPr>
        <w:t>denied</w:t>
      </w:r>
      <w:r w:rsidRPr="00F35C22">
        <w:t>, 530 U.S.</w:t>
      </w:r>
      <w:r w:rsidRPr="00F35C22">
        <w:t xml:space="preserve"> </w:t>
      </w:r>
      <w:r w:rsidRPr="00F35C22">
        <w:t>1262 (2000) (FTDA can be applied to ongoing conduct that began before FTDA);</w:t>
      </w:r>
      <w:r w:rsidRPr="00F35C22">
        <w:t xml:space="preserve"> </w:t>
      </w:r>
      <w:r w:rsidRPr="00F35C22">
        <w:t>Viacom Inc.</w:t>
      </w:r>
      <w:r w:rsidRPr="00F35C22">
        <w:t xml:space="preserve"> </w:t>
      </w:r>
      <w:r w:rsidRPr="00F35C22">
        <w:t>v.</w:t>
      </w:r>
      <w:r w:rsidRPr="00F35C22">
        <w:t xml:space="preserve"> </w:t>
      </w:r>
      <w:r w:rsidRPr="00F35C22">
        <w:t>Ingram Enters., Inc., 141 F.3d 886, 888–90, 46 USPQ2d 1473 (8th Cir.</w:t>
      </w:r>
      <w:r w:rsidRPr="00F35C22">
        <w:t xml:space="preserve"> </w:t>
      </w:r>
      <w:r w:rsidRPr="00F35C22">
        <w:t>1998) (same);</w:t>
      </w:r>
      <w:r w:rsidRPr="00F35C22">
        <w:t xml:space="preserve"> </w:t>
      </w:r>
      <w:r w:rsidRPr="00F35C22">
        <w:t>Nissan Motor Co., Ltd.</w:t>
      </w:r>
      <w:r w:rsidRPr="00F35C22">
        <w:t xml:space="preserve"> </w:t>
      </w:r>
      <w:r w:rsidRPr="00F35C22">
        <w:t>v.</w:t>
      </w:r>
      <w:r w:rsidRPr="00F35C22">
        <w:t xml:space="preserve"> </w:t>
      </w:r>
      <w:r w:rsidRPr="00F35C22">
        <w:t>Nissan Computer Corp., 231 F.</w:t>
      </w:r>
      <w:r w:rsidRPr="00F35C22">
        <w:t xml:space="preserve"> </w:t>
      </w:r>
      <w:r w:rsidRPr="00F35C22">
        <w:t>Supp.</w:t>
      </w:r>
      <w:r w:rsidRPr="00F35C22">
        <w:t xml:space="preserve"> </w:t>
      </w:r>
      <w:r w:rsidRPr="00F35C22">
        <w:t>2d 977, 979, 65 USPQ2d 2008 (C.D.</w:t>
      </w:r>
      <w:r w:rsidRPr="00F35C22">
        <w:t xml:space="preserve"> </w:t>
      </w:r>
      <w:r w:rsidRPr="00F35C22">
        <w:t>Cal.</w:t>
      </w:r>
      <w:r w:rsidRPr="00F35C22">
        <w:t xml:space="preserve"> </w:t>
      </w:r>
      <w:r w:rsidRPr="00F35C22">
        <w:t xml:space="preserve">2002) (same), </w:t>
      </w:r>
      <w:r w:rsidRPr="00F35C22">
        <w:rPr>
          <w:i/>
        </w:rPr>
        <w:t xml:space="preserve">aff’d in part, </w:t>
      </w:r>
      <w:proofErr w:type="spellStart"/>
      <w:r w:rsidRPr="00F35C22">
        <w:rPr>
          <w:i/>
        </w:rPr>
        <w:t>rev’d</w:t>
      </w:r>
      <w:proofErr w:type="spellEnd"/>
      <w:r w:rsidRPr="00F35C22">
        <w:rPr>
          <w:i/>
        </w:rPr>
        <w:t xml:space="preserve"> in part</w:t>
      </w:r>
      <w:r w:rsidRPr="00F35C22">
        <w:t>, 378 F.3d 1002, 72 USPQ2d 1078 (9th Cir.</w:t>
      </w:r>
      <w:r w:rsidRPr="00F35C22">
        <w:t xml:space="preserve"> </w:t>
      </w:r>
      <w:r w:rsidRPr="00F35C22">
        <w:t xml:space="preserve">2004), </w:t>
      </w:r>
      <w:r w:rsidRPr="00F35C22">
        <w:rPr>
          <w:i/>
        </w:rPr>
        <w:t>cert</w:t>
      </w:r>
      <w:r w:rsidRPr="00F35C22">
        <w:t>.</w:t>
      </w:r>
      <w:r w:rsidRPr="00F35C22">
        <w:t xml:space="preserve"> </w:t>
      </w:r>
      <w:r w:rsidRPr="00F35C22">
        <w:rPr>
          <w:i/>
        </w:rPr>
        <w:t>denied</w:t>
      </w:r>
      <w:r w:rsidRPr="00F35C22">
        <w:t>, 544 U.S.</w:t>
      </w:r>
      <w:r w:rsidRPr="00F35C22">
        <w:t xml:space="preserve"> </w:t>
      </w:r>
      <w:r w:rsidRPr="00F35C22">
        <w:t>974 (2005);</w:t>
      </w:r>
      <w:r w:rsidRPr="00F35C22">
        <w:t xml:space="preserve"> </w:t>
      </w:r>
      <w:r w:rsidRPr="00F35C22">
        <w:t>Kellogg Co.</w:t>
      </w:r>
      <w:r w:rsidRPr="00F35C22">
        <w:t xml:space="preserve"> </w:t>
      </w:r>
      <w:r w:rsidRPr="00F35C22">
        <w:t>v.</w:t>
      </w:r>
      <w:r w:rsidRPr="00F35C22">
        <w:t xml:space="preserve"> </w:t>
      </w:r>
      <w:r w:rsidRPr="00F35C22">
        <w:t>Exxon Mobil Corp., 192 .</w:t>
      </w:r>
      <w:r w:rsidRPr="00F35C22">
        <w:t xml:space="preserve"> </w:t>
      </w:r>
      <w:r w:rsidRPr="00F35C22">
        <w:t>Supp.</w:t>
      </w:r>
      <w:r w:rsidRPr="00F35C22">
        <w:t xml:space="preserve"> </w:t>
      </w:r>
      <w:r w:rsidRPr="00F35C22">
        <w:t>2d 790, 59 USPQ2d 1551, 1558 (W.D.</w:t>
      </w:r>
      <w:r w:rsidRPr="00F35C22">
        <w:t xml:space="preserve"> </w:t>
      </w:r>
      <w:r w:rsidRPr="00F35C22">
        <w:t>Tenn.</w:t>
      </w:r>
      <w:r w:rsidRPr="00F35C22">
        <w:t xml:space="preserve"> </w:t>
      </w:r>
      <w:r w:rsidRPr="00F35C22">
        <w:t>2001) (same);</w:t>
      </w:r>
      <w:r w:rsidRPr="00F35C22">
        <w:t xml:space="preserve"> </w:t>
      </w:r>
      <w:r w:rsidRPr="00F35C22">
        <w:t>Hasbro, Inc.</w:t>
      </w:r>
      <w:r w:rsidRPr="00F35C22">
        <w:t xml:space="preserve"> </w:t>
      </w:r>
      <w:r w:rsidRPr="00F35C22">
        <w:t>v.</w:t>
      </w:r>
      <w:r w:rsidRPr="00F35C22">
        <w:t xml:space="preserve"> </w:t>
      </w:r>
      <w:r w:rsidRPr="00F35C22">
        <w:t>Clue Computing, Inc., 66 F.</w:t>
      </w:r>
      <w:r w:rsidRPr="00F35C22">
        <w:t xml:space="preserve"> </w:t>
      </w:r>
      <w:r w:rsidRPr="00F35C22">
        <w:t>Supp.</w:t>
      </w:r>
      <w:r w:rsidRPr="00F35C22">
        <w:t xml:space="preserve"> </w:t>
      </w:r>
      <w:r w:rsidRPr="00F35C22">
        <w:t>2d 117, 126–30, 52 USPQ2d 1402 (D.</w:t>
      </w:r>
      <w:r w:rsidRPr="00F35C22">
        <w:t xml:space="preserve"> </w:t>
      </w:r>
      <w:r w:rsidRPr="00F35C22">
        <w:t>Mass.</w:t>
      </w:r>
      <w:r w:rsidRPr="00F35C22">
        <w:t xml:space="preserve"> </w:t>
      </w:r>
      <w:r w:rsidRPr="00F35C22">
        <w:t xml:space="preserve">1999) (same), </w:t>
      </w:r>
      <w:r w:rsidRPr="00F35C22">
        <w:rPr>
          <w:i/>
        </w:rPr>
        <w:t>aff’d on other grounds</w:t>
      </w:r>
      <w:r w:rsidRPr="00F35C22">
        <w:t>, 232 F.3d 1, 56 USPQ2d 1766 (1st Cir.</w:t>
      </w:r>
      <w:r w:rsidRPr="00F35C22">
        <w:t xml:space="preserve"> </w:t>
      </w:r>
      <w:r w:rsidRPr="00F35C22">
        <w:t>2000) (the First Circuit expressly declined to take a position on this issue.);</w:t>
      </w:r>
      <w:r w:rsidRPr="00F35C22">
        <w:t xml:space="preserve"> </w:t>
      </w:r>
      <w:r w:rsidRPr="00F35C22">
        <w:t>Medic Alert Found.</w:t>
      </w:r>
      <w:r w:rsidRPr="00F35C22">
        <w:t xml:space="preserve"> </w:t>
      </w:r>
      <w:r w:rsidRPr="00F35C22">
        <w:t>U.S., Inc.</w:t>
      </w:r>
      <w:r w:rsidRPr="00F35C22">
        <w:t xml:space="preserve"> </w:t>
      </w:r>
      <w:r w:rsidRPr="00F35C22">
        <w:t>v.</w:t>
      </w:r>
      <w:r w:rsidRPr="00F35C22">
        <w:t xml:space="preserve"> </w:t>
      </w:r>
      <w:r w:rsidRPr="00F35C22">
        <w:t>Corel Corp., 43 F.</w:t>
      </w:r>
      <w:r w:rsidRPr="00F35C22">
        <w:t xml:space="preserve"> </w:t>
      </w:r>
      <w:r w:rsidRPr="00F35C22">
        <w:t>Supp.</w:t>
      </w:r>
      <w:r w:rsidRPr="00F35C22">
        <w:t xml:space="preserve"> </w:t>
      </w:r>
      <w:r w:rsidRPr="00F35C22">
        <w:t>2d 933, 941, 51 USPQ2d 1024 (N.D.</w:t>
      </w:r>
      <w:r w:rsidRPr="00F35C22">
        <w:t xml:space="preserve"> </w:t>
      </w:r>
      <w:r w:rsidRPr="00F35C22">
        <w:t>Ill.</w:t>
      </w:r>
      <w:r w:rsidRPr="00F35C22">
        <w:t xml:space="preserve"> </w:t>
      </w:r>
      <w:r w:rsidRPr="00F35C22">
        <w:t>1999) (same);</w:t>
      </w:r>
      <w:r w:rsidRPr="00F35C22">
        <w:t xml:space="preserve"> </w:t>
      </w:r>
      <w:r w:rsidRPr="00F35C22">
        <w:t>Fuente Cigar, Ltd.</w:t>
      </w:r>
      <w:r w:rsidRPr="00F35C22">
        <w:t xml:space="preserve"> </w:t>
      </w:r>
      <w:r w:rsidRPr="00F35C22">
        <w:t>v.</w:t>
      </w:r>
      <w:r w:rsidRPr="00F35C22">
        <w:t xml:space="preserve"> </w:t>
      </w:r>
      <w:r w:rsidRPr="00F35C22">
        <w:t>Opus One, 985 F.</w:t>
      </w:r>
      <w:r w:rsidRPr="00F35C22">
        <w:t xml:space="preserve"> </w:t>
      </w:r>
      <w:r w:rsidRPr="00F35C22">
        <w:t>Supp.</w:t>
      </w:r>
      <w:r w:rsidRPr="00F35C22">
        <w:t xml:space="preserve"> </w:t>
      </w:r>
      <w:r w:rsidRPr="00F35C22">
        <w:t>1448, 1451–53 (M.D.</w:t>
      </w:r>
      <w:r w:rsidRPr="00F35C22">
        <w:t xml:space="preserve"> </w:t>
      </w:r>
      <w:r w:rsidRPr="00F35C22">
        <w:t>Fla.</w:t>
      </w:r>
      <w:r w:rsidRPr="00F35C22">
        <w:t xml:space="preserve"> </w:t>
      </w:r>
      <w:r w:rsidRPr="00F35C22">
        <w:t xml:space="preserve">1997) (same), </w:t>
      </w:r>
      <w:r w:rsidRPr="00F35C22">
        <w:rPr>
          <w:i/>
        </w:rPr>
        <w:t>with</w:t>
      </w:r>
      <w:r w:rsidRPr="00F35C22">
        <w:t xml:space="preserve"> Nike, Inc.</w:t>
      </w:r>
      <w:r w:rsidRPr="00F35C22">
        <w:t xml:space="preserve"> </w:t>
      </w:r>
      <w:r w:rsidRPr="00F35C22">
        <w:t>v.</w:t>
      </w:r>
      <w:r w:rsidRPr="00F35C22">
        <w:t xml:space="preserve"> </w:t>
      </w:r>
      <w:r w:rsidRPr="00F35C22">
        <w:t>Nike Sec., L.P., 50 USPQ2d 1202, 1206–08 (N.D.</w:t>
      </w:r>
      <w:r w:rsidRPr="00F35C22">
        <w:t xml:space="preserve"> </w:t>
      </w:r>
      <w:r w:rsidRPr="00F35C22">
        <w:t>Ill.</w:t>
      </w:r>
      <w:r w:rsidRPr="00F35C22">
        <w:t xml:space="preserve"> </w:t>
      </w:r>
      <w:r w:rsidRPr="00F35C22">
        <w:t>1999) (FTDA not to be applied retroactively);</w:t>
      </w:r>
      <w:r w:rsidRPr="00F35C22">
        <w:t xml:space="preserve"> </w:t>
      </w:r>
      <w:r w:rsidRPr="00F35C22">
        <w:t>S Indus., Inc.</w:t>
      </w:r>
      <w:r w:rsidRPr="00F35C22">
        <w:t xml:space="preserve"> </w:t>
      </w:r>
      <w:r w:rsidRPr="00F35C22">
        <w:t>v.</w:t>
      </w:r>
      <w:r w:rsidRPr="00F35C22">
        <w:t xml:space="preserve"> </w:t>
      </w:r>
      <w:r w:rsidRPr="00F35C22">
        <w:t>Diamond Multimedia Sys., Inc., 991 F.</w:t>
      </w:r>
      <w:r w:rsidRPr="00F35C22">
        <w:t xml:space="preserve"> </w:t>
      </w:r>
      <w:r w:rsidRPr="00F35C22">
        <w:t>Supp.</w:t>
      </w:r>
      <w:r w:rsidRPr="00F35C22">
        <w:t xml:space="preserve"> </w:t>
      </w:r>
      <w:r w:rsidRPr="00F35C22">
        <w:t>1012, 1021, 45 USPQ2d 1705 (N.D.</w:t>
      </w:r>
      <w:r w:rsidRPr="00F35C22">
        <w:t xml:space="preserve"> </w:t>
      </w:r>
      <w:r w:rsidRPr="00F35C22">
        <w:t>Ill.</w:t>
      </w:r>
      <w:r w:rsidRPr="00F35C22">
        <w:t xml:space="preserve"> </w:t>
      </w:r>
      <w:r w:rsidRPr="00F35C22">
        <w:t>1998) (same);</w:t>
      </w:r>
      <w:r w:rsidRPr="00F35C22">
        <w:t xml:space="preserve"> </w:t>
      </w:r>
      <w:r w:rsidRPr="00F35C22">
        <w:t>Resorts of Pinehurst, Inc.</w:t>
      </w:r>
      <w:r w:rsidRPr="00F35C22">
        <w:t xml:space="preserve"> </w:t>
      </w:r>
      <w:r w:rsidRPr="00F35C22">
        <w:t>v.</w:t>
      </w:r>
      <w:r w:rsidRPr="00F35C22">
        <w:t xml:space="preserve"> </w:t>
      </w:r>
      <w:r w:rsidRPr="00F35C22">
        <w:t xml:space="preserve">Pinehurst </w:t>
      </w:r>
      <w:proofErr w:type="spellStart"/>
      <w:r w:rsidRPr="00F35C22">
        <w:t>Nat’l</w:t>
      </w:r>
      <w:proofErr w:type="spellEnd"/>
      <w:r w:rsidRPr="00F35C22">
        <w:t xml:space="preserve"> Dev.</w:t>
      </w:r>
      <w:r w:rsidRPr="00F35C22">
        <w:t xml:space="preserve"> </w:t>
      </w:r>
      <w:r w:rsidRPr="00F35C22">
        <w:t>Corp., 973 F.</w:t>
      </w:r>
      <w:r w:rsidRPr="00F35C22">
        <w:t xml:space="preserve"> </w:t>
      </w:r>
      <w:r w:rsidRPr="00F35C22">
        <w:t>Supp.</w:t>
      </w:r>
      <w:r w:rsidRPr="00F35C22">
        <w:t xml:space="preserve"> </w:t>
      </w:r>
      <w:r w:rsidRPr="00F35C22">
        <w:t>552, 555–59, 43 USPQ2d 1746 (M.D.N.C.</w:t>
      </w:r>
      <w:r w:rsidRPr="00F35C22">
        <w:t xml:space="preserve"> </w:t>
      </w:r>
      <w:r w:rsidRPr="00F35C22">
        <w:t>1997) (same);</w:t>
      </w:r>
      <w:r w:rsidRPr="00F35C22">
        <w:t xml:space="preserve"> </w:t>
      </w:r>
      <w:r w:rsidRPr="00F35C22">
        <w:rPr>
          <w:i/>
        </w:rPr>
        <w:t xml:space="preserve">and </w:t>
      </w:r>
      <w:r w:rsidRPr="00F35C22">
        <w:t>Circuit City Stores, Inc.</w:t>
      </w:r>
      <w:r w:rsidRPr="00F35C22">
        <w:t xml:space="preserve"> </w:t>
      </w:r>
      <w:r w:rsidRPr="00F35C22">
        <w:t>v.</w:t>
      </w:r>
      <w:r w:rsidRPr="00F35C22">
        <w:t xml:space="preserve"> </w:t>
      </w:r>
      <w:r w:rsidRPr="00F35C22">
        <w:t>OfficeMax, Inc., 949 F.</w:t>
      </w:r>
      <w:r w:rsidRPr="00F35C22">
        <w:t xml:space="preserve"> </w:t>
      </w:r>
      <w:r w:rsidRPr="00F35C22">
        <w:t>Supp.</w:t>
      </w:r>
      <w:r w:rsidRPr="00F35C22">
        <w:t xml:space="preserve"> </w:t>
      </w:r>
      <w:r w:rsidRPr="00F35C22">
        <w:t>409, 419, 42 USPQ2d 1194 (E.D.</w:t>
      </w:r>
      <w:r w:rsidRPr="00F35C22">
        <w:t xml:space="preserve"> </w:t>
      </w:r>
      <w:r w:rsidRPr="00F35C22">
        <w:t>Va.</w:t>
      </w:r>
      <w:r w:rsidRPr="00F35C22">
        <w:t xml:space="preserve"> </w:t>
      </w:r>
      <w:r w:rsidRPr="00F35C22">
        <w:t>1996) (same).</w:t>
      </w:r>
      <w:r w:rsidRPr="00F35C22">
        <w:t xml:space="preserve"> </w:t>
      </w:r>
      <w:r w:rsidRPr="00F35C22">
        <w:rPr>
          <w:i/>
        </w:rPr>
        <w:t>See</w:t>
      </w:r>
      <w:r w:rsidRPr="00F35C22">
        <w:t xml:space="preserve"> </w:t>
      </w:r>
      <w:proofErr w:type="spellStart"/>
      <w:r w:rsidRPr="00F35C22">
        <w:t>Bonechi</w:t>
      </w:r>
      <w:proofErr w:type="spellEnd"/>
      <w:r w:rsidRPr="00F35C22">
        <w:t>, S.R.L.</w:t>
      </w:r>
      <w:r w:rsidRPr="00F35C22">
        <w:t xml:space="preserve"> </w:t>
      </w:r>
      <w:r w:rsidRPr="00F35C22">
        <w:t>v.</w:t>
      </w:r>
      <w:r w:rsidRPr="00F35C22">
        <w:t xml:space="preserve"> </w:t>
      </w:r>
      <w:r w:rsidRPr="00F35C22">
        <w:t>Irving Weisdorf &amp; Co., 46 USPQ2d 1725, 1726–27 (S.D.N.Y.</w:t>
      </w:r>
      <w:r w:rsidRPr="00F35C22">
        <w:t xml:space="preserve"> </w:t>
      </w:r>
      <w:r w:rsidRPr="00F35C22">
        <w:t>1998) (finding FTDA does not permit retroactive application in claim for damages, though it may permit a prospective injunction);</w:t>
      </w:r>
      <w:r w:rsidRPr="00F35C22">
        <w:t xml:space="preserve"> </w:t>
      </w:r>
      <w:r w:rsidRPr="00F35C22">
        <w:rPr>
          <w:i/>
        </w:rPr>
        <w:t>cf</w:t>
      </w:r>
      <w:r w:rsidRPr="00F35C22">
        <w:t>.</w:t>
      </w:r>
      <w:r w:rsidRPr="00F35C22">
        <w:t xml:space="preserve"> </w:t>
      </w:r>
      <w:proofErr w:type="spellStart"/>
      <w:r w:rsidRPr="00F35C22">
        <w:t>Intermatic</w:t>
      </w:r>
      <w:proofErr w:type="spellEnd"/>
      <w:r w:rsidRPr="00F35C22">
        <w:t>, Inc.</w:t>
      </w:r>
      <w:r w:rsidRPr="00F35C22">
        <w:t xml:space="preserve"> </w:t>
      </w:r>
      <w:r w:rsidRPr="00F35C22">
        <w:t>v.</w:t>
      </w:r>
      <w:r w:rsidRPr="00F35C22">
        <w:t xml:space="preserve"> </w:t>
      </w:r>
      <w:proofErr w:type="spellStart"/>
      <w:r w:rsidRPr="00F35C22">
        <w:t>Toeppen</w:t>
      </w:r>
      <w:proofErr w:type="spellEnd"/>
      <w:r w:rsidRPr="00F35C22">
        <w:t>, 1998 WL 102702 (N.D.</w:t>
      </w:r>
      <w:r w:rsidRPr="00F35C22">
        <w:t xml:space="preserve"> </w:t>
      </w:r>
      <w:r w:rsidRPr="00F35C22">
        <w:t>Ill.</w:t>
      </w:r>
      <w:r w:rsidRPr="00F35C22">
        <w:t xml:space="preserve"> </w:t>
      </w:r>
      <w:r w:rsidRPr="00F35C22">
        <w:t>1998) (permitting introduction of evidence of pre-FTDA conduct as part of a trial on willfulness, where damages might be awarded).</w:t>
      </w:r>
    </w:p>
  </w:footnote>
  <w:footnote w:id="623">
    <w:p w14:paraId="46D8E324" w14:textId="5317E7BF" w:rsidR="00F35C22" w:rsidRPr="00370941" w:rsidRDefault="00F35C22" w:rsidP="00F35C22">
      <w:pPr>
        <w:pStyle w:val="FootnoteText"/>
      </w:pPr>
      <w:r w:rsidRPr="00F35C22">
        <w:rPr>
          <w:vertAlign w:val="superscript"/>
        </w:rPr>
        <w:footnoteRef/>
      </w:r>
      <w:r w:rsidRPr="00F35C22">
        <w:t>Laches and the statute of limitations are discussed in §VII.A and B, above.</w:t>
      </w:r>
    </w:p>
  </w:footnote>
  <w:footnote w:id="624">
    <w:p w14:paraId="70EA1135" w14:textId="2B76EFB8" w:rsidR="00F35C22" w:rsidRPr="00370941" w:rsidRDefault="00F35C22" w:rsidP="00F35C22">
      <w:pPr>
        <w:pStyle w:val="FootnoteText"/>
      </w:pPr>
      <w:r w:rsidRPr="00F35C22">
        <w:rPr>
          <w:vertAlign w:val="superscript"/>
        </w:rPr>
        <w:footnoteRef/>
      </w:r>
      <w:r w:rsidRPr="00F35C22">
        <w:t>511 U.S.</w:t>
      </w:r>
      <w:r w:rsidRPr="00F35C22">
        <w:t xml:space="preserve"> </w:t>
      </w:r>
      <w:r w:rsidRPr="00F35C22">
        <w:t>244 (1994).</w:t>
      </w:r>
    </w:p>
  </w:footnote>
  <w:footnote w:id="625">
    <w:p w14:paraId="05828210" w14:textId="5AEFEEBC" w:rsidR="00F35C22" w:rsidRPr="00370941" w:rsidRDefault="00F35C22" w:rsidP="00F35C22">
      <w:pPr>
        <w:pStyle w:val="FootnoteText"/>
      </w:pPr>
      <w:r w:rsidRPr="00F35C22">
        <w:rPr>
          <w:vertAlign w:val="superscript"/>
        </w:rPr>
        <w:footnoteRef/>
      </w:r>
      <w:r w:rsidRPr="00F35C22">
        <w:rPr>
          <w:i/>
        </w:rPr>
        <w:t>Id</w:t>
      </w:r>
      <w:r w:rsidRPr="00F35C22">
        <w:t>.</w:t>
      </w:r>
    </w:p>
  </w:footnote>
  <w:footnote w:id="626">
    <w:p w14:paraId="7D1AD31F" w14:textId="41A676A1"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248.</w:t>
      </w:r>
    </w:p>
  </w:footnote>
  <w:footnote w:id="627">
    <w:p w14:paraId="70DD678A" w14:textId="2A21D5DB"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249.</w:t>
      </w:r>
      <w:r w:rsidRPr="00F35C22">
        <w:t xml:space="preserve"> </w:t>
      </w:r>
      <w:r w:rsidRPr="00F35C22">
        <w:t>The Court found her situation inappropriate for injunctive relief, the only form of relief then available.</w:t>
      </w:r>
    </w:p>
  </w:footnote>
  <w:footnote w:id="628">
    <w:p w14:paraId="53E050A3" w14:textId="6F16047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263.</w:t>
      </w:r>
    </w:p>
  </w:footnote>
  <w:footnote w:id="629">
    <w:p w14:paraId="667FF7A4" w14:textId="3AB5C470"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264 (quoting Bradley v.</w:t>
      </w:r>
      <w:r w:rsidRPr="00F35C22">
        <w:t xml:space="preserve"> </w:t>
      </w:r>
      <w:r w:rsidRPr="00F35C22">
        <w:t>School Bd.</w:t>
      </w:r>
      <w:r w:rsidRPr="00F35C22">
        <w:t xml:space="preserve"> </w:t>
      </w:r>
      <w:r w:rsidRPr="00F35C22">
        <w:t>of Richmond, 416 U.S.</w:t>
      </w:r>
      <w:r w:rsidRPr="00F35C22">
        <w:t xml:space="preserve"> </w:t>
      </w:r>
      <w:r w:rsidRPr="00F35C22">
        <w:t>696, 711 (1974)).</w:t>
      </w:r>
    </w:p>
  </w:footnote>
  <w:footnote w:id="630">
    <w:p w14:paraId="5BAAF6A7" w14:textId="6A3DBE8C" w:rsidR="00F35C22" w:rsidRPr="00370941" w:rsidRDefault="00F35C22" w:rsidP="00F35C22">
      <w:pPr>
        <w:pStyle w:val="FootnoteText"/>
        <w:rPr>
          <w:lang w:val="da-DK"/>
        </w:rPr>
      </w:pPr>
      <w:r w:rsidRPr="00F35C22">
        <w:rPr>
          <w:vertAlign w:val="superscript"/>
        </w:rPr>
        <w:footnoteRef/>
      </w:r>
      <w:r w:rsidRPr="00F35C22">
        <w:rPr>
          <w:i/>
        </w:rPr>
        <w:t>Id</w:t>
      </w:r>
      <w:r w:rsidRPr="00F35C22">
        <w:t>.</w:t>
      </w:r>
    </w:p>
  </w:footnote>
  <w:footnote w:id="631">
    <w:p w14:paraId="3A1F4243" w14:textId="5DC3F419"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271.</w:t>
      </w:r>
    </w:p>
  </w:footnote>
  <w:footnote w:id="632">
    <w:p w14:paraId="490B9351" w14:textId="41784ADC"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272.</w:t>
      </w:r>
    </w:p>
  </w:footnote>
  <w:footnote w:id="633">
    <w:p w14:paraId="104D581B" w14:textId="31738DD6"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283.</w:t>
      </w:r>
      <w:r w:rsidRPr="00F35C22">
        <w:t xml:space="preserve"> </w:t>
      </w:r>
      <w:r w:rsidRPr="00F35C22">
        <w:t>The Court did note that the conduct in question was illegal under preexisting law;</w:t>
      </w:r>
      <w:r w:rsidRPr="00F35C22">
        <w:t xml:space="preserve"> </w:t>
      </w:r>
      <w:r w:rsidRPr="00F35C22">
        <w:t>thus, the new statute did not penalize conduct that was legal when it was performed.</w:t>
      </w:r>
      <w:r w:rsidRPr="00F35C22">
        <w:t xml:space="preserve"> </w:t>
      </w:r>
      <w:r w:rsidRPr="00F35C22">
        <w:rPr>
          <w:i/>
        </w:rPr>
        <w:t>Id</w:t>
      </w:r>
      <w:r w:rsidRPr="00F35C22">
        <w:t>.</w:t>
      </w:r>
      <w:r w:rsidRPr="00F35C22">
        <w:t xml:space="preserve"> </w:t>
      </w:r>
      <w:r w:rsidRPr="00F35C22">
        <w:t>at 281.</w:t>
      </w:r>
    </w:p>
  </w:footnote>
  <w:footnote w:id="634">
    <w:p w14:paraId="36964B0E" w14:textId="391511ED"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269.</w:t>
      </w:r>
    </w:p>
  </w:footnote>
  <w:footnote w:id="635">
    <w:p w14:paraId="32C21944" w14:textId="785D7A00"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269–70 (emphasis added).</w:t>
      </w:r>
    </w:p>
  </w:footnote>
  <w:footnote w:id="636">
    <w:p w14:paraId="72F56C1F" w14:textId="351E4817"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273–74 (citing American Steel Foundries v.</w:t>
      </w:r>
      <w:r w:rsidRPr="00F35C22">
        <w:t xml:space="preserve"> </w:t>
      </w:r>
      <w:r w:rsidRPr="00F35C22">
        <w:t>Tri-City Cent.</w:t>
      </w:r>
      <w:r w:rsidRPr="00F35C22">
        <w:t xml:space="preserve"> </w:t>
      </w:r>
      <w:r w:rsidRPr="00F35C22">
        <w:t>Trades Council, 257 U.S.</w:t>
      </w:r>
      <w:r w:rsidRPr="00F35C22">
        <w:t xml:space="preserve"> </w:t>
      </w:r>
      <w:r w:rsidRPr="00F35C22">
        <w:t>184, 201 (1921)).</w:t>
      </w:r>
    </w:p>
  </w:footnote>
  <w:footnote w:id="637">
    <w:p w14:paraId="27B2A606" w14:textId="65C05805"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269 n.24 (citing new property taxes and zoning regulations as examples).</w:t>
      </w:r>
    </w:p>
  </w:footnote>
  <w:footnote w:id="638">
    <w:p w14:paraId="7FA69405" w14:textId="1EFDA477" w:rsidR="00F35C22" w:rsidRPr="00112523"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280.</w:t>
      </w:r>
    </w:p>
  </w:footnote>
  <w:footnote w:id="639">
    <w:p w14:paraId="79BBCE5F" w14:textId="19AFC988" w:rsidR="00F35C22" w:rsidRPr="00112523" w:rsidRDefault="00F35C22" w:rsidP="00F35C22">
      <w:pPr>
        <w:pStyle w:val="FootnoteText"/>
        <w:rPr>
          <w:lang w:val="da-DK"/>
        </w:rPr>
      </w:pPr>
      <w:r w:rsidRPr="00F35C22">
        <w:rPr>
          <w:vertAlign w:val="superscript"/>
        </w:rPr>
        <w:footnoteRef/>
      </w:r>
      <w:r w:rsidRPr="00F35C22">
        <w:t>949 F.</w:t>
      </w:r>
      <w:r w:rsidRPr="00F35C22">
        <w:t xml:space="preserve"> </w:t>
      </w:r>
      <w:r w:rsidRPr="00F35C22">
        <w:t>Supp.</w:t>
      </w:r>
      <w:r w:rsidRPr="00F35C22">
        <w:t xml:space="preserve"> </w:t>
      </w:r>
      <w:r w:rsidRPr="00F35C22">
        <w:t>409, 42 USPQ2d 1194 (E.D.</w:t>
      </w:r>
      <w:r w:rsidRPr="00F35C22">
        <w:t xml:space="preserve"> </w:t>
      </w:r>
      <w:r w:rsidRPr="00F35C22">
        <w:t>Va.</w:t>
      </w:r>
      <w:r w:rsidRPr="00F35C22">
        <w:t xml:space="preserve"> </w:t>
      </w:r>
      <w:r w:rsidRPr="00F35C22">
        <w:t>1996).</w:t>
      </w:r>
    </w:p>
  </w:footnote>
  <w:footnote w:id="640">
    <w:p w14:paraId="624EE38C" w14:textId="3436F6C7"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410.</w:t>
      </w:r>
      <w:r w:rsidRPr="00F35C22">
        <w:t xml:space="preserve"> </w:t>
      </w:r>
      <w:r w:rsidRPr="00F35C22">
        <w:t>OfficeMax first used its mark in 1988.</w:t>
      </w:r>
      <w:r w:rsidRPr="00F35C22">
        <w:t xml:space="preserve"> </w:t>
      </w:r>
      <w:r w:rsidRPr="00F35C22">
        <w:rPr>
          <w:i/>
        </w:rPr>
        <w:t>Id</w:t>
      </w:r>
      <w:r w:rsidRPr="00F35C22">
        <w:t>.</w:t>
      </w:r>
      <w:r w:rsidRPr="00F35C22">
        <w:t xml:space="preserve"> </w:t>
      </w:r>
      <w:r w:rsidRPr="00F35C22">
        <w:t>at 411.</w:t>
      </w:r>
      <w:r w:rsidRPr="00F35C22">
        <w:t xml:space="preserve"> </w:t>
      </w:r>
      <w:r w:rsidRPr="00F35C22">
        <w:t>At the time of the suit, CarMax apparently owned a federal registration for the CarMax mark.</w:t>
      </w:r>
      <w:r w:rsidRPr="00F35C22">
        <w:t xml:space="preserve"> </w:t>
      </w:r>
      <w:r w:rsidRPr="00F35C22">
        <w:rPr>
          <w:i/>
        </w:rPr>
        <w:t>Id</w:t>
      </w:r>
      <w:r w:rsidRPr="00F35C22">
        <w:t>.</w:t>
      </w:r>
    </w:p>
  </w:footnote>
  <w:footnote w:id="641">
    <w:p w14:paraId="36C528CB" w14:textId="3BA5FA8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414.</w:t>
      </w:r>
    </w:p>
  </w:footnote>
  <w:footnote w:id="642">
    <w:p w14:paraId="4224C5CD" w14:textId="6989A6E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415.</w:t>
      </w:r>
    </w:p>
  </w:footnote>
  <w:footnote w:id="643">
    <w:p w14:paraId="47821040" w14:textId="438745B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416–17.</w:t>
      </w:r>
      <w:r w:rsidRPr="00F35C22">
        <w:t xml:space="preserve"> </w:t>
      </w:r>
      <w:r w:rsidRPr="00F35C22">
        <w:t xml:space="preserve">OfficeMax pointed to the language in </w:t>
      </w:r>
      <w:r w:rsidRPr="00F35C22">
        <w:rPr>
          <w:i/>
        </w:rPr>
        <w:t>Landgraf</w:t>
      </w:r>
      <w:r w:rsidRPr="00F35C22">
        <w:t xml:space="preserve"> that seemed to view injunctive relief as prospective.</w:t>
      </w:r>
      <w:r w:rsidRPr="00F35C22">
        <w:t xml:space="preserve"> </w:t>
      </w:r>
      <w:r w:rsidRPr="00F35C22">
        <w:t>In response, the district court noted that OfficeMax’s original counterclaim alleged willful dilution and asked for damages.</w:t>
      </w:r>
      <w:r w:rsidRPr="00F35C22">
        <w:t xml:space="preserve"> </w:t>
      </w:r>
      <w:r w:rsidRPr="00F35C22">
        <w:rPr>
          <w:i/>
        </w:rPr>
        <w:t>Id</w:t>
      </w:r>
      <w:r w:rsidRPr="00F35C22">
        <w:t>.</w:t>
      </w:r>
      <w:r w:rsidRPr="00F35C22">
        <w:t xml:space="preserve"> </w:t>
      </w:r>
      <w:r w:rsidRPr="00F35C22">
        <w:t>at 416.</w:t>
      </w:r>
    </w:p>
  </w:footnote>
  <w:footnote w:id="644">
    <w:p w14:paraId="5D2E32AE" w14:textId="3789F20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417.</w:t>
      </w:r>
    </w:p>
  </w:footnote>
  <w:footnote w:id="645">
    <w:p w14:paraId="3FE085BA" w14:textId="70396A1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 xml:space="preserve">The court also asserted that existing state dilution laws would be more restrictive than the </w:t>
      </w:r>
      <w:proofErr w:type="gramStart"/>
      <w:r w:rsidRPr="00F35C22">
        <w:t>FTDA, and</w:t>
      </w:r>
      <w:proofErr w:type="gramEnd"/>
      <w:r w:rsidRPr="00F35C22">
        <w:t xml:space="preserve"> noted that Virginia had no such law.</w:t>
      </w:r>
      <w:r w:rsidRPr="00F35C22">
        <w:t xml:space="preserve"> </w:t>
      </w:r>
      <w:r w:rsidRPr="00F35C22">
        <w:rPr>
          <w:i/>
        </w:rPr>
        <w:t>Id</w:t>
      </w:r>
      <w:r w:rsidRPr="00F35C22">
        <w:t>.</w:t>
      </w:r>
      <w:r w:rsidRPr="00F35C22">
        <w:t xml:space="preserve"> </w:t>
      </w:r>
      <w:r w:rsidRPr="00F35C22">
        <w:t>at 415.</w:t>
      </w:r>
    </w:p>
  </w:footnote>
  <w:footnote w:id="646">
    <w:p w14:paraId="6B603A06" w14:textId="65A76E0F"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418.</w:t>
      </w:r>
    </w:p>
  </w:footnote>
  <w:footnote w:id="647">
    <w:p w14:paraId="582C8987" w14:textId="349D4055" w:rsidR="00F35C22" w:rsidRPr="00370941" w:rsidRDefault="00F35C22" w:rsidP="00F35C22">
      <w:pPr>
        <w:pStyle w:val="FootnoteText"/>
      </w:pPr>
      <w:r w:rsidRPr="00F35C22">
        <w:rPr>
          <w:vertAlign w:val="superscript"/>
        </w:rPr>
        <w:footnoteRef/>
      </w:r>
      <w:r w:rsidRPr="00F35C22">
        <w:rPr>
          <w:i/>
        </w:rPr>
        <w:t>E</w:t>
      </w:r>
      <w:r w:rsidRPr="00F35C22">
        <w:t>.</w:t>
      </w:r>
      <w:r w:rsidRPr="00F35C22">
        <w:rPr>
          <w:i/>
        </w:rPr>
        <w:t>g</w:t>
      </w:r>
      <w:r w:rsidRPr="00F35C22">
        <w:t>., Resorts of Pinehurst, Inc.</w:t>
      </w:r>
      <w:r w:rsidRPr="00F35C22">
        <w:t xml:space="preserve"> </w:t>
      </w:r>
      <w:r w:rsidRPr="00F35C22">
        <w:t>v.</w:t>
      </w:r>
      <w:r w:rsidRPr="00F35C22">
        <w:t xml:space="preserve"> </w:t>
      </w:r>
      <w:r w:rsidRPr="00F35C22">
        <w:t xml:space="preserve">Pinehurst </w:t>
      </w:r>
      <w:proofErr w:type="spellStart"/>
      <w:r w:rsidRPr="00F35C22">
        <w:t>Nat’l</w:t>
      </w:r>
      <w:proofErr w:type="spellEnd"/>
      <w:r w:rsidRPr="00F35C22">
        <w:t xml:space="preserve"> Dev.</w:t>
      </w:r>
      <w:r w:rsidRPr="00F35C22">
        <w:t xml:space="preserve"> </w:t>
      </w:r>
      <w:r w:rsidRPr="00F35C22">
        <w:t>Corp., 973 F.</w:t>
      </w:r>
      <w:r w:rsidRPr="00F35C22">
        <w:t xml:space="preserve"> </w:t>
      </w:r>
      <w:r w:rsidRPr="00F35C22">
        <w:t>Supp.</w:t>
      </w:r>
      <w:r w:rsidRPr="00F35C22">
        <w:t xml:space="preserve"> </w:t>
      </w:r>
      <w:r w:rsidRPr="00F35C22">
        <w:t>552, 554–60, 43 USPQ2d 1746 (M.D.N.C.</w:t>
      </w:r>
      <w:r w:rsidRPr="00F35C22">
        <w:t xml:space="preserve"> </w:t>
      </w:r>
      <w:r w:rsidRPr="00F35C22">
        <w:t xml:space="preserve">1997) (quoting </w:t>
      </w:r>
      <w:r w:rsidRPr="00F35C22">
        <w:rPr>
          <w:i/>
        </w:rPr>
        <w:t>Circuit City</w:t>
      </w:r>
      <w:r w:rsidRPr="00F35C22">
        <w:t xml:space="preserve"> at length);</w:t>
      </w:r>
      <w:r w:rsidRPr="00F35C22">
        <w:t xml:space="preserve"> </w:t>
      </w:r>
      <w:r w:rsidRPr="00F35C22">
        <w:t>S Indus., Inc.</w:t>
      </w:r>
      <w:r w:rsidRPr="00F35C22">
        <w:t xml:space="preserve"> </w:t>
      </w:r>
      <w:r w:rsidRPr="00F35C22">
        <w:t>v.</w:t>
      </w:r>
      <w:r w:rsidRPr="00F35C22">
        <w:t xml:space="preserve"> </w:t>
      </w:r>
      <w:r w:rsidRPr="00F35C22">
        <w:t>Diamond Multimedia Sys., Inc., 991 F.</w:t>
      </w:r>
      <w:r w:rsidRPr="00F35C22">
        <w:t xml:space="preserve"> </w:t>
      </w:r>
      <w:r w:rsidRPr="00F35C22">
        <w:t>Supp.</w:t>
      </w:r>
      <w:r w:rsidRPr="00F35C22">
        <w:t xml:space="preserve"> </w:t>
      </w:r>
      <w:r w:rsidRPr="00F35C22">
        <w:t>1012, 1021, 45 USPQ2d 1705 (N.D.</w:t>
      </w:r>
      <w:r w:rsidRPr="00F35C22">
        <w:t xml:space="preserve"> </w:t>
      </w:r>
      <w:r w:rsidRPr="00F35C22">
        <w:t>Ill.</w:t>
      </w:r>
      <w:r w:rsidRPr="00F35C22">
        <w:t xml:space="preserve"> </w:t>
      </w:r>
      <w:r w:rsidRPr="00F35C22">
        <w:t>1998) (specifically finding conduct beginning before and continuing after the FTDA not to be covered by the FTDA);</w:t>
      </w:r>
      <w:r w:rsidRPr="00F35C22">
        <w:t xml:space="preserve"> </w:t>
      </w:r>
      <w:r w:rsidRPr="00F35C22">
        <w:t>Viacom Inc.</w:t>
      </w:r>
      <w:r w:rsidRPr="00F35C22">
        <w:t xml:space="preserve"> </w:t>
      </w:r>
      <w:r w:rsidRPr="00F35C22">
        <w:t>v.</w:t>
      </w:r>
      <w:r w:rsidRPr="00F35C22">
        <w:t xml:space="preserve"> </w:t>
      </w:r>
      <w:r w:rsidRPr="00F35C22">
        <w:t>Ingram Enters., Inc., 965 F.</w:t>
      </w:r>
      <w:r w:rsidRPr="00F35C22">
        <w:t xml:space="preserve"> </w:t>
      </w:r>
      <w:r w:rsidRPr="00F35C22">
        <w:t>Supp.</w:t>
      </w:r>
      <w:r w:rsidRPr="00F35C22">
        <w:t xml:space="preserve"> </w:t>
      </w:r>
      <w:r w:rsidRPr="00F35C22">
        <w:t>1278, 1281, 43 USPQ2d 1148 (W.D.</w:t>
      </w:r>
      <w:r w:rsidRPr="00F35C22">
        <w:t xml:space="preserve"> </w:t>
      </w:r>
      <w:r w:rsidRPr="00F35C22">
        <w:t>Mo.</w:t>
      </w:r>
      <w:r w:rsidRPr="00F35C22">
        <w:t xml:space="preserve"> </w:t>
      </w:r>
      <w:r w:rsidRPr="00F35C22">
        <w:t xml:space="preserve">1997), </w:t>
      </w:r>
      <w:proofErr w:type="spellStart"/>
      <w:r w:rsidRPr="00F35C22">
        <w:rPr>
          <w:i/>
        </w:rPr>
        <w:t>rev’d</w:t>
      </w:r>
      <w:proofErr w:type="spellEnd"/>
      <w:r w:rsidRPr="00F35C22">
        <w:t>, 141 F.3d 886, 46 USPQ2d 1473 (8th Cir.</w:t>
      </w:r>
      <w:r w:rsidRPr="00F35C22">
        <w:t xml:space="preserve"> </w:t>
      </w:r>
      <w:r w:rsidRPr="00F35C22">
        <w:t>1998);</w:t>
      </w:r>
      <w:r w:rsidRPr="00F35C22">
        <w:t xml:space="preserve"> </w:t>
      </w:r>
      <w:r w:rsidRPr="00F35C22">
        <w:t>Nike, Inc.</w:t>
      </w:r>
      <w:r w:rsidRPr="00F35C22">
        <w:t xml:space="preserve"> </w:t>
      </w:r>
      <w:r w:rsidRPr="00F35C22">
        <w:t>v.</w:t>
      </w:r>
      <w:r w:rsidRPr="00F35C22">
        <w:t xml:space="preserve"> </w:t>
      </w:r>
      <w:r w:rsidRPr="00F35C22">
        <w:t>Nike Sec., L.P., 50 USPQ2d 1202, 1206–08 (N.D.</w:t>
      </w:r>
      <w:r w:rsidRPr="00F35C22">
        <w:t xml:space="preserve"> </w:t>
      </w:r>
      <w:r w:rsidRPr="00F35C22">
        <w:t>Ill.</w:t>
      </w:r>
      <w:r w:rsidRPr="00F35C22">
        <w:t xml:space="preserve"> </w:t>
      </w:r>
      <w:r w:rsidRPr="00F35C22">
        <w:t>1999);</w:t>
      </w:r>
      <w:r w:rsidRPr="00F35C22">
        <w:t xml:space="preserve"> </w:t>
      </w:r>
      <w:r w:rsidRPr="00F35C22">
        <w:rPr>
          <w:i/>
        </w:rPr>
        <w:t>see</w:t>
      </w:r>
      <w:r w:rsidRPr="00F35C22">
        <w:t xml:space="preserve"> </w:t>
      </w:r>
      <w:proofErr w:type="spellStart"/>
      <w:r w:rsidRPr="00F35C22">
        <w:t>Bonechi</w:t>
      </w:r>
      <w:proofErr w:type="spellEnd"/>
      <w:r w:rsidRPr="00F35C22">
        <w:t>, S.R.L.</w:t>
      </w:r>
      <w:r w:rsidRPr="00F35C22">
        <w:t xml:space="preserve"> </w:t>
      </w:r>
      <w:r w:rsidRPr="00F35C22">
        <w:t>v.</w:t>
      </w:r>
      <w:r w:rsidRPr="00F35C22">
        <w:t xml:space="preserve"> </w:t>
      </w:r>
      <w:r w:rsidRPr="00F35C22">
        <w:t>Irving Weisdorf &amp; Co., Ltd., 46 USPQ2d 1725, 1726–27 (S.D.N.Y.</w:t>
      </w:r>
      <w:r w:rsidRPr="00F35C22">
        <w:t xml:space="preserve"> </w:t>
      </w:r>
      <w:r w:rsidRPr="00F35C22">
        <w:t>1998) (FTDA would not apply retroactively to claim for damages for conduct occurring entirely before its enactment);</w:t>
      </w:r>
      <w:r w:rsidRPr="00F35C22">
        <w:t xml:space="preserve"> </w:t>
      </w:r>
      <w:r w:rsidRPr="00F35C22">
        <w:t>Black &amp; Decker (U.S.) Inc.</w:t>
      </w:r>
      <w:r w:rsidRPr="00F35C22">
        <w:t xml:space="preserve"> </w:t>
      </w:r>
      <w:r w:rsidRPr="00F35C22">
        <w:t>v.</w:t>
      </w:r>
      <w:r w:rsidRPr="00F35C22">
        <w:t xml:space="preserve"> </w:t>
      </w:r>
      <w:r w:rsidRPr="00F35C22">
        <w:t>Pro-Tech Power Inc., 26 F.</w:t>
      </w:r>
      <w:r w:rsidRPr="00F35C22">
        <w:t xml:space="preserve"> </w:t>
      </w:r>
      <w:r w:rsidRPr="00F35C22">
        <w:t>Supp.</w:t>
      </w:r>
      <w:r w:rsidRPr="00F35C22">
        <w:t xml:space="preserve"> </w:t>
      </w:r>
      <w:r w:rsidRPr="00F35C22">
        <w:t>2d 834, 857 (E.D.</w:t>
      </w:r>
      <w:r w:rsidRPr="00F35C22">
        <w:t xml:space="preserve"> </w:t>
      </w:r>
      <w:r w:rsidRPr="00F35C22">
        <w:t>Va.</w:t>
      </w:r>
      <w:r w:rsidRPr="00F35C22">
        <w:t xml:space="preserve"> </w:t>
      </w:r>
      <w:r w:rsidRPr="00F35C22">
        <w:t>1998) (same).</w:t>
      </w:r>
    </w:p>
  </w:footnote>
  <w:footnote w:id="648">
    <w:p w14:paraId="3D9A96AC" w14:textId="132A17D6" w:rsidR="00F35C22" w:rsidRPr="00370941" w:rsidRDefault="00F35C22" w:rsidP="00F35C22">
      <w:pPr>
        <w:pStyle w:val="FootnoteText"/>
      </w:pPr>
      <w:r w:rsidRPr="00F35C22">
        <w:rPr>
          <w:vertAlign w:val="superscript"/>
        </w:rPr>
        <w:footnoteRef/>
      </w:r>
      <w:r w:rsidRPr="00F35C22">
        <w:t>141 F.3d 886, 46 USPQ2d 1473 (8th Cir.</w:t>
      </w:r>
      <w:r w:rsidRPr="00F35C22">
        <w:t xml:space="preserve"> </w:t>
      </w:r>
      <w:r w:rsidRPr="00F35C22">
        <w:t>1998).</w:t>
      </w:r>
      <w:r w:rsidRPr="00F35C22">
        <w:t xml:space="preserve"> </w:t>
      </w:r>
      <w:r w:rsidRPr="00F35C22">
        <w:t xml:space="preserve">Prior to </w:t>
      </w:r>
      <w:r w:rsidRPr="00F35C22">
        <w:rPr>
          <w:i/>
        </w:rPr>
        <w:t>Viacom</w:t>
      </w:r>
      <w:r w:rsidRPr="00F35C22">
        <w:t xml:space="preserve">, a Florida district court also disagreed with </w:t>
      </w:r>
      <w:r w:rsidRPr="00F35C22">
        <w:rPr>
          <w:i/>
        </w:rPr>
        <w:t>Circuit City</w:t>
      </w:r>
      <w:r w:rsidRPr="00F35C22">
        <w:t>.</w:t>
      </w:r>
      <w:r w:rsidRPr="00F35C22">
        <w:t xml:space="preserve"> </w:t>
      </w:r>
      <w:r w:rsidRPr="00F35C22">
        <w:rPr>
          <w:i/>
        </w:rPr>
        <w:t>See Fuente Cigar, Ltd</w:t>
      </w:r>
      <w:r w:rsidRPr="00F35C22">
        <w:t>.</w:t>
      </w:r>
      <w:r w:rsidRPr="00F35C22">
        <w:t xml:space="preserve"> </w:t>
      </w:r>
      <w:r w:rsidRPr="00F35C22">
        <w:rPr>
          <w:i/>
        </w:rPr>
        <w:t>v</w:t>
      </w:r>
      <w:r w:rsidRPr="00F35C22">
        <w:t>.</w:t>
      </w:r>
      <w:r w:rsidRPr="00F35C22">
        <w:t xml:space="preserve"> </w:t>
      </w:r>
      <w:r w:rsidRPr="00F35C22">
        <w:rPr>
          <w:i/>
        </w:rPr>
        <w:t>Opus One</w:t>
      </w:r>
      <w:r w:rsidRPr="00F35C22">
        <w:t>, 985 F.</w:t>
      </w:r>
      <w:r w:rsidRPr="00F35C22">
        <w:t xml:space="preserve"> </w:t>
      </w:r>
      <w:r w:rsidRPr="00F35C22">
        <w:t>Supp.</w:t>
      </w:r>
      <w:r w:rsidRPr="00F35C22">
        <w:t xml:space="preserve"> </w:t>
      </w:r>
      <w:r w:rsidRPr="00F35C22">
        <w:t>1448, 1451–53 (M.D.</w:t>
      </w:r>
      <w:r w:rsidRPr="00F35C22">
        <w:t xml:space="preserve"> </w:t>
      </w:r>
      <w:r w:rsidRPr="00F35C22">
        <w:t>Fla.</w:t>
      </w:r>
      <w:r w:rsidRPr="00F35C22">
        <w:t xml:space="preserve"> </w:t>
      </w:r>
      <w:r w:rsidRPr="00F35C22">
        <w:t>1997).</w:t>
      </w:r>
    </w:p>
  </w:footnote>
  <w:footnote w:id="649">
    <w:p w14:paraId="6931817F" w14:textId="69E55BC3" w:rsidR="00F35C22" w:rsidRPr="00370941" w:rsidRDefault="00F35C22" w:rsidP="00F35C22">
      <w:pPr>
        <w:pStyle w:val="FootnoteText"/>
      </w:pPr>
      <w:r w:rsidRPr="00F35C22">
        <w:rPr>
          <w:vertAlign w:val="superscript"/>
        </w:rPr>
        <w:footnoteRef/>
      </w:r>
      <w:r w:rsidRPr="00F35C22">
        <w:t>141 F.3d at 889.</w:t>
      </w:r>
      <w:r w:rsidRPr="00F35C22">
        <w:t xml:space="preserve"> </w:t>
      </w:r>
      <w:r w:rsidRPr="00F35C22">
        <w:t xml:space="preserve">The court also found that the §43(c)(3) defense could be applied consistent with </w:t>
      </w:r>
      <w:r w:rsidRPr="00F35C22">
        <w:rPr>
          <w:i/>
        </w:rPr>
        <w:t>Landgraf</w:t>
      </w:r>
      <w:r w:rsidRPr="00F35C22">
        <w:t>.</w:t>
      </w:r>
      <w:r w:rsidRPr="00F35C22">
        <w:t xml:space="preserve"> </w:t>
      </w:r>
      <w:r w:rsidRPr="00F35C22">
        <w:rPr>
          <w:i/>
        </w:rPr>
        <w:t>Id</w:t>
      </w:r>
      <w:r w:rsidRPr="00F35C22">
        <w:t>.</w:t>
      </w:r>
      <w:r w:rsidRPr="00F35C22">
        <w:t xml:space="preserve"> </w:t>
      </w:r>
      <w:r w:rsidRPr="00F35C22">
        <w:t>at 890.</w:t>
      </w:r>
    </w:p>
  </w:footnote>
  <w:footnote w:id="650">
    <w:p w14:paraId="7CC9050D" w14:textId="1EFE28A6"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890.</w:t>
      </w:r>
    </w:p>
  </w:footnote>
  <w:footnote w:id="651">
    <w:p w14:paraId="14FBDAA4" w14:textId="60A0EC52" w:rsidR="00F35C22" w:rsidRPr="00370941" w:rsidRDefault="00F35C22" w:rsidP="00F35C22">
      <w:pPr>
        <w:pStyle w:val="FootnoteText"/>
      </w:pPr>
      <w:r w:rsidRPr="00F35C22">
        <w:rPr>
          <w:vertAlign w:val="superscript"/>
        </w:rPr>
        <w:footnoteRef/>
      </w:r>
      <w:r w:rsidRPr="00F35C22">
        <w:t>66 F.</w:t>
      </w:r>
      <w:r w:rsidRPr="00F35C22">
        <w:t xml:space="preserve"> </w:t>
      </w:r>
      <w:r w:rsidRPr="00F35C22">
        <w:t>Supp.</w:t>
      </w:r>
      <w:r w:rsidRPr="00F35C22">
        <w:t xml:space="preserve"> </w:t>
      </w:r>
      <w:r w:rsidRPr="00F35C22">
        <w:t>2d 117, 52 USPQ2d 1402 (D.</w:t>
      </w:r>
      <w:r w:rsidRPr="00F35C22">
        <w:t xml:space="preserve"> </w:t>
      </w:r>
      <w:r w:rsidRPr="00F35C22">
        <w:t>Mass.</w:t>
      </w:r>
      <w:r w:rsidRPr="00F35C22">
        <w:t xml:space="preserve"> </w:t>
      </w:r>
      <w:r w:rsidRPr="00F35C22">
        <w:t xml:space="preserve">1999), </w:t>
      </w:r>
      <w:r w:rsidRPr="00F35C22">
        <w:rPr>
          <w:i/>
        </w:rPr>
        <w:t>aff’d on other grounds</w:t>
      </w:r>
      <w:r w:rsidRPr="00F35C22">
        <w:t>, 232 F.3d 1, 56 USPQ2d 1766 (1st Cir.</w:t>
      </w:r>
      <w:r w:rsidRPr="00F35C22">
        <w:t xml:space="preserve"> </w:t>
      </w:r>
      <w:r w:rsidRPr="00F35C22">
        <w:t>2000);</w:t>
      </w:r>
      <w:r w:rsidRPr="00F35C22">
        <w:t xml:space="preserve"> </w:t>
      </w:r>
      <w:r w:rsidRPr="00F35C22">
        <w:rPr>
          <w:i/>
        </w:rPr>
        <w:t>accord</w:t>
      </w:r>
      <w:r w:rsidRPr="00F35C22">
        <w:t xml:space="preserve"> Medic Alert Found.</w:t>
      </w:r>
      <w:r w:rsidRPr="00F35C22">
        <w:t xml:space="preserve"> </w:t>
      </w:r>
      <w:r w:rsidRPr="00F35C22">
        <w:t>U.S., Inc.</w:t>
      </w:r>
      <w:r w:rsidRPr="00F35C22">
        <w:t xml:space="preserve"> </w:t>
      </w:r>
      <w:r w:rsidRPr="00F35C22">
        <w:t>v.</w:t>
      </w:r>
      <w:r w:rsidRPr="00F35C22">
        <w:t xml:space="preserve"> </w:t>
      </w:r>
      <w:r w:rsidRPr="00F35C22">
        <w:t>Corel Corp., 43 F.</w:t>
      </w:r>
      <w:r w:rsidRPr="00F35C22">
        <w:t xml:space="preserve"> </w:t>
      </w:r>
      <w:r w:rsidRPr="00F35C22">
        <w:t>Supp.</w:t>
      </w:r>
      <w:r w:rsidRPr="00F35C22">
        <w:t xml:space="preserve"> </w:t>
      </w:r>
      <w:r w:rsidRPr="00F35C22">
        <w:t>2d 933, 941, 51 USPQ2d 1024 (N.D.</w:t>
      </w:r>
      <w:r w:rsidRPr="00F35C22">
        <w:t xml:space="preserve"> </w:t>
      </w:r>
      <w:r w:rsidRPr="00F35C22">
        <w:t>Ill.</w:t>
      </w:r>
      <w:r w:rsidRPr="00F35C22">
        <w:t xml:space="preserve"> </w:t>
      </w:r>
      <w:r w:rsidRPr="00F35C22">
        <w:t>1999).</w:t>
      </w:r>
    </w:p>
  </w:footnote>
  <w:footnote w:id="652">
    <w:p w14:paraId="3155457D" w14:textId="5220E4B3" w:rsidR="00F35C22" w:rsidRPr="00370941" w:rsidRDefault="00F35C22" w:rsidP="00F35C22">
      <w:pPr>
        <w:pStyle w:val="FootnoteText"/>
      </w:pPr>
      <w:r w:rsidRPr="00F35C22">
        <w:rPr>
          <w:vertAlign w:val="superscript"/>
        </w:rPr>
        <w:footnoteRef/>
      </w:r>
      <w:r w:rsidRPr="00F35C22">
        <w:t>66 F.</w:t>
      </w:r>
      <w:r w:rsidRPr="00F35C22">
        <w:t xml:space="preserve"> </w:t>
      </w:r>
      <w:r w:rsidRPr="00F35C22">
        <w:t>Supp.</w:t>
      </w:r>
      <w:r w:rsidRPr="00F35C22">
        <w:t xml:space="preserve"> </w:t>
      </w:r>
      <w:r w:rsidRPr="00F35C22">
        <w:t>2d at 129.</w:t>
      </w:r>
    </w:p>
  </w:footnote>
  <w:footnote w:id="653">
    <w:p w14:paraId="17810109" w14:textId="1896F6DC"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(quoting United States v.</w:t>
      </w:r>
      <w:r w:rsidRPr="00F35C22">
        <w:t xml:space="preserve"> </w:t>
      </w:r>
      <w:r w:rsidRPr="00F35C22">
        <w:t xml:space="preserve">Trans-Missouri Freight </w:t>
      </w:r>
      <w:proofErr w:type="spellStart"/>
      <w:r w:rsidRPr="00F35C22">
        <w:t>Ass’n</w:t>
      </w:r>
      <w:proofErr w:type="spellEnd"/>
      <w:r w:rsidRPr="00F35C22">
        <w:t>, 166 U.S.</w:t>
      </w:r>
      <w:r w:rsidRPr="00F35C22">
        <w:t xml:space="preserve"> </w:t>
      </w:r>
      <w:r w:rsidRPr="00F35C22">
        <w:t>290, 342 (1897)).</w:t>
      </w:r>
    </w:p>
  </w:footnote>
  <w:footnote w:id="654">
    <w:p w14:paraId="0CCC42BC" w14:textId="72890D11" w:rsidR="00F35C22" w:rsidRPr="00370941" w:rsidRDefault="00F35C22" w:rsidP="00F35C22">
      <w:pPr>
        <w:pStyle w:val="FootnoteText"/>
      </w:pPr>
      <w:r w:rsidRPr="00F35C22">
        <w:rPr>
          <w:vertAlign w:val="superscript"/>
        </w:rPr>
        <w:footnoteRef/>
      </w:r>
      <w:r w:rsidRPr="00F35C22">
        <w:rPr>
          <w:i/>
        </w:rPr>
        <w:t>Id</w:t>
      </w:r>
      <w:r w:rsidRPr="00F35C22">
        <w:t>.</w:t>
      </w:r>
    </w:p>
  </w:footnote>
  <w:footnote w:id="655">
    <w:p w14:paraId="7DCB9335" w14:textId="0EC73965" w:rsidR="00F35C22" w:rsidRPr="00370941" w:rsidRDefault="00F35C22" w:rsidP="00F35C22">
      <w:pPr>
        <w:pStyle w:val="FootnoteText"/>
      </w:pPr>
      <w:r w:rsidRPr="00F35C22">
        <w:rPr>
          <w:vertAlign w:val="superscript"/>
        </w:rPr>
        <w:footnoteRef/>
      </w:r>
      <w:r w:rsidRPr="00F35C22">
        <w:rPr>
          <w:i/>
        </w:rPr>
        <w:t>Id</w:t>
      </w:r>
      <w:r w:rsidRPr="00F35C22">
        <w:t>.</w:t>
      </w:r>
    </w:p>
  </w:footnote>
  <w:footnote w:id="656">
    <w:p w14:paraId="331A54BB" w14:textId="0BF180AE" w:rsidR="00F35C22" w:rsidRPr="00370941" w:rsidRDefault="00F35C22" w:rsidP="00F35C22">
      <w:pPr>
        <w:pStyle w:val="FootnoteText"/>
      </w:pPr>
      <w:r w:rsidRPr="00F35C22">
        <w:rPr>
          <w:vertAlign w:val="superscript"/>
        </w:rPr>
        <w:footnoteRef/>
      </w:r>
      <w:r w:rsidRPr="00F35C22">
        <w:t>232 F.3d at 3.</w:t>
      </w:r>
      <w:r w:rsidRPr="00F35C22">
        <w:t xml:space="preserve"> </w:t>
      </w:r>
      <w:r w:rsidRPr="00F35C22">
        <w:t>The First Circuit noted the split in the courts on this issue.</w:t>
      </w:r>
      <w:r w:rsidRPr="00F35C22">
        <w:t xml:space="preserve"> </w:t>
      </w:r>
      <w:r w:rsidRPr="00F35C22">
        <w:rPr>
          <w:i/>
        </w:rPr>
        <w:t>Id</w:t>
      </w:r>
      <w:r w:rsidRPr="00F35C22">
        <w:t>.</w:t>
      </w:r>
    </w:p>
  </w:footnote>
  <w:footnote w:id="657">
    <w:p w14:paraId="11001002" w14:textId="078EB3E8" w:rsidR="00F35C22" w:rsidRPr="00370941" w:rsidRDefault="00F35C22" w:rsidP="00F35C22">
      <w:pPr>
        <w:pStyle w:val="FootnoteText"/>
      </w:pPr>
      <w:r w:rsidRPr="00F35C22">
        <w:rPr>
          <w:vertAlign w:val="superscript"/>
        </w:rPr>
        <w:footnoteRef/>
      </w:r>
      <w:r w:rsidRPr="00F35C22">
        <w:t>192 F.</w:t>
      </w:r>
      <w:r w:rsidRPr="00F35C22">
        <w:t xml:space="preserve"> </w:t>
      </w:r>
      <w:r w:rsidRPr="00F35C22">
        <w:t>Supp.</w:t>
      </w:r>
      <w:r w:rsidRPr="00F35C22">
        <w:t xml:space="preserve"> </w:t>
      </w:r>
      <w:r w:rsidRPr="00F35C22">
        <w:t>2d 790, 59 USPQ2d 1551 (W.D.</w:t>
      </w:r>
      <w:r w:rsidRPr="00F35C22">
        <w:t xml:space="preserve"> </w:t>
      </w:r>
      <w:r w:rsidRPr="00F35C22">
        <w:t>Tenn.</w:t>
      </w:r>
      <w:r w:rsidRPr="00F35C22">
        <w:t xml:space="preserve"> </w:t>
      </w:r>
      <w:r w:rsidRPr="00F35C22">
        <w:t>2001).</w:t>
      </w:r>
    </w:p>
  </w:footnote>
  <w:footnote w:id="658">
    <w:p w14:paraId="6A459C4F" w14:textId="4AE25466"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1557.</w:t>
      </w:r>
    </w:p>
  </w:footnote>
  <w:footnote w:id="659">
    <w:p w14:paraId="7627CCDF" w14:textId="67CCA7F1"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1558 (citation omitted).</w:t>
      </w:r>
    </w:p>
  </w:footnote>
  <w:footnote w:id="660">
    <w:p w14:paraId="661028EA" w14:textId="5A97E858" w:rsidR="00F35C22" w:rsidRPr="00370941" w:rsidRDefault="00F35C22" w:rsidP="00F35C22">
      <w:pPr>
        <w:pStyle w:val="FootnoteText"/>
      </w:pPr>
      <w:r w:rsidRPr="00F35C22">
        <w:rPr>
          <w:vertAlign w:val="superscript"/>
        </w:rPr>
        <w:footnoteRef/>
      </w:r>
      <w:r w:rsidRPr="00F35C22">
        <w:t>The decision only denied a summary judgment motion;</w:t>
      </w:r>
      <w:r w:rsidRPr="00F35C22">
        <w:t xml:space="preserve"> </w:t>
      </w:r>
      <w:r w:rsidRPr="00F35C22">
        <w:t>it did not determine whether Exxon had caused dilution.</w:t>
      </w:r>
    </w:p>
  </w:footnote>
  <w:footnote w:id="661">
    <w:p w14:paraId="043DBE64" w14:textId="3153AF0E"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1553.</w:t>
      </w:r>
    </w:p>
  </w:footnote>
  <w:footnote w:id="662">
    <w:p w14:paraId="35F74A31" w14:textId="387AC8EA"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1558.</w:t>
      </w:r>
      <w:r w:rsidRPr="00F35C22">
        <w:t xml:space="preserve"> </w:t>
      </w:r>
      <w:r w:rsidRPr="00F35C22">
        <w:t>The court left that issue for determination at trial.</w:t>
      </w:r>
      <w:r w:rsidRPr="00F35C22">
        <w:t xml:space="preserve"> </w:t>
      </w:r>
      <w:r w:rsidRPr="00F35C22">
        <w:rPr>
          <w:i/>
        </w:rPr>
        <w:t>Id</w:t>
      </w:r>
      <w:r w:rsidRPr="00F35C22">
        <w:t>.</w:t>
      </w:r>
    </w:p>
  </w:footnote>
  <w:footnote w:id="663">
    <w:p w14:paraId="6CB1CF66" w14:textId="597A79F8" w:rsidR="00F35C22" w:rsidRPr="00370941" w:rsidRDefault="00F35C22" w:rsidP="00F35C22">
      <w:pPr>
        <w:pStyle w:val="FootnoteText"/>
      </w:pPr>
      <w:r w:rsidRPr="00F35C22">
        <w:rPr>
          <w:vertAlign w:val="superscript"/>
        </w:rPr>
        <w:footnoteRef/>
      </w:r>
      <w:r w:rsidRPr="00F35C22">
        <w:t>Landgraf v.</w:t>
      </w:r>
      <w:r w:rsidRPr="00F35C22">
        <w:t xml:space="preserve"> </w:t>
      </w:r>
      <w:r w:rsidRPr="00F35C22">
        <w:t>USI Film Prods., 511 U.S.</w:t>
      </w:r>
      <w:r w:rsidRPr="00F35C22">
        <w:t xml:space="preserve"> </w:t>
      </w:r>
      <w:r w:rsidRPr="00F35C22">
        <w:t>244, 269 n.24 (1994).</w:t>
      </w:r>
      <w:r w:rsidRPr="00F35C22">
        <w:t xml:space="preserve"> </w:t>
      </w:r>
      <w:r w:rsidRPr="00F35C22">
        <w:rPr>
          <w:i/>
        </w:rPr>
        <w:t>See</w:t>
      </w:r>
      <w:r w:rsidRPr="00F35C22">
        <w:t xml:space="preserve"> §IX.B, C, above.</w:t>
      </w:r>
    </w:p>
  </w:footnote>
  <w:footnote w:id="664">
    <w:p w14:paraId="2FED01C8" w14:textId="5F11BA8D" w:rsidR="00F35C22" w:rsidRPr="00370941" w:rsidRDefault="00F35C22" w:rsidP="00F35C22">
      <w:pPr>
        <w:pStyle w:val="FootnoteText"/>
      </w:pPr>
      <w:r w:rsidRPr="00F35C22">
        <w:rPr>
          <w:vertAlign w:val="superscript"/>
        </w:rPr>
        <w:footnoteRef/>
      </w:r>
      <w:r w:rsidRPr="00F35C22">
        <w:rPr>
          <w:i/>
        </w:rPr>
        <w:t>See</w:t>
      </w:r>
      <w:r w:rsidRPr="00F35C22">
        <w:t xml:space="preserve"> </w:t>
      </w:r>
      <w:r w:rsidRPr="00F35C22">
        <w:rPr>
          <w:i/>
        </w:rPr>
        <w:t>Landgraf</w:t>
      </w:r>
      <w:r w:rsidRPr="00F35C22">
        <w:t>, 511 U.S.</w:t>
      </w:r>
      <w:r w:rsidRPr="00F35C22">
        <w:t xml:space="preserve"> </w:t>
      </w:r>
      <w:r w:rsidRPr="00F35C22">
        <w:t>at 269 n.24 (citing various types of regulations that may lawfully upset settled expectations, such as tax or zoning laws or laws banning gambling).</w:t>
      </w:r>
    </w:p>
  </w:footnote>
  <w:footnote w:id="665">
    <w:p w14:paraId="0661439B" w14:textId="0584325B" w:rsidR="00F35C22" w:rsidRPr="00370941" w:rsidRDefault="00F35C22" w:rsidP="00F35C22">
      <w:pPr>
        <w:pStyle w:val="FootnoteText"/>
      </w:pPr>
      <w:r w:rsidRPr="00F35C22">
        <w:rPr>
          <w:vertAlign w:val="superscript"/>
        </w:rPr>
        <w:footnoteRef/>
      </w:r>
      <w:r w:rsidRPr="00F35C22">
        <w:rPr>
          <w:i/>
        </w:rPr>
        <w:t>See</w:t>
      </w:r>
      <w:r w:rsidRPr="00F35C22">
        <w:t xml:space="preserve"> </w:t>
      </w:r>
      <w:r w:rsidRPr="00F35C22">
        <w:rPr>
          <w:i/>
        </w:rPr>
        <w:t>id</w:t>
      </w:r>
      <w:r w:rsidRPr="00F35C22">
        <w:t>.</w:t>
      </w:r>
      <w:r w:rsidRPr="00F35C22">
        <w:t xml:space="preserve"> </w:t>
      </w:r>
      <w:r w:rsidRPr="00F35C22">
        <w:t>at 271 (“The largest category of cases in which we have applied the presumption against statutory retroactivity has involved new provisions affecting contractual or property rights, matters in which predictability and stability are of prime importance.” (footnote omitted)).</w:t>
      </w:r>
    </w:p>
  </w:footnote>
  <w:footnote w:id="666">
    <w:p w14:paraId="0678B3D1" w14:textId="17EF7C29" w:rsidR="00F35C22" w:rsidRPr="00370941" w:rsidRDefault="00F35C22" w:rsidP="00F35C22">
      <w:pPr>
        <w:pStyle w:val="FootnoteText"/>
      </w:pPr>
      <w:r w:rsidRPr="00F35C22">
        <w:rPr>
          <w:vertAlign w:val="superscript"/>
        </w:rPr>
        <w:footnoteRef/>
      </w:r>
      <w:r w:rsidRPr="00F35C22">
        <w:rPr>
          <w:i/>
        </w:rPr>
        <w:t>E</w:t>
      </w:r>
      <w:r w:rsidRPr="00F35C22">
        <w:t>.</w:t>
      </w:r>
      <w:r w:rsidRPr="00F35C22">
        <w:rPr>
          <w:i/>
        </w:rPr>
        <w:t>g</w:t>
      </w:r>
      <w:r w:rsidRPr="00F35C22">
        <w:t>., Resorts of Pinehurst, Inc.</w:t>
      </w:r>
      <w:r w:rsidRPr="00F35C22">
        <w:t xml:space="preserve"> </w:t>
      </w:r>
      <w:r w:rsidRPr="00F35C22">
        <w:t>v.</w:t>
      </w:r>
      <w:r w:rsidRPr="00F35C22">
        <w:t xml:space="preserve"> </w:t>
      </w:r>
      <w:r w:rsidRPr="00F35C22">
        <w:t xml:space="preserve">Pinehurst </w:t>
      </w:r>
      <w:proofErr w:type="spellStart"/>
      <w:r w:rsidRPr="00F35C22">
        <w:t>Nat’l</w:t>
      </w:r>
      <w:proofErr w:type="spellEnd"/>
      <w:r w:rsidRPr="00F35C22">
        <w:t xml:space="preserve"> Dev.</w:t>
      </w:r>
      <w:r w:rsidRPr="00F35C22">
        <w:t xml:space="preserve"> </w:t>
      </w:r>
      <w:r w:rsidRPr="00F35C22">
        <w:t>Corp., 973 F.</w:t>
      </w:r>
      <w:r w:rsidRPr="00F35C22">
        <w:t xml:space="preserve"> </w:t>
      </w:r>
      <w:r w:rsidRPr="00F35C22">
        <w:t>Supp.</w:t>
      </w:r>
      <w:r w:rsidRPr="00F35C22">
        <w:t xml:space="preserve"> </w:t>
      </w:r>
      <w:r w:rsidRPr="00F35C22">
        <w:t>552, 555–59, 43 USPQ2d 1746 (M.D.N.C.</w:t>
      </w:r>
      <w:r w:rsidRPr="00F35C22">
        <w:t xml:space="preserve"> </w:t>
      </w:r>
      <w:r w:rsidRPr="00F35C22">
        <w:t>1997);</w:t>
      </w:r>
      <w:r w:rsidRPr="00F35C22">
        <w:t xml:space="preserve"> </w:t>
      </w:r>
      <w:r w:rsidRPr="00F35C22">
        <w:t>Circuit City Stores, Inc.</w:t>
      </w:r>
      <w:r w:rsidRPr="00F35C22">
        <w:t xml:space="preserve"> </w:t>
      </w:r>
      <w:r w:rsidRPr="00F35C22">
        <w:t>v.</w:t>
      </w:r>
      <w:r w:rsidRPr="00F35C22">
        <w:t xml:space="preserve"> </w:t>
      </w:r>
      <w:r w:rsidRPr="00F35C22">
        <w:t>OfficeMax, Inc., 949 F.</w:t>
      </w:r>
      <w:r w:rsidRPr="00F35C22">
        <w:t xml:space="preserve"> </w:t>
      </w:r>
      <w:r w:rsidRPr="00F35C22">
        <w:t>Supp.</w:t>
      </w:r>
      <w:r w:rsidRPr="00F35C22">
        <w:t xml:space="preserve"> </w:t>
      </w:r>
      <w:r w:rsidRPr="00F35C22">
        <w:t>409, 418–19, 42 USPQ2d 1194 (E.D.</w:t>
      </w:r>
      <w:r w:rsidRPr="00F35C22">
        <w:t xml:space="preserve"> </w:t>
      </w:r>
      <w:r w:rsidRPr="00F35C22">
        <w:t>Va.</w:t>
      </w:r>
      <w:r w:rsidRPr="00F35C22">
        <w:t xml:space="preserve"> </w:t>
      </w:r>
      <w:r w:rsidRPr="00F35C22">
        <w:t>1996).</w:t>
      </w:r>
    </w:p>
  </w:footnote>
  <w:footnote w:id="667">
    <w:p w14:paraId="30D6EC41" w14:textId="597AEDBC" w:rsidR="00F35C22" w:rsidRPr="00370941" w:rsidRDefault="00F35C22" w:rsidP="00F35C22">
      <w:pPr>
        <w:pStyle w:val="FootnoteText"/>
      </w:pPr>
      <w:r w:rsidRPr="00F35C22">
        <w:rPr>
          <w:vertAlign w:val="superscript"/>
        </w:rPr>
        <w:footnoteRef/>
      </w:r>
      <w:r w:rsidRPr="00F35C22">
        <w:rPr>
          <w:i/>
        </w:rPr>
        <w:t>See Landgraf</w:t>
      </w:r>
      <w:r w:rsidRPr="00F35C22">
        <w:t>, 511 U.S.</w:t>
      </w:r>
      <w:r w:rsidRPr="00F35C22">
        <w:t xml:space="preserve"> </w:t>
      </w:r>
      <w:r w:rsidRPr="00F35C22">
        <w:t>at 280 (describing retroactivity in part as “whether [the statute] would impair rights a party possessed when he acted .</w:t>
      </w:r>
      <w:r w:rsidRPr="00F35C22">
        <w:t xml:space="preserve"> </w:t>
      </w:r>
      <w:r w:rsidRPr="00F35C22">
        <w:t>. .”).</w:t>
      </w:r>
    </w:p>
  </w:footnote>
  <w:footnote w:id="668">
    <w:p w14:paraId="5C8C15FD" w14:textId="50CBF7A5" w:rsidR="00F35C22" w:rsidRPr="00370941" w:rsidRDefault="00F35C22" w:rsidP="00F35C22">
      <w:pPr>
        <w:pStyle w:val="FootnoteText"/>
      </w:pPr>
      <w:r w:rsidRPr="00F35C22">
        <w:rPr>
          <w:vertAlign w:val="superscript"/>
        </w:rPr>
        <w:footnoteRef/>
      </w:r>
      <w:r w:rsidRPr="00F35C22">
        <w:t>S Indus., Inc.</w:t>
      </w:r>
      <w:r w:rsidRPr="00F35C22">
        <w:t xml:space="preserve"> </w:t>
      </w:r>
      <w:r w:rsidRPr="00F35C22">
        <w:t>v.</w:t>
      </w:r>
      <w:r w:rsidRPr="00F35C22">
        <w:t xml:space="preserve"> </w:t>
      </w:r>
      <w:r w:rsidRPr="00F35C22">
        <w:t>Space Age Tech., 1999 WL 495484, at *4 (N.D.</w:t>
      </w:r>
      <w:r w:rsidRPr="00F35C22">
        <w:t xml:space="preserve"> </w:t>
      </w:r>
      <w:r w:rsidRPr="00F35C22">
        <w:t>Fla.</w:t>
      </w:r>
      <w:r w:rsidRPr="00F35C22">
        <w:t xml:space="preserve"> </w:t>
      </w:r>
      <w:r w:rsidRPr="00F35C22">
        <w:t>June 30, 1999.</w:t>
      </w:r>
      <w:r w:rsidRPr="00F35C22">
        <w:t xml:space="preserve"> </w:t>
      </w:r>
      <w:r w:rsidRPr="00F35C22">
        <w:t>Since 1989, the Lanham Act has permitted applications for registration based on a bona fide intent to use the mark.</w:t>
      </w:r>
      <w:r w:rsidRPr="00F35C22">
        <w:t xml:space="preserve"> </w:t>
      </w:r>
      <w:r w:rsidRPr="00F35C22">
        <w:t>Lanham Act §1(b), 15 U.S.C.</w:t>
      </w:r>
      <w:r w:rsidRPr="00F35C22">
        <w:t xml:space="preserve"> </w:t>
      </w:r>
      <w:r w:rsidRPr="00F35C22">
        <w:t>§1051(b).</w:t>
      </w:r>
      <w:r w:rsidRPr="00F35C22">
        <w:t xml:space="preserve"> </w:t>
      </w:r>
      <w:r w:rsidRPr="00F35C22">
        <w:t>However, the applicant must file a verified statement of actual use in commerce before a registration will issue.</w:t>
      </w:r>
      <w:r w:rsidRPr="00F35C22">
        <w:t xml:space="preserve"> </w:t>
      </w:r>
      <w:r w:rsidRPr="00F35C22">
        <w:t>Lanham Act §1(d), 15 U.S.C.</w:t>
      </w:r>
      <w:r w:rsidRPr="00F35C22">
        <w:t xml:space="preserve"> </w:t>
      </w:r>
      <w:r w:rsidRPr="00F35C22">
        <w:t>§1051(d).</w:t>
      </w:r>
    </w:p>
  </w:footnote>
  <w:footnote w:id="669">
    <w:p w14:paraId="17EDE73A" w14:textId="682EB2CB" w:rsidR="00F35C22" w:rsidRPr="00370941" w:rsidRDefault="00F35C22" w:rsidP="00F35C22">
      <w:pPr>
        <w:pStyle w:val="FootnoteText"/>
      </w:pPr>
      <w:r w:rsidRPr="00F35C22">
        <w:rPr>
          <w:vertAlign w:val="superscript"/>
        </w:rPr>
        <w:footnoteRef/>
      </w:r>
      <w:r w:rsidRPr="00F35C22">
        <w:rPr>
          <w:i/>
        </w:rPr>
        <w:t>Cf</w:t>
      </w:r>
      <w:r w:rsidRPr="00F35C22">
        <w:t>.</w:t>
      </w:r>
      <w:r w:rsidRPr="00F35C22">
        <w:t xml:space="preserve"> </w:t>
      </w:r>
      <w:r w:rsidRPr="00F35C22">
        <w:t>Ruckelshaus v.</w:t>
      </w:r>
      <w:r w:rsidRPr="00F35C22">
        <w:t xml:space="preserve"> </w:t>
      </w:r>
      <w:r w:rsidRPr="00F35C22">
        <w:t>Monsanto Co., 467 U.S.</w:t>
      </w:r>
      <w:r w:rsidRPr="00F35C22">
        <w:t xml:space="preserve"> </w:t>
      </w:r>
      <w:r w:rsidRPr="00F35C22">
        <w:t>986, 1003–04 (1984) (trade secret is a property right subject to the Takings Clause);</w:t>
      </w:r>
      <w:r w:rsidRPr="00F35C22">
        <w:t xml:space="preserve"> </w:t>
      </w:r>
      <w:r w:rsidRPr="00F35C22">
        <w:rPr>
          <w:i/>
        </w:rPr>
        <w:t>id</w:t>
      </w:r>
      <w:r w:rsidRPr="00F35C22">
        <w:t>.</w:t>
      </w:r>
      <w:r w:rsidRPr="00F35C22">
        <w:t xml:space="preserve"> </w:t>
      </w:r>
      <w:r w:rsidRPr="00F35C22">
        <w:t>at 1005–06 (regulatory taking analysis considers “reasonable investment-backed expectations”).</w:t>
      </w:r>
    </w:p>
  </w:footnote>
  <w:footnote w:id="670">
    <w:p w14:paraId="33BCB588" w14:textId="628E12CD" w:rsidR="00F35C22" w:rsidRPr="00370941" w:rsidRDefault="00F35C22" w:rsidP="00F35C22">
      <w:pPr>
        <w:pStyle w:val="FootnoteText"/>
        <w:rPr>
          <w:lang w:val="da-DK"/>
        </w:rPr>
      </w:pPr>
      <w:r w:rsidRPr="00F35C22">
        <w:rPr>
          <w:vertAlign w:val="superscript"/>
        </w:rPr>
        <w:footnoteRef/>
      </w:r>
      <w:r w:rsidRPr="00F35C22">
        <w:rPr>
          <w:i/>
        </w:rPr>
        <w:t>Landgraf</w:t>
      </w:r>
      <w:r w:rsidRPr="00F35C22">
        <w:t>, 511 U.S.</w:t>
      </w:r>
      <w:r w:rsidRPr="00F35C22">
        <w:t xml:space="preserve"> </w:t>
      </w:r>
      <w:r w:rsidRPr="00F35C22">
        <w:t>at 281–83.</w:t>
      </w:r>
    </w:p>
  </w:footnote>
  <w:footnote w:id="671">
    <w:p w14:paraId="318ACB08" w14:textId="7F742261" w:rsidR="00F35C22" w:rsidRPr="00370941" w:rsidRDefault="00F35C22" w:rsidP="00F35C22">
      <w:pPr>
        <w:pStyle w:val="FootnoteText"/>
        <w:rPr>
          <w:lang w:val="da-DK"/>
        </w:rPr>
      </w:pPr>
      <w:r w:rsidRPr="00F35C22">
        <w:rPr>
          <w:vertAlign w:val="superscript"/>
        </w:rPr>
        <w:footnoteRef/>
      </w:r>
      <w:r w:rsidRPr="00F35C22">
        <w:rPr>
          <w:i/>
        </w:rPr>
        <w:t>Id</w:t>
      </w:r>
      <w:r w:rsidRPr="00F35C22">
        <w:t>.</w:t>
      </w:r>
      <w:r w:rsidRPr="00F35C22">
        <w:t xml:space="preserve"> </w:t>
      </w:r>
      <w:r w:rsidRPr="00F35C22">
        <w:t>at 282.</w:t>
      </w:r>
    </w:p>
  </w:footnote>
  <w:footnote w:id="672">
    <w:p w14:paraId="542BEAC0" w14:textId="2557D043" w:rsidR="00F35C22" w:rsidRPr="00370941" w:rsidRDefault="00F35C22" w:rsidP="00F35C22">
      <w:pPr>
        <w:pStyle w:val="FootnoteText"/>
      </w:pPr>
      <w:r w:rsidRPr="00F35C22">
        <w:rPr>
          <w:vertAlign w:val="superscript"/>
        </w:rPr>
        <w:footnoteRef/>
      </w:r>
      <w:r w:rsidRPr="00F35C22">
        <w:rPr>
          <w:i/>
        </w:rPr>
        <w:t>Id</w:t>
      </w:r>
      <w:r w:rsidRPr="00F35C22">
        <w:t>.</w:t>
      </w:r>
    </w:p>
  </w:footnote>
  <w:footnote w:id="673">
    <w:p w14:paraId="5E83777E" w14:textId="6F429E19" w:rsidR="00F35C22" w:rsidRPr="00370941" w:rsidRDefault="00F35C22" w:rsidP="00F35C22">
      <w:pPr>
        <w:pStyle w:val="FootnoteText"/>
      </w:pPr>
      <w:r w:rsidRPr="00F35C22">
        <w:rPr>
          <w:vertAlign w:val="superscript"/>
        </w:rPr>
        <w:footnoteRef/>
      </w:r>
      <w:r w:rsidRPr="00F35C22">
        <w:t>15 U.S.C.</w:t>
      </w:r>
      <w:r w:rsidRPr="00F35C22">
        <w:t xml:space="preserve"> </w:t>
      </w:r>
      <w:r w:rsidRPr="00F35C22">
        <w:t>§1065.</w:t>
      </w:r>
    </w:p>
  </w:footnote>
  <w:footnote w:id="674">
    <w:p w14:paraId="463ABBA4" w14:textId="58479B7C" w:rsidR="00F35C22" w:rsidRPr="00370941" w:rsidRDefault="00F35C22" w:rsidP="00F35C22">
      <w:pPr>
        <w:pStyle w:val="FootnoteText"/>
      </w:pPr>
      <w:r w:rsidRPr="00F35C22">
        <w:rPr>
          <w:vertAlign w:val="superscript"/>
        </w:rPr>
        <w:footnoteRef/>
      </w:r>
      <w:r w:rsidRPr="00F35C22">
        <w:t>In the terms of the statute, one “whose use</w:t>
      </w:r>
      <w:r w:rsidRPr="00F35C22">
        <w:t xml:space="preserve"> </w:t>
      </w:r>
      <w:r w:rsidRPr="00F35C22">
        <w:t>…</w:t>
      </w:r>
      <w:r w:rsidRPr="00F35C22">
        <w:t xml:space="preserve"> </w:t>
      </w:r>
      <w:r w:rsidRPr="00F35C22">
        <w:t>[began] without knowledge of the registrant’s prior use.” 15 U.S.C.</w:t>
      </w:r>
      <w:r w:rsidRPr="00F35C22">
        <w:t xml:space="preserve"> </w:t>
      </w:r>
      <w:r w:rsidRPr="00F35C22">
        <w:t>§1115(b)(5).</w:t>
      </w:r>
    </w:p>
  </w:footnote>
  <w:footnote w:id="675">
    <w:p w14:paraId="70B0E454" w14:textId="34DD58E8" w:rsidR="00F35C22" w:rsidRPr="00370941" w:rsidRDefault="00F35C22" w:rsidP="00F35C22">
      <w:pPr>
        <w:pStyle w:val="FootnoteText"/>
      </w:pPr>
      <w:r w:rsidRPr="00F35C22">
        <w:rPr>
          <w:vertAlign w:val="superscript"/>
        </w:rPr>
        <w:footnoteRef/>
      </w:r>
      <w:r w:rsidRPr="00F35C22">
        <w:rPr>
          <w:i/>
        </w:rPr>
        <w:t>See</w:t>
      </w:r>
      <w:r w:rsidRPr="00F35C22">
        <w:t xml:space="preserve"> United Drug Co.</w:t>
      </w:r>
      <w:r w:rsidRPr="00F35C22">
        <w:t xml:space="preserve"> </w:t>
      </w:r>
      <w:r w:rsidRPr="00F35C22">
        <w:t>v.</w:t>
      </w:r>
      <w:r w:rsidRPr="00F35C22">
        <w:t xml:space="preserve"> </w:t>
      </w:r>
      <w:r w:rsidRPr="00F35C22">
        <w:t>Theodore Rectanus Co., 248 U.S.</w:t>
      </w:r>
      <w:r w:rsidRPr="00F35C22">
        <w:t xml:space="preserve"> </w:t>
      </w:r>
      <w:r w:rsidRPr="00F35C22">
        <w:t>90, 100–101 (1918);</w:t>
      </w:r>
      <w:r w:rsidRPr="00F35C22">
        <w:t xml:space="preserve"> </w:t>
      </w:r>
      <w:r w:rsidRPr="00F35C22">
        <w:t xml:space="preserve">National </w:t>
      </w:r>
      <w:proofErr w:type="spellStart"/>
      <w:r w:rsidRPr="00F35C22">
        <w:t>Ass’n</w:t>
      </w:r>
      <w:proofErr w:type="spellEnd"/>
      <w:r w:rsidRPr="00F35C22">
        <w:t xml:space="preserve"> for Healthcare Comm’rs, Inc.</w:t>
      </w:r>
      <w:r w:rsidRPr="00F35C22">
        <w:t xml:space="preserve"> </w:t>
      </w:r>
      <w:r w:rsidRPr="00F35C22">
        <w:t>v.</w:t>
      </w:r>
      <w:r w:rsidRPr="00F35C22">
        <w:t xml:space="preserve"> </w:t>
      </w:r>
      <w:r w:rsidRPr="00F35C22">
        <w:t>Central Ark.</w:t>
      </w:r>
      <w:r w:rsidRPr="00F35C22">
        <w:t xml:space="preserve"> </w:t>
      </w:r>
      <w:r w:rsidRPr="00F35C22">
        <w:t>Area Agency on Aging, Inc., 257 F.3d 732, 735, 59 USPQ2d 1352 (8th Cir.</w:t>
      </w:r>
      <w:r w:rsidRPr="00F35C22">
        <w:t xml:space="preserve"> </w:t>
      </w:r>
      <w:r w:rsidRPr="00F35C22">
        <w:t>2001).</w:t>
      </w:r>
    </w:p>
  </w:footnote>
  <w:footnote w:id="676">
    <w:p w14:paraId="2005019C" w14:textId="62EC6FF0" w:rsidR="00F35C22" w:rsidRPr="00370941" w:rsidRDefault="00F35C22" w:rsidP="00F35C22">
      <w:pPr>
        <w:pStyle w:val="FootnoteText"/>
      </w:pPr>
      <w:r w:rsidRPr="00F35C22">
        <w:rPr>
          <w:vertAlign w:val="superscript"/>
        </w:rPr>
        <w:footnoteRef/>
      </w:r>
      <w:r w:rsidRPr="00F35C22">
        <w:t xml:space="preserve">Some recognition of this principle can be found in </w:t>
      </w:r>
      <w:r w:rsidRPr="00F35C22">
        <w:rPr>
          <w:i/>
        </w:rPr>
        <w:t>Kellogg Co</w:t>
      </w:r>
      <w:r w:rsidRPr="00F35C22">
        <w:t>.</w:t>
      </w:r>
      <w:r w:rsidRPr="00F35C22">
        <w:t xml:space="preserve"> </w:t>
      </w:r>
      <w:r w:rsidRPr="00F35C22">
        <w:rPr>
          <w:i/>
        </w:rPr>
        <w:t>v</w:t>
      </w:r>
      <w:r w:rsidRPr="00F35C22">
        <w:t>.</w:t>
      </w:r>
      <w:r w:rsidRPr="00F35C22">
        <w:t xml:space="preserve"> </w:t>
      </w:r>
      <w:r w:rsidRPr="00F35C22">
        <w:rPr>
          <w:i/>
        </w:rPr>
        <w:t>Exxon Mobil Corp</w:t>
      </w:r>
      <w:r w:rsidRPr="00F35C22">
        <w:t>., 192 F.</w:t>
      </w:r>
      <w:r w:rsidRPr="00F35C22">
        <w:t xml:space="preserve"> </w:t>
      </w:r>
      <w:r w:rsidRPr="00F35C22">
        <w:t>Supp.</w:t>
      </w:r>
      <w:r w:rsidRPr="00F35C22">
        <w:t xml:space="preserve"> </w:t>
      </w:r>
      <w:r w:rsidRPr="00F35C22">
        <w:t>2d 790, 59 USPQ2d 1551 (W.D.</w:t>
      </w:r>
      <w:r w:rsidRPr="00F35C22">
        <w:t xml:space="preserve"> </w:t>
      </w:r>
      <w:r w:rsidRPr="00F35C22">
        <w:t>Tenn.</w:t>
      </w:r>
      <w:r w:rsidRPr="00F35C22">
        <w:t xml:space="preserve"> </w:t>
      </w:r>
      <w:r w:rsidRPr="00F35C22">
        <w:t xml:space="preserve">2001), where the court, while stating that the FTDA permitted injunctive relief against conduct originating pre-FTDA, also stated that “Kellogg, however, may not take advantage of this shift in the law to usurp any valid property interest Exxon may have in its Cartoon Tiger.” </w:t>
      </w:r>
      <w:r w:rsidRPr="00F35C22">
        <w:rPr>
          <w:i/>
        </w:rPr>
        <w:t>Id</w:t>
      </w:r>
      <w:r w:rsidRPr="00F35C22">
        <w:t>.</w:t>
      </w:r>
      <w:r w:rsidRPr="00F35C22">
        <w:t xml:space="preserve"> </w:t>
      </w:r>
      <w:r w:rsidRPr="00F35C22">
        <w:t>at 1558.</w:t>
      </w:r>
    </w:p>
  </w:footnote>
  <w:footnote w:id="677">
    <w:p w14:paraId="58C235FD" w14:textId="238F29A6" w:rsidR="00F35C22" w:rsidRPr="00370941" w:rsidRDefault="00F35C22" w:rsidP="00F35C22">
      <w:pPr>
        <w:pStyle w:val="FootnoteText"/>
      </w:pPr>
      <w:r w:rsidRPr="00F35C22">
        <w:rPr>
          <w:vertAlign w:val="superscript"/>
        </w:rPr>
        <w:footnoteRef/>
      </w:r>
      <w:r w:rsidRPr="00F35C22">
        <w:t xml:space="preserve">There is some question whether a dilution claim can be based on a non-trademark </w:t>
      </w:r>
      <w:proofErr w:type="spellStart"/>
      <w:r w:rsidRPr="00F35C22">
        <w:t>use</w:t>
      </w:r>
      <w:proofErr w:type="spellEnd"/>
      <w:r w:rsidRPr="00F35C22">
        <w:t xml:space="preserve"> under the TDRA.</w:t>
      </w:r>
      <w:r w:rsidRPr="00F35C22">
        <w:t xml:space="preserve"> </w:t>
      </w:r>
      <w:r w:rsidRPr="00F35C22">
        <w:rPr>
          <w:i/>
        </w:rPr>
        <w:t>See</w:t>
      </w:r>
      <w:r w:rsidRPr="00F35C22">
        <w:t xml:space="preserve"> Chapter 9, §IV.</w:t>
      </w:r>
    </w:p>
  </w:footnote>
  <w:footnote w:id="678">
    <w:p w14:paraId="1DBB1A3B" w14:textId="03665E95" w:rsidR="00F35C22" w:rsidRPr="00370941" w:rsidRDefault="00F35C22" w:rsidP="00F35C22">
      <w:pPr>
        <w:pStyle w:val="FootnoteText"/>
      </w:pPr>
      <w:r w:rsidRPr="00F35C22">
        <w:rPr>
          <w:vertAlign w:val="superscript"/>
        </w:rPr>
        <w:footnoteRef/>
      </w:r>
      <w:r w:rsidRPr="00F35C22">
        <w:t>Such defense might include a fair use or noncommercial use exclusion.</w:t>
      </w:r>
    </w:p>
  </w:footnote>
  <w:footnote w:id="679">
    <w:p w14:paraId="123E27EC" w14:textId="35B0A35F" w:rsidR="00F35C22" w:rsidRPr="00370941" w:rsidRDefault="00F35C22" w:rsidP="00F35C22">
      <w:pPr>
        <w:pStyle w:val="FootnoteText"/>
      </w:pPr>
      <w:r w:rsidRPr="00F35C22">
        <w:rPr>
          <w:vertAlign w:val="superscript"/>
        </w:rPr>
        <w:footnoteRef/>
      </w:r>
      <w:r w:rsidRPr="00F35C22">
        <w:t>Lanham Act §43(c)(5), 15 U.S.C.</w:t>
      </w:r>
      <w:r w:rsidRPr="00F35C22">
        <w:t xml:space="preserve"> </w:t>
      </w:r>
      <w:r w:rsidRPr="00F35C22">
        <w:t>§1125(c)(5).</w:t>
      </w:r>
    </w:p>
  </w:footnote>
  <w:footnote w:id="680">
    <w:p w14:paraId="3F4C2A77" w14:textId="463D8884" w:rsidR="00F35C22" w:rsidRPr="00370941" w:rsidRDefault="00F35C22" w:rsidP="00F35C22">
      <w:pPr>
        <w:pStyle w:val="FootnoteText"/>
      </w:pPr>
      <w:r w:rsidRPr="00F35C22">
        <w:rPr>
          <w:vertAlign w:val="superscript"/>
        </w:rPr>
        <w:footnoteRef/>
      </w:r>
      <w:r w:rsidRPr="00F35C22">
        <w:rPr>
          <w:i/>
        </w:rPr>
        <w:t>See Kellogg</w:t>
      </w:r>
      <w:r w:rsidRPr="00F35C22">
        <w:t>, 192 F.</w:t>
      </w:r>
      <w:r w:rsidRPr="00F35C22">
        <w:t xml:space="preserve"> </w:t>
      </w:r>
      <w:r w:rsidRPr="00F35C22">
        <w:t>Supp.</w:t>
      </w:r>
      <w:r w:rsidRPr="00F35C22">
        <w:t xml:space="preserve"> </w:t>
      </w:r>
      <w:r w:rsidRPr="00F35C22">
        <w:t>2d 790, 59 USPQ2d at 1556, 1558 (no damages allowed for pre-FTDA conduct;</w:t>
      </w:r>
      <w:r w:rsidRPr="00F35C22">
        <w:t xml:space="preserve"> </w:t>
      </w:r>
      <w:r w:rsidRPr="00F35C22">
        <w:t>damages and injunction possible for post-FTDA conduct but not where award would “usurp any valid property interest” of defendant).</w:t>
      </w:r>
    </w:p>
  </w:footnote>
  <w:footnote w:id="681">
    <w:p w14:paraId="6C8D2951" w14:textId="05E92FF7" w:rsidR="00F35C22" w:rsidRPr="00370941" w:rsidRDefault="00F35C22" w:rsidP="00F35C22">
      <w:pPr>
        <w:pStyle w:val="FootnoteText"/>
      </w:pPr>
      <w:r w:rsidRPr="00F35C22">
        <w:rPr>
          <w:vertAlign w:val="superscript"/>
        </w:rPr>
        <w:footnoteRef/>
      </w:r>
      <w:r w:rsidRPr="00F35C22">
        <w:t>Section 43(c)(5) (codified at 15 U.S.C.</w:t>
      </w:r>
      <w:r w:rsidRPr="00F35C22">
        <w:t xml:space="preserve"> </w:t>
      </w:r>
      <w:r w:rsidRPr="00F35C22">
        <w:t>§1125(c)(5)) refers to the remedies available in 15 U.S.C.</w:t>
      </w:r>
      <w:r w:rsidRPr="00F35C22">
        <w:t xml:space="preserve"> </w:t>
      </w:r>
      <w:r w:rsidRPr="00F35C22">
        <w:t>§§1117(a) and 1118.</w:t>
      </w:r>
      <w:r w:rsidRPr="00F35C22">
        <w:t xml:space="preserve"> </w:t>
      </w:r>
      <w:r w:rsidRPr="00F35C22">
        <w:t>The former is the main damages section of the Lanham Act.</w:t>
      </w:r>
      <w:r w:rsidRPr="00F35C22">
        <w:t xml:space="preserve"> </w:t>
      </w:r>
      <w:r w:rsidRPr="00F35C22">
        <w:t>The latter provides other remedies, such as destruction of infringing goods.</w:t>
      </w:r>
    </w:p>
  </w:footnote>
  <w:footnote w:id="682">
    <w:p w14:paraId="4F7ABC85" w14:textId="6C0399E1" w:rsidR="00F35C22" w:rsidRPr="00370941" w:rsidRDefault="00F35C22" w:rsidP="00F35C22">
      <w:pPr>
        <w:pStyle w:val="FootnoteText"/>
      </w:pPr>
      <w:r w:rsidRPr="00F35C22">
        <w:rPr>
          <w:vertAlign w:val="superscript"/>
        </w:rPr>
        <w:footnoteRef/>
      </w:r>
      <w:r w:rsidRPr="00F35C22">
        <w:t>Lanham Act §43(c)(5)(A), 15 U.S.C.</w:t>
      </w:r>
      <w:r w:rsidRPr="00F35C22">
        <w:t xml:space="preserve"> </w:t>
      </w:r>
      <w:r w:rsidRPr="00F35C22">
        <w:t>§1125(c)(5)(A).</w:t>
      </w:r>
    </w:p>
  </w:footnote>
  <w:footnote w:id="683">
    <w:p w14:paraId="689EFE09" w14:textId="593EE6F1" w:rsidR="00F35C22" w:rsidRPr="00370941" w:rsidRDefault="00F35C22" w:rsidP="00F35C22">
      <w:pPr>
        <w:pStyle w:val="FootnoteText"/>
      </w:pPr>
      <w:r w:rsidRPr="00F35C22">
        <w:rPr>
          <w:vertAlign w:val="superscript"/>
        </w:rPr>
        <w:footnoteRef/>
      </w:r>
      <w:r w:rsidRPr="00F35C22">
        <w:t>Section 43(c)(5)(A) may have an unintended effect as well.</w:t>
      </w:r>
      <w:r w:rsidRPr="00F35C22">
        <w:t xml:space="preserve"> </w:t>
      </w:r>
      <w:r w:rsidRPr="00F35C22">
        <w:t xml:space="preserve">Prior to the TDRA, damages were available in dilution cases when actual dilution was </w:t>
      </w:r>
      <w:proofErr w:type="gramStart"/>
      <w:r w:rsidRPr="00F35C22">
        <w:t>shown</w:t>
      </w:r>
      <w:proofErr w:type="gramEnd"/>
      <w:r w:rsidRPr="00F35C22">
        <w:t xml:space="preserve"> </w:t>
      </w:r>
      <w:r w:rsidRPr="00F35C22">
        <w:rPr>
          <w:i/>
        </w:rPr>
        <w:t>and</w:t>
      </w:r>
      <w:r w:rsidRPr="00F35C22">
        <w:t xml:space="preserve"> willful dilution was shown.</w:t>
      </w:r>
      <w:r w:rsidRPr="00F35C22">
        <w:t xml:space="preserve"> </w:t>
      </w:r>
      <w:r w:rsidRPr="00F35C22">
        <w:t>The amended statute permits damages for willful dilution when there is a likelihood of dilution, a lesser standard.</w:t>
      </w:r>
      <w:r w:rsidRPr="00F35C22">
        <w:t xml:space="preserve"> </w:t>
      </w:r>
      <w:r w:rsidRPr="00F35C22">
        <w:t xml:space="preserve">But because it applies only to activity begun after October 6, 2006, and because nothing in the statute as amended explains what is to happen to </w:t>
      </w:r>
      <w:proofErr w:type="gramStart"/>
      <w:r w:rsidRPr="00F35C22">
        <w:t>claims</w:t>
      </w:r>
      <w:proofErr w:type="gramEnd"/>
      <w:r w:rsidRPr="00F35C22">
        <w:t xml:space="preserve"> for damages accruing before that date, one can interpret the statute to bar damages claims for any dilution claim where the diluting activity began before October 6, 2006.</w:t>
      </w:r>
      <w:r w:rsidRPr="00F35C22">
        <w:t xml:space="preserve"> </w:t>
      </w:r>
      <w:r w:rsidRPr="00F35C22">
        <w:t xml:space="preserve">That probably is not what Congress intended, but a “plain meaning” approach, which was used by the Supreme Court in </w:t>
      </w:r>
      <w:r w:rsidRPr="00F35C22">
        <w:rPr>
          <w:i/>
        </w:rPr>
        <w:t>Moseley</w:t>
      </w:r>
      <w:r w:rsidRPr="00F35C22">
        <w:t>, could lead to that result.</w:t>
      </w:r>
    </w:p>
  </w:footnote>
  <w:footnote w:id="684">
    <w:p w14:paraId="21853522" w14:textId="5D2EA216" w:rsidR="00F35C22" w:rsidRPr="00370941" w:rsidRDefault="00F35C22" w:rsidP="00F35C22">
      <w:pPr>
        <w:pStyle w:val="FootnoteText"/>
      </w:pPr>
      <w:r w:rsidRPr="00F35C22">
        <w:rPr>
          <w:vertAlign w:val="superscript"/>
        </w:rPr>
        <w:footnoteRef/>
      </w:r>
      <w:r w:rsidRPr="00F35C22">
        <w:t>Gucci America, Inc.</w:t>
      </w:r>
      <w:r w:rsidRPr="00F35C22">
        <w:t xml:space="preserve"> </w:t>
      </w:r>
      <w:r w:rsidRPr="00F35C22">
        <w:t>v.</w:t>
      </w:r>
      <w:r w:rsidRPr="00F35C22">
        <w:t xml:space="preserve"> </w:t>
      </w:r>
      <w:proofErr w:type="gramStart"/>
      <w:r w:rsidRPr="00F35C22">
        <w:t>Guess?,</w:t>
      </w:r>
      <w:proofErr w:type="gramEnd"/>
      <w:r w:rsidRPr="00F35C22">
        <w:t xml:space="preserve"> Inc., 102 USPQ2d 1612, 1613 (S.D.N.Y.</w:t>
      </w:r>
      <w:r w:rsidRPr="00F35C22">
        <w:t xml:space="preserve"> </w:t>
      </w:r>
      <w:r w:rsidRPr="00F35C22">
        <w:t>2012);</w:t>
      </w:r>
      <w:r w:rsidRPr="00F35C22">
        <w:t xml:space="preserve"> </w:t>
      </w:r>
      <w:r w:rsidRPr="00F35C22">
        <w:t>University of Kan.</w:t>
      </w:r>
      <w:r w:rsidRPr="00F35C22">
        <w:t xml:space="preserve"> </w:t>
      </w:r>
      <w:r w:rsidRPr="00F35C22">
        <w:t>v.</w:t>
      </w:r>
      <w:r w:rsidRPr="00F35C22">
        <w:t xml:space="preserve"> </w:t>
      </w:r>
      <w:r w:rsidRPr="00F35C22">
        <w:t>Sinks, 644 F.</w:t>
      </w:r>
      <w:r w:rsidRPr="00F35C22">
        <w:t xml:space="preserve"> </w:t>
      </w:r>
      <w:r w:rsidRPr="00F35C22">
        <w:t>Supp.</w:t>
      </w:r>
      <w:r w:rsidRPr="00F35C22">
        <w:t xml:space="preserve"> </w:t>
      </w:r>
      <w:r w:rsidRPr="00F35C22">
        <w:t>2d 1287, 1294 (D.</w:t>
      </w:r>
      <w:r w:rsidRPr="00F35C22">
        <w:t xml:space="preserve"> </w:t>
      </w:r>
      <w:r w:rsidRPr="00F35C22">
        <w:t>Kan.</w:t>
      </w:r>
      <w:r w:rsidRPr="00F35C22">
        <w:t xml:space="preserve"> </w:t>
      </w:r>
      <w:r w:rsidRPr="00F35C22">
        <w:t>2008);</w:t>
      </w:r>
      <w:r w:rsidRPr="00F35C22">
        <w:t xml:space="preserve"> </w:t>
      </w:r>
      <w:r w:rsidRPr="00F35C22">
        <w:t>adidas Am., Inc.</w:t>
      </w:r>
      <w:r w:rsidRPr="00F35C22">
        <w:t xml:space="preserve"> </w:t>
      </w:r>
      <w:r w:rsidRPr="00F35C22">
        <w:t>v.</w:t>
      </w:r>
      <w:r w:rsidRPr="00F35C22">
        <w:t xml:space="preserve"> </w:t>
      </w:r>
      <w:r w:rsidRPr="00F35C22">
        <w:t>Payless Shoesource, Inc., 529 F.</w:t>
      </w:r>
      <w:r w:rsidRPr="00F35C22">
        <w:t xml:space="preserve"> </w:t>
      </w:r>
      <w:r w:rsidRPr="00F35C22">
        <w:t>Supp.</w:t>
      </w:r>
      <w:r w:rsidRPr="00F35C22">
        <w:t xml:space="preserve"> </w:t>
      </w:r>
      <w:r w:rsidRPr="00F35C22">
        <w:t>2d 1215, 1243–44 (D.</w:t>
      </w:r>
      <w:r w:rsidRPr="00F35C22">
        <w:t xml:space="preserve"> </w:t>
      </w:r>
      <w:r w:rsidRPr="00F35C22">
        <w:t>Or.</w:t>
      </w:r>
      <w:r w:rsidRPr="00F35C22">
        <w:t xml:space="preserve"> </w:t>
      </w:r>
      <w:r w:rsidRPr="00F35C22">
        <w:t>2007) (citing cases);</w:t>
      </w:r>
      <w:r w:rsidRPr="00F35C22">
        <w:t xml:space="preserve"> </w:t>
      </w:r>
      <w:r w:rsidRPr="00F35C22">
        <w:t>S&amp;L Vitamins, Inc.</w:t>
      </w:r>
      <w:r w:rsidRPr="00F35C22">
        <w:t xml:space="preserve"> </w:t>
      </w:r>
      <w:r w:rsidRPr="00F35C22">
        <w:t>v.</w:t>
      </w:r>
      <w:r w:rsidRPr="00F35C22">
        <w:t xml:space="preserve"> </w:t>
      </w:r>
      <w:r w:rsidRPr="00F35C22">
        <w:t>Australian Gold, Inc., 521 F.</w:t>
      </w:r>
      <w:r w:rsidRPr="00F35C22">
        <w:t xml:space="preserve"> </w:t>
      </w:r>
      <w:r w:rsidRPr="00F35C22">
        <w:t>Supp.</w:t>
      </w:r>
      <w:r w:rsidRPr="00F35C22">
        <w:t xml:space="preserve"> </w:t>
      </w:r>
      <w:r w:rsidRPr="00F35C22">
        <w:t>2d 188, 210 n.5 (E.D.N.Y.</w:t>
      </w:r>
      <w:r w:rsidRPr="00F35C22">
        <w:t xml:space="preserve"> </w:t>
      </w:r>
      <w:r w:rsidRPr="00F35C22">
        <w:t>2007);</w:t>
      </w:r>
      <w:r w:rsidRPr="00F35C22">
        <w:t xml:space="preserve"> </w:t>
      </w:r>
      <w:proofErr w:type="spellStart"/>
      <w:r w:rsidRPr="00F35C22">
        <w:t>Verilux</w:t>
      </w:r>
      <w:proofErr w:type="spellEnd"/>
      <w:r w:rsidRPr="00F35C22">
        <w:t>, Inc.</w:t>
      </w:r>
      <w:r w:rsidRPr="00F35C22">
        <w:t xml:space="preserve"> </w:t>
      </w:r>
      <w:r w:rsidRPr="00F35C22">
        <w:t>v.</w:t>
      </w:r>
      <w:r w:rsidRPr="00F35C22">
        <w:t xml:space="preserve"> </w:t>
      </w:r>
      <w:r w:rsidRPr="00F35C22">
        <w:t>Hahn, 2007 U.S.</w:t>
      </w:r>
      <w:r w:rsidRPr="00F35C22">
        <w:t xml:space="preserve"> </w:t>
      </w:r>
      <w:r w:rsidRPr="00F35C22">
        <w:t>Dist.</w:t>
      </w:r>
      <w:r w:rsidRPr="00F35C22">
        <w:t xml:space="preserve"> </w:t>
      </w:r>
      <w:r w:rsidRPr="00F35C22">
        <w:t>LEXIS 58507, at *33–34 (D.</w:t>
      </w:r>
      <w:r w:rsidRPr="00F35C22">
        <w:t xml:space="preserve"> </w:t>
      </w:r>
      <w:r w:rsidRPr="00F35C22">
        <w:t>Conn.</w:t>
      </w:r>
      <w:r w:rsidRPr="00F35C22">
        <w:t xml:space="preserve"> </w:t>
      </w:r>
      <w:r w:rsidRPr="00F35C22">
        <w:t>Aug.</w:t>
      </w:r>
      <w:r w:rsidRPr="00F35C22">
        <w:t xml:space="preserve"> </w:t>
      </w:r>
      <w:r w:rsidRPr="00F35C22">
        <w:t>10, 2007);</w:t>
      </w:r>
      <w:r w:rsidRPr="00F35C22">
        <w:t xml:space="preserve"> </w:t>
      </w:r>
      <w:r w:rsidRPr="00F35C22">
        <w:t>Dan-Foam A/S v.</w:t>
      </w:r>
      <w:r w:rsidRPr="00F35C22">
        <w:t xml:space="preserve"> </w:t>
      </w:r>
      <w:r w:rsidRPr="00F35C22">
        <w:t>Brand Named Beds, LLC, 500 F.</w:t>
      </w:r>
      <w:r w:rsidRPr="00F35C22">
        <w:t xml:space="preserve"> </w:t>
      </w:r>
      <w:r w:rsidRPr="00F35C22">
        <w:t>Supp.</w:t>
      </w:r>
      <w:r w:rsidRPr="00F35C22">
        <w:t xml:space="preserve"> </w:t>
      </w:r>
      <w:r w:rsidRPr="00F35C22">
        <w:t>2d 296, 306 n.87 (S.D.N.Y.</w:t>
      </w:r>
      <w:r w:rsidRPr="00F35C22">
        <w:t xml:space="preserve"> </w:t>
      </w:r>
      <w:r w:rsidRPr="00F35C22">
        <w:t>2007);</w:t>
      </w:r>
      <w:r w:rsidRPr="00F35C22">
        <w:t xml:space="preserve"> </w:t>
      </w:r>
      <w:r w:rsidRPr="00F35C22">
        <w:t>Louis Vuitton Malletier S.A.</w:t>
      </w:r>
      <w:r w:rsidRPr="00F35C22">
        <w:t xml:space="preserve"> </w:t>
      </w:r>
      <w:r w:rsidRPr="00F35C22">
        <w:t>v.</w:t>
      </w:r>
      <w:r w:rsidRPr="00F35C22">
        <w:t xml:space="preserve"> </w:t>
      </w:r>
      <w:r w:rsidRPr="00F35C22">
        <w:t xml:space="preserve">Haute </w:t>
      </w:r>
      <w:proofErr w:type="spellStart"/>
      <w:r w:rsidRPr="00F35C22">
        <w:t>Diggity</w:t>
      </w:r>
      <w:proofErr w:type="spellEnd"/>
      <w:r w:rsidRPr="00F35C22">
        <w:t xml:space="preserve"> Dog, LLC, 2007 U.S.</w:t>
      </w:r>
      <w:r w:rsidRPr="00F35C22">
        <w:t xml:space="preserve"> </w:t>
      </w:r>
      <w:r w:rsidRPr="00F35C22">
        <w:t>Dist.</w:t>
      </w:r>
      <w:r w:rsidRPr="00F35C22">
        <w:t xml:space="preserve"> </w:t>
      </w:r>
      <w:r w:rsidRPr="00F35C22">
        <w:t>LEXIS 14244, at *17–20 (E.D.</w:t>
      </w:r>
      <w:r w:rsidRPr="00F35C22">
        <w:t xml:space="preserve"> </w:t>
      </w:r>
      <w:r w:rsidRPr="00F35C22">
        <w:t>Va.</w:t>
      </w:r>
      <w:r w:rsidRPr="00F35C22">
        <w:t xml:space="preserve"> </w:t>
      </w:r>
      <w:r w:rsidRPr="00F35C22">
        <w:t>Feb.</w:t>
      </w:r>
      <w:r w:rsidRPr="00F35C22">
        <w:t xml:space="preserve"> </w:t>
      </w:r>
      <w:r w:rsidRPr="00F35C22">
        <w:t xml:space="preserve">28, 2007), </w:t>
      </w:r>
      <w:r w:rsidRPr="00F35C22">
        <w:rPr>
          <w:i/>
        </w:rPr>
        <w:t>aff’d on other grounds</w:t>
      </w:r>
      <w:r w:rsidRPr="00F35C22">
        <w:t>, 507 F.3d 252, 84 USPQ2d 1969 (4th Cir.</w:t>
      </w:r>
      <w:r w:rsidRPr="00F35C22">
        <w:t xml:space="preserve"> </w:t>
      </w:r>
      <w:r w:rsidRPr="00F35C22">
        <w:t>2007) (the court of appeals did not address the issue).</w:t>
      </w:r>
    </w:p>
  </w:footnote>
  <w:footnote w:id="685">
    <w:p w14:paraId="64DF0438" w14:textId="141CA7AB" w:rsidR="00F35C22" w:rsidRPr="00370941" w:rsidRDefault="00F35C22" w:rsidP="00F35C22">
      <w:pPr>
        <w:pStyle w:val="FootnoteText"/>
      </w:pPr>
      <w:r w:rsidRPr="00F35C22">
        <w:rPr>
          <w:vertAlign w:val="superscript"/>
        </w:rPr>
        <w:footnoteRef/>
      </w:r>
      <w:r w:rsidRPr="00F35C22">
        <w:t>Starbucks Corp.</w:t>
      </w:r>
      <w:r w:rsidRPr="00F35C22">
        <w:t xml:space="preserve"> </w:t>
      </w:r>
      <w:r w:rsidRPr="00F35C22">
        <w:t>v.</w:t>
      </w:r>
      <w:r w:rsidRPr="00F35C22">
        <w:t xml:space="preserve"> </w:t>
      </w:r>
      <w:r w:rsidRPr="00F35C22">
        <w:t>Wolfe’s Borough Coffee, Inc., 477 F.3d 765, 766, 81 USPQ2d 1927 (2d Cir.</w:t>
      </w:r>
      <w:r w:rsidRPr="00F35C22">
        <w:t xml:space="preserve"> </w:t>
      </w:r>
      <w:r w:rsidRPr="00F35C22">
        <w:t>2007);</w:t>
      </w:r>
      <w:r w:rsidRPr="00F35C22">
        <w:t xml:space="preserve"> </w:t>
      </w:r>
      <w:r w:rsidRPr="00F35C22">
        <w:rPr>
          <w:i/>
        </w:rPr>
        <w:t>accord</w:t>
      </w:r>
      <w:r w:rsidRPr="00F35C22">
        <w:t xml:space="preserve"> AutoZone, Inc.</w:t>
      </w:r>
      <w:r w:rsidRPr="00F35C22">
        <w:t xml:space="preserve"> </w:t>
      </w:r>
      <w:r w:rsidRPr="00F35C22">
        <w:t>v.</w:t>
      </w:r>
      <w:r w:rsidRPr="00F35C22">
        <w:t xml:space="preserve"> </w:t>
      </w:r>
      <w:r w:rsidRPr="00F35C22">
        <w:t>Strick, 466 F.</w:t>
      </w:r>
      <w:r w:rsidRPr="00F35C22">
        <w:t xml:space="preserve"> </w:t>
      </w:r>
      <w:r w:rsidRPr="00F35C22">
        <w:t>Supp.</w:t>
      </w:r>
      <w:r w:rsidRPr="00F35C22">
        <w:t xml:space="preserve"> </w:t>
      </w:r>
      <w:r w:rsidRPr="00F35C22">
        <w:t>2d 1034, 1044–45, 81 USPQ2d 1516 (N.D.</w:t>
      </w:r>
      <w:r w:rsidRPr="00F35C22">
        <w:t xml:space="preserve"> </w:t>
      </w:r>
      <w:r w:rsidRPr="00F35C22">
        <w:t>Ill.</w:t>
      </w:r>
      <w:r w:rsidRPr="00F35C22">
        <w:t xml:space="preserve"> </w:t>
      </w:r>
      <w:r w:rsidRPr="00F35C22">
        <w:t xml:space="preserve">2006), </w:t>
      </w:r>
      <w:proofErr w:type="spellStart"/>
      <w:r w:rsidRPr="00F35C22">
        <w:rPr>
          <w:i/>
        </w:rPr>
        <w:t>rev’d</w:t>
      </w:r>
      <w:proofErr w:type="spellEnd"/>
      <w:r w:rsidRPr="00F35C22">
        <w:rPr>
          <w:i/>
        </w:rPr>
        <w:t xml:space="preserve"> on other grounds</w:t>
      </w:r>
      <w:r w:rsidRPr="00F35C22">
        <w:t>, 543 F.3d 923, 88 USPQ2d 1225 (7th Cir.</w:t>
      </w:r>
      <w:r w:rsidRPr="00F35C22">
        <w:t xml:space="preserve"> </w:t>
      </w:r>
      <w:r w:rsidRPr="00F35C22">
        <w:t>2008) (the court of appeals did not address the dilution claim).</w:t>
      </w:r>
      <w:r w:rsidRPr="00F35C22">
        <w:t xml:space="preserve"> </w:t>
      </w:r>
      <w:r w:rsidRPr="00F35C22">
        <w:t xml:space="preserve">In the </w:t>
      </w:r>
      <w:r w:rsidRPr="00F35C22">
        <w:rPr>
          <w:i/>
        </w:rPr>
        <w:t>Starbucks</w:t>
      </w:r>
      <w:r w:rsidRPr="00F35C22">
        <w:t xml:space="preserve"> case, the result was a remand to allow the district court to consider whether the plaintiff, who had lost under the actual dilution standard, should now prevail under the likelihood-of-dilution standard.</w:t>
      </w:r>
      <w:r w:rsidRPr="00F35C22">
        <w:t xml:space="preserve"> </w:t>
      </w:r>
      <w:r w:rsidRPr="00F35C22">
        <w:t>477 F.3d at 766.</w:t>
      </w:r>
      <w:r w:rsidRPr="00F35C22">
        <w:t xml:space="preserve"> </w:t>
      </w:r>
      <w:r w:rsidRPr="00F35C22">
        <w:t>The oddity of this case is that the district court also granted summary judgment against the plaintiff on a dilution claim brought under New York law, which uses a likelihood-of-dilution standard.</w:t>
      </w:r>
      <w:r w:rsidRPr="00F35C22">
        <w:t xml:space="preserve"> </w:t>
      </w:r>
      <w:r w:rsidRPr="00F35C22">
        <w:t>The Second Circuit, with essentially no discussion, stated that that ruling did not bind the district court’s determination of the federal dilution issue.</w:t>
      </w:r>
      <w:r w:rsidRPr="00F35C22">
        <w:t xml:space="preserve"> </w:t>
      </w:r>
      <w:r w:rsidRPr="00F35C22">
        <w:rPr>
          <w:i/>
        </w:rPr>
        <w:t>Id</w:t>
      </w:r>
      <w:r w:rsidRPr="00F35C22">
        <w:t>.</w:t>
      </w:r>
      <w:r w:rsidRPr="00F35C22">
        <w:t xml:space="preserve"> </w:t>
      </w:r>
      <w:r w:rsidRPr="00F35C22">
        <w:t>Although it is true that the factors used under the TDRA are not necessarily identical to those used under New York law, many of them are the same, and the court did not give any guidance to the district court as to the possible differences between the two laws.</w:t>
      </w:r>
    </w:p>
  </w:footnote>
  <w:footnote w:id="686">
    <w:p w14:paraId="06325DAD" w14:textId="6D0A9C3A" w:rsidR="00F35C22" w:rsidRPr="00370941" w:rsidRDefault="00F35C22" w:rsidP="00F35C22">
      <w:pPr>
        <w:pStyle w:val="FootnoteText"/>
      </w:pPr>
      <w:r w:rsidRPr="00F35C22">
        <w:rPr>
          <w:vertAlign w:val="superscript"/>
        </w:rPr>
        <w:footnoteRef/>
      </w:r>
      <w:r w:rsidRPr="00F35C22">
        <w:t>Jada Toys, Inc.</w:t>
      </w:r>
      <w:r w:rsidRPr="00F35C22">
        <w:t xml:space="preserve"> </w:t>
      </w:r>
      <w:r w:rsidRPr="00F35C22">
        <w:t>v.</w:t>
      </w:r>
      <w:r w:rsidRPr="00F35C22">
        <w:t xml:space="preserve"> </w:t>
      </w:r>
      <w:r w:rsidRPr="00F35C22">
        <w:t>Mattel, Inc., 518 F.3d 628, 634 n.2, 85 USPQ2d 1895 (9th Cir.</w:t>
      </w:r>
      <w:r w:rsidRPr="00F35C22">
        <w:t xml:space="preserve"> </w:t>
      </w:r>
      <w:r w:rsidRPr="00F35C22">
        <w:t>2008).</w:t>
      </w:r>
      <w:r w:rsidRPr="00F35C22">
        <w:t xml:space="preserve"> </w:t>
      </w:r>
      <w:r w:rsidRPr="00F35C22">
        <w:t xml:space="preserve">The uncertainty within the Ninth Circuit was evident in the </w:t>
      </w:r>
      <w:r w:rsidRPr="00F35C22">
        <w:rPr>
          <w:i/>
        </w:rPr>
        <w:t>Jada Toys</w:t>
      </w:r>
      <w:r w:rsidRPr="00F35C22">
        <w:t xml:space="preserve"> case itself.</w:t>
      </w:r>
      <w:r w:rsidRPr="00F35C22">
        <w:t xml:space="preserve"> </w:t>
      </w:r>
      <w:r w:rsidRPr="00F35C22">
        <w:t>Originally, the Ninth Circuit stated, in a footnote, that cases filed before the passage of the TDRA would be governed by the original FTDA standards.</w:t>
      </w:r>
      <w:r w:rsidRPr="00F35C22">
        <w:t xml:space="preserve"> </w:t>
      </w:r>
      <w:r w:rsidRPr="00F35C22">
        <w:t>Jada Toys, Inc.</w:t>
      </w:r>
      <w:r w:rsidRPr="00F35C22">
        <w:t xml:space="preserve"> </w:t>
      </w:r>
      <w:r w:rsidRPr="00F35C22">
        <w:t>v.</w:t>
      </w:r>
      <w:r w:rsidRPr="00F35C22">
        <w:t xml:space="preserve"> </w:t>
      </w:r>
      <w:r w:rsidRPr="00F35C22">
        <w:t>Mattel, Inc., 496 F.3d 974, 981 n.2, 83 USPQ2d 1591 (9th Cir.</w:t>
      </w:r>
      <w:r w:rsidRPr="00F35C22">
        <w:t xml:space="preserve"> </w:t>
      </w:r>
      <w:r w:rsidRPr="00F35C22">
        <w:t>2007).</w:t>
      </w:r>
      <w:r w:rsidRPr="00F35C22">
        <w:t xml:space="preserve"> </w:t>
      </w:r>
      <w:r w:rsidRPr="00F35C22">
        <w:rPr>
          <w:i/>
        </w:rPr>
        <w:t>See</w:t>
      </w:r>
      <w:r w:rsidRPr="00F35C22">
        <w:t xml:space="preserve"> Visa Int’l Serv.</w:t>
      </w:r>
      <w:r w:rsidRPr="00F35C22">
        <w:t xml:space="preserve"> </w:t>
      </w:r>
      <w:proofErr w:type="spellStart"/>
      <w:r w:rsidRPr="00F35C22">
        <w:t>Ass’n</w:t>
      </w:r>
      <w:proofErr w:type="spellEnd"/>
      <w:r w:rsidRPr="00F35C22">
        <w:t xml:space="preserve"> v.</w:t>
      </w:r>
      <w:r w:rsidRPr="00F35C22">
        <w:t xml:space="preserve"> </w:t>
      </w:r>
      <w:r w:rsidRPr="00F35C22">
        <w:t>JSL Corp., 533 F.</w:t>
      </w:r>
      <w:r w:rsidRPr="00F35C22">
        <w:t xml:space="preserve"> </w:t>
      </w:r>
      <w:r w:rsidRPr="00F35C22">
        <w:t>Supp.</w:t>
      </w:r>
      <w:r w:rsidRPr="00F35C22">
        <w:t xml:space="preserve"> </w:t>
      </w:r>
      <w:r w:rsidRPr="00F35C22">
        <w:t>2d 1089 (D.</w:t>
      </w:r>
      <w:r w:rsidRPr="00F35C22">
        <w:t xml:space="preserve"> </w:t>
      </w:r>
      <w:r w:rsidRPr="00F35C22">
        <w:t>Nev.</w:t>
      </w:r>
      <w:r w:rsidRPr="00F35C22">
        <w:t xml:space="preserve"> </w:t>
      </w:r>
      <w:r w:rsidRPr="00F35C22">
        <w:t xml:space="preserve">2007) (applying the original </w:t>
      </w:r>
      <w:r w:rsidRPr="00F35C22">
        <w:rPr>
          <w:i/>
        </w:rPr>
        <w:t>Jada Toys</w:t>
      </w:r>
      <w:r w:rsidRPr="00F35C22">
        <w:t xml:space="preserve"> analysis).</w:t>
      </w:r>
      <w:r w:rsidRPr="00F35C22">
        <w:t xml:space="preserve"> </w:t>
      </w:r>
      <w:r w:rsidRPr="00F35C22">
        <w:t>However, the court then withdrew the original opinion and replaced the footnote with one holding just the opposite.</w:t>
      </w:r>
      <w:r w:rsidRPr="00F35C22">
        <w:t xml:space="preserve"> </w:t>
      </w:r>
      <w:r w:rsidRPr="00F35C22">
        <w:t xml:space="preserve">The latter decision reflected the court’s view that although </w:t>
      </w:r>
      <w:proofErr w:type="spellStart"/>
      <w:r w:rsidRPr="00F35C22">
        <w:rPr>
          <w:i/>
        </w:rPr>
        <w:t>Horphag</w:t>
      </w:r>
      <w:proofErr w:type="spellEnd"/>
      <w:r w:rsidRPr="00F35C22">
        <w:rPr>
          <w:i/>
        </w:rPr>
        <w:t xml:space="preserve"> Research Ltd</w:t>
      </w:r>
      <w:r w:rsidRPr="00F35C22">
        <w:t>.</w:t>
      </w:r>
      <w:r w:rsidRPr="00F35C22">
        <w:t xml:space="preserve"> </w:t>
      </w:r>
      <w:r w:rsidRPr="00F35C22">
        <w:rPr>
          <w:i/>
        </w:rPr>
        <w:t>v</w:t>
      </w:r>
      <w:r w:rsidRPr="00F35C22">
        <w:t>.</w:t>
      </w:r>
      <w:r w:rsidRPr="00F35C22">
        <w:t xml:space="preserve"> </w:t>
      </w:r>
      <w:r w:rsidRPr="00F35C22">
        <w:rPr>
          <w:i/>
        </w:rPr>
        <w:t>Garcia</w:t>
      </w:r>
      <w:r w:rsidRPr="00F35C22">
        <w:t>, 475 F.3d 1029, 1035, 81 USPQ2d 1420 (9th Cir.</w:t>
      </w:r>
      <w:r w:rsidRPr="00F35C22">
        <w:t xml:space="preserve"> </w:t>
      </w:r>
      <w:r w:rsidRPr="00F35C22">
        <w:t xml:space="preserve">2007), appeared to be in conflict with this view (in </w:t>
      </w:r>
      <w:proofErr w:type="spellStart"/>
      <w:r w:rsidRPr="00F35C22">
        <w:rPr>
          <w:i/>
        </w:rPr>
        <w:t>Horphag</w:t>
      </w:r>
      <w:proofErr w:type="spellEnd"/>
      <w:r w:rsidRPr="00F35C22">
        <w:t xml:space="preserve">, the court used pre-TDRA standards on a case filed before, but heard on appeal after, the TDRA), the difference could be explained by the fact that neither party in </w:t>
      </w:r>
      <w:proofErr w:type="spellStart"/>
      <w:r w:rsidRPr="00F35C22">
        <w:rPr>
          <w:i/>
        </w:rPr>
        <w:t>Horphag</w:t>
      </w:r>
      <w:proofErr w:type="spellEnd"/>
      <w:r w:rsidRPr="00F35C22">
        <w:t xml:space="preserve"> asserted that the TDRA applied, and the actual dilution standard did not alter the outcome.</w:t>
      </w:r>
      <w:r w:rsidRPr="00F35C22">
        <w:t xml:space="preserve"> </w:t>
      </w:r>
      <w:r w:rsidRPr="00F35C22">
        <w:rPr>
          <w:i/>
        </w:rPr>
        <w:t>Jada Toys</w:t>
      </w:r>
      <w:r w:rsidRPr="00F35C22">
        <w:t>, 518 F.3d at 634 n.2.</w:t>
      </w:r>
      <w:r w:rsidRPr="00F35C22">
        <w:t xml:space="preserve"> </w:t>
      </w:r>
      <w:r w:rsidRPr="00F35C22">
        <w:t xml:space="preserve">On reconsideration, the </w:t>
      </w:r>
      <w:r w:rsidRPr="00F35C22">
        <w:rPr>
          <w:i/>
        </w:rPr>
        <w:t>JSL</w:t>
      </w:r>
      <w:r w:rsidRPr="00F35C22">
        <w:t xml:space="preserve"> court conformed to the newer opinion.</w:t>
      </w:r>
      <w:r w:rsidRPr="00F35C22">
        <w:t xml:space="preserve"> </w:t>
      </w:r>
      <w:r w:rsidRPr="00F35C22">
        <w:t>Visa Int’l Serv.</w:t>
      </w:r>
      <w:r w:rsidRPr="00F35C22">
        <w:t xml:space="preserve"> </w:t>
      </w:r>
      <w:proofErr w:type="spellStart"/>
      <w:r w:rsidRPr="00F35C22">
        <w:t>Ass’n</w:t>
      </w:r>
      <w:proofErr w:type="spellEnd"/>
      <w:r w:rsidRPr="00F35C22">
        <w:t xml:space="preserve"> v.</w:t>
      </w:r>
      <w:r w:rsidRPr="00F35C22">
        <w:t xml:space="preserve"> </w:t>
      </w:r>
      <w:r w:rsidRPr="00F35C22">
        <w:t>JSL Corp., 590 F.</w:t>
      </w:r>
      <w:r w:rsidRPr="00F35C22">
        <w:t xml:space="preserve"> </w:t>
      </w:r>
      <w:r w:rsidRPr="00F35C22">
        <w:t>Supp.</w:t>
      </w:r>
      <w:r w:rsidRPr="00F35C22">
        <w:t xml:space="preserve"> </w:t>
      </w:r>
      <w:r w:rsidRPr="00F35C22">
        <w:t>2d 1306, 1312–13 (D.</w:t>
      </w:r>
      <w:r w:rsidRPr="00F35C22">
        <w:t xml:space="preserve"> </w:t>
      </w:r>
      <w:r w:rsidRPr="00F35C22">
        <w:t>Nev.</w:t>
      </w:r>
      <w:r w:rsidRPr="00F35C22">
        <w:t xml:space="preserve"> </w:t>
      </w:r>
      <w:r w:rsidRPr="00F35C22">
        <w:t xml:space="preserve">2008), </w:t>
      </w:r>
      <w:r w:rsidRPr="00F35C22">
        <w:rPr>
          <w:i/>
        </w:rPr>
        <w:t>aff’d</w:t>
      </w:r>
      <w:r w:rsidRPr="00F35C22">
        <w:t>, 610 F.3d 1088, 95 USPQ2d 1571 (9th Cir.</w:t>
      </w:r>
      <w:r w:rsidRPr="00F35C22">
        <w:t xml:space="preserve"> </w:t>
      </w:r>
      <w:r w:rsidRPr="00F35C22">
        <w:t>2010).</w:t>
      </w:r>
    </w:p>
  </w:footnote>
  <w:footnote w:id="687">
    <w:p w14:paraId="2AECDD5D" w14:textId="4A2D5F03" w:rsidR="00F35C22" w:rsidRPr="00F35C22" w:rsidRDefault="00F35C22" w:rsidP="00F35C22">
      <w:pPr>
        <w:pStyle w:val="FootnoteText"/>
      </w:pPr>
      <w:r w:rsidRPr="00F35C22">
        <w:rPr>
          <w:vertAlign w:val="superscript"/>
        </w:rPr>
        <w:footnoteRef/>
      </w:r>
      <w:r w:rsidRPr="00F35C22">
        <w:rPr>
          <w:i/>
        </w:rPr>
        <w:t>E</w:t>
      </w:r>
      <w:r w:rsidRPr="00F35C22">
        <w:t>.</w:t>
      </w:r>
      <w:r w:rsidRPr="00F35C22">
        <w:rPr>
          <w:i/>
        </w:rPr>
        <w:t>g</w:t>
      </w:r>
      <w:r w:rsidRPr="00F35C22">
        <w:t>., V Secret Catalogue, Inc.</w:t>
      </w:r>
      <w:r w:rsidRPr="00F35C22">
        <w:t xml:space="preserve"> </w:t>
      </w:r>
      <w:r w:rsidRPr="00F35C22">
        <w:t>v.</w:t>
      </w:r>
      <w:r w:rsidRPr="00F35C22">
        <w:t xml:space="preserve"> </w:t>
      </w:r>
      <w:r w:rsidRPr="00F35C22">
        <w:t>Moseley, 605 F.3d 382, 390, 95 USPQ2d 1050 (6th Cir.</w:t>
      </w:r>
      <w:r w:rsidRPr="00F35C22">
        <w:t xml:space="preserve"> </w:t>
      </w:r>
      <w:r w:rsidRPr="00F35C22">
        <w:t xml:space="preserve">2010), </w:t>
      </w:r>
      <w:r w:rsidRPr="00F35C22">
        <w:rPr>
          <w:i/>
        </w:rPr>
        <w:t>cert</w:t>
      </w:r>
      <w:r w:rsidRPr="00F35C22">
        <w:t>.</w:t>
      </w:r>
      <w:r w:rsidRPr="00F35C22">
        <w:t xml:space="preserve"> </w:t>
      </w:r>
      <w:r w:rsidRPr="00F35C22">
        <w:rPr>
          <w:i/>
        </w:rPr>
        <w:t>denied</w:t>
      </w:r>
      <w:r w:rsidRPr="00F35C22">
        <w:t>, 131 S.</w:t>
      </w:r>
      <w:r w:rsidRPr="00F35C22">
        <w:t xml:space="preserve"> </w:t>
      </w:r>
      <w:r w:rsidRPr="00F35C22">
        <w:t>Ct.</w:t>
      </w:r>
      <w:r w:rsidRPr="00F35C22">
        <w:t xml:space="preserve"> </w:t>
      </w:r>
      <w:r w:rsidRPr="00F35C22">
        <w:t>1003 (2011);</w:t>
      </w:r>
      <w:r w:rsidRPr="00F35C22">
        <w:t xml:space="preserve"> </w:t>
      </w:r>
      <w:r w:rsidRPr="00F35C22">
        <w:t>Burberry Ltd.</w:t>
      </w:r>
      <w:r w:rsidRPr="00F35C22">
        <w:t xml:space="preserve"> </w:t>
      </w:r>
      <w:r w:rsidRPr="00F35C22">
        <w:t>v.</w:t>
      </w:r>
      <w:r w:rsidRPr="00F35C22">
        <w:t xml:space="preserve"> </w:t>
      </w:r>
      <w:r w:rsidRPr="00F35C22">
        <w:t>Euro Moda, Inc., 2009 WL 1675080, at *9, 2009 BL 292967 (S.D.N.Y.</w:t>
      </w:r>
      <w:r w:rsidRPr="00F35C22">
        <w:t xml:space="preserve"> </w:t>
      </w:r>
      <w:r w:rsidRPr="00F35C22">
        <w:t>June 10, 2009).</w:t>
      </w:r>
    </w:p>
    <w:p w14:paraId="5BF50B21" w14:textId="77777777" w:rsidR="00F35C22" w:rsidRPr="00370941" w:rsidRDefault="00F35C22" w:rsidP="00CE3DA5">
      <w:pPr>
        <w:pStyle w:val="footnote"/>
      </w:pPr>
    </w:p>
  </w:footnote>
  <w:footnote w:id="688">
    <w:p w14:paraId="5EE8CA6C" w14:textId="0AF2D5AD" w:rsidR="00F35C22" w:rsidRPr="00370941" w:rsidRDefault="00F35C22" w:rsidP="00F35C22">
      <w:pPr>
        <w:pStyle w:val="FootnoteText"/>
      </w:pPr>
      <w:r w:rsidRPr="00F35C22">
        <w:rPr>
          <w:vertAlign w:val="superscript"/>
        </w:rPr>
        <w:footnoteRef/>
      </w:r>
      <w:r w:rsidRPr="00F35C22">
        <w:t>General Motors Co.</w:t>
      </w:r>
      <w:r w:rsidRPr="00F35C22">
        <w:t xml:space="preserve"> </w:t>
      </w:r>
      <w:r w:rsidRPr="00F35C22">
        <w:t>v.</w:t>
      </w:r>
      <w:r w:rsidRPr="00F35C22">
        <w:t xml:space="preserve"> </w:t>
      </w:r>
      <w:r w:rsidRPr="00F35C22">
        <w:t>Urban Gorilla, LLC, 2010 WL 5395065, at *3, 2010 BL 306249 (D.</w:t>
      </w:r>
      <w:r w:rsidRPr="00F35C22">
        <w:t xml:space="preserve"> </w:t>
      </w:r>
      <w:r w:rsidRPr="00F35C22">
        <w:t>Utah Dec.</w:t>
      </w:r>
      <w:r w:rsidRPr="00F35C22">
        <w:t xml:space="preserve"> </w:t>
      </w:r>
      <w:r w:rsidRPr="00F35C22">
        <w:t>27, 2010).</w:t>
      </w:r>
    </w:p>
  </w:footnote>
  <w:footnote w:id="689">
    <w:p w14:paraId="6E76F71B" w14:textId="49A2D1F4" w:rsidR="00F35C22" w:rsidRPr="00370941" w:rsidRDefault="00F35C22" w:rsidP="00F35C22">
      <w:pPr>
        <w:pStyle w:val="FootnoteText"/>
      </w:pPr>
      <w:r w:rsidRPr="00F35C22">
        <w:rPr>
          <w:vertAlign w:val="superscript"/>
        </w:rPr>
        <w:footnoteRef/>
      </w:r>
      <w:r w:rsidRPr="00F35C22">
        <w:rPr>
          <w:i/>
        </w:rPr>
        <w:t>Id</w:t>
      </w:r>
      <w:r w:rsidRPr="00F35C22">
        <w:t>.</w:t>
      </w:r>
      <w:r w:rsidRPr="00F35C22">
        <w:t xml:space="preserve"> </w:t>
      </w:r>
      <w:r w:rsidRPr="00F35C22">
        <w:t>at *4.</w:t>
      </w:r>
    </w:p>
  </w:footnote>
  <w:footnote w:id="690">
    <w:p w14:paraId="2BBFBF34" w14:textId="065D4BA5" w:rsidR="00F35C22" w:rsidRPr="00370941" w:rsidRDefault="00F35C22" w:rsidP="00F35C22">
      <w:pPr>
        <w:pStyle w:val="FootnoteText"/>
      </w:pPr>
      <w:r w:rsidRPr="00F35C22">
        <w:rPr>
          <w:vertAlign w:val="superscript"/>
        </w:rPr>
        <w:footnoteRef/>
      </w:r>
      <w:r w:rsidRPr="00F35C22">
        <w:t>Landgraf v.</w:t>
      </w:r>
      <w:r w:rsidRPr="00F35C22">
        <w:t xml:space="preserve"> </w:t>
      </w:r>
      <w:r w:rsidRPr="00F35C22">
        <w:t>USI Film Prods., 511 U.S.</w:t>
      </w:r>
      <w:r w:rsidRPr="00F35C22">
        <w:t xml:space="preserve"> </w:t>
      </w:r>
      <w:r w:rsidRPr="00F35C22">
        <w:t>244, 273 (1994) (quoting Bradley v.</w:t>
      </w:r>
      <w:r w:rsidRPr="00F35C22">
        <w:t xml:space="preserve"> </w:t>
      </w:r>
      <w:r w:rsidRPr="00F35C22">
        <w:t>School Bd.</w:t>
      </w:r>
      <w:r w:rsidRPr="00F35C22">
        <w:t xml:space="preserve"> </w:t>
      </w:r>
      <w:r w:rsidRPr="00F35C22">
        <w:t>of Richmond, 416 U.S.</w:t>
      </w:r>
      <w:r w:rsidRPr="00F35C22">
        <w:t xml:space="preserve"> </w:t>
      </w:r>
      <w:r w:rsidRPr="00F35C22">
        <w:t>696, 711 (1974)).</w:t>
      </w:r>
      <w:r w:rsidRPr="00F35C22">
        <w:t xml:space="preserve"> </w:t>
      </w:r>
      <w:r w:rsidRPr="00F35C22">
        <w:t xml:space="preserve">See discussion of </w:t>
      </w:r>
      <w:r w:rsidRPr="00F35C22">
        <w:rPr>
          <w:i/>
        </w:rPr>
        <w:t xml:space="preserve">Landgraf </w:t>
      </w:r>
      <w:r w:rsidRPr="00F35C22">
        <w:t>in §IX.B, above.</w:t>
      </w:r>
    </w:p>
  </w:footnote>
  <w:footnote w:id="691">
    <w:p w14:paraId="04BF7F5C" w14:textId="0D1C5123" w:rsidR="00F35C22" w:rsidRPr="00370941" w:rsidRDefault="00F35C22" w:rsidP="00F35C22">
      <w:pPr>
        <w:pStyle w:val="FootnoteText"/>
      </w:pPr>
      <w:r w:rsidRPr="00F35C22">
        <w:rPr>
          <w:vertAlign w:val="superscript"/>
        </w:rPr>
        <w:footnoteRef/>
      </w:r>
      <w:r w:rsidRPr="00F35C22">
        <w:t>511 U.S.</w:t>
      </w:r>
      <w:r w:rsidRPr="00F35C22">
        <w:t xml:space="preserve"> </w:t>
      </w:r>
      <w:r w:rsidRPr="00F35C22">
        <w:t>at 273 (emphasis added).</w:t>
      </w:r>
    </w:p>
  </w:footnote>
  <w:footnote w:id="692">
    <w:p w14:paraId="5F0F13AB" w14:textId="54D1ABC2" w:rsidR="00F35C22" w:rsidRPr="00370941" w:rsidRDefault="00F35C22" w:rsidP="00F35C22">
      <w:pPr>
        <w:pStyle w:val="FootnoteText"/>
      </w:pPr>
      <w:r w:rsidRPr="00F35C22">
        <w:rPr>
          <w:vertAlign w:val="superscript"/>
        </w:rPr>
        <w:footnoteRef/>
      </w:r>
      <w:r w:rsidRPr="00F35C22">
        <w:t>Lanham Act §43(c)(1), 15 U.S.C.</w:t>
      </w:r>
      <w:r w:rsidRPr="00F35C22">
        <w:t xml:space="preserve"> </w:t>
      </w:r>
      <w:r w:rsidRPr="00F35C22">
        <w:t>§1125(c)(1).</w:t>
      </w:r>
      <w:r w:rsidRPr="00F35C22">
        <w:t xml:space="preserve"> </w:t>
      </w:r>
      <w:r w:rsidRPr="00F35C22">
        <w:t>Prior to the TDRA, §43(c)(1) also included the limitation that an injunction was issued “upon such terms as the court deems reasonable.” General principles of equity would include such a limitation, so it does not appear that the amendment narrowed the scope of the court’s authority.</w:t>
      </w:r>
      <w:r w:rsidRPr="00F35C22">
        <w:t xml:space="preserve"> </w:t>
      </w:r>
      <w:r w:rsidRPr="00F35C22">
        <w:t>There is a similar expression in §43(c)(2), which specifies the situations in which damages may be awarded.</w:t>
      </w:r>
      <w:r w:rsidRPr="00F35C22">
        <w:t xml:space="preserve"> </w:t>
      </w:r>
      <w:r w:rsidRPr="00F35C22">
        <w:t>15 U.S.C.</w:t>
      </w:r>
      <w:r w:rsidRPr="00F35C22">
        <w:t xml:space="preserve"> </w:t>
      </w:r>
      <w:r w:rsidRPr="00F35C22">
        <w:t>§1125(c)(5) (allowing damages for certain “willful” acts of dilution “subject to the discretion of the court and the principles of equity”).</w:t>
      </w:r>
      <w:r w:rsidRPr="00F35C22">
        <w:t xml:space="preserve"> </w:t>
      </w:r>
      <w:r w:rsidRPr="00F35C22">
        <w:t>Section 43(c)(5) references §35(a), which also makes relief “subject to the principles of equity.” 15 U.S.C.</w:t>
      </w:r>
      <w:r w:rsidRPr="00F35C22">
        <w:t xml:space="preserve"> </w:t>
      </w:r>
      <w:r w:rsidRPr="00F35C22">
        <w:t>§1117(a).</w:t>
      </w:r>
    </w:p>
  </w:footnote>
  <w:footnote w:id="693">
    <w:p w14:paraId="3C4B8291" w14:textId="45265CA9" w:rsidR="00F35C22" w:rsidRPr="00EE1812" w:rsidRDefault="00F35C22" w:rsidP="00F35C22">
      <w:pPr>
        <w:pStyle w:val="FootnoteText"/>
      </w:pPr>
      <w:r w:rsidRPr="00F35C22">
        <w:rPr>
          <w:vertAlign w:val="superscript"/>
        </w:rPr>
        <w:footnoteRef/>
      </w:r>
      <w:r w:rsidRPr="00F35C22">
        <w:t>Viacom Inc.</w:t>
      </w:r>
      <w:r w:rsidRPr="00F35C22">
        <w:t xml:space="preserve"> </w:t>
      </w:r>
      <w:r w:rsidRPr="00F35C22">
        <w:t>v.</w:t>
      </w:r>
      <w:r w:rsidRPr="00F35C22">
        <w:t xml:space="preserve"> </w:t>
      </w:r>
      <w:r w:rsidRPr="00F35C22">
        <w:t>Ingram Enters., Inc., 141 F.3d 886, 890, 46 USPQ2d 1473 (8th Cir.</w:t>
      </w:r>
      <w:r w:rsidRPr="00F35C22">
        <w:t xml:space="preserve"> </w:t>
      </w:r>
      <w:r w:rsidRPr="00F35C22">
        <w:t>1998).</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F188DB" w14:textId="77777777" w:rsidR="00370FB0" w:rsidRPr="00370FB0" w:rsidRDefault="00370FB0" w:rsidP="00370FB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BD3FCD" w14:textId="77777777" w:rsidR="00370FB0" w:rsidRPr="00370FB0" w:rsidRDefault="00370FB0" w:rsidP="00370FB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D603AF" w14:textId="77777777" w:rsidR="00370FB0" w:rsidRPr="00370FB0" w:rsidRDefault="00370FB0" w:rsidP="00370FB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BEAFE9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461C090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C5224610"/>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01AC8EAC"/>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233E42F4"/>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1E46FC4"/>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FEAE494"/>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8"/>
    <w:multiLevelType w:val="singleLevel"/>
    <w:tmpl w:val="ECCCDE9E"/>
    <w:lvl w:ilvl="0">
      <w:start w:val="1"/>
      <w:numFmt w:val="decimal"/>
      <w:lvlText w:val="%1."/>
      <w:lvlJc w:val="left"/>
      <w:pPr>
        <w:tabs>
          <w:tab w:val="num" w:pos="360"/>
        </w:tabs>
        <w:ind w:left="360" w:hanging="360"/>
      </w:pPr>
    </w:lvl>
  </w:abstractNum>
  <w:abstractNum w:abstractNumId="8" w15:restartNumberingAfterBreak="0">
    <w:nsid w:val="05E7297F"/>
    <w:multiLevelType w:val="hybridMultilevel"/>
    <w:tmpl w:val="9A6A6AC0"/>
    <w:lvl w:ilvl="0" w:tplc="C436D3AA">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15:restartNumberingAfterBreak="0">
    <w:nsid w:val="0A7F552C"/>
    <w:multiLevelType w:val="hybridMultilevel"/>
    <w:tmpl w:val="C1D23FC2"/>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0" w15:restartNumberingAfterBreak="0">
    <w:nsid w:val="0D8C56B7"/>
    <w:multiLevelType w:val="hybridMultilevel"/>
    <w:tmpl w:val="8674899E"/>
    <w:lvl w:ilvl="0" w:tplc="9E9E7A7C">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1" w15:restartNumberingAfterBreak="0">
    <w:nsid w:val="0E0332E7"/>
    <w:multiLevelType w:val="multilevel"/>
    <w:tmpl w:val="ECB205D2"/>
    <w:lvl w:ilvl="0">
      <w:start w:val="1"/>
      <w:numFmt w:val="bullet"/>
      <w:pStyle w:val="ListBullet"/>
      <w:lvlText w:val=""/>
      <w:lvlJc w:val="left"/>
      <w:pPr>
        <w:tabs>
          <w:tab w:val="num" w:pos="720"/>
        </w:tabs>
        <w:ind w:left="720" w:hanging="360"/>
      </w:pPr>
      <w:rPr>
        <w:rFonts w:ascii="Symbol" w:hAnsi="Symbol" w:hint="default"/>
      </w:rPr>
    </w:lvl>
    <w:lvl w:ilvl="1">
      <w:start w:val="1"/>
      <w:numFmt w:val="bullet"/>
      <w:pStyle w:val="ListBullet2"/>
      <w:lvlText w:val="o"/>
      <w:lvlJc w:val="left"/>
      <w:pPr>
        <w:tabs>
          <w:tab w:val="num" w:pos="720"/>
        </w:tabs>
        <w:ind w:left="108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0EBB4318"/>
    <w:multiLevelType w:val="hybridMultilevel"/>
    <w:tmpl w:val="4092B1FE"/>
    <w:lvl w:ilvl="0" w:tplc="F27071EC">
      <w:start w:val="1"/>
      <w:numFmt w:val="bullet"/>
      <w:lvlRestart w:val="0"/>
      <w:lvlText w:val=""/>
      <w:lvlJc w:val="left"/>
      <w:pPr>
        <w:ind w:left="1800" w:hanging="360"/>
      </w:pPr>
      <w:rPr>
        <w:rFonts w:ascii="Symbol" w:hAnsi="Symbol" w:hint="default"/>
      </w:rPr>
    </w:lvl>
    <w:lvl w:ilvl="1" w:tplc="DE0AB8F4" w:tentative="1">
      <w:start w:val="1"/>
      <w:numFmt w:val="bullet"/>
      <w:lvlText w:val="o"/>
      <w:lvlJc w:val="left"/>
      <w:pPr>
        <w:ind w:left="1440" w:hanging="360"/>
      </w:pPr>
      <w:rPr>
        <w:rFonts w:ascii="Courier New" w:hAnsi="Courier New" w:cs="Courier New" w:hint="default"/>
      </w:rPr>
    </w:lvl>
    <w:lvl w:ilvl="2" w:tplc="17126688" w:tentative="1">
      <w:start w:val="1"/>
      <w:numFmt w:val="bullet"/>
      <w:lvlText w:val=""/>
      <w:lvlJc w:val="left"/>
      <w:pPr>
        <w:ind w:left="2160" w:hanging="360"/>
      </w:pPr>
      <w:rPr>
        <w:rFonts w:ascii="Wingdings" w:hAnsi="Wingdings" w:hint="default"/>
      </w:rPr>
    </w:lvl>
    <w:lvl w:ilvl="3" w:tplc="0916102E" w:tentative="1">
      <w:start w:val="1"/>
      <w:numFmt w:val="bullet"/>
      <w:lvlText w:val=""/>
      <w:lvlJc w:val="left"/>
      <w:pPr>
        <w:ind w:left="2880" w:hanging="360"/>
      </w:pPr>
      <w:rPr>
        <w:rFonts w:ascii="Symbol" w:hAnsi="Symbol" w:hint="default"/>
      </w:rPr>
    </w:lvl>
    <w:lvl w:ilvl="4" w:tplc="0BFC3670" w:tentative="1">
      <w:start w:val="1"/>
      <w:numFmt w:val="bullet"/>
      <w:lvlText w:val="o"/>
      <w:lvlJc w:val="left"/>
      <w:pPr>
        <w:ind w:left="3600" w:hanging="360"/>
      </w:pPr>
      <w:rPr>
        <w:rFonts w:ascii="Courier New" w:hAnsi="Courier New" w:cs="Courier New" w:hint="default"/>
      </w:rPr>
    </w:lvl>
    <w:lvl w:ilvl="5" w:tplc="BB38F552" w:tentative="1">
      <w:start w:val="1"/>
      <w:numFmt w:val="bullet"/>
      <w:lvlText w:val=""/>
      <w:lvlJc w:val="left"/>
      <w:pPr>
        <w:ind w:left="4320" w:hanging="360"/>
      </w:pPr>
      <w:rPr>
        <w:rFonts w:ascii="Wingdings" w:hAnsi="Wingdings" w:hint="default"/>
      </w:rPr>
    </w:lvl>
    <w:lvl w:ilvl="6" w:tplc="1548E2F2" w:tentative="1">
      <w:start w:val="1"/>
      <w:numFmt w:val="bullet"/>
      <w:lvlText w:val=""/>
      <w:lvlJc w:val="left"/>
      <w:pPr>
        <w:ind w:left="5040" w:hanging="360"/>
      </w:pPr>
      <w:rPr>
        <w:rFonts w:ascii="Symbol" w:hAnsi="Symbol" w:hint="default"/>
      </w:rPr>
    </w:lvl>
    <w:lvl w:ilvl="7" w:tplc="206EA180" w:tentative="1">
      <w:start w:val="1"/>
      <w:numFmt w:val="bullet"/>
      <w:lvlText w:val="o"/>
      <w:lvlJc w:val="left"/>
      <w:pPr>
        <w:ind w:left="5760" w:hanging="360"/>
      </w:pPr>
      <w:rPr>
        <w:rFonts w:ascii="Courier New" w:hAnsi="Courier New" w:cs="Courier New" w:hint="default"/>
      </w:rPr>
    </w:lvl>
    <w:lvl w:ilvl="8" w:tplc="25A6BA2A" w:tentative="1">
      <w:start w:val="1"/>
      <w:numFmt w:val="bullet"/>
      <w:lvlText w:val=""/>
      <w:lvlJc w:val="left"/>
      <w:pPr>
        <w:ind w:left="6480" w:hanging="360"/>
      </w:pPr>
      <w:rPr>
        <w:rFonts w:ascii="Wingdings" w:hAnsi="Wingdings" w:hint="default"/>
      </w:rPr>
    </w:lvl>
  </w:abstractNum>
  <w:abstractNum w:abstractNumId="13" w15:restartNumberingAfterBreak="0">
    <w:nsid w:val="114A754E"/>
    <w:multiLevelType w:val="hybridMultilevel"/>
    <w:tmpl w:val="AE5ECF46"/>
    <w:name w:val="ParaNum A2"/>
    <w:lvl w:ilvl="0" w:tplc="634AA176">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29D345E"/>
    <w:multiLevelType w:val="hybridMultilevel"/>
    <w:tmpl w:val="C3D0AD1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13B83B22"/>
    <w:multiLevelType w:val="hybridMultilevel"/>
    <w:tmpl w:val="F7BC7268"/>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6" w15:restartNumberingAfterBreak="0">
    <w:nsid w:val="14150EC0"/>
    <w:multiLevelType w:val="hybridMultilevel"/>
    <w:tmpl w:val="87EAA34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163A5DD6"/>
    <w:multiLevelType w:val="hybridMultilevel"/>
    <w:tmpl w:val="3C6090D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8" w15:restartNumberingAfterBreak="0">
    <w:nsid w:val="16963A6D"/>
    <w:multiLevelType w:val="hybridMultilevel"/>
    <w:tmpl w:val="A56CA75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178E5417"/>
    <w:multiLevelType w:val="hybridMultilevel"/>
    <w:tmpl w:val="6B18DB2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1B6E7E78"/>
    <w:multiLevelType w:val="hybridMultilevel"/>
    <w:tmpl w:val="4484DA4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1" w15:restartNumberingAfterBreak="0">
    <w:nsid w:val="21014E60"/>
    <w:multiLevelType w:val="hybridMultilevel"/>
    <w:tmpl w:val="CD606C50"/>
    <w:lvl w:ilvl="0" w:tplc="37C291C4">
      <w:start w:val="1"/>
      <w:numFmt w:val="bullet"/>
      <w:pStyle w:val="EndText"/>
      <w:lvlText w:val=""/>
      <w:lvlJc w:val="left"/>
      <w:pPr>
        <w:tabs>
          <w:tab w:val="num" w:pos="720"/>
        </w:tabs>
        <w:ind w:left="720" w:firstLine="0"/>
      </w:pPr>
      <w:rPr>
        <w:rFonts w:ascii="Symbol" w:hAnsi="Symbol" w:hint="default"/>
      </w:rPr>
    </w:lvl>
    <w:lvl w:ilvl="1" w:tplc="04090003">
      <w:start w:val="1"/>
      <w:numFmt w:val="bullet"/>
      <w:lvlText w:val="o"/>
      <w:lvlJc w:val="left"/>
      <w:pPr>
        <w:tabs>
          <w:tab w:val="num" w:pos="720"/>
        </w:tabs>
        <w:ind w:left="720" w:hanging="360"/>
      </w:pPr>
      <w:rPr>
        <w:rFonts w:ascii="Courier New" w:hAnsi="Courier New" w:cs="Courier New" w:hint="default"/>
      </w:rPr>
    </w:lvl>
    <w:lvl w:ilvl="2" w:tplc="04090005" w:tentative="1">
      <w:start w:val="1"/>
      <w:numFmt w:val="bullet"/>
      <w:lvlText w:val=""/>
      <w:lvlJc w:val="left"/>
      <w:pPr>
        <w:tabs>
          <w:tab w:val="num" w:pos="1440"/>
        </w:tabs>
        <w:ind w:left="1440" w:hanging="360"/>
      </w:pPr>
      <w:rPr>
        <w:rFonts w:ascii="Wingdings" w:hAnsi="Wingdings" w:hint="default"/>
      </w:rPr>
    </w:lvl>
    <w:lvl w:ilvl="3" w:tplc="04090001" w:tentative="1">
      <w:start w:val="1"/>
      <w:numFmt w:val="bullet"/>
      <w:lvlText w:val=""/>
      <w:lvlJc w:val="left"/>
      <w:pPr>
        <w:tabs>
          <w:tab w:val="num" w:pos="2160"/>
        </w:tabs>
        <w:ind w:left="2160" w:hanging="360"/>
      </w:pPr>
      <w:rPr>
        <w:rFonts w:ascii="Symbol" w:hAnsi="Symbol" w:hint="default"/>
      </w:rPr>
    </w:lvl>
    <w:lvl w:ilvl="4" w:tplc="04090003" w:tentative="1">
      <w:start w:val="1"/>
      <w:numFmt w:val="bullet"/>
      <w:lvlText w:val="o"/>
      <w:lvlJc w:val="left"/>
      <w:pPr>
        <w:tabs>
          <w:tab w:val="num" w:pos="2880"/>
        </w:tabs>
        <w:ind w:left="2880" w:hanging="360"/>
      </w:pPr>
      <w:rPr>
        <w:rFonts w:ascii="Courier New" w:hAnsi="Courier New" w:cs="Courier New" w:hint="default"/>
      </w:rPr>
    </w:lvl>
    <w:lvl w:ilvl="5" w:tplc="04090005" w:tentative="1">
      <w:start w:val="1"/>
      <w:numFmt w:val="bullet"/>
      <w:lvlText w:val=""/>
      <w:lvlJc w:val="left"/>
      <w:pPr>
        <w:tabs>
          <w:tab w:val="num" w:pos="3600"/>
        </w:tabs>
        <w:ind w:left="3600" w:hanging="360"/>
      </w:pPr>
      <w:rPr>
        <w:rFonts w:ascii="Wingdings" w:hAnsi="Wingdings" w:hint="default"/>
      </w:rPr>
    </w:lvl>
    <w:lvl w:ilvl="6" w:tplc="04090001" w:tentative="1">
      <w:start w:val="1"/>
      <w:numFmt w:val="bullet"/>
      <w:lvlText w:val=""/>
      <w:lvlJc w:val="left"/>
      <w:pPr>
        <w:tabs>
          <w:tab w:val="num" w:pos="4320"/>
        </w:tabs>
        <w:ind w:left="4320" w:hanging="360"/>
      </w:pPr>
      <w:rPr>
        <w:rFonts w:ascii="Symbol" w:hAnsi="Symbol" w:hint="default"/>
      </w:rPr>
    </w:lvl>
    <w:lvl w:ilvl="7" w:tplc="04090003" w:tentative="1">
      <w:start w:val="1"/>
      <w:numFmt w:val="bullet"/>
      <w:lvlText w:val="o"/>
      <w:lvlJc w:val="left"/>
      <w:pPr>
        <w:tabs>
          <w:tab w:val="num" w:pos="5040"/>
        </w:tabs>
        <w:ind w:left="5040" w:hanging="360"/>
      </w:pPr>
      <w:rPr>
        <w:rFonts w:ascii="Courier New" w:hAnsi="Courier New" w:cs="Courier New" w:hint="default"/>
      </w:rPr>
    </w:lvl>
    <w:lvl w:ilvl="8" w:tplc="04090005" w:tentative="1">
      <w:start w:val="1"/>
      <w:numFmt w:val="bullet"/>
      <w:lvlText w:val=""/>
      <w:lvlJc w:val="left"/>
      <w:pPr>
        <w:tabs>
          <w:tab w:val="num" w:pos="5760"/>
        </w:tabs>
        <w:ind w:left="5760" w:hanging="360"/>
      </w:pPr>
      <w:rPr>
        <w:rFonts w:ascii="Wingdings" w:hAnsi="Wingdings" w:hint="default"/>
      </w:rPr>
    </w:lvl>
  </w:abstractNum>
  <w:abstractNum w:abstractNumId="22" w15:restartNumberingAfterBreak="0">
    <w:nsid w:val="29F42C0E"/>
    <w:multiLevelType w:val="hybridMultilevel"/>
    <w:tmpl w:val="56E025FA"/>
    <w:lvl w:ilvl="0" w:tplc="850A762E">
      <w:start w:val="6"/>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2CFA2DBA"/>
    <w:multiLevelType w:val="hybridMultilevel"/>
    <w:tmpl w:val="0480ED8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2F737A3C"/>
    <w:multiLevelType w:val="hybridMultilevel"/>
    <w:tmpl w:val="FD809E4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5" w15:restartNumberingAfterBreak="0">
    <w:nsid w:val="305D0E85"/>
    <w:multiLevelType w:val="multilevel"/>
    <w:tmpl w:val="A35EDB14"/>
    <w:name w:val="ParaNum A"/>
    <w:lvl w:ilvl="0">
      <w:start w:val="1"/>
      <w:numFmt w:val="upperRoman"/>
      <w:lvlRestart w:val="0"/>
      <w:lvlText w:val="%1."/>
      <w:lvlJc w:val="left"/>
      <w:pPr>
        <w:tabs>
          <w:tab w:val="num" w:pos="0"/>
        </w:tabs>
        <w:ind w:left="0" w:firstLine="0"/>
      </w:pPr>
      <w:rPr>
        <w:rFonts w:ascii="Times New Roman" w:hAnsi="Times New Roman" w:cs="Times New Roman" w:hint="default"/>
        <w:b w:val="0"/>
        <w:i w:val="0"/>
        <w:caps w:val="0"/>
        <w:smallCaps w:val="0"/>
        <w:color w:val="auto"/>
        <w:sz w:val="24"/>
        <w:u w:val="none"/>
      </w:rPr>
    </w:lvl>
    <w:lvl w:ilvl="1">
      <w:start w:val="1"/>
      <w:numFmt w:val="upperLetter"/>
      <w:lvlText w:val="%2."/>
      <w:lvlJc w:val="left"/>
      <w:pPr>
        <w:tabs>
          <w:tab w:val="num" w:pos="720"/>
        </w:tabs>
        <w:ind w:left="720" w:hanging="720"/>
      </w:pPr>
      <w:rPr>
        <w:rFonts w:ascii="Times New Roman" w:hAnsi="Times New Roman" w:cs="Times New Roman" w:hint="default"/>
        <w:b/>
        <w:i w:val="0"/>
        <w:caps w:val="0"/>
        <w:smallCaps w:val="0"/>
        <w:color w:val="auto"/>
        <w:sz w:val="24"/>
        <w:u w:val="none"/>
      </w:rPr>
    </w:lvl>
    <w:lvl w:ilvl="2">
      <w:start w:val="1"/>
      <w:numFmt w:val="upperLetter"/>
      <w:lvlText w:val="%3."/>
      <w:lvlJc w:val="left"/>
      <w:pPr>
        <w:tabs>
          <w:tab w:val="num" w:pos="1440"/>
        </w:tabs>
        <w:ind w:left="1440" w:hanging="720"/>
      </w:pPr>
      <w:rPr>
        <w:rFonts w:ascii="Times New Roman" w:hAnsi="Times New Roman" w:cs="Times New Roman" w:hint="default"/>
        <w:b w:val="0"/>
        <w:i w:val="0"/>
        <w:caps w:val="0"/>
        <w:smallCaps w:val="0"/>
        <w:color w:val="auto"/>
        <w:sz w:val="24"/>
        <w:u w:val="none"/>
      </w:rPr>
    </w:lvl>
    <w:lvl w:ilvl="3">
      <w:start w:val="1"/>
      <w:numFmt w:val="decimal"/>
      <w:lvlText w:val="%4"/>
      <w:lvlJc w:val="left"/>
      <w:pPr>
        <w:tabs>
          <w:tab w:val="num" w:pos="1440"/>
        </w:tabs>
        <w:ind w:left="1440" w:hanging="360"/>
      </w:pPr>
      <w:rPr>
        <w:rFonts w:hint="default"/>
        <w:b w:val="0"/>
        <w:i w:val="0"/>
        <w:caps w:val="0"/>
        <w:smallCaps w:val="0"/>
        <w:color w:val="auto"/>
      </w:rPr>
    </w:lvl>
    <w:lvl w:ilvl="4">
      <w:start w:val="1"/>
      <w:numFmt w:val="lowerLetter"/>
      <w:lvlText w:val="%5"/>
      <w:lvlJc w:val="left"/>
      <w:pPr>
        <w:tabs>
          <w:tab w:val="num" w:pos="1800"/>
        </w:tabs>
        <w:ind w:left="1800" w:hanging="360"/>
      </w:pPr>
      <w:rPr>
        <w:rFonts w:hint="default"/>
        <w:b w:val="0"/>
        <w:i w:val="0"/>
        <w:caps w:val="0"/>
        <w:smallCaps w:val="0"/>
        <w:color w:val="auto"/>
      </w:rPr>
    </w:lvl>
    <w:lvl w:ilvl="5">
      <w:start w:val="1"/>
      <w:numFmt w:val="lowerRoman"/>
      <w:lvlText w:val="%6"/>
      <w:lvlJc w:val="left"/>
      <w:pPr>
        <w:tabs>
          <w:tab w:val="num" w:pos="2160"/>
        </w:tabs>
        <w:ind w:left="2160" w:hanging="360"/>
      </w:pPr>
      <w:rPr>
        <w:rFonts w:hint="default"/>
        <w:b w:val="0"/>
        <w:i w:val="0"/>
        <w:caps w:val="0"/>
        <w:smallCaps w:val="0"/>
        <w:color w:val="auto"/>
      </w:rPr>
    </w:lvl>
    <w:lvl w:ilvl="6">
      <w:start w:val="1"/>
      <w:numFmt w:val="decimal"/>
      <w:lvlText w:val="%7"/>
      <w:lvlJc w:val="left"/>
      <w:pPr>
        <w:tabs>
          <w:tab w:val="num" w:pos="2520"/>
        </w:tabs>
        <w:ind w:left="2520" w:hanging="360"/>
      </w:pPr>
      <w:rPr>
        <w:rFonts w:hint="default"/>
        <w:b w:val="0"/>
        <w:i w:val="0"/>
        <w:caps w:val="0"/>
        <w:smallCaps w:val="0"/>
        <w:color w:val="auto"/>
      </w:rPr>
    </w:lvl>
    <w:lvl w:ilvl="7">
      <w:start w:val="1"/>
      <w:numFmt w:val="lowerLetter"/>
      <w:lvlText w:val="%8"/>
      <w:lvlJc w:val="left"/>
      <w:pPr>
        <w:tabs>
          <w:tab w:val="num" w:pos="2880"/>
        </w:tabs>
        <w:ind w:left="2880" w:hanging="360"/>
      </w:pPr>
      <w:rPr>
        <w:rFonts w:hint="default"/>
        <w:b w:val="0"/>
        <w:i w:val="0"/>
        <w:caps w:val="0"/>
        <w:smallCaps w:val="0"/>
        <w:color w:val="auto"/>
      </w:rPr>
    </w:lvl>
    <w:lvl w:ilvl="8">
      <w:start w:val="1"/>
      <w:numFmt w:val="lowerRoman"/>
      <w:lvlText w:val="%9"/>
      <w:lvlJc w:val="left"/>
      <w:pPr>
        <w:tabs>
          <w:tab w:val="num" w:pos="3240"/>
        </w:tabs>
        <w:ind w:left="3240" w:hanging="360"/>
      </w:pPr>
      <w:rPr>
        <w:rFonts w:hint="default"/>
        <w:b w:val="0"/>
        <w:i w:val="0"/>
        <w:caps w:val="0"/>
        <w:smallCaps w:val="0"/>
        <w:color w:val="auto"/>
      </w:rPr>
    </w:lvl>
  </w:abstractNum>
  <w:abstractNum w:abstractNumId="26" w15:restartNumberingAfterBreak="0">
    <w:nsid w:val="30A318D4"/>
    <w:multiLevelType w:val="hybridMultilevel"/>
    <w:tmpl w:val="AF62C14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7" w15:restartNumberingAfterBreak="0">
    <w:nsid w:val="30C36DA5"/>
    <w:multiLevelType w:val="hybridMultilevel"/>
    <w:tmpl w:val="16809EF6"/>
    <w:lvl w:ilvl="0" w:tplc="34E8F2EE">
      <w:start w:val="10"/>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30ED3E96"/>
    <w:multiLevelType w:val="hybridMultilevel"/>
    <w:tmpl w:val="6E6A319E"/>
    <w:lvl w:ilvl="0" w:tplc="04090015">
      <w:start w:val="1"/>
      <w:numFmt w:val="upperLetter"/>
      <w:lvlText w:val="%1."/>
      <w:lvlJc w:val="left"/>
      <w:pPr>
        <w:ind w:left="720"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3445087F"/>
    <w:multiLevelType w:val="hybridMultilevel"/>
    <w:tmpl w:val="6D9EB5B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0" w15:restartNumberingAfterBreak="0">
    <w:nsid w:val="3EAF78EB"/>
    <w:multiLevelType w:val="hybridMultilevel"/>
    <w:tmpl w:val="3028FADC"/>
    <w:lvl w:ilvl="0" w:tplc="60D6858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31" w15:restartNumberingAfterBreak="0">
    <w:nsid w:val="4B9972DF"/>
    <w:multiLevelType w:val="hybridMultilevel"/>
    <w:tmpl w:val="30D60E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4E723F04"/>
    <w:multiLevelType w:val="hybridMultilevel"/>
    <w:tmpl w:val="BB0E8A8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3" w15:restartNumberingAfterBreak="0">
    <w:nsid w:val="54EC37C3"/>
    <w:multiLevelType w:val="hybridMultilevel"/>
    <w:tmpl w:val="D1F412A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 w15:restartNumberingAfterBreak="0">
    <w:nsid w:val="58B268E7"/>
    <w:multiLevelType w:val="hybridMultilevel"/>
    <w:tmpl w:val="FCBA223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59B952D6"/>
    <w:multiLevelType w:val="hybridMultilevel"/>
    <w:tmpl w:val="096CCDF2"/>
    <w:lvl w:ilvl="0" w:tplc="D10AF0C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36" w15:restartNumberingAfterBreak="0">
    <w:nsid w:val="5B1D25C9"/>
    <w:multiLevelType w:val="hybridMultilevel"/>
    <w:tmpl w:val="8A42AAB2"/>
    <w:lvl w:ilvl="0" w:tplc="754A25E8">
      <w:start w:val="2"/>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67C6677C"/>
    <w:multiLevelType w:val="hybridMultilevel"/>
    <w:tmpl w:val="70887084"/>
    <w:lvl w:ilvl="0" w:tplc="13E6E6EA">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8" w15:restartNumberingAfterBreak="0">
    <w:nsid w:val="6C9E3DB3"/>
    <w:multiLevelType w:val="hybridMultilevel"/>
    <w:tmpl w:val="9BDA5F32"/>
    <w:lvl w:ilvl="0" w:tplc="EEF0205A">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70FE01C2"/>
    <w:multiLevelType w:val="hybridMultilevel"/>
    <w:tmpl w:val="89C0FCA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40" w15:restartNumberingAfterBreak="0">
    <w:nsid w:val="71755AB5"/>
    <w:multiLevelType w:val="hybridMultilevel"/>
    <w:tmpl w:val="41CA4C9A"/>
    <w:lvl w:ilvl="0" w:tplc="04090001">
      <w:start w:val="1"/>
      <w:numFmt w:val="bullet"/>
      <w:lvlRestart w:val="0"/>
      <w:lvlText w:val=""/>
      <w:lvlJc w:val="left"/>
      <w:pPr>
        <w:ind w:left="180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733E550E"/>
    <w:multiLevelType w:val="hybridMultilevel"/>
    <w:tmpl w:val="A3544BAA"/>
    <w:lvl w:ilvl="0" w:tplc="20B29504">
      <w:start w:val="1"/>
      <w:numFmt w:val="decimal"/>
      <w:pStyle w:val="BListitemnum"/>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743A2B20"/>
    <w:multiLevelType w:val="hybridMultilevel"/>
    <w:tmpl w:val="65E6B82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 w15:restartNumberingAfterBreak="0">
    <w:nsid w:val="773A4FEE"/>
    <w:multiLevelType w:val="hybridMultilevel"/>
    <w:tmpl w:val="510A5C6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4" w15:restartNumberingAfterBreak="0">
    <w:nsid w:val="7B7C1466"/>
    <w:multiLevelType w:val="hybridMultilevel"/>
    <w:tmpl w:val="94562A0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7E4F00AB"/>
    <w:multiLevelType w:val="hybridMultilevel"/>
    <w:tmpl w:val="56FE9ECC"/>
    <w:lvl w:ilvl="0" w:tplc="A26488DE">
      <w:start w:val="1"/>
      <w:numFmt w:val="bullet"/>
      <w:pStyle w:val="BListitembul"/>
      <w:lvlText w:val=""/>
      <w:lvlJc w:val="left"/>
      <w:pPr>
        <w:ind w:left="720" w:hanging="360"/>
      </w:pPr>
      <w:rPr>
        <w:rFonts w:ascii="Symbol" w:hAnsi="Symbol" w:hint="default"/>
      </w:rPr>
    </w:lvl>
    <w:lvl w:ilvl="1" w:tplc="A5D0BAB2">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146816798">
    <w:abstractNumId w:val="41"/>
  </w:num>
  <w:num w:numId="2" w16cid:durableId="1796212711">
    <w:abstractNumId w:val="45"/>
  </w:num>
  <w:num w:numId="3" w16cid:durableId="560215516">
    <w:abstractNumId w:val="11"/>
  </w:num>
  <w:num w:numId="4" w16cid:durableId="127167174">
    <w:abstractNumId w:val="19"/>
  </w:num>
  <w:num w:numId="5" w16cid:durableId="530146565">
    <w:abstractNumId w:val="20"/>
  </w:num>
  <w:num w:numId="6" w16cid:durableId="1308701023">
    <w:abstractNumId w:val="17"/>
  </w:num>
  <w:num w:numId="7" w16cid:durableId="1164586576">
    <w:abstractNumId w:val="28"/>
  </w:num>
  <w:num w:numId="8" w16cid:durableId="390078248">
    <w:abstractNumId w:val="43"/>
  </w:num>
  <w:num w:numId="9" w16cid:durableId="1709836850">
    <w:abstractNumId w:val="34"/>
  </w:num>
  <w:num w:numId="10" w16cid:durableId="1514031139">
    <w:abstractNumId w:val="8"/>
  </w:num>
  <w:num w:numId="11" w16cid:durableId="439372092">
    <w:abstractNumId w:val="21"/>
  </w:num>
  <w:num w:numId="12" w16cid:durableId="1176964315">
    <w:abstractNumId w:val="12"/>
  </w:num>
  <w:num w:numId="13" w16cid:durableId="57481982">
    <w:abstractNumId w:val="40"/>
  </w:num>
  <w:num w:numId="14" w16cid:durableId="616182069">
    <w:abstractNumId w:val="38"/>
  </w:num>
  <w:num w:numId="15" w16cid:durableId="1331370395">
    <w:abstractNumId w:val="36"/>
  </w:num>
  <w:num w:numId="16" w16cid:durableId="2048220565">
    <w:abstractNumId w:val="22"/>
  </w:num>
  <w:num w:numId="17" w16cid:durableId="1376926949">
    <w:abstractNumId w:val="44"/>
  </w:num>
  <w:num w:numId="18" w16cid:durableId="353920111">
    <w:abstractNumId w:val="23"/>
  </w:num>
  <w:num w:numId="19" w16cid:durableId="1125343429">
    <w:abstractNumId w:val="31"/>
  </w:num>
  <w:num w:numId="20" w16cid:durableId="72313112">
    <w:abstractNumId w:val="25"/>
  </w:num>
  <w:num w:numId="21" w16cid:durableId="1413089690">
    <w:abstractNumId w:val="27"/>
  </w:num>
  <w:num w:numId="22" w16cid:durableId="1946451628">
    <w:abstractNumId w:val="32"/>
  </w:num>
  <w:num w:numId="23" w16cid:durableId="1714229662">
    <w:abstractNumId w:val="33"/>
  </w:num>
  <w:num w:numId="24" w16cid:durableId="1864049548">
    <w:abstractNumId w:val="45"/>
  </w:num>
  <w:num w:numId="25" w16cid:durableId="1312754695">
    <w:abstractNumId w:val="45"/>
  </w:num>
  <w:num w:numId="26" w16cid:durableId="1166363704">
    <w:abstractNumId w:val="24"/>
  </w:num>
  <w:num w:numId="27" w16cid:durableId="789670048">
    <w:abstractNumId w:val="30"/>
  </w:num>
  <w:num w:numId="28" w16cid:durableId="971784460">
    <w:abstractNumId w:val="35"/>
  </w:num>
  <w:num w:numId="29" w16cid:durableId="1803688727">
    <w:abstractNumId w:val="15"/>
  </w:num>
  <w:num w:numId="30" w16cid:durableId="154415689">
    <w:abstractNumId w:val="39"/>
  </w:num>
  <w:num w:numId="31" w16cid:durableId="109083732">
    <w:abstractNumId w:val="9"/>
  </w:num>
  <w:num w:numId="32" w16cid:durableId="1136098287">
    <w:abstractNumId w:val="29"/>
  </w:num>
  <w:num w:numId="33" w16cid:durableId="329909884">
    <w:abstractNumId w:val="26"/>
  </w:num>
  <w:num w:numId="34" w16cid:durableId="1326783886">
    <w:abstractNumId w:val="42"/>
  </w:num>
  <w:num w:numId="35" w16cid:durableId="1557355429">
    <w:abstractNumId w:val="6"/>
  </w:num>
  <w:num w:numId="36" w16cid:durableId="765922959">
    <w:abstractNumId w:val="5"/>
  </w:num>
  <w:num w:numId="37" w16cid:durableId="2071725111">
    <w:abstractNumId w:val="4"/>
  </w:num>
  <w:num w:numId="38" w16cid:durableId="474840607">
    <w:abstractNumId w:val="7"/>
  </w:num>
  <w:num w:numId="39" w16cid:durableId="288167526">
    <w:abstractNumId w:val="3"/>
  </w:num>
  <w:num w:numId="40" w16cid:durableId="1097289998">
    <w:abstractNumId w:val="2"/>
  </w:num>
  <w:num w:numId="41" w16cid:durableId="566844896">
    <w:abstractNumId w:val="1"/>
  </w:num>
  <w:num w:numId="42" w16cid:durableId="1650749282">
    <w:abstractNumId w:val="0"/>
  </w:num>
  <w:num w:numId="43" w16cid:durableId="1091003704">
    <w:abstractNumId w:val="18"/>
  </w:num>
  <w:num w:numId="44" w16cid:durableId="1083137241">
    <w:abstractNumId w:val="16"/>
  </w:num>
  <w:num w:numId="45" w16cid:durableId="1229073705">
    <w:abstractNumId w:val="37"/>
  </w:num>
  <w:num w:numId="46" w16cid:durableId="1655062043">
    <w:abstractNumId w:val="14"/>
  </w:num>
  <w:num w:numId="47" w16cid:durableId="1862933684">
    <w:abstractNumId w:val="10"/>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zoom w:percent="120"/>
  <w:removePersonalInformation/>
  <w:removeDateAndTime/>
  <w:proofState w:spelling="clean" w:grammar="clean"/>
  <w:attachedTemplate r:id="rId1"/>
  <w:stylePaneFormatFilter w:val="5724" w:allStyles="0" w:customStyles="0" w:latentStyles="1" w:stylesInUse="0" w:headingStyles="1" w:numberingStyles="0" w:tableStyles="0" w:directFormattingOnRuns="1" w:directFormattingOnParagraphs="1" w:directFormattingOnNumbering="1" w:directFormattingOnTables="0" w:clearFormatting="1" w:top3HeadingStyles="0" w:visibleStyles="1" w:alternateStyleNames="0"/>
  <w:stylePaneSortMethod w:val="000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A6CA7"/>
    <w:rsid w:val="00000446"/>
    <w:rsid w:val="0000050A"/>
    <w:rsid w:val="000006F9"/>
    <w:rsid w:val="00000756"/>
    <w:rsid w:val="00000CB6"/>
    <w:rsid w:val="00000FE0"/>
    <w:rsid w:val="00001941"/>
    <w:rsid w:val="00001C06"/>
    <w:rsid w:val="000023AE"/>
    <w:rsid w:val="00002F39"/>
    <w:rsid w:val="0000318E"/>
    <w:rsid w:val="0000402F"/>
    <w:rsid w:val="00004110"/>
    <w:rsid w:val="000041F3"/>
    <w:rsid w:val="0000433E"/>
    <w:rsid w:val="0000483B"/>
    <w:rsid w:val="00004FCA"/>
    <w:rsid w:val="000059C3"/>
    <w:rsid w:val="00005F5A"/>
    <w:rsid w:val="00006207"/>
    <w:rsid w:val="000063A3"/>
    <w:rsid w:val="00006964"/>
    <w:rsid w:val="00006D31"/>
    <w:rsid w:val="00006D3C"/>
    <w:rsid w:val="00007206"/>
    <w:rsid w:val="000074FB"/>
    <w:rsid w:val="00007CF6"/>
    <w:rsid w:val="00010B25"/>
    <w:rsid w:val="00010D6B"/>
    <w:rsid w:val="000110A9"/>
    <w:rsid w:val="0001179E"/>
    <w:rsid w:val="0001230A"/>
    <w:rsid w:val="00012925"/>
    <w:rsid w:val="00012A5B"/>
    <w:rsid w:val="000131ED"/>
    <w:rsid w:val="0001492B"/>
    <w:rsid w:val="00014CB2"/>
    <w:rsid w:val="00015949"/>
    <w:rsid w:val="00015AA3"/>
    <w:rsid w:val="00015CB9"/>
    <w:rsid w:val="00016466"/>
    <w:rsid w:val="000167C7"/>
    <w:rsid w:val="00016E51"/>
    <w:rsid w:val="000203B5"/>
    <w:rsid w:val="00020568"/>
    <w:rsid w:val="00020FF7"/>
    <w:rsid w:val="00021067"/>
    <w:rsid w:val="0002130F"/>
    <w:rsid w:val="00021907"/>
    <w:rsid w:val="00021B97"/>
    <w:rsid w:val="00022120"/>
    <w:rsid w:val="00022422"/>
    <w:rsid w:val="00022ABB"/>
    <w:rsid w:val="000233AF"/>
    <w:rsid w:val="00025439"/>
    <w:rsid w:val="0002618E"/>
    <w:rsid w:val="0002716D"/>
    <w:rsid w:val="0002776F"/>
    <w:rsid w:val="0002787F"/>
    <w:rsid w:val="0003034E"/>
    <w:rsid w:val="000305E3"/>
    <w:rsid w:val="0003159C"/>
    <w:rsid w:val="000316FA"/>
    <w:rsid w:val="00031779"/>
    <w:rsid w:val="00031B8A"/>
    <w:rsid w:val="00031FC5"/>
    <w:rsid w:val="00032000"/>
    <w:rsid w:val="0003217F"/>
    <w:rsid w:val="00033F16"/>
    <w:rsid w:val="00034295"/>
    <w:rsid w:val="00034683"/>
    <w:rsid w:val="00034FDE"/>
    <w:rsid w:val="000356A4"/>
    <w:rsid w:val="00036D08"/>
    <w:rsid w:val="000375BB"/>
    <w:rsid w:val="000402C3"/>
    <w:rsid w:val="00040468"/>
    <w:rsid w:val="00040D9E"/>
    <w:rsid w:val="00041150"/>
    <w:rsid w:val="00041C2E"/>
    <w:rsid w:val="00041F05"/>
    <w:rsid w:val="00044690"/>
    <w:rsid w:val="00044C8D"/>
    <w:rsid w:val="00045200"/>
    <w:rsid w:val="0004717C"/>
    <w:rsid w:val="000478DB"/>
    <w:rsid w:val="00047B10"/>
    <w:rsid w:val="00050ACB"/>
    <w:rsid w:val="00052406"/>
    <w:rsid w:val="000524DB"/>
    <w:rsid w:val="000529E5"/>
    <w:rsid w:val="00052D03"/>
    <w:rsid w:val="00052E1F"/>
    <w:rsid w:val="000531F8"/>
    <w:rsid w:val="00053B65"/>
    <w:rsid w:val="000569C3"/>
    <w:rsid w:val="00056C9E"/>
    <w:rsid w:val="00056EE0"/>
    <w:rsid w:val="00060655"/>
    <w:rsid w:val="00060C6E"/>
    <w:rsid w:val="00060CEB"/>
    <w:rsid w:val="00061205"/>
    <w:rsid w:val="000615ED"/>
    <w:rsid w:val="00061A5C"/>
    <w:rsid w:val="00064030"/>
    <w:rsid w:val="00064463"/>
    <w:rsid w:val="00065095"/>
    <w:rsid w:val="000661A6"/>
    <w:rsid w:val="000678D8"/>
    <w:rsid w:val="00067A51"/>
    <w:rsid w:val="00067B9C"/>
    <w:rsid w:val="0007159C"/>
    <w:rsid w:val="00072E47"/>
    <w:rsid w:val="00073C1D"/>
    <w:rsid w:val="00073CC7"/>
    <w:rsid w:val="00074A62"/>
    <w:rsid w:val="00074B5D"/>
    <w:rsid w:val="00074C79"/>
    <w:rsid w:val="00075284"/>
    <w:rsid w:val="00075463"/>
    <w:rsid w:val="00075C32"/>
    <w:rsid w:val="00075F96"/>
    <w:rsid w:val="000762F0"/>
    <w:rsid w:val="00076824"/>
    <w:rsid w:val="00076CDA"/>
    <w:rsid w:val="0007754A"/>
    <w:rsid w:val="00080010"/>
    <w:rsid w:val="0008005D"/>
    <w:rsid w:val="00080331"/>
    <w:rsid w:val="000815C3"/>
    <w:rsid w:val="000816C4"/>
    <w:rsid w:val="000818F1"/>
    <w:rsid w:val="00081DF4"/>
    <w:rsid w:val="00081FE2"/>
    <w:rsid w:val="00082326"/>
    <w:rsid w:val="000826CD"/>
    <w:rsid w:val="00083897"/>
    <w:rsid w:val="00083EA3"/>
    <w:rsid w:val="0008400E"/>
    <w:rsid w:val="00084417"/>
    <w:rsid w:val="000849E0"/>
    <w:rsid w:val="000852E8"/>
    <w:rsid w:val="00085ABC"/>
    <w:rsid w:val="0008600E"/>
    <w:rsid w:val="0008659E"/>
    <w:rsid w:val="00086CE5"/>
    <w:rsid w:val="00086EF6"/>
    <w:rsid w:val="000872D6"/>
    <w:rsid w:val="000902BA"/>
    <w:rsid w:val="00090583"/>
    <w:rsid w:val="00090601"/>
    <w:rsid w:val="000909AD"/>
    <w:rsid w:val="00090B35"/>
    <w:rsid w:val="00090C49"/>
    <w:rsid w:val="0009141F"/>
    <w:rsid w:val="00091917"/>
    <w:rsid w:val="00091A13"/>
    <w:rsid w:val="00093ECA"/>
    <w:rsid w:val="0009404F"/>
    <w:rsid w:val="000946D9"/>
    <w:rsid w:val="00094700"/>
    <w:rsid w:val="0009668C"/>
    <w:rsid w:val="00096CD0"/>
    <w:rsid w:val="00096DA5"/>
    <w:rsid w:val="00096EBA"/>
    <w:rsid w:val="00097135"/>
    <w:rsid w:val="00097793"/>
    <w:rsid w:val="000A08CD"/>
    <w:rsid w:val="000A095A"/>
    <w:rsid w:val="000A0D54"/>
    <w:rsid w:val="000A187E"/>
    <w:rsid w:val="000A1CDA"/>
    <w:rsid w:val="000A26AF"/>
    <w:rsid w:val="000A2B2C"/>
    <w:rsid w:val="000A2BA8"/>
    <w:rsid w:val="000A3459"/>
    <w:rsid w:val="000A34C9"/>
    <w:rsid w:val="000A3A02"/>
    <w:rsid w:val="000A43A5"/>
    <w:rsid w:val="000A4908"/>
    <w:rsid w:val="000A522A"/>
    <w:rsid w:val="000A555B"/>
    <w:rsid w:val="000A58AD"/>
    <w:rsid w:val="000A59F7"/>
    <w:rsid w:val="000A6526"/>
    <w:rsid w:val="000A6C92"/>
    <w:rsid w:val="000A7B9F"/>
    <w:rsid w:val="000B07DC"/>
    <w:rsid w:val="000B0B0A"/>
    <w:rsid w:val="000B11CE"/>
    <w:rsid w:val="000B1239"/>
    <w:rsid w:val="000B16D7"/>
    <w:rsid w:val="000B1DF4"/>
    <w:rsid w:val="000B22AA"/>
    <w:rsid w:val="000B42CA"/>
    <w:rsid w:val="000B5BD7"/>
    <w:rsid w:val="000C0184"/>
    <w:rsid w:val="000C0560"/>
    <w:rsid w:val="000C06BD"/>
    <w:rsid w:val="000C0F6C"/>
    <w:rsid w:val="000C1009"/>
    <w:rsid w:val="000C1A19"/>
    <w:rsid w:val="000C377E"/>
    <w:rsid w:val="000C451B"/>
    <w:rsid w:val="000C49AB"/>
    <w:rsid w:val="000C4B4B"/>
    <w:rsid w:val="000C5FFD"/>
    <w:rsid w:val="000C6CB9"/>
    <w:rsid w:val="000C7595"/>
    <w:rsid w:val="000C7FF6"/>
    <w:rsid w:val="000D080E"/>
    <w:rsid w:val="000D1A75"/>
    <w:rsid w:val="000D2662"/>
    <w:rsid w:val="000D2D89"/>
    <w:rsid w:val="000D3544"/>
    <w:rsid w:val="000D3846"/>
    <w:rsid w:val="000D3AE2"/>
    <w:rsid w:val="000D3CA7"/>
    <w:rsid w:val="000D5162"/>
    <w:rsid w:val="000D6B77"/>
    <w:rsid w:val="000D7536"/>
    <w:rsid w:val="000D75EC"/>
    <w:rsid w:val="000D7623"/>
    <w:rsid w:val="000D762E"/>
    <w:rsid w:val="000D788F"/>
    <w:rsid w:val="000E0357"/>
    <w:rsid w:val="000E13C5"/>
    <w:rsid w:val="000E17F0"/>
    <w:rsid w:val="000E1CF7"/>
    <w:rsid w:val="000E2157"/>
    <w:rsid w:val="000E2E02"/>
    <w:rsid w:val="000E5547"/>
    <w:rsid w:val="000E597E"/>
    <w:rsid w:val="000F000A"/>
    <w:rsid w:val="000F0137"/>
    <w:rsid w:val="000F07AB"/>
    <w:rsid w:val="000F11B5"/>
    <w:rsid w:val="000F1FD1"/>
    <w:rsid w:val="000F250C"/>
    <w:rsid w:val="000F279F"/>
    <w:rsid w:val="000F2AB4"/>
    <w:rsid w:val="000F39AF"/>
    <w:rsid w:val="000F475A"/>
    <w:rsid w:val="000F5239"/>
    <w:rsid w:val="000F71BB"/>
    <w:rsid w:val="000F72B7"/>
    <w:rsid w:val="000F766C"/>
    <w:rsid w:val="000F76BD"/>
    <w:rsid w:val="001002C5"/>
    <w:rsid w:val="0010045A"/>
    <w:rsid w:val="00100482"/>
    <w:rsid w:val="001008BB"/>
    <w:rsid w:val="00100D3B"/>
    <w:rsid w:val="00100E1B"/>
    <w:rsid w:val="00100E82"/>
    <w:rsid w:val="00101193"/>
    <w:rsid w:val="00101365"/>
    <w:rsid w:val="001014A3"/>
    <w:rsid w:val="001017E4"/>
    <w:rsid w:val="00102139"/>
    <w:rsid w:val="001021A5"/>
    <w:rsid w:val="00103331"/>
    <w:rsid w:val="001033DF"/>
    <w:rsid w:val="00103557"/>
    <w:rsid w:val="001036A3"/>
    <w:rsid w:val="00104F3D"/>
    <w:rsid w:val="0010513E"/>
    <w:rsid w:val="00105D9A"/>
    <w:rsid w:val="00105EAB"/>
    <w:rsid w:val="00106B8F"/>
    <w:rsid w:val="00106E4E"/>
    <w:rsid w:val="00107875"/>
    <w:rsid w:val="00111494"/>
    <w:rsid w:val="00112492"/>
    <w:rsid w:val="0011267B"/>
    <w:rsid w:val="00112D64"/>
    <w:rsid w:val="001141CD"/>
    <w:rsid w:val="0011420C"/>
    <w:rsid w:val="00114403"/>
    <w:rsid w:val="00114779"/>
    <w:rsid w:val="00114C97"/>
    <w:rsid w:val="00114C9D"/>
    <w:rsid w:val="001155D1"/>
    <w:rsid w:val="00116695"/>
    <w:rsid w:val="0011708D"/>
    <w:rsid w:val="001176E8"/>
    <w:rsid w:val="00117C76"/>
    <w:rsid w:val="00117EA1"/>
    <w:rsid w:val="00120194"/>
    <w:rsid w:val="00120D41"/>
    <w:rsid w:val="00121942"/>
    <w:rsid w:val="001223A1"/>
    <w:rsid w:val="001223F8"/>
    <w:rsid w:val="001230EC"/>
    <w:rsid w:val="0012314C"/>
    <w:rsid w:val="0012322A"/>
    <w:rsid w:val="00123475"/>
    <w:rsid w:val="001236F1"/>
    <w:rsid w:val="001241EF"/>
    <w:rsid w:val="00124436"/>
    <w:rsid w:val="001253AE"/>
    <w:rsid w:val="00125460"/>
    <w:rsid w:val="00126138"/>
    <w:rsid w:val="00126764"/>
    <w:rsid w:val="00127426"/>
    <w:rsid w:val="0012791E"/>
    <w:rsid w:val="00127AA3"/>
    <w:rsid w:val="00130152"/>
    <w:rsid w:val="00130425"/>
    <w:rsid w:val="001304EE"/>
    <w:rsid w:val="00130582"/>
    <w:rsid w:val="00130A38"/>
    <w:rsid w:val="00130D1A"/>
    <w:rsid w:val="00130F17"/>
    <w:rsid w:val="00130F7D"/>
    <w:rsid w:val="001311D9"/>
    <w:rsid w:val="00131612"/>
    <w:rsid w:val="00131BAE"/>
    <w:rsid w:val="001321E2"/>
    <w:rsid w:val="001327AD"/>
    <w:rsid w:val="00132ADA"/>
    <w:rsid w:val="001331A2"/>
    <w:rsid w:val="0013357A"/>
    <w:rsid w:val="00134E05"/>
    <w:rsid w:val="00137C66"/>
    <w:rsid w:val="001402D7"/>
    <w:rsid w:val="00140EC4"/>
    <w:rsid w:val="00142A0F"/>
    <w:rsid w:val="0014387C"/>
    <w:rsid w:val="001438D6"/>
    <w:rsid w:val="00144152"/>
    <w:rsid w:val="001441B9"/>
    <w:rsid w:val="001442BE"/>
    <w:rsid w:val="00144851"/>
    <w:rsid w:val="00144AB7"/>
    <w:rsid w:val="00144B17"/>
    <w:rsid w:val="00145BC6"/>
    <w:rsid w:val="0014647D"/>
    <w:rsid w:val="001476C0"/>
    <w:rsid w:val="001478F2"/>
    <w:rsid w:val="00147DAE"/>
    <w:rsid w:val="00150325"/>
    <w:rsid w:val="0015042B"/>
    <w:rsid w:val="001505F7"/>
    <w:rsid w:val="00150614"/>
    <w:rsid w:val="00150730"/>
    <w:rsid w:val="00152300"/>
    <w:rsid w:val="0015247F"/>
    <w:rsid w:val="00153379"/>
    <w:rsid w:val="00153834"/>
    <w:rsid w:val="0015420F"/>
    <w:rsid w:val="001546D1"/>
    <w:rsid w:val="0015501B"/>
    <w:rsid w:val="00155DBC"/>
    <w:rsid w:val="00155EB1"/>
    <w:rsid w:val="00156511"/>
    <w:rsid w:val="001565F7"/>
    <w:rsid w:val="0015697D"/>
    <w:rsid w:val="00156AB1"/>
    <w:rsid w:val="00156FDC"/>
    <w:rsid w:val="00160055"/>
    <w:rsid w:val="00162260"/>
    <w:rsid w:val="00162714"/>
    <w:rsid w:val="00163542"/>
    <w:rsid w:val="0016397D"/>
    <w:rsid w:val="00163AAE"/>
    <w:rsid w:val="00164466"/>
    <w:rsid w:val="001645E9"/>
    <w:rsid w:val="00164622"/>
    <w:rsid w:val="00164F88"/>
    <w:rsid w:val="001670DD"/>
    <w:rsid w:val="001671A5"/>
    <w:rsid w:val="0016750B"/>
    <w:rsid w:val="00167862"/>
    <w:rsid w:val="00167C8C"/>
    <w:rsid w:val="00167C92"/>
    <w:rsid w:val="0017017E"/>
    <w:rsid w:val="00170A05"/>
    <w:rsid w:val="00173F8A"/>
    <w:rsid w:val="001740EB"/>
    <w:rsid w:val="0017583F"/>
    <w:rsid w:val="001776DE"/>
    <w:rsid w:val="00177975"/>
    <w:rsid w:val="00177F9E"/>
    <w:rsid w:val="00180654"/>
    <w:rsid w:val="001809F2"/>
    <w:rsid w:val="00181472"/>
    <w:rsid w:val="00181FEA"/>
    <w:rsid w:val="00182FBF"/>
    <w:rsid w:val="00182FCD"/>
    <w:rsid w:val="00184500"/>
    <w:rsid w:val="00184749"/>
    <w:rsid w:val="00184C89"/>
    <w:rsid w:val="00184D41"/>
    <w:rsid w:val="001853D7"/>
    <w:rsid w:val="0018611C"/>
    <w:rsid w:val="001862DC"/>
    <w:rsid w:val="00186653"/>
    <w:rsid w:val="001873BD"/>
    <w:rsid w:val="0019116F"/>
    <w:rsid w:val="001923AD"/>
    <w:rsid w:val="00192482"/>
    <w:rsid w:val="00192777"/>
    <w:rsid w:val="001927C6"/>
    <w:rsid w:val="001930A8"/>
    <w:rsid w:val="00193850"/>
    <w:rsid w:val="0019426C"/>
    <w:rsid w:val="00194A9F"/>
    <w:rsid w:val="00194DAE"/>
    <w:rsid w:val="00195923"/>
    <w:rsid w:val="001A17DE"/>
    <w:rsid w:val="001A277D"/>
    <w:rsid w:val="001A3005"/>
    <w:rsid w:val="001A3539"/>
    <w:rsid w:val="001A3622"/>
    <w:rsid w:val="001A3AA0"/>
    <w:rsid w:val="001A5C52"/>
    <w:rsid w:val="001A6040"/>
    <w:rsid w:val="001A666C"/>
    <w:rsid w:val="001A6778"/>
    <w:rsid w:val="001A69D5"/>
    <w:rsid w:val="001A72B4"/>
    <w:rsid w:val="001A76EA"/>
    <w:rsid w:val="001B0130"/>
    <w:rsid w:val="001B0F29"/>
    <w:rsid w:val="001B1847"/>
    <w:rsid w:val="001B4B38"/>
    <w:rsid w:val="001B723E"/>
    <w:rsid w:val="001C17C3"/>
    <w:rsid w:val="001C1D63"/>
    <w:rsid w:val="001C245C"/>
    <w:rsid w:val="001C260F"/>
    <w:rsid w:val="001C2C2E"/>
    <w:rsid w:val="001C4AE7"/>
    <w:rsid w:val="001C5460"/>
    <w:rsid w:val="001C563F"/>
    <w:rsid w:val="001C63AC"/>
    <w:rsid w:val="001C6A4D"/>
    <w:rsid w:val="001C6D4E"/>
    <w:rsid w:val="001C72A7"/>
    <w:rsid w:val="001C7B74"/>
    <w:rsid w:val="001C7E31"/>
    <w:rsid w:val="001D0A93"/>
    <w:rsid w:val="001D1253"/>
    <w:rsid w:val="001D1827"/>
    <w:rsid w:val="001D2650"/>
    <w:rsid w:val="001D3C37"/>
    <w:rsid w:val="001D3DDF"/>
    <w:rsid w:val="001D475E"/>
    <w:rsid w:val="001D54F9"/>
    <w:rsid w:val="001D5A71"/>
    <w:rsid w:val="001D5B32"/>
    <w:rsid w:val="001D5FBE"/>
    <w:rsid w:val="001D6EAB"/>
    <w:rsid w:val="001D743A"/>
    <w:rsid w:val="001D744D"/>
    <w:rsid w:val="001D7B86"/>
    <w:rsid w:val="001E0677"/>
    <w:rsid w:val="001E0922"/>
    <w:rsid w:val="001E3505"/>
    <w:rsid w:val="001E3D18"/>
    <w:rsid w:val="001E4CF5"/>
    <w:rsid w:val="001E5FF4"/>
    <w:rsid w:val="001E6154"/>
    <w:rsid w:val="001E6322"/>
    <w:rsid w:val="001E685D"/>
    <w:rsid w:val="001E74FF"/>
    <w:rsid w:val="001F0682"/>
    <w:rsid w:val="001F0DF1"/>
    <w:rsid w:val="001F16BC"/>
    <w:rsid w:val="001F3848"/>
    <w:rsid w:val="001F3E09"/>
    <w:rsid w:val="001F438F"/>
    <w:rsid w:val="001F4D92"/>
    <w:rsid w:val="001F5423"/>
    <w:rsid w:val="001F5619"/>
    <w:rsid w:val="001F56D3"/>
    <w:rsid w:val="001F71BD"/>
    <w:rsid w:val="001F7DAF"/>
    <w:rsid w:val="002003C9"/>
    <w:rsid w:val="002027C7"/>
    <w:rsid w:val="002028B9"/>
    <w:rsid w:val="00202C31"/>
    <w:rsid w:val="00203269"/>
    <w:rsid w:val="00204388"/>
    <w:rsid w:val="00204D09"/>
    <w:rsid w:val="00206109"/>
    <w:rsid w:val="002063EF"/>
    <w:rsid w:val="00206964"/>
    <w:rsid w:val="0021000D"/>
    <w:rsid w:val="0021003F"/>
    <w:rsid w:val="002113BA"/>
    <w:rsid w:val="0021197D"/>
    <w:rsid w:val="002119CE"/>
    <w:rsid w:val="00211FC4"/>
    <w:rsid w:val="002131CA"/>
    <w:rsid w:val="002146A8"/>
    <w:rsid w:val="00214D1E"/>
    <w:rsid w:val="00215565"/>
    <w:rsid w:val="00215BC6"/>
    <w:rsid w:val="00215F56"/>
    <w:rsid w:val="002160C4"/>
    <w:rsid w:val="002160E9"/>
    <w:rsid w:val="002163A7"/>
    <w:rsid w:val="00216459"/>
    <w:rsid w:val="002165D1"/>
    <w:rsid w:val="00217386"/>
    <w:rsid w:val="00220C88"/>
    <w:rsid w:val="00220CA8"/>
    <w:rsid w:val="00220D69"/>
    <w:rsid w:val="00220DF5"/>
    <w:rsid w:val="00220E6F"/>
    <w:rsid w:val="00223427"/>
    <w:rsid w:val="00223928"/>
    <w:rsid w:val="00223C05"/>
    <w:rsid w:val="00224494"/>
    <w:rsid w:val="00225465"/>
    <w:rsid w:val="00225631"/>
    <w:rsid w:val="002256A2"/>
    <w:rsid w:val="00226024"/>
    <w:rsid w:val="0022676B"/>
    <w:rsid w:val="00226A8F"/>
    <w:rsid w:val="00227F18"/>
    <w:rsid w:val="00231290"/>
    <w:rsid w:val="00232390"/>
    <w:rsid w:val="00232480"/>
    <w:rsid w:val="00232633"/>
    <w:rsid w:val="0023268B"/>
    <w:rsid w:val="002339E7"/>
    <w:rsid w:val="00233FB9"/>
    <w:rsid w:val="00234635"/>
    <w:rsid w:val="00234FB9"/>
    <w:rsid w:val="00236037"/>
    <w:rsid w:val="002360BA"/>
    <w:rsid w:val="00236284"/>
    <w:rsid w:val="0023723B"/>
    <w:rsid w:val="0024011E"/>
    <w:rsid w:val="002418C9"/>
    <w:rsid w:val="0024238B"/>
    <w:rsid w:val="00242B4D"/>
    <w:rsid w:val="00242F24"/>
    <w:rsid w:val="002451DA"/>
    <w:rsid w:val="002452CD"/>
    <w:rsid w:val="002453B2"/>
    <w:rsid w:val="00245F67"/>
    <w:rsid w:val="00246153"/>
    <w:rsid w:val="00246239"/>
    <w:rsid w:val="00250C97"/>
    <w:rsid w:val="00250CF8"/>
    <w:rsid w:val="00250EA7"/>
    <w:rsid w:val="00251135"/>
    <w:rsid w:val="00251228"/>
    <w:rsid w:val="002529A6"/>
    <w:rsid w:val="0025346E"/>
    <w:rsid w:val="002535FF"/>
    <w:rsid w:val="00253DA1"/>
    <w:rsid w:val="002542EF"/>
    <w:rsid w:val="00254A2F"/>
    <w:rsid w:val="00255319"/>
    <w:rsid w:val="00255403"/>
    <w:rsid w:val="002571F3"/>
    <w:rsid w:val="0026049E"/>
    <w:rsid w:val="002604B9"/>
    <w:rsid w:val="00260900"/>
    <w:rsid w:val="00261085"/>
    <w:rsid w:val="00261533"/>
    <w:rsid w:val="0026169B"/>
    <w:rsid w:val="002628AA"/>
    <w:rsid w:val="00262DCA"/>
    <w:rsid w:val="0026310F"/>
    <w:rsid w:val="0026510A"/>
    <w:rsid w:val="00266340"/>
    <w:rsid w:val="00266CD7"/>
    <w:rsid w:val="00266EA4"/>
    <w:rsid w:val="00270CC2"/>
    <w:rsid w:val="00271060"/>
    <w:rsid w:val="00271366"/>
    <w:rsid w:val="00271475"/>
    <w:rsid w:val="002715B6"/>
    <w:rsid w:val="002721EA"/>
    <w:rsid w:val="00272D5C"/>
    <w:rsid w:val="00272E13"/>
    <w:rsid w:val="0027364C"/>
    <w:rsid w:val="002754BE"/>
    <w:rsid w:val="00275770"/>
    <w:rsid w:val="00275930"/>
    <w:rsid w:val="0027671C"/>
    <w:rsid w:val="00280211"/>
    <w:rsid w:val="002803FF"/>
    <w:rsid w:val="0028048D"/>
    <w:rsid w:val="00280CE9"/>
    <w:rsid w:val="0028117A"/>
    <w:rsid w:val="00282AD3"/>
    <w:rsid w:val="00282D69"/>
    <w:rsid w:val="0028346D"/>
    <w:rsid w:val="00283805"/>
    <w:rsid w:val="00284045"/>
    <w:rsid w:val="00285B0E"/>
    <w:rsid w:val="00285F24"/>
    <w:rsid w:val="002862B5"/>
    <w:rsid w:val="0028690D"/>
    <w:rsid w:val="00286BCB"/>
    <w:rsid w:val="00291376"/>
    <w:rsid w:val="002914B7"/>
    <w:rsid w:val="0029182F"/>
    <w:rsid w:val="0029188B"/>
    <w:rsid w:val="00291C5E"/>
    <w:rsid w:val="00291CAB"/>
    <w:rsid w:val="0029202B"/>
    <w:rsid w:val="0029221E"/>
    <w:rsid w:val="00292899"/>
    <w:rsid w:val="00292D66"/>
    <w:rsid w:val="0029300F"/>
    <w:rsid w:val="00293686"/>
    <w:rsid w:val="00293D8B"/>
    <w:rsid w:val="00293ED9"/>
    <w:rsid w:val="002947C7"/>
    <w:rsid w:val="00295C49"/>
    <w:rsid w:val="00296485"/>
    <w:rsid w:val="00297343"/>
    <w:rsid w:val="00297AF4"/>
    <w:rsid w:val="002A0D49"/>
    <w:rsid w:val="002A1269"/>
    <w:rsid w:val="002A2C94"/>
    <w:rsid w:val="002A3A8F"/>
    <w:rsid w:val="002A3BD4"/>
    <w:rsid w:val="002A3DC8"/>
    <w:rsid w:val="002A40AB"/>
    <w:rsid w:val="002A4509"/>
    <w:rsid w:val="002A45E3"/>
    <w:rsid w:val="002A476A"/>
    <w:rsid w:val="002A47A4"/>
    <w:rsid w:val="002A47E9"/>
    <w:rsid w:val="002A5682"/>
    <w:rsid w:val="002A7A94"/>
    <w:rsid w:val="002A7C21"/>
    <w:rsid w:val="002A7DDC"/>
    <w:rsid w:val="002B0E28"/>
    <w:rsid w:val="002B12D8"/>
    <w:rsid w:val="002B1890"/>
    <w:rsid w:val="002B29A0"/>
    <w:rsid w:val="002B29F4"/>
    <w:rsid w:val="002B2E28"/>
    <w:rsid w:val="002B31D1"/>
    <w:rsid w:val="002B3469"/>
    <w:rsid w:val="002B3A86"/>
    <w:rsid w:val="002B3D4B"/>
    <w:rsid w:val="002B3E57"/>
    <w:rsid w:val="002B58C7"/>
    <w:rsid w:val="002B59C0"/>
    <w:rsid w:val="002B627A"/>
    <w:rsid w:val="002B63F8"/>
    <w:rsid w:val="002B7560"/>
    <w:rsid w:val="002C11B1"/>
    <w:rsid w:val="002C131D"/>
    <w:rsid w:val="002C18FB"/>
    <w:rsid w:val="002C260A"/>
    <w:rsid w:val="002C2DE3"/>
    <w:rsid w:val="002C31DA"/>
    <w:rsid w:val="002C47A2"/>
    <w:rsid w:val="002C4E29"/>
    <w:rsid w:val="002C5652"/>
    <w:rsid w:val="002C6278"/>
    <w:rsid w:val="002C7443"/>
    <w:rsid w:val="002D07ED"/>
    <w:rsid w:val="002D0D90"/>
    <w:rsid w:val="002D1510"/>
    <w:rsid w:val="002D2949"/>
    <w:rsid w:val="002D3710"/>
    <w:rsid w:val="002D4465"/>
    <w:rsid w:val="002D44F7"/>
    <w:rsid w:val="002D5129"/>
    <w:rsid w:val="002D5685"/>
    <w:rsid w:val="002D66E2"/>
    <w:rsid w:val="002D72FC"/>
    <w:rsid w:val="002D7391"/>
    <w:rsid w:val="002D7D5E"/>
    <w:rsid w:val="002E0BB0"/>
    <w:rsid w:val="002E0F2A"/>
    <w:rsid w:val="002E1CF2"/>
    <w:rsid w:val="002E20AB"/>
    <w:rsid w:val="002E2E43"/>
    <w:rsid w:val="002E2E67"/>
    <w:rsid w:val="002E3021"/>
    <w:rsid w:val="002E3492"/>
    <w:rsid w:val="002E3560"/>
    <w:rsid w:val="002E40C4"/>
    <w:rsid w:val="002E55DE"/>
    <w:rsid w:val="002E5D48"/>
    <w:rsid w:val="002E6A27"/>
    <w:rsid w:val="002E6BF0"/>
    <w:rsid w:val="002F03F4"/>
    <w:rsid w:val="002F150F"/>
    <w:rsid w:val="002F168A"/>
    <w:rsid w:val="002F1C72"/>
    <w:rsid w:val="002F32A4"/>
    <w:rsid w:val="002F34C1"/>
    <w:rsid w:val="002F45CB"/>
    <w:rsid w:val="002F4BF9"/>
    <w:rsid w:val="002F4DB6"/>
    <w:rsid w:val="002F519E"/>
    <w:rsid w:val="002F557B"/>
    <w:rsid w:val="002F5A79"/>
    <w:rsid w:val="002F61EC"/>
    <w:rsid w:val="002F6810"/>
    <w:rsid w:val="002F68F8"/>
    <w:rsid w:val="002F76A3"/>
    <w:rsid w:val="0030049D"/>
    <w:rsid w:val="003004D6"/>
    <w:rsid w:val="003017DC"/>
    <w:rsid w:val="00301A3D"/>
    <w:rsid w:val="00301C45"/>
    <w:rsid w:val="003021BC"/>
    <w:rsid w:val="00303B91"/>
    <w:rsid w:val="00303F76"/>
    <w:rsid w:val="00304AC6"/>
    <w:rsid w:val="00304B63"/>
    <w:rsid w:val="00304D22"/>
    <w:rsid w:val="003056E7"/>
    <w:rsid w:val="003066D3"/>
    <w:rsid w:val="00306EBD"/>
    <w:rsid w:val="0030719D"/>
    <w:rsid w:val="00307BCD"/>
    <w:rsid w:val="003100F1"/>
    <w:rsid w:val="003103B8"/>
    <w:rsid w:val="0031042A"/>
    <w:rsid w:val="00310A47"/>
    <w:rsid w:val="00310B11"/>
    <w:rsid w:val="00311088"/>
    <w:rsid w:val="00311482"/>
    <w:rsid w:val="003114A4"/>
    <w:rsid w:val="003114D6"/>
    <w:rsid w:val="003114E5"/>
    <w:rsid w:val="003118BE"/>
    <w:rsid w:val="00311E70"/>
    <w:rsid w:val="003126BC"/>
    <w:rsid w:val="003126D4"/>
    <w:rsid w:val="00312D69"/>
    <w:rsid w:val="0031381F"/>
    <w:rsid w:val="003138C2"/>
    <w:rsid w:val="00313916"/>
    <w:rsid w:val="00314A02"/>
    <w:rsid w:val="00315139"/>
    <w:rsid w:val="00315849"/>
    <w:rsid w:val="00315B62"/>
    <w:rsid w:val="00316721"/>
    <w:rsid w:val="00316B5C"/>
    <w:rsid w:val="00316F01"/>
    <w:rsid w:val="00320203"/>
    <w:rsid w:val="00320729"/>
    <w:rsid w:val="0032098C"/>
    <w:rsid w:val="003214EC"/>
    <w:rsid w:val="00321C16"/>
    <w:rsid w:val="00321DFD"/>
    <w:rsid w:val="0032363E"/>
    <w:rsid w:val="00323962"/>
    <w:rsid w:val="0032477B"/>
    <w:rsid w:val="00324DA6"/>
    <w:rsid w:val="00324DC6"/>
    <w:rsid w:val="0032587B"/>
    <w:rsid w:val="00325B39"/>
    <w:rsid w:val="00326356"/>
    <w:rsid w:val="003265A7"/>
    <w:rsid w:val="00327290"/>
    <w:rsid w:val="00327629"/>
    <w:rsid w:val="00327DA8"/>
    <w:rsid w:val="003301FB"/>
    <w:rsid w:val="00332ADE"/>
    <w:rsid w:val="00332D9F"/>
    <w:rsid w:val="003341FE"/>
    <w:rsid w:val="003353B8"/>
    <w:rsid w:val="003374EE"/>
    <w:rsid w:val="00340C30"/>
    <w:rsid w:val="003413B8"/>
    <w:rsid w:val="00341480"/>
    <w:rsid w:val="0034175B"/>
    <w:rsid w:val="003422BC"/>
    <w:rsid w:val="00342866"/>
    <w:rsid w:val="00342AEC"/>
    <w:rsid w:val="00342E8A"/>
    <w:rsid w:val="003434E0"/>
    <w:rsid w:val="00343EE7"/>
    <w:rsid w:val="00344557"/>
    <w:rsid w:val="003453C8"/>
    <w:rsid w:val="00346469"/>
    <w:rsid w:val="0035023C"/>
    <w:rsid w:val="0035031C"/>
    <w:rsid w:val="00350DBF"/>
    <w:rsid w:val="00350FDC"/>
    <w:rsid w:val="0035235F"/>
    <w:rsid w:val="00352BB1"/>
    <w:rsid w:val="00352CBF"/>
    <w:rsid w:val="00354775"/>
    <w:rsid w:val="0035492C"/>
    <w:rsid w:val="00355C45"/>
    <w:rsid w:val="003562AE"/>
    <w:rsid w:val="003574C9"/>
    <w:rsid w:val="00360B25"/>
    <w:rsid w:val="003610B7"/>
    <w:rsid w:val="0036394D"/>
    <w:rsid w:val="0036420C"/>
    <w:rsid w:val="00365937"/>
    <w:rsid w:val="00365D23"/>
    <w:rsid w:val="00366069"/>
    <w:rsid w:val="003663BF"/>
    <w:rsid w:val="0036661C"/>
    <w:rsid w:val="00366F11"/>
    <w:rsid w:val="00367717"/>
    <w:rsid w:val="00367E12"/>
    <w:rsid w:val="003700EB"/>
    <w:rsid w:val="00370441"/>
    <w:rsid w:val="00370FB0"/>
    <w:rsid w:val="00371B83"/>
    <w:rsid w:val="0037269C"/>
    <w:rsid w:val="00372AAF"/>
    <w:rsid w:val="00373016"/>
    <w:rsid w:val="0037476A"/>
    <w:rsid w:val="003754AC"/>
    <w:rsid w:val="003755CC"/>
    <w:rsid w:val="003758F5"/>
    <w:rsid w:val="003763D6"/>
    <w:rsid w:val="003769F1"/>
    <w:rsid w:val="003772DE"/>
    <w:rsid w:val="003824B2"/>
    <w:rsid w:val="00383660"/>
    <w:rsid w:val="00383D86"/>
    <w:rsid w:val="00384AF2"/>
    <w:rsid w:val="00384E50"/>
    <w:rsid w:val="00385740"/>
    <w:rsid w:val="00385AFC"/>
    <w:rsid w:val="00386D50"/>
    <w:rsid w:val="00386EDA"/>
    <w:rsid w:val="00386FB7"/>
    <w:rsid w:val="003872DB"/>
    <w:rsid w:val="00387D2C"/>
    <w:rsid w:val="00390A1B"/>
    <w:rsid w:val="00391411"/>
    <w:rsid w:val="00391C59"/>
    <w:rsid w:val="00392DD7"/>
    <w:rsid w:val="0039306D"/>
    <w:rsid w:val="003930D7"/>
    <w:rsid w:val="00393A92"/>
    <w:rsid w:val="003948B1"/>
    <w:rsid w:val="0039498A"/>
    <w:rsid w:val="0039507D"/>
    <w:rsid w:val="00395E98"/>
    <w:rsid w:val="00396E7C"/>
    <w:rsid w:val="003976BA"/>
    <w:rsid w:val="003A11A2"/>
    <w:rsid w:val="003A14EB"/>
    <w:rsid w:val="003A1ED7"/>
    <w:rsid w:val="003A207F"/>
    <w:rsid w:val="003A24C9"/>
    <w:rsid w:val="003A26D8"/>
    <w:rsid w:val="003A2F0F"/>
    <w:rsid w:val="003A2FF1"/>
    <w:rsid w:val="003A3018"/>
    <w:rsid w:val="003A3B8C"/>
    <w:rsid w:val="003A4F5D"/>
    <w:rsid w:val="003A6216"/>
    <w:rsid w:val="003A6998"/>
    <w:rsid w:val="003A7361"/>
    <w:rsid w:val="003A74F8"/>
    <w:rsid w:val="003A7E3E"/>
    <w:rsid w:val="003B05BF"/>
    <w:rsid w:val="003B082F"/>
    <w:rsid w:val="003B089E"/>
    <w:rsid w:val="003B1CBA"/>
    <w:rsid w:val="003B1D83"/>
    <w:rsid w:val="003B2DDC"/>
    <w:rsid w:val="003B3140"/>
    <w:rsid w:val="003B4759"/>
    <w:rsid w:val="003B541C"/>
    <w:rsid w:val="003B7261"/>
    <w:rsid w:val="003B7511"/>
    <w:rsid w:val="003B7AAF"/>
    <w:rsid w:val="003B7E54"/>
    <w:rsid w:val="003B7EE1"/>
    <w:rsid w:val="003C1A7D"/>
    <w:rsid w:val="003C2006"/>
    <w:rsid w:val="003C23D7"/>
    <w:rsid w:val="003C23DC"/>
    <w:rsid w:val="003C2622"/>
    <w:rsid w:val="003C2A91"/>
    <w:rsid w:val="003C2E32"/>
    <w:rsid w:val="003C3568"/>
    <w:rsid w:val="003C4D4F"/>
    <w:rsid w:val="003C4EE1"/>
    <w:rsid w:val="003C514C"/>
    <w:rsid w:val="003C6410"/>
    <w:rsid w:val="003D0740"/>
    <w:rsid w:val="003D0B7B"/>
    <w:rsid w:val="003D0B99"/>
    <w:rsid w:val="003D0C45"/>
    <w:rsid w:val="003D1516"/>
    <w:rsid w:val="003D1999"/>
    <w:rsid w:val="003D2E2E"/>
    <w:rsid w:val="003D3376"/>
    <w:rsid w:val="003D3734"/>
    <w:rsid w:val="003D39A9"/>
    <w:rsid w:val="003D4746"/>
    <w:rsid w:val="003D5BF1"/>
    <w:rsid w:val="003D5F30"/>
    <w:rsid w:val="003D6F71"/>
    <w:rsid w:val="003D71BA"/>
    <w:rsid w:val="003D76AD"/>
    <w:rsid w:val="003E0154"/>
    <w:rsid w:val="003E050B"/>
    <w:rsid w:val="003E116B"/>
    <w:rsid w:val="003E13BE"/>
    <w:rsid w:val="003E1E6F"/>
    <w:rsid w:val="003E25F3"/>
    <w:rsid w:val="003E2980"/>
    <w:rsid w:val="003E3BC9"/>
    <w:rsid w:val="003E3C4F"/>
    <w:rsid w:val="003E3F32"/>
    <w:rsid w:val="003E5457"/>
    <w:rsid w:val="003E6780"/>
    <w:rsid w:val="003E6A82"/>
    <w:rsid w:val="003E7F79"/>
    <w:rsid w:val="003F0493"/>
    <w:rsid w:val="003F07C4"/>
    <w:rsid w:val="003F0A61"/>
    <w:rsid w:val="003F1A3E"/>
    <w:rsid w:val="003F2CAA"/>
    <w:rsid w:val="003F416E"/>
    <w:rsid w:val="003F4BDF"/>
    <w:rsid w:val="003F5EA5"/>
    <w:rsid w:val="003F68AA"/>
    <w:rsid w:val="003F71DC"/>
    <w:rsid w:val="003F7342"/>
    <w:rsid w:val="004006DB"/>
    <w:rsid w:val="00400BAE"/>
    <w:rsid w:val="004026CD"/>
    <w:rsid w:val="00402F54"/>
    <w:rsid w:val="004039F2"/>
    <w:rsid w:val="00405189"/>
    <w:rsid w:val="0040539C"/>
    <w:rsid w:val="00405439"/>
    <w:rsid w:val="00405DC1"/>
    <w:rsid w:val="004062BD"/>
    <w:rsid w:val="004068E6"/>
    <w:rsid w:val="0040762C"/>
    <w:rsid w:val="004078A3"/>
    <w:rsid w:val="00407E5E"/>
    <w:rsid w:val="0041094F"/>
    <w:rsid w:val="00410F7E"/>
    <w:rsid w:val="00411022"/>
    <w:rsid w:val="00411B16"/>
    <w:rsid w:val="00412338"/>
    <w:rsid w:val="004128E2"/>
    <w:rsid w:val="00412970"/>
    <w:rsid w:val="00412D97"/>
    <w:rsid w:val="004140F0"/>
    <w:rsid w:val="00414112"/>
    <w:rsid w:val="00414E15"/>
    <w:rsid w:val="00415073"/>
    <w:rsid w:val="004163F5"/>
    <w:rsid w:val="00417D57"/>
    <w:rsid w:val="00420150"/>
    <w:rsid w:val="00420226"/>
    <w:rsid w:val="0042060C"/>
    <w:rsid w:val="004213B5"/>
    <w:rsid w:val="00421975"/>
    <w:rsid w:val="004235DF"/>
    <w:rsid w:val="00423A79"/>
    <w:rsid w:val="004241D4"/>
    <w:rsid w:val="00425329"/>
    <w:rsid w:val="00426548"/>
    <w:rsid w:val="004270C4"/>
    <w:rsid w:val="00427563"/>
    <w:rsid w:val="004276EF"/>
    <w:rsid w:val="004277B9"/>
    <w:rsid w:val="004307AA"/>
    <w:rsid w:val="00430B3C"/>
    <w:rsid w:val="00430D0E"/>
    <w:rsid w:val="00431B2B"/>
    <w:rsid w:val="00432CF4"/>
    <w:rsid w:val="00433797"/>
    <w:rsid w:val="00433EBE"/>
    <w:rsid w:val="004340A0"/>
    <w:rsid w:val="00434276"/>
    <w:rsid w:val="00434940"/>
    <w:rsid w:val="00435093"/>
    <w:rsid w:val="00435256"/>
    <w:rsid w:val="00435383"/>
    <w:rsid w:val="004358F0"/>
    <w:rsid w:val="00437656"/>
    <w:rsid w:val="00441105"/>
    <w:rsid w:val="00441208"/>
    <w:rsid w:val="00441331"/>
    <w:rsid w:val="00441938"/>
    <w:rsid w:val="00441C6E"/>
    <w:rsid w:val="00441EA0"/>
    <w:rsid w:val="00441EDE"/>
    <w:rsid w:val="004425B8"/>
    <w:rsid w:val="00442DB2"/>
    <w:rsid w:val="00443244"/>
    <w:rsid w:val="004441FB"/>
    <w:rsid w:val="00444C9C"/>
    <w:rsid w:val="004451B8"/>
    <w:rsid w:val="0044546F"/>
    <w:rsid w:val="00445936"/>
    <w:rsid w:val="004476FF"/>
    <w:rsid w:val="00447CCA"/>
    <w:rsid w:val="00450DE2"/>
    <w:rsid w:val="0045100D"/>
    <w:rsid w:val="00452142"/>
    <w:rsid w:val="004526AE"/>
    <w:rsid w:val="00452731"/>
    <w:rsid w:val="00452778"/>
    <w:rsid w:val="00452A10"/>
    <w:rsid w:val="00453754"/>
    <w:rsid w:val="00454126"/>
    <w:rsid w:val="00454F90"/>
    <w:rsid w:val="0045520D"/>
    <w:rsid w:val="00455BA7"/>
    <w:rsid w:val="004562A7"/>
    <w:rsid w:val="004562FA"/>
    <w:rsid w:val="004571B2"/>
    <w:rsid w:val="004574C2"/>
    <w:rsid w:val="00457F7F"/>
    <w:rsid w:val="004602D8"/>
    <w:rsid w:val="00460850"/>
    <w:rsid w:val="004611E4"/>
    <w:rsid w:val="00462203"/>
    <w:rsid w:val="00462BC2"/>
    <w:rsid w:val="0046341F"/>
    <w:rsid w:val="00463F8B"/>
    <w:rsid w:val="00464038"/>
    <w:rsid w:val="004640BC"/>
    <w:rsid w:val="00464345"/>
    <w:rsid w:val="00464AFE"/>
    <w:rsid w:val="0046534A"/>
    <w:rsid w:val="004663FC"/>
    <w:rsid w:val="00467493"/>
    <w:rsid w:val="00467A1F"/>
    <w:rsid w:val="00470CED"/>
    <w:rsid w:val="00471238"/>
    <w:rsid w:val="004718B8"/>
    <w:rsid w:val="00471AEB"/>
    <w:rsid w:val="00472420"/>
    <w:rsid w:val="00475A77"/>
    <w:rsid w:val="00476823"/>
    <w:rsid w:val="00480B03"/>
    <w:rsid w:val="00480F67"/>
    <w:rsid w:val="004814E2"/>
    <w:rsid w:val="00481AAC"/>
    <w:rsid w:val="00482375"/>
    <w:rsid w:val="004825EF"/>
    <w:rsid w:val="004829B2"/>
    <w:rsid w:val="00482D99"/>
    <w:rsid w:val="004834EB"/>
    <w:rsid w:val="004836AE"/>
    <w:rsid w:val="004841B4"/>
    <w:rsid w:val="004846C2"/>
    <w:rsid w:val="004849FF"/>
    <w:rsid w:val="00484C7C"/>
    <w:rsid w:val="004857FC"/>
    <w:rsid w:val="004859E8"/>
    <w:rsid w:val="00487E58"/>
    <w:rsid w:val="0049024C"/>
    <w:rsid w:val="00490C7A"/>
    <w:rsid w:val="00490F7C"/>
    <w:rsid w:val="00491072"/>
    <w:rsid w:val="0049165C"/>
    <w:rsid w:val="00492169"/>
    <w:rsid w:val="00492192"/>
    <w:rsid w:val="00493533"/>
    <w:rsid w:val="00494245"/>
    <w:rsid w:val="0049480B"/>
    <w:rsid w:val="00494D54"/>
    <w:rsid w:val="00495134"/>
    <w:rsid w:val="00495311"/>
    <w:rsid w:val="004955F9"/>
    <w:rsid w:val="004958F0"/>
    <w:rsid w:val="00495A3E"/>
    <w:rsid w:val="00496918"/>
    <w:rsid w:val="00497CBC"/>
    <w:rsid w:val="004A12DB"/>
    <w:rsid w:val="004A19FF"/>
    <w:rsid w:val="004A1C3C"/>
    <w:rsid w:val="004A1DCD"/>
    <w:rsid w:val="004A2B15"/>
    <w:rsid w:val="004A3025"/>
    <w:rsid w:val="004A3EFC"/>
    <w:rsid w:val="004A4021"/>
    <w:rsid w:val="004A493A"/>
    <w:rsid w:val="004A5808"/>
    <w:rsid w:val="004A59FB"/>
    <w:rsid w:val="004A5A64"/>
    <w:rsid w:val="004A5BCE"/>
    <w:rsid w:val="004A7A96"/>
    <w:rsid w:val="004A7B75"/>
    <w:rsid w:val="004B073F"/>
    <w:rsid w:val="004B27FD"/>
    <w:rsid w:val="004B3696"/>
    <w:rsid w:val="004B3894"/>
    <w:rsid w:val="004B3AF1"/>
    <w:rsid w:val="004B3C12"/>
    <w:rsid w:val="004B3F9B"/>
    <w:rsid w:val="004B45D1"/>
    <w:rsid w:val="004B4769"/>
    <w:rsid w:val="004B4BE0"/>
    <w:rsid w:val="004B5248"/>
    <w:rsid w:val="004B627E"/>
    <w:rsid w:val="004B78F5"/>
    <w:rsid w:val="004B7938"/>
    <w:rsid w:val="004B7AF1"/>
    <w:rsid w:val="004B7CE8"/>
    <w:rsid w:val="004C0059"/>
    <w:rsid w:val="004C0DEE"/>
    <w:rsid w:val="004C10D7"/>
    <w:rsid w:val="004C159E"/>
    <w:rsid w:val="004C1EC7"/>
    <w:rsid w:val="004C20A0"/>
    <w:rsid w:val="004C2EE1"/>
    <w:rsid w:val="004C3351"/>
    <w:rsid w:val="004C47E0"/>
    <w:rsid w:val="004C607F"/>
    <w:rsid w:val="004C611E"/>
    <w:rsid w:val="004C68D9"/>
    <w:rsid w:val="004C6CCD"/>
    <w:rsid w:val="004C7DA9"/>
    <w:rsid w:val="004D066D"/>
    <w:rsid w:val="004D112E"/>
    <w:rsid w:val="004D2640"/>
    <w:rsid w:val="004D3C2D"/>
    <w:rsid w:val="004D47B9"/>
    <w:rsid w:val="004D48A2"/>
    <w:rsid w:val="004D4E77"/>
    <w:rsid w:val="004D5DC0"/>
    <w:rsid w:val="004D607D"/>
    <w:rsid w:val="004D62A6"/>
    <w:rsid w:val="004D6955"/>
    <w:rsid w:val="004D7076"/>
    <w:rsid w:val="004D7757"/>
    <w:rsid w:val="004E04A5"/>
    <w:rsid w:val="004E0B3C"/>
    <w:rsid w:val="004E266E"/>
    <w:rsid w:val="004E26BC"/>
    <w:rsid w:val="004E2A3B"/>
    <w:rsid w:val="004E2E17"/>
    <w:rsid w:val="004E330B"/>
    <w:rsid w:val="004E3B8D"/>
    <w:rsid w:val="004E4411"/>
    <w:rsid w:val="004E4EB2"/>
    <w:rsid w:val="004E5BEF"/>
    <w:rsid w:val="004E67F5"/>
    <w:rsid w:val="004E68CF"/>
    <w:rsid w:val="004F004D"/>
    <w:rsid w:val="004F0C57"/>
    <w:rsid w:val="004F1204"/>
    <w:rsid w:val="004F367B"/>
    <w:rsid w:val="004F4059"/>
    <w:rsid w:val="004F4336"/>
    <w:rsid w:val="004F638E"/>
    <w:rsid w:val="004F6A1E"/>
    <w:rsid w:val="004F6BF4"/>
    <w:rsid w:val="004F6E00"/>
    <w:rsid w:val="00500A2E"/>
    <w:rsid w:val="0050157E"/>
    <w:rsid w:val="00502054"/>
    <w:rsid w:val="00502641"/>
    <w:rsid w:val="00502933"/>
    <w:rsid w:val="00502D9F"/>
    <w:rsid w:val="00504C08"/>
    <w:rsid w:val="00505E32"/>
    <w:rsid w:val="00506B71"/>
    <w:rsid w:val="00507603"/>
    <w:rsid w:val="00510D71"/>
    <w:rsid w:val="0051104D"/>
    <w:rsid w:val="0051154F"/>
    <w:rsid w:val="00511741"/>
    <w:rsid w:val="00511D16"/>
    <w:rsid w:val="00511EAB"/>
    <w:rsid w:val="005126B3"/>
    <w:rsid w:val="00512B8D"/>
    <w:rsid w:val="00513DD3"/>
    <w:rsid w:val="00515070"/>
    <w:rsid w:val="00515BFA"/>
    <w:rsid w:val="00515FBA"/>
    <w:rsid w:val="005166D2"/>
    <w:rsid w:val="00517040"/>
    <w:rsid w:val="00517197"/>
    <w:rsid w:val="005204C7"/>
    <w:rsid w:val="00521ED4"/>
    <w:rsid w:val="0052259A"/>
    <w:rsid w:val="0052357D"/>
    <w:rsid w:val="00523D4C"/>
    <w:rsid w:val="0052471B"/>
    <w:rsid w:val="005256E3"/>
    <w:rsid w:val="00525847"/>
    <w:rsid w:val="0052593E"/>
    <w:rsid w:val="00526600"/>
    <w:rsid w:val="00526A83"/>
    <w:rsid w:val="00526E3A"/>
    <w:rsid w:val="0052788A"/>
    <w:rsid w:val="00527A19"/>
    <w:rsid w:val="00530628"/>
    <w:rsid w:val="005308EF"/>
    <w:rsid w:val="00530AFF"/>
    <w:rsid w:val="00532C1A"/>
    <w:rsid w:val="00533011"/>
    <w:rsid w:val="005338BE"/>
    <w:rsid w:val="00533A89"/>
    <w:rsid w:val="005345E9"/>
    <w:rsid w:val="00534BE8"/>
    <w:rsid w:val="0053517E"/>
    <w:rsid w:val="00535D16"/>
    <w:rsid w:val="00535D29"/>
    <w:rsid w:val="0053665B"/>
    <w:rsid w:val="00536BD6"/>
    <w:rsid w:val="00536C9E"/>
    <w:rsid w:val="00537F03"/>
    <w:rsid w:val="0054016D"/>
    <w:rsid w:val="00540311"/>
    <w:rsid w:val="00540C39"/>
    <w:rsid w:val="0054182B"/>
    <w:rsid w:val="00541A76"/>
    <w:rsid w:val="00541C84"/>
    <w:rsid w:val="00542944"/>
    <w:rsid w:val="00542BBE"/>
    <w:rsid w:val="00542FE4"/>
    <w:rsid w:val="005434B7"/>
    <w:rsid w:val="00543BFF"/>
    <w:rsid w:val="0054501B"/>
    <w:rsid w:val="0054527B"/>
    <w:rsid w:val="00545452"/>
    <w:rsid w:val="00546B3E"/>
    <w:rsid w:val="00547609"/>
    <w:rsid w:val="005507EC"/>
    <w:rsid w:val="005519AB"/>
    <w:rsid w:val="0055299F"/>
    <w:rsid w:val="00552ACE"/>
    <w:rsid w:val="0055331D"/>
    <w:rsid w:val="00553B55"/>
    <w:rsid w:val="005541CE"/>
    <w:rsid w:val="00554B79"/>
    <w:rsid w:val="00554D81"/>
    <w:rsid w:val="00554E5F"/>
    <w:rsid w:val="005555D7"/>
    <w:rsid w:val="00555954"/>
    <w:rsid w:val="00555F46"/>
    <w:rsid w:val="005562FD"/>
    <w:rsid w:val="00556944"/>
    <w:rsid w:val="00556ED1"/>
    <w:rsid w:val="0055710C"/>
    <w:rsid w:val="0055736B"/>
    <w:rsid w:val="005604B4"/>
    <w:rsid w:val="0056075A"/>
    <w:rsid w:val="0056075C"/>
    <w:rsid w:val="0056078F"/>
    <w:rsid w:val="005607A5"/>
    <w:rsid w:val="00560E41"/>
    <w:rsid w:val="00560E4A"/>
    <w:rsid w:val="0056152A"/>
    <w:rsid w:val="00561DA9"/>
    <w:rsid w:val="0056201E"/>
    <w:rsid w:val="00562B09"/>
    <w:rsid w:val="005632DA"/>
    <w:rsid w:val="0056394D"/>
    <w:rsid w:val="00563FD0"/>
    <w:rsid w:val="0056548B"/>
    <w:rsid w:val="005654DD"/>
    <w:rsid w:val="005659A1"/>
    <w:rsid w:val="00565B29"/>
    <w:rsid w:val="00566B48"/>
    <w:rsid w:val="0056766F"/>
    <w:rsid w:val="00567BDC"/>
    <w:rsid w:val="0057041D"/>
    <w:rsid w:val="005705F9"/>
    <w:rsid w:val="00572592"/>
    <w:rsid w:val="00573BB8"/>
    <w:rsid w:val="00573FB3"/>
    <w:rsid w:val="005741CF"/>
    <w:rsid w:val="00574C57"/>
    <w:rsid w:val="005752BB"/>
    <w:rsid w:val="005754E6"/>
    <w:rsid w:val="0057588C"/>
    <w:rsid w:val="005759EF"/>
    <w:rsid w:val="005764AE"/>
    <w:rsid w:val="00576AFD"/>
    <w:rsid w:val="005779CE"/>
    <w:rsid w:val="00580E57"/>
    <w:rsid w:val="00581BC7"/>
    <w:rsid w:val="00581EF1"/>
    <w:rsid w:val="00582F5B"/>
    <w:rsid w:val="005835BF"/>
    <w:rsid w:val="0058503A"/>
    <w:rsid w:val="005855C6"/>
    <w:rsid w:val="005862AB"/>
    <w:rsid w:val="00586597"/>
    <w:rsid w:val="005865F5"/>
    <w:rsid w:val="00586D75"/>
    <w:rsid w:val="005872A8"/>
    <w:rsid w:val="00587740"/>
    <w:rsid w:val="0058797D"/>
    <w:rsid w:val="005879F0"/>
    <w:rsid w:val="00587F80"/>
    <w:rsid w:val="0059016B"/>
    <w:rsid w:val="005904D2"/>
    <w:rsid w:val="00590CEA"/>
    <w:rsid w:val="005916E0"/>
    <w:rsid w:val="00591FD9"/>
    <w:rsid w:val="005921B3"/>
    <w:rsid w:val="0059225C"/>
    <w:rsid w:val="00592606"/>
    <w:rsid w:val="00593C9E"/>
    <w:rsid w:val="00595CF9"/>
    <w:rsid w:val="0059736D"/>
    <w:rsid w:val="005978C0"/>
    <w:rsid w:val="005978E9"/>
    <w:rsid w:val="005A0174"/>
    <w:rsid w:val="005A042A"/>
    <w:rsid w:val="005A0A4B"/>
    <w:rsid w:val="005A0A4D"/>
    <w:rsid w:val="005A0DDD"/>
    <w:rsid w:val="005A0E33"/>
    <w:rsid w:val="005A1F4F"/>
    <w:rsid w:val="005A26F7"/>
    <w:rsid w:val="005A28AE"/>
    <w:rsid w:val="005A2BE6"/>
    <w:rsid w:val="005A2CF9"/>
    <w:rsid w:val="005A2FD3"/>
    <w:rsid w:val="005A32EA"/>
    <w:rsid w:val="005A3738"/>
    <w:rsid w:val="005A3B5E"/>
    <w:rsid w:val="005A3D5A"/>
    <w:rsid w:val="005A440A"/>
    <w:rsid w:val="005A5814"/>
    <w:rsid w:val="005A636D"/>
    <w:rsid w:val="005A6563"/>
    <w:rsid w:val="005A780F"/>
    <w:rsid w:val="005B0992"/>
    <w:rsid w:val="005B0BD9"/>
    <w:rsid w:val="005B1206"/>
    <w:rsid w:val="005B17F6"/>
    <w:rsid w:val="005B2B24"/>
    <w:rsid w:val="005B2EEF"/>
    <w:rsid w:val="005B4E96"/>
    <w:rsid w:val="005B6980"/>
    <w:rsid w:val="005B7A19"/>
    <w:rsid w:val="005B7E67"/>
    <w:rsid w:val="005C0250"/>
    <w:rsid w:val="005C14A4"/>
    <w:rsid w:val="005C154E"/>
    <w:rsid w:val="005C1A8A"/>
    <w:rsid w:val="005C20E0"/>
    <w:rsid w:val="005C297E"/>
    <w:rsid w:val="005C365E"/>
    <w:rsid w:val="005C36E3"/>
    <w:rsid w:val="005C3DC2"/>
    <w:rsid w:val="005C4676"/>
    <w:rsid w:val="005C52CD"/>
    <w:rsid w:val="005C701D"/>
    <w:rsid w:val="005D1B27"/>
    <w:rsid w:val="005D2122"/>
    <w:rsid w:val="005D2D33"/>
    <w:rsid w:val="005D3BD6"/>
    <w:rsid w:val="005D3E5B"/>
    <w:rsid w:val="005D4879"/>
    <w:rsid w:val="005D50CC"/>
    <w:rsid w:val="005D52C0"/>
    <w:rsid w:val="005D5622"/>
    <w:rsid w:val="005D5FB7"/>
    <w:rsid w:val="005D6C5A"/>
    <w:rsid w:val="005D7828"/>
    <w:rsid w:val="005D783A"/>
    <w:rsid w:val="005D78ED"/>
    <w:rsid w:val="005E2154"/>
    <w:rsid w:val="005E2BF9"/>
    <w:rsid w:val="005E315E"/>
    <w:rsid w:val="005E3E85"/>
    <w:rsid w:val="005E5246"/>
    <w:rsid w:val="005E6420"/>
    <w:rsid w:val="005E6661"/>
    <w:rsid w:val="005E67A5"/>
    <w:rsid w:val="005E6CB7"/>
    <w:rsid w:val="005E6E53"/>
    <w:rsid w:val="005E72E4"/>
    <w:rsid w:val="005E7B06"/>
    <w:rsid w:val="005F0B51"/>
    <w:rsid w:val="005F21BD"/>
    <w:rsid w:val="005F23E8"/>
    <w:rsid w:val="005F256A"/>
    <w:rsid w:val="005F29BD"/>
    <w:rsid w:val="005F3CC9"/>
    <w:rsid w:val="005F4407"/>
    <w:rsid w:val="005F4AF8"/>
    <w:rsid w:val="005F4EC0"/>
    <w:rsid w:val="005F5BFC"/>
    <w:rsid w:val="005F6138"/>
    <w:rsid w:val="005F6981"/>
    <w:rsid w:val="005F6AE6"/>
    <w:rsid w:val="006018B2"/>
    <w:rsid w:val="00601EE7"/>
    <w:rsid w:val="00602234"/>
    <w:rsid w:val="00602371"/>
    <w:rsid w:val="0060307E"/>
    <w:rsid w:val="00604314"/>
    <w:rsid w:val="00604365"/>
    <w:rsid w:val="00604BFA"/>
    <w:rsid w:val="00604D74"/>
    <w:rsid w:val="0060505B"/>
    <w:rsid w:val="006053C8"/>
    <w:rsid w:val="006055EC"/>
    <w:rsid w:val="0060594F"/>
    <w:rsid w:val="0060597E"/>
    <w:rsid w:val="006071DA"/>
    <w:rsid w:val="0060761F"/>
    <w:rsid w:val="0061035F"/>
    <w:rsid w:val="00610F5B"/>
    <w:rsid w:val="00611439"/>
    <w:rsid w:val="00611EED"/>
    <w:rsid w:val="00612112"/>
    <w:rsid w:val="00612DF6"/>
    <w:rsid w:val="00613615"/>
    <w:rsid w:val="00613A29"/>
    <w:rsid w:val="00615161"/>
    <w:rsid w:val="00617A25"/>
    <w:rsid w:val="00617D7C"/>
    <w:rsid w:val="00617EB1"/>
    <w:rsid w:val="0062019C"/>
    <w:rsid w:val="00620364"/>
    <w:rsid w:val="0062059C"/>
    <w:rsid w:val="006208D1"/>
    <w:rsid w:val="00620A56"/>
    <w:rsid w:val="006212F3"/>
    <w:rsid w:val="006218FD"/>
    <w:rsid w:val="00622B7E"/>
    <w:rsid w:val="006231BC"/>
    <w:rsid w:val="00623611"/>
    <w:rsid w:val="006239A9"/>
    <w:rsid w:val="00623B59"/>
    <w:rsid w:val="00623B9D"/>
    <w:rsid w:val="00624A09"/>
    <w:rsid w:val="00624C52"/>
    <w:rsid w:val="006251A0"/>
    <w:rsid w:val="0062729A"/>
    <w:rsid w:val="00627EEE"/>
    <w:rsid w:val="00627FC2"/>
    <w:rsid w:val="00630797"/>
    <w:rsid w:val="00630884"/>
    <w:rsid w:val="00630EF7"/>
    <w:rsid w:val="00631144"/>
    <w:rsid w:val="00631283"/>
    <w:rsid w:val="006314B5"/>
    <w:rsid w:val="006327B1"/>
    <w:rsid w:val="006328F5"/>
    <w:rsid w:val="006345D9"/>
    <w:rsid w:val="00634C9A"/>
    <w:rsid w:val="006350B9"/>
    <w:rsid w:val="0063577B"/>
    <w:rsid w:val="00635B33"/>
    <w:rsid w:val="00635F90"/>
    <w:rsid w:val="006367EB"/>
    <w:rsid w:val="00636A70"/>
    <w:rsid w:val="006371CE"/>
    <w:rsid w:val="00637A9A"/>
    <w:rsid w:val="006400E4"/>
    <w:rsid w:val="0064155C"/>
    <w:rsid w:val="00641573"/>
    <w:rsid w:val="00641B2D"/>
    <w:rsid w:val="00642BFE"/>
    <w:rsid w:val="006432C1"/>
    <w:rsid w:val="006436B9"/>
    <w:rsid w:val="00643F72"/>
    <w:rsid w:val="00644E40"/>
    <w:rsid w:val="00647E5E"/>
    <w:rsid w:val="006511FC"/>
    <w:rsid w:val="00651253"/>
    <w:rsid w:val="00651507"/>
    <w:rsid w:val="00651AD7"/>
    <w:rsid w:val="0065254E"/>
    <w:rsid w:val="00653425"/>
    <w:rsid w:val="0065347D"/>
    <w:rsid w:val="00653AD6"/>
    <w:rsid w:val="00654070"/>
    <w:rsid w:val="00654B4B"/>
    <w:rsid w:val="00654C93"/>
    <w:rsid w:val="00654F49"/>
    <w:rsid w:val="00656113"/>
    <w:rsid w:val="00656816"/>
    <w:rsid w:val="00656B46"/>
    <w:rsid w:val="00656F7E"/>
    <w:rsid w:val="0065759C"/>
    <w:rsid w:val="006575F3"/>
    <w:rsid w:val="00657760"/>
    <w:rsid w:val="00657CDF"/>
    <w:rsid w:val="0066165A"/>
    <w:rsid w:val="00661862"/>
    <w:rsid w:val="00662A5B"/>
    <w:rsid w:val="00662DC6"/>
    <w:rsid w:val="006638BF"/>
    <w:rsid w:val="00665167"/>
    <w:rsid w:val="00667773"/>
    <w:rsid w:val="00667CC6"/>
    <w:rsid w:val="00667DF4"/>
    <w:rsid w:val="00667E3A"/>
    <w:rsid w:val="0067059C"/>
    <w:rsid w:val="0067434B"/>
    <w:rsid w:val="00674D18"/>
    <w:rsid w:val="006759C6"/>
    <w:rsid w:val="00676F13"/>
    <w:rsid w:val="00677248"/>
    <w:rsid w:val="00677A85"/>
    <w:rsid w:val="00677C16"/>
    <w:rsid w:val="00677DD0"/>
    <w:rsid w:val="00677FCD"/>
    <w:rsid w:val="0068253F"/>
    <w:rsid w:val="0068273A"/>
    <w:rsid w:val="00682BC0"/>
    <w:rsid w:val="00683D8D"/>
    <w:rsid w:val="00683DED"/>
    <w:rsid w:val="0068439A"/>
    <w:rsid w:val="0068448E"/>
    <w:rsid w:val="00684957"/>
    <w:rsid w:val="006856FF"/>
    <w:rsid w:val="00685FC3"/>
    <w:rsid w:val="00685FD6"/>
    <w:rsid w:val="006865F1"/>
    <w:rsid w:val="00686E02"/>
    <w:rsid w:val="006906E5"/>
    <w:rsid w:val="00690F4B"/>
    <w:rsid w:val="00691039"/>
    <w:rsid w:val="006911E3"/>
    <w:rsid w:val="006913CA"/>
    <w:rsid w:val="00691690"/>
    <w:rsid w:val="00691879"/>
    <w:rsid w:val="0069236E"/>
    <w:rsid w:val="00692D1D"/>
    <w:rsid w:val="006934D1"/>
    <w:rsid w:val="006936A9"/>
    <w:rsid w:val="006937A7"/>
    <w:rsid w:val="00693D96"/>
    <w:rsid w:val="00694584"/>
    <w:rsid w:val="006948F7"/>
    <w:rsid w:val="006957B4"/>
    <w:rsid w:val="00695E3F"/>
    <w:rsid w:val="00696B9A"/>
    <w:rsid w:val="006972C5"/>
    <w:rsid w:val="00697411"/>
    <w:rsid w:val="00697621"/>
    <w:rsid w:val="006977F2"/>
    <w:rsid w:val="00697C76"/>
    <w:rsid w:val="00697E2F"/>
    <w:rsid w:val="006A002A"/>
    <w:rsid w:val="006A049E"/>
    <w:rsid w:val="006A0C6C"/>
    <w:rsid w:val="006A0D0C"/>
    <w:rsid w:val="006A195E"/>
    <w:rsid w:val="006A1BB7"/>
    <w:rsid w:val="006A2FDD"/>
    <w:rsid w:val="006A3337"/>
    <w:rsid w:val="006A3968"/>
    <w:rsid w:val="006A3AAD"/>
    <w:rsid w:val="006A3BDE"/>
    <w:rsid w:val="006A3C26"/>
    <w:rsid w:val="006A4F35"/>
    <w:rsid w:val="006A5239"/>
    <w:rsid w:val="006A532A"/>
    <w:rsid w:val="006A5C05"/>
    <w:rsid w:val="006A65D8"/>
    <w:rsid w:val="006A662F"/>
    <w:rsid w:val="006A70CE"/>
    <w:rsid w:val="006A717D"/>
    <w:rsid w:val="006A7E25"/>
    <w:rsid w:val="006B0604"/>
    <w:rsid w:val="006B06B0"/>
    <w:rsid w:val="006B0BDD"/>
    <w:rsid w:val="006B2779"/>
    <w:rsid w:val="006B27AB"/>
    <w:rsid w:val="006B2F73"/>
    <w:rsid w:val="006B47CA"/>
    <w:rsid w:val="006B4AFC"/>
    <w:rsid w:val="006B513F"/>
    <w:rsid w:val="006B54D8"/>
    <w:rsid w:val="006B5836"/>
    <w:rsid w:val="006B5E75"/>
    <w:rsid w:val="006B7A0F"/>
    <w:rsid w:val="006B7EC4"/>
    <w:rsid w:val="006C0320"/>
    <w:rsid w:val="006C0B67"/>
    <w:rsid w:val="006C147E"/>
    <w:rsid w:val="006C1D6B"/>
    <w:rsid w:val="006C1D92"/>
    <w:rsid w:val="006C2139"/>
    <w:rsid w:val="006C2E0A"/>
    <w:rsid w:val="006C35CC"/>
    <w:rsid w:val="006C3A8E"/>
    <w:rsid w:val="006C4A4D"/>
    <w:rsid w:val="006C5209"/>
    <w:rsid w:val="006C6CA7"/>
    <w:rsid w:val="006D043F"/>
    <w:rsid w:val="006D0994"/>
    <w:rsid w:val="006D1B31"/>
    <w:rsid w:val="006D1E0A"/>
    <w:rsid w:val="006D35DF"/>
    <w:rsid w:val="006D3EA9"/>
    <w:rsid w:val="006D4108"/>
    <w:rsid w:val="006D410C"/>
    <w:rsid w:val="006D44FB"/>
    <w:rsid w:val="006D476A"/>
    <w:rsid w:val="006D72DA"/>
    <w:rsid w:val="006D776C"/>
    <w:rsid w:val="006E02D6"/>
    <w:rsid w:val="006E3146"/>
    <w:rsid w:val="006E32E6"/>
    <w:rsid w:val="006E3335"/>
    <w:rsid w:val="006E370B"/>
    <w:rsid w:val="006E3993"/>
    <w:rsid w:val="006E3D73"/>
    <w:rsid w:val="006E4C7C"/>
    <w:rsid w:val="006E52A2"/>
    <w:rsid w:val="006E6B2C"/>
    <w:rsid w:val="006E78FB"/>
    <w:rsid w:val="006F00A3"/>
    <w:rsid w:val="006F1BD3"/>
    <w:rsid w:val="006F1D39"/>
    <w:rsid w:val="006F21AE"/>
    <w:rsid w:val="006F2276"/>
    <w:rsid w:val="006F25CD"/>
    <w:rsid w:val="006F26C2"/>
    <w:rsid w:val="006F34C3"/>
    <w:rsid w:val="006F3A8A"/>
    <w:rsid w:val="006F3C89"/>
    <w:rsid w:val="006F4CF9"/>
    <w:rsid w:val="006F6117"/>
    <w:rsid w:val="006F686B"/>
    <w:rsid w:val="006F7ECF"/>
    <w:rsid w:val="007006AA"/>
    <w:rsid w:val="007008D6"/>
    <w:rsid w:val="00701C76"/>
    <w:rsid w:val="00702882"/>
    <w:rsid w:val="00703228"/>
    <w:rsid w:val="007034EC"/>
    <w:rsid w:val="007034F3"/>
    <w:rsid w:val="007046A2"/>
    <w:rsid w:val="0070475B"/>
    <w:rsid w:val="00704B0D"/>
    <w:rsid w:val="00705041"/>
    <w:rsid w:val="0070626C"/>
    <w:rsid w:val="0070701A"/>
    <w:rsid w:val="00707903"/>
    <w:rsid w:val="0070795E"/>
    <w:rsid w:val="00707C25"/>
    <w:rsid w:val="00707CDC"/>
    <w:rsid w:val="0071028E"/>
    <w:rsid w:val="007102D0"/>
    <w:rsid w:val="00710632"/>
    <w:rsid w:val="0071248A"/>
    <w:rsid w:val="007126A8"/>
    <w:rsid w:val="00712A3A"/>
    <w:rsid w:val="00712DFA"/>
    <w:rsid w:val="0071466A"/>
    <w:rsid w:val="007146DE"/>
    <w:rsid w:val="00714CB6"/>
    <w:rsid w:val="00715393"/>
    <w:rsid w:val="00715724"/>
    <w:rsid w:val="00715C0C"/>
    <w:rsid w:val="00716186"/>
    <w:rsid w:val="0071677C"/>
    <w:rsid w:val="00716DEB"/>
    <w:rsid w:val="00717A76"/>
    <w:rsid w:val="00717B35"/>
    <w:rsid w:val="0072065F"/>
    <w:rsid w:val="0072086D"/>
    <w:rsid w:val="00720ABF"/>
    <w:rsid w:val="00722AD4"/>
    <w:rsid w:val="00722CE9"/>
    <w:rsid w:val="00723836"/>
    <w:rsid w:val="00723D74"/>
    <w:rsid w:val="00724007"/>
    <w:rsid w:val="0072412A"/>
    <w:rsid w:val="007243E9"/>
    <w:rsid w:val="00724705"/>
    <w:rsid w:val="00724B53"/>
    <w:rsid w:val="00725554"/>
    <w:rsid w:val="00725DEB"/>
    <w:rsid w:val="0072601D"/>
    <w:rsid w:val="00727C1B"/>
    <w:rsid w:val="007302C3"/>
    <w:rsid w:val="00730F20"/>
    <w:rsid w:val="007313A5"/>
    <w:rsid w:val="007314B3"/>
    <w:rsid w:val="00731D67"/>
    <w:rsid w:val="00732196"/>
    <w:rsid w:val="00733ACC"/>
    <w:rsid w:val="00734CC8"/>
    <w:rsid w:val="00735903"/>
    <w:rsid w:val="00735D94"/>
    <w:rsid w:val="007368D2"/>
    <w:rsid w:val="00736ACB"/>
    <w:rsid w:val="00736B02"/>
    <w:rsid w:val="00740489"/>
    <w:rsid w:val="0074179F"/>
    <w:rsid w:val="00741B4B"/>
    <w:rsid w:val="00741E0A"/>
    <w:rsid w:val="00742274"/>
    <w:rsid w:val="00742CEE"/>
    <w:rsid w:val="007444DC"/>
    <w:rsid w:val="00744C4C"/>
    <w:rsid w:val="00745215"/>
    <w:rsid w:val="00745F23"/>
    <w:rsid w:val="007463B1"/>
    <w:rsid w:val="00746715"/>
    <w:rsid w:val="007473CE"/>
    <w:rsid w:val="00747506"/>
    <w:rsid w:val="00747CFC"/>
    <w:rsid w:val="00750BB8"/>
    <w:rsid w:val="0075123B"/>
    <w:rsid w:val="00751984"/>
    <w:rsid w:val="0075291D"/>
    <w:rsid w:val="00752DEF"/>
    <w:rsid w:val="007535D1"/>
    <w:rsid w:val="007540BE"/>
    <w:rsid w:val="007542A9"/>
    <w:rsid w:val="0075513D"/>
    <w:rsid w:val="00756480"/>
    <w:rsid w:val="00756B7B"/>
    <w:rsid w:val="0075752D"/>
    <w:rsid w:val="00757EB7"/>
    <w:rsid w:val="00760141"/>
    <w:rsid w:val="007607E3"/>
    <w:rsid w:val="00760DCB"/>
    <w:rsid w:val="00761FD5"/>
    <w:rsid w:val="007627FA"/>
    <w:rsid w:val="007646B1"/>
    <w:rsid w:val="00764AD0"/>
    <w:rsid w:val="00765374"/>
    <w:rsid w:val="00767048"/>
    <w:rsid w:val="00770AC0"/>
    <w:rsid w:val="007711EA"/>
    <w:rsid w:val="00772255"/>
    <w:rsid w:val="00772475"/>
    <w:rsid w:val="007724E0"/>
    <w:rsid w:val="00772A65"/>
    <w:rsid w:val="00773640"/>
    <w:rsid w:val="007736F4"/>
    <w:rsid w:val="00773AAF"/>
    <w:rsid w:val="0077411D"/>
    <w:rsid w:val="0077467F"/>
    <w:rsid w:val="0077485E"/>
    <w:rsid w:val="0077495D"/>
    <w:rsid w:val="007752E9"/>
    <w:rsid w:val="00775AFA"/>
    <w:rsid w:val="00775D3F"/>
    <w:rsid w:val="00776D35"/>
    <w:rsid w:val="00776DEF"/>
    <w:rsid w:val="007772AD"/>
    <w:rsid w:val="00777B7A"/>
    <w:rsid w:val="0078050F"/>
    <w:rsid w:val="00780854"/>
    <w:rsid w:val="00782024"/>
    <w:rsid w:val="0078217A"/>
    <w:rsid w:val="007826C6"/>
    <w:rsid w:val="0078281F"/>
    <w:rsid w:val="00782D95"/>
    <w:rsid w:val="00783F04"/>
    <w:rsid w:val="007841A8"/>
    <w:rsid w:val="00784DE9"/>
    <w:rsid w:val="00785962"/>
    <w:rsid w:val="007864CE"/>
    <w:rsid w:val="00786935"/>
    <w:rsid w:val="00786D3A"/>
    <w:rsid w:val="00787762"/>
    <w:rsid w:val="007879BE"/>
    <w:rsid w:val="00787EE5"/>
    <w:rsid w:val="00790109"/>
    <w:rsid w:val="007908F4"/>
    <w:rsid w:val="00791800"/>
    <w:rsid w:val="00791808"/>
    <w:rsid w:val="007920BB"/>
    <w:rsid w:val="007926F4"/>
    <w:rsid w:val="007927F6"/>
    <w:rsid w:val="00792B4C"/>
    <w:rsid w:val="00793A9A"/>
    <w:rsid w:val="007940E8"/>
    <w:rsid w:val="0079438B"/>
    <w:rsid w:val="00796E47"/>
    <w:rsid w:val="00796FD4"/>
    <w:rsid w:val="007978B1"/>
    <w:rsid w:val="007A0E43"/>
    <w:rsid w:val="007A0EC6"/>
    <w:rsid w:val="007A1D13"/>
    <w:rsid w:val="007A2200"/>
    <w:rsid w:val="007A2FF7"/>
    <w:rsid w:val="007A2FFD"/>
    <w:rsid w:val="007A3C08"/>
    <w:rsid w:val="007A414D"/>
    <w:rsid w:val="007A459B"/>
    <w:rsid w:val="007A4F6D"/>
    <w:rsid w:val="007A5BE5"/>
    <w:rsid w:val="007A5DA0"/>
    <w:rsid w:val="007A6306"/>
    <w:rsid w:val="007B09A8"/>
    <w:rsid w:val="007B0BB6"/>
    <w:rsid w:val="007B1F63"/>
    <w:rsid w:val="007B211C"/>
    <w:rsid w:val="007B2486"/>
    <w:rsid w:val="007B2656"/>
    <w:rsid w:val="007B2C45"/>
    <w:rsid w:val="007B45EC"/>
    <w:rsid w:val="007B5A70"/>
    <w:rsid w:val="007B68CE"/>
    <w:rsid w:val="007B6BE0"/>
    <w:rsid w:val="007B727B"/>
    <w:rsid w:val="007C1016"/>
    <w:rsid w:val="007C122B"/>
    <w:rsid w:val="007C25B0"/>
    <w:rsid w:val="007C31EC"/>
    <w:rsid w:val="007C331A"/>
    <w:rsid w:val="007C3B62"/>
    <w:rsid w:val="007C44B9"/>
    <w:rsid w:val="007C4B44"/>
    <w:rsid w:val="007C4DDA"/>
    <w:rsid w:val="007C5646"/>
    <w:rsid w:val="007C57CC"/>
    <w:rsid w:val="007C6E40"/>
    <w:rsid w:val="007C72E3"/>
    <w:rsid w:val="007C7862"/>
    <w:rsid w:val="007C7B86"/>
    <w:rsid w:val="007C7C8C"/>
    <w:rsid w:val="007D00F8"/>
    <w:rsid w:val="007D022D"/>
    <w:rsid w:val="007D0885"/>
    <w:rsid w:val="007D25B6"/>
    <w:rsid w:val="007D375D"/>
    <w:rsid w:val="007D3E82"/>
    <w:rsid w:val="007D4C7D"/>
    <w:rsid w:val="007D626E"/>
    <w:rsid w:val="007D6813"/>
    <w:rsid w:val="007D6C5B"/>
    <w:rsid w:val="007D759D"/>
    <w:rsid w:val="007E0F96"/>
    <w:rsid w:val="007E1B48"/>
    <w:rsid w:val="007E29E2"/>
    <w:rsid w:val="007E4640"/>
    <w:rsid w:val="007E4CD6"/>
    <w:rsid w:val="007E53CB"/>
    <w:rsid w:val="007E5A3F"/>
    <w:rsid w:val="007E5B0B"/>
    <w:rsid w:val="007E5BBD"/>
    <w:rsid w:val="007E6443"/>
    <w:rsid w:val="007E67F1"/>
    <w:rsid w:val="007F0C7E"/>
    <w:rsid w:val="007F0FB8"/>
    <w:rsid w:val="007F2BC3"/>
    <w:rsid w:val="007F2F9F"/>
    <w:rsid w:val="007F4734"/>
    <w:rsid w:val="007F4743"/>
    <w:rsid w:val="007F4FFC"/>
    <w:rsid w:val="007F598A"/>
    <w:rsid w:val="007F5AED"/>
    <w:rsid w:val="007F5EEF"/>
    <w:rsid w:val="007F61A6"/>
    <w:rsid w:val="007F6B6F"/>
    <w:rsid w:val="007F6CA4"/>
    <w:rsid w:val="007F7418"/>
    <w:rsid w:val="007F7449"/>
    <w:rsid w:val="007F78A4"/>
    <w:rsid w:val="007F7A14"/>
    <w:rsid w:val="007F7FF2"/>
    <w:rsid w:val="00800518"/>
    <w:rsid w:val="00800686"/>
    <w:rsid w:val="00800DE7"/>
    <w:rsid w:val="00801D09"/>
    <w:rsid w:val="008020D1"/>
    <w:rsid w:val="00802752"/>
    <w:rsid w:val="00803512"/>
    <w:rsid w:val="00803F79"/>
    <w:rsid w:val="0080461B"/>
    <w:rsid w:val="0080471F"/>
    <w:rsid w:val="00804ADA"/>
    <w:rsid w:val="008051F9"/>
    <w:rsid w:val="0080549E"/>
    <w:rsid w:val="008062EB"/>
    <w:rsid w:val="0080688F"/>
    <w:rsid w:val="00807053"/>
    <w:rsid w:val="0080736A"/>
    <w:rsid w:val="00807D86"/>
    <w:rsid w:val="00810A86"/>
    <w:rsid w:val="00811ED7"/>
    <w:rsid w:val="008125A4"/>
    <w:rsid w:val="0081281C"/>
    <w:rsid w:val="008138C5"/>
    <w:rsid w:val="0081397C"/>
    <w:rsid w:val="00813B19"/>
    <w:rsid w:val="008140A5"/>
    <w:rsid w:val="008140D1"/>
    <w:rsid w:val="0081466C"/>
    <w:rsid w:val="00814F39"/>
    <w:rsid w:val="0081519C"/>
    <w:rsid w:val="008153BF"/>
    <w:rsid w:val="008165F6"/>
    <w:rsid w:val="00816D16"/>
    <w:rsid w:val="008177E4"/>
    <w:rsid w:val="00817847"/>
    <w:rsid w:val="008201DE"/>
    <w:rsid w:val="008209F4"/>
    <w:rsid w:val="00820A0A"/>
    <w:rsid w:val="00820C2F"/>
    <w:rsid w:val="00820D8D"/>
    <w:rsid w:val="008210BE"/>
    <w:rsid w:val="008219CE"/>
    <w:rsid w:val="00821B1E"/>
    <w:rsid w:val="00821D65"/>
    <w:rsid w:val="008228BD"/>
    <w:rsid w:val="00823622"/>
    <w:rsid w:val="00823709"/>
    <w:rsid w:val="00824F9E"/>
    <w:rsid w:val="0082522E"/>
    <w:rsid w:val="00825BB9"/>
    <w:rsid w:val="00826560"/>
    <w:rsid w:val="0082658C"/>
    <w:rsid w:val="008267CF"/>
    <w:rsid w:val="00826856"/>
    <w:rsid w:val="00826AE1"/>
    <w:rsid w:val="00827D08"/>
    <w:rsid w:val="00827E45"/>
    <w:rsid w:val="0083048C"/>
    <w:rsid w:val="008307E2"/>
    <w:rsid w:val="0083097C"/>
    <w:rsid w:val="00830B0A"/>
    <w:rsid w:val="00831AF9"/>
    <w:rsid w:val="00831EE4"/>
    <w:rsid w:val="008329B2"/>
    <w:rsid w:val="00832E25"/>
    <w:rsid w:val="00832E51"/>
    <w:rsid w:val="00833027"/>
    <w:rsid w:val="00833265"/>
    <w:rsid w:val="00833CE0"/>
    <w:rsid w:val="00833E5E"/>
    <w:rsid w:val="00833F55"/>
    <w:rsid w:val="00833F72"/>
    <w:rsid w:val="008341AD"/>
    <w:rsid w:val="0083435C"/>
    <w:rsid w:val="00836749"/>
    <w:rsid w:val="0083685B"/>
    <w:rsid w:val="00837456"/>
    <w:rsid w:val="008400AF"/>
    <w:rsid w:val="00840E6E"/>
    <w:rsid w:val="0084198D"/>
    <w:rsid w:val="00841F8B"/>
    <w:rsid w:val="00842B23"/>
    <w:rsid w:val="00842D09"/>
    <w:rsid w:val="00843299"/>
    <w:rsid w:val="008445E0"/>
    <w:rsid w:val="00844B60"/>
    <w:rsid w:val="00844DD7"/>
    <w:rsid w:val="00845B75"/>
    <w:rsid w:val="00846099"/>
    <w:rsid w:val="008474A4"/>
    <w:rsid w:val="008475CA"/>
    <w:rsid w:val="0085118B"/>
    <w:rsid w:val="0085191F"/>
    <w:rsid w:val="0085367D"/>
    <w:rsid w:val="00853E6D"/>
    <w:rsid w:val="008540F6"/>
    <w:rsid w:val="008550D9"/>
    <w:rsid w:val="00855570"/>
    <w:rsid w:val="008558F3"/>
    <w:rsid w:val="00856191"/>
    <w:rsid w:val="00856E5E"/>
    <w:rsid w:val="00856E60"/>
    <w:rsid w:val="008575B1"/>
    <w:rsid w:val="00857D31"/>
    <w:rsid w:val="008600C1"/>
    <w:rsid w:val="008610B5"/>
    <w:rsid w:val="008615FA"/>
    <w:rsid w:val="00861B77"/>
    <w:rsid w:val="00861C5E"/>
    <w:rsid w:val="00861F55"/>
    <w:rsid w:val="00862194"/>
    <w:rsid w:val="00862D36"/>
    <w:rsid w:val="008648A6"/>
    <w:rsid w:val="008658CF"/>
    <w:rsid w:val="00866913"/>
    <w:rsid w:val="008669D0"/>
    <w:rsid w:val="00867D8B"/>
    <w:rsid w:val="0087042C"/>
    <w:rsid w:val="00870467"/>
    <w:rsid w:val="00870534"/>
    <w:rsid w:val="008706CD"/>
    <w:rsid w:val="0087096C"/>
    <w:rsid w:val="00870EFE"/>
    <w:rsid w:val="00870FA6"/>
    <w:rsid w:val="008717E4"/>
    <w:rsid w:val="00871E9F"/>
    <w:rsid w:val="0087251B"/>
    <w:rsid w:val="00873D9B"/>
    <w:rsid w:val="00874056"/>
    <w:rsid w:val="0087478C"/>
    <w:rsid w:val="00874D81"/>
    <w:rsid w:val="008752DD"/>
    <w:rsid w:val="008768D0"/>
    <w:rsid w:val="00876A50"/>
    <w:rsid w:val="00876C29"/>
    <w:rsid w:val="00876D42"/>
    <w:rsid w:val="00876D63"/>
    <w:rsid w:val="00877265"/>
    <w:rsid w:val="00877A5B"/>
    <w:rsid w:val="00881721"/>
    <w:rsid w:val="00881D19"/>
    <w:rsid w:val="008823F2"/>
    <w:rsid w:val="008825E3"/>
    <w:rsid w:val="00882A33"/>
    <w:rsid w:val="008832BA"/>
    <w:rsid w:val="00883FD9"/>
    <w:rsid w:val="00885089"/>
    <w:rsid w:val="0088533B"/>
    <w:rsid w:val="00886CD3"/>
    <w:rsid w:val="00887D55"/>
    <w:rsid w:val="00890361"/>
    <w:rsid w:val="008909FC"/>
    <w:rsid w:val="00890AA3"/>
    <w:rsid w:val="00890C7A"/>
    <w:rsid w:val="00891CB6"/>
    <w:rsid w:val="0089273B"/>
    <w:rsid w:val="0089292C"/>
    <w:rsid w:val="00892CB5"/>
    <w:rsid w:val="00893BCB"/>
    <w:rsid w:val="00894249"/>
    <w:rsid w:val="00895923"/>
    <w:rsid w:val="008974B3"/>
    <w:rsid w:val="008977DF"/>
    <w:rsid w:val="00897AD3"/>
    <w:rsid w:val="008A0698"/>
    <w:rsid w:val="008A1BA3"/>
    <w:rsid w:val="008A1C96"/>
    <w:rsid w:val="008A2194"/>
    <w:rsid w:val="008A30C1"/>
    <w:rsid w:val="008A36CA"/>
    <w:rsid w:val="008A3A1D"/>
    <w:rsid w:val="008A3BFF"/>
    <w:rsid w:val="008A5640"/>
    <w:rsid w:val="008A56CC"/>
    <w:rsid w:val="008A5B0E"/>
    <w:rsid w:val="008A5E79"/>
    <w:rsid w:val="008A5F3B"/>
    <w:rsid w:val="008A6795"/>
    <w:rsid w:val="008A6DA3"/>
    <w:rsid w:val="008A6E21"/>
    <w:rsid w:val="008A6E76"/>
    <w:rsid w:val="008A7320"/>
    <w:rsid w:val="008A77F7"/>
    <w:rsid w:val="008A7D1E"/>
    <w:rsid w:val="008B10AB"/>
    <w:rsid w:val="008B2B4B"/>
    <w:rsid w:val="008B2C16"/>
    <w:rsid w:val="008B2F7F"/>
    <w:rsid w:val="008B34B8"/>
    <w:rsid w:val="008B3F49"/>
    <w:rsid w:val="008B40B6"/>
    <w:rsid w:val="008B4D40"/>
    <w:rsid w:val="008B53B8"/>
    <w:rsid w:val="008B5BD1"/>
    <w:rsid w:val="008B5CBE"/>
    <w:rsid w:val="008B6724"/>
    <w:rsid w:val="008B68E6"/>
    <w:rsid w:val="008B68FE"/>
    <w:rsid w:val="008B7191"/>
    <w:rsid w:val="008C09C8"/>
    <w:rsid w:val="008C0DD6"/>
    <w:rsid w:val="008C0F2C"/>
    <w:rsid w:val="008C15FF"/>
    <w:rsid w:val="008C302C"/>
    <w:rsid w:val="008C3EBF"/>
    <w:rsid w:val="008C7EE0"/>
    <w:rsid w:val="008D11A7"/>
    <w:rsid w:val="008D155D"/>
    <w:rsid w:val="008D26DB"/>
    <w:rsid w:val="008D3093"/>
    <w:rsid w:val="008D30A7"/>
    <w:rsid w:val="008D3AAE"/>
    <w:rsid w:val="008D3ED4"/>
    <w:rsid w:val="008D3FAD"/>
    <w:rsid w:val="008D4357"/>
    <w:rsid w:val="008D6212"/>
    <w:rsid w:val="008D65D4"/>
    <w:rsid w:val="008D6636"/>
    <w:rsid w:val="008D6A75"/>
    <w:rsid w:val="008E03E2"/>
    <w:rsid w:val="008E0748"/>
    <w:rsid w:val="008E0ED9"/>
    <w:rsid w:val="008E1284"/>
    <w:rsid w:val="008E2896"/>
    <w:rsid w:val="008E3BBE"/>
    <w:rsid w:val="008E4579"/>
    <w:rsid w:val="008E4B88"/>
    <w:rsid w:val="008E53D7"/>
    <w:rsid w:val="008E5B12"/>
    <w:rsid w:val="008E68A4"/>
    <w:rsid w:val="008E704E"/>
    <w:rsid w:val="008E70A2"/>
    <w:rsid w:val="008E72CB"/>
    <w:rsid w:val="008E735B"/>
    <w:rsid w:val="008E76D3"/>
    <w:rsid w:val="008E79CC"/>
    <w:rsid w:val="008F05DC"/>
    <w:rsid w:val="008F14B1"/>
    <w:rsid w:val="008F1EAC"/>
    <w:rsid w:val="008F245A"/>
    <w:rsid w:val="008F34AA"/>
    <w:rsid w:val="008F3CFB"/>
    <w:rsid w:val="008F447F"/>
    <w:rsid w:val="008F51CA"/>
    <w:rsid w:val="008F5725"/>
    <w:rsid w:val="008F63C4"/>
    <w:rsid w:val="008F658D"/>
    <w:rsid w:val="008F73BD"/>
    <w:rsid w:val="008F7C06"/>
    <w:rsid w:val="00900A87"/>
    <w:rsid w:val="009013CC"/>
    <w:rsid w:val="0090141E"/>
    <w:rsid w:val="009015D1"/>
    <w:rsid w:val="00901855"/>
    <w:rsid w:val="0090401E"/>
    <w:rsid w:val="00904A48"/>
    <w:rsid w:val="00906B25"/>
    <w:rsid w:val="009075F4"/>
    <w:rsid w:val="009079E2"/>
    <w:rsid w:val="0091018C"/>
    <w:rsid w:val="00911313"/>
    <w:rsid w:val="00911D9C"/>
    <w:rsid w:val="00913856"/>
    <w:rsid w:val="009140E4"/>
    <w:rsid w:val="00914435"/>
    <w:rsid w:val="00914BD3"/>
    <w:rsid w:val="00916328"/>
    <w:rsid w:val="00917550"/>
    <w:rsid w:val="009175E5"/>
    <w:rsid w:val="009177A4"/>
    <w:rsid w:val="00917817"/>
    <w:rsid w:val="009205F1"/>
    <w:rsid w:val="00920638"/>
    <w:rsid w:val="00920B4F"/>
    <w:rsid w:val="009210D2"/>
    <w:rsid w:val="009215E5"/>
    <w:rsid w:val="00922763"/>
    <w:rsid w:val="009230E7"/>
    <w:rsid w:val="00924771"/>
    <w:rsid w:val="00924810"/>
    <w:rsid w:val="00924FC9"/>
    <w:rsid w:val="00925275"/>
    <w:rsid w:val="00925A66"/>
    <w:rsid w:val="0092646F"/>
    <w:rsid w:val="00926F05"/>
    <w:rsid w:val="00930382"/>
    <w:rsid w:val="00930C54"/>
    <w:rsid w:val="00931DBA"/>
    <w:rsid w:val="0093246C"/>
    <w:rsid w:val="00932CE2"/>
    <w:rsid w:val="009337A4"/>
    <w:rsid w:val="00933DD6"/>
    <w:rsid w:val="009340CD"/>
    <w:rsid w:val="00934A01"/>
    <w:rsid w:val="00934FBC"/>
    <w:rsid w:val="00935594"/>
    <w:rsid w:val="00935B6E"/>
    <w:rsid w:val="009362EE"/>
    <w:rsid w:val="00936F02"/>
    <w:rsid w:val="00937CBF"/>
    <w:rsid w:val="00940217"/>
    <w:rsid w:val="00940335"/>
    <w:rsid w:val="0094050F"/>
    <w:rsid w:val="00940860"/>
    <w:rsid w:val="0094144E"/>
    <w:rsid w:val="00941BC0"/>
    <w:rsid w:val="00942A6B"/>
    <w:rsid w:val="00942B12"/>
    <w:rsid w:val="00943A41"/>
    <w:rsid w:val="0094408E"/>
    <w:rsid w:val="00944CEF"/>
    <w:rsid w:val="00944D63"/>
    <w:rsid w:val="0094633F"/>
    <w:rsid w:val="00946A60"/>
    <w:rsid w:val="009470EA"/>
    <w:rsid w:val="00947EA6"/>
    <w:rsid w:val="00950B8D"/>
    <w:rsid w:val="009518AD"/>
    <w:rsid w:val="0095242A"/>
    <w:rsid w:val="0095261A"/>
    <w:rsid w:val="009544F9"/>
    <w:rsid w:val="00955912"/>
    <w:rsid w:val="00956179"/>
    <w:rsid w:val="009568FD"/>
    <w:rsid w:val="00956A6C"/>
    <w:rsid w:val="0095758D"/>
    <w:rsid w:val="009576DA"/>
    <w:rsid w:val="00960552"/>
    <w:rsid w:val="009609A7"/>
    <w:rsid w:val="00960FBA"/>
    <w:rsid w:val="009613E4"/>
    <w:rsid w:val="00961E52"/>
    <w:rsid w:val="00962149"/>
    <w:rsid w:val="00962360"/>
    <w:rsid w:val="009639C8"/>
    <w:rsid w:val="009643FA"/>
    <w:rsid w:val="0096520B"/>
    <w:rsid w:val="0096564D"/>
    <w:rsid w:val="0096565C"/>
    <w:rsid w:val="00965C8F"/>
    <w:rsid w:val="00966029"/>
    <w:rsid w:val="00966ED8"/>
    <w:rsid w:val="0096751D"/>
    <w:rsid w:val="0097068F"/>
    <w:rsid w:val="00972E6B"/>
    <w:rsid w:val="0097411B"/>
    <w:rsid w:val="0097425E"/>
    <w:rsid w:val="009745D6"/>
    <w:rsid w:val="00974E8C"/>
    <w:rsid w:val="009752FE"/>
    <w:rsid w:val="009759B9"/>
    <w:rsid w:val="00975EC9"/>
    <w:rsid w:val="00976106"/>
    <w:rsid w:val="0097736E"/>
    <w:rsid w:val="00977B07"/>
    <w:rsid w:val="00977D66"/>
    <w:rsid w:val="00977E71"/>
    <w:rsid w:val="0098029D"/>
    <w:rsid w:val="00981A6B"/>
    <w:rsid w:val="009820BC"/>
    <w:rsid w:val="009829F2"/>
    <w:rsid w:val="00982D3C"/>
    <w:rsid w:val="00983560"/>
    <w:rsid w:val="009839A8"/>
    <w:rsid w:val="00983B86"/>
    <w:rsid w:val="0098414E"/>
    <w:rsid w:val="009847DB"/>
    <w:rsid w:val="00984E33"/>
    <w:rsid w:val="00986456"/>
    <w:rsid w:val="00986F8E"/>
    <w:rsid w:val="00987765"/>
    <w:rsid w:val="009878DD"/>
    <w:rsid w:val="00987BF5"/>
    <w:rsid w:val="00987CB2"/>
    <w:rsid w:val="00987E55"/>
    <w:rsid w:val="0099003B"/>
    <w:rsid w:val="00990A98"/>
    <w:rsid w:val="009914EA"/>
    <w:rsid w:val="0099253A"/>
    <w:rsid w:val="00993022"/>
    <w:rsid w:val="009941FB"/>
    <w:rsid w:val="00994780"/>
    <w:rsid w:val="00994948"/>
    <w:rsid w:val="0099677E"/>
    <w:rsid w:val="00996D21"/>
    <w:rsid w:val="00997BDC"/>
    <w:rsid w:val="009A044A"/>
    <w:rsid w:val="009A0662"/>
    <w:rsid w:val="009A1AB3"/>
    <w:rsid w:val="009A2F31"/>
    <w:rsid w:val="009A3354"/>
    <w:rsid w:val="009A356C"/>
    <w:rsid w:val="009A39A4"/>
    <w:rsid w:val="009A3F64"/>
    <w:rsid w:val="009A51FF"/>
    <w:rsid w:val="009A59B4"/>
    <w:rsid w:val="009A60F3"/>
    <w:rsid w:val="009A791A"/>
    <w:rsid w:val="009B0302"/>
    <w:rsid w:val="009B05F8"/>
    <w:rsid w:val="009B1143"/>
    <w:rsid w:val="009B16A8"/>
    <w:rsid w:val="009B1C7F"/>
    <w:rsid w:val="009B1F8F"/>
    <w:rsid w:val="009B2402"/>
    <w:rsid w:val="009B2B3D"/>
    <w:rsid w:val="009B2E23"/>
    <w:rsid w:val="009B3398"/>
    <w:rsid w:val="009B3B23"/>
    <w:rsid w:val="009B3BD8"/>
    <w:rsid w:val="009B3EA8"/>
    <w:rsid w:val="009B5DFB"/>
    <w:rsid w:val="009B6AD5"/>
    <w:rsid w:val="009B7301"/>
    <w:rsid w:val="009B7852"/>
    <w:rsid w:val="009C08C3"/>
    <w:rsid w:val="009C106C"/>
    <w:rsid w:val="009C177C"/>
    <w:rsid w:val="009C199E"/>
    <w:rsid w:val="009C44D2"/>
    <w:rsid w:val="009C48D5"/>
    <w:rsid w:val="009C593E"/>
    <w:rsid w:val="009C6D66"/>
    <w:rsid w:val="009C6EC8"/>
    <w:rsid w:val="009C6EF7"/>
    <w:rsid w:val="009C780B"/>
    <w:rsid w:val="009C7EC0"/>
    <w:rsid w:val="009D0560"/>
    <w:rsid w:val="009D0D80"/>
    <w:rsid w:val="009D104B"/>
    <w:rsid w:val="009D1DCD"/>
    <w:rsid w:val="009D24EF"/>
    <w:rsid w:val="009D2B87"/>
    <w:rsid w:val="009D30D6"/>
    <w:rsid w:val="009D35FC"/>
    <w:rsid w:val="009D3F7F"/>
    <w:rsid w:val="009D4760"/>
    <w:rsid w:val="009D4A76"/>
    <w:rsid w:val="009D64AD"/>
    <w:rsid w:val="009D6589"/>
    <w:rsid w:val="009D6711"/>
    <w:rsid w:val="009D7B85"/>
    <w:rsid w:val="009E0441"/>
    <w:rsid w:val="009E1181"/>
    <w:rsid w:val="009E1A93"/>
    <w:rsid w:val="009E1EFB"/>
    <w:rsid w:val="009E1F6B"/>
    <w:rsid w:val="009E26E8"/>
    <w:rsid w:val="009E2784"/>
    <w:rsid w:val="009E2C85"/>
    <w:rsid w:val="009E5589"/>
    <w:rsid w:val="009E6B15"/>
    <w:rsid w:val="009E6E7C"/>
    <w:rsid w:val="009E7453"/>
    <w:rsid w:val="009E78A0"/>
    <w:rsid w:val="009E7EAC"/>
    <w:rsid w:val="009F0237"/>
    <w:rsid w:val="009F051C"/>
    <w:rsid w:val="009F0554"/>
    <w:rsid w:val="009F0B73"/>
    <w:rsid w:val="009F0CDB"/>
    <w:rsid w:val="009F29E1"/>
    <w:rsid w:val="009F2A0C"/>
    <w:rsid w:val="009F2EEB"/>
    <w:rsid w:val="009F2F76"/>
    <w:rsid w:val="009F30CF"/>
    <w:rsid w:val="009F482D"/>
    <w:rsid w:val="009F530D"/>
    <w:rsid w:val="009F5F24"/>
    <w:rsid w:val="009F5FCB"/>
    <w:rsid w:val="009F64FA"/>
    <w:rsid w:val="009F67A3"/>
    <w:rsid w:val="009F6CFD"/>
    <w:rsid w:val="009F7125"/>
    <w:rsid w:val="009F76E3"/>
    <w:rsid w:val="00A006FC"/>
    <w:rsid w:val="00A01F9D"/>
    <w:rsid w:val="00A031D5"/>
    <w:rsid w:val="00A0341F"/>
    <w:rsid w:val="00A0347B"/>
    <w:rsid w:val="00A03B58"/>
    <w:rsid w:val="00A03D60"/>
    <w:rsid w:val="00A0409E"/>
    <w:rsid w:val="00A05027"/>
    <w:rsid w:val="00A05E62"/>
    <w:rsid w:val="00A0665B"/>
    <w:rsid w:val="00A06BF9"/>
    <w:rsid w:val="00A07811"/>
    <w:rsid w:val="00A078A7"/>
    <w:rsid w:val="00A07E59"/>
    <w:rsid w:val="00A10037"/>
    <w:rsid w:val="00A10410"/>
    <w:rsid w:val="00A10A10"/>
    <w:rsid w:val="00A12577"/>
    <w:rsid w:val="00A1339A"/>
    <w:rsid w:val="00A13477"/>
    <w:rsid w:val="00A1431C"/>
    <w:rsid w:val="00A146D5"/>
    <w:rsid w:val="00A14DCC"/>
    <w:rsid w:val="00A15E1F"/>
    <w:rsid w:val="00A163C5"/>
    <w:rsid w:val="00A16545"/>
    <w:rsid w:val="00A1681B"/>
    <w:rsid w:val="00A17206"/>
    <w:rsid w:val="00A17BDD"/>
    <w:rsid w:val="00A20E4D"/>
    <w:rsid w:val="00A21599"/>
    <w:rsid w:val="00A22CEA"/>
    <w:rsid w:val="00A23046"/>
    <w:rsid w:val="00A239EC"/>
    <w:rsid w:val="00A23DC7"/>
    <w:rsid w:val="00A24A0F"/>
    <w:rsid w:val="00A24C5E"/>
    <w:rsid w:val="00A25924"/>
    <w:rsid w:val="00A25BD2"/>
    <w:rsid w:val="00A2728C"/>
    <w:rsid w:val="00A27A42"/>
    <w:rsid w:val="00A27D5E"/>
    <w:rsid w:val="00A306FB"/>
    <w:rsid w:val="00A30C8E"/>
    <w:rsid w:val="00A31BA0"/>
    <w:rsid w:val="00A31BD4"/>
    <w:rsid w:val="00A32AB3"/>
    <w:rsid w:val="00A32CE4"/>
    <w:rsid w:val="00A340A2"/>
    <w:rsid w:val="00A346A3"/>
    <w:rsid w:val="00A34B62"/>
    <w:rsid w:val="00A34F6D"/>
    <w:rsid w:val="00A362F1"/>
    <w:rsid w:val="00A36312"/>
    <w:rsid w:val="00A408F3"/>
    <w:rsid w:val="00A40C60"/>
    <w:rsid w:val="00A40DB0"/>
    <w:rsid w:val="00A4220F"/>
    <w:rsid w:val="00A43F6F"/>
    <w:rsid w:val="00A4521F"/>
    <w:rsid w:val="00A45820"/>
    <w:rsid w:val="00A46C5B"/>
    <w:rsid w:val="00A47305"/>
    <w:rsid w:val="00A504FF"/>
    <w:rsid w:val="00A50836"/>
    <w:rsid w:val="00A50C44"/>
    <w:rsid w:val="00A50C8F"/>
    <w:rsid w:val="00A5136C"/>
    <w:rsid w:val="00A52978"/>
    <w:rsid w:val="00A5374B"/>
    <w:rsid w:val="00A53959"/>
    <w:rsid w:val="00A53E80"/>
    <w:rsid w:val="00A54270"/>
    <w:rsid w:val="00A54FED"/>
    <w:rsid w:val="00A55337"/>
    <w:rsid w:val="00A561D8"/>
    <w:rsid w:val="00A561EC"/>
    <w:rsid w:val="00A5678E"/>
    <w:rsid w:val="00A579B7"/>
    <w:rsid w:val="00A57DB0"/>
    <w:rsid w:val="00A60A31"/>
    <w:rsid w:val="00A61059"/>
    <w:rsid w:val="00A610A4"/>
    <w:rsid w:val="00A613E8"/>
    <w:rsid w:val="00A61649"/>
    <w:rsid w:val="00A61FAA"/>
    <w:rsid w:val="00A6289F"/>
    <w:rsid w:val="00A63261"/>
    <w:rsid w:val="00A6363B"/>
    <w:rsid w:val="00A642DD"/>
    <w:rsid w:val="00A645CA"/>
    <w:rsid w:val="00A64E7C"/>
    <w:rsid w:val="00A65FF8"/>
    <w:rsid w:val="00A6637C"/>
    <w:rsid w:val="00A66CEC"/>
    <w:rsid w:val="00A66EF1"/>
    <w:rsid w:val="00A718E0"/>
    <w:rsid w:val="00A724AE"/>
    <w:rsid w:val="00A72BA2"/>
    <w:rsid w:val="00A73233"/>
    <w:rsid w:val="00A7414C"/>
    <w:rsid w:val="00A74314"/>
    <w:rsid w:val="00A744D4"/>
    <w:rsid w:val="00A7533E"/>
    <w:rsid w:val="00A75354"/>
    <w:rsid w:val="00A76A3D"/>
    <w:rsid w:val="00A76C2F"/>
    <w:rsid w:val="00A77298"/>
    <w:rsid w:val="00A819E3"/>
    <w:rsid w:val="00A81B1B"/>
    <w:rsid w:val="00A81E7F"/>
    <w:rsid w:val="00A81E91"/>
    <w:rsid w:val="00A821B6"/>
    <w:rsid w:val="00A82624"/>
    <w:rsid w:val="00A829A2"/>
    <w:rsid w:val="00A82C69"/>
    <w:rsid w:val="00A832C5"/>
    <w:rsid w:val="00A83378"/>
    <w:rsid w:val="00A839E4"/>
    <w:rsid w:val="00A8402E"/>
    <w:rsid w:val="00A8484B"/>
    <w:rsid w:val="00A84A50"/>
    <w:rsid w:val="00A863B3"/>
    <w:rsid w:val="00A86FE0"/>
    <w:rsid w:val="00A870B4"/>
    <w:rsid w:val="00A8795B"/>
    <w:rsid w:val="00A903B3"/>
    <w:rsid w:val="00A905A0"/>
    <w:rsid w:val="00A9165C"/>
    <w:rsid w:val="00A93035"/>
    <w:rsid w:val="00A93123"/>
    <w:rsid w:val="00A93A19"/>
    <w:rsid w:val="00A95385"/>
    <w:rsid w:val="00A9572C"/>
    <w:rsid w:val="00A96D86"/>
    <w:rsid w:val="00A970A2"/>
    <w:rsid w:val="00A9786B"/>
    <w:rsid w:val="00A97CD7"/>
    <w:rsid w:val="00AA05C1"/>
    <w:rsid w:val="00AA0A49"/>
    <w:rsid w:val="00AA1D3E"/>
    <w:rsid w:val="00AA2B0C"/>
    <w:rsid w:val="00AA2E0E"/>
    <w:rsid w:val="00AA31E5"/>
    <w:rsid w:val="00AA3550"/>
    <w:rsid w:val="00AA396A"/>
    <w:rsid w:val="00AA3FE3"/>
    <w:rsid w:val="00AA46F3"/>
    <w:rsid w:val="00AA53B1"/>
    <w:rsid w:val="00AA6BD9"/>
    <w:rsid w:val="00AB0161"/>
    <w:rsid w:val="00AB1691"/>
    <w:rsid w:val="00AB1A6C"/>
    <w:rsid w:val="00AB1A8A"/>
    <w:rsid w:val="00AB27BE"/>
    <w:rsid w:val="00AB27E6"/>
    <w:rsid w:val="00AB2D59"/>
    <w:rsid w:val="00AB3C9F"/>
    <w:rsid w:val="00AB3D30"/>
    <w:rsid w:val="00AB42C2"/>
    <w:rsid w:val="00AB4336"/>
    <w:rsid w:val="00AB47C6"/>
    <w:rsid w:val="00AB606E"/>
    <w:rsid w:val="00AB611B"/>
    <w:rsid w:val="00AB6199"/>
    <w:rsid w:val="00AC16C0"/>
    <w:rsid w:val="00AC3361"/>
    <w:rsid w:val="00AC373D"/>
    <w:rsid w:val="00AC38DA"/>
    <w:rsid w:val="00AC3A62"/>
    <w:rsid w:val="00AC3AAB"/>
    <w:rsid w:val="00AC3E4D"/>
    <w:rsid w:val="00AC45B2"/>
    <w:rsid w:val="00AC5ECB"/>
    <w:rsid w:val="00AC606C"/>
    <w:rsid w:val="00AC68ED"/>
    <w:rsid w:val="00AC6C30"/>
    <w:rsid w:val="00AC76E5"/>
    <w:rsid w:val="00AD0045"/>
    <w:rsid w:val="00AD004B"/>
    <w:rsid w:val="00AD02A6"/>
    <w:rsid w:val="00AD1524"/>
    <w:rsid w:val="00AD1F6C"/>
    <w:rsid w:val="00AD1FFC"/>
    <w:rsid w:val="00AD211E"/>
    <w:rsid w:val="00AD2A9B"/>
    <w:rsid w:val="00AD3A17"/>
    <w:rsid w:val="00AD3C98"/>
    <w:rsid w:val="00AD3D9F"/>
    <w:rsid w:val="00AD5432"/>
    <w:rsid w:val="00AD6325"/>
    <w:rsid w:val="00AD6D38"/>
    <w:rsid w:val="00AE024C"/>
    <w:rsid w:val="00AE033E"/>
    <w:rsid w:val="00AE0AD9"/>
    <w:rsid w:val="00AE0E42"/>
    <w:rsid w:val="00AE0FF4"/>
    <w:rsid w:val="00AE1535"/>
    <w:rsid w:val="00AE273D"/>
    <w:rsid w:val="00AE285D"/>
    <w:rsid w:val="00AE2D66"/>
    <w:rsid w:val="00AE5909"/>
    <w:rsid w:val="00AE5AD7"/>
    <w:rsid w:val="00AE61A4"/>
    <w:rsid w:val="00AE772F"/>
    <w:rsid w:val="00AE7945"/>
    <w:rsid w:val="00AE79C6"/>
    <w:rsid w:val="00AF00E0"/>
    <w:rsid w:val="00AF02F1"/>
    <w:rsid w:val="00AF0364"/>
    <w:rsid w:val="00AF0B19"/>
    <w:rsid w:val="00AF10EF"/>
    <w:rsid w:val="00AF1100"/>
    <w:rsid w:val="00AF1652"/>
    <w:rsid w:val="00AF2086"/>
    <w:rsid w:val="00AF20D4"/>
    <w:rsid w:val="00AF25FA"/>
    <w:rsid w:val="00AF3809"/>
    <w:rsid w:val="00AF3C0E"/>
    <w:rsid w:val="00AF3F48"/>
    <w:rsid w:val="00AF400D"/>
    <w:rsid w:val="00AF41B1"/>
    <w:rsid w:val="00AF42AF"/>
    <w:rsid w:val="00AF4336"/>
    <w:rsid w:val="00AF44C2"/>
    <w:rsid w:val="00AF5051"/>
    <w:rsid w:val="00AF51D9"/>
    <w:rsid w:val="00AF5B75"/>
    <w:rsid w:val="00AF6932"/>
    <w:rsid w:val="00AF6EE0"/>
    <w:rsid w:val="00AF7039"/>
    <w:rsid w:val="00AF70A8"/>
    <w:rsid w:val="00AF7D82"/>
    <w:rsid w:val="00B0022E"/>
    <w:rsid w:val="00B01224"/>
    <w:rsid w:val="00B01748"/>
    <w:rsid w:val="00B0262A"/>
    <w:rsid w:val="00B02821"/>
    <w:rsid w:val="00B02B86"/>
    <w:rsid w:val="00B02CBF"/>
    <w:rsid w:val="00B031E5"/>
    <w:rsid w:val="00B03413"/>
    <w:rsid w:val="00B03C30"/>
    <w:rsid w:val="00B0482A"/>
    <w:rsid w:val="00B04FEE"/>
    <w:rsid w:val="00B05C1F"/>
    <w:rsid w:val="00B0697B"/>
    <w:rsid w:val="00B0748F"/>
    <w:rsid w:val="00B07657"/>
    <w:rsid w:val="00B10659"/>
    <w:rsid w:val="00B10E4C"/>
    <w:rsid w:val="00B113BA"/>
    <w:rsid w:val="00B11D17"/>
    <w:rsid w:val="00B12264"/>
    <w:rsid w:val="00B1268D"/>
    <w:rsid w:val="00B12F3A"/>
    <w:rsid w:val="00B13233"/>
    <w:rsid w:val="00B134A3"/>
    <w:rsid w:val="00B13AA3"/>
    <w:rsid w:val="00B13FD5"/>
    <w:rsid w:val="00B147AD"/>
    <w:rsid w:val="00B14EB0"/>
    <w:rsid w:val="00B15070"/>
    <w:rsid w:val="00B15303"/>
    <w:rsid w:val="00B1562E"/>
    <w:rsid w:val="00B1652E"/>
    <w:rsid w:val="00B1696E"/>
    <w:rsid w:val="00B16C66"/>
    <w:rsid w:val="00B1704E"/>
    <w:rsid w:val="00B17ABC"/>
    <w:rsid w:val="00B211A0"/>
    <w:rsid w:val="00B222E4"/>
    <w:rsid w:val="00B23377"/>
    <w:rsid w:val="00B2338A"/>
    <w:rsid w:val="00B2478A"/>
    <w:rsid w:val="00B248CD"/>
    <w:rsid w:val="00B253CD"/>
    <w:rsid w:val="00B256F0"/>
    <w:rsid w:val="00B25CAA"/>
    <w:rsid w:val="00B25CD5"/>
    <w:rsid w:val="00B26740"/>
    <w:rsid w:val="00B278AF"/>
    <w:rsid w:val="00B27E68"/>
    <w:rsid w:val="00B30152"/>
    <w:rsid w:val="00B30F28"/>
    <w:rsid w:val="00B3126C"/>
    <w:rsid w:val="00B31D58"/>
    <w:rsid w:val="00B323B3"/>
    <w:rsid w:val="00B32731"/>
    <w:rsid w:val="00B32A1B"/>
    <w:rsid w:val="00B32F8E"/>
    <w:rsid w:val="00B3349E"/>
    <w:rsid w:val="00B341A5"/>
    <w:rsid w:val="00B34809"/>
    <w:rsid w:val="00B34B07"/>
    <w:rsid w:val="00B35786"/>
    <w:rsid w:val="00B35906"/>
    <w:rsid w:val="00B378B2"/>
    <w:rsid w:val="00B37D87"/>
    <w:rsid w:val="00B40D82"/>
    <w:rsid w:val="00B41089"/>
    <w:rsid w:val="00B41101"/>
    <w:rsid w:val="00B41336"/>
    <w:rsid w:val="00B41A3B"/>
    <w:rsid w:val="00B426C2"/>
    <w:rsid w:val="00B428C6"/>
    <w:rsid w:val="00B42DC9"/>
    <w:rsid w:val="00B43A93"/>
    <w:rsid w:val="00B453FB"/>
    <w:rsid w:val="00B455E9"/>
    <w:rsid w:val="00B45977"/>
    <w:rsid w:val="00B45C07"/>
    <w:rsid w:val="00B46A6A"/>
    <w:rsid w:val="00B47219"/>
    <w:rsid w:val="00B50166"/>
    <w:rsid w:val="00B50626"/>
    <w:rsid w:val="00B5065A"/>
    <w:rsid w:val="00B50D2A"/>
    <w:rsid w:val="00B517BC"/>
    <w:rsid w:val="00B51DDC"/>
    <w:rsid w:val="00B5286C"/>
    <w:rsid w:val="00B532C2"/>
    <w:rsid w:val="00B53878"/>
    <w:rsid w:val="00B54A54"/>
    <w:rsid w:val="00B54B98"/>
    <w:rsid w:val="00B55894"/>
    <w:rsid w:val="00B559D3"/>
    <w:rsid w:val="00B56290"/>
    <w:rsid w:val="00B56B1E"/>
    <w:rsid w:val="00B57AFF"/>
    <w:rsid w:val="00B57D38"/>
    <w:rsid w:val="00B57FB6"/>
    <w:rsid w:val="00B620F5"/>
    <w:rsid w:val="00B6413D"/>
    <w:rsid w:val="00B6496E"/>
    <w:rsid w:val="00B64C88"/>
    <w:rsid w:val="00B64D03"/>
    <w:rsid w:val="00B64D2F"/>
    <w:rsid w:val="00B6519F"/>
    <w:rsid w:val="00B6763E"/>
    <w:rsid w:val="00B70640"/>
    <w:rsid w:val="00B70E6A"/>
    <w:rsid w:val="00B713A7"/>
    <w:rsid w:val="00B71D22"/>
    <w:rsid w:val="00B72729"/>
    <w:rsid w:val="00B72ABA"/>
    <w:rsid w:val="00B72CDE"/>
    <w:rsid w:val="00B736C6"/>
    <w:rsid w:val="00B73A45"/>
    <w:rsid w:val="00B74982"/>
    <w:rsid w:val="00B74AAD"/>
    <w:rsid w:val="00B75463"/>
    <w:rsid w:val="00B755F9"/>
    <w:rsid w:val="00B767E9"/>
    <w:rsid w:val="00B76AF2"/>
    <w:rsid w:val="00B77562"/>
    <w:rsid w:val="00B776A9"/>
    <w:rsid w:val="00B77C92"/>
    <w:rsid w:val="00B77DA0"/>
    <w:rsid w:val="00B804E5"/>
    <w:rsid w:val="00B80689"/>
    <w:rsid w:val="00B82085"/>
    <w:rsid w:val="00B82CCD"/>
    <w:rsid w:val="00B82EBB"/>
    <w:rsid w:val="00B82F29"/>
    <w:rsid w:val="00B83093"/>
    <w:rsid w:val="00B830BB"/>
    <w:rsid w:val="00B833BD"/>
    <w:rsid w:val="00B83F75"/>
    <w:rsid w:val="00B846B4"/>
    <w:rsid w:val="00B84B7D"/>
    <w:rsid w:val="00B859FC"/>
    <w:rsid w:val="00B860F7"/>
    <w:rsid w:val="00B8654C"/>
    <w:rsid w:val="00B86634"/>
    <w:rsid w:val="00B90464"/>
    <w:rsid w:val="00B90A60"/>
    <w:rsid w:val="00B90B32"/>
    <w:rsid w:val="00B90B37"/>
    <w:rsid w:val="00B91E01"/>
    <w:rsid w:val="00B9215E"/>
    <w:rsid w:val="00B923E1"/>
    <w:rsid w:val="00B93065"/>
    <w:rsid w:val="00B93AF1"/>
    <w:rsid w:val="00B93BCE"/>
    <w:rsid w:val="00B93DDE"/>
    <w:rsid w:val="00B9429C"/>
    <w:rsid w:val="00B94A54"/>
    <w:rsid w:val="00B94C8D"/>
    <w:rsid w:val="00B95590"/>
    <w:rsid w:val="00B9587E"/>
    <w:rsid w:val="00B962F4"/>
    <w:rsid w:val="00B97B02"/>
    <w:rsid w:val="00B97B15"/>
    <w:rsid w:val="00BA012B"/>
    <w:rsid w:val="00BA0446"/>
    <w:rsid w:val="00BA052E"/>
    <w:rsid w:val="00BA1AA3"/>
    <w:rsid w:val="00BA227A"/>
    <w:rsid w:val="00BA252B"/>
    <w:rsid w:val="00BA25F0"/>
    <w:rsid w:val="00BA3A17"/>
    <w:rsid w:val="00BA3C59"/>
    <w:rsid w:val="00BA481B"/>
    <w:rsid w:val="00BA4FE1"/>
    <w:rsid w:val="00BA50C7"/>
    <w:rsid w:val="00BA5ECE"/>
    <w:rsid w:val="00BA61E6"/>
    <w:rsid w:val="00BA624D"/>
    <w:rsid w:val="00BA6BB1"/>
    <w:rsid w:val="00BA77FC"/>
    <w:rsid w:val="00BB0385"/>
    <w:rsid w:val="00BB0DDC"/>
    <w:rsid w:val="00BB10B5"/>
    <w:rsid w:val="00BB26EE"/>
    <w:rsid w:val="00BB274B"/>
    <w:rsid w:val="00BB3937"/>
    <w:rsid w:val="00BB4BCE"/>
    <w:rsid w:val="00BB50C3"/>
    <w:rsid w:val="00BB50E6"/>
    <w:rsid w:val="00BB58AB"/>
    <w:rsid w:val="00BB5BEA"/>
    <w:rsid w:val="00BB6464"/>
    <w:rsid w:val="00BB6D44"/>
    <w:rsid w:val="00BB7023"/>
    <w:rsid w:val="00BC117A"/>
    <w:rsid w:val="00BC305E"/>
    <w:rsid w:val="00BC3905"/>
    <w:rsid w:val="00BC3C31"/>
    <w:rsid w:val="00BC3D5E"/>
    <w:rsid w:val="00BC4994"/>
    <w:rsid w:val="00BC4B79"/>
    <w:rsid w:val="00BC576C"/>
    <w:rsid w:val="00BC5C5A"/>
    <w:rsid w:val="00BC61D7"/>
    <w:rsid w:val="00BD0730"/>
    <w:rsid w:val="00BD0D98"/>
    <w:rsid w:val="00BD1132"/>
    <w:rsid w:val="00BD11C5"/>
    <w:rsid w:val="00BD201A"/>
    <w:rsid w:val="00BD2C78"/>
    <w:rsid w:val="00BD3242"/>
    <w:rsid w:val="00BD3E5F"/>
    <w:rsid w:val="00BD41DE"/>
    <w:rsid w:val="00BD4252"/>
    <w:rsid w:val="00BD51CC"/>
    <w:rsid w:val="00BD6626"/>
    <w:rsid w:val="00BD74CB"/>
    <w:rsid w:val="00BD75FC"/>
    <w:rsid w:val="00BD7F89"/>
    <w:rsid w:val="00BE010D"/>
    <w:rsid w:val="00BE0497"/>
    <w:rsid w:val="00BE111B"/>
    <w:rsid w:val="00BE1714"/>
    <w:rsid w:val="00BE17ED"/>
    <w:rsid w:val="00BE1A2B"/>
    <w:rsid w:val="00BE1D84"/>
    <w:rsid w:val="00BE28B9"/>
    <w:rsid w:val="00BE3C5B"/>
    <w:rsid w:val="00BE453B"/>
    <w:rsid w:val="00BE5146"/>
    <w:rsid w:val="00BE5948"/>
    <w:rsid w:val="00BE5E48"/>
    <w:rsid w:val="00BE64BF"/>
    <w:rsid w:val="00BE6868"/>
    <w:rsid w:val="00BE7689"/>
    <w:rsid w:val="00BF0005"/>
    <w:rsid w:val="00BF0E9A"/>
    <w:rsid w:val="00BF0F6B"/>
    <w:rsid w:val="00BF1784"/>
    <w:rsid w:val="00BF1ACA"/>
    <w:rsid w:val="00BF2316"/>
    <w:rsid w:val="00BF2C77"/>
    <w:rsid w:val="00BF2E01"/>
    <w:rsid w:val="00BF32F6"/>
    <w:rsid w:val="00BF3C7B"/>
    <w:rsid w:val="00BF4127"/>
    <w:rsid w:val="00BF4234"/>
    <w:rsid w:val="00BF523A"/>
    <w:rsid w:val="00BF583D"/>
    <w:rsid w:val="00BF58E3"/>
    <w:rsid w:val="00BF595D"/>
    <w:rsid w:val="00BF59E1"/>
    <w:rsid w:val="00BF5BAE"/>
    <w:rsid w:val="00BF6698"/>
    <w:rsid w:val="00BF74AE"/>
    <w:rsid w:val="00BF7A43"/>
    <w:rsid w:val="00C005C9"/>
    <w:rsid w:val="00C0124B"/>
    <w:rsid w:val="00C017E8"/>
    <w:rsid w:val="00C02A97"/>
    <w:rsid w:val="00C05741"/>
    <w:rsid w:val="00C062BC"/>
    <w:rsid w:val="00C06527"/>
    <w:rsid w:val="00C07067"/>
    <w:rsid w:val="00C10853"/>
    <w:rsid w:val="00C10BFD"/>
    <w:rsid w:val="00C10E6F"/>
    <w:rsid w:val="00C10F26"/>
    <w:rsid w:val="00C12650"/>
    <w:rsid w:val="00C126BE"/>
    <w:rsid w:val="00C13123"/>
    <w:rsid w:val="00C13645"/>
    <w:rsid w:val="00C13C18"/>
    <w:rsid w:val="00C13C90"/>
    <w:rsid w:val="00C14BF7"/>
    <w:rsid w:val="00C15595"/>
    <w:rsid w:val="00C15A62"/>
    <w:rsid w:val="00C1708A"/>
    <w:rsid w:val="00C17906"/>
    <w:rsid w:val="00C17A98"/>
    <w:rsid w:val="00C21920"/>
    <w:rsid w:val="00C23B4A"/>
    <w:rsid w:val="00C23CEF"/>
    <w:rsid w:val="00C244AD"/>
    <w:rsid w:val="00C26D08"/>
    <w:rsid w:val="00C27827"/>
    <w:rsid w:val="00C27A47"/>
    <w:rsid w:val="00C27D1E"/>
    <w:rsid w:val="00C304E6"/>
    <w:rsid w:val="00C308E4"/>
    <w:rsid w:val="00C30A5F"/>
    <w:rsid w:val="00C31F20"/>
    <w:rsid w:val="00C329F5"/>
    <w:rsid w:val="00C331C4"/>
    <w:rsid w:val="00C3360C"/>
    <w:rsid w:val="00C344AD"/>
    <w:rsid w:val="00C34844"/>
    <w:rsid w:val="00C348D1"/>
    <w:rsid w:val="00C34911"/>
    <w:rsid w:val="00C35300"/>
    <w:rsid w:val="00C357D6"/>
    <w:rsid w:val="00C35B89"/>
    <w:rsid w:val="00C35CD1"/>
    <w:rsid w:val="00C363D5"/>
    <w:rsid w:val="00C36EC8"/>
    <w:rsid w:val="00C4035D"/>
    <w:rsid w:val="00C40A6A"/>
    <w:rsid w:val="00C40BC8"/>
    <w:rsid w:val="00C41142"/>
    <w:rsid w:val="00C41425"/>
    <w:rsid w:val="00C4264F"/>
    <w:rsid w:val="00C427E4"/>
    <w:rsid w:val="00C42ECC"/>
    <w:rsid w:val="00C44BF1"/>
    <w:rsid w:val="00C44C6B"/>
    <w:rsid w:val="00C44FE0"/>
    <w:rsid w:val="00C45258"/>
    <w:rsid w:val="00C45393"/>
    <w:rsid w:val="00C4584A"/>
    <w:rsid w:val="00C458DA"/>
    <w:rsid w:val="00C45E4C"/>
    <w:rsid w:val="00C471B0"/>
    <w:rsid w:val="00C478D2"/>
    <w:rsid w:val="00C47F7D"/>
    <w:rsid w:val="00C50D0C"/>
    <w:rsid w:val="00C50DBF"/>
    <w:rsid w:val="00C5125D"/>
    <w:rsid w:val="00C5145A"/>
    <w:rsid w:val="00C5164D"/>
    <w:rsid w:val="00C518F1"/>
    <w:rsid w:val="00C5221D"/>
    <w:rsid w:val="00C523AF"/>
    <w:rsid w:val="00C539E5"/>
    <w:rsid w:val="00C53C07"/>
    <w:rsid w:val="00C53DA8"/>
    <w:rsid w:val="00C53E99"/>
    <w:rsid w:val="00C5454F"/>
    <w:rsid w:val="00C556AE"/>
    <w:rsid w:val="00C55D3B"/>
    <w:rsid w:val="00C566A3"/>
    <w:rsid w:val="00C57D66"/>
    <w:rsid w:val="00C61025"/>
    <w:rsid w:val="00C63C1E"/>
    <w:rsid w:val="00C649C9"/>
    <w:rsid w:val="00C64C4A"/>
    <w:rsid w:val="00C6503C"/>
    <w:rsid w:val="00C65350"/>
    <w:rsid w:val="00C66377"/>
    <w:rsid w:val="00C66451"/>
    <w:rsid w:val="00C665B5"/>
    <w:rsid w:val="00C674B2"/>
    <w:rsid w:val="00C70628"/>
    <w:rsid w:val="00C7065E"/>
    <w:rsid w:val="00C70838"/>
    <w:rsid w:val="00C7155E"/>
    <w:rsid w:val="00C7335A"/>
    <w:rsid w:val="00C74664"/>
    <w:rsid w:val="00C7468D"/>
    <w:rsid w:val="00C75D22"/>
    <w:rsid w:val="00C75DE4"/>
    <w:rsid w:val="00C75EAF"/>
    <w:rsid w:val="00C75EB3"/>
    <w:rsid w:val="00C767A1"/>
    <w:rsid w:val="00C76C07"/>
    <w:rsid w:val="00C76EED"/>
    <w:rsid w:val="00C7737F"/>
    <w:rsid w:val="00C815F5"/>
    <w:rsid w:val="00C81BD6"/>
    <w:rsid w:val="00C823E3"/>
    <w:rsid w:val="00C824F4"/>
    <w:rsid w:val="00C8323B"/>
    <w:rsid w:val="00C836EF"/>
    <w:rsid w:val="00C8379F"/>
    <w:rsid w:val="00C83BE2"/>
    <w:rsid w:val="00C83D37"/>
    <w:rsid w:val="00C84230"/>
    <w:rsid w:val="00C84636"/>
    <w:rsid w:val="00C84CB4"/>
    <w:rsid w:val="00C85327"/>
    <w:rsid w:val="00C858B0"/>
    <w:rsid w:val="00C86510"/>
    <w:rsid w:val="00C8686A"/>
    <w:rsid w:val="00C8740C"/>
    <w:rsid w:val="00C87AA0"/>
    <w:rsid w:val="00C87E70"/>
    <w:rsid w:val="00C91F80"/>
    <w:rsid w:val="00C924AA"/>
    <w:rsid w:val="00C92A38"/>
    <w:rsid w:val="00C93C80"/>
    <w:rsid w:val="00C94B20"/>
    <w:rsid w:val="00C9517B"/>
    <w:rsid w:val="00C95316"/>
    <w:rsid w:val="00C9746A"/>
    <w:rsid w:val="00C97812"/>
    <w:rsid w:val="00CA0029"/>
    <w:rsid w:val="00CA01B2"/>
    <w:rsid w:val="00CA07FE"/>
    <w:rsid w:val="00CA0CDD"/>
    <w:rsid w:val="00CA100D"/>
    <w:rsid w:val="00CA1539"/>
    <w:rsid w:val="00CA1C2C"/>
    <w:rsid w:val="00CA4072"/>
    <w:rsid w:val="00CA4627"/>
    <w:rsid w:val="00CA48D9"/>
    <w:rsid w:val="00CA5335"/>
    <w:rsid w:val="00CA705B"/>
    <w:rsid w:val="00CA7146"/>
    <w:rsid w:val="00CB0130"/>
    <w:rsid w:val="00CB09F8"/>
    <w:rsid w:val="00CB1F6B"/>
    <w:rsid w:val="00CB2116"/>
    <w:rsid w:val="00CB219A"/>
    <w:rsid w:val="00CB2A14"/>
    <w:rsid w:val="00CB2A54"/>
    <w:rsid w:val="00CB357E"/>
    <w:rsid w:val="00CB3999"/>
    <w:rsid w:val="00CB3FED"/>
    <w:rsid w:val="00CB46A8"/>
    <w:rsid w:val="00CB5167"/>
    <w:rsid w:val="00CB5AD0"/>
    <w:rsid w:val="00CB5B73"/>
    <w:rsid w:val="00CB5D12"/>
    <w:rsid w:val="00CB6127"/>
    <w:rsid w:val="00CB71CC"/>
    <w:rsid w:val="00CB7337"/>
    <w:rsid w:val="00CB79CA"/>
    <w:rsid w:val="00CB7ECC"/>
    <w:rsid w:val="00CC2348"/>
    <w:rsid w:val="00CC271D"/>
    <w:rsid w:val="00CC2D72"/>
    <w:rsid w:val="00CC3B31"/>
    <w:rsid w:val="00CC44AB"/>
    <w:rsid w:val="00CC4D8F"/>
    <w:rsid w:val="00CC5BE2"/>
    <w:rsid w:val="00CC753A"/>
    <w:rsid w:val="00CC7965"/>
    <w:rsid w:val="00CD00D3"/>
    <w:rsid w:val="00CD087D"/>
    <w:rsid w:val="00CD0E50"/>
    <w:rsid w:val="00CD29BB"/>
    <w:rsid w:val="00CD3096"/>
    <w:rsid w:val="00CD35BC"/>
    <w:rsid w:val="00CD4026"/>
    <w:rsid w:val="00CD4052"/>
    <w:rsid w:val="00CD40FF"/>
    <w:rsid w:val="00CD463E"/>
    <w:rsid w:val="00CD4BEC"/>
    <w:rsid w:val="00CD4D60"/>
    <w:rsid w:val="00CD680B"/>
    <w:rsid w:val="00CD68D5"/>
    <w:rsid w:val="00CD7C26"/>
    <w:rsid w:val="00CE049C"/>
    <w:rsid w:val="00CE071E"/>
    <w:rsid w:val="00CE1A26"/>
    <w:rsid w:val="00CE30F3"/>
    <w:rsid w:val="00CE35E7"/>
    <w:rsid w:val="00CE38FD"/>
    <w:rsid w:val="00CE3F6C"/>
    <w:rsid w:val="00CE5FFF"/>
    <w:rsid w:val="00CE68D0"/>
    <w:rsid w:val="00CE6959"/>
    <w:rsid w:val="00CE7074"/>
    <w:rsid w:val="00CE70CE"/>
    <w:rsid w:val="00CE7551"/>
    <w:rsid w:val="00CE75DB"/>
    <w:rsid w:val="00CE791B"/>
    <w:rsid w:val="00CF07A1"/>
    <w:rsid w:val="00CF0E30"/>
    <w:rsid w:val="00CF44D5"/>
    <w:rsid w:val="00CF4B5B"/>
    <w:rsid w:val="00CF5069"/>
    <w:rsid w:val="00CF539E"/>
    <w:rsid w:val="00CF54F3"/>
    <w:rsid w:val="00CF6B94"/>
    <w:rsid w:val="00CF6D5C"/>
    <w:rsid w:val="00CF7445"/>
    <w:rsid w:val="00CF76AC"/>
    <w:rsid w:val="00CF79EB"/>
    <w:rsid w:val="00D00B72"/>
    <w:rsid w:val="00D00BE7"/>
    <w:rsid w:val="00D013E2"/>
    <w:rsid w:val="00D0216B"/>
    <w:rsid w:val="00D023D0"/>
    <w:rsid w:val="00D024FE"/>
    <w:rsid w:val="00D03942"/>
    <w:rsid w:val="00D03B88"/>
    <w:rsid w:val="00D0471A"/>
    <w:rsid w:val="00D04E3A"/>
    <w:rsid w:val="00D05EA4"/>
    <w:rsid w:val="00D06CC1"/>
    <w:rsid w:val="00D07157"/>
    <w:rsid w:val="00D07575"/>
    <w:rsid w:val="00D11542"/>
    <w:rsid w:val="00D115F3"/>
    <w:rsid w:val="00D11F3B"/>
    <w:rsid w:val="00D121C1"/>
    <w:rsid w:val="00D12F3B"/>
    <w:rsid w:val="00D13E68"/>
    <w:rsid w:val="00D154CD"/>
    <w:rsid w:val="00D1609A"/>
    <w:rsid w:val="00D173D6"/>
    <w:rsid w:val="00D17E44"/>
    <w:rsid w:val="00D20097"/>
    <w:rsid w:val="00D21371"/>
    <w:rsid w:val="00D22D7C"/>
    <w:rsid w:val="00D2356A"/>
    <w:rsid w:val="00D23815"/>
    <w:rsid w:val="00D241D7"/>
    <w:rsid w:val="00D241E6"/>
    <w:rsid w:val="00D24E27"/>
    <w:rsid w:val="00D2583D"/>
    <w:rsid w:val="00D25915"/>
    <w:rsid w:val="00D312F7"/>
    <w:rsid w:val="00D334C4"/>
    <w:rsid w:val="00D335A5"/>
    <w:rsid w:val="00D353AE"/>
    <w:rsid w:val="00D35710"/>
    <w:rsid w:val="00D357C5"/>
    <w:rsid w:val="00D3662F"/>
    <w:rsid w:val="00D367B3"/>
    <w:rsid w:val="00D369A5"/>
    <w:rsid w:val="00D36CDA"/>
    <w:rsid w:val="00D3763E"/>
    <w:rsid w:val="00D37F01"/>
    <w:rsid w:val="00D4085B"/>
    <w:rsid w:val="00D40A21"/>
    <w:rsid w:val="00D4159C"/>
    <w:rsid w:val="00D41670"/>
    <w:rsid w:val="00D41C19"/>
    <w:rsid w:val="00D4223F"/>
    <w:rsid w:val="00D422AA"/>
    <w:rsid w:val="00D427F6"/>
    <w:rsid w:val="00D4296F"/>
    <w:rsid w:val="00D42BAD"/>
    <w:rsid w:val="00D43097"/>
    <w:rsid w:val="00D43770"/>
    <w:rsid w:val="00D43B2D"/>
    <w:rsid w:val="00D43EA8"/>
    <w:rsid w:val="00D44386"/>
    <w:rsid w:val="00D44664"/>
    <w:rsid w:val="00D452E9"/>
    <w:rsid w:val="00D45A88"/>
    <w:rsid w:val="00D46D02"/>
    <w:rsid w:val="00D51186"/>
    <w:rsid w:val="00D51AF7"/>
    <w:rsid w:val="00D51BBF"/>
    <w:rsid w:val="00D52026"/>
    <w:rsid w:val="00D52114"/>
    <w:rsid w:val="00D5257D"/>
    <w:rsid w:val="00D532D3"/>
    <w:rsid w:val="00D54FF4"/>
    <w:rsid w:val="00D55474"/>
    <w:rsid w:val="00D563C8"/>
    <w:rsid w:val="00D5647A"/>
    <w:rsid w:val="00D56F5B"/>
    <w:rsid w:val="00D57484"/>
    <w:rsid w:val="00D5775C"/>
    <w:rsid w:val="00D577C6"/>
    <w:rsid w:val="00D61438"/>
    <w:rsid w:val="00D625AE"/>
    <w:rsid w:val="00D63086"/>
    <w:rsid w:val="00D64BB5"/>
    <w:rsid w:val="00D64E2F"/>
    <w:rsid w:val="00D6529B"/>
    <w:rsid w:val="00D6545E"/>
    <w:rsid w:val="00D658FF"/>
    <w:rsid w:val="00D669BD"/>
    <w:rsid w:val="00D66A25"/>
    <w:rsid w:val="00D66DE5"/>
    <w:rsid w:val="00D70EAD"/>
    <w:rsid w:val="00D7154A"/>
    <w:rsid w:val="00D72254"/>
    <w:rsid w:val="00D73B8F"/>
    <w:rsid w:val="00D74C11"/>
    <w:rsid w:val="00D75A46"/>
    <w:rsid w:val="00D768AF"/>
    <w:rsid w:val="00D76B7F"/>
    <w:rsid w:val="00D77E5E"/>
    <w:rsid w:val="00D80320"/>
    <w:rsid w:val="00D8163D"/>
    <w:rsid w:val="00D83644"/>
    <w:rsid w:val="00D83B99"/>
    <w:rsid w:val="00D84E87"/>
    <w:rsid w:val="00D84EFD"/>
    <w:rsid w:val="00D85D10"/>
    <w:rsid w:val="00D862C5"/>
    <w:rsid w:val="00D862EF"/>
    <w:rsid w:val="00D86667"/>
    <w:rsid w:val="00D868A0"/>
    <w:rsid w:val="00D87209"/>
    <w:rsid w:val="00D874FA"/>
    <w:rsid w:val="00D87548"/>
    <w:rsid w:val="00D875BD"/>
    <w:rsid w:val="00D87695"/>
    <w:rsid w:val="00D87E7B"/>
    <w:rsid w:val="00D90221"/>
    <w:rsid w:val="00D90879"/>
    <w:rsid w:val="00D90E81"/>
    <w:rsid w:val="00D91180"/>
    <w:rsid w:val="00D91368"/>
    <w:rsid w:val="00D91A81"/>
    <w:rsid w:val="00D91E7A"/>
    <w:rsid w:val="00D920DF"/>
    <w:rsid w:val="00D9480D"/>
    <w:rsid w:val="00D9488B"/>
    <w:rsid w:val="00D9522B"/>
    <w:rsid w:val="00D9526D"/>
    <w:rsid w:val="00D954CA"/>
    <w:rsid w:val="00D95C93"/>
    <w:rsid w:val="00D963A6"/>
    <w:rsid w:val="00D9682F"/>
    <w:rsid w:val="00D96EAC"/>
    <w:rsid w:val="00D972AD"/>
    <w:rsid w:val="00DA0AA2"/>
    <w:rsid w:val="00DA0C46"/>
    <w:rsid w:val="00DA1D71"/>
    <w:rsid w:val="00DA2818"/>
    <w:rsid w:val="00DA2B70"/>
    <w:rsid w:val="00DA3757"/>
    <w:rsid w:val="00DA37EF"/>
    <w:rsid w:val="00DA46AE"/>
    <w:rsid w:val="00DA4D04"/>
    <w:rsid w:val="00DA4D4B"/>
    <w:rsid w:val="00DA7364"/>
    <w:rsid w:val="00DA7C75"/>
    <w:rsid w:val="00DA7D3D"/>
    <w:rsid w:val="00DB05FB"/>
    <w:rsid w:val="00DB08C0"/>
    <w:rsid w:val="00DB17B3"/>
    <w:rsid w:val="00DB2CEC"/>
    <w:rsid w:val="00DB30A4"/>
    <w:rsid w:val="00DB3E9C"/>
    <w:rsid w:val="00DB6B4A"/>
    <w:rsid w:val="00DB738D"/>
    <w:rsid w:val="00DB76D4"/>
    <w:rsid w:val="00DC050C"/>
    <w:rsid w:val="00DC1C6C"/>
    <w:rsid w:val="00DC1E07"/>
    <w:rsid w:val="00DC2CEF"/>
    <w:rsid w:val="00DC2FAB"/>
    <w:rsid w:val="00DC4703"/>
    <w:rsid w:val="00DC4990"/>
    <w:rsid w:val="00DC4F90"/>
    <w:rsid w:val="00DC5D4F"/>
    <w:rsid w:val="00DC5FBA"/>
    <w:rsid w:val="00DC6CCB"/>
    <w:rsid w:val="00DC6E3B"/>
    <w:rsid w:val="00DC7A60"/>
    <w:rsid w:val="00DD1ABE"/>
    <w:rsid w:val="00DD1ADD"/>
    <w:rsid w:val="00DD1F1F"/>
    <w:rsid w:val="00DD1F29"/>
    <w:rsid w:val="00DD203A"/>
    <w:rsid w:val="00DD2E63"/>
    <w:rsid w:val="00DD3174"/>
    <w:rsid w:val="00DD340B"/>
    <w:rsid w:val="00DD39A4"/>
    <w:rsid w:val="00DD4846"/>
    <w:rsid w:val="00DD50D8"/>
    <w:rsid w:val="00DD51CD"/>
    <w:rsid w:val="00DD5BB7"/>
    <w:rsid w:val="00DD65D1"/>
    <w:rsid w:val="00DD704B"/>
    <w:rsid w:val="00DD743C"/>
    <w:rsid w:val="00DD76D3"/>
    <w:rsid w:val="00DD7796"/>
    <w:rsid w:val="00DD785F"/>
    <w:rsid w:val="00DD79C8"/>
    <w:rsid w:val="00DD7F76"/>
    <w:rsid w:val="00DE0079"/>
    <w:rsid w:val="00DE00EF"/>
    <w:rsid w:val="00DE08DE"/>
    <w:rsid w:val="00DE1076"/>
    <w:rsid w:val="00DE16ED"/>
    <w:rsid w:val="00DE2380"/>
    <w:rsid w:val="00DE2FC0"/>
    <w:rsid w:val="00DE3911"/>
    <w:rsid w:val="00DE4CF5"/>
    <w:rsid w:val="00DE5692"/>
    <w:rsid w:val="00DF0505"/>
    <w:rsid w:val="00DF0906"/>
    <w:rsid w:val="00DF1926"/>
    <w:rsid w:val="00DF1DBD"/>
    <w:rsid w:val="00DF259B"/>
    <w:rsid w:val="00DF2AF0"/>
    <w:rsid w:val="00DF2E11"/>
    <w:rsid w:val="00DF3641"/>
    <w:rsid w:val="00DF4DF1"/>
    <w:rsid w:val="00DF530F"/>
    <w:rsid w:val="00DF5447"/>
    <w:rsid w:val="00DF579C"/>
    <w:rsid w:val="00DF6068"/>
    <w:rsid w:val="00DF64AA"/>
    <w:rsid w:val="00DF6B17"/>
    <w:rsid w:val="00DF6B34"/>
    <w:rsid w:val="00E0079D"/>
    <w:rsid w:val="00E00C4E"/>
    <w:rsid w:val="00E00D44"/>
    <w:rsid w:val="00E012C9"/>
    <w:rsid w:val="00E02034"/>
    <w:rsid w:val="00E03A39"/>
    <w:rsid w:val="00E03AEA"/>
    <w:rsid w:val="00E03E1F"/>
    <w:rsid w:val="00E03ED0"/>
    <w:rsid w:val="00E04FE9"/>
    <w:rsid w:val="00E05232"/>
    <w:rsid w:val="00E0613E"/>
    <w:rsid w:val="00E0672D"/>
    <w:rsid w:val="00E1140D"/>
    <w:rsid w:val="00E11696"/>
    <w:rsid w:val="00E116A3"/>
    <w:rsid w:val="00E120F9"/>
    <w:rsid w:val="00E12850"/>
    <w:rsid w:val="00E12952"/>
    <w:rsid w:val="00E12ECA"/>
    <w:rsid w:val="00E12FAA"/>
    <w:rsid w:val="00E13371"/>
    <w:rsid w:val="00E13606"/>
    <w:rsid w:val="00E140AF"/>
    <w:rsid w:val="00E14318"/>
    <w:rsid w:val="00E14605"/>
    <w:rsid w:val="00E1497A"/>
    <w:rsid w:val="00E14CD8"/>
    <w:rsid w:val="00E1569F"/>
    <w:rsid w:val="00E15D63"/>
    <w:rsid w:val="00E15F4E"/>
    <w:rsid w:val="00E16016"/>
    <w:rsid w:val="00E167BE"/>
    <w:rsid w:val="00E16D94"/>
    <w:rsid w:val="00E17088"/>
    <w:rsid w:val="00E216E3"/>
    <w:rsid w:val="00E21822"/>
    <w:rsid w:val="00E21A27"/>
    <w:rsid w:val="00E241A7"/>
    <w:rsid w:val="00E244A3"/>
    <w:rsid w:val="00E254BB"/>
    <w:rsid w:val="00E25F85"/>
    <w:rsid w:val="00E26576"/>
    <w:rsid w:val="00E26738"/>
    <w:rsid w:val="00E26929"/>
    <w:rsid w:val="00E27CC5"/>
    <w:rsid w:val="00E27E70"/>
    <w:rsid w:val="00E3098D"/>
    <w:rsid w:val="00E30C13"/>
    <w:rsid w:val="00E30DE5"/>
    <w:rsid w:val="00E3147C"/>
    <w:rsid w:val="00E31BB0"/>
    <w:rsid w:val="00E322F7"/>
    <w:rsid w:val="00E33407"/>
    <w:rsid w:val="00E338AE"/>
    <w:rsid w:val="00E34320"/>
    <w:rsid w:val="00E345E3"/>
    <w:rsid w:val="00E3500E"/>
    <w:rsid w:val="00E35D3F"/>
    <w:rsid w:val="00E3600D"/>
    <w:rsid w:val="00E367CF"/>
    <w:rsid w:val="00E369FD"/>
    <w:rsid w:val="00E37A61"/>
    <w:rsid w:val="00E37A6E"/>
    <w:rsid w:val="00E37FE8"/>
    <w:rsid w:val="00E40CE3"/>
    <w:rsid w:val="00E41176"/>
    <w:rsid w:val="00E411D6"/>
    <w:rsid w:val="00E411F4"/>
    <w:rsid w:val="00E41BDC"/>
    <w:rsid w:val="00E41FC2"/>
    <w:rsid w:val="00E42385"/>
    <w:rsid w:val="00E42C65"/>
    <w:rsid w:val="00E43EC7"/>
    <w:rsid w:val="00E446F6"/>
    <w:rsid w:val="00E44B3D"/>
    <w:rsid w:val="00E44D94"/>
    <w:rsid w:val="00E4500A"/>
    <w:rsid w:val="00E50113"/>
    <w:rsid w:val="00E50530"/>
    <w:rsid w:val="00E50CD5"/>
    <w:rsid w:val="00E516CD"/>
    <w:rsid w:val="00E5185A"/>
    <w:rsid w:val="00E51A02"/>
    <w:rsid w:val="00E524AB"/>
    <w:rsid w:val="00E52F27"/>
    <w:rsid w:val="00E53715"/>
    <w:rsid w:val="00E54596"/>
    <w:rsid w:val="00E54C22"/>
    <w:rsid w:val="00E550E0"/>
    <w:rsid w:val="00E55C82"/>
    <w:rsid w:val="00E56630"/>
    <w:rsid w:val="00E578E1"/>
    <w:rsid w:val="00E57E1F"/>
    <w:rsid w:val="00E60110"/>
    <w:rsid w:val="00E60D37"/>
    <w:rsid w:val="00E619BF"/>
    <w:rsid w:val="00E63A22"/>
    <w:rsid w:val="00E63D5F"/>
    <w:rsid w:val="00E642F3"/>
    <w:rsid w:val="00E645E4"/>
    <w:rsid w:val="00E64601"/>
    <w:rsid w:val="00E647D7"/>
    <w:rsid w:val="00E64A89"/>
    <w:rsid w:val="00E6512D"/>
    <w:rsid w:val="00E65181"/>
    <w:rsid w:val="00E65449"/>
    <w:rsid w:val="00E667C8"/>
    <w:rsid w:val="00E66966"/>
    <w:rsid w:val="00E701E5"/>
    <w:rsid w:val="00E70CDE"/>
    <w:rsid w:val="00E712B7"/>
    <w:rsid w:val="00E714B7"/>
    <w:rsid w:val="00E716C4"/>
    <w:rsid w:val="00E72169"/>
    <w:rsid w:val="00E73D5E"/>
    <w:rsid w:val="00E74B0E"/>
    <w:rsid w:val="00E758C5"/>
    <w:rsid w:val="00E7641A"/>
    <w:rsid w:val="00E7674B"/>
    <w:rsid w:val="00E76B4C"/>
    <w:rsid w:val="00E76C7A"/>
    <w:rsid w:val="00E77286"/>
    <w:rsid w:val="00E778F6"/>
    <w:rsid w:val="00E80F36"/>
    <w:rsid w:val="00E8115E"/>
    <w:rsid w:val="00E82D46"/>
    <w:rsid w:val="00E836B5"/>
    <w:rsid w:val="00E83C5C"/>
    <w:rsid w:val="00E8530E"/>
    <w:rsid w:val="00E8566A"/>
    <w:rsid w:val="00E85769"/>
    <w:rsid w:val="00E8685E"/>
    <w:rsid w:val="00E86EE2"/>
    <w:rsid w:val="00E86FC1"/>
    <w:rsid w:val="00E87369"/>
    <w:rsid w:val="00E911E2"/>
    <w:rsid w:val="00E92AB3"/>
    <w:rsid w:val="00E9408B"/>
    <w:rsid w:val="00E94DDA"/>
    <w:rsid w:val="00E95611"/>
    <w:rsid w:val="00E9582F"/>
    <w:rsid w:val="00E96061"/>
    <w:rsid w:val="00E96075"/>
    <w:rsid w:val="00E9680A"/>
    <w:rsid w:val="00E968AD"/>
    <w:rsid w:val="00E96E84"/>
    <w:rsid w:val="00E97744"/>
    <w:rsid w:val="00E97E11"/>
    <w:rsid w:val="00EA23AA"/>
    <w:rsid w:val="00EA282D"/>
    <w:rsid w:val="00EA31D3"/>
    <w:rsid w:val="00EA3578"/>
    <w:rsid w:val="00EA3DB2"/>
    <w:rsid w:val="00EA3E27"/>
    <w:rsid w:val="00EA3E3B"/>
    <w:rsid w:val="00EA4276"/>
    <w:rsid w:val="00EA44B1"/>
    <w:rsid w:val="00EA4C91"/>
    <w:rsid w:val="00EA5836"/>
    <w:rsid w:val="00EA5965"/>
    <w:rsid w:val="00EA6C67"/>
    <w:rsid w:val="00EA6F70"/>
    <w:rsid w:val="00EA7501"/>
    <w:rsid w:val="00EA7E21"/>
    <w:rsid w:val="00EB0B19"/>
    <w:rsid w:val="00EB0B4B"/>
    <w:rsid w:val="00EB1515"/>
    <w:rsid w:val="00EB17FA"/>
    <w:rsid w:val="00EB1F39"/>
    <w:rsid w:val="00EB2325"/>
    <w:rsid w:val="00EB3805"/>
    <w:rsid w:val="00EB3DB9"/>
    <w:rsid w:val="00EB502D"/>
    <w:rsid w:val="00EB61F9"/>
    <w:rsid w:val="00EB638D"/>
    <w:rsid w:val="00EB6E5D"/>
    <w:rsid w:val="00EB797A"/>
    <w:rsid w:val="00EB7CDA"/>
    <w:rsid w:val="00EC11F5"/>
    <w:rsid w:val="00EC17A6"/>
    <w:rsid w:val="00EC272F"/>
    <w:rsid w:val="00EC2887"/>
    <w:rsid w:val="00EC2BCB"/>
    <w:rsid w:val="00EC2DD9"/>
    <w:rsid w:val="00EC33C2"/>
    <w:rsid w:val="00EC4A0A"/>
    <w:rsid w:val="00EC4D9D"/>
    <w:rsid w:val="00EC6558"/>
    <w:rsid w:val="00EC675A"/>
    <w:rsid w:val="00EC6DBE"/>
    <w:rsid w:val="00EC6EA9"/>
    <w:rsid w:val="00EC7C44"/>
    <w:rsid w:val="00ED0691"/>
    <w:rsid w:val="00ED0902"/>
    <w:rsid w:val="00ED112C"/>
    <w:rsid w:val="00ED18E1"/>
    <w:rsid w:val="00ED1F63"/>
    <w:rsid w:val="00ED1F88"/>
    <w:rsid w:val="00ED2560"/>
    <w:rsid w:val="00ED2D41"/>
    <w:rsid w:val="00ED3379"/>
    <w:rsid w:val="00ED400F"/>
    <w:rsid w:val="00ED6869"/>
    <w:rsid w:val="00ED6907"/>
    <w:rsid w:val="00ED6B39"/>
    <w:rsid w:val="00ED6E35"/>
    <w:rsid w:val="00ED75E3"/>
    <w:rsid w:val="00ED7B51"/>
    <w:rsid w:val="00ED7F51"/>
    <w:rsid w:val="00EE0165"/>
    <w:rsid w:val="00EE069B"/>
    <w:rsid w:val="00EE087C"/>
    <w:rsid w:val="00EE2313"/>
    <w:rsid w:val="00EE2553"/>
    <w:rsid w:val="00EE2F77"/>
    <w:rsid w:val="00EE464F"/>
    <w:rsid w:val="00EE4919"/>
    <w:rsid w:val="00EE4AA7"/>
    <w:rsid w:val="00EE4D29"/>
    <w:rsid w:val="00EE6386"/>
    <w:rsid w:val="00EE7167"/>
    <w:rsid w:val="00EE78B4"/>
    <w:rsid w:val="00EE7FE9"/>
    <w:rsid w:val="00EF0042"/>
    <w:rsid w:val="00EF0A87"/>
    <w:rsid w:val="00EF1778"/>
    <w:rsid w:val="00EF2AD6"/>
    <w:rsid w:val="00EF2BFF"/>
    <w:rsid w:val="00EF2E60"/>
    <w:rsid w:val="00EF30EC"/>
    <w:rsid w:val="00EF4129"/>
    <w:rsid w:val="00EF41EB"/>
    <w:rsid w:val="00EF56CB"/>
    <w:rsid w:val="00EF6DC2"/>
    <w:rsid w:val="00EF7402"/>
    <w:rsid w:val="00EF7C03"/>
    <w:rsid w:val="00F000A1"/>
    <w:rsid w:val="00F002A9"/>
    <w:rsid w:val="00F00561"/>
    <w:rsid w:val="00F00579"/>
    <w:rsid w:val="00F01276"/>
    <w:rsid w:val="00F013DB"/>
    <w:rsid w:val="00F015FF"/>
    <w:rsid w:val="00F017F5"/>
    <w:rsid w:val="00F017F6"/>
    <w:rsid w:val="00F020D0"/>
    <w:rsid w:val="00F022AB"/>
    <w:rsid w:val="00F02F0B"/>
    <w:rsid w:val="00F033DE"/>
    <w:rsid w:val="00F034BC"/>
    <w:rsid w:val="00F047A7"/>
    <w:rsid w:val="00F04992"/>
    <w:rsid w:val="00F04DE3"/>
    <w:rsid w:val="00F055C5"/>
    <w:rsid w:val="00F060CF"/>
    <w:rsid w:val="00F061F4"/>
    <w:rsid w:val="00F07090"/>
    <w:rsid w:val="00F07544"/>
    <w:rsid w:val="00F1061B"/>
    <w:rsid w:val="00F110AE"/>
    <w:rsid w:val="00F119E4"/>
    <w:rsid w:val="00F1222F"/>
    <w:rsid w:val="00F12954"/>
    <w:rsid w:val="00F12ED3"/>
    <w:rsid w:val="00F12F1B"/>
    <w:rsid w:val="00F1402B"/>
    <w:rsid w:val="00F158B2"/>
    <w:rsid w:val="00F15A65"/>
    <w:rsid w:val="00F1754B"/>
    <w:rsid w:val="00F212DE"/>
    <w:rsid w:val="00F2138F"/>
    <w:rsid w:val="00F2161D"/>
    <w:rsid w:val="00F21709"/>
    <w:rsid w:val="00F22A12"/>
    <w:rsid w:val="00F22AB8"/>
    <w:rsid w:val="00F22B03"/>
    <w:rsid w:val="00F22F39"/>
    <w:rsid w:val="00F232E5"/>
    <w:rsid w:val="00F23AB0"/>
    <w:rsid w:val="00F248A5"/>
    <w:rsid w:val="00F24E08"/>
    <w:rsid w:val="00F254B6"/>
    <w:rsid w:val="00F255EA"/>
    <w:rsid w:val="00F30EA3"/>
    <w:rsid w:val="00F319A8"/>
    <w:rsid w:val="00F319E8"/>
    <w:rsid w:val="00F32028"/>
    <w:rsid w:val="00F32B63"/>
    <w:rsid w:val="00F3381F"/>
    <w:rsid w:val="00F33EFF"/>
    <w:rsid w:val="00F34CDC"/>
    <w:rsid w:val="00F35C22"/>
    <w:rsid w:val="00F35E55"/>
    <w:rsid w:val="00F36A59"/>
    <w:rsid w:val="00F36AD8"/>
    <w:rsid w:val="00F36E93"/>
    <w:rsid w:val="00F36ED1"/>
    <w:rsid w:val="00F379F1"/>
    <w:rsid w:val="00F37CD3"/>
    <w:rsid w:val="00F4024B"/>
    <w:rsid w:val="00F4066B"/>
    <w:rsid w:val="00F406AB"/>
    <w:rsid w:val="00F40CCD"/>
    <w:rsid w:val="00F40EAC"/>
    <w:rsid w:val="00F40F8A"/>
    <w:rsid w:val="00F40FFB"/>
    <w:rsid w:val="00F41219"/>
    <w:rsid w:val="00F41579"/>
    <w:rsid w:val="00F41A2D"/>
    <w:rsid w:val="00F41CDF"/>
    <w:rsid w:val="00F41DF7"/>
    <w:rsid w:val="00F41E27"/>
    <w:rsid w:val="00F42B1F"/>
    <w:rsid w:val="00F430C5"/>
    <w:rsid w:val="00F4321F"/>
    <w:rsid w:val="00F43F26"/>
    <w:rsid w:val="00F44360"/>
    <w:rsid w:val="00F451EF"/>
    <w:rsid w:val="00F45A3C"/>
    <w:rsid w:val="00F45CA6"/>
    <w:rsid w:val="00F45EFE"/>
    <w:rsid w:val="00F4616A"/>
    <w:rsid w:val="00F46C90"/>
    <w:rsid w:val="00F46E3E"/>
    <w:rsid w:val="00F473C6"/>
    <w:rsid w:val="00F47CE1"/>
    <w:rsid w:val="00F50E5B"/>
    <w:rsid w:val="00F50FE3"/>
    <w:rsid w:val="00F510BE"/>
    <w:rsid w:val="00F5186A"/>
    <w:rsid w:val="00F51ED9"/>
    <w:rsid w:val="00F5203E"/>
    <w:rsid w:val="00F526DA"/>
    <w:rsid w:val="00F52E46"/>
    <w:rsid w:val="00F535EA"/>
    <w:rsid w:val="00F5390F"/>
    <w:rsid w:val="00F53D6D"/>
    <w:rsid w:val="00F53DB7"/>
    <w:rsid w:val="00F557E0"/>
    <w:rsid w:val="00F55C50"/>
    <w:rsid w:val="00F55CEE"/>
    <w:rsid w:val="00F56087"/>
    <w:rsid w:val="00F57878"/>
    <w:rsid w:val="00F57AC4"/>
    <w:rsid w:val="00F600AD"/>
    <w:rsid w:val="00F600B5"/>
    <w:rsid w:val="00F6088E"/>
    <w:rsid w:val="00F610E6"/>
    <w:rsid w:val="00F61E55"/>
    <w:rsid w:val="00F6230E"/>
    <w:rsid w:val="00F6231F"/>
    <w:rsid w:val="00F62376"/>
    <w:rsid w:val="00F626E5"/>
    <w:rsid w:val="00F63321"/>
    <w:rsid w:val="00F63338"/>
    <w:rsid w:val="00F64578"/>
    <w:rsid w:val="00F64F67"/>
    <w:rsid w:val="00F65287"/>
    <w:rsid w:val="00F6535D"/>
    <w:rsid w:val="00F65464"/>
    <w:rsid w:val="00F6554F"/>
    <w:rsid w:val="00F655D5"/>
    <w:rsid w:val="00F6613E"/>
    <w:rsid w:val="00F662D2"/>
    <w:rsid w:val="00F665A9"/>
    <w:rsid w:val="00F666EE"/>
    <w:rsid w:val="00F66CA5"/>
    <w:rsid w:val="00F67BEB"/>
    <w:rsid w:val="00F67DF3"/>
    <w:rsid w:val="00F70656"/>
    <w:rsid w:val="00F706C3"/>
    <w:rsid w:val="00F70FE3"/>
    <w:rsid w:val="00F72056"/>
    <w:rsid w:val="00F724C6"/>
    <w:rsid w:val="00F72635"/>
    <w:rsid w:val="00F73021"/>
    <w:rsid w:val="00F73BE9"/>
    <w:rsid w:val="00F73C75"/>
    <w:rsid w:val="00F7458F"/>
    <w:rsid w:val="00F74A36"/>
    <w:rsid w:val="00F74A63"/>
    <w:rsid w:val="00F7603E"/>
    <w:rsid w:val="00F76A35"/>
    <w:rsid w:val="00F771B5"/>
    <w:rsid w:val="00F777E7"/>
    <w:rsid w:val="00F8030B"/>
    <w:rsid w:val="00F81D51"/>
    <w:rsid w:val="00F837B4"/>
    <w:rsid w:val="00F83934"/>
    <w:rsid w:val="00F83C86"/>
    <w:rsid w:val="00F8401F"/>
    <w:rsid w:val="00F84EA2"/>
    <w:rsid w:val="00F84F27"/>
    <w:rsid w:val="00F8553A"/>
    <w:rsid w:val="00F8598F"/>
    <w:rsid w:val="00F85B0C"/>
    <w:rsid w:val="00F86224"/>
    <w:rsid w:val="00F876E9"/>
    <w:rsid w:val="00F877D4"/>
    <w:rsid w:val="00F902AC"/>
    <w:rsid w:val="00F91693"/>
    <w:rsid w:val="00F9177F"/>
    <w:rsid w:val="00F9197C"/>
    <w:rsid w:val="00F91FC9"/>
    <w:rsid w:val="00F92487"/>
    <w:rsid w:val="00F92767"/>
    <w:rsid w:val="00F92B88"/>
    <w:rsid w:val="00F93DD2"/>
    <w:rsid w:val="00F93FBC"/>
    <w:rsid w:val="00F943E7"/>
    <w:rsid w:val="00F95D54"/>
    <w:rsid w:val="00F96961"/>
    <w:rsid w:val="00F96AB5"/>
    <w:rsid w:val="00F9715A"/>
    <w:rsid w:val="00FA026E"/>
    <w:rsid w:val="00FA0414"/>
    <w:rsid w:val="00FA0943"/>
    <w:rsid w:val="00FA09E7"/>
    <w:rsid w:val="00FA0E70"/>
    <w:rsid w:val="00FA11DA"/>
    <w:rsid w:val="00FA16B0"/>
    <w:rsid w:val="00FA17F2"/>
    <w:rsid w:val="00FA1D17"/>
    <w:rsid w:val="00FA21D8"/>
    <w:rsid w:val="00FA226F"/>
    <w:rsid w:val="00FA236C"/>
    <w:rsid w:val="00FA3FCA"/>
    <w:rsid w:val="00FA4862"/>
    <w:rsid w:val="00FA60A9"/>
    <w:rsid w:val="00FA622B"/>
    <w:rsid w:val="00FA68DC"/>
    <w:rsid w:val="00FA6A0B"/>
    <w:rsid w:val="00FA6CA7"/>
    <w:rsid w:val="00FA6EB9"/>
    <w:rsid w:val="00FA78D1"/>
    <w:rsid w:val="00FA7F41"/>
    <w:rsid w:val="00FB0223"/>
    <w:rsid w:val="00FB0A91"/>
    <w:rsid w:val="00FB0D57"/>
    <w:rsid w:val="00FB0EAE"/>
    <w:rsid w:val="00FB1288"/>
    <w:rsid w:val="00FB1D7E"/>
    <w:rsid w:val="00FB2081"/>
    <w:rsid w:val="00FB26F6"/>
    <w:rsid w:val="00FB357B"/>
    <w:rsid w:val="00FB3A2A"/>
    <w:rsid w:val="00FB3C92"/>
    <w:rsid w:val="00FB3D1A"/>
    <w:rsid w:val="00FB435E"/>
    <w:rsid w:val="00FB456A"/>
    <w:rsid w:val="00FB484B"/>
    <w:rsid w:val="00FB497B"/>
    <w:rsid w:val="00FB4BB0"/>
    <w:rsid w:val="00FB514E"/>
    <w:rsid w:val="00FB54EC"/>
    <w:rsid w:val="00FB5879"/>
    <w:rsid w:val="00FB61FE"/>
    <w:rsid w:val="00FB64C1"/>
    <w:rsid w:val="00FB7001"/>
    <w:rsid w:val="00FC1242"/>
    <w:rsid w:val="00FC1580"/>
    <w:rsid w:val="00FC161A"/>
    <w:rsid w:val="00FC18E5"/>
    <w:rsid w:val="00FC2AF4"/>
    <w:rsid w:val="00FC2C71"/>
    <w:rsid w:val="00FC3D4A"/>
    <w:rsid w:val="00FC4770"/>
    <w:rsid w:val="00FC4AB8"/>
    <w:rsid w:val="00FC5A1B"/>
    <w:rsid w:val="00FC5BAB"/>
    <w:rsid w:val="00FC6DD4"/>
    <w:rsid w:val="00FC74BF"/>
    <w:rsid w:val="00FC759D"/>
    <w:rsid w:val="00FC7B14"/>
    <w:rsid w:val="00FC7B7E"/>
    <w:rsid w:val="00FD0433"/>
    <w:rsid w:val="00FD0EC9"/>
    <w:rsid w:val="00FD13A1"/>
    <w:rsid w:val="00FD2D80"/>
    <w:rsid w:val="00FD2E7D"/>
    <w:rsid w:val="00FD3B74"/>
    <w:rsid w:val="00FD3E79"/>
    <w:rsid w:val="00FD469F"/>
    <w:rsid w:val="00FD4B00"/>
    <w:rsid w:val="00FD50F8"/>
    <w:rsid w:val="00FD53FA"/>
    <w:rsid w:val="00FD575B"/>
    <w:rsid w:val="00FD5E72"/>
    <w:rsid w:val="00FD624E"/>
    <w:rsid w:val="00FD6404"/>
    <w:rsid w:val="00FD6AD6"/>
    <w:rsid w:val="00FD6F65"/>
    <w:rsid w:val="00FD7ACF"/>
    <w:rsid w:val="00FE08AC"/>
    <w:rsid w:val="00FE1CC1"/>
    <w:rsid w:val="00FE2129"/>
    <w:rsid w:val="00FE31AC"/>
    <w:rsid w:val="00FE372D"/>
    <w:rsid w:val="00FE3B93"/>
    <w:rsid w:val="00FE3EA7"/>
    <w:rsid w:val="00FE4A9A"/>
    <w:rsid w:val="00FE4BA3"/>
    <w:rsid w:val="00FE7AE5"/>
    <w:rsid w:val="00FE7DEF"/>
    <w:rsid w:val="00FF1194"/>
    <w:rsid w:val="00FF286B"/>
    <w:rsid w:val="00FF5701"/>
    <w:rsid w:val="00FF7826"/>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259A24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imes New Roman"/>
        <w:kern w:val="24"/>
        <w:sz w:val="24"/>
        <w:szCs w:val="24"/>
        <w:lang w:val="en-US" w:eastAsia="en-US" w:bidi="en-US"/>
      </w:rPr>
    </w:rPrDefault>
    <w:pPrDefault>
      <w:pPr>
        <w:spacing w:before="240" w:after="120"/>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0"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59"/>
    <w:lsdException w:name="Table Theme" w:semiHidden="1" w:uiPriority="0"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uiPriority="33"/>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rsid w:val="009C6EC8"/>
  </w:style>
  <w:style w:type="paragraph" w:styleId="Heading1">
    <w:name w:val="heading 1"/>
    <w:aliases w:val="h1"/>
    <w:basedOn w:val="Normal"/>
    <w:link w:val="Heading1Char"/>
    <w:uiPriority w:val="9"/>
    <w:semiHidden/>
    <w:qFormat/>
    <w:rsid w:val="00D03B88"/>
    <w:pPr>
      <w:keepNext/>
      <w:keepLines/>
      <w:spacing w:after="0"/>
      <w:outlineLvl w:val="0"/>
    </w:pPr>
    <w:rPr>
      <w:rFonts w:eastAsiaTheme="majorEastAsia" w:cstheme="majorBidi"/>
      <w:b/>
      <w:bCs/>
      <w:sz w:val="28"/>
      <w:szCs w:val="28"/>
      <w:lang w:bidi="ar-SA"/>
    </w:rPr>
  </w:style>
  <w:style w:type="paragraph" w:styleId="Heading2">
    <w:name w:val="heading 2"/>
    <w:aliases w:val="h2"/>
    <w:basedOn w:val="Normal"/>
    <w:link w:val="Heading2Char"/>
    <w:uiPriority w:val="9"/>
    <w:semiHidden/>
    <w:qFormat/>
    <w:rsid w:val="008210BE"/>
    <w:pPr>
      <w:keepNext/>
      <w:keepLines/>
      <w:spacing w:before="200" w:after="0"/>
      <w:outlineLvl w:val="1"/>
    </w:pPr>
    <w:rPr>
      <w:rFonts w:eastAsiaTheme="majorEastAsia" w:cstheme="majorBidi"/>
      <w:b/>
      <w:bCs/>
      <w:szCs w:val="26"/>
      <w:lang w:bidi="ar-SA"/>
    </w:rPr>
  </w:style>
  <w:style w:type="paragraph" w:styleId="Heading3">
    <w:name w:val="heading 3"/>
    <w:aliases w:val="h3"/>
    <w:basedOn w:val="Normal"/>
    <w:link w:val="Heading3Char"/>
    <w:semiHidden/>
    <w:qFormat/>
    <w:rsid w:val="008210BE"/>
    <w:pPr>
      <w:keepNext/>
      <w:keepLines/>
      <w:spacing w:before="200" w:after="0"/>
      <w:outlineLvl w:val="2"/>
    </w:pPr>
    <w:rPr>
      <w:rFonts w:eastAsiaTheme="majorEastAsia" w:cstheme="majorBidi"/>
      <w:b/>
      <w:bCs/>
      <w:lang w:bidi="ar-SA"/>
    </w:rPr>
  </w:style>
  <w:style w:type="paragraph" w:styleId="Heading4">
    <w:name w:val="heading 4"/>
    <w:aliases w:val="h4"/>
    <w:basedOn w:val="Normal"/>
    <w:link w:val="Heading4Char"/>
    <w:semiHidden/>
    <w:qFormat/>
    <w:rsid w:val="008210BE"/>
    <w:pPr>
      <w:keepNext/>
      <w:keepLines/>
      <w:spacing w:before="200" w:after="0"/>
      <w:outlineLvl w:val="3"/>
    </w:pPr>
    <w:rPr>
      <w:rFonts w:eastAsiaTheme="majorEastAsia" w:cstheme="majorBidi"/>
      <w:b/>
      <w:bCs/>
      <w:i/>
      <w:iCs/>
      <w:lang w:bidi="ar-SA"/>
    </w:rPr>
  </w:style>
  <w:style w:type="paragraph" w:styleId="Heading5">
    <w:name w:val="heading 5"/>
    <w:aliases w:val="h5"/>
    <w:basedOn w:val="Normal"/>
    <w:link w:val="Heading5Char"/>
    <w:semiHidden/>
    <w:qFormat/>
    <w:rsid w:val="008210BE"/>
    <w:pPr>
      <w:keepNext/>
      <w:keepLines/>
      <w:spacing w:before="200" w:after="0"/>
      <w:outlineLvl w:val="4"/>
    </w:pPr>
    <w:rPr>
      <w:rFonts w:eastAsiaTheme="majorEastAsia" w:cstheme="majorBidi"/>
      <w:lang w:bidi="ar-SA"/>
    </w:rPr>
  </w:style>
  <w:style w:type="paragraph" w:styleId="Heading6">
    <w:name w:val="heading 6"/>
    <w:aliases w:val="h6"/>
    <w:basedOn w:val="Normal"/>
    <w:link w:val="Heading6Char"/>
    <w:semiHidden/>
    <w:qFormat/>
    <w:rsid w:val="008210BE"/>
    <w:pPr>
      <w:keepNext/>
      <w:keepLines/>
      <w:spacing w:before="200" w:after="0"/>
      <w:outlineLvl w:val="5"/>
    </w:pPr>
    <w:rPr>
      <w:rFonts w:eastAsiaTheme="majorEastAsia" w:cstheme="majorBidi"/>
      <w:i/>
      <w:iCs/>
      <w:lang w:bidi="ar-SA"/>
    </w:rPr>
  </w:style>
  <w:style w:type="paragraph" w:styleId="Heading7">
    <w:name w:val="heading 7"/>
    <w:aliases w:val="h7"/>
    <w:basedOn w:val="Normal"/>
    <w:link w:val="Heading7Char"/>
    <w:semiHidden/>
    <w:qFormat/>
    <w:rsid w:val="008210BE"/>
    <w:pPr>
      <w:keepNext/>
      <w:keepLines/>
      <w:spacing w:before="200" w:after="0"/>
      <w:outlineLvl w:val="6"/>
    </w:pPr>
    <w:rPr>
      <w:rFonts w:eastAsiaTheme="majorEastAsia" w:cstheme="majorBidi"/>
      <w:i/>
      <w:iCs/>
      <w:lang w:bidi="ar-SA"/>
    </w:rPr>
  </w:style>
  <w:style w:type="paragraph" w:styleId="Heading8">
    <w:name w:val="heading 8"/>
    <w:aliases w:val="h8"/>
    <w:basedOn w:val="Normal"/>
    <w:link w:val="Heading8Char"/>
    <w:semiHidden/>
    <w:qFormat/>
    <w:rsid w:val="008210BE"/>
    <w:pPr>
      <w:keepNext/>
      <w:keepLines/>
      <w:spacing w:before="200" w:after="0"/>
      <w:outlineLvl w:val="7"/>
    </w:pPr>
    <w:rPr>
      <w:rFonts w:eastAsiaTheme="majorEastAsia" w:cstheme="majorBidi"/>
      <w:szCs w:val="20"/>
      <w:lang w:bidi="ar-SA"/>
    </w:rPr>
  </w:style>
  <w:style w:type="paragraph" w:styleId="Heading9">
    <w:name w:val="heading 9"/>
    <w:aliases w:val="h9"/>
    <w:basedOn w:val="Normal"/>
    <w:link w:val="Heading9Char"/>
    <w:semiHidden/>
    <w:qFormat/>
    <w:rsid w:val="008210BE"/>
    <w:pPr>
      <w:keepNext/>
      <w:keepLines/>
      <w:spacing w:before="200" w:after="0"/>
      <w:outlineLvl w:val="8"/>
    </w:pPr>
    <w:rPr>
      <w:rFonts w:eastAsiaTheme="majorEastAsia" w:cstheme="majorBidi"/>
      <w:i/>
      <w:iCs/>
      <w:szCs w:val="20"/>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
    <w:basedOn w:val="DefaultParagraphFont"/>
    <w:link w:val="Heading1"/>
    <w:uiPriority w:val="9"/>
    <w:semiHidden/>
    <w:rsid w:val="00881721"/>
    <w:rPr>
      <w:rFonts w:eastAsiaTheme="majorEastAsia" w:cstheme="majorBidi"/>
      <w:b/>
      <w:bCs/>
      <w:sz w:val="28"/>
      <w:szCs w:val="28"/>
      <w:lang w:bidi="ar-SA"/>
    </w:rPr>
  </w:style>
  <w:style w:type="character" w:customStyle="1" w:styleId="Heading2Char">
    <w:name w:val="Heading 2 Char"/>
    <w:aliases w:val="h2 Char"/>
    <w:basedOn w:val="DefaultParagraphFont"/>
    <w:link w:val="Heading2"/>
    <w:uiPriority w:val="9"/>
    <w:semiHidden/>
    <w:rsid w:val="00881721"/>
    <w:rPr>
      <w:rFonts w:eastAsiaTheme="majorEastAsia" w:cstheme="majorBidi"/>
      <w:b/>
      <w:bCs/>
      <w:szCs w:val="26"/>
      <w:lang w:bidi="ar-SA"/>
    </w:rPr>
  </w:style>
  <w:style w:type="character" w:customStyle="1" w:styleId="Heading3Char">
    <w:name w:val="Heading 3 Char"/>
    <w:aliases w:val="h3 Char"/>
    <w:basedOn w:val="DefaultParagraphFont"/>
    <w:link w:val="Heading3"/>
    <w:semiHidden/>
    <w:rsid w:val="000E1CF7"/>
    <w:rPr>
      <w:rFonts w:eastAsiaTheme="majorEastAsia" w:cstheme="majorBidi"/>
      <w:b/>
      <w:bCs/>
      <w:lang w:bidi="ar-SA"/>
    </w:rPr>
  </w:style>
  <w:style w:type="character" w:customStyle="1" w:styleId="Heading4Char">
    <w:name w:val="Heading 4 Char"/>
    <w:aliases w:val="h4 Char"/>
    <w:basedOn w:val="DefaultParagraphFont"/>
    <w:link w:val="Heading4"/>
    <w:semiHidden/>
    <w:rsid w:val="000E1CF7"/>
    <w:rPr>
      <w:rFonts w:eastAsiaTheme="majorEastAsia" w:cstheme="majorBidi"/>
      <w:b/>
      <w:bCs/>
      <w:i/>
      <w:iCs/>
      <w:lang w:bidi="ar-SA"/>
    </w:rPr>
  </w:style>
  <w:style w:type="character" w:customStyle="1" w:styleId="Heading5Char">
    <w:name w:val="Heading 5 Char"/>
    <w:aliases w:val="h5 Char"/>
    <w:basedOn w:val="DefaultParagraphFont"/>
    <w:link w:val="Heading5"/>
    <w:semiHidden/>
    <w:rsid w:val="000E1CF7"/>
    <w:rPr>
      <w:rFonts w:eastAsiaTheme="majorEastAsia" w:cstheme="majorBidi"/>
      <w:lang w:bidi="ar-SA"/>
    </w:rPr>
  </w:style>
  <w:style w:type="character" w:customStyle="1" w:styleId="Heading6Char">
    <w:name w:val="Heading 6 Char"/>
    <w:aliases w:val="h6 Char"/>
    <w:basedOn w:val="DefaultParagraphFont"/>
    <w:link w:val="Heading6"/>
    <w:semiHidden/>
    <w:rsid w:val="000E1CF7"/>
    <w:rPr>
      <w:rFonts w:eastAsiaTheme="majorEastAsia" w:cstheme="majorBidi"/>
      <w:i/>
      <w:iCs/>
      <w:lang w:bidi="ar-SA"/>
    </w:rPr>
  </w:style>
  <w:style w:type="character" w:customStyle="1" w:styleId="Heading7Char">
    <w:name w:val="Heading 7 Char"/>
    <w:aliases w:val="h7 Char"/>
    <w:basedOn w:val="DefaultParagraphFont"/>
    <w:link w:val="Heading7"/>
    <w:semiHidden/>
    <w:rsid w:val="000E1CF7"/>
    <w:rPr>
      <w:rFonts w:eastAsiaTheme="majorEastAsia" w:cstheme="majorBidi"/>
      <w:i/>
      <w:iCs/>
      <w:lang w:bidi="ar-SA"/>
    </w:rPr>
  </w:style>
  <w:style w:type="character" w:customStyle="1" w:styleId="Heading8Char">
    <w:name w:val="Heading 8 Char"/>
    <w:aliases w:val="h8 Char"/>
    <w:basedOn w:val="DefaultParagraphFont"/>
    <w:link w:val="Heading8"/>
    <w:semiHidden/>
    <w:rsid w:val="000E1CF7"/>
    <w:rPr>
      <w:rFonts w:eastAsiaTheme="majorEastAsia" w:cstheme="majorBidi"/>
      <w:szCs w:val="20"/>
      <w:lang w:bidi="ar-SA"/>
    </w:rPr>
  </w:style>
  <w:style w:type="character" w:customStyle="1" w:styleId="Heading9Char">
    <w:name w:val="Heading 9 Char"/>
    <w:aliases w:val="h9 Char"/>
    <w:basedOn w:val="DefaultParagraphFont"/>
    <w:link w:val="Heading9"/>
    <w:semiHidden/>
    <w:rsid w:val="000E1CF7"/>
    <w:rPr>
      <w:rFonts w:eastAsiaTheme="majorEastAsia" w:cstheme="majorBidi"/>
      <w:i/>
      <w:iCs/>
      <w:szCs w:val="20"/>
      <w:lang w:bidi="ar-SA"/>
    </w:rPr>
  </w:style>
  <w:style w:type="paragraph" w:styleId="MacroText">
    <w:name w:val="macro"/>
    <w:link w:val="MacroTextChar"/>
    <w:uiPriority w:val="99"/>
    <w:semiHidden/>
    <w:unhideWhenUsed/>
    <w:rsid w:val="00163542"/>
    <w:pPr>
      <w:tabs>
        <w:tab w:val="left" w:pos="480"/>
        <w:tab w:val="left" w:pos="960"/>
        <w:tab w:val="left" w:pos="1440"/>
        <w:tab w:val="left" w:pos="1920"/>
        <w:tab w:val="left" w:pos="2400"/>
        <w:tab w:val="left" w:pos="2880"/>
        <w:tab w:val="left" w:pos="3360"/>
        <w:tab w:val="left" w:pos="3840"/>
        <w:tab w:val="left" w:pos="4320"/>
      </w:tabs>
      <w:spacing w:after="0"/>
    </w:pPr>
    <w:rPr>
      <w:rFonts w:ascii="Courier New" w:hAnsi="Courier New" w:cs="Courier New"/>
      <w:sz w:val="20"/>
      <w:szCs w:val="20"/>
    </w:rPr>
  </w:style>
  <w:style w:type="character" w:customStyle="1" w:styleId="MacroTextChar">
    <w:name w:val="Macro Text Char"/>
    <w:basedOn w:val="DefaultParagraphFont"/>
    <w:link w:val="MacroText"/>
    <w:uiPriority w:val="99"/>
    <w:semiHidden/>
    <w:rsid w:val="00F52E46"/>
    <w:rPr>
      <w:rFonts w:ascii="Courier New" w:hAnsi="Courier New" w:cs="Courier New"/>
      <w:kern w:val="24"/>
      <w:sz w:val="20"/>
      <w:szCs w:val="20"/>
    </w:rPr>
  </w:style>
  <w:style w:type="paragraph" w:styleId="NoSpacing">
    <w:name w:val="No Spacing"/>
    <w:uiPriority w:val="1"/>
    <w:semiHidden/>
    <w:qFormat/>
    <w:rsid w:val="005759EF"/>
    <w:pPr>
      <w:spacing w:after="0"/>
    </w:pPr>
  </w:style>
  <w:style w:type="paragraph" w:styleId="NormalIndent">
    <w:name w:val="Normal Indent"/>
    <w:basedOn w:val="Normal"/>
    <w:uiPriority w:val="99"/>
    <w:semiHidden/>
    <w:unhideWhenUsed/>
    <w:rsid w:val="008210BE"/>
    <w:pPr>
      <w:ind w:left="720"/>
    </w:pPr>
  </w:style>
  <w:style w:type="table" w:styleId="TableList1">
    <w:name w:val="Table List 1"/>
    <w:basedOn w:val="TableNormal"/>
    <w:uiPriority w:val="99"/>
    <w:rsid w:val="00163542"/>
    <w:pPr>
      <w:spacing w:after="0"/>
    </w:pPr>
    <w:rPr>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Revision">
    <w:name w:val="Revision"/>
    <w:hidden/>
    <w:uiPriority w:val="99"/>
    <w:semiHidden/>
    <w:rsid w:val="009B5DFB"/>
    <w:pPr>
      <w:spacing w:after="0"/>
    </w:pPr>
  </w:style>
  <w:style w:type="paragraph" w:styleId="BodyText">
    <w:name w:val="Body Text"/>
    <w:aliases w:val="BT,Body Text (Text of Statute),bt"/>
    <w:basedOn w:val="Normal"/>
    <w:link w:val="BodyTextChar"/>
    <w:semiHidden/>
    <w:rsid w:val="00A61FAA"/>
    <w:rPr>
      <w:rFonts w:eastAsia="Times New Roman"/>
      <w:lang w:bidi="ar-SA"/>
    </w:rPr>
  </w:style>
  <w:style w:type="character" w:customStyle="1" w:styleId="BodyTextChar">
    <w:name w:val="Body Text Char"/>
    <w:aliases w:val="BT Char,Body Text (Text of Statute) Char,bt Char"/>
    <w:basedOn w:val="DefaultParagraphFont"/>
    <w:link w:val="BodyText"/>
    <w:semiHidden/>
    <w:rsid w:val="000E1CF7"/>
    <w:rPr>
      <w:rFonts w:eastAsia="Times New Roman"/>
      <w:lang w:bidi="ar-SA"/>
    </w:rPr>
  </w:style>
  <w:style w:type="character" w:styleId="CommentReference">
    <w:name w:val="annotation reference"/>
    <w:basedOn w:val="DefaultParagraphFont"/>
    <w:uiPriority w:val="99"/>
    <w:semiHidden/>
    <w:rsid w:val="00A61FAA"/>
    <w:rPr>
      <w:sz w:val="16"/>
      <w:szCs w:val="16"/>
    </w:rPr>
  </w:style>
  <w:style w:type="paragraph" w:styleId="CommentText">
    <w:name w:val="annotation text"/>
    <w:basedOn w:val="Normal"/>
    <w:link w:val="CommentTextChar"/>
    <w:uiPriority w:val="99"/>
    <w:rsid w:val="00A61FAA"/>
    <w:pPr>
      <w:spacing w:after="0"/>
    </w:pPr>
    <w:rPr>
      <w:rFonts w:eastAsia="Times New Roman"/>
      <w:sz w:val="20"/>
      <w:szCs w:val="20"/>
      <w:lang w:bidi="ar-SA"/>
    </w:rPr>
  </w:style>
  <w:style w:type="character" w:customStyle="1" w:styleId="CommentTextChar">
    <w:name w:val="Comment Text Char"/>
    <w:basedOn w:val="DefaultParagraphFont"/>
    <w:link w:val="CommentText"/>
    <w:uiPriority w:val="99"/>
    <w:rsid w:val="000E1CF7"/>
    <w:rPr>
      <w:rFonts w:eastAsia="Times New Roman"/>
      <w:sz w:val="20"/>
      <w:szCs w:val="20"/>
      <w:lang w:bidi="ar-SA"/>
    </w:rPr>
  </w:style>
  <w:style w:type="character" w:styleId="FootnoteReference">
    <w:name w:val="footnote reference"/>
    <w:basedOn w:val="DefaultParagraphFont"/>
    <w:uiPriority w:val="99"/>
    <w:rsid w:val="00311088"/>
    <w:rPr>
      <w:vertAlign w:val="superscript"/>
    </w:rPr>
  </w:style>
  <w:style w:type="paragraph" w:styleId="FootnoteText">
    <w:name w:val="footnote text"/>
    <w:basedOn w:val="Normal"/>
    <w:link w:val="FootnoteTextChar"/>
    <w:uiPriority w:val="99"/>
    <w:rsid w:val="005B7A19"/>
    <w:pPr>
      <w:spacing w:before="60" w:after="60"/>
      <w:ind w:firstLine="720"/>
      <w:contextualSpacing/>
    </w:pPr>
    <w:rPr>
      <w:rFonts w:eastAsia="Times New Roman"/>
      <w:kern w:val="0"/>
      <w:sz w:val="20"/>
      <w:szCs w:val="20"/>
      <w:lang w:bidi="ar-SA"/>
    </w:rPr>
  </w:style>
  <w:style w:type="character" w:customStyle="1" w:styleId="FootnoteTextChar">
    <w:name w:val="Footnote Text Char"/>
    <w:basedOn w:val="DefaultParagraphFont"/>
    <w:link w:val="FootnoteText"/>
    <w:uiPriority w:val="99"/>
    <w:rsid w:val="005B7A19"/>
    <w:rPr>
      <w:rFonts w:eastAsia="Times New Roman"/>
      <w:kern w:val="0"/>
      <w:sz w:val="20"/>
      <w:szCs w:val="20"/>
      <w:lang w:bidi="ar-SA"/>
    </w:rPr>
  </w:style>
  <w:style w:type="character" w:styleId="Hyperlink">
    <w:name w:val="Hyperlink"/>
    <w:basedOn w:val="DefaultParagraphFont"/>
    <w:uiPriority w:val="99"/>
    <w:rsid w:val="00A61FAA"/>
    <w:rPr>
      <w:color w:val="0000FF"/>
      <w:u w:val="single"/>
    </w:rPr>
  </w:style>
  <w:style w:type="paragraph" w:styleId="BalloonText">
    <w:name w:val="Balloon Text"/>
    <w:basedOn w:val="Normal"/>
    <w:link w:val="BalloonTextChar"/>
    <w:uiPriority w:val="99"/>
    <w:semiHidden/>
    <w:rsid w:val="00A61FAA"/>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0E1CF7"/>
    <w:rPr>
      <w:rFonts w:ascii="Tahoma" w:hAnsi="Tahoma" w:cs="Tahoma"/>
      <w:sz w:val="16"/>
      <w:szCs w:val="16"/>
    </w:rPr>
  </w:style>
  <w:style w:type="paragraph" w:customStyle="1" w:styleId="BChapterName">
    <w:name w:val="BChapter_Name"/>
    <w:basedOn w:val="Normal"/>
    <w:link w:val="BChapterNameChar"/>
    <w:qFormat/>
    <w:rsid w:val="00FA11DA"/>
    <w:pPr>
      <w:jc w:val="center"/>
      <w:outlineLvl w:val="0"/>
    </w:pPr>
    <w:rPr>
      <w:b/>
      <w:sz w:val="28"/>
      <w:szCs w:val="28"/>
    </w:rPr>
  </w:style>
  <w:style w:type="character" w:customStyle="1" w:styleId="BChapterNameChar">
    <w:name w:val="BChapter_Name Char"/>
    <w:basedOn w:val="DefaultParagraphFont"/>
    <w:link w:val="BChapterName"/>
    <w:rsid w:val="00FA11DA"/>
    <w:rPr>
      <w:b/>
      <w:sz w:val="28"/>
      <w:szCs w:val="28"/>
    </w:rPr>
  </w:style>
  <w:style w:type="paragraph" w:customStyle="1" w:styleId="BHead1">
    <w:name w:val="BHead1"/>
    <w:next w:val="BNormal"/>
    <w:link w:val="BHead1Char"/>
    <w:qFormat/>
    <w:rsid w:val="00EB638D"/>
    <w:pPr>
      <w:outlineLvl w:val="0"/>
    </w:pPr>
    <w:rPr>
      <w:rFonts w:eastAsiaTheme="majorEastAsia" w:cstheme="majorBidi"/>
      <w:b/>
      <w:bCs/>
      <w:kern w:val="0"/>
      <w:sz w:val="28"/>
      <w:szCs w:val="28"/>
      <w:lang w:eastAsia="ja-JP" w:bidi="ar-SA"/>
    </w:rPr>
  </w:style>
  <w:style w:type="character" w:customStyle="1" w:styleId="BHead1Char">
    <w:name w:val="BHead1 Char"/>
    <w:basedOn w:val="Heading1Char"/>
    <w:link w:val="BHead1"/>
    <w:rsid w:val="00EB638D"/>
    <w:rPr>
      <w:rFonts w:eastAsiaTheme="majorEastAsia" w:cstheme="majorBidi"/>
      <w:b/>
      <w:bCs/>
      <w:kern w:val="0"/>
      <w:sz w:val="28"/>
      <w:szCs w:val="28"/>
      <w:lang w:eastAsia="ja-JP" w:bidi="ar-SA"/>
    </w:rPr>
  </w:style>
  <w:style w:type="paragraph" w:customStyle="1" w:styleId="BNormal">
    <w:name w:val="BNormal"/>
    <w:link w:val="BNormalChar"/>
    <w:qFormat/>
    <w:rsid w:val="0090141E"/>
    <w:pPr>
      <w:spacing w:before="120" w:after="0"/>
    </w:pPr>
    <w:rPr>
      <w:rFonts w:eastAsia="Times New Roman"/>
      <w:kern w:val="0"/>
      <w:lang w:bidi="ar-SA"/>
    </w:rPr>
  </w:style>
  <w:style w:type="character" w:customStyle="1" w:styleId="BNormalChar">
    <w:name w:val="BNormal Char"/>
    <w:basedOn w:val="DefaultParagraphFont"/>
    <w:link w:val="BNormal"/>
    <w:rsid w:val="0090141E"/>
    <w:rPr>
      <w:rFonts w:eastAsia="Times New Roman"/>
      <w:kern w:val="0"/>
      <w:lang w:bidi="ar-SA"/>
    </w:rPr>
  </w:style>
  <w:style w:type="paragraph" w:customStyle="1" w:styleId="BQuotelong">
    <w:name w:val="BQuote_long"/>
    <w:basedOn w:val="BNormal"/>
    <w:link w:val="BQuotelongChar"/>
    <w:qFormat/>
    <w:rsid w:val="00A06BF9"/>
    <w:pPr>
      <w:ind w:left="1080" w:right="720"/>
    </w:pPr>
  </w:style>
  <w:style w:type="character" w:customStyle="1" w:styleId="BQuotelongChar">
    <w:name w:val="BQuote_long Char"/>
    <w:basedOn w:val="BNormalChar"/>
    <w:link w:val="BQuotelong"/>
    <w:rsid w:val="00A06BF9"/>
    <w:rPr>
      <w:rFonts w:eastAsia="Times New Roman"/>
      <w:kern w:val="0"/>
      <w:lang w:bidi="ar-SA"/>
    </w:rPr>
  </w:style>
  <w:style w:type="paragraph" w:customStyle="1" w:styleId="BHead2">
    <w:name w:val="BHead2"/>
    <w:next w:val="BNormal"/>
    <w:link w:val="BHead2Char"/>
    <w:qFormat/>
    <w:rsid w:val="00EB638D"/>
    <w:pPr>
      <w:outlineLvl w:val="1"/>
    </w:pPr>
    <w:rPr>
      <w:rFonts w:eastAsiaTheme="majorEastAsia" w:cstheme="majorBidi"/>
      <w:b/>
      <w:bCs/>
      <w:i/>
      <w:color w:val="000000" w:themeColor="text1"/>
      <w:kern w:val="0"/>
      <w:szCs w:val="26"/>
      <w:lang w:bidi="ar-SA"/>
    </w:rPr>
  </w:style>
  <w:style w:type="character" w:customStyle="1" w:styleId="BHead2Char">
    <w:name w:val="BHead2 Char"/>
    <w:basedOn w:val="BNormalChar"/>
    <w:link w:val="BHead2"/>
    <w:rsid w:val="00EB638D"/>
    <w:rPr>
      <w:rFonts w:eastAsiaTheme="majorEastAsia" w:cstheme="majorBidi"/>
      <w:b/>
      <w:bCs/>
      <w:i/>
      <w:color w:val="000000" w:themeColor="text1"/>
      <w:kern w:val="0"/>
      <w:szCs w:val="26"/>
      <w:lang w:bidi="ar-SA"/>
    </w:rPr>
  </w:style>
  <w:style w:type="paragraph" w:customStyle="1" w:styleId="BListitembul">
    <w:name w:val="BList_item_bul"/>
    <w:basedOn w:val="Normal"/>
    <w:link w:val="BListitembulChar"/>
    <w:qFormat/>
    <w:rsid w:val="008717E4"/>
    <w:pPr>
      <w:numPr>
        <w:numId w:val="25"/>
      </w:numPr>
      <w:spacing w:before="0" w:after="0"/>
      <w:ind w:left="1080"/>
      <w:contextualSpacing/>
    </w:pPr>
    <w:rPr>
      <w:rFonts w:eastAsia="Times New Roman"/>
      <w:kern w:val="0"/>
      <w:lang w:bidi="ar-SA"/>
    </w:rPr>
  </w:style>
  <w:style w:type="character" w:customStyle="1" w:styleId="BListitembulChar">
    <w:name w:val="BList_item_bul Char"/>
    <w:basedOn w:val="DefaultParagraphFont"/>
    <w:link w:val="BListitembul"/>
    <w:rsid w:val="008717E4"/>
    <w:rPr>
      <w:rFonts w:eastAsia="Times New Roman"/>
      <w:kern w:val="0"/>
      <w:lang w:bidi="ar-SA"/>
    </w:rPr>
  </w:style>
  <w:style w:type="paragraph" w:customStyle="1" w:styleId="BHead3">
    <w:name w:val="BHead3"/>
    <w:next w:val="BNormal"/>
    <w:link w:val="BHead3Char"/>
    <w:qFormat/>
    <w:rsid w:val="00EB638D"/>
    <w:pPr>
      <w:ind w:left="720"/>
      <w:outlineLvl w:val="2"/>
    </w:pPr>
    <w:rPr>
      <w:rFonts w:eastAsiaTheme="majorEastAsia" w:cstheme="majorBidi"/>
      <w:bCs/>
      <w:i/>
      <w:kern w:val="0"/>
      <w:lang w:eastAsia="zh-CN" w:bidi="ar-SA"/>
    </w:rPr>
  </w:style>
  <w:style w:type="character" w:customStyle="1" w:styleId="BHead3Char">
    <w:name w:val="BHead3 Char"/>
    <w:basedOn w:val="DefaultParagraphFont"/>
    <w:link w:val="BHead3"/>
    <w:rsid w:val="00EB638D"/>
    <w:rPr>
      <w:rFonts w:eastAsiaTheme="majorEastAsia" w:cstheme="majorBidi"/>
      <w:bCs/>
      <w:i/>
      <w:kern w:val="0"/>
      <w:lang w:eastAsia="zh-CN" w:bidi="ar-SA"/>
    </w:rPr>
  </w:style>
  <w:style w:type="character" w:customStyle="1" w:styleId="PListitemChar">
    <w:name w:val="PList_item Char"/>
    <w:basedOn w:val="DefaultParagraphFont"/>
    <w:semiHidden/>
    <w:rsid w:val="00134E05"/>
  </w:style>
  <w:style w:type="paragraph" w:customStyle="1" w:styleId="BCommentpara">
    <w:name w:val="BComment_para"/>
    <w:basedOn w:val="Normal"/>
    <w:next w:val="BNormal"/>
    <w:link w:val="BCommentparaChar"/>
    <w:qFormat/>
    <w:rsid w:val="002F68F8"/>
    <w:pPr>
      <w:spacing w:before="100" w:beforeAutospacing="1"/>
      <w:ind w:left="720"/>
    </w:pPr>
  </w:style>
  <w:style w:type="character" w:customStyle="1" w:styleId="BCommentparaChar">
    <w:name w:val="BComment_para Char"/>
    <w:basedOn w:val="DefaultParagraphFont"/>
    <w:link w:val="BCommentpara"/>
    <w:rsid w:val="007E29E2"/>
  </w:style>
  <w:style w:type="character" w:customStyle="1" w:styleId="BCommenthead">
    <w:name w:val="BComment_head"/>
    <w:basedOn w:val="DefaultParagraphFont"/>
    <w:uiPriority w:val="1"/>
    <w:qFormat/>
    <w:rsid w:val="004A493A"/>
    <w:rPr>
      <w:b/>
    </w:rPr>
  </w:style>
  <w:style w:type="paragraph" w:customStyle="1" w:styleId="BExamplepara">
    <w:name w:val="BExample_para"/>
    <w:basedOn w:val="Normal"/>
    <w:next w:val="BNormal"/>
    <w:link w:val="BExampleparaChar"/>
    <w:qFormat/>
    <w:rsid w:val="00D56F5B"/>
    <w:pPr>
      <w:ind w:left="720"/>
      <w:jc w:val="both"/>
    </w:pPr>
  </w:style>
  <w:style w:type="character" w:customStyle="1" w:styleId="BExampleparaChar">
    <w:name w:val="BExample_para Char"/>
    <w:basedOn w:val="DefaultParagraphFont"/>
    <w:link w:val="BExamplepara"/>
    <w:rsid w:val="007E29E2"/>
  </w:style>
  <w:style w:type="character" w:customStyle="1" w:styleId="BExamplehead">
    <w:name w:val="BExample_head"/>
    <w:basedOn w:val="BExampleparaChar"/>
    <w:uiPriority w:val="1"/>
    <w:qFormat/>
    <w:rsid w:val="00E35D3F"/>
    <w:rPr>
      <w:rFonts w:eastAsia="Times New Roman"/>
      <w:b/>
      <w:kern w:val="0"/>
      <w:lang w:bidi="ar-SA"/>
    </w:rPr>
  </w:style>
  <w:style w:type="paragraph" w:customStyle="1" w:styleId="BListitemnum">
    <w:name w:val="BList_item_num"/>
    <w:basedOn w:val="BListitembul"/>
    <w:link w:val="BListitemnumChar"/>
    <w:qFormat/>
    <w:rsid w:val="00937CBF"/>
    <w:pPr>
      <w:numPr>
        <w:numId w:val="1"/>
      </w:numPr>
      <w:ind w:left="1080"/>
    </w:pPr>
  </w:style>
  <w:style w:type="character" w:customStyle="1" w:styleId="BListitemnumChar">
    <w:name w:val="BList_item_num Char"/>
    <w:basedOn w:val="BListitembulChar"/>
    <w:link w:val="BListitemnum"/>
    <w:rsid w:val="00937CBF"/>
    <w:rPr>
      <w:rFonts w:eastAsia="Times New Roman"/>
      <w:kern w:val="0"/>
      <w:lang w:bidi="ar-SA"/>
    </w:rPr>
  </w:style>
  <w:style w:type="character" w:customStyle="1" w:styleId="BCasenameshort">
    <w:name w:val="BCasename_short"/>
    <w:basedOn w:val="BCasenamefull"/>
    <w:uiPriority w:val="1"/>
    <w:qFormat/>
    <w:rsid w:val="00630797"/>
    <w:rPr>
      <w:rFonts w:eastAsia="Times New Roman"/>
      <w:i/>
      <w:color w:val="00B050"/>
      <w:kern w:val="0"/>
      <w:lang w:bidi="ar-SA"/>
    </w:rPr>
  </w:style>
  <w:style w:type="character" w:customStyle="1" w:styleId="BCasenamefull">
    <w:name w:val="BCasename_full"/>
    <w:uiPriority w:val="1"/>
    <w:qFormat/>
    <w:rsid w:val="003930D7"/>
    <w:rPr>
      <w:rFonts w:eastAsia="Times New Roman"/>
      <w:i/>
      <w:color w:val="00B050"/>
      <w:kern w:val="0"/>
      <w:lang w:bidi="ar-SA"/>
    </w:rPr>
  </w:style>
  <w:style w:type="paragraph" w:customStyle="1" w:styleId="BHead4">
    <w:name w:val="BHead4"/>
    <w:next w:val="BNormal"/>
    <w:link w:val="BHead4Char"/>
    <w:qFormat/>
    <w:rsid w:val="00EB638D"/>
    <w:pPr>
      <w:ind w:left="720"/>
      <w:outlineLvl w:val="3"/>
    </w:pPr>
    <w:rPr>
      <w:rFonts w:eastAsiaTheme="majorEastAsia" w:cstheme="majorBidi"/>
      <w:bCs/>
      <w:i/>
      <w:iCs/>
      <w:kern w:val="0"/>
      <w:lang w:bidi="ar-SA"/>
    </w:rPr>
  </w:style>
  <w:style w:type="character" w:customStyle="1" w:styleId="BHead4Char">
    <w:name w:val="BHead4 Char"/>
    <w:basedOn w:val="BNormalChar"/>
    <w:link w:val="BHead4"/>
    <w:rsid w:val="00EB638D"/>
    <w:rPr>
      <w:rFonts w:eastAsiaTheme="majorEastAsia" w:cstheme="majorBidi"/>
      <w:bCs/>
      <w:i/>
      <w:iCs/>
      <w:kern w:val="0"/>
      <w:lang w:bidi="ar-SA"/>
    </w:rPr>
  </w:style>
  <w:style w:type="paragraph" w:customStyle="1" w:styleId="BHead5">
    <w:name w:val="BHead5"/>
    <w:next w:val="BNormal"/>
    <w:link w:val="BHead5Char"/>
    <w:qFormat/>
    <w:rsid w:val="00F57AC4"/>
    <w:pPr>
      <w:ind w:left="720"/>
      <w:outlineLvl w:val="4"/>
    </w:pPr>
    <w:rPr>
      <w:rFonts w:eastAsia="Times New Roman"/>
      <w:kern w:val="0"/>
      <w:lang w:bidi="ar-SA"/>
    </w:rPr>
  </w:style>
  <w:style w:type="character" w:customStyle="1" w:styleId="BHead5Char">
    <w:name w:val="BHead5 Char"/>
    <w:basedOn w:val="BNormalChar"/>
    <w:link w:val="BHead5"/>
    <w:rsid w:val="00F57AC4"/>
    <w:rPr>
      <w:rFonts w:eastAsia="Times New Roman"/>
      <w:kern w:val="0"/>
      <w:lang w:bidi="ar-SA"/>
    </w:rPr>
  </w:style>
  <w:style w:type="character" w:customStyle="1" w:styleId="BOnlyinprint">
    <w:name w:val="BOnly_in_print"/>
    <w:basedOn w:val="BNormalChar"/>
    <w:uiPriority w:val="1"/>
    <w:qFormat/>
    <w:rsid w:val="00F30EA3"/>
    <w:rPr>
      <w:rFonts w:eastAsia="Times New Roman"/>
      <w:color w:val="0070C0"/>
      <w:kern w:val="0"/>
      <w:lang w:bidi="ar-SA"/>
    </w:rPr>
  </w:style>
  <w:style w:type="character" w:customStyle="1" w:styleId="BURL">
    <w:name w:val="BURL"/>
    <w:basedOn w:val="DefaultParagraphFont"/>
    <w:uiPriority w:val="1"/>
    <w:qFormat/>
    <w:rsid w:val="003126D4"/>
    <w:rPr>
      <w:color w:val="000000" w:themeColor="text1"/>
      <w:u w:val="wave" w:color="365F91" w:themeColor="accent1" w:themeShade="BF"/>
    </w:rPr>
  </w:style>
  <w:style w:type="paragraph" w:customStyle="1" w:styleId="BObservpara">
    <w:name w:val="BObserv_para"/>
    <w:basedOn w:val="BExamplepara"/>
    <w:link w:val="BObservparaChar"/>
    <w:rsid w:val="005555D7"/>
  </w:style>
  <w:style w:type="character" w:customStyle="1" w:styleId="BObservparaChar">
    <w:name w:val="BObserv_para Char"/>
    <w:basedOn w:val="BExampleparaChar"/>
    <w:link w:val="BObservpara"/>
    <w:rsid w:val="002B59C0"/>
    <w:rPr>
      <w:rFonts w:eastAsia="Times New Roman"/>
      <w:kern w:val="0"/>
      <w:lang w:bidi="ar-SA"/>
    </w:rPr>
  </w:style>
  <w:style w:type="paragraph" w:customStyle="1" w:styleId="BCaseExpara">
    <w:name w:val="BCase_Ex_para"/>
    <w:basedOn w:val="BQuotelong"/>
    <w:qFormat/>
    <w:rsid w:val="00823709"/>
  </w:style>
  <w:style w:type="character" w:customStyle="1" w:styleId="BCaseExhead">
    <w:name w:val="BCase_Ex_head"/>
    <w:basedOn w:val="DefaultParagraphFont"/>
    <w:uiPriority w:val="1"/>
    <w:qFormat/>
    <w:rsid w:val="00BA4FE1"/>
    <w:rPr>
      <w:b/>
      <w:bCs/>
    </w:rPr>
  </w:style>
  <w:style w:type="paragraph" w:customStyle="1" w:styleId="BPracTippara">
    <w:name w:val="BPrac_Tip_para"/>
    <w:basedOn w:val="BCaseExpara"/>
    <w:rsid w:val="00BA4FE1"/>
  </w:style>
  <w:style w:type="character" w:customStyle="1" w:styleId="BPracTiphead">
    <w:name w:val="BPrac_Tip_head"/>
    <w:basedOn w:val="DefaultParagraphFont"/>
    <w:uiPriority w:val="1"/>
    <w:rsid w:val="00BA4FE1"/>
    <w:rPr>
      <w:b/>
    </w:rPr>
  </w:style>
  <w:style w:type="character" w:styleId="PlaceholderText">
    <w:name w:val="Placeholder Text"/>
    <w:basedOn w:val="DefaultParagraphFont"/>
    <w:uiPriority w:val="99"/>
    <w:semiHidden/>
    <w:rsid w:val="00E80F36"/>
    <w:rPr>
      <w:color w:val="808080"/>
    </w:rPr>
  </w:style>
  <w:style w:type="paragraph" w:customStyle="1" w:styleId="BHiddenText">
    <w:name w:val="BHiddenText"/>
    <w:basedOn w:val="Normal"/>
    <w:link w:val="BHiddenTextChar"/>
    <w:unhideWhenUsed/>
    <w:qFormat/>
    <w:rsid w:val="0060307E"/>
    <w:pPr>
      <w:tabs>
        <w:tab w:val="left" w:pos="0"/>
      </w:tabs>
      <w:autoSpaceDE w:val="0"/>
      <w:autoSpaceDN w:val="0"/>
      <w:adjustRightInd w:val="0"/>
    </w:pPr>
    <w:rPr>
      <w:rFonts w:ascii="Courier New" w:hAnsi="Courier New" w:cs="Courier New"/>
      <w:vanish/>
      <w:sz w:val="22"/>
      <w:szCs w:val="22"/>
    </w:rPr>
  </w:style>
  <w:style w:type="character" w:customStyle="1" w:styleId="BHiddenTextChar">
    <w:name w:val="BHiddenText Char"/>
    <w:basedOn w:val="DefaultParagraphFont"/>
    <w:link w:val="BHiddenText"/>
    <w:rsid w:val="000F250C"/>
    <w:rPr>
      <w:rFonts w:ascii="Courier New" w:hAnsi="Courier New" w:cs="Courier New"/>
      <w:vanish/>
      <w:sz w:val="22"/>
      <w:szCs w:val="22"/>
    </w:rPr>
  </w:style>
  <w:style w:type="paragraph" w:styleId="DocumentMap">
    <w:name w:val="Document Map"/>
    <w:basedOn w:val="Normal"/>
    <w:link w:val="DocumentMapChar"/>
    <w:uiPriority w:val="99"/>
    <w:semiHidden/>
    <w:unhideWhenUsed/>
    <w:rsid w:val="00E7674B"/>
    <w:pPr>
      <w:spacing w:after="0"/>
    </w:pPr>
    <w:rPr>
      <w:rFonts w:ascii="Tahoma" w:hAnsi="Tahoma" w:cs="Tahoma"/>
      <w:sz w:val="16"/>
      <w:szCs w:val="16"/>
    </w:rPr>
  </w:style>
  <w:style w:type="character" w:customStyle="1" w:styleId="DocumentMapChar">
    <w:name w:val="Document Map Char"/>
    <w:basedOn w:val="DefaultParagraphFont"/>
    <w:link w:val="DocumentMap"/>
    <w:uiPriority w:val="99"/>
    <w:semiHidden/>
    <w:rsid w:val="00E7674B"/>
    <w:rPr>
      <w:rFonts w:ascii="Tahoma" w:hAnsi="Tahoma" w:cs="Tahoma"/>
      <w:sz w:val="16"/>
      <w:szCs w:val="16"/>
    </w:rPr>
  </w:style>
  <w:style w:type="character" w:customStyle="1" w:styleId="BNotehead">
    <w:name w:val="BNote_head"/>
    <w:basedOn w:val="DefaultParagraphFont"/>
    <w:uiPriority w:val="1"/>
    <w:qFormat/>
    <w:rsid w:val="003663BF"/>
  </w:style>
  <w:style w:type="table" w:customStyle="1" w:styleId="LightList-Accent11">
    <w:name w:val="Light List - Accent 11"/>
    <w:basedOn w:val="TableNormal"/>
    <w:uiPriority w:val="61"/>
    <w:rsid w:val="00D64BB5"/>
    <w:pPr>
      <w:spacing w:after="0"/>
    </w:pPr>
    <w:rPr>
      <w:rFonts w:asciiTheme="minorHAnsi" w:hAnsiTheme="minorHAnsi" w:cstheme="minorBidi"/>
      <w:kern w:val="0"/>
      <w:sz w:val="22"/>
      <w:szCs w:val="22"/>
      <w:lang w:bidi="ar-S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ColorfulList-Accent5">
    <w:name w:val="Colorful List Accent 5"/>
    <w:basedOn w:val="TableNormal"/>
    <w:uiPriority w:val="72"/>
    <w:rsid w:val="00D64BB5"/>
    <w:pPr>
      <w:spacing w:after="0"/>
    </w:pPr>
    <w:rPr>
      <w:rFonts w:asciiTheme="minorHAnsi" w:hAnsiTheme="minorHAnsi" w:cstheme="minorBidi"/>
      <w:color w:val="000000" w:themeColor="text1"/>
      <w:kern w:val="0"/>
      <w:sz w:val="22"/>
      <w:szCs w:val="22"/>
      <w:lang w:bidi="ar-SA"/>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paragraph" w:customStyle="1" w:styleId="BNotepara">
    <w:name w:val="BNote_para"/>
    <w:basedOn w:val="BObservpara"/>
    <w:link w:val="BNoteparaChar"/>
    <w:qFormat/>
    <w:rsid w:val="002B59C0"/>
    <w:pPr>
      <w:spacing w:before="0"/>
    </w:pPr>
  </w:style>
  <w:style w:type="character" w:customStyle="1" w:styleId="BNoteparaChar">
    <w:name w:val="BNote_para Char"/>
    <w:basedOn w:val="BObservparaChar"/>
    <w:link w:val="BNotepara"/>
    <w:rsid w:val="002B59C0"/>
    <w:rPr>
      <w:rFonts w:eastAsia="Times New Roman"/>
      <w:kern w:val="0"/>
      <w:lang w:bidi="ar-SA"/>
    </w:rPr>
  </w:style>
  <w:style w:type="character" w:customStyle="1" w:styleId="BObservhead">
    <w:name w:val="BObserv_head"/>
    <w:basedOn w:val="DefaultParagraphFont"/>
    <w:uiPriority w:val="1"/>
    <w:qFormat/>
    <w:rsid w:val="002B59C0"/>
    <w:rPr>
      <w:b/>
    </w:rPr>
  </w:style>
  <w:style w:type="paragraph" w:customStyle="1" w:styleId="BUnitStart">
    <w:name w:val="BUnitStart"/>
    <w:basedOn w:val="BNormal"/>
    <w:link w:val="BUnitStartChar"/>
    <w:unhideWhenUsed/>
    <w:qFormat/>
    <w:rsid w:val="002B59C0"/>
    <w:rPr>
      <w:rFonts w:ascii="Courier New" w:hAnsi="Courier New"/>
      <w:vanish/>
      <w:sz w:val="20"/>
    </w:rPr>
  </w:style>
  <w:style w:type="character" w:customStyle="1" w:styleId="BUnitStartChar">
    <w:name w:val="BUnitStart Char"/>
    <w:basedOn w:val="BNormalChar"/>
    <w:link w:val="BUnitStart"/>
    <w:rsid w:val="00CA1C2C"/>
    <w:rPr>
      <w:rFonts w:ascii="Courier New" w:eastAsia="Times New Roman" w:hAnsi="Courier New"/>
      <w:vanish/>
      <w:kern w:val="0"/>
      <w:sz w:val="20"/>
      <w:lang w:bidi="ar-SA"/>
    </w:rPr>
  </w:style>
  <w:style w:type="paragraph" w:customStyle="1" w:styleId="BHeadtable">
    <w:name w:val="BHead_table"/>
    <w:basedOn w:val="Normal"/>
    <w:link w:val="BHeadtableChar"/>
    <w:qFormat/>
    <w:rsid w:val="00994780"/>
    <w:pPr>
      <w:jc w:val="center"/>
    </w:pPr>
    <w:rPr>
      <w:b/>
    </w:rPr>
  </w:style>
  <w:style w:type="character" w:customStyle="1" w:styleId="BHeadtableChar">
    <w:name w:val="BHead_table Char"/>
    <w:basedOn w:val="DefaultParagraphFont"/>
    <w:link w:val="BHeadtable"/>
    <w:rsid w:val="007E29E2"/>
    <w:rPr>
      <w:b/>
    </w:rPr>
  </w:style>
  <w:style w:type="paragraph" w:customStyle="1" w:styleId="BNormaltable">
    <w:name w:val="BNormal_table"/>
    <w:basedOn w:val="BNormal"/>
    <w:link w:val="BNormaltableChar"/>
    <w:qFormat/>
    <w:rsid w:val="00B35906"/>
    <w:pPr>
      <w:spacing w:before="0"/>
    </w:pPr>
    <w:rPr>
      <w:sz w:val="20"/>
      <w:szCs w:val="20"/>
    </w:rPr>
  </w:style>
  <w:style w:type="character" w:customStyle="1" w:styleId="BNormaltableChar">
    <w:name w:val="BNormal_table Char"/>
    <w:basedOn w:val="BNormalChar"/>
    <w:link w:val="BNormaltable"/>
    <w:rsid w:val="00B35906"/>
    <w:rPr>
      <w:rFonts w:eastAsia="Times New Roman"/>
      <w:kern w:val="0"/>
      <w:sz w:val="20"/>
      <w:szCs w:val="20"/>
      <w:lang w:bidi="ar-SA"/>
    </w:rPr>
  </w:style>
  <w:style w:type="paragraph" w:customStyle="1" w:styleId="BNormaltablebold">
    <w:name w:val="BNormal_table_bold"/>
    <w:basedOn w:val="BNormaltable"/>
    <w:link w:val="BNormaltableboldChar"/>
    <w:qFormat/>
    <w:rsid w:val="00B35906"/>
    <w:rPr>
      <w:b/>
    </w:rPr>
  </w:style>
  <w:style w:type="character" w:customStyle="1" w:styleId="BNormaltableboldChar">
    <w:name w:val="BNormal_table_bold Char"/>
    <w:basedOn w:val="BNormaltableChar"/>
    <w:link w:val="BNormaltablebold"/>
    <w:rsid w:val="00B35906"/>
    <w:rPr>
      <w:rFonts w:eastAsia="Times New Roman"/>
      <w:b/>
      <w:kern w:val="0"/>
      <w:sz w:val="20"/>
      <w:szCs w:val="20"/>
      <w:lang w:bidi="ar-SA"/>
    </w:rPr>
  </w:style>
  <w:style w:type="character" w:customStyle="1" w:styleId="FootnoteNumber">
    <w:name w:val="Footnote Number"/>
    <w:semiHidden/>
    <w:rsid w:val="00BA3A17"/>
    <w:rPr>
      <w:b/>
      <w:color w:val="800080"/>
      <w:position w:val="6"/>
      <w:sz w:val="20"/>
    </w:rPr>
  </w:style>
  <w:style w:type="paragraph" w:styleId="Header">
    <w:name w:val="header"/>
    <w:basedOn w:val="Normal"/>
    <w:link w:val="HeaderChar"/>
    <w:uiPriority w:val="99"/>
    <w:semiHidden/>
    <w:qFormat/>
    <w:rsid w:val="00BA3A17"/>
    <w:pPr>
      <w:tabs>
        <w:tab w:val="center" w:pos="4680"/>
        <w:tab w:val="right" w:pos="9360"/>
      </w:tabs>
      <w:spacing w:before="0" w:after="0"/>
    </w:pPr>
    <w:rPr>
      <w:rFonts w:cstheme="minorBidi"/>
      <w:kern w:val="0"/>
      <w:lang w:bidi="ar-SA"/>
    </w:rPr>
  </w:style>
  <w:style w:type="character" w:customStyle="1" w:styleId="HeaderChar">
    <w:name w:val="Header Char"/>
    <w:basedOn w:val="DefaultParagraphFont"/>
    <w:link w:val="Header"/>
    <w:uiPriority w:val="99"/>
    <w:semiHidden/>
    <w:rsid w:val="00881721"/>
    <w:rPr>
      <w:rFonts w:cstheme="minorBidi"/>
      <w:kern w:val="0"/>
      <w:lang w:bidi="ar-SA"/>
    </w:rPr>
  </w:style>
  <w:style w:type="paragraph" w:styleId="Footer">
    <w:name w:val="footer"/>
    <w:basedOn w:val="Normal"/>
    <w:link w:val="FooterChar"/>
    <w:uiPriority w:val="99"/>
    <w:semiHidden/>
    <w:rsid w:val="00BA3A17"/>
    <w:pPr>
      <w:tabs>
        <w:tab w:val="center" w:pos="4680"/>
        <w:tab w:val="right" w:pos="9360"/>
      </w:tabs>
      <w:spacing w:before="0" w:after="0"/>
    </w:pPr>
    <w:rPr>
      <w:rFonts w:cstheme="minorBidi"/>
      <w:kern w:val="0"/>
      <w:lang w:bidi="ar-SA"/>
    </w:rPr>
  </w:style>
  <w:style w:type="character" w:customStyle="1" w:styleId="FooterChar">
    <w:name w:val="Footer Char"/>
    <w:basedOn w:val="DefaultParagraphFont"/>
    <w:link w:val="Footer"/>
    <w:uiPriority w:val="99"/>
    <w:semiHidden/>
    <w:rsid w:val="00881721"/>
    <w:rPr>
      <w:rFonts w:cstheme="minorBidi"/>
      <w:kern w:val="0"/>
      <w:lang w:bidi="ar-SA"/>
    </w:rPr>
  </w:style>
  <w:style w:type="paragraph" w:styleId="TOC1">
    <w:name w:val="toc 1"/>
    <w:basedOn w:val="Normal"/>
    <w:next w:val="Normal"/>
    <w:autoRedefine/>
    <w:uiPriority w:val="39"/>
    <w:semiHidden/>
    <w:rsid w:val="00BA3A17"/>
    <w:pPr>
      <w:spacing w:before="0" w:after="0"/>
      <w:ind w:right="720"/>
    </w:pPr>
    <w:rPr>
      <w:kern w:val="0"/>
      <w:lang w:bidi="ar-SA"/>
    </w:rPr>
  </w:style>
  <w:style w:type="paragraph" w:styleId="EnvelopeAddress">
    <w:name w:val="envelope address"/>
    <w:basedOn w:val="Normal"/>
    <w:uiPriority w:val="99"/>
    <w:semiHidden/>
    <w:unhideWhenUsed/>
    <w:rsid w:val="00BA3A17"/>
    <w:pPr>
      <w:framePr w:w="7920" w:h="1980" w:hRule="exact" w:hSpace="180" w:wrap="auto" w:hAnchor="page" w:xAlign="center" w:yAlign="bottom"/>
      <w:spacing w:before="0" w:after="0"/>
      <w:ind w:left="2880"/>
    </w:pPr>
    <w:rPr>
      <w:rFonts w:eastAsiaTheme="majorEastAsia" w:cstheme="majorBidi"/>
      <w:kern w:val="0"/>
      <w:lang w:bidi="ar-SA"/>
    </w:rPr>
  </w:style>
  <w:style w:type="paragraph" w:styleId="Index1">
    <w:name w:val="index 1"/>
    <w:basedOn w:val="Normal"/>
    <w:next w:val="Normal"/>
    <w:autoRedefine/>
    <w:uiPriority w:val="99"/>
    <w:semiHidden/>
    <w:unhideWhenUsed/>
    <w:rsid w:val="00BA3A17"/>
    <w:pPr>
      <w:spacing w:before="0" w:after="0"/>
      <w:ind w:left="240" w:hanging="240"/>
    </w:pPr>
    <w:rPr>
      <w:rFonts w:cstheme="minorBidi"/>
      <w:kern w:val="0"/>
      <w:lang w:bidi="ar-SA"/>
    </w:rPr>
  </w:style>
  <w:style w:type="character" w:customStyle="1" w:styleId="MessageHeaderChar">
    <w:name w:val="Message Header Char"/>
    <w:basedOn w:val="DefaultParagraphFont"/>
    <w:link w:val="MessageHeader"/>
    <w:uiPriority w:val="99"/>
    <w:semiHidden/>
    <w:rsid w:val="00BA3A17"/>
    <w:rPr>
      <w:rFonts w:eastAsiaTheme="majorEastAsia" w:cstheme="majorBidi"/>
      <w:kern w:val="0"/>
      <w:shd w:val="pct20" w:color="auto" w:fill="auto"/>
      <w:lang w:bidi="ar-SA"/>
    </w:rPr>
  </w:style>
  <w:style w:type="paragraph" w:styleId="MessageHeader">
    <w:name w:val="Message Header"/>
    <w:basedOn w:val="Normal"/>
    <w:link w:val="MessageHeaderChar"/>
    <w:uiPriority w:val="99"/>
    <w:semiHidden/>
    <w:unhideWhenUsed/>
    <w:rsid w:val="00BA3A17"/>
    <w:pPr>
      <w:pBdr>
        <w:top w:val="single" w:sz="6" w:space="1" w:color="auto"/>
        <w:left w:val="single" w:sz="6" w:space="1" w:color="auto"/>
        <w:bottom w:val="single" w:sz="6" w:space="1" w:color="auto"/>
        <w:right w:val="single" w:sz="6" w:space="1" w:color="auto"/>
      </w:pBdr>
      <w:shd w:val="pct20" w:color="auto" w:fill="auto"/>
      <w:spacing w:before="0" w:after="0"/>
      <w:ind w:left="1080" w:hanging="1080"/>
    </w:pPr>
    <w:rPr>
      <w:rFonts w:eastAsiaTheme="majorEastAsia" w:cstheme="majorBidi"/>
      <w:kern w:val="0"/>
      <w:lang w:bidi="ar-SA"/>
    </w:rPr>
  </w:style>
  <w:style w:type="paragraph" w:customStyle="1" w:styleId="TOCPage">
    <w:name w:val="TOC Page"/>
    <w:basedOn w:val="Normal"/>
    <w:next w:val="TOC1"/>
    <w:link w:val="TOCPageChar"/>
    <w:semiHidden/>
    <w:rsid w:val="00BA3A17"/>
    <w:pPr>
      <w:spacing w:after="0"/>
      <w:jc w:val="right"/>
    </w:pPr>
    <w:rPr>
      <w:rFonts w:cstheme="minorBidi"/>
      <w:kern w:val="0"/>
      <w:sz w:val="20"/>
      <w:u w:val="single"/>
      <w:lang w:bidi="ar-SA"/>
    </w:rPr>
  </w:style>
  <w:style w:type="character" w:customStyle="1" w:styleId="TOCPageChar">
    <w:name w:val="TOC Page Char"/>
    <w:basedOn w:val="DefaultParagraphFont"/>
    <w:link w:val="TOCPage"/>
    <w:semiHidden/>
    <w:rsid w:val="00134E05"/>
    <w:rPr>
      <w:sz w:val="20"/>
      <w:u w:val="single"/>
    </w:rPr>
  </w:style>
  <w:style w:type="character" w:customStyle="1" w:styleId="EndnoteTextChar">
    <w:name w:val="Endnote Text Char"/>
    <w:basedOn w:val="DefaultParagraphFont"/>
    <w:link w:val="EndnoteText"/>
    <w:uiPriority w:val="99"/>
    <w:semiHidden/>
    <w:rsid w:val="000E1CF7"/>
    <w:rPr>
      <w:rFonts w:cstheme="minorBidi"/>
      <w:kern w:val="0"/>
      <w:sz w:val="20"/>
      <w:szCs w:val="20"/>
      <w:lang w:bidi="ar-SA"/>
    </w:rPr>
  </w:style>
  <w:style w:type="paragraph" w:styleId="EndnoteText">
    <w:name w:val="endnote text"/>
    <w:basedOn w:val="Normal"/>
    <w:link w:val="EndnoteTextChar"/>
    <w:uiPriority w:val="99"/>
    <w:semiHidden/>
    <w:rsid w:val="00BA3A17"/>
    <w:pPr>
      <w:spacing w:before="0" w:after="0"/>
    </w:pPr>
    <w:rPr>
      <w:rFonts w:cstheme="minorBidi"/>
      <w:kern w:val="0"/>
      <w:sz w:val="20"/>
      <w:szCs w:val="20"/>
      <w:lang w:bidi="ar-SA"/>
    </w:rPr>
  </w:style>
  <w:style w:type="paragraph" w:styleId="List">
    <w:name w:val="List"/>
    <w:basedOn w:val="Normal"/>
    <w:uiPriority w:val="99"/>
    <w:semiHidden/>
    <w:unhideWhenUsed/>
    <w:rsid w:val="00BA3A17"/>
    <w:pPr>
      <w:spacing w:before="0" w:after="0"/>
      <w:ind w:left="360" w:hanging="360"/>
      <w:contextualSpacing/>
    </w:pPr>
    <w:rPr>
      <w:rFonts w:cstheme="minorBidi"/>
      <w:kern w:val="0"/>
      <w:lang w:bidi="ar-SA"/>
    </w:rPr>
  </w:style>
  <w:style w:type="character" w:customStyle="1" w:styleId="ClosingChar">
    <w:name w:val="Closing Char"/>
    <w:basedOn w:val="DefaultParagraphFont"/>
    <w:link w:val="Closing"/>
    <w:uiPriority w:val="99"/>
    <w:semiHidden/>
    <w:rsid w:val="00BA3A17"/>
    <w:rPr>
      <w:rFonts w:cstheme="minorBidi"/>
      <w:kern w:val="0"/>
      <w:lang w:bidi="ar-SA"/>
    </w:rPr>
  </w:style>
  <w:style w:type="paragraph" w:styleId="Closing">
    <w:name w:val="Closing"/>
    <w:basedOn w:val="Normal"/>
    <w:link w:val="ClosingChar"/>
    <w:uiPriority w:val="99"/>
    <w:semiHidden/>
    <w:unhideWhenUsed/>
    <w:rsid w:val="00BA3A17"/>
    <w:pPr>
      <w:spacing w:before="0" w:after="0"/>
      <w:ind w:left="4320"/>
    </w:pPr>
    <w:rPr>
      <w:rFonts w:cstheme="minorBidi"/>
      <w:kern w:val="0"/>
      <w:lang w:bidi="ar-SA"/>
    </w:rPr>
  </w:style>
  <w:style w:type="character" w:customStyle="1" w:styleId="BodyTextIndentChar">
    <w:name w:val="Body Text Indent Char"/>
    <w:basedOn w:val="DefaultParagraphFont"/>
    <w:link w:val="BodyTextIndent"/>
    <w:semiHidden/>
    <w:rsid w:val="000E1CF7"/>
    <w:rPr>
      <w:rFonts w:cstheme="minorBidi"/>
      <w:kern w:val="0"/>
      <w:lang w:bidi="ar-SA"/>
    </w:rPr>
  </w:style>
  <w:style w:type="paragraph" w:styleId="BodyTextIndent">
    <w:name w:val="Body Text Indent"/>
    <w:basedOn w:val="Normal"/>
    <w:link w:val="BodyTextIndentChar"/>
    <w:semiHidden/>
    <w:rsid w:val="00BA3A17"/>
    <w:pPr>
      <w:spacing w:before="0"/>
      <w:ind w:left="360"/>
    </w:pPr>
    <w:rPr>
      <w:rFonts w:cstheme="minorBidi"/>
      <w:kern w:val="0"/>
      <w:lang w:bidi="ar-SA"/>
    </w:rPr>
  </w:style>
  <w:style w:type="character" w:customStyle="1" w:styleId="SalutationChar">
    <w:name w:val="Salutation Char"/>
    <w:basedOn w:val="DefaultParagraphFont"/>
    <w:link w:val="Salutation"/>
    <w:uiPriority w:val="99"/>
    <w:semiHidden/>
    <w:rsid w:val="00BA3A17"/>
    <w:rPr>
      <w:rFonts w:cstheme="minorBidi"/>
      <w:kern w:val="0"/>
      <w:lang w:bidi="ar-SA"/>
    </w:rPr>
  </w:style>
  <w:style w:type="paragraph" w:styleId="Salutation">
    <w:name w:val="Salutation"/>
    <w:basedOn w:val="Normal"/>
    <w:next w:val="Normal"/>
    <w:link w:val="SalutationChar"/>
    <w:uiPriority w:val="99"/>
    <w:semiHidden/>
    <w:unhideWhenUsed/>
    <w:rsid w:val="00BA3A17"/>
    <w:pPr>
      <w:spacing w:before="0" w:after="0"/>
    </w:pPr>
    <w:rPr>
      <w:rFonts w:cstheme="minorBidi"/>
      <w:kern w:val="0"/>
      <w:lang w:bidi="ar-SA"/>
    </w:rPr>
  </w:style>
  <w:style w:type="character" w:customStyle="1" w:styleId="DateChar">
    <w:name w:val="Date Char"/>
    <w:basedOn w:val="DefaultParagraphFont"/>
    <w:link w:val="Date"/>
    <w:uiPriority w:val="99"/>
    <w:semiHidden/>
    <w:rsid w:val="00BA3A17"/>
    <w:rPr>
      <w:rFonts w:cstheme="minorBidi"/>
      <w:kern w:val="0"/>
      <w:lang w:bidi="ar-SA"/>
    </w:rPr>
  </w:style>
  <w:style w:type="paragraph" w:styleId="Date">
    <w:name w:val="Date"/>
    <w:basedOn w:val="Normal"/>
    <w:next w:val="Normal"/>
    <w:link w:val="DateChar"/>
    <w:uiPriority w:val="99"/>
    <w:semiHidden/>
    <w:unhideWhenUsed/>
    <w:rsid w:val="00BA3A17"/>
    <w:pPr>
      <w:spacing w:before="0" w:after="0"/>
    </w:pPr>
    <w:rPr>
      <w:rFonts w:cstheme="minorBidi"/>
      <w:kern w:val="0"/>
      <w:lang w:bidi="ar-SA"/>
    </w:rPr>
  </w:style>
  <w:style w:type="character" w:customStyle="1" w:styleId="BodyTextFirstIndentChar">
    <w:name w:val="Body Text First Indent Char"/>
    <w:aliases w:val="Text of Statute Char"/>
    <w:basedOn w:val="BodyTextChar"/>
    <w:link w:val="BodyTextFirstIndent"/>
    <w:semiHidden/>
    <w:rsid w:val="000E1CF7"/>
    <w:rPr>
      <w:rFonts w:eastAsia="Times New Roman" w:cstheme="minorBidi"/>
      <w:kern w:val="0"/>
      <w:lang w:bidi="ar-SA"/>
    </w:rPr>
  </w:style>
  <w:style w:type="paragraph" w:styleId="BodyTextFirstIndent">
    <w:name w:val="Body Text First Indent"/>
    <w:aliases w:val="Text of Statute"/>
    <w:basedOn w:val="BodyText"/>
    <w:link w:val="BodyTextFirstIndentChar"/>
    <w:semiHidden/>
    <w:rsid w:val="00BA3A17"/>
    <w:pPr>
      <w:spacing w:before="0" w:after="0"/>
      <w:ind w:firstLine="360"/>
    </w:pPr>
    <w:rPr>
      <w:rFonts w:eastAsiaTheme="minorHAnsi" w:cstheme="minorBidi"/>
      <w:kern w:val="0"/>
    </w:rPr>
  </w:style>
  <w:style w:type="character" w:customStyle="1" w:styleId="BodyTextFirstIndent2Char">
    <w:name w:val="Body Text First Indent 2 Char"/>
    <w:basedOn w:val="BodyTextIndentChar"/>
    <w:link w:val="BodyTextFirstIndent2"/>
    <w:uiPriority w:val="99"/>
    <w:semiHidden/>
    <w:rsid w:val="00BA3A17"/>
    <w:rPr>
      <w:rFonts w:cstheme="minorBidi"/>
      <w:kern w:val="0"/>
      <w:lang w:bidi="ar-SA"/>
    </w:rPr>
  </w:style>
  <w:style w:type="paragraph" w:styleId="BodyTextFirstIndent2">
    <w:name w:val="Body Text First Indent 2"/>
    <w:basedOn w:val="BodyTextIndent"/>
    <w:link w:val="BodyTextFirstIndent2Char"/>
    <w:uiPriority w:val="99"/>
    <w:semiHidden/>
    <w:unhideWhenUsed/>
    <w:rsid w:val="00BA3A17"/>
    <w:pPr>
      <w:spacing w:after="0"/>
      <w:ind w:firstLine="360"/>
    </w:pPr>
  </w:style>
  <w:style w:type="character" w:customStyle="1" w:styleId="NoteHeadingChar">
    <w:name w:val="Note Heading Char"/>
    <w:basedOn w:val="DefaultParagraphFont"/>
    <w:link w:val="NoteHeading"/>
    <w:uiPriority w:val="99"/>
    <w:semiHidden/>
    <w:rsid w:val="00BA3A17"/>
    <w:rPr>
      <w:rFonts w:cstheme="minorBidi"/>
      <w:kern w:val="0"/>
      <w:lang w:bidi="ar-SA"/>
    </w:rPr>
  </w:style>
  <w:style w:type="paragraph" w:styleId="NoteHeading">
    <w:name w:val="Note Heading"/>
    <w:basedOn w:val="Normal"/>
    <w:next w:val="Normal"/>
    <w:link w:val="NoteHeadingChar"/>
    <w:uiPriority w:val="99"/>
    <w:semiHidden/>
    <w:unhideWhenUsed/>
    <w:rsid w:val="00BA3A17"/>
    <w:pPr>
      <w:spacing w:before="0" w:after="0"/>
    </w:pPr>
    <w:rPr>
      <w:rFonts w:cstheme="minorBidi"/>
      <w:kern w:val="0"/>
      <w:lang w:bidi="ar-SA"/>
    </w:rPr>
  </w:style>
  <w:style w:type="character" w:customStyle="1" w:styleId="BodyText2Char">
    <w:name w:val="Body Text 2 Char"/>
    <w:basedOn w:val="DefaultParagraphFont"/>
    <w:link w:val="BodyText2"/>
    <w:uiPriority w:val="99"/>
    <w:semiHidden/>
    <w:rsid w:val="00BA3A17"/>
    <w:rPr>
      <w:rFonts w:cstheme="minorBidi"/>
      <w:kern w:val="0"/>
      <w:lang w:bidi="ar-SA"/>
    </w:rPr>
  </w:style>
  <w:style w:type="paragraph" w:styleId="BodyText2">
    <w:name w:val="Body Text 2"/>
    <w:basedOn w:val="Normal"/>
    <w:link w:val="BodyText2Char"/>
    <w:uiPriority w:val="99"/>
    <w:semiHidden/>
    <w:unhideWhenUsed/>
    <w:rsid w:val="00BA3A17"/>
    <w:pPr>
      <w:spacing w:before="0" w:line="480" w:lineRule="auto"/>
    </w:pPr>
    <w:rPr>
      <w:rFonts w:cstheme="minorBidi"/>
      <w:kern w:val="0"/>
      <w:lang w:bidi="ar-SA"/>
    </w:rPr>
  </w:style>
  <w:style w:type="character" w:customStyle="1" w:styleId="BodyText3Char">
    <w:name w:val="Body Text 3 Char"/>
    <w:basedOn w:val="DefaultParagraphFont"/>
    <w:link w:val="BodyText3"/>
    <w:uiPriority w:val="99"/>
    <w:semiHidden/>
    <w:rsid w:val="00BA3A17"/>
    <w:rPr>
      <w:rFonts w:cstheme="minorBidi"/>
      <w:kern w:val="0"/>
      <w:sz w:val="16"/>
      <w:szCs w:val="16"/>
      <w:lang w:bidi="ar-SA"/>
    </w:rPr>
  </w:style>
  <w:style w:type="paragraph" w:styleId="BodyText3">
    <w:name w:val="Body Text 3"/>
    <w:basedOn w:val="Normal"/>
    <w:link w:val="BodyText3Char"/>
    <w:uiPriority w:val="99"/>
    <w:semiHidden/>
    <w:unhideWhenUsed/>
    <w:rsid w:val="00BA3A17"/>
    <w:pPr>
      <w:spacing w:before="0"/>
    </w:pPr>
    <w:rPr>
      <w:rFonts w:cstheme="minorBidi"/>
      <w:kern w:val="0"/>
      <w:sz w:val="16"/>
      <w:szCs w:val="16"/>
      <w:lang w:bidi="ar-SA"/>
    </w:rPr>
  </w:style>
  <w:style w:type="character" w:customStyle="1" w:styleId="BodyTextIndent2Char">
    <w:name w:val="Body Text Indent 2 Char"/>
    <w:basedOn w:val="DefaultParagraphFont"/>
    <w:link w:val="BodyTextIndent2"/>
    <w:uiPriority w:val="99"/>
    <w:semiHidden/>
    <w:rsid w:val="00BA3A17"/>
    <w:rPr>
      <w:rFonts w:cstheme="minorBidi"/>
      <w:kern w:val="0"/>
      <w:lang w:bidi="ar-SA"/>
    </w:rPr>
  </w:style>
  <w:style w:type="paragraph" w:styleId="BodyTextIndent2">
    <w:name w:val="Body Text Indent 2"/>
    <w:basedOn w:val="Normal"/>
    <w:link w:val="BodyTextIndent2Char"/>
    <w:uiPriority w:val="99"/>
    <w:semiHidden/>
    <w:unhideWhenUsed/>
    <w:rsid w:val="00BA3A17"/>
    <w:pPr>
      <w:spacing w:before="0" w:line="480" w:lineRule="auto"/>
      <w:ind w:left="360"/>
    </w:pPr>
    <w:rPr>
      <w:rFonts w:cstheme="minorBidi"/>
      <w:kern w:val="0"/>
      <w:lang w:bidi="ar-SA"/>
    </w:rPr>
  </w:style>
  <w:style w:type="character" w:customStyle="1" w:styleId="BodyTextIndent3Char">
    <w:name w:val="Body Text Indent 3 Char"/>
    <w:basedOn w:val="DefaultParagraphFont"/>
    <w:link w:val="BodyTextIndent3"/>
    <w:uiPriority w:val="99"/>
    <w:semiHidden/>
    <w:rsid w:val="00BA3A17"/>
    <w:rPr>
      <w:rFonts w:cstheme="minorBidi"/>
      <w:kern w:val="0"/>
      <w:sz w:val="16"/>
      <w:szCs w:val="16"/>
      <w:lang w:bidi="ar-SA"/>
    </w:rPr>
  </w:style>
  <w:style w:type="paragraph" w:styleId="BodyTextIndent3">
    <w:name w:val="Body Text Indent 3"/>
    <w:basedOn w:val="Normal"/>
    <w:link w:val="BodyTextIndent3Char"/>
    <w:uiPriority w:val="99"/>
    <w:semiHidden/>
    <w:unhideWhenUsed/>
    <w:rsid w:val="00BA3A17"/>
    <w:pPr>
      <w:spacing w:before="0"/>
      <w:ind w:left="360"/>
    </w:pPr>
    <w:rPr>
      <w:rFonts w:cstheme="minorBidi"/>
      <w:kern w:val="0"/>
      <w:sz w:val="16"/>
      <w:szCs w:val="16"/>
      <w:lang w:bidi="ar-SA"/>
    </w:rPr>
  </w:style>
  <w:style w:type="character" w:customStyle="1" w:styleId="PlainTextChar">
    <w:name w:val="Plain Text Char"/>
    <w:basedOn w:val="DefaultParagraphFont"/>
    <w:link w:val="PlainText"/>
    <w:uiPriority w:val="99"/>
    <w:semiHidden/>
    <w:rsid w:val="000E1CF7"/>
    <w:rPr>
      <w:rFonts w:ascii="Consolas" w:hAnsi="Consolas" w:cstheme="minorBidi"/>
      <w:kern w:val="0"/>
      <w:sz w:val="21"/>
      <w:szCs w:val="21"/>
      <w:lang w:bidi="ar-SA"/>
    </w:rPr>
  </w:style>
  <w:style w:type="paragraph" w:styleId="PlainText">
    <w:name w:val="Plain Text"/>
    <w:basedOn w:val="Normal"/>
    <w:link w:val="PlainTextChar"/>
    <w:uiPriority w:val="99"/>
    <w:semiHidden/>
    <w:rsid w:val="00BA3A17"/>
    <w:pPr>
      <w:spacing w:before="0" w:after="0"/>
    </w:pPr>
    <w:rPr>
      <w:rFonts w:ascii="Consolas" w:hAnsi="Consolas" w:cstheme="minorBidi"/>
      <w:kern w:val="0"/>
      <w:sz w:val="21"/>
      <w:szCs w:val="21"/>
      <w:lang w:bidi="ar-SA"/>
    </w:rPr>
  </w:style>
  <w:style w:type="character" w:customStyle="1" w:styleId="E-mailSignatureChar">
    <w:name w:val="E-mail Signature Char"/>
    <w:basedOn w:val="DefaultParagraphFont"/>
    <w:link w:val="E-mailSignature"/>
    <w:uiPriority w:val="99"/>
    <w:semiHidden/>
    <w:rsid w:val="00BA3A17"/>
    <w:rPr>
      <w:rFonts w:cstheme="minorBidi"/>
      <w:kern w:val="0"/>
      <w:lang w:bidi="ar-SA"/>
    </w:rPr>
  </w:style>
  <w:style w:type="paragraph" w:styleId="E-mailSignature">
    <w:name w:val="E-mail Signature"/>
    <w:basedOn w:val="Normal"/>
    <w:link w:val="E-mailSignatureChar"/>
    <w:uiPriority w:val="99"/>
    <w:semiHidden/>
    <w:unhideWhenUsed/>
    <w:rsid w:val="00BA3A17"/>
    <w:pPr>
      <w:spacing w:before="0" w:after="0"/>
    </w:pPr>
    <w:rPr>
      <w:rFonts w:cstheme="minorBidi"/>
      <w:kern w:val="0"/>
      <w:lang w:bidi="ar-SA"/>
    </w:rPr>
  </w:style>
  <w:style w:type="paragraph" w:styleId="NormalWeb">
    <w:name w:val="Normal (Web)"/>
    <w:basedOn w:val="Normal"/>
    <w:semiHidden/>
    <w:rsid w:val="00BA3A17"/>
    <w:pPr>
      <w:spacing w:before="0" w:after="0"/>
    </w:pPr>
    <w:rPr>
      <w:kern w:val="0"/>
      <w:lang w:bidi="ar-SA"/>
    </w:rPr>
  </w:style>
  <w:style w:type="character" w:customStyle="1" w:styleId="HTMLAddressChar">
    <w:name w:val="HTML Address Char"/>
    <w:basedOn w:val="DefaultParagraphFont"/>
    <w:link w:val="HTMLAddress"/>
    <w:uiPriority w:val="99"/>
    <w:semiHidden/>
    <w:rsid w:val="00BA3A17"/>
    <w:rPr>
      <w:rFonts w:cstheme="minorBidi"/>
      <w:i/>
      <w:iCs/>
      <w:kern w:val="0"/>
      <w:lang w:bidi="ar-SA"/>
    </w:rPr>
  </w:style>
  <w:style w:type="paragraph" w:styleId="HTMLAddress">
    <w:name w:val="HTML Address"/>
    <w:basedOn w:val="Normal"/>
    <w:link w:val="HTMLAddressChar"/>
    <w:uiPriority w:val="99"/>
    <w:semiHidden/>
    <w:unhideWhenUsed/>
    <w:rsid w:val="00BA3A17"/>
    <w:pPr>
      <w:spacing w:before="0" w:after="0"/>
    </w:pPr>
    <w:rPr>
      <w:rFonts w:cstheme="minorBidi"/>
      <w:i/>
      <w:iCs/>
      <w:kern w:val="0"/>
      <w:lang w:bidi="ar-SA"/>
    </w:rPr>
  </w:style>
  <w:style w:type="character" w:customStyle="1" w:styleId="HTMLPreformattedChar">
    <w:name w:val="HTML Preformatted Char"/>
    <w:basedOn w:val="DefaultParagraphFont"/>
    <w:link w:val="HTMLPreformatted"/>
    <w:uiPriority w:val="99"/>
    <w:semiHidden/>
    <w:rsid w:val="00BA3A17"/>
    <w:rPr>
      <w:rFonts w:ascii="Consolas" w:hAnsi="Consolas" w:cstheme="minorBidi"/>
      <w:kern w:val="0"/>
      <w:sz w:val="20"/>
      <w:szCs w:val="20"/>
      <w:lang w:bidi="ar-SA"/>
    </w:rPr>
  </w:style>
  <w:style w:type="paragraph" w:styleId="HTMLPreformatted">
    <w:name w:val="HTML Preformatted"/>
    <w:basedOn w:val="Normal"/>
    <w:link w:val="HTMLPreformattedChar"/>
    <w:uiPriority w:val="99"/>
    <w:semiHidden/>
    <w:unhideWhenUsed/>
    <w:rsid w:val="00BA3A17"/>
    <w:pPr>
      <w:spacing w:before="0" w:after="0"/>
    </w:pPr>
    <w:rPr>
      <w:rFonts w:ascii="Consolas" w:hAnsi="Consolas" w:cstheme="minorBidi"/>
      <w:kern w:val="0"/>
      <w:sz w:val="20"/>
      <w:szCs w:val="20"/>
      <w:lang w:bidi="ar-SA"/>
    </w:rPr>
  </w:style>
  <w:style w:type="character" w:customStyle="1" w:styleId="CommentSubjectChar">
    <w:name w:val="Comment Subject Char"/>
    <w:basedOn w:val="CommentTextChar"/>
    <w:link w:val="CommentSubject"/>
    <w:uiPriority w:val="99"/>
    <w:semiHidden/>
    <w:rsid w:val="000E1CF7"/>
    <w:rPr>
      <w:rFonts w:eastAsia="Times New Roman" w:cstheme="minorBidi"/>
      <w:b/>
      <w:bCs/>
      <w:kern w:val="0"/>
      <w:sz w:val="20"/>
      <w:szCs w:val="20"/>
      <w:lang w:bidi="ar-SA"/>
    </w:rPr>
  </w:style>
  <w:style w:type="paragraph" w:styleId="CommentSubject">
    <w:name w:val="annotation subject"/>
    <w:basedOn w:val="CommentText"/>
    <w:next w:val="CommentText"/>
    <w:link w:val="CommentSubjectChar"/>
    <w:uiPriority w:val="99"/>
    <w:semiHidden/>
    <w:rsid w:val="00BA3A17"/>
    <w:pPr>
      <w:spacing w:before="0"/>
    </w:pPr>
    <w:rPr>
      <w:rFonts w:eastAsiaTheme="minorHAnsi" w:cstheme="minorBidi"/>
      <w:b/>
      <w:bCs/>
      <w:kern w:val="0"/>
    </w:rPr>
  </w:style>
  <w:style w:type="character" w:styleId="BookTitle">
    <w:name w:val="Book Title"/>
    <w:basedOn w:val="DefaultParagraphFont"/>
    <w:uiPriority w:val="33"/>
    <w:semiHidden/>
    <w:rsid w:val="00BA3A17"/>
    <w:rPr>
      <w:b/>
      <w:bCs/>
      <w:smallCaps/>
      <w:spacing w:val="5"/>
    </w:rPr>
  </w:style>
  <w:style w:type="paragraph" w:customStyle="1" w:styleId="Initials">
    <w:name w:val="Initials"/>
    <w:basedOn w:val="Normal"/>
    <w:uiPriority w:val="99"/>
    <w:semiHidden/>
    <w:rsid w:val="00BA3A17"/>
    <w:pPr>
      <w:spacing w:after="0"/>
      <w:contextualSpacing/>
    </w:pPr>
    <w:rPr>
      <w:rFonts w:eastAsia="Times New Roman"/>
      <w:kern w:val="0"/>
      <w:lang w:bidi="ar-SA"/>
    </w:rPr>
  </w:style>
  <w:style w:type="paragraph" w:styleId="ListParagraph">
    <w:name w:val="List Paragraph"/>
    <w:basedOn w:val="Normal"/>
    <w:uiPriority w:val="34"/>
    <w:semiHidden/>
    <w:qFormat/>
    <w:rsid w:val="000B1DF4"/>
    <w:pPr>
      <w:spacing w:before="0" w:after="0"/>
      <w:ind w:left="720"/>
      <w:contextualSpacing/>
      <w:jc w:val="both"/>
    </w:pPr>
    <w:rPr>
      <w:rFonts w:eastAsia="Calibri"/>
      <w:bCs/>
      <w:kern w:val="0"/>
      <w:lang w:eastAsia="da-DK" w:bidi="ar-SA"/>
    </w:rPr>
  </w:style>
  <w:style w:type="character" w:customStyle="1" w:styleId="emphi1">
    <w:name w:val="emphi1"/>
    <w:basedOn w:val="DefaultParagraphFont"/>
    <w:semiHidden/>
    <w:rsid w:val="000B1DF4"/>
    <w:rPr>
      <w:i/>
      <w:iCs/>
    </w:rPr>
  </w:style>
  <w:style w:type="character" w:customStyle="1" w:styleId="emph-i">
    <w:name w:val="emph-i"/>
    <w:basedOn w:val="DefaultParagraphFont"/>
    <w:semiHidden/>
    <w:rsid w:val="000B1DF4"/>
    <w:rPr>
      <w:i/>
      <w:iCs/>
    </w:rPr>
  </w:style>
  <w:style w:type="paragraph" w:customStyle="1" w:styleId="BLevel1">
    <w:name w:val="BLevel1"/>
    <w:basedOn w:val="BNormal"/>
    <w:link w:val="BLevel1Char"/>
    <w:qFormat/>
    <w:rsid w:val="00994780"/>
    <w:pPr>
      <w:outlineLvl w:val="0"/>
    </w:pPr>
    <w:rPr>
      <w:b/>
    </w:rPr>
  </w:style>
  <w:style w:type="character" w:customStyle="1" w:styleId="BLevel1Char">
    <w:name w:val="BLevel1 Char"/>
    <w:basedOn w:val="BNormalChar"/>
    <w:link w:val="BLevel1"/>
    <w:rsid w:val="00994780"/>
    <w:rPr>
      <w:rFonts w:eastAsia="Times New Roman"/>
      <w:b/>
      <w:kern w:val="0"/>
      <w:lang w:bidi="ar-SA"/>
    </w:rPr>
  </w:style>
  <w:style w:type="paragraph" w:customStyle="1" w:styleId="BLevel2">
    <w:name w:val="BLevel2"/>
    <w:basedOn w:val="BNormal"/>
    <w:link w:val="BLevel2Char"/>
    <w:qFormat/>
    <w:rsid w:val="00994780"/>
    <w:pPr>
      <w:ind w:left="720"/>
      <w:outlineLvl w:val="1"/>
    </w:pPr>
  </w:style>
  <w:style w:type="character" w:customStyle="1" w:styleId="BLevel2Char">
    <w:name w:val="BLevel2 Char"/>
    <w:basedOn w:val="BNormalChar"/>
    <w:link w:val="BLevel2"/>
    <w:rsid w:val="00994780"/>
    <w:rPr>
      <w:rFonts w:eastAsia="Times New Roman"/>
      <w:kern w:val="0"/>
      <w:lang w:bidi="ar-SA"/>
    </w:rPr>
  </w:style>
  <w:style w:type="paragraph" w:customStyle="1" w:styleId="BLevel3">
    <w:name w:val="BLevel3"/>
    <w:basedOn w:val="BNormal"/>
    <w:link w:val="BLevel3Char"/>
    <w:qFormat/>
    <w:rsid w:val="00994780"/>
    <w:pPr>
      <w:ind w:left="1440"/>
      <w:outlineLvl w:val="2"/>
    </w:pPr>
  </w:style>
  <w:style w:type="character" w:customStyle="1" w:styleId="BLevel3Char">
    <w:name w:val="BLevel3 Char"/>
    <w:basedOn w:val="BNormalChar"/>
    <w:link w:val="BLevel3"/>
    <w:rsid w:val="00994780"/>
    <w:rPr>
      <w:rFonts w:eastAsia="Times New Roman"/>
      <w:kern w:val="0"/>
      <w:lang w:bidi="ar-SA"/>
    </w:rPr>
  </w:style>
  <w:style w:type="paragraph" w:customStyle="1" w:styleId="BLevel4">
    <w:name w:val="BLevel4"/>
    <w:basedOn w:val="BNormal"/>
    <w:link w:val="BLevel4Char"/>
    <w:qFormat/>
    <w:rsid w:val="006053C8"/>
    <w:pPr>
      <w:ind w:left="2160"/>
      <w:outlineLvl w:val="3"/>
    </w:pPr>
  </w:style>
  <w:style w:type="character" w:customStyle="1" w:styleId="BLevel4Char">
    <w:name w:val="BLevel4 Char"/>
    <w:basedOn w:val="BNormalChar"/>
    <w:link w:val="BLevel4"/>
    <w:rsid w:val="006053C8"/>
    <w:rPr>
      <w:rFonts w:eastAsia="Times New Roman"/>
      <w:kern w:val="0"/>
      <w:lang w:bidi="ar-SA"/>
    </w:rPr>
  </w:style>
  <w:style w:type="paragraph" w:customStyle="1" w:styleId="BLevel5">
    <w:name w:val="BLevel5"/>
    <w:basedOn w:val="BNormal"/>
    <w:link w:val="BLevel5Char"/>
    <w:qFormat/>
    <w:rsid w:val="006053C8"/>
    <w:pPr>
      <w:ind w:left="2880"/>
      <w:outlineLvl w:val="4"/>
    </w:pPr>
  </w:style>
  <w:style w:type="character" w:customStyle="1" w:styleId="BLevel5Char">
    <w:name w:val="BLevel5 Char"/>
    <w:basedOn w:val="BNormalChar"/>
    <w:link w:val="BLevel5"/>
    <w:rsid w:val="006053C8"/>
    <w:rPr>
      <w:rFonts w:eastAsia="Times New Roman"/>
      <w:kern w:val="0"/>
      <w:lang w:bidi="ar-SA"/>
    </w:rPr>
  </w:style>
  <w:style w:type="paragraph" w:customStyle="1" w:styleId="BLevel6">
    <w:name w:val="BLevel6"/>
    <w:basedOn w:val="BNormal"/>
    <w:link w:val="BLevel6Char"/>
    <w:qFormat/>
    <w:rsid w:val="006053C8"/>
    <w:pPr>
      <w:ind w:left="3600"/>
      <w:outlineLvl w:val="5"/>
    </w:pPr>
  </w:style>
  <w:style w:type="character" w:customStyle="1" w:styleId="BLevel6Char">
    <w:name w:val="BLevel6 Char"/>
    <w:basedOn w:val="DefaultParagraphFont"/>
    <w:link w:val="BLevel6"/>
    <w:rsid w:val="00C924AA"/>
    <w:rPr>
      <w:rFonts w:eastAsia="Times New Roman"/>
      <w:kern w:val="0"/>
      <w:lang w:bidi="ar-SA"/>
    </w:rPr>
  </w:style>
  <w:style w:type="paragraph" w:styleId="TOC2">
    <w:name w:val="toc 2"/>
    <w:basedOn w:val="Normal"/>
    <w:next w:val="Normal"/>
    <w:autoRedefine/>
    <w:uiPriority w:val="39"/>
    <w:semiHidden/>
    <w:qFormat/>
    <w:rsid w:val="00D3763E"/>
    <w:pPr>
      <w:spacing w:after="100"/>
      <w:ind w:left="240"/>
    </w:pPr>
  </w:style>
  <w:style w:type="paragraph" w:styleId="TOC3">
    <w:name w:val="toc 3"/>
    <w:basedOn w:val="Normal"/>
    <w:next w:val="Normal"/>
    <w:autoRedefine/>
    <w:semiHidden/>
    <w:qFormat/>
    <w:rsid w:val="00D3763E"/>
    <w:pPr>
      <w:spacing w:after="100"/>
      <w:ind w:left="480"/>
    </w:pPr>
  </w:style>
  <w:style w:type="paragraph" w:styleId="TOC4">
    <w:name w:val="toc 4"/>
    <w:basedOn w:val="Normal"/>
    <w:next w:val="Normal"/>
    <w:autoRedefine/>
    <w:uiPriority w:val="39"/>
    <w:semiHidden/>
    <w:rsid w:val="00D3763E"/>
    <w:pPr>
      <w:spacing w:after="100"/>
      <w:ind w:left="720"/>
    </w:pPr>
  </w:style>
  <w:style w:type="paragraph" w:customStyle="1" w:styleId="Style1">
    <w:name w:val="Style1"/>
    <w:basedOn w:val="Normal"/>
    <w:qFormat/>
    <w:rsid w:val="00685FC3"/>
    <w:pPr>
      <w:spacing w:before="0" w:after="0"/>
      <w:jc w:val="both"/>
    </w:pPr>
    <w:rPr>
      <w:rFonts w:eastAsia="Calibri"/>
      <w:bCs/>
      <w:kern w:val="0"/>
      <w:lang w:eastAsia="da-DK" w:bidi="ar-SA"/>
    </w:rPr>
  </w:style>
  <w:style w:type="paragraph" w:customStyle="1" w:styleId="p">
    <w:name w:val="p"/>
    <w:uiPriority w:val="99"/>
    <w:semiHidden/>
    <w:rsid w:val="000B42CA"/>
    <w:pPr>
      <w:widowControl w:val="0"/>
      <w:autoSpaceDE w:val="0"/>
      <w:autoSpaceDN w:val="0"/>
      <w:adjustRightInd w:val="0"/>
      <w:spacing w:before="100" w:after="0"/>
      <w:ind w:firstLine="150"/>
    </w:pPr>
    <w:rPr>
      <w:rFonts w:eastAsiaTheme="minorEastAsia"/>
      <w:kern w:val="0"/>
      <w:sz w:val="20"/>
      <w:szCs w:val="20"/>
      <w:lang w:bidi="ar-SA"/>
    </w:rPr>
  </w:style>
  <w:style w:type="character" w:customStyle="1" w:styleId="BCautionhead">
    <w:name w:val="BCaution_head"/>
    <w:basedOn w:val="BCommenthead"/>
    <w:uiPriority w:val="1"/>
    <w:qFormat/>
    <w:rsid w:val="007E29E2"/>
    <w:rPr>
      <w:b/>
    </w:rPr>
  </w:style>
  <w:style w:type="paragraph" w:customStyle="1" w:styleId="BCautionpara">
    <w:name w:val="BCaution_para"/>
    <w:basedOn w:val="BCommentpara"/>
    <w:link w:val="BCautionparaChar"/>
    <w:qFormat/>
    <w:rsid w:val="009337A4"/>
  </w:style>
  <w:style w:type="character" w:customStyle="1" w:styleId="BCautionparaChar">
    <w:name w:val="BCaution_para Char"/>
    <w:basedOn w:val="BCommentparaChar"/>
    <w:link w:val="BCautionpara"/>
    <w:rsid w:val="009337A4"/>
    <w:rPr>
      <w:rFonts w:eastAsia="Times New Roman"/>
      <w:kern w:val="0"/>
      <w:lang w:bidi="ar-SA"/>
    </w:rPr>
  </w:style>
  <w:style w:type="paragraph" w:styleId="Bibliography">
    <w:name w:val="Bibliography"/>
    <w:basedOn w:val="Normal"/>
    <w:next w:val="Normal"/>
    <w:uiPriority w:val="99"/>
    <w:semiHidden/>
    <w:rsid w:val="00C4264F"/>
  </w:style>
  <w:style w:type="paragraph" w:customStyle="1" w:styleId="Default">
    <w:name w:val="Default"/>
    <w:semiHidden/>
    <w:rsid w:val="00242B4D"/>
    <w:pPr>
      <w:autoSpaceDE w:val="0"/>
      <w:autoSpaceDN w:val="0"/>
      <w:adjustRightInd w:val="0"/>
      <w:spacing w:before="0" w:after="0"/>
    </w:pPr>
    <w:rPr>
      <w:rFonts w:ascii="Arial" w:eastAsiaTheme="minorEastAsia" w:hAnsi="Arial" w:cs="Arial"/>
      <w:color w:val="000000"/>
      <w:kern w:val="0"/>
      <w:lang w:bidi="ar-SA"/>
    </w:rPr>
  </w:style>
  <w:style w:type="character" w:customStyle="1" w:styleId="apple-converted-space">
    <w:name w:val="apple-converted-space"/>
    <w:basedOn w:val="DefaultParagraphFont"/>
    <w:semiHidden/>
    <w:rsid w:val="00242B4D"/>
    <w:rPr>
      <w:rFonts w:cs="Times New Roman"/>
    </w:rPr>
  </w:style>
  <w:style w:type="paragraph" w:customStyle="1" w:styleId="rvps2">
    <w:name w:val="rvps2"/>
    <w:basedOn w:val="Normal"/>
    <w:semiHidden/>
    <w:rsid w:val="00242B4D"/>
    <w:pPr>
      <w:spacing w:before="100" w:beforeAutospacing="1" w:after="100" w:afterAutospacing="1"/>
    </w:pPr>
    <w:rPr>
      <w:rFonts w:eastAsiaTheme="minorEastAsia"/>
      <w:kern w:val="0"/>
      <w:lang w:bidi="ar-SA"/>
    </w:rPr>
  </w:style>
  <w:style w:type="table" w:styleId="TableGrid">
    <w:name w:val="Table Grid"/>
    <w:basedOn w:val="TableNormal"/>
    <w:uiPriority w:val="59"/>
    <w:rsid w:val="00AA53B1"/>
    <w:pPr>
      <w:spacing w:before="0" w:after="0"/>
    </w:pPr>
    <w:rPr>
      <w:rFonts w:asciiTheme="minorHAnsi" w:eastAsiaTheme="minorEastAsia" w:hAnsiTheme="minorHAnsi"/>
      <w:kern w:val="0"/>
      <w:sz w:val="18"/>
      <w:szCs w:val="22"/>
      <w:lang w:val="en-GB" w:eastAsia="en-GB" w:bidi="ar-S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654070"/>
    <w:rPr>
      <w:rFonts w:cs="Times New Roman"/>
      <w:color w:val="800080" w:themeColor="followedHyperlink"/>
      <w:u w:val="single"/>
    </w:rPr>
  </w:style>
  <w:style w:type="character" w:styleId="Strong">
    <w:name w:val="Strong"/>
    <w:basedOn w:val="DefaultParagraphFont"/>
    <w:uiPriority w:val="22"/>
    <w:semiHidden/>
    <w:qFormat/>
    <w:rsid w:val="00654070"/>
    <w:rPr>
      <w:rFonts w:cs="Times New Roman"/>
      <w:b/>
      <w:bCs/>
    </w:rPr>
  </w:style>
  <w:style w:type="paragraph" w:customStyle="1" w:styleId="c2">
    <w:name w:val="c2"/>
    <w:basedOn w:val="Normal"/>
    <w:semiHidden/>
    <w:rsid w:val="00654070"/>
    <w:pPr>
      <w:spacing w:before="100" w:beforeAutospacing="1" w:after="100" w:afterAutospacing="1"/>
    </w:pPr>
    <w:rPr>
      <w:rFonts w:eastAsiaTheme="minorEastAsia"/>
      <w:kern w:val="0"/>
      <w:lang w:val="cs-CZ" w:eastAsia="cs-CZ" w:bidi="ar-SA"/>
    </w:rPr>
  </w:style>
  <w:style w:type="paragraph" w:customStyle="1" w:styleId="hp">
    <w:name w:val="hp"/>
    <w:basedOn w:val="Normal"/>
    <w:semiHidden/>
    <w:rsid w:val="00654070"/>
    <w:pPr>
      <w:spacing w:before="100" w:beforeAutospacing="1" w:after="100" w:afterAutospacing="1"/>
    </w:pPr>
    <w:rPr>
      <w:rFonts w:eastAsiaTheme="minorEastAsia"/>
      <w:kern w:val="0"/>
      <w:lang w:val="cs-CZ" w:eastAsia="cs-CZ" w:bidi="ar-SA"/>
    </w:rPr>
  </w:style>
  <w:style w:type="paragraph" w:customStyle="1" w:styleId="Body">
    <w:name w:val="Body"/>
    <w:basedOn w:val="Normal"/>
    <w:next w:val="BNormal"/>
    <w:semiHidden/>
    <w:rsid w:val="00DF2E11"/>
    <w:pPr>
      <w:pBdr>
        <w:top w:val="none" w:sz="96" w:space="31" w:color="FFFFFF" w:frame="1"/>
        <w:left w:val="none" w:sz="96" w:space="31" w:color="FFFFFF" w:frame="1"/>
        <w:bottom w:val="none" w:sz="96" w:space="31" w:color="FFFFFF" w:frame="1"/>
        <w:right w:val="none" w:sz="96" w:space="31" w:color="FFFFFF" w:frame="1"/>
      </w:pBdr>
      <w:spacing w:before="0" w:after="200" w:line="276" w:lineRule="auto"/>
    </w:pPr>
    <w:rPr>
      <w:rFonts w:eastAsiaTheme="minorEastAsia" w:cs="Calibri"/>
      <w:color w:val="000000"/>
      <w:kern w:val="0"/>
      <w:szCs w:val="22"/>
      <w:u w:color="000000"/>
      <w:lang w:val="pt-PT" w:bidi="ar-SA"/>
    </w:rPr>
  </w:style>
  <w:style w:type="character" w:customStyle="1" w:styleId="ColorfulGrid-Accent1Char">
    <w:name w:val="Colorful Grid - Accent 1 Char"/>
    <w:link w:val="ColorfulGrid-Accent1"/>
    <w:uiPriority w:val="29"/>
    <w:rsid w:val="006251A0"/>
    <w:rPr>
      <w:sz w:val="22"/>
      <w:szCs w:val="22"/>
    </w:rPr>
  </w:style>
  <w:style w:type="table" w:styleId="ColorfulGrid-Accent1">
    <w:name w:val="Colorful Grid Accent 1"/>
    <w:basedOn w:val="TableNormal"/>
    <w:link w:val="ColorfulGrid-Accent1Char"/>
    <w:uiPriority w:val="29"/>
    <w:semiHidden/>
    <w:unhideWhenUsed/>
    <w:rsid w:val="006251A0"/>
    <w:pPr>
      <w:spacing w:before="0" w:after="0"/>
    </w:pPr>
    <w:rPr>
      <w:sz w:val="22"/>
      <w:szCs w:val="22"/>
    </w:rPr>
    <w:tblPr>
      <w:tblStyleRowBandSize w:val="1"/>
      <w:tblStyleColBandSize w:val="1"/>
      <w:tblBorders>
        <w:insideH w:val="single" w:sz="4" w:space="0" w:color="FFFFFF" w:themeColor="background1"/>
      </w:tblBorders>
    </w:tblPr>
    <w:tcPr>
      <w:shd w:val="clear" w:color="auto" w:fill="DBE5F1" w:themeFill="accent1" w:themeFillTint="33"/>
    </w:tcPr>
    <w:tblStylePr w:type="firstRow">
      <w:tblPr/>
      <w:tcPr>
        <w:shd w:val="clear" w:color="auto" w:fill="B8CCE4" w:themeFill="accent1" w:themeFillTint="66"/>
      </w:tcPr>
    </w:tblStylePr>
    <w:tblStylePr w:type="lastRow">
      <w:tblPr/>
      <w:tcPr>
        <w:shd w:val="clear" w:color="auto" w:fill="B8CCE4" w:themeFill="accent1" w:themeFillTint="66"/>
      </w:tcPr>
    </w:tblStylePr>
    <w:tblStylePr w:type="firstCol">
      <w:tblPr/>
      <w:tcPr>
        <w:shd w:val="clear" w:color="auto" w:fill="365F91" w:themeFill="accent1" w:themeFillShade="BF"/>
      </w:tcPr>
    </w:tblStylePr>
    <w:tblStylePr w:type="lastCol">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paragraph" w:customStyle="1" w:styleId="BSourceExtract">
    <w:name w:val="BSourceExtract"/>
    <w:basedOn w:val="BNormal"/>
    <w:rsid w:val="00EA31D3"/>
    <w:pPr>
      <w:ind w:left="720"/>
    </w:pPr>
    <w:rPr>
      <w:sz w:val="20"/>
      <w:szCs w:val="20"/>
    </w:rPr>
  </w:style>
  <w:style w:type="paragraph" w:customStyle="1" w:styleId="BSourceExtractHead">
    <w:name w:val="BSourceExtract_Head"/>
    <w:basedOn w:val="BSourceExtract"/>
    <w:rsid w:val="00EA31D3"/>
    <w:rPr>
      <w:b/>
    </w:rPr>
  </w:style>
  <w:style w:type="paragraph" w:customStyle="1" w:styleId="HBNORMAL">
    <w:name w:val="HBNORMAL"/>
    <w:aliases w:val="NL"/>
    <w:semiHidden/>
    <w:rsid w:val="004857FC"/>
    <w:pPr>
      <w:spacing w:before="0" w:after="0"/>
    </w:pPr>
    <w:rPr>
      <w:rFonts w:eastAsia="Times New Roman"/>
      <w:kern w:val="0"/>
      <w:lang w:bidi="ar-SA"/>
    </w:rPr>
  </w:style>
  <w:style w:type="character" w:styleId="EndnoteReference">
    <w:name w:val="endnote reference"/>
    <w:basedOn w:val="DefaultParagraphFont"/>
    <w:uiPriority w:val="99"/>
    <w:semiHidden/>
    <w:rsid w:val="00E216E3"/>
    <w:rPr>
      <w:rFonts w:ascii="Verdana" w:hAnsi="Verdana"/>
      <w:color w:val="0000FF"/>
      <w:sz w:val="24"/>
      <w:vertAlign w:val="superscript"/>
    </w:rPr>
  </w:style>
  <w:style w:type="paragraph" w:styleId="ListBullet">
    <w:name w:val="List Bullet"/>
    <w:basedOn w:val="Normal"/>
    <w:semiHidden/>
    <w:rsid w:val="00E216E3"/>
    <w:pPr>
      <w:widowControl w:val="0"/>
      <w:numPr>
        <w:numId w:val="3"/>
      </w:numPr>
      <w:spacing w:before="0" w:line="300" w:lineRule="atLeast"/>
      <w:ind w:right="360"/>
      <w:jc w:val="both"/>
    </w:pPr>
    <w:rPr>
      <w:rFonts w:ascii="Verdana" w:eastAsia="Times New Roman" w:hAnsi="Verdana"/>
      <w:kern w:val="0"/>
      <w:lang w:bidi="ar-SA"/>
    </w:rPr>
  </w:style>
  <w:style w:type="paragraph" w:styleId="ListBullet2">
    <w:name w:val="List Bullet 2"/>
    <w:basedOn w:val="ListBullet"/>
    <w:semiHidden/>
    <w:rsid w:val="00E216E3"/>
    <w:pPr>
      <w:numPr>
        <w:ilvl w:val="1"/>
      </w:numPr>
      <w:ind w:right="0"/>
    </w:pPr>
  </w:style>
  <w:style w:type="character" w:customStyle="1" w:styleId="Level1TopicChar">
    <w:name w:val="Level 1 Topic Char"/>
    <w:basedOn w:val="DefaultParagraphFont"/>
    <w:link w:val="Level1Topic"/>
    <w:semiHidden/>
    <w:rsid w:val="000E1CF7"/>
    <w:rPr>
      <w:rFonts w:ascii="Arial" w:hAnsi="Arial" w:cs="Arial"/>
      <w:b/>
      <w:bCs/>
      <w:sz w:val="36"/>
      <w:szCs w:val="36"/>
    </w:rPr>
  </w:style>
  <w:style w:type="character" w:customStyle="1" w:styleId="LawNoteTitleChar">
    <w:name w:val="LawNote Title Char"/>
    <w:basedOn w:val="DefaultParagraphFont"/>
    <w:link w:val="LawNoteTitle"/>
    <w:semiHidden/>
    <w:rsid w:val="000E1CF7"/>
    <w:rPr>
      <w:rFonts w:ascii="Arial" w:hAnsi="Arial" w:cs="Arial"/>
      <w:b/>
      <w:color w:val="3C71A5"/>
      <w:sz w:val="32"/>
      <w:szCs w:val="32"/>
    </w:rPr>
  </w:style>
  <w:style w:type="character" w:styleId="PageNumber">
    <w:name w:val="page number"/>
    <w:basedOn w:val="DefaultParagraphFont"/>
    <w:semiHidden/>
    <w:rsid w:val="00282AD3"/>
  </w:style>
  <w:style w:type="paragraph" w:customStyle="1" w:styleId="CitationNote">
    <w:name w:val="CitationNote"/>
    <w:basedOn w:val="Heading2"/>
    <w:semiHidden/>
    <w:rsid w:val="00BB5BEA"/>
    <w:rPr>
      <w:rFonts w:cs="Times New Roman"/>
      <w:color w:val="31849B" w:themeColor="accent5" w:themeShade="BF"/>
    </w:rPr>
  </w:style>
  <w:style w:type="paragraph" w:customStyle="1" w:styleId="BCitationNote">
    <w:name w:val="BCitationNote"/>
    <w:rsid w:val="00B25CAA"/>
    <w:rPr>
      <w:rFonts w:eastAsiaTheme="majorEastAsia"/>
      <w:b/>
      <w:bCs/>
      <w:color w:val="31849B" w:themeColor="accent5" w:themeShade="BF"/>
      <w:szCs w:val="26"/>
      <w:lang w:bidi="ar-SA"/>
    </w:rPr>
  </w:style>
  <w:style w:type="paragraph" w:customStyle="1" w:styleId="DocID">
    <w:name w:val="DocID"/>
    <w:basedOn w:val="Footer"/>
    <w:next w:val="Footer"/>
    <w:semiHidden/>
    <w:rsid w:val="002B627A"/>
    <w:pPr>
      <w:tabs>
        <w:tab w:val="clear" w:pos="4680"/>
        <w:tab w:val="clear" w:pos="9360"/>
      </w:tabs>
    </w:pPr>
    <w:rPr>
      <w:rFonts w:eastAsia="Times New Roman" w:cs="Times New Roman"/>
      <w:sz w:val="16"/>
      <w:szCs w:val="20"/>
    </w:rPr>
  </w:style>
  <w:style w:type="paragraph" w:customStyle="1" w:styleId="Heading">
    <w:name w:val="Heading"/>
    <w:basedOn w:val="Normal"/>
    <w:semiHidden/>
    <w:rsid w:val="002B627A"/>
    <w:pPr>
      <w:spacing w:before="0" w:after="240"/>
    </w:pPr>
    <w:rPr>
      <w:rFonts w:eastAsia="Times New Roman"/>
      <w:kern w:val="0"/>
      <w:szCs w:val="20"/>
      <w:lang w:bidi="ar-SA"/>
    </w:rPr>
  </w:style>
  <w:style w:type="paragraph" w:customStyle="1" w:styleId="heading1notoc">
    <w:name w:val="heading 1 (no toc)"/>
    <w:basedOn w:val="Heading1"/>
    <w:next w:val="Normal"/>
    <w:link w:val="heading1notocChar"/>
    <w:semiHidden/>
    <w:rsid w:val="002B627A"/>
    <w:pPr>
      <w:keepNext w:val="0"/>
      <w:keepLines w:val="0"/>
      <w:spacing w:before="0" w:after="240"/>
      <w:outlineLvl w:val="9"/>
    </w:pPr>
    <w:rPr>
      <w:rFonts w:eastAsia="Times New Roman" w:cs="Times New Roman"/>
      <w:b w:val="0"/>
      <w:bCs w:val="0"/>
      <w:kern w:val="0"/>
      <w:sz w:val="24"/>
      <w:szCs w:val="20"/>
    </w:rPr>
  </w:style>
  <w:style w:type="paragraph" w:customStyle="1" w:styleId="heading2notoc">
    <w:name w:val="heading 2 (no toc)"/>
    <w:basedOn w:val="Heading2"/>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3notoc">
    <w:name w:val="heading 3 (no toc)"/>
    <w:basedOn w:val="Heading3"/>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4notoc">
    <w:name w:val="heading 4 (no toc)"/>
    <w:basedOn w:val="Heading4"/>
    <w:next w:val="Normal"/>
    <w:semiHidden/>
    <w:rsid w:val="002B627A"/>
    <w:pPr>
      <w:keepNext w:val="0"/>
      <w:keepLines w:val="0"/>
      <w:spacing w:before="0" w:after="240"/>
      <w:outlineLvl w:val="9"/>
    </w:pPr>
    <w:rPr>
      <w:rFonts w:eastAsia="Times New Roman" w:cs="Times New Roman"/>
      <w:b w:val="0"/>
      <w:bCs w:val="0"/>
      <w:i w:val="0"/>
      <w:iCs w:val="0"/>
      <w:kern w:val="0"/>
      <w:szCs w:val="20"/>
    </w:rPr>
  </w:style>
  <w:style w:type="paragraph" w:customStyle="1" w:styleId="heading5notoc">
    <w:name w:val="heading 5 (no toc)"/>
    <w:basedOn w:val="Heading5"/>
    <w:next w:val="Normal"/>
    <w:semiHidden/>
    <w:rsid w:val="002B627A"/>
    <w:pPr>
      <w:keepNext w:val="0"/>
      <w:keepLines w:val="0"/>
      <w:spacing w:before="0" w:after="240"/>
      <w:outlineLvl w:val="9"/>
    </w:pPr>
    <w:rPr>
      <w:rFonts w:eastAsia="Times New Roman" w:cs="Times New Roman"/>
      <w:kern w:val="0"/>
      <w:szCs w:val="20"/>
    </w:rPr>
  </w:style>
  <w:style w:type="paragraph" w:customStyle="1" w:styleId="Quote1">
    <w:name w:val="Quote1"/>
    <w:aliases w:val="q"/>
    <w:basedOn w:val="Normal"/>
    <w:next w:val="QuoteContinued"/>
    <w:semiHidden/>
    <w:rsid w:val="002B627A"/>
    <w:pPr>
      <w:spacing w:after="0"/>
      <w:ind w:left="1440" w:right="1440"/>
    </w:pPr>
    <w:rPr>
      <w:rFonts w:eastAsia="Times New Roman"/>
      <w:kern w:val="0"/>
      <w:szCs w:val="20"/>
      <w:lang w:bidi="ar-SA"/>
    </w:rPr>
  </w:style>
  <w:style w:type="paragraph" w:customStyle="1" w:styleId="QuoteDoubleSpace">
    <w:name w:val="Quote DoubleSpace"/>
    <w:aliases w:val="qd"/>
    <w:basedOn w:val="Quote1"/>
    <w:next w:val="Normal"/>
    <w:semiHidden/>
    <w:rsid w:val="002B627A"/>
    <w:pPr>
      <w:spacing w:line="480" w:lineRule="auto"/>
    </w:pPr>
  </w:style>
  <w:style w:type="paragraph" w:customStyle="1" w:styleId="QuoteContinued">
    <w:name w:val="Quote Continued"/>
    <w:basedOn w:val="BodyText"/>
    <w:next w:val="BodyText"/>
    <w:semiHidden/>
    <w:rsid w:val="002B627A"/>
    <w:pPr>
      <w:spacing w:before="0" w:after="240"/>
    </w:pPr>
    <w:rPr>
      <w:kern w:val="0"/>
      <w:szCs w:val="20"/>
    </w:rPr>
  </w:style>
  <w:style w:type="paragraph" w:styleId="Title">
    <w:name w:val="Title"/>
    <w:basedOn w:val="Normal"/>
    <w:link w:val="TitleChar"/>
    <w:semiHidden/>
    <w:qFormat/>
    <w:rsid w:val="002B627A"/>
    <w:pPr>
      <w:spacing w:after="60"/>
      <w:jc w:val="center"/>
      <w:outlineLvl w:val="0"/>
    </w:pPr>
    <w:rPr>
      <w:rFonts w:eastAsia="Times New Roman" w:cs="Arial"/>
      <w:b/>
      <w:bCs/>
      <w:kern w:val="28"/>
      <w:sz w:val="28"/>
      <w:szCs w:val="32"/>
      <w:lang w:bidi="ar-SA"/>
    </w:rPr>
  </w:style>
  <w:style w:type="character" w:customStyle="1" w:styleId="TitleChar">
    <w:name w:val="Title Char"/>
    <w:basedOn w:val="DefaultParagraphFont"/>
    <w:link w:val="Title"/>
    <w:semiHidden/>
    <w:rsid w:val="000E1CF7"/>
    <w:rPr>
      <w:rFonts w:eastAsia="Times New Roman" w:cs="Arial"/>
      <w:b/>
      <w:bCs/>
      <w:kern w:val="28"/>
      <w:sz w:val="28"/>
      <w:szCs w:val="32"/>
      <w:lang w:bidi="ar-SA"/>
    </w:rPr>
  </w:style>
  <w:style w:type="paragraph" w:styleId="Subtitle">
    <w:name w:val="Subtitle"/>
    <w:basedOn w:val="Normal"/>
    <w:link w:val="SubtitleChar"/>
    <w:semiHidden/>
    <w:qFormat/>
    <w:rsid w:val="002B627A"/>
    <w:pPr>
      <w:spacing w:before="0" w:after="60"/>
      <w:jc w:val="center"/>
      <w:outlineLvl w:val="1"/>
    </w:pPr>
    <w:rPr>
      <w:rFonts w:eastAsia="Times New Roman" w:cs="Arial"/>
      <w:kern w:val="0"/>
      <w:szCs w:val="20"/>
      <w:lang w:bidi="ar-SA"/>
    </w:rPr>
  </w:style>
  <w:style w:type="character" w:customStyle="1" w:styleId="SubtitleChar">
    <w:name w:val="Subtitle Char"/>
    <w:basedOn w:val="DefaultParagraphFont"/>
    <w:link w:val="Subtitle"/>
    <w:semiHidden/>
    <w:rsid w:val="000E1CF7"/>
    <w:rPr>
      <w:rFonts w:eastAsia="Times New Roman" w:cs="Arial"/>
      <w:kern w:val="0"/>
      <w:szCs w:val="20"/>
      <w:lang w:bidi="ar-SA"/>
    </w:rPr>
  </w:style>
  <w:style w:type="character" w:customStyle="1" w:styleId="ptext-1">
    <w:name w:val="ptext-1"/>
    <w:basedOn w:val="DefaultParagraphFont"/>
    <w:semiHidden/>
    <w:rsid w:val="006F25CD"/>
  </w:style>
  <w:style w:type="character" w:customStyle="1" w:styleId="ptext-2">
    <w:name w:val="ptext-2"/>
    <w:basedOn w:val="DefaultParagraphFont"/>
    <w:semiHidden/>
    <w:rsid w:val="006F25CD"/>
  </w:style>
  <w:style w:type="character" w:customStyle="1" w:styleId="enumbell">
    <w:name w:val="enumbell"/>
    <w:semiHidden/>
    <w:rsid w:val="006F25CD"/>
    <w:rPr>
      <w:b/>
      <w:bCs/>
    </w:rPr>
  </w:style>
  <w:style w:type="paragraph" w:customStyle="1" w:styleId="TableHeading1">
    <w:name w:val="Table Heading 1"/>
    <w:basedOn w:val="Normal"/>
    <w:semiHidden/>
    <w:qFormat/>
    <w:rsid w:val="00A832C5"/>
    <w:pPr>
      <w:shd w:val="clear" w:color="auto" w:fill="FFFFFF" w:themeFill="background1"/>
      <w:spacing w:before="120"/>
    </w:pPr>
    <w:rPr>
      <w:rFonts w:ascii="Arial" w:eastAsia="Times New Roman" w:hAnsi="Arial"/>
      <w:b/>
      <w:color w:val="262626" w:themeColor="text1" w:themeTint="D9"/>
      <w:kern w:val="0"/>
      <w:sz w:val="32"/>
      <w:szCs w:val="22"/>
      <w:lang w:bidi="ar-SA"/>
    </w:rPr>
  </w:style>
  <w:style w:type="paragraph" w:customStyle="1" w:styleId="AuthorByline">
    <w:name w:val="Author Byline"/>
    <w:basedOn w:val="Normal"/>
    <w:next w:val="Normal"/>
    <w:semiHidden/>
    <w:qFormat/>
    <w:rsid w:val="00A832C5"/>
    <w:pPr>
      <w:spacing w:before="120" w:line="360" w:lineRule="auto"/>
      <w:jc w:val="both"/>
    </w:pPr>
    <w:rPr>
      <w:rFonts w:ascii="Verdana" w:eastAsia="Times New Roman" w:hAnsi="Verdana" w:cs="Arial"/>
      <w:kern w:val="0"/>
      <w:sz w:val="22"/>
      <w:lang w:bidi="ar-SA"/>
    </w:rPr>
  </w:style>
  <w:style w:type="paragraph" w:customStyle="1" w:styleId="DocumentTitle">
    <w:name w:val="Document Title"/>
    <w:basedOn w:val="Normal"/>
    <w:next w:val="ArticleText"/>
    <w:link w:val="DocumentTitleChar"/>
    <w:semiHidden/>
    <w:qFormat/>
    <w:rsid w:val="00A832C5"/>
    <w:pPr>
      <w:spacing w:before="100"/>
    </w:pPr>
    <w:rPr>
      <w:rFonts w:ascii="Arial" w:eastAsia="Times New Roman" w:hAnsi="Arial"/>
      <w:kern w:val="0"/>
      <w:sz w:val="28"/>
      <w:szCs w:val="28"/>
      <w:lang w:bidi="ar-SA"/>
    </w:rPr>
  </w:style>
  <w:style w:type="paragraph" w:customStyle="1" w:styleId="PrimaryHeading">
    <w:name w:val="Primary Heading"/>
    <w:basedOn w:val="Normal"/>
    <w:next w:val="Normal"/>
    <w:semiHidden/>
    <w:qFormat/>
    <w:rsid w:val="00A832C5"/>
    <w:pPr>
      <w:spacing w:after="0"/>
    </w:pPr>
    <w:rPr>
      <w:rFonts w:ascii="Arial" w:eastAsia="Times New Roman" w:hAnsi="Arial" w:cs="Arial"/>
      <w:b/>
      <w:kern w:val="0"/>
      <w:sz w:val="36"/>
      <w:szCs w:val="36"/>
      <w:lang w:bidi="ar-SA"/>
    </w:rPr>
  </w:style>
  <w:style w:type="paragraph" w:customStyle="1" w:styleId="SecondaryHeading">
    <w:name w:val="Secondary Heading"/>
    <w:basedOn w:val="Normal"/>
    <w:next w:val="Normal"/>
    <w:semiHidden/>
    <w:qFormat/>
    <w:rsid w:val="00A832C5"/>
    <w:pPr>
      <w:shd w:val="clear" w:color="auto" w:fill="1D1B11" w:themeFill="background2" w:themeFillShade="1A"/>
      <w:spacing w:before="0"/>
    </w:pPr>
    <w:rPr>
      <w:rFonts w:ascii="Arial" w:eastAsia="Times New Roman" w:hAnsi="Arial" w:cs="Arial"/>
      <w:b/>
      <w:color w:val="B8CCE4" w:themeColor="accent1" w:themeTint="66"/>
      <w:kern w:val="0"/>
      <w:sz w:val="28"/>
      <w:szCs w:val="32"/>
      <w:lang w:bidi="ar-SA"/>
    </w:rPr>
  </w:style>
  <w:style w:type="paragraph" w:customStyle="1" w:styleId="ArticleText">
    <w:name w:val="Article Text"/>
    <w:basedOn w:val="Normal"/>
    <w:semiHidden/>
    <w:qFormat/>
    <w:rsid w:val="00A832C5"/>
    <w:pPr>
      <w:spacing w:before="120"/>
      <w:jc w:val="both"/>
    </w:pPr>
    <w:rPr>
      <w:rFonts w:ascii="Arial" w:eastAsia="Times New Roman" w:hAnsi="Arial"/>
      <w:kern w:val="0"/>
      <w:sz w:val="20"/>
      <w:lang w:bidi="ar-SA"/>
    </w:rPr>
  </w:style>
  <w:style w:type="paragraph" w:customStyle="1" w:styleId="ArticleHeading1">
    <w:name w:val="Article Heading 1"/>
    <w:basedOn w:val="Heading1"/>
    <w:next w:val="Normal"/>
    <w:link w:val="ArticleHeading1Char"/>
    <w:semiHidden/>
    <w:qFormat/>
    <w:rsid w:val="00A832C5"/>
    <w:pPr>
      <w:keepNext w:val="0"/>
      <w:keepLines w:val="0"/>
      <w:spacing w:before="120" w:after="120"/>
    </w:pPr>
    <w:rPr>
      <w:rFonts w:ascii="Arial" w:hAnsi="Arial"/>
      <w:b w:val="0"/>
      <w:bCs w:val="0"/>
      <w:color w:val="F79646" w:themeColor="accent6"/>
      <w:kern w:val="0"/>
    </w:rPr>
  </w:style>
  <w:style w:type="paragraph" w:customStyle="1" w:styleId="ArticleHeading2">
    <w:name w:val="Article Heading 2"/>
    <w:basedOn w:val="Heading2"/>
    <w:next w:val="ArticleText"/>
    <w:link w:val="ArticleHeading2Char"/>
    <w:semiHidden/>
    <w:qFormat/>
    <w:rsid w:val="00A832C5"/>
    <w:pPr>
      <w:keepNext w:val="0"/>
      <w:keepLines w:val="0"/>
      <w:spacing w:before="120" w:after="120"/>
      <w:ind w:left="720"/>
    </w:pPr>
    <w:rPr>
      <w:rFonts w:ascii="Verdana" w:eastAsia="Times New Roman" w:hAnsi="Verdana"/>
      <w:b w:val="0"/>
      <w:bCs w:val="0"/>
      <w:color w:val="F79646" w:themeColor="accent6"/>
      <w:kern w:val="0"/>
    </w:rPr>
  </w:style>
  <w:style w:type="character" w:customStyle="1" w:styleId="DocumentTitleChar">
    <w:name w:val="Document Title Char"/>
    <w:basedOn w:val="DefaultParagraphFont"/>
    <w:link w:val="DocumentTitle"/>
    <w:semiHidden/>
    <w:rsid w:val="000E1CF7"/>
    <w:rPr>
      <w:rFonts w:ascii="Arial" w:eastAsia="Times New Roman" w:hAnsi="Arial"/>
      <w:kern w:val="0"/>
      <w:sz w:val="28"/>
      <w:szCs w:val="28"/>
      <w:lang w:bidi="ar-SA"/>
    </w:rPr>
  </w:style>
  <w:style w:type="character" w:customStyle="1" w:styleId="ArticleHeading1Char">
    <w:name w:val="Article Heading 1 Char"/>
    <w:basedOn w:val="Heading1Char"/>
    <w:link w:val="ArticleHeading1"/>
    <w:semiHidden/>
    <w:rsid w:val="000E1CF7"/>
    <w:rPr>
      <w:rFonts w:ascii="Arial" w:eastAsiaTheme="majorEastAsia" w:hAnsi="Arial" w:cstheme="majorBidi"/>
      <w:b w:val="0"/>
      <w:bCs w:val="0"/>
      <w:color w:val="F79646" w:themeColor="accent6"/>
      <w:kern w:val="0"/>
      <w:sz w:val="28"/>
      <w:szCs w:val="28"/>
      <w:lang w:bidi="ar-SA"/>
    </w:rPr>
  </w:style>
  <w:style w:type="character" w:customStyle="1" w:styleId="ArticleHeading2Char">
    <w:name w:val="Article Heading 2 Char"/>
    <w:basedOn w:val="Heading2Char"/>
    <w:link w:val="ArticleHeading2"/>
    <w:semiHidden/>
    <w:rsid w:val="000E1CF7"/>
    <w:rPr>
      <w:rFonts w:ascii="Verdana" w:eastAsia="Times New Roman" w:hAnsi="Verdana" w:cstheme="majorBidi"/>
      <w:b w:val="0"/>
      <w:bCs w:val="0"/>
      <w:color w:val="F79646" w:themeColor="accent6"/>
      <w:kern w:val="0"/>
      <w:szCs w:val="26"/>
      <w:lang w:bidi="ar-SA"/>
    </w:rPr>
  </w:style>
  <w:style w:type="paragraph" w:customStyle="1" w:styleId="PublishDate">
    <w:name w:val="Publish Date"/>
    <w:basedOn w:val="Normal"/>
    <w:semiHidden/>
    <w:qFormat/>
    <w:rsid w:val="00A832C5"/>
    <w:pPr>
      <w:spacing w:before="120"/>
      <w:jc w:val="right"/>
    </w:pPr>
    <w:rPr>
      <w:rFonts w:ascii="Verdana" w:hAnsi="Verdana"/>
      <w:kern w:val="0"/>
      <w:sz w:val="20"/>
      <w:lang w:bidi="ar-SA"/>
    </w:rPr>
  </w:style>
  <w:style w:type="paragraph" w:customStyle="1" w:styleId="ArticleHeading3">
    <w:name w:val="Article Heading 3"/>
    <w:basedOn w:val="ArticleHeading2"/>
    <w:next w:val="ArticleText"/>
    <w:semiHidden/>
    <w:qFormat/>
    <w:rsid w:val="00A832C5"/>
    <w:pPr>
      <w:ind w:left="1440"/>
    </w:pPr>
    <w:rPr>
      <w:i/>
    </w:rPr>
  </w:style>
  <w:style w:type="paragraph" w:customStyle="1" w:styleId="TableSubheading1">
    <w:name w:val="Table Subheading 1"/>
    <w:basedOn w:val="ArticleText"/>
    <w:semiHidden/>
    <w:qFormat/>
    <w:rsid w:val="00A832C5"/>
    <w:pPr>
      <w:shd w:val="clear" w:color="auto" w:fill="404040" w:themeFill="text1" w:themeFillTint="BF"/>
    </w:pPr>
    <w:rPr>
      <w:b/>
      <w:color w:val="DDD9C3" w:themeColor="background2" w:themeShade="E6"/>
      <w:szCs w:val="22"/>
    </w:rPr>
  </w:style>
  <w:style w:type="table" w:customStyle="1" w:styleId="TableGrid1">
    <w:name w:val="Table Grid1"/>
    <w:basedOn w:val="TableNormal"/>
    <w:next w:val="TableGrid"/>
    <w:uiPriority w:val="59"/>
    <w:rsid w:val="00A832C5"/>
    <w:pPr>
      <w:spacing w:before="0" w:after="0"/>
    </w:pPr>
    <w:rPr>
      <w:rFonts w:asciiTheme="minorHAnsi" w:eastAsiaTheme="minorEastAsia" w:hAnsiTheme="minorHAnsi" w:cstheme="minorBidi"/>
      <w:kern w:val="0"/>
      <w:sz w:val="22"/>
      <w:szCs w:val="22"/>
      <w:lang w:bidi="ar-S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Level1Topic">
    <w:name w:val="Level 1 Topic"/>
    <w:basedOn w:val="Normal"/>
    <w:link w:val="Level1TopicChar"/>
    <w:semiHidden/>
    <w:rsid w:val="008228BD"/>
    <w:pPr>
      <w:spacing w:before="0" w:after="240" w:line="300" w:lineRule="atLeast"/>
    </w:pPr>
    <w:rPr>
      <w:rFonts w:ascii="Arial" w:hAnsi="Arial" w:cs="Arial"/>
      <w:b/>
      <w:bCs/>
      <w:sz w:val="36"/>
      <w:szCs w:val="36"/>
    </w:rPr>
  </w:style>
  <w:style w:type="paragraph" w:customStyle="1" w:styleId="LawNoteTitle">
    <w:name w:val="LawNote Title"/>
    <w:basedOn w:val="Normal"/>
    <w:link w:val="LawNoteTitleChar"/>
    <w:semiHidden/>
    <w:rsid w:val="008228BD"/>
    <w:pPr>
      <w:spacing w:before="0" w:after="240" w:line="300" w:lineRule="atLeast"/>
    </w:pPr>
    <w:rPr>
      <w:rFonts w:ascii="Arial" w:hAnsi="Arial" w:cs="Arial"/>
      <w:b/>
      <w:color w:val="3C71A5"/>
      <w:sz w:val="32"/>
      <w:szCs w:val="32"/>
    </w:rPr>
  </w:style>
  <w:style w:type="paragraph" w:customStyle="1" w:styleId="EndText">
    <w:name w:val="EndText"/>
    <w:basedOn w:val="Normal"/>
    <w:link w:val="EndTextChar"/>
    <w:semiHidden/>
    <w:rsid w:val="008228BD"/>
    <w:pPr>
      <w:numPr>
        <w:numId w:val="11"/>
      </w:numPr>
      <w:tabs>
        <w:tab w:val="clear" w:pos="720"/>
      </w:tabs>
      <w:spacing w:before="0"/>
      <w:ind w:left="0"/>
      <w:jc w:val="both"/>
    </w:pPr>
    <w:rPr>
      <w:rFonts w:ascii="Arial" w:eastAsia="Times New Roman" w:hAnsi="Arial"/>
      <w:kern w:val="0"/>
      <w:sz w:val="16"/>
      <w:lang w:bidi="ar-SA"/>
    </w:rPr>
  </w:style>
  <w:style w:type="character" w:customStyle="1" w:styleId="EndTextChar">
    <w:name w:val="EndText Char"/>
    <w:link w:val="EndText"/>
    <w:semiHidden/>
    <w:rsid w:val="000E1CF7"/>
    <w:rPr>
      <w:rFonts w:ascii="Arial" w:eastAsia="Times New Roman" w:hAnsi="Arial"/>
      <w:kern w:val="0"/>
      <w:sz w:val="16"/>
      <w:lang w:bidi="ar-SA"/>
    </w:rPr>
  </w:style>
  <w:style w:type="paragraph" w:customStyle="1" w:styleId="bbnode">
    <w:name w:val="bbnode"/>
    <w:basedOn w:val="BNormal"/>
    <w:qFormat/>
    <w:rsid w:val="002D2949"/>
    <w:pPr>
      <w:spacing w:before="0"/>
    </w:pPr>
    <w:rPr>
      <w:rFonts w:ascii="Arial" w:hAnsi="Arial" w:cs="Arial"/>
      <w:color w:val="E36C0A" w:themeColor="accent6" w:themeShade="BF"/>
      <w:sz w:val="16"/>
      <w:szCs w:val="16"/>
    </w:rPr>
  </w:style>
  <w:style w:type="paragraph" w:customStyle="1" w:styleId="bbreporter">
    <w:name w:val="bbreporter"/>
    <w:basedOn w:val="bbnode"/>
    <w:qFormat/>
    <w:rsid w:val="002D2949"/>
    <w:rPr>
      <w:color w:val="984806" w:themeColor="accent6" w:themeShade="80"/>
    </w:rPr>
  </w:style>
  <w:style w:type="paragraph" w:customStyle="1" w:styleId="bblsID">
    <w:name w:val="bblsID"/>
    <w:basedOn w:val="bbreporter"/>
    <w:qFormat/>
    <w:rsid w:val="002D2949"/>
    <w:rPr>
      <w:color w:val="0070C0"/>
      <w:szCs w:val="22"/>
    </w:rPr>
  </w:style>
  <w:style w:type="paragraph" w:customStyle="1" w:styleId="bbslug">
    <w:name w:val="bbslug"/>
    <w:basedOn w:val="bbnode"/>
    <w:rsid w:val="002D2949"/>
    <w:rPr>
      <w:b/>
      <w:i/>
      <w:color w:val="FF0000"/>
    </w:rPr>
  </w:style>
  <w:style w:type="character" w:customStyle="1" w:styleId="bblink-bbcitation">
    <w:name w:val="bblink-bbcitation"/>
    <w:basedOn w:val="DefaultParagraphFont"/>
    <w:uiPriority w:val="1"/>
    <w:qFormat/>
    <w:rsid w:val="0060761F"/>
    <w:rPr>
      <w:color w:val="7030A0"/>
    </w:rPr>
  </w:style>
  <w:style w:type="paragraph" w:customStyle="1" w:styleId="BGeographicName">
    <w:name w:val="BGeographicName"/>
    <w:basedOn w:val="Normal"/>
    <w:link w:val="BGeographicNameChar"/>
    <w:qFormat/>
    <w:rsid w:val="00BB26EE"/>
    <w:rPr>
      <w:color w:val="006600"/>
    </w:rPr>
  </w:style>
  <w:style w:type="character" w:customStyle="1" w:styleId="BGeographicNameChar">
    <w:name w:val="BGeographicName Char"/>
    <w:basedOn w:val="BNormalChar"/>
    <w:link w:val="BGeographicName"/>
    <w:rsid w:val="007E29E2"/>
    <w:rPr>
      <w:rFonts w:eastAsia="Times New Roman"/>
      <w:color w:val="006600"/>
      <w:kern w:val="0"/>
      <w:lang w:bidi="ar-SA"/>
    </w:rPr>
  </w:style>
  <w:style w:type="character" w:customStyle="1" w:styleId="BContentControl">
    <w:name w:val="BContent_Control"/>
    <w:basedOn w:val="DefaultParagraphFont"/>
    <w:uiPriority w:val="1"/>
    <w:rsid w:val="00147DAE"/>
    <w:rPr>
      <w:rFonts w:ascii="Calibri" w:hAnsi="Calibri"/>
      <w:sz w:val="16"/>
      <w:bdr w:val="none" w:sz="0" w:space="0" w:color="auto"/>
      <w:shd w:val="pct45" w:color="CCFFCC" w:fill="FFFFFF" w:themeFill="background1"/>
    </w:rPr>
  </w:style>
  <w:style w:type="character" w:customStyle="1" w:styleId="heading1notocChar">
    <w:name w:val="heading 1 (no toc) Char"/>
    <w:basedOn w:val="Heading1Char"/>
    <w:link w:val="heading1notoc"/>
    <w:semiHidden/>
    <w:rsid w:val="000E1CF7"/>
    <w:rPr>
      <w:rFonts w:eastAsia="Times New Roman" w:cstheme="majorBidi"/>
      <w:b w:val="0"/>
      <w:bCs w:val="0"/>
      <w:kern w:val="0"/>
      <w:sz w:val="28"/>
      <w:szCs w:val="20"/>
      <w:lang w:bidi="ar-SA"/>
    </w:rPr>
  </w:style>
  <w:style w:type="paragraph" w:customStyle="1" w:styleId="BDocStart">
    <w:name w:val="BDoc_Start"/>
    <w:next w:val="BNormal"/>
    <w:link w:val="BDocStartChar"/>
    <w:rsid w:val="00EB638D"/>
    <w:rPr>
      <w:rFonts w:eastAsiaTheme="majorEastAsia" w:cstheme="majorBidi"/>
      <w:bCs/>
      <w:color w:val="4F81BD" w:themeColor="accent1"/>
      <w:sz w:val="28"/>
      <w:szCs w:val="28"/>
      <w:lang w:bidi="ar-SA"/>
    </w:rPr>
  </w:style>
  <w:style w:type="character" w:customStyle="1" w:styleId="BDocStartChar">
    <w:name w:val="BDoc_Start Char"/>
    <w:basedOn w:val="heading1notocChar"/>
    <w:link w:val="BDocStart"/>
    <w:rsid w:val="00EB638D"/>
    <w:rPr>
      <w:rFonts w:eastAsiaTheme="majorEastAsia" w:cstheme="majorBidi"/>
      <w:b w:val="0"/>
      <w:bCs/>
      <w:color w:val="4F81BD" w:themeColor="accent1"/>
      <w:kern w:val="0"/>
      <w:sz w:val="28"/>
      <w:szCs w:val="28"/>
      <w:lang w:bidi="ar-SA"/>
    </w:rPr>
  </w:style>
  <w:style w:type="paragraph" w:customStyle="1" w:styleId="BAuthor">
    <w:name w:val="BAuthor"/>
    <w:basedOn w:val="BNormal"/>
    <w:link w:val="BAuthorChar"/>
    <w:rsid w:val="004E67F5"/>
    <w:rPr>
      <w:color w:val="943634" w:themeColor="accent2" w:themeShade="BF"/>
      <w:sz w:val="20"/>
      <w:szCs w:val="20"/>
    </w:rPr>
  </w:style>
  <w:style w:type="character" w:customStyle="1" w:styleId="BAuthorChar">
    <w:name w:val="BAuthor Char"/>
    <w:basedOn w:val="BNormalChar"/>
    <w:link w:val="BAuthor"/>
    <w:rsid w:val="004E67F5"/>
    <w:rPr>
      <w:rFonts w:eastAsia="Times New Roman"/>
      <w:color w:val="943634" w:themeColor="accent2" w:themeShade="BF"/>
      <w:kern w:val="0"/>
      <w:sz w:val="20"/>
      <w:szCs w:val="20"/>
      <w:lang w:bidi="ar-SA"/>
    </w:rPr>
  </w:style>
  <w:style w:type="paragraph" w:customStyle="1" w:styleId="BHeadline">
    <w:name w:val="BHeadline"/>
    <w:basedOn w:val="Normal"/>
    <w:next w:val="BNormal"/>
    <w:rsid w:val="00994780"/>
    <w:rPr>
      <w:b/>
      <w:color w:val="244061" w:themeColor="accent1" w:themeShade="80"/>
      <w:sz w:val="28"/>
      <w:szCs w:val="28"/>
    </w:rPr>
  </w:style>
  <w:style w:type="paragraph" w:customStyle="1" w:styleId="BOrganization">
    <w:name w:val="BOrganization"/>
    <w:basedOn w:val="BNormal"/>
    <w:rsid w:val="004E67F5"/>
    <w:rPr>
      <w:color w:val="943634" w:themeColor="accent2" w:themeShade="BF"/>
      <w:sz w:val="20"/>
    </w:rPr>
  </w:style>
  <w:style w:type="paragraph" w:customStyle="1" w:styleId="BEditorsintro">
    <w:name w:val="BEditors_intro"/>
    <w:basedOn w:val="Normal"/>
    <w:next w:val="BNormal"/>
    <w:semiHidden/>
    <w:rsid w:val="00FF7826"/>
    <w:pPr>
      <w:spacing w:before="120" w:after="0"/>
    </w:pPr>
    <w:rPr>
      <w:rFonts w:asciiTheme="minorHAnsi" w:eastAsia="Times New Roman" w:hAnsiTheme="minorHAnsi"/>
      <w:b/>
      <w:color w:val="FFFFFF" w:themeColor="background1"/>
      <w:kern w:val="0"/>
      <w:sz w:val="16"/>
      <w:szCs w:val="16"/>
      <w:lang w:val="en-GB" w:eastAsia="en-GB" w:bidi="ar-SA"/>
    </w:rPr>
  </w:style>
  <w:style w:type="paragraph" w:customStyle="1" w:styleId="BOutsideauthorinfo">
    <w:name w:val="BOutside_author_info"/>
    <w:basedOn w:val="BNormal"/>
    <w:next w:val="BNormal"/>
    <w:semiHidden/>
    <w:rsid w:val="002027C7"/>
    <w:pPr>
      <w:spacing w:line="160" w:lineRule="exact"/>
    </w:pPr>
    <w:rPr>
      <w:rFonts w:ascii="Calibri" w:hAnsi="Calibri" w:cs="Arial"/>
      <w:b/>
      <w:color w:val="FFFFFF" w:themeColor="background1"/>
      <w:sz w:val="16"/>
      <w:szCs w:val="16"/>
      <w:lang w:val="en-GB" w:eastAsia="en-GB"/>
    </w:rPr>
  </w:style>
  <w:style w:type="paragraph" w:customStyle="1" w:styleId="BMoreinfo">
    <w:name w:val="BMore_info"/>
    <w:basedOn w:val="Normal"/>
    <w:next w:val="BNormal"/>
    <w:rsid w:val="00FF7826"/>
    <w:pPr>
      <w:spacing w:before="120" w:after="0"/>
    </w:pPr>
    <w:rPr>
      <w:rFonts w:asciiTheme="minorHAnsi" w:eastAsia="Times New Roman" w:hAnsiTheme="minorHAnsi"/>
      <w:b/>
      <w:color w:val="000000" w:themeColor="text1"/>
      <w:kern w:val="0"/>
      <w:sz w:val="16"/>
      <w:szCs w:val="16"/>
      <w:lang w:val="en-GB" w:eastAsia="en-GB" w:bidi="ar-SA"/>
    </w:rPr>
  </w:style>
  <w:style w:type="paragraph" w:customStyle="1" w:styleId="sp">
    <w:name w:val="sp"/>
    <w:uiPriority w:val="99"/>
    <w:semiHidden/>
    <w:rsid w:val="00724007"/>
    <w:pPr>
      <w:widowControl w:val="0"/>
      <w:autoSpaceDE w:val="0"/>
      <w:autoSpaceDN w:val="0"/>
      <w:adjustRightInd w:val="0"/>
      <w:spacing w:before="0" w:after="0"/>
    </w:pPr>
    <w:rPr>
      <w:rFonts w:eastAsia="Times New Roman"/>
      <w:kern w:val="0"/>
      <w:sz w:val="20"/>
      <w:szCs w:val="20"/>
      <w:lang w:bidi="ar-SA"/>
    </w:rPr>
  </w:style>
  <w:style w:type="paragraph" w:customStyle="1" w:styleId="outsideauthor">
    <w:name w:val="outside_author"/>
    <w:uiPriority w:val="99"/>
    <w:semiHidden/>
    <w:rsid w:val="00724007"/>
    <w:pPr>
      <w:widowControl w:val="0"/>
      <w:autoSpaceDE w:val="0"/>
      <w:autoSpaceDN w:val="0"/>
      <w:adjustRightInd w:val="0"/>
      <w:spacing w:before="0" w:after="0"/>
    </w:pPr>
    <w:rPr>
      <w:rFonts w:eastAsia="Times New Roman"/>
      <w:b/>
      <w:bCs/>
      <w:kern w:val="0"/>
      <w:sz w:val="20"/>
      <w:szCs w:val="20"/>
      <w:lang w:bidi="ar-SA"/>
    </w:rPr>
  </w:style>
  <w:style w:type="paragraph" w:customStyle="1" w:styleId="section">
    <w:name w:val="section"/>
    <w:uiPriority w:val="99"/>
    <w:semiHidden/>
    <w:rsid w:val="00724007"/>
    <w:pPr>
      <w:widowControl w:val="0"/>
      <w:autoSpaceDE w:val="0"/>
      <w:autoSpaceDN w:val="0"/>
      <w:adjustRightInd w:val="0"/>
      <w:spacing w:before="0" w:after="0"/>
      <w:jc w:val="right"/>
    </w:pPr>
    <w:rPr>
      <w:rFonts w:eastAsia="Times New Roman"/>
      <w:b/>
      <w:bCs/>
      <w:color w:val="0000FF"/>
      <w:kern w:val="0"/>
      <w:sz w:val="36"/>
      <w:szCs w:val="36"/>
      <w:lang w:bidi="ar-SA"/>
    </w:rPr>
  </w:style>
  <w:style w:type="paragraph" w:customStyle="1" w:styleId="subsection">
    <w:name w:val="subsection"/>
    <w:uiPriority w:val="99"/>
    <w:semiHidden/>
    <w:rsid w:val="00724007"/>
    <w:pPr>
      <w:widowControl w:val="0"/>
      <w:autoSpaceDE w:val="0"/>
      <w:autoSpaceDN w:val="0"/>
      <w:adjustRightInd w:val="0"/>
      <w:spacing w:before="0" w:after="0"/>
      <w:jc w:val="right"/>
    </w:pPr>
    <w:rPr>
      <w:rFonts w:eastAsia="Times New Roman"/>
      <w:b/>
      <w:bCs/>
      <w:kern w:val="0"/>
      <w:sz w:val="28"/>
      <w:szCs w:val="28"/>
      <w:lang w:bidi="ar-SA"/>
    </w:rPr>
  </w:style>
  <w:style w:type="paragraph" w:customStyle="1" w:styleId="level">
    <w:name w:val="level"/>
    <w:uiPriority w:val="99"/>
    <w:semiHidden/>
    <w:rsid w:val="00724007"/>
    <w:pPr>
      <w:widowControl w:val="0"/>
      <w:autoSpaceDE w:val="0"/>
      <w:autoSpaceDN w:val="0"/>
      <w:adjustRightInd w:val="0"/>
      <w:spacing w:before="0" w:after="0" w:line="300" w:lineRule="atLeast"/>
    </w:pPr>
    <w:rPr>
      <w:rFonts w:eastAsia="Times New Roman"/>
      <w:b/>
      <w:bCs/>
      <w:kern w:val="0"/>
      <w:sz w:val="20"/>
      <w:szCs w:val="20"/>
      <w:lang w:bidi="ar-SA"/>
    </w:rPr>
  </w:style>
  <w:style w:type="paragraph" w:customStyle="1" w:styleId="example">
    <w:name w:val="example"/>
    <w:uiPriority w:val="99"/>
    <w:semiHidden/>
    <w:rsid w:val="00724007"/>
    <w:pPr>
      <w:widowControl w:val="0"/>
      <w:autoSpaceDE w:val="0"/>
      <w:autoSpaceDN w:val="0"/>
      <w:adjustRightInd w:val="0"/>
      <w:spacing w:before="0" w:after="0"/>
    </w:pPr>
    <w:rPr>
      <w:rFonts w:eastAsia="Times New Roman"/>
      <w:i/>
      <w:iCs/>
      <w:color w:val="0000FF"/>
      <w:kern w:val="0"/>
      <w:sz w:val="20"/>
      <w:szCs w:val="20"/>
      <w:lang w:bidi="ar-SA"/>
    </w:rPr>
  </w:style>
  <w:style w:type="paragraph" w:customStyle="1" w:styleId="note">
    <w:name w:val="note"/>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listitem">
    <w:name w:val="list.item"/>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document">
    <w:name w:val="document"/>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head">
    <w:name w:val="head"/>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image">
    <w:name w:val="image"/>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descriptor">
    <w:name w:val="descriptor"/>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footnotepara">
    <w:name w:val="footnote_para"/>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styleId="TOCHeading">
    <w:name w:val="TOC Heading"/>
    <w:basedOn w:val="Heading1"/>
    <w:next w:val="Normal"/>
    <w:uiPriority w:val="39"/>
    <w:semiHidden/>
    <w:unhideWhenUsed/>
    <w:qFormat/>
    <w:rsid w:val="00724007"/>
    <w:pPr>
      <w:spacing w:before="480" w:line="276" w:lineRule="auto"/>
      <w:outlineLvl w:val="9"/>
    </w:pPr>
    <w:rPr>
      <w:rFonts w:ascii="Cambria" w:eastAsia="MS Gothic" w:hAnsi="Cambria" w:cs="Times New Roman"/>
      <w:color w:val="365F91"/>
      <w:kern w:val="0"/>
      <w:lang w:eastAsia="ja-JP"/>
    </w:rPr>
  </w:style>
  <w:style w:type="character" w:customStyle="1" w:styleId="ssnonpaginatedrptr">
    <w:name w:val="ss_nonpaginatedrptr"/>
    <w:semiHidden/>
    <w:rsid w:val="00724007"/>
  </w:style>
  <w:style w:type="character" w:customStyle="1" w:styleId="st">
    <w:name w:val="st"/>
    <w:semiHidden/>
    <w:rsid w:val="00724007"/>
  </w:style>
  <w:style w:type="character" w:customStyle="1" w:styleId="BPlanpointhead">
    <w:name w:val="BPlan_point_head"/>
    <w:basedOn w:val="BCommenthead"/>
    <w:uiPriority w:val="1"/>
    <w:rsid w:val="00831EE4"/>
    <w:rPr>
      <w:b/>
      <w:iCs/>
      <w:color w:val="1F497D" w:themeColor="text2"/>
    </w:rPr>
  </w:style>
  <w:style w:type="paragraph" w:customStyle="1" w:styleId="BPlanpointpara">
    <w:name w:val="BPlan_point_para"/>
    <w:basedOn w:val="BCommentpara"/>
    <w:rsid w:val="00831EE4"/>
    <w:rPr>
      <w:color w:val="17365D" w:themeColor="text2" w:themeShade="BF"/>
    </w:rPr>
  </w:style>
  <w:style w:type="paragraph" w:customStyle="1" w:styleId="BRelatedTo">
    <w:name w:val="BRelatedTo"/>
    <w:basedOn w:val="BNormal"/>
    <w:next w:val="BNormal"/>
    <w:rsid w:val="00FC161A"/>
    <w:rPr>
      <w:color w:val="4F81BD" w:themeColor="accent1"/>
      <w:sz w:val="16"/>
    </w:rPr>
  </w:style>
  <w:style w:type="paragraph" w:customStyle="1" w:styleId="BProductionNote">
    <w:name w:val="BProductionNote"/>
    <w:basedOn w:val="BNormal"/>
    <w:link w:val="BProductionNoteChar"/>
    <w:rsid w:val="00EA282D"/>
    <w:pPr>
      <w:shd w:val="clear" w:color="auto" w:fill="FFFF00"/>
    </w:pPr>
    <w:rPr>
      <w:rFonts w:ascii="Times New Roman Bold" w:hAnsi="Times New Roman Bold"/>
      <w:b/>
      <w:color w:val="FF0000"/>
    </w:rPr>
  </w:style>
  <w:style w:type="character" w:customStyle="1" w:styleId="BProductionNoteChar">
    <w:name w:val="BProductionNote Char"/>
    <w:basedOn w:val="BNormalChar"/>
    <w:link w:val="BProductionNote"/>
    <w:rsid w:val="00EA282D"/>
    <w:rPr>
      <w:rFonts w:ascii="Times New Roman Bold" w:eastAsia="Times New Roman" w:hAnsi="Times New Roman Bold"/>
      <w:b/>
      <w:color w:val="FF0000"/>
      <w:kern w:val="0"/>
      <w:shd w:val="clear" w:color="auto" w:fill="FFFF00"/>
      <w:lang w:bidi="ar-SA"/>
    </w:rPr>
  </w:style>
  <w:style w:type="paragraph" w:customStyle="1" w:styleId="BHead6">
    <w:name w:val="BHead6"/>
    <w:next w:val="BNormal"/>
    <w:link w:val="BHead6Char"/>
    <w:rsid w:val="00F57AC4"/>
    <w:pPr>
      <w:ind w:left="1440"/>
      <w:outlineLvl w:val="5"/>
    </w:pPr>
    <w:rPr>
      <w:rFonts w:eastAsia="Times New Roman"/>
      <w:i/>
      <w:kern w:val="0"/>
      <w:lang w:bidi="ar-SA"/>
    </w:rPr>
  </w:style>
  <w:style w:type="character" w:customStyle="1" w:styleId="BHead6Char">
    <w:name w:val="BHead6 Char"/>
    <w:basedOn w:val="DefaultParagraphFont"/>
    <w:link w:val="BHead6"/>
    <w:rsid w:val="00F57AC4"/>
    <w:rPr>
      <w:rFonts w:eastAsia="Times New Roman"/>
      <w:i/>
      <w:kern w:val="0"/>
      <w:lang w:bidi="ar-SA"/>
    </w:rPr>
  </w:style>
  <w:style w:type="paragraph" w:customStyle="1" w:styleId="BHead7">
    <w:name w:val="BHead7"/>
    <w:next w:val="BNormal"/>
    <w:link w:val="BHead7Char"/>
    <w:rsid w:val="00F57AC4"/>
    <w:pPr>
      <w:ind w:left="1440"/>
      <w:outlineLvl w:val="6"/>
    </w:pPr>
    <w:rPr>
      <w:rFonts w:eastAsia="Times New Roman"/>
      <w:kern w:val="0"/>
      <w:lang w:bidi="ar-SA"/>
    </w:rPr>
  </w:style>
  <w:style w:type="character" w:customStyle="1" w:styleId="BHead7Char">
    <w:name w:val="BHead7 Char"/>
    <w:basedOn w:val="DefaultParagraphFont"/>
    <w:link w:val="BHead7"/>
    <w:rsid w:val="00F57AC4"/>
    <w:rPr>
      <w:rFonts w:eastAsia="Times New Roman"/>
      <w:kern w:val="0"/>
      <w:lang w:bidi="ar-SA"/>
    </w:rPr>
  </w:style>
  <w:style w:type="paragraph" w:customStyle="1" w:styleId="BHead8">
    <w:name w:val="BHead8"/>
    <w:next w:val="BNormal"/>
    <w:link w:val="BHead8Char"/>
    <w:rsid w:val="00F57AC4"/>
    <w:pPr>
      <w:ind w:left="2160"/>
      <w:outlineLvl w:val="7"/>
    </w:pPr>
    <w:rPr>
      <w:rFonts w:eastAsia="Times New Roman"/>
      <w:i/>
      <w:kern w:val="0"/>
      <w:lang w:bidi="ar-SA"/>
    </w:rPr>
  </w:style>
  <w:style w:type="character" w:customStyle="1" w:styleId="BHead8Char">
    <w:name w:val="BHead8 Char"/>
    <w:basedOn w:val="DefaultParagraphFont"/>
    <w:link w:val="BHead8"/>
    <w:rsid w:val="00F57AC4"/>
    <w:rPr>
      <w:rFonts w:eastAsia="Times New Roman"/>
      <w:i/>
      <w:kern w:val="0"/>
      <w:lang w:bidi="ar-SA"/>
    </w:rPr>
  </w:style>
  <w:style w:type="paragraph" w:customStyle="1" w:styleId="BBNAid">
    <w:name w:val="BBNA_id"/>
    <w:basedOn w:val="BNormal"/>
    <w:next w:val="BNormal"/>
    <w:link w:val="BBNAidChar"/>
    <w:qFormat/>
    <w:rsid w:val="00B82085"/>
    <w:rPr>
      <w:b/>
      <w:color w:val="31849B" w:themeColor="accent5" w:themeShade="BF"/>
    </w:rPr>
  </w:style>
  <w:style w:type="character" w:customStyle="1" w:styleId="BBNAidChar">
    <w:name w:val="BBNA_id Char"/>
    <w:basedOn w:val="BNormalChar"/>
    <w:link w:val="BBNAid"/>
    <w:rsid w:val="00B82085"/>
    <w:rPr>
      <w:rFonts w:eastAsia="Times New Roman"/>
      <w:b/>
      <w:color w:val="31849B" w:themeColor="accent5" w:themeShade="BF"/>
      <w:kern w:val="0"/>
      <w:lang w:bidi="ar-SA"/>
    </w:rPr>
  </w:style>
  <w:style w:type="paragraph" w:customStyle="1" w:styleId="BListitemorig">
    <w:name w:val="BList_item_orig"/>
    <w:basedOn w:val="BNormal"/>
    <w:qFormat/>
    <w:rsid w:val="005D78ED"/>
    <w:pPr>
      <w:ind w:left="1080" w:hanging="360"/>
    </w:pPr>
    <w:rPr>
      <w:szCs w:val="22"/>
    </w:rPr>
  </w:style>
  <w:style w:type="character" w:customStyle="1" w:styleId="bbDocID">
    <w:name w:val="bbDocID"/>
    <w:basedOn w:val="DefaultParagraphFont"/>
    <w:uiPriority w:val="1"/>
    <w:rsid w:val="00691039"/>
    <w:rPr>
      <w:color w:val="FF99FF"/>
    </w:rPr>
  </w:style>
  <w:style w:type="paragraph" w:customStyle="1" w:styleId="BVerbatimmarkup">
    <w:name w:val="BVerbatim_markup"/>
    <w:basedOn w:val="BodyText"/>
    <w:next w:val="BNormal"/>
    <w:link w:val="BVerbatimmarkupChar"/>
    <w:qFormat/>
    <w:rsid w:val="005C20E0"/>
    <w:rPr>
      <w:color w:val="FF0000"/>
    </w:rPr>
  </w:style>
  <w:style w:type="character" w:customStyle="1" w:styleId="BVerbatimmarkupChar">
    <w:name w:val="BVerbatim_markup Char"/>
    <w:basedOn w:val="DefaultParagraphFont"/>
    <w:link w:val="BVerbatimmarkup"/>
    <w:rsid w:val="00E97744"/>
    <w:rPr>
      <w:rFonts w:eastAsia="Times New Roman"/>
      <w:color w:val="FF0000"/>
      <w:lang w:bidi="ar-SA"/>
    </w:rPr>
  </w:style>
  <w:style w:type="paragraph" w:customStyle="1" w:styleId="BEditorIntro">
    <w:name w:val="BEditorIntro"/>
    <w:basedOn w:val="BNormal"/>
    <w:rsid w:val="00C53DA8"/>
    <w:rPr>
      <w:rFonts w:asciiTheme="minorHAnsi" w:hAnsiTheme="minorHAnsi"/>
      <w:b/>
      <w:color w:val="FFFFFF" w:themeColor="background1"/>
      <w:sz w:val="16"/>
      <w:szCs w:val="16"/>
      <w:lang w:val="en-GB" w:eastAsia="en-GB"/>
    </w:rPr>
  </w:style>
  <w:style w:type="paragraph" w:customStyle="1" w:styleId="text">
    <w:name w:val="text"/>
    <w:basedOn w:val="Normal"/>
    <w:uiPriority w:val="99"/>
    <w:qFormat/>
    <w:rsid w:val="00F40CCD"/>
    <w:pPr>
      <w:widowControl w:val="0"/>
      <w:spacing w:before="0" w:after="0"/>
      <w:ind w:firstLine="360"/>
    </w:pPr>
    <w:rPr>
      <w:kern w:val="0"/>
      <w:lang w:bidi="ar-SA"/>
    </w:rPr>
  </w:style>
  <w:style w:type="paragraph" w:customStyle="1" w:styleId="footnote">
    <w:name w:val="footnote"/>
    <w:basedOn w:val="text"/>
    <w:autoRedefine/>
    <w:uiPriority w:val="99"/>
    <w:qFormat/>
    <w:rsid w:val="00F40CCD"/>
    <w:rPr>
      <w:sz w:val="20"/>
    </w:rPr>
  </w:style>
  <w:style w:type="paragraph" w:customStyle="1" w:styleId="blockquote">
    <w:name w:val="block quote"/>
    <w:basedOn w:val="Normal"/>
    <w:autoRedefine/>
    <w:qFormat/>
    <w:rsid w:val="00F40CCD"/>
    <w:pPr>
      <w:spacing w:before="120"/>
      <w:ind w:left="720"/>
    </w:pPr>
    <w:rPr>
      <w:kern w:val="0"/>
      <w:sz w:val="20"/>
      <w:lang w:bidi="ar-SA"/>
    </w:rPr>
  </w:style>
  <w:style w:type="paragraph" w:customStyle="1" w:styleId="footnoteflush">
    <w:name w:val="footnote flush"/>
    <w:basedOn w:val="Normal"/>
    <w:uiPriority w:val="99"/>
    <w:rsid w:val="00F40CCD"/>
    <w:pPr>
      <w:autoSpaceDE w:val="0"/>
      <w:autoSpaceDN w:val="0"/>
      <w:adjustRightInd w:val="0"/>
      <w:spacing w:before="0" w:after="0"/>
      <w:jc w:val="both"/>
      <w:textAlignment w:val="center"/>
    </w:pPr>
    <w:rPr>
      <w:rFonts w:eastAsiaTheme="minorEastAsia" w:cs="ITC New Baskerville Std"/>
      <w:color w:val="000000"/>
      <w:kern w:val="0"/>
      <w:sz w:val="20"/>
      <w:szCs w:val="18"/>
      <w:lang w:bidi="ar-SA"/>
    </w:rPr>
  </w:style>
  <w:style w:type="paragraph" w:customStyle="1" w:styleId="tabletext">
    <w:name w:val="table text"/>
    <w:basedOn w:val="Normal"/>
    <w:uiPriority w:val="99"/>
    <w:rsid w:val="00F40CCD"/>
    <w:pPr>
      <w:tabs>
        <w:tab w:val="left" w:pos="4068"/>
      </w:tabs>
      <w:suppressAutoHyphens/>
      <w:autoSpaceDE w:val="0"/>
      <w:autoSpaceDN w:val="0"/>
      <w:adjustRightInd w:val="0"/>
      <w:spacing w:before="0" w:after="40"/>
      <w:textAlignment w:val="center"/>
    </w:pPr>
    <w:rPr>
      <w:rFonts w:eastAsiaTheme="minorEastAsia" w:cs="ITC New Baskerville Std"/>
      <w:color w:val="000000"/>
      <w:kern w:val="0"/>
      <w:sz w:val="20"/>
      <w:szCs w:val="20"/>
      <w:lang w:bidi="ar-SA"/>
    </w:rPr>
  </w:style>
  <w:style w:type="paragraph" w:customStyle="1" w:styleId="NoParagraphStyle">
    <w:name w:val="[No Paragraph Style]"/>
    <w:basedOn w:val="Normal"/>
    <w:rsid w:val="00F40CCD"/>
    <w:pPr>
      <w:widowControl w:val="0"/>
      <w:autoSpaceDE w:val="0"/>
      <w:autoSpaceDN w:val="0"/>
      <w:adjustRightInd w:val="0"/>
      <w:spacing w:before="0" w:after="0"/>
      <w:ind w:firstLine="360"/>
      <w:textAlignment w:val="center"/>
    </w:pPr>
    <w:rPr>
      <w:rFonts w:eastAsiaTheme="minorEastAsia" w:cs="Times"/>
      <w:color w:val="000000"/>
      <w:kern w:val="0"/>
      <w:lang w:bidi="ar-SA"/>
    </w:rPr>
  </w:style>
  <w:style w:type="paragraph" w:customStyle="1" w:styleId="4thlevelheada">
    <w:name w:val="4th level head a."/>
    <w:basedOn w:val="Normal"/>
    <w:autoRedefine/>
    <w:uiPriority w:val="99"/>
    <w:rsid w:val="00F40CCD"/>
    <w:pPr>
      <w:keepNext/>
      <w:widowControl w:val="0"/>
      <w:tabs>
        <w:tab w:val="left" w:pos="740"/>
      </w:tabs>
      <w:suppressAutoHyphens/>
      <w:autoSpaceDE w:val="0"/>
      <w:autoSpaceDN w:val="0"/>
      <w:adjustRightInd w:val="0"/>
      <w:spacing w:after="240"/>
      <w:ind w:left="840" w:hanging="360"/>
      <w:textAlignment w:val="center"/>
    </w:pPr>
    <w:rPr>
      <w:rFonts w:eastAsiaTheme="minorEastAsia" w:cs="ITC New Baskerville Std"/>
      <w:bCs/>
      <w:i/>
      <w:color w:val="000000"/>
      <w:kern w:val="0"/>
      <w:szCs w:val="22"/>
      <w:lang w:bidi="ar-SA"/>
    </w:rPr>
  </w:style>
  <w:style w:type="paragraph" w:customStyle="1" w:styleId="blockquotenoparagraphindent">
    <w:name w:val="block quote no paragraph indent"/>
    <w:basedOn w:val="Normal"/>
    <w:autoRedefine/>
    <w:uiPriority w:val="99"/>
    <w:rsid w:val="00F40CCD"/>
    <w:pPr>
      <w:spacing w:after="240"/>
      <w:ind w:left="720"/>
      <w:jc w:val="both"/>
    </w:pPr>
    <w:rPr>
      <w:rFonts w:cstheme="minorBidi"/>
      <w:kern w:val="0"/>
      <w:sz w:val="20"/>
      <w:szCs w:val="21"/>
      <w:lang w:bidi="ar-SA"/>
    </w:rPr>
  </w:style>
  <w:style w:type="paragraph" w:customStyle="1" w:styleId="footnoteregpara">
    <w:name w:val="footnote reg para"/>
    <w:basedOn w:val="footnote"/>
    <w:autoRedefine/>
    <w:uiPriority w:val="99"/>
    <w:rsid w:val="00F40CCD"/>
    <w:pPr>
      <w:widowControl/>
      <w:autoSpaceDE w:val="0"/>
      <w:autoSpaceDN w:val="0"/>
      <w:adjustRightInd w:val="0"/>
      <w:jc w:val="both"/>
      <w:textAlignment w:val="center"/>
    </w:pPr>
    <w:rPr>
      <w:rFonts w:eastAsiaTheme="minorEastAsia" w:cs="ITC New Baskerville Std"/>
      <w:color w:val="000000"/>
      <w:szCs w:val="18"/>
    </w:rPr>
  </w:style>
  <w:style w:type="paragraph" w:customStyle="1" w:styleId="2ndlevelheadA">
    <w:name w:val="2nd level head A."/>
    <w:basedOn w:val="Normal"/>
    <w:autoRedefine/>
    <w:uiPriority w:val="99"/>
    <w:rsid w:val="00F40CCD"/>
    <w:pPr>
      <w:keepNext/>
      <w:tabs>
        <w:tab w:val="left" w:pos="360"/>
      </w:tabs>
      <w:suppressAutoHyphens/>
      <w:spacing w:after="240"/>
      <w:ind w:left="360" w:hanging="360"/>
    </w:pPr>
    <w:rPr>
      <w:rFonts w:cstheme="minorBidi"/>
      <w:b/>
      <w:bCs/>
      <w:kern w:val="0"/>
      <w:szCs w:val="22"/>
      <w:lang w:bidi="ar-SA"/>
    </w:rPr>
  </w:style>
  <w:style w:type="paragraph" w:customStyle="1" w:styleId="textflush">
    <w:name w:val="text flush"/>
    <w:basedOn w:val="text"/>
    <w:autoRedefine/>
    <w:qFormat/>
    <w:rsid w:val="00F40CCD"/>
    <w:pPr>
      <w:ind w:firstLine="0"/>
    </w:pPr>
  </w:style>
  <w:style w:type="paragraph" w:customStyle="1" w:styleId="blockquotewparaindent">
    <w:name w:val="block quote w/para indent"/>
    <w:basedOn w:val="Normal"/>
    <w:autoRedefine/>
    <w:uiPriority w:val="99"/>
    <w:qFormat/>
    <w:rsid w:val="00F40CCD"/>
    <w:pPr>
      <w:spacing w:after="240"/>
      <w:ind w:left="360" w:firstLine="360"/>
    </w:pPr>
    <w:rPr>
      <w:rFonts w:eastAsiaTheme="minorEastAsia" w:cs="ITC New Baskerville Std"/>
      <w:color w:val="000000"/>
      <w:kern w:val="0"/>
      <w:sz w:val="20"/>
      <w:szCs w:val="22"/>
      <w:lang w:bidi="ar-SA"/>
    </w:rPr>
  </w:style>
  <w:style w:type="paragraph" w:customStyle="1" w:styleId="block-p">
    <w:name w:val="block-p/+/+"/>
    <w:basedOn w:val="Normal"/>
    <w:autoRedefine/>
    <w:uiPriority w:val="99"/>
    <w:rsid w:val="00F40CCD"/>
    <w:pPr>
      <w:spacing w:before="120"/>
      <w:ind w:left="720" w:firstLine="360"/>
    </w:pPr>
    <w:rPr>
      <w:rFonts w:cstheme="minorBidi"/>
      <w:kern w:val="0"/>
      <w:sz w:val="20"/>
      <w:szCs w:val="22"/>
      <w:lang w:bidi="ar-SA"/>
    </w:rPr>
  </w:style>
  <w:style w:type="paragraph" w:customStyle="1" w:styleId="Blockquoteflush">
    <w:name w:val="Block quote flush"/>
    <w:basedOn w:val="Normal"/>
    <w:autoRedefine/>
    <w:uiPriority w:val="99"/>
    <w:qFormat/>
    <w:rsid w:val="00F40CCD"/>
    <w:pPr>
      <w:widowControl w:val="0"/>
      <w:spacing w:after="240"/>
      <w:ind w:left="720"/>
    </w:pPr>
    <w:rPr>
      <w:kern w:val="0"/>
      <w:sz w:val="20"/>
      <w:lang w:bidi="ar-SA"/>
    </w:rPr>
  </w:style>
  <w:style w:type="paragraph" w:customStyle="1" w:styleId="bulletend">
    <w:name w:val="bullet end"/>
    <w:basedOn w:val="Normal"/>
    <w:autoRedefine/>
    <w:uiPriority w:val="99"/>
    <w:rsid w:val="00F40CCD"/>
    <w:pPr>
      <w:spacing w:before="0" w:after="240"/>
      <w:ind w:left="720" w:hanging="360"/>
    </w:pPr>
    <w:rPr>
      <w:rFonts w:cstheme="minorBidi"/>
      <w:kern w:val="0"/>
      <w:szCs w:val="22"/>
      <w:lang w:bidi="ar-SA"/>
    </w:rPr>
  </w:style>
  <w:style w:type="paragraph" w:customStyle="1" w:styleId="blockquoteparaindent-">
    <w:name w:val="block quote para indent -/+"/>
    <w:basedOn w:val="Normal"/>
    <w:autoRedefine/>
    <w:uiPriority w:val="99"/>
    <w:rsid w:val="00F40CCD"/>
    <w:pPr>
      <w:spacing w:before="0" w:after="240"/>
      <w:ind w:left="720" w:firstLine="360"/>
    </w:pPr>
    <w:rPr>
      <w:rFonts w:cstheme="minorBidi"/>
      <w:kern w:val="0"/>
      <w:sz w:val="20"/>
      <w:szCs w:val="22"/>
      <w:lang w:bidi="ar-SA"/>
    </w:rPr>
  </w:style>
  <w:style w:type="paragraph" w:customStyle="1" w:styleId="block-p-">
    <w:name w:val="block-p/+/-"/>
    <w:basedOn w:val="block-f-"/>
    <w:autoRedefine/>
    <w:qFormat/>
    <w:rsid w:val="00F40CCD"/>
    <w:pPr>
      <w:ind w:firstLine="360"/>
    </w:pPr>
  </w:style>
  <w:style w:type="paragraph" w:customStyle="1" w:styleId="block-p--">
    <w:name w:val="block-p/-/-"/>
    <w:basedOn w:val="blockquoteparaindent-"/>
    <w:autoRedefine/>
    <w:uiPriority w:val="99"/>
    <w:rsid w:val="00F40CCD"/>
    <w:pPr>
      <w:spacing w:after="0"/>
    </w:pPr>
  </w:style>
  <w:style w:type="paragraph" w:customStyle="1" w:styleId="footnoteparaindent">
    <w:name w:val="footnote para indent"/>
    <w:basedOn w:val="Normal"/>
    <w:autoRedefine/>
    <w:uiPriority w:val="99"/>
    <w:rsid w:val="00F40CCD"/>
    <w:pPr>
      <w:spacing w:before="0" w:after="0"/>
      <w:ind w:firstLine="360"/>
      <w:jc w:val="both"/>
    </w:pPr>
    <w:rPr>
      <w:rFonts w:cstheme="minorBidi"/>
      <w:kern w:val="0"/>
      <w:sz w:val="20"/>
      <w:szCs w:val="16"/>
      <w:lang w:bidi="ar-SA"/>
    </w:rPr>
  </w:style>
  <w:style w:type="paragraph" w:customStyle="1" w:styleId="block-p-0">
    <w:name w:val="block-p/-/+"/>
    <w:basedOn w:val="Normal"/>
    <w:autoRedefine/>
    <w:qFormat/>
    <w:rsid w:val="00F40CCD"/>
    <w:pPr>
      <w:widowControl w:val="0"/>
      <w:spacing w:before="0" w:after="240"/>
      <w:ind w:left="720" w:firstLine="360"/>
    </w:pPr>
    <w:rPr>
      <w:kern w:val="0"/>
      <w:sz w:val="20"/>
      <w:lang w:bidi="ar-SA"/>
    </w:rPr>
  </w:style>
  <w:style w:type="paragraph" w:customStyle="1" w:styleId="block-f-">
    <w:name w:val="block-f/+/-"/>
    <w:basedOn w:val="Normal"/>
    <w:autoRedefine/>
    <w:uiPriority w:val="99"/>
    <w:qFormat/>
    <w:rsid w:val="00F40CCD"/>
    <w:pPr>
      <w:spacing w:before="120"/>
      <w:ind w:left="720"/>
    </w:pPr>
    <w:rPr>
      <w:rFonts w:eastAsiaTheme="minorEastAsia" w:cs="ITC New Baskerville Std"/>
      <w:color w:val="000000"/>
      <w:kern w:val="0"/>
      <w:sz w:val="20"/>
      <w:szCs w:val="20"/>
      <w:lang w:bidi="ar-SA"/>
    </w:rPr>
  </w:style>
  <w:style w:type="paragraph" w:customStyle="1" w:styleId="textflush6ptbelow">
    <w:name w:val="text flush 6 pt below"/>
    <w:basedOn w:val="textflush"/>
    <w:autoRedefine/>
    <w:uiPriority w:val="99"/>
    <w:rsid w:val="00F40CCD"/>
    <w:pPr>
      <w:autoSpaceDE w:val="0"/>
      <w:autoSpaceDN w:val="0"/>
      <w:adjustRightInd w:val="0"/>
      <w:spacing w:after="240"/>
      <w:textAlignment w:val="center"/>
    </w:pPr>
    <w:rPr>
      <w:rFonts w:eastAsiaTheme="minorEastAsia" w:cs="ITC New Baskerville Std"/>
      <w:color w:val="000000"/>
      <w:szCs w:val="22"/>
    </w:rPr>
  </w:style>
  <w:style w:type="paragraph" w:customStyle="1" w:styleId="block2ndindent">
    <w:name w:val="block 2nd indent"/>
    <w:basedOn w:val="Normal"/>
    <w:autoRedefine/>
    <w:uiPriority w:val="99"/>
    <w:qFormat/>
    <w:rsid w:val="00F40CCD"/>
    <w:pPr>
      <w:spacing w:before="0" w:after="0"/>
      <w:ind w:left="1440"/>
    </w:pPr>
    <w:rPr>
      <w:rFonts w:cstheme="minorBidi"/>
      <w:kern w:val="0"/>
      <w:sz w:val="20"/>
      <w:szCs w:val="22"/>
      <w:lang w:bidi="ar-SA"/>
    </w:rPr>
  </w:style>
  <w:style w:type="paragraph" w:customStyle="1" w:styleId="block2ndindentspace">
    <w:name w:val="block 2nd indent + space"/>
    <w:basedOn w:val="Normal"/>
    <w:autoRedefine/>
    <w:uiPriority w:val="99"/>
    <w:rsid w:val="00F40CCD"/>
    <w:pPr>
      <w:spacing w:before="120" w:after="0"/>
      <w:ind w:left="1440"/>
    </w:pPr>
    <w:rPr>
      <w:rFonts w:cstheme="minorBidi"/>
      <w:kern w:val="0"/>
      <w:sz w:val="20"/>
      <w:szCs w:val="22"/>
      <w:lang w:bidi="ar-SA"/>
    </w:rPr>
  </w:style>
  <w:style w:type="paragraph" w:customStyle="1" w:styleId="toc10">
    <w:name w:val="toc1"/>
    <w:basedOn w:val="text"/>
    <w:autoRedefine/>
    <w:uiPriority w:val="99"/>
    <w:rsid w:val="00F40CCD"/>
    <w:pPr>
      <w:tabs>
        <w:tab w:val="right" w:pos="480"/>
        <w:tab w:val="left" w:pos="600"/>
        <w:tab w:val="right" w:leader="dot" w:pos="5520"/>
        <w:tab w:val="right" w:pos="6240"/>
        <w:tab w:val="right" w:pos="6960"/>
      </w:tabs>
      <w:autoSpaceDE w:val="0"/>
      <w:autoSpaceDN w:val="0"/>
      <w:adjustRightInd w:val="0"/>
      <w:ind w:left="600" w:hanging="600"/>
      <w:textAlignment w:val="center"/>
    </w:pPr>
    <w:rPr>
      <w:rFonts w:eastAsiaTheme="minorEastAsia" w:cs="ITC New Baskerville Std"/>
      <w:color w:val="000000"/>
      <w:sz w:val="22"/>
      <w:szCs w:val="22"/>
    </w:rPr>
  </w:style>
  <w:style w:type="paragraph" w:customStyle="1" w:styleId="toc20">
    <w:name w:val="toc2"/>
    <w:basedOn w:val="toc10"/>
    <w:autoRedefine/>
    <w:uiPriority w:val="99"/>
    <w:rsid w:val="00F40CCD"/>
    <w:pPr>
      <w:tabs>
        <w:tab w:val="clear" w:pos="480"/>
        <w:tab w:val="clear" w:pos="600"/>
        <w:tab w:val="left" w:pos="960"/>
      </w:tabs>
      <w:ind w:left="960" w:hanging="360"/>
    </w:pPr>
  </w:style>
  <w:style w:type="paragraph" w:customStyle="1" w:styleId="toc40">
    <w:name w:val="toc4"/>
    <w:basedOn w:val="Normal"/>
    <w:autoRedefine/>
    <w:uiPriority w:val="99"/>
    <w:rsid w:val="00F40CCD"/>
    <w:pPr>
      <w:widowControl w:val="0"/>
      <w:tabs>
        <w:tab w:val="left" w:pos="1680"/>
        <w:tab w:val="right" w:leader="dot" w:pos="5520"/>
        <w:tab w:val="right" w:pos="6240"/>
        <w:tab w:val="right" w:pos="6960"/>
      </w:tabs>
      <w:autoSpaceDE w:val="0"/>
      <w:autoSpaceDN w:val="0"/>
      <w:adjustRightInd w:val="0"/>
      <w:spacing w:before="0" w:after="0"/>
      <w:ind w:left="1680" w:hanging="300"/>
      <w:textAlignment w:val="center"/>
    </w:pPr>
    <w:rPr>
      <w:rFonts w:eastAsiaTheme="minorEastAsia" w:cs="ITC New Baskerville Std"/>
      <w:color w:val="000000"/>
      <w:kern w:val="0"/>
      <w:sz w:val="22"/>
      <w:szCs w:val="22"/>
      <w:lang w:bidi="ar-SA"/>
    </w:rPr>
  </w:style>
  <w:style w:type="paragraph" w:customStyle="1" w:styleId="toc30">
    <w:name w:val="toc3"/>
    <w:basedOn w:val="toc20"/>
    <w:autoRedefine/>
    <w:uiPriority w:val="99"/>
    <w:rsid w:val="00F40CCD"/>
    <w:pPr>
      <w:tabs>
        <w:tab w:val="clear" w:pos="960"/>
        <w:tab w:val="left" w:pos="1380"/>
        <w:tab w:val="left" w:pos="8900"/>
      </w:tabs>
      <w:ind w:left="1380" w:hanging="420"/>
    </w:pPr>
  </w:style>
  <w:style w:type="paragraph" w:customStyle="1" w:styleId="toc5">
    <w:name w:val="toc5"/>
    <w:basedOn w:val="toc40"/>
    <w:autoRedefine/>
    <w:uiPriority w:val="99"/>
    <w:rsid w:val="00F40CCD"/>
    <w:pPr>
      <w:tabs>
        <w:tab w:val="clear" w:pos="1680"/>
        <w:tab w:val="right" w:pos="2040"/>
        <w:tab w:val="left" w:pos="2160"/>
      </w:tabs>
      <w:ind w:left="2160" w:hanging="480"/>
    </w:pPr>
  </w:style>
  <w:style w:type="paragraph" w:customStyle="1" w:styleId="toc7">
    <w:name w:val="toc7"/>
    <w:basedOn w:val="Normal"/>
    <w:autoRedefine/>
    <w:uiPriority w:val="99"/>
    <w:rsid w:val="00F40CCD"/>
    <w:pPr>
      <w:widowControl w:val="0"/>
      <w:tabs>
        <w:tab w:val="left" w:pos="2880"/>
        <w:tab w:val="right" w:leader="dot" w:pos="5520"/>
        <w:tab w:val="right" w:pos="6240"/>
        <w:tab w:val="right" w:pos="6960"/>
      </w:tabs>
      <w:autoSpaceDE w:val="0"/>
      <w:autoSpaceDN w:val="0"/>
      <w:adjustRightInd w:val="0"/>
      <w:spacing w:before="0" w:after="0"/>
      <w:ind w:left="2880" w:hanging="360"/>
      <w:textAlignment w:val="center"/>
    </w:pPr>
    <w:rPr>
      <w:rFonts w:eastAsiaTheme="minorEastAsia" w:cs="ITC New Baskerville Std"/>
      <w:color w:val="000000"/>
      <w:kern w:val="0"/>
      <w:sz w:val="22"/>
      <w:szCs w:val="22"/>
      <w:lang w:bidi="ar-SA"/>
    </w:rPr>
  </w:style>
  <w:style w:type="paragraph" w:customStyle="1" w:styleId="2ndLevel1">
    <w:name w:val="2nd Level /1"/>
    <w:basedOn w:val="2ndlevelheadA"/>
    <w:autoRedefine/>
    <w:uiPriority w:val="99"/>
    <w:rsid w:val="00F40CCD"/>
    <w:pPr>
      <w:widowControl w:val="0"/>
      <w:autoSpaceDE w:val="0"/>
      <w:autoSpaceDN w:val="0"/>
      <w:adjustRightInd w:val="0"/>
      <w:spacing w:before="0"/>
      <w:textAlignment w:val="center"/>
    </w:pPr>
    <w:rPr>
      <w:rFonts w:eastAsiaTheme="minorEastAsia" w:cs="ITC New Baskerville Std"/>
      <w:color w:val="000000"/>
      <w:szCs w:val="24"/>
    </w:rPr>
  </w:style>
  <w:style w:type="paragraph" w:customStyle="1" w:styleId="bulletstart">
    <w:name w:val="bullet start"/>
    <w:basedOn w:val="Normal"/>
    <w:autoRedefine/>
    <w:uiPriority w:val="99"/>
    <w:rsid w:val="00F40CCD"/>
    <w:pPr>
      <w:tabs>
        <w:tab w:val="left" w:pos="360"/>
        <w:tab w:val="left" w:pos="720"/>
      </w:tabs>
      <w:spacing w:after="0"/>
      <w:ind w:left="720" w:hanging="360"/>
    </w:pPr>
    <w:rPr>
      <w:rFonts w:cstheme="minorBidi"/>
      <w:kern w:val="0"/>
      <w:szCs w:val="22"/>
      <w:lang w:bidi="ar-SA"/>
    </w:rPr>
  </w:style>
  <w:style w:type="paragraph" w:customStyle="1" w:styleId="bullet">
    <w:name w:val="bullet"/>
    <w:basedOn w:val="Normal"/>
    <w:qFormat/>
    <w:rsid w:val="00F40CCD"/>
    <w:pPr>
      <w:tabs>
        <w:tab w:val="left" w:pos="360"/>
      </w:tabs>
      <w:spacing w:before="0" w:after="0"/>
      <w:ind w:left="720" w:hanging="360"/>
    </w:pPr>
    <w:rPr>
      <w:rFonts w:eastAsiaTheme="minorEastAsia" w:cs="ITC New Baskerville Std"/>
      <w:color w:val="000000"/>
      <w:kern w:val="0"/>
      <w:szCs w:val="22"/>
      <w:lang w:bidi="ar-SA"/>
    </w:rPr>
  </w:style>
  <w:style w:type="paragraph" w:customStyle="1" w:styleId="Numberliststart">
    <w:name w:val="Number list start"/>
    <w:basedOn w:val="Normal"/>
    <w:autoRedefine/>
    <w:uiPriority w:val="99"/>
    <w:rsid w:val="00F40CCD"/>
    <w:pPr>
      <w:widowControl w:val="0"/>
      <w:tabs>
        <w:tab w:val="left" w:pos="480"/>
      </w:tabs>
      <w:autoSpaceDE w:val="0"/>
      <w:autoSpaceDN w:val="0"/>
      <w:adjustRightInd w:val="0"/>
      <w:spacing w:after="0"/>
      <w:ind w:left="960" w:hanging="480"/>
      <w:textAlignment w:val="center"/>
    </w:pPr>
    <w:rPr>
      <w:rFonts w:eastAsiaTheme="minorEastAsia" w:cs="ITC New Baskerville Std"/>
      <w:color w:val="000000"/>
      <w:kern w:val="0"/>
      <w:szCs w:val="22"/>
      <w:lang w:bidi="ar-SA"/>
    </w:rPr>
  </w:style>
  <w:style w:type="paragraph" w:customStyle="1" w:styleId="numberlistend">
    <w:name w:val="number list end"/>
    <w:basedOn w:val="numberliststart0"/>
    <w:autoRedefine/>
    <w:qFormat/>
    <w:rsid w:val="00F40CCD"/>
    <w:pPr>
      <w:spacing w:before="0" w:after="240"/>
    </w:pPr>
  </w:style>
  <w:style w:type="paragraph" w:customStyle="1" w:styleId="block3rdindent">
    <w:name w:val="block 3rd indent"/>
    <w:basedOn w:val="Normal"/>
    <w:autoRedefine/>
    <w:uiPriority w:val="99"/>
    <w:qFormat/>
    <w:rsid w:val="00F40CCD"/>
    <w:pPr>
      <w:widowControl w:val="0"/>
      <w:spacing w:before="0"/>
      <w:ind w:left="2160"/>
    </w:pPr>
    <w:rPr>
      <w:kern w:val="0"/>
      <w:sz w:val="20"/>
      <w:lang w:bidi="ar-SA"/>
    </w:rPr>
  </w:style>
  <w:style w:type="paragraph" w:customStyle="1" w:styleId="numberlistplstart">
    <w:name w:val="number list pl start"/>
    <w:basedOn w:val="Normal"/>
    <w:autoRedefine/>
    <w:uiPriority w:val="99"/>
    <w:rsid w:val="00F40CCD"/>
    <w:pPr>
      <w:tabs>
        <w:tab w:val="left" w:pos="840"/>
      </w:tabs>
      <w:spacing w:before="120" w:after="0"/>
      <w:ind w:left="960" w:hanging="480"/>
    </w:pPr>
    <w:rPr>
      <w:rFonts w:cstheme="minorBidi"/>
      <w:kern w:val="0"/>
      <w:szCs w:val="22"/>
      <w:lang w:bidi="ar-SA"/>
    </w:rPr>
  </w:style>
  <w:style w:type="paragraph" w:customStyle="1" w:styleId="numberlistpl">
    <w:name w:val="number list pl"/>
    <w:basedOn w:val="Normal"/>
    <w:autoRedefine/>
    <w:uiPriority w:val="99"/>
    <w:rsid w:val="00F40CCD"/>
    <w:pPr>
      <w:widowControl w:val="0"/>
      <w:tabs>
        <w:tab w:val="left" w:pos="920"/>
      </w:tabs>
      <w:autoSpaceDE w:val="0"/>
      <w:autoSpaceDN w:val="0"/>
      <w:adjustRightInd w:val="0"/>
      <w:spacing w:before="0" w:after="0"/>
      <w:ind w:left="960" w:hanging="480"/>
      <w:textAlignment w:val="center"/>
    </w:pPr>
    <w:rPr>
      <w:rFonts w:eastAsiaTheme="minorEastAsia" w:cs="ITC New Baskerville Std"/>
      <w:color w:val="000000"/>
      <w:kern w:val="0"/>
      <w:szCs w:val="22"/>
      <w:lang w:bidi="ar-SA"/>
    </w:rPr>
  </w:style>
  <w:style w:type="paragraph" w:customStyle="1" w:styleId="3rdLevel2">
    <w:name w:val="3rd Level / 2"/>
    <w:basedOn w:val="Normal"/>
    <w:autoRedefine/>
    <w:uiPriority w:val="99"/>
    <w:rsid w:val="00F40CCD"/>
    <w:pPr>
      <w:keepNext/>
      <w:widowControl w:val="0"/>
      <w:tabs>
        <w:tab w:val="left" w:pos="360"/>
      </w:tabs>
      <w:suppressAutoHyphens/>
      <w:autoSpaceDE w:val="0"/>
      <w:autoSpaceDN w:val="0"/>
      <w:adjustRightInd w:val="0"/>
      <w:spacing w:before="0" w:after="240"/>
      <w:ind w:left="360" w:hanging="360"/>
      <w:textAlignment w:val="center"/>
    </w:pPr>
    <w:rPr>
      <w:rFonts w:eastAsiaTheme="minorEastAsia" w:cs="ITC New Baskerville Std"/>
      <w:b/>
      <w:bCs/>
      <w:i/>
      <w:iCs/>
      <w:color w:val="000000"/>
      <w:kern w:val="0"/>
      <w:szCs w:val="22"/>
      <w:lang w:bidi="ar-SA"/>
    </w:rPr>
  </w:style>
  <w:style w:type="paragraph" w:customStyle="1" w:styleId="4thLevel3">
    <w:name w:val="4th Level / 3"/>
    <w:basedOn w:val="4thlevelheada"/>
    <w:autoRedefine/>
    <w:uiPriority w:val="99"/>
    <w:rsid w:val="00F40CCD"/>
    <w:pPr>
      <w:tabs>
        <w:tab w:val="clear" w:pos="740"/>
        <w:tab w:val="left" w:pos="360"/>
      </w:tabs>
      <w:spacing w:before="0"/>
      <w:ind w:left="360"/>
    </w:pPr>
  </w:style>
  <w:style w:type="paragraph" w:customStyle="1" w:styleId="1stLevelHeadII">
    <w:name w:val="1st Level Head II."/>
    <w:basedOn w:val="Normal"/>
    <w:autoRedefine/>
    <w:uiPriority w:val="99"/>
    <w:rsid w:val="00F40CCD"/>
    <w:pPr>
      <w:keepNext/>
      <w:widowControl w:val="0"/>
      <w:suppressAutoHyphens/>
      <w:autoSpaceDE w:val="0"/>
      <w:autoSpaceDN w:val="0"/>
      <w:adjustRightInd w:val="0"/>
      <w:spacing w:before="480" w:after="360"/>
      <w:jc w:val="center"/>
      <w:textAlignment w:val="center"/>
    </w:pPr>
    <w:rPr>
      <w:rFonts w:eastAsiaTheme="minorEastAsia" w:cs="ITC New Baskerville Std"/>
      <w:b/>
      <w:bCs/>
      <w:smallCaps/>
      <w:color w:val="000000"/>
      <w:kern w:val="0"/>
      <w:lang w:bidi="ar-SA"/>
    </w:rPr>
  </w:style>
  <w:style w:type="paragraph" w:customStyle="1" w:styleId="3rdLevelHead1">
    <w:name w:val="3rd Level Head 1."/>
    <w:basedOn w:val="Normal"/>
    <w:autoRedefine/>
    <w:uiPriority w:val="99"/>
    <w:rsid w:val="00F40CCD"/>
    <w:pPr>
      <w:keepNext/>
      <w:widowControl w:val="0"/>
      <w:tabs>
        <w:tab w:val="left" w:pos="360"/>
      </w:tabs>
      <w:suppressAutoHyphens/>
      <w:autoSpaceDE w:val="0"/>
      <w:autoSpaceDN w:val="0"/>
      <w:adjustRightInd w:val="0"/>
      <w:spacing w:before="360"/>
      <w:textAlignment w:val="center"/>
    </w:pPr>
    <w:rPr>
      <w:rFonts w:eastAsiaTheme="minorEastAsia"/>
      <w:b/>
      <w:bCs/>
      <w:i/>
      <w:iCs/>
      <w:color w:val="000000"/>
      <w:kern w:val="0"/>
      <w:szCs w:val="22"/>
      <w:lang w:bidi="ar-SA"/>
    </w:rPr>
  </w:style>
  <w:style w:type="paragraph" w:customStyle="1" w:styleId="blockquote-f-">
    <w:name w:val="block quote-f +/-"/>
    <w:basedOn w:val="blockquotenoparagraphindent"/>
    <w:uiPriority w:val="99"/>
    <w:rsid w:val="00F40CCD"/>
    <w:pPr>
      <w:widowControl w:val="0"/>
      <w:autoSpaceDE w:val="0"/>
      <w:autoSpaceDN w:val="0"/>
      <w:adjustRightInd w:val="0"/>
      <w:spacing w:before="120" w:after="0" w:line="230" w:lineRule="atLeast"/>
      <w:ind w:left="440"/>
      <w:textAlignment w:val="center"/>
    </w:pPr>
    <w:rPr>
      <w:rFonts w:eastAsiaTheme="minorEastAsia" w:cs="ITC New Baskerville Std"/>
      <w:color w:val="000000"/>
    </w:rPr>
  </w:style>
  <w:style w:type="paragraph" w:customStyle="1" w:styleId="numberlist-start">
    <w:name w:val="number list - start"/>
    <w:basedOn w:val="Normal"/>
    <w:autoRedefine/>
    <w:uiPriority w:val="99"/>
    <w:rsid w:val="00F40CCD"/>
    <w:pPr>
      <w:widowControl w:val="0"/>
      <w:tabs>
        <w:tab w:val="left" w:pos="840"/>
      </w:tabs>
      <w:autoSpaceDE w:val="0"/>
      <w:autoSpaceDN w:val="0"/>
      <w:adjustRightInd w:val="0"/>
      <w:spacing w:after="0"/>
      <w:ind w:left="1320" w:hanging="480"/>
      <w:jc w:val="both"/>
      <w:textAlignment w:val="center"/>
    </w:pPr>
    <w:rPr>
      <w:rFonts w:eastAsiaTheme="minorEastAsia" w:cs="ITC New Baskerville Std"/>
      <w:color w:val="000000"/>
      <w:kern w:val="0"/>
      <w:lang w:bidi="ar-SA"/>
    </w:rPr>
  </w:style>
  <w:style w:type="paragraph" w:customStyle="1" w:styleId="3rdlevelhead10">
    <w:name w:val="3rd level head 1."/>
    <w:basedOn w:val="Normal"/>
    <w:autoRedefine/>
    <w:uiPriority w:val="99"/>
    <w:rsid w:val="00F40CCD"/>
    <w:pPr>
      <w:keepNext/>
      <w:widowControl w:val="0"/>
      <w:tabs>
        <w:tab w:val="left" w:pos="360"/>
      </w:tabs>
      <w:suppressAutoHyphens/>
      <w:autoSpaceDE w:val="0"/>
      <w:autoSpaceDN w:val="0"/>
      <w:adjustRightInd w:val="0"/>
      <w:spacing w:after="240"/>
      <w:ind w:left="360" w:hanging="360"/>
      <w:textAlignment w:val="center"/>
    </w:pPr>
    <w:rPr>
      <w:rFonts w:eastAsiaTheme="minorEastAsia" w:cs="ITC New Baskerville Std"/>
      <w:bCs/>
      <w:i/>
      <w:iCs/>
      <w:color w:val="000000"/>
      <w:kern w:val="0"/>
      <w:lang w:bidi="ar-SA"/>
    </w:rPr>
  </w:style>
  <w:style w:type="paragraph" w:customStyle="1" w:styleId="3rdlevelheadnospace">
    <w:name w:val="3rd level head no space"/>
    <w:basedOn w:val="3rdlevelhead10"/>
    <w:uiPriority w:val="99"/>
    <w:rsid w:val="00F40CCD"/>
    <w:pPr>
      <w:spacing w:before="0"/>
    </w:pPr>
  </w:style>
  <w:style w:type="paragraph" w:customStyle="1" w:styleId="2ndlevelheadnospace">
    <w:name w:val="2nd level head no space"/>
    <w:basedOn w:val="2ndlevelheadA"/>
    <w:uiPriority w:val="99"/>
    <w:rsid w:val="00F40CCD"/>
    <w:pPr>
      <w:widowControl w:val="0"/>
      <w:autoSpaceDE w:val="0"/>
      <w:autoSpaceDN w:val="0"/>
      <w:adjustRightInd w:val="0"/>
      <w:spacing w:before="0"/>
      <w:textAlignment w:val="center"/>
    </w:pPr>
    <w:rPr>
      <w:rFonts w:eastAsiaTheme="minorEastAsia" w:cs="ITC New Baskerville Std"/>
      <w:color w:val="000000"/>
      <w:szCs w:val="24"/>
    </w:rPr>
  </w:style>
  <w:style w:type="paragraph" w:customStyle="1" w:styleId="numberlist">
    <w:name w:val="number list"/>
    <w:basedOn w:val="numberlistplstart"/>
    <w:autoRedefine/>
    <w:uiPriority w:val="99"/>
    <w:qFormat/>
    <w:rsid w:val="00F40CCD"/>
    <w:pPr>
      <w:tabs>
        <w:tab w:val="clear" w:pos="840"/>
        <w:tab w:val="left" w:pos="480"/>
      </w:tabs>
      <w:spacing w:before="0"/>
    </w:pPr>
  </w:style>
  <w:style w:type="paragraph" w:customStyle="1" w:styleId="4thlevelheadnospace">
    <w:name w:val="4th level head no space"/>
    <w:basedOn w:val="4thlevelheada"/>
    <w:uiPriority w:val="99"/>
    <w:rsid w:val="00F40CCD"/>
    <w:pPr>
      <w:spacing w:before="0"/>
      <w:ind w:left="701"/>
    </w:pPr>
    <w:rPr>
      <w:szCs w:val="24"/>
    </w:rPr>
  </w:style>
  <w:style w:type="paragraph" w:customStyle="1" w:styleId="bulletlist">
    <w:name w:val="bullet list"/>
    <w:basedOn w:val="Normal"/>
    <w:qFormat/>
    <w:rsid w:val="00F40CCD"/>
    <w:pPr>
      <w:tabs>
        <w:tab w:val="left" w:pos="360"/>
      </w:tabs>
      <w:spacing w:before="0" w:after="0"/>
      <w:ind w:left="720" w:hanging="360"/>
    </w:pPr>
    <w:rPr>
      <w:rFonts w:eastAsiaTheme="minorEastAsia" w:cs="ITC New Baskerville Std"/>
      <w:color w:val="000000"/>
      <w:kern w:val="0"/>
      <w:szCs w:val="22"/>
      <w:lang w:bidi="ar-SA"/>
    </w:rPr>
  </w:style>
  <w:style w:type="paragraph" w:customStyle="1" w:styleId="footnoteindentwpara">
    <w:name w:val="footnote indent w/para"/>
    <w:basedOn w:val="Normal"/>
    <w:autoRedefine/>
    <w:uiPriority w:val="99"/>
    <w:rsid w:val="00F40CCD"/>
    <w:pPr>
      <w:widowControl w:val="0"/>
      <w:autoSpaceDE w:val="0"/>
      <w:autoSpaceDN w:val="0"/>
      <w:adjustRightInd w:val="0"/>
      <w:spacing w:before="40" w:after="0" w:line="360" w:lineRule="auto"/>
      <w:ind w:left="360"/>
      <w:jc w:val="both"/>
      <w:textAlignment w:val="center"/>
    </w:pPr>
    <w:rPr>
      <w:rFonts w:eastAsiaTheme="minorEastAsia" w:cs="ITC New Baskerville Std"/>
      <w:color w:val="000000"/>
      <w:kern w:val="0"/>
      <w:sz w:val="20"/>
      <w:szCs w:val="18"/>
      <w:lang w:bidi="ar-SA"/>
    </w:rPr>
  </w:style>
  <w:style w:type="paragraph" w:customStyle="1" w:styleId="texteditorsnote">
    <w:name w:val="text editor's note"/>
    <w:basedOn w:val="text"/>
    <w:autoRedefine/>
    <w:uiPriority w:val="99"/>
    <w:rsid w:val="00F40CCD"/>
    <w:pPr>
      <w:autoSpaceDE w:val="0"/>
      <w:autoSpaceDN w:val="0"/>
      <w:adjustRightInd w:val="0"/>
      <w:spacing w:before="120"/>
      <w:ind w:firstLine="439"/>
      <w:jc w:val="both"/>
      <w:textAlignment w:val="center"/>
    </w:pPr>
    <w:rPr>
      <w:rFonts w:eastAsiaTheme="minorEastAsia" w:cs="ITC New Baskerville Std"/>
      <w:b/>
      <w:bCs/>
      <w:color w:val="000000"/>
      <w:szCs w:val="22"/>
    </w:rPr>
  </w:style>
  <w:style w:type="paragraph" w:customStyle="1" w:styleId="footnoteindent">
    <w:name w:val="footnote indent"/>
    <w:basedOn w:val="footnote"/>
    <w:autoRedefine/>
    <w:uiPriority w:val="99"/>
    <w:rsid w:val="00F40CCD"/>
    <w:pPr>
      <w:autoSpaceDE w:val="0"/>
      <w:autoSpaceDN w:val="0"/>
      <w:adjustRightInd w:val="0"/>
      <w:spacing w:before="40"/>
      <w:ind w:left="360" w:firstLine="0"/>
      <w:jc w:val="both"/>
      <w:textAlignment w:val="center"/>
    </w:pPr>
    <w:rPr>
      <w:rFonts w:eastAsiaTheme="minorEastAsia" w:cs="ITC New Baskerville Std"/>
      <w:color w:val="000000"/>
      <w:szCs w:val="18"/>
    </w:rPr>
  </w:style>
  <w:style w:type="paragraph" w:customStyle="1" w:styleId="6thlevelheada">
    <w:name w:val="6th level head (a)"/>
    <w:basedOn w:val="text"/>
    <w:autoRedefine/>
    <w:uiPriority w:val="99"/>
    <w:rsid w:val="00F40CCD"/>
    <w:pPr>
      <w:spacing w:before="120"/>
      <w:ind w:firstLine="439"/>
      <w:jc w:val="both"/>
    </w:pPr>
  </w:style>
  <w:style w:type="paragraph" w:customStyle="1" w:styleId="5thlevelhead1">
    <w:name w:val="5th level head (1)"/>
    <w:basedOn w:val="Normal"/>
    <w:autoRedefine/>
    <w:uiPriority w:val="99"/>
    <w:rsid w:val="00F40CCD"/>
    <w:pPr>
      <w:keepNext/>
      <w:widowControl w:val="0"/>
      <w:suppressAutoHyphens/>
      <w:autoSpaceDE w:val="0"/>
      <w:autoSpaceDN w:val="0"/>
      <w:adjustRightInd w:val="0"/>
      <w:spacing w:after="240" w:line="240" w:lineRule="atLeast"/>
      <w:ind w:left="821" w:hanging="360"/>
      <w:textAlignment w:val="center"/>
    </w:pPr>
    <w:rPr>
      <w:rFonts w:eastAsiaTheme="minorEastAsia" w:cs="ITC New Baskerville Std"/>
      <w:i/>
      <w:iCs/>
      <w:color w:val="000000"/>
      <w:kern w:val="0"/>
      <w:sz w:val="22"/>
      <w:szCs w:val="22"/>
      <w:lang w:bidi="ar-SA"/>
    </w:rPr>
  </w:style>
  <w:style w:type="paragraph" w:customStyle="1" w:styleId="nt">
    <w:name w:val="nt"/>
    <w:basedOn w:val="Normal"/>
    <w:autoRedefine/>
    <w:qFormat/>
    <w:rsid w:val="00F40CCD"/>
    <w:pPr>
      <w:spacing w:before="0" w:after="0"/>
      <w:ind w:firstLine="360"/>
    </w:pPr>
    <w:rPr>
      <w:rFonts w:eastAsiaTheme="minorEastAsia" w:cs="Times LT Std"/>
      <w:color w:val="000000"/>
      <w:kern w:val="0"/>
      <w:sz w:val="20"/>
      <w:szCs w:val="18"/>
      <w:lang w:bidi="ar-SA"/>
    </w:rPr>
  </w:style>
  <w:style w:type="paragraph" w:customStyle="1" w:styleId="bulletspaceabove">
    <w:name w:val="bullet space above"/>
    <w:basedOn w:val="Normal"/>
    <w:autoRedefine/>
    <w:uiPriority w:val="99"/>
    <w:rsid w:val="00F40CCD"/>
    <w:pPr>
      <w:widowControl w:val="0"/>
      <w:tabs>
        <w:tab w:val="left" w:pos="660"/>
      </w:tabs>
      <w:autoSpaceDE w:val="0"/>
      <w:autoSpaceDN w:val="0"/>
      <w:adjustRightInd w:val="0"/>
      <w:spacing w:after="0"/>
      <w:ind w:left="660" w:hanging="180"/>
      <w:jc w:val="both"/>
      <w:textAlignment w:val="center"/>
    </w:pPr>
    <w:rPr>
      <w:rFonts w:ascii="Times LT Std" w:eastAsiaTheme="minorEastAsia" w:hAnsi="Times LT Std" w:cs="Times LT Std"/>
      <w:color w:val="000000"/>
      <w:kern w:val="0"/>
      <w:lang w:bidi="ar-SA"/>
    </w:rPr>
  </w:style>
  <w:style w:type="paragraph" w:customStyle="1" w:styleId="block">
    <w:name w:val="block"/>
    <w:basedOn w:val="text"/>
    <w:autoRedefine/>
    <w:uiPriority w:val="99"/>
    <w:rsid w:val="00F40CCD"/>
    <w:pPr>
      <w:autoSpaceDE w:val="0"/>
      <w:autoSpaceDN w:val="0"/>
      <w:adjustRightInd w:val="0"/>
      <w:spacing w:before="240" w:after="240" w:line="220" w:lineRule="atLeast"/>
      <w:ind w:left="480" w:firstLine="0"/>
      <w:jc w:val="both"/>
      <w:textAlignment w:val="center"/>
    </w:pPr>
    <w:rPr>
      <w:rFonts w:ascii="Times LT Std" w:eastAsiaTheme="minorEastAsia" w:hAnsi="Times LT Std" w:cs="Times LT Std"/>
      <w:color w:val="000000"/>
      <w:sz w:val="20"/>
      <w:szCs w:val="22"/>
    </w:rPr>
  </w:style>
  <w:style w:type="paragraph" w:customStyle="1" w:styleId="textinsert">
    <w:name w:val="text insert +/+"/>
    <w:basedOn w:val="textflush"/>
    <w:autoRedefine/>
    <w:uiPriority w:val="99"/>
    <w:rsid w:val="00F40CCD"/>
    <w:pPr>
      <w:autoSpaceDE w:val="0"/>
      <w:autoSpaceDN w:val="0"/>
      <w:adjustRightInd w:val="0"/>
      <w:spacing w:before="120" w:after="120"/>
      <w:ind w:firstLine="439"/>
      <w:jc w:val="both"/>
      <w:textAlignment w:val="center"/>
    </w:pPr>
    <w:rPr>
      <w:rFonts w:eastAsiaTheme="minorEastAsia"/>
      <w:color w:val="000000"/>
      <w:szCs w:val="22"/>
    </w:rPr>
  </w:style>
  <w:style w:type="paragraph" w:customStyle="1" w:styleId="4thLevelHeada0">
    <w:name w:val="4th Level Head a."/>
    <w:basedOn w:val="Normal"/>
    <w:autoRedefine/>
    <w:uiPriority w:val="99"/>
    <w:rsid w:val="00F40CCD"/>
    <w:pPr>
      <w:keepNext/>
      <w:widowControl w:val="0"/>
      <w:tabs>
        <w:tab w:val="left" w:pos="360"/>
      </w:tabs>
      <w:suppressAutoHyphens/>
      <w:autoSpaceDE w:val="0"/>
      <w:autoSpaceDN w:val="0"/>
      <w:adjustRightInd w:val="0"/>
      <w:spacing w:after="240"/>
      <w:ind w:left="799" w:hanging="360"/>
      <w:textAlignment w:val="center"/>
    </w:pPr>
    <w:rPr>
      <w:rFonts w:eastAsiaTheme="minorEastAsia" w:cs="ITC New Baskerville Std"/>
      <w:i/>
      <w:iCs/>
      <w:color w:val="000000"/>
      <w:kern w:val="0"/>
      <w:szCs w:val="22"/>
      <w:lang w:bidi="ar-SA"/>
    </w:rPr>
  </w:style>
  <w:style w:type="paragraph" w:customStyle="1" w:styleId="mainvolumehead">
    <w:name w:val="main volume head"/>
    <w:basedOn w:val="text"/>
    <w:autoRedefine/>
    <w:uiPriority w:val="99"/>
    <w:rsid w:val="00F40CCD"/>
    <w:pPr>
      <w:keepNext/>
      <w:suppressAutoHyphens/>
      <w:autoSpaceDE w:val="0"/>
      <w:autoSpaceDN w:val="0"/>
      <w:adjustRightInd w:val="0"/>
      <w:spacing w:before="480" w:after="240"/>
      <w:ind w:firstLine="0"/>
      <w:jc w:val="center"/>
      <w:textAlignment w:val="center"/>
    </w:pPr>
    <w:rPr>
      <w:rFonts w:eastAsiaTheme="minorEastAsia" w:cs="ITC New Baskerville Std"/>
      <w:b/>
      <w:bCs/>
      <w:caps/>
      <w:color w:val="000000"/>
      <w:szCs w:val="22"/>
    </w:rPr>
  </w:style>
  <w:style w:type="paragraph" w:customStyle="1" w:styleId="textmainvolume">
    <w:name w:val="text main volume"/>
    <w:basedOn w:val="text"/>
    <w:autoRedefine/>
    <w:uiPriority w:val="99"/>
    <w:rsid w:val="00F40CCD"/>
    <w:pPr>
      <w:autoSpaceDE w:val="0"/>
      <w:autoSpaceDN w:val="0"/>
      <w:adjustRightInd w:val="0"/>
      <w:spacing w:after="120"/>
      <w:ind w:firstLine="439"/>
      <w:jc w:val="both"/>
      <w:textAlignment w:val="center"/>
    </w:pPr>
    <w:rPr>
      <w:rFonts w:eastAsiaTheme="minorEastAsia" w:cs="ITC New Baskerville Std"/>
      <w:color w:val="000000"/>
      <w:szCs w:val="22"/>
    </w:rPr>
  </w:style>
  <w:style w:type="paragraph" w:customStyle="1" w:styleId="textinsert-">
    <w:name w:val="text insert -/+"/>
    <w:basedOn w:val="textinsert"/>
    <w:autoRedefine/>
    <w:uiPriority w:val="99"/>
    <w:rsid w:val="00F40CCD"/>
    <w:pPr>
      <w:spacing w:before="0"/>
    </w:pPr>
    <w:rPr>
      <w:rFonts w:cs="ITC New Baskerville Std"/>
    </w:rPr>
  </w:style>
  <w:style w:type="paragraph" w:customStyle="1" w:styleId="2ndLevelHeadA0">
    <w:name w:val="2nd Level Head A."/>
    <w:basedOn w:val="Normal"/>
    <w:autoRedefine/>
    <w:uiPriority w:val="99"/>
    <w:rsid w:val="00F40CCD"/>
    <w:pPr>
      <w:keepNext/>
      <w:widowControl w:val="0"/>
      <w:tabs>
        <w:tab w:val="left" w:pos="360"/>
      </w:tabs>
      <w:suppressAutoHyphens/>
      <w:autoSpaceDE w:val="0"/>
      <w:autoSpaceDN w:val="0"/>
      <w:adjustRightInd w:val="0"/>
      <w:spacing w:before="360" w:after="240"/>
      <w:ind w:left="360" w:hanging="360"/>
      <w:textAlignment w:val="center"/>
    </w:pPr>
    <w:rPr>
      <w:rFonts w:eastAsiaTheme="minorEastAsia" w:cs="ITC New Baskerville Std"/>
      <w:b/>
      <w:bCs/>
      <w:iCs/>
      <w:color w:val="000000"/>
      <w:kern w:val="0"/>
      <w:lang w:bidi="ar-SA"/>
    </w:rPr>
  </w:style>
  <w:style w:type="paragraph" w:customStyle="1" w:styleId="5thLevelHeadii">
    <w:name w:val="5th Level Head ii."/>
    <w:basedOn w:val="Normal"/>
    <w:autoRedefine/>
    <w:uiPriority w:val="99"/>
    <w:rsid w:val="00F40CCD"/>
    <w:pPr>
      <w:keepNext/>
      <w:widowControl w:val="0"/>
      <w:tabs>
        <w:tab w:val="left" w:pos="1020"/>
      </w:tabs>
      <w:suppressAutoHyphens/>
      <w:autoSpaceDE w:val="0"/>
      <w:autoSpaceDN w:val="0"/>
      <w:adjustRightInd w:val="0"/>
      <w:spacing w:before="120"/>
      <w:ind w:left="1020" w:hanging="360"/>
      <w:textAlignment w:val="center"/>
    </w:pPr>
    <w:rPr>
      <w:rFonts w:eastAsiaTheme="minorEastAsia" w:cs="ITC New Baskerville Std"/>
      <w:i/>
      <w:iCs/>
      <w:color w:val="000000"/>
      <w:kern w:val="0"/>
      <w:szCs w:val="22"/>
      <w:lang w:bidi="ar-SA"/>
    </w:rPr>
  </w:style>
  <w:style w:type="paragraph" w:customStyle="1" w:styleId="blockquoteparaindent">
    <w:name w:val="block quote para indent"/>
    <w:basedOn w:val="blockquote"/>
    <w:autoRedefine/>
    <w:uiPriority w:val="99"/>
    <w:qFormat/>
    <w:rsid w:val="00F40CCD"/>
    <w:pPr>
      <w:autoSpaceDE w:val="0"/>
      <w:autoSpaceDN w:val="0"/>
      <w:adjustRightInd w:val="0"/>
      <w:ind w:left="439" w:firstLine="240"/>
      <w:jc w:val="both"/>
      <w:textAlignment w:val="center"/>
    </w:pPr>
    <w:rPr>
      <w:rFonts w:eastAsiaTheme="minorEastAsia" w:cs="Times LT Std"/>
      <w:color w:val="000000"/>
      <w:szCs w:val="22"/>
    </w:rPr>
  </w:style>
  <w:style w:type="paragraph" w:customStyle="1" w:styleId="block-p0">
    <w:name w:val="block-p"/>
    <w:basedOn w:val="Blockquoteflush"/>
    <w:autoRedefine/>
    <w:qFormat/>
    <w:rsid w:val="00F40CCD"/>
    <w:pPr>
      <w:ind w:firstLine="240"/>
    </w:pPr>
  </w:style>
  <w:style w:type="paragraph" w:customStyle="1" w:styleId="bulletliststart">
    <w:name w:val="bullet list start"/>
    <w:basedOn w:val="Normal"/>
    <w:autoRedefine/>
    <w:uiPriority w:val="99"/>
    <w:qFormat/>
    <w:rsid w:val="00F40CCD"/>
    <w:pPr>
      <w:tabs>
        <w:tab w:val="left" w:pos="360"/>
      </w:tabs>
      <w:spacing w:after="0"/>
      <w:ind w:left="720" w:hanging="360"/>
    </w:pPr>
    <w:rPr>
      <w:spacing w:val="-3"/>
      <w:kern w:val="0"/>
      <w:szCs w:val="22"/>
      <w:lang w:bidi="ar-SA"/>
    </w:rPr>
  </w:style>
  <w:style w:type="paragraph" w:customStyle="1" w:styleId="bulletlistend">
    <w:name w:val="bullet list end"/>
    <w:basedOn w:val="bullet"/>
    <w:autoRedefine/>
    <w:qFormat/>
    <w:rsid w:val="00F40CCD"/>
    <w:pPr>
      <w:spacing w:after="240"/>
    </w:pPr>
  </w:style>
  <w:style w:type="paragraph" w:customStyle="1" w:styleId="1stLevelHeadI">
    <w:name w:val="1st Level Head I."/>
    <w:basedOn w:val="Normal"/>
    <w:autoRedefine/>
    <w:uiPriority w:val="99"/>
    <w:rsid w:val="00F40CCD"/>
    <w:pPr>
      <w:keepNext/>
      <w:widowControl w:val="0"/>
      <w:suppressAutoHyphens/>
      <w:autoSpaceDE w:val="0"/>
      <w:autoSpaceDN w:val="0"/>
      <w:adjustRightInd w:val="0"/>
      <w:spacing w:before="360" w:after="240"/>
      <w:jc w:val="center"/>
      <w:textAlignment w:val="center"/>
    </w:pPr>
    <w:rPr>
      <w:rFonts w:ascii="Times SC" w:eastAsiaTheme="minorEastAsia" w:hAnsi="Times SC" w:cs="Times SC"/>
      <w:b/>
      <w:bCs/>
      <w:smallCaps/>
      <w:color w:val="000000"/>
      <w:kern w:val="0"/>
      <w:lang w:bidi="ar-SA"/>
    </w:rPr>
  </w:style>
  <w:style w:type="paragraph" w:customStyle="1" w:styleId="3rdLevelHeadfrom2">
    <w:name w:val="3rd Level Head from 2"/>
    <w:basedOn w:val="3rdLevelHead1"/>
    <w:autoRedefine/>
    <w:uiPriority w:val="99"/>
    <w:rsid w:val="00F40CCD"/>
    <w:pPr>
      <w:spacing w:before="0" w:line="240" w:lineRule="atLeast"/>
    </w:pPr>
    <w:rPr>
      <w:bCs w:val="0"/>
    </w:rPr>
  </w:style>
  <w:style w:type="paragraph" w:customStyle="1" w:styleId="4thHeadfrom3">
    <w:name w:val="4th Head from 3"/>
    <w:basedOn w:val="4thLevelHeada0"/>
    <w:autoRedefine/>
    <w:uiPriority w:val="99"/>
    <w:rsid w:val="00F40CCD"/>
    <w:pPr>
      <w:tabs>
        <w:tab w:val="clear" w:pos="360"/>
        <w:tab w:val="left" w:pos="800"/>
      </w:tabs>
      <w:spacing w:before="0" w:after="120" w:line="240" w:lineRule="atLeast"/>
      <w:ind w:left="800"/>
    </w:pPr>
    <w:rPr>
      <w:rFonts w:cs="Times LT Std"/>
    </w:rPr>
  </w:style>
  <w:style w:type="paragraph" w:customStyle="1" w:styleId="blockquotewparaindent0">
    <w:name w:val="block quote w para indent"/>
    <w:basedOn w:val="blockquote"/>
    <w:autoRedefine/>
    <w:uiPriority w:val="99"/>
    <w:rsid w:val="00F40CCD"/>
    <w:pPr>
      <w:autoSpaceDE w:val="0"/>
      <w:autoSpaceDN w:val="0"/>
      <w:adjustRightInd w:val="0"/>
      <w:spacing w:line="220" w:lineRule="atLeast"/>
      <w:ind w:firstLine="360"/>
      <w:jc w:val="both"/>
      <w:textAlignment w:val="center"/>
    </w:pPr>
    <w:rPr>
      <w:rFonts w:ascii="Times LT Std" w:eastAsiaTheme="minorEastAsia" w:hAnsi="Times LT Std" w:cs="Times LT Std"/>
      <w:color w:val="000000"/>
      <w:szCs w:val="20"/>
    </w:rPr>
  </w:style>
  <w:style w:type="paragraph" w:customStyle="1" w:styleId="numberlistroman">
    <w:name w:val="number list roman"/>
    <w:basedOn w:val="Normal"/>
    <w:autoRedefine/>
    <w:uiPriority w:val="99"/>
    <w:rsid w:val="00F40CCD"/>
    <w:pPr>
      <w:widowControl w:val="0"/>
      <w:tabs>
        <w:tab w:val="right" w:pos="920"/>
        <w:tab w:val="left" w:pos="1040"/>
      </w:tabs>
      <w:autoSpaceDE w:val="0"/>
      <w:autoSpaceDN w:val="0"/>
      <w:adjustRightInd w:val="0"/>
      <w:spacing w:before="0" w:after="0" w:line="240" w:lineRule="atLeast"/>
      <w:ind w:left="1039" w:hanging="600"/>
      <w:jc w:val="both"/>
      <w:textAlignment w:val="center"/>
    </w:pPr>
    <w:rPr>
      <w:rFonts w:eastAsiaTheme="minorEastAsia" w:cs="Times LT Std"/>
      <w:color w:val="000000"/>
      <w:kern w:val="0"/>
      <w:szCs w:val="22"/>
      <w:lang w:bidi="ar-SA"/>
    </w:rPr>
  </w:style>
  <w:style w:type="paragraph" w:customStyle="1" w:styleId="5thLevelHead">
    <w:name w:val="5th Level Head"/>
    <w:basedOn w:val="4thHeadfrom3"/>
    <w:autoRedefine/>
    <w:uiPriority w:val="99"/>
    <w:rsid w:val="00F40CCD"/>
    <w:pPr>
      <w:tabs>
        <w:tab w:val="clear" w:pos="800"/>
        <w:tab w:val="left" w:pos="1240"/>
      </w:tabs>
      <w:spacing w:before="120"/>
      <w:ind w:left="1240"/>
    </w:pPr>
  </w:style>
  <w:style w:type="paragraph" w:customStyle="1" w:styleId="5thHeadfrom4">
    <w:name w:val="5th Head from 4"/>
    <w:basedOn w:val="5thLevelHead"/>
    <w:autoRedefine/>
    <w:uiPriority w:val="99"/>
    <w:rsid w:val="00F40CCD"/>
    <w:pPr>
      <w:spacing w:before="0"/>
    </w:pPr>
  </w:style>
  <w:style w:type="paragraph" w:customStyle="1" w:styleId="4thLevela">
    <w:name w:val="4th Level a."/>
    <w:basedOn w:val="Normal"/>
    <w:autoRedefine/>
    <w:uiPriority w:val="99"/>
    <w:rsid w:val="00F40CCD"/>
    <w:pPr>
      <w:keepNext/>
      <w:widowControl w:val="0"/>
      <w:tabs>
        <w:tab w:val="left" w:pos="820"/>
      </w:tabs>
      <w:suppressAutoHyphens/>
      <w:autoSpaceDE w:val="0"/>
      <w:autoSpaceDN w:val="0"/>
      <w:adjustRightInd w:val="0"/>
      <w:spacing w:before="120" w:line="250" w:lineRule="atLeast"/>
      <w:ind w:left="820" w:hanging="360"/>
      <w:textAlignment w:val="center"/>
    </w:pPr>
    <w:rPr>
      <w:rFonts w:eastAsiaTheme="minorEastAsia" w:cs="Times LT Std"/>
      <w:i/>
      <w:iCs/>
      <w:color w:val="000000"/>
      <w:kern w:val="0"/>
      <w:szCs w:val="23"/>
      <w:lang w:bidi="ar-SA"/>
    </w:rPr>
  </w:style>
  <w:style w:type="paragraph" w:customStyle="1" w:styleId="3rdLevel20">
    <w:name w:val="3rd Level /2"/>
    <w:basedOn w:val="3rdLevelHead1"/>
    <w:autoRedefine/>
    <w:uiPriority w:val="99"/>
    <w:rsid w:val="00F40CCD"/>
    <w:pPr>
      <w:spacing w:before="0" w:after="180" w:line="250" w:lineRule="atLeast"/>
    </w:pPr>
    <w:rPr>
      <w:rFonts w:cs="Times LT Std"/>
      <w:szCs w:val="23"/>
    </w:rPr>
  </w:style>
  <w:style w:type="paragraph" w:customStyle="1" w:styleId="numberliststart0">
    <w:name w:val="number list start"/>
    <w:basedOn w:val="Normal"/>
    <w:autoRedefine/>
    <w:qFormat/>
    <w:rsid w:val="00F40CCD"/>
    <w:pPr>
      <w:tabs>
        <w:tab w:val="left" w:pos="480"/>
      </w:tabs>
      <w:spacing w:after="0"/>
      <w:ind w:left="960" w:hanging="480"/>
    </w:pPr>
    <w:rPr>
      <w:kern w:val="0"/>
      <w:lang w:bidi="ar-SA"/>
    </w:rPr>
  </w:style>
  <w:style w:type="paragraph" w:customStyle="1" w:styleId="blockquotepnl">
    <w:name w:val="block quote pnl"/>
    <w:basedOn w:val="blockquote"/>
    <w:autoRedefine/>
    <w:uiPriority w:val="99"/>
    <w:rsid w:val="00F40CCD"/>
    <w:pPr>
      <w:tabs>
        <w:tab w:val="left" w:pos="480"/>
      </w:tabs>
      <w:autoSpaceDE w:val="0"/>
      <w:autoSpaceDN w:val="0"/>
      <w:adjustRightInd w:val="0"/>
      <w:spacing w:before="0" w:after="0"/>
      <w:ind w:left="1320" w:hanging="480"/>
      <w:jc w:val="both"/>
      <w:textAlignment w:val="center"/>
    </w:pPr>
    <w:rPr>
      <w:rFonts w:eastAsiaTheme="minorEastAsia" w:cs="Times LT Std"/>
      <w:color w:val="000000"/>
      <w:szCs w:val="21"/>
    </w:rPr>
  </w:style>
  <w:style w:type="paragraph" w:customStyle="1" w:styleId="blocknl">
    <w:name w:val="block nl"/>
    <w:basedOn w:val="Normal"/>
    <w:autoRedefine/>
    <w:qFormat/>
    <w:rsid w:val="00F40CCD"/>
    <w:pPr>
      <w:tabs>
        <w:tab w:val="left" w:pos="480"/>
      </w:tabs>
      <w:spacing w:before="0" w:after="0"/>
      <w:ind w:left="1680" w:hanging="480"/>
    </w:pPr>
    <w:rPr>
      <w:rFonts w:cstheme="minorBidi"/>
      <w:kern w:val="0"/>
      <w:sz w:val="20"/>
      <w:szCs w:val="22"/>
      <w:lang w:bidi="ar-SA"/>
    </w:rPr>
  </w:style>
  <w:style w:type="paragraph" w:customStyle="1" w:styleId="3rdlevelhditalic">
    <w:name w:val="3rd level hd italic"/>
    <w:basedOn w:val="Normal"/>
    <w:autoRedefine/>
    <w:qFormat/>
    <w:rsid w:val="00F40CCD"/>
    <w:pPr>
      <w:tabs>
        <w:tab w:val="left" w:pos="360"/>
      </w:tabs>
      <w:spacing w:after="240"/>
      <w:ind w:left="360" w:hanging="360"/>
    </w:pPr>
    <w:rPr>
      <w:rFonts w:cstheme="minorBidi"/>
      <w:i/>
      <w:kern w:val="0"/>
      <w:szCs w:val="22"/>
      <w:lang w:bidi="ar-SA"/>
    </w:rPr>
  </w:style>
  <w:style w:type="paragraph" w:customStyle="1" w:styleId="2ndLevelheadAblditalic">
    <w:name w:val="2nd Level head A. bld italic"/>
    <w:basedOn w:val="Normal"/>
    <w:autoRedefine/>
    <w:qFormat/>
    <w:rsid w:val="00F40CCD"/>
    <w:pPr>
      <w:tabs>
        <w:tab w:val="left" w:pos="360"/>
      </w:tabs>
      <w:spacing w:after="240"/>
      <w:ind w:left="360" w:hanging="360"/>
    </w:pPr>
    <w:rPr>
      <w:rFonts w:cstheme="minorBidi"/>
      <w:b/>
      <w:i/>
      <w:kern w:val="0"/>
      <w:szCs w:val="22"/>
      <w:lang w:bidi="ar-SA"/>
    </w:rPr>
  </w:style>
  <w:style w:type="paragraph" w:customStyle="1" w:styleId="Blockquote0">
    <w:name w:val="Block quote"/>
    <w:basedOn w:val="Normal"/>
    <w:autoRedefine/>
    <w:uiPriority w:val="99"/>
    <w:qFormat/>
    <w:rsid w:val="00F40CCD"/>
    <w:pPr>
      <w:widowControl w:val="0"/>
      <w:spacing w:after="240"/>
      <w:ind w:left="720"/>
    </w:pPr>
    <w:rPr>
      <w:kern w:val="0"/>
      <w:sz w:val="20"/>
      <w:lang w:bidi="ar-SA"/>
    </w:rPr>
  </w:style>
  <w:style w:type="paragraph" w:customStyle="1" w:styleId="Level21">
    <w:name w:val="Level 2 / 1"/>
    <w:basedOn w:val="Normal"/>
    <w:autoRedefine/>
    <w:uiPriority w:val="99"/>
    <w:rsid w:val="00F40CCD"/>
    <w:pPr>
      <w:keepNext/>
      <w:widowControl w:val="0"/>
      <w:tabs>
        <w:tab w:val="left" w:pos="360"/>
      </w:tabs>
      <w:suppressAutoHyphens/>
      <w:autoSpaceDE w:val="0"/>
      <w:autoSpaceDN w:val="0"/>
      <w:adjustRightInd w:val="0"/>
      <w:spacing w:before="0" w:after="240" w:line="240" w:lineRule="atLeast"/>
      <w:ind w:left="360" w:hanging="360"/>
      <w:textAlignment w:val="center"/>
    </w:pPr>
    <w:rPr>
      <w:rFonts w:eastAsiaTheme="minorEastAsia" w:cs="NewCenturySchlbk"/>
      <w:b/>
      <w:bCs/>
      <w:color w:val="000000"/>
      <w:kern w:val="0"/>
      <w:szCs w:val="22"/>
      <w:lang w:bidi="ar-SA"/>
    </w:rPr>
  </w:style>
  <w:style w:type="paragraph" w:customStyle="1" w:styleId="Level3Headi">
    <w:name w:val="Level 3 Head i."/>
    <w:basedOn w:val="Normal"/>
    <w:autoRedefine/>
    <w:uiPriority w:val="99"/>
    <w:rsid w:val="00F40CCD"/>
    <w:pPr>
      <w:keepNext/>
      <w:widowControl w:val="0"/>
      <w:tabs>
        <w:tab w:val="left" w:pos="480"/>
      </w:tabs>
      <w:suppressAutoHyphens/>
      <w:autoSpaceDE w:val="0"/>
      <w:autoSpaceDN w:val="0"/>
      <w:adjustRightInd w:val="0"/>
      <w:spacing w:after="240" w:line="240" w:lineRule="atLeast"/>
      <w:ind w:left="480" w:hanging="480"/>
      <w:textAlignment w:val="center"/>
    </w:pPr>
    <w:rPr>
      <w:rFonts w:eastAsiaTheme="minorEastAsia" w:cs="NewCenturySchlbk"/>
      <w:b/>
      <w:bCs/>
      <w:i/>
      <w:iCs/>
      <w:color w:val="000000"/>
      <w:kern w:val="0"/>
      <w:szCs w:val="22"/>
      <w:lang w:bidi="ar-SA"/>
    </w:rPr>
  </w:style>
  <w:style w:type="paragraph" w:customStyle="1" w:styleId="Level4Heada">
    <w:name w:val="Level 4 Head a."/>
    <w:basedOn w:val="text"/>
    <w:autoRedefine/>
    <w:uiPriority w:val="99"/>
    <w:rsid w:val="00F40CCD"/>
    <w:pPr>
      <w:keepNext/>
      <w:tabs>
        <w:tab w:val="left" w:pos="360"/>
      </w:tabs>
      <w:suppressAutoHyphens/>
      <w:autoSpaceDE w:val="0"/>
      <w:autoSpaceDN w:val="0"/>
      <w:adjustRightInd w:val="0"/>
      <w:spacing w:before="240" w:after="240" w:line="240" w:lineRule="atLeast"/>
      <w:ind w:left="360" w:hanging="360"/>
      <w:textAlignment w:val="center"/>
    </w:pPr>
    <w:rPr>
      <w:rFonts w:eastAsiaTheme="minorEastAsia" w:cs="NewCenturySchlbk"/>
      <w:i/>
      <w:iCs/>
      <w:color w:val="000000"/>
      <w:szCs w:val="22"/>
    </w:rPr>
  </w:style>
  <w:style w:type="paragraph" w:customStyle="1" w:styleId="Level2HeadA">
    <w:name w:val="Level 2 Head A."/>
    <w:basedOn w:val="NoParagraphStyle"/>
    <w:autoRedefine/>
    <w:uiPriority w:val="99"/>
    <w:rsid w:val="00F40CCD"/>
    <w:pPr>
      <w:keepNext/>
      <w:tabs>
        <w:tab w:val="left" w:pos="360"/>
      </w:tabs>
      <w:suppressAutoHyphens/>
      <w:spacing w:before="240" w:after="240" w:line="240" w:lineRule="atLeast"/>
      <w:ind w:left="360" w:hanging="360"/>
    </w:pPr>
    <w:rPr>
      <w:rFonts w:cs="NewCenturySchlbk"/>
      <w:b/>
      <w:bCs/>
      <w:szCs w:val="22"/>
    </w:rPr>
  </w:style>
  <w:style w:type="paragraph" w:customStyle="1" w:styleId="Level32">
    <w:name w:val="Level 3 / 2"/>
    <w:basedOn w:val="Level3Headi"/>
    <w:autoRedefine/>
    <w:uiPriority w:val="99"/>
    <w:rsid w:val="00F40CCD"/>
    <w:pPr>
      <w:spacing w:before="0"/>
    </w:pPr>
  </w:style>
  <w:style w:type="paragraph" w:customStyle="1" w:styleId="Blockquotenospacebelow">
    <w:name w:val="Block quote (no space below)"/>
    <w:basedOn w:val="Blockquote0"/>
    <w:autoRedefine/>
    <w:uiPriority w:val="99"/>
    <w:rsid w:val="00F40CCD"/>
    <w:pPr>
      <w:autoSpaceDE w:val="0"/>
      <w:autoSpaceDN w:val="0"/>
      <w:adjustRightInd w:val="0"/>
      <w:spacing w:after="0"/>
      <w:jc w:val="both"/>
      <w:textAlignment w:val="center"/>
    </w:pPr>
    <w:rPr>
      <w:rFonts w:eastAsiaTheme="minorEastAsia" w:cs="NewCenturySchlbk"/>
      <w:color w:val="000000"/>
      <w:szCs w:val="20"/>
    </w:rPr>
  </w:style>
  <w:style w:type="paragraph" w:customStyle="1" w:styleId="Numberliststart1">
    <w:name w:val="Number list (start)"/>
    <w:basedOn w:val="Normal"/>
    <w:autoRedefine/>
    <w:qFormat/>
    <w:rsid w:val="00F40CCD"/>
    <w:pPr>
      <w:widowControl w:val="0"/>
      <w:tabs>
        <w:tab w:val="left" w:pos="840"/>
      </w:tabs>
      <w:spacing w:after="0"/>
      <w:ind w:left="840" w:firstLine="360"/>
    </w:pPr>
    <w:rPr>
      <w:kern w:val="0"/>
      <w:lang w:bidi="ar-SA"/>
    </w:rPr>
  </w:style>
  <w:style w:type="paragraph" w:customStyle="1" w:styleId="Numberliststop">
    <w:name w:val="Number list (stop)"/>
    <w:basedOn w:val="Numberliststart1"/>
    <w:autoRedefine/>
    <w:qFormat/>
    <w:rsid w:val="00F40CCD"/>
    <w:pPr>
      <w:tabs>
        <w:tab w:val="clear" w:pos="840"/>
        <w:tab w:val="left" w:pos="480"/>
      </w:tabs>
      <w:spacing w:before="0" w:after="240"/>
      <w:ind w:left="960" w:hanging="480"/>
    </w:pPr>
  </w:style>
  <w:style w:type="paragraph" w:customStyle="1" w:styleId="Numberlist0">
    <w:name w:val="Number list"/>
    <w:basedOn w:val="Numberliststop"/>
    <w:autoRedefine/>
    <w:qFormat/>
    <w:rsid w:val="00F40CCD"/>
    <w:pPr>
      <w:spacing w:after="0"/>
    </w:pPr>
  </w:style>
  <w:style w:type="paragraph" w:customStyle="1" w:styleId="Level43">
    <w:name w:val="Level 4/3"/>
    <w:basedOn w:val="Level4Heada"/>
    <w:autoRedefine/>
    <w:uiPriority w:val="99"/>
    <w:rsid w:val="00F40CCD"/>
    <w:pPr>
      <w:spacing w:before="0"/>
    </w:pPr>
  </w:style>
  <w:style w:type="paragraph" w:customStyle="1" w:styleId="Level5Head1">
    <w:name w:val="Level 5 Head (1)"/>
    <w:basedOn w:val="Level43"/>
    <w:autoRedefine/>
    <w:uiPriority w:val="99"/>
    <w:rsid w:val="00F40CCD"/>
    <w:pPr>
      <w:spacing w:before="240" w:line="240" w:lineRule="auto"/>
      <w:ind w:left="919" w:hanging="480"/>
    </w:pPr>
  </w:style>
  <w:style w:type="paragraph" w:customStyle="1" w:styleId="Level3Head">
    <w:name w:val="Level 3 Head"/>
    <w:basedOn w:val="text"/>
    <w:autoRedefine/>
    <w:qFormat/>
    <w:rsid w:val="00F40CCD"/>
  </w:style>
  <w:style w:type="paragraph" w:customStyle="1" w:styleId="bullet-dash">
    <w:name w:val="bullet-dash"/>
    <w:basedOn w:val="Normal"/>
    <w:autoRedefine/>
    <w:qFormat/>
    <w:rsid w:val="00F40CCD"/>
    <w:pPr>
      <w:tabs>
        <w:tab w:val="left" w:pos="660"/>
      </w:tabs>
      <w:spacing w:before="0" w:after="0"/>
      <w:ind w:left="840" w:hanging="180"/>
    </w:pPr>
    <w:rPr>
      <w:kern w:val="0"/>
      <w:szCs w:val="22"/>
      <w:lang w:bidi="ar-SA"/>
    </w:rPr>
  </w:style>
  <w:style w:type="paragraph" w:customStyle="1" w:styleId="numberlist2ndlevel">
    <w:name w:val="number list / 2nd level"/>
    <w:basedOn w:val="Numberlist0"/>
    <w:autoRedefine/>
    <w:qFormat/>
    <w:rsid w:val="00F40CCD"/>
    <w:pPr>
      <w:ind w:left="1440"/>
    </w:pPr>
  </w:style>
  <w:style w:type="paragraph" w:customStyle="1" w:styleId="2ndLevelheadfrom1">
    <w:name w:val="2nd Level head_from 1"/>
    <w:basedOn w:val="2ndLevelHeadA0"/>
    <w:autoRedefine/>
    <w:uiPriority w:val="99"/>
    <w:rsid w:val="00F40CCD"/>
    <w:pPr>
      <w:spacing w:before="0" w:line="240" w:lineRule="atLeast"/>
    </w:pPr>
    <w:rPr>
      <w:rFonts w:cs="Times LT Std"/>
      <w:iCs w:val="0"/>
      <w:szCs w:val="22"/>
    </w:rPr>
  </w:style>
  <w:style w:type="paragraph" w:customStyle="1" w:styleId="1stlevelheadI0">
    <w:name w:val="1st level head I."/>
    <w:basedOn w:val="Normal"/>
    <w:autoRedefine/>
    <w:uiPriority w:val="99"/>
    <w:rsid w:val="00F40CCD"/>
    <w:pPr>
      <w:keepNext/>
      <w:widowControl w:val="0"/>
      <w:suppressAutoHyphens/>
      <w:autoSpaceDE w:val="0"/>
      <w:autoSpaceDN w:val="0"/>
      <w:adjustRightInd w:val="0"/>
      <w:spacing w:before="480" w:after="240"/>
      <w:jc w:val="center"/>
      <w:textAlignment w:val="center"/>
    </w:pPr>
    <w:rPr>
      <w:rFonts w:eastAsiaTheme="minorEastAsia"/>
      <w:color w:val="000000"/>
      <w:kern w:val="0"/>
      <w:szCs w:val="26"/>
      <w:lang w:bidi="ar-SA"/>
    </w:rPr>
  </w:style>
  <w:style w:type="paragraph" w:customStyle="1" w:styleId="4th-3">
    <w:name w:val="4th-3"/>
    <w:basedOn w:val="4thlevelheada"/>
    <w:autoRedefine/>
    <w:uiPriority w:val="99"/>
    <w:rsid w:val="00F40CCD"/>
    <w:pPr>
      <w:tabs>
        <w:tab w:val="clear" w:pos="740"/>
      </w:tabs>
      <w:spacing w:before="0"/>
    </w:pPr>
    <w:rPr>
      <w:rFonts w:cs="Times LT Std"/>
      <w:bCs w:val="0"/>
      <w:iCs/>
      <w:szCs w:val="24"/>
    </w:rPr>
  </w:style>
  <w:style w:type="paragraph" w:customStyle="1" w:styleId="level4iii">
    <w:name w:val="level 4 (iii)"/>
    <w:basedOn w:val="4thlevelheada"/>
    <w:autoRedefine/>
    <w:uiPriority w:val="99"/>
    <w:rsid w:val="00F40CCD"/>
    <w:pPr>
      <w:tabs>
        <w:tab w:val="clear" w:pos="740"/>
        <w:tab w:val="left" w:pos="960"/>
      </w:tabs>
      <w:ind w:left="960" w:hanging="480"/>
    </w:pPr>
    <w:rPr>
      <w:rFonts w:cs="Times LT Std"/>
      <w:bCs w:val="0"/>
      <w:iCs/>
      <w:szCs w:val="24"/>
    </w:rPr>
  </w:style>
  <w:style w:type="paragraph" w:customStyle="1" w:styleId="blockquote2ndlevel">
    <w:name w:val="block quote 2nd level"/>
    <w:basedOn w:val="blockquote"/>
    <w:autoRedefine/>
    <w:qFormat/>
    <w:rsid w:val="00F40CCD"/>
    <w:pPr>
      <w:ind w:left="1200"/>
    </w:pPr>
  </w:style>
  <w:style w:type="paragraph" w:customStyle="1" w:styleId="BasicParagraph">
    <w:name w:val="[Basic Paragraph]"/>
    <w:basedOn w:val="NoParagraphStyle"/>
    <w:uiPriority w:val="99"/>
    <w:rsid w:val="00F40CCD"/>
    <w:pPr>
      <w:spacing w:line="240" w:lineRule="atLeast"/>
      <w:ind w:firstLine="0"/>
    </w:pPr>
    <w:rPr>
      <w:rFonts w:ascii="ITC New Baskerville Std" w:hAnsi="ITC New Baskerville Std" w:cs="ITC New Baskerville Std"/>
      <w:sz w:val="22"/>
      <w:szCs w:val="22"/>
    </w:rPr>
  </w:style>
  <w:style w:type="paragraph" w:customStyle="1" w:styleId="chapternumber">
    <w:name w:val="chapter number"/>
    <w:basedOn w:val="BasicParagraph"/>
    <w:uiPriority w:val="99"/>
    <w:rsid w:val="00F40CCD"/>
    <w:pPr>
      <w:suppressAutoHyphens/>
      <w:spacing w:after="240" w:line="560" w:lineRule="atLeast"/>
    </w:pPr>
    <w:rPr>
      <w:b/>
      <w:bCs/>
      <w:sz w:val="56"/>
      <w:szCs w:val="56"/>
    </w:rPr>
  </w:style>
  <w:style w:type="paragraph" w:customStyle="1" w:styleId="chaptertitle">
    <w:name w:val="chapter title"/>
    <w:basedOn w:val="BasicParagraph"/>
    <w:uiPriority w:val="99"/>
    <w:rsid w:val="00F40CCD"/>
    <w:pPr>
      <w:suppressAutoHyphens/>
      <w:spacing w:after="480" w:line="440" w:lineRule="atLeast"/>
    </w:pPr>
    <w:rPr>
      <w:sz w:val="40"/>
      <w:szCs w:val="40"/>
    </w:rPr>
  </w:style>
  <w:style w:type="paragraph" w:customStyle="1" w:styleId="blockquotenospace">
    <w:name w:val="block quote no space"/>
    <w:basedOn w:val="block-p--"/>
    <w:uiPriority w:val="99"/>
    <w:rsid w:val="00F40CCD"/>
    <w:pPr>
      <w:widowControl w:val="0"/>
      <w:autoSpaceDE w:val="0"/>
      <w:autoSpaceDN w:val="0"/>
      <w:adjustRightInd w:val="0"/>
      <w:spacing w:line="200" w:lineRule="atLeast"/>
      <w:ind w:left="440" w:firstLine="0"/>
      <w:jc w:val="both"/>
      <w:textAlignment w:val="center"/>
    </w:pPr>
    <w:rPr>
      <w:rFonts w:ascii="ITC New Baskerville Std" w:eastAsiaTheme="minorEastAsia" w:hAnsi="ITC New Baskerville Std" w:cs="ITC New Baskerville Std"/>
      <w:color w:val="000000"/>
      <w:szCs w:val="20"/>
    </w:rPr>
  </w:style>
  <w:style w:type="paragraph" w:customStyle="1" w:styleId="blockquote-6pt">
    <w:name w:val="block quote -/+ 6 pt"/>
    <w:basedOn w:val="Blockquoteflush"/>
    <w:uiPriority w:val="99"/>
    <w:rsid w:val="00F40CCD"/>
    <w:pPr>
      <w:autoSpaceDE w:val="0"/>
      <w:autoSpaceDN w:val="0"/>
      <w:adjustRightInd w:val="0"/>
      <w:spacing w:before="0" w:after="120" w:line="200" w:lineRule="atLeast"/>
      <w:ind w:left="440"/>
      <w:jc w:val="both"/>
      <w:textAlignment w:val="center"/>
    </w:pPr>
    <w:rPr>
      <w:rFonts w:ascii="ITC New Baskerville Std" w:eastAsiaTheme="minorEastAsia" w:hAnsi="ITC New Baskerville Std" w:cs="ITC New Baskerville Std"/>
      <w:color w:val="000000"/>
      <w:szCs w:val="20"/>
    </w:rPr>
  </w:style>
  <w:style w:type="paragraph" w:customStyle="1" w:styleId="block2ndindent-6">
    <w:name w:val="block 2nd indent -/+ 6"/>
    <w:basedOn w:val="block2ndindent"/>
    <w:uiPriority w:val="99"/>
    <w:rsid w:val="00F40CCD"/>
    <w:pPr>
      <w:widowControl w:val="0"/>
      <w:autoSpaceDE w:val="0"/>
      <w:autoSpaceDN w:val="0"/>
      <w:adjustRightInd w:val="0"/>
      <w:spacing w:after="120" w:line="200" w:lineRule="atLeast"/>
      <w:ind w:left="880"/>
      <w:jc w:val="both"/>
      <w:textAlignment w:val="center"/>
    </w:pPr>
    <w:rPr>
      <w:rFonts w:ascii="ITC New Baskerville Std" w:eastAsiaTheme="minorEastAsia" w:hAnsi="ITC New Baskerville Std" w:cs="ITC New Baskerville Std"/>
      <w:color w:val="000000"/>
      <w:szCs w:val="20"/>
    </w:rPr>
  </w:style>
  <w:style w:type="paragraph" w:customStyle="1" w:styleId="blockquote-">
    <w:name w:val="block quote -/+"/>
    <w:basedOn w:val="Blockquoteflush"/>
    <w:uiPriority w:val="99"/>
    <w:rsid w:val="00F40CCD"/>
    <w:pPr>
      <w:autoSpaceDE w:val="0"/>
      <w:autoSpaceDN w:val="0"/>
      <w:adjustRightInd w:val="0"/>
      <w:spacing w:before="0" w:line="200" w:lineRule="atLeast"/>
      <w:ind w:left="440"/>
      <w:jc w:val="both"/>
      <w:textAlignment w:val="center"/>
    </w:pPr>
    <w:rPr>
      <w:rFonts w:ascii="ITC New Baskerville Std" w:eastAsiaTheme="minorEastAsia" w:hAnsi="ITC New Baskerville Std" w:cs="ITC New Baskerville Std"/>
      <w:color w:val="000000"/>
      <w:szCs w:val="20"/>
    </w:rPr>
  </w:style>
  <w:style w:type="character" w:customStyle="1" w:styleId="superscript">
    <w:name w:val="superscript"/>
    <w:uiPriority w:val="99"/>
    <w:rsid w:val="00F40CCD"/>
    <w:rPr>
      <w:vertAlign w:val="superscript"/>
    </w:rPr>
  </w:style>
  <w:style w:type="paragraph" w:customStyle="1" w:styleId="block-f">
    <w:name w:val="block-f +/+"/>
    <w:basedOn w:val="Normal"/>
    <w:autoRedefine/>
    <w:uiPriority w:val="99"/>
    <w:qFormat/>
    <w:rsid w:val="00F40CCD"/>
    <w:pPr>
      <w:spacing w:after="240"/>
      <w:ind w:left="720"/>
    </w:pPr>
    <w:rPr>
      <w:rFonts w:eastAsiaTheme="minorEastAsia" w:cstheme="minorBidi"/>
      <w:kern w:val="0"/>
      <w:sz w:val="20"/>
      <w:szCs w:val="22"/>
      <w:lang w:bidi="ar-SA"/>
    </w:rPr>
  </w:style>
  <w:style w:type="paragraph" w:customStyle="1" w:styleId="block-p1">
    <w:name w:val="block-p +/+"/>
    <w:basedOn w:val="Normal"/>
    <w:autoRedefine/>
    <w:uiPriority w:val="99"/>
    <w:qFormat/>
    <w:rsid w:val="00F40CCD"/>
    <w:pPr>
      <w:spacing w:after="240"/>
      <w:ind w:left="720" w:firstLine="720"/>
    </w:pPr>
    <w:rPr>
      <w:rFonts w:eastAsiaTheme="minorEastAsia"/>
      <w:kern w:val="0"/>
      <w:sz w:val="20"/>
      <w:szCs w:val="22"/>
      <w:lang w:bidi="ar-SA"/>
    </w:rPr>
  </w:style>
  <w:style w:type="paragraph" w:customStyle="1" w:styleId="1stlevelheadIr">
    <w:name w:val="1st level head I._r"/>
    <w:basedOn w:val="Normal"/>
    <w:autoRedefine/>
    <w:uiPriority w:val="99"/>
    <w:qFormat/>
    <w:rsid w:val="00F40CCD"/>
    <w:pPr>
      <w:spacing w:before="360" w:after="360"/>
      <w:ind w:firstLine="720"/>
      <w:jc w:val="center"/>
    </w:pPr>
    <w:rPr>
      <w:rFonts w:eastAsiaTheme="minorEastAsia"/>
      <w:b/>
      <w:smallCaps/>
      <w:kern w:val="0"/>
      <w:szCs w:val="22"/>
      <w:lang w:bidi="ar-SA"/>
    </w:rPr>
  </w:style>
  <w:style w:type="paragraph" w:customStyle="1" w:styleId="ChapterNum">
    <w:name w:val="ChapterNum"/>
    <w:basedOn w:val="Normal"/>
    <w:link w:val="ChapterNumChar"/>
    <w:rsid w:val="00F40CCD"/>
    <w:pPr>
      <w:widowControl w:val="0"/>
      <w:tabs>
        <w:tab w:val="left" w:pos="0"/>
        <w:tab w:val="right" w:pos="600"/>
        <w:tab w:val="left" w:pos="720"/>
        <w:tab w:val="right" w:leader="dot" w:pos="5520"/>
        <w:tab w:val="right" w:pos="6120"/>
        <w:tab w:val="right" w:pos="6956"/>
      </w:tabs>
      <w:spacing w:before="0" w:after="0" w:line="240" w:lineRule="atLeast"/>
      <w:ind w:firstLine="720"/>
    </w:pPr>
    <w:rPr>
      <w:rFonts w:eastAsia="Times New Roman"/>
      <w:kern w:val="0"/>
      <w:sz w:val="56"/>
      <w:szCs w:val="56"/>
      <w:lang w:bidi="ar-SA"/>
    </w:rPr>
  </w:style>
  <w:style w:type="character" w:customStyle="1" w:styleId="ChapterNumChar">
    <w:name w:val="ChapterNum Char"/>
    <w:link w:val="ChapterNum"/>
    <w:rsid w:val="00F40CCD"/>
    <w:rPr>
      <w:rFonts w:eastAsia="Times New Roman"/>
      <w:kern w:val="0"/>
      <w:sz w:val="56"/>
      <w:szCs w:val="56"/>
      <w:lang w:bidi="ar-SA"/>
    </w:rPr>
  </w:style>
  <w:style w:type="character" w:styleId="UnresolvedMention">
    <w:name w:val="Unresolved Mention"/>
    <w:basedOn w:val="DefaultParagraphFont"/>
    <w:uiPriority w:val="99"/>
    <w:semiHidden/>
    <w:unhideWhenUsed/>
    <w:rsid w:val="00F40CCD"/>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483800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linkedin.com/in/welkowitz-david-76b34891"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1" Type="http://schemas.openxmlformats.org/officeDocument/2006/relationships/hyperlink" Target="https://www.bloomberglaw.com/document/X3G02V0008D"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wideaccess.intdom.bna.com\share\programs\prod\templates\BPub_Prep.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FE11CC00-BF63-4762-A90F-F8459B4D63CA}"/>
      </w:docPartPr>
      <w:docPartBody>
        <w:p w:rsidR="00DB0A85" w:rsidRDefault="00DB0A85">
          <w:r w:rsidRPr="007E4A7E">
            <w:rPr>
              <w:rStyle w:val="PlaceholderText"/>
            </w:rPr>
            <w:t>Click or tap here to enter text.</w:t>
          </w:r>
        </w:p>
      </w:docPartBody>
    </w:docPart>
    <w:docPart>
      <w:docPartPr>
        <w:name w:val="2A5B357A35C84DB4BEFAC5FB80AACF8A"/>
        <w:category>
          <w:name w:val="General"/>
          <w:gallery w:val="placeholder"/>
        </w:category>
        <w:types>
          <w:type w:val="bbPlcHdr"/>
        </w:types>
        <w:behaviors>
          <w:behavior w:val="content"/>
        </w:behaviors>
        <w:guid w:val="{53D7BCAA-D6D4-42D8-BF7A-3CD91B509F35}"/>
      </w:docPartPr>
      <w:docPartBody>
        <w:p w:rsidR="00DB0A85" w:rsidRDefault="00DB0A85">
          <w:r w:rsidRPr="007E4A7E">
            <w:rPr>
              <w:rStyle w:val="PlaceholderText"/>
            </w:rPr>
            <w:t>Unit.Start</w:t>
          </w:r>
        </w:p>
      </w:docPartBody>
    </w:docPart>
    <w:docPart>
      <w:docPartPr>
        <w:name w:val="20B5232D6D434EFC970BE156A6B56581"/>
        <w:category>
          <w:name w:val="General"/>
          <w:gallery w:val="placeholder"/>
        </w:category>
        <w:types>
          <w:type w:val="bbPlcHdr"/>
        </w:types>
        <w:behaviors>
          <w:behavior w:val="content"/>
        </w:behaviors>
        <w:guid w:val="{4366E8DD-D6D8-458D-9E7F-0259865E4A46}"/>
      </w:docPartPr>
      <w:docPartBody>
        <w:p w:rsidR="00DB0A85" w:rsidRDefault="00DB0A85">
          <w:r w:rsidRPr="007E4A7E">
            <w:rPr>
              <w:rStyle w:val="PlaceholderText"/>
            </w:rPr>
            <w:t>Document</w:t>
          </w:r>
        </w:p>
      </w:docPartBody>
    </w:docPart>
    <w:docPart>
      <w:docPartPr>
        <w:name w:val="E54A696815A6463185744781E19B2A27"/>
        <w:category>
          <w:name w:val="General"/>
          <w:gallery w:val="placeholder"/>
        </w:category>
        <w:types>
          <w:type w:val="bbPlcHdr"/>
        </w:types>
        <w:behaviors>
          <w:behavior w:val="content"/>
        </w:behaviors>
        <w:guid w:val="{AD02678B-0478-48B2-9040-18198457F687}"/>
      </w:docPartPr>
      <w:docPartBody>
        <w:p w:rsidR="00DB0A85" w:rsidRDefault="00DB0A85">
          <w:r w:rsidRPr="007E4A7E">
            <w:rPr>
              <w:rStyle w:val="PlaceholderText"/>
            </w:rPr>
            <w:t>enter text</w:t>
          </w:r>
        </w:p>
      </w:docPartBody>
    </w:docPart>
    <w:docPart>
      <w:docPartPr>
        <w:name w:val="A165CB08D6F94780B8EC6D9D2F0739DF"/>
        <w:category>
          <w:name w:val="General"/>
          <w:gallery w:val="placeholder"/>
        </w:category>
        <w:types>
          <w:type w:val="bbPlcHdr"/>
        </w:types>
        <w:behaviors>
          <w:behavior w:val="content"/>
        </w:behaviors>
        <w:guid w:val="{A274231C-518A-490A-B5F9-FCB33661D3A6}"/>
      </w:docPartPr>
      <w:docPartBody>
        <w:p w:rsidR="00DB0A85" w:rsidRDefault="00DB0A85">
          <w:r w:rsidRPr="007E4A7E">
            <w:rPr>
              <w:rStyle w:val="PlaceholderText"/>
            </w:rPr>
            <w:t>enter text</w:t>
          </w:r>
        </w:p>
      </w:docPartBody>
    </w:docPart>
    <w:docPart>
      <w:docPartPr>
        <w:name w:val="33146ABB08EE4A4795866154AE79B1E0"/>
        <w:category>
          <w:name w:val="General"/>
          <w:gallery w:val="placeholder"/>
        </w:category>
        <w:types>
          <w:type w:val="bbPlcHdr"/>
        </w:types>
        <w:behaviors>
          <w:behavior w:val="content"/>
        </w:behaviors>
        <w:guid w:val="{3125B93C-DCDD-48F5-9365-9BB15E9023D9}"/>
      </w:docPartPr>
      <w:docPartBody>
        <w:p w:rsidR="00DB0A85" w:rsidRDefault="00DB0A85">
          <w:r w:rsidRPr="007E4A7E">
            <w:rPr>
              <w:rStyle w:val="PlaceholderText"/>
            </w:rPr>
            <w:t>enter REQUIRED text</w:t>
          </w:r>
        </w:p>
      </w:docPartBody>
    </w:docPart>
    <w:docPart>
      <w:docPartPr>
        <w:name w:val="60F3763AE2BF44A6B6C5AACFBDC9F50D"/>
        <w:category>
          <w:name w:val="General"/>
          <w:gallery w:val="placeholder"/>
        </w:category>
        <w:types>
          <w:type w:val="bbPlcHdr"/>
        </w:types>
        <w:behaviors>
          <w:behavior w:val="content"/>
        </w:behaviors>
        <w:guid w:val="{9DE29B7D-425D-4946-B9A9-46349A78A792}"/>
      </w:docPartPr>
      <w:docPartBody>
        <w:p w:rsidR="00DB0A85" w:rsidRDefault="00DB0A85">
          <w:r w:rsidRPr="007E4A7E">
            <w:rPr>
              <w:rStyle w:val="PlaceholderText"/>
            </w:rPr>
            <w:t>enter REQUIRED text</w:t>
          </w:r>
        </w:p>
      </w:docPartBody>
    </w:docPart>
    <w:docPart>
      <w:docPartPr>
        <w:name w:val="5F4ACC6D466541DC8A8230C2AD9E987A"/>
        <w:category>
          <w:name w:val="General"/>
          <w:gallery w:val="placeholder"/>
        </w:category>
        <w:types>
          <w:type w:val="bbPlcHdr"/>
        </w:types>
        <w:behaviors>
          <w:behavior w:val="content"/>
        </w:behaviors>
        <w:guid w:val="{7A461C20-4D63-4482-9581-2A322EC25AE7}"/>
      </w:docPartPr>
      <w:docPartBody>
        <w:p w:rsidR="00DB0A85" w:rsidRDefault="00DB0A85">
          <w:r w:rsidRPr="007E4A7E">
            <w:rPr>
              <w:rStyle w:val="PlaceholderText"/>
            </w:rPr>
            <w:t>enter text</w:t>
          </w:r>
        </w:p>
      </w:docPartBody>
    </w:docPart>
    <w:docPart>
      <w:docPartPr>
        <w:name w:val="1E10EC1E1EAB4936BE9AB339709FE1DE"/>
        <w:category>
          <w:name w:val="General"/>
          <w:gallery w:val="placeholder"/>
        </w:category>
        <w:types>
          <w:type w:val="bbPlcHdr"/>
        </w:types>
        <w:behaviors>
          <w:behavior w:val="content"/>
        </w:behaviors>
        <w:guid w:val="{B7B96942-7A72-4A76-9794-1A83F041EAC3}"/>
      </w:docPartPr>
      <w:docPartBody>
        <w:p w:rsidR="00DB0A85" w:rsidRDefault="00DB0A85">
          <w:r w:rsidRPr="007E4A7E">
            <w:rPr>
              <w:rStyle w:val="PlaceholderText"/>
            </w:rPr>
            <w:t>enter text</w:t>
          </w:r>
        </w:p>
      </w:docPartBody>
    </w:docPart>
    <w:docPart>
      <w:docPartPr>
        <w:name w:val="A953C2DCF3CF4F00920DD9DEFA2FCD5A"/>
        <w:category>
          <w:name w:val="General"/>
          <w:gallery w:val="placeholder"/>
        </w:category>
        <w:types>
          <w:type w:val="bbPlcHdr"/>
        </w:types>
        <w:behaviors>
          <w:behavior w:val="content"/>
        </w:behaviors>
        <w:guid w:val="{1C4B4940-8A82-484E-AF73-3EC31E652D6A}"/>
      </w:docPartPr>
      <w:docPartBody>
        <w:p w:rsidR="00DB0A85" w:rsidRDefault="00DB0A85">
          <w:r w:rsidRPr="007E4A7E">
            <w:rPr>
              <w:rStyle w:val="PlaceholderText"/>
            </w:rPr>
            <w:t>enter text</w:t>
          </w:r>
        </w:p>
      </w:docPartBody>
    </w:docPart>
    <w:docPart>
      <w:docPartPr>
        <w:name w:val="D7502CB0C5AC4F1DB8C12C5C1212EA57"/>
        <w:category>
          <w:name w:val="General"/>
          <w:gallery w:val="placeholder"/>
        </w:category>
        <w:types>
          <w:type w:val="bbPlcHdr"/>
        </w:types>
        <w:behaviors>
          <w:behavior w:val="content"/>
        </w:behaviors>
        <w:guid w:val="{F9D7E4AB-0F30-4055-ABAF-F206B33F282A}"/>
      </w:docPartPr>
      <w:docPartBody>
        <w:p w:rsidR="00DB0A85" w:rsidRDefault="00DB0A85">
          <w:r w:rsidRPr="007E4A7E">
            <w:rPr>
              <w:rStyle w:val="PlaceholderText"/>
            </w:rPr>
            <w:t>enter text</w:t>
          </w:r>
        </w:p>
      </w:docPartBody>
    </w:docPart>
    <w:docPart>
      <w:docPartPr>
        <w:name w:val="C90A69ED8B864F54A7B9977DA5BA344E"/>
        <w:category>
          <w:name w:val="General"/>
          <w:gallery w:val="placeholder"/>
        </w:category>
        <w:types>
          <w:type w:val="bbPlcHdr"/>
        </w:types>
        <w:behaviors>
          <w:behavior w:val="content"/>
        </w:behaviors>
        <w:guid w:val="{7A8EC88B-6406-41E7-A7B0-12D370C2A974}"/>
      </w:docPartPr>
      <w:docPartBody>
        <w:p w:rsidR="00DB0A85" w:rsidRDefault="00DB0A85">
          <w:r w:rsidRPr="007E4A7E">
            <w:rPr>
              <w:rStyle w:val="PlaceholderText"/>
            </w:rPr>
            <w:t>enter text</w:t>
          </w:r>
        </w:p>
      </w:docPartBody>
    </w:docPart>
    <w:docPart>
      <w:docPartPr>
        <w:name w:val="8090B07DC21B41A694354A1AB22DC3FC"/>
        <w:category>
          <w:name w:val="General"/>
          <w:gallery w:val="placeholder"/>
        </w:category>
        <w:types>
          <w:type w:val="bbPlcHdr"/>
        </w:types>
        <w:behaviors>
          <w:behavior w:val="content"/>
        </w:behaviors>
        <w:guid w:val="{B0755122-CBC3-4E64-A1DC-B1747A91C40C}"/>
      </w:docPartPr>
      <w:docPartBody>
        <w:p w:rsidR="00DB0A85" w:rsidRDefault="00DB0A85">
          <w:r w:rsidRPr="007E4A7E">
            <w:rPr>
              <w:rStyle w:val="PlaceholderText"/>
            </w:rPr>
            <w:t>enter text</w:t>
          </w:r>
        </w:p>
      </w:docPartBody>
    </w:docPart>
    <w:docPart>
      <w:docPartPr>
        <w:name w:val="4722CFFCB1EB420C93C9BDD76997FFB2"/>
        <w:category>
          <w:name w:val="General"/>
          <w:gallery w:val="placeholder"/>
        </w:category>
        <w:types>
          <w:type w:val="bbPlcHdr"/>
        </w:types>
        <w:behaviors>
          <w:behavior w:val="content"/>
        </w:behaviors>
        <w:guid w:val="{308FA37A-56B7-46B1-A8BB-E813CC37D18F}"/>
      </w:docPartPr>
      <w:docPartBody>
        <w:p w:rsidR="00DB0A85" w:rsidRDefault="00DB0A85">
          <w:r w:rsidRPr="007E4A7E">
            <w:rPr>
              <w:rStyle w:val="PlaceholderText"/>
            </w:rPr>
            <w:t>enter text</w:t>
          </w:r>
        </w:p>
      </w:docPartBody>
    </w:docPart>
    <w:docPart>
      <w:docPartPr>
        <w:name w:val="C3A962E4884E41028776BB2339CE5425"/>
        <w:category>
          <w:name w:val="General"/>
          <w:gallery w:val="placeholder"/>
        </w:category>
        <w:types>
          <w:type w:val="bbPlcHdr"/>
        </w:types>
        <w:behaviors>
          <w:behavior w:val="content"/>
        </w:behaviors>
        <w:guid w:val="{7D26B704-5E95-458F-8AE6-DD8A466B1C6E}"/>
      </w:docPartPr>
      <w:docPartBody>
        <w:p w:rsidR="00DB0A85" w:rsidRDefault="00DB0A85">
          <w:r w:rsidRPr="007E4A7E">
            <w:rPr>
              <w:rStyle w:val="PlaceholderText"/>
            </w:rPr>
            <w:t>enter text</w:t>
          </w:r>
        </w:p>
      </w:docPartBody>
    </w:docPart>
    <w:docPart>
      <w:docPartPr>
        <w:name w:val="50F9C6AB75F9486C9C458409E5CCA854"/>
        <w:category>
          <w:name w:val="General"/>
          <w:gallery w:val="placeholder"/>
        </w:category>
        <w:types>
          <w:type w:val="bbPlcHdr"/>
        </w:types>
        <w:behaviors>
          <w:behavior w:val="content"/>
        </w:behaviors>
        <w:guid w:val="{778803A7-3F82-45F1-9D8A-FD1DD6433EDD}"/>
      </w:docPartPr>
      <w:docPartBody>
        <w:p w:rsidR="00DB0A85" w:rsidRDefault="00DB0A85">
          <w:r w:rsidRPr="007E4A7E">
            <w:rPr>
              <w:rStyle w:val="PlaceholderText"/>
            </w:rPr>
            <w:t>choose an item (REQUIRED)</w:t>
          </w:r>
        </w:p>
      </w:docPartBody>
    </w:docPart>
    <w:docPart>
      <w:docPartPr>
        <w:name w:val="3972B5042DC04D62BB74FF629A4C1615"/>
        <w:category>
          <w:name w:val="General"/>
          <w:gallery w:val="placeholder"/>
        </w:category>
        <w:types>
          <w:type w:val="bbPlcHdr"/>
        </w:types>
        <w:behaviors>
          <w:behavior w:val="content"/>
        </w:behaviors>
        <w:guid w:val="{E683D1DA-DE48-4C27-A50F-557477AC3399}"/>
      </w:docPartPr>
      <w:docPartBody>
        <w:p w:rsidR="00DB0A85" w:rsidRDefault="00DB0A85">
          <w:r w:rsidRPr="007E4A7E">
            <w:rPr>
              <w:rStyle w:val="PlaceholderText"/>
            </w:rPr>
            <w:t>enter text</w:t>
          </w:r>
        </w:p>
      </w:docPartBody>
    </w:docPart>
    <w:docPart>
      <w:docPartPr>
        <w:name w:val="56258C63D6FF4911859DAA97251526B2"/>
        <w:category>
          <w:name w:val="General"/>
          <w:gallery w:val="placeholder"/>
        </w:category>
        <w:types>
          <w:type w:val="bbPlcHdr"/>
        </w:types>
        <w:behaviors>
          <w:behavior w:val="content"/>
        </w:behaviors>
        <w:guid w:val="{54D13663-F6DD-4C84-8E8F-3790F72A4103}"/>
      </w:docPartPr>
      <w:docPartBody>
        <w:p w:rsidR="00DB0A85" w:rsidRDefault="00DB0A85">
          <w:r w:rsidRPr="007E4A7E">
            <w:rPr>
              <w:rStyle w:val="PlaceholderText"/>
            </w:rPr>
            <w:t>enter text</w:t>
          </w:r>
        </w:p>
      </w:docPartBody>
    </w:docPart>
    <w:docPart>
      <w:docPartPr>
        <w:name w:val="973ACB627F2E465AB4AE8D44A1235D6B"/>
        <w:category>
          <w:name w:val="General"/>
          <w:gallery w:val="placeholder"/>
        </w:category>
        <w:types>
          <w:type w:val="bbPlcHdr"/>
        </w:types>
        <w:behaviors>
          <w:behavior w:val="content"/>
        </w:behaviors>
        <w:guid w:val="{FC136D5A-FF55-44F5-A835-552F724379D7}"/>
      </w:docPartPr>
      <w:docPartBody>
        <w:p w:rsidR="00DB0A85" w:rsidRDefault="00DB0A85">
          <w:r w:rsidRPr="007E4A7E">
            <w:rPr>
              <w:rStyle w:val="PlaceholderText"/>
            </w:rPr>
            <w:t>enter REQUIRED text</w:t>
          </w:r>
        </w:p>
      </w:docPartBody>
    </w:docPart>
    <w:docPart>
      <w:docPartPr>
        <w:name w:val="C2697270DC5E422E8D4F9C8E65B4B2FC"/>
        <w:category>
          <w:name w:val="General"/>
          <w:gallery w:val="placeholder"/>
        </w:category>
        <w:types>
          <w:type w:val="bbPlcHdr"/>
        </w:types>
        <w:behaviors>
          <w:behavior w:val="content"/>
        </w:behaviors>
        <w:guid w:val="{2974D4FA-9E74-4344-ADC9-81E5F2B2D55A}"/>
      </w:docPartPr>
      <w:docPartBody>
        <w:p w:rsidR="00DB0A85" w:rsidRDefault="00DB0A85">
          <w:r w:rsidRPr="007E4A7E">
            <w:rPr>
              <w:rStyle w:val="PlaceholderText"/>
            </w:rPr>
            <w:t>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sig w:usb0="00000003" w:usb1="00000000" w:usb2="00000000" w:usb3="00000000" w:csb0="00000001" w:csb1="00000000"/>
  </w:font>
  <w:font w:name="ITC New Baskerville Std">
    <w:altName w:val="Cambria"/>
    <w:panose1 w:val="00000000000000000000"/>
    <w:charset w:val="00"/>
    <w:family w:val="roman"/>
    <w:notTrueType/>
    <w:pitch w:val="variable"/>
    <w:sig w:usb0="800000AF" w:usb1="5000204A" w:usb2="00000000" w:usb3="00000000" w:csb0="00000001" w:csb1="00000000"/>
  </w:font>
  <w:font w:name="Times">
    <w:panose1 w:val="02020603050405020304"/>
    <w:charset w:val="00"/>
    <w:family w:val="roman"/>
    <w:notTrueType/>
    <w:pitch w:val="variable"/>
    <w:sig w:usb0="00000003" w:usb1="00000000" w:usb2="00000000" w:usb3="00000000" w:csb0="00000001" w:csb1="00000000"/>
  </w:font>
  <w:font w:name="Times LT Std">
    <w:altName w:val="Times New Roman"/>
    <w:panose1 w:val="00000000000000000000"/>
    <w:charset w:val="00"/>
    <w:family w:val="roman"/>
    <w:notTrueType/>
    <w:pitch w:val="variable"/>
    <w:sig w:usb0="00000003" w:usb1="00000000" w:usb2="00000000" w:usb3="00000000" w:csb0="00000001" w:csb1="00000000"/>
  </w:font>
  <w:font w:name="Times SC">
    <w:panose1 w:val="00000000000000000000"/>
    <w:charset w:val="00"/>
    <w:family w:val="roman"/>
    <w:notTrueType/>
    <w:pitch w:val="variable"/>
    <w:sig w:usb0="00000003" w:usb1="00000000" w:usb2="00000000" w:usb3="00000000" w:csb0="00000001" w:csb1="00000000"/>
  </w:font>
  <w:font w:name="NewCenturySchlbk">
    <w:altName w:val="Cambria"/>
    <w:panose1 w:val="00000000000000000000"/>
    <w:charset w:val="00"/>
    <w:family w:val="roman"/>
    <w:notTrueType/>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0A85"/>
    <w:rsid w:val="00890B88"/>
    <w:rsid w:val="00C26D08"/>
    <w:rsid w:val="00C27A47"/>
    <w:rsid w:val="00DB0A8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B0A85"/>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HarvardAnglia2008OfficeOnline.xsl" StyleName="Harvard - Anglia" Version="2008"/>
</file>

<file path=customXml/item2.xml><?xml version="1.0" encoding="utf-8"?>
<conversion.options xmlns="http://www.bna.com/gateway/conversion.options">
  <ns0:tables xmlns:ns0="http://www.bna.com/gateway/conversion.options" tag="smart"/>
</conversion.options>
</file>

<file path=customXml/item3.xml><?xml version="1.0" encoding="utf-8"?>
<document xmlns="http://www.bna.com/gateway/unit.start">
  <ns0:unit.start xmlns:ns0="http://www.bna.com/gateway/unit.start" copyright.owner="enter text" subpart.name="enter text" unit.code="main0010" unit.name="Chapter 10. Exclusions From and Defenses to Dilution Liability" folio="455" class.code="A" class.name="Book Body" bna.id.prefix="10" pdm.name="Chap10" part.num="2" part.name="Part II. Federal Dilution Law" publication.name="Trademark Dilution - Federal, State, and International Law, Second Edition" acct.code="TD2M20" date="2025-09-25" supplement="0" volume.num="1" service.code="td-book"/>
</document>
</file>

<file path=customXml/item4.xml><?xml version="1.0" encoding="utf-8"?>
<reference.service.codes xmlns="ReferenceServiceCodes">
  <dropdownlist>
    <listitem value="aacm-ref"/>
    <listitem value="about-ref"/>
    <listitem value="acctfa-ref"/>
    <listitem value="acbfp-ref"/>
    <listitem value="acrc-ref"/>
    <listitem value="ada-ref"/>
    <listitem value="adco-ref"/>
    <listitem value="adlaw-refadlawco-ref"/>
    <listitem value="adlawdig-ref"/>
    <listitem value="aicpa-ref"/>
    <listitem value="alrc-ref"/>
    <listitem value="alre-ref"/>
    <listitem value="apc-ref"/>
    <listitem value="apc2-ref"/>
    <listitem value="ar-ref"/>
    <listitem value="arbc-ref"/>
    <listitem value="arbcvendor-ref"/>
    <listitem value="arbdom-ref"/>
    <listitem value="arbtr-ref"/>
    <listitem value="astr-ref"/>
    <listitem value="atf-ref"/>
    <listitem value="atrc-ref"/>
    <listitem value="atre-ref"/>
    <listitem value="atst-ref"/>
    <listitem value="bacm-ref"/>
    <listitem value="bacw-ref"/>
    <listitem value="barc-ref"/>
    <listitem value="bas-ref"/>
    <listitem value="bbas-ref"/>
    <listitem value="bca-ref"/>
    <listitem value="bcast-ref"/>
    <listitem value="bctd-ref"/>
    <listitem value="beps-ref"/>
    <listitem value="beps2-ref"/>
    <listitem value="bkcbank-ref"/>
    <listitem value="bkcc-ref"/>
    <listitem value="bkccomp-ref"/>
    <listitem value="bkccredit-ref"/>
    <listitem value="bkcesc-ref"/>
    <listitem value="bkcest-ref"/>
    <listitem value="bkcdigic-ref"/>
    <listitem value="bkcfees-ref"/>
    <listitem value="bkcfls-ref"/>
    <listitem value="bkcgift-ref"/>
    <listitem value="bkcgllr-ref"/>
    <listitem value="bkcisales-ref"/>
    <listitem value="bkclbrok-ref"/>
    <listitem value="bkclcards-ref"/>
    <listitem value="bkclcoll-ref"/>
    <listitem value="bkclcomm-ref"/>
    <listitem value="bkcldebt-ref"/>
    <listitem value="bkclins-ref"/>
    <listitem value="bkclorig-ref"/>
    <listitem value="bkclpayd-ref"/>
    <listitem value="bkclrefnd-ref"/>
    <listitem value="bkclsales-ref"/>
    <listitem value="bkclserv-ref"/>
    <listitem value="bkclsmall-ref"/>
    <listitem value="bkclspec-ref"/>
    <listitem value="bkclstu-ref"/>
    <listitem value="bkcltitl-ref"/>
    <listitem value="bkcltrans-ref"/>
    <listitem value="bkcmontr-ref"/>
    <listitem value="bkcmort-ref"/>
    <listitem value="bkcoper-ref"/>
    <listitem value="bkcudap-ref"/>
    <listitem value="bkcusry-ref"/>
    <listitem value="bkrp-ref"/>
    <listitem value="bkrpc-ref"/>
    <listitem value="blaw-ref"/>
    <listitem value="blawcoa-ref"/>
    <listitem value="blawdm-ref"/>
    <listitem value="blawln-ref"/>
    <listitem value="blawls-ref"/>
    <listitem value="blawpdf-ref"/>
    <listitem value="blawpg-ref"/>
    <listitem value="blawpv-ref"/>
    <listitem value="blawsp-ref"/>
    <listitem value="blawtr-ref"/>
    <listitem value="blenvpdf-ref"/>
    <listitem value="blfa-ref"/>
    <listitem value="blgovpdf-ref"/>
    <listitem value="blre-ref"/>
    <listitem value="bltaxpdf-ref"/>
    <listitem value="bna-ref"/>
    <listitem value="bnahndbk-ref"/>
    <listitem value="bpc-ref"/>
    <listitem value="bpfa-ref"/>
    <listitem value="bppi-ref"/>
    <listitem value="bppt-ref"/>
    <listitem value="bprc-ref"/>
    <listitem value="bpre-ref"/>
    <listitem value="bpse-ref"/>
    <listitem value="bsty-ref"/>
    <listitem value="btac-ref"/>
    <listitem value="btt-ref"/>
    <listitem value="btta-ref"/>
    <listitem value="bwd-ref"/>
    <listitem value="cable-ref"/>
    <listitem value="carn-ref"/>
    <listitem value="cbc-ref"/>
    <listitem value="cbg-ref"/>
    <listitem value="cblw-ref"/>
    <listitem value="cbn-ref"/>
    <listitem value="cbnco-ref"/>
    <listitem value="cbp-ref"/>
    <listitem value="cbtt-ref"/>
    <listitem value="cccg-ref"/>
    <listitem value="ccl-ref"/>
    <listitem value="cclw-ref"/>
    <listitem value="ccr-ref"/>
    <listitem value="celulr-ref"/>
    <listitem value="cfpb-ref"/>
    <listitem value="cfr-ref"/>
    <listitem value="cglw-ref"/>
    <listitem value="chc-ref"/>
    <listitem value="chem-ref"/>
    <listitem value="cheme-ref"/>
    <listitem value="cilw-ref"/>
    <listitem value="clrc-ref"/>
    <listitem value="clscbus-ref"/>
    <listitem value="clscatr-ref"/>
    <listitem value="clscsec-ref"/>
    <listitem value="clst-ref"/>
    <listitem value="cmg-ref"/>
    <listitem value="cmp-ref"/>
    <listitem value="cms-ref"/>
    <listitem value="comrg-ref"/>
    <listitem value="comrgco-ref"/>
    <listitem value="comrge-ref"/>
    <listitem value="comrul-ref"/>
    <listitem value="coso-ref"/>
    <listitem value="cplw-ref"/>
    <listitem value="cpre-ref"/>
    <listitem value="ctr-ref"/>
    <listitem value="darb-ref"/>
    <listitem value="ddee-ref"/>
    <listitem value="ddeelw-ref"/>
    <listitem value="delaw-ref"/>
    <listitem value="der-ref"/>
    <listitem value="doj-ref"/>
    <listitem value="dol-ref"/>
    <listitem value="eacw-ref"/>
    <listitem value="ealw-ref"/>
    <listitem value="ebc-ref"/>
    <listitem value="ebcco-ref"/>
    <listitem value="eblw-ref"/>
    <listitem value="ecan-ref"/>
    <listitem value="ecc-ref"/>
    <listitem value="ecel-ref"/>
    <listitem value="ecfr-ref"/>
    <listitem value="ecg-ref"/>
    <listitem value="ecj-ref"/>
    <listitem value="eclr-ref"/>
    <listitem value="eclw-ref"/>
    <listitem value="econ-ref"/>
    <listitem value="edg-ref"/>
    <listitem value="edg2-ref"/>
    <listitem value="edge-ref"/>
    <listitem value="edlw-ref"/>
    <listitem value="edrc-ref"/>
    <listitem value="edre-ref"/>
    <listitem value="eeo-ref"/>
    <listitem value="eg-ref"/>
    <listitem value="egcd-ref"/>
    <listitem value="eglw-ref"/>
    <listitem value="ehsdsn-ref"/>
    <listitem value="ehsgo-ref"/>
    <listitem value="elcd-ref"/>
    <listitem value="eldvd-ref"/>
    <listitem value="emg-ref"/>
    <listitem value="ensl-ref"/>
    <listitem value="ensr-ref"/>
    <listitem value="erco-ref"/>
    <listitem value="erf-ref"/>
    <listitem value="erfe-ref"/>
    <listitem value="erlt-ref"/>
    <listitem value="erltr-ref"/>
    <listitem value="erltsr-ref"/>
    <listitem value="erm-ref"/>
    <listitem value="esfm-ref"/>
    <listitem value="esfr-ref"/>
    <listitem value="eslw-ref"/>
    <listitem value="esoutlook-ref"/>
    <listitem value="esrgtr-ref"/>
    <listitem value="esst-ref"/>
    <listitem value="etcc-ref"/>
    <listitem value="etslw-ref"/>
    <listitem value="eulw-ref"/>
    <listitem value="eusc-ref"/>
    <listitem value="excc-ref"/>
    <listitem value="exgw-ref"/>
    <listitem value="fasb-ref"/>
    <listitem value="fasbarc-ref"/>
    <listitem value="fasbpc-ref"/>
    <listitem value="fccrcd-ref"/>
    <listitem value="fdfa-ref"/>
    <listitem value="fdfl-ref"/>
    <listitem value="fdic-ref"/>
    <listitem value="fdpp-ref"/>
    <listitem value="fdsl-ref"/>
    <listitem value="feddec-ref"/>
    <listitem value="fep-ref"/>
    <listitem value="fepco-ref"/>
    <listitem value="fig-ref"/>
    <listitem value="finra-ref"/>
    <listitem value="fleg-ref"/>
    <listitem value="flegtr-ref"/>
    <listitem value="flex-ref"/>
    <listitem value="fllt-ref"/>
    <listitem value="flltr-ref"/>
    <listitem value="flltsr-ref"/>
    <listitem value="flr-ref"/>
    <listitem value="fmine-ref"/>
    <listitem value="fminee-ref"/>
    <listitem value="fmla-ref"/>
    <listitem value="foia-ref"/>
    <listitem value="form-ref"/>
    <listitem value="fr-ref"/>
    <listitem value="frcom-ref"/>
    <listitem value="fsoc-ref"/>
    <listitem value="gasb-ref"/>
    <listitem value="gebwd-ref"/>
    <listitem value="gelw-ref"/>
    <listitem value="gin-ref"/>
    <listitem value="gpd-ref"/>
    <listitem value="gtf-ref"/>
    <listitem value="gtg-ref"/>
    <listitem value="gtg2-ref"/>
    <listitem value="harc-ref"/>
    <listitem value="haz-ref"/>
    <listitem value="haze-ref"/>
    <listitem value="hblw-ref"/>
    <listitem value="hbss-ref"/>
    <listitem value="hccg-ref"/>
    <listitem value="hccw-ref"/>
    <listitem value="hesw-ref"/>
    <listitem value="hhs-ref"/>
    <listitem value="hlaw-ref"/>
    <listitem value="hlcfraud-ref"/>
    <listitem value="hlchosp-ref"/>
    <listitem value="hlcinsgen-ref"/>
    <listitem value="hlcinsman-ref"/>
    <listitem value="hlcitech-ref"/>
    <listitem value="hlcpharma-ref"/>
    <listitem value="hlcpriv-ref"/>
    <listitem value="hlcprp-ref"/>
    <listitem value="hlfa-ref"/>
    <listitem value="hlrc-ref"/>
    <listitem value="hlre-ref"/>
    <listitem value="hlst-ref"/>
    <listitem value="hrcc-ref"/>
    <listitem value="hrcd-ref"/>
    <listitem value="hrchkf-ref"/>
    <listitem value="hrchks-ref"/>
    <listitem value="hrcp-ref"/>
    <listitem value="hrdsn-ref"/>
    <listitem value="hre-ref"/>
    <listitem value="hrfls-ref"/>
    <listitem value="hrgw-ref"/>
    <listitem value="hrhcc-ref"/>
    <listitem value="hrin-ref"/>
    <listitem value="hrintl-ref"/>
    <listitem value="hrlw-ref"/>
    <listitem value="hrpb-ref"/>
    <listitem value="hrpg-ref"/>
    <listitem value="hrrc-ref"/>
    <listitem value="hrre-ref"/>
    <listitem value="hrsg-ref"/>
    <listitem value="hrsqr-ref"/>
    <listitem value="hrst-ref"/>
    <listitem value="hrtt-ref"/>
    <listitem value="hsbt-ref"/>
    <listitem value="hwg-ref"/>
    <listitem value="ia-ref"/>
    <listitem value="iasb-ref"/>
    <listitem value="ibfd-ref"/>
    <listitem value="icr-ref"/>
    <listitem value="idsn-ref"/>
    <listitem value="ier-ref"/>
    <listitem value="ierco-ref"/>
    <listitem value="ilr-ref"/>
    <listitem value="ilrc-ref"/>
    <listitem value="ilrco-ref"/>
    <listitem value="ilre-ref"/>
    <listitem value="ilrpmb-ref"/>
    <listitem value="iner-ref"/>
    <listitem value="ipl-ref"/>
    <listitem value="iplcb-ref"/>
    <listitem value="iplw-ref"/>
    <listitem value="ippt-ref"/>
    <listitem value="iprc-ref"/>
    <listitem value="ipre-ref"/>
    <listitem value="ipsrc-ref"/>
    <listitem value="ipydsn-ref"/>
    <listitem value="irs-ref"/>
    <listitem value="itax-ref"/>
    <listitem value="itc-ref"/>
    <listitem value="itlw-ref"/>
    <listitem value="itr-ref"/>
    <listitem value="itrc-ref"/>
    <listitem value="itrco-ref"/>
    <listitem value="itre-ref"/>
    <listitem value="jcr-ref"/>
    <listitem value="josh-ref"/>
    <listitem value="la-ref"/>
    <listitem value="laco-ref"/>
    <listitem value="lbpwtr-ref"/>
    <listitem value="lea-ref"/>
    <listitem value="leb-ref"/>
    <listitem value="lec-ref"/>
    <listitem value="leemp-ref"/>
    <listitem value="leeo-ref"/>
    <listitem value="leg-ref"/>
    <listitem value="leh-ref"/>
    <listitem value="lela-ref"/>
    <listitem value="lelr-ref"/>
    <listitem value="lels-ref"/>
    <listitem value="lelw-ref"/>
    <listitem value="lerc-ref"/>
    <listitem value="lere-ref"/>
    <listitem value="les-ref"/>
    <listitem value="let-ref"/>
    <listitem value="lest-ref"/>
    <listitem value="lew-ref"/>
    <listitem value="local-ref"/>
    <listitem value="lorc-ref"/>
    <listitem value="lore-ref"/>
    <listitem value="lqrc-ref"/>
    <listitem value="lr-ref"/>
    <listitem value="lrmsd-ref"/>
    <listitem value="lrrmco-ref"/>
    <listitem value="lrx-ref"/>
    <listitem value="mbca-ref"/>
    <listitem value="medco-ref"/>
    <listitem value="medw-ref"/>
    <listitem value="miscdec-ref"/>
    <listitem value="mlirn-ref"/>
    <listitem value="mm-ref"/>
    <listitem value="mopc-ref"/>
    <listitem value="mope-ref"/>
    <listitem value="mopw-ref"/>
    <listitem value="msrb-ref"/>
    <listitem value="nada-ref"/>
    <listitem value="nasdaq-ref"/>
    <listitem value="nath-ref"/>
    <listitem value="nyse-ref"/>
    <listitem value="occ-ref"/>
    <listitem value="ominee-ref"/>
    <listitem value="osh-ref"/>
    <listitem value="oshco-ref"/>
    <listitem value="oshe-ref"/>
    <listitem value="oslw-ref"/>
    <listitem value="osm-ref"/>
    <listitem value="ossl-ref"/>
    <listitem value="ossr-ref"/>
    <listitem value="ow-ref"/>
    <listitem value="pag-ref"/>
    <listitem value="pbgc-ref"/>
    <listitem value="pcaob-ref"/>
    <listitem value="pcg-ref"/>
    <listitem value="pcmt-ref"/>
    <listitem value="pdscp-ref"/>
    <listitem value="pdswr-ref"/>
    <listitem value="pl-ref"/>
    <listitem value="plcu-ref"/>
    <listitem value="pm-ref"/>
    <listitem value="pol-ref"/>
    <listitem value="pq2co-ref"/>
    <listitem value="pqco-ref"/>
    <listitem value="pro1-ref"/>
    <listitem value="pro2-ref"/>
    <listitem value="psdoc-ref"/>
    <listitem value="psdocop-ref"/>
    <listitem value="pslr-ref"/>
    <listitem value="pst-ref"/>
    <listitem value="pstech-ref"/>
    <listitem value="pstrain-ref"/>
    <listitem value="ptabtr-ref"/>
    <listitem value="pvrc-ref"/>
    <listitem value="pvre-ref"/>
    <listitem value="pvsec-ref"/>
    <listitem value="pvspp-ref"/>
    <listitem value="pvst-ref"/>
    <listitem value="pwatch-ref"/>
    <listitem value="pydsn-ref"/>
    <listitem value="pyirccn-ref"/>
    <listitem value="pylw-ref"/>
    <listitem value="rag-ref"/>
    <listitem value="regsum-ref"/>
    <listitem value="ring-ref"/>
    <listitem value="rkpg-ref"/>
    <listitem value="rkpg2-ref"/>
    <listitem value="scan-ref"/>
    <listitem value="sctps-ref"/>
    <listitem value="sec-ref"/>
    <listitem value="secfr-ref"/>
    <listitem value="secm-ref"/>
    <listitem value="secrc-ref"/>
    <listitem value="sfposter-ref"/>
    <listitem value="sfrc-ref"/>
    <listitem value="sldvd-ref"/>
    <listitem value="sll-ref"/>
    <listitem value="smc-ref"/>
    <listitem value="smlr-ref"/>
    <listitem value="smst-ref"/>
    <listitem value="spgd-ref"/>
    <listitem value="splw-ref"/>
    <listitem value="spse-ref"/>
    <listitem value="sqrc-ref"/>
    <listitem value="srpg-ref"/>
    <listitem value="ssl-ref"/>
    <listitem value="sstx-ref"/>
    <listitem value="stadec-ref"/>
    <listitem value="staform-ref"/>
    <listitem value="stag-ref"/>
    <listitem value="state-ref"/>
    <listitem value="statecb-ref"/>
    <listitem value="stbillsehs-ref"/>
    <listitem value="stcon-ref"/>
    <listitem value="stegt-ref"/>
    <listitem value="stegtarc-ref"/>
    <listitem value="stleg-ref"/>
    <listitem value="stlegdig-ref"/>
    <listitem value="stxdtr-ref"/>
    <listitem value="surv-ref"/>
    <listitem value="tafc-ref"/>
    <listitem value="telerpts-ref"/>
    <listitem value="terc-ref"/>
    <listitem value="tmcain-ref"/>
    <listitem value="tmci-ref"/>
    <listitem value="tmcit-ref"/>
    <listitem value="tmcit2-ref"/>
    <listitem value="tmcitarc-ref"/>
    <listitem value="tmcitncb-ref"/>
    <listitem value="tmcn-ref"/>
    <listitem value="tmcsf-ref"/>
    <listitem value="tmcss-ref"/>
    <listitem value="tmdiag-ref"/>
    <listitem value="tmel-ref"/>
    <listitem value="tmelec-ref"/>
    <listitem value="tmextn-ref"/>
    <listitem value="tmextn2-ref"/>
    <listitem value="tmextnarc-ref"/>
    <listitem value="tmforms-ref"/>
    <listitem value="tmformsarc-ref"/>
    <listitem value="tmgn-ref"/>
    <listitem value="tmgo-ref"/>
    <listitem value="tmgp-ref"/>
    <listitem value="tmhc-ref"/>
    <listitem value="tmiit-ref"/>
    <listitem value="tmiit2-ref"/>
    <listitem value="tmiitarc-ref"/>
    <listitem value="tmintforms-ref"/>
    <listitem value="tmirccn-ref"/>
    <listitem value="tmise-ref"/>
    <listitem value="tmiwt-ref"/>
    <listitem value="tmiwt2-ref"/>
    <listitem value="tmlbl-ref"/>
    <listitem value="tmleg-ref"/>
    <listitem value="tmnxc-ref"/>
    <listitem value="tmnxsu-ref"/>
    <listitem value="tmnxt-ref"/>
    <listitem value="tmpg-ref"/>
    <listitem value="tmprtn-ref"/>
    <listitem value="tmprtn2-ref"/>
    <listitem value="tmprtnarc-ref"/>
    <listitem value="tmps-ref"/>
    <listitem value="tmpten-ref"/>
    <listitem value="tms-ref"/>
    <listitem value="tmsci-ref"/>
    <listitem value="tmscl-ref"/>
    <listitem value="tmsd-ref"/>
    <listitem value="tmsh-ref"/>
    <listitem value="tmslarc-ref"/>
    <listitem value="tmslm-ref"/>
    <listitem value="tmsr-ref"/>
    <listitem value="tmsrarc-ref"/>
    <listitem value="tmss-ref"/>
    <listitem value="tmstt-ref"/>
    <listitem value="tmsu-ref"/>
    <listitem value="tmsu2-ref"/>
    <listitem value="tmsuarc-ref"/>
    <listitem value="tmtcl-ref"/>
    <listitem value="tmupn-ref"/>
    <listitem value="tmxto-ref"/>
    <listitem value="tools-ref"/>
    <listitem value="tpcdl-ref"/>
    <listitem value="tpn-ref"/>
    <listitem value="tprl-ref"/>
    <listitem value="tpsfa-ref"/>
    <listitem value="trak-ref"/>
    <listitem value="trak2-ref"/>
    <listitem value="trdi-ref"/>
    <listitem value="ttb-ref"/>
    <listitem value="txpg-ref"/>
    <listitem value="txtr-ref"/>
    <listitem value="txtri-ref"/>
    <listitem value="txtri2-ref"/>
    <listitem value="txtrpri-ref"/>
    <listitem value="ulr-ref"/>
    <listitem value="urlw-ref"/>
    <listitem value="usc-ref"/>
    <listitem value="uscarc-ref"/>
    <listitem value="uslw-ref"/>
    <listitem value="vatn-ref"/>
    <listitem value="vstr-ref"/>
    <listitem value="wccd-ref"/>
    <listitem value="webw-ref"/>
    <listitem value="wh-ref"/>
    <listitem value="wh2co-ref"/>
    <listitem value="whco-ref"/>
    <listitem value="whm-ref"/>
    <listitem value="wmg-ref"/>
    <listitem value="wmg2-ref"/>
    <listitem value="wpc-ref"/>
    <listitem value="wpc2-ref"/>
    <listitem value="wrls-ref"/>
    <listitem value="wrr-ref"/>
    <listitem value="xclw-ref"/>
    <listitem value="xcpc-ref"/>
    <listitem value="xpdt-ref"/>
    <listitem value="xrm-ref"/>
  </dropdownlist>
</reference.service.codes>
</file>

<file path=customXml/item5.xml><?xml version="1.0" encoding="utf-8"?>
<book.service.codes xmlns="BookServiceCodes">
  <dropdownlist>
    <listitem value="aca-book"/>
    <listitem value="aclc-book"/>
    <listitem value="adel-book"/>
    <listitem value="adrel-book"/>
    <listitem value="aetr-book"/>
    <listitem value="afl-book"/>
    <listitem value="ald-book"/>
    <listitem value="apc-book"/>
    <listitem value="apsf-book"/>
    <listitem value="arb18-book"/>
    <listitem value="arb19-book"/>
    <listitem value="bam-book"/>
    <listitem value="bfc-book"/>
    <listitem value="biot-book"/>
    <listitem value="bkyov-book"/>
    <listitem value="bkyp-book"/>
    <listitem value="blm-book"/>
    <listitem value="bna-book"/>
    <listitem value="bplr-book"/>
    <listitem value="cbglf-book"/>
    <listitem value="cbh-book"/>
    <listitem value="cdpat-book"/>
    <listitem value="cfcjpp-book"/>
    <listitem value="cflc-book"/>
    <listitem value="cgdl-book"/>
    <listitem value="cic-book"/>
    <listitem value="cilel-book"/>
    <listitem value="clcdp-book"/>
    <listitem value="cld-book"/>
    <listitem value="cle-book"/>
    <listitem value="clwva-book"/>
    <listitem value="cmb-book"/>
    <listitem value="cnc-book"/>
    <listitem value="colp-book"/>
    <listitem value="cps1-book"/>
    <listitem value="cps61-book"/>
    <listitem value="cps63-book"/>
    <listitem value="cps67-book"/>
    <listitem value="cps68-book"/>
    <listitem value="cps75-book"/>
    <listitem value="cps88-book"/>
    <listitem value="crbc-book"/>
    <listitem value="cst-book"/>
    <listitem value="dat-book"/>
    <listitem value="dcalfc-book"/>
    <listitem value="dda-book"/>
    <listitem value="ddw-book"/>
    <listitem value="dec-book"/>
    <listitem value="desi-book"/>
    <listitem value="dlit-book"/>
    <listitem value="dll-book"/>
    <listitem value="dolfi-book"/>
    <listitem value="dpl-book"/>
    <listitem value="dsfc-book"/>
    <listitem value="dulg-book"/>
    <listitem value="ebl-book"/>
    <listitem value="eclas-book"/>
    <listitem value="edd-book"/>
    <listitem value="ediel-book"/>
    <listitem value="edcl-book"/>
    <listitem value="edl-book"/>
    <listitem value="edpf-book"/>
    <listitem value="edy-book"/>
    <listitem value="efl-book"/>
    <listitem value="ehl-book"/>
    <listitem value="eipl-book"/>
    <listitem value="el-book"/>
    <listitem value="elc-book"/>
    <listitem value="elcr-book"/>
    <listitem value="emp-book"/>
    <listitem value="epc-book"/>
    <listitem value="erisadl-book"/>
    <listitem value="err-book"/>
    <listitem value="esp-book"/>
    <listitem value="etpg-book"/>
    <listitem value="eupl-book"/>
    <listitem value="evd-book"/>
    <listitem value="fah-book"/>
    <listitem value="fap-book"/>
    <listitem value="fcawl-book"/>
    <listitem value="ffapl-book"/>
    <listitem value="ffua-book"/>
    <listitem value="fhcdl-book"/>
    <listitem value="fiflp-book"/>
    <listitem value="fitic-book"/>
    <listitem value="flfs-book"/>
    <listitem value="flsa-book"/>
    <listitem value="fmla-book"/>
    <listitem value="fotn-book"/>
    <listitem value="frd-book"/>
    <listitem value="ftecorp-book"/>
    <listitem value="fteind-book"/>
    <listitem value="ftepart-book"/>
    <listitem value="ftescorp-book"/>
    <listitem value="ftl-book"/>
    <listitem value="gdttc-book"/>
    <listitem value="gdttii-book"/>
    <listitem value="gep-book"/>
    <listitem value="gg-book"/>
    <listitem value="gisod-book"/>
    <listitem value="gof-book"/>
    <listitem value="gpl-book"/>
    <listitem value="hadrw-book"/>
    <listitem value="haw-book"/>
    <listitem value="hcf-book"/>
    <listitem value="hcylc-book"/>
    <listitem value="hee-book"/>
    <listitem value="heg-book"/>
    <listitem value="hlbs1500-book"/>
    <listitem value="hlbs2100-book"/>
    <listitem value="hlbs2300-book"/>
    <listitem value="hlbs2400-book"/>
    <listitem value="hlbs2600-book"/>
    <listitem value="hlbs2650-book"/>
    <listitem value="hlbs2800-book"/>
    <listitem value="hlbs2900-book"/>
    <listitem value="hlbs3300-book"/>
    <listitem value="hop-book"/>
    <listitem value="hpplac-book"/>
    <listitem value="hrcc-book"/>
    <listitem value="htcb-book"/>
    <listitem value="iedcm-book"/>
    <listitem value="igai-book"/>
    <listitem value="iipd-book"/>
    <listitem value="ile-book"/>
    <listitem value="ilfg-book"/>
    <listitem value="ilu337-book"/>
    <listitem value="ipl-book"/>
    <listitem value="iplc-book"/>
    <listitem value="ipsil-book"/>
    <listitem value="ipt-book"/>
    <listitem value="iptt-book"/>
    <listitem value="irc-book"/>
    <listitem value="isa-book"/>
    <listitem value="ishc-book"/>
    <listitem value="jcst-book"/>
    <listitem value="labp-book"/>
    <listitem value="lacma-book"/>
    <listitem value="ladh-book"/>
    <listitem value="lana-book"/>
    <listitem value="lapga-book"/>
    <listitem value="lbd-book"/>
    <listitem value="lfgp-book"/>
    <listitem value="llcbps-book"/>
    <listitem value="lml-book"/>
    <listitem value="lopm-book"/>
    <listitem value="lpdi-book"/>
    <listitem value="lptsda-book"/>
    <listitem value="lsfl-book"/>
    <listitem value="lulr-book"/>
    <listitem value="mapc-book"/>
    <listitem value="mcl-book"/>
    <listitem value="mdbsc-book"/>
    <listitem value="mdedl-book"/>
    <listitem value="meip-book"/>
    <listitem value="mlprco-book "/>
    <listitem value="naat-book"/>
    <listitem value="net-book"/>
    <listitem value="nlc-book"/>
    <listitem value="nlrr-book"/>
    <listitem value="nwic-book"/>
    <listitem value="ops-book"/>
    <listitem value="oshl-book"/>
    <listitem value="paaa-book"/>
    <listitem value="paed-book"/>
    <listitem value="paia-book"/>
    <listitem value="papc-book"/>
    <listitem value="patstan-book"/>
    <listitem value="pbcr-book"/>
    <listitem value="pce-book"/>
    <listitem value="pcmt-book"/>
    <listitem value="pda-book"/>
    <listitem value="pel-book"/>
    <listitem value="pesi-book"/>
    <listitem value="pfc-book"/>
    <listitem value="pfo-book"/>
    <listitem value="pgfafl-book"/>
    <listitem value="pgpp-book"/>
    <listitem value="pgofacsc-book"/>
    <listitem value="pjae-book"/>
    <listitem value="phrm-book"/>
    <listitem value="pir-book"/>
    <listitem value="plp-book"/>
    <listitem value="pls-book"/>
    <listitem value="ppat-book"/>
    <listitem value="ppla-book"/>
    <listitem value="pppp-book"/>
    <listitem value="pro1-book"/>
    <listitem value="pro2-book"/>
    <listitem value="pswh-book"/>
    <listitem value="ptabh-book"/>
    <listitem value="ptcl-book"/>
    <listitem value="ptcr-book"/>
    <listitem value="qeh-book"/>
    <listitem value="rcci-book"/>
    <listitem value="rctse-book"/>
    <listitem value="rgi-book"/>
    <listitem value="rif-book"/>
    <listitem value="rla-book"/>
    <listitem value="rpe-book"/>
    <listitem value="scp-book"/>
    <listitem value="sead-book"/>
    <listitem value="sps203-book"/>
    <listitem value="srp-book"/>
    <listitem value="ssfs-book"/>
    <listitem value="sti-book"/>
    <listitem value="tcs409a-book"/>
    <listitem value="td-book"/>
    <listitem value="teelm-book"/>
    <listitem value="tei-book"/>
    <listitem value="tic-book"/>
    <listitem value="tir-book"/>
    <listitem value="tlp-book"/>
    <listitem value="tmftg-book"/>
    <listitem value="tmftp-book"/>
    <listitem value="tmitg-book"/>
    <listitem value="tpt-book"/>
    <listitem value="trp-book"/>
    <listitem value="tslip-book"/>
    <listitem value="tss-book"/>
    <listitem value="tttp-book"/>
    <listitem value="ucipp-book"/>
    <listitem value="ueus-book"/>
    <listitem value="userra-book"/>
    <listitem value="usmt-book"/>
    <listitem value="vvil-book"/>
    <listitem value="vvp-book"/>
    <listitem value="waa-book"/>
    <listitem value="wan-book"/>
    <listitem value="wds-book"/>
    <listitem value="whl-book"/>
    <listitem value="wilbb-book"/>
    <listitem value="wilbf-book"/>
    <listitem value="wilfsarcw-book"/>
    <listitem value="willsh-book"/>
    <listitem value="wilmmlr-book"/>
    <listitem value="wilpb-book"/>
    <listitem value="wilrws-book"/>
    <listitem value="wiltpb-book"/>
    <listitem value="wlrd-book"/>
    <listitem value="wpd-book"/>
    <listitem value="wphl-book"/>
    <listitem value="wppg-book"/>
  </dropdownlist>
</book.service.codes>
</file>

<file path=customXml/item6.xml><?xml version="1.0" encoding="utf-8"?>
<portfolio.service.codes xmlns="PortfolioServiceCodes">
  <dropDownList>
    <listItem displayText="appe-por" value="appe-por"/>
    <listItem displayText="appi-por" value="appi-por"/>
    <listItem displayText="apps-por" value="apps-por"/>
    <listItem displayText="bps-por" value="bps-por"/>
    <listItem displayText="bna-por" value="bna-por"/>
    <listItem displayText="ccl-por" value="ccl-por"/>
    <listItem displayText="cgm-por" value="cgm-por"/>
    <listItem displayText="cps-por" value="cps-por"/>
    <listItem displayText="cpssp-por" value="cpssp-por"/>
    <listItem displayText="edis-por" value="edis-por"/>
    <listItem displayText="egt-por" value="egt-por"/>
    <listItem displayText="fip-por" value="fip-por"/>
    <listItem displayText="hlbs-por" value="hlbs-por"/>
    <listItem displayText="ipa-por" value="ipa-por"/>
    <listItem displayText="lps-por" value="lps-por"/>
    <listItem displayText="pro2-por" value="pro2-por"/>
    <listItem displayText="pvl-por" value="pvl-por"/>
    <listItem displayText="sps-por" value="sps-por"/>
    <listItem displayText="surf-por" value="surf-por"/>
    <listItem displayText="tmcp-por" value="tmcp-por"/>
    <listItem displayText="tmet-por" value="tmet-por"/>
    <listItem displayText="tmip-por" value="tmip-por"/>
    <listItem displayText="tmre-por" value="tmre-por"/>
    <listItem displayText="tms-por" value="tms-por"/>
    <listItem displayText="tmtr-por" value="tmtr-por"/>
    <listItem displayText="tmus-por" value="tmus-por"/>
    <listItem displayText="tps-por" value="tps-por"/>
  </dropDownList>
</portfolio.service.codes>
</file>

<file path=customXml/itemProps1.xml><?xml version="1.0" encoding="utf-8"?>
<ds:datastoreItem xmlns:ds="http://schemas.openxmlformats.org/officeDocument/2006/customXml" ds:itemID="{6FB45861-F80D-4D21-8271-FF104E2A1965}">
  <ds:schemaRefs>
    <ds:schemaRef ds:uri="http://schemas.openxmlformats.org/officeDocument/2006/bibliography"/>
  </ds:schemaRefs>
</ds:datastoreItem>
</file>

<file path=customXml/itemProps2.xml><?xml version="1.0" encoding="utf-8"?>
<ds:datastoreItem xmlns:ds="http://schemas.openxmlformats.org/officeDocument/2006/customXml" ds:itemID="{DADA3C72-C4A8-40A7-A93D-753FF12AADFE}">
  <ds:schemaRefs>
    <ds:schemaRef ds:uri="http://www.bna.com/gateway/conversion.options"/>
  </ds:schemaRefs>
</ds:datastoreItem>
</file>

<file path=customXml/itemProps3.xml><?xml version="1.0" encoding="utf-8"?>
<ds:datastoreItem xmlns:ds="http://schemas.openxmlformats.org/officeDocument/2006/customXml" ds:itemID="{B04FCA99-13B0-422B-ADC9-9491644FA79D}">
  <ds:schemaRefs>
    <ds:schemaRef ds:uri="http://www.bna.com/gateway/unit.start"/>
  </ds:schemaRefs>
</ds:datastoreItem>
</file>

<file path=customXml/itemProps4.xml><?xml version="1.0" encoding="utf-8"?>
<ds:datastoreItem xmlns:ds="http://schemas.openxmlformats.org/officeDocument/2006/customXml" ds:itemID="{88E47CC7-89B1-4334-9439-A1F1C1083F4F}">
  <ds:schemaRefs>
    <ds:schemaRef ds:uri="ReferenceServiceCodes"/>
  </ds:schemaRefs>
</ds:datastoreItem>
</file>

<file path=customXml/itemProps5.xml><?xml version="1.0" encoding="utf-8"?>
<ds:datastoreItem xmlns:ds="http://schemas.openxmlformats.org/officeDocument/2006/customXml" ds:itemID="{438364F0-8022-49DD-ACD0-F4F06AB21D4B}">
  <ds:schemaRefs>
    <ds:schemaRef ds:uri="BookServiceCodes"/>
  </ds:schemaRefs>
</ds:datastoreItem>
</file>

<file path=customXml/itemProps6.xml><?xml version="1.0" encoding="utf-8"?>
<ds:datastoreItem xmlns:ds="http://schemas.openxmlformats.org/officeDocument/2006/customXml" ds:itemID="{25203738-0C39-41F2-B232-E9DAD00FD52D}">
  <ds:schemaRefs>
    <ds:schemaRef ds:uri="PortfolioServiceCodes"/>
  </ds:schemaRefs>
</ds:datastoreItem>
</file>

<file path=docMetadata/LabelInfo.xml><?xml version="1.0" encoding="utf-8"?>
<clbl:labelList xmlns:clbl="http://schemas.microsoft.com/office/2020/mipLabelMetadata">
  <clbl:label id="{f786616f-5bb4-45d1-b9c4-7a19bded0f1d}" enabled="1" method="Standard" siteId="{97be21fd-c601-4b16-9920-f5accc69da65}" contentBits="0" removed="0"/>
</clbl:labelList>
</file>

<file path=docProps/app.xml><?xml version="1.0" encoding="utf-8"?>
<Properties xmlns="http://schemas.openxmlformats.org/officeDocument/2006/extended-properties" xmlns:vt="http://schemas.openxmlformats.org/officeDocument/2006/docPropsVTypes">
  <Template>BPub_Prep</Template>
  <TotalTime>0</TotalTime>
  <Pages>71</Pages>
  <Words>30422</Words>
  <Characters>162087</Characters>
  <Application>Microsoft Office Word</Application>
  <DocSecurity>0</DocSecurity>
  <Lines>1350</Lines>
  <Paragraphs>384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192125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2025-09-25T20:45:00Z</dcterms:created>
  <dcterms:modified xsi:type="dcterms:W3CDTF">2025-10-07T19:18:00Z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3.47</vt:lpwstr>
  </property>
  <property fmtid="{D5CDD505-2E9C-101B-9397-08002B2CF9AE}" pid="3" name="DocType">
    <vt:lpwstr>book</vt:lpwstr>
  </property>
</Properties>
</file>