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B90CA0" w14:textId="77777777" w:rsidR="00BC54C2" w:rsidRPr="00BC54C2" w:rsidRDefault="0011736D" w:rsidP="00EC7A39">
      <w:pPr>
        <w:pStyle w:val="BDocStart"/>
      </w:pPr>
      <w:sdt>
        <w:sdtPr>
          <w:tag w:val="unit.start.head"/>
          <w:id w:val="-200711707"/>
          <w:lock w:val="sdtLocked"/>
          <w:placeholder>
            <w:docPart w:val="76A355CD91FD4ADEAE01A7A3D08C023D"/>
          </w:placeholder>
          <w15:appearance w15:val="hidden"/>
        </w:sdtPr>
        <w:sdtEndPr/>
        <w:sdtContent>
          <w:proofErr w:type="spellStart"/>
          <w:r w:rsidR="00EC7A39">
            <w:t>Unit.Start</w:t>
          </w:r>
          <w:proofErr w:type="spellEnd"/>
        </w:sdtContent>
      </w:sdt>
    </w:p>
    <w:sdt>
      <w:sdtPr>
        <w:rPr>
          <w:rStyle w:val="BContentControl"/>
        </w:rPr>
        <w:alias w:val="unit.start"/>
        <w:tag w:val="Unit1"/>
        <w:id w:val="-1065564795"/>
        <w:placeholder>
          <w:docPart w:val="DefaultPlaceholder_-1854013440"/>
        </w:placeholder>
        <w15:appearance w15:val="tags"/>
      </w:sdtPr>
      <w:sdtEndPr>
        <w:rPr>
          <w:rStyle w:val="DefaultParagraphFont"/>
          <w:rFonts w:ascii="Times New Roman" w:hAnsi="Times New Roman"/>
          <w:sz w:val="24"/>
          <w:shd w:val="clear" w:color="auto" w:fill="auto"/>
        </w:rPr>
      </w:sdtEndPr>
      <w:sdtContent>
        <w:bookmarkStart w:id="0" w:name="Unit1" w:displacedByCustomXml="prev"/>
        <w:p w14:paraId="0D7D25C9" w14:textId="205750A2" w:rsidR="00BC54C2" w:rsidRPr="00BC54C2" w:rsidRDefault="0011736D" w:rsidP="00EC7A39">
          <w:pPr>
            <w:pStyle w:val="BNormal"/>
          </w:pPr>
          <w:sdt>
            <w:sdtPr>
              <w:rPr>
                <w:rStyle w:val="BContentControl"/>
              </w:rPr>
              <w:alias w:val="acct.code"/>
              <w:tag w:val="acct.code"/>
              <w:id w:val="-1013607576"/>
              <w:lock w:val="sdtLocked"/>
              <w:placeholder>
                <w:docPart w:val="1AFC54E238114D7480E15B4F322E3303"/>
              </w:placeholder>
              <w:dataBinding w:prefixMappings="xmlns:ns0='http://www.bna.com/gateway/unit.start' " w:xpath="/ns0:document[1]/ns0:unit.start[1]/@acct.code" w:storeItemID="{B04FCA99-13B0-422B-ADC9-9491644FA79D}"/>
              <w15:appearance w15:val="tags"/>
              <w:text/>
            </w:sdtPr>
            <w:sdtEndPr>
              <w:rPr>
                <w:rStyle w:val="BContentControl"/>
              </w:rPr>
            </w:sdtEndPr>
            <w:sdtContent>
              <w:r w:rsidR="00EC7A39">
                <w:rPr>
                  <w:rStyle w:val="BContentControl"/>
                </w:rPr>
                <w:t>TD2M20</w:t>
              </w:r>
            </w:sdtContent>
          </w:sdt>
          <w:sdt>
            <w:sdtPr>
              <w:rPr>
                <w:rStyle w:val="BContentControl"/>
              </w:rPr>
              <w:alias w:val="bna.id.prefix"/>
              <w:tag w:val="bna.id.prefix"/>
              <w:id w:val="-1895269124"/>
              <w:lock w:val="sdtLocked"/>
              <w:placeholder>
                <w:docPart w:val="FB2275C724DA45DD845A61D44ADC6459"/>
              </w:placeholder>
              <w:dataBinding w:prefixMappings="xmlns:ns0='http://www.bna.com/gateway/unit.start' " w:xpath="/ns0:document[1]/ns0:unit.start[1]/@bna.id.prefix" w:storeItemID="{B04FCA99-13B0-422B-ADC9-9491644FA79D}"/>
              <w15:appearance w15:val="tags"/>
              <w:text/>
            </w:sdtPr>
            <w:sdtEndPr>
              <w:rPr>
                <w:rStyle w:val="BContentControl"/>
              </w:rPr>
            </w:sdtEndPr>
            <w:sdtContent>
              <w:r w:rsidR="00EC7A39">
                <w:rPr>
                  <w:rStyle w:val="BContentControl"/>
                </w:rPr>
                <w:t>4</w:t>
              </w:r>
            </w:sdtContent>
          </w:sdt>
          <w:r w:rsidR="00EC7A39" w:rsidRPr="00EC7A39">
            <w:rPr>
              <w:rStyle w:val="BContentControl"/>
            </w:rPr>
            <w:t xml:space="preserve"> </w:t>
          </w:r>
          <w:sdt>
            <w:sdtPr>
              <w:rPr>
                <w:rStyle w:val="BContentControl"/>
              </w:rPr>
              <w:alias w:val="class.code*"/>
              <w:tag w:val="class.code"/>
              <w:id w:val="-399525992"/>
              <w:lock w:val="sdtLocked"/>
              <w:placeholder>
                <w:docPart w:val="0EB05747745D42F8A845DCC3FC0A9BF2"/>
              </w:placeholder>
              <w:dataBinding w:prefixMappings="xmlns:ns0='http://www.bna.com/gateway/unit.start' " w:xpath="/ns0:document[1]/ns0:unit.start[1]/@class.code" w:storeItemID="{B04FCA99-13B0-422B-ADC9-9491644FA79D}"/>
              <w15:appearance w15:val="tags"/>
              <w:text/>
            </w:sdtPr>
            <w:sdtEndPr>
              <w:rPr>
                <w:rStyle w:val="BContentControl"/>
              </w:rPr>
            </w:sdtEndPr>
            <w:sdtContent>
              <w:r w:rsidR="00EC7A39">
                <w:rPr>
                  <w:rStyle w:val="BContentControl"/>
                </w:rPr>
                <w:t>A</w:t>
              </w:r>
            </w:sdtContent>
          </w:sdt>
          <w:r w:rsidR="00EC7A39" w:rsidRPr="00EC7A39">
            <w:rPr>
              <w:rStyle w:val="BContentControl"/>
            </w:rPr>
            <w:t xml:space="preserve"> </w:t>
          </w:r>
          <w:sdt>
            <w:sdtPr>
              <w:rPr>
                <w:rStyle w:val="BContentControl"/>
              </w:rPr>
              <w:alias w:val="class.name*"/>
              <w:tag w:val="class.name"/>
              <w:id w:val="-574826682"/>
              <w:lock w:val="sdtLocked"/>
              <w:placeholder>
                <w:docPart w:val="66422E7CC92D4106B4BCFDF127EF2D26"/>
              </w:placeholder>
              <w:dataBinding w:prefixMappings="xmlns:ns0='http://www.bna.com/gateway/unit.start' " w:xpath="/ns0:document[1]/ns0:unit.start[1]/@class.name" w:storeItemID="{B04FCA99-13B0-422B-ADC9-9491644FA79D}"/>
              <w15:appearance w15:val="tags"/>
              <w:text/>
            </w:sdtPr>
            <w:sdtEndPr>
              <w:rPr>
                <w:rStyle w:val="BContentControl"/>
              </w:rPr>
            </w:sdtEndPr>
            <w:sdtContent>
              <w:r w:rsidR="00EC7A39">
                <w:rPr>
                  <w:rStyle w:val="BContentControl"/>
                </w:rPr>
                <w:t>Book Body</w:t>
              </w:r>
            </w:sdtContent>
          </w:sdt>
          <w:r w:rsidR="00EC7A39" w:rsidRPr="00EC7A39">
            <w:rPr>
              <w:rStyle w:val="BContentControl"/>
            </w:rPr>
            <w:t xml:space="preserve"> </w:t>
          </w:r>
          <w:sdt>
            <w:sdtPr>
              <w:rPr>
                <w:rStyle w:val="BContentControl"/>
              </w:rPr>
              <w:alias w:val="copyright.owner"/>
              <w:tag w:val="copyright.owner"/>
              <w:id w:val="-514451794"/>
              <w:lock w:val="sdtLocked"/>
              <w:placeholder>
                <w:docPart w:val="DD75C45CB80144AEA7E05C4654927B81"/>
              </w:placeholder>
              <w:dataBinding w:prefixMappings="xmlns:ns0='http://www.bna.com/gateway/unit.start' " w:xpath="/ns0:document[1]/ns0:unit.start[1]/@copyright.owner" w:storeItemID="{B04FCA99-13B0-422B-ADC9-9491644FA79D}"/>
              <w15:appearance w15:val="tags"/>
              <w:text/>
            </w:sdtPr>
            <w:sdtEndPr>
              <w:rPr>
                <w:rStyle w:val="BContentControl"/>
              </w:rPr>
            </w:sdtEndPr>
            <w:sdtContent>
              <w:r w:rsidR="00EC7A39" w:rsidRPr="00EC7A39">
                <w:rPr>
                  <w:rStyle w:val="BContentControl"/>
                </w:rPr>
                <w:t>enter text</w:t>
              </w:r>
            </w:sdtContent>
          </w:sdt>
          <w:r w:rsidR="00EC7A39" w:rsidRPr="00EC7A39">
            <w:rPr>
              <w:rStyle w:val="BContentControl"/>
            </w:rPr>
            <w:t xml:space="preserve"> </w:t>
          </w:r>
          <w:sdt>
            <w:sdtPr>
              <w:rPr>
                <w:rStyle w:val="BContentControl"/>
              </w:rPr>
              <w:alias w:val="date"/>
              <w:tag w:val="date"/>
              <w:id w:val="2076087009"/>
              <w:lock w:val="sdtLocked"/>
              <w:placeholder>
                <w:docPart w:val="92E4F7B4DBA146FB9B9917C197770F8E"/>
              </w:placeholder>
              <w:dataBinding w:prefixMappings="xmlns:ns0='http://www.bna.com/gateway/unit.start' " w:xpath="/ns0:document[1]/ns0:unit.start[1]/@date" w:storeItemID="{B04FCA99-13B0-422B-ADC9-9491644FA79D}"/>
              <w15:appearance w15:val="tags"/>
              <w:text/>
            </w:sdtPr>
            <w:sdtEndPr>
              <w:rPr>
                <w:rStyle w:val="BContentControl"/>
              </w:rPr>
            </w:sdtEndPr>
            <w:sdtContent>
              <w:r w:rsidR="00EC7A39">
                <w:rPr>
                  <w:rStyle w:val="BContentControl"/>
                </w:rPr>
                <w:t>2025-09-25</w:t>
              </w:r>
            </w:sdtContent>
          </w:sdt>
          <w:r w:rsidR="00EC7A39" w:rsidRPr="00EC7A39">
            <w:rPr>
              <w:rStyle w:val="BContentControl"/>
            </w:rPr>
            <w:t xml:space="preserve"> </w:t>
          </w:r>
          <w:sdt>
            <w:sdtPr>
              <w:rPr>
                <w:rStyle w:val="BContentControl"/>
              </w:rPr>
              <w:alias w:val="folio"/>
              <w:tag w:val="folio"/>
              <w:id w:val="462393207"/>
              <w:lock w:val="sdtLocked"/>
              <w:placeholder>
                <w:docPart w:val="D661023121EE4EFBA09859729A59732E"/>
              </w:placeholder>
              <w:dataBinding w:prefixMappings="xmlns:ns0='http://www.bna.com/gateway/unit.start' " w:xpath="/ns0:document[1]/ns0:unit.start[1]/@folio" w:storeItemID="{B04FCA99-13B0-422B-ADC9-9491644FA79D}"/>
              <w15:appearance w15:val="tags"/>
              <w:text/>
            </w:sdtPr>
            <w:sdtEndPr>
              <w:rPr>
                <w:rStyle w:val="BContentControl"/>
              </w:rPr>
            </w:sdtEndPr>
            <w:sdtContent>
              <w:r w:rsidR="00EC7A39">
                <w:rPr>
                  <w:rStyle w:val="BContentControl"/>
                </w:rPr>
                <w:t>173</w:t>
              </w:r>
            </w:sdtContent>
          </w:sdt>
          <w:r w:rsidR="00EC7A39" w:rsidRPr="00EC7A39">
            <w:rPr>
              <w:rStyle w:val="BContentControl"/>
            </w:rPr>
            <w:t xml:space="preserve"> </w:t>
          </w:r>
          <w:sdt>
            <w:sdtPr>
              <w:rPr>
                <w:rStyle w:val="BContentControl"/>
              </w:rPr>
              <w:alias w:val="part.name"/>
              <w:tag w:val="part.name"/>
              <w:id w:val="-1677645532"/>
              <w:lock w:val="sdtLocked"/>
              <w:placeholder>
                <w:docPart w:val="CEF5F02096F54C938465B6A5F73E00C1"/>
              </w:placeholder>
              <w:dataBinding w:prefixMappings="xmlns:ns0='http://www.bna.com/gateway/unit.start' " w:xpath="/ns0:document[1]/ns0:unit.start[1]/@part.name" w:storeItemID="{B04FCA99-13B0-422B-ADC9-9491644FA79D}"/>
              <w15:appearance w15:val="tags"/>
              <w:text/>
            </w:sdtPr>
            <w:sdtContent>
              <w:r w:rsidR="00BC54C2" w:rsidRPr="00BC54C2">
                <w:rPr>
                  <w:rStyle w:val="BContentControl"/>
                </w:rPr>
                <w:t>Part I.</w:t>
              </w:r>
              <w:r w:rsidR="00BC54C2" w:rsidRPr="00BC54C2">
                <w:rPr>
                  <w:rStyle w:val="BContentControl"/>
                </w:rPr>
                <w:t xml:space="preserve"> </w:t>
              </w:r>
              <w:r w:rsidR="00BC54C2" w:rsidRPr="00BC54C2">
                <w:rPr>
                  <w:rStyle w:val="BContentControl"/>
                </w:rPr>
                <w:t xml:space="preserve">General Principles </w:t>
              </w:r>
              <w:proofErr w:type="gramStart"/>
              <w:r w:rsidR="00BC54C2" w:rsidRPr="00BC54C2">
                <w:rPr>
                  <w:rStyle w:val="BContentControl"/>
                </w:rPr>
                <w:t>And</w:t>
              </w:r>
              <w:proofErr w:type="gramEnd"/>
              <w:r w:rsidR="00BC54C2" w:rsidRPr="00BC54C2">
                <w:rPr>
                  <w:rStyle w:val="BContentControl"/>
                </w:rPr>
                <w:t xml:space="preserve"> State Law Applications</w:t>
              </w:r>
            </w:sdtContent>
          </w:sdt>
          <w:r w:rsidR="00EC7A39" w:rsidRPr="00EC7A39">
            <w:rPr>
              <w:rStyle w:val="BContentControl"/>
            </w:rPr>
            <w:t xml:space="preserve"> </w:t>
          </w:r>
          <w:sdt>
            <w:sdtPr>
              <w:rPr>
                <w:rStyle w:val="BContentControl"/>
              </w:rPr>
              <w:alias w:val="part.num"/>
              <w:tag w:val="part.num"/>
              <w:id w:val="-1428110581"/>
              <w:lock w:val="sdtLocked"/>
              <w:placeholder>
                <w:docPart w:val="7804FA357E6444549BBEACEAAC01C0CD"/>
              </w:placeholder>
              <w:dataBinding w:prefixMappings="xmlns:ns0='http://www.bna.com/gateway/unit.start' " w:xpath="/ns0:document[1]/ns0:unit.start[1]/@part.num" w:storeItemID="{B04FCA99-13B0-422B-ADC9-9491644FA79D}"/>
              <w15:appearance w15:val="tags"/>
              <w:text/>
            </w:sdtPr>
            <w:sdtEndPr>
              <w:rPr>
                <w:rStyle w:val="BContentControl"/>
              </w:rPr>
            </w:sdtEndPr>
            <w:sdtContent>
              <w:r w:rsidR="00EC7A39">
                <w:rPr>
                  <w:rStyle w:val="BContentControl"/>
                </w:rPr>
                <w:t>1</w:t>
              </w:r>
            </w:sdtContent>
          </w:sdt>
          <w:r w:rsidR="00EC7A39" w:rsidRPr="00EC7A39">
            <w:rPr>
              <w:rStyle w:val="BContentControl"/>
            </w:rPr>
            <w:t xml:space="preserve"> </w:t>
          </w:r>
          <w:sdt>
            <w:sdtPr>
              <w:rPr>
                <w:rStyle w:val="BContentControl"/>
              </w:rPr>
              <w:alias w:val="subpart.name"/>
              <w:tag w:val="subpart.name"/>
              <w:id w:val="-308017132"/>
              <w:lock w:val="sdtLocked"/>
              <w:placeholder>
                <w:docPart w:val="14BEC8CB038248E6996A01262DCED41A"/>
              </w:placeholder>
              <w:dataBinding w:prefixMappings="xmlns:ns0='http://www.bna.com/gateway/unit.start' " w:xpath="/ns0:document[1]/ns0:unit.start[1]/@subpart.name" w:storeItemID="{B04FCA99-13B0-422B-ADC9-9491644FA79D}"/>
              <w15:appearance w15:val="tags"/>
              <w:text/>
            </w:sdtPr>
            <w:sdtEndPr>
              <w:rPr>
                <w:rStyle w:val="BContentControl"/>
              </w:rPr>
            </w:sdtEndPr>
            <w:sdtContent>
              <w:r w:rsidR="00EC7A39" w:rsidRPr="00EC7A39">
                <w:rPr>
                  <w:rStyle w:val="BContentControl"/>
                </w:rPr>
                <w:t>enter text</w:t>
              </w:r>
            </w:sdtContent>
          </w:sdt>
          <w:r w:rsidR="00EC7A39" w:rsidRPr="00EC7A39">
            <w:rPr>
              <w:rStyle w:val="BContentControl"/>
            </w:rPr>
            <w:t xml:space="preserve"> </w:t>
          </w:r>
          <w:sdt>
            <w:sdtPr>
              <w:rPr>
                <w:rStyle w:val="BContentControl"/>
              </w:rPr>
              <w:alias w:val="pdm.name"/>
              <w:tag w:val="pdm.name"/>
              <w:id w:val="478425808"/>
              <w:lock w:val="sdtLocked"/>
              <w:placeholder>
                <w:docPart w:val="A62B3ADFA8AC47C5BE0C559ED35558C4"/>
              </w:placeholder>
              <w:dataBinding w:prefixMappings="xmlns:ns0='http://www.bna.com/gateway/unit.start' " w:xpath="/ns0:document[1]/ns0:unit.start[1]/@pdm.name" w:storeItemID="{B04FCA99-13B0-422B-ADC9-9491644FA79D}"/>
              <w15:appearance w15:val="tags"/>
              <w:text/>
            </w:sdtPr>
            <w:sdtEndPr>
              <w:rPr>
                <w:rStyle w:val="BContentControl"/>
              </w:rPr>
            </w:sdtEndPr>
            <w:sdtContent>
              <w:r w:rsidR="00EC7A39">
                <w:rPr>
                  <w:rStyle w:val="BContentControl"/>
                </w:rPr>
                <w:t>Chap04</w:t>
              </w:r>
            </w:sdtContent>
          </w:sdt>
          <w:r w:rsidR="00EC7A39" w:rsidRPr="00EC7A39">
            <w:rPr>
              <w:rStyle w:val="BContentControl"/>
            </w:rPr>
            <w:t xml:space="preserve"> </w:t>
          </w:r>
          <w:sdt>
            <w:sdtPr>
              <w:rPr>
                <w:rStyle w:val="BContentControl"/>
              </w:rPr>
              <w:alias w:val="publication.name"/>
              <w:tag w:val="publication.name"/>
              <w:id w:val="682784123"/>
              <w:lock w:val="sdtLocked"/>
              <w:placeholder>
                <w:docPart w:val="1CC15FE1AA714220B609B117BB49799C"/>
              </w:placeholder>
              <w:dataBinding w:prefixMappings="xmlns:ns0='http://www.bna.com/gateway/unit.start' " w:xpath="/ns0:document[1]/ns0:unit.start[1]/@publication.name" w:storeItemID="{B04FCA99-13B0-422B-ADC9-9491644FA79D}"/>
              <w15:appearance w15:val="tags"/>
              <w:text/>
            </w:sdtPr>
            <w:sdtEndPr>
              <w:rPr>
                <w:rStyle w:val="BContentControl"/>
              </w:rPr>
            </w:sdtEndPr>
            <w:sdtContent>
              <w:r w:rsidR="00EC7A39">
                <w:rPr>
                  <w:rStyle w:val="BContentControl"/>
                </w:rPr>
                <w:t>Trademark Dilution - Federal, State, and International Law, Second Edition</w:t>
              </w:r>
            </w:sdtContent>
          </w:sdt>
          <w:r w:rsidR="00EC7A39" w:rsidRPr="00EC7A39">
            <w:rPr>
              <w:rStyle w:val="BContentControl"/>
            </w:rPr>
            <w:t xml:space="preserve"> </w:t>
          </w:r>
          <w:sdt>
            <w:sdtPr>
              <w:rPr>
                <w:rStyle w:val="BContentControl"/>
              </w:rPr>
              <w:alias w:val="service.code*"/>
              <w:tag w:val="mUnit1"/>
              <w:id w:val="-1899047397"/>
              <w:lock w:val="sdtLocked"/>
              <w:placeholder>
                <w:docPart w:val="4EC46F764BED4DEA92BD75EDC023FA86"/>
              </w:placeholder>
              <w:dataBinding w:prefixMappings="xmlns:ns0='http://www.bna.com/gateway/unit.start' " w:xpath="/ns0:document[1]/ns0:unit.start[1]/@service.code" w:storeItemID="{B04FCA99-13B0-422B-ADC9-9491644FA79D}"/>
              <w15:appearance w15:val="tags"/>
              <w:dropDownList w:lastValue="td-book">
                <w:listItem w:displayText="aca-book" w:value="aca-book"/>
                <w:listItem w:displayText="aclc-book" w:value="aclc-book"/>
                <w:listItem w:displayText="adel-book" w:value="adel-book"/>
                <w:listItem w:displayText="adrel-book" w:value="adrel-book"/>
                <w:listItem w:displayText="aetr-book" w:value="aetr-book"/>
                <w:listItem w:displayText="afl-book" w:value="afl-book"/>
                <w:listItem w:displayText="ald-book" w:value="ald-book"/>
                <w:listItem w:displayText="apc-book" w:value="apc-book"/>
                <w:listItem w:displayText="apsf-book" w:value="apsf-book"/>
                <w:listItem w:displayText="arb18-book" w:value="arb18-book"/>
                <w:listItem w:displayText="arb19-book" w:value="arb19-book"/>
                <w:listItem w:displayText="bam-book" w:value="bam-book"/>
                <w:listItem w:displayText="bfc-book" w:value="bfc-book"/>
                <w:listItem w:displayText="biot-book" w:value="biot-book"/>
                <w:listItem w:displayText="bkyov-book" w:value="bkyov-book"/>
                <w:listItem w:displayText="bkyp-book" w:value="bkyp-book"/>
                <w:listItem w:displayText="blm-book" w:value="blm-book"/>
                <w:listItem w:displayText="bna-book" w:value="bna-book"/>
                <w:listItem w:displayText="bplr-book" w:value="bplr-book"/>
                <w:listItem w:displayText="cbglf-book" w:value="cbglf-book"/>
                <w:listItem w:displayText="cbh-book" w:value="cbh-book"/>
                <w:listItem w:displayText="cdpat-book" w:value="cdpat-book"/>
                <w:listItem w:displayText="cfcjpp-book" w:value="cfcjpp-book"/>
                <w:listItem w:displayText="cflc-book" w:value="cflc-book"/>
                <w:listItem w:displayText="cgdl-book" w:value="cgdl-book"/>
                <w:listItem w:displayText="cic-book" w:value="cic-book"/>
                <w:listItem w:displayText="cilel-book" w:value="cilel-book"/>
                <w:listItem w:displayText="clcdp-book" w:value="clcdp-book"/>
                <w:listItem w:displayText="cld-book" w:value="cld-book"/>
                <w:listItem w:displayText="cle-book" w:value="cle-book"/>
                <w:listItem w:displayText="clwva-book" w:value="clwva-book"/>
                <w:listItem w:displayText="cmb-book" w:value="cmb-book"/>
                <w:listItem w:displayText="cnc-book" w:value="cnc-book"/>
                <w:listItem w:displayText="colp-book" w:value="colp-book"/>
                <w:listItem w:displayText="cps1-book" w:value="cps1-book"/>
                <w:listItem w:displayText="cps61-book" w:value="cps61-book"/>
                <w:listItem w:displayText="cps63-book" w:value="cps63-book"/>
                <w:listItem w:displayText="cps67-book" w:value="cps67-book"/>
                <w:listItem w:displayText="cps68-book" w:value="cps68-book"/>
                <w:listItem w:displayText="cps75-book" w:value="cps75-book"/>
                <w:listItem w:displayText="cps88-book" w:value="cps88-book"/>
                <w:listItem w:displayText="crbc-book" w:value="crbc-book"/>
                <w:listItem w:displayText="cst-book" w:value="cst-book"/>
                <w:listItem w:displayText="dat-book" w:value="dat-book"/>
                <w:listItem w:displayText="dcalfc-book" w:value="dcalfc-book"/>
                <w:listItem w:displayText="dda-book" w:value="dda-book"/>
                <w:listItem w:displayText="ddw-book" w:value="ddw-book"/>
                <w:listItem w:displayText="dec-book" w:value="dec-book"/>
                <w:listItem w:displayText="desi-book" w:value="desi-book"/>
                <w:listItem w:displayText="dlit-book" w:value="dlit-book"/>
                <w:listItem w:displayText="dll-book" w:value="dll-book"/>
                <w:listItem w:displayText="dolfi-book" w:value="dolfi-book"/>
                <w:listItem w:displayText="dpl-book" w:value="dpl-book"/>
                <w:listItem w:displayText="dsfc-book" w:value="dsfc-book"/>
                <w:listItem w:displayText="dulg-book" w:value="dulg-book"/>
                <w:listItem w:displayText="ebl-book" w:value="ebl-book"/>
                <w:listItem w:displayText="eclas-book" w:value="eclas-book"/>
                <w:listItem w:displayText="edd-book" w:value="edd-book"/>
                <w:listItem w:displayText="ediel-book" w:value="ediel-book"/>
                <w:listItem w:displayText="edcl-book" w:value="edcl-book"/>
                <w:listItem w:displayText="edl-book" w:value="edl-book"/>
                <w:listItem w:displayText="edpf-book" w:value="edpf-book"/>
                <w:listItem w:displayText="edy-book" w:value="edy-book"/>
                <w:listItem w:displayText="efl-book" w:value="efl-book"/>
                <w:listItem w:displayText="ehl-book" w:value="ehl-book"/>
                <w:listItem w:displayText="eipl-book" w:value="eipl-book"/>
                <w:listItem w:displayText="el-book" w:value="el-book"/>
                <w:listItem w:displayText="elc-book" w:value="elc-book"/>
                <w:listItem w:displayText="elcr-book" w:value="elcr-book"/>
                <w:listItem w:displayText="emp-book" w:value="emp-book"/>
                <w:listItem w:displayText="epc-book" w:value="epc-book"/>
                <w:listItem w:displayText="erisadl-book" w:value="erisadl-book"/>
                <w:listItem w:displayText="err-book" w:value="err-book"/>
                <w:listItem w:displayText="esp-book" w:value="esp-book"/>
                <w:listItem w:displayText="etpg-book" w:value="etpg-book"/>
                <w:listItem w:displayText="eupl-book" w:value="eupl-book"/>
                <w:listItem w:displayText="evd-book" w:value="evd-book"/>
                <w:listItem w:displayText="fah-book" w:value="fah-book"/>
                <w:listItem w:displayText="fap-book" w:value="fap-book"/>
                <w:listItem w:displayText="fcawl-book" w:value="fcawl-book"/>
                <w:listItem w:displayText="ffapl-book" w:value="ffapl-book"/>
                <w:listItem w:displayText="ffua-book" w:value="ffua-book"/>
                <w:listItem w:displayText="fhcdl-book" w:value="fhcdl-book"/>
                <w:listItem w:displayText="fiflp-book" w:value="fiflp-book"/>
                <w:listItem w:displayText="fitic-book" w:value="fitic-book"/>
                <w:listItem w:displayText="flfs-book" w:value="flfs-book"/>
                <w:listItem w:displayText="flsa-book" w:value="flsa-book"/>
                <w:listItem w:displayText="fmla-book" w:value="fmla-book"/>
                <w:listItem w:displayText="fotn-book" w:value="fotn-book"/>
                <w:listItem w:displayText="frd-book" w:value="frd-book"/>
                <w:listItem w:displayText="ftecorp-book" w:value="ftecorp-book"/>
                <w:listItem w:displayText="fteind-book" w:value="fteind-book"/>
                <w:listItem w:displayText="ftepart-book" w:value="ftepart-book"/>
                <w:listItem w:displayText="ftescorp-book" w:value="ftescorp-book"/>
                <w:listItem w:displayText="ftl-book" w:value="ftl-book"/>
                <w:listItem w:displayText="gdttc-book" w:value="gdttc-book"/>
                <w:listItem w:displayText="gdttii-book" w:value="gdttii-book"/>
                <w:listItem w:displayText="gep-book" w:value="gep-book"/>
                <w:listItem w:displayText="gg-book" w:value="gg-book"/>
                <w:listItem w:displayText="gisod-book" w:value="gisod-book"/>
                <w:listItem w:displayText="gof-book" w:value="gof-book"/>
                <w:listItem w:displayText="gpl-book" w:value="gpl-book"/>
                <w:listItem w:displayText="hadrw-book" w:value="hadrw-book"/>
                <w:listItem w:displayText="haw-book" w:value="haw-book"/>
                <w:listItem w:displayText="hcf-book" w:value="hcf-book"/>
                <w:listItem w:displayText="hcylc-book" w:value="hcylc-book"/>
                <w:listItem w:displayText="hee-book" w:value="hee-book"/>
                <w:listItem w:displayText="heg-book" w:value="heg-book"/>
                <w:listItem w:displayText="hlbs1500-book" w:value="hlbs1500-book"/>
                <w:listItem w:displayText="hlbs2100-book" w:value="hlbs2100-book"/>
                <w:listItem w:displayText="hlbs2300-book" w:value="hlbs2300-book"/>
                <w:listItem w:displayText="hlbs2400-book" w:value="hlbs2400-book"/>
                <w:listItem w:displayText="hlbs2600-book" w:value="hlbs2600-book"/>
                <w:listItem w:displayText="hlbs2650-book" w:value="hlbs2650-book"/>
                <w:listItem w:displayText="hlbs2800-book" w:value="hlbs2800-book"/>
                <w:listItem w:displayText="hlbs2900-book" w:value="hlbs2900-book"/>
                <w:listItem w:displayText="hlbs3300-book" w:value="hlbs3300-book"/>
                <w:listItem w:displayText="hop-book" w:value="hop-book"/>
                <w:listItem w:displayText="hpplac-book" w:value="hpplac-book"/>
                <w:listItem w:displayText="hrcc-book" w:value="hrcc-book"/>
                <w:listItem w:displayText="htcb-book" w:value="htcb-book"/>
                <w:listItem w:displayText="iedcm-book" w:value="iedcm-book"/>
                <w:listItem w:displayText="igai-book" w:value="igai-book"/>
                <w:listItem w:displayText="iipd-book" w:value="iipd-book"/>
                <w:listItem w:displayText="ile-book" w:value="ile-book"/>
                <w:listItem w:displayText="ilfg-book" w:value="ilfg-book"/>
                <w:listItem w:displayText="ilu337-book" w:value="ilu337-book"/>
                <w:listItem w:displayText="ipl-book" w:value="ipl-book"/>
                <w:listItem w:displayText="iplc-book" w:value="iplc-book"/>
                <w:listItem w:displayText="ipsil-book" w:value="ipsil-book"/>
                <w:listItem w:displayText="ipt-book" w:value="ipt-book"/>
                <w:listItem w:displayText="iptt-book" w:value="iptt-book"/>
                <w:listItem w:displayText="irc-book" w:value="irc-book"/>
                <w:listItem w:displayText="isa-book" w:value="isa-book"/>
                <w:listItem w:displayText="ishc-book" w:value="ishc-book"/>
                <w:listItem w:displayText="jcst-book" w:value="jcst-book"/>
                <w:listItem w:displayText="labp-book" w:value="labp-book"/>
                <w:listItem w:displayText="lacma-book" w:value="lacma-book"/>
                <w:listItem w:displayText="ladh-book" w:value="ladh-book"/>
                <w:listItem w:displayText="lana-book" w:value="lana-book"/>
                <w:listItem w:displayText="lapga-book" w:value="lapga-book"/>
                <w:listItem w:displayText="lbd-book" w:value="lbd-book"/>
                <w:listItem w:displayText="lfgp-book" w:value="lfgp-book"/>
                <w:listItem w:displayText="llcbps-book" w:value="llcbps-book"/>
                <w:listItem w:displayText="lml-book" w:value="lml-book"/>
                <w:listItem w:displayText="lopm-book" w:value="lopm-book"/>
                <w:listItem w:displayText="lpdi-book" w:value="lpdi-book"/>
                <w:listItem w:displayText="lptsda-book" w:value="lptsda-book"/>
                <w:listItem w:displayText="lsfl-book" w:value="lsfl-book"/>
                <w:listItem w:displayText="lulr-book" w:value="lulr-book"/>
                <w:listItem w:displayText="mapc-book" w:value="mapc-book"/>
                <w:listItem w:displayText="mcl-book" w:value="mcl-book"/>
                <w:listItem w:displayText="mdbsc-book" w:value="mdbsc-book"/>
                <w:listItem w:displayText="mdedl-book" w:value="mdedl-book"/>
                <w:listItem w:displayText="meip-book" w:value="meip-book"/>
                <w:listItem w:displayText="mlprco-book" w:value="mlprco-book"/>
                <w:listItem w:displayText="naat-book" w:value="naat-book"/>
                <w:listItem w:displayText="net-book" w:value="net-book"/>
                <w:listItem w:displayText="nlc-book" w:value="nlc-book"/>
                <w:listItem w:displayText="nlrr-book" w:value="nlrr-book"/>
                <w:listItem w:displayText="nwic-book" w:value="nwic-book"/>
                <w:listItem w:displayText="ops-book" w:value="ops-book"/>
                <w:listItem w:displayText="oshl-book" w:value="oshl-book"/>
                <w:listItem w:displayText="paaa-book" w:value="paaa-book"/>
                <w:listItem w:displayText="paed-book" w:value="paed-book"/>
                <w:listItem w:displayText="paia-book" w:value="paia-book"/>
                <w:listItem w:displayText="papc-book" w:value="papc-book"/>
                <w:listItem w:displayText="patstan-book" w:value="patstan-book"/>
                <w:listItem w:displayText="pbcr-book" w:value="pbcr-book"/>
                <w:listItem w:displayText="pce-book" w:value="pce-book"/>
                <w:listItem w:displayText="pcmt-book" w:value="pcmt-book"/>
                <w:listItem w:displayText="pda-book" w:value="pda-book"/>
                <w:listItem w:displayText="pel-book" w:value="pel-book"/>
                <w:listItem w:displayText="pesi-book" w:value="pesi-book"/>
                <w:listItem w:displayText="pfc-book" w:value="pfc-book"/>
                <w:listItem w:displayText="pfo-book" w:value="pfo-book"/>
                <w:listItem w:displayText="pgfafl-book" w:value="pgfafl-book"/>
                <w:listItem w:displayText="pgpp-book" w:value="pgpp-book"/>
                <w:listItem w:displayText="pgofacsc-book" w:value="pgofacsc-book"/>
                <w:listItem w:displayText="pjae-book" w:value="pjae-book"/>
                <w:listItem w:displayText="phrm-book" w:value="phrm-book"/>
                <w:listItem w:displayText="pir-book" w:value="pir-book"/>
                <w:listItem w:displayText="plp-book" w:value="plp-book"/>
                <w:listItem w:displayText="pls-book" w:value="pls-book"/>
                <w:listItem w:displayText="ppat-book" w:value="ppat-book"/>
                <w:listItem w:displayText="ppla-book" w:value="ppla-book"/>
                <w:listItem w:displayText="pppp-book" w:value="pppp-book"/>
                <w:listItem w:displayText="pro1-book" w:value="pro1-book"/>
                <w:listItem w:displayText="pro2-book" w:value="pro2-book"/>
                <w:listItem w:displayText="pswh-book" w:value="pswh-book"/>
                <w:listItem w:displayText="ptabh-book" w:value="ptabh-book"/>
                <w:listItem w:displayText="ptcl-book" w:value="ptcl-book"/>
                <w:listItem w:displayText="ptcr-book" w:value="ptcr-book"/>
                <w:listItem w:displayText="qeh-book" w:value="qeh-book"/>
                <w:listItem w:displayText="rcci-book" w:value="rcci-book"/>
                <w:listItem w:displayText="rctse-book" w:value="rctse-book"/>
                <w:listItem w:displayText="rgi-book" w:value="rgi-book"/>
                <w:listItem w:displayText="rif-book" w:value="rif-book"/>
                <w:listItem w:displayText="rla-book" w:value="rla-book"/>
                <w:listItem w:displayText="rpe-book" w:value="rpe-book"/>
                <w:listItem w:displayText="scp-book" w:value="scp-book"/>
                <w:listItem w:displayText="sead-book" w:value="sead-book"/>
                <w:listItem w:displayText="sps203-book" w:value="sps203-book"/>
                <w:listItem w:displayText="srp-book" w:value="srp-book"/>
                <w:listItem w:displayText="ssfs-book" w:value="ssfs-book"/>
                <w:listItem w:displayText="sti-book" w:value="sti-book"/>
                <w:listItem w:displayText="tcs409a-book" w:value="tcs409a-book"/>
                <w:listItem w:displayText="td-book" w:value="td-book"/>
                <w:listItem w:displayText="teelm-book" w:value="teelm-book"/>
                <w:listItem w:displayText="tei-book" w:value="tei-book"/>
                <w:listItem w:displayText="tic-book" w:value="tic-book"/>
                <w:listItem w:displayText="tir-book" w:value="tir-book"/>
                <w:listItem w:displayText="tlp-book" w:value="tlp-book"/>
                <w:listItem w:displayText="tmftg-book" w:value="tmftg-book"/>
                <w:listItem w:displayText="tmftp-book" w:value="tmftp-book"/>
                <w:listItem w:displayText="tmitg-book" w:value="tmitg-book"/>
                <w:listItem w:displayText="tpt-book" w:value="tpt-book"/>
                <w:listItem w:displayText="trp-book" w:value="trp-book"/>
                <w:listItem w:displayText="tslip-book" w:value="tslip-book"/>
                <w:listItem w:displayText="tss-book" w:value="tss-book"/>
                <w:listItem w:displayText="tttp-book" w:value="tttp-book"/>
                <w:listItem w:displayText="ucipp-book" w:value="ucipp-book"/>
                <w:listItem w:displayText="ueus-book" w:value="ueus-book"/>
                <w:listItem w:displayText="userra-book" w:value="userra-book"/>
                <w:listItem w:displayText="usmt-book" w:value="usmt-book"/>
                <w:listItem w:displayText="vvil-book" w:value="vvil-book"/>
                <w:listItem w:displayText="vvp-book" w:value="vvp-book"/>
                <w:listItem w:displayText="waa-book" w:value="waa-book"/>
                <w:listItem w:displayText="wan-book" w:value="wan-book"/>
                <w:listItem w:displayText="wds-book" w:value="wds-book"/>
                <w:listItem w:displayText="whl-book" w:value="whl-book"/>
                <w:listItem w:displayText="wilbb-book" w:value="wilbb-book"/>
                <w:listItem w:displayText="wilbf-book" w:value="wilbf-book"/>
                <w:listItem w:displayText="wilfsarcw-book" w:value="wilfsarcw-book"/>
                <w:listItem w:displayText="willsh-book" w:value="willsh-book"/>
                <w:listItem w:displayText="wilmmlr-book" w:value="wilmmlr-book"/>
                <w:listItem w:displayText="wilpb-book" w:value="wilpb-book"/>
                <w:listItem w:displayText="wilrws-book" w:value="wilrws-book"/>
                <w:listItem w:displayText="wiltpb-book" w:value="wiltpb-book"/>
                <w:listItem w:displayText="wlrd-book" w:value="wlrd-book"/>
                <w:listItem w:displayText="wpd-book" w:value="wpd-book"/>
                <w:listItem w:displayText="wphl-book" w:value="wphl-book"/>
                <w:listItem w:displayText="wppg-book" w:value="wppg-book"/>
              </w:dropDownList>
            </w:sdtPr>
            <w:sdtEndPr>
              <w:rPr>
                <w:rStyle w:val="BContentControl"/>
              </w:rPr>
            </w:sdtEndPr>
            <w:sdtContent>
              <w:r w:rsidR="00EC7A39">
                <w:rPr>
                  <w:rStyle w:val="BContentControl"/>
                </w:rPr>
                <w:t>td-book</w:t>
              </w:r>
            </w:sdtContent>
          </w:sdt>
          <w:r w:rsidR="00EC7A39" w:rsidRPr="00EC7A39">
            <w:rPr>
              <w:rStyle w:val="BContentControl"/>
            </w:rPr>
            <w:t xml:space="preserve"> </w:t>
          </w:r>
          <w:sdt>
            <w:sdtPr>
              <w:rPr>
                <w:rStyle w:val="BContentControl"/>
              </w:rPr>
              <w:alias w:val="supplement"/>
              <w:tag w:val="supplement"/>
              <w:id w:val="-341083164"/>
              <w:lock w:val="sdtLocked"/>
              <w:placeholder>
                <w:docPart w:val="BD337364F50844369238DC159D84E82C"/>
              </w:placeholder>
              <w:dataBinding w:prefixMappings="xmlns:ns0='http://www.bna.com/gateway/unit.start' " w:xpath="/ns0:document[1]/ns0:unit.start[1]/@supplement" w:storeItemID="{B04FCA99-13B0-422B-ADC9-9491644FA79D}"/>
              <w15:appearance w15:val="tags"/>
              <w:text/>
            </w:sdtPr>
            <w:sdtEndPr>
              <w:rPr>
                <w:rStyle w:val="BContentControl"/>
              </w:rPr>
            </w:sdtEndPr>
            <w:sdtContent>
              <w:r w:rsidR="00EC7A39">
                <w:rPr>
                  <w:rStyle w:val="BContentControl"/>
                </w:rPr>
                <w:t>0</w:t>
              </w:r>
            </w:sdtContent>
          </w:sdt>
          <w:r w:rsidR="00EC7A39" w:rsidRPr="00EC7A39">
            <w:rPr>
              <w:rStyle w:val="BContentControl"/>
            </w:rPr>
            <w:t xml:space="preserve"> </w:t>
          </w:r>
          <w:sdt>
            <w:sdtPr>
              <w:rPr>
                <w:rStyle w:val="BContentControl"/>
              </w:rPr>
              <w:alias w:val="unit.code"/>
              <w:tag w:val="unit.code"/>
              <w:id w:val="-1320023559"/>
              <w:lock w:val="sdtLocked"/>
              <w:placeholder>
                <w:docPart w:val="766768D6C302468FBB3AF19C7EACC67A"/>
              </w:placeholder>
              <w:dataBinding w:prefixMappings="xmlns:ns0='http://www.bna.com/gateway/unit.start' " w:xpath="/ns0:document[1]/ns0:unit.start[1]/@unit.code" w:storeItemID="{B04FCA99-13B0-422B-ADC9-9491644FA79D}"/>
              <w15:appearance w15:val="tags"/>
              <w:text/>
            </w:sdtPr>
            <w:sdtEndPr>
              <w:rPr>
                <w:rStyle w:val="BContentControl"/>
              </w:rPr>
            </w:sdtEndPr>
            <w:sdtContent>
              <w:r w:rsidR="00EC7A39">
                <w:rPr>
                  <w:rStyle w:val="BContentControl"/>
                </w:rPr>
                <w:t>main0004</w:t>
              </w:r>
            </w:sdtContent>
          </w:sdt>
          <w:r w:rsidR="00EC7A39" w:rsidRPr="00EC7A39">
            <w:rPr>
              <w:rStyle w:val="BContentControl"/>
            </w:rPr>
            <w:t xml:space="preserve"> </w:t>
          </w:r>
          <w:sdt>
            <w:sdtPr>
              <w:rPr>
                <w:rStyle w:val="BContentControl"/>
              </w:rPr>
              <w:alias w:val="unit.name*"/>
              <w:tag w:val="unit.name"/>
              <w:id w:val="148104069"/>
              <w:lock w:val="sdtLocked"/>
              <w:placeholder>
                <w:docPart w:val="A3DAB64D4EA54A73A782012AB50042AF"/>
              </w:placeholder>
              <w:dataBinding w:prefixMappings="xmlns:ns0='http://www.bna.com/gateway/unit.start' " w:xpath="/ns0:document[1]/ns0:unit.start[1]/@unit.name" w:storeItemID="{B04FCA99-13B0-422B-ADC9-9491644FA79D}"/>
              <w15:appearance w15:val="tags"/>
              <w:text/>
            </w:sdtPr>
            <w:sdtContent>
              <w:r w:rsidR="00BC54C2" w:rsidRPr="00BC54C2">
                <w:rPr>
                  <w:rStyle w:val="BContentControl"/>
                </w:rPr>
                <w:t>Chapter 4.</w:t>
              </w:r>
              <w:r w:rsidR="00BC54C2" w:rsidRPr="00BC54C2">
                <w:rPr>
                  <w:rStyle w:val="BContentControl"/>
                </w:rPr>
                <w:t xml:space="preserve"> </w:t>
              </w:r>
              <w:r w:rsidR="00BC54C2" w:rsidRPr="00BC54C2">
                <w:rPr>
                  <w:rStyle w:val="BContentControl"/>
                </w:rPr>
                <w:t>Defenses to, and Exclusions From, State Dilution Claims</w:t>
              </w:r>
            </w:sdtContent>
          </w:sdt>
          <w:r w:rsidR="00EC7A39" w:rsidRPr="00EC7A39">
            <w:rPr>
              <w:rStyle w:val="BContentControl"/>
            </w:rPr>
            <w:t xml:space="preserve"> </w:t>
          </w:r>
          <w:sdt>
            <w:sdtPr>
              <w:rPr>
                <w:rStyle w:val="BContentControl"/>
              </w:rPr>
              <w:alias w:val="volume.num"/>
              <w:tag w:val="volume.num"/>
              <w:id w:val="-2106873993"/>
              <w:lock w:val="sdtLocked"/>
              <w:placeholder>
                <w:docPart w:val="1FEFE78530B14217B67FA4C9557CC4C6"/>
              </w:placeholder>
              <w:dataBinding w:prefixMappings="xmlns:ns0='http://www.bna.com/gateway/unit.start' " w:xpath="/ns0:document[1]/ns0:unit.start[1]/@volume.num" w:storeItemID="{B04FCA99-13B0-422B-ADC9-9491644FA79D}"/>
              <w15:appearance w15:val="tags"/>
              <w:text/>
            </w:sdtPr>
            <w:sdtEndPr>
              <w:rPr>
                <w:rStyle w:val="BContentControl"/>
              </w:rPr>
            </w:sdtEndPr>
            <w:sdtContent>
              <w:r w:rsidR="00EC7A39">
                <w:rPr>
                  <w:rStyle w:val="BContentControl"/>
                </w:rPr>
                <w:t>1</w:t>
              </w:r>
            </w:sdtContent>
          </w:sdt>
        </w:p>
        <w:bookmarkEnd w:id="0" w:displacedByCustomXml="next"/>
      </w:sdtContent>
    </w:sdt>
    <w:p w14:paraId="50783D1E" w14:textId="77777777" w:rsidR="00BC54C2" w:rsidRPr="00BC54C2" w:rsidRDefault="0011736D" w:rsidP="00EC7A39">
      <w:pPr>
        <w:pStyle w:val="BDocStart"/>
      </w:pPr>
      <w:sdt>
        <w:sdtPr>
          <w:tag w:val="DocStart"/>
          <w:id w:val="344054877"/>
          <w:lock w:val="sdtLocked"/>
          <w:placeholder>
            <w:docPart w:val="239B83E598384ACFADE92D381F7A00CD"/>
          </w:placeholder>
          <w15:appearance w15:val="hidden"/>
        </w:sdtPr>
        <w:sdtEndPr/>
        <w:sdtContent>
          <w:r w:rsidR="00EC7A39">
            <w:t>Document</w:t>
          </w:r>
        </w:sdtContent>
      </w:sdt>
    </w:p>
    <w:p w14:paraId="7CB741A5" w14:textId="6DE10EDF" w:rsidR="00BC54C2" w:rsidRPr="00BC54C2" w:rsidRDefault="00EC41EE" w:rsidP="00BC54C2">
      <w:pPr>
        <w:pStyle w:val="BChapterName"/>
      </w:pPr>
      <w:r w:rsidRPr="00BC54C2">
        <w:t>Chapter 4</w:t>
      </w:r>
      <w:r w:rsidR="00BC54C2" w:rsidRPr="00BC54C2">
        <w:t>.</w:t>
      </w:r>
      <w:r w:rsidR="00BC54C2" w:rsidRPr="00BC54C2">
        <w:t xml:space="preserve"> </w:t>
      </w:r>
      <w:r w:rsidR="00BC54C2" w:rsidRPr="00BC54C2">
        <w:t>D</w:t>
      </w:r>
      <w:r w:rsidRPr="00BC54C2">
        <w:t>efenses to, and Exclusions From,</w:t>
      </w:r>
      <w:r w:rsidR="00BC54C2" w:rsidRPr="00BC54C2">
        <w:t xml:space="preserve"> </w:t>
      </w:r>
      <w:r w:rsidRPr="00BC54C2">
        <w:t>State Dilution Claims</w:t>
      </w:r>
    </w:p>
    <w:p w14:paraId="455C2E1F" w14:textId="3D4EAECD" w:rsidR="00BC54C2" w:rsidRPr="00BC54C2" w:rsidRDefault="00BC54C2" w:rsidP="00BC54C2">
      <w:pPr>
        <w:pStyle w:val="BNormal"/>
      </w:pPr>
      <w:r w:rsidRPr="00BC54C2">
        <w:rPr>
          <w:i/>
        </w:rPr>
        <w:t>This chapter is current through May 2025.</w:t>
      </w:r>
    </w:p>
    <w:p w14:paraId="379A31AE" w14:textId="48778EAA" w:rsidR="00BC54C2" w:rsidRPr="00BC54C2" w:rsidRDefault="00EC41EE" w:rsidP="00BC54C2">
      <w:pPr>
        <w:pStyle w:val="BNormal"/>
      </w:pPr>
      <w:hyperlink r:id="rId13" w:history="1">
        <w:r w:rsidR="00BC54C2" w:rsidRPr="00BC54C2">
          <w:rPr>
            <w:rStyle w:val="Hyperlink"/>
          </w:rPr>
          <w:t>David Welkowitz</w:t>
        </w:r>
      </w:hyperlink>
      <w:r w:rsidR="00BC54C2" w:rsidRPr="00BC54C2">
        <w:rPr>
          <w:rFonts w:eastAsiaTheme="majorEastAsia"/>
          <w:vertAlign w:val="superscript"/>
        </w:rPr>
        <w:footnoteReference w:id="1"/>
      </w:r>
      <w:r w:rsidR="00BC54C2" w:rsidRPr="006C6CD8">
        <w:br/>
      </w:r>
      <w:r w:rsidR="00BC54C2" w:rsidRPr="00BC54C2">
        <w:rPr>
          <w:i/>
        </w:rPr>
        <w:t>Whittier Law School, Costa Mesa, CA</w:t>
      </w:r>
    </w:p>
    <w:p w14:paraId="694C5F47" w14:textId="28B0D76E" w:rsidR="00BC54C2" w:rsidRPr="00BC54C2" w:rsidRDefault="00EC41EE" w:rsidP="00BC54C2">
      <w:pPr>
        <w:pStyle w:val="BNormal"/>
        <w:rPr>
          <w:b/>
        </w:rPr>
      </w:pPr>
      <w:r w:rsidRPr="00BC54C2">
        <w:t>Disclaimer</w:t>
      </w:r>
      <w:r w:rsidR="00BC54C2" w:rsidRPr="00BC54C2">
        <w:t>:</w:t>
      </w:r>
      <w:r w:rsidR="00BC54C2" w:rsidRPr="00BC54C2">
        <w:t xml:space="preserve"> </w:t>
      </w:r>
      <w:r w:rsidR="00BC54C2" w:rsidRPr="00BC54C2">
        <w:t>T</w:t>
      </w:r>
      <w:r w:rsidRPr="00BC54C2">
        <w:t>he opinions expressed here are solely those of the author and should not be construed as representing the opinions, directly or indirectly, of the U.S</w:t>
      </w:r>
      <w:r w:rsidR="00BC54C2" w:rsidRPr="00BC54C2">
        <w:t>.</w:t>
      </w:r>
      <w:r w:rsidR="00BC54C2" w:rsidRPr="00BC54C2">
        <w:t xml:space="preserve"> </w:t>
      </w:r>
      <w:r w:rsidR="00BC54C2" w:rsidRPr="00BC54C2">
        <w:t>C</w:t>
      </w:r>
      <w:r w:rsidRPr="00BC54C2">
        <w:t>opyright Office.</w:t>
      </w:r>
    </w:p>
    <w:p w14:paraId="31F023B3" w14:textId="19502B77" w:rsidR="00BC54C2" w:rsidRPr="00BC54C2" w:rsidRDefault="00BC54C2" w:rsidP="00BC54C2">
      <w:pPr>
        <w:pStyle w:val="BHead1"/>
      </w:pPr>
      <w:r>
        <w:t>4.</w:t>
      </w:r>
      <w:r w:rsidRPr="00BC54C2">
        <w:rPr>
          <w:rStyle w:val="BBNAidChar"/>
          <w:rFonts w:eastAsiaTheme="majorEastAsia"/>
        </w:rPr>
        <w:t>I</w:t>
      </w:r>
      <w:r w:rsidRPr="00BC54C2">
        <w:t>.</w:t>
      </w:r>
      <w:r>
        <w:t xml:space="preserve">  </w:t>
      </w:r>
      <w:r w:rsidRPr="00BC54C2">
        <w:t>Express Exclusions and Defenses:</w:t>
      </w:r>
      <w:r w:rsidRPr="00BC54C2">
        <w:t xml:space="preserve"> </w:t>
      </w:r>
      <w:r w:rsidRPr="00BC54C2">
        <w:t>The Model State Trademark Bills</w:t>
      </w:r>
    </w:p>
    <w:p w14:paraId="7A0E4B03" w14:textId="376699C9" w:rsidR="00BC54C2" w:rsidRPr="00BC54C2" w:rsidRDefault="00EC41EE" w:rsidP="00BC54C2">
      <w:pPr>
        <w:pStyle w:val="BNormal"/>
      </w:pPr>
      <w:r w:rsidRPr="00BC54C2">
        <w:t>The original state dilution statutes (those whose statutes are like the 1964 Model State Trademark Bill</w:t>
      </w:r>
      <w:r w:rsidR="00BC54C2" w:rsidRPr="00BC54C2">
        <w:rPr>
          <w:vertAlign w:val="superscript"/>
        </w:rPr>
        <w:footnoteReference w:id="2"/>
      </w:r>
      <w:r w:rsidRPr="00BC54C2">
        <w:t>) contained no express defenses or exclusions</w:t>
      </w:r>
      <w:r w:rsidR="00BC54C2" w:rsidRPr="00BC54C2">
        <w:t>.</w:t>
      </w:r>
      <w:r w:rsidR="00BC54C2" w:rsidRPr="00BC54C2">
        <w:t xml:space="preserve"> </w:t>
      </w:r>
      <w:r w:rsidR="00BC54C2" w:rsidRPr="00BC54C2">
        <w:t>W</w:t>
      </w:r>
      <w:r w:rsidRPr="00BC54C2">
        <w:t>hen the United States Trademark Association (USTA, now the International Trademark Association, or INTA) proposed a federal dilution statute in 1987, that proposal, too, contained no express exclusions or defenses.</w:t>
      </w:r>
      <w:r w:rsidR="00BC54C2" w:rsidRPr="00BC54C2">
        <w:rPr>
          <w:vertAlign w:val="superscript"/>
        </w:rPr>
        <w:footnoteReference w:id="3"/>
      </w:r>
      <w:r w:rsidRPr="00BC54C2">
        <w:t xml:space="preserve"> The 1992 revision of the Model State Trademark Bill’s dilution provision, which was modeled after the proposed federal statute, was similarly lacking.</w:t>
      </w:r>
      <w:r w:rsidR="00BC54C2" w:rsidRPr="00BC54C2">
        <w:rPr>
          <w:vertAlign w:val="superscript"/>
        </w:rPr>
        <w:footnoteReference w:id="4"/>
      </w:r>
      <w:r w:rsidRPr="00BC54C2">
        <w:t xml:space="preserve"> It was not until the Federal Trademark Dilution Act (FTDA) was enacted in 1995</w:t>
      </w:r>
      <w:r w:rsidR="00BC54C2" w:rsidRPr="00BC54C2">
        <w:rPr>
          <w:vertAlign w:val="superscript"/>
        </w:rPr>
        <w:footnoteReference w:id="5"/>
      </w:r>
      <w:r w:rsidRPr="00BC54C2">
        <w:t xml:space="preserve"> that express defenses or exclusions became a part of dilution statutes.</w:t>
      </w:r>
    </w:p>
    <w:p w14:paraId="4542FD64" w14:textId="4C61CEE5" w:rsidR="00BC54C2" w:rsidRPr="00BC54C2" w:rsidRDefault="00EC41EE" w:rsidP="00BC54C2">
      <w:pPr>
        <w:pStyle w:val="BNormal"/>
      </w:pPr>
      <w:r w:rsidRPr="00BC54C2">
        <w:t>The FTDA contained three exclusions from liability</w:t>
      </w:r>
      <w:r w:rsidR="00BC54C2" w:rsidRPr="00BC54C2">
        <w:t>:</w:t>
      </w:r>
      <w:r w:rsidR="00BC54C2" w:rsidRPr="00BC54C2">
        <w:t xml:space="preserve"> </w:t>
      </w:r>
      <w:r w:rsidR="00BC54C2" w:rsidRPr="00BC54C2">
        <w:t>(</w:t>
      </w:r>
      <w:r w:rsidRPr="00BC54C2">
        <w:t>1) fair use in comparative advertising, (2) use in news reporting and news commentary, and (3) noncommercial use.</w:t>
      </w:r>
      <w:r w:rsidR="00BC54C2" w:rsidRPr="00BC54C2">
        <w:rPr>
          <w:vertAlign w:val="superscript"/>
        </w:rPr>
        <w:footnoteReference w:id="6"/>
      </w:r>
      <w:r w:rsidRPr="00BC54C2">
        <w:t xml:space="preserve"> The 1996 revision of the Model Bill contained the same three exclusions.</w:t>
      </w:r>
      <w:r w:rsidR="00BC54C2" w:rsidRPr="00BC54C2">
        <w:rPr>
          <w:vertAlign w:val="superscript"/>
        </w:rPr>
        <w:footnoteReference w:id="7"/>
      </w:r>
      <w:r w:rsidRPr="00BC54C2">
        <w:t xml:space="preserve"> The 2007 Model Bill revision,</w:t>
      </w:r>
      <w:r w:rsidR="00BC54C2" w:rsidRPr="00BC54C2">
        <w:rPr>
          <w:vertAlign w:val="superscript"/>
        </w:rPr>
        <w:footnoteReference w:id="8"/>
      </w:r>
      <w:r w:rsidRPr="00BC54C2">
        <w:t xml:space="preserve"> which has been adopted in several states, replaced the comparative advertising exclusion with a revised “fair use” exclusion contained in the Trademark Dilution Revision Act (TDRA) of 2006.</w:t>
      </w:r>
      <w:r w:rsidR="00BC54C2" w:rsidRPr="00BC54C2">
        <w:rPr>
          <w:vertAlign w:val="superscript"/>
        </w:rPr>
        <w:footnoteReference w:id="9"/>
      </w:r>
      <w:r w:rsidRPr="00BC54C2">
        <w:t xml:space="preserve"> The 2007 Model Bill also included the other two exclusions from the original FTDA, which were carried over to the TDRA</w:t>
      </w:r>
      <w:r w:rsidR="00BC54C2" w:rsidRPr="00BC54C2">
        <w:t>.</w:t>
      </w:r>
      <w:r w:rsidR="00BC54C2" w:rsidRPr="00BC54C2">
        <w:t xml:space="preserve"> </w:t>
      </w:r>
      <w:r w:rsidR="00BC54C2" w:rsidRPr="00BC54C2">
        <w:t>T</w:t>
      </w:r>
      <w:r w:rsidRPr="00BC54C2">
        <w:t>he news reporting exclusion has received virtually no attention from the courts.</w:t>
      </w:r>
      <w:r w:rsidR="00BC54C2" w:rsidRPr="00BC54C2">
        <w:rPr>
          <w:vertAlign w:val="superscript"/>
        </w:rPr>
        <w:footnoteReference w:id="10"/>
      </w:r>
      <w:r w:rsidRPr="00BC54C2">
        <w:t xml:space="preserve"> The other two Model Bill exclusions have been interpreted by courts deciding claims under the FTDA and TDRA</w:t>
      </w:r>
      <w:r w:rsidR="00BC54C2" w:rsidRPr="00BC54C2">
        <w:t>.</w:t>
      </w:r>
      <w:r w:rsidR="00BC54C2" w:rsidRPr="00BC54C2">
        <w:t xml:space="preserve"> </w:t>
      </w:r>
      <w:r w:rsidR="00BC54C2" w:rsidRPr="00BC54C2">
        <w:t>B</w:t>
      </w:r>
      <w:r w:rsidRPr="00BC54C2">
        <w:t>ecause the news reporting and noncommercial use exclusions in the TDRA and the Model Bill are virtually identical, and because the states that adopted the 1996 or 2007 version of the Model Bill all tend to use federal precedent as persuasive in state law cases, one would expect these exclusions to be interpreted along the same lines as the FTDA and TDRA.</w:t>
      </w:r>
      <w:r w:rsidR="00BC54C2" w:rsidRPr="00BC54C2">
        <w:rPr>
          <w:vertAlign w:val="superscript"/>
        </w:rPr>
        <w:footnoteReference w:id="11"/>
      </w:r>
      <w:r w:rsidRPr="00BC54C2">
        <w:t xml:space="preserve"> In addition, case law interpreting the former comparative advertising “fair use” exclusion under the FTDA—which contained wording identical to the 1996 Model Bill exclusion—and case law interpreting the comparative advertising portion of the current “fair use” exclusion should be relevant in state law analyses as well</w:t>
      </w:r>
      <w:r w:rsidR="00BC54C2" w:rsidRPr="00BC54C2">
        <w:t>.</w:t>
      </w:r>
      <w:r w:rsidR="00BC54C2" w:rsidRPr="00BC54C2">
        <w:t xml:space="preserve"> </w:t>
      </w:r>
      <w:r w:rsidR="00BC54C2" w:rsidRPr="00BC54C2">
        <w:t>T</w:t>
      </w:r>
      <w:r w:rsidRPr="00BC54C2">
        <w:t>hese three exclusions, discussed below, are covered in greater detail in Chapter 10.</w:t>
      </w:r>
    </w:p>
    <w:p w14:paraId="7AE2E038" w14:textId="33A03964" w:rsidR="00BC54C2" w:rsidRPr="00BC54C2" w:rsidRDefault="00BC54C2" w:rsidP="00BC54C2">
      <w:pPr>
        <w:pStyle w:val="BHead2"/>
      </w:pPr>
      <w:r>
        <w:t>4.I.</w:t>
      </w:r>
      <w:r w:rsidRPr="00BC54C2">
        <w:rPr>
          <w:rStyle w:val="BBNAidChar"/>
          <w:rFonts w:eastAsiaTheme="majorEastAsia"/>
        </w:rPr>
        <w:t>A</w:t>
      </w:r>
      <w:r w:rsidRPr="00BC54C2">
        <w:t>.</w:t>
      </w:r>
      <w:r>
        <w:t> </w:t>
      </w:r>
      <w:r w:rsidRPr="00BC54C2">
        <w:tab/>
        <w:t>The Fair-Use Exclusion</w:t>
      </w:r>
    </w:p>
    <w:p w14:paraId="19D60CFE" w14:textId="76267FFE" w:rsidR="00BC54C2" w:rsidRPr="00BC54C2" w:rsidRDefault="00EC41EE" w:rsidP="00BC54C2">
      <w:pPr>
        <w:pStyle w:val="BNormal"/>
      </w:pPr>
      <w:r w:rsidRPr="00BC54C2">
        <w:t>As originally enacted, the FTDA excluded from dilution liability</w:t>
      </w:r>
    </w:p>
    <w:p w14:paraId="4963BB54" w14:textId="11A2E6DF" w:rsidR="00BC54C2" w:rsidRPr="00BC54C2" w:rsidRDefault="00EC41EE" w:rsidP="00BC54C2">
      <w:pPr>
        <w:pStyle w:val="BNormal"/>
      </w:pPr>
      <w:r w:rsidRPr="00BC54C2">
        <w:t>“[f]air use of a famous mark by another person in comparative commercial advertising or promotion to identify the competing goods or services of the owner of the famous mark.”</w:t>
      </w:r>
      <w:r w:rsidR="00BC54C2" w:rsidRPr="00BC54C2">
        <w:rPr>
          <w:vertAlign w:val="superscript"/>
        </w:rPr>
        <w:footnoteReference w:id="12"/>
      </w:r>
      <w:r w:rsidRPr="00BC54C2">
        <w:t xml:space="preserve"> The 1996 Model Bill contains an identically worded exclusion.</w:t>
      </w:r>
      <w:r w:rsidR="00BC54C2" w:rsidRPr="00BC54C2">
        <w:rPr>
          <w:vertAlign w:val="superscript"/>
        </w:rPr>
        <w:footnoteReference w:id="13"/>
      </w:r>
      <w:r w:rsidRPr="00BC54C2">
        <w:t xml:space="preserve"> The TDRA reworded this exclusion significantly to include not only comparative advertising, but nominative and descriptive uses, and parody and criticism.</w:t>
      </w:r>
      <w:r w:rsidR="00BC54C2" w:rsidRPr="00BC54C2">
        <w:rPr>
          <w:vertAlign w:val="superscript"/>
        </w:rPr>
        <w:footnoteReference w:id="14"/>
      </w:r>
      <w:r w:rsidRPr="00BC54C2">
        <w:t xml:space="preserve"> The 2007 revisions to the Model Bill include the TDRA’s version of the fair–use exclusion, which is as follows:</w:t>
      </w:r>
    </w:p>
    <w:p w14:paraId="7DD6A8ED" w14:textId="5013EB84" w:rsidR="00BC54C2" w:rsidRPr="00BC54C2" w:rsidRDefault="00EC41EE" w:rsidP="00BC54C2">
      <w:pPr>
        <w:pStyle w:val="BQuotelong"/>
      </w:pPr>
      <w:r w:rsidRPr="00BC54C2">
        <w:t>Any fair use, including a nominative or descriptive fair use, or facilitation of such fair use, of a famous mark by another person other than as a designation of source for the person’s own goods or services, including use in connection with</w:t>
      </w:r>
    </w:p>
    <w:p w14:paraId="50778569" w14:textId="273EFA80" w:rsidR="00BC54C2" w:rsidRPr="00BC54C2" w:rsidRDefault="00EC41EE" w:rsidP="00BC54C2">
      <w:pPr>
        <w:pStyle w:val="BQuotelong"/>
      </w:pPr>
      <w:r w:rsidRPr="00BC54C2">
        <w:t>(A) Advertising or promotion that permits consumers to compare goods or services</w:t>
      </w:r>
      <w:r w:rsidR="00BC54C2" w:rsidRPr="00BC54C2">
        <w:t>;</w:t>
      </w:r>
      <w:r w:rsidR="00BC54C2" w:rsidRPr="00BC54C2">
        <w:t xml:space="preserve"> </w:t>
      </w:r>
      <w:r w:rsidR="00BC54C2" w:rsidRPr="00BC54C2">
        <w:t>o</w:t>
      </w:r>
      <w:r w:rsidRPr="00BC54C2">
        <w:t>r</w:t>
      </w:r>
    </w:p>
    <w:p w14:paraId="57D24DB1" w14:textId="361CC848" w:rsidR="00BC54C2" w:rsidRPr="00BC54C2" w:rsidRDefault="00EC41EE" w:rsidP="00BC54C2">
      <w:pPr>
        <w:pStyle w:val="BQuotelong"/>
      </w:pPr>
      <w:r w:rsidRPr="00BC54C2">
        <w:t>(B) Identifying and parodying, criticizing, or commenting upon the famous mark owner or the goods or services of the famous mark owner</w:t>
      </w:r>
      <w:r w:rsidR="00BC54C2" w:rsidRPr="00BC54C2">
        <w:t xml:space="preserve"> </w:t>
      </w:r>
      <w:r w:rsidRPr="00BC54C2">
        <w:t>…</w:t>
      </w:r>
      <w:r w:rsidR="00BC54C2" w:rsidRPr="00BC54C2">
        <w:rPr>
          <w:vertAlign w:val="superscript"/>
        </w:rPr>
        <w:footnoteReference w:id="15"/>
      </w:r>
    </w:p>
    <w:p w14:paraId="7E8E3E18" w14:textId="7ACD2E24" w:rsidR="00BC54C2" w:rsidRPr="00BC54C2" w:rsidRDefault="00EC41EE" w:rsidP="00BC54C2">
      <w:pPr>
        <w:pStyle w:val="BNormal"/>
      </w:pPr>
      <w:r w:rsidRPr="00BC54C2">
        <w:t>The 2007 Model Bill has been adopted by Alabama, California, Mississippi, Oregon, and Texas, as well as the territory of Puerto Rico, although not all of the adopters have used the same exclusionary language.</w:t>
      </w:r>
      <w:r w:rsidR="00BC54C2" w:rsidRPr="00BC54C2">
        <w:rPr>
          <w:vertAlign w:val="superscript"/>
        </w:rPr>
        <w:footnoteReference w:id="16"/>
      </w:r>
      <w:r w:rsidRPr="00BC54C2">
        <w:t xml:space="preserve"> Instead of a single category, the 2007 Model Bill’s fair-use exclusion has at least three categories—nominative and descriptive fair use</w:t>
      </w:r>
      <w:r w:rsidR="00BC54C2" w:rsidRPr="00BC54C2">
        <w:t>;</w:t>
      </w:r>
      <w:r w:rsidR="00BC54C2" w:rsidRPr="00BC54C2">
        <w:t xml:space="preserve"> </w:t>
      </w:r>
      <w:r w:rsidR="00BC54C2" w:rsidRPr="00BC54C2">
        <w:t>c</w:t>
      </w:r>
      <w:r w:rsidRPr="00BC54C2">
        <w:t>omparative advertising</w:t>
      </w:r>
      <w:r w:rsidR="00BC54C2" w:rsidRPr="00BC54C2">
        <w:t>;</w:t>
      </w:r>
      <w:r w:rsidR="00BC54C2" w:rsidRPr="00BC54C2">
        <w:t xml:space="preserve"> </w:t>
      </w:r>
      <w:r w:rsidR="00BC54C2" w:rsidRPr="00BC54C2">
        <w:t>a</w:t>
      </w:r>
      <w:r w:rsidRPr="00BC54C2">
        <w:t>nd fair use in parody, criticism, or commentary.(There is also a fourth catch-all category, since the exclusion says “</w:t>
      </w:r>
      <w:r w:rsidR="00BC54C2" w:rsidRPr="00BC54C2">
        <w:rPr>
          <w:i/>
        </w:rPr>
        <w:t>Any</w:t>
      </w:r>
      <w:r w:rsidRPr="00BC54C2">
        <w:t xml:space="preserve"> fair use, including</w:t>
      </w:r>
      <w:r w:rsidR="00BC54C2" w:rsidRPr="00BC54C2">
        <w:t>.</w:t>
      </w:r>
      <w:r w:rsidR="00BC54C2" w:rsidRPr="00BC54C2">
        <w:t xml:space="preserve"> </w:t>
      </w:r>
      <w:r w:rsidR="00BC54C2" w:rsidRPr="00BC54C2">
        <w:t>…</w:t>
      </w:r>
      <w:r w:rsidRPr="00BC54C2">
        <w:t>”</w:t>
      </w:r>
      <w:r w:rsidR="00BC54C2" w:rsidRPr="00BC54C2">
        <w:rPr>
          <w:vertAlign w:val="superscript"/>
        </w:rPr>
        <w:footnoteReference w:id="17"/>
      </w:r>
      <w:r w:rsidRPr="00BC54C2">
        <w:t>) However, the original wording remains in the laws of at least 15 states that enacted the 1996 Model Bill</w:t>
      </w:r>
      <w:r w:rsidR="00BC54C2" w:rsidRPr="00BC54C2">
        <w:t>.</w:t>
      </w:r>
      <w:r w:rsidR="00BC54C2" w:rsidRPr="00BC54C2">
        <w:t xml:space="preserve"> </w:t>
      </w:r>
      <w:r w:rsidR="00BC54C2" w:rsidRPr="00BC54C2">
        <w:t>I</w:t>
      </w:r>
      <w:r w:rsidRPr="00BC54C2">
        <w:t>n addition, judicial decisions applied nominative and descriptive fair-use concepts to dilution even before they were expressly included in the TDRA (and the 2007 Model Bill).</w:t>
      </w:r>
      <w:r w:rsidR="00BC54C2" w:rsidRPr="00BC54C2">
        <w:rPr>
          <w:vertAlign w:val="superscript"/>
        </w:rPr>
        <w:footnoteReference w:id="18"/>
      </w:r>
      <w:r w:rsidRPr="00BC54C2">
        <w:t xml:space="preserve"> Thus, the analysis of the 1996 Model Bill’s fair-use exclusion, as well as the relevant portion of the 2007 Model Bill’s exclusion, can benefit from an examination of FTDA cases.</w:t>
      </w:r>
    </w:p>
    <w:p w14:paraId="353F9D8A" w14:textId="24C67DE8" w:rsidR="00BC54C2" w:rsidRPr="00BC54C2" w:rsidRDefault="00BC54C2" w:rsidP="00BC54C2">
      <w:pPr>
        <w:pStyle w:val="BHead3"/>
      </w:pPr>
      <w:r>
        <w:t>4.I.A.</w:t>
      </w:r>
      <w:r w:rsidRPr="00BC54C2">
        <w:rPr>
          <w:rStyle w:val="BBNAidChar"/>
          <w:rFonts w:eastAsiaTheme="majorEastAsia"/>
        </w:rPr>
        <w:t>1</w:t>
      </w:r>
      <w:r w:rsidRPr="00BC54C2">
        <w:t>.</w:t>
      </w:r>
      <w:r>
        <w:t> </w:t>
      </w:r>
      <w:r w:rsidRPr="00BC54C2">
        <w:tab/>
        <w:t>Comparative Advertising</w:t>
      </w:r>
    </w:p>
    <w:p w14:paraId="0C8B0117" w14:textId="1DF2CB42" w:rsidR="00BC54C2" w:rsidRPr="00BC54C2" w:rsidRDefault="00EC41EE" w:rsidP="00BC54C2">
      <w:pPr>
        <w:pStyle w:val="BNormal"/>
      </w:pPr>
      <w:r w:rsidRPr="00BC54C2">
        <w:t>The comparative advertising exclusion</w:t>
      </w:r>
      <w:r w:rsidR="00BC54C2" w:rsidRPr="00BC54C2">
        <w:rPr>
          <w:vertAlign w:val="superscript"/>
        </w:rPr>
        <w:footnoteReference w:id="19"/>
      </w:r>
      <w:r w:rsidRPr="00BC54C2">
        <w:t xml:space="preserve"> was not discussed very much in the FTDA cases prior to the TDRA</w:t>
      </w:r>
      <w:r w:rsidR="00BC54C2" w:rsidRPr="00BC54C2">
        <w:t>.</w:t>
      </w:r>
      <w:r w:rsidR="00BC54C2" w:rsidRPr="00BC54C2">
        <w:t xml:space="preserve"> </w:t>
      </w:r>
      <w:r w:rsidR="00BC54C2" w:rsidRPr="00BC54C2">
        <w:t>O</w:t>
      </w:r>
      <w:r w:rsidRPr="00BC54C2">
        <w:t>ne court allowed the exclusion, even where the advertisement was alleged to be false.</w:t>
      </w:r>
      <w:r w:rsidR="00BC54C2" w:rsidRPr="00BC54C2">
        <w:rPr>
          <w:vertAlign w:val="superscript"/>
        </w:rPr>
        <w:footnoteReference w:id="20"/>
      </w:r>
      <w:r w:rsidRPr="00BC54C2">
        <w:t xml:space="preserve"> Another court rejected it in a case involving a noncompetitor’s ad (not a “comparative” advertisement) that was found to use more of the mark than the court deemed necessary for the purposes of the advertisement.</w:t>
      </w:r>
      <w:r w:rsidR="00BC54C2" w:rsidRPr="00BC54C2">
        <w:rPr>
          <w:vertAlign w:val="superscript"/>
        </w:rPr>
        <w:footnoteReference w:id="21"/>
      </w:r>
      <w:r w:rsidRPr="00BC54C2">
        <w:t xml:space="preserve"> However, the key unanswered question was, and remains, what constituted a “fair” use.</w:t>
      </w:r>
      <w:r w:rsidR="00BC54C2" w:rsidRPr="00BC54C2">
        <w:rPr>
          <w:vertAlign w:val="superscript"/>
        </w:rPr>
        <w:footnoteReference w:id="22"/>
      </w:r>
    </w:p>
    <w:p w14:paraId="0FEFB9F5" w14:textId="7A880C01" w:rsidR="00BC54C2" w:rsidRPr="00BC54C2" w:rsidRDefault="00EC41EE" w:rsidP="00BC54C2">
      <w:pPr>
        <w:pStyle w:val="BNormal"/>
      </w:pPr>
      <w:r w:rsidRPr="00BC54C2">
        <w:t xml:space="preserve">That question leads us to consider the relevance of </w:t>
      </w:r>
      <w:r w:rsidR="00BC54C2" w:rsidRPr="00BC54C2">
        <w:rPr>
          <w:i/>
        </w:rPr>
        <w:t>Deere &amp; Co</w:t>
      </w:r>
      <w:r w:rsidR="00BC54C2" w:rsidRPr="00BC54C2">
        <w:t>.</w:t>
      </w:r>
      <w:r w:rsidR="00BC54C2" w:rsidRPr="00BC54C2">
        <w:t xml:space="preserve"> </w:t>
      </w:r>
      <w:r w:rsidR="00BC54C2" w:rsidRPr="00BC54C2">
        <w:rPr>
          <w:i/>
        </w:rPr>
        <w:t>v</w:t>
      </w:r>
      <w:r w:rsidR="00BC54C2" w:rsidRPr="00BC54C2">
        <w:t>.</w:t>
      </w:r>
      <w:r w:rsidR="00BC54C2" w:rsidRPr="00BC54C2">
        <w:t xml:space="preserve"> </w:t>
      </w:r>
      <w:r w:rsidR="00BC54C2" w:rsidRPr="00BC54C2">
        <w:rPr>
          <w:i/>
        </w:rPr>
        <w:t>MTD Products, Inc</w:t>
      </w:r>
      <w:r w:rsidRPr="00BC54C2">
        <w:t>.</w:t>
      </w:r>
      <w:r w:rsidR="00BC54C2" w:rsidRPr="00BC54C2">
        <w:rPr>
          <w:vertAlign w:val="superscript"/>
        </w:rPr>
        <w:footnoteReference w:id="23"/>
      </w:r>
      <w:r w:rsidRPr="00BC54C2">
        <w:t xml:space="preserve"> to the exclusion of fair use in comparative advertising.</w:t>
      </w:r>
      <w:r w:rsidR="00BC54C2" w:rsidRPr="00BC54C2">
        <w:rPr>
          <w:vertAlign w:val="superscript"/>
        </w:rPr>
        <w:footnoteReference w:id="24"/>
      </w:r>
      <w:r w:rsidRPr="00BC54C2">
        <w:t xml:space="preserve"> The key in both situations is the “fairness” of the use</w:t>
      </w:r>
      <w:r w:rsidR="00BC54C2" w:rsidRPr="00BC54C2">
        <w:t>.</w:t>
      </w:r>
      <w:r w:rsidR="00BC54C2" w:rsidRPr="00BC54C2">
        <w:t xml:space="preserve"> </w:t>
      </w:r>
      <w:r w:rsidR="00BC54C2" w:rsidRPr="00BC54C2">
        <w:t>T</w:t>
      </w:r>
      <w:r w:rsidRPr="00BC54C2">
        <w:t>he Second Circuit apparently regarded the alteration of the Deere mark as going farther than necessary to make the comparative point,</w:t>
      </w:r>
      <w:r w:rsidR="00BC54C2" w:rsidRPr="00BC54C2">
        <w:rPr>
          <w:vertAlign w:val="superscript"/>
        </w:rPr>
        <w:footnoteReference w:id="25"/>
      </w:r>
      <w:r w:rsidRPr="00BC54C2">
        <w:t xml:space="preserve"> thus taking it out of fair-use protection.</w:t>
      </w:r>
      <w:r w:rsidR="00BC54C2" w:rsidRPr="00BC54C2">
        <w:rPr>
          <w:vertAlign w:val="superscript"/>
        </w:rPr>
        <w:footnoteReference w:id="26"/>
      </w:r>
      <w:r w:rsidRPr="00BC54C2">
        <w:t xml:space="preserve"> Arguably, that also makes it an “unfair” use for purposes of the comparative advertising defense</w:t>
      </w:r>
      <w:r w:rsidR="00BC54C2" w:rsidRPr="00BC54C2">
        <w:t>.</w:t>
      </w:r>
      <w:r w:rsidR="00BC54C2" w:rsidRPr="00BC54C2">
        <w:t xml:space="preserve"> </w:t>
      </w:r>
      <w:r w:rsidR="00BC54C2" w:rsidRPr="00BC54C2">
        <w:t>T</w:t>
      </w:r>
      <w:r w:rsidRPr="00BC54C2">
        <w:t xml:space="preserve">he fact that the later </w:t>
      </w:r>
      <w:r w:rsidR="00BC54C2" w:rsidRPr="00BC54C2">
        <w:rPr>
          <w:i/>
        </w:rPr>
        <w:t>Hormel</w:t>
      </w:r>
      <w:r w:rsidRPr="00BC54C2">
        <w:t xml:space="preserve"> decision</w:t>
      </w:r>
      <w:r w:rsidR="00BC54C2" w:rsidRPr="00BC54C2">
        <w:rPr>
          <w:vertAlign w:val="superscript"/>
        </w:rPr>
        <w:footnoteReference w:id="27"/>
      </w:r>
      <w:r w:rsidRPr="00BC54C2">
        <w:t xml:space="preserve"> reinterpreted </w:t>
      </w:r>
      <w:r w:rsidR="00BC54C2" w:rsidRPr="00BC54C2">
        <w:rPr>
          <w:i/>
        </w:rPr>
        <w:t>Deere</w:t>
      </w:r>
      <w:r w:rsidRPr="00BC54C2">
        <w:t xml:space="preserve"> as a </w:t>
      </w:r>
      <w:proofErr w:type="spellStart"/>
      <w:r w:rsidRPr="00BC54C2">
        <w:t>tarnishment</w:t>
      </w:r>
      <w:proofErr w:type="spellEnd"/>
      <w:r w:rsidRPr="00BC54C2">
        <w:t xml:space="preserve"> case reinforces the concept of unfair use</w:t>
      </w:r>
      <w:r w:rsidR="00BC54C2" w:rsidRPr="00BC54C2">
        <w:t>.</w:t>
      </w:r>
      <w:r w:rsidR="00BC54C2" w:rsidRPr="00BC54C2">
        <w:t xml:space="preserve"> </w:t>
      </w:r>
      <w:r w:rsidR="00BC54C2" w:rsidRPr="00BC54C2">
        <w:t>C</w:t>
      </w:r>
      <w:r w:rsidRPr="00BC54C2">
        <w:t xml:space="preserve">onsider, however, </w:t>
      </w:r>
      <w:r w:rsidR="00BC54C2" w:rsidRPr="00BC54C2">
        <w:rPr>
          <w:i/>
        </w:rPr>
        <w:t>Eveready Battery Co</w:t>
      </w:r>
      <w:r w:rsidR="00BC54C2" w:rsidRPr="00BC54C2">
        <w:t>.</w:t>
      </w:r>
      <w:r w:rsidR="00BC54C2" w:rsidRPr="00BC54C2">
        <w:t xml:space="preserve"> </w:t>
      </w:r>
      <w:r w:rsidR="00BC54C2" w:rsidRPr="00BC54C2">
        <w:rPr>
          <w:i/>
        </w:rPr>
        <w:t>v</w:t>
      </w:r>
      <w:r w:rsidR="00BC54C2" w:rsidRPr="00BC54C2">
        <w:t>.</w:t>
      </w:r>
      <w:r w:rsidR="00BC54C2" w:rsidRPr="00BC54C2">
        <w:t xml:space="preserve"> </w:t>
      </w:r>
      <w:r w:rsidR="00BC54C2" w:rsidRPr="00BC54C2">
        <w:rPr>
          <w:i/>
        </w:rPr>
        <w:t>Adolph Coors Co</w:t>
      </w:r>
      <w:r w:rsidRPr="00BC54C2">
        <w:t>.,</w:t>
      </w:r>
      <w:r w:rsidR="00BC54C2" w:rsidRPr="00BC54C2">
        <w:rPr>
          <w:vertAlign w:val="superscript"/>
        </w:rPr>
        <w:footnoteReference w:id="28"/>
      </w:r>
      <w:r w:rsidRPr="00BC54C2">
        <w:t xml:space="preserve"> where the court rejected a dilution claim arising from a commercial containing a parody of the “Energizer Bunny.”</w:t>
      </w:r>
      <w:r w:rsidR="00BC54C2" w:rsidRPr="00BC54C2">
        <w:rPr>
          <w:vertAlign w:val="superscript"/>
        </w:rPr>
        <w:footnoteReference w:id="29"/>
      </w:r>
      <w:r w:rsidRPr="00BC54C2">
        <w:t xml:space="preserve"> Although not involving competitors,</w:t>
      </w:r>
      <w:r w:rsidR="00BC54C2" w:rsidRPr="00BC54C2">
        <w:rPr>
          <w:vertAlign w:val="superscript"/>
        </w:rPr>
        <w:footnoteReference w:id="30"/>
      </w:r>
      <w:r w:rsidRPr="00BC54C2">
        <w:t xml:space="preserve"> and therefore distinguishable from </w:t>
      </w:r>
      <w:r w:rsidR="00BC54C2" w:rsidRPr="00BC54C2">
        <w:rPr>
          <w:i/>
        </w:rPr>
        <w:t>Deere</w:t>
      </w:r>
      <w:r w:rsidRPr="00BC54C2">
        <w:t>,</w:t>
      </w:r>
      <w:r w:rsidR="00BC54C2" w:rsidRPr="00BC54C2">
        <w:rPr>
          <w:vertAlign w:val="superscript"/>
        </w:rPr>
        <w:footnoteReference w:id="31"/>
      </w:r>
      <w:r w:rsidRPr="00BC54C2">
        <w:t xml:space="preserve"> the </w:t>
      </w:r>
      <w:r w:rsidR="00BC54C2" w:rsidRPr="00BC54C2">
        <w:rPr>
          <w:i/>
        </w:rPr>
        <w:t>Eveready</w:t>
      </w:r>
      <w:r w:rsidRPr="00BC54C2">
        <w:t xml:space="preserve"> court’s discussion of dilution included the observation that the commercial may be justified “in a fair use/parody analysis.”</w:t>
      </w:r>
      <w:r w:rsidR="00BC54C2" w:rsidRPr="00BC54C2">
        <w:rPr>
          <w:vertAlign w:val="superscript"/>
        </w:rPr>
        <w:footnoteReference w:id="32"/>
      </w:r>
      <w:r w:rsidRPr="00BC54C2">
        <w:t xml:space="preserve"> In contrast to </w:t>
      </w:r>
      <w:r w:rsidR="00BC54C2" w:rsidRPr="00BC54C2">
        <w:rPr>
          <w:i/>
        </w:rPr>
        <w:t>Deere</w:t>
      </w:r>
      <w:r w:rsidRPr="00BC54C2">
        <w:t xml:space="preserve">, the </w:t>
      </w:r>
      <w:r w:rsidR="00BC54C2" w:rsidRPr="00BC54C2">
        <w:rPr>
          <w:i/>
        </w:rPr>
        <w:t>Eveready</w:t>
      </w:r>
      <w:r w:rsidRPr="00BC54C2">
        <w:t xml:space="preserve"> court did not appear troubled by the lighthearted parody of the Energizer Bunny in another’s commercial</w:t>
      </w:r>
      <w:r w:rsidR="00BC54C2" w:rsidRPr="00BC54C2">
        <w:t>.</w:t>
      </w:r>
      <w:r w:rsidR="00BC54C2" w:rsidRPr="00BC54C2">
        <w:t xml:space="preserve"> </w:t>
      </w:r>
      <w:r w:rsidR="00BC54C2" w:rsidRPr="00BC54C2">
        <w:t>T</w:t>
      </w:r>
      <w:r w:rsidRPr="00BC54C2">
        <w:t xml:space="preserve">hus, one should not conclude that </w:t>
      </w:r>
      <w:r w:rsidR="00BC54C2" w:rsidRPr="00BC54C2">
        <w:rPr>
          <w:i/>
        </w:rPr>
        <w:t>Deere</w:t>
      </w:r>
      <w:r w:rsidRPr="00BC54C2">
        <w:t xml:space="preserve"> is the last word on the issue of fair use in comparative advertising.</w:t>
      </w:r>
      <w:r w:rsidR="00BC54C2" w:rsidRPr="00BC54C2">
        <w:rPr>
          <w:vertAlign w:val="superscript"/>
        </w:rPr>
        <w:footnoteReference w:id="33"/>
      </w:r>
    </w:p>
    <w:p w14:paraId="6F873F5B" w14:textId="6DD8F92E" w:rsidR="00BC54C2" w:rsidRPr="00BC54C2" w:rsidRDefault="00BC54C2" w:rsidP="00BC54C2">
      <w:pPr>
        <w:pStyle w:val="BHead3"/>
      </w:pPr>
      <w:r>
        <w:t>4.I.A.</w:t>
      </w:r>
      <w:r w:rsidRPr="00BC54C2">
        <w:rPr>
          <w:rStyle w:val="BBNAidChar"/>
          <w:rFonts w:eastAsiaTheme="majorEastAsia"/>
        </w:rPr>
        <w:t>2</w:t>
      </w:r>
      <w:r w:rsidRPr="00BC54C2">
        <w:t>.</w:t>
      </w:r>
      <w:r>
        <w:t> </w:t>
      </w:r>
      <w:r w:rsidRPr="00BC54C2">
        <w:tab/>
        <w:t>Descriptive and Nominative Fair Use</w:t>
      </w:r>
    </w:p>
    <w:p w14:paraId="64242E04" w14:textId="2B7B8798" w:rsidR="00BC54C2" w:rsidRPr="00BC54C2" w:rsidRDefault="00EC41EE" w:rsidP="00BC54C2">
      <w:pPr>
        <w:pStyle w:val="BNormal"/>
      </w:pPr>
      <w:r w:rsidRPr="00BC54C2">
        <w:t>Although nothing in the original version of the FTDA or the 1996 Model Bill referred to it, courts also allowed the descriptive fair-use defense of Section 33(b)(4) of the Lanham Act to be used as a defense to FTDA claims.</w:t>
      </w:r>
      <w:r w:rsidR="00BC54C2" w:rsidRPr="00BC54C2">
        <w:rPr>
          <w:vertAlign w:val="superscript"/>
        </w:rPr>
        <w:footnoteReference w:id="34"/>
      </w:r>
      <w:r w:rsidRPr="00BC54C2">
        <w:t xml:space="preserve"> Several courts, most notably the U.S</w:t>
      </w:r>
      <w:r w:rsidR="00BC54C2" w:rsidRPr="00BC54C2">
        <w:t>.</w:t>
      </w:r>
      <w:r w:rsidR="00BC54C2" w:rsidRPr="00BC54C2">
        <w:t xml:space="preserve"> </w:t>
      </w:r>
      <w:r w:rsidR="00BC54C2" w:rsidRPr="00BC54C2">
        <w:t>C</w:t>
      </w:r>
      <w:r w:rsidRPr="00BC54C2">
        <w:t>ourt of Appeals for the Ninth Circuit, also approved the use of the judicially recognized “nominative fair use” defense in FTDA cases.</w:t>
      </w:r>
      <w:r w:rsidR="00BC54C2" w:rsidRPr="00BC54C2">
        <w:rPr>
          <w:vertAlign w:val="superscript"/>
        </w:rPr>
        <w:footnoteReference w:id="35"/>
      </w:r>
      <w:r w:rsidRPr="00BC54C2">
        <w:t xml:space="preserve"> The latter permits the use of the trademark to refer to the trademark owner when use of a descriptive or generic term would not convey the same meaning or would be awkward.</w:t>
      </w:r>
      <w:r w:rsidR="00BC54C2" w:rsidRPr="00BC54C2">
        <w:rPr>
          <w:vertAlign w:val="superscript"/>
        </w:rPr>
        <w:footnoteReference w:id="36"/>
      </w:r>
      <w:r w:rsidRPr="00BC54C2">
        <w:t xml:space="preserve"> Both of these concepts are now included in the amended “fair use” exclusion under the TDRA</w:t>
      </w:r>
      <w:r w:rsidR="00BC54C2" w:rsidRPr="00BC54C2">
        <w:t>.</w:t>
      </w:r>
      <w:r w:rsidR="00BC54C2" w:rsidRPr="00BC54C2">
        <w:t xml:space="preserve"> </w:t>
      </w:r>
      <w:r w:rsidR="00BC54C2" w:rsidRPr="00BC54C2">
        <w:t>T</w:t>
      </w:r>
      <w:r w:rsidRPr="00BC54C2">
        <w:t>he 2007 Model Bill, like the TDRA, expressly includes nominative and descriptive uses within the “fair use” exclusion.</w:t>
      </w:r>
      <w:r w:rsidR="00BC54C2" w:rsidRPr="00BC54C2">
        <w:rPr>
          <w:vertAlign w:val="superscript"/>
        </w:rPr>
        <w:footnoteReference w:id="37"/>
      </w:r>
      <w:r w:rsidRPr="00BC54C2">
        <w:t xml:space="preserve"> Case law interpreting state dilution statutes supports the expectation that states using the 1996 Model Bill also will exclude descriptive and nominative uses from liability.</w:t>
      </w:r>
      <w:r w:rsidR="00BC54C2" w:rsidRPr="00BC54C2">
        <w:rPr>
          <w:vertAlign w:val="superscript"/>
        </w:rPr>
        <w:footnoteReference w:id="38"/>
      </w:r>
    </w:p>
    <w:p w14:paraId="16C6EFC8" w14:textId="7A91598F" w:rsidR="00BC54C2" w:rsidRPr="00BC54C2" w:rsidRDefault="00EC41EE" w:rsidP="00BC54C2">
      <w:pPr>
        <w:pStyle w:val="BNormal"/>
      </w:pPr>
      <w:r w:rsidRPr="00BC54C2">
        <w:t>Here, too, the “fairness” of the use is a basic question to be resolved</w:t>
      </w:r>
      <w:r w:rsidR="00BC54C2" w:rsidRPr="00BC54C2">
        <w:t>.</w:t>
      </w:r>
      <w:r w:rsidR="00BC54C2" w:rsidRPr="00BC54C2">
        <w:t xml:space="preserve"> </w:t>
      </w:r>
      <w:r w:rsidR="00BC54C2" w:rsidRPr="00BC54C2">
        <w:t>I</w:t>
      </w:r>
      <w:r w:rsidRPr="00BC54C2">
        <w:t>n the infringement context, the U.S</w:t>
      </w:r>
      <w:r w:rsidR="00BC54C2" w:rsidRPr="00BC54C2">
        <w:t>.</w:t>
      </w:r>
      <w:r w:rsidR="00BC54C2" w:rsidRPr="00BC54C2">
        <w:t xml:space="preserve"> </w:t>
      </w:r>
      <w:r w:rsidR="00BC54C2" w:rsidRPr="00BC54C2">
        <w:t>S</w:t>
      </w:r>
      <w:r w:rsidRPr="00BC54C2">
        <w:t>upreme Court has stated that the existence of confusion does not extinguish the fair descriptive use defense of Section 33(b)(4), although the level of confusion may be relevant to the issue of fairness.</w:t>
      </w:r>
      <w:r w:rsidR="00BC54C2" w:rsidRPr="00BC54C2">
        <w:rPr>
          <w:vertAlign w:val="superscript"/>
        </w:rPr>
        <w:footnoteReference w:id="39"/>
      </w:r>
      <w:r w:rsidRPr="00BC54C2">
        <w:t xml:space="preserve"> However, the nature of dilution as an incremental harm means that examining the “level” of dilution caused by the descriptive use is not appropriate when assessing fairness</w:t>
      </w:r>
      <w:r w:rsidR="00BC54C2" w:rsidRPr="00BC54C2">
        <w:t>.</w:t>
      </w:r>
      <w:r w:rsidR="00BC54C2" w:rsidRPr="00BC54C2">
        <w:t xml:space="preserve"> </w:t>
      </w:r>
      <w:r w:rsidR="00BC54C2" w:rsidRPr="00BC54C2">
        <w:t>S</w:t>
      </w:r>
      <w:r w:rsidRPr="00BC54C2">
        <w:t>imilarly, it should not be a part of the nominative-use analysis</w:t>
      </w:r>
      <w:r w:rsidR="00BC54C2" w:rsidRPr="00BC54C2">
        <w:t>.</w:t>
      </w:r>
      <w:r w:rsidR="00BC54C2" w:rsidRPr="00BC54C2">
        <w:t xml:space="preserve"> </w:t>
      </w:r>
      <w:r w:rsidR="00BC54C2" w:rsidRPr="00BC54C2">
        <w:t>U</w:t>
      </w:r>
      <w:r w:rsidRPr="00BC54C2">
        <w:t>nfortunately, that leaves the issue of fairness in an uncertain state.</w:t>
      </w:r>
      <w:r w:rsidR="00BC54C2" w:rsidRPr="00BC54C2">
        <w:rPr>
          <w:vertAlign w:val="superscript"/>
        </w:rPr>
        <w:footnoteReference w:id="40"/>
      </w:r>
      <w:r w:rsidRPr="00BC54C2">
        <w:t xml:space="preserve"> The court in </w:t>
      </w:r>
      <w:r w:rsidR="00BC54C2" w:rsidRPr="00BC54C2">
        <w:rPr>
          <w:i/>
        </w:rPr>
        <w:t>Deere</w:t>
      </w:r>
      <w:r w:rsidR="00BC54C2" w:rsidRPr="00BC54C2">
        <w:t xml:space="preserve"> </w:t>
      </w:r>
      <w:r w:rsidR="00BC54C2" w:rsidRPr="00BC54C2">
        <w:rPr>
          <w:vertAlign w:val="superscript"/>
        </w:rPr>
        <w:footnoteReference w:id="41"/>
      </w:r>
      <w:r w:rsidRPr="00BC54C2">
        <w:t xml:space="preserve"> which upheld a dilution claim against a humorous alteration of a mark—arguably a nominative use—took a very narrow view of fair use, but it was interpreting a New York statute that contained no express exclusions or defenses</w:t>
      </w:r>
      <w:r w:rsidR="00BC54C2" w:rsidRPr="00BC54C2">
        <w:t>.</w:t>
      </w:r>
      <w:r w:rsidR="00BC54C2" w:rsidRPr="00BC54C2">
        <w:t xml:space="preserve"> </w:t>
      </w:r>
      <w:r w:rsidR="00BC54C2" w:rsidRPr="00BC54C2">
        <w:t>I</w:t>
      </w:r>
      <w:r w:rsidRPr="00BC54C2">
        <w:t>t should not govern fair use under the 2007 Model Bill.</w:t>
      </w:r>
    </w:p>
    <w:p w14:paraId="7593EA83" w14:textId="37DC59FD" w:rsidR="00BC54C2" w:rsidRPr="00BC54C2" w:rsidRDefault="00BC54C2" w:rsidP="00BC54C2">
      <w:pPr>
        <w:pStyle w:val="BHead3"/>
      </w:pPr>
      <w:r>
        <w:t>4.I.A.</w:t>
      </w:r>
      <w:r w:rsidRPr="00BC54C2">
        <w:rPr>
          <w:rStyle w:val="BBNAidChar"/>
          <w:rFonts w:eastAsiaTheme="majorEastAsia"/>
        </w:rPr>
        <w:t>3</w:t>
      </w:r>
      <w:r w:rsidRPr="00BC54C2">
        <w:t>.</w:t>
      </w:r>
      <w:r>
        <w:t> </w:t>
      </w:r>
      <w:r w:rsidRPr="00BC54C2">
        <w:tab/>
        <w:t>Parody, Criticism, and Commentary</w:t>
      </w:r>
    </w:p>
    <w:p w14:paraId="5125A072" w14:textId="62EB1BCB" w:rsidR="00BC54C2" w:rsidRPr="00BC54C2" w:rsidRDefault="00EC41EE" w:rsidP="00BC54C2">
      <w:pPr>
        <w:pStyle w:val="BNormal"/>
      </w:pPr>
      <w:r w:rsidRPr="00BC54C2">
        <w:t>The 2007 Model Bill exclusion specifically refers to parody, criticism, and commentary (as well as simple identification) as examples of nominative and descriptive fair uses</w:t>
      </w:r>
      <w:r w:rsidR="00BC54C2" w:rsidRPr="00BC54C2">
        <w:t>.</w:t>
      </w:r>
      <w:r w:rsidR="00BC54C2" w:rsidRPr="00BC54C2">
        <w:t xml:space="preserve"> </w:t>
      </w:r>
      <w:r w:rsidR="00BC54C2" w:rsidRPr="00BC54C2">
        <w:t>B</w:t>
      </w:r>
      <w:r w:rsidRPr="00BC54C2">
        <w:t>efore the TDRA and the 2007 Model Bill, much of what is included in this exclusion would have been analyzed as either a judicially excluded nominative fair use or an excluded commentary or noncommercial use</w:t>
      </w:r>
      <w:r w:rsidR="00BC54C2" w:rsidRPr="00BC54C2">
        <w:t>.</w:t>
      </w:r>
      <w:r w:rsidR="00BC54C2" w:rsidRPr="00BC54C2">
        <w:t xml:space="preserve"> </w:t>
      </w:r>
      <w:r w:rsidR="00BC54C2" w:rsidRPr="00BC54C2">
        <w:t>T</w:t>
      </w:r>
      <w:r w:rsidRPr="00BC54C2">
        <w:t>hese two latter categories remain in the 2007 Model Bill exclusion, and neither is qualified by a requirement of “fair use.” Thus, it appears that the fair-use exclusion may expand the scope of excluded uses from the dilution statute</w:t>
      </w:r>
      <w:r w:rsidR="00BC54C2" w:rsidRPr="00BC54C2">
        <w:t>.</w:t>
      </w:r>
      <w:r w:rsidR="00BC54C2" w:rsidRPr="00BC54C2">
        <w:t xml:space="preserve"> </w:t>
      </w:r>
      <w:r w:rsidR="00BC54C2" w:rsidRPr="00BC54C2">
        <w:t>T</w:t>
      </w:r>
      <w:r w:rsidRPr="00BC54C2">
        <w:t>his possibility is discussed in more detail in Chapter 10.</w:t>
      </w:r>
    </w:p>
    <w:p w14:paraId="0A82C8B7" w14:textId="1B75178E" w:rsidR="00BC54C2" w:rsidRPr="00BC54C2" w:rsidRDefault="00BC54C2" w:rsidP="00BC54C2">
      <w:pPr>
        <w:pStyle w:val="BHead2"/>
      </w:pPr>
      <w:r>
        <w:t>4.I.</w:t>
      </w:r>
      <w:r w:rsidRPr="00BC54C2">
        <w:rPr>
          <w:rStyle w:val="BBNAidChar"/>
          <w:rFonts w:eastAsiaTheme="majorEastAsia"/>
        </w:rPr>
        <w:t>B</w:t>
      </w:r>
      <w:r w:rsidRPr="00BC54C2">
        <w:t>.</w:t>
      </w:r>
      <w:r>
        <w:t> </w:t>
      </w:r>
      <w:r w:rsidRPr="00BC54C2">
        <w:tab/>
        <w:t>The Noncommercial Use Exclusion</w:t>
      </w:r>
    </w:p>
    <w:p w14:paraId="35979583" w14:textId="70963447" w:rsidR="00BC54C2" w:rsidRPr="00BC54C2" w:rsidRDefault="00EC41EE" w:rsidP="00BC54C2">
      <w:pPr>
        <w:pStyle w:val="BNormal"/>
      </w:pPr>
      <w:r w:rsidRPr="00BC54C2">
        <w:t>In terms of federal law, the noncommercial use exclusion is the most interpreted of the express exclusions.</w:t>
      </w:r>
      <w:r w:rsidR="00BC54C2" w:rsidRPr="00BC54C2">
        <w:rPr>
          <w:vertAlign w:val="superscript"/>
        </w:rPr>
        <w:footnoteReference w:id="42"/>
      </w:r>
      <w:r w:rsidRPr="00BC54C2">
        <w:t xml:space="preserve"> There are many questions relating to this exclusion, most centering around the notion of “commercial.” The legislative history indicates an intent to exempt “expressive” uses, such as parody and satire.</w:t>
      </w:r>
      <w:r w:rsidR="00BC54C2" w:rsidRPr="00BC54C2">
        <w:rPr>
          <w:vertAlign w:val="superscript"/>
        </w:rPr>
        <w:footnoteReference w:id="43"/>
      </w:r>
      <w:r w:rsidRPr="00BC54C2">
        <w:t xml:space="preserve"> Unfortunately, the case law has not been consistent in its evaluation of “expressive” uses of a trademark.</w:t>
      </w:r>
      <w:r w:rsidR="00BC54C2" w:rsidRPr="00BC54C2">
        <w:rPr>
          <w:vertAlign w:val="superscript"/>
        </w:rPr>
        <w:footnoteReference w:id="44"/>
      </w:r>
    </w:p>
    <w:p w14:paraId="6DB2D657" w14:textId="4FC8B51D" w:rsidR="00BC54C2" w:rsidRPr="00BC54C2" w:rsidRDefault="00EC41EE" w:rsidP="00BC54C2">
      <w:pPr>
        <w:pStyle w:val="BNormal"/>
      </w:pPr>
      <w:r w:rsidRPr="00BC54C2">
        <w:t>The interpretation of this exclusion is complicated slightly by the different wording in the elements of a claim in the TDRA, on the one hand, and the 1996 and 2007 Model Bills on the other</w:t>
      </w:r>
      <w:r w:rsidR="00BC54C2" w:rsidRPr="00BC54C2">
        <w:t>.</w:t>
      </w:r>
      <w:r w:rsidR="00BC54C2" w:rsidRPr="00BC54C2">
        <w:t xml:space="preserve"> </w:t>
      </w:r>
      <w:r w:rsidR="00BC54C2" w:rsidRPr="00BC54C2">
        <w:t>T</w:t>
      </w:r>
      <w:r w:rsidRPr="00BC54C2">
        <w:t>he Model Bills (like the original FTDA) require, as an element of the dilution claim, that there be a “commercial use in commerce” by the alleged diluting use</w:t>
      </w:r>
      <w:r w:rsidR="00BC54C2" w:rsidRPr="00BC54C2">
        <w:t>.</w:t>
      </w:r>
      <w:r w:rsidR="00BC54C2" w:rsidRPr="00BC54C2">
        <w:t xml:space="preserve"> </w:t>
      </w:r>
      <w:r w:rsidR="00BC54C2" w:rsidRPr="00BC54C2">
        <w:t>U</w:t>
      </w:r>
      <w:r w:rsidRPr="00BC54C2">
        <w:t>nder the FTDA, courts often conflated the analysis of a “commercial” use with the analysis of an excluded noncommercial use</w:t>
      </w:r>
      <w:r w:rsidR="00BC54C2" w:rsidRPr="00BC54C2">
        <w:t>.</w:t>
      </w:r>
      <w:r w:rsidR="00BC54C2" w:rsidRPr="00BC54C2">
        <w:t xml:space="preserve"> </w:t>
      </w:r>
      <w:r w:rsidR="00BC54C2" w:rsidRPr="00BC54C2">
        <w:t>H</w:t>
      </w:r>
      <w:r w:rsidRPr="00BC54C2">
        <w:t>owever, the two are not necessarily the same.</w:t>
      </w:r>
      <w:r w:rsidR="00BC54C2" w:rsidRPr="00BC54C2">
        <w:rPr>
          <w:vertAlign w:val="superscript"/>
        </w:rPr>
        <w:footnoteReference w:id="45"/>
      </w:r>
      <w:r w:rsidRPr="00BC54C2">
        <w:t xml:space="preserve"> In contrast to the Model Bills, the TDRA only requires a “use in commerce,” thus separating commercial from noncommercial use somewhat better</w:t>
      </w:r>
      <w:r w:rsidR="00BC54C2" w:rsidRPr="00BC54C2">
        <w:t>.</w:t>
      </w:r>
      <w:r w:rsidR="00BC54C2" w:rsidRPr="00BC54C2">
        <w:t xml:space="preserve"> </w:t>
      </w:r>
      <w:r w:rsidR="00BC54C2" w:rsidRPr="00BC54C2">
        <w:t>I</w:t>
      </w:r>
      <w:r w:rsidRPr="00BC54C2">
        <w:t>t is unclear whether this will have a material effect on the interpretation of this exclusion.</w:t>
      </w:r>
    </w:p>
    <w:p w14:paraId="236DACD0" w14:textId="0F8B3042" w:rsidR="00BC54C2" w:rsidRPr="00BC54C2" w:rsidRDefault="00EC41EE" w:rsidP="00BC54C2">
      <w:pPr>
        <w:pStyle w:val="BNormal"/>
      </w:pPr>
      <w:r w:rsidRPr="00BC54C2">
        <w:t>The most difficult—and numerous—issues of noncommercial use have involved Internet domain names.</w:t>
      </w:r>
      <w:r w:rsidR="00BC54C2" w:rsidRPr="00BC54C2">
        <w:rPr>
          <w:vertAlign w:val="superscript"/>
        </w:rPr>
        <w:footnoteReference w:id="46"/>
      </w:r>
      <w:r w:rsidRPr="00BC54C2">
        <w:t xml:space="preserve"> These cases often involve domain names of the form Trademark.com (or .org or .net)</w:t>
      </w:r>
      <w:r w:rsidR="00BC54C2" w:rsidRPr="00BC54C2">
        <w:t>.</w:t>
      </w:r>
      <w:r w:rsidR="00BC54C2" w:rsidRPr="00BC54C2">
        <w:t xml:space="preserve"> </w:t>
      </w:r>
      <w:r w:rsidR="00BC54C2" w:rsidRPr="00BC54C2">
        <w:t>T</w:t>
      </w:r>
      <w:r w:rsidRPr="00BC54C2">
        <w:t>wo questions arise most often</w:t>
      </w:r>
      <w:r w:rsidR="00BC54C2" w:rsidRPr="00BC54C2">
        <w:t>.</w:t>
      </w:r>
      <w:r w:rsidR="00BC54C2" w:rsidRPr="00BC54C2">
        <w:t xml:space="preserve"> </w:t>
      </w:r>
      <w:r w:rsidR="00BC54C2" w:rsidRPr="00BC54C2">
        <w:t>F</w:t>
      </w:r>
      <w:r w:rsidRPr="00BC54C2">
        <w:t>irst, is the use of the trademark an “expressive” one in and of itself (that is, apart from what may be displayed on the corresponding Web site)</w:t>
      </w:r>
      <w:r w:rsidR="00BC54C2" w:rsidRPr="00BC54C2">
        <w:t>?</w:t>
      </w:r>
      <w:r w:rsidR="00BC54C2" w:rsidRPr="00BC54C2">
        <w:t xml:space="preserve"> </w:t>
      </w:r>
      <w:r w:rsidR="00BC54C2" w:rsidRPr="00BC54C2">
        <w:t>S</w:t>
      </w:r>
      <w:r w:rsidRPr="00BC54C2">
        <w:t>econd, is there a “commercial” content to the use</w:t>
      </w:r>
      <w:r w:rsidR="00BC54C2" w:rsidRPr="00BC54C2">
        <w:t>?</w:t>
      </w:r>
      <w:r w:rsidR="00BC54C2" w:rsidRPr="00BC54C2">
        <w:t xml:space="preserve"> </w:t>
      </w:r>
      <w:r w:rsidR="00BC54C2" w:rsidRPr="00BC54C2">
        <w:t>I</w:t>
      </w:r>
      <w:r w:rsidRPr="00BC54C2">
        <w:t>n many cases, these domain names are used for Web sites that are critical of the trademark owner.</w:t>
      </w:r>
      <w:r w:rsidR="00BC54C2" w:rsidRPr="00BC54C2">
        <w:rPr>
          <w:vertAlign w:val="superscript"/>
        </w:rPr>
        <w:footnoteReference w:id="47"/>
      </w:r>
      <w:r w:rsidRPr="00BC54C2">
        <w:t xml:space="preserve"> In most cases, the courts have rejected the noncommercial use defense</w:t>
      </w:r>
      <w:r w:rsidR="00BC54C2" w:rsidRPr="00BC54C2">
        <w:t>.</w:t>
      </w:r>
      <w:r w:rsidR="00BC54C2" w:rsidRPr="00BC54C2">
        <w:t xml:space="preserve"> </w:t>
      </w:r>
      <w:r w:rsidR="00BC54C2" w:rsidRPr="00BC54C2">
        <w:t>U</w:t>
      </w:r>
      <w:r w:rsidRPr="00BC54C2">
        <w:t>sually, they have deemed the registration of another’s trademark as a domain name not to be, by itself, a commercial use.</w:t>
      </w:r>
      <w:r w:rsidR="00BC54C2" w:rsidRPr="00BC54C2">
        <w:rPr>
          <w:vertAlign w:val="superscript"/>
        </w:rPr>
        <w:footnoteReference w:id="48"/>
      </w:r>
      <w:r w:rsidRPr="00BC54C2">
        <w:t xml:space="preserve"> On the other hand, these courts have found commercial uses to arise from links from the offending Web site to sites connected with “commercial” ventures such as books and other items, and simply from creating an impediment to access for the plaintiff’s customers.</w:t>
      </w:r>
      <w:r w:rsidR="00BC54C2" w:rsidRPr="00BC54C2">
        <w:rPr>
          <w:vertAlign w:val="superscript"/>
        </w:rPr>
        <w:footnoteReference w:id="49"/>
      </w:r>
    </w:p>
    <w:p w14:paraId="1B4CFF01" w14:textId="44A364DC" w:rsidR="00BC54C2" w:rsidRPr="00BC54C2" w:rsidRDefault="00EC41EE" w:rsidP="00BC54C2">
      <w:pPr>
        <w:pStyle w:val="BNormal"/>
      </w:pPr>
      <w:r w:rsidRPr="00BC54C2">
        <w:t xml:space="preserve">Some additional insight may be garnered from the Ninth Circuit’s opinion in </w:t>
      </w:r>
      <w:r w:rsidR="00BC54C2" w:rsidRPr="00BC54C2">
        <w:rPr>
          <w:i/>
        </w:rPr>
        <w:t>Mattel, Inc</w:t>
      </w:r>
      <w:r w:rsidR="00BC54C2" w:rsidRPr="00BC54C2">
        <w:t>.</w:t>
      </w:r>
      <w:r w:rsidR="00BC54C2" w:rsidRPr="00BC54C2">
        <w:t xml:space="preserve"> </w:t>
      </w:r>
      <w:r w:rsidR="00BC54C2" w:rsidRPr="00BC54C2">
        <w:rPr>
          <w:i/>
        </w:rPr>
        <w:t>v</w:t>
      </w:r>
      <w:r w:rsidR="00BC54C2" w:rsidRPr="00BC54C2">
        <w:t>.</w:t>
      </w:r>
      <w:r w:rsidR="00BC54C2" w:rsidRPr="00BC54C2">
        <w:t xml:space="preserve"> </w:t>
      </w:r>
      <w:r w:rsidR="00BC54C2" w:rsidRPr="00BC54C2">
        <w:rPr>
          <w:i/>
        </w:rPr>
        <w:t>MCA Records, Inc</w:t>
      </w:r>
      <w:r w:rsidRPr="00BC54C2">
        <w:t>.</w:t>
      </w:r>
      <w:r w:rsidR="00BC54C2" w:rsidRPr="00BC54C2">
        <w:rPr>
          <w:vertAlign w:val="superscript"/>
        </w:rPr>
        <w:footnoteReference w:id="50"/>
      </w:r>
      <w:r w:rsidRPr="00BC54C2">
        <w:t xml:space="preserve"> In </w:t>
      </w:r>
      <w:r w:rsidR="00BC54C2" w:rsidRPr="00BC54C2">
        <w:rPr>
          <w:i/>
        </w:rPr>
        <w:t>Mattel</w:t>
      </w:r>
      <w:r w:rsidRPr="00BC54C2">
        <w:t>, the Ninth Circuit held that a use can be a “commercial use” that satisfies the “commercial use in commerce” element under the FTDA (in that case, a commercially sold recording of a song) but still be excluded as a “noncommercial use” if it is a form of expression fully protected by the First Amendment.</w:t>
      </w:r>
      <w:r w:rsidR="00BC54C2" w:rsidRPr="00BC54C2">
        <w:rPr>
          <w:vertAlign w:val="superscript"/>
        </w:rPr>
        <w:footnoteReference w:id="51"/>
      </w:r>
    </w:p>
    <w:p w14:paraId="6400C505" w14:textId="4B611893" w:rsidR="00BC54C2" w:rsidRPr="00BC54C2" w:rsidRDefault="00EC41EE" w:rsidP="00BC54C2">
      <w:pPr>
        <w:pStyle w:val="BNormal"/>
      </w:pPr>
      <w:r w:rsidRPr="00BC54C2">
        <w:t xml:space="preserve">Another unknown is how the Supreme Court’s decision in </w:t>
      </w:r>
      <w:r w:rsidR="00BC54C2" w:rsidRPr="00BC54C2">
        <w:rPr>
          <w:rStyle w:val="BCasenamefull"/>
        </w:rPr>
        <w:t>Jack Daniel’s Properties, Inc. v. VIP Products LLC</w:t>
      </w:r>
      <w:r w:rsidR="00BC54C2" w:rsidRPr="00BC54C2">
        <w:rPr>
          <w:vertAlign w:val="superscript"/>
        </w:rPr>
        <w:footnoteReference w:id="52"/>
      </w:r>
      <w:r w:rsidRPr="00BC54C2">
        <w:t xml:space="preserve"> will affect the interpretation of noncommercial use under state law</w:t>
      </w:r>
      <w:r w:rsidR="00BC54C2" w:rsidRPr="00BC54C2">
        <w:t>.</w:t>
      </w:r>
      <w:r w:rsidR="00BC54C2" w:rsidRPr="00BC54C2">
        <w:t xml:space="preserve"> </w:t>
      </w:r>
      <w:r w:rsidR="00BC54C2" w:rsidRPr="00BC54C2">
        <w:t>I</w:t>
      </w:r>
      <w:r w:rsidRPr="00BC54C2">
        <w:t xml:space="preserve">n </w:t>
      </w:r>
      <w:r w:rsidR="00BC54C2" w:rsidRPr="00BC54C2">
        <w:rPr>
          <w:i/>
        </w:rPr>
        <w:t>Jack Daniel’s</w:t>
      </w:r>
      <w:r w:rsidRPr="00BC54C2">
        <w:t>, the Court held that the noncommercial use exclusion in the federal statute did not apply where the offending use was as a trademark, despite the lack of any language in the exclusion that such uses were not included.</w:t>
      </w:r>
      <w:r w:rsidR="00BC54C2" w:rsidRPr="00BC54C2">
        <w:rPr>
          <w:vertAlign w:val="superscript"/>
        </w:rPr>
        <w:footnoteReference w:id="53"/>
      </w:r>
    </w:p>
    <w:p w14:paraId="07ACA01E" w14:textId="61315A1F" w:rsidR="00BC54C2" w:rsidRPr="00BC54C2" w:rsidRDefault="00EC41EE" w:rsidP="00BC54C2">
      <w:pPr>
        <w:pStyle w:val="BNormal"/>
      </w:pPr>
      <w:r w:rsidRPr="00BC54C2">
        <w:t>One would expect the state laws to be interpreted similarly to the federal statute</w:t>
      </w:r>
      <w:r w:rsidR="00BC54C2" w:rsidRPr="00BC54C2">
        <w:t>;</w:t>
      </w:r>
      <w:r w:rsidR="00BC54C2" w:rsidRPr="00BC54C2">
        <w:t xml:space="preserve"> </w:t>
      </w:r>
      <w:r w:rsidR="00BC54C2" w:rsidRPr="00BC54C2">
        <w:t>h</w:t>
      </w:r>
      <w:r w:rsidRPr="00BC54C2">
        <w:t>owever, the lack of a common understanding of the term “noncommercial” complicates the analysis, as does the lack of any real legislative history to use when interpreting the exclusions</w:t>
      </w:r>
      <w:r w:rsidR="00BC54C2" w:rsidRPr="00BC54C2">
        <w:t>.</w:t>
      </w:r>
      <w:r w:rsidR="00BC54C2" w:rsidRPr="00BC54C2">
        <w:t xml:space="preserve"> </w:t>
      </w:r>
      <w:r w:rsidR="00BC54C2" w:rsidRPr="00BC54C2">
        <w:t>T</w:t>
      </w:r>
      <w:r w:rsidRPr="00BC54C2">
        <w:t>here is at least one “1996 type” state statute that may have unique interpretive problems</w:t>
      </w:r>
      <w:r w:rsidR="00BC54C2" w:rsidRPr="00BC54C2">
        <w:t>:</w:t>
      </w:r>
      <w:r w:rsidR="00BC54C2" w:rsidRPr="00BC54C2">
        <w:t xml:space="preserve"> </w:t>
      </w:r>
      <w:r w:rsidR="00BC54C2" w:rsidRPr="00BC54C2">
        <w:t>N</w:t>
      </w:r>
      <w:r w:rsidRPr="00BC54C2">
        <w:t>evada’s.</w:t>
      </w:r>
      <w:r w:rsidR="00BC54C2" w:rsidRPr="00BC54C2">
        <w:rPr>
          <w:vertAlign w:val="superscript"/>
        </w:rPr>
        <w:footnoteReference w:id="54"/>
      </w:r>
      <w:r w:rsidRPr="00BC54C2">
        <w:t xml:space="preserve"> Unlike the FTDA and the 1996 Model Bill, the Nevada statute does not contain an exclusion for “noncommercial use.” Instead, the statute expressly ties the exclusion to the required element of “commercial use” in the following manner:</w:t>
      </w:r>
    </w:p>
    <w:p w14:paraId="55F743FA" w14:textId="7C46FF18" w:rsidR="00BC54C2" w:rsidRPr="00BC54C2" w:rsidRDefault="00EC41EE" w:rsidP="00BC54C2">
      <w:pPr>
        <w:pStyle w:val="BQuotelong"/>
      </w:pPr>
      <w:r w:rsidRPr="00BC54C2">
        <w:t>“Commercial use” means use of a mark primarily for profit</w:t>
      </w:r>
      <w:r w:rsidR="00BC54C2" w:rsidRPr="00BC54C2">
        <w:t>.</w:t>
      </w:r>
      <w:r w:rsidR="00BC54C2" w:rsidRPr="00BC54C2">
        <w:t xml:space="preserve"> </w:t>
      </w:r>
      <w:r w:rsidR="00BC54C2" w:rsidRPr="00BC54C2">
        <w:t>T</w:t>
      </w:r>
      <w:r w:rsidRPr="00BC54C2">
        <w:t>he term does not include use of a mark for research, criticism, news commentary, news reporting, teaching or any similar use that is not primarily for profit.</w:t>
      </w:r>
      <w:r w:rsidR="00BC54C2" w:rsidRPr="00BC54C2">
        <w:rPr>
          <w:vertAlign w:val="superscript"/>
        </w:rPr>
        <w:footnoteReference w:id="55"/>
      </w:r>
    </w:p>
    <w:p w14:paraId="7FC7AEF5" w14:textId="66F89245" w:rsidR="00BC54C2" w:rsidRPr="00BC54C2" w:rsidRDefault="00EC41EE" w:rsidP="00BC54C2">
      <w:pPr>
        <w:pStyle w:val="BNormal"/>
      </w:pPr>
      <w:r w:rsidRPr="00BC54C2">
        <w:t xml:space="preserve">However, as the Ninth Circuit found in </w:t>
      </w:r>
      <w:r w:rsidR="00BC54C2" w:rsidRPr="00BC54C2">
        <w:rPr>
          <w:i/>
        </w:rPr>
        <w:t>Mattel</w:t>
      </w:r>
      <w:r w:rsidRPr="00BC54C2">
        <w:t>, there are many expressive uses that are made for profit, including the one at issue in that case</w:t>
      </w:r>
      <w:r w:rsidR="00BC54C2" w:rsidRPr="00BC54C2">
        <w:t>.</w:t>
      </w:r>
      <w:r w:rsidR="00BC54C2" w:rsidRPr="00BC54C2">
        <w:t xml:space="preserve"> </w:t>
      </w:r>
      <w:r w:rsidR="00BC54C2" w:rsidRPr="00BC54C2">
        <w:t>(</w:t>
      </w:r>
      <w:r w:rsidRPr="00BC54C2">
        <w:t>Indeed, criticism, such as a restaurant review or magazine reviews of products, may be made for profit.) Thus, the Nevada formulation appears not to exclude items that may be not only “expressive” but fully protected by the First Amendment</w:t>
      </w:r>
      <w:r w:rsidR="00BC54C2" w:rsidRPr="00BC54C2">
        <w:t>.</w:t>
      </w:r>
      <w:r w:rsidR="00BC54C2" w:rsidRPr="00BC54C2">
        <w:t xml:space="preserve"> </w:t>
      </w:r>
      <w:r w:rsidR="00BC54C2" w:rsidRPr="00BC54C2">
        <w:t>O</w:t>
      </w:r>
      <w:r w:rsidRPr="00BC54C2">
        <w:t>n the other hand, it might be more open to an interpretation that excludes certain trademark uses from dilution liability, in contrast to the Supreme Court’s interpretation of the TDRA.</w:t>
      </w:r>
    </w:p>
    <w:p w14:paraId="6B9ABDE2" w14:textId="7800D6DA" w:rsidR="00BC54C2" w:rsidRPr="00BC54C2" w:rsidRDefault="00EC41EE" w:rsidP="00BC54C2">
      <w:pPr>
        <w:pStyle w:val="BNormal"/>
      </w:pPr>
      <w:r w:rsidRPr="00BC54C2">
        <w:t>The 2007 Model Bill retained the noncommercial use exclusion, along with the other exclusions as provided in the TDRA.</w:t>
      </w:r>
      <w:r w:rsidR="00BC54C2" w:rsidRPr="00BC54C2">
        <w:rPr>
          <w:vertAlign w:val="superscript"/>
        </w:rPr>
        <w:footnoteReference w:id="56"/>
      </w:r>
      <w:r w:rsidRPr="00BC54C2">
        <w:t xml:space="preserve"> However, Oregon, which has adopted the 2007 Model Bill, altered the wording of the exclusion section</w:t>
      </w:r>
      <w:r w:rsidR="00BC54C2" w:rsidRPr="00BC54C2">
        <w:t>.</w:t>
      </w:r>
      <w:r w:rsidR="00BC54C2" w:rsidRPr="00BC54C2">
        <w:t xml:space="preserve"> </w:t>
      </w:r>
      <w:r w:rsidR="00BC54C2" w:rsidRPr="00BC54C2">
        <w:t>I</w:t>
      </w:r>
      <w:r w:rsidRPr="00BC54C2">
        <w:t>nstead of three separate exclusions, as provided in the Model Bill, all three are subsumed under a general provision relating to nominative or descriptive fair use:</w:t>
      </w:r>
    </w:p>
    <w:p w14:paraId="29299A67" w14:textId="4AB52584" w:rsidR="00BC54C2" w:rsidRPr="00BC54C2" w:rsidRDefault="00EC41EE" w:rsidP="00BC54C2">
      <w:pPr>
        <w:pStyle w:val="BQuotelong"/>
      </w:pPr>
      <w:r w:rsidRPr="00BC54C2">
        <w:t>An owner of a famous mark may not bring an action for another person’s use if the use is a nominative or descriptive fair use or facilitation of a nominative or descriptive fair use, other than as a designation of source for the other person’s own goods or services, including a use:</w:t>
      </w:r>
    </w:p>
    <w:p w14:paraId="13CBD8F5" w14:textId="226D2514" w:rsidR="00BC54C2" w:rsidRPr="00BC54C2" w:rsidRDefault="00EC41EE" w:rsidP="0011736D">
      <w:pPr>
        <w:pStyle w:val="BListitemorig"/>
        <w:ind w:left="1440"/>
      </w:pPr>
      <w:r w:rsidRPr="00BC54C2">
        <w:t>(a) In connection with:</w:t>
      </w:r>
    </w:p>
    <w:p w14:paraId="027BC40F" w14:textId="503427DD" w:rsidR="00BC54C2" w:rsidRPr="00BC54C2" w:rsidRDefault="00EC41EE" w:rsidP="0011736D">
      <w:pPr>
        <w:pStyle w:val="BListitemorig"/>
        <w:ind w:left="1800"/>
      </w:pPr>
      <w:r w:rsidRPr="00BC54C2">
        <w:t>(A) Advertising or promotion that permits consumers to compare goods or services</w:t>
      </w:r>
      <w:r w:rsidR="00BC54C2" w:rsidRPr="00BC54C2">
        <w:t>;</w:t>
      </w:r>
      <w:r w:rsidR="00BC54C2" w:rsidRPr="00BC54C2">
        <w:t xml:space="preserve"> </w:t>
      </w:r>
      <w:r w:rsidR="00BC54C2" w:rsidRPr="00BC54C2">
        <w:t>o</w:t>
      </w:r>
      <w:r w:rsidRPr="00BC54C2">
        <w:t>r</w:t>
      </w:r>
    </w:p>
    <w:p w14:paraId="36AD40CC" w14:textId="7BEA1A94" w:rsidR="00BC54C2" w:rsidRPr="00BC54C2" w:rsidRDefault="00EC41EE" w:rsidP="0011736D">
      <w:pPr>
        <w:pStyle w:val="BListitemorig"/>
        <w:ind w:left="1800"/>
      </w:pPr>
      <w:r w:rsidRPr="00BC54C2">
        <w:t xml:space="preserve">(B) Identifying or parodying, criticizing or commenting upon the owner of the famous mark or the goods or services of the owner of the famous </w:t>
      </w:r>
      <w:proofErr w:type="gramStart"/>
      <w:r w:rsidRPr="00BC54C2">
        <w:t>mark;</w:t>
      </w:r>
      <w:proofErr w:type="gramEnd"/>
    </w:p>
    <w:p w14:paraId="02CCD332" w14:textId="5F0AA30A" w:rsidR="00BC54C2" w:rsidRPr="00BC54C2" w:rsidRDefault="00EC41EE" w:rsidP="0011736D">
      <w:pPr>
        <w:pStyle w:val="BListitemorig"/>
        <w:ind w:left="1440"/>
      </w:pPr>
      <w:r w:rsidRPr="00BC54C2">
        <w:t>(b) That is noncommercial</w:t>
      </w:r>
      <w:r w:rsidR="00BC54C2" w:rsidRPr="00BC54C2">
        <w:t>;</w:t>
      </w:r>
      <w:r w:rsidR="00BC54C2" w:rsidRPr="00BC54C2">
        <w:t xml:space="preserve"> </w:t>
      </w:r>
      <w:r w:rsidR="00BC54C2" w:rsidRPr="00BC54C2">
        <w:t>o</w:t>
      </w:r>
      <w:r w:rsidRPr="00BC54C2">
        <w:t>r</w:t>
      </w:r>
    </w:p>
    <w:p w14:paraId="45B93B84" w14:textId="361D9977" w:rsidR="00BC54C2" w:rsidRPr="00BC54C2" w:rsidRDefault="00EC41EE" w:rsidP="0011736D">
      <w:pPr>
        <w:pStyle w:val="BListitemorig"/>
        <w:ind w:left="1440"/>
      </w:pPr>
      <w:r w:rsidRPr="00BC54C2">
        <w:t>(c) That constitutes news reporting or news commentary.</w:t>
      </w:r>
      <w:r w:rsidR="00BC54C2" w:rsidRPr="00BC54C2">
        <w:rPr>
          <w:vertAlign w:val="superscript"/>
        </w:rPr>
        <w:footnoteReference w:id="57"/>
      </w:r>
    </w:p>
    <w:p w14:paraId="505463A4" w14:textId="0B6AEDF3" w:rsidR="00BC54C2" w:rsidRPr="00BC54C2" w:rsidRDefault="00EC41EE" w:rsidP="00BC54C2">
      <w:pPr>
        <w:pStyle w:val="BNormal"/>
      </w:pPr>
      <w:r w:rsidRPr="00BC54C2">
        <w:t>This is an odd way to word the exclusions</w:t>
      </w:r>
      <w:r w:rsidR="00BC54C2" w:rsidRPr="00BC54C2">
        <w:t>.</w:t>
      </w:r>
      <w:r w:rsidR="00BC54C2" w:rsidRPr="00BC54C2">
        <w:t xml:space="preserve"> </w:t>
      </w:r>
      <w:r w:rsidR="00BC54C2" w:rsidRPr="00BC54C2">
        <w:t>F</w:t>
      </w:r>
      <w:r w:rsidRPr="00BC54C2">
        <w:t>irst, not all noncommercial uses are nominative or descriptive uses</w:t>
      </w:r>
      <w:r w:rsidR="00BC54C2" w:rsidRPr="00BC54C2">
        <w:t>.</w:t>
      </w:r>
      <w:r w:rsidR="00BC54C2" w:rsidRPr="00BC54C2">
        <w:t xml:space="preserve"> </w:t>
      </w:r>
      <w:r w:rsidR="00BC54C2" w:rsidRPr="00BC54C2">
        <w:t>T</w:t>
      </w:r>
      <w:r w:rsidRPr="00BC54C2">
        <w:t>hus, this wording seems to eliminate the exclusion in a variety of cases—indeed, it seems almost useless</w:t>
      </w:r>
      <w:r w:rsidR="00BC54C2" w:rsidRPr="00BC54C2">
        <w:t>.</w:t>
      </w:r>
      <w:r w:rsidR="00BC54C2" w:rsidRPr="00BC54C2">
        <w:t xml:space="preserve"> </w:t>
      </w:r>
      <w:r w:rsidR="00BC54C2" w:rsidRPr="00BC54C2">
        <w:t>I</w:t>
      </w:r>
      <w:r w:rsidRPr="00BC54C2">
        <w:t>t harkens back to the original House version of the TDRA, which would have eliminated the noncommercial use exclusion.</w:t>
      </w:r>
      <w:r w:rsidR="00BC54C2" w:rsidRPr="00BC54C2">
        <w:rPr>
          <w:vertAlign w:val="superscript"/>
        </w:rPr>
        <w:footnoteReference w:id="58"/>
      </w:r>
      <w:r w:rsidRPr="00BC54C2">
        <w:t xml:space="preserve"> Perhaps this was a drafting oversight, but if so, it is a significant error.</w:t>
      </w:r>
    </w:p>
    <w:p w14:paraId="42B4E91D" w14:textId="1F79831D" w:rsidR="00BC54C2" w:rsidRPr="00BC54C2" w:rsidRDefault="00EC41EE" w:rsidP="00BC54C2">
      <w:pPr>
        <w:pStyle w:val="BNormal"/>
      </w:pPr>
      <w:r w:rsidRPr="00BC54C2">
        <w:t>It is uncertain how the TDRA’s expansion of the “fair use” exclusion under federal law will affect the courts’ interpretation of the noncommercial use exclusion.</w:t>
      </w:r>
      <w:r w:rsidR="00BC54C2" w:rsidRPr="00BC54C2">
        <w:rPr>
          <w:vertAlign w:val="superscript"/>
        </w:rPr>
        <w:footnoteReference w:id="59"/>
      </w:r>
      <w:r w:rsidRPr="00BC54C2">
        <w:t xml:space="preserve"> If the amendment alters the scope of the noncommercial use exclusion, that could complicate the analysis of state laws, particularly those that are patterned after the 1996 Model Bill.</w:t>
      </w:r>
    </w:p>
    <w:p w14:paraId="7887291E" w14:textId="7615517D" w:rsidR="00BC54C2" w:rsidRPr="00BC54C2" w:rsidRDefault="00BC54C2" w:rsidP="00BC54C2">
      <w:pPr>
        <w:pStyle w:val="BHead2"/>
      </w:pPr>
      <w:r>
        <w:t>4.I.</w:t>
      </w:r>
      <w:r w:rsidRPr="00BC54C2">
        <w:rPr>
          <w:rStyle w:val="BBNAidChar"/>
          <w:rFonts w:eastAsiaTheme="majorEastAsia"/>
        </w:rPr>
        <w:t>C</w:t>
      </w:r>
      <w:r w:rsidRPr="00BC54C2">
        <w:t>.</w:t>
      </w:r>
      <w:r>
        <w:t> </w:t>
      </w:r>
      <w:r w:rsidRPr="00BC54C2">
        <w:tab/>
        <w:t>The News Reporting and Commentary Exclusion</w:t>
      </w:r>
    </w:p>
    <w:p w14:paraId="3D8B7A22" w14:textId="6C86BB65" w:rsidR="00BC54C2" w:rsidRPr="00BC54C2" w:rsidRDefault="00EC41EE" w:rsidP="00BC54C2">
      <w:pPr>
        <w:pStyle w:val="BNormal"/>
      </w:pPr>
      <w:r w:rsidRPr="00BC54C2">
        <w:t>The news reporting and commentary exclusion is contained in both the 1996 and 2007 Model Bills</w:t>
      </w:r>
      <w:r w:rsidR="00BC54C2" w:rsidRPr="00BC54C2">
        <w:t>.</w:t>
      </w:r>
      <w:r w:rsidR="00BC54C2" w:rsidRPr="00BC54C2">
        <w:t xml:space="preserve"> </w:t>
      </w:r>
      <w:r w:rsidR="00BC54C2" w:rsidRPr="00BC54C2">
        <w:t>I</w:t>
      </w:r>
      <w:r w:rsidRPr="00BC54C2">
        <w:t>ts clear purpose is to permit a free flow of information and commentary without fear of incurring liability</w:t>
      </w:r>
      <w:r w:rsidR="00BC54C2" w:rsidRPr="00BC54C2">
        <w:t>.</w:t>
      </w:r>
      <w:r w:rsidR="00BC54C2" w:rsidRPr="00BC54C2">
        <w:t xml:space="preserve"> </w:t>
      </w:r>
      <w:r w:rsidR="00BC54C2" w:rsidRPr="00BC54C2">
        <w:t>I</w:t>
      </w:r>
      <w:r w:rsidRPr="00BC54C2">
        <w:t>t is a very broadly worded exclusion</w:t>
      </w:r>
      <w:proofErr w:type="gramStart"/>
      <w:r w:rsidRPr="00BC54C2">
        <w:t>—“</w:t>
      </w:r>
      <w:proofErr w:type="gramEnd"/>
      <w:r w:rsidRPr="00BC54C2">
        <w:t>all forms” of reporting and commentary are covered</w:t>
      </w:r>
      <w:r w:rsidR="00BC54C2" w:rsidRPr="00BC54C2">
        <w:t>.</w:t>
      </w:r>
      <w:r w:rsidR="00BC54C2" w:rsidRPr="00BC54C2">
        <w:t xml:space="preserve"> </w:t>
      </w:r>
      <w:r w:rsidR="00BC54C2" w:rsidRPr="00BC54C2">
        <w:t>T</w:t>
      </w:r>
      <w:r w:rsidRPr="00BC54C2">
        <w:t>he most interesting, and yet unanswered, questions involve news or commentary that also has a commercial purpose</w:t>
      </w:r>
      <w:r w:rsidR="00BC54C2" w:rsidRPr="00BC54C2">
        <w:t>.</w:t>
      </w:r>
      <w:r w:rsidR="00BC54C2" w:rsidRPr="00BC54C2">
        <w:t xml:space="preserve"> </w:t>
      </w:r>
      <w:r w:rsidR="00BC54C2" w:rsidRPr="00BC54C2">
        <w:t>(</w:t>
      </w:r>
      <w:r w:rsidRPr="00BC54C2">
        <w:t>Such uses may not be covered by the noncommercial use exclusion.) Perhaps because of the obvious free-speech issues raised by attempts to impose liability in such cases, the exclusion is almost never invoked.</w:t>
      </w:r>
      <w:r w:rsidR="00BC54C2" w:rsidRPr="00BC54C2">
        <w:rPr>
          <w:vertAlign w:val="superscript"/>
        </w:rPr>
        <w:footnoteReference w:id="60"/>
      </w:r>
    </w:p>
    <w:p w14:paraId="6D72CDF3" w14:textId="69105D38" w:rsidR="00BC54C2" w:rsidRPr="00BC54C2" w:rsidRDefault="00EC41EE" w:rsidP="00BC54C2">
      <w:pPr>
        <w:pStyle w:val="BNormal"/>
      </w:pPr>
      <w:r w:rsidRPr="00BC54C2">
        <w:t>As noted in Section I.C., above, two states have adopted unusual versions of the news reporting and commentary exclusion</w:t>
      </w:r>
      <w:r w:rsidR="00BC54C2" w:rsidRPr="00BC54C2">
        <w:t>.</w:t>
      </w:r>
      <w:r w:rsidR="00BC54C2" w:rsidRPr="00BC54C2">
        <w:t xml:space="preserve"> </w:t>
      </w:r>
      <w:r w:rsidR="00BC54C2" w:rsidRPr="00BC54C2">
        <w:t>N</w:t>
      </w:r>
      <w:r w:rsidRPr="00BC54C2">
        <w:t>evada’s version seems internally inconsistent, because it excludes news reporting from liability but lumps it in with nonprofit enterprises</w:t>
      </w:r>
      <w:r w:rsidR="00BC54C2" w:rsidRPr="00BC54C2">
        <w:t>.</w:t>
      </w:r>
      <w:r w:rsidR="00BC54C2" w:rsidRPr="00BC54C2">
        <w:t xml:space="preserve"> </w:t>
      </w:r>
      <w:r w:rsidR="00BC54C2" w:rsidRPr="00BC54C2">
        <w:t>S</w:t>
      </w:r>
      <w:r w:rsidRPr="00BC54C2">
        <w:t xml:space="preserve">imilarly, Oregon’s statute places the news reporting and commentary exclusion </w:t>
      </w:r>
      <w:r w:rsidR="00BC54C2" w:rsidRPr="00BC54C2">
        <w:rPr>
          <w:i/>
        </w:rPr>
        <w:t>within</w:t>
      </w:r>
      <w:r w:rsidRPr="00BC54C2">
        <w:t xml:space="preserve"> the nominative and descriptive use exclusion</w:t>
      </w:r>
      <w:r w:rsidR="00BC54C2" w:rsidRPr="00BC54C2">
        <w:t>.</w:t>
      </w:r>
      <w:r w:rsidR="00BC54C2" w:rsidRPr="00BC54C2">
        <w:t xml:space="preserve"> </w:t>
      </w:r>
      <w:r w:rsidR="00BC54C2" w:rsidRPr="00BC54C2">
        <w:t>B</w:t>
      </w:r>
      <w:r w:rsidRPr="00BC54C2">
        <w:t>ut news reporting and commentary is not necessarily a form of nominative use (although that is one possible scenario).</w:t>
      </w:r>
    </w:p>
    <w:p w14:paraId="6FAB63E6" w14:textId="2AE41D60" w:rsidR="00BC54C2" w:rsidRPr="00BC54C2" w:rsidRDefault="00BC54C2" w:rsidP="00BC54C2">
      <w:pPr>
        <w:pStyle w:val="BHead1"/>
      </w:pPr>
      <w:r>
        <w:t>4.</w:t>
      </w:r>
      <w:r w:rsidRPr="00BC54C2">
        <w:rPr>
          <w:rStyle w:val="BBNAidChar"/>
          <w:rFonts w:eastAsiaTheme="majorEastAsia"/>
        </w:rPr>
        <w:t>II</w:t>
      </w:r>
      <w:r w:rsidRPr="00BC54C2">
        <w:t>.</w:t>
      </w:r>
      <w:r>
        <w:t xml:space="preserve">  </w:t>
      </w:r>
      <w:r w:rsidRPr="00BC54C2">
        <w:t>Implied Defenses</w:t>
      </w:r>
    </w:p>
    <w:p w14:paraId="54C971F5" w14:textId="0C47B42F" w:rsidR="00BC54C2" w:rsidRPr="00BC54C2" w:rsidRDefault="00BC54C2" w:rsidP="00BC54C2">
      <w:pPr>
        <w:pStyle w:val="BHead2"/>
      </w:pPr>
      <w:r>
        <w:t>4.II.</w:t>
      </w:r>
      <w:r w:rsidRPr="00BC54C2">
        <w:rPr>
          <w:rStyle w:val="BBNAidChar"/>
          <w:rFonts w:eastAsiaTheme="majorEastAsia"/>
        </w:rPr>
        <w:t>A</w:t>
      </w:r>
      <w:r w:rsidRPr="00BC54C2">
        <w:t>.</w:t>
      </w:r>
      <w:r>
        <w:t> </w:t>
      </w:r>
      <w:r w:rsidRPr="00BC54C2">
        <w:tab/>
        <w:t>Older Statutes and 1964 and 1992 Model-Bill Statutes</w:t>
      </w:r>
    </w:p>
    <w:p w14:paraId="1147CA92" w14:textId="31B23874" w:rsidR="00BC54C2" w:rsidRPr="00BC54C2" w:rsidRDefault="00EC41EE" w:rsidP="00BC54C2">
      <w:pPr>
        <w:pStyle w:val="BNormal"/>
      </w:pPr>
      <w:r w:rsidRPr="00BC54C2">
        <w:t>The older state laws (largely patterned after Massachusetts law and/or the 1964 Model Bill) and the 1992 Model Bill contain no express defenses</w:t>
      </w:r>
      <w:r w:rsidR="00BC54C2" w:rsidRPr="00BC54C2">
        <w:t>.</w:t>
      </w:r>
      <w:r w:rsidR="00BC54C2" w:rsidRPr="00BC54C2">
        <w:t xml:space="preserve"> </w:t>
      </w:r>
      <w:r w:rsidR="00BC54C2" w:rsidRPr="00BC54C2">
        <w:t>N</w:t>
      </w:r>
      <w:r w:rsidRPr="00BC54C2">
        <w:t>evertheless, courts have permitted various defenses to be raised against dilution claims in those states</w:t>
      </w:r>
      <w:r w:rsidR="00BC54C2" w:rsidRPr="00BC54C2">
        <w:t>.</w:t>
      </w:r>
      <w:r w:rsidR="00BC54C2" w:rsidRPr="00BC54C2">
        <w:t xml:space="preserve"> </w:t>
      </w:r>
      <w:r w:rsidR="00BC54C2" w:rsidRPr="00BC54C2">
        <w:t>A</w:t>
      </w:r>
      <w:r w:rsidRPr="00BC54C2">
        <w:t>s discussed elsewhere, courts have recognized a First Amendment defense to dilution in several cases involving laws patterned after the 1964 Model Bill.</w:t>
      </w:r>
      <w:r w:rsidR="00BC54C2" w:rsidRPr="00BC54C2">
        <w:rPr>
          <w:vertAlign w:val="superscript"/>
        </w:rPr>
        <w:footnoteReference w:id="61"/>
      </w:r>
      <w:r w:rsidRPr="00BC54C2">
        <w:t xml:space="preserve"> In most cases, courts have ruled against dilution claims on the grounds that the plaintiff failed to establish a critical element of the claim (either distinctiveness or dilution).</w:t>
      </w:r>
      <w:r w:rsidR="00BC54C2" w:rsidRPr="00BC54C2">
        <w:rPr>
          <w:vertAlign w:val="superscript"/>
        </w:rPr>
        <w:footnoteReference w:id="62"/>
      </w:r>
      <w:r w:rsidRPr="00BC54C2">
        <w:t xml:space="preserve"> Thus, the express exclusions of the FTDA and TDRA appear to be accepted implicitly by many courts as subsumed in the elements of a dilution claim</w:t>
      </w:r>
      <w:r w:rsidR="00BC54C2" w:rsidRPr="00BC54C2">
        <w:t>.</w:t>
      </w:r>
      <w:r w:rsidR="00BC54C2" w:rsidRPr="00BC54C2">
        <w:t xml:space="preserve"> </w:t>
      </w:r>
      <w:r w:rsidR="00BC54C2" w:rsidRPr="00BC54C2">
        <w:t>T</w:t>
      </w:r>
      <w:r w:rsidRPr="00BC54C2">
        <w:t>his has certain advantages for a defendant, since the burden clearly will be on the plaintiff to prove all items deemed elements of a claim rather than defenses.</w:t>
      </w:r>
      <w:r w:rsidR="00BC54C2" w:rsidRPr="00BC54C2">
        <w:rPr>
          <w:vertAlign w:val="superscript"/>
        </w:rPr>
        <w:footnoteReference w:id="63"/>
      </w:r>
      <w:r w:rsidRPr="00BC54C2">
        <w:t xml:space="preserve"> The major areas in which express defenses or exclusions may make a difference are in “commercial use” cases, where the First Amendment may be the only basis to deny relief,</w:t>
      </w:r>
      <w:r w:rsidR="00BC54C2" w:rsidRPr="00BC54C2">
        <w:rPr>
          <w:vertAlign w:val="superscript"/>
        </w:rPr>
        <w:footnoteReference w:id="64"/>
      </w:r>
      <w:r w:rsidRPr="00BC54C2">
        <w:t xml:space="preserve"> and certain comparative advertising cases, where the defendant used an altered version of the plaintiff’s mark.</w:t>
      </w:r>
      <w:r w:rsidR="00BC54C2" w:rsidRPr="00BC54C2">
        <w:rPr>
          <w:vertAlign w:val="superscript"/>
        </w:rPr>
        <w:footnoteReference w:id="65"/>
      </w:r>
    </w:p>
    <w:p w14:paraId="28521183" w14:textId="3E89D399" w:rsidR="00BC54C2" w:rsidRPr="00BC54C2" w:rsidRDefault="00BC54C2" w:rsidP="00BC54C2">
      <w:pPr>
        <w:pStyle w:val="BNormal"/>
      </w:pPr>
      <w:r w:rsidRPr="00BC54C2">
        <w:t>A-1.</w:t>
      </w:r>
      <w:r w:rsidRPr="00BC54C2">
        <w:tab/>
      </w:r>
      <w:r w:rsidRPr="00BC54C2">
        <w:rPr>
          <w:b/>
        </w:rPr>
        <w:t>Implied First Amendment Defenses</w:t>
      </w:r>
    </w:p>
    <w:p w14:paraId="4CF9454D" w14:textId="33D52CB9" w:rsidR="00BC54C2" w:rsidRPr="00BC54C2" w:rsidRDefault="00EC41EE" w:rsidP="00BC54C2">
      <w:pPr>
        <w:pStyle w:val="BNormal"/>
      </w:pPr>
      <w:r w:rsidRPr="00BC54C2">
        <w:t xml:space="preserve">Although the fair use and </w:t>
      </w:r>
      <w:proofErr w:type="gramStart"/>
      <w:r w:rsidRPr="00BC54C2">
        <w:t>noncommercial</w:t>
      </w:r>
      <w:proofErr w:type="gramEnd"/>
      <w:r w:rsidRPr="00BC54C2">
        <w:t xml:space="preserve"> use exclusions provide protection from dilution for many instances of protected speech, there may still be situations, even under newer statutes, where there is a need for a separate First Amendment defense (especially if courts adopt the Supreme Court’s interpretation of the federal noncommercial use exclusion</w:t>
      </w:r>
      <w:r w:rsidR="00BC54C2" w:rsidRPr="00BC54C2">
        <w:rPr>
          <w:vertAlign w:val="superscript"/>
        </w:rPr>
        <w:footnoteReference w:id="66"/>
      </w:r>
      <w:r w:rsidRPr="00BC54C2">
        <w:t>)</w:t>
      </w:r>
      <w:r w:rsidR="00BC54C2" w:rsidRPr="00BC54C2">
        <w:t>.</w:t>
      </w:r>
      <w:r w:rsidR="00BC54C2" w:rsidRPr="00BC54C2">
        <w:t xml:space="preserve"> </w:t>
      </w:r>
      <w:r w:rsidR="00BC54C2" w:rsidRPr="00BC54C2">
        <w:t>I</w:t>
      </w:r>
      <w:r w:rsidRPr="00BC54C2">
        <w:t xml:space="preserve">n one case, a court applied a test derived from a Second Circuit case, </w:t>
      </w:r>
      <w:r w:rsidR="00BC54C2" w:rsidRPr="00BC54C2">
        <w:rPr>
          <w:rStyle w:val="BCasenamefull"/>
        </w:rPr>
        <w:t>Rogers v. Grimaldi</w:t>
      </w:r>
      <w:r w:rsidRPr="00BC54C2">
        <w:t>,</w:t>
      </w:r>
      <w:r w:rsidR="00BC54C2" w:rsidRPr="00BC54C2">
        <w:rPr>
          <w:vertAlign w:val="superscript"/>
        </w:rPr>
        <w:footnoteReference w:id="67"/>
      </w:r>
      <w:r w:rsidRPr="00BC54C2">
        <w:t xml:space="preserve"> against a Pennsylvania dilution claim.</w:t>
      </w:r>
      <w:r w:rsidR="00BC54C2" w:rsidRPr="00BC54C2">
        <w:rPr>
          <w:vertAlign w:val="superscript"/>
        </w:rPr>
        <w:footnoteReference w:id="68"/>
      </w:r>
      <w:r w:rsidR="00BC54C2" w:rsidRPr="00BC54C2">
        <w:t xml:space="preserve"> </w:t>
      </w:r>
      <w:r w:rsidRPr="00BC54C2">
        <w:t xml:space="preserve">Under </w:t>
      </w:r>
      <w:r w:rsidR="00BC54C2" w:rsidRPr="00BC54C2">
        <w:rPr>
          <w:i/>
        </w:rPr>
        <w:t>Rogers</w:t>
      </w:r>
      <w:r w:rsidRPr="00BC54C2">
        <w:t xml:space="preserve">, an artistically relevant aspect of </w:t>
      </w:r>
      <w:proofErr w:type="gramStart"/>
      <w:r w:rsidRPr="00BC54C2">
        <w:t>an expressive</w:t>
      </w:r>
      <w:proofErr w:type="gramEnd"/>
      <w:r w:rsidRPr="00BC54C2">
        <w:t xml:space="preserve"> work will not be actionable as infringement if it is not explicitly misleading as to the source or content of the work</w:t>
      </w:r>
      <w:r w:rsidR="00BC54C2" w:rsidRPr="00BC54C2">
        <w:t>.</w:t>
      </w:r>
      <w:r w:rsidR="00BC54C2" w:rsidRPr="00BC54C2">
        <w:t xml:space="preserve"> </w:t>
      </w:r>
      <w:r w:rsidR="00BC54C2" w:rsidRPr="00BC54C2">
        <w:t>A</w:t>
      </w:r>
      <w:r w:rsidRPr="00BC54C2">
        <w:t xml:space="preserve">lthough the explicitly misleading factor seems out of place in a dilution claim, the court nevertheless found it applicable (the parties having conceded </w:t>
      </w:r>
      <w:proofErr w:type="gramStart"/>
      <w:r w:rsidRPr="00BC54C2">
        <w:t>its</w:t>
      </w:r>
      <w:proofErr w:type="gramEnd"/>
      <w:r w:rsidRPr="00BC54C2">
        <w:t xml:space="preserve"> applicability) and dismissed the dilution claim.</w:t>
      </w:r>
      <w:r w:rsidR="00BC54C2" w:rsidRPr="00BC54C2">
        <w:rPr>
          <w:vertAlign w:val="superscript"/>
        </w:rPr>
        <w:footnoteReference w:id="69"/>
      </w:r>
    </w:p>
    <w:p w14:paraId="2D64EFFD" w14:textId="35D82D6A" w:rsidR="00BC54C2" w:rsidRPr="00BC54C2" w:rsidRDefault="00BC54C2" w:rsidP="00BC54C2">
      <w:pPr>
        <w:pStyle w:val="BHead2"/>
      </w:pPr>
      <w:r>
        <w:t>4.II.</w:t>
      </w:r>
      <w:r w:rsidRPr="00BC54C2">
        <w:rPr>
          <w:rStyle w:val="BBNAidChar"/>
          <w:rFonts w:eastAsiaTheme="majorEastAsia"/>
        </w:rPr>
        <w:t>B</w:t>
      </w:r>
      <w:r w:rsidRPr="00BC54C2">
        <w:t>.</w:t>
      </w:r>
      <w:r>
        <w:t> </w:t>
      </w:r>
      <w:r w:rsidRPr="00BC54C2">
        <w:tab/>
        <w:t>Laches as a Defense to Dilution</w:t>
      </w:r>
    </w:p>
    <w:p w14:paraId="01F287C7" w14:textId="603FE607" w:rsidR="00BC54C2" w:rsidRPr="00BC54C2" w:rsidRDefault="00EC41EE" w:rsidP="00BC54C2">
      <w:pPr>
        <w:pStyle w:val="BNormal"/>
      </w:pPr>
      <w:r w:rsidRPr="00BC54C2">
        <w:t>Laches is a long-recognized defense to claims of all sorts, including intellectual property claims.</w:t>
      </w:r>
      <w:r w:rsidR="00BC54C2" w:rsidRPr="00BC54C2">
        <w:rPr>
          <w:vertAlign w:val="superscript"/>
        </w:rPr>
        <w:footnoteReference w:id="70"/>
      </w:r>
      <w:r w:rsidRPr="00BC54C2">
        <w:t xml:space="preserve"> There is no reason to exclude dilution claims from the operation of this defense, as courts have recognized.</w:t>
      </w:r>
      <w:r w:rsidR="00BC54C2" w:rsidRPr="00BC54C2">
        <w:rPr>
          <w:vertAlign w:val="superscript"/>
        </w:rPr>
        <w:footnoteReference w:id="71"/>
      </w:r>
      <w:r w:rsidRPr="00BC54C2">
        <w:t xml:space="preserve"> Under the FTDA, the TDRA, and most state laws, relief is made “subject to the principles of equity,”</w:t>
      </w:r>
      <w:r w:rsidR="00BC54C2" w:rsidRPr="00BC54C2">
        <w:rPr>
          <w:vertAlign w:val="superscript"/>
        </w:rPr>
        <w:footnoteReference w:id="72"/>
      </w:r>
      <w:r w:rsidRPr="00BC54C2">
        <w:t xml:space="preserve"> adding force to the notion that the equitable defense of laches is available to a defendant</w:t>
      </w:r>
      <w:r w:rsidR="00BC54C2" w:rsidRPr="00BC54C2">
        <w:t>.</w:t>
      </w:r>
      <w:r w:rsidR="00BC54C2" w:rsidRPr="00BC54C2">
        <w:t xml:space="preserve"> </w:t>
      </w:r>
      <w:r w:rsidR="00BC54C2" w:rsidRPr="00BC54C2">
        <w:t>U</w:t>
      </w:r>
      <w:r w:rsidRPr="00BC54C2">
        <w:t>nder the laws of several states, the only remedy is an injunction, which is an equitable remedy.</w:t>
      </w:r>
    </w:p>
    <w:p w14:paraId="17B0E466" w14:textId="4B3BA70A" w:rsidR="00BC54C2" w:rsidRPr="00BC54C2" w:rsidRDefault="00EC41EE" w:rsidP="00BC54C2">
      <w:pPr>
        <w:pStyle w:val="BNormal"/>
      </w:pPr>
      <w:r w:rsidRPr="00BC54C2">
        <w:t>Establishing a laches defense requires a showing of (1) an inexcusable delay on the plaintiff’s part in bringing the action and (2) prejudice to the defendant.</w:t>
      </w:r>
      <w:r w:rsidR="00BC54C2" w:rsidRPr="00BC54C2">
        <w:rPr>
          <w:vertAlign w:val="superscript"/>
        </w:rPr>
        <w:footnoteReference w:id="73"/>
      </w:r>
      <w:r w:rsidRPr="00BC54C2">
        <w:t xml:space="preserve"> In general, the operation of these factors will be the same in a dilution case as in any other case.</w:t>
      </w:r>
      <w:r w:rsidR="00BC54C2" w:rsidRPr="00BC54C2">
        <w:rPr>
          <w:vertAlign w:val="superscript"/>
        </w:rPr>
        <w:footnoteReference w:id="74"/>
      </w:r>
    </w:p>
    <w:p w14:paraId="335770D2" w14:textId="41531A24" w:rsidR="00BC54C2" w:rsidRPr="00BC54C2" w:rsidRDefault="00BC54C2" w:rsidP="00BC54C2">
      <w:pPr>
        <w:pStyle w:val="BHead1"/>
      </w:pPr>
      <w:r>
        <w:t>4.</w:t>
      </w:r>
      <w:r w:rsidRPr="00BC54C2">
        <w:rPr>
          <w:rStyle w:val="BBNAidChar"/>
          <w:rFonts w:eastAsiaTheme="majorEastAsia"/>
        </w:rPr>
        <w:t>III</w:t>
      </w:r>
      <w:r w:rsidRPr="00BC54C2">
        <w:t>.</w:t>
      </w:r>
      <w:r>
        <w:t xml:space="preserve">  </w:t>
      </w:r>
      <w:r w:rsidRPr="00BC54C2">
        <w:t>Preemption of State Dilution Laws</w:t>
      </w:r>
    </w:p>
    <w:p w14:paraId="1EF974EC" w14:textId="2C1EC0BB" w:rsidR="00BC54C2" w:rsidRPr="00BC54C2" w:rsidRDefault="00BC54C2" w:rsidP="00BC54C2">
      <w:pPr>
        <w:pStyle w:val="BHead2"/>
      </w:pPr>
      <w:r>
        <w:t>4.III.</w:t>
      </w:r>
      <w:r w:rsidRPr="00BC54C2">
        <w:rPr>
          <w:rStyle w:val="BBNAidChar"/>
          <w:rFonts w:eastAsiaTheme="majorEastAsia"/>
        </w:rPr>
        <w:t>A</w:t>
      </w:r>
      <w:r w:rsidRPr="00BC54C2">
        <w:t>.</w:t>
      </w:r>
      <w:r>
        <w:t> </w:t>
      </w:r>
      <w:r w:rsidRPr="00BC54C2">
        <w:tab/>
        <w:t>Introduction</w:t>
      </w:r>
    </w:p>
    <w:p w14:paraId="25348B1E" w14:textId="5D19ADA9" w:rsidR="00BC54C2" w:rsidRPr="00BC54C2" w:rsidRDefault="00EC41EE" w:rsidP="00BC54C2">
      <w:pPr>
        <w:pStyle w:val="BNormal"/>
      </w:pPr>
      <w:r w:rsidRPr="00BC54C2">
        <w:t>It is black-letter law that any state statute or common-law principle that conflicts with federal statutory, treaty, or constitutional law is invalid under the Constitution’s Supremacy Clause.</w:t>
      </w:r>
      <w:r w:rsidR="00BC54C2" w:rsidRPr="00BC54C2">
        <w:rPr>
          <w:vertAlign w:val="superscript"/>
        </w:rPr>
        <w:footnoteReference w:id="75"/>
      </w:r>
      <w:r w:rsidRPr="00BC54C2">
        <w:t xml:space="preserve"> In the absence of an obvious conflict, however, determining whether a state statute or regulation conflicts with a federal statute or constitutional principle is often a rather nuanced task.</w:t>
      </w:r>
      <w:r w:rsidR="00BC54C2" w:rsidRPr="00BC54C2">
        <w:rPr>
          <w:vertAlign w:val="superscript"/>
        </w:rPr>
        <w:footnoteReference w:id="76"/>
      </w:r>
      <w:r w:rsidRPr="00BC54C2">
        <w:t xml:space="preserve"> State dilution laws operate against the background of several sources of federal law</w:t>
      </w:r>
      <w:r w:rsidR="00BC54C2" w:rsidRPr="00BC54C2">
        <w:t>:</w:t>
      </w:r>
      <w:r w:rsidR="00BC54C2" w:rsidRPr="00BC54C2">
        <w:t xml:space="preserve"> </w:t>
      </w:r>
      <w:r w:rsidR="00BC54C2" w:rsidRPr="00BC54C2">
        <w:t>t</w:t>
      </w:r>
      <w:r w:rsidRPr="00BC54C2">
        <w:t>he federal Lanham Act, which regulates trademark protection</w:t>
      </w:r>
      <w:r w:rsidR="00BC54C2" w:rsidRPr="00BC54C2">
        <w:t>;</w:t>
      </w:r>
      <w:r w:rsidR="00BC54C2" w:rsidRPr="00BC54C2">
        <w:t xml:space="preserve"> </w:t>
      </w:r>
      <w:r w:rsidR="00BC54C2" w:rsidRPr="00BC54C2">
        <w:t>o</w:t>
      </w:r>
      <w:r w:rsidRPr="00BC54C2">
        <w:t>ther federal intellectual property protections, most obviously including federal patent and copyright laws and the Patent and Copyright Clause of the Constitution;</w:t>
      </w:r>
      <w:r w:rsidR="00BC54C2" w:rsidRPr="00BC54C2">
        <w:rPr>
          <w:vertAlign w:val="superscript"/>
        </w:rPr>
        <w:footnoteReference w:id="77"/>
      </w:r>
      <w:r w:rsidRPr="00BC54C2">
        <w:t xml:space="preserve"> and the Commerce Clause of the Constitution,</w:t>
      </w:r>
      <w:r w:rsidR="00BC54C2" w:rsidRPr="00BC54C2">
        <w:rPr>
          <w:vertAlign w:val="superscript"/>
        </w:rPr>
        <w:footnoteReference w:id="78"/>
      </w:r>
      <w:r w:rsidRPr="00BC54C2">
        <w:t xml:space="preserve"> which empowers Congress to regulate interstate commerce, but which also can be used to preclude state regulation.</w:t>
      </w:r>
      <w:r w:rsidR="00BC54C2" w:rsidRPr="00BC54C2">
        <w:rPr>
          <w:vertAlign w:val="superscript"/>
        </w:rPr>
        <w:footnoteReference w:id="79"/>
      </w:r>
      <w:r w:rsidRPr="00BC54C2">
        <w:t xml:space="preserve"> This section discusses whether any of those laws or constitutional provisions preempts the operation of state dilution laws.</w:t>
      </w:r>
      <w:r w:rsidR="00BC54C2" w:rsidRPr="00BC54C2">
        <w:rPr>
          <w:vertAlign w:val="superscript"/>
        </w:rPr>
        <w:footnoteReference w:id="80"/>
      </w:r>
    </w:p>
    <w:p w14:paraId="3D9F2CAC" w14:textId="32D47DC2" w:rsidR="00BC54C2" w:rsidRPr="00BC54C2" w:rsidRDefault="00BC54C2" w:rsidP="00BC54C2">
      <w:pPr>
        <w:pStyle w:val="BHead2"/>
      </w:pPr>
      <w:r>
        <w:t>4.III.</w:t>
      </w:r>
      <w:r w:rsidRPr="00BC54C2">
        <w:rPr>
          <w:rStyle w:val="BBNAidChar"/>
          <w:rFonts w:eastAsiaTheme="majorEastAsia"/>
        </w:rPr>
        <w:t>B</w:t>
      </w:r>
      <w:r w:rsidRPr="00BC54C2">
        <w:t>.</w:t>
      </w:r>
      <w:r>
        <w:t> </w:t>
      </w:r>
      <w:r w:rsidRPr="00BC54C2">
        <w:tab/>
        <w:t>Basic Principles of Statutory Preemption</w:t>
      </w:r>
    </w:p>
    <w:p w14:paraId="3AD8317B" w14:textId="3D2824CE" w:rsidR="00BC54C2" w:rsidRPr="00BC54C2" w:rsidRDefault="00EC41EE" w:rsidP="00BC54C2">
      <w:pPr>
        <w:pStyle w:val="BNormal"/>
      </w:pPr>
      <w:r w:rsidRPr="00BC54C2">
        <w:t xml:space="preserve">Apart from the general concepts in the Supremacy Clause, the Supreme Court has identified </w:t>
      </w:r>
      <w:proofErr w:type="gramStart"/>
      <w:r w:rsidRPr="00BC54C2">
        <w:t>particular categories</w:t>
      </w:r>
      <w:proofErr w:type="gramEnd"/>
      <w:r w:rsidRPr="00BC54C2">
        <w:t xml:space="preserve"> of circumstances where federal statutes preempt state laws</w:t>
      </w:r>
      <w:r w:rsidR="00BC54C2" w:rsidRPr="00BC54C2">
        <w:t>.</w:t>
      </w:r>
      <w:r w:rsidR="00BC54C2" w:rsidRPr="00BC54C2">
        <w:t xml:space="preserve"> </w:t>
      </w:r>
      <w:r w:rsidR="00BC54C2" w:rsidRPr="00BC54C2">
        <w:t>F</w:t>
      </w:r>
      <w:r w:rsidRPr="00BC54C2">
        <w:t>irst, Congress can expressly preempt any state law as part of its statutory scheme</w:t>
      </w:r>
      <w:r w:rsidR="00BC54C2" w:rsidRPr="00BC54C2">
        <w:t>.</w:t>
      </w:r>
      <w:r w:rsidR="00BC54C2" w:rsidRPr="00BC54C2">
        <w:t xml:space="preserve"> </w:t>
      </w:r>
      <w:r w:rsidR="00BC54C2" w:rsidRPr="00BC54C2">
        <w:t>O</w:t>
      </w:r>
      <w:r w:rsidRPr="00BC54C2">
        <w:t xml:space="preserve">ne prominent example in the intellectual property area is Section 301 of the Copyright Act, which prevents states from granting protection that is </w:t>
      </w:r>
      <w:proofErr w:type="gramStart"/>
      <w:r w:rsidRPr="00BC54C2">
        <w:t>in the nature of a</w:t>
      </w:r>
      <w:proofErr w:type="gramEnd"/>
      <w:r w:rsidRPr="00BC54C2">
        <w:t xml:space="preserve"> copyright.</w:t>
      </w:r>
      <w:r w:rsidR="00BC54C2" w:rsidRPr="00BC54C2">
        <w:rPr>
          <w:vertAlign w:val="superscript"/>
        </w:rPr>
        <w:footnoteReference w:id="81"/>
      </w:r>
    </w:p>
    <w:p w14:paraId="77D795D5" w14:textId="3FCA48C6" w:rsidR="00BC54C2" w:rsidRPr="00BC54C2" w:rsidRDefault="00EC41EE" w:rsidP="00BC54C2">
      <w:pPr>
        <w:pStyle w:val="BNormal"/>
      </w:pPr>
      <w:r w:rsidRPr="00BC54C2">
        <w:t>Nothing in the federal trademark statutes (nor in the patent statutes) expressly preempts all state regulation</w:t>
      </w:r>
      <w:r w:rsidR="00BC54C2" w:rsidRPr="00BC54C2">
        <w:t>.</w:t>
      </w:r>
      <w:r w:rsidR="00BC54C2" w:rsidRPr="00BC54C2">
        <w:t xml:space="preserve"> </w:t>
      </w:r>
      <w:r w:rsidR="00BC54C2" w:rsidRPr="00BC54C2">
        <w:t>H</w:t>
      </w:r>
      <w:r w:rsidRPr="00BC54C2">
        <w:t>owever, this does not end the discussion</w:t>
      </w:r>
      <w:r w:rsidR="00BC54C2" w:rsidRPr="00BC54C2">
        <w:t>.</w:t>
      </w:r>
      <w:r w:rsidR="00BC54C2" w:rsidRPr="00BC54C2">
        <w:t xml:space="preserve"> </w:t>
      </w:r>
      <w:r w:rsidR="00BC54C2" w:rsidRPr="00BC54C2">
        <w:t>T</w:t>
      </w:r>
      <w:r w:rsidRPr="00BC54C2">
        <w:t>he Supreme Court has also “recognized at least two types of implied pre-emption</w:t>
      </w:r>
      <w:r w:rsidR="00BC54C2" w:rsidRPr="00BC54C2">
        <w:t>:</w:t>
      </w:r>
      <w:r w:rsidR="00BC54C2" w:rsidRPr="00BC54C2">
        <w:t xml:space="preserve"> </w:t>
      </w:r>
      <w:r w:rsidR="00BC54C2" w:rsidRPr="00BC54C2">
        <w:t>f</w:t>
      </w:r>
      <w:r w:rsidRPr="00BC54C2">
        <w:t>ield pre-emption</w:t>
      </w:r>
      <w:r w:rsidR="00BC54C2" w:rsidRPr="00BC54C2">
        <w:t xml:space="preserve"> </w:t>
      </w:r>
      <w:r w:rsidRPr="00BC54C2">
        <w:t>…</w:t>
      </w:r>
      <w:r w:rsidR="00BC54C2" w:rsidRPr="00BC54C2">
        <w:t xml:space="preserve"> </w:t>
      </w:r>
      <w:r w:rsidRPr="00BC54C2">
        <w:t>and conflict pre-emption</w:t>
      </w:r>
      <w:r w:rsidR="00BC54C2" w:rsidRPr="00BC54C2">
        <w:t>.</w:t>
      </w:r>
      <w:r w:rsidR="00BC54C2" w:rsidRPr="00BC54C2">
        <w:t xml:space="preserve"> </w:t>
      </w:r>
      <w:r w:rsidR="00BC54C2" w:rsidRPr="00BC54C2">
        <w:t>…</w:t>
      </w:r>
      <w:r w:rsidRPr="00BC54C2">
        <w:t>”</w:t>
      </w:r>
      <w:r w:rsidR="00BC54C2" w:rsidRPr="00BC54C2">
        <w:rPr>
          <w:vertAlign w:val="superscript"/>
        </w:rPr>
        <w:footnoteReference w:id="82"/>
      </w:r>
      <w:r w:rsidRPr="00BC54C2">
        <w:t xml:space="preserve"> Field preemption occurs when Congress’s regulatory scheme is so pervasive that it does not permit any state regulation of that area of law.</w:t>
      </w:r>
      <w:r w:rsidR="00BC54C2" w:rsidRPr="00BC54C2">
        <w:rPr>
          <w:vertAlign w:val="superscript"/>
        </w:rPr>
        <w:footnoteReference w:id="83"/>
      </w:r>
      <w:r w:rsidRPr="00BC54C2">
        <w:t xml:space="preserve"> Conflict preemption occurs where acting in compliance with the state regulation would conflict with obligations under the federal statute,</w:t>
      </w:r>
      <w:r w:rsidR="00BC54C2" w:rsidRPr="00BC54C2">
        <w:rPr>
          <w:vertAlign w:val="superscript"/>
        </w:rPr>
        <w:footnoteReference w:id="84"/>
      </w:r>
      <w:r w:rsidRPr="00BC54C2">
        <w:t xml:space="preserve"> or where the state law “stands as an obstacle to the accomplishment and execution of the full purposes and objectives of Congress.”</w:t>
      </w:r>
      <w:r w:rsidR="00BC54C2" w:rsidRPr="00BC54C2">
        <w:rPr>
          <w:vertAlign w:val="superscript"/>
        </w:rPr>
        <w:footnoteReference w:id="85"/>
      </w:r>
    </w:p>
    <w:p w14:paraId="11B84096" w14:textId="437C7581" w:rsidR="00BC54C2" w:rsidRPr="00BC54C2" w:rsidRDefault="00EC41EE" w:rsidP="00BC54C2">
      <w:pPr>
        <w:pStyle w:val="BNormal"/>
      </w:pPr>
      <w:r w:rsidRPr="00BC54C2">
        <w:t>On the other side of the equation, the Court also has asserted that congressional preemption is not to be presumed, but rather, in the absence of clear direction, it should be assumed that Congress did not intend to preempt state law.</w:t>
      </w:r>
      <w:r w:rsidR="00BC54C2" w:rsidRPr="00BC54C2">
        <w:rPr>
          <w:vertAlign w:val="superscript"/>
        </w:rPr>
        <w:footnoteReference w:id="86"/>
      </w:r>
      <w:r w:rsidRPr="00BC54C2">
        <w:t xml:space="preserve"> In the final analysis, it is the intent of Congress that must govern.</w:t>
      </w:r>
      <w:r w:rsidR="00BC54C2" w:rsidRPr="00BC54C2">
        <w:rPr>
          <w:vertAlign w:val="superscript"/>
        </w:rPr>
        <w:footnoteReference w:id="87"/>
      </w:r>
    </w:p>
    <w:p w14:paraId="2BCBF441" w14:textId="1CE93B51" w:rsidR="00BC54C2" w:rsidRPr="00BC54C2" w:rsidRDefault="00BC54C2" w:rsidP="00BC54C2">
      <w:pPr>
        <w:pStyle w:val="BHead2"/>
      </w:pPr>
      <w:r>
        <w:t>4.III.</w:t>
      </w:r>
      <w:r w:rsidRPr="00BC54C2">
        <w:rPr>
          <w:rStyle w:val="BBNAidChar"/>
          <w:rFonts w:eastAsiaTheme="majorEastAsia"/>
        </w:rPr>
        <w:t>C</w:t>
      </w:r>
      <w:r w:rsidRPr="00BC54C2">
        <w:t>.</w:t>
      </w:r>
      <w:r>
        <w:t> </w:t>
      </w:r>
      <w:r w:rsidRPr="00BC54C2">
        <w:tab/>
        <w:t>Preemption of State Dilution Laws by Federal Statutes</w:t>
      </w:r>
    </w:p>
    <w:p w14:paraId="42A8B583" w14:textId="3A9562F9" w:rsidR="00BC54C2" w:rsidRPr="00BC54C2" w:rsidRDefault="00BC54C2" w:rsidP="00BC54C2">
      <w:pPr>
        <w:pStyle w:val="BHead3"/>
      </w:pPr>
      <w:proofErr w:type="gramStart"/>
      <w:r>
        <w:t>4.III.C.</w:t>
      </w:r>
      <w:proofErr w:type="gramEnd"/>
      <w:r w:rsidRPr="00BC54C2">
        <w:rPr>
          <w:rStyle w:val="BBNAidChar"/>
          <w:rFonts w:eastAsiaTheme="majorEastAsia"/>
        </w:rPr>
        <w:t>1</w:t>
      </w:r>
      <w:r w:rsidRPr="00BC54C2">
        <w:t>.</w:t>
      </w:r>
      <w:r>
        <w:t> </w:t>
      </w:r>
      <w:r w:rsidRPr="00BC54C2">
        <w:tab/>
        <w:t>The Lanham Act</w:t>
      </w:r>
    </w:p>
    <w:p w14:paraId="13D0B204" w14:textId="65431EFF" w:rsidR="00BC54C2" w:rsidRPr="00BC54C2" w:rsidRDefault="00EC41EE" w:rsidP="00BC54C2">
      <w:pPr>
        <w:pStyle w:val="BNormal"/>
      </w:pPr>
      <w:r w:rsidRPr="00BC54C2">
        <w:t xml:space="preserve">Before the enactment of the FTDA, the issue of whether the Lanham Act preempted state dilution laws </w:t>
      </w:r>
      <w:proofErr w:type="gramStart"/>
      <w:r w:rsidRPr="00BC54C2">
        <w:t>was</w:t>
      </w:r>
      <w:proofErr w:type="gramEnd"/>
      <w:r w:rsidRPr="00BC54C2">
        <w:t xml:space="preserve"> debated by commentators</w:t>
      </w:r>
      <w:r w:rsidR="00BC54C2" w:rsidRPr="00BC54C2">
        <w:rPr>
          <w:vertAlign w:val="superscript"/>
        </w:rPr>
        <w:footnoteReference w:id="88"/>
      </w:r>
      <w:r w:rsidRPr="00BC54C2">
        <w:t xml:space="preserve"> and courts.</w:t>
      </w:r>
      <w:r w:rsidR="00BC54C2" w:rsidRPr="00BC54C2">
        <w:rPr>
          <w:vertAlign w:val="superscript"/>
        </w:rPr>
        <w:footnoteReference w:id="89"/>
      </w:r>
      <w:r w:rsidRPr="00BC54C2">
        <w:t xml:space="preserve"> Generally, preemption claims were rejected</w:t>
      </w:r>
      <w:r w:rsidR="00BC54C2" w:rsidRPr="00BC54C2">
        <w:t>.</w:t>
      </w:r>
      <w:r w:rsidR="00BC54C2" w:rsidRPr="00BC54C2">
        <w:t xml:space="preserve"> </w:t>
      </w:r>
      <w:r w:rsidR="00BC54C2" w:rsidRPr="00BC54C2">
        <w:t>T</w:t>
      </w:r>
      <w:r w:rsidRPr="00BC54C2">
        <w:t>he FTDA and TDRA have changed the landscape somewhat, with (1) a narrow express preemption provision</w:t>
      </w:r>
      <w:r w:rsidR="00BC54C2" w:rsidRPr="00BC54C2">
        <w:rPr>
          <w:vertAlign w:val="superscript"/>
        </w:rPr>
        <w:footnoteReference w:id="90"/>
      </w:r>
      <w:r w:rsidRPr="00BC54C2">
        <w:t xml:space="preserve"> and (2) legislative history indicating that Congress did not intend generally to preempt state laws.</w:t>
      </w:r>
      <w:r w:rsidR="00BC54C2" w:rsidRPr="00BC54C2">
        <w:rPr>
          <w:vertAlign w:val="superscript"/>
        </w:rPr>
        <w:footnoteReference w:id="91"/>
      </w:r>
      <w:r w:rsidRPr="00BC54C2">
        <w:t xml:space="preserve"> Nevertheless, there is some room left for debate, because Congress did not definitively state, </w:t>
      </w:r>
      <w:r w:rsidR="00BC54C2" w:rsidRPr="00BC54C2">
        <w:rPr>
          <w:i/>
        </w:rPr>
        <w:t>in the statute</w:t>
      </w:r>
      <w:r w:rsidRPr="00BC54C2">
        <w:t>, its complete intentions.</w:t>
      </w:r>
    </w:p>
    <w:p w14:paraId="5BE2D3FB" w14:textId="1002CE6A" w:rsidR="00BC54C2" w:rsidRPr="00BC54C2" w:rsidRDefault="00BC54C2" w:rsidP="00BC54C2">
      <w:pPr>
        <w:pStyle w:val="BHead4"/>
      </w:pPr>
      <w:r>
        <w:t>4.III.C.1.</w:t>
      </w:r>
      <w:r w:rsidRPr="00BC54C2">
        <w:rPr>
          <w:rStyle w:val="BBNAidChar"/>
          <w:rFonts w:eastAsiaTheme="majorEastAsia"/>
        </w:rPr>
        <w:t>a</w:t>
      </w:r>
      <w:r w:rsidRPr="00BC54C2">
        <w:t>.</w:t>
      </w:r>
      <w:r>
        <w:t> </w:t>
      </w:r>
      <w:r w:rsidRPr="00BC54C2">
        <w:tab/>
        <w:t>The Federal Registration Defense in the TDRA</w:t>
      </w:r>
    </w:p>
    <w:p w14:paraId="30E71229" w14:textId="054890F1" w:rsidR="00BC54C2" w:rsidRPr="00BC54C2" w:rsidRDefault="00EC41EE" w:rsidP="00BC54C2">
      <w:pPr>
        <w:pStyle w:val="BNormal"/>
      </w:pPr>
      <w:r w:rsidRPr="00BC54C2">
        <w:t>The TDRA, like the FTDA, contains an express preemption provision, but it is a limited one</w:t>
      </w:r>
      <w:r w:rsidR="00BC54C2" w:rsidRPr="00BC54C2">
        <w:t>.</w:t>
      </w:r>
      <w:r w:rsidR="00BC54C2" w:rsidRPr="00BC54C2">
        <w:t xml:space="preserve"> </w:t>
      </w:r>
      <w:r w:rsidR="00BC54C2" w:rsidRPr="00BC54C2">
        <w:t>S</w:t>
      </w:r>
      <w:r w:rsidRPr="00BC54C2">
        <w:t xml:space="preserve">ection 43(c)(6) bars any state </w:t>
      </w:r>
      <w:proofErr w:type="gramStart"/>
      <w:r w:rsidRPr="00BC54C2">
        <w:t>common-law</w:t>
      </w:r>
      <w:proofErr w:type="gramEnd"/>
      <w:r w:rsidRPr="00BC54C2">
        <w:t xml:space="preserve"> or statutory dilution action against a mark registered under the Lanham Act on the </w:t>
      </w:r>
      <w:r w:rsidR="00BC54C2" w:rsidRPr="00BC54C2">
        <w:rPr>
          <w:i/>
        </w:rPr>
        <w:t xml:space="preserve">principal </w:t>
      </w:r>
      <w:r w:rsidRPr="00BC54C2">
        <w:t>register.</w:t>
      </w:r>
      <w:r w:rsidR="00BC54C2" w:rsidRPr="00BC54C2">
        <w:rPr>
          <w:vertAlign w:val="superscript"/>
        </w:rPr>
        <w:footnoteReference w:id="92"/>
      </w:r>
      <w:r w:rsidRPr="00BC54C2">
        <w:t xml:space="preserve"> This defense was contained in the original FTDA</w:t>
      </w:r>
      <w:r w:rsidR="00BC54C2" w:rsidRPr="00BC54C2">
        <w:rPr>
          <w:vertAlign w:val="superscript"/>
        </w:rPr>
        <w:footnoteReference w:id="93"/>
      </w:r>
      <w:r w:rsidRPr="00BC54C2">
        <w:t>, and it has been continued in substance (though with changes in wording) by the TDRA</w:t>
      </w:r>
      <w:r w:rsidR="00BC54C2" w:rsidRPr="00BC54C2">
        <w:t>.</w:t>
      </w:r>
      <w:r w:rsidR="00BC54C2" w:rsidRPr="00BC54C2">
        <w:t xml:space="preserve"> </w:t>
      </w:r>
      <w:r w:rsidR="00BC54C2" w:rsidRPr="00BC54C2">
        <w:t>O</w:t>
      </w:r>
      <w:r w:rsidRPr="00BC54C2">
        <w:t xml:space="preserve">riginally, the status of a </w:t>
      </w:r>
      <w:proofErr w:type="spellStart"/>
      <w:r w:rsidRPr="00BC54C2">
        <w:t>tarnishment</w:t>
      </w:r>
      <w:proofErr w:type="spellEnd"/>
      <w:r w:rsidRPr="00BC54C2">
        <w:t xml:space="preserve"> action was unclear where the action was brought pursuant to those state laws containing language that protects against “injury to business reputation” in addition to “dilution of the distinctiveness of a mark.” (Most likely, Congress intended that such actions be preempted as well, especially since the legislative history indicates that Congress believed that </w:t>
      </w:r>
      <w:proofErr w:type="spellStart"/>
      <w:r w:rsidRPr="00BC54C2">
        <w:t>tarnishment</w:t>
      </w:r>
      <w:proofErr w:type="spellEnd"/>
      <w:r w:rsidRPr="00BC54C2">
        <w:t xml:space="preserve"> actions were a subset of dilution actions.</w:t>
      </w:r>
      <w:r w:rsidR="00BC54C2" w:rsidRPr="00BC54C2">
        <w:rPr>
          <w:vertAlign w:val="superscript"/>
        </w:rPr>
        <w:footnoteReference w:id="94"/>
      </w:r>
      <w:r w:rsidRPr="00BC54C2">
        <w:t>)</w:t>
      </w:r>
    </w:p>
    <w:p w14:paraId="4CC770BD" w14:textId="2AAEA1BE" w:rsidR="00BC54C2" w:rsidRPr="00BC54C2" w:rsidRDefault="00EC41EE" w:rsidP="00BC54C2">
      <w:pPr>
        <w:pStyle w:val="BNormal"/>
      </w:pPr>
      <w:r w:rsidRPr="00BC54C2">
        <w:t xml:space="preserve">The TDRA reworded the section to include state law claims that “seek[] to prevent dilution by blurring or dilution by </w:t>
      </w:r>
      <w:proofErr w:type="spellStart"/>
      <w:r w:rsidRPr="00BC54C2">
        <w:t>tarnishment</w:t>
      </w:r>
      <w:proofErr w:type="spellEnd"/>
      <w:r w:rsidRPr="00BC54C2">
        <w:t>.”</w:t>
      </w:r>
      <w:r w:rsidR="00BC54C2" w:rsidRPr="00BC54C2">
        <w:rPr>
          <w:vertAlign w:val="superscript"/>
        </w:rPr>
        <w:footnoteReference w:id="95"/>
      </w:r>
      <w:r w:rsidRPr="00BC54C2">
        <w:t xml:space="preserve"> Although it does not use the words “injury to business reputation,” the definition of “dilution by </w:t>
      </w:r>
      <w:proofErr w:type="spellStart"/>
      <w:r w:rsidRPr="00BC54C2">
        <w:t>tarnishment</w:t>
      </w:r>
      <w:proofErr w:type="spellEnd"/>
      <w:r w:rsidRPr="00BC54C2">
        <w:t>” contained in the amended federal statute makes clear that those claims are included.</w:t>
      </w:r>
      <w:r w:rsidR="00BC54C2" w:rsidRPr="00BC54C2">
        <w:rPr>
          <w:vertAlign w:val="superscript"/>
        </w:rPr>
        <w:footnoteReference w:id="96"/>
      </w:r>
      <w:r w:rsidRPr="00BC54C2">
        <w:t xml:space="preserve"> Still unclear is the status of marks registered after the first mark (a well-known one) became “distinctive” within the meaning of state dilution laws</w:t>
      </w:r>
      <w:r w:rsidR="00BC54C2" w:rsidRPr="00BC54C2">
        <w:t>.</w:t>
      </w:r>
      <w:r w:rsidR="00BC54C2" w:rsidRPr="00BC54C2">
        <w:t xml:space="preserve"> </w:t>
      </w:r>
      <w:r w:rsidR="00BC54C2" w:rsidRPr="00BC54C2">
        <w:t>T</w:t>
      </w:r>
      <w:r w:rsidRPr="00BC54C2">
        <w:t xml:space="preserve">he plain language of the federal statute appears to bar a state dilution claim </w:t>
      </w:r>
      <w:proofErr w:type="gramStart"/>
      <w:r w:rsidRPr="00BC54C2">
        <w:t>as long as</w:t>
      </w:r>
      <w:proofErr w:type="gramEnd"/>
      <w:r w:rsidRPr="00BC54C2">
        <w:t xml:space="preserve"> the defendant’s mark is registered prior to the bringing of the claim, no matter when that occurred.</w:t>
      </w:r>
      <w:r w:rsidR="00BC54C2" w:rsidRPr="00BC54C2">
        <w:rPr>
          <w:vertAlign w:val="superscript"/>
        </w:rPr>
        <w:footnoteReference w:id="97"/>
      </w:r>
      <w:r w:rsidRPr="00BC54C2">
        <w:t xml:space="preserve"> But the legislative history is not clear as to what result was intended by Congress.</w:t>
      </w:r>
    </w:p>
    <w:p w14:paraId="2A419699" w14:textId="5018483C" w:rsidR="00BC54C2" w:rsidRPr="00BC54C2" w:rsidRDefault="00EC41EE" w:rsidP="00BC54C2">
      <w:pPr>
        <w:pStyle w:val="BNormal"/>
      </w:pPr>
      <w:r w:rsidRPr="00BC54C2">
        <w:t>The registration defense recognizes the supremacy of federal law as well as the equitable principle that a federal registrant ought to be able to rest assured that its registration will not be effectively defeated by a state dilution claim</w:t>
      </w:r>
      <w:r w:rsidR="00BC54C2" w:rsidRPr="00BC54C2">
        <w:t>.</w:t>
      </w:r>
      <w:r w:rsidR="00BC54C2" w:rsidRPr="00BC54C2">
        <w:t xml:space="preserve"> </w:t>
      </w:r>
      <w:r w:rsidR="00BC54C2" w:rsidRPr="00BC54C2">
        <w:t>T</w:t>
      </w:r>
      <w:r w:rsidRPr="00BC54C2">
        <w:t>he defense also serves to encourage federal registration</w:t>
      </w:r>
      <w:r w:rsidR="00BC54C2" w:rsidRPr="00BC54C2">
        <w:t>.</w:t>
      </w:r>
      <w:r w:rsidR="00BC54C2" w:rsidRPr="00BC54C2">
        <w:t xml:space="preserve"> </w:t>
      </w:r>
      <w:r w:rsidR="00BC54C2" w:rsidRPr="00BC54C2">
        <w:t>H</w:t>
      </w:r>
      <w:r w:rsidRPr="00BC54C2">
        <w:t>owever, the mere existence of a federal registration is not conclusive</w:t>
      </w:r>
      <w:r w:rsidR="00BC54C2" w:rsidRPr="00BC54C2">
        <w:t>.</w:t>
      </w:r>
      <w:r w:rsidR="00BC54C2" w:rsidRPr="00BC54C2">
        <w:t xml:space="preserve"> </w:t>
      </w:r>
      <w:r w:rsidR="00BC54C2" w:rsidRPr="00BC54C2">
        <w:t>A</w:t>
      </w:r>
      <w:r w:rsidRPr="00BC54C2">
        <w:t xml:space="preserve"> state-law claimant can attack the validity of the registration, if it is not yet incontestable, or seek to show that the registered mark is generic, for example.</w:t>
      </w:r>
      <w:r w:rsidR="00BC54C2" w:rsidRPr="00BC54C2">
        <w:rPr>
          <w:vertAlign w:val="superscript"/>
        </w:rPr>
        <w:footnoteReference w:id="98"/>
      </w:r>
    </w:p>
    <w:p w14:paraId="03DBD723" w14:textId="38070535" w:rsidR="00BC54C2" w:rsidRPr="00BC54C2" w:rsidRDefault="00EC41EE" w:rsidP="00BC54C2">
      <w:pPr>
        <w:pStyle w:val="BNormal"/>
      </w:pPr>
      <w:r w:rsidRPr="00BC54C2">
        <w:t>However, at least one court has held that a mere claim for cancellation of a registered mark does not avoid the bar of Section 43(c)(6).</w:t>
      </w:r>
      <w:r w:rsidR="00BC54C2" w:rsidRPr="00BC54C2">
        <w:rPr>
          <w:vertAlign w:val="superscript"/>
        </w:rPr>
        <w:footnoteReference w:id="99"/>
      </w:r>
      <w:r w:rsidR="00BC54C2" w:rsidRPr="00BC54C2">
        <w:t xml:space="preserve"> </w:t>
      </w:r>
      <w:r w:rsidRPr="00BC54C2">
        <w:t>The court reasoned that the provision applies to any registration that is valid “at the time the suit is filed,”</w:t>
      </w:r>
      <w:r w:rsidR="00BC54C2" w:rsidRPr="00BC54C2">
        <w:rPr>
          <w:vertAlign w:val="superscript"/>
        </w:rPr>
        <w:footnoteReference w:id="100"/>
      </w:r>
      <w:r w:rsidRPr="00BC54C2">
        <w:t xml:space="preserve"> indicating that a contrary position would make it too easy to avoid the bar.</w:t>
      </w:r>
    </w:p>
    <w:p w14:paraId="58DEC258" w14:textId="63E3E28A" w:rsidR="00BC54C2" w:rsidRPr="00BC54C2" w:rsidRDefault="00EC41EE" w:rsidP="00BC54C2">
      <w:pPr>
        <w:pStyle w:val="BNormal"/>
      </w:pPr>
      <w:r w:rsidRPr="00BC54C2">
        <w:t>When the TDRA was enacted, the reworded defense contained a drafting oddity</w:t>
      </w:r>
      <w:r w:rsidR="00BC54C2" w:rsidRPr="00BC54C2">
        <w:t>.</w:t>
      </w:r>
      <w:r w:rsidR="00BC54C2" w:rsidRPr="00BC54C2">
        <w:t xml:space="preserve"> </w:t>
      </w:r>
      <w:r w:rsidR="00BC54C2" w:rsidRPr="00BC54C2">
        <w:t>T</w:t>
      </w:r>
      <w:r w:rsidRPr="00BC54C2">
        <w:t>he 2006 TDRA version of this subsection read as follows:</w:t>
      </w:r>
    </w:p>
    <w:p w14:paraId="4A6815C2" w14:textId="7EE93136" w:rsidR="00BC54C2" w:rsidRPr="00BC54C2" w:rsidRDefault="00EC41EE" w:rsidP="00BC54C2">
      <w:pPr>
        <w:pStyle w:val="BQuotelong"/>
      </w:pPr>
      <w:r w:rsidRPr="00BC54C2">
        <w:t>The ownership by a person of a valid registration under the Act of March 3, 1881, or the Act of February 20, 1905, or on the principal register under this chapter shall be a complete bar to an action against that person, with respect to that mark, that—</w:t>
      </w:r>
    </w:p>
    <w:p w14:paraId="4650FB08" w14:textId="5311CEF1" w:rsidR="00BC54C2" w:rsidRPr="00BC54C2" w:rsidRDefault="00EC41EE" w:rsidP="0011736D">
      <w:pPr>
        <w:pStyle w:val="BListitemorig"/>
        <w:ind w:left="1440"/>
      </w:pPr>
      <w:r w:rsidRPr="00BC54C2">
        <w:t>(A)(</w:t>
      </w:r>
      <w:proofErr w:type="spellStart"/>
      <w:r w:rsidRPr="00BC54C2">
        <w:t>i</w:t>
      </w:r>
      <w:proofErr w:type="spellEnd"/>
      <w:r w:rsidRPr="00BC54C2">
        <w:t>) is brought by another person under the common law or a statute of a State</w:t>
      </w:r>
      <w:r w:rsidR="00BC54C2" w:rsidRPr="00BC54C2">
        <w:t>;</w:t>
      </w:r>
      <w:r w:rsidR="00BC54C2" w:rsidRPr="00BC54C2">
        <w:t xml:space="preserve"> </w:t>
      </w:r>
      <w:r w:rsidR="00BC54C2" w:rsidRPr="00BC54C2">
        <w:t>a</w:t>
      </w:r>
      <w:r w:rsidRPr="00BC54C2">
        <w:t>nd</w:t>
      </w:r>
    </w:p>
    <w:p w14:paraId="49CA563B" w14:textId="6D3CC3CC" w:rsidR="00BC54C2" w:rsidRPr="00BC54C2" w:rsidRDefault="00EC41EE" w:rsidP="0011736D">
      <w:pPr>
        <w:pStyle w:val="BListitemorig"/>
        <w:ind w:left="1800"/>
      </w:pPr>
      <w:r w:rsidRPr="00BC54C2">
        <w:t xml:space="preserve">(ii) seeks to prevent dilution by blurring or dilution by </w:t>
      </w:r>
      <w:proofErr w:type="spellStart"/>
      <w:r w:rsidRPr="00BC54C2">
        <w:t>tarnishment</w:t>
      </w:r>
      <w:proofErr w:type="spellEnd"/>
      <w:r w:rsidR="00BC54C2" w:rsidRPr="00BC54C2">
        <w:t>;</w:t>
      </w:r>
      <w:r w:rsidR="00BC54C2" w:rsidRPr="00BC54C2">
        <w:t xml:space="preserve"> </w:t>
      </w:r>
      <w:r w:rsidR="00BC54C2" w:rsidRPr="00BC54C2">
        <w:t>o</w:t>
      </w:r>
      <w:r w:rsidRPr="00BC54C2">
        <w:t>r</w:t>
      </w:r>
    </w:p>
    <w:p w14:paraId="24976DBE" w14:textId="4F30578E" w:rsidR="00BC54C2" w:rsidRPr="00BC54C2" w:rsidRDefault="00EC41EE" w:rsidP="0011736D">
      <w:pPr>
        <w:pStyle w:val="BListitemorig"/>
        <w:ind w:left="1440"/>
      </w:pPr>
      <w:r w:rsidRPr="00BC54C2">
        <w:t>(B) asserts any claim of actual or likely damage or harm to the distinctiveness or reputation of a mark, label, or form of advertisement.</w:t>
      </w:r>
    </w:p>
    <w:p w14:paraId="7C717963" w14:textId="21EEE156" w:rsidR="00BC54C2" w:rsidRPr="00BC54C2" w:rsidRDefault="00EC41EE" w:rsidP="00BC54C2">
      <w:pPr>
        <w:pStyle w:val="BNormal"/>
      </w:pPr>
      <w:r w:rsidRPr="00BC54C2">
        <w:t>In this version, subsection 43(c)(6)(A) specifically referred to actions brought under state law claiming dilution</w:t>
      </w:r>
      <w:r w:rsidR="00BC54C2" w:rsidRPr="00BC54C2">
        <w:t>.</w:t>
      </w:r>
      <w:r w:rsidR="00BC54C2" w:rsidRPr="00BC54C2">
        <w:t xml:space="preserve"> </w:t>
      </w:r>
      <w:r w:rsidR="00BC54C2" w:rsidRPr="00BC54C2">
        <w:t>H</w:t>
      </w:r>
      <w:r w:rsidRPr="00BC54C2">
        <w:t>owever, subsection</w:t>
      </w:r>
      <w:r w:rsidR="0011736D">
        <w:t xml:space="preserve"> </w:t>
      </w:r>
      <w:r w:rsidRPr="00BC54C2">
        <w:t>43(c)(6)(B) did not contain that limitation</w:t>
      </w:r>
      <w:r w:rsidR="00BC54C2" w:rsidRPr="00BC54C2">
        <w:t>.</w:t>
      </w:r>
      <w:r w:rsidR="00BC54C2" w:rsidRPr="00BC54C2">
        <w:t xml:space="preserve"> </w:t>
      </w:r>
      <w:r w:rsidR="00BC54C2" w:rsidRPr="00BC54C2">
        <w:t>T</w:t>
      </w:r>
      <w:r w:rsidRPr="00BC54C2">
        <w:t xml:space="preserve">hus, one could have argued that </w:t>
      </w:r>
      <w:r w:rsidR="00BC54C2" w:rsidRPr="00BC54C2">
        <w:rPr>
          <w:i/>
        </w:rPr>
        <w:t>any</w:t>
      </w:r>
      <w:r w:rsidRPr="00BC54C2">
        <w:t xml:space="preserve"> dilution claim, state or federal, was barred if asserted against a federally registered mark</w:t>
      </w:r>
      <w:r w:rsidR="00BC54C2" w:rsidRPr="00BC54C2">
        <w:t>.</w:t>
      </w:r>
      <w:r w:rsidR="00BC54C2" w:rsidRPr="00BC54C2">
        <w:t xml:space="preserve"> </w:t>
      </w:r>
      <w:r w:rsidR="00BC54C2" w:rsidRPr="00BC54C2">
        <w:t>A</w:t>
      </w:r>
      <w:r w:rsidRPr="00BC54C2">
        <w:t>nd, in fact, the Trademark Trial and Appeal Board so held.</w:t>
      </w:r>
      <w:r w:rsidR="00BC54C2" w:rsidRPr="00BC54C2">
        <w:rPr>
          <w:vertAlign w:val="superscript"/>
        </w:rPr>
        <w:footnoteReference w:id="101"/>
      </w:r>
      <w:r w:rsidRPr="00BC54C2">
        <w:t xml:space="preserve"> This, evidently, was not what Congress intended, although it was six years before this wording was changed</w:t>
      </w:r>
      <w:r w:rsidR="00BC54C2" w:rsidRPr="00BC54C2">
        <w:t>.</w:t>
      </w:r>
      <w:r w:rsidR="00BC54C2" w:rsidRPr="00BC54C2">
        <w:t xml:space="preserve"> </w:t>
      </w:r>
      <w:r w:rsidR="00BC54C2" w:rsidRPr="00BC54C2">
        <w:t>I</w:t>
      </w:r>
      <w:r w:rsidRPr="00BC54C2">
        <w:t>n 2012, asserting that the original TDRA language was a drafting error, Congress amended this subsection</w:t>
      </w:r>
      <w:r w:rsidR="00BC54C2" w:rsidRPr="00BC54C2">
        <w:t>.</w:t>
      </w:r>
      <w:r w:rsidR="00BC54C2" w:rsidRPr="00BC54C2">
        <w:t xml:space="preserve"> </w:t>
      </w:r>
      <w:r w:rsidR="00BC54C2" w:rsidRPr="00BC54C2">
        <w:t>T</w:t>
      </w:r>
      <w:r w:rsidRPr="00BC54C2">
        <w:t>he current version of the statute makes clear that federal registration only bars dilution claims brought under state law against the owner of the registered mark, not federal law.</w:t>
      </w:r>
      <w:r w:rsidR="00BC54C2" w:rsidRPr="00BC54C2">
        <w:rPr>
          <w:vertAlign w:val="superscript"/>
        </w:rPr>
        <w:footnoteReference w:id="102"/>
      </w:r>
    </w:p>
    <w:p w14:paraId="58780155" w14:textId="4652C1EE" w:rsidR="00BC54C2" w:rsidRPr="00BC54C2" w:rsidRDefault="00EC41EE" w:rsidP="00BC54C2">
      <w:pPr>
        <w:pStyle w:val="BNormal"/>
      </w:pPr>
      <w:r w:rsidRPr="00BC54C2">
        <w:t>In any event, the preemptive effect of Section 43(c)(6) is limited</w:t>
      </w:r>
      <w:r w:rsidR="00BC54C2" w:rsidRPr="00BC54C2">
        <w:t>.</w:t>
      </w:r>
      <w:r w:rsidR="00BC54C2" w:rsidRPr="00BC54C2">
        <w:t xml:space="preserve"> </w:t>
      </w:r>
      <w:r w:rsidR="00BC54C2" w:rsidRPr="00BC54C2">
        <w:t>I</w:t>
      </w:r>
      <w:r w:rsidRPr="00BC54C2">
        <w:t xml:space="preserve">t does </w:t>
      </w:r>
      <w:proofErr w:type="gramStart"/>
      <w:r w:rsidRPr="00BC54C2">
        <w:t>not purport to</w:t>
      </w:r>
      <w:proofErr w:type="gramEnd"/>
      <w:r w:rsidRPr="00BC54C2">
        <w:t xml:space="preserve"> preempt state dilution actions generally against nonregistered marks.</w:t>
      </w:r>
    </w:p>
    <w:p w14:paraId="72C065B7" w14:textId="56B577D2" w:rsidR="00BC54C2" w:rsidRPr="00BC54C2" w:rsidRDefault="00BC54C2" w:rsidP="00BC54C2">
      <w:pPr>
        <w:pStyle w:val="BHead4"/>
      </w:pPr>
      <w:r>
        <w:t>4.III.C.1.</w:t>
      </w:r>
      <w:r w:rsidRPr="00BC54C2">
        <w:rPr>
          <w:rStyle w:val="BBNAidChar"/>
          <w:rFonts w:eastAsiaTheme="majorEastAsia"/>
        </w:rPr>
        <w:t>b</w:t>
      </w:r>
      <w:r w:rsidRPr="00BC54C2">
        <w:t>.</w:t>
      </w:r>
      <w:r>
        <w:t> </w:t>
      </w:r>
      <w:r w:rsidRPr="00BC54C2">
        <w:tab/>
        <w:t>Lanham Act Preemption Generally</w:t>
      </w:r>
    </w:p>
    <w:p w14:paraId="08D7447A" w14:textId="23B6453B" w:rsidR="00BC54C2" w:rsidRPr="00BC54C2" w:rsidRDefault="00EC41EE" w:rsidP="0011736D">
      <w:pPr>
        <w:pStyle w:val="BNormal"/>
      </w:pPr>
      <w:r w:rsidRPr="00BC54C2">
        <w:t xml:space="preserve">There are </w:t>
      </w:r>
      <w:proofErr w:type="gramStart"/>
      <w:r w:rsidRPr="00BC54C2">
        <w:t>a number of</w:t>
      </w:r>
      <w:proofErr w:type="gramEnd"/>
      <w:r w:rsidRPr="00BC54C2">
        <w:t xml:space="preserve"> cogent arguments in support of the proposition that state dilution laws are not generally preempted by the Lanham Act</w:t>
      </w:r>
      <w:r w:rsidR="00BC54C2" w:rsidRPr="00BC54C2">
        <w:t>.</w:t>
      </w:r>
      <w:r w:rsidR="00BC54C2" w:rsidRPr="00BC54C2">
        <w:t xml:space="preserve"> </w:t>
      </w:r>
      <w:r w:rsidR="00BC54C2" w:rsidRPr="00BC54C2">
        <w:t>F</w:t>
      </w:r>
      <w:r w:rsidRPr="00BC54C2">
        <w:t>irst, the legislative history of the FTDA indicates that Congress was aware of the independent operation of state dilution laws and approved of their continued existence</w:t>
      </w:r>
      <w:r w:rsidR="00BC54C2" w:rsidRPr="00BC54C2">
        <w:t>.</w:t>
      </w:r>
      <w:r w:rsidR="00BC54C2" w:rsidRPr="00BC54C2">
        <w:t xml:space="preserve"> </w:t>
      </w:r>
      <w:r w:rsidR="00BC54C2" w:rsidRPr="00BC54C2">
        <w:t>T</w:t>
      </w:r>
      <w:r w:rsidRPr="00BC54C2">
        <w:t>he House Judiciary Committee Report on the FTDA states that the FTDA</w:t>
      </w:r>
      <w:r w:rsidR="0011736D">
        <w:t xml:space="preserve"> </w:t>
      </w:r>
      <w:r w:rsidRPr="00BC54C2">
        <w:t>would not preempt existing state dilution statutes</w:t>
      </w:r>
      <w:r w:rsidR="00BC54C2" w:rsidRPr="00BC54C2">
        <w:t>.</w:t>
      </w:r>
      <w:r w:rsidR="00BC54C2" w:rsidRPr="00BC54C2">
        <w:t xml:space="preserve"> </w:t>
      </w:r>
      <w:r w:rsidR="00BC54C2" w:rsidRPr="00BC54C2">
        <w:t>S</w:t>
      </w:r>
      <w:r w:rsidRPr="00BC54C2">
        <w:t>tate laws could continue to be applied in cases involving locally famous or distinctive marks</w:t>
      </w:r>
      <w:r w:rsidR="00BC54C2" w:rsidRPr="00BC54C2">
        <w:t>.</w:t>
      </w:r>
      <w:r w:rsidR="00BC54C2" w:rsidRPr="00BC54C2">
        <w:t xml:space="preserve"> </w:t>
      </w:r>
      <w:r w:rsidR="00BC54C2" w:rsidRPr="00BC54C2">
        <w:t>U</w:t>
      </w:r>
      <w:r w:rsidRPr="00BC54C2">
        <w:t>nlike patent and copyright laws, federal trademark law presently coexists with state trademark law, and it is to be expected that a federal dilution statute should similarly coexist with state dilution law.</w:t>
      </w:r>
      <w:r w:rsidR="00BC54C2" w:rsidRPr="00BC54C2">
        <w:rPr>
          <w:vertAlign w:val="superscript"/>
        </w:rPr>
        <w:footnoteReference w:id="103"/>
      </w:r>
    </w:p>
    <w:p w14:paraId="28995A46" w14:textId="3C3FA742" w:rsidR="00BC54C2" w:rsidRPr="00BC54C2" w:rsidRDefault="00EC41EE" w:rsidP="00BC54C2">
      <w:pPr>
        <w:pStyle w:val="BNormal"/>
      </w:pPr>
      <w:r w:rsidRPr="00BC54C2">
        <w:t>Similarly, when the USTA (now the INTA) proposed a federal dilution statute in 1987, it rejected preemption of state dilution laws, except as against federally registered marks.</w:t>
      </w:r>
      <w:r w:rsidR="00BC54C2" w:rsidRPr="00BC54C2">
        <w:rPr>
          <w:vertAlign w:val="superscript"/>
        </w:rPr>
        <w:footnoteReference w:id="104"/>
      </w:r>
      <w:r w:rsidRPr="00BC54C2">
        <w:t xml:space="preserve"> One can also point to the express preemption provision of Section 43(c)(6) and argue that Congress chose precisely how far it wanted to go in preempting state laws, and that courts ought to honor the intent of Congress.</w:t>
      </w:r>
      <w:r w:rsidR="00BC54C2" w:rsidRPr="00BC54C2">
        <w:rPr>
          <w:vertAlign w:val="superscript"/>
        </w:rPr>
        <w:footnoteReference w:id="105"/>
      </w:r>
    </w:p>
    <w:p w14:paraId="26B1951D" w14:textId="1CB85753" w:rsidR="00BC54C2" w:rsidRPr="00BC54C2" w:rsidRDefault="00EC41EE" w:rsidP="00BC54C2">
      <w:pPr>
        <w:pStyle w:val="BNormal"/>
      </w:pPr>
      <w:r w:rsidRPr="00BC54C2">
        <w:t>Despite this apparently clear legislative history, there are countervailing considerations</w:t>
      </w:r>
      <w:r w:rsidR="00BC54C2" w:rsidRPr="00BC54C2">
        <w:t>.</w:t>
      </w:r>
      <w:r w:rsidR="00BC54C2" w:rsidRPr="00BC54C2">
        <w:t xml:space="preserve"> </w:t>
      </w:r>
      <w:r w:rsidR="00BC54C2" w:rsidRPr="00BC54C2">
        <w:t>T</w:t>
      </w:r>
      <w:r w:rsidRPr="00BC54C2">
        <w:t>he TDRA contains three exclusions</w:t>
      </w:r>
      <w:r w:rsidR="00BC54C2" w:rsidRPr="00BC54C2">
        <w:t>:</w:t>
      </w:r>
      <w:r w:rsidR="00BC54C2" w:rsidRPr="00BC54C2">
        <w:t xml:space="preserve"> </w:t>
      </w:r>
      <w:r w:rsidR="00BC54C2" w:rsidRPr="00BC54C2">
        <w:t>f</w:t>
      </w:r>
      <w:r w:rsidRPr="00BC54C2">
        <w:t>air use, including comparative advertising and nominative and descriptive uses</w:t>
      </w:r>
      <w:r w:rsidR="00BC54C2" w:rsidRPr="00BC54C2">
        <w:t>;</w:t>
      </w:r>
      <w:r w:rsidR="00BC54C2" w:rsidRPr="00BC54C2">
        <w:t xml:space="preserve"> </w:t>
      </w:r>
      <w:proofErr w:type="gramStart"/>
      <w:r w:rsidR="00BC54C2" w:rsidRPr="00BC54C2">
        <w:t>n</w:t>
      </w:r>
      <w:r w:rsidRPr="00BC54C2">
        <w:t>oncommercial</w:t>
      </w:r>
      <w:proofErr w:type="gramEnd"/>
      <w:r w:rsidRPr="00BC54C2">
        <w:t xml:space="preserve"> use</w:t>
      </w:r>
      <w:r w:rsidR="00BC54C2" w:rsidRPr="00BC54C2">
        <w:t>;</w:t>
      </w:r>
      <w:r w:rsidR="00BC54C2" w:rsidRPr="00BC54C2">
        <w:t xml:space="preserve"> </w:t>
      </w:r>
      <w:r w:rsidR="00BC54C2" w:rsidRPr="00BC54C2">
        <w:t>a</w:t>
      </w:r>
      <w:r w:rsidRPr="00BC54C2">
        <w:t>nd use in news reporting and commentary.</w:t>
      </w:r>
      <w:r w:rsidR="00BC54C2" w:rsidRPr="00BC54C2">
        <w:rPr>
          <w:vertAlign w:val="superscript"/>
        </w:rPr>
        <w:footnoteReference w:id="106"/>
      </w:r>
      <w:r w:rsidRPr="00BC54C2">
        <w:t xml:space="preserve"> State dilution laws patterned after the 1964 and 1992 Model Bills do not contain any defenses or exclusions.</w:t>
      </w:r>
      <w:r w:rsidR="00BC54C2" w:rsidRPr="00BC54C2">
        <w:rPr>
          <w:vertAlign w:val="superscript"/>
        </w:rPr>
        <w:footnoteReference w:id="107"/>
      </w:r>
    </w:p>
    <w:p w14:paraId="20197664" w14:textId="74AF8AA1" w:rsidR="00BC54C2" w:rsidRPr="00BC54C2" w:rsidRDefault="00EC41EE" w:rsidP="00BC54C2">
      <w:pPr>
        <w:pStyle w:val="BNormal"/>
      </w:pPr>
      <w:r w:rsidRPr="00BC54C2">
        <w:t>One can easily imagine the use of a mark that falls within a federal exclusion or defense but may be considered diluting under state law</w:t>
      </w:r>
      <w:r w:rsidR="00BC54C2" w:rsidRPr="00BC54C2">
        <w:t>.</w:t>
      </w:r>
      <w:r w:rsidR="00BC54C2" w:rsidRPr="00BC54C2">
        <w:t xml:space="preserve"> </w:t>
      </w:r>
      <w:r w:rsidR="00BC54C2" w:rsidRPr="00BC54C2">
        <w:t>F</w:t>
      </w:r>
      <w:r w:rsidRPr="00BC54C2">
        <w:t>or example, it has been held (though not consistently) that the registration of an Internet domain name that is identical to or similar to another’s trademark is not necessarily a “commercial use” of the other’s mark.</w:t>
      </w:r>
      <w:r w:rsidR="00BC54C2" w:rsidRPr="00BC54C2">
        <w:rPr>
          <w:vertAlign w:val="superscript"/>
        </w:rPr>
        <w:footnoteReference w:id="108"/>
      </w:r>
      <w:r w:rsidRPr="00BC54C2">
        <w:t xml:space="preserve"> However, a state statute might be interpreted not to exclude such noncommercial uses,</w:t>
      </w:r>
      <w:r w:rsidR="00BC54C2" w:rsidRPr="00BC54C2">
        <w:rPr>
          <w:vertAlign w:val="superscript"/>
        </w:rPr>
        <w:footnoteReference w:id="109"/>
      </w:r>
      <w:r w:rsidRPr="00BC54C2">
        <w:t xml:space="preserve"> or might consider them “commercial” as a matter of state law.</w:t>
      </w:r>
    </w:p>
    <w:p w14:paraId="1F495038" w14:textId="4FD2E8CE" w:rsidR="00BC54C2" w:rsidRPr="00BC54C2" w:rsidRDefault="00EC41EE" w:rsidP="00BC54C2">
      <w:pPr>
        <w:pStyle w:val="BNormal"/>
      </w:pPr>
      <w:r w:rsidRPr="00BC54C2">
        <w:t>Similarly, a trademark parody might be considered a noncommercial use or a fair use under federal law, but there may be no such defense under state law.</w:t>
      </w:r>
      <w:r w:rsidR="00BC54C2" w:rsidRPr="00BC54C2">
        <w:rPr>
          <w:vertAlign w:val="superscript"/>
        </w:rPr>
        <w:footnoteReference w:id="110"/>
      </w:r>
      <w:r w:rsidRPr="00BC54C2">
        <w:t xml:space="preserve"> Or, to take another well-known situation, in </w:t>
      </w:r>
      <w:r w:rsidR="00BC54C2" w:rsidRPr="00BC54C2">
        <w:rPr>
          <w:i/>
        </w:rPr>
        <w:t>Deere &amp; Co</w:t>
      </w:r>
      <w:r w:rsidR="00BC54C2" w:rsidRPr="00BC54C2">
        <w:t>.</w:t>
      </w:r>
      <w:r w:rsidR="00BC54C2" w:rsidRPr="00BC54C2">
        <w:t xml:space="preserve"> </w:t>
      </w:r>
      <w:r w:rsidR="00BC54C2" w:rsidRPr="00BC54C2">
        <w:rPr>
          <w:i/>
        </w:rPr>
        <w:t>v</w:t>
      </w:r>
      <w:r w:rsidR="00BC54C2" w:rsidRPr="00BC54C2">
        <w:t>.</w:t>
      </w:r>
      <w:r w:rsidR="00BC54C2" w:rsidRPr="00BC54C2">
        <w:t xml:space="preserve"> </w:t>
      </w:r>
      <w:r w:rsidR="00BC54C2" w:rsidRPr="00BC54C2">
        <w:rPr>
          <w:i/>
        </w:rPr>
        <w:t>MTD Products, Inc</w:t>
      </w:r>
      <w:r w:rsidRPr="00BC54C2">
        <w:t>.,</w:t>
      </w:r>
      <w:r w:rsidR="00BC54C2" w:rsidRPr="00BC54C2">
        <w:rPr>
          <w:vertAlign w:val="superscript"/>
        </w:rPr>
        <w:footnoteReference w:id="111"/>
      </w:r>
      <w:r w:rsidRPr="00BC54C2">
        <w:t xml:space="preserve"> the court held that a humorous alteration of a well-known mark in a comparative advertisement violated New York’s dilution statute.</w:t>
      </w:r>
      <w:r w:rsidR="00BC54C2" w:rsidRPr="00BC54C2">
        <w:rPr>
          <w:vertAlign w:val="superscript"/>
        </w:rPr>
        <w:footnoteReference w:id="112"/>
      </w:r>
      <w:r w:rsidRPr="00BC54C2">
        <w:t xml:space="preserve"> Such a situation might be considered a “fair use” in a comparative advertisement and exempt from liability under the TDRA.</w:t>
      </w:r>
      <w:r w:rsidR="00BC54C2" w:rsidRPr="00BC54C2">
        <w:rPr>
          <w:vertAlign w:val="superscript"/>
        </w:rPr>
        <w:footnoteReference w:id="113"/>
      </w:r>
    </w:p>
    <w:p w14:paraId="762CBA72" w14:textId="2D839B4C" w:rsidR="00BC54C2" w:rsidRPr="00BC54C2" w:rsidRDefault="00EC41EE" w:rsidP="00BC54C2">
      <w:pPr>
        <w:pStyle w:val="BNormal"/>
      </w:pPr>
      <w:r w:rsidRPr="00BC54C2">
        <w:t xml:space="preserve">In </w:t>
      </w:r>
      <w:proofErr w:type="gramStart"/>
      <w:r w:rsidRPr="00BC54C2">
        <w:t>all of</w:t>
      </w:r>
      <w:proofErr w:type="gramEnd"/>
      <w:r w:rsidRPr="00BC54C2">
        <w:t xml:space="preserve"> these cases, if state law provides a viable alternative for a plaintiff to receive an injunction, then the federal defense is effectively worthless</w:t>
      </w:r>
      <w:r w:rsidR="00BC54C2" w:rsidRPr="00BC54C2">
        <w:t>.</w:t>
      </w:r>
      <w:r w:rsidR="00BC54C2" w:rsidRPr="00BC54C2">
        <w:t xml:space="preserve"> </w:t>
      </w:r>
      <w:r w:rsidR="00BC54C2" w:rsidRPr="00BC54C2">
        <w:t>I</w:t>
      </w:r>
      <w:r w:rsidRPr="00BC54C2">
        <w:t>n that case, one can say either that the state laws directly conflict with the federal or that they “</w:t>
      </w:r>
      <w:proofErr w:type="gramStart"/>
      <w:r w:rsidRPr="00BC54C2">
        <w:t>stand[</w:t>
      </w:r>
      <w:proofErr w:type="gramEnd"/>
      <w:r w:rsidRPr="00BC54C2">
        <w:t>] as an obstacle</w:t>
      </w:r>
      <w:r w:rsidR="00BC54C2" w:rsidRPr="00BC54C2">
        <w:t xml:space="preserve"> </w:t>
      </w:r>
      <w:r w:rsidRPr="00BC54C2">
        <w:t>…</w:t>
      </w:r>
      <w:r w:rsidR="00BC54C2" w:rsidRPr="00BC54C2">
        <w:t xml:space="preserve"> </w:t>
      </w:r>
      <w:r w:rsidRPr="00BC54C2">
        <w:t>[to the] purposes and objectives of Congress.”</w:t>
      </w:r>
      <w:r w:rsidR="00BC54C2" w:rsidRPr="00BC54C2">
        <w:rPr>
          <w:vertAlign w:val="superscript"/>
        </w:rPr>
        <w:footnoteReference w:id="114"/>
      </w:r>
      <w:r w:rsidRPr="00BC54C2">
        <w:t xml:space="preserve"> Either way, state laws ought to be preempted in such circumstances.</w:t>
      </w:r>
    </w:p>
    <w:p w14:paraId="006F4C6C" w14:textId="46CC43AD" w:rsidR="00BC54C2" w:rsidRPr="00BC54C2" w:rsidRDefault="00EC41EE" w:rsidP="00BC54C2">
      <w:pPr>
        <w:pStyle w:val="BNormal"/>
      </w:pPr>
      <w:r w:rsidRPr="00BC54C2">
        <w:t xml:space="preserve">At least some of the </w:t>
      </w:r>
      <w:proofErr w:type="gramStart"/>
      <w:r w:rsidRPr="00BC54C2">
        <w:t>problem</w:t>
      </w:r>
      <w:proofErr w:type="gramEnd"/>
      <w:r w:rsidRPr="00BC54C2">
        <w:t xml:space="preserve"> may be academic</w:t>
      </w:r>
      <w:r w:rsidR="00BC54C2" w:rsidRPr="00BC54C2">
        <w:t>.</w:t>
      </w:r>
      <w:r w:rsidR="00BC54C2" w:rsidRPr="00BC54C2">
        <w:t xml:space="preserve"> </w:t>
      </w:r>
      <w:r w:rsidR="00BC54C2" w:rsidRPr="00BC54C2">
        <w:t>C</w:t>
      </w:r>
      <w:r w:rsidRPr="00BC54C2">
        <w:t>ongress apparently believed that the uses subject to the exclusions under what is now Section 43(c)(3) of the Lanham Act were also protected by the First Amendment.</w:t>
      </w:r>
      <w:r w:rsidR="00BC54C2" w:rsidRPr="00BC54C2">
        <w:rPr>
          <w:vertAlign w:val="superscript"/>
        </w:rPr>
        <w:footnoteReference w:id="115"/>
      </w:r>
      <w:r w:rsidRPr="00BC54C2">
        <w:t xml:space="preserve"> If that were true, then states would be required to recognize such defenses as a matter of constitutional law</w:t>
      </w:r>
      <w:r w:rsidR="00BC54C2" w:rsidRPr="00BC54C2">
        <w:t>.</w:t>
      </w:r>
      <w:r w:rsidR="00BC54C2" w:rsidRPr="00BC54C2">
        <w:t xml:space="preserve"> </w:t>
      </w:r>
      <w:r w:rsidR="00BC54C2" w:rsidRPr="00BC54C2">
        <w:t>H</w:t>
      </w:r>
      <w:r w:rsidRPr="00BC54C2">
        <w:t>owever, courts interpreting state statutes have not agreed about the breadth of First Amendment protection given to trademarks.</w:t>
      </w:r>
      <w:r w:rsidR="00BC54C2" w:rsidRPr="00BC54C2">
        <w:rPr>
          <w:vertAlign w:val="superscript"/>
        </w:rPr>
        <w:footnoteReference w:id="116"/>
      </w:r>
      <w:r w:rsidRPr="00BC54C2">
        <w:t xml:space="preserve"> And Congress’s understanding of the breadth of First Amendment protection may be misguided</w:t>
      </w:r>
      <w:r w:rsidR="00BC54C2" w:rsidRPr="00BC54C2">
        <w:t>.</w:t>
      </w:r>
      <w:r w:rsidR="00BC54C2" w:rsidRPr="00BC54C2">
        <w:t xml:space="preserve"> </w:t>
      </w:r>
      <w:r w:rsidR="00BC54C2" w:rsidRPr="00BC54C2">
        <w:t>I</w:t>
      </w:r>
      <w:r w:rsidRPr="00BC54C2">
        <w:t>f the TDRA exclusions went beyond what is required by the First Amendment, then states would not be bound, as a matter of constitutional principle, to incorporate them by judicial interpretation</w:t>
      </w:r>
      <w:r w:rsidR="00BC54C2" w:rsidRPr="00BC54C2">
        <w:t>.</w:t>
      </w:r>
      <w:r w:rsidR="00BC54C2" w:rsidRPr="00BC54C2">
        <w:t xml:space="preserve"> </w:t>
      </w:r>
      <w:r w:rsidR="00BC54C2" w:rsidRPr="00BC54C2">
        <w:t>I</w:t>
      </w:r>
      <w:r w:rsidRPr="00BC54C2">
        <w:t>n particular, the “noncommercial use” exception may go beyond the First Amendment</w:t>
      </w:r>
      <w:r w:rsidR="00BC54C2" w:rsidRPr="00BC54C2">
        <w:t>.</w:t>
      </w:r>
      <w:r w:rsidR="00BC54C2" w:rsidRPr="00BC54C2">
        <w:t xml:space="preserve"> </w:t>
      </w:r>
      <w:r w:rsidR="00BC54C2" w:rsidRPr="00BC54C2">
        <w:t>A</w:t>
      </w:r>
      <w:r w:rsidRPr="00BC54C2">
        <w:t>lthough Congress had in mind satire and parody, courts have also used the noncommercial use exclusion in Internet-related cases, to distinguish uses that are deemed predatory from uses that are permissible.</w:t>
      </w:r>
      <w:r w:rsidR="00BC54C2" w:rsidRPr="00BC54C2">
        <w:rPr>
          <w:vertAlign w:val="superscript"/>
        </w:rPr>
        <w:footnoteReference w:id="117"/>
      </w:r>
      <w:r w:rsidRPr="00BC54C2">
        <w:t xml:space="preserve"> These may not, however, be uses that are protected by the First Amendment.</w:t>
      </w:r>
    </w:p>
    <w:p w14:paraId="75B67205" w14:textId="1C74D2F3" w:rsidR="00BC54C2" w:rsidRPr="00BC54C2" w:rsidRDefault="00EC41EE" w:rsidP="00BC54C2">
      <w:pPr>
        <w:pStyle w:val="BNormal"/>
      </w:pPr>
      <w:r w:rsidRPr="00BC54C2">
        <w:t>One can move beyond the TDRA and argue that the broader contours of the Lanham Act preempt state dilution laws</w:t>
      </w:r>
      <w:r w:rsidR="00BC54C2" w:rsidRPr="00BC54C2">
        <w:t>.</w:t>
      </w:r>
      <w:r w:rsidR="00BC54C2" w:rsidRPr="00BC54C2">
        <w:t xml:space="preserve"> </w:t>
      </w:r>
      <w:r w:rsidR="00BC54C2" w:rsidRPr="00BC54C2">
        <w:t>O</w:t>
      </w:r>
      <w:r w:rsidRPr="00BC54C2">
        <w:t>ne noted commentator, pointing to the underlying principle of uniformity of the Lanham Act, asserted that state dilution laws are a potential barrier to that uniformity.</w:t>
      </w:r>
      <w:r w:rsidR="00BC54C2" w:rsidRPr="00BC54C2">
        <w:rPr>
          <w:vertAlign w:val="superscript"/>
        </w:rPr>
        <w:footnoteReference w:id="118"/>
      </w:r>
      <w:r w:rsidRPr="00BC54C2">
        <w:t xml:space="preserve"> Ironically, this sentiment finds support in the legislative history of the FTDA, where Congress referred to the “patch–quilt” of state laws and the need for uniformity.</w:t>
      </w:r>
      <w:r w:rsidR="00BC54C2" w:rsidRPr="00BC54C2">
        <w:rPr>
          <w:vertAlign w:val="superscript"/>
        </w:rPr>
        <w:footnoteReference w:id="119"/>
      </w:r>
      <w:r w:rsidRPr="00BC54C2">
        <w:t xml:space="preserve"> However, as noted elsewhere in this text, courts have not always followed even clear legislative history when they believe the statute is clear on its face.</w:t>
      </w:r>
      <w:r w:rsidR="00BC54C2" w:rsidRPr="00BC54C2">
        <w:rPr>
          <w:vertAlign w:val="superscript"/>
        </w:rPr>
        <w:footnoteReference w:id="120"/>
      </w:r>
    </w:p>
    <w:p w14:paraId="232733E6" w14:textId="4AA98771" w:rsidR="00BC54C2" w:rsidRPr="00BC54C2" w:rsidRDefault="00EC41EE" w:rsidP="00BC54C2">
      <w:pPr>
        <w:pStyle w:val="BNormal"/>
      </w:pPr>
      <w:r w:rsidRPr="00BC54C2">
        <w:t xml:space="preserve">On the other hand, several provisions of the Lanham Act unrelated to dilution demonstrate that Congress purposely legislated </w:t>
      </w:r>
      <w:proofErr w:type="gramStart"/>
      <w:r w:rsidRPr="00BC54C2">
        <w:t>so as to</w:t>
      </w:r>
      <w:proofErr w:type="gramEnd"/>
      <w:r w:rsidRPr="00BC54C2">
        <w:t xml:space="preserve"> preserve rights under state law</w:t>
      </w:r>
      <w:r w:rsidR="00BC54C2" w:rsidRPr="00BC54C2">
        <w:t>.</w:t>
      </w:r>
      <w:r w:rsidR="00BC54C2" w:rsidRPr="00BC54C2">
        <w:t xml:space="preserve"> </w:t>
      </w:r>
      <w:r w:rsidR="00BC54C2" w:rsidRPr="00BC54C2">
        <w:t>S</w:t>
      </w:r>
      <w:r w:rsidRPr="00BC54C2">
        <w:t>ome of this preservation came at the expense of uniformity and consistency</w:t>
      </w:r>
      <w:r w:rsidR="00BC54C2" w:rsidRPr="00BC54C2">
        <w:t>.</w:t>
      </w:r>
      <w:r w:rsidR="00BC54C2" w:rsidRPr="00BC54C2">
        <w:t xml:space="preserve"> </w:t>
      </w:r>
      <w:r w:rsidR="00BC54C2" w:rsidRPr="00BC54C2">
        <w:t>F</w:t>
      </w:r>
      <w:r w:rsidRPr="00BC54C2">
        <w:t>or example, Section 15 describes the circumstances under which a federal registration can become incontestable.</w:t>
      </w:r>
      <w:r w:rsidR="00BC54C2" w:rsidRPr="00BC54C2">
        <w:rPr>
          <w:vertAlign w:val="superscript"/>
        </w:rPr>
        <w:footnoteReference w:id="121"/>
      </w:r>
      <w:r w:rsidRPr="00BC54C2">
        <w:t xml:space="preserve"> However, a specific exception to incontestable status exists “to the extent</w:t>
      </w:r>
      <w:r w:rsidR="00BC54C2" w:rsidRPr="00BC54C2">
        <w:t xml:space="preserve"> </w:t>
      </w:r>
      <w:r w:rsidRPr="00BC54C2">
        <w:t>…</w:t>
      </w:r>
      <w:r w:rsidR="00BC54C2" w:rsidRPr="00BC54C2">
        <w:t xml:space="preserve"> </w:t>
      </w:r>
      <w:r w:rsidRPr="00BC54C2">
        <w:t>[that the registered mark] infringes a valid right acquired under the law of any State or Territory by use of a mark</w:t>
      </w:r>
      <w:r w:rsidR="00BC54C2" w:rsidRPr="00BC54C2">
        <w:t xml:space="preserve"> </w:t>
      </w:r>
      <w:r w:rsidRPr="00BC54C2">
        <w:t>…</w:t>
      </w:r>
      <w:r w:rsidR="00BC54C2" w:rsidRPr="00BC54C2">
        <w:t xml:space="preserve"> </w:t>
      </w:r>
      <w:r w:rsidRPr="00BC54C2">
        <w:t>prior to the date of registration.”</w:t>
      </w:r>
      <w:r w:rsidR="00BC54C2" w:rsidRPr="00BC54C2">
        <w:rPr>
          <w:vertAlign w:val="superscript"/>
        </w:rPr>
        <w:footnoteReference w:id="122"/>
      </w:r>
      <w:r w:rsidRPr="00BC54C2">
        <w:t xml:space="preserve"> Furthermore, Section 33(b)(5) provides a defense to an incontestable mark to a junior user</w:t>
      </w:r>
      <w:r w:rsidR="00BC54C2" w:rsidRPr="00BC54C2">
        <w:rPr>
          <w:vertAlign w:val="superscript"/>
        </w:rPr>
        <w:footnoteReference w:id="123"/>
      </w:r>
      <w:r w:rsidRPr="00BC54C2">
        <w:t xml:space="preserve"> whose first use predates the registrant’s application for registration.</w:t>
      </w:r>
      <w:r w:rsidR="00BC54C2" w:rsidRPr="00BC54C2">
        <w:rPr>
          <w:vertAlign w:val="superscript"/>
        </w:rPr>
        <w:footnoteReference w:id="124"/>
      </w:r>
      <w:r w:rsidRPr="00BC54C2">
        <w:t xml:space="preserve"> Under this defense, even a confusingly similar use may continue indefinitely</w:t>
      </w:r>
      <w:r w:rsidR="00BC54C2" w:rsidRPr="00BC54C2">
        <w:t>.</w:t>
      </w:r>
      <w:r w:rsidR="00BC54C2" w:rsidRPr="00BC54C2">
        <w:t xml:space="preserve"> </w:t>
      </w:r>
      <w:r w:rsidR="00BC54C2" w:rsidRPr="00BC54C2">
        <w:t>C</w:t>
      </w:r>
      <w:r w:rsidRPr="00BC54C2">
        <w:t>learly this contravenes the notion of uniformity and even of preventing deception or confusion of consumers</w:t>
      </w:r>
      <w:r w:rsidR="00BC54C2" w:rsidRPr="00BC54C2">
        <w:t>.</w:t>
      </w:r>
      <w:r w:rsidR="00BC54C2" w:rsidRPr="00BC54C2">
        <w:t xml:space="preserve"> </w:t>
      </w:r>
      <w:proofErr w:type="gramStart"/>
      <w:r w:rsidR="00BC54C2" w:rsidRPr="00BC54C2">
        <w:t>T</w:t>
      </w:r>
      <w:r w:rsidRPr="00BC54C2">
        <w:t>hese accommodations are</w:t>
      </w:r>
      <w:proofErr w:type="gramEnd"/>
      <w:r w:rsidRPr="00BC54C2">
        <w:t xml:space="preserve"> evidence that Congress did not intend to preempt state laws.</w:t>
      </w:r>
      <w:r w:rsidR="00BC54C2" w:rsidRPr="00BC54C2">
        <w:rPr>
          <w:vertAlign w:val="superscript"/>
        </w:rPr>
        <w:footnoteReference w:id="125"/>
      </w:r>
    </w:p>
    <w:p w14:paraId="1328ECC5" w14:textId="3A748248" w:rsidR="00BC54C2" w:rsidRPr="00BC54C2" w:rsidRDefault="00EC41EE" w:rsidP="00BC54C2">
      <w:pPr>
        <w:pStyle w:val="BNormal"/>
      </w:pPr>
      <w:r w:rsidRPr="00BC54C2">
        <w:t>In other intellectual property areas, the Supreme Court has carefully analyzed the structure and intent of federal laws and has been unwilling to say that state laws should be struck down where they do not clearly contradict federal law.</w:t>
      </w:r>
      <w:r w:rsidR="00BC54C2" w:rsidRPr="00BC54C2">
        <w:rPr>
          <w:vertAlign w:val="superscript"/>
        </w:rPr>
        <w:footnoteReference w:id="126"/>
      </w:r>
      <w:r w:rsidRPr="00BC54C2">
        <w:t xml:space="preserve"> Given this apparent presumption of the viability of state regulation, courts should not lightly assume that state laws are preempted</w:t>
      </w:r>
      <w:r w:rsidR="00BC54C2" w:rsidRPr="00BC54C2">
        <w:t>.</w:t>
      </w:r>
      <w:r w:rsidR="00BC54C2" w:rsidRPr="00BC54C2">
        <w:t xml:space="preserve"> </w:t>
      </w:r>
      <w:r w:rsidR="00BC54C2" w:rsidRPr="00BC54C2">
        <w:t>F</w:t>
      </w:r>
      <w:r w:rsidRPr="00BC54C2">
        <w:t>inally, unlike patent and copyright matters, over which Congress is given plenary authority,</w:t>
      </w:r>
      <w:r w:rsidR="00BC54C2" w:rsidRPr="00BC54C2">
        <w:rPr>
          <w:vertAlign w:val="superscript"/>
        </w:rPr>
        <w:footnoteReference w:id="127"/>
      </w:r>
      <w:r w:rsidRPr="00BC54C2">
        <w:t xml:space="preserve"> trademark regulation was enacted pursuant to the Commerce Clause.</w:t>
      </w:r>
      <w:r w:rsidR="00BC54C2" w:rsidRPr="00BC54C2">
        <w:rPr>
          <w:vertAlign w:val="superscript"/>
        </w:rPr>
        <w:footnoteReference w:id="128"/>
      </w:r>
      <w:r w:rsidRPr="00BC54C2">
        <w:t xml:space="preserve"> The Supreme Court has held that there are limits to Congress’s regulatory authority under the Commerce Clause.</w:t>
      </w:r>
      <w:r w:rsidR="00BC54C2" w:rsidRPr="00BC54C2">
        <w:rPr>
          <w:vertAlign w:val="superscript"/>
        </w:rPr>
        <w:footnoteReference w:id="129"/>
      </w:r>
      <w:r w:rsidRPr="00BC54C2">
        <w:t xml:space="preserve"> Thus, it should not be assumed that Congress has chosen to occupy the field of trademark law particularly pervasively.</w:t>
      </w:r>
    </w:p>
    <w:p w14:paraId="2BCACECC" w14:textId="0AC29FCA" w:rsidR="00BC54C2" w:rsidRPr="00BC54C2" w:rsidRDefault="00BC54C2" w:rsidP="00BC54C2">
      <w:pPr>
        <w:pStyle w:val="BHead3"/>
      </w:pPr>
      <w:proofErr w:type="gramStart"/>
      <w:r>
        <w:t>4.III.C.</w:t>
      </w:r>
      <w:proofErr w:type="gramEnd"/>
      <w:r w:rsidRPr="00BC54C2">
        <w:rPr>
          <w:rStyle w:val="BBNAidChar"/>
          <w:rFonts w:eastAsiaTheme="majorEastAsia"/>
        </w:rPr>
        <w:t>2</w:t>
      </w:r>
      <w:r w:rsidRPr="00BC54C2">
        <w:t>.</w:t>
      </w:r>
      <w:r>
        <w:t> </w:t>
      </w:r>
      <w:r w:rsidRPr="00BC54C2">
        <w:tab/>
      </w:r>
      <w:proofErr w:type="gramStart"/>
      <w:r w:rsidRPr="00BC54C2">
        <w:t>The Patent</w:t>
      </w:r>
      <w:proofErr w:type="gramEnd"/>
      <w:r w:rsidRPr="00BC54C2">
        <w:t xml:space="preserve"> and Copyright Laws</w:t>
      </w:r>
    </w:p>
    <w:p w14:paraId="76E35B4D" w14:textId="6778BC75" w:rsidR="00BC54C2" w:rsidRPr="00BC54C2" w:rsidRDefault="00BC54C2" w:rsidP="00BC54C2">
      <w:pPr>
        <w:pStyle w:val="BHead4"/>
      </w:pPr>
      <w:r>
        <w:t>4.III.C.2.</w:t>
      </w:r>
      <w:r w:rsidRPr="00BC54C2">
        <w:rPr>
          <w:rStyle w:val="BBNAidChar"/>
          <w:rFonts w:eastAsiaTheme="majorEastAsia"/>
        </w:rPr>
        <w:t>a</w:t>
      </w:r>
      <w:r w:rsidRPr="00BC54C2">
        <w:t>.</w:t>
      </w:r>
      <w:r>
        <w:t> </w:t>
      </w:r>
      <w:r w:rsidRPr="00BC54C2">
        <w:tab/>
        <w:t>Preemption by Patent Law</w:t>
      </w:r>
    </w:p>
    <w:p w14:paraId="73A0B4FC" w14:textId="68F8F05C" w:rsidR="00BC54C2" w:rsidRPr="00BC54C2" w:rsidRDefault="00EC41EE" w:rsidP="00BC54C2">
      <w:pPr>
        <w:pStyle w:val="BNormal"/>
      </w:pPr>
      <w:r w:rsidRPr="00BC54C2">
        <w:t>One might not expect the patent and copyright laws to play a preemptive role in a trademark case</w:t>
      </w:r>
      <w:r w:rsidR="00BC54C2" w:rsidRPr="00BC54C2">
        <w:t>.</w:t>
      </w:r>
      <w:r w:rsidR="00BC54C2" w:rsidRPr="00BC54C2">
        <w:t xml:space="preserve"> </w:t>
      </w:r>
      <w:r w:rsidR="00BC54C2" w:rsidRPr="00BC54C2">
        <w:t>H</w:t>
      </w:r>
      <w:r w:rsidRPr="00BC54C2">
        <w:t>owever, the roles of patent and copyright, on the one hand, and trademark, on the other, increasingly are coming into conflict.</w:t>
      </w:r>
      <w:r w:rsidR="00BC54C2" w:rsidRPr="00BC54C2">
        <w:rPr>
          <w:vertAlign w:val="superscript"/>
        </w:rPr>
        <w:footnoteReference w:id="130"/>
      </w:r>
    </w:p>
    <w:p w14:paraId="3B8D3150" w14:textId="5EB281CB" w:rsidR="00BC54C2" w:rsidRPr="00BC54C2" w:rsidRDefault="00EC41EE" w:rsidP="00BC54C2">
      <w:pPr>
        <w:pStyle w:val="BNormal"/>
      </w:pPr>
      <w:r w:rsidRPr="00BC54C2">
        <w:t xml:space="preserve">The preemption issue has its roots in the so-called </w:t>
      </w:r>
      <w:r w:rsidR="00BC54C2" w:rsidRPr="00BC54C2">
        <w:rPr>
          <w:i/>
        </w:rPr>
        <w:t>Sears-</w:t>
      </w:r>
      <w:proofErr w:type="spellStart"/>
      <w:r w:rsidR="00BC54C2" w:rsidRPr="00BC54C2">
        <w:rPr>
          <w:i/>
        </w:rPr>
        <w:t>Compco</w:t>
      </w:r>
      <w:proofErr w:type="spellEnd"/>
      <w:r w:rsidRPr="00BC54C2">
        <w:t xml:space="preserve"> doctrine</w:t>
      </w:r>
      <w:r w:rsidR="00BC54C2" w:rsidRPr="00BC54C2">
        <w:t>.</w:t>
      </w:r>
      <w:r w:rsidR="00BC54C2" w:rsidRPr="00BC54C2">
        <w:t xml:space="preserve"> </w:t>
      </w:r>
      <w:r w:rsidR="00BC54C2" w:rsidRPr="00BC54C2">
        <w:t>T</w:t>
      </w:r>
      <w:r w:rsidRPr="00BC54C2">
        <w:t>he doctrine takes its name from the two seminal cases decided on the same day</w:t>
      </w:r>
      <w:r w:rsidR="00BC54C2" w:rsidRPr="00BC54C2">
        <w:t>:</w:t>
      </w:r>
      <w:r w:rsidR="00BC54C2" w:rsidRPr="00BC54C2">
        <w:t xml:space="preserve"> </w:t>
      </w:r>
      <w:r w:rsidR="00BC54C2" w:rsidRPr="00BC54C2">
        <w:rPr>
          <w:i/>
        </w:rPr>
        <w:t>Sears, Roebuck &amp; Co</w:t>
      </w:r>
      <w:r w:rsidR="00BC54C2" w:rsidRPr="00BC54C2">
        <w:t>.</w:t>
      </w:r>
      <w:r w:rsidR="00BC54C2" w:rsidRPr="00BC54C2">
        <w:t xml:space="preserve"> </w:t>
      </w:r>
      <w:r w:rsidR="00BC54C2" w:rsidRPr="00BC54C2">
        <w:rPr>
          <w:i/>
        </w:rPr>
        <w:t>v</w:t>
      </w:r>
      <w:r w:rsidR="00BC54C2" w:rsidRPr="00BC54C2">
        <w:t>.</w:t>
      </w:r>
      <w:r w:rsidR="00BC54C2" w:rsidRPr="00BC54C2">
        <w:t xml:space="preserve"> </w:t>
      </w:r>
      <w:r w:rsidR="00BC54C2" w:rsidRPr="00BC54C2">
        <w:rPr>
          <w:i/>
        </w:rPr>
        <w:t>Stiffel Co</w:t>
      </w:r>
      <w:r w:rsidRPr="00BC54C2">
        <w:t>.</w:t>
      </w:r>
      <w:r w:rsidR="00BC54C2" w:rsidRPr="00BC54C2">
        <w:rPr>
          <w:vertAlign w:val="superscript"/>
        </w:rPr>
        <w:footnoteReference w:id="131"/>
      </w:r>
      <w:r w:rsidRPr="00BC54C2">
        <w:t xml:space="preserve"> and </w:t>
      </w:r>
      <w:proofErr w:type="spellStart"/>
      <w:r w:rsidR="00BC54C2" w:rsidRPr="00BC54C2">
        <w:rPr>
          <w:i/>
        </w:rPr>
        <w:t>Compco</w:t>
      </w:r>
      <w:proofErr w:type="spellEnd"/>
      <w:r w:rsidR="00BC54C2" w:rsidRPr="00BC54C2">
        <w:rPr>
          <w:i/>
        </w:rPr>
        <w:t xml:space="preserve"> Corp</w:t>
      </w:r>
      <w:r w:rsidR="00BC54C2" w:rsidRPr="00BC54C2">
        <w:t>.</w:t>
      </w:r>
      <w:r w:rsidR="00BC54C2" w:rsidRPr="00BC54C2">
        <w:t xml:space="preserve"> </w:t>
      </w:r>
      <w:r w:rsidR="00BC54C2" w:rsidRPr="00BC54C2">
        <w:rPr>
          <w:i/>
        </w:rPr>
        <w:t>v</w:t>
      </w:r>
      <w:r w:rsidR="00BC54C2" w:rsidRPr="00BC54C2">
        <w:t>.</w:t>
      </w:r>
      <w:r w:rsidR="00BC54C2" w:rsidRPr="00BC54C2">
        <w:t xml:space="preserve"> </w:t>
      </w:r>
      <w:r w:rsidR="00BC54C2" w:rsidRPr="00BC54C2">
        <w:rPr>
          <w:i/>
        </w:rPr>
        <w:t>Day-Brite Lighting, Inc</w:t>
      </w:r>
      <w:r w:rsidRPr="00BC54C2">
        <w:t>.</w:t>
      </w:r>
      <w:r w:rsidR="00BC54C2" w:rsidRPr="00BC54C2">
        <w:rPr>
          <w:vertAlign w:val="superscript"/>
        </w:rPr>
        <w:footnoteReference w:id="132"/>
      </w:r>
      <w:r w:rsidRPr="00BC54C2">
        <w:t xml:space="preserve"> Both cases involved attempts to use state unfair competition law to preclude another person from copying the design of articles (a pole lamp in </w:t>
      </w:r>
      <w:r w:rsidR="00BC54C2" w:rsidRPr="00BC54C2">
        <w:rPr>
          <w:i/>
        </w:rPr>
        <w:t>Sears</w:t>
      </w:r>
      <w:r w:rsidRPr="00BC54C2">
        <w:t xml:space="preserve">, an overhead light in </w:t>
      </w:r>
      <w:proofErr w:type="spellStart"/>
      <w:r w:rsidR="00BC54C2" w:rsidRPr="00BC54C2">
        <w:rPr>
          <w:i/>
        </w:rPr>
        <w:t>Compco</w:t>
      </w:r>
      <w:proofErr w:type="spellEnd"/>
      <w:r w:rsidRPr="00BC54C2">
        <w:t>) the patents on which had been declared invalid</w:t>
      </w:r>
      <w:r w:rsidR="00BC54C2" w:rsidRPr="00BC54C2">
        <w:t>.</w:t>
      </w:r>
      <w:r w:rsidR="00BC54C2" w:rsidRPr="00BC54C2">
        <w:t xml:space="preserve"> </w:t>
      </w:r>
      <w:r w:rsidR="00BC54C2" w:rsidRPr="00BC54C2">
        <w:t>T</w:t>
      </w:r>
      <w:r w:rsidRPr="00BC54C2">
        <w:t>he Supreme Court held that state laws could not grant such protection</w:t>
      </w:r>
      <w:r w:rsidR="00BC54C2" w:rsidRPr="00BC54C2">
        <w:t>:</w:t>
      </w:r>
      <w:r w:rsidR="00BC54C2" w:rsidRPr="00BC54C2">
        <w:t xml:space="preserve"> </w:t>
      </w:r>
      <w:r w:rsidR="00BC54C2" w:rsidRPr="00BC54C2">
        <w:t>“</w:t>
      </w:r>
      <w:r w:rsidRPr="00BC54C2">
        <w:t>when the patent expires the monopoly created by it expires, too, and the right to make the article—including the right to make it in precisely the shape it carried when patented—passes to the public.”</w:t>
      </w:r>
      <w:r w:rsidR="00BC54C2" w:rsidRPr="00BC54C2">
        <w:rPr>
          <w:vertAlign w:val="superscript"/>
        </w:rPr>
        <w:footnoteReference w:id="133"/>
      </w:r>
      <w:r w:rsidRPr="00BC54C2">
        <w:t xml:space="preserve"> Although the potential sweep of the </w:t>
      </w:r>
      <w:r w:rsidR="00BC54C2" w:rsidRPr="00BC54C2">
        <w:rPr>
          <w:i/>
        </w:rPr>
        <w:t>Sears-</w:t>
      </w:r>
      <w:proofErr w:type="spellStart"/>
      <w:r w:rsidR="00BC54C2" w:rsidRPr="00BC54C2">
        <w:rPr>
          <w:i/>
        </w:rPr>
        <w:t>Compco</w:t>
      </w:r>
      <w:proofErr w:type="spellEnd"/>
      <w:r w:rsidRPr="00BC54C2">
        <w:t xml:space="preserve"> doctrine is broad, the Court subsequently indicated that there is room for some state regulation</w:t>
      </w:r>
      <w:r w:rsidR="00BC54C2" w:rsidRPr="00BC54C2">
        <w:t>.</w:t>
      </w:r>
      <w:r w:rsidR="00BC54C2" w:rsidRPr="00BC54C2">
        <w:t xml:space="preserve"> </w:t>
      </w:r>
      <w:r w:rsidR="00BC54C2" w:rsidRPr="00BC54C2">
        <w:t>I</w:t>
      </w:r>
      <w:r w:rsidRPr="00BC54C2">
        <w:t xml:space="preserve">n </w:t>
      </w:r>
      <w:r w:rsidR="00BC54C2" w:rsidRPr="00BC54C2">
        <w:rPr>
          <w:i/>
        </w:rPr>
        <w:t>Bonito Boats, Inc</w:t>
      </w:r>
      <w:r w:rsidR="00BC54C2" w:rsidRPr="00BC54C2">
        <w:t>.</w:t>
      </w:r>
      <w:r w:rsidR="00BC54C2" w:rsidRPr="00BC54C2">
        <w:t xml:space="preserve"> </w:t>
      </w:r>
      <w:r w:rsidR="00BC54C2" w:rsidRPr="00BC54C2">
        <w:rPr>
          <w:i/>
        </w:rPr>
        <w:t>v</w:t>
      </w:r>
      <w:r w:rsidR="00BC54C2" w:rsidRPr="00BC54C2">
        <w:t>.</w:t>
      </w:r>
      <w:r w:rsidR="00BC54C2" w:rsidRPr="00BC54C2">
        <w:t xml:space="preserve"> </w:t>
      </w:r>
      <w:r w:rsidR="00BC54C2" w:rsidRPr="00BC54C2">
        <w:rPr>
          <w:i/>
        </w:rPr>
        <w:t>Thunder Craft Boats, Inc</w:t>
      </w:r>
      <w:r w:rsidRPr="00BC54C2">
        <w:t>.,</w:t>
      </w:r>
      <w:r w:rsidR="00BC54C2" w:rsidRPr="00BC54C2">
        <w:rPr>
          <w:vertAlign w:val="superscript"/>
        </w:rPr>
        <w:footnoteReference w:id="134"/>
      </w:r>
      <w:r w:rsidRPr="00BC54C2">
        <w:t xml:space="preserve"> the Court reaffirmed the basic principles of </w:t>
      </w:r>
      <w:r w:rsidR="00BC54C2" w:rsidRPr="00BC54C2">
        <w:rPr>
          <w:i/>
        </w:rPr>
        <w:t>Sears-</w:t>
      </w:r>
      <w:proofErr w:type="spellStart"/>
      <w:r w:rsidR="00BC54C2" w:rsidRPr="00BC54C2">
        <w:rPr>
          <w:i/>
        </w:rPr>
        <w:t>Compco</w:t>
      </w:r>
      <w:proofErr w:type="spellEnd"/>
      <w:r w:rsidR="00BC54C2" w:rsidRPr="00BC54C2">
        <w:t>:</w:t>
      </w:r>
      <w:r w:rsidR="00BC54C2" w:rsidRPr="00BC54C2">
        <w:t xml:space="preserve"> </w:t>
      </w:r>
      <w:r w:rsidR="00BC54C2" w:rsidRPr="00BC54C2">
        <w:t>s</w:t>
      </w:r>
      <w:r w:rsidRPr="00BC54C2">
        <w:t>tates cannot prohibit the simple act of copying</w:t>
      </w:r>
      <w:r w:rsidR="00BC54C2" w:rsidRPr="00BC54C2">
        <w:t>.</w:t>
      </w:r>
      <w:r w:rsidR="00BC54C2" w:rsidRPr="00BC54C2">
        <w:t xml:space="preserve"> </w:t>
      </w:r>
      <w:r w:rsidR="00BC54C2" w:rsidRPr="00BC54C2">
        <w:t>B</w:t>
      </w:r>
      <w:r w:rsidRPr="00BC54C2">
        <w:t xml:space="preserve">ut the Court also asserted that states could use their </w:t>
      </w:r>
      <w:proofErr w:type="gramStart"/>
      <w:r w:rsidRPr="00BC54C2">
        <w:t>unfair-competition</w:t>
      </w:r>
      <w:proofErr w:type="gramEnd"/>
      <w:r w:rsidRPr="00BC54C2">
        <w:t xml:space="preserve"> laws to protect against consumer confusion.</w:t>
      </w:r>
      <w:r w:rsidR="00BC54C2" w:rsidRPr="00BC54C2">
        <w:rPr>
          <w:vertAlign w:val="superscript"/>
        </w:rPr>
        <w:footnoteReference w:id="135"/>
      </w:r>
    </w:p>
    <w:p w14:paraId="2F0006F6" w14:textId="012A30AD" w:rsidR="00BC54C2" w:rsidRPr="00BC54C2" w:rsidRDefault="00EC41EE" w:rsidP="00BC54C2">
      <w:pPr>
        <w:pStyle w:val="BNormal"/>
      </w:pPr>
      <w:r w:rsidRPr="00BC54C2">
        <w:t>Word and logo trademarks would not fall within the subject matter of patents</w:t>
      </w:r>
      <w:r w:rsidR="00BC54C2" w:rsidRPr="00BC54C2">
        <w:t>.</w:t>
      </w:r>
      <w:r w:rsidR="00BC54C2" w:rsidRPr="00BC54C2">
        <w:t xml:space="preserve"> </w:t>
      </w:r>
      <w:r w:rsidR="00BC54C2" w:rsidRPr="00BC54C2">
        <w:t>H</w:t>
      </w:r>
      <w:r w:rsidRPr="00BC54C2">
        <w:t xml:space="preserve">owever, patent law, and the preemptive effect of </w:t>
      </w:r>
      <w:r w:rsidR="00BC54C2" w:rsidRPr="00BC54C2">
        <w:rPr>
          <w:i/>
        </w:rPr>
        <w:t>Sears-</w:t>
      </w:r>
      <w:proofErr w:type="spellStart"/>
      <w:r w:rsidR="00BC54C2" w:rsidRPr="00BC54C2">
        <w:rPr>
          <w:i/>
        </w:rPr>
        <w:t>Compco</w:t>
      </w:r>
      <w:proofErr w:type="spellEnd"/>
      <w:r w:rsidRPr="00BC54C2">
        <w:t xml:space="preserve">, is particularly relevant when the subject of a trademark claim is </w:t>
      </w:r>
      <w:proofErr w:type="gramStart"/>
      <w:r w:rsidRPr="00BC54C2">
        <w:t>a product</w:t>
      </w:r>
      <w:proofErr w:type="gramEnd"/>
      <w:r w:rsidRPr="00BC54C2">
        <w:t xml:space="preserve"> configuration.</w:t>
      </w:r>
      <w:r w:rsidR="00BC54C2" w:rsidRPr="00BC54C2">
        <w:rPr>
          <w:vertAlign w:val="superscript"/>
        </w:rPr>
        <w:footnoteReference w:id="136"/>
      </w:r>
      <w:r w:rsidRPr="00BC54C2">
        <w:t xml:space="preserve"> Since the mid-1980s, product manufacturers have regularly attempted to use trade-dress law to protect their product designs.</w:t>
      </w:r>
      <w:r w:rsidR="00BC54C2" w:rsidRPr="00BC54C2">
        <w:rPr>
          <w:vertAlign w:val="superscript"/>
        </w:rPr>
        <w:footnoteReference w:id="137"/>
      </w:r>
      <w:r w:rsidRPr="00BC54C2">
        <w:t xml:space="preserve"> Most of those cases involve traditional trademark-infringement claims, requiring likelihood of confusion</w:t>
      </w:r>
      <w:r w:rsidR="00BC54C2" w:rsidRPr="00BC54C2">
        <w:t>.</w:t>
      </w:r>
      <w:r w:rsidR="00BC54C2" w:rsidRPr="00BC54C2">
        <w:t xml:space="preserve"> </w:t>
      </w:r>
      <w:r w:rsidR="00BC54C2" w:rsidRPr="00BC54C2">
        <w:t>U</w:t>
      </w:r>
      <w:r w:rsidRPr="00BC54C2">
        <w:t>sing trade-dress infringement does not waive one’s right to obtain and enforce a patent.</w:t>
      </w:r>
    </w:p>
    <w:p w14:paraId="29E04D32" w14:textId="4A9A0DDA" w:rsidR="00BC54C2" w:rsidRPr="00BC54C2" w:rsidRDefault="00EC41EE" w:rsidP="00BC54C2">
      <w:pPr>
        <w:pStyle w:val="BNormal"/>
      </w:pPr>
      <w:r w:rsidRPr="00BC54C2">
        <w:t xml:space="preserve">In </w:t>
      </w:r>
      <w:proofErr w:type="gramStart"/>
      <w:r w:rsidRPr="00BC54C2">
        <w:t>a number of</w:t>
      </w:r>
      <w:proofErr w:type="gramEnd"/>
      <w:r w:rsidRPr="00BC54C2">
        <w:t xml:space="preserve"> cases, claims for patent infringement have been joined with claims for trade-dress infringement.</w:t>
      </w:r>
      <w:r w:rsidR="00BC54C2" w:rsidRPr="00BC54C2">
        <w:rPr>
          <w:vertAlign w:val="superscript"/>
        </w:rPr>
        <w:footnoteReference w:id="138"/>
      </w:r>
      <w:r w:rsidRPr="00BC54C2">
        <w:t xml:space="preserve"> One of the important limitations on trademark protection for product configurations and packaging is the “functionality” doctrine</w:t>
      </w:r>
      <w:r w:rsidR="00BC54C2" w:rsidRPr="00BC54C2">
        <w:t>.</w:t>
      </w:r>
      <w:r w:rsidR="00BC54C2" w:rsidRPr="00BC54C2">
        <w:t xml:space="preserve"> </w:t>
      </w:r>
      <w:r w:rsidR="00BC54C2" w:rsidRPr="00BC54C2">
        <w:t>I</w:t>
      </w:r>
      <w:r w:rsidRPr="00BC54C2">
        <w:t>f a trademark is functional—in the case of product designs, usually because it is the best or one of the few best ways to make the object—then it cannot be protected by trademark law.</w:t>
      </w:r>
      <w:r w:rsidR="00BC54C2" w:rsidRPr="00BC54C2">
        <w:rPr>
          <w:vertAlign w:val="superscript"/>
        </w:rPr>
        <w:footnoteReference w:id="139"/>
      </w:r>
      <w:r w:rsidRPr="00BC54C2">
        <w:t xml:space="preserve"> In trademark-infringement cases brought under the Lanham Act, the Supreme Court has held that the existence of a utility patent is extremely strong evidence that the product design is “functional” and therefore not protectable under trademark law.</w:t>
      </w:r>
      <w:r w:rsidR="00BC54C2" w:rsidRPr="00BC54C2">
        <w:rPr>
          <w:vertAlign w:val="superscript"/>
        </w:rPr>
        <w:footnoteReference w:id="140"/>
      </w:r>
      <w:r w:rsidRPr="00BC54C2">
        <w:t xml:space="preserve"> By and large, this ruling does not purport to affect the ability of trademark law to protect designs that are merely ornamental</w:t>
      </w:r>
      <w:r w:rsidR="00BC54C2" w:rsidRPr="00BC54C2">
        <w:t>.</w:t>
      </w:r>
      <w:r w:rsidR="00BC54C2" w:rsidRPr="00BC54C2">
        <w:t xml:space="preserve"> </w:t>
      </w:r>
      <w:r w:rsidR="00BC54C2" w:rsidRPr="00BC54C2">
        <w:t>T</w:t>
      </w:r>
      <w:r w:rsidRPr="00BC54C2">
        <w:t xml:space="preserve">hose designs could be deemed </w:t>
      </w:r>
      <w:r w:rsidR="00BC54C2" w:rsidRPr="00BC54C2">
        <w:rPr>
          <w:i/>
        </w:rPr>
        <w:t>aesthetically</w:t>
      </w:r>
      <w:r w:rsidRPr="00BC54C2">
        <w:t xml:space="preserve"> functional, but only if they would cause competitors to be unable to compete effectively in the relevant market.</w:t>
      </w:r>
      <w:r w:rsidR="00BC54C2" w:rsidRPr="00BC54C2">
        <w:rPr>
          <w:vertAlign w:val="superscript"/>
        </w:rPr>
        <w:footnoteReference w:id="141"/>
      </w:r>
    </w:p>
    <w:p w14:paraId="62C42D0D" w14:textId="50B21067" w:rsidR="00BC54C2" w:rsidRPr="00BC54C2" w:rsidRDefault="00EC41EE" w:rsidP="00BC54C2">
      <w:pPr>
        <w:pStyle w:val="BNormal"/>
      </w:pPr>
      <w:r w:rsidRPr="00BC54C2">
        <w:t>It is unclear whether the Court will consider the existence of a design patent as preclusive of trade-dress protection</w:t>
      </w:r>
      <w:r w:rsidR="00BC54C2" w:rsidRPr="00BC54C2">
        <w:t>.</w:t>
      </w:r>
      <w:r w:rsidR="00BC54C2" w:rsidRPr="00BC54C2">
        <w:t xml:space="preserve"> </w:t>
      </w:r>
      <w:r w:rsidR="00BC54C2" w:rsidRPr="00BC54C2">
        <w:t>A</w:t>
      </w:r>
      <w:r w:rsidRPr="00BC54C2">
        <w:t>ssuming that it does not, any product configuration that is nonfunctional will be able to claim protection under the trademark laws.</w:t>
      </w:r>
    </w:p>
    <w:p w14:paraId="19C52C0D" w14:textId="024FE4C2" w:rsidR="00BC54C2" w:rsidRPr="00BC54C2" w:rsidRDefault="00EC41EE" w:rsidP="00BC54C2">
      <w:pPr>
        <w:pStyle w:val="BNormal"/>
      </w:pPr>
      <w:r w:rsidRPr="00BC54C2">
        <w:t>However, dilution differs from ordinary trademark infringement in a key concept</w:t>
      </w:r>
      <w:r w:rsidR="00BC54C2" w:rsidRPr="00BC54C2">
        <w:t>:</w:t>
      </w:r>
      <w:r w:rsidR="00BC54C2" w:rsidRPr="00BC54C2">
        <w:t xml:space="preserve"> </w:t>
      </w:r>
      <w:r w:rsidR="00BC54C2" w:rsidRPr="00BC54C2">
        <w:t>d</w:t>
      </w:r>
      <w:r w:rsidRPr="00BC54C2">
        <w:t>ilution does not require likelihood of confusion</w:t>
      </w:r>
      <w:r w:rsidR="00BC54C2" w:rsidRPr="00BC54C2">
        <w:t>.</w:t>
      </w:r>
      <w:r w:rsidR="00BC54C2" w:rsidRPr="00BC54C2">
        <w:t xml:space="preserve"> </w:t>
      </w:r>
      <w:r w:rsidR="00BC54C2" w:rsidRPr="00BC54C2">
        <w:t>T</w:t>
      </w:r>
      <w:r w:rsidRPr="00BC54C2">
        <w:t>he Court’s willingness to permit nonfunctional designs to be protected by trademark law seems predicated on the use of confusion-based trademark protection</w:t>
      </w:r>
      <w:r w:rsidR="00BC54C2" w:rsidRPr="00BC54C2">
        <w:t>.</w:t>
      </w:r>
      <w:r w:rsidR="00BC54C2" w:rsidRPr="00BC54C2">
        <w:t xml:space="preserve"> </w:t>
      </w:r>
      <w:r w:rsidR="00BC54C2" w:rsidRPr="00BC54C2">
        <w:t>O</w:t>
      </w:r>
      <w:r w:rsidRPr="00BC54C2">
        <w:t>nce that is removed, there is relatively little to distinguish dilution protection from copy protection</w:t>
      </w:r>
      <w:r w:rsidR="00BC54C2" w:rsidRPr="00BC54C2">
        <w:t>.</w:t>
      </w:r>
      <w:r w:rsidR="00BC54C2" w:rsidRPr="00BC54C2">
        <w:t xml:space="preserve"> </w:t>
      </w:r>
      <w:r w:rsidR="00BC54C2" w:rsidRPr="00BC54C2">
        <w:t>T</w:t>
      </w:r>
      <w:r w:rsidRPr="00BC54C2">
        <w:t>hat is because the tests for dilution amount to little more than a test for similarity in most product configuration cases</w:t>
      </w:r>
      <w:r w:rsidR="00BC54C2" w:rsidRPr="00BC54C2">
        <w:t>.</w:t>
      </w:r>
      <w:r w:rsidR="00BC54C2" w:rsidRPr="00BC54C2">
        <w:t xml:space="preserve"> </w:t>
      </w:r>
      <w:r w:rsidR="00BC54C2" w:rsidRPr="00BC54C2">
        <w:t>T</w:t>
      </w:r>
      <w:r w:rsidRPr="00BC54C2">
        <w:t>his is illustrated by briefly considering those tests.</w:t>
      </w:r>
      <w:r w:rsidR="00BC54C2" w:rsidRPr="00BC54C2">
        <w:rPr>
          <w:vertAlign w:val="superscript"/>
        </w:rPr>
        <w:footnoteReference w:id="142"/>
      </w:r>
    </w:p>
    <w:p w14:paraId="4073AE70" w14:textId="3CB20A1D" w:rsidR="00BC54C2" w:rsidRPr="00BC54C2" w:rsidRDefault="00EC41EE" w:rsidP="00BC54C2">
      <w:pPr>
        <w:pStyle w:val="BNormal"/>
      </w:pPr>
      <w:r w:rsidRPr="00BC54C2">
        <w:t>Some courts use a test that considers any significant use of a distinctive mark by an unauthorized user to be diluting.</w:t>
      </w:r>
      <w:r w:rsidR="00BC54C2" w:rsidRPr="00BC54C2">
        <w:rPr>
          <w:vertAlign w:val="superscript"/>
        </w:rPr>
        <w:footnoteReference w:id="143"/>
      </w:r>
      <w:r w:rsidRPr="00BC54C2">
        <w:t xml:space="preserve"> Obviously, making a copy of a “distinctive” product design would be considered diluting</w:t>
      </w:r>
      <w:r w:rsidR="00BC54C2" w:rsidRPr="00BC54C2">
        <w:t>.</w:t>
      </w:r>
      <w:r w:rsidR="00BC54C2" w:rsidRPr="00BC54C2">
        <w:t xml:space="preserve"> </w:t>
      </w:r>
      <w:r w:rsidR="00BC54C2" w:rsidRPr="00BC54C2">
        <w:t>O</w:t>
      </w:r>
      <w:r w:rsidRPr="00BC54C2">
        <w:t xml:space="preserve">ther courts use a multifactor test, frequently the test set forth in Judge Sweet’s concurring opinion in </w:t>
      </w:r>
      <w:r w:rsidR="00BC54C2" w:rsidRPr="00BC54C2">
        <w:rPr>
          <w:i/>
        </w:rPr>
        <w:t>Mead Data Central v</w:t>
      </w:r>
      <w:r w:rsidR="00BC54C2" w:rsidRPr="00BC54C2">
        <w:t>.</w:t>
      </w:r>
      <w:r w:rsidR="00BC54C2" w:rsidRPr="00BC54C2">
        <w:t xml:space="preserve"> </w:t>
      </w:r>
      <w:r w:rsidR="00BC54C2" w:rsidRPr="00BC54C2">
        <w:rPr>
          <w:i/>
        </w:rPr>
        <w:t>Toyota Motor Sales</w:t>
      </w:r>
      <w:r w:rsidRPr="00BC54C2">
        <w:t>.</w:t>
      </w:r>
      <w:r w:rsidR="00BC54C2" w:rsidRPr="00BC54C2">
        <w:rPr>
          <w:vertAlign w:val="superscript"/>
        </w:rPr>
        <w:footnoteReference w:id="144"/>
      </w:r>
      <w:r w:rsidRPr="00BC54C2">
        <w:t xml:space="preserve"> The six factors in this test are</w:t>
      </w:r>
      <w:r w:rsidR="00BC54C2" w:rsidRPr="00BC54C2">
        <w:t>:</w:t>
      </w:r>
      <w:r w:rsidR="00BC54C2" w:rsidRPr="00BC54C2">
        <w:t xml:space="preserve"> </w:t>
      </w:r>
      <w:r w:rsidR="00BC54C2" w:rsidRPr="00BC54C2">
        <w:t>(</w:t>
      </w:r>
      <w:r w:rsidRPr="00BC54C2">
        <w:t>1) similarity of the marks</w:t>
      </w:r>
      <w:r w:rsidR="00BC54C2" w:rsidRPr="00BC54C2">
        <w:t>;</w:t>
      </w:r>
      <w:r w:rsidR="00BC54C2" w:rsidRPr="00BC54C2">
        <w:t xml:space="preserve"> </w:t>
      </w:r>
      <w:r w:rsidR="00BC54C2" w:rsidRPr="00BC54C2">
        <w:t>(</w:t>
      </w:r>
      <w:r w:rsidRPr="00BC54C2">
        <w:t>2) similarity of the products</w:t>
      </w:r>
      <w:r w:rsidR="00BC54C2" w:rsidRPr="00BC54C2">
        <w:t>;</w:t>
      </w:r>
      <w:r w:rsidR="00BC54C2" w:rsidRPr="00BC54C2">
        <w:t xml:space="preserve"> </w:t>
      </w:r>
      <w:r w:rsidR="00BC54C2" w:rsidRPr="00BC54C2">
        <w:t>(</w:t>
      </w:r>
      <w:r w:rsidRPr="00BC54C2">
        <w:t>3) sophistication of the consumers</w:t>
      </w:r>
      <w:r w:rsidR="00BC54C2" w:rsidRPr="00BC54C2">
        <w:t>;</w:t>
      </w:r>
      <w:r w:rsidR="00BC54C2" w:rsidRPr="00BC54C2">
        <w:t xml:space="preserve"> </w:t>
      </w:r>
      <w:r w:rsidR="00BC54C2" w:rsidRPr="00BC54C2">
        <w:t>(</w:t>
      </w:r>
      <w:r w:rsidRPr="00BC54C2">
        <w:t>4) predatory intent</w:t>
      </w:r>
      <w:r w:rsidR="00BC54C2" w:rsidRPr="00BC54C2">
        <w:t>;</w:t>
      </w:r>
      <w:r w:rsidR="00BC54C2" w:rsidRPr="00BC54C2">
        <w:t xml:space="preserve"> </w:t>
      </w:r>
      <w:r w:rsidR="00BC54C2" w:rsidRPr="00BC54C2">
        <w:t>(</w:t>
      </w:r>
      <w:r w:rsidRPr="00BC54C2">
        <w:t>5) renown of the senior mark</w:t>
      </w:r>
      <w:r w:rsidR="00BC54C2" w:rsidRPr="00BC54C2">
        <w:t>;</w:t>
      </w:r>
      <w:r w:rsidR="00BC54C2" w:rsidRPr="00BC54C2">
        <w:t xml:space="preserve"> </w:t>
      </w:r>
      <w:r w:rsidR="00BC54C2" w:rsidRPr="00BC54C2">
        <w:t>a</w:t>
      </w:r>
      <w:r w:rsidRPr="00BC54C2">
        <w:t>nd (6) renown of the junior mark.</w:t>
      </w:r>
    </w:p>
    <w:p w14:paraId="31804042" w14:textId="2F6322A9" w:rsidR="00BC54C2" w:rsidRPr="00BC54C2" w:rsidRDefault="00EC41EE" w:rsidP="00BC54C2">
      <w:pPr>
        <w:pStyle w:val="BNormal"/>
      </w:pPr>
      <w:r w:rsidRPr="00BC54C2">
        <w:t>In most product configuration cases, factors (1) and (2) are a given</w:t>
      </w:r>
      <w:r w:rsidR="00BC54C2" w:rsidRPr="00BC54C2">
        <w:t>.</w:t>
      </w:r>
      <w:r w:rsidR="00BC54C2" w:rsidRPr="00BC54C2">
        <w:t xml:space="preserve"> </w:t>
      </w:r>
      <w:r w:rsidR="00BC54C2" w:rsidRPr="00BC54C2">
        <w:t>T</w:t>
      </w:r>
      <w:r w:rsidRPr="00BC54C2">
        <w:t>he fourth factor is difficult to assess in the context of product configuration</w:t>
      </w:r>
      <w:r w:rsidR="00BC54C2" w:rsidRPr="00BC54C2">
        <w:t>.</w:t>
      </w:r>
      <w:r w:rsidR="00BC54C2" w:rsidRPr="00BC54C2">
        <w:t xml:space="preserve"> </w:t>
      </w:r>
      <w:r w:rsidR="00BC54C2" w:rsidRPr="00BC54C2">
        <w:t>I</w:t>
      </w:r>
      <w:r w:rsidRPr="00BC54C2">
        <w:t xml:space="preserve">ntent to capitalize on the senior mark’s renown is present in the sense that the copyist wants to capitalize on the market for the </w:t>
      </w:r>
      <w:proofErr w:type="gramStart"/>
      <w:r w:rsidRPr="00BC54C2">
        <w:t>particular product</w:t>
      </w:r>
      <w:proofErr w:type="gramEnd"/>
      <w:r w:rsidRPr="00BC54C2">
        <w:t xml:space="preserve"> created by the senior user</w:t>
      </w:r>
      <w:r w:rsidR="00BC54C2" w:rsidRPr="00BC54C2">
        <w:t>.</w:t>
      </w:r>
      <w:r w:rsidR="00BC54C2" w:rsidRPr="00BC54C2">
        <w:t xml:space="preserve"> </w:t>
      </w:r>
      <w:r w:rsidR="00BC54C2" w:rsidRPr="00BC54C2">
        <w:t>I</w:t>
      </w:r>
      <w:r w:rsidRPr="00BC54C2">
        <w:t>n most cases, the junior user will not be a well-known source for the goods, unless the senior user has waited to sue</w:t>
      </w:r>
      <w:r w:rsidR="00BC54C2" w:rsidRPr="00BC54C2">
        <w:t>.</w:t>
      </w:r>
      <w:r w:rsidR="00BC54C2" w:rsidRPr="00BC54C2">
        <w:t xml:space="preserve"> </w:t>
      </w:r>
      <w:r w:rsidR="00BC54C2" w:rsidRPr="00BC54C2">
        <w:t>T</w:t>
      </w:r>
      <w:r w:rsidRPr="00BC54C2">
        <w:t>hat the senior mark is renowned does not separate the test from one that prohibits copying of “renowned” marks (as the FTDA and TDRA protect “famous” marks)</w:t>
      </w:r>
      <w:r w:rsidR="00BC54C2" w:rsidRPr="00BC54C2">
        <w:t>.</w:t>
      </w:r>
      <w:r w:rsidR="00BC54C2" w:rsidRPr="00BC54C2">
        <w:t xml:space="preserve"> </w:t>
      </w:r>
      <w:r w:rsidR="00BC54C2" w:rsidRPr="00BC54C2">
        <w:t>T</w:t>
      </w:r>
      <w:r w:rsidRPr="00BC54C2">
        <w:t>hat means that only when customers are sophisticated will the test be other than copy protection.</w:t>
      </w:r>
      <w:r w:rsidR="00BC54C2" w:rsidRPr="00BC54C2">
        <w:rPr>
          <w:vertAlign w:val="superscript"/>
        </w:rPr>
        <w:footnoteReference w:id="145"/>
      </w:r>
    </w:p>
    <w:p w14:paraId="1BF3F4B1" w14:textId="018E12AA" w:rsidR="00BC54C2" w:rsidRPr="00BC54C2" w:rsidRDefault="00EC41EE" w:rsidP="00BC54C2">
      <w:pPr>
        <w:pStyle w:val="BNormal"/>
      </w:pPr>
      <w:r w:rsidRPr="00BC54C2">
        <w:t>Even the federal TDRA blurring test, if used to analyze state dilution claims (especially those made under 2007 Model Bill statutes</w:t>
      </w:r>
      <w:r w:rsidR="00BC54C2" w:rsidRPr="00BC54C2">
        <w:rPr>
          <w:vertAlign w:val="superscript"/>
        </w:rPr>
        <w:footnoteReference w:id="146"/>
      </w:r>
      <w:r w:rsidRPr="00BC54C2">
        <w:t>), would not be much more than copy protection for product configurations</w:t>
      </w:r>
      <w:r w:rsidR="00BC54C2" w:rsidRPr="00BC54C2">
        <w:t>.</w:t>
      </w:r>
      <w:r w:rsidR="00BC54C2" w:rsidRPr="00BC54C2">
        <w:t xml:space="preserve"> </w:t>
      </w:r>
      <w:r w:rsidR="00BC54C2" w:rsidRPr="00BC54C2">
        <w:t>T</w:t>
      </w:r>
      <w:r w:rsidRPr="00BC54C2">
        <w:t xml:space="preserve">he federal test depends primarily on </w:t>
      </w:r>
      <w:proofErr w:type="gramStart"/>
      <w:r w:rsidRPr="00BC54C2">
        <w:t>association(</w:t>
      </w:r>
      <w:proofErr w:type="gramEnd"/>
      <w:r w:rsidRPr="00BC54C2">
        <w:t>not confusion), similarity (which would be the point of copying a product configuration), uniqueness of the mark (which could be anticompetitive in the case of product configurations), and intent to create an association</w:t>
      </w:r>
      <w:r w:rsidR="00BC54C2" w:rsidRPr="00BC54C2">
        <w:t>.</w:t>
      </w:r>
      <w:r w:rsidR="00BC54C2" w:rsidRPr="00BC54C2">
        <w:t xml:space="preserve"> </w:t>
      </w:r>
      <w:r w:rsidR="00BC54C2" w:rsidRPr="00BC54C2">
        <w:t>A</w:t>
      </w:r>
      <w:r w:rsidRPr="00BC54C2">
        <w:t>gain, these factors point to copy protection.</w:t>
      </w:r>
    </w:p>
    <w:p w14:paraId="663859D3" w14:textId="0DE68D8F" w:rsidR="00BC54C2" w:rsidRPr="00BC54C2" w:rsidRDefault="00EC41EE" w:rsidP="00BC54C2">
      <w:pPr>
        <w:pStyle w:val="BNormal"/>
      </w:pPr>
      <w:r w:rsidRPr="00BC54C2">
        <w:t>That dilution protects only “distinctive” or even “famous” marks is not sufficiently limiting</w:t>
      </w:r>
      <w:r w:rsidR="00BC54C2" w:rsidRPr="00BC54C2">
        <w:t>.</w:t>
      </w:r>
      <w:r w:rsidR="00BC54C2" w:rsidRPr="00BC54C2">
        <w:t xml:space="preserve"> </w:t>
      </w:r>
      <w:r w:rsidR="00BC54C2" w:rsidRPr="00BC54C2">
        <w:t>I</w:t>
      </w:r>
      <w:r w:rsidRPr="00BC54C2">
        <w:t xml:space="preserve">n </w:t>
      </w:r>
      <w:r w:rsidR="00BC54C2" w:rsidRPr="00BC54C2">
        <w:rPr>
          <w:i/>
        </w:rPr>
        <w:t>Bonito Boats</w:t>
      </w:r>
      <w:r w:rsidRPr="00BC54C2">
        <w:t>, the Court rejected an argument that the Florida statute prohibited only one method of copying and therefore was not unconstitutional.</w:t>
      </w:r>
      <w:r w:rsidR="00BC54C2" w:rsidRPr="00BC54C2">
        <w:rPr>
          <w:vertAlign w:val="superscript"/>
        </w:rPr>
        <w:footnoteReference w:id="147"/>
      </w:r>
      <w:r w:rsidRPr="00BC54C2">
        <w:t xml:space="preserve"> Limiting dilution to one class of marks (“distinctive”) should be similarly unavailing as a defense to preemption</w:t>
      </w:r>
      <w:r w:rsidR="00BC54C2" w:rsidRPr="00BC54C2">
        <w:t>.</w:t>
      </w:r>
      <w:r w:rsidR="00BC54C2" w:rsidRPr="00BC54C2">
        <w:t xml:space="preserve"> </w:t>
      </w:r>
      <w:r w:rsidR="00BC54C2" w:rsidRPr="00BC54C2">
        <w:t>M</w:t>
      </w:r>
      <w:r w:rsidRPr="00BC54C2">
        <w:t>oreover, although the Court has upheld state regulation of misappropriation of trade secrets,</w:t>
      </w:r>
      <w:r w:rsidR="00BC54C2" w:rsidRPr="00BC54C2">
        <w:rPr>
          <w:vertAlign w:val="superscript"/>
        </w:rPr>
        <w:footnoteReference w:id="148"/>
      </w:r>
      <w:r w:rsidRPr="00BC54C2">
        <w:t xml:space="preserve"> that is not the same as upholding state dilution protection for product configuration</w:t>
      </w:r>
      <w:r w:rsidR="00BC54C2" w:rsidRPr="00BC54C2">
        <w:t>.</w:t>
      </w:r>
      <w:r w:rsidR="00BC54C2" w:rsidRPr="00BC54C2">
        <w:t xml:space="preserve"> </w:t>
      </w:r>
      <w:r w:rsidR="00BC54C2" w:rsidRPr="00BC54C2">
        <w:t>I</w:t>
      </w:r>
      <w:r w:rsidRPr="00BC54C2">
        <w:t xml:space="preserve">n </w:t>
      </w:r>
      <w:r w:rsidR="00BC54C2" w:rsidRPr="00BC54C2">
        <w:rPr>
          <w:i/>
        </w:rPr>
        <w:t>Kewanee</w:t>
      </w:r>
      <w:r w:rsidRPr="00BC54C2">
        <w:t>, the Court found that trade-secret law works in tandem with patent law and does not provide disincentives to obtain patents.</w:t>
      </w:r>
      <w:r w:rsidR="00BC54C2" w:rsidRPr="00BC54C2">
        <w:rPr>
          <w:vertAlign w:val="superscript"/>
        </w:rPr>
        <w:footnoteReference w:id="149"/>
      </w:r>
      <w:r w:rsidRPr="00BC54C2">
        <w:t xml:space="preserve"> Specifically, trade-secret law does not preclude reverse engineering—in other words, copying—as a means of competing.</w:t>
      </w:r>
      <w:r w:rsidR="00BC54C2" w:rsidRPr="00BC54C2">
        <w:rPr>
          <w:vertAlign w:val="superscript"/>
        </w:rPr>
        <w:footnoteReference w:id="150"/>
      </w:r>
      <w:r w:rsidRPr="00BC54C2">
        <w:t xml:space="preserve"> Dilution, on the other hand, essentially prohibits reverse engineering of any “distinctive” product configuration.</w:t>
      </w:r>
    </w:p>
    <w:p w14:paraId="5794263D" w14:textId="3EE392C0" w:rsidR="00BC54C2" w:rsidRPr="00BC54C2" w:rsidRDefault="00EC41EE" w:rsidP="00BC54C2">
      <w:pPr>
        <w:pStyle w:val="BNormal"/>
      </w:pPr>
      <w:r w:rsidRPr="00BC54C2">
        <w:t xml:space="preserve">A federal district court, in </w:t>
      </w:r>
      <w:r w:rsidR="00BC54C2" w:rsidRPr="00BC54C2">
        <w:rPr>
          <w:i/>
        </w:rPr>
        <w:t>Escada AG v</w:t>
      </w:r>
      <w:r w:rsidR="00BC54C2" w:rsidRPr="00BC54C2">
        <w:t>.</w:t>
      </w:r>
      <w:r w:rsidR="00BC54C2" w:rsidRPr="00BC54C2">
        <w:t xml:space="preserve"> </w:t>
      </w:r>
      <w:r w:rsidR="00BC54C2" w:rsidRPr="00BC54C2">
        <w:rPr>
          <w:i/>
        </w:rPr>
        <w:t>Limited, Inc</w:t>
      </w:r>
      <w:r w:rsidRPr="00BC54C2">
        <w:t>.,</w:t>
      </w:r>
      <w:r w:rsidR="00BC54C2" w:rsidRPr="00BC54C2">
        <w:rPr>
          <w:vertAlign w:val="superscript"/>
        </w:rPr>
        <w:footnoteReference w:id="151"/>
      </w:r>
      <w:r w:rsidRPr="00BC54C2">
        <w:t xml:space="preserve"> held that under </w:t>
      </w:r>
      <w:r w:rsidR="00BC54C2" w:rsidRPr="00BC54C2">
        <w:rPr>
          <w:i/>
        </w:rPr>
        <w:t>Bonito</w:t>
      </w:r>
      <w:r w:rsidRPr="00BC54C2">
        <w:t>, New York’s dilution statute was preempted to the extent that it protected the design of the plaintiff’s perfume bottle.</w:t>
      </w:r>
      <w:r w:rsidR="00BC54C2" w:rsidRPr="00BC54C2">
        <w:rPr>
          <w:vertAlign w:val="superscript"/>
        </w:rPr>
        <w:footnoteReference w:id="152"/>
      </w:r>
      <w:r w:rsidRPr="00BC54C2">
        <w:t xml:space="preserve"> The court cited </w:t>
      </w:r>
      <w:r w:rsidR="00BC54C2" w:rsidRPr="00BC54C2">
        <w:rPr>
          <w:i/>
        </w:rPr>
        <w:t>Bonito</w:t>
      </w:r>
      <w:r w:rsidRPr="00BC54C2">
        <w:t>’s assertions that state law could protect against confusion, but not provide “patent-like” protection.</w:t>
      </w:r>
      <w:r w:rsidR="00BC54C2" w:rsidRPr="00BC54C2">
        <w:rPr>
          <w:vertAlign w:val="superscript"/>
        </w:rPr>
        <w:footnoteReference w:id="153"/>
      </w:r>
      <w:r w:rsidRPr="00BC54C2">
        <w:t xml:space="preserve"> Because New York’s dilution statute does not require confusion, the court found its protection to be essentially similar to patent protection, but without the patent law’s more rigorous standards for protectability.</w:t>
      </w:r>
      <w:r w:rsidR="00BC54C2" w:rsidRPr="00BC54C2">
        <w:rPr>
          <w:vertAlign w:val="superscript"/>
        </w:rPr>
        <w:footnoteReference w:id="154"/>
      </w:r>
      <w:r w:rsidR="00BC54C2" w:rsidRPr="00BC54C2">
        <w:rPr>
          <w:i/>
        </w:rPr>
        <w:t>Escada</w:t>
      </w:r>
      <w:r w:rsidRPr="00BC54C2">
        <w:t xml:space="preserve"> has been followed in several subsequent cases.</w:t>
      </w:r>
      <w:r w:rsidR="00BC54C2" w:rsidRPr="00BC54C2">
        <w:rPr>
          <w:vertAlign w:val="superscript"/>
        </w:rPr>
        <w:footnoteReference w:id="155"/>
      </w:r>
    </w:p>
    <w:p w14:paraId="2F48E412" w14:textId="1DE2B790" w:rsidR="00BC54C2" w:rsidRPr="00BC54C2" w:rsidRDefault="00BC54C2" w:rsidP="00BC54C2">
      <w:pPr>
        <w:pStyle w:val="BHead4"/>
      </w:pPr>
      <w:r>
        <w:t>4.III.C.2.</w:t>
      </w:r>
      <w:r w:rsidRPr="00BC54C2">
        <w:rPr>
          <w:rStyle w:val="BBNAidChar"/>
          <w:rFonts w:eastAsiaTheme="majorEastAsia"/>
        </w:rPr>
        <w:t>b</w:t>
      </w:r>
      <w:r w:rsidRPr="00BC54C2">
        <w:t>.</w:t>
      </w:r>
      <w:r>
        <w:t> </w:t>
      </w:r>
      <w:r w:rsidRPr="00BC54C2">
        <w:tab/>
        <w:t>Preemption by the Copyright Law</w:t>
      </w:r>
    </w:p>
    <w:p w14:paraId="25A5462A" w14:textId="3A53A861" w:rsidR="00BC54C2" w:rsidRPr="00BC54C2" w:rsidRDefault="00EC41EE" w:rsidP="00BC54C2">
      <w:pPr>
        <w:pStyle w:val="BNormal"/>
      </w:pPr>
      <w:r w:rsidRPr="00BC54C2">
        <w:t>Unlike the trademark or patent laws, the Copyright Act contains a provision expressly preempting certain state laws</w:t>
      </w:r>
      <w:r w:rsidR="00BC54C2" w:rsidRPr="00BC54C2">
        <w:t>.</w:t>
      </w:r>
      <w:r w:rsidR="00BC54C2" w:rsidRPr="00BC54C2">
        <w:t xml:space="preserve"> </w:t>
      </w:r>
      <w:r w:rsidR="00BC54C2" w:rsidRPr="00BC54C2">
        <w:t>S</w:t>
      </w:r>
      <w:r w:rsidRPr="00BC54C2">
        <w:t>ection 301 of the Copyright Act provides, in relevant part:</w:t>
      </w:r>
    </w:p>
    <w:p w14:paraId="133D570E" w14:textId="5244F257" w:rsidR="00BC54C2" w:rsidRPr="00BC54C2" w:rsidRDefault="00EC41EE" w:rsidP="0011736D">
      <w:pPr>
        <w:pStyle w:val="BListitemorig"/>
        <w:ind w:left="1440"/>
      </w:pPr>
      <w:r w:rsidRPr="00BC54C2">
        <w:t>(a) On and after January 1, 1978, all legal or equitable rights that are equivalent to any of the exclusive rights within the general scope of copyright as specified by section 106 in works of authorship that are fixed in a tangible medium of expression and come within the subject matter of copyright as specified by sections 102 and 103, whether created before or after that date and whether published or unpublished, are governed exclusively by this title</w:t>
      </w:r>
      <w:r w:rsidR="00BC54C2" w:rsidRPr="00BC54C2">
        <w:t>.</w:t>
      </w:r>
      <w:r w:rsidR="00BC54C2" w:rsidRPr="00BC54C2">
        <w:t xml:space="preserve"> </w:t>
      </w:r>
      <w:r w:rsidR="00BC54C2" w:rsidRPr="00BC54C2">
        <w:t>T</w:t>
      </w:r>
      <w:r w:rsidRPr="00BC54C2">
        <w:t>hereafter, no person is entitled to any such right or equivalent right in any such work under the common law or statutes of any State.</w:t>
      </w:r>
    </w:p>
    <w:p w14:paraId="6F17D204" w14:textId="3A11CA60" w:rsidR="00BC54C2" w:rsidRPr="00BC54C2" w:rsidRDefault="00EC41EE" w:rsidP="0011736D">
      <w:pPr>
        <w:pStyle w:val="BListitemorig"/>
        <w:ind w:left="1440"/>
      </w:pPr>
      <w:r w:rsidRPr="00BC54C2">
        <w:t>(b) Nothing in this title annuls or limits any rights or remedies under the common law or statutes of any State with respect to—</w:t>
      </w:r>
    </w:p>
    <w:p w14:paraId="70AA3FDD" w14:textId="578D8563" w:rsidR="00BC54C2" w:rsidRPr="00BC54C2" w:rsidRDefault="00EC41EE" w:rsidP="0011736D">
      <w:pPr>
        <w:pStyle w:val="BListitemorig"/>
        <w:ind w:left="1800"/>
      </w:pPr>
      <w:r w:rsidRPr="00BC54C2">
        <w:t>(1) subject matter that does not come within the subject matter of copyright as specified by sections 102 and 103, including works of authorship not fixed in any tangible medium of expression</w:t>
      </w:r>
      <w:r w:rsidR="00BC54C2" w:rsidRPr="00BC54C2">
        <w:t>;</w:t>
      </w:r>
      <w:r w:rsidR="00BC54C2" w:rsidRPr="00BC54C2">
        <w:t xml:space="preserve"> </w:t>
      </w:r>
      <w:r w:rsidR="00BC54C2" w:rsidRPr="00BC54C2">
        <w:t>[</w:t>
      </w:r>
      <w:r w:rsidRPr="00BC54C2">
        <w:t>or]</w:t>
      </w:r>
      <w:r w:rsidR="00BC54C2" w:rsidRPr="00BC54C2">
        <w:t xml:space="preserve"> </w:t>
      </w:r>
      <w:r w:rsidRPr="00BC54C2">
        <w:t>…</w:t>
      </w:r>
    </w:p>
    <w:p w14:paraId="77EDC7E6" w14:textId="6B430FDD" w:rsidR="00BC54C2" w:rsidRPr="00BC54C2" w:rsidRDefault="00EC41EE" w:rsidP="0011736D">
      <w:pPr>
        <w:pStyle w:val="BListitemorig"/>
        <w:ind w:left="1800"/>
      </w:pPr>
      <w:r w:rsidRPr="00BC54C2">
        <w:t>(3) activities violating legal or equitable rights that are not equivalent to any of the exclusive rights within the general scope of copyright as specified by section 106.</w:t>
      </w:r>
      <w:r w:rsidR="00BC54C2" w:rsidRPr="00BC54C2">
        <w:rPr>
          <w:vertAlign w:val="superscript"/>
        </w:rPr>
        <w:footnoteReference w:id="156"/>
      </w:r>
    </w:p>
    <w:p w14:paraId="34F9464C" w14:textId="591B585E" w:rsidR="00BC54C2" w:rsidRPr="00BC54C2" w:rsidRDefault="00EC41EE" w:rsidP="00BC54C2">
      <w:pPr>
        <w:pStyle w:val="BNormal"/>
      </w:pPr>
      <w:r w:rsidRPr="00BC54C2">
        <w:t xml:space="preserve">This section sets forth two requirements that must be satisfied before a state law </w:t>
      </w:r>
      <w:proofErr w:type="gramStart"/>
      <w:r w:rsidRPr="00BC54C2">
        <w:t>will be</w:t>
      </w:r>
      <w:proofErr w:type="gramEnd"/>
      <w:r w:rsidRPr="00BC54C2">
        <w:t xml:space="preserve"> found to be preempted</w:t>
      </w:r>
      <w:r w:rsidR="00BC54C2" w:rsidRPr="00BC54C2">
        <w:t>.</w:t>
      </w:r>
      <w:r w:rsidR="00BC54C2" w:rsidRPr="00BC54C2">
        <w:t xml:space="preserve"> </w:t>
      </w:r>
      <w:r w:rsidR="00BC54C2" w:rsidRPr="00BC54C2">
        <w:t>T</w:t>
      </w:r>
      <w:r w:rsidRPr="00BC54C2">
        <w:t>he state law must protect some right that is “equivalent to” one or more of the rights granted by the Copyright Act, and the state-law claim must be made as to something that falls within “the type of works protected by the Copyright Act under sections 102 and 103.”</w:t>
      </w:r>
      <w:r w:rsidR="00BC54C2" w:rsidRPr="00BC54C2">
        <w:rPr>
          <w:vertAlign w:val="superscript"/>
        </w:rPr>
        <w:footnoteReference w:id="157"/>
      </w:r>
    </w:p>
    <w:p w14:paraId="64FBBC7C" w14:textId="1ACDAC7E" w:rsidR="00BC54C2" w:rsidRPr="00BC54C2" w:rsidRDefault="00EC41EE" w:rsidP="00BC54C2">
      <w:pPr>
        <w:pStyle w:val="BNormal"/>
      </w:pPr>
      <w:r w:rsidRPr="00BC54C2">
        <w:t>Most trademarks and trade names, in particular word marks, do not fall within the subject matter of copyright</w:t>
      </w:r>
      <w:r w:rsidR="00BC54C2" w:rsidRPr="00BC54C2">
        <w:t>.</w:t>
      </w:r>
      <w:r w:rsidR="00BC54C2" w:rsidRPr="00BC54C2">
        <w:t xml:space="preserve"> </w:t>
      </w:r>
      <w:r w:rsidR="00BC54C2" w:rsidRPr="00BC54C2">
        <w:t>T</w:t>
      </w:r>
      <w:r w:rsidRPr="00BC54C2">
        <w:t>he regulations concerning copyright registration make clear that word marks are not registrable.</w:t>
      </w:r>
      <w:r w:rsidR="00BC54C2" w:rsidRPr="00BC54C2">
        <w:rPr>
          <w:vertAlign w:val="superscript"/>
        </w:rPr>
        <w:footnoteReference w:id="158"/>
      </w:r>
      <w:r w:rsidRPr="00BC54C2">
        <w:t xml:space="preserve"> Some trademarks, however, are original creative designs or pictures that could fall within the subject matter of copyright.</w:t>
      </w:r>
      <w:r w:rsidR="00BC54C2" w:rsidRPr="00BC54C2">
        <w:rPr>
          <w:vertAlign w:val="superscript"/>
        </w:rPr>
        <w:footnoteReference w:id="159"/>
      </w:r>
      <w:r w:rsidRPr="00BC54C2">
        <w:t xml:space="preserve"> As to such works, a state dilution claim that essentially protects against copying could face a preemption claim on that basis.</w:t>
      </w:r>
      <w:r w:rsidR="00BC54C2" w:rsidRPr="00BC54C2">
        <w:rPr>
          <w:vertAlign w:val="superscript"/>
        </w:rPr>
        <w:footnoteReference w:id="160"/>
      </w:r>
    </w:p>
    <w:p w14:paraId="092693B5" w14:textId="14921AEF" w:rsidR="00BC54C2" w:rsidRPr="00BC54C2" w:rsidRDefault="00EC41EE" w:rsidP="00BC54C2">
      <w:pPr>
        <w:pStyle w:val="BNormal"/>
      </w:pPr>
      <w:r w:rsidRPr="00BC54C2">
        <w:t>Product packaging and product configurations, both of which are often referred to as “trade dress,” present more complex problems regarding the interaction with the Copyright Act</w:t>
      </w:r>
      <w:r w:rsidR="00BC54C2" w:rsidRPr="00BC54C2">
        <w:t>.</w:t>
      </w:r>
      <w:r w:rsidR="00BC54C2" w:rsidRPr="00BC54C2">
        <w:t xml:space="preserve"> </w:t>
      </w:r>
      <w:r w:rsidR="00BC54C2" w:rsidRPr="00BC54C2">
        <w:t>T</w:t>
      </w:r>
      <w:r w:rsidRPr="00BC54C2">
        <w:t>urning first to packaging, the initial question is whether packaging meets the “subject matter” requirement</w:t>
      </w:r>
      <w:r w:rsidR="00BC54C2" w:rsidRPr="00BC54C2">
        <w:t>.</w:t>
      </w:r>
      <w:r w:rsidR="00BC54C2" w:rsidRPr="00BC54C2">
        <w:t xml:space="preserve"> </w:t>
      </w:r>
      <w:r w:rsidR="00BC54C2" w:rsidRPr="00BC54C2">
        <w:t>I</w:t>
      </w:r>
      <w:r w:rsidRPr="00BC54C2">
        <w:t>n other words, does packaging fall “within the subject matter of copyright” as defined in the Copyright Act</w:t>
      </w:r>
      <w:r w:rsidR="00BC54C2" w:rsidRPr="00BC54C2">
        <w:t>?</w:t>
      </w:r>
      <w:r w:rsidR="00BC54C2" w:rsidRPr="00BC54C2">
        <w:t xml:space="preserve"> </w:t>
      </w:r>
      <w:r w:rsidR="00BC54C2" w:rsidRPr="00BC54C2">
        <w:t>M</w:t>
      </w:r>
      <w:r w:rsidRPr="00BC54C2">
        <w:t>ost packaging probably would be viewed as “pictorial, graphic, and sculptural works” under Section 102(a)(5) of the Copyright Act.</w:t>
      </w:r>
      <w:r w:rsidR="00BC54C2" w:rsidRPr="00BC54C2">
        <w:rPr>
          <w:vertAlign w:val="superscript"/>
        </w:rPr>
        <w:footnoteReference w:id="161"/>
      </w:r>
      <w:r w:rsidRPr="00BC54C2">
        <w:t xml:space="preserve"> This assumes that packaging is not considered a “useful article” under the Copyright Act</w:t>
      </w:r>
      <w:r w:rsidR="00BC54C2" w:rsidRPr="00BC54C2">
        <w:t>.</w:t>
      </w:r>
      <w:r w:rsidR="00BC54C2" w:rsidRPr="00BC54C2">
        <w:t xml:space="preserve"> </w:t>
      </w:r>
      <w:r w:rsidR="00BC54C2" w:rsidRPr="00BC54C2">
        <w:t>T</w:t>
      </w:r>
      <w:r w:rsidRPr="00BC54C2">
        <w:t>he definition of pictorial, graphical, and sculptural work in Section 101 includes a “useful article” only to the extent that the artistic features of the article are severable from, “and are capable of existing independently of, the utilitarian aspects of the article.”</w:t>
      </w:r>
      <w:r w:rsidR="00BC54C2" w:rsidRPr="00BC54C2">
        <w:rPr>
          <w:vertAlign w:val="superscript"/>
        </w:rPr>
        <w:footnoteReference w:id="162"/>
      </w:r>
      <w:r w:rsidRPr="00BC54C2">
        <w:t xml:space="preserve"> By itself, packaging is not a “useful article,”</w:t>
      </w:r>
      <w:r w:rsidR="00BC54C2" w:rsidRPr="00BC54C2">
        <w:rPr>
          <w:vertAlign w:val="superscript"/>
        </w:rPr>
        <w:footnoteReference w:id="163"/>
      </w:r>
      <w:r w:rsidRPr="00BC54C2">
        <w:t xml:space="preserve"> although it may be deemed utilitarian because its purpose includes enclosing and protecting the contents of the package</w:t>
      </w:r>
      <w:r w:rsidR="00BC54C2" w:rsidRPr="00BC54C2">
        <w:t>.</w:t>
      </w:r>
      <w:r w:rsidR="00BC54C2" w:rsidRPr="00BC54C2">
        <w:t xml:space="preserve"> </w:t>
      </w:r>
      <w:r w:rsidR="00BC54C2" w:rsidRPr="00BC54C2">
        <w:t>H</w:t>
      </w:r>
      <w:r w:rsidRPr="00BC54C2">
        <w:t>owever, it can be argued that the purpose of the packaging is to “portray the appearance of the article or to convey information,” thereby taking it outside of the Copyright Act’s definition of a “useful article.”</w:t>
      </w:r>
    </w:p>
    <w:p w14:paraId="38C6BA12" w14:textId="0698BFBF" w:rsidR="00BC54C2" w:rsidRPr="00BC54C2" w:rsidRDefault="00EC41EE" w:rsidP="00BC54C2">
      <w:pPr>
        <w:pStyle w:val="BNormal"/>
      </w:pPr>
      <w:r w:rsidRPr="00BC54C2">
        <w:t>Product configurations are more problematic</w:t>
      </w:r>
      <w:r w:rsidR="00BC54C2" w:rsidRPr="00BC54C2">
        <w:t>.</w:t>
      </w:r>
      <w:r w:rsidR="00BC54C2" w:rsidRPr="00BC54C2">
        <w:t xml:space="preserve"> </w:t>
      </w:r>
      <w:r w:rsidR="00BC54C2" w:rsidRPr="00BC54C2">
        <w:t>E</w:t>
      </w:r>
      <w:r w:rsidRPr="00BC54C2">
        <w:t>ven more so than with packaging, there would be a question whether product configurations would be considered “useful articles” and thus not within the subject matter of copyright</w:t>
      </w:r>
      <w:r w:rsidR="00BC54C2" w:rsidRPr="00BC54C2">
        <w:t>.</w:t>
      </w:r>
      <w:r w:rsidR="00BC54C2" w:rsidRPr="00BC54C2">
        <w:t xml:space="preserve"> </w:t>
      </w:r>
      <w:r w:rsidR="00BC54C2" w:rsidRPr="00BC54C2">
        <w:t>I</w:t>
      </w:r>
      <w:r w:rsidRPr="00BC54C2">
        <w:t>n other words, configurations would not be considered pictorial, graphic, or sculptural works, unless the “artistic” (nonutilitarian) features of the product were severable from the rest of the product.</w:t>
      </w:r>
      <w:r w:rsidR="00BC54C2" w:rsidRPr="00BC54C2">
        <w:rPr>
          <w:vertAlign w:val="superscript"/>
        </w:rPr>
        <w:footnoteReference w:id="164"/>
      </w:r>
      <w:r w:rsidRPr="00BC54C2">
        <w:t xml:space="preserve"> However, courts have held that works that do not qualify for copyright protection nevertheless fall within the </w:t>
      </w:r>
      <w:r w:rsidR="00BC54C2" w:rsidRPr="00BC54C2">
        <w:rPr>
          <w:i/>
        </w:rPr>
        <w:t>scope</w:t>
      </w:r>
      <w:r w:rsidRPr="00BC54C2">
        <w:t xml:space="preserve"> of copyright for purposes of Section 301.</w:t>
      </w:r>
      <w:r w:rsidR="00BC54C2" w:rsidRPr="00BC54C2">
        <w:rPr>
          <w:vertAlign w:val="superscript"/>
        </w:rPr>
        <w:footnoteReference w:id="165"/>
      </w:r>
      <w:r w:rsidRPr="00BC54C2">
        <w:t xml:space="preserve"> Therefore, even though the Copyright Act may not protect product configurations, they are “fixed” in the copyright sense,</w:t>
      </w:r>
      <w:r w:rsidR="00BC54C2" w:rsidRPr="00BC54C2">
        <w:rPr>
          <w:vertAlign w:val="superscript"/>
        </w:rPr>
        <w:footnoteReference w:id="166"/>
      </w:r>
      <w:r w:rsidRPr="00BC54C2">
        <w:t xml:space="preserve"> and are the type of works that </w:t>
      </w:r>
      <w:r w:rsidR="00BC54C2" w:rsidRPr="00BC54C2">
        <w:rPr>
          <w:i/>
        </w:rPr>
        <w:t>may</w:t>
      </w:r>
      <w:r w:rsidRPr="00BC54C2">
        <w:t xml:space="preserve"> be covered by copyright</w:t>
      </w:r>
      <w:r w:rsidR="00BC54C2" w:rsidRPr="00BC54C2">
        <w:t>.</w:t>
      </w:r>
      <w:r w:rsidR="00BC54C2" w:rsidRPr="00BC54C2">
        <w:t xml:space="preserve"> </w:t>
      </w:r>
      <w:r w:rsidR="00BC54C2" w:rsidRPr="00BC54C2">
        <w:t>S</w:t>
      </w:r>
      <w:r w:rsidRPr="00BC54C2">
        <w:t>ome trademarks may also fall within this category, to the extent that they constitute designs, rather than words.</w:t>
      </w:r>
      <w:r w:rsidR="00BC54C2" w:rsidRPr="00BC54C2">
        <w:rPr>
          <w:vertAlign w:val="superscript"/>
        </w:rPr>
        <w:footnoteReference w:id="167"/>
      </w:r>
    </w:p>
    <w:p w14:paraId="50A0F860" w14:textId="2D00B437" w:rsidR="00BC54C2" w:rsidRPr="00BC54C2" w:rsidRDefault="00EC41EE" w:rsidP="00BC54C2">
      <w:pPr>
        <w:pStyle w:val="BNormal"/>
      </w:pPr>
      <w:r w:rsidRPr="00BC54C2">
        <w:t>Assuming that such items are within the subject matter of copyright, the next question is whether state dilution laws grant rights that are equivalent to copyright</w:t>
      </w:r>
      <w:r w:rsidR="00BC54C2" w:rsidRPr="00BC54C2">
        <w:t>.</w:t>
      </w:r>
      <w:r w:rsidR="00BC54C2" w:rsidRPr="00BC54C2">
        <w:t xml:space="preserve"> </w:t>
      </w:r>
      <w:r w:rsidR="00BC54C2" w:rsidRPr="00BC54C2">
        <w:t>C</w:t>
      </w:r>
      <w:r w:rsidRPr="00BC54C2">
        <w:t>ourts generally have held that states may protect works from being misappropriated if there is some “extra element” required by the state law, apart from the copying or appropriation itself.</w:t>
      </w:r>
      <w:r w:rsidR="00BC54C2" w:rsidRPr="00BC54C2">
        <w:rPr>
          <w:vertAlign w:val="superscript"/>
        </w:rPr>
        <w:footnoteReference w:id="168"/>
      </w:r>
      <w:r w:rsidRPr="00BC54C2">
        <w:t xml:space="preserve"> In an ordinary trademark-infringement claim, a requirement of likelihood of confusion would satisfy the extra-element test.</w:t>
      </w:r>
      <w:r w:rsidR="00BC54C2" w:rsidRPr="00BC54C2">
        <w:rPr>
          <w:vertAlign w:val="superscript"/>
        </w:rPr>
        <w:footnoteReference w:id="169"/>
      </w:r>
      <w:r w:rsidRPr="00BC54C2">
        <w:t xml:space="preserve"> However, dilution eliminates the requirement of confusion</w:t>
      </w:r>
      <w:r w:rsidR="00BC54C2" w:rsidRPr="00BC54C2">
        <w:t>.</w:t>
      </w:r>
      <w:r w:rsidR="00BC54C2" w:rsidRPr="00BC54C2">
        <w:t xml:space="preserve"> </w:t>
      </w:r>
      <w:r w:rsidR="00BC54C2" w:rsidRPr="00BC54C2">
        <w:t>A</w:t>
      </w:r>
      <w:r w:rsidRPr="00BC54C2">
        <w:t xml:space="preserve">rguably, a </w:t>
      </w:r>
      <w:r w:rsidR="00BC54C2" w:rsidRPr="00BC54C2">
        <w:rPr>
          <w:i/>
        </w:rPr>
        <w:t>requirement</w:t>
      </w:r>
      <w:r w:rsidRPr="00BC54C2">
        <w:t xml:space="preserve"> of “predatory intent” could be the extra element.</w:t>
      </w:r>
      <w:r w:rsidR="00BC54C2" w:rsidRPr="00BC54C2">
        <w:rPr>
          <w:vertAlign w:val="superscript"/>
        </w:rPr>
        <w:footnoteReference w:id="170"/>
      </w:r>
      <w:r w:rsidRPr="00BC54C2">
        <w:t xml:space="preserve"> However, it has consistently been held that intent by itself is not an “extra element” under Section 301.</w:t>
      </w:r>
      <w:r w:rsidR="00BC54C2" w:rsidRPr="00BC54C2">
        <w:rPr>
          <w:vertAlign w:val="superscript"/>
        </w:rPr>
        <w:footnoteReference w:id="171"/>
      </w:r>
      <w:r w:rsidRPr="00BC54C2">
        <w:t xml:space="preserve"> Thus, predatory intent would have to be something other than simply a desire to copy and compete in the marketplace.</w:t>
      </w:r>
      <w:r w:rsidR="00BC54C2" w:rsidRPr="00BC54C2">
        <w:rPr>
          <w:vertAlign w:val="superscript"/>
        </w:rPr>
        <w:footnoteReference w:id="172"/>
      </w:r>
      <w:r w:rsidRPr="00BC54C2">
        <w:t xml:space="preserve"> Consequently, under some circumstances a dilution claim may be vulnerable to preemption under the Copyright Act.</w:t>
      </w:r>
      <w:r w:rsidR="00BC54C2" w:rsidRPr="00BC54C2">
        <w:rPr>
          <w:vertAlign w:val="superscript"/>
        </w:rPr>
        <w:footnoteReference w:id="173"/>
      </w:r>
    </w:p>
    <w:p w14:paraId="2BDA48E1" w14:textId="2CB393EE" w:rsidR="00BC54C2" w:rsidRPr="00BC54C2" w:rsidRDefault="00EC41EE" w:rsidP="00BC54C2">
      <w:pPr>
        <w:pStyle w:val="BNormal"/>
      </w:pPr>
      <w:r w:rsidRPr="00BC54C2">
        <w:t>A similar preemption analysis suggests that there would not be preemption under the “moral rights” provided by the Visual Artists Rights Act of 1990 (VARA),</w:t>
      </w:r>
      <w:r w:rsidR="00BC54C2" w:rsidRPr="00BC54C2">
        <w:rPr>
          <w:vertAlign w:val="superscript"/>
        </w:rPr>
        <w:footnoteReference w:id="174"/>
      </w:r>
      <w:r w:rsidRPr="00BC54C2">
        <w:t xml:space="preserve"> which is codified at Section 106A of the Copyright Act</w:t>
      </w:r>
      <w:r w:rsidR="00BC54C2" w:rsidRPr="00BC54C2">
        <w:t>.</w:t>
      </w:r>
      <w:r w:rsidR="00BC54C2" w:rsidRPr="00BC54C2">
        <w:t xml:space="preserve"> </w:t>
      </w:r>
      <w:r w:rsidR="00BC54C2" w:rsidRPr="00BC54C2">
        <w:t>S</w:t>
      </w:r>
      <w:r w:rsidRPr="00BC54C2">
        <w:t>ection 301(f) of the Copyright Act provides, in relevant part:</w:t>
      </w:r>
    </w:p>
    <w:p w14:paraId="2FAB90A2" w14:textId="06C47684" w:rsidR="00BC54C2" w:rsidRPr="00BC54C2" w:rsidRDefault="00EC41EE" w:rsidP="00BC54C2">
      <w:pPr>
        <w:pStyle w:val="BQuotelong"/>
      </w:pPr>
      <w:r w:rsidRPr="00BC54C2">
        <w:t>(1) On or after [June 1, 1991], all legal or equitable rights that are equivalent to any of the rights conferred by section 106A with respect to works of visual art to which the rights conferred by section 106A apply are governed exclusively by section 106A and section 113(d) and the provisions of this title relating to such sections</w:t>
      </w:r>
      <w:r w:rsidR="00BC54C2" w:rsidRPr="00BC54C2">
        <w:t>.</w:t>
      </w:r>
      <w:r w:rsidR="00BC54C2" w:rsidRPr="00BC54C2">
        <w:t xml:space="preserve"> </w:t>
      </w:r>
      <w:r w:rsidR="00BC54C2" w:rsidRPr="00BC54C2">
        <w:t>T</w:t>
      </w:r>
      <w:r w:rsidRPr="00BC54C2">
        <w:t>hereafter, no person is entitled to any such right or equivalent right in any work of visual art under the common law or statutes of any State.</w:t>
      </w:r>
      <w:r w:rsidR="00BC54C2" w:rsidRPr="00BC54C2">
        <w:rPr>
          <w:vertAlign w:val="superscript"/>
        </w:rPr>
        <w:footnoteReference w:id="175"/>
      </w:r>
    </w:p>
    <w:p w14:paraId="7DFE2F49" w14:textId="07FE8A20" w:rsidR="00BC54C2" w:rsidRPr="00BC54C2" w:rsidRDefault="00EC41EE" w:rsidP="00BC54C2">
      <w:pPr>
        <w:pStyle w:val="BNormal"/>
      </w:pPr>
      <w:r w:rsidRPr="00BC54C2">
        <w:t>Like Section 301(a), this section contains both an “equivalency” requirement and a “subject matter” requirement</w:t>
      </w:r>
      <w:r w:rsidR="00BC54C2" w:rsidRPr="00BC54C2">
        <w:t>.</w:t>
      </w:r>
      <w:r w:rsidR="00BC54C2" w:rsidRPr="00BC54C2">
        <w:t xml:space="preserve"> </w:t>
      </w:r>
      <w:r w:rsidR="00BC54C2" w:rsidRPr="00BC54C2">
        <w:t>W</w:t>
      </w:r>
      <w:r w:rsidRPr="00BC54C2">
        <w:t xml:space="preserve">hile some dilution claims (including claims for </w:t>
      </w:r>
      <w:proofErr w:type="spellStart"/>
      <w:r w:rsidRPr="00BC54C2">
        <w:t>tarnishment</w:t>
      </w:r>
      <w:proofErr w:type="spellEnd"/>
      <w:r w:rsidRPr="00BC54C2">
        <w:t>) could be considered to be the equivalent of the rights of attribution and integrity provided in Section 106A, the term “work of visual art” is limited to single original works of art and limited editions of 200 copies or fewer,</w:t>
      </w:r>
      <w:r w:rsidR="00BC54C2" w:rsidRPr="00BC54C2">
        <w:rPr>
          <w:vertAlign w:val="superscript"/>
        </w:rPr>
        <w:footnoteReference w:id="176"/>
      </w:r>
      <w:r w:rsidRPr="00BC54C2">
        <w:t xml:space="preserve"> and the definition expressly excludes “any merchandising item or advertising, promotional, descriptive, covering, or packaging material or container.”</w:t>
      </w:r>
      <w:r w:rsidR="00BC54C2" w:rsidRPr="00BC54C2">
        <w:rPr>
          <w:vertAlign w:val="superscript"/>
        </w:rPr>
        <w:footnoteReference w:id="177"/>
      </w:r>
      <w:r w:rsidRPr="00BC54C2">
        <w:t xml:space="preserve"> Thus, for almost all dilution claims under state law, the “subject matter” requirement of Section 301(f) will not be met, and the dilution claims will not be preempted under that section.</w:t>
      </w:r>
    </w:p>
    <w:p w14:paraId="47F07F40" w14:textId="387D66CD" w:rsidR="00BC54C2" w:rsidRPr="00BC54C2" w:rsidRDefault="00EC41EE" w:rsidP="00BC54C2">
      <w:pPr>
        <w:pStyle w:val="BNormal"/>
      </w:pPr>
      <w:r w:rsidRPr="00BC54C2">
        <w:t xml:space="preserve">A few federal district courts have discussed the issue of preemption of dilution claims under the Copyright Act, though </w:t>
      </w:r>
      <w:proofErr w:type="gramStart"/>
      <w:r w:rsidRPr="00BC54C2">
        <w:t>none</w:t>
      </w:r>
      <w:proofErr w:type="gramEnd"/>
      <w:r w:rsidRPr="00BC54C2">
        <w:t xml:space="preserve"> </w:t>
      </w:r>
      <w:proofErr w:type="gramStart"/>
      <w:r w:rsidRPr="00BC54C2">
        <w:t>have</w:t>
      </w:r>
      <w:proofErr w:type="gramEnd"/>
      <w:r w:rsidRPr="00BC54C2">
        <w:t xml:space="preserve"> discussed it extensively</w:t>
      </w:r>
      <w:r w:rsidR="00BC54C2" w:rsidRPr="00BC54C2">
        <w:t>.</w:t>
      </w:r>
      <w:r w:rsidR="00BC54C2" w:rsidRPr="00BC54C2">
        <w:t xml:space="preserve"> </w:t>
      </w:r>
      <w:r w:rsidR="00BC54C2" w:rsidRPr="00BC54C2">
        <w:t>P</w:t>
      </w:r>
      <w:r w:rsidRPr="00BC54C2">
        <w:t xml:space="preserve">erhaps the most detailed analysis is contained in </w:t>
      </w:r>
      <w:r w:rsidR="00BC54C2" w:rsidRPr="00BC54C2">
        <w:rPr>
          <w:i/>
        </w:rPr>
        <w:t>Centrix Financial LLC v</w:t>
      </w:r>
      <w:r w:rsidR="00BC54C2" w:rsidRPr="00BC54C2">
        <w:t>.</w:t>
      </w:r>
      <w:r w:rsidR="00BC54C2" w:rsidRPr="00BC54C2">
        <w:t xml:space="preserve"> </w:t>
      </w:r>
      <w:r w:rsidR="00BC54C2" w:rsidRPr="00BC54C2">
        <w:rPr>
          <w:i/>
        </w:rPr>
        <w:t>Capital Lending Strategies, LLC</w:t>
      </w:r>
      <w:r w:rsidRPr="00BC54C2">
        <w:t>.</w:t>
      </w:r>
      <w:r w:rsidR="00BC54C2" w:rsidRPr="00BC54C2">
        <w:rPr>
          <w:vertAlign w:val="superscript"/>
        </w:rPr>
        <w:footnoteReference w:id="178"/>
      </w:r>
      <w:r w:rsidRPr="00BC54C2">
        <w:t xml:space="preserve"> The court began by stating the familiar doctrine that a state law will not be preempted if it contains an “extra element” not found in the Copyright Act.</w:t>
      </w:r>
      <w:r w:rsidR="00BC54C2" w:rsidRPr="00BC54C2">
        <w:rPr>
          <w:vertAlign w:val="superscript"/>
        </w:rPr>
        <w:footnoteReference w:id="179"/>
      </w:r>
      <w:r w:rsidRPr="00BC54C2">
        <w:t xml:space="preserve"> Discussing the original Texas antidilution statute, the court noted that the law included claims for “injury to business reputation.” Such claims, it found, satisfied the “extra element” requirement (because injury to business reputation is not an element of a copyright claim).</w:t>
      </w:r>
      <w:r w:rsidR="00BC54C2" w:rsidRPr="00BC54C2">
        <w:rPr>
          <w:vertAlign w:val="superscript"/>
        </w:rPr>
        <w:footnoteReference w:id="180"/>
      </w:r>
      <w:r w:rsidRPr="00BC54C2">
        <w:t xml:space="preserve"> However, the court’s decision did not deal with the possibility that the Copyright Act might preempt a claim for dilution by blurring, for example.</w:t>
      </w:r>
    </w:p>
    <w:p w14:paraId="3DA33B33" w14:textId="0C1F7EF2" w:rsidR="00BC54C2" w:rsidRPr="00BC54C2" w:rsidRDefault="00EC41EE" w:rsidP="00BC54C2">
      <w:pPr>
        <w:pStyle w:val="BNormal"/>
      </w:pPr>
      <w:r w:rsidRPr="00BC54C2">
        <w:t xml:space="preserve">Another court held, in </w:t>
      </w:r>
      <w:proofErr w:type="gramStart"/>
      <w:r w:rsidRPr="00BC54C2">
        <w:t>fairly conclusory</w:t>
      </w:r>
      <w:proofErr w:type="gramEnd"/>
      <w:r w:rsidRPr="00BC54C2">
        <w:t xml:space="preserve"> fashion, that the Copyright Act does not preempt a state dilution claim involving apparent </w:t>
      </w:r>
      <w:proofErr w:type="spellStart"/>
      <w:r w:rsidRPr="00BC54C2">
        <w:t>tarnishment</w:t>
      </w:r>
      <w:proofErr w:type="spellEnd"/>
      <w:r w:rsidR="00BC54C2" w:rsidRPr="00BC54C2">
        <w:t>.</w:t>
      </w:r>
      <w:r w:rsidR="00BC54C2" w:rsidRPr="00BC54C2">
        <w:t xml:space="preserve"> </w:t>
      </w:r>
      <w:r w:rsidR="00BC54C2" w:rsidRPr="00BC54C2">
        <w:t>I</w:t>
      </w:r>
      <w:r w:rsidRPr="00BC54C2">
        <w:t>n that case, a competitor used humorous depictions of the plaintiff’s trademark (a Holstein cow) in an advertisement.</w:t>
      </w:r>
      <w:r w:rsidR="00BC54C2" w:rsidRPr="00BC54C2">
        <w:rPr>
          <w:vertAlign w:val="superscript"/>
        </w:rPr>
        <w:footnoteReference w:id="181"/>
      </w:r>
      <w:r w:rsidRPr="00BC54C2">
        <w:t xml:space="preserve"> A </w:t>
      </w:r>
      <w:proofErr w:type="spellStart"/>
      <w:r w:rsidRPr="00BC54C2">
        <w:t>tarnishment</w:t>
      </w:r>
      <w:proofErr w:type="spellEnd"/>
      <w:r w:rsidRPr="00BC54C2">
        <w:t xml:space="preserve"> claim, as opposed to a blurring claim, might satisfy the “extra element” requirement of Section 301</w:t>
      </w:r>
      <w:r w:rsidR="00BC54C2" w:rsidRPr="00BC54C2">
        <w:t>.</w:t>
      </w:r>
      <w:r w:rsidR="00BC54C2" w:rsidRPr="00BC54C2">
        <w:t xml:space="preserve"> </w:t>
      </w:r>
      <w:r w:rsidR="00BC54C2" w:rsidRPr="00BC54C2">
        <w:t>A</w:t>
      </w:r>
      <w:r w:rsidRPr="00BC54C2">
        <w:t xml:space="preserve">lthough blurring may be the rough equivalent to protection against copying, a </w:t>
      </w:r>
      <w:proofErr w:type="spellStart"/>
      <w:r w:rsidRPr="00BC54C2">
        <w:t>tarnishment</w:t>
      </w:r>
      <w:proofErr w:type="spellEnd"/>
      <w:r w:rsidRPr="00BC54C2">
        <w:t xml:space="preserve"> claim protects the mark only from being used in an unsavory context.</w:t>
      </w:r>
    </w:p>
    <w:p w14:paraId="6AFB89AB" w14:textId="0C64F8AC" w:rsidR="00BC54C2" w:rsidRPr="00BC54C2" w:rsidRDefault="00EC41EE" w:rsidP="00BC54C2">
      <w:pPr>
        <w:pStyle w:val="BNormal"/>
      </w:pPr>
      <w:r w:rsidRPr="00BC54C2">
        <w:t>Another district court held, with even less analysis, that a dilution claim involving alleged copying of a logo trademark was not preempted.</w:t>
      </w:r>
      <w:r w:rsidR="00BC54C2" w:rsidRPr="00BC54C2">
        <w:rPr>
          <w:vertAlign w:val="superscript"/>
        </w:rPr>
        <w:footnoteReference w:id="182"/>
      </w:r>
      <w:r w:rsidRPr="00BC54C2">
        <w:t xml:space="preserve"> However, that case incorrectly relied on a Second Circuit case, without further discussion of the issue.</w:t>
      </w:r>
      <w:r w:rsidR="00BC54C2" w:rsidRPr="00BC54C2">
        <w:rPr>
          <w:vertAlign w:val="superscript"/>
        </w:rPr>
        <w:footnoteReference w:id="183"/>
      </w:r>
      <w:r w:rsidRPr="00BC54C2">
        <w:t xml:space="preserve"> This case also did not involve </w:t>
      </w:r>
      <w:proofErr w:type="gramStart"/>
      <w:r w:rsidRPr="00BC54C2">
        <w:t>a product</w:t>
      </w:r>
      <w:proofErr w:type="gramEnd"/>
      <w:r w:rsidRPr="00BC54C2">
        <w:t xml:space="preserve"> configuration or packaging.</w:t>
      </w:r>
    </w:p>
    <w:p w14:paraId="1D2362BC" w14:textId="10F1496B" w:rsidR="00BC54C2" w:rsidRPr="00BC54C2" w:rsidRDefault="00EC41EE" w:rsidP="00BC54C2">
      <w:pPr>
        <w:pStyle w:val="BNormal"/>
      </w:pPr>
      <w:r w:rsidRPr="00BC54C2">
        <w:t>One district court did find a state dilution claim to be preempted by the Copyright Act, finding the allegations of trade dress blurring to be no more than “harm from copying.”</w:t>
      </w:r>
      <w:r w:rsidR="00BC54C2" w:rsidRPr="00BC54C2">
        <w:rPr>
          <w:vertAlign w:val="superscript"/>
        </w:rPr>
        <w:footnoteReference w:id="184"/>
      </w:r>
      <w:r w:rsidRPr="00BC54C2">
        <w:t xml:space="preserve"> The court did not engage in an extended discussion of blurring preemption, although it discussed copyright preemption in connection with several state law claims.</w:t>
      </w:r>
      <w:r w:rsidR="00BC54C2" w:rsidRPr="00BC54C2">
        <w:rPr>
          <w:vertAlign w:val="superscript"/>
        </w:rPr>
        <w:footnoteReference w:id="185"/>
      </w:r>
    </w:p>
    <w:p w14:paraId="29678548" w14:textId="04FCADAD" w:rsidR="00BC54C2" w:rsidRPr="00BC54C2" w:rsidRDefault="00EC41EE" w:rsidP="00BC54C2">
      <w:pPr>
        <w:pStyle w:val="BNormal"/>
      </w:pPr>
      <w:r w:rsidRPr="00BC54C2">
        <w:t xml:space="preserve">Most dilution claims will be blurring claims, and even those that allege </w:t>
      </w:r>
      <w:proofErr w:type="spellStart"/>
      <w:r w:rsidRPr="00BC54C2">
        <w:t>tarnishment</w:t>
      </w:r>
      <w:proofErr w:type="spellEnd"/>
      <w:r w:rsidRPr="00BC54C2">
        <w:t xml:space="preserve"> usually will involve copying, rather than serious alterations of the trademarked configuration</w:t>
      </w:r>
      <w:r w:rsidR="00BC54C2" w:rsidRPr="00BC54C2">
        <w:t>.</w:t>
      </w:r>
      <w:r w:rsidR="00BC54C2" w:rsidRPr="00BC54C2">
        <w:t xml:space="preserve"> </w:t>
      </w:r>
      <w:r w:rsidR="00BC54C2" w:rsidRPr="00BC54C2">
        <w:t>T</w:t>
      </w:r>
      <w:r w:rsidRPr="00BC54C2">
        <w:t>hose will be harder to distinguish from the type of protections offered by the Copyright Act.</w:t>
      </w:r>
    </w:p>
    <w:p w14:paraId="1F06713A" w14:textId="1DA8C7BC" w:rsidR="00BC54C2" w:rsidRPr="00BC54C2" w:rsidRDefault="00BC54C2" w:rsidP="00BC54C2">
      <w:pPr>
        <w:pStyle w:val="BHead2"/>
      </w:pPr>
      <w:r>
        <w:t>4.III.</w:t>
      </w:r>
      <w:r w:rsidR="00EC41EE" w:rsidRPr="00BC54C2">
        <w:rPr>
          <w:rStyle w:val="BBNAidChar"/>
          <w:rFonts w:eastAsiaTheme="majorEastAsia"/>
        </w:rPr>
        <w:t>D</w:t>
      </w:r>
      <w:r w:rsidRPr="00BC54C2">
        <w:t>.</w:t>
      </w:r>
      <w:r>
        <w:t> </w:t>
      </w:r>
      <w:r w:rsidRPr="00BC54C2">
        <w:t xml:space="preserve"> </w:t>
      </w:r>
      <w:r w:rsidRPr="00BC54C2">
        <w:t>P</w:t>
      </w:r>
      <w:r w:rsidR="00EC41EE" w:rsidRPr="00BC54C2">
        <w:t>reemption by the Dormant Commerce Clause</w:t>
      </w:r>
    </w:p>
    <w:p w14:paraId="0BA254E1" w14:textId="0E62D6EA" w:rsidR="00BC54C2" w:rsidRPr="00BC54C2" w:rsidRDefault="00EC41EE" w:rsidP="00BC54C2">
      <w:pPr>
        <w:pStyle w:val="BNormal"/>
      </w:pPr>
      <w:r w:rsidRPr="00BC54C2">
        <w:t>The Constitution’s commerce clause enables Congress to regulate activities constituting interstate commerce (this is, in fact, the authority that allows Congress to enact trademark laws)</w:t>
      </w:r>
      <w:r w:rsidR="00BC54C2" w:rsidRPr="00BC54C2">
        <w:t>.</w:t>
      </w:r>
      <w:r w:rsidR="00BC54C2" w:rsidRPr="00BC54C2">
        <w:t xml:space="preserve"> </w:t>
      </w:r>
      <w:r w:rsidR="00BC54C2" w:rsidRPr="00BC54C2">
        <w:t>H</w:t>
      </w:r>
      <w:r w:rsidRPr="00BC54C2">
        <w:t>owever, the Supreme Court has also held that the commerce clause acts as a limit on state power to enact laws that discriminate against, or, in some cases, impose an excess burden on, interstate commerce.</w:t>
      </w:r>
      <w:r w:rsidR="00BC54C2" w:rsidRPr="00BC54C2">
        <w:rPr>
          <w:vertAlign w:val="superscript"/>
        </w:rPr>
        <w:footnoteReference w:id="186"/>
      </w:r>
      <w:r w:rsidR="00BC54C2" w:rsidRPr="00BC54C2">
        <w:t xml:space="preserve"> </w:t>
      </w:r>
      <w:r w:rsidRPr="00BC54C2">
        <w:t>This is the so-called “dormant” commerce clause</w:t>
      </w:r>
      <w:r w:rsidR="00BC54C2" w:rsidRPr="00BC54C2">
        <w:t>.</w:t>
      </w:r>
      <w:r w:rsidR="00BC54C2" w:rsidRPr="00BC54C2">
        <w:t xml:space="preserve"> </w:t>
      </w:r>
      <w:r w:rsidR="00BC54C2" w:rsidRPr="00BC54C2">
        <w:t>I</w:t>
      </w:r>
      <w:r w:rsidRPr="00BC54C2">
        <w:t>n some cases, it has been held that injunctions issued under state laws have an extraterritorial effect that transgresses the dormant commerce clause.</w:t>
      </w:r>
      <w:r w:rsidR="00BC54C2" w:rsidRPr="00BC54C2">
        <w:rPr>
          <w:vertAlign w:val="superscript"/>
        </w:rPr>
        <w:footnoteReference w:id="187"/>
      </w:r>
      <w:r w:rsidR="00BC54C2" w:rsidRPr="00BC54C2">
        <w:t xml:space="preserve"> </w:t>
      </w:r>
      <w:r w:rsidRPr="00BC54C2">
        <w:t>However, one court has held that because New York’s dilution law does not discriminate against interstate commerce and does not directly regulate interstate commerce, it does not violate the dormant commerce clause.</w:t>
      </w:r>
      <w:r w:rsidR="00BC54C2" w:rsidRPr="00BC54C2">
        <w:rPr>
          <w:vertAlign w:val="superscript"/>
        </w:rPr>
        <w:footnoteReference w:id="188"/>
      </w:r>
    </w:p>
    <w:p w14:paraId="6523E079" w14:textId="5532743E" w:rsidR="00494245" w:rsidRPr="00BC54C2" w:rsidRDefault="00494245" w:rsidP="00BC54C2">
      <w:pPr>
        <w:pStyle w:val="BNormal"/>
      </w:pPr>
    </w:p>
    <w:sectPr w:rsidR="00494245" w:rsidRPr="00BC54C2" w:rsidSect="009A1AB3">
      <w:headerReference w:type="even" r:id="rId14"/>
      <w:headerReference w:type="default" r:id="rId15"/>
      <w:footerReference w:type="even" r:id="rId16"/>
      <w:footerReference w:type="default" r:id="rId17"/>
      <w:headerReference w:type="first" r:id="rId18"/>
      <w:footerReference w:type="first" r:id="rId19"/>
      <w:pgSz w:w="12240" w:h="15840"/>
      <w:pgMar w:top="720" w:right="720" w:bottom="720" w:left="72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E5070F" w14:textId="77777777" w:rsidR="00EC7A39" w:rsidRDefault="00EC7A39" w:rsidP="002A47A4">
      <w:r>
        <w:separator/>
      </w:r>
    </w:p>
    <w:p w14:paraId="2B4CA5CA" w14:textId="77777777" w:rsidR="00EC7A39" w:rsidRDefault="00EC7A39"/>
    <w:p w14:paraId="368110F9" w14:textId="77777777" w:rsidR="00EC7A39" w:rsidRDefault="00EC7A39"/>
  </w:endnote>
  <w:endnote w:type="continuationSeparator" w:id="0">
    <w:p w14:paraId="706B8188" w14:textId="77777777" w:rsidR="00EC7A39" w:rsidRDefault="00EC7A39" w:rsidP="002A47A4">
      <w:r>
        <w:continuationSeparator/>
      </w:r>
    </w:p>
    <w:p w14:paraId="675536BD" w14:textId="77777777" w:rsidR="00EC7A39" w:rsidRDefault="00EC7A39"/>
    <w:p w14:paraId="4B21E613" w14:textId="77777777" w:rsidR="00EC7A39" w:rsidRDefault="00EC7A3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C8EE1E" w14:textId="77777777" w:rsidR="00BC54C2" w:rsidRPr="00BC54C2" w:rsidRDefault="00BC54C2" w:rsidP="00BC54C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F11D83" w14:textId="77777777" w:rsidR="00BC54C2" w:rsidRPr="00BC54C2" w:rsidRDefault="00BC54C2" w:rsidP="00BC54C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640F6E" w14:textId="77777777" w:rsidR="00BC54C2" w:rsidRPr="00BC54C2" w:rsidRDefault="00BC54C2" w:rsidP="00BC54C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A86B535" w14:textId="77777777" w:rsidR="00EC7A39" w:rsidRDefault="00EC7A39" w:rsidP="002A47A4">
      <w:r>
        <w:separator/>
      </w:r>
    </w:p>
    <w:p w14:paraId="3CE27504" w14:textId="77777777" w:rsidR="00EC7A39" w:rsidRDefault="00EC7A39"/>
    <w:p w14:paraId="56AFEE39" w14:textId="77777777" w:rsidR="00EC7A39" w:rsidRDefault="00EC7A39"/>
  </w:footnote>
  <w:footnote w:type="continuationSeparator" w:id="0">
    <w:p w14:paraId="2404399E" w14:textId="77777777" w:rsidR="00EC7A39" w:rsidRDefault="00EC7A39" w:rsidP="002A47A4">
      <w:r>
        <w:continuationSeparator/>
      </w:r>
    </w:p>
    <w:p w14:paraId="512338A4" w14:textId="77777777" w:rsidR="00EC7A39" w:rsidRDefault="00EC7A39"/>
    <w:p w14:paraId="4F40C80A" w14:textId="77777777" w:rsidR="00EC7A39" w:rsidRDefault="00EC7A39"/>
  </w:footnote>
  <w:footnote w:id="1">
    <w:p w14:paraId="2112788A" w14:textId="44011F82" w:rsidR="00BC54C2" w:rsidRPr="00BC54C2" w:rsidRDefault="00BC54C2" w:rsidP="00BC54C2">
      <w:pPr>
        <w:pStyle w:val="FootnoteText"/>
      </w:pPr>
      <w:r w:rsidRPr="00BC54C2">
        <w:rPr>
          <w:rStyle w:val="FootnoteReference"/>
        </w:rPr>
        <w:footnoteRef/>
      </w:r>
      <w:r w:rsidRPr="00BC54C2">
        <w:t>David Welkowitz is a Professor of Law Emeritus at Whittier Law School in Costa Mesa, California.</w:t>
      </w:r>
      <w:r w:rsidRPr="00BC54C2">
        <w:t xml:space="preserve"> </w:t>
      </w:r>
      <w:r w:rsidRPr="00BC54C2">
        <w:t>He has taught trademark law, international intellectual property law courses, and civil procedure, among other subjects.</w:t>
      </w:r>
      <w:r w:rsidRPr="00BC54C2">
        <w:t xml:space="preserve"> </w:t>
      </w:r>
      <w:r w:rsidRPr="00BC54C2">
        <w:t>He was a member of the Whittier faculty from 1983 to 2018.</w:t>
      </w:r>
      <w:r w:rsidRPr="00BC54C2">
        <w:t xml:space="preserve"> </w:t>
      </w:r>
      <w:r w:rsidRPr="00BC54C2">
        <w:t>From 2019 to 2024, he served as an attorney with the U.S.</w:t>
      </w:r>
      <w:r w:rsidRPr="00BC54C2">
        <w:t xml:space="preserve"> </w:t>
      </w:r>
      <w:r w:rsidRPr="00BC54C2">
        <w:t>Copyright Office in Washington, D.C.</w:t>
      </w:r>
      <w:r w:rsidRPr="00BC54C2">
        <w:t xml:space="preserve"> </w:t>
      </w:r>
      <w:r w:rsidRPr="00BC54C2">
        <w:t>Prior to that time, he practiced law in New York City.</w:t>
      </w:r>
    </w:p>
    <w:p w14:paraId="5CA70239" w14:textId="77777777" w:rsidR="00BC54C2" w:rsidRDefault="00BC54C2" w:rsidP="00BC54C2">
      <w:pPr>
        <w:pStyle w:val="FootnoteText"/>
      </w:pPr>
      <w:r w:rsidRPr="00BC54C2">
        <w:t>Mr.</w:t>
      </w:r>
      <w:r w:rsidRPr="00BC54C2">
        <w:t xml:space="preserve"> </w:t>
      </w:r>
      <w:r w:rsidRPr="00BC54C2">
        <w:t>Welkowitz is the author of numerous articles on trademark law and other topics, and he is the co-author of a casebook on celebrity rights.</w:t>
      </w:r>
      <w:r w:rsidRPr="00BC54C2">
        <w:t xml:space="preserve"> </w:t>
      </w:r>
      <w:r w:rsidRPr="00BC54C2">
        <w:t>He has also written several lessons in computer-assisted learning, which are used by law students in the areas of civil procedure and trademark law.</w:t>
      </w:r>
      <w:r w:rsidRPr="00BC54C2">
        <w:t xml:space="preserve"> </w:t>
      </w:r>
      <w:r w:rsidRPr="00BC54C2">
        <w:t>Professor Welkowitz received his J.D.</w:t>
      </w:r>
      <w:r w:rsidRPr="00BC54C2">
        <w:t xml:space="preserve"> </w:t>
      </w:r>
      <w:r w:rsidRPr="00BC54C2">
        <w:t>degree in 1978 from New York University Law School, where he was a member of the Law Review.</w:t>
      </w:r>
      <w:r w:rsidRPr="00BC54C2">
        <w:t xml:space="preserve"> </w:t>
      </w:r>
      <w:r w:rsidRPr="00BC54C2">
        <w:t>He received an A.B.</w:t>
      </w:r>
      <w:r w:rsidRPr="00BC54C2">
        <w:t xml:space="preserve"> </w:t>
      </w:r>
      <w:r w:rsidRPr="00BC54C2">
        <w:t>degree in 1975 from Princeton University.</w:t>
      </w:r>
      <w:r w:rsidRPr="00BC54C2">
        <w:t xml:space="preserve"> </w:t>
      </w:r>
      <w:r w:rsidRPr="00BC54C2">
        <w:t xml:space="preserve">He is a member of the New York and District of Columbia </w:t>
      </w:r>
      <w:proofErr w:type="gramStart"/>
      <w:r w:rsidRPr="00BC54C2">
        <w:t>bars, and</w:t>
      </w:r>
      <w:proofErr w:type="gramEnd"/>
      <w:r w:rsidRPr="00BC54C2">
        <w:t xml:space="preserve"> is admitted to practice before the federal courts in the Southern and Eastern Districts of New York and the Court of Appeals for the Second Circuit.</w:t>
      </w:r>
    </w:p>
  </w:footnote>
  <w:footnote w:id="2">
    <w:p w14:paraId="7CB4795B" w14:textId="2D181257" w:rsidR="00BC54C2" w:rsidRPr="00BC54C2" w:rsidRDefault="00BC54C2" w:rsidP="00BC54C2">
      <w:pPr>
        <w:pStyle w:val="FootnoteText"/>
      </w:pPr>
      <w:r w:rsidRPr="00BC54C2">
        <w:rPr>
          <w:vertAlign w:val="superscript"/>
        </w:rPr>
        <w:footnoteRef/>
      </w:r>
      <w:r w:rsidRPr="00BC54C2">
        <w:rPr>
          <w:smallCaps/>
        </w:rPr>
        <w:t>Model State Trademark Bill</w:t>
      </w:r>
      <w:r w:rsidRPr="00BC54C2">
        <w:t xml:space="preserve"> (1964) [hereinafter “1964 Model Bill”], </w:t>
      </w:r>
      <w:r w:rsidRPr="00BC54C2">
        <w:rPr>
          <w:i/>
        </w:rPr>
        <w:t xml:space="preserve">reprinted in </w:t>
      </w:r>
      <w:r w:rsidRPr="00BC54C2">
        <w:t>J</w:t>
      </w:r>
      <w:r w:rsidRPr="00BC54C2">
        <w:rPr>
          <w:smallCaps/>
        </w:rPr>
        <w:t>.</w:t>
      </w:r>
      <w:r w:rsidRPr="00BC54C2">
        <w:rPr>
          <w:smallCaps/>
        </w:rPr>
        <w:t xml:space="preserve"> </w:t>
      </w:r>
      <w:r w:rsidRPr="00BC54C2">
        <w:rPr>
          <w:smallCaps/>
        </w:rPr>
        <w:t>Thomas McCarthy</w:t>
      </w:r>
      <w:r w:rsidRPr="00BC54C2">
        <w:t xml:space="preserve">, </w:t>
      </w:r>
      <w:r w:rsidRPr="00BC54C2">
        <w:rPr>
          <w:smallCaps/>
        </w:rPr>
        <w:t xml:space="preserve">McCarthy on Trademarks and Unfair Competition </w:t>
      </w:r>
      <w:r w:rsidRPr="00BC54C2">
        <w:t>§22.8, at 22-24 to</w:t>
      </w:r>
      <w:r w:rsidRPr="00BC54C2">
        <w:rPr>
          <w:smallCaps/>
        </w:rPr>
        <w:t xml:space="preserve"> 22-32 (</w:t>
      </w:r>
      <w:r w:rsidRPr="00BC54C2">
        <w:t>4th ed</w:t>
      </w:r>
      <w:r w:rsidRPr="00BC54C2">
        <w:rPr>
          <w:smallCaps/>
        </w:rPr>
        <w:t>.</w:t>
      </w:r>
      <w:r w:rsidRPr="00BC54C2">
        <w:rPr>
          <w:smallCaps/>
        </w:rPr>
        <w:t xml:space="preserve"> </w:t>
      </w:r>
      <w:r w:rsidRPr="00BC54C2">
        <w:rPr>
          <w:smallCaps/>
        </w:rPr>
        <w:t xml:space="preserve">1998 &amp; </w:t>
      </w:r>
      <w:r w:rsidRPr="00BC54C2">
        <w:t>Supps.</w:t>
      </w:r>
      <w:r w:rsidRPr="00BC54C2">
        <w:rPr>
          <w:smallCaps/>
        </w:rPr>
        <w:t>)</w:t>
      </w:r>
      <w:r w:rsidRPr="00BC54C2">
        <w:t>.</w:t>
      </w:r>
      <w:r w:rsidRPr="00BC54C2">
        <w:t xml:space="preserve"> </w:t>
      </w:r>
      <w:r w:rsidRPr="00BC54C2">
        <w:t>The United States Trademark Association issued a series of Model State Trademark Bills, beginning in 1949.</w:t>
      </w:r>
      <w:r w:rsidRPr="00BC54C2">
        <w:t xml:space="preserve"> </w:t>
      </w:r>
      <w:r w:rsidRPr="00BC54C2">
        <w:t>The earliest model bill that contained a dilution provision was issued in 1964 (hereinafter referred to as the “1964 Model Bill”).</w:t>
      </w:r>
      <w:r w:rsidRPr="00BC54C2">
        <w:t xml:space="preserve"> </w:t>
      </w:r>
      <w:r w:rsidRPr="00BC54C2">
        <w:t>Amended model bills were issued in 1992, 1996, and 2007.</w:t>
      </w:r>
      <w:r w:rsidRPr="00BC54C2">
        <w:t xml:space="preserve"> </w:t>
      </w:r>
      <w:r w:rsidRPr="00BC54C2">
        <w:rPr>
          <w:i/>
        </w:rPr>
        <w:t>See</w:t>
      </w:r>
      <w:r w:rsidRPr="00BC54C2">
        <w:t xml:space="preserve"> Chapter 1, §II.D.</w:t>
      </w:r>
    </w:p>
    <w:p w14:paraId="32A09A49" w14:textId="77777777" w:rsidR="00BC54C2" w:rsidRPr="006C6CD8" w:rsidRDefault="00BC54C2" w:rsidP="0045768F">
      <w:pPr>
        <w:pStyle w:val="footnote"/>
      </w:pPr>
    </w:p>
  </w:footnote>
  <w:footnote w:id="3">
    <w:p w14:paraId="240420C6" w14:textId="24DD1E5B" w:rsidR="00BC54C2" w:rsidRPr="006C6CD8" w:rsidRDefault="00BC54C2" w:rsidP="00BC54C2">
      <w:pPr>
        <w:pStyle w:val="FootnoteText"/>
      </w:pPr>
      <w:r w:rsidRPr="00BC54C2">
        <w:rPr>
          <w:vertAlign w:val="superscript"/>
        </w:rPr>
        <w:footnoteRef/>
      </w:r>
      <w:r w:rsidRPr="00BC54C2">
        <w:t>This may have contributed to the proposal’s defeat.</w:t>
      </w:r>
      <w:r w:rsidRPr="00BC54C2">
        <w:t xml:space="preserve"> </w:t>
      </w:r>
      <w:r w:rsidRPr="00BC54C2">
        <w:rPr>
          <w:i/>
        </w:rPr>
        <w:t>See</w:t>
      </w:r>
      <w:r w:rsidRPr="00BC54C2">
        <w:t xml:space="preserve"> Chapter 6, §§II.B.2, II.C.</w:t>
      </w:r>
    </w:p>
  </w:footnote>
  <w:footnote w:id="4">
    <w:p w14:paraId="52DBFD0B" w14:textId="38D320E2" w:rsidR="00BC54C2" w:rsidRPr="006C6CD8" w:rsidRDefault="00BC54C2" w:rsidP="00BC54C2">
      <w:pPr>
        <w:pStyle w:val="FootnoteText"/>
      </w:pPr>
      <w:r w:rsidRPr="00BC54C2">
        <w:rPr>
          <w:vertAlign w:val="superscript"/>
        </w:rPr>
        <w:footnoteRef/>
      </w:r>
      <w:r w:rsidRPr="00BC54C2">
        <w:t>Model State Trademark Bill (1992) [hereinafter “1992 Model Bill”].</w:t>
      </w:r>
      <w:r w:rsidRPr="00BC54C2">
        <w:t xml:space="preserve"> </w:t>
      </w:r>
      <w:r w:rsidRPr="00BC54C2">
        <w:t>See §II.A, below, and Chapter 6, §§II.B.2, II.C.</w:t>
      </w:r>
    </w:p>
  </w:footnote>
  <w:footnote w:id="5">
    <w:p w14:paraId="3F767930" w14:textId="726209D0" w:rsidR="00BC54C2" w:rsidRPr="006C6CD8" w:rsidRDefault="00BC54C2" w:rsidP="00BC54C2">
      <w:pPr>
        <w:pStyle w:val="FootnoteText"/>
      </w:pPr>
      <w:r w:rsidRPr="00BC54C2">
        <w:rPr>
          <w:vertAlign w:val="superscript"/>
        </w:rPr>
        <w:footnoteRef/>
      </w:r>
      <w:r w:rsidRPr="00BC54C2">
        <w:t>Pub.</w:t>
      </w:r>
      <w:r w:rsidRPr="00BC54C2">
        <w:t xml:space="preserve"> </w:t>
      </w:r>
      <w:r w:rsidRPr="00BC54C2">
        <w:t>L.</w:t>
      </w:r>
      <w:r w:rsidRPr="00BC54C2">
        <w:t xml:space="preserve"> </w:t>
      </w:r>
      <w:r w:rsidRPr="00BC54C2">
        <w:t>No.</w:t>
      </w:r>
      <w:r w:rsidRPr="00BC54C2">
        <w:t xml:space="preserve"> </w:t>
      </w:r>
      <w:r w:rsidRPr="00BC54C2">
        <w:t>104-98, 109 Stat.</w:t>
      </w:r>
      <w:r w:rsidRPr="00BC54C2">
        <w:t xml:space="preserve"> </w:t>
      </w:r>
      <w:r w:rsidRPr="00BC54C2">
        <w:t>985 (1995).</w:t>
      </w:r>
    </w:p>
  </w:footnote>
  <w:footnote w:id="6">
    <w:p w14:paraId="7D67E780" w14:textId="5C089529" w:rsidR="00BC54C2" w:rsidRPr="006C6CD8" w:rsidRDefault="00BC54C2" w:rsidP="00BC54C2">
      <w:pPr>
        <w:pStyle w:val="FootnoteText"/>
      </w:pPr>
      <w:r w:rsidRPr="00BC54C2">
        <w:rPr>
          <w:vertAlign w:val="superscript"/>
        </w:rPr>
        <w:footnoteRef/>
      </w:r>
      <w:r w:rsidRPr="00BC54C2">
        <w:t>Lanham Act §43(c)(3)(A)–(C), 15 U.S.C.</w:t>
      </w:r>
      <w:r w:rsidRPr="00BC54C2">
        <w:t xml:space="preserve"> </w:t>
      </w:r>
      <w:r w:rsidRPr="00BC54C2">
        <w:t>§1125(c)(3)(A)–(C).</w:t>
      </w:r>
      <w:r w:rsidRPr="00BC54C2">
        <w:t xml:space="preserve"> </w:t>
      </w:r>
      <w:r w:rsidRPr="00BC54C2">
        <w:t>These exclusions apparently helped gain passage of the FTDA in 1995 after its initial failure in 1988.</w:t>
      </w:r>
      <w:r w:rsidRPr="00BC54C2">
        <w:t xml:space="preserve"> </w:t>
      </w:r>
      <w:r w:rsidRPr="00BC54C2">
        <w:t>See discussion in Chapter 6, §§II.B.2, II.C.</w:t>
      </w:r>
    </w:p>
  </w:footnote>
  <w:footnote w:id="7">
    <w:p w14:paraId="54BF16F4" w14:textId="0F845DB6" w:rsidR="00BC54C2" w:rsidRPr="006C6CD8" w:rsidRDefault="00BC54C2" w:rsidP="00BC54C2">
      <w:pPr>
        <w:pStyle w:val="FootnoteText"/>
      </w:pPr>
      <w:r w:rsidRPr="00BC54C2">
        <w:rPr>
          <w:vertAlign w:val="superscript"/>
        </w:rPr>
        <w:footnoteRef/>
      </w:r>
      <w:r w:rsidRPr="00BC54C2">
        <w:t xml:space="preserve">Model State Trademark Bill §13 (1996) [hereinafter “1996 Model Bill”], </w:t>
      </w:r>
      <w:r w:rsidRPr="00BC54C2">
        <w:rPr>
          <w:i/>
        </w:rPr>
        <w:t>reprinted in</w:t>
      </w:r>
      <w:r w:rsidRPr="00BC54C2">
        <w:t xml:space="preserve"> 1 </w:t>
      </w:r>
      <w:r w:rsidRPr="00BC54C2">
        <w:rPr>
          <w:smallCaps/>
        </w:rPr>
        <w:t>Gilson on Trademarks</w:t>
      </w:r>
      <w:r w:rsidRPr="00BC54C2">
        <w:t>, app.</w:t>
      </w:r>
      <w:r w:rsidRPr="00BC54C2">
        <w:t xml:space="preserve"> </w:t>
      </w:r>
      <w:r w:rsidRPr="00BC54C2">
        <w:t>1-A (2008).</w:t>
      </w:r>
    </w:p>
  </w:footnote>
  <w:footnote w:id="8">
    <w:p w14:paraId="167A3388" w14:textId="70195B5A" w:rsidR="00BC54C2" w:rsidRPr="006C6CD8" w:rsidRDefault="00BC54C2" w:rsidP="00BC54C2">
      <w:pPr>
        <w:pStyle w:val="FootnoteText"/>
      </w:pPr>
      <w:r w:rsidRPr="00BC54C2">
        <w:rPr>
          <w:vertAlign w:val="superscript"/>
        </w:rPr>
        <w:footnoteRef/>
      </w:r>
      <w:r w:rsidRPr="00BC54C2">
        <w:t xml:space="preserve">Model State Trademark Bill (2007) [hereinafter “2007 Model Bill”], </w:t>
      </w:r>
      <w:r w:rsidRPr="00BC54C2">
        <w:rPr>
          <w:i/>
        </w:rPr>
        <w:t xml:space="preserve">available at </w:t>
      </w:r>
      <w:r w:rsidRPr="00BC54C2">
        <w:t>http://www.inta.org/Advocacy/Pages/ModelLawsandGuidelines.aspx.</w:t>
      </w:r>
    </w:p>
  </w:footnote>
  <w:footnote w:id="9">
    <w:p w14:paraId="37E85D43" w14:textId="54CBDBE2" w:rsidR="00BC54C2" w:rsidRPr="006C6CD8" w:rsidRDefault="00BC54C2" w:rsidP="00BC54C2">
      <w:pPr>
        <w:pStyle w:val="FootnoteText"/>
      </w:pPr>
      <w:r w:rsidRPr="00BC54C2">
        <w:rPr>
          <w:vertAlign w:val="superscript"/>
        </w:rPr>
        <w:footnoteRef/>
      </w:r>
      <w:r w:rsidRPr="00BC54C2">
        <w:t>Pub.</w:t>
      </w:r>
      <w:r w:rsidRPr="00BC54C2">
        <w:t xml:space="preserve"> </w:t>
      </w:r>
      <w:r w:rsidRPr="00BC54C2">
        <w:t>L.</w:t>
      </w:r>
      <w:r w:rsidRPr="00BC54C2">
        <w:t xml:space="preserve"> </w:t>
      </w:r>
      <w:r w:rsidRPr="00BC54C2">
        <w:t>No.</w:t>
      </w:r>
      <w:r w:rsidRPr="00BC54C2">
        <w:t xml:space="preserve"> </w:t>
      </w:r>
      <w:r w:rsidRPr="00BC54C2">
        <w:t>109-312, 120 Stat.</w:t>
      </w:r>
      <w:r w:rsidRPr="00BC54C2">
        <w:t xml:space="preserve"> </w:t>
      </w:r>
      <w:r w:rsidRPr="00BC54C2">
        <w:t>1730 (2006).</w:t>
      </w:r>
    </w:p>
  </w:footnote>
  <w:footnote w:id="10">
    <w:p w14:paraId="6859A265" w14:textId="7AA36F3F" w:rsidR="00BC54C2" w:rsidRPr="006C6CD8" w:rsidRDefault="00BC54C2" w:rsidP="00BC54C2">
      <w:pPr>
        <w:pStyle w:val="FootnoteText"/>
      </w:pPr>
      <w:r w:rsidRPr="00BC54C2">
        <w:rPr>
          <w:vertAlign w:val="superscript"/>
        </w:rPr>
        <w:footnoteRef/>
      </w:r>
      <w:r w:rsidRPr="00BC54C2">
        <w:t xml:space="preserve">For a rare application, see </w:t>
      </w:r>
      <w:proofErr w:type="spellStart"/>
      <w:r w:rsidRPr="00BC54C2">
        <w:t>BidZirk</w:t>
      </w:r>
      <w:proofErr w:type="spellEnd"/>
      <w:r w:rsidRPr="00BC54C2">
        <w:t>, LLC v.</w:t>
      </w:r>
      <w:r w:rsidRPr="00BC54C2">
        <w:t xml:space="preserve"> </w:t>
      </w:r>
      <w:r w:rsidRPr="00BC54C2">
        <w:t>Smith, 2007 WL 3119445, 2007 BL 131092 (D.S.C.</w:t>
      </w:r>
      <w:r w:rsidRPr="00BC54C2">
        <w:t xml:space="preserve"> </w:t>
      </w:r>
      <w:r w:rsidRPr="00BC54C2">
        <w:t>Oct.</w:t>
      </w:r>
      <w:r w:rsidRPr="00BC54C2">
        <w:t xml:space="preserve"> </w:t>
      </w:r>
      <w:r w:rsidRPr="00BC54C2">
        <w:t>22, 2007) (blogging as news reporting).</w:t>
      </w:r>
    </w:p>
  </w:footnote>
  <w:footnote w:id="11">
    <w:p w14:paraId="5F4B133D" w14:textId="17D27CEA" w:rsidR="00BC54C2" w:rsidRPr="006C6CD8" w:rsidRDefault="00BC54C2" w:rsidP="00BC54C2">
      <w:pPr>
        <w:pStyle w:val="FootnoteText"/>
      </w:pPr>
      <w:r w:rsidRPr="00BC54C2">
        <w:rPr>
          <w:vertAlign w:val="superscript"/>
        </w:rPr>
        <w:footnoteRef/>
      </w:r>
      <w:r w:rsidRPr="00BC54C2">
        <w:rPr>
          <w:i/>
        </w:rPr>
        <w:t>See</w:t>
      </w:r>
      <w:r w:rsidRPr="00BC54C2">
        <w:t xml:space="preserve"> Universal Commc’n Sys., Inc.</w:t>
      </w:r>
      <w:r w:rsidRPr="00BC54C2">
        <w:t xml:space="preserve"> </w:t>
      </w:r>
      <w:r w:rsidRPr="00BC54C2">
        <w:t>v.</w:t>
      </w:r>
      <w:r w:rsidRPr="00BC54C2">
        <w:t xml:space="preserve"> </w:t>
      </w:r>
      <w:r w:rsidRPr="00BC54C2">
        <w:t>Lycos, Inc., 478 F.3d 413, 423–25 (1st Cir.</w:t>
      </w:r>
      <w:r w:rsidRPr="00BC54C2">
        <w:t xml:space="preserve"> </w:t>
      </w:r>
      <w:r w:rsidRPr="00BC54C2">
        <w:t>2007) (commenting on, inter alia, the noncommercial use exclusion under newly enacted Florida law).</w:t>
      </w:r>
    </w:p>
  </w:footnote>
  <w:footnote w:id="12">
    <w:p w14:paraId="28D70790" w14:textId="430B2A9B" w:rsidR="00BC54C2" w:rsidRPr="006C6CD8" w:rsidRDefault="00BC54C2" w:rsidP="00BC54C2">
      <w:pPr>
        <w:pStyle w:val="FootnoteText"/>
      </w:pPr>
      <w:r w:rsidRPr="00BC54C2">
        <w:rPr>
          <w:vertAlign w:val="superscript"/>
        </w:rPr>
        <w:footnoteRef/>
      </w:r>
      <w:r w:rsidRPr="00BC54C2">
        <w:t>Lanham Act §43(c)(4)(A), 15 U.S.C.</w:t>
      </w:r>
      <w:r w:rsidRPr="00BC54C2">
        <w:t xml:space="preserve"> </w:t>
      </w:r>
      <w:r w:rsidRPr="00BC54C2">
        <w:t>§1125(c)(4)(A), (superseded by the TDRA).</w:t>
      </w:r>
    </w:p>
  </w:footnote>
  <w:footnote w:id="13">
    <w:p w14:paraId="16E85A4C" w14:textId="010EE22C" w:rsidR="00BC54C2" w:rsidRPr="006C6CD8" w:rsidRDefault="00BC54C2" w:rsidP="00BC54C2">
      <w:pPr>
        <w:pStyle w:val="FootnoteText"/>
      </w:pPr>
      <w:r w:rsidRPr="00BC54C2">
        <w:rPr>
          <w:vertAlign w:val="superscript"/>
        </w:rPr>
        <w:footnoteRef/>
      </w:r>
      <w:r w:rsidRPr="00BC54C2">
        <w:t>1996 Model Bill §13.</w:t>
      </w:r>
      <w:r w:rsidRPr="00BC54C2">
        <w:t xml:space="preserve"> </w:t>
      </w:r>
      <w:r w:rsidRPr="00BC54C2">
        <w:rPr>
          <w:i/>
        </w:rPr>
        <w:t xml:space="preserve">See also </w:t>
      </w:r>
      <w:proofErr w:type="spellStart"/>
      <w:r w:rsidRPr="00BC54C2">
        <w:t>Pronman</w:t>
      </w:r>
      <w:proofErr w:type="spellEnd"/>
      <w:r w:rsidRPr="00BC54C2">
        <w:t xml:space="preserve"> v.</w:t>
      </w:r>
      <w:r w:rsidRPr="00BC54C2">
        <w:t xml:space="preserve"> </w:t>
      </w:r>
      <w:r w:rsidRPr="00BC54C2">
        <w:t>Styles, 2013 U.S.</w:t>
      </w:r>
      <w:r w:rsidRPr="00BC54C2">
        <w:t xml:space="preserve"> </w:t>
      </w:r>
      <w:r w:rsidRPr="00BC54C2">
        <w:t>Dist.</w:t>
      </w:r>
      <w:r w:rsidRPr="00BC54C2">
        <w:t xml:space="preserve"> </w:t>
      </w:r>
      <w:r w:rsidRPr="00BC54C2">
        <w:t>LEXIS 104995, at *13 (S.D.</w:t>
      </w:r>
      <w:r w:rsidRPr="00BC54C2">
        <w:t xml:space="preserve"> </w:t>
      </w:r>
      <w:r w:rsidRPr="00BC54C2">
        <w:t>Fla.</w:t>
      </w:r>
      <w:r w:rsidRPr="00BC54C2">
        <w:t xml:space="preserve"> </w:t>
      </w:r>
      <w:r w:rsidRPr="00BC54C2">
        <w:t xml:space="preserve">July 26, 2013) (fair use is a defense under Florida law, meaning that plaintiff’s complaint </w:t>
      </w:r>
      <w:proofErr w:type="gramStart"/>
      <w:r w:rsidRPr="00BC54C2">
        <w:t>need</w:t>
      </w:r>
      <w:proofErr w:type="gramEnd"/>
      <w:r w:rsidRPr="00BC54C2">
        <w:t xml:space="preserve"> not negate fair use).</w:t>
      </w:r>
      <w:r w:rsidRPr="00BC54C2">
        <w:t xml:space="preserve"> </w:t>
      </w:r>
      <w:r w:rsidRPr="00BC54C2">
        <w:t>The statute says that the listed categories “shall not be actionable,” which should be an exclusion, not an affirmative defense.</w:t>
      </w:r>
      <w:r w:rsidRPr="00BC54C2">
        <w:t xml:space="preserve"> </w:t>
      </w:r>
      <w:r w:rsidRPr="00BC54C2">
        <w:t>This case indicates the consequences of interpreting it as a defense rather than as an exclusion.</w:t>
      </w:r>
    </w:p>
  </w:footnote>
  <w:footnote w:id="14">
    <w:p w14:paraId="317FC597" w14:textId="456F5AC5" w:rsidR="00BC54C2" w:rsidRPr="000601A1" w:rsidRDefault="00BC54C2" w:rsidP="00BC54C2">
      <w:pPr>
        <w:pStyle w:val="FootnoteText"/>
        <w:rPr>
          <w:lang w:val="pt-BR"/>
        </w:rPr>
      </w:pPr>
      <w:r w:rsidRPr="00BC54C2">
        <w:rPr>
          <w:vertAlign w:val="superscript"/>
        </w:rPr>
        <w:footnoteRef/>
      </w:r>
      <w:r w:rsidRPr="00BC54C2">
        <w:t>Lanham Act §43(c)(3)(A)(</w:t>
      </w:r>
      <w:proofErr w:type="spellStart"/>
      <w:r w:rsidRPr="00BC54C2">
        <w:t>i</w:t>
      </w:r>
      <w:proofErr w:type="spellEnd"/>
      <w:r w:rsidRPr="00BC54C2">
        <w:t>), (ii), 15 U.S.C.</w:t>
      </w:r>
      <w:r w:rsidRPr="00BC54C2">
        <w:t xml:space="preserve"> </w:t>
      </w:r>
      <w:r w:rsidRPr="00BC54C2">
        <w:t>§1125(c)(3)(A)(</w:t>
      </w:r>
      <w:proofErr w:type="spellStart"/>
      <w:r w:rsidRPr="00BC54C2">
        <w:t>i</w:t>
      </w:r>
      <w:proofErr w:type="spellEnd"/>
      <w:r w:rsidRPr="00BC54C2">
        <w:t>), (ii).</w:t>
      </w:r>
    </w:p>
  </w:footnote>
  <w:footnote w:id="15">
    <w:p w14:paraId="0688E433" w14:textId="392C4334" w:rsidR="00BC54C2" w:rsidRPr="000601A1" w:rsidRDefault="00BC54C2" w:rsidP="00BC54C2">
      <w:pPr>
        <w:pStyle w:val="FootnoteText"/>
        <w:rPr>
          <w:lang w:val="sv-SE"/>
        </w:rPr>
      </w:pPr>
      <w:r w:rsidRPr="00BC54C2">
        <w:rPr>
          <w:vertAlign w:val="superscript"/>
        </w:rPr>
        <w:footnoteRef/>
      </w:r>
      <w:r w:rsidRPr="00BC54C2">
        <w:t>2007 Model Bill §13(d)(1).</w:t>
      </w:r>
    </w:p>
  </w:footnote>
  <w:footnote w:id="16">
    <w:p w14:paraId="76E40523" w14:textId="53FDE5CC" w:rsidR="00BC54C2" w:rsidRPr="006C6CD8" w:rsidRDefault="00BC54C2" w:rsidP="00BC54C2">
      <w:pPr>
        <w:pStyle w:val="FootnoteText"/>
      </w:pPr>
      <w:r w:rsidRPr="00BC54C2">
        <w:rPr>
          <w:vertAlign w:val="superscript"/>
        </w:rPr>
        <w:footnoteRef/>
      </w:r>
      <w:r w:rsidRPr="00BC54C2">
        <w:rPr>
          <w:smallCaps/>
        </w:rPr>
        <w:t>Ala</w:t>
      </w:r>
      <w:r w:rsidRPr="00BC54C2">
        <w:t>.</w:t>
      </w:r>
      <w:r w:rsidRPr="00BC54C2">
        <w:t xml:space="preserve"> </w:t>
      </w:r>
      <w:r w:rsidRPr="00BC54C2">
        <w:rPr>
          <w:smallCaps/>
        </w:rPr>
        <w:t>Stat.</w:t>
      </w:r>
      <w:r w:rsidRPr="00BC54C2">
        <w:rPr>
          <w:smallCaps/>
        </w:rPr>
        <w:t xml:space="preserve"> </w:t>
      </w:r>
      <w:r w:rsidRPr="00BC54C2">
        <w:t>§§8-12-17(d)(1) (2010);</w:t>
      </w:r>
      <w:r w:rsidRPr="00BC54C2">
        <w:t xml:space="preserve"> </w:t>
      </w:r>
      <w:r w:rsidRPr="00BC54C2">
        <w:rPr>
          <w:smallCaps/>
        </w:rPr>
        <w:t>Cal.</w:t>
      </w:r>
      <w:r w:rsidRPr="00BC54C2">
        <w:rPr>
          <w:smallCaps/>
        </w:rPr>
        <w:t xml:space="preserve"> </w:t>
      </w:r>
      <w:r w:rsidRPr="00BC54C2">
        <w:rPr>
          <w:smallCaps/>
        </w:rPr>
        <w:t>Bus.</w:t>
      </w:r>
      <w:r w:rsidRPr="00BC54C2">
        <w:rPr>
          <w:smallCaps/>
        </w:rPr>
        <w:t xml:space="preserve"> </w:t>
      </w:r>
      <w:r w:rsidRPr="00BC54C2">
        <w:rPr>
          <w:smallCaps/>
        </w:rPr>
        <w:t>&amp; Prof.</w:t>
      </w:r>
      <w:r w:rsidRPr="00BC54C2">
        <w:rPr>
          <w:smallCaps/>
        </w:rPr>
        <w:t xml:space="preserve"> </w:t>
      </w:r>
      <w:r w:rsidRPr="00BC54C2">
        <w:rPr>
          <w:smallCaps/>
        </w:rPr>
        <w:t>Code</w:t>
      </w:r>
      <w:r w:rsidRPr="00BC54C2">
        <w:t xml:space="preserve"> §14247(b)(1) (West 2008);</w:t>
      </w:r>
      <w:r w:rsidRPr="00BC54C2">
        <w:t xml:space="preserve"> </w:t>
      </w:r>
      <w:r w:rsidRPr="00BC54C2">
        <w:rPr>
          <w:smallCaps/>
        </w:rPr>
        <w:t>Miss.</w:t>
      </w:r>
      <w:r w:rsidRPr="00BC54C2">
        <w:rPr>
          <w:smallCaps/>
        </w:rPr>
        <w:t xml:space="preserve"> </w:t>
      </w:r>
      <w:r w:rsidRPr="00BC54C2">
        <w:rPr>
          <w:smallCaps/>
        </w:rPr>
        <w:t>Code Ann</w:t>
      </w:r>
      <w:r w:rsidRPr="00BC54C2">
        <w:t>.</w:t>
      </w:r>
      <w:r w:rsidRPr="00BC54C2">
        <w:t xml:space="preserve"> </w:t>
      </w:r>
      <w:r w:rsidRPr="00BC54C2">
        <w:t>§75-25-25(d)(2) (West Supp.</w:t>
      </w:r>
      <w:r w:rsidRPr="00BC54C2">
        <w:t xml:space="preserve"> </w:t>
      </w:r>
      <w:r w:rsidRPr="00BC54C2">
        <w:t>2011);</w:t>
      </w:r>
      <w:r w:rsidRPr="00BC54C2">
        <w:t xml:space="preserve"> </w:t>
      </w:r>
      <w:r w:rsidRPr="00BC54C2">
        <w:rPr>
          <w:smallCaps/>
        </w:rPr>
        <w:t>Or.</w:t>
      </w:r>
      <w:r w:rsidRPr="00BC54C2">
        <w:rPr>
          <w:smallCaps/>
        </w:rPr>
        <w:t xml:space="preserve"> </w:t>
      </w:r>
      <w:r w:rsidRPr="00BC54C2">
        <w:rPr>
          <w:smallCaps/>
        </w:rPr>
        <w:t>Rev.</w:t>
      </w:r>
      <w:r w:rsidRPr="00BC54C2">
        <w:rPr>
          <w:smallCaps/>
        </w:rPr>
        <w:t xml:space="preserve"> </w:t>
      </w:r>
      <w:r w:rsidRPr="00BC54C2">
        <w:rPr>
          <w:smallCaps/>
        </w:rPr>
        <w:t>Stat</w:t>
      </w:r>
      <w:r w:rsidRPr="00BC54C2">
        <w:t>.</w:t>
      </w:r>
      <w:r w:rsidRPr="00BC54C2">
        <w:t xml:space="preserve"> </w:t>
      </w:r>
      <w:r w:rsidRPr="00BC54C2">
        <w:t>§647.107(5)(b) (2012);</w:t>
      </w:r>
      <w:r w:rsidRPr="00BC54C2">
        <w:t xml:space="preserve"> </w:t>
      </w:r>
      <w:r w:rsidRPr="00BC54C2">
        <w:rPr>
          <w:smallCaps/>
        </w:rPr>
        <w:t>P.R.</w:t>
      </w:r>
      <w:r w:rsidRPr="00BC54C2">
        <w:rPr>
          <w:smallCaps/>
        </w:rPr>
        <w:t xml:space="preserve"> </w:t>
      </w:r>
      <w:r w:rsidRPr="00BC54C2">
        <w:rPr>
          <w:smallCaps/>
        </w:rPr>
        <w:t>Laws Ann.</w:t>
      </w:r>
      <w:r w:rsidRPr="00BC54C2">
        <w:rPr>
          <w:smallCaps/>
        </w:rPr>
        <w:t xml:space="preserve"> </w:t>
      </w:r>
      <w:r w:rsidRPr="00BC54C2">
        <w:t>tit.</w:t>
      </w:r>
      <w:r w:rsidRPr="00BC54C2">
        <w:t xml:space="preserve"> </w:t>
      </w:r>
      <w:r w:rsidRPr="00BC54C2">
        <w:t>10, §223y(d) (LexisNexis 2009);</w:t>
      </w:r>
      <w:r w:rsidRPr="00BC54C2">
        <w:t xml:space="preserve"> </w:t>
      </w:r>
      <w:r w:rsidRPr="00BC54C2">
        <w:rPr>
          <w:smallCaps/>
        </w:rPr>
        <w:t>Tex.</w:t>
      </w:r>
      <w:r w:rsidRPr="00BC54C2">
        <w:rPr>
          <w:smallCaps/>
        </w:rPr>
        <w:t xml:space="preserve"> </w:t>
      </w:r>
      <w:r w:rsidRPr="00BC54C2">
        <w:rPr>
          <w:smallCaps/>
        </w:rPr>
        <w:t>Bus.</w:t>
      </w:r>
      <w:r w:rsidRPr="00BC54C2">
        <w:rPr>
          <w:smallCaps/>
        </w:rPr>
        <w:t xml:space="preserve"> </w:t>
      </w:r>
      <w:r w:rsidRPr="00BC54C2">
        <w:rPr>
          <w:smallCaps/>
        </w:rPr>
        <w:t>&amp; Com.</w:t>
      </w:r>
      <w:r w:rsidRPr="00BC54C2">
        <w:rPr>
          <w:smallCaps/>
        </w:rPr>
        <w:t xml:space="preserve"> </w:t>
      </w:r>
      <w:r w:rsidRPr="00BC54C2">
        <w:rPr>
          <w:smallCaps/>
        </w:rPr>
        <w:t>Code</w:t>
      </w:r>
      <w:r w:rsidRPr="00BC54C2">
        <w:t xml:space="preserve"> §16.103(d) (2011).</w:t>
      </w:r>
      <w:r w:rsidRPr="00BC54C2">
        <w:t xml:space="preserve"> </w:t>
      </w:r>
      <w:r w:rsidRPr="00BC54C2">
        <w:t>The Puerto Rico statute has a serious apparent error in the translation from the Spanish to the English version.</w:t>
      </w:r>
      <w:r w:rsidRPr="00BC54C2">
        <w:t xml:space="preserve"> </w:t>
      </w:r>
      <w:r w:rsidRPr="00BC54C2">
        <w:t>The official English version states:</w:t>
      </w:r>
      <w:r w:rsidRPr="00BC54C2">
        <w:t xml:space="preserve"> </w:t>
      </w:r>
      <w:r w:rsidRPr="00BC54C2">
        <w:t>“The following uses of a famous mark without the consent of the owner of the famous mark shall be grounds for initiating an action.” Obviously, the statute should read “The following uses</w:t>
      </w:r>
      <w:r w:rsidRPr="00BC54C2">
        <w:t xml:space="preserve"> </w:t>
      </w:r>
      <w:r w:rsidRPr="00BC54C2">
        <w:t>…</w:t>
      </w:r>
      <w:r w:rsidRPr="00BC54C2">
        <w:t xml:space="preserve"> </w:t>
      </w:r>
      <w:r w:rsidRPr="00BC54C2">
        <w:t xml:space="preserve">shall </w:t>
      </w:r>
      <w:r w:rsidRPr="00BC54C2">
        <w:rPr>
          <w:i/>
        </w:rPr>
        <w:t>not</w:t>
      </w:r>
      <w:r w:rsidRPr="00BC54C2">
        <w:t xml:space="preserve"> be grounds</w:t>
      </w:r>
      <w:r w:rsidRPr="00BC54C2">
        <w:t xml:space="preserve"> </w:t>
      </w:r>
      <w:r w:rsidRPr="00BC54C2">
        <w:t>…” The Spanish version of the statute includes the word “not.” It appears that someone has noticed the error, because the Westlaw version of the statute now includes the “not” in brackets.</w:t>
      </w:r>
    </w:p>
  </w:footnote>
  <w:footnote w:id="17">
    <w:p w14:paraId="6D3225E2" w14:textId="4252AA05" w:rsidR="00BC54C2" w:rsidRPr="006C6CD8" w:rsidRDefault="00BC54C2" w:rsidP="00BC54C2">
      <w:pPr>
        <w:pStyle w:val="FootnoteText"/>
      </w:pPr>
      <w:r w:rsidRPr="00BC54C2">
        <w:rPr>
          <w:vertAlign w:val="superscript"/>
        </w:rPr>
        <w:footnoteRef/>
      </w:r>
      <w:r w:rsidRPr="00BC54C2">
        <w:t>The “[a]</w:t>
      </w:r>
      <w:proofErr w:type="spellStart"/>
      <w:r w:rsidRPr="00BC54C2">
        <w:t>ny</w:t>
      </w:r>
      <w:proofErr w:type="spellEnd"/>
      <w:r w:rsidRPr="00BC54C2">
        <w:t xml:space="preserve"> fair use” language is not included in all of the state statutes that purported to adopt the 2007 Model </w:t>
      </w:r>
      <w:proofErr w:type="spellStart"/>
      <w:r w:rsidRPr="00BC54C2">
        <w:t>Bill.The</w:t>
      </w:r>
      <w:proofErr w:type="spellEnd"/>
      <w:r w:rsidRPr="00BC54C2">
        <w:t xml:space="preserve"> Texas statute states the exclusion as “A fair use,” not “Any fair </w:t>
      </w:r>
      <w:proofErr w:type="spellStart"/>
      <w:r w:rsidRPr="00BC54C2">
        <w:t>use.”The</w:t>
      </w:r>
      <w:proofErr w:type="spellEnd"/>
      <w:r w:rsidRPr="00BC54C2">
        <w:t xml:space="preserve"> Puerto Rico statute does not use the phrase “fair use” at all in this (or any other) exclusion.</w:t>
      </w:r>
      <w:r w:rsidRPr="00BC54C2">
        <w:t xml:space="preserve"> </w:t>
      </w:r>
      <w:r w:rsidRPr="00BC54C2">
        <w:t>The Oregon statute only refers to “a nominative or descriptive fair use.”</w:t>
      </w:r>
    </w:p>
  </w:footnote>
  <w:footnote w:id="18">
    <w:p w14:paraId="06508887" w14:textId="3BCF686E" w:rsidR="00BC54C2" w:rsidRPr="006C6CD8" w:rsidRDefault="00BC54C2" w:rsidP="00BC54C2">
      <w:pPr>
        <w:pStyle w:val="FootnoteText"/>
      </w:pPr>
      <w:r w:rsidRPr="00BC54C2">
        <w:rPr>
          <w:vertAlign w:val="superscript"/>
        </w:rPr>
        <w:footnoteRef/>
      </w:r>
      <w:r w:rsidRPr="00BC54C2">
        <w:rPr>
          <w:i/>
        </w:rPr>
        <w:t>See</w:t>
      </w:r>
      <w:r w:rsidRPr="00BC54C2">
        <w:t xml:space="preserve"> Chapter 10, §II.A.</w:t>
      </w:r>
    </w:p>
  </w:footnote>
  <w:footnote w:id="19">
    <w:p w14:paraId="4773C5CB" w14:textId="1014B65F" w:rsidR="00BC54C2" w:rsidRPr="006C6CD8" w:rsidRDefault="00BC54C2" w:rsidP="00BC54C2">
      <w:pPr>
        <w:pStyle w:val="FootnoteText"/>
      </w:pPr>
      <w:r w:rsidRPr="00BC54C2">
        <w:rPr>
          <w:vertAlign w:val="superscript"/>
        </w:rPr>
        <w:footnoteRef/>
      </w:r>
      <w:r w:rsidRPr="00BC54C2">
        <w:t>The exclusion for comparative advertising is also discussed in Chapter 10, §II.B.</w:t>
      </w:r>
    </w:p>
  </w:footnote>
  <w:footnote w:id="20">
    <w:p w14:paraId="04C692B0" w14:textId="73BB3C2D" w:rsidR="00BC54C2" w:rsidRPr="006C6CD8" w:rsidRDefault="00BC54C2" w:rsidP="00BC54C2">
      <w:pPr>
        <w:pStyle w:val="FootnoteText"/>
      </w:pPr>
      <w:r w:rsidRPr="00BC54C2">
        <w:rPr>
          <w:vertAlign w:val="superscript"/>
        </w:rPr>
        <w:footnoteRef/>
      </w:r>
      <w:r w:rsidRPr="00BC54C2">
        <w:t>Avery Dennison Corp.</w:t>
      </w:r>
      <w:r w:rsidRPr="00BC54C2">
        <w:t xml:space="preserve"> </w:t>
      </w:r>
      <w:r w:rsidRPr="00BC54C2">
        <w:t>v.</w:t>
      </w:r>
      <w:r w:rsidRPr="00BC54C2">
        <w:t xml:space="preserve"> </w:t>
      </w:r>
      <w:r w:rsidRPr="00BC54C2">
        <w:t>Acco Brands, Inc., 1999 WL 33117262, at *9 (C.D.</w:t>
      </w:r>
      <w:r w:rsidRPr="00BC54C2">
        <w:t xml:space="preserve"> </w:t>
      </w:r>
      <w:r w:rsidRPr="00BC54C2">
        <w:t>Cal.</w:t>
      </w:r>
      <w:r w:rsidRPr="00BC54C2">
        <w:t xml:space="preserve"> </w:t>
      </w:r>
      <w:r w:rsidRPr="00BC54C2">
        <w:t>Oct.</w:t>
      </w:r>
      <w:r w:rsidRPr="00BC54C2">
        <w:t xml:space="preserve"> </w:t>
      </w:r>
      <w:r w:rsidRPr="00BC54C2">
        <w:t>12, 1999).</w:t>
      </w:r>
      <w:r w:rsidRPr="00BC54C2">
        <w:t xml:space="preserve"> </w:t>
      </w:r>
      <w:r w:rsidRPr="00BC54C2">
        <w:t>The court stated that any claim relating to false advertising would be analyzed under §43(a), not §43(c).</w:t>
      </w:r>
    </w:p>
  </w:footnote>
  <w:footnote w:id="21">
    <w:p w14:paraId="4A1DC2B1" w14:textId="131A0E09" w:rsidR="00BC54C2" w:rsidRPr="006C6CD8" w:rsidRDefault="00BC54C2" w:rsidP="00BC54C2">
      <w:pPr>
        <w:pStyle w:val="FootnoteText"/>
      </w:pPr>
      <w:r w:rsidRPr="00BC54C2">
        <w:rPr>
          <w:vertAlign w:val="superscript"/>
        </w:rPr>
        <w:footnoteRef/>
      </w:r>
      <w:r w:rsidRPr="00BC54C2">
        <w:t>Liquid Glass Enters., Inc.</w:t>
      </w:r>
      <w:r w:rsidRPr="00BC54C2">
        <w:t xml:space="preserve"> </w:t>
      </w:r>
      <w:r w:rsidRPr="00BC54C2">
        <w:t>v.</w:t>
      </w:r>
      <w:r w:rsidRPr="00BC54C2">
        <w:t xml:space="preserve"> </w:t>
      </w:r>
      <w:r w:rsidRPr="00BC54C2">
        <w:t>Dr.</w:t>
      </w:r>
      <w:r w:rsidRPr="00BC54C2">
        <w:t xml:space="preserve"> </w:t>
      </w:r>
      <w:r w:rsidRPr="00BC54C2">
        <w:t>Ing, 8 F.</w:t>
      </w:r>
      <w:r w:rsidRPr="00BC54C2">
        <w:t xml:space="preserve"> </w:t>
      </w:r>
      <w:r w:rsidRPr="00BC54C2">
        <w:t>Supp.</w:t>
      </w:r>
      <w:r w:rsidRPr="00BC54C2">
        <w:t xml:space="preserve"> </w:t>
      </w:r>
      <w:r w:rsidRPr="00BC54C2">
        <w:t>2d 398, 402–03, 405 (D.N.J.</w:t>
      </w:r>
      <w:r w:rsidRPr="00BC54C2">
        <w:t xml:space="preserve"> </w:t>
      </w:r>
      <w:r w:rsidRPr="00BC54C2">
        <w:t>1998).</w:t>
      </w:r>
    </w:p>
  </w:footnote>
  <w:footnote w:id="22">
    <w:p w14:paraId="228ACE7F" w14:textId="1EE62961" w:rsidR="00BC54C2" w:rsidRPr="006C6CD8" w:rsidRDefault="00BC54C2" w:rsidP="00BC54C2">
      <w:pPr>
        <w:pStyle w:val="FootnoteText"/>
      </w:pPr>
      <w:r w:rsidRPr="00BC54C2">
        <w:rPr>
          <w:vertAlign w:val="superscript"/>
        </w:rPr>
        <w:footnoteRef/>
      </w:r>
      <w:r w:rsidRPr="00BC54C2">
        <w:rPr>
          <w:i/>
        </w:rPr>
        <w:t>See</w:t>
      </w:r>
      <w:r w:rsidRPr="00BC54C2">
        <w:t xml:space="preserve"> Rosetta Stone, Ltd.</w:t>
      </w:r>
      <w:r w:rsidRPr="00BC54C2">
        <w:t xml:space="preserve"> </w:t>
      </w:r>
      <w:r w:rsidRPr="00BC54C2">
        <w:t>v.</w:t>
      </w:r>
      <w:r w:rsidRPr="00BC54C2">
        <w:t xml:space="preserve"> </w:t>
      </w:r>
      <w:r w:rsidRPr="00BC54C2">
        <w:t>Google, Inc., 676 F.3d 144, 169, 102 USPQ2d 1473 (4th Cir.</w:t>
      </w:r>
      <w:r w:rsidRPr="00BC54C2">
        <w:t xml:space="preserve"> </w:t>
      </w:r>
      <w:r w:rsidRPr="00BC54C2">
        <w:t>2012) (“The contours of the fair-use defense in the infringement context are therefore instructive on the classic or descriptive fair-use defense to a dilution claim.”).</w:t>
      </w:r>
    </w:p>
  </w:footnote>
  <w:footnote w:id="23">
    <w:p w14:paraId="4C4A7862" w14:textId="77CDBCFE" w:rsidR="00BC54C2" w:rsidRPr="006C6CD8" w:rsidRDefault="00BC54C2" w:rsidP="00BC54C2">
      <w:pPr>
        <w:pStyle w:val="FootnoteText"/>
      </w:pPr>
      <w:r w:rsidRPr="00BC54C2">
        <w:rPr>
          <w:vertAlign w:val="superscript"/>
        </w:rPr>
        <w:footnoteRef/>
      </w:r>
      <w:r w:rsidRPr="00BC54C2">
        <w:t>41 F.3d 39, 32 USPQ2d 1936 (2d Cir.</w:t>
      </w:r>
      <w:r w:rsidRPr="00BC54C2">
        <w:t xml:space="preserve"> </w:t>
      </w:r>
      <w:r w:rsidRPr="00BC54C2">
        <w:t>1994) (alteration of Deere logo constitutes dilution under New York law).</w:t>
      </w:r>
    </w:p>
  </w:footnote>
  <w:footnote w:id="24">
    <w:p w14:paraId="242073DB" w14:textId="07B52B8C" w:rsidR="00BC54C2" w:rsidRPr="006C6CD8" w:rsidRDefault="00BC54C2" w:rsidP="00BC54C2">
      <w:pPr>
        <w:pStyle w:val="FootnoteText"/>
      </w:pPr>
      <w:r w:rsidRPr="00BC54C2">
        <w:rPr>
          <w:vertAlign w:val="superscript"/>
        </w:rPr>
        <w:footnoteRef/>
      </w:r>
      <w:r w:rsidRPr="00BC54C2">
        <w:t>Since the humorous alteration of the Deere logo clearly pointed to Deere, the action resembles the nominative fair-use cases, where the mark is used to refer to the mark owner.</w:t>
      </w:r>
      <w:r w:rsidRPr="00BC54C2">
        <w:t xml:space="preserve"> </w:t>
      </w:r>
      <w:r w:rsidRPr="00BC54C2">
        <w:t>See §I.A.2, below.</w:t>
      </w:r>
    </w:p>
  </w:footnote>
  <w:footnote w:id="25">
    <w:p w14:paraId="73450C5A" w14:textId="34F51ACC" w:rsidR="00BC54C2" w:rsidRPr="006C6CD8" w:rsidRDefault="00BC54C2" w:rsidP="00BC54C2">
      <w:pPr>
        <w:pStyle w:val="FootnoteText"/>
      </w:pPr>
      <w:r w:rsidRPr="00BC54C2">
        <w:rPr>
          <w:vertAlign w:val="superscript"/>
        </w:rPr>
        <w:footnoteRef/>
      </w:r>
      <w:r w:rsidRPr="00BC54C2">
        <w:t>41 F.3d at 44–45.</w:t>
      </w:r>
    </w:p>
  </w:footnote>
  <w:footnote w:id="26">
    <w:p w14:paraId="26B04CF2" w14:textId="7ECE2F1F" w:rsidR="00BC54C2" w:rsidRPr="006C6CD8" w:rsidRDefault="00BC54C2" w:rsidP="00BC54C2">
      <w:pPr>
        <w:pStyle w:val="FootnoteText"/>
      </w:pPr>
      <w:r w:rsidRPr="00BC54C2">
        <w:rPr>
          <w:vertAlign w:val="superscript"/>
        </w:rPr>
        <w:footnoteRef/>
      </w:r>
      <w:r w:rsidRPr="00BC54C2">
        <w:rPr>
          <w:i/>
        </w:rPr>
        <w:t>See</w:t>
      </w:r>
      <w:r w:rsidRPr="00BC54C2">
        <w:t xml:space="preserve"> New Kids on the Block v.</w:t>
      </w:r>
      <w:r w:rsidRPr="00BC54C2">
        <w:t xml:space="preserve"> </w:t>
      </w:r>
      <w:r w:rsidRPr="00BC54C2">
        <w:t>News Publ’g Inc., 971 F.2d 302, 308 (9th Cir.</w:t>
      </w:r>
      <w:r w:rsidRPr="00BC54C2">
        <w:t xml:space="preserve"> </w:t>
      </w:r>
      <w:r w:rsidRPr="00BC54C2">
        <w:t>1992).</w:t>
      </w:r>
    </w:p>
  </w:footnote>
  <w:footnote w:id="27">
    <w:p w14:paraId="1485022F" w14:textId="6277CA10" w:rsidR="00BC54C2" w:rsidRPr="006C6CD8" w:rsidRDefault="00BC54C2" w:rsidP="00BC54C2">
      <w:pPr>
        <w:pStyle w:val="FootnoteText"/>
      </w:pPr>
      <w:r w:rsidRPr="00BC54C2">
        <w:rPr>
          <w:vertAlign w:val="superscript"/>
        </w:rPr>
        <w:footnoteRef/>
      </w:r>
      <w:r w:rsidRPr="00BC54C2">
        <w:t>Hormel Foods Corp.</w:t>
      </w:r>
      <w:r w:rsidRPr="00BC54C2">
        <w:t xml:space="preserve"> </w:t>
      </w:r>
      <w:r w:rsidRPr="00BC54C2">
        <w:t>v.</w:t>
      </w:r>
      <w:r w:rsidRPr="00BC54C2">
        <w:t xml:space="preserve"> </w:t>
      </w:r>
      <w:r w:rsidRPr="00BC54C2">
        <w:t>Jim Henson Prods., Inc., 73 F.3d 497, 37 USPQ2d 1516 (2d Cir.</w:t>
      </w:r>
      <w:r w:rsidRPr="00BC54C2">
        <w:t xml:space="preserve"> </w:t>
      </w:r>
      <w:r w:rsidRPr="00BC54C2">
        <w:t>1996).</w:t>
      </w:r>
    </w:p>
  </w:footnote>
  <w:footnote w:id="28">
    <w:p w14:paraId="1777A381" w14:textId="783D3436" w:rsidR="00BC54C2" w:rsidRPr="006C6CD8" w:rsidRDefault="00BC54C2" w:rsidP="00BC54C2">
      <w:pPr>
        <w:pStyle w:val="FootnoteText"/>
      </w:pPr>
      <w:r w:rsidRPr="00BC54C2">
        <w:rPr>
          <w:vertAlign w:val="superscript"/>
        </w:rPr>
        <w:footnoteRef/>
      </w:r>
      <w:r w:rsidRPr="00BC54C2">
        <w:t>765 F.</w:t>
      </w:r>
      <w:r w:rsidRPr="00BC54C2">
        <w:t xml:space="preserve"> </w:t>
      </w:r>
      <w:r w:rsidRPr="00BC54C2">
        <w:t>Supp.</w:t>
      </w:r>
      <w:r w:rsidRPr="00BC54C2">
        <w:t xml:space="preserve"> </w:t>
      </w:r>
      <w:r w:rsidRPr="00BC54C2">
        <w:t>440, 451, 19 USPQ2d 1265 (N.D.</w:t>
      </w:r>
      <w:r w:rsidRPr="00BC54C2">
        <w:t xml:space="preserve"> </w:t>
      </w:r>
      <w:r w:rsidRPr="00BC54C2">
        <w:t>Ill.</w:t>
      </w:r>
      <w:r w:rsidRPr="00BC54C2">
        <w:t xml:space="preserve"> </w:t>
      </w:r>
      <w:r w:rsidRPr="00BC54C2">
        <w:t>1991).</w:t>
      </w:r>
    </w:p>
  </w:footnote>
  <w:footnote w:id="29">
    <w:p w14:paraId="5FCD3EA9" w14:textId="46F2C401"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443 (describing the offending commercial).</w:t>
      </w:r>
    </w:p>
  </w:footnote>
  <w:footnote w:id="30">
    <w:p w14:paraId="12907B84" w14:textId="2EE74AAC" w:rsidR="00BC54C2" w:rsidRPr="006C6CD8" w:rsidRDefault="00BC54C2" w:rsidP="00BC54C2">
      <w:pPr>
        <w:pStyle w:val="FootnoteText"/>
      </w:pPr>
      <w:r w:rsidRPr="00BC54C2">
        <w:rPr>
          <w:vertAlign w:val="superscript"/>
        </w:rPr>
        <w:footnoteRef/>
      </w:r>
      <w:r w:rsidRPr="00BC54C2">
        <w:t xml:space="preserve">The plaintiff made </w:t>
      </w:r>
      <w:proofErr w:type="gramStart"/>
      <w:r w:rsidRPr="00BC54C2">
        <w:t>batteries</w:t>
      </w:r>
      <w:proofErr w:type="gramEnd"/>
      <w:r w:rsidRPr="00BC54C2">
        <w:t xml:space="preserve"> and the defendant made beer.</w:t>
      </w:r>
    </w:p>
  </w:footnote>
  <w:footnote w:id="31">
    <w:p w14:paraId="77347BB6" w14:textId="6A562B0F" w:rsidR="00BC54C2" w:rsidRPr="006C6CD8" w:rsidRDefault="00BC54C2" w:rsidP="00BC54C2">
      <w:pPr>
        <w:pStyle w:val="FootnoteText"/>
      </w:pPr>
      <w:r w:rsidRPr="00BC54C2">
        <w:rPr>
          <w:vertAlign w:val="superscript"/>
        </w:rPr>
        <w:footnoteRef/>
      </w:r>
      <w:r w:rsidRPr="00BC54C2">
        <w:rPr>
          <w:i/>
        </w:rPr>
        <w:t>Hormel Foods</w:t>
      </w:r>
      <w:r w:rsidRPr="00BC54C2">
        <w:t>, 73 F.3d at 507–08.</w:t>
      </w:r>
    </w:p>
  </w:footnote>
  <w:footnote w:id="32">
    <w:p w14:paraId="2F67F628" w14:textId="46A33C41" w:rsidR="00BC54C2" w:rsidRPr="006C6CD8" w:rsidRDefault="00BC54C2" w:rsidP="00BC54C2">
      <w:pPr>
        <w:pStyle w:val="FootnoteText"/>
      </w:pPr>
      <w:r w:rsidRPr="00BC54C2">
        <w:rPr>
          <w:vertAlign w:val="superscript"/>
        </w:rPr>
        <w:footnoteRef/>
      </w:r>
      <w:r w:rsidRPr="00BC54C2">
        <w:t>765 F.</w:t>
      </w:r>
      <w:r w:rsidRPr="00BC54C2">
        <w:t xml:space="preserve"> </w:t>
      </w:r>
      <w:r w:rsidRPr="00BC54C2">
        <w:t>Supp.</w:t>
      </w:r>
      <w:r w:rsidRPr="00BC54C2">
        <w:t xml:space="preserve"> </w:t>
      </w:r>
      <w:r w:rsidRPr="00BC54C2">
        <w:t>at 452 n.23.</w:t>
      </w:r>
    </w:p>
  </w:footnote>
  <w:footnote w:id="33">
    <w:p w14:paraId="47AC632F" w14:textId="614B770A" w:rsidR="00BC54C2" w:rsidRPr="006C6CD8" w:rsidRDefault="00BC54C2" w:rsidP="00BC54C2">
      <w:pPr>
        <w:pStyle w:val="FootnoteText"/>
      </w:pPr>
      <w:r w:rsidRPr="00BC54C2">
        <w:rPr>
          <w:vertAlign w:val="superscript"/>
        </w:rPr>
        <w:footnoteRef/>
      </w:r>
      <w:r w:rsidRPr="00BC54C2">
        <w:t xml:space="preserve">It should be noted that neither </w:t>
      </w:r>
      <w:r w:rsidRPr="00BC54C2">
        <w:rPr>
          <w:i/>
        </w:rPr>
        <w:t>Deere</w:t>
      </w:r>
      <w:r w:rsidRPr="00BC54C2">
        <w:t xml:space="preserve"> nor </w:t>
      </w:r>
      <w:r w:rsidRPr="00BC54C2">
        <w:rPr>
          <w:i/>
        </w:rPr>
        <w:t>Eveready</w:t>
      </w:r>
      <w:r w:rsidRPr="00BC54C2">
        <w:t xml:space="preserve"> involved a claim where the statute provided an express fair-use defense.</w:t>
      </w:r>
    </w:p>
  </w:footnote>
  <w:footnote w:id="34">
    <w:p w14:paraId="507EBF43" w14:textId="4C1C968F"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TCPIP Holding Co.</w:t>
      </w:r>
      <w:r w:rsidRPr="00BC54C2">
        <w:t xml:space="preserve"> </w:t>
      </w:r>
      <w:r w:rsidRPr="00BC54C2">
        <w:t>v.</w:t>
      </w:r>
      <w:r w:rsidRPr="00BC54C2">
        <w:t xml:space="preserve"> </w:t>
      </w:r>
      <w:r w:rsidRPr="00BC54C2">
        <w:t>Haar Commc’ns, Inc., 244 F.3d 88, 104 n.12, 57 USPQ2d 1969 (2d Cir.</w:t>
      </w:r>
      <w:r w:rsidRPr="00BC54C2">
        <w:t xml:space="preserve"> </w:t>
      </w:r>
      <w:r w:rsidRPr="00BC54C2">
        <w:t>2001).</w:t>
      </w:r>
      <w:r w:rsidRPr="00BC54C2">
        <w:t xml:space="preserve"> </w:t>
      </w:r>
      <w:r w:rsidRPr="00BC54C2">
        <w:rPr>
          <w:i/>
        </w:rPr>
        <w:t>See</w:t>
      </w:r>
      <w:r w:rsidRPr="00BC54C2">
        <w:t xml:space="preserve"> Chapter 10, §II.A.</w:t>
      </w:r>
    </w:p>
  </w:footnote>
  <w:footnote w:id="35">
    <w:p w14:paraId="56F18E30" w14:textId="7FC8CE7A" w:rsidR="00BC54C2" w:rsidRPr="006C6CD8" w:rsidRDefault="00BC54C2" w:rsidP="00BC54C2">
      <w:pPr>
        <w:pStyle w:val="FootnoteText"/>
      </w:pPr>
      <w:r w:rsidRPr="00BC54C2">
        <w:rPr>
          <w:vertAlign w:val="superscript"/>
        </w:rPr>
        <w:footnoteRef/>
      </w:r>
      <w:r w:rsidRPr="00BC54C2">
        <w:rPr>
          <w:i/>
        </w:rPr>
        <w:t>See</w:t>
      </w:r>
      <w:r w:rsidRPr="00BC54C2">
        <w:t xml:space="preserve"> Playboy Enters., Inc.</w:t>
      </w:r>
      <w:r w:rsidRPr="00BC54C2">
        <w:t xml:space="preserve"> </w:t>
      </w:r>
      <w:r w:rsidRPr="00BC54C2">
        <w:t>v.</w:t>
      </w:r>
      <w:r w:rsidRPr="00BC54C2">
        <w:t xml:space="preserve"> </w:t>
      </w:r>
      <w:r w:rsidRPr="00BC54C2">
        <w:t>Welles, 279 F.3d 796, 805, 61 USPQ2d 1508 (9th Cir.</w:t>
      </w:r>
      <w:r w:rsidRPr="00BC54C2">
        <w:t xml:space="preserve"> </w:t>
      </w:r>
      <w:r w:rsidRPr="00BC54C2">
        <w:t>2002);</w:t>
      </w:r>
      <w:r w:rsidRPr="00BC54C2">
        <w:t xml:space="preserve"> </w:t>
      </w:r>
      <w:r w:rsidRPr="00BC54C2">
        <w:t>Avery Dennison Corp.</w:t>
      </w:r>
      <w:r w:rsidRPr="00BC54C2">
        <w:t xml:space="preserve"> </w:t>
      </w:r>
      <w:r w:rsidRPr="00BC54C2">
        <w:t>v.</w:t>
      </w:r>
      <w:r w:rsidRPr="00BC54C2">
        <w:t xml:space="preserve"> </w:t>
      </w:r>
      <w:r w:rsidRPr="00BC54C2">
        <w:t>Acco Brands, Inc., 1999 WL 33117262, at *4, 9 (C.D.</w:t>
      </w:r>
      <w:r w:rsidRPr="00BC54C2">
        <w:t xml:space="preserve"> </w:t>
      </w:r>
      <w:r w:rsidRPr="00BC54C2">
        <w:t>Cal.</w:t>
      </w:r>
      <w:r w:rsidRPr="00BC54C2">
        <w:t xml:space="preserve"> </w:t>
      </w:r>
      <w:r w:rsidRPr="00BC54C2">
        <w:t>Oct.</w:t>
      </w:r>
      <w:r w:rsidRPr="00BC54C2">
        <w:t xml:space="preserve"> </w:t>
      </w:r>
      <w:r w:rsidRPr="00BC54C2">
        <w:t xml:space="preserve">12, 1999) (explaining the difference between descriptive fair use and nominative fair </w:t>
      </w:r>
      <w:proofErr w:type="gramStart"/>
      <w:r w:rsidRPr="00BC54C2">
        <w:t>use, and</w:t>
      </w:r>
      <w:proofErr w:type="gramEnd"/>
      <w:r w:rsidRPr="00BC54C2">
        <w:t xml:space="preserve"> allowing the nominative fair-use defense).</w:t>
      </w:r>
      <w:r w:rsidRPr="00BC54C2">
        <w:t xml:space="preserve"> </w:t>
      </w:r>
      <w:r w:rsidRPr="00BC54C2">
        <w:t>Descriptive and nominative fair use are discussed in Chapter 10, §II.A.</w:t>
      </w:r>
    </w:p>
  </w:footnote>
  <w:footnote w:id="36">
    <w:p w14:paraId="12CAFE8B" w14:textId="35BE504F" w:rsidR="00BC54C2" w:rsidRPr="006C6CD8" w:rsidRDefault="00BC54C2" w:rsidP="00BC54C2">
      <w:pPr>
        <w:pStyle w:val="FootnoteText"/>
      </w:pPr>
      <w:r w:rsidRPr="00BC54C2">
        <w:rPr>
          <w:vertAlign w:val="superscript"/>
        </w:rPr>
        <w:footnoteRef/>
      </w:r>
      <w:r w:rsidRPr="00BC54C2">
        <w:t>New Kids on the Block v.</w:t>
      </w:r>
      <w:r w:rsidRPr="00BC54C2">
        <w:t xml:space="preserve"> </w:t>
      </w:r>
      <w:r w:rsidRPr="00BC54C2">
        <w:t>News Am.</w:t>
      </w:r>
      <w:r w:rsidRPr="00BC54C2">
        <w:t xml:space="preserve"> </w:t>
      </w:r>
      <w:r w:rsidRPr="00BC54C2">
        <w:t>Publ’g Inc., 971 F.2d 302, 307, 23 USPQ2d 1534 (9th Cir.</w:t>
      </w:r>
      <w:r w:rsidRPr="00BC54C2">
        <w:t xml:space="preserve"> </w:t>
      </w:r>
      <w:r w:rsidRPr="00BC54C2">
        <w:t>1992).</w:t>
      </w:r>
    </w:p>
  </w:footnote>
  <w:footnote w:id="37">
    <w:p w14:paraId="76DE5A90" w14:textId="38294087" w:rsidR="00BC54C2" w:rsidRPr="006C6CD8" w:rsidRDefault="00BC54C2" w:rsidP="00BC54C2">
      <w:pPr>
        <w:pStyle w:val="FootnoteText"/>
      </w:pPr>
      <w:r w:rsidRPr="00BC54C2">
        <w:rPr>
          <w:vertAlign w:val="superscript"/>
        </w:rPr>
        <w:footnoteRef/>
      </w:r>
      <w:r w:rsidRPr="00BC54C2">
        <w:t>2007 Model Bill §13(d)(1).</w:t>
      </w:r>
    </w:p>
  </w:footnote>
  <w:footnote w:id="38">
    <w:p w14:paraId="548447E4" w14:textId="7D6CDF0E" w:rsidR="00BC54C2" w:rsidRPr="006C6CD8" w:rsidRDefault="00BC54C2" w:rsidP="00BC54C2">
      <w:pPr>
        <w:pStyle w:val="FootnoteText"/>
      </w:pPr>
      <w:r w:rsidRPr="00BC54C2">
        <w:rPr>
          <w:vertAlign w:val="superscript"/>
        </w:rPr>
        <w:footnoteRef/>
      </w:r>
      <w:proofErr w:type="spellStart"/>
      <w:r w:rsidRPr="00BC54C2">
        <w:t>Bijur</w:t>
      </w:r>
      <w:proofErr w:type="spellEnd"/>
      <w:r w:rsidRPr="00BC54C2">
        <w:t xml:space="preserve"> Lubricating Corp.</w:t>
      </w:r>
      <w:r w:rsidRPr="00BC54C2">
        <w:t xml:space="preserve"> </w:t>
      </w:r>
      <w:r w:rsidRPr="00BC54C2">
        <w:t>v.</w:t>
      </w:r>
      <w:r w:rsidRPr="00BC54C2">
        <w:t xml:space="preserve"> </w:t>
      </w:r>
      <w:proofErr w:type="spellStart"/>
      <w:r w:rsidRPr="00BC54C2">
        <w:t>Devco</w:t>
      </w:r>
      <w:proofErr w:type="spellEnd"/>
      <w:r w:rsidRPr="00BC54C2">
        <w:t xml:space="preserve"> Corp., 332 F.</w:t>
      </w:r>
      <w:r w:rsidRPr="00BC54C2">
        <w:t xml:space="preserve"> </w:t>
      </w:r>
      <w:r w:rsidRPr="00BC54C2">
        <w:t>Supp.</w:t>
      </w:r>
      <w:r w:rsidRPr="00BC54C2">
        <w:t xml:space="preserve"> </w:t>
      </w:r>
      <w:r w:rsidRPr="00BC54C2">
        <w:t>2d 722, 734, 72 USPQ2d 1180 (D.N.J.</w:t>
      </w:r>
      <w:r w:rsidRPr="00BC54C2">
        <w:t xml:space="preserve"> </w:t>
      </w:r>
      <w:r w:rsidRPr="00BC54C2">
        <w:t xml:space="preserve">2004) (applying nominative use in a claim brought under the FTDA and New Jersey law, noting that New Jersey law is </w:t>
      </w:r>
      <w:proofErr w:type="gramStart"/>
      <w:r w:rsidRPr="00BC54C2">
        <w:t>similar to</w:t>
      </w:r>
      <w:proofErr w:type="gramEnd"/>
      <w:r w:rsidRPr="00BC54C2">
        <w:t xml:space="preserve"> the FTDA).</w:t>
      </w:r>
    </w:p>
  </w:footnote>
  <w:footnote w:id="39">
    <w:p w14:paraId="1ECF926B" w14:textId="55A6190D" w:rsidR="00BC54C2" w:rsidRPr="006C6CD8" w:rsidRDefault="00BC54C2" w:rsidP="00BC54C2">
      <w:pPr>
        <w:pStyle w:val="FootnoteText"/>
      </w:pPr>
      <w:r w:rsidRPr="00BC54C2">
        <w:rPr>
          <w:vertAlign w:val="superscript"/>
        </w:rPr>
        <w:footnoteRef/>
      </w:r>
      <w:r w:rsidRPr="00BC54C2">
        <w:t>KP Permanent Make-Up, Inc.</w:t>
      </w:r>
      <w:r w:rsidRPr="00BC54C2">
        <w:t xml:space="preserve"> </w:t>
      </w:r>
      <w:r w:rsidRPr="00BC54C2">
        <w:t>v.</w:t>
      </w:r>
      <w:r w:rsidRPr="00BC54C2">
        <w:t xml:space="preserve"> </w:t>
      </w:r>
      <w:r w:rsidRPr="00BC54C2">
        <w:t>Lasting Impression I, Inc., 543 U.S.</w:t>
      </w:r>
      <w:r w:rsidRPr="00BC54C2">
        <w:t xml:space="preserve"> </w:t>
      </w:r>
      <w:r w:rsidRPr="00BC54C2">
        <w:t>111, 123 (2004);</w:t>
      </w:r>
      <w:r w:rsidRPr="00BC54C2">
        <w:rPr>
          <w:i/>
        </w:rPr>
        <w:t>see</w:t>
      </w:r>
      <w:r w:rsidRPr="00BC54C2">
        <w:t xml:space="preserve"> Rosetta Stone, Ltd.</w:t>
      </w:r>
      <w:r w:rsidRPr="00BC54C2">
        <w:t xml:space="preserve"> </w:t>
      </w:r>
      <w:r w:rsidRPr="00BC54C2">
        <w:t>v.</w:t>
      </w:r>
      <w:r w:rsidRPr="00BC54C2">
        <w:t xml:space="preserve"> </w:t>
      </w:r>
      <w:r w:rsidRPr="00BC54C2">
        <w:t>Google, Inc., 676 F.3d 144, 169, 102 USPQ2d 1473 (4th Cir.</w:t>
      </w:r>
      <w:r w:rsidRPr="00BC54C2">
        <w:t xml:space="preserve"> </w:t>
      </w:r>
      <w:r w:rsidRPr="00BC54C2">
        <w:t>2012) (“The contours of the fair-use defense in the infringement context are therefore instructive on the classic or descriptive fair-use defense to a dilution claim.”).</w:t>
      </w:r>
    </w:p>
  </w:footnote>
  <w:footnote w:id="40">
    <w:p w14:paraId="2C76C5BF" w14:textId="17A5E5A3" w:rsidR="00BC54C2" w:rsidRPr="006C6CD8" w:rsidRDefault="00BC54C2" w:rsidP="00BC54C2">
      <w:pPr>
        <w:pStyle w:val="FootnoteText"/>
      </w:pPr>
      <w:r w:rsidRPr="00BC54C2">
        <w:rPr>
          <w:vertAlign w:val="superscript"/>
        </w:rPr>
        <w:footnoteRef/>
      </w:r>
      <w:r w:rsidRPr="00BC54C2">
        <w:t>If the user intended to cause dilution, that would be relevant to the analysis of fairness.</w:t>
      </w:r>
    </w:p>
  </w:footnote>
  <w:footnote w:id="41">
    <w:p w14:paraId="0ECB8270" w14:textId="574CEC4C" w:rsidR="00BC54C2" w:rsidRPr="006C6CD8" w:rsidRDefault="00BC54C2" w:rsidP="00BC54C2">
      <w:pPr>
        <w:pStyle w:val="FootnoteText"/>
      </w:pPr>
      <w:r w:rsidRPr="00BC54C2">
        <w:rPr>
          <w:vertAlign w:val="superscript"/>
        </w:rPr>
        <w:footnoteRef/>
      </w:r>
      <w:r w:rsidRPr="00BC54C2">
        <w:t>Deere &amp; Co.</w:t>
      </w:r>
      <w:r w:rsidRPr="00BC54C2">
        <w:t xml:space="preserve"> </w:t>
      </w:r>
      <w:r w:rsidRPr="00BC54C2">
        <w:t>v.</w:t>
      </w:r>
      <w:r w:rsidRPr="00BC54C2">
        <w:t xml:space="preserve"> </w:t>
      </w:r>
      <w:r w:rsidRPr="00BC54C2">
        <w:t>MTD Prods., Inc., 41 F.3d 39, 32 USPQ2d 1936 (2d Cir.</w:t>
      </w:r>
      <w:r w:rsidRPr="00BC54C2">
        <w:t xml:space="preserve"> </w:t>
      </w:r>
      <w:r w:rsidRPr="00BC54C2">
        <w:t>1994) (alteration of Deere logo constituted dilution under New York law).</w:t>
      </w:r>
    </w:p>
  </w:footnote>
  <w:footnote w:id="42">
    <w:p w14:paraId="1C01EB83" w14:textId="601BF5F1" w:rsidR="00BC54C2" w:rsidRPr="006C6CD8" w:rsidRDefault="00BC54C2" w:rsidP="00BC54C2">
      <w:pPr>
        <w:pStyle w:val="FootnoteText"/>
      </w:pPr>
      <w:r w:rsidRPr="00BC54C2">
        <w:rPr>
          <w:vertAlign w:val="superscript"/>
        </w:rPr>
        <w:footnoteRef/>
      </w:r>
      <w:r w:rsidRPr="00BC54C2">
        <w:rPr>
          <w:i/>
        </w:rPr>
        <w:t>See</w:t>
      </w:r>
      <w:r w:rsidRPr="00BC54C2">
        <w:t xml:space="preserve"> Chapter 10, §IV.</w:t>
      </w:r>
    </w:p>
  </w:footnote>
  <w:footnote w:id="43">
    <w:p w14:paraId="635D40E3" w14:textId="26807933" w:rsidR="00BC54C2" w:rsidRPr="00BC54C2" w:rsidRDefault="00BC54C2" w:rsidP="00BC54C2">
      <w:pPr>
        <w:pStyle w:val="FootnoteText"/>
      </w:pPr>
      <w:r w:rsidRPr="00BC54C2">
        <w:rPr>
          <w:vertAlign w:val="superscript"/>
        </w:rPr>
        <w:footnoteRef/>
      </w:r>
      <w:r w:rsidRPr="00BC54C2">
        <w:rPr>
          <w:i/>
        </w:rPr>
        <w:t>See</w:t>
      </w:r>
      <w:r w:rsidRPr="00BC54C2">
        <w:t xml:space="preserve"> Chapter 10, §IV.A.</w:t>
      </w:r>
      <w:r w:rsidRPr="00BC54C2">
        <w:t xml:space="preserve"> </w:t>
      </w:r>
      <w:r w:rsidRPr="00BC54C2">
        <w:t>Parody and satire are also incorporated into the fair-use exclusion of the 2007 Model Bill.</w:t>
      </w:r>
      <w:r w:rsidRPr="00BC54C2">
        <w:t xml:space="preserve"> </w:t>
      </w:r>
      <w:r w:rsidRPr="00BC54C2">
        <w:rPr>
          <w:i/>
        </w:rPr>
        <w:t>See</w:t>
      </w:r>
      <w:r w:rsidRPr="00BC54C2">
        <w:t xml:space="preserve"> §I.A.3, above.</w:t>
      </w:r>
    </w:p>
    <w:p w14:paraId="0B8F31CA" w14:textId="77777777" w:rsidR="00BC54C2" w:rsidRPr="006C6CD8" w:rsidRDefault="00BC54C2" w:rsidP="0045768F">
      <w:pPr>
        <w:pStyle w:val="footnote"/>
      </w:pPr>
    </w:p>
  </w:footnote>
  <w:footnote w:id="44">
    <w:p w14:paraId="7D058605" w14:textId="3C8FA0A1" w:rsidR="00BC54C2" w:rsidRPr="006C6CD8" w:rsidRDefault="00BC54C2" w:rsidP="00BC54C2">
      <w:pPr>
        <w:pStyle w:val="FootnoteText"/>
      </w:pPr>
      <w:r w:rsidRPr="00BC54C2">
        <w:rPr>
          <w:vertAlign w:val="superscript"/>
        </w:rPr>
        <w:footnoteRef/>
      </w:r>
      <w:r w:rsidRPr="00BC54C2">
        <w:rPr>
          <w:i/>
        </w:rPr>
        <w:t xml:space="preserve">Compare </w:t>
      </w:r>
      <w:r w:rsidRPr="00BC54C2">
        <w:t>Mattel, Inc.</w:t>
      </w:r>
      <w:r w:rsidRPr="00BC54C2">
        <w:t xml:space="preserve"> </w:t>
      </w:r>
      <w:r w:rsidRPr="00BC54C2">
        <w:t>v.</w:t>
      </w:r>
      <w:r w:rsidRPr="00BC54C2">
        <w:t xml:space="preserve"> </w:t>
      </w:r>
      <w:r w:rsidRPr="00BC54C2">
        <w:t>MCA Records, Inc., 296 F.3d 894, 905, 63 USPQ2d 1715 (9th Cir.</w:t>
      </w:r>
      <w:r w:rsidRPr="00BC54C2">
        <w:t xml:space="preserve"> </w:t>
      </w:r>
      <w:r w:rsidRPr="00BC54C2">
        <w:t>2002) (song called “Barbie Girl” is a noncommercial use),</w:t>
      </w:r>
      <w:r w:rsidRPr="00BC54C2">
        <w:rPr>
          <w:i/>
        </w:rPr>
        <w:t xml:space="preserve"> cert</w:t>
      </w:r>
      <w:r w:rsidRPr="00BC54C2">
        <w:t>.</w:t>
      </w:r>
      <w:r w:rsidRPr="00BC54C2">
        <w:t xml:space="preserve"> </w:t>
      </w:r>
      <w:r w:rsidRPr="00BC54C2">
        <w:rPr>
          <w:i/>
        </w:rPr>
        <w:t>denied</w:t>
      </w:r>
      <w:r w:rsidRPr="00BC54C2">
        <w:t>, 537 U.S.</w:t>
      </w:r>
      <w:r w:rsidRPr="00BC54C2">
        <w:t xml:space="preserve"> </w:t>
      </w:r>
      <w:r w:rsidRPr="00BC54C2">
        <w:t>1171 (2003),</w:t>
      </w:r>
      <w:r w:rsidRPr="00BC54C2">
        <w:rPr>
          <w:i/>
        </w:rPr>
        <w:t xml:space="preserve"> with </w:t>
      </w:r>
      <w:r w:rsidRPr="00BC54C2">
        <w:t>American Dairy Queen Corp.</w:t>
      </w:r>
      <w:r w:rsidRPr="00BC54C2">
        <w:t xml:space="preserve"> </w:t>
      </w:r>
      <w:r w:rsidRPr="00BC54C2">
        <w:t>v.</w:t>
      </w:r>
      <w:r w:rsidRPr="00BC54C2">
        <w:t xml:space="preserve"> </w:t>
      </w:r>
      <w:r w:rsidRPr="00BC54C2">
        <w:t>New Line Prods., 35 F.</w:t>
      </w:r>
      <w:r w:rsidRPr="00BC54C2">
        <w:t xml:space="preserve"> </w:t>
      </w:r>
      <w:r w:rsidRPr="00BC54C2">
        <w:t>Supp.</w:t>
      </w:r>
      <w:r w:rsidRPr="00BC54C2">
        <w:t xml:space="preserve"> </w:t>
      </w:r>
      <w:r w:rsidRPr="00BC54C2">
        <w:t>2d 727, 734 (D.</w:t>
      </w:r>
      <w:r w:rsidRPr="00BC54C2">
        <w:t xml:space="preserve"> </w:t>
      </w:r>
      <w:r w:rsidRPr="00BC54C2">
        <w:t>Minn.</w:t>
      </w:r>
      <w:r w:rsidRPr="00BC54C2">
        <w:t xml:space="preserve"> </w:t>
      </w:r>
      <w:r w:rsidRPr="00BC54C2">
        <w:t xml:space="preserve">1998) (rejecting First Amendment defense to claim involving a movie entitled </w:t>
      </w:r>
      <w:r w:rsidRPr="00BC54C2">
        <w:rPr>
          <w:i/>
        </w:rPr>
        <w:t>Dairy Queens</w:t>
      </w:r>
      <w:r w:rsidRPr="00BC54C2">
        <w:t>, without any mention of former Lanham Act §43(c)(4)(B), now §43(c)(3)(C)).The cases are discussed in Chapter 3, §IV.B.3.c,</w:t>
      </w:r>
      <w:r w:rsidRPr="00BC54C2">
        <w:rPr>
          <w:b/>
        </w:rPr>
        <w:t xml:space="preserve"> </w:t>
      </w:r>
      <w:r w:rsidRPr="00BC54C2">
        <w:t>Chapter 7, §III.B, and Chapter 10, §IV.C.</w:t>
      </w:r>
    </w:p>
  </w:footnote>
  <w:footnote w:id="45">
    <w:p w14:paraId="61D8F95E" w14:textId="23A94900" w:rsidR="00BC54C2" w:rsidRPr="006C6CD8" w:rsidRDefault="00BC54C2" w:rsidP="00BC54C2">
      <w:pPr>
        <w:pStyle w:val="FootnoteText"/>
      </w:pPr>
      <w:r w:rsidRPr="00BC54C2">
        <w:rPr>
          <w:vertAlign w:val="superscript"/>
        </w:rPr>
        <w:footnoteRef/>
      </w:r>
      <w:r w:rsidRPr="00BC54C2">
        <w:rPr>
          <w:i/>
        </w:rPr>
        <w:t>Mattel</w:t>
      </w:r>
      <w:r w:rsidRPr="00BC54C2">
        <w:t>, 296 F.3d at 905.</w:t>
      </w:r>
    </w:p>
  </w:footnote>
  <w:footnote w:id="46">
    <w:p w14:paraId="671CD920" w14:textId="7C471EA2" w:rsidR="00BC54C2" w:rsidRPr="006C6CD8" w:rsidRDefault="00BC54C2" w:rsidP="00BC54C2">
      <w:pPr>
        <w:pStyle w:val="FootnoteText"/>
      </w:pPr>
      <w:r w:rsidRPr="00BC54C2">
        <w:rPr>
          <w:vertAlign w:val="superscript"/>
        </w:rPr>
        <w:footnoteRef/>
      </w:r>
      <w:r w:rsidRPr="00BC54C2">
        <w:t>See Chapter 10, §IV.D.2.</w:t>
      </w:r>
    </w:p>
  </w:footnote>
  <w:footnote w:id="47">
    <w:p w14:paraId="0EAE69F2" w14:textId="07AB8DE3" w:rsidR="00BC54C2" w:rsidRPr="006C6CD8" w:rsidRDefault="00BC54C2" w:rsidP="00BC54C2">
      <w:pPr>
        <w:pStyle w:val="FootnoteText"/>
      </w:pPr>
      <w:r w:rsidRPr="00BC54C2">
        <w:rPr>
          <w:vertAlign w:val="superscript"/>
        </w:rPr>
        <w:footnoteRef/>
      </w:r>
      <w:r w:rsidRPr="00BC54C2">
        <w:rPr>
          <w:i/>
        </w:rPr>
        <w:t>See, e</w:t>
      </w:r>
      <w:r w:rsidRPr="00BC54C2">
        <w:t>.</w:t>
      </w:r>
      <w:r w:rsidRPr="00BC54C2">
        <w:rPr>
          <w:i/>
        </w:rPr>
        <w:t>g</w:t>
      </w:r>
      <w:r w:rsidRPr="00BC54C2">
        <w:t>., Ford Motor Co.</w:t>
      </w:r>
      <w:r w:rsidRPr="00BC54C2">
        <w:t xml:space="preserve"> </w:t>
      </w:r>
      <w:r w:rsidRPr="00BC54C2">
        <w:t>v.</w:t>
      </w:r>
      <w:r w:rsidRPr="00BC54C2">
        <w:t xml:space="preserve"> </w:t>
      </w:r>
      <w:r w:rsidRPr="00BC54C2">
        <w:t>2600 Enters., 177 F.</w:t>
      </w:r>
      <w:r w:rsidRPr="00BC54C2">
        <w:t xml:space="preserve"> </w:t>
      </w:r>
      <w:r w:rsidRPr="00BC54C2">
        <w:t>Supp.</w:t>
      </w:r>
      <w:r w:rsidRPr="00BC54C2">
        <w:t xml:space="preserve"> </w:t>
      </w:r>
      <w:r w:rsidRPr="00BC54C2">
        <w:t>2d 661, 662, 61 USPQ2d 1757 (E.D.</w:t>
      </w:r>
      <w:r w:rsidRPr="00BC54C2">
        <w:t xml:space="preserve"> </w:t>
      </w:r>
      <w:r w:rsidRPr="00BC54C2">
        <w:t>Mich.</w:t>
      </w:r>
      <w:r w:rsidRPr="00BC54C2">
        <w:t xml:space="preserve"> </w:t>
      </w:r>
      <w:r w:rsidRPr="00BC54C2">
        <w:t>2001);</w:t>
      </w:r>
      <w:r w:rsidRPr="00BC54C2">
        <w:t xml:space="preserve"> </w:t>
      </w:r>
      <w:r w:rsidRPr="00BC54C2">
        <w:t>Northland Ins.</w:t>
      </w:r>
      <w:r w:rsidRPr="00BC54C2">
        <w:t xml:space="preserve"> </w:t>
      </w:r>
      <w:r w:rsidRPr="00BC54C2">
        <w:t>Cos.</w:t>
      </w:r>
      <w:r w:rsidRPr="00BC54C2">
        <w:t xml:space="preserve"> </w:t>
      </w:r>
      <w:r w:rsidRPr="00BC54C2">
        <w:t>v.</w:t>
      </w:r>
      <w:r w:rsidRPr="00BC54C2">
        <w:t xml:space="preserve"> </w:t>
      </w:r>
      <w:r w:rsidRPr="00BC54C2">
        <w:t>Blaylock, 115 F.</w:t>
      </w:r>
      <w:r w:rsidRPr="00BC54C2">
        <w:t xml:space="preserve"> </w:t>
      </w:r>
      <w:r w:rsidRPr="00BC54C2">
        <w:t>Supp.</w:t>
      </w:r>
      <w:r w:rsidRPr="00BC54C2">
        <w:t xml:space="preserve"> </w:t>
      </w:r>
      <w:r w:rsidRPr="00BC54C2">
        <w:t>2d 1108, 1114, 56 USPQ2d 1662 (D.</w:t>
      </w:r>
      <w:r w:rsidRPr="00BC54C2">
        <w:t xml:space="preserve"> </w:t>
      </w:r>
      <w:r w:rsidRPr="00BC54C2">
        <w:t>Minn.</w:t>
      </w:r>
      <w:r w:rsidRPr="00BC54C2">
        <w:t xml:space="preserve"> </w:t>
      </w:r>
      <w:r w:rsidRPr="00BC54C2">
        <w:t>2000);</w:t>
      </w:r>
      <w:r w:rsidRPr="00BC54C2">
        <w:t xml:space="preserve"> </w:t>
      </w:r>
      <w:r w:rsidRPr="00BC54C2">
        <w:t>OBH, Inc.</w:t>
      </w:r>
      <w:r w:rsidRPr="00BC54C2">
        <w:t xml:space="preserve"> </w:t>
      </w:r>
      <w:r w:rsidRPr="00BC54C2">
        <w:t>v.</w:t>
      </w:r>
      <w:r w:rsidRPr="00BC54C2">
        <w:t xml:space="preserve"> </w:t>
      </w:r>
      <w:r w:rsidRPr="00BC54C2">
        <w:t>Spotlight Magazine, Inc., 86 F.</w:t>
      </w:r>
      <w:r w:rsidRPr="00BC54C2">
        <w:t xml:space="preserve"> </w:t>
      </w:r>
      <w:r w:rsidRPr="00BC54C2">
        <w:t>Supp.</w:t>
      </w:r>
      <w:r w:rsidRPr="00BC54C2">
        <w:t xml:space="preserve"> </w:t>
      </w:r>
      <w:r w:rsidRPr="00BC54C2">
        <w:t>2d 176, 184, 54 USPQ2d 1383 (W.D.N.Y.</w:t>
      </w:r>
      <w:r w:rsidRPr="00BC54C2">
        <w:t xml:space="preserve"> </w:t>
      </w:r>
      <w:r w:rsidRPr="00BC54C2">
        <w:t>2000);</w:t>
      </w:r>
      <w:r w:rsidRPr="00BC54C2">
        <w:t xml:space="preserve"> </w:t>
      </w:r>
      <w:r w:rsidRPr="00BC54C2">
        <w:t>People for the Ethical Treatment of Animals, Inc.</w:t>
      </w:r>
      <w:r w:rsidRPr="00BC54C2">
        <w:t xml:space="preserve"> </w:t>
      </w:r>
      <w:r w:rsidRPr="00BC54C2">
        <w:t>v.</w:t>
      </w:r>
      <w:r w:rsidRPr="00BC54C2">
        <w:t xml:space="preserve"> </w:t>
      </w:r>
      <w:r w:rsidRPr="00BC54C2">
        <w:t>Doughney, 113 F.</w:t>
      </w:r>
      <w:r w:rsidRPr="00BC54C2">
        <w:t xml:space="preserve"> </w:t>
      </w:r>
      <w:r w:rsidRPr="00BC54C2">
        <w:t>Supp.</w:t>
      </w:r>
      <w:r w:rsidRPr="00BC54C2">
        <w:t xml:space="preserve"> </w:t>
      </w:r>
      <w:r w:rsidRPr="00BC54C2">
        <w:t>2d 915, 919 (E.D.</w:t>
      </w:r>
      <w:r w:rsidRPr="00BC54C2">
        <w:t xml:space="preserve"> </w:t>
      </w:r>
      <w:r w:rsidRPr="00BC54C2">
        <w:t>Va.</w:t>
      </w:r>
      <w:r w:rsidRPr="00BC54C2">
        <w:t xml:space="preserve"> </w:t>
      </w:r>
      <w:r w:rsidRPr="00BC54C2">
        <w:t xml:space="preserve">2000), </w:t>
      </w:r>
      <w:r w:rsidRPr="00BC54C2">
        <w:rPr>
          <w:i/>
        </w:rPr>
        <w:t>aff’d</w:t>
      </w:r>
      <w:r w:rsidRPr="00BC54C2">
        <w:t>, 263 F.3d 359, 60 USPQ2d 1109 (4th Cir.</w:t>
      </w:r>
      <w:r w:rsidRPr="00BC54C2">
        <w:t xml:space="preserve"> </w:t>
      </w:r>
      <w:r w:rsidRPr="00BC54C2">
        <w:t>2001);</w:t>
      </w:r>
      <w:r w:rsidRPr="00BC54C2">
        <w:t xml:space="preserve"> </w:t>
      </w:r>
      <w:r w:rsidRPr="00BC54C2">
        <w:t>Jews for Jesus v.</w:t>
      </w:r>
      <w:r w:rsidRPr="00BC54C2">
        <w:t xml:space="preserve"> </w:t>
      </w:r>
      <w:r w:rsidRPr="00BC54C2">
        <w:t>Brodsky, 993 F.</w:t>
      </w:r>
      <w:r w:rsidRPr="00BC54C2">
        <w:t xml:space="preserve"> </w:t>
      </w:r>
      <w:r w:rsidRPr="00BC54C2">
        <w:t>Supp.</w:t>
      </w:r>
      <w:r w:rsidRPr="00BC54C2">
        <w:t xml:space="preserve"> </w:t>
      </w:r>
      <w:r w:rsidRPr="00BC54C2">
        <w:t xml:space="preserve">282, 308, 46 USPQ2d 1652 (D.N.J.), </w:t>
      </w:r>
      <w:r w:rsidRPr="00BC54C2">
        <w:rPr>
          <w:i/>
        </w:rPr>
        <w:t>aff’d</w:t>
      </w:r>
      <w:r w:rsidRPr="00BC54C2">
        <w:t>, 159 F.3d 1351 (3d Cir.</w:t>
      </w:r>
      <w:r w:rsidRPr="00BC54C2">
        <w:t xml:space="preserve"> </w:t>
      </w:r>
      <w:r w:rsidRPr="00BC54C2">
        <w:t>1998);</w:t>
      </w:r>
      <w:r w:rsidRPr="00BC54C2">
        <w:t xml:space="preserve"> </w:t>
      </w:r>
      <w:r w:rsidRPr="00BC54C2">
        <w:t xml:space="preserve">Planned Parenthood </w:t>
      </w:r>
      <w:proofErr w:type="spellStart"/>
      <w:r w:rsidRPr="00BC54C2">
        <w:t>Fed’n</w:t>
      </w:r>
      <w:proofErr w:type="spellEnd"/>
      <w:r w:rsidRPr="00BC54C2">
        <w:t xml:space="preserve"> of Am., Inc.</w:t>
      </w:r>
      <w:r w:rsidRPr="00BC54C2">
        <w:t xml:space="preserve"> </w:t>
      </w:r>
      <w:r w:rsidRPr="00BC54C2">
        <w:t>v.</w:t>
      </w:r>
      <w:r w:rsidRPr="00BC54C2">
        <w:t xml:space="preserve"> </w:t>
      </w:r>
      <w:r w:rsidRPr="00BC54C2">
        <w:t>Bucci, 42 USPQ2d 1430, 1432 (S.D.N.Y.</w:t>
      </w:r>
      <w:r w:rsidRPr="00BC54C2">
        <w:t xml:space="preserve"> </w:t>
      </w:r>
      <w:r w:rsidRPr="00BC54C2">
        <w:t xml:space="preserve">1997), </w:t>
      </w:r>
      <w:r w:rsidRPr="00BC54C2">
        <w:rPr>
          <w:i/>
        </w:rPr>
        <w:t>aff’d</w:t>
      </w:r>
      <w:r w:rsidRPr="00BC54C2">
        <w:t xml:space="preserve">, 152 F.3d 920 (2d Cir.), </w:t>
      </w:r>
      <w:r w:rsidRPr="00BC54C2">
        <w:rPr>
          <w:i/>
        </w:rPr>
        <w:t>cert</w:t>
      </w:r>
      <w:r w:rsidRPr="00BC54C2">
        <w:t>.</w:t>
      </w:r>
      <w:r w:rsidRPr="00BC54C2">
        <w:t xml:space="preserve"> </w:t>
      </w:r>
      <w:r w:rsidRPr="00BC54C2">
        <w:rPr>
          <w:i/>
        </w:rPr>
        <w:t>denied</w:t>
      </w:r>
      <w:r w:rsidRPr="00BC54C2">
        <w:t>, 525 U.S.</w:t>
      </w:r>
      <w:r w:rsidRPr="00BC54C2">
        <w:t xml:space="preserve"> </w:t>
      </w:r>
      <w:r w:rsidRPr="00BC54C2">
        <w:t>834 (1998).</w:t>
      </w:r>
    </w:p>
  </w:footnote>
  <w:footnote w:id="48">
    <w:p w14:paraId="1FF0D098" w14:textId="5B6EFA61" w:rsidR="00BC54C2" w:rsidRPr="006C6CD8" w:rsidRDefault="00BC54C2" w:rsidP="00BC54C2">
      <w:pPr>
        <w:pStyle w:val="FootnoteText"/>
      </w:pPr>
      <w:r w:rsidRPr="00BC54C2">
        <w:rPr>
          <w:vertAlign w:val="superscript"/>
        </w:rPr>
        <w:footnoteRef/>
      </w:r>
      <w:r w:rsidRPr="00BC54C2">
        <w:rPr>
          <w:i/>
        </w:rPr>
        <w:t>Jews for Jesus</w:t>
      </w:r>
      <w:r w:rsidRPr="00BC54C2">
        <w:t>, 993 F.</w:t>
      </w:r>
      <w:r w:rsidRPr="00BC54C2">
        <w:t xml:space="preserve"> </w:t>
      </w:r>
      <w:r w:rsidRPr="00BC54C2">
        <w:t>Supp.</w:t>
      </w:r>
      <w:r w:rsidRPr="00BC54C2">
        <w:t xml:space="preserve"> </w:t>
      </w:r>
      <w:r w:rsidRPr="00BC54C2">
        <w:t>at 307 (citing cases).</w:t>
      </w:r>
    </w:p>
  </w:footnote>
  <w:footnote w:id="49">
    <w:p w14:paraId="69C7049A" w14:textId="199B6C7D" w:rsidR="00BC54C2" w:rsidRPr="006C6CD8" w:rsidRDefault="00BC54C2" w:rsidP="00BC54C2">
      <w:pPr>
        <w:pStyle w:val="FootnoteText"/>
      </w:pPr>
      <w:r w:rsidRPr="00BC54C2">
        <w:rPr>
          <w:vertAlign w:val="superscript"/>
        </w:rPr>
        <w:footnoteRef/>
      </w:r>
      <w:r w:rsidRPr="00BC54C2">
        <w:rPr>
          <w:i/>
        </w:rPr>
        <w:t>OBH, Inc</w:t>
      </w:r>
      <w:r w:rsidRPr="00BC54C2">
        <w:t>., 86 F.</w:t>
      </w:r>
      <w:r w:rsidRPr="00BC54C2">
        <w:t xml:space="preserve"> </w:t>
      </w:r>
      <w:r w:rsidRPr="00BC54C2">
        <w:t>Supp.</w:t>
      </w:r>
      <w:r w:rsidRPr="00BC54C2">
        <w:t xml:space="preserve"> </w:t>
      </w:r>
      <w:r w:rsidRPr="00BC54C2">
        <w:t>2d at 192;</w:t>
      </w:r>
      <w:r w:rsidRPr="00BC54C2">
        <w:t xml:space="preserve"> </w:t>
      </w:r>
      <w:r w:rsidRPr="00BC54C2">
        <w:rPr>
          <w:i/>
        </w:rPr>
        <w:t>People for the Ethical Treatment of Animals</w:t>
      </w:r>
      <w:r w:rsidRPr="00BC54C2">
        <w:t>, 113 F.</w:t>
      </w:r>
      <w:r w:rsidRPr="00BC54C2">
        <w:t xml:space="preserve"> </w:t>
      </w:r>
      <w:r w:rsidRPr="00BC54C2">
        <w:t>Supp.</w:t>
      </w:r>
      <w:r w:rsidRPr="00BC54C2">
        <w:t xml:space="preserve"> </w:t>
      </w:r>
      <w:r w:rsidRPr="00BC54C2">
        <w:t>2d at 920;</w:t>
      </w:r>
      <w:r w:rsidRPr="00BC54C2">
        <w:t xml:space="preserve"> </w:t>
      </w:r>
      <w:r w:rsidRPr="00BC54C2">
        <w:rPr>
          <w:i/>
        </w:rPr>
        <w:t>Jews for Jesus</w:t>
      </w:r>
      <w:r w:rsidRPr="00BC54C2">
        <w:t>, 993 F.</w:t>
      </w:r>
      <w:r w:rsidRPr="00BC54C2">
        <w:t xml:space="preserve"> </w:t>
      </w:r>
      <w:r w:rsidRPr="00BC54C2">
        <w:t>Supp.</w:t>
      </w:r>
      <w:r w:rsidRPr="00BC54C2">
        <w:t xml:space="preserve"> </w:t>
      </w:r>
      <w:r w:rsidRPr="00BC54C2">
        <w:t>at 308;</w:t>
      </w:r>
      <w:r w:rsidRPr="00BC54C2">
        <w:t xml:space="preserve"> </w:t>
      </w:r>
      <w:r w:rsidRPr="00BC54C2">
        <w:rPr>
          <w:i/>
        </w:rPr>
        <w:t xml:space="preserve">see Planned Parenthood </w:t>
      </w:r>
      <w:proofErr w:type="spellStart"/>
      <w:r w:rsidRPr="00BC54C2">
        <w:rPr>
          <w:i/>
        </w:rPr>
        <w:t>Fed’n</w:t>
      </w:r>
      <w:proofErr w:type="spellEnd"/>
      <w:r w:rsidRPr="00BC54C2">
        <w:t>, 42 USPQ2d at 1435.</w:t>
      </w:r>
      <w:r w:rsidRPr="00BC54C2">
        <w:t xml:space="preserve"> </w:t>
      </w:r>
      <w:r w:rsidRPr="00BC54C2">
        <w:rPr>
          <w:i/>
        </w:rPr>
        <w:t>But see Ford Motor Co</w:t>
      </w:r>
      <w:r w:rsidRPr="00BC54C2">
        <w:t>., 177 F.</w:t>
      </w:r>
      <w:r w:rsidRPr="00BC54C2">
        <w:t xml:space="preserve"> </w:t>
      </w:r>
      <w:r w:rsidRPr="00BC54C2">
        <w:t>Supp.</w:t>
      </w:r>
      <w:r w:rsidRPr="00BC54C2">
        <w:t xml:space="preserve"> </w:t>
      </w:r>
      <w:r w:rsidRPr="00BC54C2">
        <w:t>2d at 663–65 (link to “ford.com” on defendant’s “fuckgeneralmotors.com” Web site not commercial use);</w:t>
      </w:r>
      <w:r w:rsidRPr="00BC54C2">
        <w:t xml:space="preserve"> </w:t>
      </w:r>
      <w:r w:rsidRPr="00BC54C2">
        <w:rPr>
          <w:i/>
        </w:rPr>
        <w:t>Northland Ins</w:t>
      </w:r>
      <w:r w:rsidRPr="00BC54C2">
        <w:t>.</w:t>
      </w:r>
      <w:r w:rsidRPr="00BC54C2">
        <w:t xml:space="preserve"> </w:t>
      </w:r>
      <w:r w:rsidRPr="00BC54C2">
        <w:rPr>
          <w:i/>
        </w:rPr>
        <w:t>Cos</w:t>
      </w:r>
      <w:r w:rsidRPr="00BC54C2">
        <w:t>., 115 F.</w:t>
      </w:r>
      <w:r w:rsidRPr="00BC54C2">
        <w:t xml:space="preserve"> </w:t>
      </w:r>
      <w:r w:rsidRPr="00BC54C2">
        <w:t>Supp.</w:t>
      </w:r>
      <w:r w:rsidRPr="00BC54C2">
        <w:t xml:space="preserve"> </w:t>
      </w:r>
      <w:r w:rsidRPr="00BC54C2">
        <w:t>2d at 1114 (critical Web site not commercial use).</w:t>
      </w:r>
    </w:p>
  </w:footnote>
  <w:footnote w:id="50">
    <w:p w14:paraId="40835C93" w14:textId="10A2B642" w:rsidR="00BC54C2" w:rsidRPr="006C6CD8" w:rsidRDefault="00BC54C2" w:rsidP="00BC54C2">
      <w:pPr>
        <w:pStyle w:val="FootnoteText"/>
      </w:pPr>
      <w:r w:rsidRPr="00BC54C2">
        <w:rPr>
          <w:vertAlign w:val="superscript"/>
        </w:rPr>
        <w:footnoteRef/>
      </w:r>
      <w:r w:rsidRPr="00BC54C2">
        <w:t>296 F.3d 894, 905, 63 USPQ2d 1715 (9th Cir.</w:t>
      </w:r>
      <w:r w:rsidRPr="00BC54C2">
        <w:t xml:space="preserve"> </w:t>
      </w:r>
      <w:r w:rsidRPr="00BC54C2">
        <w:t xml:space="preserve">2002), </w:t>
      </w:r>
      <w:r w:rsidRPr="00BC54C2">
        <w:rPr>
          <w:i/>
        </w:rPr>
        <w:t>cert</w:t>
      </w:r>
      <w:r w:rsidRPr="00BC54C2">
        <w:t>.</w:t>
      </w:r>
      <w:r w:rsidRPr="00BC54C2">
        <w:t xml:space="preserve"> </w:t>
      </w:r>
      <w:r w:rsidRPr="00BC54C2">
        <w:rPr>
          <w:i/>
        </w:rPr>
        <w:t>denied</w:t>
      </w:r>
      <w:r w:rsidRPr="00BC54C2">
        <w:t>, 537 U.S.</w:t>
      </w:r>
      <w:r w:rsidRPr="00BC54C2">
        <w:t xml:space="preserve"> </w:t>
      </w:r>
      <w:r w:rsidRPr="00BC54C2">
        <w:t>1171 (2003).</w:t>
      </w:r>
    </w:p>
  </w:footnote>
  <w:footnote w:id="51">
    <w:p w14:paraId="7A036BE1" w14:textId="6860F437"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905–06.</w:t>
      </w:r>
      <w:r w:rsidRPr="00BC54C2">
        <w:t xml:space="preserve"> </w:t>
      </w:r>
      <w:r w:rsidRPr="00BC54C2">
        <w:t xml:space="preserve">The </w:t>
      </w:r>
      <w:r w:rsidRPr="00BC54C2">
        <w:rPr>
          <w:i/>
        </w:rPr>
        <w:t>Mattel</w:t>
      </w:r>
      <w:r w:rsidRPr="00BC54C2">
        <w:t xml:space="preserve"> decision is discussed in more detail in Chapter 10, §IV.C.</w:t>
      </w:r>
      <w:r w:rsidRPr="00BC54C2">
        <w:t xml:space="preserve"> </w:t>
      </w:r>
      <w:r w:rsidRPr="00BC54C2">
        <w:t xml:space="preserve">A similar result, interpreting the Florida dilution statute, was reached in </w:t>
      </w:r>
      <w:r w:rsidRPr="00BC54C2">
        <w:rPr>
          <w:i/>
        </w:rPr>
        <w:t>Universal Communication System, Inc</w:t>
      </w:r>
      <w:r w:rsidRPr="00BC54C2">
        <w:t>.</w:t>
      </w:r>
      <w:r w:rsidRPr="00BC54C2">
        <w:t xml:space="preserve"> </w:t>
      </w:r>
      <w:r w:rsidRPr="00BC54C2">
        <w:rPr>
          <w:i/>
        </w:rPr>
        <w:t>v</w:t>
      </w:r>
      <w:r w:rsidRPr="00BC54C2">
        <w:t>.</w:t>
      </w:r>
      <w:r w:rsidRPr="00BC54C2">
        <w:t xml:space="preserve"> </w:t>
      </w:r>
      <w:r w:rsidRPr="00BC54C2">
        <w:rPr>
          <w:i/>
        </w:rPr>
        <w:t>Lycos, Inc</w:t>
      </w:r>
      <w:r w:rsidRPr="00BC54C2">
        <w:t>., 478 F.3d 413 (1st Cir.</w:t>
      </w:r>
      <w:r w:rsidRPr="00BC54C2">
        <w:t xml:space="preserve"> </w:t>
      </w:r>
      <w:r w:rsidRPr="00BC54C2">
        <w:t>2007), where the court held that criticism of the plaintiff posted on defendant’s Web site, which was supported by advertising, did not constitute a commercial use and was protected by the First Amendment.</w:t>
      </w:r>
      <w:r w:rsidRPr="00BC54C2">
        <w:t xml:space="preserve"> </w:t>
      </w:r>
      <w:r w:rsidRPr="00BC54C2">
        <w:rPr>
          <w:i/>
        </w:rPr>
        <w:t>Id</w:t>
      </w:r>
      <w:r w:rsidRPr="00BC54C2">
        <w:t>.</w:t>
      </w:r>
      <w:r w:rsidRPr="00BC54C2">
        <w:t xml:space="preserve"> </w:t>
      </w:r>
      <w:r w:rsidRPr="00BC54C2">
        <w:t>at 423–25.</w:t>
      </w:r>
      <w:r w:rsidRPr="00BC54C2">
        <w:t xml:space="preserve"> </w:t>
      </w:r>
      <w:r w:rsidRPr="00BC54C2">
        <w:rPr>
          <w:i/>
        </w:rPr>
        <w:t>But cf</w:t>
      </w:r>
      <w:r w:rsidRPr="00BC54C2">
        <w:t>.</w:t>
      </w:r>
      <w:r w:rsidRPr="00BC54C2">
        <w:t xml:space="preserve"> </w:t>
      </w:r>
      <w:r w:rsidRPr="00BC54C2">
        <w:t>American Express Mktg.</w:t>
      </w:r>
      <w:r w:rsidRPr="00BC54C2">
        <w:t xml:space="preserve"> </w:t>
      </w:r>
      <w:r w:rsidRPr="00BC54C2">
        <w:t>&amp; Dev.</w:t>
      </w:r>
      <w:r w:rsidRPr="00BC54C2">
        <w:t xml:space="preserve"> </w:t>
      </w:r>
      <w:r w:rsidRPr="00BC54C2">
        <w:t>Corp.</w:t>
      </w:r>
      <w:r w:rsidRPr="00BC54C2">
        <w:t xml:space="preserve"> </w:t>
      </w:r>
      <w:r w:rsidRPr="00BC54C2">
        <w:t>v.</w:t>
      </w:r>
      <w:r w:rsidRPr="00BC54C2">
        <w:t xml:space="preserve"> </w:t>
      </w:r>
      <w:r w:rsidRPr="00BC54C2">
        <w:t>Gilad Dev.</w:t>
      </w:r>
      <w:r w:rsidRPr="00BC54C2">
        <w:t xml:space="preserve"> </w:t>
      </w:r>
      <w:r w:rsidRPr="00BC54C2">
        <w:t>Corp., 94 USPQ2d 1294, 1298 (TTAB 2010) (noncommercial use exclusion not available to applicant in opposition proceedings).</w:t>
      </w:r>
      <w:r w:rsidRPr="00BC54C2">
        <w:t xml:space="preserve"> </w:t>
      </w:r>
      <w:r w:rsidRPr="00BC54C2">
        <w:t>This decision is discussed in Chapter 10, §IV.G, and Chapter 13, §V.D.</w:t>
      </w:r>
      <w:proofErr w:type="gramStart"/>
      <w:r w:rsidRPr="00BC54C2">
        <w:t>2.c.</w:t>
      </w:r>
      <w:proofErr w:type="gramEnd"/>
    </w:p>
  </w:footnote>
  <w:footnote w:id="52">
    <w:p w14:paraId="1FD31E1E" w14:textId="33DB4159" w:rsidR="00BC54C2" w:rsidRDefault="00BC54C2" w:rsidP="00BC54C2">
      <w:pPr>
        <w:pStyle w:val="FootnoteText"/>
      </w:pPr>
      <w:r w:rsidRPr="00BC54C2">
        <w:rPr>
          <w:rStyle w:val="FootnoteReference"/>
          <w:rFonts w:eastAsiaTheme="majorEastAsia"/>
        </w:rPr>
        <w:footnoteRef/>
      </w:r>
      <w:r w:rsidRPr="00BC54C2">
        <w:t>599 U.S.</w:t>
      </w:r>
      <w:r w:rsidRPr="00BC54C2">
        <w:t xml:space="preserve"> </w:t>
      </w:r>
      <w:r w:rsidRPr="00BC54C2">
        <w:t>140 (2023).</w:t>
      </w:r>
    </w:p>
  </w:footnote>
  <w:footnote w:id="53">
    <w:p w14:paraId="1AC3425D" w14:textId="6A85D212" w:rsidR="00BC54C2" w:rsidRPr="00B0424B" w:rsidRDefault="00BC54C2" w:rsidP="00BC54C2">
      <w:pPr>
        <w:pStyle w:val="FootnoteText"/>
      </w:pPr>
      <w:r w:rsidRPr="00BC54C2">
        <w:rPr>
          <w:rStyle w:val="FootnoteReference"/>
          <w:rFonts w:eastAsiaTheme="majorEastAsia"/>
        </w:rPr>
        <w:footnoteRef/>
      </w:r>
      <w:r w:rsidRPr="00BC54C2">
        <w:rPr>
          <w:i/>
        </w:rPr>
        <w:t>Id</w:t>
      </w:r>
      <w:r w:rsidRPr="00BC54C2">
        <w:t>.</w:t>
      </w:r>
      <w:r w:rsidRPr="00BC54C2">
        <w:t xml:space="preserve"> </w:t>
      </w:r>
      <w:r w:rsidRPr="00BC54C2">
        <w:t>at 161-62.</w:t>
      </w:r>
    </w:p>
  </w:footnote>
  <w:footnote w:id="54">
    <w:p w14:paraId="3D5B4E9F" w14:textId="4E6597C7" w:rsidR="00BC54C2" w:rsidRPr="00A73F95" w:rsidRDefault="00BC54C2" w:rsidP="00BC54C2">
      <w:pPr>
        <w:pStyle w:val="FootnoteText"/>
      </w:pPr>
      <w:r w:rsidRPr="00BC54C2">
        <w:rPr>
          <w:vertAlign w:val="superscript"/>
        </w:rPr>
        <w:footnoteRef/>
      </w:r>
      <w:r w:rsidRPr="00BC54C2">
        <w:rPr>
          <w:smallCaps/>
        </w:rPr>
        <w:t>Nev.</w:t>
      </w:r>
      <w:r w:rsidRPr="00BC54C2">
        <w:rPr>
          <w:smallCaps/>
        </w:rPr>
        <w:t xml:space="preserve"> </w:t>
      </w:r>
      <w:r w:rsidRPr="00BC54C2">
        <w:rPr>
          <w:smallCaps/>
        </w:rPr>
        <w:t>Rev.</w:t>
      </w:r>
      <w:r w:rsidRPr="00BC54C2">
        <w:rPr>
          <w:smallCaps/>
        </w:rPr>
        <w:t xml:space="preserve"> </w:t>
      </w:r>
      <w:r w:rsidRPr="00BC54C2">
        <w:rPr>
          <w:smallCaps/>
        </w:rPr>
        <w:t>Stat.</w:t>
      </w:r>
      <w:r w:rsidRPr="00BC54C2">
        <w:rPr>
          <w:smallCaps/>
        </w:rPr>
        <w:t xml:space="preserve"> </w:t>
      </w:r>
      <w:r w:rsidRPr="00BC54C2">
        <w:rPr>
          <w:smallCaps/>
        </w:rPr>
        <w:t>Ann.</w:t>
      </w:r>
      <w:r w:rsidRPr="00BC54C2">
        <w:rPr>
          <w:smallCaps/>
        </w:rPr>
        <w:t xml:space="preserve"> </w:t>
      </w:r>
      <w:r w:rsidRPr="00BC54C2">
        <w:t>§600.435 (LexisNexis 2004).</w:t>
      </w:r>
    </w:p>
  </w:footnote>
  <w:footnote w:id="55">
    <w:p w14:paraId="6D5E00D7" w14:textId="2AD8F28E"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§600.435(5)(a).</w:t>
      </w:r>
    </w:p>
  </w:footnote>
  <w:footnote w:id="56">
    <w:p w14:paraId="533F5CA9" w14:textId="2936EAC6" w:rsidR="00BC54C2" w:rsidRPr="006C6CD8" w:rsidRDefault="00BC54C2" w:rsidP="00BC54C2">
      <w:pPr>
        <w:pStyle w:val="FootnoteText"/>
      </w:pPr>
      <w:r w:rsidRPr="00BC54C2">
        <w:rPr>
          <w:vertAlign w:val="superscript"/>
        </w:rPr>
        <w:footnoteRef/>
      </w:r>
      <w:r w:rsidRPr="00BC54C2">
        <w:t>2007 Model Bill §13(d)(2).</w:t>
      </w:r>
    </w:p>
  </w:footnote>
  <w:footnote w:id="57">
    <w:p w14:paraId="6943DBDA" w14:textId="2A7C90E0" w:rsidR="00BC54C2" w:rsidRPr="006C6CD8" w:rsidRDefault="00BC54C2" w:rsidP="00BC54C2">
      <w:pPr>
        <w:pStyle w:val="FootnoteText"/>
      </w:pPr>
      <w:r w:rsidRPr="00BC54C2">
        <w:rPr>
          <w:vertAlign w:val="superscript"/>
        </w:rPr>
        <w:footnoteRef/>
      </w:r>
      <w:r w:rsidRPr="00BC54C2">
        <w:rPr>
          <w:smallCaps/>
        </w:rPr>
        <w:t>Or.</w:t>
      </w:r>
      <w:r w:rsidRPr="00BC54C2">
        <w:rPr>
          <w:smallCaps/>
        </w:rPr>
        <w:t xml:space="preserve"> </w:t>
      </w:r>
      <w:r w:rsidRPr="00BC54C2">
        <w:rPr>
          <w:smallCaps/>
        </w:rPr>
        <w:t>Rev.</w:t>
      </w:r>
      <w:r w:rsidRPr="00BC54C2">
        <w:rPr>
          <w:smallCaps/>
        </w:rPr>
        <w:t xml:space="preserve"> </w:t>
      </w:r>
      <w:r w:rsidRPr="00BC54C2">
        <w:rPr>
          <w:smallCaps/>
        </w:rPr>
        <w:t>Stat</w:t>
      </w:r>
      <w:r w:rsidRPr="00BC54C2">
        <w:t>.</w:t>
      </w:r>
      <w:r w:rsidRPr="00BC54C2">
        <w:t xml:space="preserve"> </w:t>
      </w:r>
      <w:r w:rsidRPr="00BC54C2">
        <w:t>§647.107(5) (2012).</w:t>
      </w:r>
    </w:p>
  </w:footnote>
  <w:footnote w:id="58">
    <w:p w14:paraId="203730D6" w14:textId="5FDDE848" w:rsidR="00BC54C2" w:rsidRPr="006C6CD8" w:rsidRDefault="00BC54C2" w:rsidP="00BC54C2">
      <w:pPr>
        <w:pStyle w:val="FootnoteText"/>
      </w:pPr>
      <w:r w:rsidRPr="00BC54C2">
        <w:rPr>
          <w:vertAlign w:val="superscript"/>
        </w:rPr>
        <w:footnoteRef/>
      </w:r>
      <w:r w:rsidRPr="00BC54C2">
        <w:rPr>
          <w:i/>
        </w:rPr>
        <w:t>See</w:t>
      </w:r>
      <w:r w:rsidRPr="00BC54C2">
        <w:t xml:space="preserve"> Chapter 6.</w:t>
      </w:r>
      <w:r w:rsidRPr="00BC54C2">
        <w:t xml:space="preserve"> </w:t>
      </w:r>
      <w:r w:rsidRPr="00BC54C2">
        <w:t>Unlike the House bill, the Oregon alteration also captures the news reporting exclusion, making that similarly suspect.</w:t>
      </w:r>
    </w:p>
  </w:footnote>
  <w:footnote w:id="59">
    <w:p w14:paraId="13A7B9CB" w14:textId="5F2502EC" w:rsidR="00BC54C2" w:rsidRPr="006C6CD8" w:rsidRDefault="00BC54C2" w:rsidP="00BC54C2">
      <w:pPr>
        <w:pStyle w:val="FootnoteText"/>
      </w:pPr>
      <w:r w:rsidRPr="00BC54C2">
        <w:rPr>
          <w:vertAlign w:val="superscript"/>
        </w:rPr>
        <w:footnoteRef/>
      </w:r>
      <w:r w:rsidRPr="00BC54C2">
        <w:t>In</w:t>
      </w:r>
      <w:r w:rsidRPr="00BC54C2">
        <w:rPr>
          <w:rStyle w:val="BCasenamefull"/>
        </w:rPr>
        <w:t xml:space="preserve"> Jack Daniel’s Properties, Inc. v. VIP Prods. LLC</w:t>
      </w:r>
      <w:r w:rsidRPr="00BC54C2">
        <w:t>, 599 U.S.</w:t>
      </w:r>
      <w:r w:rsidRPr="00BC54C2">
        <w:t xml:space="preserve"> </w:t>
      </w:r>
      <w:r w:rsidRPr="00BC54C2">
        <w:t>140 (2023), the Supreme Court held that the federal noncommercial use exclusion did not apply to trademark uses.</w:t>
      </w:r>
      <w:r w:rsidRPr="00BC54C2">
        <w:t xml:space="preserve"> </w:t>
      </w:r>
      <w:r w:rsidRPr="00BC54C2">
        <w:rPr>
          <w:i/>
        </w:rPr>
        <w:t>See</w:t>
      </w:r>
      <w:r w:rsidRPr="00BC54C2">
        <w:t xml:space="preserve"> Chapter 10, §II.</w:t>
      </w:r>
    </w:p>
  </w:footnote>
  <w:footnote w:id="60">
    <w:p w14:paraId="08D7927F" w14:textId="77C6FFF1" w:rsidR="00BC54C2" w:rsidRPr="006C6CD8" w:rsidRDefault="00BC54C2" w:rsidP="00BC54C2">
      <w:pPr>
        <w:pStyle w:val="FootnoteText"/>
      </w:pPr>
      <w:r w:rsidRPr="00BC54C2">
        <w:rPr>
          <w:vertAlign w:val="superscript"/>
        </w:rPr>
        <w:footnoteRef/>
      </w:r>
      <w:proofErr w:type="spellStart"/>
      <w:r w:rsidRPr="00BC54C2">
        <w:t>BidZirk</w:t>
      </w:r>
      <w:proofErr w:type="spellEnd"/>
      <w:r w:rsidRPr="00BC54C2">
        <w:t>, LLC v.</w:t>
      </w:r>
      <w:r w:rsidRPr="00BC54C2">
        <w:t xml:space="preserve"> </w:t>
      </w:r>
      <w:r w:rsidRPr="00BC54C2">
        <w:t>Smith, 2007 WL 3119445, 2007 BL 131092 (D.S.C.</w:t>
      </w:r>
      <w:r w:rsidRPr="00BC54C2">
        <w:t xml:space="preserve"> </w:t>
      </w:r>
      <w:r w:rsidRPr="00BC54C2">
        <w:t>Oct.</w:t>
      </w:r>
      <w:r w:rsidRPr="00BC54C2">
        <w:t xml:space="preserve"> </w:t>
      </w:r>
      <w:r w:rsidRPr="00BC54C2">
        <w:t>22, 2007) (blogging as news reporting).</w:t>
      </w:r>
    </w:p>
  </w:footnote>
  <w:footnote w:id="61">
    <w:p w14:paraId="52695E8A" w14:textId="07CEA437" w:rsidR="00BC54C2" w:rsidRPr="006C6CD8" w:rsidRDefault="00BC54C2" w:rsidP="00BC54C2">
      <w:pPr>
        <w:pStyle w:val="FootnoteText"/>
      </w:pPr>
      <w:r w:rsidRPr="00BC54C2">
        <w:rPr>
          <w:vertAlign w:val="superscript"/>
        </w:rPr>
        <w:footnoteRef/>
      </w:r>
      <w:r w:rsidRPr="00BC54C2">
        <w:rPr>
          <w:i/>
        </w:rPr>
        <w:t>See</w:t>
      </w:r>
      <w:r w:rsidRPr="00BC54C2">
        <w:t xml:space="preserve"> Chapter 3, §IV.B.</w:t>
      </w:r>
      <w:proofErr w:type="gramStart"/>
      <w:r w:rsidRPr="00BC54C2">
        <w:t>3.c.</w:t>
      </w:r>
      <w:proofErr w:type="gramEnd"/>
      <w:r w:rsidRPr="00BC54C2">
        <w:t xml:space="preserve"> </w:t>
      </w:r>
      <w:r w:rsidRPr="00BC54C2">
        <w:t>A nominative use (although the court did not refer to it as such) was protected from a dilution claim in Massachusetts, even if it was critical of the plaintiff.</w:t>
      </w:r>
      <w:r w:rsidRPr="00BC54C2">
        <w:t xml:space="preserve"> </w:t>
      </w:r>
      <w:r w:rsidRPr="00BC54C2">
        <w:t>Jenzabar, Inc.</w:t>
      </w:r>
      <w:r w:rsidRPr="00BC54C2">
        <w:t xml:space="preserve"> </w:t>
      </w:r>
      <w:r w:rsidRPr="00BC54C2">
        <w:t>v.</w:t>
      </w:r>
      <w:r w:rsidRPr="00BC54C2">
        <w:t xml:space="preserve"> </w:t>
      </w:r>
      <w:r w:rsidRPr="00BC54C2">
        <w:t>Long Bow Group, Inc., 82 Mass.</w:t>
      </w:r>
      <w:r w:rsidRPr="00BC54C2">
        <w:t xml:space="preserve"> </w:t>
      </w:r>
      <w:r w:rsidRPr="00BC54C2">
        <w:t>App.</w:t>
      </w:r>
      <w:r w:rsidRPr="00BC54C2">
        <w:t xml:space="preserve"> </w:t>
      </w:r>
      <w:r w:rsidRPr="00BC54C2">
        <w:t>Ct.</w:t>
      </w:r>
      <w:r w:rsidRPr="00BC54C2">
        <w:t xml:space="preserve"> </w:t>
      </w:r>
      <w:r w:rsidRPr="00BC54C2">
        <w:t>648, 977 N.E.2d 75, 89-90 (2012).</w:t>
      </w:r>
      <w:r w:rsidRPr="00BC54C2">
        <w:t xml:space="preserve"> </w:t>
      </w:r>
      <w:r w:rsidRPr="00BC54C2">
        <w:t>Texas’s original dilution law was held simply to exclude commentary and parody from its ambit.</w:t>
      </w:r>
      <w:r w:rsidRPr="00BC54C2">
        <w:t xml:space="preserve"> </w:t>
      </w:r>
      <w:r w:rsidRPr="00BC54C2">
        <w:t>TMI, Inc.</w:t>
      </w:r>
      <w:r w:rsidRPr="00BC54C2">
        <w:t xml:space="preserve"> </w:t>
      </w:r>
      <w:r w:rsidRPr="00BC54C2">
        <w:t>v.</w:t>
      </w:r>
      <w:r w:rsidRPr="00BC54C2">
        <w:t xml:space="preserve"> </w:t>
      </w:r>
      <w:r w:rsidRPr="00BC54C2">
        <w:t>Maxwell, 368 F.3d 433, 440, 70 USPQ2d 1630 (5th Cir.</w:t>
      </w:r>
      <w:r w:rsidRPr="00BC54C2">
        <w:t xml:space="preserve"> </w:t>
      </w:r>
      <w:r w:rsidRPr="00BC54C2">
        <w:t>2004) (citing Express One Int’l, Inc.</w:t>
      </w:r>
      <w:r w:rsidRPr="00BC54C2">
        <w:t xml:space="preserve"> </w:t>
      </w:r>
      <w:r w:rsidRPr="00BC54C2">
        <w:t>v.</w:t>
      </w:r>
      <w:r w:rsidRPr="00BC54C2">
        <w:t xml:space="preserve"> </w:t>
      </w:r>
      <w:r w:rsidRPr="00BC54C2">
        <w:t>Steinbeck, 53 S.W.3d 895, 899 (Tex.</w:t>
      </w:r>
      <w:r w:rsidRPr="00BC54C2">
        <w:t xml:space="preserve"> </w:t>
      </w:r>
      <w:r w:rsidRPr="00BC54C2">
        <w:t>App.</w:t>
      </w:r>
      <w:r w:rsidRPr="00BC54C2">
        <w:t xml:space="preserve"> </w:t>
      </w:r>
      <w:r w:rsidRPr="00BC54C2">
        <w:t>2001)).</w:t>
      </w:r>
      <w:r w:rsidRPr="00BC54C2">
        <w:t xml:space="preserve"> </w:t>
      </w:r>
      <w:r w:rsidRPr="00BC54C2">
        <w:t xml:space="preserve">This has been interpreted to include a “fair use,” such as a descriptive use, of a mark when it implicates First Amendment concerns, even in a </w:t>
      </w:r>
      <w:proofErr w:type="spellStart"/>
      <w:r w:rsidRPr="00BC54C2">
        <w:t>nontarnishment</w:t>
      </w:r>
      <w:proofErr w:type="spellEnd"/>
      <w:r w:rsidRPr="00BC54C2">
        <w:t xml:space="preserve"> situation.</w:t>
      </w:r>
      <w:r w:rsidRPr="00BC54C2">
        <w:t xml:space="preserve"> </w:t>
      </w:r>
      <w:r w:rsidRPr="00BC54C2">
        <w:t xml:space="preserve">Rin Tin </w:t>
      </w:r>
      <w:proofErr w:type="spellStart"/>
      <w:r w:rsidRPr="00BC54C2">
        <w:t>Tin</w:t>
      </w:r>
      <w:proofErr w:type="spellEnd"/>
      <w:r w:rsidRPr="00BC54C2">
        <w:t>, Inc.</w:t>
      </w:r>
      <w:r w:rsidRPr="00BC54C2">
        <w:t xml:space="preserve"> </w:t>
      </w:r>
      <w:r w:rsidRPr="00BC54C2">
        <w:t>v.</w:t>
      </w:r>
      <w:r w:rsidRPr="00BC54C2">
        <w:t xml:space="preserve"> </w:t>
      </w:r>
      <w:r w:rsidRPr="00BC54C2">
        <w:t>First Look Studios, Inc., 671 F.</w:t>
      </w:r>
      <w:r w:rsidRPr="00BC54C2">
        <w:t xml:space="preserve"> </w:t>
      </w:r>
      <w:r w:rsidRPr="00BC54C2">
        <w:t>Supp.</w:t>
      </w:r>
      <w:r w:rsidRPr="00BC54C2">
        <w:t xml:space="preserve"> </w:t>
      </w:r>
      <w:r w:rsidRPr="00BC54C2">
        <w:t>2d 893, 902, 93 USPQ2d 1132 (S.D.</w:t>
      </w:r>
      <w:r w:rsidRPr="00BC54C2">
        <w:t xml:space="preserve"> </w:t>
      </w:r>
      <w:r w:rsidRPr="00BC54C2">
        <w:t>Tex.</w:t>
      </w:r>
      <w:r w:rsidRPr="00BC54C2">
        <w:t xml:space="preserve"> </w:t>
      </w:r>
      <w:r w:rsidRPr="00BC54C2">
        <w:t>2009).</w:t>
      </w:r>
      <w:r w:rsidRPr="00BC54C2">
        <w:t xml:space="preserve"> </w:t>
      </w:r>
      <w:r w:rsidRPr="00BC54C2">
        <w:t xml:space="preserve">A state “anti-SLAPP [Strategic Lawsuit Against Public Participation]” law was used by a district court to dismiss a state dilution claim against a </w:t>
      </w:r>
      <w:proofErr w:type="spellStart"/>
      <w:r w:rsidRPr="00BC54C2">
        <w:t>cybergriper</w:t>
      </w:r>
      <w:proofErr w:type="spellEnd"/>
      <w:r w:rsidRPr="00BC54C2">
        <w:t>, but that ruling was reversed on appeal.</w:t>
      </w:r>
      <w:r w:rsidRPr="00BC54C2">
        <w:t xml:space="preserve"> </w:t>
      </w:r>
      <w:r w:rsidRPr="00BC54C2">
        <w:t>Bosley Med.</w:t>
      </w:r>
      <w:r w:rsidRPr="00BC54C2">
        <w:t xml:space="preserve"> </w:t>
      </w:r>
      <w:r w:rsidRPr="00BC54C2">
        <w:t>Inst., Inc.</w:t>
      </w:r>
      <w:r w:rsidRPr="00BC54C2">
        <w:t xml:space="preserve"> </w:t>
      </w:r>
      <w:r w:rsidRPr="00BC54C2">
        <w:t>v.</w:t>
      </w:r>
      <w:r w:rsidRPr="00BC54C2">
        <w:t xml:space="preserve"> </w:t>
      </w:r>
      <w:r w:rsidRPr="00BC54C2">
        <w:t>Kremer, 2004 WL 964163, at *10–11, 2004 BL 3388 (S.D.</w:t>
      </w:r>
      <w:r w:rsidRPr="00BC54C2">
        <w:t xml:space="preserve"> </w:t>
      </w:r>
      <w:r w:rsidRPr="00BC54C2">
        <w:t>Cal.</w:t>
      </w:r>
      <w:r w:rsidRPr="00BC54C2">
        <w:t xml:space="preserve"> </w:t>
      </w:r>
      <w:r w:rsidRPr="00BC54C2">
        <w:t>Apr.</w:t>
      </w:r>
      <w:r w:rsidRPr="00BC54C2">
        <w:t xml:space="preserve"> </w:t>
      </w:r>
      <w:r w:rsidRPr="00BC54C2">
        <w:t xml:space="preserve">30, 2004), </w:t>
      </w:r>
      <w:r w:rsidRPr="00BC54C2">
        <w:rPr>
          <w:i/>
        </w:rPr>
        <w:t xml:space="preserve">aff’d in part, </w:t>
      </w:r>
      <w:proofErr w:type="spellStart"/>
      <w:r w:rsidRPr="00BC54C2">
        <w:rPr>
          <w:i/>
        </w:rPr>
        <w:t>rev’d</w:t>
      </w:r>
      <w:proofErr w:type="spellEnd"/>
      <w:r w:rsidRPr="00BC54C2">
        <w:rPr>
          <w:i/>
        </w:rPr>
        <w:t xml:space="preserve"> in part, &amp; remanded</w:t>
      </w:r>
      <w:r w:rsidRPr="00BC54C2">
        <w:t>, 403 F.3d 672, 682, 74 USPQ2d 1280 (9th Cir.</w:t>
      </w:r>
      <w:r w:rsidRPr="00BC54C2">
        <w:t xml:space="preserve"> </w:t>
      </w:r>
      <w:r w:rsidRPr="00BC54C2">
        <w:t>2005).</w:t>
      </w:r>
      <w:r w:rsidRPr="00BC54C2">
        <w:t xml:space="preserve"> </w:t>
      </w:r>
      <w:r w:rsidRPr="00BC54C2">
        <w:t>Though not an implied defense, the anti-SLAPP law is designed to protect free-speech interests.</w:t>
      </w:r>
      <w:r w:rsidRPr="00BC54C2">
        <w:t xml:space="preserve"> </w:t>
      </w:r>
      <w:r w:rsidRPr="00BC54C2">
        <w:rPr>
          <w:i/>
        </w:rPr>
        <w:t>See</w:t>
      </w:r>
      <w:r w:rsidRPr="00BC54C2">
        <w:t xml:space="preserve"> </w:t>
      </w:r>
      <w:r w:rsidRPr="00BC54C2">
        <w:rPr>
          <w:smallCaps/>
        </w:rPr>
        <w:t>Cal.</w:t>
      </w:r>
      <w:r w:rsidRPr="00BC54C2">
        <w:rPr>
          <w:smallCaps/>
        </w:rPr>
        <w:t xml:space="preserve"> </w:t>
      </w:r>
      <w:r w:rsidRPr="00BC54C2">
        <w:rPr>
          <w:smallCaps/>
        </w:rPr>
        <w:t>Code Civ.</w:t>
      </w:r>
      <w:r w:rsidRPr="00BC54C2">
        <w:rPr>
          <w:smallCaps/>
        </w:rPr>
        <w:t xml:space="preserve"> </w:t>
      </w:r>
      <w:r w:rsidRPr="00BC54C2">
        <w:rPr>
          <w:smallCaps/>
        </w:rPr>
        <w:t>Proc</w:t>
      </w:r>
      <w:r w:rsidRPr="00BC54C2">
        <w:t>.</w:t>
      </w:r>
      <w:r w:rsidRPr="00BC54C2">
        <w:t xml:space="preserve"> </w:t>
      </w:r>
      <w:r w:rsidRPr="00BC54C2">
        <w:t>§425.16(b) (West Supp.</w:t>
      </w:r>
      <w:r w:rsidRPr="00BC54C2">
        <w:t xml:space="preserve"> </w:t>
      </w:r>
      <w:r w:rsidRPr="00BC54C2">
        <w:t>2004).</w:t>
      </w:r>
      <w:r w:rsidRPr="00BC54C2">
        <w:t xml:space="preserve"> </w:t>
      </w:r>
      <w:r w:rsidRPr="00BC54C2">
        <w:t xml:space="preserve">However, the Ninth Circuit in </w:t>
      </w:r>
      <w:r w:rsidRPr="00BC54C2">
        <w:rPr>
          <w:i/>
        </w:rPr>
        <w:t>Bosley</w:t>
      </w:r>
      <w:r w:rsidRPr="00BC54C2">
        <w:t xml:space="preserve"> noted that trademark infringement and dilution suits do not </w:t>
      </w:r>
      <w:r w:rsidRPr="00BC54C2">
        <w:rPr>
          <w:i/>
        </w:rPr>
        <w:t>necessarily</w:t>
      </w:r>
      <w:r w:rsidRPr="00BC54C2">
        <w:t xml:space="preserve"> implicate free speech issues.</w:t>
      </w:r>
      <w:r w:rsidRPr="00BC54C2">
        <w:t xml:space="preserve"> </w:t>
      </w:r>
      <w:r w:rsidRPr="00BC54C2">
        <w:rPr>
          <w:i/>
        </w:rPr>
        <w:t>Id</w:t>
      </w:r>
      <w:r w:rsidRPr="00BC54C2">
        <w:t>.</w:t>
      </w:r>
    </w:p>
  </w:footnote>
  <w:footnote w:id="62">
    <w:p w14:paraId="4F3E28A9" w14:textId="0A51368F" w:rsidR="00BC54C2" w:rsidRDefault="00BC54C2" w:rsidP="00BC54C2">
      <w:pPr>
        <w:pStyle w:val="FootnoteText"/>
      </w:pPr>
      <w:r w:rsidRPr="00BC54C2">
        <w:rPr>
          <w:rStyle w:val="FootnoteReference"/>
          <w:rFonts w:eastAsiaTheme="majorEastAsia"/>
        </w:rPr>
        <w:footnoteRef/>
      </w:r>
      <w:r w:rsidRPr="00BC54C2">
        <w:rPr>
          <w:i/>
        </w:rPr>
        <w:t>See</w:t>
      </w:r>
      <w:r w:rsidRPr="00BC54C2">
        <w:t xml:space="preserve"> Louis Vuitton Malletier, S.A.</w:t>
      </w:r>
      <w:r w:rsidRPr="00BC54C2">
        <w:t xml:space="preserve"> </w:t>
      </w:r>
      <w:r w:rsidRPr="00BC54C2">
        <w:t>v.</w:t>
      </w:r>
      <w:r w:rsidRPr="00BC54C2">
        <w:t xml:space="preserve"> </w:t>
      </w:r>
      <w:r w:rsidRPr="00BC54C2">
        <w:t>My Other Bag, Inc., 674 F.</w:t>
      </w:r>
      <w:r w:rsidRPr="00BC54C2">
        <w:t xml:space="preserve"> </w:t>
      </w:r>
      <w:proofErr w:type="spellStart"/>
      <w:r w:rsidRPr="00BC54C2">
        <w:t>App’x</w:t>
      </w:r>
      <w:proofErr w:type="spellEnd"/>
      <w:r w:rsidRPr="00BC54C2">
        <w:t xml:space="preserve"> 16, 17 (2d Cir.</w:t>
      </w:r>
      <w:r w:rsidRPr="00BC54C2">
        <w:t xml:space="preserve"> </w:t>
      </w:r>
      <w:r w:rsidRPr="00BC54C2">
        <w:t>2016) (noting that although New York law does not have an express fair use defense, a parodic use precludes finding the uses “substantially similar”);</w:t>
      </w:r>
      <w:r w:rsidRPr="00BC54C2">
        <w:t xml:space="preserve"> </w:t>
      </w:r>
      <w:r w:rsidRPr="00BC54C2">
        <w:t>McHugh Fuller Law Grp.</w:t>
      </w:r>
      <w:r w:rsidRPr="00BC54C2">
        <w:t xml:space="preserve"> </w:t>
      </w:r>
      <w:r w:rsidRPr="00BC54C2">
        <w:t>v.</w:t>
      </w:r>
      <w:r w:rsidRPr="00BC54C2">
        <w:t xml:space="preserve"> </w:t>
      </w:r>
      <w:proofErr w:type="spellStart"/>
      <w:r w:rsidRPr="00BC54C2">
        <w:t>PruittHealth</w:t>
      </w:r>
      <w:proofErr w:type="spellEnd"/>
      <w:r w:rsidRPr="00BC54C2">
        <w:t>, Inc., 300 Ga.</w:t>
      </w:r>
      <w:r w:rsidRPr="00BC54C2">
        <w:t xml:space="preserve"> </w:t>
      </w:r>
      <w:r w:rsidRPr="00BC54C2">
        <w:t xml:space="preserve">140, 148 &amp; n.4, 794 S.E.2d 150 (2016) (declining to decide whether Georgia’s dilution statute includes “an implicit fair use defense” </w:t>
      </w:r>
      <w:proofErr w:type="gramStart"/>
      <w:r w:rsidRPr="00BC54C2">
        <w:t>in light of</w:t>
      </w:r>
      <w:proofErr w:type="gramEnd"/>
      <w:r w:rsidRPr="00BC54C2">
        <w:t xml:space="preserve"> its decision—influenced by First Amendment considerations—that the use in question, which was a nominative use, was not one prohibited by the statute).</w:t>
      </w:r>
    </w:p>
  </w:footnote>
  <w:footnote w:id="63">
    <w:p w14:paraId="4873BC12" w14:textId="68A6C006" w:rsidR="00BC54C2" w:rsidRPr="006C6CD8" w:rsidRDefault="00BC54C2" w:rsidP="00BC54C2">
      <w:pPr>
        <w:pStyle w:val="FootnoteText"/>
      </w:pPr>
      <w:r w:rsidRPr="00BC54C2">
        <w:rPr>
          <w:vertAlign w:val="superscript"/>
        </w:rPr>
        <w:footnoteRef/>
      </w:r>
      <w:r w:rsidRPr="00BC54C2">
        <w:t>In fact, the precise status of the “defenses” under the TDRA is unclear.</w:t>
      </w:r>
      <w:r w:rsidRPr="00BC54C2">
        <w:t xml:space="preserve"> </w:t>
      </w:r>
      <w:r w:rsidRPr="00BC54C2">
        <w:t xml:space="preserve">The statute </w:t>
      </w:r>
      <w:proofErr w:type="gramStart"/>
      <w:r w:rsidRPr="00BC54C2">
        <w:t>actually states</w:t>
      </w:r>
      <w:proofErr w:type="gramEnd"/>
      <w:r w:rsidRPr="00BC54C2">
        <w:t xml:space="preserve"> that “the following shall not be actionable,” not that those items are defenses, and the section is labeled “Exclusions.” 15 U.S.C.</w:t>
      </w:r>
      <w:r w:rsidRPr="00BC54C2">
        <w:t xml:space="preserve"> </w:t>
      </w:r>
      <w:r w:rsidRPr="00BC54C2">
        <w:t>§1125(c)(3).</w:t>
      </w:r>
      <w:r w:rsidRPr="00BC54C2">
        <w:t xml:space="preserve"> </w:t>
      </w:r>
      <w:r w:rsidRPr="00BC54C2">
        <w:t>The 1996 and 2007 Model Bills are similarly worded.</w:t>
      </w:r>
      <w:r w:rsidRPr="00BC54C2">
        <w:t xml:space="preserve"> </w:t>
      </w:r>
      <w:r w:rsidRPr="00BC54C2">
        <w:rPr>
          <w:i/>
        </w:rPr>
        <w:t>But see</w:t>
      </w:r>
      <w:r w:rsidRPr="00BC54C2">
        <w:t xml:space="preserve"> Rosetta Stone, Inc.</w:t>
      </w:r>
      <w:r w:rsidRPr="00BC54C2">
        <w:t xml:space="preserve"> </w:t>
      </w:r>
      <w:r w:rsidRPr="00BC54C2">
        <w:t>v.</w:t>
      </w:r>
      <w:r w:rsidRPr="00BC54C2">
        <w:t xml:space="preserve"> </w:t>
      </w:r>
      <w:r w:rsidRPr="00BC54C2">
        <w:t>Google, Inc., 676 F.3d 144, 167, 102 USPQ2d 1473 (4th Cir.</w:t>
      </w:r>
      <w:r w:rsidRPr="00BC54C2">
        <w:t xml:space="preserve"> </w:t>
      </w:r>
      <w:r w:rsidRPr="00BC54C2">
        <w:t>2012) (treating the exclusions as affirmative defenses).</w:t>
      </w:r>
    </w:p>
  </w:footnote>
  <w:footnote w:id="64">
    <w:p w14:paraId="1DF70B3C" w14:textId="38A22CA4" w:rsidR="00BC54C2" w:rsidRPr="006C6CD8" w:rsidRDefault="00BC54C2" w:rsidP="00BC54C2">
      <w:pPr>
        <w:pStyle w:val="FootnoteText"/>
      </w:pPr>
      <w:r w:rsidRPr="00BC54C2">
        <w:rPr>
          <w:vertAlign w:val="superscript"/>
        </w:rPr>
        <w:footnoteRef/>
      </w:r>
      <w:r w:rsidRPr="00BC54C2">
        <w:rPr>
          <w:i/>
        </w:rPr>
        <w:t>See, e</w:t>
      </w:r>
      <w:r w:rsidRPr="00BC54C2">
        <w:t>.</w:t>
      </w:r>
      <w:r w:rsidRPr="00BC54C2">
        <w:rPr>
          <w:i/>
        </w:rPr>
        <w:t>g</w:t>
      </w:r>
      <w:r w:rsidRPr="00BC54C2">
        <w:t>., American Family Life Ins.</w:t>
      </w:r>
      <w:r w:rsidRPr="00BC54C2">
        <w:t xml:space="preserve"> </w:t>
      </w:r>
      <w:r w:rsidRPr="00BC54C2">
        <w:t>Co.</w:t>
      </w:r>
      <w:r w:rsidRPr="00BC54C2">
        <w:t xml:space="preserve"> </w:t>
      </w:r>
      <w:r w:rsidRPr="00BC54C2">
        <w:t>v.</w:t>
      </w:r>
      <w:r w:rsidRPr="00BC54C2">
        <w:t xml:space="preserve"> </w:t>
      </w:r>
      <w:r w:rsidRPr="00BC54C2">
        <w:t>Hagan, 266 F.</w:t>
      </w:r>
      <w:r w:rsidRPr="00BC54C2">
        <w:t xml:space="preserve"> </w:t>
      </w:r>
      <w:r w:rsidRPr="00BC54C2">
        <w:t>Supp.</w:t>
      </w:r>
      <w:r w:rsidRPr="00BC54C2">
        <w:t xml:space="preserve"> </w:t>
      </w:r>
      <w:r w:rsidRPr="00BC54C2">
        <w:t>2d 682, 692, 701, 64 USPQ2d 1865 (N.D.</w:t>
      </w:r>
      <w:r w:rsidRPr="00BC54C2">
        <w:t xml:space="preserve"> </w:t>
      </w:r>
      <w:r w:rsidRPr="00BC54C2">
        <w:t>Ohio 2002) (commercial use not an element under Ohio law;</w:t>
      </w:r>
      <w:r w:rsidRPr="00BC54C2">
        <w:t xml:space="preserve"> </w:t>
      </w:r>
      <w:r w:rsidRPr="00BC54C2">
        <w:t>First Amendment provides a defense under state law);</w:t>
      </w:r>
      <w:r w:rsidRPr="00BC54C2">
        <w:t xml:space="preserve"> </w:t>
      </w:r>
      <w:r w:rsidRPr="00BC54C2">
        <w:t>E.</w:t>
      </w:r>
      <w:r w:rsidRPr="00BC54C2">
        <w:t xml:space="preserve"> </w:t>
      </w:r>
      <w:r w:rsidRPr="00BC54C2">
        <w:t>&amp; J.</w:t>
      </w:r>
      <w:r w:rsidRPr="00BC54C2">
        <w:t xml:space="preserve"> </w:t>
      </w:r>
      <w:r w:rsidRPr="00BC54C2">
        <w:t>Gallo Winery v.</w:t>
      </w:r>
      <w:r w:rsidRPr="00BC54C2">
        <w:t xml:space="preserve"> </w:t>
      </w:r>
      <w:r w:rsidRPr="00BC54C2">
        <w:t>Spider Webs Ltd., 129 F.</w:t>
      </w:r>
      <w:r w:rsidRPr="00BC54C2">
        <w:t xml:space="preserve"> </w:t>
      </w:r>
      <w:r w:rsidRPr="00BC54C2">
        <w:t>Supp.</w:t>
      </w:r>
      <w:r w:rsidRPr="00BC54C2">
        <w:t xml:space="preserve"> </w:t>
      </w:r>
      <w:r w:rsidRPr="00BC54C2">
        <w:t>2d 1033, 1037 (S.D.</w:t>
      </w:r>
      <w:r w:rsidRPr="00BC54C2">
        <w:t xml:space="preserve"> </w:t>
      </w:r>
      <w:r w:rsidRPr="00BC54C2">
        <w:t>Tex.</w:t>
      </w:r>
      <w:r w:rsidRPr="00BC54C2">
        <w:t xml:space="preserve"> </w:t>
      </w:r>
      <w:r w:rsidRPr="00BC54C2">
        <w:t xml:space="preserve">2001) (Texas law does not require commercial use), </w:t>
      </w:r>
      <w:r w:rsidRPr="00BC54C2">
        <w:rPr>
          <w:i/>
        </w:rPr>
        <w:t>aff’d</w:t>
      </w:r>
      <w:r w:rsidRPr="00BC54C2">
        <w:t>, 286 F.3d 270, 62 USPQ2d 1404 (5th Cir.</w:t>
      </w:r>
      <w:r w:rsidRPr="00BC54C2">
        <w:t xml:space="preserve"> </w:t>
      </w:r>
      <w:r w:rsidRPr="00BC54C2">
        <w:t>2002) (the Fifth Circuit declined to decide this issue);</w:t>
      </w:r>
      <w:r w:rsidRPr="00BC54C2">
        <w:t xml:space="preserve"> </w:t>
      </w:r>
      <w:r w:rsidRPr="00BC54C2">
        <w:rPr>
          <w:i/>
        </w:rPr>
        <w:t>see also</w:t>
      </w:r>
      <w:r w:rsidRPr="00BC54C2">
        <w:t xml:space="preserve"> TMI, Inc.</w:t>
      </w:r>
      <w:r w:rsidRPr="00BC54C2">
        <w:t xml:space="preserve"> </w:t>
      </w:r>
      <w:r w:rsidRPr="00BC54C2">
        <w:t>v.</w:t>
      </w:r>
      <w:r w:rsidRPr="00BC54C2">
        <w:t xml:space="preserve"> </w:t>
      </w:r>
      <w:r w:rsidRPr="00BC54C2">
        <w:t>Maxwell, 368 F.3d 433, 440, 70 USPQ2d 1630 (5th Cir.</w:t>
      </w:r>
      <w:r w:rsidRPr="00BC54C2">
        <w:t xml:space="preserve"> </w:t>
      </w:r>
      <w:r w:rsidRPr="00BC54C2">
        <w:t>2004) (Texas law does not apply to commentary).</w:t>
      </w:r>
    </w:p>
  </w:footnote>
  <w:footnote w:id="65">
    <w:p w14:paraId="06AC613A" w14:textId="40975BAB" w:rsidR="00BC54C2" w:rsidRPr="006C6CD8" w:rsidRDefault="00BC54C2" w:rsidP="00BC54C2">
      <w:pPr>
        <w:pStyle w:val="FootnoteText"/>
      </w:pPr>
      <w:r w:rsidRPr="00BC54C2">
        <w:rPr>
          <w:vertAlign w:val="superscript"/>
        </w:rPr>
        <w:footnoteRef/>
      </w:r>
      <w:r w:rsidRPr="00BC54C2">
        <w:rPr>
          <w:i/>
        </w:rPr>
        <w:t>See</w:t>
      </w:r>
      <w:r w:rsidRPr="00BC54C2">
        <w:t xml:space="preserve"> Deere &amp; Co.</w:t>
      </w:r>
      <w:r w:rsidRPr="00BC54C2">
        <w:t xml:space="preserve"> </w:t>
      </w:r>
      <w:r w:rsidRPr="00BC54C2">
        <w:t>v.</w:t>
      </w:r>
      <w:r w:rsidRPr="00BC54C2">
        <w:t xml:space="preserve"> </w:t>
      </w:r>
      <w:r w:rsidRPr="00BC54C2">
        <w:t>MTD Prods., Inc., 41 F.3d 39, 32 USPQ2d 1936 (2d Cir.</w:t>
      </w:r>
      <w:r w:rsidRPr="00BC54C2">
        <w:t xml:space="preserve"> </w:t>
      </w:r>
      <w:r w:rsidRPr="00BC54C2">
        <w:t>1994).</w:t>
      </w:r>
    </w:p>
  </w:footnote>
  <w:footnote w:id="66">
    <w:p w14:paraId="6DA2BC25" w14:textId="0A206DEB" w:rsidR="00BC54C2" w:rsidRPr="00A73F95" w:rsidRDefault="00BC54C2" w:rsidP="00BC54C2">
      <w:pPr>
        <w:pStyle w:val="FootnoteText"/>
      </w:pPr>
      <w:r w:rsidRPr="00BC54C2">
        <w:rPr>
          <w:rStyle w:val="FootnoteReference"/>
          <w:rFonts w:eastAsiaTheme="majorEastAsia"/>
        </w:rPr>
        <w:footnoteRef/>
      </w:r>
      <w:r w:rsidRPr="00BC54C2">
        <w:t xml:space="preserve">In </w:t>
      </w:r>
      <w:r w:rsidRPr="00BC54C2">
        <w:rPr>
          <w:rStyle w:val="BCasenamefull"/>
        </w:rPr>
        <w:t>Jack Daniel’s Prop., Inc. v. VIP Prods. LLC</w:t>
      </w:r>
      <w:r w:rsidRPr="00BC54C2">
        <w:t>, 599 U.S.</w:t>
      </w:r>
      <w:r w:rsidRPr="00BC54C2">
        <w:t xml:space="preserve"> </w:t>
      </w:r>
      <w:r w:rsidRPr="00BC54C2">
        <w:t>140 (2023), the Court held that the noncommercial use exclusion in the TDRA does not apply when the offending use is as a trademark.</w:t>
      </w:r>
    </w:p>
  </w:footnote>
  <w:footnote w:id="67">
    <w:p w14:paraId="22102A8B" w14:textId="76E7AA97" w:rsidR="00BC54C2" w:rsidRPr="00A73F95" w:rsidRDefault="00BC54C2" w:rsidP="00BC54C2">
      <w:pPr>
        <w:pStyle w:val="FootnoteText"/>
      </w:pPr>
      <w:r w:rsidRPr="00BC54C2">
        <w:rPr>
          <w:rStyle w:val="FootnoteReference"/>
          <w:rFonts w:eastAsiaTheme="majorEastAsia"/>
        </w:rPr>
        <w:footnoteRef/>
      </w:r>
      <w:r w:rsidRPr="00BC54C2">
        <w:t>875 F.2d 994 (2d Cir.</w:t>
      </w:r>
      <w:r w:rsidRPr="00BC54C2">
        <w:t xml:space="preserve"> </w:t>
      </w:r>
      <w:r w:rsidRPr="00BC54C2">
        <w:t>1989).</w:t>
      </w:r>
    </w:p>
  </w:footnote>
  <w:footnote w:id="68">
    <w:p w14:paraId="5C309247" w14:textId="07938BF0" w:rsidR="00BC54C2" w:rsidRPr="00BC54C2" w:rsidRDefault="00BC54C2" w:rsidP="00BC54C2">
      <w:pPr>
        <w:pStyle w:val="FootnoteText"/>
      </w:pPr>
      <w:r w:rsidRPr="00BC54C2">
        <w:rPr>
          <w:rStyle w:val="FootnoteReference"/>
          <w:rFonts w:eastAsiaTheme="majorEastAsia"/>
        </w:rPr>
        <w:footnoteRef/>
      </w:r>
      <w:r w:rsidRPr="00BC54C2">
        <w:t>Hidden City Phila.</w:t>
      </w:r>
      <w:r w:rsidRPr="00BC54C2">
        <w:t xml:space="preserve"> </w:t>
      </w:r>
      <w:r w:rsidRPr="00BC54C2">
        <w:t>v.</w:t>
      </w:r>
      <w:r w:rsidRPr="00BC54C2">
        <w:t xml:space="preserve"> </w:t>
      </w:r>
      <w:r w:rsidRPr="00BC54C2">
        <w:t>ABC, Inc., 2019 WL 1003637, 2019 BL 69908 (E.D.</w:t>
      </w:r>
      <w:r w:rsidRPr="00BC54C2">
        <w:t xml:space="preserve"> </w:t>
      </w:r>
      <w:r w:rsidRPr="00BC54C2">
        <w:t>Pa.</w:t>
      </w:r>
      <w:r w:rsidRPr="00BC54C2">
        <w:t xml:space="preserve"> </w:t>
      </w:r>
      <w:r w:rsidRPr="00BC54C2">
        <w:t>Mar.</w:t>
      </w:r>
      <w:r w:rsidRPr="00BC54C2">
        <w:t xml:space="preserve"> </w:t>
      </w:r>
      <w:r w:rsidRPr="00BC54C2">
        <w:t>1, 2019).</w:t>
      </w:r>
    </w:p>
    <w:p w14:paraId="4E689C9D" w14:textId="77777777" w:rsidR="00BC54C2" w:rsidRDefault="00BC54C2" w:rsidP="00F56F8F">
      <w:pPr>
        <w:pStyle w:val="FootnoteText"/>
      </w:pPr>
    </w:p>
  </w:footnote>
  <w:footnote w:id="69">
    <w:p w14:paraId="70181250" w14:textId="09A4873E" w:rsidR="00BC54C2" w:rsidRPr="008F678C" w:rsidRDefault="00BC54C2" w:rsidP="00BC54C2">
      <w:pPr>
        <w:pStyle w:val="FootnoteText"/>
      </w:pPr>
      <w:r w:rsidRPr="00BC54C2">
        <w:rPr>
          <w:rStyle w:val="FootnoteReference"/>
          <w:rFonts w:eastAsiaTheme="majorEastAsia"/>
        </w:rPr>
        <w:footnoteRef/>
      </w:r>
      <w:r w:rsidRPr="00BC54C2">
        <w:rPr>
          <w:i/>
        </w:rPr>
        <w:t>Id</w:t>
      </w:r>
      <w:r w:rsidRPr="00BC54C2">
        <w:t>.</w:t>
      </w:r>
      <w:r w:rsidRPr="00BC54C2">
        <w:t xml:space="preserve"> </w:t>
      </w:r>
      <w:r w:rsidRPr="00BC54C2">
        <w:t>at *5.</w:t>
      </w:r>
    </w:p>
  </w:footnote>
  <w:footnote w:id="70">
    <w:p w14:paraId="52DC914D" w14:textId="76583089" w:rsidR="00BC54C2" w:rsidRPr="006C6CD8" w:rsidRDefault="00BC54C2" w:rsidP="00BC54C2">
      <w:pPr>
        <w:pStyle w:val="FootnoteText"/>
      </w:pPr>
      <w:r w:rsidRPr="00BC54C2">
        <w:rPr>
          <w:vertAlign w:val="superscript"/>
        </w:rPr>
        <w:footnoteRef/>
      </w:r>
      <w:r w:rsidRPr="00BC54C2">
        <w:rPr>
          <w:i/>
        </w:rPr>
        <w:t>See, e</w:t>
      </w:r>
      <w:r w:rsidRPr="00BC54C2">
        <w:t>.</w:t>
      </w:r>
      <w:r w:rsidRPr="00BC54C2">
        <w:rPr>
          <w:i/>
        </w:rPr>
        <w:t>g</w:t>
      </w:r>
      <w:r w:rsidRPr="00BC54C2">
        <w:t xml:space="preserve">., </w:t>
      </w:r>
      <w:proofErr w:type="spellStart"/>
      <w:r w:rsidRPr="00BC54C2">
        <w:t>Danjaq</w:t>
      </w:r>
      <w:proofErr w:type="spellEnd"/>
      <w:r w:rsidRPr="00BC54C2">
        <w:t xml:space="preserve"> L.L.C.</w:t>
      </w:r>
      <w:r w:rsidRPr="00BC54C2">
        <w:t xml:space="preserve"> </w:t>
      </w:r>
      <w:r w:rsidRPr="00BC54C2">
        <w:t>v.</w:t>
      </w:r>
      <w:r w:rsidRPr="00BC54C2">
        <w:t xml:space="preserve"> </w:t>
      </w:r>
      <w:r w:rsidRPr="00BC54C2">
        <w:t>Sony Corp., 263 F.3d 942, 59 USPQ2d 1880 (9th Cir.</w:t>
      </w:r>
      <w:r w:rsidRPr="00BC54C2">
        <w:t xml:space="preserve"> </w:t>
      </w:r>
      <w:r w:rsidRPr="00BC54C2">
        <w:t>2001) (claims of copyright infringement).</w:t>
      </w:r>
    </w:p>
  </w:footnote>
  <w:footnote w:id="71">
    <w:p w14:paraId="4968E635" w14:textId="440FC01F"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w:t>
      </w:r>
      <w:r w:rsidRPr="00BC54C2">
        <w:rPr>
          <w:rFonts w:eastAsiaTheme="minorEastAsia"/>
        </w:rPr>
        <w:t xml:space="preserve"> </w:t>
      </w:r>
      <w:r w:rsidRPr="00BC54C2">
        <w:t>Yoon v.</w:t>
      </w:r>
      <w:r w:rsidRPr="00BC54C2">
        <w:t xml:space="preserve"> </w:t>
      </w:r>
      <w:r w:rsidRPr="00BC54C2">
        <w:t>Lee, 2013 WL 12131727, at *4 (C.D.</w:t>
      </w:r>
      <w:r w:rsidRPr="00BC54C2">
        <w:t xml:space="preserve"> </w:t>
      </w:r>
      <w:r w:rsidRPr="00BC54C2">
        <w:t>Cal.</w:t>
      </w:r>
      <w:r w:rsidRPr="00BC54C2">
        <w:t xml:space="preserve"> </w:t>
      </w:r>
      <w:r w:rsidRPr="00BC54C2">
        <w:t>Feb.</w:t>
      </w:r>
      <w:r w:rsidRPr="00BC54C2">
        <w:t xml:space="preserve"> </w:t>
      </w:r>
      <w:r w:rsidRPr="00BC54C2">
        <w:t>4, 2013) (laches is a defense to dilution under California law);</w:t>
      </w:r>
      <w:r w:rsidRPr="00BC54C2">
        <w:t xml:space="preserve"> </w:t>
      </w:r>
      <w:r w:rsidRPr="00BC54C2">
        <w:t>United States Playing Card Co.</w:t>
      </w:r>
      <w:r w:rsidRPr="00BC54C2">
        <w:t xml:space="preserve"> </w:t>
      </w:r>
      <w:r w:rsidRPr="00BC54C2">
        <w:t>v.</w:t>
      </w:r>
      <w:r w:rsidRPr="00BC54C2">
        <w:t xml:space="preserve"> </w:t>
      </w:r>
      <w:r w:rsidRPr="00BC54C2">
        <w:t>Bicycle Club, 695 N.E.2d 1197, 1201–03 (Ohio Ct.</w:t>
      </w:r>
      <w:r w:rsidRPr="00BC54C2">
        <w:t xml:space="preserve"> </w:t>
      </w:r>
      <w:r w:rsidRPr="00BC54C2">
        <w:t>App.</w:t>
      </w:r>
      <w:r w:rsidRPr="00BC54C2">
        <w:t xml:space="preserve"> </w:t>
      </w:r>
      <w:r w:rsidRPr="00BC54C2">
        <w:t>1997) (using both laches and estoppel to deny a claim under Ohio law);</w:t>
      </w:r>
      <w:r w:rsidRPr="00BC54C2">
        <w:t xml:space="preserve"> </w:t>
      </w:r>
      <w:r w:rsidRPr="00BC54C2">
        <w:t>Saul Zaentz Co.</w:t>
      </w:r>
      <w:r w:rsidRPr="00BC54C2">
        <w:t xml:space="preserve"> </w:t>
      </w:r>
      <w:r w:rsidRPr="00BC54C2">
        <w:t>v.</w:t>
      </w:r>
      <w:r w:rsidRPr="00BC54C2">
        <w:t xml:space="preserve"> </w:t>
      </w:r>
      <w:r w:rsidRPr="00BC54C2">
        <w:t>Wozniak Travel Inc., 627 F.</w:t>
      </w:r>
      <w:r w:rsidRPr="00BC54C2">
        <w:t xml:space="preserve"> </w:t>
      </w:r>
      <w:r w:rsidRPr="00BC54C2">
        <w:t>Supp.</w:t>
      </w:r>
      <w:r w:rsidRPr="00BC54C2">
        <w:t xml:space="preserve"> </w:t>
      </w:r>
      <w:r w:rsidRPr="00BC54C2">
        <w:t>1096, 89 USPQ2d 1665, 1674 (N.D.</w:t>
      </w:r>
      <w:r w:rsidRPr="00BC54C2">
        <w:t xml:space="preserve"> </w:t>
      </w:r>
      <w:r w:rsidRPr="00BC54C2">
        <w:t>Cal.</w:t>
      </w:r>
      <w:r w:rsidRPr="00BC54C2">
        <w:t xml:space="preserve"> </w:t>
      </w:r>
      <w:r w:rsidRPr="00BC54C2">
        <w:t>2008) (California and federal law);</w:t>
      </w:r>
      <w:r w:rsidRPr="00BC54C2">
        <w:t xml:space="preserve"> </w:t>
      </w:r>
      <w:r w:rsidRPr="00BC54C2">
        <w:t>Amicus Commc’ns, L.P.</w:t>
      </w:r>
      <w:r w:rsidRPr="00BC54C2">
        <w:t xml:space="preserve"> </w:t>
      </w:r>
      <w:r w:rsidRPr="00BC54C2">
        <w:t>v.</w:t>
      </w:r>
      <w:r w:rsidRPr="00BC54C2">
        <w:t xml:space="preserve"> </w:t>
      </w:r>
      <w:r w:rsidRPr="00BC54C2">
        <w:t>Hewlett-Packard Co., 2000 WL 33348186, at *21 (W.D.</w:t>
      </w:r>
      <w:r w:rsidRPr="00BC54C2">
        <w:t xml:space="preserve"> </w:t>
      </w:r>
      <w:r w:rsidRPr="00BC54C2">
        <w:t>Tex.</w:t>
      </w:r>
      <w:r w:rsidRPr="00BC54C2">
        <w:t xml:space="preserve"> </w:t>
      </w:r>
      <w:r w:rsidRPr="00BC54C2">
        <w:t>Jan.</w:t>
      </w:r>
      <w:r w:rsidRPr="00BC54C2">
        <w:t xml:space="preserve"> </w:t>
      </w:r>
      <w:r w:rsidRPr="00BC54C2">
        <w:t>10, 2000) (Texas law).</w:t>
      </w:r>
    </w:p>
  </w:footnote>
  <w:footnote w:id="72">
    <w:p w14:paraId="3E785672" w14:textId="5B636E9B"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15 U.S.C.</w:t>
      </w:r>
      <w:r w:rsidRPr="00BC54C2">
        <w:t xml:space="preserve"> </w:t>
      </w:r>
      <w:r w:rsidRPr="00BC54C2">
        <w:t>§1125(c)(1);</w:t>
      </w:r>
      <w:r w:rsidRPr="00BC54C2">
        <w:t xml:space="preserve"> </w:t>
      </w:r>
      <w:r w:rsidRPr="00BC54C2">
        <w:t>2007 Model Bill §13(a).</w:t>
      </w:r>
    </w:p>
  </w:footnote>
  <w:footnote w:id="73">
    <w:p w14:paraId="0E1F1D7D" w14:textId="058028C5" w:rsidR="00BC54C2" w:rsidRPr="006C6CD8" w:rsidRDefault="00BC54C2" w:rsidP="00BC54C2">
      <w:pPr>
        <w:pStyle w:val="FootnoteText"/>
      </w:pPr>
      <w:r w:rsidRPr="00BC54C2">
        <w:rPr>
          <w:vertAlign w:val="superscript"/>
        </w:rPr>
        <w:footnoteRef/>
      </w:r>
      <w:r w:rsidRPr="00BC54C2">
        <w:rPr>
          <w:i/>
        </w:rPr>
        <w:t>Amicus Commc’ns</w:t>
      </w:r>
      <w:r w:rsidRPr="00BC54C2">
        <w:t>, 2000 WL 33348186, at *21;</w:t>
      </w:r>
      <w:r w:rsidRPr="00BC54C2">
        <w:t xml:space="preserve"> </w:t>
      </w:r>
      <w:r w:rsidRPr="00BC54C2">
        <w:rPr>
          <w:i/>
        </w:rPr>
        <w:t>United States Playing Card Co.</w:t>
      </w:r>
      <w:r w:rsidRPr="00BC54C2">
        <w:t>, 695 N.E.2d at 1201–03 (using both laches and estoppel to deny a claim under Ohio law);</w:t>
      </w:r>
      <w:r w:rsidRPr="00BC54C2">
        <w:t xml:space="preserve"> </w:t>
      </w:r>
      <w:r w:rsidRPr="00BC54C2">
        <w:rPr>
          <w:i/>
        </w:rPr>
        <w:t>see also</w:t>
      </w:r>
      <w:r w:rsidRPr="00BC54C2">
        <w:t xml:space="preserve"> Abraham v.</w:t>
      </w:r>
      <w:r w:rsidRPr="00BC54C2">
        <w:t xml:space="preserve"> </w:t>
      </w:r>
      <w:r w:rsidRPr="00BC54C2">
        <w:t>Alpha Chi Omega, 816 F.</w:t>
      </w:r>
      <w:r w:rsidRPr="00BC54C2">
        <w:t xml:space="preserve"> </w:t>
      </w:r>
      <w:r w:rsidRPr="00BC54C2">
        <w:t>Supp.</w:t>
      </w:r>
      <w:r w:rsidRPr="00BC54C2">
        <w:t xml:space="preserve"> </w:t>
      </w:r>
      <w:r w:rsidRPr="00BC54C2">
        <w:t>2d 367, 363–64 (N.D.</w:t>
      </w:r>
      <w:r w:rsidRPr="00BC54C2">
        <w:t xml:space="preserve"> </w:t>
      </w:r>
      <w:r w:rsidRPr="00BC54C2">
        <w:t>Tex.</w:t>
      </w:r>
      <w:r w:rsidRPr="00BC54C2">
        <w:t xml:space="preserve"> </w:t>
      </w:r>
      <w:r w:rsidRPr="00BC54C2">
        <w:t>2011) (relevant measuring time is from the time plaintiff knew or should have known of infringing use to the filing of the suit).</w:t>
      </w:r>
    </w:p>
  </w:footnote>
  <w:footnote w:id="74">
    <w:p w14:paraId="4A8408BE" w14:textId="1FF37EB2" w:rsidR="00BC54C2" w:rsidRPr="006C6CD8" w:rsidRDefault="00BC54C2" w:rsidP="00BC54C2">
      <w:pPr>
        <w:pStyle w:val="FootnoteText"/>
      </w:pPr>
      <w:r w:rsidRPr="00BC54C2">
        <w:rPr>
          <w:vertAlign w:val="superscript"/>
        </w:rPr>
        <w:footnoteRef/>
      </w:r>
      <w:r w:rsidRPr="00BC54C2">
        <w:t xml:space="preserve">In </w:t>
      </w:r>
      <w:proofErr w:type="spellStart"/>
      <w:r w:rsidRPr="00BC54C2">
        <w:rPr>
          <w:i/>
        </w:rPr>
        <w:t>Danjaq</w:t>
      </w:r>
      <w:proofErr w:type="spellEnd"/>
      <w:r w:rsidRPr="00BC54C2">
        <w:t>, the Ninth Circuit noted the existence of an exception to laches for “willful infringement.” 263 F.3d at 956.</w:t>
      </w:r>
      <w:r w:rsidRPr="00BC54C2">
        <w:t xml:space="preserve"> </w:t>
      </w:r>
      <w:r w:rsidRPr="00BC54C2">
        <w:t>In that case, the court applied the Copyright Act’s definition of willful infringement to the laches defense.</w:t>
      </w:r>
      <w:r w:rsidRPr="00BC54C2">
        <w:t xml:space="preserve"> </w:t>
      </w:r>
      <w:r w:rsidRPr="00BC54C2">
        <w:rPr>
          <w:i/>
        </w:rPr>
        <w:t>Id</w:t>
      </w:r>
      <w:r w:rsidRPr="00BC54C2">
        <w:t>.</w:t>
      </w:r>
      <w:r w:rsidRPr="00BC54C2">
        <w:t xml:space="preserve"> </w:t>
      </w:r>
      <w:r w:rsidRPr="00BC54C2">
        <w:t>at 957–59.</w:t>
      </w:r>
      <w:r w:rsidRPr="00BC54C2">
        <w:t xml:space="preserve"> </w:t>
      </w:r>
      <w:r w:rsidRPr="00BC54C2">
        <w:t>Precisely how that exception should apply in a dilution claim is not clear.</w:t>
      </w:r>
      <w:r w:rsidRPr="00BC54C2">
        <w:t xml:space="preserve"> </w:t>
      </w:r>
      <w:r w:rsidRPr="00BC54C2">
        <w:rPr>
          <w:i/>
        </w:rPr>
        <w:t>See</w:t>
      </w:r>
      <w:r w:rsidRPr="00BC54C2">
        <w:t xml:space="preserve"> Chapter 10, §VII.A.</w:t>
      </w:r>
    </w:p>
  </w:footnote>
  <w:footnote w:id="75">
    <w:p w14:paraId="5CD590DD" w14:textId="1D7E865C" w:rsidR="00BC54C2" w:rsidRPr="006C6CD8" w:rsidRDefault="00BC54C2" w:rsidP="00BC54C2">
      <w:pPr>
        <w:pStyle w:val="FootnoteText"/>
      </w:pPr>
      <w:r w:rsidRPr="00BC54C2">
        <w:rPr>
          <w:vertAlign w:val="superscript"/>
        </w:rPr>
        <w:footnoteRef/>
      </w:r>
      <w:r w:rsidRPr="00BC54C2">
        <w:t>U.S.</w:t>
      </w:r>
      <w:r w:rsidRPr="00BC54C2">
        <w:t xml:space="preserve"> </w:t>
      </w:r>
      <w:r w:rsidRPr="00BC54C2">
        <w:rPr>
          <w:smallCaps/>
        </w:rPr>
        <w:t>Const</w:t>
      </w:r>
      <w:r w:rsidRPr="00BC54C2">
        <w:t>.</w:t>
      </w:r>
      <w:r w:rsidRPr="00BC54C2">
        <w:t xml:space="preserve"> </w:t>
      </w:r>
      <w:r w:rsidRPr="00BC54C2">
        <w:t>art.</w:t>
      </w:r>
      <w:r w:rsidRPr="00BC54C2">
        <w:t xml:space="preserve"> </w:t>
      </w:r>
      <w:r w:rsidRPr="00BC54C2">
        <w:t>VI, cl.</w:t>
      </w:r>
      <w:r w:rsidRPr="00BC54C2">
        <w:t xml:space="preserve"> </w:t>
      </w:r>
      <w:r w:rsidRPr="00BC54C2">
        <w:t>2.</w:t>
      </w:r>
    </w:p>
  </w:footnote>
  <w:footnote w:id="76">
    <w:p w14:paraId="33C48AE1" w14:textId="31DEAAAF" w:rsidR="00BC54C2" w:rsidRPr="006C6CD8" w:rsidRDefault="00BC54C2" w:rsidP="00BC54C2">
      <w:pPr>
        <w:pStyle w:val="FootnoteText"/>
      </w:pPr>
      <w:r w:rsidRPr="00BC54C2">
        <w:rPr>
          <w:vertAlign w:val="superscript"/>
        </w:rPr>
        <w:footnoteRef/>
      </w:r>
      <w:r w:rsidRPr="00BC54C2">
        <w:rPr>
          <w:i/>
        </w:rPr>
        <w:t>See, e</w:t>
      </w:r>
      <w:r w:rsidRPr="00BC54C2">
        <w:t>.</w:t>
      </w:r>
      <w:r w:rsidRPr="00BC54C2">
        <w:rPr>
          <w:i/>
        </w:rPr>
        <w:t>g</w:t>
      </w:r>
      <w:r w:rsidRPr="00BC54C2">
        <w:t>., Gade v.</w:t>
      </w:r>
      <w:r w:rsidRPr="00BC54C2">
        <w:t xml:space="preserve"> </w:t>
      </w:r>
      <w:r w:rsidRPr="00BC54C2">
        <w:t>National Solid Wastes Mgmt.</w:t>
      </w:r>
      <w:r w:rsidRPr="00BC54C2">
        <w:t xml:space="preserve"> </w:t>
      </w:r>
      <w:proofErr w:type="spellStart"/>
      <w:r w:rsidRPr="00BC54C2">
        <w:t>Ass’n</w:t>
      </w:r>
      <w:proofErr w:type="spellEnd"/>
      <w:r w:rsidRPr="00BC54C2">
        <w:t>, 505 U.S.</w:t>
      </w:r>
      <w:r w:rsidRPr="00BC54C2">
        <w:t xml:space="preserve"> </w:t>
      </w:r>
      <w:r w:rsidRPr="00BC54C2">
        <w:t>88 (1992) (holding, 5–4, that state regulation is preempted by federal statute;</w:t>
      </w:r>
      <w:r w:rsidRPr="00BC54C2">
        <w:t xml:space="preserve"> </w:t>
      </w:r>
      <w:r w:rsidRPr="00BC54C2">
        <w:t xml:space="preserve">majority disagreed on rationale for </w:t>
      </w:r>
      <w:proofErr w:type="gramStart"/>
      <w:r w:rsidRPr="00BC54C2">
        <w:t>preemption</w:t>
      </w:r>
      <w:proofErr w:type="gramEnd"/>
      <w:r w:rsidRPr="00BC54C2">
        <w:t xml:space="preserve"> and four Justices would find no preemption).</w:t>
      </w:r>
    </w:p>
  </w:footnote>
  <w:footnote w:id="77">
    <w:p w14:paraId="70A53167" w14:textId="19F529A0" w:rsidR="00BC54C2" w:rsidRPr="006C6CD8" w:rsidRDefault="00BC54C2" w:rsidP="00BC54C2">
      <w:pPr>
        <w:pStyle w:val="FootnoteText"/>
      </w:pPr>
      <w:r w:rsidRPr="00BC54C2">
        <w:rPr>
          <w:vertAlign w:val="superscript"/>
        </w:rPr>
        <w:footnoteRef/>
      </w:r>
      <w:r w:rsidRPr="00BC54C2">
        <w:t>U.S.</w:t>
      </w:r>
      <w:r w:rsidRPr="00BC54C2">
        <w:t xml:space="preserve"> </w:t>
      </w:r>
      <w:r w:rsidRPr="00BC54C2">
        <w:rPr>
          <w:smallCaps/>
        </w:rPr>
        <w:t>Const</w:t>
      </w:r>
      <w:r w:rsidRPr="00BC54C2">
        <w:t>.</w:t>
      </w:r>
      <w:r w:rsidRPr="00BC54C2">
        <w:t xml:space="preserve"> </w:t>
      </w:r>
      <w:r w:rsidRPr="00BC54C2">
        <w:t>art.</w:t>
      </w:r>
      <w:r w:rsidRPr="00BC54C2">
        <w:t xml:space="preserve"> </w:t>
      </w:r>
      <w:r w:rsidRPr="00BC54C2">
        <w:t>I, § 8, cl.</w:t>
      </w:r>
      <w:r w:rsidRPr="00BC54C2">
        <w:t xml:space="preserve"> </w:t>
      </w:r>
      <w:r w:rsidRPr="00BC54C2">
        <w:t>8.</w:t>
      </w:r>
    </w:p>
  </w:footnote>
  <w:footnote w:id="78">
    <w:p w14:paraId="717647A3" w14:textId="4646CC0C"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cl.</w:t>
      </w:r>
      <w:r w:rsidRPr="00BC54C2">
        <w:t xml:space="preserve"> </w:t>
      </w:r>
      <w:r w:rsidRPr="00BC54C2">
        <w:t>3.</w:t>
      </w:r>
    </w:p>
  </w:footnote>
  <w:footnote w:id="79">
    <w:p w14:paraId="5B2F2FE5" w14:textId="42B5AAC5" w:rsidR="00BC54C2" w:rsidRPr="006C6CD8" w:rsidRDefault="00BC54C2" w:rsidP="00BC54C2">
      <w:pPr>
        <w:pStyle w:val="FootnoteText"/>
      </w:pPr>
      <w:r w:rsidRPr="00BC54C2">
        <w:rPr>
          <w:vertAlign w:val="superscript"/>
        </w:rPr>
        <w:footnoteRef/>
      </w:r>
      <w:r w:rsidRPr="00BC54C2">
        <w:rPr>
          <w:i/>
        </w:rPr>
        <w:t>See, e</w:t>
      </w:r>
      <w:r w:rsidRPr="00BC54C2">
        <w:t>.</w:t>
      </w:r>
      <w:r w:rsidRPr="00BC54C2">
        <w:rPr>
          <w:i/>
        </w:rPr>
        <w:t>g</w:t>
      </w:r>
      <w:r w:rsidRPr="00BC54C2">
        <w:t>., Western &amp; S.</w:t>
      </w:r>
      <w:r w:rsidRPr="00BC54C2">
        <w:t xml:space="preserve"> </w:t>
      </w:r>
      <w:r w:rsidRPr="00BC54C2">
        <w:t>Life Ins.</w:t>
      </w:r>
      <w:r w:rsidRPr="00BC54C2">
        <w:t xml:space="preserve"> </w:t>
      </w:r>
      <w:r w:rsidRPr="00BC54C2">
        <w:t>Co.</w:t>
      </w:r>
      <w:r w:rsidRPr="00BC54C2">
        <w:t xml:space="preserve"> </w:t>
      </w:r>
      <w:r w:rsidRPr="00BC54C2">
        <w:t>v.</w:t>
      </w:r>
      <w:r w:rsidRPr="00BC54C2">
        <w:t xml:space="preserve"> </w:t>
      </w:r>
      <w:r w:rsidRPr="00BC54C2">
        <w:t>State Bd.</w:t>
      </w:r>
      <w:r w:rsidRPr="00BC54C2">
        <w:t xml:space="preserve"> </w:t>
      </w:r>
      <w:r w:rsidRPr="00BC54C2">
        <w:t>of Equalization, 451 U.S.</w:t>
      </w:r>
      <w:r w:rsidRPr="00BC54C2">
        <w:t xml:space="preserve"> </w:t>
      </w:r>
      <w:r w:rsidRPr="00BC54C2">
        <w:t>648, 652 (1981).</w:t>
      </w:r>
    </w:p>
  </w:footnote>
  <w:footnote w:id="80">
    <w:p w14:paraId="16EDE92E" w14:textId="64D09132" w:rsidR="00BC54C2" w:rsidRPr="006C6CD8" w:rsidRDefault="00BC54C2" w:rsidP="00BC54C2">
      <w:pPr>
        <w:pStyle w:val="FootnoteText"/>
      </w:pPr>
      <w:r w:rsidRPr="00BC54C2">
        <w:rPr>
          <w:vertAlign w:val="superscript"/>
        </w:rPr>
        <w:footnoteRef/>
      </w:r>
      <w:r w:rsidRPr="00BC54C2">
        <w:t>Some interesting discussions of this issue were written before the enactment of the FTDA.</w:t>
      </w:r>
      <w:r w:rsidRPr="00BC54C2">
        <w:t xml:space="preserve"> </w:t>
      </w:r>
      <w:r w:rsidRPr="00BC54C2">
        <w:rPr>
          <w:i/>
        </w:rPr>
        <w:t>See generally</w:t>
      </w:r>
      <w:r w:rsidRPr="00BC54C2">
        <w:t xml:space="preserve"> Richard A.</w:t>
      </w:r>
      <w:r w:rsidRPr="00BC54C2">
        <w:t xml:space="preserve"> </w:t>
      </w:r>
      <w:r w:rsidRPr="00BC54C2">
        <w:t xml:space="preserve">De </w:t>
      </w:r>
      <w:proofErr w:type="spellStart"/>
      <w:r w:rsidRPr="00BC54C2">
        <w:t>Sevo</w:t>
      </w:r>
      <w:proofErr w:type="spellEnd"/>
      <w:r w:rsidRPr="00BC54C2">
        <w:t xml:space="preserve">, </w:t>
      </w:r>
      <w:r w:rsidRPr="00BC54C2">
        <w:rPr>
          <w:i/>
        </w:rPr>
        <w:t>Antidilution Laws:</w:t>
      </w:r>
      <w:r w:rsidRPr="00BC54C2">
        <w:rPr>
          <w:i/>
        </w:rPr>
        <w:t xml:space="preserve"> </w:t>
      </w:r>
      <w:r w:rsidRPr="00BC54C2">
        <w:rPr>
          <w:i/>
        </w:rPr>
        <w:t>the Unresolved Dilemma of Preemption under the Lanham Act</w:t>
      </w:r>
      <w:r w:rsidRPr="00BC54C2">
        <w:t xml:space="preserve">, 84 </w:t>
      </w:r>
      <w:r w:rsidRPr="00BC54C2">
        <w:rPr>
          <w:smallCaps/>
        </w:rPr>
        <w:t>Trademark Rep.</w:t>
      </w:r>
      <w:r w:rsidRPr="00BC54C2">
        <w:rPr>
          <w:smallCaps/>
        </w:rPr>
        <w:t xml:space="preserve"> </w:t>
      </w:r>
      <w:r w:rsidRPr="00BC54C2">
        <w:t>300 (1994);</w:t>
      </w:r>
      <w:r w:rsidRPr="00BC54C2">
        <w:t xml:space="preserve"> </w:t>
      </w:r>
      <w:r w:rsidRPr="00BC54C2">
        <w:t>Milton W.</w:t>
      </w:r>
      <w:r w:rsidRPr="00BC54C2">
        <w:t xml:space="preserve"> </w:t>
      </w:r>
      <w:r w:rsidRPr="00BC54C2">
        <w:t xml:space="preserve">Handler, </w:t>
      </w:r>
      <w:r w:rsidRPr="00BC54C2">
        <w:rPr>
          <w:i/>
        </w:rPr>
        <w:t>Are the State Antidilution Laws Compatible with the National Protection of Trademarks?</w:t>
      </w:r>
      <w:r w:rsidRPr="00BC54C2">
        <w:t xml:space="preserve">, 75 </w:t>
      </w:r>
      <w:r w:rsidRPr="00BC54C2">
        <w:rPr>
          <w:smallCaps/>
        </w:rPr>
        <w:t>Trademark Rep.</w:t>
      </w:r>
      <w:r w:rsidRPr="00BC54C2">
        <w:rPr>
          <w:smallCaps/>
        </w:rPr>
        <w:t xml:space="preserve"> </w:t>
      </w:r>
      <w:r w:rsidRPr="00BC54C2">
        <w:t>269 (1985);</w:t>
      </w:r>
      <w:r w:rsidRPr="00BC54C2">
        <w:t xml:space="preserve"> </w:t>
      </w:r>
      <w:r w:rsidRPr="00BC54C2">
        <w:t xml:space="preserve">Paul Heald, </w:t>
      </w:r>
      <w:r w:rsidRPr="00BC54C2">
        <w:rPr>
          <w:i/>
        </w:rPr>
        <w:t>Federal Intellectual Property Law and the Economics of Preemption</w:t>
      </w:r>
      <w:r w:rsidRPr="00BC54C2">
        <w:t xml:space="preserve">, 76 </w:t>
      </w:r>
      <w:r w:rsidRPr="00BC54C2">
        <w:rPr>
          <w:smallCaps/>
        </w:rPr>
        <w:t>Iowa L.</w:t>
      </w:r>
      <w:r w:rsidRPr="00BC54C2">
        <w:rPr>
          <w:smallCaps/>
        </w:rPr>
        <w:t xml:space="preserve"> </w:t>
      </w:r>
      <w:r w:rsidRPr="00BC54C2">
        <w:rPr>
          <w:smallCaps/>
        </w:rPr>
        <w:t>Rev.</w:t>
      </w:r>
      <w:r w:rsidRPr="00BC54C2">
        <w:rPr>
          <w:smallCaps/>
        </w:rPr>
        <w:t xml:space="preserve"> </w:t>
      </w:r>
      <w:r w:rsidRPr="00BC54C2">
        <w:t>959 (1991).</w:t>
      </w:r>
      <w:r w:rsidRPr="00BC54C2">
        <w:t xml:space="preserve"> </w:t>
      </w:r>
      <w:r w:rsidRPr="00BC54C2">
        <w:t>This author has commented briefly on this topic as well.</w:t>
      </w:r>
      <w:r w:rsidRPr="00BC54C2">
        <w:t xml:space="preserve"> </w:t>
      </w:r>
      <w:r w:rsidRPr="00BC54C2">
        <w:t>David S.</w:t>
      </w:r>
      <w:r w:rsidRPr="00BC54C2">
        <w:t xml:space="preserve"> </w:t>
      </w:r>
      <w:r w:rsidRPr="00BC54C2">
        <w:t xml:space="preserve">Welkowitz, </w:t>
      </w:r>
      <w:r w:rsidRPr="00BC54C2">
        <w:rPr>
          <w:i/>
        </w:rPr>
        <w:t>Preemption, Extraterritoriality and the Problem of State Antidilution Laws</w:t>
      </w:r>
      <w:r w:rsidRPr="00BC54C2">
        <w:t xml:space="preserve">, 67 </w:t>
      </w:r>
      <w:r w:rsidRPr="00BC54C2">
        <w:rPr>
          <w:smallCaps/>
        </w:rPr>
        <w:t>Tul.</w:t>
      </w:r>
      <w:r w:rsidRPr="00BC54C2">
        <w:rPr>
          <w:smallCaps/>
        </w:rPr>
        <w:t xml:space="preserve"> </w:t>
      </w:r>
      <w:r w:rsidRPr="00BC54C2">
        <w:rPr>
          <w:smallCaps/>
        </w:rPr>
        <w:t>L.</w:t>
      </w:r>
      <w:r w:rsidRPr="00BC54C2">
        <w:rPr>
          <w:smallCaps/>
        </w:rPr>
        <w:t xml:space="preserve"> </w:t>
      </w:r>
      <w:r w:rsidRPr="00BC54C2">
        <w:rPr>
          <w:smallCaps/>
        </w:rPr>
        <w:t>Rev.</w:t>
      </w:r>
      <w:r w:rsidRPr="00BC54C2">
        <w:rPr>
          <w:smallCaps/>
        </w:rPr>
        <w:t xml:space="preserve"> </w:t>
      </w:r>
      <w:r w:rsidRPr="00BC54C2">
        <w:t>1, 7–16 (1992).</w:t>
      </w:r>
    </w:p>
  </w:footnote>
  <w:footnote w:id="81">
    <w:p w14:paraId="6F0D9F61" w14:textId="021354CE" w:rsidR="00BC54C2" w:rsidRPr="006C6CD8" w:rsidRDefault="00BC54C2" w:rsidP="00BC54C2">
      <w:pPr>
        <w:pStyle w:val="FootnoteText"/>
      </w:pPr>
      <w:r w:rsidRPr="00BC54C2">
        <w:rPr>
          <w:vertAlign w:val="superscript"/>
        </w:rPr>
        <w:footnoteRef/>
      </w:r>
      <w:r w:rsidRPr="00BC54C2">
        <w:t>17 U.S.C.</w:t>
      </w:r>
      <w:r w:rsidRPr="00BC54C2">
        <w:t xml:space="preserve"> </w:t>
      </w:r>
      <w:r w:rsidRPr="00BC54C2">
        <w:t>§301(a) (prohibiting states from granting “legal or equitable rights that are equivalent to any of the exclusive rights within the general scope of copyright .</w:t>
      </w:r>
      <w:r w:rsidRPr="00BC54C2">
        <w:t xml:space="preserve"> </w:t>
      </w:r>
      <w:r w:rsidRPr="00BC54C2">
        <w:t>. .</w:t>
      </w:r>
      <w:r w:rsidRPr="00BC54C2">
        <w:t xml:space="preserve"> </w:t>
      </w:r>
      <w:r w:rsidRPr="00BC54C2">
        <w:t>and come within the subject matter of copyright”).</w:t>
      </w:r>
    </w:p>
  </w:footnote>
  <w:footnote w:id="82">
    <w:p w14:paraId="2D33D832" w14:textId="68975E93" w:rsidR="00BC54C2" w:rsidRPr="006C6CD8" w:rsidRDefault="00BC54C2" w:rsidP="00BC54C2">
      <w:pPr>
        <w:pStyle w:val="FootnoteText"/>
      </w:pPr>
      <w:r w:rsidRPr="00BC54C2">
        <w:rPr>
          <w:vertAlign w:val="superscript"/>
        </w:rPr>
        <w:footnoteRef/>
      </w:r>
      <w:r w:rsidRPr="00BC54C2">
        <w:t>Gade v.</w:t>
      </w:r>
      <w:r w:rsidRPr="00BC54C2">
        <w:t xml:space="preserve"> </w:t>
      </w:r>
      <w:r w:rsidRPr="00BC54C2">
        <w:t>National Solid Wastes Mgmt.</w:t>
      </w:r>
      <w:r w:rsidRPr="00BC54C2">
        <w:t xml:space="preserve"> </w:t>
      </w:r>
      <w:proofErr w:type="spellStart"/>
      <w:r w:rsidRPr="00BC54C2">
        <w:t>Ass’n</w:t>
      </w:r>
      <w:proofErr w:type="spellEnd"/>
      <w:r w:rsidRPr="00BC54C2">
        <w:t>, 505 U.S.</w:t>
      </w:r>
      <w:r w:rsidRPr="00BC54C2">
        <w:t xml:space="preserve"> </w:t>
      </w:r>
      <w:r w:rsidRPr="00BC54C2">
        <w:t>88, 98 (1992) (plurality opinion of O’Connor, J.) (citations omitted).</w:t>
      </w:r>
    </w:p>
  </w:footnote>
  <w:footnote w:id="83">
    <w:p w14:paraId="6C065FCF" w14:textId="305F2287"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Pennsylvania v.</w:t>
      </w:r>
      <w:r w:rsidRPr="00BC54C2">
        <w:t xml:space="preserve"> </w:t>
      </w:r>
      <w:r w:rsidRPr="00BC54C2">
        <w:t>Nelson, 350 U.S.</w:t>
      </w:r>
      <w:r w:rsidRPr="00BC54C2">
        <w:t xml:space="preserve"> </w:t>
      </w:r>
      <w:r w:rsidRPr="00BC54C2">
        <w:t>497, 502–04 (1956) (federal statute preempted the field of sedition against the United States).</w:t>
      </w:r>
      <w:r w:rsidRPr="00BC54C2">
        <w:t xml:space="preserve"> </w:t>
      </w:r>
      <w:r w:rsidRPr="00BC54C2">
        <w:t>Professor Laurence Tribe has posited a different set of preemption categories:</w:t>
      </w:r>
      <w:r w:rsidRPr="00BC54C2">
        <w:t xml:space="preserve"> </w:t>
      </w:r>
      <w:r w:rsidRPr="00BC54C2">
        <w:t xml:space="preserve">“express preemption,” “implied preemption,” and “conflict preemption.” 1 </w:t>
      </w:r>
      <w:r w:rsidRPr="00BC54C2">
        <w:rPr>
          <w:smallCaps/>
        </w:rPr>
        <w:t>Laurence H.</w:t>
      </w:r>
      <w:r w:rsidRPr="00BC54C2">
        <w:rPr>
          <w:smallCaps/>
        </w:rPr>
        <w:t xml:space="preserve"> </w:t>
      </w:r>
      <w:r w:rsidRPr="00BC54C2">
        <w:rPr>
          <w:smallCaps/>
        </w:rPr>
        <w:t>Tribe, American Constitutional Law</w:t>
      </w:r>
      <w:r w:rsidRPr="00BC54C2">
        <w:t xml:space="preserve"> §6-28, at 1176–77 (3d ed.</w:t>
      </w:r>
      <w:r w:rsidRPr="00BC54C2">
        <w:t xml:space="preserve"> </w:t>
      </w:r>
      <w:r w:rsidRPr="00BC54C2">
        <w:t>2000).</w:t>
      </w:r>
      <w:r w:rsidRPr="00BC54C2">
        <w:t xml:space="preserve"> </w:t>
      </w:r>
      <w:r w:rsidRPr="00BC54C2">
        <w:t>He believes that field preemption can occur in any of those three categories.</w:t>
      </w:r>
      <w:r w:rsidRPr="00BC54C2">
        <w:t xml:space="preserve"> </w:t>
      </w:r>
      <w:r w:rsidRPr="00BC54C2">
        <w:rPr>
          <w:i/>
        </w:rPr>
        <w:t>Id</w:t>
      </w:r>
      <w:r w:rsidRPr="00BC54C2">
        <w:t>.</w:t>
      </w:r>
      <w:r w:rsidRPr="00BC54C2">
        <w:t xml:space="preserve"> </w:t>
      </w:r>
      <w:r w:rsidRPr="00BC54C2">
        <w:t>at 1177.</w:t>
      </w:r>
    </w:p>
  </w:footnote>
  <w:footnote w:id="84">
    <w:p w14:paraId="1C6D9552" w14:textId="4D5A704B"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Free v.</w:t>
      </w:r>
      <w:r w:rsidRPr="00BC54C2">
        <w:t xml:space="preserve"> </w:t>
      </w:r>
      <w:r w:rsidRPr="00BC54C2">
        <w:t>Bland, 369 U.S.</w:t>
      </w:r>
      <w:r w:rsidRPr="00BC54C2">
        <w:t xml:space="preserve"> </w:t>
      </w:r>
      <w:r w:rsidRPr="00BC54C2">
        <w:t>663, 670 (1962) (federal regulations regarding co-ownership of U.S.</w:t>
      </w:r>
      <w:r w:rsidRPr="00BC54C2">
        <w:t xml:space="preserve"> </w:t>
      </w:r>
      <w:r w:rsidRPr="00BC54C2">
        <w:t>savings bonds preempt Texas community property laws).</w:t>
      </w:r>
    </w:p>
  </w:footnote>
  <w:footnote w:id="85">
    <w:p w14:paraId="4E56A381" w14:textId="45C9CFF1" w:rsidR="00BC54C2" w:rsidRPr="006C6CD8" w:rsidRDefault="00BC54C2" w:rsidP="00BC54C2">
      <w:pPr>
        <w:pStyle w:val="FootnoteText"/>
      </w:pPr>
      <w:r w:rsidRPr="00BC54C2">
        <w:rPr>
          <w:vertAlign w:val="superscript"/>
        </w:rPr>
        <w:footnoteRef/>
      </w:r>
      <w:r w:rsidRPr="00BC54C2">
        <w:t>Hines v.</w:t>
      </w:r>
      <w:r w:rsidRPr="00BC54C2">
        <w:t xml:space="preserve"> </w:t>
      </w:r>
      <w:r w:rsidRPr="00BC54C2">
        <w:t>Davidowitz, 312 U.S.</w:t>
      </w:r>
      <w:r w:rsidRPr="00BC54C2">
        <w:t xml:space="preserve"> </w:t>
      </w:r>
      <w:r w:rsidRPr="00BC54C2">
        <w:t>52, 67 (1941).</w:t>
      </w:r>
    </w:p>
  </w:footnote>
  <w:footnote w:id="86">
    <w:p w14:paraId="24B83B66" w14:textId="00BDB2EA" w:rsidR="00BC54C2" w:rsidRPr="006C6CD8" w:rsidRDefault="00BC54C2" w:rsidP="00BC54C2">
      <w:pPr>
        <w:pStyle w:val="FootnoteText"/>
      </w:pPr>
      <w:r w:rsidRPr="00BC54C2">
        <w:rPr>
          <w:vertAlign w:val="superscript"/>
        </w:rPr>
        <w:footnoteRef/>
      </w:r>
      <w:r w:rsidRPr="00BC54C2">
        <w:t>Maryland v.</w:t>
      </w:r>
      <w:r w:rsidRPr="00BC54C2">
        <w:t xml:space="preserve"> </w:t>
      </w:r>
      <w:r w:rsidRPr="00BC54C2">
        <w:t>Louisiana, 451 U.S.</w:t>
      </w:r>
      <w:r w:rsidRPr="00BC54C2">
        <w:t xml:space="preserve"> </w:t>
      </w:r>
      <w:r w:rsidRPr="00BC54C2">
        <w:t>725, 746 (1981).</w:t>
      </w:r>
    </w:p>
  </w:footnote>
  <w:footnote w:id="87">
    <w:p w14:paraId="18B4AD75" w14:textId="16AA4BA4" w:rsidR="00BC54C2" w:rsidRPr="006C6CD8" w:rsidRDefault="00BC54C2" w:rsidP="00BC54C2">
      <w:pPr>
        <w:pStyle w:val="FootnoteText"/>
      </w:pPr>
      <w:r w:rsidRPr="00BC54C2">
        <w:rPr>
          <w:vertAlign w:val="superscript"/>
        </w:rPr>
        <w:footnoteRef/>
      </w:r>
      <w:r w:rsidRPr="00BC54C2">
        <w:rPr>
          <w:i/>
        </w:rPr>
        <w:t>National Solid Wastes Mgmt</w:t>
      </w:r>
      <w:r w:rsidRPr="00BC54C2">
        <w:t>.</w:t>
      </w:r>
      <w:r w:rsidRPr="00BC54C2">
        <w:t xml:space="preserve"> </w:t>
      </w:r>
      <w:proofErr w:type="spellStart"/>
      <w:r w:rsidRPr="00BC54C2">
        <w:rPr>
          <w:i/>
        </w:rPr>
        <w:t>Ass’n</w:t>
      </w:r>
      <w:proofErr w:type="spellEnd"/>
      <w:r w:rsidRPr="00BC54C2">
        <w:t>, 505 U.S.</w:t>
      </w:r>
      <w:r w:rsidRPr="00BC54C2">
        <w:t xml:space="preserve"> </w:t>
      </w:r>
      <w:r w:rsidRPr="00BC54C2">
        <w:t>at 98 (plurality opinion of O’Connor, J.).</w:t>
      </w:r>
    </w:p>
  </w:footnote>
  <w:footnote w:id="88">
    <w:p w14:paraId="304FEC31" w14:textId="4CBC5615" w:rsidR="00BC54C2" w:rsidRPr="006C6CD8" w:rsidRDefault="00BC54C2" w:rsidP="00BC54C2">
      <w:pPr>
        <w:pStyle w:val="FootnoteText"/>
      </w:pPr>
      <w:r w:rsidRPr="00BC54C2">
        <w:rPr>
          <w:vertAlign w:val="superscript"/>
        </w:rPr>
        <w:footnoteRef/>
      </w:r>
      <w:r w:rsidRPr="00BC54C2">
        <w:rPr>
          <w:i/>
        </w:rPr>
        <w:t xml:space="preserve">See </w:t>
      </w:r>
      <w:r w:rsidRPr="00BC54C2">
        <w:t>Richard A.</w:t>
      </w:r>
      <w:r w:rsidRPr="00BC54C2">
        <w:t xml:space="preserve"> </w:t>
      </w:r>
      <w:r w:rsidRPr="00BC54C2">
        <w:t xml:space="preserve">De </w:t>
      </w:r>
      <w:proofErr w:type="spellStart"/>
      <w:r w:rsidRPr="00BC54C2">
        <w:t>Sevo</w:t>
      </w:r>
      <w:proofErr w:type="spellEnd"/>
      <w:r w:rsidRPr="00BC54C2">
        <w:t xml:space="preserve">, </w:t>
      </w:r>
      <w:r w:rsidRPr="00BC54C2">
        <w:rPr>
          <w:i/>
        </w:rPr>
        <w:t>Antidilution Laws:</w:t>
      </w:r>
      <w:r w:rsidRPr="00BC54C2">
        <w:rPr>
          <w:i/>
        </w:rPr>
        <w:t xml:space="preserve"> </w:t>
      </w:r>
      <w:r w:rsidRPr="00BC54C2">
        <w:rPr>
          <w:i/>
        </w:rPr>
        <w:t>the Unresolved Dilemma of Preemption under the Lanham Act</w:t>
      </w:r>
      <w:r w:rsidRPr="00BC54C2">
        <w:t xml:space="preserve">,84 </w:t>
      </w:r>
      <w:r w:rsidRPr="00BC54C2">
        <w:rPr>
          <w:smallCaps/>
        </w:rPr>
        <w:t>Trademark Rep.</w:t>
      </w:r>
      <w:r w:rsidRPr="00BC54C2">
        <w:rPr>
          <w:smallCaps/>
        </w:rPr>
        <w:t xml:space="preserve"> </w:t>
      </w:r>
      <w:r w:rsidRPr="00BC54C2">
        <w:t>300, 300 &amp; n.6 (1994) (citing articles).</w:t>
      </w:r>
    </w:p>
  </w:footnote>
  <w:footnote w:id="89">
    <w:p w14:paraId="75090083" w14:textId="3904A2DA" w:rsidR="00BC54C2" w:rsidRPr="006C6CD8" w:rsidRDefault="00BC54C2" w:rsidP="00BC54C2">
      <w:pPr>
        <w:pStyle w:val="FootnoteText"/>
      </w:pPr>
      <w:r w:rsidRPr="00BC54C2">
        <w:rPr>
          <w:vertAlign w:val="superscript"/>
        </w:rPr>
        <w:footnoteRef/>
      </w:r>
      <w:r w:rsidRPr="00BC54C2">
        <w:rPr>
          <w:i/>
        </w:rPr>
        <w:t xml:space="preserve">Compare </w:t>
      </w:r>
      <w:r w:rsidRPr="00BC54C2">
        <w:t>Nikon, Inc.</w:t>
      </w:r>
      <w:r w:rsidRPr="00BC54C2">
        <w:t xml:space="preserve"> </w:t>
      </w:r>
      <w:r w:rsidRPr="00BC54C2">
        <w:t>v.</w:t>
      </w:r>
      <w:r w:rsidRPr="00BC54C2">
        <w:t xml:space="preserve"> </w:t>
      </w:r>
      <w:r w:rsidRPr="00BC54C2">
        <w:t>Ikon Corp., 987 F.2d 91, 96, 25 USPQ2d 2021 (2d Cir.</w:t>
      </w:r>
      <w:r w:rsidRPr="00BC54C2">
        <w:t xml:space="preserve"> </w:t>
      </w:r>
      <w:r w:rsidRPr="00BC54C2">
        <w:t>1993) (state laws not preempted by Lanham Act);</w:t>
      </w:r>
      <w:r w:rsidRPr="00BC54C2">
        <w:t xml:space="preserve"> </w:t>
      </w:r>
      <w:r w:rsidRPr="00BC54C2">
        <w:t>Golden Door, Inc.</w:t>
      </w:r>
      <w:r w:rsidRPr="00BC54C2">
        <w:t xml:space="preserve"> </w:t>
      </w:r>
      <w:r w:rsidRPr="00BC54C2">
        <w:t>v.</w:t>
      </w:r>
      <w:r w:rsidRPr="00BC54C2">
        <w:t xml:space="preserve"> </w:t>
      </w:r>
      <w:r w:rsidRPr="00BC54C2">
        <w:t>Odisho, 646 F.2d 347, 351–52, 208 USPQ 638 (9th Cir.</w:t>
      </w:r>
      <w:r w:rsidRPr="00BC54C2">
        <w:t xml:space="preserve"> </w:t>
      </w:r>
      <w:r w:rsidRPr="00BC54C2">
        <w:t>1980) (same);</w:t>
      </w:r>
      <w:r w:rsidRPr="00BC54C2">
        <w:t xml:space="preserve"> </w:t>
      </w:r>
      <w:proofErr w:type="spellStart"/>
      <w:r w:rsidRPr="00BC54C2">
        <w:t>Plasticolor</w:t>
      </w:r>
      <w:proofErr w:type="spellEnd"/>
      <w:r w:rsidRPr="00BC54C2">
        <w:t xml:space="preserve"> Molded Prods.</w:t>
      </w:r>
      <w:r w:rsidRPr="00BC54C2">
        <w:t xml:space="preserve"> </w:t>
      </w:r>
      <w:r w:rsidRPr="00BC54C2">
        <w:t>v.</w:t>
      </w:r>
      <w:r w:rsidRPr="00BC54C2">
        <w:t xml:space="preserve"> </w:t>
      </w:r>
      <w:r w:rsidRPr="00BC54C2">
        <w:t>Ford Motor Co., 713 F.</w:t>
      </w:r>
      <w:r w:rsidRPr="00BC54C2">
        <w:t xml:space="preserve"> </w:t>
      </w:r>
      <w:r w:rsidRPr="00BC54C2">
        <w:t>Supp.</w:t>
      </w:r>
      <w:r w:rsidRPr="00BC54C2">
        <w:t xml:space="preserve"> </w:t>
      </w:r>
      <w:r w:rsidRPr="00BC54C2">
        <w:t>1329, 1344–46, 11 USPQ2d 1023 (C.D.</w:t>
      </w:r>
      <w:r w:rsidRPr="00BC54C2">
        <w:t xml:space="preserve"> </w:t>
      </w:r>
      <w:r w:rsidRPr="00BC54C2">
        <w:t>Cal.</w:t>
      </w:r>
      <w:r w:rsidRPr="00BC54C2">
        <w:t xml:space="preserve"> </w:t>
      </w:r>
      <w:r w:rsidRPr="00BC54C2">
        <w:t xml:space="preserve">1989) (same), </w:t>
      </w:r>
      <w:r w:rsidRPr="00BC54C2">
        <w:rPr>
          <w:i/>
        </w:rPr>
        <w:t>vacated pursuant to consent judgment</w:t>
      </w:r>
      <w:r w:rsidRPr="00BC54C2">
        <w:t>, 767 F.</w:t>
      </w:r>
      <w:r w:rsidRPr="00BC54C2">
        <w:t xml:space="preserve"> </w:t>
      </w:r>
      <w:r w:rsidRPr="00BC54C2">
        <w:t>Supp.</w:t>
      </w:r>
      <w:r w:rsidRPr="00BC54C2">
        <w:t xml:space="preserve"> </w:t>
      </w:r>
      <w:r w:rsidRPr="00BC54C2">
        <w:t>1036, 18 USPQ2d 1975 (C.D.</w:t>
      </w:r>
      <w:r w:rsidRPr="00BC54C2">
        <w:t xml:space="preserve"> </w:t>
      </w:r>
      <w:r w:rsidRPr="00BC54C2">
        <w:t>Cal.</w:t>
      </w:r>
      <w:r w:rsidRPr="00BC54C2">
        <w:t xml:space="preserve"> </w:t>
      </w:r>
      <w:r w:rsidRPr="00BC54C2">
        <w:t xml:space="preserve">1991), </w:t>
      </w:r>
      <w:r w:rsidRPr="00BC54C2">
        <w:rPr>
          <w:i/>
        </w:rPr>
        <w:t>with</w:t>
      </w:r>
      <w:r w:rsidRPr="00BC54C2">
        <w:t xml:space="preserve"> U.S.</w:t>
      </w:r>
      <w:r w:rsidRPr="00BC54C2">
        <w:t xml:space="preserve"> </w:t>
      </w:r>
      <w:r w:rsidRPr="00BC54C2">
        <w:t>Jaycees v.</w:t>
      </w:r>
      <w:r w:rsidRPr="00BC54C2">
        <w:t xml:space="preserve"> </w:t>
      </w:r>
      <w:r w:rsidRPr="00BC54C2">
        <w:t>Commodities Magazine, Inc., 661 F.</w:t>
      </w:r>
      <w:r w:rsidRPr="00BC54C2">
        <w:t xml:space="preserve"> </w:t>
      </w:r>
      <w:r w:rsidRPr="00BC54C2">
        <w:t>Supp.</w:t>
      </w:r>
      <w:r w:rsidRPr="00BC54C2">
        <w:t xml:space="preserve"> </w:t>
      </w:r>
      <w:r w:rsidRPr="00BC54C2">
        <w:t>1360, 1366–68, 2 USPQ2d 1119 (N.D.</w:t>
      </w:r>
      <w:r w:rsidRPr="00BC54C2">
        <w:t xml:space="preserve"> </w:t>
      </w:r>
      <w:r w:rsidRPr="00BC54C2">
        <w:t>Iowa 1987) (Lanham Act preempts state dilution laws).</w:t>
      </w:r>
      <w:r w:rsidRPr="00BC54C2">
        <w:t xml:space="preserve"> </w:t>
      </w:r>
      <w:r w:rsidRPr="00BC54C2">
        <w:rPr>
          <w:i/>
        </w:rPr>
        <w:t>See also</w:t>
      </w:r>
      <w:r w:rsidRPr="00BC54C2">
        <w:t xml:space="preserve"> Escada AG v.</w:t>
      </w:r>
      <w:r w:rsidRPr="00BC54C2">
        <w:t xml:space="preserve"> </w:t>
      </w:r>
      <w:r w:rsidRPr="00BC54C2">
        <w:t>Limited, Inc., 810 F.</w:t>
      </w:r>
      <w:r w:rsidRPr="00BC54C2">
        <w:t xml:space="preserve"> </w:t>
      </w:r>
      <w:r w:rsidRPr="00BC54C2">
        <w:t>Supp.</w:t>
      </w:r>
      <w:r w:rsidRPr="00BC54C2">
        <w:t xml:space="preserve"> </w:t>
      </w:r>
      <w:r w:rsidRPr="00BC54C2">
        <w:t>571, 573–74, 25 USPQ2d 1970 (S.D.N.Y.</w:t>
      </w:r>
      <w:r w:rsidRPr="00BC54C2">
        <w:t xml:space="preserve"> </w:t>
      </w:r>
      <w:r w:rsidRPr="00BC54C2">
        <w:t>1993) (protection for product configurations under state dilution laws preempted by patent laws).</w:t>
      </w:r>
    </w:p>
  </w:footnote>
  <w:footnote w:id="90">
    <w:p w14:paraId="345A1F4B" w14:textId="0106D699" w:rsidR="00BC54C2" w:rsidRPr="006C6CD8" w:rsidRDefault="00BC54C2" w:rsidP="00BC54C2">
      <w:pPr>
        <w:pStyle w:val="FootnoteText"/>
      </w:pPr>
      <w:r w:rsidRPr="00BC54C2">
        <w:rPr>
          <w:vertAlign w:val="superscript"/>
        </w:rPr>
        <w:footnoteRef/>
      </w:r>
      <w:r w:rsidRPr="00BC54C2">
        <w:t>15 U.S.C.</w:t>
      </w:r>
      <w:r w:rsidRPr="00BC54C2">
        <w:t xml:space="preserve"> </w:t>
      </w:r>
      <w:r w:rsidRPr="00BC54C2">
        <w:t>§1125(c)(6) (barring state dilution claims against a federally registered mark).</w:t>
      </w:r>
    </w:p>
  </w:footnote>
  <w:footnote w:id="91">
    <w:p w14:paraId="3D3F9E24" w14:textId="703F3094" w:rsidR="00BC54C2" w:rsidRPr="006C6CD8" w:rsidRDefault="00BC54C2" w:rsidP="00BC54C2">
      <w:pPr>
        <w:pStyle w:val="FootnoteText"/>
      </w:pPr>
      <w:r w:rsidRPr="00BC54C2">
        <w:rPr>
          <w:vertAlign w:val="superscript"/>
        </w:rPr>
        <w:footnoteRef/>
      </w:r>
      <w:r w:rsidRPr="00BC54C2">
        <w:rPr>
          <w:smallCaps/>
        </w:rPr>
        <w:t>H.R.</w:t>
      </w:r>
      <w:r w:rsidRPr="00BC54C2">
        <w:rPr>
          <w:smallCaps/>
        </w:rPr>
        <w:t xml:space="preserve"> </w:t>
      </w:r>
      <w:r w:rsidRPr="00BC54C2">
        <w:rPr>
          <w:smallCaps/>
        </w:rPr>
        <w:t>Rep.</w:t>
      </w:r>
      <w:r w:rsidRPr="00BC54C2">
        <w:rPr>
          <w:smallCaps/>
        </w:rPr>
        <w:t xml:space="preserve"> </w:t>
      </w:r>
      <w:r w:rsidRPr="00BC54C2">
        <w:rPr>
          <w:smallCaps/>
        </w:rPr>
        <w:t>No.</w:t>
      </w:r>
      <w:r w:rsidRPr="00BC54C2">
        <w:rPr>
          <w:smallCaps/>
        </w:rPr>
        <w:t xml:space="preserve"> </w:t>
      </w:r>
      <w:r w:rsidRPr="00BC54C2">
        <w:t xml:space="preserve">104-374, at 4 (1995), </w:t>
      </w:r>
      <w:r w:rsidRPr="00BC54C2">
        <w:rPr>
          <w:i/>
        </w:rPr>
        <w:t xml:space="preserve">reprinted in </w:t>
      </w:r>
      <w:r w:rsidRPr="00BC54C2">
        <w:t>1995 U.S.C.C.A.N.</w:t>
      </w:r>
      <w:r w:rsidRPr="00BC54C2">
        <w:t xml:space="preserve"> </w:t>
      </w:r>
      <w:r w:rsidRPr="00BC54C2">
        <w:t>1029, 1031 (Nov.</w:t>
      </w:r>
      <w:r w:rsidRPr="00BC54C2">
        <w:t xml:space="preserve"> </w:t>
      </w:r>
      <w:r w:rsidRPr="00BC54C2">
        <w:t>30, 1995).</w:t>
      </w:r>
      <w:r w:rsidRPr="00BC54C2">
        <w:t xml:space="preserve"> </w:t>
      </w:r>
      <w:r w:rsidRPr="00BC54C2">
        <w:t>The report noted that federal and state trademark laws have coexisted for a long time and Congress did not intend the FTDA to change that.</w:t>
      </w:r>
    </w:p>
  </w:footnote>
  <w:footnote w:id="92">
    <w:p w14:paraId="78CA92E5" w14:textId="4CBA23FD" w:rsidR="00BC54C2" w:rsidRPr="00BC54C2" w:rsidRDefault="00BC54C2" w:rsidP="00BC54C2">
      <w:pPr>
        <w:pStyle w:val="FootnoteText"/>
      </w:pPr>
      <w:r w:rsidRPr="00BC54C2">
        <w:rPr>
          <w:vertAlign w:val="superscript"/>
        </w:rPr>
        <w:footnoteRef/>
      </w:r>
      <w:r w:rsidRPr="00BC54C2">
        <w:t>The statute provides as follows:</w:t>
      </w:r>
    </w:p>
    <w:p w14:paraId="0E725481" w14:textId="4E94B7C0" w:rsidR="00BC54C2" w:rsidRPr="00BC54C2" w:rsidRDefault="00BC54C2" w:rsidP="00BC54C2">
      <w:pPr>
        <w:pStyle w:val="BQuotelong"/>
      </w:pPr>
      <w:r w:rsidRPr="00BC54C2">
        <w:t>The ownership by a person of a valid registration under the Act of March 3, 1881, or the Act of February 20, 1905, or on the principal register under this chapter shall be a complete bar to an action against that person, with respect to that mark, that—</w:t>
      </w:r>
    </w:p>
    <w:p w14:paraId="53208F56" w14:textId="3A5A1AAA" w:rsidR="00BC54C2" w:rsidRPr="00BC54C2" w:rsidRDefault="00BC54C2" w:rsidP="00BC54C2">
      <w:pPr>
        <w:pStyle w:val="BQuotelong"/>
      </w:pPr>
      <w:r w:rsidRPr="00BC54C2">
        <w:t>(A) is brought by another person under the common law or a statute of a State;</w:t>
      </w:r>
      <w:r w:rsidRPr="00BC54C2">
        <w:t xml:space="preserve"> </w:t>
      </w:r>
      <w:r w:rsidRPr="00BC54C2">
        <w:t>and</w:t>
      </w:r>
    </w:p>
    <w:p w14:paraId="2327B21B" w14:textId="2DBDC466" w:rsidR="00BC54C2" w:rsidRPr="00BC54C2" w:rsidRDefault="00BC54C2" w:rsidP="00BC54C2">
      <w:pPr>
        <w:pStyle w:val="BQuotelong"/>
      </w:pPr>
      <w:r w:rsidRPr="00BC54C2">
        <w:t>(B)(</w:t>
      </w:r>
      <w:proofErr w:type="spellStart"/>
      <w:r w:rsidRPr="00BC54C2">
        <w:t>i</w:t>
      </w:r>
      <w:proofErr w:type="spellEnd"/>
      <w:r w:rsidRPr="00BC54C2">
        <w:t xml:space="preserve">) seeks to prevent dilution by blurring or dilution by </w:t>
      </w:r>
      <w:proofErr w:type="spellStart"/>
      <w:r w:rsidRPr="00BC54C2">
        <w:t>tarnishment</w:t>
      </w:r>
      <w:proofErr w:type="spellEnd"/>
      <w:r w:rsidRPr="00BC54C2">
        <w:t>;</w:t>
      </w:r>
      <w:r w:rsidRPr="00BC54C2">
        <w:t xml:space="preserve"> </w:t>
      </w:r>
      <w:r w:rsidRPr="00BC54C2">
        <w:t>or</w:t>
      </w:r>
    </w:p>
    <w:p w14:paraId="44E883CF" w14:textId="64245252" w:rsidR="00BC54C2" w:rsidRPr="00BC54C2" w:rsidRDefault="00BC54C2" w:rsidP="00BC54C2">
      <w:pPr>
        <w:pStyle w:val="BQuotelong"/>
      </w:pPr>
      <w:r w:rsidRPr="00BC54C2">
        <w:t>(ii) asserts any claim of actual or likely damage or harm to the distinctiveness or reputation of a mark, label, or form of advertisement.</w:t>
      </w:r>
    </w:p>
    <w:p w14:paraId="27157969" w14:textId="77777777" w:rsidR="00BC54C2" w:rsidRPr="006C6CD8" w:rsidRDefault="00BC54C2" w:rsidP="00BC54C2">
      <w:pPr>
        <w:pStyle w:val="FootnoteText"/>
      </w:pPr>
      <w:r w:rsidRPr="00BC54C2">
        <w:t>15 U.S.C.</w:t>
      </w:r>
      <w:r w:rsidRPr="00BC54C2">
        <w:t xml:space="preserve"> </w:t>
      </w:r>
      <w:r w:rsidRPr="00BC54C2">
        <w:t>§1125(c)(6).</w:t>
      </w:r>
      <w:r w:rsidRPr="00BC54C2">
        <w:t xml:space="preserve"> </w:t>
      </w:r>
      <w:r w:rsidRPr="00BC54C2">
        <w:t>Marks registered on the supplemental register, which are ordinarily descriptive marks and therefore presumptively weak, are not covered by this provision.</w:t>
      </w:r>
    </w:p>
  </w:footnote>
  <w:footnote w:id="93">
    <w:p w14:paraId="0C230682" w14:textId="5616C1CB" w:rsidR="00BC54C2" w:rsidRPr="00BC54C2" w:rsidRDefault="00BC54C2" w:rsidP="00BC54C2">
      <w:pPr>
        <w:pStyle w:val="FootnoteText"/>
      </w:pPr>
      <w:r w:rsidRPr="00BC54C2">
        <w:rPr>
          <w:vertAlign w:val="superscript"/>
        </w:rPr>
        <w:footnoteRef/>
      </w:r>
      <w:r w:rsidRPr="00BC54C2">
        <w:t>Originally Section 43(c)(3), the FTDA provision was as follows:</w:t>
      </w:r>
    </w:p>
    <w:p w14:paraId="36BD5B6E" w14:textId="607708C0" w:rsidR="00BC54C2" w:rsidRPr="006C6CD8" w:rsidRDefault="00BC54C2" w:rsidP="00BC54C2">
      <w:pPr>
        <w:pStyle w:val="BQuotelong"/>
      </w:pPr>
      <w:r w:rsidRPr="00BC54C2">
        <w:t>The ownership by a person of a valid registration under the Act of March 3, 1881, or the Act of February 20, 1905, or on the principal register shall be a complete bar to an action against that person, with respect to that mark, that is brought by another person under the common law or a statute of a State and that seeks to prevent dilution of the distinctiveness of a mark, label, or form of advertisement.</w:t>
      </w:r>
    </w:p>
  </w:footnote>
  <w:footnote w:id="94">
    <w:p w14:paraId="3B0FDCF6" w14:textId="42E692DA" w:rsidR="00BC54C2" w:rsidRPr="006C6CD8" w:rsidRDefault="00BC54C2" w:rsidP="00BC54C2">
      <w:pPr>
        <w:pStyle w:val="FootnoteText"/>
      </w:pPr>
      <w:r w:rsidRPr="00BC54C2">
        <w:rPr>
          <w:vertAlign w:val="superscript"/>
        </w:rPr>
        <w:footnoteRef/>
      </w:r>
      <w:r w:rsidRPr="00BC54C2">
        <w:t>See Chapter 10, §V, for further discussion of this issue, particularly the effect of the changes in the wording of the defense brought about by the TDRA.</w:t>
      </w:r>
      <w:r w:rsidRPr="00BC54C2">
        <w:t xml:space="preserve"> </w:t>
      </w:r>
      <w:r w:rsidRPr="00BC54C2">
        <w:t>See Chapter 9, §II.B.2 and 3, for a discussion of the legislative history.</w:t>
      </w:r>
    </w:p>
  </w:footnote>
  <w:footnote w:id="95">
    <w:p w14:paraId="25743A20" w14:textId="7A66A3EF" w:rsidR="00BC54C2" w:rsidRPr="006C6CD8" w:rsidRDefault="00BC54C2" w:rsidP="00BC54C2">
      <w:pPr>
        <w:pStyle w:val="FootnoteText"/>
      </w:pPr>
      <w:r w:rsidRPr="00BC54C2">
        <w:rPr>
          <w:vertAlign w:val="superscript"/>
        </w:rPr>
        <w:footnoteRef/>
      </w:r>
      <w:r w:rsidRPr="00BC54C2">
        <w:t>Lanham Act §43(c)(6)(A)(ii), 15 U.S.C.</w:t>
      </w:r>
      <w:r w:rsidRPr="00BC54C2">
        <w:t xml:space="preserve"> </w:t>
      </w:r>
      <w:r w:rsidRPr="00BC54C2">
        <w:t>§1125(c)(6)(A)(ii).</w:t>
      </w:r>
    </w:p>
  </w:footnote>
  <w:footnote w:id="96">
    <w:p w14:paraId="549E11AA" w14:textId="47FD8BB0"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§43(c)(2)(C), 15 U.S.C.</w:t>
      </w:r>
      <w:r w:rsidRPr="00BC54C2">
        <w:t xml:space="preserve"> </w:t>
      </w:r>
      <w:r w:rsidRPr="00BC54C2">
        <w:t xml:space="preserve">§1125(c)(2)(C) (defining dilution by </w:t>
      </w:r>
      <w:proofErr w:type="spellStart"/>
      <w:r w:rsidRPr="00BC54C2">
        <w:t>tarnishment</w:t>
      </w:r>
      <w:proofErr w:type="spellEnd"/>
      <w:r w:rsidRPr="00BC54C2">
        <w:t>).</w:t>
      </w:r>
    </w:p>
  </w:footnote>
  <w:footnote w:id="97">
    <w:p w14:paraId="087FBE55" w14:textId="5AF56C4A" w:rsidR="00BC54C2" w:rsidRPr="006C6CD8" w:rsidRDefault="00BC54C2" w:rsidP="00BC54C2">
      <w:pPr>
        <w:pStyle w:val="FootnoteText"/>
      </w:pPr>
      <w:r w:rsidRPr="00BC54C2">
        <w:rPr>
          <w:vertAlign w:val="superscript"/>
        </w:rPr>
        <w:footnoteRef/>
      </w:r>
      <w:r w:rsidRPr="00BC54C2">
        <w:t xml:space="preserve">In </w:t>
      </w:r>
      <w:r w:rsidRPr="00BC54C2">
        <w:rPr>
          <w:i/>
        </w:rPr>
        <w:t xml:space="preserve">Tortoise Island Homeowners </w:t>
      </w:r>
      <w:proofErr w:type="spellStart"/>
      <w:r w:rsidRPr="00BC54C2">
        <w:rPr>
          <w:i/>
        </w:rPr>
        <w:t>Ass’n</w:t>
      </w:r>
      <w:proofErr w:type="spellEnd"/>
      <w:r w:rsidRPr="00BC54C2">
        <w:rPr>
          <w:i/>
        </w:rPr>
        <w:t>, Inc</w:t>
      </w:r>
      <w:r w:rsidRPr="00BC54C2">
        <w:t>.</w:t>
      </w:r>
      <w:r w:rsidRPr="00BC54C2">
        <w:t xml:space="preserve"> </w:t>
      </w:r>
      <w:r w:rsidRPr="00BC54C2">
        <w:rPr>
          <w:i/>
        </w:rPr>
        <w:t>v</w:t>
      </w:r>
      <w:r w:rsidRPr="00BC54C2">
        <w:t>.</w:t>
      </w:r>
      <w:r w:rsidRPr="00BC54C2">
        <w:t xml:space="preserve"> </w:t>
      </w:r>
      <w:r w:rsidRPr="00BC54C2">
        <w:rPr>
          <w:i/>
        </w:rPr>
        <w:t>Tortoise Island Realty, Inc</w:t>
      </w:r>
      <w:r w:rsidRPr="00BC54C2">
        <w:t>., 790 So.2d 525 (Fla.</w:t>
      </w:r>
      <w:r w:rsidRPr="00BC54C2">
        <w:t xml:space="preserve"> </w:t>
      </w:r>
      <w:r w:rsidRPr="00BC54C2">
        <w:t>Dist.</w:t>
      </w:r>
      <w:r w:rsidRPr="00BC54C2">
        <w:t xml:space="preserve"> </w:t>
      </w:r>
      <w:r w:rsidRPr="00BC54C2">
        <w:t>Ct.</w:t>
      </w:r>
      <w:r w:rsidRPr="00BC54C2">
        <w:t xml:space="preserve"> </w:t>
      </w:r>
      <w:r w:rsidRPr="00BC54C2">
        <w:t>App.</w:t>
      </w:r>
      <w:r w:rsidRPr="00BC54C2">
        <w:t xml:space="preserve"> </w:t>
      </w:r>
      <w:r w:rsidRPr="00BC54C2">
        <w:t>2001), the defendant registered its mark in 1999, apparently after the mark, as used by the plaintiff, was considered distinctive under state law.</w:t>
      </w:r>
      <w:r w:rsidRPr="00BC54C2">
        <w:t xml:space="preserve"> </w:t>
      </w:r>
      <w:r w:rsidRPr="00BC54C2">
        <w:t>However, the court upheld the dilution claim under Florida law without even mentioning §43(c)(6) (which was then §43(c)(3)).</w:t>
      </w:r>
      <w:r w:rsidRPr="00BC54C2">
        <w:t xml:space="preserve"> </w:t>
      </w:r>
      <w:r w:rsidRPr="00BC54C2">
        <w:rPr>
          <w:i/>
        </w:rPr>
        <w:t>See also</w:t>
      </w:r>
      <w:r w:rsidRPr="00BC54C2">
        <w:t xml:space="preserve"> Viacom, Inc.</w:t>
      </w:r>
      <w:r w:rsidRPr="00BC54C2">
        <w:t xml:space="preserve"> </w:t>
      </w:r>
      <w:r w:rsidRPr="00BC54C2">
        <w:t>v.</w:t>
      </w:r>
      <w:r w:rsidRPr="00BC54C2">
        <w:t xml:space="preserve"> </w:t>
      </w:r>
      <w:r w:rsidRPr="00BC54C2">
        <w:t>Ingram Enters., Inc., 141 F.3d 886, 890, 46 USPQ2d 1473 (8th Cir.</w:t>
      </w:r>
      <w:r w:rsidRPr="00BC54C2">
        <w:t xml:space="preserve"> </w:t>
      </w:r>
      <w:r w:rsidRPr="00BC54C2">
        <w:t>1998) (FTDA defense applies even to marks registered before the enactment of the FTDA).</w:t>
      </w:r>
    </w:p>
  </w:footnote>
  <w:footnote w:id="98">
    <w:p w14:paraId="4E981477" w14:textId="2FF151C1" w:rsidR="00BC54C2" w:rsidRPr="006C6CD8" w:rsidRDefault="00BC54C2" w:rsidP="00BC54C2">
      <w:pPr>
        <w:pStyle w:val="FootnoteText"/>
      </w:pPr>
      <w:r w:rsidRPr="00BC54C2">
        <w:rPr>
          <w:vertAlign w:val="superscript"/>
        </w:rPr>
        <w:footnoteRef/>
      </w:r>
      <w:r w:rsidRPr="00BC54C2">
        <w:t>Jet, Inc.</w:t>
      </w:r>
      <w:r w:rsidRPr="00BC54C2">
        <w:t xml:space="preserve"> </w:t>
      </w:r>
      <w:r w:rsidRPr="00BC54C2">
        <w:t>v.</w:t>
      </w:r>
      <w:r w:rsidRPr="00BC54C2">
        <w:t xml:space="preserve"> </w:t>
      </w:r>
      <w:r w:rsidRPr="00BC54C2">
        <w:t>Sewage Aeration Sys., 165 F.3d 419, 424, 49 USPQ2d 1355 (6th Cir.</w:t>
      </w:r>
      <w:r w:rsidRPr="00BC54C2">
        <w:t xml:space="preserve"> </w:t>
      </w:r>
      <w:r w:rsidRPr="00BC54C2">
        <w:t>1999);</w:t>
      </w:r>
      <w:r w:rsidRPr="00BC54C2">
        <w:t xml:space="preserve"> </w:t>
      </w:r>
      <w:r w:rsidRPr="00BC54C2">
        <w:t>Viacom, Inc.</w:t>
      </w:r>
      <w:r w:rsidRPr="00BC54C2">
        <w:t xml:space="preserve"> </w:t>
      </w:r>
      <w:r w:rsidRPr="00BC54C2">
        <w:t>v.</w:t>
      </w:r>
      <w:r w:rsidRPr="00BC54C2">
        <w:t xml:space="preserve"> </w:t>
      </w:r>
      <w:r w:rsidRPr="00BC54C2">
        <w:t>Ingram Enters., Inc., 141 F.3d 886, 891 n.8, 46 USPQ2d 1473 (8th Cir.</w:t>
      </w:r>
      <w:r w:rsidRPr="00BC54C2">
        <w:t xml:space="preserve"> </w:t>
      </w:r>
      <w:r w:rsidRPr="00BC54C2">
        <w:t>1998);</w:t>
      </w:r>
      <w:r w:rsidRPr="00BC54C2">
        <w:t xml:space="preserve"> </w:t>
      </w:r>
      <w:r w:rsidRPr="00BC54C2">
        <w:t>Adidas America, Inc.</w:t>
      </w:r>
      <w:r w:rsidRPr="00BC54C2">
        <w:t xml:space="preserve"> </w:t>
      </w:r>
      <w:r w:rsidRPr="00BC54C2">
        <w:t>v.</w:t>
      </w:r>
      <w:r w:rsidRPr="00BC54C2">
        <w:t xml:space="preserve"> </w:t>
      </w:r>
      <w:r w:rsidRPr="00BC54C2">
        <w:t>TRB Acquisitions, LLC, 2018 WL 10335661, at *3-4, 2018 BL 535600 (D.</w:t>
      </w:r>
      <w:r w:rsidRPr="00BC54C2">
        <w:t xml:space="preserve"> </w:t>
      </w:r>
      <w:r w:rsidRPr="00BC54C2">
        <w:t>Or.</w:t>
      </w:r>
      <w:r w:rsidRPr="00BC54C2">
        <w:t xml:space="preserve"> </w:t>
      </w:r>
      <w:r w:rsidRPr="00BC54C2">
        <w:t>Dec.</w:t>
      </w:r>
      <w:r w:rsidRPr="00BC54C2">
        <w:t xml:space="preserve"> </w:t>
      </w:r>
      <w:r w:rsidRPr="00BC54C2">
        <w:t>13, 2018);</w:t>
      </w:r>
      <w:r w:rsidRPr="00BC54C2">
        <w:t xml:space="preserve"> </w:t>
      </w:r>
      <w:r w:rsidRPr="00BC54C2">
        <w:t>Buc-ee’s, Ltd.</w:t>
      </w:r>
      <w:r w:rsidRPr="00BC54C2">
        <w:t xml:space="preserve"> </w:t>
      </w:r>
      <w:r w:rsidRPr="00BC54C2">
        <w:t>v.</w:t>
      </w:r>
      <w:r w:rsidRPr="00BC54C2">
        <w:t xml:space="preserve"> </w:t>
      </w:r>
      <w:r w:rsidRPr="00BC54C2">
        <w:t>Panjwani, 2017 WL 4221461, at *3 (S.D.</w:t>
      </w:r>
      <w:r w:rsidRPr="00BC54C2">
        <w:t xml:space="preserve"> </w:t>
      </w:r>
      <w:r w:rsidRPr="00BC54C2">
        <w:t>Tex.</w:t>
      </w:r>
      <w:r w:rsidRPr="00BC54C2">
        <w:t xml:space="preserve"> </w:t>
      </w:r>
      <w:r w:rsidRPr="00BC54C2">
        <w:t>Sept.</w:t>
      </w:r>
      <w:r w:rsidRPr="00BC54C2">
        <w:t xml:space="preserve"> </w:t>
      </w:r>
      <w:r w:rsidRPr="00BC54C2">
        <w:t>21, 2017).</w:t>
      </w:r>
      <w:r w:rsidRPr="00BC54C2">
        <w:t xml:space="preserve"> </w:t>
      </w:r>
      <w:r w:rsidRPr="00BC54C2">
        <w:rPr>
          <w:i/>
        </w:rPr>
        <w:t>See</w:t>
      </w:r>
      <w:r w:rsidRPr="00BC54C2">
        <w:t xml:space="preserve"> Chapter 10, §V.</w:t>
      </w:r>
      <w:r w:rsidRPr="00BC54C2">
        <w:t xml:space="preserve"> </w:t>
      </w:r>
      <w:r w:rsidRPr="00BC54C2">
        <w:t xml:space="preserve">However, one cannot challenge an application for federal registration based on a potential </w:t>
      </w:r>
      <w:r w:rsidRPr="00BC54C2">
        <w:rPr>
          <w:i/>
        </w:rPr>
        <w:t>state</w:t>
      </w:r>
      <w:r w:rsidRPr="00BC54C2">
        <w:t xml:space="preserve"> law claim for dilution.</w:t>
      </w:r>
      <w:r w:rsidRPr="00BC54C2">
        <w:t xml:space="preserve"> </w:t>
      </w:r>
      <w:r w:rsidRPr="00BC54C2">
        <w:rPr>
          <w:i/>
        </w:rPr>
        <w:t>See</w:t>
      </w:r>
      <w:r w:rsidRPr="00BC54C2">
        <w:t xml:space="preserve"> Chapter 13, §III.</w:t>
      </w:r>
    </w:p>
  </w:footnote>
  <w:footnote w:id="99">
    <w:p w14:paraId="1123EDE3" w14:textId="57DA1E59" w:rsidR="00BC54C2" w:rsidRDefault="00BC54C2" w:rsidP="00BC54C2">
      <w:pPr>
        <w:pStyle w:val="FootnoteText"/>
      </w:pPr>
      <w:r w:rsidRPr="00BC54C2">
        <w:rPr>
          <w:vertAlign w:val="superscript"/>
        </w:rPr>
        <w:footnoteRef/>
      </w:r>
      <w:r w:rsidRPr="00BC54C2">
        <w:t>Global Brand Holdings, LLC v.</w:t>
      </w:r>
      <w:r w:rsidRPr="00BC54C2">
        <w:t xml:space="preserve"> </w:t>
      </w:r>
      <w:r w:rsidRPr="00BC54C2">
        <w:t>Church &amp; Dwight Co., 2017 WL 6515419, at *6, 2017 BL 454444 (S.D.N.Y.</w:t>
      </w:r>
      <w:r w:rsidRPr="00BC54C2">
        <w:t xml:space="preserve"> </w:t>
      </w:r>
      <w:r w:rsidRPr="00BC54C2">
        <w:t>Dec.</w:t>
      </w:r>
      <w:r w:rsidRPr="00BC54C2">
        <w:t xml:space="preserve"> </w:t>
      </w:r>
      <w:r w:rsidRPr="00BC54C2">
        <w:t>19, 2017).</w:t>
      </w:r>
      <w:r w:rsidRPr="00BC54C2">
        <w:t xml:space="preserve"> </w:t>
      </w:r>
      <w:r w:rsidRPr="00BC54C2">
        <w:rPr>
          <w:i/>
        </w:rPr>
        <w:t>But see</w:t>
      </w:r>
      <w:r w:rsidRPr="00BC54C2">
        <w:t xml:space="preserve"> </w:t>
      </w:r>
      <w:proofErr w:type="spellStart"/>
      <w:r w:rsidRPr="00BC54C2">
        <w:t>Lovetap</w:t>
      </w:r>
      <w:proofErr w:type="spellEnd"/>
      <w:r w:rsidRPr="00BC54C2">
        <w:t>, LLC v.</w:t>
      </w:r>
      <w:r w:rsidRPr="00BC54C2">
        <w:t xml:space="preserve"> </w:t>
      </w:r>
      <w:r w:rsidRPr="00BC54C2">
        <w:t>CVS Health Corp., 2017 WL 3250374, at *2–4, 2017 BL 265114 (N.D.</w:t>
      </w:r>
      <w:r w:rsidRPr="00BC54C2">
        <w:t xml:space="preserve"> </w:t>
      </w:r>
      <w:r w:rsidRPr="00BC54C2">
        <w:t>Ga.</w:t>
      </w:r>
      <w:r w:rsidRPr="00BC54C2">
        <w:t xml:space="preserve"> </w:t>
      </w:r>
      <w:r w:rsidRPr="00BC54C2">
        <w:t>July 31, 2017) (denying dismissal under Section 43(c)(6) where plaintiff pleaded invalidity of defendant’s registration).</w:t>
      </w:r>
    </w:p>
  </w:footnote>
  <w:footnote w:id="100">
    <w:p w14:paraId="005F8BEA" w14:textId="65CB0FE0" w:rsidR="00BC54C2" w:rsidRDefault="00BC54C2" w:rsidP="00BC54C2">
      <w:pPr>
        <w:pStyle w:val="FootnoteText"/>
      </w:pPr>
      <w:r w:rsidRPr="00BC54C2">
        <w:rPr>
          <w:vertAlign w:val="superscript"/>
        </w:rPr>
        <w:footnoteRef/>
      </w:r>
      <w:r w:rsidRPr="00BC54C2">
        <w:rPr>
          <w:i/>
        </w:rPr>
        <w:t>Global Brand</w:t>
      </w:r>
      <w:r w:rsidRPr="00BC54C2">
        <w:t>, 2017 WL 6515419, at *6, 2017 BL 454444.</w:t>
      </w:r>
    </w:p>
  </w:footnote>
  <w:footnote w:id="101">
    <w:p w14:paraId="3F7B1C5C" w14:textId="75F87CE7" w:rsidR="00BC54C2" w:rsidRPr="006C6CD8" w:rsidRDefault="00BC54C2" w:rsidP="00BC54C2">
      <w:pPr>
        <w:pStyle w:val="FootnoteText"/>
      </w:pPr>
      <w:r w:rsidRPr="00BC54C2">
        <w:rPr>
          <w:vertAlign w:val="superscript"/>
        </w:rPr>
        <w:footnoteRef/>
      </w:r>
      <w:r w:rsidRPr="00BC54C2">
        <w:t>Academy of Motion Picture Arts &amp; Sci.</w:t>
      </w:r>
      <w:r w:rsidRPr="00BC54C2">
        <w:t xml:space="preserve"> </w:t>
      </w:r>
      <w:r w:rsidRPr="00BC54C2">
        <w:t>v.</w:t>
      </w:r>
      <w:r w:rsidRPr="00BC54C2">
        <w:t xml:space="preserve"> </w:t>
      </w:r>
      <w:r w:rsidRPr="00BC54C2">
        <w:t>Alliance of Professionals &amp; Consultants, 104 USPQ2d 1234, 1236-37 (T.T.A.B.</w:t>
      </w:r>
      <w:r w:rsidRPr="00BC54C2">
        <w:t xml:space="preserve"> </w:t>
      </w:r>
      <w:r w:rsidRPr="00BC54C2">
        <w:t>2012).</w:t>
      </w:r>
    </w:p>
  </w:footnote>
  <w:footnote w:id="102">
    <w:p w14:paraId="0F8C3260" w14:textId="3CE3B34E" w:rsidR="00BC54C2" w:rsidRPr="006C6CD8" w:rsidRDefault="00BC54C2" w:rsidP="00BC54C2">
      <w:pPr>
        <w:pStyle w:val="FootnoteText"/>
      </w:pPr>
      <w:r w:rsidRPr="00BC54C2">
        <w:rPr>
          <w:vertAlign w:val="superscript"/>
        </w:rPr>
        <w:footnoteRef/>
      </w:r>
      <w:r w:rsidRPr="00BC54C2">
        <w:t>One caveat should be noted.</w:t>
      </w:r>
      <w:r w:rsidRPr="00BC54C2">
        <w:t xml:space="preserve"> </w:t>
      </w:r>
      <w:r w:rsidRPr="00BC54C2">
        <w:t>The statute only applies to cases filed on or after the date it was enacted, which is October 5, 2012 (the date it was signed by the President).</w:t>
      </w:r>
      <w:r w:rsidRPr="00BC54C2">
        <w:t xml:space="preserve"> </w:t>
      </w:r>
      <w:r w:rsidRPr="00BC54C2">
        <w:t>Thus, cases already pending on that date would be subject to the prior wording, with its potentially more expansive preemption provision.</w:t>
      </w:r>
    </w:p>
  </w:footnote>
  <w:footnote w:id="103">
    <w:p w14:paraId="7A86DB3E" w14:textId="43378C83" w:rsidR="00BC54C2" w:rsidRPr="006C6CD8" w:rsidRDefault="00BC54C2" w:rsidP="00BC54C2">
      <w:pPr>
        <w:pStyle w:val="FootnoteText"/>
      </w:pPr>
      <w:r w:rsidRPr="00BC54C2">
        <w:rPr>
          <w:vertAlign w:val="superscript"/>
        </w:rPr>
        <w:footnoteRef/>
      </w:r>
      <w:r w:rsidRPr="00BC54C2">
        <w:rPr>
          <w:smallCaps/>
        </w:rPr>
        <w:t>H.R.</w:t>
      </w:r>
      <w:r w:rsidRPr="00BC54C2">
        <w:rPr>
          <w:smallCaps/>
        </w:rPr>
        <w:t xml:space="preserve"> </w:t>
      </w:r>
      <w:r w:rsidRPr="00BC54C2">
        <w:rPr>
          <w:smallCaps/>
        </w:rPr>
        <w:t>Rep.</w:t>
      </w:r>
      <w:r w:rsidRPr="00BC54C2">
        <w:rPr>
          <w:smallCaps/>
        </w:rPr>
        <w:t xml:space="preserve"> </w:t>
      </w:r>
      <w:r w:rsidRPr="00BC54C2">
        <w:rPr>
          <w:smallCaps/>
        </w:rPr>
        <w:t>No.</w:t>
      </w:r>
      <w:r w:rsidRPr="00BC54C2">
        <w:rPr>
          <w:smallCaps/>
        </w:rPr>
        <w:t xml:space="preserve"> </w:t>
      </w:r>
      <w:r w:rsidRPr="00BC54C2">
        <w:t xml:space="preserve">104-374, at 4 (1995), </w:t>
      </w:r>
      <w:r w:rsidRPr="00BC54C2">
        <w:rPr>
          <w:i/>
        </w:rPr>
        <w:t xml:space="preserve">reprinted in </w:t>
      </w:r>
      <w:r w:rsidRPr="00BC54C2">
        <w:t>1995 U.S.C.C.A.N.</w:t>
      </w:r>
      <w:r w:rsidRPr="00BC54C2">
        <w:t xml:space="preserve"> </w:t>
      </w:r>
      <w:r w:rsidRPr="00BC54C2">
        <w:t>1029, 1031 (Nov.</w:t>
      </w:r>
      <w:r w:rsidRPr="00BC54C2">
        <w:t xml:space="preserve"> </w:t>
      </w:r>
      <w:r w:rsidRPr="00BC54C2">
        <w:t>30, 1995) (footnote omitted).</w:t>
      </w:r>
    </w:p>
  </w:footnote>
  <w:footnote w:id="104">
    <w:p w14:paraId="08491535" w14:textId="6D122604" w:rsidR="00BC54C2" w:rsidRPr="00BC54C2" w:rsidRDefault="00BC54C2" w:rsidP="00BC54C2">
      <w:pPr>
        <w:pStyle w:val="FootnoteText"/>
        <w:rPr>
          <w:b/>
        </w:rPr>
      </w:pPr>
      <w:r w:rsidRPr="00BC54C2">
        <w:rPr>
          <w:vertAlign w:val="superscript"/>
        </w:rPr>
        <w:footnoteRef/>
      </w:r>
      <w:r w:rsidRPr="00BC54C2">
        <w:t xml:space="preserve">The United States Trademark Association Trademark Review Commission Report and Recommendations to USTA President and Board of Directors, 77 </w:t>
      </w:r>
      <w:r w:rsidRPr="00BC54C2">
        <w:rPr>
          <w:smallCaps/>
        </w:rPr>
        <w:t>Trademark Rep.</w:t>
      </w:r>
      <w:r w:rsidRPr="00BC54C2">
        <w:rPr>
          <w:smallCaps/>
        </w:rPr>
        <w:t xml:space="preserve"> </w:t>
      </w:r>
      <w:r w:rsidRPr="00BC54C2">
        <w:t>375, 457 (1987) [hereinafter “USTA Report”].</w:t>
      </w:r>
    </w:p>
    <w:p w14:paraId="701046F1" w14:textId="220AA476" w:rsidR="00BC54C2" w:rsidRPr="006C6CD8" w:rsidRDefault="00BC54C2" w:rsidP="00BC54C2">
      <w:pPr>
        <w:pStyle w:val="FootnoteText"/>
      </w:pPr>
    </w:p>
  </w:footnote>
  <w:footnote w:id="105">
    <w:p w14:paraId="71006478" w14:textId="6960B29A" w:rsidR="00BC54C2" w:rsidRPr="006C6CD8" w:rsidRDefault="00BC54C2" w:rsidP="00BC54C2">
      <w:pPr>
        <w:pStyle w:val="FootnoteText"/>
      </w:pPr>
      <w:r w:rsidRPr="00BC54C2">
        <w:rPr>
          <w:vertAlign w:val="superscript"/>
        </w:rPr>
        <w:footnoteRef/>
      </w:r>
      <w:r w:rsidRPr="00BC54C2">
        <w:rPr>
          <w:i/>
        </w:rPr>
        <w:t>See</w:t>
      </w:r>
      <w:r w:rsidRPr="00BC54C2">
        <w:t xml:space="preserve"> Allis-Chalmers Corp.</w:t>
      </w:r>
      <w:r w:rsidRPr="00BC54C2">
        <w:t xml:space="preserve"> </w:t>
      </w:r>
      <w:r w:rsidRPr="00BC54C2">
        <w:t>v.</w:t>
      </w:r>
      <w:r w:rsidRPr="00BC54C2">
        <w:t xml:space="preserve"> </w:t>
      </w:r>
      <w:r w:rsidRPr="00BC54C2">
        <w:t>Lueck, 471 U.S.</w:t>
      </w:r>
      <w:r w:rsidRPr="00BC54C2">
        <w:t xml:space="preserve"> </w:t>
      </w:r>
      <w:r w:rsidRPr="00BC54C2">
        <w:t>202, 208 (</w:t>
      </w:r>
      <w:proofErr w:type="gramStart"/>
      <w:r w:rsidRPr="00BC54C2">
        <w:t>1985)(</w:t>
      </w:r>
      <w:proofErr w:type="gramEnd"/>
      <w:r w:rsidRPr="00BC54C2">
        <w:t>“[T]he question whether a certain state law is preempted by federal law is one of congressional intent.</w:t>
      </w:r>
      <w:r w:rsidRPr="00BC54C2">
        <w:t xml:space="preserve"> </w:t>
      </w:r>
      <w:r w:rsidRPr="00BC54C2">
        <w:t>‘The purpose of Congress is the ultimate touchstone.</w:t>
      </w:r>
      <w:proofErr w:type="gramStart"/>
      <w:r w:rsidRPr="00BC54C2">
        <w:t>’”(</w:t>
      </w:r>
      <w:proofErr w:type="gramEnd"/>
      <w:r w:rsidRPr="00BC54C2">
        <w:t>quoting Malone v.</w:t>
      </w:r>
      <w:r w:rsidRPr="00BC54C2">
        <w:t xml:space="preserve"> </w:t>
      </w:r>
      <w:r w:rsidRPr="00BC54C2">
        <w:t>White Motor Corp., 435 U.S.</w:t>
      </w:r>
      <w:r w:rsidRPr="00BC54C2">
        <w:t xml:space="preserve"> </w:t>
      </w:r>
      <w:r w:rsidRPr="00BC54C2">
        <w:t>497, 504 (1978) (internal quotes omitted))).</w:t>
      </w:r>
    </w:p>
  </w:footnote>
  <w:footnote w:id="106">
    <w:p w14:paraId="27E88BB3" w14:textId="3DB0B96D" w:rsidR="00BC54C2" w:rsidRPr="006C6CD8" w:rsidRDefault="00BC54C2" w:rsidP="00BC54C2">
      <w:pPr>
        <w:pStyle w:val="FootnoteText"/>
      </w:pPr>
      <w:r w:rsidRPr="00BC54C2">
        <w:rPr>
          <w:vertAlign w:val="superscript"/>
        </w:rPr>
        <w:footnoteRef/>
      </w:r>
      <w:r w:rsidRPr="00BC54C2">
        <w:t>15 U.S.C.</w:t>
      </w:r>
      <w:r w:rsidRPr="00BC54C2">
        <w:t xml:space="preserve"> </w:t>
      </w:r>
      <w:r w:rsidRPr="00BC54C2">
        <w:t>§1125(c)(3).</w:t>
      </w:r>
      <w:r w:rsidRPr="00BC54C2">
        <w:t xml:space="preserve"> </w:t>
      </w:r>
      <w:r w:rsidRPr="00BC54C2">
        <w:t>Originally, the FTDA’s “fair use” exclusion was limited to comparative advertising.</w:t>
      </w:r>
      <w:r w:rsidRPr="00BC54C2">
        <w:t xml:space="preserve"> </w:t>
      </w:r>
      <w:r w:rsidRPr="00BC54C2">
        <w:t>However, the TDRA expanded the coverage of this exclusion.</w:t>
      </w:r>
      <w:r w:rsidRPr="00BC54C2">
        <w:t xml:space="preserve"> </w:t>
      </w:r>
      <w:r w:rsidRPr="00BC54C2">
        <w:rPr>
          <w:i/>
        </w:rPr>
        <w:t>See</w:t>
      </w:r>
      <w:r w:rsidRPr="00BC54C2">
        <w:t xml:space="preserve"> Chapter 10, §II.</w:t>
      </w:r>
    </w:p>
  </w:footnote>
  <w:footnote w:id="107">
    <w:p w14:paraId="66FAC811" w14:textId="5B360AC0" w:rsidR="00BC54C2" w:rsidRPr="00BC54C2" w:rsidRDefault="00BC54C2" w:rsidP="00BC54C2">
      <w:pPr>
        <w:pStyle w:val="FootnoteText"/>
      </w:pPr>
      <w:r w:rsidRPr="00BC54C2">
        <w:rPr>
          <w:vertAlign w:val="superscript"/>
        </w:rPr>
        <w:footnoteRef/>
      </w:r>
      <w:r w:rsidRPr="00BC54C2">
        <w:t>Section 13 of the 1996 Model Bill contains the three original FTDA exclusions (i.e., the fair-use exclusion applies only to comparative advertising), as do many of the state statutes passed since 1995.</w:t>
      </w:r>
      <w:r w:rsidRPr="00BC54C2">
        <w:t xml:space="preserve"> </w:t>
      </w:r>
      <w:r w:rsidRPr="00BC54C2">
        <w:t>The 2007 Model Bill contains the three TDRA exclusions.</w:t>
      </w:r>
    </w:p>
    <w:p w14:paraId="3DDA27DE" w14:textId="77777777" w:rsidR="00BC54C2" w:rsidRPr="006C6CD8" w:rsidRDefault="00BC54C2" w:rsidP="0045768F">
      <w:pPr>
        <w:pStyle w:val="footnote"/>
      </w:pPr>
    </w:p>
  </w:footnote>
  <w:footnote w:id="108">
    <w:p w14:paraId="3F253C68" w14:textId="3B01D799"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Northland Ins.</w:t>
      </w:r>
      <w:r w:rsidRPr="00BC54C2">
        <w:t xml:space="preserve"> </w:t>
      </w:r>
      <w:r w:rsidRPr="00BC54C2">
        <w:t>Cos.</w:t>
      </w:r>
      <w:r w:rsidRPr="00BC54C2">
        <w:t xml:space="preserve"> </w:t>
      </w:r>
      <w:r w:rsidRPr="00BC54C2">
        <w:t>v.</w:t>
      </w:r>
      <w:r w:rsidRPr="00BC54C2">
        <w:t xml:space="preserve"> </w:t>
      </w:r>
      <w:r w:rsidRPr="00BC54C2">
        <w:t>Blaylock, 115 F.</w:t>
      </w:r>
      <w:r w:rsidRPr="00BC54C2">
        <w:t xml:space="preserve"> </w:t>
      </w:r>
      <w:r w:rsidRPr="00BC54C2">
        <w:t>Supp.</w:t>
      </w:r>
      <w:r w:rsidRPr="00BC54C2">
        <w:t xml:space="preserve"> </w:t>
      </w:r>
      <w:r w:rsidRPr="00BC54C2">
        <w:t>2d 1108, 1123, 56 USPQ2d 1662 (D.</w:t>
      </w:r>
      <w:r w:rsidRPr="00BC54C2">
        <w:t xml:space="preserve"> </w:t>
      </w:r>
      <w:r w:rsidRPr="00BC54C2">
        <w:t>Minn.</w:t>
      </w:r>
      <w:r w:rsidRPr="00BC54C2">
        <w:t xml:space="preserve"> </w:t>
      </w:r>
      <w:r w:rsidRPr="00BC54C2">
        <w:t>2000).</w:t>
      </w:r>
      <w:r w:rsidRPr="00BC54C2">
        <w:t xml:space="preserve"> </w:t>
      </w:r>
      <w:r w:rsidRPr="00BC54C2">
        <w:t>Although the TDRA does not require “commercial use” as an element of the claim, the 2007 Model Bill still contains this requirement.</w:t>
      </w:r>
    </w:p>
  </w:footnote>
  <w:footnote w:id="109">
    <w:p w14:paraId="0D662579" w14:textId="604BD579" w:rsidR="00BC54C2" w:rsidRPr="006C6CD8" w:rsidRDefault="00BC54C2" w:rsidP="00BC54C2">
      <w:pPr>
        <w:pStyle w:val="FootnoteText"/>
      </w:pPr>
      <w:r w:rsidRPr="00BC54C2">
        <w:rPr>
          <w:vertAlign w:val="superscript"/>
        </w:rPr>
        <w:footnoteRef/>
      </w:r>
      <w:r w:rsidRPr="00BC54C2">
        <w:rPr>
          <w:i/>
        </w:rPr>
        <w:t>See</w:t>
      </w:r>
      <w:r w:rsidRPr="00BC54C2">
        <w:t xml:space="preserve"> E &amp; J Gallo Winery v.</w:t>
      </w:r>
      <w:r w:rsidRPr="00BC54C2">
        <w:t xml:space="preserve"> </w:t>
      </w:r>
      <w:r w:rsidRPr="00BC54C2">
        <w:t>Spider Webs Ltd., 129 F.</w:t>
      </w:r>
      <w:r w:rsidRPr="00BC54C2">
        <w:t xml:space="preserve"> </w:t>
      </w:r>
      <w:r w:rsidRPr="00BC54C2">
        <w:t>Supp.</w:t>
      </w:r>
      <w:r w:rsidRPr="00BC54C2">
        <w:t xml:space="preserve"> </w:t>
      </w:r>
      <w:r w:rsidRPr="00BC54C2">
        <w:t>2d 1033, 1037 (S.D.</w:t>
      </w:r>
      <w:r w:rsidRPr="00BC54C2">
        <w:t xml:space="preserve"> </w:t>
      </w:r>
      <w:r w:rsidRPr="00BC54C2">
        <w:t>Tex.</w:t>
      </w:r>
      <w:r w:rsidRPr="00BC54C2">
        <w:t xml:space="preserve"> </w:t>
      </w:r>
      <w:r w:rsidRPr="00BC54C2">
        <w:t xml:space="preserve">2001) (Texas antidilution statute does not require commercial use), </w:t>
      </w:r>
      <w:r w:rsidRPr="00BC54C2">
        <w:rPr>
          <w:i/>
        </w:rPr>
        <w:t>aff’d</w:t>
      </w:r>
      <w:r w:rsidRPr="00BC54C2">
        <w:t>, 286 F.3d 270, 62 USPQ2d 1404 (5th Cir.</w:t>
      </w:r>
      <w:r w:rsidRPr="00BC54C2">
        <w:t xml:space="preserve"> </w:t>
      </w:r>
      <w:r w:rsidRPr="00BC54C2">
        <w:t>2002) (the Fifth Circuit declined to decide this issue).</w:t>
      </w:r>
    </w:p>
  </w:footnote>
  <w:footnote w:id="110">
    <w:p w14:paraId="09BDE234" w14:textId="10FBDD10" w:rsidR="00BC54C2" w:rsidRPr="006C6CD8" w:rsidRDefault="00BC54C2" w:rsidP="00BC54C2">
      <w:pPr>
        <w:pStyle w:val="FootnoteText"/>
      </w:pPr>
      <w:r w:rsidRPr="00BC54C2">
        <w:rPr>
          <w:vertAlign w:val="superscript"/>
        </w:rPr>
        <w:footnoteRef/>
      </w:r>
      <w:r w:rsidRPr="00BC54C2">
        <w:rPr>
          <w:i/>
        </w:rPr>
        <w:t>See</w:t>
      </w:r>
      <w:r w:rsidRPr="00BC54C2">
        <w:t xml:space="preserve"> L.L.</w:t>
      </w:r>
      <w:r w:rsidRPr="00BC54C2">
        <w:t xml:space="preserve"> </w:t>
      </w:r>
      <w:r w:rsidRPr="00BC54C2">
        <w:t>Bean, Inc.</w:t>
      </w:r>
      <w:r w:rsidRPr="00BC54C2">
        <w:t xml:space="preserve"> </w:t>
      </w:r>
      <w:r w:rsidRPr="00BC54C2">
        <w:t>v.</w:t>
      </w:r>
      <w:r w:rsidRPr="00BC54C2">
        <w:t xml:space="preserve"> </w:t>
      </w:r>
      <w:r w:rsidRPr="00BC54C2">
        <w:t>Drake Publ’g, Inc., 625 F.</w:t>
      </w:r>
      <w:r w:rsidRPr="00BC54C2">
        <w:t xml:space="preserve"> </w:t>
      </w:r>
      <w:r w:rsidRPr="00BC54C2">
        <w:t>Supp.</w:t>
      </w:r>
      <w:r w:rsidRPr="00BC54C2">
        <w:t xml:space="preserve"> </w:t>
      </w:r>
      <w:r w:rsidRPr="00BC54C2">
        <w:t>1531, 1536–37, 228 USPQ 733 (D.</w:t>
      </w:r>
      <w:r w:rsidRPr="00BC54C2">
        <w:t xml:space="preserve"> </w:t>
      </w:r>
      <w:r w:rsidRPr="00BC54C2">
        <w:t>Me.</w:t>
      </w:r>
      <w:r w:rsidRPr="00BC54C2">
        <w:t xml:space="preserve"> </w:t>
      </w:r>
      <w:r w:rsidRPr="00BC54C2">
        <w:t xml:space="preserve">1986) (rejecting a parody defense to dilution claim), </w:t>
      </w:r>
      <w:proofErr w:type="spellStart"/>
      <w:r w:rsidRPr="00BC54C2">
        <w:rPr>
          <w:i/>
        </w:rPr>
        <w:t>rev’d</w:t>
      </w:r>
      <w:proofErr w:type="spellEnd"/>
      <w:r w:rsidRPr="00BC54C2">
        <w:t xml:space="preserve">, 811 F.2d 26, 1 USPQ2d 1753 (1st Cir.) (reversal on First Amendment grounds, without discussing state law grounds), </w:t>
      </w:r>
      <w:r w:rsidRPr="00BC54C2">
        <w:rPr>
          <w:i/>
        </w:rPr>
        <w:t>cert</w:t>
      </w:r>
      <w:r w:rsidRPr="00BC54C2">
        <w:t>.</w:t>
      </w:r>
      <w:r w:rsidRPr="00BC54C2">
        <w:t xml:space="preserve"> </w:t>
      </w:r>
      <w:r w:rsidRPr="00BC54C2">
        <w:rPr>
          <w:i/>
        </w:rPr>
        <w:t>denied</w:t>
      </w:r>
      <w:r w:rsidRPr="00BC54C2">
        <w:t>, 483 U.S.</w:t>
      </w:r>
      <w:r w:rsidRPr="00BC54C2">
        <w:t xml:space="preserve"> </w:t>
      </w:r>
      <w:r w:rsidRPr="00BC54C2">
        <w:t>1013 (1987).</w:t>
      </w:r>
    </w:p>
  </w:footnote>
  <w:footnote w:id="111">
    <w:p w14:paraId="5FE3F609" w14:textId="0F72D969" w:rsidR="00BC54C2" w:rsidRPr="000601A1" w:rsidRDefault="00BC54C2" w:rsidP="00BC54C2">
      <w:pPr>
        <w:pStyle w:val="FootnoteText"/>
        <w:rPr>
          <w:lang w:val="es-US"/>
        </w:rPr>
      </w:pPr>
      <w:r w:rsidRPr="00BC54C2">
        <w:rPr>
          <w:vertAlign w:val="superscript"/>
        </w:rPr>
        <w:footnoteRef/>
      </w:r>
      <w:r w:rsidRPr="00BC54C2">
        <w:t>41 F.3d 39, 32 USPQ2d 1936 (2d Cir.</w:t>
      </w:r>
      <w:r w:rsidRPr="00BC54C2">
        <w:t xml:space="preserve"> </w:t>
      </w:r>
      <w:r w:rsidRPr="00BC54C2">
        <w:t>1994).</w:t>
      </w:r>
    </w:p>
  </w:footnote>
  <w:footnote w:id="112">
    <w:p w14:paraId="1464DEED" w14:textId="295C6B48"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44–45.</w:t>
      </w:r>
    </w:p>
  </w:footnote>
  <w:footnote w:id="113">
    <w:p w14:paraId="22FB520F" w14:textId="085ED597" w:rsidR="00BC54C2" w:rsidRPr="006C6CD8" w:rsidRDefault="00BC54C2" w:rsidP="00BC54C2">
      <w:pPr>
        <w:pStyle w:val="FootnoteText"/>
      </w:pPr>
      <w:r w:rsidRPr="00BC54C2">
        <w:rPr>
          <w:vertAlign w:val="superscript"/>
        </w:rPr>
        <w:footnoteRef/>
      </w:r>
      <w:r w:rsidRPr="00BC54C2">
        <w:t>See discussion in Chapter 10, §II.B.</w:t>
      </w:r>
    </w:p>
  </w:footnote>
  <w:footnote w:id="114">
    <w:p w14:paraId="2CE98A47" w14:textId="222B4F76" w:rsidR="00BC54C2" w:rsidRPr="006C6CD8" w:rsidRDefault="00BC54C2" w:rsidP="00BC54C2">
      <w:pPr>
        <w:pStyle w:val="FootnoteText"/>
      </w:pPr>
      <w:r w:rsidRPr="00BC54C2">
        <w:rPr>
          <w:vertAlign w:val="superscript"/>
        </w:rPr>
        <w:footnoteRef/>
      </w:r>
      <w:r w:rsidRPr="00BC54C2">
        <w:t>Hines v.</w:t>
      </w:r>
      <w:r w:rsidRPr="00BC54C2">
        <w:t xml:space="preserve"> </w:t>
      </w:r>
      <w:r w:rsidRPr="00BC54C2">
        <w:t>Davidowitz, 312 U.S.</w:t>
      </w:r>
      <w:r w:rsidRPr="00BC54C2">
        <w:t xml:space="preserve"> </w:t>
      </w:r>
      <w:r w:rsidRPr="00BC54C2">
        <w:t>52, 67 (1941).</w:t>
      </w:r>
    </w:p>
  </w:footnote>
  <w:footnote w:id="115">
    <w:p w14:paraId="7B2A2ABC" w14:textId="02170BD0" w:rsidR="00BC54C2" w:rsidRPr="006C6CD8" w:rsidRDefault="00BC54C2" w:rsidP="00BC54C2">
      <w:pPr>
        <w:pStyle w:val="FootnoteText"/>
      </w:pPr>
      <w:r w:rsidRPr="00BC54C2">
        <w:rPr>
          <w:vertAlign w:val="superscript"/>
        </w:rPr>
        <w:footnoteRef/>
      </w:r>
      <w:r w:rsidRPr="00BC54C2">
        <w:rPr>
          <w:i/>
        </w:rPr>
        <w:t xml:space="preserve">See </w:t>
      </w:r>
      <w:r w:rsidRPr="00BC54C2">
        <w:rPr>
          <w:smallCaps/>
        </w:rPr>
        <w:t>H.R.</w:t>
      </w:r>
      <w:r w:rsidRPr="00BC54C2">
        <w:rPr>
          <w:smallCaps/>
        </w:rPr>
        <w:t xml:space="preserve"> </w:t>
      </w:r>
      <w:r w:rsidRPr="00BC54C2">
        <w:rPr>
          <w:smallCaps/>
        </w:rPr>
        <w:t>Rep.</w:t>
      </w:r>
      <w:r w:rsidRPr="00BC54C2">
        <w:rPr>
          <w:smallCaps/>
        </w:rPr>
        <w:t xml:space="preserve"> </w:t>
      </w:r>
      <w:r w:rsidRPr="00BC54C2">
        <w:rPr>
          <w:smallCaps/>
        </w:rPr>
        <w:t>No.</w:t>
      </w:r>
      <w:r w:rsidRPr="00BC54C2">
        <w:rPr>
          <w:smallCaps/>
        </w:rPr>
        <w:t xml:space="preserve"> </w:t>
      </w:r>
      <w:r w:rsidRPr="00BC54C2">
        <w:t xml:space="preserve">104-374, at 8 (1995), </w:t>
      </w:r>
      <w:r w:rsidRPr="00BC54C2">
        <w:rPr>
          <w:i/>
        </w:rPr>
        <w:t xml:space="preserve">reprinted in </w:t>
      </w:r>
      <w:r w:rsidRPr="00BC54C2">
        <w:t>1995 U.S.C.C.A.N.</w:t>
      </w:r>
      <w:r w:rsidRPr="00BC54C2">
        <w:t xml:space="preserve"> </w:t>
      </w:r>
      <w:r w:rsidRPr="00BC54C2">
        <w:t>1029, 1031 (Nov.</w:t>
      </w:r>
      <w:r w:rsidRPr="00BC54C2">
        <w:t xml:space="preserve"> </w:t>
      </w:r>
      <w:r w:rsidRPr="00BC54C2">
        <w:t>30, 1995) (“[Section 43(c)(4)] is designed to preclude courts from enjoining speech that courts have recognized to be constitutionally protected.”).</w:t>
      </w:r>
      <w:r w:rsidRPr="00BC54C2">
        <w:t xml:space="preserve"> </w:t>
      </w:r>
      <w:r w:rsidRPr="00BC54C2">
        <w:t>Section 43(c)(4) was renumbered (and amended) by the TDRA in 2006.</w:t>
      </w:r>
      <w:r w:rsidRPr="00BC54C2">
        <w:t xml:space="preserve"> </w:t>
      </w:r>
      <w:r w:rsidRPr="00BC54C2">
        <w:t>It is now §43(c)(3).</w:t>
      </w:r>
    </w:p>
  </w:footnote>
  <w:footnote w:id="116">
    <w:p w14:paraId="673D58EE" w14:textId="7158BCB3" w:rsidR="00BC54C2" w:rsidRPr="006C6CD8" w:rsidRDefault="00BC54C2" w:rsidP="00BC54C2">
      <w:pPr>
        <w:pStyle w:val="FootnoteText"/>
      </w:pPr>
      <w:r w:rsidRPr="00BC54C2">
        <w:rPr>
          <w:vertAlign w:val="superscript"/>
        </w:rPr>
        <w:footnoteRef/>
      </w:r>
      <w:r w:rsidRPr="00BC54C2">
        <w:rPr>
          <w:i/>
        </w:rPr>
        <w:t xml:space="preserve">Compare </w:t>
      </w:r>
      <w:r w:rsidRPr="00BC54C2">
        <w:t>L.L.</w:t>
      </w:r>
      <w:r w:rsidRPr="00BC54C2">
        <w:t xml:space="preserve"> </w:t>
      </w:r>
      <w:r w:rsidRPr="00BC54C2">
        <w:t>Bean, Inc.</w:t>
      </w:r>
      <w:r w:rsidRPr="00BC54C2">
        <w:t xml:space="preserve"> </w:t>
      </w:r>
      <w:r w:rsidRPr="00BC54C2">
        <w:t>v.</w:t>
      </w:r>
      <w:r w:rsidRPr="00BC54C2">
        <w:t xml:space="preserve"> </w:t>
      </w:r>
      <w:r w:rsidRPr="00BC54C2">
        <w:t xml:space="preserve">Drake Publ’g, Inc., 811 F.2d 26, 32–33, 1 USPQ2d 1753 (1st Cir.), </w:t>
      </w:r>
      <w:r w:rsidRPr="00BC54C2">
        <w:rPr>
          <w:i/>
        </w:rPr>
        <w:t>cert</w:t>
      </w:r>
      <w:r w:rsidRPr="00BC54C2">
        <w:t>.</w:t>
      </w:r>
      <w:r w:rsidRPr="00BC54C2">
        <w:t xml:space="preserve"> </w:t>
      </w:r>
      <w:r w:rsidRPr="00BC54C2">
        <w:rPr>
          <w:i/>
        </w:rPr>
        <w:t>denied</w:t>
      </w:r>
      <w:r w:rsidRPr="00BC54C2">
        <w:t>, 483 U.S.</w:t>
      </w:r>
      <w:r w:rsidRPr="00BC54C2">
        <w:t xml:space="preserve"> </w:t>
      </w:r>
      <w:r w:rsidRPr="00BC54C2">
        <w:t xml:space="preserve">1013 (1987), </w:t>
      </w:r>
      <w:r w:rsidRPr="00BC54C2">
        <w:rPr>
          <w:i/>
        </w:rPr>
        <w:t>with</w:t>
      </w:r>
      <w:r w:rsidRPr="00BC54C2">
        <w:t xml:space="preserve"> Anheuser-Busch, Inc.</w:t>
      </w:r>
      <w:r w:rsidRPr="00BC54C2">
        <w:t xml:space="preserve"> </w:t>
      </w:r>
      <w:r w:rsidRPr="00BC54C2">
        <w:t>v.</w:t>
      </w:r>
      <w:r w:rsidRPr="00BC54C2">
        <w:t xml:space="preserve"> </w:t>
      </w:r>
      <w:r w:rsidRPr="00BC54C2">
        <w:t>Balducci Publ’ns, Inc., 28 F.3d 769, 776, 31 USPQ2d 1296 (8th Cir.</w:t>
      </w:r>
      <w:r w:rsidRPr="00BC54C2">
        <w:t xml:space="preserve"> </w:t>
      </w:r>
      <w:r w:rsidRPr="00BC54C2">
        <w:t xml:space="preserve">1994), </w:t>
      </w:r>
      <w:r w:rsidRPr="00BC54C2">
        <w:rPr>
          <w:i/>
        </w:rPr>
        <w:t>cert</w:t>
      </w:r>
      <w:r w:rsidRPr="00BC54C2">
        <w:t>.</w:t>
      </w:r>
      <w:r w:rsidRPr="00BC54C2">
        <w:t xml:space="preserve"> </w:t>
      </w:r>
      <w:r w:rsidRPr="00BC54C2">
        <w:rPr>
          <w:i/>
        </w:rPr>
        <w:t>denied</w:t>
      </w:r>
      <w:r w:rsidRPr="00BC54C2">
        <w:t>, 513 U.S.</w:t>
      </w:r>
      <w:r w:rsidRPr="00BC54C2">
        <w:t xml:space="preserve"> </w:t>
      </w:r>
      <w:r w:rsidRPr="00BC54C2">
        <w:t>1112 (1995).</w:t>
      </w:r>
    </w:p>
  </w:footnote>
  <w:footnote w:id="117">
    <w:p w14:paraId="254D27E1" w14:textId="744C1BEE" w:rsidR="00BC54C2" w:rsidRPr="006C6CD8" w:rsidRDefault="00BC54C2" w:rsidP="00BC54C2">
      <w:pPr>
        <w:pStyle w:val="FootnoteText"/>
      </w:pPr>
      <w:r w:rsidRPr="00BC54C2">
        <w:rPr>
          <w:vertAlign w:val="superscript"/>
        </w:rPr>
        <w:footnoteRef/>
      </w:r>
      <w:r w:rsidRPr="00BC54C2">
        <w:t>Ford Motor Co.</w:t>
      </w:r>
      <w:r w:rsidRPr="00BC54C2">
        <w:t xml:space="preserve"> </w:t>
      </w:r>
      <w:r w:rsidRPr="00BC54C2">
        <w:t>v.</w:t>
      </w:r>
      <w:r w:rsidRPr="00BC54C2">
        <w:t xml:space="preserve"> </w:t>
      </w:r>
      <w:r w:rsidRPr="00BC54C2">
        <w:t>2600 Enters., 177 F.</w:t>
      </w:r>
      <w:r w:rsidRPr="00BC54C2">
        <w:t xml:space="preserve"> </w:t>
      </w:r>
      <w:r w:rsidRPr="00BC54C2">
        <w:t>Supp.</w:t>
      </w:r>
      <w:r w:rsidRPr="00BC54C2">
        <w:t xml:space="preserve"> </w:t>
      </w:r>
      <w:r w:rsidRPr="00BC54C2">
        <w:t>2d 661, 663–65, 61 USPQ2d 1757 (E.D.</w:t>
      </w:r>
      <w:r w:rsidRPr="00BC54C2">
        <w:t xml:space="preserve"> </w:t>
      </w:r>
      <w:r w:rsidRPr="00BC54C2">
        <w:t>Mich.</w:t>
      </w:r>
      <w:r w:rsidRPr="00BC54C2">
        <w:t xml:space="preserve"> </w:t>
      </w:r>
      <w:r w:rsidRPr="00BC54C2">
        <w:t>2001);</w:t>
      </w:r>
      <w:r w:rsidRPr="00BC54C2">
        <w:t xml:space="preserve"> </w:t>
      </w:r>
      <w:r w:rsidRPr="00BC54C2">
        <w:t>Northland Ins.</w:t>
      </w:r>
      <w:r w:rsidRPr="00BC54C2">
        <w:t xml:space="preserve"> </w:t>
      </w:r>
      <w:r w:rsidRPr="00BC54C2">
        <w:t>Cos.</w:t>
      </w:r>
      <w:r w:rsidRPr="00BC54C2">
        <w:t xml:space="preserve"> </w:t>
      </w:r>
      <w:r w:rsidRPr="00BC54C2">
        <w:t>v.</w:t>
      </w:r>
      <w:r w:rsidRPr="00BC54C2">
        <w:t xml:space="preserve"> </w:t>
      </w:r>
      <w:r w:rsidRPr="00BC54C2">
        <w:t>Blaylock, 115 F.</w:t>
      </w:r>
      <w:r w:rsidRPr="00BC54C2">
        <w:t xml:space="preserve"> </w:t>
      </w:r>
      <w:r w:rsidRPr="00BC54C2">
        <w:t>Supp.</w:t>
      </w:r>
      <w:r w:rsidRPr="00BC54C2">
        <w:t xml:space="preserve"> </w:t>
      </w:r>
      <w:r w:rsidRPr="00BC54C2">
        <w:t>2d 1108, 1123, 56 USPQ2d 1662 (D.</w:t>
      </w:r>
      <w:r w:rsidRPr="00BC54C2">
        <w:t xml:space="preserve"> </w:t>
      </w:r>
      <w:r w:rsidRPr="00BC54C2">
        <w:t>Minn.</w:t>
      </w:r>
      <w:r w:rsidRPr="00BC54C2">
        <w:t xml:space="preserve"> </w:t>
      </w:r>
      <w:r w:rsidRPr="00BC54C2">
        <w:t>2000);</w:t>
      </w:r>
      <w:r w:rsidRPr="00BC54C2">
        <w:t xml:space="preserve"> </w:t>
      </w:r>
      <w:r w:rsidRPr="00BC54C2">
        <w:t>Lockheed Martin Corp.</w:t>
      </w:r>
      <w:r w:rsidRPr="00BC54C2">
        <w:t xml:space="preserve"> </w:t>
      </w:r>
      <w:r w:rsidRPr="00BC54C2">
        <w:t>v.</w:t>
      </w:r>
      <w:r w:rsidRPr="00BC54C2">
        <w:t xml:space="preserve"> </w:t>
      </w:r>
      <w:r w:rsidRPr="00BC54C2">
        <w:t>Network Solutions, Inc., 985 F.</w:t>
      </w:r>
      <w:r w:rsidRPr="00BC54C2">
        <w:t xml:space="preserve"> </w:t>
      </w:r>
      <w:r w:rsidRPr="00BC54C2">
        <w:t>Supp.</w:t>
      </w:r>
      <w:r w:rsidRPr="00BC54C2">
        <w:t xml:space="preserve"> </w:t>
      </w:r>
      <w:r w:rsidRPr="00BC54C2">
        <w:t>949, 959–60, 44 USPQ2d 1865 (C.D.</w:t>
      </w:r>
      <w:r w:rsidRPr="00BC54C2">
        <w:t xml:space="preserve"> </w:t>
      </w:r>
      <w:r w:rsidRPr="00BC54C2">
        <w:t>Cal.</w:t>
      </w:r>
      <w:r w:rsidRPr="00BC54C2">
        <w:t xml:space="preserve"> </w:t>
      </w:r>
      <w:r w:rsidRPr="00BC54C2">
        <w:t xml:space="preserve">1997), </w:t>
      </w:r>
      <w:r w:rsidRPr="00BC54C2">
        <w:rPr>
          <w:i/>
        </w:rPr>
        <w:t>aff’d</w:t>
      </w:r>
      <w:r w:rsidRPr="00BC54C2">
        <w:t>, 194 F.3d 980, 52 USPQ2d 1481 (9th Cir.</w:t>
      </w:r>
      <w:r w:rsidRPr="00BC54C2">
        <w:t xml:space="preserve"> </w:t>
      </w:r>
      <w:r w:rsidRPr="00BC54C2">
        <w:t>1999).</w:t>
      </w:r>
    </w:p>
  </w:footnote>
  <w:footnote w:id="118">
    <w:p w14:paraId="07F00371" w14:textId="492CE5FB" w:rsidR="00BC54C2" w:rsidRPr="006C6CD8" w:rsidRDefault="00BC54C2" w:rsidP="00BC54C2">
      <w:pPr>
        <w:pStyle w:val="FootnoteText"/>
      </w:pPr>
      <w:r w:rsidRPr="00BC54C2">
        <w:rPr>
          <w:vertAlign w:val="superscript"/>
        </w:rPr>
        <w:footnoteRef/>
      </w:r>
      <w:r w:rsidRPr="00BC54C2">
        <w:t>Milton H.</w:t>
      </w:r>
      <w:r w:rsidRPr="00BC54C2">
        <w:t xml:space="preserve"> </w:t>
      </w:r>
      <w:r w:rsidRPr="00BC54C2">
        <w:t xml:space="preserve">Handler, Are the State Antidilution Laws Compatible with the National Protection of </w:t>
      </w:r>
      <w:proofErr w:type="gramStart"/>
      <w:r w:rsidRPr="00BC54C2">
        <w:t>Trademarks?,</w:t>
      </w:r>
      <w:proofErr w:type="gramEnd"/>
      <w:r w:rsidRPr="00BC54C2">
        <w:t xml:space="preserve"> 75 </w:t>
      </w:r>
      <w:r w:rsidRPr="00BC54C2">
        <w:rPr>
          <w:smallCaps/>
        </w:rPr>
        <w:t>Trademark Rep.</w:t>
      </w:r>
      <w:r w:rsidRPr="00BC54C2">
        <w:rPr>
          <w:smallCaps/>
        </w:rPr>
        <w:t xml:space="preserve"> </w:t>
      </w:r>
      <w:r w:rsidRPr="00BC54C2">
        <w:t>269 (1985).</w:t>
      </w:r>
    </w:p>
  </w:footnote>
  <w:footnote w:id="119">
    <w:p w14:paraId="73AC88CD" w14:textId="6E9A3423" w:rsidR="00BC54C2" w:rsidRPr="006C6CD8" w:rsidRDefault="00BC54C2" w:rsidP="00BC54C2">
      <w:pPr>
        <w:pStyle w:val="FootnoteText"/>
      </w:pPr>
      <w:r w:rsidRPr="00BC54C2">
        <w:rPr>
          <w:vertAlign w:val="superscript"/>
        </w:rPr>
        <w:footnoteRef/>
      </w:r>
      <w:r w:rsidRPr="00BC54C2">
        <w:rPr>
          <w:smallCaps/>
        </w:rPr>
        <w:t>H.R.</w:t>
      </w:r>
      <w:r w:rsidRPr="00BC54C2">
        <w:rPr>
          <w:smallCaps/>
        </w:rPr>
        <w:t xml:space="preserve"> </w:t>
      </w:r>
      <w:r w:rsidRPr="00BC54C2">
        <w:rPr>
          <w:smallCaps/>
        </w:rPr>
        <w:t>Rep.</w:t>
      </w:r>
      <w:r w:rsidRPr="00BC54C2">
        <w:rPr>
          <w:smallCaps/>
        </w:rPr>
        <w:t xml:space="preserve"> </w:t>
      </w:r>
      <w:r w:rsidRPr="00BC54C2">
        <w:rPr>
          <w:smallCaps/>
        </w:rPr>
        <w:t>No.</w:t>
      </w:r>
      <w:r w:rsidRPr="00BC54C2">
        <w:rPr>
          <w:smallCaps/>
        </w:rPr>
        <w:t xml:space="preserve"> </w:t>
      </w:r>
      <w:r w:rsidRPr="00BC54C2">
        <w:t>104-374 at 3 (“A federal dilution statute is necessary because famous marks ordinarily are used on a nationwide basis and dilution protection is currently only available on a patch-quilt system of protection</w:t>
      </w:r>
      <w:r w:rsidRPr="00BC54C2">
        <w:t xml:space="preserve"> </w:t>
      </w:r>
      <w:r w:rsidRPr="00BC54C2">
        <w:t>…”);</w:t>
      </w:r>
      <w:r w:rsidRPr="00BC54C2">
        <w:t xml:space="preserve"> </w:t>
      </w:r>
      <w:r w:rsidRPr="00BC54C2">
        <w:rPr>
          <w:i/>
        </w:rPr>
        <w:t xml:space="preserve">see also </w:t>
      </w:r>
      <w:r w:rsidRPr="00BC54C2">
        <w:t xml:space="preserve">141 </w:t>
      </w:r>
      <w:r w:rsidRPr="00BC54C2">
        <w:rPr>
          <w:smallCaps/>
        </w:rPr>
        <w:t>Cong.</w:t>
      </w:r>
      <w:r w:rsidRPr="00BC54C2">
        <w:rPr>
          <w:smallCaps/>
        </w:rPr>
        <w:t xml:space="preserve"> </w:t>
      </w:r>
      <w:r w:rsidRPr="00BC54C2">
        <w:rPr>
          <w:smallCaps/>
        </w:rPr>
        <w:t>Rec.</w:t>
      </w:r>
      <w:r w:rsidRPr="00BC54C2">
        <w:rPr>
          <w:smallCaps/>
        </w:rPr>
        <w:t xml:space="preserve"> </w:t>
      </w:r>
      <w:r w:rsidRPr="00BC54C2">
        <w:t>H14317, H14318 (Dec.</w:t>
      </w:r>
      <w:r w:rsidRPr="00BC54C2">
        <w:t xml:space="preserve"> </w:t>
      </w:r>
      <w:r w:rsidRPr="00BC54C2">
        <w:t>12, 1995) (remarks of Rep.</w:t>
      </w:r>
      <w:r w:rsidRPr="00BC54C2">
        <w:t xml:space="preserve"> </w:t>
      </w:r>
      <w:r w:rsidRPr="00BC54C2">
        <w:t>Moorhead).</w:t>
      </w:r>
    </w:p>
  </w:footnote>
  <w:footnote w:id="120">
    <w:p w14:paraId="48CD758A" w14:textId="58954DF4" w:rsidR="00BC54C2" w:rsidRPr="006C6CD8" w:rsidRDefault="00BC54C2" w:rsidP="00BC54C2">
      <w:pPr>
        <w:pStyle w:val="FootnoteText"/>
      </w:pPr>
      <w:r w:rsidRPr="00BC54C2">
        <w:rPr>
          <w:vertAlign w:val="superscript"/>
        </w:rPr>
        <w:footnoteRef/>
      </w:r>
      <w:r w:rsidRPr="00BC54C2">
        <w:rPr>
          <w:i/>
        </w:rPr>
        <w:t>See</w:t>
      </w:r>
      <w:r w:rsidRPr="00BC54C2">
        <w:t xml:space="preserve"> Chapter 9, §II.E.1 (discussion of </w:t>
      </w:r>
      <w:proofErr w:type="spellStart"/>
      <w:r w:rsidRPr="00BC54C2">
        <w:t>tarnishment</w:t>
      </w:r>
      <w:proofErr w:type="spellEnd"/>
      <w:r w:rsidRPr="00BC54C2">
        <w:t xml:space="preserve"> as dilution);</w:t>
      </w:r>
      <w:r w:rsidRPr="00BC54C2">
        <w:t xml:space="preserve"> </w:t>
      </w:r>
      <w:r w:rsidRPr="00BC54C2">
        <w:t>Exxon Mobil Corp.</w:t>
      </w:r>
      <w:r w:rsidRPr="00BC54C2">
        <w:t xml:space="preserve"> </w:t>
      </w:r>
      <w:r w:rsidRPr="00BC54C2">
        <w:t>v.</w:t>
      </w:r>
      <w:r w:rsidRPr="00BC54C2">
        <w:t xml:space="preserve"> </w:t>
      </w:r>
      <w:r w:rsidRPr="00BC54C2">
        <w:t>Allapattah Servs.</w:t>
      </w:r>
      <w:r w:rsidRPr="00BC54C2">
        <w:t xml:space="preserve"> </w:t>
      </w:r>
      <w:r w:rsidRPr="00BC54C2">
        <w:t>Inc., 545 U.S.</w:t>
      </w:r>
      <w:r w:rsidRPr="00BC54C2">
        <w:t xml:space="preserve"> </w:t>
      </w:r>
      <w:r w:rsidRPr="00BC54C2">
        <w:t>546, 567–68 (2005) (rejecting clear legislative history concerning the supplemental jurisdiction statute, 28 U.S.C.</w:t>
      </w:r>
      <w:r w:rsidRPr="00BC54C2">
        <w:t xml:space="preserve"> </w:t>
      </w:r>
      <w:r w:rsidRPr="00BC54C2">
        <w:t>§1367).</w:t>
      </w:r>
    </w:p>
  </w:footnote>
  <w:footnote w:id="121">
    <w:p w14:paraId="565E1683" w14:textId="72DC7097" w:rsidR="00BC54C2" w:rsidRPr="006C6CD8" w:rsidRDefault="00BC54C2" w:rsidP="00BC54C2">
      <w:pPr>
        <w:pStyle w:val="FootnoteText"/>
      </w:pPr>
      <w:r w:rsidRPr="00BC54C2">
        <w:rPr>
          <w:vertAlign w:val="superscript"/>
        </w:rPr>
        <w:footnoteRef/>
      </w:r>
      <w:r w:rsidRPr="00BC54C2">
        <w:t>Incontestability severely limits the possible defenses available against the registrant.</w:t>
      </w:r>
      <w:r w:rsidRPr="00BC54C2">
        <w:t xml:space="preserve"> </w:t>
      </w:r>
      <w:r w:rsidRPr="00BC54C2">
        <w:rPr>
          <w:i/>
        </w:rPr>
        <w:t>See</w:t>
      </w:r>
      <w:r w:rsidRPr="00BC54C2">
        <w:t xml:space="preserve"> 15 U.S.C.</w:t>
      </w:r>
      <w:r w:rsidRPr="00BC54C2">
        <w:t xml:space="preserve"> </w:t>
      </w:r>
      <w:r w:rsidRPr="00BC54C2">
        <w:t>§§1065, 1115(b) (listing defenses surviving incontestability).</w:t>
      </w:r>
    </w:p>
  </w:footnote>
  <w:footnote w:id="122">
    <w:p w14:paraId="03F68189" w14:textId="71FB3E4A" w:rsidR="00BC54C2" w:rsidRPr="006C6CD8" w:rsidRDefault="00BC54C2" w:rsidP="00BC54C2">
      <w:pPr>
        <w:pStyle w:val="FootnoteText"/>
      </w:pPr>
      <w:r w:rsidRPr="00BC54C2">
        <w:rPr>
          <w:vertAlign w:val="superscript"/>
        </w:rPr>
        <w:footnoteRef/>
      </w:r>
      <w:r w:rsidRPr="00BC54C2">
        <w:t>15 U.S.C.</w:t>
      </w:r>
      <w:r w:rsidRPr="00BC54C2">
        <w:t xml:space="preserve"> </w:t>
      </w:r>
      <w:r w:rsidRPr="00BC54C2">
        <w:t>§1065.</w:t>
      </w:r>
    </w:p>
  </w:footnote>
  <w:footnote w:id="123">
    <w:p w14:paraId="0BD4804B" w14:textId="716C34B5" w:rsidR="00BC54C2" w:rsidRPr="006C6CD8" w:rsidRDefault="00BC54C2" w:rsidP="00BC54C2">
      <w:pPr>
        <w:pStyle w:val="FootnoteText"/>
      </w:pPr>
      <w:r w:rsidRPr="00BC54C2">
        <w:rPr>
          <w:vertAlign w:val="superscript"/>
        </w:rPr>
        <w:footnoteRef/>
      </w:r>
      <w:r w:rsidRPr="00BC54C2">
        <w:t>A junior user is one whose use began after the registrant’s use.</w:t>
      </w:r>
    </w:p>
  </w:footnote>
  <w:footnote w:id="124">
    <w:p w14:paraId="2569F35A" w14:textId="0DD840BA" w:rsidR="00BC54C2" w:rsidRPr="006C6CD8" w:rsidRDefault="00BC54C2" w:rsidP="00BC54C2">
      <w:pPr>
        <w:pStyle w:val="FootnoteText"/>
      </w:pPr>
      <w:r w:rsidRPr="00BC54C2">
        <w:rPr>
          <w:vertAlign w:val="superscript"/>
        </w:rPr>
        <w:footnoteRef/>
      </w:r>
      <w:r w:rsidRPr="00BC54C2">
        <w:t>15 U.S.C.</w:t>
      </w:r>
      <w:r w:rsidRPr="00BC54C2">
        <w:t xml:space="preserve"> </w:t>
      </w:r>
      <w:r w:rsidRPr="00BC54C2">
        <w:t>§1115(b)(5).</w:t>
      </w:r>
      <w:r w:rsidRPr="00BC54C2">
        <w:t xml:space="preserve"> </w:t>
      </w:r>
      <w:r w:rsidRPr="00BC54C2">
        <w:t xml:space="preserve">This defense is valid only </w:t>
      </w:r>
      <w:proofErr w:type="gramStart"/>
      <w:r w:rsidRPr="00BC54C2">
        <w:t>in the area of</w:t>
      </w:r>
      <w:proofErr w:type="gramEnd"/>
      <w:r w:rsidRPr="00BC54C2">
        <w:t xml:space="preserve"> the junior user’s prior use.</w:t>
      </w:r>
      <w:r w:rsidRPr="00BC54C2">
        <w:t xml:space="preserve"> </w:t>
      </w:r>
      <w:r w:rsidRPr="00BC54C2">
        <w:rPr>
          <w:i/>
        </w:rPr>
        <w:t>Id</w:t>
      </w:r>
      <w:r w:rsidRPr="00BC54C2">
        <w:t>.</w:t>
      </w:r>
    </w:p>
  </w:footnote>
  <w:footnote w:id="125">
    <w:p w14:paraId="64BDCC78" w14:textId="3C37DA64" w:rsidR="00BC54C2" w:rsidRPr="006C6CD8" w:rsidRDefault="00BC54C2" w:rsidP="00BC54C2">
      <w:pPr>
        <w:pStyle w:val="FootnoteText"/>
      </w:pPr>
      <w:r w:rsidRPr="00BC54C2">
        <w:rPr>
          <w:vertAlign w:val="superscript"/>
        </w:rPr>
        <w:footnoteRef/>
      </w:r>
      <w:r w:rsidRPr="00BC54C2">
        <w:rPr>
          <w:i/>
        </w:rPr>
        <w:t>See</w:t>
      </w:r>
      <w:r w:rsidRPr="00BC54C2">
        <w:t xml:space="preserve"> Viacom, Inc.</w:t>
      </w:r>
      <w:r w:rsidRPr="00BC54C2">
        <w:t xml:space="preserve"> </w:t>
      </w:r>
      <w:r w:rsidRPr="00BC54C2">
        <w:t>v.</w:t>
      </w:r>
      <w:r w:rsidRPr="00BC54C2">
        <w:t xml:space="preserve"> </w:t>
      </w:r>
      <w:r w:rsidRPr="00BC54C2">
        <w:t>Ingram Enters., 141 F.3d 886, 891, 46 USPQ2d 1473 (8th Cir.</w:t>
      </w:r>
      <w:r w:rsidRPr="00BC54C2">
        <w:t xml:space="preserve"> </w:t>
      </w:r>
      <w:r w:rsidRPr="00BC54C2">
        <w:t>1998) (rejecting argument that Missouri’s anti-dilution law was preempted by the Lanham Act).</w:t>
      </w:r>
    </w:p>
  </w:footnote>
  <w:footnote w:id="126">
    <w:p w14:paraId="593A141C" w14:textId="3D61A695" w:rsidR="00BC54C2" w:rsidRPr="006C6CD8" w:rsidRDefault="00BC54C2" w:rsidP="00BC54C2">
      <w:pPr>
        <w:pStyle w:val="FootnoteText"/>
      </w:pPr>
      <w:r w:rsidRPr="00BC54C2">
        <w:rPr>
          <w:vertAlign w:val="superscript"/>
        </w:rPr>
        <w:footnoteRef/>
      </w:r>
      <w:r w:rsidRPr="00BC54C2">
        <w:rPr>
          <w:i/>
        </w:rPr>
        <w:t>See</w:t>
      </w:r>
      <w:r w:rsidRPr="00BC54C2">
        <w:t xml:space="preserve"> Kewanee Oil Co.</w:t>
      </w:r>
      <w:r w:rsidRPr="00BC54C2">
        <w:t xml:space="preserve"> </w:t>
      </w:r>
      <w:r w:rsidRPr="00BC54C2">
        <w:t>v.</w:t>
      </w:r>
      <w:r w:rsidRPr="00BC54C2">
        <w:t xml:space="preserve"> </w:t>
      </w:r>
      <w:proofErr w:type="spellStart"/>
      <w:r w:rsidRPr="00BC54C2">
        <w:t>Bicron</w:t>
      </w:r>
      <w:proofErr w:type="spellEnd"/>
      <w:r w:rsidRPr="00BC54C2">
        <w:t xml:space="preserve"> Corp., 416 U.S.</w:t>
      </w:r>
      <w:r w:rsidRPr="00BC54C2">
        <w:t xml:space="preserve"> </w:t>
      </w:r>
      <w:r w:rsidRPr="00BC54C2">
        <w:t>470, 491–93, 181 USPQ 673 (1974) (upholding state trade secret laws as not preempted by patent law);</w:t>
      </w:r>
      <w:r w:rsidRPr="00BC54C2">
        <w:t xml:space="preserve"> </w:t>
      </w:r>
      <w:r w:rsidRPr="00BC54C2">
        <w:t>Goldstein v.</w:t>
      </w:r>
      <w:r w:rsidRPr="00BC54C2">
        <w:t xml:space="preserve"> </w:t>
      </w:r>
      <w:r w:rsidRPr="00BC54C2">
        <w:t>California, 412 U.S.</w:t>
      </w:r>
      <w:r w:rsidRPr="00BC54C2">
        <w:t xml:space="preserve"> </w:t>
      </w:r>
      <w:r w:rsidRPr="00BC54C2">
        <w:t>546, 563–70, 178 USPQ 129 (1973) (state antipiracy statute upheld as not preempted by Copyright Act);</w:t>
      </w:r>
      <w:r w:rsidRPr="00BC54C2">
        <w:t xml:space="preserve"> </w:t>
      </w:r>
      <w:r w:rsidRPr="00BC54C2">
        <w:rPr>
          <w:i/>
        </w:rPr>
        <w:t>see also</w:t>
      </w:r>
      <w:r w:rsidRPr="00BC54C2">
        <w:t xml:space="preserve"> Bonito Boats, Inc.</w:t>
      </w:r>
      <w:r w:rsidRPr="00BC54C2">
        <w:t xml:space="preserve"> </w:t>
      </w:r>
      <w:r w:rsidRPr="00BC54C2">
        <w:t>v.</w:t>
      </w:r>
      <w:r w:rsidRPr="00BC54C2">
        <w:t xml:space="preserve"> </w:t>
      </w:r>
      <w:r w:rsidRPr="00BC54C2">
        <w:t>Thunder Craft Boats, Inc., 489 U.S.</w:t>
      </w:r>
      <w:r w:rsidRPr="00BC54C2">
        <w:t xml:space="preserve"> </w:t>
      </w:r>
      <w:r w:rsidRPr="00BC54C2">
        <w:t>141, 155, 9 USPQ2d 1847 (1989).</w:t>
      </w:r>
    </w:p>
  </w:footnote>
  <w:footnote w:id="127">
    <w:p w14:paraId="68D60CE3" w14:textId="2CCF0F96" w:rsidR="00BC54C2" w:rsidRPr="006C6CD8" w:rsidRDefault="00BC54C2" w:rsidP="00BC54C2">
      <w:pPr>
        <w:pStyle w:val="FootnoteText"/>
      </w:pPr>
      <w:r w:rsidRPr="00BC54C2">
        <w:rPr>
          <w:vertAlign w:val="superscript"/>
        </w:rPr>
        <w:footnoteRef/>
      </w:r>
      <w:r w:rsidRPr="00BC54C2">
        <w:rPr>
          <w:i/>
        </w:rPr>
        <w:t>See</w:t>
      </w:r>
      <w:r w:rsidRPr="00BC54C2">
        <w:t xml:space="preserve"> U.S.</w:t>
      </w:r>
      <w:r w:rsidRPr="00BC54C2">
        <w:t xml:space="preserve"> </w:t>
      </w:r>
      <w:r w:rsidRPr="00BC54C2">
        <w:rPr>
          <w:smallCaps/>
        </w:rPr>
        <w:t>Const</w:t>
      </w:r>
      <w:r w:rsidRPr="00BC54C2">
        <w:t>.</w:t>
      </w:r>
      <w:r w:rsidRPr="00BC54C2">
        <w:t xml:space="preserve"> </w:t>
      </w:r>
      <w:r w:rsidRPr="00BC54C2">
        <w:t>art.</w:t>
      </w:r>
      <w:r w:rsidRPr="00BC54C2">
        <w:t xml:space="preserve"> </w:t>
      </w:r>
      <w:r w:rsidRPr="00BC54C2">
        <w:t>I, § 8, cl.</w:t>
      </w:r>
      <w:r w:rsidRPr="00BC54C2">
        <w:t xml:space="preserve"> </w:t>
      </w:r>
      <w:r w:rsidRPr="00BC54C2">
        <w:t>8 (Patent and Copyright Clause).</w:t>
      </w:r>
    </w:p>
  </w:footnote>
  <w:footnote w:id="128">
    <w:p w14:paraId="7C524FE7" w14:textId="50E3E1A8"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cl.</w:t>
      </w:r>
      <w:r w:rsidRPr="00BC54C2">
        <w:t xml:space="preserve"> </w:t>
      </w:r>
      <w:r w:rsidRPr="00BC54C2">
        <w:t>3.</w:t>
      </w:r>
    </w:p>
  </w:footnote>
  <w:footnote w:id="129">
    <w:p w14:paraId="22B6C68B" w14:textId="5154C3F2" w:rsidR="00BC54C2" w:rsidRPr="006C6CD8" w:rsidRDefault="00BC54C2" w:rsidP="00BC54C2">
      <w:pPr>
        <w:pStyle w:val="FootnoteText"/>
      </w:pPr>
      <w:r w:rsidRPr="00BC54C2">
        <w:rPr>
          <w:vertAlign w:val="superscript"/>
        </w:rPr>
        <w:footnoteRef/>
      </w:r>
      <w:r w:rsidRPr="00BC54C2">
        <w:t>United States v.</w:t>
      </w:r>
      <w:r w:rsidRPr="00BC54C2">
        <w:t xml:space="preserve"> </w:t>
      </w:r>
      <w:r w:rsidRPr="00BC54C2">
        <w:t>Lopez, 514 U.S.</w:t>
      </w:r>
      <w:r w:rsidRPr="00BC54C2">
        <w:t xml:space="preserve"> </w:t>
      </w:r>
      <w:r w:rsidRPr="00BC54C2">
        <w:t>549 (1995) (Congress lacked authority to enact Gun-Free School Zones Act of 1990);</w:t>
      </w:r>
      <w:r w:rsidRPr="00BC54C2">
        <w:t xml:space="preserve"> </w:t>
      </w:r>
      <w:r w:rsidRPr="00BC54C2">
        <w:rPr>
          <w:i/>
        </w:rPr>
        <w:t>see</w:t>
      </w:r>
      <w:r w:rsidRPr="00BC54C2">
        <w:t xml:space="preserve"> United States v.</w:t>
      </w:r>
      <w:r w:rsidRPr="00BC54C2">
        <w:t xml:space="preserve"> </w:t>
      </w:r>
      <w:r w:rsidRPr="00BC54C2">
        <w:t>Morrison, 529 U.S.</w:t>
      </w:r>
      <w:r w:rsidRPr="00BC54C2">
        <w:t xml:space="preserve"> </w:t>
      </w:r>
      <w:r w:rsidRPr="00BC54C2">
        <w:t>598 (2000) (Congress lacked authority to enact Violence Against Women Act).</w:t>
      </w:r>
      <w:r w:rsidRPr="00BC54C2">
        <w:t xml:space="preserve"> </w:t>
      </w:r>
      <w:r w:rsidRPr="00BC54C2">
        <w:t>The earliest attempt to pass a federal trademark law was struck down as being outside of congressional power under the Commerce Clause.</w:t>
      </w:r>
      <w:r w:rsidRPr="00BC54C2">
        <w:t xml:space="preserve"> </w:t>
      </w:r>
      <w:r w:rsidRPr="00BC54C2">
        <w:t>Trade-Mark Cases, 100 U.S.</w:t>
      </w:r>
      <w:r w:rsidRPr="00BC54C2">
        <w:t xml:space="preserve"> </w:t>
      </w:r>
      <w:r w:rsidRPr="00BC54C2">
        <w:t>82 (1879).</w:t>
      </w:r>
    </w:p>
  </w:footnote>
  <w:footnote w:id="130">
    <w:p w14:paraId="3129F5CE" w14:textId="3BEDF38E" w:rsidR="00BC54C2" w:rsidRPr="006C6CD8" w:rsidRDefault="00BC54C2" w:rsidP="00BC54C2">
      <w:pPr>
        <w:pStyle w:val="FootnoteText"/>
      </w:pPr>
      <w:r w:rsidRPr="00BC54C2">
        <w:rPr>
          <w:vertAlign w:val="superscript"/>
        </w:rPr>
        <w:footnoteRef/>
      </w:r>
      <w:r w:rsidRPr="00BC54C2">
        <w:rPr>
          <w:i/>
        </w:rPr>
        <w:t>See</w:t>
      </w:r>
      <w:r w:rsidRPr="00BC54C2">
        <w:t xml:space="preserve"> </w:t>
      </w:r>
      <w:proofErr w:type="spellStart"/>
      <w:r w:rsidRPr="00BC54C2">
        <w:t>Dastar</w:t>
      </w:r>
      <w:proofErr w:type="spellEnd"/>
      <w:r w:rsidRPr="00BC54C2">
        <w:t xml:space="preserve"> Corp.</w:t>
      </w:r>
      <w:r w:rsidRPr="00BC54C2">
        <w:t xml:space="preserve"> </w:t>
      </w:r>
      <w:r w:rsidRPr="00BC54C2">
        <w:t>v.</w:t>
      </w:r>
      <w:r w:rsidRPr="00BC54C2">
        <w:t xml:space="preserve"> </w:t>
      </w:r>
      <w:r w:rsidRPr="00BC54C2">
        <w:t>Twentieth Century Fox Film Corp., 539 U.S.</w:t>
      </w:r>
      <w:r w:rsidRPr="00BC54C2">
        <w:t xml:space="preserve"> </w:t>
      </w:r>
      <w:r w:rsidRPr="00BC54C2">
        <w:t xml:space="preserve">23, 33–34 (2003) (warning against “‘misuse or over-extension’ of trademark and related protections into areas traditionally occupied by patent or copyright” (quoting </w:t>
      </w:r>
      <w:proofErr w:type="spellStart"/>
      <w:r w:rsidRPr="00BC54C2">
        <w:t>TrafFixDevices</w:t>
      </w:r>
      <w:proofErr w:type="spellEnd"/>
      <w:r w:rsidRPr="00BC54C2">
        <w:t>, Inc.</w:t>
      </w:r>
      <w:r w:rsidRPr="00BC54C2">
        <w:t xml:space="preserve"> </w:t>
      </w:r>
      <w:r w:rsidRPr="00BC54C2">
        <w:t>v.</w:t>
      </w:r>
      <w:r w:rsidRPr="00BC54C2">
        <w:t xml:space="preserve"> </w:t>
      </w:r>
      <w:r w:rsidRPr="00BC54C2">
        <w:t>Marketing Displays, Inc., 532 U.S.</w:t>
      </w:r>
      <w:r w:rsidRPr="00BC54C2">
        <w:t xml:space="preserve"> </w:t>
      </w:r>
      <w:r w:rsidRPr="00BC54C2">
        <w:t>23, 29 (2001))).</w:t>
      </w:r>
    </w:p>
  </w:footnote>
  <w:footnote w:id="131">
    <w:p w14:paraId="3EBC20FE" w14:textId="332734DC" w:rsidR="00BC54C2" w:rsidRPr="006C6CD8" w:rsidRDefault="00BC54C2" w:rsidP="00BC54C2">
      <w:pPr>
        <w:pStyle w:val="FootnoteText"/>
      </w:pPr>
      <w:r w:rsidRPr="00BC54C2">
        <w:rPr>
          <w:vertAlign w:val="superscript"/>
        </w:rPr>
        <w:footnoteRef/>
      </w:r>
      <w:r w:rsidRPr="00BC54C2">
        <w:t>376 U.S.</w:t>
      </w:r>
      <w:r w:rsidRPr="00BC54C2">
        <w:t xml:space="preserve"> </w:t>
      </w:r>
      <w:r w:rsidRPr="00BC54C2">
        <w:t>225, 140 USPQ 524 (1964).</w:t>
      </w:r>
    </w:p>
  </w:footnote>
  <w:footnote w:id="132">
    <w:p w14:paraId="0DA12EF2" w14:textId="447E2805" w:rsidR="00BC54C2" w:rsidRPr="006C6CD8" w:rsidRDefault="00BC54C2" w:rsidP="00BC54C2">
      <w:pPr>
        <w:pStyle w:val="FootnoteText"/>
      </w:pPr>
      <w:r w:rsidRPr="00BC54C2">
        <w:rPr>
          <w:vertAlign w:val="superscript"/>
        </w:rPr>
        <w:footnoteRef/>
      </w:r>
      <w:r w:rsidRPr="00BC54C2">
        <w:t>376 U.S.</w:t>
      </w:r>
      <w:r w:rsidRPr="00BC54C2">
        <w:t xml:space="preserve"> </w:t>
      </w:r>
      <w:r w:rsidRPr="00BC54C2">
        <w:t>234, 140 USPQ 528 (1964).</w:t>
      </w:r>
    </w:p>
  </w:footnote>
  <w:footnote w:id="133">
    <w:p w14:paraId="701216CE" w14:textId="0DF49729" w:rsidR="00BC54C2" w:rsidRPr="006C6CD8" w:rsidRDefault="00BC54C2" w:rsidP="00BC54C2">
      <w:pPr>
        <w:pStyle w:val="FootnoteText"/>
      </w:pPr>
      <w:r w:rsidRPr="00BC54C2">
        <w:rPr>
          <w:vertAlign w:val="superscript"/>
        </w:rPr>
        <w:footnoteRef/>
      </w:r>
      <w:r w:rsidRPr="00BC54C2">
        <w:rPr>
          <w:i/>
        </w:rPr>
        <w:t>Sears</w:t>
      </w:r>
      <w:r w:rsidRPr="00BC54C2">
        <w:t>, 376 U.S.</w:t>
      </w:r>
      <w:r w:rsidRPr="00BC54C2">
        <w:t xml:space="preserve"> </w:t>
      </w:r>
      <w:r w:rsidRPr="00BC54C2">
        <w:t>at 230 (citations omitted);</w:t>
      </w:r>
      <w:r w:rsidRPr="00BC54C2">
        <w:t xml:space="preserve"> </w:t>
      </w:r>
      <w:r w:rsidRPr="00BC54C2">
        <w:rPr>
          <w:i/>
        </w:rPr>
        <w:t xml:space="preserve">see </w:t>
      </w:r>
      <w:proofErr w:type="spellStart"/>
      <w:r w:rsidRPr="00BC54C2">
        <w:rPr>
          <w:i/>
        </w:rPr>
        <w:t>Compco</w:t>
      </w:r>
      <w:proofErr w:type="spellEnd"/>
      <w:r w:rsidRPr="00BC54C2">
        <w:t>, 376 U.S.</w:t>
      </w:r>
      <w:r w:rsidRPr="00BC54C2">
        <w:t xml:space="preserve"> </w:t>
      </w:r>
      <w:r w:rsidRPr="00BC54C2">
        <w:t>at 238 (“[I]f the design is not entitled to a design patent or other federal statutory protection, then it can be copied at will.”).</w:t>
      </w:r>
    </w:p>
  </w:footnote>
  <w:footnote w:id="134">
    <w:p w14:paraId="2386BC3C" w14:textId="09A21350" w:rsidR="00BC54C2" w:rsidRPr="006C6CD8" w:rsidRDefault="00BC54C2" w:rsidP="00BC54C2">
      <w:pPr>
        <w:pStyle w:val="FootnoteText"/>
      </w:pPr>
      <w:r w:rsidRPr="00BC54C2">
        <w:rPr>
          <w:vertAlign w:val="superscript"/>
        </w:rPr>
        <w:footnoteRef/>
      </w:r>
      <w:r w:rsidRPr="00BC54C2">
        <w:t>489 U.S.</w:t>
      </w:r>
      <w:r w:rsidRPr="00BC54C2">
        <w:t xml:space="preserve"> </w:t>
      </w:r>
      <w:r w:rsidRPr="00BC54C2">
        <w:t>141, 9 USPQ2d 1847 (1989).</w:t>
      </w:r>
    </w:p>
  </w:footnote>
  <w:footnote w:id="135">
    <w:p w14:paraId="718438B1" w14:textId="7B57C81F"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 xml:space="preserve">at 154 (“[T]he States may place limited regulations on the circumstances in which [product] designs are used </w:t>
      </w:r>
      <w:proofErr w:type="gramStart"/>
      <w:r w:rsidRPr="00BC54C2">
        <w:t>in order to</w:t>
      </w:r>
      <w:proofErr w:type="gramEnd"/>
      <w:r w:rsidRPr="00BC54C2">
        <w:t xml:space="preserve"> prevent consumer confusion.</w:t>
      </w:r>
      <w:r w:rsidRPr="00BC54C2">
        <w:t xml:space="preserve"> </w:t>
      </w:r>
      <w:r w:rsidRPr="00BC54C2">
        <w:t>…”).</w:t>
      </w:r>
    </w:p>
  </w:footnote>
  <w:footnote w:id="136">
    <w:p w14:paraId="6D17BF86" w14:textId="71A5515C" w:rsidR="00BC54C2" w:rsidRPr="006C6CD8" w:rsidRDefault="00BC54C2" w:rsidP="00BC54C2">
      <w:pPr>
        <w:pStyle w:val="FootnoteText"/>
      </w:pPr>
      <w:r w:rsidRPr="00BC54C2">
        <w:rPr>
          <w:vertAlign w:val="superscript"/>
        </w:rPr>
        <w:footnoteRef/>
      </w:r>
      <w:r w:rsidRPr="00BC54C2">
        <w:t>“Product configuration” refers to a trademark in the design of the product itself, as opposed to its labeling or packaging.</w:t>
      </w:r>
      <w:r w:rsidRPr="00BC54C2">
        <w:t xml:space="preserve"> </w:t>
      </w:r>
      <w:r w:rsidRPr="00BC54C2">
        <w:t>Both the packaging and the product design are analyzed under the rubric of trade dress infringement.</w:t>
      </w:r>
      <w:r w:rsidRPr="00BC54C2">
        <w:t xml:space="preserve"> </w:t>
      </w:r>
      <w:r w:rsidRPr="00BC54C2">
        <w:rPr>
          <w:i/>
        </w:rPr>
        <w:t>See</w:t>
      </w:r>
      <w:r w:rsidRPr="00BC54C2">
        <w:t xml:space="preserve"> Wal-Mart Stores, Inc.</w:t>
      </w:r>
      <w:r w:rsidRPr="00BC54C2">
        <w:t xml:space="preserve"> </w:t>
      </w:r>
      <w:r w:rsidRPr="00BC54C2">
        <w:t>v.</w:t>
      </w:r>
      <w:r w:rsidRPr="00BC54C2">
        <w:t xml:space="preserve"> </w:t>
      </w:r>
      <w:r w:rsidRPr="00BC54C2">
        <w:t>Samara Bros., Inc., 529 U.S.</w:t>
      </w:r>
      <w:r w:rsidRPr="00BC54C2">
        <w:t xml:space="preserve"> </w:t>
      </w:r>
      <w:r w:rsidRPr="00BC54C2">
        <w:t>205, 209, 54 USPQ2d 1065 (2000).</w:t>
      </w:r>
      <w:r w:rsidRPr="00BC54C2">
        <w:t xml:space="preserve"> </w:t>
      </w:r>
      <w:r w:rsidRPr="00BC54C2">
        <w:t>In theory, product packaging also could be within the subject matter of patent.</w:t>
      </w:r>
      <w:r w:rsidRPr="00BC54C2">
        <w:t xml:space="preserve"> </w:t>
      </w:r>
      <w:r w:rsidRPr="00BC54C2">
        <w:t>Most of the problems involve configuration, but the analysis of packaging would be the same.</w:t>
      </w:r>
    </w:p>
  </w:footnote>
  <w:footnote w:id="137">
    <w:p w14:paraId="1982FBDC" w14:textId="7945BB60"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Sunbeam Prods., Inc.</w:t>
      </w:r>
      <w:r w:rsidRPr="00BC54C2">
        <w:t xml:space="preserve"> </w:t>
      </w:r>
      <w:r w:rsidRPr="00BC54C2">
        <w:t>v.</w:t>
      </w:r>
      <w:r w:rsidRPr="00BC54C2">
        <w:t xml:space="preserve"> </w:t>
      </w:r>
      <w:r w:rsidRPr="00BC54C2">
        <w:t>West Bend Co., 123 F.3d 246, 44 USPQ2d 1161 (5th Cir.</w:t>
      </w:r>
      <w:r w:rsidRPr="00BC54C2">
        <w:t xml:space="preserve"> </w:t>
      </w:r>
      <w:r w:rsidRPr="00BC54C2">
        <w:t xml:space="preserve">1997), </w:t>
      </w:r>
      <w:r w:rsidRPr="00BC54C2">
        <w:rPr>
          <w:i/>
        </w:rPr>
        <w:t>cert</w:t>
      </w:r>
      <w:r w:rsidRPr="00BC54C2">
        <w:t>.</w:t>
      </w:r>
      <w:r w:rsidRPr="00BC54C2">
        <w:t xml:space="preserve"> </w:t>
      </w:r>
      <w:r w:rsidRPr="00BC54C2">
        <w:rPr>
          <w:i/>
        </w:rPr>
        <w:t>denied</w:t>
      </w:r>
      <w:r w:rsidRPr="00BC54C2">
        <w:t>, 523 U.S.</w:t>
      </w:r>
      <w:r w:rsidRPr="00BC54C2">
        <w:t xml:space="preserve"> </w:t>
      </w:r>
      <w:r w:rsidRPr="00BC54C2">
        <w:t>1118 (1998);</w:t>
      </w:r>
      <w:r w:rsidRPr="00BC54C2">
        <w:t xml:space="preserve"> </w:t>
      </w:r>
      <w:proofErr w:type="spellStart"/>
      <w:r w:rsidRPr="00BC54C2">
        <w:t>Insty</w:t>
      </w:r>
      <w:proofErr w:type="spellEnd"/>
      <w:r w:rsidRPr="00BC54C2">
        <w:t>*Bit, Inc.</w:t>
      </w:r>
      <w:r w:rsidRPr="00BC54C2">
        <w:t xml:space="preserve"> </w:t>
      </w:r>
      <w:r w:rsidRPr="00BC54C2">
        <w:t>v.</w:t>
      </w:r>
      <w:r w:rsidRPr="00BC54C2">
        <w:t xml:space="preserve"> </w:t>
      </w:r>
      <w:r w:rsidRPr="00BC54C2">
        <w:t>Poly-Tech Indus., Inc., 95 F.3d 663, 39 USPQ2d 1961 (8th Cir.</w:t>
      </w:r>
      <w:r w:rsidRPr="00BC54C2">
        <w:t xml:space="preserve"> </w:t>
      </w:r>
      <w:r w:rsidRPr="00BC54C2">
        <w:t xml:space="preserve">1996), </w:t>
      </w:r>
      <w:r w:rsidRPr="00BC54C2">
        <w:rPr>
          <w:i/>
        </w:rPr>
        <w:t>cert</w:t>
      </w:r>
      <w:r w:rsidRPr="00BC54C2">
        <w:t>.</w:t>
      </w:r>
      <w:r w:rsidRPr="00BC54C2">
        <w:t xml:space="preserve"> </w:t>
      </w:r>
      <w:r w:rsidRPr="00BC54C2">
        <w:rPr>
          <w:i/>
        </w:rPr>
        <w:t>denied</w:t>
      </w:r>
      <w:r w:rsidRPr="00BC54C2">
        <w:t>, 519 U.S.</w:t>
      </w:r>
      <w:r w:rsidRPr="00BC54C2">
        <w:t xml:space="preserve"> </w:t>
      </w:r>
      <w:r w:rsidRPr="00BC54C2">
        <w:t>1151 (1997);</w:t>
      </w:r>
      <w:r w:rsidRPr="00BC54C2">
        <w:t xml:space="preserve"> </w:t>
      </w:r>
      <w:r w:rsidRPr="00BC54C2">
        <w:t>W.T.</w:t>
      </w:r>
      <w:r w:rsidRPr="00BC54C2">
        <w:t xml:space="preserve"> </w:t>
      </w:r>
      <w:r w:rsidRPr="00BC54C2">
        <w:t>Rogers Co.</w:t>
      </w:r>
      <w:r w:rsidRPr="00BC54C2">
        <w:t xml:space="preserve"> </w:t>
      </w:r>
      <w:r w:rsidRPr="00BC54C2">
        <w:t>v.</w:t>
      </w:r>
      <w:r w:rsidRPr="00BC54C2">
        <w:t xml:space="preserve"> </w:t>
      </w:r>
      <w:r w:rsidRPr="00BC54C2">
        <w:t>Keene, 778 F.2d 334, 228 USPQ 145 (7th Cir.</w:t>
      </w:r>
      <w:r w:rsidRPr="00BC54C2">
        <w:t xml:space="preserve"> </w:t>
      </w:r>
      <w:r w:rsidRPr="00BC54C2">
        <w:t>1985).</w:t>
      </w:r>
    </w:p>
  </w:footnote>
  <w:footnote w:id="138">
    <w:p w14:paraId="2B5C3050" w14:textId="2DC78C99"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Elmer v.</w:t>
      </w:r>
      <w:r w:rsidRPr="00BC54C2">
        <w:t xml:space="preserve"> </w:t>
      </w:r>
      <w:r w:rsidRPr="00BC54C2">
        <w:t>ICC Fabricating, Inc., 67 F.3d 1571, 36 USPQ2d 1417 (Fed.</w:t>
      </w:r>
      <w:r w:rsidRPr="00BC54C2">
        <w:t xml:space="preserve"> </w:t>
      </w:r>
      <w:r w:rsidRPr="00BC54C2">
        <w:t>Cir.</w:t>
      </w:r>
      <w:r w:rsidRPr="00BC54C2">
        <w:t xml:space="preserve"> </w:t>
      </w:r>
      <w:r w:rsidRPr="00BC54C2">
        <w:t>1995);</w:t>
      </w:r>
      <w:r w:rsidRPr="00BC54C2">
        <w:t xml:space="preserve"> </w:t>
      </w:r>
      <w:r w:rsidRPr="00BC54C2">
        <w:t>Payless Shoesource, Inc.</w:t>
      </w:r>
      <w:r w:rsidRPr="00BC54C2">
        <w:t xml:space="preserve"> </w:t>
      </w:r>
      <w:r w:rsidRPr="00BC54C2">
        <w:t>v.</w:t>
      </w:r>
      <w:r w:rsidRPr="00BC54C2">
        <w:t xml:space="preserve"> </w:t>
      </w:r>
      <w:r w:rsidRPr="00BC54C2">
        <w:t>Reebok Int’l, Ltd., 998 F.2d 985, 27 USPQ2d 1516 (Fed.</w:t>
      </w:r>
      <w:r w:rsidRPr="00BC54C2">
        <w:t xml:space="preserve"> </w:t>
      </w:r>
      <w:r w:rsidRPr="00BC54C2">
        <w:t>Cir.</w:t>
      </w:r>
      <w:r w:rsidRPr="00BC54C2">
        <w:t xml:space="preserve"> </w:t>
      </w:r>
      <w:r w:rsidRPr="00BC54C2">
        <w:t>1993);</w:t>
      </w:r>
      <w:r w:rsidRPr="00BC54C2">
        <w:t xml:space="preserve"> </w:t>
      </w:r>
      <w:r w:rsidRPr="00BC54C2">
        <w:t>L.A.</w:t>
      </w:r>
      <w:r w:rsidRPr="00BC54C2">
        <w:t xml:space="preserve"> </w:t>
      </w:r>
      <w:r w:rsidRPr="00BC54C2">
        <w:t>Gear, Inc.</w:t>
      </w:r>
      <w:r w:rsidRPr="00BC54C2">
        <w:t xml:space="preserve"> </w:t>
      </w:r>
      <w:r w:rsidRPr="00BC54C2">
        <w:t>v.</w:t>
      </w:r>
      <w:r w:rsidRPr="00BC54C2">
        <w:t xml:space="preserve"> </w:t>
      </w:r>
      <w:r w:rsidRPr="00BC54C2">
        <w:t xml:space="preserve">Thom </w:t>
      </w:r>
      <w:proofErr w:type="spellStart"/>
      <w:r w:rsidRPr="00BC54C2">
        <w:t>McAn</w:t>
      </w:r>
      <w:proofErr w:type="spellEnd"/>
      <w:r w:rsidRPr="00BC54C2">
        <w:t xml:space="preserve"> Shoe Co., 988 F.2d 1117, 25 USPQ2d 1913 (Fed.</w:t>
      </w:r>
      <w:r w:rsidRPr="00BC54C2">
        <w:t xml:space="preserve"> </w:t>
      </w:r>
      <w:r w:rsidRPr="00BC54C2">
        <w:t xml:space="preserve">Cir.), </w:t>
      </w:r>
      <w:r w:rsidRPr="00BC54C2">
        <w:rPr>
          <w:i/>
        </w:rPr>
        <w:t>cert</w:t>
      </w:r>
      <w:r w:rsidRPr="00BC54C2">
        <w:t>.</w:t>
      </w:r>
      <w:r w:rsidRPr="00BC54C2">
        <w:t xml:space="preserve"> </w:t>
      </w:r>
      <w:r w:rsidRPr="00BC54C2">
        <w:rPr>
          <w:i/>
        </w:rPr>
        <w:t>denied</w:t>
      </w:r>
      <w:r w:rsidRPr="00BC54C2">
        <w:t>, 510 U.S.</w:t>
      </w:r>
      <w:r w:rsidRPr="00BC54C2">
        <w:t xml:space="preserve"> </w:t>
      </w:r>
      <w:r w:rsidRPr="00BC54C2">
        <w:t>908 (1993);</w:t>
      </w:r>
      <w:r w:rsidRPr="00BC54C2">
        <w:t xml:space="preserve"> </w:t>
      </w:r>
      <w:r w:rsidRPr="00BC54C2">
        <w:t>Braun, Inc.</w:t>
      </w:r>
      <w:r w:rsidRPr="00BC54C2">
        <w:t xml:space="preserve"> </w:t>
      </w:r>
      <w:r w:rsidRPr="00BC54C2">
        <w:t>v.</w:t>
      </w:r>
      <w:r w:rsidRPr="00BC54C2">
        <w:t xml:space="preserve"> </w:t>
      </w:r>
      <w:r w:rsidRPr="00BC54C2">
        <w:t>Dynamics Corp.</w:t>
      </w:r>
      <w:r w:rsidRPr="00BC54C2">
        <w:t xml:space="preserve"> </w:t>
      </w:r>
      <w:r w:rsidRPr="00BC54C2">
        <w:t>of Am., 975 F.2d 815, 24 USPQ2d 1121 (Fed.</w:t>
      </w:r>
      <w:r w:rsidRPr="00BC54C2">
        <w:t xml:space="preserve"> </w:t>
      </w:r>
      <w:r w:rsidRPr="00BC54C2">
        <w:t>Cir.</w:t>
      </w:r>
      <w:r w:rsidRPr="00BC54C2">
        <w:t xml:space="preserve"> </w:t>
      </w:r>
      <w:r w:rsidRPr="00BC54C2">
        <w:t>1992).</w:t>
      </w:r>
    </w:p>
  </w:footnote>
  <w:footnote w:id="139">
    <w:p w14:paraId="1D0C65E7" w14:textId="0D3B6AEE" w:rsidR="00BC54C2" w:rsidRPr="006C6CD8" w:rsidRDefault="00BC54C2" w:rsidP="00BC54C2">
      <w:pPr>
        <w:pStyle w:val="FootnoteText"/>
      </w:pPr>
      <w:r w:rsidRPr="00BC54C2">
        <w:rPr>
          <w:vertAlign w:val="superscript"/>
        </w:rPr>
        <w:footnoteRef/>
      </w:r>
      <w:r w:rsidRPr="00BC54C2">
        <w:t xml:space="preserve">The Supreme Court has explained that a product design “‘is functional,’ and cannot serve as a trademark, ‘if it is essential to the use or purpose of the article or if it affects the cost or quality of the article,’ that is, if exclusive use of the feature would put competitors at a significant non-reputation-related disadvantage.” </w:t>
      </w:r>
      <w:proofErr w:type="spellStart"/>
      <w:r w:rsidRPr="00BC54C2">
        <w:t>Qualitex</w:t>
      </w:r>
      <w:proofErr w:type="spellEnd"/>
      <w:r w:rsidRPr="00BC54C2">
        <w:t xml:space="preserve"> Co.</w:t>
      </w:r>
      <w:r w:rsidRPr="00BC54C2">
        <w:t xml:space="preserve"> </w:t>
      </w:r>
      <w:r w:rsidRPr="00BC54C2">
        <w:t>v.</w:t>
      </w:r>
      <w:r w:rsidRPr="00BC54C2">
        <w:t xml:space="preserve"> </w:t>
      </w:r>
      <w:r w:rsidRPr="00BC54C2">
        <w:t>Jacobson Prods.</w:t>
      </w:r>
      <w:r w:rsidRPr="00BC54C2">
        <w:t xml:space="preserve"> </w:t>
      </w:r>
      <w:r w:rsidRPr="00BC54C2">
        <w:t>Co., 514 U.S.</w:t>
      </w:r>
      <w:r w:rsidRPr="00BC54C2">
        <w:t xml:space="preserve"> </w:t>
      </w:r>
      <w:r w:rsidRPr="00BC54C2">
        <w:t>159, 165, 34 USPQ2d 1161 (</w:t>
      </w:r>
      <w:proofErr w:type="gramStart"/>
      <w:r w:rsidRPr="00BC54C2">
        <w:t>1995)(</w:t>
      </w:r>
      <w:proofErr w:type="gramEnd"/>
      <w:r w:rsidRPr="00BC54C2">
        <w:t>quoting Inwood Labs., Inc.</w:t>
      </w:r>
      <w:r w:rsidRPr="00BC54C2">
        <w:t xml:space="preserve"> </w:t>
      </w:r>
      <w:r w:rsidRPr="00BC54C2">
        <w:t>v.</w:t>
      </w:r>
      <w:r w:rsidRPr="00BC54C2">
        <w:t xml:space="preserve"> </w:t>
      </w:r>
      <w:r w:rsidRPr="00BC54C2">
        <w:t>Ives Labs., Inc., 456 U.S.</w:t>
      </w:r>
      <w:r w:rsidRPr="00BC54C2">
        <w:t xml:space="preserve"> </w:t>
      </w:r>
      <w:r w:rsidRPr="00BC54C2">
        <w:t>844, 850 n.10, 214 USPQ 1 (1982)).</w:t>
      </w:r>
      <w:r w:rsidRPr="00BC54C2">
        <w:t xml:space="preserve"> </w:t>
      </w:r>
      <w:r w:rsidRPr="00BC54C2">
        <w:t>Congress has recognized the functionality doctrine by making it a defense to the otherwise incontestable rights of the federal trademark registrant.</w:t>
      </w:r>
      <w:r w:rsidRPr="00BC54C2">
        <w:t xml:space="preserve"> </w:t>
      </w:r>
      <w:r w:rsidRPr="00BC54C2">
        <w:t>15 U.S.C.</w:t>
      </w:r>
      <w:r w:rsidRPr="00BC54C2">
        <w:t xml:space="preserve"> </w:t>
      </w:r>
      <w:r w:rsidRPr="00BC54C2">
        <w:t>§1115(b)(8).</w:t>
      </w:r>
    </w:p>
  </w:footnote>
  <w:footnote w:id="140">
    <w:p w14:paraId="3DBD6CB5" w14:textId="7E4D7C4D" w:rsidR="00BC54C2" w:rsidRPr="006C6CD8" w:rsidRDefault="00BC54C2" w:rsidP="00BC54C2">
      <w:pPr>
        <w:pStyle w:val="FootnoteText"/>
      </w:pPr>
      <w:r w:rsidRPr="00BC54C2">
        <w:rPr>
          <w:vertAlign w:val="superscript"/>
        </w:rPr>
        <w:footnoteRef/>
      </w:r>
      <w:proofErr w:type="spellStart"/>
      <w:r w:rsidRPr="00BC54C2">
        <w:t>TrafFix</w:t>
      </w:r>
      <w:proofErr w:type="spellEnd"/>
      <w:r w:rsidRPr="00BC54C2">
        <w:t xml:space="preserve"> Devices, Inc.</w:t>
      </w:r>
      <w:r w:rsidRPr="00BC54C2">
        <w:t xml:space="preserve"> </w:t>
      </w:r>
      <w:r w:rsidRPr="00BC54C2">
        <w:t>v.</w:t>
      </w:r>
      <w:r w:rsidRPr="00BC54C2">
        <w:t xml:space="preserve"> </w:t>
      </w:r>
      <w:r w:rsidRPr="00BC54C2">
        <w:t>Mktg.</w:t>
      </w:r>
      <w:r w:rsidRPr="00BC54C2">
        <w:t xml:space="preserve"> </w:t>
      </w:r>
      <w:r w:rsidRPr="00BC54C2">
        <w:t>Displays, Inc., 532 U.S.</w:t>
      </w:r>
      <w:r w:rsidRPr="00BC54C2">
        <w:t xml:space="preserve"> </w:t>
      </w:r>
      <w:r w:rsidRPr="00BC54C2">
        <w:t>23, 29–30, 58 USPQ2d 1001 (2001).</w:t>
      </w:r>
      <w:r w:rsidRPr="00BC54C2">
        <w:t xml:space="preserve"> </w:t>
      </w:r>
      <w:r w:rsidRPr="00BC54C2">
        <w:t xml:space="preserve">In </w:t>
      </w:r>
      <w:proofErr w:type="spellStart"/>
      <w:r w:rsidRPr="00BC54C2">
        <w:rPr>
          <w:i/>
        </w:rPr>
        <w:t>TrafFix</w:t>
      </w:r>
      <w:proofErr w:type="spellEnd"/>
      <w:r w:rsidRPr="00BC54C2">
        <w:t xml:space="preserve">, the utility patent was held to satisfy the first of the possible definitions expressed in </w:t>
      </w:r>
      <w:proofErr w:type="spellStart"/>
      <w:r w:rsidRPr="00BC54C2">
        <w:rPr>
          <w:i/>
        </w:rPr>
        <w:t>Qualitex</w:t>
      </w:r>
      <w:proofErr w:type="spellEnd"/>
      <w:r w:rsidRPr="00BC54C2">
        <w:t>.</w:t>
      </w:r>
      <w:r w:rsidRPr="00BC54C2">
        <w:t xml:space="preserve"> </w:t>
      </w:r>
      <w:r w:rsidRPr="00BC54C2">
        <w:t>532 U.S.</w:t>
      </w:r>
      <w:r w:rsidRPr="00BC54C2">
        <w:t xml:space="preserve"> </w:t>
      </w:r>
      <w:r w:rsidRPr="00BC54C2">
        <w:t>at 33–34.</w:t>
      </w:r>
    </w:p>
  </w:footnote>
  <w:footnote w:id="141">
    <w:p w14:paraId="088C906F" w14:textId="1E95C47C" w:rsidR="00BC54C2" w:rsidRPr="006C6CD8" w:rsidRDefault="00BC54C2" w:rsidP="00BC54C2">
      <w:pPr>
        <w:pStyle w:val="FootnoteText"/>
      </w:pPr>
      <w:r w:rsidRPr="00BC54C2">
        <w:rPr>
          <w:vertAlign w:val="superscript"/>
        </w:rPr>
        <w:footnoteRef/>
      </w:r>
      <w:r w:rsidRPr="00BC54C2">
        <w:rPr>
          <w:i/>
        </w:rPr>
        <w:t>See</w:t>
      </w:r>
      <w:r w:rsidRPr="00BC54C2">
        <w:t xml:space="preserve"> Wallace Int’l Silversmiths, Inc.</w:t>
      </w:r>
      <w:r w:rsidRPr="00BC54C2">
        <w:t xml:space="preserve"> </w:t>
      </w:r>
      <w:r w:rsidRPr="00BC54C2">
        <w:t>v.</w:t>
      </w:r>
      <w:r w:rsidRPr="00BC54C2">
        <w:t xml:space="preserve"> </w:t>
      </w:r>
      <w:proofErr w:type="spellStart"/>
      <w:r w:rsidRPr="00BC54C2">
        <w:t>Godinger</w:t>
      </w:r>
      <w:proofErr w:type="spellEnd"/>
      <w:r w:rsidRPr="00BC54C2">
        <w:t xml:space="preserve"> Silver Art Co., 916 F.2d 76, 80–81, 16 USPQ2d 1555 (2d Cir.</w:t>
      </w:r>
      <w:r w:rsidRPr="00BC54C2">
        <w:t xml:space="preserve"> </w:t>
      </w:r>
      <w:r w:rsidRPr="00BC54C2">
        <w:t xml:space="preserve">1990), </w:t>
      </w:r>
      <w:r w:rsidRPr="00BC54C2">
        <w:rPr>
          <w:i/>
        </w:rPr>
        <w:t>cert</w:t>
      </w:r>
      <w:r w:rsidRPr="00BC54C2">
        <w:t>.</w:t>
      </w:r>
      <w:r w:rsidRPr="00BC54C2">
        <w:t xml:space="preserve"> </w:t>
      </w:r>
      <w:r w:rsidRPr="00BC54C2">
        <w:rPr>
          <w:i/>
        </w:rPr>
        <w:t>denied</w:t>
      </w:r>
      <w:r w:rsidRPr="00BC54C2">
        <w:t>, 499 U.S.</w:t>
      </w:r>
      <w:r w:rsidRPr="00BC54C2">
        <w:t xml:space="preserve"> </w:t>
      </w:r>
      <w:r w:rsidRPr="00BC54C2">
        <w:t>976 (1991).</w:t>
      </w:r>
      <w:r w:rsidRPr="00BC54C2">
        <w:t xml:space="preserve"> </w:t>
      </w:r>
      <w:r w:rsidRPr="00BC54C2">
        <w:rPr>
          <w:i/>
        </w:rPr>
        <w:t xml:space="preserve">See also </w:t>
      </w:r>
      <w:proofErr w:type="spellStart"/>
      <w:r w:rsidRPr="00BC54C2">
        <w:rPr>
          <w:i/>
        </w:rPr>
        <w:t>TrafFix</w:t>
      </w:r>
      <w:proofErr w:type="spellEnd"/>
      <w:r w:rsidRPr="00BC54C2">
        <w:rPr>
          <w:i/>
        </w:rPr>
        <w:t xml:space="preserve"> Devices</w:t>
      </w:r>
      <w:r w:rsidRPr="00BC54C2">
        <w:t>, 532 U.S.</w:t>
      </w:r>
      <w:r w:rsidRPr="00BC54C2">
        <w:t xml:space="preserve"> </w:t>
      </w:r>
      <w:r w:rsidRPr="00BC54C2">
        <w:t>at 33 (“It is proper to inquire into a ‘significant non-reputation-related disadvantage’ in cases of aesthetic functionality”).</w:t>
      </w:r>
      <w:r w:rsidRPr="00BC54C2">
        <w:t xml:space="preserve"> </w:t>
      </w:r>
      <w:r w:rsidRPr="00BC54C2">
        <w:t>The “relevant market” usually means something broader than the market for exact copies of the article.</w:t>
      </w:r>
      <w:r w:rsidRPr="00BC54C2">
        <w:t xml:space="preserve"> </w:t>
      </w:r>
      <w:r w:rsidRPr="00BC54C2">
        <w:rPr>
          <w:i/>
        </w:rPr>
        <w:t>See</w:t>
      </w:r>
      <w:r w:rsidRPr="00BC54C2">
        <w:t xml:space="preserve"> David S.</w:t>
      </w:r>
      <w:r w:rsidRPr="00BC54C2">
        <w:t xml:space="preserve"> </w:t>
      </w:r>
      <w:r w:rsidRPr="00BC54C2">
        <w:t xml:space="preserve">Welkowitz, </w:t>
      </w:r>
      <w:r w:rsidRPr="00BC54C2">
        <w:rPr>
          <w:i/>
        </w:rPr>
        <w:t>Trade Dress and Patent—the Dilemma of Confusion</w:t>
      </w:r>
      <w:r w:rsidRPr="00BC54C2">
        <w:t xml:space="preserve">, 30 </w:t>
      </w:r>
      <w:r w:rsidRPr="00BC54C2">
        <w:rPr>
          <w:smallCaps/>
        </w:rPr>
        <w:t>Rutgers L.J.</w:t>
      </w:r>
      <w:r w:rsidRPr="00BC54C2">
        <w:rPr>
          <w:smallCaps/>
        </w:rPr>
        <w:t xml:space="preserve"> </w:t>
      </w:r>
      <w:r w:rsidRPr="00BC54C2">
        <w:t>289, 331–43 (1999) (discussing functionality).</w:t>
      </w:r>
    </w:p>
  </w:footnote>
  <w:footnote w:id="142">
    <w:p w14:paraId="4E07A8B6" w14:textId="67EA13D8" w:rsidR="00BC54C2" w:rsidRPr="006C6CD8" w:rsidRDefault="00BC54C2" w:rsidP="00BC54C2">
      <w:pPr>
        <w:pStyle w:val="FootnoteText"/>
      </w:pPr>
      <w:r w:rsidRPr="00BC54C2">
        <w:rPr>
          <w:vertAlign w:val="superscript"/>
        </w:rPr>
        <w:footnoteRef/>
      </w:r>
      <w:r w:rsidRPr="00BC54C2">
        <w:t>A discussion of the tests for dilution under state laws is contained in Chapter 3, §IV.</w:t>
      </w:r>
      <w:r w:rsidRPr="00BC54C2">
        <w:t xml:space="preserve"> </w:t>
      </w:r>
      <w:r w:rsidRPr="00BC54C2">
        <w:t>For a discussion of dilution under the TDRA, see generally Chapter 9.</w:t>
      </w:r>
    </w:p>
  </w:footnote>
  <w:footnote w:id="143">
    <w:p w14:paraId="0D4575C9" w14:textId="16687625"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Freedom Sav.</w:t>
      </w:r>
      <w:r w:rsidRPr="00BC54C2">
        <w:t xml:space="preserve"> </w:t>
      </w:r>
      <w:r w:rsidRPr="00BC54C2">
        <w:t xml:space="preserve">&amp; Loan </w:t>
      </w:r>
      <w:proofErr w:type="spellStart"/>
      <w:r w:rsidRPr="00BC54C2">
        <w:t>Ass’n</w:t>
      </w:r>
      <w:proofErr w:type="spellEnd"/>
      <w:r w:rsidRPr="00BC54C2">
        <w:t xml:space="preserve"> v.</w:t>
      </w:r>
      <w:r w:rsidRPr="00BC54C2">
        <w:t xml:space="preserve"> </w:t>
      </w:r>
      <w:r w:rsidRPr="00BC54C2">
        <w:t xml:space="preserve">Way, 757 F.2d 1176, 1186, 226 USPQ 123 (11th Cir.), </w:t>
      </w:r>
      <w:r w:rsidRPr="00BC54C2">
        <w:rPr>
          <w:i/>
        </w:rPr>
        <w:t>cert</w:t>
      </w:r>
      <w:r w:rsidRPr="00BC54C2">
        <w:t>.</w:t>
      </w:r>
      <w:r w:rsidRPr="00BC54C2">
        <w:t xml:space="preserve"> </w:t>
      </w:r>
      <w:r w:rsidRPr="00BC54C2">
        <w:rPr>
          <w:i/>
        </w:rPr>
        <w:t>denied</w:t>
      </w:r>
      <w:r w:rsidRPr="00BC54C2">
        <w:t>, 474 U.S.</w:t>
      </w:r>
      <w:r w:rsidRPr="00BC54C2">
        <w:t xml:space="preserve"> </w:t>
      </w:r>
      <w:r w:rsidRPr="00BC54C2">
        <w:t>845 (1985) (“significant use of a very similar mark” as dilution);</w:t>
      </w:r>
      <w:r w:rsidRPr="00BC54C2">
        <w:t xml:space="preserve"> </w:t>
      </w:r>
      <w:r w:rsidRPr="00BC54C2">
        <w:t>Bellsouth Corp.</w:t>
      </w:r>
      <w:r w:rsidRPr="00BC54C2">
        <w:t xml:space="preserve"> </w:t>
      </w:r>
      <w:r w:rsidRPr="00BC54C2">
        <w:t>v.</w:t>
      </w:r>
      <w:r w:rsidRPr="00BC54C2">
        <w:t xml:space="preserve"> </w:t>
      </w:r>
      <w:r w:rsidRPr="00BC54C2">
        <w:t>Internet Classifieds of Ohio, 1997 WL 33107251, at *23 (N.D.</w:t>
      </w:r>
      <w:r w:rsidRPr="00BC54C2">
        <w:t xml:space="preserve"> </w:t>
      </w:r>
      <w:r w:rsidRPr="00BC54C2">
        <w:t>Ga.</w:t>
      </w:r>
      <w:r w:rsidRPr="00BC54C2">
        <w:t xml:space="preserve"> </w:t>
      </w:r>
      <w:r w:rsidRPr="00BC54C2">
        <w:t>Nov.</w:t>
      </w:r>
      <w:r w:rsidRPr="00BC54C2">
        <w:t xml:space="preserve"> </w:t>
      </w:r>
      <w:r w:rsidRPr="00BC54C2">
        <w:t>12, 1997) (same).)</w:t>
      </w:r>
    </w:p>
  </w:footnote>
  <w:footnote w:id="144">
    <w:p w14:paraId="0C663933" w14:textId="0E3B41F4" w:rsidR="00BC54C2" w:rsidRPr="006C6CD8" w:rsidRDefault="00BC54C2" w:rsidP="00BC54C2">
      <w:pPr>
        <w:pStyle w:val="FootnoteText"/>
      </w:pPr>
      <w:r w:rsidRPr="00BC54C2">
        <w:rPr>
          <w:vertAlign w:val="superscript"/>
        </w:rPr>
        <w:footnoteRef/>
      </w:r>
      <w:r w:rsidRPr="00BC54C2">
        <w:t>Mead Data Cent., Inc.</w:t>
      </w:r>
      <w:r w:rsidRPr="00BC54C2">
        <w:t xml:space="preserve"> </w:t>
      </w:r>
      <w:r w:rsidRPr="00BC54C2">
        <w:t>v.</w:t>
      </w:r>
      <w:r w:rsidRPr="00BC54C2">
        <w:t xml:space="preserve"> </w:t>
      </w:r>
      <w:r w:rsidRPr="00BC54C2">
        <w:t>Toyota Motor Sales, U.S.A., 875 F.2d 1026, 1035, 10 USPQ2d 1961 (2d Cir.</w:t>
      </w:r>
      <w:r w:rsidRPr="00BC54C2">
        <w:t xml:space="preserve"> </w:t>
      </w:r>
      <w:r w:rsidRPr="00BC54C2">
        <w:t>1989) (Sweet, J., concurring).</w:t>
      </w:r>
    </w:p>
  </w:footnote>
  <w:footnote w:id="145">
    <w:p w14:paraId="0935752E" w14:textId="38998E50" w:rsidR="00BC54C2" w:rsidRPr="006C6CD8" w:rsidRDefault="00BC54C2" w:rsidP="00BC54C2">
      <w:pPr>
        <w:pStyle w:val="FootnoteText"/>
      </w:pPr>
      <w:r w:rsidRPr="00BC54C2">
        <w:rPr>
          <w:vertAlign w:val="superscript"/>
        </w:rPr>
        <w:footnoteRef/>
      </w:r>
      <w:r w:rsidRPr="00BC54C2">
        <w:rPr>
          <w:i/>
        </w:rPr>
        <w:t>See</w:t>
      </w:r>
      <w:r w:rsidRPr="00BC54C2">
        <w:t xml:space="preserve"> Landscape Forms, Inc.</w:t>
      </w:r>
      <w:r w:rsidRPr="00BC54C2">
        <w:t xml:space="preserve"> </w:t>
      </w:r>
      <w:r w:rsidRPr="00BC54C2">
        <w:t>v.</w:t>
      </w:r>
      <w:r w:rsidRPr="00BC54C2">
        <w:t xml:space="preserve"> </w:t>
      </w:r>
      <w:r w:rsidRPr="00BC54C2">
        <w:t>Columbia Cascade Co., 117 F.</w:t>
      </w:r>
      <w:r w:rsidRPr="00BC54C2">
        <w:t xml:space="preserve"> </w:t>
      </w:r>
      <w:r w:rsidRPr="00BC54C2">
        <w:t>Supp.</w:t>
      </w:r>
      <w:r w:rsidRPr="00BC54C2">
        <w:t xml:space="preserve"> </w:t>
      </w:r>
      <w:r w:rsidRPr="00BC54C2">
        <w:t>2d 360, 370, 56 USPQ2d 1613 (S.D.N.Y.</w:t>
      </w:r>
      <w:r w:rsidRPr="00BC54C2">
        <w:t xml:space="preserve"> </w:t>
      </w:r>
      <w:r w:rsidRPr="00BC54C2">
        <w:t>2000) (denying relief under New York dilution law in large part because the customers were sophisticated).</w:t>
      </w:r>
      <w:r w:rsidRPr="00BC54C2">
        <w:t xml:space="preserve"> </w:t>
      </w:r>
      <w:r w:rsidRPr="00BC54C2">
        <w:t xml:space="preserve">The </w:t>
      </w:r>
      <w:r w:rsidRPr="00BC54C2">
        <w:rPr>
          <w:i/>
        </w:rPr>
        <w:t>Landscape</w:t>
      </w:r>
      <w:r w:rsidRPr="00BC54C2">
        <w:t xml:space="preserve"> court expressly declined to decide whether the law was preempted.</w:t>
      </w:r>
      <w:r w:rsidRPr="00BC54C2">
        <w:t xml:space="preserve"> </w:t>
      </w:r>
      <w:r w:rsidRPr="00BC54C2">
        <w:rPr>
          <w:i/>
        </w:rPr>
        <w:t>Id</w:t>
      </w:r>
      <w:r w:rsidRPr="00BC54C2">
        <w:t>.</w:t>
      </w:r>
      <w:r w:rsidRPr="00BC54C2">
        <w:t xml:space="preserve"> </w:t>
      </w:r>
      <w:r w:rsidRPr="00BC54C2">
        <w:t>at 369 n.8.</w:t>
      </w:r>
    </w:p>
  </w:footnote>
  <w:footnote w:id="146">
    <w:p w14:paraId="426EB968" w14:textId="7E93EA8E" w:rsidR="00BC54C2" w:rsidRPr="00BC54C2" w:rsidRDefault="00BC54C2" w:rsidP="00BC54C2">
      <w:pPr>
        <w:pStyle w:val="FootnoteText"/>
      </w:pPr>
      <w:r w:rsidRPr="00BC54C2">
        <w:rPr>
          <w:vertAlign w:val="superscript"/>
        </w:rPr>
        <w:footnoteRef/>
      </w:r>
      <w:r w:rsidRPr="00BC54C2">
        <w:t xml:space="preserve">The TDRA includes six (nonmandatory, nonexclusive) factors to consider when analyzing blurring, which are not included in the 2007 Model </w:t>
      </w:r>
      <w:proofErr w:type="spellStart"/>
      <w:r w:rsidRPr="00BC54C2">
        <w:t>Bill.Those</w:t>
      </w:r>
      <w:proofErr w:type="spellEnd"/>
      <w:r w:rsidRPr="00BC54C2">
        <w:t xml:space="preserve"> factors are:</w:t>
      </w:r>
    </w:p>
    <w:p w14:paraId="2CCBA6B9" w14:textId="51979C58" w:rsidR="00BC54C2" w:rsidRPr="00BC54C2" w:rsidRDefault="00BC54C2" w:rsidP="00BC54C2">
      <w:pPr>
        <w:pStyle w:val="BQuotelong"/>
      </w:pPr>
      <w:r w:rsidRPr="00BC54C2">
        <w:t>(</w:t>
      </w:r>
      <w:proofErr w:type="spellStart"/>
      <w:r w:rsidRPr="00BC54C2">
        <w:t>i</w:t>
      </w:r>
      <w:proofErr w:type="spellEnd"/>
      <w:r w:rsidRPr="00BC54C2">
        <w:t>) The degree of similarity between the mark or trade name and the famous mark.</w:t>
      </w:r>
    </w:p>
    <w:p w14:paraId="1BC7C147" w14:textId="4055B9B4" w:rsidR="00BC54C2" w:rsidRPr="00BC54C2" w:rsidRDefault="00BC54C2" w:rsidP="00BC54C2">
      <w:pPr>
        <w:pStyle w:val="BQuotelong"/>
      </w:pPr>
      <w:r w:rsidRPr="00BC54C2">
        <w:t>(ii) The degree of inherent or acquired distinctiveness of the famous mark.</w:t>
      </w:r>
    </w:p>
    <w:p w14:paraId="594E91DD" w14:textId="33C21126" w:rsidR="00BC54C2" w:rsidRPr="00BC54C2" w:rsidRDefault="00BC54C2" w:rsidP="00BC54C2">
      <w:pPr>
        <w:pStyle w:val="BQuotelong"/>
      </w:pPr>
      <w:r w:rsidRPr="00BC54C2">
        <w:t>(iii) The extent to which the owner of the famous mark is engaging in substantially exclusive use of the mark.</w:t>
      </w:r>
    </w:p>
    <w:p w14:paraId="363EB9A8" w14:textId="3718A1B7" w:rsidR="00BC54C2" w:rsidRPr="00BC54C2" w:rsidRDefault="00BC54C2" w:rsidP="00BC54C2">
      <w:pPr>
        <w:pStyle w:val="BQuotelong"/>
      </w:pPr>
      <w:r w:rsidRPr="00BC54C2">
        <w:t>(iv) The degree of recognition of the famous mark.</w:t>
      </w:r>
    </w:p>
    <w:p w14:paraId="1F652ADD" w14:textId="4700CB30" w:rsidR="00BC54C2" w:rsidRPr="00BC54C2" w:rsidRDefault="00BC54C2" w:rsidP="00BC54C2">
      <w:pPr>
        <w:pStyle w:val="BQuotelong"/>
      </w:pPr>
      <w:r w:rsidRPr="00BC54C2">
        <w:t>(v) Whether the user of the mark or trade name intended to create an association with the famous mark.</w:t>
      </w:r>
    </w:p>
    <w:p w14:paraId="072A290B" w14:textId="047FC4E3" w:rsidR="00BC54C2" w:rsidRPr="00BC54C2" w:rsidRDefault="00BC54C2" w:rsidP="00BC54C2">
      <w:pPr>
        <w:pStyle w:val="BQuotelong"/>
      </w:pPr>
      <w:r w:rsidRPr="00BC54C2">
        <w:t>(vi) Any actual association between the mark or trade name and the famous mark.</w:t>
      </w:r>
    </w:p>
    <w:p w14:paraId="77754CC8" w14:textId="77777777" w:rsidR="00BC54C2" w:rsidRPr="006C6CD8" w:rsidRDefault="00BC54C2" w:rsidP="00BC54C2">
      <w:pPr>
        <w:pStyle w:val="FootnoteText"/>
      </w:pPr>
      <w:r w:rsidRPr="00BC54C2">
        <w:t>Lanham Act §43(c)(2)(B)(</w:t>
      </w:r>
      <w:proofErr w:type="spellStart"/>
      <w:r w:rsidRPr="00BC54C2">
        <w:t>i</w:t>
      </w:r>
      <w:proofErr w:type="spellEnd"/>
      <w:r w:rsidRPr="00BC54C2">
        <w:t>)–(vi), 15 U.S.C.</w:t>
      </w:r>
      <w:r w:rsidRPr="00BC54C2">
        <w:t xml:space="preserve"> </w:t>
      </w:r>
      <w:r w:rsidRPr="00BC54C2">
        <w:t>§1125(c)(2)(B)(</w:t>
      </w:r>
      <w:proofErr w:type="spellStart"/>
      <w:r w:rsidRPr="00BC54C2">
        <w:t>i</w:t>
      </w:r>
      <w:proofErr w:type="spellEnd"/>
      <w:r w:rsidRPr="00BC54C2">
        <w:t>)–(vi).</w:t>
      </w:r>
    </w:p>
  </w:footnote>
  <w:footnote w:id="147">
    <w:p w14:paraId="5501A6EE" w14:textId="3ACCC581" w:rsidR="00BC54C2" w:rsidRPr="006C6CD8" w:rsidRDefault="00BC54C2" w:rsidP="00BC54C2">
      <w:pPr>
        <w:pStyle w:val="FootnoteText"/>
      </w:pPr>
      <w:r w:rsidRPr="00BC54C2">
        <w:rPr>
          <w:vertAlign w:val="superscript"/>
        </w:rPr>
        <w:footnoteRef/>
      </w:r>
      <w:r w:rsidRPr="00BC54C2">
        <w:t>Bonito Boats, Inc.</w:t>
      </w:r>
      <w:r w:rsidRPr="00BC54C2">
        <w:t xml:space="preserve"> </w:t>
      </w:r>
      <w:r w:rsidRPr="00BC54C2">
        <w:t>v.</w:t>
      </w:r>
      <w:r w:rsidRPr="00BC54C2">
        <w:t xml:space="preserve"> </w:t>
      </w:r>
      <w:r w:rsidRPr="00BC54C2">
        <w:t>Thunder Craft Boats, Inc., 489 U.S.</w:t>
      </w:r>
      <w:r w:rsidRPr="00BC54C2">
        <w:t xml:space="preserve"> </w:t>
      </w:r>
      <w:r w:rsidRPr="00BC54C2">
        <w:t>141, 160–61, 9 USPQ2d 1847 (1989).</w:t>
      </w:r>
    </w:p>
  </w:footnote>
  <w:footnote w:id="148">
    <w:p w14:paraId="57DEBE0E" w14:textId="642322CB" w:rsidR="00BC54C2" w:rsidRPr="006C6CD8" w:rsidRDefault="00BC54C2" w:rsidP="00BC54C2">
      <w:pPr>
        <w:pStyle w:val="FootnoteText"/>
      </w:pPr>
      <w:r w:rsidRPr="00BC54C2">
        <w:rPr>
          <w:vertAlign w:val="superscript"/>
        </w:rPr>
        <w:footnoteRef/>
      </w:r>
      <w:r w:rsidRPr="00BC54C2">
        <w:t>Kewanee Oil Co.</w:t>
      </w:r>
      <w:r w:rsidRPr="00BC54C2">
        <w:t xml:space="preserve"> </w:t>
      </w:r>
      <w:r w:rsidRPr="00BC54C2">
        <w:t>v.</w:t>
      </w:r>
      <w:r w:rsidRPr="00BC54C2">
        <w:t xml:space="preserve"> </w:t>
      </w:r>
      <w:proofErr w:type="spellStart"/>
      <w:r w:rsidRPr="00BC54C2">
        <w:t>Bicron</w:t>
      </w:r>
      <w:proofErr w:type="spellEnd"/>
      <w:r w:rsidRPr="00BC54C2">
        <w:t xml:space="preserve"> Corp., 416 U.S.</w:t>
      </w:r>
      <w:r w:rsidRPr="00BC54C2">
        <w:t xml:space="preserve"> </w:t>
      </w:r>
      <w:r w:rsidRPr="00BC54C2">
        <w:t>470, 491–92, 181 USPQ 673 (1974).</w:t>
      </w:r>
      <w:r w:rsidRPr="00BC54C2">
        <w:t xml:space="preserve"> </w:t>
      </w:r>
      <w:r w:rsidRPr="00BC54C2">
        <w:rPr>
          <w:i/>
        </w:rPr>
        <w:t>Kewanee</w:t>
      </w:r>
      <w:r w:rsidRPr="00BC54C2">
        <w:t xml:space="preserve"> was reaffirmed in </w:t>
      </w:r>
      <w:r w:rsidRPr="00BC54C2">
        <w:rPr>
          <w:i/>
        </w:rPr>
        <w:t>Bonito Boats</w:t>
      </w:r>
      <w:r w:rsidRPr="00BC54C2">
        <w:t>.</w:t>
      </w:r>
      <w:r w:rsidRPr="00BC54C2">
        <w:t xml:space="preserve"> </w:t>
      </w:r>
      <w:r w:rsidRPr="00BC54C2">
        <w:t>489 U.S.</w:t>
      </w:r>
      <w:r w:rsidRPr="00BC54C2">
        <w:t xml:space="preserve"> </w:t>
      </w:r>
      <w:r w:rsidRPr="00BC54C2">
        <w:t>at 155.</w:t>
      </w:r>
    </w:p>
  </w:footnote>
  <w:footnote w:id="149">
    <w:p w14:paraId="0AD98A89" w14:textId="32FAB9F6" w:rsidR="00BC54C2" w:rsidRPr="006C6CD8" w:rsidRDefault="00BC54C2" w:rsidP="00BC54C2">
      <w:pPr>
        <w:pStyle w:val="FootnoteText"/>
      </w:pPr>
      <w:r w:rsidRPr="00BC54C2">
        <w:rPr>
          <w:vertAlign w:val="superscript"/>
        </w:rPr>
        <w:footnoteRef/>
      </w:r>
      <w:r w:rsidRPr="00BC54C2">
        <w:rPr>
          <w:i/>
        </w:rPr>
        <w:t>Kewanee</w:t>
      </w:r>
      <w:r w:rsidRPr="00BC54C2">
        <w:t>, 416 U.S.</w:t>
      </w:r>
      <w:r w:rsidRPr="00BC54C2">
        <w:t xml:space="preserve"> </w:t>
      </w:r>
      <w:r w:rsidRPr="00BC54C2">
        <w:t>at 484–90.</w:t>
      </w:r>
    </w:p>
  </w:footnote>
  <w:footnote w:id="150">
    <w:p w14:paraId="06C43595" w14:textId="0429312A"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490;</w:t>
      </w:r>
      <w:r w:rsidRPr="00BC54C2">
        <w:t xml:space="preserve"> </w:t>
      </w:r>
      <w:r w:rsidRPr="00BC54C2">
        <w:rPr>
          <w:i/>
        </w:rPr>
        <w:t>Bonito Boats</w:t>
      </w:r>
      <w:r w:rsidRPr="00BC54C2">
        <w:t>, 489 U.S.</w:t>
      </w:r>
      <w:r w:rsidRPr="00BC54C2">
        <w:t xml:space="preserve"> </w:t>
      </w:r>
      <w:r w:rsidRPr="00BC54C2">
        <w:t>at 160–61.</w:t>
      </w:r>
    </w:p>
  </w:footnote>
  <w:footnote w:id="151">
    <w:p w14:paraId="0C589205" w14:textId="507D6C1A" w:rsidR="00BC54C2" w:rsidRPr="006C6CD8" w:rsidRDefault="00BC54C2" w:rsidP="00BC54C2">
      <w:pPr>
        <w:pStyle w:val="FootnoteText"/>
      </w:pPr>
      <w:r w:rsidRPr="00BC54C2">
        <w:rPr>
          <w:vertAlign w:val="superscript"/>
        </w:rPr>
        <w:footnoteRef/>
      </w:r>
      <w:r w:rsidRPr="00BC54C2">
        <w:t>810 F.</w:t>
      </w:r>
      <w:r w:rsidRPr="00BC54C2">
        <w:t xml:space="preserve"> </w:t>
      </w:r>
      <w:r w:rsidRPr="00BC54C2">
        <w:t>Supp.</w:t>
      </w:r>
      <w:r w:rsidRPr="00BC54C2">
        <w:t xml:space="preserve"> </w:t>
      </w:r>
      <w:r w:rsidRPr="00BC54C2">
        <w:t>571, 25 USPQ2d 1970 (S.D.N.Y.</w:t>
      </w:r>
      <w:r w:rsidRPr="00BC54C2">
        <w:t xml:space="preserve"> </w:t>
      </w:r>
      <w:r w:rsidRPr="00BC54C2">
        <w:t>1993).</w:t>
      </w:r>
    </w:p>
  </w:footnote>
  <w:footnote w:id="152">
    <w:p w14:paraId="15601E98" w14:textId="3723D9F1"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573.</w:t>
      </w:r>
      <w:r w:rsidRPr="00BC54C2">
        <w:t xml:space="preserve"> </w:t>
      </w:r>
      <w:r w:rsidRPr="00BC54C2">
        <w:t xml:space="preserve">Technically, </w:t>
      </w:r>
      <w:r w:rsidRPr="00BC54C2">
        <w:rPr>
          <w:i/>
        </w:rPr>
        <w:t>Escada</w:t>
      </w:r>
      <w:r w:rsidRPr="00BC54C2">
        <w:t xml:space="preserve"> involved packaging (the bottle containing the perfume) rather than the product design.</w:t>
      </w:r>
      <w:r w:rsidRPr="00BC54C2">
        <w:t xml:space="preserve"> </w:t>
      </w:r>
      <w:r w:rsidRPr="00BC54C2">
        <w:t xml:space="preserve">Although this has significance in determining whether the bottle can be given any trademark protection, </w:t>
      </w:r>
      <w:r w:rsidRPr="00BC54C2">
        <w:rPr>
          <w:i/>
        </w:rPr>
        <w:t>see</w:t>
      </w:r>
      <w:r w:rsidRPr="00BC54C2">
        <w:t xml:space="preserve"> Wal-Mart Stores, Inc.</w:t>
      </w:r>
      <w:r w:rsidRPr="00BC54C2">
        <w:t xml:space="preserve"> </w:t>
      </w:r>
      <w:r w:rsidRPr="00BC54C2">
        <w:t>v.</w:t>
      </w:r>
      <w:r w:rsidRPr="00BC54C2">
        <w:t xml:space="preserve"> </w:t>
      </w:r>
      <w:r w:rsidRPr="00BC54C2">
        <w:t>Samara Bros., Inc., 529 U.S.</w:t>
      </w:r>
      <w:r w:rsidRPr="00BC54C2">
        <w:t xml:space="preserve"> </w:t>
      </w:r>
      <w:r w:rsidRPr="00BC54C2">
        <w:t>205, 215–16 (2000) (product configuration must have secondary meaning to be protected, while product packaging can be protected if inherently distinctive), it does not alter the preemption issue.</w:t>
      </w:r>
    </w:p>
  </w:footnote>
  <w:footnote w:id="153">
    <w:p w14:paraId="35AC4544" w14:textId="664C6147"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 xml:space="preserve">(citing </w:t>
      </w:r>
      <w:r w:rsidRPr="00BC54C2">
        <w:rPr>
          <w:i/>
        </w:rPr>
        <w:t>Bonito Boats</w:t>
      </w:r>
      <w:r w:rsidRPr="00BC54C2">
        <w:t>, 489 U.S.</w:t>
      </w:r>
      <w:r w:rsidRPr="00BC54C2">
        <w:t xml:space="preserve"> </w:t>
      </w:r>
      <w:r w:rsidRPr="00BC54C2">
        <w:t>at 152).</w:t>
      </w:r>
    </w:p>
  </w:footnote>
  <w:footnote w:id="154">
    <w:p w14:paraId="61606C58" w14:textId="1B3CD336" w:rsidR="00BC54C2" w:rsidRPr="00BC54C2" w:rsidRDefault="00BC54C2" w:rsidP="00BC54C2">
      <w:pPr>
        <w:pStyle w:val="FootnoteText"/>
      </w:pPr>
      <w:r w:rsidRPr="00BC54C2">
        <w:rPr>
          <w:vertAlign w:val="superscript"/>
        </w:rPr>
        <w:footnoteRef/>
      </w:r>
      <w:r w:rsidRPr="00BC54C2">
        <w:rPr>
          <w:i/>
        </w:rPr>
        <w:t>Id</w:t>
      </w:r>
      <w:r w:rsidRPr="00BC54C2">
        <w:t>.</w:t>
      </w:r>
    </w:p>
    <w:p w14:paraId="4B2954B8" w14:textId="77777777" w:rsidR="00BC54C2" w:rsidRPr="006C6CD8" w:rsidRDefault="00BC54C2" w:rsidP="0045768F">
      <w:pPr>
        <w:pStyle w:val="footnote"/>
      </w:pPr>
    </w:p>
  </w:footnote>
  <w:footnote w:id="155">
    <w:p w14:paraId="713F6832" w14:textId="6CC56E5E" w:rsidR="00BC54C2" w:rsidRPr="00A80834" w:rsidRDefault="00BC54C2" w:rsidP="00BC54C2">
      <w:pPr>
        <w:pStyle w:val="FootnoteText"/>
      </w:pPr>
      <w:r w:rsidRPr="00BC54C2">
        <w:rPr>
          <w:vertAlign w:val="superscript"/>
        </w:rPr>
        <w:footnoteRef/>
      </w:r>
      <w:r w:rsidRPr="00BC54C2">
        <w:t>Schutte Bagclosures, Inc.</w:t>
      </w:r>
      <w:r w:rsidRPr="00BC54C2">
        <w:t xml:space="preserve"> </w:t>
      </w:r>
      <w:r w:rsidRPr="00BC54C2">
        <w:t>v.</w:t>
      </w:r>
      <w:r w:rsidRPr="00BC54C2">
        <w:t xml:space="preserve"> </w:t>
      </w:r>
      <w:r w:rsidRPr="00BC54C2">
        <w:t>Kwik Lok Corp., 193 F.</w:t>
      </w:r>
      <w:r w:rsidRPr="00BC54C2">
        <w:t xml:space="preserve"> </w:t>
      </w:r>
      <w:r w:rsidRPr="00BC54C2">
        <w:t>Supp.</w:t>
      </w:r>
      <w:r w:rsidRPr="00BC54C2">
        <w:t xml:space="preserve"> </w:t>
      </w:r>
      <w:r w:rsidRPr="00BC54C2">
        <w:t>3d 245, 285 (S.D.N.Y.</w:t>
      </w:r>
      <w:r w:rsidRPr="00BC54C2">
        <w:t xml:space="preserve"> </w:t>
      </w:r>
      <w:r w:rsidRPr="00BC54C2">
        <w:t xml:space="preserve">2016) (New York dilution law preempted with regard to shape of plastic bag closures), </w:t>
      </w:r>
      <w:r w:rsidRPr="00BC54C2">
        <w:rPr>
          <w:i/>
        </w:rPr>
        <w:t>aff’d</w:t>
      </w:r>
      <w:r w:rsidRPr="00BC54C2">
        <w:t>, 699 F.</w:t>
      </w:r>
      <w:r w:rsidRPr="00BC54C2">
        <w:t xml:space="preserve"> </w:t>
      </w:r>
      <w:proofErr w:type="spellStart"/>
      <w:r w:rsidRPr="00BC54C2">
        <w:t>App’x</w:t>
      </w:r>
      <w:proofErr w:type="spellEnd"/>
      <w:r w:rsidRPr="00BC54C2">
        <w:t xml:space="preserve"> 93 (2d Cir.</w:t>
      </w:r>
      <w:r w:rsidRPr="00BC54C2">
        <w:t xml:space="preserve"> </w:t>
      </w:r>
      <w:r w:rsidRPr="00BC54C2">
        <w:t>2017);</w:t>
      </w:r>
      <w:r w:rsidRPr="00BC54C2">
        <w:t xml:space="preserve"> </w:t>
      </w:r>
      <w:r w:rsidRPr="00BC54C2">
        <w:t>Luv N’ Care, Ltd.</w:t>
      </w:r>
      <w:r w:rsidRPr="00BC54C2">
        <w:t xml:space="preserve"> </w:t>
      </w:r>
      <w:r w:rsidRPr="00BC54C2">
        <w:t>v.</w:t>
      </w:r>
      <w:r w:rsidRPr="00BC54C2">
        <w:t xml:space="preserve"> </w:t>
      </w:r>
      <w:r w:rsidRPr="00BC54C2">
        <w:t>Regent Baby Prods.</w:t>
      </w:r>
      <w:r w:rsidRPr="00BC54C2">
        <w:t xml:space="preserve"> </w:t>
      </w:r>
      <w:r w:rsidRPr="00BC54C2">
        <w:t>Corp., 841 F.</w:t>
      </w:r>
      <w:r w:rsidRPr="00BC54C2">
        <w:t xml:space="preserve"> </w:t>
      </w:r>
      <w:r w:rsidRPr="00BC54C2">
        <w:t>Supp.</w:t>
      </w:r>
      <w:r w:rsidRPr="00BC54C2">
        <w:t xml:space="preserve"> </w:t>
      </w:r>
      <w:r w:rsidRPr="00BC54C2">
        <w:t>2d 753, 759–62, 103 USPQ2d 1243 (S.D.N.Y.</w:t>
      </w:r>
      <w:r w:rsidRPr="00BC54C2">
        <w:t xml:space="preserve"> </w:t>
      </w:r>
      <w:r w:rsidRPr="00BC54C2">
        <w:t>2012);</w:t>
      </w:r>
      <w:r w:rsidRPr="00BC54C2">
        <w:t xml:space="preserve"> </w:t>
      </w:r>
      <w:r w:rsidRPr="00BC54C2">
        <w:t>adidas Am., Inc.</w:t>
      </w:r>
      <w:r w:rsidRPr="00BC54C2">
        <w:t xml:space="preserve"> </w:t>
      </w:r>
      <w:r w:rsidRPr="00BC54C2">
        <w:t>v.</w:t>
      </w:r>
      <w:r w:rsidRPr="00BC54C2">
        <w:t xml:space="preserve"> </w:t>
      </w:r>
      <w:r w:rsidRPr="00BC54C2">
        <w:t>Payless Shoesource, Inc., 546 F.</w:t>
      </w:r>
      <w:r w:rsidRPr="00BC54C2">
        <w:t xml:space="preserve"> </w:t>
      </w:r>
      <w:r w:rsidRPr="00BC54C2">
        <w:t>Supp.</w:t>
      </w:r>
      <w:r w:rsidRPr="00BC54C2">
        <w:t xml:space="preserve"> </w:t>
      </w:r>
      <w:r w:rsidRPr="00BC54C2">
        <w:t>2d 1029, 1067–68 (</w:t>
      </w:r>
      <w:r w:rsidRPr="00BC54C2">
        <w:rPr>
          <w:i/>
        </w:rPr>
        <w:t>redacted opinion and order</w:t>
      </w:r>
      <w:r w:rsidRPr="00BC54C2">
        <w:t>) (D.</w:t>
      </w:r>
      <w:r w:rsidRPr="00BC54C2">
        <w:t xml:space="preserve"> </w:t>
      </w:r>
      <w:r w:rsidRPr="00BC54C2">
        <w:t>Or.</w:t>
      </w:r>
      <w:r w:rsidRPr="00BC54C2">
        <w:t xml:space="preserve"> </w:t>
      </w:r>
      <w:r w:rsidRPr="00BC54C2">
        <w:t>2008);</w:t>
      </w:r>
      <w:r w:rsidRPr="00BC54C2">
        <w:t xml:space="preserve"> </w:t>
      </w:r>
      <w:r w:rsidRPr="00BC54C2">
        <w:t>Eastern Am.</w:t>
      </w:r>
      <w:r w:rsidRPr="00BC54C2">
        <w:t xml:space="preserve"> </w:t>
      </w:r>
      <w:r w:rsidRPr="00BC54C2">
        <w:t>Trio Prods., Inc.</w:t>
      </w:r>
      <w:r w:rsidRPr="00BC54C2">
        <w:t xml:space="preserve"> </w:t>
      </w:r>
      <w:r w:rsidRPr="00BC54C2">
        <w:t>v.</w:t>
      </w:r>
      <w:r w:rsidRPr="00BC54C2">
        <w:t xml:space="preserve"> </w:t>
      </w:r>
      <w:r w:rsidRPr="00BC54C2">
        <w:t>Tang Elec.</w:t>
      </w:r>
      <w:r w:rsidRPr="00BC54C2">
        <w:t xml:space="preserve"> </w:t>
      </w:r>
      <w:r w:rsidRPr="00BC54C2">
        <w:t>Corp., 97 F.</w:t>
      </w:r>
      <w:r w:rsidRPr="00BC54C2">
        <w:t xml:space="preserve"> </w:t>
      </w:r>
      <w:r w:rsidRPr="00BC54C2">
        <w:t>Supp.</w:t>
      </w:r>
      <w:r w:rsidRPr="00BC54C2">
        <w:t xml:space="preserve"> </w:t>
      </w:r>
      <w:r w:rsidRPr="00BC54C2">
        <w:t>2d 395, 424 &amp; n.199, 54 USPQ2d 1776 (S.D.N.Y.</w:t>
      </w:r>
      <w:r w:rsidRPr="00BC54C2">
        <w:t xml:space="preserve"> </w:t>
      </w:r>
      <w:r w:rsidRPr="00BC54C2">
        <w:t>2000);</w:t>
      </w:r>
      <w:r w:rsidRPr="00BC54C2">
        <w:t xml:space="preserve"> </w:t>
      </w:r>
      <w:r w:rsidRPr="00BC54C2">
        <w:t>Reebok Int’l Ltd.</w:t>
      </w:r>
      <w:r w:rsidRPr="00BC54C2">
        <w:t xml:space="preserve"> </w:t>
      </w:r>
      <w:r w:rsidRPr="00BC54C2">
        <w:t>v.</w:t>
      </w:r>
      <w:r w:rsidRPr="00BC54C2">
        <w:t xml:space="preserve"> </w:t>
      </w:r>
      <w:r w:rsidRPr="00BC54C2">
        <w:t>Kmart Corp., 849 F.</w:t>
      </w:r>
      <w:r w:rsidRPr="00BC54C2">
        <w:t xml:space="preserve"> </w:t>
      </w:r>
      <w:r w:rsidRPr="00BC54C2">
        <w:t>Supp.</w:t>
      </w:r>
      <w:r w:rsidRPr="00BC54C2">
        <w:t xml:space="preserve"> </w:t>
      </w:r>
      <w:r w:rsidRPr="00BC54C2">
        <w:t xml:space="preserve">252, 275, </w:t>
      </w:r>
      <w:r w:rsidRPr="00BC54C2">
        <w:rPr>
          <w:i/>
        </w:rPr>
        <w:t>vacated by consent judgment</w:t>
      </w:r>
      <w:r w:rsidRPr="00BC54C2">
        <w:t>, 33 USPQ2d 1863 (S.D.N.Y.</w:t>
      </w:r>
      <w:r w:rsidRPr="00BC54C2">
        <w:t xml:space="preserve"> </w:t>
      </w:r>
      <w:r w:rsidRPr="00BC54C2">
        <w:t>1994).</w:t>
      </w:r>
      <w:r w:rsidRPr="00BC54C2">
        <w:t xml:space="preserve"> </w:t>
      </w:r>
      <w:r w:rsidRPr="00BC54C2">
        <w:rPr>
          <w:i/>
        </w:rPr>
        <w:t>But see</w:t>
      </w:r>
      <w:r w:rsidRPr="00BC54C2">
        <w:t xml:space="preserve"> </w:t>
      </w:r>
      <w:proofErr w:type="spellStart"/>
      <w:r w:rsidRPr="00BC54C2">
        <w:t>Flocast</w:t>
      </w:r>
      <w:proofErr w:type="spellEnd"/>
      <w:r w:rsidRPr="00BC54C2">
        <w:t xml:space="preserve"> LLV v.</w:t>
      </w:r>
      <w:r w:rsidRPr="00BC54C2">
        <w:t xml:space="preserve"> </w:t>
      </w:r>
      <w:proofErr w:type="spellStart"/>
      <w:r w:rsidRPr="00BC54C2">
        <w:t>Movi</w:t>
      </w:r>
      <w:proofErr w:type="spellEnd"/>
      <w:r w:rsidRPr="00BC54C2">
        <w:t xml:space="preserve"> Family LLC, 2024 WL 3163485, at *11, 2024 BL 215964 (N.D.N.Y.</w:t>
      </w:r>
      <w:r w:rsidRPr="00BC54C2">
        <w:t xml:space="preserve"> </w:t>
      </w:r>
      <w:r w:rsidRPr="00BC54C2">
        <w:t>June 24, 2024) (finding no preemption by design patent, stating that “[P]</w:t>
      </w:r>
      <w:proofErr w:type="spellStart"/>
      <w:r w:rsidRPr="00BC54C2">
        <w:t>atent</w:t>
      </w:r>
      <w:proofErr w:type="spellEnd"/>
      <w:r w:rsidRPr="00BC54C2">
        <w:t xml:space="preserve"> law will not preempt state law claims if such claims ‘include additional elements not found in the federal patent law cause of action and if they are not an impermissible attempt to offer patent-like protection to a subject matter addressed by federal law.’ ” </w:t>
      </w:r>
      <w:hyperlink r:id="rId1" w:history="1">
        <w:r w:rsidRPr="00BC54C2">
          <w:rPr>
            <w:rStyle w:val="Hyperlink"/>
            <w:lang w:bidi="en-US"/>
          </w:rPr>
          <w:t>Carson Optical, Inc.</w:t>
        </w:r>
        <w:r w:rsidRPr="00BC54C2">
          <w:rPr>
            <w:rStyle w:val="Hyperlink"/>
            <w:lang w:bidi="en-US"/>
          </w:rPr>
          <w:t xml:space="preserve"> </w:t>
        </w:r>
        <w:r w:rsidRPr="00BC54C2">
          <w:rPr>
            <w:rStyle w:val="Hyperlink"/>
            <w:lang w:bidi="en-US"/>
          </w:rPr>
          <w:t>v.</w:t>
        </w:r>
        <w:r w:rsidRPr="00BC54C2">
          <w:rPr>
            <w:rStyle w:val="Hyperlink"/>
            <w:lang w:bidi="en-US"/>
          </w:rPr>
          <w:t xml:space="preserve"> </w:t>
        </w:r>
        <w:r w:rsidRPr="00BC54C2">
          <w:rPr>
            <w:rStyle w:val="Hyperlink"/>
            <w:lang w:bidi="en-US"/>
          </w:rPr>
          <w:t>Prym Consumer USA, Inc., 11 F.</w:t>
        </w:r>
        <w:r w:rsidRPr="00BC54C2">
          <w:rPr>
            <w:rStyle w:val="Hyperlink"/>
            <w:lang w:bidi="en-US"/>
          </w:rPr>
          <w:t xml:space="preserve"> </w:t>
        </w:r>
        <w:r w:rsidRPr="00BC54C2">
          <w:rPr>
            <w:rStyle w:val="Hyperlink"/>
            <w:lang w:bidi="en-US"/>
          </w:rPr>
          <w:t>Supp.</w:t>
        </w:r>
        <w:r w:rsidRPr="00BC54C2">
          <w:rPr>
            <w:rStyle w:val="Hyperlink"/>
            <w:lang w:bidi="en-US"/>
          </w:rPr>
          <w:t xml:space="preserve"> </w:t>
        </w:r>
        <w:r w:rsidRPr="00BC54C2">
          <w:rPr>
            <w:rStyle w:val="Hyperlink"/>
            <w:lang w:bidi="en-US"/>
          </w:rPr>
          <w:t>3d 317, 328 (E.D.N.Y.</w:t>
        </w:r>
        <w:r w:rsidRPr="00BC54C2">
          <w:rPr>
            <w:rStyle w:val="Hyperlink"/>
            <w:lang w:bidi="en-US"/>
          </w:rPr>
          <w:t xml:space="preserve"> </w:t>
        </w:r>
        <w:r w:rsidRPr="00BC54C2">
          <w:rPr>
            <w:rStyle w:val="Hyperlink"/>
            <w:lang w:bidi="en-US"/>
          </w:rPr>
          <w:t>2014)</w:t>
        </w:r>
      </w:hyperlink>
      <w:r w:rsidRPr="00BC54C2">
        <w:t xml:space="preserve"> (quoting </w:t>
      </w:r>
      <w:hyperlink r:id="rId2" w:history="1">
        <w:proofErr w:type="spellStart"/>
        <w:r w:rsidRPr="00BC54C2">
          <w:rPr>
            <w:rStyle w:val="Hyperlink"/>
            <w:lang w:bidi="en-US"/>
          </w:rPr>
          <w:t>Rodime</w:t>
        </w:r>
        <w:proofErr w:type="spellEnd"/>
        <w:r w:rsidRPr="00BC54C2">
          <w:rPr>
            <w:rStyle w:val="Hyperlink"/>
            <w:lang w:bidi="en-US"/>
          </w:rPr>
          <w:t xml:space="preserve"> PLC v.</w:t>
        </w:r>
        <w:r w:rsidRPr="00BC54C2">
          <w:rPr>
            <w:rStyle w:val="Hyperlink"/>
            <w:lang w:bidi="en-US"/>
          </w:rPr>
          <w:t xml:space="preserve"> </w:t>
        </w:r>
        <w:r w:rsidRPr="00BC54C2">
          <w:rPr>
            <w:rStyle w:val="Hyperlink"/>
            <w:lang w:bidi="en-US"/>
          </w:rPr>
          <w:t>Seagate Tech., Inc., 174 F.3d 1294, 1306 (Fed.</w:t>
        </w:r>
        <w:r w:rsidRPr="00BC54C2">
          <w:rPr>
            <w:rStyle w:val="Hyperlink"/>
            <w:lang w:bidi="en-US"/>
          </w:rPr>
          <w:t xml:space="preserve"> </w:t>
        </w:r>
        <w:r w:rsidRPr="00BC54C2">
          <w:rPr>
            <w:rStyle w:val="Hyperlink"/>
            <w:lang w:bidi="en-US"/>
          </w:rPr>
          <w:t>Cir.</w:t>
        </w:r>
        <w:r w:rsidRPr="00BC54C2">
          <w:rPr>
            <w:rStyle w:val="Hyperlink"/>
            <w:lang w:bidi="en-US"/>
          </w:rPr>
          <w:t xml:space="preserve"> </w:t>
        </w:r>
        <w:r w:rsidRPr="00BC54C2">
          <w:rPr>
            <w:rStyle w:val="Hyperlink"/>
            <w:lang w:bidi="en-US"/>
          </w:rPr>
          <w:t>1999)</w:t>
        </w:r>
      </w:hyperlink>
      <w:r w:rsidRPr="00BC54C2">
        <w:t>).</w:t>
      </w:r>
      <w:r w:rsidRPr="00BC54C2">
        <w:t xml:space="preserve"> </w:t>
      </w:r>
      <w:r w:rsidRPr="00BC54C2">
        <w:t>This result is odd in that the court found plaintiff’s state law claims for unfair competition and trademark infringement preempted, but felt that the dilution claim, which alleged injury to the company’s reputation from confusion of source, was not preempted.</w:t>
      </w:r>
      <w:r w:rsidRPr="00BC54C2">
        <w:t xml:space="preserve"> </w:t>
      </w:r>
      <w:r w:rsidRPr="00BC54C2">
        <w:rPr>
          <w:i/>
        </w:rPr>
        <w:t>Id</w:t>
      </w:r>
      <w:r w:rsidRPr="00BC54C2">
        <w:t>.</w:t>
      </w:r>
      <w:r w:rsidRPr="00BC54C2">
        <w:t xml:space="preserve"> </w:t>
      </w:r>
      <w:r w:rsidRPr="00BC54C2">
        <w:t>at *12–13.</w:t>
      </w:r>
    </w:p>
  </w:footnote>
  <w:footnote w:id="156">
    <w:p w14:paraId="5EE03439" w14:textId="57283E75" w:rsidR="00BC54C2" w:rsidRPr="006C6CD8" w:rsidRDefault="00BC54C2" w:rsidP="00BC54C2">
      <w:pPr>
        <w:pStyle w:val="FootnoteText"/>
      </w:pPr>
      <w:r w:rsidRPr="00BC54C2">
        <w:rPr>
          <w:vertAlign w:val="superscript"/>
        </w:rPr>
        <w:footnoteRef/>
      </w:r>
      <w:r w:rsidRPr="00BC54C2">
        <w:t>17 U.S.C.</w:t>
      </w:r>
      <w:r w:rsidRPr="00BC54C2">
        <w:t xml:space="preserve"> </w:t>
      </w:r>
      <w:r w:rsidRPr="00BC54C2">
        <w:t>§301.</w:t>
      </w:r>
    </w:p>
  </w:footnote>
  <w:footnote w:id="157">
    <w:p w14:paraId="0919F089" w14:textId="6D27F499" w:rsidR="00BC54C2" w:rsidRPr="006C6CD8" w:rsidRDefault="00BC54C2" w:rsidP="00BC54C2">
      <w:pPr>
        <w:pStyle w:val="FootnoteText"/>
      </w:pPr>
      <w:r w:rsidRPr="00BC54C2">
        <w:rPr>
          <w:vertAlign w:val="superscript"/>
        </w:rPr>
        <w:footnoteRef/>
      </w:r>
      <w:r w:rsidRPr="00BC54C2">
        <w:t xml:space="preserve">National Basketball </w:t>
      </w:r>
      <w:proofErr w:type="spellStart"/>
      <w:r w:rsidRPr="00BC54C2">
        <w:t>Ass’n</w:t>
      </w:r>
      <w:proofErr w:type="spellEnd"/>
      <w:r w:rsidRPr="00BC54C2">
        <w:t xml:space="preserve"> v.</w:t>
      </w:r>
      <w:r w:rsidRPr="00BC54C2">
        <w:t xml:space="preserve"> </w:t>
      </w:r>
      <w:r w:rsidRPr="00BC54C2">
        <w:t>Motorola, Inc., 105 F.3d 841, 848, 41 USPQ2d 1585 (2d Cir.</w:t>
      </w:r>
      <w:r w:rsidRPr="00BC54C2">
        <w:t xml:space="preserve"> </w:t>
      </w:r>
      <w:r w:rsidRPr="00BC54C2">
        <w:t>1997).</w:t>
      </w:r>
      <w:r w:rsidRPr="00BC54C2">
        <w:t xml:space="preserve"> </w:t>
      </w:r>
      <w:r w:rsidRPr="00BC54C2">
        <w:t xml:space="preserve">The Second Circuit described these as the “general scope requirement” and the “subject matter requirement.” </w:t>
      </w:r>
      <w:r w:rsidRPr="00BC54C2">
        <w:rPr>
          <w:i/>
        </w:rPr>
        <w:t>Id</w:t>
      </w:r>
      <w:r w:rsidRPr="00BC54C2">
        <w:t>.</w:t>
      </w:r>
    </w:p>
  </w:footnote>
  <w:footnote w:id="158">
    <w:p w14:paraId="60290DD6" w14:textId="30DF7384" w:rsidR="00BC54C2" w:rsidRPr="006C6CD8" w:rsidRDefault="00BC54C2" w:rsidP="00BC54C2">
      <w:pPr>
        <w:pStyle w:val="FootnoteText"/>
      </w:pPr>
      <w:r w:rsidRPr="00BC54C2">
        <w:rPr>
          <w:vertAlign w:val="superscript"/>
        </w:rPr>
        <w:footnoteRef/>
      </w:r>
      <w:r w:rsidRPr="00BC54C2">
        <w:t>37 C.F.R.</w:t>
      </w:r>
      <w:r w:rsidRPr="00BC54C2">
        <w:t xml:space="preserve"> </w:t>
      </w:r>
      <w:r w:rsidRPr="00BC54C2">
        <w:t>§202.1(a) (“[w]</w:t>
      </w:r>
      <w:proofErr w:type="spellStart"/>
      <w:r w:rsidRPr="00BC54C2">
        <w:t>ords</w:t>
      </w:r>
      <w:proofErr w:type="spellEnd"/>
      <w:r w:rsidRPr="00BC54C2">
        <w:t xml:space="preserve"> and short phrases such as names, titles, and slogans” and “familiar symbols or designs” are “not subject to copyright”</w:t>
      </w:r>
      <w:proofErr w:type="gramStart"/>
      <w:r w:rsidRPr="00BC54C2">
        <w:t>);</w:t>
      </w:r>
      <w:proofErr w:type="gramEnd"/>
      <w:r w:rsidRPr="00BC54C2">
        <w:t xml:space="preserve"> </w:t>
      </w:r>
      <w:r w:rsidRPr="00BC54C2">
        <w:rPr>
          <w:i/>
        </w:rPr>
        <w:t>id</w:t>
      </w:r>
      <w:r w:rsidRPr="00BC54C2">
        <w:t>.</w:t>
      </w:r>
      <w:r w:rsidRPr="00BC54C2">
        <w:t xml:space="preserve"> </w:t>
      </w:r>
      <w:r w:rsidRPr="00BC54C2">
        <w:t>§202.10(b) (“A claim to copyright cannot be registered in a print or label consisting solely of trademark subject matter and lacking copyrightable matter.”).</w:t>
      </w:r>
    </w:p>
  </w:footnote>
  <w:footnote w:id="159">
    <w:p w14:paraId="6372D57F" w14:textId="075F5205" w:rsidR="00BC54C2" w:rsidRPr="006C6CD8" w:rsidRDefault="00BC54C2" w:rsidP="00BC54C2">
      <w:pPr>
        <w:pStyle w:val="FootnoteText"/>
      </w:pPr>
      <w:r w:rsidRPr="00BC54C2">
        <w:rPr>
          <w:vertAlign w:val="superscript"/>
        </w:rPr>
        <w:footnoteRef/>
      </w:r>
      <w:r w:rsidRPr="00BC54C2">
        <w:rPr>
          <w:i/>
        </w:rPr>
        <w:t>See</w:t>
      </w:r>
      <w:r w:rsidRPr="00BC54C2">
        <w:t xml:space="preserve"> 17 U.S.C.</w:t>
      </w:r>
      <w:r w:rsidRPr="00BC54C2">
        <w:t xml:space="preserve"> </w:t>
      </w:r>
      <w:r w:rsidRPr="00BC54C2">
        <w:t>§101 (definition of “pictorial, graphic, and sculptural works”);</w:t>
      </w:r>
      <w:r w:rsidRPr="00BC54C2">
        <w:t xml:space="preserve"> </w:t>
      </w:r>
      <w:r w:rsidRPr="00BC54C2">
        <w:t>37 C.F.R.</w:t>
      </w:r>
      <w:r w:rsidRPr="00BC54C2">
        <w:t xml:space="preserve"> </w:t>
      </w:r>
      <w:r w:rsidRPr="00BC54C2">
        <w:t>§202.10(a).</w:t>
      </w:r>
    </w:p>
  </w:footnote>
  <w:footnote w:id="160">
    <w:p w14:paraId="5F5F2C12" w14:textId="6EDA2CBB" w:rsidR="00BC54C2" w:rsidRPr="006C6CD8" w:rsidRDefault="00BC54C2" w:rsidP="00BC54C2">
      <w:pPr>
        <w:pStyle w:val="FootnoteText"/>
      </w:pPr>
      <w:r w:rsidRPr="00BC54C2">
        <w:rPr>
          <w:vertAlign w:val="superscript"/>
        </w:rPr>
        <w:footnoteRef/>
      </w:r>
      <w:r w:rsidRPr="00BC54C2">
        <w:rPr>
          <w:i/>
        </w:rPr>
        <w:t>But see</w:t>
      </w:r>
      <w:r w:rsidRPr="00BC54C2">
        <w:t xml:space="preserve"> Gateway 2000, Inc.</w:t>
      </w:r>
      <w:r w:rsidRPr="00BC54C2">
        <w:t xml:space="preserve"> </w:t>
      </w:r>
      <w:r w:rsidRPr="00BC54C2">
        <w:t>v.</w:t>
      </w:r>
      <w:r w:rsidRPr="00BC54C2">
        <w:t xml:space="preserve"> </w:t>
      </w:r>
      <w:r w:rsidRPr="00BC54C2">
        <w:t>Cyrix Corp., 942 F.</w:t>
      </w:r>
      <w:r w:rsidRPr="00BC54C2">
        <w:t xml:space="preserve"> </w:t>
      </w:r>
      <w:r w:rsidRPr="00BC54C2">
        <w:t>Supp.</w:t>
      </w:r>
      <w:r w:rsidRPr="00BC54C2">
        <w:t xml:space="preserve"> </w:t>
      </w:r>
      <w:r w:rsidRPr="00BC54C2">
        <w:t>985, 994–95 (D.N.J.</w:t>
      </w:r>
      <w:r w:rsidRPr="00BC54C2">
        <w:t xml:space="preserve"> </w:t>
      </w:r>
      <w:r w:rsidRPr="00BC54C2">
        <w:t>1996) (finding no preemption of dilution claim based on humorous depictions of plaintiff’s Holstein cow logo in competitor’s advertisements).</w:t>
      </w:r>
    </w:p>
  </w:footnote>
  <w:footnote w:id="161">
    <w:p w14:paraId="4F646ECA" w14:textId="47378F53" w:rsidR="00BC54C2" w:rsidRPr="006C6CD8" w:rsidRDefault="00BC54C2" w:rsidP="00BC54C2">
      <w:pPr>
        <w:pStyle w:val="FootnoteText"/>
      </w:pPr>
      <w:r w:rsidRPr="00BC54C2">
        <w:rPr>
          <w:vertAlign w:val="superscript"/>
        </w:rPr>
        <w:footnoteRef/>
      </w:r>
      <w:r w:rsidRPr="00BC54C2">
        <w:t>17 U.S.C.</w:t>
      </w:r>
      <w:r w:rsidRPr="00BC54C2">
        <w:t xml:space="preserve"> </w:t>
      </w:r>
      <w:r w:rsidRPr="00BC54C2">
        <w:t>§102(a)(5).</w:t>
      </w:r>
    </w:p>
  </w:footnote>
  <w:footnote w:id="162">
    <w:p w14:paraId="489561AC" w14:textId="7D9AA1FF"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§101 (definition of “pictorial, graphic, and sculptural works”).</w:t>
      </w:r>
      <w:r w:rsidRPr="00BC54C2">
        <w:t xml:space="preserve"> </w:t>
      </w:r>
      <w:r w:rsidRPr="00BC54C2">
        <w:t xml:space="preserve">Useful articles are those “having an intrinsic utilitarian function that is not merely to portray the appearance of the article or to convey information.” </w:t>
      </w:r>
      <w:r w:rsidRPr="00BC54C2">
        <w:rPr>
          <w:i/>
        </w:rPr>
        <w:t>Id</w:t>
      </w:r>
      <w:r w:rsidRPr="00BC54C2">
        <w:t>.</w:t>
      </w:r>
      <w:r w:rsidRPr="00BC54C2">
        <w:t xml:space="preserve"> </w:t>
      </w:r>
      <w:r w:rsidRPr="00BC54C2">
        <w:t>(definition of “useful article”).</w:t>
      </w:r>
    </w:p>
  </w:footnote>
  <w:footnote w:id="163">
    <w:p w14:paraId="441FEF1B" w14:textId="3045A920" w:rsidR="00BC54C2" w:rsidRPr="006C6CD8" w:rsidRDefault="00BC54C2" w:rsidP="00BC54C2">
      <w:pPr>
        <w:pStyle w:val="FootnoteText"/>
      </w:pPr>
      <w:r w:rsidRPr="00BC54C2">
        <w:rPr>
          <w:vertAlign w:val="superscript"/>
        </w:rPr>
        <w:footnoteRef/>
      </w:r>
      <w:r w:rsidRPr="00BC54C2">
        <w:rPr>
          <w:i/>
        </w:rPr>
        <w:t>See</w:t>
      </w:r>
      <w:r w:rsidRPr="00BC54C2">
        <w:t xml:space="preserve"> Parfums Givenchy, Inc.</w:t>
      </w:r>
      <w:r w:rsidRPr="00BC54C2">
        <w:t xml:space="preserve"> </w:t>
      </w:r>
      <w:r w:rsidRPr="00BC54C2">
        <w:t>v.</w:t>
      </w:r>
      <w:r w:rsidRPr="00BC54C2">
        <w:t xml:space="preserve"> </w:t>
      </w:r>
      <w:r w:rsidRPr="00BC54C2">
        <w:t>C &amp; C Beauty Sales, Inc., 832 F.</w:t>
      </w:r>
      <w:r w:rsidRPr="00BC54C2">
        <w:t xml:space="preserve"> </w:t>
      </w:r>
      <w:r w:rsidRPr="00BC54C2">
        <w:t>Supp.</w:t>
      </w:r>
      <w:r w:rsidRPr="00BC54C2">
        <w:t xml:space="preserve"> </w:t>
      </w:r>
      <w:r w:rsidRPr="00BC54C2">
        <w:t>1378, 1391, 29 USPQ2d 1026 (C.D.</w:t>
      </w:r>
      <w:r w:rsidRPr="00BC54C2">
        <w:t xml:space="preserve"> </w:t>
      </w:r>
      <w:r w:rsidRPr="00BC54C2">
        <w:t>Cal.</w:t>
      </w:r>
      <w:r w:rsidRPr="00BC54C2">
        <w:t xml:space="preserve"> </w:t>
      </w:r>
      <w:r w:rsidRPr="00BC54C2">
        <w:t>1993) (“It is well established that an artistic packaging design or label is entitled to copyright protection.”);</w:t>
      </w:r>
      <w:r w:rsidRPr="00BC54C2">
        <w:t xml:space="preserve"> </w:t>
      </w:r>
      <w:r w:rsidRPr="00BC54C2">
        <w:t>Gemini Indus., Inc.</w:t>
      </w:r>
      <w:r w:rsidRPr="00BC54C2">
        <w:t xml:space="preserve"> </w:t>
      </w:r>
      <w:r w:rsidRPr="00BC54C2">
        <w:t>v.</w:t>
      </w:r>
      <w:r w:rsidRPr="00BC54C2">
        <w:t xml:space="preserve"> </w:t>
      </w:r>
      <w:proofErr w:type="spellStart"/>
      <w:r w:rsidRPr="00BC54C2">
        <w:t>Labtec</w:t>
      </w:r>
      <w:proofErr w:type="spellEnd"/>
      <w:r w:rsidRPr="00BC54C2">
        <w:t xml:space="preserve"> Enters., Inc., 31 USPQ2d 1776 (W.D.</w:t>
      </w:r>
      <w:r w:rsidRPr="00BC54C2">
        <w:t xml:space="preserve"> </w:t>
      </w:r>
      <w:r w:rsidRPr="00BC54C2">
        <w:t>Wash.</w:t>
      </w:r>
      <w:r w:rsidRPr="00BC54C2">
        <w:t xml:space="preserve"> </w:t>
      </w:r>
      <w:r w:rsidRPr="00BC54C2">
        <w:t>1993) (packaging for electronic accessories is copyrightable).</w:t>
      </w:r>
    </w:p>
  </w:footnote>
  <w:footnote w:id="164">
    <w:p w14:paraId="754996EF" w14:textId="79685550" w:rsidR="00BC54C2" w:rsidRPr="006C6CD8" w:rsidRDefault="00BC54C2" w:rsidP="00BC54C2">
      <w:pPr>
        <w:pStyle w:val="FootnoteText"/>
      </w:pPr>
      <w:r w:rsidRPr="00BC54C2">
        <w:rPr>
          <w:vertAlign w:val="superscript"/>
        </w:rPr>
        <w:footnoteRef/>
      </w:r>
      <w:r w:rsidRPr="00BC54C2">
        <w:t>Esquire v.</w:t>
      </w:r>
      <w:r w:rsidRPr="00BC54C2">
        <w:t xml:space="preserve"> </w:t>
      </w:r>
      <w:r w:rsidRPr="00BC54C2">
        <w:t>Ringer, 591 F.2d 796, 807, 199 USPQ 1 (D.C.</w:t>
      </w:r>
      <w:r w:rsidRPr="00BC54C2">
        <w:t xml:space="preserve"> </w:t>
      </w:r>
      <w:r w:rsidRPr="00BC54C2">
        <w:t>Cir.</w:t>
      </w:r>
      <w:r w:rsidRPr="00BC54C2">
        <w:t xml:space="preserve"> </w:t>
      </w:r>
      <w:r w:rsidRPr="00BC54C2">
        <w:t>1978) (lamp:</w:t>
      </w:r>
      <w:r w:rsidRPr="00BC54C2">
        <w:t xml:space="preserve"> </w:t>
      </w:r>
      <w:r w:rsidRPr="00BC54C2">
        <w:t xml:space="preserve">not severable), </w:t>
      </w:r>
      <w:r w:rsidRPr="00BC54C2">
        <w:rPr>
          <w:i/>
        </w:rPr>
        <w:t>cert</w:t>
      </w:r>
      <w:r w:rsidRPr="00BC54C2">
        <w:t>.</w:t>
      </w:r>
      <w:r w:rsidRPr="00BC54C2">
        <w:t xml:space="preserve"> </w:t>
      </w:r>
      <w:r w:rsidRPr="00BC54C2">
        <w:rPr>
          <w:i/>
        </w:rPr>
        <w:t>denied</w:t>
      </w:r>
      <w:r w:rsidRPr="00BC54C2">
        <w:t>, 440 U.S.</w:t>
      </w:r>
      <w:r w:rsidRPr="00BC54C2">
        <w:t xml:space="preserve"> </w:t>
      </w:r>
      <w:r w:rsidRPr="00BC54C2">
        <w:t>908 (1979);</w:t>
      </w:r>
      <w:r w:rsidRPr="00BC54C2">
        <w:t xml:space="preserve"> </w:t>
      </w:r>
      <w:r w:rsidRPr="00BC54C2">
        <w:t>Kieselstein-Cord v.</w:t>
      </w:r>
      <w:r w:rsidRPr="00BC54C2">
        <w:t xml:space="preserve"> </w:t>
      </w:r>
      <w:r w:rsidRPr="00BC54C2">
        <w:t>Accessories by Pearl, Inc., 632 F.2d 989, 993, 208 USPQ 1 (2d Cir.</w:t>
      </w:r>
      <w:r w:rsidRPr="00BC54C2">
        <w:t xml:space="preserve"> </w:t>
      </w:r>
      <w:r w:rsidRPr="00BC54C2">
        <w:t>1980) (belt buckle:</w:t>
      </w:r>
      <w:r w:rsidRPr="00BC54C2">
        <w:t xml:space="preserve"> </w:t>
      </w:r>
      <w:r w:rsidRPr="00BC54C2">
        <w:t>severability found);</w:t>
      </w:r>
      <w:r w:rsidRPr="00BC54C2">
        <w:t xml:space="preserve"> </w:t>
      </w:r>
      <w:r w:rsidRPr="00BC54C2">
        <w:t>Carol Barnhart Inc.</w:t>
      </w:r>
      <w:r w:rsidRPr="00BC54C2">
        <w:t xml:space="preserve"> </w:t>
      </w:r>
      <w:r w:rsidRPr="00BC54C2">
        <w:t>v.</w:t>
      </w:r>
      <w:r w:rsidRPr="00BC54C2">
        <w:t xml:space="preserve"> </w:t>
      </w:r>
      <w:r w:rsidRPr="00BC54C2">
        <w:t>Economy Cover Corp., 773 F.2d 411, 421–22, 228 USPQ 385 (2d Cir.</w:t>
      </w:r>
      <w:r w:rsidRPr="00BC54C2">
        <w:t xml:space="preserve"> </w:t>
      </w:r>
      <w:r w:rsidRPr="00BC54C2">
        <w:t>1985) (torso mannequin:</w:t>
      </w:r>
      <w:r w:rsidRPr="00BC54C2">
        <w:t xml:space="preserve"> </w:t>
      </w:r>
      <w:r w:rsidRPr="00BC54C2">
        <w:t>not severable);</w:t>
      </w:r>
      <w:r w:rsidRPr="00BC54C2">
        <w:t xml:space="preserve"> </w:t>
      </w:r>
      <w:r w:rsidRPr="00BC54C2">
        <w:t>Brandir Int’l, Inc.</w:t>
      </w:r>
      <w:r w:rsidRPr="00BC54C2">
        <w:t xml:space="preserve"> </w:t>
      </w:r>
      <w:r w:rsidRPr="00BC54C2">
        <w:t>v.</w:t>
      </w:r>
      <w:r w:rsidRPr="00BC54C2">
        <w:t xml:space="preserve"> </w:t>
      </w:r>
      <w:r w:rsidRPr="00BC54C2">
        <w:t>Cascade Pac.</w:t>
      </w:r>
      <w:r w:rsidRPr="00BC54C2">
        <w:t xml:space="preserve"> </w:t>
      </w:r>
      <w:r w:rsidRPr="00BC54C2">
        <w:t>Lumber Co., 834 F.2d 1142, 1145 (2d Cir.</w:t>
      </w:r>
      <w:r w:rsidRPr="00BC54C2">
        <w:t xml:space="preserve"> </w:t>
      </w:r>
      <w:r w:rsidRPr="00BC54C2">
        <w:t>1987) (bicycle rack:</w:t>
      </w:r>
      <w:r w:rsidRPr="00BC54C2">
        <w:t xml:space="preserve"> </w:t>
      </w:r>
      <w:r w:rsidRPr="00BC54C2">
        <w:t>not severable).</w:t>
      </w:r>
    </w:p>
  </w:footnote>
  <w:footnote w:id="165">
    <w:p w14:paraId="614EF101" w14:textId="7C87AB13"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Lipscher v.</w:t>
      </w:r>
      <w:r w:rsidRPr="00BC54C2">
        <w:t xml:space="preserve"> </w:t>
      </w:r>
      <w:r w:rsidRPr="00BC54C2">
        <w:t xml:space="preserve">LRP </w:t>
      </w:r>
      <w:proofErr w:type="spellStart"/>
      <w:r w:rsidRPr="00BC54C2">
        <w:t>Publ’ns</w:t>
      </w:r>
      <w:proofErr w:type="spellEnd"/>
      <w:r w:rsidRPr="00BC54C2">
        <w:t>, Inc., 266 F.3d 1305, 1311 (11th Cir.</w:t>
      </w:r>
      <w:r w:rsidRPr="00BC54C2">
        <w:t xml:space="preserve"> </w:t>
      </w:r>
      <w:r w:rsidRPr="00BC54C2">
        <w:t>2001) (jury verdict reporter not copyrightable but within the scope of copyright);</w:t>
      </w:r>
      <w:r w:rsidRPr="00BC54C2">
        <w:t xml:space="preserve"> </w:t>
      </w:r>
      <w:r w:rsidRPr="00BC54C2">
        <w:t xml:space="preserve">National Basketball </w:t>
      </w:r>
      <w:proofErr w:type="spellStart"/>
      <w:r w:rsidRPr="00BC54C2">
        <w:t>Ass’n</w:t>
      </w:r>
      <w:proofErr w:type="spellEnd"/>
      <w:r w:rsidRPr="00BC54C2">
        <w:t xml:space="preserve"> v.</w:t>
      </w:r>
      <w:r w:rsidRPr="00BC54C2">
        <w:t xml:space="preserve"> </w:t>
      </w:r>
      <w:r w:rsidRPr="00BC54C2">
        <w:t>Motorola, Inc., 105 F.3d 841, 848–49, 41 USPQ2d 1585 (2d Cir.</w:t>
      </w:r>
      <w:r w:rsidRPr="00BC54C2">
        <w:t xml:space="preserve"> </w:t>
      </w:r>
      <w:r w:rsidRPr="00BC54C2">
        <w:t>1997) (facts about basketball games, as opposed to the games themselves, are within the scope of copyright though not protected by copyright).</w:t>
      </w:r>
      <w:r w:rsidRPr="00BC54C2">
        <w:t xml:space="preserve"> </w:t>
      </w:r>
      <w:r w:rsidRPr="00BC54C2">
        <w:rPr>
          <w:i/>
        </w:rPr>
        <w:t>See</w:t>
      </w:r>
      <w:r w:rsidRPr="00BC54C2">
        <w:t xml:space="preserve"> </w:t>
      </w:r>
      <w:proofErr w:type="spellStart"/>
      <w:r w:rsidRPr="00BC54C2">
        <w:t>ProCD</w:t>
      </w:r>
      <w:proofErr w:type="spellEnd"/>
      <w:r w:rsidRPr="00BC54C2">
        <w:t>, Inc.</w:t>
      </w:r>
      <w:r w:rsidRPr="00BC54C2">
        <w:t xml:space="preserve"> </w:t>
      </w:r>
      <w:r w:rsidRPr="00BC54C2">
        <w:t>v.</w:t>
      </w:r>
      <w:r w:rsidRPr="00BC54C2">
        <w:t xml:space="preserve"> </w:t>
      </w:r>
      <w:proofErr w:type="spellStart"/>
      <w:r w:rsidRPr="00BC54C2">
        <w:t>Zeidenberg</w:t>
      </w:r>
      <w:proofErr w:type="spellEnd"/>
      <w:r w:rsidRPr="00BC54C2">
        <w:t>, 86 F.3d 1447, 1453, 39 USPQ2d 1161 (7th Cir.</w:t>
      </w:r>
      <w:r w:rsidRPr="00BC54C2">
        <w:t xml:space="preserve"> </w:t>
      </w:r>
      <w:r w:rsidRPr="00BC54C2">
        <w:t>1996) (facts in database within the subject matter of copyright).</w:t>
      </w:r>
    </w:p>
  </w:footnote>
  <w:footnote w:id="166">
    <w:p w14:paraId="088FDDEA" w14:textId="4F796DCC" w:rsidR="00BC54C2" w:rsidRPr="006C6CD8" w:rsidRDefault="00BC54C2" w:rsidP="00BC54C2">
      <w:pPr>
        <w:pStyle w:val="FootnoteText"/>
      </w:pPr>
      <w:r w:rsidRPr="00BC54C2">
        <w:rPr>
          <w:vertAlign w:val="superscript"/>
        </w:rPr>
        <w:footnoteRef/>
      </w:r>
      <w:r w:rsidRPr="00BC54C2">
        <w:rPr>
          <w:i/>
        </w:rPr>
        <w:t>See</w:t>
      </w:r>
      <w:r w:rsidRPr="00BC54C2">
        <w:t xml:space="preserve"> 17 U.S.C.</w:t>
      </w:r>
      <w:r w:rsidRPr="00BC54C2">
        <w:t xml:space="preserve"> </w:t>
      </w:r>
      <w:r w:rsidRPr="00BC54C2">
        <w:t>§101 (definition of “fixed”</w:t>
      </w:r>
      <w:proofErr w:type="gramStart"/>
      <w:r w:rsidRPr="00BC54C2">
        <w:t>);</w:t>
      </w:r>
      <w:proofErr w:type="gramEnd"/>
      <w:r w:rsidRPr="00BC54C2">
        <w:t xml:space="preserve"> </w:t>
      </w:r>
      <w:r w:rsidRPr="00BC54C2">
        <w:rPr>
          <w:i/>
        </w:rPr>
        <w:t>id</w:t>
      </w:r>
      <w:r w:rsidRPr="00BC54C2">
        <w:t>.</w:t>
      </w:r>
      <w:r w:rsidRPr="00BC54C2">
        <w:t xml:space="preserve"> </w:t>
      </w:r>
      <w:r w:rsidRPr="00BC54C2">
        <w:t>§102(a) (requiring “fixation”).</w:t>
      </w:r>
    </w:p>
  </w:footnote>
  <w:footnote w:id="167">
    <w:p w14:paraId="4208CBC9" w14:textId="729F9E76" w:rsidR="00BC54C2" w:rsidRPr="006C6CD8" w:rsidRDefault="00BC54C2" w:rsidP="00BC54C2">
      <w:pPr>
        <w:pStyle w:val="FootnoteText"/>
      </w:pPr>
      <w:r w:rsidRPr="00BC54C2">
        <w:rPr>
          <w:vertAlign w:val="superscript"/>
        </w:rPr>
        <w:footnoteRef/>
      </w:r>
      <w:r w:rsidRPr="00BC54C2">
        <w:rPr>
          <w:i/>
        </w:rPr>
        <w:t>See</w:t>
      </w:r>
      <w:r w:rsidRPr="00BC54C2">
        <w:t xml:space="preserve"> 1 </w:t>
      </w:r>
      <w:r w:rsidRPr="00BC54C2">
        <w:rPr>
          <w:smallCaps/>
        </w:rPr>
        <w:t>Nimmer on Copyright</w:t>
      </w:r>
      <w:r w:rsidRPr="00BC54C2">
        <w:t xml:space="preserve"> §2.08[G] (2012).</w:t>
      </w:r>
    </w:p>
  </w:footnote>
  <w:footnote w:id="168">
    <w:p w14:paraId="6B2BDE65" w14:textId="36E65B6D" w:rsidR="00BC54C2" w:rsidRPr="006C6CD8" w:rsidRDefault="00BC54C2" w:rsidP="00BC54C2">
      <w:pPr>
        <w:pStyle w:val="FootnoteText"/>
      </w:pPr>
      <w:r w:rsidRPr="00BC54C2">
        <w:rPr>
          <w:vertAlign w:val="superscript"/>
        </w:rPr>
        <w:footnoteRef/>
      </w:r>
      <w:r w:rsidRPr="00BC54C2">
        <w:rPr>
          <w:i/>
        </w:rPr>
        <w:t>E</w:t>
      </w:r>
      <w:r w:rsidRPr="00BC54C2">
        <w:t>.</w:t>
      </w:r>
      <w:r w:rsidRPr="00BC54C2">
        <w:rPr>
          <w:i/>
        </w:rPr>
        <w:t>g</w:t>
      </w:r>
      <w:r w:rsidRPr="00BC54C2">
        <w:t>., Selby v.</w:t>
      </w:r>
      <w:r w:rsidRPr="00BC54C2">
        <w:t xml:space="preserve"> </w:t>
      </w:r>
      <w:r w:rsidRPr="00BC54C2">
        <w:t>New Line Cinema, Inc., 96 F.</w:t>
      </w:r>
      <w:r w:rsidRPr="00BC54C2">
        <w:t xml:space="preserve"> </w:t>
      </w:r>
      <w:r w:rsidRPr="00BC54C2">
        <w:t>Supp.</w:t>
      </w:r>
      <w:r w:rsidRPr="00BC54C2">
        <w:t xml:space="preserve"> </w:t>
      </w:r>
      <w:r w:rsidRPr="00BC54C2">
        <w:t>2d 1053, 1059, 54 USPQ2d 1827 (C.D.</w:t>
      </w:r>
      <w:r w:rsidRPr="00BC54C2">
        <w:t xml:space="preserve"> </w:t>
      </w:r>
      <w:r w:rsidRPr="00BC54C2">
        <w:t>Cal.</w:t>
      </w:r>
      <w:r w:rsidRPr="00BC54C2">
        <w:t xml:space="preserve"> </w:t>
      </w:r>
      <w:r w:rsidRPr="00BC54C2">
        <w:t>2000);</w:t>
      </w:r>
      <w:r w:rsidRPr="00BC54C2">
        <w:t xml:space="preserve"> </w:t>
      </w:r>
      <w:r w:rsidRPr="00BC54C2">
        <w:rPr>
          <w:i/>
        </w:rPr>
        <w:t xml:space="preserve">National Basketball </w:t>
      </w:r>
      <w:proofErr w:type="spellStart"/>
      <w:r w:rsidRPr="00BC54C2">
        <w:rPr>
          <w:i/>
        </w:rPr>
        <w:t>Ass’n</w:t>
      </w:r>
      <w:proofErr w:type="spellEnd"/>
      <w:r w:rsidRPr="00BC54C2">
        <w:t>, 105 F.3d at 850(quoting Computer Assocs.</w:t>
      </w:r>
      <w:r w:rsidRPr="00BC54C2">
        <w:t xml:space="preserve"> </w:t>
      </w:r>
      <w:r w:rsidRPr="00BC54C2">
        <w:t>Int’l, Inc.</w:t>
      </w:r>
      <w:r w:rsidRPr="00BC54C2">
        <w:t xml:space="preserve"> </w:t>
      </w:r>
      <w:r w:rsidRPr="00BC54C2">
        <w:t>v.</w:t>
      </w:r>
      <w:r w:rsidRPr="00BC54C2">
        <w:t xml:space="preserve"> </w:t>
      </w:r>
      <w:r w:rsidRPr="00BC54C2">
        <w:t>Altai, Inc., 982 F.2d 693, 716 (2d Cir.</w:t>
      </w:r>
      <w:r w:rsidRPr="00BC54C2">
        <w:t xml:space="preserve"> </w:t>
      </w:r>
      <w:r w:rsidRPr="00BC54C2">
        <w:t>1992)).</w:t>
      </w:r>
    </w:p>
  </w:footnote>
  <w:footnote w:id="169">
    <w:p w14:paraId="19CE2CC5" w14:textId="708F17C4" w:rsidR="00BC54C2" w:rsidRPr="006C6CD8" w:rsidRDefault="00BC54C2" w:rsidP="00BC54C2">
      <w:pPr>
        <w:pStyle w:val="FootnoteText"/>
      </w:pPr>
      <w:r w:rsidRPr="00BC54C2">
        <w:rPr>
          <w:vertAlign w:val="superscript"/>
        </w:rPr>
        <w:footnoteRef/>
      </w:r>
      <w:r w:rsidRPr="00BC54C2">
        <w:rPr>
          <w:i/>
        </w:rPr>
        <w:t>See</w:t>
      </w:r>
      <w:r w:rsidRPr="00BC54C2">
        <w:t xml:space="preserve"> 1 </w:t>
      </w:r>
      <w:r w:rsidRPr="00BC54C2">
        <w:rPr>
          <w:smallCaps/>
        </w:rPr>
        <w:t>Nimmer on Copyright</w:t>
      </w:r>
      <w:r w:rsidRPr="00BC54C2">
        <w:t xml:space="preserve"> §1.01[B][1][</w:t>
      </w:r>
      <w:proofErr w:type="gramStart"/>
      <w:r w:rsidRPr="00BC54C2">
        <w:t>e](</w:t>
      </w:r>
      <w:proofErr w:type="gramEnd"/>
      <w:r w:rsidRPr="00BC54C2">
        <w:t>2012);</w:t>
      </w:r>
      <w:r w:rsidRPr="00BC54C2">
        <w:t xml:space="preserve"> </w:t>
      </w:r>
      <w:r w:rsidRPr="00BC54C2">
        <w:rPr>
          <w:i/>
        </w:rPr>
        <w:t xml:space="preserve">see also </w:t>
      </w:r>
      <w:proofErr w:type="spellStart"/>
      <w:r w:rsidRPr="00BC54C2">
        <w:t>ProCD</w:t>
      </w:r>
      <w:proofErr w:type="spellEnd"/>
      <w:r w:rsidRPr="00BC54C2">
        <w:t>, Inc.</w:t>
      </w:r>
      <w:r w:rsidRPr="00BC54C2">
        <w:t xml:space="preserve"> </w:t>
      </w:r>
      <w:r w:rsidRPr="00BC54C2">
        <w:t>v.</w:t>
      </w:r>
      <w:r w:rsidRPr="00BC54C2">
        <w:t xml:space="preserve"> </w:t>
      </w:r>
      <w:proofErr w:type="spellStart"/>
      <w:r w:rsidRPr="00BC54C2">
        <w:t>Zeidenberg</w:t>
      </w:r>
      <w:proofErr w:type="spellEnd"/>
      <w:r w:rsidRPr="00BC54C2">
        <w:t>, 86 F.3d 1447, 1454–55, 39 USPQ2d 1161 (7th Cir.</w:t>
      </w:r>
      <w:r w:rsidRPr="00BC54C2">
        <w:t xml:space="preserve"> </w:t>
      </w:r>
      <w:r w:rsidRPr="00BC54C2">
        <w:t>1996) (holding breach-of-contract claims not within rights under the Copyright Act and noting that trade-secret protection appears not to be preempted).</w:t>
      </w:r>
    </w:p>
  </w:footnote>
  <w:footnote w:id="170">
    <w:p w14:paraId="72399241" w14:textId="69273744" w:rsidR="00BC54C2" w:rsidRPr="006C6CD8" w:rsidRDefault="00BC54C2" w:rsidP="00BC54C2">
      <w:pPr>
        <w:pStyle w:val="FootnoteText"/>
      </w:pPr>
      <w:r w:rsidRPr="00BC54C2">
        <w:rPr>
          <w:vertAlign w:val="superscript"/>
        </w:rPr>
        <w:footnoteRef/>
      </w:r>
      <w:r w:rsidRPr="00BC54C2">
        <w:rPr>
          <w:i/>
        </w:rPr>
        <w:t>See</w:t>
      </w:r>
      <w:r w:rsidRPr="00BC54C2">
        <w:t xml:space="preserve"> Mead Data Cent., Inc.</w:t>
      </w:r>
      <w:r w:rsidRPr="00BC54C2">
        <w:t xml:space="preserve"> </w:t>
      </w:r>
      <w:r w:rsidRPr="00BC54C2">
        <w:t>v.</w:t>
      </w:r>
      <w:r w:rsidRPr="00BC54C2">
        <w:t xml:space="preserve"> </w:t>
      </w:r>
      <w:r w:rsidRPr="00BC54C2">
        <w:t>Toyota Motor Sales, U.S.A., Inc., 875 F.2d 1026, 1037, 10 USPQ2d 1961 (2d Cir.</w:t>
      </w:r>
      <w:r w:rsidRPr="00BC54C2">
        <w:t xml:space="preserve"> </w:t>
      </w:r>
      <w:r w:rsidRPr="00BC54C2">
        <w:t>1989) (Sweet, J., concurring).</w:t>
      </w:r>
    </w:p>
  </w:footnote>
  <w:footnote w:id="171">
    <w:p w14:paraId="084FCFFD" w14:textId="6ADD119B" w:rsidR="00BC54C2" w:rsidRPr="006C6CD8" w:rsidRDefault="00BC54C2" w:rsidP="00BC54C2">
      <w:pPr>
        <w:pStyle w:val="FootnoteText"/>
      </w:pPr>
      <w:r w:rsidRPr="00BC54C2">
        <w:rPr>
          <w:vertAlign w:val="superscript"/>
        </w:rPr>
        <w:footnoteRef/>
      </w:r>
      <w:proofErr w:type="spellStart"/>
      <w:r w:rsidRPr="00BC54C2">
        <w:t>Rosciszewski</w:t>
      </w:r>
      <w:proofErr w:type="spellEnd"/>
      <w:r w:rsidRPr="00BC54C2">
        <w:t xml:space="preserve"> v.</w:t>
      </w:r>
      <w:r w:rsidRPr="00BC54C2">
        <w:t xml:space="preserve"> </w:t>
      </w:r>
      <w:r w:rsidRPr="00BC54C2">
        <w:t>Arete Assocs., Inc., 1 F.3d 225, 230, 27 USPQ2d 1678 (4th Cir.</w:t>
      </w:r>
      <w:r w:rsidRPr="00BC54C2">
        <w:t xml:space="preserve"> </w:t>
      </w:r>
      <w:r w:rsidRPr="00BC54C2">
        <w:t>1993) (claim pursuant to Virginia Computer Crimes Act preempted despite intent requirement);</w:t>
      </w:r>
      <w:r w:rsidRPr="00BC54C2">
        <w:t xml:space="preserve"> </w:t>
      </w:r>
      <w:r w:rsidRPr="00BC54C2">
        <w:rPr>
          <w:i/>
        </w:rPr>
        <w:t>Computer Assocs</w:t>
      </w:r>
      <w:r w:rsidRPr="00BC54C2">
        <w:t>.</w:t>
      </w:r>
      <w:r w:rsidRPr="00BC54C2">
        <w:t xml:space="preserve"> </w:t>
      </w:r>
      <w:r w:rsidRPr="00BC54C2">
        <w:rPr>
          <w:i/>
        </w:rPr>
        <w:t>Int’l</w:t>
      </w:r>
      <w:r w:rsidRPr="00BC54C2">
        <w:t>, 982 F.2d at 716;</w:t>
      </w:r>
      <w:r w:rsidRPr="00BC54C2">
        <w:t xml:space="preserve"> </w:t>
      </w:r>
      <w:r w:rsidRPr="00BC54C2">
        <w:t>Mayer v.</w:t>
      </w:r>
      <w:r w:rsidRPr="00BC54C2">
        <w:t xml:space="preserve"> </w:t>
      </w:r>
      <w:r w:rsidRPr="00BC54C2">
        <w:t>Josiah Wedgwood &amp; Sons, Ltd., 601 F.</w:t>
      </w:r>
      <w:r w:rsidRPr="00BC54C2">
        <w:t xml:space="preserve"> </w:t>
      </w:r>
      <w:r w:rsidRPr="00BC54C2">
        <w:t>Supp.</w:t>
      </w:r>
      <w:r w:rsidRPr="00BC54C2">
        <w:t xml:space="preserve"> </w:t>
      </w:r>
      <w:r w:rsidRPr="00BC54C2">
        <w:t>1523, 1535, 225 USPQ 776 (S.D.N.Y.</w:t>
      </w:r>
      <w:r w:rsidRPr="00BC54C2">
        <w:t xml:space="preserve"> </w:t>
      </w:r>
      <w:r w:rsidRPr="00BC54C2">
        <w:t>1985) (“commercial immorality” involving allegations of intentional action preempted).</w:t>
      </w:r>
    </w:p>
  </w:footnote>
  <w:footnote w:id="172">
    <w:p w14:paraId="2D0F33DC" w14:textId="46F7EF0C" w:rsidR="00BC54C2" w:rsidRPr="006C6CD8" w:rsidRDefault="00BC54C2" w:rsidP="00BC54C2">
      <w:pPr>
        <w:pStyle w:val="FootnoteText"/>
      </w:pPr>
      <w:r w:rsidRPr="00BC54C2">
        <w:rPr>
          <w:vertAlign w:val="superscript"/>
        </w:rPr>
        <w:footnoteRef/>
      </w:r>
      <w:r w:rsidRPr="00BC54C2">
        <w:t xml:space="preserve">Most states do not require predatory intent </w:t>
      </w:r>
      <w:proofErr w:type="gramStart"/>
      <w:r w:rsidRPr="00BC54C2">
        <w:t>in order to</w:t>
      </w:r>
      <w:proofErr w:type="gramEnd"/>
      <w:r w:rsidRPr="00BC54C2">
        <w:t xml:space="preserve"> prove dilution, although it may be a factor in the decision-making process.</w:t>
      </w:r>
      <w:r w:rsidRPr="00BC54C2">
        <w:t xml:space="preserve"> </w:t>
      </w:r>
      <w:r w:rsidRPr="00BC54C2">
        <w:rPr>
          <w:i/>
        </w:rPr>
        <w:t>See</w:t>
      </w:r>
      <w:r w:rsidRPr="00BC54C2">
        <w:t xml:space="preserve"> Deere &amp; Co.</w:t>
      </w:r>
      <w:r w:rsidRPr="00BC54C2">
        <w:t xml:space="preserve"> </w:t>
      </w:r>
      <w:r w:rsidRPr="00BC54C2">
        <w:t>v.</w:t>
      </w:r>
      <w:r w:rsidRPr="00BC54C2">
        <w:t xml:space="preserve"> </w:t>
      </w:r>
      <w:r w:rsidRPr="00BC54C2">
        <w:t>MTD Prods., Inc., 41 F.3d 39, 45–46, 32 USPQ2d 1936 (2d Cir.</w:t>
      </w:r>
      <w:r w:rsidRPr="00BC54C2">
        <w:t xml:space="preserve"> </w:t>
      </w:r>
      <w:r w:rsidRPr="00BC54C2">
        <w:t>1994);</w:t>
      </w:r>
      <w:r w:rsidRPr="00BC54C2">
        <w:t xml:space="preserve"> </w:t>
      </w:r>
      <w:r w:rsidRPr="00BC54C2">
        <w:rPr>
          <w:i/>
        </w:rPr>
        <w:t>see also</w:t>
      </w:r>
      <w:r w:rsidRPr="00BC54C2">
        <w:t xml:space="preserve"> A &amp; H Sportswear Co.</w:t>
      </w:r>
      <w:r w:rsidRPr="00BC54C2">
        <w:t xml:space="preserve"> </w:t>
      </w:r>
      <w:r w:rsidRPr="00BC54C2">
        <w:t>v.</w:t>
      </w:r>
      <w:r w:rsidRPr="00BC54C2">
        <w:t xml:space="preserve"> </w:t>
      </w:r>
      <w:r w:rsidRPr="00BC54C2">
        <w:t>Victoria’s Secret Stores, Inc., 926 F.</w:t>
      </w:r>
      <w:r w:rsidRPr="00BC54C2">
        <w:t xml:space="preserve"> </w:t>
      </w:r>
      <w:r w:rsidRPr="00BC54C2">
        <w:t>Supp.</w:t>
      </w:r>
      <w:r w:rsidRPr="00BC54C2">
        <w:t xml:space="preserve"> </w:t>
      </w:r>
      <w:r w:rsidRPr="00BC54C2">
        <w:t>1233, 1265 (E.D.</w:t>
      </w:r>
      <w:r w:rsidRPr="00BC54C2">
        <w:t xml:space="preserve"> </w:t>
      </w:r>
      <w:r w:rsidRPr="00BC54C2">
        <w:t>Pa.</w:t>
      </w:r>
      <w:r w:rsidRPr="00BC54C2">
        <w:t xml:space="preserve"> </w:t>
      </w:r>
      <w:r w:rsidRPr="00BC54C2">
        <w:t xml:space="preserve">1996) (indicating that predatory intent may be an element), </w:t>
      </w:r>
      <w:r w:rsidRPr="00BC54C2">
        <w:rPr>
          <w:i/>
        </w:rPr>
        <w:t>aff’d</w:t>
      </w:r>
      <w:r w:rsidRPr="00BC54C2">
        <w:t>, 166 F.3d 191, 49 USPQ2d 1493 (3d Cir.</w:t>
      </w:r>
      <w:r w:rsidRPr="00BC54C2">
        <w:t xml:space="preserve"> </w:t>
      </w:r>
      <w:r w:rsidRPr="00BC54C2">
        <w:t>1999).</w:t>
      </w:r>
      <w:r w:rsidRPr="00BC54C2">
        <w:t xml:space="preserve"> </w:t>
      </w:r>
      <w:r w:rsidRPr="00BC54C2">
        <w:t>The TDRA includes a kind of predatory intent—intent to create an association between the second user’s mark and the famous mark—as a factor in its test for blurring.</w:t>
      </w:r>
      <w:r w:rsidRPr="00BC54C2">
        <w:t xml:space="preserve"> </w:t>
      </w:r>
      <w:r w:rsidRPr="00BC54C2">
        <w:t>Lanham Act §43(c)(2)(B)(v), 15 U.S.C.</w:t>
      </w:r>
      <w:r w:rsidRPr="00BC54C2">
        <w:t xml:space="preserve"> </w:t>
      </w:r>
      <w:r w:rsidRPr="00BC54C2">
        <w:t>§1125(c)(2)(B)(v).</w:t>
      </w:r>
    </w:p>
  </w:footnote>
  <w:footnote w:id="173">
    <w:p w14:paraId="1AD43FC6" w14:textId="2A489281" w:rsidR="00BC54C2" w:rsidRPr="006C6CD8" w:rsidRDefault="00BC54C2" w:rsidP="00BC54C2">
      <w:pPr>
        <w:pStyle w:val="FootnoteText"/>
      </w:pPr>
      <w:r w:rsidRPr="00BC54C2">
        <w:rPr>
          <w:vertAlign w:val="superscript"/>
        </w:rPr>
        <w:footnoteRef/>
      </w:r>
      <w:r w:rsidRPr="00BC54C2">
        <w:rPr>
          <w:i/>
        </w:rPr>
        <w:t>See National Basketball Ass’n</w:t>
      </w:r>
      <w:r w:rsidRPr="00BC54C2">
        <w:t>,105 F.3d at 852 (state misappropriation claims preempted, except for “hot news”);</w:t>
      </w:r>
      <w:r w:rsidRPr="00BC54C2">
        <w:t xml:space="preserve"> </w:t>
      </w:r>
      <w:r w:rsidRPr="00BC54C2">
        <w:rPr>
          <w:i/>
        </w:rPr>
        <w:t>Selby</w:t>
      </w:r>
      <w:r w:rsidRPr="00BC54C2">
        <w:t>, 96 F.</w:t>
      </w:r>
      <w:r w:rsidRPr="00BC54C2">
        <w:t xml:space="preserve"> </w:t>
      </w:r>
      <w:r w:rsidRPr="00BC54C2">
        <w:t>Supp.</w:t>
      </w:r>
      <w:r w:rsidRPr="00BC54C2">
        <w:t xml:space="preserve"> </w:t>
      </w:r>
      <w:r w:rsidRPr="00BC54C2">
        <w:t>2d at 1061 (implied contract claim regarding ideas in the script preempted);</w:t>
      </w:r>
      <w:r w:rsidRPr="00BC54C2">
        <w:t xml:space="preserve"> </w:t>
      </w:r>
      <w:r w:rsidRPr="00BC54C2">
        <w:t>Hartman v.</w:t>
      </w:r>
      <w:r w:rsidRPr="00BC54C2">
        <w:t xml:space="preserve"> </w:t>
      </w:r>
      <w:r w:rsidRPr="00BC54C2">
        <w:t>Hallmark Cards, Inc., 833 F.2d 117, 121, 4 USPQ2d 1864 (8th Cir.</w:t>
      </w:r>
      <w:r w:rsidRPr="00BC54C2">
        <w:t xml:space="preserve"> </w:t>
      </w:r>
      <w:r w:rsidRPr="00BC54C2">
        <w:t>1987) (misappropriation claim regarding graphics used in defendants’ greeting cards held preempted).</w:t>
      </w:r>
      <w:r w:rsidRPr="00BC54C2">
        <w:t xml:space="preserve"> </w:t>
      </w:r>
      <w:r w:rsidRPr="00BC54C2">
        <w:rPr>
          <w:i/>
        </w:rPr>
        <w:t xml:space="preserve">But see </w:t>
      </w:r>
      <w:proofErr w:type="spellStart"/>
      <w:r w:rsidRPr="00BC54C2">
        <w:rPr>
          <w:i/>
        </w:rPr>
        <w:t>ProCD</w:t>
      </w:r>
      <w:proofErr w:type="spellEnd"/>
      <w:r w:rsidRPr="00BC54C2">
        <w:rPr>
          <w:i/>
        </w:rPr>
        <w:t>, Inc</w:t>
      </w:r>
      <w:r w:rsidRPr="00BC54C2">
        <w:t>., 86 F.3d at 1454 (breach-of-contract claim relating to shrink-wrap license not preempted);</w:t>
      </w:r>
      <w:r w:rsidRPr="00BC54C2">
        <w:t xml:space="preserve"> </w:t>
      </w:r>
      <w:r w:rsidRPr="00BC54C2">
        <w:t>Lennon v.</w:t>
      </w:r>
      <w:r w:rsidRPr="00BC54C2">
        <w:t xml:space="preserve"> </w:t>
      </w:r>
      <w:r w:rsidRPr="00BC54C2">
        <w:t>Seaman, 63 F.</w:t>
      </w:r>
      <w:r w:rsidRPr="00BC54C2">
        <w:t xml:space="preserve"> </w:t>
      </w:r>
      <w:r w:rsidRPr="00BC54C2">
        <w:t>Supp.</w:t>
      </w:r>
      <w:r w:rsidRPr="00BC54C2">
        <w:t xml:space="preserve"> </w:t>
      </w:r>
      <w:r w:rsidRPr="00BC54C2">
        <w:t>2d 428, 436 (S.D.N.Y.</w:t>
      </w:r>
      <w:r w:rsidRPr="00BC54C2">
        <w:t xml:space="preserve"> </w:t>
      </w:r>
      <w:r w:rsidRPr="00BC54C2">
        <w:t>1999) (claim for interference with tangible property not preempted).</w:t>
      </w:r>
    </w:p>
  </w:footnote>
  <w:footnote w:id="174">
    <w:p w14:paraId="003EE875" w14:textId="79A3293B" w:rsidR="00BC54C2" w:rsidRPr="006C6CD8" w:rsidRDefault="00BC54C2" w:rsidP="00BC54C2">
      <w:pPr>
        <w:pStyle w:val="FootnoteText"/>
      </w:pPr>
      <w:r w:rsidRPr="00BC54C2">
        <w:rPr>
          <w:vertAlign w:val="superscript"/>
        </w:rPr>
        <w:footnoteRef/>
      </w:r>
      <w:r w:rsidRPr="00BC54C2">
        <w:t>Pub.</w:t>
      </w:r>
      <w:r w:rsidRPr="00BC54C2">
        <w:t xml:space="preserve"> </w:t>
      </w:r>
      <w:r w:rsidRPr="00BC54C2">
        <w:t>L.</w:t>
      </w:r>
      <w:r w:rsidRPr="00BC54C2">
        <w:t xml:space="preserve"> </w:t>
      </w:r>
      <w:r w:rsidRPr="00BC54C2">
        <w:t>No.</w:t>
      </w:r>
      <w:r w:rsidRPr="00BC54C2">
        <w:t xml:space="preserve"> </w:t>
      </w:r>
      <w:r w:rsidRPr="00BC54C2">
        <w:t>101-650 §§601–610, 104 Stat.</w:t>
      </w:r>
      <w:r w:rsidRPr="00BC54C2">
        <w:t xml:space="preserve"> </w:t>
      </w:r>
      <w:r w:rsidRPr="00BC54C2">
        <w:t>5089, 5128–33 (1990).</w:t>
      </w:r>
    </w:p>
  </w:footnote>
  <w:footnote w:id="175">
    <w:p w14:paraId="5DAE7726" w14:textId="6C9A1488" w:rsidR="00BC54C2" w:rsidRPr="006C6CD8" w:rsidRDefault="00BC54C2" w:rsidP="00BC54C2">
      <w:pPr>
        <w:pStyle w:val="FootnoteText"/>
      </w:pPr>
      <w:r w:rsidRPr="00BC54C2">
        <w:rPr>
          <w:vertAlign w:val="superscript"/>
        </w:rPr>
        <w:footnoteRef/>
      </w:r>
      <w:r w:rsidRPr="00BC54C2">
        <w:t>17 U.S.C.</w:t>
      </w:r>
      <w:r w:rsidRPr="00BC54C2">
        <w:t xml:space="preserve"> </w:t>
      </w:r>
      <w:r w:rsidRPr="00BC54C2">
        <w:t>§301(f)(1).</w:t>
      </w:r>
    </w:p>
  </w:footnote>
  <w:footnote w:id="176">
    <w:p w14:paraId="1BA2D875" w14:textId="3D292226"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§101 (definition of “work of visual art”).</w:t>
      </w:r>
    </w:p>
  </w:footnote>
  <w:footnote w:id="177">
    <w:p w14:paraId="4B05AD50" w14:textId="6E0FE9FD"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(§(A)(ii) of the definition).</w:t>
      </w:r>
    </w:p>
  </w:footnote>
  <w:footnote w:id="178">
    <w:p w14:paraId="5AFD3D09" w14:textId="1C38763C" w:rsidR="00BC54C2" w:rsidRPr="000601A1" w:rsidRDefault="00BC54C2" w:rsidP="00BC54C2">
      <w:pPr>
        <w:pStyle w:val="FootnoteText"/>
        <w:rPr>
          <w:lang w:val="da-DK"/>
        </w:rPr>
      </w:pPr>
      <w:r w:rsidRPr="00BC54C2">
        <w:rPr>
          <w:vertAlign w:val="superscript"/>
        </w:rPr>
        <w:footnoteRef/>
      </w:r>
      <w:r w:rsidRPr="00BC54C2">
        <w:t>2004 WL 1932872 (N.D.</w:t>
      </w:r>
      <w:r w:rsidRPr="00BC54C2">
        <w:t xml:space="preserve"> </w:t>
      </w:r>
      <w:r w:rsidRPr="00BC54C2">
        <w:t>Tex.</w:t>
      </w:r>
      <w:r w:rsidRPr="00BC54C2">
        <w:t xml:space="preserve"> </w:t>
      </w:r>
      <w:r w:rsidRPr="00BC54C2">
        <w:t>Aug.</w:t>
      </w:r>
      <w:r w:rsidRPr="00BC54C2">
        <w:t xml:space="preserve"> </w:t>
      </w:r>
      <w:r w:rsidRPr="00BC54C2">
        <w:t>30, 2004).</w:t>
      </w:r>
    </w:p>
  </w:footnote>
  <w:footnote w:id="179">
    <w:p w14:paraId="78A632C2" w14:textId="7390751C" w:rsidR="00BC54C2" w:rsidRPr="000601A1" w:rsidRDefault="00BC54C2" w:rsidP="00BC54C2">
      <w:pPr>
        <w:pStyle w:val="FootnoteText"/>
        <w:rPr>
          <w:lang w:val="da-DK"/>
        </w:rPr>
      </w:pPr>
      <w:r w:rsidRPr="00BC54C2">
        <w:rPr>
          <w:vertAlign w:val="superscript"/>
        </w:rPr>
        <w:footnoteRef/>
      </w:r>
      <w:r w:rsidRPr="00BC54C2">
        <w:rPr>
          <w:i/>
        </w:rPr>
        <w:t>Id</w:t>
      </w:r>
      <w:r w:rsidRPr="00BC54C2">
        <w:t>.</w:t>
      </w:r>
      <w:r w:rsidRPr="00BC54C2">
        <w:t xml:space="preserve"> </w:t>
      </w:r>
      <w:r w:rsidRPr="00BC54C2">
        <w:t>at *1.</w:t>
      </w:r>
    </w:p>
  </w:footnote>
  <w:footnote w:id="180">
    <w:p w14:paraId="478860C4" w14:textId="07E9AA16"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*2.</w:t>
      </w:r>
      <w:r w:rsidRPr="00BC54C2">
        <w:t xml:space="preserve"> </w:t>
      </w:r>
      <w:r w:rsidRPr="00BC54C2">
        <w:t xml:space="preserve">The current Texas statute does not include a claim for “injury to business reputation,” but does include a claim for dilution by </w:t>
      </w:r>
      <w:proofErr w:type="spellStart"/>
      <w:r w:rsidRPr="00BC54C2">
        <w:t>tarnishment</w:t>
      </w:r>
      <w:proofErr w:type="spellEnd"/>
      <w:r w:rsidRPr="00BC54C2">
        <w:t>, which may also satisfy the extra-element requirement.</w:t>
      </w:r>
    </w:p>
  </w:footnote>
  <w:footnote w:id="181">
    <w:p w14:paraId="2F55B260" w14:textId="2A2ECBA9" w:rsidR="00BC54C2" w:rsidRPr="006C6CD8" w:rsidRDefault="00BC54C2" w:rsidP="00BC54C2">
      <w:pPr>
        <w:pStyle w:val="FootnoteText"/>
      </w:pPr>
      <w:r w:rsidRPr="00BC54C2">
        <w:rPr>
          <w:vertAlign w:val="superscript"/>
        </w:rPr>
        <w:footnoteRef/>
      </w:r>
      <w:r w:rsidRPr="00BC54C2">
        <w:t>Gateway 2000, Inc.</w:t>
      </w:r>
      <w:r w:rsidRPr="00BC54C2">
        <w:t xml:space="preserve"> </w:t>
      </w:r>
      <w:r w:rsidRPr="00BC54C2">
        <w:t>v.</w:t>
      </w:r>
      <w:r w:rsidRPr="00BC54C2">
        <w:t xml:space="preserve"> </w:t>
      </w:r>
      <w:r w:rsidRPr="00BC54C2">
        <w:t>Cyrix Corp., 942 F.</w:t>
      </w:r>
      <w:r w:rsidRPr="00BC54C2">
        <w:t xml:space="preserve"> </w:t>
      </w:r>
      <w:r w:rsidRPr="00BC54C2">
        <w:t>Supp.</w:t>
      </w:r>
      <w:r w:rsidRPr="00BC54C2">
        <w:t xml:space="preserve"> </w:t>
      </w:r>
      <w:r w:rsidRPr="00BC54C2">
        <w:t>985, 988 n.2 (D.N.J.</w:t>
      </w:r>
      <w:r w:rsidRPr="00BC54C2">
        <w:t xml:space="preserve"> </w:t>
      </w:r>
      <w:r w:rsidRPr="00BC54C2">
        <w:t>1996);</w:t>
      </w:r>
      <w:r w:rsidRPr="00BC54C2">
        <w:t xml:space="preserve"> </w:t>
      </w:r>
      <w:r w:rsidRPr="00BC54C2">
        <w:rPr>
          <w:i/>
        </w:rPr>
        <w:t>cf</w:t>
      </w:r>
      <w:r w:rsidRPr="00BC54C2">
        <w:t>.</w:t>
      </w:r>
      <w:r w:rsidRPr="00BC54C2">
        <w:t xml:space="preserve"> </w:t>
      </w:r>
      <w:r w:rsidRPr="00BC54C2">
        <w:t>Deere &amp; Co.</w:t>
      </w:r>
      <w:r w:rsidRPr="00BC54C2">
        <w:t xml:space="preserve"> </w:t>
      </w:r>
      <w:r w:rsidRPr="00BC54C2">
        <w:t>v.</w:t>
      </w:r>
      <w:r w:rsidRPr="00BC54C2">
        <w:t xml:space="preserve"> </w:t>
      </w:r>
      <w:r w:rsidRPr="00BC54C2">
        <w:t>MTD Prods., Inc., 41 F.3d 39, 32 USPQ2d 1936 (2d Cir.</w:t>
      </w:r>
      <w:r w:rsidRPr="00BC54C2">
        <w:t xml:space="preserve"> </w:t>
      </w:r>
      <w:r w:rsidRPr="00BC54C2">
        <w:t>1994) (finding defendant’s animated alteration of plaintiff’s logo violated New York’s dilution law).</w:t>
      </w:r>
    </w:p>
  </w:footnote>
  <w:footnote w:id="182">
    <w:p w14:paraId="5D1D704E" w14:textId="6C94121F" w:rsidR="00BC54C2" w:rsidRPr="006C6CD8" w:rsidRDefault="00BC54C2" w:rsidP="00BC54C2">
      <w:pPr>
        <w:pStyle w:val="FootnoteText"/>
      </w:pPr>
      <w:r w:rsidRPr="00BC54C2">
        <w:rPr>
          <w:vertAlign w:val="superscript"/>
        </w:rPr>
        <w:footnoteRef/>
      </w:r>
      <w:r w:rsidRPr="00BC54C2">
        <w:t>Tracy v.</w:t>
      </w:r>
      <w:r w:rsidRPr="00BC54C2">
        <w:t xml:space="preserve"> </w:t>
      </w:r>
      <w:r w:rsidRPr="00BC54C2">
        <w:t>Skate Key, Inc., 697 F.</w:t>
      </w:r>
      <w:r w:rsidRPr="00BC54C2">
        <w:t xml:space="preserve"> </w:t>
      </w:r>
      <w:r w:rsidRPr="00BC54C2">
        <w:t>Supp.</w:t>
      </w:r>
      <w:r w:rsidRPr="00BC54C2">
        <w:t xml:space="preserve"> </w:t>
      </w:r>
      <w:r w:rsidRPr="00BC54C2">
        <w:t>748, 750–51, 9 USPQ2d 1155 (S.D.N.Y.</w:t>
      </w:r>
      <w:r w:rsidRPr="00BC54C2">
        <w:t xml:space="preserve"> </w:t>
      </w:r>
      <w:r w:rsidRPr="00BC54C2">
        <w:t>1988).</w:t>
      </w:r>
    </w:p>
  </w:footnote>
  <w:footnote w:id="183">
    <w:p w14:paraId="18A486E9" w14:textId="10C9F3DA"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751(citing Warner Bros.</w:t>
      </w:r>
      <w:r w:rsidRPr="00BC54C2">
        <w:t xml:space="preserve"> </w:t>
      </w:r>
      <w:r w:rsidRPr="00BC54C2">
        <w:t>v.</w:t>
      </w:r>
      <w:r w:rsidRPr="00BC54C2">
        <w:t xml:space="preserve"> </w:t>
      </w:r>
      <w:r w:rsidRPr="00BC54C2">
        <w:t>American Broad.</w:t>
      </w:r>
      <w:r w:rsidRPr="00BC54C2">
        <w:t xml:space="preserve"> </w:t>
      </w:r>
      <w:r w:rsidRPr="00BC54C2">
        <w:t>Cos., 720 F.2d 231, 247, 222 USPQ 101 (2d Cir.</w:t>
      </w:r>
      <w:r w:rsidRPr="00BC54C2">
        <w:t xml:space="preserve"> </w:t>
      </w:r>
      <w:r w:rsidRPr="00BC54C2">
        <w:t>1983)).</w:t>
      </w:r>
      <w:r w:rsidRPr="00BC54C2">
        <w:t xml:space="preserve"> </w:t>
      </w:r>
      <w:r w:rsidRPr="00BC54C2">
        <w:t xml:space="preserve">The </w:t>
      </w:r>
      <w:r w:rsidRPr="00BC54C2">
        <w:rPr>
          <w:i/>
        </w:rPr>
        <w:t xml:space="preserve">Warner Brothers </w:t>
      </w:r>
      <w:r w:rsidRPr="00BC54C2">
        <w:t>court held only that claims for “passing off,” which require confusion, are not preempted.</w:t>
      </w:r>
      <w:r w:rsidRPr="00BC54C2">
        <w:t xml:space="preserve"> </w:t>
      </w:r>
      <w:r w:rsidRPr="00BC54C2">
        <w:rPr>
          <w:i/>
        </w:rPr>
        <w:t>Id</w:t>
      </w:r>
      <w:r w:rsidRPr="00BC54C2">
        <w:t>.</w:t>
      </w:r>
      <w:r w:rsidRPr="00BC54C2">
        <w:t xml:space="preserve"> </w:t>
      </w:r>
      <w:r w:rsidRPr="00BC54C2">
        <w:t>at 247.</w:t>
      </w:r>
      <w:r w:rsidRPr="00BC54C2">
        <w:t xml:space="preserve"> </w:t>
      </w:r>
      <w:r w:rsidRPr="00BC54C2">
        <w:t xml:space="preserve">The Second Circuit decided that the dilution claims failed on the merits “to whatever extent [they] do not involve rights equivalent to those protected by copyright.” </w:t>
      </w:r>
      <w:r w:rsidRPr="00BC54C2">
        <w:rPr>
          <w:i/>
        </w:rPr>
        <w:t>Id</w:t>
      </w:r>
      <w:r w:rsidRPr="00BC54C2">
        <w:t>.</w:t>
      </w:r>
      <w:r w:rsidRPr="00BC54C2">
        <w:t xml:space="preserve"> </w:t>
      </w:r>
      <w:r w:rsidRPr="00BC54C2">
        <w:t>at 248.</w:t>
      </w:r>
      <w:r w:rsidRPr="00BC54C2">
        <w:t xml:space="preserve"> </w:t>
      </w:r>
      <w:r w:rsidRPr="00BC54C2">
        <w:t>The Second Circuit, therefore, assumed, arguendo, the possibility of preemption (with some skepticism) before finding no dilution on the merits.</w:t>
      </w:r>
    </w:p>
  </w:footnote>
  <w:footnote w:id="184">
    <w:p w14:paraId="7E7C9AA9" w14:textId="2E9CBC60" w:rsidR="00BC54C2" w:rsidRPr="006C6CD8" w:rsidRDefault="00BC54C2" w:rsidP="00BC54C2">
      <w:pPr>
        <w:pStyle w:val="FootnoteText"/>
      </w:pPr>
      <w:r w:rsidRPr="00BC54C2">
        <w:rPr>
          <w:vertAlign w:val="superscript"/>
        </w:rPr>
        <w:footnoteRef/>
      </w:r>
      <w:r w:rsidRPr="00BC54C2">
        <w:t>Eyal R.D.</w:t>
      </w:r>
      <w:r w:rsidRPr="00BC54C2">
        <w:t xml:space="preserve"> </w:t>
      </w:r>
      <w:r w:rsidRPr="00BC54C2">
        <w:t>Corp.</w:t>
      </w:r>
      <w:r w:rsidRPr="00BC54C2">
        <w:t xml:space="preserve"> </w:t>
      </w:r>
      <w:r w:rsidRPr="00BC54C2">
        <w:t>v.</w:t>
      </w:r>
      <w:r w:rsidRPr="00BC54C2">
        <w:t xml:space="preserve"> </w:t>
      </w:r>
      <w:proofErr w:type="spellStart"/>
      <w:r w:rsidRPr="00BC54C2">
        <w:t>Jewelex</w:t>
      </w:r>
      <w:proofErr w:type="spellEnd"/>
      <w:r w:rsidRPr="00BC54C2">
        <w:t xml:space="preserve"> N.Y.</w:t>
      </w:r>
      <w:r w:rsidRPr="00BC54C2">
        <w:t xml:space="preserve"> </w:t>
      </w:r>
      <w:r w:rsidRPr="00BC54C2">
        <w:t>Ltd., 784 F.</w:t>
      </w:r>
      <w:r w:rsidRPr="00BC54C2">
        <w:t xml:space="preserve"> </w:t>
      </w:r>
      <w:r w:rsidRPr="00BC54C2">
        <w:t>Supp.</w:t>
      </w:r>
      <w:r w:rsidRPr="00BC54C2">
        <w:t xml:space="preserve"> </w:t>
      </w:r>
      <w:r w:rsidRPr="00BC54C2">
        <w:t>2d 441, 449 (S.D.N.Y.</w:t>
      </w:r>
      <w:r w:rsidRPr="00BC54C2">
        <w:t xml:space="preserve"> </w:t>
      </w:r>
      <w:r w:rsidRPr="00BC54C2">
        <w:t>2011).</w:t>
      </w:r>
      <w:r w:rsidRPr="00BC54C2">
        <w:t xml:space="preserve"> </w:t>
      </w:r>
      <w:r w:rsidRPr="00BC54C2">
        <w:t xml:space="preserve">Although it was not clear whether the opinion was based on patent or copyright law, a district court cited </w:t>
      </w:r>
      <w:r w:rsidRPr="00BC54C2">
        <w:rPr>
          <w:i/>
        </w:rPr>
        <w:t>Eyal</w:t>
      </w:r>
      <w:r w:rsidRPr="00BC54C2">
        <w:t xml:space="preserve"> when dismissing a New York dilution claim relating to trade dress on the grounds of preemption.</w:t>
      </w:r>
      <w:r w:rsidRPr="00BC54C2">
        <w:t xml:space="preserve"> </w:t>
      </w:r>
      <w:r w:rsidRPr="00BC54C2">
        <w:t>Bubble Genius LLC v.</w:t>
      </w:r>
      <w:r w:rsidRPr="00BC54C2">
        <w:t xml:space="preserve"> </w:t>
      </w:r>
      <w:r w:rsidRPr="00BC54C2">
        <w:t>Smith, 239 F.</w:t>
      </w:r>
      <w:r w:rsidRPr="00BC54C2">
        <w:t xml:space="preserve"> </w:t>
      </w:r>
      <w:r w:rsidRPr="00BC54C2">
        <w:t>Supp.</w:t>
      </w:r>
      <w:r w:rsidRPr="00BC54C2">
        <w:t xml:space="preserve"> </w:t>
      </w:r>
      <w:r w:rsidRPr="00BC54C2">
        <w:t>3d 586, 603–04 (E.D.N.Y.</w:t>
      </w:r>
      <w:r w:rsidRPr="00BC54C2">
        <w:t xml:space="preserve"> </w:t>
      </w:r>
      <w:r w:rsidRPr="00BC54C2">
        <w:t>2017).</w:t>
      </w:r>
      <w:r w:rsidRPr="00BC54C2">
        <w:t xml:space="preserve"> </w:t>
      </w:r>
      <w:r w:rsidRPr="00BC54C2">
        <w:t xml:space="preserve">A similar result, </w:t>
      </w:r>
      <w:proofErr w:type="gramStart"/>
      <w:r w:rsidRPr="00BC54C2">
        <w:t>similarly</w:t>
      </w:r>
      <w:proofErr w:type="gramEnd"/>
      <w:r w:rsidRPr="00BC54C2">
        <w:t xml:space="preserve"> ambiguous as to the exact source of preemption, was reached in </w:t>
      </w:r>
      <w:r w:rsidRPr="00BC54C2">
        <w:rPr>
          <w:rStyle w:val="BCasenamefull"/>
        </w:rPr>
        <w:t xml:space="preserve">Diamond Collection, LLC v. </w:t>
      </w:r>
      <w:proofErr w:type="spellStart"/>
      <w:r w:rsidRPr="00BC54C2">
        <w:rPr>
          <w:rStyle w:val="BCasenamefull"/>
        </w:rPr>
        <w:t>Underwraps</w:t>
      </w:r>
      <w:proofErr w:type="spellEnd"/>
      <w:r w:rsidRPr="00BC54C2">
        <w:rPr>
          <w:rStyle w:val="BCasenamefull"/>
        </w:rPr>
        <w:t xml:space="preserve"> Costume Corp.</w:t>
      </w:r>
      <w:r w:rsidRPr="00BC54C2">
        <w:t>, 2018 WL 1832928, at *8 (E.D.N.Y.</w:t>
      </w:r>
      <w:r w:rsidRPr="00BC54C2">
        <w:t xml:space="preserve"> </w:t>
      </w:r>
      <w:r w:rsidRPr="00BC54C2">
        <w:t>Apr.</w:t>
      </w:r>
      <w:r w:rsidRPr="00BC54C2">
        <w:t xml:space="preserve"> </w:t>
      </w:r>
      <w:r w:rsidRPr="00BC54C2">
        <w:t>16, 2018).</w:t>
      </w:r>
    </w:p>
  </w:footnote>
  <w:footnote w:id="185">
    <w:p w14:paraId="139A3D27" w14:textId="4DF381F8" w:rsidR="00BC54C2" w:rsidRPr="006C6CD8" w:rsidRDefault="00BC54C2" w:rsidP="00BC54C2">
      <w:pPr>
        <w:pStyle w:val="FootnoteText"/>
      </w:pPr>
      <w:r w:rsidRPr="00BC54C2">
        <w:rPr>
          <w:vertAlign w:val="superscript"/>
        </w:rPr>
        <w:footnoteRef/>
      </w:r>
      <w:r w:rsidRPr="00BC54C2">
        <w:rPr>
          <w:i/>
        </w:rPr>
        <w:t>Id</w:t>
      </w:r>
      <w:r w:rsidRPr="00BC54C2">
        <w:t>.</w:t>
      </w:r>
      <w:r w:rsidRPr="00BC54C2">
        <w:t xml:space="preserve"> </w:t>
      </w:r>
      <w:r w:rsidRPr="00BC54C2">
        <w:t>at 446–48.</w:t>
      </w:r>
    </w:p>
  </w:footnote>
  <w:footnote w:id="186">
    <w:p w14:paraId="5DAEB170" w14:textId="11CDF1CB" w:rsidR="00BC54C2" w:rsidRPr="00435C61" w:rsidRDefault="00BC54C2" w:rsidP="00BC54C2">
      <w:pPr>
        <w:pStyle w:val="FootnoteText"/>
      </w:pPr>
      <w:r w:rsidRPr="00BC54C2">
        <w:rPr>
          <w:rStyle w:val="FootnoteReference"/>
          <w:rFonts w:eastAsiaTheme="majorEastAsia"/>
        </w:rPr>
        <w:footnoteRef/>
      </w:r>
      <w:r w:rsidRPr="00BC54C2">
        <w:rPr>
          <w:i/>
        </w:rPr>
        <w:t>E.g.</w:t>
      </w:r>
      <w:r w:rsidRPr="00BC54C2">
        <w:t xml:space="preserve">, </w:t>
      </w:r>
      <w:proofErr w:type="spellStart"/>
      <w:r w:rsidRPr="00BC54C2">
        <w:t>Nat’l</w:t>
      </w:r>
      <w:proofErr w:type="spellEnd"/>
      <w:r w:rsidRPr="00BC54C2">
        <w:t xml:space="preserve"> Pork Producers Council v.</w:t>
      </w:r>
      <w:r w:rsidRPr="00BC54C2">
        <w:t xml:space="preserve"> </w:t>
      </w:r>
      <w:r w:rsidRPr="00BC54C2">
        <w:t>Ross, 598 U.S.</w:t>
      </w:r>
      <w:r w:rsidRPr="00BC54C2">
        <w:t xml:space="preserve"> </w:t>
      </w:r>
      <w:r w:rsidRPr="00BC54C2">
        <w:t>356, 368 (2023).</w:t>
      </w:r>
    </w:p>
  </w:footnote>
  <w:footnote w:id="187">
    <w:p w14:paraId="44ACDA3E" w14:textId="674836F0" w:rsidR="00BC54C2" w:rsidRPr="00772F5D" w:rsidRDefault="00BC54C2" w:rsidP="00BC54C2">
      <w:pPr>
        <w:pStyle w:val="FootnoteText"/>
      </w:pPr>
      <w:r w:rsidRPr="00BC54C2">
        <w:rPr>
          <w:rStyle w:val="FootnoteReference"/>
          <w:rFonts w:eastAsiaTheme="majorEastAsia"/>
        </w:rPr>
        <w:footnoteRef/>
      </w:r>
      <w:r w:rsidRPr="00BC54C2">
        <w:t>See Chapter 5, Section II.B.2.</w:t>
      </w:r>
    </w:p>
  </w:footnote>
  <w:footnote w:id="188">
    <w:p w14:paraId="00DB7D3E" w14:textId="42182D6E" w:rsidR="00BC54C2" w:rsidRDefault="00BC54C2" w:rsidP="00BC54C2">
      <w:pPr>
        <w:pStyle w:val="FootnoteText"/>
      </w:pPr>
      <w:r w:rsidRPr="00BC54C2">
        <w:rPr>
          <w:rStyle w:val="FootnoteReference"/>
          <w:rFonts w:eastAsiaTheme="majorEastAsia"/>
        </w:rPr>
        <w:footnoteRef/>
      </w:r>
      <w:r w:rsidRPr="00BC54C2">
        <w:t>New York Times Co.</w:t>
      </w:r>
      <w:r w:rsidRPr="00BC54C2">
        <w:t xml:space="preserve"> </w:t>
      </w:r>
      <w:r w:rsidRPr="00BC54C2">
        <w:t>v.</w:t>
      </w:r>
      <w:r w:rsidRPr="00BC54C2">
        <w:t xml:space="preserve"> </w:t>
      </w:r>
      <w:r w:rsidRPr="00BC54C2">
        <w:t>Microsoft Corp., 777 F.</w:t>
      </w:r>
      <w:r w:rsidRPr="00BC54C2">
        <w:t xml:space="preserve"> </w:t>
      </w:r>
      <w:r w:rsidRPr="00BC54C2">
        <w:t>Supp.</w:t>
      </w:r>
      <w:r w:rsidRPr="00BC54C2">
        <w:t xml:space="preserve"> </w:t>
      </w:r>
      <w:r w:rsidRPr="00BC54C2">
        <w:t>3d 283, 325-27, 2025 BL 114980 (S.D.N.Y.</w:t>
      </w:r>
      <w:r w:rsidRPr="00BC54C2">
        <w:t xml:space="preserve"> </w:t>
      </w:r>
      <w:r w:rsidRPr="00BC54C2">
        <w:t>2025).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84E30" w14:textId="77777777" w:rsidR="00BC54C2" w:rsidRPr="00BC54C2" w:rsidRDefault="00BC54C2" w:rsidP="00BC54C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F37745" w14:textId="77777777" w:rsidR="00BC54C2" w:rsidRPr="00BC54C2" w:rsidRDefault="00BC54C2" w:rsidP="00BC54C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55B624" w14:textId="77777777" w:rsidR="00BC54C2" w:rsidRPr="00BC54C2" w:rsidRDefault="00BC54C2" w:rsidP="00BC54C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BEAFE9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61C090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C5224610"/>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1AC8EA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233E42F4"/>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1E46FC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FEAE4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8"/>
    <w:multiLevelType w:val="singleLevel"/>
    <w:tmpl w:val="ECCCDE9E"/>
    <w:lvl w:ilvl="0">
      <w:start w:val="1"/>
      <w:numFmt w:val="decimal"/>
      <w:lvlText w:val="%1."/>
      <w:lvlJc w:val="left"/>
      <w:pPr>
        <w:tabs>
          <w:tab w:val="num" w:pos="360"/>
        </w:tabs>
        <w:ind w:left="360" w:hanging="360"/>
      </w:pPr>
    </w:lvl>
  </w:abstractNum>
  <w:abstractNum w:abstractNumId="8" w15:restartNumberingAfterBreak="0">
    <w:nsid w:val="05E7297F"/>
    <w:multiLevelType w:val="hybridMultilevel"/>
    <w:tmpl w:val="9A6A6AC0"/>
    <w:lvl w:ilvl="0" w:tplc="C436D3A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0A7F552C"/>
    <w:multiLevelType w:val="hybridMultilevel"/>
    <w:tmpl w:val="C1D23FC2"/>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0" w15:restartNumberingAfterBreak="0">
    <w:nsid w:val="0E0332E7"/>
    <w:multiLevelType w:val="multilevel"/>
    <w:tmpl w:val="ECB205D2"/>
    <w:lvl w:ilvl="0">
      <w:start w:val="1"/>
      <w:numFmt w:val="bullet"/>
      <w:pStyle w:val="ListBullet"/>
      <w:lvlText w:val=""/>
      <w:lvlJc w:val="left"/>
      <w:pPr>
        <w:tabs>
          <w:tab w:val="num" w:pos="720"/>
        </w:tabs>
        <w:ind w:left="720" w:hanging="360"/>
      </w:pPr>
      <w:rPr>
        <w:rFonts w:ascii="Symbol" w:hAnsi="Symbol" w:hint="default"/>
      </w:rPr>
    </w:lvl>
    <w:lvl w:ilvl="1">
      <w:start w:val="1"/>
      <w:numFmt w:val="bullet"/>
      <w:pStyle w:val="ListBullet2"/>
      <w:lvlText w:val="o"/>
      <w:lvlJc w:val="left"/>
      <w:pPr>
        <w:tabs>
          <w:tab w:val="num" w:pos="720"/>
        </w:tabs>
        <w:ind w:left="108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BB4318"/>
    <w:multiLevelType w:val="hybridMultilevel"/>
    <w:tmpl w:val="4092B1FE"/>
    <w:lvl w:ilvl="0" w:tplc="F27071EC">
      <w:start w:val="1"/>
      <w:numFmt w:val="bullet"/>
      <w:lvlRestart w:val="0"/>
      <w:lvlText w:val=""/>
      <w:lvlJc w:val="left"/>
      <w:pPr>
        <w:ind w:left="1800" w:hanging="360"/>
      </w:pPr>
      <w:rPr>
        <w:rFonts w:ascii="Symbol" w:hAnsi="Symbol" w:hint="default"/>
      </w:rPr>
    </w:lvl>
    <w:lvl w:ilvl="1" w:tplc="DE0AB8F4" w:tentative="1">
      <w:start w:val="1"/>
      <w:numFmt w:val="bullet"/>
      <w:lvlText w:val="o"/>
      <w:lvlJc w:val="left"/>
      <w:pPr>
        <w:ind w:left="1440" w:hanging="360"/>
      </w:pPr>
      <w:rPr>
        <w:rFonts w:ascii="Courier New" w:hAnsi="Courier New" w:cs="Courier New" w:hint="default"/>
      </w:rPr>
    </w:lvl>
    <w:lvl w:ilvl="2" w:tplc="17126688" w:tentative="1">
      <w:start w:val="1"/>
      <w:numFmt w:val="bullet"/>
      <w:lvlText w:val=""/>
      <w:lvlJc w:val="left"/>
      <w:pPr>
        <w:ind w:left="2160" w:hanging="360"/>
      </w:pPr>
      <w:rPr>
        <w:rFonts w:ascii="Wingdings" w:hAnsi="Wingdings" w:hint="default"/>
      </w:rPr>
    </w:lvl>
    <w:lvl w:ilvl="3" w:tplc="0916102E" w:tentative="1">
      <w:start w:val="1"/>
      <w:numFmt w:val="bullet"/>
      <w:lvlText w:val=""/>
      <w:lvlJc w:val="left"/>
      <w:pPr>
        <w:ind w:left="2880" w:hanging="360"/>
      </w:pPr>
      <w:rPr>
        <w:rFonts w:ascii="Symbol" w:hAnsi="Symbol" w:hint="default"/>
      </w:rPr>
    </w:lvl>
    <w:lvl w:ilvl="4" w:tplc="0BFC3670" w:tentative="1">
      <w:start w:val="1"/>
      <w:numFmt w:val="bullet"/>
      <w:lvlText w:val="o"/>
      <w:lvlJc w:val="left"/>
      <w:pPr>
        <w:ind w:left="3600" w:hanging="360"/>
      </w:pPr>
      <w:rPr>
        <w:rFonts w:ascii="Courier New" w:hAnsi="Courier New" w:cs="Courier New" w:hint="default"/>
      </w:rPr>
    </w:lvl>
    <w:lvl w:ilvl="5" w:tplc="BB38F552" w:tentative="1">
      <w:start w:val="1"/>
      <w:numFmt w:val="bullet"/>
      <w:lvlText w:val=""/>
      <w:lvlJc w:val="left"/>
      <w:pPr>
        <w:ind w:left="4320" w:hanging="360"/>
      </w:pPr>
      <w:rPr>
        <w:rFonts w:ascii="Wingdings" w:hAnsi="Wingdings" w:hint="default"/>
      </w:rPr>
    </w:lvl>
    <w:lvl w:ilvl="6" w:tplc="1548E2F2" w:tentative="1">
      <w:start w:val="1"/>
      <w:numFmt w:val="bullet"/>
      <w:lvlText w:val=""/>
      <w:lvlJc w:val="left"/>
      <w:pPr>
        <w:ind w:left="5040" w:hanging="360"/>
      </w:pPr>
      <w:rPr>
        <w:rFonts w:ascii="Symbol" w:hAnsi="Symbol" w:hint="default"/>
      </w:rPr>
    </w:lvl>
    <w:lvl w:ilvl="7" w:tplc="206EA180" w:tentative="1">
      <w:start w:val="1"/>
      <w:numFmt w:val="bullet"/>
      <w:lvlText w:val="o"/>
      <w:lvlJc w:val="left"/>
      <w:pPr>
        <w:ind w:left="5760" w:hanging="360"/>
      </w:pPr>
      <w:rPr>
        <w:rFonts w:ascii="Courier New" w:hAnsi="Courier New" w:cs="Courier New" w:hint="default"/>
      </w:rPr>
    </w:lvl>
    <w:lvl w:ilvl="8" w:tplc="25A6BA2A" w:tentative="1">
      <w:start w:val="1"/>
      <w:numFmt w:val="bullet"/>
      <w:lvlText w:val=""/>
      <w:lvlJc w:val="left"/>
      <w:pPr>
        <w:ind w:left="6480" w:hanging="360"/>
      </w:pPr>
      <w:rPr>
        <w:rFonts w:ascii="Wingdings" w:hAnsi="Wingdings" w:hint="default"/>
      </w:rPr>
    </w:lvl>
  </w:abstractNum>
  <w:abstractNum w:abstractNumId="12" w15:restartNumberingAfterBreak="0">
    <w:nsid w:val="114A754E"/>
    <w:multiLevelType w:val="hybridMultilevel"/>
    <w:tmpl w:val="AE5ECF46"/>
    <w:name w:val="ParaNum A2"/>
    <w:lvl w:ilvl="0" w:tplc="634AA17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3B83B22"/>
    <w:multiLevelType w:val="hybridMultilevel"/>
    <w:tmpl w:val="F7BC7268"/>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4" w15:restartNumberingAfterBreak="0">
    <w:nsid w:val="163A5DD6"/>
    <w:multiLevelType w:val="hybridMultilevel"/>
    <w:tmpl w:val="3C6090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178E5417"/>
    <w:multiLevelType w:val="hybridMultilevel"/>
    <w:tmpl w:val="6B18DB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1B6E7E78"/>
    <w:multiLevelType w:val="hybridMultilevel"/>
    <w:tmpl w:val="4484DA4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21014E60"/>
    <w:multiLevelType w:val="hybridMultilevel"/>
    <w:tmpl w:val="CD606C50"/>
    <w:lvl w:ilvl="0" w:tplc="37C291C4">
      <w:start w:val="1"/>
      <w:numFmt w:val="bullet"/>
      <w:pStyle w:val="EndText"/>
      <w:lvlText w:val=""/>
      <w:lvlJc w:val="left"/>
      <w:pPr>
        <w:tabs>
          <w:tab w:val="num" w:pos="720"/>
        </w:tabs>
        <w:ind w:left="720" w:firstLine="0"/>
      </w:pPr>
      <w:rPr>
        <w:rFonts w:ascii="Symbol" w:hAnsi="Symbol" w:hint="default"/>
      </w:rPr>
    </w:lvl>
    <w:lvl w:ilvl="1" w:tplc="04090003">
      <w:start w:val="1"/>
      <w:numFmt w:val="bullet"/>
      <w:lvlText w:val="o"/>
      <w:lvlJc w:val="left"/>
      <w:pPr>
        <w:tabs>
          <w:tab w:val="num" w:pos="720"/>
        </w:tabs>
        <w:ind w:left="720" w:hanging="360"/>
      </w:pPr>
      <w:rPr>
        <w:rFonts w:ascii="Courier New" w:hAnsi="Courier New" w:cs="Courier New" w:hint="default"/>
      </w:rPr>
    </w:lvl>
    <w:lvl w:ilvl="2" w:tplc="04090005" w:tentative="1">
      <w:start w:val="1"/>
      <w:numFmt w:val="bullet"/>
      <w:lvlText w:val=""/>
      <w:lvlJc w:val="left"/>
      <w:pPr>
        <w:tabs>
          <w:tab w:val="num" w:pos="1440"/>
        </w:tabs>
        <w:ind w:left="1440" w:hanging="360"/>
      </w:pPr>
      <w:rPr>
        <w:rFonts w:ascii="Wingdings" w:hAnsi="Wingdings" w:hint="default"/>
      </w:rPr>
    </w:lvl>
    <w:lvl w:ilvl="3" w:tplc="04090001" w:tentative="1">
      <w:start w:val="1"/>
      <w:numFmt w:val="bullet"/>
      <w:lvlText w:val=""/>
      <w:lvlJc w:val="left"/>
      <w:pPr>
        <w:tabs>
          <w:tab w:val="num" w:pos="2160"/>
        </w:tabs>
        <w:ind w:left="2160" w:hanging="360"/>
      </w:pPr>
      <w:rPr>
        <w:rFonts w:ascii="Symbol" w:hAnsi="Symbol" w:hint="default"/>
      </w:rPr>
    </w:lvl>
    <w:lvl w:ilvl="4" w:tplc="04090003" w:tentative="1">
      <w:start w:val="1"/>
      <w:numFmt w:val="bullet"/>
      <w:lvlText w:val="o"/>
      <w:lvlJc w:val="left"/>
      <w:pPr>
        <w:tabs>
          <w:tab w:val="num" w:pos="2880"/>
        </w:tabs>
        <w:ind w:left="2880" w:hanging="360"/>
      </w:pPr>
      <w:rPr>
        <w:rFonts w:ascii="Courier New" w:hAnsi="Courier New" w:cs="Courier New" w:hint="default"/>
      </w:rPr>
    </w:lvl>
    <w:lvl w:ilvl="5" w:tplc="04090005" w:tentative="1">
      <w:start w:val="1"/>
      <w:numFmt w:val="bullet"/>
      <w:lvlText w:val=""/>
      <w:lvlJc w:val="left"/>
      <w:pPr>
        <w:tabs>
          <w:tab w:val="num" w:pos="3600"/>
        </w:tabs>
        <w:ind w:left="3600" w:hanging="360"/>
      </w:pPr>
      <w:rPr>
        <w:rFonts w:ascii="Wingdings" w:hAnsi="Wingdings" w:hint="default"/>
      </w:rPr>
    </w:lvl>
    <w:lvl w:ilvl="6" w:tplc="04090001" w:tentative="1">
      <w:start w:val="1"/>
      <w:numFmt w:val="bullet"/>
      <w:lvlText w:val=""/>
      <w:lvlJc w:val="left"/>
      <w:pPr>
        <w:tabs>
          <w:tab w:val="num" w:pos="4320"/>
        </w:tabs>
        <w:ind w:left="4320" w:hanging="360"/>
      </w:pPr>
      <w:rPr>
        <w:rFonts w:ascii="Symbol" w:hAnsi="Symbol" w:hint="default"/>
      </w:rPr>
    </w:lvl>
    <w:lvl w:ilvl="7" w:tplc="04090003" w:tentative="1">
      <w:start w:val="1"/>
      <w:numFmt w:val="bullet"/>
      <w:lvlText w:val="o"/>
      <w:lvlJc w:val="left"/>
      <w:pPr>
        <w:tabs>
          <w:tab w:val="num" w:pos="5040"/>
        </w:tabs>
        <w:ind w:left="5040" w:hanging="360"/>
      </w:pPr>
      <w:rPr>
        <w:rFonts w:ascii="Courier New" w:hAnsi="Courier New" w:cs="Courier New" w:hint="default"/>
      </w:rPr>
    </w:lvl>
    <w:lvl w:ilvl="8" w:tplc="04090005" w:tentative="1">
      <w:start w:val="1"/>
      <w:numFmt w:val="bullet"/>
      <w:lvlText w:val=""/>
      <w:lvlJc w:val="left"/>
      <w:pPr>
        <w:tabs>
          <w:tab w:val="num" w:pos="5760"/>
        </w:tabs>
        <w:ind w:left="5760" w:hanging="360"/>
      </w:pPr>
      <w:rPr>
        <w:rFonts w:ascii="Wingdings" w:hAnsi="Wingdings" w:hint="default"/>
      </w:rPr>
    </w:lvl>
  </w:abstractNum>
  <w:abstractNum w:abstractNumId="18" w15:restartNumberingAfterBreak="0">
    <w:nsid w:val="29F42C0E"/>
    <w:multiLevelType w:val="hybridMultilevel"/>
    <w:tmpl w:val="56E025FA"/>
    <w:lvl w:ilvl="0" w:tplc="850A762E">
      <w:start w:val="6"/>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CFA2DBA"/>
    <w:multiLevelType w:val="hybridMultilevel"/>
    <w:tmpl w:val="0480ED8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F737A3C"/>
    <w:multiLevelType w:val="hybridMultilevel"/>
    <w:tmpl w:val="FD809E4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305D0E85"/>
    <w:multiLevelType w:val="multilevel"/>
    <w:tmpl w:val="A35EDB14"/>
    <w:name w:val="ParaNum A"/>
    <w:lvl w:ilvl="0">
      <w:start w:val="1"/>
      <w:numFmt w:val="upperRoman"/>
      <w:lvlRestart w:val="0"/>
      <w:lvlText w:val="%1."/>
      <w:lvlJc w:val="left"/>
      <w:pPr>
        <w:tabs>
          <w:tab w:val="num" w:pos="0"/>
        </w:tabs>
        <w:ind w:left="0" w:firstLine="0"/>
      </w:pPr>
      <w:rPr>
        <w:rFonts w:ascii="Times New Roman" w:hAnsi="Times New Roman" w:cs="Times New Roman" w:hint="default"/>
        <w:b w:val="0"/>
        <w:i w:val="0"/>
        <w:caps w:val="0"/>
        <w:smallCaps w:val="0"/>
        <w:color w:val="auto"/>
        <w:sz w:val="24"/>
        <w:u w:val="none"/>
      </w:rPr>
    </w:lvl>
    <w:lvl w:ilvl="1">
      <w:start w:val="1"/>
      <w:numFmt w:val="upperLetter"/>
      <w:lvlText w:val="%2."/>
      <w:lvlJc w:val="left"/>
      <w:pPr>
        <w:tabs>
          <w:tab w:val="num" w:pos="720"/>
        </w:tabs>
        <w:ind w:left="720" w:hanging="720"/>
      </w:pPr>
      <w:rPr>
        <w:rFonts w:ascii="Times New Roman" w:hAnsi="Times New Roman" w:cs="Times New Roman" w:hint="default"/>
        <w:b/>
        <w:i w:val="0"/>
        <w:caps w:val="0"/>
        <w:smallCaps w:val="0"/>
        <w:color w:val="auto"/>
        <w:sz w:val="24"/>
        <w:u w:val="none"/>
      </w:rPr>
    </w:lvl>
    <w:lvl w:ilvl="2">
      <w:start w:val="1"/>
      <w:numFmt w:val="upperLetter"/>
      <w:lvlText w:val="%3."/>
      <w:lvlJc w:val="left"/>
      <w:pPr>
        <w:tabs>
          <w:tab w:val="num" w:pos="1440"/>
        </w:tabs>
        <w:ind w:left="1440" w:hanging="720"/>
      </w:pPr>
      <w:rPr>
        <w:rFonts w:ascii="Times New Roman" w:hAnsi="Times New Roman" w:cs="Times New Roman" w:hint="default"/>
        <w:b w:val="0"/>
        <w:i w:val="0"/>
        <w:caps w:val="0"/>
        <w:smallCaps w:val="0"/>
        <w:color w:val="auto"/>
        <w:sz w:val="24"/>
        <w:u w:val="none"/>
      </w:rPr>
    </w:lvl>
    <w:lvl w:ilvl="3">
      <w:start w:val="1"/>
      <w:numFmt w:val="decimal"/>
      <w:lvlText w:val="%4"/>
      <w:lvlJc w:val="left"/>
      <w:pPr>
        <w:tabs>
          <w:tab w:val="num" w:pos="1440"/>
        </w:tabs>
        <w:ind w:left="1440" w:hanging="360"/>
      </w:pPr>
      <w:rPr>
        <w:rFonts w:hint="default"/>
        <w:b w:val="0"/>
        <w:i w:val="0"/>
        <w:caps w:val="0"/>
        <w:smallCaps w:val="0"/>
        <w:color w:val="auto"/>
      </w:rPr>
    </w:lvl>
    <w:lvl w:ilvl="4">
      <w:start w:val="1"/>
      <w:numFmt w:val="lowerLetter"/>
      <w:lvlText w:val="%5"/>
      <w:lvlJc w:val="left"/>
      <w:pPr>
        <w:tabs>
          <w:tab w:val="num" w:pos="1800"/>
        </w:tabs>
        <w:ind w:left="1800" w:hanging="360"/>
      </w:pPr>
      <w:rPr>
        <w:rFonts w:hint="default"/>
        <w:b w:val="0"/>
        <w:i w:val="0"/>
        <w:caps w:val="0"/>
        <w:smallCaps w:val="0"/>
        <w:color w:val="auto"/>
      </w:rPr>
    </w:lvl>
    <w:lvl w:ilvl="5">
      <w:start w:val="1"/>
      <w:numFmt w:val="lowerRoman"/>
      <w:lvlText w:val="%6"/>
      <w:lvlJc w:val="left"/>
      <w:pPr>
        <w:tabs>
          <w:tab w:val="num" w:pos="2160"/>
        </w:tabs>
        <w:ind w:left="2160" w:hanging="360"/>
      </w:pPr>
      <w:rPr>
        <w:rFonts w:hint="default"/>
        <w:b w:val="0"/>
        <w:i w:val="0"/>
        <w:caps w:val="0"/>
        <w:smallCaps w:val="0"/>
        <w:color w:val="auto"/>
      </w:rPr>
    </w:lvl>
    <w:lvl w:ilvl="6">
      <w:start w:val="1"/>
      <w:numFmt w:val="decimal"/>
      <w:lvlText w:val="%7"/>
      <w:lvlJc w:val="left"/>
      <w:pPr>
        <w:tabs>
          <w:tab w:val="num" w:pos="2520"/>
        </w:tabs>
        <w:ind w:left="2520" w:hanging="360"/>
      </w:pPr>
      <w:rPr>
        <w:rFonts w:hint="default"/>
        <w:b w:val="0"/>
        <w:i w:val="0"/>
        <w:caps w:val="0"/>
        <w:smallCaps w:val="0"/>
        <w:color w:val="auto"/>
      </w:rPr>
    </w:lvl>
    <w:lvl w:ilvl="7">
      <w:start w:val="1"/>
      <w:numFmt w:val="lowerLetter"/>
      <w:lvlText w:val="%8"/>
      <w:lvlJc w:val="left"/>
      <w:pPr>
        <w:tabs>
          <w:tab w:val="num" w:pos="2880"/>
        </w:tabs>
        <w:ind w:left="2880" w:hanging="360"/>
      </w:pPr>
      <w:rPr>
        <w:rFonts w:hint="default"/>
        <w:b w:val="0"/>
        <w:i w:val="0"/>
        <w:caps w:val="0"/>
        <w:smallCaps w:val="0"/>
        <w:color w:val="auto"/>
      </w:rPr>
    </w:lvl>
    <w:lvl w:ilvl="8">
      <w:start w:val="1"/>
      <w:numFmt w:val="lowerRoman"/>
      <w:lvlText w:val="%9"/>
      <w:lvlJc w:val="left"/>
      <w:pPr>
        <w:tabs>
          <w:tab w:val="num" w:pos="3240"/>
        </w:tabs>
        <w:ind w:left="3240" w:hanging="360"/>
      </w:pPr>
      <w:rPr>
        <w:rFonts w:hint="default"/>
        <w:b w:val="0"/>
        <w:i w:val="0"/>
        <w:caps w:val="0"/>
        <w:smallCaps w:val="0"/>
        <w:color w:val="auto"/>
      </w:rPr>
    </w:lvl>
  </w:abstractNum>
  <w:abstractNum w:abstractNumId="22" w15:restartNumberingAfterBreak="0">
    <w:nsid w:val="30A318D4"/>
    <w:multiLevelType w:val="hybridMultilevel"/>
    <w:tmpl w:val="AF62C14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3" w15:restartNumberingAfterBreak="0">
    <w:nsid w:val="30C36DA5"/>
    <w:multiLevelType w:val="hybridMultilevel"/>
    <w:tmpl w:val="16809EF6"/>
    <w:lvl w:ilvl="0" w:tplc="34E8F2EE">
      <w:start w:val="1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0ED3E96"/>
    <w:multiLevelType w:val="hybridMultilevel"/>
    <w:tmpl w:val="6E6A319E"/>
    <w:lvl w:ilvl="0" w:tplc="04090015">
      <w:start w:val="1"/>
      <w:numFmt w:val="upperLetter"/>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445087F"/>
    <w:multiLevelType w:val="hybridMultilevel"/>
    <w:tmpl w:val="6D9EB5B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6" w15:restartNumberingAfterBreak="0">
    <w:nsid w:val="3EAF78EB"/>
    <w:multiLevelType w:val="hybridMultilevel"/>
    <w:tmpl w:val="3028FADC"/>
    <w:lvl w:ilvl="0" w:tplc="60D6858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27" w15:restartNumberingAfterBreak="0">
    <w:nsid w:val="4B9972DF"/>
    <w:multiLevelType w:val="hybridMultilevel"/>
    <w:tmpl w:val="30D60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E723F04"/>
    <w:multiLevelType w:val="hybridMultilevel"/>
    <w:tmpl w:val="BB0E8A8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54EC37C3"/>
    <w:multiLevelType w:val="hybridMultilevel"/>
    <w:tmpl w:val="D1F412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58B268E7"/>
    <w:multiLevelType w:val="hybridMultilevel"/>
    <w:tmpl w:val="FCBA22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9B952D6"/>
    <w:multiLevelType w:val="hybridMultilevel"/>
    <w:tmpl w:val="096CCDF2"/>
    <w:lvl w:ilvl="0" w:tplc="D10AF0C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2" w15:restartNumberingAfterBreak="0">
    <w:nsid w:val="5B1D25C9"/>
    <w:multiLevelType w:val="hybridMultilevel"/>
    <w:tmpl w:val="8A42AAB2"/>
    <w:lvl w:ilvl="0" w:tplc="754A25E8">
      <w:start w:val="2"/>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C9E3DB3"/>
    <w:multiLevelType w:val="hybridMultilevel"/>
    <w:tmpl w:val="9BDA5F32"/>
    <w:lvl w:ilvl="0" w:tplc="EEF0205A">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0FE01C2"/>
    <w:multiLevelType w:val="hybridMultilevel"/>
    <w:tmpl w:val="89C0FCA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5" w15:restartNumberingAfterBreak="0">
    <w:nsid w:val="71755AB5"/>
    <w:multiLevelType w:val="hybridMultilevel"/>
    <w:tmpl w:val="41CA4C9A"/>
    <w:lvl w:ilvl="0" w:tplc="04090001">
      <w:start w:val="1"/>
      <w:numFmt w:val="bullet"/>
      <w:lvlRestart w:val="0"/>
      <w:lvlText w:val=""/>
      <w:lvlJc w:val="left"/>
      <w:pPr>
        <w:ind w:left="180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33E550E"/>
    <w:multiLevelType w:val="hybridMultilevel"/>
    <w:tmpl w:val="A3544BAA"/>
    <w:lvl w:ilvl="0" w:tplc="20B29504">
      <w:start w:val="1"/>
      <w:numFmt w:val="decimal"/>
      <w:pStyle w:val="BListitemnum"/>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43A2B20"/>
    <w:multiLevelType w:val="hybridMultilevel"/>
    <w:tmpl w:val="65E6B8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73A4FEE"/>
    <w:multiLevelType w:val="hybridMultilevel"/>
    <w:tmpl w:val="510A5C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7B7C1466"/>
    <w:multiLevelType w:val="hybridMultilevel"/>
    <w:tmpl w:val="94562A0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E4F00AB"/>
    <w:multiLevelType w:val="hybridMultilevel"/>
    <w:tmpl w:val="56FE9ECC"/>
    <w:lvl w:ilvl="0" w:tplc="A26488DE">
      <w:start w:val="1"/>
      <w:numFmt w:val="bullet"/>
      <w:pStyle w:val="BListitembul"/>
      <w:lvlText w:val=""/>
      <w:lvlJc w:val="left"/>
      <w:pPr>
        <w:ind w:left="720" w:hanging="360"/>
      </w:pPr>
      <w:rPr>
        <w:rFonts w:ascii="Symbol" w:hAnsi="Symbol" w:hint="default"/>
      </w:rPr>
    </w:lvl>
    <w:lvl w:ilvl="1" w:tplc="A5D0BAB2">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46816798">
    <w:abstractNumId w:val="36"/>
  </w:num>
  <w:num w:numId="2" w16cid:durableId="1796212711">
    <w:abstractNumId w:val="40"/>
  </w:num>
  <w:num w:numId="3" w16cid:durableId="560215516">
    <w:abstractNumId w:val="10"/>
  </w:num>
  <w:num w:numId="4" w16cid:durableId="127167174">
    <w:abstractNumId w:val="15"/>
  </w:num>
  <w:num w:numId="5" w16cid:durableId="530146565">
    <w:abstractNumId w:val="16"/>
  </w:num>
  <w:num w:numId="6" w16cid:durableId="1308701023">
    <w:abstractNumId w:val="14"/>
  </w:num>
  <w:num w:numId="7" w16cid:durableId="1164586576">
    <w:abstractNumId w:val="24"/>
  </w:num>
  <w:num w:numId="8" w16cid:durableId="390078248">
    <w:abstractNumId w:val="38"/>
  </w:num>
  <w:num w:numId="9" w16cid:durableId="1709836850">
    <w:abstractNumId w:val="30"/>
  </w:num>
  <w:num w:numId="10" w16cid:durableId="1514031139">
    <w:abstractNumId w:val="8"/>
  </w:num>
  <w:num w:numId="11" w16cid:durableId="439372092">
    <w:abstractNumId w:val="17"/>
  </w:num>
  <w:num w:numId="12" w16cid:durableId="1176964315">
    <w:abstractNumId w:val="11"/>
  </w:num>
  <w:num w:numId="13" w16cid:durableId="57481982">
    <w:abstractNumId w:val="35"/>
  </w:num>
  <w:num w:numId="14" w16cid:durableId="616182069">
    <w:abstractNumId w:val="33"/>
  </w:num>
  <w:num w:numId="15" w16cid:durableId="1331370395">
    <w:abstractNumId w:val="32"/>
  </w:num>
  <w:num w:numId="16" w16cid:durableId="2048220565">
    <w:abstractNumId w:val="18"/>
  </w:num>
  <w:num w:numId="17" w16cid:durableId="1376926949">
    <w:abstractNumId w:val="39"/>
  </w:num>
  <w:num w:numId="18" w16cid:durableId="353920111">
    <w:abstractNumId w:val="19"/>
  </w:num>
  <w:num w:numId="19" w16cid:durableId="1125343429">
    <w:abstractNumId w:val="27"/>
  </w:num>
  <w:num w:numId="20" w16cid:durableId="72313112">
    <w:abstractNumId w:val="21"/>
  </w:num>
  <w:num w:numId="21" w16cid:durableId="1413089690">
    <w:abstractNumId w:val="23"/>
  </w:num>
  <w:num w:numId="22" w16cid:durableId="1946451628">
    <w:abstractNumId w:val="28"/>
  </w:num>
  <w:num w:numId="23" w16cid:durableId="1714229662">
    <w:abstractNumId w:val="29"/>
  </w:num>
  <w:num w:numId="24" w16cid:durableId="1864049548">
    <w:abstractNumId w:val="40"/>
  </w:num>
  <w:num w:numId="25" w16cid:durableId="1312754695">
    <w:abstractNumId w:val="40"/>
  </w:num>
  <w:num w:numId="26" w16cid:durableId="1166363704">
    <w:abstractNumId w:val="20"/>
  </w:num>
  <w:num w:numId="27" w16cid:durableId="789670048">
    <w:abstractNumId w:val="26"/>
  </w:num>
  <w:num w:numId="28" w16cid:durableId="971784460">
    <w:abstractNumId w:val="31"/>
  </w:num>
  <w:num w:numId="29" w16cid:durableId="1803688727">
    <w:abstractNumId w:val="13"/>
  </w:num>
  <w:num w:numId="30" w16cid:durableId="154415689">
    <w:abstractNumId w:val="34"/>
  </w:num>
  <w:num w:numId="31" w16cid:durableId="109083732">
    <w:abstractNumId w:val="9"/>
  </w:num>
  <w:num w:numId="32" w16cid:durableId="1136098287">
    <w:abstractNumId w:val="25"/>
  </w:num>
  <w:num w:numId="33" w16cid:durableId="329909884">
    <w:abstractNumId w:val="22"/>
  </w:num>
  <w:num w:numId="34" w16cid:durableId="1326783886">
    <w:abstractNumId w:val="37"/>
  </w:num>
  <w:num w:numId="35" w16cid:durableId="1557355429">
    <w:abstractNumId w:val="6"/>
  </w:num>
  <w:num w:numId="36" w16cid:durableId="765922959">
    <w:abstractNumId w:val="5"/>
  </w:num>
  <w:num w:numId="37" w16cid:durableId="2071725111">
    <w:abstractNumId w:val="4"/>
  </w:num>
  <w:num w:numId="38" w16cid:durableId="474840607">
    <w:abstractNumId w:val="7"/>
  </w:num>
  <w:num w:numId="39" w16cid:durableId="288167526">
    <w:abstractNumId w:val="3"/>
  </w:num>
  <w:num w:numId="40" w16cid:durableId="1097289998">
    <w:abstractNumId w:val="2"/>
  </w:num>
  <w:num w:numId="41" w16cid:durableId="566844896">
    <w:abstractNumId w:val="1"/>
  </w:num>
  <w:num w:numId="42" w16cid:durableId="1650749282">
    <w:abstractNumId w:val="0"/>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zoom w:percent="150"/>
  <w:removePersonalInformation/>
  <w:removeDateAndTime/>
  <w:proofState w:spelling="clean" w:grammar="clean"/>
  <w:attachedTemplate r:id="rId1"/>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7A39"/>
    <w:rsid w:val="00000446"/>
    <w:rsid w:val="0000050A"/>
    <w:rsid w:val="000006F9"/>
    <w:rsid w:val="00000756"/>
    <w:rsid w:val="00000CB6"/>
    <w:rsid w:val="00000FE0"/>
    <w:rsid w:val="00001941"/>
    <w:rsid w:val="00001C06"/>
    <w:rsid w:val="000023AE"/>
    <w:rsid w:val="00002F39"/>
    <w:rsid w:val="0000318E"/>
    <w:rsid w:val="0000402F"/>
    <w:rsid w:val="00004110"/>
    <w:rsid w:val="000041F3"/>
    <w:rsid w:val="0000433E"/>
    <w:rsid w:val="0000483B"/>
    <w:rsid w:val="00004FCA"/>
    <w:rsid w:val="000059C3"/>
    <w:rsid w:val="00005F5A"/>
    <w:rsid w:val="00006207"/>
    <w:rsid w:val="000063A3"/>
    <w:rsid w:val="00006D31"/>
    <w:rsid w:val="00006D3C"/>
    <w:rsid w:val="00007206"/>
    <w:rsid w:val="000074FB"/>
    <w:rsid w:val="00007CF6"/>
    <w:rsid w:val="00010B25"/>
    <w:rsid w:val="00010D6B"/>
    <w:rsid w:val="000110A9"/>
    <w:rsid w:val="0001179E"/>
    <w:rsid w:val="0001230A"/>
    <w:rsid w:val="00012925"/>
    <w:rsid w:val="00012A5B"/>
    <w:rsid w:val="000131ED"/>
    <w:rsid w:val="0001492B"/>
    <w:rsid w:val="00014CB2"/>
    <w:rsid w:val="00015949"/>
    <w:rsid w:val="00015AA3"/>
    <w:rsid w:val="00015CB9"/>
    <w:rsid w:val="00016466"/>
    <w:rsid w:val="000167C7"/>
    <w:rsid w:val="00016E51"/>
    <w:rsid w:val="000203B5"/>
    <w:rsid w:val="00020568"/>
    <w:rsid w:val="00020FF7"/>
    <w:rsid w:val="00021067"/>
    <w:rsid w:val="0002130F"/>
    <w:rsid w:val="00021907"/>
    <w:rsid w:val="00021B97"/>
    <w:rsid w:val="00022120"/>
    <w:rsid w:val="00022422"/>
    <w:rsid w:val="00022ABB"/>
    <w:rsid w:val="000233AF"/>
    <w:rsid w:val="00025439"/>
    <w:rsid w:val="0002618E"/>
    <w:rsid w:val="0002716D"/>
    <w:rsid w:val="0002776F"/>
    <w:rsid w:val="0002787F"/>
    <w:rsid w:val="0003034E"/>
    <w:rsid w:val="000305E3"/>
    <w:rsid w:val="0003159C"/>
    <w:rsid w:val="000316FA"/>
    <w:rsid w:val="00031779"/>
    <w:rsid w:val="00031B8A"/>
    <w:rsid w:val="00031FC5"/>
    <w:rsid w:val="00032000"/>
    <w:rsid w:val="0003217F"/>
    <w:rsid w:val="00033F16"/>
    <w:rsid w:val="00034295"/>
    <w:rsid w:val="00034683"/>
    <w:rsid w:val="00034FDE"/>
    <w:rsid w:val="000356A4"/>
    <w:rsid w:val="00036D08"/>
    <w:rsid w:val="000375BB"/>
    <w:rsid w:val="000402C3"/>
    <w:rsid w:val="00040468"/>
    <w:rsid w:val="00040D9E"/>
    <w:rsid w:val="00041150"/>
    <w:rsid w:val="00041C2E"/>
    <w:rsid w:val="00041F05"/>
    <w:rsid w:val="00044690"/>
    <w:rsid w:val="00044C8D"/>
    <w:rsid w:val="00045200"/>
    <w:rsid w:val="0004717C"/>
    <w:rsid w:val="000478DB"/>
    <w:rsid w:val="00047B10"/>
    <w:rsid w:val="00050ACB"/>
    <w:rsid w:val="00052406"/>
    <w:rsid w:val="000524DB"/>
    <w:rsid w:val="000529E5"/>
    <w:rsid w:val="00052D03"/>
    <w:rsid w:val="00052E1F"/>
    <w:rsid w:val="000531F8"/>
    <w:rsid w:val="00053B65"/>
    <w:rsid w:val="000569C3"/>
    <w:rsid w:val="00056C9E"/>
    <w:rsid w:val="00056EE0"/>
    <w:rsid w:val="00060655"/>
    <w:rsid w:val="00060C6E"/>
    <w:rsid w:val="00060CEB"/>
    <w:rsid w:val="00061205"/>
    <w:rsid w:val="000615ED"/>
    <w:rsid w:val="00061A5C"/>
    <w:rsid w:val="00064030"/>
    <w:rsid w:val="00064463"/>
    <w:rsid w:val="00065095"/>
    <w:rsid w:val="000661A6"/>
    <w:rsid w:val="000678D8"/>
    <w:rsid w:val="00067A51"/>
    <w:rsid w:val="00067B9C"/>
    <w:rsid w:val="0007159C"/>
    <w:rsid w:val="00072E47"/>
    <w:rsid w:val="00073C1D"/>
    <w:rsid w:val="00073CC7"/>
    <w:rsid w:val="00074A62"/>
    <w:rsid w:val="00074B5D"/>
    <w:rsid w:val="00074C79"/>
    <w:rsid w:val="00075284"/>
    <w:rsid w:val="00075463"/>
    <w:rsid w:val="00075C32"/>
    <w:rsid w:val="00075F96"/>
    <w:rsid w:val="000762F0"/>
    <w:rsid w:val="00076824"/>
    <w:rsid w:val="00076CDA"/>
    <w:rsid w:val="0007754A"/>
    <w:rsid w:val="00080010"/>
    <w:rsid w:val="0008005D"/>
    <w:rsid w:val="00080331"/>
    <w:rsid w:val="000815C3"/>
    <w:rsid w:val="000816C4"/>
    <w:rsid w:val="000818F1"/>
    <w:rsid w:val="00081DF4"/>
    <w:rsid w:val="00081FE2"/>
    <w:rsid w:val="00082326"/>
    <w:rsid w:val="000826CD"/>
    <w:rsid w:val="00083897"/>
    <w:rsid w:val="00083EA3"/>
    <w:rsid w:val="0008400E"/>
    <w:rsid w:val="00084417"/>
    <w:rsid w:val="000849E0"/>
    <w:rsid w:val="000852E8"/>
    <w:rsid w:val="00085ABC"/>
    <w:rsid w:val="0008600E"/>
    <w:rsid w:val="0008659E"/>
    <w:rsid w:val="00086CE5"/>
    <w:rsid w:val="00086EF6"/>
    <w:rsid w:val="000872D6"/>
    <w:rsid w:val="000902BA"/>
    <w:rsid w:val="00090583"/>
    <w:rsid w:val="00090601"/>
    <w:rsid w:val="000909AD"/>
    <w:rsid w:val="00090B35"/>
    <w:rsid w:val="00090C49"/>
    <w:rsid w:val="0009141F"/>
    <w:rsid w:val="00091917"/>
    <w:rsid w:val="00091A13"/>
    <w:rsid w:val="00093ECA"/>
    <w:rsid w:val="0009404F"/>
    <w:rsid w:val="000946D9"/>
    <w:rsid w:val="00094700"/>
    <w:rsid w:val="0009668C"/>
    <w:rsid w:val="00096CD0"/>
    <w:rsid w:val="00096DA5"/>
    <w:rsid w:val="00096EBA"/>
    <w:rsid w:val="00097135"/>
    <w:rsid w:val="00097793"/>
    <w:rsid w:val="000A08CD"/>
    <w:rsid w:val="000A095A"/>
    <w:rsid w:val="000A0D54"/>
    <w:rsid w:val="000A187E"/>
    <w:rsid w:val="000A1CDA"/>
    <w:rsid w:val="000A26AF"/>
    <w:rsid w:val="000A2B2C"/>
    <w:rsid w:val="000A2BA8"/>
    <w:rsid w:val="000A3459"/>
    <w:rsid w:val="000A34C9"/>
    <w:rsid w:val="000A3A02"/>
    <w:rsid w:val="000A43A5"/>
    <w:rsid w:val="000A4908"/>
    <w:rsid w:val="000A522A"/>
    <w:rsid w:val="000A555B"/>
    <w:rsid w:val="000A58AD"/>
    <w:rsid w:val="000A59F7"/>
    <w:rsid w:val="000A6526"/>
    <w:rsid w:val="000A6C92"/>
    <w:rsid w:val="000A7B9F"/>
    <w:rsid w:val="000B07DC"/>
    <w:rsid w:val="000B0B0A"/>
    <w:rsid w:val="000B11CE"/>
    <w:rsid w:val="000B1239"/>
    <w:rsid w:val="000B16D7"/>
    <w:rsid w:val="000B1DF4"/>
    <w:rsid w:val="000B22AA"/>
    <w:rsid w:val="000B42CA"/>
    <w:rsid w:val="000B5BD7"/>
    <w:rsid w:val="000C0184"/>
    <w:rsid w:val="000C0560"/>
    <w:rsid w:val="000C06BD"/>
    <w:rsid w:val="000C0F6C"/>
    <w:rsid w:val="000C1009"/>
    <w:rsid w:val="000C1A19"/>
    <w:rsid w:val="000C377E"/>
    <w:rsid w:val="000C451B"/>
    <w:rsid w:val="000C49AB"/>
    <w:rsid w:val="000C4B4B"/>
    <w:rsid w:val="000C5FFD"/>
    <w:rsid w:val="000C6CB9"/>
    <w:rsid w:val="000C7595"/>
    <w:rsid w:val="000C7FF6"/>
    <w:rsid w:val="000D080E"/>
    <w:rsid w:val="000D1A75"/>
    <w:rsid w:val="000D2662"/>
    <w:rsid w:val="000D2D89"/>
    <w:rsid w:val="000D3544"/>
    <w:rsid w:val="000D3846"/>
    <w:rsid w:val="000D3AE2"/>
    <w:rsid w:val="000D3CA7"/>
    <w:rsid w:val="000D5162"/>
    <w:rsid w:val="000D6B77"/>
    <w:rsid w:val="000D7536"/>
    <w:rsid w:val="000D75EC"/>
    <w:rsid w:val="000D7623"/>
    <w:rsid w:val="000D762E"/>
    <w:rsid w:val="000D788F"/>
    <w:rsid w:val="000E0357"/>
    <w:rsid w:val="000E13C5"/>
    <w:rsid w:val="000E17F0"/>
    <w:rsid w:val="000E1CF7"/>
    <w:rsid w:val="000E2157"/>
    <w:rsid w:val="000E2E02"/>
    <w:rsid w:val="000E5547"/>
    <w:rsid w:val="000E597E"/>
    <w:rsid w:val="000F000A"/>
    <w:rsid w:val="000F0137"/>
    <w:rsid w:val="000F07AB"/>
    <w:rsid w:val="000F11B5"/>
    <w:rsid w:val="000F1FD1"/>
    <w:rsid w:val="000F250C"/>
    <w:rsid w:val="000F279F"/>
    <w:rsid w:val="000F2AB4"/>
    <w:rsid w:val="000F39AF"/>
    <w:rsid w:val="000F475A"/>
    <w:rsid w:val="000F5239"/>
    <w:rsid w:val="000F71BB"/>
    <w:rsid w:val="000F72B7"/>
    <w:rsid w:val="000F766C"/>
    <w:rsid w:val="000F76BD"/>
    <w:rsid w:val="001002C5"/>
    <w:rsid w:val="0010045A"/>
    <w:rsid w:val="00100482"/>
    <w:rsid w:val="001008BB"/>
    <w:rsid w:val="00100D3B"/>
    <w:rsid w:val="00100E1B"/>
    <w:rsid w:val="00100E82"/>
    <w:rsid w:val="00101193"/>
    <w:rsid w:val="00101365"/>
    <w:rsid w:val="001014A3"/>
    <w:rsid w:val="001017E4"/>
    <w:rsid w:val="00102139"/>
    <w:rsid w:val="001021A5"/>
    <w:rsid w:val="00103331"/>
    <w:rsid w:val="001033DF"/>
    <w:rsid w:val="00103557"/>
    <w:rsid w:val="001036A3"/>
    <w:rsid w:val="00104F3D"/>
    <w:rsid w:val="0010513E"/>
    <w:rsid w:val="00105D9A"/>
    <w:rsid w:val="00105EAB"/>
    <w:rsid w:val="00106B8F"/>
    <w:rsid w:val="00106E4E"/>
    <w:rsid w:val="00107875"/>
    <w:rsid w:val="00111494"/>
    <w:rsid w:val="00112492"/>
    <w:rsid w:val="0011267B"/>
    <w:rsid w:val="00112D64"/>
    <w:rsid w:val="001141CD"/>
    <w:rsid w:val="0011420C"/>
    <w:rsid w:val="00114403"/>
    <w:rsid w:val="00114779"/>
    <w:rsid w:val="00114C97"/>
    <w:rsid w:val="00114C9D"/>
    <w:rsid w:val="001155D1"/>
    <w:rsid w:val="00116695"/>
    <w:rsid w:val="0011708D"/>
    <w:rsid w:val="0011736D"/>
    <w:rsid w:val="001176E8"/>
    <w:rsid w:val="00117C76"/>
    <w:rsid w:val="00117EA1"/>
    <w:rsid w:val="00120194"/>
    <w:rsid w:val="00120D41"/>
    <w:rsid w:val="00121942"/>
    <w:rsid w:val="001223A1"/>
    <w:rsid w:val="001223F8"/>
    <w:rsid w:val="001230EC"/>
    <w:rsid w:val="0012314C"/>
    <w:rsid w:val="0012322A"/>
    <w:rsid w:val="00123475"/>
    <w:rsid w:val="001236F1"/>
    <w:rsid w:val="001241EF"/>
    <w:rsid w:val="00124436"/>
    <w:rsid w:val="001253AE"/>
    <w:rsid w:val="00125460"/>
    <w:rsid w:val="00126138"/>
    <w:rsid w:val="00126764"/>
    <w:rsid w:val="00127426"/>
    <w:rsid w:val="0012791E"/>
    <w:rsid w:val="00127AA3"/>
    <w:rsid w:val="00130152"/>
    <w:rsid w:val="00130425"/>
    <w:rsid w:val="001304EE"/>
    <w:rsid w:val="00130582"/>
    <w:rsid w:val="00130A38"/>
    <w:rsid w:val="00130D1A"/>
    <w:rsid w:val="00130F17"/>
    <w:rsid w:val="00130F7D"/>
    <w:rsid w:val="001311D9"/>
    <w:rsid w:val="00131612"/>
    <w:rsid w:val="00131BAE"/>
    <w:rsid w:val="001321E2"/>
    <w:rsid w:val="001327AD"/>
    <w:rsid w:val="00132ADA"/>
    <w:rsid w:val="001331A2"/>
    <w:rsid w:val="0013357A"/>
    <w:rsid w:val="00134E05"/>
    <w:rsid w:val="00137C66"/>
    <w:rsid w:val="001402D7"/>
    <w:rsid w:val="00140EC4"/>
    <w:rsid w:val="00142A0F"/>
    <w:rsid w:val="0014387C"/>
    <w:rsid w:val="001438D6"/>
    <w:rsid w:val="00144152"/>
    <w:rsid w:val="001441B9"/>
    <w:rsid w:val="001442BE"/>
    <w:rsid w:val="00144851"/>
    <w:rsid w:val="00144AB7"/>
    <w:rsid w:val="00144B17"/>
    <w:rsid w:val="00145BC6"/>
    <w:rsid w:val="0014647D"/>
    <w:rsid w:val="001476C0"/>
    <w:rsid w:val="001478F2"/>
    <w:rsid w:val="00147DAE"/>
    <w:rsid w:val="00150325"/>
    <w:rsid w:val="0015042B"/>
    <w:rsid w:val="001505F7"/>
    <w:rsid w:val="00150614"/>
    <w:rsid w:val="00150730"/>
    <w:rsid w:val="00152300"/>
    <w:rsid w:val="0015247F"/>
    <w:rsid w:val="00153379"/>
    <w:rsid w:val="00153834"/>
    <w:rsid w:val="0015420F"/>
    <w:rsid w:val="001546D1"/>
    <w:rsid w:val="0015501B"/>
    <w:rsid w:val="00155DBC"/>
    <w:rsid w:val="00155EB1"/>
    <w:rsid w:val="00156511"/>
    <w:rsid w:val="001565F7"/>
    <w:rsid w:val="0015697D"/>
    <w:rsid w:val="00156AB1"/>
    <w:rsid w:val="00156FDC"/>
    <w:rsid w:val="00160055"/>
    <w:rsid w:val="00162260"/>
    <w:rsid w:val="00162714"/>
    <w:rsid w:val="00163542"/>
    <w:rsid w:val="0016397D"/>
    <w:rsid w:val="00163AAE"/>
    <w:rsid w:val="00164466"/>
    <w:rsid w:val="001645E9"/>
    <w:rsid w:val="00164622"/>
    <w:rsid w:val="00164F88"/>
    <w:rsid w:val="001670DD"/>
    <w:rsid w:val="001671A5"/>
    <w:rsid w:val="0016750B"/>
    <w:rsid w:val="00167862"/>
    <w:rsid w:val="00167C8C"/>
    <w:rsid w:val="00167C92"/>
    <w:rsid w:val="0017017E"/>
    <w:rsid w:val="00170A05"/>
    <w:rsid w:val="00173F8A"/>
    <w:rsid w:val="001740EB"/>
    <w:rsid w:val="0017583F"/>
    <w:rsid w:val="001776DE"/>
    <w:rsid w:val="00177975"/>
    <w:rsid w:val="00177F9E"/>
    <w:rsid w:val="00180654"/>
    <w:rsid w:val="001809F2"/>
    <w:rsid w:val="00181472"/>
    <w:rsid w:val="00181FEA"/>
    <w:rsid w:val="00182FBF"/>
    <w:rsid w:val="00182FCD"/>
    <w:rsid w:val="00184500"/>
    <w:rsid w:val="00184749"/>
    <w:rsid w:val="00184C89"/>
    <w:rsid w:val="00184D41"/>
    <w:rsid w:val="001853D7"/>
    <w:rsid w:val="0018611C"/>
    <w:rsid w:val="001862DC"/>
    <w:rsid w:val="00186653"/>
    <w:rsid w:val="001873BD"/>
    <w:rsid w:val="0019116F"/>
    <w:rsid w:val="001923AD"/>
    <w:rsid w:val="00192482"/>
    <w:rsid w:val="00192777"/>
    <w:rsid w:val="001927C6"/>
    <w:rsid w:val="001930A8"/>
    <w:rsid w:val="00193850"/>
    <w:rsid w:val="0019426C"/>
    <w:rsid w:val="00194A9F"/>
    <w:rsid w:val="00194DAE"/>
    <w:rsid w:val="00195923"/>
    <w:rsid w:val="001A17DE"/>
    <w:rsid w:val="001A277D"/>
    <w:rsid w:val="001A3005"/>
    <w:rsid w:val="001A3539"/>
    <w:rsid w:val="001A3622"/>
    <w:rsid w:val="001A3AA0"/>
    <w:rsid w:val="001A5C52"/>
    <w:rsid w:val="001A6040"/>
    <w:rsid w:val="001A666C"/>
    <w:rsid w:val="001A6778"/>
    <w:rsid w:val="001A69D5"/>
    <w:rsid w:val="001A72B4"/>
    <w:rsid w:val="001A76EA"/>
    <w:rsid w:val="001B0130"/>
    <w:rsid w:val="001B0F29"/>
    <w:rsid w:val="001B1847"/>
    <w:rsid w:val="001B4B38"/>
    <w:rsid w:val="001B723E"/>
    <w:rsid w:val="001C17C3"/>
    <w:rsid w:val="001C1D63"/>
    <w:rsid w:val="001C245C"/>
    <w:rsid w:val="001C260F"/>
    <w:rsid w:val="001C2C2E"/>
    <w:rsid w:val="001C4AE7"/>
    <w:rsid w:val="001C5460"/>
    <w:rsid w:val="001C563F"/>
    <w:rsid w:val="001C63AC"/>
    <w:rsid w:val="001C6A4D"/>
    <w:rsid w:val="001C6D4E"/>
    <w:rsid w:val="001C72A7"/>
    <w:rsid w:val="001C7B74"/>
    <w:rsid w:val="001C7E31"/>
    <w:rsid w:val="001D0A93"/>
    <w:rsid w:val="001D1253"/>
    <w:rsid w:val="001D1827"/>
    <w:rsid w:val="001D2650"/>
    <w:rsid w:val="001D3C37"/>
    <w:rsid w:val="001D3DDF"/>
    <w:rsid w:val="001D475E"/>
    <w:rsid w:val="001D54F9"/>
    <w:rsid w:val="001D5A71"/>
    <w:rsid w:val="001D5B32"/>
    <w:rsid w:val="001D5FBE"/>
    <w:rsid w:val="001D6EAB"/>
    <w:rsid w:val="001D743A"/>
    <w:rsid w:val="001D744D"/>
    <w:rsid w:val="001D7B86"/>
    <w:rsid w:val="001E0677"/>
    <w:rsid w:val="001E0922"/>
    <w:rsid w:val="001E3505"/>
    <w:rsid w:val="001E3D18"/>
    <w:rsid w:val="001E4CF5"/>
    <w:rsid w:val="001E5FF4"/>
    <w:rsid w:val="001E6154"/>
    <w:rsid w:val="001E6322"/>
    <w:rsid w:val="001E685D"/>
    <w:rsid w:val="001E74FF"/>
    <w:rsid w:val="001F0682"/>
    <w:rsid w:val="001F0DF1"/>
    <w:rsid w:val="001F16BC"/>
    <w:rsid w:val="001F3848"/>
    <w:rsid w:val="001F3E09"/>
    <w:rsid w:val="001F438F"/>
    <w:rsid w:val="001F4D92"/>
    <w:rsid w:val="001F5423"/>
    <w:rsid w:val="001F5619"/>
    <w:rsid w:val="001F56D3"/>
    <w:rsid w:val="001F71BD"/>
    <w:rsid w:val="001F7DAF"/>
    <w:rsid w:val="002003C9"/>
    <w:rsid w:val="002027C7"/>
    <w:rsid w:val="002028B9"/>
    <w:rsid w:val="00202C31"/>
    <w:rsid w:val="00203269"/>
    <w:rsid w:val="00204388"/>
    <w:rsid w:val="00204D09"/>
    <w:rsid w:val="00206109"/>
    <w:rsid w:val="002063EF"/>
    <w:rsid w:val="00206964"/>
    <w:rsid w:val="0021000D"/>
    <w:rsid w:val="0021003F"/>
    <w:rsid w:val="002113BA"/>
    <w:rsid w:val="0021197D"/>
    <w:rsid w:val="002119CE"/>
    <w:rsid w:val="00211FC4"/>
    <w:rsid w:val="002131CA"/>
    <w:rsid w:val="002146A8"/>
    <w:rsid w:val="00214D1E"/>
    <w:rsid w:val="00215565"/>
    <w:rsid w:val="00215BC6"/>
    <w:rsid w:val="00215F56"/>
    <w:rsid w:val="002160C4"/>
    <w:rsid w:val="002160E9"/>
    <w:rsid w:val="002163A7"/>
    <w:rsid w:val="00216459"/>
    <w:rsid w:val="002165D1"/>
    <w:rsid w:val="00217386"/>
    <w:rsid w:val="00220C88"/>
    <w:rsid w:val="00220CA8"/>
    <w:rsid w:val="00220D69"/>
    <w:rsid w:val="00220DF5"/>
    <w:rsid w:val="00220E6F"/>
    <w:rsid w:val="00223427"/>
    <w:rsid w:val="00223928"/>
    <w:rsid w:val="00223C05"/>
    <w:rsid w:val="00224494"/>
    <w:rsid w:val="00225465"/>
    <w:rsid w:val="00225631"/>
    <w:rsid w:val="002256A2"/>
    <w:rsid w:val="00226024"/>
    <w:rsid w:val="0022676B"/>
    <w:rsid w:val="00226A8F"/>
    <w:rsid w:val="00227F18"/>
    <w:rsid w:val="00231290"/>
    <w:rsid w:val="00232390"/>
    <w:rsid w:val="00232480"/>
    <w:rsid w:val="00232633"/>
    <w:rsid w:val="0023268B"/>
    <w:rsid w:val="002339E7"/>
    <w:rsid w:val="00233FB9"/>
    <w:rsid w:val="00234635"/>
    <w:rsid w:val="00234FB9"/>
    <w:rsid w:val="00236037"/>
    <w:rsid w:val="002360BA"/>
    <w:rsid w:val="00236284"/>
    <w:rsid w:val="0023723B"/>
    <w:rsid w:val="0024011E"/>
    <w:rsid w:val="002418C9"/>
    <w:rsid w:val="00242B4D"/>
    <w:rsid w:val="00242F24"/>
    <w:rsid w:val="002451DA"/>
    <w:rsid w:val="002452CD"/>
    <w:rsid w:val="002453B2"/>
    <w:rsid w:val="00245F67"/>
    <w:rsid w:val="00246153"/>
    <w:rsid w:val="00246239"/>
    <w:rsid w:val="00250C97"/>
    <w:rsid w:val="00250CF8"/>
    <w:rsid w:val="00250EA7"/>
    <w:rsid w:val="00251135"/>
    <w:rsid w:val="00251228"/>
    <w:rsid w:val="002529A6"/>
    <w:rsid w:val="0025346E"/>
    <w:rsid w:val="002535FF"/>
    <w:rsid w:val="00253DA1"/>
    <w:rsid w:val="002542EF"/>
    <w:rsid w:val="00254A2F"/>
    <w:rsid w:val="00255319"/>
    <w:rsid w:val="00255403"/>
    <w:rsid w:val="002571F3"/>
    <w:rsid w:val="0026049E"/>
    <w:rsid w:val="002604B9"/>
    <w:rsid w:val="00260900"/>
    <w:rsid w:val="00261085"/>
    <w:rsid w:val="00261533"/>
    <w:rsid w:val="0026169B"/>
    <w:rsid w:val="002628AA"/>
    <w:rsid w:val="00262DCA"/>
    <w:rsid w:val="0026310F"/>
    <w:rsid w:val="0026510A"/>
    <w:rsid w:val="00266340"/>
    <w:rsid w:val="00266CD7"/>
    <w:rsid w:val="00270CC2"/>
    <w:rsid w:val="00271060"/>
    <w:rsid w:val="00271366"/>
    <w:rsid w:val="00271475"/>
    <w:rsid w:val="002715B6"/>
    <w:rsid w:val="002721EA"/>
    <w:rsid w:val="00272D5C"/>
    <w:rsid w:val="00272E13"/>
    <w:rsid w:val="0027364C"/>
    <w:rsid w:val="002754BE"/>
    <w:rsid w:val="00275770"/>
    <w:rsid w:val="00275930"/>
    <w:rsid w:val="0027671C"/>
    <w:rsid w:val="00280211"/>
    <w:rsid w:val="002803FF"/>
    <w:rsid w:val="0028048D"/>
    <w:rsid w:val="00280CE9"/>
    <w:rsid w:val="0028117A"/>
    <w:rsid w:val="00282AD3"/>
    <w:rsid w:val="00282D69"/>
    <w:rsid w:val="0028346D"/>
    <w:rsid w:val="00283805"/>
    <w:rsid w:val="00284045"/>
    <w:rsid w:val="00285B0E"/>
    <w:rsid w:val="00285F24"/>
    <w:rsid w:val="002862B5"/>
    <w:rsid w:val="0028690D"/>
    <w:rsid w:val="00286BCB"/>
    <w:rsid w:val="00291376"/>
    <w:rsid w:val="002914B7"/>
    <w:rsid w:val="0029182F"/>
    <w:rsid w:val="0029188B"/>
    <w:rsid w:val="00291C5E"/>
    <w:rsid w:val="00291CAB"/>
    <w:rsid w:val="0029202B"/>
    <w:rsid w:val="0029221E"/>
    <w:rsid w:val="00292899"/>
    <w:rsid w:val="00292D66"/>
    <w:rsid w:val="0029300F"/>
    <w:rsid w:val="00293686"/>
    <w:rsid w:val="00293D8B"/>
    <w:rsid w:val="00293ED9"/>
    <w:rsid w:val="002947C7"/>
    <w:rsid w:val="00295C49"/>
    <w:rsid w:val="00296485"/>
    <w:rsid w:val="00297343"/>
    <w:rsid w:val="00297AF4"/>
    <w:rsid w:val="002A0D49"/>
    <w:rsid w:val="002A1269"/>
    <w:rsid w:val="002A2C94"/>
    <w:rsid w:val="002A3A8F"/>
    <w:rsid w:val="002A3BD4"/>
    <w:rsid w:val="002A3DC8"/>
    <w:rsid w:val="002A40AB"/>
    <w:rsid w:val="002A4509"/>
    <w:rsid w:val="002A45E3"/>
    <w:rsid w:val="002A476A"/>
    <w:rsid w:val="002A47A4"/>
    <w:rsid w:val="002A47E9"/>
    <w:rsid w:val="002A5682"/>
    <w:rsid w:val="002A7A94"/>
    <w:rsid w:val="002A7C21"/>
    <w:rsid w:val="002A7DDC"/>
    <w:rsid w:val="002B0E28"/>
    <w:rsid w:val="002B12D8"/>
    <w:rsid w:val="002B1890"/>
    <w:rsid w:val="002B29A0"/>
    <w:rsid w:val="002B29F4"/>
    <w:rsid w:val="002B2E28"/>
    <w:rsid w:val="002B31D1"/>
    <w:rsid w:val="002B3469"/>
    <w:rsid w:val="002B3A86"/>
    <w:rsid w:val="002B3D4B"/>
    <w:rsid w:val="002B3E57"/>
    <w:rsid w:val="002B58C7"/>
    <w:rsid w:val="002B59C0"/>
    <w:rsid w:val="002B627A"/>
    <w:rsid w:val="002B63F8"/>
    <w:rsid w:val="002B7560"/>
    <w:rsid w:val="002C11B1"/>
    <w:rsid w:val="002C131D"/>
    <w:rsid w:val="002C18FB"/>
    <w:rsid w:val="002C260A"/>
    <w:rsid w:val="002C2DE3"/>
    <w:rsid w:val="002C31DA"/>
    <w:rsid w:val="002C47A2"/>
    <w:rsid w:val="002C4E29"/>
    <w:rsid w:val="002C5652"/>
    <w:rsid w:val="002C6278"/>
    <w:rsid w:val="002C7443"/>
    <w:rsid w:val="002D07ED"/>
    <w:rsid w:val="002D0D90"/>
    <w:rsid w:val="002D1510"/>
    <w:rsid w:val="002D2949"/>
    <w:rsid w:val="002D3710"/>
    <w:rsid w:val="002D4465"/>
    <w:rsid w:val="002D44F7"/>
    <w:rsid w:val="002D5129"/>
    <w:rsid w:val="002D5685"/>
    <w:rsid w:val="002D66E2"/>
    <w:rsid w:val="002D72FC"/>
    <w:rsid w:val="002D7391"/>
    <w:rsid w:val="002D7D5E"/>
    <w:rsid w:val="002E0BB0"/>
    <w:rsid w:val="002E0F2A"/>
    <w:rsid w:val="002E1CF2"/>
    <w:rsid w:val="002E20AB"/>
    <w:rsid w:val="002E2E43"/>
    <w:rsid w:val="002E2E67"/>
    <w:rsid w:val="002E3021"/>
    <w:rsid w:val="002E3492"/>
    <w:rsid w:val="002E3560"/>
    <w:rsid w:val="002E40C4"/>
    <w:rsid w:val="002E55DE"/>
    <w:rsid w:val="002E5D48"/>
    <w:rsid w:val="002E6A27"/>
    <w:rsid w:val="002E6BF0"/>
    <w:rsid w:val="002F03F4"/>
    <w:rsid w:val="002F150F"/>
    <w:rsid w:val="002F168A"/>
    <w:rsid w:val="002F1C72"/>
    <w:rsid w:val="002F32A4"/>
    <w:rsid w:val="002F34C1"/>
    <w:rsid w:val="002F45CB"/>
    <w:rsid w:val="002F4BF9"/>
    <w:rsid w:val="002F4DB6"/>
    <w:rsid w:val="002F519E"/>
    <w:rsid w:val="002F557B"/>
    <w:rsid w:val="002F5A79"/>
    <w:rsid w:val="002F61EC"/>
    <w:rsid w:val="002F6810"/>
    <w:rsid w:val="002F68F8"/>
    <w:rsid w:val="002F76A3"/>
    <w:rsid w:val="0030049D"/>
    <w:rsid w:val="003004D6"/>
    <w:rsid w:val="003017DC"/>
    <w:rsid w:val="00301A3D"/>
    <w:rsid w:val="00301C45"/>
    <w:rsid w:val="003021BC"/>
    <w:rsid w:val="00303B91"/>
    <w:rsid w:val="00303F76"/>
    <w:rsid w:val="00304AC6"/>
    <w:rsid w:val="00304B63"/>
    <w:rsid w:val="00304D22"/>
    <w:rsid w:val="003056E7"/>
    <w:rsid w:val="003066D3"/>
    <w:rsid w:val="00306EBD"/>
    <w:rsid w:val="0030719D"/>
    <w:rsid w:val="00307BCD"/>
    <w:rsid w:val="003100F1"/>
    <w:rsid w:val="003103B8"/>
    <w:rsid w:val="0031042A"/>
    <w:rsid w:val="00310A47"/>
    <w:rsid w:val="00310B11"/>
    <w:rsid w:val="00311088"/>
    <w:rsid w:val="00311482"/>
    <w:rsid w:val="003114A4"/>
    <w:rsid w:val="003114D6"/>
    <w:rsid w:val="003114E5"/>
    <w:rsid w:val="003118BE"/>
    <w:rsid w:val="00311E70"/>
    <w:rsid w:val="003126BC"/>
    <w:rsid w:val="003126D4"/>
    <w:rsid w:val="00312D69"/>
    <w:rsid w:val="0031381F"/>
    <w:rsid w:val="003138C2"/>
    <w:rsid w:val="00313916"/>
    <w:rsid w:val="00314A02"/>
    <w:rsid w:val="00315139"/>
    <w:rsid w:val="00315849"/>
    <w:rsid w:val="00315B62"/>
    <w:rsid w:val="00316721"/>
    <w:rsid w:val="00316B5C"/>
    <w:rsid w:val="00316F01"/>
    <w:rsid w:val="00320203"/>
    <w:rsid w:val="00320729"/>
    <w:rsid w:val="0032098C"/>
    <w:rsid w:val="003214EC"/>
    <w:rsid w:val="00321C16"/>
    <w:rsid w:val="00321DFD"/>
    <w:rsid w:val="0032363E"/>
    <w:rsid w:val="00323962"/>
    <w:rsid w:val="0032477B"/>
    <w:rsid w:val="00324DA6"/>
    <w:rsid w:val="00324DC6"/>
    <w:rsid w:val="0032587B"/>
    <w:rsid w:val="00325B39"/>
    <w:rsid w:val="00326356"/>
    <w:rsid w:val="003265A7"/>
    <w:rsid w:val="00327290"/>
    <w:rsid w:val="00327629"/>
    <w:rsid w:val="00327DA8"/>
    <w:rsid w:val="003301FB"/>
    <w:rsid w:val="00332ADE"/>
    <w:rsid w:val="00332D9F"/>
    <w:rsid w:val="003341FE"/>
    <w:rsid w:val="003353B8"/>
    <w:rsid w:val="003374EE"/>
    <w:rsid w:val="00340C30"/>
    <w:rsid w:val="003413B8"/>
    <w:rsid w:val="00341480"/>
    <w:rsid w:val="0034175B"/>
    <w:rsid w:val="003422BC"/>
    <w:rsid w:val="00342866"/>
    <w:rsid w:val="00342AEC"/>
    <w:rsid w:val="00342E8A"/>
    <w:rsid w:val="003434E0"/>
    <w:rsid w:val="00343EE7"/>
    <w:rsid w:val="00344557"/>
    <w:rsid w:val="003453C8"/>
    <w:rsid w:val="00346469"/>
    <w:rsid w:val="0035023C"/>
    <w:rsid w:val="0035031C"/>
    <w:rsid w:val="00350DBF"/>
    <w:rsid w:val="00350FDC"/>
    <w:rsid w:val="0035235F"/>
    <w:rsid w:val="00352BB1"/>
    <w:rsid w:val="00352CBF"/>
    <w:rsid w:val="00354775"/>
    <w:rsid w:val="0035492C"/>
    <w:rsid w:val="00355C45"/>
    <w:rsid w:val="003562AE"/>
    <w:rsid w:val="003574C9"/>
    <w:rsid w:val="00360B25"/>
    <w:rsid w:val="003610B7"/>
    <w:rsid w:val="0036394D"/>
    <w:rsid w:val="0036420C"/>
    <w:rsid w:val="00365937"/>
    <w:rsid w:val="00365D23"/>
    <w:rsid w:val="00366069"/>
    <w:rsid w:val="003663BF"/>
    <w:rsid w:val="0036661C"/>
    <w:rsid w:val="00366F11"/>
    <w:rsid w:val="00367717"/>
    <w:rsid w:val="00367E12"/>
    <w:rsid w:val="003700EB"/>
    <w:rsid w:val="00370441"/>
    <w:rsid w:val="00371B83"/>
    <w:rsid w:val="0037269C"/>
    <w:rsid w:val="00372AAF"/>
    <w:rsid w:val="00373016"/>
    <w:rsid w:val="0037476A"/>
    <w:rsid w:val="003754AC"/>
    <w:rsid w:val="003755CC"/>
    <w:rsid w:val="003758F5"/>
    <w:rsid w:val="003763D6"/>
    <w:rsid w:val="003769F1"/>
    <w:rsid w:val="003772DE"/>
    <w:rsid w:val="003824B2"/>
    <w:rsid w:val="00383660"/>
    <w:rsid w:val="00383D86"/>
    <w:rsid w:val="00384AF2"/>
    <w:rsid w:val="00384E50"/>
    <w:rsid w:val="00385740"/>
    <w:rsid w:val="00385AFC"/>
    <w:rsid w:val="00386D50"/>
    <w:rsid w:val="00386EDA"/>
    <w:rsid w:val="00386FB7"/>
    <w:rsid w:val="003872DB"/>
    <w:rsid w:val="00387D2C"/>
    <w:rsid w:val="00390A1B"/>
    <w:rsid w:val="00391411"/>
    <w:rsid w:val="00391C59"/>
    <w:rsid w:val="00392DD7"/>
    <w:rsid w:val="0039306D"/>
    <w:rsid w:val="003930D7"/>
    <w:rsid w:val="00393A92"/>
    <w:rsid w:val="003948B1"/>
    <w:rsid w:val="0039498A"/>
    <w:rsid w:val="0039507D"/>
    <w:rsid w:val="00395E98"/>
    <w:rsid w:val="00396E7C"/>
    <w:rsid w:val="003976BA"/>
    <w:rsid w:val="003A11A2"/>
    <w:rsid w:val="003A14EB"/>
    <w:rsid w:val="003A1ED7"/>
    <w:rsid w:val="003A207F"/>
    <w:rsid w:val="003A24C9"/>
    <w:rsid w:val="003A26D8"/>
    <w:rsid w:val="003A2F0F"/>
    <w:rsid w:val="003A2FF1"/>
    <w:rsid w:val="003A3018"/>
    <w:rsid w:val="003A3B8C"/>
    <w:rsid w:val="003A4F5D"/>
    <w:rsid w:val="003A6216"/>
    <w:rsid w:val="003A6998"/>
    <w:rsid w:val="003A7361"/>
    <w:rsid w:val="003A74F8"/>
    <w:rsid w:val="003A7E3E"/>
    <w:rsid w:val="003B05BF"/>
    <w:rsid w:val="003B082F"/>
    <w:rsid w:val="003B089E"/>
    <w:rsid w:val="003B1CBA"/>
    <w:rsid w:val="003B1D83"/>
    <w:rsid w:val="003B2DDC"/>
    <w:rsid w:val="003B3140"/>
    <w:rsid w:val="003B4759"/>
    <w:rsid w:val="003B541C"/>
    <w:rsid w:val="003B7261"/>
    <w:rsid w:val="003B7511"/>
    <w:rsid w:val="003B7AAF"/>
    <w:rsid w:val="003B7E54"/>
    <w:rsid w:val="003B7EE1"/>
    <w:rsid w:val="003C1A7D"/>
    <w:rsid w:val="003C2006"/>
    <w:rsid w:val="003C23D7"/>
    <w:rsid w:val="003C23DC"/>
    <w:rsid w:val="003C2622"/>
    <w:rsid w:val="003C2A91"/>
    <w:rsid w:val="003C2E32"/>
    <w:rsid w:val="003C3568"/>
    <w:rsid w:val="003C4D4F"/>
    <w:rsid w:val="003C4EE1"/>
    <w:rsid w:val="003C514C"/>
    <w:rsid w:val="003C6410"/>
    <w:rsid w:val="003D0740"/>
    <w:rsid w:val="003D0B7B"/>
    <w:rsid w:val="003D0B99"/>
    <w:rsid w:val="003D0C45"/>
    <w:rsid w:val="003D1516"/>
    <w:rsid w:val="003D1999"/>
    <w:rsid w:val="003D2E2E"/>
    <w:rsid w:val="003D3376"/>
    <w:rsid w:val="003D3734"/>
    <w:rsid w:val="003D39A9"/>
    <w:rsid w:val="003D4746"/>
    <w:rsid w:val="003D5BF1"/>
    <w:rsid w:val="003D5F30"/>
    <w:rsid w:val="003D6F71"/>
    <w:rsid w:val="003D71BA"/>
    <w:rsid w:val="003D76AD"/>
    <w:rsid w:val="003E0154"/>
    <w:rsid w:val="003E050B"/>
    <w:rsid w:val="003E116B"/>
    <w:rsid w:val="003E13BE"/>
    <w:rsid w:val="003E1E6F"/>
    <w:rsid w:val="003E25F3"/>
    <w:rsid w:val="003E2980"/>
    <w:rsid w:val="003E3BC9"/>
    <w:rsid w:val="003E3C4F"/>
    <w:rsid w:val="003E3F32"/>
    <w:rsid w:val="003E5457"/>
    <w:rsid w:val="003E6780"/>
    <w:rsid w:val="003E6A82"/>
    <w:rsid w:val="003E7F79"/>
    <w:rsid w:val="003F0493"/>
    <w:rsid w:val="003F07C4"/>
    <w:rsid w:val="003F0A61"/>
    <w:rsid w:val="003F1A3E"/>
    <w:rsid w:val="003F2CAA"/>
    <w:rsid w:val="003F416E"/>
    <w:rsid w:val="003F4BDF"/>
    <w:rsid w:val="003F5EA5"/>
    <w:rsid w:val="003F68AA"/>
    <w:rsid w:val="003F71DC"/>
    <w:rsid w:val="003F7342"/>
    <w:rsid w:val="004006DB"/>
    <w:rsid w:val="00400BAE"/>
    <w:rsid w:val="004026CD"/>
    <w:rsid w:val="00402F54"/>
    <w:rsid w:val="004039F2"/>
    <w:rsid w:val="00405189"/>
    <w:rsid w:val="0040539C"/>
    <w:rsid w:val="00405439"/>
    <w:rsid w:val="00405DC1"/>
    <w:rsid w:val="004062BD"/>
    <w:rsid w:val="004068E6"/>
    <w:rsid w:val="0040762C"/>
    <w:rsid w:val="004078A3"/>
    <w:rsid w:val="00407E5E"/>
    <w:rsid w:val="0041094F"/>
    <w:rsid w:val="00410F7E"/>
    <w:rsid w:val="00411022"/>
    <w:rsid w:val="00411B16"/>
    <w:rsid w:val="00412338"/>
    <w:rsid w:val="004128E2"/>
    <w:rsid w:val="00412970"/>
    <w:rsid w:val="00412D97"/>
    <w:rsid w:val="004140F0"/>
    <w:rsid w:val="00414112"/>
    <w:rsid w:val="00414E15"/>
    <w:rsid w:val="00415073"/>
    <w:rsid w:val="004163F5"/>
    <w:rsid w:val="00417D57"/>
    <w:rsid w:val="00420150"/>
    <w:rsid w:val="00420226"/>
    <w:rsid w:val="0042060C"/>
    <w:rsid w:val="004213B5"/>
    <w:rsid w:val="00421975"/>
    <w:rsid w:val="004235DF"/>
    <w:rsid w:val="00423A79"/>
    <w:rsid w:val="004241D4"/>
    <w:rsid w:val="00425329"/>
    <w:rsid w:val="00426548"/>
    <w:rsid w:val="004270C4"/>
    <w:rsid w:val="00427563"/>
    <w:rsid w:val="004276EF"/>
    <w:rsid w:val="004277B9"/>
    <w:rsid w:val="004307AA"/>
    <w:rsid w:val="00430B3C"/>
    <w:rsid w:val="00430D0E"/>
    <w:rsid w:val="00431B2B"/>
    <w:rsid w:val="00432CF4"/>
    <w:rsid w:val="00433797"/>
    <w:rsid w:val="00433EBE"/>
    <w:rsid w:val="004340A0"/>
    <w:rsid w:val="00434276"/>
    <w:rsid w:val="00434940"/>
    <w:rsid w:val="00435093"/>
    <w:rsid w:val="00435256"/>
    <w:rsid w:val="00435383"/>
    <w:rsid w:val="004358F0"/>
    <w:rsid w:val="00437656"/>
    <w:rsid w:val="00441105"/>
    <w:rsid w:val="00441208"/>
    <w:rsid w:val="00441331"/>
    <w:rsid w:val="00441938"/>
    <w:rsid w:val="00441C6E"/>
    <w:rsid w:val="00441EA0"/>
    <w:rsid w:val="00441EDE"/>
    <w:rsid w:val="004425B8"/>
    <w:rsid w:val="00442DB2"/>
    <w:rsid w:val="00443244"/>
    <w:rsid w:val="004441FB"/>
    <w:rsid w:val="00444C9C"/>
    <w:rsid w:val="004451B8"/>
    <w:rsid w:val="0044546F"/>
    <w:rsid w:val="00445936"/>
    <w:rsid w:val="004476FF"/>
    <w:rsid w:val="00447CCA"/>
    <w:rsid w:val="00450DE2"/>
    <w:rsid w:val="0045100D"/>
    <w:rsid w:val="00452142"/>
    <w:rsid w:val="004526AE"/>
    <w:rsid w:val="00452731"/>
    <w:rsid w:val="00452778"/>
    <w:rsid w:val="00452A10"/>
    <w:rsid w:val="00453754"/>
    <w:rsid w:val="00454126"/>
    <w:rsid w:val="00454F90"/>
    <w:rsid w:val="0045520D"/>
    <w:rsid w:val="00455BA7"/>
    <w:rsid w:val="004562A7"/>
    <w:rsid w:val="004562FA"/>
    <w:rsid w:val="004571B2"/>
    <w:rsid w:val="004574C2"/>
    <w:rsid w:val="00457F7F"/>
    <w:rsid w:val="004602D8"/>
    <w:rsid w:val="00460850"/>
    <w:rsid w:val="004611E4"/>
    <w:rsid w:val="00462203"/>
    <w:rsid w:val="00462BC2"/>
    <w:rsid w:val="0046341F"/>
    <w:rsid w:val="00463F8B"/>
    <w:rsid w:val="00464038"/>
    <w:rsid w:val="004640BC"/>
    <w:rsid w:val="00464345"/>
    <w:rsid w:val="00464AFE"/>
    <w:rsid w:val="0046534A"/>
    <w:rsid w:val="004663FC"/>
    <w:rsid w:val="00467493"/>
    <w:rsid w:val="00467A1F"/>
    <w:rsid w:val="00470CED"/>
    <w:rsid w:val="00471238"/>
    <w:rsid w:val="004718B8"/>
    <w:rsid w:val="00471AEB"/>
    <w:rsid w:val="00472420"/>
    <w:rsid w:val="00475A77"/>
    <w:rsid w:val="00476823"/>
    <w:rsid w:val="00480B03"/>
    <w:rsid w:val="00480F67"/>
    <w:rsid w:val="004814E2"/>
    <w:rsid w:val="00481AAC"/>
    <w:rsid w:val="00482375"/>
    <w:rsid w:val="004825EF"/>
    <w:rsid w:val="004829B2"/>
    <w:rsid w:val="00482D99"/>
    <w:rsid w:val="004834EB"/>
    <w:rsid w:val="004836AE"/>
    <w:rsid w:val="004841B4"/>
    <w:rsid w:val="004846C2"/>
    <w:rsid w:val="004849FF"/>
    <w:rsid w:val="00484C7C"/>
    <w:rsid w:val="004857FC"/>
    <w:rsid w:val="004859E8"/>
    <w:rsid w:val="00487E58"/>
    <w:rsid w:val="0049024C"/>
    <w:rsid w:val="00490C7A"/>
    <w:rsid w:val="00490F7C"/>
    <w:rsid w:val="00491072"/>
    <w:rsid w:val="0049165C"/>
    <w:rsid w:val="00492169"/>
    <w:rsid w:val="00492192"/>
    <w:rsid w:val="00493533"/>
    <w:rsid w:val="00494245"/>
    <w:rsid w:val="0049480B"/>
    <w:rsid w:val="00494D54"/>
    <w:rsid w:val="00495134"/>
    <w:rsid w:val="00495311"/>
    <w:rsid w:val="004955F9"/>
    <w:rsid w:val="004958F0"/>
    <w:rsid w:val="00495A3E"/>
    <w:rsid w:val="00496918"/>
    <w:rsid w:val="00497CBC"/>
    <w:rsid w:val="004A12DB"/>
    <w:rsid w:val="004A19FF"/>
    <w:rsid w:val="004A1C3C"/>
    <w:rsid w:val="004A1DCD"/>
    <w:rsid w:val="004A2B15"/>
    <w:rsid w:val="004A3025"/>
    <w:rsid w:val="004A3EFC"/>
    <w:rsid w:val="004A4021"/>
    <w:rsid w:val="004A493A"/>
    <w:rsid w:val="004A5808"/>
    <w:rsid w:val="004A59FB"/>
    <w:rsid w:val="004A5A64"/>
    <w:rsid w:val="004A5BCE"/>
    <w:rsid w:val="004A7A96"/>
    <w:rsid w:val="004A7B75"/>
    <w:rsid w:val="004B073F"/>
    <w:rsid w:val="004B27FD"/>
    <w:rsid w:val="004B3696"/>
    <w:rsid w:val="004B3894"/>
    <w:rsid w:val="004B3AF1"/>
    <w:rsid w:val="004B3C12"/>
    <w:rsid w:val="004B3F9B"/>
    <w:rsid w:val="004B45D1"/>
    <w:rsid w:val="004B4769"/>
    <w:rsid w:val="004B4BE0"/>
    <w:rsid w:val="004B5248"/>
    <w:rsid w:val="004B627E"/>
    <w:rsid w:val="004B78F5"/>
    <w:rsid w:val="004B7938"/>
    <w:rsid w:val="004B7AF1"/>
    <w:rsid w:val="004B7CE8"/>
    <w:rsid w:val="004C0059"/>
    <w:rsid w:val="004C0DEE"/>
    <w:rsid w:val="004C10D7"/>
    <w:rsid w:val="004C159E"/>
    <w:rsid w:val="004C1EC7"/>
    <w:rsid w:val="004C20A0"/>
    <w:rsid w:val="004C2EE1"/>
    <w:rsid w:val="004C3351"/>
    <w:rsid w:val="004C47E0"/>
    <w:rsid w:val="004C607F"/>
    <w:rsid w:val="004C611E"/>
    <w:rsid w:val="004C68D9"/>
    <w:rsid w:val="004C6CCD"/>
    <w:rsid w:val="004C7DA9"/>
    <w:rsid w:val="004D066D"/>
    <w:rsid w:val="004D112E"/>
    <w:rsid w:val="004D2640"/>
    <w:rsid w:val="004D3C2D"/>
    <w:rsid w:val="004D47B9"/>
    <w:rsid w:val="004D48A2"/>
    <w:rsid w:val="004D4E77"/>
    <w:rsid w:val="004D5DC0"/>
    <w:rsid w:val="004D607D"/>
    <w:rsid w:val="004D62A6"/>
    <w:rsid w:val="004D6955"/>
    <w:rsid w:val="004D7076"/>
    <w:rsid w:val="004D7757"/>
    <w:rsid w:val="004E04A5"/>
    <w:rsid w:val="004E0B3C"/>
    <w:rsid w:val="004E266E"/>
    <w:rsid w:val="004E26BC"/>
    <w:rsid w:val="004E2A3B"/>
    <w:rsid w:val="004E2E17"/>
    <w:rsid w:val="004E330B"/>
    <w:rsid w:val="004E3B8D"/>
    <w:rsid w:val="004E4411"/>
    <w:rsid w:val="004E4EB2"/>
    <w:rsid w:val="004E5BEF"/>
    <w:rsid w:val="004E67F5"/>
    <w:rsid w:val="004E68CF"/>
    <w:rsid w:val="004F004D"/>
    <w:rsid w:val="004F0C57"/>
    <w:rsid w:val="004F1204"/>
    <w:rsid w:val="004F367B"/>
    <w:rsid w:val="004F4059"/>
    <w:rsid w:val="004F4336"/>
    <w:rsid w:val="004F638E"/>
    <w:rsid w:val="004F6A1E"/>
    <w:rsid w:val="004F6BF4"/>
    <w:rsid w:val="004F6E00"/>
    <w:rsid w:val="00500A2E"/>
    <w:rsid w:val="0050157E"/>
    <w:rsid w:val="00502054"/>
    <w:rsid w:val="00502641"/>
    <w:rsid w:val="00502933"/>
    <w:rsid w:val="00502D9F"/>
    <w:rsid w:val="00504C08"/>
    <w:rsid w:val="00505E32"/>
    <w:rsid w:val="00506B71"/>
    <w:rsid w:val="00507603"/>
    <w:rsid w:val="00510D71"/>
    <w:rsid w:val="0051104D"/>
    <w:rsid w:val="0051154F"/>
    <w:rsid w:val="00511741"/>
    <w:rsid w:val="00511D16"/>
    <w:rsid w:val="00511EAB"/>
    <w:rsid w:val="005126B3"/>
    <w:rsid w:val="00512B8D"/>
    <w:rsid w:val="00513DD3"/>
    <w:rsid w:val="00515070"/>
    <w:rsid w:val="00515BFA"/>
    <w:rsid w:val="00515FBA"/>
    <w:rsid w:val="005166D2"/>
    <w:rsid w:val="00517040"/>
    <w:rsid w:val="00517197"/>
    <w:rsid w:val="005204C7"/>
    <w:rsid w:val="00521ED4"/>
    <w:rsid w:val="0052259A"/>
    <w:rsid w:val="0052357D"/>
    <w:rsid w:val="00523D4C"/>
    <w:rsid w:val="0052471B"/>
    <w:rsid w:val="005256E3"/>
    <w:rsid w:val="00525847"/>
    <w:rsid w:val="0052593E"/>
    <w:rsid w:val="00526600"/>
    <w:rsid w:val="00526A83"/>
    <w:rsid w:val="00526E3A"/>
    <w:rsid w:val="0052788A"/>
    <w:rsid w:val="00527A19"/>
    <w:rsid w:val="00530628"/>
    <w:rsid w:val="005308EF"/>
    <w:rsid w:val="00530AFF"/>
    <w:rsid w:val="00532C1A"/>
    <w:rsid w:val="00533011"/>
    <w:rsid w:val="005338BE"/>
    <w:rsid w:val="00533A89"/>
    <w:rsid w:val="005345E9"/>
    <w:rsid w:val="00534BE8"/>
    <w:rsid w:val="0053517E"/>
    <w:rsid w:val="00535D16"/>
    <w:rsid w:val="00535D29"/>
    <w:rsid w:val="0053665B"/>
    <w:rsid w:val="00536BD6"/>
    <w:rsid w:val="00536C9E"/>
    <w:rsid w:val="00537F03"/>
    <w:rsid w:val="0054016D"/>
    <w:rsid w:val="00540311"/>
    <w:rsid w:val="00540C39"/>
    <w:rsid w:val="0054182B"/>
    <w:rsid w:val="00541A76"/>
    <w:rsid w:val="00541C84"/>
    <w:rsid w:val="00542944"/>
    <w:rsid w:val="00542BBE"/>
    <w:rsid w:val="00542FE4"/>
    <w:rsid w:val="005434B7"/>
    <w:rsid w:val="00543BFF"/>
    <w:rsid w:val="0054501B"/>
    <w:rsid w:val="0054527B"/>
    <w:rsid w:val="00545452"/>
    <w:rsid w:val="00546B3E"/>
    <w:rsid w:val="00547609"/>
    <w:rsid w:val="005507EC"/>
    <w:rsid w:val="005519AB"/>
    <w:rsid w:val="0055299F"/>
    <w:rsid w:val="00552ACE"/>
    <w:rsid w:val="0055331D"/>
    <w:rsid w:val="00553B55"/>
    <w:rsid w:val="005541CE"/>
    <w:rsid w:val="00554B79"/>
    <w:rsid w:val="00554D81"/>
    <w:rsid w:val="00554E5F"/>
    <w:rsid w:val="005555D7"/>
    <w:rsid w:val="00555954"/>
    <w:rsid w:val="00555F46"/>
    <w:rsid w:val="005562FD"/>
    <w:rsid w:val="00556944"/>
    <w:rsid w:val="00556ED1"/>
    <w:rsid w:val="0055710C"/>
    <w:rsid w:val="0055736B"/>
    <w:rsid w:val="005604B4"/>
    <w:rsid w:val="0056075A"/>
    <w:rsid w:val="0056075C"/>
    <w:rsid w:val="0056078F"/>
    <w:rsid w:val="005607A5"/>
    <w:rsid w:val="00560E41"/>
    <w:rsid w:val="00560E4A"/>
    <w:rsid w:val="0056152A"/>
    <w:rsid w:val="00561DA9"/>
    <w:rsid w:val="0056201E"/>
    <w:rsid w:val="00562B09"/>
    <w:rsid w:val="005632DA"/>
    <w:rsid w:val="0056394D"/>
    <w:rsid w:val="00563FD0"/>
    <w:rsid w:val="0056548B"/>
    <w:rsid w:val="005654DD"/>
    <w:rsid w:val="005659A1"/>
    <w:rsid w:val="00565B29"/>
    <w:rsid w:val="00566B48"/>
    <w:rsid w:val="0056766F"/>
    <w:rsid w:val="00567BDC"/>
    <w:rsid w:val="0057041D"/>
    <w:rsid w:val="005705F9"/>
    <w:rsid w:val="00572592"/>
    <w:rsid w:val="00573BB8"/>
    <w:rsid w:val="00573FB3"/>
    <w:rsid w:val="005741CF"/>
    <w:rsid w:val="00574C57"/>
    <w:rsid w:val="005752BB"/>
    <w:rsid w:val="005754E6"/>
    <w:rsid w:val="0057588C"/>
    <w:rsid w:val="005759EF"/>
    <w:rsid w:val="005764AE"/>
    <w:rsid w:val="00576AFD"/>
    <w:rsid w:val="005779CE"/>
    <w:rsid w:val="00580E57"/>
    <w:rsid w:val="00581BC7"/>
    <w:rsid w:val="00581EF1"/>
    <w:rsid w:val="00582F5B"/>
    <w:rsid w:val="005835BF"/>
    <w:rsid w:val="0058503A"/>
    <w:rsid w:val="005855C6"/>
    <w:rsid w:val="005862AB"/>
    <w:rsid w:val="00586597"/>
    <w:rsid w:val="005865F5"/>
    <w:rsid w:val="00586D75"/>
    <w:rsid w:val="005872A8"/>
    <w:rsid w:val="00587740"/>
    <w:rsid w:val="0058797D"/>
    <w:rsid w:val="005879F0"/>
    <w:rsid w:val="00587F80"/>
    <w:rsid w:val="0059016B"/>
    <w:rsid w:val="005904D2"/>
    <w:rsid w:val="00590CEA"/>
    <w:rsid w:val="005916E0"/>
    <w:rsid w:val="00591FD9"/>
    <w:rsid w:val="005921B3"/>
    <w:rsid w:val="0059225C"/>
    <w:rsid w:val="00592606"/>
    <w:rsid w:val="00593C9E"/>
    <w:rsid w:val="00595CF9"/>
    <w:rsid w:val="0059736D"/>
    <w:rsid w:val="005978C0"/>
    <w:rsid w:val="005978E9"/>
    <w:rsid w:val="005A0174"/>
    <w:rsid w:val="005A042A"/>
    <w:rsid w:val="005A0A4B"/>
    <w:rsid w:val="005A0A4D"/>
    <w:rsid w:val="005A0DDD"/>
    <w:rsid w:val="005A0E33"/>
    <w:rsid w:val="005A1F4F"/>
    <w:rsid w:val="005A26F7"/>
    <w:rsid w:val="005A28AE"/>
    <w:rsid w:val="005A2BE6"/>
    <w:rsid w:val="005A2CF9"/>
    <w:rsid w:val="005A2FD3"/>
    <w:rsid w:val="005A32EA"/>
    <w:rsid w:val="005A3738"/>
    <w:rsid w:val="005A3B5E"/>
    <w:rsid w:val="005A3D5A"/>
    <w:rsid w:val="005A440A"/>
    <w:rsid w:val="005A5814"/>
    <w:rsid w:val="005A636D"/>
    <w:rsid w:val="005A6563"/>
    <w:rsid w:val="005A780F"/>
    <w:rsid w:val="005B0992"/>
    <w:rsid w:val="005B0BD9"/>
    <w:rsid w:val="005B1206"/>
    <w:rsid w:val="005B17F6"/>
    <w:rsid w:val="005B2B24"/>
    <w:rsid w:val="005B2EEF"/>
    <w:rsid w:val="005B4E96"/>
    <w:rsid w:val="005B6980"/>
    <w:rsid w:val="005B7A19"/>
    <w:rsid w:val="005B7E67"/>
    <w:rsid w:val="005C0250"/>
    <w:rsid w:val="005C14A4"/>
    <w:rsid w:val="005C154E"/>
    <w:rsid w:val="005C1A8A"/>
    <w:rsid w:val="005C20E0"/>
    <w:rsid w:val="005C297E"/>
    <w:rsid w:val="005C365E"/>
    <w:rsid w:val="005C36E3"/>
    <w:rsid w:val="005C3DC2"/>
    <w:rsid w:val="005C4676"/>
    <w:rsid w:val="005C52CD"/>
    <w:rsid w:val="005C701D"/>
    <w:rsid w:val="005D1B27"/>
    <w:rsid w:val="005D2122"/>
    <w:rsid w:val="005D2D33"/>
    <w:rsid w:val="005D3BD6"/>
    <w:rsid w:val="005D3E5B"/>
    <w:rsid w:val="005D4879"/>
    <w:rsid w:val="005D50CC"/>
    <w:rsid w:val="005D52C0"/>
    <w:rsid w:val="005D5622"/>
    <w:rsid w:val="005D5FB7"/>
    <w:rsid w:val="005D6C5A"/>
    <w:rsid w:val="005D7828"/>
    <w:rsid w:val="005D783A"/>
    <w:rsid w:val="005D78ED"/>
    <w:rsid w:val="005E2154"/>
    <w:rsid w:val="005E2BF9"/>
    <w:rsid w:val="005E315E"/>
    <w:rsid w:val="005E3E85"/>
    <w:rsid w:val="005E5246"/>
    <w:rsid w:val="005E6420"/>
    <w:rsid w:val="005E6661"/>
    <w:rsid w:val="005E67A5"/>
    <w:rsid w:val="005E6CB7"/>
    <w:rsid w:val="005E6E53"/>
    <w:rsid w:val="005E72E4"/>
    <w:rsid w:val="005E7B06"/>
    <w:rsid w:val="005F0B51"/>
    <w:rsid w:val="005F21BD"/>
    <w:rsid w:val="005F23E8"/>
    <w:rsid w:val="005F256A"/>
    <w:rsid w:val="005F29BD"/>
    <w:rsid w:val="005F3CC9"/>
    <w:rsid w:val="005F4407"/>
    <w:rsid w:val="005F4AF8"/>
    <w:rsid w:val="005F4EC0"/>
    <w:rsid w:val="005F5BFC"/>
    <w:rsid w:val="005F6138"/>
    <w:rsid w:val="005F6981"/>
    <w:rsid w:val="005F6AE6"/>
    <w:rsid w:val="00601EE7"/>
    <w:rsid w:val="00602234"/>
    <w:rsid w:val="00602371"/>
    <w:rsid w:val="0060307E"/>
    <w:rsid w:val="00604314"/>
    <w:rsid w:val="00604365"/>
    <w:rsid w:val="00604BFA"/>
    <w:rsid w:val="00604D74"/>
    <w:rsid w:val="0060505B"/>
    <w:rsid w:val="006053C8"/>
    <w:rsid w:val="006055EC"/>
    <w:rsid w:val="0060594F"/>
    <w:rsid w:val="0060597E"/>
    <w:rsid w:val="006071DA"/>
    <w:rsid w:val="0060761F"/>
    <w:rsid w:val="0061035F"/>
    <w:rsid w:val="00610F5B"/>
    <w:rsid w:val="00611439"/>
    <w:rsid w:val="00611EED"/>
    <w:rsid w:val="00612112"/>
    <w:rsid w:val="00612DF6"/>
    <w:rsid w:val="00613615"/>
    <w:rsid w:val="00613A29"/>
    <w:rsid w:val="00615161"/>
    <w:rsid w:val="00617A25"/>
    <w:rsid w:val="00617D7C"/>
    <w:rsid w:val="00617EB1"/>
    <w:rsid w:val="0062019C"/>
    <w:rsid w:val="00620364"/>
    <w:rsid w:val="0062059C"/>
    <w:rsid w:val="006208D1"/>
    <w:rsid w:val="00620A56"/>
    <w:rsid w:val="006212F3"/>
    <w:rsid w:val="006218FD"/>
    <w:rsid w:val="00622B7E"/>
    <w:rsid w:val="006231BC"/>
    <w:rsid w:val="00623611"/>
    <w:rsid w:val="006239A9"/>
    <w:rsid w:val="00623B59"/>
    <w:rsid w:val="00623B9D"/>
    <w:rsid w:val="00624A09"/>
    <w:rsid w:val="00624C52"/>
    <w:rsid w:val="006251A0"/>
    <w:rsid w:val="0062729A"/>
    <w:rsid w:val="00627EEE"/>
    <w:rsid w:val="00627FC2"/>
    <w:rsid w:val="00630797"/>
    <w:rsid w:val="00630884"/>
    <w:rsid w:val="00630EF7"/>
    <w:rsid w:val="00631144"/>
    <w:rsid w:val="00631283"/>
    <w:rsid w:val="006314B5"/>
    <w:rsid w:val="006327B1"/>
    <w:rsid w:val="006328F5"/>
    <w:rsid w:val="006345D9"/>
    <w:rsid w:val="00634C9A"/>
    <w:rsid w:val="006350B9"/>
    <w:rsid w:val="0063577B"/>
    <w:rsid w:val="00635B33"/>
    <w:rsid w:val="00635F90"/>
    <w:rsid w:val="006367EB"/>
    <w:rsid w:val="00636A70"/>
    <w:rsid w:val="006371CE"/>
    <w:rsid w:val="00637A9A"/>
    <w:rsid w:val="006400E4"/>
    <w:rsid w:val="0064155C"/>
    <w:rsid w:val="00641573"/>
    <w:rsid w:val="00641B2D"/>
    <w:rsid w:val="00642BFE"/>
    <w:rsid w:val="006432C1"/>
    <w:rsid w:val="006436B9"/>
    <w:rsid w:val="00643F72"/>
    <w:rsid w:val="00644E40"/>
    <w:rsid w:val="00647E5E"/>
    <w:rsid w:val="006511FC"/>
    <w:rsid w:val="00651253"/>
    <w:rsid w:val="00651507"/>
    <w:rsid w:val="00651AD7"/>
    <w:rsid w:val="0065254E"/>
    <w:rsid w:val="00653425"/>
    <w:rsid w:val="0065347D"/>
    <w:rsid w:val="00653AD6"/>
    <w:rsid w:val="00654070"/>
    <w:rsid w:val="00654B4B"/>
    <w:rsid w:val="00654C93"/>
    <w:rsid w:val="00654F49"/>
    <w:rsid w:val="00656113"/>
    <w:rsid w:val="00656816"/>
    <w:rsid w:val="00656B46"/>
    <w:rsid w:val="00656F7E"/>
    <w:rsid w:val="0065759C"/>
    <w:rsid w:val="006575F3"/>
    <w:rsid w:val="00657760"/>
    <w:rsid w:val="00657CDF"/>
    <w:rsid w:val="0066165A"/>
    <w:rsid w:val="00661862"/>
    <w:rsid w:val="00662A5B"/>
    <w:rsid w:val="00662DC6"/>
    <w:rsid w:val="006638BF"/>
    <w:rsid w:val="00665167"/>
    <w:rsid w:val="00667773"/>
    <w:rsid w:val="00667CC6"/>
    <w:rsid w:val="00667DF4"/>
    <w:rsid w:val="00667E3A"/>
    <w:rsid w:val="0067059C"/>
    <w:rsid w:val="0067434B"/>
    <w:rsid w:val="00674D18"/>
    <w:rsid w:val="006759C6"/>
    <w:rsid w:val="00676F13"/>
    <w:rsid w:val="00677248"/>
    <w:rsid w:val="00677A85"/>
    <w:rsid w:val="00677C16"/>
    <w:rsid w:val="00677DD0"/>
    <w:rsid w:val="00677FCD"/>
    <w:rsid w:val="0068253F"/>
    <w:rsid w:val="0068273A"/>
    <w:rsid w:val="00682BC0"/>
    <w:rsid w:val="00683D8D"/>
    <w:rsid w:val="00683DED"/>
    <w:rsid w:val="0068439A"/>
    <w:rsid w:val="0068448E"/>
    <w:rsid w:val="00684957"/>
    <w:rsid w:val="006856FF"/>
    <w:rsid w:val="00685FC3"/>
    <w:rsid w:val="00685FD6"/>
    <w:rsid w:val="006865F1"/>
    <w:rsid w:val="00686E02"/>
    <w:rsid w:val="006906E5"/>
    <w:rsid w:val="00690F4B"/>
    <w:rsid w:val="00691039"/>
    <w:rsid w:val="006911E3"/>
    <w:rsid w:val="006913CA"/>
    <w:rsid w:val="00691690"/>
    <w:rsid w:val="00691879"/>
    <w:rsid w:val="0069236E"/>
    <w:rsid w:val="00692D1D"/>
    <w:rsid w:val="006934D1"/>
    <w:rsid w:val="006936A9"/>
    <w:rsid w:val="006937A7"/>
    <w:rsid w:val="00693D96"/>
    <w:rsid w:val="00694584"/>
    <w:rsid w:val="006948F7"/>
    <w:rsid w:val="006957B4"/>
    <w:rsid w:val="00695E3F"/>
    <w:rsid w:val="00696B9A"/>
    <w:rsid w:val="006972C5"/>
    <w:rsid w:val="00697411"/>
    <w:rsid w:val="00697621"/>
    <w:rsid w:val="006977F2"/>
    <w:rsid w:val="00697C76"/>
    <w:rsid w:val="00697E2F"/>
    <w:rsid w:val="006A002A"/>
    <w:rsid w:val="006A049E"/>
    <w:rsid w:val="006A0C6C"/>
    <w:rsid w:val="006A0D0C"/>
    <w:rsid w:val="006A195E"/>
    <w:rsid w:val="006A1BB7"/>
    <w:rsid w:val="006A2FDD"/>
    <w:rsid w:val="006A3337"/>
    <w:rsid w:val="006A3968"/>
    <w:rsid w:val="006A3AAD"/>
    <w:rsid w:val="006A3BDE"/>
    <w:rsid w:val="006A3C26"/>
    <w:rsid w:val="006A4F35"/>
    <w:rsid w:val="006A5239"/>
    <w:rsid w:val="006A532A"/>
    <w:rsid w:val="006A5C05"/>
    <w:rsid w:val="006A65D8"/>
    <w:rsid w:val="006A662F"/>
    <w:rsid w:val="006A70CE"/>
    <w:rsid w:val="006A717D"/>
    <w:rsid w:val="006A7E25"/>
    <w:rsid w:val="006B0604"/>
    <w:rsid w:val="006B06B0"/>
    <w:rsid w:val="006B0BDD"/>
    <w:rsid w:val="006B2779"/>
    <w:rsid w:val="006B27AB"/>
    <w:rsid w:val="006B2F73"/>
    <w:rsid w:val="006B47CA"/>
    <w:rsid w:val="006B4AFC"/>
    <w:rsid w:val="006B513F"/>
    <w:rsid w:val="006B54D8"/>
    <w:rsid w:val="006B5836"/>
    <w:rsid w:val="006B5E75"/>
    <w:rsid w:val="006B7A0F"/>
    <w:rsid w:val="006B7EC4"/>
    <w:rsid w:val="006C0320"/>
    <w:rsid w:val="006C0B67"/>
    <w:rsid w:val="006C147E"/>
    <w:rsid w:val="006C1D6B"/>
    <w:rsid w:val="006C1D92"/>
    <w:rsid w:val="006C2139"/>
    <w:rsid w:val="006C2E0A"/>
    <w:rsid w:val="006C35CC"/>
    <w:rsid w:val="006C3A8E"/>
    <w:rsid w:val="006C4A4D"/>
    <w:rsid w:val="006C5209"/>
    <w:rsid w:val="006C6CA7"/>
    <w:rsid w:val="006D043F"/>
    <w:rsid w:val="006D0994"/>
    <w:rsid w:val="006D1B31"/>
    <w:rsid w:val="006D1E0A"/>
    <w:rsid w:val="006D35DF"/>
    <w:rsid w:val="006D3EA9"/>
    <w:rsid w:val="006D4108"/>
    <w:rsid w:val="006D410C"/>
    <w:rsid w:val="006D44FB"/>
    <w:rsid w:val="006D476A"/>
    <w:rsid w:val="006D72DA"/>
    <w:rsid w:val="006D776C"/>
    <w:rsid w:val="006E02D6"/>
    <w:rsid w:val="006E3146"/>
    <w:rsid w:val="006E32E6"/>
    <w:rsid w:val="006E3335"/>
    <w:rsid w:val="006E370B"/>
    <w:rsid w:val="006E3993"/>
    <w:rsid w:val="006E3D73"/>
    <w:rsid w:val="006E4C7C"/>
    <w:rsid w:val="006E52A2"/>
    <w:rsid w:val="006E6B2C"/>
    <w:rsid w:val="006E78FB"/>
    <w:rsid w:val="006F00A3"/>
    <w:rsid w:val="006F1BD3"/>
    <w:rsid w:val="006F1D39"/>
    <w:rsid w:val="006F21AE"/>
    <w:rsid w:val="006F2276"/>
    <w:rsid w:val="006F25CD"/>
    <w:rsid w:val="006F26C2"/>
    <w:rsid w:val="006F34C3"/>
    <w:rsid w:val="006F3A8A"/>
    <w:rsid w:val="006F3C89"/>
    <w:rsid w:val="006F4CF9"/>
    <w:rsid w:val="006F6117"/>
    <w:rsid w:val="006F686B"/>
    <w:rsid w:val="006F7ECF"/>
    <w:rsid w:val="007006AA"/>
    <w:rsid w:val="007008D6"/>
    <w:rsid w:val="00701C76"/>
    <w:rsid w:val="00702882"/>
    <w:rsid w:val="00703228"/>
    <w:rsid w:val="007034EC"/>
    <w:rsid w:val="007034F3"/>
    <w:rsid w:val="007046A2"/>
    <w:rsid w:val="0070475B"/>
    <w:rsid w:val="00704B0D"/>
    <w:rsid w:val="00705041"/>
    <w:rsid w:val="0070626C"/>
    <w:rsid w:val="0070701A"/>
    <w:rsid w:val="00707903"/>
    <w:rsid w:val="0070795E"/>
    <w:rsid w:val="00707C25"/>
    <w:rsid w:val="00707CDC"/>
    <w:rsid w:val="0071028E"/>
    <w:rsid w:val="007102D0"/>
    <w:rsid w:val="00710632"/>
    <w:rsid w:val="0071248A"/>
    <w:rsid w:val="007126A8"/>
    <w:rsid w:val="00712A3A"/>
    <w:rsid w:val="00712DFA"/>
    <w:rsid w:val="0071466A"/>
    <w:rsid w:val="007146DE"/>
    <w:rsid w:val="00714CB6"/>
    <w:rsid w:val="00715393"/>
    <w:rsid w:val="00715724"/>
    <w:rsid w:val="00715C0C"/>
    <w:rsid w:val="00716186"/>
    <w:rsid w:val="0071677C"/>
    <w:rsid w:val="00716DEB"/>
    <w:rsid w:val="00717A76"/>
    <w:rsid w:val="00717B35"/>
    <w:rsid w:val="0072065F"/>
    <w:rsid w:val="0072086D"/>
    <w:rsid w:val="00720ABF"/>
    <w:rsid w:val="00722AD4"/>
    <w:rsid w:val="00722CE9"/>
    <w:rsid w:val="00723836"/>
    <w:rsid w:val="00723D74"/>
    <w:rsid w:val="00724007"/>
    <w:rsid w:val="0072412A"/>
    <w:rsid w:val="007243E9"/>
    <w:rsid w:val="00724705"/>
    <w:rsid w:val="00724B53"/>
    <w:rsid w:val="00725554"/>
    <w:rsid w:val="00725DEB"/>
    <w:rsid w:val="0072601D"/>
    <w:rsid w:val="00727C1B"/>
    <w:rsid w:val="007302C3"/>
    <w:rsid w:val="00730F20"/>
    <w:rsid w:val="007313A5"/>
    <w:rsid w:val="007314B3"/>
    <w:rsid w:val="00731D67"/>
    <w:rsid w:val="00732196"/>
    <w:rsid w:val="00733ACC"/>
    <w:rsid w:val="00734CC8"/>
    <w:rsid w:val="00735903"/>
    <w:rsid w:val="00735D94"/>
    <w:rsid w:val="007368D2"/>
    <w:rsid w:val="00736ACB"/>
    <w:rsid w:val="00736B02"/>
    <w:rsid w:val="00740489"/>
    <w:rsid w:val="0074179F"/>
    <w:rsid w:val="00741B4B"/>
    <w:rsid w:val="00741E0A"/>
    <w:rsid w:val="00742274"/>
    <w:rsid w:val="00742CEE"/>
    <w:rsid w:val="007444DC"/>
    <w:rsid w:val="00744C4C"/>
    <w:rsid w:val="00745215"/>
    <w:rsid w:val="00745F23"/>
    <w:rsid w:val="007463B1"/>
    <w:rsid w:val="00746715"/>
    <w:rsid w:val="007473CE"/>
    <w:rsid w:val="00747506"/>
    <w:rsid w:val="00747CFC"/>
    <w:rsid w:val="00750BB8"/>
    <w:rsid w:val="0075123B"/>
    <w:rsid w:val="00751984"/>
    <w:rsid w:val="0075291D"/>
    <w:rsid w:val="00752DEF"/>
    <w:rsid w:val="007535D1"/>
    <w:rsid w:val="007540BE"/>
    <w:rsid w:val="007542A9"/>
    <w:rsid w:val="0075513D"/>
    <w:rsid w:val="00756480"/>
    <w:rsid w:val="00756B7B"/>
    <w:rsid w:val="0075752D"/>
    <w:rsid w:val="00757EB7"/>
    <w:rsid w:val="00760141"/>
    <w:rsid w:val="007607E3"/>
    <w:rsid w:val="00760DCB"/>
    <w:rsid w:val="00761FD5"/>
    <w:rsid w:val="007627FA"/>
    <w:rsid w:val="007646B1"/>
    <w:rsid w:val="00764AD0"/>
    <w:rsid w:val="00765374"/>
    <w:rsid w:val="00767048"/>
    <w:rsid w:val="00770AC0"/>
    <w:rsid w:val="007711EA"/>
    <w:rsid w:val="00772255"/>
    <w:rsid w:val="00772475"/>
    <w:rsid w:val="007724E0"/>
    <w:rsid w:val="00772A65"/>
    <w:rsid w:val="00773640"/>
    <w:rsid w:val="007736F4"/>
    <w:rsid w:val="00773AAF"/>
    <w:rsid w:val="0077411D"/>
    <w:rsid w:val="0077467F"/>
    <w:rsid w:val="0077485E"/>
    <w:rsid w:val="0077495D"/>
    <w:rsid w:val="007752E9"/>
    <w:rsid w:val="00775AFA"/>
    <w:rsid w:val="00775D3F"/>
    <w:rsid w:val="00776D35"/>
    <w:rsid w:val="00776DEF"/>
    <w:rsid w:val="007772AD"/>
    <w:rsid w:val="00777B7A"/>
    <w:rsid w:val="0078050F"/>
    <w:rsid w:val="00780854"/>
    <w:rsid w:val="00782024"/>
    <w:rsid w:val="0078217A"/>
    <w:rsid w:val="007826C6"/>
    <w:rsid w:val="0078281F"/>
    <w:rsid w:val="00782D95"/>
    <w:rsid w:val="00783F04"/>
    <w:rsid w:val="007841A8"/>
    <w:rsid w:val="00784DE9"/>
    <w:rsid w:val="00785962"/>
    <w:rsid w:val="007864CE"/>
    <w:rsid w:val="00786935"/>
    <w:rsid w:val="00786D3A"/>
    <w:rsid w:val="00787762"/>
    <w:rsid w:val="007879BE"/>
    <w:rsid w:val="00787EE5"/>
    <w:rsid w:val="00790109"/>
    <w:rsid w:val="007908F4"/>
    <w:rsid w:val="00791800"/>
    <w:rsid w:val="00791808"/>
    <w:rsid w:val="007920BB"/>
    <w:rsid w:val="007926F4"/>
    <w:rsid w:val="007927F6"/>
    <w:rsid w:val="00792B4C"/>
    <w:rsid w:val="00793A9A"/>
    <w:rsid w:val="007940E8"/>
    <w:rsid w:val="0079438B"/>
    <w:rsid w:val="00796E47"/>
    <w:rsid w:val="00796FD4"/>
    <w:rsid w:val="007978B1"/>
    <w:rsid w:val="007A0E43"/>
    <w:rsid w:val="007A0EC6"/>
    <w:rsid w:val="007A1D13"/>
    <w:rsid w:val="007A2200"/>
    <w:rsid w:val="007A2FF7"/>
    <w:rsid w:val="007A2FFD"/>
    <w:rsid w:val="007A3C08"/>
    <w:rsid w:val="007A414D"/>
    <w:rsid w:val="007A459B"/>
    <w:rsid w:val="007A4F6D"/>
    <w:rsid w:val="007A5BE5"/>
    <w:rsid w:val="007A5DA0"/>
    <w:rsid w:val="007A6306"/>
    <w:rsid w:val="007B09A8"/>
    <w:rsid w:val="007B0BB6"/>
    <w:rsid w:val="007B1F63"/>
    <w:rsid w:val="007B211C"/>
    <w:rsid w:val="007B2486"/>
    <w:rsid w:val="007B2656"/>
    <w:rsid w:val="007B2C45"/>
    <w:rsid w:val="007B45EC"/>
    <w:rsid w:val="007B5A70"/>
    <w:rsid w:val="007B68CE"/>
    <w:rsid w:val="007B6BE0"/>
    <w:rsid w:val="007B727B"/>
    <w:rsid w:val="007C1016"/>
    <w:rsid w:val="007C122B"/>
    <w:rsid w:val="007C25B0"/>
    <w:rsid w:val="007C31EC"/>
    <w:rsid w:val="007C331A"/>
    <w:rsid w:val="007C3B62"/>
    <w:rsid w:val="007C44B9"/>
    <w:rsid w:val="007C4B44"/>
    <w:rsid w:val="007C4DDA"/>
    <w:rsid w:val="007C5646"/>
    <w:rsid w:val="007C57CC"/>
    <w:rsid w:val="007C6E40"/>
    <w:rsid w:val="007C72E3"/>
    <w:rsid w:val="007C7862"/>
    <w:rsid w:val="007C7B86"/>
    <w:rsid w:val="007C7C8C"/>
    <w:rsid w:val="007D00F8"/>
    <w:rsid w:val="007D022D"/>
    <w:rsid w:val="007D0885"/>
    <w:rsid w:val="007D25B6"/>
    <w:rsid w:val="007D375D"/>
    <w:rsid w:val="007D3E82"/>
    <w:rsid w:val="007D4C7D"/>
    <w:rsid w:val="007D626E"/>
    <w:rsid w:val="007D6813"/>
    <w:rsid w:val="007D6C5B"/>
    <w:rsid w:val="007D759D"/>
    <w:rsid w:val="007E0F96"/>
    <w:rsid w:val="007E1B48"/>
    <w:rsid w:val="007E29E2"/>
    <w:rsid w:val="007E4640"/>
    <w:rsid w:val="007E4CD6"/>
    <w:rsid w:val="007E53CB"/>
    <w:rsid w:val="007E5A3F"/>
    <w:rsid w:val="007E5B0B"/>
    <w:rsid w:val="007E5BBD"/>
    <w:rsid w:val="007E6443"/>
    <w:rsid w:val="007E67F1"/>
    <w:rsid w:val="007F0C7E"/>
    <w:rsid w:val="007F0FB8"/>
    <w:rsid w:val="007F2BC3"/>
    <w:rsid w:val="007F2F9F"/>
    <w:rsid w:val="007F4734"/>
    <w:rsid w:val="007F4743"/>
    <w:rsid w:val="007F4FFC"/>
    <w:rsid w:val="007F598A"/>
    <w:rsid w:val="007F5AED"/>
    <w:rsid w:val="007F5EEF"/>
    <w:rsid w:val="007F61A6"/>
    <w:rsid w:val="007F6B6F"/>
    <w:rsid w:val="007F6CA4"/>
    <w:rsid w:val="007F7418"/>
    <w:rsid w:val="007F7449"/>
    <w:rsid w:val="007F78A4"/>
    <w:rsid w:val="007F7A14"/>
    <w:rsid w:val="007F7FF2"/>
    <w:rsid w:val="00800518"/>
    <w:rsid w:val="00800686"/>
    <w:rsid w:val="00800DE7"/>
    <w:rsid w:val="00801D09"/>
    <w:rsid w:val="008020D1"/>
    <w:rsid w:val="00802752"/>
    <w:rsid w:val="00803512"/>
    <w:rsid w:val="00803F79"/>
    <w:rsid w:val="0080461B"/>
    <w:rsid w:val="0080471F"/>
    <w:rsid w:val="00804ADA"/>
    <w:rsid w:val="008051F9"/>
    <w:rsid w:val="0080549E"/>
    <w:rsid w:val="008062EB"/>
    <w:rsid w:val="0080688F"/>
    <w:rsid w:val="00807053"/>
    <w:rsid w:val="0080736A"/>
    <w:rsid w:val="00807D86"/>
    <w:rsid w:val="00810A86"/>
    <w:rsid w:val="00811ED7"/>
    <w:rsid w:val="008125A4"/>
    <w:rsid w:val="0081281C"/>
    <w:rsid w:val="008138C5"/>
    <w:rsid w:val="0081397C"/>
    <w:rsid w:val="00813B19"/>
    <w:rsid w:val="008140A5"/>
    <w:rsid w:val="008140D1"/>
    <w:rsid w:val="0081466C"/>
    <w:rsid w:val="00814F39"/>
    <w:rsid w:val="0081519C"/>
    <w:rsid w:val="008153BF"/>
    <w:rsid w:val="008165F6"/>
    <w:rsid w:val="00816D16"/>
    <w:rsid w:val="008177E4"/>
    <w:rsid w:val="00817847"/>
    <w:rsid w:val="008201DE"/>
    <w:rsid w:val="008209F4"/>
    <w:rsid w:val="00820A0A"/>
    <w:rsid w:val="00820C2F"/>
    <w:rsid w:val="00820D8D"/>
    <w:rsid w:val="008210BE"/>
    <w:rsid w:val="008219CE"/>
    <w:rsid w:val="00821B1E"/>
    <w:rsid w:val="00821D65"/>
    <w:rsid w:val="008228BD"/>
    <w:rsid w:val="00823622"/>
    <w:rsid w:val="00823709"/>
    <w:rsid w:val="00824F9E"/>
    <w:rsid w:val="0082522E"/>
    <w:rsid w:val="00825BB9"/>
    <w:rsid w:val="00826560"/>
    <w:rsid w:val="0082658C"/>
    <w:rsid w:val="008267CF"/>
    <w:rsid w:val="00826856"/>
    <w:rsid w:val="00826AE1"/>
    <w:rsid w:val="00827D08"/>
    <w:rsid w:val="00827E45"/>
    <w:rsid w:val="0083048C"/>
    <w:rsid w:val="008307E2"/>
    <w:rsid w:val="0083097C"/>
    <w:rsid w:val="00830B0A"/>
    <w:rsid w:val="00831AF9"/>
    <w:rsid w:val="00831EE4"/>
    <w:rsid w:val="008329B2"/>
    <w:rsid w:val="00832E25"/>
    <w:rsid w:val="00832E51"/>
    <w:rsid w:val="00833027"/>
    <w:rsid w:val="00833265"/>
    <w:rsid w:val="00833CE0"/>
    <w:rsid w:val="00833E5E"/>
    <w:rsid w:val="00833F55"/>
    <w:rsid w:val="00833F72"/>
    <w:rsid w:val="008341AD"/>
    <w:rsid w:val="0083435C"/>
    <w:rsid w:val="00836749"/>
    <w:rsid w:val="0083685B"/>
    <w:rsid w:val="00837456"/>
    <w:rsid w:val="008400AF"/>
    <w:rsid w:val="00840E6E"/>
    <w:rsid w:val="0084198D"/>
    <w:rsid w:val="00841F8B"/>
    <w:rsid w:val="00842B23"/>
    <w:rsid w:val="00842D09"/>
    <w:rsid w:val="00843299"/>
    <w:rsid w:val="008445E0"/>
    <w:rsid w:val="00844B60"/>
    <w:rsid w:val="00844DD7"/>
    <w:rsid w:val="00845B75"/>
    <w:rsid w:val="00846099"/>
    <w:rsid w:val="008474A4"/>
    <w:rsid w:val="008475CA"/>
    <w:rsid w:val="0085118B"/>
    <w:rsid w:val="0085191F"/>
    <w:rsid w:val="0085367D"/>
    <w:rsid w:val="00853E6D"/>
    <w:rsid w:val="008540F6"/>
    <w:rsid w:val="008550D9"/>
    <w:rsid w:val="00855570"/>
    <w:rsid w:val="008558F3"/>
    <w:rsid w:val="00856191"/>
    <w:rsid w:val="00856E5E"/>
    <w:rsid w:val="00856E60"/>
    <w:rsid w:val="008575B1"/>
    <w:rsid w:val="00857D31"/>
    <w:rsid w:val="008600C1"/>
    <w:rsid w:val="008610B5"/>
    <w:rsid w:val="008615FA"/>
    <w:rsid w:val="00861B77"/>
    <w:rsid w:val="00861C5E"/>
    <w:rsid w:val="00861F55"/>
    <w:rsid w:val="00862194"/>
    <w:rsid w:val="00862D36"/>
    <w:rsid w:val="008648A6"/>
    <w:rsid w:val="008658CF"/>
    <w:rsid w:val="00866913"/>
    <w:rsid w:val="008669D0"/>
    <w:rsid w:val="00867D8B"/>
    <w:rsid w:val="0087042C"/>
    <w:rsid w:val="00870467"/>
    <w:rsid w:val="00870534"/>
    <w:rsid w:val="008706CD"/>
    <w:rsid w:val="0087096C"/>
    <w:rsid w:val="00870EFE"/>
    <w:rsid w:val="00870FA6"/>
    <w:rsid w:val="008717E4"/>
    <w:rsid w:val="00871E9F"/>
    <w:rsid w:val="0087251B"/>
    <w:rsid w:val="00873D9B"/>
    <w:rsid w:val="00874056"/>
    <w:rsid w:val="0087478C"/>
    <w:rsid w:val="00874D81"/>
    <w:rsid w:val="008752DD"/>
    <w:rsid w:val="008768D0"/>
    <w:rsid w:val="00876A50"/>
    <w:rsid w:val="00876C29"/>
    <w:rsid w:val="00876D42"/>
    <w:rsid w:val="00876D63"/>
    <w:rsid w:val="00877265"/>
    <w:rsid w:val="00877A5B"/>
    <w:rsid w:val="00881721"/>
    <w:rsid w:val="00881D19"/>
    <w:rsid w:val="008823F2"/>
    <w:rsid w:val="008825E3"/>
    <w:rsid w:val="00882A33"/>
    <w:rsid w:val="008832BA"/>
    <w:rsid w:val="00883FD9"/>
    <w:rsid w:val="00885089"/>
    <w:rsid w:val="0088533B"/>
    <w:rsid w:val="00886CD3"/>
    <w:rsid w:val="00887D55"/>
    <w:rsid w:val="00890361"/>
    <w:rsid w:val="008909FC"/>
    <w:rsid w:val="00890AA3"/>
    <w:rsid w:val="00890C7A"/>
    <w:rsid w:val="00891CB6"/>
    <w:rsid w:val="0089273B"/>
    <w:rsid w:val="0089292C"/>
    <w:rsid w:val="00892CB5"/>
    <w:rsid w:val="00893BCB"/>
    <w:rsid w:val="00894249"/>
    <w:rsid w:val="00895923"/>
    <w:rsid w:val="008974B3"/>
    <w:rsid w:val="008977DF"/>
    <w:rsid w:val="00897AD3"/>
    <w:rsid w:val="008A0698"/>
    <w:rsid w:val="008A1BA3"/>
    <w:rsid w:val="008A1C96"/>
    <w:rsid w:val="008A2194"/>
    <w:rsid w:val="008A30C1"/>
    <w:rsid w:val="008A36CA"/>
    <w:rsid w:val="008A3A1D"/>
    <w:rsid w:val="008A3BFF"/>
    <w:rsid w:val="008A5640"/>
    <w:rsid w:val="008A56CC"/>
    <w:rsid w:val="008A5B0E"/>
    <w:rsid w:val="008A5E79"/>
    <w:rsid w:val="008A5F3B"/>
    <w:rsid w:val="008A6795"/>
    <w:rsid w:val="008A6DA3"/>
    <w:rsid w:val="008A6E21"/>
    <w:rsid w:val="008A6E76"/>
    <w:rsid w:val="008A7320"/>
    <w:rsid w:val="008A77F7"/>
    <w:rsid w:val="008A7D1E"/>
    <w:rsid w:val="008B10AB"/>
    <w:rsid w:val="008B2B4B"/>
    <w:rsid w:val="008B2C16"/>
    <w:rsid w:val="008B2F7F"/>
    <w:rsid w:val="008B34B8"/>
    <w:rsid w:val="008B3F49"/>
    <w:rsid w:val="008B40B6"/>
    <w:rsid w:val="008B4D40"/>
    <w:rsid w:val="008B53B8"/>
    <w:rsid w:val="008B5BD1"/>
    <w:rsid w:val="008B5CBE"/>
    <w:rsid w:val="008B6724"/>
    <w:rsid w:val="008B68E6"/>
    <w:rsid w:val="008B68FE"/>
    <w:rsid w:val="008B7191"/>
    <w:rsid w:val="008C09C8"/>
    <w:rsid w:val="008C0DD6"/>
    <w:rsid w:val="008C0F2C"/>
    <w:rsid w:val="008C15FF"/>
    <w:rsid w:val="008C302C"/>
    <w:rsid w:val="008C3EBF"/>
    <w:rsid w:val="008C7EE0"/>
    <w:rsid w:val="008D11A7"/>
    <w:rsid w:val="008D155D"/>
    <w:rsid w:val="008D26DB"/>
    <w:rsid w:val="008D3093"/>
    <w:rsid w:val="008D30A7"/>
    <w:rsid w:val="008D3AAE"/>
    <w:rsid w:val="008D3ED4"/>
    <w:rsid w:val="008D3FAD"/>
    <w:rsid w:val="008D4357"/>
    <w:rsid w:val="008D6212"/>
    <w:rsid w:val="008D65D4"/>
    <w:rsid w:val="008D6636"/>
    <w:rsid w:val="008D6A75"/>
    <w:rsid w:val="008E03E2"/>
    <w:rsid w:val="008E0748"/>
    <w:rsid w:val="008E0ED9"/>
    <w:rsid w:val="008E1284"/>
    <w:rsid w:val="008E2896"/>
    <w:rsid w:val="008E3BBE"/>
    <w:rsid w:val="008E4579"/>
    <w:rsid w:val="008E4B88"/>
    <w:rsid w:val="008E53D7"/>
    <w:rsid w:val="008E5B12"/>
    <w:rsid w:val="008E68A4"/>
    <w:rsid w:val="008E704E"/>
    <w:rsid w:val="008E70A2"/>
    <w:rsid w:val="008E72CB"/>
    <w:rsid w:val="008E735B"/>
    <w:rsid w:val="008E76D3"/>
    <w:rsid w:val="008E79CC"/>
    <w:rsid w:val="008F05DC"/>
    <w:rsid w:val="008F14B1"/>
    <w:rsid w:val="008F1EAC"/>
    <w:rsid w:val="008F245A"/>
    <w:rsid w:val="008F34AA"/>
    <w:rsid w:val="008F3CFB"/>
    <w:rsid w:val="008F447F"/>
    <w:rsid w:val="008F51CA"/>
    <w:rsid w:val="008F5725"/>
    <w:rsid w:val="008F63C4"/>
    <w:rsid w:val="008F658D"/>
    <w:rsid w:val="008F73BD"/>
    <w:rsid w:val="008F7C06"/>
    <w:rsid w:val="00900A87"/>
    <w:rsid w:val="009013CC"/>
    <w:rsid w:val="0090141E"/>
    <w:rsid w:val="009015D1"/>
    <w:rsid w:val="00901855"/>
    <w:rsid w:val="0090401E"/>
    <w:rsid w:val="00904A48"/>
    <w:rsid w:val="00906B25"/>
    <w:rsid w:val="009075F4"/>
    <w:rsid w:val="009079E2"/>
    <w:rsid w:val="0091018C"/>
    <w:rsid w:val="00911313"/>
    <w:rsid w:val="00911D9C"/>
    <w:rsid w:val="00913856"/>
    <w:rsid w:val="009140E4"/>
    <w:rsid w:val="00914435"/>
    <w:rsid w:val="00914BD3"/>
    <w:rsid w:val="00916328"/>
    <w:rsid w:val="00917550"/>
    <w:rsid w:val="009175E5"/>
    <w:rsid w:val="009177A4"/>
    <w:rsid w:val="00917817"/>
    <w:rsid w:val="009205F1"/>
    <w:rsid w:val="00920638"/>
    <w:rsid w:val="00920B4F"/>
    <w:rsid w:val="009210D2"/>
    <w:rsid w:val="009215E5"/>
    <w:rsid w:val="00922763"/>
    <w:rsid w:val="009230E7"/>
    <w:rsid w:val="00924771"/>
    <w:rsid w:val="00924810"/>
    <w:rsid w:val="00924FC9"/>
    <w:rsid w:val="00925275"/>
    <w:rsid w:val="00925A66"/>
    <w:rsid w:val="0092646F"/>
    <w:rsid w:val="00926F05"/>
    <w:rsid w:val="00930382"/>
    <w:rsid w:val="00930C54"/>
    <w:rsid w:val="00931DBA"/>
    <w:rsid w:val="0093246C"/>
    <w:rsid w:val="00932CE2"/>
    <w:rsid w:val="009337A4"/>
    <w:rsid w:val="00933DD6"/>
    <w:rsid w:val="009340CD"/>
    <w:rsid w:val="00934A01"/>
    <w:rsid w:val="00934FBC"/>
    <w:rsid w:val="00935594"/>
    <w:rsid w:val="00935B6E"/>
    <w:rsid w:val="009362EE"/>
    <w:rsid w:val="00936F02"/>
    <w:rsid w:val="00937CBF"/>
    <w:rsid w:val="00940217"/>
    <w:rsid w:val="00940335"/>
    <w:rsid w:val="0094050F"/>
    <w:rsid w:val="00940860"/>
    <w:rsid w:val="0094144E"/>
    <w:rsid w:val="00942A6B"/>
    <w:rsid w:val="00942B12"/>
    <w:rsid w:val="00943A41"/>
    <w:rsid w:val="0094408E"/>
    <w:rsid w:val="00944CEF"/>
    <w:rsid w:val="00944D63"/>
    <w:rsid w:val="0094633F"/>
    <w:rsid w:val="00946A60"/>
    <w:rsid w:val="009470EA"/>
    <w:rsid w:val="00947EA6"/>
    <w:rsid w:val="00950B8D"/>
    <w:rsid w:val="009518AD"/>
    <w:rsid w:val="0095242A"/>
    <w:rsid w:val="0095261A"/>
    <w:rsid w:val="009544F9"/>
    <w:rsid w:val="00955912"/>
    <w:rsid w:val="00956179"/>
    <w:rsid w:val="009568FD"/>
    <w:rsid w:val="00956A6C"/>
    <w:rsid w:val="0095758D"/>
    <w:rsid w:val="009576DA"/>
    <w:rsid w:val="00960552"/>
    <w:rsid w:val="009609A7"/>
    <w:rsid w:val="00960FBA"/>
    <w:rsid w:val="009613E4"/>
    <w:rsid w:val="00961E52"/>
    <w:rsid w:val="00962149"/>
    <w:rsid w:val="00962360"/>
    <w:rsid w:val="009639C8"/>
    <w:rsid w:val="009643FA"/>
    <w:rsid w:val="0096520B"/>
    <w:rsid w:val="0096564D"/>
    <w:rsid w:val="0096565C"/>
    <w:rsid w:val="00965C8F"/>
    <w:rsid w:val="00966029"/>
    <w:rsid w:val="00966ED8"/>
    <w:rsid w:val="0096751D"/>
    <w:rsid w:val="0097068F"/>
    <w:rsid w:val="00972E6B"/>
    <w:rsid w:val="0097411B"/>
    <w:rsid w:val="0097425E"/>
    <w:rsid w:val="009745D6"/>
    <w:rsid w:val="00974E8C"/>
    <w:rsid w:val="009752FE"/>
    <w:rsid w:val="009759B9"/>
    <w:rsid w:val="00975EC9"/>
    <w:rsid w:val="00976106"/>
    <w:rsid w:val="0097736E"/>
    <w:rsid w:val="00977B07"/>
    <w:rsid w:val="00977D66"/>
    <w:rsid w:val="00977E71"/>
    <w:rsid w:val="0098029D"/>
    <w:rsid w:val="00981A6B"/>
    <w:rsid w:val="009820BC"/>
    <w:rsid w:val="009829F2"/>
    <w:rsid w:val="00982D3C"/>
    <w:rsid w:val="00983560"/>
    <w:rsid w:val="009839A8"/>
    <w:rsid w:val="00983B86"/>
    <w:rsid w:val="0098414E"/>
    <w:rsid w:val="009847DB"/>
    <w:rsid w:val="00984E33"/>
    <w:rsid w:val="00986456"/>
    <w:rsid w:val="00986F8E"/>
    <w:rsid w:val="00987765"/>
    <w:rsid w:val="009878DD"/>
    <w:rsid w:val="00987BF5"/>
    <w:rsid w:val="00987CB2"/>
    <w:rsid w:val="00987E55"/>
    <w:rsid w:val="0099003B"/>
    <w:rsid w:val="00990A98"/>
    <w:rsid w:val="009914EA"/>
    <w:rsid w:val="0099253A"/>
    <w:rsid w:val="00993022"/>
    <w:rsid w:val="009941FB"/>
    <w:rsid w:val="00994780"/>
    <w:rsid w:val="00994948"/>
    <w:rsid w:val="0099677E"/>
    <w:rsid w:val="00996D21"/>
    <w:rsid w:val="00997BDC"/>
    <w:rsid w:val="009A044A"/>
    <w:rsid w:val="009A0662"/>
    <w:rsid w:val="009A1AB3"/>
    <w:rsid w:val="009A2F31"/>
    <w:rsid w:val="009A3354"/>
    <w:rsid w:val="009A356C"/>
    <w:rsid w:val="009A39A4"/>
    <w:rsid w:val="009A3F64"/>
    <w:rsid w:val="009A51FF"/>
    <w:rsid w:val="009A59B4"/>
    <w:rsid w:val="009A60F3"/>
    <w:rsid w:val="009A791A"/>
    <w:rsid w:val="009B0302"/>
    <w:rsid w:val="009B05F8"/>
    <w:rsid w:val="009B1143"/>
    <w:rsid w:val="009B16A8"/>
    <w:rsid w:val="009B1C7F"/>
    <w:rsid w:val="009B1F8F"/>
    <w:rsid w:val="009B2402"/>
    <w:rsid w:val="009B2B3D"/>
    <w:rsid w:val="009B2E23"/>
    <w:rsid w:val="009B3398"/>
    <w:rsid w:val="009B3B23"/>
    <w:rsid w:val="009B3BD8"/>
    <w:rsid w:val="009B3EA8"/>
    <w:rsid w:val="009B5DFB"/>
    <w:rsid w:val="009B6AD5"/>
    <w:rsid w:val="009B7301"/>
    <w:rsid w:val="009B7852"/>
    <w:rsid w:val="009C08C3"/>
    <w:rsid w:val="009C106C"/>
    <w:rsid w:val="009C177C"/>
    <w:rsid w:val="009C199E"/>
    <w:rsid w:val="009C44D2"/>
    <w:rsid w:val="009C48D5"/>
    <w:rsid w:val="009C593E"/>
    <w:rsid w:val="009C6D66"/>
    <w:rsid w:val="009C6EC8"/>
    <w:rsid w:val="009C6EF7"/>
    <w:rsid w:val="009C780B"/>
    <w:rsid w:val="009C7EC0"/>
    <w:rsid w:val="009D0560"/>
    <w:rsid w:val="009D0D80"/>
    <w:rsid w:val="009D104B"/>
    <w:rsid w:val="009D1DCD"/>
    <w:rsid w:val="009D24EF"/>
    <w:rsid w:val="009D2B87"/>
    <w:rsid w:val="009D30D6"/>
    <w:rsid w:val="009D35FC"/>
    <w:rsid w:val="009D3F7F"/>
    <w:rsid w:val="009D4760"/>
    <w:rsid w:val="009D4A76"/>
    <w:rsid w:val="009D64AD"/>
    <w:rsid w:val="009D6589"/>
    <w:rsid w:val="009D6711"/>
    <w:rsid w:val="009D7B85"/>
    <w:rsid w:val="009E0441"/>
    <w:rsid w:val="009E1181"/>
    <w:rsid w:val="009E1A93"/>
    <w:rsid w:val="009E1EFB"/>
    <w:rsid w:val="009E1F6B"/>
    <w:rsid w:val="009E26E8"/>
    <w:rsid w:val="009E2784"/>
    <w:rsid w:val="009E2C85"/>
    <w:rsid w:val="009E5589"/>
    <w:rsid w:val="009E6B15"/>
    <w:rsid w:val="009E6E7C"/>
    <w:rsid w:val="009E7453"/>
    <w:rsid w:val="009E78A0"/>
    <w:rsid w:val="009E7EAC"/>
    <w:rsid w:val="009F0237"/>
    <w:rsid w:val="009F051C"/>
    <w:rsid w:val="009F0554"/>
    <w:rsid w:val="009F0B73"/>
    <w:rsid w:val="009F0CDB"/>
    <w:rsid w:val="009F29E1"/>
    <w:rsid w:val="009F2A0C"/>
    <w:rsid w:val="009F2EEB"/>
    <w:rsid w:val="009F2F76"/>
    <w:rsid w:val="009F30CF"/>
    <w:rsid w:val="009F482D"/>
    <w:rsid w:val="009F530D"/>
    <w:rsid w:val="009F5F24"/>
    <w:rsid w:val="009F5FCB"/>
    <w:rsid w:val="009F64FA"/>
    <w:rsid w:val="009F67A3"/>
    <w:rsid w:val="009F6CFD"/>
    <w:rsid w:val="009F7125"/>
    <w:rsid w:val="009F76E3"/>
    <w:rsid w:val="00A006FC"/>
    <w:rsid w:val="00A01F9D"/>
    <w:rsid w:val="00A031D5"/>
    <w:rsid w:val="00A0341F"/>
    <w:rsid w:val="00A0347B"/>
    <w:rsid w:val="00A03B58"/>
    <w:rsid w:val="00A03D60"/>
    <w:rsid w:val="00A0409E"/>
    <w:rsid w:val="00A05027"/>
    <w:rsid w:val="00A05E62"/>
    <w:rsid w:val="00A0665B"/>
    <w:rsid w:val="00A06BF9"/>
    <w:rsid w:val="00A07811"/>
    <w:rsid w:val="00A078A7"/>
    <w:rsid w:val="00A07E59"/>
    <w:rsid w:val="00A10037"/>
    <w:rsid w:val="00A10410"/>
    <w:rsid w:val="00A10A10"/>
    <w:rsid w:val="00A12577"/>
    <w:rsid w:val="00A1339A"/>
    <w:rsid w:val="00A13477"/>
    <w:rsid w:val="00A1431C"/>
    <w:rsid w:val="00A146D5"/>
    <w:rsid w:val="00A14DCC"/>
    <w:rsid w:val="00A15E1F"/>
    <w:rsid w:val="00A163C5"/>
    <w:rsid w:val="00A16545"/>
    <w:rsid w:val="00A1681B"/>
    <w:rsid w:val="00A17206"/>
    <w:rsid w:val="00A17BDD"/>
    <w:rsid w:val="00A20E4D"/>
    <w:rsid w:val="00A21599"/>
    <w:rsid w:val="00A22CEA"/>
    <w:rsid w:val="00A23046"/>
    <w:rsid w:val="00A239EC"/>
    <w:rsid w:val="00A23DC7"/>
    <w:rsid w:val="00A24A0F"/>
    <w:rsid w:val="00A24C5E"/>
    <w:rsid w:val="00A25924"/>
    <w:rsid w:val="00A25BD2"/>
    <w:rsid w:val="00A2728C"/>
    <w:rsid w:val="00A27A42"/>
    <w:rsid w:val="00A27D5E"/>
    <w:rsid w:val="00A306FB"/>
    <w:rsid w:val="00A30C8E"/>
    <w:rsid w:val="00A31BA0"/>
    <w:rsid w:val="00A31BD4"/>
    <w:rsid w:val="00A32AB3"/>
    <w:rsid w:val="00A32CE4"/>
    <w:rsid w:val="00A340A2"/>
    <w:rsid w:val="00A346A3"/>
    <w:rsid w:val="00A34B62"/>
    <w:rsid w:val="00A34F6D"/>
    <w:rsid w:val="00A362F1"/>
    <w:rsid w:val="00A36312"/>
    <w:rsid w:val="00A408F3"/>
    <w:rsid w:val="00A40C60"/>
    <w:rsid w:val="00A40DB0"/>
    <w:rsid w:val="00A4220F"/>
    <w:rsid w:val="00A43F6F"/>
    <w:rsid w:val="00A4521F"/>
    <w:rsid w:val="00A45820"/>
    <w:rsid w:val="00A46C5B"/>
    <w:rsid w:val="00A47305"/>
    <w:rsid w:val="00A504FF"/>
    <w:rsid w:val="00A50836"/>
    <w:rsid w:val="00A50C44"/>
    <w:rsid w:val="00A50C8F"/>
    <w:rsid w:val="00A5136C"/>
    <w:rsid w:val="00A52978"/>
    <w:rsid w:val="00A5374B"/>
    <w:rsid w:val="00A53959"/>
    <w:rsid w:val="00A53E80"/>
    <w:rsid w:val="00A54270"/>
    <w:rsid w:val="00A54FED"/>
    <w:rsid w:val="00A55337"/>
    <w:rsid w:val="00A561D8"/>
    <w:rsid w:val="00A561EC"/>
    <w:rsid w:val="00A5678E"/>
    <w:rsid w:val="00A579B7"/>
    <w:rsid w:val="00A57DB0"/>
    <w:rsid w:val="00A60A31"/>
    <w:rsid w:val="00A61059"/>
    <w:rsid w:val="00A610A4"/>
    <w:rsid w:val="00A613E8"/>
    <w:rsid w:val="00A61649"/>
    <w:rsid w:val="00A61FAA"/>
    <w:rsid w:val="00A6289F"/>
    <w:rsid w:val="00A63261"/>
    <w:rsid w:val="00A6363B"/>
    <w:rsid w:val="00A642DD"/>
    <w:rsid w:val="00A645CA"/>
    <w:rsid w:val="00A64E7C"/>
    <w:rsid w:val="00A65FF8"/>
    <w:rsid w:val="00A6637C"/>
    <w:rsid w:val="00A66CEC"/>
    <w:rsid w:val="00A66EF1"/>
    <w:rsid w:val="00A718E0"/>
    <w:rsid w:val="00A724AE"/>
    <w:rsid w:val="00A72BA2"/>
    <w:rsid w:val="00A73233"/>
    <w:rsid w:val="00A7414C"/>
    <w:rsid w:val="00A74314"/>
    <w:rsid w:val="00A744D4"/>
    <w:rsid w:val="00A7533E"/>
    <w:rsid w:val="00A75354"/>
    <w:rsid w:val="00A76A3D"/>
    <w:rsid w:val="00A76C2F"/>
    <w:rsid w:val="00A77298"/>
    <w:rsid w:val="00A819E3"/>
    <w:rsid w:val="00A81B1B"/>
    <w:rsid w:val="00A81E7F"/>
    <w:rsid w:val="00A81E91"/>
    <w:rsid w:val="00A821B6"/>
    <w:rsid w:val="00A82624"/>
    <w:rsid w:val="00A829A2"/>
    <w:rsid w:val="00A82C69"/>
    <w:rsid w:val="00A832C5"/>
    <w:rsid w:val="00A83378"/>
    <w:rsid w:val="00A839E4"/>
    <w:rsid w:val="00A8402E"/>
    <w:rsid w:val="00A8484B"/>
    <w:rsid w:val="00A84A50"/>
    <w:rsid w:val="00A863B3"/>
    <w:rsid w:val="00A86FE0"/>
    <w:rsid w:val="00A870B4"/>
    <w:rsid w:val="00A8795B"/>
    <w:rsid w:val="00A903B3"/>
    <w:rsid w:val="00A905A0"/>
    <w:rsid w:val="00A9165C"/>
    <w:rsid w:val="00A93035"/>
    <w:rsid w:val="00A93123"/>
    <w:rsid w:val="00A93A19"/>
    <w:rsid w:val="00A95385"/>
    <w:rsid w:val="00A9572C"/>
    <w:rsid w:val="00A96D86"/>
    <w:rsid w:val="00A970A2"/>
    <w:rsid w:val="00A9786B"/>
    <w:rsid w:val="00A97CD7"/>
    <w:rsid w:val="00AA05C1"/>
    <w:rsid w:val="00AA0A49"/>
    <w:rsid w:val="00AA1D3E"/>
    <w:rsid w:val="00AA2B0C"/>
    <w:rsid w:val="00AA2E0E"/>
    <w:rsid w:val="00AA31E5"/>
    <w:rsid w:val="00AA3550"/>
    <w:rsid w:val="00AA396A"/>
    <w:rsid w:val="00AA3FE3"/>
    <w:rsid w:val="00AA46F3"/>
    <w:rsid w:val="00AA53B1"/>
    <w:rsid w:val="00AA6BD9"/>
    <w:rsid w:val="00AB0161"/>
    <w:rsid w:val="00AB1691"/>
    <w:rsid w:val="00AB1A6C"/>
    <w:rsid w:val="00AB1A8A"/>
    <w:rsid w:val="00AB27BE"/>
    <w:rsid w:val="00AB27E6"/>
    <w:rsid w:val="00AB2D59"/>
    <w:rsid w:val="00AB3C9F"/>
    <w:rsid w:val="00AB3D30"/>
    <w:rsid w:val="00AB42C2"/>
    <w:rsid w:val="00AB4336"/>
    <w:rsid w:val="00AB47C6"/>
    <w:rsid w:val="00AB606E"/>
    <w:rsid w:val="00AB611B"/>
    <w:rsid w:val="00AB6199"/>
    <w:rsid w:val="00AC16C0"/>
    <w:rsid w:val="00AC3361"/>
    <w:rsid w:val="00AC373D"/>
    <w:rsid w:val="00AC38DA"/>
    <w:rsid w:val="00AC3A62"/>
    <w:rsid w:val="00AC3AAB"/>
    <w:rsid w:val="00AC3E4D"/>
    <w:rsid w:val="00AC45B2"/>
    <w:rsid w:val="00AC5ECB"/>
    <w:rsid w:val="00AC606C"/>
    <w:rsid w:val="00AC68ED"/>
    <w:rsid w:val="00AC6C30"/>
    <w:rsid w:val="00AC76E5"/>
    <w:rsid w:val="00AD0045"/>
    <w:rsid w:val="00AD004B"/>
    <w:rsid w:val="00AD02A6"/>
    <w:rsid w:val="00AD1524"/>
    <w:rsid w:val="00AD1F6C"/>
    <w:rsid w:val="00AD1FFC"/>
    <w:rsid w:val="00AD211E"/>
    <w:rsid w:val="00AD2A9B"/>
    <w:rsid w:val="00AD3A17"/>
    <w:rsid w:val="00AD3C98"/>
    <w:rsid w:val="00AD3D9F"/>
    <w:rsid w:val="00AD5432"/>
    <w:rsid w:val="00AD6325"/>
    <w:rsid w:val="00AD6D38"/>
    <w:rsid w:val="00AE024C"/>
    <w:rsid w:val="00AE033E"/>
    <w:rsid w:val="00AE0AD9"/>
    <w:rsid w:val="00AE0E42"/>
    <w:rsid w:val="00AE0FF4"/>
    <w:rsid w:val="00AE1535"/>
    <w:rsid w:val="00AE273D"/>
    <w:rsid w:val="00AE285D"/>
    <w:rsid w:val="00AE2D66"/>
    <w:rsid w:val="00AE5909"/>
    <w:rsid w:val="00AE5AD7"/>
    <w:rsid w:val="00AE61A4"/>
    <w:rsid w:val="00AE772F"/>
    <w:rsid w:val="00AE7945"/>
    <w:rsid w:val="00AE79C6"/>
    <w:rsid w:val="00AF00E0"/>
    <w:rsid w:val="00AF02F1"/>
    <w:rsid w:val="00AF0364"/>
    <w:rsid w:val="00AF0B19"/>
    <w:rsid w:val="00AF10EF"/>
    <w:rsid w:val="00AF1100"/>
    <w:rsid w:val="00AF1652"/>
    <w:rsid w:val="00AF2086"/>
    <w:rsid w:val="00AF20D4"/>
    <w:rsid w:val="00AF25FA"/>
    <w:rsid w:val="00AF3809"/>
    <w:rsid w:val="00AF3C0E"/>
    <w:rsid w:val="00AF3F48"/>
    <w:rsid w:val="00AF400D"/>
    <w:rsid w:val="00AF41B1"/>
    <w:rsid w:val="00AF42AF"/>
    <w:rsid w:val="00AF4336"/>
    <w:rsid w:val="00AF44C2"/>
    <w:rsid w:val="00AF5051"/>
    <w:rsid w:val="00AF51D9"/>
    <w:rsid w:val="00AF5B75"/>
    <w:rsid w:val="00AF6932"/>
    <w:rsid w:val="00AF6EE0"/>
    <w:rsid w:val="00AF7039"/>
    <w:rsid w:val="00AF70A8"/>
    <w:rsid w:val="00AF7D82"/>
    <w:rsid w:val="00B0022E"/>
    <w:rsid w:val="00B01224"/>
    <w:rsid w:val="00B01748"/>
    <w:rsid w:val="00B0262A"/>
    <w:rsid w:val="00B02821"/>
    <w:rsid w:val="00B02B86"/>
    <w:rsid w:val="00B02CBF"/>
    <w:rsid w:val="00B031E5"/>
    <w:rsid w:val="00B03413"/>
    <w:rsid w:val="00B03C30"/>
    <w:rsid w:val="00B0482A"/>
    <w:rsid w:val="00B04FEE"/>
    <w:rsid w:val="00B05C1F"/>
    <w:rsid w:val="00B0697B"/>
    <w:rsid w:val="00B0748F"/>
    <w:rsid w:val="00B07657"/>
    <w:rsid w:val="00B10659"/>
    <w:rsid w:val="00B10E4C"/>
    <w:rsid w:val="00B113BA"/>
    <w:rsid w:val="00B11D17"/>
    <w:rsid w:val="00B12264"/>
    <w:rsid w:val="00B1268D"/>
    <w:rsid w:val="00B12F3A"/>
    <w:rsid w:val="00B13233"/>
    <w:rsid w:val="00B134A3"/>
    <w:rsid w:val="00B13AA3"/>
    <w:rsid w:val="00B13FD5"/>
    <w:rsid w:val="00B147AD"/>
    <w:rsid w:val="00B14EB0"/>
    <w:rsid w:val="00B15070"/>
    <w:rsid w:val="00B15303"/>
    <w:rsid w:val="00B1562E"/>
    <w:rsid w:val="00B1652E"/>
    <w:rsid w:val="00B1696E"/>
    <w:rsid w:val="00B16C66"/>
    <w:rsid w:val="00B1704E"/>
    <w:rsid w:val="00B17ABC"/>
    <w:rsid w:val="00B211A0"/>
    <w:rsid w:val="00B222E4"/>
    <w:rsid w:val="00B23377"/>
    <w:rsid w:val="00B2338A"/>
    <w:rsid w:val="00B2478A"/>
    <w:rsid w:val="00B248CD"/>
    <w:rsid w:val="00B253CD"/>
    <w:rsid w:val="00B256F0"/>
    <w:rsid w:val="00B25CAA"/>
    <w:rsid w:val="00B25CD5"/>
    <w:rsid w:val="00B26740"/>
    <w:rsid w:val="00B278AF"/>
    <w:rsid w:val="00B27E68"/>
    <w:rsid w:val="00B30152"/>
    <w:rsid w:val="00B30F28"/>
    <w:rsid w:val="00B3126C"/>
    <w:rsid w:val="00B31D58"/>
    <w:rsid w:val="00B323B3"/>
    <w:rsid w:val="00B32731"/>
    <w:rsid w:val="00B32A1B"/>
    <w:rsid w:val="00B32F8E"/>
    <w:rsid w:val="00B3349E"/>
    <w:rsid w:val="00B341A5"/>
    <w:rsid w:val="00B34809"/>
    <w:rsid w:val="00B34B07"/>
    <w:rsid w:val="00B35786"/>
    <w:rsid w:val="00B35906"/>
    <w:rsid w:val="00B378B2"/>
    <w:rsid w:val="00B37D87"/>
    <w:rsid w:val="00B40D82"/>
    <w:rsid w:val="00B41089"/>
    <w:rsid w:val="00B41101"/>
    <w:rsid w:val="00B41336"/>
    <w:rsid w:val="00B41A3B"/>
    <w:rsid w:val="00B426C2"/>
    <w:rsid w:val="00B428C6"/>
    <w:rsid w:val="00B42DC9"/>
    <w:rsid w:val="00B43A93"/>
    <w:rsid w:val="00B453FB"/>
    <w:rsid w:val="00B455E9"/>
    <w:rsid w:val="00B45977"/>
    <w:rsid w:val="00B45C07"/>
    <w:rsid w:val="00B46A6A"/>
    <w:rsid w:val="00B47219"/>
    <w:rsid w:val="00B50166"/>
    <w:rsid w:val="00B50626"/>
    <w:rsid w:val="00B5065A"/>
    <w:rsid w:val="00B50D2A"/>
    <w:rsid w:val="00B517BC"/>
    <w:rsid w:val="00B51DDC"/>
    <w:rsid w:val="00B5286C"/>
    <w:rsid w:val="00B532C2"/>
    <w:rsid w:val="00B53878"/>
    <w:rsid w:val="00B54A54"/>
    <w:rsid w:val="00B54B98"/>
    <w:rsid w:val="00B55894"/>
    <w:rsid w:val="00B559D3"/>
    <w:rsid w:val="00B56290"/>
    <w:rsid w:val="00B56B1E"/>
    <w:rsid w:val="00B57AFF"/>
    <w:rsid w:val="00B57D38"/>
    <w:rsid w:val="00B57FB6"/>
    <w:rsid w:val="00B620F5"/>
    <w:rsid w:val="00B6413D"/>
    <w:rsid w:val="00B6496E"/>
    <w:rsid w:val="00B64C88"/>
    <w:rsid w:val="00B64D03"/>
    <w:rsid w:val="00B64D2F"/>
    <w:rsid w:val="00B6519F"/>
    <w:rsid w:val="00B6763E"/>
    <w:rsid w:val="00B70640"/>
    <w:rsid w:val="00B70E6A"/>
    <w:rsid w:val="00B713A7"/>
    <w:rsid w:val="00B71D22"/>
    <w:rsid w:val="00B72729"/>
    <w:rsid w:val="00B72ABA"/>
    <w:rsid w:val="00B72CDE"/>
    <w:rsid w:val="00B736C6"/>
    <w:rsid w:val="00B73A45"/>
    <w:rsid w:val="00B74982"/>
    <w:rsid w:val="00B74AAD"/>
    <w:rsid w:val="00B75463"/>
    <w:rsid w:val="00B755F9"/>
    <w:rsid w:val="00B767E9"/>
    <w:rsid w:val="00B76AF2"/>
    <w:rsid w:val="00B77562"/>
    <w:rsid w:val="00B776A9"/>
    <w:rsid w:val="00B77C92"/>
    <w:rsid w:val="00B77DA0"/>
    <w:rsid w:val="00B804E5"/>
    <w:rsid w:val="00B80689"/>
    <w:rsid w:val="00B82085"/>
    <w:rsid w:val="00B82CCD"/>
    <w:rsid w:val="00B82EBB"/>
    <w:rsid w:val="00B82F29"/>
    <w:rsid w:val="00B83093"/>
    <w:rsid w:val="00B830BB"/>
    <w:rsid w:val="00B833BD"/>
    <w:rsid w:val="00B83F75"/>
    <w:rsid w:val="00B846B4"/>
    <w:rsid w:val="00B84B7D"/>
    <w:rsid w:val="00B859FC"/>
    <w:rsid w:val="00B860F7"/>
    <w:rsid w:val="00B8654C"/>
    <w:rsid w:val="00B86634"/>
    <w:rsid w:val="00B90464"/>
    <w:rsid w:val="00B90A60"/>
    <w:rsid w:val="00B90B32"/>
    <w:rsid w:val="00B90B37"/>
    <w:rsid w:val="00B91E01"/>
    <w:rsid w:val="00B9215E"/>
    <w:rsid w:val="00B923E1"/>
    <w:rsid w:val="00B93065"/>
    <w:rsid w:val="00B93AF1"/>
    <w:rsid w:val="00B93BCE"/>
    <w:rsid w:val="00B93DDE"/>
    <w:rsid w:val="00B9429C"/>
    <w:rsid w:val="00B94A54"/>
    <w:rsid w:val="00B94C8D"/>
    <w:rsid w:val="00B95590"/>
    <w:rsid w:val="00B9587E"/>
    <w:rsid w:val="00B962F4"/>
    <w:rsid w:val="00B97B02"/>
    <w:rsid w:val="00B97B15"/>
    <w:rsid w:val="00BA012B"/>
    <w:rsid w:val="00BA0446"/>
    <w:rsid w:val="00BA052E"/>
    <w:rsid w:val="00BA1AA3"/>
    <w:rsid w:val="00BA227A"/>
    <w:rsid w:val="00BA252B"/>
    <w:rsid w:val="00BA25F0"/>
    <w:rsid w:val="00BA3A17"/>
    <w:rsid w:val="00BA3C59"/>
    <w:rsid w:val="00BA481B"/>
    <w:rsid w:val="00BA4FE1"/>
    <w:rsid w:val="00BA50C7"/>
    <w:rsid w:val="00BA5ECE"/>
    <w:rsid w:val="00BA61E6"/>
    <w:rsid w:val="00BA624D"/>
    <w:rsid w:val="00BA6BB1"/>
    <w:rsid w:val="00BA77FC"/>
    <w:rsid w:val="00BB0385"/>
    <w:rsid w:val="00BB0DDC"/>
    <w:rsid w:val="00BB10B5"/>
    <w:rsid w:val="00BB26EE"/>
    <w:rsid w:val="00BB274B"/>
    <w:rsid w:val="00BB3937"/>
    <w:rsid w:val="00BB4BCE"/>
    <w:rsid w:val="00BB50C3"/>
    <w:rsid w:val="00BB50E6"/>
    <w:rsid w:val="00BB58AB"/>
    <w:rsid w:val="00BB5BEA"/>
    <w:rsid w:val="00BB6464"/>
    <w:rsid w:val="00BB6D44"/>
    <w:rsid w:val="00BB7023"/>
    <w:rsid w:val="00BC117A"/>
    <w:rsid w:val="00BC305E"/>
    <w:rsid w:val="00BC3905"/>
    <w:rsid w:val="00BC3C31"/>
    <w:rsid w:val="00BC3D5E"/>
    <w:rsid w:val="00BC4994"/>
    <w:rsid w:val="00BC4B79"/>
    <w:rsid w:val="00BC54C2"/>
    <w:rsid w:val="00BC576C"/>
    <w:rsid w:val="00BC5C5A"/>
    <w:rsid w:val="00BC61D7"/>
    <w:rsid w:val="00BD0730"/>
    <w:rsid w:val="00BD0D98"/>
    <w:rsid w:val="00BD1132"/>
    <w:rsid w:val="00BD11C5"/>
    <w:rsid w:val="00BD201A"/>
    <w:rsid w:val="00BD2C78"/>
    <w:rsid w:val="00BD3242"/>
    <w:rsid w:val="00BD3E5F"/>
    <w:rsid w:val="00BD41DE"/>
    <w:rsid w:val="00BD4252"/>
    <w:rsid w:val="00BD51CC"/>
    <w:rsid w:val="00BD6626"/>
    <w:rsid w:val="00BD74CB"/>
    <w:rsid w:val="00BD75FC"/>
    <w:rsid w:val="00BD7F89"/>
    <w:rsid w:val="00BE010D"/>
    <w:rsid w:val="00BE0497"/>
    <w:rsid w:val="00BE111B"/>
    <w:rsid w:val="00BE1714"/>
    <w:rsid w:val="00BE17ED"/>
    <w:rsid w:val="00BE1A2B"/>
    <w:rsid w:val="00BE1D84"/>
    <w:rsid w:val="00BE28B9"/>
    <w:rsid w:val="00BE3C5B"/>
    <w:rsid w:val="00BE453B"/>
    <w:rsid w:val="00BE5146"/>
    <w:rsid w:val="00BE5948"/>
    <w:rsid w:val="00BE5E48"/>
    <w:rsid w:val="00BE64BF"/>
    <w:rsid w:val="00BE6868"/>
    <w:rsid w:val="00BE7689"/>
    <w:rsid w:val="00BF0005"/>
    <w:rsid w:val="00BF0E9A"/>
    <w:rsid w:val="00BF0F6B"/>
    <w:rsid w:val="00BF1784"/>
    <w:rsid w:val="00BF1ACA"/>
    <w:rsid w:val="00BF2316"/>
    <w:rsid w:val="00BF2C77"/>
    <w:rsid w:val="00BF2E01"/>
    <w:rsid w:val="00BF32F6"/>
    <w:rsid w:val="00BF3C7B"/>
    <w:rsid w:val="00BF4127"/>
    <w:rsid w:val="00BF4234"/>
    <w:rsid w:val="00BF523A"/>
    <w:rsid w:val="00BF583D"/>
    <w:rsid w:val="00BF58E3"/>
    <w:rsid w:val="00BF595D"/>
    <w:rsid w:val="00BF59E1"/>
    <w:rsid w:val="00BF5BAE"/>
    <w:rsid w:val="00BF6698"/>
    <w:rsid w:val="00BF74AE"/>
    <w:rsid w:val="00BF7A43"/>
    <w:rsid w:val="00C005C9"/>
    <w:rsid w:val="00C0124B"/>
    <w:rsid w:val="00C017E8"/>
    <w:rsid w:val="00C02A97"/>
    <w:rsid w:val="00C05741"/>
    <w:rsid w:val="00C062BC"/>
    <w:rsid w:val="00C06527"/>
    <w:rsid w:val="00C07067"/>
    <w:rsid w:val="00C10853"/>
    <w:rsid w:val="00C10BFD"/>
    <w:rsid w:val="00C10E6F"/>
    <w:rsid w:val="00C10F26"/>
    <w:rsid w:val="00C12650"/>
    <w:rsid w:val="00C126BE"/>
    <w:rsid w:val="00C13123"/>
    <w:rsid w:val="00C13645"/>
    <w:rsid w:val="00C13C18"/>
    <w:rsid w:val="00C13C90"/>
    <w:rsid w:val="00C14BF7"/>
    <w:rsid w:val="00C15595"/>
    <w:rsid w:val="00C15A62"/>
    <w:rsid w:val="00C1708A"/>
    <w:rsid w:val="00C17906"/>
    <w:rsid w:val="00C17A98"/>
    <w:rsid w:val="00C21920"/>
    <w:rsid w:val="00C23B4A"/>
    <w:rsid w:val="00C23CEF"/>
    <w:rsid w:val="00C244AD"/>
    <w:rsid w:val="00C26D08"/>
    <w:rsid w:val="00C27827"/>
    <w:rsid w:val="00C27D1E"/>
    <w:rsid w:val="00C304E6"/>
    <w:rsid w:val="00C308E4"/>
    <w:rsid w:val="00C30A5F"/>
    <w:rsid w:val="00C31F20"/>
    <w:rsid w:val="00C329F5"/>
    <w:rsid w:val="00C331C4"/>
    <w:rsid w:val="00C3360C"/>
    <w:rsid w:val="00C344AD"/>
    <w:rsid w:val="00C34844"/>
    <w:rsid w:val="00C348D1"/>
    <w:rsid w:val="00C34911"/>
    <w:rsid w:val="00C35300"/>
    <w:rsid w:val="00C357D6"/>
    <w:rsid w:val="00C35B89"/>
    <w:rsid w:val="00C35CD1"/>
    <w:rsid w:val="00C363D5"/>
    <w:rsid w:val="00C36EC8"/>
    <w:rsid w:val="00C4035D"/>
    <w:rsid w:val="00C40A6A"/>
    <w:rsid w:val="00C40BC8"/>
    <w:rsid w:val="00C41142"/>
    <w:rsid w:val="00C41425"/>
    <w:rsid w:val="00C4264F"/>
    <w:rsid w:val="00C427E4"/>
    <w:rsid w:val="00C42ECC"/>
    <w:rsid w:val="00C44BF1"/>
    <w:rsid w:val="00C44C6B"/>
    <w:rsid w:val="00C44FE0"/>
    <w:rsid w:val="00C45258"/>
    <w:rsid w:val="00C45393"/>
    <w:rsid w:val="00C4584A"/>
    <w:rsid w:val="00C458DA"/>
    <w:rsid w:val="00C45E4C"/>
    <w:rsid w:val="00C471B0"/>
    <w:rsid w:val="00C478D2"/>
    <w:rsid w:val="00C47F7D"/>
    <w:rsid w:val="00C50D0C"/>
    <w:rsid w:val="00C50DBF"/>
    <w:rsid w:val="00C5125D"/>
    <w:rsid w:val="00C5145A"/>
    <w:rsid w:val="00C5164D"/>
    <w:rsid w:val="00C518F1"/>
    <w:rsid w:val="00C5221D"/>
    <w:rsid w:val="00C523AF"/>
    <w:rsid w:val="00C539E5"/>
    <w:rsid w:val="00C53C07"/>
    <w:rsid w:val="00C53DA8"/>
    <w:rsid w:val="00C53E99"/>
    <w:rsid w:val="00C5454F"/>
    <w:rsid w:val="00C556AE"/>
    <w:rsid w:val="00C55D3B"/>
    <w:rsid w:val="00C566A3"/>
    <w:rsid w:val="00C57D66"/>
    <w:rsid w:val="00C61025"/>
    <w:rsid w:val="00C63C1E"/>
    <w:rsid w:val="00C649C9"/>
    <w:rsid w:val="00C64C4A"/>
    <w:rsid w:val="00C6503C"/>
    <w:rsid w:val="00C65350"/>
    <w:rsid w:val="00C66377"/>
    <w:rsid w:val="00C66451"/>
    <w:rsid w:val="00C665B5"/>
    <w:rsid w:val="00C674B2"/>
    <w:rsid w:val="00C70628"/>
    <w:rsid w:val="00C7065E"/>
    <w:rsid w:val="00C70838"/>
    <w:rsid w:val="00C7155E"/>
    <w:rsid w:val="00C7335A"/>
    <w:rsid w:val="00C74664"/>
    <w:rsid w:val="00C7468D"/>
    <w:rsid w:val="00C75D22"/>
    <w:rsid w:val="00C75DE4"/>
    <w:rsid w:val="00C75EAF"/>
    <w:rsid w:val="00C75EB3"/>
    <w:rsid w:val="00C767A1"/>
    <w:rsid w:val="00C76C07"/>
    <w:rsid w:val="00C76EED"/>
    <w:rsid w:val="00C7737F"/>
    <w:rsid w:val="00C815F5"/>
    <w:rsid w:val="00C81BD6"/>
    <w:rsid w:val="00C823E3"/>
    <w:rsid w:val="00C824F4"/>
    <w:rsid w:val="00C8323B"/>
    <w:rsid w:val="00C836EF"/>
    <w:rsid w:val="00C8379F"/>
    <w:rsid w:val="00C83BE2"/>
    <w:rsid w:val="00C83D37"/>
    <w:rsid w:val="00C84230"/>
    <w:rsid w:val="00C84636"/>
    <w:rsid w:val="00C84CB4"/>
    <w:rsid w:val="00C85327"/>
    <w:rsid w:val="00C858B0"/>
    <w:rsid w:val="00C86510"/>
    <w:rsid w:val="00C8686A"/>
    <w:rsid w:val="00C8740C"/>
    <w:rsid w:val="00C87AA0"/>
    <w:rsid w:val="00C87E70"/>
    <w:rsid w:val="00C91F80"/>
    <w:rsid w:val="00C924AA"/>
    <w:rsid w:val="00C92A38"/>
    <w:rsid w:val="00C93C80"/>
    <w:rsid w:val="00C94B20"/>
    <w:rsid w:val="00C9517B"/>
    <w:rsid w:val="00C95316"/>
    <w:rsid w:val="00C9746A"/>
    <w:rsid w:val="00C97812"/>
    <w:rsid w:val="00CA0029"/>
    <w:rsid w:val="00CA01B2"/>
    <w:rsid w:val="00CA07FE"/>
    <w:rsid w:val="00CA0CDD"/>
    <w:rsid w:val="00CA100D"/>
    <w:rsid w:val="00CA1539"/>
    <w:rsid w:val="00CA1C2C"/>
    <w:rsid w:val="00CA4072"/>
    <w:rsid w:val="00CA4627"/>
    <w:rsid w:val="00CA48D9"/>
    <w:rsid w:val="00CA5335"/>
    <w:rsid w:val="00CA705B"/>
    <w:rsid w:val="00CA7146"/>
    <w:rsid w:val="00CB0130"/>
    <w:rsid w:val="00CB09F8"/>
    <w:rsid w:val="00CB1F6B"/>
    <w:rsid w:val="00CB2116"/>
    <w:rsid w:val="00CB219A"/>
    <w:rsid w:val="00CB2A14"/>
    <w:rsid w:val="00CB2A54"/>
    <w:rsid w:val="00CB357E"/>
    <w:rsid w:val="00CB3999"/>
    <w:rsid w:val="00CB3FED"/>
    <w:rsid w:val="00CB46A8"/>
    <w:rsid w:val="00CB5167"/>
    <w:rsid w:val="00CB5AD0"/>
    <w:rsid w:val="00CB5B73"/>
    <w:rsid w:val="00CB5D12"/>
    <w:rsid w:val="00CB6127"/>
    <w:rsid w:val="00CB71CC"/>
    <w:rsid w:val="00CB7337"/>
    <w:rsid w:val="00CB79CA"/>
    <w:rsid w:val="00CB7ECC"/>
    <w:rsid w:val="00CC2348"/>
    <w:rsid w:val="00CC271D"/>
    <w:rsid w:val="00CC2D72"/>
    <w:rsid w:val="00CC3B31"/>
    <w:rsid w:val="00CC44AB"/>
    <w:rsid w:val="00CC4D8F"/>
    <w:rsid w:val="00CC5BE2"/>
    <w:rsid w:val="00CC753A"/>
    <w:rsid w:val="00CC7965"/>
    <w:rsid w:val="00CD00D3"/>
    <w:rsid w:val="00CD087D"/>
    <w:rsid w:val="00CD0E50"/>
    <w:rsid w:val="00CD29BB"/>
    <w:rsid w:val="00CD3096"/>
    <w:rsid w:val="00CD35BC"/>
    <w:rsid w:val="00CD4026"/>
    <w:rsid w:val="00CD4052"/>
    <w:rsid w:val="00CD40FF"/>
    <w:rsid w:val="00CD463E"/>
    <w:rsid w:val="00CD4BEC"/>
    <w:rsid w:val="00CD4D60"/>
    <w:rsid w:val="00CD680B"/>
    <w:rsid w:val="00CD68D5"/>
    <w:rsid w:val="00CD7C26"/>
    <w:rsid w:val="00CE049C"/>
    <w:rsid w:val="00CE071E"/>
    <w:rsid w:val="00CE1A26"/>
    <w:rsid w:val="00CE30F3"/>
    <w:rsid w:val="00CE35E7"/>
    <w:rsid w:val="00CE38FD"/>
    <w:rsid w:val="00CE3F6C"/>
    <w:rsid w:val="00CE5FFF"/>
    <w:rsid w:val="00CE68D0"/>
    <w:rsid w:val="00CE6959"/>
    <w:rsid w:val="00CE7074"/>
    <w:rsid w:val="00CE70CE"/>
    <w:rsid w:val="00CE7551"/>
    <w:rsid w:val="00CE75DB"/>
    <w:rsid w:val="00CE791B"/>
    <w:rsid w:val="00CF07A1"/>
    <w:rsid w:val="00CF0E30"/>
    <w:rsid w:val="00CF44D5"/>
    <w:rsid w:val="00CF4B5B"/>
    <w:rsid w:val="00CF5069"/>
    <w:rsid w:val="00CF539E"/>
    <w:rsid w:val="00CF54F3"/>
    <w:rsid w:val="00CF6B94"/>
    <w:rsid w:val="00CF6D5C"/>
    <w:rsid w:val="00CF7445"/>
    <w:rsid w:val="00CF76AC"/>
    <w:rsid w:val="00CF79EB"/>
    <w:rsid w:val="00D00B72"/>
    <w:rsid w:val="00D00BE7"/>
    <w:rsid w:val="00D013E2"/>
    <w:rsid w:val="00D0216B"/>
    <w:rsid w:val="00D023D0"/>
    <w:rsid w:val="00D024FE"/>
    <w:rsid w:val="00D03942"/>
    <w:rsid w:val="00D03B88"/>
    <w:rsid w:val="00D0471A"/>
    <w:rsid w:val="00D04E3A"/>
    <w:rsid w:val="00D05EA4"/>
    <w:rsid w:val="00D06CC1"/>
    <w:rsid w:val="00D07157"/>
    <w:rsid w:val="00D07575"/>
    <w:rsid w:val="00D11542"/>
    <w:rsid w:val="00D115F3"/>
    <w:rsid w:val="00D11F3B"/>
    <w:rsid w:val="00D121C1"/>
    <w:rsid w:val="00D12F3B"/>
    <w:rsid w:val="00D13E68"/>
    <w:rsid w:val="00D154CD"/>
    <w:rsid w:val="00D1609A"/>
    <w:rsid w:val="00D173D6"/>
    <w:rsid w:val="00D17E44"/>
    <w:rsid w:val="00D20097"/>
    <w:rsid w:val="00D21371"/>
    <w:rsid w:val="00D22D7C"/>
    <w:rsid w:val="00D2356A"/>
    <w:rsid w:val="00D23815"/>
    <w:rsid w:val="00D241D7"/>
    <w:rsid w:val="00D241E6"/>
    <w:rsid w:val="00D24E27"/>
    <w:rsid w:val="00D2583D"/>
    <w:rsid w:val="00D25915"/>
    <w:rsid w:val="00D312F7"/>
    <w:rsid w:val="00D334C4"/>
    <w:rsid w:val="00D335A5"/>
    <w:rsid w:val="00D353AE"/>
    <w:rsid w:val="00D35710"/>
    <w:rsid w:val="00D357C5"/>
    <w:rsid w:val="00D3662F"/>
    <w:rsid w:val="00D367B3"/>
    <w:rsid w:val="00D369A5"/>
    <w:rsid w:val="00D36CDA"/>
    <w:rsid w:val="00D3763E"/>
    <w:rsid w:val="00D37F01"/>
    <w:rsid w:val="00D4085B"/>
    <w:rsid w:val="00D40A21"/>
    <w:rsid w:val="00D4159C"/>
    <w:rsid w:val="00D41670"/>
    <w:rsid w:val="00D41C19"/>
    <w:rsid w:val="00D4223F"/>
    <w:rsid w:val="00D422AA"/>
    <w:rsid w:val="00D427F6"/>
    <w:rsid w:val="00D4296F"/>
    <w:rsid w:val="00D42BAD"/>
    <w:rsid w:val="00D43097"/>
    <w:rsid w:val="00D43770"/>
    <w:rsid w:val="00D43B2D"/>
    <w:rsid w:val="00D43EA8"/>
    <w:rsid w:val="00D44386"/>
    <w:rsid w:val="00D44664"/>
    <w:rsid w:val="00D452E9"/>
    <w:rsid w:val="00D45A88"/>
    <w:rsid w:val="00D46D02"/>
    <w:rsid w:val="00D51186"/>
    <w:rsid w:val="00D51AF7"/>
    <w:rsid w:val="00D51BBF"/>
    <w:rsid w:val="00D52026"/>
    <w:rsid w:val="00D52114"/>
    <w:rsid w:val="00D5257D"/>
    <w:rsid w:val="00D532D3"/>
    <w:rsid w:val="00D54FF4"/>
    <w:rsid w:val="00D55474"/>
    <w:rsid w:val="00D563C8"/>
    <w:rsid w:val="00D5647A"/>
    <w:rsid w:val="00D56F5B"/>
    <w:rsid w:val="00D57484"/>
    <w:rsid w:val="00D5775C"/>
    <w:rsid w:val="00D577C6"/>
    <w:rsid w:val="00D61438"/>
    <w:rsid w:val="00D625AE"/>
    <w:rsid w:val="00D63086"/>
    <w:rsid w:val="00D64BB5"/>
    <w:rsid w:val="00D64E2F"/>
    <w:rsid w:val="00D6529B"/>
    <w:rsid w:val="00D6545E"/>
    <w:rsid w:val="00D658FF"/>
    <w:rsid w:val="00D669BD"/>
    <w:rsid w:val="00D66A25"/>
    <w:rsid w:val="00D66DE5"/>
    <w:rsid w:val="00D70EAD"/>
    <w:rsid w:val="00D7154A"/>
    <w:rsid w:val="00D72254"/>
    <w:rsid w:val="00D73B8F"/>
    <w:rsid w:val="00D74C11"/>
    <w:rsid w:val="00D75A46"/>
    <w:rsid w:val="00D768AF"/>
    <w:rsid w:val="00D76B7F"/>
    <w:rsid w:val="00D77E5E"/>
    <w:rsid w:val="00D80320"/>
    <w:rsid w:val="00D8163D"/>
    <w:rsid w:val="00D83644"/>
    <w:rsid w:val="00D83B99"/>
    <w:rsid w:val="00D84E87"/>
    <w:rsid w:val="00D84EFD"/>
    <w:rsid w:val="00D85D10"/>
    <w:rsid w:val="00D862C5"/>
    <w:rsid w:val="00D862EF"/>
    <w:rsid w:val="00D86667"/>
    <w:rsid w:val="00D868A0"/>
    <w:rsid w:val="00D87209"/>
    <w:rsid w:val="00D874FA"/>
    <w:rsid w:val="00D87548"/>
    <w:rsid w:val="00D875BD"/>
    <w:rsid w:val="00D87695"/>
    <w:rsid w:val="00D87E7B"/>
    <w:rsid w:val="00D90221"/>
    <w:rsid w:val="00D90879"/>
    <w:rsid w:val="00D90E81"/>
    <w:rsid w:val="00D91180"/>
    <w:rsid w:val="00D91368"/>
    <w:rsid w:val="00D91A81"/>
    <w:rsid w:val="00D91E7A"/>
    <w:rsid w:val="00D920DF"/>
    <w:rsid w:val="00D9480D"/>
    <w:rsid w:val="00D9488B"/>
    <w:rsid w:val="00D9522B"/>
    <w:rsid w:val="00D9526D"/>
    <w:rsid w:val="00D954CA"/>
    <w:rsid w:val="00D95C93"/>
    <w:rsid w:val="00D963A6"/>
    <w:rsid w:val="00D9682F"/>
    <w:rsid w:val="00D96EAC"/>
    <w:rsid w:val="00D972AD"/>
    <w:rsid w:val="00DA0AA2"/>
    <w:rsid w:val="00DA0C46"/>
    <w:rsid w:val="00DA1D71"/>
    <w:rsid w:val="00DA2818"/>
    <w:rsid w:val="00DA2B70"/>
    <w:rsid w:val="00DA3757"/>
    <w:rsid w:val="00DA37EF"/>
    <w:rsid w:val="00DA46AE"/>
    <w:rsid w:val="00DA4D04"/>
    <w:rsid w:val="00DA4D4B"/>
    <w:rsid w:val="00DA7364"/>
    <w:rsid w:val="00DA7C75"/>
    <w:rsid w:val="00DA7D3D"/>
    <w:rsid w:val="00DB05FB"/>
    <w:rsid w:val="00DB08C0"/>
    <w:rsid w:val="00DB17B3"/>
    <w:rsid w:val="00DB2CEC"/>
    <w:rsid w:val="00DB30A4"/>
    <w:rsid w:val="00DB3E9C"/>
    <w:rsid w:val="00DB6B4A"/>
    <w:rsid w:val="00DB738D"/>
    <w:rsid w:val="00DB76D4"/>
    <w:rsid w:val="00DC050C"/>
    <w:rsid w:val="00DC1C6C"/>
    <w:rsid w:val="00DC1E07"/>
    <w:rsid w:val="00DC2CEF"/>
    <w:rsid w:val="00DC2FAB"/>
    <w:rsid w:val="00DC4703"/>
    <w:rsid w:val="00DC4990"/>
    <w:rsid w:val="00DC4F90"/>
    <w:rsid w:val="00DC5D4F"/>
    <w:rsid w:val="00DC5FBA"/>
    <w:rsid w:val="00DC6CCB"/>
    <w:rsid w:val="00DC6E3B"/>
    <w:rsid w:val="00DC7A60"/>
    <w:rsid w:val="00DD1ABE"/>
    <w:rsid w:val="00DD1ADD"/>
    <w:rsid w:val="00DD1F1F"/>
    <w:rsid w:val="00DD1F29"/>
    <w:rsid w:val="00DD203A"/>
    <w:rsid w:val="00DD2E63"/>
    <w:rsid w:val="00DD3174"/>
    <w:rsid w:val="00DD340B"/>
    <w:rsid w:val="00DD39A4"/>
    <w:rsid w:val="00DD4846"/>
    <w:rsid w:val="00DD50D8"/>
    <w:rsid w:val="00DD51CD"/>
    <w:rsid w:val="00DD5BB7"/>
    <w:rsid w:val="00DD65D1"/>
    <w:rsid w:val="00DD704B"/>
    <w:rsid w:val="00DD743C"/>
    <w:rsid w:val="00DD76D3"/>
    <w:rsid w:val="00DD7796"/>
    <w:rsid w:val="00DD785F"/>
    <w:rsid w:val="00DD79C8"/>
    <w:rsid w:val="00DD7F76"/>
    <w:rsid w:val="00DE0079"/>
    <w:rsid w:val="00DE00EF"/>
    <w:rsid w:val="00DE08DE"/>
    <w:rsid w:val="00DE1076"/>
    <w:rsid w:val="00DE16ED"/>
    <w:rsid w:val="00DE2380"/>
    <w:rsid w:val="00DE2FC0"/>
    <w:rsid w:val="00DE3911"/>
    <w:rsid w:val="00DE4CF5"/>
    <w:rsid w:val="00DE5692"/>
    <w:rsid w:val="00DF0505"/>
    <w:rsid w:val="00DF0906"/>
    <w:rsid w:val="00DF1926"/>
    <w:rsid w:val="00DF1DBD"/>
    <w:rsid w:val="00DF259B"/>
    <w:rsid w:val="00DF2AF0"/>
    <w:rsid w:val="00DF2E11"/>
    <w:rsid w:val="00DF3641"/>
    <w:rsid w:val="00DF4DF1"/>
    <w:rsid w:val="00DF530F"/>
    <w:rsid w:val="00DF5447"/>
    <w:rsid w:val="00DF579C"/>
    <w:rsid w:val="00DF6068"/>
    <w:rsid w:val="00DF64AA"/>
    <w:rsid w:val="00DF6B17"/>
    <w:rsid w:val="00DF6B34"/>
    <w:rsid w:val="00E0079D"/>
    <w:rsid w:val="00E00C4E"/>
    <w:rsid w:val="00E00D44"/>
    <w:rsid w:val="00E012C9"/>
    <w:rsid w:val="00E02034"/>
    <w:rsid w:val="00E03A39"/>
    <w:rsid w:val="00E03AEA"/>
    <w:rsid w:val="00E03E1F"/>
    <w:rsid w:val="00E03ED0"/>
    <w:rsid w:val="00E04FE9"/>
    <w:rsid w:val="00E05232"/>
    <w:rsid w:val="00E0613E"/>
    <w:rsid w:val="00E0672D"/>
    <w:rsid w:val="00E1140D"/>
    <w:rsid w:val="00E11696"/>
    <w:rsid w:val="00E116A3"/>
    <w:rsid w:val="00E120F9"/>
    <w:rsid w:val="00E12850"/>
    <w:rsid w:val="00E12952"/>
    <w:rsid w:val="00E12ECA"/>
    <w:rsid w:val="00E12FAA"/>
    <w:rsid w:val="00E13371"/>
    <w:rsid w:val="00E13606"/>
    <w:rsid w:val="00E140AF"/>
    <w:rsid w:val="00E14318"/>
    <w:rsid w:val="00E14605"/>
    <w:rsid w:val="00E1497A"/>
    <w:rsid w:val="00E14CD8"/>
    <w:rsid w:val="00E1569F"/>
    <w:rsid w:val="00E15D63"/>
    <w:rsid w:val="00E15F4E"/>
    <w:rsid w:val="00E16016"/>
    <w:rsid w:val="00E167BE"/>
    <w:rsid w:val="00E16D94"/>
    <w:rsid w:val="00E17088"/>
    <w:rsid w:val="00E216E3"/>
    <w:rsid w:val="00E21822"/>
    <w:rsid w:val="00E21A27"/>
    <w:rsid w:val="00E241A7"/>
    <w:rsid w:val="00E244A3"/>
    <w:rsid w:val="00E254BB"/>
    <w:rsid w:val="00E25F85"/>
    <w:rsid w:val="00E26576"/>
    <w:rsid w:val="00E26738"/>
    <w:rsid w:val="00E26929"/>
    <w:rsid w:val="00E27CC5"/>
    <w:rsid w:val="00E27E70"/>
    <w:rsid w:val="00E3098D"/>
    <w:rsid w:val="00E30C13"/>
    <w:rsid w:val="00E30DE5"/>
    <w:rsid w:val="00E3147C"/>
    <w:rsid w:val="00E31BB0"/>
    <w:rsid w:val="00E322F7"/>
    <w:rsid w:val="00E33407"/>
    <w:rsid w:val="00E338AE"/>
    <w:rsid w:val="00E34320"/>
    <w:rsid w:val="00E345E3"/>
    <w:rsid w:val="00E3500E"/>
    <w:rsid w:val="00E35D3F"/>
    <w:rsid w:val="00E3600D"/>
    <w:rsid w:val="00E367CF"/>
    <w:rsid w:val="00E369FD"/>
    <w:rsid w:val="00E37A61"/>
    <w:rsid w:val="00E37A6E"/>
    <w:rsid w:val="00E37FE8"/>
    <w:rsid w:val="00E40CE3"/>
    <w:rsid w:val="00E41176"/>
    <w:rsid w:val="00E411D6"/>
    <w:rsid w:val="00E411F4"/>
    <w:rsid w:val="00E41BDC"/>
    <w:rsid w:val="00E41FC2"/>
    <w:rsid w:val="00E42385"/>
    <w:rsid w:val="00E42C65"/>
    <w:rsid w:val="00E43EC7"/>
    <w:rsid w:val="00E446F6"/>
    <w:rsid w:val="00E44B3D"/>
    <w:rsid w:val="00E44D94"/>
    <w:rsid w:val="00E4500A"/>
    <w:rsid w:val="00E50113"/>
    <w:rsid w:val="00E50530"/>
    <w:rsid w:val="00E50CD5"/>
    <w:rsid w:val="00E516CD"/>
    <w:rsid w:val="00E5185A"/>
    <w:rsid w:val="00E51A02"/>
    <w:rsid w:val="00E524AB"/>
    <w:rsid w:val="00E52F27"/>
    <w:rsid w:val="00E53715"/>
    <w:rsid w:val="00E54596"/>
    <w:rsid w:val="00E54C22"/>
    <w:rsid w:val="00E550E0"/>
    <w:rsid w:val="00E55C82"/>
    <w:rsid w:val="00E56630"/>
    <w:rsid w:val="00E578E1"/>
    <w:rsid w:val="00E57E1F"/>
    <w:rsid w:val="00E60110"/>
    <w:rsid w:val="00E60D37"/>
    <w:rsid w:val="00E619BF"/>
    <w:rsid w:val="00E63A22"/>
    <w:rsid w:val="00E63D5F"/>
    <w:rsid w:val="00E642F3"/>
    <w:rsid w:val="00E645E4"/>
    <w:rsid w:val="00E64601"/>
    <w:rsid w:val="00E647D7"/>
    <w:rsid w:val="00E64A89"/>
    <w:rsid w:val="00E6512D"/>
    <w:rsid w:val="00E65181"/>
    <w:rsid w:val="00E65449"/>
    <w:rsid w:val="00E667C8"/>
    <w:rsid w:val="00E66966"/>
    <w:rsid w:val="00E701E5"/>
    <w:rsid w:val="00E70CDE"/>
    <w:rsid w:val="00E712B7"/>
    <w:rsid w:val="00E714B7"/>
    <w:rsid w:val="00E716C4"/>
    <w:rsid w:val="00E72169"/>
    <w:rsid w:val="00E73D5E"/>
    <w:rsid w:val="00E74B0E"/>
    <w:rsid w:val="00E758C5"/>
    <w:rsid w:val="00E7641A"/>
    <w:rsid w:val="00E7674B"/>
    <w:rsid w:val="00E76B4C"/>
    <w:rsid w:val="00E76C7A"/>
    <w:rsid w:val="00E77286"/>
    <w:rsid w:val="00E778F6"/>
    <w:rsid w:val="00E80F36"/>
    <w:rsid w:val="00E8115E"/>
    <w:rsid w:val="00E82D46"/>
    <w:rsid w:val="00E836B5"/>
    <w:rsid w:val="00E83C5C"/>
    <w:rsid w:val="00E8530E"/>
    <w:rsid w:val="00E8566A"/>
    <w:rsid w:val="00E85769"/>
    <w:rsid w:val="00E8685E"/>
    <w:rsid w:val="00E86EE2"/>
    <w:rsid w:val="00E86FC1"/>
    <w:rsid w:val="00E87369"/>
    <w:rsid w:val="00E911E2"/>
    <w:rsid w:val="00E92AB3"/>
    <w:rsid w:val="00E9408B"/>
    <w:rsid w:val="00E94DDA"/>
    <w:rsid w:val="00E95611"/>
    <w:rsid w:val="00E9582F"/>
    <w:rsid w:val="00E96061"/>
    <w:rsid w:val="00E96075"/>
    <w:rsid w:val="00E9680A"/>
    <w:rsid w:val="00E968AD"/>
    <w:rsid w:val="00E97744"/>
    <w:rsid w:val="00E97E11"/>
    <w:rsid w:val="00EA23AA"/>
    <w:rsid w:val="00EA282D"/>
    <w:rsid w:val="00EA31D3"/>
    <w:rsid w:val="00EA3578"/>
    <w:rsid w:val="00EA3DB2"/>
    <w:rsid w:val="00EA3E27"/>
    <w:rsid w:val="00EA3E3B"/>
    <w:rsid w:val="00EA4276"/>
    <w:rsid w:val="00EA44B1"/>
    <w:rsid w:val="00EA4C91"/>
    <w:rsid w:val="00EA5836"/>
    <w:rsid w:val="00EA5965"/>
    <w:rsid w:val="00EA6C67"/>
    <w:rsid w:val="00EA6F70"/>
    <w:rsid w:val="00EA7501"/>
    <w:rsid w:val="00EA7E21"/>
    <w:rsid w:val="00EB0B19"/>
    <w:rsid w:val="00EB0B4B"/>
    <w:rsid w:val="00EB1515"/>
    <w:rsid w:val="00EB17FA"/>
    <w:rsid w:val="00EB1F39"/>
    <w:rsid w:val="00EB2207"/>
    <w:rsid w:val="00EB2325"/>
    <w:rsid w:val="00EB3805"/>
    <w:rsid w:val="00EB3DB9"/>
    <w:rsid w:val="00EB502D"/>
    <w:rsid w:val="00EB61F9"/>
    <w:rsid w:val="00EB638D"/>
    <w:rsid w:val="00EB6E5D"/>
    <w:rsid w:val="00EB797A"/>
    <w:rsid w:val="00EB7CDA"/>
    <w:rsid w:val="00EC11F5"/>
    <w:rsid w:val="00EC17A6"/>
    <w:rsid w:val="00EC272F"/>
    <w:rsid w:val="00EC2887"/>
    <w:rsid w:val="00EC2BCB"/>
    <w:rsid w:val="00EC2DD9"/>
    <w:rsid w:val="00EC33C2"/>
    <w:rsid w:val="00EC41EE"/>
    <w:rsid w:val="00EC4A0A"/>
    <w:rsid w:val="00EC4D9D"/>
    <w:rsid w:val="00EC6558"/>
    <w:rsid w:val="00EC675A"/>
    <w:rsid w:val="00EC6DBE"/>
    <w:rsid w:val="00EC6EA9"/>
    <w:rsid w:val="00EC7A39"/>
    <w:rsid w:val="00EC7C44"/>
    <w:rsid w:val="00ED0691"/>
    <w:rsid w:val="00ED0902"/>
    <w:rsid w:val="00ED112C"/>
    <w:rsid w:val="00ED18E1"/>
    <w:rsid w:val="00ED1F63"/>
    <w:rsid w:val="00ED1F88"/>
    <w:rsid w:val="00ED2560"/>
    <w:rsid w:val="00ED2D41"/>
    <w:rsid w:val="00ED3379"/>
    <w:rsid w:val="00ED400F"/>
    <w:rsid w:val="00ED6869"/>
    <w:rsid w:val="00ED6907"/>
    <w:rsid w:val="00ED6B39"/>
    <w:rsid w:val="00ED6E35"/>
    <w:rsid w:val="00ED75E3"/>
    <w:rsid w:val="00ED7B51"/>
    <w:rsid w:val="00ED7F51"/>
    <w:rsid w:val="00EE0165"/>
    <w:rsid w:val="00EE069B"/>
    <w:rsid w:val="00EE087C"/>
    <w:rsid w:val="00EE2313"/>
    <w:rsid w:val="00EE2553"/>
    <w:rsid w:val="00EE2F77"/>
    <w:rsid w:val="00EE464F"/>
    <w:rsid w:val="00EE4919"/>
    <w:rsid w:val="00EE4AA7"/>
    <w:rsid w:val="00EE4D29"/>
    <w:rsid w:val="00EE6386"/>
    <w:rsid w:val="00EE7167"/>
    <w:rsid w:val="00EE78B4"/>
    <w:rsid w:val="00EE7FE9"/>
    <w:rsid w:val="00EF0042"/>
    <w:rsid w:val="00EF0A87"/>
    <w:rsid w:val="00EF1778"/>
    <w:rsid w:val="00EF2AD6"/>
    <w:rsid w:val="00EF2BFF"/>
    <w:rsid w:val="00EF2E60"/>
    <w:rsid w:val="00EF30EC"/>
    <w:rsid w:val="00EF4129"/>
    <w:rsid w:val="00EF41EB"/>
    <w:rsid w:val="00EF56CB"/>
    <w:rsid w:val="00EF6DC2"/>
    <w:rsid w:val="00EF7402"/>
    <w:rsid w:val="00EF7C03"/>
    <w:rsid w:val="00F000A1"/>
    <w:rsid w:val="00F002A9"/>
    <w:rsid w:val="00F00561"/>
    <w:rsid w:val="00F00579"/>
    <w:rsid w:val="00F01276"/>
    <w:rsid w:val="00F013DB"/>
    <w:rsid w:val="00F015FF"/>
    <w:rsid w:val="00F017F5"/>
    <w:rsid w:val="00F017F6"/>
    <w:rsid w:val="00F020D0"/>
    <w:rsid w:val="00F022AB"/>
    <w:rsid w:val="00F02F0B"/>
    <w:rsid w:val="00F033DE"/>
    <w:rsid w:val="00F034BC"/>
    <w:rsid w:val="00F047A7"/>
    <w:rsid w:val="00F04992"/>
    <w:rsid w:val="00F04DE3"/>
    <w:rsid w:val="00F055C5"/>
    <w:rsid w:val="00F060CF"/>
    <w:rsid w:val="00F061F4"/>
    <w:rsid w:val="00F07090"/>
    <w:rsid w:val="00F07544"/>
    <w:rsid w:val="00F1061B"/>
    <w:rsid w:val="00F110AE"/>
    <w:rsid w:val="00F119E4"/>
    <w:rsid w:val="00F1222F"/>
    <w:rsid w:val="00F12954"/>
    <w:rsid w:val="00F12ED3"/>
    <w:rsid w:val="00F12F1B"/>
    <w:rsid w:val="00F1402B"/>
    <w:rsid w:val="00F158B2"/>
    <w:rsid w:val="00F15A65"/>
    <w:rsid w:val="00F1754B"/>
    <w:rsid w:val="00F212DE"/>
    <w:rsid w:val="00F2138F"/>
    <w:rsid w:val="00F2161D"/>
    <w:rsid w:val="00F21709"/>
    <w:rsid w:val="00F22A12"/>
    <w:rsid w:val="00F22AB8"/>
    <w:rsid w:val="00F22B03"/>
    <w:rsid w:val="00F22F39"/>
    <w:rsid w:val="00F232E5"/>
    <w:rsid w:val="00F23AB0"/>
    <w:rsid w:val="00F248A5"/>
    <w:rsid w:val="00F24E08"/>
    <w:rsid w:val="00F254B6"/>
    <w:rsid w:val="00F255EA"/>
    <w:rsid w:val="00F30EA3"/>
    <w:rsid w:val="00F319A8"/>
    <w:rsid w:val="00F319E8"/>
    <w:rsid w:val="00F32028"/>
    <w:rsid w:val="00F32B63"/>
    <w:rsid w:val="00F3381F"/>
    <w:rsid w:val="00F33EFF"/>
    <w:rsid w:val="00F34CDC"/>
    <w:rsid w:val="00F35E55"/>
    <w:rsid w:val="00F36A59"/>
    <w:rsid w:val="00F36AD8"/>
    <w:rsid w:val="00F36E93"/>
    <w:rsid w:val="00F36ED1"/>
    <w:rsid w:val="00F379F1"/>
    <w:rsid w:val="00F37CD3"/>
    <w:rsid w:val="00F4024B"/>
    <w:rsid w:val="00F4066B"/>
    <w:rsid w:val="00F406AB"/>
    <w:rsid w:val="00F40EAC"/>
    <w:rsid w:val="00F40F8A"/>
    <w:rsid w:val="00F40FFB"/>
    <w:rsid w:val="00F41219"/>
    <w:rsid w:val="00F41579"/>
    <w:rsid w:val="00F41A2D"/>
    <w:rsid w:val="00F41CDF"/>
    <w:rsid w:val="00F41DF7"/>
    <w:rsid w:val="00F41E27"/>
    <w:rsid w:val="00F42B1F"/>
    <w:rsid w:val="00F430C5"/>
    <w:rsid w:val="00F4321F"/>
    <w:rsid w:val="00F43F26"/>
    <w:rsid w:val="00F44360"/>
    <w:rsid w:val="00F451EF"/>
    <w:rsid w:val="00F45A3C"/>
    <w:rsid w:val="00F45CA6"/>
    <w:rsid w:val="00F45EFE"/>
    <w:rsid w:val="00F4616A"/>
    <w:rsid w:val="00F46C90"/>
    <w:rsid w:val="00F46E3E"/>
    <w:rsid w:val="00F473C6"/>
    <w:rsid w:val="00F47CE1"/>
    <w:rsid w:val="00F50E5B"/>
    <w:rsid w:val="00F50FE3"/>
    <w:rsid w:val="00F510BE"/>
    <w:rsid w:val="00F5186A"/>
    <w:rsid w:val="00F51ED9"/>
    <w:rsid w:val="00F5203E"/>
    <w:rsid w:val="00F526DA"/>
    <w:rsid w:val="00F52E46"/>
    <w:rsid w:val="00F535EA"/>
    <w:rsid w:val="00F5390F"/>
    <w:rsid w:val="00F53D6D"/>
    <w:rsid w:val="00F53DB7"/>
    <w:rsid w:val="00F557E0"/>
    <w:rsid w:val="00F55C50"/>
    <w:rsid w:val="00F55CEE"/>
    <w:rsid w:val="00F56087"/>
    <w:rsid w:val="00F57878"/>
    <w:rsid w:val="00F57AC4"/>
    <w:rsid w:val="00F600AD"/>
    <w:rsid w:val="00F600B5"/>
    <w:rsid w:val="00F6088E"/>
    <w:rsid w:val="00F610E6"/>
    <w:rsid w:val="00F61E55"/>
    <w:rsid w:val="00F6230E"/>
    <w:rsid w:val="00F6231F"/>
    <w:rsid w:val="00F62376"/>
    <w:rsid w:val="00F626E5"/>
    <w:rsid w:val="00F63321"/>
    <w:rsid w:val="00F63338"/>
    <w:rsid w:val="00F64578"/>
    <w:rsid w:val="00F64F67"/>
    <w:rsid w:val="00F65287"/>
    <w:rsid w:val="00F6535D"/>
    <w:rsid w:val="00F65464"/>
    <w:rsid w:val="00F6554F"/>
    <w:rsid w:val="00F655D5"/>
    <w:rsid w:val="00F6613E"/>
    <w:rsid w:val="00F662D2"/>
    <w:rsid w:val="00F665A9"/>
    <w:rsid w:val="00F666EE"/>
    <w:rsid w:val="00F66CA5"/>
    <w:rsid w:val="00F67BEB"/>
    <w:rsid w:val="00F67DF3"/>
    <w:rsid w:val="00F70656"/>
    <w:rsid w:val="00F706C3"/>
    <w:rsid w:val="00F70FE3"/>
    <w:rsid w:val="00F72056"/>
    <w:rsid w:val="00F724C6"/>
    <w:rsid w:val="00F72635"/>
    <w:rsid w:val="00F73021"/>
    <w:rsid w:val="00F73BE9"/>
    <w:rsid w:val="00F73C75"/>
    <w:rsid w:val="00F7458F"/>
    <w:rsid w:val="00F74A36"/>
    <w:rsid w:val="00F74A63"/>
    <w:rsid w:val="00F7603E"/>
    <w:rsid w:val="00F76A35"/>
    <w:rsid w:val="00F771B5"/>
    <w:rsid w:val="00F777E7"/>
    <w:rsid w:val="00F8030B"/>
    <w:rsid w:val="00F81D51"/>
    <w:rsid w:val="00F837B4"/>
    <w:rsid w:val="00F83934"/>
    <w:rsid w:val="00F83C86"/>
    <w:rsid w:val="00F8401F"/>
    <w:rsid w:val="00F84EA2"/>
    <w:rsid w:val="00F84F27"/>
    <w:rsid w:val="00F8553A"/>
    <w:rsid w:val="00F8598F"/>
    <w:rsid w:val="00F85B0C"/>
    <w:rsid w:val="00F86224"/>
    <w:rsid w:val="00F876E9"/>
    <w:rsid w:val="00F877D4"/>
    <w:rsid w:val="00F902AC"/>
    <w:rsid w:val="00F91693"/>
    <w:rsid w:val="00F9177F"/>
    <w:rsid w:val="00F9197C"/>
    <w:rsid w:val="00F91FC9"/>
    <w:rsid w:val="00F92487"/>
    <w:rsid w:val="00F92767"/>
    <w:rsid w:val="00F92B88"/>
    <w:rsid w:val="00F93DD2"/>
    <w:rsid w:val="00F93FBC"/>
    <w:rsid w:val="00F943E7"/>
    <w:rsid w:val="00F95D54"/>
    <w:rsid w:val="00F96961"/>
    <w:rsid w:val="00F96AB5"/>
    <w:rsid w:val="00F9715A"/>
    <w:rsid w:val="00FA026E"/>
    <w:rsid w:val="00FA0414"/>
    <w:rsid w:val="00FA0943"/>
    <w:rsid w:val="00FA09E7"/>
    <w:rsid w:val="00FA0E70"/>
    <w:rsid w:val="00FA11DA"/>
    <w:rsid w:val="00FA16B0"/>
    <w:rsid w:val="00FA17F2"/>
    <w:rsid w:val="00FA1D17"/>
    <w:rsid w:val="00FA21D8"/>
    <w:rsid w:val="00FA226F"/>
    <w:rsid w:val="00FA236C"/>
    <w:rsid w:val="00FA3FCA"/>
    <w:rsid w:val="00FA4862"/>
    <w:rsid w:val="00FA60A9"/>
    <w:rsid w:val="00FA622B"/>
    <w:rsid w:val="00FA68DC"/>
    <w:rsid w:val="00FA6A0B"/>
    <w:rsid w:val="00FA6EB9"/>
    <w:rsid w:val="00FA78D1"/>
    <w:rsid w:val="00FA7F41"/>
    <w:rsid w:val="00FB0223"/>
    <w:rsid w:val="00FB0A91"/>
    <w:rsid w:val="00FB0D57"/>
    <w:rsid w:val="00FB0EAE"/>
    <w:rsid w:val="00FB1288"/>
    <w:rsid w:val="00FB1D7E"/>
    <w:rsid w:val="00FB2081"/>
    <w:rsid w:val="00FB26F6"/>
    <w:rsid w:val="00FB357B"/>
    <w:rsid w:val="00FB3A2A"/>
    <w:rsid w:val="00FB3C92"/>
    <w:rsid w:val="00FB3D1A"/>
    <w:rsid w:val="00FB435E"/>
    <w:rsid w:val="00FB456A"/>
    <w:rsid w:val="00FB484B"/>
    <w:rsid w:val="00FB497B"/>
    <w:rsid w:val="00FB4BB0"/>
    <w:rsid w:val="00FB514E"/>
    <w:rsid w:val="00FB54EC"/>
    <w:rsid w:val="00FB5879"/>
    <w:rsid w:val="00FB61FE"/>
    <w:rsid w:val="00FB64C1"/>
    <w:rsid w:val="00FB7001"/>
    <w:rsid w:val="00FC1242"/>
    <w:rsid w:val="00FC1580"/>
    <w:rsid w:val="00FC161A"/>
    <w:rsid w:val="00FC18E5"/>
    <w:rsid w:val="00FC2AF4"/>
    <w:rsid w:val="00FC2C71"/>
    <w:rsid w:val="00FC3D4A"/>
    <w:rsid w:val="00FC4770"/>
    <w:rsid w:val="00FC4AB8"/>
    <w:rsid w:val="00FC5A1B"/>
    <w:rsid w:val="00FC5BAB"/>
    <w:rsid w:val="00FC6DD4"/>
    <w:rsid w:val="00FC74BF"/>
    <w:rsid w:val="00FC759D"/>
    <w:rsid w:val="00FC7B14"/>
    <w:rsid w:val="00FC7B7E"/>
    <w:rsid w:val="00FD0433"/>
    <w:rsid w:val="00FD0EC9"/>
    <w:rsid w:val="00FD13A1"/>
    <w:rsid w:val="00FD2D80"/>
    <w:rsid w:val="00FD2E7D"/>
    <w:rsid w:val="00FD3B74"/>
    <w:rsid w:val="00FD3E79"/>
    <w:rsid w:val="00FD469F"/>
    <w:rsid w:val="00FD4B00"/>
    <w:rsid w:val="00FD50F8"/>
    <w:rsid w:val="00FD53FA"/>
    <w:rsid w:val="00FD575B"/>
    <w:rsid w:val="00FD5E72"/>
    <w:rsid w:val="00FD624E"/>
    <w:rsid w:val="00FD6404"/>
    <w:rsid w:val="00FD6AD6"/>
    <w:rsid w:val="00FD6F65"/>
    <w:rsid w:val="00FD7ACF"/>
    <w:rsid w:val="00FE08AC"/>
    <w:rsid w:val="00FE1CC1"/>
    <w:rsid w:val="00FE2129"/>
    <w:rsid w:val="00FE31AC"/>
    <w:rsid w:val="00FE372D"/>
    <w:rsid w:val="00FE3B93"/>
    <w:rsid w:val="00FE3EA7"/>
    <w:rsid w:val="00FE4A9A"/>
    <w:rsid w:val="00FE4BA3"/>
    <w:rsid w:val="00FE7AE5"/>
    <w:rsid w:val="00FE7DEF"/>
    <w:rsid w:val="00FF1194"/>
    <w:rsid w:val="00FF286B"/>
    <w:rsid w:val="00FF5701"/>
    <w:rsid w:val="00FF782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0D3B88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kern w:val="24"/>
        <w:sz w:val="24"/>
        <w:szCs w:val="24"/>
        <w:lang w:val="en-US" w:eastAsia="en-US" w:bidi="en-US"/>
      </w:rPr>
    </w:rPrDefault>
    <w:pPrDefault>
      <w:pPr>
        <w:spacing w:before="240" w:after="120"/>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9C6EC8"/>
  </w:style>
  <w:style w:type="paragraph" w:styleId="Heading1">
    <w:name w:val="heading 1"/>
    <w:aliases w:val="h1"/>
    <w:basedOn w:val="Normal"/>
    <w:link w:val="Heading1Char"/>
    <w:uiPriority w:val="9"/>
    <w:semiHidden/>
    <w:qFormat/>
    <w:rsid w:val="00D03B88"/>
    <w:pPr>
      <w:keepNext/>
      <w:keepLines/>
      <w:spacing w:after="0"/>
      <w:outlineLvl w:val="0"/>
    </w:pPr>
    <w:rPr>
      <w:rFonts w:eastAsiaTheme="majorEastAsia" w:cstheme="majorBidi"/>
      <w:b/>
      <w:bCs/>
      <w:sz w:val="28"/>
      <w:szCs w:val="28"/>
      <w:lang w:bidi="ar-SA"/>
    </w:rPr>
  </w:style>
  <w:style w:type="paragraph" w:styleId="Heading2">
    <w:name w:val="heading 2"/>
    <w:aliases w:val="h2"/>
    <w:basedOn w:val="Normal"/>
    <w:link w:val="Heading2Char"/>
    <w:uiPriority w:val="9"/>
    <w:semiHidden/>
    <w:qFormat/>
    <w:rsid w:val="008210BE"/>
    <w:pPr>
      <w:keepNext/>
      <w:keepLines/>
      <w:spacing w:before="200" w:after="0"/>
      <w:outlineLvl w:val="1"/>
    </w:pPr>
    <w:rPr>
      <w:rFonts w:eastAsiaTheme="majorEastAsia" w:cstheme="majorBidi"/>
      <w:b/>
      <w:bCs/>
      <w:szCs w:val="26"/>
      <w:lang w:bidi="ar-SA"/>
    </w:rPr>
  </w:style>
  <w:style w:type="paragraph" w:styleId="Heading3">
    <w:name w:val="heading 3"/>
    <w:aliases w:val="h3"/>
    <w:basedOn w:val="Normal"/>
    <w:link w:val="Heading3Char"/>
    <w:semiHidden/>
    <w:qFormat/>
    <w:rsid w:val="008210BE"/>
    <w:pPr>
      <w:keepNext/>
      <w:keepLines/>
      <w:spacing w:before="200" w:after="0"/>
      <w:outlineLvl w:val="2"/>
    </w:pPr>
    <w:rPr>
      <w:rFonts w:eastAsiaTheme="majorEastAsia" w:cstheme="majorBidi"/>
      <w:b/>
      <w:bCs/>
      <w:lang w:bidi="ar-SA"/>
    </w:rPr>
  </w:style>
  <w:style w:type="paragraph" w:styleId="Heading4">
    <w:name w:val="heading 4"/>
    <w:aliases w:val="h4"/>
    <w:basedOn w:val="Normal"/>
    <w:link w:val="Heading4Char"/>
    <w:semiHidden/>
    <w:qFormat/>
    <w:rsid w:val="008210BE"/>
    <w:pPr>
      <w:keepNext/>
      <w:keepLines/>
      <w:spacing w:before="200" w:after="0"/>
      <w:outlineLvl w:val="3"/>
    </w:pPr>
    <w:rPr>
      <w:rFonts w:eastAsiaTheme="majorEastAsia" w:cstheme="majorBidi"/>
      <w:b/>
      <w:bCs/>
      <w:i/>
      <w:iCs/>
      <w:lang w:bidi="ar-SA"/>
    </w:rPr>
  </w:style>
  <w:style w:type="paragraph" w:styleId="Heading5">
    <w:name w:val="heading 5"/>
    <w:aliases w:val="h5"/>
    <w:basedOn w:val="Normal"/>
    <w:link w:val="Heading5Char"/>
    <w:semiHidden/>
    <w:qFormat/>
    <w:rsid w:val="008210BE"/>
    <w:pPr>
      <w:keepNext/>
      <w:keepLines/>
      <w:spacing w:before="200" w:after="0"/>
      <w:outlineLvl w:val="4"/>
    </w:pPr>
    <w:rPr>
      <w:rFonts w:eastAsiaTheme="majorEastAsia" w:cstheme="majorBidi"/>
      <w:lang w:bidi="ar-SA"/>
    </w:rPr>
  </w:style>
  <w:style w:type="paragraph" w:styleId="Heading6">
    <w:name w:val="heading 6"/>
    <w:aliases w:val="h6"/>
    <w:basedOn w:val="Normal"/>
    <w:link w:val="Heading6Char"/>
    <w:semiHidden/>
    <w:qFormat/>
    <w:rsid w:val="008210BE"/>
    <w:pPr>
      <w:keepNext/>
      <w:keepLines/>
      <w:spacing w:before="200" w:after="0"/>
      <w:outlineLvl w:val="5"/>
    </w:pPr>
    <w:rPr>
      <w:rFonts w:eastAsiaTheme="majorEastAsia" w:cstheme="majorBidi"/>
      <w:i/>
      <w:iCs/>
      <w:lang w:bidi="ar-SA"/>
    </w:rPr>
  </w:style>
  <w:style w:type="paragraph" w:styleId="Heading7">
    <w:name w:val="heading 7"/>
    <w:aliases w:val="h7"/>
    <w:basedOn w:val="Normal"/>
    <w:link w:val="Heading7Char"/>
    <w:semiHidden/>
    <w:qFormat/>
    <w:rsid w:val="008210BE"/>
    <w:pPr>
      <w:keepNext/>
      <w:keepLines/>
      <w:spacing w:before="200" w:after="0"/>
      <w:outlineLvl w:val="6"/>
    </w:pPr>
    <w:rPr>
      <w:rFonts w:eastAsiaTheme="majorEastAsia" w:cstheme="majorBidi"/>
      <w:i/>
      <w:iCs/>
      <w:lang w:bidi="ar-SA"/>
    </w:rPr>
  </w:style>
  <w:style w:type="paragraph" w:styleId="Heading8">
    <w:name w:val="heading 8"/>
    <w:aliases w:val="h8"/>
    <w:basedOn w:val="Normal"/>
    <w:link w:val="Heading8Char"/>
    <w:semiHidden/>
    <w:qFormat/>
    <w:rsid w:val="008210BE"/>
    <w:pPr>
      <w:keepNext/>
      <w:keepLines/>
      <w:spacing w:before="200" w:after="0"/>
      <w:outlineLvl w:val="7"/>
    </w:pPr>
    <w:rPr>
      <w:rFonts w:eastAsiaTheme="majorEastAsia" w:cstheme="majorBidi"/>
      <w:szCs w:val="20"/>
      <w:lang w:bidi="ar-SA"/>
    </w:rPr>
  </w:style>
  <w:style w:type="paragraph" w:styleId="Heading9">
    <w:name w:val="heading 9"/>
    <w:aliases w:val="h9"/>
    <w:basedOn w:val="Normal"/>
    <w:link w:val="Heading9Char"/>
    <w:semiHidden/>
    <w:qFormat/>
    <w:rsid w:val="008210BE"/>
    <w:pPr>
      <w:keepNext/>
      <w:keepLines/>
      <w:spacing w:before="200" w:after="0"/>
      <w:outlineLvl w:val="8"/>
    </w:pPr>
    <w:rPr>
      <w:rFonts w:eastAsiaTheme="majorEastAsia" w:cstheme="majorBidi"/>
      <w:i/>
      <w:iCs/>
      <w:szCs w:val="20"/>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
    <w:semiHidden/>
    <w:rsid w:val="00881721"/>
    <w:rPr>
      <w:rFonts w:eastAsiaTheme="majorEastAsia" w:cstheme="majorBidi"/>
      <w:b/>
      <w:bCs/>
      <w:sz w:val="28"/>
      <w:szCs w:val="28"/>
      <w:lang w:bidi="ar-SA"/>
    </w:rPr>
  </w:style>
  <w:style w:type="character" w:customStyle="1" w:styleId="Heading2Char">
    <w:name w:val="Heading 2 Char"/>
    <w:aliases w:val="h2 Char"/>
    <w:basedOn w:val="DefaultParagraphFont"/>
    <w:link w:val="Heading2"/>
    <w:uiPriority w:val="9"/>
    <w:semiHidden/>
    <w:rsid w:val="00881721"/>
    <w:rPr>
      <w:rFonts w:eastAsiaTheme="majorEastAsia" w:cstheme="majorBidi"/>
      <w:b/>
      <w:bCs/>
      <w:szCs w:val="26"/>
      <w:lang w:bidi="ar-SA"/>
    </w:rPr>
  </w:style>
  <w:style w:type="character" w:customStyle="1" w:styleId="Heading3Char">
    <w:name w:val="Heading 3 Char"/>
    <w:aliases w:val="h3 Char"/>
    <w:basedOn w:val="DefaultParagraphFont"/>
    <w:link w:val="Heading3"/>
    <w:semiHidden/>
    <w:rsid w:val="000E1CF7"/>
    <w:rPr>
      <w:rFonts w:eastAsiaTheme="majorEastAsia" w:cstheme="majorBidi"/>
      <w:b/>
      <w:bCs/>
      <w:lang w:bidi="ar-SA"/>
    </w:rPr>
  </w:style>
  <w:style w:type="character" w:customStyle="1" w:styleId="Heading4Char">
    <w:name w:val="Heading 4 Char"/>
    <w:aliases w:val="h4 Char"/>
    <w:basedOn w:val="DefaultParagraphFont"/>
    <w:link w:val="Heading4"/>
    <w:semiHidden/>
    <w:rsid w:val="000E1CF7"/>
    <w:rPr>
      <w:rFonts w:eastAsiaTheme="majorEastAsia" w:cstheme="majorBidi"/>
      <w:b/>
      <w:bCs/>
      <w:i/>
      <w:iCs/>
      <w:lang w:bidi="ar-SA"/>
    </w:rPr>
  </w:style>
  <w:style w:type="character" w:customStyle="1" w:styleId="Heading5Char">
    <w:name w:val="Heading 5 Char"/>
    <w:aliases w:val="h5 Char"/>
    <w:basedOn w:val="DefaultParagraphFont"/>
    <w:link w:val="Heading5"/>
    <w:semiHidden/>
    <w:rsid w:val="000E1CF7"/>
    <w:rPr>
      <w:rFonts w:eastAsiaTheme="majorEastAsia" w:cstheme="majorBidi"/>
      <w:lang w:bidi="ar-SA"/>
    </w:rPr>
  </w:style>
  <w:style w:type="character" w:customStyle="1" w:styleId="Heading6Char">
    <w:name w:val="Heading 6 Char"/>
    <w:aliases w:val="h6 Char"/>
    <w:basedOn w:val="DefaultParagraphFont"/>
    <w:link w:val="Heading6"/>
    <w:semiHidden/>
    <w:rsid w:val="000E1CF7"/>
    <w:rPr>
      <w:rFonts w:eastAsiaTheme="majorEastAsia" w:cstheme="majorBidi"/>
      <w:i/>
      <w:iCs/>
      <w:lang w:bidi="ar-SA"/>
    </w:rPr>
  </w:style>
  <w:style w:type="character" w:customStyle="1" w:styleId="Heading7Char">
    <w:name w:val="Heading 7 Char"/>
    <w:aliases w:val="h7 Char"/>
    <w:basedOn w:val="DefaultParagraphFont"/>
    <w:link w:val="Heading7"/>
    <w:semiHidden/>
    <w:rsid w:val="000E1CF7"/>
    <w:rPr>
      <w:rFonts w:eastAsiaTheme="majorEastAsia" w:cstheme="majorBidi"/>
      <w:i/>
      <w:iCs/>
      <w:lang w:bidi="ar-SA"/>
    </w:rPr>
  </w:style>
  <w:style w:type="character" w:customStyle="1" w:styleId="Heading8Char">
    <w:name w:val="Heading 8 Char"/>
    <w:aliases w:val="h8 Char"/>
    <w:basedOn w:val="DefaultParagraphFont"/>
    <w:link w:val="Heading8"/>
    <w:semiHidden/>
    <w:rsid w:val="000E1CF7"/>
    <w:rPr>
      <w:rFonts w:eastAsiaTheme="majorEastAsia" w:cstheme="majorBidi"/>
      <w:szCs w:val="20"/>
      <w:lang w:bidi="ar-SA"/>
    </w:rPr>
  </w:style>
  <w:style w:type="character" w:customStyle="1" w:styleId="Heading9Char">
    <w:name w:val="Heading 9 Char"/>
    <w:aliases w:val="h9 Char"/>
    <w:basedOn w:val="DefaultParagraphFont"/>
    <w:link w:val="Heading9"/>
    <w:semiHidden/>
    <w:rsid w:val="000E1CF7"/>
    <w:rPr>
      <w:rFonts w:eastAsiaTheme="majorEastAsia" w:cstheme="majorBidi"/>
      <w:i/>
      <w:iCs/>
      <w:szCs w:val="20"/>
      <w:lang w:bidi="ar-SA"/>
    </w:rPr>
  </w:style>
  <w:style w:type="paragraph" w:styleId="MacroText">
    <w:name w:val="macro"/>
    <w:link w:val="MacroTextChar"/>
    <w:uiPriority w:val="99"/>
    <w:semiHidden/>
    <w:unhideWhenUsed/>
    <w:rsid w:val="00163542"/>
    <w:pPr>
      <w:tabs>
        <w:tab w:val="left" w:pos="480"/>
        <w:tab w:val="left" w:pos="960"/>
        <w:tab w:val="left" w:pos="1440"/>
        <w:tab w:val="left" w:pos="1920"/>
        <w:tab w:val="left" w:pos="2400"/>
        <w:tab w:val="left" w:pos="2880"/>
        <w:tab w:val="left" w:pos="3360"/>
        <w:tab w:val="left" w:pos="3840"/>
        <w:tab w:val="left" w:pos="4320"/>
      </w:tabs>
      <w:spacing w:after="0"/>
    </w:pPr>
    <w:rPr>
      <w:rFonts w:ascii="Courier New" w:hAnsi="Courier New" w:cs="Courier New"/>
      <w:sz w:val="20"/>
      <w:szCs w:val="20"/>
    </w:rPr>
  </w:style>
  <w:style w:type="character" w:customStyle="1" w:styleId="MacroTextChar">
    <w:name w:val="Macro Text Char"/>
    <w:basedOn w:val="DefaultParagraphFont"/>
    <w:link w:val="MacroText"/>
    <w:uiPriority w:val="99"/>
    <w:semiHidden/>
    <w:rsid w:val="00F52E46"/>
    <w:rPr>
      <w:rFonts w:ascii="Courier New" w:hAnsi="Courier New" w:cs="Courier New"/>
      <w:kern w:val="24"/>
      <w:sz w:val="20"/>
      <w:szCs w:val="20"/>
    </w:rPr>
  </w:style>
  <w:style w:type="paragraph" w:styleId="NoSpacing">
    <w:name w:val="No Spacing"/>
    <w:uiPriority w:val="1"/>
    <w:semiHidden/>
    <w:qFormat/>
    <w:rsid w:val="005759EF"/>
    <w:pPr>
      <w:spacing w:after="0"/>
    </w:pPr>
  </w:style>
  <w:style w:type="paragraph" w:styleId="NormalIndent">
    <w:name w:val="Normal Indent"/>
    <w:basedOn w:val="Normal"/>
    <w:uiPriority w:val="99"/>
    <w:semiHidden/>
    <w:unhideWhenUsed/>
    <w:rsid w:val="008210BE"/>
    <w:pPr>
      <w:ind w:left="720"/>
    </w:pPr>
  </w:style>
  <w:style w:type="table" w:styleId="TableList1">
    <w:name w:val="Table List 1"/>
    <w:basedOn w:val="TableNormal"/>
    <w:uiPriority w:val="99"/>
    <w:rsid w:val="00163542"/>
    <w:pPr>
      <w:spacing w:after="0"/>
    </w:pPr>
    <w:rPr>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9B5DFB"/>
    <w:pPr>
      <w:spacing w:after="0"/>
    </w:pPr>
  </w:style>
  <w:style w:type="paragraph" w:styleId="BodyText">
    <w:name w:val="Body Text"/>
    <w:aliases w:val="BT,Body Text (Text of Statute),bt"/>
    <w:basedOn w:val="Normal"/>
    <w:link w:val="BodyTextChar"/>
    <w:semiHidden/>
    <w:rsid w:val="00A61FAA"/>
    <w:rPr>
      <w:rFonts w:eastAsia="Times New Roman"/>
      <w:lang w:bidi="ar-SA"/>
    </w:rPr>
  </w:style>
  <w:style w:type="character" w:customStyle="1" w:styleId="BodyTextChar">
    <w:name w:val="Body Text Char"/>
    <w:aliases w:val="BT Char,Body Text (Text of Statute) Char,bt Char"/>
    <w:basedOn w:val="DefaultParagraphFont"/>
    <w:link w:val="BodyText"/>
    <w:semiHidden/>
    <w:rsid w:val="000E1CF7"/>
    <w:rPr>
      <w:rFonts w:eastAsia="Times New Roman"/>
      <w:lang w:bidi="ar-SA"/>
    </w:rPr>
  </w:style>
  <w:style w:type="character" w:styleId="CommentReference">
    <w:name w:val="annotation reference"/>
    <w:basedOn w:val="DefaultParagraphFont"/>
    <w:uiPriority w:val="99"/>
    <w:semiHidden/>
    <w:rsid w:val="00A61FAA"/>
    <w:rPr>
      <w:sz w:val="16"/>
      <w:szCs w:val="16"/>
    </w:rPr>
  </w:style>
  <w:style w:type="paragraph" w:styleId="CommentText">
    <w:name w:val="annotation text"/>
    <w:basedOn w:val="Normal"/>
    <w:link w:val="CommentTextChar"/>
    <w:uiPriority w:val="99"/>
    <w:rsid w:val="00A61FAA"/>
    <w:pPr>
      <w:spacing w:after="0"/>
    </w:pPr>
    <w:rPr>
      <w:rFonts w:eastAsia="Times New Roman"/>
      <w:sz w:val="20"/>
      <w:szCs w:val="20"/>
      <w:lang w:bidi="ar-SA"/>
    </w:rPr>
  </w:style>
  <w:style w:type="character" w:customStyle="1" w:styleId="CommentTextChar">
    <w:name w:val="Comment Text Char"/>
    <w:basedOn w:val="DefaultParagraphFont"/>
    <w:link w:val="CommentText"/>
    <w:uiPriority w:val="99"/>
    <w:rsid w:val="000E1CF7"/>
    <w:rPr>
      <w:rFonts w:eastAsia="Times New Roman"/>
      <w:sz w:val="20"/>
      <w:szCs w:val="20"/>
      <w:lang w:bidi="ar-SA"/>
    </w:rPr>
  </w:style>
  <w:style w:type="character" w:styleId="FootnoteReference">
    <w:name w:val="footnote reference"/>
    <w:basedOn w:val="DefaultParagraphFont"/>
    <w:rsid w:val="00311088"/>
    <w:rPr>
      <w:vertAlign w:val="superscript"/>
    </w:rPr>
  </w:style>
  <w:style w:type="paragraph" w:styleId="FootnoteText">
    <w:name w:val="footnote text"/>
    <w:basedOn w:val="Normal"/>
    <w:link w:val="FootnoteTextChar"/>
    <w:rsid w:val="005B7A19"/>
    <w:pPr>
      <w:spacing w:before="60" w:after="60"/>
      <w:ind w:firstLine="720"/>
      <w:contextualSpacing/>
    </w:pPr>
    <w:rPr>
      <w:rFonts w:eastAsia="Times New Roman"/>
      <w:kern w:val="0"/>
      <w:sz w:val="20"/>
      <w:szCs w:val="20"/>
      <w:lang w:bidi="ar-SA"/>
    </w:rPr>
  </w:style>
  <w:style w:type="character" w:customStyle="1" w:styleId="FootnoteTextChar">
    <w:name w:val="Footnote Text Char"/>
    <w:basedOn w:val="DefaultParagraphFont"/>
    <w:link w:val="FootnoteText"/>
    <w:uiPriority w:val="99"/>
    <w:rsid w:val="005B7A19"/>
    <w:rPr>
      <w:rFonts w:eastAsia="Times New Roman"/>
      <w:kern w:val="0"/>
      <w:sz w:val="20"/>
      <w:szCs w:val="20"/>
      <w:lang w:bidi="ar-SA"/>
    </w:rPr>
  </w:style>
  <w:style w:type="character" w:styleId="Hyperlink">
    <w:name w:val="Hyperlink"/>
    <w:basedOn w:val="DefaultParagraphFont"/>
    <w:uiPriority w:val="99"/>
    <w:rsid w:val="00A61FAA"/>
    <w:rPr>
      <w:color w:val="0000FF"/>
      <w:u w:val="single"/>
    </w:rPr>
  </w:style>
  <w:style w:type="paragraph" w:styleId="BalloonText">
    <w:name w:val="Balloon Text"/>
    <w:basedOn w:val="Normal"/>
    <w:link w:val="BalloonTextChar"/>
    <w:uiPriority w:val="99"/>
    <w:semiHidden/>
    <w:rsid w:val="00A61FAA"/>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E1CF7"/>
    <w:rPr>
      <w:rFonts w:ascii="Tahoma" w:hAnsi="Tahoma" w:cs="Tahoma"/>
      <w:sz w:val="16"/>
      <w:szCs w:val="16"/>
    </w:rPr>
  </w:style>
  <w:style w:type="paragraph" w:customStyle="1" w:styleId="BChapterName">
    <w:name w:val="BChapter_Name"/>
    <w:basedOn w:val="Normal"/>
    <w:link w:val="BChapterNameChar"/>
    <w:qFormat/>
    <w:rsid w:val="00FA11DA"/>
    <w:pPr>
      <w:jc w:val="center"/>
      <w:outlineLvl w:val="0"/>
    </w:pPr>
    <w:rPr>
      <w:b/>
      <w:sz w:val="28"/>
      <w:szCs w:val="28"/>
    </w:rPr>
  </w:style>
  <w:style w:type="character" w:customStyle="1" w:styleId="BChapterNameChar">
    <w:name w:val="BChapter_Name Char"/>
    <w:basedOn w:val="DefaultParagraphFont"/>
    <w:link w:val="BChapterName"/>
    <w:rsid w:val="00FA11DA"/>
    <w:rPr>
      <w:b/>
      <w:sz w:val="28"/>
      <w:szCs w:val="28"/>
    </w:rPr>
  </w:style>
  <w:style w:type="paragraph" w:customStyle="1" w:styleId="BHead1">
    <w:name w:val="BHead1"/>
    <w:next w:val="BNormal"/>
    <w:link w:val="BHead1Char"/>
    <w:qFormat/>
    <w:rsid w:val="00EB638D"/>
    <w:pPr>
      <w:outlineLvl w:val="0"/>
    </w:pPr>
    <w:rPr>
      <w:rFonts w:eastAsiaTheme="majorEastAsia" w:cstheme="majorBidi"/>
      <w:b/>
      <w:bCs/>
      <w:kern w:val="0"/>
      <w:sz w:val="28"/>
      <w:szCs w:val="28"/>
      <w:lang w:eastAsia="ja-JP" w:bidi="ar-SA"/>
    </w:rPr>
  </w:style>
  <w:style w:type="character" w:customStyle="1" w:styleId="BHead1Char">
    <w:name w:val="BHead1 Char"/>
    <w:basedOn w:val="Heading1Char"/>
    <w:link w:val="BHead1"/>
    <w:rsid w:val="00EB638D"/>
    <w:rPr>
      <w:rFonts w:eastAsiaTheme="majorEastAsia" w:cstheme="majorBidi"/>
      <w:b/>
      <w:bCs/>
      <w:kern w:val="0"/>
      <w:sz w:val="28"/>
      <w:szCs w:val="28"/>
      <w:lang w:eastAsia="ja-JP" w:bidi="ar-SA"/>
    </w:rPr>
  </w:style>
  <w:style w:type="paragraph" w:customStyle="1" w:styleId="BNormal">
    <w:name w:val="BNormal"/>
    <w:link w:val="BNormalChar"/>
    <w:qFormat/>
    <w:rsid w:val="0090141E"/>
    <w:pPr>
      <w:spacing w:before="120" w:after="0"/>
    </w:pPr>
    <w:rPr>
      <w:rFonts w:eastAsia="Times New Roman"/>
      <w:kern w:val="0"/>
      <w:lang w:bidi="ar-SA"/>
    </w:rPr>
  </w:style>
  <w:style w:type="character" w:customStyle="1" w:styleId="BNormalChar">
    <w:name w:val="BNormal Char"/>
    <w:basedOn w:val="DefaultParagraphFont"/>
    <w:link w:val="BNormal"/>
    <w:rsid w:val="0090141E"/>
    <w:rPr>
      <w:rFonts w:eastAsia="Times New Roman"/>
      <w:kern w:val="0"/>
      <w:lang w:bidi="ar-SA"/>
    </w:rPr>
  </w:style>
  <w:style w:type="paragraph" w:customStyle="1" w:styleId="BQuotelong">
    <w:name w:val="BQuote_long"/>
    <w:basedOn w:val="BNormal"/>
    <w:link w:val="BQuotelongChar"/>
    <w:qFormat/>
    <w:rsid w:val="00A06BF9"/>
    <w:pPr>
      <w:ind w:left="1080" w:right="720"/>
    </w:pPr>
  </w:style>
  <w:style w:type="character" w:customStyle="1" w:styleId="BQuotelongChar">
    <w:name w:val="BQuote_long Char"/>
    <w:basedOn w:val="BNormalChar"/>
    <w:link w:val="BQuotelong"/>
    <w:rsid w:val="00A06BF9"/>
    <w:rPr>
      <w:rFonts w:eastAsia="Times New Roman"/>
      <w:kern w:val="0"/>
      <w:lang w:bidi="ar-SA"/>
    </w:rPr>
  </w:style>
  <w:style w:type="paragraph" w:customStyle="1" w:styleId="BHead2">
    <w:name w:val="BHead2"/>
    <w:next w:val="BNormal"/>
    <w:link w:val="BHead2Char"/>
    <w:qFormat/>
    <w:rsid w:val="00EB638D"/>
    <w:pPr>
      <w:outlineLvl w:val="1"/>
    </w:pPr>
    <w:rPr>
      <w:rFonts w:eastAsiaTheme="majorEastAsia" w:cstheme="majorBidi"/>
      <w:b/>
      <w:bCs/>
      <w:i/>
      <w:color w:val="000000" w:themeColor="text1"/>
      <w:kern w:val="0"/>
      <w:szCs w:val="26"/>
      <w:lang w:bidi="ar-SA"/>
    </w:rPr>
  </w:style>
  <w:style w:type="character" w:customStyle="1" w:styleId="BHead2Char">
    <w:name w:val="BHead2 Char"/>
    <w:basedOn w:val="BNormalChar"/>
    <w:link w:val="BHead2"/>
    <w:rsid w:val="00EB638D"/>
    <w:rPr>
      <w:rFonts w:eastAsiaTheme="majorEastAsia" w:cstheme="majorBidi"/>
      <w:b/>
      <w:bCs/>
      <w:i/>
      <w:color w:val="000000" w:themeColor="text1"/>
      <w:kern w:val="0"/>
      <w:szCs w:val="26"/>
      <w:lang w:bidi="ar-SA"/>
    </w:rPr>
  </w:style>
  <w:style w:type="paragraph" w:customStyle="1" w:styleId="BListitembul">
    <w:name w:val="BList_item_bul"/>
    <w:basedOn w:val="Normal"/>
    <w:link w:val="BListitembulChar"/>
    <w:qFormat/>
    <w:rsid w:val="008717E4"/>
    <w:pPr>
      <w:numPr>
        <w:numId w:val="25"/>
      </w:numPr>
      <w:spacing w:before="0" w:after="0"/>
      <w:ind w:left="1080"/>
      <w:contextualSpacing/>
    </w:pPr>
    <w:rPr>
      <w:rFonts w:eastAsia="Times New Roman"/>
      <w:kern w:val="0"/>
      <w:lang w:bidi="ar-SA"/>
    </w:rPr>
  </w:style>
  <w:style w:type="character" w:customStyle="1" w:styleId="BListitembulChar">
    <w:name w:val="BList_item_bul Char"/>
    <w:basedOn w:val="DefaultParagraphFont"/>
    <w:link w:val="BListitembul"/>
    <w:rsid w:val="008717E4"/>
    <w:rPr>
      <w:rFonts w:eastAsia="Times New Roman"/>
      <w:kern w:val="0"/>
      <w:lang w:bidi="ar-SA"/>
    </w:rPr>
  </w:style>
  <w:style w:type="paragraph" w:customStyle="1" w:styleId="BHead3">
    <w:name w:val="BHead3"/>
    <w:next w:val="BNormal"/>
    <w:link w:val="BHead3Char"/>
    <w:qFormat/>
    <w:rsid w:val="00EB638D"/>
    <w:pPr>
      <w:ind w:left="720"/>
      <w:outlineLvl w:val="2"/>
    </w:pPr>
    <w:rPr>
      <w:rFonts w:eastAsiaTheme="majorEastAsia" w:cstheme="majorBidi"/>
      <w:bCs/>
      <w:i/>
      <w:kern w:val="0"/>
      <w:lang w:eastAsia="zh-CN" w:bidi="ar-SA"/>
    </w:rPr>
  </w:style>
  <w:style w:type="character" w:customStyle="1" w:styleId="BHead3Char">
    <w:name w:val="BHead3 Char"/>
    <w:basedOn w:val="DefaultParagraphFont"/>
    <w:link w:val="BHead3"/>
    <w:rsid w:val="00EB638D"/>
    <w:rPr>
      <w:rFonts w:eastAsiaTheme="majorEastAsia" w:cstheme="majorBidi"/>
      <w:bCs/>
      <w:i/>
      <w:kern w:val="0"/>
      <w:lang w:eastAsia="zh-CN" w:bidi="ar-SA"/>
    </w:rPr>
  </w:style>
  <w:style w:type="character" w:customStyle="1" w:styleId="PListitemChar">
    <w:name w:val="PList_item Char"/>
    <w:basedOn w:val="DefaultParagraphFont"/>
    <w:semiHidden/>
    <w:rsid w:val="00134E05"/>
  </w:style>
  <w:style w:type="paragraph" w:customStyle="1" w:styleId="BCommentpara">
    <w:name w:val="BComment_para"/>
    <w:basedOn w:val="Normal"/>
    <w:next w:val="BNormal"/>
    <w:link w:val="BCommentparaChar"/>
    <w:qFormat/>
    <w:rsid w:val="002F68F8"/>
    <w:pPr>
      <w:spacing w:before="100" w:beforeAutospacing="1"/>
      <w:ind w:left="720"/>
    </w:pPr>
  </w:style>
  <w:style w:type="character" w:customStyle="1" w:styleId="BCommentparaChar">
    <w:name w:val="BComment_para Char"/>
    <w:basedOn w:val="DefaultParagraphFont"/>
    <w:link w:val="BCommentpara"/>
    <w:rsid w:val="007E29E2"/>
  </w:style>
  <w:style w:type="character" w:customStyle="1" w:styleId="BCommenthead">
    <w:name w:val="BComment_head"/>
    <w:basedOn w:val="DefaultParagraphFont"/>
    <w:uiPriority w:val="1"/>
    <w:qFormat/>
    <w:rsid w:val="004A493A"/>
    <w:rPr>
      <w:b/>
    </w:rPr>
  </w:style>
  <w:style w:type="paragraph" w:customStyle="1" w:styleId="BExamplepara">
    <w:name w:val="BExample_para"/>
    <w:basedOn w:val="Normal"/>
    <w:next w:val="BNormal"/>
    <w:link w:val="BExampleparaChar"/>
    <w:qFormat/>
    <w:rsid w:val="00D56F5B"/>
    <w:pPr>
      <w:ind w:left="720"/>
      <w:jc w:val="both"/>
    </w:pPr>
  </w:style>
  <w:style w:type="character" w:customStyle="1" w:styleId="BExampleparaChar">
    <w:name w:val="BExample_para Char"/>
    <w:basedOn w:val="DefaultParagraphFont"/>
    <w:link w:val="BExamplepara"/>
    <w:rsid w:val="007E29E2"/>
  </w:style>
  <w:style w:type="character" w:customStyle="1" w:styleId="BExamplehead">
    <w:name w:val="BExample_head"/>
    <w:basedOn w:val="BExampleparaChar"/>
    <w:uiPriority w:val="1"/>
    <w:qFormat/>
    <w:rsid w:val="00E35D3F"/>
    <w:rPr>
      <w:rFonts w:eastAsia="Times New Roman"/>
      <w:b/>
      <w:kern w:val="0"/>
      <w:lang w:bidi="ar-SA"/>
    </w:rPr>
  </w:style>
  <w:style w:type="paragraph" w:customStyle="1" w:styleId="BListitemnum">
    <w:name w:val="BList_item_num"/>
    <w:basedOn w:val="BListitembul"/>
    <w:link w:val="BListitemnumChar"/>
    <w:qFormat/>
    <w:rsid w:val="00937CBF"/>
    <w:pPr>
      <w:numPr>
        <w:numId w:val="1"/>
      </w:numPr>
      <w:ind w:left="1080"/>
    </w:pPr>
  </w:style>
  <w:style w:type="character" w:customStyle="1" w:styleId="BListitemnumChar">
    <w:name w:val="BList_item_num Char"/>
    <w:basedOn w:val="BListitembulChar"/>
    <w:link w:val="BListitemnum"/>
    <w:rsid w:val="00937CBF"/>
    <w:rPr>
      <w:rFonts w:eastAsia="Times New Roman"/>
      <w:kern w:val="0"/>
      <w:lang w:bidi="ar-SA"/>
    </w:rPr>
  </w:style>
  <w:style w:type="character" w:customStyle="1" w:styleId="BCasenameshort">
    <w:name w:val="BCasename_short"/>
    <w:basedOn w:val="BCasenamefull"/>
    <w:uiPriority w:val="1"/>
    <w:qFormat/>
    <w:rsid w:val="00630797"/>
    <w:rPr>
      <w:rFonts w:eastAsia="Times New Roman"/>
      <w:i/>
      <w:color w:val="00B050"/>
      <w:kern w:val="0"/>
      <w:lang w:bidi="ar-SA"/>
    </w:rPr>
  </w:style>
  <w:style w:type="character" w:customStyle="1" w:styleId="BCasenamefull">
    <w:name w:val="BCasename_full"/>
    <w:uiPriority w:val="1"/>
    <w:qFormat/>
    <w:rsid w:val="003930D7"/>
    <w:rPr>
      <w:rFonts w:eastAsia="Times New Roman"/>
      <w:i/>
      <w:color w:val="00B050"/>
      <w:kern w:val="0"/>
      <w:lang w:bidi="ar-SA"/>
    </w:rPr>
  </w:style>
  <w:style w:type="paragraph" w:customStyle="1" w:styleId="BHead4">
    <w:name w:val="BHead4"/>
    <w:next w:val="BNormal"/>
    <w:link w:val="BHead4Char"/>
    <w:qFormat/>
    <w:rsid w:val="00EB638D"/>
    <w:pPr>
      <w:ind w:left="720"/>
      <w:outlineLvl w:val="3"/>
    </w:pPr>
    <w:rPr>
      <w:rFonts w:eastAsiaTheme="majorEastAsia" w:cstheme="majorBidi"/>
      <w:bCs/>
      <w:i/>
      <w:iCs/>
      <w:kern w:val="0"/>
      <w:lang w:bidi="ar-SA"/>
    </w:rPr>
  </w:style>
  <w:style w:type="character" w:customStyle="1" w:styleId="BHead4Char">
    <w:name w:val="BHead4 Char"/>
    <w:basedOn w:val="BNormalChar"/>
    <w:link w:val="BHead4"/>
    <w:rsid w:val="00EB638D"/>
    <w:rPr>
      <w:rFonts w:eastAsiaTheme="majorEastAsia" w:cstheme="majorBidi"/>
      <w:bCs/>
      <w:i/>
      <w:iCs/>
      <w:kern w:val="0"/>
      <w:lang w:bidi="ar-SA"/>
    </w:rPr>
  </w:style>
  <w:style w:type="paragraph" w:customStyle="1" w:styleId="BHead5">
    <w:name w:val="BHead5"/>
    <w:next w:val="BNormal"/>
    <w:link w:val="BHead5Char"/>
    <w:qFormat/>
    <w:rsid w:val="00F57AC4"/>
    <w:pPr>
      <w:ind w:left="720"/>
      <w:outlineLvl w:val="4"/>
    </w:pPr>
    <w:rPr>
      <w:rFonts w:eastAsia="Times New Roman"/>
      <w:kern w:val="0"/>
      <w:lang w:bidi="ar-SA"/>
    </w:rPr>
  </w:style>
  <w:style w:type="character" w:customStyle="1" w:styleId="BHead5Char">
    <w:name w:val="BHead5 Char"/>
    <w:basedOn w:val="BNormalChar"/>
    <w:link w:val="BHead5"/>
    <w:rsid w:val="00F57AC4"/>
    <w:rPr>
      <w:rFonts w:eastAsia="Times New Roman"/>
      <w:kern w:val="0"/>
      <w:lang w:bidi="ar-SA"/>
    </w:rPr>
  </w:style>
  <w:style w:type="character" w:customStyle="1" w:styleId="BOnlyinprint">
    <w:name w:val="BOnly_in_print"/>
    <w:basedOn w:val="BNormalChar"/>
    <w:uiPriority w:val="1"/>
    <w:qFormat/>
    <w:rsid w:val="00F30EA3"/>
    <w:rPr>
      <w:rFonts w:eastAsia="Times New Roman"/>
      <w:color w:val="0070C0"/>
      <w:kern w:val="0"/>
      <w:lang w:bidi="ar-SA"/>
    </w:rPr>
  </w:style>
  <w:style w:type="character" w:customStyle="1" w:styleId="BURL">
    <w:name w:val="BURL"/>
    <w:basedOn w:val="DefaultParagraphFont"/>
    <w:uiPriority w:val="1"/>
    <w:qFormat/>
    <w:rsid w:val="003126D4"/>
    <w:rPr>
      <w:color w:val="000000" w:themeColor="text1"/>
      <w:u w:val="wave" w:color="365F91" w:themeColor="accent1" w:themeShade="BF"/>
    </w:rPr>
  </w:style>
  <w:style w:type="paragraph" w:customStyle="1" w:styleId="BObservpara">
    <w:name w:val="BObserv_para"/>
    <w:basedOn w:val="BExamplepara"/>
    <w:link w:val="BObservparaChar"/>
    <w:rsid w:val="005555D7"/>
  </w:style>
  <w:style w:type="character" w:customStyle="1" w:styleId="BObservparaChar">
    <w:name w:val="BObserv_para Char"/>
    <w:basedOn w:val="BExampleparaChar"/>
    <w:link w:val="BObservpara"/>
    <w:rsid w:val="002B59C0"/>
    <w:rPr>
      <w:rFonts w:eastAsia="Times New Roman"/>
      <w:kern w:val="0"/>
      <w:lang w:bidi="ar-SA"/>
    </w:rPr>
  </w:style>
  <w:style w:type="paragraph" w:customStyle="1" w:styleId="BCaseExpara">
    <w:name w:val="BCase_Ex_para"/>
    <w:basedOn w:val="BQuotelong"/>
    <w:qFormat/>
    <w:rsid w:val="00823709"/>
  </w:style>
  <w:style w:type="character" w:customStyle="1" w:styleId="BCaseExhead">
    <w:name w:val="BCase_Ex_head"/>
    <w:basedOn w:val="DefaultParagraphFont"/>
    <w:uiPriority w:val="1"/>
    <w:qFormat/>
    <w:rsid w:val="00BA4FE1"/>
    <w:rPr>
      <w:b/>
      <w:bCs/>
    </w:rPr>
  </w:style>
  <w:style w:type="paragraph" w:customStyle="1" w:styleId="BPracTippara">
    <w:name w:val="BPrac_Tip_para"/>
    <w:basedOn w:val="BCaseExpara"/>
    <w:rsid w:val="00BA4FE1"/>
  </w:style>
  <w:style w:type="character" w:customStyle="1" w:styleId="BPracTiphead">
    <w:name w:val="BPrac_Tip_head"/>
    <w:basedOn w:val="DefaultParagraphFont"/>
    <w:uiPriority w:val="1"/>
    <w:rsid w:val="00BA4FE1"/>
    <w:rPr>
      <w:b/>
    </w:rPr>
  </w:style>
  <w:style w:type="character" w:styleId="PlaceholderText">
    <w:name w:val="Placeholder Text"/>
    <w:basedOn w:val="DefaultParagraphFont"/>
    <w:uiPriority w:val="99"/>
    <w:semiHidden/>
    <w:rsid w:val="00E80F36"/>
    <w:rPr>
      <w:color w:val="808080"/>
    </w:rPr>
  </w:style>
  <w:style w:type="paragraph" w:customStyle="1" w:styleId="BHiddenText">
    <w:name w:val="BHiddenText"/>
    <w:basedOn w:val="Normal"/>
    <w:link w:val="BHiddenTextChar"/>
    <w:unhideWhenUsed/>
    <w:qFormat/>
    <w:rsid w:val="0060307E"/>
    <w:pPr>
      <w:tabs>
        <w:tab w:val="left" w:pos="0"/>
      </w:tabs>
      <w:autoSpaceDE w:val="0"/>
      <w:autoSpaceDN w:val="0"/>
      <w:adjustRightInd w:val="0"/>
    </w:pPr>
    <w:rPr>
      <w:rFonts w:ascii="Courier New" w:hAnsi="Courier New" w:cs="Courier New"/>
      <w:vanish/>
      <w:sz w:val="22"/>
      <w:szCs w:val="22"/>
    </w:rPr>
  </w:style>
  <w:style w:type="character" w:customStyle="1" w:styleId="BHiddenTextChar">
    <w:name w:val="BHiddenText Char"/>
    <w:basedOn w:val="DefaultParagraphFont"/>
    <w:link w:val="BHiddenText"/>
    <w:rsid w:val="000F250C"/>
    <w:rPr>
      <w:rFonts w:ascii="Courier New" w:hAnsi="Courier New" w:cs="Courier New"/>
      <w:vanish/>
      <w:sz w:val="22"/>
      <w:szCs w:val="22"/>
    </w:rPr>
  </w:style>
  <w:style w:type="paragraph" w:styleId="DocumentMap">
    <w:name w:val="Document Map"/>
    <w:basedOn w:val="Normal"/>
    <w:link w:val="DocumentMapChar"/>
    <w:uiPriority w:val="99"/>
    <w:semiHidden/>
    <w:unhideWhenUsed/>
    <w:rsid w:val="00E7674B"/>
    <w:pPr>
      <w:spacing w:after="0"/>
    </w:pPr>
    <w:rPr>
      <w:rFonts w:ascii="Tahoma" w:hAnsi="Tahoma" w:cs="Tahoma"/>
      <w:sz w:val="16"/>
      <w:szCs w:val="16"/>
    </w:rPr>
  </w:style>
  <w:style w:type="character" w:customStyle="1" w:styleId="DocumentMapChar">
    <w:name w:val="Document Map Char"/>
    <w:basedOn w:val="DefaultParagraphFont"/>
    <w:link w:val="DocumentMap"/>
    <w:uiPriority w:val="99"/>
    <w:semiHidden/>
    <w:rsid w:val="00E7674B"/>
    <w:rPr>
      <w:rFonts w:ascii="Tahoma" w:hAnsi="Tahoma" w:cs="Tahoma"/>
      <w:sz w:val="16"/>
      <w:szCs w:val="16"/>
    </w:rPr>
  </w:style>
  <w:style w:type="character" w:customStyle="1" w:styleId="BNotehead">
    <w:name w:val="BNote_head"/>
    <w:basedOn w:val="DefaultParagraphFont"/>
    <w:uiPriority w:val="1"/>
    <w:qFormat/>
    <w:rsid w:val="003663BF"/>
  </w:style>
  <w:style w:type="table" w:customStyle="1" w:styleId="LightList-Accent11">
    <w:name w:val="Light List - Accent 11"/>
    <w:basedOn w:val="TableNormal"/>
    <w:uiPriority w:val="61"/>
    <w:rsid w:val="00D64BB5"/>
    <w:pPr>
      <w:spacing w:after="0"/>
    </w:pPr>
    <w:rPr>
      <w:rFonts w:asciiTheme="minorHAnsi" w:hAnsiTheme="minorHAnsi" w:cstheme="minorBidi"/>
      <w:kern w:val="0"/>
      <w:sz w:val="22"/>
      <w:szCs w:val="22"/>
      <w:lang w:bidi="ar-S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ColorfulList-Accent5">
    <w:name w:val="Colorful List Accent 5"/>
    <w:basedOn w:val="TableNormal"/>
    <w:uiPriority w:val="72"/>
    <w:rsid w:val="00D64BB5"/>
    <w:pPr>
      <w:spacing w:after="0"/>
    </w:pPr>
    <w:rPr>
      <w:rFonts w:asciiTheme="minorHAnsi" w:hAnsiTheme="minorHAnsi" w:cstheme="minorBidi"/>
      <w:color w:val="000000" w:themeColor="text1"/>
      <w:kern w:val="0"/>
      <w:sz w:val="22"/>
      <w:szCs w:val="22"/>
      <w:lang w:bidi="ar-SA"/>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paragraph" w:customStyle="1" w:styleId="BNotepara">
    <w:name w:val="BNote_para"/>
    <w:basedOn w:val="BObservpara"/>
    <w:link w:val="BNoteparaChar"/>
    <w:qFormat/>
    <w:rsid w:val="002B59C0"/>
    <w:pPr>
      <w:spacing w:before="0"/>
    </w:pPr>
  </w:style>
  <w:style w:type="character" w:customStyle="1" w:styleId="BNoteparaChar">
    <w:name w:val="BNote_para Char"/>
    <w:basedOn w:val="BObservparaChar"/>
    <w:link w:val="BNotepara"/>
    <w:rsid w:val="002B59C0"/>
    <w:rPr>
      <w:rFonts w:eastAsia="Times New Roman"/>
      <w:kern w:val="0"/>
      <w:lang w:bidi="ar-SA"/>
    </w:rPr>
  </w:style>
  <w:style w:type="character" w:customStyle="1" w:styleId="BObservhead">
    <w:name w:val="BObserv_head"/>
    <w:basedOn w:val="DefaultParagraphFont"/>
    <w:uiPriority w:val="1"/>
    <w:qFormat/>
    <w:rsid w:val="002B59C0"/>
    <w:rPr>
      <w:b/>
    </w:rPr>
  </w:style>
  <w:style w:type="paragraph" w:customStyle="1" w:styleId="BUnitStart">
    <w:name w:val="BUnitStart"/>
    <w:basedOn w:val="BNormal"/>
    <w:link w:val="BUnitStartChar"/>
    <w:unhideWhenUsed/>
    <w:qFormat/>
    <w:rsid w:val="002B59C0"/>
    <w:rPr>
      <w:rFonts w:ascii="Courier New" w:hAnsi="Courier New"/>
      <w:vanish/>
      <w:sz w:val="20"/>
    </w:rPr>
  </w:style>
  <w:style w:type="character" w:customStyle="1" w:styleId="BUnitStartChar">
    <w:name w:val="BUnitStart Char"/>
    <w:basedOn w:val="BNormalChar"/>
    <w:link w:val="BUnitStart"/>
    <w:rsid w:val="00CA1C2C"/>
    <w:rPr>
      <w:rFonts w:ascii="Courier New" w:eastAsia="Times New Roman" w:hAnsi="Courier New"/>
      <w:vanish/>
      <w:kern w:val="0"/>
      <w:sz w:val="20"/>
      <w:lang w:bidi="ar-SA"/>
    </w:rPr>
  </w:style>
  <w:style w:type="paragraph" w:customStyle="1" w:styleId="BHeadtable">
    <w:name w:val="BHead_table"/>
    <w:basedOn w:val="Normal"/>
    <w:link w:val="BHeadtableChar"/>
    <w:qFormat/>
    <w:rsid w:val="00994780"/>
    <w:pPr>
      <w:jc w:val="center"/>
    </w:pPr>
    <w:rPr>
      <w:b/>
    </w:rPr>
  </w:style>
  <w:style w:type="character" w:customStyle="1" w:styleId="BHeadtableChar">
    <w:name w:val="BHead_table Char"/>
    <w:basedOn w:val="DefaultParagraphFont"/>
    <w:link w:val="BHeadtable"/>
    <w:rsid w:val="007E29E2"/>
    <w:rPr>
      <w:b/>
    </w:rPr>
  </w:style>
  <w:style w:type="paragraph" w:customStyle="1" w:styleId="BNormaltable">
    <w:name w:val="BNormal_table"/>
    <w:basedOn w:val="BNormal"/>
    <w:link w:val="BNormaltableChar"/>
    <w:qFormat/>
    <w:rsid w:val="00B35906"/>
    <w:pPr>
      <w:spacing w:before="0"/>
    </w:pPr>
    <w:rPr>
      <w:sz w:val="20"/>
      <w:szCs w:val="20"/>
    </w:rPr>
  </w:style>
  <w:style w:type="character" w:customStyle="1" w:styleId="BNormaltableChar">
    <w:name w:val="BNormal_table Char"/>
    <w:basedOn w:val="BNormalChar"/>
    <w:link w:val="BNormaltable"/>
    <w:rsid w:val="00B35906"/>
    <w:rPr>
      <w:rFonts w:eastAsia="Times New Roman"/>
      <w:kern w:val="0"/>
      <w:sz w:val="20"/>
      <w:szCs w:val="20"/>
      <w:lang w:bidi="ar-SA"/>
    </w:rPr>
  </w:style>
  <w:style w:type="paragraph" w:customStyle="1" w:styleId="BNormaltablebold">
    <w:name w:val="BNormal_table_bold"/>
    <w:basedOn w:val="BNormaltable"/>
    <w:link w:val="BNormaltableboldChar"/>
    <w:qFormat/>
    <w:rsid w:val="00B35906"/>
    <w:rPr>
      <w:b/>
    </w:rPr>
  </w:style>
  <w:style w:type="character" w:customStyle="1" w:styleId="BNormaltableboldChar">
    <w:name w:val="BNormal_table_bold Char"/>
    <w:basedOn w:val="BNormaltableChar"/>
    <w:link w:val="BNormaltablebold"/>
    <w:rsid w:val="00B35906"/>
    <w:rPr>
      <w:rFonts w:eastAsia="Times New Roman"/>
      <w:b/>
      <w:kern w:val="0"/>
      <w:sz w:val="20"/>
      <w:szCs w:val="20"/>
      <w:lang w:bidi="ar-SA"/>
    </w:rPr>
  </w:style>
  <w:style w:type="character" w:customStyle="1" w:styleId="FootnoteNumber">
    <w:name w:val="Footnote Number"/>
    <w:semiHidden/>
    <w:rsid w:val="00BA3A17"/>
    <w:rPr>
      <w:b/>
      <w:color w:val="800080"/>
      <w:position w:val="6"/>
      <w:sz w:val="20"/>
    </w:rPr>
  </w:style>
  <w:style w:type="paragraph" w:styleId="Header">
    <w:name w:val="header"/>
    <w:basedOn w:val="Normal"/>
    <w:link w:val="HeaderChar"/>
    <w:uiPriority w:val="99"/>
    <w:semiHidden/>
    <w:qFormat/>
    <w:rsid w:val="00BA3A17"/>
    <w:pPr>
      <w:tabs>
        <w:tab w:val="center" w:pos="4680"/>
        <w:tab w:val="right" w:pos="9360"/>
      </w:tabs>
      <w:spacing w:before="0" w:after="0"/>
    </w:pPr>
    <w:rPr>
      <w:rFonts w:cstheme="minorBidi"/>
      <w:kern w:val="0"/>
      <w:lang w:bidi="ar-SA"/>
    </w:rPr>
  </w:style>
  <w:style w:type="character" w:customStyle="1" w:styleId="HeaderChar">
    <w:name w:val="Header Char"/>
    <w:basedOn w:val="DefaultParagraphFont"/>
    <w:link w:val="Header"/>
    <w:uiPriority w:val="99"/>
    <w:semiHidden/>
    <w:rsid w:val="00881721"/>
    <w:rPr>
      <w:rFonts w:cstheme="minorBidi"/>
      <w:kern w:val="0"/>
      <w:lang w:bidi="ar-SA"/>
    </w:rPr>
  </w:style>
  <w:style w:type="paragraph" w:styleId="Footer">
    <w:name w:val="footer"/>
    <w:basedOn w:val="Normal"/>
    <w:link w:val="FooterChar"/>
    <w:uiPriority w:val="99"/>
    <w:semiHidden/>
    <w:rsid w:val="00BA3A17"/>
    <w:pPr>
      <w:tabs>
        <w:tab w:val="center" w:pos="4680"/>
        <w:tab w:val="right" w:pos="9360"/>
      </w:tabs>
      <w:spacing w:before="0" w:after="0"/>
    </w:pPr>
    <w:rPr>
      <w:rFonts w:cstheme="minorBidi"/>
      <w:kern w:val="0"/>
      <w:lang w:bidi="ar-SA"/>
    </w:rPr>
  </w:style>
  <w:style w:type="character" w:customStyle="1" w:styleId="FooterChar">
    <w:name w:val="Footer Char"/>
    <w:basedOn w:val="DefaultParagraphFont"/>
    <w:link w:val="Footer"/>
    <w:uiPriority w:val="99"/>
    <w:semiHidden/>
    <w:rsid w:val="00881721"/>
    <w:rPr>
      <w:rFonts w:cstheme="minorBidi"/>
      <w:kern w:val="0"/>
      <w:lang w:bidi="ar-SA"/>
    </w:rPr>
  </w:style>
  <w:style w:type="paragraph" w:styleId="TOC1">
    <w:name w:val="toc 1"/>
    <w:basedOn w:val="Normal"/>
    <w:next w:val="Normal"/>
    <w:autoRedefine/>
    <w:uiPriority w:val="39"/>
    <w:semiHidden/>
    <w:rsid w:val="00BA3A17"/>
    <w:pPr>
      <w:spacing w:before="0" w:after="0"/>
      <w:ind w:right="720"/>
    </w:pPr>
    <w:rPr>
      <w:kern w:val="0"/>
      <w:lang w:bidi="ar-SA"/>
    </w:rPr>
  </w:style>
  <w:style w:type="paragraph" w:styleId="EnvelopeAddress">
    <w:name w:val="envelope address"/>
    <w:basedOn w:val="Normal"/>
    <w:uiPriority w:val="99"/>
    <w:semiHidden/>
    <w:unhideWhenUsed/>
    <w:rsid w:val="00BA3A17"/>
    <w:pPr>
      <w:framePr w:w="7920" w:h="1980" w:hRule="exact" w:hSpace="180" w:wrap="auto" w:hAnchor="page" w:xAlign="center" w:yAlign="bottom"/>
      <w:spacing w:before="0" w:after="0"/>
      <w:ind w:left="2880"/>
    </w:pPr>
    <w:rPr>
      <w:rFonts w:eastAsiaTheme="majorEastAsia" w:cstheme="majorBidi"/>
      <w:kern w:val="0"/>
      <w:lang w:bidi="ar-SA"/>
    </w:rPr>
  </w:style>
  <w:style w:type="paragraph" w:styleId="Index1">
    <w:name w:val="index 1"/>
    <w:basedOn w:val="Normal"/>
    <w:next w:val="Normal"/>
    <w:autoRedefine/>
    <w:uiPriority w:val="99"/>
    <w:semiHidden/>
    <w:unhideWhenUsed/>
    <w:rsid w:val="00BA3A17"/>
    <w:pPr>
      <w:spacing w:before="0" w:after="0"/>
      <w:ind w:left="240" w:hanging="240"/>
    </w:pPr>
    <w:rPr>
      <w:rFonts w:cstheme="minorBidi"/>
      <w:kern w:val="0"/>
      <w:lang w:bidi="ar-SA"/>
    </w:rPr>
  </w:style>
  <w:style w:type="character" w:customStyle="1" w:styleId="MessageHeaderChar">
    <w:name w:val="Message Header Char"/>
    <w:basedOn w:val="DefaultParagraphFont"/>
    <w:link w:val="MessageHeader"/>
    <w:uiPriority w:val="99"/>
    <w:semiHidden/>
    <w:rsid w:val="00BA3A17"/>
    <w:rPr>
      <w:rFonts w:eastAsiaTheme="majorEastAsia" w:cstheme="majorBidi"/>
      <w:kern w:val="0"/>
      <w:shd w:val="pct20" w:color="auto" w:fill="auto"/>
      <w:lang w:bidi="ar-SA"/>
    </w:rPr>
  </w:style>
  <w:style w:type="paragraph" w:styleId="MessageHeader">
    <w:name w:val="Message Header"/>
    <w:basedOn w:val="Normal"/>
    <w:link w:val="MessageHeaderChar"/>
    <w:uiPriority w:val="99"/>
    <w:semiHidden/>
    <w:unhideWhenUsed/>
    <w:rsid w:val="00BA3A17"/>
    <w:pPr>
      <w:pBdr>
        <w:top w:val="single" w:sz="6" w:space="1" w:color="auto"/>
        <w:left w:val="single" w:sz="6" w:space="1" w:color="auto"/>
        <w:bottom w:val="single" w:sz="6" w:space="1" w:color="auto"/>
        <w:right w:val="single" w:sz="6" w:space="1" w:color="auto"/>
      </w:pBdr>
      <w:shd w:val="pct20" w:color="auto" w:fill="auto"/>
      <w:spacing w:before="0" w:after="0"/>
      <w:ind w:left="1080" w:hanging="1080"/>
    </w:pPr>
    <w:rPr>
      <w:rFonts w:eastAsiaTheme="majorEastAsia" w:cstheme="majorBidi"/>
      <w:kern w:val="0"/>
      <w:lang w:bidi="ar-SA"/>
    </w:rPr>
  </w:style>
  <w:style w:type="paragraph" w:customStyle="1" w:styleId="TOCPage">
    <w:name w:val="TOC Page"/>
    <w:basedOn w:val="Normal"/>
    <w:next w:val="TOC1"/>
    <w:link w:val="TOCPageChar"/>
    <w:semiHidden/>
    <w:rsid w:val="00BA3A17"/>
    <w:pPr>
      <w:spacing w:after="0"/>
      <w:jc w:val="right"/>
    </w:pPr>
    <w:rPr>
      <w:rFonts w:cstheme="minorBidi"/>
      <w:kern w:val="0"/>
      <w:sz w:val="20"/>
      <w:u w:val="single"/>
      <w:lang w:bidi="ar-SA"/>
    </w:rPr>
  </w:style>
  <w:style w:type="character" w:customStyle="1" w:styleId="TOCPageChar">
    <w:name w:val="TOC Page Char"/>
    <w:basedOn w:val="DefaultParagraphFont"/>
    <w:link w:val="TOCPage"/>
    <w:semiHidden/>
    <w:rsid w:val="00134E05"/>
    <w:rPr>
      <w:sz w:val="20"/>
      <w:u w:val="single"/>
    </w:rPr>
  </w:style>
  <w:style w:type="character" w:customStyle="1" w:styleId="EndnoteTextChar">
    <w:name w:val="Endnote Text Char"/>
    <w:basedOn w:val="DefaultParagraphFont"/>
    <w:link w:val="EndnoteText"/>
    <w:uiPriority w:val="99"/>
    <w:semiHidden/>
    <w:rsid w:val="000E1CF7"/>
    <w:rPr>
      <w:rFonts w:cstheme="minorBidi"/>
      <w:kern w:val="0"/>
      <w:sz w:val="20"/>
      <w:szCs w:val="20"/>
      <w:lang w:bidi="ar-SA"/>
    </w:rPr>
  </w:style>
  <w:style w:type="paragraph" w:styleId="EndnoteText">
    <w:name w:val="endnote text"/>
    <w:basedOn w:val="Normal"/>
    <w:link w:val="EndnoteTextChar"/>
    <w:uiPriority w:val="99"/>
    <w:semiHidden/>
    <w:rsid w:val="00BA3A17"/>
    <w:pPr>
      <w:spacing w:before="0" w:after="0"/>
    </w:pPr>
    <w:rPr>
      <w:rFonts w:cstheme="minorBidi"/>
      <w:kern w:val="0"/>
      <w:sz w:val="20"/>
      <w:szCs w:val="20"/>
      <w:lang w:bidi="ar-SA"/>
    </w:rPr>
  </w:style>
  <w:style w:type="paragraph" w:styleId="List">
    <w:name w:val="List"/>
    <w:basedOn w:val="Normal"/>
    <w:uiPriority w:val="99"/>
    <w:semiHidden/>
    <w:unhideWhenUsed/>
    <w:rsid w:val="00BA3A17"/>
    <w:pPr>
      <w:spacing w:before="0" w:after="0"/>
      <w:ind w:left="360" w:hanging="360"/>
      <w:contextualSpacing/>
    </w:pPr>
    <w:rPr>
      <w:rFonts w:cstheme="minorBidi"/>
      <w:kern w:val="0"/>
      <w:lang w:bidi="ar-SA"/>
    </w:rPr>
  </w:style>
  <w:style w:type="character" w:customStyle="1" w:styleId="ClosingChar">
    <w:name w:val="Closing Char"/>
    <w:basedOn w:val="DefaultParagraphFont"/>
    <w:link w:val="Closing"/>
    <w:uiPriority w:val="99"/>
    <w:semiHidden/>
    <w:rsid w:val="00BA3A17"/>
    <w:rPr>
      <w:rFonts w:cstheme="minorBidi"/>
      <w:kern w:val="0"/>
      <w:lang w:bidi="ar-SA"/>
    </w:rPr>
  </w:style>
  <w:style w:type="paragraph" w:styleId="Closing">
    <w:name w:val="Closing"/>
    <w:basedOn w:val="Normal"/>
    <w:link w:val="ClosingChar"/>
    <w:uiPriority w:val="99"/>
    <w:semiHidden/>
    <w:unhideWhenUsed/>
    <w:rsid w:val="00BA3A17"/>
    <w:pPr>
      <w:spacing w:before="0" w:after="0"/>
      <w:ind w:left="4320"/>
    </w:pPr>
    <w:rPr>
      <w:rFonts w:cstheme="minorBidi"/>
      <w:kern w:val="0"/>
      <w:lang w:bidi="ar-SA"/>
    </w:rPr>
  </w:style>
  <w:style w:type="character" w:customStyle="1" w:styleId="BodyTextIndentChar">
    <w:name w:val="Body Text Indent Char"/>
    <w:basedOn w:val="DefaultParagraphFont"/>
    <w:link w:val="BodyTextIndent"/>
    <w:semiHidden/>
    <w:rsid w:val="000E1CF7"/>
    <w:rPr>
      <w:rFonts w:cstheme="minorBidi"/>
      <w:kern w:val="0"/>
      <w:lang w:bidi="ar-SA"/>
    </w:rPr>
  </w:style>
  <w:style w:type="paragraph" w:styleId="BodyTextIndent">
    <w:name w:val="Body Text Indent"/>
    <w:basedOn w:val="Normal"/>
    <w:link w:val="BodyTextIndentChar"/>
    <w:semiHidden/>
    <w:rsid w:val="00BA3A17"/>
    <w:pPr>
      <w:spacing w:before="0"/>
      <w:ind w:left="360"/>
    </w:pPr>
    <w:rPr>
      <w:rFonts w:cstheme="minorBidi"/>
      <w:kern w:val="0"/>
      <w:lang w:bidi="ar-SA"/>
    </w:rPr>
  </w:style>
  <w:style w:type="character" w:customStyle="1" w:styleId="SalutationChar">
    <w:name w:val="Salutation Char"/>
    <w:basedOn w:val="DefaultParagraphFont"/>
    <w:link w:val="Salutation"/>
    <w:uiPriority w:val="99"/>
    <w:semiHidden/>
    <w:rsid w:val="00BA3A17"/>
    <w:rPr>
      <w:rFonts w:cstheme="minorBidi"/>
      <w:kern w:val="0"/>
      <w:lang w:bidi="ar-SA"/>
    </w:rPr>
  </w:style>
  <w:style w:type="paragraph" w:styleId="Salutation">
    <w:name w:val="Salutation"/>
    <w:basedOn w:val="Normal"/>
    <w:next w:val="Normal"/>
    <w:link w:val="SalutationChar"/>
    <w:uiPriority w:val="99"/>
    <w:semiHidden/>
    <w:unhideWhenUsed/>
    <w:rsid w:val="00BA3A17"/>
    <w:pPr>
      <w:spacing w:before="0" w:after="0"/>
    </w:pPr>
    <w:rPr>
      <w:rFonts w:cstheme="minorBidi"/>
      <w:kern w:val="0"/>
      <w:lang w:bidi="ar-SA"/>
    </w:rPr>
  </w:style>
  <w:style w:type="character" w:customStyle="1" w:styleId="DateChar">
    <w:name w:val="Date Char"/>
    <w:basedOn w:val="DefaultParagraphFont"/>
    <w:link w:val="Date"/>
    <w:uiPriority w:val="99"/>
    <w:semiHidden/>
    <w:rsid w:val="00BA3A17"/>
    <w:rPr>
      <w:rFonts w:cstheme="minorBidi"/>
      <w:kern w:val="0"/>
      <w:lang w:bidi="ar-SA"/>
    </w:rPr>
  </w:style>
  <w:style w:type="paragraph" w:styleId="Date">
    <w:name w:val="Date"/>
    <w:basedOn w:val="Normal"/>
    <w:next w:val="Normal"/>
    <w:link w:val="DateChar"/>
    <w:uiPriority w:val="99"/>
    <w:semiHidden/>
    <w:unhideWhenUsed/>
    <w:rsid w:val="00BA3A17"/>
    <w:pPr>
      <w:spacing w:before="0" w:after="0"/>
    </w:pPr>
    <w:rPr>
      <w:rFonts w:cstheme="minorBidi"/>
      <w:kern w:val="0"/>
      <w:lang w:bidi="ar-SA"/>
    </w:rPr>
  </w:style>
  <w:style w:type="character" w:customStyle="1" w:styleId="BodyTextFirstIndentChar">
    <w:name w:val="Body Text First Indent Char"/>
    <w:aliases w:val="Text of Statute Char"/>
    <w:basedOn w:val="BodyTextChar"/>
    <w:link w:val="BodyTextFirstIndent"/>
    <w:semiHidden/>
    <w:rsid w:val="000E1CF7"/>
    <w:rPr>
      <w:rFonts w:eastAsia="Times New Roman" w:cstheme="minorBidi"/>
      <w:kern w:val="0"/>
      <w:lang w:bidi="ar-SA"/>
    </w:rPr>
  </w:style>
  <w:style w:type="paragraph" w:styleId="BodyTextFirstIndent">
    <w:name w:val="Body Text First Indent"/>
    <w:aliases w:val="Text of Statute"/>
    <w:basedOn w:val="BodyText"/>
    <w:link w:val="BodyTextFirstIndentChar"/>
    <w:semiHidden/>
    <w:rsid w:val="00BA3A17"/>
    <w:pPr>
      <w:spacing w:before="0" w:after="0"/>
      <w:ind w:firstLine="360"/>
    </w:pPr>
    <w:rPr>
      <w:rFonts w:eastAsiaTheme="minorHAnsi" w:cstheme="minorBidi"/>
      <w:kern w:val="0"/>
    </w:rPr>
  </w:style>
  <w:style w:type="character" w:customStyle="1" w:styleId="BodyTextFirstIndent2Char">
    <w:name w:val="Body Text First Indent 2 Char"/>
    <w:basedOn w:val="BodyTextIndentChar"/>
    <w:link w:val="BodyTextFirstIndent2"/>
    <w:uiPriority w:val="99"/>
    <w:semiHidden/>
    <w:rsid w:val="00BA3A17"/>
    <w:rPr>
      <w:rFonts w:cstheme="minorBidi"/>
      <w:kern w:val="0"/>
      <w:lang w:bidi="ar-SA"/>
    </w:rPr>
  </w:style>
  <w:style w:type="paragraph" w:styleId="BodyTextFirstIndent2">
    <w:name w:val="Body Text First Indent 2"/>
    <w:basedOn w:val="BodyTextIndent"/>
    <w:link w:val="BodyTextFirstIndent2Char"/>
    <w:uiPriority w:val="99"/>
    <w:semiHidden/>
    <w:unhideWhenUsed/>
    <w:rsid w:val="00BA3A17"/>
    <w:pPr>
      <w:spacing w:after="0"/>
      <w:ind w:firstLine="360"/>
    </w:pPr>
  </w:style>
  <w:style w:type="character" w:customStyle="1" w:styleId="NoteHeadingChar">
    <w:name w:val="Note Heading Char"/>
    <w:basedOn w:val="DefaultParagraphFont"/>
    <w:link w:val="NoteHeading"/>
    <w:uiPriority w:val="99"/>
    <w:semiHidden/>
    <w:rsid w:val="00BA3A17"/>
    <w:rPr>
      <w:rFonts w:cstheme="minorBidi"/>
      <w:kern w:val="0"/>
      <w:lang w:bidi="ar-SA"/>
    </w:rPr>
  </w:style>
  <w:style w:type="paragraph" w:styleId="NoteHeading">
    <w:name w:val="Note Heading"/>
    <w:basedOn w:val="Normal"/>
    <w:next w:val="Normal"/>
    <w:link w:val="NoteHeadingChar"/>
    <w:uiPriority w:val="99"/>
    <w:semiHidden/>
    <w:unhideWhenUsed/>
    <w:rsid w:val="00BA3A17"/>
    <w:pPr>
      <w:spacing w:before="0" w:after="0"/>
    </w:pPr>
    <w:rPr>
      <w:rFonts w:cstheme="minorBidi"/>
      <w:kern w:val="0"/>
      <w:lang w:bidi="ar-SA"/>
    </w:rPr>
  </w:style>
  <w:style w:type="character" w:customStyle="1" w:styleId="BodyText2Char">
    <w:name w:val="Body Text 2 Char"/>
    <w:basedOn w:val="DefaultParagraphFont"/>
    <w:link w:val="BodyText2"/>
    <w:uiPriority w:val="99"/>
    <w:semiHidden/>
    <w:rsid w:val="00BA3A17"/>
    <w:rPr>
      <w:rFonts w:cstheme="minorBidi"/>
      <w:kern w:val="0"/>
      <w:lang w:bidi="ar-SA"/>
    </w:rPr>
  </w:style>
  <w:style w:type="paragraph" w:styleId="BodyText2">
    <w:name w:val="Body Text 2"/>
    <w:basedOn w:val="Normal"/>
    <w:link w:val="BodyText2Char"/>
    <w:uiPriority w:val="99"/>
    <w:semiHidden/>
    <w:unhideWhenUsed/>
    <w:rsid w:val="00BA3A17"/>
    <w:pPr>
      <w:spacing w:before="0" w:line="480" w:lineRule="auto"/>
    </w:pPr>
    <w:rPr>
      <w:rFonts w:cstheme="minorBidi"/>
      <w:kern w:val="0"/>
      <w:lang w:bidi="ar-SA"/>
    </w:rPr>
  </w:style>
  <w:style w:type="character" w:customStyle="1" w:styleId="BodyText3Char">
    <w:name w:val="Body Text 3 Char"/>
    <w:basedOn w:val="DefaultParagraphFont"/>
    <w:link w:val="BodyText3"/>
    <w:uiPriority w:val="99"/>
    <w:semiHidden/>
    <w:rsid w:val="00BA3A17"/>
    <w:rPr>
      <w:rFonts w:cstheme="minorBidi"/>
      <w:kern w:val="0"/>
      <w:sz w:val="16"/>
      <w:szCs w:val="16"/>
      <w:lang w:bidi="ar-SA"/>
    </w:rPr>
  </w:style>
  <w:style w:type="paragraph" w:styleId="BodyText3">
    <w:name w:val="Body Text 3"/>
    <w:basedOn w:val="Normal"/>
    <w:link w:val="BodyText3Char"/>
    <w:uiPriority w:val="99"/>
    <w:semiHidden/>
    <w:unhideWhenUsed/>
    <w:rsid w:val="00BA3A17"/>
    <w:pPr>
      <w:spacing w:before="0"/>
    </w:pPr>
    <w:rPr>
      <w:rFonts w:cstheme="minorBidi"/>
      <w:kern w:val="0"/>
      <w:sz w:val="16"/>
      <w:szCs w:val="16"/>
      <w:lang w:bidi="ar-SA"/>
    </w:rPr>
  </w:style>
  <w:style w:type="character" w:customStyle="1" w:styleId="BodyTextIndent2Char">
    <w:name w:val="Body Text Indent 2 Char"/>
    <w:basedOn w:val="DefaultParagraphFont"/>
    <w:link w:val="BodyTextIndent2"/>
    <w:uiPriority w:val="99"/>
    <w:semiHidden/>
    <w:rsid w:val="00BA3A17"/>
    <w:rPr>
      <w:rFonts w:cstheme="minorBidi"/>
      <w:kern w:val="0"/>
      <w:lang w:bidi="ar-SA"/>
    </w:rPr>
  </w:style>
  <w:style w:type="paragraph" w:styleId="BodyTextIndent2">
    <w:name w:val="Body Text Indent 2"/>
    <w:basedOn w:val="Normal"/>
    <w:link w:val="BodyTextIndent2Char"/>
    <w:uiPriority w:val="99"/>
    <w:semiHidden/>
    <w:unhideWhenUsed/>
    <w:rsid w:val="00BA3A17"/>
    <w:pPr>
      <w:spacing w:before="0" w:line="480" w:lineRule="auto"/>
      <w:ind w:left="360"/>
    </w:pPr>
    <w:rPr>
      <w:rFonts w:cstheme="minorBidi"/>
      <w:kern w:val="0"/>
      <w:lang w:bidi="ar-SA"/>
    </w:rPr>
  </w:style>
  <w:style w:type="character" w:customStyle="1" w:styleId="BodyTextIndent3Char">
    <w:name w:val="Body Text Indent 3 Char"/>
    <w:basedOn w:val="DefaultParagraphFont"/>
    <w:link w:val="BodyTextIndent3"/>
    <w:uiPriority w:val="99"/>
    <w:semiHidden/>
    <w:rsid w:val="00BA3A17"/>
    <w:rPr>
      <w:rFonts w:cstheme="minorBidi"/>
      <w:kern w:val="0"/>
      <w:sz w:val="16"/>
      <w:szCs w:val="16"/>
      <w:lang w:bidi="ar-SA"/>
    </w:rPr>
  </w:style>
  <w:style w:type="paragraph" w:styleId="BodyTextIndent3">
    <w:name w:val="Body Text Indent 3"/>
    <w:basedOn w:val="Normal"/>
    <w:link w:val="BodyTextIndent3Char"/>
    <w:uiPriority w:val="99"/>
    <w:semiHidden/>
    <w:unhideWhenUsed/>
    <w:rsid w:val="00BA3A17"/>
    <w:pPr>
      <w:spacing w:before="0"/>
      <w:ind w:left="360"/>
    </w:pPr>
    <w:rPr>
      <w:rFonts w:cstheme="minorBidi"/>
      <w:kern w:val="0"/>
      <w:sz w:val="16"/>
      <w:szCs w:val="16"/>
      <w:lang w:bidi="ar-SA"/>
    </w:rPr>
  </w:style>
  <w:style w:type="character" w:customStyle="1" w:styleId="PlainTextChar">
    <w:name w:val="Plain Text Char"/>
    <w:basedOn w:val="DefaultParagraphFont"/>
    <w:link w:val="PlainText"/>
    <w:uiPriority w:val="99"/>
    <w:semiHidden/>
    <w:rsid w:val="000E1CF7"/>
    <w:rPr>
      <w:rFonts w:ascii="Consolas" w:hAnsi="Consolas" w:cstheme="minorBidi"/>
      <w:kern w:val="0"/>
      <w:sz w:val="21"/>
      <w:szCs w:val="21"/>
      <w:lang w:bidi="ar-SA"/>
    </w:rPr>
  </w:style>
  <w:style w:type="paragraph" w:styleId="PlainText">
    <w:name w:val="Plain Text"/>
    <w:basedOn w:val="Normal"/>
    <w:link w:val="PlainTextChar"/>
    <w:uiPriority w:val="99"/>
    <w:semiHidden/>
    <w:rsid w:val="00BA3A17"/>
    <w:pPr>
      <w:spacing w:before="0" w:after="0"/>
    </w:pPr>
    <w:rPr>
      <w:rFonts w:ascii="Consolas" w:hAnsi="Consolas" w:cstheme="minorBidi"/>
      <w:kern w:val="0"/>
      <w:sz w:val="21"/>
      <w:szCs w:val="21"/>
      <w:lang w:bidi="ar-SA"/>
    </w:rPr>
  </w:style>
  <w:style w:type="character" w:customStyle="1" w:styleId="E-mailSignatureChar">
    <w:name w:val="E-mail Signature Char"/>
    <w:basedOn w:val="DefaultParagraphFont"/>
    <w:link w:val="E-mailSignature"/>
    <w:uiPriority w:val="99"/>
    <w:semiHidden/>
    <w:rsid w:val="00BA3A17"/>
    <w:rPr>
      <w:rFonts w:cstheme="minorBidi"/>
      <w:kern w:val="0"/>
      <w:lang w:bidi="ar-SA"/>
    </w:rPr>
  </w:style>
  <w:style w:type="paragraph" w:styleId="E-mailSignature">
    <w:name w:val="E-mail Signature"/>
    <w:basedOn w:val="Normal"/>
    <w:link w:val="E-mailSignatureChar"/>
    <w:uiPriority w:val="99"/>
    <w:semiHidden/>
    <w:unhideWhenUsed/>
    <w:rsid w:val="00BA3A17"/>
    <w:pPr>
      <w:spacing w:before="0" w:after="0"/>
    </w:pPr>
    <w:rPr>
      <w:rFonts w:cstheme="minorBidi"/>
      <w:kern w:val="0"/>
      <w:lang w:bidi="ar-SA"/>
    </w:rPr>
  </w:style>
  <w:style w:type="paragraph" w:styleId="NormalWeb">
    <w:name w:val="Normal (Web)"/>
    <w:basedOn w:val="Normal"/>
    <w:semiHidden/>
    <w:rsid w:val="00BA3A17"/>
    <w:pPr>
      <w:spacing w:before="0" w:after="0"/>
    </w:pPr>
    <w:rPr>
      <w:kern w:val="0"/>
      <w:lang w:bidi="ar-SA"/>
    </w:rPr>
  </w:style>
  <w:style w:type="character" w:customStyle="1" w:styleId="HTMLAddressChar">
    <w:name w:val="HTML Address Char"/>
    <w:basedOn w:val="DefaultParagraphFont"/>
    <w:link w:val="HTMLAddress"/>
    <w:uiPriority w:val="99"/>
    <w:semiHidden/>
    <w:rsid w:val="00BA3A17"/>
    <w:rPr>
      <w:rFonts w:cstheme="minorBidi"/>
      <w:i/>
      <w:iCs/>
      <w:kern w:val="0"/>
      <w:lang w:bidi="ar-SA"/>
    </w:rPr>
  </w:style>
  <w:style w:type="paragraph" w:styleId="HTMLAddress">
    <w:name w:val="HTML Address"/>
    <w:basedOn w:val="Normal"/>
    <w:link w:val="HTMLAddressChar"/>
    <w:uiPriority w:val="99"/>
    <w:semiHidden/>
    <w:unhideWhenUsed/>
    <w:rsid w:val="00BA3A17"/>
    <w:pPr>
      <w:spacing w:before="0" w:after="0"/>
    </w:pPr>
    <w:rPr>
      <w:rFonts w:cstheme="minorBidi"/>
      <w:i/>
      <w:iCs/>
      <w:kern w:val="0"/>
      <w:lang w:bidi="ar-SA"/>
    </w:rPr>
  </w:style>
  <w:style w:type="character" w:customStyle="1" w:styleId="HTMLPreformattedChar">
    <w:name w:val="HTML Preformatted Char"/>
    <w:basedOn w:val="DefaultParagraphFont"/>
    <w:link w:val="HTMLPreformatted"/>
    <w:uiPriority w:val="99"/>
    <w:semiHidden/>
    <w:rsid w:val="00BA3A17"/>
    <w:rPr>
      <w:rFonts w:ascii="Consolas" w:hAnsi="Consolas" w:cstheme="minorBidi"/>
      <w:kern w:val="0"/>
      <w:sz w:val="20"/>
      <w:szCs w:val="20"/>
      <w:lang w:bidi="ar-SA"/>
    </w:rPr>
  </w:style>
  <w:style w:type="paragraph" w:styleId="HTMLPreformatted">
    <w:name w:val="HTML Preformatted"/>
    <w:basedOn w:val="Normal"/>
    <w:link w:val="HTMLPreformattedChar"/>
    <w:uiPriority w:val="99"/>
    <w:semiHidden/>
    <w:unhideWhenUsed/>
    <w:rsid w:val="00BA3A17"/>
    <w:pPr>
      <w:spacing w:before="0" w:after="0"/>
    </w:pPr>
    <w:rPr>
      <w:rFonts w:ascii="Consolas" w:hAnsi="Consolas" w:cstheme="minorBidi"/>
      <w:kern w:val="0"/>
      <w:sz w:val="20"/>
      <w:szCs w:val="20"/>
      <w:lang w:bidi="ar-SA"/>
    </w:rPr>
  </w:style>
  <w:style w:type="character" w:customStyle="1" w:styleId="CommentSubjectChar">
    <w:name w:val="Comment Subject Char"/>
    <w:basedOn w:val="CommentTextChar"/>
    <w:link w:val="CommentSubject"/>
    <w:uiPriority w:val="99"/>
    <w:semiHidden/>
    <w:rsid w:val="000E1CF7"/>
    <w:rPr>
      <w:rFonts w:eastAsia="Times New Roman" w:cstheme="minorBidi"/>
      <w:b/>
      <w:bCs/>
      <w:kern w:val="0"/>
      <w:sz w:val="20"/>
      <w:szCs w:val="20"/>
      <w:lang w:bidi="ar-SA"/>
    </w:rPr>
  </w:style>
  <w:style w:type="paragraph" w:styleId="CommentSubject">
    <w:name w:val="annotation subject"/>
    <w:basedOn w:val="CommentText"/>
    <w:next w:val="CommentText"/>
    <w:link w:val="CommentSubjectChar"/>
    <w:uiPriority w:val="99"/>
    <w:semiHidden/>
    <w:rsid w:val="00BA3A17"/>
    <w:pPr>
      <w:spacing w:before="0"/>
    </w:pPr>
    <w:rPr>
      <w:rFonts w:eastAsiaTheme="minorHAnsi" w:cstheme="minorBidi"/>
      <w:b/>
      <w:bCs/>
      <w:kern w:val="0"/>
    </w:rPr>
  </w:style>
  <w:style w:type="character" w:styleId="BookTitle">
    <w:name w:val="Book Title"/>
    <w:basedOn w:val="DefaultParagraphFont"/>
    <w:uiPriority w:val="33"/>
    <w:semiHidden/>
    <w:rsid w:val="00BA3A17"/>
    <w:rPr>
      <w:b/>
      <w:bCs/>
      <w:smallCaps/>
      <w:spacing w:val="5"/>
    </w:rPr>
  </w:style>
  <w:style w:type="paragraph" w:customStyle="1" w:styleId="Initials">
    <w:name w:val="Initials"/>
    <w:basedOn w:val="Normal"/>
    <w:uiPriority w:val="99"/>
    <w:semiHidden/>
    <w:rsid w:val="00BA3A17"/>
    <w:pPr>
      <w:spacing w:after="0"/>
      <w:contextualSpacing/>
    </w:pPr>
    <w:rPr>
      <w:rFonts w:eastAsia="Times New Roman"/>
      <w:kern w:val="0"/>
      <w:lang w:bidi="ar-SA"/>
    </w:rPr>
  </w:style>
  <w:style w:type="paragraph" w:styleId="ListParagraph">
    <w:name w:val="List Paragraph"/>
    <w:basedOn w:val="Normal"/>
    <w:uiPriority w:val="34"/>
    <w:semiHidden/>
    <w:qFormat/>
    <w:rsid w:val="000B1DF4"/>
    <w:pPr>
      <w:spacing w:before="0" w:after="0"/>
      <w:ind w:left="720"/>
      <w:contextualSpacing/>
      <w:jc w:val="both"/>
    </w:pPr>
    <w:rPr>
      <w:rFonts w:eastAsia="Calibri"/>
      <w:bCs/>
      <w:kern w:val="0"/>
      <w:lang w:eastAsia="da-DK" w:bidi="ar-SA"/>
    </w:rPr>
  </w:style>
  <w:style w:type="character" w:customStyle="1" w:styleId="emphi1">
    <w:name w:val="emphi1"/>
    <w:basedOn w:val="DefaultParagraphFont"/>
    <w:semiHidden/>
    <w:rsid w:val="000B1DF4"/>
    <w:rPr>
      <w:i/>
      <w:iCs/>
    </w:rPr>
  </w:style>
  <w:style w:type="character" w:customStyle="1" w:styleId="emph-i">
    <w:name w:val="emph-i"/>
    <w:basedOn w:val="DefaultParagraphFont"/>
    <w:semiHidden/>
    <w:rsid w:val="000B1DF4"/>
    <w:rPr>
      <w:i/>
      <w:iCs/>
    </w:rPr>
  </w:style>
  <w:style w:type="paragraph" w:customStyle="1" w:styleId="BLevel1">
    <w:name w:val="BLevel1"/>
    <w:basedOn w:val="BNormal"/>
    <w:link w:val="BLevel1Char"/>
    <w:qFormat/>
    <w:rsid w:val="00994780"/>
    <w:pPr>
      <w:outlineLvl w:val="0"/>
    </w:pPr>
    <w:rPr>
      <w:b/>
    </w:rPr>
  </w:style>
  <w:style w:type="character" w:customStyle="1" w:styleId="BLevel1Char">
    <w:name w:val="BLevel1 Char"/>
    <w:basedOn w:val="BNormalChar"/>
    <w:link w:val="BLevel1"/>
    <w:rsid w:val="00994780"/>
    <w:rPr>
      <w:rFonts w:eastAsia="Times New Roman"/>
      <w:b/>
      <w:kern w:val="0"/>
      <w:lang w:bidi="ar-SA"/>
    </w:rPr>
  </w:style>
  <w:style w:type="paragraph" w:customStyle="1" w:styleId="BLevel2">
    <w:name w:val="BLevel2"/>
    <w:basedOn w:val="BNormal"/>
    <w:link w:val="BLevel2Char"/>
    <w:qFormat/>
    <w:rsid w:val="00994780"/>
    <w:pPr>
      <w:ind w:left="720"/>
      <w:outlineLvl w:val="1"/>
    </w:pPr>
  </w:style>
  <w:style w:type="character" w:customStyle="1" w:styleId="BLevel2Char">
    <w:name w:val="BLevel2 Char"/>
    <w:basedOn w:val="BNormalChar"/>
    <w:link w:val="BLevel2"/>
    <w:rsid w:val="00994780"/>
    <w:rPr>
      <w:rFonts w:eastAsia="Times New Roman"/>
      <w:kern w:val="0"/>
      <w:lang w:bidi="ar-SA"/>
    </w:rPr>
  </w:style>
  <w:style w:type="paragraph" w:customStyle="1" w:styleId="BLevel3">
    <w:name w:val="BLevel3"/>
    <w:basedOn w:val="BNormal"/>
    <w:link w:val="BLevel3Char"/>
    <w:qFormat/>
    <w:rsid w:val="00994780"/>
    <w:pPr>
      <w:ind w:left="1440"/>
      <w:outlineLvl w:val="2"/>
    </w:pPr>
  </w:style>
  <w:style w:type="character" w:customStyle="1" w:styleId="BLevel3Char">
    <w:name w:val="BLevel3 Char"/>
    <w:basedOn w:val="BNormalChar"/>
    <w:link w:val="BLevel3"/>
    <w:rsid w:val="00994780"/>
    <w:rPr>
      <w:rFonts w:eastAsia="Times New Roman"/>
      <w:kern w:val="0"/>
      <w:lang w:bidi="ar-SA"/>
    </w:rPr>
  </w:style>
  <w:style w:type="paragraph" w:customStyle="1" w:styleId="BLevel4">
    <w:name w:val="BLevel4"/>
    <w:basedOn w:val="BNormal"/>
    <w:link w:val="BLevel4Char"/>
    <w:qFormat/>
    <w:rsid w:val="006053C8"/>
    <w:pPr>
      <w:ind w:left="2160"/>
      <w:outlineLvl w:val="3"/>
    </w:pPr>
  </w:style>
  <w:style w:type="character" w:customStyle="1" w:styleId="BLevel4Char">
    <w:name w:val="BLevel4 Char"/>
    <w:basedOn w:val="BNormalChar"/>
    <w:link w:val="BLevel4"/>
    <w:rsid w:val="006053C8"/>
    <w:rPr>
      <w:rFonts w:eastAsia="Times New Roman"/>
      <w:kern w:val="0"/>
      <w:lang w:bidi="ar-SA"/>
    </w:rPr>
  </w:style>
  <w:style w:type="paragraph" w:customStyle="1" w:styleId="BLevel5">
    <w:name w:val="BLevel5"/>
    <w:basedOn w:val="BNormal"/>
    <w:link w:val="BLevel5Char"/>
    <w:qFormat/>
    <w:rsid w:val="006053C8"/>
    <w:pPr>
      <w:ind w:left="2880"/>
      <w:outlineLvl w:val="4"/>
    </w:pPr>
  </w:style>
  <w:style w:type="character" w:customStyle="1" w:styleId="BLevel5Char">
    <w:name w:val="BLevel5 Char"/>
    <w:basedOn w:val="BNormalChar"/>
    <w:link w:val="BLevel5"/>
    <w:rsid w:val="006053C8"/>
    <w:rPr>
      <w:rFonts w:eastAsia="Times New Roman"/>
      <w:kern w:val="0"/>
      <w:lang w:bidi="ar-SA"/>
    </w:rPr>
  </w:style>
  <w:style w:type="paragraph" w:customStyle="1" w:styleId="BLevel6">
    <w:name w:val="BLevel6"/>
    <w:basedOn w:val="BNormal"/>
    <w:link w:val="BLevel6Char"/>
    <w:qFormat/>
    <w:rsid w:val="006053C8"/>
    <w:pPr>
      <w:ind w:left="3600"/>
      <w:outlineLvl w:val="5"/>
    </w:pPr>
  </w:style>
  <w:style w:type="character" w:customStyle="1" w:styleId="BLevel6Char">
    <w:name w:val="BLevel6 Char"/>
    <w:basedOn w:val="DefaultParagraphFont"/>
    <w:link w:val="BLevel6"/>
    <w:rsid w:val="00C924AA"/>
    <w:rPr>
      <w:rFonts w:eastAsia="Times New Roman"/>
      <w:kern w:val="0"/>
      <w:lang w:bidi="ar-SA"/>
    </w:rPr>
  </w:style>
  <w:style w:type="paragraph" w:styleId="TOC2">
    <w:name w:val="toc 2"/>
    <w:basedOn w:val="Normal"/>
    <w:next w:val="Normal"/>
    <w:autoRedefine/>
    <w:uiPriority w:val="39"/>
    <w:semiHidden/>
    <w:qFormat/>
    <w:rsid w:val="00D3763E"/>
    <w:pPr>
      <w:spacing w:after="100"/>
      <w:ind w:left="240"/>
    </w:pPr>
  </w:style>
  <w:style w:type="paragraph" w:styleId="TOC3">
    <w:name w:val="toc 3"/>
    <w:basedOn w:val="Normal"/>
    <w:next w:val="Normal"/>
    <w:autoRedefine/>
    <w:semiHidden/>
    <w:qFormat/>
    <w:rsid w:val="00D3763E"/>
    <w:pPr>
      <w:spacing w:after="100"/>
      <w:ind w:left="480"/>
    </w:pPr>
  </w:style>
  <w:style w:type="paragraph" w:styleId="TOC4">
    <w:name w:val="toc 4"/>
    <w:basedOn w:val="Normal"/>
    <w:next w:val="Normal"/>
    <w:autoRedefine/>
    <w:uiPriority w:val="39"/>
    <w:semiHidden/>
    <w:rsid w:val="00D3763E"/>
    <w:pPr>
      <w:spacing w:after="100"/>
      <w:ind w:left="720"/>
    </w:pPr>
  </w:style>
  <w:style w:type="paragraph" w:customStyle="1" w:styleId="Style1">
    <w:name w:val="Style1"/>
    <w:basedOn w:val="Normal"/>
    <w:semiHidden/>
    <w:qFormat/>
    <w:rsid w:val="00685FC3"/>
    <w:pPr>
      <w:spacing w:before="0" w:after="0"/>
      <w:jc w:val="both"/>
    </w:pPr>
    <w:rPr>
      <w:rFonts w:eastAsia="Calibri"/>
      <w:bCs/>
      <w:kern w:val="0"/>
      <w:lang w:eastAsia="da-DK" w:bidi="ar-SA"/>
    </w:rPr>
  </w:style>
  <w:style w:type="paragraph" w:customStyle="1" w:styleId="p">
    <w:name w:val="p"/>
    <w:uiPriority w:val="99"/>
    <w:semiHidden/>
    <w:rsid w:val="000B42CA"/>
    <w:pPr>
      <w:widowControl w:val="0"/>
      <w:autoSpaceDE w:val="0"/>
      <w:autoSpaceDN w:val="0"/>
      <w:adjustRightInd w:val="0"/>
      <w:spacing w:before="100" w:after="0"/>
      <w:ind w:firstLine="150"/>
    </w:pPr>
    <w:rPr>
      <w:rFonts w:eastAsiaTheme="minorEastAsia"/>
      <w:kern w:val="0"/>
      <w:sz w:val="20"/>
      <w:szCs w:val="20"/>
      <w:lang w:bidi="ar-SA"/>
    </w:rPr>
  </w:style>
  <w:style w:type="character" w:customStyle="1" w:styleId="BCautionhead">
    <w:name w:val="BCaution_head"/>
    <w:basedOn w:val="BCommenthead"/>
    <w:uiPriority w:val="1"/>
    <w:qFormat/>
    <w:rsid w:val="007E29E2"/>
    <w:rPr>
      <w:b/>
    </w:rPr>
  </w:style>
  <w:style w:type="paragraph" w:customStyle="1" w:styleId="BCautionpara">
    <w:name w:val="BCaution_para"/>
    <w:basedOn w:val="BCommentpara"/>
    <w:link w:val="BCautionparaChar"/>
    <w:qFormat/>
    <w:rsid w:val="009337A4"/>
  </w:style>
  <w:style w:type="character" w:customStyle="1" w:styleId="BCautionparaChar">
    <w:name w:val="BCaution_para Char"/>
    <w:basedOn w:val="BCommentparaChar"/>
    <w:link w:val="BCautionpara"/>
    <w:rsid w:val="009337A4"/>
    <w:rPr>
      <w:rFonts w:eastAsia="Times New Roman"/>
      <w:kern w:val="0"/>
      <w:lang w:bidi="ar-SA"/>
    </w:rPr>
  </w:style>
  <w:style w:type="paragraph" w:styleId="Bibliography">
    <w:name w:val="Bibliography"/>
    <w:basedOn w:val="Normal"/>
    <w:next w:val="Normal"/>
    <w:uiPriority w:val="99"/>
    <w:semiHidden/>
    <w:rsid w:val="00C4264F"/>
  </w:style>
  <w:style w:type="paragraph" w:customStyle="1" w:styleId="Default">
    <w:name w:val="Default"/>
    <w:semiHidden/>
    <w:rsid w:val="00242B4D"/>
    <w:pPr>
      <w:autoSpaceDE w:val="0"/>
      <w:autoSpaceDN w:val="0"/>
      <w:adjustRightInd w:val="0"/>
      <w:spacing w:before="0" w:after="0"/>
    </w:pPr>
    <w:rPr>
      <w:rFonts w:ascii="Arial" w:eastAsiaTheme="minorEastAsia" w:hAnsi="Arial" w:cs="Arial"/>
      <w:color w:val="000000"/>
      <w:kern w:val="0"/>
      <w:lang w:bidi="ar-SA"/>
    </w:rPr>
  </w:style>
  <w:style w:type="character" w:customStyle="1" w:styleId="apple-converted-space">
    <w:name w:val="apple-converted-space"/>
    <w:basedOn w:val="DefaultParagraphFont"/>
    <w:semiHidden/>
    <w:rsid w:val="00242B4D"/>
    <w:rPr>
      <w:rFonts w:cs="Times New Roman"/>
    </w:rPr>
  </w:style>
  <w:style w:type="paragraph" w:customStyle="1" w:styleId="rvps2">
    <w:name w:val="rvps2"/>
    <w:basedOn w:val="Normal"/>
    <w:semiHidden/>
    <w:rsid w:val="00242B4D"/>
    <w:pPr>
      <w:spacing w:before="100" w:beforeAutospacing="1" w:after="100" w:afterAutospacing="1"/>
    </w:pPr>
    <w:rPr>
      <w:rFonts w:eastAsiaTheme="minorEastAsia"/>
      <w:kern w:val="0"/>
      <w:lang w:bidi="ar-SA"/>
    </w:rPr>
  </w:style>
  <w:style w:type="table" w:styleId="TableGrid">
    <w:name w:val="Table Grid"/>
    <w:basedOn w:val="TableNormal"/>
    <w:uiPriority w:val="59"/>
    <w:rsid w:val="00AA53B1"/>
    <w:pPr>
      <w:spacing w:before="0" w:after="0"/>
    </w:pPr>
    <w:rPr>
      <w:rFonts w:asciiTheme="minorHAnsi" w:eastAsiaTheme="minorEastAsia" w:hAnsiTheme="minorHAnsi"/>
      <w:kern w:val="0"/>
      <w:sz w:val="18"/>
      <w:szCs w:val="22"/>
      <w:lang w:val="en-GB" w:eastAsia="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654070"/>
    <w:rPr>
      <w:rFonts w:cs="Times New Roman"/>
      <w:color w:val="800080" w:themeColor="followedHyperlink"/>
      <w:u w:val="single"/>
    </w:rPr>
  </w:style>
  <w:style w:type="character" w:styleId="Strong">
    <w:name w:val="Strong"/>
    <w:basedOn w:val="DefaultParagraphFont"/>
    <w:uiPriority w:val="22"/>
    <w:semiHidden/>
    <w:qFormat/>
    <w:rsid w:val="00654070"/>
    <w:rPr>
      <w:rFonts w:cs="Times New Roman"/>
      <w:b/>
      <w:bCs/>
    </w:rPr>
  </w:style>
  <w:style w:type="paragraph" w:customStyle="1" w:styleId="c2">
    <w:name w:val="c2"/>
    <w:basedOn w:val="Normal"/>
    <w:semiHidden/>
    <w:rsid w:val="00654070"/>
    <w:pPr>
      <w:spacing w:before="100" w:beforeAutospacing="1" w:after="100" w:afterAutospacing="1"/>
    </w:pPr>
    <w:rPr>
      <w:rFonts w:eastAsiaTheme="minorEastAsia"/>
      <w:kern w:val="0"/>
      <w:lang w:val="cs-CZ" w:eastAsia="cs-CZ" w:bidi="ar-SA"/>
    </w:rPr>
  </w:style>
  <w:style w:type="paragraph" w:customStyle="1" w:styleId="hp">
    <w:name w:val="hp"/>
    <w:basedOn w:val="Normal"/>
    <w:semiHidden/>
    <w:rsid w:val="00654070"/>
    <w:pPr>
      <w:spacing w:before="100" w:beforeAutospacing="1" w:after="100" w:afterAutospacing="1"/>
    </w:pPr>
    <w:rPr>
      <w:rFonts w:eastAsiaTheme="minorEastAsia"/>
      <w:kern w:val="0"/>
      <w:lang w:val="cs-CZ" w:eastAsia="cs-CZ" w:bidi="ar-SA"/>
    </w:rPr>
  </w:style>
  <w:style w:type="paragraph" w:customStyle="1" w:styleId="Body">
    <w:name w:val="Body"/>
    <w:basedOn w:val="Normal"/>
    <w:next w:val="BNormal"/>
    <w:semiHidden/>
    <w:rsid w:val="00DF2E11"/>
    <w:pPr>
      <w:pBdr>
        <w:top w:val="none" w:sz="96" w:space="31" w:color="FFFFFF" w:frame="1"/>
        <w:left w:val="none" w:sz="96" w:space="31" w:color="FFFFFF" w:frame="1"/>
        <w:bottom w:val="none" w:sz="96" w:space="31" w:color="FFFFFF" w:frame="1"/>
        <w:right w:val="none" w:sz="96" w:space="31" w:color="FFFFFF" w:frame="1"/>
      </w:pBdr>
      <w:spacing w:before="0" w:after="200" w:line="276" w:lineRule="auto"/>
    </w:pPr>
    <w:rPr>
      <w:rFonts w:eastAsiaTheme="minorEastAsia" w:cs="Calibri"/>
      <w:color w:val="000000"/>
      <w:kern w:val="0"/>
      <w:szCs w:val="22"/>
      <w:u w:color="000000"/>
      <w:lang w:val="pt-PT" w:bidi="ar-SA"/>
    </w:rPr>
  </w:style>
  <w:style w:type="character" w:customStyle="1" w:styleId="ColorfulGrid-Accent1Char">
    <w:name w:val="Colorful Grid - Accent 1 Char"/>
    <w:link w:val="ColorfulGrid-Accent1"/>
    <w:uiPriority w:val="29"/>
    <w:rsid w:val="006251A0"/>
    <w:rPr>
      <w:sz w:val="22"/>
      <w:szCs w:val="22"/>
    </w:rPr>
  </w:style>
  <w:style w:type="table" w:styleId="ColorfulGrid-Accent1">
    <w:name w:val="Colorful Grid Accent 1"/>
    <w:basedOn w:val="TableNormal"/>
    <w:link w:val="ColorfulGrid-Accent1Char"/>
    <w:uiPriority w:val="29"/>
    <w:semiHidden/>
    <w:unhideWhenUsed/>
    <w:rsid w:val="006251A0"/>
    <w:pPr>
      <w:spacing w:before="0" w:after="0"/>
    </w:pPr>
    <w:rPr>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paragraph" w:customStyle="1" w:styleId="BSourceExtract">
    <w:name w:val="BSourceExtract"/>
    <w:basedOn w:val="BNormal"/>
    <w:rsid w:val="00EA31D3"/>
    <w:pPr>
      <w:ind w:left="720"/>
    </w:pPr>
    <w:rPr>
      <w:sz w:val="20"/>
      <w:szCs w:val="20"/>
    </w:rPr>
  </w:style>
  <w:style w:type="paragraph" w:customStyle="1" w:styleId="BSourceExtractHead">
    <w:name w:val="BSourceExtract_Head"/>
    <w:basedOn w:val="BSourceExtract"/>
    <w:rsid w:val="00EA31D3"/>
    <w:rPr>
      <w:b/>
    </w:rPr>
  </w:style>
  <w:style w:type="paragraph" w:customStyle="1" w:styleId="HBNORMAL">
    <w:name w:val="HBNORMAL"/>
    <w:aliases w:val="NL"/>
    <w:semiHidden/>
    <w:rsid w:val="004857FC"/>
    <w:pPr>
      <w:spacing w:before="0" w:after="0"/>
    </w:pPr>
    <w:rPr>
      <w:rFonts w:eastAsia="Times New Roman"/>
      <w:kern w:val="0"/>
      <w:lang w:bidi="ar-SA"/>
    </w:rPr>
  </w:style>
  <w:style w:type="character" w:styleId="EndnoteReference">
    <w:name w:val="endnote reference"/>
    <w:basedOn w:val="DefaultParagraphFont"/>
    <w:uiPriority w:val="99"/>
    <w:semiHidden/>
    <w:rsid w:val="00E216E3"/>
    <w:rPr>
      <w:rFonts w:ascii="Verdana" w:hAnsi="Verdana"/>
      <w:color w:val="0000FF"/>
      <w:sz w:val="24"/>
      <w:vertAlign w:val="superscript"/>
    </w:rPr>
  </w:style>
  <w:style w:type="paragraph" w:styleId="ListBullet">
    <w:name w:val="List Bullet"/>
    <w:basedOn w:val="Normal"/>
    <w:semiHidden/>
    <w:rsid w:val="00E216E3"/>
    <w:pPr>
      <w:widowControl w:val="0"/>
      <w:numPr>
        <w:numId w:val="3"/>
      </w:numPr>
      <w:spacing w:before="0" w:line="300" w:lineRule="atLeast"/>
      <w:ind w:right="360"/>
      <w:jc w:val="both"/>
    </w:pPr>
    <w:rPr>
      <w:rFonts w:ascii="Verdana" w:eastAsia="Times New Roman" w:hAnsi="Verdana"/>
      <w:kern w:val="0"/>
      <w:lang w:bidi="ar-SA"/>
    </w:rPr>
  </w:style>
  <w:style w:type="paragraph" w:styleId="ListBullet2">
    <w:name w:val="List Bullet 2"/>
    <w:basedOn w:val="ListBullet"/>
    <w:semiHidden/>
    <w:rsid w:val="00E216E3"/>
    <w:pPr>
      <w:numPr>
        <w:ilvl w:val="1"/>
      </w:numPr>
      <w:ind w:right="0"/>
    </w:pPr>
  </w:style>
  <w:style w:type="character" w:customStyle="1" w:styleId="Level1TopicChar">
    <w:name w:val="Level 1 Topic Char"/>
    <w:basedOn w:val="DefaultParagraphFont"/>
    <w:link w:val="Level1Topic"/>
    <w:semiHidden/>
    <w:rsid w:val="000E1CF7"/>
    <w:rPr>
      <w:rFonts w:ascii="Arial" w:hAnsi="Arial" w:cs="Arial"/>
      <w:b/>
      <w:bCs/>
      <w:sz w:val="36"/>
      <w:szCs w:val="36"/>
    </w:rPr>
  </w:style>
  <w:style w:type="character" w:customStyle="1" w:styleId="LawNoteTitleChar">
    <w:name w:val="LawNote Title Char"/>
    <w:basedOn w:val="DefaultParagraphFont"/>
    <w:link w:val="LawNoteTitle"/>
    <w:semiHidden/>
    <w:rsid w:val="000E1CF7"/>
    <w:rPr>
      <w:rFonts w:ascii="Arial" w:hAnsi="Arial" w:cs="Arial"/>
      <w:b/>
      <w:color w:val="3C71A5"/>
      <w:sz w:val="32"/>
      <w:szCs w:val="32"/>
    </w:rPr>
  </w:style>
  <w:style w:type="character" w:styleId="PageNumber">
    <w:name w:val="page number"/>
    <w:basedOn w:val="DefaultParagraphFont"/>
    <w:semiHidden/>
    <w:rsid w:val="00282AD3"/>
  </w:style>
  <w:style w:type="paragraph" w:customStyle="1" w:styleId="CitationNote">
    <w:name w:val="CitationNote"/>
    <w:basedOn w:val="Heading2"/>
    <w:semiHidden/>
    <w:rsid w:val="00BB5BEA"/>
    <w:rPr>
      <w:rFonts w:cs="Times New Roman"/>
      <w:color w:val="31849B" w:themeColor="accent5" w:themeShade="BF"/>
    </w:rPr>
  </w:style>
  <w:style w:type="paragraph" w:customStyle="1" w:styleId="BCitationNote">
    <w:name w:val="BCitationNote"/>
    <w:rsid w:val="00B25CAA"/>
    <w:rPr>
      <w:rFonts w:eastAsiaTheme="majorEastAsia"/>
      <w:b/>
      <w:bCs/>
      <w:color w:val="31849B" w:themeColor="accent5" w:themeShade="BF"/>
      <w:szCs w:val="26"/>
      <w:lang w:bidi="ar-SA"/>
    </w:rPr>
  </w:style>
  <w:style w:type="paragraph" w:customStyle="1" w:styleId="DocID">
    <w:name w:val="DocID"/>
    <w:basedOn w:val="Footer"/>
    <w:next w:val="Footer"/>
    <w:semiHidden/>
    <w:rsid w:val="002B627A"/>
    <w:pPr>
      <w:tabs>
        <w:tab w:val="clear" w:pos="4680"/>
        <w:tab w:val="clear" w:pos="9360"/>
      </w:tabs>
    </w:pPr>
    <w:rPr>
      <w:rFonts w:eastAsia="Times New Roman" w:cs="Times New Roman"/>
      <w:sz w:val="16"/>
      <w:szCs w:val="20"/>
    </w:rPr>
  </w:style>
  <w:style w:type="paragraph" w:customStyle="1" w:styleId="Heading">
    <w:name w:val="Heading"/>
    <w:basedOn w:val="Normal"/>
    <w:semiHidden/>
    <w:rsid w:val="002B627A"/>
    <w:pPr>
      <w:spacing w:before="0" w:after="240"/>
    </w:pPr>
    <w:rPr>
      <w:rFonts w:eastAsia="Times New Roman"/>
      <w:kern w:val="0"/>
      <w:szCs w:val="20"/>
      <w:lang w:bidi="ar-SA"/>
    </w:rPr>
  </w:style>
  <w:style w:type="paragraph" w:customStyle="1" w:styleId="heading1notoc">
    <w:name w:val="heading 1 (no toc)"/>
    <w:basedOn w:val="Heading1"/>
    <w:next w:val="Normal"/>
    <w:link w:val="heading1notocChar"/>
    <w:semiHidden/>
    <w:rsid w:val="002B627A"/>
    <w:pPr>
      <w:keepNext w:val="0"/>
      <w:keepLines w:val="0"/>
      <w:spacing w:before="0" w:after="240"/>
      <w:outlineLvl w:val="9"/>
    </w:pPr>
    <w:rPr>
      <w:rFonts w:eastAsia="Times New Roman" w:cs="Times New Roman"/>
      <w:b w:val="0"/>
      <w:bCs w:val="0"/>
      <w:kern w:val="0"/>
      <w:sz w:val="24"/>
      <w:szCs w:val="20"/>
    </w:rPr>
  </w:style>
  <w:style w:type="paragraph" w:customStyle="1" w:styleId="heading2notoc">
    <w:name w:val="heading 2 (no toc)"/>
    <w:basedOn w:val="Heading2"/>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3notoc">
    <w:name w:val="heading 3 (no toc)"/>
    <w:basedOn w:val="Heading3"/>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4notoc">
    <w:name w:val="heading 4 (no toc)"/>
    <w:basedOn w:val="Heading4"/>
    <w:next w:val="Normal"/>
    <w:semiHidden/>
    <w:rsid w:val="002B627A"/>
    <w:pPr>
      <w:keepNext w:val="0"/>
      <w:keepLines w:val="0"/>
      <w:spacing w:before="0" w:after="240"/>
      <w:outlineLvl w:val="9"/>
    </w:pPr>
    <w:rPr>
      <w:rFonts w:eastAsia="Times New Roman" w:cs="Times New Roman"/>
      <w:b w:val="0"/>
      <w:bCs w:val="0"/>
      <w:i w:val="0"/>
      <w:iCs w:val="0"/>
      <w:kern w:val="0"/>
      <w:szCs w:val="20"/>
    </w:rPr>
  </w:style>
  <w:style w:type="paragraph" w:customStyle="1" w:styleId="heading5notoc">
    <w:name w:val="heading 5 (no toc)"/>
    <w:basedOn w:val="Heading5"/>
    <w:next w:val="Normal"/>
    <w:semiHidden/>
    <w:rsid w:val="002B627A"/>
    <w:pPr>
      <w:keepNext w:val="0"/>
      <w:keepLines w:val="0"/>
      <w:spacing w:before="0" w:after="240"/>
      <w:outlineLvl w:val="9"/>
    </w:pPr>
    <w:rPr>
      <w:rFonts w:eastAsia="Times New Roman" w:cs="Times New Roman"/>
      <w:kern w:val="0"/>
      <w:szCs w:val="20"/>
    </w:rPr>
  </w:style>
  <w:style w:type="paragraph" w:customStyle="1" w:styleId="Quote1">
    <w:name w:val="Quote1"/>
    <w:aliases w:val="q"/>
    <w:basedOn w:val="Normal"/>
    <w:next w:val="QuoteContinued"/>
    <w:semiHidden/>
    <w:rsid w:val="002B627A"/>
    <w:pPr>
      <w:spacing w:after="0"/>
      <w:ind w:left="1440" w:right="1440"/>
    </w:pPr>
    <w:rPr>
      <w:rFonts w:eastAsia="Times New Roman"/>
      <w:kern w:val="0"/>
      <w:szCs w:val="20"/>
      <w:lang w:bidi="ar-SA"/>
    </w:rPr>
  </w:style>
  <w:style w:type="paragraph" w:customStyle="1" w:styleId="QuoteDoubleSpace">
    <w:name w:val="Quote DoubleSpace"/>
    <w:aliases w:val="qd"/>
    <w:basedOn w:val="Quote1"/>
    <w:next w:val="Normal"/>
    <w:semiHidden/>
    <w:rsid w:val="002B627A"/>
    <w:pPr>
      <w:spacing w:line="480" w:lineRule="auto"/>
    </w:pPr>
  </w:style>
  <w:style w:type="paragraph" w:customStyle="1" w:styleId="QuoteContinued">
    <w:name w:val="Quote Continued"/>
    <w:basedOn w:val="BodyText"/>
    <w:next w:val="BodyText"/>
    <w:semiHidden/>
    <w:rsid w:val="002B627A"/>
    <w:pPr>
      <w:spacing w:before="0" w:after="240"/>
    </w:pPr>
    <w:rPr>
      <w:kern w:val="0"/>
      <w:szCs w:val="20"/>
    </w:rPr>
  </w:style>
  <w:style w:type="paragraph" w:styleId="Title">
    <w:name w:val="Title"/>
    <w:basedOn w:val="Normal"/>
    <w:link w:val="TitleChar"/>
    <w:semiHidden/>
    <w:qFormat/>
    <w:rsid w:val="002B627A"/>
    <w:pPr>
      <w:spacing w:after="60"/>
      <w:jc w:val="center"/>
      <w:outlineLvl w:val="0"/>
    </w:pPr>
    <w:rPr>
      <w:rFonts w:eastAsia="Times New Roman" w:cs="Arial"/>
      <w:b/>
      <w:bCs/>
      <w:kern w:val="28"/>
      <w:sz w:val="28"/>
      <w:szCs w:val="32"/>
      <w:lang w:bidi="ar-SA"/>
    </w:rPr>
  </w:style>
  <w:style w:type="character" w:customStyle="1" w:styleId="TitleChar">
    <w:name w:val="Title Char"/>
    <w:basedOn w:val="DefaultParagraphFont"/>
    <w:link w:val="Title"/>
    <w:semiHidden/>
    <w:rsid w:val="000E1CF7"/>
    <w:rPr>
      <w:rFonts w:eastAsia="Times New Roman" w:cs="Arial"/>
      <w:b/>
      <w:bCs/>
      <w:kern w:val="28"/>
      <w:sz w:val="28"/>
      <w:szCs w:val="32"/>
      <w:lang w:bidi="ar-SA"/>
    </w:rPr>
  </w:style>
  <w:style w:type="paragraph" w:styleId="Subtitle">
    <w:name w:val="Subtitle"/>
    <w:basedOn w:val="Normal"/>
    <w:link w:val="SubtitleChar"/>
    <w:semiHidden/>
    <w:qFormat/>
    <w:rsid w:val="002B627A"/>
    <w:pPr>
      <w:spacing w:before="0" w:after="60"/>
      <w:jc w:val="center"/>
      <w:outlineLvl w:val="1"/>
    </w:pPr>
    <w:rPr>
      <w:rFonts w:eastAsia="Times New Roman" w:cs="Arial"/>
      <w:kern w:val="0"/>
      <w:szCs w:val="20"/>
      <w:lang w:bidi="ar-SA"/>
    </w:rPr>
  </w:style>
  <w:style w:type="character" w:customStyle="1" w:styleId="SubtitleChar">
    <w:name w:val="Subtitle Char"/>
    <w:basedOn w:val="DefaultParagraphFont"/>
    <w:link w:val="Subtitle"/>
    <w:semiHidden/>
    <w:rsid w:val="000E1CF7"/>
    <w:rPr>
      <w:rFonts w:eastAsia="Times New Roman" w:cs="Arial"/>
      <w:kern w:val="0"/>
      <w:szCs w:val="20"/>
      <w:lang w:bidi="ar-SA"/>
    </w:rPr>
  </w:style>
  <w:style w:type="character" w:customStyle="1" w:styleId="ptext-1">
    <w:name w:val="ptext-1"/>
    <w:basedOn w:val="DefaultParagraphFont"/>
    <w:semiHidden/>
    <w:rsid w:val="006F25CD"/>
  </w:style>
  <w:style w:type="character" w:customStyle="1" w:styleId="ptext-2">
    <w:name w:val="ptext-2"/>
    <w:basedOn w:val="DefaultParagraphFont"/>
    <w:semiHidden/>
    <w:rsid w:val="006F25CD"/>
  </w:style>
  <w:style w:type="character" w:customStyle="1" w:styleId="enumbell">
    <w:name w:val="enumbell"/>
    <w:semiHidden/>
    <w:rsid w:val="006F25CD"/>
    <w:rPr>
      <w:b/>
      <w:bCs/>
    </w:rPr>
  </w:style>
  <w:style w:type="paragraph" w:customStyle="1" w:styleId="TableHeading1">
    <w:name w:val="Table Heading 1"/>
    <w:basedOn w:val="Normal"/>
    <w:semiHidden/>
    <w:qFormat/>
    <w:rsid w:val="00A832C5"/>
    <w:pPr>
      <w:shd w:val="clear" w:color="auto" w:fill="FFFFFF" w:themeFill="background1"/>
      <w:spacing w:before="120"/>
    </w:pPr>
    <w:rPr>
      <w:rFonts w:ascii="Arial" w:eastAsia="Times New Roman" w:hAnsi="Arial"/>
      <w:b/>
      <w:color w:val="262626" w:themeColor="text1" w:themeTint="D9"/>
      <w:kern w:val="0"/>
      <w:sz w:val="32"/>
      <w:szCs w:val="22"/>
      <w:lang w:bidi="ar-SA"/>
    </w:rPr>
  </w:style>
  <w:style w:type="paragraph" w:customStyle="1" w:styleId="AuthorByline">
    <w:name w:val="Author Byline"/>
    <w:basedOn w:val="Normal"/>
    <w:next w:val="Normal"/>
    <w:semiHidden/>
    <w:qFormat/>
    <w:rsid w:val="00A832C5"/>
    <w:pPr>
      <w:spacing w:before="120" w:line="360" w:lineRule="auto"/>
      <w:jc w:val="both"/>
    </w:pPr>
    <w:rPr>
      <w:rFonts w:ascii="Verdana" w:eastAsia="Times New Roman" w:hAnsi="Verdana" w:cs="Arial"/>
      <w:kern w:val="0"/>
      <w:sz w:val="22"/>
      <w:lang w:bidi="ar-SA"/>
    </w:rPr>
  </w:style>
  <w:style w:type="paragraph" w:customStyle="1" w:styleId="DocumentTitle">
    <w:name w:val="Document Title"/>
    <w:basedOn w:val="Normal"/>
    <w:next w:val="ArticleText"/>
    <w:link w:val="DocumentTitleChar"/>
    <w:semiHidden/>
    <w:qFormat/>
    <w:rsid w:val="00A832C5"/>
    <w:pPr>
      <w:spacing w:before="100"/>
    </w:pPr>
    <w:rPr>
      <w:rFonts w:ascii="Arial" w:eastAsia="Times New Roman" w:hAnsi="Arial"/>
      <w:kern w:val="0"/>
      <w:sz w:val="28"/>
      <w:szCs w:val="28"/>
      <w:lang w:bidi="ar-SA"/>
    </w:rPr>
  </w:style>
  <w:style w:type="paragraph" w:customStyle="1" w:styleId="PrimaryHeading">
    <w:name w:val="Primary Heading"/>
    <w:basedOn w:val="Normal"/>
    <w:next w:val="Normal"/>
    <w:semiHidden/>
    <w:qFormat/>
    <w:rsid w:val="00A832C5"/>
    <w:pPr>
      <w:spacing w:after="0"/>
    </w:pPr>
    <w:rPr>
      <w:rFonts w:ascii="Arial" w:eastAsia="Times New Roman" w:hAnsi="Arial" w:cs="Arial"/>
      <w:b/>
      <w:kern w:val="0"/>
      <w:sz w:val="36"/>
      <w:szCs w:val="36"/>
      <w:lang w:bidi="ar-SA"/>
    </w:rPr>
  </w:style>
  <w:style w:type="paragraph" w:customStyle="1" w:styleId="SecondaryHeading">
    <w:name w:val="Secondary Heading"/>
    <w:basedOn w:val="Normal"/>
    <w:next w:val="Normal"/>
    <w:semiHidden/>
    <w:qFormat/>
    <w:rsid w:val="00A832C5"/>
    <w:pPr>
      <w:shd w:val="clear" w:color="auto" w:fill="1D1B11" w:themeFill="background2" w:themeFillShade="1A"/>
      <w:spacing w:before="0"/>
    </w:pPr>
    <w:rPr>
      <w:rFonts w:ascii="Arial" w:eastAsia="Times New Roman" w:hAnsi="Arial" w:cs="Arial"/>
      <w:b/>
      <w:color w:val="B8CCE4" w:themeColor="accent1" w:themeTint="66"/>
      <w:kern w:val="0"/>
      <w:sz w:val="28"/>
      <w:szCs w:val="32"/>
      <w:lang w:bidi="ar-SA"/>
    </w:rPr>
  </w:style>
  <w:style w:type="paragraph" w:customStyle="1" w:styleId="ArticleText">
    <w:name w:val="Article Text"/>
    <w:basedOn w:val="Normal"/>
    <w:semiHidden/>
    <w:qFormat/>
    <w:rsid w:val="00A832C5"/>
    <w:pPr>
      <w:spacing w:before="120"/>
      <w:jc w:val="both"/>
    </w:pPr>
    <w:rPr>
      <w:rFonts w:ascii="Arial" w:eastAsia="Times New Roman" w:hAnsi="Arial"/>
      <w:kern w:val="0"/>
      <w:sz w:val="20"/>
      <w:lang w:bidi="ar-SA"/>
    </w:rPr>
  </w:style>
  <w:style w:type="paragraph" w:customStyle="1" w:styleId="ArticleHeading1">
    <w:name w:val="Article Heading 1"/>
    <w:basedOn w:val="Heading1"/>
    <w:next w:val="Normal"/>
    <w:link w:val="ArticleHeading1Char"/>
    <w:semiHidden/>
    <w:qFormat/>
    <w:rsid w:val="00A832C5"/>
    <w:pPr>
      <w:keepNext w:val="0"/>
      <w:keepLines w:val="0"/>
      <w:spacing w:before="120" w:after="120"/>
    </w:pPr>
    <w:rPr>
      <w:rFonts w:ascii="Arial" w:hAnsi="Arial"/>
      <w:b w:val="0"/>
      <w:bCs w:val="0"/>
      <w:color w:val="F79646" w:themeColor="accent6"/>
      <w:kern w:val="0"/>
    </w:rPr>
  </w:style>
  <w:style w:type="paragraph" w:customStyle="1" w:styleId="ArticleHeading2">
    <w:name w:val="Article Heading 2"/>
    <w:basedOn w:val="Heading2"/>
    <w:next w:val="ArticleText"/>
    <w:link w:val="ArticleHeading2Char"/>
    <w:semiHidden/>
    <w:qFormat/>
    <w:rsid w:val="00A832C5"/>
    <w:pPr>
      <w:keepNext w:val="0"/>
      <w:keepLines w:val="0"/>
      <w:spacing w:before="120" w:after="120"/>
      <w:ind w:left="720"/>
    </w:pPr>
    <w:rPr>
      <w:rFonts w:ascii="Verdana" w:eastAsia="Times New Roman" w:hAnsi="Verdana"/>
      <w:b w:val="0"/>
      <w:bCs w:val="0"/>
      <w:color w:val="F79646" w:themeColor="accent6"/>
      <w:kern w:val="0"/>
    </w:rPr>
  </w:style>
  <w:style w:type="character" w:customStyle="1" w:styleId="DocumentTitleChar">
    <w:name w:val="Document Title Char"/>
    <w:basedOn w:val="DefaultParagraphFont"/>
    <w:link w:val="DocumentTitle"/>
    <w:semiHidden/>
    <w:rsid w:val="000E1CF7"/>
    <w:rPr>
      <w:rFonts w:ascii="Arial" w:eastAsia="Times New Roman" w:hAnsi="Arial"/>
      <w:kern w:val="0"/>
      <w:sz w:val="28"/>
      <w:szCs w:val="28"/>
      <w:lang w:bidi="ar-SA"/>
    </w:rPr>
  </w:style>
  <w:style w:type="character" w:customStyle="1" w:styleId="ArticleHeading1Char">
    <w:name w:val="Article Heading 1 Char"/>
    <w:basedOn w:val="Heading1Char"/>
    <w:link w:val="ArticleHeading1"/>
    <w:semiHidden/>
    <w:rsid w:val="000E1CF7"/>
    <w:rPr>
      <w:rFonts w:ascii="Arial" w:eastAsiaTheme="majorEastAsia" w:hAnsi="Arial" w:cstheme="majorBidi"/>
      <w:b w:val="0"/>
      <w:bCs w:val="0"/>
      <w:color w:val="F79646" w:themeColor="accent6"/>
      <w:kern w:val="0"/>
      <w:sz w:val="28"/>
      <w:szCs w:val="28"/>
      <w:lang w:bidi="ar-SA"/>
    </w:rPr>
  </w:style>
  <w:style w:type="character" w:customStyle="1" w:styleId="ArticleHeading2Char">
    <w:name w:val="Article Heading 2 Char"/>
    <w:basedOn w:val="Heading2Char"/>
    <w:link w:val="ArticleHeading2"/>
    <w:semiHidden/>
    <w:rsid w:val="000E1CF7"/>
    <w:rPr>
      <w:rFonts w:ascii="Verdana" w:eastAsia="Times New Roman" w:hAnsi="Verdana" w:cstheme="majorBidi"/>
      <w:b w:val="0"/>
      <w:bCs w:val="0"/>
      <w:color w:val="F79646" w:themeColor="accent6"/>
      <w:kern w:val="0"/>
      <w:szCs w:val="26"/>
      <w:lang w:bidi="ar-SA"/>
    </w:rPr>
  </w:style>
  <w:style w:type="paragraph" w:customStyle="1" w:styleId="PublishDate">
    <w:name w:val="Publish Date"/>
    <w:basedOn w:val="Normal"/>
    <w:semiHidden/>
    <w:qFormat/>
    <w:rsid w:val="00A832C5"/>
    <w:pPr>
      <w:spacing w:before="120"/>
      <w:jc w:val="right"/>
    </w:pPr>
    <w:rPr>
      <w:rFonts w:ascii="Verdana" w:hAnsi="Verdana"/>
      <w:kern w:val="0"/>
      <w:sz w:val="20"/>
      <w:lang w:bidi="ar-SA"/>
    </w:rPr>
  </w:style>
  <w:style w:type="paragraph" w:customStyle="1" w:styleId="ArticleHeading3">
    <w:name w:val="Article Heading 3"/>
    <w:basedOn w:val="ArticleHeading2"/>
    <w:next w:val="ArticleText"/>
    <w:semiHidden/>
    <w:qFormat/>
    <w:rsid w:val="00A832C5"/>
    <w:pPr>
      <w:ind w:left="1440"/>
    </w:pPr>
    <w:rPr>
      <w:i/>
    </w:rPr>
  </w:style>
  <w:style w:type="paragraph" w:customStyle="1" w:styleId="TableSubheading1">
    <w:name w:val="Table Subheading 1"/>
    <w:basedOn w:val="ArticleText"/>
    <w:semiHidden/>
    <w:qFormat/>
    <w:rsid w:val="00A832C5"/>
    <w:pPr>
      <w:shd w:val="clear" w:color="auto" w:fill="404040" w:themeFill="text1" w:themeFillTint="BF"/>
    </w:pPr>
    <w:rPr>
      <w:b/>
      <w:color w:val="DDD9C3" w:themeColor="background2" w:themeShade="E6"/>
      <w:szCs w:val="22"/>
    </w:rPr>
  </w:style>
  <w:style w:type="table" w:customStyle="1" w:styleId="TableGrid1">
    <w:name w:val="Table Grid1"/>
    <w:basedOn w:val="TableNormal"/>
    <w:next w:val="TableGrid"/>
    <w:uiPriority w:val="59"/>
    <w:rsid w:val="00A832C5"/>
    <w:pPr>
      <w:spacing w:before="0" w:after="0"/>
    </w:pPr>
    <w:rPr>
      <w:rFonts w:asciiTheme="minorHAnsi" w:eastAsiaTheme="minorEastAsia" w:hAnsiTheme="minorHAnsi" w:cstheme="minorBidi"/>
      <w:kern w:val="0"/>
      <w:sz w:val="22"/>
      <w:szCs w:val="22"/>
      <w:lang w:bidi="ar-S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Level1Topic">
    <w:name w:val="Level 1 Topic"/>
    <w:basedOn w:val="Normal"/>
    <w:link w:val="Level1TopicChar"/>
    <w:semiHidden/>
    <w:rsid w:val="008228BD"/>
    <w:pPr>
      <w:spacing w:before="0" w:after="240" w:line="300" w:lineRule="atLeast"/>
    </w:pPr>
    <w:rPr>
      <w:rFonts w:ascii="Arial" w:hAnsi="Arial" w:cs="Arial"/>
      <w:b/>
      <w:bCs/>
      <w:sz w:val="36"/>
      <w:szCs w:val="36"/>
    </w:rPr>
  </w:style>
  <w:style w:type="paragraph" w:customStyle="1" w:styleId="LawNoteTitle">
    <w:name w:val="LawNote Title"/>
    <w:basedOn w:val="Normal"/>
    <w:link w:val="LawNoteTitleChar"/>
    <w:semiHidden/>
    <w:rsid w:val="008228BD"/>
    <w:pPr>
      <w:spacing w:before="0" w:after="240" w:line="300" w:lineRule="atLeast"/>
    </w:pPr>
    <w:rPr>
      <w:rFonts w:ascii="Arial" w:hAnsi="Arial" w:cs="Arial"/>
      <w:b/>
      <w:color w:val="3C71A5"/>
      <w:sz w:val="32"/>
      <w:szCs w:val="32"/>
    </w:rPr>
  </w:style>
  <w:style w:type="paragraph" w:customStyle="1" w:styleId="EndText">
    <w:name w:val="EndText"/>
    <w:basedOn w:val="Normal"/>
    <w:link w:val="EndTextChar"/>
    <w:semiHidden/>
    <w:rsid w:val="008228BD"/>
    <w:pPr>
      <w:numPr>
        <w:numId w:val="11"/>
      </w:numPr>
      <w:tabs>
        <w:tab w:val="clear" w:pos="720"/>
      </w:tabs>
      <w:spacing w:before="0"/>
      <w:ind w:left="0"/>
      <w:jc w:val="both"/>
    </w:pPr>
    <w:rPr>
      <w:rFonts w:ascii="Arial" w:eastAsia="Times New Roman" w:hAnsi="Arial"/>
      <w:kern w:val="0"/>
      <w:sz w:val="16"/>
      <w:lang w:bidi="ar-SA"/>
    </w:rPr>
  </w:style>
  <w:style w:type="character" w:customStyle="1" w:styleId="EndTextChar">
    <w:name w:val="EndText Char"/>
    <w:link w:val="EndText"/>
    <w:semiHidden/>
    <w:rsid w:val="000E1CF7"/>
    <w:rPr>
      <w:rFonts w:ascii="Arial" w:eastAsia="Times New Roman" w:hAnsi="Arial"/>
      <w:kern w:val="0"/>
      <w:sz w:val="16"/>
      <w:lang w:bidi="ar-SA"/>
    </w:rPr>
  </w:style>
  <w:style w:type="paragraph" w:customStyle="1" w:styleId="bbnode">
    <w:name w:val="bbnode"/>
    <w:basedOn w:val="BNormal"/>
    <w:qFormat/>
    <w:rsid w:val="002D2949"/>
    <w:pPr>
      <w:spacing w:before="0"/>
    </w:pPr>
    <w:rPr>
      <w:rFonts w:ascii="Arial" w:hAnsi="Arial" w:cs="Arial"/>
      <w:color w:val="E36C0A" w:themeColor="accent6" w:themeShade="BF"/>
      <w:sz w:val="16"/>
      <w:szCs w:val="16"/>
    </w:rPr>
  </w:style>
  <w:style w:type="paragraph" w:customStyle="1" w:styleId="bbreporter">
    <w:name w:val="bbreporter"/>
    <w:basedOn w:val="bbnode"/>
    <w:qFormat/>
    <w:rsid w:val="002D2949"/>
    <w:rPr>
      <w:color w:val="984806" w:themeColor="accent6" w:themeShade="80"/>
    </w:rPr>
  </w:style>
  <w:style w:type="paragraph" w:customStyle="1" w:styleId="bblsID">
    <w:name w:val="bblsID"/>
    <w:basedOn w:val="bbreporter"/>
    <w:qFormat/>
    <w:rsid w:val="002D2949"/>
    <w:rPr>
      <w:color w:val="0070C0"/>
      <w:szCs w:val="22"/>
    </w:rPr>
  </w:style>
  <w:style w:type="paragraph" w:customStyle="1" w:styleId="bbslug">
    <w:name w:val="bbslug"/>
    <w:basedOn w:val="bbnode"/>
    <w:rsid w:val="002D2949"/>
    <w:rPr>
      <w:b/>
      <w:i/>
      <w:color w:val="FF0000"/>
    </w:rPr>
  </w:style>
  <w:style w:type="character" w:customStyle="1" w:styleId="bblink-bbcitation">
    <w:name w:val="bblink-bbcitation"/>
    <w:basedOn w:val="DefaultParagraphFont"/>
    <w:uiPriority w:val="1"/>
    <w:qFormat/>
    <w:rsid w:val="0060761F"/>
    <w:rPr>
      <w:color w:val="7030A0"/>
    </w:rPr>
  </w:style>
  <w:style w:type="paragraph" w:customStyle="1" w:styleId="BGeographicName">
    <w:name w:val="BGeographicName"/>
    <w:basedOn w:val="Normal"/>
    <w:link w:val="BGeographicNameChar"/>
    <w:qFormat/>
    <w:rsid w:val="00BB26EE"/>
    <w:rPr>
      <w:color w:val="006600"/>
    </w:rPr>
  </w:style>
  <w:style w:type="character" w:customStyle="1" w:styleId="BGeographicNameChar">
    <w:name w:val="BGeographicName Char"/>
    <w:basedOn w:val="BNormalChar"/>
    <w:link w:val="BGeographicName"/>
    <w:rsid w:val="007E29E2"/>
    <w:rPr>
      <w:rFonts w:eastAsia="Times New Roman"/>
      <w:color w:val="006600"/>
      <w:kern w:val="0"/>
      <w:lang w:bidi="ar-SA"/>
    </w:rPr>
  </w:style>
  <w:style w:type="character" w:customStyle="1" w:styleId="BContentControl">
    <w:name w:val="BContent_Control"/>
    <w:basedOn w:val="DefaultParagraphFont"/>
    <w:uiPriority w:val="1"/>
    <w:rsid w:val="00147DAE"/>
    <w:rPr>
      <w:rFonts w:ascii="Calibri" w:hAnsi="Calibri"/>
      <w:sz w:val="16"/>
      <w:bdr w:val="none" w:sz="0" w:space="0" w:color="auto"/>
      <w:shd w:val="pct45" w:color="CCFFCC" w:fill="FFFFFF" w:themeFill="background1"/>
    </w:rPr>
  </w:style>
  <w:style w:type="character" w:customStyle="1" w:styleId="heading1notocChar">
    <w:name w:val="heading 1 (no toc) Char"/>
    <w:basedOn w:val="Heading1Char"/>
    <w:link w:val="heading1notoc"/>
    <w:semiHidden/>
    <w:rsid w:val="000E1CF7"/>
    <w:rPr>
      <w:rFonts w:eastAsia="Times New Roman" w:cstheme="majorBidi"/>
      <w:b w:val="0"/>
      <w:bCs w:val="0"/>
      <w:kern w:val="0"/>
      <w:sz w:val="28"/>
      <w:szCs w:val="20"/>
      <w:lang w:bidi="ar-SA"/>
    </w:rPr>
  </w:style>
  <w:style w:type="paragraph" w:customStyle="1" w:styleId="BDocStart">
    <w:name w:val="BDoc_Start"/>
    <w:next w:val="BNormal"/>
    <w:link w:val="BDocStartChar"/>
    <w:rsid w:val="00EB638D"/>
    <w:rPr>
      <w:rFonts w:eastAsiaTheme="majorEastAsia" w:cstheme="majorBidi"/>
      <w:bCs/>
      <w:color w:val="4F81BD" w:themeColor="accent1"/>
      <w:sz w:val="28"/>
      <w:szCs w:val="28"/>
      <w:lang w:bidi="ar-SA"/>
    </w:rPr>
  </w:style>
  <w:style w:type="character" w:customStyle="1" w:styleId="BDocStartChar">
    <w:name w:val="BDoc_Start Char"/>
    <w:basedOn w:val="heading1notocChar"/>
    <w:link w:val="BDocStart"/>
    <w:rsid w:val="00EB638D"/>
    <w:rPr>
      <w:rFonts w:eastAsiaTheme="majorEastAsia" w:cstheme="majorBidi"/>
      <w:b w:val="0"/>
      <w:bCs/>
      <w:color w:val="4F81BD" w:themeColor="accent1"/>
      <w:kern w:val="0"/>
      <w:sz w:val="28"/>
      <w:szCs w:val="28"/>
      <w:lang w:bidi="ar-SA"/>
    </w:rPr>
  </w:style>
  <w:style w:type="paragraph" w:customStyle="1" w:styleId="BAuthor">
    <w:name w:val="BAuthor"/>
    <w:basedOn w:val="BNormal"/>
    <w:link w:val="BAuthorChar"/>
    <w:rsid w:val="004E67F5"/>
    <w:rPr>
      <w:color w:val="943634" w:themeColor="accent2" w:themeShade="BF"/>
      <w:sz w:val="20"/>
      <w:szCs w:val="20"/>
    </w:rPr>
  </w:style>
  <w:style w:type="character" w:customStyle="1" w:styleId="BAuthorChar">
    <w:name w:val="BAuthor Char"/>
    <w:basedOn w:val="BNormalChar"/>
    <w:link w:val="BAuthor"/>
    <w:rsid w:val="004E67F5"/>
    <w:rPr>
      <w:rFonts w:eastAsia="Times New Roman"/>
      <w:color w:val="943634" w:themeColor="accent2" w:themeShade="BF"/>
      <w:kern w:val="0"/>
      <w:sz w:val="20"/>
      <w:szCs w:val="20"/>
      <w:lang w:bidi="ar-SA"/>
    </w:rPr>
  </w:style>
  <w:style w:type="paragraph" w:customStyle="1" w:styleId="BHeadline">
    <w:name w:val="BHeadline"/>
    <w:basedOn w:val="Normal"/>
    <w:next w:val="BNormal"/>
    <w:rsid w:val="00994780"/>
    <w:rPr>
      <w:b/>
      <w:color w:val="244061" w:themeColor="accent1" w:themeShade="80"/>
      <w:sz w:val="28"/>
      <w:szCs w:val="28"/>
    </w:rPr>
  </w:style>
  <w:style w:type="paragraph" w:customStyle="1" w:styleId="BOrganization">
    <w:name w:val="BOrganization"/>
    <w:basedOn w:val="BNormal"/>
    <w:rsid w:val="004E67F5"/>
    <w:rPr>
      <w:color w:val="943634" w:themeColor="accent2" w:themeShade="BF"/>
      <w:sz w:val="20"/>
    </w:rPr>
  </w:style>
  <w:style w:type="paragraph" w:customStyle="1" w:styleId="BEditorsintro">
    <w:name w:val="BEditors_intro"/>
    <w:basedOn w:val="Normal"/>
    <w:next w:val="BNormal"/>
    <w:semiHidden/>
    <w:rsid w:val="00FF7826"/>
    <w:pPr>
      <w:spacing w:before="120" w:after="0"/>
    </w:pPr>
    <w:rPr>
      <w:rFonts w:asciiTheme="minorHAnsi" w:eastAsia="Times New Roman" w:hAnsiTheme="minorHAnsi"/>
      <w:b/>
      <w:color w:val="FFFFFF" w:themeColor="background1"/>
      <w:kern w:val="0"/>
      <w:sz w:val="16"/>
      <w:szCs w:val="16"/>
      <w:lang w:val="en-GB" w:eastAsia="en-GB" w:bidi="ar-SA"/>
    </w:rPr>
  </w:style>
  <w:style w:type="paragraph" w:customStyle="1" w:styleId="BOutsideauthorinfo">
    <w:name w:val="BOutside_author_info"/>
    <w:basedOn w:val="BNormal"/>
    <w:next w:val="BNormal"/>
    <w:semiHidden/>
    <w:rsid w:val="002027C7"/>
    <w:pPr>
      <w:spacing w:line="160" w:lineRule="exact"/>
    </w:pPr>
    <w:rPr>
      <w:rFonts w:ascii="Calibri" w:hAnsi="Calibri" w:cs="Arial"/>
      <w:b/>
      <w:color w:val="FFFFFF" w:themeColor="background1"/>
      <w:sz w:val="16"/>
      <w:szCs w:val="16"/>
      <w:lang w:val="en-GB" w:eastAsia="en-GB"/>
    </w:rPr>
  </w:style>
  <w:style w:type="paragraph" w:customStyle="1" w:styleId="BMoreinfo">
    <w:name w:val="BMore_info"/>
    <w:basedOn w:val="Normal"/>
    <w:next w:val="BNormal"/>
    <w:rsid w:val="00FF7826"/>
    <w:pPr>
      <w:spacing w:before="120" w:after="0"/>
    </w:pPr>
    <w:rPr>
      <w:rFonts w:asciiTheme="minorHAnsi" w:eastAsia="Times New Roman" w:hAnsiTheme="minorHAnsi"/>
      <w:b/>
      <w:color w:val="000000" w:themeColor="text1"/>
      <w:kern w:val="0"/>
      <w:sz w:val="16"/>
      <w:szCs w:val="16"/>
      <w:lang w:val="en-GB" w:eastAsia="en-GB" w:bidi="ar-SA"/>
    </w:rPr>
  </w:style>
  <w:style w:type="paragraph" w:customStyle="1" w:styleId="sp">
    <w:name w:val="sp"/>
    <w:uiPriority w:val="99"/>
    <w:semiHidden/>
    <w:rsid w:val="00724007"/>
    <w:pPr>
      <w:widowControl w:val="0"/>
      <w:autoSpaceDE w:val="0"/>
      <w:autoSpaceDN w:val="0"/>
      <w:adjustRightInd w:val="0"/>
      <w:spacing w:before="0" w:after="0"/>
    </w:pPr>
    <w:rPr>
      <w:rFonts w:eastAsia="Times New Roman"/>
      <w:kern w:val="0"/>
      <w:sz w:val="20"/>
      <w:szCs w:val="20"/>
      <w:lang w:bidi="ar-SA"/>
    </w:rPr>
  </w:style>
  <w:style w:type="paragraph" w:customStyle="1" w:styleId="outsideauthor">
    <w:name w:val="outside_author"/>
    <w:uiPriority w:val="99"/>
    <w:semiHidden/>
    <w:rsid w:val="00724007"/>
    <w:pPr>
      <w:widowControl w:val="0"/>
      <w:autoSpaceDE w:val="0"/>
      <w:autoSpaceDN w:val="0"/>
      <w:adjustRightInd w:val="0"/>
      <w:spacing w:before="0" w:after="0"/>
    </w:pPr>
    <w:rPr>
      <w:rFonts w:eastAsia="Times New Roman"/>
      <w:b/>
      <w:bCs/>
      <w:kern w:val="0"/>
      <w:sz w:val="20"/>
      <w:szCs w:val="20"/>
      <w:lang w:bidi="ar-SA"/>
    </w:rPr>
  </w:style>
  <w:style w:type="paragraph" w:customStyle="1" w:styleId="section">
    <w:name w:val="section"/>
    <w:uiPriority w:val="99"/>
    <w:semiHidden/>
    <w:rsid w:val="00724007"/>
    <w:pPr>
      <w:widowControl w:val="0"/>
      <w:autoSpaceDE w:val="0"/>
      <w:autoSpaceDN w:val="0"/>
      <w:adjustRightInd w:val="0"/>
      <w:spacing w:before="0" w:after="0"/>
      <w:jc w:val="right"/>
    </w:pPr>
    <w:rPr>
      <w:rFonts w:eastAsia="Times New Roman"/>
      <w:b/>
      <w:bCs/>
      <w:color w:val="0000FF"/>
      <w:kern w:val="0"/>
      <w:sz w:val="36"/>
      <w:szCs w:val="36"/>
      <w:lang w:bidi="ar-SA"/>
    </w:rPr>
  </w:style>
  <w:style w:type="paragraph" w:customStyle="1" w:styleId="subsection">
    <w:name w:val="subsection"/>
    <w:uiPriority w:val="99"/>
    <w:semiHidden/>
    <w:rsid w:val="00724007"/>
    <w:pPr>
      <w:widowControl w:val="0"/>
      <w:autoSpaceDE w:val="0"/>
      <w:autoSpaceDN w:val="0"/>
      <w:adjustRightInd w:val="0"/>
      <w:spacing w:before="0" w:after="0"/>
      <w:jc w:val="right"/>
    </w:pPr>
    <w:rPr>
      <w:rFonts w:eastAsia="Times New Roman"/>
      <w:b/>
      <w:bCs/>
      <w:kern w:val="0"/>
      <w:sz w:val="28"/>
      <w:szCs w:val="28"/>
      <w:lang w:bidi="ar-SA"/>
    </w:rPr>
  </w:style>
  <w:style w:type="paragraph" w:customStyle="1" w:styleId="level">
    <w:name w:val="level"/>
    <w:uiPriority w:val="99"/>
    <w:semiHidden/>
    <w:rsid w:val="00724007"/>
    <w:pPr>
      <w:widowControl w:val="0"/>
      <w:autoSpaceDE w:val="0"/>
      <w:autoSpaceDN w:val="0"/>
      <w:adjustRightInd w:val="0"/>
      <w:spacing w:before="0" w:after="0" w:line="300" w:lineRule="atLeast"/>
    </w:pPr>
    <w:rPr>
      <w:rFonts w:eastAsia="Times New Roman"/>
      <w:b/>
      <w:bCs/>
      <w:kern w:val="0"/>
      <w:sz w:val="20"/>
      <w:szCs w:val="20"/>
      <w:lang w:bidi="ar-SA"/>
    </w:rPr>
  </w:style>
  <w:style w:type="paragraph" w:customStyle="1" w:styleId="example">
    <w:name w:val="example"/>
    <w:uiPriority w:val="99"/>
    <w:semiHidden/>
    <w:rsid w:val="00724007"/>
    <w:pPr>
      <w:widowControl w:val="0"/>
      <w:autoSpaceDE w:val="0"/>
      <w:autoSpaceDN w:val="0"/>
      <w:adjustRightInd w:val="0"/>
      <w:spacing w:before="0" w:after="0"/>
    </w:pPr>
    <w:rPr>
      <w:rFonts w:eastAsia="Times New Roman"/>
      <w:i/>
      <w:iCs/>
      <w:color w:val="0000FF"/>
      <w:kern w:val="0"/>
      <w:sz w:val="20"/>
      <w:szCs w:val="20"/>
      <w:lang w:bidi="ar-SA"/>
    </w:rPr>
  </w:style>
  <w:style w:type="paragraph" w:customStyle="1" w:styleId="note">
    <w:name w:val="note"/>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listitem">
    <w:name w:val="list.item"/>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document">
    <w:name w:val="document"/>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head">
    <w:name w:val="head"/>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image">
    <w:name w:val="image"/>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descriptor">
    <w:name w:val="descriptor"/>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footnotepara">
    <w:name w:val="footnote_para"/>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styleId="TOCHeading">
    <w:name w:val="TOC Heading"/>
    <w:basedOn w:val="Heading1"/>
    <w:next w:val="Normal"/>
    <w:uiPriority w:val="39"/>
    <w:semiHidden/>
    <w:unhideWhenUsed/>
    <w:qFormat/>
    <w:rsid w:val="00724007"/>
    <w:pPr>
      <w:spacing w:before="480" w:line="276" w:lineRule="auto"/>
      <w:outlineLvl w:val="9"/>
    </w:pPr>
    <w:rPr>
      <w:rFonts w:ascii="Cambria" w:eastAsia="MS Gothic" w:hAnsi="Cambria" w:cs="Times New Roman"/>
      <w:color w:val="365F91"/>
      <w:kern w:val="0"/>
      <w:lang w:eastAsia="ja-JP"/>
    </w:rPr>
  </w:style>
  <w:style w:type="character" w:customStyle="1" w:styleId="ssnonpaginatedrptr">
    <w:name w:val="ss_nonpaginatedrptr"/>
    <w:semiHidden/>
    <w:rsid w:val="00724007"/>
  </w:style>
  <w:style w:type="character" w:customStyle="1" w:styleId="st">
    <w:name w:val="st"/>
    <w:semiHidden/>
    <w:rsid w:val="00724007"/>
  </w:style>
  <w:style w:type="character" w:customStyle="1" w:styleId="BPlanpointhead">
    <w:name w:val="BPlan_point_head"/>
    <w:basedOn w:val="BCommenthead"/>
    <w:uiPriority w:val="1"/>
    <w:rsid w:val="00831EE4"/>
    <w:rPr>
      <w:b/>
      <w:iCs/>
      <w:color w:val="1F497D" w:themeColor="text2"/>
    </w:rPr>
  </w:style>
  <w:style w:type="paragraph" w:customStyle="1" w:styleId="BPlanpointpara">
    <w:name w:val="BPlan_point_para"/>
    <w:basedOn w:val="BCommentpara"/>
    <w:rsid w:val="00831EE4"/>
    <w:rPr>
      <w:color w:val="17365D" w:themeColor="text2" w:themeShade="BF"/>
    </w:rPr>
  </w:style>
  <w:style w:type="paragraph" w:customStyle="1" w:styleId="BRelatedTo">
    <w:name w:val="BRelatedTo"/>
    <w:basedOn w:val="BNormal"/>
    <w:next w:val="BNormal"/>
    <w:rsid w:val="00FC161A"/>
    <w:rPr>
      <w:color w:val="4F81BD" w:themeColor="accent1"/>
      <w:sz w:val="16"/>
    </w:rPr>
  </w:style>
  <w:style w:type="paragraph" w:customStyle="1" w:styleId="BProductionNote">
    <w:name w:val="BProductionNote"/>
    <w:basedOn w:val="BNormal"/>
    <w:link w:val="BProductionNoteChar"/>
    <w:rsid w:val="00EA282D"/>
    <w:pPr>
      <w:shd w:val="clear" w:color="auto" w:fill="FFFF00"/>
    </w:pPr>
    <w:rPr>
      <w:rFonts w:ascii="Times New Roman Bold" w:hAnsi="Times New Roman Bold"/>
      <w:b/>
      <w:color w:val="FF0000"/>
    </w:rPr>
  </w:style>
  <w:style w:type="character" w:customStyle="1" w:styleId="BProductionNoteChar">
    <w:name w:val="BProductionNote Char"/>
    <w:basedOn w:val="BNormalChar"/>
    <w:link w:val="BProductionNote"/>
    <w:rsid w:val="00EA282D"/>
    <w:rPr>
      <w:rFonts w:ascii="Times New Roman Bold" w:eastAsia="Times New Roman" w:hAnsi="Times New Roman Bold"/>
      <w:b/>
      <w:color w:val="FF0000"/>
      <w:kern w:val="0"/>
      <w:shd w:val="clear" w:color="auto" w:fill="FFFF00"/>
      <w:lang w:bidi="ar-SA"/>
    </w:rPr>
  </w:style>
  <w:style w:type="paragraph" w:customStyle="1" w:styleId="BHead6">
    <w:name w:val="BHead6"/>
    <w:next w:val="BNormal"/>
    <w:link w:val="BHead6Char"/>
    <w:rsid w:val="00F57AC4"/>
    <w:pPr>
      <w:ind w:left="1440"/>
      <w:outlineLvl w:val="5"/>
    </w:pPr>
    <w:rPr>
      <w:rFonts w:eastAsia="Times New Roman"/>
      <w:i/>
      <w:kern w:val="0"/>
      <w:lang w:bidi="ar-SA"/>
    </w:rPr>
  </w:style>
  <w:style w:type="character" w:customStyle="1" w:styleId="BHead6Char">
    <w:name w:val="BHead6 Char"/>
    <w:basedOn w:val="DefaultParagraphFont"/>
    <w:link w:val="BHead6"/>
    <w:rsid w:val="00F57AC4"/>
    <w:rPr>
      <w:rFonts w:eastAsia="Times New Roman"/>
      <w:i/>
      <w:kern w:val="0"/>
      <w:lang w:bidi="ar-SA"/>
    </w:rPr>
  </w:style>
  <w:style w:type="paragraph" w:customStyle="1" w:styleId="BHead7">
    <w:name w:val="BHead7"/>
    <w:next w:val="BNormal"/>
    <w:link w:val="BHead7Char"/>
    <w:rsid w:val="00F57AC4"/>
    <w:pPr>
      <w:ind w:left="1440"/>
      <w:outlineLvl w:val="6"/>
    </w:pPr>
    <w:rPr>
      <w:rFonts w:eastAsia="Times New Roman"/>
      <w:kern w:val="0"/>
      <w:lang w:bidi="ar-SA"/>
    </w:rPr>
  </w:style>
  <w:style w:type="character" w:customStyle="1" w:styleId="BHead7Char">
    <w:name w:val="BHead7 Char"/>
    <w:basedOn w:val="DefaultParagraphFont"/>
    <w:link w:val="BHead7"/>
    <w:rsid w:val="00F57AC4"/>
    <w:rPr>
      <w:rFonts w:eastAsia="Times New Roman"/>
      <w:kern w:val="0"/>
      <w:lang w:bidi="ar-SA"/>
    </w:rPr>
  </w:style>
  <w:style w:type="paragraph" w:customStyle="1" w:styleId="BHead8">
    <w:name w:val="BHead8"/>
    <w:next w:val="BNormal"/>
    <w:link w:val="BHead8Char"/>
    <w:rsid w:val="00F57AC4"/>
    <w:pPr>
      <w:ind w:left="2160"/>
      <w:outlineLvl w:val="7"/>
    </w:pPr>
    <w:rPr>
      <w:rFonts w:eastAsia="Times New Roman"/>
      <w:i/>
      <w:kern w:val="0"/>
      <w:lang w:bidi="ar-SA"/>
    </w:rPr>
  </w:style>
  <w:style w:type="character" w:customStyle="1" w:styleId="BHead8Char">
    <w:name w:val="BHead8 Char"/>
    <w:basedOn w:val="DefaultParagraphFont"/>
    <w:link w:val="BHead8"/>
    <w:rsid w:val="00F57AC4"/>
    <w:rPr>
      <w:rFonts w:eastAsia="Times New Roman"/>
      <w:i/>
      <w:kern w:val="0"/>
      <w:lang w:bidi="ar-SA"/>
    </w:rPr>
  </w:style>
  <w:style w:type="paragraph" w:customStyle="1" w:styleId="BBNAid">
    <w:name w:val="BBNA_id"/>
    <w:basedOn w:val="BNormal"/>
    <w:next w:val="BNormal"/>
    <w:link w:val="BBNAidChar"/>
    <w:qFormat/>
    <w:rsid w:val="00B82085"/>
    <w:rPr>
      <w:b/>
      <w:color w:val="31849B" w:themeColor="accent5" w:themeShade="BF"/>
    </w:rPr>
  </w:style>
  <w:style w:type="character" w:customStyle="1" w:styleId="BBNAidChar">
    <w:name w:val="BBNA_id Char"/>
    <w:basedOn w:val="BNormalChar"/>
    <w:link w:val="BBNAid"/>
    <w:rsid w:val="00B82085"/>
    <w:rPr>
      <w:rFonts w:eastAsia="Times New Roman"/>
      <w:b/>
      <w:color w:val="31849B" w:themeColor="accent5" w:themeShade="BF"/>
      <w:kern w:val="0"/>
      <w:lang w:bidi="ar-SA"/>
    </w:rPr>
  </w:style>
  <w:style w:type="paragraph" w:customStyle="1" w:styleId="BListitemorig">
    <w:name w:val="BList_item_orig"/>
    <w:basedOn w:val="BNormal"/>
    <w:qFormat/>
    <w:rsid w:val="005D78ED"/>
    <w:pPr>
      <w:ind w:left="1080" w:hanging="360"/>
    </w:pPr>
    <w:rPr>
      <w:szCs w:val="22"/>
    </w:rPr>
  </w:style>
  <w:style w:type="character" w:customStyle="1" w:styleId="bbDocID">
    <w:name w:val="bbDocID"/>
    <w:basedOn w:val="DefaultParagraphFont"/>
    <w:uiPriority w:val="1"/>
    <w:rsid w:val="00691039"/>
    <w:rPr>
      <w:color w:val="FF99FF"/>
    </w:rPr>
  </w:style>
  <w:style w:type="paragraph" w:customStyle="1" w:styleId="BVerbatimmarkup">
    <w:name w:val="BVerbatim_markup"/>
    <w:basedOn w:val="BodyText"/>
    <w:next w:val="BNormal"/>
    <w:link w:val="BVerbatimmarkupChar"/>
    <w:qFormat/>
    <w:rsid w:val="005C20E0"/>
    <w:rPr>
      <w:color w:val="FF0000"/>
    </w:rPr>
  </w:style>
  <w:style w:type="character" w:customStyle="1" w:styleId="BVerbatimmarkupChar">
    <w:name w:val="BVerbatim_markup Char"/>
    <w:basedOn w:val="DefaultParagraphFont"/>
    <w:link w:val="BVerbatimmarkup"/>
    <w:rsid w:val="00E97744"/>
    <w:rPr>
      <w:rFonts w:eastAsia="Times New Roman"/>
      <w:color w:val="FF0000"/>
      <w:lang w:bidi="ar-SA"/>
    </w:rPr>
  </w:style>
  <w:style w:type="paragraph" w:customStyle="1" w:styleId="BEditorIntro">
    <w:name w:val="BEditorIntro"/>
    <w:basedOn w:val="BNormal"/>
    <w:rsid w:val="00C53DA8"/>
    <w:rPr>
      <w:rFonts w:asciiTheme="minorHAnsi" w:hAnsiTheme="minorHAnsi"/>
      <w:b/>
      <w:color w:val="FFFFFF" w:themeColor="background1"/>
      <w:sz w:val="16"/>
      <w:szCs w:val="16"/>
      <w:lang w:val="en-GB" w:eastAsia="en-GB"/>
    </w:rPr>
  </w:style>
  <w:style w:type="paragraph" w:customStyle="1" w:styleId="text">
    <w:name w:val="text"/>
    <w:basedOn w:val="Normal"/>
    <w:uiPriority w:val="99"/>
    <w:qFormat/>
    <w:rsid w:val="00EC41EE"/>
    <w:pPr>
      <w:widowControl w:val="0"/>
      <w:spacing w:before="0" w:after="0"/>
      <w:ind w:firstLine="360"/>
    </w:pPr>
    <w:rPr>
      <w:kern w:val="0"/>
      <w:lang w:bidi="ar-SA"/>
    </w:rPr>
  </w:style>
  <w:style w:type="paragraph" w:customStyle="1" w:styleId="footnote">
    <w:name w:val="footnote"/>
    <w:basedOn w:val="text"/>
    <w:autoRedefine/>
    <w:uiPriority w:val="99"/>
    <w:qFormat/>
    <w:rsid w:val="00EC41EE"/>
    <w:rPr>
      <w:sz w:val="20"/>
    </w:rPr>
  </w:style>
  <w:style w:type="paragraph" w:customStyle="1" w:styleId="blockquote">
    <w:name w:val="block quote"/>
    <w:basedOn w:val="Normal"/>
    <w:autoRedefine/>
    <w:qFormat/>
    <w:rsid w:val="00EC41EE"/>
    <w:pPr>
      <w:spacing w:after="240"/>
      <w:ind w:left="720"/>
    </w:pPr>
    <w:rPr>
      <w:kern w:val="0"/>
      <w:sz w:val="20"/>
      <w:lang w:bidi="ar-SA"/>
    </w:rPr>
  </w:style>
  <w:style w:type="paragraph" w:customStyle="1" w:styleId="footnoteflush">
    <w:name w:val="footnote flush"/>
    <w:basedOn w:val="Normal"/>
    <w:uiPriority w:val="99"/>
    <w:rsid w:val="00EC41EE"/>
    <w:pPr>
      <w:autoSpaceDE w:val="0"/>
      <w:autoSpaceDN w:val="0"/>
      <w:adjustRightInd w:val="0"/>
      <w:spacing w:before="0" w:after="0"/>
      <w:jc w:val="both"/>
      <w:textAlignment w:val="center"/>
    </w:pPr>
    <w:rPr>
      <w:rFonts w:eastAsiaTheme="minorEastAsia" w:cs="ITC New Baskerville Std"/>
      <w:color w:val="000000"/>
      <w:kern w:val="0"/>
      <w:sz w:val="20"/>
      <w:szCs w:val="18"/>
      <w:lang w:bidi="ar-SA"/>
    </w:rPr>
  </w:style>
  <w:style w:type="paragraph" w:customStyle="1" w:styleId="textflush">
    <w:name w:val="text flush"/>
    <w:basedOn w:val="text"/>
    <w:autoRedefine/>
    <w:uiPriority w:val="99"/>
    <w:qFormat/>
    <w:rsid w:val="00EC41EE"/>
    <w:pPr>
      <w:ind w:firstLine="0"/>
    </w:pPr>
  </w:style>
  <w:style w:type="paragraph" w:customStyle="1" w:styleId="Blockquoteflush">
    <w:name w:val="Block quote flush"/>
    <w:basedOn w:val="Normal"/>
    <w:autoRedefine/>
    <w:uiPriority w:val="99"/>
    <w:qFormat/>
    <w:rsid w:val="00EC41EE"/>
    <w:pPr>
      <w:widowControl w:val="0"/>
      <w:spacing w:after="240"/>
      <w:ind w:left="720"/>
    </w:pPr>
    <w:rPr>
      <w:kern w:val="0"/>
      <w:sz w:val="20"/>
      <w:lang w:bidi="ar-SA"/>
    </w:rPr>
  </w:style>
  <w:style w:type="paragraph" w:customStyle="1" w:styleId="2ndLevel1">
    <w:name w:val="2nd Level /1"/>
    <w:basedOn w:val="2ndLevelHeadA"/>
    <w:autoRedefine/>
    <w:uiPriority w:val="99"/>
    <w:rsid w:val="00EC41EE"/>
    <w:pPr>
      <w:spacing w:before="0"/>
    </w:pPr>
    <w:rPr>
      <w:iCs w:val="0"/>
    </w:rPr>
  </w:style>
  <w:style w:type="paragraph" w:customStyle="1" w:styleId="3rdLevel2">
    <w:name w:val="3rd Level / 2"/>
    <w:basedOn w:val="Normal"/>
    <w:autoRedefine/>
    <w:uiPriority w:val="99"/>
    <w:rsid w:val="00EC41EE"/>
    <w:pPr>
      <w:keepNext/>
      <w:widowControl w:val="0"/>
      <w:tabs>
        <w:tab w:val="left" w:pos="360"/>
      </w:tabs>
      <w:suppressAutoHyphens/>
      <w:autoSpaceDE w:val="0"/>
      <w:autoSpaceDN w:val="0"/>
      <w:adjustRightInd w:val="0"/>
      <w:spacing w:before="0" w:after="240"/>
      <w:ind w:left="360" w:hanging="360"/>
      <w:textAlignment w:val="center"/>
    </w:pPr>
    <w:rPr>
      <w:rFonts w:eastAsiaTheme="minorEastAsia" w:cs="ITC New Baskerville Std"/>
      <w:b/>
      <w:bCs/>
      <w:i/>
      <w:iCs/>
      <w:color w:val="000000"/>
      <w:kern w:val="0"/>
      <w:szCs w:val="22"/>
      <w:lang w:bidi="ar-SA"/>
    </w:rPr>
  </w:style>
  <w:style w:type="paragraph" w:customStyle="1" w:styleId="4thLevel3">
    <w:name w:val="4th Level / 3"/>
    <w:basedOn w:val="4thLevelHeada"/>
    <w:autoRedefine/>
    <w:uiPriority w:val="99"/>
    <w:rsid w:val="00EC41EE"/>
    <w:pPr>
      <w:spacing w:before="0"/>
      <w:ind w:left="360"/>
    </w:pPr>
    <w:rPr>
      <w:bCs/>
      <w:iCs w:val="0"/>
    </w:rPr>
  </w:style>
  <w:style w:type="paragraph" w:customStyle="1" w:styleId="1stLevelHeadII">
    <w:name w:val="1st Level Head II."/>
    <w:basedOn w:val="Normal"/>
    <w:autoRedefine/>
    <w:uiPriority w:val="99"/>
    <w:rsid w:val="00EC41EE"/>
    <w:pPr>
      <w:keepNext/>
      <w:widowControl w:val="0"/>
      <w:suppressAutoHyphens/>
      <w:autoSpaceDE w:val="0"/>
      <w:autoSpaceDN w:val="0"/>
      <w:adjustRightInd w:val="0"/>
      <w:spacing w:before="480" w:after="360"/>
      <w:jc w:val="center"/>
      <w:textAlignment w:val="center"/>
    </w:pPr>
    <w:rPr>
      <w:rFonts w:eastAsiaTheme="minorEastAsia" w:cs="ITC New Baskerville Std"/>
      <w:b/>
      <w:bCs/>
      <w:smallCaps/>
      <w:color w:val="000000"/>
      <w:kern w:val="0"/>
      <w:lang w:bidi="ar-SA"/>
    </w:rPr>
  </w:style>
  <w:style w:type="paragraph" w:customStyle="1" w:styleId="3rdLevelHead1">
    <w:name w:val="3rd Level Head 1."/>
    <w:basedOn w:val="Normal"/>
    <w:autoRedefine/>
    <w:uiPriority w:val="99"/>
    <w:rsid w:val="00EC41EE"/>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
      <w:iCs/>
      <w:color w:val="000000"/>
      <w:kern w:val="0"/>
      <w:szCs w:val="22"/>
      <w:lang w:bidi="ar-SA"/>
    </w:rPr>
  </w:style>
  <w:style w:type="paragraph" w:customStyle="1" w:styleId="footnoteindent">
    <w:name w:val="footnote indent"/>
    <w:basedOn w:val="footnote"/>
    <w:autoRedefine/>
    <w:uiPriority w:val="99"/>
    <w:rsid w:val="00EC41EE"/>
    <w:pPr>
      <w:autoSpaceDE w:val="0"/>
      <w:autoSpaceDN w:val="0"/>
      <w:adjustRightInd w:val="0"/>
      <w:spacing w:before="40"/>
      <w:ind w:left="360" w:firstLine="0"/>
      <w:jc w:val="both"/>
      <w:textAlignment w:val="center"/>
    </w:pPr>
    <w:rPr>
      <w:rFonts w:eastAsiaTheme="minorEastAsia" w:cs="ITC New Baskerville Std"/>
      <w:color w:val="000000"/>
      <w:szCs w:val="18"/>
    </w:rPr>
  </w:style>
  <w:style w:type="paragraph" w:customStyle="1" w:styleId="4thLevelHeada">
    <w:name w:val="4th Level Head a."/>
    <w:basedOn w:val="Normal"/>
    <w:autoRedefine/>
    <w:uiPriority w:val="99"/>
    <w:rsid w:val="00EC41EE"/>
    <w:pPr>
      <w:keepNext/>
      <w:widowControl w:val="0"/>
      <w:tabs>
        <w:tab w:val="left" w:pos="360"/>
      </w:tabs>
      <w:suppressAutoHyphens/>
      <w:autoSpaceDE w:val="0"/>
      <w:autoSpaceDN w:val="0"/>
      <w:adjustRightInd w:val="0"/>
      <w:spacing w:after="240"/>
      <w:ind w:left="799" w:hanging="360"/>
      <w:textAlignment w:val="center"/>
    </w:pPr>
    <w:rPr>
      <w:rFonts w:eastAsiaTheme="minorEastAsia" w:cs="ITC New Baskerville Std"/>
      <w:i/>
      <w:iCs/>
      <w:color w:val="000000"/>
      <w:kern w:val="0"/>
      <w:szCs w:val="22"/>
      <w:lang w:bidi="ar-SA"/>
    </w:rPr>
  </w:style>
  <w:style w:type="paragraph" w:customStyle="1" w:styleId="2ndLevelHeadA">
    <w:name w:val="2nd Level Head A."/>
    <w:basedOn w:val="Normal"/>
    <w:autoRedefine/>
    <w:uiPriority w:val="99"/>
    <w:rsid w:val="00EC41EE"/>
    <w:pPr>
      <w:keepNext/>
      <w:widowControl w:val="0"/>
      <w:tabs>
        <w:tab w:val="left" w:pos="360"/>
      </w:tabs>
      <w:suppressAutoHyphens/>
      <w:autoSpaceDE w:val="0"/>
      <w:autoSpaceDN w:val="0"/>
      <w:adjustRightInd w:val="0"/>
      <w:spacing w:before="360" w:after="240"/>
      <w:ind w:left="360" w:hanging="360"/>
      <w:textAlignment w:val="center"/>
    </w:pPr>
    <w:rPr>
      <w:rFonts w:eastAsiaTheme="minorEastAsia" w:cs="ITC New Baskerville Std"/>
      <w:b/>
      <w:bCs/>
      <w:iCs/>
      <w:color w:val="000000"/>
      <w:kern w:val="0"/>
      <w:lang w:bidi="ar-SA"/>
    </w:rPr>
  </w:style>
  <w:style w:type="paragraph" w:customStyle="1" w:styleId="chapternumber">
    <w:name w:val="chapter number"/>
    <w:basedOn w:val="Normal"/>
    <w:uiPriority w:val="99"/>
    <w:rsid w:val="00EC41EE"/>
    <w:pPr>
      <w:widowControl w:val="0"/>
      <w:suppressAutoHyphens/>
      <w:autoSpaceDE w:val="0"/>
      <w:autoSpaceDN w:val="0"/>
      <w:adjustRightInd w:val="0"/>
      <w:spacing w:before="0" w:after="240" w:line="560" w:lineRule="atLeast"/>
      <w:textAlignment w:val="center"/>
    </w:pPr>
    <w:rPr>
      <w:rFonts w:ascii="ITC New Baskerville Std" w:eastAsiaTheme="minorEastAsia" w:hAnsi="ITC New Baskerville Std" w:cs="ITC New Baskerville Std"/>
      <w:b/>
      <w:bCs/>
      <w:color w:val="000000"/>
      <w:kern w:val="0"/>
      <w:sz w:val="56"/>
      <w:szCs w:val="56"/>
      <w:lang w:bidi="ar-SA"/>
    </w:rPr>
  </w:style>
  <w:style w:type="paragraph" w:customStyle="1" w:styleId="chaptertitle">
    <w:name w:val="chapter title"/>
    <w:basedOn w:val="Normal"/>
    <w:uiPriority w:val="99"/>
    <w:rsid w:val="00EC41EE"/>
    <w:pPr>
      <w:widowControl w:val="0"/>
      <w:suppressAutoHyphens/>
      <w:autoSpaceDE w:val="0"/>
      <w:autoSpaceDN w:val="0"/>
      <w:adjustRightInd w:val="0"/>
      <w:spacing w:before="0" w:after="240" w:line="440" w:lineRule="atLeast"/>
      <w:textAlignment w:val="center"/>
    </w:pPr>
    <w:rPr>
      <w:rFonts w:ascii="ITC New Baskerville Std" w:eastAsiaTheme="minorEastAsia" w:hAnsi="ITC New Baskerville Std" w:cs="ITC New Baskerville Std"/>
      <w:color w:val="000000"/>
      <w:kern w:val="0"/>
      <w:sz w:val="40"/>
      <w:szCs w:val="40"/>
      <w:lang w:bidi="ar-SA"/>
    </w:rPr>
  </w:style>
  <w:style w:type="paragraph" w:customStyle="1" w:styleId="block2ndindent-6">
    <w:name w:val="block 2nd indent -/+ 6"/>
    <w:basedOn w:val="Normal"/>
    <w:uiPriority w:val="99"/>
    <w:rsid w:val="00EC41EE"/>
    <w:pPr>
      <w:widowControl w:val="0"/>
      <w:autoSpaceDE w:val="0"/>
      <w:autoSpaceDN w:val="0"/>
      <w:adjustRightInd w:val="0"/>
      <w:spacing w:before="0" w:line="200" w:lineRule="atLeast"/>
      <w:ind w:left="880"/>
      <w:jc w:val="both"/>
      <w:textAlignment w:val="center"/>
    </w:pPr>
    <w:rPr>
      <w:rFonts w:ascii="ITC New Baskerville Std" w:eastAsiaTheme="minorEastAsia" w:hAnsi="ITC New Baskerville Std" w:cs="ITC New Baskerville Std"/>
      <w:color w:val="000000"/>
      <w:kern w:val="0"/>
      <w:sz w:val="20"/>
      <w:szCs w:val="20"/>
      <w:lang w:bidi="ar-SA"/>
    </w:rPr>
  </w:style>
  <w:style w:type="paragraph" w:customStyle="1" w:styleId="blockquote16pt">
    <w:name w:val="block quote 1/6 pt"/>
    <w:basedOn w:val="Normal"/>
    <w:uiPriority w:val="99"/>
    <w:rsid w:val="00EC41EE"/>
    <w:pPr>
      <w:widowControl w:val="0"/>
      <w:autoSpaceDE w:val="0"/>
      <w:autoSpaceDN w:val="0"/>
      <w:adjustRightInd w:val="0"/>
      <w:spacing w:line="200" w:lineRule="atLeast"/>
      <w:ind w:left="440"/>
      <w:jc w:val="both"/>
      <w:textAlignment w:val="center"/>
    </w:pPr>
    <w:rPr>
      <w:rFonts w:ascii="ITC New Baskerville Std" w:eastAsiaTheme="minorEastAsia" w:hAnsi="ITC New Baskerville Std" w:cs="ITC New Baskerville Std"/>
      <w:color w:val="000000"/>
      <w:kern w:val="0"/>
      <w:sz w:val="20"/>
      <w:szCs w:val="20"/>
      <w:lang w:bidi="ar-SA"/>
    </w:rPr>
  </w:style>
  <w:style w:type="paragraph" w:customStyle="1" w:styleId="blockquote-6pt">
    <w:name w:val="block quote -/+ 6 pt"/>
    <w:basedOn w:val="Blockquoteflush"/>
    <w:uiPriority w:val="99"/>
    <w:rsid w:val="00EC41EE"/>
    <w:pPr>
      <w:autoSpaceDE w:val="0"/>
      <w:autoSpaceDN w:val="0"/>
      <w:adjustRightInd w:val="0"/>
      <w:spacing w:before="0" w:after="120" w:line="200" w:lineRule="atLeast"/>
      <w:ind w:left="440"/>
      <w:jc w:val="both"/>
      <w:textAlignment w:val="center"/>
    </w:pPr>
    <w:rPr>
      <w:rFonts w:ascii="ITC New Baskerville Std" w:eastAsiaTheme="minorEastAsia" w:hAnsi="ITC New Baskerville Std" w:cs="ITC New Baskerville Std"/>
      <w:color w:val="000000"/>
      <w:szCs w:val="20"/>
    </w:rPr>
  </w:style>
  <w:style w:type="paragraph" w:customStyle="1" w:styleId="blockquote-">
    <w:name w:val="block quote -/+"/>
    <w:basedOn w:val="Blockquoteflush"/>
    <w:uiPriority w:val="99"/>
    <w:rsid w:val="00EC41EE"/>
    <w:pPr>
      <w:autoSpaceDE w:val="0"/>
      <w:autoSpaceDN w:val="0"/>
      <w:adjustRightInd w:val="0"/>
      <w:spacing w:before="0" w:line="200" w:lineRule="atLeast"/>
      <w:ind w:left="440"/>
      <w:jc w:val="both"/>
      <w:textAlignment w:val="center"/>
    </w:pPr>
    <w:rPr>
      <w:rFonts w:ascii="ITC New Baskerville Std" w:eastAsiaTheme="minorEastAsia" w:hAnsi="ITC New Baskerville Std" w:cs="ITC New Baskerville Std"/>
      <w:color w:val="000000"/>
      <w:szCs w:val="20"/>
    </w:rPr>
  </w:style>
  <w:style w:type="paragraph" w:customStyle="1" w:styleId="blockquote2ndlevel">
    <w:name w:val="block quote 2nd level"/>
    <w:basedOn w:val="blockquote"/>
    <w:autoRedefine/>
    <w:qFormat/>
    <w:rsid w:val="00EC41EE"/>
    <w:pPr>
      <w:ind w:left="1200"/>
    </w:pPr>
  </w:style>
  <w:style w:type="paragraph" w:customStyle="1" w:styleId="ChapterNum">
    <w:name w:val="ChapterNum"/>
    <w:basedOn w:val="Normal"/>
    <w:link w:val="ChapterNumChar"/>
    <w:rsid w:val="00EC41EE"/>
    <w:pPr>
      <w:widowControl w:val="0"/>
      <w:tabs>
        <w:tab w:val="left" w:pos="0"/>
        <w:tab w:val="right" w:pos="600"/>
        <w:tab w:val="left" w:pos="720"/>
        <w:tab w:val="right" w:leader="dot" w:pos="5520"/>
        <w:tab w:val="right" w:pos="6120"/>
        <w:tab w:val="right" w:pos="6956"/>
      </w:tabs>
      <w:spacing w:before="0" w:after="0" w:line="240" w:lineRule="atLeast"/>
      <w:ind w:firstLine="720"/>
    </w:pPr>
    <w:rPr>
      <w:rFonts w:eastAsia="Times New Roman"/>
      <w:kern w:val="0"/>
      <w:sz w:val="56"/>
      <w:szCs w:val="56"/>
      <w:lang w:bidi="ar-SA"/>
    </w:rPr>
  </w:style>
  <w:style w:type="character" w:customStyle="1" w:styleId="ChapterNumChar">
    <w:name w:val="ChapterNum Char"/>
    <w:link w:val="ChapterNum"/>
    <w:rsid w:val="00EC41EE"/>
    <w:rPr>
      <w:rFonts w:eastAsia="Times New Roman"/>
      <w:kern w:val="0"/>
      <w:sz w:val="56"/>
      <w:szCs w:val="56"/>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48380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bna.sharepoint.com/sites/Pride3_bna3_books1/Shared%20Documents/GROUPS/Books/ARCHIVES/TMD2%20NEW%20EDITION%20-%20Trademark%20Dilution/TM24/1.%20Orig/David%20Welkowitz"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2" Type="http://schemas.openxmlformats.org/officeDocument/2006/relationships/hyperlink" Target="https://www.westlaw.com/Link/Document/FullText?findType=Y&amp;serNum=1999101877&amp;pubNum=0000506&amp;originatingDoc=I2f2a8b4033b111ef8ce8e479429fdb64&amp;refType=RP&amp;fi=co_pp_sp_506_1306&amp;originationContext=document&amp;vr=3.0&amp;rs=cblt1.0&amp;transitionType=DocumentItem&amp;contextData=(sc.AlertsResultHistory)#co_pp_sp_506_1306" TargetMode="External"/><Relationship Id="rId1" Type="http://schemas.openxmlformats.org/officeDocument/2006/relationships/hyperlink" Target="https://www.westlaw.com/Link/Document/FullText?findType=Y&amp;serNum=2033081630&amp;pubNum=0007903&amp;originatingDoc=I2f2a8b4033b111ef8ce8e479429fdb64&amp;refType=RP&amp;fi=co_pp_sp_7903_328&amp;originationContext=document&amp;vr=3.0&amp;rs=cblt1.0&amp;transitionType=DocumentItem&amp;contextData=(sc.AlertsResultHistory)#co_pp_sp_7903_328"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wideaccess.intdom.bna.com\share\programs\prod\templates\BPub_Prep.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7BAE5AF-08B8-486E-901A-A3F435B40FC3}"/>
      </w:docPartPr>
      <w:docPartBody>
        <w:p w:rsidR="00F8571D" w:rsidRDefault="00F8571D">
          <w:r w:rsidRPr="007E4A7E">
            <w:rPr>
              <w:rStyle w:val="PlaceholderText"/>
            </w:rPr>
            <w:t>Click or tap here to enter text.</w:t>
          </w:r>
        </w:p>
      </w:docPartBody>
    </w:docPart>
    <w:docPart>
      <w:docPartPr>
        <w:name w:val="76A355CD91FD4ADEAE01A7A3D08C023D"/>
        <w:category>
          <w:name w:val="General"/>
          <w:gallery w:val="placeholder"/>
        </w:category>
        <w:types>
          <w:type w:val="bbPlcHdr"/>
        </w:types>
        <w:behaviors>
          <w:behavior w:val="content"/>
        </w:behaviors>
        <w:guid w:val="{51F9A04D-2340-4582-973A-74F966225CA2}"/>
      </w:docPartPr>
      <w:docPartBody>
        <w:p w:rsidR="00F8571D" w:rsidRDefault="00F8571D">
          <w:r w:rsidRPr="007E4A7E">
            <w:rPr>
              <w:rStyle w:val="PlaceholderText"/>
            </w:rPr>
            <w:t>Unit.Start</w:t>
          </w:r>
        </w:p>
      </w:docPartBody>
    </w:docPart>
    <w:docPart>
      <w:docPartPr>
        <w:name w:val="239B83E598384ACFADE92D381F7A00CD"/>
        <w:category>
          <w:name w:val="General"/>
          <w:gallery w:val="placeholder"/>
        </w:category>
        <w:types>
          <w:type w:val="bbPlcHdr"/>
        </w:types>
        <w:behaviors>
          <w:behavior w:val="content"/>
        </w:behaviors>
        <w:guid w:val="{96E8365B-7425-43F4-86A1-57AAF98071A3}"/>
      </w:docPartPr>
      <w:docPartBody>
        <w:p w:rsidR="00F8571D" w:rsidRDefault="00F8571D">
          <w:r w:rsidRPr="007E4A7E">
            <w:rPr>
              <w:rStyle w:val="PlaceholderText"/>
            </w:rPr>
            <w:t>Document</w:t>
          </w:r>
        </w:p>
      </w:docPartBody>
    </w:docPart>
    <w:docPart>
      <w:docPartPr>
        <w:name w:val="1AFC54E238114D7480E15B4F322E3303"/>
        <w:category>
          <w:name w:val="General"/>
          <w:gallery w:val="placeholder"/>
        </w:category>
        <w:types>
          <w:type w:val="bbPlcHdr"/>
        </w:types>
        <w:behaviors>
          <w:behavior w:val="content"/>
        </w:behaviors>
        <w:guid w:val="{C6AC62BD-BC3E-4998-B12F-A4C997D5B16F}"/>
      </w:docPartPr>
      <w:docPartBody>
        <w:p w:rsidR="00F8571D" w:rsidRDefault="00F8571D">
          <w:r w:rsidRPr="007E4A7E">
            <w:rPr>
              <w:rStyle w:val="PlaceholderText"/>
            </w:rPr>
            <w:t>enter text</w:t>
          </w:r>
        </w:p>
      </w:docPartBody>
    </w:docPart>
    <w:docPart>
      <w:docPartPr>
        <w:name w:val="FB2275C724DA45DD845A61D44ADC6459"/>
        <w:category>
          <w:name w:val="General"/>
          <w:gallery w:val="placeholder"/>
        </w:category>
        <w:types>
          <w:type w:val="bbPlcHdr"/>
        </w:types>
        <w:behaviors>
          <w:behavior w:val="content"/>
        </w:behaviors>
        <w:guid w:val="{D843A679-EB37-49BD-94A2-CE03832FC811}"/>
      </w:docPartPr>
      <w:docPartBody>
        <w:p w:rsidR="00F8571D" w:rsidRDefault="00F8571D">
          <w:r w:rsidRPr="007E4A7E">
            <w:rPr>
              <w:rStyle w:val="PlaceholderText"/>
            </w:rPr>
            <w:t>enter text</w:t>
          </w:r>
        </w:p>
      </w:docPartBody>
    </w:docPart>
    <w:docPart>
      <w:docPartPr>
        <w:name w:val="0EB05747745D42F8A845DCC3FC0A9BF2"/>
        <w:category>
          <w:name w:val="General"/>
          <w:gallery w:val="placeholder"/>
        </w:category>
        <w:types>
          <w:type w:val="bbPlcHdr"/>
        </w:types>
        <w:behaviors>
          <w:behavior w:val="content"/>
        </w:behaviors>
        <w:guid w:val="{A766FC1A-A2E2-4764-9DF8-CA152E75B34F}"/>
      </w:docPartPr>
      <w:docPartBody>
        <w:p w:rsidR="00F8571D" w:rsidRDefault="00F8571D">
          <w:r w:rsidRPr="007E4A7E">
            <w:rPr>
              <w:rStyle w:val="PlaceholderText"/>
            </w:rPr>
            <w:t>enter REQUIRED text</w:t>
          </w:r>
        </w:p>
      </w:docPartBody>
    </w:docPart>
    <w:docPart>
      <w:docPartPr>
        <w:name w:val="66422E7CC92D4106B4BCFDF127EF2D26"/>
        <w:category>
          <w:name w:val="General"/>
          <w:gallery w:val="placeholder"/>
        </w:category>
        <w:types>
          <w:type w:val="bbPlcHdr"/>
        </w:types>
        <w:behaviors>
          <w:behavior w:val="content"/>
        </w:behaviors>
        <w:guid w:val="{8F7FB4B3-1C06-4879-9429-2821D1519A98}"/>
      </w:docPartPr>
      <w:docPartBody>
        <w:p w:rsidR="00F8571D" w:rsidRDefault="00F8571D">
          <w:r w:rsidRPr="007E4A7E">
            <w:rPr>
              <w:rStyle w:val="PlaceholderText"/>
            </w:rPr>
            <w:t>enter REQUIRED text</w:t>
          </w:r>
        </w:p>
      </w:docPartBody>
    </w:docPart>
    <w:docPart>
      <w:docPartPr>
        <w:name w:val="DD75C45CB80144AEA7E05C4654927B81"/>
        <w:category>
          <w:name w:val="General"/>
          <w:gallery w:val="placeholder"/>
        </w:category>
        <w:types>
          <w:type w:val="bbPlcHdr"/>
        </w:types>
        <w:behaviors>
          <w:behavior w:val="content"/>
        </w:behaviors>
        <w:guid w:val="{561D6CB2-5447-4801-B3FF-DF76A3525802}"/>
      </w:docPartPr>
      <w:docPartBody>
        <w:p w:rsidR="00F8571D" w:rsidRDefault="00F8571D">
          <w:r w:rsidRPr="007E4A7E">
            <w:rPr>
              <w:rStyle w:val="PlaceholderText"/>
            </w:rPr>
            <w:t>enter text</w:t>
          </w:r>
        </w:p>
      </w:docPartBody>
    </w:docPart>
    <w:docPart>
      <w:docPartPr>
        <w:name w:val="92E4F7B4DBA146FB9B9917C197770F8E"/>
        <w:category>
          <w:name w:val="General"/>
          <w:gallery w:val="placeholder"/>
        </w:category>
        <w:types>
          <w:type w:val="bbPlcHdr"/>
        </w:types>
        <w:behaviors>
          <w:behavior w:val="content"/>
        </w:behaviors>
        <w:guid w:val="{DE61C7C9-E410-4E43-A24D-1782E1037CDC}"/>
      </w:docPartPr>
      <w:docPartBody>
        <w:p w:rsidR="00F8571D" w:rsidRDefault="00F8571D">
          <w:r w:rsidRPr="007E4A7E">
            <w:rPr>
              <w:rStyle w:val="PlaceholderText"/>
            </w:rPr>
            <w:t>enter text</w:t>
          </w:r>
        </w:p>
      </w:docPartBody>
    </w:docPart>
    <w:docPart>
      <w:docPartPr>
        <w:name w:val="D661023121EE4EFBA09859729A59732E"/>
        <w:category>
          <w:name w:val="General"/>
          <w:gallery w:val="placeholder"/>
        </w:category>
        <w:types>
          <w:type w:val="bbPlcHdr"/>
        </w:types>
        <w:behaviors>
          <w:behavior w:val="content"/>
        </w:behaviors>
        <w:guid w:val="{62406AA1-66E9-4528-B0B6-3EBEB9823113}"/>
      </w:docPartPr>
      <w:docPartBody>
        <w:p w:rsidR="00F8571D" w:rsidRDefault="00F8571D">
          <w:r w:rsidRPr="007E4A7E">
            <w:rPr>
              <w:rStyle w:val="PlaceholderText"/>
            </w:rPr>
            <w:t>enter text</w:t>
          </w:r>
        </w:p>
      </w:docPartBody>
    </w:docPart>
    <w:docPart>
      <w:docPartPr>
        <w:name w:val="CEF5F02096F54C938465B6A5F73E00C1"/>
        <w:category>
          <w:name w:val="General"/>
          <w:gallery w:val="placeholder"/>
        </w:category>
        <w:types>
          <w:type w:val="bbPlcHdr"/>
        </w:types>
        <w:behaviors>
          <w:behavior w:val="content"/>
        </w:behaviors>
        <w:guid w:val="{C36301C9-2A85-45EB-B782-5EB30AED775B}"/>
      </w:docPartPr>
      <w:docPartBody>
        <w:p w:rsidR="00F8571D" w:rsidRDefault="00F8571D">
          <w:r w:rsidRPr="007E4A7E">
            <w:rPr>
              <w:rStyle w:val="PlaceholderText"/>
            </w:rPr>
            <w:t>enter text</w:t>
          </w:r>
        </w:p>
      </w:docPartBody>
    </w:docPart>
    <w:docPart>
      <w:docPartPr>
        <w:name w:val="7804FA357E6444549BBEACEAAC01C0CD"/>
        <w:category>
          <w:name w:val="General"/>
          <w:gallery w:val="placeholder"/>
        </w:category>
        <w:types>
          <w:type w:val="bbPlcHdr"/>
        </w:types>
        <w:behaviors>
          <w:behavior w:val="content"/>
        </w:behaviors>
        <w:guid w:val="{B874CC85-7A51-4993-8F16-F8997BA06DB8}"/>
      </w:docPartPr>
      <w:docPartBody>
        <w:p w:rsidR="00F8571D" w:rsidRDefault="00F8571D">
          <w:r w:rsidRPr="007E4A7E">
            <w:rPr>
              <w:rStyle w:val="PlaceholderText"/>
            </w:rPr>
            <w:t>enter text</w:t>
          </w:r>
        </w:p>
      </w:docPartBody>
    </w:docPart>
    <w:docPart>
      <w:docPartPr>
        <w:name w:val="14BEC8CB038248E6996A01262DCED41A"/>
        <w:category>
          <w:name w:val="General"/>
          <w:gallery w:val="placeholder"/>
        </w:category>
        <w:types>
          <w:type w:val="bbPlcHdr"/>
        </w:types>
        <w:behaviors>
          <w:behavior w:val="content"/>
        </w:behaviors>
        <w:guid w:val="{4F96B8B0-B142-4270-86D9-2B00DA67BE25}"/>
      </w:docPartPr>
      <w:docPartBody>
        <w:p w:rsidR="00F8571D" w:rsidRDefault="00F8571D">
          <w:r w:rsidRPr="007E4A7E">
            <w:rPr>
              <w:rStyle w:val="PlaceholderText"/>
            </w:rPr>
            <w:t>enter text</w:t>
          </w:r>
        </w:p>
      </w:docPartBody>
    </w:docPart>
    <w:docPart>
      <w:docPartPr>
        <w:name w:val="A62B3ADFA8AC47C5BE0C559ED35558C4"/>
        <w:category>
          <w:name w:val="General"/>
          <w:gallery w:val="placeholder"/>
        </w:category>
        <w:types>
          <w:type w:val="bbPlcHdr"/>
        </w:types>
        <w:behaviors>
          <w:behavior w:val="content"/>
        </w:behaviors>
        <w:guid w:val="{3EB6DBF7-9E69-42D4-AA1D-912C11D58FAC}"/>
      </w:docPartPr>
      <w:docPartBody>
        <w:p w:rsidR="00F8571D" w:rsidRDefault="00F8571D">
          <w:r w:rsidRPr="007E4A7E">
            <w:rPr>
              <w:rStyle w:val="PlaceholderText"/>
            </w:rPr>
            <w:t>enter text</w:t>
          </w:r>
        </w:p>
      </w:docPartBody>
    </w:docPart>
    <w:docPart>
      <w:docPartPr>
        <w:name w:val="1CC15FE1AA714220B609B117BB49799C"/>
        <w:category>
          <w:name w:val="General"/>
          <w:gallery w:val="placeholder"/>
        </w:category>
        <w:types>
          <w:type w:val="bbPlcHdr"/>
        </w:types>
        <w:behaviors>
          <w:behavior w:val="content"/>
        </w:behaviors>
        <w:guid w:val="{828B03A6-326A-4202-B80C-0F31EE56E3E4}"/>
      </w:docPartPr>
      <w:docPartBody>
        <w:p w:rsidR="00F8571D" w:rsidRDefault="00F8571D">
          <w:r w:rsidRPr="007E4A7E">
            <w:rPr>
              <w:rStyle w:val="PlaceholderText"/>
            </w:rPr>
            <w:t>enter text</w:t>
          </w:r>
        </w:p>
      </w:docPartBody>
    </w:docPart>
    <w:docPart>
      <w:docPartPr>
        <w:name w:val="4EC46F764BED4DEA92BD75EDC023FA86"/>
        <w:category>
          <w:name w:val="General"/>
          <w:gallery w:val="placeholder"/>
        </w:category>
        <w:types>
          <w:type w:val="bbPlcHdr"/>
        </w:types>
        <w:behaviors>
          <w:behavior w:val="content"/>
        </w:behaviors>
        <w:guid w:val="{1A0D322D-5235-4BDF-B481-1865431064F0}"/>
      </w:docPartPr>
      <w:docPartBody>
        <w:p w:rsidR="00F8571D" w:rsidRDefault="00F8571D">
          <w:r w:rsidRPr="007E4A7E">
            <w:rPr>
              <w:rStyle w:val="PlaceholderText"/>
            </w:rPr>
            <w:t>choose an item (REQUIRED)</w:t>
          </w:r>
        </w:p>
      </w:docPartBody>
    </w:docPart>
    <w:docPart>
      <w:docPartPr>
        <w:name w:val="BD337364F50844369238DC159D84E82C"/>
        <w:category>
          <w:name w:val="General"/>
          <w:gallery w:val="placeholder"/>
        </w:category>
        <w:types>
          <w:type w:val="bbPlcHdr"/>
        </w:types>
        <w:behaviors>
          <w:behavior w:val="content"/>
        </w:behaviors>
        <w:guid w:val="{EA8FF3ED-C07B-425E-853C-096DE060B536}"/>
      </w:docPartPr>
      <w:docPartBody>
        <w:p w:rsidR="00F8571D" w:rsidRDefault="00F8571D">
          <w:r w:rsidRPr="007E4A7E">
            <w:rPr>
              <w:rStyle w:val="PlaceholderText"/>
            </w:rPr>
            <w:t>enter text</w:t>
          </w:r>
        </w:p>
      </w:docPartBody>
    </w:docPart>
    <w:docPart>
      <w:docPartPr>
        <w:name w:val="766768D6C302468FBB3AF19C7EACC67A"/>
        <w:category>
          <w:name w:val="General"/>
          <w:gallery w:val="placeholder"/>
        </w:category>
        <w:types>
          <w:type w:val="bbPlcHdr"/>
        </w:types>
        <w:behaviors>
          <w:behavior w:val="content"/>
        </w:behaviors>
        <w:guid w:val="{9652AADC-C9B4-4B44-9F64-37E2A3B4EB0B}"/>
      </w:docPartPr>
      <w:docPartBody>
        <w:p w:rsidR="00F8571D" w:rsidRDefault="00F8571D">
          <w:r w:rsidRPr="007E4A7E">
            <w:rPr>
              <w:rStyle w:val="PlaceholderText"/>
            </w:rPr>
            <w:t>enter text</w:t>
          </w:r>
        </w:p>
      </w:docPartBody>
    </w:docPart>
    <w:docPart>
      <w:docPartPr>
        <w:name w:val="A3DAB64D4EA54A73A782012AB50042AF"/>
        <w:category>
          <w:name w:val="General"/>
          <w:gallery w:val="placeholder"/>
        </w:category>
        <w:types>
          <w:type w:val="bbPlcHdr"/>
        </w:types>
        <w:behaviors>
          <w:behavior w:val="content"/>
        </w:behaviors>
        <w:guid w:val="{752B145F-5D0B-4D4B-91C2-E1577C6762AB}"/>
      </w:docPartPr>
      <w:docPartBody>
        <w:p w:rsidR="00F8571D" w:rsidRDefault="00F8571D">
          <w:r w:rsidRPr="007E4A7E">
            <w:rPr>
              <w:rStyle w:val="PlaceholderText"/>
            </w:rPr>
            <w:t>enter REQUIRED text</w:t>
          </w:r>
        </w:p>
      </w:docPartBody>
    </w:docPart>
    <w:docPart>
      <w:docPartPr>
        <w:name w:val="1FEFE78530B14217B67FA4C9557CC4C6"/>
        <w:category>
          <w:name w:val="General"/>
          <w:gallery w:val="placeholder"/>
        </w:category>
        <w:types>
          <w:type w:val="bbPlcHdr"/>
        </w:types>
        <w:behaviors>
          <w:behavior w:val="content"/>
        </w:behaviors>
        <w:guid w:val="{1A2E5781-39ED-4F50-BA5E-79A9E7E57EE8}"/>
      </w:docPartPr>
      <w:docPartBody>
        <w:p w:rsidR="00F8571D" w:rsidRDefault="00F8571D">
          <w:r w:rsidRPr="007E4A7E">
            <w:rPr>
              <w:rStyle w:val="PlaceholderText"/>
            </w:rPr>
            <w:t>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ITC New Baskerville Std">
    <w:altName w:val="Cambria"/>
    <w:panose1 w:val="00000000000000000000"/>
    <w:charset w:val="00"/>
    <w:family w:val="roman"/>
    <w:notTrueType/>
    <w:pitch w:val="variable"/>
    <w:sig w:usb0="800000AF" w:usb1="5000204A"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8571D"/>
    <w:rsid w:val="00802714"/>
    <w:rsid w:val="00C26D08"/>
    <w:rsid w:val="00EB2207"/>
    <w:rsid w:val="00F8571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8571D"/>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reference.service.codes xmlns="ReferenceServiceCodes">
  <dropdownlist>
    <listitem value="aacm-ref"/>
    <listitem value="about-ref"/>
    <listitem value="acctfa-ref"/>
    <listitem value="acbfp-ref"/>
    <listitem value="acrc-ref"/>
    <listitem value="ada-ref"/>
    <listitem value="adco-ref"/>
    <listitem value="adlaw-refadlawco-ref"/>
    <listitem value="adlawdig-ref"/>
    <listitem value="aicpa-ref"/>
    <listitem value="alrc-ref"/>
    <listitem value="alre-ref"/>
    <listitem value="apc-ref"/>
    <listitem value="apc2-ref"/>
    <listitem value="ar-ref"/>
    <listitem value="arbc-ref"/>
    <listitem value="arbcvendor-ref"/>
    <listitem value="arbdom-ref"/>
    <listitem value="arbtr-ref"/>
    <listitem value="astr-ref"/>
    <listitem value="atf-ref"/>
    <listitem value="atrc-ref"/>
    <listitem value="atre-ref"/>
    <listitem value="atst-ref"/>
    <listitem value="bacm-ref"/>
    <listitem value="bacw-ref"/>
    <listitem value="barc-ref"/>
    <listitem value="bas-ref"/>
    <listitem value="bbas-ref"/>
    <listitem value="bca-ref"/>
    <listitem value="bcast-ref"/>
    <listitem value="bctd-ref"/>
    <listitem value="beps-ref"/>
    <listitem value="beps2-ref"/>
    <listitem value="bkcbank-ref"/>
    <listitem value="bkcc-ref"/>
    <listitem value="bkccomp-ref"/>
    <listitem value="bkccredit-ref"/>
    <listitem value="bkcesc-ref"/>
    <listitem value="bkcest-ref"/>
    <listitem value="bkcdigic-ref"/>
    <listitem value="bkcfees-ref"/>
    <listitem value="bkcfls-ref"/>
    <listitem value="bkcgift-ref"/>
    <listitem value="bkcgllr-ref"/>
    <listitem value="bkcisales-ref"/>
    <listitem value="bkclbrok-ref"/>
    <listitem value="bkclcards-ref"/>
    <listitem value="bkclcoll-ref"/>
    <listitem value="bkclcomm-ref"/>
    <listitem value="bkcldebt-ref"/>
    <listitem value="bkclins-ref"/>
    <listitem value="bkclorig-ref"/>
    <listitem value="bkclpayd-ref"/>
    <listitem value="bkclrefnd-ref"/>
    <listitem value="bkclsales-ref"/>
    <listitem value="bkclserv-ref"/>
    <listitem value="bkclsmall-ref"/>
    <listitem value="bkclspec-ref"/>
    <listitem value="bkclstu-ref"/>
    <listitem value="bkcltitl-ref"/>
    <listitem value="bkcltrans-ref"/>
    <listitem value="bkcmontr-ref"/>
    <listitem value="bkcmort-ref"/>
    <listitem value="bkcoper-ref"/>
    <listitem value="bkcudap-ref"/>
    <listitem value="bkcusry-ref"/>
    <listitem value="bkrp-ref"/>
    <listitem value="bkrpc-ref"/>
    <listitem value="blaw-ref"/>
    <listitem value="blawcoa-ref"/>
    <listitem value="blawdm-ref"/>
    <listitem value="blawln-ref"/>
    <listitem value="blawls-ref"/>
    <listitem value="blawpdf-ref"/>
    <listitem value="blawpg-ref"/>
    <listitem value="blawpv-ref"/>
    <listitem value="blawsp-ref"/>
    <listitem value="blawtr-ref"/>
    <listitem value="blenvpdf-ref"/>
    <listitem value="blfa-ref"/>
    <listitem value="blgovpdf-ref"/>
    <listitem value="blre-ref"/>
    <listitem value="bltaxpdf-ref"/>
    <listitem value="bna-ref"/>
    <listitem value="bnahndbk-ref"/>
    <listitem value="bpc-ref"/>
    <listitem value="bpfa-ref"/>
    <listitem value="bppi-ref"/>
    <listitem value="bppt-ref"/>
    <listitem value="bprc-ref"/>
    <listitem value="bpre-ref"/>
    <listitem value="bpse-ref"/>
    <listitem value="bsty-ref"/>
    <listitem value="btac-ref"/>
    <listitem value="btt-ref"/>
    <listitem value="btta-ref"/>
    <listitem value="bwd-ref"/>
    <listitem value="cable-ref"/>
    <listitem value="carn-ref"/>
    <listitem value="cbc-ref"/>
    <listitem value="cbg-ref"/>
    <listitem value="cblw-ref"/>
    <listitem value="cbn-ref"/>
    <listitem value="cbnco-ref"/>
    <listitem value="cbp-ref"/>
    <listitem value="cbtt-ref"/>
    <listitem value="cccg-ref"/>
    <listitem value="ccl-ref"/>
    <listitem value="cclw-ref"/>
    <listitem value="ccr-ref"/>
    <listitem value="celulr-ref"/>
    <listitem value="cfpb-ref"/>
    <listitem value="cfr-ref"/>
    <listitem value="cglw-ref"/>
    <listitem value="chc-ref"/>
    <listitem value="chem-ref"/>
    <listitem value="cheme-ref"/>
    <listitem value="cilw-ref"/>
    <listitem value="clrc-ref"/>
    <listitem value="clscbus-ref"/>
    <listitem value="clscatr-ref"/>
    <listitem value="clscsec-ref"/>
    <listitem value="clst-ref"/>
    <listitem value="cmg-ref"/>
    <listitem value="cmp-ref"/>
    <listitem value="cms-ref"/>
    <listitem value="comrg-ref"/>
    <listitem value="comrgco-ref"/>
    <listitem value="comrge-ref"/>
    <listitem value="comrul-ref"/>
    <listitem value="coso-ref"/>
    <listitem value="cplw-ref"/>
    <listitem value="cpre-ref"/>
    <listitem value="ctr-ref"/>
    <listitem value="darb-ref"/>
    <listitem value="ddee-ref"/>
    <listitem value="ddeelw-ref"/>
    <listitem value="delaw-ref"/>
    <listitem value="der-ref"/>
    <listitem value="doj-ref"/>
    <listitem value="dol-ref"/>
    <listitem value="eacw-ref"/>
    <listitem value="ealw-ref"/>
    <listitem value="ebc-ref"/>
    <listitem value="ebcco-ref"/>
    <listitem value="eblw-ref"/>
    <listitem value="ecan-ref"/>
    <listitem value="ecc-ref"/>
    <listitem value="ecel-ref"/>
    <listitem value="ecfr-ref"/>
    <listitem value="ecg-ref"/>
    <listitem value="ecj-ref"/>
    <listitem value="eclr-ref"/>
    <listitem value="eclw-ref"/>
    <listitem value="econ-ref"/>
    <listitem value="edg-ref"/>
    <listitem value="edg2-ref"/>
    <listitem value="edge-ref"/>
    <listitem value="edlw-ref"/>
    <listitem value="edrc-ref"/>
    <listitem value="edre-ref"/>
    <listitem value="eeo-ref"/>
    <listitem value="eg-ref"/>
    <listitem value="egcd-ref"/>
    <listitem value="eglw-ref"/>
    <listitem value="ehsdsn-ref"/>
    <listitem value="ehsgo-ref"/>
    <listitem value="elcd-ref"/>
    <listitem value="eldvd-ref"/>
    <listitem value="emg-ref"/>
    <listitem value="ensl-ref"/>
    <listitem value="ensr-ref"/>
    <listitem value="erco-ref"/>
    <listitem value="erf-ref"/>
    <listitem value="erfe-ref"/>
    <listitem value="erlt-ref"/>
    <listitem value="erltr-ref"/>
    <listitem value="erltsr-ref"/>
    <listitem value="erm-ref"/>
    <listitem value="esfm-ref"/>
    <listitem value="esfr-ref"/>
    <listitem value="eslw-ref"/>
    <listitem value="esoutlook-ref"/>
    <listitem value="esrgtr-ref"/>
    <listitem value="esst-ref"/>
    <listitem value="etcc-ref"/>
    <listitem value="etslw-ref"/>
    <listitem value="eulw-ref"/>
    <listitem value="eusc-ref"/>
    <listitem value="excc-ref"/>
    <listitem value="exgw-ref"/>
    <listitem value="fasb-ref"/>
    <listitem value="fasbarc-ref"/>
    <listitem value="fasbpc-ref"/>
    <listitem value="fccrcd-ref"/>
    <listitem value="fdfa-ref"/>
    <listitem value="fdfl-ref"/>
    <listitem value="fdic-ref"/>
    <listitem value="fdpp-ref"/>
    <listitem value="fdsl-ref"/>
    <listitem value="feddec-ref"/>
    <listitem value="fep-ref"/>
    <listitem value="fepco-ref"/>
    <listitem value="fig-ref"/>
    <listitem value="finra-ref"/>
    <listitem value="fleg-ref"/>
    <listitem value="flegtr-ref"/>
    <listitem value="flex-ref"/>
    <listitem value="fllt-ref"/>
    <listitem value="flltr-ref"/>
    <listitem value="flltsr-ref"/>
    <listitem value="flr-ref"/>
    <listitem value="fmine-ref"/>
    <listitem value="fminee-ref"/>
    <listitem value="fmla-ref"/>
    <listitem value="foia-ref"/>
    <listitem value="form-ref"/>
    <listitem value="fr-ref"/>
    <listitem value="frcom-ref"/>
    <listitem value="fsoc-ref"/>
    <listitem value="gasb-ref"/>
    <listitem value="gebwd-ref"/>
    <listitem value="gelw-ref"/>
    <listitem value="gin-ref"/>
    <listitem value="gpd-ref"/>
    <listitem value="gtf-ref"/>
    <listitem value="gtg-ref"/>
    <listitem value="gtg2-ref"/>
    <listitem value="harc-ref"/>
    <listitem value="haz-ref"/>
    <listitem value="haze-ref"/>
    <listitem value="hblw-ref"/>
    <listitem value="hbss-ref"/>
    <listitem value="hccg-ref"/>
    <listitem value="hccw-ref"/>
    <listitem value="hesw-ref"/>
    <listitem value="hhs-ref"/>
    <listitem value="hlaw-ref"/>
    <listitem value="hlcfraud-ref"/>
    <listitem value="hlchosp-ref"/>
    <listitem value="hlcinsgen-ref"/>
    <listitem value="hlcinsman-ref"/>
    <listitem value="hlcitech-ref"/>
    <listitem value="hlcpharma-ref"/>
    <listitem value="hlcpriv-ref"/>
    <listitem value="hlcprp-ref"/>
    <listitem value="hlfa-ref"/>
    <listitem value="hlrc-ref"/>
    <listitem value="hlre-ref"/>
    <listitem value="hlst-ref"/>
    <listitem value="hrcc-ref"/>
    <listitem value="hrcd-ref"/>
    <listitem value="hrchkf-ref"/>
    <listitem value="hrchks-ref"/>
    <listitem value="hrcp-ref"/>
    <listitem value="hrdsn-ref"/>
    <listitem value="hre-ref"/>
    <listitem value="hrfls-ref"/>
    <listitem value="hrgw-ref"/>
    <listitem value="hrhcc-ref"/>
    <listitem value="hrin-ref"/>
    <listitem value="hrintl-ref"/>
    <listitem value="hrlw-ref"/>
    <listitem value="hrpb-ref"/>
    <listitem value="hrpg-ref"/>
    <listitem value="hrrc-ref"/>
    <listitem value="hrre-ref"/>
    <listitem value="hrsg-ref"/>
    <listitem value="hrsqr-ref"/>
    <listitem value="hrst-ref"/>
    <listitem value="hrtt-ref"/>
    <listitem value="hsbt-ref"/>
    <listitem value="hwg-ref"/>
    <listitem value="ia-ref"/>
    <listitem value="iasb-ref"/>
    <listitem value="ibfd-ref"/>
    <listitem value="icr-ref"/>
    <listitem value="idsn-ref"/>
    <listitem value="ier-ref"/>
    <listitem value="ierco-ref"/>
    <listitem value="ilr-ref"/>
    <listitem value="ilrc-ref"/>
    <listitem value="ilrco-ref"/>
    <listitem value="ilre-ref"/>
    <listitem value="ilrpmb-ref"/>
    <listitem value="iner-ref"/>
    <listitem value="ipl-ref"/>
    <listitem value="iplcb-ref"/>
    <listitem value="iplw-ref"/>
    <listitem value="ippt-ref"/>
    <listitem value="iprc-ref"/>
    <listitem value="ipre-ref"/>
    <listitem value="ipsrc-ref"/>
    <listitem value="ipydsn-ref"/>
    <listitem value="irs-ref"/>
    <listitem value="itax-ref"/>
    <listitem value="itc-ref"/>
    <listitem value="itlw-ref"/>
    <listitem value="itr-ref"/>
    <listitem value="itrc-ref"/>
    <listitem value="itrco-ref"/>
    <listitem value="itre-ref"/>
    <listitem value="jcr-ref"/>
    <listitem value="josh-ref"/>
    <listitem value="la-ref"/>
    <listitem value="laco-ref"/>
    <listitem value="lbpwtr-ref"/>
    <listitem value="lea-ref"/>
    <listitem value="leb-ref"/>
    <listitem value="lec-ref"/>
    <listitem value="leemp-ref"/>
    <listitem value="leeo-ref"/>
    <listitem value="leg-ref"/>
    <listitem value="leh-ref"/>
    <listitem value="lela-ref"/>
    <listitem value="lelr-ref"/>
    <listitem value="lels-ref"/>
    <listitem value="lelw-ref"/>
    <listitem value="lerc-ref"/>
    <listitem value="lere-ref"/>
    <listitem value="les-ref"/>
    <listitem value="let-ref"/>
    <listitem value="lest-ref"/>
    <listitem value="lew-ref"/>
    <listitem value="local-ref"/>
    <listitem value="lorc-ref"/>
    <listitem value="lore-ref"/>
    <listitem value="lqrc-ref"/>
    <listitem value="lr-ref"/>
    <listitem value="lrmsd-ref"/>
    <listitem value="lrrmco-ref"/>
    <listitem value="lrx-ref"/>
    <listitem value="mbca-ref"/>
    <listitem value="medco-ref"/>
    <listitem value="medw-ref"/>
    <listitem value="miscdec-ref"/>
    <listitem value="mlirn-ref"/>
    <listitem value="mm-ref"/>
    <listitem value="mopc-ref"/>
    <listitem value="mope-ref"/>
    <listitem value="mopw-ref"/>
    <listitem value="msrb-ref"/>
    <listitem value="nada-ref"/>
    <listitem value="nasdaq-ref"/>
    <listitem value="nath-ref"/>
    <listitem value="nyse-ref"/>
    <listitem value="occ-ref"/>
    <listitem value="ominee-ref"/>
    <listitem value="osh-ref"/>
    <listitem value="oshco-ref"/>
    <listitem value="oshe-ref"/>
    <listitem value="oslw-ref"/>
    <listitem value="osm-ref"/>
    <listitem value="ossl-ref"/>
    <listitem value="ossr-ref"/>
    <listitem value="ow-ref"/>
    <listitem value="pag-ref"/>
    <listitem value="pbgc-ref"/>
    <listitem value="pcaob-ref"/>
    <listitem value="pcg-ref"/>
    <listitem value="pcmt-ref"/>
    <listitem value="pdscp-ref"/>
    <listitem value="pdswr-ref"/>
    <listitem value="pl-ref"/>
    <listitem value="plcu-ref"/>
    <listitem value="pm-ref"/>
    <listitem value="pol-ref"/>
    <listitem value="pq2co-ref"/>
    <listitem value="pqco-ref"/>
    <listitem value="pro1-ref"/>
    <listitem value="pro2-ref"/>
    <listitem value="psdoc-ref"/>
    <listitem value="psdocop-ref"/>
    <listitem value="pslr-ref"/>
    <listitem value="pst-ref"/>
    <listitem value="pstech-ref"/>
    <listitem value="pstrain-ref"/>
    <listitem value="ptabtr-ref"/>
    <listitem value="pvrc-ref"/>
    <listitem value="pvre-ref"/>
    <listitem value="pvsec-ref"/>
    <listitem value="pvspp-ref"/>
    <listitem value="pvst-ref"/>
    <listitem value="pwatch-ref"/>
    <listitem value="pydsn-ref"/>
    <listitem value="pyirccn-ref"/>
    <listitem value="pylw-ref"/>
    <listitem value="rag-ref"/>
    <listitem value="regsum-ref"/>
    <listitem value="ring-ref"/>
    <listitem value="rkpg-ref"/>
    <listitem value="rkpg2-ref"/>
    <listitem value="scan-ref"/>
    <listitem value="sctps-ref"/>
    <listitem value="sec-ref"/>
    <listitem value="secfr-ref"/>
    <listitem value="secm-ref"/>
    <listitem value="secrc-ref"/>
    <listitem value="sfposter-ref"/>
    <listitem value="sfrc-ref"/>
    <listitem value="sldvd-ref"/>
    <listitem value="sll-ref"/>
    <listitem value="smc-ref"/>
    <listitem value="smlr-ref"/>
    <listitem value="smst-ref"/>
    <listitem value="spgd-ref"/>
    <listitem value="splw-ref"/>
    <listitem value="spse-ref"/>
    <listitem value="sqrc-ref"/>
    <listitem value="srpg-ref"/>
    <listitem value="ssl-ref"/>
    <listitem value="sstx-ref"/>
    <listitem value="stadec-ref"/>
    <listitem value="staform-ref"/>
    <listitem value="stag-ref"/>
    <listitem value="state-ref"/>
    <listitem value="statecb-ref"/>
    <listitem value="stbillsehs-ref"/>
    <listitem value="stcon-ref"/>
    <listitem value="stegt-ref"/>
    <listitem value="stegtarc-ref"/>
    <listitem value="stleg-ref"/>
    <listitem value="stlegdig-ref"/>
    <listitem value="stxdtr-ref"/>
    <listitem value="surv-ref"/>
    <listitem value="tafc-ref"/>
    <listitem value="telerpts-ref"/>
    <listitem value="terc-ref"/>
    <listitem value="tmcain-ref"/>
    <listitem value="tmci-ref"/>
    <listitem value="tmcit-ref"/>
    <listitem value="tmcit2-ref"/>
    <listitem value="tmcitarc-ref"/>
    <listitem value="tmcitncb-ref"/>
    <listitem value="tmcn-ref"/>
    <listitem value="tmcsf-ref"/>
    <listitem value="tmcss-ref"/>
    <listitem value="tmdiag-ref"/>
    <listitem value="tmel-ref"/>
    <listitem value="tmelec-ref"/>
    <listitem value="tmextn-ref"/>
    <listitem value="tmextn2-ref"/>
    <listitem value="tmextnarc-ref"/>
    <listitem value="tmforms-ref"/>
    <listitem value="tmformsarc-ref"/>
    <listitem value="tmgn-ref"/>
    <listitem value="tmgo-ref"/>
    <listitem value="tmgp-ref"/>
    <listitem value="tmhc-ref"/>
    <listitem value="tmiit-ref"/>
    <listitem value="tmiit2-ref"/>
    <listitem value="tmiitarc-ref"/>
    <listitem value="tmintforms-ref"/>
    <listitem value="tmirccn-ref"/>
    <listitem value="tmise-ref"/>
    <listitem value="tmiwt-ref"/>
    <listitem value="tmiwt2-ref"/>
    <listitem value="tmlbl-ref"/>
    <listitem value="tmleg-ref"/>
    <listitem value="tmnxc-ref"/>
    <listitem value="tmnxsu-ref"/>
    <listitem value="tmnxt-ref"/>
    <listitem value="tmpg-ref"/>
    <listitem value="tmprtn-ref"/>
    <listitem value="tmprtn2-ref"/>
    <listitem value="tmprtnarc-ref"/>
    <listitem value="tmps-ref"/>
    <listitem value="tmpten-ref"/>
    <listitem value="tms-ref"/>
    <listitem value="tmsci-ref"/>
    <listitem value="tmscl-ref"/>
    <listitem value="tmsd-ref"/>
    <listitem value="tmsh-ref"/>
    <listitem value="tmslarc-ref"/>
    <listitem value="tmslm-ref"/>
    <listitem value="tmsr-ref"/>
    <listitem value="tmsrarc-ref"/>
    <listitem value="tmss-ref"/>
    <listitem value="tmstt-ref"/>
    <listitem value="tmsu-ref"/>
    <listitem value="tmsu2-ref"/>
    <listitem value="tmsuarc-ref"/>
    <listitem value="tmtcl-ref"/>
    <listitem value="tmupn-ref"/>
    <listitem value="tmxto-ref"/>
    <listitem value="tools-ref"/>
    <listitem value="tpcdl-ref"/>
    <listitem value="tpn-ref"/>
    <listitem value="tprl-ref"/>
    <listitem value="tpsfa-ref"/>
    <listitem value="trak-ref"/>
    <listitem value="trak2-ref"/>
    <listitem value="trdi-ref"/>
    <listitem value="ttb-ref"/>
    <listitem value="txpg-ref"/>
    <listitem value="txtr-ref"/>
    <listitem value="txtri-ref"/>
    <listitem value="txtri2-ref"/>
    <listitem value="txtrpri-ref"/>
    <listitem value="ulr-ref"/>
    <listitem value="urlw-ref"/>
    <listitem value="usc-ref"/>
    <listitem value="uscarc-ref"/>
    <listitem value="uslw-ref"/>
    <listitem value="vatn-ref"/>
    <listitem value="vstr-ref"/>
    <listitem value="wccd-ref"/>
    <listitem value="webw-ref"/>
    <listitem value="wh-ref"/>
    <listitem value="wh2co-ref"/>
    <listitem value="whco-ref"/>
    <listitem value="whm-ref"/>
    <listitem value="wmg-ref"/>
    <listitem value="wmg2-ref"/>
    <listitem value="wpc-ref"/>
    <listitem value="wpc2-ref"/>
    <listitem value="wrls-ref"/>
    <listitem value="wrr-ref"/>
    <listitem value="xclw-ref"/>
    <listitem value="xcpc-ref"/>
    <listitem value="xpdt-ref"/>
    <listitem value="xrm-ref"/>
  </dropdownlist>
</reference.service.codes>
</file>

<file path=customXml/item2.xml><?xml version="1.0" encoding="utf-8"?>
<book.service.codes xmlns="BookServiceCodes">
  <dropdownlist>
    <listitem value="aca-book"/>
    <listitem value="aclc-book"/>
    <listitem value="adel-book"/>
    <listitem value="adrel-book"/>
    <listitem value="aetr-book"/>
    <listitem value="afl-book"/>
    <listitem value="ald-book"/>
    <listitem value="apc-book"/>
    <listitem value="apsf-book"/>
    <listitem value="arb18-book"/>
    <listitem value="arb19-book"/>
    <listitem value="bam-book"/>
    <listitem value="bfc-book"/>
    <listitem value="biot-book"/>
    <listitem value="bkyov-book"/>
    <listitem value="bkyp-book"/>
    <listitem value="blm-book"/>
    <listitem value="bna-book"/>
    <listitem value="bplr-book"/>
    <listitem value="cbglf-book"/>
    <listitem value="cbh-book"/>
    <listitem value="cdpat-book"/>
    <listitem value="cfcjpp-book"/>
    <listitem value="cflc-book"/>
    <listitem value="cgdl-book"/>
    <listitem value="cic-book"/>
    <listitem value="cilel-book"/>
    <listitem value="clcdp-book"/>
    <listitem value="cld-book"/>
    <listitem value="cle-book"/>
    <listitem value="clwva-book"/>
    <listitem value="cmb-book"/>
    <listitem value="cnc-book"/>
    <listitem value="colp-book"/>
    <listitem value="cps1-book"/>
    <listitem value="cps61-book"/>
    <listitem value="cps63-book"/>
    <listitem value="cps67-book"/>
    <listitem value="cps68-book"/>
    <listitem value="cps75-book"/>
    <listitem value="cps88-book"/>
    <listitem value="crbc-book"/>
    <listitem value="cst-book"/>
    <listitem value="dat-book"/>
    <listitem value="dcalfc-book"/>
    <listitem value="dda-book"/>
    <listitem value="ddw-book"/>
    <listitem value="dec-book"/>
    <listitem value="desi-book"/>
    <listitem value="dlit-book"/>
    <listitem value="dll-book"/>
    <listitem value="dolfi-book"/>
    <listitem value="dpl-book"/>
    <listitem value="dsfc-book"/>
    <listitem value="dulg-book"/>
    <listitem value="ebl-book"/>
    <listitem value="eclas-book"/>
    <listitem value="edd-book"/>
    <listitem value="ediel-book"/>
    <listitem value="edcl-book"/>
    <listitem value="edl-book"/>
    <listitem value="edpf-book"/>
    <listitem value="edy-book"/>
    <listitem value="efl-book"/>
    <listitem value="ehl-book"/>
    <listitem value="eipl-book"/>
    <listitem value="el-book"/>
    <listitem value="elc-book"/>
    <listitem value="elcr-book"/>
    <listitem value="emp-book"/>
    <listitem value="epc-book"/>
    <listitem value="erisadl-book"/>
    <listitem value="err-book"/>
    <listitem value="esp-book"/>
    <listitem value="etpg-book"/>
    <listitem value="eupl-book"/>
    <listitem value="evd-book"/>
    <listitem value="fah-book"/>
    <listitem value="fap-book"/>
    <listitem value="fcawl-book"/>
    <listitem value="ffapl-book"/>
    <listitem value="ffua-book"/>
    <listitem value="fhcdl-book"/>
    <listitem value="fiflp-book"/>
    <listitem value="fitic-book"/>
    <listitem value="flfs-book"/>
    <listitem value="flsa-book"/>
    <listitem value="fmla-book"/>
    <listitem value="fotn-book"/>
    <listitem value="frd-book"/>
    <listitem value="ftecorp-book"/>
    <listitem value="fteind-book"/>
    <listitem value="ftepart-book"/>
    <listitem value="ftescorp-book"/>
    <listitem value="ftl-book"/>
    <listitem value="gdttc-book"/>
    <listitem value="gdttii-book"/>
    <listitem value="gep-book"/>
    <listitem value="gg-book"/>
    <listitem value="gisod-book"/>
    <listitem value="gof-book"/>
    <listitem value="gpl-book"/>
    <listitem value="hadrw-book"/>
    <listitem value="haw-book"/>
    <listitem value="hcf-book"/>
    <listitem value="hcylc-book"/>
    <listitem value="hee-book"/>
    <listitem value="heg-book"/>
    <listitem value="hlbs1500-book"/>
    <listitem value="hlbs2100-book"/>
    <listitem value="hlbs2300-book"/>
    <listitem value="hlbs2400-book"/>
    <listitem value="hlbs2600-book"/>
    <listitem value="hlbs2650-book"/>
    <listitem value="hlbs2800-book"/>
    <listitem value="hlbs2900-book"/>
    <listitem value="hlbs3300-book"/>
    <listitem value="hop-book"/>
    <listitem value="hpplac-book"/>
    <listitem value="hrcc-book"/>
    <listitem value="htcb-book"/>
    <listitem value="iedcm-book"/>
    <listitem value="igai-book"/>
    <listitem value="iipd-book"/>
    <listitem value="ile-book"/>
    <listitem value="ilfg-book"/>
    <listitem value="ilu337-book"/>
    <listitem value="ipl-book"/>
    <listitem value="iplc-book"/>
    <listitem value="ipsil-book"/>
    <listitem value="ipt-book"/>
    <listitem value="iptt-book"/>
    <listitem value="irc-book"/>
    <listitem value="isa-book"/>
    <listitem value="ishc-book"/>
    <listitem value="jcst-book"/>
    <listitem value="labp-book"/>
    <listitem value="lacma-book"/>
    <listitem value="ladh-book"/>
    <listitem value="lana-book"/>
    <listitem value="lapga-book"/>
    <listitem value="lbd-book"/>
    <listitem value="lfgp-book"/>
    <listitem value="llcbps-book"/>
    <listitem value="lml-book"/>
    <listitem value="lopm-book"/>
    <listitem value="lpdi-book"/>
    <listitem value="lptsda-book"/>
    <listitem value="lsfl-book"/>
    <listitem value="lulr-book"/>
    <listitem value="mapc-book"/>
    <listitem value="mcl-book"/>
    <listitem value="mdbsc-book"/>
    <listitem value="mdedl-book"/>
    <listitem value="meip-book"/>
    <listitem value="mlprco-book "/>
    <listitem value="naat-book"/>
    <listitem value="net-book"/>
    <listitem value="nlc-book"/>
    <listitem value="nlrr-book"/>
    <listitem value="nwic-book"/>
    <listitem value="ops-book"/>
    <listitem value="oshl-book"/>
    <listitem value="paaa-book"/>
    <listitem value="paed-book"/>
    <listitem value="paia-book"/>
    <listitem value="papc-book"/>
    <listitem value="patstan-book"/>
    <listitem value="pbcr-book"/>
    <listitem value="pce-book"/>
    <listitem value="pcmt-book"/>
    <listitem value="pda-book"/>
    <listitem value="pel-book"/>
    <listitem value="pesi-book"/>
    <listitem value="pfc-book"/>
    <listitem value="pfo-book"/>
    <listitem value="pgfafl-book"/>
    <listitem value="pgpp-book"/>
    <listitem value="pgofacsc-book"/>
    <listitem value="pjae-book"/>
    <listitem value="phrm-book"/>
    <listitem value="pir-book"/>
    <listitem value="plp-book"/>
    <listitem value="pls-book"/>
    <listitem value="ppat-book"/>
    <listitem value="ppla-book"/>
    <listitem value="pppp-book"/>
    <listitem value="pro1-book"/>
    <listitem value="pro2-book"/>
    <listitem value="pswh-book"/>
    <listitem value="ptabh-book"/>
    <listitem value="ptcl-book"/>
    <listitem value="ptcr-book"/>
    <listitem value="qeh-book"/>
    <listitem value="rcci-book"/>
    <listitem value="rctse-book"/>
    <listitem value="rgi-book"/>
    <listitem value="rif-book"/>
    <listitem value="rla-book"/>
    <listitem value="rpe-book"/>
    <listitem value="scp-book"/>
    <listitem value="sead-book"/>
    <listitem value="sps203-book"/>
    <listitem value="srp-book"/>
    <listitem value="ssfs-book"/>
    <listitem value="sti-book"/>
    <listitem value="tcs409a-book"/>
    <listitem value="td-book"/>
    <listitem value="teelm-book"/>
    <listitem value="tei-book"/>
    <listitem value="tic-book"/>
    <listitem value="tir-book"/>
    <listitem value="tlp-book"/>
    <listitem value="tmftg-book"/>
    <listitem value="tmftp-book"/>
    <listitem value="tmitg-book"/>
    <listitem value="tpt-book"/>
    <listitem value="trp-book"/>
    <listitem value="tslip-book"/>
    <listitem value="tss-book"/>
    <listitem value="tttp-book"/>
    <listitem value="ucipp-book"/>
    <listitem value="ueus-book"/>
    <listitem value="userra-book"/>
    <listitem value="usmt-book"/>
    <listitem value="vvil-book"/>
    <listitem value="vvp-book"/>
    <listitem value="waa-book"/>
    <listitem value="wan-book"/>
    <listitem value="wds-book"/>
    <listitem value="whl-book"/>
    <listitem value="wilbb-book"/>
    <listitem value="wilbf-book"/>
    <listitem value="wilfsarcw-book"/>
    <listitem value="willsh-book"/>
    <listitem value="wilmmlr-book"/>
    <listitem value="wilpb-book"/>
    <listitem value="wilrws-book"/>
    <listitem value="wiltpb-book"/>
    <listitem value="wlrd-book"/>
    <listitem value="wpd-book"/>
    <listitem value="wphl-book"/>
    <listitem value="wppg-book"/>
  </dropdownlist>
</book.service.codes>
</file>

<file path=customXml/item3.xml><?xml version="1.0" encoding="utf-8"?>
<portfolio.service.codes xmlns="PortfolioServiceCodes">
  <dropDownList>
    <listItem displayText="appe-por" value="appe-por"/>
    <listItem displayText="appi-por" value="appi-por"/>
    <listItem displayText="apps-por" value="apps-por"/>
    <listItem displayText="bps-por" value="bps-por"/>
    <listItem displayText="bna-por" value="bna-por"/>
    <listItem displayText="ccl-por" value="ccl-por"/>
    <listItem displayText="cgm-por" value="cgm-por"/>
    <listItem displayText="cps-por" value="cps-por"/>
    <listItem displayText="cpssp-por" value="cpssp-por"/>
    <listItem displayText="edis-por" value="edis-por"/>
    <listItem displayText="egt-por" value="egt-por"/>
    <listItem displayText="fip-por" value="fip-por"/>
    <listItem displayText="hlbs-por" value="hlbs-por"/>
    <listItem displayText="ipa-por" value="ipa-por"/>
    <listItem displayText="lps-por" value="lps-por"/>
    <listItem displayText="pro2-por" value="pro2-por"/>
    <listItem displayText="pvl-por" value="pvl-por"/>
    <listItem displayText="sps-por" value="sps-por"/>
    <listItem displayText="surf-por" value="surf-por"/>
    <listItem displayText="tmcp-por" value="tmcp-por"/>
    <listItem displayText="tmet-por" value="tmet-por"/>
    <listItem displayText="tmip-por" value="tmip-por"/>
    <listItem displayText="tmre-por" value="tmre-por"/>
    <listItem displayText="tms-por" value="tms-por"/>
    <listItem displayText="tmtr-por" value="tmtr-por"/>
    <listItem displayText="tmus-por" value="tmus-por"/>
    <listItem displayText="tps-por" value="tps-por"/>
  </dropDownList>
</portfolio.service.code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file>

<file path=customXml/item5.xml><?xml version="1.0" encoding="utf-8"?>
<conversion.options xmlns="http://www.bna.com/gateway/conversion.options">
  <ns0:tables xmlns:ns0="http://www.bna.com/gateway/conversion.options" tag="smart"/>
</conversion.options>
</file>

<file path=customXml/item6.xml><?xml version="1.0" encoding="utf-8"?>
<document xmlns="http://www.bna.com/gateway/unit.start">
  <ns0:unit.start xmlns:ns0="http://www.bna.com/gateway/unit.start" copyright.owner="enter text" subpart.name="enter text" unit.code="main0004" unit.name="Chapter 4. Defenses to, and Exclusions From, State Dilution Claims" folio="173" class.code="A" class.name="Book Body" bna.id.prefix="4" pdm.name="Chap04" part.num="1" part.name="Part I. General Principles And State Law Applications" publication.name="Trademark Dilution - Federal, State, and International Law, Second Edition" acct.code="TD2M20" date="2025-09-25" supplement="0" volume.num="1" service.code="td-book"/>
</document>
</file>

<file path=customXml/itemProps1.xml><?xml version="1.0" encoding="utf-8"?>
<ds:datastoreItem xmlns:ds="http://schemas.openxmlformats.org/officeDocument/2006/customXml" ds:itemID="{88E47CC7-89B1-4334-9439-A1F1C1083F4F}">
  <ds:schemaRefs>
    <ds:schemaRef ds:uri="ReferenceServiceCodes"/>
  </ds:schemaRefs>
</ds:datastoreItem>
</file>

<file path=customXml/itemProps2.xml><?xml version="1.0" encoding="utf-8"?>
<ds:datastoreItem xmlns:ds="http://schemas.openxmlformats.org/officeDocument/2006/customXml" ds:itemID="{438364F0-8022-49DD-ACD0-F4F06AB21D4B}">
  <ds:schemaRefs>
    <ds:schemaRef ds:uri="BookServiceCodes"/>
  </ds:schemaRefs>
</ds:datastoreItem>
</file>

<file path=customXml/itemProps3.xml><?xml version="1.0" encoding="utf-8"?>
<ds:datastoreItem xmlns:ds="http://schemas.openxmlformats.org/officeDocument/2006/customXml" ds:itemID="{25203738-0C39-41F2-B232-E9DAD00FD52D}">
  <ds:schemaRefs>
    <ds:schemaRef ds:uri="PortfolioServiceCodes"/>
  </ds:schemaRefs>
</ds:datastoreItem>
</file>

<file path=customXml/itemProps4.xml><?xml version="1.0" encoding="utf-8"?>
<ds:datastoreItem xmlns:ds="http://schemas.openxmlformats.org/officeDocument/2006/customXml" ds:itemID="{6FB45861-F80D-4D21-8271-FF104E2A1965}">
  <ds:schemaRefs>
    <ds:schemaRef ds:uri="http://schemas.openxmlformats.org/officeDocument/2006/bibliography"/>
  </ds:schemaRefs>
</ds:datastoreItem>
</file>

<file path=customXml/itemProps5.xml><?xml version="1.0" encoding="utf-8"?>
<ds:datastoreItem xmlns:ds="http://schemas.openxmlformats.org/officeDocument/2006/customXml" ds:itemID="{DADA3C72-C4A8-40A7-A93D-753FF12AADFE}">
  <ds:schemaRefs>
    <ds:schemaRef ds:uri="http://www.bna.com/gateway/conversion.options"/>
  </ds:schemaRefs>
</ds:datastoreItem>
</file>

<file path=customXml/itemProps6.xml><?xml version="1.0" encoding="utf-8"?>
<ds:datastoreItem xmlns:ds="http://schemas.openxmlformats.org/officeDocument/2006/customXml" ds:itemID="{B04FCA99-13B0-422B-ADC9-9491644FA79D}">
  <ds:schemaRefs>
    <ds:schemaRef ds:uri="http://www.bna.com/gateway/unit.start"/>
  </ds:schemaRefs>
</ds:datastoreItem>
</file>

<file path=docMetadata/LabelInfo.xml><?xml version="1.0" encoding="utf-8"?>
<clbl:labelList xmlns:clbl="http://schemas.microsoft.com/office/2020/mipLabelMetadata">
  <clbl:label id="{f786616f-5bb4-45d1-b9c4-7a19bded0f1d}" enabled="1" method="Standard" siteId="{97be21fd-c601-4b16-9920-f5accc69da65}" contentBits="0" removed="0"/>
</clbl:labelList>
</file>

<file path=docProps/app.xml><?xml version="1.0" encoding="utf-8"?>
<Properties xmlns="http://schemas.openxmlformats.org/officeDocument/2006/extended-properties" xmlns:vt="http://schemas.openxmlformats.org/officeDocument/2006/docPropsVTypes">
  <Template>BPub_Prep</Template>
  <TotalTime>0</TotalTime>
  <Pages>1</Pages>
  <Words>8019</Words>
  <Characters>43005</Characters>
  <Application>Microsoft Office Word</Application>
  <DocSecurity>0</DocSecurity>
  <Lines>358</Lines>
  <Paragraphs>101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50923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2025-09-25T20:43:00Z</dcterms:created>
  <dcterms:modified xsi:type="dcterms:W3CDTF">2025-09-30T14:03:00Z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3.47</vt:lpwstr>
  </property>
  <property fmtid="{D5CDD505-2E9C-101B-9397-08002B2CF9AE}" pid="3" name="DocType">
    <vt:lpwstr>book</vt:lpwstr>
  </property>
</Properties>
</file>