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4CD1EFE" w14:textId="77777777" w:rsidR="00010BA6" w:rsidRPr="00010BA6" w:rsidRDefault="009431FF" w:rsidP="009B023B">
      <w:pPr>
        <w:pStyle w:val="BDocStart"/>
      </w:pPr>
      <w:sdt>
        <w:sdtPr>
          <w:tag w:val="unit.start.head"/>
          <w:id w:val="-1162239511"/>
          <w:lock w:val="sdtLocked"/>
          <w:placeholder>
            <w:docPart w:val="BA1FE6FF77684D0DAD2FED4BCE522DA4"/>
          </w:placeholder>
          <w15:appearance w15:val="hidden"/>
        </w:sdtPr>
        <w:sdtEndPr/>
        <w:sdtContent>
          <w:proofErr w:type="spellStart"/>
          <w:r w:rsidR="009B023B">
            <w:t>Unit.Start</w:t>
          </w:r>
          <w:proofErr w:type="spellEnd"/>
        </w:sdtContent>
      </w:sdt>
    </w:p>
    <w:sdt>
      <w:sdtPr>
        <w:rPr>
          <w:rStyle w:val="BContentControl"/>
        </w:rPr>
        <w:alias w:val="unit.start"/>
        <w:tag w:val="Unit1"/>
        <w:id w:val="543946077"/>
        <w:placeholder>
          <w:docPart w:val="DefaultPlaceholder_-1854013440"/>
        </w:placeholder>
        <w15:appearance w15:val="tags"/>
      </w:sdtPr>
      <w:sdtEndPr>
        <w:rPr>
          <w:rStyle w:val="DefaultParagraphFont"/>
          <w:rFonts w:ascii="Times New Roman" w:hAnsi="Times New Roman"/>
          <w:sz w:val="24"/>
          <w:shd w:val="clear" w:color="auto" w:fill="auto"/>
        </w:rPr>
      </w:sdtEndPr>
      <w:sdtContent>
        <w:bookmarkStart w:id="0" w:name="Unit1" w:displacedByCustomXml="prev"/>
        <w:p w14:paraId="2F8E7EA8" w14:textId="1EE1928E" w:rsidR="00010BA6" w:rsidRPr="00010BA6" w:rsidRDefault="009431FF" w:rsidP="009B023B">
          <w:pPr>
            <w:pStyle w:val="BNormal"/>
          </w:pPr>
          <w:sdt>
            <w:sdtPr>
              <w:rPr>
                <w:rStyle w:val="BContentControl"/>
              </w:rPr>
              <w:alias w:val="acct.code"/>
              <w:tag w:val="acct.code"/>
              <w:id w:val="2012405272"/>
              <w:lock w:val="sdtLocked"/>
              <w:placeholder>
                <w:docPart w:val="B518A08B5B584A6F9A0A2AD599974488"/>
              </w:placeholder>
              <w:dataBinding w:prefixMappings="xmlns:ns0='http://www.bna.com/gateway/unit.start' " w:xpath="/ns0:document[1]/ns0:unit.start[1]/@acct.code" w:storeItemID="{B04FCA99-13B0-422B-ADC9-9491644FA79D}"/>
              <w15:appearance w15:val="tags"/>
              <w:text/>
            </w:sdtPr>
            <w:sdtEndPr>
              <w:rPr>
                <w:rStyle w:val="BContentControl"/>
              </w:rPr>
            </w:sdtEndPr>
            <w:sdtContent>
              <w:r w:rsidR="009B023B">
                <w:rPr>
                  <w:rStyle w:val="BContentControl"/>
                </w:rPr>
                <w:t>TD2M20</w:t>
              </w:r>
            </w:sdtContent>
          </w:sdt>
          <w:sdt>
            <w:sdtPr>
              <w:rPr>
                <w:rStyle w:val="BContentControl"/>
              </w:rPr>
              <w:alias w:val="bna.id.prefix"/>
              <w:tag w:val="bna.id.prefix"/>
              <w:id w:val="1616256425"/>
              <w:lock w:val="sdtLocked"/>
              <w:placeholder>
                <w:docPart w:val="C889EB2AA0AE4ADDBB616355FE3E63F9"/>
              </w:placeholder>
              <w:dataBinding w:prefixMappings="xmlns:ns0='http://www.bna.com/gateway/unit.start' " w:xpath="/ns0:document[1]/ns0:unit.start[1]/@bna.id.prefix" w:storeItemID="{B04FCA99-13B0-422B-ADC9-9491644FA79D}"/>
              <w15:appearance w15:val="tags"/>
              <w:text/>
            </w:sdtPr>
            <w:sdtEndPr>
              <w:rPr>
                <w:rStyle w:val="BContentControl"/>
              </w:rPr>
            </w:sdtEndPr>
            <w:sdtContent>
              <w:r w:rsidR="009B023B">
                <w:rPr>
                  <w:rStyle w:val="BContentControl"/>
                </w:rPr>
                <w:t>3</w:t>
              </w:r>
            </w:sdtContent>
          </w:sdt>
          <w:r w:rsidR="009B023B" w:rsidRPr="009B023B">
            <w:rPr>
              <w:rStyle w:val="BContentControl"/>
            </w:rPr>
            <w:t xml:space="preserve"> </w:t>
          </w:r>
          <w:sdt>
            <w:sdtPr>
              <w:rPr>
                <w:rStyle w:val="BContentControl"/>
              </w:rPr>
              <w:alias w:val="class.code*"/>
              <w:tag w:val="class.code"/>
              <w:id w:val="-724066381"/>
              <w:lock w:val="sdtLocked"/>
              <w:placeholder>
                <w:docPart w:val="F4AFD82C82674EEAB87F69B9E2C8E286"/>
              </w:placeholder>
              <w:dataBinding w:prefixMappings="xmlns:ns0='http://www.bna.com/gateway/unit.start' " w:xpath="/ns0:document[1]/ns0:unit.start[1]/@class.code" w:storeItemID="{B04FCA99-13B0-422B-ADC9-9491644FA79D}"/>
              <w15:appearance w15:val="tags"/>
              <w:text/>
            </w:sdtPr>
            <w:sdtEndPr>
              <w:rPr>
                <w:rStyle w:val="BContentControl"/>
              </w:rPr>
            </w:sdtEndPr>
            <w:sdtContent>
              <w:r w:rsidR="009B023B">
                <w:rPr>
                  <w:rStyle w:val="BContentControl"/>
                </w:rPr>
                <w:t>A</w:t>
              </w:r>
            </w:sdtContent>
          </w:sdt>
          <w:r w:rsidR="009B023B" w:rsidRPr="009B023B">
            <w:rPr>
              <w:rStyle w:val="BContentControl"/>
            </w:rPr>
            <w:t xml:space="preserve"> </w:t>
          </w:r>
          <w:sdt>
            <w:sdtPr>
              <w:rPr>
                <w:rStyle w:val="BContentControl"/>
              </w:rPr>
              <w:alias w:val="class.name*"/>
              <w:tag w:val="class.name"/>
              <w:id w:val="-363217520"/>
              <w:lock w:val="sdtLocked"/>
              <w:placeholder>
                <w:docPart w:val="5CF0E41946604F38AE59EFFFE923EC9B"/>
              </w:placeholder>
              <w:dataBinding w:prefixMappings="xmlns:ns0='http://www.bna.com/gateway/unit.start' " w:xpath="/ns0:document[1]/ns0:unit.start[1]/@class.name" w:storeItemID="{B04FCA99-13B0-422B-ADC9-9491644FA79D}"/>
              <w15:appearance w15:val="tags"/>
              <w:text/>
            </w:sdtPr>
            <w:sdtEndPr>
              <w:rPr>
                <w:rStyle w:val="BContentControl"/>
              </w:rPr>
            </w:sdtEndPr>
            <w:sdtContent>
              <w:r w:rsidR="009B023B">
                <w:rPr>
                  <w:rStyle w:val="BContentControl"/>
                </w:rPr>
                <w:t>Book Body</w:t>
              </w:r>
            </w:sdtContent>
          </w:sdt>
          <w:r w:rsidR="009B023B" w:rsidRPr="009B023B">
            <w:rPr>
              <w:rStyle w:val="BContentControl"/>
            </w:rPr>
            <w:t xml:space="preserve"> </w:t>
          </w:r>
          <w:sdt>
            <w:sdtPr>
              <w:rPr>
                <w:rStyle w:val="BContentControl"/>
              </w:rPr>
              <w:alias w:val="copyright.owner"/>
              <w:tag w:val="copyright.owner"/>
              <w:id w:val="-504672263"/>
              <w:lock w:val="sdtLocked"/>
              <w:placeholder>
                <w:docPart w:val="D30F4B599B9542AFA011C26A495E46B4"/>
              </w:placeholder>
              <w:dataBinding w:prefixMappings="xmlns:ns0='http://www.bna.com/gateway/unit.start' " w:xpath="/ns0:document[1]/ns0:unit.start[1]/@copyright.owner" w:storeItemID="{B04FCA99-13B0-422B-ADC9-9491644FA79D}"/>
              <w15:appearance w15:val="tags"/>
              <w:text/>
            </w:sdtPr>
            <w:sdtEndPr>
              <w:rPr>
                <w:rStyle w:val="BContentControl"/>
              </w:rPr>
            </w:sdtEndPr>
            <w:sdtContent>
              <w:r w:rsidR="009B023B" w:rsidRPr="009B023B">
                <w:rPr>
                  <w:rStyle w:val="BContentControl"/>
                </w:rPr>
                <w:t>enter text</w:t>
              </w:r>
            </w:sdtContent>
          </w:sdt>
          <w:r w:rsidR="009B023B" w:rsidRPr="009B023B">
            <w:rPr>
              <w:rStyle w:val="BContentControl"/>
            </w:rPr>
            <w:t xml:space="preserve"> </w:t>
          </w:r>
          <w:sdt>
            <w:sdtPr>
              <w:rPr>
                <w:rStyle w:val="BContentControl"/>
              </w:rPr>
              <w:alias w:val="date"/>
              <w:tag w:val="date"/>
              <w:id w:val="-730157644"/>
              <w:lock w:val="sdtLocked"/>
              <w:placeholder>
                <w:docPart w:val="BF8BAE7562FC4231B378F50351F19E71"/>
              </w:placeholder>
              <w:dataBinding w:prefixMappings="xmlns:ns0='http://www.bna.com/gateway/unit.start' " w:xpath="/ns0:document[1]/ns0:unit.start[1]/@date" w:storeItemID="{B04FCA99-13B0-422B-ADC9-9491644FA79D}"/>
              <w15:appearance w15:val="tags"/>
              <w:text/>
            </w:sdtPr>
            <w:sdtEndPr>
              <w:rPr>
                <w:rStyle w:val="BContentControl"/>
              </w:rPr>
            </w:sdtEndPr>
            <w:sdtContent>
              <w:r w:rsidR="009B023B">
                <w:rPr>
                  <w:rStyle w:val="BContentControl"/>
                </w:rPr>
                <w:t>2025-09-25</w:t>
              </w:r>
            </w:sdtContent>
          </w:sdt>
          <w:r w:rsidR="009B023B" w:rsidRPr="009B023B">
            <w:rPr>
              <w:rStyle w:val="BContentControl"/>
            </w:rPr>
            <w:t xml:space="preserve"> </w:t>
          </w:r>
          <w:sdt>
            <w:sdtPr>
              <w:rPr>
                <w:rStyle w:val="BContentControl"/>
              </w:rPr>
              <w:alias w:val="folio"/>
              <w:tag w:val="folio"/>
              <w:id w:val="-1382394270"/>
              <w:lock w:val="sdtLocked"/>
              <w:placeholder>
                <w:docPart w:val="BD0A4D853FA641E0996E48ECC806B47A"/>
              </w:placeholder>
              <w:dataBinding w:prefixMappings="xmlns:ns0='http://www.bna.com/gateway/unit.start' " w:xpath="/ns0:document[1]/ns0:unit.start[1]/@folio" w:storeItemID="{B04FCA99-13B0-422B-ADC9-9491644FA79D}"/>
              <w15:appearance w15:val="tags"/>
              <w:text/>
            </w:sdtPr>
            <w:sdtEndPr>
              <w:rPr>
                <w:rStyle w:val="BContentControl"/>
              </w:rPr>
            </w:sdtEndPr>
            <w:sdtContent>
              <w:r w:rsidR="009B023B">
                <w:rPr>
                  <w:rStyle w:val="BContentControl"/>
                </w:rPr>
                <w:t>79</w:t>
              </w:r>
            </w:sdtContent>
          </w:sdt>
          <w:r w:rsidR="009B023B" w:rsidRPr="009B023B">
            <w:rPr>
              <w:rStyle w:val="BContentControl"/>
            </w:rPr>
            <w:t xml:space="preserve"> </w:t>
          </w:r>
          <w:sdt>
            <w:sdtPr>
              <w:rPr>
                <w:rStyle w:val="BContentControl"/>
              </w:rPr>
              <w:alias w:val="part.name"/>
              <w:tag w:val="part.name"/>
              <w:id w:val="-886098017"/>
              <w:lock w:val="sdtLocked"/>
              <w:placeholder>
                <w:docPart w:val="C65CC8074F504FDBB8EE4C9A3BF44189"/>
              </w:placeholder>
              <w:dataBinding w:prefixMappings="xmlns:ns0='http://www.bna.com/gateway/unit.start' " w:xpath="/ns0:document[1]/ns0:unit.start[1]/@part.name" w:storeItemID="{B04FCA99-13B0-422B-ADC9-9491644FA79D}"/>
              <w15:appearance w15:val="tags"/>
              <w:text/>
            </w:sdtPr>
            <w:sdtEndPr>
              <w:rPr>
                <w:rStyle w:val="BContentControl"/>
              </w:rPr>
            </w:sdtEndPr>
            <w:sdtContent>
              <w:r w:rsidR="00010BA6" w:rsidRPr="00010BA6">
                <w:rPr>
                  <w:rStyle w:val="BContentControl"/>
                </w:rPr>
                <w:t xml:space="preserve">Part I. General Principles </w:t>
              </w:r>
              <w:proofErr w:type="gramStart"/>
              <w:r w:rsidR="00010BA6" w:rsidRPr="00010BA6">
                <w:rPr>
                  <w:rStyle w:val="BContentControl"/>
                </w:rPr>
                <w:t>And</w:t>
              </w:r>
              <w:proofErr w:type="gramEnd"/>
              <w:r w:rsidR="00010BA6" w:rsidRPr="00010BA6">
                <w:rPr>
                  <w:rStyle w:val="BContentControl"/>
                </w:rPr>
                <w:t xml:space="preserve"> State Law Applications</w:t>
              </w:r>
            </w:sdtContent>
          </w:sdt>
          <w:r w:rsidR="009B023B" w:rsidRPr="009B023B">
            <w:rPr>
              <w:rStyle w:val="BContentControl"/>
            </w:rPr>
            <w:t xml:space="preserve"> </w:t>
          </w:r>
          <w:sdt>
            <w:sdtPr>
              <w:rPr>
                <w:rStyle w:val="BContentControl"/>
              </w:rPr>
              <w:alias w:val="part.num"/>
              <w:tag w:val="part.num"/>
              <w:id w:val="2046399845"/>
              <w:lock w:val="sdtLocked"/>
              <w:placeholder>
                <w:docPart w:val="615917E2B1A44176AB2864694AB31232"/>
              </w:placeholder>
              <w:dataBinding w:prefixMappings="xmlns:ns0='http://www.bna.com/gateway/unit.start' " w:xpath="/ns0:document[1]/ns0:unit.start[1]/@part.num" w:storeItemID="{B04FCA99-13B0-422B-ADC9-9491644FA79D}"/>
              <w15:appearance w15:val="tags"/>
              <w:text/>
            </w:sdtPr>
            <w:sdtEndPr>
              <w:rPr>
                <w:rStyle w:val="BContentControl"/>
              </w:rPr>
            </w:sdtEndPr>
            <w:sdtContent>
              <w:r w:rsidR="009B023B">
                <w:rPr>
                  <w:rStyle w:val="BContentControl"/>
                </w:rPr>
                <w:t>1</w:t>
              </w:r>
            </w:sdtContent>
          </w:sdt>
          <w:r w:rsidR="009B023B" w:rsidRPr="009B023B">
            <w:rPr>
              <w:rStyle w:val="BContentControl"/>
            </w:rPr>
            <w:t xml:space="preserve"> </w:t>
          </w:r>
          <w:sdt>
            <w:sdtPr>
              <w:rPr>
                <w:rStyle w:val="BContentControl"/>
              </w:rPr>
              <w:alias w:val="subpart.name"/>
              <w:tag w:val="subpart.name"/>
              <w:id w:val="-1131853800"/>
              <w:lock w:val="sdtLocked"/>
              <w:placeholder>
                <w:docPart w:val="5AF25E48A72840228235BF16F7971DF6"/>
              </w:placeholder>
              <w:dataBinding w:prefixMappings="xmlns:ns0='http://www.bna.com/gateway/unit.start' " w:xpath="/ns0:document[1]/ns0:unit.start[1]/@subpart.name" w:storeItemID="{B04FCA99-13B0-422B-ADC9-9491644FA79D}"/>
              <w15:appearance w15:val="tags"/>
              <w:text/>
            </w:sdtPr>
            <w:sdtEndPr>
              <w:rPr>
                <w:rStyle w:val="BContentControl"/>
              </w:rPr>
            </w:sdtEndPr>
            <w:sdtContent>
              <w:r w:rsidR="009B023B" w:rsidRPr="009B023B">
                <w:rPr>
                  <w:rStyle w:val="BContentControl"/>
                </w:rPr>
                <w:t>enter text</w:t>
              </w:r>
            </w:sdtContent>
          </w:sdt>
          <w:r w:rsidR="009B023B" w:rsidRPr="009B023B">
            <w:rPr>
              <w:rStyle w:val="BContentControl"/>
            </w:rPr>
            <w:t xml:space="preserve"> </w:t>
          </w:r>
          <w:sdt>
            <w:sdtPr>
              <w:rPr>
                <w:rStyle w:val="BContentControl"/>
              </w:rPr>
              <w:alias w:val="pdm.name"/>
              <w:tag w:val="pdm.name"/>
              <w:id w:val="672927141"/>
              <w:lock w:val="sdtLocked"/>
              <w:placeholder>
                <w:docPart w:val="42BD3D77CC854C1DA268FCEE2B3CFFC9"/>
              </w:placeholder>
              <w:dataBinding w:prefixMappings="xmlns:ns0='http://www.bna.com/gateway/unit.start' " w:xpath="/ns0:document[1]/ns0:unit.start[1]/@pdm.name" w:storeItemID="{B04FCA99-13B0-422B-ADC9-9491644FA79D}"/>
              <w15:appearance w15:val="tags"/>
              <w:text/>
            </w:sdtPr>
            <w:sdtEndPr>
              <w:rPr>
                <w:rStyle w:val="BContentControl"/>
              </w:rPr>
            </w:sdtEndPr>
            <w:sdtContent>
              <w:r w:rsidR="009B023B">
                <w:rPr>
                  <w:rStyle w:val="BContentControl"/>
                </w:rPr>
                <w:t>Chap03</w:t>
              </w:r>
            </w:sdtContent>
          </w:sdt>
          <w:r w:rsidR="009B023B" w:rsidRPr="009B023B">
            <w:rPr>
              <w:rStyle w:val="BContentControl"/>
            </w:rPr>
            <w:t xml:space="preserve"> </w:t>
          </w:r>
          <w:sdt>
            <w:sdtPr>
              <w:rPr>
                <w:rStyle w:val="BContentControl"/>
              </w:rPr>
              <w:alias w:val="publication.name"/>
              <w:tag w:val="publication.name"/>
              <w:id w:val="2011560490"/>
              <w:lock w:val="sdtLocked"/>
              <w:placeholder>
                <w:docPart w:val="670838E477A645D3A9634746A98D542B"/>
              </w:placeholder>
              <w:dataBinding w:prefixMappings="xmlns:ns0='http://www.bna.com/gateway/unit.start' " w:xpath="/ns0:document[1]/ns0:unit.start[1]/@publication.name" w:storeItemID="{B04FCA99-13B0-422B-ADC9-9491644FA79D}"/>
              <w15:appearance w15:val="tags"/>
              <w:text/>
            </w:sdtPr>
            <w:sdtEndPr>
              <w:rPr>
                <w:rStyle w:val="BContentControl"/>
              </w:rPr>
            </w:sdtEndPr>
            <w:sdtContent>
              <w:r w:rsidR="009B023B">
                <w:rPr>
                  <w:rStyle w:val="BContentControl"/>
                </w:rPr>
                <w:t>Trademark Dilution - Federal, State, and International Law, Second Edition</w:t>
              </w:r>
            </w:sdtContent>
          </w:sdt>
          <w:r w:rsidR="009B023B" w:rsidRPr="009B023B">
            <w:rPr>
              <w:rStyle w:val="BContentControl"/>
            </w:rPr>
            <w:t xml:space="preserve"> </w:t>
          </w:r>
          <w:sdt>
            <w:sdtPr>
              <w:rPr>
                <w:rStyle w:val="BContentControl"/>
              </w:rPr>
              <w:alias w:val="service.code*"/>
              <w:tag w:val="mUnit1"/>
              <w:id w:val="2097974648"/>
              <w:lock w:val="sdtLocked"/>
              <w:placeholder>
                <w:docPart w:val="F0165AD45E1B4847AF2843D9F47B835D"/>
              </w:placeholder>
              <w:dataBinding w:prefixMappings="xmlns:ns0='http://www.bna.com/gateway/unit.start' " w:xpath="/ns0:document[1]/ns0:unit.start[1]/@service.code" w:storeItemID="{B04FCA99-13B0-422B-ADC9-9491644FA79D}"/>
              <w15:appearance w15:val="tags"/>
              <w:dropDownList w:lastValue="td-book">
                <w:listItem w:displayText="aca-book" w:value="aca-book"/>
                <w:listItem w:displayText="aclc-book" w:value="aclc-book"/>
                <w:listItem w:displayText="adel-book" w:value="adel-book"/>
                <w:listItem w:displayText="adrel-book" w:value="adrel-book"/>
                <w:listItem w:displayText="aetr-book" w:value="aetr-book"/>
                <w:listItem w:displayText="afl-book" w:value="afl-book"/>
                <w:listItem w:displayText="ald-book" w:value="ald-book"/>
                <w:listItem w:displayText="apc-book" w:value="apc-book"/>
                <w:listItem w:displayText="apsf-book" w:value="apsf-book"/>
                <w:listItem w:displayText="arb18-book" w:value="arb18-book"/>
                <w:listItem w:displayText="arb19-book" w:value="arb19-book"/>
                <w:listItem w:displayText="bam-book" w:value="bam-book"/>
                <w:listItem w:displayText="bfc-book" w:value="bfc-book"/>
                <w:listItem w:displayText="biot-book" w:value="biot-book"/>
                <w:listItem w:displayText="bkyov-book" w:value="bkyov-book"/>
                <w:listItem w:displayText="bkyp-book" w:value="bkyp-book"/>
                <w:listItem w:displayText="blm-book" w:value="blm-book"/>
                <w:listItem w:displayText="bna-book" w:value="bna-book"/>
                <w:listItem w:displayText="bplr-book" w:value="bplr-book"/>
                <w:listItem w:displayText="cbglf-book" w:value="cbglf-book"/>
                <w:listItem w:displayText="cbh-book" w:value="cbh-book"/>
                <w:listItem w:displayText="cdpat-book" w:value="cdpat-book"/>
                <w:listItem w:displayText="cfcjpp-book" w:value="cfcjpp-book"/>
                <w:listItem w:displayText="cflc-book" w:value="cflc-book"/>
                <w:listItem w:displayText="cgdl-book" w:value="cgdl-book"/>
                <w:listItem w:displayText="cic-book" w:value="cic-book"/>
                <w:listItem w:displayText="cilel-book" w:value="cilel-book"/>
                <w:listItem w:displayText="clcdp-book" w:value="clcdp-book"/>
                <w:listItem w:displayText="cld-book" w:value="cld-book"/>
                <w:listItem w:displayText="cle-book" w:value="cle-book"/>
                <w:listItem w:displayText="clwva-book" w:value="clwva-book"/>
                <w:listItem w:displayText="cmb-book" w:value="cmb-book"/>
                <w:listItem w:displayText="cnc-book" w:value="cnc-book"/>
                <w:listItem w:displayText="colp-book" w:value="colp-book"/>
                <w:listItem w:displayText="cps1-book" w:value="cps1-book"/>
                <w:listItem w:displayText="cps61-book" w:value="cps61-book"/>
                <w:listItem w:displayText="cps63-book" w:value="cps63-book"/>
                <w:listItem w:displayText="cps67-book" w:value="cps67-book"/>
                <w:listItem w:displayText="cps68-book" w:value="cps68-book"/>
                <w:listItem w:displayText="cps75-book" w:value="cps75-book"/>
                <w:listItem w:displayText="cps88-book" w:value="cps88-book"/>
                <w:listItem w:displayText="crbc-book" w:value="crbc-book"/>
                <w:listItem w:displayText="cst-book" w:value="cst-book"/>
                <w:listItem w:displayText="dat-book" w:value="dat-book"/>
                <w:listItem w:displayText="dcalfc-book" w:value="dcalfc-book"/>
                <w:listItem w:displayText="dda-book" w:value="dda-book"/>
                <w:listItem w:displayText="ddw-book" w:value="ddw-book"/>
                <w:listItem w:displayText="dec-book" w:value="dec-book"/>
                <w:listItem w:displayText="desi-book" w:value="desi-book"/>
                <w:listItem w:displayText="dlit-book" w:value="dlit-book"/>
                <w:listItem w:displayText="dll-book" w:value="dll-book"/>
                <w:listItem w:displayText="dolfi-book" w:value="dolfi-book"/>
                <w:listItem w:displayText="dpl-book" w:value="dpl-book"/>
                <w:listItem w:displayText="dsfc-book" w:value="dsfc-book"/>
                <w:listItem w:displayText="dulg-book" w:value="dulg-book"/>
                <w:listItem w:displayText="ebl-book" w:value="ebl-book"/>
                <w:listItem w:displayText="eclas-book" w:value="eclas-book"/>
                <w:listItem w:displayText="edd-book" w:value="edd-book"/>
                <w:listItem w:displayText="ediel-book" w:value="ediel-book"/>
                <w:listItem w:displayText="edcl-book" w:value="edcl-book"/>
                <w:listItem w:displayText="edl-book" w:value="edl-book"/>
                <w:listItem w:displayText="edpf-book" w:value="edpf-book"/>
                <w:listItem w:displayText="edy-book" w:value="edy-book"/>
                <w:listItem w:displayText="efl-book" w:value="efl-book"/>
                <w:listItem w:displayText="ehl-book" w:value="ehl-book"/>
                <w:listItem w:displayText="eipl-book" w:value="eipl-book"/>
                <w:listItem w:displayText="el-book" w:value="el-book"/>
                <w:listItem w:displayText="elc-book" w:value="elc-book"/>
                <w:listItem w:displayText="elcr-book" w:value="elcr-book"/>
                <w:listItem w:displayText="emp-book" w:value="emp-book"/>
                <w:listItem w:displayText="epc-book" w:value="epc-book"/>
                <w:listItem w:displayText="erisadl-book" w:value="erisadl-book"/>
                <w:listItem w:displayText="err-book" w:value="err-book"/>
                <w:listItem w:displayText="esp-book" w:value="esp-book"/>
                <w:listItem w:displayText="etpg-book" w:value="etpg-book"/>
                <w:listItem w:displayText="eupl-book" w:value="eupl-book"/>
                <w:listItem w:displayText="evd-book" w:value="evd-book"/>
                <w:listItem w:displayText="fah-book" w:value="fah-book"/>
                <w:listItem w:displayText="fap-book" w:value="fap-book"/>
                <w:listItem w:displayText="fcawl-book" w:value="fcawl-book"/>
                <w:listItem w:displayText="ffapl-book" w:value="ffapl-book"/>
                <w:listItem w:displayText="ffua-book" w:value="ffua-book"/>
                <w:listItem w:displayText="fhcdl-book" w:value="fhcdl-book"/>
                <w:listItem w:displayText="fiflp-book" w:value="fiflp-book"/>
                <w:listItem w:displayText="fitic-book" w:value="fitic-book"/>
                <w:listItem w:displayText="flfs-book" w:value="flfs-book"/>
                <w:listItem w:displayText="flsa-book" w:value="flsa-book"/>
                <w:listItem w:displayText="fmla-book" w:value="fmla-book"/>
                <w:listItem w:displayText="fotn-book" w:value="fotn-book"/>
                <w:listItem w:displayText="frd-book" w:value="frd-book"/>
                <w:listItem w:displayText="ftecorp-book" w:value="ftecorp-book"/>
                <w:listItem w:displayText="fteind-book" w:value="fteind-book"/>
                <w:listItem w:displayText="ftepart-book" w:value="ftepart-book"/>
                <w:listItem w:displayText="ftescorp-book" w:value="ftescorp-book"/>
                <w:listItem w:displayText="ftl-book" w:value="ftl-book"/>
                <w:listItem w:displayText="gdttc-book" w:value="gdttc-book"/>
                <w:listItem w:displayText="gdttii-book" w:value="gdttii-book"/>
                <w:listItem w:displayText="gep-book" w:value="gep-book"/>
                <w:listItem w:displayText="gg-book" w:value="gg-book"/>
                <w:listItem w:displayText="gisod-book" w:value="gisod-book"/>
                <w:listItem w:displayText="gof-book" w:value="gof-book"/>
                <w:listItem w:displayText="gpl-book" w:value="gpl-book"/>
                <w:listItem w:displayText="hadrw-book" w:value="hadrw-book"/>
                <w:listItem w:displayText="haw-book" w:value="haw-book"/>
                <w:listItem w:displayText="hcf-book" w:value="hcf-book"/>
                <w:listItem w:displayText="hcylc-book" w:value="hcylc-book"/>
                <w:listItem w:displayText="hee-book" w:value="hee-book"/>
                <w:listItem w:displayText="heg-book" w:value="heg-book"/>
                <w:listItem w:displayText="hlbs1500-book" w:value="hlbs1500-book"/>
                <w:listItem w:displayText="hlbs2100-book" w:value="hlbs2100-book"/>
                <w:listItem w:displayText="hlbs2300-book" w:value="hlbs2300-book"/>
                <w:listItem w:displayText="hlbs2400-book" w:value="hlbs2400-book"/>
                <w:listItem w:displayText="hlbs2600-book" w:value="hlbs2600-book"/>
                <w:listItem w:displayText="hlbs2650-book" w:value="hlbs2650-book"/>
                <w:listItem w:displayText="hlbs2800-book" w:value="hlbs2800-book"/>
                <w:listItem w:displayText="hlbs2900-book" w:value="hlbs2900-book"/>
                <w:listItem w:displayText="hlbs3300-book" w:value="hlbs3300-book"/>
                <w:listItem w:displayText="hop-book" w:value="hop-book"/>
                <w:listItem w:displayText="hpplac-book" w:value="hpplac-book"/>
                <w:listItem w:displayText="hrcc-book" w:value="hrcc-book"/>
                <w:listItem w:displayText="htcb-book" w:value="htcb-book"/>
                <w:listItem w:displayText="iedcm-book" w:value="iedcm-book"/>
                <w:listItem w:displayText="igai-book" w:value="igai-book"/>
                <w:listItem w:displayText="iipd-book" w:value="iipd-book"/>
                <w:listItem w:displayText="ile-book" w:value="ile-book"/>
                <w:listItem w:displayText="ilfg-book" w:value="ilfg-book"/>
                <w:listItem w:displayText="ilu337-book" w:value="ilu337-book"/>
                <w:listItem w:displayText="ipl-book" w:value="ipl-book"/>
                <w:listItem w:displayText="iplc-book" w:value="iplc-book"/>
                <w:listItem w:displayText="ipsil-book" w:value="ipsil-book"/>
                <w:listItem w:displayText="ipt-book" w:value="ipt-book"/>
                <w:listItem w:displayText="iptt-book" w:value="iptt-book"/>
                <w:listItem w:displayText="irc-book" w:value="irc-book"/>
                <w:listItem w:displayText="isa-book" w:value="isa-book"/>
                <w:listItem w:displayText="ishc-book" w:value="ishc-book"/>
                <w:listItem w:displayText="jcst-book" w:value="jcst-book"/>
                <w:listItem w:displayText="labp-book" w:value="labp-book"/>
                <w:listItem w:displayText="lacma-book" w:value="lacma-book"/>
                <w:listItem w:displayText="ladh-book" w:value="ladh-book"/>
                <w:listItem w:displayText="lana-book" w:value="lana-book"/>
                <w:listItem w:displayText="lapga-book" w:value="lapga-book"/>
                <w:listItem w:displayText="lbd-book" w:value="lbd-book"/>
                <w:listItem w:displayText="lfgp-book" w:value="lfgp-book"/>
                <w:listItem w:displayText="llcbps-book" w:value="llcbps-book"/>
                <w:listItem w:displayText="lml-book" w:value="lml-book"/>
                <w:listItem w:displayText="lopm-book" w:value="lopm-book"/>
                <w:listItem w:displayText="lpdi-book" w:value="lpdi-book"/>
                <w:listItem w:displayText="lptsda-book" w:value="lptsda-book"/>
                <w:listItem w:displayText="lsfl-book" w:value="lsfl-book"/>
                <w:listItem w:displayText="lulr-book" w:value="lulr-book"/>
                <w:listItem w:displayText="mapc-book" w:value="mapc-book"/>
                <w:listItem w:displayText="mcl-book" w:value="mcl-book"/>
                <w:listItem w:displayText="mdbsc-book" w:value="mdbsc-book"/>
                <w:listItem w:displayText="mdedl-book" w:value="mdedl-book"/>
                <w:listItem w:displayText="meip-book" w:value="meip-book"/>
                <w:listItem w:displayText="mlprco-book" w:value="mlprco-book"/>
                <w:listItem w:displayText="naat-book" w:value="naat-book"/>
                <w:listItem w:displayText="net-book" w:value="net-book"/>
                <w:listItem w:displayText="nlc-book" w:value="nlc-book"/>
                <w:listItem w:displayText="nlrr-book" w:value="nlrr-book"/>
                <w:listItem w:displayText="nwic-book" w:value="nwic-book"/>
                <w:listItem w:displayText="ops-book" w:value="ops-book"/>
                <w:listItem w:displayText="oshl-book" w:value="oshl-book"/>
                <w:listItem w:displayText="paaa-book" w:value="paaa-book"/>
                <w:listItem w:displayText="paed-book" w:value="paed-book"/>
                <w:listItem w:displayText="paia-book" w:value="paia-book"/>
                <w:listItem w:displayText="papc-book" w:value="papc-book"/>
                <w:listItem w:displayText="patstan-book" w:value="patstan-book"/>
                <w:listItem w:displayText="pbcr-book" w:value="pbcr-book"/>
                <w:listItem w:displayText="pce-book" w:value="pce-book"/>
                <w:listItem w:displayText="pcmt-book" w:value="pcmt-book"/>
                <w:listItem w:displayText="pda-book" w:value="pda-book"/>
                <w:listItem w:displayText="pel-book" w:value="pel-book"/>
                <w:listItem w:displayText="pesi-book" w:value="pesi-book"/>
                <w:listItem w:displayText="pfc-book" w:value="pfc-book"/>
                <w:listItem w:displayText="pfo-book" w:value="pfo-book"/>
                <w:listItem w:displayText="pgfafl-book" w:value="pgfafl-book"/>
                <w:listItem w:displayText="pgpp-book" w:value="pgpp-book"/>
                <w:listItem w:displayText="pgofacsc-book" w:value="pgofacsc-book"/>
                <w:listItem w:displayText="pjae-book" w:value="pjae-book"/>
                <w:listItem w:displayText="phrm-book" w:value="phrm-book"/>
                <w:listItem w:displayText="pir-book" w:value="pir-book"/>
                <w:listItem w:displayText="plp-book" w:value="plp-book"/>
                <w:listItem w:displayText="pls-book" w:value="pls-book"/>
                <w:listItem w:displayText="ppat-book" w:value="ppat-book"/>
                <w:listItem w:displayText="ppla-book" w:value="ppla-book"/>
                <w:listItem w:displayText="pppp-book" w:value="pppp-book"/>
                <w:listItem w:displayText="pro1-book" w:value="pro1-book"/>
                <w:listItem w:displayText="pro2-book" w:value="pro2-book"/>
                <w:listItem w:displayText="pswh-book" w:value="pswh-book"/>
                <w:listItem w:displayText="ptabh-book" w:value="ptabh-book"/>
                <w:listItem w:displayText="ptcl-book" w:value="ptcl-book"/>
                <w:listItem w:displayText="ptcr-book" w:value="ptcr-book"/>
                <w:listItem w:displayText="qeh-book" w:value="qeh-book"/>
                <w:listItem w:displayText="rcci-book" w:value="rcci-book"/>
                <w:listItem w:displayText="rctse-book" w:value="rctse-book"/>
                <w:listItem w:displayText="rgi-book" w:value="rgi-book"/>
                <w:listItem w:displayText="rif-book" w:value="rif-book"/>
                <w:listItem w:displayText="rla-book" w:value="rla-book"/>
                <w:listItem w:displayText="rpe-book" w:value="rpe-book"/>
                <w:listItem w:displayText="scp-book" w:value="scp-book"/>
                <w:listItem w:displayText="sead-book" w:value="sead-book"/>
                <w:listItem w:displayText="sps203-book" w:value="sps203-book"/>
                <w:listItem w:displayText="srp-book" w:value="srp-book"/>
                <w:listItem w:displayText="ssfs-book" w:value="ssfs-book"/>
                <w:listItem w:displayText="sti-book" w:value="sti-book"/>
                <w:listItem w:displayText="tcs409a-book" w:value="tcs409a-book"/>
                <w:listItem w:displayText="td-book" w:value="td-book"/>
                <w:listItem w:displayText="teelm-book" w:value="teelm-book"/>
                <w:listItem w:displayText="tei-book" w:value="tei-book"/>
                <w:listItem w:displayText="tic-book" w:value="tic-book"/>
                <w:listItem w:displayText="tir-book" w:value="tir-book"/>
                <w:listItem w:displayText="tlp-book" w:value="tlp-book"/>
                <w:listItem w:displayText="tmftg-book" w:value="tmftg-book"/>
                <w:listItem w:displayText="tmftp-book" w:value="tmftp-book"/>
                <w:listItem w:displayText="tmitg-book" w:value="tmitg-book"/>
                <w:listItem w:displayText="tpt-book" w:value="tpt-book"/>
                <w:listItem w:displayText="trp-book" w:value="trp-book"/>
                <w:listItem w:displayText="tslip-book" w:value="tslip-book"/>
                <w:listItem w:displayText="tss-book" w:value="tss-book"/>
                <w:listItem w:displayText="tttp-book" w:value="tttp-book"/>
                <w:listItem w:displayText="ucipp-book" w:value="ucipp-book"/>
                <w:listItem w:displayText="ueus-book" w:value="ueus-book"/>
                <w:listItem w:displayText="userra-book" w:value="userra-book"/>
                <w:listItem w:displayText="usmt-book" w:value="usmt-book"/>
                <w:listItem w:displayText="vvil-book" w:value="vvil-book"/>
                <w:listItem w:displayText="vvp-book" w:value="vvp-book"/>
                <w:listItem w:displayText="waa-book" w:value="waa-book"/>
                <w:listItem w:displayText="wan-book" w:value="wan-book"/>
                <w:listItem w:displayText="wds-book" w:value="wds-book"/>
                <w:listItem w:displayText="whl-book" w:value="whl-book"/>
                <w:listItem w:displayText="wilbb-book" w:value="wilbb-book"/>
                <w:listItem w:displayText="wilbf-book" w:value="wilbf-book"/>
                <w:listItem w:displayText="wilfsarcw-book" w:value="wilfsarcw-book"/>
                <w:listItem w:displayText="willsh-book" w:value="willsh-book"/>
                <w:listItem w:displayText="wilmmlr-book" w:value="wilmmlr-book"/>
                <w:listItem w:displayText="wilpb-book" w:value="wilpb-book"/>
                <w:listItem w:displayText="wilrws-book" w:value="wilrws-book"/>
                <w:listItem w:displayText="wiltpb-book" w:value="wiltpb-book"/>
                <w:listItem w:displayText="wlrd-book" w:value="wlrd-book"/>
                <w:listItem w:displayText="wpd-book" w:value="wpd-book"/>
                <w:listItem w:displayText="wphl-book" w:value="wphl-book"/>
                <w:listItem w:displayText="wppg-book" w:value="wppg-book"/>
              </w:dropDownList>
            </w:sdtPr>
            <w:sdtEndPr>
              <w:rPr>
                <w:rStyle w:val="BContentControl"/>
              </w:rPr>
            </w:sdtEndPr>
            <w:sdtContent>
              <w:r w:rsidR="009B023B">
                <w:rPr>
                  <w:rStyle w:val="BContentControl"/>
                </w:rPr>
                <w:t>td-book</w:t>
              </w:r>
            </w:sdtContent>
          </w:sdt>
          <w:r w:rsidR="009B023B" w:rsidRPr="009B023B">
            <w:rPr>
              <w:rStyle w:val="BContentControl"/>
            </w:rPr>
            <w:t xml:space="preserve"> </w:t>
          </w:r>
          <w:sdt>
            <w:sdtPr>
              <w:rPr>
                <w:rStyle w:val="BContentControl"/>
              </w:rPr>
              <w:alias w:val="supplement"/>
              <w:tag w:val="supplement"/>
              <w:id w:val="2052498371"/>
              <w:lock w:val="sdtLocked"/>
              <w:placeholder>
                <w:docPart w:val="FDD66E0424414C7A9C945122DAF7FFD9"/>
              </w:placeholder>
              <w:dataBinding w:prefixMappings="xmlns:ns0='http://www.bna.com/gateway/unit.start' " w:xpath="/ns0:document[1]/ns0:unit.start[1]/@supplement" w:storeItemID="{B04FCA99-13B0-422B-ADC9-9491644FA79D}"/>
              <w15:appearance w15:val="tags"/>
              <w:text/>
            </w:sdtPr>
            <w:sdtEndPr>
              <w:rPr>
                <w:rStyle w:val="BContentControl"/>
              </w:rPr>
            </w:sdtEndPr>
            <w:sdtContent>
              <w:r w:rsidR="009B023B">
                <w:rPr>
                  <w:rStyle w:val="BContentControl"/>
                </w:rPr>
                <w:t>0</w:t>
              </w:r>
            </w:sdtContent>
          </w:sdt>
          <w:r w:rsidR="009B023B" w:rsidRPr="009B023B">
            <w:rPr>
              <w:rStyle w:val="BContentControl"/>
            </w:rPr>
            <w:t xml:space="preserve"> </w:t>
          </w:r>
          <w:sdt>
            <w:sdtPr>
              <w:rPr>
                <w:rStyle w:val="BContentControl"/>
              </w:rPr>
              <w:alias w:val="unit.code"/>
              <w:tag w:val="unit.code"/>
              <w:id w:val="-586766210"/>
              <w:lock w:val="sdtLocked"/>
              <w:placeholder>
                <w:docPart w:val="43F9F6F5A06C48ED9F7984D871DF4727"/>
              </w:placeholder>
              <w:dataBinding w:prefixMappings="xmlns:ns0='http://www.bna.com/gateway/unit.start' " w:xpath="/ns0:document[1]/ns0:unit.start[1]/@unit.code" w:storeItemID="{B04FCA99-13B0-422B-ADC9-9491644FA79D}"/>
              <w15:appearance w15:val="tags"/>
              <w:text/>
            </w:sdtPr>
            <w:sdtEndPr>
              <w:rPr>
                <w:rStyle w:val="BContentControl"/>
              </w:rPr>
            </w:sdtEndPr>
            <w:sdtContent>
              <w:r w:rsidR="009B023B">
                <w:rPr>
                  <w:rStyle w:val="BContentControl"/>
                </w:rPr>
                <w:t>main0003</w:t>
              </w:r>
            </w:sdtContent>
          </w:sdt>
          <w:r w:rsidR="009B023B" w:rsidRPr="009B023B">
            <w:rPr>
              <w:rStyle w:val="BContentControl"/>
            </w:rPr>
            <w:t xml:space="preserve"> </w:t>
          </w:r>
          <w:sdt>
            <w:sdtPr>
              <w:rPr>
                <w:rStyle w:val="BContentControl"/>
              </w:rPr>
              <w:alias w:val="unit.name*"/>
              <w:tag w:val="unit.name"/>
              <w:id w:val="-176432052"/>
              <w:lock w:val="sdtLocked"/>
              <w:placeholder>
                <w:docPart w:val="7A50209D9D244618BB17BF221C23B256"/>
              </w:placeholder>
              <w:dataBinding w:prefixMappings="xmlns:ns0='http://www.bna.com/gateway/unit.start' " w:xpath="/ns0:document[1]/ns0:unit.start[1]/@unit.name" w:storeItemID="{B04FCA99-13B0-422B-ADC9-9491644FA79D}"/>
              <w15:appearance w15:val="tags"/>
              <w:text/>
            </w:sdtPr>
            <w:sdtEndPr>
              <w:rPr>
                <w:rStyle w:val="BContentControl"/>
              </w:rPr>
            </w:sdtEndPr>
            <w:sdtContent>
              <w:r w:rsidR="00010BA6" w:rsidRPr="00010BA6">
                <w:rPr>
                  <w:rStyle w:val="BContentControl"/>
                </w:rPr>
                <w:t>Chapter 3. The Meaning of Dilution Under State Law</w:t>
              </w:r>
            </w:sdtContent>
          </w:sdt>
          <w:r w:rsidR="009B023B" w:rsidRPr="009B023B">
            <w:rPr>
              <w:rStyle w:val="BContentControl"/>
            </w:rPr>
            <w:t xml:space="preserve"> </w:t>
          </w:r>
          <w:sdt>
            <w:sdtPr>
              <w:rPr>
                <w:rStyle w:val="BContentControl"/>
              </w:rPr>
              <w:alias w:val="volume.num"/>
              <w:tag w:val="volume.num"/>
              <w:id w:val="-268694399"/>
              <w:lock w:val="sdtLocked"/>
              <w:placeholder>
                <w:docPart w:val="1FB6969EA0464937ADF2326DA3CE828A"/>
              </w:placeholder>
              <w:dataBinding w:prefixMappings="xmlns:ns0='http://www.bna.com/gateway/unit.start' " w:xpath="/ns0:document[1]/ns0:unit.start[1]/@volume.num" w:storeItemID="{B04FCA99-13B0-422B-ADC9-9491644FA79D}"/>
              <w15:appearance w15:val="tags"/>
              <w:text/>
            </w:sdtPr>
            <w:sdtEndPr>
              <w:rPr>
                <w:rStyle w:val="BContentControl"/>
              </w:rPr>
            </w:sdtEndPr>
            <w:sdtContent>
              <w:r w:rsidR="009B023B">
                <w:rPr>
                  <w:rStyle w:val="BContentControl"/>
                </w:rPr>
                <w:t>1</w:t>
              </w:r>
            </w:sdtContent>
          </w:sdt>
        </w:p>
        <w:bookmarkEnd w:id="0" w:displacedByCustomXml="next"/>
      </w:sdtContent>
    </w:sdt>
    <w:p w14:paraId="285A9528" w14:textId="77777777" w:rsidR="00010BA6" w:rsidRPr="00010BA6" w:rsidRDefault="009431FF" w:rsidP="009B023B">
      <w:pPr>
        <w:pStyle w:val="BDocStart"/>
      </w:pPr>
      <w:sdt>
        <w:sdtPr>
          <w:tag w:val="DocStart"/>
          <w:id w:val="-581599626"/>
          <w:lock w:val="sdtLocked"/>
          <w:placeholder>
            <w:docPart w:val="12B122F849D04655B504727077062E3D"/>
          </w:placeholder>
          <w15:appearance w15:val="hidden"/>
        </w:sdtPr>
        <w:sdtEndPr/>
        <w:sdtContent>
          <w:r w:rsidR="009B023B">
            <w:t>Document</w:t>
          </w:r>
        </w:sdtContent>
      </w:sdt>
    </w:p>
    <w:p w14:paraId="00227D51" w14:textId="764690CC" w:rsidR="00010BA6" w:rsidRPr="00010BA6" w:rsidRDefault="00431229" w:rsidP="00010BA6">
      <w:pPr>
        <w:pStyle w:val="BChapterName"/>
      </w:pPr>
      <w:r w:rsidRPr="00010BA6">
        <w:t>Chapter 3</w:t>
      </w:r>
      <w:r w:rsidR="00010BA6" w:rsidRPr="00010BA6">
        <w:t>. T</w:t>
      </w:r>
      <w:r w:rsidRPr="00010BA6">
        <w:t>he Meaning of Dilution Under</w:t>
      </w:r>
      <w:r w:rsidR="00010BA6">
        <w:t xml:space="preserve"> </w:t>
      </w:r>
      <w:r w:rsidRPr="00010BA6">
        <w:t>State Law</w:t>
      </w:r>
    </w:p>
    <w:p w14:paraId="76F776DB" w14:textId="365E386F" w:rsidR="00010BA6" w:rsidRPr="00010BA6" w:rsidRDefault="00010BA6" w:rsidP="00010BA6">
      <w:pPr>
        <w:pStyle w:val="BNormal"/>
      </w:pPr>
      <w:r w:rsidRPr="00010BA6">
        <w:rPr>
          <w:i/>
        </w:rPr>
        <w:t>This chapter is current through May 2025.</w:t>
      </w:r>
    </w:p>
    <w:p w14:paraId="1CE10BB8" w14:textId="77777777" w:rsidR="009431FF" w:rsidRDefault="00010BA6" w:rsidP="00010BA6">
      <w:pPr>
        <w:pStyle w:val="BNormal"/>
      </w:pPr>
      <w:hyperlink r:id="rId13" w:history="1">
        <w:r w:rsidRPr="00010BA6">
          <w:rPr>
            <w:rStyle w:val="Hyperlink"/>
          </w:rPr>
          <w:t>David Welkowitz</w:t>
        </w:r>
      </w:hyperlink>
      <w:r w:rsidRPr="00010BA6">
        <w:rPr>
          <w:rFonts w:eastAsiaTheme="majorEastAsia"/>
          <w:vertAlign w:val="superscript"/>
        </w:rPr>
        <w:footnoteReference w:id="1"/>
      </w:r>
    </w:p>
    <w:p w14:paraId="01FF0927" w14:textId="008B567B" w:rsidR="00010BA6" w:rsidRPr="00010BA6" w:rsidRDefault="00010BA6" w:rsidP="00010BA6">
      <w:pPr>
        <w:pStyle w:val="BNormal"/>
      </w:pPr>
      <w:r w:rsidRPr="00010BA6">
        <w:rPr>
          <w:i/>
        </w:rPr>
        <w:t>Whittier Law School</w:t>
      </w:r>
    </w:p>
    <w:p w14:paraId="40D1C4B3" w14:textId="45C237D1" w:rsidR="00010BA6" w:rsidRPr="00010BA6" w:rsidRDefault="00431229" w:rsidP="00010BA6">
      <w:pPr>
        <w:pStyle w:val="BNormal"/>
      </w:pPr>
      <w:r w:rsidRPr="00010BA6">
        <w:t>Disclaimer</w:t>
      </w:r>
      <w:r w:rsidR="00010BA6" w:rsidRPr="00010BA6">
        <w:t>: T</w:t>
      </w:r>
      <w:r w:rsidRPr="00010BA6">
        <w:t>he opinions expressed here are solely those of the author and should not be construed as representing the opinions, directly or indirectly, of the U.S</w:t>
      </w:r>
      <w:r w:rsidR="00010BA6" w:rsidRPr="00010BA6">
        <w:t>. C</w:t>
      </w:r>
      <w:r w:rsidRPr="00010BA6">
        <w:t>opyright Office.</w:t>
      </w:r>
    </w:p>
    <w:p w14:paraId="26E6F70D" w14:textId="69E364F8" w:rsidR="00010BA6" w:rsidRPr="00010BA6" w:rsidRDefault="00736985" w:rsidP="00010BA6">
      <w:pPr>
        <w:pStyle w:val="BHead1"/>
      </w:pPr>
      <w:r>
        <w:t>3.</w:t>
      </w:r>
      <w:r w:rsidR="00010BA6" w:rsidRPr="00736985">
        <w:rPr>
          <w:rStyle w:val="BBNAidChar"/>
          <w:rFonts w:eastAsiaTheme="majorEastAsia"/>
        </w:rPr>
        <w:t>I</w:t>
      </w:r>
      <w:r w:rsidR="00010BA6" w:rsidRPr="00010BA6">
        <w:t>.</w:t>
      </w:r>
      <w:r>
        <w:t xml:space="preserve">  </w:t>
      </w:r>
      <w:r w:rsidR="00010BA6" w:rsidRPr="00010BA6">
        <w:t>Introduction</w:t>
      </w:r>
    </w:p>
    <w:p w14:paraId="531FDE73" w14:textId="53A571A2" w:rsidR="00010BA6" w:rsidRPr="00010BA6" w:rsidRDefault="00736985" w:rsidP="00010BA6">
      <w:pPr>
        <w:pStyle w:val="BHead2"/>
      </w:pPr>
      <w:r>
        <w:t>3.I.</w:t>
      </w:r>
      <w:r w:rsidR="00010BA6" w:rsidRPr="00736985">
        <w:rPr>
          <w:rStyle w:val="BBNAidChar"/>
          <w:rFonts w:eastAsiaTheme="majorEastAsia"/>
        </w:rPr>
        <w:t>A</w:t>
      </w:r>
      <w:r w:rsidR="00010BA6" w:rsidRPr="00010BA6">
        <w:t>.</w:t>
      </w:r>
      <w:r>
        <w:t> </w:t>
      </w:r>
      <w:r w:rsidR="00010BA6" w:rsidRPr="00010BA6">
        <w:tab/>
        <w:t>Dilution: An “Elusive” Concept</w:t>
      </w:r>
    </w:p>
    <w:p w14:paraId="118A24E8" w14:textId="5632AEB9" w:rsidR="00010BA6" w:rsidRPr="00010BA6" w:rsidRDefault="00431229" w:rsidP="00010BA6">
      <w:pPr>
        <w:pStyle w:val="BNormal"/>
      </w:pPr>
      <w:r w:rsidRPr="00010BA6">
        <w:t>Dilution has been variously termed by courts and commentators as “elusive,” “nebulous,”</w:t>
      </w:r>
      <w:r w:rsidR="00010BA6" w:rsidRPr="00010BA6">
        <w:rPr>
          <w:vertAlign w:val="superscript"/>
        </w:rPr>
        <w:footnoteReference w:id="2"/>
      </w:r>
      <w:r w:rsidRPr="00010BA6">
        <w:t xml:space="preserve"> and “amorphous.”</w:t>
      </w:r>
      <w:r w:rsidR="00010BA6" w:rsidRPr="00010BA6">
        <w:rPr>
          <w:vertAlign w:val="superscript"/>
        </w:rPr>
        <w:footnoteReference w:id="3"/>
      </w:r>
      <w:r w:rsidRPr="00010BA6">
        <w:t xml:space="preserve"> An oft-cited description of dilution states:</w:t>
      </w:r>
    </w:p>
    <w:p w14:paraId="26783380" w14:textId="2CC030E2" w:rsidR="00010BA6" w:rsidRPr="00010BA6" w:rsidRDefault="00431229" w:rsidP="00010BA6">
      <w:pPr>
        <w:pStyle w:val="BQuotelong"/>
      </w:pPr>
      <w:r w:rsidRPr="00010BA6">
        <w:t>Dilution is an injury that differs materially from that arising out of the orthodox confusion</w:t>
      </w:r>
      <w:r w:rsidR="00010BA6" w:rsidRPr="00010BA6">
        <w:t>. E</w:t>
      </w:r>
      <w:r w:rsidRPr="00010BA6">
        <w:t>ven in the absence of confusion, the potency of a mark may be debilitated by another’s use</w:t>
      </w:r>
      <w:r w:rsidR="00010BA6" w:rsidRPr="00010BA6">
        <w:t>. T</w:t>
      </w:r>
      <w:r w:rsidRPr="00010BA6">
        <w:t>his is the essence of dilution</w:t>
      </w:r>
      <w:r w:rsidR="00010BA6" w:rsidRPr="00010BA6">
        <w:t>. C</w:t>
      </w:r>
      <w:r w:rsidRPr="00010BA6">
        <w:t>onfusion leads to immediate injury, while dilution is an infection which, if allowed to spread, will inevitably destroy the advertising value of the mark.</w:t>
      </w:r>
      <w:r w:rsidR="00010BA6" w:rsidRPr="00010BA6">
        <w:rPr>
          <w:vertAlign w:val="superscript"/>
        </w:rPr>
        <w:footnoteReference w:id="4"/>
      </w:r>
    </w:p>
    <w:p w14:paraId="6F817F3A" w14:textId="6B202D9C" w:rsidR="00010BA6" w:rsidRPr="00010BA6" w:rsidRDefault="00431229" w:rsidP="00010BA6">
      <w:pPr>
        <w:pStyle w:val="BNormal"/>
      </w:pPr>
      <w:r w:rsidRPr="00010BA6">
        <w:t>Although the metaphor of a mark being “whittled away”</w:t>
      </w:r>
      <w:r w:rsidR="00010BA6" w:rsidRPr="00010BA6">
        <w:rPr>
          <w:vertAlign w:val="superscript"/>
        </w:rPr>
        <w:footnoteReference w:id="5"/>
      </w:r>
      <w:r w:rsidRPr="00010BA6">
        <w:t xml:space="preserve"> is another popular description of dilution, neither it nor the “infection” metaphor easily translates into a structure that can be used by a court to determine whether dilution has occurred or is likely to occur</w:t>
      </w:r>
      <w:r w:rsidR="00010BA6" w:rsidRPr="00010BA6">
        <w:t>. U</w:t>
      </w:r>
      <w:r w:rsidRPr="00010BA6">
        <w:t>nfortunately, the statutes granting protection against dilution, particularly state laws, are of little assistance</w:t>
      </w:r>
      <w:r w:rsidR="00010BA6" w:rsidRPr="00010BA6">
        <w:t>. T</w:t>
      </w:r>
      <w:r w:rsidRPr="00010BA6">
        <w:t>he older state statutes do not define dilution</w:t>
      </w:r>
      <w:r w:rsidR="00010BA6" w:rsidRPr="00010BA6">
        <w:t>; t</w:t>
      </w:r>
      <w:r w:rsidRPr="00010BA6">
        <w:t>hey simply allow relief if a “likelihood of dilution” is shown.</w:t>
      </w:r>
      <w:r w:rsidR="00010BA6" w:rsidRPr="00010BA6">
        <w:rPr>
          <w:vertAlign w:val="superscript"/>
        </w:rPr>
        <w:footnoteReference w:id="6"/>
      </w:r>
      <w:r w:rsidRPr="00010BA6">
        <w:t xml:space="preserve"> Many newer state statutes emulating the 1992 or 1996 Model State Trademark Bill define dilution as</w:t>
      </w:r>
      <w:r w:rsidR="00010BA6">
        <w:t xml:space="preserve"> </w:t>
      </w:r>
      <w:r w:rsidRPr="00010BA6">
        <w:t>the lessening of the capacity of a famous mark to identify and distinguish goods or services, regardless of the presence or absence of—</w:t>
      </w:r>
    </w:p>
    <w:p w14:paraId="11722168" w14:textId="3EE2EEA8" w:rsidR="00010BA6" w:rsidRPr="00010BA6" w:rsidRDefault="00431229" w:rsidP="00010BA6">
      <w:pPr>
        <w:pStyle w:val="BQuotelong"/>
      </w:pPr>
      <w:r w:rsidRPr="00010BA6">
        <w:t>(1) competition between the owner of the famous mark and other parties, or</w:t>
      </w:r>
    </w:p>
    <w:p w14:paraId="3B18048E" w14:textId="22EA7B60" w:rsidR="00010BA6" w:rsidRPr="00010BA6" w:rsidRDefault="00431229" w:rsidP="00010BA6">
      <w:pPr>
        <w:pStyle w:val="BQuotelong"/>
      </w:pPr>
      <w:r w:rsidRPr="00010BA6">
        <w:t>(2) likelihood of confusion, mistake, or deception.</w:t>
      </w:r>
      <w:r w:rsidR="00010BA6" w:rsidRPr="00010BA6">
        <w:rPr>
          <w:vertAlign w:val="superscript"/>
        </w:rPr>
        <w:footnoteReference w:id="7"/>
      </w:r>
    </w:p>
    <w:p w14:paraId="42532808" w14:textId="026F2F55" w:rsidR="00010BA6" w:rsidRPr="00010BA6" w:rsidRDefault="00431229" w:rsidP="00010BA6">
      <w:pPr>
        <w:pStyle w:val="BNormal"/>
      </w:pPr>
      <w:r w:rsidRPr="00010BA6">
        <w:t>However, this definition has not proven particularly enlightening</w:t>
      </w:r>
      <w:r w:rsidR="00010BA6" w:rsidRPr="00010BA6">
        <w:t>. A</w:t>
      </w:r>
      <w:r w:rsidRPr="00010BA6">
        <w:t>lthough the definition describes the end result—a reduction in a mark’s source identifying power—it says nothing about determining when or how that might occur</w:t>
      </w:r>
      <w:r w:rsidR="00010BA6" w:rsidRPr="00010BA6">
        <w:t>. T</w:t>
      </w:r>
      <w:r w:rsidRPr="00010BA6">
        <w:t>hus, courts often have resorted to conclusory statements that give a result with little analysis.</w:t>
      </w:r>
      <w:r w:rsidR="00010BA6" w:rsidRPr="00010BA6">
        <w:rPr>
          <w:vertAlign w:val="superscript"/>
        </w:rPr>
        <w:footnoteReference w:id="8"/>
      </w:r>
      <w:r w:rsidRPr="00010BA6">
        <w:t xml:space="preserve"> The amended version of the FTDA (the TDRA) and the 2007 version of the Model Bill do not have a single definition of dilution</w:t>
      </w:r>
      <w:r w:rsidR="00010BA6" w:rsidRPr="00010BA6">
        <w:t>. I</w:t>
      </w:r>
      <w:r w:rsidRPr="00010BA6">
        <w:t xml:space="preserve">nstead, the TDRA and the 2007 Model Bill recognize two categories of dilution—blurring and </w:t>
      </w:r>
      <w:proofErr w:type="spellStart"/>
      <w:r w:rsidRPr="00010BA6">
        <w:t>tarnishment</w:t>
      </w:r>
      <w:proofErr w:type="spellEnd"/>
      <w:r w:rsidRPr="00010BA6">
        <w:t>—and have separate definitions of each:</w:t>
      </w:r>
    </w:p>
    <w:p w14:paraId="544B9BA7" w14:textId="6FF6AEB8" w:rsidR="00010BA6" w:rsidRPr="00010BA6" w:rsidRDefault="00431229" w:rsidP="00010BA6">
      <w:pPr>
        <w:pStyle w:val="BListitembul"/>
      </w:pPr>
      <w:r w:rsidRPr="00010BA6">
        <w:t>“‘dilution by blurring’ is association arising from the similarity between a mark or trade name and a famous mark that impairs the distinctiveness of the famous mark”;</w:t>
      </w:r>
      <w:r w:rsidR="00010BA6" w:rsidRPr="00010BA6">
        <w:rPr>
          <w:vertAlign w:val="superscript"/>
        </w:rPr>
        <w:footnoteReference w:id="9"/>
      </w:r>
    </w:p>
    <w:p w14:paraId="310E945C" w14:textId="6599BB42" w:rsidR="00010BA6" w:rsidRPr="00010BA6" w:rsidRDefault="00431229" w:rsidP="00010BA6">
      <w:pPr>
        <w:pStyle w:val="BListitembul"/>
      </w:pPr>
      <w:r w:rsidRPr="00010BA6">
        <w:t xml:space="preserve">“‘dilution by </w:t>
      </w:r>
      <w:proofErr w:type="spellStart"/>
      <w:r w:rsidRPr="00010BA6">
        <w:t>tarnishment</w:t>
      </w:r>
      <w:proofErr w:type="spellEnd"/>
      <w:r w:rsidRPr="00010BA6">
        <w:t>’ is association arising from the similarity between a mark or trade name and a famous mark that harms the reputation of the famous mark.”</w:t>
      </w:r>
      <w:r w:rsidR="00010BA6" w:rsidRPr="00010BA6">
        <w:rPr>
          <w:vertAlign w:val="superscript"/>
        </w:rPr>
        <w:footnoteReference w:id="10"/>
      </w:r>
    </w:p>
    <w:p w14:paraId="19E33B94" w14:textId="5A3E7B0D" w:rsidR="00010BA6" w:rsidRPr="00010BA6" w:rsidRDefault="00431229" w:rsidP="00010BA6">
      <w:pPr>
        <w:pStyle w:val="BNormal"/>
      </w:pPr>
      <w:r w:rsidRPr="00010BA6">
        <w:t>These definitions give the additional explanation that dilution arises from an association</w:t>
      </w:r>
      <w:r w:rsidR="00010BA6" w:rsidRPr="00010BA6">
        <w:t>. H</w:t>
      </w:r>
      <w:r w:rsidRPr="00010BA6">
        <w:t xml:space="preserve">owever, they do not specify how the reduction in distinctiveness or the harm to the mark’s reputation occurs or how one might measure it, particularly </w:t>
      </w:r>
      <w:r w:rsidR="00010BA6" w:rsidRPr="00010BA6">
        <w:rPr>
          <w:i/>
        </w:rPr>
        <w:t>before</w:t>
      </w:r>
      <w:r w:rsidRPr="00010BA6">
        <w:t xml:space="preserve"> it occurs.</w:t>
      </w:r>
      <w:r w:rsidR="00010BA6" w:rsidRPr="00010BA6">
        <w:rPr>
          <w:vertAlign w:val="superscript"/>
        </w:rPr>
        <w:footnoteReference w:id="11"/>
      </w:r>
    </w:p>
    <w:p w14:paraId="3F84C7AB" w14:textId="2C35CE6D" w:rsidR="00010BA6" w:rsidRPr="00010BA6" w:rsidRDefault="00431229" w:rsidP="00010BA6">
      <w:pPr>
        <w:pStyle w:val="BNormal"/>
      </w:pPr>
      <w:r w:rsidRPr="00010BA6">
        <w:t>There are a number of explanations for this problem</w:t>
      </w:r>
      <w:r w:rsidR="00010BA6" w:rsidRPr="00010BA6">
        <w:t>. F</w:t>
      </w:r>
      <w:r w:rsidRPr="00010BA6">
        <w:t>irst, unlike the concept of infringement by confusion, the process of dilution does not seem to be well understood</w:t>
      </w:r>
      <w:r w:rsidR="00010BA6" w:rsidRPr="00010BA6">
        <w:t>. D</w:t>
      </w:r>
      <w:r w:rsidRPr="00010BA6">
        <w:t>ilution posits a transition from a mark that is well known to the public as denoting a particular source, and that is accompanied by various positive attributes, to a mark with little distinction, not overwhelmingly signifying a single source or a single set of attributes to consumers</w:t>
      </w:r>
      <w:r w:rsidR="00010BA6" w:rsidRPr="00010BA6">
        <w:t>. B</w:t>
      </w:r>
      <w:r w:rsidRPr="00010BA6">
        <w:t>ut empirical demonstration of this process is notably lacking.</w:t>
      </w:r>
      <w:r w:rsidR="00010BA6" w:rsidRPr="00010BA6">
        <w:rPr>
          <w:vertAlign w:val="superscript"/>
        </w:rPr>
        <w:footnoteReference w:id="12"/>
      </w:r>
      <w:r w:rsidRPr="00010BA6">
        <w:t xml:space="preserve"> By contrast, numerous cases contain actual evidence of confusion, and the process is better understood.</w:t>
      </w:r>
    </w:p>
    <w:p w14:paraId="0E9D33E9" w14:textId="2A0395F0" w:rsidR="00010BA6" w:rsidRPr="00010BA6" w:rsidRDefault="00431229" w:rsidP="00010BA6">
      <w:pPr>
        <w:pStyle w:val="BNormal"/>
      </w:pPr>
      <w:r w:rsidRPr="00010BA6">
        <w:t>Second, courts have always been wary of dilution, lest it preempt traditional infringement by confusion.</w:t>
      </w:r>
      <w:r w:rsidR="00010BA6" w:rsidRPr="00010BA6">
        <w:rPr>
          <w:vertAlign w:val="superscript"/>
        </w:rPr>
        <w:footnoteReference w:id="13"/>
      </w:r>
      <w:r w:rsidRPr="00010BA6">
        <w:t xml:space="preserve"> Traditional infringement has its roots in consumer protection and unfair competition</w:t>
      </w:r>
      <w:r w:rsidR="00010BA6" w:rsidRPr="00010BA6">
        <w:t>. D</w:t>
      </w:r>
      <w:r w:rsidRPr="00010BA6">
        <w:t>ilution, by contrast, has attributes more akin to property rights than unfair competition.</w:t>
      </w:r>
      <w:r w:rsidR="00010BA6" w:rsidRPr="00010BA6">
        <w:rPr>
          <w:vertAlign w:val="superscript"/>
        </w:rPr>
        <w:footnoteReference w:id="14"/>
      </w:r>
      <w:r w:rsidRPr="00010BA6">
        <w:t xml:space="preserve"> </w:t>
      </w:r>
      <w:proofErr w:type="gramStart"/>
      <w:r w:rsidRPr="00010BA6">
        <w:t>This cuts</w:t>
      </w:r>
      <w:proofErr w:type="gramEnd"/>
      <w:r w:rsidRPr="00010BA6">
        <w:t xml:space="preserve"> directly against the norm of trademark law, which has long denied that trademarks are property interests, freely alienable like copyrights.</w:t>
      </w:r>
      <w:r w:rsidR="00010BA6" w:rsidRPr="00010BA6">
        <w:rPr>
          <w:vertAlign w:val="superscript"/>
        </w:rPr>
        <w:footnoteReference w:id="15"/>
      </w:r>
      <w:r w:rsidRPr="00010BA6">
        <w:t xml:space="preserve"> Courts have difficulty accepting a doctrine that seemingly protects “distinctive” marks against </w:t>
      </w:r>
      <w:r w:rsidR="00010BA6" w:rsidRPr="00010BA6">
        <w:rPr>
          <w:i/>
        </w:rPr>
        <w:t>any</w:t>
      </w:r>
      <w:r w:rsidRPr="00010BA6">
        <w:t xml:space="preserve"> other use of the mark.</w:t>
      </w:r>
    </w:p>
    <w:p w14:paraId="244FEC21" w14:textId="08DF6D15" w:rsidR="00010BA6" w:rsidRPr="00010BA6" w:rsidRDefault="00431229" w:rsidP="00010BA6">
      <w:pPr>
        <w:pStyle w:val="BNormal"/>
      </w:pPr>
      <w:r w:rsidRPr="00010BA6">
        <w:t>Third, dilution is a gradual process</w:t>
      </w:r>
      <w:r w:rsidR="00010BA6" w:rsidRPr="00010BA6">
        <w:t>. T</w:t>
      </w:r>
      <w:r w:rsidRPr="00010BA6">
        <w:t>he “whittling away” description assumes that several other uses of the mark would have to appear before the bond between the consumer and the mark were severed (or that one other use would have to last a long time)</w:t>
      </w:r>
      <w:r w:rsidR="00010BA6" w:rsidRPr="00010BA6">
        <w:t>. H</w:t>
      </w:r>
      <w:r w:rsidRPr="00010BA6">
        <w:t>owever, this makes it very difficult to trace dilution to any single case.</w:t>
      </w:r>
    </w:p>
    <w:p w14:paraId="2C2388CD" w14:textId="64F35420" w:rsidR="00010BA6" w:rsidRPr="00010BA6" w:rsidRDefault="00431229" w:rsidP="00010BA6">
      <w:pPr>
        <w:pStyle w:val="BNormal"/>
      </w:pPr>
      <w:r w:rsidRPr="00010BA6">
        <w:t>Fourth, courts have found it difficult to create a test that allows a judge (or jury) to apply a given set of facts to an analytical framework and come to a reasoned conclusion about dilution</w:t>
      </w:r>
      <w:r w:rsidR="00010BA6" w:rsidRPr="00010BA6">
        <w:t>. T</w:t>
      </w:r>
      <w:r w:rsidRPr="00010BA6">
        <w:t xml:space="preserve">his problem is related to the first </w:t>
      </w:r>
      <w:proofErr w:type="gramStart"/>
      <w:r w:rsidRPr="00010BA6">
        <w:t>three, but</w:t>
      </w:r>
      <w:proofErr w:type="gramEnd"/>
      <w:r w:rsidRPr="00010BA6">
        <w:t xml:space="preserve"> compounds the difficulty</w:t>
      </w:r>
      <w:r w:rsidR="00010BA6" w:rsidRPr="00010BA6">
        <w:t>. W</w:t>
      </w:r>
      <w:r w:rsidRPr="00010BA6">
        <w:t>ithout a test, it is also difficult to counsel clients about possible liability.</w:t>
      </w:r>
    </w:p>
    <w:p w14:paraId="4C4E4797" w14:textId="2EE6E713" w:rsidR="00010BA6" w:rsidRPr="00010BA6" w:rsidRDefault="00431229" w:rsidP="00010BA6">
      <w:pPr>
        <w:pStyle w:val="BNormal"/>
      </w:pPr>
      <w:r w:rsidRPr="00010BA6">
        <w:t>Fifth, courts and commentators have described more than one way in which dilution can occur.</w:t>
      </w:r>
      <w:r w:rsidR="00010BA6" w:rsidRPr="00010BA6">
        <w:rPr>
          <w:vertAlign w:val="superscript"/>
        </w:rPr>
        <w:footnoteReference w:id="16"/>
      </w:r>
      <w:r w:rsidRPr="00010BA6">
        <w:t xml:space="preserve"> In some cases, dilution is said to occur by “blurring.”</w:t>
      </w:r>
      <w:r w:rsidR="00010BA6" w:rsidRPr="00010BA6">
        <w:rPr>
          <w:vertAlign w:val="superscript"/>
        </w:rPr>
        <w:footnoteReference w:id="17"/>
      </w:r>
      <w:r w:rsidRPr="00010BA6">
        <w:t xml:space="preserve"> This is essentially the “whittling away” model, where another use “blurs” the identification of the mark with a single source</w:t>
      </w:r>
      <w:r w:rsidR="00010BA6" w:rsidRPr="00010BA6">
        <w:t>. I</w:t>
      </w:r>
      <w:r w:rsidRPr="00010BA6">
        <w:t>n other cases, dilution is said to be caused by “</w:t>
      </w:r>
      <w:proofErr w:type="spellStart"/>
      <w:r w:rsidRPr="00010BA6">
        <w:t>tarnishment</w:t>
      </w:r>
      <w:proofErr w:type="spellEnd"/>
      <w:r w:rsidRPr="00010BA6">
        <w:t>,” where a second use invites unsavory associations with the mark.</w:t>
      </w:r>
      <w:r w:rsidR="00010BA6" w:rsidRPr="00010BA6">
        <w:rPr>
          <w:vertAlign w:val="superscript"/>
        </w:rPr>
        <w:footnoteReference w:id="18"/>
      </w:r>
      <w:r w:rsidRPr="00010BA6">
        <w:t xml:space="preserve"> Other courts have posited the existence of additional dilution categories.</w:t>
      </w:r>
      <w:r w:rsidR="00010BA6" w:rsidRPr="00010BA6">
        <w:rPr>
          <w:vertAlign w:val="superscript"/>
        </w:rPr>
        <w:footnoteReference w:id="19"/>
      </w:r>
      <w:r w:rsidRPr="00010BA6">
        <w:t xml:space="preserve"> This further indicates a lack of consistency and cohesion in assessing dilution.</w:t>
      </w:r>
    </w:p>
    <w:p w14:paraId="33CEC797" w14:textId="0D053124" w:rsidR="00010BA6" w:rsidRPr="00010BA6" w:rsidRDefault="00736985" w:rsidP="00010BA6">
      <w:pPr>
        <w:pStyle w:val="BHead2"/>
      </w:pPr>
      <w:r>
        <w:t>3.I.</w:t>
      </w:r>
      <w:r w:rsidR="00010BA6" w:rsidRPr="00736985">
        <w:rPr>
          <w:rStyle w:val="BBNAidChar"/>
          <w:rFonts w:eastAsiaTheme="majorEastAsia"/>
        </w:rPr>
        <w:t>B</w:t>
      </w:r>
      <w:r w:rsidR="00010BA6" w:rsidRPr="00010BA6">
        <w:t>.</w:t>
      </w:r>
      <w:r>
        <w:t> </w:t>
      </w:r>
      <w:r w:rsidR="00010BA6" w:rsidRPr="00010BA6">
        <w:tab/>
        <w:t xml:space="preserve">The Consumer’s Mental State Resulting </w:t>
      </w:r>
      <w:proofErr w:type="gramStart"/>
      <w:r w:rsidR="00010BA6" w:rsidRPr="00010BA6">
        <w:t>From</w:t>
      </w:r>
      <w:proofErr w:type="gramEnd"/>
      <w:r w:rsidR="00010BA6" w:rsidRPr="00010BA6">
        <w:t xml:space="preserve"> Dilution: Source Distraction</w:t>
      </w:r>
    </w:p>
    <w:p w14:paraId="1F5476E6" w14:textId="10A92D3D" w:rsidR="00010BA6" w:rsidRPr="00010BA6" w:rsidRDefault="00431229" w:rsidP="00010BA6">
      <w:pPr>
        <w:pStyle w:val="BNormal"/>
      </w:pPr>
      <w:r w:rsidRPr="00010BA6">
        <w:t>Perhaps the most difficult aspect of dilution is describing the concept with some precision</w:t>
      </w:r>
      <w:r w:rsidR="00010BA6" w:rsidRPr="00010BA6">
        <w:t>. A</w:t>
      </w:r>
      <w:r w:rsidRPr="00010BA6">
        <w:t>s noted in the previous section, the task is made more difficult by the different categories of dilution recognized by the courts</w:t>
      </w:r>
      <w:r w:rsidR="00010BA6" w:rsidRPr="00010BA6">
        <w:t>. T</w:t>
      </w:r>
      <w:r w:rsidRPr="00010BA6">
        <w:t>hese categories are not always consistent with a single description of dilution.</w:t>
      </w:r>
    </w:p>
    <w:p w14:paraId="7CCFE93E" w14:textId="199C42A3" w:rsidR="00010BA6" w:rsidRPr="00010BA6" w:rsidRDefault="00431229" w:rsidP="00010BA6">
      <w:pPr>
        <w:pStyle w:val="BNormal"/>
      </w:pPr>
      <w:r w:rsidRPr="00010BA6">
        <w:t xml:space="preserve">The </w:t>
      </w:r>
      <w:proofErr w:type="spellStart"/>
      <w:r w:rsidRPr="00010BA6">
        <w:t>Schecterian</w:t>
      </w:r>
      <w:proofErr w:type="spellEnd"/>
      <w:r w:rsidRPr="00010BA6">
        <w:t xml:space="preserve"> concept of “whittling away” is a beginning.</w:t>
      </w:r>
      <w:r w:rsidR="00010BA6" w:rsidRPr="00010BA6">
        <w:rPr>
          <w:vertAlign w:val="superscript"/>
        </w:rPr>
        <w:footnoteReference w:id="20"/>
      </w:r>
      <w:r w:rsidRPr="00010BA6">
        <w:t xml:space="preserve"> It indicates an incremental process by which the mark’s uniqueness as a source identifier is dissipated</w:t>
      </w:r>
      <w:r w:rsidR="00010BA6" w:rsidRPr="00010BA6">
        <w:t>. T</w:t>
      </w:r>
      <w:r w:rsidRPr="00010BA6">
        <w:t>he second key element is the explicit elimination of any requirement of confusion.</w:t>
      </w:r>
      <w:r w:rsidR="00010BA6" w:rsidRPr="00010BA6">
        <w:rPr>
          <w:vertAlign w:val="superscript"/>
        </w:rPr>
        <w:footnoteReference w:id="21"/>
      </w:r>
      <w:r w:rsidRPr="00010BA6">
        <w:t xml:space="preserve"> This means that dilution does not require any misunderstanding on the part of consumers</w:t>
      </w:r>
      <w:r w:rsidR="00010BA6" w:rsidRPr="00010BA6">
        <w:t>; i</w:t>
      </w:r>
      <w:r w:rsidRPr="00010BA6">
        <w:t>ndeed, its premise is that consumers will understand the lack of any connection between the two users of the mark</w:t>
      </w:r>
      <w:r w:rsidR="00010BA6" w:rsidRPr="00010BA6">
        <w:t>. T</w:t>
      </w:r>
      <w:r w:rsidRPr="00010BA6">
        <w:t>his does not mean that consumers will make no connection between the two users</w:t>
      </w:r>
      <w:r w:rsidR="00010BA6" w:rsidRPr="00010BA6">
        <w:t>. I</w:t>
      </w:r>
      <w:r w:rsidRPr="00010BA6">
        <w:t>n fact, the second use must conjure some association with the first use for dilution to occur</w:t>
      </w:r>
      <w:r w:rsidR="00010BA6" w:rsidRPr="00010BA6">
        <w:t>. O</w:t>
      </w:r>
      <w:r w:rsidRPr="00010BA6">
        <w:t>bviously, this means that the first user must be sufficiently known to the consumer such that this association will occur</w:t>
      </w:r>
      <w:r w:rsidR="00010BA6" w:rsidRPr="00010BA6">
        <w:t>. T</w:t>
      </w:r>
      <w:r w:rsidRPr="00010BA6">
        <w:t>hat is one reason why only trademarks with a high degree of distinctiveness should be considered for this kind of protection.</w:t>
      </w:r>
      <w:r w:rsidR="00010BA6" w:rsidRPr="00010BA6">
        <w:rPr>
          <w:vertAlign w:val="superscript"/>
        </w:rPr>
        <w:footnoteReference w:id="22"/>
      </w:r>
      <w:r w:rsidRPr="00010BA6">
        <w:t xml:space="preserve"> Lesser-known marks would not be conjured up or called to mind by another user of the mark</w:t>
      </w:r>
      <w:r w:rsidR="00010BA6" w:rsidRPr="00010BA6">
        <w:t>. M</w:t>
      </w:r>
      <w:r w:rsidRPr="00010BA6">
        <w:t>oreover, if the second use is not sufficiently similar to the first use, then the proper association will not occur.</w:t>
      </w:r>
      <w:r w:rsidR="00010BA6" w:rsidRPr="00010BA6">
        <w:rPr>
          <w:vertAlign w:val="superscript"/>
        </w:rPr>
        <w:footnoteReference w:id="23"/>
      </w:r>
    </w:p>
    <w:p w14:paraId="1743FB87" w14:textId="060B7A74" w:rsidR="00010BA6" w:rsidRPr="00010BA6" w:rsidRDefault="00431229" w:rsidP="00010BA6">
      <w:pPr>
        <w:pStyle w:val="BNormal"/>
      </w:pPr>
      <w:r w:rsidRPr="00010BA6">
        <w:t>But the process does not end with the second user calling to mind another, “distinctive” mark</w:t>
      </w:r>
      <w:r w:rsidR="00010BA6" w:rsidRPr="00010BA6">
        <w:t>. T</w:t>
      </w:r>
      <w:r w:rsidRPr="00010BA6">
        <w:t>hat is only the first step</w:t>
      </w:r>
      <w:r w:rsidR="00010BA6" w:rsidRPr="00010BA6">
        <w:t>. O</w:t>
      </w:r>
      <w:r w:rsidRPr="00010BA6">
        <w:t xml:space="preserve">nce the mental association is made, the consumer must realize something </w:t>
      </w:r>
      <w:r w:rsidR="00010BA6" w:rsidRPr="00010BA6">
        <w:rPr>
          <w:i/>
        </w:rPr>
        <w:t>that he or she did not know before,</w:t>
      </w:r>
      <w:r w:rsidRPr="00010BA6">
        <w:t xml:space="preserve"> namely, that the two users are not connected and that there are now two distinct users of the same trademark</w:t>
      </w:r>
      <w:r w:rsidR="00010BA6" w:rsidRPr="00010BA6">
        <w:t>. T</w:t>
      </w:r>
      <w:r w:rsidRPr="00010BA6">
        <w:t>he third step is the actual damage to the mark’s distinctiveness or selling power</w:t>
      </w:r>
      <w:r w:rsidR="00010BA6" w:rsidRPr="00010BA6">
        <w:t>. I</w:t>
      </w:r>
      <w:r w:rsidRPr="00010BA6">
        <w:t>n addition to conjuring up the first user and informing the consumer of a second distinct user, the second use must also lessen (even if incrementally) the probability that, upon seeing or hearing (in the case of a word mark) the first user’s mark, the consumer automatically will think of the first user.</w:t>
      </w:r>
      <w:r w:rsidR="00010BA6" w:rsidRPr="00010BA6">
        <w:rPr>
          <w:vertAlign w:val="superscript"/>
        </w:rPr>
        <w:footnoteReference w:id="24"/>
      </w:r>
      <w:r w:rsidRPr="00010BA6">
        <w:t xml:space="preserve"> The idea behind dilution is that the perceived bond between the mark and the first user will be weakened, so that the consumer will not always think of the first user—sometimes it will think of another user</w:t>
      </w:r>
      <w:r w:rsidR="00010BA6" w:rsidRPr="00010BA6">
        <w:t>. I</w:t>
      </w:r>
      <w:r w:rsidRPr="00010BA6">
        <w:t xml:space="preserve">n short, diluting uses are </w:t>
      </w:r>
      <w:r w:rsidR="00010BA6" w:rsidRPr="00010BA6">
        <w:rPr>
          <w:i/>
        </w:rPr>
        <w:t>source distractors</w:t>
      </w:r>
      <w:r w:rsidR="00010BA6" w:rsidRPr="00010BA6">
        <w:t>. T</w:t>
      </w:r>
      <w:r w:rsidRPr="00010BA6">
        <w:t>hey turn one’s attention away from the well-known source to another source</w:t>
      </w:r>
      <w:r w:rsidR="00010BA6" w:rsidRPr="00010BA6">
        <w:t>. T</w:t>
      </w:r>
      <w:r w:rsidRPr="00010BA6">
        <w:t>his source distraction causes two potential harms</w:t>
      </w:r>
      <w:r w:rsidR="00010BA6" w:rsidRPr="00010BA6">
        <w:t>: (</w:t>
      </w:r>
      <w:r w:rsidRPr="00010BA6">
        <w:t>1) forcing the first user to advertise in a way that makes clear which user is the source of the goods or services being advertised under the brand name (instead of simply using the mark as the automatic symbol of the goods), and (2) making brand extensions to other products more complicated.</w:t>
      </w:r>
    </w:p>
    <w:p w14:paraId="1253F1EA" w14:textId="7D2C4F6C" w:rsidR="00010BA6" w:rsidRPr="00010BA6" w:rsidRDefault="00431229" w:rsidP="00010BA6">
      <w:pPr>
        <w:pStyle w:val="BNormal"/>
      </w:pPr>
      <w:r w:rsidRPr="00010BA6">
        <w:t>The foregoing discussion describes dilution by blurring.</w:t>
      </w:r>
      <w:r w:rsidR="00010BA6" w:rsidRPr="00010BA6">
        <w:rPr>
          <w:vertAlign w:val="superscript"/>
        </w:rPr>
        <w:footnoteReference w:id="25"/>
      </w:r>
      <w:r w:rsidRPr="00010BA6">
        <w:t xml:space="preserve"> To understand </w:t>
      </w:r>
      <w:proofErr w:type="spellStart"/>
      <w:r w:rsidRPr="00010BA6">
        <w:t>tarnishment</w:t>
      </w:r>
      <w:proofErr w:type="spellEnd"/>
      <w:r w:rsidRPr="00010BA6">
        <w:t>, as opposed to blurring, one must consider an alternative to the last step of dilution</w:t>
      </w:r>
      <w:r w:rsidR="00010BA6" w:rsidRPr="00010BA6">
        <w:t>. I</w:t>
      </w:r>
      <w:r w:rsidRPr="00010BA6">
        <w:t>nstead of considering the key as the mark referring to a single source, one must view the mark as creating a connection between the consumer and the brand that is composed of various “good feelings.” A second user whose products are either of poor quality or associated with particularly bad “feelings” (such as drug use or pornography) might cause the good feelings generated by the distinctive mark to be infiltrated by the bad feelings generated by the second user</w:t>
      </w:r>
      <w:r w:rsidR="00010BA6" w:rsidRPr="00010BA6">
        <w:t>. T</w:t>
      </w:r>
      <w:r w:rsidRPr="00010BA6">
        <w:t xml:space="preserve">his form of dilution, known as </w:t>
      </w:r>
      <w:proofErr w:type="spellStart"/>
      <w:r w:rsidRPr="00010BA6">
        <w:t>tarnishment</w:t>
      </w:r>
      <w:proofErr w:type="spellEnd"/>
      <w:r w:rsidRPr="00010BA6">
        <w:t>, creates problems not presented by the conventional concept of dilution</w:t>
      </w:r>
      <w:r w:rsidR="00010BA6" w:rsidRPr="00010BA6">
        <w:t>. I</w:t>
      </w:r>
      <w:r w:rsidRPr="00010BA6">
        <w:t>t is discussed in more detail below.</w:t>
      </w:r>
      <w:r w:rsidR="00010BA6" w:rsidRPr="00010BA6">
        <w:rPr>
          <w:vertAlign w:val="superscript"/>
        </w:rPr>
        <w:footnoteReference w:id="26"/>
      </w:r>
    </w:p>
    <w:p w14:paraId="40B41935" w14:textId="69CF1862" w:rsidR="00010BA6" w:rsidRPr="00010BA6" w:rsidRDefault="00431229" w:rsidP="00010BA6">
      <w:pPr>
        <w:pStyle w:val="BNormal"/>
      </w:pPr>
      <w:r w:rsidRPr="00010BA6">
        <w:t>In either event, it is the last step, the breaking of the consumer’s usual bond with the brand name, that often poses the most difficult problem for dilution cases</w:t>
      </w:r>
      <w:r w:rsidR="00010BA6" w:rsidRPr="00010BA6">
        <w:t>. A</w:t>
      </w:r>
      <w:r w:rsidRPr="00010BA6">
        <w:t xml:space="preserve">lthough many state statutes require only that there be a “likelihood” of dilution, how one demonstrates a causal link—that </w:t>
      </w:r>
      <w:r w:rsidR="00010BA6" w:rsidRPr="00010BA6">
        <w:rPr>
          <w:i/>
        </w:rPr>
        <w:t>this</w:t>
      </w:r>
      <w:r w:rsidRPr="00010BA6">
        <w:t xml:space="preserve"> use is </w:t>
      </w:r>
      <w:r w:rsidR="00010BA6" w:rsidRPr="00010BA6">
        <w:rPr>
          <w:i/>
        </w:rPr>
        <w:t>likely</w:t>
      </w:r>
      <w:r w:rsidRPr="00010BA6">
        <w:t xml:space="preserve"> to sever the bond—is not obvious</w:t>
      </w:r>
      <w:r w:rsidR="00010BA6" w:rsidRPr="00010BA6">
        <w:t>. M</w:t>
      </w:r>
      <w:r w:rsidRPr="00010BA6">
        <w:t>oreover, most state statutes protect against uses that “</w:t>
      </w:r>
      <w:proofErr w:type="gramStart"/>
      <w:r w:rsidRPr="00010BA6">
        <w:t>cause[</w:t>
      </w:r>
      <w:proofErr w:type="gramEnd"/>
      <w:r w:rsidRPr="00010BA6">
        <w:t xml:space="preserve">] dilution.” The FTDA originally used this same language, and it was held to require a showing of </w:t>
      </w:r>
      <w:r w:rsidR="00010BA6" w:rsidRPr="00010BA6">
        <w:rPr>
          <w:i/>
        </w:rPr>
        <w:t>actual</w:t>
      </w:r>
      <w:r w:rsidRPr="00010BA6">
        <w:t xml:space="preserve"> dilution,</w:t>
      </w:r>
      <w:r w:rsidR="00010BA6" w:rsidRPr="00010BA6">
        <w:rPr>
          <w:vertAlign w:val="superscript"/>
        </w:rPr>
        <w:footnoteReference w:id="27"/>
      </w:r>
      <w:r w:rsidRPr="00010BA6">
        <w:t xml:space="preserve"> further complicating the problem of assessing whether the elements of a dilution claim have been satisfied.</w:t>
      </w:r>
      <w:r w:rsidR="00010BA6" w:rsidRPr="00010BA6">
        <w:rPr>
          <w:vertAlign w:val="superscript"/>
        </w:rPr>
        <w:footnoteReference w:id="28"/>
      </w:r>
    </w:p>
    <w:p w14:paraId="1D7921D3" w14:textId="1B3AEB07" w:rsidR="00010BA6" w:rsidRPr="00010BA6" w:rsidRDefault="00736985" w:rsidP="00010BA6">
      <w:pPr>
        <w:pStyle w:val="BHead2"/>
      </w:pPr>
      <w:r>
        <w:t>3.I.</w:t>
      </w:r>
      <w:r w:rsidR="00010BA6" w:rsidRPr="00736985">
        <w:rPr>
          <w:rStyle w:val="BBNAidChar"/>
          <w:rFonts w:eastAsiaTheme="majorEastAsia"/>
        </w:rPr>
        <w:t>C</w:t>
      </w:r>
      <w:r w:rsidR="00010BA6" w:rsidRPr="00010BA6">
        <w:t>.</w:t>
      </w:r>
      <w:r>
        <w:t> </w:t>
      </w:r>
      <w:r w:rsidR="00010BA6" w:rsidRPr="00010BA6">
        <w:tab/>
        <w:t>Dilution Is Not a Substitute for a Weak Confusion Case</w:t>
      </w:r>
    </w:p>
    <w:p w14:paraId="3F9D60FD" w14:textId="0538B8B0" w:rsidR="00010BA6" w:rsidRPr="00010BA6" w:rsidRDefault="00431229" w:rsidP="00010BA6">
      <w:pPr>
        <w:pStyle w:val="BNormal"/>
      </w:pPr>
      <w:r w:rsidRPr="00010BA6">
        <w:t>As described in Chapter 1, dilution began as a means of extending the existing theory of trademark infringement to encompass, particularly, noncompeting goods and to give added protection to a small class of marks.</w:t>
      </w:r>
      <w:r w:rsidR="00010BA6" w:rsidRPr="00010BA6">
        <w:rPr>
          <w:vertAlign w:val="superscript"/>
        </w:rPr>
        <w:footnoteReference w:id="29"/>
      </w:r>
      <w:r w:rsidRPr="00010BA6">
        <w:t xml:space="preserve"> The mental state required for dilution is, in theory, not that of confusion.</w:t>
      </w:r>
      <w:r w:rsidR="00010BA6" w:rsidRPr="00010BA6">
        <w:rPr>
          <w:vertAlign w:val="superscript"/>
        </w:rPr>
        <w:footnoteReference w:id="30"/>
      </w:r>
      <w:r w:rsidRPr="00010BA6">
        <w:t xml:space="preserve"> In short, dilution is an extension of trademark infringement, not a subset or a substitute</w:t>
      </w:r>
      <w:r w:rsidR="00010BA6" w:rsidRPr="00010BA6">
        <w:t>. A</w:t>
      </w:r>
      <w:r w:rsidRPr="00010BA6">
        <w:t>s one court aptly noted, “[d]</w:t>
      </w:r>
      <w:proofErr w:type="spellStart"/>
      <w:r w:rsidRPr="00010BA6">
        <w:t>ilution</w:t>
      </w:r>
      <w:proofErr w:type="spellEnd"/>
      <w:r w:rsidRPr="00010BA6">
        <w:t xml:space="preserve"> laws are intended to address specific harms</w:t>
      </w:r>
      <w:r w:rsidR="00010BA6" w:rsidRPr="00010BA6">
        <w:t>; t</w:t>
      </w:r>
      <w:r w:rsidRPr="00010BA6">
        <w:t>hey are not intended to serve as mere fallback protection for trademark owners unable to prove trademark infringement.”</w:t>
      </w:r>
      <w:r w:rsidR="00010BA6" w:rsidRPr="00010BA6">
        <w:rPr>
          <w:vertAlign w:val="superscript"/>
        </w:rPr>
        <w:footnoteReference w:id="31"/>
      </w:r>
    </w:p>
    <w:p w14:paraId="2B2D99D1" w14:textId="6EA1C156" w:rsidR="00010BA6" w:rsidRPr="00010BA6" w:rsidRDefault="00431229" w:rsidP="00010BA6">
      <w:pPr>
        <w:pStyle w:val="BNormal"/>
      </w:pPr>
      <w:r w:rsidRPr="00010BA6">
        <w:t xml:space="preserve">When a plaintiff tries but fails to show confusion, courts should examine a dilution claim with a view to whether there is some </w:t>
      </w:r>
      <w:r w:rsidR="00010BA6" w:rsidRPr="00010BA6">
        <w:rPr>
          <w:i/>
        </w:rPr>
        <w:t>separate</w:t>
      </w:r>
      <w:r w:rsidRPr="00010BA6">
        <w:t xml:space="preserve"> harm not addressed by confusion but appropriately addressed by a more powerful, yet more limited remedy</w:t>
      </w:r>
      <w:r w:rsidR="00010BA6" w:rsidRPr="00010BA6">
        <w:t>. I</w:t>
      </w:r>
      <w:r w:rsidRPr="00010BA6">
        <w:t>n particular, extra care should be taken to scrutinize claims of distinctiveness and similarity to be sure that the wrong being addressed is not simply confusion in another form</w:t>
      </w:r>
      <w:r w:rsidR="00010BA6" w:rsidRPr="00010BA6">
        <w:t>. D</w:t>
      </w:r>
      <w:r w:rsidRPr="00010BA6">
        <w:t>ilution is a very strong mode of trademark protection and should be reserved for situations requiring strong measures</w:t>
      </w:r>
      <w:r w:rsidR="00010BA6" w:rsidRPr="00010BA6">
        <w:t>. M</w:t>
      </w:r>
      <w:r w:rsidRPr="00010BA6">
        <w:t>oreover, the FTDA and TDRA models of dilution, which have since been emulated by the Model State Trademark Bill, demonstrate that Congress intended that courts should be concerned with possible overuse</w:t>
      </w:r>
      <w:r w:rsidR="00010BA6" w:rsidRPr="00010BA6">
        <w:t>. T</w:t>
      </w:r>
      <w:r w:rsidRPr="00010BA6">
        <w:t xml:space="preserve">he statutes (and the Model Bill) limited protection to famous marks, added specific exclusions to protect speech interests, and conspicuously admonished courts that </w:t>
      </w:r>
      <w:r w:rsidR="00010BA6" w:rsidRPr="00010BA6">
        <w:rPr>
          <w:i/>
        </w:rPr>
        <w:t>any</w:t>
      </w:r>
      <w:r w:rsidRPr="00010BA6">
        <w:t xml:space="preserve"> relief is “subject to the principles of equity.” These limits should guide courts in their interpretation of the TDRA and the state dilution statutes.</w:t>
      </w:r>
    </w:p>
    <w:p w14:paraId="62BF866C" w14:textId="3E5720D1" w:rsidR="00010BA6" w:rsidRPr="00010BA6" w:rsidRDefault="00736985" w:rsidP="00010BA6">
      <w:pPr>
        <w:pStyle w:val="BHead1"/>
      </w:pPr>
      <w:r>
        <w:t>3.</w:t>
      </w:r>
      <w:r w:rsidR="00010BA6" w:rsidRPr="00736985">
        <w:rPr>
          <w:rStyle w:val="BBNAidChar"/>
          <w:rFonts w:eastAsiaTheme="majorEastAsia"/>
        </w:rPr>
        <w:t>II</w:t>
      </w:r>
      <w:r w:rsidR="00010BA6" w:rsidRPr="00010BA6">
        <w:t>.</w:t>
      </w:r>
      <w:r>
        <w:t xml:space="preserve">  </w:t>
      </w:r>
      <w:r w:rsidR="00010BA6" w:rsidRPr="00010BA6">
        <w:t>Analyzing Dilution: The Early Cases Under</w:t>
      </w:r>
      <w:r w:rsidR="00010BA6">
        <w:t xml:space="preserve"> </w:t>
      </w:r>
      <w:r w:rsidR="00010BA6" w:rsidRPr="00010BA6">
        <w:t>State Dilution Laws</w:t>
      </w:r>
    </w:p>
    <w:p w14:paraId="5FB12904" w14:textId="2F92D163" w:rsidR="00010BA6" w:rsidRPr="00010BA6" w:rsidRDefault="00736985" w:rsidP="00010BA6">
      <w:pPr>
        <w:pStyle w:val="BHead2"/>
      </w:pPr>
      <w:r>
        <w:t>3.II.</w:t>
      </w:r>
      <w:r w:rsidR="00010BA6" w:rsidRPr="00736985">
        <w:rPr>
          <w:rStyle w:val="BBNAidChar"/>
          <w:rFonts w:eastAsiaTheme="majorEastAsia"/>
        </w:rPr>
        <w:t>A</w:t>
      </w:r>
      <w:r w:rsidR="00010BA6" w:rsidRPr="00010BA6">
        <w:t>.</w:t>
      </w:r>
      <w:r>
        <w:t> </w:t>
      </w:r>
      <w:r w:rsidR="00010BA6" w:rsidRPr="00010BA6">
        <w:tab/>
        <w:t>Early Interpretations of State Dilution Laws</w:t>
      </w:r>
    </w:p>
    <w:p w14:paraId="0BA190DD" w14:textId="4AEB7D1C" w:rsidR="00010BA6" w:rsidRPr="00010BA6" w:rsidRDefault="00010BA6" w:rsidP="00010BA6">
      <w:pPr>
        <w:pStyle w:val="BNormal"/>
      </w:pPr>
      <w:r>
        <w:t xml:space="preserve"> </w:t>
      </w:r>
      <w:r w:rsidR="00431229" w:rsidRPr="00010BA6">
        <w:t>In the very few early cases brought under state dilution statutes, the courts exhibited caution in analyzing the issue</w:t>
      </w:r>
      <w:r w:rsidRPr="00010BA6">
        <w:t>. D</w:t>
      </w:r>
      <w:r w:rsidR="00431229" w:rsidRPr="00010BA6">
        <w:t>ilution was almost never invoked as the sole ground in support of a finding of liability,</w:t>
      </w:r>
      <w:r w:rsidRPr="00010BA6">
        <w:rPr>
          <w:vertAlign w:val="superscript"/>
        </w:rPr>
        <w:footnoteReference w:id="32"/>
      </w:r>
      <w:r w:rsidR="00431229" w:rsidRPr="00010BA6">
        <w:t xml:space="preserve"> and seldom even used as an alternative ground for relief.</w:t>
      </w:r>
      <w:r w:rsidRPr="00010BA6">
        <w:rPr>
          <w:vertAlign w:val="superscript"/>
        </w:rPr>
        <w:footnoteReference w:id="33"/>
      </w:r>
      <w:r w:rsidR="00431229" w:rsidRPr="00010BA6">
        <w:t xml:space="preserve"> In many of the early decisions, the courts indicated that some likelihood of confusion (or, in some cases, “unfair intent”) was required before the statute could apply,</w:t>
      </w:r>
      <w:r w:rsidRPr="00010BA6">
        <w:rPr>
          <w:vertAlign w:val="superscript"/>
        </w:rPr>
        <w:footnoteReference w:id="34"/>
      </w:r>
      <w:r w:rsidR="00431229" w:rsidRPr="00010BA6">
        <w:t xml:space="preserve"> despite clear statutory language that confusion was not required.</w:t>
      </w:r>
    </w:p>
    <w:p w14:paraId="21B13F7F" w14:textId="092082FF" w:rsidR="00010BA6" w:rsidRPr="00010BA6" w:rsidRDefault="00431229" w:rsidP="00010BA6">
      <w:pPr>
        <w:pStyle w:val="BNormal"/>
      </w:pPr>
      <w:r w:rsidRPr="00010BA6">
        <w:t>Two cases in the U.S</w:t>
      </w:r>
      <w:r w:rsidR="00010BA6" w:rsidRPr="00010BA6">
        <w:t>. D</w:t>
      </w:r>
      <w:r w:rsidRPr="00010BA6">
        <w:t>istrict Court for the District of Massachusetts, decided in the first decade after the Massachusetts dilution statute was enacted, illustrate the courts’ cautious approach to the new statute</w:t>
      </w:r>
      <w:r w:rsidR="00010BA6" w:rsidRPr="00010BA6">
        <w:t>. I</w:t>
      </w:r>
      <w:r w:rsidRPr="00010BA6">
        <w:t xml:space="preserve">n </w:t>
      </w:r>
      <w:r w:rsidR="00010BA6" w:rsidRPr="00010BA6">
        <w:rPr>
          <w:i/>
        </w:rPr>
        <w:t>Esquire, Inc</w:t>
      </w:r>
      <w:r w:rsidR="00010BA6" w:rsidRPr="00010BA6">
        <w:t xml:space="preserve">. </w:t>
      </w:r>
      <w:r w:rsidR="00010BA6" w:rsidRPr="00010BA6">
        <w:rPr>
          <w:i/>
        </w:rPr>
        <w:t>v</w:t>
      </w:r>
      <w:r w:rsidR="00010BA6" w:rsidRPr="00010BA6">
        <w:t xml:space="preserve">. </w:t>
      </w:r>
      <w:r w:rsidR="00010BA6" w:rsidRPr="00010BA6">
        <w:rPr>
          <w:i/>
        </w:rPr>
        <w:t>Esquire Slipper Manufacturing Co</w:t>
      </w:r>
      <w:r w:rsidRPr="00010BA6">
        <w:t>.,</w:t>
      </w:r>
      <w:r w:rsidR="00010BA6" w:rsidRPr="00010BA6">
        <w:rPr>
          <w:vertAlign w:val="superscript"/>
        </w:rPr>
        <w:footnoteReference w:id="35"/>
      </w:r>
      <w:r w:rsidRPr="00010BA6">
        <w:t xml:space="preserve"> the publisher of </w:t>
      </w:r>
      <w:r w:rsidR="00010BA6" w:rsidRPr="00010BA6">
        <w:rPr>
          <w:i/>
        </w:rPr>
        <w:t>Esquire</w:t>
      </w:r>
      <w:r w:rsidRPr="00010BA6">
        <w:t xml:space="preserve"> magazine sued a maker of slippers over the latter’s use of Esquire as both a trademark and a trade name.</w:t>
      </w:r>
      <w:r w:rsidR="00010BA6" w:rsidRPr="00010BA6">
        <w:rPr>
          <w:vertAlign w:val="superscript"/>
        </w:rPr>
        <w:footnoteReference w:id="36"/>
      </w:r>
      <w:r w:rsidRPr="00010BA6">
        <w:t xml:space="preserve"> The court acknowledged that “[t]his is obviously a dilution case, for clearly the parties are not directly competing with one another in the sale of similar goods.”</w:t>
      </w:r>
      <w:r w:rsidR="00010BA6" w:rsidRPr="00010BA6">
        <w:rPr>
          <w:vertAlign w:val="superscript"/>
        </w:rPr>
        <w:footnoteReference w:id="37"/>
      </w:r>
      <w:r w:rsidRPr="00010BA6">
        <w:t xml:space="preserve"> Although it conceded that </w:t>
      </w:r>
      <w:r w:rsidR="00010BA6" w:rsidRPr="00010BA6">
        <w:rPr>
          <w:i/>
        </w:rPr>
        <w:t>Esquire</w:t>
      </w:r>
      <w:r w:rsidRPr="00010BA6">
        <w:t xml:space="preserve"> magazine was very well known, the court was unwilling to protect this mark, which was “not a coined word but one firmly established in the English vocabulary,” from dilution.</w:t>
      </w:r>
      <w:r w:rsidR="00010BA6" w:rsidRPr="00010BA6">
        <w:rPr>
          <w:vertAlign w:val="superscript"/>
        </w:rPr>
        <w:footnoteReference w:id="38"/>
      </w:r>
      <w:r w:rsidRPr="00010BA6">
        <w:t xml:space="preserve"> The court stated</w:t>
      </w:r>
      <w:r w:rsidR="00010BA6" w:rsidRPr="00010BA6">
        <w:t>: “</w:t>
      </w:r>
      <w:r w:rsidRPr="00010BA6">
        <w:t>We do not think a trader can pluck a word with favorable connotations for his goods or services out of the general vocabulary and appropriate it to his exclusive use no matter how much effort and money he may expend in the attempt.”</w:t>
      </w:r>
      <w:r w:rsidR="00010BA6" w:rsidRPr="00010BA6">
        <w:rPr>
          <w:vertAlign w:val="superscript"/>
        </w:rPr>
        <w:footnoteReference w:id="39"/>
      </w:r>
    </w:p>
    <w:p w14:paraId="7DFDA8FA" w14:textId="05003D33" w:rsidR="00010BA6" w:rsidRPr="00010BA6" w:rsidRDefault="00431229" w:rsidP="00010BA6">
      <w:pPr>
        <w:pStyle w:val="BNormal"/>
      </w:pPr>
      <w:r w:rsidRPr="00010BA6">
        <w:t>Analyzing the reach of the Massachusetts dilution law, the court rejected the idea “that in Massachusetts courts of equity</w:t>
      </w:r>
      <w:r w:rsidR="00010BA6" w:rsidRPr="00010BA6">
        <w:t xml:space="preserve"> </w:t>
      </w:r>
      <w:r w:rsidRPr="00010BA6">
        <w:t>…</w:t>
      </w:r>
      <w:r w:rsidR="00010BA6" w:rsidRPr="00010BA6">
        <w:t xml:space="preserve"> </w:t>
      </w:r>
      <w:r w:rsidRPr="00010BA6">
        <w:t>give the plaintiff injunctive relief no matter how weak the plaintiff’s mark may be, against a defendant whose actions create any likelihood of dilution of whatever distinctive quality the plaintiff’s mark may have.”</w:t>
      </w:r>
      <w:r w:rsidR="00010BA6" w:rsidRPr="00010BA6">
        <w:rPr>
          <w:vertAlign w:val="superscript"/>
        </w:rPr>
        <w:footnoteReference w:id="40"/>
      </w:r>
      <w:r w:rsidRPr="00010BA6">
        <w:t xml:space="preserve"> It regarded the Massachusetts statute as “permissive” in dilution cases, rather than mandatory, giving courts broad discretion as to the granting of injunctive relief.</w:t>
      </w:r>
      <w:r w:rsidR="00010BA6" w:rsidRPr="00010BA6">
        <w:rPr>
          <w:vertAlign w:val="superscript"/>
        </w:rPr>
        <w:footnoteReference w:id="41"/>
      </w:r>
    </w:p>
    <w:p w14:paraId="49CE7979" w14:textId="7AB03DEC" w:rsidR="00010BA6" w:rsidRPr="00010BA6" w:rsidRDefault="00431229" w:rsidP="00010BA6">
      <w:pPr>
        <w:pStyle w:val="BNormal"/>
      </w:pPr>
      <w:r w:rsidRPr="00010BA6">
        <w:t xml:space="preserve">In an earlier case, the same court rejected a dilution claim by the owner of the </w:t>
      </w:r>
      <w:proofErr w:type="spellStart"/>
      <w:r w:rsidRPr="00010BA6">
        <w:t>Jewelite</w:t>
      </w:r>
      <w:proofErr w:type="spellEnd"/>
      <w:r w:rsidRPr="00010BA6">
        <w:t xml:space="preserve"> mark against a competitor who used the mark </w:t>
      </w:r>
      <w:proofErr w:type="spellStart"/>
      <w:r w:rsidRPr="00010BA6">
        <w:t>Gemlite</w:t>
      </w:r>
      <w:proofErr w:type="spellEnd"/>
      <w:r w:rsidRPr="00010BA6">
        <w:t>.</w:t>
      </w:r>
      <w:r w:rsidR="00010BA6" w:rsidRPr="00010BA6">
        <w:rPr>
          <w:vertAlign w:val="superscript"/>
        </w:rPr>
        <w:footnoteReference w:id="42"/>
      </w:r>
      <w:r w:rsidRPr="00010BA6">
        <w:t xml:space="preserve"> The court stated that dilution was not applicable where the marks were “not similar” and where the goods were competing.</w:t>
      </w:r>
      <w:r w:rsidR="00010BA6" w:rsidRPr="00010BA6">
        <w:rPr>
          <w:vertAlign w:val="superscript"/>
        </w:rPr>
        <w:footnoteReference w:id="43"/>
      </w:r>
      <w:r w:rsidRPr="00010BA6">
        <w:t xml:space="preserve"> The court also found the </w:t>
      </w:r>
      <w:proofErr w:type="spellStart"/>
      <w:r w:rsidRPr="00010BA6">
        <w:t>Jewelite</w:t>
      </w:r>
      <w:proofErr w:type="spellEnd"/>
      <w:r w:rsidRPr="00010BA6">
        <w:t xml:space="preserve"> mark to be a weak one.</w:t>
      </w:r>
      <w:r w:rsidR="00010BA6" w:rsidRPr="00010BA6">
        <w:rPr>
          <w:vertAlign w:val="superscript"/>
        </w:rPr>
        <w:footnoteReference w:id="44"/>
      </w:r>
    </w:p>
    <w:p w14:paraId="231B6A88" w14:textId="3029E3B8" w:rsidR="00010BA6" w:rsidRPr="00010BA6" w:rsidRDefault="00431229" w:rsidP="00010BA6">
      <w:pPr>
        <w:pStyle w:val="BNormal"/>
      </w:pPr>
      <w:r w:rsidRPr="00010BA6">
        <w:t>The early attitude toward dilution claims is summarized by a 1970 decision of the Trademark Trial and Appeal Board, which stated that in “the great majority of cases where the issue of trademark dilution has been raised in this state [i.e., New York] it has been rejected as a ground for relief unless a likelihood of confusion has been shown.”</w:t>
      </w:r>
      <w:r w:rsidR="00010BA6" w:rsidRPr="00010BA6">
        <w:rPr>
          <w:vertAlign w:val="superscript"/>
        </w:rPr>
        <w:footnoteReference w:id="45"/>
      </w:r>
    </w:p>
    <w:p w14:paraId="42ED120F" w14:textId="082F7136" w:rsidR="00010BA6" w:rsidRPr="00010BA6" w:rsidRDefault="00431229" w:rsidP="00010BA6">
      <w:pPr>
        <w:pStyle w:val="BNormal"/>
      </w:pPr>
      <w:r w:rsidRPr="00010BA6">
        <w:t xml:space="preserve">In one early case, </w:t>
      </w:r>
      <w:r w:rsidR="00010BA6" w:rsidRPr="00010BA6">
        <w:rPr>
          <w:i/>
        </w:rPr>
        <w:t>Polaroid Corp</w:t>
      </w:r>
      <w:r w:rsidR="00010BA6" w:rsidRPr="00010BA6">
        <w:t xml:space="preserve">. </w:t>
      </w:r>
      <w:r w:rsidR="00010BA6" w:rsidRPr="00010BA6">
        <w:rPr>
          <w:i/>
        </w:rPr>
        <w:t>v</w:t>
      </w:r>
      <w:r w:rsidR="00010BA6" w:rsidRPr="00010BA6">
        <w:t xml:space="preserve">. </w:t>
      </w:r>
      <w:proofErr w:type="spellStart"/>
      <w:r w:rsidR="00010BA6" w:rsidRPr="00010BA6">
        <w:rPr>
          <w:i/>
        </w:rPr>
        <w:t>Polaraid</w:t>
      </w:r>
      <w:proofErr w:type="spellEnd"/>
      <w:r w:rsidR="00010BA6" w:rsidRPr="00010BA6">
        <w:rPr>
          <w:i/>
        </w:rPr>
        <w:t>, Inc</w:t>
      </w:r>
      <w:r w:rsidRPr="00010BA6">
        <w:t>.,</w:t>
      </w:r>
      <w:r w:rsidR="00010BA6" w:rsidRPr="00010BA6">
        <w:rPr>
          <w:vertAlign w:val="superscript"/>
        </w:rPr>
        <w:footnoteReference w:id="46"/>
      </w:r>
      <w:r w:rsidRPr="00010BA6">
        <w:t xml:space="preserve"> a federal appeals </w:t>
      </w:r>
      <w:proofErr w:type="gramStart"/>
      <w:r w:rsidRPr="00010BA6">
        <w:t>court</w:t>
      </w:r>
      <w:proofErr w:type="gramEnd"/>
      <w:r w:rsidRPr="00010BA6">
        <w:t xml:space="preserve"> did apply the Illinois dilution statute in favor of a plaintiff.</w:t>
      </w:r>
      <w:r w:rsidR="00010BA6" w:rsidRPr="00010BA6">
        <w:rPr>
          <w:vertAlign w:val="superscript"/>
        </w:rPr>
        <w:footnoteReference w:id="47"/>
      </w:r>
      <w:r w:rsidRPr="00010BA6">
        <w:t xml:space="preserve"> However, the dilution claim was an alternative ground for relief, since the court also found a likelihood of confusion.</w:t>
      </w:r>
      <w:r w:rsidR="00010BA6" w:rsidRPr="00010BA6">
        <w:rPr>
          <w:vertAlign w:val="superscript"/>
        </w:rPr>
        <w:footnoteReference w:id="48"/>
      </w:r>
    </w:p>
    <w:p w14:paraId="22EE401C" w14:textId="2E77862D" w:rsidR="00010BA6" w:rsidRPr="00010BA6" w:rsidRDefault="00736985" w:rsidP="00010BA6">
      <w:pPr>
        <w:pStyle w:val="BHead2"/>
      </w:pPr>
      <w:r>
        <w:t>3.II.</w:t>
      </w:r>
      <w:r w:rsidR="00010BA6" w:rsidRPr="00736985">
        <w:rPr>
          <w:rStyle w:val="BBNAidChar"/>
          <w:rFonts w:eastAsiaTheme="majorEastAsia"/>
        </w:rPr>
        <w:t>B</w:t>
      </w:r>
      <w:r w:rsidR="00010BA6" w:rsidRPr="00010BA6">
        <w:t>.</w:t>
      </w:r>
      <w:r>
        <w:t> </w:t>
      </w:r>
      <w:r w:rsidR="00010BA6" w:rsidRPr="00010BA6">
        <w:tab/>
        <w:t>The Allied Case and the Acceptance of Dilution</w:t>
      </w:r>
    </w:p>
    <w:p w14:paraId="0BA8E149" w14:textId="42567C19" w:rsidR="00010BA6" w:rsidRPr="00010BA6" w:rsidRDefault="00431229" w:rsidP="00010BA6">
      <w:pPr>
        <w:pStyle w:val="BNormal"/>
      </w:pPr>
      <w:r w:rsidRPr="00010BA6">
        <w:t>As noted in the previous section, until the late 1970s, few courts actually applied state dilution statutes to give true dilution relief.</w:t>
      </w:r>
      <w:r w:rsidR="00010BA6" w:rsidRPr="00010BA6">
        <w:rPr>
          <w:vertAlign w:val="superscript"/>
        </w:rPr>
        <w:footnoteReference w:id="49"/>
      </w:r>
      <w:r w:rsidRPr="00010BA6">
        <w:t xml:space="preserve"> A large number of courts required a showing of likelihood of confusion,</w:t>
      </w:r>
      <w:r w:rsidR="00010BA6" w:rsidRPr="00010BA6">
        <w:rPr>
          <w:vertAlign w:val="superscript"/>
        </w:rPr>
        <w:footnoteReference w:id="50"/>
      </w:r>
      <w:r w:rsidRPr="00010BA6">
        <w:t xml:space="preserve"> even though the statutes specifically disclaimed any requirement of confusion.</w:t>
      </w:r>
      <w:r w:rsidR="00010BA6" w:rsidRPr="00010BA6">
        <w:rPr>
          <w:vertAlign w:val="superscript"/>
        </w:rPr>
        <w:footnoteReference w:id="51"/>
      </w:r>
      <w:r w:rsidRPr="00010BA6">
        <w:t xml:space="preserve"> Obviously, a requirement of confusion would make dilution statutes inconsequential because they would be redundant of federal and state trademark infringement law.</w:t>
      </w:r>
      <w:r w:rsidR="00010BA6" w:rsidRPr="00010BA6">
        <w:rPr>
          <w:vertAlign w:val="superscript"/>
        </w:rPr>
        <w:footnoteReference w:id="52"/>
      </w:r>
      <w:r w:rsidRPr="00010BA6">
        <w:t xml:space="preserve"> Not until there was a forceful judicial reminder about the language of the statute did courts begin to consider dilution statutes as a truly separate form of relief.</w:t>
      </w:r>
    </w:p>
    <w:p w14:paraId="2840F8DD" w14:textId="4C2805A1" w:rsidR="00010BA6" w:rsidRPr="00010BA6" w:rsidRDefault="00431229" w:rsidP="00010BA6">
      <w:pPr>
        <w:pStyle w:val="BNormal"/>
      </w:pPr>
      <w:r w:rsidRPr="00010BA6">
        <w:t xml:space="preserve">The New York Court of Appeals may be credited with boosting the use of dilution statutes with its opinion in </w:t>
      </w:r>
      <w:r w:rsidR="00010BA6" w:rsidRPr="00010BA6">
        <w:rPr>
          <w:i/>
        </w:rPr>
        <w:t>Allied Maintenance Corp</w:t>
      </w:r>
      <w:r w:rsidR="00010BA6" w:rsidRPr="00010BA6">
        <w:t xml:space="preserve">. </w:t>
      </w:r>
      <w:r w:rsidR="00010BA6" w:rsidRPr="00010BA6">
        <w:rPr>
          <w:i/>
        </w:rPr>
        <w:t>v</w:t>
      </w:r>
      <w:r w:rsidR="00010BA6" w:rsidRPr="00010BA6">
        <w:t xml:space="preserve">. </w:t>
      </w:r>
      <w:r w:rsidR="00010BA6" w:rsidRPr="00010BA6">
        <w:rPr>
          <w:i/>
        </w:rPr>
        <w:t>Allied Mechanical Trades, Inc</w:t>
      </w:r>
      <w:r w:rsidRPr="00010BA6">
        <w:t>.</w:t>
      </w:r>
      <w:r w:rsidR="00010BA6" w:rsidRPr="00010BA6">
        <w:rPr>
          <w:vertAlign w:val="superscript"/>
        </w:rPr>
        <w:footnoteReference w:id="53"/>
      </w:r>
      <w:r w:rsidRPr="00010BA6">
        <w:t xml:space="preserve"> In </w:t>
      </w:r>
      <w:r w:rsidR="00010BA6" w:rsidRPr="00010BA6">
        <w:rPr>
          <w:i/>
        </w:rPr>
        <w:t>Allied</w:t>
      </w:r>
      <w:r w:rsidRPr="00010BA6">
        <w:t>, the court made clear that the dilution statute should be read as written and that no showing of confusion was required for relief.</w:t>
      </w:r>
      <w:r w:rsidR="00010BA6" w:rsidRPr="00010BA6">
        <w:rPr>
          <w:vertAlign w:val="superscript"/>
        </w:rPr>
        <w:footnoteReference w:id="54"/>
      </w:r>
      <w:r w:rsidRPr="00010BA6">
        <w:t xml:space="preserve"> Ironically, this watershed opinion was issued in a case in which relief was denied because the Allied mark was insufficiently distinctive to qualify for dilution protection.</w:t>
      </w:r>
      <w:r w:rsidR="00010BA6" w:rsidRPr="00010BA6">
        <w:rPr>
          <w:vertAlign w:val="superscript"/>
        </w:rPr>
        <w:footnoteReference w:id="55"/>
      </w:r>
      <w:r w:rsidRPr="00010BA6">
        <w:t xml:space="preserve"> Nevertheless, by stating definitively (even if in dicta) that the statute applied in the absence of confusion, the court eased the way for courts in future cases to grant relief under the dilution statute.</w:t>
      </w:r>
    </w:p>
    <w:p w14:paraId="68FC51C6" w14:textId="3A634391" w:rsidR="00010BA6" w:rsidRPr="00010BA6" w:rsidRDefault="00736985" w:rsidP="00010BA6">
      <w:pPr>
        <w:pStyle w:val="BHead1"/>
      </w:pPr>
      <w:r>
        <w:t>3.</w:t>
      </w:r>
      <w:r w:rsidR="00010BA6" w:rsidRPr="00736985">
        <w:rPr>
          <w:rStyle w:val="BBNAidChar"/>
          <w:rFonts w:eastAsiaTheme="majorEastAsia"/>
        </w:rPr>
        <w:t>III</w:t>
      </w:r>
      <w:r w:rsidR="00010BA6" w:rsidRPr="00010BA6">
        <w:t>.</w:t>
      </w:r>
      <w:r>
        <w:t xml:space="preserve">  </w:t>
      </w:r>
      <w:r w:rsidR="00010BA6" w:rsidRPr="00010BA6">
        <w:t>Defining Dilution: The Elements of a Claim</w:t>
      </w:r>
      <w:r w:rsidR="00010BA6">
        <w:t xml:space="preserve"> </w:t>
      </w:r>
      <w:r w:rsidR="00010BA6" w:rsidRPr="00010BA6">
        <w:t>Under State Laws</w:t>
      </w:r>
    </w:p>
    <w:p w14:paraId="590CFAF3" w14:textId="0D23D5A4" w:rsidR="00010BA6" w:rsidRPr="00010BA6" w:rsidRDefault="00736985" w:rsidP="00010BA6">
      <w:pPr>
        <w:pStyle w:val="BHead2"/>
      </w:pPr>
      <w:r>
        <w:t>3.III.</w:t>
      </w:r>
      <w:r w:rsidR="00010BA6" w:rsidRPr="00736985">
        <w:rPr>
          <w:rStyle w:val="BBNAidChar"/>
          <w:rFonts w:eastAsiaTheme="majorEastAsia"/>
        </w:rPr>
        <w:t>A</w:t>
      </w:r>
      <w:r w:rsidR="00010BA6" w:rsidRPr="00010BA6">
        <w:t>.</w:t>
      </w:r>
      <w:r>
        <w:t> </w:t>
      </w:r>
      <w:r w:rsidR="00010BA6" w:rsidRPr="00010BA6">
        <w:tab/>
        <w:t>State Statutes Patterned After the 1964 Model Bill</w:t>
      </w:r>
    </w:p>
    <w:p w14:paraId="042EDC57" w14:textId="40C1B60C" w:rsidR="00010BA6" w:rsidRPr="00010BA6" w:rsidRDefault="00431229" w:rsidP="00010BA6">
      <w:pPr>
        <w:pStyle w:val="BNormal"/>
      </w:pPr>
      <w:r w:rsidRPr="00010BA6">
        <w:t>The earliest dilution laws and the 1964 Model Bill (essentially patterned after the Massachusetts statute) give a remedy for “likelihood of dilution of the distinctive quality of a mark.” Courts interpreting these statutes have set forth the elements of a dilution claim as (1) ownership of a distinctive mark and (2) likelihood of dilution.</w:t>
      </w:r>
      <w:r w:rsidR="00010BA6" w:rsidRPr="00010BA6">
        <w:rPr>
          <w:vertAlign w:val="superscript"/>
        </w:rPr>
        <w:footnoteReference w:id="56"/>
      </w:r>
      <w:r w:rsidRPr="00010BA6">
        <w:t xml:space="preserve"> Obviously, this is somewhat circular, particularly as to the second element, since these statutes leave the term “dilution” undefined</w:t>
      </w:r>
      <w:r w:rsidR="00010BA6" w:rsidRPr="00010BA6">
        <w:t>. O</w:t>
      </w:r>
      <w:r w:rsidRPr="00010BA6">
        <w:t>ne can infer that dilution has something to do with lessening the distinctive quality of a mark</w:t>
      </w:r>
      <w:r w:rsidR="00010BA6" w:rsidRPr="00010BA6">
        <w:t>. B</w:t>
      </w:r>
      <w:r w:rsidRPr="00010BA6">
        <w:t>ut the phrase “distinctive quality” also is not defined</w:t>
      </w:r>
      <w:r w:rsidR="00010BA6" w:rsidRPr="00010BA6">
        <w:t>. M</w:t>
      </w:r>
      <w:r w:rsidRPr="00010BA6">
        <w:t>oreover, it is unclear what activities would cause a diminution of this distinctive quality</w:t>
      </w:r>
      <w:r w:rsidR="00010BA6" w:rsidRPr="00010BA6">
        <w:t>. A</w:t>
      </w:r>
      <w:r w:rsidRPr="00010BA6">
        <w:t>s discussed in a later section,</w:t>
      </w:r>
      <w:r w:rsidR="00010BA6" w:rsidRPr="00010BA6">
        <w:rPr>
          <w:vertAlign w:val="superscript"/>
        </w:rPr>
        <w:footnoteReference w:id="57"/>
      </w:r>
      <w:r w:rsidRPr="00010BA6">
        <w:t xml:space="preserve"> this lack of definition has led to many cursorily analyzed opinions, which state conclusions about the existence or nonexistence of dilution without giving much indication of what dilution might mean</w:t>
      </w:r>
      <w:r w:rsidR="00010BA6" w:rsidRPr="00010BA6">
        <w:t>. T</w:t>
      </w:r>
      <w:r w:rsidRPr="00010BA6">
        <w:t>he only exception to this statutory pattern is Minnesota</w:t>
      </w:r>
      <w:r w:rsidR="00010BA6" w:rsidRPr="00010BA6">
        <w:t>. I</w:t>
      </w:r>
      <w:r w:rsidRPr="00010BA6">
        <w:t>ts original statute, enacted in 1994, contained definitions of “dilution” and “distinctive quality.”</w:t>
      </w:r>
      <w:r w:rsidR="00010BA6" w:rsidRPr="00010BA6">
        <w:rPr>
          <w:vertAlign w:val="superscript"/>
        </w:rPr>
        <w:footnoteReference w:id="58"/>
      </w:r>
    </w:p>
    <w:p w14:paraId="49444397" w14:textId="39F855ED" w:rsidR="00010BA6" w:rsidRPr="00010BA6" w:rsidRDefault="00431229" w:rsidP="00010BA6">
      <w:pPr>
        <w:pStyle w:val="BNormal"/>
      </w:pPr>
      <w:r w:rsidRPr="00010BA6">
        <w:t>However, the older state statutes have two advantages</w:t>
      </w:r>
      <w:r w:rsidR="00010BA6" w:rsidRPr="00010BA6">
        <w:t>. F</w:t>
      </w:r>
      <w:r w:rsidRPr="00010BA6">
        <w:t>irst, because they expressly require only a “likelihood” of dilution, they are not susceptible to the argument, accepted under the original FTDA, that actual dilution must be shown to recover under the statute.</w:t>
      </w:r>
      <w:r w:rsidR="00010BA6" w:rsidRPr="00010BA6">
        <w:rPr>
          <w:vertAlign w:val="superscript"/>
        </w:rPr>
        <w:footnoteReference w:id="59"/>
      </w:r>
      <w:r w:rsidRPr="00010BA6">
        <w:t xml:space="preserve"> Second, the older statutes also protect against “likelihood of injury to business reputation,” making it clear that tarnishing uses are encompassed by these statutes.</w:t>
      </w:r>
      <w:r w:rsidR="00010BA6" w:rsidRPr="00010BA6">
        <w:rPr>
          <w:vertAlign w:val="superscript"/>
        </w:rPr>
        <w:footnoteReference w:id="60"/>
      </w:r>
    </w:p>
    <w:p w14:paraId="705023C9" w14:textId="32C79E64" w:rsidR="00010BA6" w:rsidRPr="00010BA6" w:rsidRDefault="00736985" w:rsidP="00010BA6">
      <w:pPr>
        <w:pStyle w:val="BHead2"/>
      </w:pPr>
      <w:r>
        <w:t>3.III.</w:t>
      </w:r>
      <w:r w:rsidR="00010BA6" w:rsidRPr="00736985">
        <w:rPr>
          <w:rStyle w:val="BBNAidChar"/>
          <w:rFonts w:eastAsiaTheme="majorEastAsia"/>
        </w:rPr>
        <w:t>B</w:t>
      </w:r>
      <w:r w:rsidR="00010BA6" w:rsidRPr="00010BA6">
        <w:t>.</w:t>
      </w:r>
      <w:r>
        <w:t> </w:t>
      </w:r>
      <w:r w:rsidR="00010BA6" w:rsidRPr="00010BA6">
        <w:tab/>
        <w:t>Statutes Patterned After the 1992, 1996, and 2007 Model Bills:</w:t>
      </w:r>
      <w:r w:rsidR="00010BA6">
        <w:t xml:space="preserve"> </w:t>
      </w:r>
      <w:r w:rsidR="00010BA6" w:rsidRPr="00010BA6">
        <w:t>The Elements and Definition of Dilution</w:t>
      </w:r>
    </w:p>
    <w:p w14:paraId="2F223A32" w14:textId="2F142371" w:rsidR="00010BA6" w:rsidRPr="00010BA6" w:rsidRDefault="00736985" w:rsidP="00010BA6">
      <w:pPr>
        <w:pStyle w:val="BHead3"/>
      </w:pPr>
      <w:r>
        <w:t>3.III.B.</w:t>
      </w:r>
      <w:r w:rsidR="00010BA6" w:rsidRPr="00736985">
        <w:rPr>
          <w:rStyle w:val="BBNAidChar"/>
          <w:rFonts w:eastAsiaTheme="majorEastAsia"/>
        </w:rPr>
        <w:t>1</w:t>
      </w:r>
      <w:r w:rsidR="00010BA6" w:rsidRPr="00010BA6">
        <w:t>.</w:t>
      </w:r>
      <w:r>
        <w:t> </w:t>
      </w:r>
      <w:r w:rsidR="00010BA6" w:rsidRPr="00010BA6">
        <w:tab/>
        <w:t>State Statutes Patterned After the 1992 and 1996 Model Bills</w:t>
      </w:r>
    </w:p>
    <w:p w14:paraId="68D6D9D3" w14:textId="3FA65F8A" w:rsidR="00010BA6" w:rsidRPr="00010BA6" w:rsidRDefault="00431229" w:rsidP="00010BA6">
      <w:pPr>
        <w:pStyle w:val="BNormal"/>
      </w:pPr>
      <w:r w:rsidRPr="00010BA6">
        <w:t>In 1987, the United States Trademark Association (USTA) proposed a sweeping reform of the federal trademark statute.</w:t>
      </w:r>
      <w:r w:rsidR="00010BA6" w:rsidRPr="00010BA6">
        <w:rPr>
          <w:vertAlign w:val="superscript"/>
        </w:rPr>
        <w:footnoteReference w:id="61"/>
      </w:r>
      <w:r w:rsidRPr="00010BA6">
        <w:t xml:space="preserve"> Included in that proposal was a new federal dilution provision, which contained a definition of the term “dilution.”</w:t>
      </w:r>
      <w:r w:rsidR="00010BA6" w:rsidRPr="00010BA6">
        <w:rPr>
          <w:vertAlign w:val="superscript"/>
        </w:rPr>
        <w:footnoteReference w:id="62"/>
      </w:r>
      <w:r w:rsidRPr="00010BA6">
        <w:t xml:space="preserve"> Although the dilution provision ultimately was not enacted in the Trademark Law Revision Act of 1988, it became the basis for the 1992 Model State Trademark Bill provision on dilution</w:t>
      </w:r>
      <w:r w:rsidR="00010BA6" w:rsidRPr="00010BA6">
        <w:t>. T</w:t>
      </w:r>
      <w:r w:rsidRPr="00010BA6">
        <w:t>he definition of dilution in all the statutes modeled on this bill contains the same operative language</w:t>
      </w:r>
      <w:r w:rsidR="00010BA6" w:rsidRPr="00010BA6">
        <w:t>: “</w:t>
      </w:r>
      <w:r w:rsidRPr="00010BA6">
        <w:t>the lessening of the capacity of [the mark] to identify and distinguish goods or services.”</w:t>
      </w:r>
      <w:r w:rsidR="00010BA6" w:rsidRPr="00010BA6">
        <w:rPr>
          <w:vertAlign w:val="superscript"/>
        </w:rPr>
        <w:footnoteReference w:id="63"/>
      </w:r>
      <w:r w:rsidRPr="00010BA6">
        <w:t xml:space="preserve"> When the International Trademark Association (INTA) produced the 1996 Model Bill, it left the core definition unchanged.</w:t>
      </w:r>
      <w:r w:rsidR="00010BA6" w:rsidRPr="00010BA6">
        <w:rPr>
          <w:vertAlign w:val="superscript"/>
        </w:rPr>
        <w:footnoteReference w:id="64"/>
      </w:r>
      <w:r w:rsidRPr="00010BA6">
        <w:t xml:space="preserve"> The FTDA, prior to its 2006 amendment, contained the same definition as the 1996 Model Bill.</w:t>
      </w:r>
      <w:r w:rsidR="00010BA6" w:rsidRPr="00010BA6">
        <w:rPr>
          <w:vertAlign w:val="superscript"/>
        </w:rPr>
        <w:footnoteReference w:id="65"/>
      </w:r>
      <w:r w:rsidRPr="00010BA6">
        <w:t xml:space="preserve"> All but six of the state statutes not patterned after the 1964 Model Bill use this definition.</w:t>
      </w:r>
      <w:r w:rsidR="00010BA6" w:rsidRPr="00010BA6">
        <w:rPr>
          <w:vertAlign w:val="superscript"/>
        </w:rPr>
        <w:footnoteReference w:id="66"/>
      </w:r>
    </w:p>
    <w:p w14:paraId="6E7798D7" w14:textId="21BF3A8C" w:rsidR="00010BA6" w:rsidRPr="00010BA6" w:rsidRDefault="00431229" w:rsidP="00010BA6">
      <w:pPr>
        <w:pStyle w:val="BNormal"/>
      </w:pPr>
      <w:r w:rsidRPr="00010BA6">
        <w:t>As originally enacted in 1995, the elements of a claim under the FTDA were (1) ownership of a famous mark</w:t>
      </w:r>
      <w:r w:rsidR="00010BA6" w:rsidRPr="00010BA6">
        <w:t>; (</w:t>
      </w:r>
      <w:r w:rsidRPr="00010BA6">
        <w:t>2) commercial use of the famous mark in commerce by the defendant</w:t>
      </w:r>
      <w:r w:rsidR="00010BA6" w:rsidRPr="00010BA6">
        <w:t>; (</w:t>
      </w:r>
      <w:r w:rsidRPr="00010BA6">
        <w:t>3) use beginning after the plaintiff’s mark becomes famous</w:t>
      </w:r>
      <w:r w:rsidR="00010BA6" w:rsidRPr="00010BA6">
        <w:t>; a</w:t>
      </w:r>
      <w:r w:rsidRPr="00010BA6">
        <w:t>nd (4) use that “causes” dilution of the famous mark.</w:t>
      </w:r>
      <w:r w:rsidR="00010BA6" w:rsidRPr="00010BA6">
        <w:rPr>
          <w:vertAlign w:val="superscript"/>
        </w:rPr>
        <w:footnoteReference w:id="67"/>
      </w:r>
      <w:r w:rsidRPr="00010BA6">
        <w:t xml:space="preserve"> The 1996 Model Bill is the same as the original FTDA</w:t>
      </w:r>
      <w:r w:rsidR="00010BA6" w:rsidRPr="00010BA6">
        <w:t>. T</w:t>
      </w:r>
      <w:r w:rsidRPr="00010BA6">
        <w:t>he 1992 Model Bill did not require that the offending use be a “commercial” use, and it listed factors to guide the determination of the existence of a “famous” mark, not a “distinctive and famous” mark.</w:t>
      </w:r>
      <w:r w:rsidR="00010BA6" w:rsidRPr="00010BA6">
        <w:rPr>
          <w:vertAlign w:val="superscript"/>
        </w:rPr>
        <w:footnoteReference w:id="68"/>
      </w:r>
      <w:r w:rsidRPr="00010BA6">
        <w:t xml:space="preserve"> As discussed in Section III.B.3</w:t>
      </w:r>
      <w:r w:rsidR="00010BA6" w:rsidRPr="00010BA6">
        <w:t xml:space="preserve">. </w:t>
      </w:r>
      <w:proofErr w:type="gramStart"/>
      <w:r w:rsidR="00010BA6" w:rsidRPr="00010BA6">
        <w:t>b</w:t>
      </w:r>
      <w:r w:rsidRPr="00010BA6">
        <w:t>elow</w:t>
      </w:r>
      <w:proofErr w:type="gramEnd"/>
      <w:r w:rsidRPr="00010BA6">
        <w:t>, the Trademark Dilution Revision Act of 2006 altered some of these elements</w:t>
      </w:r>
      <w:r w:rsidR="00010BA6" w:rsidRPr="00010BA6">
        <w:t>. M</w:t>
      </w:r>
      <w:r w:rsidRPr="00010BA6">
        <w:t>any of the TDRA’s changes were incorporated into the Model Bill in 2007.</w:t>
      </w:r>
      <w:r w:rsidR="00010BA6" w:rsidRPr="00010BA6">
        <w:rPr>
          <w:vertAlign w:val="superscript"/>
        </w:rPr>
        <w:footnoteReference w:id="69"/>
      </w:r>
    </w:p>
    <w:p w14:paraId="20AF2FF8" w14:textId="095EE90F" w:rsidR="00010BA6" w:rsidRPr="00010BA6" w:rsidRDefault="00431229" w:rsidP="00010BA6">
      <w:pPr>
        <w:pStyle w:val="BNormal"/>
      </w:pPr>
      <w:r w:rsidRPr="00010BA6">
        <w:t>The definition of dilution in the 1992 and 1996 Model Bills and the original FTDA does not directly address the core concern of dilution, namely, the selling power of the mark</w:t>
      </w:r>
      <w:r w:rsidR="00010BA6" w:rsidRPr="00010BA6">
        <w:t>. I</w:t>
      </w:r>
      <w:r w:rsidRPr="00010BA6">
        <w:t>nstead, it focuses on the source-identifying ability of the mark</w:t>
      </w:r>
      <w:r w:rsidR="00010BA6" w:rsidRPr="00010BA6">
        <w:t>. A</w:t>
      </w:r>
      <w:r w:rsidRPr="00010BA6">
        <w:t>t least technically, the definition does not even focus on distinctiveness or uniqueness.</w:t>
      </w:r>
      <w:r w:rsidR="00010BA6" w:rsidRPr="00010BA6">
        <w:rPr>
          <w:vertAlign w:val="superscript"/>
        </w:rPr>
        <w:footnoteReference w:id="70"/>
      </w:r>
      <w:r w:rsidRPr="00010BA6">
        <w:t xml:space="preserve"> Moreover, by defining dilution in terms of source-identifying ability, it may allow an argument that other recognized forms of dilution, such as </w:t>
      </w:r>
      <w:proofErr w:type="spellStart"/>
      <w:r w:rsidRPr="00010BA6">
        <w:t>tarnishment</w:t>
      </w:r>
      <w:proofErr w:type="spellEnd"/>
      <w:r w:rsidRPr="00010BA6">
        <w:t>, are not encompassed by the definition.</w:t>
      </w:r>
      <w:r w:rsidR="00010BA6" w:rsidRPr="00010BA6">
        <w:rPr>
          <w:vertAlign w:val="superscript"/>
        </w:rPr>
        <w:footnoteReference w:id="71"/>
      </w:r>
      <w:r w:rsidRPr="00010BA6">
        <w:t xml:space="preserve"> As some courts have noted, </w:t>
      </w:r>
      <w:proofErr w:type="spellStart"/>
      <w:r w:rsidRPr="00010BA6">
        <w:t>tarnishment</w:t>
      </w:r>
      <w:proofErr w:type="spellEnd"/>
      <w:r w:rsidRPr="00010BA6">
        <w:t xml:space="preserve"> does not diminish the </w:t>
      </w:r>
      <w:r w:rsidR="00010BA6" w:rsidRPr="00010BA6">
        <w:rPr>
          <w:i/>
        </w:rPr>
        <w:t>source-identifying</w:t>
      </w:r>
      <w:r w:rsidRPr="00010BA6">
        <w:t xml:space="preserve"> power of the mark</w:t>
      </w:r>
      <w:r w:rsidR="00010BA6" w:rsidRPr="00010BA6">
        <w:t>; i</w:t>
      </w:r>
      <w:r w:rsidRPr="00010BA6">
        <w:t>f anything, the success of many tarnishing uses depends on the continued ability of the distinctive mark to identify a unique source (not the second user).</w:t>
      </w:r>
      <w:r w:rsidR="00010BA6" w:rsidRPr="00010BA6">
        <w:rPr>
          <w:vertAlign w:val="superscript"/>
        </w:rPr>
        <w:footnoteReference w:id="72"/>
      </w:r>
    </w:p>
    <w:p w14:paraId="73586231" w14:textId="191F965B" w:rsidR="00010BA6" w:rsidRPr="00010BA6" w:rsidRDefault="00431229" w:rsidP="00010BA6">
      <w:pPr>
        <w:pStyle w:val="BNormal"/>
      </w:pPr>
      <w:r w:rsidRPr="00010BA6">
        <w:t>A second, and more significant, issue with the statutes patterned after the 1992 or 1996 Model Bill is in the operative language of the dilution provision</w:t>
      </w:r>
      <w:r w:rsidR="00010BA6" w:rsidRPr="00010BA6">
        <w:t>. T</w:t>
      </w:r>
      <w:r w:rsidRPr="00010BA6">
        <w:t>he statutes almost universally</w:t>
      </w:r>
      <w:r w:rsidR="00010BA6" w:rsidRPr="00010BA6">
        <w:rPr>
          <w:vertAlign w:val="superscript"/>
        </w:rPr>
        <w:footnoteReference w:id="73"/>
      </w:r>
      <w:r w:rsidRPr="00010BA6">
        <w:t xml:space="preserve"> give a remedy against another’s use that “causes dilution” of the famous mark</w:t>
      </w:r>
      <w:r w:rsidR="00010BA6" w:rsidRPr="00010BA6">
        <w:t>. B</w:t>
      </w:r>
      <w:r w:rsidRPr="00010BA6">
        <w:t>y contrast, the earlier statutes proscribed “likelihood” of dilution</w:t>
      </w:r>
      <w:r w:rsidR="00010BA6" w:rsidRPr="00010BA6">
        <w:t>. T</w:t>
      </w:r>
      <w:r w:rsidRPr="00010BA6">
        <w:t xml:space="preserve">his led to a dispute in cases interpreting the same language under the FTDA—whether </w:t>
      </w:r>
      <w:r w:rsidR="00010BA6" w:rsidRPr="00010BA6">
        <w:rPr>
          <w:i/>
        </w:rPr>
        <w:t>actual</w:t>
      </w:r>
      <w:r w:rsidRPr="00010BA6">
        <w:t xml:space="preserve"> harm must be shown or whether a likelihood of harm is sufficient to issue an injunction</w:t>
      </w:r>
      <w:r w:rsidR="00010BA6" w:rsidRPr="00010BA6">
        <w:rPr>
          <w:vertAlign w:val="superscript"/>
        </w:rPr>
        <w:footnoteReference w:id="74"/>
      </w:r>
      <w:r w:rsidRPr="00010BA6">
        <w:t>—that had to be resolved by the Supreme Court.</w:t>
      </w:r>
      <w:r w:rsidR="00010BA6" w:rsidRPr="00010BA6">
        <w:rPr>
          <w:vertAlign w:val="superscript"/>
        </w:rPr>
        <w:footnoteReference w:id="75"/>
      </w:r>
      <w:r w:rsidRPr="00010BA6">
        <w:t xml:space="preserve"> The Court held that “a showing of actual dilution” was required by the FTDA.</w:t>
      </w:r>
      <w:r w:rsidR="00010BA6" w:rsidRPr="00010BA6">
        <w:rPr>
          <w:vertAlign w:val="superscript"/>
        </w:rPr>
        <w:footnoteReference w:id="76"/>
      </w:r>
      <w:r w:rsidRPr="00010BA6">
        <w:t xml:space="preserve"> This makes dilution very difficult to prove and resulted in the TDRA, giving a cause of action against uses that are “likely to cause dilution.”</w:t>
      </w:r>
      <w:r w:rsidR="00010BA6" w:rsidRPr="00010BA6">
        <w:rPr>
          <w:vertAlign w:val="superscript"/>
        </w:rPr>
        <w:footnoteReference w:id="77"/>
      </w:r>
    </w:p>
    <w:p w14:paraId="62BBFF14" w14:textId="62D01185" w:rsidR="00010BA6" w:rsidRPr="00010BA6" w:rsidRDefault="00431229" w:rsidP="00010BA6">
      <w:pPr>
        <w:pStyle w:val="BNormal"/>
      </w:pPr>
      <w:r w:rsidRPr="00010BA6">
        <w:t>Because of the similarity between state statutes that follow the 1992 or 1996 Model Bill (presently a majority of state statutes) and the pre-amendment FTDA, courts probably will use the “actual dilution” standard for claims brought under these state laws.</w:t>
      </w:r>
      <w:r w:rsidR="00010BA6" w:rsidRPr="00010BA6">
        <w:rPr>
          <w:vertAlign w:val="superscript"/>
        </w:rPr>
        <w:footnoteReference w:id="78"/>
      </w:r>
      <w:r w:rsidRPr="00010BA6">
        <w:t xml:space="preserve"> Indeed, many state trademark laws contain provisions directing courts to consider interpretations of federal law as persuasive authority for the interpretation of a state’s trademark law, which includes dilution.</w:t>
      </w:r>
      <w:r w:rsidR="00010BA6" w:rsidRPr="00010BA6">
        <w:rPr>
          <w:vertAlign w:val="superscript"/>
        </w:rPr>
        <w:footnoteReference w:id="79"/>
      </w:r>
      <w:r w:rsidRPr="00010BA6">
        <w:t xml:space="preserve"> The problem, of course, is that federal courts will no longer develop case law under the federal statute that is relevant to these state statutes.</w:t>
      </w:r>
    </w:p>
    <w:p w14:paraId="04FA408F" w14:textId="32A079F9" w:rsidR="00010BA6" w:rsidRPr="00010BA6" w:rsidRDefault="00736985" w:rsidP="00010BA6">
      <w:pPr>
        <w:pStyle w:val="BHead3"/>
      </w:pPr>
      <w:r>
        <w:t>3.III.B.</w:t>
      </w:r>
      <w:r w:rsidR="00010BA6" w:rsidRPr="00736985">
        <w:rPr>
          <w:rStyle w:val="BBNAidChar"/>
          <w:rFonts w:eastAsiaTheme="majorEastAsia"/>
        </w:rPr>
        <w:t>2</w:t>
      </w:r>
      <w:r w:rsidR="00010BA6" w:rsidRPr="00010BA6">
        <w:t>.</w:t>
      </w:r>
      <w:r>
        <w:t> </w:t>
      </w:r>
      <w:r w:rsidR="00010BA6" w:rsidRPr="00010BA6">
        <w:tab/>
        <w:t>An Exception to the 1992 and 1996 Model Bill Definition of Dilution: Alaska</w:t>
      </w:r>
    </w:p>
    <w:p w14:paraId="1BE80842" w14:textId="64BE31A1" w:rsidR="00010BA6" w:rsidRPr="00010BA6" w:rsidRDefault="00431229" w:rsidP="00010BA6">
      <w:pPr>
        <w:pStyle w:val="BNormal"/>
      </w:pPr>
      <w:r w:rsidRPr="00010BA6">
        <w:t>As noted in the previous section, one state statute—Alaska’s—that generally follows the 1992 Model Bill defines dilution somewhat differently than either the 1992 or 1996 Model Bills</w:t>
      </w:r>
      <w:r w:rsidR="00010BA6" w:rsidRPr="00010BA6">
        <w:t>. (</w:t>
      </w:r>
      <w:r w:rsidRPr="00010BA6">
        <w:t>This statute clearly fits these models far more closely than it fits the 1964 Model Bill, however.) The Alaska statute defines dilution as “the use of a word, symbol, or device, or a combination of one or more of these, in a manner that deprives or reduces the distinctiveness of a mark.”</w:t>
      </w:r>
      <w:r w:rsidR="00010BA6" w:rsidRPr="00010BA6">
        <w:rPr>
          <w:vertAlign w:val="superscript"/>
        </w:rPr>
        <w:footnoteReference w:id="80"/>
      </w:r>
    </w:p>
    <w:p w14:paraId="7FE6C7DD" w14:textId="1190C6F9" w:rsidR="00010BA6" w:rsidRPr="00010BA6" w:rsidRDefault="00431229" w:rsidP="00010BA6">
      <w:pPr>
        <w:pStyle w:val="BNormal"/>
      </w:pPr>
      <w:r w:rsidRPr="00010BA6">
        <w:t>This definition potentially covers a wider range of diluting uses than the 1992 or 1996 Model Bill definitions</w:t>
      </w:r>
      <w:r w:rsidR="00010BA6" w:rsidRPr="00010BA6">
        <w:t>. I</w:t>
      </w:r>
      <w:r w:rsidRPr="00010BA6">
        <w:t>t also focuses on the distinctiveness of the mark, not simply its source-identifying ability</w:t>
      </w:r>
      <w:r w:rsidR="00010BA6" w:rsidRPr="00010BA6">
        <w:t>. T</w:t>
      </w:r>
      <w:r w:rsidRPr="00010BA6">
        <w:t>his may or may not be a significant difference in practice</w:t>
      </w:r>
      <w:r w:rsidR="00010BA6" w:rsidRPr="00010BA6">
        <w:t>. A</w:t>
      </w:r>
      <w:r w:rsidRPr="00010BA6">
        <w:t>nother difference is the lack of the “causes dilution” language in the operative portion of the statute, which could lead to it being interpreted very differently than the statutes containing such language.</w:t>
      </w:r>
      <w:r w:rsidR="00010BA6" w:rsidRPr="00010BA6">
        <w:rPr>
          <w:vertAlign w:val="superscript"/>
        </w:rPr>
        <w:footnoteReference w:id="81"/>
      </w:r>
      <w:r w:rsidRPr="00010BA6">
        <w:t xml:space="preserve"> On the other hand, it does not expressly use the “likelihood of dilution” language of the 1964 Model Bill or similar language in the 2007 Model Bill and the TDRA</w:t>
      </w:r>
      <w:r w:rsidR="00010BA6" w:rsidRPr="00010BA6">
        <w:t>. H</w:t>
      </w:r>
      <w:r w:rsidRPr="00010BA6">
        <w:t xml:space="preserve">owever, because Alaska’s statute limits protection to </w:t>
      </w:r>
      <w:r w:rsidR="00010BA6" w:rsidRPr="00010BA6">
        <w:rPr>
          <w:i/>
        </w:rPr>
        <w:t>registrants</w:t>
      </w:r>
      <w:r w:rsidRPr="00010BA6">
        <w:t>, it may have very limited use no matter how the definition of dilution is interpreted.</w:t>
      </w:r>
      <w:r w:rsidR="00010BA6" w:rsidRPr="00010BA6">
        <w:rPr>
          <w:vertAlign w:val="superscript"/>
        </w:rPr>
        <w:footnoteReference w:id="82"/>
      </w:r>
    </w:p>
    <w:p w14:paraId="52B679BC" w14:textId="517409B7" w:rsidR="00010BA6" w:rsidRPr="00010BA6" w:rsidRDefault="00736985" w:rsidP="00010BA6">
      <w:pPr>
        <w:pStyle w:val="BHead3"/>
      </w:pPr>
      <w:r>
        <w:t>3.III.B.</w:t>
      </w:r>
      <w:r w:rsidR="00010BA6" w:rsidRPr="00736985">
        <w:rPr>
          <w:rStyle w:val="BBNAidChar"/>
          <w:rFonts w:eastAsiaTheme="majorEastAsia"/>
        </w:rPr>
        <w:t>3</w:t>
      </w:r>
      <w:r w:rsidR="00010BA6" w:rsidRPr="00010BA6">
        <w:t>.</w:t>
      </w:r>
      <w:r>
        <w:t> </w:t>
      </w:r>
      <w:r w:rsidR="00010BA6" w:rsidRPr="00010BA6">
        <w:tab/>
        <w:t>The TDRA and the 2007 Model Bill’s Definitions of Dilution</w:t>
      </w:r>
    </w:p>
    <w:p w14:paraId="7C998ABE" w14:textId="6BA59D86" w:rsidR="00010BA6" w:rsidRPr="00010BA6" w:rsidRDefault="00736985" w:rsidP="00010BA6">
      <w:pPr>
        <w:pStyle w:val="BHead4"/>
      </w:pPr>
      <w:r>
        <w:t>3.III.B.3.</w:t>
      </w:r>
      <w:r w:rsidR="00010BA6" w:rsidRPr="00736985">
        <w:rPr>
          <w:rStyle w:val="BBNAidChar"/>
          <w:rFonts w:eastAsiaTheme="majorEastAsia"/>
        </w:rPr>
        <w:t>a</w:t>
      </w:r>
      <w:r w:rsidR="00010BA6" w:rsidRPr="00010BA6">
        <w:t>.</w:t>
      </w:r>
      <w:r>
        <w:t> </w:t>
      </w:r>
      <w:r w:rsidR="00010BA6" w:rsidRPr="00010BA6">
        <w:tab/>
        <w:t>The 2006 Revisions of the FTDA</w:t>
      </w:r>
    </w:p>
    <w:p w14:paraId="647180F4" w14:textId="04F3C5B2" w:rsidR="00010BA6" w:rsidRPr="00010BA6" w:rsidRDefault="00431229" w:rsidP="00010BA6">
      <w:pPr>
        <w:pStyle w:val="BNormal"/>
      </w:pPr>
      <w:r w:rsidRPr="00010BA6">
        <w:t>As originally drafted, the FTDA used the 1992 Model Bill (and the 1988 proposed federal dilution statute) as the prototype for much of its language</w:t>
      </w:r>
      <w:r w:rsidR="00010BA6" w:rsidRPr="00010BA6">
        <w:t>. T</w:t>
      </w:r>
      <w:r w:rsidRPr="00010BA6">
        <w:t>o the extent that the FTDA departed from the 1992 Model Bill (such as its requirement of a “commercial use in commerce” and its addition of “distinctive” before “famous” in the language preceding the factors used to analyze fame), those differences were incorporated into the 1996 Model Bill.</w:t>
      </w:r>
      <w:r w:rsidR="00010BA6" w:rsidRPr="00010BA6">
        <w:rPr>
          <w:vertAlign w:val="superscript"/>
        </w:rPr>
        <w:footnoteReference w:id="83"/>
      </w:r>
      <w:r w:rsidRPr="00010BA6">
        <w:t xml:space="preserve"> However, the FTDA led to many interpretive problems and several circuit splits</w:t>
      </w:r>
      <w:r w:rsidR="00010BA6" w:rsidRPr="00010BA6">
        <w:t>. O</w:t>
      </w:r>
      <w:r w:rsidRPr="00010BA6">
        <w:t xml:space="preserve">ne of those splits was resolved by the Supreme Court in </w:t>
      </w:r>
      <w:r w:rsidR="00010BA6" w:rsidRPr="00010BA6">
        <w:rPr>
          <w:i/>
        </w:rPr>
        <w:t>Moseley v</w:t>
      </w:r>
      <w:r w:rsidR="00010BA6" w:rsidRPr="00010BA6">
        <w:t xml:space="preserve">. </w:t>
      </w:r>
      <w:r w:rsidR="00010BA6" w:rsidRPr="00010BA6">
        <w:rPr>
          <w:i/>
        </w:rPr>
        <w:t>V Secret Catalogue, Inc</w:t>
      </w:r>
      <w:r w:rsidRPr="00010BA6">
        <w:t>.,</w:t>
      </w:r>
      <w:r w:rsidR="00010BA6" w:rsidRPr="00010BA6">
        <w:rPr>
          <w:vertAlign w:val="superscript"/>
        </w:rPr>
        <w:footnoteReference w:id="84"/>
      </w:r>
      <w:r w:rsidRPr="00010BA6">
        <w:t xml:space="preserve"> where the Court held that the operative language of the statute—that plaintiff must show that defendant’s use “causes dilution”—meant that actual dilution, not just a likelihood of dilution, must be shown</w:t>
      </w:r>
      <w:r w:rsidR="00010BA6" w:rsidRPr="00010BA6">
        <w:t>. T</w:t>
      </w:r>
      <w:r w:rsidRPr="00010BA6">
        <w:t xml:space="preserve">he </w:t>
      </w:r>
      <w:r w:rsidR="00010BA6" w:rsidRPr="00010BA6">
        <w:rPr>
          <w:i/>
        </w:rPr>
        <w:t>Moseley</w:t>
      </w:r>
      <w:r w:rsidRPr="00010BA6">
        <w:t xml:space="preserve"> case eventually led to a substantial revision of the FTDA in 2006.</w:t>
      </w:r>
      <w:r w:rsidR="00010BA6" w:rsidRPr="00010BA6">
        <w:rPr>
          <w:vertAlign w:val="superscript"/>
        </w:rPr>
        <w:footnoteReference w:id="85"/>
      </w:r>
      <w:r w:rsidRPr="00010BA6">
        <w:t xml:space="preserve"> That revision, the TDRA, established likelihood of dilution as the operative standard, made clear that dilution by </w:t>
      </w:r>
      <w:proofErr w:type="spellStart"/>
      <w:r w:rsidRPr="00010BA6">
        <w:t>tarnishment</w:t>
      </w:r>
      <w:proofErr w:type="spellEnd"/>
      <w:r w:rsidRPr="00010BA6">
        <w:t xml:space="preserve"> is actionable, added a definition of fame,</w:t>
      </w:r>
      <w:r w:rsidR="00010BA6" w:rsidRPr="00010BA6">
        <w:rPr>
          <w:vertAlign w:val="superscript"/>
        </w:rPr>
        <w:footnoteReference w:id="86"/>
      </w:r>
      <w:r w:rsidRPr="00010BA6">
        <w:t xml:space="preserve"> separately defined “dilution by blurring” and “dilution by </w:t>
      </w:r>
      <w:proofErr w:type="spellStart"/>
      <w:r w:rsidRPr="00010BA6">
        <w:t>tarnishment</w:t>
      </w:r>
      <w:proofErr w:type="spellEnd"/>
      <w:r w:rsidRPr="00010BA6">
        <w:t>,” and added six factors for use in analyzing dilution by blurring.</w:t>
      </w:r>
      <w:r w:rsidR="00010BA6" w:rsidRPr="00010BA6">
        <w:rPr>
          <w:vertAlign w:val="superscript"/>
        </w:rPr>
        <w:footnoteReference w:id="87"/>
      </w:r>
    </w:p>
    <w:p w14:paraId="7B101AFB" w14:textId="3565B645" w:rsidR="00010BA6" w:rsidRPr="00010BA6" w:rsidRDefault="00431229" w:rsidP="00010BA6">
      <w:pPr>
        <w:pStyle w:val="BNormal"/>
      </w:pPr>
      <w:r w:rsidRPr="00010BA6">
        <w:t>The TDRA requires the following elements</w:t>
      </w:r>
      <w:r w:rsidR="00010BA6" w:rsidRPr="00010BA6">
        <w:t>: (</w:t>
      </w:r>
      <w:r w:rsidRPr="00010BA6">
        <w:t>1) a “famous mark, that is distinctive”</w:t>
      </w:r>
      <w:r w:rsidR="00010BA6" w:rsidRPr="00010BA6">
        <w:t>; (</w:t>
      </w:r>
      <w:r w:rsidRPr="00010BA6">
        <w:t>2) a use in commerce of a mark similar to the famous mark by the second user</w:t>
      </w:r>
      <w:r w:rsidR="00010BA6" w:rsidRPr="00010BA6">
        <w:t>; (</w:t>
      </w:r>
      <w:r w:rsidRPr="00010BA6">
        <w:t>3) use beginning after the plaintiff’s mark becomes famous</w:t>
      </w:r>
      <w:r w:rsidR="00010BA6" w:rsidRPr="00010BA6">
        <w:t>; a</w:t>
      </w:r>
      <w:r w:rsidRPr="00010BA6">
        <w:t xml:space="preserve">nd (4) use likely to cause dilution by blurring or dilution by </w:t>
      </w:r>
      <w:proofErr w:type="spellStart"/>
      <w:r w:rsidRPr="00010BA6">
        <w:t>tarnishment</w:t>
      </w:r>
      <w:proofErr w:type="spellEnd"/>
      <w:r w:rsidRPr="00010BA6">
        <w:t xml:space="preserve"> of the famous mark</w:t>
      </w:r>
      <w:r w:rsidR="00010BA6" w:rsidRPr="00010BA6">
        <w:t>. T</w:t>
      </w:r>
      <w:r w:rsidRPr="00010BA6">
        <w:t>he likelihood of dilution standard makes federal law potentially more liberal in its protection than most state laws</w:t>
      </w:r>
      <w:r w:rsidR="00010BA6" w:rsidRPr="00010BA6">
        <w:t>. I</w:t>
      </w:r>
      <w:r w:rsidRPr="00010BA6">
        <w:t>nterpretation of the TDRA is under way,</w:t>
      </w:r>
      <w:r w:rsidR="00010BA6" w:rsidRPr="00010BA6">
        <w:rPr>
          <w:vertAlign w:val="superscript"/>
        </w:rPr>
        <w:footnoteReference w:id="88"/>
      </w:r>
      <w:r w:rsidRPr="00010BA6">
        <w:t xml:space="preserve"> but it is unclear how this might affect the interpretation of state laws patterned after the original FTDA.</w:t>
      </w:r>
      <w:r w:rsidR="00010BA6" w:rsidRPr="00010BA6">
        <w:rPr>
          <w:vertAlign w:val="superscript"/>
        </w:rPr>
        <w:footnoteReference w:id="89"/>
      </w:r>
    </w:p>
    <w:p w14:paraId="47384A0F" w14:textId="4B991B09" w:rsidR="00010BA6" w:rsidRPr="00010BA6" w:rsidRDefault="00736985" w:rsidP="00010BA6">
      <w:pPr>
        <w:pStyle w:val="BHead4"/>
      </w:pPr>
      <w:r>
        <w:t>3.III.B.3.</w:t>
      </w:r>
      <w:r w:rsidR="00010BA6" w:rsidRPr="00736985">
        <w:rPr>
          <w:rStyle w:val="BBNAidChar"/>
          <w:rFonts w:eastAsiaTheme="majorEastAsia"/>
        </w:rPr>
        <w:t>b</w:t>
      </w:r>
      <w:r w:rsidR="00010BA6" w:rsidRPr="00010BA6">
        <w:t>.</w:t>
      </w:r>
      <w:r>
        <w:t> </w:t>
      </w:r>
      <w:r w:rsidR="00010BA6" w:rsidRPr="00010BA6">
        <w:tab/>
        <w:t>The 2007 Model Bill</w:t>
      </w:r>
    </w:p>
    <w:p w14:paraId="0654FCA4" w14:textId="59ADF82F" w:rsidR="00010BA6" w:rsidRPr="00010BA6" w:rsidRDefault="00431229" w:rsidP="00010BA6">
      <w:pPr>
        <w:pStyle w:val="BNormal"/>
      </w:pPr>
      <w:r w:rsidRPr="00010BA6">
        <w:t>In the wake of the TDRA, the International Trademark Association revised the dilution provision of the Model State Trademark Bill in 2007</w:t>
      </w:r>
      <w:r w:rsidR="00010BA6" w:rsidRPr="00010BA6">
        <w:t>. I</w:t>
      </w:r>
      <w:r w:rsidRPr="00010BA6">
        <w:t>n general, the revisions matched those of the TDRA, with a few notable exceptions</w:t>
      </w:r>
      <w:r w:rsidR="00010BA6" w:rsidRPr="00010BA6">
        <w:t>. A</w:t>
      </w:r>
      <w:r w:rsidRPr="00010BA6">
        <w:t>s discussed elsewhere, the provisions relating to fame are slightly different.</w:t>
      </w:r>
      <w:r w:rsidR="00010BA6" w:rsidRPr="00010BA6">
        <w:rPr>
          <w:vertAlign w:val="superscript"/>
        </w:rPr>
        <w:footnoteReference w:id="90"/>
      </w:r>
      <w:r w:rsidRPr="00010BA6">
        <w:t xml:space="preserve"> A larger deviation from the TDRA occurred in the definition of dilution</w:t>
      </w:r>
      <w:r w:rsidR="00010BA6" w:rsidRPr="00010BA6">
        <w:t>. A</w:t>
      </w:r>
      <w:r w:rsidRPr="00010BA6">
        <w:t xml:space="preserve">lthough the new Model Bill adopted the TDRA definitions of dilution by blurring and dilution by </w:t>
      </w:r>
      <w:proofErr w:type="spellStart"/>
      <w:r w:rsidRPr="00010BA6">
        <w:t>tarnishment</w:t>
      </w:r>
      <w:proofErr w:type="spellEnd"/>
      <w:r w:rsidRPr="00010BA6">
        <w:t>, it omitted the six guiding factors included in the TDRA for determining dilution by blurring</w:t>
      </w:r>
      <w:r w:rsidR="00010BA6" w:rsidRPr="00010BA6">
        <w:t>. T</w:t>
      </w:r>
      <w:r w:rsidRPr="00010BA6">
        <w:t>he drafters of the Model Bill believed that the factors were unnecessary and that courts most likely would apply them even if they were not included.</w:t>
      </w:r>
      <w:r w:rsidR="00010BA6" w:rsidRPr="00010BA6">
        <w:rPr>
          <w:vertAlign w:val="superscript"/>
        </w:rPr>
        <w:footnoteReference w:id="91"/>
      </w:r>
    </w:p>
    <w:p w14:paraId="3A3FF964" w14:textId="77777777" w:rsidR="00010BA6" w:rsidRPr="00010BA6" w:rsidRDefault="00431229" w:rsidP="00010BA6">
      <w:pPr>
        <w:pStyle w:val="BNormal"/>
      </w:pPr>
      <w:r w:rsidRPr="00010BA6">
        <w:t xml:space="preserve">The 2007 Model Bill definitions of dilution, dilution by blurring, and dilution by </w:t>
      </w:r>
      <w:proofErr w:type="spellStart"/>
      <w:r w:rsidRPr="00010BA6">
        <w:t>tarnishment</w:t>
      </w:r>
      <w:proofErr w:type="spellEnd"/>
      <w:r w:rsidRPr="00010BA6">
        <w:t xml:space="preserve"> are as follows:</w:t>
      </w:r>
    </w:p>
    <w:p w14:paraId="5023CEE9" w14:textId="4777F417" w:rsidR="00010BA6" w:rsidRPr="00010BA6" w:rsidRDefault="00431229" w:rsidP="00010BA6">
      <w:pPr>
        <w:pStyle w:val="BQuotelong"/>
      </w:pPr>
      <w:r w:rsidRPr="00010BA6">
        <w:t>(k)</w:t>
      </w:r>
      <w:r w:rsidRPr="00010BA6">
        <w:tab/>
        <w:t xml:space="preserve">The term “dilution” as used herein means dilution by blurring or dilution by </w:t>
      </w:r>
      <w:proofErr w:type="spellStart"/>
      <w:r w:rsidRPr="00010BA6">
        <w:t>tarnishment</w:t>
      </w:r>
      <w:proofErr w:type="spellEnd"/>
      <w:r w:rsidRPr="00010BA6">
        <w:t>, regardless of the presence or absence of</w:t>
      </w:r>
    </w:p>
    <w:p w14:paraId="200C357D" w14:textId="5FDBF8E2" w:rsidR="00010BA6" w:rsidRPr="00010BA6" w:rsidRDefault="00431229" w:rsidP="00010BA6">
      <w:pPr>
        <w:pStyle w:val="BQuotelong"/>
        <w:ind w:left="1440"/>
      </w:pPr>
      <w:r w:rsidRPr="00010BA6">
        <w:t>(1)</w:t>
      </w:r>
      <w:r w:rsidRPr="00010BA6">
        <w:tab/>
        <w:t>competition between the owner of the famous mark and other parties, or</w:t>
      </w:r>
    </w:p>
    <w:p w14:paraId="5961F517" w14:textId="14E7F0D6" w:rsidR="00010BA6" w:rsidRPr="00010BA6" w:rsidRDefault="00431229" w:rsidP="00010BA6">
      <w:pPr>
        <w:pStyle w:val="BQuotelong"/>
        <w:ind w:left="1440"/>
      </w:pPr>
      <w:r w:rsidRPr="00010BA6">
        <w:t>(2)</w:t>
      </w:r>
      <w:r w:rsidRPr="00010BA6">
        <w:tab/>
        <w:t>actual or likely confusion, mistake, or deception, or</w:t>
      </w:r>
    </w:p>
    <w:p w14:paraId="28039277" w14:textId="210F0973" w:rsidR="00010BA6" w:rsidRPr="00010BA6" w:rsidRDefault="00431229" w:rsidP="00010BA6">
      <w:pPr>
        <w:pStyle w:val="BQuotelong"/>
        <w:ind w:left="1440"/>
      </w:pPr>
      <w:r w:rsidRPr="00010BA6">
        <w:t>(3)</w:t>
      </w:r>
      <w:r w:rsidRPr="00010BA6">
        <w:tab/>
        <w:t>actual economic injury.</w:t>
      </w:r>
    </w:p>
    <w:p w14:paraId="5B88C9CA" w14:textId="58EA5419" w:rsidR="00010BA6" w:rsidRPr="00010BA6" w:rsidRDefault="00431229" w:rsidP="00010BA6">
      <w:pPr>
        <w:pStyle w:val="BQuotelong"/>
        <w:ind w:left="1800"/>
      </w:pPr>
      <w:r w:rsidRPr="00010BA6">
        <w:rPr>
          <w:i/>
          <w:iCs/>
        </w:rPr>
        <w:t>(</w:t>
      </w:r>
      <w:r w:rsidR="00010BA6" w:rsidRPr="00010BA6">
        <w:rPr>
          <w:i/>
          <w:iCs/>
        </w:rPr>
        <w:t>l</w:t>
      </w:r>
      <w:r w:rsidRPr="00010BA6">
        <w:rPr>
          <w:i/>
          <w:iCs/>
        </w:rPr>
        <w:t>)</w:t>
      </w:r>
      <w:r w:rsidRPr="00010BA6">
        <w:tab/>
        <w:t>The term “dilution by blurring” as used herein means association arising from the similarity between a mark or trade name and a famous mark that impairs the distinctiveness of the famous mark.</w:t>
      </w:r>
    </w:p>
    <w:p w14:paraId="671F5B1B" w14:textId="30A91C53" w:rsidR="00010BA6" w:rsidRPr="00010BA6" w:rsidRDefault="00431229" w:rsidP="00010BA6">
      <w:pPr>
        <w:pStyle w:val="BQuotelong"/>
      </w:pPr>
      <w:r w:rsidRPr="00010BA6">
        <w:t>(m)</w:t>
      </w:r>
      <w:r w:rsidRPr="00010BA6">
        <w:tab/>
        <w:t xml:space="preserve">The term “dilution by </w:t>
      </w:r>
      <w:proofErr w:type="spellStart"/>
      <w:r w:rsidRPr="00010BA6">
        <w:t>tarnishment</w:t>
      </w:r>
      <w:proofErr w:type="spellEnd"/>
      <w:r w:rsidRPr="00010BA6">
        <w:t>” as used herein means association arising from the similarity between a mark or trade name and a famous mark that harms the reputation of the famous mark.</w:t>
      </w:r>
      <w:r w:rsidR="00010BA6" w:rsidRPr="00010BA6">
        <w:rPr>
          <w:vertAlign w:val="superscript"/>
        </w:rPr>
        <w:footnoteReference w:id="92"/>
      </w:r>
    </w:p>
    <w:p w14:paraId="78B4CC33" w14:textId="64AF4411" w:rsidR="00010BA6" w:rsidRPr="00010BA6" w:rsidRDefault="00431229" w:rsidP="00010BA6">
      <w:pPr>
        <w:pStyle w:val="BNormal"/>
      </w:pPr>
      <w:r w:rsidRPr="00010BA6">
        <w:t>These definitions are analyzed in detail in Chapter 9, in connection with the TDRA</w:t>
      </w:r>
      <w:r w:rsidR="00010BA6" w:rsidRPr="00010BA6">
        <w:t>. H</w:t>
      </w:r>
      <w:r w:rsidRPr="00010BA6">
        <w:t>owever, certain points of comparison with earlier Model Bills are worth noting here</w:t>
      </w:r>
      <w:r w:rsidR="00010BA6" w:rsidRPr="00010BA6">
        <w:t>. F</w:t>
      </w:r>
      <w:r w:rsidRPr="00010BA6">
        <w:t>irst, in contrast to the 1992 and 1996 Model Bills, the 2007 Model Bill does not contain a single overarching definition of dilution</w:t>
      </w:r>
      <w:r w:rsidR="00010BA6" w:rsidRPr="00010BA6">
        <w:t>. I</w:t>
      </w:r>
      <w:r w:rsidRPr="00010BA6">
        <w:t>nstead, it contemplates two—and, apparently, only two—categories of dilution</w:t>
      </w:r>
      <w:r w:rsidR="00010BA6" w:rsidRPr="00010BA6">
        <w:t>: b</w:t>
      </w:r>
      <w:r w:rsidRPr="00010BA6">
        <w:t xml:space="preserve">lurring and </w:t>
      </w:r>
      <w:proofErr w:type="spellStart"/>
      <w:r w:rsidRPr="00010BA6">
        <w:t>tarnishment</w:t>
      </w:r>
      <w:proofErr w:type="spellEnd"/>
      <w:r w:rsidR="00010BA6" w:rsidRPr="00010BA6">
        <w:t>. S</w:t>
      </w:r>
      <w:r w:rsidRPr="00010BA6">
        <w:t>econd, the earlier definition focused on harm to the source identifying properties of the famous mark</w:t>
      </w:r>
      <w:r w:rsidR="00010BA6" w:rsidRPr="00010BA6">
        <w:t>. T</w:t>
      </w:r>
      <w:r w:rsidRPr="00010BA6">
        <w:t>he 2007 Model Bill definitions focus on harm to distinctiveness and reputation</w:t>
      </w:r>
      <w:r w:rsidR="00010BA6" w:rsidRPr="00010BA6">
        <w:t>. T</w:t>
      </w:r>
      <w:r w:rsidRPr="00010BA6">
        <w:t>hird, the 2007 definitions delineate the mechanism, at least to a degree</w:t>
      </w:r>
      <w:r w:rsidR="00010BA6" w:rsidRPr="00010BA6">
        <w:t>: t</w:t>
      </w:r>
      <w:r w:rsidRPr="00010BA6">
        <w:t xml:space="preserve">here must be sufficient similarity to create an association </w:t>
      </w:r>
      <w:r w:rsidR="00010BA6" w:rsidRPr="00010BA6">
        <w:rPr>
          <w:i/>
        </w:rPr>
        <w:t>and</w:t>
      </w:r>
      <w:r w:rsidRPr="00010BA6">
        <w:t xml:space="preserve"> that association must cause some kind of harm to the famous mark</w:t>
      </w:r>
      <w:r w:rsidR="00010BA6" w:rsidRPr="00010BA6">
        <w:t>. I</w:t>
      </w:r>
      <w:r w:rsidRPr="00010BA6">
        <w:t>n other words, association does not automatically mean that dilution is likely to occur</w:t>
      </w:r>
      <w:r w:rsidR="00010BA6" w:rsidRPr="00010BA6">
        <w:t>. O</w:t>
      </w:r>
      <w:r w:rsidRPr="00010BA6">
        <w:t>ne infrequently litigated question is the definition of “use.” What constitutes “use”</w:t>
      </w:r>
      <w:r w:rsidR="00010BA6" w:rsidRPr="00010BA6">
        <w:t>? T</w:t>
      </w:r>
      <w:r w:rsidRPr="00010BA6">
        <w:t xml:space="preserve">he Texas statute refers to defendant’s “commercial use.” This has been held to require actual use, not just </w:t>
      </w:r>
      <w:proofErr w:type="gramStart"/>
      <w:r w:rsidRPr="00010BA6">
        <w:t>an imminent</w:t>
      </w:r>
      <w:proofErr w:type="gramEnd"/>
      <w:r w:rsidRPr="00010BA6">
        <w:t xml:space="preserve"> use (the question of commerciality was not addressed in the case).</w:t>
      </w:r>
      <w:r w:rsidR="00010BA6" w:rsidRPr="00010BA6">
        <w:rPr>
          <w:vertAlign w:val="superscript"/>
        </w:rPr>
        <w:footnoteReference w:id="93"/>
      </w:r>
    </w:p>
    <w:p w14:paraId="783CE455" w14:textId="7DA332D7" w:rsidR="00010BA6" w:rsidRPr="00010BA6" w:rsidRDefault="00431229" w:rsidP="00010BA6">
      <w:pPr>
        <w:pStyle w:val="BNormal"/>
      </w:pPr>
      <w:r w:rsidRPr="00010BA6">
        <w:t>In 2007, California became the first state to adopt the 2007 Model Bill provisions.</w:t>
      </w:r>
      <w:r w:rsidR="00010BA6" w:rsidRPr="00010BA6">
        <w:rPr>
          <w:vertAlign w:val="superscript"/>
        </w:rPr>
        <w:footnoteReference w:id="94"/>
      </w:r>
      <w:r w:rsidRPr="00010BA6">
        <w:t xml:space="preserve"> As of this writing, Mississippi,</w:t>
      </w:r>
      <w:r w:rsidR="00010BA6" w:rsidRPr="00010BA6">
        <w:rPr>
          <w:vertAlign w:val="superscript"/>
        </w:rPr>
        <w:footnoteReference w:id="95"/>
      </w:r>
      <w:r w:rsidRPr="00010BA6">
        <w:t xml:space="preserve"> Oregon,</w:t>
      </w:r>
      <w:r w:rsidR="00010BA6" w:rsidRPr="00010BA6">
        <w:rPr>
          <w:vertAlign w:val="superscript"/>
        </w:rPr>
        <w:footnoteReference w:id="96"/>
      </w:r>
      <w:r w:rsidRPr="00010BA6">
        <w:t xml:space="preserve"> Alabama,</w:t>
      </w:r>
      <w:r w:rsidR="00010BA6" w:rsidRPr="00010BA6">
        <w:rPr>
          <w:vertAlign w:val="superscript"/>
        </w:rPr>
        <w:footnoteReference w:id="97"/>
      </w:r>
      <w:r w:rsidRPr="00010BA6">
        <w:t xml:space="preserve"> and Texas</w:t>
      </w:r>
      <w:r w:rsidR="00010BA6" w:rsidRPr="00010BA6">
        <w:rPr>
          <w:vertAlign w:val="superscript"/>
        </w:rPr>
        <w:footnoteReference w:id="98"/>
      </w:r>
      <w:r w:rsidRPr="00010BA6">
        <w:t xml:space="preserve"> also have adopted the new version, as has the territory of Puerto Rico.</w:t>
      </w:r>
      <w:r w:rsidR="00010BA6" w:rsidRPr="00010BA6">
        <w:rPr>
          <w:vertAlign w:val="superscript"/>
        </w:rPr>
        <w:footnoteReference w:id="99"/>
      </w:r>
    </w:p>
    <w:p w14:paraId="3D80C59D" w14:textId="03E58361" w:rsidR="00010BA6" w:rsidRPr="00010BA6" w:rsidRDefault="00431229" w:rsidP="00010BA6">
      <w:pPr>
        <w:pStyle w:val="BNormal"/>
      </w:pPr>
      <w:r w:rsidRPr="00010BA6">
        <w:t>There is one oddity in the case law applying California’s new statute</w:t>
      </w:r>
      <w:r w:rsidR="00010BA6" w:rsidRPr="00010BA6">
        <w:t>. S</w:t>
      </w:r>
      <w:r w:rsidRPr="00010BA6">
        <w:t>everal plaintiffs have erroneously pleaded claims under the former California statute (which was similar to the 1964 Model Bill)</w:t>
      </w:r>
      <w:r w:rsidR="00010BA6" w:rsidRPr="00010BA6">
        <w:t>. R</w:t>
      </w:r>
      <w:r w:rsidRPr="00010BA6">
        <w:t>ather than simply allowing the claim to go forward under the current statute, several courts have dismissed the dilution claims (although it is unclear whether leave to amend would be granted if requested).</w:t>
      </w:r>
      <w:r w:rsidR="00010BA6" w:rsidRPr="00010BA6">
        <w:rPr>
          <w:vertAlign w:val="superscript"/>
        </w:rPr>
        <w:footnoteReference w:id="100"/>
      </w:r>
    </w:p>
    <w:p w14:paraId="08ED2DFD" w14:textId="4BAEFDC3" w:rsidR="00010BA6" w:rsidRPr="00010BA6" w:rsidRDefault="00736985" w:rsidP="00010BA6">
      <w:pPr>
        <w:pStyle w:val="BHead1"/>
      </w:pPr>
      <w:r>
        <w:t>3.</w:t>
      </w:r>
      <w:r w:rsidR="00010BA6" w:rsidRPr="00736985">
        <w:rPr>
          <w:rStyle w:val="BBNAidChar"/>
          <w:rFonts w:eastAsiaTheme="majorEastAsia"/>
        </w:rPr>
        <w:t>IV</w:t>
      </w:r>
      <w:r w:rsidR="00010BA6" w:rsidRPr="00010BA6">
        <w:t>.</w:t>
      </w:r>
      <w:r>
        <w:t xml:space="preserve">  </w:t>
      </w:r>
      <w:r w:rsidR="00010BA6" w:rsidRPr="00010BA6">
        <w:t>Defining Dilution: The Judicial Categories</w:t>
      </w:r>
      <w:r w:rsidR="00010BA6">
        <w:t xml:space="preserve"> </w:t>
      </w:r>
      <w:r w:rsidR="00010BA6" w:rsidRPr="00010BA6">
        <w:t>of Dilution</w:t>
      </w:r>
    </w:p>
    <w:p w14:paraId="012DFB22" w14:textId="735D5D0D" w:rsidR="00010BA6" w:rsidRPr="00010BA6" w:rsidRDefault="00431229" w:rsidP="00010BA6">
      <w:pPr>
        <w:pStyle w:val="BNormal"/>
      </w:pPr>
      <w:r w:rsidRPr="00010BA6">
        <w:t>Defining dilution, or at least creating a framework for analyzing its existence, serves to prevent dilution from becoming a fallback or substitute for confusion</w:t>
      </w:r>
      <w:r w:rsidR="00010BA6" w:rsidRPr="00010BA6">
        <w:t>. U</w:t>
      </w:r>
      <w:r w:rsidRPr="00010BA6">
        <w:t>nfortunately, the early cases under state laws made little attempt to analyze dilution in any systematic way</w:t>
      </w:r>
      <w:r w:rsidR="00010BA6" w:rsidRPr="00010BA6">
        <w:t>. T</w:t>
      </w:r>
      <w:r w:rsidRPr="00010BA6">
        <w:t xml:space="preserve">he Seventh Circuit in </w:t>
      </w:r>
      <w:r w:rsidR="00010BA6" w:rsidRPr="00010BA6">
        <w:rPr>
          <w:i/>
        </w:rPr>
        <w:t>Polaroid Corp</w:t>
      </w:r>
      <w:r w:rsidR="00010BA6" w:rsidRPr="00010BA6">
        <w:t xml:space="preserve">. </w:t>
      </w:r>
      <w:r w:rsidR="00010BA6" w:rsidRPr="00010BA6">
        <w:rPr>
          <w:i/>
        </w:rPr>
        <w:t>v</w:t>
      </w:r>
      <w:r w:rsidR="00010BA6" w:rsidRPr="00010BA6">
        <w:t xml:space="preserve">. </w:t>
      </w:r>
      <w:proofErr w:type="spellStart"/>
      <w:r w:rsidR="00010BA6" w:rsidRPr="00010BA6">
        <w:rPr>
          <w:i/>
        </w:rPr>
        <w:t>Polaraid</w:t>
      </w:r>
      <w:proofErr w:type="spellEnd"/>
      <w:r w:rsidR="00010BA6" w:rsidRPr="00010BA6">
        <w:rPr>
          <w:i/>
        </w:rPr>
        <w:t>, Inc</w:t>
      </w:r>
      <w:r w:rsidR="00010BA6" w:rsidRPr="00010BA6">
        <w:t>. g</w:t>
      </w:r>
      <w:r w:rsidRPr="00010BA6">
        <w:t>ave cursory (though favorable) treatment to the dilution claim.</w:t>
      </w:r>
      <w:r w:rsidR="00010BA6" w:rsidRPr="00010BA6">
        <w:rPr>
          <w:vertAlign w:val="superscript"/>
        </w:rPr>
        <w:footnoteReference w:id="101"/>
      </w:r>
      <w:r w:rsidRPr="00010BA6">
        <w:t xml:space="preserve"> Similarly, the </w:t>
      </w:r>
      <w:r w:rsidR="00010BA6" w:rsidRPr="00010BA6">
        <w:rPr>
          <w:i/>
        </w:rPr>
        <w:t>Allied</w:t>
      </w:r>
      <w:r w:rsidRPr="00010BA6">
        <w:t xml:space="preserve"> </w:t>
      </w:r>
      <w:r w:rsidR="00010BA6" w:rsidRPr="00010BA6">
        <w:rPr>
          <w:i/>
        </w:rPr>
        <w:t xml:space="preserve">Maintenance </w:t>
      </w:r>
      <w:r w:rsidRPr="00010BA6">
        <w:t>opinion from the New York Court of Appeals was unenlightening on the subject of how to show dilution or even what it really meant.</w:t>
      </w:r>
      <w:r w:rsidR="00010BA6" w:rsidRPr="00010BA6">
        <w:rPr>
          <w:vertAlign w:val="superscript"/>
        </w:rPr>
        <w:footnoteReference w:id="102"/>
      </w:r>
      <w:r w:rsidRPr="00010BA6">
        <w:t xml:space="preserve"> However, as more cases were decided, courts at least began to categorize the cases into some general types</w:t>
      </w:r>
      <w:r w:rsidR="00010BA6" w:rsidRPr="00010BA6">
        <w:t>. B</w:t>
      </w:r>
      <w:r w:rsidRPr="00010BA6">
        <w:t>y and large, they settled on two broad categories, labeled “blurring” and “</w:t>
      </w:r>
      <w:proofErr w:type="spellStart"/>
      <w:r w:rsidRPr="00010BA6">
        <w:t>tarnishment</w:t>
      </w:r>
      <w:proofErr w:type="spellEnd"/>
      <w:r w:rsidRPr="00010BA6">
        <w:t>.”</w:t>
      </w:r>
      <w:r w:rsidR="00010BA6" w:rsidRPr="00010BA6">
        <w:rPr>
          <w:vertAlign w:val="superscript"/>
        </w:rPr>
        <w:footnoteReference w:id="103"/>
      </w:r>
      <w:r w:rsidRPr="00010BA6">
        <w:t xml:space="preserve"> There is at least one other recognized category, which may be called “genericide.”</w:t>
      </w:r>
      <w:r w:rsidR="00010BA6" w:rsidRPr="00010BA6">
        <w:rPr>
          <w:vertAlign w:val="superscript"/>
        </w:rPr>
        <w:footnoteReference w:id="104"/>
      </w:r>
      <w:r w:rsidRPr="00010BA6">
        <w:t xml:space="preserve"> Some cases in states with the 1964 Model Bill version have focused on the statutory title of “injury to business reputation” in determining whether dilution is likely to exist.</w:t>
      </w:r>
      <w:r w:rsidR="00010BA6" w:rsidRPr="00010BA6">
        <w:rPr>
          <w:vertAlign w:val="superscript"/>
        </w:rPr>
        <w:footnoteReference w:id="105"/>
      </w:r>
      <w:r w:rsidRPr="00010BA6">
        <w:t xml:space="preserve"> In addition, in the great majority of successful dilution cases, the courts also find likelihood of confusion under other statutes, such as the Lanham Act or state common law</w:t>
      </w:r>
      <w:r w:rsidR="00010BA6" w:rsidRPr="00010BA6">
        <w:t>. T</w:t>
      </w:r>
      <w:r w:rsidRPr="00010BA6">
        <w:t>hus, a fourth category of “dilution by confusion” could be considered separately</w:t>
      </w:r>
      <w:r w:rsidR="00010BA6" w:rsidRPr="00010BA6">
        <w:t>. I</w:t>
      </w:r>
      <w:r w:rsidRPr="00010BA6">
        <w:t>n addition to these categories, some courts have asserted that other, unspecified categories of dilution may exist.</w:t>
      </w:r>
      <w:r w:rsidR="00010BA6" w:rsidRPr="00010BA6">
        <w:rPr>
          <w:vertAlign w:val="superscript"/>
        </w:rPr>
        <w:footnoteReference w:id="106"/>
      </w:r>
    </w:p>
    <w:p w14:paraId="3A003F40" w14:textId="5ED4FA77" w:rsidR="00010BA6" w:rsidRPr="00010BA6" w:rsidRDefault="00431229" w:rsidP="00010BA6">
      <w:pPr>
        <w:pStyle w:val="BNormal"/>
      </w:pPr>
      <w:r w:rsidRPr="00010BA6">
        <w:t>Most state statutes do not use any of these terms when defining dilution.</w:t>
      </w:r>
      <w:r w:rsidR="00010BA6" w:rsidRPr="00010BA6">
        <w:rPr>
          <w:vertAlign w:val="superscript"/>
        </w:rPr>
        <w:footnoteReference w:id="107"/>
      </w:r>
      <w:r w:rsidRPr="00010BA6">
        <w:t xml:space="preserve"> The definition of the FTDA originally tracked the language of the 1992 and 1996 Model Bills</w:t>
      </w:r>
      <w:r w:rsidR="00010BA6" w:rsidRPr="00010BA6">
        <w:t>. T</w:t>
      </w:r>
      <w:r w:rsidRPr="00010BA6">
        <w:t>he TDRA, which amended the FTDA in 2006, defines two categories of dilution</w:t>
      </w:r>
      <w:r w:rsidR="00010BA6" w:rsidRPr="00010BA6">
        <w:t>: d</w:t>
      </w:r>
      <w:r w:rsidRPr="00010BA6">
        <w:t xml:space="preserve">ilution by blurring and dilution by </w:t>
      </w:r>
      <w:proofErr w:type="spellStart"/>
      <w:r w:rsidRPr="00010BA6">
        <w:t>tarnishment</w:t>
      </w:r>
      <w:proofErr w:type="spellEnd"/>
      <w:r w:rsidRPr="00010BA6">
        <w:t>.</w:t>
      </w:r>
      <w:r w:rsidR="00010BA6" w:rsidRPr="00010BA6">
        <w:rPr>
          <w:vertAlign w:val="superscript"/>
        </w:rPr>
        <w:footnoteReference w:id="108"/>
      </w:r>
      <w:r w:rsidRPr="00010BA6">
        <w:t xml:space="preserve"> The TDRA categories and their basic definitions were included in the 2007 Model Bill</w:t>
      </w:r>
      <w:r w:rsidR="00010BA6" w:rsidRPr="00010BA6">
        <w:t>. I</w:t>
      </w:r>
      <w:r w:rsidRPr="00010BA6">
        <w:t xml:space="preserve">t may be that some of the dilution categories thought to exist under the 1964 Model Bill are not encompassed by either the state statutory definitions, particularly the 1992 and 1996 Model Bill statutes, or the definitions of blurring and </w:t>
      </w:r>
      <w:proofErr w:type="spellStart"/>
      <w:r w:rsidRPr="00010BA6">
        <w:t>tarnishment</w:t>
      </w:r>
      <w:proofErr w:type="spellEnd"/>
      <w:r w:rsidRPr="00010BA6">
        <w:t xml:space="preserve"> in the TDRA.</w:t>
      </w:r>
      <w:r w:rsidR="00010BA6" w:rsidRPr="00010BA6">
        <w:rPr>
          <w:vertAlign w:val="superscript"/>
        </w:rPr>
        <w:footnoteReference w:id="109"/>
      </w:r>
      <w:r w:rsidRPr="00010BA6">
        <w:t xml:space="preserve"> Nevertheless, they are recognized by so many courts that it is appropriate to use them as a basis for discussing the framework of the analysis of dilution.</w:t>
      </w:r>
    </w:p>
    <w:p w14:paraId="7D816CC1" w14:textId="58C148F9" w:rsidR="00010BA6" w:rsidRPr="00010BA6" w:rsidRDefault="00431229" w:rsidP="00010BA6">
      <w:pPr>
        <w:pStyle w:val="BNormal"/>
      </w:pPr>
      <w:r w:rsidRPr="00010BA6">
        <w:t>It should also be noted that, historically, whatever the category, a finding of dilution under federal law normally leads to a finding of dilution under the relevant state law.</w:t>
      </w:r>
      <w:r w:rsidR="00010BA6" w:rsidRPr="00010BA6">
        <w:rPr>
          <w:vertAlign w:val="superscript"/>
        </w:rPr>
        <w:footnoteReference w:id="110"/>
      </w:r>
      <w:r w:rsidRPr="00010BA6">
        <w:t xml:space="preserve"> However, now that the federal standard is likelihood of dilution, while the predominant state standard is (apparently) actual dilution, this supposed congruence between state and federal dilution may no longer be an accurate statement of reality.</w:t>
      </w:r>
    </w:p>
    <w:p w14:paraId="1F5E73C5" w14:textId="134A0559" w:rsidR="00010BA6" w:rsidRPr="00010BA6" w:rsidRDefault="00736985" w:rsidP="00010BA6">
      <w:pPr>
        <w:pStyle w:val="BHead2"/>
      </w:pPr>
      <w:r>
        <w:t>3.IV.</w:t>
      </w:r>
      <w:r w:rsidR="00010BA6" w:rsidRPr="00736985">
        <w:rPr>
          <w:rStyle w:val="BBNAidChar"/>
          <w:rFonts w:eastAsiaTheme="majorEastAsia"/>
        </w:rPr>
        <w:t>A</w:t>
      </w:r>
      <w:r w:rsidR="00010BA6" w:rsidRPr="00010BA6">
        <w:t>.</w:t>
      </w:r>
      <w:r>
        <w:t> </w:t>
      </w:r>
      <w:r w:rsidR="00010BA6" w:rsidRPr="00010BA6">
        <w:tab/>
        <w:t>Dilution by Blurring</w:t>
      </w:r>
    </w:p>
    <w:p w14:paraId="55DBE2C2" w14:textId="5FC7C058" w:rsidR="00010BA6" w:rsidRPr="00010BA6" w:rsidRDefault="00431229" w:rsidP="00010BA6">
      <w:pPr>
        <w:pStyle w:val="BNormal"/>
      </w:pPr>
      <w:r w:rsidRPr="00010BA6">
        <w:t>“Blurring” is a term used to describe a form of dilution that most closely represents Frank Schechter’s concept of trademark protection.</w:t>
      </w:r>
      <w:r w:rsidR="00010BA6" w:rsidRPr="00010BA6">
        <w:rPr>
          <w:vertAlign w:val="superscript"/>
        </w:rPr>
        <w:footnoteReference w:id="111"/>
      </w:r>
      <w:r w:rsidRPr="00010BA6">
        <w:t xml:space="preserve"> Blurring occurs when a second person’s use obscures or mars the identification of the mark with a particular source</w:t>
      </w:r>
      <w:r w:rsidR="00010BA6" w:rsidRPr="00010BA6">
        <w:t>. T</w:t>
      </w:r>
      <w:r w:rsidRPr="00010BA6">
        <w:t>he consumer, knowing that there is a second (and perhaps a third and fourth) user of the same mark, now is less likely to think of the first user upon seeing or hearing the mark</w:t>
      </w:r>
      <w:r w:rsidR="00010BA6" w:rsidRPr="00010BA6">
        <w:t>. (</w:t>
      </w:r>
      <w:r w:rsidRPr="00010BA6">
        <w:t>Alternatively, the consumer may think of both users, thus depriving the mark of its connection to a unique source.) Although the concept is often stated in nice literary terms (“whittling away” or “cancer” on the first user’s trademark), courts have struggled to describe how one distinguishes situations where blurring is likely to occur from those where it is unlikely to occur</w:t>
      </w:r>
      <w:r w:rsidR="00010BA6" w:rsidRPr="00010BA6">
        <w:t>. O</w:t>
      </w:r>
      <w:r w:rsidRPr="00010BA6">
        <w:t xml:space="preserve">ne could simply assume that </w:t>
      </w:r>
      <w:r w:rsidR="00010BA6" w:rsidRPr="00010BA6">
        <w:rPr>
          <w:i/>
        </w:rPr>
        <w:t>any</w:t>
      </w:r>
      <w:r w:rsidRPr="00010BA6">
        <w:t xml:space="preserve"> use of a mark by another will cause blurring</w:t>
      </w:r>
      <w:r w:rsidR="00010BA6" w:rsidRPr="00010BA6">
        <w:t>. H</w:t>
      </w:r>
      <w:r w:rsidRPr="00010BA6">
        <w:t>owever, neither the courts nor the statutory definitions have been willing to take the doctrine that far, resulting in the analytical conundrum.</w:t>
      </w:r>
    </w:p>
    <w:p w14:paraId="11BD0D60" w14:textId="544B7974" w:rsidR="00010BA6" w:rsidRPr="00010BA6" w:rsidRDefault="00431229" w:rsidP="00010BA6">
      <w:pPr>
        <w:pStyle w:val="BNormal"/>
      </w:pPr>
      <w:r w:rsidRPr="00010BA6">
        <w:t>The other problem is distinguishing dilution by blurring from confusion</w:t>
      </w:r>
      <w:r w:rsidR="00010BA6" w:rsidRPr="00010BA6">
        <w:t>. A</w:t>
      </w:r>
      <w:r w:rsidRPr="00010BA6">
        <w:t xml:space="preserve">s indicated in Section IV.C, below, many courts </w:t>
      </w:r>
      <w:proofErr w:type="gramStart"/>
      <w:r w:rsidRPr="00010BA6">
        <w:t>conflate</w:t>
      </w:r>
      <w:proofErr w:type="gramEnd"/>
      <w:r w:rsidRPr="00010BA6">
        <w:t xml:space="preserve"> the two concepts, even though dilution is supposed to occur when the viewer knows that the junior user is not related to the senior user.</w:t>
      </w:r>
    </w:p>
    <w:p w14:paraId="2BED04FD" w14:textId="152B7F4C" w:rsidR="00010BA6" w:rsidRPr="00010BA6" w:rsidRDefault="00431229" w:rsidP="00010BA6">
      <w:pPr>
        <w:pStyle w:val="BNormal"/>
      </w:pPr>
      <w:r w:rsidRPr="00010BA6">
        <w:t>The Supreme Court’s only discussion of blurring was partly enlightening, limited by the fact that the Court was interpreting the specific language of the FTDA.</w:t>
      </w:r>
      <w:r w:rsidR="00010BA6" w:rsidRPr="00010BA6">
        <w:rPr>
          <w:vertAlign w:val="superscript"/>
        </w:rPr>
        <w:footnoteReference w:id="112"/>
      </w:r>
      <w:r w:rsidRPr="00010BA6">
        <w:t xml:space="preserve"> Perhaps the Court’s most important statement was that “‘[b]</w:t>
      </w:r>
      <w:proofErr w:type="spellStart"/>
      <w:r w:rsidRPr="00010BA6">
        <w:t>lurring</w:t>
      </w:r>
      <w:proofErr w:type="spellEnd"/>
      <w:r w:rsidRPr="00010BA6">
        <w:t>’ is not a necessary consequence of mental association” between the junior user and the famous mark.</w:t>
      </w:r>
      <w:r w:rsidR="00010BA6" w:rsidRPr="00010BA6">
        <w:rPr>
          <w:vertAlign w:val="superscript"/>
        </w:rPr>
        <w:footnoteReference w:id="113"/>
      </w:r>
      <w:r w:rsidRPr="00010BA6">
        <w:t xml:space="preserve"> The Court thus appeared to require that, for blurring to occur, two things must happen</w:t>
      </w:r>
      <w:r w:rsidR="00010BA6" w:rsidRPr="00010BA6">
        <w:t>. F</w:t>
      </w:r>
      <w:r w:rsidRPr="00010BA6">
        <w:t>irst, upon viewing the second user’s mark, the consumer must associate it with the famous mark (that is, the second user must call to mind the famous mark)</w:t>
      </w:r>
      <w:r w:rsidR="00010BA6" w:rsidRPr="00010BA6">
        <w:t>. S</w:t>
      </w:r>
      <w:r w:rsidRPr="00010BA6">
        <w:t>econd, after viewing the junior use, upon seeing the famous mark the viewer must associate it less strongly with its primary source.</w:t>
      </w:r>
      <w:r w:rsidR="00010BA6" w:rsidRPr="00010BA6">
        <w:rPr>
          <w:vertAlign w:val="superscript"/>
        </w:rPr>
        <w:footnoteReference w:id="114"/>
      </w:r>
      <w:r w:rsidRPr="00010BA6">
        <w:t xml:space="preserve"> Even where state law does not provide a definition of blurring, one occasionally finds a court that understands the distinction between confusion and dilution in terms of loss of distinctiveness.</w:t>
      </w:r>
      <w:r w:rsidR="00010BA6" w:rsidRPr="00010BA6">
        <w:rPr>
          <w:vertAlign w:val="superscript"/>
        </w:rPr>
        <w:footnoteReference w:id="115"/>
      </w:r>
    </w:p>
    <w:p w14:paraId="7A92D2AD" w14:textId="0DF1DD0F" w:rsidR="00010BA6" w:rsidRPr="00010BA6" w:rsidRDefault="00431229" w:rsidP="00010BA6">
      <w:pPr>
        <w:pStyle w:val="BNormal"/>
      </w:pPr>
      <w:r w:rsidRPr="00010BA6">
        <w:t>In 2006, the FTDA was amended by the Trademark Dilution Revision Act of 2006</w:t>
      </w:r>
      <w:r w:rsidR="00010BA6" w:rsidRPr="00010BA6">
        <w:t>. T</w:t>
      </w:r>
      <w:r w:rsidRPr="00010BA6">
        <w:t>he TDRA defined dilution by blurring as “association arising from the similarity between a mark or trade name and a famous mark that impairs the distinctiveness of the famous mark.”</w:t>
      </w:r>
      <w:r w:rsidR="00010BA6" w:rsidRPr="00010BA6">
        <w:rPr>
          <w:vertAlign w:val="superscript"/>
        </w:rPr>
        <w:footnoteReference w:id="116"/>
      </w:r>
      <w:r w:rsidRPr="00010BA6">
        <w:t xml:space="preserve"> The TDRA also set out six nonexclusive factors for use when analyzing dilution.</w:t>
      </w:r>
      <w:r w:rsidR="00010BA6" w:rsidRPr="00010BA6">
        <w:rPr>
          <w:vertAlign w:val="superscript"/>
        </w:rPr>
        <w:footnoteReference w:id="117"/>
      </w:r>
      <w:r w:rsidRPr="00010BA6">
        <w:t xml:space="preserve"> In 2007, the Model Bill was revised and incorporated most of the TDRA’s revisions</w:t>
      </w:r>
      <w:r w:rsidR="00010BA6" w:rsidRPr="00010BA6">
        <w:t>; a</w:t>
      </w:r>
      <w:r w:rsidRPr="00010BA6">
        <w:t>lthough the Model Bill adopted the TDRA’s definition of blurring, it did not include the six factors</w:t>
      </w:r>
      <w:r w:rsidR="00010BA6" w:rsidRPr="00010BA6">
        <w:t>. T</w:t>
      </w:r>
      <w:r w:rsidRPr="00010BA6">
        <w:t>hese amendments are considered in detail elsewhere in this text.</w:t>
      </w:r>
      <w:r w:rsidR="00010BA6" w:rsidRPr="00010BA6">
        <w:rPr>
          <w:vertAlign w:val="superscript"/>
        </w:rPr>
        <w:footnoteReference w:id="118"/>
      </w:r>
      <w:r w:rsidRPr="00010BA6">
        <w:t xml:space="preserve"> As of this writing, only Alabama, California, Mississippi, Oregon, and Texas have adopted the new version of the Model Bill.</w:t>
      </w:r>
      <w:r w:rsidR="00010BA6" w:rsidRPr="00010BA6">
        <w:rPr>
          <w:vertAlign w:val="superscript"/>
        </w:rPr>
        <w:footnoteReference w:id="119"/>
      </w:r>
      <w:r w:rsidRPr="00010BA6">
        <w:t xml:space="preserve"> Therefore, in this chapter we will focus on analyses that are likely to be used when analyzing state statutes based on the earlier version of the FTDA</w:t>
      </w:r>
      <w:r w:rsidR="00010BA6" w:rsidRPr="00010BA6">
        <w:t>. W</w:t>
      </w:r>
      <w:r w:rsidRPr="00010BA6">
        <w:t>hether the TDRA will be influential in this regard remains to be seen.</w:t>
      </w:r>
    </w:p>
    <w:p w14:paraId="10DCB206" w14:textId="0D2ADD4B" w:rsidR="00010BA6" w:rsidRPr="00010BA6" w:rsidRDefault="00431229" w:rsidP="00010BA6">
      <w:pPr>
        <w:pStyle w:val="BNormal"/>
      </w:pPr>
      <w:r w:rsidRPr="00010BA6">
        <w:t>Interpreting blurring under state law obviously is complicated by the existence of at least three types of statutes, two of which have different definitions of dilution</w:t>
      </w:r>
      <w:r w:rsidR="00010BA6" w:rsidRPr="00010BA6">
        <w:t>. A</w:t>
      </w:r>
      <w:r w:rsidRPr="00010BA6">
        <w:t>nother serious interpretive issue with regard to state statutes is the possible need to show actual, as opposed to likely, dilution</w:t>
      </w:r>
      <w:r w:rsidR="00010BA6" w:rsidRPr="00010BA6">
        <w:t>. S</w:t>
      </w:r>
      <w:r w:rsidRPr="00010BA6">
        <w:t xml:space="preserve">tates with statutes worded like the original FTDA probably will be interpreted as requiring the more stringent showing mandated by the </w:t>
      </w:r>
      <w:r w:rsidR="00010BA6" w:rsidRPr="00010BA6">
        <w:rPr>
          <w:i/>
        </w:rPr>
        <w:t>Moseley</w:t>
      </w:r>
      <w:r w:rsidRPr="00010BA6">
        <w:t xml:space="preserve"> decision.</w:t>
      </w:r>
      <w:r w:rsidR="00010BA6" w:rsidRPr="00010BA6">
        <w:rPr>
          <w:vertAlign w:val="superscript"/>
        </w:rPr>
        <w:footnoteReference w:id="120"/>
      </w:r>
      <w:r w:rsidRPr="00010BA6">
        <w:t xml:space="preserve"> In at least one case using the actual dilution standard under state law a court found actual dilution based in part on the identity of the marks, as well as other evidence.</w:t>
      </w:r>
      <w:r w:rsidR="00010BA6" w:rsidRPr="00010BA6">
        <w:rPr>
          <w:vertAlign w:val="superscript"/>
        </w:rPr>
        <w:footnoteReference w:id="121"/>
      </w:r>
      <w:r w:rsidRPr="00010BA6">
        <w:t xml:space="preserve"> States with statutes patterned after the 1964 or 2007 Model Bills will use a different standard.</w:t>
      </w:r>
    </w:p>
    <w:p w14:paraId="785DC5FA" w14:textId="19BBE334" w:rsidR="00010BA6" w:rsidRPr="00010BA6" w:rsidRDefault="00736985" w:rsidP="00010BA6">
      <w:pPr>
        <w:pStyle w:val="BHead3"/>
      </w:pPr>
      <w:r>
        <w:t>3.IV.A.</w:t>
      </w:r>
      <w:r w:rsidR="00010BA6" w:rsidRPr="00736985">
        <w:rPr>
          <w:rStyle w:val="BBNAidChar"/>
          <w:rFonts w:eastAsiaTheme="majorEastAsia"/>
        </w:rPr>
        <w:t>1</w:t>
      </w:r>
      <w:r w:rsidR="00010BA6" w:rsidRPr="00010BA6">
        <w:t>.</w:t>
      </w:r>
      <w:r>
        <w:t> </w:t>
      </w:r>
      <w:r w:rsidR="00010BA6" w:rsidRPr="00010BA6">
        <w:tab/>
        <w:t>Determining Blurring: Is Similarity Plus Distinctiveness Sufficient?</w:t>
      </w:r>
    </w:p>
    <w:p w14:paraId="32EAC775" w14:textId="0DD39769" w:rsidR="00010BA6" w:rsidRPr="00010BA6" w:rsidRDefault="00431229" w:rsidP="00010BA6">
      <w:pPr>
        <w:pStyle w:val="BNormal"/>
      </w:pPr>
      <w:r w:rsidRPr="00010BA6">
        <w:t>New York’s dilution law is typical of those states whose statutes are similar to the 1964 Model Bill</w:t>
      </w:r>
      <w:r w:rsidR="00010BA6" w:rsidRPr="00010BA6">
        <w:t>. T</w:t>
      </w:r>
      <w:r w:rsidRPr="00010BA6">
        <w:t>he “elements” of a blurring claim under New York law have been described by the Second Circuit as consisting of “(1) ownership of a distinctive mark, and (2) a likelihood of dilution.”</w:t>
      </w:r>
      <w:r w:rsidR="00010BA6" w:rsidRPr="00010BA6">
        <w:rPr>
          <w:vertAlign w:val="superscript"/>
        </w:rPr>
        <w:footnoteReference w:id="122"/>
      </w:r>
      <w:r w:rsidRPr="00010BA6">
        <w:t xml:space="preserve"> Ownership of a distinctive mark is an obvious prerequisite for dilution</w:t>
      </w:r>
      <w:r w:rsidR="00010BA6" w:rsidRPr="00010BA6">
        <w:t>; l</w:t>
      </w:r>
      <w:r w:rsidRPr="00010BA6">
        <w:t>ack of distinctiveness is the single largest reason for the failure of dilution claims.</w:t>
      </w:r>
      <w:r w:rsidR="00010BA6" w:rsidRPr="00010BA6">
        <w:rPr>
          <w:vertAlign w:val="superscript"/>
        </w:rPr>
        <w:footnoteReference w:id="123"/>
      </w:r>
      <w:r w:rsidRPr="00010BA6">
        <w:t xml:space="preserve"> However, the concept of “likelihood of dilution” does little to advance the analysis</w:t>
      </w:r>
      <w:r w:rsidR="00010BA6" w:rsidRPr="00010BA6">
        <w:t>. I</w:t>
      </w:r>
      <w:r w:rsidRPr="00010BA6">
        <w:t>n fact, most courts come to their conclusion on the dilution issue with little or no analysis</w:t>
      </w:r>
      <w:r w:rsidR="00010BA6" w:rsidRPr="00010BA6">
        <w:t>. T</w:t>
      </w:r>
      <w:r w:rsidRPr="00010BA6">
        <w:t xml:space="preserve">he large number of cases that can be cited as examples of insufficient analysis </w:t>
      </w:r>
      <w:proofErr w:type="gramStart"/>
      <w:r w:rsidRPr="00010BA6">
        <w:t>is</w:t>
      </w:r>
      <w:proofErr w:type="gramEnd"/>
      <w:r w:rsidRPr="00010BA6">
        <w:t xml:space="preserve"> testament to this problem.</w:t>
      </w:r>
      <w:r w:rsidR="00010BA6" w:rsidRPr="00010BA6">
        <w:rPr>
          <w:vertAlign w:val="superscript"/>
        </w:rPr>
        <w:footnoteReference w:id="124"/>
      </w:r>
      <w:r w:rsidRPr="00010BA6">
        <w:t xml:space="preserve"> This is particularly true where confusion is found, and successful dilution claims in the absence of confusion are fairly unusual.</w:t>
      </w:r>
    </w:p>
    <w:p w14:paraId="6309E1B3" w14:textId="2BD9A1EE" w:rsidR="00010BA6" w:rsidRPr="00010BA6" w:rsidRDefault="00431229" w:rsidP="00010BA6">
      <w:pPr>
        <w:pStyle w:val="BNormal"/>
      </w:pPr>
      <w:r w:rsidRPr="00010BA6">
        <w:t>Because courts tend to find dilution when confusion exists,</w:t>
      </w:r>
      <w:r w:rsidR="00010BA6" w:rsidRPr="00010BA6">
        <w:rPr>
          <w:vertAlign w:val="superscript"/>
        </w:rPr>
        <w:footnoteReference w:id="125"/>
      </w:r>
      <w:r w:rsidRPr="00010BA6">
        <w:t xml:space="preserve"> it is often difficult to discern which factors, other than those pointing to confusion, will favor a finding of dilution</w:t>
      </w:r>
      <w:r w:rsidR="00010BA6" w:rsidRPr="00010BA6">
        <w:t>. O</w:t>
      </w:r>
      <w:r w:rsidRPr="00010BA6">
        <w:t>ne court, interpreting Missouri’s dilution law, compared it to infringement under the Lanham Act by stating that a dilution plaintiff’s “burden is not as great, because the state law provides greater protection than the Lanham Act by expressly permitting claims ‘notwithstanding the absence of confusion as to the source of goods or services.’”</w:t>
      </w:r>
      <w:r w:rsidR="00010BA6" w:rsidRPr="00010BA6">
        <w:rPr>
          <w:vertAlign w:val="superscript"/>
        </w:rPr>
        <w:footnoteReference w:id="126"/>
      </w:r>
      <w:r w:rsidRPr="00010BA6">
        <w:t xml:space="preserve"> The court did not thereafter separately discuss dilution</w:t>
      </w:r>
      <w:r w:rsidR="00010BA6" w:rsidRPr="00010BA6">
        <w:t>. A</w:t>
      </w:r>
      <w:r w:rsidRPr="00010BA6">
        <w:t>lthough many courts—especially in states with statutes similar to the 1964 Model Bill—do not have formal tests for dilution, a careful examination of the cases reveals some patterns.</w:t>
      </w:r>
    </w:p>
    <w:p w14:paraId="4E33FF50" w14:textId="71E0A513" w:rsidR="00010BA6" w:rsidRPr="00010BA6" w:rsidRDefault="00431229" w:rsidP="00010BA6">
      <w:pPr>
        <w:pStyle w:val="BNormal"/>
      </w:pPr>
      <w:r w:rsidRPr="00010BA6">
        <w:t>In many cases, it appears that the strength of the mark, combined with the similarity of the two uses, is regarded as sufficient to demonstrate dilution</w:t>
      </w:r>
      <w:r w:rsidR="00010BA6" w:rsidRPr="00010BA6">
        <w:t>. T</w:t>
      </w:r>
      <w:r w:rsidRPr="00010BA6">
        <w:t>here is no exact test, once a mark is deemed sufficiently distinctive to merit dilution protection,</w:t>
      </w:r>
      <w:r w:rsidR="00010BA6" w:rsidRPr="00010BA6">
        <w:rPr>
          <w:vertAlign w:val="superscript"/>
        </w:rPr>
        <w:footnoteReference w:id="127"/>
      </w:r>
      <w:r w:rsidRPr="00010BA6">
        <w:t xml:space="preserve"> for determining how strong a mark must be or what sort of use is needed to create dilution</w:t>
      </w:r>
      <w:r w:rsidR="00010BA6" w:rsidRPr="00010BA6">
        <w:t>. H</w:t>
      </w:r>
      <w:r w:rsidRPr="00010BA6">
        <w:t>owever, a distinctive but relatively weak mark seems to require a far greater degree of similarity and elicits a more exacting scrutiny of the dilution claim</w:t>
      </w:r>
      <w:r w:rsidR="00010BA6" w:rsidRPr="00010BA6">
        <w:t>. A</w:t>
      </w:r>
      <w:r w:rsidRPr="00010BA6">
        <w:t xml:space="preserve"> third factor is the significance of the defendant’s use</w:t>
      </w:r>
      <w:r w:rsidR="00010BA6" w:rsidRPr="00010BA6">
        <w:t>. I</w:t>
      </w:r>
      <w:r w:rsidRPr="00010BA6">
        <w:t>f the use is de minimis or at least fairly small, courts sometimes discount the possibility of dilution.</w:t>
      </w:r>
      <w:r w:rsidR="00010BA6" w:rsidRPr="00010BA6">
        <w:rPr>
          <w:vertAlign w:val="superscript"/>
        </w:rPr>
        <w:footnoteReference w:id="128"/>
      </w:r>
      <w:r w:rsidRPr="00010BA6">
        <w:t xml:space="preserve"> In an analogous fashion, if plaintiff’s use is limited to a narrow market, that may be counted against dilution.</w:t>
      </w:r>
      <w:r w:rsidR="00010BA6" w:rsidRPr="00010BA6">
        <w:rPr>
          <w:vertAlign w:val="superscript"/>
        </w:rPr>
        <w:footnoteReference w:id="129"/>
      </w:r>
    </w:p>
    <w:p w14:paraId="2EE41B05" w14:textId="77777777" w:rsidR="00010BA6" w:rsidRPr="00010BA6" w:rsidRDefault="00431229" w:rsidP="00010BA6">
      <w:pPr>
        <w:pStyle w:val="BNormal"/>
      </w:pPr>
      <w:r w:rsidRPr="00010BA6">
        <w:t>Several cases interpreting the 1964 Model Bill statutes illustrate these points.</w:t>
      </w:r>
    </w:p>
    <w:p w14:paraId="520E441E" w14:textId="488ABB0B" w:rsidR="00010BA6" w:rsidRPr="00010BA6" w:rsidRDefault="00431229" w:rsidP="00010BA6">
      <w:pPr>
        <w:pStyle w:val="BNormal"/>
      </w:pPr>
      <w:r w:rsidRPr="00010BA6">
        <w:t xml:space="preserve">The factors described above appear in the discussion in </w:t>
      </w:r>
      <w:r w:rsidR="00010BA6" w:rsidRPr="00010BA6">
        <w:rPr>
          <w:i/>
        </w:rPr>
        <w:t xml:space="preserve">Freedom Savings &amp; Loan </w:t>
      </w:r>
      <w:proofErr w:type="spellStart"/>
      <w:r w:rsidR="00010BA6" w:rsidRPr="00010BA6">
        <w:rPr>
          <w:i/>
        </w:rPr>
        <w:t>Ass’n</w:t>
      </w:r>
      <w:proofErr w:type="spellEnd"/>
      <w:r w:rsidR="00010BA6" w:rsidRPr="00010BA6">
        <w:rPr>
          <w:i/>
        </w:rPr>
        <w:t xml:space="preserve"> v</w:t>
      </w:r>
      <w:r w:rsidR="00010BA6" w:rsidRPr="00010BA6">
        <w:t xml:space="preserve">. </w:t>
      </w:r>
      <w:r w:rsidR="00010BA6" w:rsidRPr="00010BA6">
        <w:rPr>
          <w:i/>
        </w:rPr>
        <w:t>Way</w:t>
      </w:r>
      <w:r w:rsidRPr="00010BA6">
        <w:t>.</w:t>
      </w:r>
      <w:r w:rsidR="00010BA6" w:rsidRPr="00010BA6">
        <w:rPr>
          <w:vertAlign w:val="superscript"/>
        </w:rPr>
        <w:footnoteReference w:id="130"/>
      </w:r>
      <w:r w:rsidRPr="00010BA6">
        <w:t xml:space="preserve"> The court distinguished between situations where there is “a distinctive trademark,” in which case “it is enough that the defendant has made significant use of a very similar mark,” and the case of a weak mark, where proof of actual loss would be required.</w:t>
      </w:r>
      <w:r w:rsidR="00010BA6" w:rsidRPr="00010BA6">
        <w:rPr>
          <w:vertAlign w:val="superscript"/>
        </w:rPr>
        <w:footnoteReference w:id="131"/>
      </w:r>
      <w:r w:rsidRPr="00010BA6">
        <w:t xml:space="preserve"> In </w:t>
      </w:r>
      <w:r w:rsidR="00010BA6" w:rsidRPr="00010BA6">
        <w:rPr>
          <w:i/>
        </w:rPr>
        <w:t>Way</w:t>
      </w:r>
      <w:r w:rsidRPr="00010BA6">
        <w:t>, the plaintiff had a fairly weak mark, so the dilution claim failed for lack of proof.</w:t>
      </w:r>
      <w:r w:rsidR="00010BA6" w:rsidRPr="00010BA6">
        <w:rPr>
          <w:vertAlign w:val="superscript"/>
        </w:rPr>
        <w:footnoteReference w:id="132"/>
      </w:r>
      <w:r w:rsidRPr="00010BA6">
        <w:t xml:space="preserve"> In a California case, </w:t>
      </w:r>
      <w:r w:rsidR="00010BA6" w:rsidRPr="00010BA6">
        <w:rPr>
          <w:i/>
        </w:rPr>
        <w:t>Saks &amp; Co</w:t>
      </w:r>
      <w:r w:rsidR="00010BA6" w:rsidRPr="00010BA6">
        <w:t xml:space="preserve">. </w:t>
      </w:r>
      <w:r w:rsidR="00010BA6" w:rsidRPr="00010BA6">
        <w:rPr>
          <w:i/>
        </w:rPr>
        <w:t>v</w:t>
      </w:r>
      <w:r w:rsidR="00010BA6" w:rsidRPr="00010BA6">
        <w:t xml:space="preserve">. </w:t>
      </w:r>
      <w:r w:rsidR="00010BA6" w:rsidRPr="00010BA6">
        <w:rPr>
          <w:i/>
        </w:rPr>
        <w:t>Hill</w:t>
      </w:r>
      <w:r w:rsidRPr="00010BA6">
        <w:t>,</w:t>
      </w:r>
      <w:r w:rsidR="00010BA6" w:rsidRPr="00010BA6">
        <w:rPr>
          <w:vertAlign w:val="superscript"/>
        </w:rPr>
        <w:footnoteReference w:id="133"/>
      </w:r>
      <w:r w:rsidRPr="00010BA6">
        <w:t xml:space="preserve"> the court found dilution of the Saks Fifth Avenue mark by a store called “Saks Thrift Avenue.”</w:t>
      </w:r>
      <w:r w:rsidR="00010BA6" w:rsidRPr="00010BA6">
        <w:rPr>
          <w:vertAlign w:val="superscript"/>
        </w:rPr>
        <w:footnoteReference w:id="134"/>
      </w:r>
      <w:r w:rsidRPr="00010BA6">
        <w:t xml:space="preserve"> In its brief analysis, the court cited only the strength of the plaintiff’s mark and the similarity between the two marks.</w:t>
      </w:r>
      <w:r w:rsidR="00010BA6" w:rsidRPr="00010BA6">
        <w:rPr>
          <w:vertAlign w:val="superscript"/>
        </w:rPr>
        <w:footnoteReference w:id="135"/>
      </w:r>
    </w:p>
    <w:p w14:paraId="34078AAE" w14:textId="72436BA5" w:rsidR="00010BA6" w:rsidRPr="00010BA6" w:rsidRDefault="00431229" w:rsidP="00010BA6">
      <w:pPr>
        <w:pStyle w:val="BNormal"/>
      </w:pPr>
      <w:r w:rsidRPr="00010BA6">
        <w:t xml:space="preserve">In </w:t>
      </w:r>
      <w:r w:rsidR="00010BA6" w:rsidRPr="00010BA6">
        <w:rPr>
          <w:i/>
        </w:rPr>
        <w:t>Instrumentalist Co</w:t>
      </w:r>
      <w:r w:rsidR="00010BA6" w:rsidRPr="00010BA6">
        <w:t xml:space="preserve">. </w:t>
      </w:r>
      <w:r w:rsidR="00010BA6" w:rsidRPr="00010BA6">
        <w:rPr>
          <w:i/>
        </w:rPr>
        <w:t>v</w:t>
      </w:r>
      <w:r w:rsidR="00010BA6" w:rsidRPr="00010BA6">
        <w:t xml:space="preserve">. </w:t>
      </w:r>
      <w:r w:rsidR="00010BA6" w:rsidRPr="00010BA6">
        <w:rPr>
          <w:i/>
        </w:rPr>
        <w:t>Marine Corps League</w:t>
      </w:r>
      <w:r w:rsidRPr="00010BA6">
        <w:t>,</w:t>
      </w:r>
      <w:r w:rsidR="00010BA6" w:rsidRPr="00010BA6">
        <w:rPr>
          <w:vertAlign w:val="superscript"/>
        </w:rPr>
        <w:footnoteReference w:id="136"/>
      </w:r>
      <w:r w:rsidRPr="00010BA6">
        <w:t xml:space="preserve"> the plaintiff complained that its John Philip Sousa Band Award was infringed and diluted by the defendant’s Semper Fidelis </w:t>
      </w:r>
      <w:proofErr w:type="gramStart"/>
      <w:r w:rsidRPr="00010BA6">
        <w:t>band</w:t>
      </w:r>
      <w:proofErr w:type="gramEnd"/>
      <w:r w:rsidRPr="00010BA6">
        <w:t xml:space="preserve"> award, which featured a picture of John Philip Sousa on the front and a short biography of Sousa on the back</w:t>
      </w:r>
      <w:r w:rsidR="00010BA6" w:rsidRPr="00010BA6">
        <w:t>. T</w:t>
      </w:r>
      <w:r w:rsidRPr="00010BA6">
        <w:t>he court found dilution, citing only the testimony of two band directors and the plaintiff’s president to the effect that the defendant’s award would “erode” or “water down” plaintiff’s award.</w:t>
      </w:r>
      <w:r w:rsidR="00010BA6" w:rsidRPr="00010BA6">
        <w:rPr>
          <w:vertAlign w:val="superscript"/>
        </w:rPr>
        <w:footnoteReference w:id="137"/>
      </w:r>
      <w:r w:rsidRPr="00010BA6">
        <w:t xml:space="preserve"> Apart from a finding of distinctiveness, there was little else to indicate dilution, though it appears that the court regarded the defendant’s use of the Sousa picture as a trademark use</w:t>
      </w:r>
      <w:r w:rsidR="00010BA6" w:rsidRPr="00010BA6">
        <w:rPr>
          <w:vertAlign w:val="superscript"/>
        </w:rPr>
        <w:footnoteReference w:id="138"/>
      </w:r>
      <w:r w:rsidRPr="00010BA6">
        <w:t xml:space="preserve"> of sufficient similarity to the plaintiff’s use of Sousa to justify a finding of dilution.</w:t>
      </w:r>
    </w:p>
    <w:p w14:paraId="1DC71313" w14:textId="3F0F8E65" w:rsidR="00010BA6" w:rsidRPr="00010BA6" w:rsidRDefault="00431229" w:rsidP="00010BA6">
      <w:pPr>
        <w:pStyle w:val="BNormal"/>
      </w:pPr>
      <w:r w:rsidRPr="00010BA6">
        <w:t xml:space="preserve">Another example is </w:t>
      </w:r>
      <w:r w:rsidR="00010BA6" w:rsidRPr="00010BA6">
        <w:rPr>
          <w:i/>
        </w:rPr>
        <w:t>Ringling Brothers-Barnum &amp; Bailey Combined Shows, Inc</w:t>
      </w:r>
      <w:r w:rsidR="00010BA6" w:rsidRPr="00010BA6">
        <w:t xml:space="preserve">. </w:t>
      </w:r>
      <w:r w:rsidR="00010BA6" w:rsidRPr="00010BA6">
        <w:rPr>
          <w:i/>
        </w:rPr>
        <w:t>v</w:t>
      </w:r>
      <w:r w:rsidR="00010BA6" w:rsidRPr="00010BA6">
        <w:t xml:space="preserve">. </w:t>
      </w:r>
      <w:proofErr w:type="spellStart"/>
      <w:r w:rsidR="00010BA6" w:rsidRPr="00010BA6">
        <w:rPr>
          <w:i/>
        </w:rPr>
        <w:t>Celozzi</w:t>
      </w:r>
      <w:proofErr w:type="spellEnd"/>
      <w:r w:rsidR="00010BA6" w:rsidRPr="00010BA6">
        <w:rPr>
          <w:i/>
        </w:rPr>
        <w:t>-Ettelson Chevrolet, Inc</w:t>
      </w:r>
      <w:r w:rsidRPr="00010BA6">
        <w:t>.</w:t>
      </w:r>
      <w:r w:rsidR="00010BA6" w:rsidRPr="00010BA6">
        <w:rPr>
          <w:vertAlign w:val="superscript"/>
        </w:rPr>
        <w:footnoteReference w:id="139"/>
      </w:r>
      <w:r w:rsidRPr="00010BA6">
        <w:t xml:space="preserve"> Ringling sued a car dealership that used the slogan Greatest Used Car Show on Earth, which it claimed diluted its trademark Greatest Show on Earth.</w:t>
      </w:r>
      <w:r w:rsidR="00010BA6" w:rsidRPr="00010BA6">
        <w:rPr>
          <w:vertAlign w:val="superscript"/>
        </w:rPr>
        <w:footnoteReference w:id="140"/>
      </w:r>
      <w:r w:rsidRPr="00010BA6">
        <w:t xml:space="preserve"> The court cited little more than the distinctiveness of Ringling’s mark</w:t>
      </w:r>
      <w:r w:rsidR="00010BA6" w:rsidRPr="00010BA6">
        <w:rPr>
          <w:vertAlign w:val="superscript"/>
        </w:rPr>
        <w:footnoteReference w:id="141"/>
      </w:r>
      <w:r w:rsidRPr="00010BA6">
        <w:t xml:space="preserve"> and the similarity of the two slogans.</w:t>
      </w:r>
      <w:r w:rsidR="00010BA6" w:rsidRPr="00010BA6">
        <w:rPr>
          <w:vertAlign w:val="superscript"/>
        </w:rPr>
        <w:footnoteReference w:id="142"/>
      </w:r>
    </w:p>
    <w:p w14:paraId="45BBA376" w14:textId="7DA33994" w:rsidR="00010BA6" w:rsidRPr="00010BA6" w:rsidRDefault="00431229" w:rsidP="00010BA6">
      <w:pPr>
        <w:pStyle w:val="BNormal"/>
      </w:pPr>
      <w:r w:rsidRPr="00010BA6">
        <w:t xml:space="preserve">Similarly, in </w:t>
      </w:r>
      <w:r w:rsidR="00010BA6" w:rsidRPr="00010BA6">
        <w:rPr>
          <w:i/>
        </w:rPr>
        <w:t>S &amp; H Industries, Inc</w:t>
      </w:r>
      <w:r w:rsidR="00010BA6" w:rsidRPr="00010BA6">
        <w:t xml:space="preserve">. </w:t>
      </w:r>
      <w:r w:rsidR="00010BA6" w:rsidRPr="00010BA6">
        <w:rPr>
          <w:i/>
        </w:rPr>
        <w:t>v</w:t>
      </w:r>
      <w:r w:rsidR="00010BA6" w:rsidRPr="00010BA6">
        <w:t xml:space="preserve">. </w:t>
      </w:r>
      <w:r w:rsidR="00010BA6" w:rsidRPr="00010BA6">
        <w:rPr>
          <w:i/>
        </w:rPr>
        <w:t>Selander</w:t>
      </w:r>
      <w:r w:rsidRPr="00010BA6">
        <w:t>,</w:t>
      </w:r>
      <w:r w:rsidR="00010BA6" w:rsidRPr="00010BA6">
        <w:rPr>
          <w:vertAlign w:val="superscript"/>
        </w:rPr>
        <w:footnoteReference w:id="143"/>
      </w:r>
      <w:r w:rsidRPr="00010BA6">
        <w:t xml:space="preserve"> the court found sufficient evidence of blurring and </w:t>
      </w:r>
      <w:proofErr w:type="spellStart"/>
      <w:r w:rsidRPr="00010BA6">
        <w:t>tarnishment</w:t>
      </w:r>
      <w:proofErr w:type="spellEnd"/>
      <w:r w:rsidRPr="00010BA6">
        <w:t xml:space="preserve"> under the original Texas dilution law from defendant’s unauthorized use of plaintiff’s registered mark on defendant’s website (to sell defendant’s goods), together with defendant’s representations that plaintiff’s goods were “knockoffs” and “clones.”</w:t>
      </w:r>
      <w:r w:rsidR="00010BA6" w:rsidRPr="00010BA6">
        <w:rPr>
          <w:vertAlign w:val="superscript"/>
        </w:rPr>
        <w:footnoteReference w:id="144"/>
      </w:r>
      <w:r w:rsidRPr="00010BA6">
        <w:t xml:space="preserve"> A Florida  opinion by a magistrate judge found dilution under Florida law, citing defendant’s use of photographs of plaintiff’s products to sell defendant’s products online, and citing an instance of confusion.</w:t>
      </w:r>
      <w:r w:rsidR="00010BA6" w:rsidRPr="00010BA6">
        <w:rPr>
          <w:vertAlign w:val="superscript"/>
        </w:rPr>
        <w:footnoteReference w:id="145"/>
      </w:r>
      <w:r w:rsidR="00010BA6" w:rsidRPr="00010BA6">
        <w:t xml:space="preserve"> </w:t>
      </w:r>
      <w:r w:rsidRPr="00010BA6">
        <w:t>A district court in Missouri found dilution under Missouri law (in a default situation) based on allegations that defendant was selling counterfeits of plaintiff’s goods.</w:t>
      </w:r>
      <w:r w:rsidR="00010BA6" w:rsidRPr="00010BA6">
        <w:rPr>
          <w:vertAlign w:val="superscript"/>
        </w:rPr>
        <w:footnoteReference w:id="146"/>
      </w:r>
      <w:r w:rsidRPr="00010BA6">
        <w:t xml:space="preserve"> A district court in Georgia found dilution under that state’s law from defendant’s use of various Superman and Wonder Woman costumes and props in its singing telegram business, though with little discussion of how dilution would result.</w:t>
      </w:r>
      <w:r w:rsidR="00010BA6" w:rsidRPr="00010BA6">
        <w:rPr>
          <w:vertAlign w:val="superscript"/>
        </w:rPr>
        <w:footnoteReference w:id="147"/>
      </w:r>
      <w:r w:rsidRPr="00010BA6">
        <w:t xml:space="preserve"> Another court found allegations that defendants sold counterfeits of plaintiff’s products to adequately state a dilution claim under New York law.</w:t>
      </w:r>
      <w:r w:rsidR="00010BA6" w:rsidRPr="00010BA6">
        <w:rPr>
          <w:vertAlign w:val="superscript"/>
        </w:rPr>
        <w:footnoteReference w:id="148"/>
      </w:r>
      <w:r w:rsidRPr="00010BA6">
        <w:t xml:space="preserve"> Yet another court found dilution under New York law based on defendant’s unauthorized distribution of television shows containing trademarks of which plaintiff was apparently a licensee.</w:t>
      </w:r>
      <w:r w:rsidR="00010BA6" w:rsidRPr="00010BA6">
        <w:rPr>
          <w:vertAlign w:val="superscript"/>
        </w:rPr>
        <w:footnoteReference w:id="149"/>
      </w:r>
      <w:r w:rsidRPr="00010BA6">
        <w:t xml:space="preserve"> However, a Massachusetts federal court found no dilution under Massachusetts law where the defendant’s advertising compared two of plaintiff’s products to each other.</w:t>
      </w:r>
      <w:r w:rsidR="00010BA6" w:rsidRPr="00010BA6">
        <w:rPr>
          <w:vertAlign w:val="superscript"/>
        </w:rPr>
        <w:footnoteReference w:id="150"/>
      </w:r>
    </w:p>
    <w:p w14:paraId="63B741CD" w14:textId="6EF8F83C" w:rsidR="00010BA6" w:rsidRPr="00010BA6" w:rsidRDefault="00431229" w:rsidP="00010BA6">
      <w:pPr>
        <w:pStyle w:val="BNormal"/>
      </w:pPr>
      <w:r w:rsidRPr="00010BA6">
        <w:t xml:space="preserve">The importance of similarity, or lack thereof, is evident from the decision in </w:t>
      </w:r>
      <w:r w:rsidR="00010BA6" w:rsidRPr="00010BA6">
        <w:rPr>
          <w:rStyle w:val="BCasenamefull"/>
        </w:rPr>
        <w:t>Florida International University Board of Trustees v. Florida National University, Inc.,</w:t>
      </w:r>
      <w:r w:rsidR="00010BA6" w:rsidRPr="00010BA6">
        <w:rPr>
          <w:vertAlign w:val="superscript"/>
        </w:rPr>
        <w:footnoteReference w:id="151"/>
      </w:r>
      <w:r w:rsidRPr="00010BA6">
        <w:t xml:space="preserve"> where the Eleventh Circuit upheld the dismissal of a dilution claim</w:t>
      </w:r>
      <w:r w:rsidR="00010BA6" w:rsidRPr="00010BA6">
        <w:t>. P</w:t>
      </w:r>
      <w:r w:rsidRPr="00010BA6">
        <w:t>rominent among the reasons for dismissal was a perceived lack of similarity between Florida International University and Florida National University.</w:t>
      </w:r>
      <w:r w:rsidR="00010BA6" w:rsidRPr="00010BA6">
        <w:rPr>
          <w:vertAlign w:val="superscript"/>
        </w:rPr>
        <w:footnoteReference w:id="152"/>
      </w:r>
      <w:r w:rsidR="00010BA6" w:rsidRPr="00010BA6">
        <w:t xml:space="preserve"> </w:t>
      </w:r>
      <w:r w:rsidRPr="00010BA6">
        <w:t xml:space="preserve">The same was true in </w:t>
      </w:r>
      <w:r w:rsidR="00010BA6" w:rsidRPr="00010BA6">
        <w:rPr>
          <w:rStyle w:val="BCasenamefull"/>
        </w:rPr>
        <w:t>Fischer v. Brushy Mountain Bee Farm, Inc.</w:t>
      </w:r>
      <w:r w:rsidRPr="00010BA6">
        <w:t>,</w:t>
      </w:r>
      <w:r w:rsidR="00010BA6" w:rsidRPr="00010BA6">
        <w:rPr>
          <w:vertAlign w:val="superscript"/>
        </w:rPr>
        <w:footnoteReference w:id="153"/>
      </w:r>
      <w:r w:rsidRPr="00010BA6">
        <w:t xml:space="preserve"> where the court dismissed a New York dilution claim, noting a complete lack of similarity since defendant did not use plaintiff’s mark (or anything like it) to market its competing product.</w:t>
      </w:r>
      <w:r w:rsidR="00010BA6" w:rsidRPr="00010BA6">
        <w:rPr>
          <w:vertAlign w:val="superscript"/>
        </w:rPr>
        <w:footnoteReference w:id="154"/>
      </w:r>
    </w:p>
    <w:p w14:paraId="09747F56" w14:textId="79AA0002" w:rsidR="00010BA6" w:rsidRPr="00010BA6" w:rsidRDefault="00431229" w:rsidP="00010BA6">
      <w:pPr>
        <w:pStyle w:val="BNormal"/>
      </w:pPr>
      <w:r w:rsidRPr="00010BA6">
        <w:t>In an unusual case, a Missouri state appellate court invoked dilution without it being cited by either party.</w:t>
      </w:r>
      <w:r w:rsidR="00010BA6" w:rsidRPr="00010BA6">
        <w:rPr>
          <w:vertAlign w:val="superscript"/>
        </w:rPr>
        <w:footnoteReference w:id="155"/>
      </w:r>
      <w:r w:rsidR="00010BA6" w:rsidRPr="00010BA6">
        <w:t xml:space="preserve"> </w:t>
      </w:r>
      <w:r w:rsidRPr="00010BA6">
        <w:t>The lower court had ordered defendant to remove a sign left by plaintiff when it moved its business to another site</w:t>
      </w:r>
      <w:r w:rsidR="00010BA6" w:rsidRPr="00010BA6">
        <w:t>. D</w:t>
      </w:r>
      <w:r w:rsidRPr="00010BA6">
        <w:t xml:space="preserve">efendant argued that there was no confusion, but the court, </w:t>
      </w:r>
      <w:proofErr w:type="spellStart"/>
      <w:r w:rsidRPr="00010BA6">
        <w:t>sua</w:t>
      </w:r>
      <w:proofErr w:type="spellEnd"/>
      <w:r w:rsidRPr="00010BA6">
        <w:t xml:space="preserve"> sponte, invoked the Missouri dilution statute, emphasizing that it does not require confusion, and upheld the injunction.</w:t>
      </w:r>
      <w:r w:rsidR="00010BA6" w:rsidRPr="00010BA6">
        <w:rPr>
          <w:vertAlign w:val="superscript"/>
        </w:rPr>
        <w:footnoteReference w:id="156"/>
      </w:r>
    </w:p>
    <w:p w14:paraId="7153FE19" w14:textId="2D692C4E" w:rsidR="00010BA6" w:rsidRPr="00010BA6" w:rsidRDefault="00431229" w:rsidP="00010BA6">
      <w:pPr>
        <w:pStyle w:val="BNormal"/>
      </w:pPr>
      <w:r w:rsidRPr="00010BA6">
        <w:t xml:space="preserve">In </w:t>
      </w:r>
      <w:r w:rsidR="00010BA6" w:rsidRPr="00010BA6">
        <w:rPr>
          <w:i/>
        </w:rPr>
        <w:t>Eastman Kodak Co</w:t>
      </w:r>
      <w:r w:rsidR="00010BA6" w:rsidRPr="00010BA6">
        <w:t xml:space="preserve">. </w:t>
      </w:r>
      <w:r w:rsidR="00010BA6" w:rsidRPr="00010BA6">
        <w:rPr>
          <w:i/>
        </w:rPr>
        <w:t>v</w:t>
      </w:r>
      <w:r w:rsidR="00010BA6" w:rsidRPr="00010BA6">
        <w:t xml:space="preserve">. </w:t>
      </w:r>
      <w:r w:rsidR="00010BA6" w:rsidRPr="00010BA6">
        <w:rPr>
          <w:i/>
        </w:rPr>
        <w:t>Rakow</w:t>
      </w:r>
      <w:r w:rsidRPr="00010BA6">
        <w:t>,</w:t>
      </w:r>
      <w:r w:rsidR="00010BA6" w:rsidRPr="00010BA6">
        <w:rPr>
          <w:vertAlign w:val="superscript"/>
        </w:rPr>
        <w:footnoteReference w:id="157"/>
      </w:r>
      <w:r w:rsidRPr="00010BA6">
        <w:t xml:space="preserve"> the defendant used a stage name that was identical to the very well-known mark Kodak</w:t>
      </w:r>
      <w:r w:rsidR="00010BA6" w:rsidRPr="00010BA6">
        <w:t>. T</w:t>
      </w:r>
      <w:r w:rsidRPr="00010BA6">
        <w:t>he court found dilution.</w:t>
      </w:r>
      <w:r w:rsidR="00010BA6" w:rsidRPr="00010BA6">
        <w:rPr>
          <w:vertAlign w:val="superscript"/>
        </w:rPr>
        <w:footnoteReference w:id="158"/>
      </w:r>
      <w:r w:rsidRPr="00010BA6">
        <w:t xml:space="preserve"> There was little indication of the impetus for the finding beyond the existence of a very well-known mark and the apparent fear that the defendant’s use of the same name could cause damage to the mark’s reputation.</w:t>
      </w:r>
      <w:r w:rsidR="00010BA6" w:rsidRPr="00010BA6">
        <w:rPr>
          <w:vertAlign w:val="superscript"/>
        </w:rPr>
        <w:footnoteReference w:id="159"/>
      </w:r>
      <w:r w:rsidRPr="00010BA6">
        <w:t xml:space="preserve"> Even when the mark is not as </w:t>
      </w:r>
      <w:proofErr w:type="spellStart"/>
      <w:r w:rsidRPr="00010BA6">
        <w:t>well known</w:t>
      </w:r>
      <w:proofErr w:type="spellEnd"/>
      <w:r w:rsidRPr="00010BA6">
        <w:t xml:space="preserve"> as Kodak, the use of a virtually identical mark may lead to a dilution remedy.</w:t>
      </w:r>
      <w:r w:rsidR="00010BA6" w:rsidRPr="00010BA6">
        <w:rPr>
          <w:vertAlign w:val="superscript"/>
        </w:rPr>
        <w:footnoteReference w:id="160"/>
      </w:r>
      <w:r w:rsidRPr="00010BA6">
        <w:t xml:space="preserve"> Until the Supreme Court narrowed the interpretation of the original FTDA, some courts had stated that dilution under the FTDA could be found by looking solely at distinctiveness (that is, fame) and similarity.</w:t>
      </w:r>
      <w:r w:rsidR="00010BA6" w:rsidRPr="00010BA6">
        <w:rPr>
          <w:vertAlign w:val="superscript"/>
        </w:rPr>
        <w:footnoteReference w:id="161"/>
      </w:r>
    </w:p>
    <w:p w14:paraId="677C0741" w14:textId="2CCD1B5E" w:rsidR="00010BA6" w:rsidRPr="00010BA6" w:rsidRDefault="00431229" w:rsidP="00010BA6">
      <w:pPr>
        <w:pStyle w:val="BNormal"/>
      </w:pPr>
      <w:r w:rsidRPr="00010BA6">
        <w:t>On the other hand, even a very well-known mark has its limits in terms of dilution protection</w:t>
      </w:r>
      <w:r w:rsidR="00010BA6" w:rsidRPr="00010BA6">
        <w:t>. F</w:t>
      </w:r>
      <w:r w:rsidRPr="00010BA6">
        <w:t>or instance, the Girl Scouts of America were unsuccessful in a claim against the publisher of a series of children’s books with “Pee Wee Scouts” in their title.</w:t>
      </w:r>
      <w:r w:rsidR="00010BA6" w:rsidRPr="00010BA6">
        <w:rPr>
          <w:vertAlign w:val="superscript"/>
        </w:rPr>
        <w:footnoteReference w:id="162"/>
      </w:r>
      <w:r w:rsidRPr="00010BA6">
        <w:t xml:space="preserve"> The court held that the two marks were very dissimilar, precluding a dilution claim.</w:t>
      </w:r>
      <w:r w:rsidR="00010BA6" w:rsidRPr="00010BA6">
        <w:rPr>
          <w:vertAlign w:val="superscript"/>
        </w:rPr>
        <w:footnoteReference w:id="163"/>
      </w:r>
      <w:r w:rsidRPr="00010BA6">
        <w:t xml:space="preserve"> There are also occasions where a court, without stating specific factors, will dismiss a dilution claim for lack of any evidence of dilution.</w:t>
      </w:r>
      <w:r w:rsidR="00010BA6" w:rsidRPr="00010BA6">
        <w:rPr>
          <w:vertAlign w:val="superscript"/>
        </w:rPr>
        <w:footnoteReference w:id="164"/>
      </w:r>
      <w:r w:rsidRPr="00010BA6">
        <w:t xml:space="preserve"> Thus, the combination of a very strong mark and a very similar use is most likely to produce a successful blurring claim.</w:t>
      </w:r>
      <w:r w:rsidR="00010BA6" w:rsidRPr="00010BA6">
        <w:rPr>
          <w:vertAlign w:val="superscript"/>
        </w:rPr>
        <w:footnoteReference w:id="165"/>
      </w:r>
      <w:r w:rsidRPr="00010BA6">
        <w:t xml:space="preserve"> Obviously, if weaker marks are protected under this standard, then there is a danger of supplanting infringement with dilution claims and giving overbroad protection to owners of weak marks</w:t>
      </w:r>
      <w:r w:rsidR="00010BA6" w:rsidRPr="00010BA6">
        <w:t>. H</w:t>
      </w:r>
      <w:r w:rsidRPr="00010BA6">
        <w:t>owever, just because a mark consists of a common word does not mean that it cannot be distinctive enough to be diluted or cannot be used in a way that leads to dilution.</w:t>
      </w:r>
      <w:r w:rsidR="00010BA6" w:rsidRPr="00010BA6">
        <w:rPr>
          <w:vertAlign w:val="superscript"/>
        </w:rPr>
        <w:footnoteReference w:id="166"/>
      </w:r>
    </w:p>
    <w:p w14:paraId="5951D667" w14:textId="1628A973" w:rsidR="00010BA6" w:rsidRPr="00010BA6" w:rsidRDefault="00431229" w:rsidP="00010BA6">
      <w:pPr>
        <w:pStyle w:val="BNormal"/>
      </w:pPr>
      <w:r w:rsidRPr="00010BA6">
        <w:t>If the plaintiff’s mark is used by defendant to refer to the plaintiff, courts will be reluctant to find dilution.</w:t>
      </w:r>
      <w:r w:rsidR="00010BA6" w:rsidRPr="00010BA6">
        <w:rPr>
          <w:vertAlign w:val="superscript"/>
        </w:rPr>
        <w:footnoteReference w:id="167"/>
      </w:r>
      <w:r w:rsidR="00010BA6" w:rsidRPr="00010BA6">
        <w:t xml:space="preserve"> </w:t>
      </w:r>
      <w:r w:rsidRPr="00010BA6">
        <w:t xml:space="preserve">Indeed, one court found that </w:t>
      </w:r>
      <w:proofErr w:type="gramStart"/>
      <w:r w:rsidRPr="00010BA6">
        <w:t>such a</w:t>
      </w:r>
      <w:proofErr w:type="gramEnd"/>
      <w:r w:rsidRPr="00010BA6">
        <w:t xml:space="preserve"> referential use strengthened, rather than weakened, the distinctive quality of plaintiff’s mark, denying a state dilution claim.</w:t>
      </w:r>
      <w:r w:rsidR="00010BA6" w:rsidRPr="00010BA6">
        <w:rPr>
          <w:vertAlign w:val="superscript"/>
        </w:rPr>
        <w:footnoteReference w:id="168"/>
      </w:r>
    </w:p>
    <w:p w14:paraId="60943C91" w14:textId="462CF77E" w:rsidR="00010BA6" w:rsidRPr="00010BA6" w:rsidRDefault="00431229" w:rsidP="00010BA6">
      <w:pPr>
        <w:pStyle w:val="BNormal"/>
      </w:pPr>
      <w:r w:rsidRPr="00010BA6">
        <w:t>Another analysis used by courts is an examination of whether the mark is a word that others might need to use when referring to their products</w:t>
      </w:r>
      <w:r w:rsidR="00010BA6" w:rsidRPr="00010BA6">
        <w:t>. P</w:t>
      </w:r>
      <w:r w:rsidRPr="00010BA6">
        <w:t>articularly when the word is said to be a “household word,” (that is, a word that others would need) courts are reluctant to find blurring.</w:t>
      </w:r>
      <w:r w:rsidR="00010BA6" w:rsidRPr="00010BA6">
        <w:rPr>
          <w:vertAlign w:val="superscript"/>
        </w:rPr>
        <w:footnoteReference w:id="169"/>
      </w:r>
    </w:p>
    <w:p w14:paraId="21715877" w14:textId="574FA938" w:rsidR="00010BA6" w:rsidRPr="00010BA6" w:rsidRDefault="00431229" w:rsidP="00010BA6">
      <w:pPr>
        <w:pStyle w:val="BNormal"/>
      </w:pPr>
      <w:r w:rsidRPr="00010BA6">
        <w:t>Finally, although some courts have indicated a preference for using dilution in the classic situation of dissimilar products, it appears that blurring cases are much more successful when the products are similar</w:t>
      </w:r>
      <w:r w:rsidR="00010BA6" w:rsidRPr="00010BA6">
        <w:t>. T</w:t>
      </w:r>
      <w:r w:rsidRPr="00010BA6">
        <w:t xml:space="preserve">he cases allowing protection for </w:t>
      </w:r>
      <w:proofErr w:type="gramStart"/>
      <w:r w:rsidRPr="00010BA6">
        <w:t>locally</w:t>
      </w:r>
      <w:proofErr w:type="gramEnd"/>
      <w:r w:rsidRPr="00010BA6">
        <w:t xml:space="preserve"> well-known marks are virtually all cases where the second user was in the same business or a related business.</w:t>
      </w:r>
      <w:r w:rsidR="00010BA6" w:rsidRPr="00010BA6">
        <w:rPr>
          <w:vertAlign w:val="superscript"/>
        </w:rPr>
        <w:footnoteReference w:id="170"/>
      </w:r>
      <w:r w:rsidRPr="00010BA6">
        <w:t xml:space="preserve"> This pattern is replicated in other dilution cases as well.</w:t>
      </w:r>
      <w:r w:rsidR="00010BA6" w:rsidRPr="00010BA6">
        <w:rPr>
          <w:vertAlign w:val="superscript"/>
        </w:rPr>
        <w:footnoteReference w:id="171"/>
      </w:r>
    </w:p>
    <w:p w14:paraId="14329C52" w14:textId="5807FA63" w:rsidR="00010BA6" w:rsidRPr="00010BA6" w:rsidRDefault="00736985" w:rsidP="00010BA6">
      <w:pPr>
        <w:pStyle w:val="BHead3"/>
      </w:pPr>
      <w:r>
        <w:t>3.IV.A.</w:t>
      </w:r>
      <w:r w:rsidR="00010BA6" w:rsidRPr="00736985">
        <w:rPr>
          <w:rStyle w:val="BBNAidChar"/>
          <w:rFonts w:eastAsiaTheme="majorEastAsia"/>
        </w:rPr>
        <w:t>2</w:t>
      </w:r>
      <w:r w:rsidR="00010BA6" w:rsidRPr="00010BA6">
        <w:t>.</w:t>
      </w:r>
      <w:r>
        <w:t> </w:t>
      </w:r>
      <w:r w:rsidR="00010BA6" w:rsidRPr="00010BA6">
        <w:tab/>
        <w:t>Multifactor Tests for Dilution by Blurring</w:t>
      </w:r>
    </w:p>
    <w:p w14:paraId="6DFA995D" w14:textId="451D8028" w:rsidR="00010BA6" w:rsidRPr="00010BA6" w:rsidRDefault="00736985" w:rsidP="00010BA6">
      <w:pPr>
        <w:pStyle w:val="BHead4"/>
      </w:pPr>
      <w:r>
        <w:t>3.IV.A.2.</w:t>
      </w:r>
      <w:r w:rsidR="00010BA6" w:rsidRPr="00736985">
        <w:rPr>
          <w:rStyle w:val="BBNAidChar"/>
          <w:rFonts w:eastAsiaTheme="majorEastAsia"/>
        </w:rPr>
        <w:t>a</w:t>
      </w:r>
      <w:r w:rsidR="00010BA6" w:rsidRPr="00010BA6">
        <w:t>.</w:t>
      </w:r>
      <w:r>
        <w:t> </w:t>
      </w:r>
      <w:r w:rsidR="00010BA6" w:rsidRPr="00010BA6">
        <w:tab/>
        <w:t>The Development of Multifactor Tests for Dilution</w:t>
      </w:r>
    </w:p>
    <w:p w14:paraId="3D8116B4" w14:textId="1D8E8B71" w:rsidR="00010BA6" w:rsidRPr="00010BA6" w:rsidRDefault="00431229" w:rsidP="00010BA6">
      <w:pPr>
        <w:pStyle w:val="BNormal"/>
      </w:pPr>
      <w:r w:rsidRPr="00010BA6">
        <w:t>Even without a formal test, certain factors have been relatively widely used by courts</w:t>
      </w:r>
      <w:r w:rsidR="00010BA6" w:rsidRPr="00010BA6">
        <w:t>. O</w:t>
      </w:r>
      <w:r w:rsidRPr="00010BA6">
        <w:t>bviously, there is a need for a distinctive mark.</w:t>
      </w:r>
      <w:r w:rsidR="00010BA6" w:rsidRPr="00010BA6">
        <w:rPr>
          <w:vertAlign w:val="superscript"/>
        </w:rPr>
        <w:footnoteReference w:id="172"/>
      </w:r>
      <w:r w:rsidRPr="00010BA6">
        <w:t xml:space="preserve"> Apart from the need for a distinctive mark, the relevance of two other factors became evident in various decisions</w:t>
      </w:r>
      <w:r w:rsidR="00010BA6" w:rsidRPr="00010BA6">
        <w:t>: s</w:t>
      </w:r>
      <w:r w:rsidRPr="00010BA6">
        <w:t>imilarity of the marks and predatory intent</w:t>
      </w:r>
      <w:r w:rsidR="00010BA6" w:rsidRPr="00010BA6">
        <w:t>. S</w:t>
      </w:r>
      <w:r w:rsidRPr="00010BA6">
        <w:t>imilarity as a factor is discussed in detail in another section of this chapter;</w:t>
      </w:r>
      <w:r w:rsidR="00010BA6" w:rsidRPr="00010BA6">
        <w:rPr>
          <w:vertAlign w:val="superscript"/>
        </w:rPr>
        <w:footnoteReference w:id="173"/>
      </w:r>
      <w:r w:rsidRPr="00010BA6">
        <w:t xml:space="preserve"> for present purposes, it is sufficient to note that courts have required the marks to be “substantially” similar for there to be dilution.</w:t>
      </w:r>
      <w:r w:rsidR="00010BA6" w:rsidRPr="00010BA6">
        <w:rPr>
          <w:vertAlign w:val="superscript"/>
        </w:rPr>
        <w:footnoteReference w:id="174"/>
      </w:r>
      <w:r w:rsidRPr="00010BA6">
        <w:t xml:space="preserve"> Similarity is relevant because dilution, at a minimum, requires that consumers make a mental association between the two marks.</w:t>
      </w:r>
      <w:r w:rsidR="00010BA6" w:rsidRPr="00010BA6">
        <w:rPr>
          <w:vertAlign w:val="superscript"/>
        </w:rPr>
        <w:footnoteReference w:id="175"/>
      </w:r>
      <w:r w:rsidRPr="00010BA6">
        <w:t xml:space="preserve"> If the marks are not sufficiently similar, the required mental association will not occur, and dilution cannot result from the second use.</w:t>
      </w:r>
      <w:r w:rsidR="00010BA6" w:rsidRPr="00010BA6">
        <w:rPr>
          <w:vertAlign w:val="superscript"/>
        </w:rPr>
        <w:footnoteReference w:id="176"/>
      </w:r>
      <w:r w:rsidRPr="00010BA6">
        <w:t xml:space="preserve"> Predatory intent refers to the defendant’s desire to trade on the reputation or goodwill of the plaintiff’s mark.</w:t>
      </w:r>
      <w:r w:rsidR="00010BA6" w:rsidRPr="00010BA6">
        <w:rPr>
          <w:vertAlign w:val="superscript"/>
        </w:rPr>
        <w:footnoteReference w:id="177"/>
      </w:r>
      <w:r w:rsidRPr="00010BA6">
        <w:t xml:space="preserve"> If the second user intends to trade on the goodwill of the first user, one may infer, in the absence of contrary evidence, that the attempt was successful.</w:t>
      </w:r>
    </w:p>
    <w:p w14:paraId="2FE2D957" w14:textId="68247D9B" w:rsidR="00010BA6" w:rsidRPr="00010BA6" w:rsidRDefault="00431229" w:rsidP="00010BA6">
      <w:pPr>
        <w:pStyle w:val="BNormal"/>
      </w:pPr>
      <w:r w:rsidRPr="00010BA6">
        <w:t>Several courts interpreting Pennsylvania law have assumed that predatory intent is a required element of the claim.</w:t>
      </w:r>
      <w:r w:rsidR="00010BA6" w:rsidRPr="00010BA6">
        <w:rPr>
          <w:vertAlign w:val="superscript"/>
        </w:rPr>
        <w:footnoteReference w:id="178"/>
      </w:r>
      <w:r w:rsidRPr="00010BA6">
        <w:t xml:space="preserve"> The Second Circuit (along with lower courts in that circuit) has been very unclear about the role of predatory intent in dilution</w:t>
      </w:r>
      <w:r w:rsidR="00010BA6" w:rsidRPr="00010BA6">
        <w:t>. I</w:t>
      </w:r>
      <w:r w:rsidRPr="00010BA6">
        <w:t xml:space="preserve">n a few cases, it appears to have </w:t>
      </w:r>
      <w:r w:rsidR="00010BA6" w:rsidRPr="00010BA6">
        <w:rPr>
          <w:i/>
        </w:rPr>
        <w:t>required</w:t>
      </w:r>
      <w:r w:rsidRPr="00010BA6">
        <w:t xml:space="preserve"> predatory intent as an element of the claim for dilution.</w:t>
      </w:r>
      <w:r w:rsidR="00010BA6" w:rsidRPr="00010BA6">
        <w:rPr>
          <w:vertAlign w:val="superscript"/>
        </w:rPr>
        <w:footnoteReference w:id="179"/>
      </w:r>
      <w:r w:rsidRPr="00010BA6">
        <w:t xml:space="preserve"> In the majority of cases, however, the Second Circuit and lower courts appear to have settled on using predatory intent as a factor, but not as an element of the claim.</w:t>
      </w:r>
      <w:r w:rsidR="00010BA6" w:rsidRPr="00010BA6">
        <w:rPr>
          <w:vertAlign w:val="superscript"/>
        </w:rPr>
        <w:footnoteReference w:id="180"/>
      </w:r>
      <w:r w:rsidRPr="00010BA6">
        <w:t xml:space="preserve"> Several lower courts have noted the discrepancy in the Second Circuit’s treatment of this issue.</w:t>
      </w:r>
      <w:r w:rsidR="00010BA6" w:rsidRPr="00010BA6">
        <w:rPr>
          <w:vertAlign w:val="superscript"/>
        </w:rPr>
        <w:footnoteReference w:id="181"/>
      </w:r>
      <w:r w:rsidRPr="00010BA6">
        <w:t xml:space="preserve"> And, although the matter seemed to have been resolved in favor of using predatory intent as a factor, an unpublished opinion of the Second Circuit in </w:t>
      </w:r>
      <w:r w:rsidR="00010BA6" w:rsidRPr="00010BA6">
        <w:rPr>
          <w:i/>
        </w:rPr>
        <w:t>Paco Sport, Ltd</w:t>
      </w:r>
      <w:r w:rsidR="00010BA6" w:rsidRPr="00010BA6">
        <w:t xml:space="preserve">. </w:t>
      </w:r>
      <w:r w:rsidR="00010BA6" w:rsidRPr="00010BA6">
        <w:rPr>
          <w:i/>
        </w:rPr>
        <w:t>v</w:t>
      </w:r>
      <w:r w:rsidR="00010BA6" w:rsidRPr="00010BA6">
        <w:t xml:space="preserve">. </w:t>
      </w:r>
      <w:r w:rsidR="00010BA6" w:rsidRPr="00010BA6">
        <w:rPr>
          <w:i/>
        </w:rPr>
        <w:t>Paco Rabanne Perfumes</w:t>
      </w:r>
      <w:r w:rsidR="00010BA6" w:rsidRPr="00010BA6">
        <w:rPr>
          <w:vertAlign w:val="superscript"/>
        </w:rPr>
        <w:footnoteReference w:id="182"/>
      </w:r>
      <w:r w:rsidRPr="00010BA6">
        <w:t xml:space="preserve"> demonstrated that there was still confusion about the issue</w:t>
      </w:r>
      <w:r w:rsidR="00010BA6" w:rsidRPr="00010BA6">
        <w:t>. O</w:t>
      </w:r>
      <w:r w:rsidRPr="00010BA6">
        <w:t>n the one hand, the court seemed to use predatory intent as a factor in a blurring analysis.</w:t>
      </w:r>
      <w:r w:rsidR="00010BA6" w:rsidRPr="00010BA6">
        <w:rPr>
          <w:vertAlign w:val="superscript"/>
        </w:rPr>
        <w:footnoteReference w:id="183"/>
      </w:r>
      <w:r w:rsidRPr="00010BA6">
        <w:t xml:space="preserve"> But, in the preceding paragraph, the court stated that the plaintiff was not “entitled to relief because it fails to satisfy the dilution </w:t>
      </w:r>
      <w:r w:rsidR="00010BA6" w:rsidRPr="00010BA6">
        <w:rPr>
          <w:i/>
        </w:rPr>
        <w:t>and predatory intent</w:t>
      </w:r>
      <w:r w:rsidRPr="00010BA6">
        <w:t xml:space="preserve"> requirements.”</w:t>
      </w:r>
      <w:r w:rsidR="00010BA6" w:rsidRPr="00010BA6">
        <w:rPr>
          <w:vertAlign w:val="superscript"/>
        </w:rPr>
        <w:footnoteReference w:id="184"/>
      </w:r>
      <w:r w:rsidRPr="00010BA6">
        <w:t xml:space="preserve"> The better view is that predatory intent is at most a factor</w:t>
      </w:r>
      <w:r w:rsidR="00010BA6" w:rsidRPr="00010BA6">
        <w:t>. O</w:t>
      </w:r>
      <w:r w:rsidRPr="00010BA6">
        <w:t xml:space="preserve">ne hopes that the unpublished </w:t>
      </w:r>
      <w:r w:rsidR="00010BA6" w:rsidRPr="00010BA6">
        <w:rPr>
          <w:i/>
        </w:rPr>
        <w:t>Paco Sport</w:t>
      </w:r>
      <w:r w:rsidRPr="00010BA6">
        <w:t xml:space="preserve"> opinion simply reflects the lack of attention paid to such opinions.</w:t>
      </w:r>
    </w:p>
    <w:p w14:paraId="43FEF0CE" w14:textId="7B447431" w:rsidR="00010BA6" w:rsidRPr="00010BA6" w:rsidRDefault="00431229" w:rsidP="00010BA6">
      <w:pPr>
        <w:pStyle w:val="BNormal"/>
      </w:pPr>
      <w:r w:rsidRPr="00010BA6">
        <w:t>In one case, the court, denying a dilution claim, cited several factors as being relevant to a dilution analysis</w:t>
      </w:r>
      <w:r w:rsidR="00010BA6" w:rsidRPr="00010BA6">
        <w:t>: s</w:t>
      </w:r>
      <w:r w:rsidRPr="00010BA6">
        <w:t>ophistication of the parties’ customers, degree of overlap between the products, and similarity of the marks (which the court phrased in terms of the use by each party of a different additional name together with the mark at issue).</w:t>
      </w:r>
      <w:r w:rsidR="00010BA6" w:rsidRPr="00010BA6">
        <w:rPr>
          <w:vertAlign w:val="superscript"/>
        </w:rPr>
        <w:footnoteReference w:id="185"/>
      </w:r>
      <w:r w:rsidRPr="00010BA6">
        <w:t xml:space="preserve"> Unfortunately, the court’s analysis of the factors was quite brief and did not explain their perceived relevance in any detail.</w:t>
      </w:r>
      <w:r w:rsidR="00010BA6" w:rsidRPr="00010BA6">
        <w:rPr>
          <w:vertAlign w:val="superscript"/>
        </w:rPr>
        <w:footnoteReference w:id="186"/>
      </w:r>
    </w:p>
    <w:p w14:paraId="2000FA0D" w14:textId="0D9541CE" w:rsidR="00010BA6" w:rsidRPr="00010BA6" w:rsidRDefault="00431229" w:rsidP="00010BA6">
      <w:pPr>
        <w:pStyle w:val="BNormal"/>
      </w:pPr>
      <w:r w:rsidRPr="00010BA6">
        <w:t xml:space="preserve">Perhaps uneasy with the lack of any obvious means of distinguishing </w:t>
      </w:r>
      <w:proofErr w:type="gramStart"/>
      <w:r w:rsidRPr="00010BA6">
        <w:t xml:space="preserve">meritorious from </w:t>
      </w:r>
      <w:proofErr w:type="spellStart"/>
      <w:r w:rsidRPr="00010BA6">
        <w:t>nonmeritorious</w:t>
      </w:r>
      <w:proofErr w:type="spellEnd"/>
      <w:proofErr w:type="gramEnd"/>
      <w:r w:rsidRPr="00010BA6">
        <w:t xml:space="preserve"> dilution cases, the Second Circuit has been at the forefront of the development of a more formal multifactor framework to analyze dilution cases</w:t>
      </w:r>
      <w:r w:rsidR="00010BA6" w:rsidRPr="00010BA6">
        <w:t>. A</w:t>
      </w:r>
      <w:r w:rsidRPr="00010BA6">
        <w:t xml:space="preserve">s the court stated in </w:t>
      </w:r>
      <w:r w:rsidR="00010BA6" w:rsidRPr="00010BA6">
        <w:rPr>
          <w:i/>
        </w:rPr>
        <w:t>Deere &amp; Co</w:t>
      </w:r>
      <w:r w:rsidR="00010BA6" w:rsidRPr="00010BA6">
        <w:t xml:space="preserve">. </w:t>
      </w:r>
      <w:r w:rsidR="00010BA6" w:rsidRPr="00010BA6">
        <w:rPr>
          <w:i/>
        </w:rPr>
        <w:t>v</w:t>
      </w:r>
      <w:r w:rsidR="00010BA6" w:rsidRPr="00010BA6">
        <w:t xml:space="preserve">. </w:t>
      </w:r>
      <w:r w:rsidR="00010BA6" w:rsidRPr="00010BA6">
        <w:rPr>
          <w:i/>
        </w:rPr>
        <w:t>MTD Products, Inc</w:t>
      </w:r>
      <w:r w:rsidRPr="00010BA6">
        <w:t>.,</w:t>
      </w:r>
      <w:r w:rsidR="00010BA6" w:rsidRPr="00010BA6">
        <w:rPr>
          <w:vertAlign w:val="superscript"/>
        </w:rPr>
        <w:footnoteReference w:id="187"/>
      </w:r>
      <w:r w:rsidRPr="00010BA6">
        <w:t xml:space="preserve"> “we must be careful not to broaden section 368-d [the New York dilution statute, now section 360-</w:t>
      </w:r>
      <w:r w:rsidR="00010BA6" w:rsidRPr="00010BA6">
        <w:rPr>
          <w:i/>
        </w:rPr>
        <w:t>l</w:t>
      </w:r>
      <w:r w:rsidRPr="00010BA6">
        <w:t>] to prohibit all uses of a distinctive mark that the owner prefers not to be made.”</w:t>
      </w:r>
      <w:r w:rsidR="00010BA6" w:rsidRPr="00010BA6">
        <w:rPr>
          <w:vertAlign w:val="superscript"/>
        </w:rPr>
        <w:footnoteReference w:id="188"/>
      </w:r>
    </w:p>
    <w:p w14:paraId="7C94A05C" w14:textId="41529DEB" w:rsidR="00010BA6" w:rsidRPr="00010BA6" w:rsidRDefault="00431229" w:rsidP="00010BA6">
      <w:pPr>
        <w:pStyle w:val="BNormal"/>
      </w:pPr>
      <w:r w:rsidRPr="00010BA6">
        <w:t>The experience of courts analyzing dilution under both state and federal statutes ultimately led Congress to amend the FTDA and set forth six (nonexclusive) factors to aid in analyzing dilution by blurring.</w:t>
      </w:r>
      <w:r w:rsidR="00010BA6" w:rsidRPr="00010BA6">
        <w:rPr>
          <w:vertAlign w:val="superscript"/>
        </w:rPr>
        <w:footnoteReference w:id="189"/>
      </w:r>
      <w:r w:rsidRPr="00010BA6">
        <w:t xml:space="preserve"> As discussed below, some of those factors are similar to ones used by courts when analyzing dilution claims prior to the amendments</w:t>
      </w:r>
      <w:r w:rsidR="00010BA6" w:rsidRPr="00010BA6">
        <w:t>. A</w:t>
      </w:r>
      <w:r w:rsidRPr="00010BA6">
        <w:t>lthough no state has adopted these factors in its statute, they may be influential, especially in states with statutes patterned after the 1964 Model Bill or states adopting the 2007 Model Bill.</w:t>
      </w:r>
      <w:r w:rsidR="00010BA6" w:rsidRPr="00010BA6">
        <w:rPr>
          <w:vertAlign w:val="superscript"/>
        </w:rPr>
        <w:footnoteReference w:id="190"/>
      </w:r>
    </w:p>
    <w:p w14:paraId="65324230" w14:textId="17CA505B" w:rsidR="00010BA6" w:rsidRPr="00010BA6" w:rsidRDefault="00736985" w:rsidP="00010BA6">
      <w:pPr>
        <w:pStyle w:val="BHead5"/>
      </w:pPr>
      <w:r>
        <w:t>3.IV.A.2.a.</w:t>
      </w:r>
      <w:r w:rsidR="00010BA6" w:rsidRPr="00736985">
        <w:rPr>
          <w:rStyle w:val="BBNAidChar"/>
        </w:rPr>
        <w:t>i</w:t>
      </w:r>
      <w:r w:rsidR="00010BA6" w:rsidRPr="00010BA6">
        <w:t>.</w:t>
      </w:r>
      <w:r>
        <w:t> </w:t>
      </w:r>
      <w:r w:rsidR="00010BA6" w:rsidRPr="00010BA6">
        <w:tab/>
        <w:t>The Sweet-</w:t>
      </w:r>
      <w:r w:rsidR="00431229" w:rsidRPr="00010BA6">
        <w:t>Mead Data</w:t>
      </w:r>
      <w:r w:rsidR="00010BA6" w:rsidRPr="00010BA6">
        <w:t xml:space="preserve"> Test</w:t>
      </w:r>
    </w:p>
    <w:p w14:paraId="3AC0A8FB" w14:textId="2146578F" w:rsidR="00010BA6" w:rsidRPr="00010BA6" w:rsidRDefault="00431229" w:rsidP="00010BA6">
      <w:pPr>
        <w:pStyle w:val="BNormal"/>
      </w:pPr>
      <w:r w:rsidRPr="00010BA6">
        <w:t xml:space="preserve">Although several courts have used a few factors, such as distinctiveness, similarity, and predatory intent, the most influential effort to create a multifactor analysis is contained in Judge Robert Sweet’s concurring opinion in </w:t>
      </w:r>
      <w:r w:rsidR="00010BA6" w:rsidRPr="00010BA6">
        <w:rPr>
          <w:i/>
        </w:rPr>
        <w:t>Mead Data Central, Inc</w:t>
      </w:r>
      <w:r w:rsidR="00010BA6" w:rsidRPr="00010BA6">
        <w:t xml:space="preserve">. </w:t>
      </w:r>
      <w:r w:rsidR="00010BA6" w:rsidRPr="00010BA6">
        <w:rPr>
          <w:i/>
        </w:rPr>
        <w:t>v</w:t>
      </w:r>
      <w:r w:rsidR="00010BA6" w:rsidRPr="00010BA6">
        <w:t xml:space="preserve">. </w:t>
      </w:r>
      <w:r w:rsidR="00010BA6" w:rsidRPr="00010BA6">
        <w:rPr>
          <w:i/>
        </w:rPr>
        <w:t>Toyota Motor Sales, USA, Inc</w:t>
      </w:r>
      <w:r w:rsidRPr="00010BA6">
        <w:t>.</w:t>
      </w:r>
      <w:r w:rsidR="00010BA6" w:rsidRPr="00010BA6">
        <w:rPr>
          <w:vertAlign w:val="superscript"/>
        </w:rPr>
        <w:footnoteReference w:id="191"/>
      </w:r>
      <w:r w:rsidRPr="00010BA6">
        <w:t xml:space="preserve"> The majority in </w:t>
      </w:r>
      <w:r w:rsidR="00010BA6" w:rsidRPr="00010BA6">
        <w:rPr>
          <w:i/>
        </w:rPr>
        <w:t>Mead Data</w:t>
      </w:r>
      <w:r w:rsidRPr="00010BA6">
        <w:t xml:space="preserve"> found both that the marks were too dissimilar and that plaintiff’s market was too limited for dilution to occur</w:t>
      </w:r>
      <w:r w:rsidR="00010BA6" w:rsidRPr="00010BA6">
        <w:t>. D</w:t>
      </w:r>
      <w:r w:rsidRPr="00010BA6">
        <w:t xml:space="preserve">isagreeing with the majority’s analysis, Judge Sweet attempted to create a multifactor test for blurring similar to the Second Circuit’s </w:t>
      </w:r>
      <w:r w:rsidR="00010BA6" w:rsidRPr="00010BA6">
        <w:rPr>
          <w:i/>
        </w:rPr>
        <w:t>Polaroid</w:t>
      </w:r>
      <w:r w:rsidRPr="00010BA6">
        <w:t xml:space="preserve"> test for determining infringement in noncompeting goods cases.</w:t>
      </w:r>
      <w:r w:rsidR="00010BA6" w:rsidRPr="00010BA6">
        <w:rPr>
          <w:vertAlign w:val="superscript"/>
        </w:rPr>
        <w:footnoteReference w:id="192"/>
      </w:r>
    </w:p>
    <w:p w14:paraId="1C545D91" w14:textId="46AEE45C" w:rsidR="00010BA6" w:rsidRPr="00010BA6" w:rsidRDefault="00431229" w:rsidP="00010BA6">
      <w:pPr>
        <w:pStyle w:val="BNormal"/>
      </w:pPr>
      <w:r w:rsidRPr="00010BA6">
        <w:t>His proposed test consisted of six factors</w:t>
      </w:r>
      <w:r w:rsidR="00010BA6" w:rsidRPr="00010BA6">
        <w:t>: (</w:t>
      </w:r>
      <w:r w:rsidRPr="00010BA6">
        <w:t>1) similarity of the marks, (2) similarity of products, (3) sophistication of consumers, (4) predatory intent, (5) renown of the senior mark, and (6) renown of the junior mark.</w:t>
      </w:r>
      <w:r w:rsidR="00010BA6" w:rsidRPr="00010BA6">
        <w:rPr>
          <w:vertAlign w:val="superscript"/>
        </w:rPr>
        <w:footnoteReference w:id="193"/>
      </w:r>
      <w:r w:rsidRPr="00010BA6">
        <w:t xml:space="preserve"> This test proved to be very popular, both in state-law cases and cases brought under federal law prior to the TDRA.</w:t>
      </w:r>
      <w:r w:rsidR="00010BA6" w:rsidRPr="00010BA6">
        <w:rPr>
          <w:vertAlign w:val="superscript"/>
        </w:rPr>
        <w:footnoteReference w:id="194"/>
      </w:r>
      <w:r w:rsidRPr="00010BA6">
        <w:t xml:space="preserve"> The so-called Sweet test also has been subjected to a great deal of criticism.</w:t>
      </w:r>
      <w:r w:rsidR="00010BA6" w:rsidRPr="00010BA6">
        <w:rPr>
          <w:vertAlign w:val="superscript"/>
        </w:rPr>
        <w:footnoteReference w:id="195"/>
      </w:r>
      <w:r w:rsidRPr="00010BA6">
        <w:t xml:space="preserve"> It has not been used consistently, even in the Second Circuit.</w:t>
      </w:r>
      <w:r w:rsidR="00010BA6" w:rsidRPr="00010BA6">
        <w:rPr>
          <w:vertAlign w:val="superscript"/>
        </w:rPr>
        <w:footnoteReference w:id="196"/>
      </w:r>
      <w:r w:rsidRPr="00010BA6">
        <w:t xml:space="preserve"> However, the most recent Second Circuit opinions discussing New York’s dilution law have referred to this test as the applicable one.</w:t>
      </w:r>
      <w:r w:rsidR="00010BA6" w:rsidRPr="00010BA6">
        <w:rPr>
          <w:vertAlign w:val="superscript"/>
        </w:rPr>
        <w:footnoteReference w:id="197"/>
      </w:r>
    </w:p>
    <w:p w14:paraId="7F5E12DA" w14:textId="150301FC" w:rsidR="00010BA6" w:rsidRPr="00010BA6" w:rsidRDefault="00431229" w:rsidP="00010BA6">
      <w:pPr>
        <w:pStyle w:val="BNormal"/>
      </w:pPr>
      <w:r w:rsidRPr="00010BA6">
        <w:t xml:space="preserve">The major criticism of the </w:t>
      </w:r>
      <w:proofErr w:type="gramStart"/>
      <w:r w:rsidRPr="00010BA6">
        <w:t>Sweet</w:t>
      </w:r>
      <w:proofErr w:type="gramEnd"/>
      <w:r w:rsidRPr="00010BA6">
        <w:t xml:space="preserve"> test is that it looks very much like a test for confusion.</w:t>
      </w:r>
      <w:r w:rsidR="00010BA6" w:rsidRPr="00010BA6">
        <w:rPr>
          <w:vertAlign w:val="superscript"/>
        </w:rPr>
        <w:footnoteReference w:id="198"/>
      </w:r>
      <w:r w:rsidRPr="00010BA6">
        <w:t xml:space="preserve"> The second factor in the test, similarity of the products, is directly contrary to the classic illustrations of dilution, such as Buick aspirin or Kodak pianos, where the second </w:t>
      </w:r>
      <w:proofErr w:type="gramStart"/>
      <w:r w:rsidRPr="00010BA6">
        <w:t>uses</w:t>
      </w:r>
      <w:proofErr w:type="gramEnd"/>
      <w:r w:rsidRPr="00010BA6">
        <w:t xml:space="preserve"> were on products quite different from the famous uses</w:t>
      </w:r>
      <w:r w:rsidR="00010BA6" w:rsidRPr="00010BA6">
        <w:t>. I</w:t>
      </w:r>
      <w:r w:rsidRPr="00010BA6">
        <w:t>f the products are similar, one would expect to use a confusion analysis, particularly if the plaintiff has a relatively well-known mark</w:t>
      </w:r>
      <w:r w:rsidR="00010BA6" w:rsidRPr="00010BA6">
        <w:t>. M</w:t>
      </w:r>
      <w:r w:rsidRPr="00010BA6">
        <w:t>oreover, Schechter’s original concern stemmed from the then-existing limitations of trademark infringement to “similar” goods.</w:t>
      </w:r>
      <w:r w:rsidR="00010BA6" w:rsidRPr="00010BA6">
        <w:rPr>
          <w:vertAlign w:val="superscript"/>
        </w:rPr>
        <w:footnoteReference w:id="199"/>
      </w:r>
      <w:r w:rsidRPr="00010BA6">
        <w:t xml:space="preserve"> Although the statutes appear to permit competitors to sue for dilution,</w:t>
      </w:r>
      <w:r w:rsidR="00010BA6" w:rsidRPr="00010BA6">
        <w:rPr>
          <w:vertAlign w:val="superscript"/>
        </w:rPr>
        <w:footnoteReference w:id="200"/>
      </w:r>
      <w:r w:rsidRPr="00010BA6">
        <w:t xml:space="preserve"> there is no indication that this was to be their primary application</w:t>
      </w:r>
      <w:r w:rsidR="00010BA6" w:rsidRPr="00010BA6">
        <w:t>. O</w:t>
      </w:r>
      <w:r w:rsidRPr="00010BA6">
        <w:t>ddly, the product-similarity factor causes courts to disfavor situations in which dilution should be the primary vehicle, namely, dissimilar products.</w:t>
      </w:r>
      <w:r w:rsidR="00010BA6" w:rsidRPr="00010BA6">
        <w:rPr>
          <w:vertAlign w:val="superscript"/>
        </w:rPr>
        <w:footnoteReference w:id="201"/>
      </w:r>
      <w:r w:rsidRPr="00010BA6">
        <w:t xml:space="preserve"> Several of the other factors—similarity of the marks, sophistication of customers, predatory intent, and renown of the senior mark—also are the same as or similar to factors used in a confusion analysis</w:t>
      </w:r>
      <w:r w:rsidR="00010BA6" w:rsidRPr="00010BA6">
        <w:t>. W</w:t>
      </w:r>
      <w:r w:rsidRPr="00010BA6">
        <w:t>hile some, such as renown of the senior mark and similarity of the mark, clearly have relevance in a dilution analysis, they do not apply in the same way as in a confusion analysis</w:t>
      </w:r>
      <w:r w:rsidR="00010BA6" w:rsidRPr="00010BA6">
        <w:t>. T</w:t>
      </w:r>
      <w:r w:rsidRPr="00010BA6">
        <w:t>he renown should be substantial as a threshold matter before it should count in favor of dilution</w:t>
      </w:r>
      <w:r w:rsidR="00010BA6" w:rsidRPr="00010BA6">
        <w:t>. S</w:t>
      </w:r>
      <w:r w:rsidRPr="00010BA6">
        <w:t>imilarity of the marks also should be substantial, because otherwise one would not necessarily expect the junior mark to conjure the mental association required for dilution to occur.</w:t>
      </w:r>
    </w:p>
    <w:p w14:paraId="238923D2" w14:textId="2299D8E6" w:rsidR="00010BA6" w:rsidRPr="00010BA6" w:rsidRDefault="00431229" w:rsidP="00010BA6">
      <w:pPr>
        <w:pStyle w:val="BNormal"/>
      </w:pPr>
      <w:r w:rsidRPr="00010BA6">
        <w:t>The other factors seemingly have little relevance to a dilution analysis</w:t>
      </w:r>
      <w:r w:rsidR="00010BA6" w:rsidRPr="00010BA6">
        <w:t>. A</w:t>
      </w:r>
      <w:r w:rsidRPr="00010BA6">
        <w:t>lthough sophistication of customers can dispel confusion, since they will be able to discern the differences between the marks and the products, it may do little to avoid dilution</w:t>
      </w:r>
      <w:r w:rsidR="00010BA6" w:rsidRPr="00010BA6">
        <w:t>. I</w:t>
      </w:r>
      <w:r w:rsidRPr="00010BA6">
        <w:t xml:space="preserve">n fact, sophisticated customers may be </w:t>
      </w:r>
      <w:r w:rsidR="00010BA6" w:rsidRPr="00010BA6">
        <w:rPr>
          <w:i/>
        </w:rPr>
        <w:t>more</w:t>
      </w:r>
      <w:r w:rsidRPr="00010BA6">
        <w:t xml:space="preserve">, </w:t>
      </w:r>
      <w:proofErr w:type="gramStart"/>
      <w:r w:rsidRPr="00010BA6">
        <w:t>not</w:t>
      </w:r>
      <w:proofErr w:type="gramEnd"/>
      <w:r w:rsidRPr="00010BA6">
        <w:t xml:space="preserve"> less, likely to make the mental association between the marks without being confused about source or sponsorship of the goods in question</w:t>
      </w:r>
      <w:r w:rsidR="00010BA6" w:rsidRPr="00010BA6">
        <w:t>. L</w:t>
      </w:r>
      <w:r w:rsidRPr="00010BA6">
        <w:t>ess sophisticated customers simply would be confused</w:t>
      </w:r>
      <w:r w:rsidR="00010BA6" w:rsidRPr="00010BA6">
        <w:t>. T</w:t>
      </w:r>
      <w:r w:rsidRPr="00010BA6">
        <w:t>hey would connect the two marks by attributing them to the same source, rather than realizing that there were now two distinct users of the same (or similar) mark.</w:t>
      </w:r>
    </w:p>
    <w:p w14:paraId="4FE0F3E9" w14:textId="7C34AF3E" w:rsidR="00010BA6" w:rsidRPr="00010BA6" w:rsidRDefault="00431229" w:rsidP="00010BA6">
      <w:pPr>
        <w:pStyle w:val="BNormal"/>
      </w:pPr>
      <w:r w:rsidRPr="00010BA6">
        <w:t>Renown of the junior mark seems less relevant to dilution per se than to protecting good-faith junior users</w:t>
      </w:r>
      <w:r w:rsidR="00010BA6" w:rsidRPr="00010BA6">
        <w:t>. A</w:t>
      </w:r>
      <w:r w:rsidRPr="00010BA6">
        <w:t>ssuming that a renowned junior user does not cause reverse confusion,</w:t>
      </w:r>
      <w:r w:rsidR="00010BA6" w:rsidRPr="00010BA6">
        <w:rPr>
          <w:vertAlign w:val="superscript"/>
        </w:rPr>
        <w:footnoteReference w:id="202"/>
      </w:r>
      <w:r w:rsidRPr="00010BA6">
        <w:t xml:space="preserve"> if its use began after the senior user’s mark became distinctive, the junior use is subject to dilution analysis in the same fashion as other marks—except that it may be easier for the senior user to prove harm to its mark’s selling power</w:t>
      </w:r>
      <w:r w:rsidR="00010BA6" w:rsidRPr="00010BA6">
        <w:t>. I</w:t>
      </w:r>
      <w:r w:rsidRPr="00010BA6">
        <w:t>f the junior user began using the mark before the senior user became well known, it ought to be protected from a dilution claim.</w:t>
      </w:r>
      <w:r w:rsidR="00010BA6" w:rsidRPr="00010BA6">
        <w:rPr>
          <w:vertAlign w:val="superscript"/>
        </w:rPr>
        <w:footnoteReference w:id="203"/>
      </w:r>
    </w:p>
    <w:p w14:paraId="2C82EF9B" w14:textId="0322C221" w:rsidR="00010BA6" w:rsidRPr="00010BA6" w:rsidRDefault="00431229" w:rsidP="00010BA6">
      <w:pPr>
        <w:pStyle w:val="BNormal"/>
      </w:pPr>
      <w:r w:rsidRPr="00010BA6">
        <w:t>Predatory intent, or the intent to trade on the first user’s reputation and goodwill, is also of somewhat questionable relevance.</w:t>
      </w:r>
      <w:r w:rsidR="00010BA6" w:rsidRPr="00010BA6">
        <w:rPr>
          <w:vertAlign w:val="superscript"/>
        </w:rPr>
        <w:footnoteReference w:id="204"/>
      </w:r>
      <w:r w:rsidRPr="00010BA6">
        <w:t xml:space="preserve"> The main argument in its favor is that someone who seeks to trade on another’s reputation should be presumed to have succeeded</w:t>
      </w:r>
      <w:r w:rsidR="00010BA6" w:rsidRPr="00010BA6">
        <w:t>. H</w:t>
      </w:r>
      <w:r w:rsidRPr="00010BA6">
        <w:t xml:space="preserve">owever, many uses that trade on another’s goodwill may, if anything, </w:t>
      </w:r>
      <w:r w:rsidR="00010BA6" w:rsidRPr="00010BA6">
        <w:rPr>
          <w:i/>
        </w:rPr>
        <w:t>enhance</w:t>
      </w:r>
      <w:r w:rsidRPr="00010BA6">
        <w:t xml:space="preserve"> the visibility of the first user’s mark</w:t>
      </w:r>
      <w:r w:rsidR="00010BA6" w:rsidRPr="00010BA6">
        <w:t>. (</w:t>
      </w:r>
      <w:r w:rsidRPr="00010BA6">
        <w:t>This is particularly true of parodies.)</w:t>
      </w:r>
    </w:p>
    <w:p w14:paraId="3E35E7B2" w14:textId="06633AD0" w:rsidR="00010BA6" w:rsidRPr="00010BA6" w:rsidRDefault="00431229" w:rsidP="00010BA6">
      <w:pPr>
        <w:pStyle w:val="BNormal"/>
      </w:pPr>
      <w:r w:rsidRPr="00010BA6">
        <w:t>That the Sweet test is not far removed from a test for confusion is evident from various cases that employ it</w:t>
      </w:r>
      <w:r w:rsidR="00010BA6" w:rsidRPr="00010BA6">
        <w:t>. F</w:t>
      </w:r>
      <w:r w:rsidRPr="00010BA6">
        <w:t xml:space="preserve">or example, in </w:t>
      </w:r>
      <w:r w:rsidR="00010BA6" w:rsidRPr="00010BA6">
        <w:rPr>
          <w:i/>
        </w:rPr>
        <w:t>Hester Industries v</w:t>
      </w:r>
      <w:r w:rsidR="00010BA6" w:rsidRPr="00010BA6">
        <w:t xml:space="preserve">. </w:t>
      </w:r>
      <w:r w:rsidR="00010BA6" w:rsidRPr="00010BA6">
        <w:rPr>
          <w:i/>
        </w:rPr>
        <w:t>Tyson Foods, Inc</w:t>
      </w:r>
      <w:r w:rsidRPr="00010BA6">
        <w:t>.,</w:t>
      </w:r>
      <w:r w:rsidR="00010BA6" w:rsidRPr="00010BA6">
        <w:rPr>
          <w:vertAlign w:val="superscript"/>
        </w:rPr>
        <w:footnoteReference w:id="205"/>
      </w:r>
      <w:r w:rsidRPr="00010BA6">
        <w:t xml:space="preserve"> the court used Judge Sweet’s analysis in a case pitting the mark Wing-Dings, used on chicken products, against the mark Wing Flings, also used on chicken.</w:t>
      </w:r>
      <w:r w:rsidR="00010BA6" w:rsidRPr="00010BA6">
        <w:rPr>
          <w:vertAlign w:val="superscript"/>
        </w:rPr>
        <w:footnoteReference w:id="206"/>
      </w:r>
      <w:r w:rsidRPr="00010BA6">
        <w:t xml:space="preserve"> Perhaps most revealing was the court’s conclusion, in its </w:t>
      </w:r>
      <w:r w:rsidR="00010BA6" w:rsidRPr="00010BA6">
        <w:rPr>
          <w:i/>
        </w:rPr>
        <w:t>dilution</w:t>
      </w:r>
      <w:r w:rsidRPr="00010BA6">
        <w:t xml:space="preserve"> analysis, that because the consumer market for Wing-Dings was less sophisticated, consumers would be more likely to </w:t>
      </w:r>
      <w:r w:rsidR="00010BA6" w:rsidRPr="00010BA6">
        <w:rPr>
          <w:i/>
        </w:rPr>
        <w:t>confuse</w:t>
      </w:r>
      <w:r w:rsidRPr="00010BA6">
        <w:t xml:space="preserve"> the two marks.</w:t>
      </w:r>
      <w:r w:rsidR="00010BA6" w:rsidRPr="00010BA6">
        <w:rPr>
          <w:vertAlign w:val="superscript"/>
        </w:rPr>
        <w:footnoteReference w:id="207"/>
      </w:r>
      <w:r w:rsidRPr="00010BA6">
        <w:t xml:space="preserve"> In other cases, courts have noted the similarity between Judge Sweet’s factors and the analysis of confusion.</w:t>
      </w:r>
      <w:r w:rsidR="00010BA6" w:rsidRPr="00010BA6">
        <w:rPr>
          <w:vertAlign w:val="superscript"/>
        </w:rPr>
        <w:footnoteReference w:id="208"/>
      </w:r>
    </w:p>
    <w:p w14:paraId="52DE57CD" w14:textId="3FAAFBF4" w:rsidR="00010BA6" w:rsidRPr="00010BA6" w:rsidRDefault="00431229" w:rsidP="00010BA6">
      <w:pPr>
        <w:pStyle w:val="BNormal"/>
      </w:pPr>
      <w:r w:rsidRPr="00010BA6">
        <w:t xml:space="preserve">Another case illustrating the difficulties with the Sweet test is </w:t>
      </w:r>
      <w:r w:rsidR="00010BA6" w:rsidRPr="00010BA6">
        <w:rPr>
          <w:i/>
        </w:rPr>
        <w:t>Landscape Forms, Inc</w:t>
      </w:r>
      <w:r w:rsidR="00010BA6" w:rsidRPr="00010BA6">
        <w:t xml:space="preserve">. </w:t>
      </w:r>
      <w:r w:rsidR="00010BA6" w:rsidRPr="00010BA6">
        <w:rPr>
          <w:i/>
        </w:rPr>
        <w:t>v</w:t>
      </w:r>
      <w:r w:rsidR="00010BA6" w:rsidRPr="00010BA6">
        <w:t xml:space="preserve">. </w:t>
      </w:r>
      <w:r w:rsidR="00010BA6" w:rsidRPr="00010BA6">
        <w:rPr>
          <w:i/>
        </w:rPr>
        <w:t>Columbia Cascade Co</w:t>
      </w:r>
      <w:r w:rsidRPr="00010BA6">
        <w:t>.</w:t>
      </w:r>
      <w:r w:rsidR="00010BA6" w:rsidRPr="00010BA6">
        <w:rPr>
          <w:vertAlign w:val="superscript"/>
        </w:rPr>
        <w:footnoteReference w:id="209"/>
      </w:r>
      <w:r w:rsidRPr="00010BA6">
        <w:t xml:space="preserve"> This case involved a trade dress claim between competitors in the outdoor furniture business.</w:t>
      </w:r>
      <w:r w:rsidR="00010BA6" w:rsidRPr="00010BA6">
        <w:rPr>
          <w:vertAlign w:val="superscript"/>
        </w:rPr>
        <w:footnoteReference w:id="210"/>
      </w:r>
      <w:r w:rsidRPr="00010BA6">
        <w:t xml:space="preserve"> After listing the Sweet factors, the court noted that “[t]he first five factors are closely analogous to the </w:t>
      </w:r>
      <w:r w:rsidR="00010BA6" w:rsidRPr="00010BA6">
        <w:rPr>
          <w:i/>
        </w:rPr>
        <w:t>Polaroid</w:t>
      </w:r>
      <w:r w:rsidRPr="00010BA6">
        <w:t xml:space="preserve"> factors</w:t>
      </w:r>
      <w:r w:rsidR="00010BA6" w:rsidRPr="00010BA6">
        <w:rPr>
          <w:vertAlign w:val="superscript"/>
        </w:rPr>
        <w:footnoteReference w:id="211"/>
      </w:r>
      <w:r w:rsidRPr="00010BA6">
        <w:t xml:space="preserve"> already analyzed in evaluating </w:t>
      </w:r>
      <w:r w:rsidR="00010BA6" w:rsidRPr="00010BA6">
        <w:rPr>
          <w:i/>
        </w:rPr>
        <w:t>Landscape</w:t>
      </w:r>
      <w:r w:rsidRPr="00010BA6">
        <w:t>’s Lanham Act claims.”</w:t>
      </w:r>
      <w:r w:rsidR="00010BA6" w:rsidRPr="00010BA6">
        <w:rPr>
          <w:vertAlign w:val="superscript"/>
        </w:rPr>
        <w:footnoteReference w:id="212"/>
      </w:r>
      <w:r w:rsidRPr="00010BA6">
        <w:t xml:space="preserve"> It then reiterated much of the confusion analysis alluded to, noting that the parties’ catalogs contained source identifiers that would “prevent </w:t>
      </w:r>
      <w:r w:rsidR="00010BA6" w:rsidRPr="00010BA6">
        <w:rPr>
          <w:i/>
        </w:rPr>
        <w:t>confusion</w:t>
      </w:r>
      <w:r w:rsidRPr="00010BA6">
        <w:t xml:space="preserve"> among the relevant customers.”</w:t>
      </w:r>
      <w:r w:rsidR="00010BA6" w:rsidRPr="00010BA6">
        <w:rPr>
          <w:vertAlign w:val="superscript"/>
        </w:rPr>
        <w:footnoteReference w:id="213"/>
      </w:r>
      <w:r w:rsidRPr="00010BA6">
        <w:t xml:space="preserve"> The court went on to note that these distinctions </w:t>
      </w:r>
      <w:r w:rsidR="00010BA6" w:rsidRPr="00010BA6">
        <w:rPr>
          <w:i/>
        </w:rPr>
        <w:t>also</w:t>
      </w:r>
      <w:r w:rsidRPr="00010BA6">
        <w:t xml:space="preserve"> serve to preclude “the mental association between the parties’ respective trade dress that is required to show blurring.”</w:t>
      </w:r>
      <w:r w:rsidR="00010BA6" w:rsidRPr="00010BA6">
        <w:rPr>
          <w:vertAlign w:val="superscript"/>
        </w:rPr>
        <w:footnoteReference w:id="214"/>
      </w:r>
      <w:r w:rsidRPr="00010BA6">
        <w:t xml:space="preserve"> When analyzing the senior mark’s renown, the court found that there was “at least some amount of ‘renown.’”</w:t>
      </w:r>
      <w:r w:rsidR="00010BA6" w:rsidRPr="00010BA6">
        <w:rPr>
          <w:vertAlign w:val="superscript"/>
        </w:rPr>
        <w:footnoteReference w:id="215"/>
      </w:r>
      <w:r w:rsidRPr="00010BA6">
        <w:t xml:space="preserve"> In sum, the court’s analysis illustrates the closeness between Judge Sweet’s analysis and confusion analysis</w:t>
      </w:r>
      <w:r w:rsidR="00010BA6" w:rsidRPr="00010BA6">
        <w:t>. M</w:t>
      </w:r>
      <w:r w:rsidRPr="00010BA6">
        <w:t>oreover, its discussion of the senior user’s “renown” suggests that it would not require a substantial level of distinctiveness to separate eligible marks from ineligible marks for dilution purposes</w:t>
      </w:r>
      <w:r w:rsidR="00010BA6" w:rsidRPr="00010BA6">
        <w:t>. T</w:t>
      </w:r>
      <w:r w:rsidRPr="00010BA6">
        <w:t>his seems contrary both to New York precedent and to the general theory that dilution protects those relatively few marks whose acquired selling power warrants the special protection</w:t>
      </w:r>
      <w:r w:rsidR="00010BA6" w:rsidRPr="00010BA6">
        <w:t>. A</w:t>
      </w:r>
      <w:r w:rsidRPr="00010BA6">
        <w:t xml:space="preserve">nd it demonstrates that the multifactor analysis, being so similar to the confusion analysis, may not </w:t>
      </w:r>
      <w:proofErr w:type="gramStart"/>
      <w:r w:rsidRPr="00010BA6">
        <w:t>give proper consideration to</w:t>
      </w:r>
      <w:proofErr w:type="gramEnd"/>
      <w:r w:rsidRPr="00010BA6">
        <w:t xml:space="preserve"> the differences in how the factors should be analyzed in a dilution context, as opposed to a confusion context.</w:t>
      </w:r>
      <w:r w:rsidR="00010BA6" w:rsidRPr="00010BA6">
        <w:rPr>
          <w:vertAlign w:val="superscript"/>
        </w:rPr>
        <w:footnoteReference w:id="216"/>
      </w:r>
    </w:p>
    <w:p w14:paraId="2C733C38" w14:textId="47797405" w:rsidR="00010BA6" w:rsidRPr="00010BA6" w:rsidRDefault="00736985" w:rsidP="00010BA6">
      <w:pPr>
        <w:pStyle w:val="BHead5"/>
      </w:pPr>
      <w:r>
        <w:t>3.IV.A.2.a.</w:t>
      </w:r>
      <w:r w:rsidR="00010BA6" w:rsidRPr="00736985">
        <w:rPr>
          <w:rStyle w:val="BBNAidChar"/>
        </w:rPr>
        <w:t>ii</w:t>
      </w:r>
      <w:r w:rsidR="00010BA6" w:rsidRPr="00010BA6">
        <w:t>.</w:t>
      </w:r>
      <w:r>
        <w:t> </w:t>
      </w:r>
      <w:r w:rsidR="00010BA6" w:rsidRPr="00010BA6">
        <w:tab/>
        <w:t xml:space="preserve">The </w:t>
      </w:r>
      <w:r w:rsidR="00431229" w:rsidRPr="00010BA6">
        <w:t>Nabisco</w:t>
      </w:r>
      <w:r w:rsidR="00010BA6" w:rsidRPr="00010BA6">
        <w:t xml:space="preserve"> Test</w:t>
      </w:r>
    </w:p>
    <w:p w14:paraId="412D2585" w14:textId="5647F0EE" w:rsidR="00010BA6" w:rsidRPr="00010BA6" w:rsidRDefault="00431229" w:rsidP="00010BA6">
      <w:pPr>
        <w:pStyle w:val="BNormal"/>
      </w:pPr>
      <w:r w:rsidRPr="00010BA6">
        <w:t>Before the Supreme Court held that actual dilution was required under the original FTDA,</w:t>
      </w:r>
      <w:r w:rsidR="00010BA6" w:rsidRPr="00010BA6">
        <w:rPr>
          <w:vertAlign w:val="superscript"/>
        </w:rPr>
        <w:footnoteReference w:id="217"/>
      </w:r>
      <w:r w:rsidRPr="00010BA6">
        <w:t xml:space="preserve"> circuits that interpreted the FTDA to require only likelihood of dilution promulgated multifactor tests of their own</w:t>
      </w:r>
      <w:r w:rsidR="00010BA6" w:rsidRPr="00010BA6">
        <w:t>. T</w:t>
      </w:r>
      <w:r w:rsidRPr="00010BA6">
        <w:t xml:space="preserve">he Second Circuit was the most prominent, modifying the Sweet test in </w:t>
      </w:r>
      <w:r w:rsidR="00010BA6" w:rsidRPr="00010BA6">
        <w:rPr>
          <w:i/>
        </w:rPr>
        <w:t>Nabisco, Inc</w:t>
      </w:r>
      <w:r w:rsidR="00010BA6" w:rsidRPr="00010BA6">
        <w:t xml:space="preserve">. </w:t>
      </w:r>
      <w:r w:rsidR="00010BA6" w:rsidRPr="00010BA6">
        <w:rPr>
          <w:i/>
        </w:rPr>
        <w:t>v</w:t>
      </w:r>
      <w:r w:rsidR="00010BA6" w:rsidRPr="00010BA6">
        <w:t xml:space="preserve">. </w:t>
      </w:r>
      <w:r w:rsidR="00010BA6" w:rsidRPr="00010BA6">
        <w:rPr>
          <w:i/>
        </w:rPr>
        <w:t>PF Brands, Inc</w:t>
      </w:r>
      <w:r w:rsidRPr="00010BA6">
        <w:t>.</w:t>
      </w:r>
      <w:r w:rsidR="00010BA6" w:rsidRPr="00010BA6">
        <w:rPr>
          <w:vertAlign w:val="superscript"/>
        </w:rPr>
        <w:footnoteReference w:id="218"/>
      </w:r>
      <w:r w:rsidRPr="00010BA6">
        <w:t xml:space="preserve"> Noting the criticism of that test,</w:t>
      </w:r>
      <w:r w:rsidR="00010BA6" w:rsidRPr="00010BA6">
        <w:rPr>
          <w:vertAlign w:val="superscript"/>
        </w:rPr>
        <w:footnoteReference w:id="219"/>
      </w:r>
      <w:r w:rsidRPr="00010BA6">
        <w:t xml:space="preserve"> the </w:t>
      </w:r>
      <w:r w:rsidR="00010BA6" w:rsidRPr="00010BA6">
        <w:rPr>
          <w:i/>
        </w:rPr>
        <w:t>Nabisco</w:t>
      </w:r>
      <w:r w:rsidRPr="00010BA6">
        <w:t xml:space="preserve"> court declined to adopt the “Sweet factors” as its test for blurring under the FTDA.</w:t>
      </w:r>
      <w:r w:rsidR="00010BA6" w:rsidRPr="00010BA6">
        <w:rPr>
          <w:vertAlign w:val="superscript"/>
        </w:rPr>
        <w:footnoteReference w:id="220"/>
      </w:r>
      <w:r w:rsidRPr="00010BA6">
        <w:t xml:space="preserve"> The court then promulgated several factors to consider, in addition to the ones from </w:t>
      </w:r>
      <w:r w:rsidR="00010BA6" w:rsidRPr="00010BA6">
        <w:rPr>
          <w:i/>
        </w:rPr>
        <w:t>Mead Data</w:t>
      </w:r>
      <w:r w:rsidR="00010BA6" w:rsidRPr="00010BA6">
        <w:t>: “</w:t>
      </w:r>
      <w:r w:rsidRPr="00010BA6">
        <w:t>actual confusion and likelihood of confusion, shared consumers and geographic isolation, the adjectival quality of the junior use, and the interrelated factors of duration of the junior use, harm to the junior user, and delay by the senior in bringing the action.”</w:t>
      </w:r>
      <w:r w:rsidR="00010BA6" w:rsidRPr="00010BA6">
        <w:rPr>
          <w:vertAlign w:val="superscript"/>
        </w:rPr>
        <w:footnoteReference w:id="221"/>
      </w:r>
    </w:p>
    <w:p w14:paraId="6CF90186" w14:textId="1E14F071" w:rsidR="00010BA6" w:rsidRPr="00010BA6" w:rsidRDefault="00431229" w:rsidP="00010BA6">
      <w:pPr>
        <w:pStyle w:val="BNormal"/>
      </w:pPr>
      <w:r w:rsidRPr="00010BA6">
        <w:t xml:space="preserve">Prior to the Supreme Court’s ruling in </w:t>
      </w:r>
      <w:r w:rsidR="00010BA6" w:rsidRPr="00010BA6">
        <w:rPr>
          <w:i/>
        </w:rPr>
        <w:t>Moseley</w:t>
      </w:r>
      <w:r w:rsidRPr="00010BA6">
        <w:t>,</w:t>
      </w:r>
      <w:r w:rsidR="00010BA6" w:rsidRPr="00010BA6">
        <w:rPr>
          <w:vertAlign w:val="superscript"/>
        </w:rPr>
        <w:footnoteReference w:id="222"/>
      </w:r>
      <w:r w:rsidRPr="00010BA6">
        <w:t xml:space="preserve"> the Third and Sixth Circuits also adopted the </w:t>
      </w:r>
      <w:r w:rsidR="00010BA6" w:rsidRPr="00010BA6">
        <w:rPr>
          <w:i/>
        </w:rPr>
        <w:t>Nabisco</w:t>
      </w:r>
      <w:r w:rsidRPr="00010BA6">
        <w:t xml:space="preserve"> test for FTDA cases.</w:t>
      </w:r>
      <w:r w:rsidR="00010BA6" w:rsidRPr="00010BA6">
        <w:rPr>
          <w:vertAlign w:val="superscript"/>
        </w:rPr>
        <w:footnoteReference w:id="223"/>
      </w:r>
    </w:p>
    <w:p w14:paraId="55109267" w14:textId="1A9C4323" w:rsidR="00010BA6" w:rsidRPr="00010BA6" w:rsidRDefault="00431229" w:rsidP="00010BA6">
      <w:pPr>
        <w:pStyle w:val="BNormal"/>
      </w:pPr>
      <w:r w:rsidRPr="00010BA6">
        <w:t xml:space="preserve">The </w:t>
      </w:r>
      <w:r w:rsidR="00010BA6" w:rsidRPr="00010BA6">
        <w:rPr>
          <w:i/>
        </w:rPr>
        <w:t>Nabisco</w:t>
      </w:r>
      <w:r w:rsidRPr="00010BA6">
        <w:t xml:space="preserve"> factors add some better perspective to the dilution analysis, but they do not distinguish a dilution analysis from a confusion analysis</w:t>
      </w:r>
      <w:r w:rsidR="00010BA6" w:rsidRPr="00010BA6">
        <w:t>. T</w:t>
      </w:r>
      <w:r w:rsidRPr="00010BA6">
        <w:t xml:space="preserve">he first two factors (actual and likely confusion) make dilution </w:t>
      </w:r>
      <w:r w:rsidR="00010BA6" w:rsidRPr="00010BA6">
        <w:rPr>
          <w:i/>
        </w:rPr>
        <w:t>more</w:t>
      </w:r>
      <w:r w:rsidRPr="00010BA6">
        <w:t xml:space="preserve"> contingent on confusion</w:t>
      </w:r>
      <w:r w:rsidR="00010BA6" w:rsidRPr="00010BA6">
        <w:t>. T</w:t>
      </w:r>
      <w:r w:rsidRPr="00010BA6">
        <w:t>he factor of shared consumers is a characteristic of competitors, exacerbating the paradox of dilution classically being associated with noncompeting products, while the analysis favors competitors</w:t>
      </w:r>
      <w:r w:rsidR="00010BA6" w:rsidRPr="00010BA6">
        <w:t>. T</w:t>
      </w:r>
      <w:r w:rsidRPr="00010BA6">
        <w:t xml:space="preserve">he factor of geographic isolation, apparently drawn from the majority opinion in </w:t>
      </w:r>
      <w:r w:rsidR="00010BA6" w:rsidRPr="00010BA6">
        <w:rPr>
          <w:i/>
        </w:rPr>
        <w:t>Mead Data</w:t>
      </w:r>
      <w:r w:rsidRPr="00010BA6">
        <w:t>, is more relevant</w:t>
      </w:r>
      <w:r w:rsidR="00010BA6" w:rsidRPr="00010BA6">
        <w:t>. A</w:t>
      </w:r>
      <w:r w:rsidRPr="00010BA6">
        <w:t xml:space="preserve">lthough several states permit owners of </w:t>
      </w:r>
      <w:proofErr w:type="gramStart"/>
      <w:r w:rsidRPr="00010BA6">
        <w:t>locally</w:t>
      </w:r>
      <w:proofErr w:type="gramEnd"/>
      <w:r w:rsidRPr="00010BA6">
        <w:t xml:space="preserve"> well-known marks to sue for dilution, it is reasonable to count limited geographic renown as a factor, even if not a conclusive one, against dilution</w:t>
      </w:r>
      <w:r w:rsidR="00010BA6" w:rsidRPr="00010BA6">
        <w:t>. S</w:t>
      </w:r>
      <w:r w:rsidRPr="00010BA6">
        <w:t>imilarly, if the junior user is making essentially a non-trademark use of the senior mark (the “adjectival use”), that use should weigh against dilution.</w:t>
      </w:r>
      <w:r w:rsidR="00010BA6" w:rsidRPr="00010BA6">
        <w:rPr>
          <w:vertAlign w:val="superscript"/>
        </w:rPr>
        <w:footnoteReference w:id="224"/>
      </w:r>
      <w:r w:rsidRPr="00010BA6">
        <w:t xml:space="preserve"> Perhaps most notable is the omission of predatory intent from the court’s list of factors.</w:t>
      </w:r>
      <w:r w:rsidR="00010BA6" w:rsidRPr="00010BA6">
        <w:rPr>
          <w:vertAlign w:val="superscript"/>
        </w:rPr>
        <w:footnoteReference w:id="225"/>
      </w:r>
      <w:r w:rsidRPr="00010BA6">
        <w:t xml:space="preserve"> On balance, the continued emphasis on competitors and confusion makes the </w:t>
      </w:r>
      <w:r w:rsidR="00010BA6" w:rsidRPr="00010BA6">
        <w:rPr>
          <w:i/>
        </w:rPr>
        <w:t>Nabisco</w:t>
      </w:r>
      <w:r w:rsidRPr="00010BA6">
        <w:t xml:space="preserve"> test insufficiently distinct from the confusion analysis</w:t>
      </w:r>
      <w:r w:rsidR="00010BA6" w:rsidRPr="00010BA6">
        <w:t>. I</w:t>
      </w:r>
      <w:r w:rsidRPr="00010BA6">
        <w:t xml:space="preserve">n any event, </w:t>
      </w:r>
      <w:r w:rsidR="00010BA6" w:rsidRPr="00010BA6">
        <w:rPr>
          <w:i/>
        </w:rPr>
        <w:t>Nabisco</w:t>
      </w:r>
      <w:r w:rsidRPr="00010BA6">
        <w:t>’s usefulness has been called into question by more recent developments.</w:t>
      </w:r>
    </w:p>
    <w:p w14:paraId="1CD187B3" w14:textId="4B53B553" w:rsidR="00010BA6" w:rsidRPr="00010BA6" w:rsidRDefault="00431229" w:rsidP="00010BA6">
      <w:pPr>
        <w:pStyle w:val="BNormal"/>
      </w:pPr>
      <w:r w:rsidRPr="00010BA6">
        <w:t xml:space="preserve">In states with statutes worded like the original FTDA (i.e., where the diluting use must “cause[] dilution” of a famous mark), the actual-dilution standard set forth by the Supreme Court in </w:t>
      </w:r>
      <w:r w:rsidR="00010BA6" w:rsidRPr="00010BA6">
        <w:rPr>
          <w:i/>
        </w:rPr>
        <w:t>Moseley v</w:t>
      </w:r>
      <w:r w:rsidR="00010BA6" w:rsidRPr="00010BA6">
        <w:t xml:space="preserve">. </w:t>
      </w:r>
      <w:r w:rsidR="00010BA6" w:rsidRPr="00010BA6">
        <w:rPr>
          <w:i/>
        </w:rPr>
        <w:t>V Secret Catalogue, Inc</w:t>
      </w:r>
      <w:r w:rsidRPr="00010BA6">
        <w:t>.</w:t>
      </w:r>
      <w:r w:rsidR="00010BA6" w:rsidRPr="00010BA6">
        <w:rPr>
          <w:vertAlign w:val="superscript"/>
        </w:rPr>
        <w:footnoteReference w:id="226"/>
      </w:r>
      <w:r w:rsidRPr="00010BA6">
        <w:t xml:space="preserve"> may be adopted as the proper standard for those statutes.</w:t>
      </w:r>
      <w:r w:rsidR="00010BA6" w:rsidRPr="00010BA6">
        <w:rPr>
          <w:vertAlign w:val="superscript"/>
        </w:rPr>
        <w:footnoteReference w:id="227"/>
      </w:r>
      <w:r w:rsidRPr="00010BA6">
        <w:t xml:space="preserve"> In that case, the </w:t>
      </w:r>
      <w:r w:rsidR="00010BA6" w:rsidRPr="00010BA6">
        <w:rPr>
          <w:i/>
        </w:rPr>
        <w:t>Nabisco</w:t>
      </w:r>
      <w:r w:rsidRPr="00010BA6">
        <w:t xml:space="preserve"> test would not be particularly relevant</w:t>
      </w:r>
      <w:r w:rsidR="00010BA6" w:rsidRPr="00010BA6">
        <w:t>. T</w:t>
      </w:r>
      <w:r w:rsidRPr="00010BA6">
        <w:t xml:space="preserve">he </w:t>
      </w:r>
      <w:r w:rsidR="00010BA6" w:rsidRPr="00010BA6">
        <w:rPr>
          <w:i/>
        </w:rPr>
        <w:t>Nabisco</w:t>
      </w:r>
      <w:r w:rsidRPr="00010BA6">
        <w:t xml:space="preserve"> test was created to determine whether there was a </w:t>
      </w:r>
      <w:r w:rsidR="00010BA6" w:rsidRPr="00010BA6">
        <w:rPr>
          <w:i/>
        </w:rPr>
        <w:t>likelihood</w:t>
      </w:r>
      <w:r w:rsidRPr="00010BA6">
        <w:t xml:space="preserve"> of dilution in a given case</w:t>
      </w:r>
      <w:r w:rsidR="00010BA6" w:rsidRPr="00010BA6">
        <w:t>. U</w:t>
      </w:r>
      <w:r w:rsidRPr="00010BA6">
        <w:t xml:space="preserve">nder </w:t>
      </w:r>
      <w:r w:rsidR="00010BA6" w:rsidRPr="00010BA6">
        <w:rPr>
          <w:i/>
        </w:rPr>
        <w:t>Moseley</w:t>
      </w:r>
      <w:r w:rsidRPr="00010BA6">
        <w:t xml:space="preserve">, the “causes dilution” language in the law means that </w:t>
      </w:r>
      <w:r w:rsidR="00010BA6" w:rsidRPr="00010BA6">
        <w:rPr>
          <w:i/>
        </w:rPr>
        <w:t>actual</w:t>
      </w:r>
      <w:r w:rsidRPr="00010BA6">
        <w:t xml:space="preserve"> dilution must be shown.</w:t>
      </w:r>
      <w:r w:rsidR="00010BA6" w:rsidRPr="00010BA6">
        <w:rPr>
          <w:vertAlign w:val="superscript"/>
        </w:rPr>
        <w:footnoteReference w:id="228"/>
      </w:r>
      <w:r w:rsidRPr="00010BA6">
        <w:t xml:space="preserve"> Although the Supreme Court did indicate that proof of actual dilution may be accomplished “through circumstantial evidence,”</w:t>
      </w:r>
      <w:r w:rsidR="00010BA6" w:rsidRPr="00010BA6">
        <w:rPr>
          <w:vertAlign w:val="superscript"/>
        </w:rPr>
        <w:footnoteReference w:id="229"/>
      </w:r>
      <w:r w:rsidRPr="00010BA6">
        <w:t xml:space="preserve"> it did not indicate what circumstances might be deemed relevant.</w:t>
      </w:r>
      <w:r w:rsidR="00010BA6" w:rsidRPr="00010BA6">
        <w:rPr>
          <w:vertAlign w:val="superscript"/>
        </w:rPr>
        <w:footnoteReference w:id="230"/>
      </w:r>
    </w:p>
    <w:p w14:paraId="39572E04" w14:textId="33B47FDD" w:rsidR="00010BA6" w:rsidRPr="00010BA6" w:rsidRDefault="00431229" w:rsidP="00010BA6">
      <w:pPr>
        <w:pStyle w:val="BNormal"/>
      </w:pPr>
      <w:r w:rsidRPr="00010BA6">
        <w:t>The TDRA, enacted in 2006, changed the federal statutory standard to allow relief against uses “likely to cause dilution,” thus making a multifactor analysis more relevant</w:t>
      </w:r>
      <w:r w:rsidR="00010BA6" w:rsidRPr="00010BA6">
        <w:t>. T</w:t>
      </w:r>
      <w:r w:rsidRPr="00010BA6">
        <w:t>he TDRA also set forth six factors for use when analyzing dilution by blurring</w:t>
      </w:r>
      <w:r w:rsidR="00010BA6" w:rsidRPr="00010BA6">
        <w:t>. A</w:t>
      </w:r>
      <w:r w:rsidRPr="00010BA6">
        <w:t xml:space="preserve">lthough these factors are not exclusive (and therefore the </w:t>
      </w:r>
      <w:r w:rsidR="00010BA6" w:rsidRPr="00010BA6">
        <w:rPr>
          <w:i/>
        </w:rPr>
        <w:t>Nabisco</w:t>
      </w:r>
      <w:r w:rsidRPr="00010BA6">
        <w:t xml:space="preserve"> factors could be used), it does not appear that the </w:t>
      </w:r>
      <w:r w:rsidR="00010BA6" w:rsidRPr="00010BA6">
        <w:rPr>
          <w:i/>
        </w:rPr>
        <w:t>Nabisco</w:t>
      </w:r>
      <w:r w:rsidRPr="00010BA6">
        <w:t xml:space="preserve"> factors are still considered relevant</w:t>
      </w:r>
      <w:r w:rsidR="00010BA6" w:rsidRPr="00010BA6">
        <w:t>; c</w:t>
      </w:r>
      <w:r w:rsidRPr="00010BA6">
        <w:t>ases interpreting the TDRA tend to focus on the factors contained in the statute, not on pre-TDRA tests.</w:t>
      </w:r>
      <w:r w:rsidR="00010BA6" w:rsidRPr="00010BA6">
        <w:rPr>
          <w:vertAlign w:val="superscript"/>
        </w:rPr>
        <w:footnoteReference w:id="231"/>
      </w:r>
    </w:p>
    <w:p w14:paraId="230B6D32" w14:textId="1D6F950D" w:rsidR="00010BA6" w:rsidRPr="00010BA6" w:rsidRDefault="00431229" w:rsidP="00010BA6">
      <w:pPr>
        <w:pStyle w:val="BNormal"/>
      </w:pPr>
      <w:r w:rsidRPr="00010BA6">
        <w:t xml:space="preserve">The larger question is whether the </w:t>
      </w:r>
      <w:r w:rsidR="00010BA6" w:rsidRPr="00010BA6">
        <w:rPr>
          <w:i/>
        </w:rPr>
        <w:t xml:space="preserve">Nabisco </w:t>
      </w:r>
      <w:r w:rsidRPr="00010BA6">
        <w:t xml:space="preserve">factors still </w:t>
      </w:r>
      <w:proofErr w:type="gramStart"/>
      <w:r w:rsidRPr="00010BA6">
        <w:t>have any relevance</w:t>
      </w:r>
      <w:proofErr w:type="gramEnd"/>
      <w:r w:rsidRPr="00010BA6">
        <w:t xml:space="preserve"> to claims under state law</w:t>
      </w:r>
      <w:r w:rsidR="00010BA6" w:rsidRPr="00010BA6">
        <w:t>. A</w:t>
      </w:r>
      <w:r w:rsidRPr="00010BA6">
        <w:t xml:space="preserve">ssuming that the actual-dilution standard is applied in states using the 1992 or 1996 Model Bill language, then </w:t>
      </w:r>
      <w:r w:rsidR="00010BA6" w:rsidRPr="00010BA6">
        <w:rPr>
          <w:i/>
        </w:rPr>
        <w:t>Nabisco</w:t>
      </w:r>
      <w:r w:rsidRPr="00010BA6">
        <w:t xml:space="preserve"> will not be relevant</w:t>
      </w:r>
      <w:r w:rsidR="00010BA6" w:rsidRPr="00010BA6">
        <w:t>. A</w:t>
      </w:r>
      <w:r w:rsidRPr="00010BA6">
        <w:t>part from Florida, state legislatures that adopted the 1992 or 1996 Model Bill have not adopted the likelihood of dilution standard.</w:t>
      </w:r>
      <w:r w:rsidR="00010BA6" w:rsidRPr="00010BA6">
        <w:rPr>
          <w:vertAlign w:val="superscript"/>
        </w:rPr>
        <w:footnoteReference w:id="232"/>
      </w:r>
      <w:r w:rsidRPr="00010BA6">
        <w:t xml:space="preserve"> The 2007 Model Bill, which does not include the factors, is otherwise patterned after the TDRA, including the likelihood of dilution standard</w:t>
      </w:r>
      <w:r w:rsidR="00010BA6" w:rsidRPr="00010BA6">
        <w:t>; o</w:t>
      </w:r>
      <w:r w:rsidRPr="00010BA6">
        <w:t xml:space="preserve">ne would expect courts interpreting state laws based on the 2007 Model Bill will be far more likely to refer to the new federal factors than to </w:t>
      </w:r>
      <w:r w:rsidR="00010BA6" w:rsidRPr="00010BA6">
        <w:rPr>
          <w:i/>
        </w:rPr>
        <w:t>Nabisco</w:t>
      </w:r>
      <w:r w:rsidR="00010BA6" w:rsidRPr="00010BA6">
        <w:t>. C</w:t>
      </w:r>
      <w:r w:rsidRPr="00010BA6">
        <w:t xml:space="preserve">ourts interpreting statutes based on the 1964 Model Bill might use the </w:t>
      </w:r>
      <w:r w:rsidR="00010BA6" w:rsidRPr="00010BA6">
        <w:rPr>
          <w:i/>
        </w:rPr>
        <w:t>Nabisco</w:t>
      </w:r>
      <w:r w:rsidRPr="00010BA6">
        <w:t xml:space="preserve"> test</w:t>
      </w:r>
      <w:r w:rsidR="00010BA6" w:rsidRPr="00010BA6">
        <w:t>. H</w:t>
      </w:r>
      <w:r w:rsidRPr="00010BA6">
        <w:t xml:space="preserve">owever, they are equally—perhaps more— likely to use either the </w:t>
      </w:r>
      <w:proofErr w:type="gramStart"/>
      <w:r w:rsidRPr="00010BA6">
        <w:t>Sweet</w:t>
      </w:r>
      <w:proofErr w:type="gramEnd"/>
      <w:r w:rsidRPr="00010BA6">
        <w:t xml:space="preserve"> test</w:t>
      </w:r>
      <w:r w:rsidR="00010BA6" w:rsidRPr="00010BA6">
        <w:rPr>
          <w:vertAlign w:val="superscript"/>
        </w:rPr>
        <w:footnoteReference w:id="233"/>
      </w:r>
      <w:r w:rsidRPr="00010BA6">
        <w:t xml:space="preserve"> or the TDRA factors.</w:t>
      </w:r>
      <w:r w:rsidR="00010BA6" w:rsidRPr="00010BA6">
        <w:rPr>
          <w:vertAlign w:val="superscript"/>
        </w:rPr>
        <w:footnoteReference w:id="234"/>
      </w:r>
    </w:p>
    <w:p w14:paraId="63EC2CBC" w14:textId="1964D02A" w:rsidR="00010BA6" w:rsidRPr="00010BA6" w:rsidRDefault="00736985" w:rsidP="00010BA6">
      <w:pPr>
        <w:pStyle w:val="BHead5"/>
      </w:pPr>
      <w:r>
        <w:t>3.IV.A.2.a.</w:t>
      </w:r>
      <w:r w:rsidR="00010BA6" w:rsidRPr="00736985">
        <w:rPr>
          <w:rStyle w:val="BBNAidChar"/>
        </w:rPr>
        <w:t>iii</w:t>
      </w:r>
      <w:r w:rsidR="00010BA6" w:rsidRPr="00010BA6">
        <w:t>.</w:t>
      </w:r>
      <w:r>
        <w:t> </w:t>
      </w:r>
      <w:r w:rsidR="00010BA6" w:rsidRPr="00010BA6">
        <w:tab/>
        <w:t>The TDRA Factors</w:t>
      </w:r>
    </w:p>
    <w:p w14:paraId="3B1DDA93" w14:textId="2D4FA7FC" w:rsidR="00010BA6" w:rsidRPr="00010BA6" w:rsidRDefault="00431229" w:rsidP="00010BA6">
      <w:pPr>
        <w:pStyle w:val="BNormal"/>
      </w:pPr>
      <w:r w:rsidRPr="00010BA6">
        <w:t>The TDRA set forth the following six factors for courts to use when analyzing dilution by blurring:</w:t>
      </w:r>
    </w:p>
    <w:p w14:paraId="3CF7954D" w14:textId="17F4C656" w:rsidR="00010BA6" w:rsidRPr="00010BA6" w:rsidRDefault="00431229" w:rsidP="00010BA6">
      <w:pPr>
        <w:pStyle w:val="BQuotelong"/>
      </w:pPr>
      <w:r w:rsidRPr="00010BA6">
        <w:t>(</w:t>
      </w:r>
      <w:proofErr w:type="spellStart"/>
      <w:r w:rsidRPr="00010BA6">
        <w:t>i</w:t>
      </w:r>
      <w:proofErr w:type="spellEnd"/>
      <w:r w:rsidRPr="00010BA6">
        <w:t>)</w:t>
      </w:r>
      <w:r w:rsidRPr="00010BA6">
        <w:tab/>
        <w:t>The degree of similarity between the mark or trade name and the famous mark.</w:t>
      </w:r>
    </w:p>
    <w:p w14:paraId="64472F6C" w14:textId="24699A00" w:rsidR="00010BA6" w:rsidRPr="00010BA6" w:rsidRDefault="00431229" w:rsidP="00010BA6">
      <w:pPr>
        <w:pStyle w:val="BQuotelong"/>
      </w:pPr>
      <w:r w:rsidRPr="00010BA6">
        <w:t>(ii)</w:t>
      </w:r>
      <w:r w:rsidRPr="00010BA6">
        <w:tab/>
        <w:t>The degree of inherent or acquired distinctiveness of the famous mark.</w:t>
      </w:r>
    </w:p>
    <w:p w14:paraId="2151C1F8" w14:textId="0245B3CB" w:rsidR="00010BA6" w:rsidRPr="00010BA6" w:rsidRDefault="00431229" w:rsidP="00010BA6">
      <w:pPr>
        <w:pStyle w:val="BQuotelong"/>
      </w:pPr>
      <w:r w:rsidRPr="00010BA6">
        <w:t>(iii)</w:t>
      </w:r>
      <w:r w:rsidRPr="00010BA6">
        <w:tab/>
        <w:t>The extent to which the owner of the famous mark is engaging in substantially exclusive use of the mark.</w:t>
      </w:r>
    </w:p>
    <w:p w14:paraId="67879B87" w14:textId="470F124A" w:rsidR="00010BA6" w:rsidRPr="00010BA6" w:rsidRDefault="00431229" w:rsidP="00010BA6">
      <w:pPr>
        <w:pStyle w:val="BQuotelong"/>
      </w:pPr>
      <w:r w:rsidRPr="00010BA6">
        <w:t>(iv)</w:t>
      </w:r>
      <w:r w:rsidRPr="00010BA6">
        <w:tab/>
        <w:t>The degree of recognition of the famous mark.</w:t>
      </w:r>
    </w:p>
    <w:p w14:paraId="6D266ED8" w14:textId="283D8CC9" w:rsidR="00010BA6" w:rsidRPr="00010BA6" w:rsidRDefault="00431229" w:rsidP="00010BA6">
      <w:pPr>
        <w:pStyle w:val="BQuotelong"/>
      </w:pPr>
      <w:r w:rsidRPr="00010BA6">
        <w:t>(v)</w:t>
      </w:r>
      <w:r w:rsidRPr="00010BA6">
        <w:tab/>
        <w:t>Whether the user of the mark or trade name intended to create an association with the famous mark.</w:t>
      </w:r>
    </w:p>
    <w:p w14:paraId="3928D7F3" w14:textId="5C4EB4B7" w:rsidR="00010BA6" w:rsidRPr="00010BA6" w:rsidRDefault="00431229" w:rsidP="00010BA6">
      <w:pPr>
        <w:pStyle w:val="BQuotelong"/>
      </w:pPr>
      <w:r w:rsidRPr="00010BA6">
        <w:t>(vi)</w:t>
      </w:r>
      <w:r w:rsidRPr="00010BA6">
        <w:tab/>
        <w:t>Any actual association between the mark or trade name and the famous mark.</w:t>
      </w:r>
      <w:r w:rsidR="00010BA6" w:rsidRPr="00010BA6">
        <w:rPr>
          <w:vertAlign w:val="superscript"/>
        </w:rPr>
        <w:footnoteReference w:id="235"/>
      </w:r>
    </w:p>
    <w:p w14:paraId="59927293" w14:textId="494DCBA8" w:rsidR="00010BA6" w:rsidRPr="00010BA6" w:rsidRDefault="00431229" w:rsidP="00010BA6">
      <w:pPr>
        <w:pStyle w:val="BNormal"/>
      </w:pPr>
      <w:r w:rsidRPr="00010BA6">
        <w:t xml:space="preserve">No state </w:t>
      </w:r>
      <w:proofErr w:type="gramStart"/>
      <w:r w:rsidRPr="00010BA6">
        <w:t>has expressly</w:t>
      </w:r>
      <w:proofErr w:type="gramEnd"/>
      <w:r w:rsidRPr="00010BA6">
        <w:t xml:space="preserve"> adopted these factors, and the 2007 version of the Model Bill (adopted by Alabama, California, Mississippi, Oregon, and Texas) does not include them</w:t>
      </w:r>
      <w:r w:rsidR="00010BA6" w:rsidRPr="00010BA6">
        <w:t>. H</w:t>
      </w:r>
      <w:r w:rsidRPr="00010BA6">
        <w:t>owever, the drafters of the revised Model Bill provision believed that courts would use them anyway because of state statutory provisions directing courts to use federal precedent as persuasive authority when interpreting similar state trademark laws.</w:t>
      </w:r>
      <w:r w:rsidR="00010BA6" w:rsidRPr="00010BA6">
        <w:rPr>
          <w:vertAlign w:val="superscript"/>
        </w:rPr>
        <w:footnoteReference w:id="236"/>
      </w:r>
      <w:r w:rsidRPr="00010BA6">
        <w:t xml:space="preserve"> It also is clear that some of the TDRA factors are quite similar to factors previously used by courts</w:t>
      </w:r>
      <w:r w:rsidR="00010BA6" w:rsidRPr="00010BA6">
        <w:t>. F</w:t>
      </w:r>
      <w:r w:rsidRPr="00010BA6">
        <w:t>or example, factor (v) is essentially a form of predatory intent</w:t>
      </w:r>
      <w:r w:rsidR="00010BA6" w:rsidRPr="00010BA6">
        <w:t>. F</w:t>
      </w:r>
      <w:r w:rsidRPr="00010BA6">
        <w:t>actor (</w:t>
      </w:r>
      <w:proofErr w:type="spellStart"/>
      <w:r w:rsidRPr="00010BA6">
        <w:t>i</w:t>
      </w:r>
      <w:proofErr w:type="spellEnd"/>
      <w:r w:rsidRPr="00010BA6">
        <w:t>), similarity, has always been relevant, as has factor (ii), the degree of distinctiveness possessed by the mark</w:t>
      </w:r>
      <w:r w:rsidR="00010BA6" w:rsidRPr="00010BA6">
        <w:t>. F</w:t>
      </w:r>
      <w:r w:rsidRPr="00010BA6">
        <w:t xml:space="preserve">actor (iv) goes to the </w:t>
      </w:r>
      <w:proofErr w:type="gramStart"/>
      <w:r w:rsidRPr="00010BA6">
        <w:t>renown</w:t>
      </w:r>
      <w:proofErr w:type="gramEnd"/>
      <w:r w:rsidRPr="00010BA6">
        <w:t xml:space="preserve"> of the mark</w:t>
      </w:r>
      <w:r w:rsidR="00010BA6" w:rsidRPr="00010BA6">
        <w:t>. F</w:t>
      </w:r>
      <w:r w:rsidRPr="00010BA6">
        <w:t xml:space="preserve">actor (vi), actual association, is an extension of the “actual confusion” factor in </w:t>
      </w:r>
      <w:r w:rsidR="00010BA6" w:rsidRPr="00010BA6">
        <w:rPr>
          <w:i/>
        </w:rPr>
        <w:t>Nabisco</w:t>
      </w:r>
      <w:r w:rsidRPr="00010BA6">
        <w:t>, albeit one more relevant to the TDRA and 2007 Model Bill definitions of dilution (which link dilution to association)</w:t>
      </w:r>
      <w:r w:rsidR="00010BA6" w:rsidRPr="00010BA6">
        <w:t>. P</w:t>
      </w:r>
      <w:r w:rsidRPr="00010BA6">
        <w:t>erhaps the most interesting factor is (iii), because it relates directly to the gravamen of dilution by blurring</w:t>
      </w:r>
      <w:r w:rsidR="00010BA6" w:rsidRPr="00010BA6">
        <w:t>: u</w:t>
      </w:r>
      <w:r w:rsidRPr="00010BA6">
        <w:t>niqueness</w:t>
      </w:r>
      <w:r w:rsidR="00010BA6" w:rsidRPr="00010BA6">
        <w:t>. T</w:t>
      </w:r>
      <w:r w:rsidRPr="00010BA6">
        <w:t>his would also be relevant to an analysis under state law, particularly those laws worded like the 1964 Model Bill.</w:t>
      </w:r>
      <w:r w:rsidR="00010BA6" w:rsidRPr="00010BA6">
        <w:rPr>
          <w:vertAlign w:val="superscript"/>
        </w:rPr>
        <w:footnoteReference w:id="237"/>
      </w:r>
    </w:p>
    <w:p w14:paraId="250B12A9" w14:textId="4B92A7C2" w:rsidR="00010BA6" w:rsidRPr="00010BA6" w:rsidRDefault="00736985" w:rsidP="00010BA6">
      <w:pPr>
        <w:pStyle w:val="BHead4"/>
      </w:pPr>
      <w:r>
        <w:t>3.IV.A.2.</w:t>
      </w:r>
      <w:r w:rsidR="00010BA6" w:rsidRPr="00736985">
        <w:rPr>
          <w:rStyle w:val="BBNAidChar"/>
          <w:rFonts w:eastAsiaTheme="majorEastAsia"/>
        </w:rPr>
        <w:t>b</w:t>
      </w:r>
      <w:r w:rsidR="00010BA6" w:rsidRPr="00010BA6">
        <w:t>.</w:t>
      </w:r>
      <w:r>
        <w:t> </w:t>
      </w:r>
      <w:r w:rsidR="00010BA6" w:rsidRPr="00010BA6">
        <w:tab/>
        <w:t>Judicial Use of the Sweet-</w:t>
      </w:r>
      <w:r w:rsidR="00431229" w:rsidRPr="00010BA6">
        <w:t>Mead Data</w:t>
      </w:r>
      <w:r w:rsidR="00010BA6" w:rsidRPr="00010BA6">
        <w:t xml:space="preserve"> Multifactor Test</w:t>
      </w:r>
    </w:p>
    <w:p w14:paraId="3D64CD5D" w14:textId="1CF9067D" w:rsidR="00010BA6" w:rsidRPr="00010BA6" w:rsidRDefault="00431229" w:rsidP="00010BA6">
      <w:pPr>
        <w:pStyle w:val="BNormal"/>
      </w:pPr>
      <w:r w:rsidRPr="00010BA6">
        <w:t xml:space="preserve">Despite criticism of the test, the “Sweet factors” promulgated in the </w:t>
      </w:r>
      <w:r w:rsidR="00010BA6" w:rsidRPr="00010BA6">
        <w:rPr>
          <w:i/>
        </w:rPr>
        <w:t>Mead Data</w:t>
      </w:r>
      <w:r w:rsidRPr="00010BA6">
        <w:t xml:space="preserve"> case</w:t>
      </w:r>
      <w:r w:rsidR="00010BA6" w:rsidRPr="00010BA6">
        <w:rPr>
          <w:vertAlign w:val="superscript"/>
        </w:rPr>
        <w:footnoteReference w:id="238"/>
      </w:r>
      <w:r w:rsidRPr="00010BA6">
        <w:t xml:space="preserve"> have been applied by a number of courts.</w:t>
      </w:r>
      <w:r w:rsidR="00010BA6" w:rsidRPr="00010BA6">
        <w:rPr>
          <w:vertAlign w:val="superscript"/>
        </w:rPr>
        <w:footnoteReference w:id="239"/>
      </w:r>
      <w:r w:rsidRPr="00010BA6">
        <w:t xml:space="preserve"> As with other multifactor tests, these factors should be analyzed separately </w:t>
      </w:r>
      <w:proofErr w:type="gramStart"/>
      <w:r w:rsidR="00010BA6" w:rsidRPr="00010BA6">
        <w:rPr>
          <w:i/>
        </w:rPr>
        <w:t>and</w:t>
      </w:r>
      <w:r w:rsidRPr="00010BA6">
        <w:t xml:space="preserve"> in the aggregate</w:t>
      </w:r>
      <w:proofErr w:type="gramEnd"/>
      <w:r w:rsidRPr="00010BA6">
        <w:t xml:space="preserve"> to determine whether a violation is to be found.</w:t>
      </w:r>
    </w:p>
    <w:p w14:paraId="7F4250A8" w14:textId="543AA8C6" w:rsidR="00010BA6" w:rsidRPr="00010BA6" w:rsidRDefault="00736985" w:rsidP="00010BA6">
      <w:pPr>
        <w:pStyle w:val="BHead5"/>
      </w:pPr>
      <w:r>
        <w:t>3.IV.A.2.b.</w:t>
      </w:r>
      <w:r w:rsidR="00010BA6" w:rsidRPr="00736985">
        <w:rPr>
          <w:rStyle w:val="BBNAidChar"/>
        </w:rPr>
        <w:t>i</w:t>
      </w:r>
      <w:r w:rsidR="00010BA6" w:rsidRPr="00010BA6">
        <w:t>.</w:t>
      </w:r>
      <w:r>
        <w:t> </w:t>
      </w:r>
      <w:r w:rsidR="00010BA6" w:rsidRPr="00010BA6">
        <w:tab/>
        <w:t xml:space="preserve">Renown of </w:t>
      </w:r>
      <w:proofErr w:type="gramStart"/>
      <w:r w:rsidR="00010BA6" w:rsidRPr="00010BA6">
        <w:t>the Senior</w:t>
      </w:r>
      <w:proofErr w:type="gramEnd"/>
      <w:r w:rsidR="00010BA6" w:rsidRPr="00010BA6">
        <w:t xml:space="preserve"> Mark</w:t>
      </w:r>
    </w:p>
    <w:p w14:paraId="45A3106B" w14:textId="49601341" w:rsidR="00010BA6" w:rsidRPr="00010BA6" w:rsidRDefault="00431229" w:rsidP="00010BA6">
      <w:pPr>
        <w:pStyle w:val="BNormal"/>
      </w:pPr>
      <w:r w:rsidRPr="00010BA6">
        <w:t xml:space="preserve">Whether viewed as a threshold issue of eligibility or a factor in the analysis of dilution, or both, the requirement that the senior mark must have sufficient distinction, or “renown,” causes many </w:t>
      </w:r>
      <w:proofErr w:type="gramStart"/>
      <w:r w:rsidRPr="00010BA6">
        <w:t>dilution</w:t>
      </w:r>
      <w:proofErr w:type="gramEnd"/>
      <w:r w:rsidRPr="00010BA6">
        <w:t xml:space="preserve"> claims to fail.</w:t>
      </w:r>
      <w:r w:rsidR="00010BA6" w:rsidRPr="00010BA6">
        <w:rPr>
          <w:vertAlign w:val="superscript"/>
        </w:rPr>
        <w:footnoteReference w:id="240"/>
      </w:r>
      <w:r w:rsidRPr="00010BA6">
        <w:t xml:space="preserve"> In a large number of dilution cases, this is the most critical factor.</w:t>
      </w:r>
      <w:r w:rsidR="00010BA6" w:rsidRPr="00010BA6">
        <w:rPr>
          <w:vertAlign w:val="superscript"/>
        </w:rPr>
        <w:footnoteReference w:id="241"/>
      </w:r>
    </w:p>
    <w:p w14:paraId="32D437C5" w14:textId="696991F6" w:rsidR="00010BA6" w:rsidRPr="00010BA6" w:rsidRDefault="00736985" w:rsidP="00010BA6">
      <w:pPr>
        <w:pStyle w:val="BHead5"/>
      </w:pPr>
      <w:r>
        <w:t>3.IV.A.2.b.</w:t>
      </w:r>
      <w:r w:rsidR="00010BA6" w:rsidRPr="00736985">
        <w:rPr>
          <w:rStyle w:val="BBNAidChar"/>
        </w:rPr>
        <w:t>ii</w:t>
      </w:r>
      <w:r w:rsidR="00010BA6" w:rsidRPr="00010BA6">
        <w:t>.</w:t>
      </w:r>
      <w:r>
        <w:t> </w:t>
      </w:r>
      <w:r w:rsidR="00010BA6" w:rsidRPr="00010BA6">
        <w:tab/>
        <w:t>Similarity of the Marks</w:t>
      </w:r>
    </w:p>
    <w:p w14:paraId="702CE440" w14:textId="75463687" w:rsidR="00010BA6" w:rsidRPr="00010BA6" w:rsidRDefault="00431229" w:rsidP="00010BA6">
      <w:pPr>
        <w:pStyle w:val="BNormal"/>
      </w:pPr>
      <w:r w:rsidRPr="00010BA6">
        <w:t>If a mark is sufficiently distinctive, then similarity becomes a crucial element.</w:t>
      </w:r>
      <w:r w:rsidR="00010BA6" w:rsidRPr="00010BA6">
        <w:rPr>
          <w:vertAlign w:val="superscript"/>
        </w:rPr>
        <w:footnoteReference w:id="242"/>
      </w:r>
      <w:r w:rsidRPr="00010BA6">
        <w:t xml:space="preserve"> A number of courts have cited a lack of similarity as a critical failing.</w:t>
      </w:r>
      <w:r w:rsidR="00010BA6" w:rsidRPr="00010BA6">
        <w:rPr>
          <w:vertAlign w:val="superscript"/>
        </w:rPr>
        <w:footnoteReference w:id="243"/>
      </w:r>
    </w:p>
    <w:p w14:paraId="5F1A98E1" w14:textId="12118900" w:rsidR="00010BA6" w:rsidRPr="00010BA6" w:rsidRDefault="00736985" w:rsidP="00010BA6">
      <w:pPr>
        <w:pStyle w:val="BHead5"/>
      </w:pPr>
      <w:r>
        <w:t>3.IV.A.2.b.</w:t>
      </w:r>
      <w:r w:rsidR="00010BA6" w:rsidRPr="00736985">
        <w:rPr>
          <w:rStyle w:val="BBNAidChar"/>
        </w:rPr>
        <w:t>iii</w:t>
      </w:r>
      <w:r w:rsidR="00010BA6" w:rsidRPr="00010BA6">
        <w:t>.</w:t>
      </w:r>
      <w:r>
        <w:t> </w:t>
      </w:r>
      <w:r w:rsidR="00010BA6" w:rsidRPr="00010BA6">
        <w:tab/>
        <w:t>Predatory Intent</w:t>
      </w:r>
    </w:p>
    <w:p w14:paraId="1B341E5D" w14:textId="74484F57" w:rsidR="00010BA6" w:rsidRPr="00010BA6" w:rsidRDefault="00431229" w:rsidP="00010BA6">
      <w:pPr>
        <w:pStyle w:val="BNormal"/>
      </w:pPr>
      <w:r w:rsidRPr="00010BA6">
        <w:t>As previously discussed, predatory intent is the junior user’s desire to trade on the well-known mark’s goodwill or reputation to sell its own goods or services</w:t>
      </w:r>
      <w:r w:rsidR="00010BA6" w:rsidRPr="00010BA6">
        <w:t>. I</w:t>
      </w:r>
      <w:r w:rsidRPr="00010BA6">
        <w:t>t has been likened to the factor of bad faith in a confusion context.</w:t>
      </w:r>
      <w:r w:rsidR="00010BA6" w:rsidRPr="00010BA6">
        <w:rPr>
          <w:vertAlign w:val="superscript"/>
        </w:rPr>
        <w:footnoteReference w:id="244"/>
      </w:r>
      <w:r w:rsidRPr="00010BA6">
        <w:t xml:space="preserve"> One example of predatory intent is the adoption of a mark knowing of the first user and knowing that the first user is widely known, then continuing to use the mark over the plaintiff’s objections.</w:t>
      </w:r>
      <w:r w:rsidR="00010BA6" w:rsidRPr="00010BA6">
        <w:rPr>
          <w:vertAlign w:val="superscript"/>
        </w:rPr>
        <w:footnoteReference w:id="245"/>
      </w:r>
    </w:p>
    <w:p w14:paraId="1FAE8506" w14:textId="08DD3813" w:rsidR="00010BA6" w:rsidRPr="00010BA6" w:rsidRDefault="00431229" w:rsidP="00010BA6">
      <w:pPr>
        <w:pStyle w:val="BNormal"/>
      </w:pPr>
      <w:r w:rsidRPr="00010BA6">
        <w:t xml:space="preserve">In </w:t>
      </w:r>
      <w:r w:rsidR="00010BA6" w:rsidRPr="00010BA6">
        <w:rPr>
          <w:i/>
        </w:rPr>
        <w:t>Nabisco, Inc</w:t>
      </w:r>
      <w:r w:rsidR="00010BA6" w:rsidRPr="00010BA6">
        <w:t xml:space="preserve">. </w:t>
      </w:r>
      <w:r w:rsidR="00010BA6" w:rsidRPr="00010BA6">
        <w:rPr>
          <w:i/>
        </w:rPr>
        <w:t>v</w:t>
      </w:r>
      <w:r w:rsidR="00010BA6" w:rsidRPr="00010BA6">
        <w:t xml:space="preserve">. </w:t>
      </w:r>
      <w:r w:rsidR="00010BA6" w:rsidRPr="00010BA6">
        <w:rPr>
          <w:i/>
        </w:rPr>
        <w:t>PF Brands, Inc</w:t>
      </w:r>
      <w:r w:rsidRPr="00010BA6">
        <w:t>.,</w:t>
      </w:r>
      <w:r w:rsidR="00010BA6" w:rsidRPr="00010BA6">
        <w:rPr>
          <w:vertAlign w:val="superscript"/>
        </w:rPr>
        <w:footnoteReference w:id="246"/>
      </w:r>
      <w:r w:rsidRPr="00010BA6">
        <w:t xml:space="preserve"> the district court engaged in a lengthy and interesting discussion of predatory intent</w:t>
      </w:r>
      <w:r w:rsidR="00010BA6" w:rsidRPr="00010BA6">
        <w:t>. I</w:t>
      </w:r>
      <w:r w:rsidRPr="00010BA6">
        <w:t>t found predatory intent in four different actions by the junior user</w:t>
      </w:r>
      <w:r w:rsidR="00010BA6" w:rsidRPr="00010BA6">
        <w:t>. F</w:t>
      </w:r>
      <w:r w:rsidRPr="00010BA6">
        <w:t>irst, the court stated that the junior user could easily have used a different shape and/or color for its product.</w:t>
      </w:r>
      <w:r w:rsidR="00010BA6" w:rsidRPr="00010BA6">
        <w:rPr>
          <w:vertAlign w:val="superscript"/>
        </w:rPr>
        <w:footnoteReference w:id="247"/>
      </w:r>
      <w:r w:rsidRPr="00010BA6">
        <w:t xml:space="preserve"> Second, the court inferred that the plaintiff (the junior user) waited to file a declaratory judgment action and did not tell the defendant of its plans to introduce a similar cracker, in an attempt to hinder the defendant’s ability to protect its rights.</w:t>
      </w:r>
      <w:r w:rsidR="00010BA6" w:rsidRPr="00010BA6">
        <w:rPr>
          <w:vertAlign w:val="superscript"/>
        </w:rPr>
        <w:footnoteReference w:id="248"/>
      </w:r>
      <w:r w:rsidRPr="00010BA6">
        <w:t xml:space="preserve"> Third, the court cited the plaintiff’s invocation of attorney-client privilege regarding advice received from counsel.</w:t>
      </w:r>
      <w:r w:rsidR="00010BA6" w:rsidRPr="00010BA6">
        <w:rPr>
          <w:vertAlign w:val="superscript"/>
        </w:rPr>
        <w:footnoteReference w:id="249"/>
      </w:r>
      <w:r w:rsidRPr="00010BA6">
        <w:t xml:space="preserve"> Finally, it cited the failure to comply rapidly with an expedited discovery request as further evidence of predatory intent.</w:t>
      </w:r>
      <w:r w:rsidR="00010BA6" w:rsidRPr="00010BA6">
        <w:rPr>
          <w:vertAlign w:val="superscript"/>
        </w:rPr>
        <w:footnoteReference w:id="250"/>
      </w:r>
    </w:p>
    <w:p w14:paraId="6C3D0647" w14:textId="4F66E557" w:rsidR="00010BA6" w:rsidRPr="00010BA6" w:rsidRDefault="00431229" w:rsidP="00010BA6">
      <w:pPr>
        <w:pStyle w:val="BNormal"/>
      </w:pPr>
      <w:r w:rsidRPr="00010BA6">
        <w:t>On appeal, the Second Circuit rejected each of these findings of predatory intent,</w:t>
      </w:r>
      <w:r w:rsidR="00010BA6" w:rsidRPr="00010BA6">
        <w:rPr>
          <w:vertAlign w:val="superscript"/>
        </w:rPr>
        <w:footnoteReference w:id="251"/>
      </w:r>
      <w:r w:rsidRPr="00010BA6">
        <w:t xml:space="preserve"> finding that none of them demonstrated that Nabisco adopted the fish shape for its crackers with intent to trade on the mark’s reputation</w:t>
      </w:r>
      <w:r w:rsidR="00010BA6" w:rsidRPr="00010BA6">
        <w:t>. T</w:t>
      </w:r>
      <w:r w:rsidRPr="00010BA6">
        <w:t xml:space="preserve">he court pointed out that in </w:t>
      </w:r>
      <w:r w:rsidR="00010BA6" w:rsidRPr="00010BA6">
        <w:rPr>
          <w:i/>
        </w:rPr>
        <w:t>all</w:t>
      </w:r>
      <w:r w:rsidRPr="00010BA6">
        <w:t xml:space="preserve"> trademark cases, the junior user could adopt another mark</w:t>
      </w:r>
      <w:r w:rsidR="00010BA6" w:rsidRPr="00010BA6">
        <w:t>; t</w:t>
      </w:r>
      <w:r w:rsidRPr="00010BA6">
        <w:t>hus, the fact that others were available was not, by itself, predatory intent</w:t>
      </w:r>
      <w:r w:rsidR="00010BA6" w:rsidRPr="00010BA6">
        <w:t>. S</w:t>
      </w:r>
      <w:r w:rsidRPr="00010BA6">
        <w:t>econd, the appeals court found that failing to inform a competitor of one’s plans is not predatory</w:t>
      </w:r>
      <w:r w:rsidR="00010BA6" w:rsidRPr="00010BA6">
        <w:t>. A</w:t>
      </w:r>
      <w:r w:rsidRPr="00010BA6">
        <w:t xml:space="preserve">s to the discovery issue, the court noted that it arose </w:t>
      </w:r>
      <w:r w:rsidR="00010BA6" w:rsidRPr="00010BA6">
        <w:rPr>
          <w:i/>
        </w:rPr>
        <w:t>after</w:t>
      </w:r>
      <w:r w:rsidRPr="00010BA6">
        <w:t xml:space="preserve"> adoption of the mark and could not reasonably have affected the decision to adopt the mark.</w:t>
      </w:r>
      <w:r w:rsidR="00010BA6" w:rsidRPr="00010BA6">
        <w:rPr>
          <w:vertAlign w:val="superscript"/>
        </w:rPr>
        <w:footnoteReference w:id="252"/>
      </w:r>
      <w:r w:rsidRPr="00010BA6">
        <w:t xml:space="preserve"> Finally, the court stated that it was “particularly troubled” by the inference of bad faith from invocation of the attorney-client privilege.</w:t>
      </w:r>
      <w:r w:rsidR="00010BA6" w:rsidRPr="00010BA6">
        <w:rPr>
          <w:vertAlign w:val="superscript"/>
        </w:rPr>
        <w:footnoteReference w:id="253"/>
      </w:r>
      <w:r w:rsidRPr="00010BA6">
        <w:t xml:space="preserve"> It asserted that such an inference would discourage clients from voluntarily seeking advice of counsel.</w:t>
      </w:r>
      <w:r w:rsidR="00010BA6" w:rsidRPr="00010BA6">
        <w:rPr>
          <w:vertAlign w:val="superscript"/>
        </w:rPr>
        <w:footnoteReference w:id="254"/>
      </w:r>
      <w:r w:rsidRPr="00010BA6">
        <w:t xml:space="preserve"> Thus, it concluded that there was no basis for the district court’s finding of predatory intent.</w:t>
      </w:r>
      <w:r w:rsidR="00010BA6" w:rsidRPr="00010BA6">
        <w:rPr>
          <w:vertAlign w:val="superscript"/>
        </w:rPr>
        <w:footnoteReference w:id="255"/>
      </w:r>
    </w:p>
    <w:p w14:paraId="76A98885" w14:textId="137E7F0F" w:rsidR="00010BA6" w:rsidRPr="00010BA6" w:rsidRDefault="00431229" w:rsidP="00010BA6">
      <w:pPr>
        <w:pStyle w:val="BNormal"/>
      </w:pPr>
      <w:r w:rsidRPr="00010BA6">
        <w:t>Although not always decisive, a finding of predatory intent is a strong factor favoring dilution.</w:t>
      </w:r>
      <w:r w:rsidR="00010BA6" w:rsidRPr="00010BA6">
        <w:rPr>
          <w:vertAlign w:val="superscript"/>
        </w:rPr>
        <w:footnoteReference w:id="256"/>
      </w:r>
      <w:r w:rsidRPr="00010BA6">
        <w:t xml:space="preserve"> Several courts denying relief have cited lack of predatory intent as at least a factor.</w:t>
      </w:r>
      <w:r w:rsidR="00010BA6" w:rsidRPr="00010BA6">
        <w:rPr>
          <w:vertAlign w:val="superscript"/>
        </w:rPr>
        <w:footnoteReference w:id="257"/>
      </w:r>
      <w:r w:rsidRPr="00010BA6">
        <w:t xml:space="preserve"> Cases interpreting Pennsylvania’s original dilution law called it a necessary element, not simply a relevant factor.</w:t>
      </w:r>
      <w:r w:rsidR="00010BA6" w:rsidRPr="00010BA6">
        <w:rPr>
          <w:vertAlign w:val="superscript"/>
        </w:rPr>
        <w:footnoteReference w:id="258"/>
      </w:r>
      <w:r w:rsidRPr="00010BA6">
        <w:t xml:space="preserve"> The Second Circuit has described this factor as an equitable one, relevant to the court’s exercise of equitable discretion in deciding whether to issue an injunction.</w:t>
      </w:r>
      <w:r w:rsidR="00010BA6" w:rsidRPr="00010BA6">
        <w:rPr>
          <w:vertAlign w:val="superscript"/>
        </w:rPr>
        <w:footnoteReference w:id="259"/>
      </w:r>
    </w:p>
    <w:p w14:paraId="68D88B9F" w14:textId="45C1776D" w:rsidR="00010BA6" w:rsidRPr="00010BA6" w:rsidRDefault="00736985" w:rsidP="00010BA6">
      <w:pPr>
        <w:pStyle w:val="BHead5"/>
      </w:pPr>
      <w:r>
        <w:t>3.IV.A.2.b.</w:t>
      </w:r>
      <w:r w:rsidR="00010BA6" w:rsidRPr="00736985">
        <w:rPr>
          <w:rStyle w:val="BBNAidChar"/>
        </w:rPr>
        <w:t>iv</w:t>
      </w:r>
      <w:r w:rsidR="00010BA6" w:rsidRPr="00010BA6">
        <w:t>.</w:t>
      </w:r>
      <w:r>
        <w:t> </w:t>
      </w:r>
      <w:r w:rsidR="00010BA6" w:rsidRPr="00010BA6">
        <w:tab/>
        <w:t>Junior User’s Renown</w:t>
      </w:r>
    </w:p>
    <w:p w14:paraId="66EA8563" w14:textId="016FF5F6" w:rsidR="00010BA6" w:rsidRPr="00010BA6" w:rsidRDefault="00431229" w:rsidP="00010BA6">
      <w:pPr>
        <w:pStyle w:val="BNormal"/>
      </w:pPr>
      <w:r w:rsidRPr="00010BA6">
        <w:t xml:space="preserve">One of the more extensive discussions of the junior user’s renown as a factor is contained in </w:t>
      </w:r>
      <w:r w:rsidR="00010BA6" w:rsidRPr="00010BA6">
        <w:rPr>
          <w:i/>
        </w:rPr>
        <w:t>Landscape Forms, Inc</w:t>
      </w:r>
      <w:r w:rsidR="00010BA6" w:rsidRPr="00010BA6">
        <w:t xml:space="preserve">. </w:t>
      </w:r>
      <w:r w:rsidR="00010BA6" w:rsidRPr="00010BA6">
        <w:rPr>
          <w:i/>
        </w:rPr>
        <w:t>v</w:t>
      </w:r>
      <w:r w:rsidR="00010BA6" w:rsidRPr="00010BA6">
        <w:t xml:space="preserve">. </w:t>
      </w:r>
      <w:r w:rsidR="00010BA6" w:rsidRPr="00010BA6">
        <w:rPr>
          <w:i/>
        </w:rPr>
        <w:t>Columbia Cascade Co</w:t>
      </w:r>
      <w:r w:rsidRPr="00010BA6">
        <w:t>.</w:t>
      </w:r>
      <w:r w:rsidR="00010BA6" w:rsidRPr="00010BA6">
        <w:rPr>
          <w:vertAlign w:val="superscript"/>
        </w:rPr>
        <w:footnoteReference w:id="260"/>
      </w:r>
      <w:r w:rsidRPr="00010BA6">
        <w:t xml:space="preserve"> There, the court noted the relatively small amount of sales by the defendant (the junior user) compared with the plaintiff and attributed this to a relative lack of renown.</w:t>
      </w:r>
      <w:r w:rsidR="00010BA6" w:rsidRPr="00010BA6">
        <w:rPr>
          <w:vertAlign w:val="superscript"/>
        </w:rPr>
        <w:footnoteReference w:id="261"/>
      </w:r>
      <w:r w:rsidRPr="00010BA6">
        <w:t xml:space="preserve"> This contributed to the court’s finding of no dilution under New York law.</w:t>
      </w:r>
      <w:r w:rsidR="00010BA6" w:rsidRPr="00010BA6">
        <w:rPr>
          <w:vertAlign w:val="superscript"/>
        </w:rPr>
        <w:footnoteReference w:id="262"/>
      </w:r>
      <w:r w:rsidRPr="00010BA6">
        <w:t xml:space="preserve"> But if the senior user acts against the alleged dilution in a timely fashion (i.e., before the junior use spreads very far), then this factor usually ought to be relatively unimportant.</w:t>
      </w:r>
      <w:r w:rsidR="00010BA6" w:rsidRPr="00010BA6">
        <w:rPr>
          <w:vertAlign w:val="superscript"/>
        </w:rPr>
        <w:footnoteReference w:id="263"/>
      </w:r>
    </w:p>
    <w:p w14:paraId="518921EE" w14:textId="2A0F73CE" w:rsidR="00010BA6" w:rsidRPr="00010BA6" w:rsidRDefault="00736985" w:rsidP="00010BA6">
      <w:pPr>
        <w:pStyle w:val="BHead5"/>
      </w:pPr>
      <w:r>
        <w:t>3.IV.A.2.b.</w:t>
      </w:r>
      <w:r w:rsidR="00010BA6" w:rsidRPr="00736985">
        <w:rPr>
          <w:rStyle w:val="BBNAidChar"/>
        </w:rPr>
        <w:t>v</w:t>
      </w:r>
      <w:r w:rsidR="00010BA6" w:rsidRPr="00010BA6">
        <w:t>.</w:t>
      </w:r>
      <w:r>
        <w:t> </w:t>
      </w:r>
      <w:r w:rsidR="00010BA6" w:rsidRPr="00010BA6">
        <w:tab/>
        <w:t>Customer Sophistication</w:t>
      </w:r>
    </w:p>
    <w:p w14:paraId="496662B4" w14:textId="4409EBEF" w:rsidR="00010BA6" w:rsidRPr="00010BA6" w:rsidRDefault="00431229" w:rsidP="00010BA6">
      <w:pPr>
        <w:pStyle w:val="BNormal"/>
      </w:pPr>
      <w:r w:rsidRPr="00010BA6">
        <w:t xml:space="preserve">Following the Second Circuit’s opinion in </w:t>
      </w:r>
      <w:r w:rsidR="00010BA6" w:rsidRPr="00010BA6">
        <w:rPr>
          <w:i/>
        </w:rPr>
        <w:t>New York Stock Exchange, Inc</w:t>
      </w:r>
      <w:r w:rsidR="00010BA6" w:rsidRPr="00010BA6">
        <w:t xml:space="preserve">. </w:t>
      </w:r>
      <w:r w:rsidR="00010BA6" w:rsidRPr="00010BA6">
        <w:rPr>
          <w:i/>
        </w:rPr>
        <w:t>v</w:t>
      </w:r>
      <w:r w:rsidR="00010BA6" w:rsidRPr="00010BA6">
        <w:t xml:space="preserve">. </w:t>
      </w:r>
      <w:r w:rsidR="00010BA6" w:rsidRPr="00010BA6">
        <w:rPr>
          <w:i/>
        </w:rPr>
        <w:t>New York, New York Hotel, LLC</w:t>
      </w:r>
      <w:r w:rsidRPr="00010BA6">
        <w:t>.,</w:t>
      </w:r>
      <w:r w:rsidR="00010BA6" w:rsidRPr="00010BA6">
        <w:rPr>
          <w:vertAlign w:val="superscript"/>
        </w:rPr>
        <w:footnoteReference w:id="264"/>
      </w:r>
      <w:r w:rsidRPr="00010BA6">
        <w:t xml:space="preserve"> a district court applied Judge Sweet’s six-factor test from </w:t>
      </w:r>
      <w:r w:rsidR="00010BA6" w:rsidRPr="00010BA6">
        <w:rPr>
          <w:i/>
        </w:rPr>
        <w:t>Mead Data Central</w:t>
      </w:r>
      <w:r w:rsidRPr="00010BA6">
        <w:t xml:space="preserve"> to analyze a dilution claim under New York law.</w:t>
      </w:r>
      <w:r w:rsidR="00010BA6" w:rsidRPr="00010BA6">
        <w:rPr>
          <w:vertAlign w:val="superscript"/>
        </w:rPr>
        <w:footnoteReference w:id="265"/>
      </w:r>
      <w:r w:rsidRPr="00010BA6">
        <w:t xml:space="preserve"> The court found defendant’s Players 05 mark to be similar to plaintiff’s “05” mark (both used on clothing), found predatory intent on the part of the defendant, and stated that a relative lack of consumer sophistication counted in favor of a finding of dilution.</w:t>
      </w:r>
      <w:r w:rsidR="00010BA6" w:rsidRPr="00010BA6">
        <w:rPr>
          <w:vertAlign w:val="superscript"/>
        </w:rPr>
        <w:footnoteReference w:id="266"/>
      </w:r>
      <w:r w:rsidRPr="00010BA6">
        <w:t xml:space="preserve"> In another case, the fact that customers would be sophisticated weighed </w:t>
      </w:r>
      <w:r w:rsidR="00010BA6" w:rsidRPr="00010BA6">
        <w:rPr>
          <w:i/>
        </w:rPr>
        <w:t>against</w:t>
      </w:r>
      <w:r w:rsidRPr="00010BA6">
        <w:t xml:space="preserve"> a finding of dilution.</w:t>
      </w:r>
      <w:r w:rsidR="00010BA6" w:rsidRPr="00010BA6">
        <w:rPr>
          <w:vertAlign w:val="superscript"/>
        </w:rPr>
        <w:footnoteReference w:id="267"/>
      </w:r>
    </w:p>
    <w:p w14:paraId="362F3288" w14:textId="2DDA6C32" w:rsidR="00010BA6" w:rsidRPr="00010BA6" w:rsidRDefault="00736985" w:rsidP="00010BA6">
      <w:pPr>
        <w:pStyle w:val="BHead4"/>
      </w:pPr>
      <w:r>
        <w:t>3.IV.A.2.</w:t>
      </w:r>
      <w:r w:rsidR="00010BA6" w:rsidRPr="00736985">
        <w:rPr>
          <w:rStyle w:val="BBNAidChar"/>
          <w:rFonts w:eastAsiaTheme="majorEastAsia"/>
        </w:rPr>
        <w:t>c</w:t>
      </w:r>
      <w:r w:rsidR="00010BA6" w:rsidRPr="00010BA6">
        <w:t>.</w:t>
      </w:r>
      <w:r>
        <w:t> </w:t>
      </w:r>
      <w:r w:rsidR="00010BA6" w:rsidRPr="00010BA6">
        <w:tab/>
        <w:t xml:space="preserve">Judicial Use of the </w:t>
      </w:r>
      <w:r w:rsidR="00431229" w:rsidRPr="00010BA6">
        <w:t>Nabisco</w:t>
      </w:r>
      <w:r w:rsidR="00010BA6" w:rsidRPr="00010BA6">
        <w:t xml:space="preserve"> Factors</w:t>
      </w:r>
    </w:p>
    <w:p w14:paraId="13C68BE0" w14:textId="5F460183" w:rsidR="00010BA6" w:rsidRPr="00010BA6" w:rsidRDefault="00431229" w:rsidP="00010BA6">
      <w:pPr>
        <w:pStyle w:val="BNormal"/>
      </w:pPr>
      <w:r w:rsidRPr="00010BA6">
        <w:t xml:space="preserve">The </w:t>
      </w:r>
      <w:r w:rsidR="00010BA6" w:rsidRPr="00010BA6">
        <w:rPr>
          <w:i/>
        </w:rPr>
        <w:t>Nabisco</w:t>
      </w:r>
      <w:r w:rsidRPr="00010BA6">
        <w:t xml:space="preserve"> court performed a thorough analysis of each factor as it applied its test to the facts of that case</w:t>
      </w:r>
      <w:r w:rsidR="00010BA6" w:rsidRPr="00010BA6">
        <w:t>. H</w:t>
      </w:r>
      <w:r w:rsidRPr="00010BA6">
        <w:t>owever, not all courts have used the factors in the same way</w:t>
      </w:r>
      <w:r w:rsidR="00010BA6" w:rsidRPr="00010BA6">
        <w:t>. C</w:t>
      </w:r>
      <w:r w:rsidRPr="00010BA6">
        <w:t xml:space="preserve">ourts outside of the Second Circuit stated that they needed only to use those factors from the </w:t>
      </w:r>
      <w:r w:rsidR="00010BA6" w:rsidRPr="00010BA6">
        <w:rPr>
          <w:i/>
        </w:rPr>
        <w:t>Nabisco</w:t>
      </w:r>
      <w:r w:rsidRPr="00010BA6">
        <w:t xml:space="preserve"> test that they deemed most relevant to the case.</w:t>
      </w:r>
      <w:r w:rsidR="00010BA6" w:rsidRPr="00010BA6">
        <w:rPr>
          <w:vertAlign w:val="superscript"/>
        </w:rPr>
        <w:footnoteReference w:id="268"/>
      </w:r>
      <w:r w:rsidRPr="00010BA6">
        <w:t xml:space="preserve"> In some instances, this reduced the analysis to one of distinctiveness and similarity.</w:t>
      </w:r>
      <w:r w:rsidR="00010BA6" w:rsidRPr="00010BA6">
        <w:rPr>
          <w:vertAlign w:val="superscript"/>
        </w:rPr>
        <w:footnoteReference w:id="269"/>
      </w:r>
      <w:r w:rsidRPr="00010BA6">
        <w:t xml:space="preserve"> The Sixth Circuit gave almost exclusive weight to distinctiveness of the senior mark and similarity.</w:t>
      </w:r>
      <w:r w:rsidR="00010BA6" w:rsidRPr="00010BA6">
        <w:rPr>
          <w:vertAlign w:val="superscript"/>
        </w:rPr>
        <w:footnoteReference w:id="270"/>
      </w:r>
      <w:r w:rsidRPr="00010BA6">
        <w:t xml:space="preserve"> Although many of the </w:t>
      </w:r>
      <w:r w:rsidR="00010BA6" w:rsidRPr="00010BA6">
        <w:rPr>
          <w:i/>
        </w:rPr>
        <w:t>Nabisco</w:t>
      </w:r>
      <w:r w:rsidRPr="00010BA6">
        <w:t xml:space="preserve"> factors appear irrelevant to a dilution analysis, use of only these two factors means that almost any use of a famous mark will be deemed diluting.</w:t>
      </w:r>
      <w:r w:rsidR="00010BA6" w:rsidRPr="00010BA6">
        <w:rPr>
          <w:vertAlign w:val="superscript"/>
        </w:rPr>
        <w:footnoteReference w:id="271"/>
      </w:r>
    </w:p>
    <w:p w14:paraId="2AA487B6" w14:textId="7BE6239D" w:rsidR="00010BA6" w:rsidRPr="00010BA6" w:rsidRDefault="00431229" w:rsidP="00010BA6">
      <w:pPr>
        <w:pStyle w:val="BNormal"/>
      </w:pPr>
      <w:r w:rsidRPr="00010BA6">
        <w:t xml:space="preserve">Although the </w:t>
      </w:r>
      <w:r w:rsidR="00010BA6" w:rsidRPr="00010BA6">
        <w:rPr>
          <w:i/>
        </w:rPr>
        <w:t>Nabisco</w:t>
      </w:r>
      <w:r w:rsidRPr="00010BA6">
        <w:t xml:space="preserve"> test was developed for use under the FTDA, it has been used even for state dilution claims where the law does not resemble the FTDA</w:t>
      </w:r>
      <w:r w:rsidR="00010BA6" w:rsidRPr="00010BA6">
        <w:t>. I</w:t>
      </w:r>
      <w:r w:rsidRPr="00010BA6">
        <w:t xml:space="preserve">n </w:t>
      </w:r>
      <w:r w:rsidR="00010BA6" w:rsidRPr="00010BA6">
        <w:rPr>
          <w:i/>
        </w:rPr>
        <w:t>Eastern American Trio Products, Inc</w:t>
      </w:r>
      <w:r w:rsidR="00010BA6" w:rsidRPr="00010BA6">
        <w:t xml:space="preserve">. </w:t>
      </w:r>
      <w:r w:rsidR="00010BA6" w:rsidRPr="00010BA6">
        <w:rPr>
          <w:i/>
        </w:rPr>
        <w:t>v</w:t>
      </w:r>
      <w:r w:rsidR="00010BA6" w:rsidRPr="00010BA6">
        <w:t xml:space="preserve">. </w:t>
      </w:r>
      <w:r w:rsidR="00010BA6" w:rsidRPr="00010BA6">
        <w:rPr>
          <w:i/>
        </w:rPr>
        <w:t>Tang Electronic Corp</w:t>
      </w:r>
      <w:r w:rsidRPr="00010BA6">
        <w:t>.,</w:t>
      </w:r>
      <w:r w:rsidR="00010BA6" w:rsidRPr="00010BA6">
        <w:rPr>
          <w:vertAlign w:val="superscript"/>
        </w:rPr>
        <w:footnoteReference w:id="272"/>
      </w:r>
      <w:r w:rsidRPr="00010BA6">
        <w:t xml:space="preserve"> a New York federal court applied the test in a case involving dilution under New York law only.</w:t>
      </w:r>
      <w:r w:rsidR="00010BA6" w:rsidRPr="00010BA6">
        <w:rPr>
          <w:vertAlign w:val="superscript"/>
        </w:rPr>
        <w:footnoteReference w:id="273"/>
      </w:r>
      <w:r w:rsidRPr="00010BA6">
        <w:t xml:space="preserve"> Undoubtedly, the court was influenced by the fact that the Second Circuit, whose territory includes New York, had promulgated this test</w:t>
      </w:r>
      <w:r w:rsidR="00010BA6" w:rsidRPr="00010BA6">
        <w:t>. T</w:t>
      </w:r>
      <w:r w:rsidRPr="00010BA6">
        <w:t xml:space="preserve">his, of course, occurred before the Supreme Court’s decision in </w:t>
      </w:r>
      <w:r w:rsidR="00010BA6" w:rsidRPr="00010BA6">
        <w:rPr>
          <w:i/>
        </w:rPr>
        <w:t>Moseley</w:t>
      </w:r>
      <w:r w:rsidR="00010BA6" w:rsidRPr="00010BA6">
        <w:t>. A</w:t>
      </w:r>
      <w:r w:rsidRPr="00010BA6">
        <w:t xml:space="preserve">nd more recent Second Circuit authority indicates that it still regards the </w:t>
      </w:r>
      <w:r w:rsidR="00010BA6" w:rsidRPr="00010BA6">
        <w:rPr>
          <w:i/>
        </w:rPr>
        <w:t>Mead Data</w:t>
      </w:r>
      <w:r w:rsidRPr="00010BA6">
        <w:t xml:space="preserve"> factors as the appropriate test under New York law.</w:t>
      </w:r>
      <w:r w:rsidR="00010BA6" w:rsidRPr="00010BA6">
        <w:rPr>
          <w:vertAlign w:val="superscript"/>
        </w:rPr>
        <w:footnoteReference w:id="274"/>
      </w:r>
    </w:p>
    <w:p w14:paraId="1896D1EC" w14:textId="6663F922" w:rsidR="00010BA6" w:rsidRPr="00010BA6" w:rsidRDefault="00431229" w:rsidP="00010BA6">
      <w:pPr>
        <w:pStyle w:val="BNormal"/>
      </w:pPr>
      <w:r w:rsidRPr="00010BA6">
        <w:t xml:space="preserve">In light of the Supreme Court’s decision in </w:t>
      </w:r>
      <w:r w:rsidR="00010BA6" w:rsidRPr="00010BA6">
        <w:rPr>
          <w:i/>
        </w:rPr>
        <w:t>Moseley</w:t>
      </w:r>
      <w:r w:rsidRPr="00010BA6">
        <w:t xml:space="preserve"> and the subsequent promulgation of the 2007 Model Bill, the </w:t>
      </w:r>
      <w:r w:rsidR="00010BA6" w:rsidRPr="00010BA6">
        <w:rPr>
          <w:i/>
        </w:rPr>
        <w:t>Nabisco</w:t>
      </w:r>
      <w:r w:rsidRPr="00010BA6">
        <w:t xml:space="preserve"> test may be of very limited use</w:t>
      </w:r>
      <w:r w:rsidR="00010BA6" w:rsidRPr="00010BA6">
        <w:t>. S</w:t>
      </w:r>
      <w:r w:rsidRPr="00010BA6">
        <w:t>tate statutes with the “causes dilution” language probably will be interpreted to require actual dilution, not likelihood of dilution</w:t>
      </w:r>
      <w:r w:rsidR="00010BA6" w:rsidRPr="00010BA6">
        <w:t xml:space="preserve">. </w:t>
      </w:r>
      <w:r w:rsidR="00010BA6" w:rsidRPr="00010BA6">
        <w:rPr>
          <w:i/>
        </w:rPr>
        <w:t>Nabisco</w:t>
      </w:r>
      <w:r w:rsidRPr="00010BA6">
        <w:t xml:space="preserve"> would not be applicable in such cases</w:t>
      </w:r>
      <w:r w:rsidR="00010BA6" w:rsidRPr="00010BA6">
        <w:t>. T</w:t>
      </w:r>
      <w:r w:rsidRPr="00010BA6">
        <w:t>he six factors included in the TDRA’s definition of blurring may prove popular in states with statutes using a likelihood of dilution standard, whether they are 2007 Model Bill states or 1964 Model Bill states (or Florida, which has a likelihood of dilution standard in a 1996 Model Bill statute)</w:t>
      </w:r>
      <w:r w:rsidR="00010BA6" w:rsidRPr="00010BA6">
        <w:t>. W</w:t>
      </w:r>
      <w:r w:rsidRPr="00010BA6">
        <w:t xml:space="preserve">hile those factors overlap slightly with </w:t>
      </w:r>
      <w:r w:rsidR="00010BA6" w:rsidRPr="00010BA6">
        <w:rPr>
          <w:i/>
        </w:rPr>
        <w:t>Nabisco</w:t>
      </w:r>
      <w:r w:rsidRPr="00010BA6">
        <w:t>, it is uncertain how they would be melded with the TDRA factors.</w:t>
      </w:r>
    </w:p>
    <w:p w14:paraId="33CDEF08" w14:textId="2F758325" w:rsidR="00010BA6" w:rsidRPr="00010BA6" w:rsidRDefault="00736985" w:rsidP="00010BA6">
      <w:pPr>
        <w:pStyle w:val="BHead4"/>
      </w:pPr>
      <w:r>
        <w:t>3.IV.A.2.</w:t>
      </w:r>
      <w:r w:rsidR="00010BA6" w:rsidRPr="00736985">
        <w:rPr>
          <w:rStyle w:val="BBNAidChar"/>
          <w:rFonts w:eastAsiaTheme="majorEastAsia"/>
        </w:rPr>
        <w:t>d</w:t>
      </w:r>
      <w:r w:rsidR="00010BA6" w:rsidRPr="00010BA6">
        <w:t>.</w:t>
      </w:r>
      <w:r>
        <w:t> </w:t>
      </w:r>
      <w:r w:rsidR="00010BA6" w:rsidRPr="00010BA6">
        <w:tab/>
        <w:t>Judicial Use of the TDRA Factors Under State Law</w:t>
      </w:r>
    </w:p>
    <w:p w14:paraId="0AE20310" w14:textId="25322878" w:rsidR="00010BA6" w:rsidRPr="00010BA6" w:rsidRDefault="00431229" w:rsidP="00010BA6">
      <w:pPr>
        <w:pStyle w:val="BNormal"/>
      </w:pPr>
      <w:r w:rsidRPr="00010BA6">
        <w:t xml:space="preserve">A growing number of cases brought </w:t>
      </w:r>
      <w:proofErr w:type="gramStart"/>
      <w:r w:rsidRPr="00010BA6">
        <w:t>under</w:t>
      </w:r>
      <w:proofErr w:type="gramEnd"/>
      <w:r w:rsidRPr="00010BA6">
        <w:t xml:space="preserve"> the TDRA have analyzed the new factors in some detail</w:t>
      </w:r>
      <w:r w:rsidR="00010BA6" w:rsidRPr="00010BA6">
        <w:t>. A</w:t>
      </w:r>
      <w:r w:rsidRPr="00010BA6">
        <w:t xml:space="preserve"> discussion of those cases can be found in Chapter 9</w:t>
      </w:r>
      <w:r w:rsidR="00010BA6" w:rsidRPr="00010BA6">
        <w:t>. H</w:t>
      </w:r>
      <w:r w:rsidRPr="00010BA6">
        <w:t>owever, it is still unclear whether courts will use these factors for state-law claims</w:t>
      </w:r>
      <w:r w:rsidR="00010BA6" w:rsidRPr="00010BA6">
        <w:t>. A</w:t>
      </w:r>
      <w:r w:rsidRPr="00010BA6">
        <w:t>s noted earlier, the International Trademark Association, which promulgated the 2007 Model Bill, assumed that the six TDRA factors would be used in states that adopted the 2007 Model Bill.</w:t>
      </w:r>
      <w:r w:rsidR="00010BA6" w:rsidRPr="00010BA6">
        <w:rPr>
          <w:vertAlign w:val="superscript"/>
        </w:rPr>
        <w:footnoteReference w:id="275"/>
      </w:r>
    </w:p>
    <w:p w14:paraId="14322C4A" w14:textId="609E18A5" w:rsidR="00010BA6" w:rsidRPr="00010BA6" w:rsidRDefault="00431229" w:rsidP="00010BA6">
      <w:pPr>
        <w:pStyle w:val="BNormal"/>
      </w:pPr>
      <w:r w:rsidRPr="00010BA6">
        <w:t>In an unusual twist, however, one court did use the TDRA factors in a case under state law, but the state law in question—from Texas—was patterned after the 1964 Model Bill, not the 2007 Model Bill</w:t>
      </w:r>
      <w:r w:rsidR="00010BA6" w:rsidRPr="00010BA6">
        <w:t>. I</w:t>
      </w:r>
      <w:r w:rsidRPr="00010BA6">
        <w:t xml:space="preserve">n </w:t>
      </w:r>
      <w:r w:rsidR="00010BA6" w:rsidRPr="00010BA6">
        <w:rPr>
          <w:i/>
        </w:rPr>
        <w:t>Cottonwood Financial Ltd</w:t>
      </w:r>
      <w:r w:rsidR="00010BA6" w:rsidRPr="00010BA6">
        <w:t xml:space="preserve">. </w:t>
      </w:r>
      <w:r w:rsidR="00010BA6" w:rsidRPr="00010BA6">
        <w:rPr>
          <w:i/>
        </w:rPr>
        <w:t>v</w:t>
      </w:r>
      <w:r w:rsidR="00010BA6" w:rsidRPr="00010BA6">
        <w:t xml:space="preserve">. </w:t>
      </w:r>
      <w:r w:rsidR="00010BA6" w:rsidRPr="00010BA6">
        <w:rPr>
          <w:i/>
        </w:rPr>
        <w:t>The Cash Store Financial Services, Inc</w:t>
      </w:r>
      <w:r w:rsidRPr="00010BA6">
        <w:t>.,</w:t>
      </w:r>
      <w:r w:rsidR="00010BA6" w:rsidRPr="00010BA6">
        <w:rPr>
          <w:vertAlign w:val="superscript"/>
        </w:rPr>
        <w:footnoteReference w:id="276"/>
      </w:r>
      <w:r w:rsidRPr="00010BA6">
        <w:t xml:space="preserve"> the court “distill[ed] eight factors relevant to the determination of dilution by blurring under the Texas statute.”</w:t>
      </w:r>
      <w:r w:rsidR="00010BA6" w:rsidRPr="00010BA6">
        <w:rPr>
          <w:vertAlign w:val="superscript"/>
        </w:rPr>
        <w:footnoteReference w:id="277"/>
      </w:r>
      <w:r w:rsidRPr="00010BA6">
        <w:t xml:space="preserve"> It noted that both Texas and the TDRA use a likelihood of dilution standard, and that some courts have combined their federal and state analyses when deciding cases brought under both.</w:t>
      </w:r>
      <w:r w:rsidR="00010BA6" w:rsidRPr="00010BA6">
        <w:rPr>
          <w:vertAlign w:val="superscript"/>
        </w:rPr>
        <w:footnoteReference w:id="278"/>
      </w:r>
      <w:r w:rsidRPr="00010BA6">
        <w:t xml:space="preserve"> Thus, the court found the TDRA’s factors relevant to the analysis</w:t>
      </w:r>
      <w:r w:rsidR="00010BA6" w:rsidRPr="00010BA6">
        <w:t>. B</w:t>
      </w:r>
      <w:r w:rsidRPr="00010BA6">
        <w:t>ut it also decided that evidence of actual or likely confusion was relevant to the determination of dilution.</w:t>
      </w:r>
      <w:r w:rsidR="00010BA6" w:rsidRPr="00010BA6">
        <w:rPr>
          <w:vertAlign w:val="superscript"/>
        </w:rPr>
        <w:footnoteReference w:id="279"/>
      </w:r>
      <w:r w:rsidRPr="00010BA6">
        <w:t xml:space="preserve"> The court also included similarity of products as a relevant factor—taking it from the factors often used to analyze dilution under New York law—and that made the dilution analysis overlap more heavily with confusion.</w:t>
      </w:r>
      <w:r w:rsidR="00010BA6" w:rsidRPr="00010BA6">
        <w:rPr>
          <w:vertAlign w:val="superscript"/>
        </w:rPr>
        <w:footnoteReference w:id="280"/>
      </w:r>
      <w:r w:rsidRPr="00010BA6">
        <w:t xml:space="preserve"> The case involved the use of the mark Cash Store by a foreign company that did not do business in the United States, raising issues of territorial jurisdiction as well as infringement and dilution.</w:t>
      </w:r>
    </w:p>
    <w:p w14:paraId="356D5FA7" w14:textId="2EABB19A" w:rsidR="00010BA6" w:rsidRPr="00010BA6" w:rsidRDefault="00431229" w:rsidP="00010BA6">
      <w:pPr>
        <w:pStyle w:val="BNormal"/>
      </w:pPr>
      <w:r w:rsidRPr="00010BA6">
        <w:t>Turning to the determination of dilution, the court applied the factors it had “distilled.” Interestingly, in its discussion of similarity, it appeared to adopt the Second Circuit’s analysis from the TDRA, which eschews a need for “substantial” similarity, even though the Second Circuit expressly retained the substantial similarity requirement for claims under New York law.</w:t>
      </w:r>
      <w:r w:rsidR="00010BA6" w:rsidRPr="00010BA6">
        <w:rPr>
          <w:vertAlign w:val="superscript"/>
        </w:rPr>
        <w:footnoteReference w:id="281"/>
      </w:r>
      <w:r w:rsidRPr="00010BA6">
        <w:t xml:space="preserve"> However, it found the two marks in question—Cash Store and The Cash Store—to be essentially identical, notwithstanding significant differences in the graphics accompanying the word marks, thus making the issue moot.</w:t>
      </w:r>
      <w:r w:rsidR="00010BA6" w:rsidRPr="00010BA6">
        <w:rPr>
          <w:vertAlign w:val="superscript"/>
        </w:rPr>
        <w:footnoteReference w:id="282"/>
      </w:r>
      <w:r w:rsidRPr="00010BA6">
        <w:t xml:space="preserve"> Except for predatory intent, or intent to create an association, the court found that all of the factors favored the plaintiff</w:t>
      </w:r>
      <w:r w:rsidR="00010BA6" w:rsidRPr="00010BA6">
        <w:t>. I</w:t>
      </w:r>
      <w:r w:rsidRPr="00010BA6">
        <w:t>ts analysis of the factors of confusion and association was very speculative—the court conceded that the plaintiff supplied no evidence of actual association or confusion—but the court thought both were “likely” to exist, given the near identity of the marks and the similarity of services offered by each side.</w:t>
      </w:r>
      <w:r w:rsidR="00010BA6" w:rsidRPr="00010BA6">
        <w:rPr>
          <w:vertAlign w:val="superscript"/>
        </w:rPr>
        <w:footnoteReference w:id="283"/>
      </w:r>
      <w:r w:rsidRPr="00010BA6">
        <w:t xml:space="preserve"> In sum, the high degree of similarity appears to have been the key element in the determination of likelihood of dilution.</w:t>
      </w:r>
      <w:r w:rsidR="00010BA6" w:rsidRPr="00010BA6">
        <w:rPr>
          <w:vertAlign w:val="superscript"/>
        </w:rPr>
        <w:footnoteReference w:id="284"/>
      </w:r>
    </w:p>
    <w:p w14:paraId="5963A3CE" w14:textId="6F803D60" w:rsidR="00010BA6" w:rsidRPr="00010BA6" w:rsidRDefault="00431229" w:rsidP="00010BA6">
      <w:pPr>
        <w:pStyle w:val="BNormal"/>
      </w:pPr>
      <w:r w:rsidRPr="00010BA6">
        <w:t>A second court, interpreting Delaware law, also examined the TDRA factors as relevant to the analysis of likelihood of dilution.</w:t>
      </w:r>
      <w:r w:rsidR="00010BA6" w:rsidRPr="00010BA6">
        <w:rPr>
          <w:vertAlign w:val="superscript"/>
        </w:rPr>
        <w:footnoteReference w:id="285"/>
      </w:r>
    </w:p>
    <w:p w14:paraId="55DBAFA3" w14:textId="2FE2D5B7" w:rsidR="00010BA6" w:rsidRPr="00010BA6" w:rsidRDefault="00431229" w:rsidP="00010BA6">
      <w:pPr>
        <w:pStyle w:val="BNormal"/>
      </w:pPr>
      <w:r w:rsidRPr="00010BA6">
        <w:t xml:space="preserve">While the courts </w:t>
      </w:r>
      <w:proofErr w:type="gramStart"/>
      <w:r w:rsidRPr="00010BA6">
        <w:t>presented  logical</w:t>
      </w:r>
      <w:proofErr w:type="gramEnd"/>
      <w:r w:rsidRPr="00010BA6">
        <w:t xml:space="preserve"> reasons for including the TDRA factors in their analyses, it is worth noting that the TDRA factors were developed for use with a statute that required a famous mark.</w:t>
      </w:r>
      <w:r w:rsidR="00010BA6" w:rsidRPr="00010BA6">
        <w:rPr>
          <w:vertAlign w:val="superscript"/>
        </w:rPr>
        <w:footnoteReference w:id="286"/>
      </w:r>
      <w:r w:rsidRPr="00010BA6">
        <w:t xml:space="preserve"> Whether the factors are sufficiently restrictive when applied to a statute that does not require a famous mark is not clear.</w:t>
      </w:r>
      <w:r w:rsidR="00010BA6" w:rsidRPr="00010BA6">
        <w:rPr>
          <w:vertAlign w:val="superscript"/>
        </w:rPr>
        <w:footnoteReference w:id="287"/>
      </w:r>
    </w:p>
    <w:p w14:paraId="00571A52" w14:textId="4A34F922" w:rsidR="00010BA6" w:rsidRPr="00010BA6" w:rsidRDefault="00736985" w:rsidP="00010BA6">
      <w:pPr>
        <w:pStyle w:val="BHead2"/>
      </w:pPr>
      <w:r>
        <w:t>3.IV.</w:t>
      </w:r>
      <w:r w:rsidR="00010BA6" w:rsidRPr="00736985">
        <w:rPr>
          <w:rStyle w:val="BBNAidChar"/>
          <w:rFonts w:eastAsiaTheme="majorEastAsia"/>
        </w:rPr>
        <w:t>B</w:t>
      </w:r>
      <w:r w:rsidR="00010BA6" w:rsidRPr="00010BA6">
        <w:t>.</w:t>
      </w:r>
      <w:r>
        <w:t> </w:t>
      </w:r>
      <w:r w:rsidR="00010BA6" w:rsidRPr="00010BA6">
        <w:tab/>
        <w:t xml:space="preserve">Dilution by </w:t>
      </w:r>
      <w:proofErr w:type="spellStart"/>
      <w:r w:rsidR="00010BA6" w:rsidRPr="00010BA6">
        <w:t>Tarnishment</w:t>
      </w:r>
      <w:proofErr w:type="spellEnd"/>
    </w:p>
    <w:p w14:paraId="7DD6D486" w14:textId="6D466D42" w:rsidR="00010BA6" w:rsidRPr="00010BA6" w:rsidRDefault="00736985" w:rsidP="00010BA6">
      <w:pPr>
        <w:pStyle w:val="BHead3"/>
      </w:pPr>
      <w:r>
        <w:t>3.IV.B.</w:t>
      </w:r>
      <w:r w:rsidR="00010BA6" w:rsidRPr="00736985">
        <w:rPr>
          <w:rStyle w:val="BBNAidChar"/>
          <w:rFonts w:eastAsiaTheme="majorEastAsia"/>
        </w:rPr>
        <w:t>1</w:t>
      </w:r>
      <w:r w:rsidR="00010BA6" w:rsidRPr="00010BA6">
        <w:t>.</w:t>
      </w:r>
      <w:r>
        <w:t> </w:t>
      </w:r>
      <w:r w:rsidR="00010BA6" w:rsidRPr="00010BA6">
        <w:tab/>
      </w:r>
      <w:proofErr w:type="spellStart"/>
      <w:r w:rsidR="00010BA6" w:rsidRPr="00010BA6">
        <w:t>Tarnishment</w:t>
      </w:r>
      <w:proofErr w:type="spellEnd"/>
      <w:r w:rsidR="00010BA6" w:rsidRPr="00010BA6">
        <w:t>: Form of Dilution or Separate Tort?</w:t>
      </w:r>
    </w:p>
    <w:p w14:paraId="64403373" w14:textId="708C3778" w:rsidR="00010BA6" w:rsidRPr="00010BA6" w:rsidRDefault="00431229" w:rsidP="00010BA6">
      <w:pPr>
        <w:pStyle w:val="BNormal"/>
      </w:pPr>
      <w:proofErr w:type="spellStart"/>
      <w:r w:rsidRPr="00010BA6">
        <w:t>Tarnishment</w:t>
      </w:r>
      <w:proofErr w:type="spellEnd"/>
      <w:r w:rsidRPr="00010BA6">
        <w:t xml:space="preserve"> is a form of dilution that occurs when the first user’s mark is employed by a second user in a way that associates the mark with unwholesome conduct, such as drugs, sex, or violence, or with poor quality merchandise.</w:t>
      </w:r>
      <w:r w:rsidR="00010BA6" w:rsidRPr="00010BA6">
        <w:rPr>
          <w:vertAlign w:val="superscript"/>
        </w:rPr>
        <w:footnoteReference w:id="288"/>
      </w:r>
      <w:r w:rsidRPr="00010BA6">
        <w:t xml:space="preserve"> Even in the absence of confusion, the association of a mark with unwholesome activity can linger in the public’s consciousness, leaving the viewer with residual, if undefined, bad feelings about the mark</w:t>
      </w:r>
      <w:r w:rsidR="00010BA6" w:rsidRPr="00010BA6">
        <w:t>. T</w:t>
      </w:r>
      <w:r w:rsidRPr="00010BA6">
        <w:t>his, in turn, obscures or diminishes the positive feelings that previously existed in connection with the mark.</w:t>
      </w:r>
    </w:p>
    <w:p w14:paraId="2AFCDA33" w14:textId="7C4597BD" w:rsidR="00010BA6" w:rsidRPr="00010BA6" w:rsidRDefault="00431229" w:rsidP="00010BA6">
      <w:pPr>
        <w:pStyle w:val="BNormal"/>
      </w:pPr>
      <w:r w:rsidRPr="00010BA6">
        <w:t xml:space="preserve">Although courts generally accept </w:t>
      </w:r>
      <w:proofErr w:type="spellStart"/>
      <w:r w:rsidRPr="00010BA6">
        <w:t>tarnishment</w:t>
      </w:r>
      <w:proofErr w:type="spellEnd"/>
      <w:r w:rsidRPr="00010BA6">
        <w:t xml:space="preserve"> as a form of dilution, there </w:t>
      </w:r>
      <w:proofErr w:type="gramStart"/>
      <w:r w:rsidRPr="00010BA6">
        <w:t>is some question</w:t>
      </w:r>
      <w:proofErr w:type="gramEnd"/>
      <w:r w:rsidRPr="00010BA6">
        <w:t xml:space="preserve"> about whether it should be treated as dilution or as a separate tort</w:t>
      </w:r>
      <w:r w:rsidR="00010BA6" w:rsidRPr="00010BA6">
        <w:t>. F</w:t>
      </w:r>
      <w:r w:rsidRPr="00010BA6">
        <w:t xml:space="preserve">or example, the </w:t>
      </w:r>
      <w:r w:rsidR="00010BA6" w:rsidRPr="00010BA6">
        <w:rPr>
          <w:i/>
        </w:rPr>
        <w:t>Restatement</w:t>
      </w:r>
      <w:r w:rsidRPr="00010BA6">
        <w:t xml:space="preserve"> considers </w:t>
      </w:r>
      <w:proofErr w:type="spellStart"/>
      <w:r w:rsidRPr="00010BA6">
        <w:t>tarnishment</w:t>
      </w:r>
      <w:proofErr w:type="spellEnd"/>
      <w:r w:rsidRPr="00010BA6">
        <w:t xml:space="preserve"> and dilution to be “conceptually distinct,”</w:t>
      </w:r>
      <w:r w:rsidR="00010BA6" w:rsidRPr="00010BA6">
        <w:rPr>
          <w:vertAlign w:val="superscript"/>
        </w:rPr>
        <w:footnoteReference w:id="289"/>
      </w:r>
      <w:r w:rsidRPr="00010BA6">
        <w:t xml:space="preserve"> although recognizing that both can undermine the selling power of the mark.</w:t>
      </w:r>
      <w:r w:rsidR="00010BA6" w:rsidRPr="00010BA6">
        <w:rPr>
          <w:vertAlign w:val="superscript"/>
        </w:rPr>
        <w:footnoteReference w:id="290"/>
      </w:r>
      <w:r w:rsidRPr="00010BA6">
        <w:t xml:space="preserve"> The </w:t>
      </w:r>
      <w:r w:rsidR="00010BA6" w:rsidRPr="00010BA6">
        <w:rPr>
          <w:i/>
        </w:rPr>
        <w:t>Restatement</w:t>
      </w:r>
      <w:r w:rsidRPr="00010BA6">
        <w:t xml:space="preserve"> also distinguishes between tarnishing uses that are trademark uses—namely, where the second user employs the mark as a source identifier for the second user’s goods or services—and non-trademark uses, which often include parodies of well-known marks</w:t>
      </w:r>
      <w:r w:rsidR="00010BA6" w:rsidRPr="00010BA6">
        <w:t>. T</w:t>
      </w:r>
      <w:r w:rsidRPr="00010BA6">
        <w:t>he tarnishing trademark uses are considered part of dilution, while non-trademark uses are actionable only if they are independently tortious.</w:t>
      </w:r>
      <w:r w:rsidR="00010BA6" w:rsidRPr="00010BA6">
        <w:rPr>
          <w:vertAlign w:val="superscript"/>
        </w:rPr>
        <w:footnoteReference w:id="291"/>
      </w:r>
    </w:p>
    <w:p w14:paraId="0F553C5A" w14:textId="2CD80DE6" w:rsidR="00010BA6" w:rsidRPr="00010BA6" w:rsidRDefault="00431229" w:rsidP="00010BA6">
      <w:pPr>
        <w:pStyle w:val="BNormal"/>
      </w:pPr>
      <w:r w:rsidRPr="00010BA6">
        <w:t xml:space="preserve">When the Review Commission of the United States Trademark Association first proposed a federal dilution provision in 1987, it, too, regarded dilution and </w:t>
      </w:r>
      <w:proofErr w:type="spellStart"/>
      <w:r w:rsidRPr="00010BA6">
        <w:t>tarnishment</w:t>
      </w:r>
      <w:proofErr w:type="spellEnd"/>
      <w:r w:rsidRPr="00010BA6">
        <w:t xml:space="preserve"> as distinct torts.</w:t>
      </w:r>
      <w:r w:rsidR="00010BA6" w:rsidRPr="00010BA6">
        <w:rPr>
          <w:vertAlign w:val="superscript"/>
        </w:rPr>
        <w:footnoteReference w:id="292"/>
      </w:r>
      <w:r w:rsidRPr="00010BA6">
        <w:t xml:space="preserve"> It proposed adding a separate subsection to Section 43(a) of the Lanham Act to deal with trademark </w:t>
      </w:r>
      <w:proofErr w:type="spellStart"/>
      <w:r w:rsidRPr="00010BA6">
        <w:t>tarnishment</w:t>
      </w:r>
      <w:proofErr w:type="spellEnd"/>
      <w:r w:rsidRPr="00010BA6">
        <w:t xml:space="preserve"> and disparagement, rather than including the concepts in proposed Section 43(c), the dilution proposal.</w:t>
      </w:r>
      <w:r w:rsidR="00010BA6" w:rsidRPr="00010BA6">
        <w:rPr>
          <w:vertAlign w:val="superscript"/>
        </w:rPr>
        <w:footnoteReference w:id="293"/>
      </w:r>
      <w:r w:rsidRPr="00010BA6">
        <w:t xml:space="preserve"> However, when the FTDA was enacted in 1995, no separate </w:t>
      </w:r>
      <w:proofErr w:type="spellStart"/>
      <w:r w:rsidRPr="00010BA6">
        <w:t>tarnishment</w:t>
      </w:r>
      <w:proofErr w:type="spellEnd"/>
      <w:r w:rsidRPr="00010BA6">
        <w:t xml:space="preserve"> provision was created, and the drafters apparently assumed that </w:t>
      </w:r>
      <w:proofErr w:type="spellStart"/>
      <w:r w:rsidRPr="00010BA6">
        <w:t>tarnishment</w:t>
      </w:r>
      <w:proofErr w:type="spellEnd"/>
      <w:r w:rsidRPr="00010BA6">
        <w:t xml:space="preserve"> was included in the FTDA’s definition of dilution.</w:t>
      </w:r>
      <w:r w:rsidR="00010BA6" w:rsidRPr="00010BA6">
        <w:rPr>
          <w:vertAlign w:val="superscript"/>
        </w:rPr>
        <w:footnoteReference w:id="294"/>
      </w:r>
    </w:p>
    <w:p w14:paraId="7AE81810" w14:textId="285A4DAE" w:rsidR="00010BA6" w:rsidRPr="00010BA6" w:rsidRDefault="00431229" w:rsidP="00010BA6">
      <w:pPr>
        <w:pStyle w:val="BNormal"/>
      </w:pPr>
      <w:r w:rsidRPr="00010BA6">
        <w:t xml:space="preserve">Conceptually, </w:t>
      </w:r>
      <w:proofErr w:type="spellStart"/>
      <w:r w:rsidRPr="00010BA6">
        <w:t>tarnishment</w:t>
      </w:r>
      <w:proofErr w:type="spellEnd"/>
      <w:r w:rsidRPr="00010BA6">
        <w:t xml:space="preserve">, particularly </w:t>
      </w:r>
      <w:proofErr w:type="spellStart"/>
      <w:r w:rsidRPr="00010BA6">
        <w:t>tarnishment</w:t>
      </w:r>
      <w:proofErr w:type="spellEnd"/>
      <w:r w:rsidRPr="00010BA6">
        <w:t xml:space="preserve"> that does not involve the use of a mark as a trademark,</w:t>
      </w:r>
      <w:r w:rsidR="00010BA6" w:rsidRPr="00010BA6">
        <w:rPr>
          <w:vertAlign w:val="superscript"/>
        </w:rPr>
        <w:footnoteReference w:id="295"/>
      </w:r>
      <w:r w:rsidRPr="00010BA6">
        <w:t xml:space="preserve"> is separate from the usual concept of dilution</w:t>
      </w:r>
      <w:r w:rsidR="00010BA6" w:rsidRPr="00010BA6">
        <w:t>. T</w:t>
      </w:r>
      <w:r w:rsidRPr="00010BA6">
        <w:t>he definition of dilution in the original FTDA and state statutes patterned after the 1992 or 1996 Model Bill focuses on the lessening of a mark’s source-identifying power.</w:t>
      </w:r>
      <w:r w:rsidR="00010BA6" w:rsidRPr="00010BA6">
        <w:rPr>
          <w:vertAlign w:val="superscript"/>
        </w:rPr>
        <w:footnoteReference w:id="296"/>
      </w:r>
      <w:r w:rsidRPr="00010BA6">
        <w:t xml:space="preserve"> Assuming that no confusion exists, a tarnishing use normally does not diminish the mark’s source identification</w:t>
      </w:r>
      <w:r w:rsidR="00010BA6" w:rsidRPr="00010BA6">
        <w:t>. I</w:t>
      </w:r>
      <w:r w:rsidRPr="00010BA6">
        <w:t xml:space="preserve">ndeed, most </w:t>
      </w:r>
      <w:proofErr w:type="spellStart"/>
      <w:r w:rsidRPr="00010BA6">
        <w:t>tarnishment</w:t>
      </w:r>
      <w:proofErr w:type="spellEnd"/>
      <w:r w:rsidRPr="00010BA6">
        <w:t xml:space="preserve"> cases involve a use that depends on the continued ability of the mark to identify a unique source</w:t>
      </w:r>
      <w:r w:rsidR="00010BA6" w:rsidRPr="00010BA6">
        <w:t>. M</w:t>
      </w:r>
      <w:r w:rsidRPr="00010BA6">
        <w:t>any cases involve parodies of trademarks, which would be ineffective if they caused a lessening of source identification.</w:t>
      </w:r>
      <w:r w:rsidR="00010BA6" w:rsidRPr="00010BA6">
        <w:rPr>
          <w:vertAlign w:val="superscript"/>
        </w:rPr>
        <w:footnoteReference w:id="297"/>
      </w:r>
      <w:r w:rsidRPr="00010BA6">
        <w:t xml:space="preserve"> The real issue in such cases is a combination of loss of control of the mark’s message and a fear that the good reputation associated with the mark will be harmed by the tarnishing use</w:t>
      </w:r>
      <w:r w:rsidR="00010BA6" w:rsidRPr="00010BA6">
        <w:t>. H</w:t>
      </w:r>
      <w:r w:rsidRPr="00010BA6">
        <w:t xml:space="preserve">owever, without some separate tort such as dilution, it would be difficult to fit many </w:t>
      </w:r>
      <w:proofErr w:type="spellStart"/>
      <w:r w:rsidRPr="00010BA6">
        <w:t>tarnishment</w:t>
      </w:r>
      <w:proofErr w:type="spellEnd"/>
      <w:r w:rsidRPr="00010BA6">
        <w:t xml:space="preserve"> cases into the rubric of confusion.</w:t>
      </w:r>
      <w:r w:rsidR="00010BA6" w:rsidRPr="00010BA6">
        <w:rPr>
          <w:vertAlign w:val="superscript"/>
        </w:rPr>
        <w:footnoteReference w:id="298"/>
      </w:r>
      <w:r w:rsidRPr="00010BA6">
        <w:t xml:space="preserve"> Thus, it has been asserted that dilution, with its amorphous definition, is a useful vehicle to fill in a gap in trademark law, granting protection where traditional infringement cannot.</w:t>
      </w:r>
      <w:r w:rsidR="00010BA6" w:rsidRPr="00010BA6">
        <w:rPr>
          <w:vertAlign w:val="superscript"/>
        </w:rPr>
        <w:footnoteReference w:id="299"/>
      </w:r>
    </w:p>
    <w:p w14:paraId="7C76FD48" w14:textId="6B356AE3" w:rsidR="00010BA6" w:rsidRPr="00010BA6" w:rsidRDefault="00431229" w:rsidP="00010BA6">
      <w:pPr>
        <w:pStyle w:val="BNormal"/>
      </w:pPr>
      <w:r w:rsidRPr="00010BA6">
        <w:t xml:space="preserve">Another vehicle for imposing liability for tarnishing uses is the language contained in the 1964 Model Bill, permitting an injunction against “injury to business reputation.” Rather than using dilution, courts could use this language to justify liability for </w:t>
      </w:r>
      <w:proofErr w:type="spellStart"/>
      <w:r w:rsidRPr="00010BA6">
        <w:t>tarnishment</w:t>
      </w:r>
      <w:proofErr w:type="spellEnd"/>
      <w:r w:rsidRPr="00010BA6">
        <w:t>.</w:t>
      </w:r>
      <w:r w:rsidR="00010BA6" w:rsidRPr="00010BA6">
        <w:rPr>
          <w:vertAlign w:val="superscript"/>
        </w:rPr>
        <w:footnoteReference w:id="300"/>
      </w:r>
      <w:r w:rsidRPr="00010BA6">
        <w:t xml:space="preserve"> Indeed, the Supreme Court has suggested that this language is the basis for </w:t>
      </w:r>
      <w:proofErr w:type="gramStart"/>
      <w:r w:rsidRPr="00010BA6">
        <w:t>enjoining</w:t>
      </w:r>
      <w:proofErr w:type="gramEnd"/>
      <w:r w:rsidRPr="00010BA6">
        <w:t xml:space="preserve"> </w:t>
      </w:r>
      <w:proofErr w:type="spellStart"/>
      <w:r w:rsidRPr="00010BA6">
        <w:t>tarnishment</w:t>
      </w:r>
      <w:proofErr w:type="spellEnd"/>
      <w:r w:rsidRPr="00010BA6">
        <w:t xml:space="preserve"> under those laws.</w:t>
      </w:r>
      <w:r w:rsidR="00010BA6" w:rsidRPr="00010BA6">
        <w:rPr>
          <w:vertAlign w:val="superscript"/>
        </w:rPr>
        <w:footnoteReference w:id="301"/>
      </w:r>
      <w:r w:rsidRPr="00010BA6">
        <w:t xml:space="preserve"> Some courts have used this route,</w:t>
      </w:r>
      <w:r w:rsidR="00010BA6" w:rsidRPr="00010BA6">
        <w:rPr>
          <w:vertAlign w:val="superscript"/>
        </w:rPr>
        <w:footnoteReference w:id="302"/>
      </w:r>
      <w:r w:rsidRPr="00010BA6">
        <w:t xml:space="preserve"> but most simply group </w:t>
      </w:r>
      <w:proofErr w:type="spellStart"/>
      <w:r w:rsidRPr="00010BA6">
        <w:t>tarnishment</w:t>
      </w:r>
      <w:proofErr w:type="spellEnd"/>
      <w:r w:rsidRPr="00010BA6">
        <w:t xml:space="preserve"> with other forms of dilution</w:t>
      </w:r>
      <w:r w:rsidR="00010BA6" w:rsidRPr="00010BA6">
        <w:t>. M</w:t>
      </w:r>
      <w:r w:rsidRPr="00010BA6">
        <w:t>oreover, state statutes patterned after the 1992 or 1996 Model Bills do not contain the “injury to business reputation” language</w:t>
      </w:r>
      <w:r w:rsidR="00010BA6" w:rsidRPr="00010BA6">
        <w:t xml:space="preserve">. </w:t>
      </w:r>
      <w:r w:rsidR="00010BA6" w:rsidRPr="00010BA6">
        <w:rPr>
          <w:vertAlign w:val="superscript"/>
        </w:rPr>
        <w:footnoteReference w:id="303"/>
      </w:r>
    </w:p>
    <w:p w14:paraId="4DCB9ACB" w14:textId="072FBE11" w:rsidR="00010BA6" w:rsidRPr="00010BA6" w:rsidRDefault="00431229" w:rsidP="00010BA6">
      <w:pPr>
        <w:pStyle w:val="BNormal"/>
      </w:pPr>
      <w:r w:rsidRPr="00010BA6">
        <w:t xml:space="preserve">Conceptual objections aside, the TDRA has made it clear that </w:t>
      </w:r>
      <w:proofErr w:type="spellStart"/>
      <w:r w:rsidRPr="00010BA6">
        <w:t>tarnishment</w:t>
      </w:r>
      <w:proofErr w:type="spellEnd"/>
      <w:r w:rsidRPr="00010BA6">
        <w:t xml:space="preserve"> is included in the federal definition of dilution</w:t>
      </w:r>
      <w:r w:rsidR="00010BA6" w:rsidRPr="00010BA6">
        <w:t>. T</w:t>
      </w:r>
      <w:r w:rsidRPr="00010BA6">
        <w:t>he TDRA defines two categories of dilution</w:t>
      </w:r>
      <w:r w:rsidR="00010BA6" w:rsidRPr="00010BA6">
        <w:t>: d</w:t>
      </w:r>
      <w:r w:rsidRPr="00010BA6">
        <w:t xml:space="preserve">ilution by blurring and dilution by </w:t>
      </w:r>
      <w:proofErr w:type="spellStart"/>
      <w:r w:rsidRPr="00010BA6">
        <w:t>tarnishment</w:t>
      </w:r>
      <w:proofErr w:type="spellEnd"/>
      <w:r w:rsidR="00010BA6" w:rsidRPr="00010BA6">
        <w:t>. D</w:t>
      </w:r>
      <w:r w:rsidRPr="00010BA6">
        <w:t xml:space="preserve">ilution by </w:t>
      </w:r>
      <w:proofErr w:type="spellStart"/>
      <w:r w:rsidRPr="00010BA6">
        <w:t>tarnishment</w:t>
      </w:r>
      <w:proofErr w:type="spellEnd"/>
      <w:r w:rsidRPr="00010BA6">
        <w:t xml:space="preserve"> is defined as an “association arising from the similarity between a mark or trade name and a famous mark that harms the reputation of the famous mark.”</w:t>
      </w:r>
      <w:r w:rsidR="00010BA6" w:rsidRPr="00010BA6">
        <w:rPr>
          <w:vertAlign w:val="superscript"/>
        </w:rPr>
        <w:footnoteReference w:id="304"/>
      </w:r>
      <w:r w:rsidRPr="00010BA6">
        <w:t xml:space="preserve"> The 2007 revisions to the Model Bill adopted the TDRA categories and its definition of </w:t>
      </w:r>
      <w:proofErr w:type="spellStart"/>
      <w:r w:rsidRPr="00010BA6">
        <w:t>tarnishment</w:t>
      </w:r>
      <w:proofErr w:type="spellEnd"/>
      <w:r w:rsidRPr="00010BA6">
        <w:t>.</w:t>
      </w:r>
      <w:r w:rsidR="00010BA6" w:rsidRPr="00010BA6">
        <w:rPr>
          <w:vertAlign w:val="superscript"/>
        </w:rPr>
        <w:footnoteReference w:id="305"/>
      </w:r>
    </w:p>
    <w:p w14:paraId="4B75DD97" w14:textId="41DA69FF" w:rsidR="00010BA6" w:rsidRPr="00010BA6" w:rsidRDefault="00736985" w:rsidP="00010BA6">
      <w:pPr>
        <w:pStyle w:val="BHead3"/>
      </w:pPr>
      <w:r>
        <w:t>3.IV.B.</w:t>
      </w:r>
      <w:r w:rsidR="00010BA6" w:rsidRPr="00736985">
        <w:rPr>
          <w:rStyle w:val="BBNAidChar"/>
          <w:rFonts w:eastAsiaTheme="majorEastAsia"/>
        </w:rPr>
        <w:t>2</w:t>
      </w:r>
      <w:r w:rsidR="00010BA6" w:rsidRPr="00010BA6">
        <w:t>.</w:t>
      </w:r>
      <w:r>
        <w:t> </w:t>
      </w:r>
      <w:r w:rsidR="00010BA6" w:rsidRPr="00010BA6">
        <w:tab/>
        <w:t xml:space="preserve">The 1992 and 1996 Model Bill Definition of Dilution: Does it Include </w:t>
      </w:r>
      <w:proofErr w:type="spellStart"/>
      <w:r w:rsidR="00010BA6" w:rsidRPr="00010BA6">
        <w:t>Tarnishment</w:t>
      </w:r>
      <w:proofErr w:type="spellEnd"/>
      <w:r w:rsidR="00010BA6" w:rsidRPr="00010BA6">
        <w:t>?</w:t>
      </w:r>
    </w:p>
    <w:p w14:paraId="16B4F640" w14:textId="15BCBBE9" w:rsidR="00010BA6" w:rsidRPr="00010BA6" w:rsidRDefault="00431229" w:rsidP="00010BA6">
      <w:pPr>
        <w:pStyle w:val="BNormal"/>
      </w:pPr>
      <w:r w:rsidRPr="00010BA6">
        <w:t xml:space="preserve">State laws modeled after the 1964 Model State Trademark Bill universally have been interpreted to include claims for trademark </w:t>
      </w:r>
      <w:proofErr w:type="spellStart"/>
      <w:r w:rsidRPr="00010BA6">
        <w:t>tarnishment</w:t>
      </w:r>
      <w:proofErr w:type="spellEnd"/>
      <w:r w:rsidR="00010BA6" w:rsidRPr="00010BA6">
        <w:t>. S</w:t>
      </w:r>
      <w:r w:rsidRPr="00010BA6">
        <w:t>ome courts have justified this claim by pointing to the language of the state statutes covering “injury to business reputation,”</w:t>
      </w:r>
      <w:r w:rsidR="00010BA6" w:rsidRPr="00010BA6">
        <w:rPr>
          <w:vertAlign w:val="superscript"/>
        </w:rPr>
        <w:footnoteReference w:id="306"/>
      </w:r>
      <w:r w:rsidRPr="00010BA6">
        <w:t xml:space="preserve"> but most courts do not bother to point to specific statutory authorization for a </w:t>
      </w:r>
      <w:proofErr w:type="spellStart"/>
      <w:r w:rsidRPr="00010BA6">
        <w:t>tarnishment</w:t>
      </w:r>
      <w:proofErr w:type="spellEnd"/>
      <w:r w:rsidRPr="00010BA6">
        <w:t xml:space="preserve"> claim</w:t>
      </w:r>
      <w:r w:rsidR="00010BA6" w:rsidRPr="00010BA6">
        <w:t>. H</w:t>
      </w:r>
      <w:r w:rsidRPr="00010BA6">
        <w:t xml:space="preserve">owever, the </w:t>
      </w:r>
      <w:r w:rsidR="00010BA6" w:rsidRPr="00010BA6">
        <w:rPr>
          <w:i/>
        </w:rPr>
        <w:t>Restatement</w:t>
      </w:r>
      <w:r w:rsidRPr="00010BA6">
        <w:t xml:space="preserve"> regards </w:t>
      </w:r>
      <w:proofErr w:type="spellStart"/>
      <w:r w:rsidRPr="00010BA6">
        <w:t>tarnishment</w:t>
      </w:r>
      <w:proofErr w:type="spellEnd"/>
      <w:r w:rsidRPr="00010BA6">
        <w:t xml:space="preserve"> as a claim that is distinct from dilution.</w:t>
      </w:r>
      <w:r w:rsidR="00010BA6" w:rsidRPr="00010BA6">
        <w:rPr>
          <w:vertAlign w:val="superscript"/>
        </w:rPr>
        <w:footnoteReference w:id="307"/>
      </w:r>
      <w:r w:rsidRPr="00010BA6">
        <w:t xml:space="preserve"> The 2007 Model Bill specifically allows claims for dilution by </w:t>
      </w:r>
      <w:proofErr w:type="spellStart"/>
      <w:r w:rsidRPr="00010BA6">
        <w:t>tarnishment</w:t>
      </w:r>
      <w:proofErr w:type="spellEnd"/>
      <w:r w:rsidRPr="00010BA6">
        <w:t>.</w:t>
      </w:r>
    </w:p>
    <w:p w14:paraId="3D57868C" w14:textId="176CBBF1" w:rsidR="00010BA6" w:rsidRPr="00010BA6" w:rsidRDefault="00431229" w:rsidP="00010BA6">
      <w:pPr>
        <w:pStyle w:val="BNormal"/>
      </w:pPr>
      <w:r w:rsidRPr="00010BA6">
        <w:t xml:space="preserve">The statutory definition of dilution in </w:t>
      </w:r>
      <w:proofErr w:type="gramStart"/>
      <w:r w:rsidRPr="00010BA6">
        <w:t>the 1992</w:t>
      </w:r>
      <w:proofErr w:type="gramEnd"/>
      <w:r w:rsidRPr="00010BA6">
        <w:t xml:space="preserve"> and 1996 Model Bills is the same as that in the original FTDA</w:t>
      </w:r>
      <w:r w:rsidR="00010BA6" w:rsidRPr="00010BA6">
        <w:t>. I</w:t>
      </w:r>
      <w:r w:rsidRPr="00010BA6">
        <w:t>n addition to specifically limiting its coverage to “famous” marks, the Model Bills define dilution as follows:</w:t>
      </w:r>
    </w:p>
    <w:p w14:paraId="3CDDA6B8" w14:textId="33B82B0F" w:rsidR="00010BA6" w:rsidRPr="00010BA6" w:rsidRDefault="00431229" w:rsidP="00010BA6">
      <w:pPr>
        <w:pStyle w:val="BQuotelong"/>
      </w:pPr>
      <w:r w:rsidRPr="00010BA6">
        <w:t>the term “dilution” means the lessening of the capacity of a famous mark to identify and distinguish goods or services, regardless of the presence or absence of—</w:t>
      </w:r>
    </w:p>
    <w:p w14:paraId="3E6E3486" w14:textId="3B58B332" w:rsidR="00010BA6" w:rsidRPr="00010BA6" w:rsidRDefault="00431229" w:rsidP="00010BA6">
      <w:pPr>
        <w:pStyle w:val="BQuotelong"/>
      </w:pPr>
      <w:r w:rsidRPr="00010BA6">
        <w:t>(1) competition between the owner of the famous mark and other parties, or</w:t>
      </w:r>
    </w:p>
    <w:p w14:paraId="08333486" w14:textId="54DF4959" w:rsidR="00010BA6" w:rsidRPr="00010BA6" w:rsidRDefault="00431229" w:rsidP="00010BA6">
      <w:pPr>
        <w:pStyle w:val="BQuotelong"/>
      </w:pPr>
      <w:r w:rsidRPr="00010BA6">
        <w:t>(2) likelihood of confusion, mistake, or deception.</w:t>
      </w:r>
      <w:r w:rsidR="00010BA6" w:rsidRPr="00010BA6">
        <w:rPr>
          <w:vertAlign w:val="superscript"/>
        </w:rPr>
        <w:footnoteReference w:id="308"/>
      </w:r>
    </w:p>
    <w:p w14:paraId="107C2658" w14:textId="49D78E32" w:rsidR="00010BA6" w:rsidRPr="00010BA6" w:rsidRDefault="00431229" w:rsidP="00010BA6">
      <w:pPr>
        <w:pStyle w:val="BNormal"/>
      </w:pPr>
      <w:r w:rsidRPr="00010BA6">
        <w:t xml:space="preserve">Nothing in that definition directly refers to business reputation, trademark </w:t>
      </w:r>
      <w:proofErr w:type="spellStart"/>
      <w:r w:rsidRPr="00010BA6">
        <w:t>tarnishment</w:t>
      </w:r>
      <w:proofErr w:type="spellEnd"/>
      <w:r w:rsidRPr="00010BA6">
        <w:t>, or trademark disparagement</w:t>
      </w:r>
      <w:r w:rsidR="00010BA6" w:rsidRPr="00010BA6">
        <w:t>. T</w:t>
      </w:r>
      <w:r w:rsidRPr="00010BA6">
        <w:t>he focus of the definition is the diminishment of the mark’s distinctiveness, or source-identifying power.</w:t>
      </w:r>
    </w:p>
    <w:p w14:paraId="26BAE89B" w14:textId="04818748" w:rsidR="00010BA6" w:rsidRPr="00010BA6" w:rsidRDefault="00431229" w:rsidP="00010BA6">
      <w:pPr>
        <w:pStyle w:val="BNormal"/>
      </w:pPr>
      <w:proofErr w:type="spellStart"/>
      <w:r w:rsidRPr="00010BA6">
        <w:t>Tarnishment</w:t>
      </w:r>
      <w:proofErr w:type="spellEnd"/>
      <w:r w:rsidRPr="00010BA6">
        <w:t xml:space="preserve"> does not attack the distinctiveness of the mark</w:t>
      </w:r>
      <w:r w:rsidR="00010BA6" w:rsidRPr="00010BA6">
        <w:t>. W</w:t>
      </w:r>
      <w:r w:rsidRPr="00010BA6">
        <w:t>hen the mark is associated with unsavory activity, it may diminish the good feelings that consumers have associated with that brand</w:t>
      </w:r>
      <w:r w:rsidR="00010BA6" w:rsidRPr="00010BA6">
        <w:t>. H</w:t>
      </w:r>
      <w:r w:rsidRPr="00010BA6">
        <w:t xml:space="preserve">owever, the unsavory association does not mean that the consumer sees the mark as designating more than one </w:t>
      </w:r>
      <w:r w:rsidR="00010BA6" w:rsidRPr="00010BA6">
        <w:rPr>
          <w:i/>
        </w:rPr>
        <w:t>source</w:t>
      </w:r>
      <w:r w:rsidR="00010BA6" w:rsidRPr="00010BA6">
        <w:t xml:space="preserve">. </w:t>
      </w:r>
      <w:proofErr w:type="gramStart"/>
      <w:r w:rsidR="00010BA6" w:rsidRPr="00010BA6">
        <w:t>A</w:t>
      </w:r>
      <w:r w:rsidRPr="00010BA6">
        <w:t>t most</w:t>
      </w:r>
      <w:proofErr w:type="gramEnd"/>
      <w:r w:rsidRPr="00010BA6">
        <w:t>, the consumer now sees the mark as sending conflicting signals about the quality of the goods or services provided by the single source</w:t>
      </w:r>
      <w:r w:rsidR="00010BA6" w:rsidRPr="00010BA6">
        <w:t>. T</w:t>
      </w:r>
      <w:r w:rsidRPr="00010BA6">
        <w:t xml:space="preserve">his is not to say that </w:t>
      </w:r>
      <w:proofErr w:type="spellStart"/>
      <w:r w:rsidRPr="00010BA6">
        <w:t>tarnishment</w:t>
      </w:r>
      <w:proofErr w:type="spellEnd"/>
      <w:r w:rsidRPr="00010BA6">
        <w:t xml:space="preserve"> causes no harm to a trademark</w:t>
      </w:r>
      <w:r w:rsidR="00010BA6" w:rsidRPr="00010BA6">
        <w:t>. I</w:t>
      </w:r>
      <w:r w:rsidRPr="00010BA6">
        <w:t>nstead, the harm is one that may not be covered by the Model Bill definition of dilution.</w:t>
      </w:r>
    </w:p>
    <w:p w14:paraId="4C179E8D" w14:textId="050E1313" w:rsidR="00010BA6" w:rsidRPr="00010BA6" w:rsidRDefault="00431229" w:rsidP="00010BA6">
      <w:pPr>
        <w:pStyle w:val="BNormal"/>
      </w:pPr>
      <w:r w:rsidRPr="00010BA6">
        <w:t>This problem has been recognized for a long time</w:t>
      </w:r>
      <w:r w:rsidR="00010BA6" w:rsidRPr="00010BA6">
        <w:t>. W</w:t>
      </w:r>
      <w:r w:rsidRPr="00010BA6">
        <w:t>hen the United States Trademark Association (now the International Trademark Association) proposed a federal dilution statute in 1987, its proposal contemplated a separate trademark disparagement action under Section 43(a), not as part of a dilution action under the proposed Section 43(c).</w:t>
      </w:r>
      <w:r w:rsidR="00010BA6" w:rsidRPr="00010BA6">
        <w:rPr>
          <w:vertAlign w:val="superscript"/>
        </w:rPr>
        <w:footnoteReference w:id="309"/>
      </w:r>
      <w:r w:rsidRPr="00010BA6">
        <w:t xml:space="preserve"> The original bill introduced in Congress (as part of the Trademark Law Revision Act) also contained a separate disparagement provision,</w:t>
      </w:r>
      <w:r w:rsidR="00010BA6" w:rsidRPr="00010BA6">
        <w:rPr>
          <w:vertAlign w:val="superscript"/>
        </w:rPr>
        <w:footnoteReference w:id="310"/>
      </w:r>
      <w:r w:rsidRPr="00010BA6">
        <w:t xml:space="preserve"> but that provision was eliminated during the legislative process.</w:t>
      </w:r>
      <w:r w:rsidR="00010BA6" w:rsidRPr="00010BA6">
        <w:rPr>
          <w:vertAlign w:val="superscript"/>
        </w:rPr>
        <w:footnoteReference w:id="311"/>
      </w:r>
      <w:r w:rsidRPr="00010BA6">
        <w:t xml:space="preserve"> When the bill that became the FTDA was introduced in 1995, it contained no separate disparagement section.</w:t>
      </w:r>
      <w:r w:rsidR="00010BA6" w:rsidRPr="00010BA6">
        <w:rPr>
          <w:vertAlign w:val="superscript"/>
        </w:rPr>
        <w:footnoteReference w:id="312"/>
      </w:r>
      <w:r w:rsidRPr="00010BA6">
        <w:t xml:space="preserve"> However, the definition of dilution was so similar to the 1988 bill that one could conclude that trademark </w:t>
      </w:r>
      <w:proofErr w:type="spellStart"/>
      <w:r w:rsidRPr="00010BA6">
        <w:t>tarnishment</w:t>
      </w:r>
      <w:proofErr w:type="spellEnd"/>
      <w:r w:rsidRPr="00010BA6">
        <w:t xml:space="preserve"> was not intended to be covered by the FTDA.</w:t>
      </w:r>
    </w:p>
    <w:p w14:paraId="12646E48" w14:textId="782F7A05" w:rsidR="00010BA6" w:rsidRPr="00010BA6" w:rsidRDefault="00431229" w:rsidP="00010BA6">
      <w:pPr>
        <w:pStyle w:val="BNormal"/>
      </w:pPr>
      <w:r w:rsidRPr="00010BA6">
        <w:t>When the FTDA was revived in 1995, witnesses testifying before Congress did not agree about whether the bill (H.R</w:t>
      </w:r>
      <w:r w:rsidR="00010BA6" w:rsidRPr="00010BA6">
        <w:t>. 1</w:t>
      </w:r>
      <w:r w:rsidRPr="00010BA6">
        <w:t xml:space="preserve">295) encompassed a </w:t>
      </w:r>
      <w:proofErr w:type="spellStart"/>
      <w:r w:rsidRPr="00010BA6">
        <w:t>tarnishment</w:t>
      </w:r>
      <w:proofErr w:type="spellEnd"/>
      <w:r w:rsidRPr="00010BA6">
        <w:t xml:space="preserve"> claim.</w:t>
      </w:r>
      <w:r w:rsidR="00010BA6" w:rsidRPr="00010BA6">
        <w:rPr>
          <w:vertAlign w:val="superscript"/>
        </w:rPr>
        <w:footnoteReference w:id="313"/>
      </w:r>
      <w:r w:rsidRPr="00010BA6">
        <w:t xml:space="preserve"> However, it is clear that the various witnesses favored a federal </w:t>
      </w:r>
      <w:proofErr w:type="spellStart"/>
      <w:r w:rsidRPr="00010BA6">
        <w:t>tarnishment</w:t>
      </w:r>
      <w:proofErr w:type="spellEnd"/>
      <w:r w:rsidRPr="00010BA6">
        <w:t xml:space="preserve"> claim.</w:t>
      </w:r>
      <w:r w:rsidR="00010BA6" w:rsidRPr="00010BA6">
        <w:rPr>
          <w:vertAlign w:val="superscript"/>
        </w:rPr>
        <w:footnoteReference w:id="314"/>
      </w:r>
      <w:r w:rsidRPr="00010BA6">
        <w:t xml:space="preserve"> Moreover, it is clear that Congress believed that the definition included </w:t>
      </w:r>
      <w:proofErr w:type="spellStart"/>
      <w:r w:rsidRPr="00010BA6">
        <w:t>tarnishment</w:t>
      </w:r>
      <w:proofErr w:type="spellEnd"/>
      <w:r w:rsidR="00010BA6" w:rsidRPr="00010BA6">
        <w:t>. T</w:t>
      </w:r>
      <w:r w:rsidRPr="00010BA6">
        <w:t>he House Report accompanying the FTDA bill states</w:t>
      </w:r>
      <w:r w:rsidR="00010BA6" w:rsidRPr="00010BA6">
        <w:t>: “</w:t>
      </w:r>
      <w:r w:rsidRPr="00010BA6">
        <w:t>The purpose of H.R</w:t>
      </w:r>
      <w:r w:rsidR="00010BA6" w:rsidRPr="00010BA6">
        <w:t>. 1</w:t>
      </w:r>
      <w:r w:rsidRPr="00010BA6">
        <w:t xml:space="preserve">295 [the dilution bill] is to protect famous trademarks from subsequent uses that blur the distinctiveness of the mark or </w:t>
      </w:r>
      <w:r w:rsidR="00010BA6" w:rsidRPr="00010BA6">
        <w:rPr>
          <w:i/>
        </w:rPr>
        <w:t>tarnish or disparage it. …</w:t>
      </w:r>
      <w:r w:rsidRPr="00010BA6">
        <w:t>”</w:t>
      </w:r>
      <w:r w:rsidR="00010BA6" w:rsidRPr="00010BA6">
        <w:rPr>
          <w:vertAlign w:val="superscript"/>
        </w:rPr>
        <w:footnoteReference w:id="315"/>
      </w:r>
    </w:p>
    <w:p w14:paraId="1654AAA6" w14:textId="436473D8" w:rsidR="00010BA6" w:rsidRPr="00010BA6" w:rsidRDefault="00431229" w:rsidP="00010BA6">
      <w:pPr>
        <w:pStyle w:val="BNormal"/>
      </w:pPr>
      <w:r w:rsidRPr="00010BA6">
        <w:t>The same report, in a section-by-section analysis, states</w:t>
      </w:r>
      <w:r w:rsidR="00010BA6" w:rsidRPr="00010BA6">
        <w:t>: “</w:t>
      </w:r>
      <w:r w:rsidRPr="00010BA6">
        <w:t xml:space="preserve">The definition [of dilution] is designed to encompass all forms of dilution recognized by the courts, including dilution by blurring, by </w:t>
      </w:r>
      <w:proofErr w:type="spellStart"/>
      <w:r w:rsidRPr="00010BA6">
        <w:t>tarnishment</w:t>
      </w:r>
      <w:proofErr w:type="spellEnd"/>
      <w:r w:rsidRPr="00010BA6">
        <w:t xml:space="preserve"> and disparagement, and by diminishment.”</w:t>
      </w:r>
      <w:r w:rsidR="00010BA6" w:rsidRPr="00010BA6">
        <w:rPr>
          <w:vertAlign w:val="superscript"/>
        </w:rPr>
        <w:footnoteReference w:id="316"/>
      </w:r>
    </w:p>
    <w:p w14:paraId="6CEC1C53" w14:textId="561E65E4" w:rsidR="00010BA6" w:rsidRPr="00010BA6" w:rsidRDefault="00431229" w:rsidP="00010BA6">
      <w:pPr>
        <w:pStyle w:val="BNormal"/>
      </w:pPr>
      <w:r w:rsidRPr="00010BA6">
        <w:t xml:space="preserve">Despite this legislative history, the Supreme Court, in its opinion in </w:t>
      </w:r>
      <w:r w:rsidR="00010BA6" w:rsidRPr="00010BA6">
        <w:rPr>
          <w:i/>
        </w:rPr>
        <w:t>Moseley v</w:t>
      </w:r>
      <w:r w:rsidR="00010BA6" w:rsidRPr="00010BA6">
        <w:t xml:space="preserve">. </w:t>
      </w:r>
      <w:r w:rsidR="00010BA6" w:rsidRPr="00010BA6">
        <w:rPr>
          <w:i/>
        </w:rPr>
        <w:t>V Secret Catalogue, Inc</w:t>
      </w:r>
      <w:r w:rsidRPr="00010BA6">
        <w:t>.,</w:t>
      </w:r>
      <w:r w:rsidR="00010BA6" w:rsidRPr="00010BA6">
        <w:rPr>
          <w:vertAlign w:val="superscript"/>
        </w:rPr>
        <w:footnoteReference w:id="317"/>
      </w:r>
      <w:r w:rsidRPr="00010BA6">
        <w:t xml:space="preserve"> expressed skepticism about whether </w:t>
      </w:r>
      <w:proofErr w:type="spellStart"/>
      <w:r w:rsidRPr="00010BA6">
        <w:t>tarnishment</w:t>
      </w:r>
      <w:proofErr w:type="spellEnd"/>
      <w:r w:rsidRPr="00010BA6">
        <w:t xml:space="preserve"> is included in the original FTDA definition of dilution</w:t>
      </w:r>
      <w:r w:rsidR="00010BA6" w:rsidRPr="00010BA6">
        <w:t>. I</w:t>
      </w:r>
      <w:r w:rsidRPr="00010BA6">
        <w:t>n one part of its opinion, the Court pointed to language in the original Massachusetts dilution statute protecting against “[l]</w:t>
      </w:r>
      <w:proofErr w:type="spellStart"/>
      <w:r w:rsidRPr="00010BA6">
        <w:t>ikelihood</w:t>
      </w:r>
      <w:proofErr w:type="spellEnd"/>
      <w:r w:rsidRPr="00010BA6">
        <w:t xml:space="preserve"> of injury to business reputation,” commenting that it “expressly” protected against trademark </w:t>
      </w:r>
      <w:proofErr w:type="spellStart"/>
      <w:r w:rsidRPr="00010BA6">
        <w:t>tarnishment</w:t>
      </w:r>
      <w:proofErr w:type="spellEnd"/>
      <w:r w:rsidRPr="00010BA6">
        <w:t>.</w:t>
      </w:r>
      <w:r w:rsidR="00010BA6" w:rsidRPr="00010BA6">
        <w:rPr>
          <w:vertAlign w:val="superscript"/>
        </w:rPr>
        <w:footnoteReference w:id="318"/>
      </w:r>
      <w:r w:rsidRPr="00010BA6">
        <w:t xml:space="preserve"> The Court noted that the parties in </w:t>
      </w:r>
      <w:r w:rsidR="00010BA6" w:rsidRPr="00010BA6">
        <w:rPr>
          <w:i/>
        </w:rPr>
        <w:t>Moseley</w:t>
      </w:r>
      <w:r w:rsidRPr="00010BA6">
        <w:t xml:space="preserve"> did not dispute that the FTDA protects against </w:t>
      </w:r>
      <w:proofErr w:type="spellStart"/>
      <w:r w:rsidRPr="00010BA6">
        <w:t>tarnishment</w:t>
      </w:r>
      <w:proofErr w:type="spellEnd"/>
      <w:r w:rsidRPr="00010BA6">
        <w:t xml:space="preserve"> </w:t>
      </w:r>
      <w:r w:rsidR="00010BA6" w:rsidRPr="00010BA6">
        <w:rPr>
          <w:i/>
        </w:rPr>
        <w:t>and</w:t>
      </w:r>
      <w:r w:rsidRPr="00010BA6">
        <w:t xml:space="preserve"> that the legislative history seemed to include </w:t>
      </w:r>
      <w:proofErr w:type="spellStart"/>
      <w:r w:rsidRPr="00010BA6">
        <w:t>tarnishment</w:t>
      </w:r>
      <w:proofErr w:type="spellEnd"/>
      <w:r w:rsidRPr="00010BA6">
        <w:t xml:space="preserve"> within the scope of the FTDA.</w:t>
      </w:r>
      <w:r w:rsidR="00010BA6" w:rsidRPr="00010BA6">
        <w:rPr>
          <w:vertAlign w:val="superscript"/>
        </w:rPr>
        <w:footnoteReference w:id="319"/>
      </w:r>
      <w:r w:rsidRPr="00010BA6">
        <w:t xml:space="preserve"> However, the Court went on to state:</w:t>
      </w:r>
    </w:p>
    <w:p w14:paraId="714E8019" w14:textId="150DC06A" w:rsidR="00010BA6" w:rsidRPr="00010BA6" w:rsidRDefault="00431229" w:rsidP="00010BA6">
      <w:pPr>
        <w:pStyle w:val="BQuotelong"/>
      </w:pPr>
      <w:r w:rsidRPr="00010BA6">
        <w:t>Whether [</w:t>
      </w:r>
      <w:proofErr w:type="spellStart"/>
      <w:r w:rsidRPr="00010BA6">
        <w:t>tarnishment</w:t>
      </w:r>
      <w:proofErr w:type="spellEnd"/>
      <w:r w:rsidRPr="00010BA6">
        <w:t>] is actually embraced by the statutory text, however, is another matter</w:t>
      </w:r>
      <w:r w:rsidR="00010BA6" w:rsidRPr="00010BA6">
        <w:t>. I</w:t>
      </w:r>
      <w:r w:rsidRPr="00010BA6">
        <w:t>ndeed, the contrast between the state statutes, which expressly refer to both “injury to business reputation” and to “dilution of the distinctive quality of a trade name or trademark,” and the federal statute which refers only to the latter, arguably supports a narrower reading of the FTDA.</w:t>
      </w:r>
      <w:r w:rsidR="00010BA6" w:rsidRPr="00010BA6">
        <w:rPr>
          <w:vertAlign w:val="superscript"/>
        </w:rPr>
        <w:footnoteReference w:id="320"/>
      </w:r>
    </w:p>
    <w:p w14:paraId="589DFA33" w14:textId="18DBE7B7" w:rsidR="00010BA6" w:rsidRPr="00010BA6" w:rsidRDefault="00431229" w:rsidP="00010BA6">
      <w:pPr>
        <w:pStyle w:val="BNormal"/>
      </w:pPr>
      <w:r w:rsidRPr="00010BA6">
        <w:t xml:space="preserve">Clearly, the Court was unconvinced, to say the least, that the language of the FTDA could be read to include </w:t>
      </w:r>
      <w:proofErr w:type="spellStart"/>
      <w:r w:rsidRPr="00010BA6">
        <w:t>tarnishment</w:t>
      </w:r>
      <w:proofErr w:type="spellEnd"/>
      <w:r w:rsidR="00010BA6" w:rsidRPr="00010BA6">
        <w:t>. F</w:t>
      </w:r>
      <w:r w:rsidRPr="00010BA6">
        <w:t xml:space="preserve">urther, its narrow interpretation of the “causes dilution” phrase in the statute (the actual issue before the Court) is additional evidence that the Court would not have stretched the statutory definition of dilution to include </w:t>
      </w:r>
      <w:proofErr w:type="spellStart"/>
      <w:r w:rsidRPr="00010BA6">
        <w:t>tarnishment</w:t>
      </w:r>
      <w:proofErr w:type="spellEnd"/>
      <w:r w:rsidRPr="00010BA6">
        <w:t>, despite the clear legislative history.</w:t>
      </w:r>
      <w:r w:rsidR="00010BA6" w:rsidRPr="00010BA6">
        <w:rPr>
          <w:vertAlign w:val="superscript"/>
        </w:rPr>
        <w:footnoteReference w:id="321"/>
      </w:r>
    </w:p>
    <w:p w14:paraId="370D0122" w14:textId="29DC17E3" w:rsidR="00010BA6" w:rsidRPr="00010BA6" w:rsidRDefault="00431229" w:rsidP="00010BA6">
      <w:pPr>
        <w:pStyle w:val="BNormal"/>
      </w:pPr>
      <w:r w:rsidRPr="00010BA6">
        <w:t xml:space="preserve">Surprisingly, however, lower courts did not pick up the hint from </w:t>
      </w:r>
      <w:r w:rsidR="00010BA6" w:rsidRPr="00010BA6">
        <w:rPr>
          <w:i/>
        </w:rPr>
        <w:t>Moseley</w:t>
      </w:r>
      <w:r w:rsidRPr="00010BA6">
        <w:t>.</w:t>
      </w:r>
      <w:r w:rsidR="00010BA6" w:rsidRPr="00010BA6">
        <w:rPr>
          <w:vertAlign w:val="superscript"/>
        </w:rPr>
        <w:footnoteReference w:id="322"/>
      </w:r>
      <w:r w:rsidRPr="00010BA6">
        <w:t xml:space="preserve"> Several post-</w:t>
      </w:r>
      <w:r w:rsidR="00010BA6" w:rsidRPr="00010BA6">
        <w:rPr>
          <w:i/>
        </w:rPr>
        <w:t>Moseley</w:t>
      </w:r>
      <w:r w:rsidRPr="00010BA6">
        <w:t xml:space="preserve"> cases discussed </w:t>
      </w:r>
      <w:proofErr w:type="spellStart"/>
      <w:r w:rsidRPr="00010BA6">
        <w:t>tarnishment</w:t>
      </w:r>
      <w:proofErr w:type="spellEnd"/>
      <w:r w:rsidRPr="00010BA6">
        <w:t xml:space="preserve"> claims without even mentioning the possibility that such claims may not be actionable under the FTDA.</w:t>
      </w:r>
      <w:r w:rsidR="00010BA6" w:rsidRPr="00010BA6">
        <w:rPr>
          <w:vertAlign w:val="superscript"/>
        </w:rPr>
        <w:footnoteReference w:id="323"/>
      </w:r>
      <w:r w:rsidRPr="00010BA6">
        <w:t xml:space="preserve"> It is unclear why the courts did not even raise the issue, given the language in </w:t>
      </w:r>
      <w:r w:rsidR="00010BA6" w:rsidRPr="00010BA6">
        <w:rPr>
          <w:i/>
        </w:rPr>
        <w:t>Moseley</w:t>
      </w:r>
      <w:r w:rsidR="00010BA6" w:rsidRPr="00010BA6">
        <w:t>. O</w:t>
      </w:r>
      <w:r w:rsidRPr="00010BA6">
        <w:t xml:space="preserve">n the other hand, courts did seem to recognize that, at a minimum, </w:t>
      </w:r>
      <w:r w:rsidR="00010BA6" w:rsidRPr="00010BA6">
        <w:rPr>
          <w:i/>
        </w:rPr>
        <w:t>Moseley</w:t>
      </w:r>
      <w:r w:rsidRPr="00010BA6">
        <w:t xml:space="preserve"> required a showing of actual dilution.</w:t>
      </w:r>
      <w:r w:rsidR="00010BA6" w:rsidRPr="00010BA6">
        <w:rPr>
          <w:vertAlign w:val="superscript"/>
        </w:rPr>
        <w:footnoteReference w:id="324"/>
      </w:r>
      <w:r w:rsidRPr="00010BA6">
        <w:t xml:space="preserve"> One district court that did acknowledge the issue indicated (possibly incorrectly) that the law of its circuit still permitted claims for </w:t>
      </w:r>
      <w:proofErr w:type="spellStart"/>
      <w:r w:rsidRPr="00010BA6">
        <w:t>tarnishment</w:t>
      </w:r>
      <w:proofErr w:type="spellEnd"/>
      <w:r w:rsidRPr="00010BA6">
        <w:t>.</w:t>
      </w:r>
      <w:r w:rsidR="00010BA6" w:rsidRPr="00010BA6">
        <w:rPr>
          <w:vertAlign w:val="superscript"/>
        </w:rPr>
        <w:footnoteReference w:id="325"/>
      </w:r>
    </w:p>
    <w:p w14:paraId="2ADFAED7" w14:textId="7B8D27FE" w:rsidR="00010BA6" w:rsidRPr="00010BA6" w:rsidRDefault="00431229" w:rsidP="00010BA6">
      <w:pPr>
        <w:pStyle w:val="BNormal"/>
      </w:pPr>
      <w:r w:rsidRPr="00010BA6">
        <w:t xml:space="preserve">By extension, the Court’s suggestion would cast doubt on the existence of a </w:t>
      </w:r>
      <w:proofErr w:type="spellStart"/>
      <w:r w:rsidRPr="00010BA6">
        <w:t>tarnishment</w:t>
      </w:r>
      <w:proofErr w:type="spellEnd"/>
      <w:r w:rsidRPr="00010BA6">
        <w:t xml:space="preserve"> claim under the state statutes patterned after the 1992 or 1996 Model Bill, whose definition of dilution is the same as the one in the original FTDA</w:t>
      </w:r>
      <w:r w:rsidR="00010BA6" w:rsidRPr="00010BA6">
        <w:t>. T</w:t>
      </w:r>
      <w:r w:rsidRPr="00010BA6">
        <w:t>here is one interesting twist on this interpretive dilemma, involving the Indiana dilution statute</w:t>
      </w:r>
      <w:r w:rsidR="00010BA6" w:rsidRPr="00010BA6">
        <w:t>. U</w:t>
      </w:r>
      <w:r w:rsidRPr="00010BA6">
        <w:t>nique among the state laws, Indiana’s law states that it “applies only to fanciful marks, except in cases where the other person’s use tarnishes the reputation of the famous mark.”</w:t>
      </w:r>
      <w:r w:rsidR="00010BA6" w:rsidRPr="00010BA6">
        <w:rPr>
          <w:vertAlign w:val="superscript"/>
        </w:rPr>
        <w:footnoteReference w:id="326"/>
      </w:r>
      <w:r w:rsidRPr="00010BA6">
        <w:t xml:space="preserve"> This clearly indicates that the Indiana legislature believed that </w:t>
      </w:r>
      <w:proofErr w:type="spellStart"/>
      <w:r w:rsidRPr="00010BA6">
        <w:t>tarnishment</w:t>
      </w:r>
      <w:proofErr w:type="spellEnd"/>
      <w:r w:rsidRPr="00010BA6">
        <w:t xml:space="preserve"> was covered by the statute (which, it may be noted, was enacted three years </w:t>
      </w:r>
      <w:r w:rsidR="00010BA6" w:rsidRPr="00010BA6">
        <w:rPr>
          <w:i/>
        </w:rPr>
        <w:t>after</w:t>
      </w:r>
      <w:r w:rsidRPr="00010BA6">
        <w:t xml:space="preserve"> the Supreme Court’s decision)</w:t>
      </w:r>
      <w:r w:rsidR="00010BA6" w:rsidRPr="00010BA6">
        <w:t>. W</w:t>
      </w:r>
      <w:r w:rsidRPr="00010BA6">
        <w:t xml:space="preserve">hether that intent will be followed by courts is an interesting question—after all, Congress clearly intended that </w:t>
      </w:r>
      <w:proofErr w:type="spellStart"/>
      <w:r w:rsidRPr="00010BA6">
        <w:t>tarnishment</w:t>
      </w:r>
      <w:proofErr w:type="spellEnd"/>
      <w:r w:rsidRPr="00010BA6">
        <w:t xml:space="preserve"> was to be covered by the FTDA as it was originally drafted (although its intent was evident only in the legislative history, not in the statute itself</w:t>
      </w:r>
      <w:r w:rsidR="00010BA6" w:rsidRPr="00010BA6">
        <w:rPr>
          <w:vertAlign w:val="superscript"/>
        </w:rPr>
        <w:footnoteReference w:id="327"/>
      </w:r>
      <w:r w:rsidRPr="00010BA6">
        <w:t>).</w:t>
      </w:r>
    </w:p>
    <w:p w14:paraId="45D092C4" w14:textId="319CD95B" w:rsidR="00010BA6" w:rsidRPr="00010BA6" w:rsidRDefault="00431229" w:rsidP="00010BA6">
      <w:pPr>
        <w:pStyle w:val="BNormal"/>
      </w:pPr>
      <w:r w:rsidRPr="00010BA6">
        <w:t xml:space="preserve">Whatever the rubric, courts have accepted </w:t>
      </w:r>
      <w:proofErr w:type="spellStart"/>
      <w:r w:rsidRPr="00010BA6">
        <w:t>tarnishment</w:t>
      </w:r>
      <w:proofErr w:type="spellEnd"/>
      <w:r w:rsidRPr="00010BA6">
        <w:t xml:space="preserve"> as a form of dilution, even under language equivalent to the 1992 and 1996 Model Bills</w:t>
      </w:r>
      <w:r w:rsidR="00010BA6" w:rsidRPr="00010BA6">
        <w:t>. I</w:t>
      </w:r>
      <w:r w:rsidRPr="00010BA6">
        <w:t xml:space="preserve">n general, </w:t>
      </w:r>
      <w:proofErr w:type="spellStart"/>
      <w:r w:rsidRPr="00010BA6">
        <w:t>tarnishment</w:t>
      </w:r>
      <w:proofErr w:type="spellEnd"/>
      <w:r w:rsidRPr="00010BA6">
        <w:t xml:space="preserve"> cases fall into two broad groups</w:t>
      </w:r>
      <w:r w:rsidR="00010BA6" w:rsidRPr="00010BA6">
        <w:t>: p</w:t>
      </w:r>
      <w:r w:rsidRPr="00010BA6">
        <w:t>arody/satire and poor-quality products (although some obvious overlap exists in the groups).</w:t>
      </w:r>
    </w:p>
    <w:p w14:paraId="5FA8C024" w14:textId="73214090" w:rsidR="00010BA6" w:rsidRPr="00010BA6" w:rsidRDefault="00736985" w:rsidP="00010BA6">
      <w:pPr>
        <w:pStyle w:val="BHead3"/>
      </w:pPr>
      <w:r>
        <w:t>3.IV.B.</w:t>
      </w:r>
      <w:r w:rsidR="00010BA6" w:rsidRPr="00736985">
        <w:rPr>
          <w:rStyle w:val="BBNAidChar"/>
          <w:rFonts w:eastAsiaTheme="majorEastAsia"/>
        </w:rPr>
        <w:t>3</w:t>
      </w:r>
      <w:r w:rsidR="00010BA6" w:rsidRPr="00010BA6">
        <w:t>.</w:t>
      </w:r>
      <w:r>
        <w:t> </w:t>
      </w:r>
      <w:r w:rsidR="00010BA6" w:rsidRPr="00010BA6">
        <w:tab/>
      </w:r>
      <w:proofErr w:type="spellStart"/>
      <w:r w:rsidR="00010BA6" w:rsidRPr="00010BA6">
        <w:t>Tarnishment</w:t>
      </w:r>
      <w:proofErr w:type="spellEnd"/>
      <w:r w:rsidR="00010BA6" w:rsidRPr="00010BA6">
        <w:t xml:space="preserve"> by Parody, Satire, or Ridicule</w:t>
      </w:r>
    </w:p>
    <w:p w14:paraId="3DDC1E4E" w14:textId="5640CC9B" w:rsidR="00010BA6" w:rsidRPr="00010BA6" w:rsidRDefault="00431229" w:rsidP="00010BA6">
      <w:pPr>
        <w:pStyle w:val="BNormal"/>
      </w:pPr>
      <w:r w:rsidRPr="00010BA6">
        <w:t>The most successful group of dilution suits by trademark owners is against those who subject well-known marks to parody, satire, or some other form of ridicule</w:t>
      </w:r>
      <w:r w:rsidR="00010BA6" w:rsidRPr="00010BA6">
        <w:t>. B</w:t>
      </w:r>
      <w:r w:rsidRPr="00010BA6">
        <w:t>y their nature, such uses invite dilution suits</w:t>
      </w:r>
      <w:r w:rsidR="00010BA6" w:rsidRPr="00010BA6">
        <w:t>. V</w:t>
      </w:r>
      <w:r w:rsidRPr="00010BA6">
        <w:t>irtually all such uses target very distinctive marks, since that is the point of the exercise</w:t>
      </w:r>
      <w:r w:rsidR="00010BA6" w:rsidRPr="00010BA6">
        <w:t>. V</w:t>
      </w:r>
      <w:r w:rsidRPr="00010BA6">
        <w:t>irtually all of these situations involve devices that are similar to the well-known marks since, again, the point is to bring the original mark to mind and poke fun at it</w:t>
      </w:r>
      <w:r w:rsidR="00010BA6" w:rsidRPr="00010BA6">
        <w:t>. M</w:t>
      </w:r>
      <w:r w:rsidRPr="00010BA6">
        <w:t xml:space="preserve">any seek to gain attention for their own product by </w:t>
      </w:r>
      <w:proofErr w:type="gramStart"/>
      <w:r w:rsidRPr="00010BA6">
        <w:t>use of</w:t>
      </w:r>
      <w:proofErr w:type="gramEnd"/>
      <w:r w:rsidRPr="00010BA6">
        <w:t xml:space="preserve"> such a parody, thus arguably acting in a predatory manner.</w:t>
      </w:r>
      <w:r w:rsidR="00010BA6" w:rsidRPr="00010BA6">
        <w:rPr>
          <w:vertAlign w:val="superscript"/>
        </w:rPr>
        <w:footnoteReference w:id="328"/>
      </w:r>
      <w:r w:rsidRPr="00010BA6">
        <w:t xml:space="preserve"> Thus, if we were to apply the elements of dilution set forth in many blurring cases, almost all parodies would be </w:t>
      </w:r>
      <w:proofErr w:type="gramStart"/>
      <w:r w:rsidRPr="00010BA6">
        <w:t>diluting</w:t>
      </w:r>
      <w:proofErr w:type="gramEnd"/>
      <w:r w:rsidR="00010BA6" w:rsidRPr="00010BA6">
        <w:t>. H</w:t>
      </w:r>
      <w:r w:rsidRPr="00010BA6">
        <w:t>owever, in many state-law cases, the courts have refused relief in these circumstances.</w:t>
      </w:r>
    </w:p>
    <w:p w14:paraId="122D15FD" w14:textId="5607D37D" w:rsidR="00010BA6" w:rsidRPr="00010BA6" w:rsidRDefault="00431229" w:rsidP="00010BA6">
      <w:pPr>
        <w:pStyle w:val="BNormal"/>
      </w:pPr>
      <w:r w:rsidRPr="00010BA6">
        <w:t xml:space="preserve">This highlights two major limitations of </w:t>
      </w:r>
      <w:proofErr w:type="spellStart"/>
      <w:r w:rsidRPr="00010BA6">
        <w:t>tarnishment</w:t>
      </w:r>
      <w:proofErr w:type="spellEnd"/>
      <w:r w:rsidR="00010BA6" w:rsidRPr="00010BA6">
        <w:t>. F</w:t>
      </w:r>
      <w:r w:rsidRPr="00010BA6">
        <w:t>irst, the offending use must be likely to cause real harm to the first user’s reputation.</w:t>
      </w:r>
      <w:r w:rsidR="00010BA6" w:rsidRPr="00010BA6">
        <w:rPr>
          <w:vertAlign w:val="superscript"/>
        </w:rPr>
        <w:footnoteReference w:id="329"/>
      </w:r>
      <w:r w:rsidRPr="00010BA6">
        <w:t xml:space="preserve"> If such harm is unlikely, then it must be viewed as a traditional blurring case</w:t>
      </w:r>
      <w:r w:rsidR="00010BA6" w:rsidRPr="00010BA6">
        <w:t>. B</w:t>
      </w:r>
      <w:r w:rsidRPr="00010BA6">
        <w:t>ecause many parodies involve non-trademark uses, blurring will be difficult to demonstrate in many cases.</w:t>
      </w:r>
      <w:r w:rsidR="00010BA6" w:rsidRPr="00010BA6">
        <w:rPr>
          <w:vertAlign w:val="superscript"/>
        </w:rPr>
        <w:footnoteReference w:id="330"/>
      </w:r>
      <w:r w:rsidRPr="00010BA6">
        <w:t xml:space="preserve"> Second, enjoining parodies often implicates free speech issues</w:t>
      </w:r>
      <w:r w:rsidR="00010BA6" w:rsidRPr="00010BA6">
        <w:t>. A</w:t>
      </w:r>
      <w:r w:rsidRPr="00010BA6">
        <w:t>lthough courts have not been consistent about how to incorporate these concerns into dilution analysis, it is clear that such considerations lie in the background of most parody cases.</w:t>
      </w:r>
      <w:r w:rsidR="00010BA6" w:rsidRPr="00010BA6">
        <w:rPr>
          <w:vertAlign w:val="superscript"/>
        </w:rPr>
        <w:footnoteReference w:id="331"/>
      </w:r>
    </w:p>
    <w:p w14:paraId="381514C0" w14:textId="5DB6C7DA" w:rsidR="00010BA6" w:rsidRPr="00010BA6" w:rsidRDefault="00736985" w:rsidP="00010BA6">
      <w:pPr>
        <w:pStyle w:val="BHead4"/>
      </w:pPr>
      <w:r>
        <w:t>3.IV.B.3.</w:t>
      </w:r>
      <w:r w:rsidR="00010BA6" w:rsidRPr="00736985">
        <w:rPr>
          <w:rStyle w:val="BBNAidChar"/>
          <w:rFonts w:eastAsiaTheme="majorEastAsia"/>
        </w:rPr>
        <w:t>a</w:t>
      </w:r>
      <w:r w:rsidR="00010BA6" w:rsidRPr="00010BA6">
        <w:t>.</w:t>
      </w:r>
      <w:r>
        <w:t> </w:t>
      </w:r>
      <w:r w:rsidR="00010BA6" w:rsidRPr="00010BA6">
        <w:tab/>
        <w:t>Parodies Involving Sex or Drugs</w:t>
      </w:r>
    </w:p>
    <w:p w14:paraId="2A949062" w14:textId="62EC847F" w:rsidR="00010BA6" w:rsidRPr="00010BA6" w:rsidRDefault="00431229" w:rsidP="00010BA6">
      <w:pPr>
        <w:pStyle w:val="BNormal"/>
      </w:pPr>
      <w:r w:rsidRPr="00010BA6">
        <w:t xml:space="preserve">By far the most likely scenarios for successful </w:t>
      </w:r>
      <w:proofErr w:type="spellStart"/>
      <w:r w:rsidRPr="00010BA6">
        <w:t>tarnishment</w:t>
      </w:r>
      <w:proofErr w:type="spellEnd"/>
      <w:r w:rsidRPr="00010BA6">
        <w:t xml:space="preserve"> claims are those that involve sexual or drug-oriented parodies</w:t>
      </w:r>
      <w:r w:rsidR="00010BA6" w:rsidRPr="00010BA6">
        <w:t>. O</w:t>
      </w:r>
      <w:r w:rsidRPr="00010BA6">
        <w:t xml:space="preserve">ne of the earliest such cases is </w:t>
      </w:r>
      <w:r w:rsidR="00010BA6" w:rsidRPr="00010BA6">
        <w:rPr>
          <w:i/>
        </w:rPr>
        <w:t>Coca-Cola Co</w:t>
      </w:r>
      <w:r w:rsidR="00010BA6" w:rsidRPr="00010BA6">
        <w:t xml:space="preserve">. </w:t>
      </w:r>
      <w:r w:rsidR="00010BA6" w:rsidRPr="00010BA6">
        <w:rPr>
          <w:i/>
        </w:rPr>
        <w:t>v</w:t>
      </w:r>
      <w:r w:rsidR="00010BA6" w:rsidRPr="00010BA6">
        <w:t xml:space="preserve">. </w:t>
      </w:r>
      <w:r w:rsidR="00010BA6" w:rsidRPr="00010BA6">
        <w:rPr>
          <w:i/>
        </w:rPr>
        <w:t>Gemini Rising, Inc</w:t>
      </w:r>
      <w:r w:rsidRPr="00010BA6">
        <w:t>.</w:t>
      </w:r>
      <w:r w:rsidR="00010BA6" w:rsidRPr="00010BA6">
        <w:rPr>
          <w:vertAlign w:val="superscript"/>
        </w:rPr>
        <w:footnoteReference w:id="332"/>
      </w:r>
      <w:r w:rsidRPr="00010BA6">
        <w:t xml:space="preserve"> The defendant produced and sold a poster resembling the Coca-Cola trademark and trade dress,</w:t>
      </w:r>
      <w:r w:rsidR="00010BA6" w:rsidRPr="00010BA6">
        <w:rPr>
          <w:vertAlign w:val="superscript"/>
        </w:rPr>
        <w:footnoteReference w:id="333"/>
      </w:r>
      <w:r w:rsidRPr="00010BA6">
        <w:t xml:space="preserve"> but with the words “Enjoy Cocaine” substituted for “Enjoy Coca-Cola.” The court found this both confusing and diluting.</w:t>
      </w:r>
      <w:r w:rsidR="00010BA6" w:rsidRPr="00010BA6">
        <w:rPr>
          <w:vertAlign w:val="superscript"/>
        </w:rPr>
        <w:footnoteReference w:id="334"/>
      </w:r>
      <w:r w:rsidRPr="00010BA6">
        <w:t xml:space="preserve"> The court noted:</w:t>
      </w:r>
    </w:p>
    <w:p w14:paraId="15950ACE" w14:textId="46F723E0" w:rsidR="00010BA6" w:rsidRPr="00010BA6" w:rsidRDefault="00431229" w:rsidP="00010BA6">
      <w:pPr>
        <w:pStyle w:val="BQuotelong"/>
      </w:pPr>
      <w:r w:rsidRPr="00010BA6">
        <w:t>Even though in this case there is no confusion of goods or passing off in the strict trademark sense, there is a sufficiently clear showing of the impairment of plaintiff’s mark as a selling device because of defendant’s use</w:t>
      </w:r>
      <w:r w:rsidR="00010BA6" w:rsidRPr="00010BA6">
        <w:t>. T</w:t>
      </w:r>
      <w:r w:rsidRPr="00010BA6">
        <w:t>he effect of that use as a dilution of plaintiff’s trademark rights is certainly a serious question calling for more deliberate investigation.</w:t>
      </w:r>
      <w:r w:rsidR="00010BA6" w:rsidRPr="00010BA6">
        <w:rPr>
          <w:vertAlign w:val="superscript"/>
        </w:rPr>
        <w:footnoteReference w:id="335"/>
      </w:r>
    </w:p>
    <w:p w14:paraId="64DCB1C1" w14:textId="74289E04" w:rsidR="00010BA6" w:rsidRPr="00010BA6" w:rsidRDefault="00431229" w:rsidP="00010BA6">
      <w:pPr>
        <w:pStyle w:val="BNormal"/>
      </w:pPr>
      <w:r w:rsidRPr="00010BA6">
        <w:t>Several other courts have reached similar conclusions</w:t>
      </w:r>
      <w:r w:rsidR="00010BA6" w:rsidRPr="00010BA6">
        <w:t>. I</w:t>
      </w:r>
      <w:r w:rsidRPr="00010BA6">
        <w:t xml:space="preserve">n </w:t>
      </w:r>
      <w:r w:rsidR="00010BA6" w:rsidRPr="00010BA6">
        <w:rPr>
          <w:i/>
        </w:rPr>
        <w:t>Pillsbury Co</w:t>
      </w:r>
      <w:r w:rsidR="00010BA6" w:rsidRPr="00010BA6">
        <w:t xml:space="preserve">. </w:t>
      </w:r>
      <w:r w:rsidR="00010BA6" w:rsidRPr="00010BA6">
        <w:rPr>
          <w:i/>
        </w:rPr>
        <w:t>v</w:t>
      </w:r>
      <w:r w:rsidR="00010BA6" w:rsidRPr="00010BA6">
        <w:t xml:space="preserve">. </w:t>
      </w:r>
      <w:r w:rsidR="00010BA6" w:rsidRPr="00010BA6">
        <w:rPr>
          <w:i/>
        </w:rPr>
        <w:t>Milky Way Productions, Inc</w:t>
      </w:r>
      <w:r w:rsidRPr="00010BA6">
        <w:t>.,</w:t>
      </w:r>
      <w:r w:rsidR="00010BA6" w:rsidRPr="00010BA6">
        <w:rPr>
          <w:vertAlign w:val="superscript"/>
        </w:rPr>
        <w:footnoteReference w:id="336"/>
      </w:r>
      <w:r w:rsidRPr="00010BA6">
        <w:t xml:space="preserve"> the defendant included a picture of characters resembling Pillsbury’s Poppin’ Fresh and Poppie Fresh engaged in sexual acts in its </w:t>
      </w:r>
      <w:r w:rsidR="00010BA6" w:rsidRPr="00010BA6">
        <w:rPr>
          <w:i/>
        </w:rPr>
        <w:t>Screw</w:t>
      </w:r>
      <w:r w:rsidRPr="00010BA6">
        <w:t xml:space="preserve"> magazine.</w:t>
      </w:r>
      <w:r w:rsidR="00010BA6" w:rsidRPr="00010BA6">
        <w:rPr>
          <w:vertAlign w:val="superscript"/>
        </w:rPr>
        <w:footnoteReference w:id="337"/>
      </w:r>
      <w:r w:rsidRPr="00010BA6">
        <w:t xml:space="preserve"> Although the court found no likelihood of confusion,</w:t>
      </w:r>
      <w:r w:rsidR="00010BA6" w:rsidRPr="00010BA6">
        <w:rPr>
          <w:vertAlign w:val="superscript"/>
        </w:rPr>
        <w:footnoteReference w:id="338"/>
      </w:r>
      <w:r w:rsidRPr="00010BA6">
        <w:t xml:space="preserve"> it found liability under Georgia’s antidilution statute.</w:t>
      </w:r>
      <w:r w:rsidR="00010BA6" w:rsidRPr="00010BA6">
        <w:rPr>
          <w:vertAlign w:val="superscript"/>
        </w:rPr>
        <w:footnoteReference w:id="339"/>
      </w:r>
      <w:r w:rsidRPr="00010BA6">
        <w:t xml:space="preserve"> Other examples of successful </w:t>
      </w:r>
      <w:proofErr w:type="spellStart"/>
      <w:r w:rsidRPr="00010BA6">
        <w:t>tarnishment</w:t>
      </w:r>
      <w:proofErr w:type="spellEnd"/>
      <w:r w:rsidRPr="00010BA6">
        <w:t xml:space="preserve"> claims include a suit to enjoin a parody of both the American Express card and the phrase “Don’t Leave Home without It” that contained a condom;</w:t>
      </w:r>
      <w:r w:rsidR="00010BA6" w:rsidRPr="00010BA6">
        <w:rPr>
          <w:vertAlign w:val="superscript"/>
        </w:rPr>
        <w:footnoteReference w:id="340"/>
      </w:r>
      <w:r w:rsidRPr="00010BA6">
        <w:t xml:space="preserve"> a suit by Coca-Cola against the maker of a powdered candy resembling cocaine, packaged in a bottle resembling a Coke bottle;</w:t>
      </w:r>
      <w:r w:rsidR="00010BA6" w:rsidRPr="00010BA6">
        <w:rPr>
          <w:vertAlign w:val="superscript"/>
        </w:rPr>
        <w:footnoteReference w:id="341"/>
      </w:r>
      <w:r w:rsidRPr="00010BA6">
        <w:t xml:space="preserve"> and a sexually explicit movie featuring cheerleaders engaging in sexual activity wearing uniforms resembling those worn by the Dallas Cowboy Cheerleaders.</w:t>
      </w:r>
      <w:r w:rsidR="00010BA6" w:rsidRPr="00010BA6">
        <w:rPr>
          <w:vertAlign w:val="superscript"/>
        </w:rPr>
        <w:footnoteReference w:id="342"/>
      </w:r>
      <w:r w:rsidRPr="00010BA6">
        <w:t xml:space="preserve"> The inclusion of distinctive marks or parodies of marks on sexually oriented Web sites has also led to several successful suits under the FTDA.</w:t>
      </w:r>
      <w:r w:rsidR="00010BA6" w:rsidRPr="00010BA6">
        <w:rPr>
          <w:vertAlign w:val="superscript"/>
        </w:rPr>
        <w:footnoteReference w:id="343"/>
      </w:r>
    </w:p>
    <w:p w14:paraId="5EFCA4DE" w14:textId="09AAA101" w:rsidR="00010BA6" w:rsidRPr="00010BA6" w:rsidRDefault="00431229" w:rsidP="00010BA6">
      <w:pPr>
        <w:pStyle w:val="BNormal"/>
      </w:pPr>
      <w:r w:rsidRPr="00010BA6">
        <w:t xml:space="preserve">In </w:t>
      </w:r>
      <w:r w:rsidR="00010BA6" w:rsidRPr="00010BA6">
        <w:rPr>
          <w:i/>
        </w:rPr>
        <w:t>Pfizer, Inc</w:t>
      </w:r>
      <w:r w:rsidR="00010BA6" w:rsidRPr="00010BA6">
        <w:t xml:space="preserve">. </w:t>
      </w:r>
      <w:r w:rsidR="00010BA6" w:rsidRPr="00010BA6">
        <w:rPr>
          <w:i/>
        </w:rPr>
        <w:t>v</w:t>
      </w:r>
      <w:r w:rsidR="00010BA6" w:rsidRPr="00010BA6">
        <w:t xml:space="preserve">. </w:t>
      </w:r>
      <w:r w:rsidR="00010BA6" w:rsidRPr="00010BA6">
        <w:rPr>
          <w:i/>
        </w:rPr>
        <w:t>Sachs</w:t>
      </w:r>
      <w:r w:rsidRPr="00010BA6">
        <w:t>,</w:t>
      </w:r>
      <w:r w:rsidR="00010BA6" w:rsidRPr="00010BA6">
        <w:rPr>
          <w:vertAlign w:val="superscript"/>
        </w:rPr>
        <w:footnoteReference w:id="344"/>
      </w:r>
      <w:r w:rsidRPr="00010BA6">
        <w:t xml:space="preserve"> defendant put plaintiff’s Viagra mark on a missile, which it exhibited in various public locations, including an “adult entertainment exhibition,” in order to promote its advertising services business</w:t>
      </w:r>
      <w:r w:rsidR="00010BA6" w:rsidRPr="00010BA6">
        <w:t>. T</w:t>
      </w:r>
      <w:r w:rsidRPr="00010BA6">
        <w:t>he court found this tarnishing under federal and New York law.</w:t>
      </w:r>
      <w:r w:rsidR="00010BA6" w:rsidRPr="00010BA6">
        <w:rPr>
          <w:vertAlign w:val="superscript"/>
        </w:rPr>
        <w:footnoteReference w:id="345"/>
      </w:r>
      <w:r w:rsidRPr="00010BA6">
        <w:t xml:space="preserve"> Here, the obvious commercial motivation probably made the rejection of a parody defense almost inevitable.</w:t>
      </w:r>
    </w:p>
    <w:p w14:paraId="4A0FD3AC" w14:textId="6E0F9191" w:rsidR="00010BA6" w:rsidRPr="00010BA6" w:rsidRDefault="00431229" w:rsidP="00010BA6">
      <w:pPr>
        <w:pStyle w:val="BNormal"/>
      </w:pPr>
      <w:r w:rsidRPr="00010BA6">
        <w:t xml:space="preserve">One notable failure of a dilution claim in a sexual context is </w:t>
      </w:r>
      <w:r w:rsidR="00010BA6" w:rsidRPr="00010BA6">
        <w:rPr>
          <w:i/>
        </w:rPr>
        <w:t>L</w:t>
      </w:r>
      <w:r w:rsidRPr="00010BA6">
        <w:t>.</w:t>
      </w:r>
      <w:r w:rsidR="00010BA6" w:rsidRPr="00010BA6">
        <w:rPr>
          <w:i/>
        </w:rPr>
        <w:t>L</w:t>
      </w:r>
      <w:r w:rsidR="00010BA6" w:rsidRPr="00010BA6">
        <w:t xml:space="preserve">. </w:t>
      </w:r>
      <w:r w:rsidR="00010BA6" w:rsidRPr="00010BA6">
        <w:rPr>
          <w:i/>
        </w:rPr>
        <w:t>Bean, Inc</w:t>
      </w:r>
      <w:r w:rsidR="00010BA6" w:rsidRPr="00010BA6">
        <w:t xml:space="preserve">. </w:t>
      </w:r>
      <w:r w:rsidR="00010BA6" w:rsidRPr="00010BA6">
        <w:rPr>
          <w:i/>
        </w:rPr>
        <w:t>v</w:t>
      </w:r>
      <w:r w:rsidR="00010BA6" w:rsidRPr="00010BA6">
        <w:t xml:space="preserve">. </w:t>
      </w:r>
      <w:r w:rsidR="00010BA6" w:rsidRPr="00010BA6">
        <w:rPr>
          <w:i/>
        </w:rPr>
        <w:t>Drake Publishers, Inc</w:t>
      </w:r>
      <w:r w:rsidRPr="00010BA6">
        <w:t>.,</w:t>
      </w:r>
      <w:r w:rsidR="00010BA6" w:rsidRPr="00010BA6">
        <w:rPr>
          <w:vertAlign w:val="superscript"/>
        </w:rPr>
        <w:footnoteReference w:id="346"/>
      </w:r>
      <w:r w:rsidRPr="00010BA6">
        <w:t xml:space="preserve"> where the court of appeals reversed a lower court decision and found that the defendant’s sexually oriented parody of the L.L Bean catalog was protected from a dilution claim by the First Amendment.</w:t>
      </w:r>
      <w:r w:rsidR="00010BA6" w:rsidRPr="00010BA6">
        <w:rPr>
          <w:vertAlign w:val="superscript"/>
        </w:rPr>
        <w:footnoteReference w:id="347"/>
      </w:r>
    </w:p>
    <w:p w14:paraId="7887B0A1" w14:textId="66506627" w:rsidR="00010BA6" w:rsidRPr="00010BA6" w:rsidRDefault="00431229" w:rsidP="00010BA6">
      <w:pPr>
        <w:pStyle w:val="BNormal"/>
      </w:pPr>
      <w:r w:rsidRPr="00010BA6">
        <w:t xml:space="preserve">Interpreting the federal TDRA, the Sixth Circuit has created a rebuttable presumption that sexually oriented uses of another’s mark are likely to cause </w:t>
      </w:r>
      <w:proofErr w:type="spellStart"/>
      <w:r w:rsidRPr="00010BA6">
        <w:t>tarnishment</w:t>
      </w:r>
      <w:proofErr w:type="spellEnd"/>
      <w:r w:rsidRPr="00010BA6">
        <w:t>.</w:t>
      </w:r>
      <w:r w:rsidR="00010BA6" w:rsidRPr="00010BA6">
        <w:rPr>
          <w:vertAlign w:val="superscript"/>
        </w:rPr>
        <w:footnoteReference w:id="348"/>
      </w:r>
      <w:r w:rsidRPr="00010BA6">
        <w:t xml:space="preserve"> Whether this presumption would apply to state-law claims is not clear (in the Sixth Circuit </w:t>
      </w:r>
      <w:r w:rsidR="00010BA6" w:rsidRPr="00010BA6">
        <w:rPr>
          <w:i/>
        </w:rPr>
        <w:t xml:space="preserve">Moseley </w:t>
      </w:r>
      <w:r w:rsidRPr="00010BA6">
        <w:t>case, the state had no dilution statute)</w:t>
      </w:r>
      <w:r w:rsidR="00010BA6" w:rsidRPr="00010BA6">
        <w:t>. C</w:t>
      </w:r>
      <w:r w:rsidRPr="00010BA6">
        <w:t>laims brought under state statutes patterned after the 1992 and 1996 Model Bills probably would require actual dilution, not just likelihood of dilution, and may not be subject to the same analysis</w:t>
      </w:r>
      <w:r w:rsidR="00010BA6" w:rsidRPr="00010BA6">
        <w:t>. H</w:t>
      </w:r>
      <w:r w:rsidRPr="00010BA6">
        <w:t>owever, claims brought in the Sixth Circuit under laws patterned after the 1964 or 2007 Model Bills might be subject to a similar analysis as the TDRA</w:t>
      </w:r>
      <w:r w:rsidR="00010BA6" w:rsidRPr="00010BA6">
        <w:t>; a</w:t>
      </w:r>
      <w:r w:rsidRPr="00010BA6">
        <w:t>t present, no state in the Sixth Circuit has such a law.</w:t>
      </w:r>
    </w:p>
    <w:p w14:paraId="1764C481" w14:textId="481DD3A1" w:rsidR="00010BA6" w:rsidRPr="00010BA6" w:rsidRDefault="00736985" w:rsidP="00010BA6">
      <w:pPr>
        <w:pStyle w:val="BHead4"/>
      </w:pPr>
      <w:r>
        <w:t>3.IV.B.3.</w:t>
      </w:r>
      <w:r w:rsidR="00010BA6" w:rsidRPr="00736985">
        <w:rPr>
          <w:rStyle w:val="BBNAidChar"/>
          <w:rFonts w:eastAsiaTheme="majorEastAsia"/>
        </w:rPr>
        <w:t>b</w:t>
      </w:r>
      <w:r w:rsidR="00010BA6" w:rsidRPr="00010BA6">
        <w:t>.</w:t>
      </w:r>
      <w:r>
        <w:t> </w:t>
      </w:r>
      <w:r w:rsidR="00010BA6" w:rsidRPr="00010BA6">
        <w:tab/>
        <w:t>Parodies Not Involving Sex or Drugs</w:t>
      </w:r>
    </w:p>
    <w:p w14:paraId="349C5457" w14:textId="2BD4515A" w:rsidR="00010BA6" w:rsidRPr="00010BA6" w:rsidRDefault="00431229" w:rsidP="00010BA6">
      <w:pPr>
        <w:pStyle w:val="BNormal"/>
      </w:pPr>
      <w:r w:rsidRPr="00010BA6">
        <w:t>Removed from sex or drugs, dilution suits against parodies achieve far less success</w:t>
      </w:r>
      <w:r w:rsidR="00010BA6" w:rsidRPr="00010BA6">
        <w:t>. F</w:t>
      </w:r>
      <w:r w:rsidRPr="00010BA6">
        <w:t xml:space="preserve">or example, in </w:t>
      </w:r>
      <w:r w:rsidR="00010BA6" w:rsidRPr="00010BA6">
        <w:rPr>
          <w:i/>
        </w:rPr>
        <w:t>Tetley, Inc</w:t>
      </w:r>
      <w:r w:rsidR="00010BA6" w:rsidRPr="00010BA6">
        <w:t xml:space="preserve">. </w:t>
      </w:r>
      <w:r w:rsidR="00010BA6" w:rsidRPr="00010BA6">
        <w:rPr>
          <w:i/>
        </w:rPr>
        <w:t>v</w:t>
      </w:r>
      <w:r w:rsidR="00010BA6" w:rsidRPr="00010BA6">
        <w:t xml:space="preserve">. </w:t>
      </w:r>
      <w:r w:rsidR="00010BA6" w:rsidRPr="00010BA6">
        <w:rPr>
          <w:i/>
        </w:rPr>
        <w:t>Topps Chewing Gum, Inc</w:t>
      </w:r>
      <w:r w:rsidRPr="00010BA6">
        <w:t>.,</w:t>
      </w:r>
      <w:r w:rsidR="00010BA6" w:rsidRPr="00010BA6">
        <w:rPr>
          <w:vertAlign w:val="superscript"/>
        </w:rPr>
        <w:footnoteReference w:id="349"/>
      </w:r>
      <w:r w:rsidRPr="00010BA6">
        <w:t xml:space="preserve"> the plaintiff sued to enjoin distribution of defendant’s stickers that contained a design like that used on plaintiff’s tea bags, and the phrase </w:t>
      </w:r>
      <w:proofErr w:type="spellStart"/>
      <w:r w:rsidRPr="00010BA6">
        <w:t>Petly</w:t>
      </w:r>
      <w:proofErr w:type="spellEnd"/>
      <w:r w:rsidRPr="00010BA6">
        <w:t xml:space="preserve"> Flea Bags (a parodic reference to Tetley Tea Bags).</w:t>
      </w:r>
      <w:r w:rsidR="00010BA6" w:rsidRPr="00010BA6">
        <w:rPr>
          <w:vertAlign w:val="superscript"/>
        </w:rPr>
        <w:footnoteReference w:id="350"/>
      </w:r>
      <w:r w:rsidRPr="00010BA6">
        <w:t xml:space="preserve"> However, the court found neither confusion nor dilution, noting the lack of any evidence of harm resulting from defendant’s stickers.</w:t>
      </w:r>
      <w:r w:rsidR="00010BA6" w:rsidRPr="00010BA6">
        <w:rPr>
          <w:vertAlign w:val="superscript"/>
        </w:rPr>
        <w:footnoteReference w:id="351"/>
      </w:r>
      <w:r w:rsidRPr="00010BA6">
        <w:t xml:space="preserve"> In </w:t>
      </w:r>
      <w:r w:rsidR="00010BA6" w:rsidRPr="00010BA6">
        <w:rPr>
          <w:i/>
        </w:rPr>
        <w:t>Toho Co</w:t>
      </w:r>
      <w:r w:rsidR="00010BA6" w:rsidRPr="00010BA6">
        <w:t xml:space="preserve">. </w:t>
      </w:r>
      <w:r w:rsidR="00010BA6" w:rsidRPr="00010BA6">
        <w:rPr>
          <w:i/>
        </w:rPr>
        <w:t>v</w:t>
      </w:r>
      <w:r w:rsidR="00010BA6" w:rsidRPr="00010BA6">
        <w:t xml:space="preserve">. </w:t>
      </w:r>
      <w:r w:rsidR="00010BA6" w:rsidRPr="00010BA6">
        <w:rPr>
          <w:i/>
        </w:rPr>
        <w:t>Sears Roebuck &amp; Co</w:t>
      </w:r>
      <w:r w:rsidRPr="00010BA6">
        <w:t>.,</w:t>
      </w:r>
      <w:r w:rsidR="00010BA6" w:rsidRPr="00010BA6">
        <w:rPr>
          <w:vertAlign w:val="superscript"/>
        </w:rPr>
        <w:footnoteReference w:id="352"/>
      </w:r>
      <w:r w:rsidRPr="00010BA6">
        <w:t xml:space="preserve"> the Ninth Circuit refused to enjoin the use of </w:t>
      </w:r>
      <w:proofErr w:type="spellStart"/>
      <w:r w:rsidRPr="00010BA6">
        <w:t>Bagzilla</w:t>
      </w:r>
      <w:proofErr w:type="spellEnd"/>
      <w:r w:rsidRPr="00010BA6">
        <w:t xml:space="preserve"> as a name for defendant’s garbage bags when a suit was brought by the producers of Godzilla movies.</w:t>
      </w:r>
      <w:r w:rsidR="00010BA6" w:rsidRPr="00010BA6">
        <w:rPr>
          <w:vertAlign w:val="superscript"/>
        </w:rPr>
        <w:footnoteReference w:id="353"/>
      </w:r>
      <w:r w:rsidRPr="00010BA6">
        <w:t xml:space="preserve"> Similarly, in </w:t>
      </w:r>
      <w:r w:rsidR="00010BA6" w:rsidRPr="00010BA6">
        <w:rPr>
          <w:i/>
        </w:rPr>
        <w:t>Black Dog Tavern Co</w:t>
      </w:r>
      <w:r w:rsidR="00010BA6" w:rsidRPr="00010BA6">
        <w:t xml:space="preserve">. </w:t>
      </w:r>
      <w:r w:rsidR="00010BA6" w:rsidRPr="00010BA6">
        <w:rPr>
          <w:i/>
        </w:rPr>
        <w:t>v</w:t>
      </w:r>
      <w:r w:rsidR="00010BA6" w:rsidRPr="00010BA6">
        <w:t xml:space="preserve">. </w:t>
      </w:r>
      <w:r w:rsidR="00010BA6" w:rsidRPr="00010BA6">
        <w:rPr>
          <w:i/>
        </w:rPr>
        <w:t>Hall</w:t>
      </w:r>
      <w:r w:rsidRPr="00010BA6">
        <w:t>,</w:t>
      </w:r>
      <w:r w:rsidR="00010BA6" w:rsidRPr="00010BA6">
        <w:rPr>
          <w:vertAlign w:val="superscript"/>
        </w:rPr>
        <w:footnoteReference w:id="354"/>
      </w:r>
      <w:r w:rsidRPr="00010BA6">
        <w:t xml:space="preserve"> the court rejected a dilution claim against a designer of T-shirts that parodied the mark (also used on T-shirts and novelty items) of plaintiff’s business.</w:t>
      </w:r>
      <w:r w:rsidR="00010BA6" w:rsidRPr="00010BA6">
        <w:rPr>
          <w:vertAlign w:val="superscript"/>
        </w:rPr>
        <w:footnoteReference w:id="355"/>
      </w:r>
      <w:r w:rsidRPr="00010BA6">
        <w:t xml:space="preserve"> The court cited a lack of evidence of any potential harm to the plaintiff.</w:t>
      </w:r>
      <w:r w:rsidR="00010BA6" w:rsidRPr="00010BA6">
        <w:rPr>
          <w:vertAlign w:val="superscript"/>
        </w:rPr>
        <w:footnoteReference w:id="356"/>
      </w:r>
    </w:p>
    <w:p w14:paraId="2F0ABCD2" w14:textId="66600C4C" w:rsidR="00010BA6" w:rsidRPr="00010BA6" w:rsidRDefault="00431229" w:rsidP="00010BA6">
      <w:pPr>
        <w:pStyle w:val="BNormal"/>
      </w:pPr>
      <w:r w:rsidRPr="00010BA6">
        <w:t xml:space="preserve">A more extensive treatment of the subject, with the same result, is found in </w:t>
      </w:r>
      <w:r w:rsidR="00010BA6" w:rsidRPr="00010BA6">
        <w:rPr>
          <w:i/>
        </w:rPr>
        <w:t>Hormel Foods Corp</w:t>
      </w:r>
      <w:r w:rsidR="00010BA6" w:rsidRPr="00010BA6">
        <w:t xml:space="preserve">. </w:t>
      </w:r>
      <w:r w:rsidR="00010BA6" w:rsidRPr="00010BA6">
        <w:rPr>
          <w:i/>
        </w:rPr>
        <w:t>v</w:t>
      </w:r>
      <w:r w:rsidR="00010BA6" w:rsidRPr="00010BA6">
        <w:t xml:space="preserve">. </w:t>
      </w:r>
      <w:r w:rsidR="00010BA6" w:rsidRPr="00010BA6">
        <w:rPr>
          <w:i/>
        </w:rPr>
        <w:t>Jim Henson Productions, Inc</w:t>
      </w:r>
      <w:r w:rsidRPr="00010BA6">
        <w:t>.</w:t>
      </w:r>
      <w:r w:rsidR="00010BA6" w:rsidRPr="00010BA6">
        <w:rPr>
          <w:vertAlign w:val="superscript"/>
        </w:rPr>
        <w:footnoteReference w:id="357"/>
      </w:r>
      <w:r w:rsidRPr="00010BA6">
        <w:t xml:space="preserve"> Hormel claimed that a character named </w:t>
      </w:r>
      <w:proofErr w:type="spellStart"/>
      <w:r w:rsidRPr="00010BA6">
        <w:t>Spa’am</w:t>
      </w:r>
      <w:proofErr w:type="spellEnd"/>
      <w:r w:rsidRPr="00010BA6">
        <w:t xml:space="preserve"> in the movie </w:t>
      </w:r>
      <w:r w:rsidR="00010BA6" w:rsidRPr="00010BA6">
        <w:rPr>
          <w:i/>
        </w:rPr>
        <w:t>Muppet Treasure Island</w:t>
      </w:r>
      <w:r w:rsidRPr="00010BA6">
        <w:t xml:space="preserve"> diluted its Spam mark.</w:t>
      </w:r>
      <w:r w:rsidR="00010BA6" w:rsidRPr="00010BA6">
        <w:rPr>
          <w:vertAlign w:val="superscript"/>
        </w:rPr>
        <w:footnoteReference w:id="358"/>
      </w:r>
      <w:r w:rsidRPr="00010BA6">
        <w:t xml:space="preserve"> The Second Circuit affirmed the trial court’s denial of relief</w:t>
      </w:r>
      <w:r w:rsidR="00010BA6" w:rsidRPr="00010BA6">
        <w:t>. A</w:t>
      </w:r>
      <w:r w:rsidRPr="00010BA6">
        <w:t xml:space="preserve">lthough Hormel attempted to portray the </w:t>
      </w:r>
      <w:proofErr w:type="spellStart"/>
      <w:r w:rsidRPr="00010BA6">
        <w:t>Spa’am</w:t>
      </w:r>
      <w:proofErr w:type="spellEnd"/>
      <w:r w:rsidRPr="00010BA6">
        <w:t xml:space="preserve"> character, a wild boar, as an unwholesome entity, the court demurred, pointing out that there was no evidence that the character “is unhygienic or that [the] character places Hormel’s mark in an unsavory context.”</w:t>
      </w:r>
      <w:r w:rsidR="00010BA6" w:rsidRPr="00010BA6">
        <w:rPr>
          <w:vertAlign w:val="superscript"/>
        </w:rPr>
        <w:footnoteReference w:id="359"/>
      </w:r>
      <w:r w:rsidRPr="00010BA6">
        <w:t xml:space="preserve"> The court noted further that the defendant’s merchandise would not compete directly with Hormel and that “the parody inheres in the product.”</w:t>
      </w:r>
      <w:r w:rsidR="00010BA6" w:rsidRPr="00010BA6">
        <w:rPr>
          <w:vertAlign w:val="superscript"/>
        </w:rPr>
        <w:footnoteReference w:id="360"/>
      </w:r>
    </w:p>
    <w:p w14:paraId="2E072FDF" w14:textId="5C848538" w:rsidR="00010BA6" w:rsidRPr="00010BA6" w:rsidRDefault="00431229" w:rsidP="00010BA6">
      <w:pPr>
        <w:pStyle w:val="BNormal"/>
      </w:pPr>
      <w:r w:rsidRPr="00010BA6">
        <w:t xml:space="preserve">Yet another unsuccessful dilution claim against a parody is </w:t>
      </w:r>
      <w:r w:rsidR="00010BA6" w:rsidRPr="00010BA6">
        <w:rPr>
          <w:i/>
        </w:rPr>
        <w:t>Jordache Enterprises, Inc</w:t>
      </w:r>
      <w:r w:rsidR="00010BA6" w:rsidRPr="00010BA6">
        <w:t xml:space="preserve">. </w:t>
      </w:r>
      <w:r w:rsidR="00010BA6" w:rsidRPr="00010BA6">
        <w:rPr>
          <w:i/>
        </w:rPr>
        <w:t>v</w:t>
      </w:r>
      <w:r w:rsidR="00010BA6" w:rsidRPr="00010BA6">
        <w:t xml:space="preserve">. </w:t>
      </w:r>
      <w:r w:rsidR="00010BA6" w:rsidRPr="00010BA6">
        <w:rPr>
          <w:i/>
        </w:rPr>
        <w:t>Hogg Wyld, Ltd</w:t>
      </w:r>
      <w:r w:rsidRPr="00010BA6">
        <w:t>.</w:t>
      </w:r>
      <w:r w:rsidR="00010BA6" w:rsidRPr="00010BA6">
        <w:rPr>
          <w:vertAlign w:val="superscript"/>
        </w:rPr>
        <w:footnoteReference w:id="361"/>
      </w:r>
      <w:r w:rsidRPr="00010BA6">
        <w:t xml:space="preserve"> The defendant designed and distributed designer jeans for larger women, using the name </w:t>
      </w:r>
      <w:proofErr w:type="spellStart"/>
      <w:r w:rsidRPr="00010BA6">
        <w:t>Lardashe</w:t>
      </w:r>
      <w:proofErr w:type="spellEnd"/>
      <w:r w:rsidRPr="00010BA6">
        <w:t>.</w:t>
      </w:r>
      <w:r w:rsidR="00010BA6" w:rsidRPr="00010BA6">
        <w:rPr>
          <w:vertAlign w:val="superscript"/>
        </w:rPr>
        <w:footnoteReference w:id="362"/>
      </w:r>
      <w:r w:rsidRPr="00010BA6">
        <w:t xml:space="preserve"> The court of appeals upheld the district court’s finding of no dilution under New Mexico law.</w:t>
      </w:r>
      <w:r w:rsidR="00010BA6" w:rsidRPr="00010BA6">
        <w:rPr>
          <w:vertAlign w:val="superscript"/>
        </w:rPr>
        <w:footnoteReference w:id="363"/>
      </w:r>
      <w:r w:rsidRPr="00010BA6">
        <w:t xml:space="preserve"> The court first agreed that there was nothing unwholesome about the </w:t>
      </w:r>
      <w:proofErr w:type="spellStart"/>
      <w:r w:rsidRPr="00010BA6">
        <w:t>Lardashe</w:t>
      </w:r>
      <w:proofErr w:type="spellEnd"/>
      <w:r w:rsidRPr="00010BA6">
        <w:t xml:space="preserve"> name (despite its origins as a form of “lard ass”)</w:t>
      </w:r>
      <w:r w:rsidR="00010BA6" w:rsidRPr="00010BA6">
        <w:t>. T</w:t>
      </w:r>
      <w:r w:rsidRPr="00010BA6">
        <w:t xml:space="preserve">he court also found that the parody dispelled any possible </w:t>
      </w:r>
      <w:proofErr w:type="spellStart"/>
      <w:r w:rsidRPr="00010BA6">
        <w:t>tarnishment</w:t>
      </w:r>
      <w:proofErr w:type="spellEnd"/>
      <w:r w:rsidRPr="00010BA6">
        <w:t xml:space="preserve"> resulting from the difference in quality between the two products.</w:t>
      </w:r>
      <w:r w:rsidR="00010BA6" w:rsidRPr="00010BA6">
        <w:rPr>
          <w:vertAlign w:val="superscript"/>
        </w:rPr>
        <w:footnoteReference w:id="364"/>
      </w:r>
    </w:p>
    <w:p w14:paraId="56801083" w14:textId="01542F01" w:rsidR="00010BA6" w:rsidRPr="00010BA6" w:rsidRDefault="00010BA6" w:rsidP="00010BA6">
      <w:pPr>
        <w:pStyle w:val="BNormal"/>
      </w:pPr>
      <w:r w:rsidRPr="00010BA6">
        <w:rPr>
          <w:i/>
        </w:rPr>
        <w:t>Jordache</w:t>
      </w:r>
      <w:r w:rsidR="00431229" w:rsidRPr="00010BA6">
        <w:t xml:space="preserve"> is important for two other aspects of its opinion and facts</w:t>
      </w:r>
      <w:r w:rsidRPr="00010BA6">
        <w:t>. F</w:t>
      </w:r>
      <w:r w:rsidR="00431229" w:rsidRPr="00010BA6">
        <w:t xml:space="preserve">irst, unlike many parody cases, the parody in question in </w:t>
      </w:r>
      <w:r w:rsidRPr="00010BA6">
        <w:rPr>
          <w:i/>
        </w:rPr>
        <w:t>Jordache</w:t>
      </w:r>
      <w:r w:rsidR="00431229" w:rsidRPr="00010BA6">
        <w:t xml:space="preserve"> was used as a trademark for the product and was not the product itself.</w:t>
      </w:r>
      <w:r w:rsidRPr="00010BA6">
        <w:rPr>
          <w:vertAlign w:val="superscript"/>
        </w:rPr>
        <w:footnoteReference w:id="365"/>
      </w:r>
      <w:r w:rsidR="00431229" w:rsidRPr="00010BA6">
        <w:t xml:space="preserve"> As noted earlier, the </w:t>
      </w:r>
      <w:r w:rsidRPr="00010BA6">
        <w:rPr>
          <w:i/>
        </w:rPr>
        <w:t>Restatement</w:t>
      </w:r>
      <w:r w:rsidR="00431229" w:rsidRPr="00010BA6">
        <w:t xml:space="preserve"> takes the position that </w:t>
      </w:r>
      <w:r w:rsidRPr="00010BA6">
        <w:rPr>
          <w:i/>
        </w:rPr>
        <w:t>only</w:t>
      </w:r>
      <w:r w:rsidR="00431229" w:rsidRPr="00010BA6">
        <w:t xml:space="preserve"> trademark uses are subject to liability for dilution by </w:t>
      </w:r>
      <w:proofErr w:type="spellStart"/>
      <w:r w:rsidR="00431229" w:rsidRPr="00010BA6">
        <w:t>tarnishment</w:t>
      </w:r>
      <w:proofErr w:type="spellEnd"/>
      <w:r w:rsidR="00431229" w:rsidRPr="00010BA6">
        <w:t>.</w:t>
      </w:r>
      <w:r w:rsidRPr="00010BA6">
        <w:rPr>
          <w:vertAlign w:val="superscript"/>
        </w:rPr>
        <w:footnoteReference w:id="366"/>
      </w:r>
      <w:r w:rsidR="00431229" w:rsidRPr="00010BA6">
        <w:t xml:space="preserve"> Second, the </w:t>
      </w:r>
      <w:r w:rsidRPr="00010BA6">
        <w:rPr>
          <w:i/>
        </w:rPr>
        <w:t>Jordache</w:t>
      </w:r>
      <w:r w:rsidR="00431229" w:rsidRPr="00010BA6">
        <w:t xml:space="preserve"> opinion states clearly one of the problems raised by claims against parodies</w:t>
      </w:r>
      <w:r w:rsidRPr="00010BA6">
        <w:t>: r</w:t>
      </w:r>
      <w:r w:rsidR="00431229" w:rsidRPr="00010BA6">
        <w:t>ather than diminishing the identification of the mark with its actual source, a parody may reinforce that identification.</w:t>
      </w:r>
      <w:r w:rsidRPr="00010BA6">
        <w:rPr>
          <w:vertAlign w:val="superscript"/>
        </w:rPr>
        <w:footnoteReference w:id="367"/>
      </w:r>
      <w:r w:rsidR="00431229" w:rsidRPr="00010BA6">
        <w:t xml:space="preserve"> This may be an important factor under the state statutes that define dilution as the lessening of a famous mark’s source-identifying ability.</w:t>
      </w:r>
      <w:r w:rsidRPr="00010BA6">
        <w:rPr>
          <w:vertAlign w:val="superscript"/>
        </w:rPr>
        <w:footnoteReference w:id="368"/>
      </w:r>
    </w:p>
    <w:p w14:paraId="2EC20A0C" w14:textId="41EBE69A" w:rsidR="00010BA6" w:rsidRPr="00010BA6" w:rsidRDefault="00431229" w:rsidP="00010BA6">
      <w:pPr>
        <w:pStyle w:val="BNormal"/>
      </w:pPr>
      <w:r w:rsidRPr="00010BA6">
        <w:t xml:space="preserve">A case analogous to </w:t>
      </w:r>
      <w:r w:rsidR="00010BA6" w:rsidRPr="00010BA6">
        <w:rPr>
          <w:i/>
        </w:rPr>
        <w:t>Jordache</w:t>
      </w:r>
      <w:r w:rsidRPr="00010BA6">
        <w:t xml:space="preserve"> is </w:t>
      </w:r>
      <w:r w:rsidR="00010BA6" w:rsidRPr="00010BA6">
        <w:rPr>
          <w:i/>
        </w:rPr>
        <w:t>New York Stock Exchange, Inc</w:t>
      </w:r>
      <w:r w:rsidR="00010BA6" w:rsidRPr="00010BA6">
        <w:t xml:space="preserve">. </w:t>
      </w:r>
      <w:r w:rsidR="00010BA6" w:rsidRPr="00010BA6">
        <w:rPr>
          <w:i/>
        </w:rPr>
        <w:t>v</w:t>
      </w:r>
      <w:r w:rsidR="00010BA6" w:rsidRPr="00010BA6">
        <w:t xml:space="preserve">. </w:t>
      </w:r>
      <w:r w:rsidR="00010BA6" w:rsidRPr="00010BA6">
        <w:rPr>
          <w:i/>
        </w:rPr>
        <w:t>New York, New York Hotel, LLC</w:t>
      </w:r>
      <w:r w:rsidRPr="00010BA6">
        <w:t>.</w:t>
      </w:r>
      <w:r w:rsidR="00010BA6" w:rsidRPr="00010BA6">
        <w:rPr>
          <w:vertAlign w:val="superscript"/>
        </w:rPr>
        <w:footnoteReference w:id="369"/>
      </w:r>
      <w:r w:rsidRPr="00010BA6">
        <w:t xml:space="preserve"> The stock exchange (NYSE) sued the hotel, which operated a casino in Las Vegas, claiming that the hotel’s use of a façade shaped like the stock exchange building, together with the phrase “New York, New York $lot Exchange” as the title of its player’s club, diluted the NYSE’s marks.</w:t>
      </w:r>
      <w:r w:rsidR="00010BA6" w:rsidRPr="00010BA6">
        <w:rPr>
          <w:vertAlign w:val="superscript"/>
        </w:rPr>
        <w:footnoteReference w:id="370"/>
      </w:r>
      <w:r w:rsidRPr="00010BA6">
        <w:t xml:space="preserve"> One dilution claim alleged that associating the NYSE with a casino tarnished the marks.</w:t>
      </w:r>
      <w:r w:rsidR="00010BA6" w:rsidRPr="00010BA6">
        <w:rPr>
          <w:vertAlign w:val="superscript"/>
        </w:rPr>
        <w:footnoteReference w:id="371"/>
      </w:r>
      <w:r w:rsidRPr="00010BA6">
        <w:t xml:space="preserve"> Although the district court agreed that casino patrons would make some mental association between the casino’s façade and phrase and the NYSE, it rejected the </w:t>
      </w:r>
      <w:proofErr w:type="spellStart"/>
      <w:r w:rsidRPr="00010BA6">
        <w:t>tarnishment</w:t>
      </w:r>
      <w:proofErr w:type="spellEnd"/>
      <w:r w:rsidRPr="00010BA6">
        <w:t xml:space="preserve"> claim, finding no evidence that casino patrons were more likely to associate investing with gambling as a result of their attendance at the casino.</w:t>
      </w:r>
      <w:r w:rsidR="00010BA6" w:rsidRPr="00010BA6">
        <w:rPr>
          <w:vertAlign w:val="superscript"/>
        </w:rPr>
        <w:footnoteReference w:id="372"/>
      </w:r>
      <w:r w:rsidRPr="00010BA6">
        <w:t xml:space="preserve"> It also pointed out that the NYSE itself had listed gambling interests on the exchange and had taken out advertising publicizing some of those companies.</w:t>
      </w:r>
      <w:r w:rsidR="00010BA6" w:rsidRPr="00010BA6">
        <w:rPr>
          <w:vertAlign w:val="superscript"/>
        </w:rPr>
        <w:footnoteReference w:id="373"/>
      </w:r>
      <w:r w:rsidRPr="00010BA6">
        <w:t xml:space="preserve"> Thus, although this was an acknowledged “commercial” use to promote the defendant’s services, the court found no </w:t>
      </w:r>
      <w:proofErr w:type="spellStart"/>
      <w:r w:rsidRPr="00010BA6">
        <w:t>tarnishment</w:t>
      </w:r>
      <w:proofErr w:type="spellEnd"/>
      <w:r w:rsidRPr="00010BA6">
        <w:t>.</w:t>
      </w:r>
      <w:r w:rsidR="00010BA6" w:rsidRPr="00010BA6">
        <w:rPr>
          <w:vertAlign w:val="superscript"/>
        </w:rPr>
        <w:footnoteReference w:id="374"/>
      </w:r>
      <w:r w:rsidRPr="00010BA6">
        <w:t xml:space="preserve"> On appeal, the Second Circuit disagreed</w:t>
      </w:r>
      <w:r w:rsidR="00010BA6" w:rsidRPr="00010BA6">
        <w:t>. I</w:t>
      </w:r>
      <w:r w:rsidRPr="00010BA6">
        <w:t>t found that listing gambling companies could be viewed as different from engaging in gambling.</w:t>
      </w:r>
      <w:r w:rsidR="00010BA6" w:rsidRPr="00010BA6">
        <w:rPr>
          <w:vertAlign w:val="superscript"/>
        </w:rPr>
        <w:footnoteReference w:id="375"/>
      </w:r>
      <w:r w:rsidRPr="00010BA6">
        <w:t xml:space="preserve"> Moreover, the court stated that the “humorous analogy” between the NYSE and gambling could be viewed as tarnishing.</w:t>
      </w:r>
      <w:r w:rsidR="00010BA6" w:rsidRPr="00010BA6">
        <w:rPr>
          <w:vertAlign w:val="superscript"/>
        </w:rPr>
        <w:footnoteReference w:id="376"/>
      </w:r>
    </w:p>
    <w:p w14:paraId="08DAE8CF" w14:textId="5DE7C7E9" w:rsidR="00010BA6" w:rsidRPr="00010BA6" w:rsidRDefault="00431229" w:rsidP="00010BA6">
      <w:pPr>
        <w:pStyle w:val="BNormal"/>
      </w:pPr>
      <w:r w:rsidRPr="00010BA6">
        <w:t xml:space="preserve">In </w:t>
      </w:r>
      <w:r w:rsidR="00010BA6" w:rsidRPr="00010BA6">
        <w:rPr>
          <w:i/>
        </w:rPr>
        <w:t>Tommy Hilfiger Licensing, Inc</w:t>
      </w:r>
      <w:r w:rsidR="00010BA6" w:rsidRPr="00010BA6">
        <w:t xml:space="preserve">. </w:t>
      </w:r>
      <w:r w:rsidR="00010BA6" w:rsidRPr="00010BA6">
        <w:rPr>
          <w:i/>
        </w:rPr>
        <w:t>v</w:t>
      </w:r>
      <w:r w:rsidR="00010BA6" w:rsidRPr="00010BA6">
        <w:t xml:space="preserve">. </w:t>
      </w:r>
      <w:r w:rsidR="00010BA6" w:rsidRPr="00010BA6">
        <w:rPr>
          <w:i/>
        </w:rPr>
        <w:t>Nature Labs, LLC</w:t>
      </w:r>
      <w:r w:rsidRPr="00010BA6">
        <w:t>,</w:t>
      </w:r>
      <w:r w:rsidR="00010BA6" w:rsidRPr="00010BA6">
        <w:rPr>
          <w:vertAlign w:val="superscript"/>
        </w:rPr>
        <w:footnoteReference w:id="377"/>
      </w:r>
      <w:r w:rsidRPr="00010BA6">
        <w:t xml:space="preserve"> the defendant created a line of “pet perfumes” whose names parodied those of actual perfumes</w:t>
      </w:r>
      <w:r w:rsidR="00010BA6" w:rsidRPr="00010BA6">
        <w:t>. T</w:t>
      </w:r>
      <w:r w:rsidRPr="00010BA6">
        <w:t>he one in question was called Timmy Holedigger</w:t>
      </w:r>
      <w:r w:rsidR="00010BA6" w:rsidRPr="00010BA6">
        <w:t>. T</w:t>
      </w:r>
      <w:r w:rsidRPr="00010BA6">
        <w:t xml:space="preserve">he court rejected both </w:t>
      </w:r>
      <w:proofErr w:type="spellStart"/>
      <w:r w:rsidRPr="00010BA6">
        <w:t>tarnishment</w:t>
      </w:r>
      <w:proofErr w:type="spellEnd"/>
      <w:r w:rsidRPr="00010BA6">
        <w:t xml:space="preserve"> and blurring claims</w:t>
      </w:r>
      <w:r w:rsidR="00010BA6" w:rsidRPr="00010BA6">
        <w:t>. T</w:t>
      </w:r>
      <w:r w:rsidRPr="00010BA6">
        <w:t xml:space="preserve">he court found no </w:t>
      </w:r>
      <w:proofErr w:type="spellStart"/>
      <w:r w:rsidRPr="00010BA6">
        <w:t>tarnishment</w:t>
      </w:r>
      <w:proofErr w:type="spellEnd"/>
      <w:r w:rsidRPr="00010BA6">
        <w:t xml:space="preserve"> of the plaintiff’s Tommy Hilfiger mark, noting a lack of any evidence of harm to the mark.</w:t>
      </w:r>
      <w:r w:rsidR="00010BA6" w:rsidRPr="00010BA6">
        <w:rPr>
          <w:vertAlign w:val="superscript"/>
        </w:rPr>
        <w:footnoteReference w:id="378"/>
      </w:r>
      <w:r w:rsidRPr="00010BA6">
        <w:t xml:space="preserve"> The court noted that the two parties were not competitors and found the defendant’s parody to be essentially harmless</w:t>
      </w:r>
      <w:r w:rsidR="00010BA6" w:rsidRPr="00010BA6">
        <w:t>. M</w:t>
      </w:r>
      <w:r w:rsidRPr="00010BA6">
        <w:t>oreover, there was no evidence that defendant’s product was of low quality.</w:t>
      </w:r>
    </w:p>
    <w:p w14:paraId="1F55CBF9" w14:textId="5C416C5A" w:rsidR="00010BA6" w:rsidRPr="00010BA6" w:rsidRDefault="00431229" w:rsidP="00010BA6">
      <w:pPr>
        <w:pStyle w:val="BNormal"/>
      </w:pPr>
      <w:r w:rsidRPr="00010BA6">
        <w:t>Two cases involving the use of branded products in movies came to similar conclusions</w:t>
      </w:r>
      <w:r w:rsidR="00010BA6" w:rsidRPr="00010BA6">
        <w:t>. I</w:t>
      </w:r>
      <w:r w:rsidRPr="00010BA6">
        <w:t>n one, the court rejected a claim that the depiction of a Caterpillar bulldozer, which was used by the “bad guys” to clear the jungle, was tarnishing.</w:t>
      </w:r>
      <w:r w:rsidR="00010BA6" w:rsidRPr="00010BA6">
        <w:rPr>
          <w:vertAlign w:val="superscript"/>
        </w:rPr>
        <w:footnoteReference w:id="379"/>
      </w:r>
      <w:r w:rsidRPr="00010BA6">
        <w:t xml:space="preserve"> In the other, the court rejected a claim that a misuse of a Slip ’N Slide toy in a movie tarnished the mark.</w:t>
      </w:r>
      <w:r w:rsidR="00010BA6" w:rsidRPr="00010BA6">
        <w:rPr>
          <w:vertAlign w:val="superscript"/>
        </w:rPr>
        <w:footnoteReference w:id="380"/>
      </w:r>
    </w:p>
    <w:p w14:paraId="4FF4D1E4" w14:textId="1FED1B1A" w:rsidR="00010BA6" w:rsidRPr="00010BA6" w:rsidRDefault="00431229" w:rsidP="00010BA6">
      <w:pPr>
        <w:pStyle w:val="BNormal"/>
      </w:pPr>
      <w:r w:rsidRPr="00010BA6">
        <w:t xml:space="preserve">In another “dog” case, the Fourth Circuit rejected a </w:t>
      </w:r>
      <w:proofErr w:type="spellStart"/>
      <w:r w:rsidRPr="00010BA6">
        <w:t>tarnishment</w:t>
      </w:r>
      <w:proofErr w:type="spellEnd"/>
      <w:r w:rsidRPr="00010BA6">
        <w:t xml:space="preserve"> claim (and a blurring claim) under the TDRA against the maker of dog toys with names that parodied well-known, high-fashion trademarks, such as a Chewy </w:t>
      </w:r>
      <w:proofErr w:type="spellStart"/>
      <w:r w:rsidRPr="00010BA6">
        <w:t>Vuiton</w:t>
      </w:r>
      <w:proofErr w:type="spellEnd"/>
      <w:r w:rsidRPr="00010BA6">
        <w:t xml:space="preserve"> chew toy shaped like a handbag.</w:t>
      </w:r>
      <w:r w:rsidR="00010BA6" w:rsidRPr="00010BA6">
        <w:rPr>
          <w:vertAlign w:val="superscript"/>
        </w:rPr>
        <w:footnoteReference w:id="381"/>
      </w:r>
      <w:r w:rsidRPr="00010BA6">
        <w:t xml:space="preserve"> In the course of discussing the blurring claim, the court noted (as did the court in </w:t>
      </w:r>
      <w:r w:rsidR="00010BA6" w:rsidRPr="00010BA6">
        <w:rPr>
          <w:i/>
        </w:rPr>
        <w:t>Jordache</w:t>
      </w:r>
      <w:r w:rsidRPr="00010BA6">
        <w:t>) that a parody may increase the renown of the parodied mark.</w:t>
      </w:r>
      <w:r w:rsidR="00010BA6" w:rsidRPr="00010BA6">
        <w:rPr>
          <w:vertAlign w:val="superscript"/>
        </w:rPr>
        <w:footnoteReference w:id="382"/>
      </w:r>
      <w:r w:rsidRPr="00010BA6">
        <w:t xml:space="preserve"> And a district court rejected federal and state </w:t>
      </w:r>
      <w:proofErr w:type="spellStart"/>
      <w:r w:rsidRPr="00010BA6">
        <w:t>tarnishment</w:t>
      </w:r>
      <w:proofErr w:type="spellEnd"/>
      <w:r w:rsidRPr="00010BA6">
        <w:t xml:space="preserve"> (and blurring) claims against the maker of a </w:t>
      </w:r>
      <w:proofErr w:type="spellStart"/>
      <w:r w:rsidRPr="00010BA6">
        <w:t>Buttwiper</w:t>
      </w:r>
      <w:proofErr w:type="spellEnd"/>
      <w:r w:rsidRPr="00010BA6">
        <w:t xml:space="preserve"> dog toy,</w:t>
      </w:r>
      <w:r w:rsidR="00010BA6" w:rsidRPr="00010BA6">
        <w:rPr>
          <w:vertAlign w:val="superscript"/>
        </w:rPr>
        <w:footnoteReference w:id="383"/>
      </w:r>
      <w:r w:rsidRPr="00010BA6">
        <w:t xml:space="preserve"> noting a lack of evidence of harm to the mark’s reputation.</w:t>
      </w:r>
      <w:r w:rsidR="00010BA6" w:rsidRPr="00010BA6">
        <w:rPr>
          <w:vertAlign w:val="superscript"/>
        </w:rPr>
        <w:footnoteReference w:id="384"/>
      </w:r>
    </w:p>
    <w:p w14:paraId="6B6072E5" w14:textId="4F61A788" w:rsidR="00010BA6" w:rsidRPr="00010BA6" w:rsidRDefault="00431229" w:rsidP="00010BA6">
      <w:pPr>
        <w:pStyle w:val="BNormal"/>
      </w:pPr>
      <w:r w:rsidRPr="00010BA6">
        <w:t>In addition, a claim that various Big Dog T-shirt parodies of a well-known wrestling promotion company tarnished the company’s mark was rejected,</w:t>
      </w:r>
      <w:r w:rsidR="00010BA6" w:rsidRPr="00010BA6">
        <w:rPr>
          <w:vertAlign w:val="superscript"/>
        </w:rPr>
        <w:footnoteReference w:id="385"/>
      </w:r>
      <w:r w:rsidRPr="00010BA6">
        <w:t xml:space="preserve"> as was a claim that parodies of the MasterCard “Priceless” series of advertisements by the Ralph Nader presidential campaign tarnished MasterCard.</w:t>
      </w:r>
      <w:r w:rsidR="00010BA6" w:rsidRPr="00010BA6">
        <w:rPr>
          <w:vertAlign w:val="superscript"/>
        </w:rPr>
        <w:footnoteReference w:id="386"/>
      </w:r>
    </w:p>
    <w:p w14:paraId="0D171E6A" w14:textId="4D8B94F1" w:rsidR="00010BA6" w:rsidRPr="00010BA6" w:rsidRDefault="00431229" w:rsidP="00010BA6">
      <w:pPr>
        <w:pStyle w:val="BNormal"/>
      </w:pPr>
      <w:r w:rsidRPr="00010BA6">
        <w:t xml:space="preserve">There are several other cases in which parodies that were not sexually or drug-oriented have been </w:t>
      </w:r>
      <w:proofErr w:type="gramStart"/>
      <w:r w:rsidRPr="00010BA6">
        <w:t>enjoined</w:t>
      </w:r>
      <w:proofErr w:type="gramEnd"/>
      <w:r w:rsidRPr="00010BA6">
        <w:t xml:space="preserve"> under dilution laws</w:t>
      </w:r>
      <w:r w:rsidR="00010BA6" w:rsidRPr="00010BA6">
        <w:t>. I</w:t>
      </w:r>
      <w:r w:rsidRPr="00010BA6">
        <w:t xml:space="preserve">n </w:t>
      </w:r>
      <w:r w:rsidR="00010BA6" w:rsidRPr="00010BA6">
        <w:rPr>
          <w:i/>
        </w:rPr>
        <w:t>Gucci Shops Inc</w:t>
      </w:r>
      <w:r w:rsidR="00010BA6" w:rsidRPr="00010BA6">
        <w:t xml:space="preserve">. </w:t>
      </w:r>
      <w:r w:rsidR="00010BA6" w:rsidRPr="00010BA6">
        <w:rPr>
          <w:i/>
        </w:rPr>
        <w:t>v</w:t>
      </w:r>
      <w:r w:rsidR="00010BA6" w:rsidRPr="00010BA6">
        <w:t xml:space="preserve">. </w:t>
      </w:r>
      <w:r w:rsidR="00010BA6" w:rsidRPr="00010BA6">
        <w:rPr>
          <w:i/>
        </w:rPr>
        <w:t>R</w:t>
      </w:r>
      <w:r w:rsidRPr="00010BA6">
        <w:t>.</w:t>
      </w:r>
      <w:r w:rsidR="00010BA6" w:rsidRPr="00010BA6">
        <w:rPr>
          <w:i/>
        </w:rPr>
        <w:t>H</w:t>
      </w:r>
      <w:r w:rsidR="00010BA6" w:rsidRPr="00010BA6">
        <w:t xml:space="preserve">. </w:t>
      </w:r>
      <w:r w:rsidR="00010BA6" w:rsidRPr="00010BA6">
        <w:rPr>
          <w:i/>
        </w:rPr>
        <w:t>Macy &amp; Co</w:t>
      </w:r>
      <w:r w:rsidRPr="00010BA6">
        <w:t>.,</w:t>
      </w:r>
      <w:r w:rsidR="00010BA6" w:rsidRPr="00010BA6">
        <w:rPr>
          <w:vertAlign w:val="superscript"/>
        </w:rPr>
        <w:footnoteReference w:id="387"/>
      </w:r>
      <w:r w:rsidRPr="00010BA6">
        <w:t xml:space="preserve"> the court held that the defendant’s </w:t>
      </w:r>
      <w:proofErr w:type="spellStart"/>
      <w:r w:rsidRPr="00010BA6">
        <w:t>Gucchi</w:t>
      </w:r>
      <w:proofErr w:type="spellEnd"/>
      <w:r w:rsidRPr="00010BA6">
        <w:t xml:space="preserve"> Goo diaper bag tarnished the Gucci mark.</w:t>
      </w:r>
      <w:r w:rsidR="00010BA6" w:rsidRPr="00010BA6">
        <w:rPr>
          <w:vertAlign w:val="superscript"/>
        </w:rPr>
        <w:footnoteReference w:id="388"/>
      </w:r>
      <w:r w:rsidRPr="00010BA6">
        <w:t xml:space="preserve"> In contrast to the </w:t>
      </w:r>
      <w:r w:rsidR="00010BA6" w:rsidRPr="00010BA6">
        <w:rPr>
          <w:i/>
        </w:rPr>
        <w:t>Tetley</w:t>
      </w:r>
      <w:r w:rsidRPr="00010BA6">
        <w:t xml:space="preserve"> case, discussed earlier in this section, the court in </w:t>
      </w:r>
      <w:r w:rsidR="00010BA6" w:rsidRPr="00010BA6">
        <w:rPr>
          <w:i/>
        </w:rPr>
        <w:t>Original Appalachian Artworks, Inc</w:t>
      </w:r>
      <w:r w:rsidR="00010BA6" w:rsidRPr="00010BA6">
        <w:t xml:space="preserve">. </w:t>
      </w:r>
      <w:r w:rsidR="00010BA6" w:rsidRPr="00010BA6">
        <w:rPr>
          <w:i/>
        </w:rPr>
        <w:t>v</w:t>
      </w:r>
      <w:r w:rsidR="00010BA6" w:rsidRPr="00010BA6">
        <w:t xml:space="preserve">. </w:t>
      </w:r>
      <w:r w:rsidR="00010BA6" w:rsidRPr="00010BA6">
        <w:rPr>
          <w:i/>
        </w:rPr>
        <w:t>Topps Chewing Gum, Inc</w:t>
      </w:r>
      <w:r w:rsidRPr="00010BA6">
        <w:t>.,</w:t>
      </w:r>
      <w:r w:rsidR="00010BA6" w:rsidRPr="00010BA6">
        <w:rPr>
          <w:vertAlign w:val="superscript"/>
        </w:rPr>
        <w:footnoteReference w:id="389"/>
      </w:r>
      <w:r w:rsidRPr="00010BA6">
        <w:t xml:space="preserve"> held that the defendant’s Garbage Pail Kids cards and stickers—a parody of the plaintiff’s Cabbage Patch dolls—created an unwholesome association that diluted the Cabbage Patch mark.</w:t>
      </w:r>
      <w:r w:rsidR="00010BA6" w:rsidRPr="00010BA6">
        <w:rPr>
          <w:vertAlign w:val="superscript"/>
        </w:rPr>
        <w:footnoteReference w:id="390"/>
      </w:r>
      <w:r w:rsidRPr="00010BA6">
        <w:t xml:space="preserve"> And in </w:t>
      </w:r>
      <w:r w:rsidR="00010BA6" w:rsidRPr="00010BA6">
        <w:rPr>
          <w:i/>
        </w:rPr>
        <w:t>Anheuser-Busch, Inc</w:t>
      </w:r>
      <w:r w:rsidR="00010BA6" w:rsidRPr="00010BA6">
        <w:t xml:space="preserve">. </w:t>
      </w:r>
      <w:r w:rsidR="00010BA6" w:rsidRPr="00010BA6">
        <w:rPr>
          <w:i/>
        </w:rPr>
        <w:t>v</w:t>
      </w:r>
      <w:r w:rsidR="00010BA6" w:rsidRPr="00010BA6">
        <w:t xml:space="preserve">. </w:t>
      </w:r>
      <w:r w:rsidR="00010BA6" w:rsidRPr="00010BA6">
        <w:rPr>
          <w:i/>
        </w:rPr>
        <w:t>Balducci Publications</w:t>
      </w:r>
      <w:r w:rsidRPr="00010BA6">
        <w:t>,</w:t>
      </w:r>
      <w:r w:rsidR="00010BA6" w:rsidRPr="00010BA6">
        <w:rPr>
          <w:vertAlign w:val="superscript"/>
        </w:rPr>
        <w:footnoteReference w:id="391"/>
      </w:r>
      <w:r w:rsidRPr="00010BA6">
        <w:t xml:space="preserve"> the maker of Michelob beer sued the publisher of a humor magazine over a parody advertisement for Michelob Oily contained in the magazine.</w:t>
      </w:r>
      <w:r w:rsidR="00010BA6" w:rsidRPr="00010BA6">
        <w:rPr>
          <w:vertAlign w:val="superscript"/>
        </w:rPr>
        <w:footnoteReference w:id="392"/>
      </w:r>
      <w:r w:rsidRPr="00010BA6">
        <w:t xml:space="preserve"> The advertisement showed a beer can labeled “Michelob Oily” being poured onto a fish, and, in general, associated the Michelob products with oil and oil slicks.</w:t>
      </w:r>
      <w:r w:rsidR="00010BA6" w:rsidRPr="00010BA6">
        <w:rPr>
          <w:vertAlign w:val="superscript"/>
        </w:rPr>
        <w:footnoteReference w:id="393"/>
      </w:r>
      <w:r w:rsidRPr="00010BA6">
        <w:t xml:space="preserve"> The Eighth Circuit found that the parody ad constituted dilution by </w:t>
      </w:r>
      <w:proofErr w:type="spellStart"/>
      <w:r w:rsidRPr="00010BA6">
        <w:t>tarnishment</w:t>
      </w:r>
      <w:proofErr w:type="spellEnd"/>
      <w:r w:rsidRPr="00010BA6">
        <w:t>.</w:t>
      </w:r>
      <w:r w:rsidR="00010BA6" w:rsidRPr="00010BA6">
        <w:rPr>
          <w:vertAlign w:val="superscript"/>
        </w:rPr>
        <w:footnoteReference w:id="394"/>
      </w:r>
    </w:p>
    <w:p w14:paraId="6DE539DF" w14:textId="2F94745F" w:rsidR="00010BA6" w:rsidRPr="00010BA6" w:rsidRDefault="00431229" w:rsidP="00010BA6">
      <w:pPr>
        <w:pStyle w:val="BNormal"/>
      </w:pPr>
      <w:r w:rsidRPr="00010BA6">
        <w:t>One can reconcile these conflicting holdings only with some difficulty</w:t>
      </w:r>
      <w:r w:rsidR="00010BA6" w:rsidRPr="00010BA6">
        <w:t>. T</w:t>
      </w:r>
      <w:r w:rsidRPr="00010BA6">
        <w:t xml:space="preserve">he </w:t>
      </w:r>
      <w:r w:rsidR="00010BA6" w:rsidRPr="00010BA6">
        <w:rPr>
          <w:i/>
        </w:rPr>
        <w:t>Anheuser-Busch</w:t>
      </w:r>
      <w:r w:rsidRPr="00010BA6">
        <w:t xml:space="preserve"> case can be seen as a situation where the association of Michelob with oil slicks, which are completely unrelated to beer products, was deemed unnecessary for the parody</w:t>
      </w:r>
      <w:r w:rsidR="00010BA6" w:rsidRPr="00010BA6">
        <w:t>. T</w:t>
      </w:r>
      <w:r w:rsidRPr="00010BA6">
        <w:t xml:space="preserve">he </w:t>
      </w:r>
      <w:r w:rsidR="00010BA6" w:rsidRPr="00010BA6">
        <w:rPr>
          <w:i/>
        </w:rPr>
        <w:t>Gucci</w:t>
      </w:r>
      <w:r w:rsidRPr="00010BA6">
        <w:t xml:space="preserve"> case, like </w:t>
      </w:r>
      <w:r w:rsidR="00010BA6" w:rsidRPr="00010BA6">
        <w:rPr>
          <w:i/>
        </w:rPr>
        <w:t>Jordache</w:t>
      </w:r>
      <w:r w:rsidRPr="00010BA6">
        <w:t>, involved a trademark use of the parody mark</w:t>
      </w:r>
      <w:r w:rsidR="00010BA6" w:rsidRPr="00010BA6">
        <w:t>. T</w:t>
      </w:r>
      <w:r w:rsidRPr="00010BA6">
        <w:t xml:space="preserve">he similarity between the parody mark and the real mark, however, was more pronounced in </w:t>
      </w:r>
      <w:r w:rsidR="00010BA6" w:rsidRPr="00010BA6">
        <w:rPr>
          <w:i/>
        </w:rPr>
        <w:t>Gucci</w:t>
      </w:r>
      <w:r w:rsidRPr="00010BA6">
        <w:t xml:space="preserve">, where the defendant used a very similar name and the colored stripe used by the plaintiff, whereas </w:t>
      </w:r>
      <w:proofErr w:type="spellStart"/>
      <w:r w:rsidRPr="00010BA6">
        <w:t>Lardashe</w:t>
      </w:r>
      <w:proofErr w:type="spellEnd"/>
      <w:r w:rsidRPr="00010BA6">
        <w:t xml:space="preserve"> is an obvious parody.</w:t>
      </w:r>
      <w:r w:rsidR="00010BA6" w:rsidRPr="00010BA6">
        <w:rPr>
          <w:vertAlign w:val="superscript"/>
        </w:rPr>
        <w:footnoteReference w:id="395"/>
      </w:r>
    </w:p>
    <w:p w14:paraId="666797D1" w14:textId="55D55876" w:rsidR="00010BA6" w:rsidRPr="00010BA6" w:rsidRDefault="00431229" w:rsidP="00010BA6">
      <w:pPr>
        <w:pStyle w:val="BNormal"/>
      </w:pPr>
      <w:proofErr w:type="spellStart"/>
      <w:r w:rsidRPr="00010BA6">
        <w:t>Tarnishment</w:t>
      </w:r>
      <w:proofErr w:type="spellEnd"/>
      <w:r w:rsidRPr="00010BA6">
        <w:t xml:space="preserve"> cases under the FTDA have seen similarly mixed results.</w:t>
      </w:r>
      <w:r w:rsidR="00010BA6" w:rsidRPr="00010BA6">
        <w:rPr>
          <w:vertAlign w:val="superscript"/>
        </w:rPr>
        <w:footnoteReference w:id="396"/>
      </w:r>
      <w:r w:rsidRPr="00010BA6">
        <w:t xml:space="preserve"> In a few cases, particularly where services, rather than goods, were involved, courts have found </w:t>
      </w:r>
      <w:proofErr w:type="spellStart"/>
      <w:r w:rsidRPr="00010BA6">
        <w:t>tarnishment</w:t>
      </w:r>
      <w:proofErr w:type="spellEnd"/>
      <w:r w:rsidRPr="00010BA6">
        <w:t>.</w:t>
      </w:r>
      <w:r w:rsidR="00010BA6" w:rsidRPr="00010BA6">
        <w:rPr>
          <w:vertAlign w:val="superscript"/>
        </w:rPr>
        <w:footnoteReference w:id="397"/>
      </w:r>
      <w:r w:rsidRPr="00010BA6">
        <w:t xml:space="preserve"> In several other cases, courts have rejected </w:t>
      </w:r>
      <w:proofErr w:type="spellStart"/>
      <w:r w:rsidRPr="00010BA6">
        <w:t>tarnishment</w:t>
      </w:r>
      <w:proofErr w:type="spellEnd"/>
      <w:r w:rsidRPr="00010BA6">
        <w:t xml:space="preserve"> claims, particularly those based on poor-quality goods.</w:t>
      </w:r>
      <w:r w:rsidR="00010BA6" w:rsidRPr="00010BA6">
        <w:rPr>
          <w:vertAlign w:val="superscript"/>
        </w:rPr>
        <w:footnoteReference w:id="398"/>
      </w:r>
    </w:p>
    <w:p w14:paraId="161D1FB6" w14:textId="6C09AC2E" w:rsidR="00010BA6" w:rsidRPr="00010BA6" w:rsidRDefault="00431229" w:rsidP="00010BA6">
      <w:pPr>
        <w:pStyle w:val="BNormal"/>
      </w:pPr>
      <w:r w:rsidRPr="00010BA6">
        <w:t xml:space="preserve">An unusual and noteworthy </w:t>
      </w:r>
      <w:proofErr w:type="spellStart"/>
      <w:r w:rsidRPr="00010BA6">
        <w:t>tarnishment</w:t>
      </w:r>
      <w:proofErr w:type="spellEnd"/>
      <w:r w:rsidRPr="00010BA6">
        <w:t xml:space="preserve"> situation is found in </w:t>
      </w:r>
      <w:r w:rsidR="00010BA6" w:rsidRPr="00010BA6">
        <w:rPr>
          <w:i/>
        </w:rPr>
        <w:t>Deere &amp; Co</w:t>
      </w:r>
      <w:r w:rsidR="00010BA6" w:rsidRPr="00010BA6">
        <w:t xml:space="preserve">. </w:t>
      </w:r>
      <w:r w:rsidR="00010BA6" w:rsidRPr="00010BA6">
        <w:rPr>
          <w:i/>
        </w:rPr>
        <w:t>v</w:t>
      </w:r>
      <w:r w:rsidR="00010BA6" w:rsidRPr="00010BA6">
        <w:t xml:space="preserve">. </w:t>
      </w:r>
      <w:r w:rsidR="00010BA6" w:rsidRPr="00010BA6">
        <w:rPr>
          <w:i/>
        </w:rPr>
        <w:t>MTD Products, Inc</w:t>
      </w:r>
      <w:r w:rsidRPr="00010BA6">
        <w:t>.</w:t>
      </w:r>
      <w:r w:rsidR="00010BA6" w:rsidRPr="00010BA6">
        <w:rPr>
          <w:vertAlign w:val="superscript"/>
        </w:rPr>
        <w:footnoteReference w:id="399"/>
      </w:r>
      <w:r w:rsidRPr="00010BA6">
        <w:t xml:space="preserve"> In </w:t>
      </w:r>
      <w:r w:rsidR="00010BA6" w:rsidRPr="00010BA6">
        <w:rPr>
          <w:i/>
        </w:rPr>
        <w:t>Deere</w:t>
      </w:r>
      <w:r w:rsidRPr="00010BA6">
        <w:t>, a competitor used an animated depiction of Deere’s logo of a deer in a television commercial</w:t>
      </w:r>
      <w:r w:rsidR="00010BA6" w:rsidRPr="00010BA6">
        <w:t>. T</w:t>
      </w:r>
      <w:r w:rsidRPr="00010BA6">
        <w:t>he commercial showed the animated deer running in apparent fear from the competitor’s lawnmower.</w:t>
      </w:r>
      <w:r w:rsidR="00010BA6" w:rsidRPr="00010BA6">
        <w:rPr>
          <w:vertAlign w:val="superscript"/>
        </w:rPr>
        <w:footnoteReference w:id="400"/>
      </w:r>
      <w:r w:rsidRPr="00010BA6">
        <w:t xml:space="preserve"> The Second Circuit initially agreed with the district court that the commercial did not constitute blurring.</w:t>
      </w:r>
      <w:r w:rsidR="00010BA6" w:rsidRPr="00010BA6">
        <w:rPr>
          <w:vertAlign w:val="superscript"/>
        </w:rPr>
        <w:footnoteReference w:id="401"/>
      </w:r>
      <w:r w:rsidRPr="00010BA6">
        <w:t xml:space="preserve"> Nevertheless, it found dilution</w:t>
      </w:r>
      <w:r w:rsidR="00010BA6" w:rsidRPr="00010BA6">
        <w:t>. A</w:t>
      </w:r>
      <w:r w:rsidRPr="00010BA6">
        <w:t>lthough recognizing that trademark parodies are often tolerated, it found this use less deserving of protection because it was used for a purely commercial purpose—to sell the defendant’s products, it was used by a competitor, and it was a more significant alteration of the mark than necessary to make a comparative point.</w:t>
      </w:r>
      <w:r w:rsidR="00010BA6" w:rsidRPr="00010BA6">
        <w:rPr>
          <w:vertAlign w:val="superscript"/>
        </w:rPr>
        <w:footnoteReference w:id="402"/>
      </w:r>
      <w:r w:rsidRPr="00010BA6">
        <w:t xml:space="preserve"> The </w:t>
      </w:r>
      <w:r w:rsidR="00010BA6" w:rsidRPr="00010BA6">
        <w:rPr>
          <w:i/>
        </w:rPr>
        <w:t>Deere</w:t>
      </w:r>
      <w:r w:rsidRPr="00010BA6">
        <w:t xml:space="preserve"> court did not categorize the claim as one of </w:t>
      </w:r>
      <w:proofErr w:type="spellStart"/>
      <w:r w:rsidRPr="00010BA6">
        <w:t>tarnishment</w:t>
      </w:r>
      <w:proofErr w:type="spellEnd"/>
      <w:r w:rsidRPr="00010BA6">
        <w:t>, stating that “the blurring/</w:t>
      </w:r>
      <w:proofErr w:type="spellStart"/>
      <w:r w:rsidRPr="00010BA6">
        <w:t>tarnishment</w:t>
      </w:r>
      <w:proofErr w:type="spellEnd"/>
      <w:r w:rsidRPr="00010BA6">
        <w:t xml:space="preserve"> dichotomy does not necessarily represent the full range of uses that can dilute a mark</w:t>
      </w:r>
      <w:r w:rsidR="00010BA6" w:rsidRPr="00010BA6">
        <w:t>. …</w:t>
      </w:r>
      <w:r w:rsidRPr="00010BA6">
        <w:t>”</w:t>
      </w:r>
      <w:r w:rsidR="00010BA6" w:rsidRPr="00010BA6">
        <w:rPr>
          <w:vertAlign w:val="superscript"/>
        </w:rPr>
        <w:footnoteReference w:id="403"/>
      </w:r>
      <w:r w:rsidRPr="00010BA6">
        <w:t xml:space="preserve"> Indeed, it expressly stated that there was no </w:t>
      </w:r>
      <w:proofErr w:type="spellStart"/>
      <w:r w:rsidRPr="00010BA6">
        <w:t>tarnishment</w:t>
      </w:r>
      <w:proofErr w:type="spellEnd"/>
      <w:r w:rsidRPr="00010BA6">
        <w:t>.</w:t>
      </w:r>
      <w:r w:rsidR="00010BA6" w:rsidRPr="00010BA6">
        <w:rPr>
          <w:vertAlign w:val="superscript"/>
        </w:rPr>
        <w:footnoteReference w:id="404"/>
      </w:r>
      <w:r w:rsidRPr="00010BA6">
        <w:t xml:space="preserve"> However, in its subsequent opinion in </w:t>
      </w:r>
      <w:r w:rsidR="00010BA6" w:rsidRPr="00010BA6">
        <w:rPr>
          <w:i/>
        </w:rPr>
        <w:t>Hormel</w:t>
      </w:r>
      <w:r w:rsidRPr="00010BA6">
        <w:t>,</w:t>
      </w:r>
      <w:r w:rsidR="00010BA6" w:rsidRPr="00010BA6">
        <w:rPr>
          <w:vertAlign w:val="superscript"/>
        </w:rPr>
        <w:footnoteReference w:id="405"/>
      </w:r>
      <w:r w:rsidRPr="00010BA6">
        <w:t xml:space="preserve"> the Second Circuit asserted that its </w:t>
      </w:r>
      <w:r w:rsidR="00010BA6" w:rsidRPr="00010BA6">
        <w:rPr>
          <w:i/>
        </w:rPr>
        <w:t>Deere</w:t>
      </w:r>
      <w:r w:rsidRPr="00010BA6">
        <w:t xml:space="preserve"> opinion “is better understood as a recognition of a broad view of </w:t>
      </w:r>
      <w:proofErr w:type="spellStart"/>
      <w:r w:rsidRPr="00010BA6">
        <w:t>tarnishment</w:t>
      </w:r>
      <w:proofErr w:type="spellEnd"/>
      <w:r w:rsidRPr="00010BA6">
        <w:t>, where that doctrine had been sometimes narrowly confined.”</w:t>
      </w:r>
      <w:r w:rsidR="00010BA6" w:rsidRPr="00010BA6">
        <w:rPr>
          <w:vertAlign w:val="superscript"/>
        </w:rPr>
        <w:footnoteReference w:id="406"/>
      </w:r>
    </w:p>
    <w:p w14:paraId="65F1FE4B" w14:textId="25D7DFB5" w:rsidR="00010BA6" w:rsidRPr="00010BA6" w:rsidRDefault="00010BA6" w:rsidP="00010BA6">
      <w:pPr>
        <w:pStyle w:val="BNormal"/>
      </w:pPr>
      <w:r w:rsidRPr="00010BA6">
        <w:rPr>
          <w:i/>
        </w:rPr>
        <w:t>Deere</w:t>
      </w:r>
      <w:r w:rsidR="00431229" w:rsidRPr="00010BA6">
        <w:t xml:space="preserve"> presents a difficult problem for the dilution rationale</w:t>
      </w:r>
      <w:r w:rsidRPr="00010BA6">
        <w:t>. D</w:t>
      </w:r>
      <w:r w:rsidR="00431229" w:rsidRPr="00010BA6">
        <w:t>efendant MTD did not use the altered Deere logo as its own mark, nor did it sell the altered logo as a product</w:t>
      </w:r>
      <w:r w:rsidRPr="00010BA6">
        <w:t>. R</w:t>
      </w:r>
      <w:r w:rsidR="00431229" w:rsidRPr="00010BA6">
        <w:t>ather, its parody used the Deere logo to refer to Deere</w:t>
      </w:r>
      <w:r w:rsidRPr="00010BA6">
        <w:t>. U</w:t>
      </w:r>
      <w:r w:rsidR="00431229" w:rsidRPr="00010BA6">
        <w:t xml:space="preserve">nder the </w:t>
      </w:r>
      <w:r w:rsidRPr="00010BA6">
        <w:rPr>
          <w:i/>
        </w:rPr>
        <w:t>Restatement</w:t>
      </w:r>
      <w:r w:rsidR="00431229" w:rsidRPr="00010BA6">
        <w:t xml:space="preserve"> formulation, the court should not have found dilution for this non-trademark use of Deere’s mark.</w:t>
      </w:r>
      <w:r w:rsidRPr="00010BA6">
        <w:rPr>
          <w:vertAlign w:val="superscript"/>
        </w:rPr>
        <w:footnoteReference w:id="407"/>
      </w:r>
      <w:r w:rsidR="00431229" w:rsidRPr="00010BA6">
        <w:t xml:space="preserve"> And, as the </w:t>
      </w:r>
      <w:r w:rsidRPr="00010BA6">
        <w:rPr>
          <w:i/>
        </w:rPr>
        <w:t>Deere</w:t>
      </w:r>
      <w:r w:rsidR="00431229" w:rsidRPr="00010BA6">
        <w:t xml:space="preserve"> court acknowledged, truthful comparative advertising traditionally has not been subject to infringement claims.</w:t>
      </w:r>
      <w:r w:rsidRPr="00010BA6">
        <w:rPr>
          <w:vertAlign w:val="superscript"/>
        </w:rPr>
        <w:footnoteReference w:id="408"/>
      </w:r>
      <w:r w:rsidR="00431229" w:rsidRPr="00010BA6">
        <w:t xml:space="preserve"> </w:t>
      </w:r>
      <w:r w:rsidRPr="00010BA6">
        <w:rPr>
          <w:i/>
        </w:rPr>
        <w:t>Deere</w:t>
      </w:r>
      <w:r w:rsidR="00431229" w:rsidRPr="00010BA6">
        <w:t>’s force appears to be limited to situations where the advertisement is placed by a true competitor;</w:t>
      </w:r>
      <w:r w:rsidRPr="00010BA6">
        <w:rPr>
          <w:vertAlign w:val="superscript"/>
        </w:rPr>
        <w:footnoteReference w:id="409"/>
      </w:r>
      <w:r w:rsidR="00431229" w:rsidRPr="00010BA6">
        <w:t xml:space="preserve"> the use is a “commercial” one, to sell products</w:t>
      </w:r>
      <w:r w:rsidRPr="00010BA6">
        <w:t>; a</w:t>
      </w:r>
      <w:r w:rsidR="00431229" w:rsidRPr="00010BA6">
        <w:t xml:space="preserve">nd the alteration both ridicules the mark (and by extension, its owner) </w:t>
      </w:r>
      <w:r w:rsidRPr="00010BA6">
        <w:rPr>
          <w:i/>
        </w:rPr>
        <w:t>and</w:t>
      </w:r>
      <w:r w:rsidR="00431229" w:rsidRPr="00010BA6">
        <w:t xml:space="preserve"> is more extensive than necessary to make the point.</w:t>
      </w:r>
      <w:r w:rsidRPr="00010BA6">
        <w:rPr>
          <w:vertAlign w:val="superscript"/>
        </w:rPr>
        <w:footnoteReference w:id="410"/>
      </w:r>
      <w:r w:rsidR="00431229" w:rsidRPr="00010BA6">
        <w:t xml:space="preserve"> Even within these limited boundaries, line drawing will be difficult.</w:t>
      </w:r>
      <w:r w:rsidRPr="00010BA6">
        <w:rPr>
          <w:vertAlign w:val="superscript"/>
        </w:rPr>
        <w:footnoteReference w:id="411"/>
      </w:r>
    </w:p>
    <w:p w14:paraId="3EB204C8" w14:textId="47245BFC" w:rsidR="00010BA6" w:rsidRPr="00010BA6" w:rsidRDefault="00431229" w:rsidP="00010BA6">
      <w:pPr>
        <w:pStyle w:val="BNormal"/>
      </w:pPr>
      <w:r w:rsidRPr="00010BA6">
        <w:t xml:space="preserve">More recently, the Supreme Court of Georgia ruled that a law firm’s advertisement, seeking clients who believed they had been subject to poor treatment by the plaintiff nursing home, did not constitute </w:t>
      </w:r>
      <w:proofErr w:type="spellStart"/>
      <w:r w:rsidRPr="00010BA6">
        <w:t>tarnishment</w:t>
      </w:r>
      <w:proofErr w:type="spellEnd"/>
      <w:r w:rsidRPr="00010BA6">
        <w:t xml:space="preserve"> under Georgia law.</w:t>
      </w:r>
      <w:r w:rsidR="00010BA6" w:rsidRPr="00010BA6">
        <w:rPr>
          <w:vertAlign w:val="superscript"/>
        </w:rPr>
        <w:footnoteReference w:id="412"/>
      </w:r>
      <w:r w:rsidR="00010BA6" w:rsidRPr="00010BA6">
        <w:t xml:space="preserve"> </w:t>
      </w:r>
      <w:r w:rsidRPr="00010BA6">
        <w:t xml:space="preserve">The court noted that “not every unwelcome use of one’s trademark in the advertising of another provides a basis for a </w:t>
      </w:r>
      <w:proofErr w:type="spellStart"/>
      <w:r w:rsidRPr="00010BA6">
        <w:t>tarnishment</w:t>
      </w:r>
      <w:proofErr w:type="spellEnd"/>
      <w:r w:rsidRPr="00010BA6">
        <w:t xml:space="preserve"> claim.”</w:t>
      </w:r>
      <w:r w:rsidR="00010BA6" w:rsidRPr="00010BA6">
        <w:rPr>
          <w:vertAlign w:val="superscript"/>
        </w:rPr>
        <w:footnoteReference w:id="413"/>
      </w:r>
      <w:r w:rsidR="00010BA6" w:rsidRPr="00010BA6">
        <w:t xml:space="preserve"> </w:t>
      </w:r>
      <w:r w:rsidRPr="00010BA6">
        <w:t xml:space="preserve">In particular, where, as in this case, the use pointed to the plaintiff’s mark as an identifier of plaintiff in an advertisement, there could be no claim for </w:t>
      </w:r>
      <w:proofErr w:type="spellStart"/>
      <w:r w:rsidRPr="00010BA6">
        <w:t>tarnishment</w:t>
      </w:r>
      <w:proofErr w:type="spellEnd"/>
      <w:r w:rsidRPr="00010BA6">
        <w:t>.</w:t>
      </w:r>
      <w:r w:rsidR="00010BA6" w:rsidRPr="00010BA6">
        <w:rPr>
          <w:vertAlign w:val="superscript"/>
        </w:rPr>
        <w:footnoteReference w:id="414"/>
      </w:r>
    </w:p>
    <w:p w14:paraId="76AD5227" w14:textId="5A08F236" w:rsidR="00010BA6" w:rsidRPr="00010BA6" w:rsidRDefault="00431229" w:rsidP="00010BA6">
      <w:pPr>
        <w:pStyle w:val="BNormal"/>
      </w:pPr>
      <w:r w:rsidRPr="00010BA6">
        <w:t>Moreover, the state statutes patterned after the 1996 Model Bill contain an exclusion from a dilution claim for “fair use” in comparative advertising.</w:t>
      </w:r>
      <w:r w:rsidR="00010BA6" w:rsidRPr="00010BA6">
        <w:rPr>
          <w:vertAlign w:val="superscript"/>
        </w:rPr>
        <w:footnoteReference w:id="415"/>
      </w:r>
      <w:r w:rsidRPr="00010BA6">
        <w:t xml:space="preserve"> This exclusion may preclude a claim in a case like </w:t>
      </w:r>
      <w:r w:rsidR="00010BA6" w:rsidRPr="00010BA6">
        <w:rPr>
          <w:i/>
        </w:rPr>
        <w:t>Deere</w:t>
      </w:r>
      <w:r w:rsidRPr="00010BA6">
        <w:t xml:space="preserve"> unless the use is deemed “unfair.”</w:t>
      </w:r>
      <w:r w:rsidR="00010BA6" w:rsidRPr="00010BA6">
        <w:rPr>
          <w:vertAlign w:val="superscript"/>
        </w:rPr>
        <w:footnoteReference w:id="416"/>
      </w:r>
      <w:r w:rsidRPr="00010BA6">
        <w:t xml:space="preserve"> Under the state statutes that contain no defenses, particularly those worded like the 1964 Model Bill, the </w:t>
      </w:r>
      <w:r w:rsidR="00010BA6" w:rsidRPr="00010BA6">
        <w:rPr>
          <w:i/>
        </w:rPr>
        <w:t>Restatement</w:t>
      </w:r>
      <w:r w:rsidRPr="00010BA6">
        <w:t xml:space="preserve"> position is preferable.</w:t>
      </w:r>
      <w:r w:rsidR="00010BA6" w:rsidRPr="00010BA6">
        <w:rPr>
          <w:vertAlign w:val="superscript"/>
        </w:rPr>
        <w:footnoteReference w:id="417"/>
      </w:r>
      <w:r w:rsidRPr="00010BA6">
        <w:t xml:space="preserve"> The lack of any trademark use makes it unlikely that the selling power of the mark will be reduced, and courts should be careful about restricting comparative advertising when a parody is not an unwholesome one.</w:t>
      </w:r>
    </w:p>
    <w:p w14:paraId="0C3BC3F0" w14:textId="3B4CB4BC" w:rsidR="00010BA6" w:rsidRPr="00010BA6" w:rsidRDefault="00736985" w:rsidP="00010BA6">
      <w:pPr>
        <w:pStyle w:val="BHead4"/>
      </w:pPr>
      <w:r>
        <w:t>3.IV.B.3.</w:t>
      </w:r>
      <w:r w:rsidR="00010BA6" w:rsidRPr="00736985">
        <w:rPr>
          <w:rStyle w:val="BBNAidChar"/>
          <w:rFonts w:eastAsiaTheme="majorEastAsia"/>
        </w:rPr>
        <w:t>c</w:t>
      </w:r>
      <w:r w:rsidR="00010BA6" w:rsidRPr="00010BA6">
        <w:t>.</w:t>
      </w:r>
      <w:r>
        <w:t> </w:t>
      </w:r>
      <w:r w:rsidR="00010BA6" w:rsidRPr="00010BA6">
        <w:tab/>
        <w:t>First Amendment Considerations</w:t>
      </w:r>
    </w:p>
    <w:p w14:paraId="6CDEDDD3" w14:textId="4D17DFE0" w:rsidR="00010BA6" w:rsidRPr="00010BA6" w:rsidRDefault="00431229" w:rsidP="00010BA6">
      <w:pPr>
        <w:pStyle w:val="BNormal"/>
      </w:pPr>
      <w:r w:rsidRPr="00010BA6">
        <w:t>Lurking in the background of all the parody cases is the First Amendment.</w:t>
      </w:r>
      <w:r w:rsidR="00010BA6" w:rsidRPr="00010BA6">
        <w:rPr>
          <w:vertAlign w:val="superscript"/>
        </w:rPr>
        <w:footnoteReference w:id="418"/>
      </w:r>
      <w:r w:rsidRPr="00010BA6">
        <w:t xml:space="preserve"> To a greater or lesser degree, all parodies present some sort of message, implicating free speech interests</w:t>
      </w:r>
      <w:r w:rsidR="00010BA6" w:rsidRPr="00010BA6">
        <w:t xml:space="preserve">. </w:t>
      </w:r>
      <w:r w:rsidR="00010BA6" w:rsidRPr="00010BA6">
        <w:rPr>
          <w:vertAlign w:val="superscript"/>
        </w:rPr>
        <w:footnoteReference w:id="419"/>
      </w:r>
      <w:r w:rsidRPr="00010BA6">
        <w:t xml:space="preserve"> The various federal circuits have taken different approaches to the First Amendment analysis.</w:t>
      </w:r>
    </w:p>
    <w:p w14:paraId="7C44449E" w14:textId="2961074F" w:rsidR="00010BA6" w:rsidRPr="00010BA6" w:rsidRDefault="00431229" w:rsidP="00010BA6">
      <w:pPr>
        <w:pStyle w:val="BNormal"/>
      </w:pPr>
      <w:r w:rsidRPr="00010BA6">
        <w:t xml:space="preserve">A leading case is </w:t>
      </w:r>
      <w:r w:rsidR="00010BA6" w:rsidRPr="00010BA6">
        <w:rPr>
          <w:i/>
        </w:rPr>
        <w:t>L</w:t>
      </w:r>
      <w:r w:rsidRPr="00010BA6">
        <w:t>.</w:t>
      </w:r>
      <w:r w:rsidR="00010BA6" w:rsidRPr="00010BA6">
        <w:rPr>
          <w:i/>
        </w:rPr>
        <w:t>L</w:t>
      </w:r>
      <w:r w:rsidR="00010BA6" w:rsidRPr="00010BA6">
        <w:t xml:space="preserve">. </w:t>
      </w:r>
      <w:r w:rsidR="00010BA6" w:rsidRPr="00010BA6">
        <w:rPr>
          <w:i/>
        </w:rPr>
        <w:t>Bean, Inc</w:t>
      </w:r>
      <w:r w:rsidR="00010BA6" w:rsidRPr="00010BA6">
        <w:t xml:space="preserve">. </w:t>
      </w:r>
      <w:r w:rsidR="00010BA6" w:rsidRPr="00010BA6">
        <w:rPr>
          <w:i/>
        </w:rPr>
        <w:t>v</w:t>
      </w:r>
      <w:r w:rsidR="00010BA6" w:rsidRPr="00010BA6">
        <w:t xml:space="preserve">. </w:t>
      </w:r>
      <w:r w:rsidR="00010BA6" w:rsidRPr="00010BA6">
        <w:rPr>
          <w:i/>
        </w:rPr>
        <w:t>Drake Publishers, Inc</w:t>
      </w:r>
      <w:r w:rsidRPr="00010BA6">
        <w:t>.</w:t>
      </w:r>
      <w:r w:rsidR="00010BA6" w:rsidRPr="00010BA6">
        <w:rPr>
          <w:vertAlign w:val="superscript"/>
        </w:rPr>
        <w:footnoteReference w:id="420"/>
      </w:r>
      <w:r w:rsidRPr="00010BA6">
        <w:t xml:space="preserve"> The defendant published a two-page spread in its </w:t>
      </w:r>
      <w:r w:rsidR="00010BA6" w:rsidRPr="00010BA6">
        <w:rPr>
          <w:i/>
        </w:rPr>
        <w:t>High Society</w:t>
      </w:r>
      <w:r w:rsidRPr="00010BA6">
        <w:t xml:space="preserve"> magazine entitled “L.L</w:t>
      </w:r>
      <w:r w:rsidR="00010BA6" w:rsidRPr="00010BA6">
        <w:t>. B</w:t>
      </w:r>
      <w:r w:rsidRPr="00010BA6">
        <w:t>ea</w:t>
      </w:r>
      <w:r w:rsidR="00010BA6" w:rsidRPr="00010BA6">
        <w:rPr>
          <w:i/>
        </w:rPr>
        <w:t>m</w:t>
      </w:r>
      <w:r w:rsidRPr="00010BA6">
        <w:t>’s Back-to-School-Sex-Catalog.”</w:t>
      </w:r>
      <w:r w:rsidR="00010BA6" w:rsidRPr="00010BA6">
        <w:rPr>
          <w:vertAlign w:val="superscript"/>
        </w:rPr>
        <w:footnoteReference w:id="421"/>
      </w:r>
      <w:r w:rsidRPr="00010BA6">
        <w:t xml:space="preserve"> The article included “nude models in sexually explicit positions” and “crudely humorous” items.</w:t>
      </w:r>
      <w:r w:rsidR="00010BA6" w:rsidRPr="00010BA6">
        <w:rPr>
          <w:vertAlign w:val="superscript"/>
        </w:rPr>
        <w:footnoteReference w:id="422"/>
      </w:r>
      <w:r w:rsidRPr="00010BA6">
        <w:t xml:space="preserve"> The district court found a violation of Maine’s antidilution law and issued an injunction.</w:t>
      </w:r>
      <w:r w:rsidR="00010BA6" w:rsidRPr="00010BA6">
        <w:rPr>
          <w:vertAlign w:val="superscript"/>
        </w:rPr>
        <w:footnoteReference w:id="423"/>
      </w:r>
      <w:r w:rsidRPr="00010BA6">
        <w:t xml:space="preserve"> The First Circuit reversed, determining that the injunction violated the First Amendment</w:t>
      </w:r>
      <w:r w:rsidR="00010BA6" w:rsidRPr="00010BA6">
        <w:t>. T</w:t>
      </w:r>
      <w:r w:rsidRPr="00010BA6">
        <w:t>he court first rejected the view that property (trademark) rights were superior to the defendant’s free speech rights.</w:t>
      </w:r>
      <w:r w:rsidR="00010BA6" w:rsidRPr="00010BA6">
        <w:rPr>
          <w:vertAlign w:val="superscript"/>
        </w:rPr>
        <w:footnoteReference w:id="424"/>
      </w:r>
      <w:r w:rsidRPr="00010BA6">
        <w:t xml:space="preserve"> It then found that the use in question was “noncommercial” because it was a commentary on the symbolism of L.L</w:t>
      </w:r>
      <w:r w:rsidR="00010BA6" w:rsidRPr="00010BA6">
        <w:t>. B</w:t>
      </w:r>
      <w:r w:rsidRPr="00010BA6">
        <w:t>ean rather than a trademark use to sell products.</w:t>
      </w:r>
      <w:r w:rsidR="00010BA6" w:rsidRPr="00010BA6">
        <w:rPr>
          <w:vertAlign w:val="superscript"/>
        </w:rPr>
        <w:footnoteReference w:id="425"/>
      </w:r>
      <w:r w:rsidRPr="00010BA6">
        <w:t xml:space="preserve"> The court also noted the importance of allowing even harmful parodies to flourish, something a strict application of </w:t>
      </w:r>
      <w:proofErr w:type="spellStart"/>
      <w:r w:rsidRPr="00010BA6">
        <w:t>tarnishment</w:t>
      </w:r>
      <w:proofErr w:type="spellEnd"/>
      <w:r w:rsidRPr="00010BA6">
        <w:t xml:space="preserve"> would inhibit.</w:t>
      </w:r>
      <w:r w:rsidR="00010BA6" w:rsidRPr="00010BA6">
        <w:rPr>
          <w:vertAlign w:val="superscript"/>
        </w:rPr>
        <w:footnoteReference w:id="426"/>
      </w:r>
    </w:p>
    <w:p w14:paraId="1E98AFC2" w14:textId="112EC589" w:rsidR="00010BA6" w:rsidRPr="00010BA6" w:rsidRDefault="00431229" w:rsidP="00010BA6">
      <w:pPr>
        <w:pStyle w:val="BNormal"/>
      </w:pPr>
      <w:r w:rsidRPr="00010BA6">
        <w:t xml:space="preserve">However, </w:t>
      </w:r>
      <w:r w:rsidR="00010BA6" w:rsidRPr="00010BA6">
        <w:rPr>
          <w:i/>
        </w:rPr>
        <w:t>Anheuser-Busch, Inc</w:t>
      </w:r>
      <w:r w:rsidR="00010BA6" w:rsidRPr="00010BA6">
        <w:t xml:space="preserve">. </w:t>
      </w:r>
      <w:r w:rsidR="00010BA6" w:rsidRPr="00010BA6">
        <w:rPr>
          <w:i/>
        </w:rPr>
        <w:t>v</w:t>
      </w:r>
      <w:r w:rsidR="00010BA6" w:rsidRPr="00010BA6">
        <w:t xml:space="preserve">. </w:t>
      </w:r>
      <w:r w:rsidR="00010BA6" w:rsidRPr="00010BA6">
        <w:rPr>
          <w:i/>
        </w:rPr>
        <w:t>Balducci Publications</w:t>
      </w:r>
      <w:r w:rsidR="00010BA6" w:rsidRPr="00010BA6">
        <w:rPr>
          <w:vertAlign w:val="superscript"/>
        </w:rPr>
        <w:footnoteReference w:id="427"/>
      </w:r>
      <w:r w:rsidRPr="00010BA6">
        <w:t xml:space="preserve"> provides a somewhat contrasting view</w:t>
      </w:r>
      <w:r w:rsidR="00010BA6" w:rsidRPr="00010BA6">
        <w:t>. T</w:t>
      </w:r>
      <w:r w:rsidRPr="00010BA6">
        <w:t>he Eighth Circuit rejected the First Amendment defense to infringement and dilution claims against the defendant’s Michelob Oily parody, also contained in a magazine.</w:t>
      </w:r>
      <w:r w:rsidR="00010BA6" w:rsidRPr="00010BA6">
        <w:rPr>
          <w:vertAlign w:val="superscript"/>
        </w:rPr>
        <w:footnoteReference w:id="428"/>
      </w:r>
      <w:r w:rsidRPr="00010BA6">
        <w:t xml:space="preserve"> Reversing the district court, the appeals court found likely confusion as well as dilution</w:t>
      </w:r>
      <w:r w:rsidR="00010BA6" w:rsidRPr="00010BA6">
        <w:t>. T</w:t>
      </w:r>
      <w:r w:rsidRPr="00010BA6">
        <w:t>he court’s determination that confusion was likely to occur played a key role in its rejection of the First Amendment defense.</w:t>
      </w:r>
      <w:r w:rsidR="00010BA6" w:rsidRPr="00010BA6">
        <w:rPr>
          <w:vertAlign w:val="superscript"/>
        </w:rPr>
        <w:footnoteReference w:id="429"/>
      </w:r>
      <w:r w:rsidRPr="00010BA6">
        <w:t xml:space="preserve"> The </w:t>
      </w:r>
      <w:r w:rsidR="00010BA6" w:rsidRPr="00010BA6">
        <w:rPr>
          <w:i/>
        </w:rPr>
        <w:t>Balducci</w:t>
      </w:r>
      <w:r w:rsidRPr="00010BA6">
        <w:t xml:space="preserve"> court distinguished </w:t>
      </w:r>
      <w:r w:rsidR="00010BA6" w:rsidRPr="00010BA6">
        <w:rPr>
          <w:i/>
        </w:rPr>
        <w:t>L</w:t>
      </w:r>
      <w:r w:rsidRPr="00010BA6">
        <w:t>.</w:t>
      </w:r>
      <w:r w:rsidR="00010BA6" w:rsidRPr="00010BA6">
        <w:rPr>
          <w:i/>
        </w:rPr>
        <w:t>L</w:t>
      </w:r>
      <w:r w:rsidR="00010BA6" w:rsidRPr="00010BA6">
        <w:t xml:space="preserve">. </w:t>
      </w:r>
      <w:r w:rsidR="00010BA6" w:rsidRPr="00010BA6">
        <w:rPr>
          <w:i/>
        </w:rPr>
        <w:t>Bean</w:t>
      </w:r>
      <w:r w:rsidRPr="00010BA6">
        <w:t xml:space="preserve"> on this </w:t>
      </w:r>
      <w:proofErr w:type="gramStart"/>
      <w:r w:rsidRPr="00010BA6">
        <w:t>basis, and</w:t>
      </w:r>
      <w:proofErr w:type="gramEnd"/>
      <w:r w:rsidRPr="00010BA6">
        <w:t xml:space="preserve"> also cited the nature of the parody as a distinguishing factor</w:t>
      </w:r>
      <w:r w:rsidR="00010BA6" w:rsidRPr="00010BA6">
        <w:t>. I</w:t>
      </w:r>
      <w:r w:rsidRPr="00010BA6">
        <w:t xml:space="preserve">n </w:t>
      </w:r>
      <w:r w:rsidR="00010BA6" w:rsidRPr="00010BA6">
        <w:rPr>
          <w:i/>
        </w:rPr>
        <w:t>L</w:t>
      </w:r>
      <w:r w:rsidRPr="00010BA6">
        <w:t>.</w:t>
      </w:r>
      <w:r w:rsidR="00010BA6" w:rsidRPr="00010BA6">
        <w:rPr>
          <w:i/>
        </w:rPr>
        <w:t>L</w:t>
      </w:r>
      <w:r w:rsidR="00010BA6" w:rsidRPr="00010BA6">
        <w:t xml:space="preserve">. </w:t>
      </w:r>
      <w:r w:rsidR="00010BA6" w:rsidRPr="00010BA6">
        <w:rPr>
          <w:i/>
        </w:rPr>
        <w:t>Bean</w:t>
      </w:r>
      <w:r w:rsidRPr="00010BA6">
        <w:t>, the parody was a commentary on the mark itself</w:t>
      </w:r>
      <w:r w:rsidR="00010BA6" w:rsidRPr="00010BA6">
        <w:t>; t</w:t>
      </w:r>
      <w:r w:rsidRPr="00010BA6">
        <w:t xml:space="preserve">he </w:t>
      </w:r>
      <w:r w:rsidR="00010BA6" w:rsidRPr="00010BA6">
        <w:rPr>
          <w:i/>
        </w:rPr>
        <w:t>Balducci</w:t>
      </w:r>
      <w:r w:rsidRPr="00010BA6">
        <w:t xml:space="preserve"> opinion asserted that the parody in that case—which associated Michelob beer with an oil spill—was beyond what was needed to make the point.</w:t>
      </w:r>
      <w:r w:rsidR="00010BA6" w:rsidRPr="00010BA6">
        <w:rPr>
          <w:vertAlign w:val="superscript"/>
        </w:rPr>
        <w:footnoteReference w:id="430"/>
      </w:r>
      <w:r w:rsidRPr="00010BA6">
        <w:t xml:space="preserve"> In addition, it cited the placement of the parody on the back of the magazine, where it would be more likely to be seen as a real advertisement, as opposed to the parody in </w:t>
      </w:r>
      <w:r w:rsidR="00010BA6" w:rsidRPr="00010BA6">
        <w:rPr>
          <w:i/>
        </w:rPr>
        <w:t>L</w:t>
      </w:r>
      <w:r w:rsidRPr="00010BA6">
        <w:t>.</w:t>
      </w:r>
      <w:r w:rsidR="00010BA6" w:rsidRPr="00010BA6">
        <w:rPr>
          <w:i/>
        </w:rPr>
        <w:t>L</w:t>
      </w:r>
      <w:r w:rsidR="00010BA6" w:rsidRPr="00010BA6">
        <w:t xml:space="preserve">. </w:t>
      </w:r>
      <w:r w:rsidR="00010BA6" w:rsidRPr="00010BA6">
        <w:rPr>
          <w:i/>
        </w:rPr>
        <w:t>Bean</w:t>
      </w:r>
      <w:r w:rsidRPr="00010BA6">
        <w:t>, which was in the middle of the magazine.</w:t>
      </w:r>
      <w:r w:rsidR="00010BA6" w:rsidRPr="00010BA6">
        <w:rPr>
          <w:vertAlign w:val="superscript"/>
        </w:rPr>
        <w:footnoteReference w:id="431"/>
      </w:r>
    </w:p>
    <w:p w14:paraId="7FE95531" w14:textId="739B2C4F" w:rsidR="00010BA6" w:rsidRPr="00010BA6" w:rsidRDefault="00431229" w:rsidP="00010BA6">
      <w:pPr>
        <w:pStyle w:val="BNormal"/>
      </w:pPr>
      <w:r w:rsidRPr="00010BA6">
        <w:t xml:space="preserve">A federal district court in California applied the </w:t>
      </w:r>
      <w:r w:rsidR="00010BA6" w:rsidRPr="00010BA6">
        <w:rPr>
          <w:i/>
        </w:rPr>
        <w:t>L</w:t>
      </w:r>
      <w:r w:rsidRPr="00010BA6">
        <w:t>.</w:t>
      </w:r>
      <w:r w:rsidR="00010BA6" w:rsidRPr="00010BA6">
        <w:rPr>
          <w:i/>
        </w:rPr>
        <w:t>L</w:t>
      </w:r>
      <w:r w:rsidR="00010BA6" w:rsidRPr="00010BA6">
        <w:t xml:space="preserve">. </w:t>
      </w:r>
      <w:r w:rsidR="00010BA6" w:rsidRPr="00010BA6">
        <w:rPr>
          <w:i/>
        </w:rPr>
        <w:t>Bean</w:t>
      </w:r>
      <w:r w:rsidRPr="00010BA6">
        <w:t xml:space="preserve"> analysis to a dilution claim in </w:t>
      </w:r>
      <w:r w:rsidR="00010BA6" w:rsidRPr="00010BA6">
        <w:rPr>
          <w:i/>
        </w:rPr>
        <w:t>Mattel, Inc</w:t>
      </w:r>
      <w:r w:rsidR="00010BA6" w:rsidRPr="00010BA6">
        <w:t xml:space="preserve">. </w:t>
      </w:r>
      <w:r w:rsidR="00010BA6" w:rsidRPr="00010BA6">
        <w:rPr>
          <w:i/>
        </w:rPr>
        <w:t>v</w:t>
      </w:r>
      <w:r w:rsidR="00010BA6" w:rsidRPr="00010BA6">
        <w:t xml:space="preserve">. </w:t>
      </w:r>
      <w:r w:rsidR="00010BA6" w:rsidRPr="00010BA6">
        <w:rPr>
          <w:i/>
        </w:rPr>
        <w:t>MCA Records, Inc</w:t>
      </w:r>
      <w:r w:rsidRPr="00010BA6">
        <w:t>.</w:t>
      </w:r>
      <w:r w:rsidR="00010BA6" w:rsidRPr="00010BA6">
        <w:rPr>
          <w:vertAlign w:val="superscript"/>
        </w:rPr>
        <w:footnoteReference w:id="432"/>
      </w:r>
      <w:r w:rsidRPr="00010BA6">
        <w:t xml:space="preserve"> Mattel brought suit against the distributor of a song entitled “Barbie Girl,” which contained critical references to Barbie and Ken dolls.</w:t>
      </w:r>
      <w:r w:rsidR="00010BA6" w:rsidRPr="00010BA6">
        <w:rPr>
          <w:vertAlign w:val="superscript"/>
        </w:rPr>
        <w:footnoteReference w:id="433"/>
      </w:r>
      <w:r w:rsidRPr="00010BA6">
        <w:t xml:space="preserve"> The court found the </w:t>
      </w:r>
      <w:r w:rsidR="00010BA6" w:rsidRPr="00010BA6">
        <w:rPr>
          <w:i/>
        </w:rPr>
        <w:t>L</w:t>
      </w:r>
      <w:r w:rsidRPr="00010BA6">
        <w:t>.</w:t>
      </w:r>
      <w:r w:rsidR="00010BA6" w:rsidRPr="00010BA6">
        <w:rPr>
          <w:i/>
        </w:rPr>
        <w:t>L</w:t>
      </w:r>
      <w:r w:rsidR="00010BA6" w:rsidRPr="00010BA6">
        <w:t xml:space="preserve">. </w:t>
      </w:r>
      <w:r w:rsidR="00010BA6" w:rsidRPr="00010BA6">
        <w:rPr>
          <w:i/>
        </w:rPr>
        <w:t>Bean</w:t>
      </w:r>
      <w:r w:rsidRPr="00010BA6">
        <w:t xml:space="preserve"> analysis applicable.</w:t>
      </w:r>
      <w:r w:rsidR="00010BA6" w:rsidRPr="00010BA6">
        <w:rPr>
          <w:vertAlign w:val="superscript"/>
        </w:rPr>
        <w:footnoteReference w:id="434"/>
      </w:r>
      <w:r w:rsidRPr="00010BA6">
        <w:t xml:space="preserve"> As in </w:t>
      </w:r>
      <w:r w:rsidR="00010BA6" w:rsidRPr="00010BA6">
        <w:rPr>
          <w:i/>
        </w:rPr>
        <w:t>L</w:t>
      </w:r>
      <w:r w:rsidRPr="00010BA6">
        <w:t>.</w:t>
      </w:r>
      <w:r w:rsidR="00010BA6" w:rsidRPr="00010BA6">
        <w:rPr>
          <w:i/>
        </w:rPr>
        <w:t>L</w:t>
      </w:r>
      <w:r w:rsidR="00010BA6" w:rsidRPr="00010BA6">
        <w:t xml:space="preserve">. </w:t>
      </w:r>
      <w:r w:rsidR="00010BA6" w:rsidRPr="00010BA6">
        <w:rPr>
          <w:i/>
        </w:rPr>
        <w:t>Bean</w:t>
      </w:r>
      <w:r w:rsidRPr="00010BA6">
        <w:t>, the court noted that the point of the song was to comment on the values represented by Barbie, rather than to appropriate Barbie as a mark to sell its own wares.</w:t>
      </w:r>
      <w:r w:rsidR="00010BA6" w:rsidRPr="00010BA6">
        <w:rPr>
          <w:vertAlign w:val="superscript"/>
        </w:rPr>
        <w:footnoteReference w:id="435"/>
      </w:r>
      <w:r w:rsidRPr="00010BA6">
        <w:t xml:space="preserve"> As such, it was entitled to First Amendment protection,</w:t>
      </w:r>
      <w:r w:rsidR="00010BA6" w:rsidRPr="00010BA6">
        <w:rPr>
          <w:vertAlign w:val="superscript"/>
        </w:rPr>
        <w:footnoteReference w:id="436"/>
      </w:r>
      <w:r w:rsidRPr="00010BA6">
        <w:t xml:space="preserve"> and, under the FTDA, it was deemed a noncommercial use.</w:t>
      </w:r>
      <w:r w:rsidR="00010BA6" w:rsidRPr="00010BA6">
        <w:rPr>
          <w:vertAlign w:val="superscript"/>
        </w:rPr>
        <w:footnoteReference w:id="437"/>
      </w:r>
      <w:r w:rsidRPr="00010BA6">
        <w:t xml:space="preserve"> On appeal, the Ninth Circuit agreed that the content of the record was fully protected by the First Amendment and thus was a noncommercial use.</w:t>
      </w:r>
      <w:r w:rsidR="00010BA6" w:rsidRPr="00010BA6">
        <w:rPr>
          <w:vertAlign w:val="superscript"/>
        </w:rPr>
        <w:footnoteReference w:id="438"/>
      </w:r>
    </w:p>
    <w:p w14:paraId="145E8290" w14:textId="22680A76" w:rsidR="00010BA6" w:rsidRPr="00010BA6" w:rsidRDefault="00431229" w:rsidP="00010BA6">
      <w:pPr>
        <w:pStyle w:val="BNormal"/>
      </w:pPr>
      <w:r w:rsidRPr="00010BA6">
        <w:t xml:space="preserve">The First Circuit, interpreting Florida law, applied the </w:t>
      </w:r>
      <w:r w:rsidR="00010BA6" w:rsidRPr="00010BA6">
        <w:rPr>
          <w:i/>
        </w:rPr>
        <w:t>L</w:t>
      </w:r>
      <w:r w:rsidRPr="00010BA6">
        <w:t>.</w:t>
      </w:r>
      <w:r w:rsidR="00010BA6" w:rsidRPr="00010BA6">
        <w:rPr>
          <w:i/>
        </w:rPr>
        <w:t>L</w:t>
      </w:r>
      <w:r w:rsidR="00010BA6" w:rsidRPr="00010BA6">
        <w:t xml:space="preserve">. </w:t>
      </w:r>
      <w:r w:rsidR="00010BA6" w:rsidRPr="00010BA6">
        <w:rPr>
          <w:i/>
        </w:rPr>
        <w:t>Bean</w:t>
      </w:r>
      <w:r w:rsidRPr="00010BA6">
        <w:t xml:space="preserve"> holding in an unusual case.</w:t>
      </w:r>
      <w:r w:rsidR="00010BA6" w:rsidRPr="00010BA6">
        <w:rPr>
          <w:vertAlign w:val="superscript"/>
        </w:rPr>
        <w:footnoteReference w:id="439"/>
      </w:r>
      <w:r w:rsidRPr="00010BA6">
        <w:t xml:space="preserve"> The plaintiff corporation alleged that the defendant had encouraged the posting of false information about the plaintiff on a </w:t>
      </w:r>
      <w:proofErr w:type="gramStart"/>
      <w:r w:rsidRPr="00010BA6">
        <w:t>message board</w:t>
      </w:r>
      <w:proofErr w:type="gramEnd"/>
      <w:r w:rsidRPr="00010BA6">
        <w:t xml:space="preserve"> run by the defendant</w:t>
      </w:r>
      <w:r w:rsidR="00010BA6" w:rsidRPr="00010BA6">
        <w:t>. I</w:t>
      </w:r>
      <w:r w:rsidRPr="00010BA6">
        <w:t>t claimed that these messages caused injury to the plaintiff’s business reputation</w:t>
      </w:r>
      <w:r w:rsidR="00010BA6" w:rsidRPr="00010BA6">
        <w:t>. H</w:t>
      </w:r>
      <w:r w:rsidRPr="00010BA6">
        <w:t>owever, the First Circuit held that the postings did not constitute a claim for which trademark law gave relief, observing that there would be serious First Amendment problems if such critical commentary were held to violate dilution laws.</w:t>
      </w:r>
      <w:r w:rsidR="00010BA6" w:rsidRPr="00010BA6">
        <w:rPr>
          <w:vertAlign w:val="superscript"/>
        </w:rPr>
        <w:footnoteReference w:id="440"/>
      </w:r>
    </w:p>
    <w:p w14:paraId="50FD810B" w14:textId="1EBE592D" w:rsidR="00010BA6" w:rsidRPr="00010BA6" w:rsidRDefault="00431229" w:rsidP="00010BA6">
      <w:pPr>
        <w:pStyle w:val="BNormal"/>
      </w:pPr>
      <w:r w:rsidRPr="00010BA6">
        <w:t>In two cases, the Second Circuit has set forth a useful First Amendment analysis for trademark cases, although it has not yet applied this analysis to trademark dilution cases</w:t>
      </w:r>
      <w:r w:rsidR="00010BA6" w:rsidRPr="00010BA6">
        <w:t>. T</w:t>
      </w:r>
      <w:r w:rsidRPr="00010BA6">
        <w:t xml:space="preserve">he court’s analysis of the trademark claims in </w:t>
      </w:r>
      <w:r w:rsidR="00010BA6" w:rsidRPr="00010BA6">
        <w:rPr>
          <w:i/>
        </w:rPr>
        <w:t>Rogers v</w:t>
      </w:r>
      <w:r w:rsidR="00010BA6" w:rsidRPr="00010BA6">
        <w:t xml:space="preserve">. </w:t>
      </w:r>
      <w:r w:rsidR="00010BA6" w:rsidRPr="00010BA6">
        <w:rPr>
          <w:i/>
        </w:rPr>
        <w:t>Grimaldi</w:t>
      </w:r>
      <w:r w:rsidR="00010BA6" w:rsidRPr="00010BA6">
        <w:rPr>
          <w:vertAlign w:val="superscript"/>
        </w:rPr>
        <w:footnoteReference w:id="441"/>
      </w:r>
      <w:r w:rsidRPr="00010BA6">
        <w:t xml:space="preserve"> expressly incorporated First Amendment concerns</w:t>
      </w:r>
      <w:r w:rsidR="00010BA6" w:rsidRPr="00010BA6">
        <w:t>. T</w:t>
      </w:r>
      <w:r w:rsidRPr="00010BA6">
        <w:t xml:space="preserve">hen, in </w:t>
      </w:r>
      <w:r w:rsidR="00010BA6" w:rsidRPr="00010BA6">
        <w:rPr>
          <w:i/>
        </w:rPr>
        <w:t>Cliffs Notes, Inc</w:t>
      </w:r>
      <w:r w:rsidR="00010BA6" w:rsidRPr="00010BA6">
        <w:t xml:space="preserve">. </w:t>
      </w:r>
      <w:r w:rsidR="00010BA6" w:rsidRPr="00010BA6">
        <w:rPr>
          <w:i/>
        </w:rPr>
        <w:t>v</w:t>
      </w:r>
      <w:r w:rsidR="00010BA6" w:rsidRPr="00010BA6">
        <w:t xml:space="preserve">. </w:t>
      </w:r>
      <w:r w:rsidR="00010BA6" w:rsidRPr="00010BA6">
        <w:rPr>
          <w:i/>
        </w:rPr>
        <w:t>Bantam Doubleday Dell Publishing Group, Inc</w:t>
      </w:r>
      <w:r w:rsidRPr="00010BA6">
        <w:t>.,</w:t>
      </w:r>
      <w:r w:rsidR="00010BA6" w:rsidRPr="00010BA6">
        <w:rPr>
          <w:vertAlign w:val="superscript"/>
        </w:rPr>
        <w:footnoteReference w:id="442"/>
      </w:r>
      <w:r w:rsidRPr="00010BA6">
        <w:t xml:space="preserve"> the court built on the analysis it used in </w:t>
      </w:r>
      <w:r w:rsidR="00010BA6" w:rsidRPr="00010BA6">
        <w:rPr>
          <w:i/>
        </w:rPr>
        <w:t>Rogers</w:t>
      </w:r>
      <w:r w:rsidR="00010BA6" w:rsidRPr="00010BA6">
        <w:t xml:space="preserve">. </w:t>
      </w:r>
      <w:r w:rsidR="00010BA6" w:rsidRPr="00010BA6">
        <w:rPr>
          <w:i/>
        </w:rPr>
        <w:t>Rogers</w:t>
      </w:r>
      <w:r w:rsidRPr="00010BA6">
        <w:t xml:space="preserve"> involved a movie entitled </w:t>
      </w:r>
      <w:r w:rsidR="00010BA6" w:rsidRPr="00010BA6">
        <w:rPr>
          <w:i/>
        </w:rPr>
        <w:t>Fred and Ginger</w:t>
      </w:r>
      <w:r w:rsidRPr="00010BA6">
        <w:t xml:space="preserve"> and a claim by Ginger Rogers that the title falsely indicated a connection with Fred Astaire and Ginger Rogers</w:t>
      </w:r>
      <w:r w:rsidR="00010BA6" w:rsidRPr="00010BA6">
        <w:t>. T</w:t>
      </w:r>
      <w:r w:rsidRPr="00010BA6">
        <w:t>he Second Circuit determined that the title had a legitimate expressive purpose and therefore First Amendment interests outweighed any trademark or publicity interests of Rogers.</w:t>
      </w:r>
      <w:r w:rsidR="00010BA6" w:rsidRPr="00010BA6">
        <w:rPr>
          <w:vertAlign w:val="superscript"/>
        </w:rPr>
        <w:footnoteReference w:id="443"/>
      </w:r>
      <w:r w:rsidRPr="00010BA6">
        <w:t xml:space="preserve"> </w:t>
      </w:r>
      <w:r w:rsidR="00010BA6" w:rsidRPr="00010BA6">
        <w:rPr>
          <w:i/>
        </w:rPr>
        <w:t>Cliffs Notes</w:t>
      </w:r>
      <w:r w:rsidRPr="00010BA6">
        <w:t xml:space="preserve"> involved a parody of the Cliff Notes study guides, entitled “Spy Notes,” which used a cover design that mimicked the colors and design of Cliff Notes.</w:t>
      </w:r>
      <w:r w:rsidR="00010BA6" w:rsidRPr="00010BA6">
        <w:rPr>
          <w:vertAlign w:val="superscript"/>
        </w:rPr>
        <w:footnoteReference w:id="444"/>
      </w:r>
      <w:r w:rsidRPr="00010BA6">
        <w:t xml:space="preserve"> Following </w:t>
      </w:r>
      <w:r w:rsidR="00010BA6" w:rsidRPr="00010BA6">
        <w:rPr>
          <w:i/>
        </w:rPr>
        <w:t>Rogers</w:t>
      </w:r>
      <w:r w:rsidRPr="00010BA6">
        <w:t>, the court stated that in deciding Lanham Act claims in cases where “an expressive work is alleged to infringe a trademark, it is appropriate to weigh the public interest in free expression against the public interest in avoiding consumer confusion.”</w:t>
      </w:r>
      <w:r w:rsidR="00010BA6" w:rsidRPr="00010BA6">
        <w:rPr>
          <w:vertAlign w:val="superscript"/>
        </w:rPr>
        <w:footnoteReference w:id="445"/>
      </w:r>
      <w:r w:rsidRPr="00010BA6">
        <w:t xml:space="preserve"> The court further stated that “greater latitude” was required for works that were primarily expressive as opposed to primarily commercial.</w:t>
      </w:r>
      <w:r w:rsidR="00010BA6" w:rsidRPr="00010BA6">
        <w:rPr>
          <w:vertAlign w:val="superscript"/>
        </w:rPr>
        <w:footnoteReference w:id="446"/>
      </w:r>
      <w:r w:rsidRPr="00010BA6">
        <w:t xml:space="preserve"> In </w:t>
      </w:r>
      <w:r w:rsidR="00010BA6" w:rsidRPr="00010BA6">
        <w:rPr>
          <w:i/>
        </w:rPr>
        <w:t>Cliffs Notes</w:t>
      </w:r>
      <w:r w:rsidRPr="00010BA6">
        <w:t>, the expressive parody was found to be paramount and outweighed the relatively small likelihood of confusion.</w:t>
      </w:r>
      <w:r w:rsidR="00010BA6" w:rsidRPr="00010BA6">
        <w:rPr>
          <w:vertAlign w:val="superscript"/>
        </w:rPr>
        <w:footnoteReference w:id="447"/>
      </w:r>
    </w:p>
    <w:p w14:paraId="15B4A25B" w14:textId="685A1AFE" w:rsidR="00010BA6" w:rsidRPr="00010BA6" w:rsidRDefault="00431229" w:rsidP="00010BA6">
      <w:pPr>
        <w:pStyle w:val="BNormal"/>
      </w:pPr>
      <w:r w:rsidRPr="00010BA6">
        <w:t xml:space="preserve">In the context of a dilution claim, as opposed to a confusion claim, a parody should be entitled to even greater protection under the </w:t>
      </w:r>
      <w:r w:rsidR="00010BA6" w:rsidRPr="00010BA6">
        <w:rPr>
          <w:i/>
        </w:rPr>
        <w:t>Cliffs Notes</w:t>
      </w:r>
      <w:r w:rsidRPr="00010BA6">
        <w:t xml:space="preserve"> analysis</w:t>
      </w:r>
      <w:r w:rsidR="00010BA6" w:rsidRPr="00010BA6">
        <w:t>. I</w:t>
      </w:r>
      <w:r w:rsidRPr="00010BA6">
        <w:t xml:space="preserve">n both </w:t>
      </w:r>
      <w:r w:rsidR="00010BA6" w:rsidRPr="00010BA6">
        <w:rPr>
          <w:i/>
        </w:rPr>
        <w:t>Cliffs Notes</w:t>
      </w:r>
      <w:r w:rsidRPr="00010BA6">
        <w:t xml:space="preserve"> and </w:t>
      </w:r>
      <w:r w:rsidR="00010BA6" w:rsidRPr="00010BA6">
        <w:rPr>
          <w:i/>
        </w:rPr>
        <w:t>Rogers</w:t>
      </w:r>
      <w:r w:rsidRPr="00010BA6">
        <w:t>, the Second Circuit was careful to note that it was balancing the rights of free expression against the need to avoid confusion, and that the latter could win out in a proper case.</w:t>
      </w:r>
      <w:r w:rsidR="00010BA6" w:rsidRPr="00010BA6">
        <w:rPr>
          <w:vertAlign w:val="superscript"/>
        </w:rPr>
        <w:footnoteReference w:id="448"/>
      </w:r>
      <w:r w:rsidRPr="00010BA6">
        <w:t xml:space="preserve"> Dilution, however, does not require any finding of confusion</w:t>
      </w:r>
      <w:r w:rsidR="00010BA6" w:rsidRPr="00010BA6">
        <w:t>. T</w:t>
      </w:r>
      <w:r w:rsidRPr="00010BA6">
        <w:t xml:space="preserve">hus, the public </w:t>
      </w:r>
      <w:proofErr w:type="gramStart"/>
      <w:r w:rsidRPr="00010BA6">
        <w:t>interests</w:t>
      </w:r>
      <w:proofErr w:type="gramEnd"/>
      <w:r w:rsidRPr="00010BA6">
        <w:t xml:space="preserve"> weighing on the side of trademark protection </w:t>
      </w:r>
      <w:proofErr w:type="gramStart"/>
      <w:r w:rsidRPr="00010BA6">
        <w:t>are</w:t>
      </w:r>
      <w:proofErr w:type="gramEnd"/>
      <w:r w:rsidRPr="00010BA6">
        <w:t xml:space="preserve"> much less than in a confusion case.</w:t>
      </w:r>
      <w:r w:rsidR="00010BA6" w:rsidRPr="00010BA6">
        <w:rPr>
          <w:vertAlign w:val="superscript"/>
        </w:rPr>
        <w:footnoteReference w:id="449"/>
      </w:r>
      <w:r w:rsidRPr="00010BA6">
        <w:t xml:space="preserve"> In this regard, it is noteworthy that the Second Circuit has stated that dilution protects the trademark owner, but not the public.</w:t>
      </w:r>
      <w:r w:rsidR="00010BA6" w:rsidRPr="00010BA6">
        <w:rPr>
          <w:vertAlign w:val="superscript"/>
        </w:rPr>
        <w:footnoteReference w:id="450"/>
      </w:r>
      <w:r w:rsidRPr="00010BA6">
        <w:t xml:space="preserve"> The Ninth Circuit has adopted the Second Circuit’s analysis in </w:t>
      </w:r>
      <w:r w:rsidR="00010BA6" w:rsidRPr="00010BA6">
        <w:rPr>
          <w:i/>
        </w:rPr>
        <w:t>Rogers</w:t>
      </w:r>
      <w:r w:rsidRPr="00010BA6">
        <w:t xml:space="preserve"> as applicable in a dilution case.</w:t>
      </w:r>
      <w:r w:rsidR="00010BA6" w:rsidRPr="00010BA6">
        <w:rPr>
          <w:vertAlign w:val="superscript"/>
        </w:rPr>
        <w:footnoteReference w:id="451"/>
      </w:r>
    </w:p>
    <w:p w14:paraId="21AFE043" w14:textId="49213BF8" w:rsidR="00010BA6" w:rsidRPr="00010BA6" w:rsidRDefault="00431229" w:rsidP="00010BA6">
      <w:pPr>
        <w:pStyle w:val="BNormal"/>
      </w:pPr>
      <w:r w:rsidRPr="00010BA6">
        <w:t>The contrast between the Second and Eighth Circuits’ approaches to the First Amendment issue can be seen in lower court opinions applying their respective circuits’ case law to dilution claims</w:t>
      </w:r>
      <w:r w:rsidR="00010BA6" w:rsidRPr="00010BA6">
        <w:t>. I</w:t>
      </w:r>
      <w:r w:rsidRPr="00010BA6">
        <w:t xml:space="preserve">n </w:t>
      </w:r>
      <w:r w:rsidR="00010BA6" w:rsidRPr="00010BA6">
        <w:rPr>
          <w:i/>
        </w:rPr>
        <w:t>Yankee Publishing, Inc</w:t>
      </w:r>
      <w:r w:rsidR="00010BA6" w:rsidRPr="00010BA6">
        <w:t xml:space="preserve">. </w:t>
      </w:r>
      <w:r w:rsidR="00010BA6" w:rsidRPr="00010BA6">
        <w:rPr>
          <w:i/>
        </w:rPr>
        <w:t>v</w:t>
      </w:r>
      <w:r w:rsidR="00010BA6" w:rsidRPr="00010BA6">
        <w:t xml:space="preserve">. </w:t>
      </w:r>
      <w:r w:rsidR="00010BA6" w:rsidRPr="00010BA6">
        <w:rPr>
          <w:i/>
        </w:rPr>
        <w:t>News America Publishing, Inc</w:t>
      </w:r>
      <w:r w:rsidRPr="00010BA6">
        <w:t>.,</w:t>
      </w:r>
      <w:r w:rsidR="00010BA6" w:rsidRPr="00010BA6">
        <w:rPr>
          <w:vertAlign w:val="superscript"/>
        </w:rPr>
        <w:footnoteReference w:id="452"/>
      </w:r>
      <w:r w:rsidRPr="00010BA6">
        <w:t xml:space="preserve"> a New York federal court applied </w:t>
      </w:r>
      <w:r w:rsidR="00010BA6" w:rsidRPr="00010BA6">
        <w:rPr>
          <w:i/>
        </w:rPr>
        <w:t>Cliffs Notes</w:t>
      </w:r>
      <w:r w:rsidRPr="00010BA6">
        <w:t xml:space="preserve"> to a claim that the use of a parody of the </w:t>
      </w:r>
      <w:r w:rsidR="00010BA6" w:rsidRPr="00010BA6">
        <w:rPr>
          <w:i/>
        </w:rPr>
        <w:t>Old Farmer’s Almanac</w:t>
      </w:r>
      <w:r w:rsidRPr="00010BA6">
        <w:t xml:space="preserve"> as the cover of </w:t>
      </w:r>
      <w:r w:rsidR="00010BA6" w:rsidRPr="00010BA6">
        <w:rPr>
          <w:i/>
        </w:rPr>
        <w:t>New York Magazine</w:t>
      </w:r>
      <w:r w:rsidRPr="00010BA6">
        <w:t xml:space="preserve"> infringed and diluted the almanac’s marks</w:t>
      </w:r>
      <w:r w:rsidR="00010BA6" w:rsidRPr="00010BA6">
        <w:t>. U</w:t>
      </w:r>
      <w:r w:rsidRPr="00010BA6">
        <w:t xml:space="preserve">nlike the Spy Notes parody in </w:t>
      </w:r>
      <w:r w:rsidR="00010BA6" w:rsidRPr="00010BA6">
        <w:rPr>
          <w:i/>
        </w:rPr>
        <w:t>Cliffs Notes</w:t>
      </w:r>
      <w:r w:rsidRPr="00010BA6">
        <w:t xml:space="preserve">, the </w:t>
      </w:r>
      <w:r w:rsidR="00010BA6" w:rsidRPr="00010BA6">
        <w:rPr>
          <w:i/>
        </w:rPr>
        <w:t>New York Magazine</w:t>
      </w:r>
      <w:r w:rsidRPr="00010BA6">
        <w:t xml:space="preserve"> cover contained no indication that it was a parody or satire</w:t>
      </w:r>
      <w:r w:rsidR="00010BA6" w:rsidRPr="00010BA6">
        <w:t>. T</w:t>
      </w:r>
      <w:r w:rsidRPr="00010BA6">
        <w:t>hat, however, did not sway the court</w:t>
      </w:r>
      <w:r w:rsidR="00010BA6" w:rsidRPr="00010BA6">
        <w:t>. I</w:t>
      </w:r>
      <w:r w:rsidRPr="00010BA6">
        <w:t>t found that the expressive context of the magazine cover outweighed any risk of either confusion or dilution.</w:t>
      </w:r>
      <w:r w:rsidR="00010BA6" w:rsidRPr="00010BA6">
        <w:rPr>
          <w:vertAlign w:val="superscript"/>
        </w:rPr>
        <w:footnoteReference w:id="453"/>
      </w:r>
      <w:r w:rsidRPr="00010BA6">
        <w:t xml:space="preserve"> By contrast, in </w:t>
      </w:r>
      <w:r w:rsidR="00010BA6" w:rsidRPr="00010BA6">
        <w:rPr>
          <w:i/>
        </w:rPr>
        <w:t>American Dairy Queen Corp</w:t>
      </w:r>
      <w:r w:rsidR="00010BA6" w:rsidRPr="00010BA6">
        <w:t xml:space="preserve">. </w:t>
      </w:r>
      <w:r w:rsidR="00010BA6" w:rsidRPr="00010BA6">
        <w:rPr>
          <w:i/>
        </w:rPr>
        <w:t>v</w:t>
      </w:r>
      <w:r w:rsidR="00010BA6" w:rsidRPr="00010BA6">
        <w:t xml:space="preserve">. </w:t>
      </w:r>
      <w:r w:rsidR="00010BA6" w:rsidRPr="00010BA6">
        <w:rPr>
          <w:i/>
        </w:rPr>
        <w:t>New Line Productions, Inc</w:t>
      </w:r>
      <w:r w:rsidRPr="00010BA6">
        <w:t>.,</w:t>
      </w:r>
      <w:r w:rsidR="00010BA6" w:rsidRPr="00010BA6">
        <w:rPr>
          <w:vertAlign w:val="superscript"/>
        </w:rPr>
        <w:footnoteReference w:id="454"/>
      </w:r>
      <w:r w:rsidRPr="00010BA6">
        <w:t xml:space="preserve"> a Minnesota federal court rejected a First Amendment defense to a claim brought by the owner of the Dairy Queen mark against the producer of a movie entitled </w:t>
      </w:r>
      <w:r w:rsidR="00010BA6" w:rsidRPr="00010BA6">
        <w:rPr>
          <w:i/>
        </w:rPr>
        <w:t>Dairy Queens</w:t>
      </w:r>
      <w:r w:rsidR="00010BA6" w:rsidRPr="00010BA6">
        <w:t>. T</w:t>
      </w:r>
      <w:r w:rsidRPr="00010BA6">
        <w:t>he court found both confusion</w:t>
      </w:r>
      <w:r w:rsidR="00010BA6" w:rsidRPr="00010BA6">
        <w:rPr>
          <w:vertAlign w:val="superscript"/>
        </w:rPr>
        <w:footnoteReference w:id="455"/>
      </w:r>
      <w:r w:rsidRPr="00010BA6">
        <w:t xml:space="preserve"> and dilution by </w:t>
      </w:r>
      <w:proofErr w:type="spellStart"/>
      <w:r w:rsidRPr="00010BA6">
        <w:t>tarnishment</w:t>
      </w:r>
      <w:proofErr w:type="spellEnd"/>
      <w:r w:rsidRPr="00010BA6">
        <w:t>.</w:t>
      </w:r>
      <w:r w:rsidR="00010BA6" w:rsidRPr="00010BA6">
        <w:rPr>
          <w:vertAlign w:val="superscript"/>
        </w:rPr>
        <w:footnoteReference w:id="456"/>
      </w:r>
      <w:r w:rsidRPr="00010BA6">
        <w:t xml:space="preserve"> The court then rejected a proffered First Amendment defense.</w:t>
      </w:r>
      <w:r w:rsidR="00010BA6" w:rsidRPr="00010BA6">
        <w:rPr>
          <w:vertAlign w:val="superscript"/>
        </w:rPr>
        <w:footnoteReference w:id="457"/>
      </w:r>
      <w:r w:rsidRPr="00010BA6">
        <w:t xml:space="preserve"> The court relied on three factors</w:t>
      </w:r>
      <w:r w:rsidR="00010BA6" w:rsidRPr="00010BA6">
        <w:t>: (</w:t>
      </w:r>
      <w:r w:rsidRPr="00010BA6">
        <w:t>1) it deemed the use to be commercial speech;</w:t>
      </w:r>
      <w:r w:rsidR="00010BA6" w:rsidRPr="00010BA6">
        <w:rPr>
          <w:vertAlign w:val="superscript"/>
        </w:rPr>
        <w:footnoteReference w:id="458"/>
      </w:r>
      <w:r w:rsidRPr="00010BA6">
        <w:t xml:space="preserve"> (2) it did not regard the title of the movie to be particularly connected with the film’s content;</w:t>
      </w:r>
      <w:r w:rsidR="00010BA6" w:rsidRPr="00010BA6">
        <w:rPr>
          <w:vertAlign w:val="superscript"/>
        </w:rPr>
        <w:footnoteReference w:id="459"/>
      </w:r>
      <w:r w:rsidRPr="00010BA6">
        <w:t xml:space="preserve"> and (3) it relied heavily on the Eighth Circuit precedent emphasizing the availability of alternative means of expression in trademark cases as a reason to deny a First Amendment defense.</w:t>
      </w:r>
      <w:r w:rsidR="00010BA6" w:rsidRPr="00010BA6">
        <w:rPr>
          <w:vertAlign w:val="superscript"/>
        </w:rPr>
        <w:footnoteReference w:id="460"/>
      </w:r>
      <w:r w:rsidRPr="00010BA6">
        <w:t xml:space="preserve"> The contrast between </w:t>
      </w:r>
      <w:r w:rsidR="00010BA6" w:rsidRPr="00010BA6">
        <w:rPr>
          <w:i/>
        </w:rPr>
        <w:t>Yankee Publishing</w:t>
      </w:r>
      <w:r w:rsidRPr="00010BA6">
        <w:t xml:space="preserve"> and </w:t>
      </w:r>
      <w:r w:rsidR="00010BA6" w:rsidRPr="00010BA6">
        <w:rPr>
          <w:i/>
        </w:rPr>
        <w:t>Dairy Queen</w:t>
      </w:r>
      <w:r w:rsidRPr="00010BA6">
        <w:t xml:space="preserve"> illustrates the real differences between the Eighth and Second Circuit approaches</w:t>
      </w:r>
      <w:r w:rsidR="00010BA6" w:rsidRPr="00010BA6">
        <w:t>. A</w:t>
      </w:r>
      <w:r w:rsidRPr="00010BA6">
        <w:t xml:space="preserve">lthough both </w:t>
      </w:r>
      <w:proofErr w:type="gramStart"/>
      <w:r w:rsidRPr="00010BA6">
        <w:t>purport</w:t>
      </w:r>
      <w:proofErr w:type="gramEnd"/>
      <w:r w:rsidRPr="00010BA6">
        <w:t xml:space="preserve"> to use a balancing approach, the court in </w:t>
      </w:r>
      <w:r w:rsidR="00010BA6" w:rsidRPr="00010BA6">
        <w:rPr>
          <w:i/>
        </w:rPr>
        <w:t>Yankee Publishing</w:t>
      </w:r>
      <w:r w:rsidRPr="00010BA6">
        <w:t xml:space="preserve"> gave far more weight to the expressive content of the parody and gave less weight to the availability of alternative means of expression.</w:t>
      </w:r>
      <w:r w:rsidR="00010BA6" w:rsidRPr="00010BA6">
        <w:rPr>
          <w:vertAlign w:val="superscript"/>
        </w:rPr>
        <w:footnoteReference w:id="461"/>
      </w:r>
    </w:p>
    <w:p w14:paraId="400774AC" w14:textId="22DF5CD6" w:rsidR="00010BA6" w:rsidRPr="00010BA6" w:rsidRDefault="00431229" w:rsidP="00010BA6">
      <w:pPr>
        <w:pStyle w:val="BNormal"/>
      </w:pPr>
      <w:r w:rsidRPr="00010BA6">
        <w:t xml:space="preserve">The Supreme Court’s decisions in </w:t>
      </w:r>
      <w:r w:rsidR="00010BA6" w:rsidRPr="00010BA6">
        <w:rPr>
          <w:rStyle w:val="BCasenamefull"/>
        </w:rPr>
        <w:t xml:space="preserve">Matal v. Tam </w:t>
      </w:r>
      <w:r w:rsidR="00010BA6" w:rsidRPr="00010BA6">
        <w:rPr>
          <w:vertAlign w:val="superscript"/>
        </w:rPr>
        <w:footnoteReference w:id="462"/>
      </w:r>
      <w:r w:rsidRPr="00010BA6">
        <w:t xml:space="preserve"> and </w:t>
      </w:r>
      <w:r w:rsidR="00010BA6" w:rsidRPr="00010BA6">
        <w:rPr>
          <w:rStyle w:val="BCasenamefull"/>
        </w:rPr>
        <w:t xml:space="preserve">Iancu v. Brunetti </w:t>
      </w:r>
      <w:r w:rsidR="00010BA6" w:rsidRPr="00010BA6">
        <w:rPr>
          <w:vertAlign w:val="superscript"/>
        </w:rPr>
        <w:footnoteReference w:id="463"/>
      </w:r>
      <w:r w:rsidRPr="00010BA6">
        <w:t xml:space="preserve"> add another wrinkle to the analysis</w:t>
      </w:r>
      <w:r w:rsidR="00010BA6" w:rsidRPr="00010BA6">
        <w:t>. I</w:t>
      </w:r>
      <w:r w:rsidRPr="00010BA6">
        <w:t xml:space="preserve">n </w:t>
      </w:r>
      <w:r w:rsidR="00010BA6" w:rsidRPr="00010BA6">
        <w:rPr>
          <w:i/>
        </w:rPr>
        <w:t>Tam</w:t>
      </w:r>
      <w:r w:rsidRPr="00010BA6">
        <w:t>, the Court held that the Lanham Act’s bar to registering disparaging trademarks was unconstitutional.</w:t>
      </w:r>
      <w:r w:rsidR="00010BA6" w:rsidRPr="00010BA6">
        <w:rPr>
          <w:vertAlign w:val="superscript"/>
        </w:rPr>
        <w:footnoteReference w:id="464"/>
      </w:r>
      <w:r w:rsidRPr="00010BA6">
        <w:t xml:space="preserve"> In </w:t>
      </w:r>
      <w:r w:rsidR="00010BA6" w:rsidRPr="00010BA6">
        <w:rPr>
          <w:i/>
        </w:rPr>
        <w:t xml:space="preserve">Brunetti, </w:t>
      </w:r>
      <w:r w:rsidRPr="00010BA6">
        <w:t>the Court struck down the bar to registering “immoral or scandalous” marks</w:t>
      </w:r>
      <w:r w:rsidR="00010BA6" w:rsidRPr="00010BA6">
        <w:t>. A</w:t>
      </w:r>
      <w:r w:rsidRPr="00010BA6">
        <w:t xml:space="preserve">lthough the decisions do not directly deal with dilution, there are possible implications, especially for dilution by </w:t>
      </w:r>
      <w:proofErr w:type="spellStart"/>
      <w:r w:rsidRPr="00010BA6">
        <w:t>tarnishment</w:t>
      </w:r>
      <w:proofErr w:type="spellEnd"/>
      <w:r w:rsidR="00010BA6" w:rsidRPr="00010BA6">
        <w:t xml:space="preserve">. </w:t>
      </w:r>
      <w:r w:rsidR="00010BA6" w:rsidRPr="00010BA6">
        <w:rPr>
          <w:i/>
        </w:rPr>
        <w:t>Tam</w:t>
      </w:r>
      <w:r w:rsidRPr="00010BA6">
        <w:t xml:space="preserve"> and </w:t>
      </w:r>
      <w:r w:rsidR="00010BA6" w:rsidRPr="00010BA6">
        <w:rPr>
          <w:i/>
        </w:rPr>
        <w:t>Brunetti</w:t>
      </w:r>
      <w:r w:rsidRPr="00010BA6">
        <w:t xml:space="preserve"> turned on the Court’s perception that the ban on disparaging, immoral, or scandalous trademarks constituted viewpoint discrimination.</w:t>
      </w:r>
      <w:r w:rsidR="00010BA6" w:rsidRPr="00010BA6">
        <w:rPr>
          <w:vertAlign w:val="superscript"/>
        </w:rPr>
        <w:footnoteReference w:id="465"/>
      </w:r>
      <w:r w:rsidRPr="00010BA6">
        <w:t xml:space="preserve"> Applying viewpoint discrimination to </w:t>
      </w:r>
      <w:proofErr w:type="spellStart"/>
      <w:r w:rsidRPr="00010BA6">
        <w:t>tarnishment</w:t>
      </w:r>
      <w:proofErr w:type="spellEnd"/>
      <w:r w:rsidRPr="00010BA6">
        <w:t xml:space="preserve"> could mean that </w:t>
      </w:r>
      <w:proofErr w:type="spellStart"/>
      <w:r w:rsidRPr="00010BA6">
        <w:t>tarnishment</w:t>
      </w:r>
      <w:proofErr w:type="spellEnd"/>
      <w:r w:rsidRPr="00010BA6">
        <w:t xml:space="preserve"> that disparages a mark by ridicule or satire would be considered viewpoint discrimination</w:t>
      </w:r>
      <w:r w:rsidR="00010BA6" w:rsidRPr="00010BA6">
        <w:t>. I</w:t>
      </w:r>
      <w:r w:rsidRPr="00010BA6">
        <w:t xml:space="preserve">n fact, even </w:t>
      </w:r>
      <w:proofErr w:type="spellStart"/>
      <w:r w:rsidRPr="00010BA6">
        <w:t>tarnishment</w:t>
      </w:r>
      <w:proofErr w:type="spellEnd"/>
      <w:r w:rsidRPr="00010BA6">
        <w:t xml:space="preserve"> from association with sex or drugs could be considered viewpoint discrimination (a positive association would not be tarnishing—unless the point of the mark was to be negative—while a negative association would be tarnishing)</w:t>
      </w:r>
      <w:r w:rsidR="00010BA6" w:rsidRPr="00010BA6">
        <w:t>. O</w:t>
      </w:r>
      <w:r w:rsidRPr="00010BA6">
        <w:t xml:space="preserve">ne should assume that attorneys will attempt to inject </w:t>
      </w:r>
      <w:r w:rsidR="00010BA6" w:rsidRPr="00010BA6">
        <w:rPr>
          <w:i/>
        </w:rPr>
        <w:t>Tam</w:t>
      </w:r>
      <w:r w:rsidRPr="00010BA6">
        <w:t xml:space="preserve">’s and </w:t>
      </w:r>
      <w:r w:rsidR="00010BA6" w:rsidRPr="00010BA6">
        <w:rPr>
          <w:i/>
        </w:rPr>
        <w:t>Brunetti</w:t>
      </w:r>
      <w:r w:rsidRPr="00010BA6">
        <w:t>’s analyses into dilution cases in the near future.</w:t>
      </w:r>
      <w:r w:rsidR="00010BA6" w:rsidRPr="00010BA6">
        <w:rPr>
          <w:vertAlign w:val="superscript"/>
        </w:rPr>
        <w:footnoteReference w:id="466"/>
      </w:r>
    </w:p>
    <w:p w14:paraId="0A6E02D0" w14:textId="4F51A065" w:rsidR="00010BA6" w:rsidRPr="00010BA6" w:rsidRDefault="00431229" w:rsidP="00010BA6">
      <w:pPr>
        <w:pStyle w:val="BNormal"/>
      </w:pPr>
      <w:r w:rsidRPr="00010BA6">
        <w:t>Another possible First Amendment consideration is prior restraint</w:t>
      </w:r>
      <w:r w:rsidR="00010BA6" w:rsidRPr="00010BA6">
        <w:t>. I</w:t>
      </w:r>
      <w:r w:rsidRPr="00010BA6">
        <w:t>t may be argued that an injunction against publication or distribution of a commentary on the owner of a distinctive mark, or a commentary that uses the distinctive mark, is an unconstitutional prior restraint</w:t>
      </w:r>
      <w:r w:rsidR="00010BA6" w:rsidRPr="00010BA6">
        <w:t>. H</w:t>
      </w:r>
      <w:r w:rsidRPr="00010BA6">
        <w:t>owever, this argument generally has not fared well in the courts.</w:t>
      </w:r>
      <w:r w:rsidR="00010BA6" w:rsidRPr="00010BA6">
        <w:rPr>
          <w:vertAlign w:val="superscript"/>
        </w:rPr>
        <w:footnoteReference w:id="467"/>
      </w:r>
    </w:p>
    <w:p w14:paraId="1F427522" w14:textId="1AD4FB7E" w:rsidR="00010BA6" w:rsidRPr="00010BA6" w:rsidRDefault="00431229" w:rsidP="00010BA6">
      <w:pPr>
        <w:pStyle w:val="BNormal"/>
      </w:pPr>
      <w:r w:rsidRPr="00010BA6">
        <w:t>There also may be state-law-based free speech grounds for defending against a dilution claim</w:t>
      </w:r>
      <w:r w:rsidR="00010BA6" w:rsidRPr="00010BA6">
        <w:t>. I</w:t>
      </w:r>
      <w:r w:rsidRPr="00010BA6">
        <w:t>n addition to state constitutional provisions, some states have laws designed to protect free speech from undue interference.</w:t>
      </w:r>
      <w:r w:rsidR="00010BA6" w:rsidRPr="00010BA6">
        <w:rPr>
          <w:vertAlign w:val="superscript"/>
        </w:rPr>
        <w:footnoteReference w:id="468"/>
      </w:r>
      <w:r w:rsidRPr="00010BA6">
        <w:t xml:space="preserve"> Such laws might be used to defend against state dilution claims that attack various critical uses of trademarks, including critical Web sites containing the trademark of a company.</w:t>
      </w:r>
      <w:r w:rsidR="00010BA6" w:rsidRPr="00010BA6">
        <w:rPr>
          <w:vertAlign w:val="superscript"/>
        </w:rPr>
        <w:footnoteReference w:id="469"/>
      </w:r>
    </w:p>
    <w:p w14:paraId="6097A416" w14:textId="08BE63B2" w:rsidR="00010BA6" w:rsidRPr="00010BA6" w:rsidRDefault="00736985" w:rsidP="00010BA6">
      <w:pPr>
        <w:pStyle w:val="BHead3"/>
      </w:pPr>
      <w:r>
        <w:t>3.IV.B.</w:t>
      </w:r>
      <w:r w:rsidR="00010BA6" w:rsidRPr="00736985">
        <w:rPr>
          <w:rStyle w:val="BBNAidChar"/>
          <w:rFonts w:eastAsiaTheme="majorEastAsia"/>
        </w:rPr>
        <w:t>4</w:t>
      </w:r>
      <w:r w:rsidR="00010BA6" w:rsidRPr="00010BA6">
        <w:t>.</w:t>
      </w:r>
      <w:r>
        <w:t> </w:t>
      </w:r>
      <w:r w:rsidR="00010BA6" w:rsidRPr="00010BA6">
        <w:tab/>
      </w:r>
      <w:proofErr w:type="spellStart"/>
      <w:r w:rsidR="00010BA6" w:rsidRPr="00010BA6">
        <w:t>Tarnishment</w:t>
      </w:r>
      <w:proofErr w:type="spellEnd"/>
      <w:r w:rsidR="00010BA6" w:rsidRPr="00010BA6">
        <w:t xml:space="preserve"> and Noncommercial Use Under the TDRA and State Laws</w:t>
      </w:r>
    </w:p>
    <w:p w14:paraId="05B692E6" w14:textId="3F8363AF" w:rsidR="00010BA6" w:rsidRPr="00010BA6" w:rsidRDefault="00431229" w:rsidP="00010BA6">
      <w:pPr>
        <w:pStyle w:val="BNormal"/>
      </w:pPr>
      <w:r w:rsidRPr="00010BA6">
        <w:t>The TDRA and most state laws provide an express exclusion from liability for a noncommercial use of a famous mark.</w:t>
      </w:r>
      <w:r w:rsidR="00010BA6" w:rsidRPr="00010BA6">
        <w:rPr>
          <w:vertAlign w:val="superscript"/>
        </w:rPr>
        <w:footnoteReference w:id="470"/>
      </w:r>
      <w:r w:rsidRPr="00010BA6">
        <w:t xml:space="preserve"> As discussed elsewhere in this text,</w:t>
      </w:r>
      <w:r w:rsidR="00010BA6" w:rsidRPr="00010BA6">
        <w:rPr>
          <w:vertAlign w:val="superscript"/>
        </w:rPr>
        <w:footnoteReference w:id="471"/>
      </w:r>
      <w:r w:rsidRPr="00010BA6">
        <w:t xml:space="preserve"> the noncommercial use exclusion was intended by the drafters of the TDRA to account for First Amendment interests.</w:t>
      </w:r>
      <w:r w:rsidR="00010BA6" w:rsidRPr="00010BA6">
        <w:rPr>
          <w:vertAlign w:val="superscript"/>
        </w:rPr>
        <w:footnoteReference w:id="472"/>
      </w:r>
      <w:r w:rsidRPr="00010BA6">
        <w:t xml:space="preserve"> Thus, the First Amendment discussion in Section IV.B.3.c, above, would be relevant to a determination of whether a particular use was “noncommercial” by virtue of the requirements of the First Amendment</w:t>
      </w:r>
      <w:r w:rsidR="00010BA6" w:rsidRPr="00010BA6">
        <w:t>. B</w:t>
      </w:r>
      <w:r w:rsidRPr="00010BA6">
        <w:t>ecause many state laws consider interpretations of federal trademark law to be persuasive in the interpretation of their own laws,</w:t>
      </w:r>
      <w:r w:rsidR="00010BA6" w:rsidRPr="00010BA6">
        <w:rPr>
          <w:vertAlign w:val="superscript"/>
        </w:rPr>
        <w:footnoteReference w:id="473"/>
      </w:r>
      <w:r w:rsidRPr="00010BA6">
        <w:t xml:space="preserve"> the discussions of noncommercial use under the TDRA will be relevant to many state-law discussions as well.</w:t>
      </w:r>
      <w:r w:rsidR="00010BA6" w:rsidRPr="00010BA6">
        <w:rPr>
          <w:vertAlign w:val="superscript"/>
        </w:rPr>
        <w:footnoteReference w:id="474"/>
      </w:r>
    </w:p>
    <w:p w14:paraId="2EE08F26" w14:textId="6FF307BD" w:rsidR="00010BA6" w:rsidRPr="00010BA6" w:rsidRDefault="00431229" w:rsidP="00010BA6">
      <w:pPr>
        <w:pStyle w:val="BNormal"/>
      </w:pPr>
      <w:r w:rsidRPr="00010BA6">
        <w:t xml:space="preserve">Only a minority of state laws expressly provide for </w:t>
      </w:r>
      <w:proofErr w:type="gramStart"/>
      <w:r w:rsidRPr="00010BA6">
        <w:t>such a</w:t>
      </w:r>
      <w:proofErr w:type="gramEnd"/>
      <w:r w:rsidRPr="00010BA6">
        <w:t xml:space="preserve"> noncommercial use exclusion</w:t>
      </w:r>
      <w:r w:rsidR="00010BA6" w:rsidRPr="00010BA6">
        <w:t>. I</w:t>
      </w:r>
      <w:r w:rsidRPr="00010BA6">
        <w:t xml:space="preserve">ndeed, state laws patterned after the 1964 Model Bill do not necessarily require that there be </w:t>
      </w:r>
      <w:proofErr w:type="gramStart"/>
      <w:r w:rsidRPr="00010BA6">
        <w:t>a commercial</w:t>
      </w:r>
      <w:proofErr w:type="gramEnd"/>
      <w:r w:rsidRPr="00010BA6">
        <w:t xml:space="preserve"> use of a distinctive mark in order for there to be liability for dilution.</w:t>
      </w:r>
      <w:r w:rsidR="00010BA6" w:rsidRPr="00010BA6">
        <w:rPr>
          <w:vertAlign w:val="superscript"/>
        </w:rPr>
        <w:footnoteReference w:id="475"/>
      </w:r>
    </w:p>
    <w:p w14:paraId="42178F61" w14:textId="0B035D83" w:rsidR="00010BA6" w:rsidRPr="00010BA6" w:rsidRDefault="00736985" w:rsidP="00010BA6">
      <w:pPr>
        <w:pStyle w:val="BHead3"/>
      </w:pPr>
      <w:r>
        <w:t>3.IV.B.</w:t>
      </w:r>
      <w:r w:rsidR="00010BA6" w:rsidRPr="00736985">
        <w:rPr>
          <w:rStyle w:val="BBNAidChar"/>
          <w:rFonts w:eastAsiaTheme="majorEastAsia"/>
        </w:rPr>
        <w:t>5</w:t>
      </w:r>
      <w:r w:rsidR="00010BA6" w:rsidRPr="00010BA6">
        <w:t>.</w:t>
      </w:r>
      <w:r>
        <w:t> </w:t>
      </w:r>
      <w:r w:rsidR="00010BA6" w:rsidRPr="00010BA6">
        <w:tab/>
      </w:r>
      <w:proofErr w:type="spellStart"/>
      <w:r w:rsidR="00010BA6" w:rsidRPr="00010BA6">
        <w:t>Tarnishment</w:t>
      </w:r>
      <w:proofErr w:type="spellEnd"/>
      <w:r w:rsidR="00010BA6" w:rsidRPr="00010BA6">
        <w:t xml:space="preserve"> and Trademark Uses</w:t>
      </w:r>
    </w:p>
    <w:p w14:paraId="44FB5627" w14:textId="325D9156" w:rsidR="00010BA6" w:rsidRPr="00010BA6" w:rsidRDefault="00431229" w:rsidP="00010BA6">
      <w:pPr>
        <w:pStyle w:val="BNormal"/>
      </w:pPr>
      <w:r w:rsidRPr="00010BA6">
        <w:t xml:space="preserve">As seen in cases like </w:t>
      </w:r>
      <w:r w:rsidR="00010BA6" w:rsidRPr="00010BA6">
        <w:rPr>
          <w:i/>
        </w:rPr>
        <w:t xml:space="preserve">Deere </w:t>
      </w:r>
      <w:r w:rsidR="00010BA6" w:rsidRPr="00010BA6">
        <w:rPr>
          <w:vertAlign w:val="superscript"/>
        </w:rPr>
        <w:footnoteReference w:id="476"/>
      </w:r>
      <w:r w:rsidRPr="00010BA6">
        <w:t xml:space="preserve"> and </w:t>
      </w:r>
      <w:r w:rsidR="00010BA6" w:rsidRPr="00010BA6">
        <w:rPr>
          <w:i/>
        </w:rPr>
        <w:t>Balducci</w:t>
      </w:r>
      <w:r w:rsidRPr="00010BA6">
        <w:t>,</w:t>
      </w:r>
      <w:r w:rsidR="00010BA6" w:rsidRPr="00010BA6">
        <w:rPr>
          <w:vertAlign w:val="superscript"/>
        </w:rPr>
        <w:footnoteReference w:id="477"/>
      </w:r>
      <w:r w:rsidRPr="00010BA6">
        <w:t xml:space="preserve"> courts have found defendants liable for dilution by </w:t>
      </w:r>
      <w:proofErr w:type="spellStart"/>
      <w:r w:rsidRPr="00010BA6">
        <w:t>tarnishment</w:t>
      </w:r>
      <w:proofErr w:type="spellEnd"/>
      <w:r w:rsidRPr="00010BA6">
        <w:t xml:space="preserve"> even where the offending use was not as a trademark.</w:t>
      </w:r>
      <w:r w:rsidR="00010BA6" w:rsidRPr="00010BA6">
        <w:rPr>
          <w:vertAlign w:val="superscript"/>
        </w:rPr>
        <w:footnoteReference w:id="478"/>
      </w:r>
      <w:r w:rsidRPr="00010BA6">
        <w:t xml:space="preserve"> However, the </w:t>
      </w:r>
      <w:r w:rsidR="00010BA6" w:rsidRPr="00010BA6">
        <w:rPr>
          <w:i/>
        </w:rPr>
        <w:t>Restatement</w:t>
      </w:r>
      <w:r w:rsidRPr="00010BA6">
        <w:t xml:space="preserve"> takes the position that only trademark uses—that is, where the second user uses the mark as its own trademark—should be subject to </w:t>
      </w:r>
      <w:proofErr w:type="spellStart"/>
      <w:r w:rsidRPr="00010BA6">
        <w:t>tarnishment</w:t>
      </w:r>
      <w:proofErr w:type="spellEnd"/>
      <w:r w:rsidRPr="00010BA6">
        <w:t xml:space="preserve"> claims.</w:t>
      </w:r>
      <w:r w:rsidR="00010BA6" w:rsidRPr="00010BA6">
        <w:rPr>
          <w:vertAlign w:val="superscript"/>
        </w:rPr>
        <w:footnoteReference w:id="479"/>
      </w:r>
      <w:r w:rsidRPr="00010BA6">
        <w:t xml:space="preserve"> The Texas Court of Appeals, without citing the </w:t>
      </w:r>
      <w:r w:rsidR="00010BA6" w:rsidRPr="00010BA6">
        <w:rPr>
          <w:i/>
        </w:rPr>
        <w:t>Restatement</w:t>
      </w:r>
      <w:r w:rsidRPr="00010BA6">
        <w:t>, has indicated its agreement with that position</w:t>
      </w:r>
      <w:r w:rsidR="00010BA6" w:rsidRPr="00010BA6">
        <w:t>. I</w:t>
      </w:r>
      <w:r w:rsidRPr="00010BA6">
        <w:t xml:space="preserve">n </w:t>
      </w:r>
      <w:r w:rsidR="00010BA6" w:rsidRPr="00010BA6">
        <w:rPr>
          <w:i/>
        </w:rPr>
        <w:t>Express One International, Inc</w:t>
      </w:r>
      <w:r w:rsidR="00010BA6" w:rsidRPr="00010BA6">
        <w:t xml:space="preserve">. </w:t>
      </w:r>
      <w:r w:rsidR="00010BA6" w:rsidRPr="00010BA6">
        <w:rPr>
          <w:i/>
        </w:rPr>
        <w:t>v</w:t>
      </w:r>
      <w:r w:rsidR="00010BA6" w:rsidRPr="00010BA6">
        <w:t xml:space="preserve">. </w:t>
      </w:r>
      <w:r w:rsidR="00010BA6" w:rsidRPr="00010BA6">
        <w:rPr>
          <w:i/>
        </w:rPr>
        <w:t>Steinbeck</w:t>
      </w:r>
      <w:r w:rsidRPr="00010BA6">
        <w:t>,</w:t>
      </w:r>
      <w:r w:rsidR="00010BA6" w:rsidRPr="00010BA6">
        <w:rPr>
          <w:vertAlign w:val="superscript"/>
        </w:rPr>
        <w:footnoteReference w:id="480"/>
      </w:r>
      <w:r w:rsidRPr="00010BA6">
        <w:t xml:space="preserve"> the defendant sent e-mails to a message board during a union election campaign</w:t>
      </w:r>
      <w:r w:rsidR="00010BA6" w:rsidRPr="00010BA6">
        <w:t>. T</w:t>
      </w:r>
      <w:r w:rsidRPr="00010BA6">
        <w:t>he messages appeared to threaten union supporters with company retaliation, and the defendant used the screen name “</w:t>
      </w:r>
      <w:proofErr w:type="spellStart"/>
      <w:r w:rsidRPr="00010BA6">
        <w:t>ExpressONE</w:t>
      </w:r>
      <w:proofErr w:type="spellEnd"/>
      <w:r w:rsidRPr="00010BA6">
        <w:t>” to post the messages.</w:t>
      </w:r>
      <w:r w:rsidR="00010BA6" w:rsidRPr="00010BA6">
        <w:rPr>
          <w:vertAlign w:val="superscript"/>
        </w:rPr>
        <w:footnoteReference w:id="481"/>
      </w:r>
      <w:r w:rsidRPr="00010BA6">
        <w:t xml:space="preserve"> Affirming the trial court’s dismissal of a dilution claim, the appellate court stated:</w:t>
      </w:r>
    </w:p>
    <w:p w14:paraId="166F0D0D" w14:textId="53417AC5" w:rsidR="00010BA6" w:rsidRPr="00010BA6" w:rsidRDefault="00431229" w:rsidP="00010BA6">
      <w:pPr>
        <w:pStyle w:val="BQuotelong"/>
      </w:pPr>
      <w:r w:rsidRPr="00010BA6">
        <w:t>A claim of trade name dilution by tarnishing must also arise out of the defendant’s use of the plaintiff’s name as a trade name</w:t>
      </w:r>
      <w:r w:rsidR="00010BA6" w:rsidRPr="00010BA6">
        <w:t>. [</w:t>
      </w:r>
      <w:r w:rsidRPr="00010BA6">
        <w:t>The Texas dilution statute] is not intended to address non-trademark uses of a name to comment on, ridicule, parody, or disparage the goods or business of the name’s owner.</w:t>
      </w:r>
      <w:r w:rsidR="00010BA6" w:rsidRPr="00010BA6">
        <w:rPr>
          <w:vertAlign w:val="superscript"/>
        </w:rPr>
        <w:footnoteReference w:id="482"/>
      </w:r>
    </w:p>
    <w:p w14:paraId="6B6A1B74" w14:textId="7443AE74" w:rsidR="00010BA6" w:rsidRPr="00010BA6" w:rsidRDefault="00431229" w:rsidP="00010BA6">
      <w:pPr>
        <w:pStyle w:val="BNormal"/>
      </w:pPr>
      <w:r w:rsidRPr="00010BA6">
        <w:t xml:space="preserve">This rule would seem to have limited </w:t>
      </w:r>
      <w:proofErr w:type="spellStart"/>
      <w:r w:rsidRPr="00010BA6">
        <w:t>tarnishment</w:t>
      </w:r>
      <w:proofErr w:type="spellEnd"/>
      <w:r w:rsidRPr="00010BA6">
        <w:t xml:space="preserve"> under the original Texas law</w:t>
      </w:r>
      <w:r w:rsidR="00010BA6" w:rsidRPr="00010BA6">
        <w:rPr>
          <w:vertAlign w:val="superscript"/>
        </w:rPr>
        <w:footnoteReference w:id="483"/>
      </w:r>
      <w:r w:rsidRPr="00010BA6">
        <w:t xml:space="preserve"> to trademark uses such as that in </w:t>
      </w:r>
      <w:r w:rsidR="00010BA6" w:rsidRPr="00010BA6">
        <w:rPr>
          <w:i/>
        </w:rPr>
        <w:t>Jordache Enterprises, Inc</w:t>
      </w:r>
      <w:r w:rsidR="00010BA6" w:rsidRPr="00010BA6">
        <w:t xml:space="preserve">. </w:t>
      </w:r>
      <w:r w:rsidR="00010BA6" w:rsidRPr="00010BA6">
        <w:rPr>
          <w:i/>
        </w:rPr>
        <w:t>v</w:t>
      </w:r>
      <w:r w:rsidR="00010BA6" w:rsidRPr="00010BA6">
        <w:t xml:space="preserve">. </w:t>
      </w:r>
      <w:r w:rsidR="00010BA6" w:rsidRPr="00010BA6">
        <w:rPr>
          <w:i/>
        </w:rPr>
        <w:t>Hogg Wyld, Ltd</w:t>
      </w:r>
      <w:r w:rsidRPr="00010BA6">
        <w:t>.,</w:t>
      </w:r>
      <w:r w:rsidR="00010BA6" w:rsidRPr="00010BA6">
        <w:rPr>
          <w:vertAlign w:val="superscript"/>
        </w:rPr>
        <w:footnoteReference w:id="484"/>
      </w:r>
      <w:r w:rsidRPr="00010BA6">
        <w:t xml:space="preserve"> where the defendant used </w:t>
      </w:r>
      <w:proofErr w:type="spellStart"/>
      <w:r w:rsidRPr="00010BA6">
        <w:t>Lardashe</w:t>
      </w:r>
      <w:proofErr w:type="spellEnd"/>
      <w:r w:rsidRPr="00010BA6">
        <w:t xml:space="preserve"> as a mark for its goods (though the court rejected the dilution claim), or instances where the defendant makes a trademark use of the plaintiff’s mark on poor-quality goods.</w:t>
      </w:r>
      <w:r w:rsidR="00010BA6" w:rsidRPr="00010BA6">
        <w:rPr>
          <w:vertAlign w:val="superscript"/>
        </w:rPr>
        <w:footnoteReference w:id="485"/>
      </w:r>
    </w:p>
    <w:p w14:paraId="44CBFE4F" w14:textId="735B21C2" w:rsidR="00010BA6" w:rsidRPr="00010BA6" w:rsidRDefault="00431229" w:rsidP="00010BA6">
      <w:pPr>
        <w:pStyle w:val="BNormal"/>
      </w:pPr>
      <w:r w:rsidRPr="00010BA6">
        <w:t xml:space="preserve">The Georgia Supreme Court, interpreting that state’s dilution statute, rejected a </w:t>
      </w:r>
      <w:proofErr w:type="spellStart"/>
      <w:r w:rsidRPr="00010BA6">
        <w:t>tarnishment</w:t>
      </w:r>
      <w:proofErr w:type="spellEnd"/>
      <w:r w:rsidRPr="00010BA6">
        <w:t xml:space="preserve"> claim based on defendant law firm’s advertisements that targeted possible poor conditions at plaintiff’s nursing homes.</w:t>
      </w:r>
      <w:r w:rsidR="00010BA6" w:rsidRPr="00010BA6">
        <w:rPr>
          <w:vertAlign w:val="superscript"/>
        </w:rPr>
        <w:footnoteReference w:id="486"/>
      </w:r>
      <w:r w:rsidRPr="00010BA6">
        <w:t xml:space="preserve"> The court noted that defendant did not use plaintiff’s marks to describe or designate defendant’s services, but rather to identify plaintiff’s services.</w:t>
      </w:r>
      <w:r w:rsidR="00010BA6" w:rsidRPr="00010BA6">
        <w:rPr>
          <w:vertAlign w:val="superscript"/>
        </w:rPr>
        <w:footnoteReference w:id="487"/>
      </w:r>
      <w:r w:rsidRPr="00010BA6">
        <w:t xml:space="preserve"> A similar result was reached by a Massachusetts appellate court rejecting a </w:t>
      </w:r>
      <w:proofErr w:type="spellStart"/>
      <w:r w:rsidRPr="00010BA6">
        <w:t>tarnishment</w:t>
      </w:r>
      <w:proofErr w:type="spellEnd"/>
      <w:r w:rsidRPr="00010BA6">
        <w:t xml:space="preserve"> claim (or “injury to business reputation”), where the use was on defendant’s website which contained information about a documentary about the protests at Tienanmen Square in China and referenced defendant—i.e., using plaintiff’s mark to refer to plaintiff.</w:t>
      </w:r>
      <w:r w:rsidR="00010BA6" w:rsidRPr="00010BA6">
        <w:rPr>
          <w:vertAlign w:val="superscript"/>
        </w:rPr>
        <w:footnoteReference w:id="488"/>
      </w:r>
    </w:p>
    <w:p w14:paraId="3C321198" w14:textId="2D59A4AB" w:rsidR="00010BA6" w:rsidRPr="00010BA6" w:rsidRDefault="00431229" w:rsidP="00010BA6">
      <w:pPr>
        <w:pStyle w:val="BNormal"/>
      </w:pPr>
      <w:r w:rsidRPr="00010BA6">
        <w:t xml:space="preserve">In a case that was not clearly a </w:t>
      </w:r>
      <w:proofErr w:type="spellStart"/>
      <w:r w:rsidRPr="00010BA6">
        <w:t>tarnishment</w:t>
      </w:r>
      <w:proofErr w:type="spellEnd"/>
      <w:r w:rsidRPr="00010BA6">
        <w:t xml:space="preserve"> situation, another court also rejected a dilution claim based on a finding that the defendant did not make a trademark use of the plaintiff’s mark.</w:t>
      </w:r>
      <w:r w:rsidR="00010BA6" w:rsidRPr="00010BA6">
        <w:rPr>
          <w:vertAlign w:val="superscript"/>
        </w:rPr>
        <w:footnoteReference w:id="489"/>
      </w:r>
      <w:r w:rsidRPr="00010BA6">
        <w:t xml:space="preserve"> Although these cases are not the norm, they may herald an important limitation on the use of dilution by </w:t>
      </w:r>
      <w:proofErr w:type="spellStart"/>
      <w:r w:rsidRPr="00010BA6">
        <w:t>tarnishment</w:t>
      </w:r>
      <w:proofErr w:type="spellEnd"/>
      <w:r w:rsidRPr="00010BA6">
        <w:t>.</w:t>
      </w:r>
    </w:p>
    <w:p w14:paraId="2672ED46" w14:textId="6388A0F5" w:rsidR="00010BA6" w:rsidRPr="00010BA6" w:rsidRDefault="00431229" w:rsidP="00010BA6">
      <w:pPr>
        <w:pStyle w:val="BNormal"/>
      </w:pPr>
      <w:r w:rsidRPr="00010BA6">
        <w:t xml:space="preserve">The operative language of the TDRA and the 2007 Model Bill suggests that </w:t>
      </w:r>
      <w:r w:rsidR="00010BA6" w:rsidRPr="00010BA6">
        <w:rPr>
          <w:i/>
        </w:rPr>
        <w:t>only</w:t>
      </w:r>
      <w:r w:rsidRPr="00010BA6">
        <w:t xml:space="preserve"> trademark uses are actionable</w:t>
      </w:r>
      <w:r w:rsidR="00010BA6" w:rsidRPr="00010BA6">
        <w:t>. B</w:t>
      </w:r>
      <w:r w:rsidRPr="00010BA6">
        <w:t>oth allow causes of action against a use “of a mark or trade name” that is likely to cause dilution.</w:t>
      </w:r>
      <w:r w:rsidR="00010BA6" w:rsidRPr="00010BA6">
        <w:rPr>
          <w:vertAlign w:val="superscript"/>
        </w:rPr>
        <w:footnoteReference w:id="490"/>
      </w:r>
      <w:r w:rsidRPr="00010BA6">
        <w:t xml:space="preserve"> Although the issue is not free from doubt,</w:t>
      </w:r>
      <w:r w:rsidR="00010BA6" w:rsidRPr="00010BA6">
        <w:rPr>
          <w:vertAlign w:val="superscript"/>
        </w:rPr>
        <w:footnoteReference w:id="491"/>
      </w:r>
      <w:r w:rsidRPr="00010BA6">
        <w:t xml:space="preserve"> if only trademark uses are actionable, that would narrow the application of statutes in states that adopt the 2007 Model Bill.</w:t>
      </w:r>
      <w:r w:rsidR="00010BA6" w:rsidRPr="00010BA6">
        <w:rPr>
          <w:vertAlign w:val="superscript"/>
        </w:rPr>
        <w:footnoteReference w:id="492"/>
      </w:r>
    </w:p>
    <w:p w14:paraId="7AA149AD" w14:textId="1B2726C3" w:rsidR="00010BA6" w:rsidRPr="00010BA6" w:rsidRDefault="00736985" w:rsidP="00010BA6">
      <w:pPr>
        <w:pStyle w:val="BHead3"/>
      </w:pPr>
      <w:r>
        <w:t>3.IV.B.</w:t>
      </w:r>
      <w:r w:rsidR="00010BA6" w:rsidRPr="00736985">
        <w:rPr>
          <w:rStyle w:val="BBNAidChar"/>
          <w:rFonts w:eastAsiaTheme="majorEastAsia"/>
        </w:rPr>
        <w:t>6</w:t>
      </w:r>
      <w:r w:rsidR="00431229" w:rsidRPr="00010BA6">
        <w:t>.</w:t>
      </w:r>
      <w:r>
        <w:t> </w:t>
      </w:r>
      <w:r w:rsidR="00010BA6" w:rsidRPr="00010BA6">
        <w:tab/>
      </w:r>
      <w:proofErr w:type="spellStart"/>
      <w:r w:rsidR="00010BA6" w:rsidRPr="00010BA6">
        <w:t>Tarnishment</w:t>
      </w:r>
      <w:proofErr w:type="spellEnd"/>
      <w:r w:rsidR="00010BA6" w:rsidRPr="00010BA6">
        <w:t xml:space="preserve"> by Poor-Quality Goods</w:t>
      </w:r>
    </w:p>
    <w:p w14:paraId="64ADA37D" w14:textId="74C8F5C1" w:rsidR="00010BA6" w:rsidRPr="00010BA6" w:rsidRDefault="00431229" w:rsidP="00010BA6">
      <w:pPr>
        <w:pStyle w:val="BNormal"/>
      </w:pPr>
      <w:r w:rsidRPr="00010BA6">
        <w:t xml:space="preserve">A second form of </w:t>
      </w:r>
      <w:proofErr w:type="spellStart"/>
      <w:r w:rsidRPr="00010BA6">
        <w:t>tarnishment</w:t>
      </w:r>
      <w:proofErr w:type="spellEnd"/>
      <w:r w:rsidRPr="00010BA6">
        <w:t xml:space="preserve"> occurs when the junior user produces an inferior (even if noncompeting) product, engendering a risk that consumers will associate the senior user with poor quality</w:t>
      </w:r>
      <w:r w:rsidR="00010BA6" w:rsidRPr="00010BA6">
        <w:t>. T</w:t>
      </w:r>
      <w:r w:rsidRPr="00010BA6">
        <w:t>his can occur even in the absence of confusion</w:t>
      </w:r>
      <w:r w:rsidR="00010BA6" w:rsidRPr="00010BA6">
        <w:t>; t</w:t>
      </w:r>
      <w:r w:rsidRPr="00010BA6">
        <w:t>he association could be subliminal, even when the consumer knows the two users are not related.</w:t>
      </w:r>
    </w:p>
    <w:p w14:paraId="04D47153" w14:textId="49B35B74" w:rsidR="00010BA6" w:rsidRPr="00010BA6" w:rsidRDefault="00431229" w:rsidP="00010BA6">
      <w:pPr>
        <w:pStyle w:val="BNormal"/>
      </w:pPr>
      <w:r w:rsidRPr="00010BA6">
        <w:t xml:space="preserve">This risk was cited in an early dilution case, </w:t>
      </w:r>
      <w:r w:rsidR="00010BA6" w:rsidRPr="00010BA6">
        <w:rPr>
          <w:i/>
        </w:rPr>
        <w:t>Tiffany &amp; Co</w:t>
      </w:r>
      <w:r w:rsidR="00010BA6" w:rsidRPr="00010BA6">
        <w:t xml:space="preserve">. </w:t>
      </w:r>
      <w:r w:rsidR="00010BA6" w:rsidRPr="00010BA6">
        <w:rPr>
          <w:i/>
        </w:rPr>
        <w:t>v</w:t>
      </w:r>
      <w:r w:rsidR="00010BA6" w:rsidRPr="00010BA6">
        <w:t xml:space="preserve">. </w:t>
      </w:r>
      <w:r w:rsidR="00010BA6" w:rsidRPr="00010BA6">
        <w:rPr>
          <w:i/>
        </w:rPr>
        <w:t>Boston Club, Inc</w:t>
      </w:r>
      <w:r w:rsidRPr="00010BA6">
        <w:t>.</w:t>
      </w:r>
      <w:r w:rsidR="00010BA6" w:rsidRPr="00010BA6">
        <w:rPr>
          <w:vertAlign w:val="superscript"/>
        </w:rPr>
        <w:footnoteReference w:id="493"/>
      </w:r>
      <w:r w:rsidRPr="00010BA6">
        <w:t xml:space="preserve"> The well-known jewelry retailer sued a Boston restaurant that called itself “Tiffany’s Restaurant and Lounge.” Granting relief under the Massachusetts dilution law, the court first cited the risk that dissatisfaction with the defendant’s product would be transferred to the plaintiff.</w:t>
      </w:r>
      <w:r w:rsidR="00010BA6" w:rsidRPr="00010BA6">
        <w:rPr>
          <w:vertAlign w:val="superscript"/>
        </w:rPr>
        <w:footnoteReference w:id="494"/>
      </w:r>
      <w:r w:rsidRPr="00010BA6">
        <w:t xml:space="preserve"> Second, it cited evidence that the defendant’s restaurant was not of the high quality associated with the plaintiff and risked tarnishing the plaintiff’s goodwill.</w:t>
      </w:r>
      <w:r w:rsidR="00010BA6" w:rsidRPr="00010BA6">
        <w:rPr>
          <w:vertAlign w:val="superscript"/>
        </w:rPr>
        <w:footnoteReference w:id="495"/>
      </w:r>
    </w:p>
    <w:p w14:paraId="207019A0" w14:textId="1483A96B" w:rsidR="00010BA6" w:rsidRPr="00010BA6" w:rsidRDefault="00431229" w:rsidP="00010BA6">
      <w:pPr>
        <w:pStyle w:val="BNormal"/>
      </w:pPr>
      <w:r w:rsidRPr="00010BA6">
        <w:t>The cases in this area do not lend themselves to easily recognizable patterns</w:t>
      </w:r>
      <w:r w:rsidR="00010BA6" w:rsidRPr="00010BA6">
        <w:t>. A</w:t>
      </w:r>
      <w:r w:rsidRPr="00010BA6">
        <w:t>s with parodies, where the second use is in connection with pornography (particularly on the Internet)</w:t>
      </w:r>
      <w:r w:rsidR="00010BA6" w:rsidRPr="00010BA6">
        <w:rPr>
          <w:vertAlign w:val="superscript"/>
        </w:rPr>
        <w:footnoteReference w:id="496"/>
      </w:r>
      <w:r w:rsidRPr="00010BA6">
        <w:t xml:space="preserve"> or drugs, courts are more inclined to give relief</w:t>
      </w:r>
      <w:r w:rsidR="00010BA6" w:rsidRPr="00010BA6">
        <w:t>. S</w:t>
      </w:r>
      <w:r w:rsidRPr="00010BA6">
        <w:t>imilarly, where food is involved, there appears to be some greater tendency to give relief</w:t>
      </w:r>
      <w:r w:rsidR="00010BA6" w:rsidRPr="00010BA6">
        <w:t>. I</w:t>
      </w:r>
      <w:r w:rsidRPr="00010BA6">
        <w:t xml:space="preserve">n </w:t>
      </w:r>
      <w:r w:rsidR="00010BA6" w:rsidRPr="00010BA6">
        <w:rPr>
          <w:i/>
        </w:rPr>
        <w:t>E</w:t>
      </w:r>
      <w:r w:rsidR="00010BA6" w:rsidRPr="00010BA6">
        <w:t xml:space="preserve">. </w:t>
      </w:r>
      <w:r w:rsidR="00010BA6" w:rsidRPr="00010BA6">
        <w:rPr>
          <w:i/>
        </w:rPr>
        <w:t>&amp; J</w:t>
      </w:r>
      <w:r w:rsidR="00010BA6" w:rsidRPr="00010BA6">
        <w:t xml:space="preserve">. </w:t>
      </w:r>
      <w:r w:rsidR="00010BA6" w:rsidRPr="00010BA6">
        <w:rPr>
          <w:i/>
        </w:rPr>
        <w:t>Gallo Winery v</w:t>
      </w:r>
      <w:r w:rsidR="00010BA6" w:rsidRPr="00010BA6">
        <w:t xml:space="preserve">. </w:t>
      </w:r>
      <w:r w:rsidR="00010BA6" w:rsidRPr="00010BA6">
        <w:rPr>
          <w:i/>
        </w:rPr>
        <w:t>Gallo Cattle Co</w:t>
      </w:r>
      <w:r w:rsidRPr="00010BA6">
        <w:t>.,</w:t>
      </w:r>
      <w:r w:rsidR="00010BA6" w:rsidRPr="00010BA6">
        <w:rPr>
          <w:vertAlign w:val="superscript"/>
        </w:rPr>
        <w:footnoteReference w:id="497"/>
      </w:r>
      <w:r w:rsidRPr="00010BA6">
        <w:t xml:space="preserve"> the Gallo winery sued to </w:t>
      </w:r>
      <w:proofErr w:type="gramStart"/>
      <w:r w:rsidRPr="00010BA6">
        <w:t>enjoin</w:t>
      </w:r>
      <w:proofErr w:type="gramEnd"/>
      <w:r w:rsidRPr="00010BA6">
        <w:t xml:space="preserve"> the use of the Gallo name as part of a trademark for cheese.</w:t>
      </w:r>
      <w:r w:rsidR="00010BA6" w:rsidRPr="00010BA6">
        <w:rPr>
          <w:vertAlign w:val="superscript"/>
        </w:rPr>
        <w:footnoteReference w:id="498"/>
      </w:r>
      <w:r w:rsidRPr="00010BA6">
        <w:t xml:space="preserve"> In addition to finding predatory intent, the court cited the possible </w:t>
      </w:r>
      <w:proofErr w:type="spellStart"/>
      <w:r w:rsidRPr="00010BA6">
        <w:t>tarnishment</w:t>
      </w:r>
      <w:proofErr w:type="spellEnd"/>
      <w:r w:rsidRPr="00010BA6">
        <w:t xml:space="preserve"> of the Gallo mark for wine due to a lack of quality control at the cheesemaking facility.</w:t>
      </w:r>
      <w:r w:rsidR="00010BA6" w:rsidRPr="00010BA6">
        <w:rPr>
          <w:vertAlign w:val="superscript"/>
        </w:rPr>
        <w:footnoteReference w:id="499"/>
      </w:r>
    </w:p>
    <w:p w14:paraId="4FC7A420" w14:textId="4F0F97AE" w:rsidR="00010BA6" w:rsidRPr="00010BA6" w:rsidRDefault="00431229" w:rsidP="00010BA6">
      <w:pPr>
        <w:pStyle w:val="BNormal"/>
      </w:pPr>
      <w:r w:rsidRPr="00010BA6">
        <w:t>Counterfeit goods are a frequent source of dilution claims (although they frequently result in defaults, lessening the quality of decision-making in this area).</w:t>
      </w:r>
      <w:r w:rsidR="00010BA6" w:rsidRPr="00010BA6">
        <w:rPr>
          <w:vertAlign w:val="superscript"/>
        </w:rPr>
        <w:footnoteReference w:id="500"/>
      </w:r>
      <w:r w:rsidRPr="00010BA6">
        <w:t xml:space="preserve"> Counterfeits are </w:t>
      </w:r>
      <w:proofErr w:type="gramStart"/>
      <w:r w:rsidRPr="00010BA6">
        <w:t>a somewhat odd situation</w:t>
      </w:r>
      <w:proofErr w:type="gramEnd"/>
      <w:r w:rsidRPr="00010BA6">
        <w:t xml:space="preserve"> for dilution, in that the intent of counterfeiting is normally to cause confusion</w:t>
      </w:r>
      <w:r w:rsidR="00010BA6" w:rsidRPr="00010BA6">
        <w:t>. H</w:t>
      </w:r>
      <w:r w:rsidRPr="00010BA6">
        <w:t>owever, where the counterfeit goods are of poor quality, they can harm the reputation of the senior mark owner.</w:t>
      </w:r>
    </w:p>
    <w:p w14:paraId="762675E1" w14:textId="233B96DA" w:rsidR="00010BA6" w:rsidRPr="00010BA6" w:rsidRDefault="00431229" w:rsidP="00010BA6">
      <w:pPr>
        <w:pStyle w:val="BNormal"/>
      </w:pPr>
      <w:r w:rsidRPr="00010BA6">
        <w:t xml:space="preserve">In </w:t>
      </w:r>
      <w:r w:rsidR="00010BA6" w:rsidRPr="00010BA6">
        <w:rPr>
          <w:i/>
        </w:rPr>
        <w:t>Calvin Klein Trademark Trust v</w:t>
      </w:r>
      <w:r w:rsidR="00010BA6" w:rsidRPr="00010BA6">
        <w:t xml:space="preserve">. </w:t>
      </w:r>
      <w:r w:rsidR="00010BA6" w:rsidRPr="00010BA6">
        <w:rPr>
          <w:i/>
        </w:rPr>
        <w:t>Wachner</w:t>
      </w:r>
      <w:r w:rsidRPr="00010BA6">
        <w:t>,</w:t>
      </w:r>
      <w:r w:rsidR="00010BA6" w:rsidRPr="00010BA6">
        <w:rPr>
          <w:vertAlign w:val="superscript"/>
        </w:rPr>
        <w:footnoteReference w:id="501"/>
      </w:r>
      <w:r w:rsidRPr="00010BA6">
        <w:t xml:space="preserve"> the court refused to dismiss a dilution-by-</w:t>
      </w:r>
      <w:proofErr w:type="spellStart"/>
      <w:r w:rsidRPr="00010BA6">
        <w:t>tarnishment</w:t>
      </w:r>
      <w:proofErr w:type="spellEnd"/>
      <w:r w:rsidRPr="00010BA6">
        <w:t xml:space="preserve"> claim based on the defendant’s failure to manufacture products containing the plaintiff’s mark in accordance with the plaintiff’s design specifications.</w:t>
      </w:r>
      <w:r w:rsidR="00010BA6" w:rsidRPr="00010BA6">
        <w:rPr>
          <w:vertAlign w:val="superscript"/>
        </w:rPr>
        <w:footnoteReference w:id="502"/>
      </w:r>
      <w:r w:rsidRPr="00010BA6">
        <w:t xml:space="preserve"> In </w:t>
      </w:r>
      <w:r w:rsidR="00010BA6" w:rsidRPr="00010BA6">
        <w:rPr>
          <w:i/>
        </w:rPr>
        <w:t>Four Seasons Hotels &amp; Resorts B</w:t>
      </w:r>
      <w:r w:rsidRPr="00010BA6">
        <w:t>.</w:t>
      </w:r>
      <w:r w:rsidR="00010BA6" w:rsidRPr="00010BA6">
        <w:rPr>
          <w:i/>
        </w:rPr>
        <w:t>V</w:t>
      </w:r>
      <w:r w:rsidR="00010BA6" w:rsidRPr="00010BA6">
        <w:t xml:space="preserve">. </w:t>
      </w:r>
      <w:r w:rsidR="00010BA6" w:rsidRPr="00010BA6">
        <w:rPr>
          <w:i/>
        </w:rPr>
        <w:t>v</w:t>
      </w:r>
      <w:r w:rsidR="00010BA6" w:rsidRPr="00010BA6">
        <w:t xml:space="preserve">. </w:t>
      </w:r>
      <w:r w:rsidR="00010BA6" w:rsidRPr="00010BA6">
        <w:rPr>
          <w:i/>
        </w:rPr>
        <w:t>Consorcio Barr, S</w:t>
      </w:r>
      <w:r w:rsidRPr="00010BA6">
        <w:t>.</w:t>
      </w:r>
      <w:r w:rsidR="00010BA6" w:rsidRPr="00010BA6">
        <w:rPr>
          <w:i/>
        </w:rPr>
        <w:t>A</w:t>
      </w:r>
      <w:r w:rsidRPr="00010BA6">
        <w:t>.,</w:t>
      </w:r>
      <w:r w:rsidR="00010BA6" w:rsidRPr="00010BA6">
        <w:rPr>
          <w:vertAlign w:val="superscript"/>
        </w:rPr>
        <w:footnoteReference w:id="503"/>
      </w:r>
      <w:r w:rsidRPr="00010BA6">
        <w:t xml:space="preserve"> the court imposed liability under the FTDA and the Florida dilution statute in a case where the defendant was licensed to use the Four Seasons mark for its hotel in Caracas, Venezuela, and did not operate the hotel according to the standards of a Four Seasons hotel.</w:t>
      </w:r>
      <w:r w:rsidR="00010BA6" w:rsidRPr="00010BA6">
        <w:rPr>
          <w:vertAlign w:val="superscript"/>
        </w:rPr>
        <w:footnoteReference w:id="504"/>
      </w:r>
      <w:r w:rsidRPr="00010BA6">
        <w:t xml:space="preserve"> Such cases are interesting because they do not involve a use of the mark on a product that is not produced by the mark owner</w:t>
      </w:r>
      <w:r w:rsidR="00010BA6" w:rsidRPr="00010BA6">
        <w:t>. R</w:t>
      </w:r>
      <w:r w:rsidRPr="00010BA6">
        <w:t>ather, they involve uses that are licensed, where the lack of quality control could tarnish the reputation of the mark owner.</w:t>
      </w:r>
      <w:r w:rsidR="00010BA6" w:rsidRPr="00010BA6">
        <w:rPr>
          <w:vertAlign w:val="superscript"/>
        </w:rPr>
        <w:footnoteReference w:id="505"/>
      </w:r>
      <w:r w:rsidRPr="00010BA6">
        <w:t xml:space="preserve"> Thus they do not represent situations where the mark’s unique source-identifying significance is at risk because the uses are on goods or services that are intended to </w:t>
      </w:r>
      <w:proofErr w:type="gramStart"/>
      <w:r w:rsidRPr="00010BA6">
        <w:t>inure</w:t>
      </w:r>
      <w:proofErr w:type="gramEnd"/>
      <w:r w:rsidRPr="00010BA6">
        <w:t xml:space="preserve"> to the benefit of the mark owner</w:t>
      </w:r>
      <w:r w:rsidR="00010BA6" w:rsidRPr="00010BA6">
        <w:t>. T</w:t>
      </w:r>
      <w:r w:rsidRPr="00010BA6">
        <w:t xml:space="preserve">hey do, however, represent situations where the mark’s reputation might be harmed, consistent with the 2007 Model Bill definition of </w:t>
      </w:r>
      <w:proofErr w:type="spellStart"/>
      <w:r w:rsidRPr="00010BA6">
        <w:t>tarnishment</w:t>
      </w:r>
      <w:proofErr w:type="spellEnd"/>
      <w:r w:rsidRPr="00010BA6">
        <w:t>.</w:t>
      </w:r>
    </w:p>
    <w:p w14:paraId="5A7C6E9C" w14:textId="14CD7BA1" w:rsidR="00010BA6" w:rsidRPr="00010BA6" w:rsidRDefault="00431229" w:rsidP="00010BA6">
      <w:pPr>
        <w:pStyle w:val="BNormal"/>
      </w:pPr>
      <w:r w:rsidRPr="00010BA6">
        <w:t xml:space="preserve">In </w:t>
      </w:r>
      <w:r w:rsidR="00010BA6" w:rsidRPr="00010BA6">
        <w:rPr>
          <w:i/>
        </w:rPr>
        <w:t>GTFM, Inc</w:t>
      </w:r>
      <w:r w:rsidR="00010BA6" w:rsidRPr="00010BA6">
        <w:t xml:space="preserve">. </w:t>
      </w:r>
      <w:r w:rsidR="00010BA6" w:rsidRPr="00010BA6">
        <w:rPr>
          <w:i/>
        </w:rPr>
        <w:t>v</w:t>
      </w:r>
      <w:r w:rsidR="00010BA6" w:rsidRPr="00010BA6">
        <w:t xml:space="preserve">. </w:t>
      </w:r>
      <w:r w:rsidR="00010BA6" w:rsidRPr="00010BA6">
        <w:rPr>
          <w:i/>
        </w:rPr>
        <w:t>Solid Clothing, Inc</w:t>
      </w:r>
      <w:r w:rsidRPr="00010BA6">
        <w:t>.,</w:t>
      </w:r>
      <w:r w:rsidR="00010BA6" w:rsidRPr="00010BA6">
        <w:rPr>
          <w:vertAlign w:val="superscript"/>
        </w:rPr>
        <w:footnoteReference w:id="506"/>
      </w:r>
      <w:r w:rsidRPr="00010BA6">
        <w:t xml:space="preserve"> applying New York law, the court found that plaintiff’s 05 mark on clothing was tarnished by the defendant’s use of Players 05 on clothing, where the defendant’s goods were of significantly inferior quality to those of the plaintiff.</w:t>
      </w:r>
    </w:p>
    <w:p w14:paraId="578DCC8E" w14:textId="15E00D47" w:rsidR="00010BA6" w:rsidRPr="00010BA6" w:rsidRDefault="00431229" w:rsidP="00010BA6">
      <w:pPr>
        <w:pStyle w:val="BNormal"/>
      </w:pPr>
      <w:r w:rsidRPr="00010BA6">
        <w:t xml:space="preserve">In </w:t>
      </w:r>
      <w:r w:rsidR="00010BA6" w:rsidRPr="00010BA6">
        <w:rPr>
          <w:i/>
        </w:rPr>
        <w:t>L &amp; L Wings, Inc</w:t>
      </w:r>
      <w:r w:rsidR="00010BA6" w:rsidRPr="00010BA6">
        <w:t xml:space="preserve">. </w:t>
      </w:r>
      <w:r w:rsidR="00010BA6" w:rsidRPr="00010BA6">
        <w:rPr>
          <w:i/>
        </w:rPr>
        <w:t>v</w:t>
      </w:r>
      <w:r w:rsidR="00010BA6" w:rsidRPr="00010BA6">
        <w:t xml:space="preserve">. </w:t>
      </w:r>
      <w:r w:rsidR="00010BA6" w:rsidRPr="00010BA6">
        <w:rPr>
          <w:i/>
        </w:rPr>
        <w:t>Marco-Destin, Inc</w:t>
      </w:r>
      <w:r w:rsidRPr="00010BA6">
        <w:t>.,</w:t>
      </w:r>
      <w:r w:rsidR="00010BA6" w:rsidRPr="00010BA6">
        <w:rPr>
          <w:vertAlign w:val="superscript"/>
        </w:rPr>
        <w:footnoteReference w:id="507"/>
      </w:r>
      <w:r w:rsidRPr="00010BA6">
        <w:t xml:space="preserve"> the court found </w:t>
      </w:r>
      <w:proofErr w:type="spellStart"/>
      <w:r w:rsidRPr="00010BA6">
        <w:t>tarnishment</w:t>
      </w:r>
      <w:proofErr w:type="spellEnd"/>
      <w:r w:rsidRPr="00010BA6">
        <w:t xml:space="preserve"> after noting complaints about the quality of the defendant’s products.</w:t>
      </w:r>
      <w:r w:rsidR="00010BA6" w:rsidRPr="00010BA6">
        <w:rPr>
          <w:vertAlign w:val="superscript"/>
        </w:rPr>
        <w:footnoteReference w:id="508"/>
      </w:r>
    </w:p>
    <w:p w14:paraId="2C84EBCD" w14:textId="3C4BFB23" w:rsidR="00010BA6" w:rsidRPr="00010BA6" w:rsidRDefault="00431229" w:rsidP="00010BA6">
      <w:pPr>
        <w:pStyle w:val="BNormal"/>
      </w:pPr>
      <w:r w:rsidRPr="00010BA6">
        <w:t xml:space="preserve">In </w:t>
      </w:r>
      <w:r w:rsidR="00010BA6" w:rsidRPr="00010BA6">
        <w:rPr>
          <w:rStyle w:val="BCasenamefull"/>
        </w:rPr>
        <w:t>Reservoir, Inc. v. Truesdell</w:t>
      </w:r>
      <w:r w:rsidRPr="00010BA6">
        <w:t>,</w:t>
      </w:r>
      <w:r w:rsidR="00010BA6" w:rsidRPr="00010BA6">
        <w:rPr>
          <w:vertAlign w:val="superscript"/>
        </w:rPr>
        <w:footnoteReference w:id="509"/>
      </w:r>
      <w:r w:rsidRPr="00010BA6">
        <w:t xml:space="preserve"> the court found dilution under Texas’s former dilution law based on the testimony of the owner of plaintiff’s bar (named Rebels Honky Tonk) that the defendant’s bar (also named Rebels Honky Tonk) tarnished the reputation of plaintiff’s bar because of the rowdy behavior of its patrons.</w:t>
      </w:r>
      <w:r w:rsidR="00010BA6" w:rsidRPr="00010BA6">
        <w:rPr>
          <w:vertAlign w:val="superscript"/>
        </w:rPr>
        <w:footnoteReference w:id="510"/>
      </w:r>
    </w:p>
    <w:p w14:paraId="5AB3EFE8" w14:textId="6ECF454C" w:rsidR="00010BA6" w:rsidRPr="00010BA6" w:rsidRDefault="00431229" w:rsidP="00010BA6">
      <w:pPr>
        <w:pStyle w:val="BNormal"/>
      </w:pPr>
      <w:r w:rsidRPr="00010BA6">
        <w:t>Sometimes courts will reach out to find tarnishing qualities, especially when they believe that the defendant has acted in bad faith</w:t>
      </w:r>
      <w:r w:rsidR="00010BA6" w:rsidRPr="00010BA6">
        <w:t>. I</w:t>
      </w:r>
      <w:r w:rsidRPr="00010BA6">
        <w:t xml:space="preserve">n one case, a district court found that the defendant’s safes, which were made from actual product containers sold by the plaintiff (Pepsi), constituted </w:t>
      </w:r>
      <w:proofErr w:type="spellStart"/>
      <w:r w:rsidRPr="00010BA6">
        <w:t>tarnishment</w:t>
      </w:r>
      <w:proofErr w:type="spellEnd"/>
      <w:r w:rsidRPr="00010BA6">
        <w:t xml:space="preserve"> under state and federal law because, it said, the safes were “commonly associated with the concealment of illicit narcotics.”</w:t>
      </w:r>
      <w:r w:rsidR="00010BA6" w:rsidRPr="00010BA6">
        <w:rPr>
          <w:vertAlign w:val="superscript"/>
        </w:rPr>
        <w:footnoteReference w:id="511"/>
      </w:r>
      <w:r w:rsidRPr="00010BA6">
        <w:t xml:space="preserve"> The court cited no evidence in the record, however, to support this assertion</w:t>
      </w:r>
      <w:r w:rsidR="00010BA6" w:rsidRPr="00010BA6">
        <w:t>. I</w:t>
      </w:r>
      <w:r w:rsidRPr="00010BA6">
        <w:t xml:space="preserve">n another case, the court pointed to misspellings on the defendant’s products, calling them “shoddy goods,” and finding </w:t>
      </w:r>
      <w:proofErr w:type="spellStart"/>
      <w:r w:rsidRPr="00010BA6">
        <w:t>tarnishment</w:t>
      </w:r>
      <w:proofErr w:type="spellEnd"/>
      <w:r w:rsidRPr="00010BA6">
        <w:t xml:space="preserve"> under state and federal law.</w:t>
      </w:r>
      <w:r w:rsidR="00010BA6" w:rsidRPr="00010BA6">
        <w:rPr>
          <w:vertAlign w:val="superscript"/>
        </w:rPr>
        <w:footnoteReference w:id="512"/>
      </w:r>
    </w:p>
    <w:p w14:paraId="70D5A988" w14:textId="1207865B" w:rsidR="00010BA6" w:rsidRPr="00010BA6" w:rsidRDefault="00431229" w:rsidP="00010BA6">
      <w:pPr>
        <w:pStyle w:val="BNormal"/>
      </w:pPr>
      <w:r w:rsidRPr="00010BA6">
        <w:t>But in several other cases, courts have refused to give relief against allegedly tarnishing uses of a mark</w:t>
      </w:r>
      <w:r w:rsidR="00010BA6" w:rsidRPr="00010BA6">
        <w:t>. I</w:t>
      </w:r>
      <w:r w:rsidRPr="00010BA6">
        <w:t xml:space="preserve">n </w:t>
      </w:r>
      <w:r w:rsidR="00010BA6" w:rsidRPr="00010BA6">
        <w:rPr>
          <w:i/>
        </w:rPr>
        <w:t>Pebble Beach Co</w:t>
      </w:r>
      <w:r w:rsidR="00010BA6" w:rsidRPr="00010BA6">
        <w:t xml:space="preserve">. </w:t>
      </w:r>
      <w:r w:rsidR="00010BA6" w:rsidRPr="00010BA6">
        <w:rPr>
          <w:i/>
        </w:rPr>
        <w:t>v</w:t>
      </w:r>
      <w:r w:rsidR="00010BA6" w:rsidRPr="00010BA6">
        <w:t xml:space="preserve">. </w:t>
      </w:r>
      <w:r w:rsidR="00010BA6" w:rsidRPr="00010BA6">
        <w:rPr>
          <w:i/>
        </w:rPr>
        <w:t>Tour 18I, Ltd</w:t>
      </w:r>
      <w:r w:rsidRPr="00010BA6">
        <w:t>.,</w:t>
      </w:r>
      <w:r w:rsidR="00010BA6" w:rsidRPr="00010BA6">
        <w:rPr>
          <w:vertAlign w:val="superscript"/>
        </w:rPr>
        <w:footnoteReference w:id="513"/>
      </w:r>
      <w:r w:rsidRPr="00010BA6">
        <w:t xml:space="preserve"> the defendant operated a golf course in Texas containing copies of famous holes from various golf courses around the country</w:t>
      </w:r>
      <w:r w:rsidR="00010BA6" w:rsidRPr="00010BA6">
        <w:t>. T</w:t>
      </w:r>
      <w:r w:rsidRPr="00010BA6">
        <w:t>he plaintiffs were the operators of the courses from which some holes had been copied.</w:t>
      </w:r>
      <w:r w:rsidR="00010BA6" w:rsidRPr="00010BA6">
        <w:rPr>
          <w:vertAlign w:val="superscript"/>
        </w:rPr>
        <w:footnoteReference w:id="514"/>
      </w:r>
      <w:r w:rsidRPr="00010BA6">
        <w:t xml:space="preserve"> The court rejected multiple </w:t>
      </w:r>
      <w:proofErr w:type="spellStart"/>
      <w:r w:rsidRPr="00010BA6">
        <w:t>tarnishment</w:t>
      </w:r>
      <w:proofErr w:type="spellEnd"/>
      <w:r w:rsidRPr="00010BA6">
        <w:t xml:space="preserve"> theories</w:t>
      </w:r>
      <w:r w:rsidR="00010BA6" w:rsidRPr="00010BA6">
        <w:t>. F</w:t>
      </w:r>
      <w:r w:rsidRPr="00010BA6">
        <w:t>irst, it rejected a claim that the defendant’s use of topless female caddies and a “bikini calendar” associating the models with the famous golf holes tarnished the plaintiffs’ marks.</w:t>
      </w:r>
      <w:r w:rsidR="00010BA6" w:rsidRPr="00010BA6">
        <w:rPr>
          <w:vertAlign w:val="superscript"/>
        </w:rPr>
        <w:footnoteReference w:id="515"/>
      </w:r>
      <w:r w:rsidRPr="00010BA6">
        <w:t xml:space="preserve"> The court called these “isolated incidents that are more likely to affect [defendant] Tour 18’s reputation than the goodwill associated with plaintiff’s marks.”</w:t>
      </w:r>
      <w:r w:rsidR="00010BA6" w:rsidRPr="00010BA6">
        <w:rPr>
          <w:vertAlign w:val="superscript"/>
        </w:rPr>
        <w:footnoteReference w:id="516"/>
      </w:r>
      <w:r w:rsidRPr="00010BA6">
        <w:t xml:space="preserve"> The court also rejected </w:t>
      </w:r>
      <w:proofErr w:type="spellStart"/>
      <w:r w:rsidRPr="00010BA6">
        <w:t>tarnishment</w:t>
      </w:r>
      <w:proofErr w:type="spellEnd"/>
      <w:r w:rsidRPr="00010BA6">
        <w:t xml:space="preserve"> claims based on poor conditions on the defendant’s golf course and inaccuracies in the copying of the holes.</w:t>
      </w:r>
      <w:r w:rsidR="00010BA6" w:rsidRPr="00010BA6">
        <w:rPr>
          <w:vertAlign w:val="superscript"/>
        </w:rPr>
        <w:footnoteReference w:id="517"/>
      </w:r>
      <w:r w:rsidRPr="00010BA6">
        <w:t xml:space="preserve"> Rejecting the poor condition claim, the court noted a lack of strong evidence to support it and found that golfers would be likely to direct their ire at the copy course owner, not the famous courses.</w:t>
      </w:r>
      <w:r w:rsidR="00010BA6" w:rsidRPr="00010BA6">
        <w:rPr>
          <w:vertAlign w:val="superscript"/>
        </w:rPr>
        <w:footnoteReference w:id="518"/>
      </w:r>
      <w:r w:rsidRPr="00010BA6">
        <w:t xml:space="preserve"> Similarly, the court regarded it as unlikely that golfers would expect exact replicas, including scenery, of the famous holes, and concluded that defects would be blamed on the defendant, not the plaintiffs.</w:t>
      </w:r>
      <w:r w:rsidR="00010BA6" w:rsidRPr="00010BA6">
        <w:rPr>
          <w:vertAlign w:val="superscript"/>
        </w:rPr>
        <w:footnoteReference w:id="519"/>
      </w:r>
    </w:p>
    <w:p w14:paraId="5590533F" w14:textId="1D23A7E0" w:rsidR="00010BA6" w:rsidRPr="00010BA6" w:rsidRDefault="00431229" w:rsidP="00010BA6">
      <w:pPr>
        <w:pStyle w:val="BNormal"/>
      </w:pPr>
      <w:r w:rsidRPr="00010BA6">
        <w:t xml:space="preserve">In </w:t>
      </w:r>
      <w:r w:rsidR="00010BA6" w:rsidRPr="00010BA6">
        <w:rPr>
          <w:i/>
        </w:rPr>
        <w:t>Starbucks Corp</w:t>
      </w:r>
      <w:r w:rsidR="00010BA6" w:rsidRPr="00010BA6">
        <w:t xml:space="preserve">. </w:t>
      </w:r>
      <w:r w:rsidR="00010BA6" w:rsidRPr="00010BA6">
        <w:rPr>
          <w:i/>
        </w:rPr>
        <w:t>v</w:t>
      </w:r>
      <w:r w:rsidR="00010BA6" w:rsidRPr="00010BA6">
        <w:t xml:space="preserve">. </w:t>
      </w:r>
      <w:r w:rsidR="00010BA6" w:rsidRPr="00010BA6">
        <w:rPr>
          <w:i/>
        </w:rPr>
        <w:t>Wolfe’s Borough Coffee, Inc</w:t>
      </w:r>
      <w:r w:rsidRPr="00010BA6">
        <w:t>.,</w:t>
      </w:r>
      <w:r w:rsidR="00010BA6" w:rsidRPr="00010BA6">
        <w:rPr>
          <w:vertAlign w:val="superscript"/>
        </w:rPr>
        <w:footnoteReference w:id="520"/>
      </w:r>
      <w:r w:rsidRPr="00010BA6">
        <w:t xml:space="preserve"> the court affirmed the rejection of a </w:t>
      </w:r>
      <w:proofErr w:type="spellStart"/>
      <w:r w:rsidRPr="00010BA6">
        <w:t>tarnishment</w:t>
      </w:r>
      <w:proofErr w:type="spellEnd"/>
      <w:r w:rsidRPr="00010BA6">
        <w:t xml:space="preserve"> claim against the maker of a Mister </w:t>
      </w:r>
      <w:proofErr w:type="spellStart"/>
      <w:r w:rsidRPr="00010BA6">
        <w:t>Charbucks</w:t>
      </w:r>
      <w:proofErr w:type="spellEnd"/>
      <w:r w:rsidRPr="00010BA6">
        <w:t xml:space="preserve"> blend of coffee, finding the defendant’s coffee to be of high quality.</w:t>
      </w:r>
      <w:r w:rsidR="00010BA6" w:rsidRPr="00010BA6">
        <w:rPr>
          <w:vertAlign w:val="superscript"/>
        </w:rPr>
        <w:footnoteReference w:id="521"/>
      </w:r>
      <w:r w:rsidRPr="00010BA6">
        <w:t xml:space="preserve"> The court also noted that the fact that a survey showed negative associations with the name </w:t>
      </w:r>
      <w:proofErr w:type="spellStart"/>
      <w:r w:rsidRPr="00010BA6">
        <w:t>Charbucks</w:t>
      </w:r>
      <w:proofErr w:type="spellEnd"/>
      <w:r w:rsidRPr="00010BA6">
        <w:t xml:space="preserve"> did not show that these associations were linked to the Starbucks mark.</w:t>
      </w:r>
      <w:r w:rsidR="00010BA6" w:rsidRPr="00010BA6">
        <w:rPr>
          <w:vertAlign w:val="superscript"/>
        </w:rPr>
        <w:footnoteReference w:id="522"/>
      </w:r>
    </w:p>
    <w:p w14:paraId="696B6306" w14:textId="27B614D7" w:rsidR="00010BA6" w:rsidRPr="00010BA6" w:rsidRDefault="00431229" w:rsidP="00010BA6">
      <w:pPr>
        <w:pStyle w:val="BNormal"/>
      </w:pPr>
      <w:r w:rsidRPr="00010BA6">
        <w:t xml:space="preserve">Similarly, in </w:t>
      </w:r>
      <w:r w:rsidR="00010BA6" w:rsidRPr="00010BA6">
        <w:rPr>
          <w:i/>
        </w:rPr>
        <w:t>Boarding School Review, LLC v</w:t>
      </w:r>
      <w:r w:rsidR="00010BA6" w:rsidRPr="00010BA6">
        <w:t xml:space="preserve">. </w:t>
      </w:r>
      <w:r w:rsidR="00010BA6" w:rsidRPr="00010BA6">
        <w:rPr>
          <w:i/>
        </w:rPr>
        <w:t>Delta Career Educational Corp</w:t>
      </w:r>
      <w:r w:rsidRPr="00010BA6">
        <w:t>.,</w:t>
      </w:r>
      <w:r w:rsidR="00010BA6" w:rsidRPr="00010BA6">
        <w:rPr>
          <w:vertAlign w:val="superscript"/>
        </w:rPr>
        <w:footnoteReference w:id="523"/>
      </w:r>
      <w:r w:rsidRPr="00010BA6">
        <w:t xml:space="preserve"> the court dismissed </w:t>
      </w:r>
      <w:proofErr w:type="spellStart"/>
      <w:r w:rsidRPr="00010BA6">
        <w:t>tarnishment</w:t>
      </w:r>
      <w:proofErr w:type="spellEnd"/>
      <w:r w:rsidRPr="00010BA6">
        <w:t xml:space="preserve"> claims at the pleading stage, finding no plausible allegations that the marks in question had been linked “to products of shoddy quality or are portrayed in an unwholesome or unsavory context.”</w:t>
      </w:r>
      <w:r w:rsidR="00010BA6" w:rsidRPr="00010BA6">
        <w:rPr>
          <w:vertAlign w:val="superscript"/>
        </w:rPr>
        <w:footnoteReference w:id="524"/>
      </w:r>
      <w:r w:rsidR="00010BA6" w:rsidRPr="00010BA6">
        <w:t xml:space="preserve"> </w:t>
      </w:r>
      <w:r w:rsidRPr="00010BA6">
        <w:t xml:space="preserve">In </w:t>
      </w:r>
      <w:r w:rsidR="00010BA6" w:rsidRPr="00010BA6">
        <w:rPr>
          <w:rStyle w:val="BCasenamefull"/>
        </w:rPr>
        <w:t xml:space="preserve">Fischer &amp; </w:t>
      </w:r>
      <w:proofErr w:type="spellStart"/>
      <w:r w:rsidR="00010BA6" w:rsidRPr="00010BA6">
        <w:rPr>
          <w:rStyle w:val="BCasenamefull"/>
        </w:rPr>
        <w:t>Frichtel</w:t>
      </w:r>
      <w:proofErr w:type="spellEnd"/>
      <w:r w:rsidR="00010BA6" w:rsidRPr="00010BA6">
        <w:rPr>
          <w:rStyle w:val="BCasenamefull"/>
        </w:rPr>
        <w:t xml:space="preserve"> Custom Homes, LLC v. Fischer Management, LLC</w:t>
      </w:r>
      <w:r w:rsidRPr="00010BA6">
        <w:t>,</w:t>
      </w:r>
      <w:r w:rsidR="00010BA6" w:rsidRPr="00010BA6">
        <w:rPr>
          <w:vertAlign w:val="superscript"/>
        </w:rPr>
        <w:footnoteReference w:id="525"/>
      </w:r>
      <w:r w:rsidRPr="00010BA6">
        <w:t xml:space="preserve"> the court dismissed a </w:t>
      </w:r>
      <w:proofErr w:type="spellStart"/>
      <w:r w:rsidRPr="00010BA6">
        <w:t>tarnishment</w:t>
      </w:r>
      <w:proofErr w:type="spellEnd"/>
      <w:r w:rsidRPr="00010BA6">
        <w:t xml:space="preserve"> claim under Missouri law finding both a lack of similarity and questioning whether there was evidence that defendant’s reputation would affect that of the plaintiff.</w:t>
      </w:r>
      <w:r w:rsidR="00010BA6" w:rsidRPr="00010BA6">
        <w:rPr>
          <w:vertAlign w:val="superscript"/>
        </w:rPr>
        <w:footnoteReference w:id="526"/>
      </w:r>
      <w:r w:rsidR="00010BA6" w:rsidRPr="00010BA6">
        <w:t xml:space="preserve"> </w:t>
      </w:r>
      <w:r w:rsidRPr="00010BA6">
        <w:t xml:space="preserve">And in </w:t>
      </w:r>
      <w:r w:rsidR="00010BA6" w:rsidRPr="00010BA6">
        <w:rPr>
          <w:rStyle w:val="BCasenamefull"/>
        </w:rPr>
        <w:t>Spark Therapeutics, Inc. v. Bluebird Bio, Inc.</w:t>
      </w:r>
      <w:r w:rsidRPr="00010BA6">
        <w:t>,</w:t>
      </w:r>
      <w:r w:rsidR="00010BA6" w:rsidRPr="00010BA6">
        <w:rPr>
          <w:vertAlign w:val="superscript"/>
        </w:rPr>
        <w:footnoteReference w:id="527"/>
      </w:r>
      <w:r w:rsidRPr="00010BA6">
        <w:t xml:space="preserve"> where the plaintiff claimed that the fact that some of defendant’s clinical trials for gene therapies had been halted by the Food and Drug Administration, the court found that  it had not “produced the kind of negative reaction in the relevant community of either physicians or patients that could reasonably be expected to  have resulted in a negative impact on the goodwill associated with [plaintiff]’s SPARK marks.”</w:t>
      </w:r>
      <w:r w:rsidR="00010BA6" w:rsidRPr="00010BA6">
        <w:rPr>
          <w:vertAlign w:val="superscript"/>
        </w:rPr>
        <w:footnoteReference w:id="528"/>
      </w:r>
    </w:p>
    <w:p w14:paraId="5FD6FE34" w14:textId="4806B4D8" w:rsidR="00010BA6" w:rsidRPr="00010BA6" w:rsidRDefault="00736985" w:rsidP="00010BA6">
      <w:pPr>
        <w:pStyle w:val="BHead3"/>
      </w:pPr>
      <w:r>
        <w:t>3.IV.B.</w:t>
      </w:r>
      <w:r w:rsidR="00010BA6" w:rsidRPr="00736985">
        <w:rPr>
          <w:rStyle w:val="BBNAidChar"/>
          <w:rFonts w:eastAsiaTheme="majorEastAsia"/>
        </w:rPr>
        <w:t>7</w:t>
      </w:r>
      <w:r w:rsidR="00010BA6" w:rsidRPr="00010BA6">
        <w:t>.</w:t>
      </w:r>
      <w:r>
        <w:t> </w:t>
      </w:r>
      <w:r w:rsidR="00010BA6" w:rsidRPr="00010BA6">
        <w:tab/>
      </w:r>
      <w:proofErr w:type="spellStart"/>
      <w:r w:rsidR="00010BA6" w:rsidRPr="00010BA6">
        <w:t>Tarnishment</w:t>
      </w:r>
      <w:proofErr w:type="spellEnd"/>
      <w:r w:rsidR="00010BA6" w:rsidRPr="00010BA6">
        <w:t xml:space="preserve"> Claims Often Require Evidence of Actual Harm</w:t>
      </w:r>
    </w:p>
    <w:p w14:paraId="62484DEF" w14:textId="78EC5E38" w:rsidR="00010BA6" w:rsidRPr="00010BA6" w:rsidRDefault="00431229" w:rsidP="00010BA6">
      <w:pPr>
        <w:pStyle w:val="BNormal"/>
      </w:pPr>
      <w:r w:rsidRPr="00010BA6">
        <w:t xml:space="preserve">The </w:t>
      </w:r>
      <w:proofErr w:type="spellStart"/>
      <w:r w:rsidRPr="00010BA6">
        <w:t>tarnishment</w:t>
      </w:r>
      <w:proofErr w:type="spellEnd"/>
      <w:r w:rsidRPr="00010BA6">
        <w:t xml:space="preserve"> cases tend to split broadly into three categories</w:t>
      </w:r>
      <w:r w:rsidR="00010BA6" w:rsidRPr="00010BA6">
        <w:t>: t</w:t>
      </w:r>
      <w:r w:rsidRPr="00010BA6">
        <w:t xml:space="preserve">rademark </w:t>
      </w:r>
      <w:proofErr w:type="spellStart"/>
      <w:r w:rsidRPr="00010BA6">
        <w:t>tarnishment</w:t>
      </w:r>
      <w:proofErr w:type="spellEnd"/>
      <w:r w:rsidRPr="00010BA6">
        <w:t xml:space="preserve"> by (1) poor-quality goods</w:t>
      </w:r>
      <w:r w:rsidR="00010BA6" w:rsidRPr="00010BA6">
        <w:t>; (</w:t>
      </w:r>
      <w:r w:rsidRPr="00010BA6">
        <w:t>2) parody involving sex or drugs</w:t>
      </w:r>
      <w:r w:rsidR="00010BA6" w:rsidRPr="00010BA6">
        <w:t>; a</w:t>
      </w:r>
      <w:r w:rsidRPr="00010BA6">
        <w:t>nd (3) other trademark parodies</w:t>
      </w:r>
      <w:r w:rsidR="00010BA6" w:rsidRPr="00010BA6">
        <w:t>. W</w:t>
      </w:r>
      <w:r w:rsidRPr="00010BA6">
        <w:t>here sex or drugs are involved, courts often, though not universally, will presume harm (or likelihood of harm) from the second use.</w:t>
      </w:r>
      <w:r w:rsidR="00010BA6" w:rsidRPr="00010BA6">
        <w:rPr>
          <w:vertAlign w:val="superscript"/>
        </w:rPr>
        <w:footnoteReference w:id="529"/>
      </w:r>
      <w:r w:rsidRPr="00010BA6">
        <w:t xml:space="preserve"> However, where the tarnishing use falls into one of the other two categories, the presumption of harm often falls away, and courts demand (and usually do not find) actual evidence of harm.</w:t>
      </w:r>
      <w:r w:rsidR="00010BA6" w:rsidRPr="00010BA6">
        <w:rPr>
          <w:vertAlign w:val="superscript"/>
        </w:rPr>
        <w:footnoteReference w:id="530"/>
      </w:r>
    </w:p>
    <w:p w14:paraId="358D8CD5" w14:textId="74FD1973" w:rsidR="00010BA6" w:rsidRPr="00010BA6" w:rsidRDefault="00431229" w:rsidP="00010BA6">
      <w:pPr>
        <w:pStyle w:val="BNormal"/>
      </w:pPr>
      <w:r w:rsidRPr="00010BA6">
        <w:t>This is not an illogical result</w:t>
      </w:r>
      <w:r w:rsidR="00010BA6" w:rsidRPr="00010BA6">
        <w:t xml:space="preserve">. </w:t>
      </w:r>
      <w:proofErr w:type="spellStart"/>
      <w:r w:rsidR="00010BA6" w:rsidRPr="00010BA6">
        <w:t>T</w:t>
      </w:r>
      <w:r w:rsidRPr="00010BA6">
        <w:t>arnishment</w:t>
      </w:r>
      <w:proofErr w:type="spellEnd"/>
      <w:r w:rsidRPr="00010BA6">
        <w:t xml:space="preserve"> does not operate by distracting the consumer’s consciousness of the uniqueness of the mark</w:t>
      </w:r>
      <w:r w:rsidR="00010BA6" w:rsidRPr="00010BA6">
        <w:t>. I</w:t>
      </w:r>
      <w:r w:rsidRPr="00010BA6">
        <w:t>nstead, it attacks the good feelings associated with the mark</w:t>
      </w:r>
      <w:r w:rsidR="00010BA6" w:rsidRPr="00010BA6">
        <w:t>. U</w:t>
      </w:r>
      <w:r w:rsidRPr="00010BA6">
        <w:t xml:space="preserve">nlike blurring, where evidence of harm will be difficult to procure, it should be easier to produce evidence of </w:t>
      </w:r>
      <w:proofErr w:type="spellStart"/>
      <w:r w:rsidRPr="00010BA6">
        <w:t>tarnishment</w:t>
      </w:r>
      <w:proofErr w:type="spellEnd"/>
      <w:r w:rsidRPr="00010BA6">
        <w:t>.</w:t>
      </w:r>
    </w:p>
    <w:p w14:paraId="3E84BB57" w14:textId="4F924C2F" w:rsidR="00010BA6" w:rsidRPr="00010BA6" w:rsidRDefault="00431229" w:rsidP="00010BA6">
      <w:pPr>
        <w:pStyle w:val="BNormal"/>
      </w:pPr>
      <w:r w:rsidRPr="00010BA6">
        <w:t xml:space="preserve">Moreover, </w:t>
      </w:r>
      <w:proofErr w:type="spellStart"/>
      <w:r w:rsidRPr="00010BA6">
        <w:t>tarnishment</w:t>
      </w:r>
      <w:proofErr w:type="spellEnd"/>
      <w:r w:rsidRPr="00010BA6">
        <w:t xml:space="preserve"> can be compared to trade disparagement</w:t>
      </w:r>
      <w:r w:rsidR="00010BA6" w:rsidRPr="00010BA6">
        <w:t>. I</w:t>
      </w:r>
      <w:r w:rsidRPr="00010BA6">
        <w:t>n many jurisdictions, trade disparagement requires a showing of special damages.</w:t>
      </w:r>
      <w:r w:rsidR="00010BA6" w:rsidRPr="00010BA6">
        <w:rPr>
          <w:vertAlign w:val="superscript"/>
        </w:rPr>
        <w:footnoteReference w:id="531"/>
      </w:r>
      <w:r w:rsidRPr="00010BA6">
        <w:t xml:space="preserve"> Indeed, requiring a demonstration of harm in a </w:t>
      </w:r>
      <w:proofErr w:type="spellStart"/>
      <w:r w:rsidRPr="00010BA6">
        <w:t>tarnishment</w:t>
      </w:r>
      <w:proofErr w:type="spellEnd"/>
      <w:r w:rsidRPr="00010BA6">
        <w:t xml:space="preserve"> case can be seen as analogous to the requirement of special damages</w:t>
      </w:r>
      <w:r w:rsidR="00010BA6" w:rsidRPr="00010BA6">
        <w:t>. I</w:t>
      </w:r>
      <w:r w:rsidRPr="00010BA6">
        <w:t xml:space="preserve">t is also consistent with the </w:t>
      </w:r>
      <w:r w:rsidR="00010BA6" w:rsidRPr="00010BA6">
        <w:rPr>
          <w:i/>
        </w:rPr>
        <w:t>Restatement</w:t>
      </w:r>
      <w:r w:rsidRPr="00010BA6">
        <w:t xml:space="preserve">’s requirement that </w:t>
      </w:r>
      <w:proofErr w:type="spellStart"/>
      <w:r w:rsidRPr="00010BA6">
        <w:t>tarnishment</w:t>
      </w:r>
      <w:proofErr w:type="spellEnd"/>
      <w:r w:rsidRPr="00010BA6">
        <w:t xml:space="preserve"> by non-trademark uses be limited to those circumstances where the use is independently tortious (as in a trade disparagement situation)</w:t>
      </w:r>
      <w:r w:rsidR="00010BA6" w:rsidRPr="00010BA6">
        <w:t>. F</w:t>
      </w:r>
      <w:r w:rsidRPr="00010BA6">
        <w:t xml:space="preserve">inally, after the Supreme Court’s decision in </w:t>
      </w:r>
      <w:r w:rsidR="00010BA6" w:rsidRPr="00010BA6">
        <w:rPr>
          <w:i/>
        </w:rPr>
        <w:t>Moseley v</w:t>
      </w:r>
      <w:r w:rsidR="00010BA6" w:rsidRPr="00010BA6">
        <w:t xml:space="preserve">. </w:t>
      </w:r>
      <w:r w:rsidR="00010BA6" w:rsidRPr="00010BA6">
        <w:rPr>
          <w:i/>
        </w:rPr>
        <w:t>V Secret Catalogue, Inc</w:t>
      </w:r>
      <w:r w:rsidRPr="00010BA6">
        <w:t>.,</w:t>
      </w:r>
      <w:r w:rsidR="00010BA6" w:rsidRPr="00010BA6">
        <w:rPr>
          <w:vertAlign w:val="superscript"/>
        </w:rPr>
        <w:footnoteReference w:id="532"/>
      </w:r>
      <w:r w:rsidRPr="00010BA6">
        <w:t xml:space="preserve"> it was held that many state claims require a showing of actual dilution as a prerequisite to imposing any dilution liability.</w:t>
      </w:r>
      <w:r w:rsidR="00010BA6" w:rsidRPr="00010BA6">
        <w:rPr>
          <w:vertAlign w:val="superscript"/>
        </w:rPr>
        <w:footnoteReference w:id="533"/>
      </w:r>
      <w:r w:rsidRPr="00010BA6">
        <w:t xml:space="preserve"> However, the language of the 2007 Model Bill specifically disclaims a need to show “actual economic harm.” Therefore, under the 2007 Model Bill, the lack of evidence of harm could be at most a factor in the analysis but could not per se preclude the imposition of liability.</w:t>
      </w:r>
    </w:p>
    <w:p w14:paraId="689D4B20" w14:textId="4454B08A" w:rsidR="00010BA6" w:rsidRPr="00010BA6" w:rsidRDefault="00736985" w:rsidP="00010BA6">
      <w:pPr>
        <w:pStyle w:val="BHead2"/>
      </w:pPr>
      <w:r>
        <w:t>3.IV.</w:t>
      </w:r>
      <w:r w:rsidR="00010BA6" w:rsidRPr="00736985">
        <w:rPr>
          <w:rStyle w:val="BBNAidChar"/>
          <w:rFonts w:eastAsiaTheme="majorEastAsia"/>
        </w:rPr>
        <w:t>C</w:t>
      </w:r>
      <w:r w:rsidR="00010BA6" w:rsidRPr="00010BA6">
        <w:t>.</w:t>
      </w:r>
      <w:r>
        <w:t> </w:t>
      </w:r>
      <w:r w:rsidR="00010BA6" w:rsidRPr="00010BA6">
        <w:tab/>
        <w:t>Dilution by Confusion</w:t>
      </w:r>
    </w:p>
    <w:p w14:paraId="26D19EE8" w14:textId="3A819020" w:rsidR="00010BA6" w:rsidRPr="00010BA6" w:rsidRDefault="00431229" w:rsidP="00010BA6">
      <w:pPr>
        <w:pStyle w:val="BNormal"/>
      </w:pPr>
      <w:r w:rsidRPr="00010BA6">
        <w:t>Viewed through the lens of dilution theory, dilution by confusion is anomalous</w:t>
      </w:r>
      <w:r w:rsidR="00010BA6" w:rsidRPr="00010BA6">
        <w:t>. D</w:t>
      </w:r>
      <w:r w:rsidRPr="00010BA6">
        <w:t xml:space="preserve">ilution is premised on a gradual erosion of a mark’s distinctiveness that occurs when the </w:t>
      </w:r>
      <w:proofErr w:type="gramStart"/>
      <w:r w:rsidRPr="00010BA6">
        <w:t>consuming</w:t>
      </w:r>
      <w:proofErr w:type="gramEnd"/>
      <w:r w:rsidRPr="00010BA6">
        <w:t xml:space="preserve"> public sees the mark on other goods or services and realizes that there is another user of the mark unconnected with the well-known source</w:t>
      </w:r>
      <w:r w:rsidR="00010BA6" w:rsidRPr="00010BA6">
        <w:t>. C</w:t>
      </w:r>
      <w:r w:rsidRPr="00010BA6">
        <w:t xml:space="preserve">onfusion occurs when the consumer believes that there is only </w:t>
      </w:r>
      <w:r w:rsidR="00010BA6" w:rsidRPr="00010BA6">
        <w:rPr>
          <w:i/>
        </w:rPr>
        <w:t>one</w:t>
      </w:r>
      <w:r w:rsidRPr="00010BA6">
        <w:t xml:space="preserve"> user of the mark and that the defendant’s goods or services therefore must be associated with the known user</w:t>
      </w:r>
      <w:r w:rsidR="00010BA6" w:rsidRPr="00010BA6">
        <w:t>. D</w:t>
      </w:r>
      <w:r w:rsidRPr="00010BA6">
        <w:t>ilution and confusion actually are different states of mind and would not be expected to overlap</w:t>
      </w:r>
      <w:r w:rsidR="00010BA6" w:rsidRPr="00010BA6">
        <w:t>. R</w:t>
      </w:r>
      <w:r w:rsidRPr="00010BA6">
        <w:t>ather, dilution protection fills in the gap in trademark protection left by infringement by confusion.</w:t>
      </w:r>
      <w:r w:rsidR="00010BA6" w:rsidRPr="00010BA6">
        <w:rPr>
          <w:vertAlign w:val="superscript"/>
        </w:rPr>
        <w:footnoteReference w:id="534"/>
      </w:r>
    </w:p>
    <w:p w14:paraId="292A00A9" w14:textId="0BB12C37" w:rsidR="00010BA6" w:rsidRPr="00010BA6" w:rsidRDefault="00431229" w:rsidP="00010BA6">
      <w:pPr>
        <w:pStyle w:val="BNormal"/>
      </w:pPr>
      <w:r w:rsidRPr="00010BA6">
        <w:t>Moreover, confusion does not fit the various statutory definitions of dilution contained in the newer dilution laws</w:t>
      </w:r>
      <w:r w:rsidR="00010BA6" w:rsidRPr="00010BA6">
        <w:t>. B</w:t>
      </w:r>
      <w:r w:rsidRPr="00010BA6">
        <w:t>ecause confusion does not lessen the source-identifying power of the mark, nor does it lessen the distinctive quality—in the sense of uniqueness—of the mark (because it does not divert attention to another user), the definitions of dilution in the 1992 and 1996 Model Bills, and the definitions of dilution in the 2007 Model Bill (especially blurring), appear inapplicable to confusion.</w:t>
      </w:r>
      <w:r w:rsidR="00010BA6" w:rsidRPr="00010BA6">
        <w:rPr>
          <w:vertAlign w:val="superscript"/>
        </w:rPr>
        <w:footnoteReference w:id="535"/>
      </w:r>
      <w:r w:rsidRPr="00010BA6">
        <w:t xml:space="preserve"> The one sense in which confusion fits the dilution rationale is by muddying the “message” of the trademark—by telling the consumer that the mark is associated with a type of goods not intended by the mark owner.</w:t>
      </w:r>
      <w:r w:rsidR="00010BA6" w:rsidRPr="00010BA6">
        <w:rPr>
          <w:vertAlign w:val="superscript"/>
        </w:rPr>
        <w:footnoteReference w:id="536"/>
      </w:r>
    </w:p>
    <w:p w14:paraId="76CFE623" w14:textId="347A9EA4" w:rsidR="00010BA6" w:rsidRPr="00010BA6" w:rsidRDefault="00431229" w:rsidP="00010BA6">
      <w:pPr>
        <w:pStyle w:val="BNormal"/>
      </w:pPr>
      <w:r w:rsidRPr="00010BA6">
        <w:t xml:space="preserve">Nevertheless, numerous courts have assumed, implicitly or explicitly, that a finding of confusion is sufficient to support </w:t>
      </w:r>
      <w:proofErr w:type="gramStart"/>
      <w:r w:rsidRPr="00010BA6">
        <w:t>a finding</w:t>
      </w:r>
      <w:proofErr w:type="gramEnd"/>
      <w:r w:rsidRPr="00010BA6">
        <w:t xml:space="preserve"> of dilution.</w:t>
      </w:r>
      <w:r w:rsidR="00010BA6" w:rsidRPr="00010BA6">
        <w:rPr>
          <w:vertAlign w:val="superscript"/>
        </w:rPr>
        <w:footnoteReference w:id="537"/>
      </w:r>
      <w:r w:rsidRPr="00010BA6">
        <w:t xml:space="preserve"> Courts do not carve out a separate category for these cases, treating them instead as a form of blurring or </w:t>
      </w:r>
      <w:proofErr w:type="spellStart"/>
      <w:r w:rsidRPr="00010BA6">
        <w:t>tarnishment</w:t>
      </w:r>
      <w:proofErr w:type="spellEnd"/>
      <w:r w:rsidR="00010BA6" w:rsidRPr="00010BA6">
        <w:t>. T</w:t>
      </w:r>
      <w:r w:rsidRPr="00010BA6">
        <w:t>hus, the analysis of dilution presented in those sections of this text generally applies where there is a finding of confusion</w:t>
      </w:r>
      <w:r w:rsidR="00010BA6" w:rsidRPr="00010BA6">
        <w:t>. B</w:t>
      </w:r>
      <w:r w:rsidRPr="00010BA6">
        <w:t>ut, as one court noted, a finding of confusion will make a finding of dilution more likely.</w:t>
      </w:r>
      <w:r w:rsidR="00010BA6" w:rsidRPr="00010BA6">
        <w:rPr>
          <w:vertAlign w:val="superscript"/>
        </w:rPr>
        <w:footnoteReference w:id="538"/>
      </w:r>
    </w:p>
    <w:p w14:paraId="065EA180" w14:textId="7E65AF9F" w:rsidR="00010BA6" w:rsidRPr="00010BA6" w:rsidRDefault="00431229" w:rsidP="00010BA6">
      <w:pPr>
        <w:pStyle w:val="BNormal"/>
      </w:pPr>
      <w:r w:rsidRPr="00010BA6">
        <w:t xml:space="preserve">On the other side of the coin, some courts have declined </w:t>
      </w:r>
      <w:proofErr w:type="gramStart"/>
      <w:r w:rsidRPr="00010BA6">
        <w:t>to decide</w:t>
      </w:r>
      <w:proofErr w:type="gramEnd"/>
      <w:r w:rsidRPr="00010BA6">
        <w:t xml:space="preserve"> a dilution claim once they have determined that likelihood of confusion exists.</w:t>
      </w:r>
      <w:r w:rsidR="00010BA6" w:rsidRPr="00010BA6">
        <w:rPr>
          <w:vertAlign w:val="superscript"/>
        </w:rPr>
        <w:footnoteReference w:id="539"/>
      </w:r>
      <w:r w:rsidRPr="00010BA6">
        <w:t xml:space="preserve"> This is also curious, since an injunction against dilution could protect against acts not covered by infringement.</w:t>
      </w:r>
    </w:p>
    <w:p w14:paraId="3CEEFFCB" w14:textId="00057175" w:rsidR="00010BA6" w:rsidRPr="00010BA6" w:rsidRDefault="00736985" w:rsidP="00010BA6">
      <w:pPr>
        <w:pStyle w:val="BHead2"/>
      </w:pPr>
      <w:r>
        <w:t>3.IV.</w:t>
      </w:r>
      <w:r w:rsidR="00010BA6" w:rsidRPr="00736985">
        <w:rPr>
          <w:rStyle w:val="BBNAidChar"/>
          <w:rFonts w:eastAsiaTheme="majorEastAsia"/>
        </w:rPr>
        <w:t>D</w:t>
      </w:r>
      <w:r w:rsidR="00010BA6" w:rsidRPr="00010BA6">
        <w:t>.</w:t>
      </w:r>
      <w:r>
        <w:t> </w:t>
      </w:r>
      <w:r w:rsidR="00010BA6" w:rsidRPr="00010BA6">
        <w:tab/>
        <w:t>Dilution by Genericide</w:t>
      </w:r>
    </w:p>
    <w:p w14:paraId="372F472F" w14:textId="2E49CBDF" w:rsidR="00010BA6" w:rsidRPr="00010BA6" w:rsidRDefault="00431229" w:rsidP="00010BA6">
      <w:pPr>
        <w:pStyle w:val="BNormal"/>
      </w:pPr>
      <w:r w:rsidRPr="00010BA6">
        <w:t>Although it does not fit the classic situation of dilution—use on a noncompeting product—dilution by genericide may most closely fit some of the statutory definitions of dilution</w:t>
      </w:r>
      <w:r w:rsidR="00010BA6" w:rsidRPr="00010BA6">
        <w:t>. I</w:t>
      </w:r>
      <w:r w:rsidRPr="00010BA6">
        <w:t>f a mark becomes generic, it loses its ability to designate a source</w:t>
      </w:r>
      <w:r w:rsidR="00010BA6" w:rsidRPr="00010BA6">
        <w:t>. T</w:t>
      </w:r>
      <w:r w:rsidRPr="00010BA6">
        <w:t>ruly, its ability to “distinguish goods and services” has been “lessened.”</w:t>
      </w:r>
      <w:r w:rsidR="00010BA6" w:rsidRPr="00010BA6">
        <w:rPr>
          <w:vertAlign w:val="superscript"/>
        </w:rPr>
        <w:footnoteReference w:id="540"/>
      </w:r>
    </w:p>
    <w:p w14:paraId="19417BE4" w14:textId="5F173DBF" w:rsidR="00010BA6" w:rsidRPr="00010BA6" w:rsidRDefault="00431229" w:rsidP="00010BA6">
      <w:pPr>
        <w:pStyle w:val="BNormal"/>
      </w:pPr>
      <w:r w:rsidRPr="00010BA6">
        <w:t>The most common situation in which dilution by genericide may occur is in a comparative advertisement</w:t>
      </w:r>
      <w:r w:rsidR="00010BA6" w:rsidRPr="00010BA6">
        <w:t>. O</w:t>
      </w:r>
      <w:r w:rsidRPr="00010BA6">
        <w:t>ne competitor may refer to the product of another in a generic manner.</w:t>
      </w:r>
      <w:r w:rsidR="00010BA6" w:rsidRPr="00010BA6">
        <w:rPr>
          <w:vertAlign w:val="superscript"/>
        </w:rPr>
        <w:footnoteReference w:id="541"/>
      </w:r>
      <w:r w:rsidRPr="00010BA6">
        <w:t xml:space="preserve"> It may refer to a “Kodak-type” film or an “IBM–type” computer, or perhaps a “Windows-type” computer</w:t>
      </w:r>
      <w:r w:rsidR="00010BA6" w:rsidRPr="00010BA6">
        <w:t>. A</w:t>
      </w:r>
      <w:r w:rsidRPr="00010BA6">
        <w:t>lternatively, a competitor may use the trademark as a generic term to refer to its own competing product.</w:t>
      </w:r>
      <w:r w:rsidR="00010BA6" w:rsidRPr="00010BA6">
        <w:rPr>
          <w:vertAlign w:val="superscript"/>
        </w:rPr>
        <w:footnoteReference w:id="542"/>
      </w:r>
      <w:r w:rsidRPr="00010BA6">
        <w:t xml:space="preserve"> Another situation would be books, plays, or movies that </w:t>
      </w:r>
      <w:proofErr w:type="gramStart"/>
      <w:r w:rsidRPr="00010BA6">
        <w:t>referred</w:t>
      </w:r>
      <w:proofErr w:type="gramEnd"/>
      <w:r w:rsidRPr="00010BA6">
        <w:t xml:space="preserve"> to brand names in a generic manner.</w:t>
      </w:r>
      <w:r w:rsidR="00010BA6" w:rsidRPr="00010BA6">
        <w:rPr>
          <w:vertAlign w:val="superscript"/>
        </w:rPr>
        <w:footnoteReference w:id="543"/>
      </w:r>
      <w:r w:rsidRPr="00010BA6">
        <w:t xml:space="preserve"> However, use of dilution in any of these situations raises serious public policy problems.</w:t>
      </w:r>
    </w:p>
    <w:p w14:paraId="62207170" w14:textId="7DCD2954" w:rsidR="00010BA6" w:rsidRPr="00010BA6" w:rsidRDefault="00431229" w:rsidP="00010BA6">
      <w:pPr>
        <w:pStyle w:val="BNormal"/>
      </w:pPr>
      <w:r w:rsidRPr="00010BA6">
        <w:t>Comparative advertising, as long as it is truthful, has long been held to be outside the umbrella of trademark infringement.</w:t>
      </w:r>
      <w:r w:rsidR="00010BA6" w:rsidRPr="00010BA6">
        <w:rPr>
          <w:vertAlign w:val="superscript"/>
        </w:rPr>
        <w:footnoteReference w:id="544"/>
      </w:r>
      <w:r w:rsidRPr="00010BA6">
        <w:t xml:space="preserve"> If this were not so, owners of well-known marks could use them as a barrier to entry by new competitors, who use comparisons to draw attention to their products.</w:t>
      </w:r>
      <w:r w:rsidR="00010BA6" w:rsidRPr="00010BA6">
        <w:rPr>
          <w:vertAlign w:val="superscript"/>
        </w:rPr>
        <w:footnoteReference w:id="545"/>
      </w:r>
      <w:r w:rsidRPr="00010BA6">
        <w:t xml:space="preserve"> Indeed, in many cases, a comparative advertisement will not truly use the mark in a generic fashion</w:t>
      </w:r>
      <w:r w:rsidR="00010BA6" w:rsidRPr="00010BA6">
        <w:t>. F</w:t>
      </w:r>
      <w:r w:rsidRPr="00010BA6">
        <w:t xml:space="preserve">or example, in </w:t>
      </w:r>
      <w:r w:rsidR="00010BA6" w:rsidRPr="00010BA6">
        <w:rPr>
          <w:i/>
        </w:rPr>
        <w:t>Diversified Marketing, Inc</w:t>
      </w:r>
      <w:r w:rsidR="00010BA6" w:rsidRPr="00010BA6">
        <w:t xml:space="preserve">. </w:t>
      </w:r>
      <w:r w:rsidR="00010BA6" w:rsidRPr="00010BA6">
        <w:rPr>
          <w:i/>
        </w:rPr>
        <w:t>v</w:t>
      </w:r>
      <w:r w:rsidR="00010BA6" w:rsidRPr="00010BA6">
        <w:t xml:space="preserve">. </w:t>
      </w:r>
      <w:r w:rsidR="00010BA6" w:rsidRPr="00010BA6">
        <w:rPr>
          <w:i/>
        </w:rPr>
        <w:t>Estée Lauder, Inc</w:t>
      </w:r>
      <w:r w:rsidRPr="00010BA6">
        <w:t>.,</w:t>
      </w:r>
      <w:r w:rsidR="00010BA6" w:rsidRPr="00010BA6">
        <w:rPr>
          <w:vertAlign w:val="superscript"/>
        </w:rPr>
        <w:footnoteReference w:id="546"/>
      </w:r>
      <w:r w:rsidRPr="00010BA6">
        <w:t xml:space="preserve"> a competitor of Estée Lauder ran an advertisement claiming that “if you like Estée Lauder’s products, you’ll love ours.” The court denied a dilution claim, stating that the advertisements did not lead customers “to say ‘Let’s go buy an Estée Lauder.’”</w:t>
      </w:r>
      <w:r w:rsidR="00010BA6" w:rsidRPr="00010BA6">
        <w:rPr>
          <w:vertAlign w:val="superscript"/>
        </w:rPr>
        <w:footnoteReference w:id="547"/>
      </w:r>
      <w:r w:rsidRPr="00010BA6">
        <w:t xml:space="preserve"> In other words, the comparative use was more like a nominative fair use</w:t>
      </w:r>
      <w:r w:rsidR="00010BA6" w:rsidRPr="00010BA6">
        <w:rPr>
          <w:vertAlign w:val="superscript"/>
        </w:rPr>
        <w:footnoteReference w:id="548"/>
      </w:r>
      <w:r w:rsidRPr="00010BA6">
        <w:t xml:space="preserve"> than a generic use</w:t>
      </w:r>
      <w:r w:rsidR="00010BA6" w:rsidRPr="00010BA6">
        <w:t>. I</w:t>
      </w:r>
      <w:r w:rsidRPr="00010BA6">
        <w:t>n fact, the comparison depended on the mark being recognized as a trademark.</w:t>
      </w:r>
      <w:r w:rsidR="00010BA6" w:rsidRPr="00010BA6">
        <w:rPr>
          <w:vertAlign w:val="superscript"/>
        </w:rPr>
        <w:footnoteReference w:id="549"/>
      </w:r>
    </w:p>
    <w:p w14:paraId="29102B84" w14:textId="42B77BA5" w:rsidR="00010BA6" w:rsidRPr="00010BA6" w:rsidRDefault="00431229" w:rsidP="00010BA6">
      <w:pPr>
        <w:pStyle w:val="BNormal"/>
      </w:pPr>
      <w:r w:rsidRPr="00010BA6">
        <w:t>Recognizing this precedent, the 1996 version of the Model State Trademark Bill includes an exclusion from dilution claims for “fair use” of a famous mark “in comparative commercial advertising</w:t>
      </w:r>
      <w:r w:rsidR="00010BA6" w:rsidRPr="00010BA6">
        <w:t xml:space="preserve"> </w:t>
      </w:r>
      <w:r w:rsidRPr="00010BA6">
        <w:t>…</w:t>
      </w:r>
      <w:r w:rsidR="00010BA6" w:rsidRPr="00010BA6">
        <w:t xml:space="preserve"> </w:t>
      </w:r>
      <w:r w:rsidRPr="00010BA6">
        <w:t>to identify the competing goods or services of the owner of the famous mark.”</w:t>
      </w:r>
      <w:r w:rsidR="00010BA6" w:rsidRPr="00010BA6">
        <w:rPr>
          <w:vertAlign w:val="superscript"/>
        </w:rPr>
        <w:footnoteReference w:id="550"/>
      </w:r>
      <w:r w:rsidRPr="00010BA6">
        <w:t xml:space="preserve"> Fifteen states have adopted this provision.</w:t>
      </w:r>
      <w:r w:rsidR="00010BA6" w:rsidRPr="00010BA6">
        <w:rPr>
          <w:vertAlign w:val="superscript"/>
        </w:rPr>
        <w:footnoteReference w:id="551"/>
      </w:r>
      <w:r w:rsidRPr="00010BA6">
        <w:t xml:space="preserve"> Even in the absence of a specific statutory defense of exclusion, comparative advertising has been recognized as a valid defense to dilution, as evidenced by the </w:t>
      </w:r>
      <w:r w:rsidR="00010BA6" w:rsidRPr="00010BA6">
        <w:rPr>
          <w:i/>
        </w:rPr>
        <w:t>Restatement</w:t>
      </w:r>
      <w:r w:rsidRPr="00010BA6">
        <w:t>’s comments on the dilution section.</w:t>
      </w:r>
      <w:r w:rsidR="00010BA6" w:rsidRPr="00010BA6">
        <w:rPr>
          <w:vertAlign w:val="superscript"/>
        </w:rPr>
        <w:footnoteReference w:id="552"/>
      </w:r>
    </w:p>
    <w:p w14:paraId="0EB8D04E" w14:textId="24B6CE0A" w:rsidR="00010BA6" w:rsidRPr="00010BA6" w:rsidRDefault="00431229" w:rsidP="00010BA6">
      <w:pPr>
        <w:pStyle w:val="BNormal"/>
      </w:pPr>
      <w:r w:rsidRPr="00010BA6">
        <w:t>The only caveat to the comparative advertisement issue is the phrase “fair use” in the statutory provisions.</w:t>
      </w:r>
      <w:r w:rsidR="00010BA6" w:rsidRPr="00010BA6">
        <w:rPr>
          <w:vertAlign w:val="superscript"/>
        </w:rPr>
        <w:footnoteReference w:id="553"/>
      </w:r>
      <w:r w:rsidRPr="00010BA6">
        <w:t xml:space="preserve"> Arguably, using another’s mark as a generic reference could be deemed “unfair” and thus outside the exclusion</w:t>
      </w:r>
      <w:r w:rsidR="00010BA6" w:rsidRPr="00010BA6">
        <w:t>. H</w:t>
      </w:r>
      <w:r w:rsidRPr="00010BA6">
        <w:t>owever, courts should tread extremely cautiously here, for allowing such claims could kill other desirable comparative advertising by companies fearful of treading too close to the line separating liability (and litigation costs) from legitimate use</w:t>
      </w:r>
      <w:r w:rsidR="00010BA6" w:rsidRPr="00010BA6">
        <w:t>. E</w:t>
      </w:r>
      <w:r w:rsidRPr="00010BA6">
        <w:t>ven a weak lawsuit can be a powerful threat to a new competitor.</w:t>
      </w:r>
      <w:r w:rsidR="00010BA6" w:rsidRPr="00010BA6">
        <w:rPr>
          <w:vertAlign w:val="superscript"/>
        </w:rPr>
        <w:footnoteReference w:id="554"/>
      </w:r>
    </w:p>
    <w:p w14:paraId="408259F6" w14:textId="0BA1939C" w:rsidR="00010BA6" w:rsidRPr="00010BA6" w:rsidRDefault="00431229" w:rsidP="00010BA6">
      <w:pPr>
        <w:pStyle w:val="BNormal"/>
      </w:pPr>
      <w:r w:rsidRPr="00010BA6">
        <w:t>Genericide as a form of dilution has seldom been relied on by courts to grant relief, at least expressly</w:t>
      </w:r>
      <w:r w:rsidR="00010BA6" w:rsidRPr="00010BA6">
        <w:t>. H</w:t>
      </w:r>
      <w:r w:rsidRPr="00010BA6">
        <w:t>owever, in a very small number of cases, the courts have discussed, and in at least three cases even imposed liability for, what amounts to genericide.</w:t>
      </w:r>
      <w:r w:rsidR="00010BA6" w:rsidRPr="00010BA6">
        <w:rPr>
          <w:vertAlign w:val="superscript"/>
        </w:rPr>
        <w:footnoteReference w:id="555"/>
      </w:r>
    </w:p>
    <w:p w14:paraId="268EDC9A" w14:textId="6E52E9C5" w:rsidR="00010BA6" w:rsidRPr="00010BA6" w:rsidRDefault="00431229" w:rsidP="00010BA6">
      <w:pPr>
        <w:pStyle w:val="BNormal"/>
      </w:pPr>
      <w:r w:rsidRPr="00010BA6">
        <w:t xml:space="preserve">In </w:t>
      </w:r>
      <w:r w:rsidR="00010BA6" w:rsidRPr="00010BA6">
        <w:rPr>
          <w:i/>
        </w:rPr>
        <w:t>Eventide, Inc</w:t>
      </w:r>
      <w:r w:rsidR="00010BA6" w:rsidRPr="00010BA6">
        <w:t xml:space="preserve">. </w:t>
      </w:r>
      <w:r w:rsidR="00010BA6" w:rsidRPr="00010BA6">
        <w:rPr>
          <w:i/>
        </w:rPr>
        <w:t>v</w:t>
      </w:r>
      <w:r w:rsidR="00010BA6" w:rsidRPr="00010BA6">
        <w:t xml:space="preserve">. </w:t>
      </w:r>
      <w:r w:rsidR="00010BA6" w:rsidRPr="00010BA6">
        <w:rPr>
          <w:i/>
        </w:rPr>
        <w:t>DOD Electronics Corp</w:t>
      </w:r>
      <w:r w:rsidRPr="00010BA6">
        <w:t>.,</w:t>
      </w:r>
      <w:r w:rsidR="00010BA6" w:rsidRPr="00010BA6">
        <w:rPr>
          <w:vertAlign w:val="superscript"/>
        </w:rPr>
        <w:footnoteReference w:id="556"/>
      </w:r>
      <w:r w:rsidRPr="00010BA6">
        <w:t xml:space="preserve"> the court explicitly relied on a dilution-by-genericide analysis</w:t>
      </w:r>
      <w:r w:rsidR="00010BA6" w:rsidRPr="00010BA6">
        <w:t>. T</w:t>
      </w:r>
      <w:r w:rsidRPr="00010BA6">
        <w:t>he plaintiff had a registered trademark for the name Harmonizer, used in connection with certain digital signal-processing equipment used by musicians</w:t>
      </w:r>
      <w:r w:rsidR="00010BA6" w:rsidRPr="00010BA6">
        <w:t>. T</w:t>
      </w:r>
      <w:r w:rsidRPr="00010BA6">
        <w:t>he defendant made a competing product, which it referred to as a “harmonizer” in various advertisements.</w:t>
      </w:r>
      <w:r w:rsidR="00010BA6" w:rsidRPr="00010BA6">
        <w:rPr>
          <w:vertAlign w:val="superscript"/>
        </w:rPr>
        <w:footnoteReference w:id="557"/>
      </w:r>
      <w:r w:rsidRPr="00010BA6">
        <w:t xml:space="preserve"> Other competitors used terms such as “harmony machine” or “harmony synthesizer” to describe their products, without objection from the plaintiff.</w:t>
      </w:r>
      <w:r w:rsidR="00010BA6" w:rsidRPr="00010BA6">
        <w:rPr>
          <w:vertAlign w:val="superscript"/>
        </w:rPr>
        <w:footnoteReference w:id="558"/>
      </w:r>
      <w:r w:rsidRPr="00010BA6">
        <w:t xml:space="preserve"> Finding the mark distinctive, the court began its dilution analysis by stating that “[d]</w:t>
      </w:r>
      <w:proofErr w:type="spellStart"/>
      <w:r w:rsidRPr="00010BA6">
        <w:t>ilution</w:t>
      </w:r>
      <w:proofErr w:type="spellEnd"/>
      <w:r w:rsidRPr="00010BA6">
        <w:t xml:space="preserve"> may result from the unauthorized use of a valid trademark as the generic name for a product, transforming a distinctive trademark into a generic designation.”</w:t>
      </w:r>
      <w:r w:rsidR="00010BA6" w:rsidRPr="00010BA6">
        <w:rPr>
          <w:vertAlign w:val="superscript"/>
        </w:rPr>
        <w:footnoteReference w:id="559"/>
      </w:r>
      <w:r w:rsidRPr="00010BA6">
        <w:t xml:space="preserve"> The court noted that, technically, the equipment did more than create harmonies, and therefore the use of the term “harmonizer” was not a purely descriptive use by the defendant.</w:t>
      </w:r>
      <w:r w:rsidR="00010BA6" w:rsidRPr="00010BA6">
        <w:rPr>
          <w:vertAlign w:val="superscript"/>
        </w:rPr>
        <w:footnoteReference w:id="560"/>
      </w:r>
      <w:r w:rsidRPr="00010BA6">
        <w:t xml:space="preserve"> To that extent, the court held that the use diluted the trademark</w:t>
      </w:r>
      <w:r w:rsidR="00010BA6" w:rsidRPr="00010BA6">
        <w:t>. H</w:t>
      </w:r>
      <w:r w:rsidRPr="00010BA6">
        <w:t>owever, certain of the defendant’s equipment was only used for creating harmonies, and as to that equipment the court permitted the defendant to use the term “harmonizer” as a descriptive term for the product.</w:t>
      </w:r>
      <w:r w:rsidR="00010BA6" w:rsidRPr="00010BA6">
        <w:rPr>
          <w:vertAlign w:val="superscript"/>
        </w:rPr>
        <w:footnoteReference w:id="561"/>
      </w:r>
      <w:r w:rsidRPr="00010BA6">
        <w:t xml:space="preserve"> Of course, if a term has such an obvious descriptive use, one may question whether it should be protected from dilution at all.</w:t>
      </w:r>
    </w:p>
    <w:p w14:paraId="298D8449" w14:textId="409362F3" w:rsidR="00010BA6" w:rsidRPr="00010BA6" w:rsidRDefault="00431229" w:rsidP="00010BA6">
      <w:pPr>
        <w:pStyle w:val="BNormal"/>
      </w:pPr>
      <w:r w:rsidRPr="00010BA6">
        <w:t xml:space="preserve">In </w:t>
      </w:r>
      <w:r w:rsidR="00010BA6" w:rsidRPr="00010BA6">
        <w:rPr>
          <w:i/>
        </w:rPr>
        <w:t>Norton Co</w:t>
      </w:r>
      <w:r w:rsidR="00010BA6" w:rsidRPr="00010BA6">
        <w:t xml:space="preserve">. </w:t>
      </w:r>
      <w:r w:rsidR="00010BA6" w:rsidRPr="00010BA6">
        <w:rPr>
          <w:i/>
        </w:rPr>
        <w:t>v</w:t>
      </w:r>
      <w:r w:rsidR="00010BA6" w:rsidRPr="00010BA6">
        <w:t xml:space="preserve">. </w:t>
      </w:r>
      <w:proofErr w:type="spellStart"/>
      <w:r w:rsidR="00010BA6" w:rsidRPr="00010BA6">
        <w:rPr>
          <w:i/>
        </w:rPr>
        <w:t>Newage</w:t>
      </w:r>
      <w:proofErr w:type="spellEnd"/>
      <w:r w:rsidR="00010BA6" w:rsidRPr="00010BA6">
        <w:rPr>
          <w:i/>
        </w:rPr>
        <w:t xml:space="preserve"> Industries</w:t>
      </w:r>
      <w:r w:rsidRPr="00010BA6">
        <w:t>,</w:t>
      </w:r>
      <w:r w:rsidR="00010BA6" w:rsidRPr="00010BA6">
        <w:rPr>
          <w:vertAlign w:val="superscript"/>
        </w:rPr>
        <w:footnoteReference w:id="562"/>
      </w:r>
      <w:r w:rsidRPr="00010BA6">
        <w:t xml:space="preserve"> a Pennsylvania federal court enjoined an advertisement on the grounds that it would make another person’s mark lose its significance</w:t>
      </w:r>
      <w:r w:rsidR="00010BA6" w:rsidRPr="00010BA6">
        <w:t>. T</w:t>
      </w:r>
      <w:r w:rsidRPr="00010BA6">
        <w:t xml:space="preserve">he plaintiff owned the mark </w:t>
      </w:r>
      <w:proofErr w:type="spellStart"/>
      <w:r w:rsidRPr="00010BA6">
        <w:t>Tygon</w:t>
      </w:r>
      <w:proofErr w:type="spellEnd"/>
      <w:r w:rsidRPr="00010BA6">
        <w:t xml:space="preserve">, which </w:t>
      </w:r>
      <w:proofErr w:type="gramStart"/>
      <w:r w:rsidRPr="00010BA6">
        <w:t>it</w:t>
      </w:r>
      <w:proofErr w:type="gramEnd"/>
      <w:r w:rsidRPr="00010BA6">
        <w:t xml:space="preserve"> used for various commercial plastic products</w:t>
      </w:r>
      <w:r w:rsidR="00010BA6" w:rsidRPr="00010BA6">
        <w:t>. T</w:t>
      </w:r>
      <w:r w:rsidRPr="00010BA6">
        <w:t>he defendant marketed its product as a “</w:t>
      </w:r>
      <w:proofErr w:type="spellStart"/>
      <w:r w:rsidRPr="00010BA6">
        <w:t>Tygon</w:t>
      </w:r>
      <w:proofErr w:type="spellEnd"/>
      <w:r w:rsidRPr="00010BA6">
        <w:t>-type” product</w:t>
      </w:r>
      <w:r w:rsidR="00010BA6" w:rsidRPr="00010BA6">
        <w:t>. T</w:t>
      </w:r>
      <w:r w:rsidRPr="00010BA6">
        <w:t>he court granted an injunction against this advertisement</w:t>
      </w:r>
      <w:r w:rsidR="00010BA6" w:rsidRPr="00010BA6">
        <w:t>. A</w:t>
      </w:r>
      <w:r w:rsidRPr="00010BA6">
        <w:t>lthough it purported to act under traditional notions of likelihood of confusion,</w:t>
      </w:r>
      <w:r w:rsidR="00010BA6" w:rsidRPr="00010BA6">
        <w:rPr>
          <w:vertAlign w:val="superscript"/>
        </w:rPr>
        <w:footnoteReference w:id="563"/>
      </w:r>
      <w:r w:rsidRPr="00010BA6">
        <w:t xml:space="preserve"> the court cited the irreparable injury to the strength of the plaintiff’s trademark, thus clearly indicating that the problem was not confusion but dilution by genericide.</w:t>
      </w:r>
    </w:p>
    <w:p w14:paraId="112EE264" w14:textId="24435F77" w:rsidR="00010BA6" w:rsidRPr="00010BA6" w:rsidRDefault="00431229" w:rsidP="00010BA6">
      <w:pPr>
        <w:pStyle w:val="BNormal"/>
      </w:pPr>
      <w:r w:rsidRPr="00010BA6">
        <w:t xml:space="preserve">A third case is </w:t>
      </w:r>
      <w:proofErr w:type="spellStart"/>
      <w:r w:rsidR="00010BA6" w:rsidRPr="00010BA6">
        <w:rPr>
          <w:i/>
        </w:rPr>
        <w:t>Polyglycoat</w:t>
      </w:r>
      <w:proofErr w:type="spellEnd"/>
      <w:r w:rsidR="00010BA6" w:rsidRPr="00010BA6">
        <w:rPr>
          <w:i/>
        </w:rPr>
        <w:t xml:space="preserve"> Corp</w:t>
      </w:r>
      <w:r w:rsidR="00010BA6" w:rsidRPr="00010BA6">
        <w:t xml:space="preserve">. </w:t>
      </w:r>
      <w:r w:rsidR="00010BA6" w:rsidRPr="00010BA6">
        <w:rPr>
          <w:i/>
        </w:rPr>
        <w:t>v</w:t>
      </w:r>
      <w:r w:rsidR="00010BA6" w:rsidRPr="00010BA6">
        <w:t xml:space="preserve">. </w:t>
      </w:r>
      <w:r w:rsidR="00010BA6" w:rsidRPr="00010BA6">
        <w:rPr>
          <w:i/>
        </w:rPr>
        <w:t>Environmental Chemicals, Inc</w:t>
      </w:r>
      <w:r w:rsidRPr="00010BA6">
        <w:t>.</w:t>
      </w:r>
      <w:r w:rsidR="00010BA6" w:rsidRPr="00010BA6">
        <w:rPr>
          <w:vertAlign w:val="superscript"/>
        </w:rPr>
        <w:footnoteReference w:id="564"/>
      </w:r>
      <w:r w:rsidRPr="00010BA6">
        <w:t xml:space="preserve"> The plaintiff manufactured an automobile paint sealant and sold it under the trademark </w:t>
      </w:r>
      <w:proofErr w:type="spellStart"/>
      <w:r w:rsidRPr="00010BA6">
        <w:t>Polyglycoat</w:t>
      </w:r>
      <w:proofErr w:type="spellEnd"/>
      <w:r w:rsidR="00010BA6" w:rsidRPr="00010BA6">
        <w:t>. T</w:t>
      </w:r>
      <w:r w:rsidRPr="00010BA6">
        <w:t>he defendant manufactured a product designed to remove such sealants in preparation for auto repair work.</w:t>
      </w:r>
      <w:r w:rsidR="00010BA6" w:rsidRPr="00010BA6">
        <w:rPr>
          <w:vertAlign w:val="superscript"/>
        </w:rPr>
        <w:footnoteReference w:id="565"/>
      </w:r>
      <w:r w:rsidRPr="00010BA6">
        <w:t xml:space="preserve"> The defendant advertised its product by proclaiming “Wipe Away </w:t>
      </w:r>
      <w:proofErr w:type="spellStart"/>
      <w:r w:rsidRPr="00010BA6">
        <w:t>PolyGlycoat</w:t>
      </w:r>
      <w:r w:rsidR="00010BA6" w:rsidRPr="00010BA6">
        <w:t>TM</w:t>
      </w:r>
      <w:proofErr w:type="spellEnd"/>
      <w:r w:rsidRPr="00010BA6">
        <w:t>”</w:t>
      </w:r>
      <w:r w:rsidR="00010BA6" w:rsidRPr="00010BA6">
        <w:t>; i</w:t>
      </w:r>
      <w:r w:rsidRPr="00010BA6">
        <w:t>ts labels contained the phrase “</w:t>
      </w:r>
      <w:proofErr w:type="spellStart"/>
      <w:r w:rsidRPr="00010BA6">
        <w:t>Polyglycoat</w:t>
      </w:r>
      <w:r w:rsidR="00010BA6" w:rsidRPr="00010BA6">
        <w:t>TM</w:t>
      </w:r>
      <w:proofErr w:type="spellEnd"/>
      <w:r w:rsidRPr="00010BA6">
        <w:t xml:space="preserve"> Remover.”</w:t>
      </w:r>
      <w:r w:rsidR="00010BA6" w:rsidRPr="00010BA6">
        <w:rPr>
          <w:vertAlign w:val="superscript"/>
        </w:rPr>
        <w:footnoteReference w:id="566"/>
      </w:r>
      <w:r w:rsidRPr="00010BA6">
        <w:t xml:space="preserve"> As in the </w:t>
      </w:r>
      <w:r w:rsidR="00010BA6" w:rsidRPr="00010BA6">
        <w:rPr>
          <w:i/>
        </w:rPr>
        <w:t>Norton</w:t>
      </w:r>
      <w:r w:rsidRPr="00010BA6">
        <w:t xml:space="preserve"> case, the court purported to rely on a traditional confusion analysis</w:t>
      </w:r>
      <w:r w:rsidR="00010BA6" w:rsidRPr="00010BA6">
        <w:t>. A</w:t>
      </w:r>
      <w:r w:rsidRPr="00010BA6">
        <w:t>lthough the court did discuss possible confusion between the two products,</w:t>
      </w:r>
      <w:r w:rsidR="00010BA6" w:rsidRPr="00010BA6">
        <w:rPr>
          <w:vertAlign w:val="superscript"/>
        </w:rPr>
        <w:footnoteReference w:id="567"/>
      </w:r>
      <w:r w:rsidRPr="00010BA6">
        <w:t xml:space="preserve"> when granting the injunction, the court specifically stated that the defendant’s use of the </w:t>
      </w:r>
      <w:proofErr w:type="spellStart"/>
      <w:r w:rsidRPr="00010BA6">
        <w:t>Polyglycoat</w:t>
      </w:r>
      <w:proofErr w:type="spellEnd"/>
      <w:r w:rsidRPr="00010BA6">
        <w:t xml:space="preserve"> mark posed a real danger of rendering the mark generic and, therefore, unprotectable.</w:t>
      </w:r>
      <w:r w:rsidR="00010BA6" w:rsidRPr="00010BA6">
        <w:rPr>
          <w:vertAlign w:val="superscript"/>
        </w:rPr>
        <w:footnoteReference w:id="568"/>
      </w:r>
      <w:r w:rsidRPr="00010BA6">
        <w:t xml:space="preserve"> Cases such as this are questionable, since it appears that the defendant was making a nominative fair use of the mark to advertise its product.</w:t>
      </w:r>
      <w:r w:rsidR="00010BA6" w:rsidRPr="00010BA6">
        <w:rPr>
          <w:vertAlign w:val="superscript"/>
        </w:rPr>
        <w:footnoteReference w:id="569"/>
      </w:r>
    </w:p>
    <w:p w14:paraId="4939B15E" w14:textId="7E9D69BF" w:rsidR="00010BA6" w:rsidRPr="00010BA6" w:rsidRDefault="00431229" w:rsidP="00010BA6">
      <w:pPr>
        <w:pStyle w:val="BNormal"/>
      </w:pPr>
      <w:r w:rsidRPr="00010BA6">
        <w:t xml:space="preserve">In </w:t>
      </w:r>
      <w:r w:rsidR="00010BA6" w:rsidRPr="00010BA6">
        <w:rPr>
          <w:i/>
        </w:rPr>
        <w:t>Bristol-Meyers Co</w:t>
      </w:r>
      <w:r w:rsidR="00010BA6" w:rsidRPr="00010BA6">
        <w:t xml:space="preserve">. </w:t>
      </w:r>
      <w:r w:rsidR="00010BA6" w:rsidRPr="00010BA6">
        <w:rPr>
          <w:i/>
        </w:rPr>
        <w:t>v</w:t>
      </w:r>
      <w:r w:rsidR="00010BA6" w:rsidRPr="00010BA6">
        <w:t xml:space="preserve">. </w:t>
      </w:r>
      <w:r w:rsidR="00010BA6" w:rsidRPr="00010BA6">
        <w:rPr>
          <w:i/>
        </w:rPr>
        <w:t>R</w:t>
      </w:r>
      <w:r w:rsidR="00010BA6" w:rsidRPr="00010BA6">
        <w:t xml:space="preserve">. </w:t>
      </w:r>
      <w:r w:rsidR="00010BA6" w:rsidRPr="00010BA6">
        <w:rPr>
          <w:i/>
        </w:rPr>
        <w:t>H</w:t>
      </w:r>
      <w:r w:rsidR="00010BA6" w:rsidRPr="00010BA6">
        <w:t xml:space="preserve">. </w:t>
      </w:r>
      <w:r w:rsidR="00010BA6" w:rsidRPr="00010BA6">
        <w:rPr>
          <w:i/>
        </w:rPr>
        <w:t>Macy &amp; Co</w:t>
      </w:r>
      <w:r w:rsidRPr="00010BA6">
        <w:t>.,</w:t>
      </w:r>
      <w:r w:rsidR="00010BA6" w:rsidRPr="00010BA6">
        <w:rPr>
          <w:vertAlign w:val="superscript"/>
        </w:rPr>
        <w:footnoteReference w:id="570"/>
      </w:r>
      <w:r w:rsidRPr="00010BA6">
        <w:t xml:space="preserve"> the court found that the defendant had made false representations when comparing its “Buffered Aspirin” product to </w:t>
      </w:r>
      <w:proofErr w:type="spellStart"/>
      <w:r w:rsidRPr="00010BA6">
        <w:t>Bufferin</w:t>
      </w:r>
      <w:proofErr w:type="spellEnd"/>
      <w:r w:rsidR="00010BA6" w:rsidRPr="00010BA6">
        <w:t>. I</w:t>
      </w:r>
      <w:r w:rsidRPr="00010BA6">
        <w:t xml:space="preserve">t concluded that these misrepresentations diluted </w:t>
      </w:r>
      <w:proofErr w:type="spellStart"/>
      <w:r w:rsidRPr="00010BA6">
        <w:t>Bufferin</w:t>
      </w:r>
      <w:proofErr w:type="spellEnd"/>
      <w:r w:rsidRPr="00010BA6">
        <w:t xml:space="preserve"> by “tending to render [the </w:t>
      </w:r>
      <w:proofErr w:type="spellStart"/>
      <w:r w:rsidRPr="00010BA6">
        <w:t>Bufferin</w:t>
      </w:r>
      <w:proofErr w:type="spellEnd"/>
      <w:r w:rsidRPr="00010BA6">
        <w:t xml:space="preserve"> mark] generic and descriptive.”</w:t>
      </w:r>
      <w:r w:rsidR="00010BA6" w:rsidRPr="00010BA6">
        <w:rPr>
          <w:vertAlign w:val="superscript"/>
        </w:rPr>
        <w:footnoteReference w:id="571"/>
      </w:r>
      <w:r w:rsidRPr="00010BA6">
        <w:t xml:space="preserve"> The aura of fraud obviously was important to the court, but the dilution rationale clearly was based on genericide</w:t>
      </w:r>
      <w:r w:rsidR="00010BA6" w:rsidRPr="00010BA6">
        <w:t>. H</w:t>
      </w:r>
      <w:r w:rsidRPr="00010BA6">
        <w:t xml:space="preserve">owever, </w:t>
      </w:r>
      <w:proofErr w:type="gramStart"/>
      <w:r w:rsidRPr="00010BA6">
        <w:t>the fraud</w:t>
      </w:r>
      <w:proofErr w:type="gramEnd"/>
      <w:r w:rsidRPr="00010BA6">
        <w:t xml:space="preserve"> distinguished it from the other cases where no misrepresentations were found.</w:t>
      </w:r>
    </w:p>
    <w:p w14:paraId="1B99231D" w14:textId="65D28EA2" w:rsidR="00010BA6" w:rsidRPr="00010BA6" w:rsidRDefault="00431229" w:rsidP="00010BA6">
      <w:pPr>
        <w:pStyle w:val="BNormal"/>
      </w:pPr>
      <w:r w:rsidRPr="00010BA6">
        <w:t xml:space="preserve">One of the problems with using a genericide theory is illustrated in </w:t>
      </w:r>
      <w:proofErr w:type="spellStart"/>
      <w:r w:rsidR="00010BA6" w:rsidRPr="00010BA6">
        <w:rPr>
          <w:i/>
        </w:rPr>
        <w:t>Dobeckmun</w:t>
      </w:r>
      <w:proofErr w:type="spellEnd"/>
      <w:r w:rsidR="00010BA6" w:rsidRPr="00010BA6">
        <w:rPr>
          <w:i/>
        </w:rPr>
        <w:t xml:space="preserve"> Co</w:t>
      </w:r>
      <w:r w:rsidR="00010BA6" w:rsidRPr="00010BA6">
        <w:t xml:space="preserve">. </w:t>
      </w:r>
      <w:r w:rsidR="00010BA6" w:rsidRPr="00010BA6">
        <w:rPr>
          <w:i/>
        </w:rPr>
        <w:t>v</w:t>
      </w:r>
      <w:r w:rsidR="00010BA6" w:rsidRPr="00010BA6">
        <w:t xml:space="preserve">. </w:t>
      </w:r>
      <w:r w:rsidR="00010BA6" w:rsidRPr="00010BA6">
        <w:rPr>
          <w:i/>
        </w:rPr>
        <w:t>Boston Packaging Machinery Co</w:t>
      </w:r>
      <w:r w:rsidRPr="00010BA6">
        <w:t>.</w:t>
      </w:r>
      <w:r w:rsidR="00010BA6" w:rsidRPr="00010BA6">
        <w:rPr>
          <w:vertAlign w:val="superscript"/>
        </w:rPr>
        <w:footnoteReference w:id="572"/>
      </w:r>
      <w:r w:rsidRPr="00010BA6">
        <w:t xml:space="preserve"> The plaintiff, manufacturer of Zip Tape, sued the defendant, which made the Zip-Corder</w:t>
      </w:r>
      <w:r w:rsidR="00010BA6" w:rsidRPr="00010BA6">
        <w:t>. B</w:t>
      </w:r>
      <w:r w:rsidRPr="00010BA6">
        <w:t>oth products were used to open packaging, but they did not compete.</w:t>
      </w:r>
      <w:r w:rsidR="00010BA6" w:rsidRPr="00010BA6">
        <w:rPr>
          <w:vertAlign w:val="superscript"/>
        </w:rPr>
        <w:footnoteReference w:id="573"/>
      </w:r>
      <w:r w:rsidRPr="00010BA6">
        <w:t xml:space="preserve"> One of the plaintiff’s claims was dilution, based on its apprehension that the defendant’s product “may tend to lead to the application of the word zip to all tear tape, and hence, to some extent, threatens injury to the individuality of plaintiff’s trademark.”</w:t>
      </w:r>
      <w:r w:rsidR="00010BA6" w:rsidRPr="00010BA6">
        <w:rPr>
          <w:vertAlign w:val="superscript"/>
        </w:rPr>
        <w:footnoteReference w:id="574"/>
      </w:r>
      <w:r w:rsidRPr="00010BA6">
        <w:t xml:space="preserve"> But the court rejected the claim, noting that plaintiff’s use of a “hyper-suggestive” mark rendered it subject to other possible uses.</w:t>
      </w:r>
      <w:r w:rsidR="00010BA6" w:rsidRPr="00010BA6">
        <w:rPr>
          <w:vertAlign w:val="superscript"/>
        </w:rPr>
        <w:footnoteReference w:id="575"/>
      </w:r>
      <w:r w:rsidRPr="00010BA6">
        <w:t xml:space="preserve"> Interestingly, however, the court noted that the defendant had generically referred to the type of product made by the plaintiff as zip-tape, and stated that it would enjoin </w:t>
      </w:r>
      <w:r w:rsidR="00010BA6" w:rsidRPr="00010BA6">
        <w:rPr>
          <w:i/>
        </w:rPr>
        <w:t>that</w:t>
      </w:r>
      <w:r w:rsidRPr="00010BA6">
        <w:t xml:space="preserve"> conduct if repeated.</w:t>
      </w:r>
      <w:r w:rsidR="00010BA6" w:rsidRPr="00010BA6">
        <w:rPr>
          <w:vertAlign w:val="superscript"/>
        </w:rPr>
        <w:footnoteReference w:id="576"/>
      </w:r>
    </w:p>
    <w:p w14:paraId="53196DB9" w14:textId="30C13AAC" w:rsidR="00010BA6" w:rsidRPr="00010BA6" w:rsidRDefault="00431229" w:rsidP="00010BA6">
      <w:pPr>
        <w:pStyle w:val="BNormal"/>
      </w:pPr>
      <w:r w:rsidRPr="00010BA6">
        <w:t xml:space="preserve">A major stumbling block in the application of dilution law to prevent generic </w:t>
      </w:r>
      <w:proofErr w:type="gramStart"/>
      <w:r w:rsidRPr="00010BA6">
        <w:t>uses</w:t>
      </w:r>
      <w:proofErr w:type="gramEnd"/>
      <w:r w:rsidRPr="00010BA6">
        <w:t xml:space="preserve"> of a mark is the First Amendment</w:t>
      </w:r>
      <w:r w:rsidR="00010BA6" w:rsidRPr="00010BA6">
        <w:t>. A</w:t>
      </w:r>
      <w:r w:rsidRPr="00010BA6">
        <w:t>dvertising uses of a mark may be commercial speech,</w:t>
      </w:r>
      <w:r w:rsidR="00010BA6" w:rsidRPr="00010BA6">
        <w:rPr>
          <w:vertAlign w:val="superscript"/>
        </w:rPr>
        <w:footnoteReference w:id="577"/>
      </w:r>
      <w:r w:rsidRPr="00010BA6">
        <w:t xml:space="preserve"> and thus subject to a lower standard of protection.</w:t>
      </w:r>
      <w:r w:rsidR="00010BA6" w:rsidRPr="00010BA6">
        <w:rPr>
          <w:vertAlign w:val="superscript"/>
        </w:rPr>
        <w:footnoteReference w:id="578"/>
      </w:r>
      <w:r w:rsidRPr="00010BA6">
        <w:t xml:space="preserve"> But literary uses, or even uses in dictionaries,</w:t>
      </w:r>
      <w:r w:rsidR="00010BA6" w:rsidRPr="00010BA6">
        <w:rPr>
          <w:vertAlign w:val="superscript"/>
        </w:rPr>
        <w:footnoteReference w:id="579"/>
      </w:r>
      <w:r w:rsidRPr="00010BA6">
        <w:t xml:space="preserve"> are not commercial speech</w:t>
      </w:r>
      <w:r w:rsidR="00010BA6" w:rsidRPr="00010BA6">
        <w:t>. L</w:t>
      </w:r>
      <w:r w:rsidRPr="00010BA6">
        <w:t>imiting such uses through dilution statutes would raise serious free speech issues.</w:t>
      </w:r>
      <w:r w:rsidR="00010BA6" w:rsidRPr="00010BA6">
        <w:rPr>
          <w:vertAlign w:val="superscript"/>
        </w:rPr>
        <w:footnoteReference w:id="580"/>
      </w:r>
      <w:r w:rsidRPr="00010BA6">
        <w:t xml:space="preserve"> Moreover, such noncommercial uses should be protected by a separate exemption for noncommercial use contained in at least 16 state laws and the TDRA.</w:t>
      </w:r>
      <w:r w:rsidR="00010BA6" w:rsidRPr="00010BA6">
        <w:rPr>
          <w:vertAlign w:val="superscript"/>
        </w:rPr>
        <w:footnoteReference w:id="581"/>
      </w:r>
      <w:r w:rsidRPr="00010BA6">
        <w:t xml:space="preserve"> The TDRA exclusion (which was carried over from the FTDA) was inserted to prevent dilution from interfering with free speech interests.</w:t>
      </w:r>
      <w:r w:rsidR="00010BA6" w:rsidRPr="00010BA6">
        <w:rPr>
          <w:vertAlign w:val="superscript"/>
        </w:rPr>
        <w:footnoteReference w:id="582"/>
      </w:r>
      <w:r w:rsidRPr="00010BA6">
        <w:t xml:space="preserve"> Presumably, the equivalent state statutory exemptions would be similarly construed.</w:t>
      </w:r>
      <w:r w:rsidR="00010BA6" w:rsidRPr="00010BA6">
        <w:rPr>
          <w:vertAlign w:val="superscript"/>
        </w:rPr>
        <w:footnoteReference w:id="583"/>
      </w:r>
      <w:r w:rsidRPr="00010BA6">
        <w:t xml:space="preserve"> In states without the statutory exemption, the First Amendment would have to provide the defense.</w:t>
      </w:r>
      <w:r w:rsidR="00010BA6" w:rsidRPr="00010BA6">
        <w:rPr>
          <w:vertAlign w:val="superscript"/>
        </w:rPr>
        <w:footnoteReference w:id="584"/>
      </w:r>
    </w:p>
    <w:p w14:paraId="5497EAD8" w14:textId="238B4834" w:rsidR="00010BA6" w:rsidRPr="00010BA6" w:rsidRDefault="00431229" w:rsidP="00010BA6">
      <w:pPr>
        <w:pStyle w:val="BNormal"/>
      </w:pPr>
      <w:r w:rsidRPr="00010BA6">
        <w:t>In sum, the viability of the genericide theory of dilution will depend both on the type of statute and the nature of the use</w:t>
      </w:r>
      <w:r w:rsidR="00010BA6" w:rsidRPr="00010BA6">
        <w:t>. I</w:t>
      </w:r>
      <w:r w:rsidRPr="00010BA6">
        <w:t>n states that follow the 2007 Model Bill, genericide is of dubious viability unless it can be fit into the definition of blurring</w:t>
      </w:r>
      <w:r w:rsidR="00010BA6" w:rsidRPr="00010BA6">
        <w:t>. T</w:t>
      </w:r>
      <w:r w:rsidRPr="00010BA6">
        <w:t>hat definition focuses on harm to the distinctiveness of a famous mark, but it also requires that the harm arise from an association between the two marks</w:t>
      </w:r>
      <w:r w:rsidR="00010BA6" w:rsidRPr="00010BA6">
        <w:t>. T</w:t>
      </w:r>
      <w:r w:rsidRPr="00010BA6">
        <w:t>he combination of a need for a famous mark and a need for association may make it difficult to assert a genericide claim as a form of blurring</w:t>
      </w:r>
      <w:r w:rsidR="00010BA6" w:rsidRPr="00010BA6">
        <w:t>. (</w:t>
      </w:r>
      <w:r w:rsidRPr="00010BA6">
        <w:t>In particular, if a mark is not truly famous, the chances of an association from a generic use of the mark would appear to be small.) In states that follow the 1992 or 1996 Model Bills, what little precedent exists under the original FTDA rejects the theory.</w:t>
      </w:r>
      <w:r w:rsidR="00010BA6" w:rsidRPr="00010BA6">
        <w:rPr>
          <w:vertAlign w:val="superscript"/>
        </w:rPr>
        <w:footnoteReference w:id="585"/>
      </w:r>
      <w:r w:rsidRPr="00010BA6">
        <w:t xml:space="preserve"> And, in any event, the requirement of actual dilution (which would result if states </w:t>
      </w:r>
      <w:proofErr w:type="gramStart"/>
      <w:r w:rsidRPr="00010BA6">
        <w:t>follow</w:t>
      </w:r>
      <w:proofErr w:type="gramEnd"/>
      <w:r w:rsidRPr="00010BA6">
        <w:t xml:space="preserve"> federal precedent interpreting identical language) makes such claims difficult to prove</w:t>
      </w:r>
      <w:r w:rsidR="00010BA6" w:rsidRPr="00010BA6">
        <w:t>. E</w:t>
      </w:r>
      <w:r w:rsidRPr="00010BA6">
        <w:t>ven in 1964 Model Bill states, there will be substantial free speech problems with this theory.</w:t>
      </w:r>
    </w:p>
    <w:p w14:paraId="5563F769" w14:textId="6BDE4861" w:rsidR="00010BA6" w:rsidRPr="00010BA6" w:rsidRDefault="00736985" w:rsidP="00010BA6">
      <w:pPr>
        <w:pStyle w:val="BHead2"/>
      </w:pPr>
      <w:r>
        <w:t>3.IV.</w:t>
      </w:r>
      <w:r w:rsidR="00010BA6" w:rsidRPr="00736985">
        <w:rPr>
          <w:rStyle w:val="BBNAidChar"/>
          <w:rFonts w:eastAsiaTheme="majorEastAsia"/>
        </w:rPr>
        <w:t>E</w:t>
      </w:r>
      <w:r w:rsidR="00010BA6" w:rsidRPr="00010BA6">
        <w:t>.</w:t>
      </w:r>
      <w:r>
        <w:t> </w:t>
      </w:r>
      <w:r w:rsidR="00010BA6" w:rsidRPr="00010BA6">
        <w:tab/>
        <w:t>Dilution on the Internet: Use of Trademarks in Domain Names as Dilution</w:t>
      </w:r>
    </w:p>
    <w:p w14:paraId="6F2E9246" w14:textId="2448A836" w:rsidR="00010BA6" w:rsidRPr="00010BA6" w:rsidRDefault="00431229" w:rsidP="00010BA6">
      <w:pPr>
        <w:pStyle w:val="BNormal"/>
      </w:pPr>
      <w:r w:rsidRPr="00010BA6">
        <w:t>One of the more difficult issues in trademark dilution involves the use of trademarks as Internet domain names</w:t>
      </w:r>
      <w:r w:rsidR="00010BA6" w:rsidRPr="00010BA6">
        <w:t>. M</w:t>
      </w:r>
      <w:r w:rsidRPr="00010BA6">
        <w:t>any companies have registered domain names in the form of trademark.com (or trademark.org or .net) so that people seeking the company’s Web site will be able to find it easily</w:t>
      </w:r>
      <w:r w:rsidR="00010BA6" w:rsidRPr="00010BA6">
        <w:t>. H</w:t>
      </w:r>
      <w:r w:rsidRPr="00010BA6">
        <w:t>owever, before the Internet became popular, some individuals and companies registered domain names containing various company trademarks</w:t>
      </w:r>
      <w:r w:rsidR="00010BA6" w:rsidRPr="00010BA6">
        <w:t>. E</w:t>
      </w:r>
      <w:r w:rsidRPr="00010BA6">
        <w:t>ven after companies began registering their trademarks as domain names, many individuals and companies registered domain names containing misspellings of those trademarks or domain names containing those trademarks together with other terms</w:t>
      </w:r>
      <w:r w:rsidR="00010BA6" w:rsidRPr="00010BA6">
        <w:t>. I</w:t>
      </w:r>
      <w:r w:rsidRPr="00010BA6">
        <w:t>n some instances, the purpose of the registration was to resell the domain name to the owner of a well-known trademark at a high price, an activity that has become known as “cybersquatting.”</w:t>
      </w:r>
    </w:p>
    <w:p w14:paraId="09A4AE77" w14:textId="3BF3732E" w:rsidR="00010BA6" w:rsidRPr="00010BA6" w:rsidRDefault="00431229" w:rsidP="00010BA6">
      <w:pPr>
        <w:pStyle w:val="BNormal"/>
      </w:pPr>
      <w:r w:rsidRPr="00010BA6">
        <w:t>Many trademark owners have sued domain name registrants for trademark infringement and dilution.</w:t>
      </w:r>
      <w:r w:rsidR="00010BA6" w:rsidRPr="00010BA6">
        <w:rPr>
          <w:vertAlign w:val="superscript"/>
        </w:rPr>
        <w:footnoteReference w:id="586"/>
      </w:r>
      <w:r w:rsidRPr="00010BA6">
        <w:t xml:space="preserve"> Dilution has proven a somewhat difficult theory to match with this activity</w:t>
      </w:r>
      <w:r w:rsidR="00010BA6" w:rsidRPr="00010BA6">
        <w:t>. I</w:t>
      </w:r>
      <w:r w:rsidRPr="00010BA6">
        <w:t xml:space="preserve">f the domain name owner uses a well-known mark to attract Internet users to an unsavory Web site (usually one containing pornography), relief can be grounded in </w:t>
      </w:r>
      <w:proofErr w:type="spellStart"/>
      <w:r w:rsidRPr="00010BA6">
        <w:t>tarnishment</w:t>
      </w:r>
      <w:proofErr w:type="spellEnd"/>
      <w:r w:rsidRPr="00010BA6">
        <w:t>.</w:t>
      </w:r>
      <w:r w:rsidR="00010BA6" w:rsidRPr="00010BA6">
        <w:rPr>
          <w:vertAlign w:val="superscript"/>
        </w:rPr>
        <w:footnoteReference w:id="587"/>
      </w:r>
      <w:r w:rsidRPr="00010BA6">
        <w:t xml:space="preserve"> However, other situations do not easily lend themselves to </w:t>
      </w:r>
      <w:proofErr w:type="spellStart"/>
      <w:r w:rsidRPr="00010BA6">
        <w:t>tarnishment</w:t>
      </w:r>
      <w:proofErr w:type="spellEnd"/>
      <w:r w:rsidR="00010BA6" w:rsidRPr="00010BA6">
        <w:t>. B</w:t>
      </w:r>
      <w:r w:rsidRPr="00010BA6">
        <w:t>lurring also is not a good description of the problem, particularly in cybersquatting cases</w:t>
      </w:r>
      <w:r w:rsidR="00010BA6" w:rsidRPr="00010BA6">
        <w:t>. S</w:t>
      </w:r>
      <w:r w:rsidRPr="00010BA6">
        <w:t>uch a use does not lessen the uniqueness of the mark, since the domain name registrant is not trying to use it as a source identifier for its own goods or services.</w:t>
      </w:r>
    </w:p>
    <w:p w14:paraId="774E8A9F" w14:textId="0AC64365" w:rsidR="00010BA6" w:rsidRPr="00010BA6" w:rsidRDefault="00431229" w:rsidP="00010BA6">
      <w:pPr>
        <w:pStyle w:val="BNormal"/>
      </w:pPr>
      <w:r w:rsidRPr="00010BA6">
        <w:t xml:space="preserve">Some of these problems were solved by the 1999 enactment of the </w:t>
      </w:r>
      <w:proofErr w:type="spellStart"/>
      <w:r w:rsidRPr="00010BA6">
        <w:t>Anticybersquatting</w:t>
      </w:r>
      <w:proofErr w:type="spellEnd"/>
      <w:r w:rsidRPr="00010BA6">
        <w:t xml:space="preserve"> Consumer Protection Act (ACPA).</w:t>
      </w:r>
      <w:r w:rsidR="00010BA6" w:rsidRPr="00010BA6">
        <w:rPr>
          <w:vertAlign w:val="superscript"/>
        </w:rPr>
        <w:footnoteReference w:id="588"/>
      </w:r>
      <w:r w:rsidRPr="00010BA6">
        <w:t xml:space="preserve"> The ACPA gives relief to trademark owners against a domain name registrant who registered the domain name with a “bad faith intent to profit.”</w:t>
      </w:r>
      <w:r w:rsidR="00010BA6" w:rsidRPr="00010BA6">
        <w:rPr>
          <w:vertAlign w:val="superscript"/>
        </w:rPr>
        <w:footnoteReference w:id="589"/>
      </w:r>
      <w:r w:rsidRPr="00010BA6">
        <w:t xml:space="preserve"> However, the ACPA does not preclude the use of dilution claims</w:t>
      </w:r>
      <w:r w:rsidR="00010BA6" w:rsidRPr="00010BA6">
        <w:t>. M</w:t>
      </w:r>
      <w:r w:rsidRPr="00010BA6">
        <w:t>oreover, there are situations where the ACPA does not apply, leaving infringement and/or dilution claims as the only available options.</w:t>
      </w:r>
    </w:p>
    <w:p w14:paraId="09B96136" w14:textId="1D456D75" w:rsidR="00010BA6" w:rsidRPr="00010BA6" w:rsidRDefault="00431229" w:rsidP="00010BA6">
      <w:pPr>
        <w:pStyle w:val="BNormal"/>
      </w:pPr>
      <w:r w:rsidRPr="00010BA6">
        <w:t>In cases brought under the FTDA, prior to the TDRA, several courts adopted a rule making the registration of a domain name whose dominant feature is a famous trademark (or common misspellings thereof) a virtual per se violation of the statute.</w:t>
      </w:r>
      <w:r w:rsidR="00010BA6" w:rsidRPr="00010BA6">
        <w:rPr>
          <w:vertAlign w:val="superscript"/>
        </w:rPr>
        <w:footnoteReference w:id="590"/>
      </w:r>
      <w:r w:rsidRPr="00010BA6">
        <w:t xml:space="preserve"> These courts reasoned that blurring and </w:t>
      </w:r>
      <w:proofErr w:type="spellStart"/>
      <w:r w:rsidRPr="00010BA6">
        <w:t>tarnishment</w:t>
      </w:r>
      <w:proofErr w:type="spellEnd"/>
      <w:r w:rsidRPr="00010BA6">
        <w:t xml:space="preserve"> do not encompass all forms of dilution,</w:t>
      </w:r>
      <w:r w:rsidR="00010BA6" w:rsidRPr="00010BA6">
        <w:rPr>
          <w:vertAlign w:val="superscript"/>
        </w:rPr>
        <w:footnoteReference w:id="591"/>
      </w:r>
      <w:r w:rsidRPr="00010BA6">
        <w:t xml:space="preserve"> and that by blocking the trademark owner from using the mark as a domain name, it “lessens the capacity of [the famous mark] to identify and distinguish [its] goods and services by means of the Internet.”</w:t>
      </w:r>
      <w:r w:rsidR="00010BA6" w:rsidRPr="00010BA6">
        <w:rPr>
          <w:vertAlign w:val="superscript"/>
        </w:rPr>
        <w:footnoteReference w:id="592"/>
      </w:r>
      <w:r w:rsidRPr="00010BA6">
        <w:t xml:space="preserve"> Not all courts accepted the “per se” rule</w:t>
      </w:r>
      <w:r w:rsidR="00010BA6" w:rsidRPr="00010BA6">
        <w:t>; s</w:t>
      </w:r>
      <w:r w:rsidRPr="00010BA6">
        <w:t>ome expressly rejected it.</w:t>
      </w:r>
      <w:r w:rsidR="00010BA6" w:rsidRPr="00010BA6">
        <w:rPr>
          <w:vertAlign w:val="superscript"/>
        </w:rPr>
        <w:footnoteReference w:id="593"/>
      </w:r>
      <w:r w:rsidRPr="00010BA6">
        <w:t xml:space="preserve"> Moreover, the TDRA (as well as the 2007 Model Bill) now limits dilution to blurring and </w:t>
      </w:r>
      <w:proofErr w:type="spellStart"/>
      <w:r w:rsidRPr="00010BA6">
        <w:t>tarnishment</w:t>
      </w:r>
      <w:proofErr w:type="spellEnd"/>
      <w:r w:rsidR="00010BA6" w:rsidRPr="00010BA6">
        <w:t>. T</w:t>
      </w:r>
      <w:r w:rsidRPr="00010BA6">
        <w:t>he per se rule does not fit the definitions of either category very well.</w:t>
      </w:r>
      <w:r w:rsidR="00010BA6" w:rsidRPr="00010BA6">
        <w:rPr>
          <w:vertAlign w:val="superscript"/>
        </w:rPr>
        <w:footnoteReference w:id="594"/>
      </w:r>
    </w:p>
    <w:p w14:paraId="690C4E4E" w14:textId="67750001" w:rsidR="00010BA6" w:rsidRPr="00010BA6" w:rsidRDefault="00431229" w:rsidP="00010BA6">
      <w:pPr>
        <w:pStyle w:val="BNormal"/>
      </w:pPr>
      <w:r w:rsidRPr="00010BA6">
        <w:t>However, federal dilution law is limited to “famous” marks and requires that there be a “use in commerce” of the mark</w:t>
      </w:r>
      <w:r w:rsidR="00010BA6" w:rsidRPr="00010BA6">
        <w:t>. T</w:t>
      </w:r>
      <w:r w:rsidRPr="00010BA6">
        <w:t>hese limitations have led to some Internet domain name cases being brought under state dilution laws that do not contain those limitations (largely those patterned after the 1964 Model Bill).</w:t>
      </w:r>
      <w:r w:rsidR="00010BA6" w:rsidRPr="00010BA6">
        <w:rPr>
          <w:vertAlign w:val="superscript"/>
        </w:rPr>
        <w:footnoteReference w:id="595"/>
      </w:r>
      <w:r w:rsidRPr="00010BA6">
        <w:t xml:space="preserve"> In </w:t>
      </w:r>
      <w:r w:rsidR="00010BA6" w:rsidRPr="00010BA6">
        <w:rPr>
          <w:i/>
        </w:rPr>
        <w:t>E</w:t>
      </w:r>
      <w:r w:rsidR="00010BA6" w:rsidRPr="00010BA6">
        <w:t xml:space="preserve">. </w:t>
      </w:r>
      <w:r w:rsidR="00010BA6" w:rsidRPr="00010BA6">
        <w:rPr>
          <w:i/>
        </w:rPr>
        <w:t>&amp; J</w:t>
      </w:r>
      <w:r w:rsidR="00010BA6" w:rsidRPr="00010BA6">
        <w:t xml:space="preserve">. </w:t>
      </w:r>
      <w:r w:rsidR="00010BA6" w:rsidRPr="00010BA6">
        <w:rPr>
          <w:i/>
        </w:rPr>
        <w:t>Gallo Winery v</w:t>
      </w:r>
      <w:r w:rsidR="00010BA6" w:rsidRPr="00010BA6">
        <w:t xml:space="preserve">. </w:t>
      </w:r>
      <w:r w:rsidR="00010BA6" w:rsidRPr="00010BA6">
        <w:rPr>
          <w:i/>
        </w:rPr>
        <w:t>Spider Webs Ltd</w:t>
      </w:r>
      <w:r w:rsidRPr="00010BA6">
        <w:t>.,</w:t>
      </w:r>
      <w:r w:rsidR="00010BA6" w:rsidRPr="00010BA6">
        <w:rPr>
          <w:vertAlign w:val="superscript"/>
        </w:rPr>
        <w:footnoteReference w:id="596"/>
      </w:r>
      <w:r w:rsidRPr="00010BA6">
        <w:t xml:space="preserve"> the defendants created a business whose purpose was to register and sell various domain names.</w:t>
      </w:r>
      <w:r w:rsidR="00010BA6" w:rsidRPr="00010BA6">
        <w:rPr>
          <w:vertAlign w:val="superscript"/>
        </w:rPr>
        <w:footnoteReference w:id="597"/>
      </w:r>
      <w:r w:rsidRPr="00010BA6">
        <w:t xml:space="preserve"> They registered</w:t>
      </w:r>
    </w:p>
    <w:p w14:paraId="5F928CA4" w14:textId="6FC9565B" w:rsidR="00010BA6" w:rsidRPr="00010BA6" w:rsidRDefault="00431229" w:rsidP="00010BA6">
      <w:pPr>
        <w:pStyle w:val="BNormal"/>
      </w:pPr>
      <w:r w:rsidRPr="00010BA6">
        <w:t>ernestandjuliogallo.com, although it was not clear whether this was done in order to sell the name.</w:t>
      </w:r>
      <w:r w:rsidR="00010BA6" w:rsidRPr="00010BA6">
        <w:rPr>
          <w:vertAlign w:val="superscript"/>
        </w:rPr>
        <w:footnoteReference w:id="598"/>
      </w:r>
      <w:r w:rsidRPr="00010BA6">
        <w:t xml:space="preserve"> The domain name was used to post commentary critical of Gallo, corporations, and alcohol consumption in general, especially after Gallo filed suit.</w:t>
      </w:r>
      <w:r w:rsidR="00010BA6" w:rsidRPr="00010BA6">
        <w:rPr>
          <w:vertAlign w:val="superscript"/>
        </w:rPr>
        <w:footnoteReference w:id="599"/>
      </w:r>
      <w:r w:rsidRPr="00010BA6">
        <w:t xml:space="preserve"> The court granted relief under the Texas dilution statute</w:t>
      </w:r>
      <w:r w:rsidR="00010BA6" w:rsidRPr="00010BA6">
        <w:t>. C</w:t>
      </w:r>
      <w:r w:rsidRPr="00010BA6">
        <w:t>iting various FTDA cases that had applied the virtual per se rule,</w:t>
      </w:r>
      <w:r w:rsidR="00010BA6" w:rsidRPr="00010BA6">
        <w:rPr>
          <w:vertAlign w:val="superscript"/>
        </w:rPr>
        <w:footnoteReference w:id="600"/>
      </w:r>
      <w:r w:rsidRPr="00010BA6">
        <w:t xml:space="preserve"> the court also found that the use made of the site tarnished the Gallo mark.</w:t>
      </w:r>
      <w:r w:rsidR="00010BA6" w:rsidRPr="00010BA6">
        <w:rPr>
          <w:vertAlign w:val="superscript"/>
        </w:rPr>
        <w:footnoteReference w:id="601"/>
      </w:r>
      <w:r w:rsidRPr="00010BA6">
        <w:t xml:space="preserve"> Perhaps most significant, the court found that, unlike the FTDA, Texas law at that time did not require a “commercial use” of the mark.</w:t>
      </w:r>
      <w:r w:rsidR="00010BA6" w:rsidRPr="00010BA6">
        <w:rPr>
          <w:vertAlign w:val="superscript"/>
        </w:rPr>
        <w:footnoteReference w:id="602"/>
      </w:r>
    </w:p>
    <w:p w14:paraId="356EFE1F" w14:textId="1A3D5AB2" w:rsidR="00010BA6" w:rsidRPr="00010BA6" w:rsidRDefault="00431229" w:rsidP="00010BA6">
      <w:pPr>
        <w:pStyle w:val="BNormal"/>
      </w:pPr>
      <w:r w:rsidRPr="00010BA6">
        <w:t xml:space="preserve">In </w:t>
      </w:r>
      <w:r w:rsidR="00010BA6" w:rsidRPr="00010BA6">
        <w:rPr>
          <w:i/>
        </w:rPr>
        <w:t>Horseshoe Bay Resort Sales Co</w:t>
      </w:r>
      <w:r w:rsidR="00010BA6" w:rsidRPr="00010BA6">
        <w:t xml:space="preserve">. </w:t>
      </w:r>
      <w:r w:rsidR="00010BA6" w:rsidRPr="00010BA6">
        <w:rPr>
          <w:i/>
        </w:rPr>
        <w:t>v</w:t>
      </w:r>
      <w:r w:rsidR="00010BA6" w:rsidRPr="00010BA6">
        <w:t xml:space="preserve">. </w:t>
      </w:r>
      <w:r w:rsidR="00010BA6" w:rsidRPr="00010BA6">
        <w:rPr>
          <w:i/>
        </w:rPr>
        <w:t>Lake Lyndon B</w:t>
      </w:r>
      <w:r w:rsidR="00010BA6" w:rsidRPr="00010BA6">
        <w:t xml:space="preserve">. </w:t>
      </w:r>
      <w:r w:rsidR="00010BA6" w:rsidRPr="00010BA6">
        <w:rPr>
          <w:i/>
        </w:rPr>
        <w:t>Johnson Improvement Corp</w:t>
      </w:r>
      <w:r w:rsidRPr="00010BA6">
        <w:t>.,</w:t>
      </w:r>
      <w:r w:rsidR="00010BA6" w:rsidRPr="00010BA6">
        <w:rPr>
          <w:vertAlign w:val="superscript"/>
        </w:rPr>
        <w:footnoteReference w:id="603"/>
      </w:r>
      <w:r w:rsidRPr="00010BA6">
        <w:t xml:space="preserve"> the defendant registered the domain name horseshoebay.com for use in marketing its real estate brokerage services</w:t>
      </w:r>
      <w:r w:rsidR="00010BA6" w:rsidRPr="00010BA6">
        <w:t>. “</w:t>
      </w:r>
      <w:r w:rsidRPr="00010BA6">
        <w:t>Horseshoe Bay” was the designation of a real estate development created by the plaintiff (the Lake Lyndon B</w:t>
      </w:r>
      <w:r w:rsidR="00010BA6" w:rsidRPr="00010BA6">
        <w:t>. J</w:t>
      </w:r>
      <w:r w:rsidRPr="00010BA6">
        <w:t>ohnson Improvement Corp.), and the name had previously been used by the plaintiff in its business.</w:t>
      </w:r>
      <w:r w:rsidR="00010BA6" w:rsidRPr="00010BA6">
        <w:rPr>
          <w:vertAlign w:val="superscript"/>
        </w:rPr>
        <w:footnoteReference w:id="604"/>
      </w:r>
      <w:r w:rsidRPr="00010BA6">
        <w:t xml:space="preserve"> The plaintiff sued for trademark infringement and dilution under Texas law.</w:t>
      </w:r>
      <w:r w:rsidR="00010BA6" w:rsidRPr="00010BA6">
        <w:rPr>
          <w:vertAlign w:val="superscript"/>
        </w:rPr>
        <w:footnoteReference w:id="605"/>
      </w:r>
      <w:r w:rsidRPr="00010BA6">
        <w:t xml:space="preserve"> The court found both infringement and dilution.</w:t>
      </w:r>
      <w:r w:rsidR="00010BA6" w:rsidRPr="00010BA6">
        <w:rPr>
          <w:vertAlign w:val="superscript"/>
        </w:rPr>
        <w:footnoteReference w:id="606"/>
      </w:r>
      <w:r w:rsidRPr="00010BA6">
        <w:t xml:space="preserve"> Its dilution analysis echoed the per se rule used in the </w:t>
      </w:r>
      <w:r w:rsidR="00010BA6" w:rsidRPr="00010BA6">
        <w:rPr>
          <w:i/>
        </w:rPr>
        <w:t>Gallo</w:t>
      </w:r>
      <w:r w:rsidRPr="00010BA6">
        <w:t xml:space="preserve"> case and in the FTDA cases.</w:t>
      </w:r>
      <w:r w:rsidR="00010BA6" w:rsidRPr="00010BA6">
        <w:rPr>
          <w:vertAlign w:val="superscript"/>
        </w:rPr>
        <w:footnoteReference w:id="607"/>
      </w:r>
    </w:p>
    <w:p w14:paraId="6FD4B4EB" w14:textId="040D55E4" w:rsidR="00010BA6" w:rsidRPr="00010BA6" w:rsidRDefault="00431229" w:rsidP="00010BA6">
      <w:pPr>
        <w:pStyle w:val="BNormal"/>
      </w:pPr>
      <w:r w:rsidRPr="00010BA6">
        <w:t>It is worth noting that these cases involved claims by owners of coined or otherwise clearly well-known marks</w:t>
      </w:r>
      <w:r w:rsidR="00010BA6" w:rsidRPr="00010BA6">
        <w:t>. W</w:t>
      </w:r>
      <w:r w:rsidRPr="00010BA6">
        <w:t>here a mark consists largely of a common word or words, courts have been less willing to grant protection under dilution laws.</w:t>
      </w:r>
      <w:r w:rsidR="00010BA6" w:rsidRPr="00010BA6">
        <w:rPr>
          <w:vertAlign w:val="superscript"/>
        </w:rPr>
        <w:footnoteReference w:id="608"/>
      </w:r>
      <w:r w:rsidRPr="00010BA6">
        <w:t xml:space="preserve"> Moreover, it also was held that the original Texas dilution law did not apply to the action of a domain name registrar</w:t>
      </w:r>
      <w:r w:rsidR="00010BA6" w:rsidRPr="00010BA6">
        <w:rPr>
          <w:vertAlign w:val="superscript"/>
        </w:rPr>
        <w:footnoteReference w:id="609"/>
      </w:r>
      <w:r w:rsidRPr="00010BA6">
        <w:t xml:space="preserve"> in accepting the registration of an offending domain name.</w:t>
      </w:r>
      <w:r w:rsidR="00010BA6" w:rsidRPr="00010BA6">
        <w:rPr>
          <w:vertAlign w:val="superscript"/>
        </w:rPr>
        <w:footnoteReference w:id="610"/>
      </w:r>
      <w:r w:rsidRPr="00010BA6">
        <w:t xml:space="preserve"> The court found that Texas law required a trademark use “or any use of or attempt to benefit from the mark,”</w:t>
      </w:r>
      <w:r w:rsidR="00010BA6" w:rsidRPr="00010BA6">
        <w:rPr>
          <w:vertAlign w:val="superscript"/>
        </w:rPr>
        <w:footnoteReference w:id="611"/>
      </w:r>
      <w:r w:rsidRPr="00010BA6">
        <w:t xml:space="preserve"> which did not include the mere acceptance of a registration by the domain name registrar</w:t>
      </w:r>
      <w:r w:rsidR="00010BA6" w:rsidRPr="00010BA6">
        <w:t>. C</w:t>
      </w:r>
      <w:r w:rsidRPr="00010BA6">
        <w:t>ases applying the FTDA and TDRA have come to similar conclusions.</w:t>
      </w:r>
      <w:r w:rsidR="00010BA6" w:rsidRPr="00010BA6">
        <w:rPr>
          <w:vertAlign w:val="superscript"/>
        </w:rPr>
        <w:footnoteReference w:id="612"/>
      </w:r>
    </w:p>
    <w:p w14:paraId="448E40FB" w14:textId="77C7E2ED" w:rsidR="00010BA6" w:rsidRPr="00010BA6" w:rsidRDefault="00431229" w:rsidP="00010BA6">
      <w:pPr>
        <w:pStyle w:val="BNormal"/>
      </w:pPr>
      <w:r w:rsidRPr="00010BA6">
        <w:t>In 2000, California added a statute designed to protect celebrities against registrations of their names as domain names.</w:t>
      </w:r>
      <w:r w:rsidR="00010BA6" w:rsidRPr="00010BA6">
        <w:rPr>
          <w:vertAlign w:val="superscript"/>
        </w:rPr>
        <w:footnoteReference w:id="613"/>
      </w:r>
      <w:r w:rsidRPr="00010BA6">
        <w:t xml:space="preserve"> The statute prohibits the registration, trafficking, or use of a domain name “that is identical or confusingly similar to the personal name of another living person or deceased personality</w:t>
      </w:r>
      <w:r w:rsidR="00010BA6" w:rsidRPr="00010BA6">
        <w:t>. …</w:t>
      </w:r>
      <w:r w:rsidRPr="00010BA6">
        <w:t>”</w:t>
      </w:r>
      <w:r w:rsidR="00010BA6" w:rsidRPr="00010BA6">
        <w:rPr>
          <w:vertAlign w:val="superscript"/>
        </w:rPr>
        <w:footnoteReference w:id="614"/>
      </w:r>
      <w:r w:rsidRPr="00010BA6">
        <w:t xml:space="preserve"> It does not apply “if the name registered as a domain name is connected to a work of authorship.”</w:t>
      </w:r>
      <w:r w:rsidR="00010BA6" w:rsidRPr="00010BA6">
        <w:rPr>
          <w:vertAlign w:val="superscript"/>
        </w:rPr>
        <w:footnoteReference w:id="615"/>
      </w:r>
      <w:r w:rsidRPr="00010BA6">
        <w:t xml:space="preserve"> The California statute also absolves domain name registrars from liability for dilution or infringement in connection with the registration of such personal names as domain names.</w:t>
      </w:r>
      <w:r w:rsidR="00010BA6" w:rsidRPr="00010BA6">
        <w:rPr>
          <w:vertAlign w:val="superscript"/>
        </w:rPr>
        <w:footnoteReference w:id="616"/>
      </w:r>
      <w:r w:rsidRPr="00010BA6">
        <w:t xml:space="preserve"> Although this statute shares some features of the federal ACPA, it is narrower in scope</w:t>
      </w:r>
      <w:r w:rsidR="00010BA6" w:rsidRPr="00010BA6">
        <w:t>. I</w:t>
      </w:r>
      <w:r w:rsidRPr="00010BA6">
        <w:t>t only applies to the registration of a person’s name as a domain name</w:t>
      </w:r>
      <w:r w:rsidR="00010BA6" w:rsidRPr="00010BA6">
        <w:t>. A</w:t>
      </w:r>
      <w:r w:rsidRPr="00010BA6">
        <w:t>nd it only applies where the domain name is “identical or confusingly similar to” the person’s name</w:t>
      </w:r>
      <w:r w:rsidR="00010BA6" w:rsidRPr="00010BA6">
        <w:t>; i</w:t>
      </w:r>
      <w:r w:rsidRPr="00010BA6">
        <w:t>t does not apply to domain names that are merely dilutive of the person’s name</w:t>
      </w:r>
      <w:r w:rsidR="00010BA6" w:rsidRPr="00010BA6">
        <w:t>. P</w:t>
      </w:r>
      <w:r w:rsidRPr="00010BA6">
        <w:t>erhaps most critically, it has been held that this statute can be enforced only by the state attorney general or other state officials and not by a private cause of action.</w:t>
      </w:r>
      <w:r w:rsidR="00010BA6" w:rsidRPr="00010BA6">
        <w:rPr>
          <w:vertAlign w:val="superscript"/>
        </w:rPr>
        <w:footnoteReference w:id="617"/>
      </w:r>
      <w:r w:rsidRPr="00010BA6">
        <w:t xml:space="preserve"> The ACPA also includes a separate provision, similar to the California statute, to protect people against unauthorized registration of their names as domain names.</w:t>
      </w:r>
      <w:r w:rsidR="00010BA6" w:rsidRPr="00010BA6">
        <w:rPr>
          <w:vertAlign w:val="superscript"/>
        </w:rPr>
        <w:footnoteReference w:id="618"/>
      </w:r>
    </w:p>
    <w:p w14:paraId="11CF606F" w14:textId="3D597BB4" w:rsidR="00010BA6" w:rsidRPr="00010BA6" w:rsidRDefault="00431229" w:rsidP="00010BA6">
      <w:pPr>
        <w:pStyle w:val="BNormal"/>
      </w:pPr>
      <w:r w:rsidRPr="00010BA6">
        <w:t>There is another way that a trademark can be used on the Internet that has attracted some judicial attention</w:t>
      </w:r>
      <w:r w:rsidR="00010BA6" w:rsidRPr="00010BA6">
        <w:t>: m</w:t>
      </w:r>
      <w:r w:rsidRPr="00010BA6">
        <w:t>etatags</w:t>
      </w:r>
      <w:r w:rsidR="00010BA6" w:rsidRPr="00010BA6">
        <w:t>. M</w:t>
      </w:r>
      <w:r w:rsidRPr="00010BA6">
        <w:t>etatags are pieces of code in a Web page that are invisible to a user but can be seen by Internet search programs to find relevant Web pages</w:t>
      </w:r>
      <w:r w:rsidR="00010BA6" w:rsidRPr="00010BA6">
        <w:t>. U</w:t>
      </w:r>
      <w:r w:rsidRPr="00010BA6">
        <w:t>sually, metatags contain information relevant to the content of the Web page</w:t>
      </w:r>
      <w:r w:rsidR="00010BA6" w:rsidRPr="00010BA6">
        <w:t>; i</w:t>
      </w:r>
      <w:r w:rsidRPr="00010BA6">
        <w:t>n some cases, Web page designers have inserted trademarks of other companies.</w:t>
      </w:r>
      <w:r w:rsidR="00010BA6" w:rsidRPr="00010BA6">
        <w:rPr>
          <w:vertAlign w:val="superscript"/>
        </w:rPr>
        <w:footnoteReference w:id="619"/>
      </w:r>
      <w:r w:rsidRPr="00010BA6">
        <w:t xml:space="preserve"> Whether such a use is deemed improper depends on whether the court deems the defendant to have a legitimate use for the metatag.</w:t>
      </w:r>
      <w:r w:rsidR="00010BA6" w:rsidRPr="00010BA6">
        <w:rPr>
          <w:vertAlign w:val="superscript"/>
        </w:rPr>
        <w:footnoteReference w:id="620"/>
      </w:r>
      <w:r w:rsidRPr="00010BA6">
        <w:t xml:space="preserve"> Conceivably, it could be tarnishing if the metatag led the user to an unsavory Web site.</w:t>
      </w:r>
      <w:r w:rsidR="00010BA6" w:rsidRPr="00010BA6">
        <w:rPr>
          <w:vertAlign w:val="superscript"/>
        </w:rPr>
        <w:footnoteReference w:id="621"/>
      </w:r>
      <w:r w:rsidRPr="00010BA6">
        <w:t xml:space="preserve"> Blurring is more dubious, since a user led to a Web site that has no obvious connection to a well-known trademark (either from the domain name or any marks used on the Web site itself) would not make a mental connection between the errant site and the distinctive trademark.</w:t>
      </w:r>
      <w:r w:rsidR="00010BA6" w:rsidRPr="00010BA6">
        <w:rPr>
          <w:vertAlign w:val="superscript"/>
        </w:rPr>
        <w:footnoteReference w:id="622"/>
      </w:r>
      <w:r w:rsidRPr="00010BA6">
        <w:t xml:space="preserve"> Furthermore, if a trademark use were needed, then metatags would not satisfy the requirement.</w:t>
      </w:r>
    </w:p>
    <w:p w14:paraId="13B39A19" w14:textId="498B97E4" w:rsidR="00010BA6" w:rsidRPr="00010BA6" w:rsidRDefault="00736985" w:rsidP="00010BA6">
      <w:pPr>
        <w:pStyle w:val="BHead2"/>
      </w:pPr>
      <w:r>
        <w:t>3.IV.</w:t>
      </w:r>
      <w:r w:rsidR="00010BA6" w:rsidRPr="00736985">
        <w:rPr>
          <w:rStyle w:val="BBNAidChar"/>
          <w:rFonts w:eastAsiaTheme="majorEastAsia"/>
        </w:rPr>
        <w:t>F</w:t>
      </w:r>
      <w:r w:rsidR="00010BA6" w:rsidRPr="00010BA6">
        <w:t>.</w:t>
      </w:r>
      <w:r>
        <w:t> </w:t>
      </w:r>
      <w:r w:rsidR="00010BA6" w:rsidRPr="00010BA6">
        <w:tab/>
        <w:t>Contributory Liability for Dilution</w:t>
      </w:r>
      <w:r w:rsidR="00010BA6" w:rsidRPr="00010BA6">
        <w:rPr>
          <w:vertAlign w:val="superscript"/>
        </w:rPr>
        <w:footnoteReference w:id="623"/>
      </w:r>
    </w:p>
    <w:p w14:paraId="5A835C62" w14:textId="424D468B" w:rsidR="00010BA6" w:rsidRPr="00010BA6" w:rsidRDefault="00431229" w:rsidP="00010BA6">
      <w:pPr>
        <w:pStyle w:val="BNormal"/>
      </w:pPr>
      <w:r w:rsidRPr="00010BA6">
        <w:t xml:space="preserve">It is well established that liability for trademark </w:t>
      </w:r>
      <w:proofErr w:type="gramStart"/>
      <w:r w:rsidRPr="00010BA6">
        <w:t>infringement—that</w:t>
      </w:r>
      <w:proofErr w:type="gramEnd"/>
      <w:r w:rsidRPr="00010BA6">
        <w:t xml:space="preserve"> is, infringement by confusion—is not limited to the person directly responsible for the violation, such as the seller of an infringing product</w:t>
      </w:r>
      <w:r w:rsidR="00010BA6" w:rsidRPr="00010BA6">
        <w:t>. R</w:t>
      </w:r>
      <w:r w:rsidRPr="00010BA6">
        <w:t>ather, trademark law also imposes liability on those who assist others to commit acts of infringement.</w:t>
      </w:r>
      <w:r w:rsidR="00010BA6" w:rsidRPr="00010BA6">
        <w:rPr>
          <w:vertAlign w:val="superscript"/>
        </w:rPr>
        <w:footnoteReference w:id="624"/>
      </w:r>
      <w:r w:rsidRPr="00010BA6">
        <w:t xml:space="preserve"> But the contributory infringer must know or have good reason to know that the direct infringer will commit an act of infringement.</w:t>
      </w:r>
      <w:r w:rsidR="00010BA6" w:rsidRPr="00010BA6">
        <w:rPr>
          <w:vertAlign w:val="superscript"/>
        </w:rPr>
        <w:footnoteReference w:id="625"/>
      </w:r>
      <w:r w:rsidRPr="00010BA6">
        <w:t xml:space="preserve"> This is a “narrow standard” of liability, not to be construed liberally.</w:t>
      </w:r>
      <w:r w:rsidR="00010BA6" w:rsidRPr="00010BA6">
        <w:rPr>
          <w:vertAlign w:val="superscript"/>
        </w:rPr>
        <w:footnoteReference w:id="626"/>
      </w:r>
    </w:p>
    <w:p w14:paraId="3AD71DF9" w14:textId="4576CC6F" w:rsidR="00010BA6" w:rsidRPr="00010BA6" w:rsidRDefault="00431229" w:rsidP="00010BA6">
      <w:pPr>
        <w:pStyle w:val="BNormal"/>
      </w:pPr>
      <w:r w:rsidRPr="00010BA6">
        <w:t>Few courts have even mentioned the possibility of contributory liability for dilution</w:t>
      </w:r>
      <w:r w:rsidR="00010BA6" w:rsidRPr="00010BA6">
        <w:t>. P</w:t>
      </w:r>
      <w:r w:rsidRPr="00010BA6">
        <w:t>erhaps this is because acts constituting dilution are so much more difficult to define that it would be difficult to demonstrate that the contributory party was truly at fault for the direct acts causing dilution</w:t>
      </w:r>
      <w:r w:rsidR="00010BA6" w:rsidRPr="00010BA6">
        <w:t>. I</w:t>
      </w:r>
      <w:r w:rsidRPr="00010BA6">
        <w:t>f there is a contributory dilution action, it must be construed narrowly</w:t>
      </w:r>
      <w:r w:rsidR="00010BA6" w:rsidRPr="00010BA6">
        <w:t>. A</w:t>
      </w:r>
      <w:r w:rsidRPr="00010BA6">
        <w:t xml:space="preserve"> strict requirement of knowledge both that the direct diluter’s mark is famous and of likely </w:t>
      </w:r>
      <w:r w:rsidR="00010BA6" w:rsidRPr="00010BA6">
        <w:rPr>
          <w:i/>
        </w:rPr>
        <w:t>dilution</w:t>
      </w:r>
      <w:r w:rsidRPr="00010BA6">
        <w:t xml:space="preserve"> by the </w:t>
      </w:r>
      <w:r w:rsidR="00010BA6" w:rsidRPr="00010BA6">
        <w:rPr>
          <w:i/>
        </w:rPr>
        <w:t>known</w:t>
      </w:r>
      <w:r w:rsidRPr="00010BA6">
        <w:t xml:space="preserve"> use of the mark by a </w:t>
      </w:r>
      <w:r w:rsidR="00010BA6" w:rsidRPr="00010BA6">
        <w:rPr>
          <w:i/>
        </w:rPr>
        <w:t>particular</w:t>
      </w:r>
      <w:r w:rsidRPr="00010BA6">
        <w:t xml:space="preserve"> person should be imposed</w:t>
      </w:r>
      <w:r w:rsidR="00010BA6" w:rsidRPr="00010BA6">
        <w:t>. T</w:t>
      </w:r>
      <w:r w:rsidRPr="00010BA6">
        <w:t>his is necessary to prevent a contributory dilution claim from being overly protective.</w:t>
      </w:r>
    </w:p>
    <w:p w14:paraId="14244490" w14:textId="1D9F82A7" w:rsidR="00010BA6" w:rsidRPr="00010BA6" w:rsidRDefault="00431229" w:rsidP="00010BA6">
      <w:pPr>
        <w:pStyle w:val="BNormal"/>
      </w:pPr>
      <w:r w:rsidRPr="00010BA6">
        <w:t>There is some judicial skepticism about the existence of a contributory dilution claim.</w:t>
      </w:r>
      <w:r w:rsidR="00010BA6" w:rsidRPr="00010BA6">
        <w:rPr>
          <w:vertAlign w:val="superscript"/>
        </w:rPr>
        <w:footnoteReference w:id="627"/>
      </w:r>
      <w:r w:rsidRPr="00010BA6">
        <w:t xml:space="preserve"> The Ninth Circuit has endorsed the idea that a contributory dilution claim should be limited, though without actually endorsing the existence of such a claim.</w:t>
      </w:r>
      <w:r w:rsidR="00010BA6" w:rsidRPr="00010BA6">
        <w:rPr>
          <w:vertAlign w:val="superscript"/>
        </w:rPr>
        <w:footnoteReference w:id="628"/>
      </w:r>
      <w:r w:rsidRPr="00010BA6">
        <w:t xml:space="preserve"> Prior to the Ninth Circuit case, a federal district court refused to recognize such a claim at all, either under the FTDA or state law.</w:t>
      </w:r>
      <w:r w:rsidR="00010BA6" w:rsidRPr="00010BA6">
        <w:rPr>
          <w:vertAlign w:val="superscript"/>
        </w:rPr>
        <w:footnoteReference w:id="629"/>
      </w:r>
      <w:r w:rsidRPr="00010BA6">
        <w:t xml:space="preserve"> One district court permitted a claim for contributory dilution to satisfy a motion to dismiss the complaint, calling it “entirely plausible.”</w:t>
      </w:r>
      <w:r w:rsidR="00010BA6" w:rsidRPr="00010BA6">
        <w:rPr>
          <w:vertAlign w:val="superscript"/>
        </w:rPr>
        <w:footnoteReference w:id="630"/>
      </w:r>
      <w:r w:rsidRPr="00010BA6">
        <w:t xml:space="preserve"> The court did not engage in a serious discussion of the claim, which it also called “novel.”</w:t>
      </w:r>
      <w:r w:rsidR="00010BA6" w:rsidRPr="00010BA6">
        <w:rPr>
          <w:vertAlign w:val="superscript"/>
        </w:rPr>
        <w:footnoteReference w:id="631"/>
      </w:r>
      <w:r w:rsidRPr="00010BA6">
        <w:t xml:space="preserve"> One other court permitted a claim for contributory dilution under Illinois law to withstand a motion to dismiss, but without any discussion of the issue at all.</w:t>
      </w:r>
      <w:r w:rsidR="00010BA6" w:rsidRPr="00010BA6">
        <w:rPr>
          <w:vertAlign w:val="superscript"/>
        </w:rPr>
        <w:footnoteReference w:id="632"/>
      </w:r>
      <w:r w:rsidRPr="00010BA6">
        <w:t xml:space="preserve"> In another case, a federal district court granted summary judgment for a defendant on claims of contributory infringement and dilution, but without discussing whether a contributory dilution claim was theoretically viable.</w:t>
      </w:r>
      <w:r w:rsidR="00010BA6" w:rsidRPr="00010BA6">
        <w:rPr>
          <w:vertAlign w:val="superscript"/>
        </w:rPr>
        <w:footnoteReference w:id="633"/>
      </w:r>
    </w:p>
    <w:p w14:paraId="45FB3532" w14:textId="0B4EE7C3" w:rsidR="00010BA6" w:rsidRPr="00010BA6" w:rsidRDefault="00736985" w:rsidP="00010BA6">
      <w:pPr>
        <w:pStyle w:val="BHead2"/>
      </w:pPr>
      <w:r>
        <w:t>3.IV.</w:t>
      </w:r>
      <w:r w:rsidR="00010BA6" w:rsidRPr="00736985">
        <w:rPr>
          <w:rStyle w:val="BBNAidChar"/>
          <w:rFonts w:eastAsiaTheme="majorEastAsia"/>
        </w:rPr>
        <w:t>G</w:t>
      </w:r>
      <w:r w:rsidR="00010BA6" w:rsidRPr="00010BA6">
        <w:t>.</w:t>
      </w:r>
      <w:r>
        <w:t> </w:t>
      </w:r>
      <w:r w:rsidR="00010BA6" w:rsidRPr="00010BA6">
        <w:tab/>
        <w:t>Merchandising of Trademarks and Dilution</w:t>
      </w:r>
    </w:p>
    <w:p w14:paraId="6B860859" w14:textId="3BFFA44F" w:rsidR="00010BA6" w:rsidRPr="00010BA6" w:rsidRDefault="00431229" w:rsidP="00010BA6">
      <w:pPr>
        <w:pStyle w:val="BNormal"/>
      </w:pPr>
      <w:r w:rsidRPr="00010BA6">
        <w:t>One use of trademarks that has become prevalent in the last 20 years or so is the use of trademarks as products</w:t>
      </w:r>
      <w:r w:rsidR="00010BA6" w:rsidRPr="00010BA6">
        <w:t>. I</w:t>
      </w:r>
      <w:r w:rsidRPr="00010BA6">
        <w:t xml:space="preserve">nstead of the trademark being used to denote the source of a product, the trademark </w:t>
      </w:r>
      <w:r w:rsidR="00010BA6" w:rsidRPr="00010BA6">
        <w:rPr>
          <w:i/>
        </w:rPr>
        <w:t>is</w:t>
      </w:r>
      <w:r w:rsidRPr="00010BA6">
        <w:t xml:space="preserve"> the product.</w:t>
      </w:r>
      <w:r w:rsidR="00010BA6" w:rsidRPr="00010BA6">
        <w:rPr>
          <w:vertAlign w:val="superscript"/>
        </w:rPr>
        <w:footnoteReference w:id="634"/>
      </w:r>
      <w:r w:rsidRPr="00010BA6">
        <w:t xml:space="preserve"> One might argue that the unauthorized sale of the marks themselves constitutes a form of dilution because it divests the mark owner of control over the use of the mark</w:t>
      </w:r>
      <w:r w:rsidR="00010BA6" w:rsidRPr="00010BA6">
        <w:t>. H</w:t>
      </w:r>
      <w:r w:rsidRPr="00010BA6">
        <w:t>owever, at least two courts have considered, and rejected, such dilution claims</w:t>
      </w:r>
      <w:r w:rsidR="00010BA6" w:rsidRPr="00010BA6">
        <w:t>. I</w:t>
      </w:r>
      <w:r w:rsidRPr="00010BA6">
        <w:t xml:space="preserve">n </w:t>
      </w:r>
      <w:proofErr w:type="spellStart"/>
      <w:r w:rsidR="00010BA6" w:rsidRPr="00010BA6">
        <w:rPr>
          <w:i/>
        </w:rPr>
        <w:t>Plasticolor</w:t>
      </w:r>
      <w:proofErr w:type="spellEnd"/>
      <w:r w:rsidR="00010BA6" w:rsidRPr="00010BA6">
        <w:rPr>
          <w:i/>
        </w:rPr>
        <w:t xml:space="preserve"> Molded Products v</w:t>
      </w:r>
      <w:r w:rsidR="00010BA6" w:rsidRPr="00010BA6">
        <w:t xml:space="preserve">. </w:t>
      </w:r>
      <w:r w:rsidR="00010BA6" w:rsidRPr="00010BA6">
        <w:rPr>
          <w:i/>
        </w:rPr>
        <w:t>Ford Motor Co</w:t>
      </w:r>
      <w:r w:rsidRPr="00010BA6">
        <w:t>.,</w:t>
      </w:r>
      <w:r w:rsidR="00010BA6" w:rsidRPr="00010BA6">
        <w:rPr>
          <w:vertAlign w:val="superscript"/>
        </w:rPr>
        <w:footnoteReference w:id="635"/>
      </w:r>
      <w:r w:rsidRPr="00010BA6">
        <w:t xml:space="preserve"> the plaintiff requested a declaratory judgment permitting it to use the Ford mark on floor mats and other accessories</w:t>
      </w:r>
      <w:r w:rsidR="00010BA6" w:rsidRPr="00010BA6">
        <w:t>. F</w:t>
      </w:r>
      <w:r w:rsidRPr="00010BA6">
        <w:t>ord then counterclaimed for both infringement and dilution.</w:t>
      </w:r>
      <w:r w:rsidR="00010BA6" w:rsidRPr="00010BA6">
        <w:rPr>
          <w:vertAlign w:val="superscript"/>
        </w:rPr>
        <w:footnoteReference w:id="636"/>
      </w:r>
      <w:r w:rsidRPr="00010BA6">
        <w:t xml:space="preserve"> The court found neither confusion nor dilution.</w:t>
      </w:r>
      <w:r w:rsidR="00010BA6" w:rsidRPr="00010BA6">
        <w:rPr>
          <w:vertAlign w:val="superscript"/>
        </w:rPr>
        <w:footnoteReference w:id="637"/>
      </w:r>
      <w:r w:rsidRPr="00010BA6">
        <w:t xml:space="preserve"> With respect to the dilution claim, the court found that Ford produced no evidence of any lessening of the source-identifying value of its marks.</w:t>
      </w:r>
      <w:r w:rsidR="00010BA6" w:rsidRPr="00010BA6">
        <w:rPr>
          <w:vertAlign w:val="superscript"/>
        </w:rPr>
        <w:footnoteReference w:id="638"/>
      </w:r>
      <w:r w:rsidRPr="00010BA6">
        <w:t xml:space="preserve"> Indeed, the court thought that the defendant’s use might be “likely to </w:t>
      </w:r>
      <w:r w:rsidR="00010BA6" w:rsidRPr="00010BA6">
        <w:rPr>
          <w:i/>
        </w:rPr>
        <w:t>increase</w:t>
      </w:r>
      <w:r w:rsidRPr="00010BA6">
        <w:t xml:space="preserve"> the distinctiveness of Ford’s marks.”</w:t>
      </w:r>
      <w:r w:rsidR="00010BA6" w:rsidRPr="00010BA6">
        <w:rPr>
          <w:vertAlign w:val="superscript"/>
        </w:rPr>
        <w:footnoteReference w:id="639"/>
      </w:r>
    </w:p>
    <w:p w14:paraId="34F11BA3" w14:textId="54D49105" w:rsidR="00010BA6" w:rsidRPr="00010BA6" w:rsidRDefault="00431229" w:rsidP="00010BA6">
      <w:pPr>
        <w:pStyle w:val="BNormal"/>
      </w:pPr>
      <w:r w:rsidRPr="00010BA6">
        <w:t xml:space="preserve">The court in </w:t>
      </w:r>
      <w:r w:rsidR="00010BA6" w:rsidRPr="00010BA6">
        <w:rPr>
          <w:i/>
        </w:rPr>
        <w:t>Bi-Rite Enterprises, Inc</w:t>
      </w:r>
      <w:r w:rsidR="00010BA6" w:rsidRPr="00010BA6">
        <w:t xml:space="preserve">. </w:t>
      </w:r>
      <w:r w:rsidR="00010BA6" w:rsidRPr="00010BA6">
        <w:rPr>
          <w:i/>
        </w:rPr>
        <w:t>v</w:t>
      </w:r>
      <w:r w:rsidR="00010BA6" w:rsidRPr="00010BA6">
        <w:t xml:space="preserve">. </w:t>
      </w:r>
      <w:r w:rsidR="00010BA6" w:rsidRPr="00010BA6">
        <w:rPr>
          <w:i/>
        </w:rPr>
        <w:t xml:space="preserve">Button Master </w:t>
      </w:r>
      <w:r w:rsidR="00010BA6" w:rsidRPr="00010BA6">
        <w:rPr>
          <w:vertAlign w:val="superscript"/>
        </w:rPr>
        <w:footnoteReference w:id="640"/>
      </w:r>
      <w:r w:rsidRPr="00010BA6">
        <w:t xml:space="preserve"> was equally emphatic in its rejection of the dilution claim</w:t>
      </w:r>
      <w:r w:rsidR="00010BA6" w:rsidRPr="00010BA6">
        <w:t>. T</w:t>
      </w:r>
      <w:r w:rsidRPr="00010BA6">
        <w:t>his case involved the sale of various unlicensed novelty items with the names and marks of recording artists.</w:t>
      </w:r>
      <w:r w:rsidR="00010BA6" w:rsidRPr="00010BA6">
        <w:rPr>
          <w:vertAlign w:val="superscript"/>
        </w:rPr>
        <w:footnoteReference w:id="641"/>
      </w:r>
      <w:r w:rsidRPr="00010BA6">
        <w:t xml:space="preserve"> As in </w:t>
      </w:r>
      <w:proofErr w:type="spellStart"/>
      <w:r w:rsidR="00010BA6" w:rsidRPr="00010BA6">
        <w:rPr>
          <w:i/>
        </w:rPr>
        <w:t>Plasticolor</w:t>
      </w:r>
      <w:proofErr w:type="spellEnd"/>
      <w:r w:rsidRPr="00010BA6">
        <w:t xml:space="preserve">, rather than diluting the marks, the court viewed the unauthorized uses as </w:t>
      </w:r>
      <w:r w:rsidR="00010BA6" w:rsidRPr="00010BA6">
        <w:rPr>
          <w:i/>
        </w:rPr>
        <w:t>strengthening</w:t>
      </w:r>
      <w:r w:rsidRPr="00010BA6">
        <w:t xml:space="preserve"> the value of the plaintiff’s marks.</w:t>
      </w:r>
      <w:r w:rsidR="00010BA6" w:rsidRPr="00010BA6">
        <w:rPr>
          <w:vertAlign w:val="superscript"/>
        </w:rPr>
        <w:footnoteReference w:id="642"/>
      </w:r>
    </w:p>
    <w:p w14:paraId="37134C40" w14:textId="72796D08" w:rsidR="00010BA6" w:rsidRPr="00010BA6" w:rsidRDefault="00431229" w:rsidP="00010BA6">
      <w:pPr>
        <w:pStyle w:val="BNormal"/>
      </w:pPr>
      <w:r w:rsidRPr="00010BA6">
        <w:t>A leading commentary on the subject also found dilution to be of limited value to the merchandising problem.</w:t>
      </w:r>
      <w:r w:rsidR="00010BA6" w:rsidRPr="00010BA6">
        <w:rPr>
          <w:vertAlign w:val="superscript"/>
        </w:rPr>
        <w:footnoteReference w:id="643"/>
      </w:r>
    </w:p>
    <w:p w14:paraId="779C2465" w14:textId="74D22960" w:rsidR="00010BA6" w:rsidRPr="00010BA6" w:rsidRDefault="00431229" w:rsidP="00010BA6">
      <w:pPr>
        <w:pStyle w:val="BNormal"/>
      </w:pPr>
      <w:r w:rsidRPr="00010BA6">
        <w:t>However, other courts have found dilution liability</w:t>
      </w:r>
      <w:r w:rsidR="00010BA6" w:rsidRPr="00010BA6">
        <w:t>. I</w:t>
      </w:r>
      <w:r w:rsidRPr="00010BA6">
        <w:t xml:space="preserve">n </w:t>
      </w:r>
      <w:r w:rsidR="00010BA6" w:rsidRPr="00010BA6">
        <w:rPr>
          <w:i/>
        </w:rPr>
        <w:t>Ford Motor Co</w:t>
      </w:r>
      <w:r w:rsidR="00010BA6" w:rsidRPr="00010BA6">
        <w:t xml:space="preserve">. </w:t>
      </w:r>
      <w:r w:rsidR="00010BA6" w:rsidRPr="00010BA6">
        <w:rPr>
          <w:i/>
        </w:rPr>
        <w:t>v</w:t>
      </w:r>
      <w:r w:rsidR="00010BA6" w:rsidRPr="00010BA6">
        <w:t xml:space="preserve">. </w:t>
      </w:r>
      <w:r w:rsidR="00010BA6" w:rsidRPr="00010BA6">
        <w:rPr>
          <w:i/>
        </w:rPr>
        <w:t>Lloyd Design Corp</w:t>
      </w:r>
      <w:r w:rsidRPr="00010BA6">
        <w:t>.,</w:t>
      </w:r>
      <w:r w:rsidR="00010BA6" w:rsidRPr="00010BA6">
        <w:rPr>
          <w:vertAlign w:val="superscript"/>
        </w:rPr>
        <w:footnoteReference w:id="644"/>
      </w:r>
      <w:r w:rsidRPr="00010BA6">
        <w:t xml:space="preserve"> a case virtually identical to </w:t>
      </w:r>
      <w:proofErr w:type="spellStart"/>
      <w:r w:rsidR="00010BA6" w:rsidRPr="00010BA6">
        <w:rPr>
          <w:i/>
        </w:rPr>
        <w:t>Plasticolor</w:t>
      </w:r>
      <w:proofErr w:type="spellEnd"/>
      <w:r w:rsidRPr="00010BA6">
        <w:t xml:space="preserve">, the court found that the defendant’s use of </w:t>
      </w:r>
      <w:proofErr w:type="gramStart"/>
      <w:r w:rsidRPr="00010BA6">
        <w:t>plaintiff’s</w:t>
      </w:r>
      <w:proofErr w:type="gramEnd"/>
      <w:r w:rsidRPr="00010BA6">
        <w:t xml:space="preserve"> trademarks on floor mats violated the FTDA.</w:t>
      </w:r>
      <w:r w:rsidR="00010BA6" w:rsidRPr="00010BA6">
        <w:rPr>
          <w:vertAlign w:val="superscript"/>
        </w:rPr>
        <w:footnoteReference w:id="645"/>
      </w:r>
      <w:r w:rsidRPr="00010BA6">
        <w:t xml:space="preserve"> The same result was reached in </w:t>
      </w:r>
      <w:r w:rsidR="00010BA6" w:rsidRPr="00010BA6">
        <w:rPr>
          <w:i/>
        </w:rPr>
        <w:t>Texas Tech University v</w:t>
      </w:r>
      <w:r w:rsidR="00010BA6" w:rsidRPr="00010BA6">
        <w:t xml:space="preserve">. </w:t>
      </w:r>
      <w:r w:rsidR="00010BA6" w:rsidRPr="00010BA6">
        <w:rPr>
          <w:i/>
        </w:rPr>
        <w:t>Spiegelberg</w:t>
      </w:r>
      <w:r w:rsidRPr="00010BA6">
        <w:t>,</w:t>
      </w:r>
      <w:r w:rsidR="00010BA6" w:rsidRPr="00010BA6">
        <w:rPr>
          <w:vertAlign w:val="superscript"/>
        </w:rPr>
        <w:footnoteReference w:id="646"/>
      </w:r>
      <w:r w:rsidRPr="00010BA6">
        <w:t xml:space="preserve"> a suit against a maker of unlicensed Texas Tech merchandise</w:t>
      </w:r>
      <w:r w:rsidR="00010BA6" w:rsidRPr="00010BA6">
        <w:t>. I</w:t>
      </w:r>
      <w:r w:rsidRPr="00010BA6">
        <w:t xml:space="preserve">n addition to the federal dilution claim (which the court upheld even after the Supreme Court’s decision in </w:t>
      </w:r>
      <w:r w:rsidR="00010BA6" w:rsidRPr="00010BA6">
        <w:rPr>
          <w:i/>
        </w:rPr>
        <w:t>Moseley v</w:t>
      </w:r>
      <w:r w:rsidR="00010BA6" w:rsidRPr="00010BA6">
        <w:t xml:space="preserve">. </w:t>
      </w:r>
      <w:r w:rsidR="00010BA6" w:rsidRPr="00010BA6">
        <w:rPr>
          <w:i/>
        </w:rPr>
        <w:t>V Secret Catalogue, Inc</w:t>
      </w:r>
      <w:r w:rsidRPr="00010BA6">
        <w:t>.</w:t>
      </w:r>
      <w:r w:rsidR="00010BA6" w:rsidRPr="00010BA6">
        <w:rPr>
          <w:vertAlign w:val="superscript"/>
        </w:rPr>
        <w:footnoteReference w:id="647"/>
      </w:r>
      <w:r w:rsidRPr="00010BA6">
        <w:t xml:space="preserve"> because the marks were “identical”), the court granted relief under Texas law, stating</w:t>
      </w:r>
      <w:r w:rsidR="00010BA6" w:rsidRPr="00010BA6">
        <w:t>: “</w:t>
      </w:r>
      <w:r w:rsidRPr="00010BA6">
        <w:t>The circulation of unlicensed products bearing Texas Tech’s marks will likely blur the uniqueness of officially licensed products</w:t>
      </w:r>
      <w:r w:rsidR="00010BA6" w:rsidRPr="00010BA6">
        <w:t>. U</w:t>
      </w:r>
      <w:r w:rsidRPr="00010BA6">
        <w:t>ndoubtedly, the sale of unlicensed products will result in diminished individuality of the officially licensed products.”</w:t>
      </w:r>
      <w:r w:rsidR="00010BA6" w:rsidRPr="00010BA6">
        <w:rPr>
          <w:vertAlign w:val="superscript"/>
        </w:rPr>
        <w:footnoteReference w:id="648"/>
      </w:r>
      <w:r w:rsidRPr="00010BA6">
        <w:t xml:space="preserve"> This statement may miss the point</w:t>
      </w:r>
      <w:r w:rsidR="00010BA6" w:rsidRPr="00010BA6">
        <w:t>; w</w:t>
      </w:r>
      <w:r w:rsidRPr="00010BA6">
        <w:t>hile selling unlicensed products may affect the “uniqueness” of licensed products (although perhaps not, if the unlicensed products are clearly labeled as such), it may not affect the uniqueness of the mark itself as pointing to the university.</w:t>
      </w:r>
    </w:p>
    <w:p w14:paraId="2E467970" w14:textId="7D973206" w:rsidR="00010BA6" w:rsidRPr="00010BA6" w:rsidRDefault="00431229" w:rsidP="00010BA6">
      <w:pPr>
        <w:pStyle w:val="BNormal"/>
      </w:pPr>
      <w:r w:rsidRPr="00010BA6">
        <w:t xml:space="preserve">In </w:t>
      </w:r>
      <w:r w:rsidR="00010BA6" w:rsidRPr="00010BA6">
        <w:rPr>
          <w:i/>
        </w:rPr>
        <w:t>University of Kansas v</w:t>
      </w:r>
      <w:r w:rsidR="00010BA6" w:rsidRPr="00010BA6">
        <w:t xml:space="preserve">. </w:t>
      </w:r>
      <w:r w:rsidR="00010BA6" w:rsidRPr="00010BA6">
        <w:rPr>
          <w:i/>
        </w:rPr>
        <w:t>Sinks</w:t>
      </w:r>
      <w:r w:rsidRPr="00010BA6">
        <w:t>,</w:t>
      </w:r>
      <w:r w:rsidR="00010BA6" w:rsidRPr="00010BA6">
        <w:rPr>
          <w:vertAlign w:val="superscript"/>
        </w:rPr>
        <w:footnoteReference w:id="649"/>
      </w:r>
      <w:r w:rsidRPr="00010BA6">
        <w:t xml:space="preserve"> a jury found that the defendants’ unlicensed and often “irreverent” uses of the University’s marks on T-shirts and hats constituted actual dilution by </w:t>
      </w:r>
      <w:proofErr w:type="spellStart"/>
      <w:r w:rsidRPr="00010BA6">
        <w:t>tarnishment</w:t>
      </w:r>
      <w:proofErr w:type="spellEnd"/>
      <w:r w:rsidRPr="00010BA6">
        <w:t>.</w:t>
      </w:r>
      <w:r w:rsidR="00010BA6" w:rsidRPr="00010BA6">
        <w:rPr>
          <w:vertAlign w:val="superscript"/>
        </w:rPr>
        <w:footnoteReference w:id="650"/>
      </w:r>
    </w:p>
    <w:p w14:paraId="7E41CBB8" w14:textId="20E97D0D" w:rsidR="00010BA6" w:rsidRPr="00010BA6" w:rsidRDefault="00431229" w:rsidP="00010BA6">
      <w:pPr>
        <w:pStyle w:val="BNormal"/>
      </w:pPr>
      <w:r w:rsidRPr="00010BA6">
        <w:t xml:space="preserve">In </w:t>
      </w:r>
      <w:r w:rsidR="00010BA6" w:rsidRPr="00010BA6">
        <w:rPr>
          <w:i/>
        </w:rPr>
        <w:t>Ford Motor Co</w:t>
      </w:r>
      <w:r w:rsidR="00010BA6" w:rsidRPr="00010BA6">
        <w:t xml:space="preserve">. </w:t>
      </w:r>
      <w:r w:rsidR="00010BA6" w:rsidRPr="00010BA6">
        <w:rPr>
          <w:i/>
        </w:rPr>
        <w:t>v</w:t>
      </w:r>
      <w:r w:rsidR="00010BA6" w:rsidRPr="00010BA6">
        <w:t xml:space="preserve">. </w:t>
      </w:r>
      <w:r w:rsidR="00010BA6" w:rsidRPr="00010BA6">
        <w:rPr>
          <w:i/>
        </w:rPr>
        <w:t>GreatDomains</w:t>
      </w:r>
      <w:r w:rsidRPr="00010BA6">
        <w:t>.</w:t>
      </w:r>
      <w:r w:rsidR="00010BA6" w:rsidRPr="00010BA6">
        <w:rPr>
          <w:i/>
        </w:rPr>
        <w:t>com, Inc</w:t>
      </w:r>
      <w:r w:rsidRPr="00010BA6">
        <w:t>.,</w:t>
      </w:r>
      <w:r w:rsidR="00010BA6" w:rsidRPr="00010BA6">
        <w:rPr>
          <w:vertAlign w:val="superscript"/>
        </w:rPr>
        <w:footnoteReference w:id="651"/>
      </w:r>
      <w:r w:rsidRPr="00010BA6">
        <w:t xml:space="preserve"> the district court took an interesting view of the FTDA in the Internet context that is also relevant to the concept of trademarks as merchandise</w:t>
      </w:r>
      <w:r w:rsidR="00010BA6" w:rsidRPr="00010BA6">
        <w:t>. O</w:t>
      </w:r>
      <w:r w:rsidRPr="00010BA6">
        <w:t>ne defendant owned various domain names that incorporated Ford’s trademarks.</w:t>
      </w:r>
      <w:r w:rsidR="00010BA6" w:rsidRPr="00010BA6">
        <w:rPr>
          <w:vertAlign w:val="superscript"/>
        </w:rPr>
        <w:footnoteReference w:id="652"/>
      </w:r>
      <w:r w:rsidRPr="00010BA6">
        <w:t xml:space="preserve"> The court held that selling the names themselves, unattached to any goods or services, did not constitute dilution.</w:t>
      </w:r>
      <w:r w:rsidR="00010BA6" w:rsidRPr="00010BA6">
        <w:rPr>
          <w:vertAlign w:val="superscript"/>
        </w:rPr>
        <w:footnoteReference w:id="653"/>
      </w:r>
      <w:r w:rsidRPr="00010BA6">
        <w:t xml:space="preserve"> The court noted that “the FTDA does not </w:t>
      </w:r>
      <w:r w:rsidR="00010BA6" w:rsidRPr="00010BA6">
        <w:rPr>
          <w:i/>
        </w:rPr>
        <w:t>expressly</w:t>
      </w:r>
      <w:r w:rsidRPr="00010BA6">
        <w:t xml:space="preserve"> require use of a mark ‘in connection with any goods or services’”;</w:t>
      </w:r>
      <w:r w:rsidR="00010BA6" w:rsidRPr="00010BA6">
        <w:rPr>
          <w:vertAlign w:val="superscript"/>
        </w:rPr>
        <w:footnoteReference w:id="654"/>
      </w:r>
      <w:r w:rsidRPr="00010BA6">
        <w:t xml:space="preserve"> nevertheless, the court believed that such a requirement was implicit in the various cases stating that registration of a domain name is not a commercial use.</w:t>
      </w:r>
      <w:r w:rsidR="00010BA6" w:rsidRPr="00010BA6">
        <w:rPr>
          <w:vertAlign w:val="superscript"/>
        </w:rPr>
        <w:footnoteReference w:id="655"/>
      </w:r>
      <w:r w:rsidRPr="00010BA6">
        <w:t xml:space="preserve"> The court thus distinguished the well-known </w:t>
      </w:r>
      <w:r w:rsidR="00010BA6" w:rsidRPr="00010BA6">
        <w:rPr>
          <w:i/>
        </w:rPr>
        <w:t>Boston Hockey</w:t>
      </w:r>
      <w:r w:rsidRPr="00010BA6">
        <w:t xml:space="preserve"> case</w:t>
      </w:r>
      <w:r w:rsidR="00010BA6" w:rsidRPr="00010BA6">
        <w:rPr>
          <w:vertAlign w:val="superscript"/>
        </w:rPr>
        <w:footnoteReference w:id="656"/>
      </w:r>
      <w:r w:rsidRPr="00010BA6">
        <w:t xml:space="preserve"> as a case where the trademark itself was not being sold, but rather the trademark on a cloth emblem.</w:t>
      </w:r>
      <w:r w:rsidR="00010BA6" w:rsidRPr="00010BA6">
        <w:rPr>
          <w:vertAlign w:val="superscript"/>
        </w:rPr>
        <w:footnoteReference w:id="657"/>
      </w:r>
      <w:r w:rsidRPr="00010BA6">
        <w:t xml:space="preserve"> In this case, it was the name itself that was being sold, unattached to any goods or services.</w:t>
      </w:r>
    </w:p>
    <w:p w14:paraId="29F9F31A" w14:textId="5D5669D8" w:rsidR="00010BA6" w:rsidRPr="00010BA6" w:rsidRDefault="00431229" w:rsidP="00010BA6">
      <w:pPr>
        <w:pStyle w:val="BNormal"/>
      </w:pPr>
      <w:r w:rsidRPr="00010BA6">
        <w:t xml:space="preserve">Finally, in the case of </w:t>
      </w:r>
      <w:r w:rsidR="00010BA6" w:rsidRPr="00010BA6">
        <w:rPr>
          <w:i/>
        </w:rPr>
        <w:t>Au–</w:t>
      </w:r>
      <w:proofErr w:type="spellStart"/>
      <w:r w:rsidR="00010BA6" w:rsidRPr="00010BA6">
        <w:rPr>
          <w:i/>
        </w:rPr>
        <w:t>Tomotive</w:t>
      </w:r>
      <w:proofErr w:type="spellEnd"/>
      <w:r w:rsidR="00010BA6" w:rsidRPr="00010BA6">
        <w:rPr>
          <w:i/>
        </w:rPr>
        <w:t xml:space="preserve"> Gold, Inc</w:t>
      </w:r>
      <w:r w:rsidR="00010BA6" w:rsidRPr="00010BA6">
        <w:t xml:space="preserve">. </w:t>
      </w:r>
      <w:r w:rsidR="00010BA6" w:rsidRPr="00010BA6">
        <w:rPr>
          <w:i/>
        </w:rPr>
        <w:t>v</w:t>
      </w:r>
      <w:r w:rsidR="00010BA6" w:rsidRPr="00010BA6">
        <w:t xml:space="preserve">. </w:t>
      </w:r>
      <w:r w:rsidR="00010BA6" w:rsidRPr="00010BA6">
        <w:rPr>
          <w:i/>
        </w:rPr>
        <w:t>Volkswagen of America, Inc</w:t>
      </w:r>
      <w:r w:rsidRPr="00010BA6">
        <w:t>.,</w:t>
      </w:r>
      <w:r w:rsidR="00010BA6" w:rsidRPr="00010BA6">
        <w:rPr>
          <w:vertAlign w:val="superscript"/>
        </w:rPr>
        <w:footnoteReference w:id="658"/>
      </w:r>
      <w:r w:rsidRPr="00010BA6">
        <w:t xml:space="preserve"> the plaintiff argued that because it obtained the VW trademarks for its marquee license plates from Volkswagen-made “badges” sold by dealers (used to replace a lost VW emblem on the hood or trunk of the car), its merchandise was immune from liability as a “first sale.” However, the Ninth Circuit rejected that argument.</w:t>
      </w:r>
      <w:r w:rsidR="00010BA6" w:rsidRPr="00010BA6">
        <w:rPr>
          <w:vertAlign w:val="superscript"/>
        </w:rPr>
        <w:footnoteReference w:id="659"/>
      </w:r>
    </w:p>
    <w:p w14:paraId="02490B40" w14:textId="6D1DE6D3" w:rsidR="00010BA6" w:rsidRPr="00010BA6" w:rsidRDefault="00736985" w:rsidP="00010BA6">
      <w:pPr>
        <w:pStyle w:val="BHead1"/>
      </w:pPr>
      <w:r>
        <w:t>3.</w:t>
      </w:r>
      <w:r w:rsidR="00010BA6" w:rsidRPr="00736985">
        <w:rPr>
          <w:rStyle w:val="BBNAidChar"/>
          <w:rFonts w:eastAsiaTheme="majorEastAsia"/>
        </w:rPr>
        <w:t>V</w:t>
      </w:r>
      <w:r w:rsidR="00010BA6" w:rsidRPr="00010BA6">
        <w:t>.</w:t>
      </w:r>
      <w:r>
        <w:t xml:space="preserve">  </w:t>
      </w:r>
      <w:r w:rsidR="00010BA6" w:rsidRPr="00010BA6">
        <w:t>The Requisite Level of Similarity</w:t>
      </w:r>
    </w:p>
    <w:p w14:paraId="2ABABB9D" w14:textId="2F2D1554" w:rsidR="00010BA6" w:rsidRPr="00010BA6" w:rsidRDefault="00736985" w:rsidP="00010BA6">
      <w:pPr>
        <w:pStyle w:val="BHead2"/>
      </w:pPr>
      <w:r>
        <w:t>3.V.</w:t>
      </w:r>
      <w:r w:rsidR="00010BA6" w:rsidRPr="00736985">
        <w:rPr>
          <w:rStyle w:val="BBNAidChar"/>
          <w:rFonts w:eastAsiaTheme="majorEastAsia"/>
        </w:rPr>
        <w:t>A</w:t>
      </w:r>
      <w:r w:rsidR="00010BA6" w:rsidRPr="00010BA6">
        <w:t>.</w:t>
      </w:r>
      <w:r>
        <w:t> </w:t>
      </w:r>
      <w:r w:rsidR="00010BA6" w:rsidRPr="00010BA6">
        <w:tab/>
        <w:t>Must the Similarity be “Substantial”? Interpreting the Statutory Mandates</w:t>
      </w:r>
    </w:p>
    <w:p w14:paraId="4DBE875E" w14:textId="57277A61" w:rsidR="00010BA6" w:rsidRPr="00010BA6" w:rsidRDefault="00431229" w:rsidP="00010BA6">
      <w:pPr>
        <w:pStyle w:val="BNormal"/>
      </w:pPr>
      <w:r w:rsidRPr="00010BA6">
        <w:t>In order for trademark dilution to occur, the second user must evoke an association with the first user</w:t>
      </w:r>
      <w:r w:rsidR="00010BA6" w:rsidRPr="00010BA6">
        <w:t>. F</w:t>
      </w:r>
      <w:r w:rsidRPr="00010BA6">
        <w:t>or that to happen, it is not necessary that the second use be identical to the distinctive mark</w:t>
      </w:r>
      <w:r w:rsidR="00010BA6" w:rsidRPr="00010BA6">
        <w:t>. H</w:t>
      </w:r>
      <w:r w:rsidRPr="00010BA6">
        <w:t>owever, the second user’s mark or device</w:t>
      </w:r>
      <w:r w:rsidR="00010BA6" w:rsidRPr="00010BA6">
        <w:rPr>
          <w:vertAlign w:val="superscript"/>
        </w:rPr>
        <w:footnoteReference w:id="660"/>
      </w:r>
      <w:r w:rsidRPr="00010BA6">
        <w:t xml:space="preserve"> must be sufficiently </w:t>
      </w:r>
      <w:r w:rsidR="00010BA6" w:rsidRPr="00010BA6">
        <w:rPr>
          <w:i/>
        </w:rPr>
        <w:t>similar</w:t>
      </w:r>
      <w:r w:rsidRPr="00010BA6">
        <w:t xml:space="preserve"> to the first user’s mark to conjure the necessary association.</w:t>
      </w:r>
      <w:r w:rsidR="00010BA6" w:rsidRPr="00010BA6">
        <w:rPr>
          <w:vertAlign w:val="superscript"/>
        </w:rPr>
        <w:footnoteReference w:id="661"/>
      </w:r>
      <w:r w:rsidRPr="00010BA6">
        <w:t xml:space="preserve"> The question is, how similar must the two uses be for dilution to be possible?</w:t>
      </w:r>
    </w:p>
    <w:p w14:paraId="6181C487" w14:textId="3B6167BA" w:rsidR="00010BA6" w:rsidRPr="00010BA6" w:rsidRDefault="00431229" w:rsidP="00010BA6">
      <w:pPr>
        <w:pStyle w:val="BNormal"/>
      </w:pPr>
      <w:r w:rsidRPr="00010BA6">
        <w:t>The task of making this determination is complicated by the different types of comparisons that are necessary</w:t>
      </w:r>
      <w:r w:rsidR="00010BA6" w:rsidRPr="00010BA6">
        <w:t>. I</w:t>
      </w:r>
      <w:r w:rsidRPr="00010BA6">
        <w:t>n some cases, the question will be whether two uses of a word mark are sufficiently similar</w:t>
      </w:r>
      <w:r w:rsidR="00010BA6" w:rsidRPr="00010BA6">
        <w:t>. I</w:t>
      </w:r>
      <w:r w:rsidRPr="00010BA6">
        <w:t>n other cases, the relevant comparison will be between a picture, a design, colors, or even the appearance of the product itself</w:t>
      </w:r>
      <w:r w:rsidR="00010BA6" w:rsidRPr="00010BA6">
        <w:t>. S</w:t>
      </w:r>
      <w:r w:rsidRPr="00010BA6">
        <w:t>till other cases will involve a combination of both words and other devices.</w:t>
      </w:r>
    </w:p>
    <w:p w14:paraId="7A73B8BB" w14:textId="740C7D9F" w:rsidR="00010BA6" w:rsidRPr="00010BA6" w:rsidRDefault="00431229" w:rsidP="00010BA6">
      <w:pPr>
        <w:pStyle w:val="BNormal"/>
      </w:pPr>
      <w:r w:rsidRPr="00010BA6">
        <w:t>Until recently, most courts required that the two uses must be “substantially similar” for dilution to occur under both state and federal law.</w:t>
      </w:r>
      <w:r w:rsidR="00010BA6" w:rsidRPr="00010BA6">
        <w:rPr>
          <w:vertAlign w:val="superscript"/>
        </w:rPr>
        <w:footnoteReference w:id="662"/>
      </w:r>
      <w:r w:rsidRPr="00010BA6">
        <w:t xml:space="preserve"> However, even “substantially similar” does not describe the comparison adequately</w:t>
      </w:r>
      <w:r w:rsidR="00010BA6" w:rsidRPr="00010BA6">
        <w:t>. A</w:t>
      </w:r>
      <w:r w:rsidRPr="00010BA6">
        <w:t>t a minimum, the degree of similarity has been held to be greater than in a confusion case.</w:t>
      </w:r>
      <w:r w:rsidR="00010BA6" w:rsidRPr="00010BA6">
        <w:rPr>
          <w:vertAlign w:val="superscript"/>
        </w:rPr>
        <w:footnoteReference w:id="663"/>
      </w:r>
    </w:p>
    <w:p w14:paraId="205D8FC9" w14:textId="435B87AE" w:rsidR="00010BA6" w:rsidRPr="00010BA6" w:rsidRDefault="00431229" w:rsidP="00010BA6">
      <w:pPr>
        <w:pStyle w:val="BNormal"/>
      </w:pPr>
      <w:r w:rsidRPr="00010BA6">
        <w:t>The Second and Ninth Circuits, interpreting the TDRA, have held that the TDRA altered the requirement of similarity, but only for federal law.</w:t>
      </w:r>
      <w:r w:rsidR="00010BA6" w:rsidRPr="00010BA6">
        <w:rPr>
          <w:vertAlign w:val="superscript"/>
        </w:rPr>
        <w:footnoteReference w:id="664"/>
      </w:r>
      <w:r w:rsidRPr="00010BA6">
        <w:t xml:space="preserve"> The Second Circuit went first, holding that because the TDRA included “degree of similarity” as a factor in determining dilution by blurring, there should not be a threshold test of “substantial similarity” in addition to this factor.</w:t>
      </w:r>
      <w:r w:rsidR="00010BA6" w:rsidRPr="00010BA6">
        <w:rPr>
          <w:vertAlign w:val="superscript"/>
        </w:rPr>
        <w:footnoteReference w:id="665"/>
      </w:r>
      <w:r w:rsidRPr="00010BA6">
        <w:t xml:space="preserve"> This reasoning was essentially followed by the Ninth Circuit.</w:t>
      </w:r>
      <w:r w:rsidR="00010BA6" w:rsidRPr="00010BA6">
        <w:rPr>
          <w:vertAlign w:val="superscript"/>
        </w:rPr>
        <w:footnoteReference w:id="666"/>
      </w:r>
      <w:r w:rsidRPr="00010BA6">
        <w:t xml:space="preserve"> The Trademark Trial and Appeal Board, after waffling somewhat,</w:t>
      </w:r>
      <w:r w:rsidR="00010BA6" w:rsidRPr="00010BA6">
        <w:rPr>
          <w:vertAlign w:val="superscript"/>
        </w:rPr>
        <w:footnoteReference w:id="667"/>
      </w:r>
      <w:r w:rsidRPr="00010BA6">
        <w:t xml:space="preserve"> has adopted the reasoning of the Second and Ninth Circuits.</w:t>
      </w:r>
      <w:r w:rsidR="00010BA6" w:rsidRPr="00010BA6">
        <w:rPr>
          <w:vertAlign w:val="superscript"/>
        </w:rPr>
        <w:footnoteReference w:id="668"/>
      </w:r>
      <w:r w:rsidRPr="00010BA6">
        <w:t xml:space="preserve"> For the moment, other federal courts are using the test of substantial similarity as a threshold requirement for demonstrating dilution</w:t>
      </w:r>
      <w:r w:rsidR="00010BA6" w:rsidRPr="00010BA6">
        <w:t>. P</w:t>
      </w:r>
      <w:r w:rsidRPr="00010BA6">
        <w:t>rior to the Second and Ninth Circuit decisions, several courts had used the same standard of similarity—namely, substantial similarity—for both federal and state claims.</w:t>
      </w:r>
      <w:r w:rsidR="00010BA6" w:rsidRPr="00010BA6">
        <w:rPr>
          <w:vertAlign w:val="superscript"/>
        </w:rPr>
        <w:footnoteReference w:id="669"/>
      </w:r>
      <w:r w:rsidRPr="00010BA6">
        <w:t xml:space="preserve"> Therefore, it is noteworthy that the Second Circuit, in the same case in which it broke with the substantial similarity test under the TDRA, expressly stated that it would continue to require substantial similarity when evaluating claims under New York law.</w:t>
      </w:r>
      <w:r w:rsidR="00010BA6" w:rsidRPr="00010BA6">
        <w:rPr>
          <w:vertAlign w:val="superscript"/>
        </w:rPr>
        <w:footnoteReference w:id="670"/>
      </w:r>
      <w:r w:rsidRPr="00010BA6">
        <w:t xml:space="preserve"> Thus, it may be that most state laws will continue to be governed by the substantial similarity standard—both those patterned after the 1964 Model Bill (which includes New York)</w:t>
      </w:r>
      <w:r w:rsidR="00010BA6" w:rsidRPr="00010BA6">
        <w:rPr>
          <w:vertAlign w:val="superscript"/>
        </w:rPr>
        <w:footnoteReference w:id="671"/>
      </w:r>
      <w:r w:rsidRPr="00010BA6">
        <w:t xml:space="preserve"> and those patterned after the 1992 or 1996 Model Bill.</w:t>
      </w:r>
    </w:p>
    <w:p w14:paraId="70FF89AA" w14:textId="11927420" w:rsidR="00010BA6" w:rsidRPr="00010BA6" w:rsidRDefault="00431229" w:rsidP="00010BA6">
      <w:pPr>
        <w:pStyle w:val="BNormal"/>
      </w:pPr>
      <w:r w:rsidRPr="00010BA6">
        <w:t>The situation among those states using the 2007 Model Bill is more complicated</w:t>
      </w:r>
      <w:r w:rsidR="00010BA6" w:rsidRPr="00010BA6">
        <w:t>. A</w:t>
      </w:r>
      <w:r w:rsidRPr="00010BA6">
        <w:t>lthough the drafters of the Model Bill adopted most of the key provisions of the TDRA, they did not include the six factors included in the TDRA to help measure blurring</w:t>
      </w:r>
      <w:r w:rsidR="00010BA6" w:rsidRPr="00010BA6">
        <w:t>. T</w:t>
      </w:r>
      <w:r w:rsidRPr="00010BA6">
        <w:t>hus, if the Second and Ninth Circuits’ view of the TDRA becomes widespread, courts will have to decide whether the 2007 Model Bill implicitly incorporates the TDRA standard.</w:t>
      </w:r>
      <w:r w:rsidR="00010BA6" w:rsidRPr="00010BA6">
        <w:rPr>
          <w:vertAlign w:val="superscript"/>
        </w:rPr>
        <w:footnoteReference w:id="672"/>
      </w:r>
      <w:r w:rsidRPr="00010BA6">
        <w:t xml:space="preserve"> It is certainly far from clear that the state legislatures that have adopted this version had any idea that such a change would result from the new language, which, unlike the TDRA, says nothing about the proper level of similarity</w:t>
      </w:r>
      <w:r w:rsidR="00010BA6" w:rsidRPr="00010BA6">
        <w:t>. M</w:t>
      </w:r>
      <w:r w:rsidRPr="00010BA6">
        <w:t xml:space="preserve">oreover, it leaves open the question of the proper level of similarity for </w:t>
      </w:r>
      <w:proofErr w:type="spellStart"/>
      <w:r w:rsidRPr="00010BA6">
        <w:t>tarnishment</w:t>
      </w:r>
      <w:proofErr w:type="spellEnd"/>
      <w:r w:rsidRPr="00010BA6">
        <w:t>, for which the TDRA (and the 2007 Model Bill) provide no guiding factors.</w:t>
      </w:r>
      <w:r w:rsidR="00010BA6" w:rsidRPr="00010BA6">
        <w:rPr>
          <w:vertAlign w:val="superscript"/>
        </w:rPr>
        <w:footnoteReference w:id="673"/>
      </w:r>
    </w:p>
    <w:p w14:paraId="1EAA5975" w14:textId="6F9807E9" w:rsidR="00010BA6" w:rsidRPr="00010BA6" w:rsidRDefault="00736985" w:rsidP="00010BA6">
      <w:pPr>
        <w:pStyle w:val="BHead2"/>
      </w:pPr>
      <w:r>
        <w:t>3.V.</w:t>
      </w:r>
      <w:r w:rsidR="00010BA6" w:rsidRPr="00736985">
        <w:rPr>
          <w:rStyle w:val="BBNAidChar"/>
          <w:rFonts w:eastAsiaTheme="majorEastAsia"/>
        </w:rPr>
        <w:t>B</w:t>
      </w:r>
      <w:r w:rsidR="00010BA6" w:rsidRPr="00010BA6">
        <w:t>.</w:t>
      </w:r>
      <w:r>
        <w:t> </w:t>
      </w:r>
      <w:r w:rsidR="00010BA6" w:rsidRPr="00010BA6">
        <w:tab/>
        <w:t>Applying the Concept of Similarity: The Case Law</w:t>
      </w:r>
    </w:p>
    <w:p w14:paraId="73D8610F" w14:textId="38384C0D" w:rsidR="00010BA6" w:rsidRPr="00010BA6" w:rsidRDefault="00431229" w:rsidP="00010BA6">
      <w:pPr>
        <w:pStyle w:val="BNormal"/>
      </w:pPr>
      <w:r w:rsidRPr="00010BA6">
        <w:t xml:space="preserve">In terms of similarity under state law, a leading case comparing word marks is </w:t>
      </w:r>
      <w:r w:rsidR="00010BA6" w:rsidRPr="00010BA6">
        <w:rPr>
          <w:i/>
        </w:rPr>
        <w:t>Mead Data Central, Inc</w:t>
      </w:r>
      <w:r w:rsidR="00010BA6" w:rsidRPr="00010BA6">
        <w:t xml:space="preserve">. </w:t>
      </w:r>
      <w:r w:rsidR="00010BA6" w:rsidRPr="00010BA6">
        <w:rPr>
          <w:i/>
        </w:rPr>
        <w:t>v</w:t>
      </w:r>
      <w:r w:rsidR="00010BA6" w:rsidRPr="00010BA6">
        <w:t xml:space="preserve">. </w:t>
      </w:r>
      <w:r w:rsidR="00010BA6" w:rsidRPr="00010BA6">
        <w:rPr>
          <w:i/>
        </w:rPr>
        <w:t>Toyota Motor Sales, U</w:t>
      </w:r>
      <w:r w:rsidRPr="00010BA6">
        <w:t>.</w:t>
      </w:r>
      <w:r w:rsidR="00010BA6" w:rsidRPr="00010BA6">
        <w:rPr>
          <w:i/>
        </w:rPr>
        <w:t>S</w:t>
      </w:r>
      <w:r w:rsidRPr="00010BA6">
        <w:t>.</w:t>
      </w:r>
      <w:r w:rsidR="00010BA6" w:rsidRPr="00010BA6">
        <w:rPr>
          <w:i/>
        </w:rPr>
        <w:t>A</w:t>
      </w:r>
      <w:r w:rsidRPr="00010BA6">
        <w:t>.</w:t>
      </w:r>
      <w:r w:rsidR="00010BA6" w:rsidRPr="00010BA6">
        <w:rPr>
          <w:i/>
        </w:rPr>
        <w:t>, Inc</w:t>
      </w:r>
      <w:r w:rsidRPr="00010BA6">
        <w:t>.</w:t>
      </w:r>
      <w:r w:rsidR="00010BA6" w:rsidRPr="00010BA6">
        <w:rPr>
          <w:vertAlign w:val="superscript"/>
        </w:rPr>
        <w:footnoteReference w:id="674"/>
      </w:r>
      <w:r w:rsidRPr="00010BA6">
        <w:t xml:space="preserve"> In </w:t>
      </w:r>
      <w:r w:rsidR="00010BA6" w:rsidRPr="00010BA6">
        <w:rPr>
          <w:i/>
        </w:rPr>
        <w:t>Mead Data</w:t>
      </w:r>
      <w:r w:rsidRPr="00010BA6">
        <w:t>, the Second Circuit considered whether Mead Data’s Lexis mark was substantially similar to Toyota’s Lexus mark</w:t>
      </w:r>
      <w:r w:rsidR="00010BA6" w:rsidRPr="00010BA6">
        <w:t>. A</w:t>
      </w:r>
      <w:r w:rsidRPr="00010BA6">
        <w:t>lthough the court acknowledged that in common parlance many would pronounce the two words the same way, it did not deem that to be dispositive</w:t>
      </w:r>
      <w:r w:rsidR="00010BA6" w:rsidRPr="00010BA6">
        <w:t>. T</w:t>
      </w:r>
      <w:r w:rsidRPr="00010BA6">
        <w:t>he court opined that “in ordinary, reasonably careful speech” the “us” sound in Lexus would be pronounced differently than the “is” sound in Lexis.</w:t>
      </w:r>
      <w:r w:rsidR="00010BA6" w:rsidRPr="00010BA6">
        <w:rPr>
          <w:vertAlign w:val="superscript"/>
        </w:rPr>
        <w:footnoteReference w:id="675"/>
      </w:r>
      <w:r w:rsidRPr="00010BA6">
        <w:t xml:space="preserve"> The court further believed that when the mark was used in commercials, announcers would enunciate more carefully, thus making the distinction more obvious.</w:t>
      </w:r>
      <w:r w:rsidR="00010BA6" w:rsidRPr="00010BA6">
        <w:rPr>
          <w:vertAlign w:val="superscript"/>
        </w:rPr>
        <w:footnoteReference w:id="676"/>
      </w:r>
      <w:r w:rsidRPr="00010BA6">
        <w:t xml:space="preserve"> Finally, the court indicated that the visual image of an automobile in a television commercial would dispel any aural similarity.</w:t>
      </w:r>
      <w:r w:rsidR="00010BA6" w:rsidRPr="00010BA6">
        <w:rPr>
          <w:vertAlign w:val="superscript"/>
        </w:rPr>
        <w:footnoteReference w:id="677"/>
      </w:r>
    </w:p>
    <w:p w14:paraId="454BD2B2" w14:textId="62CA64AA" w:rsidR="00010BA6" w:rsidRPr="00010BA6" w:rsidRDefault="00431229" w:rsidP="00010BA6">
      <w:pPr>
        <w:pStyle w:val="BNormal"/>
      </w:pPr>
      <w:r w:rsidRPr="00010BA6">
        <w:t xml:space="preserve">Thus, </w:t>
      </w:r>
      <w:r w:rsidR="00010BA6" w:rsidRPr="00010BA6">
        <w:rPr>
          <w:i/>
        </w:rPr>
        <w:t>Mead Data</w:t>
      </w:r>
      <w:r w:rsidRPr="00010BA6">
        <w:t xml:space="preserve"> illustrates two important aspects of the analysis of the similarity needed for dilution</w:t>
      </w:r>
      <w:r w:rsidR="00010BA6" w:rsidRPr="00010BA6">
        <w:t>: (</w:t>
      </w:r>
      <w:r w:rsidRPr="00010BA6">
        <w:t>1) the high degree of required similarity and (2) the importance of context (as in the commercials)</w:t>
      </w:r>
      <w:r w:rsidR="00010BA6" w:rsidRPr="00010BA6">
        <w:t>. E</w:t>
      </w:r>
      <w:r w:rsidRPr="00010BA6">
        <w:t>ven seemingly very similar marks may be dissimilar when viewed in the context of their respective uses.</w:t>
      </w:r>
      <w:r w:rsidR="00010BA6" w:rsidRPr="00010BA6">
        <w:rPr>
          <w:vertAlign w:val="superscript"/>
        </w:rPr>
        <w:footnoteReference w:id="678"/>
      </w:r>
    </w:p>
    <w:p w14:paraId="66705C5A" w14:textId="29017BDF" w:rsidR="00010BA6" w:rsidRPr="00010BA6" w:rsidRDefault="00431229" w:rsidP="00010BA6">
      <w:pPr>
        <w:pStyle w:val="BNormal"/>
      </w:pPr>
      <w:r w:rsidRPr="00010BA6">
        <w:t xml:space="preserve">In </w:t>
      </w:r>
      <w:r w:rsidR="00010BA6" w:rsidRPr="00010BA6">
        <w:rPr>
          <w:i/>
        </w:rPr>
        <w:t>Starbucks Corp</w:t>
      </w:r>
      <w:r w:rsidR="00010BA6" w:rsidRPr="00010BA6">
        <w:t xml:space="preserve">. </w:t>
      </w:r>
      <w:r w:rsidR="00010BA6" w:rsidRPr="00010BA6">
        <w:rPr>
          <w:i/>
        </w:rPr>
        <w:t>v</w:t>
      </w:r>
      <w:r w:rsidR="00010BA6" w:rsidRPr="00010BA6">
        <w:t xml:space="preserve">. </w:t>
      </w:r>
      <w:r w:rsidR="00010BA6" w:rsidRPr="00010BA6">
        <w:rPr>
          <w:i/>
        </w:rPr>
        <w:t>Wolfe’s Borough Coffee, Inc</w:t>
      </w:r>
      <w:r w:rsidRPr="00010BA6">
        <w:t>.,</w:t>
      </w:r>
      <w:r w:rsidR="00010BA6" w:rsidRPr="00010BA6">
        <w:rPr>
          <w:vertAlign w:val="superscript"/>
        </w:rPr>
        <w:footnoteReference w:id="679"/>
      </w:r>
      <w:r w:rsidRPr="00010BA6">
        <w:t xml:space="preserve"> the Second Circuit upheld the district court’s finding that the mark Starbucks and the item name Mr</w:t>
      </w:r>
      <w:r w:rsidR="00010BA6" w:rsidRPr="00010BA6">
        <w:t xml:space="preserve">. </w:t>
      </w:r>
      <w:proofErr w:type="spellStart"/>
      <w:r w:rsidR="00010BA6" w:rsidRPr="00010BA6">
        <w:t>C</w:t>
      </w:r>
      <w:r w:rsidRPr="00010BA6">
        <w:t>harbucks</w:t>
      </w:r>
      <w:proofErr w:type="spellEnd"/>
      <w:r w:rsidRPr="00010BA6">
        <w:t xml:space="preserve"> (both used in connection with coffee) were not “substantially similar” for purposes of New York law.</w:t>
      </w:r>
      <w:r w:rsidR="00010BA6" w:rsidRPr="00010BA6">
        <w:rPr>
          <w:vertAlign w:val="superscript"/>
        </w:rPr>
        <w:footnoteReference w:id="680"/>
      </w:r>
    </w:p>
    <w:p w14:paraId="039FF6C4" w14:textId="64A2EB2E" w:rsidR="00010BA6" w:rsidRPr="00010BA6" w:rsidRDefault="00431229" w:rsidP="00010BA6">
      <w:pPr>
        <w:pStyle w:val="BNormal"/>
      </w:pPr>
      <w:r w:rsidRPr="00010BA6">
        <w:t xml:space="preserve">In </w:t>
      </w:r>
      <w:r w:rsidR="00010BA6" w:rsidRPr="00010BA6">
        <w:rPr>
          <w:i/>
        </w:rPr>
        <w:t>Akiro, LLC v</w:t>
      </w:r>
      <w:r w:rsidR="00010BA6" w:rsidRPr="00010BA6">
        <w:t xml:space="preserve">. </w:t>
      </w:r>
      <w:r w:rsidR="00010BA6" w:rsidRPr="00010BA6">
        <w:rPr>
          <w:i/>
        </w:rPr>
        <w:t>House of Cheatham, Inc</w:t>
      </w:r>
      <w:r w:rsidRPr="00010BA6">
        <w:t>.,</w:t>
      </w:r>
      <w:r w:rsidR="00010BA6" w:rsidRPr="00010BA6">
        <w:rPr>
          <w:vertAlign w:val="superscript"/>
        </w:rPr>
        <w:footnoteReference w:id="681"/>
      </w:r>
      <w:r w:rsidRPr="00010BA6">
        <w:t xml:space="preserve"> a district court in New York granted summary judgment for defendant, holding that the marks “Miss Jessie’s” and “Aunt Jackie’s” were not substantially similar.</w:t>
      </w:r>
      <w:r w:rsidR="00010BA6" w:rsidRPr="00010BA6">
        <w:rPr>
          <w:vertAlign w:val="superscript"/>
        </w:rPr>
        <w:footnoteReference w:id="682"/>
      </w:r>
      <w:r w:rsidRPr="00010BA6">
        <w:t xml:space="preserve"> The court specifically noted that the test of substantial similarity for dilution was more stringent than the test for similarity required to show confusion.</w:t>
      </w:r>
      <w:r w:rsidR="00010BA6" w:rsidRPr="00010BA6">
        <w:rPr>
          <w:vertAlign w:val="superscript"/>
        </w:rPr>
        <w:footnoteReference w:id="683"/>
      </w:r>
      <w:r w:rsidRPr="00010BA6">
        <w:t xml:space="preserve"> In</w:t>
      </w:r>
    </w:p>
    <w:p w14:paraId="7378D582" w14:textId="5E03F9CD" w:rsidR="00010BA6" w:rsidRPr="00010BA6" w:rsidRDefault="00010BA6" w:rsidP="00010BA6">
      <w:pPr>
        <w:pStyle w:val="BNormal"/>
      </w:pPr>
      <w:r w:rsidRPr="00010BA6">
        <w:rPr>
          <w:rStyle w:val="BCasenamefull"/>
        </w:rPr>
        <w:t>Louis Vuitton Malletier, S.A. v. My Other Bag, Inc.</w:t>
      </w:r>
      <w:r w:rsidR="00431229" w:rsidRPr="00010BA6">
        <w:t>,</w:t>
      </w:r>
      <w:r w:rsidRPr="00010BA6">
        <w:rPr>
          <w:vertAlign w:val="superscript"/>
        </w:rPr>
        <w:footnoteReference w:id="684"/>
      </w:r>
      <w:r w:rsidR="00431229" w:rsidRPr="00010BA6">
        <w:t xml:space="preserve"> the Second Circuit upheld the grant of summary judgment on a New York dilution claim, noting that the plaintiff’s parodic use of drawings of Louis Vuitton bags precluded a finding that the uses were “substantially similar.”</w:t>
      </w:r>
      <w:r w:rsidRPr="00010BA6">
        <w:rPr>
          <w:vertAlign w:val="superscript"/>
        </w:rPr>
        <w:footnoteReference w:id="685"/>
      </w:r>
      <w:r w:rsidR="00431229" w:rsidRPr="00010BA6">
        <w:t xml:space="preserve"> In </w:t>
      </w:r>
      <w:r w:rsidRPr="00010BA6">
        <w:rPr>
          <w:rStyle w:val="BCasenamefull"/>
        </w:rPr>
        <w:t>Kohler Co. v. Bold International FZCO</w:t>
      </w:r>
      <w:r w:rsidR="00431229" w:rsidRPr="00010BA6">
        <w:t>,</w:t>
      </w:r>
      <w:r w:rsidRPr="00010BA6">
        <w:rPr>
          <w:vertAlign w:val="superscript"/>
        </w:rPr>
        <w:footnoteReference w:id="686"/>
      </w:r>
      <w:r w:rsidR="00431229" w:rsidRPr="00010BA6">
        <w:t xml:space="preserve"> the court refused to enter a default judgment on plaintiff’s New York dilution claim, ruling that the plaintiff’s marks that included the word BOLD were not substantially similar to defendant’s marks that also included the word BOLD</w:t>
      </w:r>
      <w:r w:rsidRPr="00010BA6">
        <w:t>. T</w:t>
      </w:r>
      <w:r w:rsidR="00431229" w:rsidRPr="00010BA6">
        <w:t>he court cited the fact that plaintiff’s marks included other words (such as “The Bold Look of Kohler”) and differences in the typefaces used by the parties.</w:t>
      </w:r>
      <w:r w:rsidRPr="00010BA6">
        <w:rPr>
          <w:vertAlign w:val="superscript"/>
        </w:rPr>
        <w:footnoteReference w:id="687"/>
      </w:r>
      <w:r w:rsidRPr="00010BA6">
        <w:t xml:space="preserve"> </w:t>
      </w:r>
      <w:r w:rsidR="00431229" w:rsidRPr="00010BA6">
        <w:t xml:space="preserve">And in </w:t>
      </w:r>
      <w:r w:rsidRPr="00010BA6">
        <w:rPr>
          <w:rStyle w:val="BCasenamefull"/>
        </w:rPr>
        <w:t>E.A. Sween Co. v. A &amp; M Deli Express, Inc.</w:t>
      </w:r>
      <w:r w:rsidR="00431229" w:rsidRPr="00010BA6">
        <w:t>,</w:t>
      </w:r>
      <w:r w:rsidRPr="00010BA6">
        <w:rPr>
          <w:vertAlign w:val="superscript"/>
        </w:rPr>
        <w:footnoteReference w:id="688"/>
      </w:r>
      <w:r w:rsidR="00431229" w:rsidRPr="00010BA6">
        <w:t xml:space="preserve"> a district court dismissed a New York dilution claim, citing the dissimilarities between the manner in which the two parties used “Deli Express.”</w:t>
      </w:r>
      <w:r w:rsidRPr="00010BA6">
        <w:rPr>
          <w:vertAlign w:val="superscript"/>
        </w:rPr>
        <w:footnoteReference w:id="689"/>
      </w:r>
    </w:p>
    <w:p w14:paraId="119A01BB" w14:textId="2EC15980" w:rsidR="00010BA6" w:rsidRPr="00010BA6" w:rsidRDefault="00431229" w:rsidP="00010BA6">
      <w:pPr>
        <w:pStyle w:val="BNormal"/>
      </w:pPr>
      <w:r w:rsidRPr="00010BA6">
        <w:t>Where the mark is very well known but consists of a phrase whose focal point is a common term, courts have found other phrases using the common term to be dissimilar</w:t>
      </w:r>
      <w:r w:rsidR="00010BA6" w:rsidRPr="00010BA6">
        <w:t>. M</w:t>
      </w:r>
      <w:r w:rsidRPr="00010BA6">
        <w:t>oreover, courts have emphasized the need to view the mark as a whole, particularly where the focal point is a common term</w:t>
      </w:r>
      <w:r w:rsidR="00010BA6" w:rsidRPr="00010BA6">
        <w:t>. T</w:t>
      </w:r>
      <w:r w:rsidRPr="00010BA6">
        <w:t xml:space="preserve">hus, in </w:t>
      </w:r>
      <w:r w:rsidR="00010BA6" w:rsidRPr="00010BA6">
        <w:rPr>
          <w:i/>
        </w:rPr>
        <w:t>Fruit of the Loom, Inc</w:t>
      </w:r>
      <w:r w:rsidR="00010BA6" w:rsidRPr="00010BA6">
        <w:t xml:space="preserve">. </w:t>
      </w:r>
      <w:r w:rsidR="00010BA6" w:rsidRPr="00010BA6">
        <w:rPr>
          <w:i/>
        </w:rPr>
        <w:t>v</w:t>
      </w:r>
      <w:r w:rsidR="00010BA6" w:rsidRPr="00010BA6">
        <w:t xml:space="preserve">. </w:t>
      </w:r>
      <w:r w:rsidR="00010BA6" w:rsidRPr="00010BA6">
        <w:rPr>
          <w:i/>
        </w:rPr>
        <w:t>Girouard</w:t>
      </w:r>
      <w:r w:rsidRPr="00010BA6">
        <w:t>,</w:t>
      </w:r>
      <w:r w:rsidR="00010BA6" w:rsidRPr="00010BA6">
        <w:rPr>
          <w:vertAlign w:val="superscript"/>
        </w:rPr>
        <w:footnoteReference w:id="690"/>
      </w:r>
      <w:r w:rsidRPr="00010BA6">
        <w:t xml:space="preserve"> the Ninth Circuit, interpreting California law, held that Fruit Flops (used for flip flop sandals) and Fruit Cups (used on a bustier) were dissimilar to the Fruit of the Loom mark.</w:t>
      </w:r>
      <w:r w:rsidR="00010BA6" w:rsidRPr="00010BA6">
        <w:rPr>
          <w:vertAlign w:val="superscript"/>
        </w:rPr>
        <w:footnoteReference w:id="691"/>
      </w:r>
      <w:r w:rsidRPr="00010BA6">
        <w:t xml:space="preserve"> Although the focal point of the plaintiff’s well-known mark was the word Fruit, the court stated that the trademark “gets its special force</w:t>
      </w:r>
      <w:r w:rsidR="00010BA6" w:rsidRPr="00010BA6">
        <w:t xml:space="preserve"> </w:t>
      </w:r>
      <w:r w:rsidRPr="00010BA6">
        <w:t>…</w:t>
      </w:r>
      <w:r w:rsidR="00010BA6" w:rsidRPr="00010BA6">
        <w:t xml:space="preserve"> </w:t>
      </w:r>
      <w:r w:rsidRPr="00010BA6">
        <w:t>from its association with ‘LOOM,’”</w:t>
      </w:r>
      <w:r w:rsidR="00010BA6" w:rsidRPr="00010BA6">
        <w:rPr>
          <w:vertAlign w:val="superscript"/>
        </w:rPr>
        <w:footnoteReference w:id="692"/>
      </w:r>
      <w:r w:rsidRPr="00010BA6">
        <w:t xml:space="preserve"> and therefore was not similar enough to be diluted by Fruit Cups or Fruit Flops.</w:t>
      </w:r>
      <w:r w:rsidR="00010BA6" w:rsidRPr="00010BA6">
        <w:rPr>
          <w:vertAlign w:val="superscript"/>
        </w:rPr>
        <w:footnoteReference w:id="693"/>
      </w:r>
    </w:p>
    <w:p w14:paraId="470E56F0" w14:textId="11FAC995" w:rsidR="00010BA6" w:rsidRPr="00010BA6" w:rsidRDefault="00431229" w:rsidP="00010BA6">
      <w:pPr>
        <w:pStyle w:val="BNormal"/>
      </w:pPr>
      <w:r w:rsidRPr="00010BA6">
        <w:t>Similarly, a district court found that a Pee Wee Scouts series of books was insufficiently similar to the Girl Scouts mark to create the possibility of dilution.</w:t>
      </w:r>
      <w:r w:rsidR="00010BA6" w:rsidRPr="00010BA6">
        <w:rPr>
          <w:vertAlign w:val="superscript"/>
        </w:rPr>
        <w:footnoteReference w:id="694"/>
      </w:r>
      <w:r w:rsidRPr="00010BA6">
        <w:t xml:space="preserve"> Though “Scouts” is a focal point of both uses, the additional terms, plus the fact that scouts is a common word, worked against a finding of substantial similarity</w:t>
      </w:r>
      <w:r w:rsidR="00010BA6" w:rsidRPr="00010BA6">
        <w:t>. T</w:t>
      </w:r>
      <w:r w:rsidRPr="00010BA6">
        <w:t xml:space="preserve">herefore, viewing the marks as a whole, the courts in </w:t>
      </w:r>
      <w:r w:rsidR="00010BA6" w:rsidRPr="00010BA6">
        <w:rPr>
          <w:i/>
        </w:rPr>
        <w:t>Fruit of the Loom</w:t>
      </w:r>
      <w:r w:rsidRPr="00010BA6">
        <w:t xml:space="preserve"> and </w:t>
      </w:r>
      <w:r w:rsidR="00010BA6" w:rsidRPr="00010BA6">
        <w:rPr>
          <w:i/>
        </w:rPr>
        <w:t>Girl Scouts</w:t>
      </w:r>
      <w:r w:rsidRPr="00010BA6">
        <w:t xml:space="preserve"> found that the distraction of source required by dilution would not occur where the additional terms made the occurrence of a mental association unlikely</w:t>
      </w:r>
      <w:r w:rsidR="00010BA6" w:rsidRPr="00010BA6">
        <w:t>. A</w:t>
      </w:r>
      <w:r w:rsidRPr="00010BA6">
        <w:t>nother court, interpreting Delaware law, found that the addition of defendant’s house mark (/UA) to the “</w:t>
      </w:r>
      <w:proofErr w:type="spellStart"/>
      <w:r w:rsidRPr="00010BA6">
        <w:t>Healthbox</w:t>
      </w:r>
      <w:proofErr w:type="spellEnd"/>
      <w:r w:rsidRPr="00010BA6">
        <w:t xml:space="preserve">” mark made its use dissimilar to plaintiff’s </w:t>
      </w:r>
      <w:proofErr w:type="spellStart"/>
      <w:r w:rsidRPr="00010BA6">
        <w:t>Healthbox</w:t>
      </w:r>
      <w:proofErr w:type="spellEnd"/>
      <w:r w:rsidRPr="00010BA6">
        <w:t xml:space="preserve"> mark.</w:t>
      </w:r>
      <w:r w:rsidR="00010BA6" w:rsidRPr="00010BA6">
        <w:rPr>
          <w:vertAlign w:val="superscript"/>
        </w:rPr>
        <w:footnoteReference w:id="695"/>
      </w:r>
    </w:p>
    <w:p w14:paraId="45DCC237" w14:textId="0EB1255D" w:rsidR="00010BA6" w:rsidRPr="00010BA6" w:rsidRDefault="00431229" w:rsidP="00010BA6">
      <w:pPr>
        <w:pStyle w:val="BNormal"/>
      </w:pPr>
      <w:r w:rsidRPr="00010BA6">
        <w:t>It has been held that marks too dissimilar to support a confusion claim are also too dissimilar to support a state dilution claim.</w:t>
      </w:r>
      <w:r w:rsidR="00010BA6" w:rsidRPr="00010BA6">
        <w:rPr>
          <w:vertAlign w:val="superscript"/>
        </w:rPr>
        <w:footnoteReference w:id="696"/>
      </w:r>
    </w:p>
    <w:p w14:paraId="24165643" w14:textId="67762DFC" w:rsidR="00010BA6" w:rsidRPr="00010BA6" w:rsidRDefault="00431229" w:rsidP="00010BA6">
      <w:pPr>
        <w:pStyle w:val="BNormal"/>
      </w:pPr>
      <w:r w:rsidRPr="00010BA6">
        <w:t>“Visual” marks, such as designs, packaging, or product configurations, present difficult problems for a court when describing the existence or nonexistence of substantial similarity</w:t>
      </w:r>
      <w:r w:rsidR="00010BA6" w:rsidRPr="00010BA6">
        <w:t>. T</w:t>
      </w:r>
      <w:r w:rsidRPr="00010BA6">
        <w:t xml:space="preserve">he court cannot rely on pronunciation differences, as in </w:t>
      </w:r>
      <w:r w:rsidR="00010BA6" w:rsidRPr="00010BA6">
        <w:rPr>
          <w:i/>
        </w:rPr>
        <w:t>Mead Data</w:t>
      </w:r>
      <w:r w:rsidRPr="00010BA6">
        <w:t xml:space="preserve">, or differences in the wording of a phrase, as in </w:t>
      </w:r>
      <w:r w:rsidR="00010BA6" w:rsidRPr="00010BA6">
        <w:rPr>
          <w:i/>
        </w:rPr>
        <w:t>Fruit of the Loom</w:t>
      </w:r>
      <w:r w:rsidR="00010BA6" w:rsidRPr="00010BA6">
        <w:t>. H</w:t>
      </w:r>
      <w:r w:rsidRPr="00010BA6">
        <w:t>owever, courts have found ways to describe similarities and differences in such cases.</w:t>
      </w:r>
    </w:p>
    <w:p w14:paraId="4F6D53A2" w14:textId="084CAB72" w:rsidR="00010BA6" w:rsidRPr="00010BA6" w:rsidRDefault="00431229" w:rsidP="00010BA6">
      <w:pPr>
        <w:pStyle w:val="BNormal"/>
      </w:pPr>
      <w:r w:rsidRPr="00010BA6">
        <w:t>Trade dress may actually enhance similarity when word marks are involved</w:t>
      </w:r>
      <w:r w:rsidR="00010BA6" w:rsidRPr="00010BA6">
        <w:t>. I</w:t>
      </w:r>
      <w:r w:rsidRPr="00010BA6">
        <w:t>n one case, a court cited the use of similar trade dress on a similar product—a bull’s head design on a barbecue sauce bottle—as enhancing the similarity between Bull’s Eye sauce and Raging Bull sauce.</w:t>
      </w:r>
      <w:r w:rsidR="00010BA6" w:rsidRPr="00010BA6">
        <w:rPr>
          <w:vertAlign w:val="superscript"/>
        </w:rPr>
        <w:footnoteReference w:id="697"/>
      </w:r>
    </w:p>
    <w:p w14:paraId="79A0ED0F" w14:textId="4BEE0F69" w:rsidR="00010BA6" w:rsidRPr="00010BA6" w:rsidRDefault="00010BA6" w:rsidP="00010BA6">
      <w:pPr>
        <w:pStyle w:val="BNormal"/>
      </w:pPr>
      <w:r w:rsidRPr="00010BA6">
        <w:rPr>
          <w:i/>
        </w:rPr>
        <w:t>Universal City Studios, Inc</w:t>
      </w:r>
      <w:r w:rsidRPr="00010BA6">
        <w:t xml:space="preserve">. </w:t>
      </w:r>
      <w:r w:rsidRPr="00010BA6">
        <w:rPr>
          <w:i/>
        </w:rPr>
        <w:t>v</w:t>
      </w:r>
      <w:r w:rsidRPr="00010BA6">
        <w:t xml:space="preserve">. </w:t>
      </w:r>
      <w:r w:rsidRPr="00010BA6">
        <w:rPr>
          <w:i/>
        </w:rPr>
        <w:t>Nintendo, Inc</w:t>
      </w:r>
      <w:r w:rsidR="00431229" w:rsidRPr="00010BA6">
        <w:t>.</w:t>
      </w:r>
      <w:r w:rsidRPr="00010BA6">
        <w:rPr>
          <w:vertAlign w:val="superscript"/>
        </w:rPr>
        <w:footnoteReference w:id="698"/>
      </w:r>
      <w:r w:rsidR="00431229" w:rsidRPr="00010BA6">
        <w:t xml:space="preserve"> involved a comparison between King Kong of movie fame and </w:t>
      </w:r>
      <w:proofErr w:type="gramStart"/>
      <w:r w:rsidR="00431229" w:rsidRPr="00010BA6">
        <w:t>the Donkey</w:t>
      </w:r>
      <w:proofErr w:type="gramEnd"/>
      <w:r w:rsidR="00431229" w:rsidRPr="00010BA6">
        <w:t xml:space="preserve"> Kong video game character</w:t>
      </w:r>
      <w:r w:rsidRPr="00010BA6">
        <w:t>. T</w:t>
      </w:r>
      <w:r w:rsidR="00431229" w:rsidRPr="00010BA6">
        <w:t>he court noted several differences between the two characters</w:t>
      </w:r>
      <w:r w:rsidRPr="00010BA6">
        <w:t>: t</w:t>
      </w:r>
      <w:r w:rsidR="00431229" w:rsidRPr="00010BA6">
        <w:t>he humorous, “nonsexual” Donkey Kong versus the “ferocious,” rampaging King Kong.</w:t>
      </w:r>
      <w:r w:rsidRPr="00010BA6">
        <w:rPr>
          <w:vertAlign w:val="superscript"/>
        </w:rPr>
        <w:footnoteReference w:id="699"/>
      </w:r>
      <w:r w:rsidR="00431229" w:rsidRPr="00010BA6">
        <w:t xml:space="preserve"> Although both characters were involved with a female character,</w:t>
      </w:r>
      <w:r w:rsidRPr="00010BA6">
        <w:rPr>
          <w:vertAlign w:val="superscript"/>
        </w:rPr>
        <w:footnoteReference w:id="700"/>
      </w:r>
      <w:r w:rsidR="00431229" w:rsidRPr="00010BA6">
        <w:t xml:space="preserve"> the female characters were very different.</w:t>
      </w:r>
      <w:r w:rsidRPr="00010BA6">
        <w:rPr>
          <w:vertAlign w:val="superscript"/>
        </w:rPr>
        <w:footnoteReference w:id="701"/>
      </w:r>
    </w:p>
    <w:p w14:paraId="50B97A51" w14:textId="3C47D0AA" w:rsidR="00010BA6" w:rsidRPr="00010BA6" w:rsidRDefault="00431229" w:rsidP="00010BA6">
      <w:pPr>
        <w:pStyle w:val="BNormal"/>
      </w:pPr>
      <w:r w:rsidRPr="00010BA6">
        <w:t xml:space="preserve">In </w:t>
      </w:r>
      <w:r w:rsidR="00010BA6" w:rsidRPr="00010BA6">
        <w:rPr>
          <w:i/>
        </w:rPr>
        <w:t>Eastern American Trio Products, Inc</w:t>
      </w:r>
      <w:r w:rsidR="00010BA6" w:rsidRPr="00010BA6">
        <w:t xml:space="preserve">. </w:t>
      </w:r>
      <w:r w:rsidR="00010BA6" w:rsidRPr="00010BA6">
        <w:rPr>
          <w:i/>
        </w:rPr>
        <w:t>v</w:t>
      </w:r>
      <w:r w:rsidR="00010BA6" w:rsidRPr="00010BA6">
        <w:t xml:space="preserve">. </w:t>
      </w:r>
      <w:r w:rsidR="00010BA6" w:rsidRPr="00010BA6">
        <w:rPr>
          <w:i/>
        </w:rPr>
        <w:t>Tang Electronic Corp</w:t>
      </w:r>
      <w:r w:rsidRPr="00010BA6">
        <w:t>.,</w:t>
      </w:r>
      <w:r w:rsidR="00010BA6" w:rsidRPr="00010BA6">
        <w:rPr>
          <w:vertAlign w:val="superscript"/>
        </w:rPr>
        <w:footnoteReference w:id="702"/>
      </w:r>
      <w:r w:rsidRPr="00010BA6">
        <w:t xml:space="preserve"> the court compared the packaging of two pay telephones.</w:t>
      </w:r>
      <w:r w:rsidR="00010BA6" w:rsidRPr="00010BA6">
        <w:rPr>
          <w:vertAlign w:val="superscript"/>
        </w:rPr>
        <w:footnoteReference w:id="703"/>
      </w:r>
      <w:r w:rsidRPr="00010BA6">
        <w:t xml:space="preserve"> Referencing its discussion of similarity and confusion, the court found the products dissimilar.</w:t>
      </w:r>
      <w:r w:rsidR="00010BA6" w:rsidRPr="00010BA6">
        <w:rPr>
          <w:vertAlign w:val="superscript"/>
        </w:rPr>
        <w:footnoteReference w:id="704"/>
      </w:r>
      <w:r w:rsidRPr="00010BA6">
        <w:t xml:space="preserve"> The court cited various differences</w:t>
      </w:r>
      <w:r w:rsidR="00010BA6" w:rsidRPr="00010BA6">
        <w:t>: c</w:t>
      </w:r>
      <w:r w:rsidRPr="00010BA6">
        <w:t>olor scheme, size of boxes, and use of a distinctive “cartoon character mascot” on one box</w:t>
      </w:r>
      <w:r w:rsidR="00010BA6" w:rsidRPr="00010BA6">
        <w:t>. T</w:t>
      </w:r>
      <w:r w:rsidRPr="00010BA6">
        <w:t>hese outweighed the use of the picture of a red and grey telephone on each box.</w:t>
      </w:r>
      <w:r w:rsidR="00010BA6" w:rsidRPr="00010BA6">
        <w:rPr>
          <w:vertAlign w:val="superscript"/>
        </w:rPr>
        <w:footnoteReference w:id="705"/>
      </w:r>
    </w:p>
    <w:p w14:paraId="7F46570D" w14:textId="222C79A6" w:rsidR="00010BA6" w:rsidRPr="00010BA6" w:rsidRDefault="00431229" w:rsidP="00010BA6">
      <w:pPr>
        <w:pStyle w:val="BNormal"/>
      </w:pPr>
      <w:r w:rsidRPr="00010BA6">
        <w:t xml:space="preserve">In </w:t>
      </w:r>
      <w:r w:rsidR="00010BA6" w:rsidRPr="00010BA6">
        <w:rPr>
          <w:i/>
        </w:rPr>
        <w:t>New York Stock Exchange, Inc</w:t>
      </w:r>
      <w:r w:rsidR="00010BA6" w:rsidRPr="00010BA6">
        <w:t xml:space="preserve">. </w:t>
      </w:r>
      <w:r w:rsidR="00010BA6" w:rsidRPr="00010BA6">
        <w:rPr>
          <w:i/>
        </w:rPr>
        <w:t>v</w:t>
      </w:r>
      <w:r w:rsidR="00010BA6" w:rsidRPr="00010BA6">
        <w:t xml:space="preserve">. </w:t>
      </w:r>
      <w:r w:rsidR="00010BA6" w:rsidRPr="00010BA6">
        <w:rPr>
          <w:i/>
        </w:rPr>
        <w:t>New York, New York Hotel, LLC</w:t>
      </w:r>
      <w:r w:rsidRPr="00010BA6">
        <w:t>,</w:t>
      </w:r>
      <w:r w:rsidR="00010BA6" w:rsidRPr="00010BA6">
        <w:rPr>
          <w:vertAlign w:val="superscript"/>
        </w:rPr>
        <w:footnoteReference w:id="706"/>
      </w:r>
      <w:r w:rsidRPr="00010BA6">
        <w:t xml:space="preserve"> the court indicated that differences between the marks’ use by the two parties lessened the chances of dilution by blurring.</w:t>
      </w:r>
      <w:r w:rsidR="00010BA6" w:rsidRPr="00010BA6">
        <w:rPr>
          <w:vertAlign w:val="superscript"/>
        </w:rPr>
        <w:footnoteReference w:id="707"/>
      </w:r>
      <w:r w:rsidRPr="00010BA6">
        <w:t xml:space="preserve"> In its discussion of plaintiff’s </w:t>
      </w:r>
      <w:proofErr w:type="spellStart"/>
      <w:r w:rsidRPr="00010BA6">
        <w:t>tarnishment</w:t>
      </w:r>
      <w:proofErr w:type="spellEnd"/>
      <w:r w:rsidRPr="00010BA6">
        <w:t xml:space="preserve"> claim, however, the court conceded that defendant’s marks would “bring to mind the NYSE and its marks,”</w:t>
      </w:r>
      <w:r w:rsidR="00010BA6" w:rsidRPr="00010BA6">
        <w:rPr>
          <w:vertAlign w:val="superscript"/>
        </w:rPr>
        <w:footnoteReference w:id="708"/>
      </w:r>
      <w:r w:rsidRPr="00010BA6">
        <w:t xml:space="preserve"> indicating the existence of similarity</w:t>
      </w:r>
      <w:r w:rsidR="00010BA6" w:rsidRPr="00010BA6">
        <w:t>. T</w:t>
      </w:r>
      <w:r w:rsidRPr="00010BA6">
        <w:t xml:space="preserve">his apparent anomaly may be explained by the difference between a blurring claim and a </w:t>
      </w:r>
      <w:proofErr w:type="spellStart"/>
      <w:r w:rsidRPr="00010BA6">
        <w:t>tarnishment</w:t>
      </w:r>
      <w:proofErr w:type="spellEnd"/>
      <w:r w:rsidRPr="00010BA6">
        <w:t xml:space="preserve"> claim</w:t>
      </w:r>
      <w:r w:rsidR="00010BA6" w:rsidRPr="00010BA6">
        <w:t xml:space="preserve">. </w:t>
      </w:r>
      <w:proofErr w:type="spellStart"/>
      <w:r w:rsidR="00010BA6" w:rsidRPr="00010BA6">
        <w:t>T</w:t>
      </w:r>
      <w:r w:rsidRPr="00010BA6">
        <w:t>arnishment</w:t>
      </w:r>
      <w:proofErr w:type="spellEnd"/>
      <w:r w:rsidRPr="00010BA6">
        <w:t xml:space="preserve"> can be accomplished by “calling to mind” the well-known mark and placing it in an unsavory context</w:t>
      </w:r>
      <w:r w:rsidR="00010BA6" w:rsidRPr="00010BA6">
        <w:t>. B</w:t>
      </w:r>
      <w:r w:rsidRPr="00010BA6">
        <w:t>lurring requires more than “calling to mind,” thus involving a different notion of similarity.</w:t>
      </w:r>
    </w:p>
    <w:p w14:paraId="6F38B53C" w14:textId="77CFD410" w:rsidR="00010BA6" w:rsidRPr="00010BA6" w:rsidRDefault="00431229" w:rsidP="00010BA6">
      <w:pPr>
        <w:pStyle w:val="BNormal"/>
      </w:pPr>
      <w:r w:rsidRPr="00010BA6">
        <w:t xml:space="preserve">Finally, in </w:t>
      </w:r>
      <w:r w:rsidR="00010BA6" w:rsidRPr="00010BA6">
        <w:rPr>
          <w:i/>
        </w:rPr>
        <w:t>Landscape Forms, Inc</w:t>
      </w:r>
      <w:r w:rsidR="00010BA6" w:rsidRPr="00010BA6">
        <w:t xml:space="preserve">. </w:t>
      </w:r>
      <w:r w:rsidR="00010BA6" w:rsidRPr="00010BA6">
        <w:rPr>
          <w:i/>
        </w:rPr>
        <w:t>v</w:t>
      </w:r>
      <w:r w:rsidR="00010BA6" w:rsidRPr="00010BA6">
        <w:t xml:space="preserve">. </w:t>
      </w:r>
      <w:r w:rsidR="00010BA6" w:rsidRPr="00010BA6">
        <w:rPr>
          <w:i/>
        </w:rPr>
        <w:t>Columbia Cascade Co</w:t>
      </w:r>
      <w:r w:rsidRPr="00010BA6">
        <w:t>.,</w:t>
      </w:r>
      <w:r w:rsidR="00010BA6" w:rsidRPr="00010BA6">
        <w:rPr>
          <w:vertAlign w:val="superscript"/>
        </w:rPr>
        <w:footnoteReference w:id="709"/>
      </w:r>
      <w:r w:rsidRPr="00010BA6">
        <w:t xml:space="preserve"> the court held that because the parties’ products—which were the marks in question—were generally displayed in catalogs with each company’s (very different) trade name, the sophisticated buyers of the products would not find the overall appearance of the marks (i.e., the products) in the marketplace to be similar.</w:t>
      </w:r>
      <w:r w:rsidR="00010BA6" w:rsidRPr="00010BA6">
        <w:rPr>
          <w:vertAlign w:val="superscript"/>
        </w:rPr>
        <w:footnoteReference w:id="710"/>
      </w:r>
      <w:r w:rsidRPr="00010BA6">
        <w:t xml:space="preserve"> Similarity, however, is a factual inquiry</w:t>
      </w:r>
      <w:r w:rsidR="00010BA6" w:rsidRPr="00010BA6">
        <w:t>. T</w:t>
      </w:r>
      <w:r w:rsidRPr="00010BA6">
        <w:t>hus, courts will be reluctant to decide issues of similarity on a motion to dismiss, where only the pleadings are at issue.</w:t>
      </w:r>
      <w:r w:rsidR="00010BA6" w:rsidRPr="00010BA6">
        <w:rPr>
          <w:vertAlign w:val="superscript"/>
        </w:rPr>
        <w:footnoteReference w:id="711"/>
      </w:r>
    </w:p>
    <w:p w14:paraId="71529B44" w14:textId="4509D43E" w:rsidR="00010BA6" w:rsidRPr="00010BA6" w:rsidRDefault="00431229" w:rsidP="00010BA6">
      <w:pPr>
        <w:pStyle w:val="BNormal"/>
      </w:pPr>
      <w:r w:rsidRPr="00010BA6">
        <w:t>Like strength of the mark, similarity of the two marks is one of the factors courts normally use to assess likelihood of confusion.</w:t>
      </w:r>
      <w:r w:rsidR="00010BA6" w:rsidRPr="00010BA6">
        <w:rPr>
          <w:vertAlign w:val="superscript"/>
        </w:rPr>
        <w:footnoteReference w:id="712"/>
      </w:r>
      <w:r w:rsidRPr="00010BA6">
        <w:t xml:space="preserve"> Moreover, many dilution claims succeed largely or solely on the basis of strength and similarity.</w:t>
      </w:r>
      <w:r w:rsidR="00010BA6" w:rsidRPr="00010BA6">
        <w:rPr>
          <w:vertAlign w:val="superscript"/>
        </w:rPr>
        <w:footnoteReference w:id="713"/>
      </w:r>
      <w:r w:rsidRPr="00010BA6">
        <w:t xml:space="preserve"> Thus, if dilution is not to become a replacement for confusion, these two factors should be evaluated differently in a dilution context than in a confusion context</w:t>
      </w:r>
      <w:r w:rsidR="00010BA6" w:rsidRPr="00010BA6">
        <w:t>. A</w:t>
      </w:r>
      <w:r w:rsidRPr="00010BA6">
        <w:t>s discussed in Chapter 2, in those states that do not require a “famous” mark, a significant degree of distinctiveness is usually required for a dilution claim</w:t>
      </w:r>
      <w:r w:rsidR="00010BA6" w:rsidRPr="00010BA6">
        <w:t>. S</w:t>
      </w:r>
      <w:r w:rsidRPr="00010BA6">
        <w:t>imilarly, a higher degree of similarity is required for dilution</w:t>
      </w:r>
      <w:r w:rsidR="00010BA6" w:rsidRPr="00010BA6">
        <w:t>. T</w:t>
      </w:r>
      <w:r w:rsidRPr="00010BA6">
        <w:t>he requirement of “substantial similarity,” vague though it may be, is a reminder that the threshold of similarity for dilution is higher than for confusion</w:t>
      </w:r>
      <w:r w:rsidR="00010BA6" w:rsidRPr="00010BA6">
        <w:t>. T</w:t>
      </w:r>
      <w:r w:rsidRPr="00010BA6">
        <w:t>he high degree of similarity is what distracts the consumer from thinking of the mark as pointing to only one source, causing dilution of the distinctive mark’s uniqueness.</w:t>
      </w:r>
    </w:p>
    <w:p w14:paraId="0B640957" w14:textId="36747207" w:rsidR="00010BA6" w:rsidRPr="00010BA6" w:rsidRDefault="00736985" w:rsidP="00736985">
      <w:pPr>
        <w:pStyle w:val="BHead1"/>
      </w:pPr>
      <w:r>
        <w:t>3.</w:t>
      </w:r>
      <w:r w:rsidR="00010BA6" w:rsidRPr="00736985">
        <w:rPr>
          <w:rStyle w:val="BBNAidChar"/>
          <w:rFonts w:eastAsiaTheme="majorEastAsia"/>
        </w:rPr>
        <w:t>VI</w:t>
      </w:r>
      <w:r w:rsidR="00010BA6" w:rsidRPr="00010BA6">
        <w:t>.</w:t>
      </w:r>
      <w:r>
        <w:t xml:space="preserve">  </w:t>
      </w:r>
      <w:r w:rsidR="00010BA6" w:rsidRPr="00010BA6">
        <w:t>Actual Versus Likelihood of Dilution and the Continuing Importance of State Dilution Law</w:t>
      </w:r>
    </w:p>
    <w:p w14:paraId="4873ADAF" w14:textId="2C473E1A" w:rsidR="00010BA6" w:rsidRPr="00010BA6" w:rsidRDefault="00736985" w:rsidP="00736985">
      <w:pPr>
        <w:pStyle w:val="BHead2"/>
      </w:pPr>
      <w:r>
        <w:t>3.VI.</w:t>
      </w:r>
      <w:r w:rsidR="00010BA6" w:rsidRPr="00736985">
        <w:rPr>
          <w:rStyle w:val="BBNAidChar"/>
          <w:rFonts w:eastAsiaTheme="majorEastAsia"/>
        </w:rPr>
        <w:t>A</w:t>
      </w:r>
      <w:r w:rsidR="00010BA6" w:rsidRPr="00010BA6">
        <w:t>.</w:t>
      </w:r>
      <w:r>
        <w:t> </w:t>
      </w:r>
      <w:r w:rsidR="00010BA6" w:rsidRPr="00010BA6">
        <w:tab/>
        <w:t>Actual vs. Likelihood of Dilution Under the 1992 and 1996 Model Bills</w:t>
      </w:r>
    </w:p>
    <w:p w14:paraId="16259214" w14:textId="6F489B8C" w:rsidR="00010BA6" w:rsidRPr="00010BA6" w:rsidRDefault="00431229" w:rsidP="00010BA6">
      <w:pPr>
        <w:pStyle w:val="BNormal"/>
      </w:pPr>
      <w:r w:rsidRPr="00010BA6">
        <w:t xml:space="preserve">A critical issue that arose under the FTDA before its 2006 replacement by the TDRA, but that also affects state laws patterned after the 1992 and 1996 Model Bills, is whether a plaintiff must demonstrate actual harm from dilution or whether it </w:t>
      </w:r>
      <w:proofErr w:type="gramStart"/>
      <w:r w:rsidRPr="00010BA6">
        <w:t>is instead</w:t>
      </w:r>
      <w:proofErr w:type="gramEnd"/>
      <w:r w:rsidRPr="00010BA6">
        <w:t xml:space="preserve"> sufficient to show a likelihood of dilution</w:t>
      </w:r>
      <w:r w:rsidR="00010BA6" w:rsidRPr="00010BA6">
        <w:t>. S</w:t>
      </w:r>
      <w:r w:rsidRPr="00010BA6">
        <w:t>tatutes patterned after the 1964 and 2007 Model Bills are clear on this point</w:t>
      </w:r>
      <w:r w:rsidR="00010BA6" w:rsidRPr="00010BA6">
        <w:t>; t</w:t>
      </w:r>
      <w:r w:rsidRPr="00010BA6">
        <w:t>hey require only a “likelihood” of dilution.</w:t>
      </w:r>
      <w:r w:rsidR="00010BA6" w:rsidRPr="00010BA6">
        <w:rPr>
          <w:vertAlign w:val="superscript"/>
        </w:rPr>
        <w:footnoteReference w:id="714"/>
      </w:r>
      <w:r w:rsidRPr="00010BA6">
        <w:t xml:space="preserve"> However, most of the remaining statutes, now used in a majority of states with dilution statutes, are worded like the FTDA prior to its amendment in 2006</w:t>
      </w:r>
      <w:r w:rsidR="00010BA6" w:rsidRPr="00010BA6">
        <w:t>. T</w:t>
      </w:r>
      <w:r w:rsidRPr="00010BA6">
        <w:t xml:space="preserve">hose statutes permit an injunction against a use “which </w:t>
      </w:r>
      <w:r w:rsidR="00010BA6" w:rsidRPr="00010BA6">
        <w:rPr>
          <w:i/>
        </w:rPr>
        <w:t>causes</w:t>
      </w:r>
      <w:r w:rsidRPr="00010BA6">
        <w:t xml:space="preserve"> dilution of the distinctive quality of” a famous mark.</w:t>
      </w:r>
      <w:r w:rsidR="00010BA6" w:rsidRPr="00010BA6">
        <w:rPr>
          <w:vertAlign w:val="superscript"/>
        </w:rPr>
        <w:footnoteReference w:id="715"/>
      </w:r>
      <w:r w:rsidRPr="00010BA6">
        <w:t xml:space="preserve"> The lower federal courts had been divided on this issue prior to a Supreme Court decision in 2003.</w:t>
      </w:r>
      <w:r w:rsidR="00010BA6" w:rsidRPr="00010BA6">
        <w:rPr>
          <w:vertAlign w:val="superscript"/>
        </w:rPr>
        <w:footnoteReference w:id="716"/>
      </w:r>
      <w:r w:rsidRPr="00010BA6">
        <w:t xml:space="preserve"> Up to that point, no courts interpreting similarly worded state laws discussed the issue</w:t>
      </w:r>
      <w:r w:rsidR="00010BA6" w:rsidRPr="00010BA6">
        <w:t>. S</w:t>
      </w:r>
      <w:r w:rsidRPr="00010BA6">
        <w:t>ome courts pointed to the differences between the wording of the original FTDA (“causes dilution”) and the clear language of the 1964 Model Bill (“likelihood of dilution”), and to the fact that the infringement sections of the Lanham Act specifically refer to “likelihood” of confusion, to support a restrictive view of the FTDA.</w:t>
      </w:r>
      <w:r w:rsidR="00010BA6" w:rsidRPr="00010BA6">
        <w:rPr>
          <w:vertAlign w:val="superscript"/>
        </w:rPr>
        <w:footnoteReference w:id="717"/>
      </w:r>
      <w:r w:rsidRPr="00010BA6">
        <w:t xml:space="preserve"> Courts taking a contrary position pointed, in support of a “likelihood of dilution” interpretation, to the difficulty of proving dilution</w:t>
      </w:r>
      <w:r w:rsidR="00010BA6" w:rsidRPr="00010BA6">
        <w:rPr>
          <w:vertAlign w:val="superscript"/>
        </w:rPr>
        <w:footnoteReference w:id="718"/>
      </w:r>
      <w:r w:rsidRPr="00010BA6">
        <w:t xml:space="preserve"> and the problem of preventing dilution at its incipience.</w:t>
      </w:r>
      <w:r w:rsidR="00010BA6" w:rsidRPr="00010BA6">
        <w:rPr>
          <w:vertAlign w:val="superscript"/>
        </w:rPr>
        <w:footnoteReference w:id="719"/>
      </w:r>
      <w:r w:rsidRPr="00010BA6">
        <w:t xml:space="preserve"> In </w:t>
      </w:r>
      <w:r w:rsidR="00010BA6" w:rsidRPr="00010BA6">
        <w:rPr>
          <w:i/>
        </w:rPr>
        <w:t>Moseley v</w:t>
      </w:r>
      <w:r w:rsidR="00010BA6" w:rsidRPr="00010BA6">
        <w:t xml:space="preserve">. </w:t>
      </w:r>
      <w:r w:rsidR="00010BA6" w:rsidRPr="00010BA6">
        <w:rPr>
          <w:i/>
        </w:rPr>
        <w:t>V Secret Catalogue, Inc</w:t>
      </w:r>
      <w:r w:rsidRPr="00010BA6">
        <w:t>.,</w:t>
      </w:r>
      <w:r w:rsidR="00010BA6" w:rsidRPr="00010BA6">
        <w:rPr>
          <w:vertAlign w:val="superscript"/>
        </w:rPr>
        <w:footnoteReference w:id="720"/>
      </w:r>
      <w:r w:rsidRPr="00010BA6">
        <w:t xml:space="preserve"> the Supreme Court resolved the split in federal authority and held that a showing of actual dilution, not merely a likelihood of dilution, was required.</w:t>
      </w:r>
      <w:r w:rsidR="00010BA6" w:rsidRPr="00010BA6">
        <w:rPr>
          <w:vertAlign w:val="superscript"/>
        </w:rPr>
        <w:footnoteReference w:id="721"/>
      </w:r>
      <w:r w:rsidRPr="00010BA6">
        <w:t xml:space="preserve"> The Court did indicate that actual dilution might be proven by “circumstantial evidence.” However, the only circumstance it could identify was where the marks at issue were “identical.”</w:t>
      </w:r>
      <w:r w:rsidR="00010BA6" w:rsidRPr="00010BA6">
        <w:rPr>
          <w:vertAlign w:val="superscript"/>
        </w:rPr>
        <w:footnoteReference w:id="722"/>
      </w:r>
      <w:r w:rsidRPr="00010BA6">
        <w:t xml:space="preserve"> In </w:t>
      </w:r>
      <w:r w:rsidR="00010BA6" w:rsidRPr="00010BA6">
        <w:rPr>
          <w:i/>
        </w:rPr>
        <w:t>Ty, Inc</w:t>
      </w:r>
      <w:r w:rsidR="00010BA6" w:rsidRPr="00010BA6">
        <w:t xml:space="preserve">. </w:t>
      </w:r>
      <w:r w:rsidR="00010BA6" w:rsidRPr="00010BA6">
        <w:rPr>
          <w:i/>
        </w:rPr>
        <w:t>v</w:t>
      </w:r>
      <w:r w:rsidR="00010BA6" w:rsidRPr="00010BA6">
        <w:t xml:space="preserve">. </w:t>
      </w:r>
      <w:r w:rsidR="00010BA6" w:rsidRPr="00010BA6">
        <w:rPr>
          <w:i/>
        </w:rPr>
        <w:t>Softbelly’s</w:t>
      </w:r>
      <w:r w:rsidRPr="00010BA6">
        <w:t>,</w:t>
      </w:r>
      <w:r w:rsidR="00010BA6" w:rsidRPr="00010BA6">
        <w:rPr>
          <w:i/>
        </w:rPr>
        <w:t xml:space="preserve"> Inc</w:t>
      </w:r>
      <w:r w:rsidRPr="00010BA6">
        <w:t>.,</w:t>
      </w:r>
      <w:r w:rsidR="00010BA6" w:rsidRPr="00010BA6">
        <w:rPr>
          <w:vertAlign w:val="superscript"/>
        </w:rPr>
        <w:footnoteReference w:id="723"/>
      </w:r>
      <w:r w:rsidRPr="00010BA6">
        <w:t xml:space="preserve"> the court commented that “[t]he Court did not </w:t>
      </w:r>
      <w:proofErr w:type="gramStart"/>
      <w:r w:rsidRPr="00010BA6">
        <w:t>explain</w:t>
      </w:r>
      <w:proofErr w:type="gramEnd"/>
      <w:r w:rsidRPr="00010BA6">
        <w:t xml:space="preserve"> and no one seems to know what that ‘circumstantial evidence’ might be.”</w:t>
      </w:r>
      <w:r w:rsidR="00010BA6" w:rsidRPr="00010BA6">
        <w:rPr>
          <w:vertAlign w:val="superscript"/>
        </w:rPr>
        <w:footnoteReference w:id="724"/>
      </w:r>
    </w:p>
    <w:p w14:paraId="7958F73E" w14:textId="29E2E0DA" w:rsidR="00010BA6" w:rsidRPr="00010BA6" w:rsidRDefault="00010BA6" w:rsidP="00010BA6">
      <w:pPr>
        <w:pStyle w:val="BNormal"/>
      </w:pPr>
      <w:r w:rsidRPr="00010BA6">
        <w:rPr>
          <w:i/>
        </w:rPr>
        <w:t>Moseley</w:t>
      </w:r>
      <w:r w:rsidR="00431229" w:rsidRPr="00010BA6">
        <w:t xml:space="preserve"> resulted in an amendment to the FTDA in 2006 that, among other things, reworded the operative language to give a cause of action against uses “likely to cause dilution.” However, that legislation did not change the wording of state laws</w:t>
      </w:r>
      <w:r w:rsidRPr="00010BA6">
        <w:t>. T</w:t>
      </w:r>
      <w:r w:rsidR="00431229" w:rsidRPr="00010BA6">
        <w:t xml:space="preserve">he </w:t>
      </w:r>
      <w:r w:rsidRPr="00010BA6">
        <w:rPr>
          <w:i/>
        </w:rPr>
        <w:t>Moseley</w:t>
      </w:r>
      <w:r w:rsidR="00431229" w:rsidRPr="00010BA6">
        <w:t xml:space="preserve"> decision appears to have resolved the issue for purposes of state laws that are worded like the pre-amendment FTDA.</w:t>
      </w:r>
      <w:r w:rsidRPr="00010BA6">
        <w:rPr>
          <w:vertAlign w:val="superscript"/>
        </w:rPr>
        <w:footnoteReference w:id="725"/>
      </w:r>
      <w:r w:rsidR="00431229" w:rsidRPr="00010BA6">
        <w:t xml:space="preserve"> Therefore, in cases where parties have asserted supplemental claims based on state laws patterned after the 1992 or 1996 Model Bill, actual dilution will almost certainly be required.</w:t>
      </w:r>
      <w:r w:rsidRPr="00010BA6">
        <w:rPr>
          <w:vertAlign w:val="superscript"/>
        </w:rPr>
        <w:footnoteReference w:id="726"/>
      </w:r>
      <w:r w:rsidR="00431229" w:rsidRPr="00010BA6">
        <w:t xml:space="preserve"> There is one notable exception to this</w:t>
      </w:r>
      <w:r w:rsidRPr="00010BA6">
        <w:t>: F</w:t>
      </w:r>
      <w:r w:rsidR="00431229" w:rsidRPr="00010BA6">
        <w:t>lorida</w:t>
      </w:r>
      <w:r w:rsidRPr="00010BA6">
        <w:t>. T</w:t>
      </w:r>
      <w:r w:rsidR="00431229" w:rsidRPr="00010BA6">
        <w:t xml:space="preserve">he 2007 Florida statute, apparently learning from the </w:t>
      </w:r>
      <w:r w:rsidRPr="00010BA6">
        <w:rPr>
          <w:i/>
        </w:rPr>
        <w:t>Moseley</w:t>
      </w:r>
      <w:r w:rsidR="00431229" w:rsidRPr="00010BA6">
        <w:t xml:space="preserve"> decision, provides for relief where the second use “is </w:t>
      </w:r>
      <w:r w:rsidRPr="00010BA6">
        <w:rPr>
          <w:i/>
        </w:rPr>
        <w:t>likely</w:t>
      </w:r>
      <w:r w:rsidR="00431229" w:rsidRPr="00010BA6">
        <w:t xml:space="preserve"> to cause dilution.”</w:t>
      </w:r>
      <w:r w:rsidRPr="00010BA6">
        <w:rPr>
          <w:vertAlign w:val="superscript"/>
        </w:rPr>
        <w:footnoteReference w:id="727"/>
      </w:r>
      <w:r w:rsidR="00431229" w:rsidRPr="00010BA6">
        <w:t xml:space="preserve"> However, the </w:t>
      </w:r>
      <w:r w:rsidRPr="00010BA6">
        <w:rPr>
          <w:i/>
        </w:rPr>
        <w:t>Moseley</w:t>
      </w:r>
      <w:r w:rsidR="00431229" w:rsidRPr="00010BA6">
        <w:t xml:space="preserve"> decision does not affect the analysis of state laws patterned after the 1964 Model Bill</w:t>
      </w:r>
      <w:r w:rsidRPr="00010BA6">
        <w:t>. A</w:t>
      </w:r>
      <w:r w:rsidR="00431229" w:rsidRPr="00010BA6">
        <w:t>nother complication was created when Congress enacted the TDRA, which requires only likelihood of dilution.</w:t>
      </w:r>
      <w:r w:rsidRPr="00010BA6">
        <w:rPr>
          <w:vertAlign w:val="superscript"/>
        </w:rPr>
        <w:footnoteReference w:id="728"/>
      </w:r>
      <w:r w:rsidR="00431229" w:rsidRPr="00010BA6">
        <w:t xml:space="preserve"> That means that claims under a majority of state laws will be </w:t>
      </w:r>
      <w:r w:rsidRPr="00010BA6">
        <w:rPr>
          <w:i/>
        </w:rPr>
        <w:t>more</w:t>
      </w:r>
      <w:r w:rsidR="00431229" w:rsidRPr="00010BA6">
        <w:t xml:space="preserve"> difficult to prove than under the TDRA.</w:t>
      </w:r>
    </w:p>
    <w:p w14:paraId="79BAA543" w14:textId="442630D4" w:rsidR="00010BA6" w:rsidRPr="00010BA6" w:rsidRDefault="00736985" w:rsidP="00736985">
      <w:pPr>
        <w:pStyle w:val="BHead2"/>
      </w:pPr>
      <w:r>
        <w:t>3.VI.</w:t>
      </w:r>
      <w:r w:rsidR="00010BA6" w:rsidRPr="00736985">
        <w:rPr>
          <w:rStyle w:val="BBNAidChar"/>
          <w:rFonts w:eastAsiaTheme="majorEastAsia"/>
        </w:rPr>
        <w:t>B</w:t>
      </w:r>
      <w:r w:rsidR="00010BA6" w:rsidRPr="00010BA6">
        <w:t>.</w:t>
      </w:r>
      <w:r>
        <w:t> </w:t>
      </w:r>
      <w:r w:rsidR="00010BA6" w:rsidRPr="00010BA6">
        <w:tab/>
        <w:t>State Laws Patterned After the 2007 Model Bill</w:t>
      </w:r>
    </w:p>
    <w:p w14:paraId="0B539A1F" w14:textId="1EE048D8" w:rsidR="00010BA6" w:rsidRPr="00010BA6" w:rsidRDefault="00431229" w:rsidP="00010BA6">
      <w:pPr>
        <w:pStyle w:val="BNormal"/>
      </w:pPr>
      <w:r w:rsidRPr="00010BA6">
        <w:t xml:space="preserve">The 2007 revision of the Model Bill adopted the likelihood of dilution standard of the TDRA (as well as the separate categories of dilution by blurring and dilution by </w:t>
      </w:r>
      <w:proofErr w:type="spellStart"/>
      <w:r w:rsidRPr="00010BA6">
        <w:t>tarnishment</w:t>
      </w:r>
      <w:proofErr w:type="spellEnd"/>
      <w:r w:rsidRPr="00010BA6">
        <w:t>).</w:t>
      </w:r>
      <w:r w:rsidR="00010BA6" w:rsidRPr="00010BA6">
        <w:rPr>
          <w:vertAlign w:val="superscript"/>
        </w:rPr>
        <w:footnoteReference w:id="729"/>
      </w:r>
      <w:r w:rsidRPr="00010BA6">
        <w:t xml:space="preserve"> Therefore, any states adopting this version of the Model Bill—California was the first to do so, followed by Mississippi, Oregon, Alabama, and Texas—will not face the actual dilution problem.</w:t>
      </w:r>
    </w:p>
    <w:p w14:paraId="2EF811FB" w14:textId="082C1680" w:rsidR="00010BA6" w:rsidRPr="00010BA6" w:rsidRDefault="00736985" w:rsidP="00736985">
      <w:pPr>
        <w:pStyle w:val="BHead2"/>
      </w:pPr>
      <w:r>
        <w:t>3.VI.</w:t>
      </w:r>
      <w:r w:rsidR="00010BA6" w:rsidRPr="00736985">
        <w:rPr>
          <w:rStyle w:val="BBNAidChar"/>
          <w:rFonts w:eastAsiaTheme="majorEastAsia"/>
        </w:rPr>
        <w:t>C</w:t>
      </w:r>
      <w:r w:rsidR="00010BA6" w:rsidRPr="00010BA6">
        <w:t>.</w:t>
      </w:r>
      <w:r>
        <w:t> </w:t>
      </w:r>
      <w:r w:rsidR="00010BA6" w:rsidRPr="00010BA6">
        <w:tab/>
        <w:t>State Laws Patterned After the 1964 Model Bill</w:t>
      </w:r>
    </w:p>
    <w:p w14:paraId="46271C8E" w14:textId="1D574FC0" w:rsidR="00010BA6" w:rsidRPr="00010BA6" w:rsidRDefault="00431229" w:rsidP="00010BA6">
      <w:pPr>
        <w:pStyle w:val="BNormal"/>
      </w:pPr>
      <w:r w:rsidRPr="00010BA6">
        <w:t>Nine states still have dilution laws patterned after the 1964 Model Bill.</w:t>
      </w:r>
      <w:r w:rsidR="00010BA6" w:rsidRPr="00010BA6">
        <w:rPr>
          <w:vertAlign w:val="superscript"/>
        </w:rPr>
        <w:footnoteReference w:id="730"/>
      </w:r>
      <w:r w:rsidRPr="00010BA6">
        <w:t xml:space="preserve"> As noted elsewhere in this book, those statutes do not require a “famous” mark, and they may protect marks on a lesser showing of renown than is required under the TDRA or the 1992, 1996, or 2007 Model Bills.</w:t>
      </w:r>
      <w:r w:rsidR="00010BA6" w:rsidRPr="00010BA6">
        <w:rPr>
          <w:vertAlign w:val="superscript"/>
        </w:rPr>
        <w:footnoteReference w:id="731"/>
      </w:r>
      <w:r w:rsidRPr="00010BA6">
        <w:t xml:space="preserve"> In addition, these same statutes require only a “likelihood of dilution.” This makes such state laws a possibly attractive addition to a federal dilution claim.</w:t>
      </w:r>
      <w:r w:rsidR="00010BA6" w:rsidRPr="00010BA6">
        <w:rPr>
          <w:vertAlign w:val="superscript"/>
        </w:rPr>
        <w:footnoteReference w:id="732"/>
      </w:r>
      <w:r w:rsidRPr="00010BA6">
        <w:t xml:space="preserve"> That possibility, and some uncertainty created by such a joinder, is illustrated by some cases discussed in the next paragraph.</w:t>
      </w:r>
    </w:p>
    <w:p w14:paraId="1961D7E3" w14:textId="2EC71DF9" w:rsidR="00010BA6" w:rsidRPr="00010BA6" w:rsidRDefault="00431229" w:rsidP="00010BA6">
      <w:pPr>
        <w:pStyle w:val="BNormal"/>
      </w:pPr>
      <w:r w:rsidRPr="00010BA6">
        <w:t>Ironically, the Starbucks trademark was involved in two separate dilution claims, both of which showed that state law may be analyzed differently than federal law, but only one of which resulted in a victory for Starbucks</w:t>
      </w:r>
      <w:r w:rsidR="00010BA6" w:rsidRPr="00010BA6">
        <w:t>. I</w:t>
      </w:r>
      <w:r w:rsidRPr="00010BA6">
        <w:t xml:space="preserve">n </w:t>
      </w:r>
      <w:r w:rsidR="00010BA6" w:rsidRPr="00010BA6">
        <w:rPr>
          <w:i/>
        </w:rPr>
        <w:t>Starbucks Corp</w:t>
      </w:r>
      <w:r w:rsidR="00010BA6" w:rsidRPr="00010BA6">
        <w:t xml:space="preserve">. </w:t>
      </w:r>
      <w:r w:rsidR="00010BA6" w:rsidRPr="00010BA6">
        <w:rPr>
          <w:i/>
        </w:rPr>
        <w:t>v</w:t>
      </w:r>
      <w:r w:rsidR="00010BA6" w:rsidRPr="00010BA6">
        <w:t xml:space="preserve">. </w:t>
      </w:r>
      <w:r w:rsidR="00010BA6" w:rsidRPr="00010BA6">
        <w:rPr>
          <w:i/>
        </w:rPr>
        <w:t>Lundberg</w:t>
      </w:r>
      <w:r w:rsidRPr="00010BA6">
        <w:t>,</w:t>
      </w:r>
      <w:r w:rsidR="00010BA6" w:rsidRPr="00010BA6">
        <w:rPr>
          <w:vertAlign w:val="superscript"/>
        </w:rPr>
        <w:footnoteReference w:id="733"/>
      </w:r>
      <w:r w:rsidRPr="00010BA6">
        <w:t xml:space="preserve"> the court correctly determined that the Oregon dilution statute required only a likelihood of dilution, rather than the actual dilution required at that time by federal law</w:t>
      </w:r>
      <w:r w:rsidR="00010BA6" w:rsidRPr="00010BA6">
        <w:t>. I</w:t>
      </w:r>
      <w:r w:rsidRPr="00010BA6">
        <w:t>t then found that likelihood of dilution was made out by a showing of a mental association between Starbucks and the defendant’s mark, “</w:t>
      </w:r>
      <w:proofErr w:type="spellStart"/>
      <w:r w:rsidRPr="00010BA6">
        <w:t>Sambucks</w:t>
      </w:r>
      <w:proofErr w:type="spellEnd"/>
      <w:r w:rsidRPr="00010BA6">
        <w:t>.” On the basis of survey evidence, the court held that likelihood of dilution had been shown</w:t>
      </w:r>
      <w:r w:rsidR="00010BA6" w:rsidRPr="00010BA6">
        <w:t>. I</w:t>
      </w:r>
      <w:r w:rsidRPr="00010BA6">
        <w:t xml:space="preserve">n </w:t>
      </w:r>
      <w:r w:rsidR="00010BA6" w:rsidRPr="00010BA6">
        <w:rPr>
          <w:i/>
        </w:rPr>
        <w:t>Starbucks Corp</w:t>
      </w:r>
      <w:r w:rsidR="00010BA6" w:rsidRPr="00010BA6">
        <w:t xml:space="preserve">. </w:t>
      </w:r>
      <w:r w:rsidR="00010BA6" w:rsidRPr="00010BA6">
        <w:rPr>
          <w:i/>
        </w:rPr>
        <w:t>v</w:t>
      </w:r>
      <w:r w:rsidR="00010BA6" w:rsidRPr="00010BA6">
        <w:t xml:space="preserve">. </w:t>
      </w:r>
      <w:r w:rsidR="00010BA6" w:rsidRPr="00010BA6">
        <w:rPr>
          <w:i/>
        </w:rPr>
        <w:t>Wolfe’s Borough Coffee</w:t>
      </w:r>
      <w:r w:rsidRPr="00010BA6">
        <w:t>,</w:t>
      </w:r>
      <w:r w:rsidR="00010BA6" w:rsidRPr="00010BA6">
        <w:rPr>
          <w:i/>
        </w:rPr>
        <w:t xml:space="preserve"> Inc</w:t>
      </w:r>
      <w:r w:rsidRPr="00010BA6">
        <w:t>.,</w:t>
      </w:r>
      <w:r w:rsidR="00010BA6" w:rsidRPr="00010BA6">
        <w:rPr>
          <w:vertAlign w:val="superscript"/>
        </w:rPr>
        <w:footnoteReference w:id="734"/>
      </w:r>
      <w:r w:rsidRPr="00010BA6">
        <w:t xml:space="preserve"> where Starbucks sued the proprietor of a coffee shop selling “</w:t>
      </w:r>
      <w:proofErr w:type="spellStart"/>
      <w:r w:rsidRPr="00010BA6">
        <w:t>Charbucks</w:t>
      </w:r>
      <w:proofErr w:type="spellEnd"/>
      <w:r w:rsidRPr="00010BA6">
        <w:t xml:space="preserve"> blend” coffee, a New York district court similarly (and correctly) noted that New York’s dilution law only requires a likelihood of dilution</w:t>
      </w:r>
      <w:r w:rsidR="00010BA6" w:rsidRPr="00010BA6">
        <w:t>. H</w:t>
      </w:r>
      <w:r w:rsidRPr="00010BA6">
        <w:t xml:space="preserve">owever, in contrast to the Oregon court, the New York court held that a mental association survey was insufficient to demonstrate either actual </w:t>
      </w:r>
      <w:r w:rsidR="00010BA6" w:rsidRPr="00010BA6">
        <w:rPr>
          <w:i/>
        </w:rPr>
        <w:t>or</w:t>
      </w:r>
      <w:r w:rsidRPr="00010BA6">
        <w:t xml:space="preserve"> potential dilution by blurring.</w:t>
      </w:r>
      <w:r w:rsidR="00010BA6" w:rsidRPr="00010BA6">
        <w:rPr>
          <w:vertAlign w:val="superscript"/>
        </w:rPr>
        <w:footnoteReference w:id="735"/>
      </w:r>
      <w:r w:rsidRPr="00010BA6">
        <w:t xml:space="preserve"> The court also rejected other survey evidence as insufficient to demonstrate either actual or potential dilution by </w:t>
      </w:r>
      <w:proofErr w:type="spellStart"/>
      <w:r w:rsidRPr="00010BA6">
        <w:t>tarnishment</w:t>
      </w:r>
      <w:proofErr w:type="spellEnd"/>
      <w:r w:rsidRPr="00010BA6">
        <w:t>, although here the court’s reasoning was not particularly clear.</w:t>
      </w:r>
      <w:r w:rsidR="00010BA6" w:rsidRPr="00010BA6">
        <w:rPr>
          <w:vertAlign w:val="superscript"/>
        </w:rPr>
        <w:footnoteReference w:id="736"/>
      </w:r>
    </w:p>
    <w:p w14:paraId="1E93CD9B" w14:textId="27D5B64C" w:rsidR="00010BA6" w:rsidRPr="00010BA6" w:rsidRDefault="00431229" w:rsidP="00010BA6">
      <w:pPr>
        <w:pStyle w:val="BNormal"/>
      </w:pPr>
      <w:r w:rsidRPr="00010BA6">
        <w:t xml:space="preserve">Although the use of mental association as sufficient evidence of likelihood of dilution was common before the Supreme Court’s decision in </w:t>
      </w:r>
      <w:r w:rsidR="00010BA6" w:rsidRPr="00010BA6">
        <w:rPr>
          <w:i/>
        </w:rPr>
        <w:t>Moseley</w:t>
      </w:r>
      <w:r w:rsidRPr="00010BA6">
        <w:t>, it is submitted that the Supreme Court was correct in its assertion that mental association alone does not demonstrate dilution</w:t>
      </w:r>
      <w:r w:rsidR="00010BA6" w:rsidRPr="00010BA6">
        <w:t xml:space="preserve">. </w:t>
      </w:r>
      <w:proofErr w:type="gramStart"/>
      <w:r w:rsidR="00010BA6" w:rsidRPr="00010BA6">
        <w:t>C</w:t>
      </w:r>
      <w:r w:rsidRPr="00010BA6">
        <w:t>ertainly</w:t>
      </w:r>
      <w:proofErr w:type="gramEnd"/>
      <w:r w:rsidRPr="00010BA6">
        <w:t xml:space="preserve"> such evidence is highly relevant to a showing of likelihood of dilution</w:t>
      </w:r>
      <w:r w:rsidR="00010BA6" w:rsidRPr="00010BA6">
        <w:t>. W</w:t>
      </w:r>
      <w:r w:rsidRPr="00010BA6">
        <w:t xml:space="preserve">hether it should be sufficient by itself for such a </w:t>
      </w:r>
      <w:proofErr w:type="gramStart"/>
      <w:r w:rsidRPr="00010BA6">
        <w:t>showing</w:t>
      </w:r>
      <w:proofErr w:type="gramEnd"/>
      <w:r w:rsidRPr="00010BA6">
        <w:t xml:space="preserve"> is not as clear.</w:t>
      </w:r>
    </w:p>
    <w:p w14:paraId="37DC85E5" w14:textId="1E67EC0B" w:rsidR="00010BA6" w:rsidRPr="00010BA6" w:rsidRDefault="00736985" w:rsidP="00736985">
      <w:pPr>
        <w:pStyle w:val="BHead1"/>
      </w:pPr>
      <w:r>
        <w:t>3.</w:t>
      </w:r>
      <w:r w:rsidR="00010BA6" w:rsidRPr="00736985">
        <w:rPr>
          <w:rStyle w:val="BBNAidChar"/>
          <w:rFonts w:eastAsiaTheme="majorEastAsia"/>
        </w:rPr>
        <w:t>VII</w:t>
      </w:r>
      <w:r w:rsidR="00010BA6" w:rsidRPr="00010BA6">
        <w:t>.</w:t>
      </w:r>
      <w:r>
        <w:t xml:space="preserve">  </w:t>
      </w:r>
      <w:r w:rsidR="00010BA6" w:rsidRPr="00010BA6">
        <w:t>Proving Dilution</w:t>
      </w:r>
    </w:p>
    <w:p w14:paraId="7004C4CE" w14:textId="08E438A8" w:rsidR="00010BA6" w:rsidRPr="00010BA6" w:rsidRDefault="00431229" w:rsidP="00010BA6">
      <w:pPr>
        <w:pStyle w:val="BNormal"/>
      </w:pPr>
      <w:r w:rsidRPr="00010BA6">
        <w:t xml:space="preserve">As discussed earlier in this chapter, courts often have not been particularly </w:t>
      </w:r>
      <w:proofErr w:type="gramStart"/>
      <w:r w:rsidRPr="00010BA6">
        <w:t>demanding of</w:t>
      </w:r>
      <w:proofErr w:type="gramEnd"/>
      <w:r w:rsidRPr="00010BA6">
        <w:t xml:space="preserve"> direct proof of dilution</w:t>
      </w:r>
      <w:r w:rsidR="00010BA6" w:rsidRPr="00010BA6">
        <w:t>. H</w:t>
      </w:r>
      <w:r w:rsidRPr="00010BA6">
        <w:t>owever, the actual-dilution standard likely to be used under the 1992 and 1996 Model Bills, and the definition of blurring under the 2007 Model Bill, seem to invite such evidence</w:t>
      </w:r>
      <w:r w:rsidR="00010BA6" w:rsidRPr="00010BA6">
        <w:t>. (</w:t>
      </w:r>
      <w:r w:rsidRPr="00010BA6">
        <w:t xml:space="preserve">Moreover, </w:t>
      </w:r>
      <w:proofErr w:type="spellStart"/>
      <w:r w:rsidRPr="00010BA6">
        <w:t>tarnishment</w:t>
      </w:r>
      <w:proofErr w:type="spellEnd"/>
      <w:r w:rsidRPr="00010BA6">
        <w:t xml:space="preserve"> may also invite proof of harm to the mark’s reputation.) Cases applying state law have not been very forthcoming about the kind of proof necessary to establish likely or actual dilution</w:t>
      </w:r>
      <w:r w:rsidR="00010BA6" w:rsidRPr="00010BA6">
        <w:t>. H</w:t>
      </w:r>
      <w:r w:rsidRPr="00010BA6">
        <w:t xml:space="preserve">owever, some cases </w:t>
      </w:r>
      <w:proofErr w:type="gramStart"/>
      <w:r w:rsidRPr="00010BA6">
        <w:t>applying</w:t>
      </w:r>
      <w:proofErr w:type="gramEnd"/>
      <w:r w:rsidRPr="00010BA6">
        <w:t xml:space="preserve"> the FTDA and the TDRA have discussed this issue</w:t>
      </w:r>
      <w:r w:rsidR="00010BA6" w:rsidRPr="00010BA6">
        <w:t>. C</w:t>
      </w:r>
      <w:r w:rsidRPr="00010BA6">
        <w:t>ases and commentary relating to proof under federal law, which would probably be equally applicable under most state laws, are discussed in Chapter 9, Section V.</w:t>
      </w:r>
    </w:p>
    <w:p w14:paraId="0C050B65" w14:textId="772560F0" w:rsidR="00494245" w:rsidRPr="00010BA6" w:rsidRDefault="00494245" w:rsidP="00010BA6">
      <w:pPr>
        <w:pStyle w:val="BNormal"/>
      </w:pPr>
    </w:p>
    <w:sectPr w:rsidR="00494245" w:rsidRPr="00010BA6" w:rsidSect="009A1AB3">
      <w:headerReference w:type="even" r:id="rId14"/>
      <w:headerReference w:type="default" r:id="rId15"/>
      <w:footerReference w:type="even" r:id="rId16"/>
      <w:footerReference w:type="default" r:id="rId17"/>
      <w:headerReference w:type="first" r:id="rId18"/>
      <w:footerReference w:type="first" r:id="rId19"/>
      <w:pgSz w:w="12240" w:h="15840"/>
      <w:pgMar w:top="720" w:right="720" w:bottom="720" w:left="72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70C107" w14:textId="77777777" w:rsidR="009B023B" w:rsidRDefault="009B023B" w:rsidP="002A47A4">
      <w:r>
        <w:separator/>
      </w:r>
    </w:p>
    <w:p w14:paraId="7FA9DA18" w14:textId="77777777" w:rsidR="009B023B" w:rsidRDefault="009B023B"/>
    <w:p w14:paraId="3220BF88" w14:textId="77777777" w:rsidR="009B023B" w:rsidRDefault="009B023B"/>
  </w:endnote>
  <w:endnote w:type="continuationSeparator" w:id="0">
    <w:p w14:paraId="6FAC1CA8" w14:textId="77777777" w:rsidR="009B023B" w:rsidRDefault="009B023B" w:rsidP="002A47A4">
      <w:r>
        <w:continuationSeparator/>
      </w:r>
    </w:p>
    <w:p w14:paraId="38D45D48" w14:textId="77777777" w:rsidR="009B023B" w:rsidRDefault="009B023B"/>
    <w:p w14:paraId="460B5D8F" w14:textId="77777777" w:rsidR="009B023B" w:rsidRDefault="009B023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 w:name="Times SC">
    <w:panose1 w:val="00000000000000000000"/>
    <w:charset w:val="00"/>
    <w:family w:val="roman"/>
    <w:notTrueType/>
    <w:pitch w:val="variable"/>
    <w:sig w:usb0="00000003" w:usb1="00000000" w:usb2="00000000" w:usb3="00000000" w:csb0="00000001" w:csb1="00000000"/>
  </w:font>
  <w:font w:name="NewCenturySchlbk">
    <w:altName w:val="Cambria"/>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D7D34" w14:textId="77777777" w:rsidR="00010BA6" w:rsidRPr="00010BA6" w:rsidRDefault="00010BA6" w:rsidP="00010BA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CABA28" w14:textId="77777777" w:rsidR="00010BA6" w:rsidRPr="00010BA6" w:rsidRDefault="00010BA6" w:rsidP="00010BA6">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5BC0D5" w14:textId="77777777" w:rsidR="00010BA6" w:rsidRPr="00010BA6" w:rsidRDefault="00010BA6" w:rsidP="00010BA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50558C" w14:textId="77777777" w:rsidR="009B023B" w:rsidRDefault="009B023B" w:rsidP="002A47A4">
      <w:r>
        <w:separator/>
      </w:r>
    </w:p>
    <w:p w14:paraId="25EED22C" w14:textId="77777777" w:rsidR="009B023B" w:rsidRDefault="009B023B"/>
    <w:p w14:paraId="5601B4A1" w14:textId="77777777" w:rsidR="009B023B" w:rsidRDefault="009B023B"/>
  </w:footnote>
  <w:footnote w:type="continuationSeparator" w:id="0">
    <w:p w14:paraId="0BE1170B" w14:textId="77777777" w:rsidR="009B023B" w:rsidRDefault="009B023B" w:rsidP="002A47A4">
      <w:r>
        <w:continuationSeparator/>
      </w:r>
    </w:p>
    <w:p w14:paraId="553DAB41" w14:textId="77777777" w:rsidR="009B023B" w:rsidRDefault="009B023B"/>
    <w:p w14:paraId="39DFC789" w14:textId="77777777" w:rsidR="009B023B" w:rsidRDefault="009B023B"/>
  </w:footnote>
  <w:footnote w:id="1">
    <w:p w14:paraId="468E55C1" w14:textId="01400F13" w:rsidR="00010BA6" w:rsidRPr="00010BA6" w:rsidRDefault="00010BA6" w:rsidP="00010BA6">
      <w:pPr>
        <w:pStyle w:val="FootnoteText"/>
      </w:pPr>
      <w:r w:rsidRPr="00010BA6">
        <w:rPr>
          <w:rStyle w:val="FootnoteReference"/>
        </w:rPr>
        <w:footnoteRef/>
      </w:r>
      <w:r w:rsidRPr="00010BA6">
        <w:t xml:space="preserve">David Welkowitz is a Professor of Law Emeritus at Whittier Law School in Costa Mesa, California. He has taught trademark law, international intellectual property law courses, and civil procedure, among other subjects. He was a member of the Whittier faculty from 1983 to 2018. From 2019 to 2024, he was an attorney with the U.S. Copyright Office in Washington, D.C. Prior to 1983, he practiced law in New York City. </w:t>
      </w:r>
    </w:p>
    <w:p w14:paraId="5D7CB676" w14:textId="77777777" w:rsidR="00010BA6" w:rsidRDefault="00010BA6" w:rsidP="00010BA6">
      <w:pPr>
        <w:pStyle w:val="FootnoteText"/>
      </w:pPr>
      <w:r w:rsidRPr="00010BA6">
        <w:t>Mr. Welkowitz is the author of numerous articles on trademark law and other topics, and he is the co-author of a casebook on celebrity rights. He has also written several lessons in computer-assisted learning, which are used by law students in the areas of civil procedure and trademark law. Professor Welkowitz received his J.D. degree in 1978 from New York University Law School, where he was a member of the Law Review. He received an A.B. degree in 1975 from Princeton University. He is a member of the New York and District of Columbia bars, and is admitted to practice before the federal courts in the Southern and Eastern Districts of New York and the Court of Appeals for the Second Circuit.</w:t>
      </w:r>
    </w:p>
  </w:footnote>
  <w:footnote w:id="2">
    <w:p w14:paraId="4730F60C" w14:textId="79982E01" w:rsidR="00010BA6" w:rsidRPr="006662F5" w:rsidRDefault="00010BA6" w:rsidP="00010BA6">
      <w:pPr>
        <w:pStyle w:val="FootnoteText"/>
      </w:pPr>
      <w:r w:rsidRPr="00010BA6">
        <w:rPr>
          <w:vertAlign w:val="superscript"/>
        </w:rPr>
        <w:footnoteRef/>
      </w:r>
      <w:r w:rsidRPr="00010BA6">
        <w:t>Sally Gee, Inc. v. Myra Hogan, Inc., 699 F.2d 621, 625, 217 USPQ 658 (2d Cir. 1983).</w:t>
      </w:r>
    </w:p>
  </w:footnote>
  <w:footnote w:id="3">
    <w:p w14:paraId="20EF6F55" w14:textId="439F7006" w:rsidR="00010BA6" w:rsidRPr="006662F5" w:rsidRDefault="00010BA6" w:rsidP="00010BA6">
      <w:pPr>
        <w:pStyle w:val="FootnoteText"/>
      </w:pPr>
      <w:r w:rsidRPr="00010BA6">
        <w:rPr>
          <w:vertAlign w:val="superscript"/>
        </w:rPr>
        <w:footnoteRef/>
      </w:r>
      <w:r w:rsidRPr="00010BA6">
        <w:t xml:space="preserve">American Express Co. v. </w:t>
      </w:r>
      <w:r w:rsidRPr="00010BA6">
        <w:t>Vibra Approved Labs. Corp., 10 USPQ2d 2006, 2015 (S.D.N.Y. 1989).</w:t>
      </w:r>
    </w:p>
  </w:footnote>
  <w:footnote w:id="4">
    <w:p w14:paraId="7888A359" w14:textId="7ABBDBCE" w:rsidR="00010BA6" w:rsidRPr="006662F5" w:rsidRDefault="00010BA6" w:rsidP="00010BA6">
      <w:pPr>
        <w:pStyle w:val="FootnoteText"/>
      </w:pPr>
      <w:r w:rsidRPr="00010BA6">
        <w:rPr>
          <w:vertAlign w:val="superscript"/>
        </w:rPr>
        <w:footnoteRef/>
      </w:r>
      <w:r w:rsidRPr="00010BA6">
        <w:t>Mortellito v. Nina of Cal., Inc., 335 F. Supp. 1288, 1296, 173 USPQ 346 (S.D.N.Y. 1972).</w:t>
      </w:r>
    </w:p>
  </w:footnote>
  <w:footnote w:id="5">
    <w:p w14:paraId="49E0B0A6" w14:textId="776B7057" w:rsidR="00010BA6" w:rsidRPr="006662F5" w:rsidRDefault="00010BA6" w:rsidP="00010BA6">
      <w:pPr>
        <w:pStyle w:val="FootnoteText"/>
      </w:pPr>
      <w:r w:rsidRPr="00010BA6">
        <w:rPr>
          <w:vertAlign w:val="superscript"/>
        </w:rPr>
        <w:footnoteRef/>
      </w:r>
      <w:r w:rsidRPr="00010BA6">
        <w:t xml:space="preserve">Frank I. Schechter, </w:t>
      </w:r>
      <w:r w:rsidRPr="00010BA6">
        <w:rPr>
          <w:i/>
        </w:rPr>
        <w:t>The Rational Basis of Trademark Protection</w:t>
      </w:r>
      <w:r w:rsidRPr="00010BA6">
        <w:t xml:space="preserve">, 40 </w:t>
      </w:r>
      <w:r w:rsidRPr="00010BA6">
        <w:rPr>
          <w:smallCaps/>
        </w:rPr>
        <w:t xml:space="preserve">Harv. L. Rev. </w:t>
      </w:r>
      <w:r w:rsidRPr="00010BA6">
        <w:t xml:space="preserve">813, 825 (1927) [hereinafter Schechter, </w:t>
      </w:r>
      <w:r w:rsidRPr="00010BA6">
        <w:rPr>
          <w:i/>
        </w:rPr>
        <w:t>Rational Basis</w:t>
      </w:r>
      <w:r w:rsidRPr="00010BA6">
        <w:t>].</w:t>
      </w:r>
    </w:p>
  </w:footnote>
  <w:footnote w:id="6">
    <w:p w14:paraId="02302B71" w14:textId="743060E5"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w:t>
      </w:r>
      <w:r w:rsidRPr="00010BA6">
        <w:rPr>
          <w:smallCaps/>
        </w:rPr>
        <w:t>N.Y. Gen. Bus. Law</w:t>
      </w:r>
      <w:r w:rsidRPr="00010BA6">
        <w:t xml:space="preserve"> §360-</w:t>
      </w:r>
      <w:r w:rsidRPr="00010BA6">
        <w:rPr>
          <w:i/>
        </w:rPr>
        <w:t>l</w:t>
      </w:r>
      <w:r w:rsidRPr="00010BA6">
        <w:t xml:space="preserve"> (McKinney Supp. 2012); </w:t>
      </w:r>
      <w:r w:rsidRPr="00010BA6">
        <w:rPr>
          <w:smallCaps/>
        </w:rPr>
        <w:t>Mass. Gen. Laws Ann</w:t>
      </w:r>
      <w:r w:rsidRPr="00010BA6">
        <w:t xml:space="preserve">. </w:t>
      </w:r>
      <w:r w:rsidRPr="00010BA6">
        <w:t>ch. 110H §13 (West. 2011).</w:t>
      </w:r>
    </w:p>
  </w:footnote>
  <w:footnote w:id="7">
    <w:p w14:paraId="7271FD4A" w14:textId="55B13738" w:rsidR="00010BA6" w:rsidRPr="006662F5" w:rsidRDefault="00010BA6" w:rsidP="00010BA6">
      <w:pPr>
        <w:pStyle w:val="FootnoteText"/>
      </w:pPr>
      <w:r w:rsidRPr="00010BA6">
        <w:rPr>
          <w:vertAlign w:val="superscript"/>
        </w:rPr>
        <w:footnoteRef/>
      </w:r>
      <w:r w:rsidRPr="00010BA6">
        <w:t xml:space="preserve">Model State Trademark Bill §13 (1996) [hereinafter 1996 Model Bill], </w:t>
      </w:r>
      <w:r w:rsidRPr="00010BA6">
        <w:rPr>
          <w:i/>
        </w:rPr>
        <w:t>reprinted in</w:t>
      </w:r>
      <w:r w:rsidRPr="00010BA6">
        <w:t xml:space="preserve"> 1 Jerome Gilson &amp; Anne Gilson LaLonde, Gilson on Trademarks, app. 1-A (2008 &amp; Supp.); 765 Ill. Comp. Stat. Ann. §1036/5(c) (West 2009); 54 Pa. Cons. Stat. Ann. §1102 (West Supp. 2012) (definition of “dilution”); Tenn. Code Ann. §47-25-501(3)</w:t>
      </w:r>
      <w:r w:rsidRPr="00010BA6">
        <w:br/>
        <w:t>(LexisNexis 2001). This was the definition of dilution in the original Federal Trademark Dilution Act (FTDA) as well. It has since been superseded by the Trademark Dilution Revision Act (TDRA).</w:t>
      </w:r>
    </w:p>
  </w:footnote>
  <w:footnote w:id="8">
    <w:p w14:paraId="7E7786A6" w14:textId="41F4D845"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Community Fed. Sav. &amp; Loan </w:t>
      </w:r>
      <w:r w:rsidRPr="00010BA6">
        <w:t>Ass’n v. Orondorff, 678 F.2d 1034, 1037, 215 USPQ 26 (11th Cir. 1982); Wedgwood Homes, Inc. v. Lund, 659 P.2d 377, 383, 222 USPQ 446 (Or. 1983); E &amp; J Gallo Winery v. Pasatiempos Gallo, S.A., 905 F. Supp. 1403, 1416 (E.D. Cal. 1994); Porsche Cars N.A., Inc. v. Manny’s Porshop, Inc., 972 F. Supp. 1128, 1132, 43 USPQ2d 1475 (N.D. Ill. 1997).</w:t>
      </w:r>
    </w:p>
  </w:footnote>
  <w:footnote w:id="9">
    <w:p w14:paraId="7D9239E1" w14:textId="0FBB1DA2" w:rsidR="00010BA6" w:rsidRPr="006662F5" w:rsidRDefault="00010BA6" w:rsidP="00010BA6">
      <w:pPr>
        <w:pStyle w:val="FootnoteText"/>
      </w:pPr>
      <w:r w:rsidRPr="00010BA6">
        <w:rPr>
          <w:vertAlign w:val="superscript"/>
        </w:rPr>
        <w:footnoteRef/>
      </w:r>
      <w:r w:rsidRPr="00010BA6">
        <w:rPr>
          <w:smallCaps/>
        </w:rPr>
        <w:t>Model State Trademark Bill</w:t>
      </w:r>
      <w:r w:rsidRPr="00010BA6">
        <w:t xml:space="preserve"> §1(l) (INTA 2007) [hereinafter 2007 </w:t>
      </w:r>
      <w:r w:rsidRPr="00010BA6">
        <w:rPr>
          <w:smallCaps/>
        </w:rPr>
        <w:t>Model Bill</w:t>
      </w:r>
      <w:r w:rsidRPr="00010BA6">
        <w:t xml:space="preserve">], </w:t>
      </w:r>
      <w:r w:rsidRPr="00010BA6">
        <w:rPr>
          <w:i/>
        </w:rPr>
        <w:t xml:space="preserve">available at </w:t>
      </w:r>
      <w:r w:rsidRPr="00010BA6">
        <w:t>http://www.inta.org/Advocacy/Pages/ModelLawsandGuidelines.aspx; Lanham Act §43(c)(2)(B), 15 U.S.C. §1125(c)(2)(B).</w:t>
      </w:r>
    </w:p>
  </w:footnote>
  <w:footnote w:id="10">
    <w:p w14:paraId="4AC20F2E" w14:textId="186C99F5" w:rsidR="00010BA6" w:rsidRPr="006662F5" w:rsidRDefault="00010BA6" w:rsidP="00010BA6">
      <w:pPr>
        <w:pStyle w:val="FootnoteText"/>
      </w:pPr>
      <w:r w:rsidRPr="00010BA6">
        <w:rPr>
          <w:vertAlign w:val="superscript"/>
        </w:rPr>
        <w:footnoteRef/>
      </w:r>
      <w:r w:rsidRPr="00010BA6">
        <w:t xml:space="preserve">2007 </w:t>
      </w:r>
      <w:r w:rsidRPr="00010BA6">
        <w:rPr>
          <w:smallCaps/>
        </w:rPr>
        <w:t>Model Bill</w:t>
      </w:r>
      <w:r w:rsidRPr="00010BA6">
        <w:t xml:space="preserve"> §1(m); Lanham Act §43(c)(2)(C), 15 U.S.C. §1125(c)(2)(C).</w:t>
      </w:r>
    </w:p>
  </w:footnote>
  <w:footnote w:id="11">
    <w:p w14:paraId="610B1476" w14:textId="1771C977" w:rsidR="00010BA6" w:rsidRPr="006662F5" w:rsidRDefault="00010BA6" w:rsidP="00010BA6">
      <w:pPr>
        <w:pStyle w:val="FootnoteText"/>
      </w:pPr>
      <w:r w:rsidRPr="00010BA6">
        <w:rPr>
          <w:vertAlign w:val="superscript"/>
        </w:rPr>
        <w:footnoteRef/>
      </w:r>
      <w:r w:rsidRPr="00010BA6">
        <w:t>The 2007 Model Bill makes clear that likelihood of dilution is actionable. Thus, it should be possible to determine whether a given use is likely to impair distinctiveness or reputation without requiring actual evidence of such impairments. In apparent recognition of this problem, the TDRA includes six factors to assist courts in analyzing dilution by blurring. Lanham Act §43(c)(2)(B)(</w:t>
      </w:r>
      <w:r w:rsidRPr="00010BA6">
        <w:t xml:space="preserve">i)–(vi), 15 U.S.C. §1125(c)(2)(B)(i)–(vi). </w:t>
      </w:r>
      <w:r w:rsidRPr="00010BA6">
        <w:rPr>
          <w:i/>
        </w:rPr>
        <w:t xml:space="preserve">See </w:t>
      </w:r>
      <w:r w:rsidRPr="00010BA6">
        <w:t>Chapter 9, §II.D.2. These factors were not included in the 2007 Model Bill. There are no factors accompanying the TDRA definition of tarnishment.</w:t>
      </w:r>
    </w:p>
  </w:footnote>
  <w:footnote w:id="12">
    <w:p w14:paraId="273CEF7C" w14:textId="56B998CE" w:rsidR="00010BA6" w:rsidRPr="006662F5" w:rsidRDefault="00010BA6" w:rsidP="00010BA6">
      <w:pPr>
        <w:pStyle w:val="FootnoteText"/>
      </w:pPr>
      <w:r w:rsidRPr="00010BA6">
        <w:rPr>
          <w:vertAlign w:val="superscript"/>
        </w:rPr>
        <w:footnoteRef/>
      </w:r>
      <w:r w:rsidRPr="00010BA6">
        <w:t xml:space="preserve">On proving dilution, see Chapter 9, §V; </w:t>
      </w:r>
      <w:r w:rsidRPr="00010BA6">
        <w:rPr>
          <w:i/>
        </w:rPr>
        <w:t>see also</w:t>
      </w:r>
      <w:r w:rsidRPr="00010BA6">
        <w:t xml:space="preserve"> </w:t>
      </w:r>
      <w:r w:rsidRPr="00010BA6">
        <w:rPr>
          <w:smallCaps/>
        </w:rPr>
        <w:t>Restatement (Third) of Unfair Competition</w:t>
      </w:r>
      <w:r w:rsidRPr="00010BA6">
        <w:t xml:space="preserve"> §25, </w:t>
      </w:r>
      <w:r w:rsidRPr="00010BA6">
        <w:t xml:space="preserve">cmt. f (1995). </w:t>
      </w:r>
      <w:r w:rsidRPr="00010BA6">
        <w:rPr>
          <w:i/>
        </w:rPr>
        <w:t>See generally</w:t>
      </w:r>
      <w:r w:rsidRPr="00010BA6">
        <w:t xml:space="preserve"> Rebecca Tushnet, </w:t>
      </w:r>
      <w:r w:rsidRPr="00010BA6">
        <w:rPr>
          <w:i/>
        </w:rPr>
        <w:t>Gone in Sixty Milliseconds: Trademark Law and Cognitive Science</w:t>
      </w:r>
      <w:r w:rsidRPr="00010BA6">
        <w:t xml:space="preserve">, 86 </w:t>
      </w:r>
      <w:r w:rsidRPr="00010BA6">
        <w:rPr>
          <w:smallCaps/>
        </w:rPr>
        <w:t>Tex. L. Rev</w:t>
      </w:r>
      <w:r w:rsidRPr="00010BA6">
        <w:t>. 507 (2008).</w:t>
      </w:r>
    </w:p>
  </w:footnote>
  <w:footnote w:id="13">
    <w:p w14:paraId="49A3A2ED" w14:textId="7A920892"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Heidi Ott A.G. v. Target Corp., 153 F. Supp. 2d 1055, 1076 (D. Minn. 2001) (voicing concerns of overprotection by the FTDA); Ringling Bros.-Barnum &amp; Bailey Combined Shows, Inc. v. Utah Div. of Travel Dev., 170 F.3d 449, 459, 50 USPQ2d 1065 (4th Cir.), </w:t>
      </w:r>
      <w:r w:rsidRPr="00010BA6">
        <w:rPr>
          <w:i/>
        </w:rPr>
        <w:t>cert</w:t>
      </w:r>
      <w:r w:rsidRPr="00010BA6">
        <w:t xml:space="preserve">. </w:t>
      </w:r>
      <w:r w:rsidRPr="00010BA6">
        <w:rPr>
          <w:i/>
        </w:rPr>
        <w:t>denied</w:t>
      </w:r>
      <w:r w:rsidRPr="00010BA6">
        <w:t>, 528 U.S. 923 (1999).</w:t>
      </w:r>
    </w:p>
  </w:footnote>
  <w:footnote w:id="14">
    <w:p w14:paraId="553D99DE" w14:textId="0C5B4B32" w:rsidR="00010BA6" w:rsidRPr="00010BA6" w:rsidRDefault="00010BA6" w:rsidP="00010BA6">
      <w:pPr>
        <w:pStyle w:val="FootnoteText"/>
      </w:pPr>
      <w:r w:rsidRPr="00010BA6">
        <w:rPr>
          <w:vertAlign w:val="superscript"/>
        </w:rPr>
        <w:footnoteRef/>
      </w:r>
      <w:r w:rsidRPr="00010BA6">
        <w:t xml:space="preserve">Thane Int’l, Inc. v. Trek Bicycle Corp., 305 F.3d 894, 905, 64 USPQ2d 1564 (9th Cir. 2002) (“‘Dilution causes of action, much more so than infringement and unfair competition laws, tread very close to granting “rights in gross” in a trademark,’ </w:t>
      </w:r>
      <w:r w:rsidRPr="00010BA6">
        <w:rPr>
          <w:i/>
        </w:rPr>
        <w:t>Avery Dennison Corp</w:t>
      </w:r>
      <w:r w:rsidRPr="00010BA6">
        <w:t xml:space="preserve">. </w:t>
      </w:r>
      <w:r w:rsidRPr="00010BA6">
        <w:rPr>
          <w:i/>
        </w:rPr>
        <w:t>v</w:t>
      </w:r>
      <w:r w:rsidRPr="00010BA6">
        <w:t xml:space="preserve">. </w:t>
      </w:r>
      <w:r w:rsidRPr="00010BA6">
        <w:rPr>
          <w:i/>
        </w:rPr>
        <w:t>Sumpton</w:t>
      </w:r>
      <w:r w:rsidRPr="00010BA6">
        <w:t xml:space="preserve">, 189 F.3d 868, 875 (9th Cir. 1999), thereby hampering competition and the marketing of new products.”); </w:t>
      </w:r>
      <w:r w:rsidRPr="00010BA6">
        <w:rPr>
          <w:i/>
        </w:rPr>
        <w:t>Ringling Bros</w:t>
      </w:r>
      <w:r w:rsidRPr="00010BA6">
        <w:t>., 170 F.3d at 456.</w:t>
      </w:r>
    </w:p>
    <w:p w14:paraId="3744C22D" w14:textId="77777777" w:rsidR="00010BA6" w:rsidRPr="006662F5" w:rsidRDefault="00010BA6">
      <w:pPr>
        <w:pStyle w:val="footnote"/>
      </w:pPr>
    </w:p>
  </w:footnote>
  <w:footnote w:id="15">
    <w:p w14:paraId="7B323DB9" w14:textId="2928097A"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w:t>
      </w:r>
      <w:r w:rsidRPr="00010BA6">
        <w:t xml:space="preserve">Pepsico, Inc. v. Grapette Co., 416 F.2d 285, 287, 163 USPQ 193 (8th Cir. 1969); Lanham Act §10, 15 U.S.C. §1060; Beverly W. Pattishall, </w:t>
      </w:r>
      <w:r w:rsidRPr="00010BA6">
        <w:rPr>
          <w:i/>
        </w:rPr>
        <w:t>The Dilution Rationale for Trademark—Trade Identity Protection, Its Progress and Prospects</w:t>
      </w:r>
      <w:r w:rsidRPr="00010BA6">
        <w:t xml:space="preserve">, 71 </w:t>
      </w:r>
      <w:r w:rsidRPr="00010BA6">
        <w:rPr>
          <w:smallCaps/>
        </w:rPr>
        <w:t xml:space="preserve">Nw. U.L. Rev. </w:t>
      </w:r>
      <w:r w:rsidRPr="00010BA6">
        <w:t xml:space="preserve">618, 633 (1976) [hereinafter Pattishall, </w:t>
      </w:r>
      <w:r w:rsidRPr="00010BA6">
        <w:rPr>
          <w:i/>
        </w:rPr>
        <w:t>Dilution Rationale</w:t>
      </w:r>
      <w:r w:rsidRPr="00010BA6">
        <w:t>].</w:t>
      </w:r>
    </w:p>
  </w:footnote>
  <w:footnote w:id="16">
    <w:p w14:paraId="36AF57FC" w14:textId="19510588" w:rsidR="00010BA6" w:rsidRPr="006662F5" w:rsidRDefault="00010BA6" w:rsidP="00010BA6">
      <w:pPr>
        <w:pStyle w:val="FootnoteText"/>
      </w:pPr>
      <w:r w:rsidRPr="00010BA6">
        <w:rPr>
          <w:vertAlign w:val="superscript"/>
        </w:rPr>
        <w:footnoteRef/>
      </w:r>
      <w:r w:rsidRPr="00010BA6">
        <w:t>These categories are discussed in §IV, below.</w:t>
      </w:r>
    </w:p>
  </w:footnote>
  <w:footnote w:id="17">
    <w:p w14:paraId="3C337766" w14:textId="0E574476"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Eli Lilly &amp; Co. v. Natural Answers, Inc., 233 F.3d 456, 466, 56 USPQ2d 1942 (7th Cir. 2000); IP Lund Trading </w:t>
      </w:r>
      <w:r w:rsidRPr="00010BA6">
        <w:t>ApS v. Kohler Co., 163 F.3d 27, 47, 49 USPQ2d 1225 (1st Cir. 1998). The Lanham Act and the Model Bill now incorporate a definition of “dilution by blurring.” See §</w:t>
      </w:r>
      <w:r w:rsidRPr="00010BA6">
        <w:t>I.A, above.</w:t>
      </w:r>
    </w:p>
  </w:footnote>
  <w:footnote w:id="18">
    <w:p w14:paraId="53BF87F6" w14:textId="000063B8"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smallCaps/>
        </w:rPr>
        <w:t>Restatement (Third) of Unfair Competition</w:t>
      </w:r>
      <w:r w:rsidRPr="00010BA6">
        <w:t xml:space="preserve"> §25. The Lanham Act and the Model Bill now incorporate a definition of “dilution by </w:t>
      </w:r>
      <w:r w:rsidRPr="00010BA6">
        <w:t>tarnishment.” See §</w:t>
      </w:r>
      <w:r w:rsidRPr="00010BA6">
        <w:t>I.A, above.</w:t>
      </w:r>
    </w:p>
  </w:footnote>
  <w:footnote w:id="19">
    <w:p w14:paraId="6B3B8623" w14:textId="7C77F419" w:rsidR="00010BA6" w:rsidRPr="006662F5" w:rsidRDefault="00010BA6" w:rsidP="00010BA6">
      <w:pPr>
        <w:pStyle w:val="FootnoteText"/>
      </w:pPr>
      <w:r w:rsidRPr="00010BA6">
        <w:rPr>
          <w:vertAlign w:val="superscript"/>
        </w:rPr>
        <w:footnoteRef/>
      </w:r>
      <w:r w:rsidRPr="00010BA6">
        <w:t xml:space="preserve">Panavision Int’l, L.P. v. </w:t>
      </w:r>
      <w:r w:rsidRPr="00010BA6">
        <w:t>Toeppen, 141 F.3d 1316, 1326, 46 USPQ2d 1511 (9th Cir. 1998) (stating that “[t]o find dilution, a court need not rely on the traditional definitions such as ‘blurring and tarnishment’”); Deere &amp; Co. v. MTD Prods., Inc., 41 F.3d 39, 44, 32 USPQ2d 1936 (2d Cir. 1994) (concluding that “the blurring/tarnishment dichotomy does not necessarily represent the full range of uses that can dilute a mark under New York law”).</w:t>
      </w:r>
    </w:p>
  </w:footnote>
  <w:footnote w:id="20">
    <w:p w14:paraId="049E3685" w14:textId="29FE2784" w:rsidR="00010BA6" w:rsidRPr="006662F5" w:rsidRDefault="00010BA6" w:rsidP="00010BA6">
      <w:pPr>
        <w:pStyle w:val="FootnoteText"/>
      </w:pPr>
      <w:r w:rsidRPr="00010BA6">
        <w:rPr>
          <w:vertAlign w:val="superscript"/>
        </w:rPr>
        <w:footnoteRef/>
      </w:r>
      <w:r w:rsidRPr="00010BA6">
        <w:rPr>
          <w:i/>
        </w:rPr>
        <w:t>See</w:t>
      </w:r>
      <w:r w:rsidRPr="00010BA6">
        <w:t xml:space="preserve"> Schechter, </w:t>
      </w:r>
      <w:r w:rsidRPr="00010BA6">
        <w:rPr>
          <w:i/>
        </w:rPr>
        <w:t>Rational Basis</w:t>
      </w:r>
      <w:r w:rsidRPr="00010BA6">
        <w:t xml:space="preserve">, 40 </w:t>
      </w:r>
      <w:r w:rsidRPr="00010BA6">
        <w:rPr>
          <w:smallCaps/>
        </w:rPr>
        <w:t xml:space="preserve">Harv. L. Rev. </w:t>
      </w:r>
      <w:r w:rsidRPr="00010BA6">
        <w:t>at 825.</w:t>
      </w:r>
    </w:p>
  </w:footnote>
  <w:footnote w:id="21">
    <w:p w14:paraId="26202965" w14:textId="722D05DB" w:rsidR="00010BA6" w:rsidRPr="006662F5" w:rsidRDefault="00010BA6" w:rsidP="00010BA6">
      <w:pPr>
        <w:pStyle w:val="FootnoteText"/>
      </w:pPr>
      <w:r w:rsidRPr="00010BA6">
        <w:rPr>
          <w:vertAlign w:val="superscript"/>
        </w:rPr>
        <w:footnoteRef/>
      </w:r>
      <w:r w:rsidRPr="00010BA6">
        <w:t>All the dilution statutes, both state and federal, as well as the various iterations of the Model State Trademark Bill, have expressly eliminated the need for confusion.</w:t>
      </w:r>
    </w:p>
  </w:footnote>
  <w:footnote w:id="22">
    <w:p w14:paraId="17B2CEE2" w14:textId="49FE054F" w:rsidR="00010BA6" w:rsidRPr="006662F5" w:rsidRDefault="00010BA6" w:rsidP="00010BA6">
      <w:pPr>
        <w:pStyle w:val="FootnoteText"/>
      </w:pPr>
      <w:r w:rsidRPr="00010BA6">
        <w:rPr>
          <w:vertAlign w:val="superscript"/>
        </w:rPr>
        <w:footnoteRef/>
      </w:r>
      <w:r w:rsidRPr="00010BA6">
        <w:rPr>
          <w:i/>
        </w:rPr>
        <w:t>See</w:t>
      </w:r>
      <w:r w:rsidRPr="00010BA6">
        <w:t xml:space="preserve"> Chapter 2, §I.</w:t>
      </w:r>
    </w:p>
  </w:footnote>
  <w:footnote w:id="23">
    <w:p w14:paraId="1AB5313F" w14:textId="1C949B8E" w:rsidR="00010BA6" w:rsidRPr="006662F5" w:rsidRDefault="00010BA6" w:rsidP="00010BA6">
      <w:pPr>
        <w:pStyle w:val="FootnoteText"/>
      </w:pPr>
      <w:r w:rsidRPr="00010BA6">
        <w:rPr>
          <w:vertAlign w:val="superscript"/>
        </w:rPr>
        <w:footnoteRef/>
      </w:r>
      <w:r w:rsidRPr="00010BA6">
        <w:t>The requirement of similarity is discussed in §V, below.</w:t>
      </w:r>
    </w:p>
  </w:footnote>
  <w:footnote w:id="24">
    <w:p w14:paraId="0E8D6207" w14:textId="55BD6303" w:rsidR="00010BA6" w:rsidRPr="006662F5" w:rsidRDefault="00010BA6" w:rsidP="00010BA6">
      <w:pPr>
        <w:pStyle w:val="FootnoteText"/>
      </w:pPr>
      <w:r w:rsidRPr="00010BA6">
        <w:rPr>
          <w:vertAlign w:val="superscript"/>
        </w:rPr>
        <w:footnoteRef/>
      </w:r>
      <w:r w:rsidRPr="00010BA6">
        <w:t xml:space="preserve">This is consistent with the Supreme Court’s analysis in </w:t>
      </w:r>
      <w:r w:rsidRPr="00010BA6">
        <w:rPr>
          <w:i/>
        </w:rPr>
        <w:t>Moseley v</w:t>
      </w:r>
      <w:r w:rsidRPr="00010BA6">
        <w:t xml:space="preserve">. </w:t>
      </w:r>
      <w:r w:rsidRPr="00010BA6">
        <w:rPr>
          <w:i/>
        </w:rPr>
        <w:t>V Secret Catalogue, Inc</w:t>
      </w:r>
      <w:r w:rsidRPr="00010BA6">
        <w:t xml:space="preserve">., 537 U.S. 418, 65 USPQ2d 1801 (2003), where the Court held that merely conjuring up a famous mark does not constitute dilution by a second user under the FTDA. </w:t>
      </w:r>
      <w:r w:rsidRPr="00010BA6">
        <w:rPr>
          <w:i/>
        </w:rPr>
        <w:t>Id</w:t>
      </w:r>
      <w:r w:rsidRPr="00010BA6">
        <w:t>. at 433–34.</w:t>
      </w:r>
    </w:p>
  </w:footnote>
  <w:footnote w:id="25">
    <w:p w14:paraId="14098369" w14:textId="5DE4681B" w:rsidR="00010BA6" w:rsidRPr="006662F5" w:rsidRDefault="00010BA6" w:rsidP="00010BA6">
      <w:pPr>
        <w:pStyle w:val="FootnoteText"/>
      </w:pPr>
      <w:r w:rsidRPr="00010BA6">
        <w:rPr>
          <w:vertAlign w:val="superscript"/>
        </w:rPr>
        <w:footnoteRef/>
      </w:r>
      <w:r w:rsidRPr="00010BA6">
        <w:t>See §I.A., above, for a description of different forms of dilution. Blurring is discussed in detail in §IV.A, below.</w:t>
      </w:r>
    </w:p>
  </w:footnote>
  <w:footnote w:id="26">
    <w:p w14:paraId="27EFD913" w14:textId="0F940D73" w:rsidR="00010BA6" w:rsidRPr="006662F5" w:rsidRDefault="00010BA6" w:rsidP="00010BA6">
      <w:pPr>
        <w:pStyle w:val="FootnoteText"/>
      </w:pPr>
      <w:r w:rsidRPr="00010BA6">
        <w:rPr>
          <w:vertAlign w:val="superscript"/>
        </w:rPr>
        <w:footnoteRef/>
      </w:r>
      <w:r w:rsidRPr="00010BA6">
        <w:t>See §IV.B, below.</w:t>
      </w:r>
    </w:p>
  </w:footnote>
  <w:footnote w:id="27">
    <w:p w14:paraId="5615D7B0" w14:textId="5D8C5AB5" w:rsidR="00010BA6" w:rsidRPr="006662F5" w:rsidRDefault="00010BA6" w:rsidP="00010BA6">
      <w:pPr>
        <w:pStyle w:val="FootnoteText"/>
      </w:pPr>
      <w:r w:rsidRPr="00010BA6">
        <w:rPr>
          <w:vertAlign w:val="superscript"/>
        </w:rPr>
        <w:footnoteRef/>
      </w:r>
      <w:r w:rsidRPr="00010BA6">
        <w:t xml:space="preserve">Moseley v. V Secret Catalogue, Inc., 537 U.S. 418, 433, 65 USPQ2d 1801 (2003); </w:t>
      </w:r>
      <w:r w:rsidRPr="00010BA6">
        <w:rPr>
          <w:i/>
        </w:rPr>
        <w:t>see</w:t>
      </w:r>
      <w:r w:rsidRPr="00010BA6">
        <w:t xml:space="preserve"> AutoZone, Inc. v. Tandy Corp., 373 F.3d 786, 801–02, 71 USPQ2d 1385 (6th Cir. 2004) (applying federal principles to a claim under Tennessee law).</w:t>
      </w:r>
    </w:p>
  </w:footnote>
  <w:footnote w:id="28">
    <w:p w14:paraId="775D6D38" w14:textId="163ECA19"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smallCaps/>
        </w:rPr>
        <w:t>Restatement (Third) of Unfair Competition</w:t>
      </w:r>
      <w:r w:rsidRPr="00010BA6">
        <w:t xml:space="preserve"> §25 </w:t>
      </w:r>
      <w:r w:rsidRPr="00010BA6">
        <w:t>cmt. f (evidence not usually available). The problem of demonstrating actual dilution prior to the 2006 amendments to the FTDA is discussed in Chapter 9, §II.C.3. The TDRA permits relief on a showing of likelihood of dilution. Lanham Act §43(c)(1), 15 U.S.C. §1125(c)(1).</w:t>
      </w:r>
    </w:p>
  </w:footnote>
  <w:footnote w:id="29">
    <w:p w14:paraId="7B62CED8" w14:textId="1F4C5781" w:rsidR="00010BA6" w:rsidRPr="00127AF1" w:rsidRDefault="00010BA6" w:rsidP="00010BA6">
      <w:pPr>
        <w:pStyle w:val="FootnoteText"/>
        <w:rPr>
          <w:color w:val="555555"/>
        </w:rPr>
      </w:pPr>
      <w:r w:rsidRPr="00010BA6">
        <w:rPr>
          <w:rStyle w:val="FootnoteReference"/>
          <w:rFonts w:eastAsiaTheme="majorEastAsia"/>
        </w:rPr>
        <w:footnoteRef/>
      </w:r>
      <w:r w:rsidRPr="00010BA6">
        <w:rPr>
          <w:i/>
        </w:rPr>
        <w:t>See</w:t>
      </w:r>
      <w:r w:rsidRPr="00010BA6">
        <w:t xml:space="preserve"> Fischer &amp; </w:t>
      </w:r>
      <w:r w:rsidRPr="00010BA6">
        <w:t>Frichtel Custom Homes, LLC v. Fischer Mgmt., LLC, 2021 WL 1750174, at *7, 2021 BL 164398 (E.D. Mo. May 4, 2021) (“[d]ilution cannot be shown by simply demonstrating likelihood of confusion”).</w:t>
      </w:r>
    </w:p>
  </w:footnote>
  <w:footnote w:id="30">
    <w:p w14:paraId="3D69A619" w14:textId="635B95E8" w:rsidR="00010BA6" w:rsidRPr="006662F5" w:rsidRDefault="00010BA6" w:rsidP="00010BA6">
      <w:pPr>
        <w:pStyle w:val="FootnoteText"/>
      </w:pPr>
      <w:r w:rsidRPr="00010BA6">
        <w:rPr>
          <w:vertAlign w:val="superscript"/>
        </w:rPr>
        <w:footnoteRef/>
      </w:r>
      <w:r w:rsidRPr="00010BA6">
        <w:t>See §</w:t>
      </w:r>
      <w:r w:rsidRPr="00010BA6">
        <w:t>I.B, above.</w:t>
      </w:r>
    </w:p>
  </w:footnote>
  <w:footnote w:id="31">
    <w:p w14:paraId="21AEDEE4" w14:textId="12EF260D" w:rsidR="00010BA6" w:rsidRPr="006662F5" w:rsidRDefault="00010BA6" w:rsidP="00010BA6">
      <w:pPr>
        <w:pStyle w:val="FootnoteText"/>
      </w:pPr>
      <w:r w:rsidRPr="00010BA6">
        <w:rPr>
          <w:vertAlign w:val="superscript"/>
        </w:rPr>
        <w:footnoteRef/>
      </w:r>
      <w:r w:rsidRPr="00010BA6">
        <w:t xml:space="preserve">I.P. Lund Trading </w:t>
      </w:r>
      <w:r w:rsidRPr="00010BA6">
        <w:t xml:space="preserve">ApS v. Kohler Co., 163 F.3d 27, 48, 49 USPQ2d 1225 (1st Cir. 1998); </w:t>
      </w:r>
      <w:r w:rsidRPr="00010BA6">
        <w:rPr>
          <w:i/>
        </w:rPr>
        <w:t>accord</w:t>
      </w:r>
      <w:r w:rsidRPr="00010BA6">
        <w:t xml:space="preserve"> Nexxus Prods. Co. v. CVS N.Y., Inc., 188 F.R.D. 11, 16 (D. Mass. 1999); Playboy Enters., Inc. v. Netscape Commc’ns Corp., 55 F. Supp. 2d 1070, 1087–88, 52 USPQ2d 1162 (C.D. Cal.), </w:t>
      </w:r>
      <w:r w:rsidRPr="00010BA6">
        <w:rPr>
          <w:i/>
        </w:rPr>
        <w:t>aff’d mem</w:t>
      </w:r>
      <w:r w:rsidRPr="00010BA6">
        <w:t>., 202 F.3d 278 (9th Cir. 1999).</w:t>
      </w:r>
    </w:p>
  </w:footnote>
  <w:footnote w:id="32">
    <w:p w14:paraId="79EFCCEB" w14:textId="644D89A5"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Polaroid Corp. v. </w:t>
      </w:r>
      <w:r w:rsidRPr="00010BA6">
        <w:t xml:space="preserve">Polaraid, Inc., 319 F.2d 830, 138 USPQ 265 (7th Cir. 1963) (applying the Illinois statute and finding </w:t>
      </w:r>
      <w:r w:rsidRPr="00010BA6">
        <w:t>dilution, but also finding confusion).</w:t>
      </w:r>
    </w:p>
  </w:footnote>
  <w:footnote w:id="33">
    <w:p w14:paraId="06D43392" w14:textId="6CF43B66" w:rsidR="00010BA6" w:rsidRPr="006662F5" w:rsidRDefault="00010BA6" w:rsidP="00010BA6">
      <w:pPr>
        <w:pStyle w:val="FootnoteText"/>
      </w:pPr>
      <w:r w:rsidRPr="00010BA6">
        <w:rPr>
          <w:vertAlign w:val="superscript"/>
        </w:rPr>
        <w:footnoteRef/>
      </w:r>
      <w:r w:rsidRPr="00010BA6">
        <w:t xml:space="preserve">Useful discussions can be found in Beverly W. Pattishall, </w:t>
      </w:r>
      <w:r w:rsidRPr="00010BA6">
        <w:rPr>
          <w:i/>
        </w:rPr>
        <w:t>Dilution Rationale</w:t>
      </w:r>
      <w:r w:rsidRPr="00010BA6">
        <w:t xml:space="preserve">, 71 </w:t>
      </w:r>
      <w:r w:rsidRPr="00010BA6">
        <w:rPr>
          <w:smallCaps/>
        </w:rPr>
        <w:t xml:space="preserve">Nw. U.L. Rev. </w:t>
      </w:r>
      <w:r w:rsidRPr="00010BA6">
        <w:t xml:space="preserve">at 621–24; Walter J. </w:t>
      </w:r>
      <w:r w:rsidRPr="00010BA6">
        <w:t xml:space="preserve">Derenberg, </w:t>
      </w:r>
      <w:r w:rsidRPr="00010BA6">
        <w:rPr>
          <w:i/>
        </w:rPr>
        <w:t>The Problem of Trademark Dilution and the Antidilution Statutes</w:t>
      </w:r>
      <w:r w:rsidRPr="00010BA6">
        <w:t xml:space="preserve">, 44 </w:t>
      </w:r>
      <w:r w:rsidRPr="00010BA6">
        <w:rPr>
          <w:smallCaps/>
        </w:rPr>
        <w:t xml:space="preserve">Cal. L. Rev. </w:t>
      </w:r>
      <w:r w:rsidRPr="00010BA6">
        <w:t>439, 453–63 (1956).</w:t>
      </w:r>
    </w:p>
  </w:footnote>
  <w:footnote w:id="34">
    <w:p w14:paraId="10D6D33E" w14:textId="7097A826"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HMH Publ’g Co. v. Lambert, 482 F.2d 595, 599, 178 USPQ 518 (9th Cir. 1973); DCA Food Indus., Inc. v. Hawthorn Mellody, Inc., 470 F. Supp. 574, 582, 202 USPQ 739 (S.D.N.Y. 1979); King Research, Inc. v. Shelton, Inc., 324 F. Supp. 631, 639, 169 USPQ 396 (S.D.N.Y. 1971), </w:t>
      </w:r>
      <w:r w:rsidRPr="00010BA6">
        <w:rPr>
          <w:i/>
        </w:rPr>
        <w:t>aff’d</w:t>
      </w:r>
      <w:r w:rsidRPr="00010BA6">
        <w:t xml:space="preserve">, 454 F.2d 66, 172 USPQ 321 (2d Cir. 1972) (dilution claims not appealed); Girl Scouts of the U.S. v. Personality Posters Mfg. Co., 304 F. Supp. 1228, 1233–34, 163 USPQ 505 (S.D.N.Y. 1969); B &amp; L Sales Assocs. v. H. </w:t>
      </w:r>
      <w:r w:rsidRPr="00010BA6">
        <w:t xml:space="preserve">Daroff &amp; Sons, Inc., 298 F. Supp. 908, 911, 162 USPQ 370 (S.D.N.Y. 1969), </w:t>
      </w:r>
      <w:r w:rsidRPr="00010BA6">
        <w:rPr>
          <w:i/>
        </w:rPr>
        <w:t>aff’d</w:t>
      </w:r>
      <w:r w:rsidRPr="00010BA6">
        <w:t xml:space="preserve">, 421 F.2d 352, 165 USPQ 353 (2d Cir.), </w:t>
      </w:r>
      <w:r w:rsidRPr="00010BA6">
        <w:rPr>
          <w:i/>
        </w:rPr>
        <w:t>cert</w:t>
      </w:r>
      <w:r w:rsidRPr="00010BA6">
        <w:t xml:space="preserve">. </w:t>
      </w:r>
      <w:r w:rsidRPr="00010BA6">
        <w:rPr>
          <w:i/>
        </w:rPr>
        <w:t>denied</w:t>
      </w:r>
      <w:r w:rsidRPr="00010BA6">
        <w:t xml:space="preserve">, 398 U.S. 952 (1970); Haviland &amp; Co. v. Johann Haviland China Corp., 269 F. Supp. 928, 957, 154 USPQ 287 (S.D.N.Y. 1967) (confusion or “unfair intent” required); Field Enters. Educ. Corp. v. Grosset &amp; Dunlap, Inc., 256 F. Supp. 382, 390, 150 USPQ 517 (S.D.N.Y. 1966); Esquire, Inc. v. Esquire Slipper Mfg. Co., 139 F. Supp. 228, 232–33, 109 USPQ 30 (D. Mass. 1956), </w:t>
      </w:r>
      <w:r w:rsidRPr="00010BA6">
        <w:rPr>
          <w:i/>
        </w:rPr>
        <w:t>aff’d on other grounds</w:t>
      </w:r>
      <w:r w:rsidRPr="00010BA6">
        <w:t xml:space="preserve">, 243 F.2d 540, 113 USPQ 237 (1st Cir. 1957); </w:t>
      </w:r>
      <w:r w:rsidRPr="00010BA6">
        <w:rPr>
          <w:i/>
        </w:rPr>
        <w:t>see</w:t>
      </w:r>
      <w:r w:rsidRPr="00010BA6">
        <w:t xml:space="preserve"> Exquisite Form Indus., Inc. v. Exquisite Fabrics of London, 378 F. Supp. 403, 414–15, 183 USPQ 666 (S.D.N.Y. 1974) (noting different interpretations of New York law); Carter-Wallace, Inc. v. Procter &amp; Gamble Co., 434 F.2d 794, 803, 167 USPQ 713 (9th Cir. 1970) (question of need for confusion is unsettled); </w:t>
      </w:r>
      <w:r w:rsidRPr="00010BA6">
        <w:rPr>
          <w:i/>
        </w:rPr>
        <w:t>see also</w:t>
      </w:r>
      <w:r w:rsidRPr="00010BA6">
        <w:t xml:space="preserve"> Pattishall, </w:t>
      </w:r>
      <w:r w:rsidRPr="00010BA6">
        <w:rPr>
          <w:i/>
        </w:rPr>
        <w:t>Dilution Rationale</w:t>
      </w:r>
      <w:r w:rsidRPr="00010BA6">
        <w:t xml:space="preserve">, 71 </w:t>
      </w:r>
      <w:r w:rsidRPr="00010BA6">
        <w:rPr>
          <w:smallCaps/>
        </w:rPr>
        <w:t xml:space="preserve">Nw. U.L. Rev. </w:t>
      </w:r>
      <w:r w:rsidRPr="00010BA6">
        <w:t xml:space="preserve">at 621 n.28 (citing additional cases). Even courts in some more recent cases erroneously have required confusion. </w:t>
      </w:r>
      <w:r w:rsidRPr="00010BA6">
        <w:rPr>
          <w:i/>
        </w:rPr>
        <w:t>E</w:t>
      </w:r>
      <w:r w:rsidRPr="00010BA6">
        <w:t>.</w:t>
      </w:r>
      <w:r w:rsidRPr="00010BA6">
        <w:rPr>
          <w:i/>
        </w:rPr>
        <w:t>g</w:t>
      </w:r>
      <w:r w:rsidRPr="00010BA6">
        <w:t xml:space="preserve">., Beacon Mut. Ins. Co. v. OneBeacon Ins. Group, 290 F. Supp. 2d 241, 252, 68 USPQ2d 1915 (D.R.I. 2003) (“Because the Court has held that Plaintiff cannot survive summary judgment on the likelihood of confusion prong of its Lanham Act claim, so, too, does its dilution claim [under Rhode Island law] fail.”), </w:t>
      </w:r>
      <w:r w:rsidRPr="00010BA6">
        <w:rPr>
          <w:i/>
        </w:rPr>
        <w:t>rev’d on other grounds</w:t>
      </w:r>
      <w:r w:rsidRPr="00010BA6">
        <w:t>, 376 F.3d 8, 20 n.6, 71 USPQ2d 1641 (1st Cir. 2004) (likelihood of confusion sufficient under Rhode Island law); Alchemy II, Inc. v. Yes! Entm’t Corp., 844 F. Supp. 560, 571, 30 USPQ2d 1770 (C.D. Cal. 1994).</w:t>
      </w:r>
    </w:p>
  </w:footnote>
  <w:footnote w:id="35">
    <w:p w14:paraId="7A25F283" w14:textId="2550F10D" w:rsidR="00010BA6" w:rsidRPr="006662F5" w:rsidRDefault="00010BA6" w:rsidP="00010BA6">
      <w:pPr>
        <w:pStyle w:val="FootnoteText"/>
      </w:pPr>
      <w:r w:rsidRPr="00010BA6">
        <w:rPr>
          <w:vertAlign w:val="superscript"/>
        </w:rPr>
        <w:footnoteRef/>
      </w:r>
      <w:r w:rsidRPr="00010BA6">
        <w:t>243 F.2d 540, 113 USPQ 237 (1st Cir. 1957).</w:t>
      </w:r>
    </w:p>
  </w:footnote>
  <w:footnote w:id="36">
    <w:p w14:paraId="1F86FCD6" w14:textId="79DEE261" w:rsidR="00010BA6" w:rsidRPr="006662F5" w:rsidRDefault="00010BA6" w:rsidP="00010BA6">
      <w:pPr>
        <w:pStyle w:val="FootnoteText"/>
      </w:pPr>
      <w:r w:rsidRPr="00010BA6">
        <w:rPr>
          <w:vertAlign w:val="superscript"/>
        </w:rPr>
        <w:footnoteRef/>
      </w:r>
      <w:r w:rsidRPr="00010BA6">
        <w:rPr>
          <w:i/>
        </w:rPr>
        <w:t>Id</w:t>
      </w:r>
      <w:r w:rsidRPr="00010BA6">
        <w:t>. at 542. After suit was filed, the defendant agreed not to use the name on its goods or labels or in advertising, thus focusing the inquiry on its use of Esquire as a trade name.</w:t>
      </w:r>
    </w:p>
  </w:footnote>
  <w:footnote w:id="37">
    <w:p w14:paraId="659D8592" w14:textId="667BCA24" w:rsidR="00010BA6" w:rsidRPr="006662F5" w:rsidRDefault="00010BA6" w:rsidP="00010BA6">
      <w:pPr>
        <w:pStyle w:val="FootnoteText"/>
      </w:pPr>
      <w:r w:rsidRPr="00010BA6">
        <w:rPr>
          <w:vertAlign w:val="superscript"/>
        </w:rPr>
        <w:footnoteRef/>
      </w:r>
      <w:r w:rsidRPr="00010BA6">
        <w:rPr>
          <w:i/>
        </w:rPr>
        <w:t>Id</w:t>
      </w:r>
      <w:r w:rsidRPr="00010BA6">
        <w:t xml:space="preserve">. The court noted that the Lanham Act can be used to prevent confusion even between sellers of noncompeting goods. </w:t>
      </w:r>
      <w:r w:rsidRPr="00010BA6">
        <w:rPr>
          <w:i/>
        </w:rPr>
        <w:t>Id</w:t>
      </w:r>
      <w:r w:rsidRPr="00010BA6">
        <w:t>. at 543.</w:t>
      </w:r>
    </w:p>
  </w:footnote>
  <w:footnote w:id="38">
    <w:p w14:paraId="5F3087B5" w14:textId="3606BC31" w:rsidR="00010BA6" w:rsidRPr="006662F5" w:rsidRDefault="00010BA6" w:rsidP="00010BA6">
      <w:pPr>
        <w:pStyle w:val="FootnoteText"/>
      </w:pPr>
      <w:r w:rsidRPr="00010BA6">
        <w:rPr>
          <w:vertAlign w:val="superscript"/>
        </w:rPr>
        <w:footnoteRef/>
      </w:r>
      <w:r w:rsidRPr="00010BA6">
        <w:rPr>
          <w:i/>
        </w:rPr>
        <w:t>Id</w:t>
      </w:r>
      <w:r w:rsidRPr="00010BA6">
        <w:t>.</w:t>
      </w:r>
    </w:p>
  </w:footnote>
  <w:footnote w:id="39">
    <w:p w14:paraId="2EBC7567" w14:textId="3B6E79F8" w:rsidR="00010BA6" w:rsidRPr="006662F5" w:rsidRDefault="00010BA6" w:rsidP="00010BA6">
      <w:pPr>
        <w:pStyle w:val="FootnoteText"/>
      </w:pPr>
      <w:r w:rsidRPr="00010BA6">
        <w:rPr>
          <w:vertAlign w:val="superscript"/>
        </w:rPr>
        <w:footnoteRef/>
      </w:r>
      <w:r w:rsidRPr="00010BA6">
        <w:rPr>
          <w:i/>
        </w:rPr>
        <w:t>Id</w:t>
      </w:r>
      <w:r w:rsidRPr="00010BA6">
        <w:t>.</w:t>
      </w:r>
    </w:p>
  </w:footnote>
  <w:footnote w:id="40">
    <w:p w14:paraId="0C71F4B6" w14:textId="1849F497" w:rsidR="00010BA6" w:rsidRPr="006662F5" w:rsidRDefault="00010BA6" w:rsidP="00010BA6">
      <w:pPr>
        <w:pStyle w:val="FootnoteText"/>
      </w:pPr>
      <w:r w:rsidRPr="00010BA6">
        <w:rPr>
          <w:vertAlign w:val="superscript"/>
        </w:rPr>
        <w:footnoteRef/>
      </w:r>
      <w:r w:rsidRPr="00010BA6">
        <w:rPr>
          <w:i/>
        </w:rPr>
        <w:t>Id</w:t>
      </w:r>
      <w:r w:rsidRPr="00010BA6">
        <w:t>. at 544.</w:t>
      </w:r>
    </w:p>
  </w:footnote>
  <w:footnote w:id="41">
    <w:p w14:paraId="753882CC" w14:textId="683901FF" w:rsidR="00010BA6" w:rsidRPr="006662F5" w:rsidRDefault="00010BA6" w:rsidP="00010BA6">
      <w:pPr>
        <w:pStyle w:val="FootnoteText"/>
      </w:pPr>
      <w:r w:rsidRPr="00010BA6">
        <w:rPr>
          <w:vertAlign w:val="superscript"/>
        </w:rPr>
        <w:footnoteRef/>
      </w:r>
      <w:r w:rsidRPr="00010BA6">
        <w:rPr>
          <w:i/>
        </w:rPr>
        <w:t>Id</w:t>
      </w:r>
      <w:r w:rsidRPr="00010BA6">
        <w:t>. at 544–45.</w:t>
      </w:r>
    </w:p>
  </w:footnote>
  <w:footnote w:id="42">
    <w:p w14:paraId="6FE403A8" w14:textId="6E0E75DD" w:rsidR="00010BA6" w:rsidRPr="006662F5" w:rsidRDefault="00010BA6" w:rsidP="00010BA6">
      <w:pPr>
        <w:pStyle w:val="FootnoteText"/>
      </w:pPr>
      <w:r w:rsidRPr="00010BA6">
        <w:rPr>
          <w:vertAlign w:val="superscript"/>
        </w:rPr>
        <w:footnoteRef/>
      </w:r>
      <w:r w:rsidRPr="00010BA6">
        <w:t xml:space="preserve">Pro-Phy-Lac-Tic Brush Co. v. Jordan Marsh Co., 165 F.2d 549, 76 USPQ 146 (1st Cir. 1948). It is noteworthy that, although the court expressly analyzed a claim of dilution, it did not cite the Massachusetts statute. </w:t>
      </w:r>
      <w:r w:rsidRPr="00010BA6">
        <w:rPr>
          <w:i/>
        </w:rPr>
        <w:t>See id</w:t>
      </w:r>
      <w:r w:rsidRPr="00010BA6">
        <w:t>. at 553.</w:t>
      </w:r>
    </w:p>
  </w:footnote>
  <w:footnote w:id="43">
    <w:p w14:paraId="2456F3F6" w14:textId="3BCCA482" w:rsidR="00010BA6" w:rsidRPr="006662F5" w:rsidRDefault="00010BA6" w:rsidP="00010BA6">
      <w:pPr>
        <w:pStyle w:val="FootnoteText"/>
      </w:pPr>
      <w:r w:rsidRPr="00010BA6">
        <w:rPr>
          <w:vertAlign w:val="superscript"/>
        </w:rPr>
        <w:footnoteRef/>
      </w:r>
      <w:r w:rsidRPr="00010BA6">
        <w:rPr>
          <w:i/>
        </w:rPr>
        <w:t>Id</w:t>
      </w:r>
      <w:r w:rsidRPr="00010BA6">
        <w:t>.</w:t>
      </w:r>
    </w:p>
  </w:footnote>
  <w:footnote w:id="44">
    <w:p w14:paraId="56448789" w14:textId="34CFE791" w:rsidR="00010BA6" w:rsidRPr="006662F5" w:rsidRDefault="00010BA6" w:rsidP="00010BA6">
      <w:pPr>
        <w:pStyle w:val="FootnoteText"/>
      </w:pPr>
      <w:r w:rsidRPr="00010BA6">
        <w:rPr>
          <w:vertAlign w:val="superscript"/>
        </w:rPr>
        <w:footnoteRef/>
      </w:r>
      <w:r w:rsidRPr="00010BA6">
        <w:rPr>
          <w:i/>
        </w:rPr>
        <w:t>Id</w:t>
      </w:r>
      <w:r w:rsidRPr="00010BA6">
        <w:t>.</w:t>
      </w:r>
    </w:p>
  </w:footnote>
  <w:footnote w:id="45">
    <w:p w14:paraId="5211C6E9" w14:textId="22D355E8" w:rsidR="00010BA6" w:rsidRPr="00010BA6" w:rsidRDefault="00010BA6" w:rsidP="00010BA6">
      <w:pPr>
        <w:pStyle w:val="FootnoteText"/>
      </w:pPr>
      <w:r w:rsidRPr="00010BA6">
        <w:rPr>
          <w:vertAlign w:val="superscript"/>
        </w:rPr>
        <w:footnoteRef/>
      </w:r>
      <w:r w:rsidRPr="00010BA6">
        <w:t xml:space="preserve">Automobile Mut. Ins. Co. of Am. v. Fratelli Scarpellini, </w:t>
      </w:r>
      <w:r w:rsidRPr="00010BA6">
        <w:t>SpA, 164 USPQ 671, 672 (T.T.A.B. 1970) (citing cases).</w:t>
      </w:r>
    </w:p>
    <w:p w14:paraId="0F08B3E9" w14:textId="77777777" w:rsidR="00010BA6" w:rsidRDefault="00010BA6" w:rsidP="00CA1D96">
      <w:pPr>
        <w:pStyle w:val="footnote"/>
      </w:pPr>
    </w:p>
  </w:footnote>
  <w:footnote w:id="46">
    <w:p w14:paraId="61A7794A" w14:textId="48EF0DEA" w:rsidR="00010BA6" w:rsidRPr="006662F5" w:rsidRDefault="00010BA6" w:rsidP="00010BA6">
      <w:pPr>
        <w:pStyle w:val="FootnoteText"/>
      </w:pPr>
      <w:r w:rsidRPr="00010BA6">
        <w:rPr>
          <w:vertAlign w:val="superscript"/>
        </w:rPr>
        <w:footnoteRef/>
      </w:r>
      <w:r w:rsidRPr="00010BA6">
        <w:t>319 F.2d 830, 138 USPQ 265 (7th Cir. 1963).</w:t>
      </w:r>
    </w:p>
  </w:footnote>
  <w:footnote w:id="47">
    <w:p w14:paraId="7A17AEAE" w14:textId="26F38570" w:rsidR="00010BA6" w:rsidRPr="006662F5" w:rsidRDefault="00010BA6" w:rsidP="00010BA6">
      <w:pPr>
        <w:pStyle w:val="FootnoteText"/>
      </w:pPr>
      <w:r w:rsidRPr="00010BA6">
        <w:rPr>
          <w:vertAlign w:val="superscript"/>
        </w:rPr>
        <w:footnoteRef/>
      </w:r>
      <w:r w:rsidRPr="00010BA6">
        <w:rPr>
          <w:i/>
        </w:rPr>
        <w:t>Id</w:t>
      </w:r>
      <w:r w:rsidRPr="00010BA6">
        <w:t>. at 836–37.</w:t>
      </w:r>
    </w:p>
  </w:footnote>
  <w:footnote w:id="48">
    <w:p w14:paraId="643E9531" w14:textId="22E69933" w:rsidR="00010BA6" w:rsidRPr="006662F5" w:rsidRDefault="00010BA6" w:rsidP="00010BA6">
      <w:pPr>
        <w:pStyle w:val="FootnoteText"/>
      </w:pPr>
      <w:r w:rsidRPr="00010BA6">
        <w:rPr>
          <w:vertAlign w:val="superscript"/>
        </w:rPr>
        <w:footnoteRef/>
      </w:r>
      <w:r w:rsidRPr="00010BA6">
        <w:rPr>
          <w:i/>
        </w:rPr>
        <w:t>Id</w:t>
      </w:r>
      <w:r w:rsidRPr="00010BA6">
        <w:t xml:space="preserve">. at 836. The dissenting judge argued that the trial judge’s denial of relief on the dilution count should have been upheld. He noted that there was no evidence of an intent to dilute, nor was there evidence of confusion. </w:t>
      </w:r>
      <w:r w:rsidRPr="00010BA6">
        <w:rPr>
          <w:i/>
        </w:rPr>
        <w:t>Id</w:t>
      </w:r>
      <w:r w:rsidRPr="00010BA6">
        <w:t xml:space="preserve">. at 841 (Schnackenberg, J., dissenting). The trial judge’s conclusions were stated rather cursorily. 206 F. Supp. 290, 296, 133 USPQ 671 (N.D. Ill. 1962). The only extended analysis of the dilution statute in the trial court opinion was that, even if defendant’s mark diluted plaintiff’s mark, the defendant’s right to use the mark vested before the passage of the Illinois dilution statute and therefore the statute did not apply. </w:t>
      </w:r>
      <w:r w:rsidRPr="00010BA6">
        <w:rPr>
          <w:i/>
        </w:rPr>
        <w:t>Id</w:t>
      </w:r>
      <w:r w:rsidRPr="00010BA6">
        <w:t>.</w:t>
      </w:r>
    </w:p>
  </w:footnote>
  <w:footnote w:id="49">
    <w:p w14:paraId="5A5703C1" w14:textId="7C9AADCE" w:rsidR="00010BA6" w:rsidRPr="006662F5" w:rsidRDefault="00010BA6" w:rsidP="00010BA6">
      <w:pPr>
        <w:pStyle w:val="FootnoteText"/>
      </w:pPr>
      <w:r w:rsidRPr="00010BA6">
        <w:rPr>
          <w:vertAlign w:val="superscript"/>
        </w:rPr>
        <w:footnoteRef/>
      </w:r>
      <w:r w:rsidRPr="00010BA6">
        <w:t>See §II.A, above.</w:t>
      </w:r>
    </w:p>
  </w:footnote>
  <w:footnote w:id="50">
    <w:p w14:paraId="05489248" w14:textId="0B0FD00C" w:rsidR="00010BA6" w:rsidRPr="006662F5" w:rsidRDefault="00010BA6" w:rsidP="00010BA6">
      <w:pPr>
        <w:pStyle w:val="FootnoteText"/>
      </w:pPr>
      <w:r w:rsidRPr="00010BA6">
        <w:rPr>
          <w:vertAlign w:val="superscript"/>
        </w:rPr>
        <w:footnoteRef/>
      </w:r>
      <w:r w:rsidRPr="00010BA6">
        <w:t>See cases cited in §II.A.</w:t>
      </w:r>
    </w:p>
  </w:footnote>
  <w:footnote w:id="51">
    <w:p w14:paraId="0CC9BF5C" w14:textId="05E27BE9" w:rsidR="00010BA6" w:rsidRPr="006662F5" w:rsidRDefault="00010BA6" w:rsidP="00010BA6">
      <w:pPr>
        <w:pStyle w:val="FootnoteText"/>
      </w:pPr>
      <w:r w:rsidRPr="00010BA6">
        <w:rPr>
          <w:vertAlign w:val="superscript"/>
        </w:rPr>
        <w:footnoteRef/>
      </w:r>
      <w:r w:rsidRPr="00010BA6">
        <w:t xml:space="preserve">The typical statute of that era allowed an injunction against “likelihood of dilution . . . notwithstanding the absence of competition between the parties or the absence of confusion.” </w:t>
      </w:r>
      <w:r w:rsidRPr="00010BA6">
        <w:rPr>
          <w:i/>
        </w:rPr>
        <w:t>E</w:t>
      </w:r>
      <w:r w:rsidRPr="00010BA6">
        <w:t>.</w:t>
      </w:r>
      <w:r w:rsidRPr="00010BA6">
        <w:rPr>
          <w:i/>
        </w:rPr>
        <w:t>g</w:t>
      </w:r>
      <w:r w:rsidRPr="00010BA6">
        <w:t xml:space="preserve">., </w:t>
      </w:r>
      <w:r w:rsidRPr="00010BA6">
        <w:rPr>
          <w:smallCaps/>
        </w:rPr>
        <w:t>Cal. Bus. &amp; Prof. Code</w:t>
      </w:r>
      <w:r w:rsidRPr="00010BA6">
        <w:t xml:space="preserve"> §14330 (West 1987 &amp; Supp. 2006); </w:t>
      </w:r>
      <w:r w:rsidRPr="00010BA6">
        <w:rPr>
          <w:smallCaps/>
        </w:rPr>
        <w:t>Fla. Stat. Ann</w:t>
      </w:r>
      <w:r w:rsidRPr="00010BA6">
        <w:t xml:space="preserve">. §495.151 (West 2002); </w:t>
      </w:r>
      <w:r w:rsidRPr="00010BA6">
        <w:rPr>
          <w:smallCaps/>
        </w:rPr>
        <w:t>Mass. Gen. L. Ann</w:t>
      </w:r>
      <w:r w:rsidRPr="00010BA6">
        <w:t xml:space="preserve">. </w:t>
      </w:r>
      <w:r w:rsidRPr="00010BA6">
        <w:t xml:space="preserve">ch. 110H, §13 (West. 2011); </w:t>
      </w:r>
      <w:r w:rsidRPr="00010BA6">
        <w:rPr>
          <w:smallCaps/>
        </w:rPr>
        <w:t>N.Y. Gen. Bus. Law</w:t>
      </w:r>
      <w:r w:rsidRPr="00010BA6">
        <w:t xml:space="preserve"> §360-</w:t>
      </w:r>
      <w:r w:rsidRPr="00010BA6">
        <w:rPr>
          <w:i/>
        </w:rPr>
        <w:t>l</w:t>
      </w:r>
      <w:r w:rsidRPr="00010BA6">
        <w:t xml:space="preserve"> (McKinney Supp. 2012) (formerly §368-d). The Florida statute has been amended, effective January 1, 2007. Although the revised statute generally is patterned after the 1996 Model Bill, it allows relief for a use that is “likely to cause dilution.” </w:t>
      </w:r>
      <w:r w:rsidRPr="00010BA6">
        <w:rPr>
          <w:smallCaps/>
        </w:rPr>
        <w:t>Fla. Stat. Ann</w:t>
      </w:r>
      <w:r w:rsidRPr="00010BA6">
        <w:t xml:space="preserve">. §495.151 (West Supp. 2010). The California statute was amended effective January 1, 2008, and the amended statute is patterned after the TDRA. </w:t>
      </w:r>
      <w:r w:rsidRPr="00010BA6">
        <w:rPr>
          <w:smallCaps/>
        </w:rPr>
        <w:t>Cal. Bus. &amp; Prof. Code</w:t>
      </w:r>
      <w:r w:rsidRPr="00010BA6">
        <w:t xml:space="preserve"> §14202(k)–(m), 14247 (West 2008).</w:t>
      </w:r>
    </w:p>
  </w:footnote>
  <w:footnote w:id="52">
    <w:p w14:paraId="6A445E70" w14:textId="05A09643" w:rsidR="00010BA6" w:rsidRPr="006662F5" w:rsidRDefault="00010BA6" w:rsidP="00010BA6">
      <w:pPr>
        <w:pStyle w:val="FootnoteText"/>
      </w:pPr>
      <w:r w:rsidRPr="00010BA6">
        <w:rPr>
          <w:vertAlign w:val="superscript"/>
        </w:rPr>
        <w:footnoteRef/>
      </w:r>
      <w:r w:rsidRPr="00010BA6">
        <w:t>The only difference under this interpretation might have been if state courts had considered the “injury to business reputation” aspect of the statutes to be different from “likelihood of dilution.” But there was little indication of that in the case law.</w:t>
      </w:r>
    </w:p>
  </w:footnote>
  <w:footnote w:id="53">
    <w:p w14:paraId="647ED7DA" w14:textId="58284E0E" w:rsidR="00010BA6" w:rsidRPr="006662F5" w:rsidRDefault="00010BA6" w:rsidP="00010BA6">
      <w:pPr>
        <w:pStyle w:val="FootnoteText"/>
      </w:pPr>
      <w:r w:rsidRPr="00010BA6">
        <w:rPr>
          <w:vertAlign w:val="superscript"/>
        </w:rPr>
        <w:footnoteRef/>
      </w:r>
      <w:r w:rsidRPr="00010BA6">
        <w:t>42 N.Y.2d 538, 369 N.E.2d 1162, 399 N.Y.S.2d 628, 198 USPQ 418 (1977). The court of appeals is New York’s highest court.</w:t>
      </w:r>
    </w:p>
  </w:footnote>
  <w:footnote w:id="54">
    <w:p w14:paraId="2A97339A" w14:textId="7C621AC5" w:rsidR="00010BA6" w:rsidRPr="006662F5" w:rsidRDefault="00010BA6" w:rsidP="00010BA6">
      <w:pPr>
        <w:pStyle w:val="FootnoteText"/>
      </w:pPr>
      <w:r w:rsidRPr="00010BA6">
        <w:rPr>
          <w:vertAlign w:val="superscript"/>
        </w:rPr>
        <w:footnoteRef/>
      </w:r>
      <w:r w:rsidRPr="00010BA6">
        <w:t>369 N.E.2d at 1165–66.</w:t>
      </w:r>
    </w:p>
  </w:footnote>
  <w:footnote w:id="55">
    <w:p w14:paraId="7B478D1D" w14:textId="3CF517D6" w:rsidR="00010BA6" w:rsidRPr="006662F5" w:rsidRDefault="00010BA6" w:rsidP="00010BA6">
      <w:pPr>
        <w:pStyle w:val="FootnoteText"/>
      </w:pPr>
      <w:r w:rsidRPr="00010BA6">
        <w:rPr>
          <w:vertAlign w:val="superscript"/>
        </w:rPr>
        <w:footnoteRef/>
      </w:r>
      <w:r w:rsidRPr="00010BA6">
        <w:rPr>
          <w:i/>
        </w:rPr>
        <w:t>Id</w:t>
      </w:r>
      <w:r w:rsidRPr="00010BA6">
        <w:t xml:space="preserve">. at 1166. The dissent argued that the majority had thus limited the statute to the most notable of marks. </w:t>
      </w:r>
      <w:r w:rsidRPr="00010BA6">
        <w:rPr>
          <w:i/>
        </w:rPr>
        <w:t>Id</w:t>
      </w:r>
      <w:r w:rsidRPr="00010BA6">
        <w:t>. at 1168 (Cooke, J., dissenting). The issue of the required level of distinctiveness is discussed in Chapter 2, §I.</w:t>
      </w:r>
    </w:p>
  </w:footnote>
  <w:footnote w:id="56">
    <w:p w14:paraId="00409AF1" w14:textId="0B8374B9" w:rsidR="00010BA6" w:rsidRPr="006662F5" w:rsidRDefault="00010BA6" w:rsidP="00010BA6">
      <w:pPr>
        <w:pStyle w:val="FootnoteText"/>
      </w:pPr>
      <w:r w:rsidRPr="00010BA6">
        <w:rPr>
          <w:vertAlign w:val="superscript"/>
        </w:rPr>
        <w:footnoteRef/>
      </w:r>
      <w:r w:rsidRPr="00010BA6">
        <w:t>Hormel v. Jim Henson Prods., Inc., 73 F.3d 497, 506, 37 USPQ2d 1516 (2d Cir. 1996).</w:t>
      </w:r>
    </w:p>
  </w:footnote>
  <w:footnote w:id="57">
    <w:p w14:paraId="6F8581F6" w14:textId="6288C3D9" w:rsidR="00010BA6" w:rsidRPr="006662F5" w:rsidRDefault="00010BA6" w:rsidP="00010BA6">
      <w:pPr>
        <w:pStyle w:val="FootnoteText"/>
      </w:pPr>
      <w:r w:rsidRPr="00010BA6">
        <w:rPr>
          <w:vertAlign w:val="superscript"/>
        </w:rPr>
        <w:footnoteRef/>
      </w:r>
      <w:r w:rsidRPr="00010BA6">
        <w:t>See §IV, below.</w:t>
      </w:r>
    </w:p>
  </w:footnote>
  <w:footnote w:id="58">
    <w:p w14:paraId="19C46DD5" w14:textId="25177413" w:rsidR="00010BA6" w:rsidRPr="006662F5" w:rsidRDefault="00010BA6" w:rsidP="00010BA6">
      <w:pPr>
        <w:pStyle w:val="FootnoteText"/>
      </w:pPr>
      <w:r w:rsidRPr="00010BA6">
        <w:rPr>
          <w:vertAlign w:val="superscript"/>
        </w:rPr>
        <w:footnoteRef/>
      </w:r>
      <w:r w:rsidRPr="00010BA6">
        <w:rPr>
          <w:smallCaps/>
        </w:rPr>
        <w:t xml:space="preserve">Minn. Stat. Ann. </w:t>
      </w:r>
      <w:r w:rsidRPr="00010BA6">
        <w:t xml:space="preserve">§325D.165 (West 1995). This statute has since been replaced. </w:t>
      </w:r>
      <w:r w:rsidRPr="00010BA6">
        <w:rPr>
          <w:i/>
        </w:rPr>
        <w:t>See</w:t>
      </w:r>
      <w:r w:rsidRPr="00010BA6">
        <w:t xml:space="preserve"> </w:t>
      </w:r>
      <w:r w:rsidRPr="00010BA6">
        <w:rPr>
          <w:smallCaps/>
        </w:rPr>
        <w:t xml:space="preserve">Minn. Stat. Ann. </w:t>
      </w:r>
      <w:r w:rsidRPr="00010BA6">
        <w:t>§333.285 (West 2011).</w:t>
      </w:r>
    </w:p>
  </w:footnote>
  <w:footnote w:id="59">
    <w:p w14:paraId="14A00FCD" w14:textId="1E542638" w:rsidR="00010BA6" w:rsidRPr="006662F5" w:rsidRDefault="00010BA6" w:rsidP="00010BA6">
      <w:pPr>
        <w:pStyle w:val="FootnoteText"/>
      </w:pPr>
      <w:r w:rsidRPr="00010BA6">
        <w:rPr>
          <w:vertAlign w:val="superscript"/>
        </w:rPr>
        <w:footnoteRef/>
      </w:r>
      <w:r w:rsidRPr="00010BA6">
        <w:t xml:space="preserve">This was an interpretation of language in the federal statute that also exists in many newer state statutes. See §VI.A, below. </w:t>
      </w:r>
      <w:r w:rsidRPr="00010BA6">
        <w:rPr>
          <w:i/>
        </w:rPr>
        <w:t>Compare</w:t>
      </w:r>
      <w:r w:rsidRPr="00010BA6">
        <w:t xml:space="preserve"> Moseley v. V Secret Catalogue, Inc., 537 U.S. 418, 433, 65 USPQ2d 1801 (2003) (actual dilution must be shown under FTDA), </w:t>
      </w:r>
      <w:r w:rsidRPr="00010BA6">
        <w:rPr>
          <w:i/>
        </w:rPr>
        <w:t>with</w:t>
      </w:r>
      <w:r w:rsidRPr="00010BA6">
        <w:t xml:space="preserve"> Savin Corp. v. Savin Grp., 391 F.3d 439, 455–56, 73 USPQ2d 1273 (2d Cir. 2004) (</w:t>
      </w:r>
      <w:r w:rsidRPr="00010BA6">
        <w:rPr>
          <w:i/>
        </w:rPr>
        <w:t>Moseley</w:t>
      </w:r>
      <w:r w:rsidRPr="00010BA6">
        <w:t xml:space="preserve"> not applicable to claim under New York dilution law), </w:t>
      </w:r>
      <w:r w:rsidRPr="00010BA6">
        <w:rPr>
          <w:i/>
        </w:rPr>
        <w:t>cert</w:t>
      </w:r>
      <w:r w:rsidRPr="00010BA6">
        <w:t xml:space="preserve">. </w:t>
      </w:r>
      <w:r w:rsidRPr="00010BA6">
        <w:rPr>
          <w:i/>
        </w:rPr>
        <w:t>denied</w:t>
      </w:r>
      <w:r w:rsidRPr="00010BA6">
        <w:t xml:space="preserve">, 546 U.S. 822 (2005), Scott Fetzer Co. v. House of Vacuums, Inc., 381 F.3d 477, 489 n.9, 72 USPQ2d 1011 (5th Cir. 2004) (Texas law only requires likelihood of dilution), </w:t>
      </w:r>
      <w:r w:rsidRPr="00010BA6">
        <w:rPr>
          <w:i/>
        </w:rPr>
        <w:t>and</w:t>
      </w:r>
      <w:r w:rsidRPr="00010BA6">
        <w:t xml:space="preserve"> Toyota Jidosha Kabushiki Kaisha v. Natural Health Trends Corp., 74 USPQ2d 1475, 1479 (C.D. Cal. 2005) (California law uses likelihood of dilution standard). As noted below, the TDRA changed the federal standard from “causes dilution” to “likely to cause dilution.” </w:t>
      </w:r>
      <w:r w:rsidRPr="00010BA6">
        <w:rPr>
          <w:i/>
        </w:rPr>
        <w:t>See</w:t>
      </w:r>
      <w:r w:rsidRPr="00010BA6">
        <w:t xml:space="preserve"> AutoZone, Inc. v. Strick, 466 F. Supp. 2d 1034, 1045 n.5, 81 USPQ2d 1516 (N.D. Ill. 2006) (Illinois law requires actual dilution even though post-TDRA federal law does not), </w:t>
      </w:r>
      <w:r w:rsidRPr="00010BA6">
        <w:rPr>
          <w:i/>
        </w:rPr>
        <w:t>rev’d on other grounds</w:t>
      </w:r>
      <w:r w:rsidRPr="00010BA6">
        <w:t>, 543 F.3d 923 (7th Cir. 2008).</w:t>
      </w:r>
    </w:p>
  </w:footnote>
  <w:footnote w:id="60">
    <w:p w14:paraId="070533DA" w14:textId="5EFA8877" w:rsidR="00010BA6" w:rsidRPr="006662F5" w:rsidRDefault="00010BA6" w:rsidP="00010BA6">
      <w:pPr>
        <w:pStyle w:val="FootnoteText"/>
      </w:pPr>
      <w:r w:rsidRPr="00010BA6">
        <w:rPr>
          <w:vertAlign w:val="superscript"/>
        </w:rPr>
        <w:footnoteRef/>
      </w:r>
      <w:r w:rsidRPr="00010BA6">
        <w:t xml:space="preserve">In </w:t>
      </w:r>
      <w:r w:rsidRPr="00010BA6">
        <w:rPr>
          <w:i/>
        </w:rPr>
        <w:t>Moseley</w:t>
      </w:r>
      <w:r w:rsidRPr="00010BA6">
        <w:t xml:space="preserve">, the Supreme Court indicated that </w:t>
      </w:r>
      <w:r w:rsidRPr="00010BA6">
        <w:t xml:space="preserve">tarnishment may not be encompassed by the original FTDA. 537 U.S. at 432. The Court cited the Massachusetts statute (the oldest dilution statute) as an example of a statute that clearly permits such claims. </w:t>
      </w:r>
      <w:r w:rsidRPr="00010BA6">
        <w:rPr>
          <w:i/>
        </w:rPr>
        <w:t>Id</w:t>
      </w:r>
      <w:r w:rsidRPr="00010BA6">
        <w:t>. Tarnishment is discussed in §IV.B, below. (The TDRA and the 2007 Model Bill make clear that tarnishment is actionable. See §IV.B.2.)</w:t>
      </w:r>
    </w:p>
  </w:footnote>
  <w:footnote w:id="61">
    <w:p w14:paraId="6C766719" w14:textId="0FCCC0B7" w:rsidR="00010BA6" w:rsidRPr="006662F5" w:rsidRDefault="00010BA6" w:rsidP="00010BA6">
      <w:pPr>
        <w:pStyle w:val="FootnoteText"/>
      </w:pPr>
      <w:r w:rsidRPr="00010BA6">
        <w:rPr>
          <w:vertAlign w:val="superscript"/>
        </w:rPr>
        <w:footnoteRef/>
      </w:r>
      <w:r w:rsidRPr="00010BA6">
        <w:t xml:space="preserve">United States Trademark Association, Trademark Review Commission Report and Recommendations to USTA President and Board of Directors, 77 </w:t>
      </w:r>
      <w:r w:rsidRPr="00010BA6">
        <w:rPr>
          <w:smallCaps/>
        </w:rPr>
        <w:t xml:space="preserve">Trademark Rep. </w:t>
      </w:r>
      <w:r w:rsidRPr="00010BA6">
        <w:t>375 (1987) [hereinafter USTA Report].</w:t>
      </w:r>
    </w:p>
  </w:footnote>
  <w:footnote w:id="62">
    <w:p w14:paraId="4C59E318" w14:textId="4C522F1F" w:rsidR="00010BA6" w:rsidRPr="006662F5" w:rsidRDefault="00010BA6" w:rsidP="00010BA6">
      <w:pPr>
        <w:pStyle w:val="FootnoteText"/>
      </w:pPr>
      <w:r w:rsidRPr="00010BA6">
        <w:rPr>
          <w:vertAlign w:val="superscript"/>
        </w:rPr>
        <w:footnoteRef/>
      </w:r>
      <w:r w:rsidRPr="00010BA6">
        <w:rPr>
          <w:i/>
        </w:rPr>
        <w:t>Id</w:t>
      </w:r>
      <w:r w:rsidRPr="00010BA6">
        <w:t>. at 458–59.</w:t>
      </w:r>
    </w:p>
  </w:footnote>
  <w:footnote w:id="63">
    <w:p w14:paraId="2C7CC0C0" w14:textId="07E695B3" w:rsidR="00010BA6" w:rsidRPr="006662F5" w:rsidRDefault="00010BA6" w:rsidP="00010BA6">
      <w:pPr>
        <w:pStyle w:val="FootnoteText"/>
      </w:pPr>
      <w:r w:rsidRPr="00010BA6">
        <w:rPr>
          <w:vertAlign w:val="superscript"/>
        </w:rPr>
        <w:footnoteRef/>
      </w:r>
      <w:r w:rsidRPr="00010BA6">
        <w:t xml:space="preserve">Some of the statutes refer to “a registrant’s mark,” while others refer to “a famous mark.” These differences may affect which marks are eligible for dilution protection. </w:t>
      </w:r>
      <w:r w:rsidRPr="00010BA6">
        <w:rPr>
          <w:i/>
        </w:rPr>
        <w:t>See</w:t>
      </w:r>
      <w:r w:rsidRPr="00010BA6">
        <w:t xml:space="preserve"> Chapter 2, §I.B. However, assuming that the mark is eligible, those differences do not affect the core definition of dilution.</w:t>
      </w:r>
    </w:p>
  </w:footnote>
  <w:footnote w:id="64">
    <w:p w14:paraId="14F46354" w14:textId="3409BAE9" w:rsidR="00010BA6" w:rsidRPr="006662F5" w:rsidRDefault="00010BA6" w:rsidP="00010BA6">
      <w:pPr>
        <w:pStyle w:val="FootnoteText"/>
      </w:pPr>
      <w:r w:rsidRPr="00010BA6">
        <w:rPr>
          <w:vertAlign w:val="superscript"/>
        </w:rPr>
        <w:footnoteRef/>
      </w:r>
      <w:r w:rsidRPr="00010BA6">
        <w:t xml:space="preserve">According to some sources, the 1992 Model Bill’s definition referred to the “registrant’s mark.” However, the authoritative wording of this portion of the 1992 Model Bill is not quite clear. </w:t>
      </w:r>
      <w:r w:rsidRPr="00010BA6">
        <w:rPr>
          <w:i/>
        </w:rPr>
        <w:t>See</w:t>
      </w:r>
      <w:r w:rsidRPr="00010BA6">
        <w:t xml:space="preserve"> Chapter 2, §I.G.1. The 1996 definition clearly eliminated any such reference.</w:t>
      </w:r>
    </w:p>
  </w:footnote>
  <w:footnote w:id="65">
    <w:p w14:paraId="524F32F1" w14:textId="5E386C06" w:rsidR="00010BA6" w:rsidRPr="006662F5" w:rsidRDefault="00010BA6" w:rsidP="00010BA6">
      <w:pPr>
        <w:pStyle w:val="FootnoteText"/>
      </w:pPr>
      <w:r w:rsidRPr="00010BA6">
        <w:rPr>
          <w:vertAlign w:val="superscript"/>
        </w:rPr>
        <w:footnoteRef/>
      </w:r>
      <w:r w:rsidRPr="00010BA6">
        <w:t>As a result of a late amendment, the FTDA did not limit itself to registered marks. Thus, the FTDA definition did not include the term “registrant.” The TDRA altered the FTDA’s definition of dilution so that it no longer corresponds to the definition in the 1996 Model Bill.</w:t>
      </w:r>
    </w:p>
  </w:footnote>
  <w:footnote w:id="66">
    <w:p w14:paraId="4E8C0B96" w14:textId="5B2795B8" w:rsidR="00010BA6" w:rsidRPr="00010BA6" w:rsidRDefault="00010BA6" w:rsidP="00010BA6">
      <w:pPr>
        <w:pStyle w:val="FootnoteText"/>
      </w:pPr>
      <w:r w:rsidRPr="00010BA6">
        <w:rPr>
          <w:vertAlign w:val="superscript"/>
        </w:rPr>
        <w:footnoteRef/>
      </w:r>
      <w:r w:rsidRPr="00010BA6">
        <w:t xml:space="preserve">One exception is Alaska. </w:t>
      </w:r>
      <w:r w:rsidRPr="00010BA6">
        <w:rPr>
          <w:smallCaps/>
        </w:rPr>
        <w:t xml:space="preserve">Alaska Stat. </w:t>
      </w:r>
      <w:r w:rsidRPr="00010BA6">
        <w:t xml:space="preserve">§45.50.180 (LexisNexis 2006). See §III.B.2, below. The other exceptions are the five states that have adopted the 2007 Model State Trademark Bill’s dilution section (which is </w:t>
      </w:r>
      <w:r w:rsidRPr="00010BA6">
        <w:t xml:space="preserve">similar to the TDRA): California, whose statute was amended in 2007, </w:t>
      </w:r>
      <w:r w:rsidRPr="00010BA6">
        <w:rPr>
          <w:smallCaps/>
        </w:rPr>
        <w:t>Cal. Bus. &amp; Prof. Code</w:t>
      </w:r>
      <w:r w:rsidRPr="00010BA6">
        <w:t xml:space="preserve"> §14202(k)–(m) (West 2008); Mississippi and Oregon, whose statutes were amended in 2009, </w:t>
      </w:r>
      <w:r w:rsidRPr="00010BA6">
        <w:rPr>
          <w:smallCaps/>
        </w:rPr>
        <w:t>Miss. Code Ann</w:t>
      </w:r>
      <w:r w:rsidRPr="00010BA6">
        <w:t xml:space="preserve">. §§75-25-1(k)–(m), 75-25-25 (West Supp. 2011), </w:t>
      </w:r>
      <w:r w:rsidRPr="00010BA6">
        <w:rPr>
          <w:smallCaps/>
        </w:rPr>
        <w:t>Or. Rev. Stat</w:t>
      </w:r>
      <w:r w:rsidRPr="00010BA6">
        <w:t xml:space="preserve">. §§647.005(2), 647.107 (2011); Alabama, whose statute was amended in 2010, </w:t>
      </w:r>
      <w:r w:rsidRPr="00010BA6">
        <w:rPr>
          <w:smallCaps/>
        </w:rPr>
        <w:t>Ala. Stat</w:t>
      </w:r>
      <w:r w:rsidRPr="00010BA6">
        <w:t xml:space="preserve">. §§8-12-6(2)–(4), 8-12-17 (2010); and Texas, whose statute became effective in September 2012. </w:t>
      </w:r>
      <w:r w:rsidRPr="00010BA6">
        <w:rPr>
          <w:smallCaps/>
        </w:rPr>
        <w:t xml:space="preserve">Tex. Bus. &amp; Com. Code Ann. §§16.001(2)–(4), 16.103 (2011). </w:t>
      </w:r>
      <w:r w:rsidRPr="00010BA6">
        <w:t>Puerto Rico also has a dilution statute whose definition more closely tracks the TDRA, not the 1996 Model Bill</w:t>
      </w:r>
      <w:r w:rsidRPr="00010BA6">
        <w:rPr>
          <w:smallCaps/>
        </w:rPr>
        <w:t xml:space="preserve">. </w:t>
      </w:r>
      <w:r w:rsidRPr="00010BA6">
        <w:t xml:space="preserve">See §III.B.3.b, below. Until 2003, the Washington state dilution statute, patterned after the 1988 federal dilution bill, also had a definition that differed from the Model Bill. </w:t>
      </w:r>
      <w:r w:rsidRPr="00010BA6">
        <w:rPr>
          <w:smallCaps/>
        </w:rPr>
        <w:t xml:space="preserve">Wash. Rev. Code Ann. </w:t>
      </w:r>
      <w:r w:rsidRPr="00010BA6">
        <w:t xml:space="preserve">§19.77.010 (West 1999). However, the Washington statute was amended in 2003 to conform to the 1996 Model Bill. 2003 </w:t>
      </w:r>
      <w:r w:rsidRPr="00010BA6">
        <w:rPr>
          <w:smallCaps/>
        </w:rPr>
        <w:t xml:space="preserve">Wash. Legis. Serv. </w:t>
      </w:r>
      <w:r w:rsidRPr="00010BA6">
        <w:t>ch. 34 (S.B. 5122) (2003) (available on Westlaw).</w:t>
      </w:r>
    </w:p>
    <w:p w14:paraId="6DA54AB6" w14:textId="77777777" w:rsidR="00010BA6" w:rsidRPr="006662F5" w:rsidRDefault="00010BA6">
      <w:pPr>
        <w:pStyle w:val="footnote"/>
      </w:pPr>
    </w:p>
  </w:footnote>
  <w:footnote w:id="67">
    <w:p w14:paraId="7B71115A" w14:textId="56C26DA3"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Avery Dennison Corp. v. </w:t>
      </w:r>
      <w:r w:rsidRPr="00010BA6">
        <w:t xml:space="preserve">Sumpton, 189 F.3d 868, 871, 51 USPQ2d 1801 (9th Cir. 1999) (citing Panavision Int’l, L.P. v. Toeppen, 141 F.3d 1316, 1324, 46 USPQ2d 1511 (9th Cir. 1998)). Some courts added a fifth factor—the requirement that the mark be “distinctive.” Nabisco, Inc. v. PF Brands, Inc., 191 F.3d 208, 215, 51 USPQ2d 1882 (2d Cir. 1999). </w:t>
      </w:r>
      <w:r w:rsidRPr="00010BA6">
        <w:rPr>
          <w:i/>
        </w:rPr>
        <w:t>See</w:t>
      </w:r>
      <w:r w:rsidRPr="00010BA6">
        <w:t xml:space="preserve"> Chapter 7, §I; Chapter 8, §VIII.</w:t>
      </w:r>
    </w:p>
  </w:footnote>
  <w:footnote w:id="68">
    <w:p w14:paraId="1A28E957" w14:textId="7BF4DA95" w:rsidR="00010BA6" w:rsidRPr="006662F5" w:rsidRDefault="00010BA6" w:rsidP="00010BA6">
      <w:pPr>
        <w:pStyle w:val="FootnoteText"/>
      </w:pPr>
      <w:r w:rsidRPr="00010BA6">
        <w:rPr>
          <w:vertAlign w:val="superscript"/>
        </w:rPr>
        <w:footnoteRef/>
      </w:r>
      <w:r w:rsidRPr="00010BA6">
        <w:rPr>
          <w:i/>
        </w:rPr>
        <w:t>See</w:t>
      </w:r>
      <w:r w:rsidRPr="00010BA6">
        <w:t xml:space="preserve"> Chapter 2, §I.D.</w:t>
      </w:r>
    </w:p>
  </w:footnote>
  <w:footnote w:id="69">
    <w:p w14:paraId="4035C2BC" w14:textId="7B727432" w:rsidR="00010BA6" w:rsidRPr="006662F5" w:rsidRDefault="00010BA6" w:rsidP="00010BA6">
      <w:pPr>
        <w:pStyle w:val="FootnoteText"/>
      </w:pPr>
      <w:r w:rsidRPr="00010BA6">
        <w:rPr>
          <w:vertAlign w:val="superscript"/>
        </w:rPr>
        <w:footnoteRef/>
      </w:r>
      <w:r w:rsidRPr="00010BA6">
        <w:rPr>
          <w:i/>
        </w:rPr>
        <w:t>See</w:t>
      </w:r>
      <w:r w:rsidRPr="00010BA6">
        <w:t xml:space="preserve"> §III.B.3, below.</w:t>
      </w:r>
    </w:p>
  </w:footnote>
  <w:footnote w:id="70">
    <w:p w14:paraId="749EB595" w14:textId="1550CD39" w:rsidR="00010BA6" w:rsidRPr="006662F5" w:rsidRDefault="00010BA6" w:rsidP="00010BA6">
      <w:pPr>
        <w:pStyle w:val="FootnoteText"/>
      </w:pPr>
      <w:r w:rsidRPr="00010BA6">
        <w:rPr>
          <w:vertAlign w:val="superscript"/>
        </w:rPr>
        <w:footnoteRef/>
      </w:r>
      <w:r w:rsidRPr="00010BA6">
        <w:t>However, the operative language of the statute gives a remedy for causing dilution “of the distinctive quality” of the mark.</w:t>
      </w:r>
    </w:p>
  </w:footnote>
  <w:footnote w:id="71">
    <w:p w14:paraId="3D6F3727" w14:textId="1D2FB9D8" w:rsidR="00010BA6" w:rsidRPr="006662F5" w:rsidRDefault="00010BA6" w:rsidP="00010BA6">
      <w:pPr>
        <w:pStyle w:val="FootnoteText"/>
      </w:pPr>
      <w:r w:rsidRPr="00010BA6">
        <w:rPr>
          <w:vertAlign w:val="superscript"/>
        </w:rPr>
        <w:footnoteRef/>
      </w:r>
      <w:r w:rsidRPr="00010BA6">
        <w:t>See discussion in Chapter 9, §II.E.1, regarding the FTDA.</w:t>
      </w:r>
    </w:p>
  </w:footnote>
  <w:footnote w:id="72">
    <w:p w14:paraId="465288AC" w14:textId="70E09BEB" w:rsidR="00010BA6" w:rsidRPr="006662F5" w:rsidRDefault="00010BA6" w:rsidP="00010BA6">
      <w:pPr>
        <w:pStyle w:val="FootnoteText"/>
      </w:pPr>
      <w:r w:rsidRPr="00010BA6">
        <w:rPr>
          <w:vertAlign w:val="superscript"/>
        </w:rPr>
        <w:footnoteRef/>
      </w:r>
      <w:r w:rsidRPr="00010BA6">
        <w:t xml:space="preserve">Jordache Enters., Inc. v. Hogg Wyld, Ltd., 828 F.2d 1482, 1489–90, 4 USPQ2d 1216 (10th Cir. 1987); New York Stock Exch., Inc. v. New York, N.Y. Hotel, LLC, 69 F. Supp. 2d 479, 490, 52 USPQ2d 1884 (S.D.N.Y. 1999), </w:t>
      </w:r>
      <w:r w:rsidRPr="00010BA6">
        <w:rPr>
          <w:i/>
        </w:rPr>
        <w:t xml:space="preserve">aff’d in part and </w:t>
      </w:r>
      <w:r w:rsidRPr="00010BA6">
        <w:rPr>
          <w:i/>
        </w:rPr>
        <w:t>rev’d in part</w:t>
      </w:r>
      <w:r w:rsidRPr="00010BA6">
        <w:t>, 293 F.3d 550, 62 USPQ2d 1260 (2d Cir. 2002).</w:t>
      </w:r>
    </w:p>
  </w:footnote>
  <w:footnote w:id="73">
    <w:p w14:paraId="577B86E6" w14:textId="18A790E8" w:rsidR="00010BA6" w:rsidRPr="006662F5" w:rsidRDefault="00010BA6" w:rsidP="00010BA6">
      <w:pPr>
        <w:pStyle w:val="FootnoteText"/>
      </w:pPr>
      <w:r w:rsidRPr="00010BA6">
        <w:rPr>
          <w:vertAlign w:val="superscript"/>
        </w:rPr>
        <w:footnoteRef/>
      </w:r>
      <w:r w:rsidRPr="00010BA6">
        <w:t xml:space="preserve">Alaska is a notable exception. The current Florida statute also deviates from the pattern. It permits relief if the second use “is likely to cause dilution.” </w:t>
      </w:r>
      <w:r w:rsidRPr="00010BA6">
        <w:rPr>
          <w:smallCaps/>
        </w:rPr>
        <w:t>Fla. Stat. Ann. §495.151</w:t>
      </w:r>
      <w:r w:rsidRPr="00010BA6">
        <w:t xml:space="preserve"> (West Supp. 2010).</w:t>
      </w:r>
    </w:p>
  </w:footnote>
  <w:footnote w:id="74">
    <w:p w14:paraId="308984F4" w14:textId="2B59EFAC" w:rsidR="00010BA6" w:rsidRPr="006662F5" w:rsidRDefault="00010BA6" w:rsidP="00010BA6">
      <w:pPr>
        <w:pStyle w:val="FootnoteText"/>
      </w:pPr>
      <w:r w:rsidRPr="00010BA6">
        <w:rPr>
          <w:vertAlign w:val="superscript"/>
        </w:rPr>
        <w:footnoteRef/>
      </w:r>
      <w:r w:rsidRPr="00010BA6">
        <w:rPr>
          <w:i/>
        </w:rPr>
        <w:t>Compare</w:t>
      </w:r>
      <w:r w:rsidRPr="00010BA6">
        <w:t xml:space="preserve"> Ringling Bros.-Barnum &amp; Bailey Combined Shows, Inc. v. Utah Div. of Travel Dev., 170 F.3d 449, 461, 50 USPQ2d 1065 (4th Cir.), </w:t>
      </w:r>
      <w:r w:rsidRPr="00010BA6">
        <w:rPr>
          <w:i/>
        </w:rPr>
        <w:t>cert</w:t>
      </w:r>
      <w:r w:rsidRPr="00010BA6">
        <w:t xml:space="preserve">. </w:t>
      </w:r>
      <w:r w:rsidRPr="00010BA6">
        <w:rPr>
          <w:i/>
        </w:rPr>
        <w:t>denied</w:t>
      </w:r>
      <w:r w:rsidRPr="00010BA6">
        <w:t xml:space="preserve">, 528 U.S. 923 (1999), </w:t>
      </w:r>
      <w:r w:rsidRPr="00010BA6">
        <w:rPr>
          <w:i/>
        </w:rPr>
        <w:t>with</w:t>
      </w:r>
      <w:r w:rsidRPr="00010BA6">
        <w:t xml:space="preserve"> Nabisco, Inc. v. PF Brands, Inc., 191 F.3d 208, 224–25, 51 USPQ2d 1882 (2d Cir. 1999). This issue is discussed in greater detail in §VI.A, below, and in Chapter 9, §II.C.3.</w:t>
      </w:r>
    </w:p>
  </w:footnote>
  <w:footnote w:id="75">
    <w:p w14:paraId="2C525F95" w14:textId="23FBDE73" w:rsidR="00010BA6" w:rsidRPr="006662F5" w:rsidRDefault="00010BA6" w:rsidP="00010BA6">
      <w:pPr>
        <w:pStyle w:val="FootnoteText"/>
      </w:pPr>
      <w:r w:rsidRPr="00010BA6">
        <w:rPr>
          <w:vertAlign w:val="superscript"/>
        </w:rPr>
        <w:footnoteRef/>
      </w:r>
      <w:r w:rsidRPr="00010BA6">
        <w:t>Moseley v. V Secret Catalogue, Inc., 537 U.S. 418, 65 USPQ2d 1801 (2003).</w:t>
      </w:r>
    </w:p>
  </w:footnote>
  <w:footnote w:id="76">
    <w:p w14:paraId="0A7A7F62" w14:textId="344C658A" w:rsidR="00010BA6" w:rsidRPr="006662F5" w:rsidRDefault="00010BA6" w:rsidP="00010BA6">
      <w:pPr>
        <w:pStyle w:val="FootnoteText"/>
      </w:pPr>
      <w:r w:rsidRPr="00010BA6">
        <w:rPr>
          <w:vertAlign w:val="superscript"/>
        </w:rPr>
        <w:footnoteRef/>
      </w:r>
      <w:r w:rsidRPr="00010BA6">
        <w:rPr>
          <w:i/>
        </w:rPr>
        <w:t>Id</w:t>
      </w:r>
      <w:r w:rsidRPr="00010BA6">
        <w:t>. at 433.</w:t>
      </w:r>
    </w:p>
  </w:footnote>
  <w:footnote w:id="77">
    <w:p w14:paraId="2C8C0CC5" w14:textId="5B05D29C" w:rsidR="00010BA6" w:rsidRPr="006662F5" w:rsidRDefault="00010BA6" w:rsidP="00010BA6">
      <w:pPr>
        <w:pStyle w:val="FootnoteText"/>
      </w:pPr>
      <w:r w:rsidRPr="00010BA6">
        <w:rPr>
          <w:vertAlign w:val="superscript"/>
        </w:rPr>
        <w:footnoteRef/>
      </w:r>
      <w:r w:rsidRPr="00010BA6">
        <w:t>The history and effect of these amendments is discussed in Chapters 6 and 9.</w:t>
      </w:r>
    </w:p>
  </w:footnote>
  <w:footnote w:id="78">
    <w:p w14:paraId="3527D538" w14:textId="43A8CDBC" w:rsidR="00010BA6" w:rsidRPr="006662F5" w:rsidRDefault="00010BA6" w:rsidP="00010BA6">
      <w:pPr>
        <w:pStyle w:val="FootnoteText"/>
      </w:pPr>
      <w:r w:rsidRPr="00010BA6">
        <w:rPr>
          <w:vertAlign w:val="superscript"/>
        </w:rPr>
        <w:footnoteRef/>
      </w:r>
      <w:r w:rsidRPr="00010BA6">
        <w:rPr>
          <w:i/>
        </w:rPr>
        <w:t>See</w:t>
      </w:r>
      <w:r w:rsidRPr="00010BA6">
        <w:t>,</w:t>
      </w:r>
      <w:r w:rsidRPr="00010BA6">
        <w:rPr>
          <w:i/>
        </w:rPr>
        <w:t xml:space="preserve"> e</w:t>
      </w:r>
      <w:r w:rsidRPr="00010BA6">
        <w:t>.</w:t>
      </w:r>
      <w:r w:rsidRPr="00010BA6">
        <w:rPr>
          <w:i/>
        </w:rPr>
        <w:t>g</w:t>
      </w:r>
      <w:r w:rsidRPr="00010BA6">
        <w:t xml:space="preserve">., DaimlerChrysler AG v. Bloom, 315 F.3d 932, 935 n.3, 65 USPQ2d 1359 (8th Cir. 2003) (noting that Minnesota’s dilution law is worded the same as the FTDA and therefore assuming that the two laws are “coextensive”); Mashantucket Pequot Tribe v. Redican, 403 F. Supp. 2d 184, 195 (D. Conn. 2005) (Connecticut dilution law interpreted same as FTDA); Scott Fetzer Co. v. Gehring, 288 F. Supp. 2d 696, 701 n.7, 702 n.9 (E.D. Pa. 2003) (noting that Pennsylvania law and federal law are the same in all but jurisdictional portions and interpreting Pennsylvania law to require actual dilution); World Wrestling </w:t>
      </w:r>
      <w:r w:rsidRPr="00010BA6">
        <w:t xml:space="preserve">Fed’n Entm’t, Inc. v. Big Dog Holdings, Inc., 280 F. Supp. 2d 413, 443 (W.D. Pa. 2003) (Pennsylvania law same as federal). This assumption has continued even after the TDRA. McNeil Nutritionals, LLC v. Heartland Sweeteners, LLC, 512 F. Supp. 2d 217, 237-38 (E.D. Pa. 2007) (Pennsylvania law requires actual dilution), </w:t>
      </w:r>
      <w:r w:rsidRPr="00010BA6">
        <w:rPr>
          <w:i/>
        </w:rPr>
        <w:t>aff’d in part, rev’d in part on other grounds</w:t>
      </w:r>
      <w:r w:rsidRPr="00010BA6">
        <w:t xml:space="preserve">, 511 F.3d 350, 85 USPQ2d 1545 (3d Cir. 2007) (the court of appeals did not discuss dilution claims); AutoZone, Inc. v. Strick, 466 F. Supp. 2d 1034, 1045 n.5, 81 USPQ2d 1516 (N.D. Ill. 2006), </w:t>
      </w:r>
      <w:r w:rsidRPr="00010BA6">
        <w:rPr>
          <w:i/>
        </w:rPr>
        <w:t>rev’d on other grounds</w:t>
      </w:r>
      <w:r w:rsidRPr="00010BA6">
        <w:t xml:space="preserve">, 543 F.3d 923 (7th Cir. 2008); </w:t>
      </w:r>
      <w:r w:rsidRPr="00010BA6">
        <w:rPr>
          <w:i/>
        </w:rPr>
        <w:t>see</w:t>
      </w:r>
      <w:r w:rsidRPr="00010BA6">
        <w:t xml:space="preserve"> WEC Holdings, LLC v. Juarez, 2008 U.S. Dist. LEXIS 13841, at *11–12 n.1 (D. Nev. Feb. 5, 2008) (Nevada law essentially the same as FTDA). </w:t>
      </w:r>
      <w:r w:rsidRPr="00010BA6">
        <w:rPr>
          <w:i/>
        </w:rPr>
        <w:t xml:space="preserve">But cf. </w:t>
      </w:r>
      <w:r w:rsidRPr="00010BA6">
        <w:t>Russell Rd. Food &amp; Beverage, LLC v. Galam, 180 F. Supp. 3d 724, 742–43 (D. Nev. 2016) (applying Nevada law, appearing to use a likelihood-of-dilution standard but not directly addressing the question). The consequences of this result are discussed further in §VI, below.</w:t>
      </w:r>
    </w:p>
  </w:footnote>
  <w:footnote w:id="79">
    <w:p w14:paraId="633CF72D" w14:textId="4975698A" w:rsidR="00010BA6" w:rsidRPr="00010BA6"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w:t>
      </w:r>
      <w:r w:rsidRPr="00010BA6">
        <w:rPr>
          <w:smallCaps/>
        </w:rPr>
        <w:t xml:space="preserve">Ark. Code Ann. §4-71-218 </w:t>
      </w:r>
      <w:r w:rsidRPr="00010BA6">
        <w:t>(LexisNexis 2001)</w:t>
      </w:r>
      <w:r w:rsidRPr="00010BA6">
        <w:rPr>
          <w:smallCaps/>
        </w:rPr>
        <w:t xml:space="preserve">; Fla. Stat. Ann. §495.181 </w:t>
      </w:r>
      <w:r w:rsidRPr="00010BA6">
        <w:t xml:space="preserve">(West Supp. 2010); </w:t>
      </w:r>
      <w:r w:rsidRPr="00010BA6">
        <w:rPr>
          <w:smallCaps/>
        </w:rPr>
        <w:t>Idaho Code</w:t>
      </w:r>
      <w:r w:rsidRPr="00010BA6">
        <w:t xml:space="preserve"> §48-518 (LexisNexis 2003); 765 </w:t>
      </w:r>
      <w:r w:rsidRPr="00010BA6">
        <w:rPr>
          <w:smallCaps/>
        </w:rPr>
        <w:t xml:space="preserve">Ill. Comp. Stat. Ann. </w:t>
      </w:r>
      <w:r w:rsidRPr="00010BA6">
        <w:t xml:space="preserve">§1036/90 (West 2009); </w:t>
      </w:r>
      <w:r w:rsidRPr="00010BA6">
        <w:rPr>
          <w:smallCaps/>
        </w:rPr>
        <w:t xml:space="preserve">Ind. Code Ann. </w:t>
      </w:r>
      <w:r w:rsidRPr="00010BA6">
        <w:t xml:space="preserve">§24-2-1-0.5 (LexisNexis 2006); </w:t>
      </w:r>
      <w:r w:rsidRPr="00010BA6">
        <w:rPr>
          <w:smallCaps/>
        </w:rPr>
        <w:t>Kan. Stat. Ann</w:t>
      </w:r>
      <w:r w:rsidRPr="00010BA6">
        <w:t xml:space="preserve">. §81-220 (Supp. 2009); </w:t>
      </w:r>
      <w:r w:rsidRPr="00010BA6">
        <w:rPr>
          <w:smallCaps/>
        </w:rPr>
        <w:t>Neb. Rev. Stat</w:t>
      </w:r>
      <w:r w:rsidRPr="00010BA6">
        <w:t xml:space="preserve">. §87-127 (LexisNexis 2007); </w:t>
      </w:r>
      <w:r w:rsidRPr="00010BA6">
        <w:rPr>
          <w:smallCaps/>
        </w:rPr>
        <w:t>N.J. Stat. Ann</w:t>
      </w:r>
      <w:r w:rsidRPr="00010BA6">
        <w:t xml:space="preserve">. §56:3-13a (West 2001); </w:t>
      </w:r>
      <w:r w:rsidRPr="00010BA6">
        <w:rPr>
          <w:smallCaps/>
        </w:rPr>
        <w:t>N.M. Stat. Ann</w:t>
      </w:r>
      <w:r w:rsidRPr="00010BA6">
        <w:t xml:space="preserve">. 1978, §57-3B-2 (West 2003); </w:t>
      </w:r>
      <w:r w:rsidRPr="00010BA6">
        <w:rPr>
          <w:smallCaps/>
        </w:rPr>
        <w:t>Tenn. Code Ann</w:t>
      </w:r>
      <w:r w:rsidRPr="00010BA6">
        <w:t xml:space="preserve">. §47-25-518 (LexisNexis 2001); </w:t>
      </w:r>
      <w:r w:rsidRPr="00010BA6">
        <w:rPr>
          <w:smallCaps/>
        </w:rPr>
        <w:t>Utah Code Ann</w:t>
      </w:r>
      <w:r w:rsidRPr="00010BA6">
        <w:t xml:space="preserve">. §70-3a-102 (West 2004); </w:t>
      </w:r>
      <w:r w:rsidRPr="00010BA6">
        <w:rPr>
          <w:smallCaps/>
        </w:rPr>
        <w:t xml:space="preserve">Wash. Rev. Code Ann. </w:t>
      </w:r>
      <w:r w:rsidRPr="00010BA6">
        <w:t xml:space="preserve">§19.77.930 (West 1999); </w:t>
      </w:r>
      <w:r w:rsidRPr="00010BA6">
        <w:rPr>
          <w:smallCaps/>
        </w:rPr>
        <w:t>W. Va. Code</w:t>
      </w:r>
      <w:r w:rsidRPr="00010BA6">
        <w:t>. §47-2-19 (LexisNexis 2006). California, Mississippi, Oregon, and Texas also have such provisions, but their statutes are now patterned after the 2007 Model Bill, which uses a different standard. (The Texas provision does not appear to have been codified but was Section 3 of the statute that enacted the 2007 Model Bill.)</w:t>
      </w:r>
    </w:p>
    <w:p w14:paraId="34E36DB6" w14:textId="77777777" w:rsidR="00010BA6" w:rsidRPr="006662F5" w:rsidRDefault="00010BA6">
      <w:pPr>
        <w:pStyle w:val="footnote"/>
      </w:pPr>
    </w:p>
  </w:footnote>
  <w:footnote w:id="80">
    <w:p w14:paraId="343EDE9D" w14:textId="385EC181" w:rsidR="00010BA6" w:rsidRPr="00C4457D" w:rsidRDefault="00010BA6" w:rsidP="00010BA6">
      <w:pPr>
        <w:pStyle w:val="FootnoteText"/>
        <w:rPr>
          <w:lang w:val="sv-SE"/>
        </w:rPr>
      </w:pPr>
      <w:r w:rsidRPr="00010BA6">
        <w:rPr>
          <w:vertAlign w:val="superscript"/>
        </w:rPr>
        <w:footnoteRef/>
      </w:r>
      <w:r w:rsidRPr="00010BA6">
        <w:rPr>
          <w:smallCaps/>
        </w:rPr>
        <w:t xml:space="preserve">Alaska Stat. </w:t>
      </w:r>
      <w:r w:rsidRPr="00010BA6">
        <w:t>§45.50.180(e) (Lexis Publ’g 2000).</w:t>
      </w:r>
    </w:p>
  </w:footnote>
  <w:footnote w:id="81">
    <w:p w14:paraId="3CE3B322" w14:textId="26323AB2" w:rsidR="00010BA6" w:rsidRPr="006662F5" w:rsidRDefault="00010BA6" w:rsidP="00010BA6">
      <w:pPr>
        <w:pStyle w:val="FootnoteText"/>
      </w:pPr>
      <w:r w:rsidRPr="00010BA6">
        <w:rPr>
          <w:vertAlign w:val="superscript"/>
        </w:rPr>
        <w:footnoteRef/>
      </w:r>
      <w:r w:rsidRPr="00010BA6">
        <w:t xml:space="preserve">The operative language of the Alaska dilution statute allows an injunction “against another’s dilution of the mark.” </w:t>
      </w:r>
      <w:r w:rsidRPr="00010BA6">
        <w:rPr>
          <w:smallCaps/>
        </w:rPr>
        <w:t xml:space="preserve">Alaska Stat. </w:t>
      </w:r>
      <w:r w:rsidRPr="00010BA6">
        <w:t>§45.50.180(d) (Lexis Publ’g 2000). Having defined dilution in terms of distinctive quality of the mark, it did not need to mention “distinctive quality” in this part of the statute, unlike the other statutes.</w:t>
      </w:r>
    </w:p>
  </w:footnote>
  <w:footnote w:id="82">
    <w:p w14:paraId="2B5CBA1D" w14:textId="2C11FC06" w:rsidR="00010BA6" w:rsidRPr="00010BA6" w:rsidRDefault="00010BA6" w:rsidP="00010BA6">
      <w:pPr>
        <w:pStyle w:val="FootnoteText"/>
      </w:pPr>
      <w:r w:rsidRPr="00010BA6">
        <w:rPr>
          <w:vertAlign w:val="superscript"/>
        </w:rPr>
        <w:footnoteRef/>
      </w:r>
      <w:r w:rsidRPr="00010BA6">
        <w:rPr>
          <w:i/>
        </w:rPr>
        <w:t>See</w:t>
      </w:r>
      <w:r w:rsidRPr="00010BA6">
        <w:t xml:space="preserve"> Chapter 2, §I.G.1, for a discussion of the need for a registered mark. Washington’s original statute was even more unique. Undoubtedly, this reflects the fact that it was enacted in 1989, just after the first proposed FTDA failed in 1988. The Washington statute was patterned after the version of the FTDA that passed the Senate in 1988, which had some significant differences from the 1995 FTDA. The key difference was the definition of dilution: “Dilution” means the material reduction of the distinctive quality of a famous mark by another person.” </w:t>
      </w:r>
      <w:r w:rsidRPr="00010BA6">
        <w:rPr>
          <w:i/>
        </w:rPr>
        <w:t>Cf</w:t>
      </w:r>
      <w:r w:rsidRPr="00010BA6">
        <w:t xml:space="preserve">. </w:t>
      </w:r>
      <w:r w:rsidRPr="00010BA6">
        <w:rPr>
          <w:smallCaps/>
        </w:rPr>
        <w:t xml:space="preserve">S. Rep. No. </w:t>
      </w:r>
      <w:r w:rsidRPr="00010BA6">
        <w:t>100-515 at 22 (Sept. 15, 1988) (definition of dilution in S. 1883). Like the Alaska statute, the Washington statute defined dilution in terms of the distinctive quality of the mark; however, it included the phrase “</w:t>
      </w:r>
      <w:r w:rsidRPr="00010BA6">
        <w:rPr>
          <w:i/>
        </w:rPr>
        <w:t>material</w:t>
      </w:r>
      <w:r w:rsidRPr="00010BA6">
        <w:t xml:space="preserve"> reduction.” Thus, under this definition, another’s use that causes a slight reduction in the uniqueness of a famous mark would not be actionable. However, effective July 23, 2003, the Washington statute was amended to conform to the 1996 Model Bill, which makes it subject to the actual-dilution standard and the argument that </w:t>
      </w:r>
      <w:r w:rsidRPr="00010BA6">
        <w:t xml:space="preserve">tarnishment is not covered. </w:t>
      </w:r>
      <w:r w:rsidRPr="00010BA6">
        <w:rPr>
          <w:smallCaps/>
        </w:rPr>
        <w:t>Wash. Rev. Code Ann</w:t>
      </w:r>
      <w:r w:rsidRPr="00010BA6">
        <w:t>. §19.177.160 (West Supp. 2012).</w:t>
      </w:r>
    </w:p>
    <w:p w14:paraId="1F5CAF79" w14:textId="77777777" w:rsidR="00010BA6" w:rsidRPr="006662F5" w:rsidRDefault="00010BA6">
      <w:pPr>
        <w:pStyle w:val="footnote"/>
      </w:pPr>
    </w:p>
  </w:footnote>
  <w:footnote w:id="83">
    <w:p w14:paraId="7DB2CA86" w14:textId="15975E3C" w:rsidR="00010BA6" w:rsidRPr="006662F5" w:rsidRDefault="00010BA6" w:rsidP="00010BA6">
      <w:pPr>
        <w:pStyle w:val="FootnoteText"/>
      </w:pPr>
      <w:r w:rsidRPr="00010BA6">
        <w:rPr>
          <w:vertAlign w:val="superscript"/>
        </w:rPr>
        <w:footnoteRef/>
      </w:r>
      <w:r w:rsidRPr="00010BA6">
        <w:t>The “distinctive and famous” language was in the original USTA dilution proposal in 1987. The FTDA also added three exclusions from liability, which were incorporated into the 1996 version of the Model Bill.</w:t>
      </w:r>
    </w:p>
  </w:footnote>
  <w:footnote w:id="84">
    <w:p w14:paraId="0D2D3F37" w14:textId="40D27C52" w:rsidR="00010BA6" w:rsidRPr="006662F5" w:rsidRDefault="00010BA6" w:rsidP="00010BA6">
      <w:pPr>
        <w:pStyle w:val="FootnoteText"/>
      </w:pPr>
      <w:r w:rsidRPr="00010BA6">
        <w:rPr>
          <w:vertAlign w:val="superscript"/>
        </w:rPr>
        <w:footnoteRef/>
      </w:r>
      <w:r w:rsidRPr="00010BA6">
        <w:t>537 U.S. 418, 65 USPQ2d 1801 (2003).</w:t>
      </w:r>
    </w:p>
  </w:footnote>
  <w:footnote w:id="85">
    <w:p w14:paraId="4308F954" w14:textId="49106E8A" w:rsidR="00010BA6" w:rsidRPr="006662F5" w:rsidRDefault="00010BA6" w:rsidP="00010BA6">
      <w:pPr>
        <w:pStyle w:val="FootnoteText"/>
      </w:pPr>
      <w:r w:rsidRPr="00010BA6">
        <w:rPr>
          <w:vertAlign w:val="superscript"/>
        </w:rPr>
        <w:footnoteRef/>
      </w:r>
      <w:r w:rsidRPr="00010BA6">
        <w:t>The details of this process are contained in Chapter 6, §III.</w:t>
      </w:r>
    </w:p>
  </w:footnote>
  <w:footnote w:id="86">
    <w:p w14:paraId="4941F298" w14:textId="6978135C" w:rsidR="00010BA6" w:rsidRPr="006662F5" w:rsidRDefault="00010BA6" w:rsidP="00010BA6">
      <w:pPr>
        <w:pStyle w:val="FootnoteText"/>
      </w:pPr>
      <w:r w:rsidRPr="00010BA6">
        <w:rPr>
          <w:vertAlign w:val="superscript"/>
        </w:rPr>
        <w:footnoteRef/>
      </w:r>
      <w:r w:rsidRPr="00010BA6">
        <w:t>For a comparison of the TDRA definition of fame with the definitions in state statutes, see Chapter 2, §I.</w:t>
      </w:r>
    </w:p>
  </w:footnote>
  <w:footnote w:id="87">
    <w:p w14:paraId="514F3F3F" w14:textId="5BDAE025" w:rsidR="00010BA6" w:rsidRPr="00010BA6" w:rsidRDefault="00010BA6" w:rsidP="00010BA6">
      <w:pPr>
        <w:pStyle w:val="FootnoteText"/>
      </w:pPr>
      <w:r w:rsidRPr="00010BA6">
        <w:rPr>
          <w:vertAlign w:val="superscript"/>
        </w:rPr>
        <w:footnoteRef/>
      </w:r>
      <w:r w:rsidRPr="00010BA6">
        <w:t>The six factors are:</w:t>
      </w:r>
    </w:p>
    <w:p w14:paraId="683A4746" w14:textId="0B176F95" w:rsidR="00010BA6" w:rsidRPr="00010BA6" w:rsidRDefault="00010BA6" w:rsidP="00010BA6">
      <w:pPr>
        <w:pStyle w:val="BQuotelong"/>
      </w:pPr>
      <w:r w:rsidRPr="00010BA6">
        <w:t>(</w:t>
      </w:r>
      <w:r w:rsidRPr="00010BA6">
        <w:t>i) The degree of similarity between the mark or trade name and the famous mark.</w:t>
      </w:r>
    </w:p>
    <w:p w14:paraId="1ECD3E25" w14:textId="1D206903" w:rsidR="00010BA6" w:rsidRPr="00010BA6" w:rsidRDefault="00010BA6" w:rsidP="00010BA6">
      <w:pPr>
        <w:pStyle w:val="BQuotelong"/>
      </w:pPr>
      <w:r w:rsidRPr="00010BA6">
        <w:t>(ii) The degree of inherent or acquired distinctiveness of the famous mark.</w:t>
      </w:r>
    </w:p>
    <w:p w14:paraId="42D5D2A1" w14:textId="7F695D1D" w:rsidR="00010BA6" w:rsidRPr="00010BA6" w:rsidRDefault="00010BA6" w:rsidP="00010BA6">
      <w:pPr>
        <w:pStyle w:val="BQuotelong"/>
      </w:pPr>
      <w:r w:rsidRPr="00010BA6">
        <w:t>(iii) The extent to which the owner of the famous mark is engaging in substantially exclusive use of the mark.</w:t>
      </w:r>
    </w:p>
    <w:p w14:paraId="1FFE4561" w14:textId="0826250A" w:rsidR="00010BA6" w:rsidRPr="00010BA6" w:rsidRDefault="00010BA6" w:rsidP="00010BA6">
      <w:pPr>
        <w:pStyle w:val="BQuotelong"/>
      </w:pPr>
      <w:r w:rsidRPr="00010BA6">
        <w:t>(iv) The degree of recognition of the famous mark.</w:t>
      </w:r>
    </w:p>
    <w:p w14:paraId="78B85A60" w14:textId="3A679BB8" w:rsidR="00010BA6" w:rsidRPr="00010BA6" w:rsidRDefault="00010BA6" w:rsidP="00010BA6">
      <w:pPr>
        <w:pStyle w:val="BQuotelong"/>
      </w:pPr>
      <w:r w:rsidRPr="00010BA6">
        <w:t>(v) Whether the user of the mark or trade name intended to create an association with the famous mark.</w:t>
      </w:r>
    </w:p>
    <w:p w14:paraId="5370014C" w14:textId="33CDA654" w:rsidR="00010BA6" w:rsidRPr="00010BA6" w:rsidRDefault="00010BA6" w:rsidP="00010BA6">
      <w:pPr>
        <w:pStyle w:val="BQuotelong"/>
      </w:pPr>
      <w:r w:rsidRPr="00010BA6">
        <w:t>(vi) Any actual association between the mark or trade name and the famous mark.</w:t>
      </w:r>
    </w:p>
    <w:p w14:paraId="0AEE9428" w14:textId="77777777" w:rsidR="00010BA6" w:rsidRPr="006662F5" w:rsidRDefault="00010BA6" w:rsidP="00010BA6">
      <w:pPr>
        <w:pStyle w:val="FootnoteText"/>
      </w:pPr>
      <w:r w:rsidRPr="00010BA6">
        <w:t>Lanham Act §43(c)(2)(B), 15 U.S.C. §1125(c)(2)(B). See Chapter 9, §II.D.2, for a discussion of the factors. The amendments also changed one of the three exclusions from liability: the “fair use” exclusion. For a discussion of this change, see Chapter 10, §II.</w:t>
      </w:r>
    </w:p>
  </w:footnote>
  <w:footnote w:id="88">
    <w:p w14:paraId="1CD9D0B5" w14:textId="7D9EEE8B" w:rsidR="00010BA6" w:rsidRPr="006662F5" w:rsidRDefault="00010BA6" w:rsidP="00010BA6">
      <w:pPr>
        <w:pStyle w:val="FootnoteText"/>
      </w:pPr>
      <w:r w:rsidRPr="00010BA6">
        <w:rPr>
          <w:vertAlign w:val="superscript"/>
        </w:rPr>
        <w:footnoteRef/>
      </w:r>
      <w:r w:rsidRPr="00010BA6">
        <w:rPr>
          <w:i/>
        </w:rPr>
        <w:t>See</w:t>
      </w:r>
      <w:r w:rsidRPr="00010BA6">
        <w:t xml:space="preserve"> Chapters 8–12.</w:t>
      </w:r>
    </w:p>
  </w:footnote>
  <w:footnote w:id="89">
    <w:p w14:paraId="1A0E48D7" w14:textId="73218800" w:rsidR="00010BA6" w:rsidRPr="006662F5" w:rsidRDefault="00010BA6" w:rsidP="00010BA6">
      <w:pPr>
        <w:pStyle w:val="FootnoteText"/>
      </w:pPr>
      <w:r w:rsidRPr="00010BA6">
        <w:rPr>
          <w:vertAlign w:val="superscript"/>
        </w:rPr>
        <w:footnoteRef/>
      </w:r>
      <w:r w:rsidRPr="00010BA6">
        <w:t xml:space="preserve">In some post-TDRA cases, the courts have stated that state laws would be interpreted according to pre-TDRA standards. </w:t>
      </w:r>
      <w:r w:rsidRPr="00010BA6">
        <w:rPr>
          <w:i/>
        </w:rPr>
        <w:t>E</w:t>
      </w:r>
      <w:r w:rsidRPr="00010BA6">
        <w:t>.</w:t>
      </w:r>
      <w:r w:rsidRPr="00010BA6">
        <w:rPr>
          <w:i/>
        </w:rPr>
        <w:t>g</w:t>
      </w:r>
      <w:r w:rsidRPr="00010BA6">
        <w:t xml:space="preserve">., McNeil </w:t>
      </w:r>
      <w:r w:rsidRPr="00010BA6">
        <w:t xml:space="preserve">Nutritionals, LLC v. Heartland Sweeteners, LLC, 512 F. Supp. 2d 217, 237-38 (E.D. Pa. 2007) (Pennsylvania law requires actual dilution), </w:t>
      </w:r>
      <w:r w:rsidRPr="00010BA6">
        <w:rPr>
          <w:i/>
        </w:rPr>
        <w:t>aff’d in part, rev’d in part on other grounds</w:t>
      </w:r>
      <w:r w:rsidRPr="00010BA6">
        <w:t xml:space="preserve">, 511 F.3d 350, 85 USPQ2d 1545 (3d Cir. 2007) (the court of appeals did not discuss dilution claims); AutoZone, Inc. v. Strick, 466 F. Supp. 2d 1034, 1045 n.5, 81 USPQ2d 1516 (N.D. Ill. 2006), </w:t>
      </w:r>
      <w:r w:rsidRPr="00010BA6">
        <w:rPr>
          <w:i/>
        </w:rPr>
        <w:t>rev’d on other grounds</w:t>
      </w:r>
      <w:r w:rsidRPr="00010BA6">
        <w:t>, 543 F.3d 923 (7th Cir. 2008).</w:t>
      </w:r>
    </w:p>
  </w:footnote>
  <w:footnote w:id="90">
    <w:p w14:paraId="444C7064" w14:textId="686B5CD0" w:rsidR="00010BA6" w:rsidRPr="006662F5" w:rsidRDefault="00010BA6" w:rsidP="00010BA6">
      <w:pPr>
        <w:pStyle w:val="FootnoteText"/>
      </w:pPr>
      <w:r w:rsidRPr="00010BA6">
        <w:rPr>
          <w:vertAlign w:val="superscript"/>
        </w:rPr>
        <w:footnoteRef/>
      </w:r>
      <w:r w:rsidRPr="00010BA6">
        <w:rPr>
          <w:i/>
        </w:rPr>
        <w:t>See</w:t>
      </w:r>
      <w:r w:rsidRPr="00010BA6">
        <w:t xml:space="preserve"> Chapter 2, §I.</w:t>
      </w:r>
    </w:p>
  </w:footnote>
  <w:footnote w:id="91">
    <w:p w14:paraId="0216F905" w14:textId="79D4784B" w:rsidR="00010BA6" w:rsidRPr="006662F5" w:rsidRDefault="00010BA6" w:rsidP="00010BA6">
      <w:pPr>
        <w:pStyle w:val="FootnoteText"/>
      </w:pPr>
      <w:r w:rsidRPr="00010BA6">
        <w:rPr>
          <w:vertAlign w:val="superscript"/>
        </w:rPr>
        <w:footnoteRef/>
      </w:r>
      <w:r w:rsidRPr="00010BA6">
        <w:t xml:space="preserve">Guide to Understanding the Model State Trademark Bill, Overview of 2007 Amendments (§1—Definitions), </w:t>
      </w:r>
      <w:r w:rsidRPr="00010BA6">
        <w:rPr>
          <w:i/>
        </w:rPr>
        <w:t>available at</w:t>
      </w:r>
      <w:r w:rsidRPr="00010BA6">
        <w:t xml:space="preserve"> http://www.inta.org/Advocacy/Pages/Model</w:t>
      </w:r>
      <w:r w:rsidRPr="00010BA6">
        <w:br/>
        <w:t>LawsandGuidelines.aspx. Many states have statutory provisions directing the use of federal precedent to aid the interpretation of similarly worded state trademark laws. INTA believed that those directions probably would lead to the use of TDRA precedent to interpret the new Model Bill provisions.</w:t>
      </w:r>
    </w:p>
  </w:footnote>
  <w:footnote w:id="92">
    <w:p w14:paraId="5F6F0150" w14:textId="218A035E" w:rsidR="00010BA6" w:rsidRPr="006662F5" w:rsidRDefault="00010BA6" w:rsidP="00010BA6">
      <w:pPr>
        <w:pStyle w:val="FootnoteText"/>
      </w:pPr>
      <w:r w:rsidRPr="00010BA6">
        <w:rPr>
          <w:vertAlign w:val="superscript"/>
        </w:rPr>
        <w:footnoteRef/>
      </w:r>
      <w:r w:rsidRPr="00010BA6">
        <w:t>2007 Model Bill §1(k)–-(m).</w:t>
      </w:r>
    </w:p>
  </w:footnote>
  <w:footnote w:id="93">
    <w:p w14:paraId="6DFAF50D" w14:textId="2594937C" w:rsidR="00010BA6" w:rsidRPr="00010BA6" w:rsidRDefault="00010BA6" w:rsidP="00010BA6">
      <w:pPr>
        <w:pStyle w:val="FootnoteText"/>
      </w:pPr>
      <w:r w:rsidRPr="00010BA6">
        <w:rPr>
          <w:vertAlign w:val="superscript"/>
        </w:rPr>
        <w:footnoteRef/>
      </w:r>
      <w:r w:rsidRPr="00010BA6">
        <w:t xml:space="preserve">Viacom Int’l Inc. v. IJR Capital </w:t>
      </w:r>
      <w:r w:rsidRPr="00010BA6">
        <w:t>Invs., LLC, 242 F. Supp. 3d 563, 573–75 (S.D. Tex. 2017).</w:t>
      </w:r>
    </w:p>
    <w:p w14:paraId="4F97F1D4" w14:textId="77777777" w:rsidR="00010BA6" w:rsidRDefault="00010BA6" w:rsidP="00CA1D96">
      <w:pPr>
        <w:pStyle w:val="footnote"/>
      </w:pPr>
    </w:p>
  </w:footnote>
  <w:footnote w:id="94">
    <w:p w14:paraId="501CA8F9" w14:textId="48FE383D" w:rsidR="00010BA6" w:rsidRPr="006662F5" w:rsidRDefault="00010BA6" w:rsidP="00010BA6">
      <w:pPr>
        <w:pStyle w:val="FootnoteText"/>
      </w:pPr>
      <w:r w:rsidRPr="00010BA6">
        <w:rPr>
          <w:vertAlign w:val="superscript"/>
        </w:rPr>
        <w:footnoteRef/>
      </w:r>
      <w:r w:rsidRPr="00010BA6">
        <w:rPr>
          <w:smallCaps/>
        </w:rPr>
        <w:t>Cal. Bus. &amp; Prof. Code</w:t>
      </w:r>
      <w:r w:rsidRPr="00010BA6">
        <w:t xml:space="preserve"> §§14202(k)–(m), 14247 (West 2008).</w:t>
      </w:r>
    </w:p>
  </w:footnote>
  <w:footnote w:id="95">
    <w:p w14:paraId="501572C7" w14:textId="5BC04FA1" w:rsidR="00010BA6" w:rsidRPr="006662F5" w:rsidRDefault="00010BA6" w:rsidP="00010BA6">
      <w:pPr>
        <w:pStyle w:val="FootnoteText"/>
      </w:pPr>
      <w:r w:rsidRPr="00010BA6">
        <w:rPr>
          <w:vertAlign w:val="superscript"/>
        </w:rPr>
        <w:footnoteRef/>
      </w:r>
      <w:r w:rsidRPr="00010BA6">
        <w:rPr>
          <w:smallCaps/>
        </w:rPr>
        <w:t>Miss. Code. Ann</w:t>
      </w:r>
      <w:r w:rsidRPr="00010BA6">
        <w:t>. §§75-25-1(k)–(m), 75-25-25 (West Supp. 2011).</w:t>
      </w:r>
    </w:p>
  </w:footnote>
  <w:footnote w:id="96">
    <w:p w14:paraId="4270D2A2" w14:textId="7BBBBAA9" w:rsidR="00010BA6" w:rsidRPr="006662F5" w:rsidRDefault="00010BA6" w:rsidP="00010BA6">
      <w:pPr>
        <w:pStyle w:val="FootnoteText"/>
      </w:pPr>
      <w:r w:rsidRPr="00010BA6">
        <w:rPr>
          <w:vertAlign w:val="superscript"/>
        </w:rPr>
        <w:footnoteRef/>
      </w:r>
      <w:r w:rsidRPr="00010BA6">
        <w:rPr>
          <w:smallCaps/>
        </w:rPr>
        <w:t>Or. Rev. Stat</w:t>
      </w:r>
      <w:r w:rsidRPr="00010BA6">
        <w:t>. §§647.005(2), 647.107 (2011). Oregon’s version contains some variations on the 2007 Model Bill. These are discussed in Chapter 4, §I.B.</w:t>
      </w:r>
    </w:p>
  </w:footnote>
  <w:footnote w:id="97">
    <w:p w14:paraId="697E04C3" w14:textId="6BF4EA2A" w:rsidR="00010BA6" w:rsidRPr="006662F5" w:rsidRDefault="00010BA6" w:rsidP="00010BA6">
      <w:pPr>
        <w:pStyle w:val="FootnoteText"/>
      </w:pPr>
      <w:r w:rsidRPr="00010BA6">
        <w:rPr>
          <w:vertAlign w:val="superscript"/>
        </w:rPr>
        <w:footnoteRef/>
      </w:r>
      <w:r w:rsidRPr="00010BA6">
        <w:rPr>
          <w:smallCaps/>
        </w:rPr>
        <w:t xml:space="preserve">Ala. Stat. </w:t>
      </w:r>
      <w:r w:rsidRPr="00010BA6">
        <w:t>§§8-12-6(2)</w:t>
      </w:r>
      <w:r w:rsidRPr="00010BA6">
        <w:t>–(4), 8-12-17 (2010).</w:t>
      </w:r>
    </w:p>
  </w:footnote>
  <w:footnote w:id="98">
    <w:p w14:paraId="27B1E86E" w14:textId="2DC8485E" w:rsidR="00010BA6" w:rsidRPr="00C4457D" w:rsidRDefault="00010BA6" w:rsidP="00010BA6">
      <w:pPr>
        <w:pStyle w:val="FootnoteText"/>
        <w:rPr>
          <w:lang w:val="pt-BR"/>
        </w:rPr>
      </w:pPr>
      <w:r w:rsidRPr="00010BA6">
        <w:rPr>
          <w:vertAlign w:val="superscript"/>
        </w:rPr>
        <w:footnoteRef/>
      </w:r>
      <w:r w:rsidRPr="00010BA6">
        <w:rPr>
          <w:smallCaps/>
        </w:rPr>
        <w:t>Tex. Bus. &amp; Com. Code Ann</w:t>
      </w:r>
      <w:r w:rsidRPr="00010BA6">
        <w:t xml:space="preserve"> §§16.001(2)</w:t>
      </w:r>
      <w:r w:rsidRPr="00010BA6">
        <w:t>–(4), 16.103 (2011).</w:t>
      </w:r>
    </w:p>
  </w:footnote>
  <w:footnote w:id="99">
    <w:p w14:paraId="78E26C1F" w14:textId="29A26974" w:rsidR="00010BA6" w:rsidRPr="00E44D89" w:rsidRDefault="00010BA6" w:rsidP="00010BA6">
      <w:pPr>
        <w:pStyle w:val="FootnoteText"/>
        <w:rPr>
          <w:lang w:val="pt-BR"/>
        </w:rPr>
      </w:pPr>
      <w:r w:rsidRPr="00010BA6">
        <w:rPr>
          <w:vertAlign w:val="superscript"/>
        </w:rPr>
        <w:footnoteRef/>
      </w:r>
      <w:r w:rsidRPr="00010BA6">
        <w:t>10 L.P.R.A. §§223(a)–(c), 223y</w:t>
      </w:r>
    </w:p>
  </w:footnote>
  <w:footnote w:id="100">
    <w:p w14:paraId="16EDDF08" w14:textId="0BF5B6E2" w:rsidR="00010BA6" w:rsidRPr="00010BA6" w:rsidRDefault="00010BA6" w:rsidP="00010BA6">
      <w:pPr>
        <w:pStyle w:val="FootnoteText"/>
      </w:pPr>
      <w:r w:rsidRPr="00010BA6">
        <w:rPr>
          <w:vertAlign w:val="superscript"/>
        </w:rPr>
        <w:footnoteRef/>
      </w:r>
      <w:r w:rsidRPr="00010BA6">
        <w:t xml:space="preserve">Luna </w:t>
      </w:r>
      <w:r w:rsidRPr="00010BA6">
        <w:t>Distrib. LLC v. Stoli Grp. (USA), LLC, 2018 WL 5099277, at *20, 2018 BL 534587 (C.D. Cal. July 10, 2018); Gibson Brands, Inc. v. John Hornby Skewes &amp; Co., 2016 WL 7479317, at *8, 2016 BL 434843 (C.D. Cal. Dec. 29, 2016) (citing cases).</w:t>
      </w:r>
    </w:p>
    <w:p w14:paraId="3E91F1A0" w14:textId="77777777" w:rsidR="00010BA6" w:rsidRPr="00127AF1" w:rsidRDefault="00010BA6" w:rsidP="007935B8">
      <w:pPr>
        <w:pStyle w:val="footnote"/>
      </w:pPr>
    </w:p>
  </w:footnote>
  <w:footnote w:id="101">
    <w:p w14:paraId="13D913C1" w14:textId="78B1EF6D" w:rsidR="00010BA6" w:rsidRPr="006662F5" w:rsidRDefault="00010BA6" w:rsidP="00010BA6">
      <w:pPr>
        <w:pStyle w:val="FootnoteText"/>
      </w:pPr>
      <w:r w:rsidRPr="00010BA6">
        <w:rPr>
          <w:vertAlign w:val="superscript"/>
        </w:rPr>
        <w:footnoteRef/>
      </w:r>
      <w:r w:rsidRPr="00010BA6">
        <w:t>319 F.2d 830, 836–37, 138 USPQ 265 (7th Cir. 1963).</w:t>
      </w:r>
    </w:p>
  </w:footnote>
  <w:footnote w:id="102">
    <w:p w14:paraId="40BDDB6E" w14:textId="778D0268" w:rsidR="00010BA6" w:rsidRPr="006662F5" w:rsidRDefault="00010BA6" w:rsidP="00010BA6">
      <w:pPr>
        <w:pStyle w:val="FootnoteText"/>
      </w:pPr>
      <w:r w:rsidRPr="00010BA6">
        <w:rPr>
          <w:vertAlign w:val="superscript"/>
        </w:rPr>
        <w:footnoteRef/>
      </w:r>
      <w:r w:rsidRPr="00010BA6">
        <w:t xml:space="preserve">Allied Maintenance Corp. v. Allied Mechanical Trades, Inc., 42 N.Y.2d 538, 369 N.E.2d 1162, 399 N.Y.S.2d 628, 198 USPQ 418 (1977); </w:t>
      </w:r>
      <w:r w:rsidRPr="00010BA6">
        <w:rPr>
          <w:i/>
        </w:rPr>
        <w:t>see also</w:t>
      </w:r>
      <w:r w:rsidRPr="00010BA6">
        <w:t xml:space="preserve"> Pattishall, </w:t>
      </w:r>
      <w:r w:rsidRPr="00010BA6">
        <w:rPr>
          <w:i/>
        </w:rPr>
        <w:t>Dilution Rationale</w:t>
      </w:r>
      <w:r w:rsidRPr="00010BA6">
        <w:t xml:space="preserve">, 71 </w:t>
      </w:r>
      <w:r w:rsidRPr="00010BA6">
        <w:rPr>
          <w:smallCaps/>
        </w:rPr>
        <w:t xml:space="preserve">Nw. U.L. Rev. </w:t>
      </w:r>
      <w:r w:rsidRPr="00010BA6">
        <w:t>at 627–28 (stating the need for a definition of dilution).</w:t>
      </w:r>
    </w:p>
  </w:footnote>
  <w:footnote w:id="103">
    <w:p w14:paraId="40613B57" w14:textId="74EF8840"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Exxon Corp. v. </w:t>
      </w:r>
      <w:r w:rsidRPr="00010BA6">
        <w:t xml:space="preserve">Oxxford Clothes, Inc., 109 F.3d 1070, 1081, 42 USPQ2d 1417 (5th Cir.), </w:t>
      </w:r>
      <w:r w:rsidRPr="00010BA6">
        <w:rPr>
          <w:i/>
        </w:rPr>
        <w:t>cert</w:t>
      </w:r>
      <w:r w:rsidRPr="00010BA6">
        <w:t xml:space="preserve">. </w:t>
      </w:r>
      <w:r w:rsidRPr="00010BA6">
        <w:rPr>
          <w:i/>
        </w:rPr>
        <w:t>denied</w:t>
      </w:r>
      <w:r w:rsidRPr="00010BA6">
        <w:t>, 522 U.S. 915 (1997).</w:t>
      </w:r>
    </w:p>
  </w:footnote>
  <w:footnote w:id="104">
    <w:p w14:paraId="1BCF9E4F" w14:textId="77A23BD3" w:rsidR="00010BA6" w:rsidRPr="006662F5" w:rsidRDefault="00010BA6" w:rsidP="00010BA6">
      <w:pPr>
        <w:pStyle w:val="FootnoteText"/>
      </w:pPr>
      <w:r w:rsidRPr="00010BA6">
        <w:rPr>
          <w:vertAlign w:val="superscript"/>
        </w:rPr>
        <w:footnoteRef/>
      </w:r>
      <w:r w:rsidRPr="00010BA6">
        <w:rPr>
          <w:i/>
        </w:rPr>
        <w:t>See</w:t>
      </w:r>
      <w:r w:rsidRPr="00010BA6">
        <w:t xml:space="preserve"> Jordache Enters., Inc. v. Hogg Wyld, Ltd., 828 F.2d 1482, 1489, 4 USPQ2d 1216 (10th Cir. 1987); </w:t>
      </w:r>
      <w:r w:rsidRPr="00010BA6">
        <w:t xml:space="preserve">Plasticolor Molded Prods. v. Ford Motor Co., 713 F. Supp. 1329, 1344 &amp; n.22, 11 USPQ2d 1023 (C.D. Cal. 1989) (the judge called “genericide” “a malapropism,” suggesting that “generization” or “trademarkicide” would be more appropriate terms), </w:t>
      </w:r>
      <w:r w:rsidRPr="00010BA6">
        <w:rPr>
          <w:i/>
        </w:rPr>
        <w:t>vacated by consent judgment</w:t>
      </w:r>
      <w:r w:rsidRPr="00010BA6">
        <w:t xml:space="preserve">, 767 F. Supp. 1036, 18 USPQ2d 1975 (C.D. Cal. 1991); </w:t>
      </w:r>
      <w:r w:rsidRPr="00010BA6">
        <w:rPr>
          <w:i/>
        </w:rPr>
        <w:t>see also</w:t>
      </w:r>
      <w:r w:rsidRPr="00010BA6">
        <w:t xml:space="preserve"> Cyd B. Wolf, </w:t>
      </w:r>
      <w:r w:rsidRPr="00010BA6">
        <w:rPr>
          <w:i/>
        </w:rPr>
        <w:t>Trademark Dilution: The Need for Reform</w:t>
      </w:r>
      <w:r w:rsidRPr="00010BA6">
        <w:t xml:space="preserve">, 74 </w:t>
      </w:r>
      <w:r w:rsidRPr="00010BA6">
        <w:rPr>
          <w:smallCaps/>
        </w:rPr>
        <w:t xml:space="preserve">Trademark Rep. </w:t>
      </w:r>
      <w:r w:rsidRPr="00010BA6">
        <w:t>311, 319–22 (1984).</w:t>
      </w:r>
    </w:p>
  </w:footnote>
  <w:footnote w:id="105">
    <w:p w14:paraId="6D91E53D" w14:textId="4C61EFB9" w:rsidR="00010BA6" w:rsidRPr="009A6465" w:rsidRDefault="00010BA6" w:rsidP="00010BA6">
      <w:pPr>
        <w:pStyle w:val="FootnoteText"/>
      </w:pPr>
      <w:r w:rsidRPr="00010BA6">
        <w:rPr>
          <w:rStyle w:val="FootnoteReference"/>
          <w:rFonts w:eastAsiaTheme="majorEastAsia"/>
        </w:rPr>
        <w:footnoteRef/>
      </w:r>
      <w:r w:rsidRPr="00010BA6">
        <w:rPr>
          <w:i/>
        </w:rPr>
        <w:t>E.g.,</w:t>
      </w:r>
      <w:r w:rsidRPr="00010BA6">
        <w:t xml:space="preserve"> </w:t>
      </w:r>
      <w:r w:rsidRPr="00010BA6">
        <w:t xml:space="preserve">Shakuff LLC v. Shakuff Custom Glass Lighting, Inc., 2025 WL 977725, at *9, 2025 BL 75537 (E.D.N.Y. Mar. 7, 2025) (magistrate judge opinion). </w:t>
      </w:r>
      <w:r w:rsidRPr="00010BA6">
        <w:rPr>
          <w:i/>
        </w:rPr>
        <w:t>See also</w:t>
      </w:r>
      <w:r w:rsidRPr="00010BA6">
        <w:t xml:space="preserve"> New York Times Co. v. Microsoft Corp., 2025 WL 1009179, at *25, 2025 BL 114980 (S.D.N.Y. Apr. 4, 2025), where the court, in the course of denying a motion to dismiss, appeared to accept that newspapers had made out a proper dilution claim under New York law by alleging that defendant’s artificial intelligence engine diluted their trademarks by incorrectly identifying certain “low quality writing” as attributable to the plaintiffs.</w:t>
      </w:r>
    </w:p>
  </w:footnote>
  <w:footnote w:id="106">
    <w:p w14:paraId="7A63F721" w14:textId="29D9B679"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Panavision Int’l, L.P. v. </w:t>
      </w:r>
      <w:r w:rsidRPr="00010BA6">
        <w:t xml:space="preserve">Toeppen, 141 F.3d 1316, 1326, 46 USPQ2d 1511 (9th Cir. 1998); Deere &amp; Co. v. MTD Prods., Inc., 41 F.3d 39, 44, 32 USPQ2d 1936 (2d Cir. 1994). A few courts also have asserted that trading on another’s reputation constitutes dilution. </w:t>
      </w:r>
      <w:r w:rsidRPr="00010BA6">
        <w:rPr>
          <w:i/>
        </w:rPr>
        <w:t>E</w:t>
      </w:r>
      <w:r w:rsidRPr="00010BA6">
        <w:t>.</w:t>
      </w:r>
      <w:r w:rsidRPr="00010BA6">
        <w:rPr>
          <w:i/>
        </w:rPr>
        <w:t>g</w:t>
      </w:r>
      <w:r w:rsidRPr="00010BA6">
        <w:t xml:space="preserve">., Astra Pharm. Prods., Inc. v. Beckman Instruments, Inc., 718 F.2d 1201, 1209, 220 USPQ 786 (1st Cir. 1983); Pignons S.A. de Mecanique de Precision v. Polaroid Corp., 657 F.2d 482, 494, 212 USPQ 246 (1st Cir. 1981). Certainly, a second user who uses a well-known mark (or a substantially similar one) as its own trademark </w:t>
      </w:r>
      <w:r w:rsidRPr="00010BA6">
        <w:t xml:space="preserve">in order to attract attention to its product may be liable for dilution. </w:t>
      </w:r>
      <w:r w:rsidRPr="00010BA6">
        <w:rPr>
          <w:i/>
        </w:rPr>
        <w:t>See also</w:t>
      </w:r>
      <w:r w:rsidRPr="00010BA6">
        <w:t xml:space="preserve"> Lanham Act §43(c)(5)(B)(i), 15 U.S.C. §1125(c)(5)(B)(i) (willful intent to trade on another’s reputation may permit award of damages under the TDRA for blurring); 2007 </w:t>
      </w:r>
      <w:r w:rsidRPr="00010BA6">
        <w:rPr>
          <w:smallCaps/>
        </w:rPr>
        <w:t>Model Bill</w:t>
      </w:r>
      <w:r w:rsidRPr="00010BA6">
        <w:t xml:space="preserve"> §13(c) (willful intent to cause dilution permits award of damages)</w:t>
      </w:r>
      <w:r w:rsidRPr="00010BA6">
        <w:rPr>
          <w:b/>
        </w:rPr>
        <w:t xml:space="preserve">. </w:t>
      </w:r>
      <w:r w:rsidRPr="00010BA6">
        <w:t xml:space="preserve">However, some such uses are just as clearly permissible. </w:t>
      </w:r>
      <w:r w:rsidRPr="00010BA6">
        <w:rPr>
          <w:i/>
        </w:rPr>
        <w:t>See</w:t>
      </w:r>
      <w:r w:rsidRPr="00010BA6">
        <w:t xml:space="preserve"> L.L. Bean, Inc. v. Drake Publishers, Inc., 811 F.2d 26, 1 USPQ2d 1753 (1st Cir.), </w:t>
      </w:r>
      <w:r w:rsidRPr="00010BA6">
        <w:rPr>
          <w:i/>
        </w:rPr>
        <w:t>cert</w:t>
      </w:r>
      <w:r w:rsidRPr="00010BA6">
        <w:t xml:space="preserve">. </w:t>
      </w:r>
      <w:r w:rsidRPr="00010BA6">
        <w:rPr>
          <w:i/>
        </w:rPr>
        <w:t>denied</w:t>
      </w:r>
      <w:r w:rsidRPr="00010BA6">
        <w:t>, 483 U.S. 1013 (1987) (parody of L.L. Bean catalog permitted under the First Amendment).</w:t>
      </w:r>
    </w:p>
  </w:footnote>
  <w:footnote w:id="107">
    <w:p w14:paraId="4DEBB97A" w14:textId="5C350B7D" w:rsidR="00010BA6" w:rsidRPr="006662F5" w:rsidRDefault="00010BA6" w:rsidP="00010BA6">
      <w:pPr>
        <w:pStyle w:val="FootnoteText"/>
      </w:pPr>
      <w:r w:rsidRPr="00010BA6">
        <w:rPr>
          <w:vertAlign w:val="superscript"/>
        </w:rPr>
        <w:footnoteRef/>
      </w:r>
      <w:r w:rsidRPr="00010BA6">
        <w:t xml:space="preserve">Alabama, California, Mississippi, Oregon, and Texas, which have adopted the 2007 Model Bill, use the terms “dilution by blurring” and “dilution by </w:t>
      </w:r>
      <w:r w:rsidRPr="00010BA6">
        <w:t xml:space="preserve">tarnishment.” </w:t>
      </w:r>
      <w:r w:rsidRPr="00010BA6">
        <w:rPr>
          <w:smallCaps/>
        </w:rPr>
        <w:t xml:space="preserve">Ala. Stat. </w:t>
      </w:r>
      <w:r w:rsidRPr="00010BA6">
        <w:t>§§8-12-6(2)</w:t>
      </w:r>
      <w:r w:rsidRPr="00010BA6">
        <w:t xml:space="preserve">–(4) (2010); </w:t>
      </w:r>
      <w:r w:rsidRPr="00010BA6">
        <w:rPr>
          <w:smallCaps/>
        </w:rPr>
        <w:t>Cal. Bus. &amp; Prof. Code</w:t>
      </w:r>
      <w:r w:rsidRPr="00010BA6">
        <w:t xml:space="preserve"> §§14202(k)–(m), 14247 (West 2008); </w:t>
      </w:r>
      <w:r w:rsidRPr="00010BA6">
        <w:rPr>
          <w:smallCaps/>
        </w:rPr>
        <w:t>Miss. Code Ann</w:t>
      </w:r>
      <w:r w:rsidRPr="00010BA6">
        <w:t xml:space="preserve">. §§75-25-1(k)–(m), 75-25-25 (West Supp. 2011); </w:t>
      </w:r>
      <w:r w:rsidRPr="00010BA6">
        <w:rPr>
          <w:smallCaps/>
        </w:rPr>
        <w:t>Or. Rev. Stat</w:t>
      </w:r>
      <w:r w:rsidRPr="00010BA6">
        <w:t xml:space="preserve">. §647.005(2) (2011); </w:t>
      </w:r>
      <w:r w:rsidRPr="00010BA6">
        <w:rPr>
          <w:smallCaps/>
        </w:rPr>
        <w:t>Tex. Bus. &amp; Com. Code Ann</w:t>
      </w:r>
      <w:r w:rsidRPr="00010BA6">
        <w:t>. §16.001(2)–(4) (2011).</w:t>
      </w:r>
    </w:p>
  </w:footnote>
  <w:footnote w:id="108">
    <w:p w14:paraId="07A23912" w14:textId="31C1FFE7" w:rsidR="00010BA6" w:rsidRPr="006662F5" w:rsidRDefault="00010BA6" w:rsidP="00010BA6">
      <w:pPr>
        <w:pStyle w:val="FootnoteText"/>
      </w:pPr>
      <w:r w:rsidRPr="00010BA6">
        <w:rPr>
          <w:vertAlign w:val="superscript"/>
        </w:rPr>
        <w:footnoteRef/>
      </w:r>
      <w:r w:rsidRPr="00010BA6">
        <w:t xml:space="preserve">Lanham Act §43(c)(2)(B) (definition of dilution by blurring), (c)(2)(C) (definition of dilution by </w:t>
      </w:r>
      <w:r w:rsidRPr="00010BA6">
        <w:t>tarnishment), 15 U.S.C. §1125(c)(2)(B), (c)(2)(C).</w:t>
      </w:r>
    </w:p>
  </w:footnote>
  <w:footnote w:id="109">
    <w:p w14:paraId="2B99A303" w14:textId="7D225CB4" w:rsidR="00010BA6" w:rsidRPr="00010BA6" w:rsidRDefault="00010BA6" w:rsidP="00010BA6">
      <w:pPr>
        <w:pStyle w:val="FootnoteText"/>
      </w:pPr>
      <w:r w:rsidRPr="00010BA6">
        <w:rPr>
          <w:vertAlign w:val="superscript"/>
        </w:rPr>
        <w:footnoteRef/>
      </w:r>
      <w:r w:rsidRPr="00010BA6">
        <w:t>The effect of the TDRA amendments is discussed in Chapter 9, §§II.A., II.C.1., II.D., II.E.</w:t>
      </w:r>
    </w:p>
    <w:p w14:paraId="400F86A0" w14:textId="77777777" w:rsidR="00010BA6" w:rsidRPr="006662F5" w:rsidRDefault="00010BA6">
      <w:pPr>
        <w:pStyle w:val="footnote"/>
      </w:pPr>
    </w:p>
  </w:footnote>
  <w:footnote w:id="110">
    <w:p w14:paraId="0A19500D" w14:textId="21DB45B4"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New York City Triathlon LLC v. NYC Triathlon Club, Inc., 704 F. Supp. 2d 305, 323 n.5, 95 USPQ2d 1451 (S.D.N.Y. 2010); Gucci Am., Inc. v. Gucci, 2009 U.S. Dist. LEXIS 124888, at *80 (S.D.N.Y. Aug. 5, 2009).</w:t>
      </w:r>
    </w:p>
  </w:footnote>
  <w:footnote w:id="111">
    <w:p w14:paraId="7CC420D0" w14:textId="7A068FFA" w:rsidR="00010BA6" w:rsidRPr="006662F5" w:rsidRDefault="00010BA6" w:rsidP="00010BA6">
      <w:pPr>
        <w:pStyle w:val="FootnoteText"/>
      </w:pPr>
      <w:r w:rsidRPr="00010BA6">
        <w:rPr>
          <w:vertAlign w:val="superscript"/>
        </w:rPr>
        <w:footnoteRef/>
      </w:r>
      <w:r w:rsidRPr="00010BA6">
        <w:rPr>
          <w:i/>
        </w:rPr>
        <w:t>See</w:t>
      </w:r>
      <w:r w:rsidRPr="00010BA6">
        <w:t xml:space="preserve"> Schechter, </w:t>
      </w:r>
      <w:r w:rsidRPr="00010BA6">
        <w:rPr>
          <w:i/>
        </w:rPr>
        <w:t>Rational Basis</w:t>
      </w:r>
      <w:r w:rsidRPr="00010BA6">
        <w:t xml:space="preserve">, 40 </w:t>
      </w:r>
      <w:r w:rsidRPr="00010BA6">
        <w:rPr>
          <w:smallCaps/>
        </w:rPr>
        <w:t xml:space="preserve">Harv. L. Rev. </w:t>
      </w:r>
      <w:r w:rsidRPr="00010BA6">
        <w:t>at 813. See discussion in Chapter 1, §II.A.</w:t>
      </w:r>
    </w:p>
  </w:footnote>
  <w:footnote w:id="112">
    <w:p w14:paraId="0242C135" w14:textId="1FBC6090" w:rsidR="00010BA6" w:rsidRPr="006662F5" w:rsidRDefault="00010BA6" w:rsidP="00010BA6">
      <w:pPr>
        <w:pStyle w:val="FootnoteText"/>
      </w:pPr>
      <w:r w:rsidRPr="00010BA6">
        <w:rPr>
          <w:vertAlign w:val="superscript"/>
        </w:rPr>
        <w:footnoteRef/>
      </w:r>
      <w:r w:rsidRPr="00010BA6">
        <w:t>Moseley v. V Secret Catalogue, Inc., 537 U.S. 418, 433–34, 65 USPQ2d 1801 (2003).</w:t>
      </w:r>
    </w:p>
  </w:footnote>
  <w:footnote w:id="113">
    <w:p w14:paraId="3478680B" w14:textId="77005B34" w:rsidR="00010BA6" w:rsidRPr="006662F5" w:rsidRDefault="00010BA6" w:rsidP="00010BA6">
      <w:pPr>
        <w:pStyle w:val="FootnoteText"/>
      </w:pPr>
      <w:r w:rsidRPr="00010BA6">
        <w:rPr>
          <w:vertAlign w:val="superscript"/>
        </w:rPr>
        <w:footnoteRef/>
      </w:r>
      <w:r w:rsidRPr="00010BA6">
        <w:rPr>
          <w:i/>
        </w:rPr>
        <w:t>Id</w:t>
      </w:r>
      <w:r w:rsidRPr="00010BA6">
        <w:t>. at 434.</w:t>
      </w:r>
    </w:p>
  </w:footnote>
  <w:footnote w:id="114">
    <w:p w14:paraId="1155E993" w14:textId="63B7CB55" w:rsidR="00010BA6" w:rsidRPr="006662F5" w:rsidRDefault="00010BA6" w:rsidP="00010BA6">
      <w:pPr>
        <w:pStyle w:val="FootnoteText"/>
      </w:pPr>
      <w:r w:rsidRPr="00010BA6">
        <w:rPr>
          <w:vertAlign w:val="superscript"/>
        </w:rPr>
        <w:footnoteRef/>
      </w:r>
      <w:r w:rsidRPr="00010BA6">
        <w:rPr>
          <w:i/>
        </w:rPr>
        <w:t>Id</w:t>
      </w:r>
      <w:r w:rsidRPr="00010BA6">
        <w:t>. at 433–34.</w:t>
      </w:r>
    </w:p>
  </w:footnote>
  <w:footnote w:id="115">
    <w:p w14:paraId="40BF3211" w14:textId="30F0C500"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Edward B. Beharry &amp; Co., Ltd. v. </w:t>
      </w:r>
      <w:r w:rsidRPr="00010BA6">
        <w:t>Bedesee Imps., Inc., 95 USPQ2d 1480, 1488 (E.D.N.Y. 2010) (dismissing blurring claim under New York law while upholding possibility of tarnishment).</w:t>
      </w:r>
    </w:p>
  </w:footnote>
  <w:footnote w:id="116">
    <w:p w14:paraId="021A18AD" w14:textId="4C434D96" w:rsidR="00010BA6" w:rsidRPr="00010BA6" w:rsidRDefault="00010BA6" w:rsidP="00010BA6">
      <w:pPr>
        <w:pStyle w:val="FootnoteText"/>
      </w:pPr>
      <w:r w:rsidRPr="00010BA6">
        <w:rPr>
          <w:vertAlign w:val="superscript"/>
        </w:rPr>
        <w:footnoteRef/>
      </w:r>
      <w:r w:rsidRPr="00010BA6">
        <w:t>Lanham Act §43(c)(2)(B), 15 U.S.C. §1125(c)(2)(B).</w:t>
      </w:r>
    </w:p>
    <w:p w14:paraId="3E315733" w14:textId="77777777" w:rsidR="00010BA6" w:rsidRPr="006662F5" w:rsidRDefault="00010BA6">
      <w:pPr>
        <w:pStyle w:val="footnote"/>
      </w:pPr>
    </w:p>
  </w:footnote>
  <w:footnote w:id="117">
    <w:p w14:paraId="1A321C52" w14:textId="0B771A81" w:rsidR="00010BA6" w:rsidRPr="006662F5" w:rsidRDefault="00010BA6" w:rsidP="00010BA6">
      <w:pPr>
        <w:pStyle w:val="FootnoteText"/>
      </w:pPr>
      <w:r w:rsidRPr="00010BA6">
        <w:rPr>
          <w:vertAlign w:val="superscript"/>
        </w:rPr>
        <w:footnoteRef/>
      </w:r>
      <w:r w:rsidRPr="00010BA6">
        <w:t>For a discussion of the TDRA, see Chapters 6 and 9.</w:t>
      </w:r>
    </w:p>
  </w:footnote>
  <w:footnote w:id="118">
    <w:p w14:paraId="19C9C1E2" w14:textId="55336EC8" w:rsidR="00010BA6" w:rsidRPr="006662F5" w:rsidRDefault="00010BA6" w:rsidP="00010BA6">
      <w:pPr>
        <w:pStyle w:val="FootnoteText"/>
      </w:pPr>
      <w:r w:rsidRPr="00010BA6">
        <w:rPr>
          <w:vertAlign w:val="superscript"/>
        </w:rPr>
        <w:footnoteRef/>
      </w:r>
      <w:r w:rsidRPr="00010BA6">
        <w:t>For additional discussion of the Model Bill revisions, see §§III.B.</w:t>
      </w:r>
      <w:r w:rsidRPr="00010BA6">
        <w:t>3.b., above, IV.A.2.a.(iii), below.</w:t>
      </w:r>
    </w:p>
  </w:footnote>
  <w:footnote w:id="119">
    <w:p w14:paraId="12BA351C" w14:textId="12599ECB" w:rsidR="00010BA6" w:rsidRPr="006662F5" w:rsidRDefault="00010BA6" w:rsidP="00010BA6">
      <w:pPr>
        <w:pStyle w:val="FootnoteText"/>
      </w:pPr>
      <w:r w:rsidRPr="00010BA6">
        <w:rPr>
          <w:vertAlign w:val="superscript"/>
        </w:rPr>
        <w:footnoteRef/>
      </w:r>
      <w:r w:rsidRPr="00010BA6">
        <w:rPr>
          <w:smallCaps/>
        </w:rPr>
        <w:t xml:space="preserve">Ala. Stat. </w:t>
      </w:r>
      <w:r w:rsidRPr="00010BA6">
        <w:t>§§8-12-6(2)</w:t>
      </w:r>
      <w:r w:rsidRPr="00010BA6">
        <w:t>–(4), 8-12-17 (2010)</w:t>
      </w:r>
      <w:r w:rsidRPr="00010BA6">
        <w:rPr>
          <w:smallCaps/>
        </w:rPr>
        <w:t>; Cal. Bus. &amp; Prof. Code</w:t>
      </w:r>
      <w:r w:rsidRPr="00010BA6">
        <w:t xml:space="preserve"> §§14202(k)–(m), 14247 (West 2008); </w:t>
      </w:r>
      <w:r w:rsidRPr="00010BA6">
        <w:rPr>
          <w:smallCaps/>
        </w:rPr>
        <w:t>Miss. Code Ann</w:t>
      </w:r>
      <w:r w:rsidRPr="00010BA6">
        <w:t xml:space="preserve">. §§75-25-1(k)–(m), 75-25-25 (West Supp. 2011); </w:t>
      </w:r>
      <w:r w:rsidRPr="00010BA6">
        <w:rPr>
          <w:smallCaps/>
        </w:rPr>
        <w:t xml:space="preserve">Or. Rev. Stat. </w:t>
      </w:r>
      <w:r w:rsidRPr="00010BA6">
        <w:t xml:space="preserve">§§647.005(2), 647.107 (2011); </w:t>
      </w:r>
      <w:r w:rsidRPr="00010BA6">
        <w:rPr>
          <w:smallCaps/>
        </w:rPr>
        <w:t>Tex. Bus. &amp; Com. Code Ann</w:t>
      </w:r>
      <w:r w:rsidRPr="00010BA6">
        <w:t>. §§16.001(2)–(4), 16.103 (2011).</w:t>
      </w:r>
    </w:p>
  </w:footnote>
  <w:footnote w:id="120">
    <w:p w14:paraId="0E742456" w14:textId="12477C0D"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McNeil </w:t>
      </w:r>
      <w:r w:rsidRPr="00010BA6">
        <w:t xml:space="preserve">Nutritionals, LLC v. Heartland Sweeteners, LLC, 512 F. Supp. 2d 217, 512 F. Supp. 2d 217, 237-38 (E.D. Pa. 2007) (Pennsylvania law requires actual dilution), </w:t>
      </w:r>
      <w:r w:rsidRPr="00010BA6">
        <w:rPr>
          <w:i/>
        </w:rPr>
        <w:t>aff’d in part, rev’d in part on other grounds</w:t>
      </w:r>
      <w:r w:rsidRPr="00010BA6">
        <w:t xml:space="preserve">, 511 F.3d 350, 85 USPQ2d 1545 (3d Cir. 2007) (the court of appeals did not discuss dilution claims); AutoZone, Inc. v. Strick, 466 F. Supp. 2d 1034, 1045 n.5, 81 USPQ2d 1516 (N.D. Ill. 2006) (Illinois law requires actual dilution), </w:t>
      </w:r>
      <w:r w:rsidRPr="00010BA6">
        <w:rPr>
          <w:i/>
        </w:rPr>
        <w:t>rev’d on other grounds</w:t>
      </w:r>
      <w:r w:rsidRPr="00010BA6">
        <w:t>, 543 F.3d 923 (7th Cir. 2008). This issue is discussed in more detail in §VI, below.</w:t>
      </w:r>
    </w:p>
  </w:footnote>
  <w:footnote w:id="121">
    <w:p w14:paraId="3CA9B9E2" w14:textId="7102A370" w:rsidR="00010BA6" w:rsidRPr="00010BA6" w:rsidRDefault="00010BA6" w:rsidP="00010BA6">
      <w:pPr>
        <w:pStyle w:val="FootnoteText"/>
      </w:pPr>
      <w:r w:rsidRPr="00010BA6">
        <w:rPr>
          <w:vertAlign w:val="superscript"/>
        </w:rPr>
        <w:footnoteRef/>
      </w:r>
      <w:r w:rsidRPr="00010BA6">
        <w:t xml:space="preserve">General Cigar Co. v. </w:t>
      </w:r>
      <w:r w:rsidRPr="00010BA6">
        <w:t>Cohiba Carribean’s Finest, Inc., 2008 WL 11388659, at *11 (D. Nev. June 30, 2008) (Nevada dilution statute requires actual dilution; court finds actual dilution by use of identical mark and circumstantial evidence).</w:t>
      </w:r>
    </w:p>
    <w:p w14:paraId="564CD7F6" w14:textId="77777777" w:rsidR="00010BA6" w:rsidRDefault="00010BA6" w:rsidP="00CA1D96">
      <w:pPr>
        <w:pStyle w:val="footnote"/>
      </w:pPr>
    </w:p>
  </w:footnote>
  <w:footnote w:id="122">
    <w:p w14:paraId="205CD0AF" w14:textId="6D4BD489" w:rsidR="00010BA6" w:rsidRPr="006662F5" w:rsidRDefault="00010BA6" w:rsidP="00010BA6">
      <w:pPr>
        <w:pStyle w:val="FootnoteText"/>
      </w:pPr>
      <w:r w:rsidRPr="00010BA6">
        <w:rPr>
          <w:vertAlign w:val="superscript"/>
        </w:rPr>
        <w:footnoteRef/>
      </w:r>
      <w:r w:rsidRPr="00010BA6">
        <w:t xml:space="preserve">Hormel Foods Corp. v. Jim Henson Prods., Inc., 73 F.3d 497, 506, 37 USPQ2d 1516 (2d Cir. 1996). In one case, after stating the two elements, the court dismissed a dilution claim under New York law, saying simply that “Plaintiff has proffered no such evidence.” New Sensor Corp. v. CE Dist. LLC, 303 F. Supp. 2d 304, 317 (E.D.N.Y. 2004). A similarly unhelpful listing of elements exists in cases decided under Missouri law. </w:t>
      </w:r>
      <w:r w:rsidRPr="00010BA6">
        <w:rPr>
          <w:i/>
        </w:rPr>
        <w:t>See, e</w:t>
      </w:r>
      <w:r w:rsidRPr="00010BA6">
        <w:t>.</w:t>
      </w:r>
      <w:r w:rsidRPr="00010BA6">
        <w:rPr>
          <w:i/>
        </w:rPr>
        <w:t>g</w:t>
      </w:r>
      <w:r w:rsidRPr="00010BA6">
        <w:t xml:space="preserve">., Community of Christ Copyright Corp. v. Devon Park Restoration, 683 F. Supp. 2d 1006, 1016, 94 USPQ2d 1533 (W.D. Mo. 2010) (“To prevail under the anti-dilution statute, a ‘plaintiff must show its mark or trademark was valid at common law, that its mark is distinctive, and that defendants’ use of its name created a likelihood of dilution of the distinctive quality of plaintiff’s mark.’” (citing Gilbert/Robinson, Inc. v. Carrie Beverage-Mo., Inc., 758 F. Supp. 512, 527 (E.D. Mo. 1991))), </w:t>
      </w:r>
      <w:r w:rsidRPr="00010BA6">
        <w:rPr>
          <w:i/>
        </w:rPr>
        <w:t>aff’d</w:t>
      </w:r>
      <w:r w:rsidRPr="00010BA6">
        <w:t>, 634 F.3d 1005, 98 USPQ2d 1167 (8th Cir. 2011).</w:t>
      </w:r>
    </w:p>
  </w:footnote>
  <w:footnote w:id="123">
    <w:p w14:paraId="53C65394" w14:textId="1FFE2393" w:rsidR="00010BA6" w:rsidRPr="006662F5" w:rsidRDefault="00010BA6" w:rsidP="00010BA6">
      <w:pPr>
        <w:pStyle w:val="FootnoteText"/>
      </w:pPr>
      <w:r w:rsidRPr="00010BA6">
        <w:rPr>
          <w:vertAlign w:val="superscript"/>
        </w:rPr>
        <w:footnoteRef/>
      </w:r>
      <w:r w:rsidRPr="00010BA6">
        <w:t>See discussion of distinctiveness in Chapter 2, §I.</w:t>
      </w:r>
    </w:p>
  </w:footnote>
  <w:footnote w:id="124">
    <w:p w14:paraId="05D680AE" w14:textId="323B1F01"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Community Fed. Sav. &amp; Loan </w:t>
      </w:r>
      <w:r w:rsidRPr="00010BA6">
        <w:t xml:space="preserve">Ass’n v. Orondorff, 678 F.2d 1034, 1035, 215 USPQ 26 (11th Cir. 1982) (finding dilution); Toho Co. v. Sears, Roebuck &amp; Co., 645 F.2d 788, 793, 210 USPQ 547 (9th Cir. 1981) (dilution not found); Jaguar Cars, Ltd. v. Skandrani, 771 F. Supp. 1178, 1185, 18 USPQ2d 1626 (S.D. Fla. 1991); General Conference Corp. of Seventh Day Adventists v. Perez, 97 F. Supp. 2d 1154, 1161 (S.D. Fla. 2000); Brown v. It’s Entm’t, Inc., 34 F. Supp. 2d 854, 859, 49 USPQ2d 1939 (E.D.N.Y. 1999); Lane Capital Mgmt., Inc. v. Lane Capital Mgmt., Inc., 15 F. Supp. 2d 389, 400 &amp; n.9 (S.D.N.Y. 1998), </w:t>
      </w:r>
      <w:r w:rsidRPr="00010BA6">
        <w:rPr>
          <w:i/>
        </w:rPr>
        <w:t>aff’d</w:t>
      </w:r>
      <w:r w:rsidRPr="00010BA6">
        <w:t xml:space="preserve">, 192 F.3d 337, 52 USPQ2d 1094 (2d Cir. 1999) (dilution not discussed on appeal); Bellsouth Corp. v. Internet Classifieds of Ohio, 1997 WL 33107251, at *23 (N.D. Ga. Nov. 12, 1997); Porsche Cars N.A., Inc. v. Manny’s Porshop, Inc., 972 F. Supp. 1128, 1132, 43 USPQ2d 1475 (N.D. Ill. 1997); Sherwood Ford, Inc. v. Ford Motor Co., 875 F. Supp. 590, 594 (E.D. Mo. 1995) (finding dilution); Georgio Beverly Hills, Inc. v. Revlon Consumer Prods. Corp., 869 F. Supp. 176, 186, 33 USPQ2d 1465 (S.D.N.Y. 1994) (no dilution found); E &amp; J Gallo Winery v. Pasatiempos Gallo, S.A., 905 F. Supp. 1403, 1416 (E.D. Cal. 1994); Gilbert/Robinson, Inc. v. Carrie Beverage-Mo., Inc., 758 F. Supp. 512, 528, 19 USPQ2d 1481 (E.D. Mo. 1991), </w:t>
      </w:r>
      <w:r w:rsidRPr="00010BA6">
        <w:rPr>
          <w:i/>
        </w:rPr>
        <w:t>aff’d</w:t>
      </w:r>
      <w:r w:rsidRPr="00010BA6">
        <w:t xml:space="preserve">, 989 F.2d 985, 26 USPQ2d 1378 (8th Cir.), </w:t>
      </w:r>
      <w:r w:rsidRPr="00010BA6">
        <w:rPr>
          <w:i/>
        </w:rPr>
        <w:t>cert</w:t>
      </w:r>
      <w:r w:rsidRPr="00010BA6">
        <w:t xml:space="preserve">. </w:t>
      </w:r>
      <w:r w:rsidRPr="00010BA6">
        <w:rPr>
          <w:i/>
        </w:rPr>
        <w:t>denied</w:t>
      </w:r>
      <w:r w:rsidRPr="00010BA6">
        <w:t xml:space="preserve">, 510 U.S. 928 (1993); Baskin-Robbins Ice Cream Co. v. D &amp; L Ice Cream Co., 576 F. Supp. 1055, 1060, 222 USPQ 225 (E.D.N.Y. 1983); Markel v. Scovill Mfg. Co., 471 F. Supp. 1244, 1253, 204 USPQ 641 (W.D.N.Y.), </w:t>
      </w:r>
      <w:r w:rsidRPr="00010BA6">
        <w:rPr>
          <w:i/>
        </w:rPr>
        <w:t>aff’d</w:t>
      </w:r>
      <w:r w:rsidRPr="00010BA6">
        <w:t>, 610 F.2d 807 (2d Cir. 1979); Augusta Nat’l, Inc. v. Northwestern Mut. Life Ins. Co., 193 USPQ 210, 222 (S.D. Ga. 1976) (a long discussion of dilution, but with little analysis); Francis H. Leggett &amp; Co. v. Premier Packing Co., 140 F. Supp. 328, 332, 109 USPQ 215 (D. Mass. 1956); Blanding Automotive Ctr., Inc. v. Blanding Auto., Inc., 568 So.2d 490, 492 (Fla. Dist. Ct. App. 1990) (“significant use” of a distinctive mark sufficient); Wedgwood Homes, Inc. v. Lund, 659 P.2d 377, 383, 222 USPQ 446 (Or. 1983). In one case, a court heard evidence from a marketing expert on the issue of dilution that appeared to conflate somewhat the issues of confusion and dilution. Ramsey’s Mfg. Jewelers, Inc. v. Ramsey, 924 So.2d 1045, 1056–57 (La. Ct. App. 2006).</w:t>
      </w:r>
    </w:p>
  </w:footnote>
  <w:footnote w:id="125">
    <w:p w14:paraId="12D98E3A" w14:textId="474DF760" w:rsidR="00010BA6" w:rsidRPr="006662F5" w:rsidRDefault="00010BA6" w:rsidP="00010BA6">
      <w:pPr>
        <w:pStyle w:val="FootnoteText"/>
      </w:pPr>
      <w:r w:rsidRPr="00010BA6">
        <w:rPr>
          <w:vertAlign w:val="superscript"/>
        </w:rPr>
        <w:footnoteRef/>
      </w:r>
      <w:r w:rsidRPr="00010BA6">
        <w:t>See discussion in §IV.C, below.</w:t>
      </w:r>
    </w:p>
  </w:footnote>
  <w:footnote w:id="126">
    <w:p w14:paraId="5725E1FB" w14:textId="1AE2B13D" w:rsidR="00010BA6" w:rsidRPr="006662F5" w:rsidRDefault="00010BA6" w:rsidP="00010BA6">
      <w:pPr>
        <w:pStyle w:val="FootnoteText"/>
      </w:pPr>
      <w:r w:rsidRPr="00010BA6">
        <w:rPr>
          <w:vertAlign w:val="superscript"/>
        </w:rPr>
        <w:footnoteRef/>
      </w:r>
      <w:r w:rsidRPr="00010BA6">
        <w:t xml:space="preserve">Bebe Stores, Inc. v. May </w:t>
      </w:r>
      <w:r w:rsidRPr="00010BA6">
        <w:t xml:space="preserve">Dep’t Stores Int’l, Inc., 230 F. Supp. 2d 980, 991 (E.D. Mo.) (describing dilution under Missouri law as a lesser—but not different—burden than confusion under the Lanham Act), </w:t>
      </w:r>
      <w:r w:rsidRPr="00010BA6">
        <w:rPr>
          <w:i/>
        </w:rPr>
        <w:t>aff’d</w:t>
      </w:r>
      <w:r w:rsidRPr="00010BA6">
        <w:t xml:space="preserve"> </w:t>
      </w:r>
      <w:r w:rsidRPr="00010BA6">
        <w:rPr>
          <w:i/>
        </w:rPr>
        <w:t>in part, remanded in part</w:t>
      </w:r>
      <w:r w:rsidRPr="00010BA6">
        <w:t xml:space="preserve">, 313 F.3d 1056 (8th Cir. 2002) (the court of appeals did not discuss the dilution issue). </w:t>
      </w:r>
      <w:r w:rsidRPr="00010BA6">
        <w:rPr>
          <w:i/>
        </w:rPr>
        <w:t>See</w:t>
      </w:r>
      <w:r w:rsidRPr="00010BA6">
        <w:t xml:space="preserve"> Robinson v. Langenbach, 2019 WL 1768989, at *14, 2019 BL 145116 (Mo. Ct. App. Apr. 23, 2019) (upholding injunction ordering defendant to remove sign left by plaintiff when it moved, emphasizing that Missouri’s dilution law does not require confusion). </w:t>
      </w:r>
      <w:r w:rsidRPr="00010BA6">
        <w:rPr>
          <w:i/>
        </w:rPr>
        <w:t xml:space="preserve">But cf. </w:t>
      </w:r>
      <w:r w:rsidRPr="00010BA6">
        <w:t>O’Reilly Auto. Stores, Inc. v. Bearing Techs., Ltd., 2018 WL 6566599, at *6 (W.D. Mo. Sept. 19, 2018) (confusion would be sufficient to show dilution under Missouri law, but finding a lack of any such evidence, or any other evidence to support a dilution claim).</w:t>
      </w:r>
    </w:p>
  </w:footnote>
  <w:footnote w:id="127">
    <w:p w14:paraId="20B6F834" w14:textId="05B64409" w:rsidR="00010BA6" w:rsidRPr="006662F5" w:rsidRDefault="00010BA6" w:rsidP="00010BA6">
      <w:pPr>
        <w:pStyle w:val="FootnoteText"/>
      </w:pPr>
      <w:r w:rsidRPr="00010BA6">
        <w:rPr>
          <w:vertAlign w:val="superscript"/>
        </w:rPr>
        <w:footnoteRef/>
      </w:r>
      <w:r w:rsidRPr="00010BA6">
        <w:t xml:space="preserve">The required strength varies from jurisdiction to jurisdiction. Under the FTDA and many state laws, a “famous” mark is required. Other jurisdictions have lesser requirements. </w:t>
      </w:r>
      <w:r w:rsidRPr="00010BA6">
        <w:rPr>
          <w:i/>
        </w:rPr>
        <w:t>See</w:t>
      </w:r>
      <w:r w:rsidRPr="00010BA6">
        <w:t xml:space="preserve"> Chapter 2, §I.</w:t>
      </w:r>
    </w:p>
  </w:footnote>
  <w:footnote w:id="128">
    <w:p w14:paraId="3C00FCA3" w14:textId="330D15DB"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e</w:t>
      </w:r>
      <w:r w:rsidRPr="00010BA6">
        <w:t>.</w:t>
      </w:r>
      <w:r w:rsidRPr="00010BA6">
        <w:rPr>
          <w:i/>
        </w:rPr>
        <w:t>g</w:t>
      </w:r>
      <w:r w:rsidRPr="00010BA6">
        <w:t xml:space="preserve">., Tetley, Inc. v. Topps Chewing Gum, Inc., 556 F. Supp. 785, 794, 217 USPQ 1128 (E.D.N.Y. 1983) (noting that plaintiff failed to find out about defendant for seven years and defendant would only be selling its product for a short time in the future). In </w:t>
      </w:r>
      <w:r w:rsidRPr="00010BA6">
        <w:rPr>
          <w:i/>
        </w:rPr>
        <w:t>Moseley v</w:t>
      </w:r>
      <w:r w:rsidRPr="00010BA6">
        <w:t xml:space="preserve">. </w:t>
      </w:r>
      <w:r w:rsidRPr="00010BA6">
        <w:rPr>
          <w:i/>
        </w:rPr>
        <w:t>V Secret Catalogue, Inc</w:t>
      </w:r>
      <w:r w:rsidRPr="00010BA6">
        <w:t>., 537 U.S. 418, 434, 65 USPQ2d 1801 (2003), the Supreme Court indicated that, under the FTDA (before the TDRA), it may be enough to show that the junior use is identical to the famous mark. However, some uses may not implicate the trademark function sufficiently to cause dilution. Saint Louis Univ. v. Meyer, 89 USPQ2d 1933, 1937 (E.D. Mo. 2008) (use only on forms on file with the Missouri Secretary of State not sufficient for dilution because not on goods or services). The TDRA added six nonmandatory factors to determine blurring; these were not included in the 2007 Model Bill.</w:t>
      </w:r>
    </w:p>
  </w:footnote>
  <w:footnote w:id="129">
    <w:p w14:paraId="5229AC5B" w14:textId="25638D64" w:rsidR="00010BA6" w:rsidRPr="006662F5" w:rsidRDefault="00010BA6" w:rsidP="00010BA6">
      <w:pPr>
        <w:pStyle w:val="FootnoteText"/>
      </w:pPr>
      <w:r w:rsidRPr="00010BA6">
        <w:rPr>
          <w:vertAlign w:val="superscript"/>
        </w:rPr>
        <w:footnoteRef/>
      </w:r>
      <w:r w:rsidRPr="00010BA6">
        <w:t>Welch Allyn, Inc. v. Tyco Int’l Servs. AG, 200 F. Supp. 2d 130, 150, 63 USPQ2d 1508 (N.D.N.Y. 2002) (plaintiff’s mark known only in the field of stethoscopes and sphygmomanometers).</w:t>
      </w:r>
    </w:p>
  </w:footnote>
  <w:footnote w:id="130">
    <w:p w14:paraId="5D7C7986" w14:textId="2AE45657" w:rsidR="00010BA6" w:rsidRPr="006662F5" w:rsidRDefault="00010BA6" w:rsidP="00010BA6">
      <w:pPr>
        <w:pStyle w:val="FootnoteText"/>
      </w:pPr>
      <w:r w:rsidRPr="00010BA6">
        <w:rPr>
          <w:vertAlign w:val="superscript"/>
        </w:rPr>
        <w:footnoteRef/>
      </w:r>
      <w:r w:rsidRPr="00010BA6">
        <w:t xml:space="preserve">757 F.2d 1176, 226 USPQ 123 (11th Cir.) (interpreting Florida’s original dilution law), </w:t>
      </w:r>
      <w:r w:rsidRPr="00010BA6">
        <w:rPr>
          <w:i/>
        </w:rPr>
        <w:t>cert</w:t>
      </w:r>
      <w:r w:rsidRPr="00010BA6">
        <w:t xml:space="preserve">. </w:t>
      </w:r>
      <w:r w:rsidRPr="00010BA6">
        <w:rPr>
          <w:i/>
        </w:rPr>
        <w:t>denied</w:t>
      </w:r>
      <w:r w:rsidRPr="00010BA6">
        <w:t>, 474 U.S. 845 (1985).</w:t>
      </w:r>
    </w:p>
  </w:footnote>
  <w:footnote w:id="131">
    <w:p w14:paraId="219FEE26" w14:textId="14D114A2" w:rsidR="00010BA6" w:rsidRPr="006662F5" w:rsidRDefault="00010BA6" w:rsidP="00010BA6">
      <w:pPr>
        <w:pStyle w:val="FootnoteText"/>
      </w:pPr>
      <w:r w:rsidRPr="00010BA6">
        <w:rPr>
          <w:vertAlign w:val="superscript"/>
        </w:rPr>
        <w:footnoteRef/>
      </w:r>
      <w:r w:rsidRPr="00010BA6">
        <w:rPr>
          <w:i/>
        </w:rPr>
        <w:t>Id</w:t>
      </w:r>
      <w:r w:rsidRPr="00010BA6">
        <w:t>. at 1186.</w:t>
      </w:r>
    </w:p>
  </w:footnote>
  <w:footnote w:id="132">
    <w:p w14:paraId="2B80BF69" w14:textId="132D9111" w:rsidR="00010BA6" w:rsidRPr="006662F5" w:rsidRDefault="00010BA6" w:rsidP="00010BA6">
      <w:pPr>
        <w:pStyle w:val="FootnoteText"/>
      </w:pPr>
      <w:r w:rsidRPr="00010BA6">
        <w:rPr>
          <w:vertAlign w:val="superscript"/>
        </w:rPr>
        <w:footnoteRef/>
      </w:r>
      <w:r w:rsidRPr="00010BA6">
        <w:rPr>
          <w:i/>
        </w:rPr>
        <w:t>Id</w:t>
      </w:r>
      <w:r w:rsidRPr="00010BA6">
        <w:t xml:space="preserve">. at 1186–87. The Florida statute has since been amended. It is now </w:t>
      </w:r>
      <w:r w:rsidRPr="00010BA6">
        <w:t xml:space="preserve">similar to the 1996 Model Bill, except that it only requires a “likelihood of dilution.” </w:t>
      </w:r>
      <w:r w:rsidRPr="00010BA6">
        <w:rPr>
          <w:smallCaps/>
        </w:rPr>
        <w:t xml:space="preserve">Fla. Stat. Ann. </w:t>
      </w:r>
      <w:r w:rsidRPr="00010BA6">
        <w:t>§495.151(1) (West. Supp. 2010). Because of that “likelihood” language, this analysis may still apply to that statute.</w:t>
      </w:r>
    </w:p>
  </w:footnote>
  <w:footnote w:id="133">
    <w:p w14:paraId="7DAAD24A" w14:textId="6746F4A0" w:rsidR="00010BA6" w:rsidRPr="006662F5" w:rsidRDefault="00010BA6" w:rsidP="00010BA6">
      <w:pPr>
        <w:pStyle w:val="FootnoteText"/>
      </w:pPr>
      <w:r w:rsidRPr="00010BA6">
        <w:rPr>
          <w:vertAlign w:val="superscript"/>
        </w:rPr>
        <w:footnoteRef/>
      </w:r>
      <w:r w:rsidRPr="00010BA6">
        <w:t>843 F. Supp. 620, 29 USPQ2d 1941 (S.D. Cal. 1993).</w:t>
      </w:r>
    </w:p>
  </w:footnote>
  <w:footnote w:id="134">
    <w:p w14:paraId="602C2C14" w14:textId="55606027" w:rsidR="00010BA6" w:rsidRPr="006662F5" w:rsidRDefault="00010BA6" w:rsidP="00010BA6">
      <w:pPr>
        <w:pStyle w:val="FootnoteText"/>
      </w:pPr>
      <w:r w:rsidRPr="00010BA6">
        <w:rPr>
          <w:vertAlign w:val="superscript"/>
        </w:rPr>
        <w:footnoteRef/>
      </w:r>
      <w:r w:rsidRPr="00010BA6">
        <w:rPr>
          <w:i/>
        </w:rPr>
        <w:t>Id</w:t>
      </w:r>
      <w:r w:rsidRPr="00010BA6">
        <w:t xml:space="preserve">. at 624–25. The court also found confusion. </w:t>
      </w:r>
      <w:r w:rsidRPr="00010BA6">
        <w:rPr>
          <w:i/>
        </w:rPr>
        <w:t>Id</w:t>
      </w:r>
      <w:r w:rsidRPr="00010BA6">
        <w:t>. at 624.</w:t>
      </w:r>
    </w:p>
  </w:footnote>
  <w:footnote w:id="135">
    <w:p w14:paraId="21E63BCF" w14:textId="5622EFF3" w:rsidR="00010BA6" w:rsidRPr="006662F5" w:rsidRDefault="00010BA6" w:rsidP="00010BA6">
      <w:pPr>
        <w:pStyle w:val="FootnoteText"/>
      </w:pPr>
      <w:r w:rsidRPr="00010BA6">
        <w:rPr>
          <w:vertAlign w:val="superscript"/>
        </w:rPr>
        <w:footnoteRef/>
      </w:r>
      <w:r w:rsidRPr="00010BA6">
        <w:rPr>
          <w:i/>
        </w:rPr>
        <w:t>Id</w:t>
      </w:r>
      <w:r w:rsidRPr="00010BA6">
        <w:t xml:space="preserve">. at 625. The California statute has since been amended and is now like the 2007 Model Bill. </w:t>
      </w:r>
      <w:r w:rsidRPr="00010BA6">
        <w:rPr>
          <w:smallCaps/>
        </w:rPr>
        <w:t>Cal. Bus. &amp; Prof. Code</w:t>
      </w:r>
      <w:r w:rsidRPr="00010BA6">
        <w:t xml:space="preserve"> §§14202, 14247 (West. 2008).</w:t>
      </w:r>
    </w:p>
  </w:footnote>
  <w:footnote w:id="136">
    <w:p w14:paraId="2C76E9BD" w14:textId="71A820ED" w:rsidR="00010BA6" w:rsidRPr="006662F5" w:rsidRDefault="00010BA6" w:rsidP="00010BA6">
      <w:pPr>
        <w:pStyle w:val="FootnoteText"/>
      </w:pPr>
      <w:r w:rsidRPr="00010BA6">
        <w:rPr>
          <w:vertAlign w:val="superscript"/>
        </w:rPr>
        <w:footnoteRef/>
      </w:r>
      <w:r w:rsidRPr="00010BA6">
        <w:t>509 F. Supp. 323, 210 USPQ 841 (N.D. Ill. 1981) (applying Illinois law).</w:t>
      </w:r>
    </w:p>
  </w:footnote>
  <w:footnote w:id="137">
    <w:p w14:paraId="42B77B1C" w14:textId="08B4F28C" w:rsidR="00010BA6" w:rsidRPr="006662F5" w:rsidRDefault="00010BA6" w:rsidP="00010BA6">
      <w:pPr>
        <w:pStyle w:val="FootnoteText"/>
      </w:pPr>
      <w:r w:rsidRPr="00010BA6">
        <w:rPr>
          <w:vertAlign w:val="superscript"/>
        </w:rPr>
        <w:footnoteRef/>
      </w:r>
      <w:r w:rsidRPr="00010BA6">
        <w:rPr>
          <w:i/>
        </w:rPr>
        <w:t>Id</w:t>
      </w:r>
      <w:r w:rsidRPr="00010BA6">
        <w:t>. at 332–33.</w:t>
      </w:r>
    </w:p>
  </w:footnote>
  <w:footnote w:id="138">
    <w:p w14:paraId="3B423F28" w14:textId="20C9920B" w:rsidR="00010BA6" w:rsidRPr="006662F5" w:rsidRDefault="00010BA6" w:rsidP="00010BA6">
      <w:pPr>
        <w:pStyle w:val="FootnoteText"/>
      </w:pPr>
      <w:r w:rsidRPr="00010BA6">
        <w:rPr>
          <w:vertAlign w:val="superscript"/>
        </w:rPr>
        <w:footnoteRef/>
      </w:r>
      <w:r w:rsidRPr="00010BA6">
        <w:rPr>
          <w:i/>
        </w:rPr>
        <w:t>Id</w:t>
      </w:r>
      <w:r w:rsidRPr="00010BA6">
        <w:t>. at 333 n.16.</w:t>
      </w:r>
    </w:p>
  </w:footnote>
  <w:footnote w:id="139">
    <w:p w14:paraId="19889E85" w14:textId="074EBC38" w:rsidR="00010BA6" w:rsidRPr="006662F5" w:rsidRDefault="00010BA6" w:rsidP="00010BA6">
      <w:pPr>
        <w:pStyle w:val="FootnoteText"/>
      </w:pPr>
      <w:r w:rsidRPr="00010BA6">
        <w:rPr>
          <w:vertAlign w:val="superscript"/>
        </w:rPr>
        <w:footnoteRef/>
      </w:r>
      <w:r w:rsidRPr="00010BA6">
        <w:t>855 F.2d 480, 8 USPQ2d 1072 (7th Cir. 1988) (applying Illinois law).</w:t>
      </w:r>
    </w:p>
  </w:footnote>
  <w:footnote w:id="140">
    <w:p w14:paraId="32B59D2E" w14:textId="6FF477C6" w:rsidR="00010BA6" w:rsidRPr="006662F5" w:rsidRDefault="00010BA6" w:rsidP="00010BA6">
      <w:pPr>
        <w:pStyle w:val="FootnoteText"/>
      </w:pPr>
      <w:r w:rsidRPr="00010BA6">
        <w:rPr>
          <w:vertAlign w:val="superscript"/>
        </w:rPr>
        <w:footnoteRef/>
      </w:r>
      <w:r w:rsidRPr="00010BA6">
        <w:rPr>
          <w:i/>
        </w:rPr>
        <w:t>Id</w:t>
      </w:r>
      <w:r w:rsidRPr="00010BA6">
        <w:t>. at 481.</w:t>
      </w:r>
    </w:p>
  </w:footnote>
  <w:footnote w:id="141">
    <w:p w14:paraId="2A74B138" w14:textId="10A3E796" w:rsidR="00010BA6" w:rsidRPr="006662F5" w:rsidRDefault="00010BA6" w:rsidP="00010BA6">
      <w:pPr>
        <w:pStyle w:val="FootnoteText"/>
      </w:pPr>
      <w:r w:rsidRPr="00010BA6">
        <w:rPr>
          <w:vertAlign w:val="superscript"/>
        </w:rPr>
        <w:footnoteRef/>
      </w:r>
      <w:r w:rsidRPr="00010BA6">
        <w:rPr>
          <w:i/>
        </w:rPr>
        <w:t>Id</w:t>
      </w:r>
      <w:r w:rsidRPr="00010BA6">
        <w:t>. at 483 (citing length of use and scope of advertising).</w:t>
      </w:r>
    </w:p>
  </w:footnote>
  <w:footnote w:id="142">
    <w:p w14:paraId="2A94BA00" w14:textId="155C0EA7" w:rsidR="00010BA6" w:rsidRPr="006662F5" w:rsidRDefault="00010BA6" w:rsidP="00010BA6">
      <w:pPr>
        <w:pStyle w:val="FootnoteText"/>
      </w:pPr>
      <w:r w:rsidRPr="00010BA6">
        <w:rPr>
          <w:vertAlign w:val="superscript"/>
        </w:rPr>
        <w:footnoteRef/>
      </w:r>
      <w:r w:rsidRPr="00010BA6">
        <w:rPr>
          <w:i/>
        </w:rPr>
        <w:t>Id</w:t>
      </w:r>
      <w:r w:rsidRPr="00010BA6">
        <w:t xml:space="preserve">. at 482. The court called the two “deceptively similar,” </w:t>
      </w:r>
      <w:r w:rsidRPr="00010BA6">
        <w:rPr>
          <w:i/>
        </w:rPr>
        <w:t>id</w:t>
      </w:r>
      <w:r w:rsidRPr="00010BA6">
        <w:t xml:space="preserve">., though it later stated that confusion was not required by the Illinois dilution statute. </w:t>
      </w:r>
      <w:r w:rsidRPr="00010BA6">
        <w:rPr>
          <w:i/>
        </w:rPr>
        <w:t>Id</w:t>
      </w:r>
      <w:r w:rsidRPr="00010BA6">
        <w:t xml:space="preserve">. at 484. The court also doubted the defendant’s good faith in adopting the mark. </w:t>
      </w:r>
      <w:r w:rsidRPr="00010BA6">
        <w:rPr>
          <w:i/>
        </w:rPr>
        <w:t>Id</w:t>
      </w:r>
      <w:r w:rsidRPr="00010BA6">
        <w:t xml:space="preserve">. The current Illinois statute is patterned after the 1996 Model Bill. 765 </w:t>
      </w:r>
      <w:r w:rsidRPr="00010BA6">
        <w:rPr>
          <w:smallCaps/>
        </w:rPr>
        <w:t xml:space="preserve">Ill. Comp. Stat. </w:t>
      </w:r>
      <w:r w:rsidRPr="00010BA6">
        <w:t>§§1036/5, 1036/65 (West 2009).</w:t>
      </w:r>
    </w:p>
  </w:footnote>
  <w:footnote w:id="143">
    <w:p w14:paraId="5B5F7A87" w14:textId="7C2249BA" w:rsidR="00010BA6" w:rsidRPr="00010BA6" w:rsidRDefault="00010BA6" w:rsidP="00010BA6">
      <w:pPr>
        <w:pStyle w:val="FootnoteText"/>
      </w:pPr>
      <w:r w:rsidRPr="00010BA6">
        <w:rPr>
          <w:vertAlign w:val="superscript"/>
        </w:rPr>
        <w:footnoteRef/>
      </w:r>
      <w:r w:rsidRPr="00010BA6">
        <w:t>932 F. Supp. 2d 754 (N.D. Tex. 2013).</w:t>
      </w:r>
    </w:p>
    <w:p w14:paraId="78EC60E2" w14:textId="77777777" w:rsidR="00010BA6" w:rsidRDefault="00010BA6" w:rsidP="00CA1D96">
      <w:pPr>
        <w:pStyle w:val="footnote"/>
      </w:pPr>
    </w:p>
  </w:footnote>
  <w:footnote w:id="144">
    <w:p w14:paraId="77FAD7E8" w14:textId="74794A68" w:rsidR="00010BA6" w:rsidRPr="00010BA6" w:rsidRDefault="00010BA6" w:rsidP="00010BA6">
      <w:pPr>
        <w:pStyle w:val="FootnoteText"/>
      </w:pPr>
      <w:r w:rsidRPr="00010BA6">
        <w:rPr>
          <w:vertAlign w:val="superscript"/>
        </w:rPr>
        <w:footnoteRef/>
      </w:r>
      <w:r w:rsidRPr="00010BA6">
        <w:rPr>
          <w:i/>
        </w:rPr>
        <w:t>Id</w:t>
      </w:r>
      <w:r w:rsidRPr="00010BA6">
        <w:t xml:space="preserve">. at 764. </w:t>
      </w:r>
      <w:r w:rsidRPr="00010BA6">
        <w:rPr>
          <w:i/>
        </w:rPr>
        <w:t>See</w:t>
      </w:r>
      <w:r w:rsidRPr="00010BA6">
        <w:t xml:space="preserve"> Nguyen v. Biondo, 2012 U.S. Dist. LEXIS 188229, at *31 (S.D. Fla. June 15, 2012) (applying Florida law, citing defendant’s use of a “virtually identical mark” together with a finding that the mark was “distinct”), </w:t>
      </w:r>
      <w:r w:rsidRPr="00010BA6">
        <w:rPr>
          <w:i/>
        </w:rPr>
        <w:t>aff’d</w:t>
      </w:r>
      <w:r w:rsidRPr="00010BA6">
        <w:t xml:space="preserve">, 508 F. </w:t>
      </w:r>
      <w:r w:rsidRPr="00010BA6">
        <w:t xml:space="preserve">App’x 932, 109 USPQ2d 1330 (11th Cir. 2013); Board of Regents, Univ. of Tex. Sys. v. Tower Car Wash, Inc., 2012 WL 13028172, at *8 (W.D. Tex. May 17, 2012) (applying former Texas dilution law, citing little more than distinctiveness and similarity). </w:t>
      </w:r>
      <w:r w:rsidRPr="00010BA6">
        <w:rPr>
          <w:i/>
        </w:rPr>
        <w:t>See also</w:t>
      </w:r>
      <w:r w:rsidRPr="00010BA6">
        <w:t xml:space="preserve"> Gruma Corp. v. Mexican Rests., Inc., 497 F. App’x 392, 400 (5th Cir. 2012) (applying former Texas law, using TDRA factors, but relying largely on distinctiveness and similarity in determining that dilution by blurring existed).</w:t>
      </w:r>
    </w:p>
    <w:p w14:paraId="6D39D90A" w14:textId="77777777" w:rsidR="00010BA6" w:rsidRDefault="00010BA6" w:rsidP="00CA1D96">
      <w:pPr>
        <w:pStyle w:val="footnote"/>
      </w:pPr>
    </w:p>
  </w:footnote>
  <w:footnote w:id="145">
    <w:p w14:paraId="3D892859" w14:textId="0574AFF1" w:rsidR="00010BA6" w:rsidRDefault="00010BA6" w:rsidP="00010BA6">
      <w:pPr>
        <w:pStyle w:val="FootnoteText"/>
      </w:pPr>
      <w:r w:rsidRPr="00010BA6">
        <w:rPr>
          <w:rStyle w:val="FootnoteReference"/>
          <w:rFonts w:eastAsiaTheme="majorEastAsia"/>
        </w:rPr>
        <w:footnoteRef/>
      </w:r>
      <w:r w:rsidRPr="00010BA6">
        <w:t>Quincy Bioscience, LLC v. Stein, 2017 WL 10277184, at *3 (M.D. Fla. Nov. 21, 2017) (magistrate judge opinion; default judgment).</w:t>
      </w:r>
    </w:p>
  </w:footnote>
  <w:footnote w:id="146">
    <w:p w14:paraId="7D392020" w14:textId="3C6D3939" w:rsidR="00010BA6" w:rsidRDefault="00010BA6" w:rsidP="00010BA6">
      <w:pPr>
        <w:pStyle w:val="FootnoteText"/>
      </w:pPr>
      <w:r w:rsidRPr="00010BA6">
        <w:rPr>
          <w:rStyle w:val="FootnoteReference"/>
          <w:rFonts w:eastAsiaTheme="majorEastAsia"/>
        </w:rPr>
        <w:footnoteRef/>
      </w:r>
      <w:r w:rsidRPr="00010BA6">
        <w:t>Creations LLC v. Easy Breezy, Inc., 2023 WL 11756887, at *3 (W.D. Mo. Oct. 26, 2023).</w:t>
      </w:r>
    </w:p>
  </w:footnote>
  <w:footnote w:id="147">
    <w:p w14:paraId="45B5A051" w14:textId="36B374D4" w:rsidR="00010BA6" w:rsidRDefault="00010BA6" w:rsidP="00010BA6">
      <w:pPr>
        <w:pStyle w:val="FootnoteText"/>
      </w:pPr>
      <w:r w:rsidRPr="00010BA6">
        <w:rPr>
          <w:rStyle w:val="FootnoteReference"/>
          <w:rFonts w:eastAsiaTheme="majorEastAsia"/>
        </w:rPr>
        <w:footnoteRef/>
      </w:r>
      <w:r w:rsidRPr="00010BA6">
        <w:t>DC Comics Inc. v. Unlimited Monkey Bus., Inc., 598 F. Supp. 110, 115 (N.D. Ga. 1984).</w:t>
      </w:r>
    </w:p>
  </w:footnote>
  <w:footnote w:id="148">
    <w:p w14:paraId="256EA02D" w14:textId="4655423F" w:rsidR="00010BA6" w:rsidRPr="00010BA6" w:rsidRDefault="00010BA6" w:rsidP="00010BA6">
      <w:pPr>
        <w:pStyle w:val="FootnoteText"/>
      </w:pPr>
      <w:r w:rsidRPr="00010BA6">
        <w:rPr>
          <w:vertAlign w:val="superscript"/>
        </w:rPr>
        <w:footnoteRef/>
      </w:r>
      <w:r w:rsidRPr="00010BA6">
        <w:t>Deckers Outdoor Corp. v. Huang, 2017 WL 1842556, at *4–5, 2017 BL 132326 (E.D.N.Y. Apr. 20, 2017).</w:t>
      </w:r>
    </w:p>
    <w:p w14:paraId="20039319" w14:textId="77777777" w:rsidR="00010BA6" w:rsidRDefault="00010BA6" w:rsidP="008332C3">
      <w:pPr>
        <w:pStyle w:val="footnote"/>
      </w:pPr>
    </w:p>
  </w:footnote>
  <w:footnote w:id="149">
    <w:p w14:paraId="44C5BC68" w14:textId="414D5E5E" w:rsidR="00010BA6" w:rsidRPr="00010BA6" w:rsidRDefault="00010BA6" w:rsidP="00010BA6">
      <w:pPr>
        <w:pStyle w:val="FootnoteText"/>
      </w:pPr>
      <w:r w:rsidRPr="00010BA6">
        <w:rPr>
          <w:vertAlign w:val="superscript"/>
        </w:rPr>
        <w:footnoteRef/>
      </w:r>
      <w:r w:rsidRPr="00010BA6">
        <w:t>Asia TV USA, Ltd. v. Total Cable USA, LLC, 2018 WL 1626165, at *8, 2018 BL 111574 (S.D.N.Y. Mar. 29, 2018). The court did not discuss whether “ownership” included exclusive licensees.</w:t>
      </w:r>
    </w:p>
    <w:p w14:paraId="70D9C4AF" w14:textId="77777777" w:rsidR="00010BA6" w:rsidRDefault="00010BA6" w:rsidP="008332C3">
      <w:pPr>
        <w:pStyle w:val="footnote"/>
      </w:pPr>
    </w:p>
  </w:footnote>
  <w:footnote w:id="150">
    <w:p w14:paraId="5CA2786B" w14:textId="2EAA0096" w:rsidR="00010BA6" w:rsidRPr="00010BA6" w:rsidRDefault="00010BA6" w:rsidP="00010BA6">
      <w:pPr>
        <w:pStyle w:val="FootnoteText"/>
      </w:pPr>
      <w:r w:rsidRPr="00010BA6">
        <w:rPr>
          <w:vertAlign w:val="superscript"/>
        </w:rPr>
        <w:footnoteRef/>
      </w:r>
      <w:r w:rsidRPr="00010BA6">
        <w:t>Ferring Pharm., Inc. v. Braintree Labs., Inc., 221 F. Supp. 3d 161, 169 (D. Mass. 2016).</w:t>
      </w:r>
    </w:p>
    <w:p w14:paraId="5FF28C18" w14:textId="77777777" w:rsidR="00010BA6" w:rsidRDefault="00010BA6" w:rsidP="00CA1D96">
      <w:pPr>
        <w:pStyle w:val="footnote"/>
      </w:pPr>
    </w:p>
  </w:footnote>
  <w:footnote w:id="151">
    <w:p w14:paraId="64DD580E" w14:textId="119A246D" w:rsidR="00010BA6" w:rsidRDefault="00010BA6" w:rsidP="00010BA6">
      <w:pPr>
        <w:pStyle w:val="FootnoteText"/>
      </w:pPr>
      <w:r w:rsidRPr="00010BA6">
        <w:rPr>
          <w:rStyle w:val="FootnoteReference"/>
          <w:rFonts w:eastAsiaTheme="majorEastAsia"/>
        </w:rPr>
        <w:footnoteRef/>
      </w:r>
      <w:r w:rsidRPr="00010BA6">
        <w:t>830 F.3d 1242 (11th Cir. 2016).</w:t>
      </w:r>
    </w:p>
  </w:footnote>
  <w:footnote w:id="152">
    <w:p w14:paraId="61319675" w14:textId="642317D0" w:rsidR="00010BA6" w:rsidRPr="00296094" w:rsidRDefault="00010BA6" w:rsidP="00010BA6">
      <w:pPr>
        <w:pStyle w:val="FootnoteText"/>
      </w:pPr>
      <w:r w:rsidRPr="00010BA6">
        <w:rPr>
          <w:rStyle w:val="FootnoteReference"/>
          <w:rFonts w:eastAsiaTheme="majorEastAsia"/>
        </w:rPr>
        <w:footnoteRef/>
      </w:r>
      <w:r w:rsidRPr="00010BA6">
        <w:rPr>
          <w:i/>
        </w:rPr>
        <w:t>Id</w:t>
      </w:r>
      <w:r w:rsidRPr="00010BA6">
        <w:t xml:space="preserve">. at 1267. The court also noted a lack of evidence that the public associated the two institutions. </w:t>
      </w:r>
      <w:r w:rsidRPr="00010BA6">
        <w:rPr>
          <w:i/>
        </w:rPr>
        <w:t xml:space="preserve">Id. </w:t>
      </w:r>
      <w:r w:rsidRPr="00010BA6">
        <w:t>at 1266 (citing survey evidence) and 1267.</w:t>
      </w:r>
    </w:p>
  </w:footnote>
  <w:footnote w:id="153">
    <w:p w14:paraId="7C1F775B" w14:textId="5FF9CF6C" w:rsidR="00010BA6" w:rsidRDefault="00010BA6" w:rsidP="00010BA6">
      <w:pPr>
        <w:pStyle w:val="FootnoteText"/>
      </w:pPr>
      <w:r w:rsidRPr="00010BA6">
        <w:rPr>
          <w:rStyle w:val="FootnoteReference"/>
          <w:rFonts w:eastAsiaTheme="majorEastAsia"/>
        </w:rPr>
        <w:footnoteRef/>
      </w:r>
      <w:r w:rsidRPr="00010BA6">
        <w:t>2019 WL 935957, 2019 BL 62872 (S.D.N.Y. Feb. 26, 2019).</w:t>
      </w:r>
    </w:p>
  </w:footnote>
  <w:footnote w:id="154">
    <w:p w14:paraId="691A5348" w14:textId="315564E6" w:rsidR="00010BA6" w:rsidRPr="00FA38C4" w:rsidRDefault="00010BA6" w:rsidP="00010BA6">
      <w:pPr>
        <w:pStyle w:val="FootnoteText"/>
      </w:pPr>
      <w:r w:rsidRPr="00010BA6">
        <w:rPr>
          <w:rStyle w:val="FootnoteReference"/>
          <w:rFonts w:eastAsiaTheme="majorEastAsia"/>
        </w:rPr>
        <w:footnoteRef/>
      </w:r>
      <w:r w:rsidRPr="00010BA6">
        <w:rPr>
          <w:i/>
        </w:rPr>
        <w:t>Id</w:t>
      </w:r>
      <w:r w:rsidRPr="00010BA6">
        <w:t>. at *13.</w:t>
      </w:r>
    </w:p>
  </w:footnote>
  <w:footnote w:id="155">
    <w:p w14:paraId="1958783B" w14:textId="0128DDD1" w:rsidR="00010BA6" w:rsidRPr="00D440C2" w:rsidRDefault="00010BA6" w:rsidP="00010BA6">
      <w:pPr>
        <w:pStyle w:val="FootnoteText"/>
      </w:pPr>
      <w:r w:rsidRPr="00010BA6">
        <w:rPr>
          <w:rStyle w:val="FootnoteReference"/>
          <w:rFonts w:eastAsiaTheme="majorEastAsia"/>
        </w:rPr>
        <w:footnoteRef/>
      </w:r>
      <w:r w:rsidRPr="00010BA6">
        <w:t>Robinson v. Langenbach, 2019 WL 1768989, at *14, 2019 BL 145116 (Mo. Ct. App. Apr. 23, 2019).</w:t>
      </w:r>
    </w:p>
  </w:footnote>
  <w:footnote w:id="156">
    <w:p w14:paraId="09CF34F5" w14:textId="340C9955" w:rsidR="00010BA6" w:rsidRPr="00010BA6" w:rsidRDefault="00010BA6" w:rsidP="00010BA6">
      <w:pPr>
        <w:pStyle w:val="FootnoteText"/>
      </w:pPr>
      <w:r w:rsidRPr="00010BA6">
        <w:rPr>
          <w:rStyle w:val="FootnoteReference"/>
          <w:rFonts w:eastAsiaTheme="majorEastAsia"/>
        </w:rPr>
        <w:footnoteRef/>
      </w:r>
      <w:r w:rsidRPr="00010BA6">
        <w:rPr>
          <w:i/>
        </w:rPr>
        <w:t>Id</w:t>
      </w:r>
      <w:r w:rsidRPr="00010BA6">
        <w:t>.</w:t>
      </w:r>
    </w:p>
    <w:p w14:paraId="6D2F4197" w14:textId="77777777" w:rsidR="00010BA6" w:rsidRPr="00553480" w:rsidRDefault="00010BA6" w:rsidP="00BA7350">
      <w:pPr>
        <w:pStyle w:val="FootnoteText"/>
      </w:pPr>
    </w:p>
  </w:footnote>
  <w:footnote w:id="157">
    <w:p w14:paraId="6A6D366D" w14:textId="246DDC34" w:rsidR="00010BA6" w:rsidRPr="006662F5" w:rsidRDefault="00010BA6" w:rsidP="00010BA6">
      <w:pPr>
        <w:pStyle w:val="FootnoteText"/>
      </w:pPr>
      <w:r w:rsidRPr="00010BA6">
        <w:rPr>
          <w:vertAlign w:val="superscript"/>
        </w:rPr>
        <w:footnoteRef/>
      </w:r>
      <w:r w:rsidRPr="00010BA6">
        <w:t>739 F. Supp. 116, 15 USPQ2d 1631 (W.D.N.Y. 1989) (applying New York law).</w:t>
      </w:r>
    </w:p>
  </w:footnote>
  <w:footnote w:id="158">
    <w:p w14:paraId="53F9B7E2" w14:textId="62631A2F" w:rsidR="00010BA6" w:rsidRPr="006662F5" w:rsidRDefault="00010BA6" w:rsidP="00010BA6">
      <w:pPr>
        <w:pStyle w:val="FootnoteText"/>
      </w:pPr>
      <w:r w:rsidRPr="00010BA6">
        <w:rPr>
          <w:vertAlign w:val="superscript"/>
        </w:rPr>
        <w:footnoteRef/>
      </w:r>
      <w:r w:rsidRPr="00010BA6">
        <w:rPr>
          <w:i/>
        </w:rPr>
        <w:t>Id</w:t>
      </w:r>
      <w:r w:rsidRPr="00010BA6">
        <w:t>. at 119.</w:t>
      </w:r>
    </w:p>
  </w:footnote>
  <w:footnote w:id="159">
    <w:p w14:paraId="48051F04" w14:textId="0EF061C8" w:rsidR="00010BA6" w:rsidRPr="006662F5" w:rsidRDefault="00010BA6" w:rsidP="00010BA6">
      <w:pPr>
        <w:pStyle w:val="FootnoteText"/>
      </w:pPr>
      <w:r w:rsidRPr="00010BA6">
        <w:rPr>
          <w:vertAlign w:val="superscript"/>
        </w:rPr>
        <w:footnoteRef/>
      </w:r>
      <w:r w:rsidRPr="00010BA6">
        <w:rPr>
          <w:i/>
        </w:rPr>
        <w:t>See id</w:t>
      </w:r>
      <w:r w:rsidRPr="00010BA6">
        <w:t>. at 118–19.</w:t>
      </w:r>
    </w:p>
  </w:footnote>
  <w:footnote w:id="160">
    <w:p w14:paraId="1CA1EFC9" w14:textId="3E3C7B7E"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Tortoise Island Homeowners </w:t>
      </w:r>
      <w:r w:rsidRPr="00010BA6">
        <w:t xml:space="preserve">Ass’n v. Tortoise Island Realty, Inc., 790 So.2d 525, 535 (Fla. Dist. Ct. App. 2001) (emphasizing local renown and use of almost the same mark); Blaich Assocs., Inc. v. Coach/Blaich Real Estate of Manhasset, Inc., 719 N.Y.S.2d 820, 822 (Sup. Ct. Nassau Co. 2000) (emphasizing that “‘Blaich Associates’ is not a common name,” was used for 40 years, and was virtually copied by defendant); Wedgwood Homes, Inc. v. Lund, 659 P.2d 377, 383, 222 USPQ 446 (Or. 1983) (mark had significance in a particular county and defendant used an identical mark); </w:t>
      </w:r>
      <w:r w:rsidRPr="00010BA6">
        <w:rPr>
          <w:i/>
        </w:rPr>
        <w:t>see</w:t>
      </w:r>
      <w:r w:rsidRPr="00010BA6">
        <w:t xml:space="preserve"> Van Praagh v. Gratton, 993 F. Supp. 2d 293, 305 (E.D.N.Y. 2014) (finding pleading that defendant used mostly the same mark as plaintiff for competing services sufficient to state claim under New York law, subject to proof of impact on mark’s distinctiveness); Fireman’s Ass’n of the State of N.Y. v. French Am. Sch. of N.Y., 41 A.D.3d 925, 928, 839 N.Y.S.2d 238, 242–43 (3d Dep’t 2007) (finding pleading of dilution sufficient under New York law, where both parties used acronym FASNY, despite absence of confusion); </w:t>
      </w:r>
      <w:r w:rsidRPr="00010BA6">
        <w:rPr>
          <w:i/>
        </w:rPr>
        <w:t>cf</w:t>
      </w:r>
      <w:r w:rsidRPr="00010BA6">
        <w:t xml:space="preserve">. 276-8 Pizza Corp. v. Free, 118 A.D.3d 591, 592–93, 988 N.Y.S.2d 609 (App. Div. 1st Dep’t 2014) (defendant had operated other John’s Pizzerias for 16 years in another location; opening a new one in Bronx would not dilute plaintiff’s mark); Computer Assocs. Int’l, Inc. v. AJV Compterized Data Mgmt., Inc., 889 F. Supp. 630, 639, 36 USPQ2d 1430 (E.D.N.Y. 1995) (relative weakness of mark and lack of predatory intent outweigh fact that the marks are similar). </w:t>
      </w:r>
      <w:r w:rsidRPr="00010BA6">
        <w:rPr>
          <w:i/>
        </w:rPr>
        <w:t>But see</w:t>
      </w:r>
      <w:r w:rsidRPr="00010BA6">
        <w:t xml:space="preserve"> Moore Business Forms, Inc. v. Rite Aid Corp., 1992 WL 125561, at *2 (W.D.N.Y. May 29, 1992) (distinctiveness and similarity not sufficient for dilution; court cited dissimilarity of </w:t>
      </w:r>
      <w:r w:rsidRPr="00010BA6">
        <w:rPr>
          <w:i/>
        </w:rPr>
        <w:t>products</w:t>
      </w:r>
      <w:r w:rsidRPr="00010BA6">
        <w:t xml:space="preserve"> here).</w:t>
      </w:r>
    </w:p>
  </w:footnote>
  <w:footnote w:id="161">
    <w:p w14:paraId="55A87AF8" w14:textId="6415A87A" w:rsidR="00010BA6" w:rsidRPr="006662F5" w:rsidRDefault="00010BA6" w:rsidP="00010BA6">
      <w:pPr>
        <w:pStyle w:val="FootnoteText"/>
      </w:pPr>
      <w:r w:rsidRPr="00010BA6">
        <w:rPr>
          <w:vertAlign w:val="superscript"/>
        </w:rPr>
        <w:footnoteRef/>
      </w:r>
      <w:r w:rsidRPr="00010BA6">
        <w:t>Eli Lilly &amp; Co. v. Natural Answers, Inc., 233 F.3d 456, 469, 56 USPQ2d 1942 (7th Cir. 2000). See discussion in Chapter 9, §II.D.3.</w:t>
      </w:r>
    </w:p>
  </w:footnote>
  <w:footnote w:id="162">
    <w:p w14:paraId="1DC974E6" w14:textId="315A7674" w:rsidR="00010BA6" w:rsidRPr="006662F5" w:rsidRDefault="00010BA6" w:rsidP="00010BA6">
      <w:pPr>
        <w:pStyle w:val="FootnoteText"/>
      </w:pPr>
      <w:r w:rsidRPr="00010BA6">
        <w:rPr>
          <w:vertAlign w:val="superscript"/>
        </w:rPr>
        <w:footnoteRef/>
      </w:r>
      <w:r w:rsidRPr="00010BA6">
        <w:t xml:space="preserve">Girl Scouts of the U.S. of Am. v. Bantam Doubleday Dell Publ’g Grp., Inc., 808 F. Supp. 1112, 25 USPQ2d 1737 (S.D.N.Y. 1992) (applying New York law), </w:t>
      </w:r>
      <w:r w:rsidRPr="00010BA6">
        <w:rPr>
          <w:i/>
        </w:rPr>
        <w:t>aff’d</w:t>
      </w:r>
      <w:r w:rsidRPr="00010BA6">
        <w:t>, 996 F.2d 1477, 27 USPQ2d 1316 (2d Cir. 1993).</w:t>
      </w:r>
    </w:p>
  </w:footnote>
  <w:footnote w:id="163">
    <w:p w14:paraId="1DF773BF" w14:textId="767F0645" w:rsidR="00010BA6" w:rsidRPr="006662F5" w:rsidRDefault="00010BA6" w:rsidP="00010BA6">
      <w:pPr>
        <w:pStyle w:val="FootnoteText"/>
      </w:pPr>
      <w:r w:rsidRPr="00010BA6">
        <w:rPr>
          <w:vertAlign w:val="superscript"/>
        </w:rPr>
        <w:footnoteRef/>
      </w:r>
      <w:r w:rsidRPr="00010BA6">
        <w:rPr>
          <w:i/>
        </w:rPr>
        <w:t>Id</w:t>
      </w:r>
      <w:r w:rsidRPr="00010BA6">
        <w:t>. at 1131. See §V., below, discussing similarity.</w:t>
      </w:r>
    </w:p>
  </w:footnote>
  <w:footnote w:id="164">
    <w:p w14:paraId="1D64CC5B" w14:textId="34BC78C8"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Solar Sys. &amp; Peripherals, Inc. v. </w:t>
      </w:r>
      <w:r w:rsidRPr="00010BA6">
        <w:t>Solarcom Holdings, 44 F. App’x. 186, 191 (9th Cir. 2002) (unpublished opinion) (applying Washington’s dilution statute); MasterCard Int’l, Inc. v. Nader 2000 Primary Comm., Inc., 70 USPQ2d 1046, 1055 (S.D.N.Y. 2004) (applying New York’s dilution statute).</w:t>
      </w:r>
    </w:p>
  </w:footnote>
  <w:footnote w:id="165">
    <w:p w14:paraId="4C29AE02" w14:textId="0F75EE0C" w:rsidR="00010BA6" w:rsidRPr="006662F5" w:rsidRDefault="00010BA6" w:rsidP="00010BA6">
      <w:pPr>
        <w:pStyle w:val="FootnoteText"/>
      </w:pPr>
      <w:r w:rsidRPr="00010BA6">
        <w:rPr>
          <w:vertAlign w:val="superscript"/>
        </w:rPr>
        <w:footnoteRef/>
      </w:r>
      <w:r w:rsidRPr="00010BA6">
        <w:t>Of course, such situations also ought to lead to confusion, especially where the marks are used on the same or complementary products or services. Thus, these cases do not help to separate the dilution analysis from the confusion analysis.</w:t>
      </w:r>
    </w:p>
  </w:footnote>
  <w:footnote w:id="166">
    <w:p w14:paraId="539FBC84" w14:textId="3D72500C" w:rsidR="00010BA6" w:rsidRPr="006662F5" w:rsidRDefault="00010BA6" w:rsidP="00010BA6">
      <w:pPr>
        <w:pStyle w:val="FootnoteText"/>
      </w:pPr>
      <w:r w:rsidRPr="00010BA6">
        <w:rPr>
          <w:vertAlign w:val="superscript"/>
        </w:rPr>
        <w:footnoteRef/>
      </w:r>
      <w:r w:rsidRPr="00010BA6">
        <w:rPr>
          <w:i/>
        </w:rPr>
        <w:t>See</w:t>
      </w:r>
      <w:r w:rsidRPr="00010BA6">
        <w:t xml:space="preserve"> Visa Int’l Serv. </w:t>
      </w:r>
      <w:r w:rsidRPr="00010BA6">
        <w:t>Ass’n v. JSL Corp., 610 F.3d 1088, 1091–92, 95 USPQ2d 1571 (9th Cir. 2010) (applying federal law).</w:t>
      </w:r>
    </w:p>
  </w:footnote>
  <w:footnote w:id="167">
    <w:p w14:paraId="195E79DC" w14:textId="6575C076" w:rsidR="00010BA6" w:rsidRPr="00D57EA6" w:rsidRDefault="00010BA6" w:rsidP="00010BA6">
      <w:pPr>
        <w:pStyle w:val="FootnoteText"/>
      </w:pPr>
      <w:r w:rsidRPr="00010BA6">
        <w:rPr>
          <w:rStyle w:val="FootnoteReference"/>
          <w:rFonts w:eastAsiaTheme="majorEastAsia"/>
        </w:rPr>
        <w:footnoteRef/>
      </w:r>
      <w:r w:rsidRPr="00010BA6">
        <w:rPr>
          <w:i/>
        </w:rPr>
        <w:t>See</w:t>
      </w:r>
      <w:r w:rsidRPr="00010BA6">
        <w:t xml:space="preserve"> Manigault v. ABC Inc., 2018 WL 5818101, at *5, 2018 BL 387393 (S.D.N.Y. Oct. 10, 2018).</w:t>
      </w:r>
    </w:p>
  </w:footnote>
  <w:footnote w:id="168">
    <w:p w14:paraId="30F96723" w14:textId="349238C5" w:rsidR="00010BA6" w:rsidRDefault="00010BA6" w:rsidP="00010BA6">
      <w:pPr>
        <w:pStyle w:val="FootnoteText"/>
      </w:pPr>
      <w:r w:rsidRPr="00010BA6">
        <w:rPr>
          <w:rStyle w:val="FootnoteReference"/>
          <w:rFonts w:eastAsiaTheme="majorEastAsia"/>
        </w:rPr>
        <w:footnoteRef/>
      </w:r>
      <w:r w:rsidRPr="00010BA6">
        <w:t>Jenzabar, Inc. v. Long Bow Grp., Inc., 977 N.E.2d 75, 85–90 (Mass. App. Ct. 2012).</w:t>
      </w:r>
    </w:p>
  </w:footnote>
  <w:footnote w:id="169">
    <w:p w14:paraId="461F89B8" w14:textId="6C84C30E" w:rsidR="00010BA6" w:rsidRDefault="00010BA6" w:rsidP="00010BA6">
      <w:pPr>
        <w:pStyle w:val="FootnoteText"/>
      </w:pPr>
      <w:r w:rsidRPr="00010BA6">
        <w:rPr>
          <w:rStyle w:val="FootnoteReference"/>
          <w:rFonts w:eastAsiaTheme="majorEastAsia"/>
        </w:rPr>
        <w:footnoteRef/>
      </w:r>
      <w:r w:rsidRPr="00010BA6">
        <w:t>Spark Therapeutics, Inc. v. Bluebird Bio, Inc. 2022 WL 605724, at *18, 2022 BL 24684 (D. Del. Jan. 25, 2022).</w:t>
      </w:r>
    </w:p>
  </w:footnote>
  <w:footnote w:id="170">
    <w:p w14:paraId="6A819509" w14:textId="597FECF0"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Tortoise Island Homeowners </w:t>
      </w:r>
      <w:r w:rsidRPr="00010BA6">
        <w:t>Ass’n v. Tortoise Island Realty, Inc., 790 So.2d 525, 535 (Fla. Dist. Ct. App. 2001) (homeowners association and real estate agency that sold some homes in the development); Blaich Assocs., Inc. v. Coach/Blaich Real Estate of Manhasset, Inc., 719 N.Y.S.2d 820 (Sup. Ct. Nassau Co. 2000) (real estate brokers); Cushman v. Mutton Hollow Land Dev., Inc., 782 S.W.2d 150 (Mo. Ct. App. 1990) (commercial development and recreational vehicle resort and campground); Wedgwood Homes, Inc. v. Lund, 659 P.2d 377, 383, 222 USPQ 446 (Or. 1983) (homes and retirement apartments); Horseshoe Bay Resort Sales Co. v. Lake Lyndon B. Johnson Improvement Corp., 53 S.W.3d 799 (Tex. App. 2001) (real estate broker and real estate development company).</w:t>
      </w:r>
    </w:p>
  </w:footnote>
  <w:footnote w:id="171">
    <w:p w14:paraId="261BB8D7" w14:textId="2213B82F"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Hudson Furniture, Inc. v. Mizrahi, 2023 WL 6214908, at *10–11, 2023 BL 335684 (S.D.N.Y. Sept. 23, 2023) (finding violation of New York dilution law); Diageo N. Amer., Inc. v. W.J. Deutsch &amp; Sons Ltd., 626 F. Supp. 3d 635, 646-47 (S.D.N.Y. 2022) (upholding jury verdict finding dilution under New York law against competitor); Buffalo Transp., Inc. v. Bezu, 2019 WL 1315268, at *4, 2019 BL 99759 (W.D.N.Y. Mar. 22, 2019) (default judgment; court specifically cites similarity of the parties’ businesses); Deckers Outdoor Corp. v. Huang, 2017 WL 1842556, at *4–5, 2017 BL 132326 (E.D.N.Y. Apr. 20, 2017) (allegations of sale of counterfeit products sufficient to state a claim); S &amp; H Indus., Inc. v. Selander, 932 F. Supp. 2d 754, 764 (N.D. Tex. 2013) (both sides sold power tools); Gideon’s Int’l, Inc. v. Gideon 300 Ministries, Inc., 94 F. Supp. 2d 566 (E.D. Pa. 1999) (both sides are Christian ministries); Bank Am. Corp. v. Nation’s Bankers Mortg., Inc., 92 F. Supp. 2d 607 (S.D. Tex. 1999) (banking by both sides); Lane Capital Mgmt., Inc. v. Lane Capital Mgmt., Inc., 15 F. Supp. 2d 389 (S.D.N.Y. 1998) (both sides offer financial services), </w:t>
      </w:r>
      <w:r w:rsidRPr="00010BA6">
        <w:rPr>
          <w:i/>
        </w:rPr>
        <w:t>aff’d</w:t>
      </w:r>
      <w:r w:rsidRPr="00010BA6">
        <w:t xml:space="preserve">, 192 F.3d 337, 52 USPQ2d 1094 (2d Cir. 1999) (dilution not discussed on appeal); Lexington Mgmt. Corp. v. Lexington Capital Partners, 10 F. Supp. 2d 271, 47 USPQ2d 1558 (S.D.N.Y. 1998) (mutual fund management and retail brokerage); Porsche Cars N. Am., Inc. v. Manny’s </w:t>
      </w:r>
      <w:r w:rsidRPr="00010BA6">
        <w:t>Porshop, Inc., 972 F. Supp. 1128, 43 USPQ2d 1475 (N.D. Ill. 1997) (car distributor and car repair shop); Kraft Gen’l Foods, Inc. v. Allied Old English, Inc., 831 F. Supp. 123, 31 USPQ2d 1094 (S.D.N.Y. 1993) (both sides make barbeque sauce); Emerson Elec. Co. v. Emerson Quiet Kool Corp., 577 F. Supp. 668, 221 USPQ 782 (E.D. Mo. 1983) (electric space heaters and kerosene space heaters); Dreyfus Fund, Inc. v. Royal Bank of Can., 525 F. Supp. 1108, 213 USPQ 872 (S.D.N.Y. 1981) (mutual fund and banking services); Augusta Nat’l, Inc. v. Northwestern Mut. Life Ins. Co., 193 USPQ 210 (S.D. Ga. 1976) (Masters golf tournament and “Ladies Masters” golf tournament); Francis H. Leggett &amp; Co. v. Premier Packing Co., 140 F. Supp. 328, 109 USPQ 215 (D. Mass. 1956) (meat products sold by both parties); Blanding Auto. Ctr., Inc. v. Blanding Auto., Inc., 568 So.2d 490 (Fla. App. 1990) (both sides do auto repair).</w:t>
      </w:r>
    </w:p>
  </w:footnote>
  <w:footnote w:id="172">
    <w:p w14:paraId="06F4147A" w14:textId="547760A0" w:rsidR="00010BA6" w:rsidRPr="006662F5" w:rsidRDefault="00010BA6" w:rsidP="00010BA6">
      <w:pPr>
        <w:pStyle w:val="FootnoteText"/>
      </w:pPr>
      <w:r w:rsidRPr="00010BA6">
        <w:rPr>
          <w:vertAlign w:val="superscript"/>
        </w:rPr>
        <w:footnoteRef/>
      </w:r>
      <w:r w:rsidRPr="00010BA6">
        <w:t>The details of this requirement are discussed in Chapter 2, §I.</w:t>
      </w:r>
    </w:p>
  </w:footnote>
  <w:footnote w:id="173">
    <w:p w14:paraId="28A394A6" w14:textId="1A01498F" w:rsidR="00010BA6" w:rsidRPr="006662F5" w:rsidRDefault="00010BA6" w:rsidP="00010BA6">
      <w:pPr>
        <w:pStyle w:val="FootnoteText"/>
      </w:pPr>
      <w:r w:rsidRPr="00010BA6">
        <w:rPr>
          <w:vertAlign w:val="superscript"/>
        </w:rPr>
        <w:footnoteRef/>
      </w:r>
      <w:r w:rsidRPr="00010BA6">
        <w:t>See §V, below.</w:t>
      </w:r>
    </w:p>
  </w:footnote>
  <w:footnote w:id="174">
    <w:p w14:paraId="346EA0E4" w14:textId="69C52A2E"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Starbucks Corp. v. Wolfe’s Borough Coffee, Inc., 588 F.3d 97, 114, 92 USPQ2d 1769 (2d Cir. 2009) (interpreting New York law); Hormel Foods Corp. v. Jim Henson Prods., Inc., 73 F.3d 497, 506, 37 USPQ2d 1516 (2d Cir. 1996); Mead Data Cent., Inc. v. Toyota Motor Sales, U.S.A., Inc., 875 F.3d 1026, 1029, 10 USPQ2d 1961 (2d Cir. 1989); Girl Scouts of the U.S. of Am. v. Bantam Doubleday Dell Publ’g Group, Inc., 808 F. Supp. 1112, 1131, 25 USPQ2d 1737 (S.D.N.Y. 1992), </w:t>
      </w:r>
      <w:r w:rsidRPr="00010BA6">
        <w:rPr>
          <w:i/>
        </w:rPr>
        <w:t>aff’d</w:t>
      </w:r>
      <w:r w:rsidRPr="00010BA6">
        <w:t xml:space="preserve">, 996 F.2d 1477, 27 USPQ2d 1316 (2d Cir. 1993). Although many courts still require substantial similarity under the TDRA, it is not clear whether that will change. </w:t>
      </w:r>
      <w:r w:rsidRPr="00010BA6">
        <w:rPr>
          <w:i/>
        </w:rPr>
        <w:t>See</w:t>
      </w:r>
      <w:r w:rsidRPr="00010BA6">
        <w:t xml:space="preserve"> Levi Strauss &amp; Co. v. Abercrombie &amp; Fitch Trading Co., 633 F.3d 1158, 1171–73, 97 USPQ2d 1947 (9th Cir. 2011) (substantial similarity not required under the TDRA); </w:t>
      </w:r>
      <w:r w:rsidRPr="00010BA6">
        <w:rPr>
          <w:i/>
        </w:rPr>
        <w:t>Starbucks</w:t>
      </w:r>
      <w:r w:rsidRPr="00010BA6">
        <w:t>, 588 F.3d at 108–09 (same). See also cases cited in Chapter 9, §§II.D.5, III.A.</w:t>
      </w:r>
    </w:p>
  </w:footnote>
  <w:footnote w:id="175">
    <w:p w14:paraId="2BDBF2DF" w14:textId="1BC06A92" w:rsidR="00010BA6" w:rsidRPr="006662F5" w:rsidRDefault="00010BA6" w:rsidP="00010BA6">
      <w:pPr>
        <w:pStyle w:val="FootnoteText"/>
      </w:pPr>
      <w:r w:rsidRPr="00010BA6">
        <w:rPr>
          <w:vertAlign w:val="superscript"/>
        </w:rPr>
        <w:footnoteRef/>
      </w:r>
      <w:r w:rsidRPr="00010BA6">
        <w:rPr>
          <w:i/>
        </w:rPr>
        <w:t>See</w:t>
      </w:r>
      <w:r w:rsidRPr="00010BA6">
        <w:t xml:space="preserve"> V Secret Catalogue, Inc. v. Moseley, 259 F.3d 464, 471 n.3, 59 USPQ2d 1650 (6th Cir. 2001), </w:t>
      </w:r>
      <w:r w:rsidRPr="00010BA6">
        <w:rPr>
          <w:i/>
        </w:rPr>
        <w:t>rev’d on other grounds</w:t>
      </w:r>
      <w:r w:rsidRPr="00010BA6">
        <w:t xml:space="preserve">, 537 U.S. 418, 65 USPQ2d 1801 (2003); </w:t>
      </w:r>
      <w:r w:rsidRPr="00010BA6">
        <w:rPr>
          <w:i/>
        </w:rPr>
        <w:t>Mead Data Cent</w:t>
      </w:r>
      <w:r w:rsidRPr="00010BA6">
        <w:t>., 875 F.2d at 1031.</w:t>
      </w:r>
    </w:p>
  </w:footnote>
  <w:footnote w:id="176">
    <w:p w14:paraId="0A4DED2E" w14:textId="09FD1519"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Hormel Foods Corp</w:t>
      </w:r>
      <w:r w:rsidRPr="00010BA6">
        <w:t>., 73 F.3d at 506.</w:t>
      </w:r>
    </w:p>
  </w:footnote>
  <w:footnote w:id="177">
    <w:p w14:paraId="008838FC" w14:textId="4D1F1F52" w:rsidR="00010BA6" w:rsidRPr="006662F5" w:rsidRDefault="00010BA6" w:rsidP="00010BA6">
      <w:pPr>
        <w:pStyle w:val="FootnoteText"/>
      </w:pPr>
      <w:r w:rsidRPr="00010BA6">
        <w:rPr>
          <w:vertAlign w:val="superscript"/>
        </w:rPr>
        <w:footnoteRef/>
      </w:r>
      <w:r w:rsidRPr="00010BA6">
        <w:rPr>
          <w:i/>
        </w:rPr>
        <w:t>See Mead Data Cent</w:t>
      </w:r>
      <w:r w:rsidRPr="00010BA6">
        <w:t>., 875 F.2d at 1037 (Sweet, J., concurring).</w:t>
      </w:r>
    </w:p>
  </w:footnote>
  <w:footnote w:id="178">
    <w:p w14:paraId="446141FA" w14:textId="77BA8539"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A &amp; H Sportswear, Inc. v. Victoria’s Secret Stores, Inc., 926 F. Supp. 1233, 1265 (E.D. Pa. 1996), </w:t>
      </w:r>
      <w:r w:rsidRPr="00010BA6">
        <w:rPr>
          <w:i/>
        </w:rPr>
        <w:t>aff’d</w:t>
      </w:r>
      <w:r w:rsidRPr="00010BA6">
        <w:t xml:space="preserve">, 166 F.3d 191, 49 USPQ2d 1493 (3d Cir. 1999); Nugget </w:t>
      </w:r>
      <w:r w:rsidRPr="00010BA6">
        <w:t>Distribs. Co-op v. Mr. Nugget, Inc., 776 F. Supp. 1012, 1024, 20 USPQ2d 1263 (E.D. Pa. 1991). Pennsylvania has since changed its law to conform to the 1996 Model Bill, under which predatory intent is required only for damages.</w:t>
      </w:r>
    </w:p>
  </w:footnote>
  <w:footnote w:id="179">
    <w:p w14:paraId="1C340B22" w14:textId="0CC4F977"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W.W.W. Pharm. Co. v. Gillette Co., 984 F.2d 567, 576–77, 25 USPQ2d 1593 (2d Cir. 1993); </w:t>
      </w:r>
      <w:r w:rsidRPr="00010BA6">
        <w:rPr>
          <w:i/>
        </w:rPr>
        <w:t>see</w:t>
      </w:r>
      <w:r w:rsidRPr="00010BA6">
        <w:t xml:space="preserve"> Judith Ripka Designs, Ltd. v. Preville, 935 F. Supp. 237, 259 (S.D.N.Y. 1996).</w:t>
      </w:r>
    </w:p>
  </w:footnote>
  <w:footnote w:id="180">
    <w:p w14:paraId="12C5F3B4" w14:textId="5E58A374" w:rsidR="00010BA6" w:rsidRPr="006662F5" w:rsidRDefault="00010BA6" w:rsidP="00010BA6">
      <w:pPr>
        <w:pStyle w:val="FootnoteText"/>
      </w:pPr>
      <w:r w:rsidRPr="00010BA6">
        <w:rPr>
          <w:vertAlign w:val="superscript"/>
        </w:rPr>
        <w:footnoteRef/>
      </w:r>
      <w:r w:rsidRPr="00010BA6">
        <w:t xml:space="preserve">Merriam-Webster, Inc. v. Random House, Inc., 35 F.3d 65, 73, 32 USPQ2d 1010 (2d Cir. 1994) (using predatory intent as a factor), </w:t>
      </w:r>
      <w:r w:rsidRPr="00010BA6">
        <w:rPr>
          <w:i/>
        </w:rPr>
        <w:t>cert</w:t>
      </w:r>
      <w:r w:rsidRPr="00010BA6">
        <w:t xml:space="preserve">. </w:t>
      </w:r>
      <w:r w:rsidRPr="00010BA6">
        <w:rPr>
          <w:i/>
        </w:rPr>
        <w:t>denied</w:t>
      </w:r>
      <w:r w:rsidRPr="00010BA6">
        <w:t xml:space="preserve">, 513 U.S. 1190 (1995); Deere &amp; Co. v. MTD Prods., Inc., 41 F.3d 39, 45–46, 32 USPQ2d 1936 (2d Cir. 1994); </w:t>
      </w:r>
      <w:r w:rsidRPr="00010BA6">
        <w:rPr>
          <w:i/>
        </w:rPr>
        <w:t>Mead Data Cent</w:t>
      </w:r>
      <w:r w:rsidRPr="00010BA6">
        <w:t xml:space="preserve">., 875 F.2d at 1035 (Sweet, J., concurring) (using predatory intent as a factor); Nabisco, Inc. v. PF Brands, Inc., 50 F. Supp. 2d 188, 206–07 (S.D.N.Y.), </w:t>
      </w:r>
      <w:r w:rsidRPr="00010BA6">
        <w:rPr>
          <w:i/>
        </w:rPr>
        <w:t>aff’d on other grounds</w:t>
      </w:r>
      <w:r w:rsidRPr="00010BA6">
        <w:t>, 191 F.3d 208, 51 USPQ2d 1882 (2d Cir. 1999); Jim Beam Brands Co. v. Beamish &amp; Crawford, Ltd., 852 F. Supp. 196, 201, 31 USPQ2d 1518 (S.D.N.Y. 1994) (predatory intent as a “relevant” factor).</w:t>
      </w:r>
    </w:p>
  </w:footnote>
  <w:footnote w:id="181">
    <w:p w14:paraId="1E4855D1" w14:textId="2DA54F2B"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e</w:t>
      </w:r>
      <w:r w:rsidRPr="00010BA6">
        <w:t>.</w:t>
      </w:r>
      <w:r w:rsidRPr="00010BA6">
        <w:rPr>
          <w:i/>
        </w:rPr>
        <w:t>g</w:t>
      </w:r>
      <w:r w:rsidRPr="00010BA6">
        <w:t>., Kraft Gen. Foods, Inc. v. Allied Old English, Inc., 831 F. Supp. 123, 134 n.10, 31 USPQ2d 1094 (S.D.N.Y. 1993) (noting the apparent confusion in Second Circuit opinions); Stern’s Miracle-Gro Prod., Inc. v. Shark Prods., Inc., 823 F. Supp. 1077, 1092 n.7, 27 USPQ2d 1267 (S.D.N.Y. 1993) (same).</w:t>
      </w:r>
    </w:p>
  </w:footnote>
  <w:footnote w:id="182">
    <w:p w14:paraId="61D922C9" w14:textId="38D2CBE1" w:rsidR="00010BA6" w:rsidRPr="006662F5" w:rsidRDefault="00010BA6" w:rsidP="00010BA6">
      <w:pPr>
        <w:pStyle w:val="FootnoteText"/>
      </w:pPr>
      <w:r w:rsidRPr="00010BA6">
        <w:rPr>
          <w:vertAlign w:val="superscript"/>
        </w:rPr>
        <w:footnoteRef/>
      </w:r>
      <w:r w:rsidRPr="00010BA6">
        <w:t>234 F.3d 1262 (table), 2000 WL 1721126 (2d Cir. 2000) (unpublished opinion).</w:t>
      </w:r>
    </w:p>
  </w:footnote>
  <w:footnote w:id="183">
    <w:p w14:paraId="46825CEE" w14:textId="39DAF219" w:rsidR="00010BA6" w:rsidRPr="006662F5" w:rsidRDefault="00010BA6" w:rsidP="00010BA6">
      <w:pPr>
        <w:pStyle w:val="FootnoteText"/>
      </w:pPr>
      <w:r w:rsidRPr="00010BA6">
        <w:rPr>
          <w:vertAlign w:val="superscript"/>
        </w:rPr>
        <w:footnoteRef/>
      </w:r>
      <w:r w:rsidRPr="00010BA6">
        <w:rPr>
          <w:i/>
        </w:rPr>
        <w:t>Id</w:t>
      </w:r>
      <w:r w:rsidRPr="00010BA6">
        <w:t>. at *7.</w:t>
      </w:r>
    </w:p>
  </w:footnote>
  <w:footnote w:id="184">
    <w:p w14:paraId="54E4CCDE" w14:textId="1F867BE1" w:rsidR="00010BA6" w:rsidRPr="006662F5" w:rsidRDefault="00010BA6" w:rsidP="00010BA6">
      <w:pPr>
        <w:pStyle w:val="FootnoteText"/>
      </w:pPr>
      <w:r w:rsidRPr="00010BA6">
        <w:rPr>
          <w:vertAlign w:val="superscript"/>
        </w:rPr>
        <w:footnoteRef/>
      </w:r>
      <w:r w:rsidRPr="00010BA6">
        <w:rPr>
          <w:i/>
        </w:rPr>
        <w:t>Id</w:t>
      </w:r>
      <w:r w:rsidRPr="00010BA6">
        <w:t>. (emphasis added).</w:t>
      </w:r>
    </w:p>
  </w:footnote>
  <w:footnote w:id="185">
    <w:p w14:paraId="1E3C7AC9" w14:textId="054B3591" w:rsidR="00010BA6" w:rsidRPr="006662F5" w:rsidRDefault="00010BA6" w:rsidP="00010BA6">
      <w:pPr>
        <w:pStyle w:val="FootnoteText"/>
      </w:pPr>
      <w:r w:rsidRPr="00010BA6">
        <w:rPr>
          <w:vertAlign w:val="superscript"/>
        </w:rPr>
        <w:footnoteRef/>
      </w:r>
      <w:r w:rsidRPr="00010BA6">
        <w:t xml:space="preserve">E.T.F. Enters., Inc. v. Nina Ricci, S.A.R.L., 523 F. Supp. 1147, 1157, 213 USPQ 517 (S.D.N.Y. 1981) (New York law); </w:t>
      </w:r>
      <w:r w:rsidRPr="00010BA6">
        <w:rPr>
          <w:i/>
        </w:rPr>
        <w:t>see</w:t>
      </w:r>
      <w:r w:rsidRPr="00010BA6">
        <w:t xml:space="preserve"> Welch Allyn, Inc. v. Tyco Int’l Servs. AG, 200 F. Supp. 2d 130, 150 n.22, 63 USPQ2d 1508 (N.D.N.Y. 2002) (absence of bad faith cited as factor counting against dilution) (citing Sally Gee, Inc. v. Myra Hogan, Inc., 699 F.2d 621, 217 USPQ 658 (2d Cir. 1983)).</w:t>
      </w:r>
    </w:p>
  </w:footnote>
  <w:footnote w:id="186">
    <w:p w14:paraId="0C2A6B73" w14:textId="3152B273" w:rsidR="00010BA6" w:rsidRPr="006662F5" w:rsidRDefault="00010BA6" w:rsidP="00010BA6">
      <w:pPr>
        <w:pStyle w:val="FootnoteText"/>
      </w:pPr>
      <w:r w:rsidRPr="00010BA6">
        <w:rPr>
          <w:vertAlign w:val="superscript"/>
        </w:rPr>
        <w:footnoteRef/>
      </w:r>
      <w:r w:rsidRPr="00010BA6">
        <w:rPr>
          <w:i/>
        </w:rPr>
        <w:t>See E.T.F. Enters.</w:t>
      </w:r>
      <w:r w:rsidRPr="00010BA6">
        <w:t>, 523 F. Supp. at 1157.</w:t>
      </w:r>
    </w:p>
  </w:footnote>
  <w:footnote w:id="187">
    <w:p w14:paraId="69219805" w14:textId="2C5A771E" w:rsidR="00010BA6" w:rsidRPr="00C4457D" w:rsidRDefault="00010BA6" w:rsidP="00010BA6">
      <w:pPr>
        <w:pStyle w:val="FootnoteText"/>
        <w:rPr>
          <w:lang w:val="es-US"/>
        </w:rPr>
      </w:pPr>
      <w:r w:rsidRPr="00010BA6">
        <w:rPr>
          <w:vertAlign w:val="superscript"/>
        </w:rPr>
        <w:footnoteRef/>
      </w:r>
      <w:r w:rsidRPr="00010BA6">
        <w:t>41 F.3d 39, 32 USPQ2d 1936 (2d Cir. 1994).</w:t>
      </w:r>
    </w:p>
  </w:footnote>
  <w:footnote w:id="188">
    <w:p w14:paraId="267338B7" w14:textId="004310B0" w:rsidR="00010BA6" w:rsidRPr="006662F5" w:rsidRDefault="00010BA6" w:rsidP="00010BA6">
      <w:pPr>
        <w:pStyle w:val="FootnoteText"/>
      </w:pPr>
      <w:r w:rsidRPr="00010BA6">
        <w:rPr>
          <w:vertAlign w:val="superscript"/>
        </w:rPr>
        <w:footnoteRef/>
      </w:r>
      <w:r w:rsidRPr="00010BA6">
        <w:rPr>
          <w:i/>
        </w:rPr>
        <w:t>Id</w:t>
      </w:r>
      <w:r w:rsidRPr="00010BA6">
        <w:t xml:space="preserve">. at 44; </w:t>
      </w:r>
      <w:r w:rsidRPr="00010BA6">
        <w:rPr>
          <w:i/>
        </w:rPr>
        <w:t>see also</w:t>
      </w:r>
      <w:r w:rsidRPr="00010BA6">
        <w:t xml:space="preserve"> Quill Natural Spring Water, Ltd. v. Quill Corp., 1994 WL 559237, at *14 (N.D. Ill. Oct. 7, 1994) (noting the need to balance equities if the mark owner “is not to be awarded a monopoly over the use of its mark for any purpose whatsoever”).</w:t>
      </w:r>
    </w:p>
  </w:footnote>
  <w:footnote w:id="189">
    <w:p w14:paraId="5525330C" w14:textId="2145D2A8" w:rsidR="00010BA6" w:rsidRPr="006662F5" w:rsidRDefault="00010BA6" w:rsidP="00010BA6">
      <w:pPr>
        <w:pStyle w:val="FootnoteText"/>
      </w:pPr>
      <w:r w:rsidRPr="00010BA6">
        <w:rPr>
          <w:vertAlign w:val="superscript"/>
        </w:rPr>
        <w:footnoteRef/>
      </w:r>
      <w:r w:rsidRPr="00010BA6">
        <w:t>Lanham Act §43(c)(2)(B)(</w:t>
      </w:r>
      <w:r w:rsidRPr="00010BA6">
        <w:t>i)–(vi), 15 U.S.C. §1125(c)(2)(B)(i)–(vi).</w:t>
      </w:r>
    </w:p>
  </w:footnote>
  <w:footnote w:id="190">
    <w:p w14:paraId="19811591" w14:textId="249E4E62" w:rsidR="00010BA6" w:rsidRPr="006662F5" w:rsidRDefault="00010BA6" w:rsidP="00010BA6">
      <w:pPr>
        <w:pStyle w:val="FootnoteText"/>
      </w:pPr>
      <w:r w:rsidRPr="00010BA6">
        <w:rPr>
          <w:vertAlign w:val="superscript"/>
        </w:rPr>
        <w:footnoteRef/>
      </w:r>
      <w:r w:rsidRPr="00010BA6">
        <w:t>The 2007 Model Bill, which adopted most of the TDRA revisions, did not include the six factors. See §IV.A.</w:t>
      </w:r>
      <w:r w:rsidRPr="00010BA6">
        <w:t xml:space="preserve">2.a.(iii), below. In </w:t>
      </w:r>
      <w:r w:rsidRPr="00010BA6">
        <w:rPr>
          <w:i/>
        </w:rPr>
        <w:t>Dallas Cowboys Football Club, Ltd</w:t>
      </w:r>
      <w:r w:rsidRPr="00010BA6">
        <w:t xml:space="preserve">. </w:t>
      </w:r>
      <w:r w:rsidRPr="00010BA6">
        <w:rPr>
          <w:i/>
        </w:rPr>
        <w:t>v</w:t>
      </w:r>
      <w:r w:rsidRPr="00010BA6">
        <w:t xml:space="preserve">. </w:t>
      </w:r>
      <w:r w:rsidRPr="00010BA6">
        <w:rPr>
          <w:i/>
        </w:rPr>
        <w:t>America’s Team Properties, Inc</w:t>
      </w:r>
      <w:r w:rsidRPr="00010BA6">
        <w:t>., 616 F. Supp. 2d 622, 643 (N.D. Tex. 2009), the court combined the analysis of federal and state dilution—despite the fact that Texas law at that time did not mirror the TDRA—and merely stated that it had “consider[ed] the relevant factors of blurring,” including the degree of similarity and defendant’s intent to create an association with plaintiff’s mark.</w:t>
      </w:r>
    </w:p>
  </w:footnote>
  <w:footnote w:id="191">
    <w:p w14:paraId="65C1EDF1" w14:textId="57CC77F8" w:rsidR="00010BA6" w:rsidRPr="006662F5" w:rsidRDefault="00010BA6" w:rsidP="00010BA6">
      <w:pPr>
        <w:pStyle w:val="FootnoteText"/>
      </w:pPr>
      <w:r w:rsidRPr="00010BA6">
        <w:rPr>
          <w:vertAlign w:val="superscript"/>
        </w:rPr>
        <w:footnoteRef/>
      </w:r>
      <w:r w:rsidRPr="00010BA6">
        <w:t xml:space="preserve">875 F.2d 1026, 10 USPQ2d 1961 (2d Cir. 1989). The majority in </w:t>
      </w:r>
      <w:r w:rsidRPr="00010BA6">
        <w:rPr>
          <w:i/>
        </w:rPr>
        <w:t>Mead Data</w:t>
      </w:r>
      <w:r w:rsidRPr="00010BA6">
        <w:t xml:space="preserve"> determined that the marks were not similar and that the plaintiff’s Lexis mark was distinctive only in a limited market. </w:t>
      </w:r>
      <w:r w:rsidRPr="00010BA6">
        <w:rPr>
          <w:i/>
        </w:rPr>
        <w:t>Id</w:t>
      </w:r>
      <w:r w:rsidRPr="00010BA6">
        <w:t>. at 1031.</w:t>
      </w:r>
    </w:p>
  </w:footnote>
  <w:footnote w:id="192">
    <w:p w14:paraId="43F32B55" w14:textId="0ABE4FE2" w:rsidR="00010BA6" w:rsidRPr="006662F5" w:rsidRDefault="00010BA6" w:rsidP="00010BA6">
      <w:pPr>
        <w:pStyle w:val="FootnoteText"/>
      </w:pPr>
      <w:r w:rsidRPr="00010BA6">
        <w:rPr>
          <w:vertAlign w:val="superscript"/>
        </w:rPr>
        <w:footnoteRef/>
      </w:r>
      <w:r w:rsidRPr="00010BA6">
        <w:rPr>
          <w:i/>
        </w:rPr>
        <w:t>Id</w:t>
      </w:r>
      <w:r w:rsidRPr="00010BA6">
        <w:t xml:space="preserve">. at 1035 (Sweet, J., concurring) (citing Polaroid Corp. v. </w:t>
      </w:r>
      <w:r w:rsidRPr="00010BA6">
        <w:t xml:space="preserve">Polarad Elecs. Corp., 287 F.2d 492, 495, 128 USPQ 411 (2d Cir.), </w:t>
      </w:r>
      <w:r w:rsidRPr="00010BA6">
        <w:rPr>
          <w:i/>
        </w:rPr>
        <w:t>cert</w:t>
      </w:r>
      <w:r w:rsidRPr="00010BA6">
        <w:t xml:space="preserve">. </w:t>
      </w:r>
      <w:r w:rsidRPr="00010BA6">
        <w:rPr>
          <w:i/>
        </w:rPr>
        <w:t>denied</w:t>
      </w:r>
      <w:r w:rsidRPr="00010BA6">
        <w:t>, 368 U.S. 820 (1961)).</w:t>
      </w:r>
    </w:p>
  </w:footnote>
  <w:footnote w:id="193">
    <w:p w14:paraId="620A276C" w14:textId="420B366B" w:rsidR="00010BA6" w:rsidRPr="006662F5" w:rsidRDefault="00010BA6" w:rsidP="00010BA6">
      <w:pPr>
        <w:pStyle w:val="FootnoteText"/>
      </w:pPr>
      <w:r w:rsidRPr="00010BA6">
        <w:rPr>
          <w:vertAlign w:val="superscript"/>
        </w:rPr>
        <w:footnoteRef/>
      </w:r>
      <w:r w:rsidRPr="00010BA6">
        <w:rPr>
          <w:i/>
        </w:rPr>
        <w:t>Id</w:t>
      </w:r>
      <w:r w:rsidRPr="00010BA6">
        <w:t>.</w:t>
      </w:r>
    </w:p>
  </w:footnote>
  <w:footnote w:id="194">
    <w:p w14:paraId="4079C06C" w14:textId="749DFC2A" w:rsidR="00010BA6" w:rsidRPr="006662F5" w:rsidRDefault="00010BA6" w:rsidP="00010BA6">
      <w:pPr>
        <w:pStyle w:val="FootnoteText"/>
      </w:pPr>
      <w:r w:rsidRPr="00010BA6">
        <w:rPr>
          <w:vertAlign w:val="superscript"/>
        </w:rPr>
        <w:footnoteRef/>
      </w:r>
      <w:r w:rsidRPr="00010BA6">
        <w:t xml:space="preserve">A small sampling of the cases: Times Mirror Magazines, Inc. v. Las Vegas Sports News, LLC, 212 F.3d 157, 168–69, 54 USPQ2d 1577 (3d Cir. 2000), </w:t>
      </w:r>
      <w:r w:rsidRPr="00010BA6">
        <w:rPr>
          <w:i/>
        </w:rPr>
        <w:t>cert</w:t>
      </w:r>
      <w:r w:rsidRPr="00010BA6">
        <w:t xml:space="preserve">. </w:t>
      </w:r>
      <w:r w:rsidRPr="00010BA6">
        <w:rPr>
          <w:i/>
        </w:rPr>
        <w:t>denied</w:t>
      </w:r>
      <w:r w:rsidRPr="00010BA6">
        <w:t xml:space="preserve">, 531 U.S. 1071 (2001); Sports Auth., Inc. v. Prime Hospitality Corp., 89 F.3d 955, 966, 39 USPQ2d 1511 (2d Cir. 1996); Landscape Forms, Inc. v. Columbia Cascade Co., 117 F. Supp. 2d 360, 370, 56 USPQ2d 1613 (S.D.N.Y. 2000); Paco Sport, Ltd. v. Paco Rabanne Parfums, 86 F. Supp. 2d 305, 329–30, 54 USPQ2d 1205 (S.D.N.Y.), </w:t>
      </w:r>
      <w:r w:rsidRPr="00010BA6">
        <w:rPr>
          <w:i/>
        </w:rPr>
        <w:t>aff’d</w:t>
      </w:r>
      <w:r w:rsidRPr="00010BA6">
        <w:t xml:space="preserve">, 234 F.3d 1262, 2000 WL 1721126 (2d Cir. 2000) (unpublished opinion); </w:t>
      </w:r>
      <w:r w:rsidRPr="00010BA6">
        <w:t>Conopco, Inc. v. Cosmair, Inc., 49 F. Supp. 2d 242, 258 n.23 (S.D.N.Y. 1999); Gideons Int’l, Inc. v. Gideon 300 Ministries, Inc., 94 F. Supp. 2d 566, 588 (E.D. Pa. 1999); Computer Assocs. Int’l, Inc. v. AJV Computerized Data Mgmt., Inc., 889 F. Supp. 630, 639, 36 USPQ2d 1430 (E.D.N.Y. 1995).</w:t>
      </w:r>
    </w:p>
  </w:footnote>
  <w:footnote w:id="195">
    <w:p w14:paraId="05472C8C" w14:textId="40811BC9"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V Secret Catalogue, Inc. v. Moseley, 259 F.3d 464, 473 n.5, 59 USPQ2d 1650 (6th Cir. 2001) (stating that Judge Sweet’s test “is of only marginal relevance to FTDA analysis, and has been largely discredited by courts in interpreting the federal Act”), </w:t>
      </w:r>
      <w:r w:rsidRPr="00010BA6">
        <w:rPr>
          <w:i/>
        </w:rPr>
        <w:t>rev’d on other grounds</w:t>
      </w:r>
      <w:r w:rsidRPr="00010BA6">
        <w:t xml:space="preserve">, 537 U.S. 418, 65 USPQ2d 1801 (2003); Ringling Bros.-Barnum &amp; Bailey Combined Shows, Inc. v. Utah Div. of Travel Dev., 170 F.3d 449, 463–64, 50 USPQ2d 1065 (4th Cir.) (criticizing the test as inappropriate for FTDA cases), </w:t>
      </w:r>
      <w:r w:rsidRPr="00010BA6">
        <w:rPr>
          <w:i/>
        </w:rPr>
        <w:t>cert</w:t>
      </w:r>
      <w:r w:rsidRPr="00010BA6">
        <w:t xml:space="preserve">. </w:t>
      </w:r>
      <w:r w:rsidRPr="00010BA6">
        <w:rPr>
          <w:i/>
        </w:rPr>
        <w:t>denied</w:t>
      </w:r>
      <w:r w:rsidRPr="00010BA6">
        <w:t xml:space="preserve">, 528 U.S. 923 (1999); I.P. Lund Trading ApS v. Kohler Co., 163 F.3d 27, 49–50, 49 USPQ2d 1225 (1st Cir. 1998) (citing and agreeing with criticism); Robert N. Klieger, </w:t>
      </w:r>
      <w:r w:rsidRPr="00010BA6">
        <w:rPr>
          <w:i/>
        </w:rPr>
        <w:t>Trademark Dilution: The Whittling Away of the Rational Basis for Trademark Protection</w:t>
      </w:r>
      <w:r w:rsidRPr="00010BA6">
        <w:t xml:space="preserve">, 58 </w:t>
      </w:r>
      <w:r w:rsidRPr="00010BA6">
        <w:rPr>
          <w:smallCaps/>
        </w:rPr>
        <w:t xml:space="preserve">U. Pitt. L. Rev. </w:t>
      </w:r>
      <w:r w:rsidRPr="00010BA6">
        <w:t xml:space="preserve">789, 826–27 (1997); Kenneth L. Port, </w:t>
      </w:r>
      <w:r w:rsidRPr="00010BA6">
        <w:rPr>
          <w:i/>
        </w:rPr>
        <w:t>The “Unnatural” Expansion of Trademark Rights: Is a Federal Dilution Statute Necessary?</w:t>
      </w:r>
      <w:r w:rsidRPr="00010BA6">
        <w:t xml:space="preserve">, 18 </w:t>
      </w:r>
      <w:r w:rsidRPr="00010BA6">
        <w:rPr>
          <w:smallCaps/>
        </w:rPr>
        <w:t xml:space="preserve">Seton Hall Legis. J. </w:t>
      </w:r>
      <w:r w:rsidRPr="00010BA6">
        <w:t xml:space="preserve">433, 455–57 (1994); </w:t>
      </w:r>
      <w:r w:rsidRPr="00010BA6">
        <w:rPr>
          <w:i/>
        </w:rPr>
        <w:t>see also Times Mirror Magazines, Inc</w:t>
      </w:r>
      <w:r w:rsidRPr="00010BA6">
        <w:t>., 212 F.3d at 179 n.11 (Barry, J., dissenting) (stating that the Third Circuit was the only circuit not to criticize or reject some or all of the Sweet factors).</w:t>
      </w:r>
    </w:p>
  </w:footnote>
  <w:footnote w:id="196">
    <w:p w14:paraId="293F2D1F" w14:textId="18D48A32" w:rsidR="00010BA6" w:rsidRPr="006662F5" w:rsidRDefault="00010BA6" w:rsidP="00010BA6">
      <w:pPr>
        <w:pStyle w:val="FootnoteText"/>
      </w:pPr>
      <w:r w:rsidRPr="00010BA6">
        <w:rPr>
          <w:vertAlign w:val="superscript"/>
        </w:rPr>
        <w:footnoteRef/>
      </w:r>
      <w:r w:rsidRPr="00010BA6">
        <w:rPr>
          <w:i/>
        </w:rPr>
        <w:t>See</w:t>
      </w:r>
      <w:r w:rsidRPr="00010BA6">
        <w:t xml:space="preserve"> Nabisco, Inc. v. PF Brands, Inc., 191 F.3d 208, 227 n.8, 51 USPQ2d 1882 (2d Cir. 1999) (citing several cases in which only some, or none, of the factors were used).</w:t>
      </w:r>
    </w:p>
  </w:footnote>
  <w:footnote w:id="197">
    <w:p w14:paraId="3E7B7098" w14:textId="4EFF15E2" w:rsidR="00010BA6" w:rsidRPr="006662F5" w:rsidRDefault="00010BA6" w:rsidP="00010BA6">
      <w:pPr>
        <w:pStyle w:val="FootnoteText"/>
      </w:pPr>
      <w:r w:rsidRPr="00010BA6">
        <w:rPr>
          <w:vertAlign w:val="superscript"/>
        </w:rPr>
        <w:footnoteRef/>
      </w:r>
      <w:r w:rsidRPr="00010BA6">
        <w:t xml:space="preserve">Starbucks Corp. v. Wolfe’s Borough Coffee, Inc., 588 F.3d 97, 114, 92 USPQ2d 1769 (2d Cir. 2009); </w:t>
      </w:r>
      <w:r w:rsidRPr="00010BA6">
        <w:rPr>
          <w:i/>
        </w:rPr>
        <w:t>see</w:t>
      </w:r>
      <w:r w:rsidRPr="00010BA6">
        <w:t xml:space="preserve"> LaPine v. Seinfeld, 375 F. </w:t>
      </w:r>
      <w:r w:rsidRPr="00010BA6">
        <w:t xml:space="preserve">App’x. 81, 85, 96 USPQ2d 1130 (2d Cir. 2010) (unpublished opinion) (“To determine the likelihood of dilution by blurring [under New York law], courts consider six factors similar to the </w:t>
      </w:r>
      <w:r w:rsidRPr="00010BA6">
        <w:rPr>
          <w:i/>
        </w:rPr>
        <w:t>Polaroid</w:t>
      </w:r>
      <w:r w:rsidRPr="00010BA6">
        <w:t xml:space="preserve"> factors [used to determine confusion].”); Cheddar Bob’s Inc. v. Macsnmelts Mgmt. Co., LLC, 2020 WL 1323018, at *13, 2020 BL 108943 (E.D.N.Y. Jan. 14, 2020) (citing the factors); Gucci Am., Inc. v. Guess?, Inc., 868 F. Supp. 2d 207, 241–42 (S.D.N.Y. 2012) (citing the </w:t>
      </w:r>
      <w:r w:rsidRPr="00010BA6">
        <w:rPr>
          <w:i/>
        </w:rPr>
        <w:t>Mead Data</w:t>
      </w:r>
      <w:r w:rsidRPr="00010BA6">
        <w:t xml:space="preserve"> factors); Louis Vuitton Malletier, S.A. v. Hyundai Motor Am., 2012 U.S. Dist. LEXIS 42795, at *44 (Mar. 22, 2012) (same).</w:t>
      </w:r>
    </w:p>
  </w:footnote>
  <w:footnote w:id="198">
    <w:p w14:paraId="14A6B9EF" w14:textId="3413B846" w:rsidR="00010BA6" w:rsidRPr="006662F5" w:rsidRDefault="00010BA6" w:rsidP="00010BA6">
      <w:pPr>
        <w:pStyle w:val="FootnoteText"/>
      </w:pPr>
      <w:r w:rsidRPr="00010BA6">
        <w:rPr>
          <w:vertAlign w:val="superscript"/>
        </w:rPr>
        <w:footnoteRef/>
      </w:r>
      <w:r w:rsidRPr="00010BA6">
        <w:rPr>
          <w:i/>
        </w:rPr>
        <w:t>See I</w:t>
      </w:r>
      <w:r w:rsidRPr="00010BA6">
        <w:t>.</w:t>
      </w:r>
      <w:r w:rsidRPr="00010BA6">
        <w:rPr>
          <w:i/>
        </w:rPr>
        <w:t>P</w:t>
      </w:r>
      <w:r w:rsidRPr="00010BA6">
        <w:t xml:space="preserve">. </w:t>
      </w:r>
      <w:r w:rsidRPr="00010BA6">
        <w:rPr>
          <w:i/>
        </w:rPr>
        <w:t xml:space="preserve">Lund Trading </w:t>
      </w:r>
      <w:r w:rsidRPr="00010BA6">
        <w:rPr>
          <w:i/>
        </w:rPr>
        <w:t>ApS</w:t>
      </w:r>
      <w:r w:rsidRPr="00010BA6">
        <w:t xml:space="preserve">, 163 F.3d at 49; Klieger, </w:t>
      </w:r>
      <w:r w:rsidRPr="00010BA6">
        <w:rPr>
          <w:i/>
        </w:rPr>
        <w:t>Trademark Dilution</w:t>
      </w:r>
      <w:r w:rsidRPr="00010BA6">
        <w:t xml:space="preserve">, 58 </w:t>
      </w:r>
      <w:r w:rsidRPr="00010BA6">
        <w:rPr>
          <w:smallCaps/>
        </w:rPr>
        <w:t xml:space="preserve">U. Pitt. L. Rev. </w:t>
      </w:r>
      <w:r w:rsidRPr="00010BA6">
        <w:t xml:space="preserve">at 826–27; </w:t>
      </w:r>
      <w:r w:rsidRPr="00010BA6">
        <w:rPr>
          <w:i/>
        </w:rPr>
        <w:t>see also V Secret Catalogue, Inc</w:t>
      </w:r>
      <w:r w:rsidRPr="00010BA6">
        <w:t>., 259 F.3d at 468 (6th Cir. 2001) (noting that many courts have used tests that “seemed to blur the distinction between proving likelihood of confusion . . . and proving trademark dilution”).</w:t>
      </w:r>
    </w:p>
  </w:footnote>
  <w:footnote w:id="199">
    <w:p w14:paraId="16C37DC5" w14:textId="73912F7E" w:rsidR="00010BA6" w:rsidRPr="00C4457D" w:rsidRDefault="00010BA6" w:rsidP="00010BA6">
      <w:pPr>
        <w:pStyle w:val="FootnoteText"/>
        <w:rPr>
          <w:lang w:val="da-DK"/>
        </w:rPr>
      </w:pPr>
      <w:r w:rsidRPr="00010BA6">
        <w:rPr>
          <w:vertAlign w:val="superscript"/>
        </w:rPr>
        <w:footnoteRef/>
      </w:r>
      <w:r w:rsidRPr="00010BA6">
        <w:t xml:space="preserve">Schechter, </w:t>
      </w:r>
      <w:r w:rsidRPr="00010BA6">
        <w:rPr>
          <w:i/>
        </w:rPr>
        <w:t>Rational Basis</w:t>
      </w:r>
      <w:r w:rsidRPr="00010BA6">
        <w:t xml:space="preserve">, 40 </w:t>
      </w:r>
      <w:r w:rsidRPr="00010BA6">
        <w:rPr>
          <w:smallCaps/>
        </w:rPr>
        <w:t xml:space="preserve">Harv. L. Rev. </w:t>
      </w:r>
      <w:r w:rsidRPr="00010BA6">
        <w:t>at 821–24.</w:t>
      </w:r>
    </w:p>
  </w:footnote>
  <w:footnote w:id="200">
    <w:p w14:paraId="369CF88D" w14:textId="7DC5ED10" w:rsidR="00010BA6" w:rsidRPr="006662F5" w:rsidRDefault="00010BA6" w:rsidP="00010BA6">
      <w:pPr>
        <w:pStyle w:val="FootnoteText"/>
      </w:pPr>
      <w:r w:rsidRPr="00010BA6">
        <w:rPr>
          <w:vertAlign w:val="superscript"/>
        </w:rPr>
        <w:footnoteRef/>
      </w:r>
      <w:r w:rsidRPr="00010BA6">
        <w:rPr>
          <w:i/>
        </w:rPr>
        <w:t>See</w:t>
      </w:r>
      <w:r w:rsidRPr="00010BA6">
        <w:t xml:space="preserve"> Chapter 2, §II.A.</w:t>
      </w:r>
    </w:p>
  </w:footnote>
  <w:footnote w:id="201">
    <w:p w14:paraId="2F6FD79F" w14:textId="35E87D71"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e</w:t>
      </w:r>
      <w:r w:rsidRPr="00010BA6">
        <w:t>.</w:t>
      </w:r>
      <w:r w:rsidRPr="00010BA6">
        <w:rPr>
          <w:i/>
        </w:rPr>
        <w:t>g</w:t>
      </w:r>
      <w:r w:rsidRPr="00010BA6">
        <w:t xml:space="preserve">., Sports Auth., Inc. v. Prime Hospitality Corp., 89 F.3d 955, 966, 39 USPQ2d 1511 (2d Cir. 1996) (since products were not similar, this counted against a finding of dilution); </w:t>
      </w:r>
      <w:r w:rsidRPr="00010BA6">
        <w:rPr>
          <w:i/>
        </w:rPr>
        <w:t>see also</w:t>
      </w:r>
      <w:r w:rsidRPr="00010BA6">
        <w:t xml:space="preserve"> Jim Beam Brands Co. v. Beamish &amp; Crawford, Ltd., 852 F. Supp. 196, 201, 31 USPQ2d 1518 (S.D.N.Y. 1994) (though not citing Sweet factors, court cited distinctions in the products as weighing against dilution); </w:t>
      </w:r>
      <w:r w:rsidRPr="00010BA6">
        <w:rPr>
          <w:i/>
        </w:rPr>
        <w:t>cf</w:t>
      </w:r>
      <w:r w:rsidRPr="00010BA6">
        <w:t xml:space="preserve">. </w:t>
      </w:r>
      <w:r w:rsidRPr="00010BA6">
        <w:t>Soloflex, Inc. v. NordicTrack, Inc., 31 USPQ2d 1721, 1731–32 (D. Or. 1994) (Oregon dilution law not applicable to uses on similar products).</w:t>
      </w:r>
    </w:p>
  </w:footnote>
  <w:footnote w:id="202">
    <w:p w14:paraId="3051F473" w14:textId="240F08D5" w:rsidR="00010BA6" w:rsidRPr="006662F5" w:rsidRDefault="00010BA6" w:rsidP="00010BA6">
      <w:pPr>
        <w:pStyle w:val="FootnoteText"/>
      </w:pPr>
      <w:r w:rsidRPr="00010BA6">
        <w:rPr>
          <w:vertAlign w:val="superscript"/>
        </w:rPr>
        <w:footnoteRef/>
      </w:r>
      <w:r w:rsidRPr="00010BA6">
        <w:t>“Reverse confusion” refers to the situation in which a junior user becomes better known than the senior user, causing consumers to believe that the senior user’s goods come from the junior user and that the senior user is the infringer. A &amp; H Sportswear, Inc. v. Victoria’s Secret Stores, Inc., 237 F.3d 198, 227–28, 57 USPQ2d 1097 (3d Cir. 2000).</w:t>
      </w:r>
    </w:p>
  </w:footnote>
  <w:footnote w:id="203">
    <w:p w14:paraId="0C33CED2" w14:textId="23D7DB5A" w:rsidR="00010BA6" w:rsidRPr="006662F5" w:rsidRDefault="00010BA6" w:rsidP="00010BA6">
      <w:pPr>
        <w:pStyle w:val="FootnoteText"/>
      </w:pPr>
      <w:r w:rsidRPr="00010BA6">
        <w:rPr>
          <w:vertAlign w:val="superscript"/>
        </w:rPr>
        <w:footnoteRef/>
      </w:r>
      <w:r w:rsidRPr="00010BA6">
        <w:rPr>
          <w:i/>
        </w:rPr>
        <w:t>See</w:t>
      </w:r>
      <w:r w:rsidRPr="00010BA6">
        <w:t xml:space="preserve"> Lanham Act §43(c)(1), 15 U.S.C. §1125 (c)(1) (famous mark owner can enjoin another “who </w:t>
      </w:r>
      <w:r w:rsidRPr="00010BA6">
        <w:rPr>
          <w:i/>
        </w:rPr>
        <w:t>at any time after the owner’s mark has become famous</w:t>
      </w:r>
      <w:r w:rsidRPr="00010BA6">
        <w:t xml:space="preserve"> commences use of a mark or trade name that is likely to cause dilution . . .” (emphasis added)); 2007 </w:t>
      </w:r>
      <w:r w:rsidRPr="00010BA6">
        <w:rPr>
          <w:smallCaps/>
        </w:rPr>
        <w:t>Model Bill</w:t>
      </w:r>
      <w:r w:rsidRPr="00010BA6">
        <w:t xml:space="preserve"> §13(a) (also requiring the offending use to begin after the mark becomes famous).</w:t>
      </w:r>
    </w:p>
  </w:footnote>
  <w:footnote w:id="204">
    <w:p w14:paraId="3D8B7F0F" w14:textId="639134D3" w:rsidR="00010BA6" w:rsidRPr="006662F5" w:rsidRDefault="00010BA6" w:rsidP="00010BA6">
      <w:pPr>
        <w:pStyle w:val="FootnoteText"/>
      </w:pPr>
      <w:r w:rsidRPr="00010BA6">
        <w:rPr>
          <w:vertAlign w:val="superscript"/>
        </w:rPr>
        <w:footnoteRef/>
      </w:r>
      <w:r w:rsidRPr="00010BA6">
        <w:t>Under the TDRA, predatory intent is used to show that damages are permitted. Lanham Act §43(c)(5)(B), 15 U.S.C. §1125(c)(5)(B).</w:t>
      </w:r>
    </w:p>
  </w:footnote>
  <w:footnote w:id="205">
    <w:p w14:paraId="0F320BF6" w14:textId="517EF5C7" w:rsidR="00010BA6" w:rsidRPr="006662F5" w:rsidRDefault="00010BA6" w:rsidP="00010BA6">
      <w:pPr>
        <w:pStyle w:val="FootnoteText"/>
      </w:pPr>
      <w:r w:rsidRPr="00010BA6">
        <w:rPr>
          <w:vertAlign w:val="superscript"/>
        </w:rPr>
        <w:footnoteRef/>
      </w:r>
      <w:r w:rsidRPr="00010BA6">
        <w:t>16 USPQ2d 1275 (N.D.N.Y. 1990).</w:t>
      </w:r>
    </w:p>
  </w:footnote>
  <w:footnote w:id="206">
    <w:p w14:paraId="2D8463FF" w14:textId="68390A82" w:rsidR="00010BA6" w:rsidRPr="006662F5" w:rsidRDefault="00010BA6" w:rsidP="00010BA6">
      <w:pPr>
        <w:pStyle w:val="FootnoteText"/>
      </w:pPr>
      <w:r w:rsidRPr="00010BA6">
        <w:rPr>
          <w:vertAlign w:val="superscript"/>
        </w:rPr>
        <w:footnoteRef/>
      </w:r>
      <w:r w:rsidRPr="00010BA6">
        <w:t xml:space="preserve">The court analyzed possible dilution in the institutional market for chicken, </w:t>
      </w:r>
      <w:r w:rsidRPr="00010BA6">
        <w:rPr>
          <w:i/>
        </w:rPr>
        <w:t>id</w:t>
      </w:r>
      <w:r w:rsidRPr="00010BA6">
        <w:t xml:space="preserve">. at 1279, apparently ignoring the majority in </w:t>
      </w:r>
      <w:r w:rsidRPr="00010BA6">
        <w:rPr>
          <w:i/>
        </w:rPr>
        <w:t>Mead Data</w:t>
      </w:r>
      <w:r w:rsidRPr="00010BA6">
        <w:t>, which was unwilling to protect a mark in a limited market.</w:t>
      </w:r>
    </w:p>
  </w:footnote>
  <w:footnote w:id="207">
    <w:p w14:paraId="784065B6" w14:textId="6F5506A6" w:rsidR="00010BA6" w:rsidRPr="006662F5" w:rsidRDefault="00010BA6" w:rsidP="00010BA6">
      <w:pPr>
        <w:pStyle w:val="FootnoteText"/>
      </w:pPr>
      <w:r w:rsidRPr="00010BA6">
        <w:rPr>
          <w:vertAlign w:val="superscript"/>
        </w:rPr>
        <w:footnoteRef/>
      </w:r>
      <w:r w:rsidRPr="00010BA6">
        <w:rPr>
          <w:i/>
        </w:rPr>
        <w:t>Id</w:t>
      </w:r>
      <w:r w:rsidRPr="00010BA6">
        <w:t>. at 1281. The court made this statement when denying the defendant’s motion for summary judgment on the dilution claim.</w:t>
      </w:r>
    </w:p>
  </w:footnote>
  <w:footnote w:id="208">
    <w:p w14:paraId="70212D25" w14:textId="1099BFB7" w:rsidR="00010BA6" w:rsidRPr="00127AF1" w:rsidRDefault="00010BA6" w:rsidP="00010BA6">
      <w:pPr>
        <w:pStyle w:val="FootnoteText"/>
        <w:rPr>
          <w:spacing w:val="-4"/>
        </w:rPr>
      </w:pPr>
      <w:r w:rsidRPr="00010BA6">
        <w:rPr>
          <w:vertAlign w:val="superscript"/>
        </w:rPr>
        <w:footnoteRef/>
      </w:r>
      <w:r w:rsidRPr="00010BA6">
        <w:rPr>
          <w:i/>
        </w:rPr>
        <w:t>E</w:t>
      </w:r>
      <w:r w:rsidRPr="00010BA6">
        <w:t>.</w:t>
      </w:r>
      <w:r w:rsidRPr="00010BA6">
        <w:rPr>
          <w:i/>
        </w:rPr>
        <w:t>g</w:t>
      </w:r>
      <w:r w:rsidRPr="00010BA6">
        <w:t xml:space="preserve">., LaPine v. Seinfeld, 375 F. </w:t>
      </w:r>
      <w:r w:rsidRPr="00010BA6">
        <w:t xml:space="preserve">App’x. 81, 85, 96 USPQ2d 1130 (2d Cir. 2010) (“To determine the likelihood of dilution by blurring [under New York law], courts consider six factors similar to the </w:t>
      </w:r>
      <w:r w:rsidRPr="00010BA6">
        <w:rPr>
          <w:i/>
        </w:rPr>
        <w:t>Polaroid</w:t>
      </w:r>
      <w:r w:rsidRPr="00010BA6">
        <w:t xml:space="preserve"> factors [used to determine confusion].”); Cheddar Bob’s Inc. v. Macsnmelts Mgmt. Co., LLC, 2020 WL 1323018, at *13, 2020 BL 108943 (E.D.N.Y. Jan. 14, 2020) (noting the similarity to the </w:t>
      </w:r>
      <w:r w:rsidRPr="00010BA6">
        <w:rPr>
          <w:i/>
        </w:rPr>
        <w:t>Polaroid</w:t>
      </w:r>
      <w:r w:rsidRPr="00010BA6">
        <w:t xml:space="preserve"> factors); Hudson Furniture, Inc. v. Misrahi, 2023 WL 6214908, at *11, 2023 BL 335684 (S.D.N.Y. Sept. 25, 2023) (“The first five factors resemble the </w:t>
      </w:r>
      <w:r w:rsidRPr="00010BA6">
        <w:rPr>
          <w:i/>
        </w:rPr>
        <w:t>Polaroid</w:t>
      </w:r>
      <w:r w:rsidRPr="00010BA6">
        <w:t xml:space="preserve"> factors already discussed, so the Court will not rehearse them again”); Knowles-Carter v. Feyonce, Inc., 347 F. Supp. 3d 217, 229 (S.D.N.Y. 2018) (noting the congruence between these factors and the </w:t>
      </w:r>
      <w:r w:rsidRPr="00010BA6">
        <w:rPr>
          <w:i/>
        </w:rPr>
        <w:t xml:space="preserve">Polaroid </w:t>
      </w:r>
      <w:r w:rsidRPr="00010BA6">
        <w:t xml:space="preserve">factors); Balady, Inc. v. Elhindi, 2014 WL 7342867, at *9, 2014 BL 361755 (E.D.N.Y. Dec. 19, 2014) (noting that most of the factors are the same as the </w:t>
      </w:r>
      <w:r w:rsidRPr="00010BA6">
        <w:rPr>
          <w:i/>
        </w:rPr>
        <w:t>Polaroid</w:t>
      </w:r>
      <w:r w:rsidRPr="00010BA6">
        <w:t xml:space="preserve"> factors used for confusion); Audemars Piguet Holding S.A. v. Swiss Watch Int’l, 46 F. Supp. 3d 255, 283 (S.D.N.Y. 2014) (noting the similarity between the dilution factors and confusion factors); L &amp; L Wings, Inc. v. Marco-Destin, Inc., 676 F. Supp. 2d 179, 189 (S.D.N.Y. 2009) (calling the factors “closely analogous” to those used for testing confusion); Freedom Calls Found. v. Bukstel, 2006 WL 845509, at *14, 2006 BL 3739 (E.D.N.Y. Mar. 3, 2006) (although noting that confusion “may be inconsistent with” dilution, court used Sweet factors and specifically referenced earlier discussion of confusion as including the same factors); Montblanc-Simplo GmbH v. Aurora Due S.r.L., 363 F. Supp. 2d 467, 484 (E.D.N.Y. 2005) (denying claim of dilution; noting the court’s earlier discussion of the relevant factors in its confusion analysis); Pfizer, Inc. v. Y2K Shipping &amp; Trading, Inc., 70 USPQ2d 1592, 1600 (E.D.N.Y. 2004) (finding dilution based on the Sweet factors, stating that “[t]he Court has already discussed these six factors in relation to the federal trademark infringement and unfair competition claims”); Cartier, Inc. v. Four Star Jewelry Creations, Inc., 2003 WL 21056809, at *14 (S.D.N.Y. May 8, 2003) (“Notwithstanding the absence of evidence of predatory intent, the court believes that its discussion of infringement is suggestive of the possible disposition of the dilution claim.”); Paco Sport, Ltd. v. Paco Rabanne Parfums, 86 F. Supp. 2d 305, 330, 54 USPQ2d 1205 (S.D.N.Y.), </w:t>
      </w:r>
      <w:r w:rsidRPr="00010BA6">
        <w:rPr>
          <w:i/>
        </w:rPr>
        <w:t>aff’d</w:t>
      </w:r>
      <w:r w:rsidRPr="00010BA6">
        <w:t xml:space="preserve">, 234 F.3d 1262 (2d Cir. 2000); Landscape Forms, Inc. v. Columbia Cascade Co., 117 F. Supp. 2d 360, 370, 56 USPQ2d 1613 (S.D.N.Y. 2000); Consolidated Cigar Corp. v. Monte Cristi de Tabacos, 58 F. Supp. 2d 188, 200 (S.D.N.Y. 1999); Lane Capital Mgmt., Inc. v. Lane Capital Mgmt., Inc., 15 F. Supp. 2d 389, 400 n.9 (S.D.N.Y. 1998), </w:t>
      </w:r>
      <w:r w:rsidRPr="00010BA6">
        <w:rPr>
          <w:i/>
        </w:rPr>
        <w:t>aff’d</w:t>
      </w:r>
      <w:r w:rsidRPr="00010BA6">
        <w:t xml:space="preserve">, 192 F.3d 337, 52 USPQ2d 1094 (2d Cir. 1999); Haven Capital Mgmt., Inc. v. Havens Advisors, L.L.C., 965 F. Supp. 528, 534 (S.D.N.Y. 1997) (no dilution found), </w:t>
      </w:r>
      <w:r w:rsidRPr="00010BA6">
        <w:rPr>
          <w:i/>
        </w:rPr>
        <w:t>aff’d</w:t>
      </w:r>
      <w:r w:rsidRPr="00010BA6">
        <w:t>, 159 F.3d 1346 (2d Cir. 1998).</w:t>
      </w:r>
    </w:p>
  </w:footnote>
  <w:footnote w:id="209">
    <w:p w14:paraId="45219FAA" w14:textId="67CAD0D7" w:rsidR="00010BA6" w:rsidRPr="006662F5" w:rsidRDefault="00010BA6" w:rsidP="00010BA6">
      <w:pPr>
        <w:pStyle w:val="FootnoteText"/>
      </w:pPr>
      <w:r w:rsidRPr="00010BA6">
        <w:rPr>
          <w:vertAlign w:val="superscript"/>
        </w:rPr>
        <w:footnoteRef/>
      </w:r>
      <w:r w:rsidRPr="00010BA6">
        <w:t>117 F. Supp. 2d 360, 56 USPQ2d 1613 (S.D.N.Y. 2000).</w:t>
      </w:r>
    </w:p>
  </w:footnote>
  <w:footnote w:id="210">
    <w:p w14:paraId="79DE16B0" w14:textId="755C7DB5" w:rsidR="00010BA6" w:rsidRPr="006662F5" w:rsidRDefault="00010BA6" w:rsidP="00010BA6">
      <w:pPr>
        <w:pStyle w:val="FootnoteText"/>
      </w:pPr>
      <w:r w:rsidRPr="00010BA6">
        <w:rPr>
          <w:vertAlign w:val="superscript"/>
        </w:rPr>
        <w:footnoteRef/>
      </w:r>
      <w:r w:rsidRPr="00010BA6">
        <w:t xml:space="preserve">The claim was that the configuration of defendant’s furniture both infringed and diluted plaintiff’s furniture and configurations. </w:t>
      </w:r>
      <w:r w:rsidRPr="00010BA6">
        <w:rPr>
          <w:i/>
        </w:rPr>
        <w:t>Id</w:t>
      </w:r>
      <w:r w:rsidRPr="00010BA6">
        <w:t>. at 362.</w:t>
      </w:r>
    </w:p>
  </w:footnote>
  <w:footnote w:id="211">
    <w:p w14:paraId="66BD128D" w14:textId="6C5C4444" w:rsidR="00010BA6" w:rsidRPr="006662F5" w:rsidRDefault="00010BA6" w:rsidP="00010BA6">
      <w:pPr>
        <w:pStyle w:val="FootnoteText"/>
      </w:pPr>
      <w:r w:rsidRPr="00010BA6">
        <w:rPr>
          <w:vertAlign w:val="superscript"/>
        </w:rPr>
        <w:footnoteRef/>
      </w:r>
      <w:r w:rsidRPr="00010BA6">
        <w:t xml:space="preserve">These factors are used to analyze confusion. </w:t>
      </w:r>
      <w:r w:rsidRPr="00010BA6">
        <w:rPr>
          <w:i/>
        </w:rPr>
        <w:t>See</w:t>
      </w:r>
      <w:r w:rsidRPr="00010BA6">
        <w:t xml:space="preserve"> Polaroid Corp. v. </w:t>
      </w:r>
      <w:r w:rsidRPr="00010BA6">
        <w:t xml:space="preserve">Polarad Elecs. Corp., 287 F.2d 492, 495, 128 USPQ 411 (2d Cir.), </w:t>
      </w:r>
      <w:r w:rsidRPr="00010BA6">
        <w:rPr>
          <w:i/>
        </w:rPr>
        <w:t>cert</w:t>
      </w:r>
      <w:r w:rsidRPr="00010BA6">
        <w:t xml:space="preserve">. </w:t>
      </w:r>
      <w:r w:rsidRPr="00010BA6">
        <w:rPr>
          <w:i/>
        </w:rPr>
        <w:t>denied</w:t>
      </w:r>
      <w:r w:rsidRPr="00010BA6">
        <w:t>, 368 U.S. 820 (1961).</w:t>
      </w:r>
    </w:p>
  </w:footnote>
  <w:footnote w:id="212">
    <w:p w14:paraId="36145513" w14:textId="2AB3C7C3" w:rsidR="00010BA6" w:rsidRPr="006662F5" w:rsidRDefault="00010BA6" w:rsidP="00010BA6">
      <w:pPr>
        <w:pStyle w:val="FootnoteText"/>
      </w:pPr>
      <w:r w:rsidRPr="00010BA6">
        <w:rPr>
          <w:vertAlign w:val="superscript"/>
        </w:rPr>
        <w:footnoteRef/>
      </w:r>
      <w:r w:rsidRPr="00010BA6">
        <w:t xml:space="preserve">117 F. Supp. 2d at 370. </w:t>
      </w:r>
      <w:r w:rsidRPr="00010BA6">
        <w:rPr>
          <w:i/>
        </w:rPr>
        <w:t>Accord</w:t>
      </w:r>
      <w:r w:rsidRPr="00010BA6">
        <w:t xml:space="preserve"> Balady, Inc. v. Elhindi, 2014 WL 7342867, at *9 (E.D.N.Y. Dec. 19, 2014).</w:t>
      </w:r>
    </w:p>
  </w:footnote>
  <w:footnote w:id="213">
    <w:p w14:paraId="2384A1D8" w14:textId="1EE5079B" w:rsidR="00010BA6" w:rsidRPr="006662F5" w:rsidRDefault="00010BA6" w:rsidP="00010BA6">
      <w:pPr>
        <w:pStyle w:val="FootnoteText"/>
      </w:pPr>
      <w:r w:rsidRPr="00010BA6">
        <w:rPr>
          <w:vertAlign w:val="superscript"/>
        </w:rPr>
        <w:footnoteRef/>
      </w:r>
      <w:r w:rsidRPr="00010BA6">
        <w:t>117 F. Supp. 2d at 370 (emphasis added).</w:t>
      </w:r>
    </w:p>
  </w:footnote>
  <w:footnote w:id="214">
    <w:p w14:paraId="05C1C24A" w14:textId="4E033C69" w:rsidR="00010BA6" w:rsidRPr="006662F5" w:rsidRDefault="00010BA6" w:rsidP="00010BA6">
      <w:pPr>
        <w:pStyle w:val="FootnoteText"/>
      </w:pPr>
      <w:r w:rsidRPr="00010BA6">
        <w:rPr>
          <w:vertAlign w:val="superscript"/>
        </w:rPr>
        <w:footnoteRef/>
      </w:r>
      <w:r w:rsidRPr="00010BA6">
        <w:rPr>
          <w:i/>
        </w:rPr>
        <w:t>Id</w:t>
      </w:r>
      <w:r w:rsidRPr="00010BA6">
        <w:t>.</w:t>
      </w:r>
    </w:p>
  </w:footnote>
  <w:footnote w:id="215">
    <w:p w14:paraId="1E064B8D" w14:textId="6D31674D" w:rsidR="00010BA6" w:rsidRPr="006662F5" w:rsidRDefault="00010BA6" w:rsidP="00010BA6">
      <w:pPr>
        <w:pStyle w:val="FootnoteText"/>
      </w:pPr>
      <w:r w:rsidRPr="00010BA6">
        <w:rPr>
          <w:vertAlign w:val="superscript"/>
        </w:rPr>
        <w:footnoteRef/>
      </w:r>
      <w:r w:rsidRPr="00010BA6">
        <w:rPr>
          <w:i/>
        </w:rPr>
        <w:t>Id</w:t>
      </w:r>
      <w:r w:rsidRPr="00010BA6">
        <w:t>.</w:t>
      </w:r>
    </w:p>
  </w:footnote>
  <w:footnote w:id="216">
    <w:p w14:paraId="507255CF" w14:textId="099223CB" w:rsidR="00010BA6" w:rsidRPr="006662F5" w:rsidRDefault="00010BA6" w:rsidP="00010BA6">
      <w:pPr>
        <w:pStyle w:val="FootnoteText"/>
      </w:pPr>
      <w:r w:rsidRPr="00010BA6">
        <w:rPr>
          <w:vertAlign w:val="superscript"/>
        </w:rPr>
        <w:footnoteRef/>
      </w:r>
      <w:r w:rsidRPr="00010BA6">
        <w:rPr>
          <w:i/>
        </w:rPr>
        <w:t>See also</w:t>
      </w:r>
      <w:r w:rsidRPr="00010BA6">
        <w:t xml:space="preserve"> Merriam-Webster, Inc. v. Random House, Inc., 35 F.3d 65, 73, 32 USPQ2d 1010 (2d Cir. 1994) (“The elements of similarity, sophistication, and predatory intent remained for Section 368-d dilution purposes the same as for Section 43(a) [of the Lanham Act] purposes and lead to the same result.”), </w:t>
      </w:r>
      <w:r w:rsidRPr="00010BA6">
        <w:rPr>
          <w:i/>
        </w:rPr>
        <w:t>cert</w:t>
      </w:r>
      <w:r w:rsidRPr="00010BA6">
        <w:t xml:space="preserve">. </w:t>
      </w:r>
      <w:r w:rsidRPr="00010BA6">
        <w:rPr>
          <w:i/>
        </w:rPr>
        <w:t>denied</w:t>
      </w:r>
      <w:r w:rsidRPr="00010BA6">
        <w:t>, 513 U.S. 1190 (1995); Greenpoint Fin. Corp. v. Sperry &amp; Hutchinson Co., 116 F. Supp. 2d 405, 413–14 (S.D.N.Y. 2000) (noting that court had discussed many of the dilution factors in the confusion analysis).</w:t>
      </w:r>
    </w:p>
  </w:footnote>
  <w:footnote w:id="217">
    <w:p w14:paraId="4F5FCD28" w14:textId="3B334707" w:rsidR="00010BA6" w:rsidRPr="006662F5" w:rsidRDefault="00010BA6" w:rsidP="00010BA6">
      <w:pPr>
        <w:pStyle w:val="FootnoteText"/>
      </w:pPr>
      <w:r w:rsidRPr="00010BA6">
        <w:rPr>
          <w:vertAlign w:val="superscript"/>
        </w:rPr>
        <w:footnoteRef/>
      </w:r>
      <w:r w:rsidRPr="00010BA6">
        <w:t>Moseley v. V Secret Catalogue, Inc., 537 U.S. 418, 65 USPQ2d 1801 (2003).</w:t>
      </w:r>
    </w:p>
  </w:footnote>
  <w:footnote w:id="218">
    <w:p w14:paraId="5DE493D3" w14:textId="723EE285" w:rsidR="00010BA6" w:rsidRPr="006662F5" w:rsidRDefault="00010BA6" w:rsidP="00010BA6">
      <w:pPr>
        <w:pStyle w:val="FootnoteText"/>
      </w:pPr>
      <w:r w:rsidRPr="00010BA6">
        <w:rPr>
          <w:vertAlign w:val="superscript"/>
        </w:rPr>
        <w:footnoteRef/>
      </w:r>
      <w:r w:rsidRPr="00010BA6">
        <w:t>191 F.3d 208, 51 USPQ2d 1882 (2d Cir. 1999).</w:t>
      </w:r>
    </w:p>
  </w:footnote>
  <w:footnote w:id="219">
    <w:p w14:paraId="04E7B5A5" w14:textId="4673D685" w:rsidR="00010BA6" w:rsidRPr="006662F5" w:rsidRDefault="00010BA6" w:rsidP="00010BA6">
      <w:pPr>
        <w:pStyle w:val="FootnoteText"/>
      </w:pPr>
      <w:r w:rsidRPr="00010BA6">
        <w:rPr>
          <w:vertAlign w:val="superscript"/>
        </w:rPr>
        <w:footnoteRef/>
      </w:r>
      <w:r w:rsidRPr="00010BA6">
        <w:rPr>
          <w:i/>
        </w:rPr>
        <w:t>Id</w:t>
      </w:r>
      <w:r w:rsidRPr="00010BA6">
        <w:t>. at 227 n.8.</w:t>
      </w:r>
    </w:p>
  </w:footnote>
  <w:footnote w:id="220">
    <w:p w14:paraId="067D2771" w14:textId="7FF93385" w:rsidR="00010BA6" w:rsidRPr="006662F5" w:rsidRDefault="00010BA6" w:rsidP="00010BA6">
      <w:pPr>
        <w:pStyle w:val="FootnoteText"/>
      </w:pPr>
      <w:r w:rsidRPr="00010BA6">
        <w:rPr>
          <w:vertAlign w:val="superscript"/>
        </w:rPr>
        <w:footnoteRef/>
      </w:r>
      <w:r w:rsidRPr="00010BA6">
        <w:rPr>
          <w:i/>
        </w:rPr>
        <w:t>Id</w:t>
      </w:r>
      <w:r w:rsidRPr="00010BA6">
        <w:t xml:space="preserve">. at 227–28. The court noted that the FTDA’s requirements of fame and distinctiveness may not easily translate into the concept of “renown.” </w:t>
      </w:r>
      <w:r w:rsidRPr="00010BA6">
        <w:rPr>
          <w:i/>
        </w:rPr>
        <w:t>Id</w:t>
      </w:r>
      <w:r w:rsidRPr="00010BA6">
        <w:t xml:space="preserve">. at 227. The Second Circuit required a separate showing of distinctiveness under the FTDA, in addition to a showing of fame. </w:t>
      </w:r>
      <w:r w:rsidRPr="00010BA6">
        <w:rPr>
          <w:i/>
        </w:rPr>
        <w:t>Id</w:t>
      </w:r>
      <w:r w:rsidRPr="00010BA6">
        <w:t>. at 215–16; TCPIP Holding Co. v. Haar Commc’ns, Inc., 244 F.3d 88, 93–98, 57 USPQ2d 1969 (2d Cir. 2001).</w:t>
      </w:r>
    </w:p>
  </w:footnote>
  <w:footnote w:id="221">
    <w:p w14:paraId="587C4973" w14:textId="163A7FB6" w:rsidR="00010BA6" w:rsidRPr="006662F5" w:rsidRDefault="00010BA6" w:rsidP="00010BA6">
      <w:pPr>
        <w:pStyle w:val="FootnoteText"/>
      </w:pPr>
      <w:r w:rsidRPr="00010BA6">
        <w:rPr>
          <w:vertAlign w:val="superscript"/>
        </w:rPr>
        <w:footnoteRef/>
      </w:r>
      <w:r w:rsidRPr="00010BA6">
        <w:rPr>
          <w:i/>
        </w:rPr>
        <w:t>Id</w:t>
      </w:r>
      <w:r w:rsidRPr="00010BA6">
        <w:t>. at 228. The TDRA includes six factors to guide courts in their analyses of dilution by blurring. 15 U.S.C. §1125(c)(2)(B)(</w:t>
      </w:r>
      <w:r w:rsidRPr="00010BA6">
        <w:t>i)–(vi). See §IV.A.2.a.iii, below.</w:t>
      </w:r>
    </w:p>
  </w:footnote>
  <w:footnote w:id="222">
    <w:p w14:paraId="0AF9C946" w14:textId="4A3E1003" w:rsidR="00010BA6" w:rsidRPr="006662F5" w:rsidRDefault="00010BA6" w:rsidP="00010BA6">
      <w:pPr>
        <w:pStyle w:val="FootnoteText"/>
      </w:pPr>
      <w:r w:rsidRPr="00010BA6">
        <w:rPr>
          <w:vertAlign w:val="superscript"/>
        </w:rPr>
        <w:footnoteRef/>
      </w:r>
      <w:r w:rsidRPr="00010BA6">
        <w:t>Moseley v. V Secret Catalogue, Inc., 537 U.S. 418, 65 USPQ2d 1801 (2003).</w:t>
      </w:r>
    </w:p>
  </w:footnote>
  <w:footnote w:id="223">
    <w:p w14:paraId="009AD464" w14:textId="389174AA" w:rsidR="00010BA6" w:rsidRPr="006662F5" w:rsidRDefault="00010BA6" w:rsidP="00010BA6">
      <w:pPr>
        <w:pStyle w:val="FootnoteText"/>
      </w:pPr>
      <w:r w:rsidRPr="00010BA6">
        <w:rPr>
          <w:vertAlign w:val="superscript"/>
        </w:rPr>
        <w:footnoteRef/>
      </w:r>
      <w:r w:rsidRPr="00010BA6">
        <w:t xml:space="preserve">V Secret Catalogue, Inc. v. Moseley, 259 F.3d 464, 476, 59 USPQ2d 1650 (6th Cir. 2001), </w:t>
      </w:r>
      <w:r w:rsidRPr="00010BA6">
        <w:rPr>
          <w:i/>
        </w:rPr>
        <w:t>rev’d</w:t>
      </w:r>
      <w:r w:rsidRPr="00010BA6">
        <w:t xml:space="preserve">, 537 U.S. 418, 65 USPQ2d 1801 (2003); Times Mirror Magazines, Inc. v. Las Vegas Sports News, L.L.C., 212 F.3d 157, 168, 54 USPQ2d 1577 (3d Cir. 2000), </w:t>
      </w:r>
      <w:r w:rsidRPr="00010BA6">
        <w:rPr>
          <w:i/>
        </w:rPr>
        <w:t>cert</w:t>
      </w:r>
      <w:r w:rsidRPr="00010BA6">
        <w:t xml:space="preserve">. </w:t>
      </w:r>
      <w:r w:rsidRPr="00010BA6">
        <w:rPr>
          <w:i/>
        </w:rPr>
        <w:t>denied</w:t>
      </w:r>
      <w:r w:rsidRPr="00010BA6">
        <w:t>, 531 U.S. 1071 (2001); New Dana Perfumes Corp. v. Disney Store, Inc., 131 F. Supp. 2d 616, 633 (M.D. Pa. 2001).</w:t>
      </w:r>
    </w:p>
  </w:footnote>
  <w:footnote w:id="224">
    <w:p w14:paraId="53FE3903" w14:textId="2B06D8CC" w:rsidR="00010BA6" w:rsidRPr="00010BA6" w:rsidRDefault="00010BA6" w:rsidP="00010BA6">
      <w:pPr>
        <w:pStyle w:val="FootnoteText"/>
      </w:pPr>
      <w:r w:rsidRPr="00010BA6">
        <w:rPr>
          <w:vertAlign w:val="superscript"/>
        </w:rPr>
        <w:footnoteRef/>
      </w:r>
      <w:r w:rsidRPr="00010BA6">
        <w:rPr>
          <w:i/>
        </w:rPr>
        <w:t>See</w:t>
      </w:r>
      <w:r w:rsidRPr="00010BA6">
        <w:t xml:space="preserve"> </w:t>
      </w:r>
      <w:r w:rsidRPr="00010BA6">
        <w:rPr>
          <w:smallCaps/>
        </w:rPr>
        <w:t>Restatement (Third) of Unfair Competition</w:t>
      </w:r>
      <w:r w:rsidRPr="00010BA6">
        <w:t xml:space="preserve"> §25, </w:t>
      </w:r>
      <w:r w:rsidRPr="00010BA6">
        <w:t>cmt. i (1995) (requiring trademark use for dilution). This issue is discussed in §IV.B.5, below.</w:t>
      </w:r>
    </w:p>
    <w:p w14:paraId="5ADE10EA" w14:textId="77777777" w:rsidR="00010BA6" w:rsidRPr="006662F5" w:rsidRDefault="00010BA6">
      <w:pPr>
        <w:pStyle w:val="footnote"/>
      </w:pPr>
    </w:p>
  </w:footnote>
  <w:footnote w:id="225">
    <w:p w14:paraId="09FDE08E" w14:textId="009E4E15" w:rsidR="00010BA6" w:rsidRPr="00010BA6" w:rsidRDefault="00010BA6" w:rsidP="00010BA6">
      <w:pPr>
        <w:pStyle w:val="FootnoteText"/>
      </w:pPr>
      <w:r w:rsidRPr="00010BA6">
        <w:rPr>
          <w:vertAlign w:val="superscript"/>
        </w:rPr>
        <w:footnoteRef/>
      </w:r>
      <w:r w:rsidRPr="00010BA6">
        <w:t>However, it does appear that the court would have considered such intent had it existed.</w:t>
      </w:r>
    </w:p>
    <w:p w14:paraId="6B9C52AB" w14:textId="77777777" w:rsidR="00010BA6" w:rsidRPr="006662F5" w:rsidRDefault="00010BA6">
      <w:pPr>
        <w:pStyle w:val="footnote"/>
      </w:pPr>
    </w:p>
  </w:footnote>
  <w:footnote w:id="226">
    <w:p w14:paraId="7B956A1D" w14:textId="5C4C3B19" w:rsidR="00010BA6" w:rsidRPr="006662F5" w:rsidRDefault="00010BA6" w:rsidP="00010BA6">
      <w:pPr>
        <w:pStyle w:val="FootnoteText"/>
      </w:pPr>
      <w:r w:rsidRPr="00010BA6">
        <w:rPr>
          <w:vertAlign w:val="superscript"/>
        </w:rPr>
        <w:footnoteRef/>
      </w:r>
      <w:r w:rsidRPr="00010BA6">
        <w:t>537 U.S. 418, 65 USPQ2d 1801 (2003).</w:t>
      </w:r>
    </w:p>
  </w:footnote>
  <w:footnote w:id="227">
    <w:p w14:paraId="55846D03" w14:textId="0C89EA26" w:rsidR="00010BA6" w:rsidRPr="006662F5" w:rsidRDefault="00010BA6" w:rsidP="00010BA6">
      <w:pPr>
        <w:pStyle w:val="FootnoteText"/>
      </w:pPr>
      <w:r w:rsidRPr="00010BA6">
        <w:rPr>
          <w:vertAlign w:val="superscript"/>
        </w:rPr>
        <w:footnoteRef/>
      </w:r>
      <w:r w:rsidRPr="00010BA6">
        <w:t xml:space="preserve">McNeil </w:t>
      </w:r>
      <w:r w:rsidRPr="00010BA6">
        <w:t xml:space="preserve">Nutritionals, LLC v. Heartland Sweeteners, LLC, 512 F. Supp. 2d 217, 237-38 (E.D. Pa. 2007) (Pennsylvania law requires actual dilution), </w:t>
      </w:r>
      <w:r w:rsidRPr="00010BA6">
        <w:rPr>
          <w:i/>
        </w:rPr>
        <w:t>aff’d in part, rev’d in part on other grounds</w:t>
      </w:r>
      <w:r w:rsidRPr="00010BA6">
        <w:t xml:space="preserve">, 511 F.3d 350, 85 USPQ2d 1545 (3d Cir. 2007) (the court of appeals did not discuss dilution claims); AutoZone, Inc. v. Strick, 466 F. Supp. 2d 1034, 1045 n.5, 81 USPQ2d 1516 (N.D. Ill. 2006) (Illinois law requires actual dilution), </w:t>
      </w:r>
      <w:r w:rsidRPr="00010BA6">
        <w:rPr>
          <w:i/>
        </w:rPr>
        <w:t>rev’d on other grounds</w:t>
      </w:r>
      <w:r w:rsidRPr="00010BA6">
        <w:t>, 543 F.3d 923 (7th Cir. 2008).</w:t>
      </w:r>
    </w:p>
  </w:footnote>
  <w:footnote w:id="228">
    <w:p w14:paraId="1A7DA61A" w14:textId="65AB86F3" w:rsidR="00010BA6" w:rsidRPr="006662F5" w:rsidRDefault="00010BA6" w:rsidP="00010BA6">
      <w:pPr>
        <w:pStyle w:val="FootnoteText"/>
      </w:pPr>
      <w:r w:rsidRPr="00010BA6">
        <w:rPr>
          <w:vertAlign w:val="superscript"/>
        </w:rPr>
        <w:footnoteRef/>
      </w:r>
      <w:r w:rsidRPr="00010BA6">
        <w:t>537 U.S. at 433.</w:t>
      </w:r>
    </w:p>
  </w:footnote>
  <w:footnote w:id="229">
    <w:p w14:paraId="74D99391" w14:textId="21E87A04" w:rsidR="00010BA6" w:rsidRPr="006662F5" w:rsidRDefault="00010BA6" w:rsidP="00010BA6">
      <w:pPr>
        <w:pStyle w:val="FootnoteText"/>
      </w:pPr>
      <w:r w:rsidRPr="00010BA6">
        <w:rPr>
          <w:vertAlign w:val="superscript"/>
        </w:rPr>
        <w:footnoteRef/>
      </w:r>
      <w:r w:rsidRPr="00010BA6">
        <w:rPr>
          <w:i/>
        </w:rPr>
        <w:t>Id</w:t>
      </w:r>
      <w:r w:rsidRPr="00010BA6">
        <w:t>. at 434.</w:t>
      </w:r>
    </w:p>
  </w:footnote>
  <w:footnote w:id="230">
    <w:p w14:paraId="288116BC" w14:textId="240B1D7F" w:rsidR="00010BA6" w:rsidRPr="006662F5" w:rsidRDefault="00010BA6" w:rsidP="00010BA6">
      <w:pPr>
        <w:pStyle w:val="FootnoteText"/>
      </w:pPr>
      <w:r w:rsidRPr="00010BA6">
        <w:rPr>
          <w:vertAlign w:val="superscript"/>
        </w:rPr>
        <w:footnoteRef/>
      </w:r>
      <w:r w:rsidRPr="00010BA6">
        <w:rPr>
          <w:i/>
        </w:rPr>
        <w:t>Id</w:t>
      </w:r>
      <w:r w:rsidRPr="00010BA6">
        <w:t xml:space="preserve">. In one situation, the Court did indicate the relevant factor—where the junior use is </w:t>
      </w:r>
      <w:r w:rsidRPr="00010BA6">
        <w:rPr>
          <w:i/>
        </w:rPr>
        <w:t>identical</w:t>
      </w:r>
      <w:r w:rsidRPr="00010BA6">
        <w:t xml:space="preserve"> to the famous mark—that might be sufficient. </w:t>
      </w:r>
      <w:r w:rsidRPr="00010BA6">
        <w:rPr>
          <w:i/>
        </w:rPr>
        <w:t>Id</w:t>
      </w:r>
      <w:r w:rsidRPr="00010BA6">
        <w:t xml:space="preserve">. The Sixth Circuit later noted that </w:t>
      </w:r>
      <w:r w:rsidRPr="00010BA6">
        <w:rPr>
          <w:i/>
        </w:rPr>
        <w:t>Moseley</w:t>
      </w:r>
      <w:r w:rsidRPr="00010BA6">
        <w:t xml:space="preserve"> left the status of </w:t>
      </w:r>
      <w:r w:rsidRPr="00010BA6">
        <w:rPr>
          <w:i/>
        </w:rPr>
        <w:t>Nabisco</w:t>
      </w:r>
      <w:r w:rsidRPr="00010BA6">
        <w:t xml:space="preserve"> unclear. AutoZone, Inc. v. Tandy Corp., 373 F.3d 786, 805, 71 USPQ2d 1385 (6th Cir. 2004). However, the passage of the TDRA makes the point moot for federal law.</w:t>
      </w:r>
    </w:p>
  </w:footnote>
  <w:footnote w:id="231">
    <w:p w14:paraId="7FFE6F7E" w14:textId="59774C07" w:rsidR="00010BA6" w:rsidRPr="006662F5" w:rsidRDefault="00010BA6" w:rsidP="00010BA6">
      <w:pPr>
        <w:pStyle w:val="FootnoteText"/>
      </w:pPr>
      <w:r w:rsidRPr="00010BA6">
        <w:rPr>
          <w:vertAlign w:val="superscript"/>
        </w:rPr>
        <w:footnoteRef/>
      </w:r>
      <w:r w:rsidRPr="00010BA6">
        <w:rPr>
          <w:i/>
        </w:rPr>
        <w:t>See</w:t>
      </w:r>
      <w:r w:rsidRPr="00010BA6">
        <w:t xml:space="preserve"> Chapter 9, §II.D.4.</w:t>
      </w:r>
    </w:p>
  </w:footnote>
  <w:footnote w:id="232">
    <w:p w14:paraId="4E47FDC4" w14:textId="781B7538" w:rsidR="00010BA6" w:rsidRPr="006662F5" w:rsidRDefault="00010BA6" w:rsidP="00010BA6">
      <w:pPr>
        <w:pStyle w:val="FootnoteText"/>
      </w:pPr>
      <w:r w:rsidRPr="00010BA6">
        <w:rPr>
          <w:vertAlign w:val="superscript"/>
        </w:rPr>
        <w:footnoteRef/>
      </w:r>
      <w:r w:rsidRPr="00010BA6">
        <w:t>Mississippi did amend its statute, but it went beyond simply modifying the “causes dilution” standard; it adopted the 2007 Model Bill.</w:t>
      </w:r>
    </w:p>
  </w:footnote>
  <w:footnote w:id="233">
    <w:p w14:paraId="1E17F55B" w14:textId="36F977D6" w:rsidR="00010BA6" w:rsidRPr="006662F5" w:rsidRDefault="00010BA6" w:rsidP="00010BA6">
      <w:pPr>
        <w:pStyle w:val="FootnoteText"/>
      </w:pPr>
      <w:r w:rsidRPr="00010BA6">
        <w:rPr>
          <w:vertAlign w:val="superscript"/>
        </w:rPr>
        <w:footnoteRef/>
      </w:r>
      <w:r w:rsidRPr="00010BA6">
        <w:t xml:space="preserve">Gucci Am., Inc. v. </w:t>
      </w:r>
      <w:r w:rsidRPr="00010BA6">
        <w:t>Guess?, Inc., 868 F. Supp. 2d 207, 241–42 (S.D.N.Y. 2012).</w:t>
      </w:r>
    </w:p>
  </w:footnote>
  <w:footnote w:id="234">
    <w:p w14:paraId="0289A119" w14:textId="659327B2" w:rsidR="00010BA6" w:rsidRPr="006662F5" w:rsidRDefault="00010BA6" w:rsidP="00010BA6">
      <w:pPr>
        <w:pStyle w:val="FootnoteText"/>
      </w:pPr>
      <w:r w:rsidRPr="00010BA6">
        <w:rPr>
          <w:vertAlign w:val="superscript"/>
        </w:rPr>
        <w:footnoteRef/>
      </w:r>
      <w:r w:rsidRPr="00010BA6">
        <w:t>Cottonwood Fin. Ltd. v. Cash Store Fin. Servs., Inc., 778 F. Supp. 2d 726, 745, 749-50 (N.D. Tex. 2011) (applying various tests, including the TDRA factors).</w:t>
      </w:r>
    </w:p>
  </w:footnote>
  <w:footnote w:id="235">
    <w:p w14:paraId="6832B221" w14:textId="3A960AA0" w:rsidR="00010BA6" w:rsidRPr="006662F5" w:rsidRDefault="00010BA6" w:rsidP="00010BA6">
      <w:pPr>
        <w:pStyle w:val="FootnoteText"/>
      </w:pPr>
      <w:r w:rsidRPr="00010BA6">
        <w:rPr>
          <w:vertAlign w:val="superscript"/>
        </w:rPr>
        <w:footnoteRef/>
      </w:r>
      <w:r w:rsidRPr="00010BA6">
        <w:t>Lanham Act §43(c)(2)(B)(</w:t>
      </w:r>
      <w:r w:rsidRPr="00010BA6">
        <w:t>i)–(vi), 15 U.S.C. §1125(c)(2)(B)(i)–(vi). These factors are discussed in Chapter 9, §§II.A.1, II.D.2., II.D.4.</w:t>
      </w:r>
    </w:p>
  </w:footnote>
  <w:footnote w:id="236">
    <w:p w14:paraId="634E0590" w14:textId="50AC9FE7" w:rsidR="00010BA6" w:rsidRPr="006662F5" w:rsidRDefault="00010BA6" w:rsidP="00010BA6">
      <w:pPr>
        <w:pStyle w:val="FootnoteText"/>
      </w:pPr>
      <w:r w:rsidRPr="00010BA6">
        <w:rPr>
          <w:vertAlign w:val="superscript"/>
        </w:rPr>
        <w:footnoteRef/>
      </w:r>
      <w:r w:rsidRPr="00010BA6">
        <w:t xml:space="preserve">Guide to Understanding the Model State Trademark Bill, Overview of 2007 Amendments (§1-Definitions, </w:t>
      </w:r>
      <w:r w:rsidRPr="00010BA6">
        <w:rPr>
          <w:i/>
        </w:rPr>
        <w:t>available at</w:t>
      </w:r>
      <w:r w:rsidRPr="00010BA6">
        <w:t xml:space="preserve"> http://www.inta.org/Advocacy/Pages/GuidetoUnder</w:t>
      </w:r>
      <w:r w:rsidRPr="00010BA6">
        <w:br/>
        <w:t>standingtheModelStateTrademarkBill.aspx.</w:t>
      </w:r>
    </w:p>
  </w:footnote>
  <w:footnote w:id="237">
    <w:p w14:paraId="1B180A2F" w14:textId="73063EBD" w:rsidR="00010BA6" w:rsidRPr="006662F5" w:rsidRDefault="00010BA6" w:rsidP="00010BA6">
      <w:pPr>
        <w:pStyle w:val="FootnoteText"/>
      </w:pPr>
      <w:r w:rsidRPr="00010BA6">
        <w:rPr>
          <w:vertAlign w:val="superscript"/>
        </w:rPr>
        <w:footnoteRef/>
      </w:r>
      <w:r w:rsidRPr="00010BA6">
        <w:rPr>
          <w:i/>
        </w:rPr>
        <w:t>See</w:t>
      </w:r>
      <w:r w:rsidRPr="00010BA6">
        <w:t xml:space="preserve"> Dallas Cowboys Football Club, Ltd. v. America’s Team Props., Inc., 616 F. Supp. 2d 622, 643 (N.D. Tex. 2009) (noting that plaintiff complained of a diminution of uniqueness in its dilution claims under federal and Texas law). </w:t>
      </w:r>
      <w:r w:rsidRPr="00010BA6">
        <w:rPr>
          <w:i/>
        </w:rPr>
        <w:t>See also</w:t>
      </w:r>
      <w:r w:rsidRPr="00010BA6">
        <w:t xml:space="preserve"> Spark Therapeutics, Inc. Bluebird Bio, Inc., 2022 WL 605724, at *17–18, 2022 BL 24684 (D. Del. Jan. 25, 2022) (finding the TDRA factors relevant to an analysis of blurring under Delaware law); Gruma Corp. v. Mexican Rests., Inc., 497 F. </w:t>
      </w:r>
      <w:r w:rsidRPr="00010BA6">
        <w:t>App’x 392, 400 (5th Cir. 2012) (applying former Texas law using TDRA factors, including substantial exclusive use, but relying largely on distinctiveness and similarity in determining that dilution by blurring existed); US Risk Ins. Grp. v. United States Risk Mgmt., 2013 U.S. Dist. LEXIS 118602, at *59–60 (N.D. Tex. July 16, 2013) (stating that TDRA factors would be used; denying defendant’s motion for summary judgment).</w:t>
      </w:r>
    </w:p>
  </w:footnote>
  <w:footnote w:id="238">
    <w:p w14:paraId="61737CBD" w14:textId="798BA0FE" w:rsidR="00010BA6" w:rsidRPr="006662F5" w:rsidRDefault="00010BA6" w:rsidP="00010BA6">
      <w:pPr>
        <w:pStyle w:val="FootnoteText"/>
      </w:pPr>
      <w:r w:rsidRPr="00010BA6">
        <w:rPr>
          <w:vertAlign w:val="superscript"/>
        </w:rPr>
        <w:footnoteRef/>
      </w:r>
      <w:r w:rsidRPr="00010BA6">
        <w:t>Mead Data Cent., Inc. v. Toyota Motor Sales, USA, Inc., 875 F.2d 1026, 10 USPQ2d 1961 (2d Cir. 1989).</w:t>
      </w:r>
    </w:p>
  </w:footnote>
  <w:footnote w:id="239">
    <w:p w14:paraId="2C465183" w14:textId="466BA63D" w:rsidR="00010BA6" w:rsidRPr="00974D9D" w:rsidRDefault="00010BA6" w:rsidP="00010BA6">
      <w:pPr>
        <w:pStyle w:val="FootnoteText"/>
      </w:pPr>
      <w:r w:rsidRPr="00010BA6">
        <w:rPr>
          <w:rStyle w:val="FootnoteReference"/>
          <w:rFonts w:eastAsiaTheme="majorEastAsia"/>
        </w:rPr>
        <w:footnoteRef/>
      </w:r>
      <w:r w:rsidRPr="00010BA6">
        <w:rPr>
          <w:i/>
        </w:rPr>
        <w:t>See</w:t>
      </w:r>
      <w:r w:rsidRPr="00010BA6">
        <w:t xml:space="preserve"> </w:t>
      </w:r>
      <w:r w:rsidRPr="00010BA6">
        <w:t xml:space="preserve">Mintable Pte. Ltd. v. Mintology, Inc., 2024 WL 3454825, at *10, 2024 BL 245923 (S.D.N.Y. Jul. 18, 2024) (noting similarity to </w:t>
      </w:r>
      <w:r w:rsidRPr="00010BA6">
        <w:rPr>
          <w:i/>
        </w:rPr>
        <w:t xml:space="preserve">Polaroid </w:t>
      </w:r>
      <w:r w:rsidRPr="00010BA6">
        <w:t>factors and that court had already addressed all but the last factor in the confusion analysis); Portkey Tech. Pte. Ltd. v. Venkateswaran, 2024 WL 3487735, at *12, 2024 BL 249224 (S.D.N.Y. Jul. 19, 2024) (refusing to dismiss complaint, noting similarity of blurring factors to confusion factors); Girl Scouts of the United States of Amer., v. Boy Scouts of Amer., 597 F. Supp. 3d 581, 604  (S.D.N.Y. 2022) (finding those factors to overlap confusion factors). At least one court used these factors in denying a motion to dismiss a tarnishment claim. Kwality Foods LLC v. Babco Foods Int’l LLC, 2024 WL 4124241, at *3, 2024 BL 316198 (S.D.N.Y. Sept. 9, 2024).</w:t>
      </w:r>
    </w:p>
  </w:footnote>
  <w:footnote w:id="240">
    <w:p w14:paraId="0D17B942" w14:textId="76D8CF23"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e</w:t>
      </w:r>
      <w:r w:rsidRPr="00010BA6">
        <w:t>.</w:t>
      </w:r>
      <w:r w:rsidRPr="00010BA6">
        <w:rPr>
          <w:i/>
        </w:rPr>
        <w:t>g</w:t>
      </w:r>
      <w:r w:rsidRPr="00010BA6">
        <w:t xml:space="preserve">., Horn’s, Inc. v. Sanofi Beaute, Inc., 963 F. Supp. 318, 328, 43 USPQ2d 1008 (S.D.N.Y. 1997) (also citing lack of predatory intent); Mejia &amp; Assocs., Inc. v. International Bus. </w:t>
      </w:r>
      <w:r w:rsidRPr="00010BA6">
        <w:t xml:space="preserve">Machs. Corp., 920 F. Supp. 540, 552 (S.D.N.Y. 1996); Paco Sport, Ltd. v. Paco Rabanne Parfums, 86 F. Supp. 2d 305, 311–12, 54 USPQ2d 1205 (S.D.N.Y.), </w:t>
      </w:r>
      <w:r w:rsidRPr="00010BA6">
        <w:rPr>
          <w:i/>
        </w:rPr>
        <w:t>aff’d</w:t>
      </w:r>
      <w:r w:rsidRPr="00010BA6">
        <w:t>, 234 F.3d 1262, 2000 WL 1721126 (2d Cir. 2000) (unpublished opinion) (supporting district court’s finding of a weak mark); Computer Assocs. Int’l, Inc. v. AJV Computerized Data Mgmt., Inc., 889 F. Supp. 630, 639, 36 USPQ2d 1430 (E.D.N.Y. 1995) (also citing sophistication of customers and lack of predatory intent).</w:t>
      </w:r>
    </w:p>
  </w:footnote>
  <w:footnote w:id="241">
    <w:p w14:paraId="05CF85F3" w14:textId="2C4CC2D9" w:rsidR="00010BA6" w:rsidRPr="006662F5" w:rsidRDefault="00010BA6" w:rsidP="00010BA6">
      <w:pPr>
        <w:pStyle w:val="FootnoteText"/>
      </w:pPr>
      <w:r w:rsidRPr="00010BA6">
        <w:rPr>
          <w:vertAlign w:val="superscript"/>
        </w:rPr>
        <w:footnoteRef/>
      </w:r>
      <w:r w:rsidRPr="00010BA6">
        <w:t xml:space="preserve">Gucci Am., Inc. v. </w:t>
      </w:r>
      <w:r w:rsidRPr="00010BA6">
        <w:t>Guess?, Inc., 868 F. Supp. 2d 207, 252–53 (S.D.N.Y. 2012) (citing lack of a “strong mark”).</w:t>
      </w:r>
    </w:p>
  </w:footnote>
  <w:footnote w:id="242">
    <w:p w14:paraId="0A33BC7D" w14:textId="768847E8"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Louis Vuitton Malletier, S.A. v. Hyundai Motor Am., 2012 U.S. Dist. LEXIS 42795, at *46 (S.D.N.Y. Mar. 22, 2012). Similarity is discussed in detail in §V, below.</w:t>
      </w:r>
    </w:p>
  </w:footnote>
  <w:footnote w:id="243">
    <w:p w14:paraId="21A6BF06" w14:textId="0A291ACE"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w:t>
      </w:r>
      <w:r w:rsidRPr="00010BA6">
        <w:t xml:space="preserve">Jackpocket, Inc. v. Lottomatrix NY LLC, 645 F. Supp. 3d 185, 279-80 (S.D.N.Y. 2022) (noting that New York law requires “substantial similarity”); Disney Enters., Inc. v. Sarelli, 322 F. Supp. 3d 413, 440 (S.D.N.Y. 2018) (citing lack of similarity of the characters used by the parties and the difference in services and goods sold as a significant factor in denying blurring claim under New York law); Gucci Am., Inc. v. Guess?, Inc., 868 F. Supp. 2d 207, 253 (S.D.N.Y. 2012) (lack of similarity causes federal and New York dilution claims to fail); Merriam-Webster, Inc. v. Random House, Inc., 35 F.3d 65, 71, 32 USPQ2d 1010 (2d Cir. 1994), </w:t>
      </w:r>
      <w:r w:rsidRPr="00010BA6">
        <w:rPr>
          <w:i/>
        </w:rPr>
        <w:t>cert</w:t>
      </w:r>
      <w:r w:rsidRPr="00010BA6">
        <w:t xml:space="preserve">. </w:t>
      </w:r>
      <w:r w:rsidRPr="00010BA6">
        <w:rPr>
          <w:i/>
        </w:rPr>
        <w:t>denied</w:t>
      </w:r>
      <w:r w:rsidRPr="00010BA6">
        <w:t xml:space="preserve">, 513 U.S. 1190 (1995); Landscape Forms, Inc. v. Columbia Cascade Co., 117 F. Supp. 2d 360, 367–68, 56 USPQ2d 1613 (S.D.N.Y. 2000); Eastern Am. Trio Prods., Inc. v. Tang Elec. Corp., 97 F. Supp. 2d 395, 408, 54 USPQ2d 1776 (S.D.N.Y. 2000); Conopco, Inc. v. Cosmair, Inc., 49 F. Supp. 2d 242, 258 (S.D.N.Y. 1999); Paco Sport, Ltd. v. Paco Rabanne Parfums, 86 F. Supp. 2d 305, 330, 54 USPQ2d 1205 (S.D.N.Y.), </w:t>
      </w:r>
      <w:r w:rsidRPr="00010BA6">
        <w:rPr>
          <w:i/>
        </w:rPr>
        <w:t>aff’d</w:t>
      </w:r>
      <w:r w:rsidRPr="00010BA6">
        <w:t xml:space="preserve">, 234 F.3d 1262 (2d Cir. 2000); Girl Scouts of the United States of Am. v. Bantam Doubleday Dell Publ’g Group, Inc., 808 F. Supp. 1112, 1131, 25 USPQ2d 1737 (S.D.N.Y. 1992) (Sweet factors not cited; dilution fails for lack of similarity), </w:t>
      </w:r>
      <w:r w:rsidRPr="00010BA6">
        <w:rPr>
          <w:i/>
        </w:rPr>
        <w:t>aff’d</w:t>
      </w:r>
      <w:r w:rsidRPr="00010BA6">
        <w:t>, 996 F.2d 1477, 27 USPQ2d 1316 (2d Cir. 1993); La Cibeles, Inc. v. Adipar, Ltd., 2000 WL 1253240, at *6, 2000 BL 604 (S.D.N.Y. Aug. 31, 2000).</w:t>
      </w:r>
    </w:p>
  </w:footnote>
  <w:footnote w:id="244">
    <w:p w14:paraId="07AA6624" w14:textId="65F613E5" w:rsidR="00010BA6" w:rsidRPr="006662F5" w:rsidRDefault="00010BA6" w:rsidP="00010BA6">
      <w:pPr>
        <w:pStyle w:val="FootnoteText"/>
      </w:pPr>
      <w:r w:rsidRPr="00010BA6">
        <w:rPr>
          <w:vertAlign w:val="superscript"/>
        </w:rPr>
        <w:footnoteRef/>
      </w:r>
      <w:r w:rsidRPr="00010BA6">
        <w:rPr>
          <w:i/>
        </w:rPr>
        <w:t>See</w:t>
      </w:r>
      <w:r w:rsidRPr="00010BA6">
        <w:t xml:space="preserve"> Landscape Forms, Inc. v. Columbia Cascade Co., 117 F. Supp. 2d 360, 370, 56 USPQ2d 1613 (S.D.N.Y. 2000) (applying its finding of no bad faith in its confusion analysis to the predatory intent factor in dilution).</w:t>
      </w:r>
    </w:p>
  </w:footnote>
  <w:footnote w:id="245">
    <w:p w14:paraId="1518A655" w14:textId="034AFB58" w:rsidR="00010BA6" w:rsidRPr="006662F5" w:rsidRDefault="00010BA6" w:rsidP="00010BA6">
      <w:pPr>
        <w:pStyle w:val="FootnoteText"/>
      </w:pPr>
      <w:r w:rsidRPr="00010BA6">
        <w:rPr>
          <w:vertAlign w:val="superscript"/>
        </w:rPr>
        <w:footnoteRef/>
      </w:r>
      <w:r w:rsidRPr="00010BA6">
        <w:t xml:space="preserve">Kraft Gen. Foods, Inc. v. Allied Old English, Inc., 831 F. Supp. 123, 135, 31 USPQ2d 1094 (S.D.N.Y. 1993); </w:t>
      </w:r>
      <w:r w:rsidRPr="00010BA6">
        <w:rPr>
          <w:i/>
        </w:rPr>
        <w:t>see</w:t>
      </w:r>
      <w:r w:rsidRPr="00010BA6">
        <w:t xml:space="preserve"> Times Mirror Magazines, Inc. v. Las Vegas Sports News, LLC, 212 F.3d 157, 169, 54 USPQ2d 1577 (3d Cir. 2000) (approving district court’s finding that defendant was aware of plaintiff’s mark when defendant changed the name of its magazine), </w:t>
      </w:r>
      <w:r w:rsidRPr="00010BA6">
        <w:rPr>
          <w:i/>
        </w:rPr>
        <w:t>cert</w:t>
      </w:r>
      <w:r w:rsidRPr="00010BA6">
        <w:t xml:space="preserve">. </w:t>
      </w:r>
      <w:r w:rsidRPr="00010BA6">
        <w:rPr>
          <w:i/>
        </w:rPr>
        <w:t>denied</w:t>
      </w:r>
      <w:r w:rsidRPr="00010BA6">
        <w:t>, 531 U.S. 1071 (2001); Stern’s Miracle-Gro Prods., Inc. v. Shark Prods., Inc., 823 F. Supp. 1077, 1092, 27 USPQ2d 1267 (S.D.N.Y. 1993); Hester Indus., Inc. v. Tyson Foods, Inc., 16 USPQ2d 1275, 1281–82 (N.D.N.Y. 1990); Eastman Kodak Co. v. Rakow, 739 F. Supp. 116, 119, 15 USPQ2d 1631 (W.D.N.Y. 1989) (continued use by defendant of stage name Kodak after agreeing not to do so).</w:t>
      </w:r>
    </w:p>
  </w:footnote>
  <w:footnote w:id="246">
    <w:p w14:paraId="72E41D40" w14:textId="6E9900C2" w:rsidR="00010BA6" w:rsidRPr="006662F5" w:rsidRDefault="00010BA6" w:rsidP="00010BA6">
      <w:pPr>
        <w:pStyle w:val="FootnoteText"/>
      </w:pPr>
      <w:r w:rsidRPr="00010BA6">
        <w:rPr>
          <w:vertAlign w:val="superscript"/>
        </w:rPr>
        <w:footnoteRef/>
      </w:r>
      <w:r w:rsidRPr="00010BA6">
        <w:t xml:space="preserve">50 F. Supp. 2d 188 (S.D.N.Y.), </w:t>
      </w:r>
      <w:r w:rsidRPr="00010BA6">
        <w:rPr>
          <w:i/>
        </w:rPr>
        <w:t>aff’d</w:t>
      </w:r>
      <w:r w:rsidRPr="00010BA6">
        <w:t>, 191 F.3d 208, 51 USPQ2d 1882 (2d Cir. 1999).</w:t>
      </w:r>
    </w:p>
  </w:footnote>
  <w:footnote w:id="247">
    <w:p w14:paraId="582D93F5" w14:textId="7EBF0F9B" w:rsidR="00010BA6" w:rsidRPr="006662F5" w:rsidRDefault="00010BA6" w:rsidP="00010BA6">
      <w:pPr>
        <w:pStyle w:val="FootnoteText"/>
      </w:pPr>
      <w:r w:rsidRPr="00010BA6">
        <w:rPr>
          <w:vertAlign w:val="superscript"/>
        </w:rPr>
        <w:footnoteRef/>
      </w:r>
      <w:r w:rsidRPr="00010BA6">
        <w:rPr>
          <w:i/>
        </w:rPr>
        <w:t>Id</w:t>
      </w:r>
      <w:r w:rsidRPr="00010BA6">
        <w:t>. at 207. The claim revolved around dilution of the trade dress of Goldfish crackers.</w:t>
      </w:r>
    </w:p>
  </w:footnote>
  <w:footnote w:id="248">
    <w:p w14:paraId="32448DA1" w14:textId="02C6AB44" w:rsidR="00010BA6" w:rsidRPr="00C4457D" w:rsidRDefault="00010BA6" w:rsidP="00010BA6">
      <w:pPr>
        <w:pStyle w:val="FootnoteText"/>
        <w:rPr>
          <w:lang w:val="da-DK"/>
        </w:rPr>
      </w:pPr>
      <w:r w:rsidRPr="00010BA6">
        <w:rPr>
          <w:vertAlign w:val="superscript"/>
        </w:rPr>
        <w:footnoteRef/>
      </w:r>
      <w:r w:rsidRPr="00010BA6">
        <w:rPr>
          <w:i/>
        </w:rPr>
        <w:t>Id</w:t>
      </w:r>
      <w:r w:rsidRPr="00010BA6">
        <w:t>. at 207–08.</w:t>
      </w:r>
    </w:p>
  </w:footnote>
  <w:footnote w:id="249">
    <w:p w14:paraId="32A50447" w14:textId="1AA51038" w:rsidR="00010BA6" w:rsidRPr="00C4457D" w:rsidRDefault="00010BA6" w:rsidP="00010BA6">
      <w:pPr>
        <w:pStyle w:val="FootnoteText"/>
        <w:rPr>
          <w:lang w:val="da-DK"/>
        </w:rPr>
      </w:pPr>
      <w:r w:rsidRPr="00010BA6">
        <w:rPr>
          <w:vertAlign w:val="superscript"/>
        </w:rPr>
        <w:footnoteRef/>
      </w:r>
      <w:r w:rsidRPr="00010BA6">
        <w:rPr>
          <w:i/>
        </w:rPr>
        <w:t>Id</w:t>
      </w:r>
      <w:r w:rsidRPr="00010BA6">
        <w:t>. at 208.</w:t>
      </w:r>
    </w:p>
  </w:footnote>
  <w:footnote w:id="250">
    <w:p w14:paraId="117DB8AC" w14:textId="496BF6E2" w:rsidR="00010BA6" w:rsidRPr="00C4457D" w:rsidRDefault="00010BA6" w:rsidP="00010BA6">
      <w:pPr>
        <w:pStyle w:val="FootnoteText"/>
        <w:rPr>
          <w:lang w:val="da-DK"/>
        </w:rPr>
      </w:pPr>
      <w:r w:rsidRPr="00010BA6">
        <w:rPr>
          <w:vertAlign w:val="superscript"/>
        </w:rPr>
        <w:footnoteRef/>
      </w:r>
      <w:r w:rsidRPr="00010BA6">
        <w:rPr>
          <w:i/>
        </w:rPr>
        <w:t>Id</w:t>
      </w:r>
      <w:r w:rsidRPr="00010BA6">
        <w:t>. at 208–09.</w:t>
      </w:r>
    </w:p>
  </w:footnote>
  <w:footnote w:id="251">
    <w:p w14:paraId="1DC69FED" w14:textId="003012C2" w:rsidR="00010BA6" w:rsidRPr="006662F5" w:rsidRDefault="00010BA6" w:rsidP="00010BA6">
      <w:pPr>
        <w:pStyle w:val="FootnoteText"/>
      </w:pPr>
      <w:r w:rsidRPr="00010BA6">
        <w:rPr>
          <w:vertAlign w:val="superscript"/>
        </w:rPr>
        <w:footnoteRef/>
      </w:r>
      <w:r w:rsidRPr="00010BA6">
        <w:t>191 F.3d at 225–26.</w:t>
      </w:r>
    </w:p>
  </w:footnote>
  <w:footnote w:id="252">
    <w:p w14:paraId="0653397A" w14:textId="4DEB11F8" w:rsidR="00010BA6" w:rsidRPr="006662F5" w:rsidRDefault="00010BA6" w:rsidP="00010BA6">
      <w:pPr>
        <w:pStyle w:val="FootnoteText"/>
      </w:pPr>
      <w:r w:rsidRPr="00010BA6">
        <w:rPr>
          <w:vertAlign w:val="superscript"/>
        </w:rPr>
        <w:footnoteRef/>
      </w:r>
      <w:r w:rsidRPr="00010BA6">
        <w:t xml:space="preserve">The court suggested that discovery sanctions under Federal Rule of Civil Procedure 37(b)(2) would be the appropriate course. </w:t>
      </w:r>
      <w:r w:rsidRPr="00010BA6">
        <w:rPr>
          <w:i/>
        </w:rPr>
        <w:t>Id</w:t>
      </w:r>
      <w:r w:rsidRPr="00010BA6">
        <w:t>. at 225. To be fair, the district court’s reasoning in this matter was at least tangentially related to intent. It inferred from plaintiff’s refusal to turn over samples of its product in a timely fashion for inspection that the plaintiff showed a bad intent with respect to those products. But the Second Circuit reasonably concluded that this was too far removed from the non-litigation aspects of the case to be relevant.</w:t>
      </w:r>
    </w:p>
  </w:footnote>
  <w:footnote w:id="253">
    <w:p w14:paraId="326A0ABA" w14:textId="4E1D3714" w:rsidR="00010BA6" w:rsidRPr="006662F5" w:rsidRDefault="00010BA6" w:rsidP="00010BA6">
      <w:pPr>
        <w:pStyle w:val="FootnoteText"/>
      </w:pPr>
      <w:r w:rsidRPr="00010BA6">
        <w:rPr>
          <w:vertAlign w:val="superscript"/>
        </w:rPr>
        <w:footnoteRef/>
      </w:r>
      <w:r w:rsidRPr="00010BA6">
        <w:rPr>
          <w:i/>
        </w:rPr>
        <w:t>Id</w:t>
      </w:r>
      <w:r w:rsidRPr="00010BA6">
        <w:t>. at 225.</w:t>
      </w:r>
    </w:p>
  </w:footnote>
  <w:footnote w:id="254">
    <w:p w14:paraId="3870D7DF" w14:textId="51D6C7E4" w:rsidR="00010BA6" w:rsidRPr="006662F5" w:rsidRDefault="00010BA6" w:rsidP="00010BA6">
      <w:pPr>
        <w:pStyle w:val="FootnoteText"/>
      </w:pPr>
      <w:r w:rsidRPr="00010BA6">
        <w:rPr>
          <w:vertAlign w:val="superscript"/>
        </w:rPr>
        <w:footnoteRef/>
      </w:r>
      <w:r w:rsidRPr="00010BA6">
        <w:rPr>
          <w:i/>
        </w:rPr>
        <w:t>Id</w:t>
      </w:r>
      <w:r w:rsidRPr="00010BA6">
        <w:t>. at 226.</w:t>
      </w:r>
    </w:p>
  </w:footnote>
  <w:footnote w:id="255">
    <w:p w14:paraId="585152F4" w14:textId="40853498" w:rsidR="00010BA6" w:rsidRPr="006662F5" w:rsidRDefault="00010BA6" w:rsidP="00010BA6">
      <w:pPr>
        <w:pStyle w:val="FootnoteText"/>
      </w:pPr>
      <w:r w:rsidRPr="00010BA6">
        <w:rPr>
          <w:vertAlign w:val="superscript"/>
        </w:rPr>
        <w:footnoteRef/>
      </w:r>
      <w:r w:rsidRPr="00010BA6">
        <w:rPr>
          <w:i/>
        </w:rPr>
        <w:t>Id</w:t>
      </w:r>
      <w:r w:rsidRPr="00010BA6">
        <w:t xml:space="preserve">. The Second Circuit did not include predatory intent in its own list of relevant factors. </w:t>
      </w:r>
      <w:r w:rsidRPr="00010BA6">
        <w:rPr>
          <w:i/>
        </w:rPr>
        <w:t>Id</w:t>
      </w:r>
      <w:r w:rsidRPr="00010BA6">
        <w:t xml:space="preserve">. at 228. However, its discussion of predatory intent and its admonition that courts </w:t>
      </w:r>
      <w:r w:rsidRPr="00010BA6">
        <w:t xml:space="preserve">not create rigid tests early in the process, </w:t>
      </w:r>
      <w:r w:rsidRPr="00010BA6">
        <w:rPr>
          <w:i/>
        </w:rPr>
        <w:t>see</w:t>
      </w:r>
      <w:r w:rsidRPr="00010BA6">
        <w:t xml:space="preserve"> </w:t>
      </w:r>
      <w:r w:rsidRPr="00010BA6">
        <w:rPr>
          <w:i/>
        </w:rPr>
        <w:t>id</w:t>
      </w:r>
      <w:r w:rsidRPr="00010BA6">
        <w:t>. at 227–28, appear to contemplate the continuance of predatory intent as a relevant factor.</w:t>
      </w:r>
    </w:p>
  </w:footnote>
  <w:footnote w:id="256">
    <w:p w14:paraId="4CB984F3" w14:textId="206C3EE9"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e</w:t>
      </w:r>
      <w:r w:rsidRPr="00010BA6">
        <w:t>.</w:t>
      </w:r>
      <w:r w:rsidRPr="00010BA6">
        <w:rPr>
          <w:i/>
        </w:rPr>
        <w:t>g</w:t>
      </w:r>
      <w:r w:rsidRPr="00010BA6">
        <w:t xml:space="preserve">., Louis Vuitton Malletier, S.A. v. Hyundai Motor Am., 2012 U.S. Dist. LEXIS 42795, at *46 (S.D.N.Y. Mar. 22, 2012) (citing predatory intent); Tri-Star Pictures, Inc. v. Unger, 14 F. Supp. 2d 339, 363 &amp; n.26 (S.D.N.Y. 1998); Stern’s Miracle-Gro Prod., Inc. v. Shark Prod., Inc., 823 F. Supp. 1077, 1092, 27 USPQ2d 1267 (S.D.N.Y. 1993); Kraft Gen. Foods, Inc. v. Allied Old English, Inc., 831 F. Supp. 123, 135, 31 USPQ2d 1094 (S.D.N.Y. 1993); McDonald’s Corp. v. </w:t>
      </w:r>
      <w:r w:rsidRPr="00010BA6">
        <w:t xml:space="preserve">McBagels, Inc., 649 F. Supp. 1268, 1281, 1 USPQ2d 1761 (S.D.N.Y. 1986); Toys “R” Us, Inc. v. Canarsie Kiddie Shop, Inc., 559 F. Supp. 1189, 1208, 217 USPQ 1137 (E.D.N.Y. 1983). </w:t>
      </w:r>
      <w:r w:rsidRPr="00010BA6">
        <w:rPr>
          <w:i/>
        </w:rPr>
        <w:t>But see</w:t>
      </w:r>
      <w:r w:rsidRPr="00010BA6">
        <w:t xml:space="preserve"> Merriam-Webster, Inc. v. Random House, Inc., 35 F.3d 65, 73, 32 USPQ2d 1010 (2d Cir. 1994) (finding no dilution where the only factor favoring dilution was predatory intent), </w:t>
      </w:r>
      <w:r w:rsidRPr="00010BA6">
        <w:rPr>
          <w:i/>
        </w:rPr>
        <w:t>cert</w:t>
      </w:r>
      <w:r w:rsidRPr="00010BA6">
        <w:t xml:space="preserve">. </w:t>
      </w:r>
      <w:r w:rsidRPr="00010BA6">
        <w:rPr>
          <w:i/>
        </w:rPr>
        <w:t>denied</w:t>
      </w:r>
      <w:r w:rsidRPr="00010BA6">
        <w:t>, 513 U.S. 1190 (1995); GTFM, Inc. v. Solid Clothing, Inc., 215 F. Supp. 2d 273, 301 (S.D.N.Y. 2002).</w:t>
      </w:r>
    </w:p>
  </w:footnote>
  <w:footnote w:id="257">
    <w:p w14:paraId="69E67726" w14:textId="73B64589" w:rsidR="00010BA6" w:rsidRPr="006662F5" w:rsidRDefault="00010BA6" w:rsidP="00010BA6">
      <w:pPr>
        <w:pStyle w:val="FootnoteText"/>
      </w:pPr>
      <w:r w:rsidRPr="00010BA6">
        <w:rPr>
          <w:vertAlign w:val="superscript"/>
        </w:rPr>
        <w:footnoteRef/>
      </w:r>
      <w:r w:rsidRPr="00010BA6">
        <w:t xml:space="preserve">Disney Enters., Inc. v. Sarelli, 322 F. Supp. 3d 413, 440 (S.D.N.Y. 2018) (citing lack of “evidence that Defendants adopted Plaintiffs’ marks with the intent of profiting from an association with their strong marks,” and, in fact, finding the contrary); Jim Beam Brands Co. v. Beamish &amp; Crawford, Ltd., 852 F. Supp. 196, 201, 31 USPQ2d 1518 (S.D.N.Y. 1994) (citing the defendant’s “clear good-faith”); </w:t>
      </w:r>
      <w:r w:rsidRPr="00010BA6">
        <w:rPr>
          <w:i/>
        </w:rPr>
        <w:t xml:space="preserve">see also </w:t>
      </w:r>
      <w:r w:rsidRPr="00010BA6">
        <w:t>Greenpoint Fin. Corp. v. Sperry &amp; Hutchinson Co., 116 F. Supp. 2d 405, 414 (S.D.N.Y. 2000); Simon &amp; Schuster, Inc. v. Dove Audio, Inc., 970 F. Supp. 279, 302–03 (S.D.N.Y. 1997); Judith Ripka Designs, Ltd. v. Preville, 935 F. Supp. 237, 259 (S.D.N.Y. 1996).</w:t>
      </w:r>
    </w:p>
  </w:footnote>
  <w:footnote w:id="258">
    <w:p w14:paraId="6D81015C" w14:textId="68277B94"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A &amp; H Sportswear, Inc. v. Victoria’s Secret Stores, Inc., 926 F. Supp. 1233, 1265 (E.D. Pa. 1996), </w:t>
      </w:r>
      <w:r w:rsidRPr="00010BA6">
        <w:rPr>
          <w:i/>
        </w:rPr>
        <w:t>aff’d</w:t>
      </w:r>
      <w:r w:rsidRPr="00010BA6">
        <w:t xml:space="preserve">, 166 F.3d 191, 49 USPQ2d 1493 (3d Cir. 1999); </w:t>
      </w:r>
      <w:r w:rsidRPr="00010BA6">
        <w:rPr>
          <w:i/>
        </w:rPr>
        <w:t>see</w:t>
      </w:r>
      <w:r w:rsidRPr="00010BA6">
        <w:t xml:space="preserve"> Nugget </w:t>
      </w:r>
      <w:r w:rsidRPr="00010BA6">
        <w:t>Distribs. Co-op v. Mr. Nugget, 776 F. Supp. 1012, 1024, 20 USPQ2d 1263 (E.D. Pa. 1991). Pennsylvania, which once had a law like New York’s, has since changed its law to conform to the 1996 version of the Model Bill, under which predatory intent is required only for damages.</w:t>
      </w:r>
    </w:p>
  </w:footnote>
  <w:footnote w:id="259">
    <w:p w14:paraId="76DD0EBB" w14:textId="4CF86DD1" w:rsidR="00010BA6" w:rsidRPr="006662F5" w:rsidRDefault="00010BA6" w:rsidP="00010BA6">
      <w:pPr>
        <w:pStyle w:val="FootnoteText"/>
      </w:pPr>
      <w:r w:rsidRPr="00010BA6">
        <w:rPr>
          <w:vertAlign w:val="superscript"/>
        </w:rPr>
        <w:footnoteRef/>
      </w:r>
      <w:r w:rsidRPr="00010BA6">
        <w:t>Sally Gee, Inc. v. Myra Hogan, Inc., 699 F.2d 621, 626, 217 USPQ 658 (2d Cir. 1983).</w:t>
      </w:r>
    </w:p>
  </w:footnote>
  <w:footnote w:id="260">
    <w:p w14:paraId="0ED55C4E" w14:textId="765FE1E0" w:rsidR="00010BA6" w:rsidRPr="006662F5" w:rsidRDefault="00010BA6" w:rsidP="00010BA6">
      <w:pPr>
        <w:pStyle w:val="FootnoteText"/>
      </w:pPr>
      <w:r w:rsidRPr="00010BA6">
        <w:rPr>
          <w:vertAlign w:val="superscript"/>
        </w:rPr>
        <w:footnoteRef/>
      </w:r>
      <w:r w:rsidRPr="00010BA6">
        <w:t>117 F. Supp. 2d 360, 56 USPQ2d 1613 (S.D.N.Y. 2000).</w:t>
      </w:r>
    </w:p>
  </w:footnote>
  <w:footnote w:id="261">
    <w:p w14:paraId="5670F8C5" w14:textId="4DBCB9FA" w:rsidR="00010BA6" w:rsidRPr="006662F5" w:rsidRDefault="00010BA6" w:rsidP="00010BA6">
      <w:pPr>
        <w:pStyle w:val="FootnoteText"/>
      </w:pPr>
      <w:r w:rsidRPr="00010BA6">
        <w:rPr>
          <w:vertAlign w:val="superscript"/>
        </w:rPr>
        <w:footnoteRef/>
      </w:r>
      <w:r w:rsidRPr="00010BA6">
        <w:rPr>
          <w:i/>
        </w:rPr>
        <w:t>Id</w:t>
      </w:r>
      <w:r w:rsidRPr="00010BA6">
        <w:t>.</w:t>
      </w:r>
    </w:p>
  </w:footnote>
  <w:footnote w:id="262">
    <w:p w14:paraId="539076DA" w14:textId="5C378429" w:rsidR="00010BA6" w:rsidRPr="006662F5" w:rsidRDefault="00010BA6" w:rsidP="00010BA6">
      <w:pPr>
        <w:pStyle w:val="FootnoteText"/>
      </w:pPr>
      <w:r w:rsidRPr="00010BA6">
        <w:rPr>
          <w:vertAlign w:val="superscript"/>
        </w:rPr>
        <w:footnoteRef/>
      </w:r>
      <w:r w:rsidRPr="00010BA6">
        <w:rPr>
          <w:i/>
        </w:rPr>
        <w:t>Id</w:t>
      </w:r>
      <w:r w:rsidRPr="00010BA6">
        <w:t>. at 370; Disney Enters., Inc. v. Sarelli, 322 F. Supp. 3d 413, 440 (S.D.N.Y. 2018) (citing lack of evidence that defendant would become well known).</w:t>
      </w:r>
    </w:p>
  </w:footnote>
  <w:footnote w:id="263">
    <w:p w14:paraId="49B62827" w14:textId="23B0FDC1" w:rsidR="00010BA6" w:rsidRPr="006662F5" w:rsidRDefault="00010BA6" w:rsidP="00010BA6">
      <w:pPr>
        <w:pStyle w:val="FootnoteText"/>
      </w:pPr>
      <w:r w:rsidRPr="00010BA6">
        <w:rPr>
          <w:vertAlign w:val="superscript"/>
        </w:rPr>
        <w:footnoteRef/>
      </w:r>
      <w:r w:rsidRPr="00010BA6">
        <w:rPr>
          <w:i/>
        </w:rPr>
        <w:t>E.g.</w:t>
      </w:r>
      <w:r w:rsidRPr="00010BA6">
        <w:t xml:space="preserve">, Balady, Inc. v. Elhindi, 2014 WL 7342867, at *9 (E.D.N.Y. Dec. 19, 2014) (default judgment) (noting a lack of evidence on this </w:t>
      </w:r>
      <w:r w:rsidRPr="00010BA6">
        <w:t xml:space="preserve">factor, but finding dilution based on other factors). Therefore, one of the </w:t>
      </w:r>
      <w:r w:rsidRPr="00010BA6">
        <w:rPr>
          <w:i/>
        </w:rPr>
        <w:t>Nabisco</w:t>
      </w:r>
      <w:r w:rsidRPr="00010BA6">
        <w:t xml:space="preserve"> factors, the timeliness of the plaintiff’s action against the junior use, becomes important in this analysis.</w:t>
      </w:r>
    </w:p>
  </w:footnote>
  <w:footnote w:id="264">
    <w:p w14:paraId="4F0B83CB" w14:textId="77072CD6" w:rsidR="00010BA6" w:rsidRPr="00C4457D" w:rsidRDefault="00010BA6" w:rsidP="00010BA6">
      <w:pPr>
        <w:pStyle w:val="FootnoteText"/>
        <w:rPr>
          <w:lang w:val="es-US"/>
        </w:rPr>
      </w:pPr>
      <w:r w:rsidRPr="00010BA6">
        <w:rPr>
          <w:vertAlign w:val="superscript"/>
        </w:rPr>
        <w:footnoteRef/>
      </w:r>
      <w:r w:rsidRPr="00010BA6">
        <w:t>293 F.3d 550, 62 USPQ2d 1260 (2d Cir. 2002).</w:t>
      </w:r>
    </w:p>
  </w:footnote>
  <w:footnote w:id="265">
    <w:p w14:paraId="30B88E78" w14:textId="1B3CE96A" w:rsidR="00010BA6" w:rsidRPr="006662F5" w:rsidRDefault="00010BA6" w:rsidP="00010BA6">
      <w:pPr>
        <w:pStyle w:val="FootnoteText"/>
      </w:pPr>
      <w:r w:rsidRPr="00010BA6">
        <w:rPr>
          <w:vertAlign w:val="superscript"/>
        </w:rPr>
        <w:footnoteRef/>
      </w:r>
      <w:r w:rsidRPr="00010BA6">
        <w:t>GTFM, Inc. v. Solid Clothing, Inc., 215 F. Supp. 2d 273, 301 (S.D.N.Y. 2002).</w:t>
      </w:r>
    </w:p>
  </w:footnote>
  <w:footnote w:id="266">
    <w:p w14:paraId="7F155393" w14:textId="58039BD8" w:rsidR="00010BA6" w:rsidRPr="006662F5" w:rsidRDefault="00010BA6" w:rsidP="00010BA6">
      <w:pPr>
        <w:pStyle w:val="FootnoteText"/>
      </w:pPr>
      <w:r w:rsidRPr="00010BA6">
        <w:rPr>
          <w:vertAlign w:val="superscript"/>
        </w:rPr>
        <w:footnoteRef/>
      </w:r>
      <w:r w:rsidRPr="00010BA6">
        <w:rPr>
          <w:i/>
        </w:rPr>
        <w:t>Id</w:t>
      </w:r>
      <w:r w:rsidRPr="00010BA6">
        <w:t>.</w:t>
      </w:r>
    </w:p>
  </w:footnote>
  <w:footnote w:id="267">
    <w:p w14:paraId="26E10816" w14:textId="7E44C581" w:rsidR="00010BA6" w:rsidRPr="006662F5" w:rsidRDefault="00010BA6" w:rsidP="00010BA6">
      <w:pPr>
        <w:pStyle w:val="FootnoteText"/>
      </w:pPr>
      <w:r w:rsidRPr="00010BA6">
        <w:rPr>
          <w:vertAlign w:val="superscript"/>
        </w:rPr>
        <w:footnoteRef/>
      </w:r>
      <w:r w:rsidRPr="00010BA6">
        <w:t xml:space="preserve">Katz v. Modiri, 283 F. Supp. 2d 883, 901 (S.D.N.Y. 2003). Implicitly, the same was true in </w:t>
      </w:r>
      <w:r w:rsidRPr="00010BA6">
        <w:rPr>
          <w:i/>
        </w:rPr>
        <w:t>Montblanc-</w:t>
      </w:r>
      <w:r w:rsidRPr="00010BA6">
        <w:rPr>
          <w:i/>
        </w:rPr>
        <w:t>Simplo</w:t>
      </w:r>
      <w:r w:rsidRPr="00010BA6">
        <w:t xml:space="preserve"> </w:t>
      </w:r>
      <w:r w:rsidRPr="00010BA6">
        <w:rPr>
          <w:i/>
        </w:rPr>
        <w:t>GmbH v</w:t>
      </w:r>
      <w:r w:rsidRPr="00010BA6">
        <w:t xml:space="preserve">. </w:t>
      </w:r>
      <w:r w:rsidRPr="00010BA6">
        <w:rPr>
          <w:i/>
        </w:rPr>
        <w:t>Aurora Due S</w:t>
      </w:r>
      <w:r w:rsidRPr="00010BA6">
        <w:t>.</w:t>
      </w:r>
      <w:r w:rsidRPr="00010BA6">
        <w:rPr>
          <w:i/>
        </w:rPr>
        <w:t>r</w:t>
      </w:r>
      <w:r w:rsidRPr="00010BA6">
        <w:t>.</w:t>
      </w:r>
      <w:r w:rsidRPr="00010BA6">
        <w:rPr>
          <w:i/>
        </w:rPr>
        <w:t>L</w:t>
      </w:r>
      <w:r w:rsidRPr="00010BA6">
        <w:t xml:space="preserve">., 363 F. Supp. 2d 467 (E.D.N.Y. 2005), where the court, applying the </w:t>
      </w:r>
      <w:r w:rsidRPr="00010BA6">
        <w:rPr>
          <w:i/>
        </w:rPr>
        <w:t>Mead</w:t>
      </w:r>
      <w:r w:rsidRPr="00010BA6">
        <w:t xml:space="preserve"> factors, noted that its earlier discussion—in which sophistication weighed against confusion—applied to the dilution discussion. </w:t>
      </w:r>
      <w:r w:rsidRPr="00010BA6">
        <w:rPr>
          <w:i/>
        </w:rPr>
        <w:t>Id</w:t>
      </w:r>
      <w:r w:rsidRPr="00010BA6">
        <w:t xml:space="preserve">. at 484. </w:t>
      </w:r>
      <w:r w:rsidRPr="00010BA6">
        <w:rPr>
          <w:i/>
        </w:rPr>
        <w:t>See also</w:t>
      </w:r>
      <w:r w:rsidRPr="00010BA6">
        <w:t xml:space="preserve"> Disney Enters., Inc. v. Sarelli, 322 F. Supp. 3d 413, 440 (S.D.N.Y. 2018) (citing lack of evidence about customer sophistication).</w:t>
      </w:r>
    </w:p>
  </w:footnote>
  <w:footnote w:id="268">
    <w:p w14:paraId="2DBC242D" w14:textId="243B4A30"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Binney &amp; Smith v. Rose Art Indus., 60 USPQ2d 2000, 2004 (E.D. Pa. 2001); McNeil Consumer Brands, Inc. v. U.S. </w:t>
      </w:r>
      <w:r w:rsidRPr="00010BA6">
        <w:t>Dentek Corp., 116 F. Supp. 2d 604, 606, 56 USPQ2d 1758 (E.D. Pa. 2000).</w:t>
      </w:r>
    </w:p>
  </w:footnote>
  <w:footnote w:id="269">
    <w:p w14:paraId="7E4B02CF" w14:textId="1199D2AE" w:rsidR="00010BA6" w:rsidRPr="006662F5" w:rsidRDefault="00010BA6" w:rsidP="00010BA6">
      <w:pPr>
        <w:pStyle w:val="FootnoteText"/>
      </w:pPr>
      <w:r w:rsidRPr="00010BA6">
        <w:rPr>
          <w:vertAlign w:val="superscript"/>
        </w:rPr>
        <w:footnoteRef/>
      </w:r>
      <w:r w:rsidRPr="00010BA6">
        <w:t xml:space="preserve">McNeil Consumer Brands, Inc. v. U.S. </w:t>
      </w:r>
      <w:r w:rsidRPr="00010BA6">
        <w:t xml:space="preserve">Dentek Corp., 116 F. Supp. 2d 604, 607–08, 56 USPQ2d 1758 (E.D. Pa. 2000); </w:t>
      </w:r>
      <w:r w:rsidRPr="00010BA6">
        <w:rPr>
          <w:i/>
        </w:rPr>
        <w:t>see</w:t>
      </w:r>
      <w:r w:rsidRPr="00010BA6">
        <w:t xml:space="preserve"> Eli Lilly &amp; Co. v. Natural Answers, Inc., 233 F.3d 456, 469, 56 USPQ2d 1942 (7th Cir. 2000).</w:t>
      </w:r>
    </w:p>
  </w:footnote>
  <w:footnote w:id="270">
    <w:p w14:paraId="76AACE53" w14:textId="55341C60" w:rsidR="00010BA6" w:rsidRPr="006662F5" w:rsidRDefault="00010BA6" w:rsidP="00010BA6">
      <w:pPr>
        <w:pStyle w:val="FootnoteText"/>
      </w:pPr>
      <w:r w:rsidRPr="00010BA6">
        <w:rPr>
          <w:vertAlign w:val="superscript"/>
        </w:rPr>
        <w:footnoteRef/>
      </w:r>
      <w:r w:rsidRPr="00010BA6">
        <w:t xml:space="preserve">V Secret Catalogue, Inc. v. Moseley, 259 F.3d 464, 476–77 (6th Cir. 2001), </w:t>
      </w:r>
      <w:r w:rsidRPr="00010BA6">
        <w:rPr>
          <w:i/>
        </w:rPr>
        <w:t>rev’d</w:t>
      </w:r>
      <w:r w:rsidRPr="00010BA6">
        <w:t>, 537 U.S. 418, 65 USPQ2d 1801 (2003).</w:t>
      </w:r>
    </w:p>
  </w:footnote>
  <w:footnote w:id="271">
    <w:p w14:paraId="12B2062C" w14:textId="430825F2" w:rsidR="00010BA6" w:rsidRPr="006662F5" w:rsidRDefault="00010BA6" w:rsidP="00010BA6">
      <w:pPr>
        <w:pStyle w:val="FootnoteText"/>
      </w:pPr>
      <w:r w:rsidRPr="00010BA6">
        <w:rPr>
          <w:vertAlign w:val="superscript"/>
        </w:rPr>
        <w:footnoteRef/>
      </w:r>
      <w:r w:rsidRPr="00010BA6">
        <w:t>See Chapter 9, §II.D.3, for further discussion of this issue.</w:t>
      </w:r>
    </w:p>
  </w:footnote>
  <w:footnote w:id="272">
    <w:p w14:paraId="5C7963A0" w14:textId="79174D67" w:rsidR="00010BA6" w:rsidRPr="006662F5" w:rsidRDefault="00010BA6" w:rsidP="00010BA6">
      <w:pPr>
        <w:pStyle w:val="FootnoteText"/>
      </w:pPr>
      <w:r w:rsidRPr="00010BA6">
        <w:rPr>
          <w:vertAlign w:val="superscript"/>
        </w:rPr>
        <w:footnoteRef/>
      </w:r>
      <w:r w:rsidRPr="00010BA6">
        <w:t>97 F. Supp. 2d 395, 54 USPQ2d 1776 (S.D.N.Y. 2000).</w:t>
      </w:r>
    </w:p>
  </w:footnote>
  <w:footnote w:id="273">
    <w:p w14:paraId="49E136E5" w14:textId="378CC187" w:rsidR="00010BA6" w:rsidRPr="006662F5" w:rsidRDefault="00010BA6" w:rsidP="00010BA6">
      <w:pPr>
        <w:pStyle w:val="FootnoteText"/>
      </w:pPr>
      <w:r w:rsidRPr="00010BA6">
        <w:rPr>
          <w:vertAlign w:val="superscript"/>
        </w:rPr>
        <w:footnoteRef/>
      </w:r>
      <w:r w:rsidRPr="00010BA6">
        <w:rPr>
          <w:i/>
        </w:rPr>
        <w:t>Id</w:t>
      </w:r>
      <w:r w:rsidRPr="00010BA6">
        <w:t xml:space="preserve">. at 425. The court also stated that it had applied the “traditional six factor test” of </w:t>
      </w:r>
      <w:r w:rsidRPr="00010BA6">
        <w:rPr>
          <w:i/>
        </w:rPr>
        <w:t>Mead Data</w:t>
      </w:r>
      <w:r w:rsidRPr="00010BA6">
        <w:t xml:space="preserve">. </w:t>
      </w:r>
      <w:r w:rsidRPr="00010BA6">
        <w:rPr>
          <w:i/>
        </w:rPr>
        <w:t>Id</w:t>
      </w:r>
      <w:r w:rsidRPr="00010BA6">
        <w:t xml:space="preserve">. Using both tests, the court found no dilution. </w:t>
      </w:r>
      <w:r w:rsidRPr="00010BA6">
        <w:rPr>
          <w:i/>
        </w:rPr>
        <w:t>See</w:t>
      </w:r>
      <w:r w:rsidRPr="00010BA6">
        <w:t xml:space="preserve"> Greenpoint Fin. Corp. v. Sperry &amp; Hutchinson Co., 116 F. Supp. 2d 405, 414 (S.D.N.Y. 2000) (using both the </w:t>
      </w:r>
      <w:r w:rsidRPr="00010BA6">
        <w:rPr>
          <w:i/>
        </w:rPr>
        <w:t>Mead Data</w:t>
      </w:r>
      <w:r w:rsidRPr="00010BA6">
        <w:t xml:space="preserve"> and </w:t>
      </w:r>
      <w:r w:rsidRPr="00010BA6">
        <w:rPr>
          <w:i/>
        </w:rPr>
        <w:t>Nabisco</w:t>
      </w:r>
      <w:r w:rsidRPr="00010BA6">
        <w:t xml:space="preserve"> factors).</w:t>
      </w:r>
    </w:p>
  </w:footnote>
  <w:footnote w:id="274">
    <w:p w14:paraId="52B3D714" w14:textId="2DE93BD9" w:rsidR="00010BA6" w:rsidRPr="006662F5" w:rsidRDefault="00010BA6" w:rsidP="00010BA6">
      <w:pPr>
        <w:pStyle w:val="FootnoteText"/>
      </w:pPr>
      <w:r w:rsidRPr="00010BA6">
        <w:rPr>
          <w:vertAlign w:val="superscript"/>
        </w:rPr>
        <w:footnoteRef/>
      </w:r>
      <w:r w:rsidRPr="00010BA6">
        <w:t xml:space="preserve">Starbucks Corp. v. Wolfe’s Borough Coffee, Inc., 588 F.3d 97, 114, 92 USPQ2d 1769 (2d Cir. 2009) (indicating approval of the use of the </w:t>
      </w:r>
      <w:r w:rsidRPr="00010BA6">
        <w:rPr>
          <w:i/>
        </w:rPr>
        <w:t>Mead Data</w:t>
      </w:r>
      <w:r w:rsidRPr="00010BA6">
        <w:t xml:space="preserve"> factors); Gucci Am., Inc. v. Guess?, Inc., 868 F. Supp. 2d 207, 241–42 (S.D.N.Y. 2012); Louis Vuitton Malletier, S.A. v. Hyundai Motor Am., 2012 U.S. Dist. LEXIS 42795, at *44 (S.D.N.Y. Mar. 22, 2012) (same).</w:t>
      </w:r>
    </w:p>
  </w:footnote>
  <w:footnote w:id="275">
    <w:p w14:paraId="104754BF" w14:textId="77F394C6" w:rsidR="00010BA6" w:rsidRPr="006662F5" w:rsidRDefault="00010BA6" w:rsidP="00010BA6">
      <w:pPr>
        <w:pStyle w:val="FootnoteText"/>
      </w:pPr>
      <w:r w:rsidRPr="00010BA6">
        <w:rPr>
          <w:vertAlign w:val="superscript"/>
        </w:rPr>
        <w:footnoteRef/>
      </w:r>
      <w:r w:rsidRPr="00010BA6">
        <w:rPr>
          <w:i/>
        </w:rPr>
        <w:t>See</w:t>
      </w:r>
      <w:r w:rsidRPr="00010BA6">
        <w:t xml:space="preserve"> Guide to Understanding the Model State Trademark Bill, Overview of 2007 Amendments, §1—Definitions, </w:t>
      </w:r>
      <w:r w:rsidRPr="00010BA6">
        <w:rPr>
          <w:i/>
        </w:rPr>
        <w:t>available at</w:t>
      </w:r>
      <w:r w:rsidRPr="00010BA6">
        <w:t xml:space="preserve"> http://www.inta.org/Advocacy/Pages/Model</w:t>
      </w:r>
      <w:r w:rsidRPr="00010BA6">
        <w:br/>
        <w:t>LawsandGuidelines.aspx.</w:t>
      </w:r>
    </w:p>
  </w:footnote>
  <w:footnote w:id="276">
    <w:p w14:paraId="77F94651" w14:textId="225C46B3" w:rsidR="00010BA6" w:rsidRPr="006662F5" w:rsidRDefault="00010BA6" w:rsidP="00010BA6">
      <w:pPr>
        <w:pStyle w:val="FootnoteText"/>
      </w:pPr>
      <w:r w:rsidRPr="00010BA6">
        <w:rPr>
          <w:vertAlign w:val="superscript"/>
        </w:rPr>
        <w:footnoteRef/>
      </w:r>
      <w:r w:rsidRPr="00010BA6">
        <w:t>778 F. Supp. 2d 726 (N.D. Tex. 2011).</w:t>
      </w:r>
    </w:p>
  </w:footnote>
  <w:footnote w:id="277">
    <w:p w14:paraId="78A65855" w14:textId="40B7E06D" w:rsidR="00010BA6" w:rsidRPr="006662F5" w:rsidRDefault="00010BA6" w:rsidP="00010BA6">
      <w:pPr>
        <w:pStyle w:val="FootnoteText"/>
      </w:pPr>
      <w:r w:rsidRPr="00010BA6">
        <w:rPr>
          <w:vertAlign w:val="superscript"/>
        </w:rPr>
        <w:footnoteRef/>
      </w:r>
      <w:r w:rsidRPr="00010BA6">
        <w:rPr>
          <w:i/>
        </w:rPr>
        <w:t>Id</w:t>
      </w:r>
      <w:r w:rsidRPr="00010BA6">
        <w:t xml:space="preserve">. at 745. There was no precedent for such a test under Texas law (or any other state law). The court acknowledged its </w:t>
      </w:r>
      <w:r w:rsidRPr="00010BA6">
        <w:rPr>
          <w:i/>
        </w:rPr>
        <w:t>Erie</w:t>
      </w:r>
      <w:r w:rsidRPr="00010BA6">
        <w:t xml:space="preserve"> obligation to interpret the state statute as a state court </w:t>
      </w:r>
      <w:r w:rsidRPr="00010BA6">
        <w:t xml:space="preserve">would, but noted a lack of helpful precedent. Somewhat ironically, Texas subsequently amended its statute and adopted the 2007 Model Bill. </w:t>
      </w:r>
      <w:r w:rsidRPr="00010BA6">
        <w:rPr>
          <w:smallCaps/>
        </w:rPr>
        <w:t>Tex. Bus. &amp; Com. Code Ann</w:t>
      </w:r>
      <w:r w:rsidRPr="00010BA6">
        <w:t>. §§16.001(2)–(4), 16.103 (2011).</w:t>
      </w:r>
    </w:p>
  </w:footnote>
  <w:footnote w:id="278">
    <w:p w14:paraId="50BAFF89" w14:textId="03682EB2" w:rsidR="00010BA6" w:rsidRPr="006662F5" w:rsidRDefault="00010BA6" w:rsidP="00010BA6">
      <w:pPr>
        <w:pStyle w:val="FootnoteText"/>
      </w:pPr>
      <w:r w:rsidRPr="00010BA6">
        <w:rPr>
          <w:vertAlign w:val="superscript"/>
        </w:rPr>
        <w:footnoteRef/>
      </w:r>
      <w:r w:rsidRPr="00010BA6">
        <w:t>778 F. Supp. 2d at 745.</w:t>
      </w:r>
    </w:p>
  </w:footnote>
  <w:footnote w:id="279">
    <w:p w14:paraId="44749724" w14:textId="05A0BDAA" w:rsidR="00010BA6" w:rsidRPr="006662F5" w:rsidRDefault="00010BA6" w:rsidP="00010BA6">
      <w:pPr>
        <w:pStyle w:val="FootnoteText"/>
      </w:pPr>
      <w:r w:rsidRPr="00010BA6">
        <w:rPr>
          <w:vertAlign w:val="superscript"/>
        </w:rPr>
        <w:footnoteRef/>
      </w:r>
      <w:r w:rsidRPr="00010BA6">
        <w:t xml:space="preserve">The court noted that many commentators have differentiated dilution from </w:t>
      </w:r>
      <w:r w:rsidRPr="00010BA6">
        <w:t xml:space="preserve">confusion, but also noted that many courts include confusion in their dilution analyses. </w:t>
      </w:r>
      <w:r w:rsidRPr="00010BA6">
        <w:rPr>
          <w:i/>
        </w:rPr>
        <w:t>Id</w:t>
      </w:r>
      <w:r w:rsidRPr="00010BA6">
        <w:t>. at 746-47.</w:t>
      </w:r>
    </w:p>
  </w:footnote>
  <w:footnote w:id="280">
    <w:p w14:paraId="36BCDE13" w14:textId="0298C5C1" w:rsidR="00010BA6" w:rsidRPr="006662F5" w:rsidRDefault="00010BA6" w:rsidP="00010BA6">
      <w:pPr>
        <w:pStyle w:val="FootnoteText"/>
      </w:pPr>
      <w:r w:rsidRPr="00010BA6">
        <w:rPr>
          <w:vertAlign w:val="superscript"/>
        </w:rPr>
        <w:footnoteRef/>
      </w:r>
      <w:r w:rsidRPr="00010BA6">
        <w:rPr>
          <w:i/>
        </w:rPr>
        <w:t>Id</w:t>
      </w:r>
      <w:r w:rsidRPr="00010BA6">
        <w:t>. at 746.</w:t>
      </w:r>
    </w:p>
  </w:footnote>
  <w:footnote w:id="281">
    <w:p w14:paraId="0C2FAB12" w14:textId="74400E09" w:rsidR="00010BA6" w:rsidRPr="006662F5" w:rsidRDefault="00010BA6" w:rsidP="00010BA6">
      <w:pPr>
        <w:pStyle w:val="FootnoteText"/>
      </w:pPr>
      <w:r w:rsidRPr="00010BA6">
        <w:rPr>
          <w:vertAlign w:val="superscript"/>
        </w:rPr>
        <w:footnoteRef/>
      </w:r>
      <w:r w:rsidRPr="00010BA6">
        <w:rPr>
          <w:i/>
        </w:rPr>
        <w:t>Id</w:t>
      </w:r>
      <w:r w:rsidRPr="00010BA6">
        <w:t xml:space="preserve">. at 750; </w:t>
      </w:r>
      <w:r w:rsidRPr="00010BA6">
        <w:rPr>
          <w:i/>
        </w:rPr>
        <w:t>see</w:t>
      </w:r>
      <w:r w:rsidRPr="00010BA6">
        <w:t xml:space="preserve"> Starbucks Corp. v. Wolfe’s Borough Coffee, Inc., 588 F.3d 97, 114, 92 USPQ2d 1769 (2d Cir. 2009).</w:t>
      </w:r>
    </w:p>
  </w:footnote>
  <w:footnote w:id="282">
    <w:p w14:paraId="154A1592" w14:textId="606CEC7D" w:rsidR="00010BA6" w:rsidRPr="006662F5" w:rsidRDefault="00010BA6" w:rsidP="00010BA6">
      <w:pPr>
        <w:pStyle w:val="FootnoteText"/>
      </w:pPr>
      <w:r w:rsidRPr="00010BA6">
        <w:rPr>
          <w:vertAlign w:val="superscript"/>
        </w:rPr>
        <w:footnoteRef/>
      </w:r>
      <w:r w:rsidRPr="00010BA6">
        <w:t>778 F. Supp. 2d at 751.</w:t>
      </w:r>
    </w:p>
  </w:footnote>
  <w:footnote w:id="283">
    <w:p w14:paraId="106908A0" w14:textId="6188B770" w:rsidR="00010BA6" w:rsidRPr="00010BA6" w:rsidRDefault="00010BA6" w:rsidP="00010BA6">
      <w:pPr>
        <w:pStyle w:val="FootnoteText"/>
      </w:pPr>
      <w:r w:rsidRPr="00010BA6">
        <w:rPr>
          <w:vertAlign w:val="superscript"/>
        </w:rPr>
        <w:footnoteRef/>
      </w:r>
      <w:r w:rsidRPr="00010BA6">
        <w:rPr>
          <w:i/>
        </w:rPr>
        <w:t>Id</w:t>
      </w:r>
      <w:r w:rsidRPr="00010BA6">
        <w:t xml:space="preserve">. at 754–55, 759. The court conceded that the marks in question were not particularly distinctive. </w:t>
      </w:r>
      <w:r w:rsidRPr="00010BA6">
        <w:rPr>
          <w:i/>
        </w:rPr>
        <w:t>Id</w:t>
      </w:r>
      <w:r w:rsidRPr="00010BA6">
        <w:t xml:space="preserve">. at 752. In fact, there was no direct evidence of the distinctiveness of plaintiff’s mark, which the court inferred from the number of locations and quantity of advertising. </w:t>
      </w:r>
      <w:r w:rsidRPr="00010BA6">
        <w:rPr>
          <w:i/>
        </w:rPr>
        <w:t>Id</w:t>
      </w:r>
      <w:r w:rsidRPr="00010BA6">
        <w:t>. at 742–44. The recognition of the mark was limited to a niche market, which made it ineligible for federal protection, but Texas law at that time did not require a famous mark.</w:t>
      </w:r>
    </w:p>
    <w:p w14:paraId="287CAC02" w14:textId="77777777" w:rsidR="00010BA6" w:rsidRPr="006662F5" w:rsidRDefault="00010BA6">
      <w:pPr>
        <w:pStyle w:val="footnote"/>
      </w:pPr>
    </w:p>
  </w:footnote>
  <w:footnote w:id="284">
    <w:p w14:paraId="0BC9328C" w14:textId="694C3FBA" w:rsidR="00010BA6" w:rsidRPr="006662F5" w:rsidRDefault="00010BA6" w:rsidP="00010BA6">
      <w:pPr>
        <w:pStyle w:val="FootnoteText"/>
      </w:pPr>
      <w:r w:rsidRPr="00010BA6">
        <w:rPr>
          <w:vertAlign w:val="superscript"/>
        </w:rPr>
        <w:footnoteRef/>
      </w:r>
      <w:r w:rsidRPr="00010BA6">
        <w:rPr>
          <w:i/>
        </w:rPr>
        <w:t>Id</w:t>
      </w:r>
      <w:r w:rsidRPr="00010BA6">
        <w:t xml:space="preserve">. at 751 (citing Visa Int’l Serv. </w:t>
      </w:r>
      <w:r w:rsidRPr="00010BA6">
        <w:t xml:space="preserve">Ass’n v. JSL Corp., 610 F.3d 1088, 95 USPQ2d1571 (9th Cir. 2010)). </w:t>
      </w:r>
      <w:r w:rsidRPr="00010BA6">
        <w:rPr>
          <w:i/>
        </w:rPr>
        <w:t>Visa</w:t>
      </w:r>
      <w:r w:rsidRPr="00010BA6">
        <w:t xml:space="preserve"> is discussed in Chapter 9.</w:t>
      </w:r>
    </w:p>
  </w:footnote>
  <w:footnote w:id="285">
    <w:p w14:paraId="25BF84E3" w14:textId="26AB81E5" w:rsidR="00010BA6" w:rsidRDefault="00010BA6" w:rsidP="00010BA6">
      <w:pPr>
        <w:pStyle w:val="FootnoteText"/>
      </w:pPr>
      <w:r w:rsidRPr="00010BA6">
        <w:rPr>
          <w:rStyle w:val="FootnoteReference"/>
          <w:rFonts w:eastAsiaTheme="majorEastAsia"/>
        </w:rPr>
        <w:footnoteRef/>
      </w:r>
      <w:r w:rsidRPr="00010BA6">
        <w:t>Spark Therapeutics, Inc. v. Bluebird Bio, Inc., 2022 WL 605724, at *17–18, 2022 BL 24684 (D. Del. Jan. 25, 2022).</w:t>
      </w:r>
    </w:p>
  </w:footnote>
  <w:footnote w:id="286">
    <w:p w14:paraId="42A0942B" w14:textId="75D0B218" w:rsidR="00010BA6" w:rsidRPr="006662F5" w:rsidRDefault="00010BA6" w:rsidP="00010BA6">
      <w:pPr>
        <w:pStyle w:val="FootnoteText"/>
      </w:pPr>
      <w:r w:rsidRPr="00010BA6">
        <w:rPr>
          <w:vertAlign w:val="superscript"/>
        </w:rPr>
        <w:footnoteRef/>
      </w:r>
      <w:r w:rsidRPr="00010BA6">
        <w:t>The 2007 Model Bill, under which, it was assumed, the factors would be deemed relevant, also requires a famous mark, albeit one famous in the state or a portion of a state.</w:t>
      </w:r>
    </w:p>
  </w:footnote>
  <w:footnote w:id="287">
    <w:p w14:paraId="2C2D9317" w14:textId="670EBFA4" w:rsidR="00010BA6" w:rsidRDefault="00010BA6" w:rsidP="00010BA6">
      <w:pPr>
        <w:pStyle w:val="FootnoteText"/>
      </w:pPr>
      <w:r w:rsidRPr="00010BA6">
        <w:rPr>
          <w:rStyle w:val="FootnoteReference"/>
          <w:rFonts w:eastAsiaTheme="majorEastAsia"/>
        </w:rPr>
        <w:footnoteRef/>
      </w:r>
      <w:r w:rsidRPr="00010BA6">
        <w:t xml:space="preserve">In </w:t>
      </w:r>
      <w:r w:rsidRPr="00010BA6">
        <w:rPr>
          <w:i/>
        </w:rPr>
        <w:t>Gruma Corp</w:t>
      </w:r>
      <w:r w:rsidRPr="00010BA6">
        <w:t xml:space="preserve">. </w:t>
      </w:r>
      <w:r w:rsidRPr="00010BA6">
        <w:rPr>
          <w:i/>
        </w:rPr>
        <w:t>v</w:t>
      </w:r>
      <w:r w:rsidRPr="00010BA6">
        <w:t xml:space="preserve">. </w:t>
      </w:r>
      <w:r w:rsidRPr="00010BA6">
        <w:rPr>
          <w:i/>
        </w:rPr>
        <w:t>Mexican Restaurants, Inc</w:t>
      </w:r>
      <w:r w:rsidRPr="00010BA6">
        <w:t xml:space="preserve">., 497 F. </w:t>
      </w:r>
      <w:r w:rsidRPr="00010BA6">
        <w:t>App’x 392, 400 (5th Cir. 2012), the court assumed, without deciding, that the TDRA factors would be relevant under the former Texas law. Although it pointed to exclusive use as a factor, its analysis relied largely on distinctiveness and similarity.</w:t>
      </w:r>
    </w:p>
  </w:footnote>
  <w:footnote w:id="288">
    <w:p w14:paraId="0D3EA5C2" w14:textId="3BDADD15" w:rsidR="00010BA6" w:rsidRPr="006662F5" w:rsidRDefault="00010BA6" w:rsidP="00010BA6">
      <w:pPr>
        <w:pStyle w:val="FootnoteText"/>
      </w:pPr>
      <w:r w:rsidRPr="00010BA6">
        <w:rPr>
          <w:vertAlign w:val="superscript"/>
        </w:rPr>
        <w:footnoteRef/>
      </w:r>
      <w:r w:rsidRPr="00010BA6">
        <w:rPr>
          <w:i/>
        </w:rPr>
        <w:t>See</w:t>
      </w:r>
      <w:r w:rsidRPr="00010BA6">
        <w:t xml:space="preserve"> Hormel Foods Corp. v. Jim Henson Prods., Inc., 73 F.3d 497, 507, 37 USPQ2d 1516 (2d Cir. 1996); Deere &amp; Co. v. MTD Prods., Inc., 41 F.3d 39, 44, 32 USPQ2d 1936 (2d Cir. 1994).</w:t>
      </w:r>
    </w:p>
  </w:footnote>
  <w:footnote w:id="289">
    <w:p w14:paraId="6A660940" w14:textId="195187A7" w:rsidR="00010BA6" w:rsidRPr="006662F5" w:rsidRDefault="00010BA6" w:rsidP="00010BA6">
      <w:pPr>
        <w:pStyle w:val="FootnoteText"/>
      </w:pPr>
      <w:r w:rsidRPr="00010BA6">
        <w:rPr>
          <w:vertAlign w:val="superscript"/>
        </w:rPr>
        <w:footnoteRef/>
      </w:r>
      <w:r w:rsidRPr="00010BA6">
        <w:t xml:space="preserve">Restatement (Third) of Unfair Competition §25 </w:t>
      </w:r>
      <w:r w:rsidRPr="00010BA6">
        <w:t>cmt. c (1995).</w:t>
      </w:r>
    </w:p>
  </w:footnote>
  <w:footnote w:id="290">
    <w:p w14:paraId="78F725D7" w14:textId="56604026" w:rsidR="00010BA6" w:rsidRPr="006662F5" w:rsidRDefault="00010BA6" w:rsidP="00010BA6">
      <w:pPr>
        <w:pStyle w:val="FootnoteText"/>
      </w:pPr>
      <w:r w:rsidRPr="00010BA6">
        <w:rPr>
          <w:vertAlign w:val="superscript"/>
        </w:rPr>
        <w:footnoteRef/>
      </w:r>
      <w:r w:rsidRPr="00010BA6">
        <w:rPr>
          <w:i/>
        </w:rPr>
        <w:t>Id</w:t>
      </w:r>
      <w:r w:rsidRPr="00010BA6">
        <w:t>.</w:t>
      </w:r>
    </w:p>
  </w:footnote>
  <w:footnote w:id="291">
    <w:p w14:paraId="4A1F7D30" w14:textId="55EE213A" w:rsidR="00010BA6" w:rsidRPr="006662F5" w:rsidRDefault="00010BA6" w:rsidP="00010BA6">
      <w:pPr>
        <w:pStyle w:val="FootnoteText"/>
      </w:pPr>
      <w:r w:rsidRPr="00010BA6">
        <w:rPr>
          <w:vertAlign w:val="superscript"/>
        </w:rPr>
        <w:footnoteRef/>
      </w:r>
      <w:r w:rsidRPr="00010BA6">
        <w:rPr>
          <w:i/>
        </w:rPr>
        <w:t>Id</w:t>
      </w:r>
      <w:r w:rsidRPr="00010BA6">
        <w:t>. §25(1)(b) (</w:t>
      </w:r>
      <w:r w:rsidRPr="00010BA6">
        <w:t xml:space="preserve">tarnishment by trademark use); </w:t>
      </w:r>
      <w:r w:rsidRPr="00010BA6">
        <w:rPr>
          <w:i/>
        </w:rPr>
        <w:t>id</w:t>
      </w:r>
      <w:r w:rsidRPr="00010BA6">
        <w:t>. §25(2) (non-trademark use).</w:t>
      </w:r>
    </w:p>
  </w:footnote>
  <w:footnote w:id="292">
    <w:p w14:paraId="16753290" w14:textId="69299906" w:rsidR="00010BA6" w:rsidRPr="006662F5" w:rsidRDefault="00010BA6" w:rsidP="00010BA6">
      <w:pPr>
        <w:pStyle w:val="FootnoteText"/>
      </w:pPr>
      <w:r w:rsidRPr="00010BA6">
        <w:rPr>
          <w:vertAlign w:val="superscript"/>
        </w:rPr>
        <w:footnoteRef/>
      </w:r>
      <w:r w:rsidRPr="00010BA6">
        <w:rPr>
          <w:i/>
        </w:rPr>
        <w:t>USTA Report</w:t>
      </w:r>
      <w:r w:rsidRPr="00010BA6">
        <w:t xml:space="preserve">, 77 </w:t>
      </w:r>
      <w:r w:rsidRPr="00010BA6">
        <w:rPr>
          <w:smallCaps/>
        </w:rPr>
        <w:t xml:space="preserve">Trademark Rep. </w:t>
      </w:r>
      <w:r w:rsidRPr="00010BA6">
        <w:t>at 434.</w:t>
      </w:r>
    </w:p>
  </w:footnote>
  <w:footnote w:id="293">
    <w:p w14:paraId="208A81E8" w14:textId="5EF0297B" w:rsidR="00010BA6" w:rsidRPr="006662F5" w:rsidRDefault="00010BA6" w:rsidP="00010BA6">
      <w:pPr>
        <w:pStyle w:val="FootnoteText"/>
      </w:pPr>
      <w:r w:rsidRPr="00010BA6">
        <w:rPr>
          <w:vertAlign w:val="superscript"/>
        </w:rPr>
        <w:footnoteRef/>
      </w:r>
      <w:r w:rsidRPr="00010BA6">
        <w:rPr>
          <w:i/>
        </w:rPr>
        <w:t>Id</w:t>
      </w:r>
      <w:r w:rsidRPr="00010BA6">
        <w:t xml:space="preserve">. at 433–44. </w:t>
      </w:r>
      <w:r w:rsidRPr="00010BA6">
        <w:rPr>
          <w:i/>
        </w:rPr>
        <w:t>See</w:t>
      </w:r>
      <w:r w:rsidRPr="00010BA6">
        <w:t xml:space="preserve"> Chapter 6, §II.B.1.</w:t>
      </w:r>
    </w:p>
  </w:footnote>
  <w:footnote w:id="294">
    <w:p w14:paraId="779A0A3E" w14:textId="3E744AD2" w:rsidR="00010BA6" w:rsidRPr="00010BA6" w:rsidRDefault="00010BA6" w:rsidP="00010BA6">
      <w:pPr>
        <w:pStyle w:val="FootnoteText"/>
      </w:pPr>
      <w:r w:rsidRPr="00010BA6">
        <w:rPr>
          <w:vertAlign w:val="superscript"/>
        </w:rPr>
        <w:footnoteRef/>
      </w:r>
      <w:r w:rsidRPr="00010BA6">
        <w:rPr>
          <w:i/>
        </w:rPr>
        <w:t>See</w:t>
      </w:r>
      <w:r w:rsidRPr="00010BA6">
        <w:t xml:space="preserve"> Chapter 9, §II.E.1.</w:t>
      </w:r>
    </w:p>
    <w:p w14:paraId="6B87D69F" w14:textId="77777777" w:rsidR="00010BA6" w:rsidRPr="006662F5" w:rsidRDefault="00010BA6">
      <w:pPr>
        <w:pStyle w:val="footnote"/>
      </w:pPr>
    </w:p>
  </w:footnote>
  <w:footnote w:id="295">
    <w:p w14:paraId="02C9B038" w14:textId="0E672CCA" w:rsidR="00010BA6" w:rsidRPr="006662F5" w:rsidRDefault="00010BA6" w:rsidP="00010BA6">
      <w:pPr>
        <w:pStyle w:val="FootnoteText"/>
      </w:pPr>
      <w:r w:rsidRPr="00010BA6">
        <w:rPr>
          <w:vertAlign w:val="superscript"/>
        </w:rPr>
        <w:footnoteRef/>
      </w:r>
      <w:r w:rsidRPr="00010BA6">
        <w:t xml:space="preserve">Whether such non-trademark uses are covered by dilution statutes patterned after the 1992, 1996, and 2007 Model Bills is open to some question. </w:t>
      </w:r>
      <w:r w:rsidRPr="00010BA6">
        <w:rPr>
          <w:i/>
        </w:rPr>
        <w:t>See</w:t>
      </w:r>
      <w:r w:rsidRPr="00010BA6">
        <w:t xml:space="preserve"> Chapter 9, §IV.</w:t>
      </w:r>
    </w:p>
  </w:footnote>
  <w:footnote w:id="296">
    <w:p w14:paraId="6169E1B6" w14:textId="7BE07CCD" w:rsidR="00010BA6" w:rsidRPr="006662F5" w:rsidRDefault="00010BA6" w:rsidP="00010BA6">
      <w:pPr>
        <w:pStyle w:val="FootnoteText"/>
      </w:pPr>
      <w:r w:rsidRPr="00010BA6">
        <w:rPr>
          <w:vertAlign w:val="superscript"/>
        </w:rPr>
        <w:footnoteRef/>
      </w:r>
      <w:r w:rsidRPr="00010BA6">
        <w:t xml:space="preserve">Lanham Act §45, 15 U.S.C. §1127 (definition of dilution), </w:t>
      </w:r>
      <w:r w:rsidRPr="00010BA6">
        <w:rPr>
          <w:i/>
        </w:rPr>
        <w:t xml:space="preserve">superseded by </w:t>
      </w:r>
      <w:r w:rsidRPr="00010BA6">
        <w:t xml:space="preserve">the Trademark Dilution Revision Act of 2006; </w:t>
      </w:r>
      <w:r w:rsidRPr="00010BA6">
        <w:rPr>
          <w:i/>
        </w:rPr>
        <w:t>see</w:t>
      </w:r>
      <w:r w:rsidRPr="00010BA6">
        <w:t xml:space="preserve"> 15 U.S.C. §1125(c)(2)(B), (C) (definitions of dilution by blurring and dilution by </w:t>
      </w:r>
      <w:r w:rsidRPr="00010BA6">
        <w:t xml:space="preserve">tarnishment); 1996 </w:t>
      </w:r>
      <w:r w:rsidRPr="00010BA6">
        <w:rPr>
          <w:smallCaps/>
        </w:rPr>
        <w:t>Model Bill</w:t>
      </w:r>
      <w:r w:rsidRPr="00010BA6">
        <w:t xml:space="preserve"> §1(K) (definition of dilution).</w:t>
      </w:r>
    </w:p>
  </w:footnote>
  <w:footnote w:id="297">
    <w:p w14:paraId="1ECB7530" w14:textId="0B9CB27B"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Hormel Foods Corp. v. Jim Henson Prods., Inc., 73 F.3d 497, 37 USPQ2d 1516 (2d Cir. 1996); Deere &amp; Co. v. MTD Prods., Inc., 41 F.3d 39, 32 USPQ2d 1936 (2d Cir. 1994); American Express Co. v. </w:t>
      </w:r>
      <w:r w:rsidRPr="00010BA6">
        <w:t>Vibra Approved Labs. Co., 10 USPQ2d 2006 (S.D.N.Y. 1989); Original Appalachian Artworks, Inc. v. Topps Chewing Gum, Inc., 642 F. Supp. 1031, 231 USPQ 850 (N.D. Ga. 1986); Tetley, Inc. v. Topps Chewing Gum, Inc., 556 F. Supp. 785, 217 USPQ 1128 (E.D.N.Y. 1983); Coca-Cola Co. v. Gemini Rising, Inc., 346 F. Supp. 1183, 175 USPQ 56 (E.D.N.Y. 1972).</w:t>
      </w:r>
    </w:p>
  </w:footnote>
  <w:footnote w:id="298">
    <w:p w14:paraId="1E0946EE" w14:textId="7C1CEB64" w:rsidR="00010BA6" w:rsidRPr="006662F5" w:rsidRDefault="00010BA6" w:rsidP="00010BA6">
      <w:pPr>
        <w:pStyle w:val="FootnoteText"/>
      </w:pPr>
      <w:r w:rsidRPr="00010BA6">
        <w:rPr>
          <w:vertAlign w:val="superscript"/>
        </w:rPr>
        <w:footnoteRef/>
      </w:r>
      <w:r w:rsidRPr="00010BA6">
        <w:t xml:space="preserve">Courts in many cases have attempted to do so. </w:t>
      </w:r>
      <w:r w:rsidRPr="00010BA6">
        <w:rPr>
          <w:i/>
        </w:rPr>
        <w:t>E</w:t>
      </w:r>
      <w:r w:rsidRPr="00010BA6">
        <w:t>.</w:t>
      </w:r>
      <w:r w:rsidRPr="00010BA6">
        <w:rPr>
          <w:i/>
        </w:rPr>
        <w:t>g</w:t>
      </w:r>
      <w:r w:rsidRPr="00010BA6">
        <w:t xml:space="preserve">., Mutual of Omaha Ins. Co. v. Novak, 836 F.2d 397, 401, 5 USPQ2d 1314 (8th Cir. 1987), </w:t>
      </w:r>
      <w:r w:rsidRPr="00010BA6">
        <w:rPr>
          <w:i/>
        </w:rPr>
        <w:t>cert</w:t>
      </w:r>
      <w:r w:rsidRPr="00010BA6">
        <w:t xml:space="preserve">. </w:t>
      </w:r>
      <w:r w:rsidRPr="00010BA6">
        <w:rPr>
          <w:i/>
        </w:rPr>
        <w:t>denied</w:t>
      </w:r>
      <w:r w:rsidRPr="00010BA6">
        <w:t>, 488 U.S. 933 (1988); Chemical Corp. of Am. v. Anheuser-Busch, Inc., 306 F.2d 433, 437–38, 134 USPQ 524 (5th Cir. 1962) (although nominally basing its analysis on infringement, the court clearly used a dilution-by-</w:t>
      </w:r>
      <w:r w:rsidRPr="00010BA6">
        <w:t xml:space="preserve">tarnishment theory), </w:t>
      </w:r>
      <w:r w:rsidRPr="00010BA6">
        <w:rPr>
          <w:i/>
        </w:rPr>
        <w:t>cert</w:t>
      </w:r>
      <w:r w:rsidRPr="00010BA6">
        <w:t xml:space="preserve">. </w:t>
      </w:r>
      <w:r w:rsidRPr="00010BA6">
        <w:rPr>
          <w:i/>
        </w:rPr>
        <w:t>denied</w:t>
      </w:r>
      <w:r w:rsidRPr="00010BA6">
        <w:t xml:space="preserve">, 372 U.S. 965 (1963); </w:t>
      </w:r>
      <w:r w:rsidRPr="00010BA6">
        <w:rPr>
          <w:i/>
        </w:rPr>
        <w:t>Coca-Cola Co</w:t>
      </w:r>
      <w:r w:rsidRPr="00010BA6">
        <w:t xml:space="preserve">., 346 F. Supp. at 1189; </w:t>
      </w:r>
      <w:r w:rsidRPr="00010BA6">
        <w:rPr>
          <w:i/>
        </w:rPr>
        <w:t>cf</w:t>
      </w:r>
      <w:r w:rsidRPr="00010BA6">
        <w:t xml:space="preserve">. Anheuser-Busch, Inc. v. Florist’s Ass‘n of Greater Cleveland, Inc., 603 F. Supp. 35, 38–39, 224 USPQ 493 (N.D. Ohio 1984) (no confusion found by florist’s advertisement “This Bud’s for You”). Other courts, however, have recognized that confusion is not the issue. </w:t>
      </w:r>
      <w:r w:rsidRPr="00010BA6">
        <w:rPr>
          <w:i/>
        </w:rPr>
        <w:t>See, e</w:t>
      </w:r>
      <w:r w:rsidRPr="00010BA6">
        <w:t>.</w:t>
      </w:r>
      <w:r w:rsidRPr="00010BA6">
        <w:rPr>
          <w:i/>
        </w:rPr>
        <w:t>g</w:t>
      </w:r>
      <w:r w:rsidRPr="00010BA6">
        <w:t>.,</w:t>
      </w:r>
      <w:r w:rsidRPr="00010BA6">
        <w:rPr>
          <w:i/>
        </w:rPr>
        <w:t xml:space="preserve"> Hormel Foods Corp</w:t>
      </w:r>
      <w:r w:rsidRPr="00010BA6">
        <w:t xml:space="preserve">., 73 F.3d at 503 (noting that “a parody depends on a lack of confusion to make its point”); </w:t>
      </w:r>
      <w:r w:rsidRPr="00010BA6">
        <w:rPr>
          <w:i/>
        </w:rPr>
        <w:t>Deere &amp; Co</w:t>
      </w:r>
      <w:r w:rsidRPr="00010BA6">
        <w:t>., 41 F.3d at 42 n.5; Jordache Enters., Inc. v. Hogg Wyld, Ltd., 828 F.2d 1482, 1486, 4 USPQ2d 1216 (10th Cir. 1987).</w:t>
      </w:r>
    </w:p>
  </w:footnote>
  <w:footnote w:id="299">
    <w:p w14:paraId="2B62DF15" w14:textId="6E20CDD0" w:rsidR="00010BA6" w:rsidRPr="006662F5" w:rsidRDefault="00010BA6" w:rsidP="00010BA6">
      <w:pPr>
        <w:pStyle w:val="FootnoteText"/>
      </w:pPr>
      <w:r w:rsidRPr="00010BA6">
        <w:rPr>
          <w:vertAlign w:val="superscript"/>
        </w:rPr>
        <w:footnoteRef/>
      </w:r>
      <w:r w:rsidRPr="00010BA6">
        <w:t xml:space="preserve">Gerard N. Magliocca, </w:t>
      </w:r>
      <w:r w:rsidRPr="00010BA6">
        <w:rPr>
          <w:i/>
        </w:rPr>
        <w:t>One and Inseparable: Dilution and Infringement in Trademark Law</w:t>
      </w:r>
      <w:r w:rsidRPr="00010BA6">
        <w:t xml:space="preserve">, 85 </w:t>
      </w:r>
      <w:r w:rsidRPr="00010BA6">
        <w:rPr>
          <w:smallCaps/>
        </w:rPr>
        <w:t xml:space="preserve">Minn. L. Rev. </w:t>
      </w:r>
      <w:r w:rsidRPr="00010BA6">
        <w:t>949, 1016–19, 1035–36 (2001).</w:t>
      </w:r>
    </w:p>
  </w:footnote>
  <w:footnote w:id="300">
    <w:p w14:paraId="6DA300F7" w14:textId="7B84A2D0"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David S. </w:t>
      </w:r>
      <w:r w:rsidRPr="00010BA6">
        <w:t xml:space="preserve">Welkowitz, </w:t>
      </w:r>
      <w:r w:rsidRPr="00010BA6">
        <w:rPr>
          <w:i/>
        </w:rPr>
        <w:t>Reexamining Trademark Dilution</w:t>
      </w:r>
      <w:r w:rsidRPr="00010BA6">
        <w:t xml:space="preserve">, 44 </w:t>
      </w:r>
      <w:r w:rsidRPr="00010BA6">
        <w:rPr>
          <w:smallCaps/>
        </w:rPr>
        <w:t xml:space="preserve">Vand. L. Rev. </w:t>
      </w:r>
      <w:r w:rsidRPr="00010BA6">
        <w:t>531, 587–88 (1991).</w:t>
      </w:r>
    </w:p>
  </w:footnote>
  <w:footnote w:id="301">
    <w:p w14:paraId="67B7982B" w14:textId="64769AD1" w:rsidR="00010BA6" w:rsidRPr="006662F5" w:rsidRDefault="00010BA6" w:rsidP="00010BA6">
      <w:pPr>
        <w:pStyle w:val="FootnoteText"/>
      </w:pPr>
      <w:r w:rsidRPr="00010BA6">
        <w:rPr>
          <w:vertAlign w:val="superscript"/>
        </w:rPr>
        <w:footnoteRef/>
      </w:r>
      <w:r w:rsidRPr="00010BA6">
        <w:t>Moseley v. V Secret Catalogue, Inc., 537 U.S. 418, 430, 432, 65 USPQ2d 1801 (2003).</w:t>
      </w:r>
    </w:p>
  </w:footnote>
  <w:footnote w:id="302">
    <w:p w14:paraId="4AD638D4" w14:textId="2FD484E0" w:rsidR="00010BA6" w:rsidRPr="00127AF1" w:rsidRDefault="00010BA6" w:rsidP="00010BA6">
      <w:pPr>
        <w:pStyle w:val="FootnoteText"/>
        <w:rPr>
          <w:spacing w:val="-4"/>
        </w:rPr>
      </w:pPr>
      <w:r w:rsidRPr="00010BA6">
        <w:rPr>
          <w:vertAlign w:val="superscript"/>
        </w:rPr>
        <w:footnoteRef/>
      </w:r>
      <w:r w:rsidRPr="00010BA6">
        <w:t xml:space="preserve">BDO Seidman LLP v. </w:t>
      </w:r>
      <w:r w:rsidRPr="00010BA6">
        <w:t xml:space="preserve">Alliantgroup, L.P., 2009 WL 1322555, at *10, 2009 BL 102177 (S.D. Tex. July 15, 2009) (denying defendant’s motion for summary judgment and pointing to possible injury to plaintiff’s business reputation); Procter &amp; Gamble Co. v. Amway Corp., 80 F. Supp. 2d 639, 670 (S.D. Tex. 1999) (permitting suit for injury to business reputation even if there is no injury to the trademark), </w:t>
      </w:r>
      <w:r w:rsidRPr="00010BA6">
        <w:rPr>
          <w:i/>
        </w:rPr>
        <w:t>aff’d in part, rev’d in part</w:t>
      </w:r>
      <w:r w:rsidRPr="00010BA6">
        <w:t xml:space="preserve">, 242 F.3d 539, 58 USPQ2d 1008 (5th Cir.), </w:t>
      </w:r>
      <w:r w:rsidRPr="00010BA6">
        <w:rPr>
          <w:i/>
        </w:rPr>
        <w:t>cert</w:t>
      </w:r>
      <w:r w:rsidRPr="00010BA6">
        <w:t xml:space="preserve">. </w:t>
      </w:r>
      <w:r w:rsidRPr="00010BA6">
        <w:rPr>
          <w:i/>
        </w:rPr>
        <w:t>denied</w:t>
      </w:r>
      <w:r w:rsidRPr="00010BA6">
        <w:t xml:space="preserve">, 534 U.S. 945 (2001); MDT Corp. v. New York Stock Exch., Inc., 858 F. Supp. 1028, 1034, 30 USPQ2d 1849 (C.D. Cal. 1994) (pointing to this language as denoting tarnishment); Menudo Int’l LLC v. In Miami Prod. LLC, 2018 WL 1745395, at *5–6, 2018 BL 127263 (S.D. Fla. Apr. 11, 2018) (applying current Florida dilution statute, based on the 1996 Model Bill, to a claim of injury to business reputation); Sakura Japanese Steakhouse, Inc. v. Lin Yan, Inc., 827 So.2d 1105, 1107 (Fla. Dist. Ct. App. 2002) (in dicta, specifically treating tarnishment as a form of injury to business reputation); Marks v. Cayo Hueso, Ltd., 437 So.2d 775, 777 (Fla. Dist. Ct. App. 1983); </w:t>
      </w:r>
      <w:r w:rsidRPr="00010BA6">
        <w:rPr>
          <w:i/>
        </w:rPr>
        <w:t>see also</w:t>
      </w:r>
      <w:r w:rsidRPr="00010BA6">
        <w:t xml:space="preserve"> Safeway Stores, Inc. v. Safeway Discount Drugs, Inc., 675 F.2d 1160, 1168, 216 USPQ 599 (11th Cir. 1982). </w:t>
      </w:r>
      <w:r w:rsidRPr="00010BA6">
        <w:rPr>
          <w:i/>
        </w:rPr>
        <w:t xml:space="preserve">But cf. </w:t>
      </w:r>
      <w:r w:rsidRPr="00010BA6">
        <w:t xml:space="preserve">Law Offices of Bradley J. Rephen, P.C. v. Lemberg &amp; Assocs., LLC, 2011 WL 13267203, at *5 (S.D.N.Y. June 6, 2011) (New York dilution law only applies to injuries to </w:t>
      </w:r>
      <w:r w:rsidRPr="00010BA6">
        <w:rPr>
          <w:i/>
        </w:rPr>
        <w:t>business</w:t>
      </w:r>
      <w:r w:rsidRPr="00010BA6">
        <w:t xml:space="preserve"> reputation, not personal reputation).</w:t>
      </w:r>
    </w:p>
  </w:footnote>
  <w:footnote w:id="303">
    <w:p w14:paraId="7B526E76" w14:textId="42D6EA4E" w:rsidR="00010BA6" w:rsidRPr="00127AF1" w:rsidRDefault="00010BA6" w:rsidP="00010BA6">
      <w:pPr>
        <w:pStyle w:val="FootnoteText"/>
        <w:rPr>
          <w:spacing w:val="-4"/>
        </w:rPr>
      </w:pPr>
      <w:r w:rsidRPr="00010BA6">
        <w:rPr>
          <w:vertAlign w:val="superscript"/>
        </w:rPr>
        <w:footnoteRef/>
      </w:r>
      <w:r w:rsidRPr="00010BA6">
        <w:t xml:space="preserve">Nevertheless, the headings of some, but by no means all, of the newer state statutes include the phrase “Injury to business reputation.” </w:t>
      </w:r>
      <w:r w:rsidRPr="00010BA6">
        <w:rPr>
          <w:i/>
        </w:rPr>
        <w:t>E</w:t>
      </w:r>
      <w:r w:rsidRPr="00010BA6">
        <w:t>.</w:t>
      </w:r>
      <w:r w:rsidRPr="00010BA6">
        <w:rPr>
          <w:i/>
        </w:rPr>
        <w:t>g</w:t>
      </w:r>
      <w:r w:rsidRPr="00010BA6">
        <w:t xml:space="preserve">., </w:t>
      </w:r>
      <w:r w:rsidRPr="00010BA6">
        <w:rPr>
          <w:smallCaps/>
        </w:rPr>
        <w:t xml:space="preserve">Ark. Code Ann. </w:t>
      </w:r>
      <w:r w:rsidRPr="00010BA6">
        <w:t xml:space="preserve">§4-71-213 (LexisNexis 2001); </w:t>
      </w:r>
      <w:r w:rsidRPr="00010BA6">
        <w:rPr>
          <w:smallCaps/>
        </w:rPr>
        <w:t xml:space="preserve">Haw. Rev. Stat. Ann. </w:t>
      </w:r>
      <w:r w:rsidRPr="00010BA6">
        <w:t xml:space="preserve">§482-32 (LexisNexis 2005); 54 </w:t>
      </w:r>
      <w:r w:rsidRPr="00010BA6">
        <w:rPr>
          <w:smallCaps/>
        </w:rPr>
        <w:t xml:space="preserve">Pa. Cons. Stat. Ann. </w:t>
      </w:r>
      <w:r w:rsidRPr="00010BA6">
        <w:t xml:space="preserve">§1124 (West Supp. 2012). </w:t>
      </w:r>
      <w:r w:rsidRPr="00010BA6">
        <w:rPr>
          <w:i/>
        </w:rPr>
        <w:t>But cf</w:t>
      </w:r>
      <w:r w:rsidRPr="00010BA6">
        <w:t xml:space="preserve">. </w:t>
      </w:r>
      <w:r w:rsidRPr="00010BA6">
        <w:rPr>
          <w:smallCaps/>
        </w:rPr>
        <w:t xml:space="preserve">Neb. Rev. Stat. </w:t>
      </w:r>
      <w:r w:rsidRPr="00010BA6">
        <w:t xml:space="preserve">§87-140 (LexisNexis 2007) (heading does not contain the phrase); </w:t>
      </w:r>
      <w:r w:rsidRPr="00010BA6">
        <w:rPr>
          <w:smallCaps/>
        </w:rPr>
        <w:t xml:space="preserve">N.J. Stat. Ann. </w:t>
      </w:r>
      <w:r w:rsidRPr="00010BA6">
        <w:t xml:space="preserve">§56:3-13.20 (West 2001) (heading does not contain the phrase). However, one probably should not overestimate the significance of these headings, particularly when they do not conform to the statutory language. Courts vary in their use of headings to aid in statutory construction. </w:t>
      </w:r>
      <w:r w:rsidRPr="00010BA6">
        <w:rPr>
          <w:i/>
        </w:rPr>
        <w:t>See, e</w:t>
      </w:r>
      <w:r w:rsidRPr="00010BA6">
        <w:t>.</w:t>
      </w:r>
      <w:r w:rsidRPr="00010BA6">
        <w:rPr>
          <w:i/>
        </w:rPr>
        <w:t>g</w:t>
      </w:r>
      <w:r w:rsidRPr="00010BA6">
        <w:t xml:space="preserve">., </w:t>
      </w:r>
      <w:r w:rsidRPr="00010BA6">
        <w:t xml:space="preserve">Denuptiis v. Unocal Corp., 63 P.3d 272, 278 n.115 (Alaska 2003) (“[C]aptions are not part of the statute.”); Pleak v. Entrada Prop. Owners’ Ass’n, 73 P.3d 602, 605 (Ariz. Ct. App. 2003) (“[A]lthough title and section headings of statutes are not law, we may look to them for guidance.”); Brandon v. Arkansas Pub. Serv. Comm’n, 992 S.W.2d 834, 937 (Ark. Ct. App. 1999) (“While the title of an act is not part of the law, it may be referred to in order to help ascertain the intent of the General Assembly.”); </w:t>
      </w:r>
      <w:r w:rsidRPr="00010BA6">
        <w:rPr>
          <w:i/>
        </w:rPr>
        <w:t>In re</w:t>
      </w:r>
      <w:r w:rsidRPr="00010BA6">
        <w:t xml:space="preserve"> Marriage of Belger, 654 N.W.2d 902, 905 (Iowa 2002) (“When construing this statute, we consider the whole statute, including the title.”); State v. Schweitzer, 646 N.W.2d 117, 120 (Iowa Ct. App. 2002) (“The title of a statute, however, cannot limit the plain meaning of the text.”); Gregor v. Argenot Great Cent. Ins. Co., 851 So.2d 959, 964 (La. 2003) (“[T]he title of a law may be examined to determine its purpose.”); Coast Hotels &amp; Casinos, Inc. v. Nevada State Labor Comm’n, 34 P.3d 546, 551 (Nev. 2001) (“The title of a statute may be considered in determining legislative intent.”); Jiggetts v. Dowling, 196 Misc.2d 678, 765 N.Y.S.2d 731, 739 (N.Y. Sup. Ct. 2003) (“‘[A] heading of a portion of a statute such as a chapter or a section usually is not a part of the act and does not extend or restrict the language contained in the body of the statute </w:t>
      </w:r>
      <w:r w:rsidRPr="00010BA6">
        <w:t xml:space="preserve">. . . .’” (quoting 1 </w:t>
      </w:r>
      <w:r w:rsidRPr="00010BA6">
        <w:rPr>
          <w:smallCaps/>
        </w:rPr>
        <w:t>McKinney’s Cons. Law of N.Y.</w:t>
      </w:r>
      <w:r w:rsidRPr="00010BA6">
        <w:t xml:space="preserve">, </w:t>
      </w:r>
      <w:r w:rsidRPr="00010BA6">
        <w:rPr>
          <w:i/>
        </w:rPr>
        <w:t>Statutes</w:t>
      </w:r>
      <w:r w:rsidRPr="00010BA6">
        <w:t xml:space="preserve">, §123[b])); Church v. Grant Cty., 69 P.3d 759, 763 n.4 (Or. 2003) (“In the context of statutory construction, a statute’s caption is of no legal significance.”); Harrisburg Area Cmty. Coll. v. Pennsylvania State Emps.’ Ret. Sys., 821 A.2d 1255, 1259 (Pa. Commw. Ct. 2003) (“[T]he headings prefixed to titles, sections and other divisions of a statute may be used to aid in construing the statute.”); Commonwealth v. Reefer, 816 A.2d 1136, 1143 n.10 (Pa. Super. Ct. 2003) (“‘[T]he title, preamble, headings, and other divisions of a statute may be considered in the construction but shall not be considered to control.’”) (citations omitted); </w:t>
      </w:r>
      <w:r w:rsidRPr="00010BA6">
        <w:rPr>
          <w:i/>
        </w:rPr>
        <w:t>In re</w:t>
      </w:r>
      <w:r w:rsidRPr="00010BA6">
        <w:t xml:space="preserve"> Lindsey A.F., 663 N.W.2d 757, 761 (Wis. 2003) (“While titles may be considered in resolving doubt as to a statute’s meaning, they should not be used to create a doubt where none would otherwise exist.”); </w:t>
      </w:r>
      <w:r w:rsidRPr="00010BA6">
        <w:rPr>
          <w:smallCaps/>
        </w:rPr>
        <w:t xml:space="preserve">W. Va. Code Ann. </w:t>
      </w:r>
      <w:r w:rsidRPr="00010BA6">
        <w:t xml:space="preserve">§2-2-10(z) (LexisNexis 2007) (“The sectional headings or headlines of the several sections of this code printed in black-faced type are intended as mere catchwords to indicate the contents of the section and shall not be deemed or taken to be titles of such sections, or as any part of the statute, and, unless expressly so provided, they shall not be so deemed when any of such sections, including the headlines, are amended or reenacted.”). </w:t>
      </w:r>
      <w:r w:rsidRPr="00010BA6">
        <w:rPr>
          <w:i/>
        </w:rPr>
        <w:t xml:space="preserve">See </w:t>
      </w:r>
      <w:r w:rsidRPr="00010BA6">
        <w:t>Menudo Int’l LLC v. In Miami Prod. LLC, 2018 WL 1745395, at *5–6, 2018 BL 127263 (S.D. Fla. Apr. 11, 2018) (applying current Florida dilution statute, based on the 1996 Model Bill, to a claim of injury to business reputation).</w:t>
      </w:r>
    </w:p>
  </w:footnote>
  <w:footnote w:id="304">
    <w:p w14:paraId="3A96846D" w14:textId="68E6D3B6" w:rsidR="00010BA6" w:rsidRPr="006662F5" w:rsidRDefault="00010BA6" w:rsidP="00010BA6">
      <w:pPr>
        <w:pStyle w:val="FootnoteText"/>
      </w:pPr>
      <w:r w:rsidRPr="00010BA6">
        <w:rPr>
          <w:vertAlign w:val="superscript"/>
        </w:rPr>
        <w:footnoteRef/>
      </w:r>
      <w:r w:rsidRPr="00010BA6">
        <w:t>Lanham Act §43(c)(2)(C), 15 U.S.C. §1125(c)(2)(C).</w:t>
      </w:r>
    </w:p>
  </w:footnote>
  <w:footnote w:id="305">
    <w:p w14:paraId="4D9B4CFE" w14:textId="49E7941E" w:rsidR="00010BA6" w:rsidRPr="006662F5" w:rsidRDefault="00010BA6" w:rsidP="00010BA6">
      <w:pPr>
        <w:pStyle w:val="FootnoteText"/>
      </w:pPr>
      <w:r w:rsidRPr="00010BA6">
        <w:rPr>
          <w:vertAlign w:val="superscript"/>
        </w:rPr>
        <w:footnoteRef/>
      </w:r>
      <w:r w:rsidRPr="00010BA6">
        <w:t xml:space="preserve">2007 </w:t>
      </w:r>
      <w:r w:rsidRPr="00010BA6">
        <w:rPr>
          <w:smallCaps/>
        </w:rPr>
        <w:t>Model Bill</w:t>
      </w:r>
      <w:r w:rsidRPr="00010BA6">
        <w:t xml:space="preserve"> §1(m).</w:t>
      </w:r>
    </w:p>
  </w:footnote>
  <w:footnote w:id="306">
    <w:p w14:paraId="4A4914B1" w14:textId="6597D6E7" w:rsidR="00010BA6" w:rsidRPr="006662F5" w:rsidRDefault="00010BA6" w:rsidP="00010BA6">
      <w:pPr>
        <w:pStyle w:val="FootnoteText"/>
      </w:pPr>
      <w:r w:rsidRPr="00010BA6">
        <w:rPr>
          <w:vertAlign w:val="superscript"/>
        </w:rPr>
        <w:footnoteRef/>
      </w:r>
      <w:r w:rsidRPr="00010BA6">
        <w:t xml:space="preserve">MDT Corp. v. New York Stock Exch., Inc., 858 F. Supp. 1028, 1034, 30 USPQ2d 1849 (C.D. Cal. 1994) (pointing to this language as denoting </w:t>
      </w:r>
      <w:r w:rsidRPr="00010BA6">
        <w:t xml:space="preserve">tarnishment); </w:t>
      </w:r>
      <w:r w:rsidRPr="00010BA6">
        <w:rPr>
          <w:i/>
        </w:rPr>
        <w:t xml:space="preserve">see also </w:t>
      </w:r>
      <w:r w:rsidRPr="00010BA6">
        <w:t xml:space="preserve">Safeway Stores, Inc. v. Safeway Discount Drugs, Inc., 675 F.2d 1160, 1168, 216 USPQ 599 (11th Cir. 1982); Procter &amp; Gamble Co. v. Amway Corp., 80 F. Supp. 2d 639, 670 (S.D. Tex. 1999) (permitting suit for injury to business reputation even if there was no injury to the trademark), </w:t>
      </w:r>
      <w:r w:rsidRPr="00010BA6">
        <w:rPr>
          <w:i/>
        </w:rPr>
        <w:t>aff’d in part, rev’d in part</w:t>
      </w:r>
      <w:r w:rsidRPr="00010BA6">
        <w:t xml:space="preserve">, 242 F.3d 539, 58 USPQ2d 1008 (5th Cir.), </w:t>
      </w:r>
      <w:r w:rsidRPr="00010BA6">
        <w:rPr>
          <w:i/>
        </w:rPr>
        <w:t>cert</w:t>
      </w:r>
      <w:r w:rsidRPr="00010BA6">
        <w:t xml:space="preserve">. </w:t>
      </w:r>
      <w:r w:rsidRPr="00010BA6">
        <w:rPr>
          <w:i/>
        </w:rPr>
        <w:t>denied</w:t>
      </w:r>
      <w:r w:rsidRPr="00010BA6">
        <w:t>, 534 U.S. 945 (2001); Marks v. Cayo Hueso, Ltd., 437 So.2d 775, 777 (Fla. Dist. Ct. App. 1983). The Supreme Court also pointed to this language as the source of protection for tarnishment. Moseley v. V Secret Catalogue, Inc., 537 U.S. 418, 432, 433, 65 USPQ2d 1801 (2003).</w:t>
      </w:r>
    </w:p>
  </w:footnote>
  <w:footnote w:id="307">
    <w:p w14:paraId="33A6318A" w14:textId="0E6D75ED" w:rsidR="00010BA6" w:rsidRPr="006662F5" w:rsidRDefault="00010BA6" w:rsidP="00010BA6">
      <w:pPr>
        <w:pStyle w:val="FootnoteText"/>
      </w:pPr>
      <w:r w:rsidRPr="00010BA6">
        <w:rPr>
          <w:vertAlign w:val="superscript"/>
        </w:rPr>
        <w:footnoteRef/>
      </w:r>
      <w:r w:rsidRPr="00010BA6">
        <w:t xml:space="preserve">Restatement (Third) of Unfair Competition §25 </w:t>
      </w:r>
      <w:r w:rsidRPr="00010BA6">
        <w:t>cmt. c (1995).</w:t>
      </w:r>
    </w:p>
  </w:footnote>
  <w:footnote w:id="308">
    <w:p w14:paraId="4E5E2F60" w14:textId="542A1E4F" w:rsidR="00010BA6" w:rsidRPr="00010BA6" w:rsidRDefault="00010BA6" w:rsidP="00010BA6">
      <w:pPr>
        <w:pStyle w:val="FootnoteText"/>
      </w:pPr>
      <w:r w:rsidRPr="00010BA6">
        <w:rPr>
          <w:vertAlign w:val="superscript"/>
        </w:rPr>
        <w:footnoteRef/>
      </w:r>
      <w:r w:rsidRPr="00010BA6">
        <w:t xml:space="preserve">1996 </w:t>
      </w:r>
      <w:r w:rsidRPr="00010BA6">
        <w:rPr>
          <w:smallCaps/>
        </w:rPr>
        <w:t>Model Bill</w:t>
      </w:r>
      <w:r w:rsidRPr="00010BA6">
        <w:t xml:space="preserve"> §13.</w:t>
      </w:r>
    </w:p>
    <w:p w14:paraId="0E4C4574" w14:textId="77777777" w:rsidR="00010BA6" w:rsidRPr="006662F5" w:rsidRDefault="00010BA6">
      <w:pPr>
        <w:pStyle w:val="footnote"/>
      </w:pPr>
    </w:p>
  </w:footnote>
  <w:footnote w:id="309">
    <w:p w14:paraId="604A15FF" w14:textId="6ED9AD9D" w:rsidR="00010BA6" w:rsidRPr="006662F5" w:rsidRDefault="00010BA6" w:rsidP="00010BA6">
      <w:pPr>
        <w:pStyle w:val="FootnoteText"/>
      </w:pPr>
      <w:r w:rsidRPr="00010BA6">
        <w:rPr>
          <w:vertAlign w:val="superscript"/>
        </w:rPr>
        <w:footnoteRef/>
      </w:r>
      <w:r w:rsidRPr="00010BA6">
        <w:rPr>
          <w:i/>
        </w:rPr>
        <w:t>USTA Report</w:t>
      </w:r>
      <w:r w:rsidRPr="00010BA6">
        <w:t xml:space="preserve">, 77 </w:t>
      </w:r>
      <w:r w:rsidRPr="00010BA6">
        <w:rPr>
          <w:smallCaps/>
        </w:rPr>
        <w:t xml:space="preserve">Trademark Rep. </w:t>
      </w:r>
      <w:r w:rsidRPr="00010BA6">
        <w:t>at 433–34.</w:t>
      </w:r>
    </w:p>
  </w:footnote>
  <w:footnote w:id="310">
    <w:p w14:paraId="6985466E" w14:textId="2FE655F9" w:rsidR="00010BA6" w:rsidRPr="006662F5" w:rsidRDefault="00010BA6" w:rsidP="00010BA6">
      <w:pPr>
        <w:pStyle w:val="FootnoteText"/>
      </w:pPr>
      <w:r w:rsidRPr="00010BA6">
        <w:rPr>
          <w:vertAlign w:val="superscript"/>
        </w:rPr>
        <w:footnoteRef/>
      </w:r>
      <w:r w:rsidRPr="00010BA6">
        <w:t xml:space="preserve">133 </w:t>
      </w:r>
      <w:r w:rsidRPr="00010BA6">
        <w:rPr>
          <w:smallCaps/>
        </w:rPr>
        <w:t xml:space="preserve">Cong. Rec. </w:t>
      </w:r>
      <w:r w:rsidRPr="00010BA6">
        <w:t xml:space="preserve">S16,550 (Nov. 19, 1987) (reprinting S. 1883 as introduced by Sen. DeConcini). </w:t>
      </w:r>
      <w:r w:rsidRPr="00010BA6">
        <w:rPr>
          <w:i/>
        </w:rPr>
        <w:t>See</w:t>
      </w:r>
      <w:r w:rsidRPr="00010BA6">
        <w:t xml:space="preserve"> Chapter 6, §II.B.2.</w:t>
      </w:r>
    </w:p>
  </w:footnote>
  <w:footnote w:id="311">
    <w:p w14:paraId="7355A89B" w14:textId="019D3A7E" w:rsidR="00010BA6" w:rsidRPr="006662F5" w:rsidRDefault="00010BA6" w:rsidP="00010BA6">
      <w:pPr>
        <w:pStyle w:val="FootnoteText"/>
      </w:pPr>
      <w:r w:rsidRPr="00010BA6">
        <w:rPr>
          <w:vertAlign w:val="superscript"/>
        </w:rPr>
        <w:footnoteRef/>
      </w:r>
      <w:r w:rsidRPr="00010BA6">
        <w:rPr>
          <w:smallCaps/>
        </w:rPr>
        <w:t xml:space="preserve">S. Rep. No. </w:t>
      </w:r>
      <w:r w:rsidRPr="00010BA6">
        <w:t xml:space="preserve">515, 100th Cong., 2d Sess. 1, </w:t>
      </w:r>
      <w:r w:rsidRPr="00010BA6">
        <w:rPr>
          <w:i/>
        </w:rPr>
        <w:t>reprinted in</w:t>
      </w:r>
      <w:r w:rsidRPr="00010BA6">
        <w:t xml:space="preserve"> 1988 U.S.C.C.A.N. 5577, 5579.</w:t>
      </w:r>
    </w:p>
  </w:footnote>
  <w:footnote w:id="312">
    <w:p w14:paraId="07FE7EEC" w14:textId="559E0BEE" w:rsidR="00010BA6" w:rsidRPr="006662F5" w:rsidRDefault="00010BA6" w:rsidP="00010BA6">
      <w:pPr>
        <w:pStyle w:val="FootnoteText"/>
      </w:pPr>
      <w:r w:rsidRPr="00010BA6">
        <w:rPr>
          <w:vertAlign w:val="superscript"/>
        </w:rPr>
        <w:footnoteRef/>
      </w:r>
      <w:r w:rsidRPr="00010BA6">
        <w:t xml:space="preserve">H.R. 1295, introduced March 22, </w:t>
      </w:r>
      <w:r w:rsidRPr="00010BA6">
        <w:t>1995 by Rep. Moorhead, 1995 Cong. US HR 1295 (available on Westlaw).</w:t>
      </w:r>
    </w:p>
  </w:footnote>
  <w:footnote w:id="313">
    <w:p w14:paraId="794BB480" w14:textId="5F3AB212" w:rsidR="00010BA6" w:rsidRPr="006662F5" w:rsidRDefault="00010BA6" w:rsidP="00010BA6">
      <w:pPr>
        <w:pStyle w:val="FootnoteText"/>
      </w:pPr>
      <w:r w:rsidRPr="00010BA6">
        <w:rPr>
          <w:vertAlign w:val="superscript"/>
        </w:rPr>
        <w:footnoteRef/>
      </w:r>
      <w:r w:rsidRPr="00010BA6">
        <w:rPr>
          <w:i/>
        </w:rPr>
        <w:t>Compare</w:t>
      </w:r>
      <w:r w:rsidRPr="00010BA6">
        <w:t xml:space="preserve"> Testimony of Mary Ann Alford, Executive Vice President of the International Trademark Association, 1995 WL 435750 (F.D.C.H.) (definition encompasses </w:t>
      </w:r>
      <w:r w:rsidRPr="00010BA6">
        <w:t xml:space="preserve">tarnishment), </w:t>
      </w:r>
      <w:r w:rsidRPr="00010BA6">
        <w:rPr>
          <w:i/>
        </w:rPr>
        <w:t>with</w:t>
      </w:r>
      <w:r w:rsidRPr="00010BA6">
        <w:t xml:space="preserve"> Testimony of Jonathan E. Moskin, Pennie &amp; Edmonds, 1995 WL 437437 (F.D.C.H.) (dilution bill does not include tarnishment).</w:t>
      </w:r>
    </w:p>
  </w:footnote>
  <w:footnote w:id="314">
    <w:p w14:paraId="370B6CDF" w14:textId="7705C51A" w:rsidR="00010BA6" w:rsidRPr="006662F5" w:rsidRDefault="00010BA6" w:rsidP="00010BA6">
      <w:pPr>
        <w:pStyle w:val="FootnoteText"/>
      </w:pPr>
      <w:r w:rsidRPr="00010BA6">
        <w:rPr>
          <w:vertAlign w:val="superscript"/>
        </w:rPr>
        <w:footnoteRef/>
      </w:r>
      <w:r w:rsidRPr="00010BA6">
        <w:t xml:space="preserve">Testimony of Mary Ann Alford, Executive Vice President of the International Trademark Association, 1995 WL 435750 (F.D.C.H.) (definition encompasses </w:t>
      </w:r>
      <w:r w:rsidRPr="00010BA6">
        <w:t>tarnishment); Testimony of James K. Baughman, Assistant General Counsel, Campbell Soup Co., 1995 WL 435742 (July 19, 1995) (noting some uses that harm the reputation of marks); Testimony of Nils Victor Montan of Time Warner Entertainment Co., 1995 WL 435749 (July 19, 1995) (noting undesirable depictions of Warner Bros. characters on T-shirts).</w:t>
      </w:r>
    </w:p>
  </w:footnote>
  <w:footnote w:id="315">
    <w:p w14:paraId="28517D40" w14:textId="07D9ACCC" w:rsidR="00010BA6" w:rsidRPr="006662F5" w:rsidRDefault="00010BA6" w:rsidP="00010BA6">
      <w:pPr>
        <w:pStyle w:val="FootnoteText"/>
      </w:pPr>
      <w:r w:rsidRPr="00010BA6">
        <w:rPr>
          <w:vertAlign w:val="superscript"/>
        </w:rPr>
        <w:footnoteRef/>
      </w:r>
      <w:r w:rsidRPr="00010BA6">
        <w:t xml:space="preserve">1995 </w:t>
      </w:r>
      <w:r w:rsidRPr="00010BA6">
        <w:rPr>
          <w:smallCaps/>
        </w:rPr>
        <w:t xml:space="preserve">H.R. Rep. </w:t>
      </w:r>
      <w:r w:rsidRPr="00010BA6">
        <w:t>at 2 (emphasis added).</w:t>
      </w:r>
    </w:p>
  </w:footnote>
  <w:footnote w:id="316">
    <w:p w14:paraId="7FBD0333" w14:textId="69CE3746" w:rsidR="00010BA6" w:rsidRPr="006662F5" w:rsidRDefault="00010BA6" w:rsidP="00010BA6">
      <w:pPr>
        <w:pStyle w:val="FootnoteText"/>
      </w:pPr>
      <w:r w:rsidRPr="00010BA6">
        <w:rPr>
          <w:vertAlign w:val="superscript"/>
        </w:rPr>
        <w:footnoteRef/>
      </w:r>
      <w:r w:rsidRPr="00010BA6">
        <w:rPr>
          <w:i/>
        </w:rPr>
        <w:t>Id</w:t>
      </w:r>
      <w:r w:rsidRPr="00010BA6">
        <w:t>. at 8.</w:t>
      </w:r>
    </w:p>
  </w:footnote>
  <w:footnote w:id="317">
    <w:p w14:paraId="5A3BDDBB" w14:textId="426D5BA7" w:rsidR="00010BA6" w:rsidRPr="006662F5" w:rsidRDefault="00010BA6" w:rsidP="00010BA6">
      <w:pPr>
        <w:pStyle w:val="FootnoteText"/>
      </w:pPr>
      <w:r w:rsidRPr="00010BA6">
        <w:rPr>
          <w:vertAlign w:val="superscript"/>
        </w:rPr>
        <w:footnoteRef/>
      </w:r>
      <w:r w:rsidRPr="00010BA6">
        <w:t>537 U.S. 418, 65 USPQ2d 1801 (2003).</w:t>
      </w:r>
    </w:p>
  </w:footnote>
  <w:footnote w:id="318">
    <w:p w14:paraId="11246526" w14:textId="272B775C" w:rsidR="00010BA6" w:rsidRPr="006662F5" w:rsidRDefault="00010BA6" w:rsidP="00010BA6">
      <w:pPr>
        <w:pStyle w:val="FootnoteText"/>
      </w:pPr>
      <w:r w:rsidRPr="00010BA6">
        <w:rPr>
          <w:vertAlign w:val="superscript"/>
        </w:rPr>
        <w:footnoteRef/>
      </w:r>
      <w:r w:rsidRPr="00010BA6">
        <w:rPr>
          <w:i/>
        </w:rPr>
        <w:t>Id</w:t>
      </w:r>
      <w:r w:rsidRPr="00010BA6">
        <w:t>. at 432.</w:t>
      </w:r>
    </w:p>
  </w:footnote>
  <w:footnote w:id="319">
    <w:p w14:paraId="1378C3F7" w14:textId="0736D5EF" w:rsidR="00010BA6" w:rsidRPr="006662F5" w:rsidRDefault="00010BA6" w:rsidP="00010BA6">
      <w:pPr>
        <w:pStyle w:val="FootnoteText"/>
      </w:pPr>
      <w:r w:rsidRPr="00010BA6">
        <w:rPr>
          <w:vertAlign w:val="superscript"/>
        </w:rPr>
        <w:footnoteRef/>
      </w:r>
      <w:r w:rsidRPr="00010BA6">
        <w:rPr>
          <w:i/>
        </w:rPr>
        <w:t>Id</w:t>
      </w:r>
      <w:r w:rsidRPr="00010BA6">
        <w:t xml:space="preserve">. The Court had previously quoted a portion of the legislative history concerning </w:t>
      </w:r>
      <w:r w:rsidRPr="00010BA6">
        <w:t xml:space="preserve">tarnishment. </w:t>
      </w:r>
      <w:r w:rsidRPr="00010BA6">
        <w:rPr>
          <w:i/>
        </w:rPr>
        <w:t>Id</w:t>
      </w:r>
      <w:r w:rsidRPr="00010BA6">
        <w:t>. at 431 (quoting remarks of Sen. Hatch).</w:t>
      </w:r>
    </w:p>
  </w:footnote>
  <w:footnote w:id="320">
    <w:p w14:paraId="7BDBAE42" w14:textId="5DB9D351" w:rsidR="00010BA6" w:rsidRPr="006662F5" w:rsidRDefault="00010BA6" w:rsidP="00010BA6">
      <w:pPr>
        <w:pStyle w:val="FootnoteText"/>
      </w:pPr>
      <w:r w:rsidRPr="00010BA6">
        <w:rPr>
          <w:vertAlign w:val="superscript"/>
        </w:rPr>
        <w:footnoteRef/>
      </w:r>
      <w:r w:rsidRPr="00010BA6">
        <w:rPr>
          <w:i/>
        </w:rPr>
        <w:t>Id</w:t>
      </w:r>
      <w:r w:rsidRPr="00010BA6">
        <w:t>. at 432.</w:t>
      </w:r>
    </w:p>
  </w:footnote>
  <w:footnote w:id="321">
    <w:p w14:paraId="47550D47" w14:textId="68DEAD70" w:rsidR="00010BA6" w:rsidRPr="006662F5" w:rsidRDefault="00010BA6" w:rsidP="00010BA6">
      <w:pPr>
        <w:pStyle w:val="FootnoteText"/>
      </w:pPr>
      <w:r w:rsidRPr="00010BA6">
        <w:rPr>
          <w:vertAlign w:val="superscript"/>
        </w:rPr>
        <w:footnoteRef/>
      </w:r>
      <w:r w:rsidRPr="00010BA6">
        <w:rPr>
          <w:i/>
        </w:rPr>
        <w:t>Id</w:t>
      </w:r>
      <w:r w:rsidRPr="00010BA6">
        <w:t xml:space="preserve">. (requiring “actual dilution” to impose liability). Although the </w:t>
      </w:r>
      <w:r w:rsidRPr="00010BA6">
        <w:rPr>
          <w:i/>
        </w:rPr>
        <w:t>Moseley</w:t>
      </w:r>
      <w:r w:rsidRPr="00010BA6">
        <w:t xml:space="preserve"> opinion does not directly tie the Court’s </w:t>
      </w:r>
      <w:r w:rsidRPr="00010BA6">
        <w:t xml:space="preserve">tarnishment observation to the FTDA definition of dilution, the definition was referred to by some Justices, expressing similar sentiments, at the oral argument. </w:t>
      </w:r>
      <w:r w:rsidRPr="00010BA6">
        <w:rPr>
          <w:i/>
        </w:rPr>
        <w:t>See</w:t>
      </w:r>
      <w:r w:rsidRPr="00010BA6">
        <w:t xml:space="preserve"> Tr. of Oral Argument at 5, 6, 43.</w:t>
      </w:r>
    </w:p>
  </w:footnote>
  <w:footnote w:id="322">
    <w:p w14:paraId="7F1AD8D9" w14:textId="2E510FBF" w:rsidR="00010BA6" w:rsidRPr="006662F5" w:rsidRDefault="00010BA6" w:rsidP="00010BA6">
      <w:pPr>
        <w:pStyle w:val="FootnoteText"/>
      </w:pPr>
      <w:r w:rsidRPr="00010BA6">
        <w:rPr>
          <w:vertAlign w:val="superscript"/>
        </w:rPr>
        <w:footnoteRef/>
      </w:r>
      <w:r w:rsidRPr="00010BA6">
        <w:t xml:space="preserve">A small number recognized the issue. </w:t>
      </w:r>
      <w:r w:rsidRPr="00010BA6">
        <w:rPr>
          <w:i/>
        </w:rPr>
        <w:t>E</w:t>
      </w:r>
      <w:r w:rsidRPr="00010BA6">
        <w:t>.</w:t>
      </w:r>
      <w:r w:rsidRPr="00010BA6">
        <w:rPr>
          <w:i/>
        </w:rPr>
        <w:t>g</w:t>
      </w:r>
      <w:r w:rsidRPr="00010BA6">
        <w:t>., Scott Fetzer Co. v. House of Vacuums, Inc., 381 F.3d 477, 489 n.8, 72 USPQ2d 1011 (5th Cir. 2004); Starbucks Corp. v. Wolfe’s Borough Coffee, Inc., 2004 WL 2158120, at *8 n.8, 2009 BL 260606 (S.D.N.Y. Sept. 28, 2004). However, those courts found it unnecessary to decide the issue at that time.</w:t>
      </w:r>
    </w:p>
  </w:footnote>
  <w:footnote w:id="323">
    <w:p w14:paraId="35E2D23E" w14:textId="331EFD18"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Mattel, Inc. v. Walking Mountain Prods., 353 F.3d 792, 812, 69 USPQ2d 1257 (9th Cir. 2003) (dilution claim barred as noncommercial use); Nitro Leisure Prods., LLC v. Acushnet Co., 341 F.3d 1356, 1365–66, 67 USPQ2d 1814 (Fed. Cir. 2003) (affirming denial of preliminary injunction for lack of evidence of actual dilution); MasterCard Int’l, Inc. v. Nader 2000 Primary Comm., Inc., 70 USPQ2d 1046, 1052–54 (S.D.N.Y. 2004) (rejecting claim on grounds of noncommercial use and lack of evidence); Playmakers, LLC v. ESPN, Inc., 297 F. Supp. 2d 1277, 1285, 69 USPQ2d 1439 (W.D. Wash. 2003) (mark found too weak to support a </w:t>
      </w:r>
      <w:r w:rsidRPr="00010BA6">
        <w:t xml:space="preserve">tarnishment claim), </w:t>
      </w:r>
      <w:r w:rsidRPr="00010BA6">
        <w:rPr>
          <w:i/>
        </w:rPr>
        <w:t>aff’d</w:t>
      </w:r>
      <w:r w:rsidRPr="00010BA6">
        <w:t xml:space="preserve">, 376 F.3d 894, 71 USPQ2d 1759 (9th Cir. 2004) (no ruling on dilution); Caterpillar, Inc. v. Walt Disney Co., 287 F. Supp. 2d 913, 921, 68 USPQ2d 1461 (C.D. Ill. 2003) (rejecting tarnishment claim for lack of evidence of actual dilution); Perkins Sch. for the Blind v. Maxi-Aids, Inc., 274 F. Supp. 2d 319, 325–26, 69 USPQ2d 1932 (E.D.N.Y. 2003) (dilution includes blurring and tarnishment); Wham-O, Inc. v. Paramount Pictures Corp., 286 F. Supp. 2d 1254, 1260–61, 68 USPQ2d 1841 (N.D. Cal. 2003) (denying preliminary injunction); World Wrestling Fed’n Entm’t, Inc. v. Big Dog Holdings, Inc., 280 F. Supp. 2d 413, 442 (W.D. Pa. 2003) (denying relief; noting that the </w:t>
      </w:r>
      <w:r w:rsidRPr="00010BA6">
        <w:rPr>
          <w:i/>
        </w:rPr>
        <w:t>Restatement</w:t>
      </w:r>
      <w:r w:rsidRPr="00010BA6">
        <w:t xml:space="preserve"> would not permit dilution claims for parodies and criticism); Four Seasons Hotels &amp; Resorts B.V. v. Consorcio Barr, S.A., 267 F. Supp. 2d 1268, 1332 (S.D. Fla. 2003) (finding tarnishment using actual-dilution standard); </w:t>
      </w:r>
      <w:r w:rsidRPr="00010BA6">
        <w:rPr>
          <w:i/>
        </w:rPr>
        <w:t>see</w:t>
      </w:r>
      <w:r w:rsidRPr="00010BA6">
        <w:t xml:space="preserve"> AutoZone, Inc. v. Tandy Corp., 373 F.3d 786, 801, 71 USPQ2d 1385 (6th Cir. 2004) (diluting includes blurring and tarnishment) (quoting Eli Lilly &amp; Co. v. Natural Answers, Inc., 233 F.3d 456, 466 (7th Cir. 2000)); University of Kansas v. Sinks, 644 F. Supp. 2d 1287, 1294 (D. Kan. 2008) (upholding jury finding of actual dilution—apparently by tarnishment—based on standard under the original FTDA).</w:t>
      </w:r>
    </w:p>
  </w:footnote>
  <w:footnote w:id="324">
    <w:p w14:paraId="21C06B30" w14:textId="3B7876A6"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w:t>
      </w:r>
      <w:r w:rsidRPr="00010BA6">
        <w:rPr>
          <w:i/>
        </w:rPr>
        <w:t xml:space="preserve"> Nader 2000 Primary Comm</w:t>
      </w:r>
      <w:r w:rsidRPr="00010BA6">
        <w:t>.</w:t>
      </w:r>
      <w:r w:rsidRPr="00010BA6">
        <w:rPr>
          <w:i/>
        </w:rPr>
        <w:t>, Inc</w:t>
      </w:r>
      <w:r w:rsidRPr="00010BA6">
        <w:t xml:space="preserve">., 70 USPQ2d at 1052; </w:t>
      </w:r>
      <w:r w:rsidRPr="00010BA6">
        <w:rPr>
          <w:i/>
        </w:rPr>
        <w:t>see</w:t>
      </w:r>
      <w:r w:rsidRPr="00010BA6">
        <w:t xml:space="preserve"> Club </w:t>
      </w:r>
      <w:r w:rsidRPr="00010BA6">
        <w:t xml:space="preserve">Mediterranee, S.A. v. Fox Searchlight Pictures, Inc., 2004 U.S. Dist. LEXIS 3543, at *8 (S.D. Fla. Feb. 13, 2004) (in suit by Club Med against distributor of movie entitled </w:t>
      </w:r>
      <w:r w:rsidRPr="00010BA6">
        <w:rPr>
          <w:i/>
        </w:rPr>
        <w:t>Club Dread</w:t>
      </w:r>
      <w:r w:rsidRPr="00010BA6">
        <w:t xml:space="preserve">, court notes that merely calling to mind the famous mark is not sufficient); </w:t>
      </w:r>
      <w:r w:rsidRPr="00010BA6">
        <w:rPr>
          <w:i/>
        </w:rPr>
        <w:t>see</w:t>
      </w:r>
      <w:r w:rsidRPr="00010BA6">
        <w:t xml:space="preserve"> Kinetic Concepts, Inc. v. Bluesky Med. Grp., Inc., 2005 WL 3068223, at *2 &amp; n.20 (W.D. Tex. Nov. 1, 2005) (requiring actual dilution for tarnishment).</w:t>
      </w:r>
    </w:p>
  </w:footnote>
  <w:footnote w:id="325">
    <w:p w14:paraId="33845005" w14:textId="11B51EA0"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Kinetic Concepts</w:t>
      </w:r>
      <w:r w:rsidRPr="00010BA6">
        <w:t xml:space="preserve">, 2005 WL 3068223, at *2 &amp; n.20 (citing Scott Fetzer Co. v. House of Vacuums, Inc., 381 F.3d 477, 489 n.8 (5th Cir. 2004)). But the court in </w:t>
      </w:r>
      <w:r w:rsidRPr="00010BA6">
        <w:rPr>
          <w:i/>
        </w:rPr>
        <w:t>Scott Fetzer</w:t>
      </w:r>
      <w:r w:rsidRPr="00010BA6">
        <w:t xml:space="preserve"> merely </w:t>
      </w:r>
      <w:r w:rsidRPr="00010BA6">
        <w:rPr>
          <w:i/>
        </w:rPr>
        <w:t>assumed</w:t>
      </w:r>
      <w:r w:rsidRPr="00010BA6">
        <w:t xml:space="preserve"> the continued viability of </w:t>
      </w:r>
      <w:r w:rsidRPr="00010BA6">
        <w:t xml:space="preserve">tarnishment, and the court did not grant relief on that theory. </w:t>
      </w:r>
      <w:r w:rsidRPr="00010BA6">
        <w:rPr>
          <w:i/>
        </w:rPr>
        <w:t>See Scott Fetzer</w:t>
      </w:r>
      <w:r w:rsidRPr="00010BA6">
        <w:t>, 381 F.3d at 489 n.8.</w:t>
      </w:r>
    </w:p>
  </w:footnote>
  <w:footnote w:id="326">
    <w:p w14:paraId="361F6B77" w14:textId="44C6CA5A" w:rsidR="00010BA6" w:rsidRPr="006662F5" w:rsidRDefault="00010BA6" w:rsidP="00010BA6">
      <w:pPr>
        <w:pStyle w:val="FootnoteText"/>
      </w:pPr>
      <w:r w:rsidRPr="00010BA6">
        <w:rPr>
          <w:vertAlign w:val="superscript"/>
        </w:rPr>
        <w:footnoteRef/>
      </w:r>
      <w:r w:rsidRPr="00010BA6">
        <w:rPr>
          <w:smallCaps/>
        </w:rPr>
        <w:t xml:space="preserve">Ind. Code Ann. </w:t>
      </w:r>
      <w:r w:rsidRPr="00010BA6">
        <w:t>§24-2-1-13.5(a) (LexisNexis 2006).</w:t>
      </w:r>
    </w:p>
  </w:footnote>
  <w:footnote w:id="327">
    <w:p w14:paraId="3A5519B6" w14:textId="44ECC4F1" w:rsidR="00010BA6" w:rsidRPr="006662F5" w:rsidRDefault="00010BA6" w:rsidP="00010BA6">
      <w:pPr>
        <w:pStyle w:val="FootnoteText"/>
      </w:pPr>
      <w:r w:rsidRPr="00010BA6">
        <w:rPr>
          <w:vertAlign w:val="superscript"/>
        </w:rPr>
        <w:footnoteRef/>
      </w:r>
      <w:r w:rsidRPr="00010BA6">
        <w:t>See 1995 H.R. Rep. at 2, 8.</w:t>
      </w:r>
    </w:p>
  </w:footnote>
  <w:footnote w:id="328">
    <w:p w14:paraId="223A64E3" w14:textId="5E2F3F84" w:rsidR="00010BA6" w:rsidRPr="006662F5" w:rsidRDefault="00010BA6" w:rsidP="00010BA6">
      <w:pPr>
        <w:pStyle w:val="FootnoteText"/>
      </w:pPr>
      <w:r w:rsidRPr="00010BA6">
        <w:rPr>
          <w:vertAlign w:val="superscript"/>
        </w:rPr>
        <w:footnoteRef/>
      </w:r>
      <w:r w:rsidRPr="00010BA6">
        <w:t xml:space="preserve">To some degree, </w:t>
      </w:r>
      <w:r w:rsidRPr="00010BA6">
        <w:rPr>
          <w:i/>
        </w:rPr>
        <w:t>all</w:t>
      </w:r>
      <w:r w:rsidRPr="00010BA6">
        <w:t xml:space="preserve"> parodic or satiric uses are “predatory” in that they use distinctive marks to draw attention to the parody. However, some parodies are contained within other products, usually periodicals, and are not necessarily used to sell the underlying product. </w:t>
      </w:r>
      <w:r w:rsidRPr="00010BA6">
        <w:rPr>
          <w:i/>
        </w:rPr>
        <w:t>Compare</w:t>
      </w:r>
      <w:r w:rsidRPr="00010BA6">
        <w:t xml:space="preserve"> L.L. Bean, Inc. v. Drake Publishers, Inc., 811 F.2d 26, 1 USPQ2d 1753 (1st Cir.), </w:t>
      </w:r>
      <w:r w:rsidRPr="00010BA6">
        <w:rPr>
          <w:i/>
        </w:rPr>
        <w:t>cert</w:t>
      </w:r>
      <w:r w:rsidRPr="00010BA6">
        <w:t xml:space="preserve">. </w:t>
      </w:r>
      <w:r w:rsidRPr="00010BA6">
        <w:rPr>
          <w:i/>
        </w:rPr>
        <w:t>denied</w:t>
      </w:r>
      <w:r w:rsidRPr="00010BA6">
        <w:t xml:space="preserve">, 483 U.S. 1013 (1987) (parody of L.L. Bean catalog contained within a magazine), </w:t>
      </w:r>
      <w:r w:rsidRPr="00010BA6">
        <w:rPr>
          <w:i/>
        </w:rPr>
        <w:t>with</w:t>
      </w:r>
      <w:r w:rsidRPr="00010BA6">
        <w:t xml:space="preserve"> Coca-Cola Co. v. Gemini Rising, Inc., 346 F. Supp. 1183, 175 USPQ 56 (E.D.N.Y. 1972) (poster with parody of Coca-Cola slogan as the product).</w:t>
      </w:r>
    </w:p>
  </w:footnote>
  <w:footnote w:id="329">
    <w:p w14:paraId="6F7E2707" w14:textId="2ABC9D0F"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w:t>
      </w:r>
      <w:r w:rsidRPr="00010BA6">
        <w:rPr>
          <w:i/>
        </w:rPr>
        <w:t xml:space="preserve"> Hormel Foods Corp</w:t>
      </w:r>
      <w:r w:rsidRPr="00010BA6">
        <w:t xml:space="preserve">., 73 F.3d at 507 (no </w:t>
      </w:r>
      <w:r w:rsidRPr="00010BA6">
        <w:t xml:space="preserve">tarnishment likely); Tommy Hilfiger Licensing, Inc. v. Nature Labs, LLC, 221 F. Supp. 2d 410, 422–23 (S.D.N.Y. 2002) (no tarnishment found). This is consistent with the TDRA and 2007 Model Bill definitions of dilution by tarnishment, which focus on harm to the famous mark’s reputation. </w:t>
      </w:r>
      <w:r w:rsidRPr="00010BA6">
        <w:rPr>
          <w:i/>
        </w:rPr>
        <w:t>See</w:t>
      </w:r>
      <w:r w:rsidRPr="00010BA6">
        <w:t xml:space="preserve"> Lanham Act §43(c)(2)(C), 15 U.S.C. §1125(c)(2)(C); Model Bill §1(m) (INTA 2007).</w:t>
      </w:r>
    </w:p>
  </w:footnote>
  <w:footnote w:id="330">
    <w:p w14:paraId="4BBC472C" w14:textId="20E2219E" w:rsidR="00010BA6" w:rsidRPr="006662F5" w:rsidRDefault="00010BA6" w:rsidP="00010BA6">
      <w:pPr>
        <w:pStyle w:val="FootnoteText"/>
      </w:pPr>
      <w:r w:rsidRPr="00010BA6">
        <w:rPr>
          <w:vertAlign w:val="superscript"/>
        </w:rPr>
        <w:footnoteRef/>
      </w:r>
      <w:r w:rsidRPr="00010BA6">
        <w:t xml:space="preserve">The 2007 Model Bill may require a trademark use for both blurring and </w:t>
      </w:r>
      <w:r w:rsidRPr="00010BA6">
        <w:t xml:space="preserve">tarnishment. </w:t>
      </w:r>
      <w:r w:rsidRPr="00010BA6">
        <w:rPr>
          <w:i/>
        </w:rPr>
        <w:t>See</w:t>
      </w:r>
      <w:r w:rsidRPr="00010BA6">
        <w:t xml:space="preserve"> the discussion of the TDRA in Chapter 9, §IV.</w:t>
      </w:r>
    </w:p>
  </w:footnote>
  <w:footnote w:id="331">
    <w:p w14:paraId="05493895" w14:textId="203A0EB5" w:rsidR="00010BA6" w:rsidRPr="006662F5" w:rsidRDefault="00010BA6" w:rsidP="00010BA6">
      <w:pPr>
        <w:pStyle w:val="FootnoteText"/>
      </w:pPr>
      <w:r w:rsidRPr="00010BA6">
        <w:rPr>
          <w:vertAlign w:val="superscript"/>
        </w:rPr>
        <w:footnoteRef/>
      </w:r>
      <w:r w:rsidRPr="00010BA6">
        <w:rPr>
          <w:i/>
        </w:rPr>
        <w:t>Compare L</w:t>
      </w:r>
      <w:r w:rsidRPr="00010BA6">
        <w:t>.</w:t>
      </w:r>
      <w:r w:rsidRPr="00010BA6">
        <w:rPr>
          <w:i/>
        </w:rPr>
        <w:t>L</w:t>
      </w:r>
      <w:r w:rsidRPr="00010BA6">
        <w:t xml:space="preserve">. </w:t>
      </w:r>
      <w:r w:rsidRPr="00010BA6">
        <w:rPr>
          <w:i/>
        </w:rPr>
        <w:t>Bean, Inc</w:t>
      </w:r>
      <w:r w:rsidRPr="00010BA6">
        <w:t xml:space="preserve">., 811 F.2d 26 (upholding First Amendment defense), </w:t>
      </w:r>
      <w:r w:rsidRPr="00010BA6">
        <w:rPr>
          <w:i/>
        </w:rPr>
        <w:t>with</w:t>
      </w:r>
      <w:r w:rsidRPr="00010BA6">
        <w:t xml:space="preserve"> Anheuser-Busch, Inc. v. Balducci Publ’ns, 28 F.3d 769, 31 USPQ2d 1296 (8th Cir. 1994), </w:t>
      </w:r>
      <w:r w:rsidRPr="00010BA6">
        <w:rPr>
          <w:i/>
        </w:rPr>
        <w:t>cert</w:t>
      </w:r>
      <w:r w:rsidRPr="00010BA6">
        <w:t xml:space="preserve">. </w:t>
      </w:r>
      <w:r w:rsidRPr="00010BA6">
        <w:rPr>
          <w:i/>
        </w:rPr>
        <w:t>denied</w:t>
      </w:r>
      <w:r w:rsidRPr="00010BA6">
        <w:t xml:space="preserve">, 513 U.S. 1112 (1995) (rejecting First Amendment defense). The First Amendment issues are discussed at greater length in </w:t>
      </w:r>
      <w:r w:rsidRPr="00010BA6">
        <w:rPr>
          <w:b/>
        </w:rPr>
        <w:t>§</w:t>
      </w:r>
      <w:r w:rsidRPr="00010BA6">
        <w:t>IV.B.3.c, below.</w:t>
      </w:r>
    </w:p>
  </w:footnote>
  <w:footnote w:id="332">
    <w:p w14:paraId="6F3522ED" w14:textId="754FB499" w:rsidR="00010BA6" w:rsidRPr="006662F5" w:rsidRDefault="00010BA6" w:rsidP="00010BA6">
      <w:pPr>
        <w:pStyle w:val="FootnoteText"/>
      </w:pPr>
      <w:r w:rsidRPr="00010BA6">
        <w:rPr>
          <w:vertAlign w:val="superscript"/>
        </w:rPr>
        <w:footnoteRef/>
      </w:r>
      <w:r w:rsidRPr="00010BA6">
        <w:t>346 F. Supp. 1183, 175 USPQ 56 (E.D.N.Y. 1972).</w:t>
      </w:r>
    </w:p>
  </w:footnote>
  <w:footnote w:id="333">
    <w:p w14:paraId="779760B8" w14:textId="3084BF2B" w:rsidR="00010BA6" w:rsidRPr="006662F5" w:rsidRDefault="00010BA6" w:rsidP="00010BA6">
      <w:pPr>
        <w:pStyle w:val="FootnoteText"/>
      </w:pPr>
      <w:r w:rsidRPr="00010BA6">
        <w:rPr>
          <w:vertAlign w:val="superscript"/>
        </w:rPr>
        <w:footnoteRef/>
      </w:r>
      <w:r w:rsidRPr="00010BA6">
        <w:t xml:space="preserve">This refers to the use of white script letters on a red background. </w:t>
      </w:r>
      <w:r w:rsidRPr="00010BA6">
        <w:rPr>
          <w:i/>
        </w:rPr>
        <w:t>See id</w:t>
      </w:r>
      <w:r w:rsidRPr="00010BA6">
        <w:t>. at 1187.</w:t>
      </w:r>
    </w:p>
  </w:footnote>
  <w:footnote w:id="334">
    <w:p w14:paraId="29A96DE5" w14:textId="6FA6B0C8" w:rsidR="00010BA6" w:rsidRPr="006662F5" w:rsidRDefault="00010BA6" w:rsidP="00010BA6">
      <w:pPr>
        <w:pStyle w:val="FootnoteText"/>
      </w:pPr>
      <w:r w:rsidRPr="00010BA6">
        <w:rPr>
          <w:vertAlign w:val="superscript"/>
        </w:rPr>
        <w:footnoteRef/>
      </w:r>
      <w:r w:rsidRPr="00010BA6">
        <w:rPr>
          <w:i/>
        </w:rPr>
        <w:t>Id</w:t>
      </w:r>
      <w:r w:rsidRPr="00010BA6">
        <w:t>. at 1191–92.</w:t>
      </w:r>
    </w:p>
  </w:footnote>
  <w:footnote w:id="335">
    <w:p w14:paraId="7E5E3A17" w14:textId="68D8D287" w:rsidR="00010BA6" w:rsidRPr="006662F5" w:rsidRDefault="00010BA6" w:rsidP="00010BA6">
      <w:pPr>
        <w:pStyle w:val="FootnoteText"/>
      </w:pPr>
      <w:r w:rsidRPr="00010BA6">
        <w:rPr>
          <w:vertAlign w:val="superscript"/>
        </w:rPr>
        <w:footnoteRef/>
      </w:r>
      <w:r w:rsidRPr="00010BA6">
        <w:rPr>
          <w:i/>
        </w:rPr>
        <w:t>Id</w:t>
      </w:r>
      <w:r w:rsidRPr="00010BA6">
        <w:t>. at 1191 (citation omitted). This statement was made in the context of confusion but clearly uses the language of dilution.</w:t>
      </w:r>
    </w:p>
  </w:footnote>
  <w:footnote w:id="336">
    <w:p w14:paraId="0BBF77C2" w14:textId="6556C624" w:rsidR="00010BA6" w:rsidRPr="00C4457D" w:rsidRDefault="00010BA6" w:rsidP="00010BA6">
      <w:pPr>
        <w:pStyle w:val="FootnoteText"/>
        <w:rPr>
          <w:lang w:val="nb-NO"/>
        </w:rPr>
      </w:pPr>
      <w:r w:rsidRPr="00010BA6">
        <w:rPr>
          <w:vertAlign w:val="superscript"/>
        </w:rPr>
        <w:footnoteRef/>
      </w:r>
      <w:r w:rsidRPr="00010BA6">
        <w:t>215 USPQ 124 (N.D. Ga. 1981).</w:t>
      </w:r>
    </w:p>
  </w:footnote>
  <w:footnote w:id="337">
    <w:p w14:paraId="7486EA14" w14:textId="61117835" w:rsidR="00010BA6" w:rsidRPr="00C4457D" w:rsidRDefault="00010BA6" w:rsidP="00010BA6">
      <w:pPr>
        <w:pStyle w:val="FootnoteText"/>
        <w:rPr>
          <w:lang w:val="nb-NO"/>
        </w:rPr>
      </w:pPr>
      <w:r w:rsidRPr="00010BA6">
        <w:rPr>
          <w:vertAlign w:val="superscript"/>
        </w:rPr>
        <w:footnoteRef/>
      </w:r>
      <w:r w:rsidRPr="00010BA6">
        <w:rPr>
          <w:i/>
        </w:rPr>
        <w:t>Id</w:t>
      </w:r>
      <w:r w:rsidRPr="00010BA6">
        <w:t>. at 125.</w:t>
      </w:r>
    </w:p>
  </w:footnote>
  <w:footnote w:id="338">
    <w:p w14:paraId="2F273776" w14:textId="763D6A0F" w:rsidR="00010BA6" w:rsidRPr="006662F5" w:rsidRDefault="00010BA6" w:rsidP="00010BA6">
      <w:pPr>
        <w:pStyle w:val="FootnoteText"/>
      </w:pPr>
      <w:r w:rsidRPr="00010BA6">
        <w:rPr>
          <w:vertAlign w:val="superscript"/>
        </w:rPr>
        <w:footnoteRef/>
      </w:r>
      <w:r w:rsidRPr="00010BA6">
        <w:rPr>
          <w:i/>
        </w:rPr>
        <w:t>Id</w:t>
      </w:r>
      <w:r w:rsidRPr="00010BA6">
        <w:t>. at 134.</w:t>
      </w:r>
    </w:p>
  </w:footnote>
  <w:footnote w:id="339">
    <w:p w14:paraId="0A71D2E4" w14:textId="2D1AB55D" w:rsidR="00010BA6" w:rsidRPr="006662F5" w:rsidRDefault="00010BA6" w:rsidP="00010BA6">
      <w:pPr>
        <w:pStyle w:val="FootnoteText"/>
      </w:pPr>
      <w:r w:rsidRPr="00010BA6">
        <w:rPr>
          <w:vertAlign w:val="superscript"/>
        </w:rPr>
        <w:footnoteRef/>
      </w:r>
      <w:r w:rsidRPr="00010BA6">
        <w:rPr>
          <w:i/>
        </w:rPr>
        <w:t>Id</w:t>
      </w:r>
      <w:r w:rsidRPr="00010BA6">
        <w:t>. at 135.</w:t>
      </w:r>
    </w:p>
  </w:footnote>
  <w:footnote w:id="340">
    <w:p w14:paraId="610A21F8" w14:textId="1AA19B5D" w:rsidR="00010BA6" w:rsidRPr="006662F5" w:rsidRDefault="00010BA6" w:rsidP="00010BA6">
      <w:pPr>
        <w:pStyle w:val="FootnoteText"/>
      </w:pPr>
      <w:r w:rsidRPr="00010BA6">
        <w:rPr>
          <w:vertAlign w:val="superscript"/>
        </w:rPr>
        <w:footnoteRef/>
      </w:r>
      <w:r w:rsidRPr="00010BA6">
        <w:t xml:space="preserve">American Express Co. v. </w:t>
      </w:r>
      <w:r w:rsidRPr="00010BA6">
        <w:t>Vibra Approved Labs. Corp., 10 USPQ2d 2006, 2007 (S.D.N.Y. 1989).</w:t>
      </w:r>
    </w:p>
  </w:footnote>
  <w:footnote w:id="341">
    <w:p w14:paraId="53FF1EFC" w14:textId="1401701C" w:rsidR="00010BA6" w:rsidRPr="00C4457D" w:rsidRDefault="00010BA6" w:rsidP="00010BA6">
      <w:pPr>
        <w:pStyle w:val="FootnoteText"/>
        <w:rPr>
          <w:lang w:val="it-IT"/>
        </w:rPr>
      </w:pPr>
      <w:r w:rsidRPr="00010BA6">
        <w:rPr>
          <w:vertAlign w:val="superscript"/>
        </w:rPr>
        <w:footnoteRef/>
      </w:r>
      <w:r w:rsidRPr="00010BA6">
        <w:t>Coca-Cola Co. v. Alma-Leo USA, Inc., 719 F. Supp. 725, 728–29, 12 USPQ2d 1487 (N.D. Ill. 1989).</w:t>
      </w:r>
    </w:p>
  </w:footnote>
  <w:footnote w:id="342">
    <w:p w14:paraId="342EC720" w14:textId="413FBAB8" w:rsidR="00010BA6" w:rsidRPr="00C4457D" w:rsidRDefault="00010BA6" w:rsidP="00010BA6">
      <w:pPr>
        <w:pStyle w:val="FootnoteText"/>
        <w:rPr>
          <w:lang w:val="it-IT"/>
        </w:rPr>
      </w:pPr>
      <w:r w:rsidRPr="00010BA6">
        <w:rPr>
          <w:vertAlign w:val="superscript"/>
        </w:rPr>
        <w:footnoteRef/>
      </w:r>
      <w:r w:rsidRPr="00010BA6">
        <w:t>Dallas Cowboy Cheerleaders, Inc. v. Pussycat Cinema, Ltd., 604 F.2d 200, 205 n.8, 203 USPQ 161 (2d Cir. 1979).</w:t>
      </w:r>
    </w:p>
  </w:footnote>
  <w:footnote w:id="343">
    <w:p w14:paraId="7381630F" w14:textId="2BBEB078" w:rsidR="00010BA6" w:rsidRPr="00C4457D" w:rsidRDefault="00010BA6" w:rsidP="00010BA6">
      <w:pPr>
        <w:pStyle w:val="FootnoteText"/>
        <w:rPr>
          <w:lang w:val="it-IT"/>
        </w:rPr>
      </w:pPr>
      <w:r w:rsidRPr="00010BA6">
        <w:rPr>
          <w:vertAlign w:val="superscript"/>
        </w:rPr>
        <w:footnoteRef/>
      </w:r>
      <w:r w:rsidRPr="00010BA6">
        <w:rPr>
          <w:i/>
        </w:rPr>
        <w:t>E</w:t>
      </w:r>
      <w:r w:rsidRPr="00010BA6">
        <w:t>.</w:t>
      </w:r>
      <w:r w:rsidRPr="00010BA6">
        <w:rPr>
          <w:i/>
        </w:rPr>
        <w:t>g</w:t>
      </w:r>
      <w:r w:rsidRPr="00010BA6">
        <w:t xml:space="preserve">., Mattel, Inc. v. </w:t>
      </w:r>
      <w:r w:rsidRPr="00010BA6">
        <w:t xml:space="preserve">Jcom, Inc., 48 USPQ2d 1467 (S.D.N.Y. 1998); Hasbro, Inc. v. Internet Entm’t Grp., Ltd., 40 USPQ2d 1479, 1479 (W.D. Wash. 1996); </w:t>
      </w:r>
      <w:r w:rsidRPr="00010BA6">
        <w:rPr>
          <w:i/>
        </w:rPr>
        <w:t>see also</w:t>
      </w:r>
      <w:r w:rsidRPr="00010BA6">
        <w:t xml:space="preserve"> American Dairy Queen Corp. v. New Line Prods., Inc., 35 F. Supp. 2d 727, 733 (D. Minn. 1998) (finding tarnishment under the FTDA by movie entitled </w:t>
      </w:r>
      <w:r w:rsidRPr="00010BA6">
        <w:rPr>
          <w:i/>
        </w:rPr>
        <w:t>Dairy Queens</w:t>
      </w:r>
      <w:r w:rsidRPr="00010BA6">
        <w:t xml:space="preserve"> that included “off color humor” and potentially offensive scenes).</w:t>
      </w:r>
    </w:p>
  </w:footnote>
  <w:footnote w:id="344">
    <w:p w14:paraId="0D7658A0" w14:textId="6F6EC8A7" w:rsidR="00010BA6" w:rsidRPr="00C4457D" w:rsidRDefault="00010BA6" w:rsidP="00010BA6">
      <w:pPr>
        <w:pStyle w:val="FootnoteText"/>
        <w:rPr>
          <w:lang w:val="it-IT"/>
        </w:rPr>
      </w:pPr>
      <w:r w:rsidRPr="00010BA6">
        <w:rPr>
          <w:vertAlign w:val="superscript"/>
        </w:rPr>
        <w:footnoteRef/>
      </w:r>
      <w:r w:rsidRPr="00010BA6">
        <w:t>652 F. Supp. 2d 512, 92 USPQ2d 1835 (S.D.N.Y. 2009).</w:t>
      </w:r>
    </w:p>
  </w:footnote>
  <w:footnote w:id="345">
    <w:p w14:paraId="73918F2F" w14:textId="4D84AF1B" w:rsidR="00010BA6" w:rsidRPr="006662F5" w:rsidRDefault="00010BA6" w:rsidP="00010BA6">
      <w:pPr>
        <w:pStyle w:val="FootnoteText"/>
      </w:pPr>
      <w:r w:rsidRPr="00010BA6">
        <w:rPr>
          <w:vertAlign w:val="superscript"/>
        </w:rPr>
        <w:footnoteRef/>
      </w:r>
      <w:r w:rsidRPr="00010BA6">
        <w:rPr>
          <w:i/>
        </w:rPr>
        <w:t>Id</w:t>
      </w:r>
      <w:r w:rsidRPr="00010BA6">
        <w:t>. at 525–26.</w:t>
      </w:r>
    </w:p>
  </w:footnote>
  <w:footnote w:id="346">
    <w:p w14:paraId="6F7F1C00" w14:textId="53B0409C" w:rsidR="00010BA6" w:rsidRPr="006662F5" w:rsidRDefault="00010BA6" w:rsidP="00010BA6">
      <w:pPr>
        <w:pStyle w:val="FootnoteText"/>
      </w:pPr>
      <w:r w:rsidRPr="00010BA6">
        <w:rPr>
          <w:vertAlign w:val="superscript"/>
        </w:rPr>
        <w:footnoteRef/>
      </w:r>
      <w:r w:rsidRPr="00010BA6">
        <w:t xml:space="preserve">811 F.2d 26, 1 USPQ2d 1753 (1st Cir.), </w:t>
      </w:r>
      <w:r w:rsidRPr="00010BA6">
        <w:rPr>
          <w:i/>
        </w:rPr>
        <w:t>cert</w:t>
      </w:r>
      <w:r w:rsidRPr="00010BA6">
        <w:t xml:space="preserve">. </w:t>
      </w:r>
      <w:r w:rsidRPr="00010BA6">
        <w:rPr>
          <w:i/>
        </w:rPr>
        <w:t>denied</w:t>
      </w:r>
      <w:r w:rsidRPr="00010BA6">
        <w:t>, 483 U.S. 1013 (1987).</w:t>
      </w:r>
    </w:p>
  </w:footnote>
  <w:footnote w:id="347">
    <w:p w14:paraId="03E6CDA6" w14:textId="2BAB726C" w:rsidR="00010BA6" w:rsidRPr="006662F5" w:rsidRDefault="00010BA6" w:rsidP="00010BA6">
      <w:pPr>
        <w:pStyle w:val="FootnoteText"/>
      </w:pPr>
      <w:r w:rsidRPr="00010BA6">
        <w:rPr>
          <w:vertAlign w:val="superscript"/>
        </w:rPr>
        <w:footnoteRef/>
      </w:r>
      <w:r w:rsidRPr="00010BA6">
        <w:rPr>
          <w:i/>
        </w:rPr>
        <w:t>Id</w:t>
      </w:r>
      <w:r w:rsidRPr="00010BA6">
        <w:t>. at 32–34. The effect of the First Amendment on a dilution claim is discussed in further detail in §IV.B.3.c, below.</w:t>
      </w:r>
    </w:p>
  </w:footnote>
  <w:footnote w:id="348">
    <w:p w14:paraId="75AF4216" w14:textId="29F2C88A" w:rsidR="00010BA6" w:rsidRPr="006662F5" w:rsidRDefault="00010BA6" w:rsidP="00010BA6">
      <w:pPr>
        <w:pStyle w:val="FootnoteText"/>
      </w:pPr>
      <w:r w:rsidRPr="00010BA6">
        <w:rPr>
          <w:vertAlign w:val="superscript"/>
        </w:rPr>
        <w:footnoteRef/>
      </w:r>
      <w:r w:rsidRPr="00010BA6">
        <w:t xml:space="preserve">V Secret Catalogue, Inc. v. Moseley, 605 F.3d 382, 387–89, 95 USPQ2d 1050 (6th Cir. 2010), </w:t>
      </w:r>
      <w:r w:rsidRPr="00010BA6">
        <w:rPr>
          <w:i/>
        </w:rPr>
        <w:t>cert</w:t>
      </w:r>
      <w:r w:rsidRPr="00010BA6">
        <w:t xml:space="preserve">. </w:t>
      </w:r>
      <w:r w:rsidRPr="00010BA6">
        <w:rPr>
          <w:i/>
        </w:rPr>
        <w:t>denied</w:t>
      </w:r>
      <w:r w:rsidRPr="00010BA6">
        <w:t>, 131 S. Ct. 1003 (2011). For further discussion of this decision, see Chapter 9, §II.E.</w:t>
      </w:r>
      <w:r w:rsidRPr="00010BA6">
        <w:t>2.a.</w:t>
      </w:r>
    </w:p>
  </w:footnote>
  <w:footnote w:id="349">
    <w:p w14:paraId="5BE0013F" w14:textId="24866E33" w:rsidR="00010BA6" w:rsidRPr="006662F5" w:rsidRDefault="00010BA6" w:rsidP="00010BA6">
      <w:pPr>
        <w:pStyle w:val="FootnoteText"/>
      </w:pPr>
      <w:r w:rsidRPr="00010BA6">
        <w:rPr>
          <w:vertAlign w:val="superscript"/>
        </w:rPr>
        <w:footnoteRef/>
      </w:r>
      <w:r w:rsidRPr="00010BA6">
        <w:t>556 F. Supp. 785, 217 USPQ 1128 (E.D.N.Y. 1983).</w:t>
      </w:r>
    </w:p>
  </w:footnote>
  <w:footnote w:id="350">
    <w:p w14:paraId="4341C0FD" w14:textId="62042255" w:rsidR="00010BA6" w:rsidRPr="006662F5" w:rsidRDefault="00010BA6" w:rsidP="00010BA6">
      <w:pPr>
        <w:pStyle w:val="FootnoteText"/>
      </w:pPr>
      <w:r w:rsidRPr="00010BA6">
        <w:rPr>
          <w:vertAlign w:val="superscript"/>
        </w:rPr>
        <w:footnoteRef/>
      </w:r>
      <w:r w:rsidRPr="00010BA6">
        <w:rPr>
          <w:i/>
        </w:rPr>
        <w:t>Id</w:t>
      </w:r>
      <w:r w:rsidRPr="00010BA6">
        <w:t>. at 786.</w:t>
      </w:r>
    </w:p>
  </w:footnote>
  <w:footnote w:id="351">
    <w:p w14:paraId="48AB5F66" w14:textId="2440C447" w:rsidR="00010BA6" w:rsidRPr="006662F5" w:rsidRDefault="00010BA6" w:rsidP="00010BA6">
      <w:pPr>
        <w:pStyle w:val="FootnoteText"/>
      </w:pPr>
      <w:r w:rsidRPr="00010BA6">
        <w:rPr>
          <w:vertAlign w:val="superscript"/>
        </w:rPr>
        <w:footnoteRef/>
      </w:r>
      <w:r w:rsidRPr="00010BA6">
        <w:rPr>
          <w:i/>
        </w:rPr>
        <w:t>Id</w:t>
      </w:r>
      <w:r w:rsidRPr="00010BA6">
        <w:t xml:space="preserve">. at 794. The court also questioned the distinctive quality of plaintiff’s mark for dilution purposes. </w:t>
      </w:r>
      <w:r w:rsidRPr="00010BA6">
        <w:rPr>
          <w:i/>
        </w:rPr>
        <w:t>Id</w:t>
      </w:r>
      <w:r w:rsidRPr="00010BA6">
        <w:t>.</w:t>
      </w:r>
    </w:p>
  </w:footnote>
  <w:footnote w:id="352">
    <w:p w14:paraId="2EFB20C7" w14:textId="31546A43" w:rsidR="00010BA6" w:rsidRPr="006662F5" w:rsidRDefault="00010BA6" w:rsidP="00010BA6">
      <w:pPr>
        <w:pStyle w:val="FootnoteText"/>
      </w:pPr>
      <w:r w:rsidRPr="00010BA6">
        <w:rPr>
          <w:vertAlign w:val="superscript"/>
        </w:rPr>
        <w:footnoteRef/>
      </w:r>
      <w:r w:rsidRPr="00010BA6">
        <w:t>645 F.2d 788, 210 USPQ 547 (9th Cir. 1981).</w:t>
      </w:r>
    </w:p>
  </w:footnote>
  <w:footnote w:id="353">
    <w:p w14:paraId="5C9463CF" w14:textId="63B6AE8F" w:rsidR="00010BA6" w:rsidRPr="006662F5" w:rsidRDefault="00010BA6" w:rsidP="00010BA6">
      <w:pPr>
        <w:pStyle w:val="FootnoteText"/>
      </w:pPr>
      <w:r w:rsidRPr="00010BA6">
        <w:rPr>
          <w:vertAlign w:val="superscript"/>
        </w:rPr>
        <w:footnoteRef/>
      </w:r>
      <w:r w:rsidRPr="00010BA6">
        <w:rPr>
          <w:i/>
        </w:rPr>
        <w:t>Id</w:t>
      </w:r>
      <w:r w:rsidRPr="00010BA6">
        <w:t>. at 793 (denying dilution claim).</w:t>
      </w:r>
    </w:p>
  </w:footnote>
  <w:footnote w:id="354">
    <w:p w14:paraId="54F587F7" w14:textId="64BEAEE7" w:rsidR="00010BA6" w:rsidRPr="006662F5" w:rsidRDefault="00010BA6" w:rsidP="00010BA6">
      <w:pPr>
        <w:pStyle w:val="FootnoteText"/>
      </w:pPr>
      <w:r w:rsidRPr="00010BA6">
        <w:rPr>
          <w:vertAlign w:val="superscript"/>
        </w:rPr>
        <w:footnoteRef/>
      </w:r>
      <w:r w:rsidRPr="00010BA6">
        <w:t>823 F. Supp. 48, 28 USPQ2d 1173 (D. Mass. 1993).</w:t>
      </w:r>
    </w:p>
  </w:footnote>
  <w:footnote w:id="355">
    <w:p w14:paraId="3F0B38CC" w14:textId="767C2D95" w:rsidR="00010BA6" w:rsidRPr="006662F5" w:rsidRDefault="00010BA6" w:rsidP="00010BA6">
      <w:pPr>
        <w:pStyle w:val="FootnoteText"/>
      </w:pPr>
      <w:r w:rsidRPr="00010BA6">
        <w:rPr>
          <w:vertAlign w:val="superscript"/>
        </w:rPr>
        <w:footnoteRef/>
      </w:r>
      <w:r w:rsidRPr="00010BA6">
        <w:t>Defendant’s T-shirts contained “Black Hog” and “Dead Dog” (a dog skeleton) designs to parody plaintiff’s Black Dog design.</w:t>
      </w:r>
    </w:p>
  </w:footnote>
  <w:footnote w:id="356">
    <w:p w14:paraId="649E50C1" w14:textId="72538AD3" w:rsidR="00010BA6" w:rsidRPr="00C4457D" w:rsidRDefault="00010BA6" w:rsidP="00010BA6">
      <w:pPr>
        <w:pStyle w:val="FootnoteText"/>
        <w:rPr>
          <w:lang w:val="da-DK"/>
        </w:rPr>
      </w:pPr>
      <w:r w:rsidRPr="00010BA6">
        <w:rPr>
          <w:vertAlign w:val="superscript"/>
        </w:rPr>
        <w:footnoteRef/>
      </w:r>
      <w:r w:rsidRPr="00010BA6">
        <w:rPr>
          <w:i/>
        </w:rPr>
        <w:t>Id</w:t>
      </w:r>
      <w:r w:rsidRPr="00010BA6">
        <w:t>. at 59.</w:t>
      </w:r>
    </w:p>
  </w:footnote>
  <w:footnote w:id="357">
    <w:p w14:paraId="71CAE2F7" w14:textId="5BA9DD7C" w:rsidR="00010BA6" w:rsidRPr="00C4457D" w:rsidRDefault="00010BA6" w:rsidP="00010BA6">
      <w:pPr>
        <w:pStyle w:val="FootnoteText"/>
        <w:rPr>
          <w:lang w:val="da-DK"/>
        </w:rPr>
      </w:pPr>
      <w:r w:rsidRPr="00010BA6">
        <w:rPr>
          <w:vertAlign w:val="superscript"/>
        </w:rPr>
        <w:footnoteRef/>
      </w:r>
      <w:r w:rsidRPr="00010BA6">
        <w:t>73 F.3d 497, 37 USPQ2d 1516 (2d Cir. 1996).</w:t>
      </w:r>
    </w:p>
  </w:footnote>
  <w:footnote w:id="358">
    <w:p w14:paraId="3BDF81B7" w14:textId="44326230" w:rsidR="00010BA6" w:rsidRPr="006662F5" w:rsidRDefault="00010BA6" w:rsidP="00010BA6">
      <w:pPr>
        <w:pStyle w:val="FootnoteText"/>
      </w:pPr>
      <w:r w:rsidRPr="00010BA6">
        <w:rPr>
          <w:vertAlign w:val="superscript"/>
        </w:rPr>
        <w:footnoteRef/>
      </w:r>
      <w:r w:rsidRPr="00010BA6">
        <w:t>Originally, Hormel claimed dilution from both the movie and the movie’s associated merchandising. However, after the district judge rejected both of those claims, 1995 WL 567369, at *2 (S.D.N.Y. Sept. 25, 1995), Hormel only pursued the claim against merchandising on appeal. 79 F.3d at 500.</w:t>
      </w:r>
    </w:p>
  </w:footnote>
  <w:footnote w:id="359">
    <w:p w14:paraId="4BFDCE21" w14:textId="0A01A98E" w:rsidR="00010BA6" w:rsidRPr="006662F5" w:rsidRDefault="00010BA6" w:rsidP="00010BA6">
      <w:pPr>
        <w:pStyle w:val="FootnoteText"/>
      </w:pPr>
      <w:r w:rsidRPr="00010BA6">
        <w:rPr>
          <w:vertAlign w:val="superscript"/>
        </w:rPr>
        <w:footnoteRef/>
      </w:r>
      <w:r w:rsidRPr="00010BA6">
        <w:rPr>
          <w:i/>
        </w:rPr>
        <w:t>Id</w:t>
      </w:r>
      <w:r w:rsidRPr="00010BA6">
        <w:t>. at 507.</w:t>
      </w:r>
    </w:p>
  </w:footnote>
  <w:footnote w:id="360">
    <w:p w14:paraId="2A7B6A2E" w14:textId="7CD26B73" w:rsidR="00010BA6" w:rsidRPr="006662F5" w:rsidRDefault="00010BA6" w:rsidP="00010BA6">
      <w:pPr>
        <w:pStyle w:val="FootnoteText"/>
      </w:pPr>
      <w:r w:rsidRPr="00010BA6">
        <w:rPr>
          <w:vertAlign w:val="superscript"/>
        </w:rPr>
        <w:footnoteRef/>
      </w:r>
      <w:r w:rsidRPr="00010BA6">
        <w:rPr>
          <w:i/>
        </w:rPr>
        <w:t>Id</w:t>
      </w:r>
      <w:r w:rsidRPr="00010BA6">
        <w:t>. at 508.</w:t>
      </w:r>
    </w:p>
  </w:footnote>
  <w:footnote w:id="361">
    <w:p w14:paraId="2660BF74" w14:textId="6249A8DB" w:rsidR="00010BA6" w:rsidRPr="006662F5" w:rsidRDefault="00010BA6" w:rsidP="00010BA6">
      <w:pPr>
        <w:pStyle w:val="FootnoteText"/>
      </w:pPr>
      <w:r w:rsidRPr="00010BA6">
        <w:rPr>
          <w:vertAlign w:val="superscript"/>
        </w:rPr>
        <w:footnoteRef/>
      </w:r>
      <w:r w:rsidRPr="00010BA6">
        <w:t>828 F.2d 1482, 4 USPQ2d 1216 (10th Cir. 1987).</w:t>
      </w:r>
    </w:p>
  </w:footnote>
  <w:footnote w:id="362">
    <w:p w14:paraId="7F6C49BF" w14:textId="2F7103D4" w:rsidR="00010BA6" w:rsidRPr="006662F5" w:rsidRDefault="00010BA6" w:rsidP="00010BA6">
      <w:pPr>
        <w:pStyle w:val="FootnoteText"/>
      </w:pPr>
      <w:r w:rsidRPr="00010BA6">
        <w:rPr>
          <w:vertAlign w:val="superscript"/>
        </w:rPr>
        <w:footnoteRef/>
      </w:r>
      <w:r w:rsidRPr="00010BA6">
        <w:t xml:space="preserve">The defendant disclaimed an intent to parody the Jordache mark, but the district court rejected its explanation. </w:t>
      </w:r>
      <w:r w:rsidRPr="00010BA6">
        <w:rPr>
          <w:i/>
        </w:rPr>
        <w:t>Id</w:t>
      </w:r>
      <w:r w:rsidRPr="00010BA6">
        <w:t>. at 1486–87.</w:t>
      </w:r>
    </w:p>
  </w:footnote>
  <w:footnote w:id="363">
    <w:p w14:paraId="09D3B71A" w14:textId="1DACA8F8" w:rsidR="00010BA6" w:rsidRPr="006662F5" w:rsidRDefault="00010BA6" w:rsidP="00010BA6">
      <w:pPr>
        <w:pStyle w:val="FootnoteText"/>
      </w:pPr>
      <w:r w:rsidRPr="00010BA6">
        <w:rPr>
          <w:vertAlign w:val="superscript"/>
        </w:rPr>
        <w:footnoteRef/>
      </w:r>
      <w:r w:rsidRPr="00010BA6">
        <w:rPr>
          <w:i/>
        </w:rPr>
        <w:t>Id</w:t>
      </w:r>
      <w:r w:rsidRPr="00010BA6">
        <w:t>. at 1490.</w:t>
      </w:r>
    </w:p>
  </w:footnote>
  <w:footnote w:id="364">
    <w:p w14:paraId="74FA610D" w14:textId="02C7DFA2" w:rsidR="00010BA6" w:rsidRPr="006662F5" w:rsidRDefault="00010BA6" w:rsidP="00010BA6">
      <w:pPr>
        <w:pStyle w:val="FootnoteText"/>
      </w:pPr>
      <w:r w:rsidRPr="00010BA6">
        <w:rPr>
          <w:vertAlign w:val="superscript"/>
        </w:rPr>
        <w:footnoteRef/>
      </w:r>
      <w:r w:rsidRPr="00010BA6">
        <w:rPr>
          <w:i/>
        </w:rPr>
        <w:t>Id</w:t>
      </w:r>
      <w:r w:rsidRPr="00010BA6">
        <w:t xml:space="preserve">. at 1490–91. The court distinguished other cases, noting that they involved noncompeting goods. </w:t>
      </w:r>
      <w:r w:rsidRPr="00010BA6">
        <w:rPr>
          <w:i/>
        </w:rPr>
        <w:t>Id</w:t>
      </w:r>
      <w:r w:rsidRPr="00010BA6">
        <w:t xml:space="preserve">. at 1491. This aspect of </w:t>
      </w:r>
      <w:r w:rsidRPr="00010BA6">
        <w:t>tarnishment is discussed in §IV.B.6. in this chapter.</w:t>
      </w:r>
    </w:p>
  </w:footnote>
  <w:footnote w:id="365">
    <w:p w14:paraId="1F349407" w14:textId="48DAFE00" w:rsidR="00010BA6" w:rsidRPr="006662F5" w:rsidRDefault="00010BA6" w:rsidP="00010BA6">
      <w:pPr>
        <w:pStyle w:val="FootnoteText"/>
      </w:pPr>
      <w:r w:rsidRPr="00010BA6">
        <w:rPr>
          <w:vertAlign w:val="superscript"/>
        </w:rPr>
        <w:footnoteRef/>
      </w:r>
      <w:r w:rsidRPr="00010BA6">
        <w:rPr>
          <w:i/>
        </w:rPr>
        <w:t>Cf</w:t>
      </w:r>
      <w:r w:rsidRPr="00010BA6">
        <w:t xml:space="preserve">. Gucci Shops, Inc. v. R.H. Macy &amp; Co., 446 F. Supp. 838 (S.D.N.Y. 1977) (finding dilution where diaper bag was labeled </w:t>
      </w:r>
      <w:r w:rsidRPr="00010BA6">
        <w:t xml:space="preserve">Gucchi Goo, with a stripe </w:t>
      </w:r>
      <w:r w:rsidRPr="00010BA6">
        <w:t>similar to that used by Gucci).</w:t>
      </w:r>
    </w:p>
  </w:footnote>
  <w:footnote w:id="366">
    <w:p w14:paraId="014F59C1" w14:textId="51540EFD" w:rsidR="00010BA6" w:rsidRPr="006662F5" w:rsidRDefault="00010BA6" w:rsidP="00010BA6">
      <w:pPr>
        <w:pStyle w:val="FootnoteText"/>
      </w:pPr>
      <w:r w:rsidRPr="00010BA6">
        <w:rPr>
          <w:vertAlign w:val="superscript"/>
        </w:rPr>
        <w:footnoteRef/>
      </w:r>
      <w:r w:rsidRPr="00010BA6">
        <w:t xml:space="preserve">Restatement (Third) of Unfair Competition §25 </w:t>
      </w:r>
      <w:r w:rsidRPr="00010BA6">
        <w:t>cmt. I (1995).</w:t>
      </w:r>
    </w:p>
  </w:footnote>
  <w:footnote w:id="367">
    <w:p w14:paraId="4995EC23" w14:textId="144F3007" w:rsidR="00010BA6" w:rsidRPr="006662F5" w:rsidRDefault="00010BA6" w:rsidP="00010BA6">
      <w:pPr>
        <w:pStyle w:val="FootnoteText"/>
      </w:pPr>
      <w:r w:rsidRPr="00010BA6">
        <w:rPr>
          <w:vertAlign w:val="superscript"/>
        </w:rPr>
        <w:footnoteRef/>
      </w:r>
      <w:r w:rsidRPr="00010BA6">
        <w:rPr>
          <w:i/>
        </w:rPr>
        <w:t>Jordache</w:t>
      </w:r>
      <w:r w:rsidRPr="00010BA6">
        <w:t>, 828 F.2d at 1490.</w:t>
      </w:r>
    </w:p>
  </w:footnote>
  <w:footnote w:id="368">
    <w:p w14:paraId="1CA83E7F" w14:textId="194DC589" w:rsidR="00010BA6" w:rsidRPr="006662F5" w:rsidRDefault="00010BA6" w:rsidP="00010BA6">
      <w:pPr>
        <w:pStyle w:val="FootnoteText"/>
      </w:pPr>
      <w:r w:rsidRPr="00010BA6">
        <w:rPr>
          <w:vertAlign w:val="superscript"/>
        </w:rPr>
        <w:footnoteRef/>
      </w:r>
      <w:r w:rsidRPr="00010BA6">
        <w:rPr>
          <w:i/>
        </w:rPr>
        <w:t>See</w:t>
      </w:r>
      <w:r w:rsidRPr="00010BA6">
        <w:t xml:space="preserve"> 1996 </w:t>
      </w:r>
      <w:r w:rsidRPr="00010BA6">
        <w:rPr>
          <w:smallCaps/>
        </w:rPr>
        <w:t>Model Bill</w:t>
      </w:r>
      <w:r w:rsidRPr="00010BA6">
        <w:t xml:space="preserve"> §1(K).</w:t>
      </w:r>
    </w:p>
  </w:footnote>
  <w:footnote w:id="369">
    <w:p w14:paraId="0E1B5ECE" w14:textId="35BB185D" w:rsidR="00010BA6" w:rsidRPr="006662F5" w:rsidRDefault="00010BA6" w:rsidP="00010BA6">
      <w:pPr>
        <w:pStyle w:val="FootnoteText"/>
      </w:pPr>
      <w:r w:rsidRPr="00010BA6">
        <w:rPr>
          <w:vertAlign w:val="superscript"/>
        </w:rPr>
        <w:footnoteRef/>
      </w:r>
      <w:r w:rsidRPr="00010BA6">
        <w:t xml:space="preserve">69 F. Supp. 2d 479, 52 USPQ2d 1884 (S.D.N.Y. 1999), </w:t>
      </w:r>
      <w:r w:rsidRPr="00010BA6">
        <w:rPr>
          <w:i/>
        </w:rPr>
        <w:t xml:space="preserve">aff’d in part and </w:t>
      </w:r>
      <w:r w:rsidRPr="00010BA6">
        <w:rPr>
          <w:i/>
        </w:rPr>
        <w:t>rev’d in part</w:t>
      </w:r>
      <w:r w:rsidRPr="00010BA6">
        <w:t>, 293 F.3d 550, 62 USPQ2d 1260 (2d Cir. 2002).</w:t>
      </w:r>
    </w:p>
  </w:footnote>
  <w:footnote w:id="370">
    <w:p w14:paraId="580E7A69" w14:textId="65A27B07" w:rsidR="00010BA6" w:rsidRPr="006662F5" w:rsidRDefault="00010BA6" w:rsidP="00010BA6">
      <w:pPr>
        <w:pStyle w:val="FootnoteText"/>
      </w:pPr>
      <w:r w:rsidRPr="00010BA6">
        <w:rPr>
          <w:vertAlign w:val="superscript"/>
        </w:rPr>
        <w:footnoteRef/>
      </w:r>
      <w:r w:rsidRPr="00010BA6">
        <w:t xml:space="preserve">The casino also sold merchandise, such as T-shirts, with “New York $lot Exchange” printed on them. </w:t>
      </w:r>
      <w:r w:rsidRPr="00010BA6">
        <w:rPr>
          <w:i/>
        </w:rPr>
        <w:t>Id</w:t>
      </w:r>
      <w:r w:rsidRPr="00010BA6">
        <w:t>. at 483.</w:t>
      </w:r>
    </w:p>
  </w:footnote>
  <w:footnote w:id="371">
    <w:p w14:paraId="14BD4EE2" w14:textId="2556B42E" w:rsidR="00010BA6" w:rsidRPr="006662F5" w:rsidRDefault="00010BA6" w:rsidP="00010BA6">
      <w:pPr>
        <w:pStyle w:val="FootnoteText"/>
      </w:pPr>
      <w:r w:rsidRPr="00010BA6">
        <w:rPr>
          <w:vertAlign w:val="superscript"/>
        </w:rPr>
        <w:footnoteRef/>
      </w:r>
      <w:r w:rsidRPr="00010BA6">
        <w:rPr>
          <w:i/>
        </w:rPr>
        <w:t>Id</w:t>
      </w:r>
      <w:r w:rsidRPr="00010BA6">
        <w:t>. at 491.</w:t>
      </w:r>
    </w:p>
  </w:footnote>
  <w:footnote w:id="372">
    <w:p w14:paraId="53136553" w14:textId="0A4B0D20" w:rsidR="00010BA6" w:rsidRPr="006662F5" w:rsidRDefault="00010BA6" w:rsidP="00010BA6">
      <w:pPr>
        <w:pStyle w:val="FootnoteText"/>
      </w:pPr>
      <w:r w:rsidRPr="00010BA6">
        <w:rPr>
          <w:vertAlign w:val="superscript"/>
        </w:rPr>
        <w:footnoteRef/>
      </w:r>
      <w:r w:rsidRPr="00010BA6">
        <w:rPr>
          <w:i/>
        </w:rPr>
        <w:t>Id</w:t>
      </w:r>
      <w:r w:rsidRPr="00010BA6">
        <w:t>. at 491–92.</w:t>
      </w:r>
    </w:p>
  </w:footnote>
  <w:footnote w:id="373">
    <w:p w14:paraId="58EE0DBA" w14:textId="38DD79DA" w:rsidR="00010BA6" w:rsidRPr="006662F5" w:rsidRDefault="00010BA6" w:rsidP="00010BA6">
      <w:pPr>
        <w:pStyle w:val="FootnoteText"/>
      </w:pPr>
      <w:r w:rsidRPr="00010BA6">
        <w:rPr>
          <w:vertAlign w:val="superscript"/>
        </w:rPr>
        <w:footnoteRef/>
      </w:r>
      <w:r w:rsidRPr="00010BA6">
        <w:rPr>
          <w:i/>
        </w:rPr>
        <w:t>Id</w:t>
      </w:r>
      <w:r w:rsidRPr="00010BA6">
        <w:t xml:space="preserve">. at 492. In addition, the court noted that there was some expressive content in the casino’s allusion to the similarities between investing and gambling, somewhat alleviating the predatory nature of the use. </w:t>
      </w:r>
      <w:r w:rsidRPr="00010BA6">
        <w:rPr>
          <w:i/>
        </w:rPr>
        <w:t>Id</w:t>
      </w:r>
      <w:r w:rsidRPr="00010BA6">
        <w:t>. at 493–94.</w:t>
      </w:r>
    </w:p>
  </w:footnote>
  <w:footnote w:id="374">
    <w:p w14:paraId="7554C183" w14:textId="2B048327" w:rsidR="00010BA6" w:rsidRPr="006662F5" w:rsidRDefault="00010BA6" w:rsidP="00010BA6">
      <w:pPr>
        <w:pStyle w:val="FootnoteText"/>
      </w:pPr>
      <w:r w:rsidRPr="00010BA6">
        <w:rPr>
          <w:vertAlign w:val="superscript"/>
        </w:rPr>
        <w:footnoteRef/>
      </w:r>
      <w:r w:rsidRPr="00010BA6">
        <w:t xml:space="preserve">Indeed, as in </w:t>
      </w:r>
      <w:r w:rsidRPr="00010BA6">
        <w:rPr>
          <w:i/>
        </w:rPr>
        <w:t>Jordache</w:t>
      </w:r>
      <w:r w:rsidRPr="00010BA6">
        <w:t xml:space="preserve">, the court indicated that parodies may increase, rather than decrease, mark identification. </w:t>
      </w:r>
      <w:r w:rsidRPr="00010BA6">
        <w:rPr>
          <w:i/>
        </w:rPr>
        <w:t>Id</w:t>
      </w:r>
      <w:r w:rsidRPr="00010BA6">
        <w:t>. at 490.</w:t>
      </w:r>
    </w:p>
  </w:footnote>
  <w:footnote w:id="375">
    <w:p w14:paraId="0E991E7A" w14:textId="7EAC5271" w:rsidR="00010BA6" w:rsidRPr="006662F5" w:rsidRDefault="00010BA6" w:rsidP="00010BA6">
      <w:pPr>
        <w:pStyle w:val="FootnoteText"/>
      </w:pPr>
      <w:r w:rsidRPr="00010BA6">
        <w:rPr>
          <w:vertAlign w:val="superscript"/>
        </w:rPr>
        <w:footnoteRef/>
      </w:r>
      <w:r w:rsidRPr="00010BA6">
        <w:t>293 F.3d at 558.</w:t>
      </w:r>
    </w:p>
  </w:footnote>
  <w:footnote w:id="376">
    <w:p w14:paraId="5349837C" w14:textId="67282830" w:rsidR="00010BA6" w:rsidRPr="006662F5" w:rsidRDefault="00010BA6" w:rsidP="00010BA6">
      <w:pPr>
        <w:pStyle w:val="FootnoteText"/>
      </w:pPr>
      <w:r w:rsidRPr="00010BA6">
        <w:rPr>
          <w:vertAlign w:val="superscript"/>
        </w:rPr>
        <w:footnoteRef/>
      </w:r>
      <w:r w:rsidRPr="00010BA6">
        <w:rPr>
          <w:i/>
        </w:rPr>
        <w:t>Id</w:t>
      </w:r>
      <w:r w:rsidRPr="00010BA6">
        <w:t>.</w:t>
      </w:r>
    </w:p>
  </w:footnote>
  <w:footnote w:id="377">
    <w:p w14:paraId="594AD001" w14:textId="2E0FC983" w:rsidR="00010BA6" w:rsidRPr="006662F5" w:rsidRDefault="00010BA6" w:rsidP="00010BA6">
      <w:pPr>
        <w:pStyle w:val="FootnoteText"/>
      </w:pPr>
      <w:r w:rsidRPr="00010BA6">
        <w:rPr>
          <w:vertAlign w:val="superscript"/>
        </w:rPr>
        <w:footnoteRef/>
      </w:r>
      <w:r w:rsidRPr="00010BA6">
        <w:t>221 F. Supp. 2d 410 (S.D.N.Y. 2002).</w:t>
      </w:r>
    </w:p>
  </w:footnote>
  <w:footnote w:id="378">
    <w:p w14:paraId="636975C8" w14:textId="0A9A9C0C" w:rsidR="00010BA6" w:rsidRPr="006662F5" w:rsidRDefault="00010BA6" w:rsidP="00010BA6">
      <w:pPr>
        <w:pStyle w:val="FootnoteText"/>
      </w:pPr>
      <w:r w:rsidRPr="00010BA6">
        <w:rPr>
          <w:vertAlign w:val="superscript"/>
        </w:rPr>
        <w:footnoteRef/>
      </w:r>
      <w:r w:rsidRPr="00010BA6">
        <w:rPr>
          <w:i/>
        </w:rPr>
        <w:t>Id</w:t>
      </w:r>
      <w:r w:rsidRPr="00010BA6">
        <w:t>. at 422–23.</w:t>
      </w:r>
    </w:p>
  </w:footnote>
  <w:footnote w:id="379">
    <w:p w14:paraId="2B0DC1A0" w14:textId="5955841D" w:rsidR="00010BA6" w:rsidRPr="006662F5" w:rsidRDefault="00010BA6" w:rsidP="00010BA6">
      <w:pPr>
        <w:pStyle w:val="FootnoteText"/>
      </w:pPr>
      <w:r w:rsidRPr="00010BA6">
        <w:rPr>
          <w:vertAlign w:val="superscript"/>
        </w:rPr>
        <w:footnoteRef/>
      </w:r>
      <w:r w:rsidRPr="00010BA6">
        <w:t>Caterpillar, Inc. v. Walt Disney Co., 287 F. Supp. 2d 913, 922, 68 USPQ2d 1461 (C.D. Ill. 2003).</w:t>
      </w:r>
    </w:p>
  </w:footnote>
  <w:footnote w:id="380">
    <w:p w14:paraId="54E69A07" w14:textId="50F3BD27" w:rsidR="00010BA6" w:rsidRPr="006662F5" w:rsidRDefault="00010BA6" w:rsidP="00010BA6">
      <w:pPr>
        <w:pStyle w:val="FootnoteText"/>
      </w:pPr>
      <w:r w:rsidRPr="00010BA6">
        <w:rPr>
          <w:vertAlign w:val="superscript"/>
        </w:rPr>
        <w:footnoteRef/>
      </w:r>
      <w:r w:rsidRPr="00010BA6">
        <w:t>Wham-O, Inc. v. Paramount Pictures Corp., 286 F. Supp. 2d 1254, 1261, 68 USPQ2d 1841 (N.D. Cal. 2003).</w:t>
      </w:r>
    </w:p>
  </w:footnote>
  <w:footnote w:id="381">
    <w:p w14:paraId="2EAEB712" w14:textId="010D7172" w:rsidR="00010BA6" w:rsidRPr="006662F5" w:rsidRDefault="00010BA6" w:rsidP="00010BA6">
      <w:pPr>
        <w:pStyle w:val="FootnoteText"/>
      </w:pPr>
      <w:r w:rsidRPr="00010BA6">
        <w:rPr>
          <w:vertAlign w:val="superscript"/>
        </w:rPr>
        <w:footnoteRef/>
      </w:r>
      <w:r w:rsidRPr="00010BA6">
        <w:t xml:space="preserve">Louis Vuitton Malletier, SA v. Haute </w:t>
      </w:r>
      <w:r w:rsidRPr="00010BA6">
        <w:t>Diggity Dog, LLC, 507 F.3d 252, 268–69, 84 USPQ2d 1969 (4th Cir. 2007).</w:t>
      </w:r>
    </w:p>
  </w:footnote>
  <w:footnote w:id="382">
    <w:p w14:paraId="4E9BBB61" w14:textId="7314FFD3" w:rsidR="00010BA6" w:rsidRPr="006662F5" w:rsidRDefault="00010BA6" w:rsidP="00010BA6">
      <w:pPr>
        <w:pStyle w:val="FootnoteText"/>
      </w:pPr>
      <w:r w:rsidRPr="00010BA6">
        <w:rPr>
          <w:vertAlign w:val="superscript"/>
        </w:rPr>
        <w:footnoteRef/>
      </w:r>
      <w:r w:rsidRPr="00010BA6">
        <w:rPr>
          <w:i/>
        </w:rPr>
        <w:t>Id</w:t>
      </w:r>
      <w:r w:rsidRPr="00010BA6">
        <w:t xml:space="preserve">. at 267. </w:t>
      </w:r>
      <w:r w:rsidRPr="00010BA6">
        <w:rPr>
          <w:i/>
        </w:rPr>
        <w:t>But cf</w:t>
      </w:r>
      <w:r w:rsidRPr="00010BA6">
        <w:t>. Rosetta Stone Ltd. v. Google, Inc., 676 F.3d 144, 170-71, 102 USPQ2d 1473 (4th Cir. 2012) (that a use may increase the renown of the plaintiff’s mark does not, per se, eliminate the likelihood of dilution).</w:t>
      </w:r>
    </w:p>
  </w:footnote>
  <w:footnote w:id="383">
    <w:p w14:paraId="6286B575" w14:textId="238884E4" w:rsidR="00010BA6" w:rsidRPr="006662F5" w:rsidRDefault="00010BA6" w:rsidP="00010BA6">
      <w:pPr>
        <w:pStyle w:val="FootnoteText"/>
      </w:pPr>
      <w:r w:rsidRPr="00010BA6">
        <w:rPr>
          <w:vertAlign w:val="superscript"/>
        </w:rPr>
        <w:footnoteRef/>
      </w:r>
      <w:r w:rsidRPr="00010BA6">
        <w:t>Anheuser-Busch, Inc. v. VIP Prods., Inc., 666 F. Supp. 2d 974, 987–88 (E.D. Mo. 2008).</w:t>
      </w:r>
    </w:p>
  </w:footnote>
  <w:footnote w:id="384">
    <w:p w14:paraId="5D53933A" w14:textId="07A73BB7" w:rsidR="00010BA6" w:rsidRPr="006662F5" w:rsidRDefault="00010BA6" w:rsidP="00010BA6">
      <w:pPr>
        <w:pStyle w:val="FootnoteText"/>
      </w:pPr>
      <w:r w:rsidRPr="00010BA6">
        <w:rPr>
          <w:vertAlign w:val="superscript"/>
        </w:rPr>
        <w:footnoteRef/>
      </w:r>
      <w:r w:rsidRPr="00010BA6">
        <w:rPr>
          <w:i/>
        </w:rPr>
        <w:t>Id</w:t>
      </w:r>
      <w:r w:rsidRPr="00010BA6">
        <w:t>. at 988.</w:t>
      </w:r>
    </w:p>
  </w:footnote>
  <w:footnote w:id="385">
    <w:p w14:paraId="42C81C7F" w14:textId="196E9245" w:rsidR="00010BA6" w:rsidRPr="006662F5" w:rsidRDefault="00010BA6" w:rsidP="00010BA6">
      <w:pPr>
        <w:pStyle w:val="FootnoteText"/>
      </w:pPr>
      <w:r w:rsidRPr="00010BA6">
        <w:rPr>
          <w:vertAlign w:val="superscript"/>
        </w:rPr>
        <w:footnoteRef/>
      </w:r>
      <w:r w:rsidRPr="00010BA6">
        <w:t xml:space="preserve">World Wrestling </w:t>
      </w:r>
      <w:r w:rsidRPr="00010BA6">
        <w:t>Fed’n Entm’t, Inc. v. Big Dog Holdings, Inc., 280 F. Supp. 2d 413, 443 (W.D. Pa. 2003).</w:t>
      </w:r>
    </w:p>
  </w:footnote>
  <w:footnote w:id="386">
    <w:p w14:paraId="7064F767" w14:textId="6AB23F37" w:rsidR="00010BA6" w:rsidRPr="006662F5" w:rsidRDefault="00010BA6" w:rsidP="00010BA6">
      <w:pPr>
        <w:pStyle w:val="FootnoteText"/>
      </w:pPr>
      <w:r w:rsidRPr="00010BA6">
        <w:rPr>
          <w:vertAlign w:val="superscript"/>
        </w:rPr>
        <w:footnoteRef/>
      </w:r>
      <w:r w:rsidRPr="00010BA6">
        <w:t>MasterCard Int’l, Inc. v. Nader 2000 Primary Comm., Inc., 70 USPQ2d 1046, 1053–55 (S.D.N.Y. 2004) (rejecting claims under the FTDA and New York law).</w:t>
      </w:r>
    </w:p>
  </w:footnote>
  <w:footnote w:id="387">
    <w:p w14:paraId="16F8BF58" w14:textId="2073B1E4" w:rsidR="00010BA6" w:rsidRPr="006662F5" w:rsidRDefault="00010BA6" w:rsidP="00010BA6">
      <w:pPr>
        <w:pStyle w:val="FootnoteText"/>
      </w:pPr>
      <w:r w:rsidRPr="00010BA6">
        <w:rPr>
          <w:vertAlign w:val="superscript"/>
        </w:rPr>
        <w:footnoteRef/>
      </w:r>
      <w:r w:rsidRPr="00010BA6">
        <w:t>446 F. Supp. 838 (S.D.N.Y. 1977).</w:t>
      </w:r>
    </w:p>
  </w:footnote>
  <w:footnote w:id="388">
    <w:p w14:paraId="1D2BE865" w14:textId="6A9FE5A8" w:rsidR="00010BA6" w:rsidRPr="006662F5" w:rsidRDefault="00010BA6" w:rsidP="00010BA6">
      <w:pPr>
        <w:pStyle w:val="FootnoteText"/>
      </w:pPr>
      <w:r w:rsidRPr="00010BA6">
        <w:rPr>
          <w:vertAlign w:val="superscript"/>
        </w:rPr>
        <w:footnoteRef/>
      </w:r>
      <w:r w:rsidRPr="00010BA6">
        <w:rPr>
          <w:i/>
        </w:rPr>
        <w:t>Id</w:t>
      </w:r>
      <w:r w:rsidRPr="00010BA6">
        <w:t xml:space="preserve">. at 840. The diaper bag also sported a colored stripe </w:t>
      </w:r>
      <w:r w:rsidRPr="00010BA6">
        <w:t xml:space="preserve">similar to the one used by Gucci. </w:t>
      </w:r>
      <w:r w:rsidRPr="00010BA6">
        <w:rPr>
          <w:i/>
        </w:rPr>
        <w:t>Id</w:t>
      </w:r>
      <w:r w:rsidRPr="00010BA6">
        <w:t>.</w:t>
      </w:r>
    </w:p>
  </w:footnote>
  <w:footnote w:id="389">
    <w:p w14:paraId="158FBA37" w14:textId="7D0A2CCE" w:rsidR="00010BA6" w:rsidRPr="006662F5" w:rsidRDefault="00010BA6" w:rsidP="00010BA6">
      <w:pPr>
        <w:pStyle w:val="FootnoteText"/>
      </w:pPr>
      <w:r w:rsidRPr="00010BA6">
        <w:rPr>
          <w:vertAlign w:val="superscript"/>
        </w:rPr>
        <w:footnoteRef/>
      </w:r>
      <w:r w:rsidRPr="00010BA6">
        <w:t>642 F. Supp. 1031, 231 USPQ 850 (N.D. Ga. 1986).</w:t>
      </w:r>
    </w:p>
  </w:footnote>
  <w:footnote w:id="390">
    <w:p w14:paraId="009E0055" w14:textId="133A5625" w:rsidR="00010BA6" w:rsidRPr="006662F5" w:rsidRDefault="00010BA6" w:rsidP="00010BA6">
      <w:pPr>
        <w:pStyle w:val="FootnoteText"/>
      </w:pPr>
      <w:r w:rsidRPr="00010BA6">
        <w:rPr>
          <w:vertAlign w:val="superscript"/>
        </w:rPr>
        <w:footnoteRef/>
      </w:r>
      <w:r w:rsidRPr="00010BA6">
        <w:rPr>
          <w:i/>
        </w:rPr>
        <w:t>Id</w:t>
      </w:r>
      <w:r w:rsidRPr="00010BA6">
        <w:t>. at 1039–40.</w:t>
      </w:r>
    </w:p>
  </w:footnote>
  <w:footnote w:id="391">
    <w:p w14:paraId="03529C26" w14:textId="7B4A29CA" w:rsidR="00010BA6" w:rsidRPr="006662F5" w:rsidRDefault="00010BA6" w:rsidP="00010BA6">
      <w:pPr>
        <w:pStyle w:val="FootnoteText"/>
      </w:pPr>
      <w:r w:rsidRPr="00010BA6">
        <w:rPr>
          <w:vertAlign w:val="superscript"/>
        </w:rPr>
        <w:footnoteRef/>
      </w:r>
      <w:r w:rsidRPr="00010BA6">
        <w:t xml:space="preserve">28 F.3d 769, 31 USPQ2d 1296 (8th Cir. 1994), </w:t>
      </w:r>
      <w:r w:rsidRPr="00010BA6">
        <w:rPr>
          <w:i/>
        </w:rPr>
        <w:t>cert</w:t>
      </w:r>
      <w:r w:rsidRPr="00010BA6">
        <w:t xml:space="preserve">. </w:t>
      </w:r>
      <w:r w:rsidRPr="00010BA6">
        <w:rPr>
          <w:i/>
        </w:rPr>
        <w:t>denied</w:t>
      </w:r>
      <w:r w:rsidRPr="00010BA6">
        <w:t>, 513 U.S. 1112 (1995).</w:t>
      </w:r>
    </w:p>
  </w:footnote>
  <w:footnote w:id="392">
    <w:p w14:paraId="076E316B" w14:textId="67321CDF" w:rsidR="00010BA6" w:rsidRPr="006662F5" w:rsidRDefault="00010BA6" w:rsidP="00010BA6">
      <w:pPr>
        <w:pStyle w:val="FootnoteText"/>
      </w:pPr>
      <w:r w:rsidRPr="00010BA6">
        <w:rPr>
          <w:vertAlign w:val="superscript"/>
        </w:rPr>
        <w:footnoteRef/>
      </w:r>
      <w:r w:rsidRPr="00010BA6">
        <w:t xml:space="preserve">The advertisement used the parody of, among other things, the catch phrase for Michelob Dry: “One Taste and You’ll Drink It Dry,” substituting “Oily” for “Dry.” </w:t>
      </w:r>
      <w:r w:rsidRPr="00010BA6">
        <w:rPr>
          <w:i/>
        </w:rPr>
        <w:t>Id</w:t>
      </w:r>
      <w:r w:rsidRPr="00010BA6">
        <w:t>. at 772.</w:t>
      </w:r>
    </w:p>
  </w:footnote>
  <w:footnote w:id="393">
    <w:p w14:paraId="5D8E4990" w14:textId="088A85D6" w:rsidR="00010BA6" w:rsidRPr="006662F5" w:rsidRDefault="00010BA6" w:rsidP="00010BA6">
      <w:pPr>
        <w:pStyle w:val="FootnoteText"/>
      </w:pPr>
      <w:r w:rsidRPr="00010BA6">
        <w:rPr>
          <w:vertAlign w:val="superscript"/>
        </w:rPr>
        <w:footnoteRef/>
      </w:r>
      <w:r w:rsidRPr="00010BA6">
        <w:rPr>
          <w:i/>
        </w:rPr>
        <w:t>Id</w:t>
      </w:r>
      <w:r w:rsidRPr="00010BA6">
        <w:t>.</w:t>
      </w:r>
    </w:p>
  </w:footnote>
  <w:footnote w:id="394">
    <w:p w14:paraId="1E068198" w14:textId="5181EB6C" w:rsidR="00010BA6" w:rsidRPr="006662F5" w:rsidRDefault="00010BA6" w:rsidP="00010BA6">
      <w:pPr>
        <w:pStyle w:val="FootnoteText"/>
      </w:pPr>
      <w:r w:rsidRPr="00010BA6">
        <w:rPr>
          <w:vertAlign w:val="superscript"/>
        </w:rPr>
        <w:footnoteRef/>
      </w:r>
      <w:r w:rsidRPr="00010BA6">
        <w:rPr>
          <w:i/>
        </w:rPr>
        <w:t>Id</w:t>
      </w:r>
      <w:r w:rsidRPr="00010BA6">
        <w:t xml:space="preserve">. at 777. The appeals court, reversing the district court, also found confusion. </w:t>
      </w:r>
      <w:r w:rsidRPr="00010BA6">
        <w:rPr>
          <w:i/>
        </w:rPr>
        <w:t>Id</w:t>
      </w:r>
      <w:r w:rsidRPr="00010BA6">
        <w:t>. at 775.</w:t>
      </w:r>
    </w:p>
  </w:footnote>
  <w:footnote w:id="395">
    <w:p w14:paraId="763A5D69" w14:textId="22373C35" w:rsidR="00010BA6" w:rsidRPr="006662F5" w:rsidRDefault="00010BA6" w:rsidP="00010BA6">
      <w:pPr>
        <w:pStyle w:val="FootnoteText"/>
      </w:pPr>
      <w:r w:rsidRPr="00010BA6">
        <w:rPr>
          <w:vertAlign w:val="superscript"/>
        </w:rPr>
        <w:footnoteRef/>
      </w:r>
      <w:r w:rsidRPr="00010BA6">
        <w:t xml:space="preserve">Reconciling the Garbage Pail Kids case is far more difficult. Apparently, the court simply believed that it was a less lighthearted joke than those in the cases finding no dilution, such as </w:t>
      </w:r>
      <w:r w:rsidRPr="00010BA6">
        <w:t>Bagzilla and Spa’am.</w:t>
      </w:r>
    </w:p>
  </w:footnote>
  <w:footnote w:id="396">
    <w:p w14:paraId="13362D20" w14:textId="391CCF62" w:rsidR="00010BA6" w:rsidRPr="006662F5" w:rsidRDefault="00010BA6" w:rsidP="00010BA6">
      <w:pPr>
        <w:pStyle w:val="FootnoteText"/>
      </w:pPr>
      <w:r w:rsidRPr="00010BA6">
        <w:rPr>
          <w:vertAlign w:val="superscript"/>
        </w:rPr>
        <w:footnoteRef/>
      </w:r>
      <w:r w:rsidRPr="00010BA6">
        <w:t>For an extended discussion, see Chapter 9, §II.E.</w:t>
      </w:r>
    </w:p>
  </w:footnote>
  <w:footnote w:id="397">
    <w:p w14:paraId="5C0E595A" w14:textId="04EDB5FF"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Gideon’s Int’l, Inc. v. Gideon 300 Ministries, Inc., 94 F. Supp. 2d 566, 587 (E.D. Pa. 1999) (defendant, a Christian ministry, tarnished the Gideon mark by soliciting funds, an activity that plaintiff organization did not engage in); New York State Soc’y of Certified Pub. Accountants v. Eric Louis Assocs., Inc., 79 F. Supp. 2d 331, 346 (S.D.N.Y. 1999) (holding that profit-making activity of defendant may tarnish not-for-profit organization, but rejecting claim that “headhunter” firm was necessarily “unscrupulous” and tarnishing).</w:t>
      </w:r>
    </w:p>
  </w:footnote>
  <w:footnote w:id="398">
    <w:p w14:paraId="74AF8161" w14:textId="05BC4552"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Sony Computer Entm’t, Inc. v. Connectix Corp., 203 F.3d 596, 608–09, 53 USPQ2d 1705 (9th Cir.) (rejecting claim based on defendant’s device, which allowed use of PlayStation games without a dedicated console), </w:t>
      </w:r>
      <w:r w:rsidRPr="00010BA6">
        <w:rPr>
          <w:i/>
        </w:rPr>
        <w:t>cert</w:t>
      </w:r>
      <w:r w:rsidRPr="00010BA6">
        <w:t xml:space="preserve">. </w:t>
      </w:r>
      <w:r w:rsidRPr="00010BA6">
        <w:rPr>
          <w:i/>
        </w:rPr>
        <w:t>denied</w:t>
      </w:r>
      <w:r w:rsidRPr="00010BA6">
        <w:t xml:space="preserve">, 531 U.S. 871 (2000); Lexington Mgmt. Corp. v. Lexington Capital Partners, 10 F. Supp. 2d 271, 287–80, 47 USPQ2d 1558 (S.D.N.Y. 1998) (defendant’s “cold calling” practices and alleged regulatory problems did not demonstrate </w:t>
      </w:r>
      <w:r w:rsidRPr="00010BA6">
        <w:t xml:space="preserve">tarnishment); </w:t>
      </w:r>
      <w:r w:rsidRPr="00010BA6">
        <w:rPr>
          <w:i/>
        </w:rPr>
        <w:t>cf</w:t>
      </w:r>
      <w:r w:rsidRPr="00010BA6">
        <w:t>. Libbey Glass, Inc. v. Oneida, Ltd., 61 F. Supp. 2d 700, 718 (N.D. Ohio 1999) (finding an issue of fact as to inferior quality of defendant’s product).</w:t>
      </w:r>
    </w:p>
  </w:footnote>
  <w:footnote w:id="399">
    <w:p w14:paraId="7A7B1675" w14:textId="18E23719" w:rsidR="00010BA6" w:rsidRPr="00C4457D" w:rsidRDefault="00010BA6" w:rsidP="00010BA6">
      <w:pPr>
        <w:pStyle w:val="FootnoteText"/>
        <w:rPr>
          <w:lang w:val="es-US"/>
        </w:rPr>
      </w:pPr>
      <w:r w:rsidRPr="00010BA6">
        <w:rPr>
          <w:vertAlign w:val="superscript"/>
        </w:rPr>
        <w:footnoteRef/>
      </w:r>
      <w:r w:rsidRPr="00010BA6">
        <w:t>41 F.3d 39, 32 USPQ2d 1936 (2d Cir. 1994).</w:t>
      </w:r>
    </w:p>
  </w:footnote>
  <w:footnote w:id="400">
    <w:p w14:paraId="5B07E727" w14:textId="22BC1443" w:rsidR="00010BA6" w:rsidRPr="006662F5" w:rsidRDefault="00010BA6" w:rsidP="00010BA6">
      <w:pPr>
        <w:pStyle w:val="FootnoteText"/>
      </w:pPr>
      <w:r w:rsidRPr="00010BA6">
        <w:rPr>
          <w:vertAlign w:val="superscript"/>
        </w:rPr>
        <w:footnoteRef/>
      </w:r>
      <w:r w:rsidRPr="00010BA6">
        <w:rPr>
          <w:i/>
        </w:rPr>
        <w:t>Id</w:t>
      </w:r>
      <w:r w:rsidRPr="00010BA6">
        <w:t>. at 41.</w:t>
      </w:r>
    </w:p>
  </w:footnote>
  <w:footnote w:id="401">
    <w:p w14:paraId="0DACF590" w14:textId="60C10B84" w:rsidR="00010BA6" w:rsidRPr="006662F5" w:rsidRDefault="00010BA6" w:rsidP="00010BA6">
      <w:pPr>
        <w:pStyle w:val="FootnoteText"/>
      </w:pPr>
      <w:r w:rsidRPr="00010BA6">
        <w:rPr>
          <w:vertAlign w:val="superscript"/>
        </w:rPr>
        <w:footnoteRef/>
      </w:r>
      <w:r w:rsidRPr="00010BA6">
        <w:rPr>
          <w:i/>
        </w:rPr>
        <w:t>Id</w:t>
      </w:r>
      <w:r w:rsidRPr="00010BA6">
        <w:t xml:space="preserve">. at 44. The appeals court noted that conventional tests for blurring were inapposite because defendant used Deere’s mark to refer to Deere. </w:t>
      </w:r>
      <w:r w:rsidRPr="00010BA6">
        <w:rPr>
          <w:i/>
        </w:rPr>
        <w:t>Id</w:t>
      </w:r>
      <w:r w:rsidRPr="00010BA6">
        <w:t>.</w:t>
      </w:r>
    </w:p>
  </w:footnote>
  <w:footnote w:id="402">
    <w:p w14:paraId="6F34E9E8" w14:textId="68E3B326" w:rsidR="00010BA6" w:rsidRPr="006662F5" w:rsidRDefault="00010BA6" w:rsidP="00010BA6">
      <w:pPr>
        <w:pStyle w:val="FootnoteText"/>
      </w:pPr>
      <w:r w:rsidRPr="00010BA6">
        <w:rPr>
          <w:vertAlign w:val="superscript"/>
        </w:rPr>
        <w:footnoteRef/>
      </w:r>
      <w:r w:rsidRPr="00010BA6">
        <w:rPr>
          <w:i/>
        </w:rPr>
        <w:t>Id</w:t>
      </w:r>
      <w:r w:rsidRPr="00010BA6">
        <w:t>. at 44–45. Compare the “nominative fair use” exclusion, discussed in Chapter 10, §II.A.</w:t>
      </w:r>
    </w:p>
  </w:footnote>
  <w:footnote w:id="403">
    <w:p w14:paraId="7336DC54" w14:textId="025C9DBD" w:rsidR="00010BA6" w:rsidRPr="006662F5" w:rsidRDefault="00010BA6" w:rsidP="00010BA6">
      <w:pPr>
        <w:pStyle w:val="FootnoteText"/>
      </w:pPr>
      <w:r w:rsidRPr="00010BA6">
        <w:rPr>
          <w:vertAlign w:val="superscript"/>
        </w:rPr>
        <w:footnoteRef/>
      </w:r>
      <w:r w:rsidRPr="00010BA6">
        <w:rPr>
          <w:i/>
        </w:rPr>
        <w:t>Id</w:t>
      </w:r>
      <w:r w:rsidRPr="00010BA6">
        <w:t>. at 44.</w:t>
      </w:r>
    </w:p>
  </w:footnote>
  <w:footnote w:id="404">
    <w:p w14:paraId="1A7F8B89" w14:textId="361C0279" w:rsidR="00010BA6" w:rsidRPr="006662F5" w:rsidRDefault="00010BA6" w:rsidP="00010BA6">
      <w:pPr>
        <w:pStyle w:val="FootnoteText"/>
      </w:pPr>
      <w:r w:rsidRPr="00010BA6">
        <w:rPr>
          <w:vertAlign w:val="superscript"/>
        </w:rPr>
        <w:footnoteRef/>
      </w:r>
      <w:r w:rsidRPr="00010BA6">
        <w:rPr>
          <w:i/>
        </w:rPr>
        <w:t>Id</w:t>
      </w:r>
      <w:r w:rsidRPr="00010BA6">
        <w:t xml:space="preserve">. (“Nor is there </w:t>
      </w:r>
      <w:r w:rsidRPr="00010BA6">
        <w:t>tarnishment, which is usually found where a distinctive mark is depicted in a context of sexual activity, obscenity, or illegal activity.”).</w:t>
      </w:r>
    </w:p>
  </w:footnote>
  <w:footnote w:id="405">
    <w:p w14:paraId="16506A81" w14:textId="4AB19F7D" w:rsidR="00010BA6" w:rsidRPr="006662F5" w:rsidRDefault="00010BA6" w:rsidP="00010BA6">
      <w:pPr>
        <w:pStyle w:val="FootnoteText"/>
      </w:pPr>
      <w:r w:rsidRPr="00010BA6">
        <w:rPr>
          <w:vertAlign w:val="superscript"/>
        </w:rPr>
        <w:footnoteRef/>
      </w:r>
      <w:r w:rsidRPr="00010BA6">
        <w:t>Hormel Foods Corp. v. Jim Henson Prods., Inc., 73 F.3d 497, 37 USPQ2d 1516 (2d Cir. 1996).</w:t>
      </w:r>
    </w:p>
  </w:footnote>
  <w:footnote w:id="406">
    <w:p w14:paraId="7C38FCDE" w14:textId="6B97B93E" w:rsidR="00010BA6" w:rsidRPr="006662F5" w:rsidRDefault="00010BA6" w:rsidP="00010BA6">
      <w:pPr>
        <w:pStyle w:val="FootnoteText"/>
      </w:pPr>
      <w:r w:rsidRPr="00010BA6">
        <w:rPr>
          <w:vertAlign w:val="superscript"/>
        </w:rPr>
        <w:footnoteRef/>
      </w:r>
      <w:r w:rsidRPr="00010BA6">
        <w:rPr>
          <w:i/>
        </w:rPr>
        <w:t>Id</w:t>
      </w:r>
      <w:r w:rsidRPr="00010BA6">
        <w:t>. at 507.</w:t>
      </w:r>
    </w:p>
  </w:footnote>
  <w:footnote w:id="407">
    <w:p w14:paraId="18B9E3F1" w14:textId="579FEB0A"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smallCaps/>
        </w:rPr>
        <w:t>Restatement (Third) of Unfair Competition</w:t>
      </w:r>
      <w:r w:rsidRPr="00010BA6">
        <w:t xml:space="preserve"> §25(1)(b) (1995). It is highly unlikely that any court would find MTD’s alteration to be tortious independent of the dilution claim, as required by §25(2).</w:t>
      </w:r>
    </w:p>
  </w:footnote>
  <w:footnote w:id="408">
    <w:p w14:paraId="41ECB88C" w14:textId="44776563" w:rsidR="00010BA6" w:rsidRPr="006662F5" w:rsidRDefault="00010BA6" w:rsidP="00010BA6">
      <w:pPr>
        <w:pStyle w:val="FootnoteText"/>
      </w:pPr>
      <w:r w:rsidRPr="00010BA6">
        <w:rPr>
          <w:vertAlign w:val="superscript"/>
        </w:rPr>
        <w:footnoteRef/>
      </w:r>
      <w:r w:rsidRPr="00010BA6">
        <w:rPr>
          <w:i/>
        </w:rPr>
        <w:t>Deere</w:t>
      </w:r>
      <w:r w:rsidRPr="00010BA6">
        <w:t>, 41 F.3d at 44 (citing Smith v. Chanel, Inc., 402 F.2d 562, 567, 159 USPQ 388 (9th Cir. 1968)).</w:t>
      </w:r>
    </w:p>
  </w:footnote>
  <w:footnote w:id="409">
    <w:p w14:paraId="5F82E5C9" w14:textId="3787AF0C" w:rsidR="00010BA6" w:rsidRPr="006662F5" w:rsidRDefault="00010BA6" w:rsidP="00010BA6">
      <w:pPr>
        <w:pStyle w:val="FootnoteText"/>
      </w:pPr>
      <w:r w:rsidRPr="00010BA6">
        <w:rPr>
          <w:vertAlign w:val="superscript"/>
        </w:rPr>
        <w:footnoteRef/>
      </w:r>
      <w:r w:rsidRPr="00010BA6">
        <w:rPr>
          <w:i/>
        </w:rPr>
        <w:t>Cf</w:t>
      </w:r>
      <w:r w:rsidRPr="00010BA6">
        <w:t xml:space="preserve">. Yankee Publ’g, Inc. v. News Am. Publ’g, Inc., 809 F. Supp. 267, 278–79, 282, 25 USPQ2d 1752 (S.D.N.Y. 1992) (rejecting dilution claim over use by New York magazine of a spoof of </w:t>
      </w:r>
      <w:r w:rsidRPr="00010BA6">
        <w:rPr>
          <w:i/>
        </w:rPr>
        <w:t>Old Farmer’s Almanac</w:t>
      </w:r>
      <w:r w:rsidRPr="00010BA6">
        <w:t xml:space="preserve"> as the cover of an issue of </w:t>
      </w:r>
      <w:r w:rsidRPr="00010BA6">
        <w:rPr>
          <w:i/>
        </w:rPr>
        <w:t>New York</w:t>
      </w:r>
      <w:r w:rsidRPr="00010BA6">
        <w:t xml:space="preserve"> magazine; court noted marked differences in potential audiences); Eveready Battery Co. v. Adolph Coors Co., 765 F. Supp. 440, 451, 19 USPQ2d 1265 (N.D. Ill. 1991) (rejecting, inter alia, dilution claim by battery company against a beer company’s parody of the Energizer Bunny in its commercial).</w:t>
      </w:r>
    </w:p>
  </w:footnote>
  <w:footnote w:id="410">
    <w:p w14:paraId="57AE0584" w14:textId="6F95CFED"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Deere</w:t>
      </w:r>
      <w:r w:rsidRPr="00010BA6">
        <w:t>, 41 F.3d at 44–45.</w:t>
      </w:r>
    </w:p>
  </w:footnote>
  <w:footnote w:id="411">
    <w:p w14:paraId="4EDF1F60" w14:textId="6156A41E" w:rsidR="00010BA6" w:rsidRPr="006662F5" w:rsidRDefault="00010BA6" w:rsidP="00010BA6">
      <w:pPr>
        <w:pStyle w:val="FootnoteText"/>
      </w:pPr>
      <w:r w:rsidRPr="00010BA6">
        <w:rPr>
          <w:vertAlign w:val="superscript"/>
        </w:rPr>
        <w:footnoteRef/>
      </w:r>
      <w:r w:rsidRPr="00010BA6">
        <w:rPr>
          <w:i/>
        </w:rPr>
        <w:t>See id</w:t>
      </w:r>
      <w:r w:rsidRPr="00010BA6">
        <w:t>. at 45.</w:t>
      </w:r>
    </w:p>
  </w:footnote>
  <w:footnote w:id="412">
    <w:p w14:paraId="24302377" w14:textId="4ED9AB74" w:rsidR="00010BA6" w:rsidRPr="008443CC" w:rsidRDefault="00010BA6" w:rsidP="00010BA6">
      <w:pPr>
        <w:pStyle w:val="FootnoteText"/>
      </w:pPr>
      <w:r w:rsidRPr="00010BA6">
        <w:rPr>
          <w:rStyle w:val="FootnoteReference"/>
          <w:rFonts w:eastAsiaTheme="majorEastAsia"/>
        </w:rPr>
        <w:footnoteRef/>
      </w:r>
      <w:r w:rsidRPr="00010BA6">
        <w:t xml:space="preserve">McHugh Fuller Law Grp. PLLC v. </w:t>
      </w:r>
      <w:r w:rsidRPr="00010BA6">
        <w:t>PruittHealth, Inc., 300 Ga. 140, 794 S.E.2d 150, 156–57 (Ga. 2016).</w:t>
      </w:r>
    </w:p>
  </w:footnote>
  <w:footnote w:id="413">
    <w:p w14:paraId="0D6A237A" w14:textId="7179A919" w:rsidR="00010BA6" w:rsidRPr="008D6091" w:rsidRDefault="00010BA6" w:rsidP="00010BA6">
      <w:pPr>
        <w:pStyle w:val="FootnoteText"/>
      </w:pPr>
      <w:r w:rsidRPr="00010BA6">
        <w:rPr>
          <w:rStyle w:val="FootnoteReference"/>
          <w:rFonts w:eastAsiaTheme="majorEastAsia"/>
        </w:rPr>
        <w:footnoteRef/>
      </w:r>
      <w:r w:rsidRPr="00010BA6">
        <w:t>794 S.E.2d at 156.</w:t>
      </w:r>
    </w:p>
  </w:footnote>
  <w:footnote w:id="414">
    <w:p w14:paraId="58E9B12E" w14:textId="454A4D31" w:rsidR="00010BA6" w:rsidRPr="008D6091" w:rsidRDefault="00010BA6" w:rsidP="00010BA6">
      <w:pPr>
        <w:pStyle w:val="FootnoteText"/>
      </w:pPr>
      <w:r w:rsidRPr="00010BA6">
        <w:rPr>
          <w:rStyle w:val="FootnoteReference"/>
          <w:rFonts w:eastAsiaTheme="majorEastAsia"/>
        </w:rPr>
        <w:footnoteRef/>
      </w:r>
      <w:r w:rsidRPr="00010BA6">
        <w:rPr>
          <w:i/>
        </w:rPr>
        <w:t>Id</w:t>
      </w:r>
      <w:r w:rsidRPr="00010BA6">
        <w:t xml:space="preserve">. at 156–57. The court stated that if the advertising was deceptive, then a claim under another theory would have to be pursued. </w:t>
      </w:r>
      <w:r w:rsidRPr="00010BA6">
        <w:rPr>
          <w:i/>
        </w:rPr>
        <w:t>Id</w:t>
      </w:r>
      <w:r w:rsidRPr="00010BA6">
        <w:t>. at 157.</w:t>
      </w:r>
    </w:p>
  </w:footnote>
  <w:footnote w:id="415">
    <w:p w14:paraId="6F5457CC" w14:textId="45A159B9" w:rsidR="00010BA6" w:rsidRPr="006662F5" w:rsidRDefault="00010BA6" w:rsidP="00010BA6">
      <w:pPr>
        <w:pStyle w:val="FootnoteText"/>
      </w:pPr>
      <w:r w:rsidRPr="00010BA6">
        <w:rPr>
          <w:vertAlign w:val="superscript"/>
        </w:rPr>
        <w:footnoteRef/>
      </w:r>
      <w:r w:rsidRPr="00010BA6">
        <w:t xml:space="preserve">15 U.S.C. §1125(c)(3)(A); </w:t>
      </w:r>
      <w:r w:rsidRPr="00010BA6">
        <w:rPr>
          <w:smallCaps/>
        </w:rPr>
        <w:t>Ariz. Rev. Stat</w:t>
      </w:r>
      <w:r w:rsidRPr="00010BA6">
        <w:t xml:space="preserve">. §44-1448.01 C.1 (West 2003); </w:t>
      </w:r>
      <w:r w:rsidRPr="00010BA6">
        <w:rPr>
          <w:smallCaps/>
        </w:rPr>
        <w:t xml:space="preserve">Ark. Code Ann. </w:t>
      </w:r>
      <w:r w:rsidRPr="00010BA6">
        <w:t xml:space="preserve">§4-71-213(c)(1) (LexisNexis 2001); </w:t>
      </w:r>
      <w:r w:rsidRPr="00010BA6">
        <w:rPr>
          <w:smallCaps/>
        </w:rPr>
        <w:t>Cal. Bus. &amp; Prof. Code</w:t>
      </w:r>
      <w:r w:rsidRPr="00010BA6">
        <w:t xml:space="preserve"> §14247(b)(1) (West 2008); </w:t>
      </w:r>
      <w:r w:rsidRPr="00010BA6">
        <w:rPr>
          <w:smallCaps/>
        </w:rPr>
        <w:t xml:space="preserve">Fla. Stat. Ann. </w:t>
      </w:r>
      <w:r w:rsidRPr="00010BA6">
        <w:t xml:space="preserve">§495.151(3)(a) (West Supp. 2010); </w:t>
      </w:r>
      <w:r w:rsidRPr="00010BA6">
        <w:rPr>
          <w:smallCaps/>
        </w:rPr>
        <w:t>Haw. Rev. Stat. Ann</w:t>
      </w:r>
      <w:r w:rsidRPr="00010BA6">
        <w:t xml:space="preserve">. §482-32(8)(c) (LexisNexis 2005); 765 </w:t>
      </w:r>
      <w:r w:rsidRPr="00010BA6">
        <w:rPr>
          <w:smallCaps/>
        </w:rPr>
        <w:t>Ill. Comp. Stat. Ann</w:t>
      </w:r>
      <w:r w:rsidRPr="00010BA6">
        <w:t xml:space="preserve">. §1036/65(b)(1) (West 2009); </w:t>
      </w:r>
      <w:r w:rsidRPr="00010BA6">
        <w:rPr>
          <w:smallCaps/>
        </w:rPr>
        <w:t xml:space="preserve">Ind. Code Ann. </w:t>
      </w:r>
      <w:r w:rsidRPr="00010BA6">
        <w:t xml:space="preserve">§24-2-1-13.5(e)(1) (LexisNexis 2006); </w:t>
      </w:r>
      <w:r w:rsidRPr="00010BA6">
        <w:rPr>
          <w:smallCaps/>
        </w:rPr>
        <w:t xml:space="preserve">Kan. Stat. Ann. </w:t>
      </w:r>
      <w:r w:rsidRPr="00010BA6">
        <w:t xml:space="preserve">§81-214(c)(1) (Supp. 2009); </w:t>
      </w:r>
      <w:r w:rsidRPr="00010BA6">
        <w:rPr>
          <w:smallCaps/>
        </w:rPr>
        <w:t xml:space="preserve">Minn. Stat. Ann. </w:t>
      </w:r>
      <w:r w:rsidRPr="00010BA6">
        <w:t xml:space="preserve">§333.285(c)(1) (West 2004); </w:t>
      </w:r>
      <w:r w:rsidRPr="00010BA6">
        <w:rPr>
          <w:smallCaps/>
        </w:rPr>
        <w:t>Miss. Code Ann</w:t>
      </w:r>
      <w:r w:rsidRPr="00010BA6">
        <w:t xml:space="preserve">. §75-25-25(d)(1) (West Supp. 2011); </w:t>
      </w:r>
      <w:r w:rsidRPr="00010BA6">
        <w:rPr>
          <w:smallCaps/>
        </w:rPr>
        <w:t xml:space="preserve">Mont. Code Ann. </w:t>
      </w:r>
      <w:r w:rsidRPr="00010BA6">
        <w:t xml:space="preserve">§30-13-334(4)(a) (2007); </w:t>
      </w:r>
      <w:r w:rsidRPr="00010BA6">
        <w:rPr>
          <w:smallCaps/>
        </w:rPr>
        <w:t xml:space="preserve">Neb. Rev. Stat. </w:t>
      </w:r>
      <w:r w:rsidRPr="00010BA6">
        <w:t xml:space="preserve">§87-140(3)(a) (LexisNexis 2007); </w:t>
      </w:r>
      <w:r w:rsidRPr="00010BA6">
        <w:rPr>
          <w:smallCaps/>
        </w:rPr>
        <w:t xml:space="preserve">Nev. Rev. Stat. Ann. </w:t>
      </w:r>
      <w:r w:rsidRPr="00010BA6">
        <w:t xml:space="preserve">§600.435(4) (LexisNexis 2004); 54 </w:t>
      </w:r>
      <w:r w:rsidRPr="00010BA6">
        <w:rPr>
          <w:smallCaps/>
        </w:rPr>
        <w:t xml:space="preserve">Pa. Cons. Stat. Ann. </w:t>
      </w:r>
      <w:r w:rsidRPr="00010BA6">
        <w:t xml:space="preserve">§1124 (West Supp. 2012); </w:t>
      </w:r>
      <w:r w:rsidRPr="00010BA6">
        <w:rPr>
          <w:smallCaps/>
        </w:rPr>
        <w:t xml:space="preserve">Tenn. Code Ann. </w:t>
      </w:r>
      <w:r w:rsidRPr="00010BA6">
        <w:t xml:space="preserve">§47-25-513(c)(1) (LexisNexis 2001); </w:t>
      </w:r>
      <w:r w:rsidRPr="00010BA6">
        <w:rPr>
          <w:smallCaps/>
        </w:rPr>
        <w:t xml:space="preserve">Utah Code Ann. </w:t>
      </w:r>
      <w:r w:rsidRPr="00010BA6">
        <w:t xml:space="preserve">§70-3a-403(5)(a) (West 2004); </w:t>
      </w:r>
      <w:r w:rsidRPr="00010BA6">
        <w:rPr>
          <w:smallCaps/>
        </w:rPr>
        <w:t xml:space="preserve">Wash. Rev. Code Ann. </w:t>
      </w:r>
      <w:r w:rsidRPr="00010BA6">
        <w:t xml:space="preserve">§19.77.160(3)(a) (West Supp. 2012); </w:t>
      </w:r>
      <w:r w:rsidRPr="00010BA6">
        <w:rPr>
          <w:i/>
        </w:rPr>
        <w:t>see</w:t>
      </w:r>
      <w:r w:rsidRPr="00010BA6">
        <w:t xml:space="preserve"> 2007 </w:t>
      </w:r>
      <w:r w:rsidRPr="00010BA6">
        <w:rPr>
          <w:smallCaps/>
        </w:rPr>
        <w:t>Model Bill</w:t>
      </w:r>
      <w:r w:rsidRPr="00010BA6">
        <w:t xml:space="preserve"> §13(d)(1). The 2007 Model Bill (used in Alabama, California, Mississippi, Oregon, and Texas) adopted the language of the TDRA, which expanded the fair use exclusion to encompass a parody or criticism of the goods or services of the famous mark owner. This exclusion also may encompass the </w:t>
      </w:r>
      <w:r w:rsidRPr="00010BA6">
        <w:rPr>
          <w:i/>
        </w:rPr>
        <w:t>Deere</w:t>
      </w:r>
      <w:r w:rsidRPr="00010BA6">
        <w:t xml:space="preserve"> situation. (As discussed in Chapter 4, §I.B., Oregon’s version of the 2007 Model Bill is a little different than the Model Bill, but that difference primarily affects the noncommercial use and news reporting exclusions.)</w:t>
      </w:r>
    </w:p>
  </w:footnote>
  <w:footnote w:id="416">
    <w:p w14:paraId="7E62EBAB" w14:textId="32423B39" w:rsidR="00010BA6" w:rsidRPr="006662F5" w:rsidRDefault="00010BA6" w:rsidP="00010BA6">
      <w:pPr>
        <w:pStyle w:val="FootnoteText"/>
      </w:pPr>
      <w:r w:rsidRPr="00010BA6">
        <w:rPr>
          <w:vertAlign w:val="superscript"/>
        </w:rPr>
        <w:footnoteRef/>
      </w:r>
      <w:r w:rsidRPr="00010BA6">
        <w:t>See the discussion of this issue in Chapter 10, §II.B.</w:t>
      </w:r>
    </w:p>
  </w:footnote>
  <w:footnote w:id="417">
    <w:p w14:paraId="4207B436" w14:textId="6CF4229C" w:rsidR="00010BA6" w:rsidRPr="006662F5" w:rsidRDefault="00010BA6" w:rsidP="00010BA6">
      <w:pPr>
        <w:pStyle w:val="FootnoteText"/>
      </w:pPr>
      <w:r w:rsidRPr="00010BA6">
        <w:rPr>
          <w:vertAlign w:val="superscript"/>
        </w:rPr>
        <w:footnoteRef/>
      </w:r>
      <w:r w:rsidRPr="00010BA6">
        <w:t xml:space="preserve">It should be noted that the New York statute, which was interpreted in </w:t>
      </w:r>
      <w:r w:rsidRPr="00010BA6">
        <w:rPr>
          <w:i/>
        </w:rPr>
        <w:t>Deere</w:t>
      </w:r>
      <w:r w:rsidRPr="00010BA6">
        <w:t>, is the same as the 1964 Model Bill.</w:t>
      </w:r>
    </w:p>
  </w:footnote>
  <w:footnote w:id="418">
    <w:p w14:paraId="4DE69BD3" w14:textId="095932DB" w:rsidR="00010BA6" w:rsidRPr="006662F5" w:rsidRDefault="00010BA6" w:rsidP="00010BA6">
      <w:pPr>
        <w:pStyle w:val="FootnoteText"/>
      </w:pPr>
      <w:r w:rsidRPr="00010BA6">
        <w:rPr>
          <w:vertAlign w:val="superscript"/>
        </w:rPr>
        <w:footnoteRef/>
      </w:r>
      <w:r w:rsidRPr="00010BA6">
        <w:t xml:space="preserve">This discussion focuses on </w:t>
      </w:r>
      <w:r w:rsidRPr="00010BA6">
        <w:t>tarnishment cases, which are the most likely to implicate First Amendment issues. For other discussions of the First Amendment as a defense to dilution, see Chapter 4, §II, and Chapter 10, §IV.C, H.</w:t>
      </w:r>
    </w:p>
  </w:footnote>
  <w:footnote w:id="419">
    <w:p w14:paraId="27F4600E" w14:textId="6CE09A21" w:rsidR="00010BA6" w:rsidRPr="006662F5" w:rsidRDefault="00010BA6" w:rsidP="00010BA6">
      <w:pPr>
        <w:pStyle w:val="FootnoteText"/>
      </w:pPr>
      <w:r w:rsidRPr="00010BA6">
        <w:rPr>
          <w:vertAlign w:val="superscript"/>
        </w:rPr>
        <w:footnoteRef/>
      </w:r>
      <w:r w:rsidRPr="00010BA6">
        <w:rPr>
          <w:i/>
        </w:rPr>
        <w:t>See</w:t>
      </w:r>
      <w:r w:rsidRPr="00010BA6">
        <w:t xml:space="preserve"> GTFM, LLC v. Universal Studios, Inc., 2006 WL 1377048, 2006 BL 182357 (S.D.N.Y. May 16, 2006) (citing First Amendment concerns, rejecting claim by makers of FUBU (“For Us, By Us”) apparel against parody in a movie).</w:t>
      </w:r>
    </w:p>
  </w:footnote>
  <w:footnote w:id="420">
    <w:p w14:paraId="647F9E6C" w14:textId="4B31A458" w:rsidR="00010BA6" w:rsidRPr="006662F5" w:rsidRDefault="00010BA6" w:rsidP="00010BA6">
      <w:pPr>
        <w:pStyle w:val="FootnoteText"/>
      </w:pPr>
      <w:r w:rsidRPr="00010BA6">
        <w:rPr>
          <w:vertAlign w:val="superscript"/>
        </w:rPr>
        <w:footnoteRef/>
      </w:r>
      <w:r w:rsidRPr="00010BA6">
        <w:t xml:space="preserve">811 F.2d 26, 1 USPQ2d 1753 (1st Cir.), </w:t>
      </w:r>
      <w:r w:rsidRPr="00010BA6">
        <w:rPr>
          <w:i/>
        </w:rPr>
        <w:t>cert</w:t>
      </w:r>
      <w:r w:rsidRPr="00010BA6">
        <w:t xml:space="preserve">. </w:t>
      </w:r>
      <w:r w:rsidRPr="00010BA6">
        <w:rPr>
          <w:i/>
        </w:rPr>
        <w:t>denied</w:t>
      </w:r>
      <w:r w:rsidRPr="00010BA6">
        <w:t>, 483 U.S. 1013 (1987).</w:t>
      </w:r>
    </w:p>
  </w:footnote>
  <w:footnote w:id="421">
    <w:p w14:paraId="1B494868" w14:textId="4A7AAD18" w:rsidR="00010BA6" w:rsidRPr="00C4457D" w:rsidRDefault="00010BA6" w:rsidP="00010BA6">
      <w:pPr>
        <w:pStyle w:val="FootnoteText"/>
        <w:rPr>
          <w:lang w:val="da-DK"/>
        </w:rPr>
      </w:pPr>
      <w:r w:rsidRPr="00010BA6">
        <w:rPr>
          <w:vertAlign w:val="superscript"/>
        </w:rPr>
        <w:footnoteRef/>
      </w:r>
      <w:r w:rsidRPr="00010BA6">
        <w:rPr>
          <w:i/>
        </w:rPr>
        <w:t>Id</w:t>
      </w:r>
      <w:r w:rsidRPr="00010BA6">
        <w:t>. at 27.</w:t>
      </w:r>
    </w:p>
  </w:footnote>
  <w:footnote w:id="422">
    <w:p w14:paraId="6B583528" w14:textId="5F4F457D" w:rsidR="00010BA6" w:rsidRPr="00C4457D" w:rsidRDefault="00010BA6" w:rsidP="00010BA6">
      <w:pPr>
        <w:pStyle w:val="FootnoteText"/>
        <w:rPr>
          <w:lang w:val="da-DK"/>
        </w:rPr>
      </w:pPr>
      <w:r w:rsidRPr="00010BA6">
        <w:rPr>
          <w:vertAlign w:val="superscript"/>
        </w:rPr>
        <w:footnoteRef/>
      </w:r>
      <w:r w:rsidRPr="00010BA6">
        <w:rPr>
          <w:i/>
        </w:rPr>
        <w:t>Id</w:t>
      </w:r>
      <w:r w:rsidRPr="00010BA6">
        <w:t>.</w:t>
      </w:r>
    </w:p>
  </w:footnote>
  <w:footnote w:id="423">
    <w:p w14:paraId="128631F2" w14:textId="7F29A918" w:rsidR="00010BA6" w:rsidRPr="00C4457D" w:rsidRDefault="00010BA6" w:rsidP="00010BA6">
      <w:pPr>
        <w:pStyle w:val="FootnoteText"/>
        <w:rPr>
          <w:lang w:val="da-DK"/>
        </w:rPr>
      </w:pPr>
      <w:r w:rsidRPr="00010BA6">
        <w:rPr>
          <w:vertAlign w:val="superscript"/>
        </w:rPr>
        <w:footnoteRef/>
      </w:r>
      <w:r w:rsidRPr="00010BA6">
        <w:rPr>
          <w:i/>
        </w:rPr>
        <w:t>Id</w:t>
      </w:r>
      <w:r w:rsidRPr="00010BA6">
        <w:t>.</w:t>
      </w:r>
    </w:p>
  </w:footnote>
  <w:footnote w:id="424">
    <w:p w14:paraId="345F3CEC" w14:textId="171BA0D8" w:rsidR="00010BA6" w:rsidRPr="006662F5" w:rsidRDefault="00010BA6" w:rsidP="00010BA6">
      <w:pPr>
        <w:pStyle w:val="FootnoteText"/>
      </w:pPr>
      <w:r w:rsidRPr="00010BA6">
        <w:rPr>
          <w:vertAlign w:val="superscript"/>
        </w:rPr>
        <w:footnoteRef/>
      </w:r>
      <w:r w:rsidRPr="00010BA6">
        <w:rPr>
          <w:i/>
        </w:rPr>
        <w:t>Id</w:t>
      </w:r>
      <w:r w:rsidRPr="00010BA6">
        <w:t xml:space="preserve">. at 29. The court cited </w:t>
      </w:r>
      <w:r w:rsidRPr="00010BA6">
        <w:rPr>
          <w:i/>
        </w:rPr>
        <w:t>Dallas Cowboys Cheerleaders, Inc</w:t>
      </w:r>
      <w:r w:rsidRPr="00010BA6">
        <w:t xml:space="preserve">. </w:t>
      </w:r>
      <w:r w:rsidRPr="00010BA6">
        <w:rPr>
          <w:i/>
        </w:rPr>
        <w:t>v</w:t>
      </w:r>
      <w:r w:rsidRPr="00010BA6">
        <w:t xml:space="preserve">. </w:t>
      </w:r>
      <w:r w:rsidRPr="00010BA6">
        <w:rPr>
          <w:i/>
        </w:rPr>
        <w:t>Pussycat Cinema, Ltd</w:t>
      </w:r>
      <w:r w:rsidRPr="00010BA6">
        <w:t>., 604 F.2d 200, 206, 203 USPQ 161 (2d Cir. 1979), as illustrative of a case taking the property rights view.</w:t>
      </w:r>
    </w:p>
  </w:footnote>
  <w:footnote w:id="425">
    <w:p w14:paraId="7458AC46" w14:textId="6FBD21EE" w:rsidR="00010BA6" w:rsidRPr="006662F5" w:rsidRDefault="00010BA6" w:rsidP="00010BA6">
      <w:pPr>
        <w:pStyle w:val="FootnoteText"/>
      </w:pPr>
      <w:r w:rsidRPr="00010BA6">
        <w:rPr>
          <w:vertAlign w:val="superscript"/>
        </w:rPr>
        <w:footnoteRef/>
      </w:r>
      <w:r w:rsidRPr="00010BA6">
        <w:t>811 F.2d at 32–33. That it was part of a magazine sold for profit does not make it commercial for First Amendment purposes. New York Times, Inc. v. Sullivan, 376 U.S. 254, 266 (1964); Hoffman v. Capital Cities/ABC, Inc., 255 F.3d 1180, 1185, 59 USPQ2d 1363 (9th Cir. 2001).</w:t>
      </w:r>
    </w:p>
  </w:footnote>
  <w:footnote w:id="426">
    <w:p w14:paraId="67931FA4" w14:textId="15991A92" w:rsidR="00010BA6" w:rsidRPr="006662F5" w:rsidRDefault="00010BA6" w:rsidP="00010BA6">
      <w:pPr>
        <w:pStyle w:val="FootnoteText"/>
      </w:pPr>
      <w:r w:rsidRPr="00010BA6">
        <w:rPr>
          <w:vertAlign w:val="superscript"/>
        </w:rPr>
        <w:footnoteRef/>
      </w:r>
      <w:r w:rsidRPr="00010BA6">
        <w:t xml:space="preserve">811 F.2d at 33. The court further rejected L.L. Bean’s argument that alternative means of expression existed. </w:t>
      </w:r>
      <w:r w:rsidRPr="00010BA6">
        <w:rPr>
          <w:i/>
        </w:rPr>
        <w:t>Id</w:t>
      </w:r>
      <w:r w:rsidRPr="00010BA6">
        <w:t xml:space="preserve">. at 34. The parody was aimed at the L.L. Bean symbol, making the use of the mark—or a parody thereof—essential to the commentary. </w:t>
      </w:r>
      <w:r w:rsidRPr="00010BA6">
        <w:rPr>
          <w:i/>
        </w:rPr>
        <w:t>Id</w:t>
      </w:r>
      <w:r w:rsidRPr="00010BA6">
        <w:t>.</w:t>
      </w:r>
    </w:p>
  </w:footnote>
  <w:footnote w:id="427">
    <w:p w14:paraId="26F7B5E0" w14:textId="7DF2B1E5" w:rsidR="00010BA6" w:rsidRPr="006662F5" w:rsidRDefault="00010BA6" w:rsidP="00010BA6">
      <w:pPr>
        <w:pStyle w:val="FootnoteText"/>
      </w:pPr>
      <w:r w:rsidRPr="00010BA6">
        <w:rPr>
          <w:vertAlign w:val="superscript"/>
        </w:rPr>
        <w:footnoteRef/>
      </w:r>
      <w:r w:rsidRPr="00010BA6">
        <w:t xml:space="preserve">28 F.3d 769, 31 USPQ2d 1296 (8th Cir. 1994), </w:t>
      </w:r>
      <w:r w:rsidRPr="00010BA6">
        <w:rPr>
          <w:i/>
        </w:rPr>
        <w:t>cert</w:t>
      </w:r>
      <w:r w:rsidRPr="00010BA6">
        <w:t xml:space="preserve">. </w:t>
      </w:r>
      <w:r w:rsidRPr="00010BA6">
        <w:rPr>
          <w:i/>
        </w:rPr>
        <w:t>denied</w:t>
      </w:r>
      <w:r w:rsidRPr="00010BA6">
        <w:t>, 513 U.S. 1112 (1995).</w:t>
      </w:r>
    </w:p>
  </w:footnote>
  <w:footnote w:id="428">
    <w:p w14:paraId="2829A90E" w14:textId="59A8F1C4" w:rsidR="00010BA6" w:rsidRPr="006662F5" w:rsidRDefault="00010BA6" w:rsidP="00010BA6">
      <w:pPr>
        <w:pStyle w:val="FootnoteText"/>
      </w:pPr>
      <w:r w:rsidRPr="00010BA6">
        <w:rPr>
          <w:vertAlign w:val="superscript"/>
        </w:rPr>
        <w:footnoteRef/>
      </w:r>
      <w:r w:rsidRPr="00010BA6">
        <w:t>The fake advertisement pictured a can of Michelob Oily beer being poured on what appears to be an oil slick.</w:t>
      </w:r>
    </w:p>
  </w:footnote>
  <w:footnote w:id="429">
    <w:p w14:paraId="54DD7120" w14:textId="629F9C25" w:rsidR="00010BA6" w:rsidRPr="00C4457D" w:rsidRDefault="00010BA6" w:rsidP="00010BA6">
      <w:pPr>
        <w:pStyle w:val="FootnoteText"/>
        <w:rPr>
          <w:lang w:val="da-DK"/>
        </w:rPr>
      </w:pPr>
      <w:r w:rsidRPr="00010BA6">
        <w:rPr>
          <w:vertAlign w:val="superscript"/>
        </w:rPr>
        <w:footnoteRef/>
      </w:r>
      <w:r w:rsidRPr="00010BA6">
        <w:rPr>
          <w:i/>
        </w:rPr>
        <w:t>Id</w:t>
      </w:r>
      <w:r w:rsidRPr="00010BA6">
        <w:t>. at 777–78.</w:t>
      </w:r>
    </w:p>
  </w:footnote>
  <w:footnote w:id="430">
    <w:p w14:paraId="6082B6E5" w14:textId="20361E52" w:rsidR="00010BA6" w:rsidRPr="00C4457D" w:rsidRDefault="00010BA6" w:rsidP="00010BA6">
      <w:pPr>
        <w:pStyle w:val="FootnoteText"/>
        <w:rPr>
          <w:lang w:val="da-DK"/>
        </w:rPr>
      </w:pPr>
      <w:r w:rsidRPr="00010BA6">
        <w:rPr>
          <w:vertAlign w:val="superscript"/>
        </w:rPr>
        <w:footnoteRef/>
      </w:r>
      <w:r w:rsidRPr="00010BA6">
        <w:rPr>
          <w:i/>
        </w:rPr>
        <w:t>Id</w:t>
      </w:r>
      <w:r w:rsidRPr="00010BA6">
        <w:t>. at 778.</w:t>
      </w:r>
    </w:p>
  </w:footnote>
  <w:footnote w:id="431">
    <w:p w14:paraId="6041E1A7" w14:textId="5735F253" w:rsidR="00010BA6" w:rsidRPr="00C4457D" w:rsidRDefault="00010BA6" w:rsidP="00010BA6">
      <w:pPr>
        <w:pStyle w:val="FootnoteText"/>
        <w:rPr>
          <w:lang w:val="da-DK"/>
        </w:rPr>
      </w:pPr>
      <w:r w:rsidRPr="00010BA6">
        <w:rPr>
          <w:vertAlign w:val="superscript"/>
        </w:rPr>
        <w:footnoteRef/>
      </w:r>
      <w:r w:rsidRPr="00010BA6">
        <w:rPr>
          <w:i/>
        </w:rPr>
        <w:t>Id</w:t>
      </w:r>
      <w:r w:rsidRPr="00010BA6">
        <w:t>.</w:t>
      </w:r>
    </w:p>
  </w:footnote>
  <w:footnote w:id="432">
    <w:p w14:paraId="5AC3E37F" w14:textId="3BBEC4AF" w:rsidR="00010BA6" w:rsidRPr="006662F5" w:rsidRDefault="00010BA6" w:rsidP="00010BA6">
      <w:pPr>
        <w:pStyle w:val="FootnoteText"/>
      </w:pPr>
      <w:r w:rsidRPr="00010BA6">
        <w:rPr>
          <w:vertAlign w:val="superscript"/>
        </w:rPr>
        <w:footnoteRef/>
      </w:r>
      <w:r w:rsidRPr="00010BA6">
        <w:t xml:space="preserve">28 F. Supp. 2d 1120 (C.D. Cal. 1998), </w:t>
      </w:r>
      <w:r w:rsidRPr="00010BA6">
        <w:rPr>
          <w:i/>
        </w:rPr>
        <w:t>aff’d</w:t>
      </w:r>
      <w:r w:rsidRPr="00010BA6">
        <w:t xml:space="preserve">, 296 F.3d 894, 63 USPQ2d 1715 (9th Cir. 2002), </w:t>
      </w:r>
      <w:r w:rsidRPr="00010BA6">
        <w:rPr>
          <w:i/>
        </w:rPr>
        <w:t>cert</w:t>
      </w:r>
      <w:r w:rsidRPr="00010BA6">
        <w:t xml:space="preserve">. </w:t>
      </w:r>
      <w:r w:rsidRPr="00010BA6">
        <w:rPr>
          <w:i/>
        </w:rPr>
        <w:t>denied</w:t>
      </w:r>
      <w:r w:rsidRPr="00010BA6">
        <w:t>, 537 U.S. 1171 (2003).</w:t>
      </w:r>
    </w:p>
  </w:footnote>
  <w:footnote w:id="433">
    <w:p w14:paraId="30B0B0D3" w14:textId="41A7D327" w:rsidR="00010BA6" w:rsidRPr="006662F5" w:rsidRDefault="00010BA6" w:rsidP="00010BA6">
      <w:pPr>
        <w:pStyle w:val="FootnoteText"/>
      </w:pPr>
      <w:r w:rsidRPr="00010BA6">
        <w:rPr>
          <w:vertAlign w:val="superscript"/>
        </w:rPr>
        <w:footnoteRef/>
      </w:r>
      <w:r w:rsidRPr="00010BA6">
        <w:rPr>
          <w:i/>
        </w:rPr>
        <w:t>Id</w:t>
      </w:r>
      <w:r w:rsidRPr="00010BA6">
        <w:t xml:space="preserve">. at 1125. The song referred to Barbie as a </w:t>
      </w:r>
      <w:r w:rsidRPr="00010BA6">
        <w:t xml:space="preserve">“ ‘blond bimbo girl’ . . . whose ‘life is plastic.’” </w:t>
      </w:r>
      <w:r w:rsidRPr="00010BA6">
        <w:rPr>
          <w:i/>
        </w:rPr>
        <w:t>Id</w:t>
      </w:r>
      <w:r w:rsidRPr="00010BA6">
        <w:t>.</w:t>
      </w:r>
    </w:p>
  </w:footnote>
  <w:footnote w:id="434">
    <w:p w14:paraId="48B0E531" w14:textId="5E5C58EE" w:rsidR="00010BA6" w:rsidRPr="006662F5" w:rsidRDefault="00010BA6" w:rsidP="00010BA6">
      <w:pPr>
        <w:pStyle w:val="FootnoteText"/>
      </w:pPr>
      <w:r w:rsidRPr="00010BA6">
        <w:rPr>
          <w:vertAlign w:val="superscript"/>
        </w:rPr>
        <w:footnoteRef/>
      </w:r>
      <w:r w:rsidRPr="00010BA6">
        <w:rPr>
          <w:i/>
        </w:rPr>
        <w:t>Id</w:t>
      </w:r>
      <w:r w:rsidRPr="00010BA6">
        <w:t>. at 1155.</w:t>
      </w:r>
    </w:p>
  </w:footnote>
  <w:footnote w:id="435">
    <w:p w14:paraId="0754482D" w14:textId="17CC9388" w:rsidR="00010BA6" w:rsidRPr="006662F5" w:rsidRDefault="00010BA6" w:rsidP="00010BA6">
      <w:pPr>
        <w:pStyle w:val="FootnoteText"/>
      </w:pPr>
      <w:r w:rsidRPr="00010BA6">
        <w:rPr>
          <w:vertAlign w:val="superscript"/>
        </w:rPr>
        <w:footnoteRef/>
      </w:r>
      <w:r w:rsidRPr="00010BA6">
        <w:rPr>
          <w:i/>
        </w:rPr>
        <w:t>Id</w:t>
      </w:r>
      <w:r w:rsidRPr="00010BA6">
        <w:t>. at 1156.</w:t>
      </w:r>
    </w:p>
  </w:footnote>
  <w:footnote w:id="436">
    <w:p w14:paraId="7E8A5D33" w14:textId="488D88E2" w:rsidR="00010BA6" w:rsidRPr="006662F5" w:rsidRDefault="00010BA6" w:rsidP="00010BA6">
      <w:pPr>
        <w:pStyle w:val="FootnoteText"/>
      </w:pPr>
      <w:r w:rsidRPr="00010BA6">
        <w:rPr>
          <w:vertAlign w:val="superscript"/>
        </w:rPr>
        <w:footnoteRef/>
      </w:r>
      <w:r w:rsidRPr="00010BA6">
        <w:t xml:space="preserve">On this basis, the court distinguished the </w:t>
      </w:r>
      <w:r w:rsidRPr="00010BA6">
        <w:rPr>
          <w:i/>
        </w:rPr>
        <w:t>Balducci</w:t>
      </w:r>
      <w:r w:rsidRPr="00010BA6">
        <w:t xml:space="preserve"> decision. However, the court’s observations about </w:t>
      </w:r>
      <w:r w:rsidRPr="00010BA6">
        <w:rPr>
          <w:i/>
        </w:rPr>
        <w:t xml:space="preserve">Balducci </w:t>
      </w:r>
      <w:r w:rsidRPr="00010BA6">
        <w:t xml:space="preserve">indicate that it found </w:t>
      </w:r>
      <w:r w:rsidRPr="00010BA6">
        <w:rPr>
          <w:i/>
        </w:rPr>
        <w:t>L</w:t>
      </w:r>
      <w:r w:rsidRPr="00010BA6">
        <w:t>.</w:t>
      </w:r>
      <w:r w:rsidRPr="00010BA6">
        <w:rPr>
          <w:i/>
        </w:rPr>
        <w:t>L</w:t>
      </w:r>
      <w:r w:rsidRPr="00010BA6">
        <w:t xml:space="preserve">. </w:t>
      </w:r>
      <w:r w:rsidRPr="00010BA6">
        <w:rPr>
          <w:i/>
        </w:rPr>
        <w:t>Bean</w:t>
      </w:r>
      <w:r w:rsidRPr="00010BA6">
        <w:t xml:space="preserve"> generally more persuasive than </w:t>
      </w:r>
      <w:r w:rsidRPr="00010BA6">
        <w:rPr>
          <w:i/>
        </w:rPr>
        <w:t>Balducci</w:t>
      </w:r>
      <w:r w:rsidRPr="00010BA6">
        <w:t xml:space="preserve">. </w:t>
      </w:r>
      <w:r w:rsidRPr="00010BA6">
        <w:rPr>
          <w:i/>
        </w:rPr>
        <w:t>Id</w:t>
      </w:r>
      <w:r w:rsidRPr="00010BA6">
        <w:t>. at 1156 n.56.</w:t>
      </w:r>
    </w:p>
  </w:footnote>
  <w:footnote w:id="437">
    <w:p w14:paraId="1AD33661" w14:textId="05B72B58" w:rsidR="00010BA6" w:rsidRPr="006662F5" w:rsidRDefault="00010BA6" w:rsidP="00010BA6">
      <w:pPr>
        <w:pStyle w:val="FootnoteText"/>
      </w:pPr>
      <w:r w:rsidRPr="00010BA6">
        <w:rPr>
          <w:vertAlign w:val="superscript"/>
        </w:rPr>
        <w:footnoteRef/>
      </w:r>
      <w:r w:rsidRPr="00010BA6">
        <w:rPr>
          <w:i/>
        </w:rPr>
        <w:t>Id</w:t>
      </w:r>
      <w:r w:rsidRPr="00010BA6">
        <w:t xml:space="preserve">.; </w:t>
      </w:r>
      <w:r w:rsidRPr="00010BA6">
        <w:rPr>
          <w:i/>
        </w:rPr>
        <w:t>see</w:t>
      </w:r>
      <w:r w:rsidRPr="00010BA6">
        <w:t xml:space="preserve"> Lanham Act §43(c)(3)(C), 15 U.S.C. §1125(c)(3)(C) (excluding noncommercial use of a famous mark from a TDRA claim); </w:t>
      </w:r>
      <w:r w:rsidRPr="00010BA6">
        <w:rPr>
          <w:i/>
        </w:rPr>
        <w:t>see also</w:t>
      </w:r>
      <w:r w:rsidRPr="00010BA6">
        <w:t xml:space="preserve"> Dr. Seuss Enters., L.P. v. Penguin Books USA, Inc., 924 F. Supp. 1559, 1573–74 (S.D. Cal. 1996) (finding use of Cat in the Hat symbol and other related symbols in a book about the O.J. Simpson trial, entitled “The Cat Not in the Hat! A Parody by Dr. Juice,” to be noncommercial expression under the FTDA), </w:t>
      </w:r>
      <w:r w:rsidRPr="00010BA6">
        <w:rPr>
          <w:i/>
        </w:rPr>
        <w:t>aff’d on other grounds</w:t>
      </w:r>
      <w:r w:rsidRPr="00010BA6">
        <w:t xml:space="preserve">, 109 F.3d 1394, 42 USPQ2d 1184 (9th Cir. 1997). Although the Ninth Circuit in </w:t>
      </w:r>
      <w:r w:rsidRPr="00010BA6">
        <w:rPr>
          <w:i/>
        </w:rPr>
        <w:t>Dr</w:t>
      </w:r>
      <w:r w:rsidRPr="00010BA6">
        <w:t xml:space="preserve">. </w:t>
      </w:r>
      <w:r w:rsidRPr="00010BA6">
        <w:rPr>
          <w:i/>
        </w:rPr>
        <w:t xml:space="preserve">Seuss </w:t>
      </w:r>
      <w:r w:rsidRPr="00010BA6">
        <w:t>did not rule on the dilution claim, it did say that “the cry of ‘parody!’ does not magically fend off otherwise legitimate claims of trademark infringement or dilution.” 109 F.3d at 1405.</w:t>
      </w:r>
    </w:p>
  </w:footnote>
  <w:footnote w:id="438">
    <w:p w14:paraId="14A31338" w14:textId="7636C093" w:rsidR="00010BA6" w:rsidRPr="006662F5" w:rsidRDefault="00010BA6" w:rsidP="00010BA6">
      <w:pPr>
        <w:pStyle w:val="FootnoteText"/>
      </w:pPr>
      <w:r w:rsidRPr="00010BA6">
        <w:rPr>
          <w:vertAlign w:val="superscript"/>
        </w:rPr>
        <w:footnoteRef/>
      </w:r>
      <w:r w:rsidRPr="00010BA6">
        <w:t xml:space="preserve">296 F.3d 894, 906–07, 63 USPQ2d 1715 (9th Cir. 2002), </w:t>
      </w:r>
      <w:r w:rsidRPr="00010BA6">
        <w:rPr>
          <w:i/>
        </w:rPr>
        <w:t>cert</w:t>
      </w:r>
      <w:r w:rsidRPr="00010BA6">
        <w:t xml:space="preserve">. </w:t>
      </w:r>
      <w:r w:rsidRPr="00010BA6">
        <w:rPr>
          <w:i/>
        </w:rPr>
        <w:t>denied</w:t>
      </w:r>
      <w:r w:rsidRPr="00010BA6">
        <w:t xml:space="preserve">, 537 U.S. 1171 (2003). The Ninth Circuit’s opinion also distinguished a “commercial use in commerce” from a “noncommercial use.” This may be significant for 1992, 1996, and 2007 Model Bill states, since all three Model Bills require a “commercial” use of the mark by the second user. Interestingly, the TDRA does not require a “commercial use in commerce,” only a “use in commerce.” </w:t>
      </w:r>
      <w:r w:rsidRPr="00010BA6">
        <w:rPr>
          <w:i/>
        </w:rPr>
        <w:t>See</w:t>
      </w:r>
      <w:r w:rsidRPr="00010BA6">
        <w:t xml:space="preserve"> Chapter 7, §III.</w:t>
      </w:r>
    </w:p>
  </w:footnote>
  <w:footnote w:id="439">
    <w:p w14:paraId="4FE3AF0E" w14:textId="5CA228F5" w:rsidR="00010BA6" w:rsidRPr="006662F5" w:rsidRDefault="00010BA6" w:rsidP="00010BA6">
      <w:pPr>
        <w:pStyle w:val="FootnoteText"/>
      </w:pPr>
      <w:r w:rsidRPr="00010BA6">
        <w:rPr>
          <w:vertAlign w:val="superscript"/>
        </w:rPr>
        <w:footnoteRef/>
      </w:r>
      <w:r w:rsidRPr="00010BA6">
        <w:t>Universal Commc’n Sys., Inc. v. Lycos, Inc., 478 F.3d 413, 423–25 (1st Cir. 2007).</w:t>
      </w:r>
    </w:p>
  </w:footnote>
  <w:footnote w:id="440">
    <w:p w14:paraId="49760A16" w14:textId="2D86C7AE" w:rsidR="00010BA6" w:rsidRPr="00C4457D" w:rsidRDefault="00010BA6" w:rsidP="00010BA6">
      <w:pPr>
        <w:pStyle w:val="FootnoteText"/>
        <w:rPr>
          <w:lang w:val="es-US"/>
        </w:rPr>
      </w:pPr>
      <w:r w:rsidRPr="00010BA6">
        <w:rPr>
          <w:vertAlign w:val="superscript"/>
        </w:rPr>
        <w:footnoteRef/>
      </w:r>
      <w:r w:rsidRPr="00010BA6">
        <w:rPr>
          <w:i/>
        </w:rPr>
        <w:t>Id</w:t>
      </w:r>
      <w:r w:rsidRPr="00010BA6">
        <w:t>.</w:t>
      </w:r>
    </w:p>
  </w:footnote>
  <w:footnote w:id="441">
    <w:p w14:paraId="0915CCAE" w14:textId="3C4F2C0C" w:rsidR="00010BA6" w:rsidRPr="00C4457D" w:rsidRDefault="00010BA6" w:rsidP="00010BA6">
      <w:pPr>
        <w:pStyle w:val="FootnoteText"/>
        <w:rPr>
          <w:lang w:val="es-US"/>
        </w:rPr>
      </w:pPr>
      <w:r w:rsidRPr="00010BA6">
        <w:rPr>
          <w:vertAlign w:val="superscript"/>
        </w:rPr>
        <w:footnoteRef/>
      </w:r>
      <w:r w:rsidRPr="00010BA6">
        <w:t>875 F.2d 994, 10 USPQ2d 1825 (2d Cir. 1989).</w:t>
      </w:r>
    </w:p>
  </w:footnote>
  <w:footnote w:id="442">
    <w:p w14:paraId="1FDAB1DB" w14:textId="076412D7" w:rsidR="00010BA6" w:rsidRPr="00C4457D" w:rsidRDefault="00010BA6" w:rsidP="00010BA6">
      <w:pPr>
        <w:pStyle w:val="FootnoteText"/>
        <w:rPr>
          <w:lang w:val="es-US"/>
        </w:rPr>
      </w:pPr>
      <w:r w:rsidRPr="00010BA6">
        <w:rPr>
          <w:vertAlign w:val="superscript"/>
        </w:rPr>
        <w:footnoteRef/>
      </w:r>
      <w:r w:rsidRPr="00010BA6">
        <w:t>886 F.2d 490, 12 USPQ2d 1289 (2d Cir. 1989).</w:t>
      </w:r>
    </w:p>
  </w:footnote>
  <w:footnote w:id="443">
    <w:p w14:paraId="475E5087" w14:textId="26A736DA" w:rsidR="00010BA6" w:rsidRPr="006662F5" w:rsidRDefault="00010BA6" w:rsidP="00010BA6">
      <w:pPr>
        <w:pStyle w:val="FootnoteText"/>
      </w:pPr>
      <w:r w:rsidRPr="00010BA6">
        <w:rPr>
          <w:vertAlign w:val="superscript"/>
        </w:rPr>
        <w:footnoteRef/>
      </w:r>
      <w:r w:rsidRPr="00010BA6">
        <w:rPr>
          <w:i/>
        </w:rPr>
        <w:t>Rogers</w:t>
      </w:r>
      <w:r w:rsidRPr="00010BA6">
        <w:t>, 875 F.2d at 1001–02.</w:t>
      </w:r>
    </w:p>
  </w:footnote>
  <w:footnote w:id="444">
    <w:p w14:paraId="15DC7D7B" w14:textId="51CD89D4" w:rsidR="00010BA6" w:rsidRPr="006662F5" w:rsidRDefault="00010BA6" w:rsidP="00010BA6">
      <w:pPr>
        <w:pStyle w:val="FootnoteText"/>
      </w:pPr>
      <w:r w:rsidRPr="00010BA6">
        <w:rPr>
          <w:vertAlign w:val="superscript"/>
        </w:rPr>
        <w:footnoteRef/>
      </w:r>
      <w:r w:rsidRPr="00010BA6">
        <w:rPr>
          <w:i/>
        </w:rPr>
        <w:t>Cliffs Notes</w:t>
      </w:r>
      <w:r w:rsidRPr="00010BA6">
        <w:t xml:space="preserve">, 886 F.2d at 492. The parody summarized novels not used by Cliffs Notes and was clearly labeled a parody. </w:t>
      </w:r>
      <w:r w:rsidRPr="00010BA6">
        <w:rPr>
          <w:i/>
        </w:rPr>
        <w:t>Id</w:t>
      </w:r>
      <w:r w:rsidRPr="00010BA6">
        <w:t>.</w:t>
      </w:r>
    </w:p>
  </w:footnote>
  <w:footnote w:id="445">
    <w:p w14:paraId="02213FA8" w14:textId="552D78AF" w:rsidR="00010BA6" w:rsidRPr="006662F5" w:rsidRDefault="00010BA6" w:rsidP="00010BA6">
      <w:pPr>
        <w:pStyle w:val="FootnoteText"/>
      </w:pPr>
      <w:r w:rsidRPr="00010BA6">
        <w:rPr>
          <w:vertAlign w:val="superscript"/>
        </w:rPr>
        <w:footnoteRef/>
      </w:r>
      <w:r w:rsidRPr="00010BA6">
        <w:rPr>
          <w:i/>
        </w:rPr>
        <w:t>Id</w:t>
      </w:r>
      <w:r w:rsidRPr="00010BA6">
        <w:t>. at 494 (citation omitted).</w:t>
      </w:r>
    </w:p>
  </w:footnote>
  <w:footnote w:id="446">
    <w:p w14:paraId="36F29D39" w14:textId="4C7BB647" w:rsidR="00010BA6" w:rsidRPr="006662F5" w:rsidRDefault="00010BA6" w:rsidP="00010BA6">
      <w:pPr>
        <w:pStyle w:val="FootnoteText"/>
      </w:pPr>
      <w:r w:rsidRPr="00010BA6">
        <w:rPr>
          <w:vertAlign w:val="superscript"/>
        </w:rPr>
        <w:footnoteRef/>
      </w:r>
      <w:r w:rsidRPr="00010BA6">
        <w:rPr>
          <w:i/>
        </w:rPr>
        <w:t>Id</w:t>
      </w:r>
      <w:r w:rsidRPr="00010BA6">
        <w:t>. at 495.</w:t>
      </w:r>
    </w:p>
  </w:footnote>
  <w:footnote w:id="447">
    <w:p w14:paraId="62E60F7E" w14:textId="410CA06D" w:rsidR="00010BA6" w:rsidRPr="006662F5" w:rsidRDefault="00010BA6" w:rsidP="00010BA6">
      <w:pPr>
        <w:pStyle w:val="FootnoteText"/>
      </w:pPr>
      <w:r w:rsidRPr="00010BA6">
        <w:rPr>
          <w:vertAlign w:val="superscript"/>
        </w:rPr>
        <w:footnoteRef/>
      </w:r>
      <w:r w:rsidRPr="00010BA6">
        <w:rPr>
          <w:i/>
        </w:rPr>
        <w:t>Id</w:t>
      </w:r>
      <w:r w:rsidRPr="00010BA6">
        <w:t>. at 496.</w:t>
      </w:r>
    </w:p>
  </w:footnote>
  <w:footnote w:id="448">
    <w:p w14:paraId="1CC9D673" w14:textId="269CE2BE" w:rsidR="00010BA6" w:rsidRPr="006662F5" w:rsidRDefault="00010BA6" w:rsidP="00010BA6">
      <w:pPr>
        <w:pStyle w:val="FootnoteText"/>
      </w:pPr>
      <w:r w:rsidRPr="00010BA6">
        <w:rPr>
          <w:vertAlign w:val="superscript"/>
        </w:rPr>
        <w:footnoteRef/>
      </w:r>
      <w:r w:rsidRPr="00010BA6">
        <w:rPr>
          <w:i/>
        </w:rPr>
        <w:t>Cf</w:t>
      </w:r>
      <w:r w:rsidRPr="00010BA6">
        <w:t xml:space="preserve">. Anheuser-Busch, Inc. v. Balducci Publ’ns, 28 F.3d 769, 776–77, 31 USPQ2d 1296 (8th Cir. 1994), </w:t>
      </w:r>
      <w:r w:rsidRPr="00010BA6">
        <w:rPr>
          <w:i/>
        </w:rPr>
        <w:t>cert</w:t>
      </w:r>
      <w:r w:rsidRPr="00010BA6">
        <w:t xml:space="preserve">. </w:t>
      </w:r>
      <w:r w:rsidRPr="00010BA6">
        <w:rPr>
          <w:i/>
        </w:rPr>
        <w:t>denied</w:t>
      </w:r>
      <w:r w:rsidRPr="00010BA6">
        <w:t>, 513 U.S. 1112 (1995) (finding that the balance tipped in favor of preventing confusion).</w:t>
      </w:r>
    </w:p>
  </w:footnote>
  <w:footnote w:id="449">
    <w:p w14:paraId="319AE6FB" w14:textId="1AF0EA84"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e</w:t>
      </w:r>
      <w:r w:rsidRPr="00010BA6">
        <w:t>.</w:t>
      </w:r>
      <w:r w:rsidRPr="00010BA6">
        <w:rPr>
          <w:i/>
        </w:rPr>
        <w:t>g</w:t>
      </w:r>
      <w:r w:rsidRPr="00010BA6">
        <w:t xml:space="preserve">., Cliffs Notes, Inc. v. Bantam Doubleday Dell Publ’g Group, Inc., 718 F. Supp. 1159, 1168, 11 USPQ2d 1515 (S.D.N.Y.) (although not deciding the dilution claim, court noted that First Amendment interests “would likely weigh more heavily in defendant’s favor” in that circumstance), </w:t>
      </w:r>
      <w:r w:rsidRPr="00010BA6">
        <w:rPr>
          <w:i/>
        </w:rPr>
        <w:t>vacated on other grounds</w:t>
      </w:r>
      <w:r w:rsidRPr="00010BA6">
        <w:t>, 886 F.2d 490, 12 USPQ2d 1289 (2d Cir. 1989).</w:t>
      </w:r>
    </w:p>
  </w:footnote>
  <w:footnote w:id="450">
    <w:p w14:paraId="56FC272B" w14:textId="5509FF27" w:rsidR="00010BA6" w:rsidRPr="006662F5" w:rsidRDefault="00010BA6" w:rsidP="00010BA6">
      <w:pPr>
        <w:pStyle w:val="FootnoteText"/>
      </w:pPr>
      <w:r w:rsidRPr="00010BA6">
        <w:rPr>
          <w:vertAlign w:val="superscript"/>
        </w:rPr>
        <w:footnoteRef/>
      </w:r>
      <w:r w:rsidRPr="00010BA6">
        <w:t>TCPIP Holding Co. v. Haar Commc’ns, Inc., 244 F.3d 88, 95, 57 USPQ2d 1969 (2d Cir. 2001).</w:t>
      </w:r>
    </w:p>
  </w:footnote>
  <w:footnote w:id="451">
    <w:p w14:paraId="67127C49" w14:textId="66B60159" w:rsidR="00010BA6" w:rsidRPr="006662F5" w:rsidRDefault="00010BA6" w:rsidP="00010BA6">
      <w:pPr>
        <w:pStyle w:val="FootnoteText"/>
      </w:pPr>
      <w:r w:rsidRPr="00010BA6">
        <w:rPr>
          <w:vertAlign w:val="superscript"/>
        </w:rPr>
        <w:footnoteRef/>
      </w:r>
      <w:r w:rsidRPr="00010BA6">
        <w:t xml:space="preserve">Mattel, Inc. v. MCA Records, Inc., 296 F.3d 894, 902–07, 63 USPQ2d 1715 (9th Cir. 2002), </w:t>
      </w:r>
      <w:r w:rsidRPr="00010BA6">
        <w:rPr>
          <w:i/>
        </w:rPr>
        <w:t>cert</w:t>
      </w:r>
      <w:r w:rsidRPr="00010BA6">
        <w:t xml:space="preserve">. </w:t>
      </w:r>
      <w:r w:rsidRPr="00010BA6">
        <w:rPr>
          <w:i/>
        </w:rPr>
        <w:t>denied</w:t>
      </w:r>
      <w:r w:rsidRPr="00010BA6">
        <w:t>, 537 U.S. 1171 (2003).</w:t>
      </w:r>
    </w:p>
  </w:footnote>
  <w:footnote w:id="452">
    <w:p w14:paraId="28163A27" w14:textId="74BE9C07" w:rsidR="00010BA6" w:rsidRPr="006662F5" w:rsidRDefault="00010BA6" w:rsidP="00010BA6">
      <w:pPr>
        <w:pStyle w:val="FootnoteText"/>
      </w:pPr>
      <w:r w:rsidRPr="00010BA6">
        <w:rPr>
          <w:vertAlign w:val="superscript"/>
        </w:rPr>
        <w:footnoteRef/>
      </w:r>
      <w:r w:rsidRPr="00010BA6">
        <w:t>809 F. Supp. 267, 25 USPQ2d 1752 (S.D.N.Y. 1992).</w:t>
      </w:r>
    </w:p>
  </w:footnote>
  <w:footnote w:id="453">
    <w:p w14:paraId="47B493D9" w14:textId="541C1D0A" w:rsidR="00010BA6" w:rsidRPr="006662F5" w:rsidRDefault="00010BA6" w:rsidP="00010BA6">
      <w:pPr>
        <w:pStyle w:val="FootnoteText"/>
      </w:pPr>
      <w:r w:rsidRPr="00010BA6">
        <w:rPr>
          <w:vertAlign w:val="superscript"/>
        </w:rPr>
        <w:footnoteRef/>
      </w:r>
      <w:r w:rsidRPr="00010BA6">
        <w:rPr>
          <w:i/>
        </w:rPr>
        <w:t>Id</w:t>
      </w:r>
      <w:r w:rsidRPr="00010BA6">
        <w:t xml:space="preserve">. at 282. The court stated that “the same First Amendment considerations that limit a cause of action under the Lanham Act apply also to a cause of action under New York [dilution] law.” </w:t>
      </w:r>
      <w:r w:rsidRPr="00010BA6">
        <w:rPr>
          <w:i/>
        </w:rPr>
        <w:t>Id</w:t>
      </w:r>
      <w:r w:rsidRPr="00010BA6">
        <w:t xml:space="preserve">. at 283. </w:t>
      </w:r>
      <w:r w:rsidRPr="00010BA6">
        <w:rPr>
          <w:i/>
        </w:rPr>
        <w:t>See</w:t>
      </w:r>
      <w:r w:rsidRPr="00010BA6">
        <w:t xml:space="preserve"> United We Stand Am., Inc. v. United We Stand, Am. N.Y., Inc., 128 F.3d 86, 91 (2d Cir. 1997) (noting in dicta that the First Amendment could be applied to political speech uses of trademarks that allegedly dilute the mark), </w:t>
      </w:r>
      <w:r w:rsidRPr="00010BA6">
        <w:rPr>
          <w:i/>
        </w:rPr>
        <w:t>cert</w:t>
      </w:r>
      <w:r w:rsidRPr="00010BA6">
        <w:t xml:space="preserve">. </w:t>
      </w:r>
      <w:r w:rsidRPr="00010BA6">
        <w:rPr>
          <w:i/>
        </w:rPr>
        <w:t>denied</w:t>
      </w:r>
      <w:r w:rsidRPr="00010BA6">
        <w:t xml:space="preserve">, 523 U.S. 1076 (1998). </w:t>
      </w:r>
      <w:r w:rsidRPr="00010BA6">
        <w:rPr>
          <w:i/>
        </w:rPr>
        <w:t>See also</w:t>
      </w:r>
      <w:r w:rsidRPr="00010BA6">
        <w:t xml:space="preserve"> Jenzabar, Inc. v. Long Bow, Inc., 977 N.E.2d 75, 90 (Mass. App. 2012) (expressive content on website critical of plaintiff’s product not actionable under Massachusetts law). Oddly, in </w:t>
      </w:r>
      <w:r w:rsidRPr="00010BA6">
        <w:rPr>
          <w:i/>
        </w:rPr>
        <w:t>MasterCard International, Inc</w:t>
      </w:r>
      <w:r w:rsidRPr="00010BA6">
        <w:t xml:space="preserve">. </w:t>
      </w:r>
      <w:r w:rsidRPr="00010BA6">
        <w:rPr>
          <w:i/>
        </w:rPr>
        <w:t>v</w:t>
      </w:r>
      <w:r w:rsidRPr="00010BA6">
        <w:t xml:space="preserve">. </w:t>
      </w:r>
      <w:r w:rsidRPr="00010BA6">
        <w:rPr>
          <w:i/>
        </w:rPr>
        <w:t>Nader 2000 Primary Committee, Inc</w:t>
      </w:r>
      <w:r w:rsidRPr="00010BA6">
        <w:t xml:space="preserve">., 70 USPQ2d 1046, 1053, 1055 (S.D.N.Y. 2004), the court, although citing </w:t>
      </w:r>
      <w:r w:rsidRPr="00010BA6">
        <w:rPr>
          <w:i/>
        </w:rPr>
        <w:t>United We Stand</w:t>
      </w:r>
      <w:r w:rsidRPr="00010BA6">
        <w:t xml:space="preserve"> for a different proposition in its FTDA discussion, did not even mention the First Amendment in its discussion of New York’s dilution law, on which it granted summary judgment to the defendant. The court merely said there was no evidence of dilution by blurring or </w:t>
      </w:r>
      <w:r w:rsidRPr="00010BA6">
        <w:t>tarnishment.</w:t>
      </w:r>
    </w:p>
  </w:footnote>
  <w:footnote w:id="454">
    <w:p w14:paraId="7E40CCC6" w14:textId="5EBC614C" w:rsidR="00010BA6" w:rsidRPr="00C4457D" w:rsidRDefault="00010BA6" w:rsidP="00010BA6">
      <w:pPr>
        <w:pStyle w:val="FootnoteText"/>
        <w:rPr>
          <w:lang w:val="sv-SE"/>
        </w:rPr>
      </w:pPr>
      <w:r w:rsidRPr="00010BA6">
        <w:rPr>
          <w:vertAlign w:val="superscript"/>
        </w:rPr>
        <w:footnoteRef/>
      </w:r>
      <w:r w:rsidRPr="00010BA6">
        <w:t>35 F. Supp. 2d 727 (D. Minn. 1998).</w:t>
      </w:r>
    </w:p>
  </w:footnote>
  <w:footnote w:id="455">
    <w:p w14:paraId="09A0EE51" w14:textId="7E5D7541" w:rsidR="00010BA6" w:rsidRPr="006662F5" w:rsidRDefault="00010BA6" w:rsidP="00010BA6">
      <w:pPr>
        <w:pStyle w:val="FootnoteText"/>
      </w:pPr>
      <w:r w:rsidRPr="00010BA6">
        <w:rPr>
          <w:vertAlign w:val="superscript"/>
        </w:rPr>
        <w:footnoteRef/>
      </w:r>
      <w:r w:rsidRPr="00010BA6">
        <w:t xml:space="preserve">This finding appears to have been based largely on the strength of the Dairy Queen mark and the similarity of the </w:t>
      </w:r>
      <w:r w:rsidRPr="00010BA6">
        <w:rPr>
          <w:i/>
        </w:rPr>
        <w:t>Dairy Queens</w:t>
      </w:r>
      <w:r w:rsidRPr="00010BA6">
        <w:t xml:space="preserve"> title to the mark, as there was no evidence of bad faith or actual confusion. </w:t>
      </w:r>
      <w:r w:rsidRPr="00010BA6">
        <w:rPr>
          <w:i/>
        </w:rPr>
        <w:t>See id</w:t>
      </w:r>
      <w:r w:rsidRPr="00010BA6">
        <w:t>. at 730–32.</w:t>
      </w:r>
    </w:p>
  </w:footnote>
  <w:footnote w:id="456">
    <w:p w14:paraId="675B408A" w14:textId="62684B54" w:rsidR="00010BA6" w:rsidRPr="006662F5" w:rsidRDefault="00010BA6" w:rsidP="00010BA6">
      <w:pPr>
        <w:pStyle w:val="FootnoteText"/>
      </w:pPr>
      <w:r w:rsidRPr="00010BA6">
        <w:rPr>
          <w:vertAlign w:val="superscript"/>
        </w:rPr>
        <w:footnoteRef/>
      </w:r>
      <w:r w:rsidRPr="00010BA6">
        <w:rPr>
          <w:i/>
        </w:rPr>
        <w:t>Id</w:t>
      </w:r>
      <w:r w:rsidRPr="00010BA6">
        <w:t>. at 733.</w:t>
      </w:r>
    </w:p>
  </w:footnote>
  <w:footnote w:id="457">
    <w:p w14:paraId="66F63532" w14:textId="561EB426" w:rsidR="00010BA6" w:rsidRPr="006662F5" w:rsidRDefault="00010BA6" w:rsidP="00010BA6">
      <w:pPr>
        <w:pStyle w:val="FootnoteText"/>
      </w:pPr>
      <w:r w:rsidRPr="00010BA6">
        <w:rPr>
          <w:vertAlign w:val="superscript"/>
        </w:rPr>
        <w:footnoteRef/>
      </w:r>
      <w:r w:rsidRPr="00010BA6">
        <w:rPr>
          <w:i/>
        </w:rPr>
        <w:t>Id</w:t>
      </w:r>
      <w:r w:rsidRPr="00010BA6">
        <w:t>. at 733–34.</w:t>
      </w:r>
    </w:p>
  </w:footnote>
  <w:footnote w:id="458">
    <w:p w14:paraId="37DC2A94" w14:textId="48E1E353" w:rsidR="00010BA6" w:rsidRPr="006662F5" w:rsidRDefault="00010BA6" w:rsidP="00010BA6">
      <w:pPr>
        <w:pStyle w:val="FootnoteText"/>
      </w:pPr>
      <w:r w:rsidRPr="00010BA6">
        <w:rPr>
          <w:vertAlign w:val="superscript"/>
        </w:rPr>
        <w:footnoteRef/>
      </w:r>
      <w:r w:rsidRPr="00010BA6">
        <w:rPr>
          <w:i/>
        </w:rPr>
        <w:t>Id</w:t>
      </w:r>
      <w:r w:rsidRPr="00010BA6">
        <w:t xml:space="preserve">. at 735. This is a very questionable assumption, since the film did not propose a commercial transaction. </w:t>
      </w:r>
      <w:r w:rsidRPr="00010BA6">
        <w:rPr>
          <w:i/>
        </w:rPr>
        <w:t>See</w:t>
      </w:r>
      <w:r w:rsidRPr="00010BA6">
        <w:t xml:space="preserve"> Hoffman v. Capital Cities/ABC, Inc., 255 F.3d 1180, 1185, 59 USPQ2d 1363 (9th Cir. 2001) (picture using body double with Dustin Hoffman’s head in a magazine article not commercial speech).</w:t>
      </w:r>
    </w:p>
  </w:footnote>
  <w:footnote w:id="459">
    <w:p w14:paraId="55E9C879" w14:textId="1CDACD6F" w:rsidR="00010BA6" w:rsidRPr="006662F5" w:rsidRDefault="00010BA6" w:rsidP="00010BA6">
      <w:pPr>
        <w:pStyle w:val="FootnoteText"/>
      </w:pPr>
      <w:r w:rsidRPr="00010BA6">
        <w:rPr>
          <w:vertAlign w:val="superscript"/>
        </w:rPr>
        <w:footnoteRef/>
      </w:r>
      <w:r w:rsidRPr="00010BA6">
        <w:rPr>
          <w:i/>
        </w:rPr>
        <w:t>Id</w:t>
      </w:r>
      <w:r w:rsidRPr="00010BA6">
        <w:t>. at 734.</w:t>
      </w:r>
    </w:p>
  </w:footnote>
  <w:footnote w:id="460">
    <w:p w14:paraId="78618DE3" w14:textId="1938E5A0" w:rsidR="00010BA6" w:rsidRPr="006662F5" w:rsidRDefault="00010BA6" w:rsidP="00010BA6">
      <w:pPr>
        <w:pStyle w:val="FootnoteText"/>
      </w:pPr>
      <w:r w:rsidRPr="00010BA6">
        <w:rPr>
          <w:vertAlign w:val="superscript"/>
        </w:rPr>
        <w:footnoteRef/>
      </w:r>
      <w:r w:rsidRPr="00010BA6">
        <w:rPr>
          <w:i/>
        </w:rPr>
        <w:t>Id</w:t>
      </w:r>
      <w:r w:rsidRPr="00010BA6">
        <w:t xml:space="preserve">. (citing Mutual of Omaha Ins. Co. v. Novak, 836 F.2d 397, 5 USPQ2d 1314 (8th Cir. 1987), </w:t>
      </w:r>
      <w:r w:rsidRPr="00010BA6">
        <w:rPr>
          <w:i/>
        </w:rPr>
        <w:t>cert</w:t>
      </w:r>
      <w:r w:rsidRPr="00010BA6">
        <w:t xml:space="preserve">. </w:t>
      </w:r>
      <w:r w:rsidRPr="00010BA6">
        <w:rPr>
          <w:i/>
        </w:rPr>
        <w:t>denied</w:t>
      </w:r>
      <w:r w:rsidRPr="00010BA6">
        <w:t xml:space="preserve">, 488 U.S. 933 (1988), and Anheuser-Busch, Inc. v. Balducci Publ’ns, 28 F.3d 769, 31 USPQ2d 1296 (8th Cir. 1994), </w:t>
      </w:r>
      <w:r w:rsidRPr="00010BA6">
        <w:rPr>
          <w:i/>
        </w:rPr>
        <w:t>cert</w:t>
      </w:r>
      <w:r w:rsidRPr="00010BA6">
        <w:t xml:space="preserve">. </w:t>
      </w:r>
      <w:r w:rsidRPr="00010BA6">
        <w:rPr>
          <w:i/>
        </w:rPr>
        <w:t>denied</w:t>
      </w:r>
      <w:r w:rsidRPr="00010BA6">
        <w:t xml:space="preserve">, 513 U.S. 1112 (1995)). In </w:t>
      </w:r>
      <w:r w:rsidRPr="00010BA6">
        <w:rPr>
          <w:i/>
        </w:rPr>
        <w:t>Novak</w:t>
      </w:r>
      <w:r w:rsidRPr="00010BA6">
        <w:t xml:space="preserve">, the Eighth Circuit found trademark infringement where defendant sold T-shirts, caps, and mugs containing a Mutant of Omaha parody of plaintiff’s Mutual of Omaha Native American logo. The defendant intended the parody as a </w:t>
      </w:r>
      <w:r w:rsidRPr="00010BA6">
        <w:t xml:space="preserve">protest against the use of nuclear power. </w:t>
      </w:r>
      <w:r w:rsidRPr="00010BA6">
        <w:rPr>
          <w:i/>
        </w:rPr>
        <w:t>Novak</w:t>
      </w:r>
      <w:r w:rsidRPr="00010BA6">
        <w:t>, 836 F.2d at 400.</w:t>
      </w:r>
    </w:p>
  </w:footnote>
  <w:footnote w:id="461">
    <w:p w14:paraId="074A9DB4" w14:textId="16DB1DD7" w:rsidR="00010BA6" w:rsidRPr="006662F5" w:rsidRDefault="00010BA6" w:rsidP="00010BA6">
      <w:pPr>
        <w:pStyle w:val="FootnoteText"/>
      </w:pPr>
      <w:r w:rsidRPr="00010BA6">
        <w:rPr>
          <w:vertAlign w:val="superscript"/>
        </w:rPr>
        <w:footnoteRef/>
      </w:r>
      <w:r w:rsidRPr="00010BA6">
        <w:t xml:space="preserve">The alternative means argument was not even mentioned in </w:t>
      </w:r>
      <w:r w:rsidRPr="00010BA6">
        <w:rPr>
          <w:i/>
        </w:rPr>
        <w:t>Yankee Publishing</w:t>
      </w:r>
      <w:r w:rsidRPr="00010BA6">
        <w:t xml:space="preserve">. The assumption in the </w:t>
      </w:r>
      <w:r w:rsidRPr="00010BA6">
        <w:rPr>
          <w:i/>
        </w:rPr>
        <w:t>Dairy Queen</w:t>
      </w:r>
      <w:r w:rsidRPr="00010BA6">
        <w:t xml:space="preserve"> case that some people might think Dairy Queen had licensed its name for the movie seems to give inadequate weight to free expression; it would be easy to require a disclaimer to dispel any confusion. And this, of course, does not account for the dilution claim.</w:t>
      </w:r>
    </w:p>
  </w:footnote>
  <w:footnote w:id="462">
    <w:p w14:paraId="2786C221" w14:textId="79D494FB" w:rsidR="00010BA6" w:rsidRPr="00010BA6" w:rsidRDefault="00010BA6" w:rsidP="00010BA6">
      <w:pPr>
        <w:pStyle w:val="FootnoteText"/>
      </w:pPr>
      <w:r w:rsidRPr="00010BA6">
        <w:rPr>
          <w:vertAlign w:val="superscript"/>
        </w:rPr>
        <w:footnoteRef/>
      </w:r>
      <w:r w:rsidRPr="00010BA6">
        <w:t>582 U.S. 218 (2017).</w:t>
      </w:r>
    </w:p>
    <w:p w14:paraId="77D22F1F" w14:textId="77777777" w:rsidR="00010BA6" w:rsidRPr="00C4457D" w:rsidRDefault="00010BA6" w:rsidP="00CA1D96">
      <w:pPr>
        <w:pStyle w:val="footnote"/>
        <w:rPr>
          <w:highlight w:val="yellow"/>
        </w:rPr>
      </w:pPr>
    </w:p>
  </w:footnote>
  <w:footnote w:id="463">
    <w:p w14:paraId="484D8284" w14:textId="0E9EC2A4" w:rsidR="00010BA6" w:rsidRDefault="00010BA6" w:rsidP="00010BA6">
      <w:pPr>
        <w:pStyle w:val="FootnoteText"/>
      </w:pPr>
      <w:r w:rsidRPr="00010BA6">
        <w:rPr>
          <w:rStyle w:val="FootnoteReference"/>
          <w:rFonts w:eastAsiaTheme="majorEastAsia"/>
        </w:rPr>
        <w:footnoteRef/>
      </w:r>
      <w:r w:rsidRPr="00010BA6">
        <w:t>588 U.S. 388 (2019).</w:t>
      </w:r>
    </w:p>
  </w:footnote>
  <w:footnote w:id="464">
    <w:p w14:paraId="09233852" w14:textId="7E8FCC62" w:rsidR="00010BA6" w:rsidRPr="00010BA6" w:rsidRDefault="00010BA6" w:rsidP="00010BA6">
      <w:pPr>
        <w:pStyle w:val="FootnoteText"/>
      </w:pPr>
      <w:r w:rsidRPr="00010BA6">
        <w:rPr>
          <w:vertAlign w:val="superscript"/>
        </w:rPr>
        <w:footnoteRef/>
      </w:r>
      <w:r w:rsidRPr="00010BA6">
        <w:rPr>
          <w:i/>
        </w:rPr>
        <w:t>Tam,</w:t>
      </w:r>
      <w:r w:rsidRPr="00010BA6">
        <w:t xml:space="preserve"> 582 U.S. at 223. </w:t>
      </w:r>
      <w:r w:rsidRPr="00010BA6">
        <w:rPr>
          <w:i/>
        </w:rPr>
        <w:t>See</w:t>
      </w:r>
      <w:r w:rsidRPr="00010BA6">
        <w:t xml:space="preserve"> Lanham Act §2(a), 15 U.S.C. §1052(a).</w:t>
      </w:r>
    </w:p>
    <w:p w14:paraId="273449BA" w14:textId="77777777" w:rsidR="00010BA6" w:rsidRDefault="00010BA6" w:rsidP="00CA1D96">
      <w:pPr>
        <w:pStyle w:val="footnote"/>
      </w:pPr>
    </w:p>
  </w:footnote>
  <w:footnote w:id="465">
    <w:p w14:paraId="7711E3F8" w14:textId="1813FEFD" w:rsidR="00010BA6" w:rsidRPr="00FD32D0" w:rsidRDefault="00010BA6" w:rsidP="00010BA6">
      <w:pPr>
        <w:pStyle w:val="FootnoteText"/>
      </w:pPr>
      <w:r w:rsidRPr="00010BA6">
        <w:rPr>
          <w:vertAlign w:val="superscript"/>
        </w:rPr>
        <w:footnoteRef/>
      </w:r>
      <w:r w:rsidRPr="00010BA6">
        <w:rPr>
          <w:i/>
        </w:rPr>
        <w:t xml:space="preserve">See Tam, </w:t>
      </w:r>
      <w:r w:rsidRPr="00010BA6">
        <w:t xml:space="preserve">582 U.S. at 223; </w:t>
      </w:r>
      <w:r w:rsidRPr="00010BA6">
        <w:rPr>
          <w:i/>
        </w:rPr>
        <w:t xml:space="preserve">id. </w:t>
      </w:r>
      <w:r w:rsidRPr="00010BA6">
        <w:t xml:space="preserve">at 247-48 (Kennedy, J., concurring). Although the Court was unanimous (8-0, with Justice Gorsuch not participating) in its decision that Section 2(a)’s ban on disparaging marks was unconstitutional, the Justices split 4-4 on the First Amendment rationale for the decision—except that all eight agreed that trademark registration did not constitute government speech. In </w:t>
      </w:r>
      <w:r w:rsidRPr="00010BA6">
        <w:rPr>
          <w:i/>
        </w:rPr>
        <w:t xml:space="preserve">Brunetti, </w:t>
      </w:r>
      <w:r w:rsidRPr="00010BA6">
        <w:t xml:space="preserve">a majority agreed that the bar constituted viewpoint discrimination. </w:t>
      </w:r>
      <w:r w:rsidRPr="00010BA6">
        <w:rPr>
          <w:i/>
        </w:rPr>
        <w:t>Brunetti</w:t>
      </w:r>
      <w:r w:rsidRPr="00010BA6">
        <w:t>, 588 U.S. at 390, 391-95.</w:t>
      </w:r>
    </w:p>
  </w:footnote>
  <w:footnote w:id="466">
    <w:p w14:paraId="40C3FF3D" w14:textId="5229E08A" w:rsidR="00010BA6" w:rsidRPr="00010BA6" w:rsidRDefault="00010BA6" w:rsidP="00010BA6">
      <w:pPr>
        <w:pStyle w:val="FootnoteText"/>
      </w:pPr>
      <w:r w:rsidRPr="00010BA6">
        <w:rPr>
          <w:vertAlign w:val="superscript"/>
        </w:rPr>
        <w:footnoteRef/>
      </w:r>
      <w:r w:rsidRPr="00010BA6">
        <w:t xml:space="preserve">The possible effect of </w:t>
      </w:r>
      <w:r w:rsidRPr="00010BA6">
        <w:rPr>
          <w:i/>
        </w:rPr>
        <w:t>Tam</w:t>
      </w:r>
      <w:r w:rsidRPr="00010BA6">
        <w:t xml:space="preserve"> on federal dilution claims is discussed in Chapters 9 and 10.</w:t>
      </w:r>
    </w:p>
    <w:p w14:paraId="3A23959C" w14:textId="77777777" w:rsidR="00010BA6" w:rsidRDefault="00010BA6" w:rsidP="00CA1D96">
      <w:pPr>
        <w:pStyle w:val="footnote"/>
      </w:pPr>
    </w:p>
  </w:footnote>
  <w:footnote w:id="467">
    <w:p w14:paraId="09831019" w14:textId="59FBFAED" w:rsidR="00010BA6" w:rsidRPr="006662F5" w:rsidRDefault="00010BA6" w:rsidP="00010BA6">
      <w:pPr>
        <w:pStyle w:val="FootnoteText"/>
      </w:pPr>
      <w:r w:rsidRPr="00010BA6">
        <w:rPr>
          <w:vertAlign w:val="superscript"/>
        </w:rPr>
        <w:footnoteRef/>
      </w:r>
      <w:r w:rsidRPr="00010BA6">
        <w:rPr>
          <w:i/>
        </w:rPr>
        <w:t>See</w:t>
      </w:r>
      <w:r w:rsidRPr="00010BA6">
        <w:t xml:space="preserve"> Prolife Minn. v. Minnesota Pro-Life Comm., 632 N.W.2d 748, 753–54 (Minn. App. 2001) (rejecting a prior restraint argument in an infringement case). </w:t>
      </w:r>
      <w:r w:rsidRPr="00010BA6">
        <w:rPr>
          <w:i/>
        </w:rPr>
        <w:t>But cf</w:t>
      </w:r>
      <w:r w:rsidRPr="00010BA6">
        <w:t xml:space="preserve">. DVD Copy Control </w:t>
      </w:r>
      <w:r w:rsidRPr="00010BA6">
        <w:t xml:space="preserve">Ass’n v. Bunner, 113 Cal. Rptr.2d 338, 60 USPQ2d 1803 (Cal. Ct. App. 2001) (refusing injunction on prior restraint grounds), </w:t>
      </w:r>
      <w:r w:rsidRPr="00010BA6">
        <w:rPr>
          <w:i/>
        </w:rPr>
        <w:t>rev’d</w:t>
      </w:r>
      <w:r w:rsidRPr="00010BA6">
        <w:t xml:space="preserve">, 31 Cal. 4th 864, 889, 4 Cal. Rptr.3d 69 (Cal. 2003) (finding no free speech violation via the injunction). On remand, the Court of Appeal found that the original injunction against trade secret violations was not properly issued </w:t>
      </w:r>
      <w:r w:rsidRPr="00010BA6">
        <w:rPr>
          <w:i/>
        </w:rPr>
        <w:t>and</w:t>
      </w:r>
      <w:r w:rsidRPr="00010BA6">
        <w:t xml:space="preserve"> that therefore a prior restraint existed. 116 Cal. App. 4th 241, 256, 10 Cal. Rptr.3d 185 (Cal. Ct. App. 2004). </w:t>
      </w:r>
      <w:r w:rsidRPr="00010BA6">
        <w:rPr>
          <w:i/>
        </w:rPr>
        <w:t>See generally</w:t>
      </w:r>
      <w:r w:rsidRPr="00010BA6">
        <w:t xml:space="preserve"> Mark A. Lemley &amp; Eugene Volokh, </w:t>
      </w:r>
      <w:r w:rsidRPr="00010BA6">
        <w:rPr>
          <w:i/>
        </w:rPr>
        <w:t>Freedom of Speech and Injunctions in Intellectual Property Cases</w:t>
      </w:r>
      <w:r w:rsidRPr="00010BA6">
        <w:t xml:space="preserve">, 48 </w:t>
      </w:r>
      <w:r w:rsidRPr="00010BA6">
        <w:rPr>
          <w:smallCaps/>
        </w:rPr>
        <w:t xml:space="preserve">Duke L.J. </w:t>
      </w:r>
      <w:r w:rsidRPr="00010BA6">
        <w:t>147 (1998).</w:t>
      </w:r>
    </w:p>
  </w:footnote>
  <w:footnote w:id="468">
    <w:p w14:paraId="0402B7E4" w14:textId="32D64571"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w:t>
      </w:r>
      <w:r w:rsidRPr="00010BA6">
        <w:rPr>
          <w:smallCaps/>
        </w:rPr>
        <w:t xml:space="preserve">Cal. Code Civ. Proc. </w:t>
      </w:r>
      <w:r w:rsidRPr="00010BA6">
        <w:t>§425.16(b)(1) (West. Supp. 2004). This law is known as an “anti-SLAPP” law because it protects against “Strategic Lawsuits Against Public Participation,” brought by companies against people who complain about the companies’ practices.</w:t>
      </w:r>
    </w:p>
  </w:footnote>
  <w:footnote w:id="469">
    <w:p w14:paraId="77C0DC13" w14:textId="586863BA" w:rsidR="00010BA6" w:rsidRPr="006662F5" w:rsidRDefault="00010BA6" w:rsidP="00010BA6">
      <w:pPr>
        <w:pStyle w:val="FootnoteText"/>
      </w:pPr>
      <w:r w:rsidRPr="00010BA6">
        <w:rPr>
          <w:vertAlign w:val="superscript"/>
        </w:rPr>
        <w:footnoteRef/>
      </w:r>
      <w:r w:rsidRPr="00010BA6">
        <w:t xml:space="preserve">In </w:t>
      </w:r>
      <w:r w:rsidRPr="00010BA6">
        <w:rPr>
          <w:i/>
        </w:rPr>
        <w:t>Bosley Medical Institute, Inc</w:t>
      </w:r>
      <w:r w:rsidRPr="00010BA6">
        <w:t xml:space="preserve">. </w:t>
      </w:r>
      <w:r w:rsidRPr="00010BA6">
        <w:rPr>
          <w:i/>
        </w:rPr>
        <w:t>v</w:t>
      </w:r>
      <w:r w:rsidRPr="00010BA6">
        <w:t xml:space="preserve">. </w:t>
      </w:r>
      <w:r w:rsidRPr="00010BA6">
        <w:rPr>
          <w:i/>
        </w:rPr>
        <w:t>Kremer</w:t>
      </w:r>
      <w:r w:rsidRPr="00010BA6">
        <w:t xml:space="preserve">, 2004 WL 964163, 2004 BL 3388 (S.D. Cal. Apr. 30, 2004), the court applied California’s anti-SLAPP law to dismiss a state dilution claim against a </w:t>
      </w:r>
      <w:r w:rsidRPr="00010BA6">
        <w:t xml:space="preserve">cybergriper. </w:t>
      </w:r>
      <w:r w:rsidRPr="00010BA6">
        <w:rPr>
          <w:i/>
        </w:rPr>
        <w:t>Id</w:t>
      </w:r>
      <w:r w:rsidRPr="00010BA6">
        <w:t>. at *10–11. However, the use of the anti-SLAPP provision in that case was reversed on appeal. Bosley Med. Inst., Inc. v. Kremer, 403 F.3d 672, 682, 74 USPQ2d 1280 (9th Cir. 2005).</w:t>
      </w:r>
    </w:p>
  </w:footnote>
  <w:footnote w:id="470">
    <w:p w14:paraId="46C8D434" w14:textId="3104921E" w:rsidR="00010BA6" w:rsidRPr="00010BA6" w:rsidRDefault="00010BA6" w:rsidP="00010BA6">
      <w:pPr>
        <w:pStyle w:val="FootnoteText"/>
      </w:pPr>
      <w:r w:rsidRPr="00010BA6">
        <w:rPr>
          <w:vertAlign w:val="superscript"/>
        </w:rPr>
        <w:footnoteRef/>
      </w:r>
      <w:r w:rsidRPr="00010BA6">
        <w:t xml:space="preserve">Lanham Act §43(c)(3)(C), 15 U.S.C. §1125(c)(3)(C); </w:t>
      </w:r>
      <w:r w:rsidRPr="00010BA6">
        <w:rPr>
          <w:smallCaps/>
        </w:rPr>
        <w:t xml:space="preserve">Ala. Stat. </w:t>
      </w:r>
      <w:r w:rsidRPr="00010BA6">
        <w:t xml:space="preserve">§8-12-17(d)(2) (2010); </w:t>
      </w:r>
      <w:r w:rsidRPr="00010BA6">
        <w:rPr>
          <w:smallCaps/>
        </w:rPr>
        <w:t>Ariz. Rev. Stat</w:t>
      </w:r>
      <w:r w:rsidRPr="00010BA6">
        <w:t xml:space="preserve">. §44-1448.01 C.2 (West 2003); </w:t>
      </w:r>
      <w:r w:rsidRPr="00010BA6">
        <w:rPr>
          <w:smallCaps/>
        </w:rPr>
        <w:t xml:space="preserve">Ark. Code Ann. </w:t>
      </w:r>
      <w:r w:rsidRPr="00010BA6">
        <w:t xml:space="preserve">§4-71-213(c)(2) (LexisNexis 2001); </w:t>
      </w:r>
      <w:r w:rsidRPr="00010BA6">
        <w:rPr>
          <w:smallCaps/>
        </w:rPr>
        <w:t>Cal. Bus. &amp; Prof. Code</w:t>
      </w:r>
      <w:r w:rsidRPr="00010BA6">
        <w:t xml:space="preserve"> §14247(b)(2) (West 2008); </w:t>
      </w:r>
      <w:r w:rsidRPr="00010BA6">
        <w:rPr>
          <w:smallCaps/>
        </w:rPr>
        <w:t xml:space="preserve">Fla. Stat. Ann. </w:t>
      </w:r>
      <w:r w:rsidRPr="00010BA6">
        <w:t xml:space="preserve">§495.151(3)(b) (West Supp. 2010); </w:t>
      </w:r>
      <w:r w:rsidRPr="00010BA6">
        <w:rPr>
          <w:smallCaps/>
        </w:rPr>
        <w:t>Haw. Rev. Stat. Ann</w:t>
      </w:r>
      <w:r w:rsidRPr="00010BA6">
        <w:t xml:space="preserve">. §482-32(8)(c) (LexisNexis 2005); 765 </w:t>
      </w:r>
      <w:r w:rsidRPr="00010BA6">
        <w:rPr>
          <w:smallCaps/>
        </w:rPr>
        <w:t>Ill. Comp. Stat. Ann</w:t>
      </w:r>
      <w:r w:rsidRPr="00010BA6">
        <w:t xml:space="preserve">. §1036/65(b)(2) (West 2001); </w:t>
      </w:r>
      <w:r w:rsidRPr="00010BA6">
        <w:rPr>
          <w:smallCaps/>
        </w:rPr>
        <w:t xml:space="preserve">Ind. Code Ann. </w:t>
      </w:r>
      <w:r w:rsidRPr="00010BA6">
        <w:t xml:space="preserve">§24-2-1-13.5(e)(2) (LexisNexis 2006); </w:t>
      </w:r>
      <w:r w:rsidRPr="00010BA6">
        <w:rPr>
          <w:smallCaps/>
        </w:rPr>
        <w:t xml:space="preserve">Kan. Stat. Ann. </w:t>
      </w:r>
      <w:r w:rsidRPr="00010BA6">
        <w:t xml:space="preserve">§81-214(c)(2) (Supp. 2006); </w:t>
      </w:r>
      <w:r w:rsidRPr="00010BA6">
        <w:rPr>
          <w:smallCaps/>
        </w:rPr>
        <w:t xml:space="preserve">Minn. Stat. Ann. </w:t>
      </w:r>
      <w:r w:rsidRPr="00010BA6">
        <w:t xml:space="preserve">§333.285(c)(2) (West 2004); </w:t>
      </w:r>
      <w:r w:rsidRPr="00010BA6">
        <w:rPr>
          <w:smallCaps/>
        </w:rPr>
        <w:t>Miss. Code Ann</w:t>
      </w:r>
      <w:r w:rsidRPr="00010BA6">
        <w:t xml:space="preserve">. §75-25-25(d)(2) (West. Supp. 2011); </w:t>
      </w:r>
      <w:r w:rsidRPr="00010BA6">
        <w:rPr>
          <w:smallCaps/>
        </w:rPr>
        <w:t xml:space="preserve">Mont. Code Ann. </w:t>
      </w:r>
      <w:r w:rsidRPr="00010BA6">
        <w:t xml:space="preserve">§30-13-334(4)(b) (2007); </w:t>
      </w:r>
      <w:r w:rsidRPr="00010BA6">
        <w:rPr>
          <w:smallCaps/>
        </w:rPr>
        <w:t xml:space="preserve">Neb. Rev. Stat. </w:t>
      </w:r>
      <w:r w:rsidRPr="00010BA6">
        <w:t xml:space="preserve">§87-140(3)(b) (LexisNexis 2007); 54 </w:t>
      </w:r>
      <w:r w:rsidRPr="00010BA6">
        <w:rPr>
          <w:smallCaps/>
        </w:rPr>
        <w:t xml:space="preserve">Pa. Cons. Stat. Ann. </w:t>
      </w:r>
      <w:r w:rsidRPr="00010BA6">
        <w:t xml:space="preserve">§1124 (West 2012); </w:t>
      </w:r>
      <w:r w:rsidRPr="00010BA6">
        <w:rPr>
          <w:smallCaps/>
        </w:rPr>
        <w:t xml:space="preserve">Tenn. Code Ann. </w:t>
      </w:r>
      <w:r w:rsidRPr="00010BA6">
        <w:t xml:space="preserve">§47-25-513(c)(2) (LexisNexis 2001); </w:t>
      </w:r>
      <w:r w:rsidRPr="00010BA6">
        <w:rPr>
          <w:smallCaps/>
        </w:rPr>
        <w:t xml:space="preserve">Tex. Bus. &amp; Com. Code Ann. </w:t>
      </w:r>
      <w:r w:rsidRPr="00010BA6">
        <w:t xml:space="preserve">§16.103(d)(2) (2011); </w:t>
      </w:r>
      <w:r w:rsidRPr="00010BA6">
        <w:rPr>
          <w:smallCaps/>
        </w:rPr>
        <w:t xml:space="preserve">Utah Code Ann. </w:t>
      </w:r>
      <w:r w:rsidRPr="00010BA6">
        <w:t xml:space="preserve">§70-3a-403(5)(b) (West 2004); </w:t>
      </w:r>
      <w:r w:rsidRPr="00010BA6">
        <w:rPr>
          <w:smallCaps/>
        </w:rPr>
        <w:t xml:space="preserve">Wash. Rev. Code Ann. </w:t>
      </w:r>
      <w:r w:rsidRPr="00010BA6">
        <w:t xml:space="preserve">§19.77.160(3)(b) (West Supp. 2012); </w:t>
      </w:r>
      <w:r w:rsidRPr="00010BA6">
        <w:rPr>
          <w:i/>
        </w:rPr>
        <w:t>see</w:t>
      </w:r>
      <w:r w:rsidRPr="00010BA6">
        <w:t xml:space="preserve"> 2007 </w:t>
      </w:r>
      <w:r w:rsidRPr="00010BA6">
        <w:rPr>
          <w:smallCaps/>
        </w:rPr>
        <w:t>Model Bill</w:t>
      </w:r>
      <w:r w:rsidRPr="00010BA6">
        <w:t xml:space="preserve"> §13(d)(2). Oregon’s 2009 amendment created an odd variation in the exclusions contained in the 2007 Model Bill. All three exclusions, including the noncommercial use exclusion, were subsumed under the nominative or descriptive fair use language, with a specific reference to a noncommercial use. </w:t>
      </w:r>
      <w:r w:rsidRPr="00010BA6">
        <w:rPr>
          <w:smallCaps/>
        </w:rPr>
        <w:t>Or. Rev. Stat</w:t>
      </w:r>
      <w:r w:rsidRPr="00010BA6">
        <w:t xml:space="preserve">. §647.107(5)(b) (2011). But noncommercial uses may be other than nominative or descriptive fair uses. In essence, Oregon seems to have adopted something </w:t>
      </w:r>
      <w:r w:rsidRPr="00010BA6">
        <w:t>similar to the House version of the TDRA (which was not enacted), which would have eliminated the noncommercial use provision in favor of a general fair use provision.</w:t>
      </w:r>
    </w:p>
    <w:p w14:paraId="2181A463" w14:textId="77777777" w:rsidR="00010BA6" w:rsidRPr="006662F5" w:rsidRDefault="00010BA6">
      <w:pPr>
        <w:pStyle w:val="footnote"/>
      </w:pPr>
    </w:p>
  </w:footnote>
  <w:footnote w:id="471">
    <w:p w14:paraId="7194BD54" w14:textId="5DBDAE8E" w:rsidR="00010BA6" w:rsidRPr="006662F5" w:rsidRDefault="00010BA6" w:rsidP="00010BA6">
      <w:pPr>
        <w:pStyle w:val="FootnoteText"/>
      </w:pPr>
      <w:r w:rsidRPr="00010BA6">
        <w:rPr>
          <w:vertAlign w:val="superscript"/>
        </w:rPr>
        <w:footnoteRef/>
      </w:r>
      <w:r w:rsidRPr="00010BA6">
        <w:rPr>
          <w:i/>
        </w:rPr>
        <w:t>See</w:t>
      </w:r>
      <w:r w:rsidRPr="00010BA6">
        <w:t xml:space="preserve"> Chapter 10, §IV.</w:t>
      </w:r>
    </w:p>
  </w:footnote>
  <w:footnote w:id="472">
    <w:p w14:paraId="6F51BD68" w14:textId="4A09EAD2" w:rsidR="00010BA6" w:rsidRPr="006662F5" w:rsidRDefault="00010BA6" w:rsidP="00010BA6">
      <w:pPr>
        <w:pStyle w:val="FootnoteText"/>
      </w:pPr>
      <w:r w:rsidRPr="00010BA6">
        <w:rPr>
          <w:vertAlign w:val="superscript"/>
        </w:rPr>
        <w:footnoteRef/>
      </w:r>
      <w:r w:rsidRPr="00010BA6">
        <w:rPr>
          <w:smallCaps/>
        </w:rPr>
        <w:t xml:space="preserve">H.R. Rep. No. </w:t>
      </w:r>
      <w:r w:rsidRPr="00010BA6">
        <w:t xml:space="preserve">104-374, at 4, 1995 U.S.C.C.A.N. 1029, 1031 (Nov. 30, 1995); </w:t>
      </w:r>
      <w:r w:rsidRPr="00010BA6">
        <w:rPr>
          <w:i/>
        </w:rPr>
        <w:t>see</w:t>
      </w:r>
      <w:r w:rsidRPr="00010BA6">
        <w:t xml:space="preserve"> 141 </w:t>
      </w:r>
      <w:r w:rsidRPr="00010BA6">
        <w:rPr>
          <w:smallCaps/>
        </w:rPr>
        <w:t xml:space="preserve">Cong. Rec. </w:t>
      </w:r>
      <w:r w:rsidRPr="00010BA6">
        <w:t>S19312 (Dec. 29, 1995) (remarks of Sen. Leahy).</w:t>
      </w:r>
    </w:p>
  </w:footnote>
  <w:footnote w:id="473">
    <w:p w14:paraId="3578E8AB" w14:textId="60A5CBBD" w:rsidR="00010BA6" w:rsidRPr="00E44D89" w:rsidRDefault="00010BA6" w:rsidP="00010BA6">
      <w:pPr>
        <w:pStyle w:val="FootnoteText"/>
      </w:pPr>
      <w:r w:rsidRPr="00010BA6">
        <w:rPr>
          <w:vertAlign w:val="superscript"/>
        </w:rPr>
        <w:footnoteRef/>
      </w:r>
      <w:r w:rsidRPr="00010BA6">
        <w:rPr>
          <w:smallCaps/>
        </w:rPr>
        <w:t xml:space="preserve">Ark. Code Ann. </w:t>
      </w:r>
      <w:r w:rsidRPr="00010BA6">
        <w:t xml:space="preserve">§4-71-218 (LexisNexis 2001); </w:t>
      </w:r>
      <w:r w:rsidRPr="00010BA6">
        <w:rPr>
          <w:smallCaps/>
        </w:rPr>
        <w:t>Cal. Bus. &amp; Prof. Code</w:t>
      </w:r>
      <w:r w:rsidRPr="00010BA6">
        <w:t xml:space="preserve"> §14272 (West 2008); </w:t>
      </w:r>
      <w:r w:rsidRPr="00010BA6">
        <w:rPr>
          <w:smallCaps/>
        </w:rPr>
        <w:t xml:space="preserve">Fla. Stat. Ann. </w:t>
      </w:r>
      <w:r w:rsidRPr="00010BA6">
        <w:t>§495.181 (West Supp. 2010)</w:t>
      </w:r>
      <w:r w:rsidRPr="00010BA6">
        <w:rPr>
          <w:smallCaps/>
        </w:rPr>
        <w:t>; Idaho Code</w:t>
      </w:r>
      <w:r w:rsidRPr="00010BA6">
        <w:t xml:space="preserve"> §48-518 (LexisNexis 2003); 765 </w:t>
      </w:r>
      <w:r w:rsidRPr="00010BA6">
        <w:rPr>
          <w:smallCaps/>
        </w:rPr>
        <w:t xml:space="preserve">Ill. Comp. Stat. Ann. </w:t>
      </w:r>
      <w:r w:rsidRPr="00010BA6">
        <w:t xml:space="preserve">§1036/90 (West 2001); </w:t>
      </w:r>
      <w:r w:rsidRPr="00010BA6">
        <w:rPr>
          <w:smallCaps/>
        </w:rPr>
        <w:t xml:space="preserve">Ind. Code Ann. </w:t>
      </w:r>
      <w:r w:rsidRPr="00010BA6">
        <w:t xml:space="preserve">§24-2-1-0.5 (LexisNexis 2006); </w:t>
      </w:r>
      <w:r w:rsidRPr="00010BA6">
        <w:rPr>
          <w:smallCaps/>
        </w:rPr>
        <w:t>Kan. Stat. Ann</w:t>
      </w:r>
      <w:r w:rsidRPr="00010BA6">
        <w:t xml:space="preserve">. §81-220 (Supp. 2009); </w:t>
      </w:r>
      <w:r w:rsidRPr="00010BA6">
        <w:rPr>
          <w:smallCaps/>
        </w:rPr>
        <w:t>Miss. Code Ann</w:t>
      </w:r>
      <w:r w:rsidRPr="00010BA6">
        <w:t xml:space="preserve">. §75-25-37 (2009); </w:t>
      </w:r>
      <w:r w:rsidRPr="00010BA6">
        <w:rPr>
          <w:smallCaps/>
        </w:rPr>
        <w:t>Or. Rev. Stat</w:t>
      </w:r>
      <w:r w:rsidRPr="00010BA6">
        <w:t xml:space="preserve">. § 647.115(3) (2011); </w:t>
      </w:r>
      <w:r w:rsidRPr="00010BA6">
        <w:rPr>
          <w:smallCaps/>
        </w:rPr>
        <w:t>Neb. Rev. Stat</w:t>
      </w:r>
      <w:r w:rsidRPr="00010BA6">
        <w:t xml:space="preserve">. §87-127 (LexisNexis 2007); </w:t>
      </w:r>
      <w:r w:rsidRPr="00010BA6">
        <w:rPr>
          <w:smallCaps/>
        </w:rPr>
        <w:t>N.J. Stat. Ann</w:t>
      </w:r>
      <w:r w:rsidRPr="00010BA6">
        <w:t xml:space="preserve">. §56:3-13a (West 2001); </w:t>
      </w:r>
      <w:r w:rsidRPr="00010BA6">
        <w:rPr>
          <w:smallCaps/>
        </w:rPr>
        <w:t>N.M. Stat. Ann</w:t>
      </w:r>
      <w:r w:rsidRPr="00010BA6">
        <w:t xml:space="preserve">. 1978, §57-3B-2 (West 2003); </w:t>
      </w:r>
      <w:r w:rsidRPr="00010BA6">
        <w:rPr>
          <w:smallCaps/>
        </w:rPr>
        <w:t>Tenn. Code Ann</w:t>
      </w:r>
      <w:r w:rsidRPr="00010BA6">
        <w:t xml:space="preserve">. §47-25-518 (LexisNexis 2001); </w:t>
      </w:r>
      <w:r w:rsidRPr="00010BA6">
        <w:rPr>
          <w:smallCaps/>
        </w:rPr>
        <w:t>Utah Code Ann</w:t>
      </w:r>
      <w:r w:rsidRPr="00010BA6">
        <w:t>. §70-3a-102 (West 2004)</w:t>
      </w:r>
      <w:r w:rsidRPr="00010BA6">
        <w:rPr>
          <w:smallCaps/>
        </w:rPr>
        <w:t xml:space="preserve">; Wash. Rev. Code Ann. </w:t>
      </w:r>
      <w:r w:rsidRPr="00010BA6">
        <w:t xml:space="preserve">§19.77.930 (West 1999); </w:t>
      </w:r>
      <w:r w:rsidRPr="00010BA6">
        <w:rPr>
          <w:smallCaps/>
        </w:rPr>
        <w:t>W. Va. Code</w:t>
      </w:r>
      <w:r w:rsidRPr="00010BA6">
        <w:t xml:space="preserve">. §47-2-19 (LexisNexis 2006); </w:t>
      </w:r>
      <w:r w:rsidRPr="00010BA6">
        <w:rPr>
          <w:i/>
        </w:rPr>
        <w:t>see</w:t>
      </w:r>
      <w:r w:rsidRPr="00010BA6">
        <w:t xml:space="preserve"> Citigroup, Inc. v. City Holding Co., 171 F. Supp. 2d 333, 354 (S.D.N.Y. 2001) (interpreting West Virginia law).</w:t>
      </w:r>
    </w:p>
  </w:footnote>
  <w:footnote w:id="474">
    <w:p w14:paraId="4957D6E7" w14:textId="09FE80F0" w:rsidR="00010BA6" w:rsidRPr="006662F5" w:rsidRDefault="00010BA6" w:rsidP="00010BA6">
      <w:pPr>
        <w:pStyle w:val="FootnoteText"/>
      </w:pPr>
      <w:r w:rsidRPr="00010BA6">
        <w:rPr>
          <w:vertAlign w:val="superscript"/>
        </w:rPr>
        <w:footnoteRef/>
      </w:r>
      <w:r w:rsidRPr="00010BA6">
        <w:t>A more complete discussion of this exclusion is contained in Chapter 10, §IV.</w:t>
      </w:r>
    </w:p>
  </w:footnote>
  <w:footnote w:id="475">
    <w:p w14:paraId="597CC882" w14:textId="4247D8F6" w:rsidR="00010BA6" w:rsidRPr="006662F5" w:rsidRDefault="00010BA6" w:rsidP="00010BA6">
      <w:pPr>
        <w:pStyle w:val="FootnoteText"/>
      </w:pPr>
      <w:r w:rsidRPr="00010BA6">
        <w:rPr>
          <w:vertAlign w:val="superscript"/>
        </w:rPr>
        <w:footnoteRef/>
      </w:r>
      <w:r w:rsidRPr="00010BA6">
        <w:t xml:space="preserve">E. &amp; J. Gallo Winery v. Spider Webs Ltd., 129 F. Supp. 2d 1033, 1037 (S.D. Tex. 2001) (Texas law does not require commercial use), </w:t>
      </w:r>
      <w:r w:rsidRPr="00010BA6">
        <w:rPr>
          <w:i/>
        </w:rPr>
        <w:t>aff’d</w:t>
      </w:r>
      <w:r w:rsidRPr="00010BA6">
        <w:t>, 286 F.3d 270, 62 USPQ2d 1404 (5th Cir. 2002) (the Fifth Circuit declined to decide this issue).</w:t>
      </w:r>
    </w:p>
  </w:footnote>
  <w:footnote w:id="476">
    <w:p w14:paraId="47CBDCB2" w14:textId="2C33DDE7" w:rsidR="00010BA6" w:rsidRPr="006662F5" w:rsidRDefault="00010BA6" w:rsidP="00010BA6">
      <w:pPr>
        <w:pStyle w:val="FootnoteText"/>
      </w:pPr>
      <w:r w:rsidRPr="00010BA6">
        <w:rPr>
          <w:vertAlign w:val="superscript"/>
        </w:rPr>
        <w:footnoteRef/>
      </w:r>
      <w:r w:rsidRPr="00010BA6">
        <w:t>Deere &amp; Co. v. MTD Prods., Inc., 41 F.3d 39, 32 USPQ2d 1936 (2d Cir. 1994).</w:t>
      </w:r>
    </w:p>
  </w:footnote>
  <w:footnote w:id="477">
    <w:p w14:paraId="17607A0D" w14:textId="1BB00499" w:rsidR="00010BA6" w:rsidRPr="006662F5" w:rsidRDefault="00010BA6" w:rsidP="00010BA6">
      <w:pPr>
        <w:pStyle w:val="FootnoteText"/>
      </w:pPr>
      <w:r w:rsidRPr="00010BA6">
        <w:rPr>
          <w:vertAlign w:val="superscript"/>
        </w:rPr>
        <w:footnoteRef/>
      </w:r>
      <w:r w:rsidRPr="00010BA6">
        <w:t xml:space="preserve">Anheuser-Busch, Inc. v. Balducci Publ’ns, 28 F.3d 769, 31 USPQ2d 1296 (8th Cir. 1994), </w:t>
      </w:r>
      <w:r w:rsidRPr="00010BA6">
        <w:rPr>
          <w:i/>
        </w:rPr>
        <w:t>cert</w:t>
      </w:r>
      <w:r w:rsidRPr="00010BA6">
        <w:t xml:space="preserve">. </w:t>
      </w:r>
      <w:r w:rsidRPr="00010BA6">
        <w:rPr>
          <w:i/>
        </w:rPr>
        <w:t>denied</w:t>
      </w:r>
      <w:r w:rsidRPr="00010BA6">
        <w:t>, 513 U.S. 1112 (1995).</w:t>
      </w:r>
    </w:p>
  </w:footnote>
  <w:footnote w:id="478">
    <w:p w14:paraId="49448EE5" w14:textId="70778ACE" w:rsidR="00010BA6" w:rsidRPr="006662F5" w:rsidRDefault="00010BA6" w:rsidP="00010BA6">
      <w:pPr>
        <w:pStyle w:val="FootnoteText"/>
      </w:pPr>
      <w:r w:rsidRPr="00010BA6">
        <w:rPr>
          <w:vertAlign w:val="superscript"/>
        </w:rPr>
        <w:footnoteRef/>
      </w:r>
      <w:r w:rsidRPr="00010BA6">
        <w:t xml:space="preserve">In </w:t>
      </w:r>
      <w:r w:rsidRPr="00010BA6">
        <w:rPr>
          <w:i/>
        </w:rPr>
        <w:t>Deere</w:t>
      </w:r>
      <w:r w:rsidRPr="00010BA6">
        <w:t xml:space="preserve">, the defendant used an altered Deere logo to refer to Deere; in </w:t>
      </w:r>
      <w:r w:rsidRPr="00010BA6">
        <w:rPr>
          <w:i/>
        </w:rPr>
        <w:t>Balducci</w:t>
      </w:r>
      <w:r w:rsidRPr="00010BA6">
        <w:t>, the defendant used the Michelob mark as part of a parody advertisement. See §IV.B.</w:t>
      </w:r>
      <w:r w:rsidRPr="00010BA6">
        <w:t>3.b, above.</w:t>
      </w:r>
    </w:p>
  </w:footnote>
  <w:footnote w:id="479">
    <w:p w14:paraId="78056BC3" w14:textId="5385F251" w:rsidR="00010BA6" w:rsidRPr="006662F5" w:rsidRDefault="00010BA6" w:rsidP="00010BA6">
      <w:pPr>
        <w:pStyle w:val="FootnoteText"/>
      </w:pPr>
      <w:r w:rsidRPr="00010BA6">
        <w:rPr>
          <w:vertAlign w:val="superscript"/>
        </w:rPr>
        <w:footnoteRef/>
      </w:r>
      <w:r w:rsidRPr="00010BA6">
        <w:rPr>
          <w:smallCaps/>
        </w:rPr>
        <w:t>Restatement (Third) of Unfair Competition</w:t>
      </w:r>
      <w:r w:rsidRPr="00010BA6">
        <w:t xml:space="preserve"> §25(2) (1995). The </w:t>
      </w:r>
      <w:r w:rsidRPr="00010BA6">
        <w:rPr>
          <w:i/>
        </w:rPr>
        <w:t>Restatement</w:t>
      </w:r>
      <w:r w:rsidRPr="00010BA6">
        <w:t xml:space="preserve"> would permit claims against non-trademark uses only if they are independently tortious, as, for example, a trade disparagement claim.</w:t>
      </w:r>
    </w:p>
  </w:footnote>
  <w:footnote w:id="480">
    <w:p w14:paraId="1E4ED9F0" w14:textId="72F79689" w:rsidR="00010BA6" w:rsidRPr="00C4457D" w:rsidRDefault="00010BA6" w:rsidP="00010BA6">
      <w:pPr>
        <w:pStyle w:val="FootnoteText"/>
        <w:rPr>
          <w:lang w:val="nb-NO"/>
        </w:rPr>
      </w:pPr>
      <w:r w:rsidRPr="00010BA6">
        <w:rPr>
          <w:vertAlign w:val="superscript"/>
        </w:rPr>
        <w:footnoteRef/>
      </w:r>
      <w:r w:rsidRPr="00010BA6">
        <w:t>53 S.W.3d 895 (Tex. App. 2001).</w:t>
      </w:r>
    </w:p>
  </w:footnote>
  <w:footnote w:id="481">
    <w:p w14:paraId="7A57DF94" w14:textId="7DFE9A9B" w:rsidR="00010BA6" w:rsidRPr="00C4457D" w:rsidRDefault="00010BA6" w:rsidP="00010BA6">
      <w:pPr>
        <w:pStyle w:val="FootnoteText"/>
        <w:rPr>
          <w:lang w:val="nb-NO"/>
        </w:rPr>
      </w:pPr>
      <w:r w:rsidRPr="00010BA6">
        <w:rPr>
          <w:vertAlign w:val="superscript"/>
        </w:rPr>
        <w:footnoteRef/>
      </w:r>
      <w:r w:rsidRPr="00010BA6">
        <w:rPr>
          <w:i/>
        </w:rPr>
        <w:t>Id</w:t>
      </w:r>
      <w:r w:rsidRPr="00010BA6">
        <w:t>. at 897.</w:t>
      </w:r>
    </w:p>
  </w:footnote>
  <w:footnote w:id="482">
    <w:p w14:paraId="6F64018D" w14:textId="2891C5DF" w:rsidR="00010BA6" w:rsidRPr="006662F5" w:rsidRDefault="00010BA6" w:rsidP="00010BA6">
      <w:pPr>
        <w:pStyle w:val="FootnoteText"/>
      </w:pPr>
      <w:r w:rsidRPr="00010BA6">
        <w:rPr>
          <w:vertAlign w:val="superscript"/>
        </w:rPr>
        <w:footnoteRef/>
      </w:r>
      <w:r w:rsidRPr="00010BA6">
        <w:rPr>
          <w:i/>
        </w:rPr>
        <w:t>Id</w:t>
      </w:r>
      <w:r w:rsidRPr="00010BA6">
        <w:t xml:space="preserve">. at 899 (citation omitted); </w:t>
      </w:r>
      <w:r w:rsidRPr="00010BA6">
        <w:rPr>
          <w:i/>
        </w:rPr>
        <w:t>accord</w:t>
      </w:r>
      <w:r w:rsidRPr="00010BA6">
        <w:t xml:space="preserve"> TMI, Inc. v. Maxwell, 368 F.3d 433, 440, 70 USPQ2d 1630 (5th Cir. 2004). This is even broader than the </w:t>
      </w:r>
      <w:r w:rsidRPr="00010BA6">
        <w:rPr>
          <w:i/>
        </w:rPr>
        <w:t>Restatement</w:t>
      </w:r>
      <w:r w:rsidRPr="00010BA6">
        <w:t xml:space="preserve"> approach, which allows dilution claims for independently tortious activity.</w:t>
      </w:r>
    </w:p>
  </w:footnote>
  <w:footnote w:id="483">
    <w:p w14:paraId="70624110" w14:textId="12FF17E4" w:rsidR="00010BA6" w:rsidRPr="006662F5" w:rsidRDefault="00010BA6" w:rsidP="00010BA6">
      <w:pPr>
        <w:pStyle w:val="FootnoteText"/>
      </w:pPr>
      <w:r w:rsidRPr="00010BA6">
        <w:rPr>
          <w:vertAlign w:val="superscript"/>
        </w:rPr>
        <w:footnoteRef/>
      </w:r>
      <w:r w:rsidRPr="00010BA6">
        <w:t>Texas has since adopted the 2007 Model Bill.</w:t>
      </w:r>
    </w:p>
  </w:footnote>
  <w:footnote w:id="484">
    <w:p w14:paraId="07BA7294" w14:textId="2D00D64F" w:rsidR="00010BA6" w:rsidRPr="006662F5" w:rsidRDefault="00010BA6" w:rsidP="00010BA6">
      <w:pPr>
        <w:pStyle w:val="FootnoteText"/>
      </w:pPr>
      <w:r w:rsidRPr="00010BA6">
        <w:rPr>
          <w:vertAlign w:val="superscript"/>
        </w:rPr>
        <w:footnoteRef/>
      </w:r>
      <w:r w:rsidRPr="00010BA6">
        <w:t>828 F.2d 1482, 4 USPQ2d 1216 (10th Cir. 1987).</w:t>
      </w:r>
    </w:p>
  </w:footnote>
  <w:footnote w:id="485">
    <w:p w14:paraId="4B41EA03" w14:textId="1EBAD71E" w:rsidR="00010BA6" w:rsidRPr="006662F5" w:rsidRDefault="00010BA6" w:rsidP="00010BA6">
      <w:pPr>
        <w:pStyle w:val="FootnoteText"/>
      </w:pPr>
      <w:r w:rsidRPr="00010BA6">
        <w:rPr>
          <w:vertAlign w:val="superscript"/>
        </w:rPr>
        <w:footnoteRef/>
      </w:r>
      <w:r w:rsidRPr="00010BA6">
        <w:t>It is unclear whether a plaintiff could bring a separate claim for injury to business reputation based on a non-trademark use.</w:t>
      </w:r>
    </w:p>
  </w:footnote>
  <w:footnote w:id="486">
    <w:p w14:paraId="7792CBB9" w14:textId="698CF843" w:rsidR="00010BA6" w:rsidRPr="00010BA6" w:rsidRDefault="00010BA6" w:rsidP="00010BA6">
      <w:pPr>
        <w:pStyle w:val="FootnoteText"/>
      </w:pPr>
      <w:r w:rsidRPr="00010BA6">
        <w:rPr>
          <w:vertAlign w:val="superscript"/>
        </w:rPr>
        <w:footnoteRef/>
      </w:r>
      <w:r w:rsidRPr="00010BA6">
        <w:t xml:space="preserve">McHugh Fuller Law Grp. v. </w:t>
      </w:r>
      <w:r w:rsidRPr="00010BA6">
        <w:t>PruittHealth, Inc., 300 Ga. 140, 147–48, 794 S.E.2d 150, 156–57 (2016).</w:t>
      </w:r>
    </w:p>
    <w:p w14:paraId="559E6AC5" w14:textId="77777777" w:rsidR="00010BA6" w:rsidRDefault="00010BA6" w:rsidP="00CA1D96">
      <w:pPr>
        <w:pStyle w:val="footnote"/>
      </w:pPr>
    </w:p>
  </w:footnote>
  <w:footnote w:id="487">
    <w:p w14:paraId="6A88452B" w14:textId="031F15AF" w:rsidR="00010BA6" w:rsidRPr="00010BA6" w:rsidRDefault="00010BA6" w:rsidP="00010BA6">
      <w:pPr>
        <w:pStyle w:val="FootnoteText"/>
      </w:pPr>
      <w:r w:rsidRPr="00010BA6">
        <w:rPr>
          <w:vertAlign w:val="superscript"/>
        </w:rPr>
        <w:footnoteRef/>
      </w:r>
      <w:r w:rsidRPr="00010BA6">
        <w:rPr>
          <w:i/>
        </w:rPr>
        <w:t xml:space="preserve">Id. </w:t>
      </w:r>
      <w:r w:rsidRPr="00010BA6">
        <w:t xml:space="preserve">at 147, 794 S.E.2d at 156. </w:t>
      </w:r>
      <w:r w:rsidRPr="00010BA6">
        <w:rPr>
          <w:i/>
        </w:rPr>
        <w:t>Accord</w:t>
      </w:r>
      <w:r w:rsidRPr="00010BA6">
        <w:t xml:space="preserve"> John Paul Mitchell Sys. v. Randalls Food Mkts., 17 S.W.3d 721, 736–37 (Tex. App. 2000) (sales of plaintiff’s genuine goods not actionable as dilution under Texas law). </w:t>
      </w:r>
      <w:r w:rsidRPr="00010BA6">
        <w:rPr>
          <w:i/>
        </w:rPr>
        <w:t>See</w:t>
      </w:r>
      <w:r w:rsidRPr="00010BA6">
        <w:t xml:space="preserve"> Climb Tech, LLC v. Reeves, 2009 WL 10670045, at *9 (W.D. Tex. Feb. 11, 2009) (granting summary judgment to defendants, pointing to lack of use by defendants as trademark and lack of evidence of injury to business reputation).</w:t>
      </w:r>
    </w:p>
    <w:p w14:paraId="08D2642E" w14:textId="77777777" w:rsidR="00010BA6" w:rsidRDefault="00010BA6" w:rsidP="00CA1D96">
      <w:pPr>
        <w:pStyle w:val="footnote"/>
      </w:pPr>
    </w:p>
  </w:footnote>
  <w:footnote w:id="488">
    <w:p w14:paraId="0A2AFF7F" w14:textId="436CA37E" w:rsidR="00010BA6" w:rsidRDefault="00010BA6" w:rsidP="00010BA6">
      <w:pPr>
        <w:pStyle w:val="FootnoteText"/>
      </w:pPr>
      <w:r w:rsidRPr="00010BA6">
        <w:rPr>
          <w:rStyle w:val="FootnoteReference"/>
          <w:rFonts w:eastAsiaTheme="majorEastAsia"/>
        </w:rPr>
        <w:footnoteRef/>
      </w:r>
      <w:r w:rsidRPr="00010BA6">
        <w:t>Jenzabar, Inc. v. Long Bow Grp., Inc., 977 N.E.2d 75 (Mass App. Ct. 2012).</w:t>
      </w:r>
    </w:p>
  </w:footnote>
  <w:footnote w:id="489">
    <w:p w14:paraId="630F11C8" w14:textId="5A8F89C7" w:rsidR="00010BA6" w:rsidRPr="006662F5" w:rsidRDefault="00010BA6" w:rsidP="00010BA6">
      <w:pPr>
        <w:pStyle w:val="FootnoteText"/>
      </w:pPr>
      <w:r w:rsidRPr="00010BA6">
        <w:rPr>
          <w:vertAlign w:val="superscript"/>
        </w:rPr>
        <w:footnoteRef/>
      </w:r>
      <w:r w:rsidRPr="00010BA6">
        <w:t xml:space="preserve">Ford Motor Co. v. Ultra Coachbuilders Inc., 57 USPQ2d 1356 (C.D. Cal.) (defendant converted Ford and Lincoln cars to stretch limousines and left the original identifying trademark badges on the cars; court held not a trademark use), </w:t>
      </w:r>
      <w:r w:rsidRPr="00010BA6">
        <w:rPr>
          <w:i/>
        </w:rPr>
        <w:t>aff’d mem</w:t>
      </w:r>
      <w:r w:rsidRPr="00010BA6">
        <w:t>., 238 F.3d 428 (9th Cir. 2000).</w:t>
      </w:r>
    </w:p>
  </w:footnote>
  <w:footnote w:id="490">
    <w:p w14:paraId="61938D25" w14:textId="54ADF367" w:rsidR="00010BA6" w:rsidRPr="006662F5" w:rsidRDefault="00010BA6" w:rsidP="00010BA6">
      <w:pPr>
        <w:pStyle w:val="FootnoteText"/>
      </w:pPr>
      <w:r w:rsidRPr="00010BA6">
        <w:rPr>
          <w:vertAlign w:val="superscript"/>
        </w:rPr>
        <w:footnoteRef/>
      </w:r>
      <w:r w:rsidRPr="00010BA6">
        <w:t xml:space="preserve">Lanham Act §43(c)(1), 15 U.S.C. §1125(c)(1); 2007 </w:t>
      </w:r>
      <w:r w:rsidRPr="00010BA6">
        <w:rPr>
          <w:smallCaps/>
        </w:rPr>
        <w:t>Model Bill</w:t>
      </w:r>
      <w:r w:rsidRPr="00010BA6">
        <w:t xml:space="preserve"> §13(a); </w:t>
      </w:r>
      <w:r w:rsidRPr="00010BA6">
        <w:rPr>
          <w:i/>
        </w:rPr>
        <w:t>see</w:t>
      </w:r>
      <w:r w:rsidRPr="00010BA6">
        <w:t xml:space="preserve"> Lanham Act §43(c)(5), 15 U.S.C. §1125(c)(5) (also referring to use of a “mark or trade name” by the second user). (The 2007 Model Bill does not contain this language in its remedies section.)</w:t>
      </w:r>
    </w:p>
  </w:footnote>
  <w:footnote w:id="491">
    <w:p w14:paraId="43DD710B" w14:textId="1B703152" w:rsidR="00010BA6" w:rsidRPr="006662F5" w:rsidRDefault="00010BA6" w:rsidP="00010BA6">
      <w:pPr>
        <w:pStyle w:val="FootnoteText"/>
      </w:pPr>
      <w:r w:rsidRPr="00010BA6">
        <w:rPr>
          <w:vertAlign w:val="superscript"/>
        </w:rPr>
        <w:footnoteRef/>
      </w:r>
      <w:r w:rsidRPr="00010BA6">
        <w:rPr>
          <w:i/>
        </w:rPr>
        <w:t>See</w:t>
      </w:r>
      <w:r w:rsidRPr="00010BA6">
        <w:t xml:space="preserve"> Chapter 9, §IV.</w:t>
      </w:r>
    </w:p>
  </w:footnote>
  <w:footnote w:id="492">
    <w:p w14:paraId="1D45EA5F" w14:textId="28A392B5" w:rsidR="00010BA6" w:rsidRPr="00EB518C" w:rsidRDefault="00010BA6" w:rsidP="00010BA6">
      <w:pPr>
        <w:pStyle w:val="FootnoteText"/>
      </w:pPr>
      <w:r w:rsidRPr="00010BA6">
        <w:rPr>
          <w:rStyle w:val="FootnoteReference"/>
          <w:rFonts w:eastAsiaTheme="majorEastAsia"/>
        </w:rPr>
        <w:footnoteRef/>
      </w:r>
      <w:r w:rsidRPr="00010BA6">
        <w:t xml:space="preserve">Note also that the Supreme Court’s decision in </w:t>
      </w:r>
      <w:r w:rsidRPr="00010BA6">
        <w:rPr>
          <w:rStyle w:val="BCasenamefull"/>
        </w:rPr>
        <w:t>Jack Daniel’s Properties, Inc. v. VIP Prods. LLC</w:t>
      </w:r>
      <w:r w:rsidRPr="00010BA6">
        <w:t>, 599 U.S.140 (2023), that the TDRA’s noncommercial use exclusion only applies to non-trademark uses indicates that the TDRA applies to non-trademark uses as well as trademark uses.</w:t>
      </w:r>
    </w:p>
  </w:footnote>
  <w:footnote w:id="493">
    <w:p w14:paraId="265A21EC" w14:textId="468F0A1C" w:rsidR="00010BA6" w:rsidRPr="006662F5" w:rsidRDefault="00010BA6" w:rsidP="00010BA6">
      <w:pPr>
        <w:pStyle w:val="FootnoteText"/>
      </w:pPr>
      <w:r w:rsidRPr="00010BA6">
        <w:rPr>
          <w:vertAlign w:val="superscript"/>
        </w:rPr>
        <w:footnoteRef/>
      </w:r>
      <w:r w:rsidRPr="00010BA6">
        <w:t>231 F. Supp. 836, 143 USPQ 2 (D. Mass. 1964).</w:t>
      </w:r>
    </w:p>
  </w:footnote>
  <w:footnote w:id="494">
    <w:p w14:paraId="447417D1" w14:textId="3A20C698" w:rsidR="00010BA6" w:rsidRPr="006662F5" w:rsidRDefault="00010BA6" w:rsidP="00010BA6">
      <w:pPr>
        <w:pStyle w:val="FootnoteText"/>
      </w:pPr>
      <w:r w:rsidRPr="00010BA6">
        <w:rPr>
          <w:vertAlign w:val="superscript"/>
        </w:rPr>
        <w:footnoteRef/>
      </w:r>
      <w:r w:rsidRPr="00010BA6">
        <w:rPr>
          <w:i/>
        </w:rPr>
        <w:t>Id</w:t>
      </w:r>
      <w:r w:rsidRPr="00010BA6">
        <w:t>. at 844.</w:t>
      </w:r>
    </w:p>
  </w:footnote>
  <w:footnote w:id="495">
    <w:p w14:paraId="39C551D9" w14:textId="50294B9F" w:rsidR="00010BA6" w:rsidRPr="006662F5" w:rsidRDefault="00010BA6" w:rsidP="00010BA6">
      <w:pPr>
        <w:pStyle w:val="FootnoteText"/>
      </w:pPr>
      <w:r w:rsidRPr="00010BA6">
        <w:rPr>
          <w:vertAlign w:val="superscript"/>
        </w:rPr>
        <w:footnoteRef/>
      </w:r>
      <w:r w:rsidRPr="00010BA6">
        <w:rPr>
          <w:i/>
        </w:rPr>
        <w:t>Id</w:t>
      </w:r>
      <w:r w:rsidRPr="00010BA6">
        <w:t xml:space="preserve">.; </w:t>
      </w:r>
      <w:r w:rsidRPr="00010BA6">
        <w:rPr>
          <w:i/>
        </w:rPr>
        <w:t>see</w:t>
      </w:r>
      <w:r w:rsidRPr="00010BA6">
        <w:t xml:space="preserve"> Steinway &amp; Sons v. Robert Demars &amp; Friends, 210 USPQ 954, 964 (C.D. Cal. 1981) (citing low price and low quality of defendant’s goods).</w:t>
      </w:r>
    </w:p>
  </w:footnote>
  <w:footnote w:id="496">
    <w:p w14:paraId="0314B071" w14:textId="4C319322"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Hasbro, Inc. v. Internet Entm’t Grp., Ltd., 40 USPQ2d 1479, 1479 (W.D. Wash. 1996) (enjoining use of Candyland.com as domain name for pornographic Web site).</w:t>
      </w:r>
    </w:p>
  </w:footnote>
  <w:footnote w:id="497">
    <w:p w14:paraId="4DB78895" w14:textId="24E6578B" w:rsidR="00010BA6" w:rsidRPr="006662F5" w:rsidRDefault="00010BA6" w:rsidP="00010BA6">
      <w:pPr>
        <w:pStyle w:val="FootnoteText"/>
      </w:pPr>
      <w:r w:rsidRPr="00010BA6">
        <w:rPr>
          <w:vertAlign w:val="superscript"/>
        </w:rPr>
        <w:footnoteRef/>
      </w:r>
      <w:r w:rsidRPr="00010BA6">
        <w:t xml:space="preserve">12 USPQ2d 1657 (E.D. Cal. 1989), </w:t>
      </w:r>
      <w:r w:rsidRPr="00010BA6">
        <w:rPr>
          <w:i/>
        </w:rPr>
        <w:t>aff’d on other grounds</w:t>
      </w:r>
      <w:r w:rsidRPr="00010BA6">
        <w:t>, 967 F.2d 1280 (9th Cir. 1992).</w:t>
      </w:r>
    </w:p>
  </w:footnote>
  <w:footnote w:id="498">
    <w:p w14:paraId="1E8D6B18" w14:textId="33B94152" w:rsidR="00010BA6" w:rsidRPr="006662F5" w:rsidRDefault="00010BA6" w:rsidP="00010BA6">
      <w:pPr>
        <w:pStyle w:val="FootnoteText"/>
      </w:pPr>
      <w:r w:rsidRPr="00010BA6">
        <w:rPr>
          <w:vertAlign w:val="superscript"/>
        </w:rPr>
        <w:footnoteRef/>
      </w:r>
      <w:r w:rsidRPr="00010BA6">
        <w:rPr>
          <w:i/>
        </w:rPr>
        <w:t>Id</w:t>
      </w:r>
      <w:r w:rsidRPr="00010BA6">
        <w:t>. at 1660. The defendants included Joseph Gallo, a member of the Ernest and Julio Gallo family.</w:t>
      </w:r>
    </w:p>
  </w:footnote>
  <w:footnote w:id="499">
    <w:p w14:paraId="671B0A25" w14:textId="33135496" w:rsidR="00010BA6" w:rsidRPr="006662F5" w:rsidRDefault="00010BA6" w:rsidP="00010BA6">
      <w:pPr>
        <w:pStyle w:val="FootnoteText"/>
      </w:pPr>
      <w:r w:rsidRPr="00010BA6">
        <w:rPr>
          <w:vertAlign w:val="superscript"/>
        </w:rPr>
        <w:footnoteRef/>
      </w:r>
      <w:r w:rsidRPr="00010BA6">
        <w:rPr>
          <w:i/>
        </w:rPr>
        <w:t>Id</w:t>
      </w:r>
      <w:r w:rsidRPr="00010BA6">
        <w:t xml:space="preserve">. at 1669; </w:t>
      </w:r>
      <w:r w:rsidRPr="00010BA6">
        <w:rPr>
          <w:i/>
        </w:rPr>
        <w:t>see also</w:t>
      </w:r>
      <w:r w:rsidRPr="00010BA6">
        <w:t xml:space="preserve"> E. &amp; J. Gallo Winery v. Spider Webs, Inc., 129 F. Supp. 2d 1033, 1041–42 (S.D. Tex. 2001) (enjoining, under Texas dilution law, defendants’ use of ernestandjuliogallo.com Web site, which contained negative comments about Gallo and was purportedly poorly designed), </w:t>
      </w:r>
      <w:r w:rsidRPr="00010BA6">
        <w:rPr>
          <w:i/>
        </w:rPr>
        <w:t>aff’d</w:t>
      </w:r>
      <w:r w:rsidRPr="00010BA6">
        <w:t>, 286 F.3d 270, 62 USPQ2d 1404 (5th Cir. 2002).</w:t>
      </w:r>
    </w:p>
  </w:footnote>
  <w:footnote w:id="500">
    <w:p w14:paraId="243AE007" w14:textId="3D760AA2"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Estée Lauder Cosmetics, Ltd. v. Get Your MAC On, LLC, 2015 U.S. Dist. LEXIS 7286, at *8 (D. Ariz. Jan. 22, 2015) (default judgment finding dilution under Arizona law for counterfeit goods); Johnson &amp; Johnson v. Azam Int’l Trading, 2013 U.S. Dist. LEXIS 112755, at *28 (E.D.N.Y. July 18, 2013) (default judgment, finding </w:t>
      </w:r>
      <w:r w:rsidRPr="00010BA6">
        <w:t>tarnishment from counterfeit goods); Burberry Ltd. v. Designers Imps., Inc., 2010 U.S. Dist. LEXIS 3605, at *20–21 (S.D.N.Y. Jan. 19, 2010) (using finding of dilution under federal law to find dilution under state law).</w:t>
      </w:r>
    </w:p>
  </w:footnote>
  <w:footnote w:id="501">
    <w:p w14:paraId="4D74DE16" w14:textId="385C3958" w:rsidR="00010BA6" w:rsidRPr="006662F5" w:rsidRDefault="00010BA6" w:rsidP="00010BA6">
      <w:pPr>
        <w:pStyle w:val="FootnoteText"/>
      </w:pPr>
      <w:r w:rsidRPr="00010BA6">
        <w:rPr>
          <w:vertAlign w:val="superscript"/>
        </w:rPr>
        <w:footnoteRef/>
      </w:r>
      <w:r w:rsidRPr="00010BA6">
        <w:t>129 F. Supp. 2d 254 (S.D.N.Y. 2001).</w:t>
      </w:r>
    </w:p>
  </w:footnote>
  <w:footnote w:id="502">
    <w:p w14:paraId="4B5226FC" w14:textId="573774B0" w:rsidR="00010BA6" w:rsidRPr="006662F5" w:rsidRDefault="00010BA6" w:rsidP="00010BA6">
      <w:pPr>
        <w:pStyle w:val="FootnoteText"/>
      </w:pPr>
      <w:r w:rsidRPr="00010BA6">
        <w:rPr>
          <w:vertAlign w:val="superscript"/>
        </w:rPr>
        <w:footnoteRef/>
      </w:r>
      <w:r w:rsidRPr="00010BA6">
        <w:rPr>
          <w:i/>
        </w:rPr>
        <w:t>Id</w:t>
      </w:r>
      <w:r w:rsidRPr="00010BA6">
        <w:t xml:space="preserve">. at 255. The court dismissed other dilution claims, including a </w:t>
      </w:r>
      <w:r w:rsidRPr="00010BA6">
        <w:t xml:space="preserve">tarnishment claim based on the defendant’s use of unauthorized distribution channels. </w:t>
      </w:r>
      <w:r w:rsidRPr="00010BA6">
        <w:rPr>
          <w:i/>
        </w:rPr>
        <w:t>Id</w:t>
      </w:r>
      <w:r w:rsidRPr="00010BA6">
        <w:t>.</w:t>
      </w:r>
    </w:p>
  </w:footnote>
  <w:footnote w:id="503">
    <w:p w14:paraId="31604229" w14:textId="3EA17139" w:rsidR="00010BA6" w:rsidRPr="006662F5" w:rsidRDefault="00010BA6" w:rsidP="00010BA6">
      <w:pPr>
        <w:pStyle w:val="FootnoteText"/>
      </w:pPr>
      <w:r w:rsidRPr="00010BA6">
        <w:rPr>
          <w:vertAlign w:val="superscript"/>
        </w:rPr>
        <w:footnoteRef/>
      </w:r>
      <w:r w:rsidRPr="00010BA6">
        <w:t>267 F. Supp. 2d 1268, 1332–33 (S.D. Fla. 2003).</w:t>
      </w:r>
    </w:p>
  </w:footnote>
  <w:footnote w:id="504">
    <w:p w14:paraId="7BA196BB" w14:textId="145BD873" w:rsidR="00010BA6" w:rsidRPr="006662F5" w:rsidRDefault="00010BA6" w:rsidP="00010BA6">
      <w:pPr>
        <w:pStyle w:val="FootnoteText"/>
      </w:pPr>
      <w:r w:rsidRPr="00010BA6">
        <w:rPr>
          <w:vertAlign w:val="superscript"/>
        </w:rPr>
        <w:footnoteRef/>
      </w:r>
      <w:r w:rsidRPr="00010BA6">
        <w:t xml:space="preserve">In </w:t>
      </w:r>
      <w:r w:rsidRPr="00010BA6">
        <w:rPr>
          <w:i/>
        </w:rPr>
        <w:t>Scott Fetzer Co</w:t>
      </w:r>
      <w:r w:rsidRPr="00010BA6">
        <w:t xml:space="preserve">. </w:t>
      </w:r>
      <w:r w:rsidRPr="00010BA6">
        <w:rPr>
          <w:i/>
        </w:rPr>
        <w:t>v</w:t>
      </w:r>
      <w:r w:rsidRPr="00010BA6">
        <w:t xml:space="preserve">. </w:t>
      </w:r>
      <w:r w:rsidRPr="00010BA6">
        <w:rPr>
          <w:i/>
        </w:rPr>
        <w:t>Gehring</w:t>
      </w:r>
      <w:r w:rsidRPr="00010BA6">
        <w:t xml:space="preserve">, 288 F. Supp. 2d 696 (E.D. Pa. 2003), the court upheld a dilution claim involving a sale of genuine goods in an unauthorized manner. </w:t>
      </w:r>
      <w:r w:rsidRPr="00010BA6">
        <w:rPr>
          <w:i/>
        </w:rPr>
        <w:t>Id</w:t>
      </w:r>
      <w:r w:rsidRPr="00010BA6">
        <w:t xml:space="preserve">. at 701–02; </w:t>
      </w:r>
      <w:r w:rsidRPr="00010BA6">
        <w:rPr>
          <w:i/>
        </w:rPr>
        <w:t>see</w:t>
      </w:r>
      <w:r w:rsidRPr="00010BA6">
        <w:t xml:space="preserve"> 7-Eleven, Inc. v. McEvoy, 300 F. Supp. 2d 352, 357 (D. Md. 2004) (terminated franchisee; dilution claim upheld). </w:t>
      </w:r>
      <w:r w:rsidRPr="00010BA6">
        <w:rPr>
          <w:i/>
        </w:rPr>
        <w:t>But see</w:t>
      </w:r>
      <w:r w:rsidRPr="00010BA6">
        <w:t xml:space="preserve"> Scott Fetzer Co. v. House of Vacuums, Inc., 381 F.3d 477, 489–90, 72 USPQ2d 1011 (5th Cir. 2004) (unauthorized sales and reconditioning of branded vacuums not grounds for </w:t>
      </w:r>
      <w:r w:rsidRPr="00010BA6">
        <w:t>tarnishment claim); AL Infinity LLC v. Crown Cell, Inc., 2023 WL 5097979, at * 11, 2023 BL 274850 (S.D.N.Y. Aug. 9, 2023) (unauthorized sales of genuine goods not actionable under New York law).</w:t>
      </w:r>
    </w:p>
  </w:footnote>
  <w:footnote w:id="505">
    <w:p w14:paraId="3FAA009C" w14:textId="228B7425" w:rsidR="00010BA6" w:rsidRPr="006662F5" w:rsidRDefault="00010BA6" w:rsidP="00010BA6">
      <w:pPr>
        <w:pStyle w:val="FootnoteText"/>
      </w:pPr>
      <w:r w:rsidRPr="00010BA6">
        <w:rPr>
          <w:vertAlign w:val="superscript"/>
        </w:rPr>
        <w:footnoteRef/>
      </w:r>
      <w:r w:rsidRPr="00010BA6">
        <w:rPr>
          <w:i/>
        </w:rPr>
        <w:t>Cf</w:t>
      </w:r>
      <w:r w:rsidRPr="00010BA6">
        <w:t xml:space="preserve">. Lorillard Tobacco Co. v. Van Dyke Liquor Mkt., Inc., 427 F. Supp. 2d 822 (E.D. Mich. 2007) (counterfeit cigarettes; dilution and confusion found); Nike, Inc. v. Variety Wholesalers, Inc., 274 F. Supp. 2d 1352, 1372 (S.D. Ga. 2003) (counterfeit goods; dilution claim upheld); Perkins Sch. for the Blind v. Maxi-Aids, Inc., 274 F. Supp. 2d 319, 325–26, 69 USPQ2d 1932 (E.D.N.Y. 2003) (upholding dilution claim for sale of gray market goods with substituted warranty); Bayer Corp. v. Custom Sch. Frames, LLC, 259 F. Supp. 2d 503, 509–10, 67 USPQ2d 1185 (E.D. La. 2003) (dilution by gray market goods that were materially different from ones authorized for distribution in this country); </w:t>
      </w:r>
      <w:r w:rsidRPr="00010BA6">
        <w:t>Pepsico, Inc. v. California Sec. Cans, 238 F. Supp. 2d 1172 (C.D. Cal. 2002) (dilution by counterfeit goods).</w:t>
      </w:r>
    </w:p>
  </w:footnote>
  <w:footnote w:id="506">
    <w:p w14:paraId="094EDA2C" w14:textId="0144090F" w:rsidR="00010BA6" w:rsidRPr="006662F5" w:rsidRDefault="00010BA6" w:rsidP="00010BA6">
      <w:pPr>
        <w:pStyle w:val="FootnoteText"/>
      </w:pPr>
      <w:r w:rsidRPr="00010BA6">
        <w:rPr>
          <w:vertAlign w:val="superscript"/>
        </w:rPr>
        <w:footnoteRef/>
      </w:r>
      <w:r w:rsidRPr="00010BA6">
        <w:t>215 F. Supp. 2d 273, 301 (S.D.N.Y. 2002).</w:t>
      </w:r>
    </w:p>
  </w:footnote>
  <w:footnote w:id="507">
    <w:p w14:paraId="78E667B9" w14:textId="21216259" w:rsidR="00010BA6" w:rsidRPr="006662F5" w:rsidRDefault="00010BA6" w:rsidP="00010BA6">
      <w:pPr>
        <w:pStyle w:val="FootnoteText"/>
      </w:pPr>
      <w:r w:rsidRPr="00010BA6">
        <w:rPr>
          <w:vertAlign w:val="superscript"/>
        </w:rPr>
        <w:footnoteRef/>
      </w:r>
      <w:r w:rsidRPr="00010BA6">
        <w:t>676 F. Supp. 2d 179 (S.D.N.Y. 2009).</w:t>
      </w:r>
    </w:p>
  </w:footnote>
  <w:footnote w:id="508">
    <w:p w14:paraId="107F2FA4" w14:textId="5AF3640A" w:rsidR="00010BA6" w:rsidRPr="006662F5" w:rsidRDefault="00010BA6" w:rsidP="00010BA6">
      <w:pPr>
        <w:pStyle w:val="FootnoteText"/>
      </w:pPr>
      <w:r w:rsidRPr="00010BA6">
        <w:rPr>
          <w:vertAlign w:val="superscript"/>
        </w:rPr>
        <w:footnoteRef/>
      </w:r>
      <w:r w:rsidRPr="00010BA6">
        <w:rPr>
          <w:i/>
        </w:rPr>
        <w:t>Id</w:t>
      </w:r>
      <w:r w:rsidRPr="00010BA6">
        <w:t>. at 190. (The court also found infringement by confusion.)</w:t>
      </w:r>
    </w:p>
  </w:footnote>
  <w:footnote w:id="509">
    <w:p w14:paraId="2BF533F8" w14:textId="1FF0203E" w:rsidR="00010BA6" w:rsidRPr="00010BA6" w:rsidRDefault="00010BA6" w:rsidP="00010BA6">
      <w:pPr>
        <w:pStyle w:val="FootnoteText"/>
      </w:pPr>
      <w:r w:rsidRPr="00010BA6">
        <w:rPr>
          <w:vertAlign w:val="superscript"/>
        </w:rPr>
        <w:footnoteRef/>
      </w:r>
      <w:r w:rsidRPr="00010BA6">
        <w:t>1 F. Supp. 3d 598 (S.D. Tex. 2014).</w:t>
      </w:r>
    </w:p>
    <w:p w14:paraId="78D77FFD" w14:textId="77777777" w:rsidR="00010BA6" w:rsidRPr="00C4457D" w:rsidRDefault="00010BA6" w:rsidP="00CA1D96">
      <w:pPr>
        <w:pStyle w:val="footnote"/>
        <w:rPr>
          <w:lang w:val="sv-SE"/>
        </w:rPr>
      </w:pPr>
    </w:p>
  </w:footnote>
  <w:footnote w:id="510">
    <w:p w14:paraId="1A3E4043" w14:textId="7F5F753A" w:rsidR="00010BA6" w:rsidRPr="00010BA6" w:rsidRDefault="00010BA6" w:rsidP="00010BA6">
      <w:pPr>
        <w:pStyle w:val="FootnoteText"/>
      </w:pPr>
      <w:r w:rsidRPr="00010BA6">
        <w:rPr>
          <w:vertAlign w:val="superscript"/>
        </w:rPr>
        <w:footnoteRef/>
      </w:r>
      <w:r w:rsidRPr="00010BA6">
        <w:rPr>
          <w:i/>
        </w:rPr>
        <w:t>Id</w:t>
      </w:r>
      <w:r w:rsidRPr="00010BA6">
        <w:t xml:space="preserve">. at 615. Defendant’s bar was close enough to serve largely the same customer base as plaintiff’s bar. However, the court refused to find dilution from another bar owned by defendant (also a Rebels Honky Tonk) in another city based solely on testimony that it allowed people 18 or older into the bar. </w:t>
      </w:r>
      <w:r w:rsidRPr="00010BA6">
        <w:rPr>
          <w:i/>
        </w:rPr>
        <w:t>Id</w:t>
      </w:r>
      <w:r w:rsidRPr="00010BA6">
        <w:t xml:space="preserve">. It is also noteworthy that the owner of the defendant’s bar originally worked for plaintiff. </w:t>
      </w:r>
      <w:r w:rsidRPr="00010BA6">
        <w:rPr>
          <w:i/>
        </w:rPr>
        <w:t>Id</w:t>
      </w:r>
      <w:r w:rsidRPr="00010BA6">
        <w:t>. at 606–07.</w:t>
      </w:r>
    </w:p>
    <w:p w14:paraId="61340B73" w14:textId="77777777" w:rsidR="00010BA6" w:rsidRDefault="00010BA6" w:rsidP="00CA1D96">
      <w:pPr>
        <w:pStyle w:val="footnote"/>
      </w:pPr>
    </w:p>
  </w:footnote>
  <w:footnote w:id="511">
    <w:p w14:paraId="52763DC4" w14:textId="0C213C17" w:rsidR="00010BA6" w:rsidRPr="006662F5" w:rsidRDefault="00010BA6" w:rsidP="00010BA6">
      <w:pPr>
        <w:pStyle w:val="FootnoteText"/>
      </w:pPr>
      <w:r w:rsidRPr="00010BA6">
        <w:rPr>
          <w:vertAlign w:val="superscript"/>
        </w:rPr>
        <w:footnoteRef/>
      </w:r>
      <w:r w:rsidRPr="00010BA6">
        <w:t xml:space="preserve">Pepsico, Inc. v. #1 Wholesale, L.L.C., 84 USPQ2d 1040, 1044 (N.D. Ga. 2007). The court could have found tarnishment based on the possibility that consumers would blame Pepsico for any quality issues with the product (although that would really be confusion, rather than dilution); the court cited such concerns in its discussion of infringement. </w:t>
      </w:r>
      <w:r w:rsidRPr="00010BA6">
        <w:rPr>
          <w:i/>
        </w:rPr>
        <w:t>Id</w:t>
      </w:r>
      <w:r w:rsidRPr="00010BA6">
        <w:t>. at *5–6.</w:t>
      </w:r>
    </w:p>
  </w:footnote>
  <w:footnote w:id="512">
    <w:p w14:paraId="20A27291" w14:textId="69FF4F7E" w:rsidR="00010BA6" w:rsidRPr="006662F5" w:rsidRDefault="00010BA6" w:rsidP="00010BA6">
      <w:pPr>
        <w:pStyle w:val="FootnoteText"/>
      </w:pPr>
      <w:r w:rsidRPr="00010BA6">
        <w:rPr>
          <w:vertAlign w:val="superscript"/>
        </w:rPr>
        <w:footnoteRef/>
      </w:r>
      <w:r w:rsidRPr="00010BA6">
        <w:t>Dallas Cowboys Football Club, Ltd. v. America’s Team Props., Inc., 616 F. Supp. 2d 622, 643, 92 USPQ2d 1325 (N.D. Tex. 2009).</w:t>
      </w:r>
    </w:p>
  </w:footnote>
  <w:footnote w:id="513">
    <w:p w14:paraId="26A6EE93" w14:textId="720B084F" w:rsidR="00010BA6" w:rsidRPr="006662F5" w:rsidRDefault="00010BA6" w:rsidP="00010BA6">
      <w:pPr>
        <w:pStyle w:val="FootnoteText"/>
      </w:pPr>
      <w:r w:rsidRPr="00010BA6">
        <w:rPr>
          <w:vertAlign w:val="superscript"/>
        </w:rPr>
        <w:footnoteRef/>
      </w:r>
      <w:r w:rsidRPr="00010BA6">
        <w:t xml:space="preserve">942 F. Supp. 1513 (S.D. Tex. 1996), </w:t>
      </w:r>
      <w:r w:rsidRPr="00010BA6">
        <w:rPr>
          <w:i/>
        </w:rPr>
        <w:t>aff’d</w:t>
      </w:r>
      <w:r w:rsidRPr="00010BA6">
        <w:t>, 155 F.3d 526, 48 USPQ2d 1065 (5th Cir. 1998).</w:t>
      </w:r>
    </w:p>
  </w:footnote>
  <w:footnote w:id="514">
    <w:p w14:paraId="007364C9" w14:textId="2C4AA341" w:rsidR="00010BA6" w:rsidRPr="00C4457D" w:rsidRDefault="00010BA6" w:rsidP="00010BA6">
      <w:pPr>
        <w:pStyle w:val="FootnoteText"/>
        <w:rPr>
          <w:lang w:val="da-DK"/>
        </w:rPr>
      </w:pPr>
      <w:r w:rsidRPr="00010BA6">
        <w:rPr>
          <w:vertAlign w:val="superscript"/>
        </w:rPr>
        <w:footnoteRef/>
      </w:r>
      <w:r w:rsidRPr="00010BA6">
        <w:rPr>
          <w:i/>
        </w:rPr>
        <w:t>Id</w:t>
      </w:r>
      <w:r w:rsidRPr="00010BA6">
        <w:t>. at 1527.</w:t>
      </w:r>
    </w:p>
  </w:footnote>
  <w:footnote w:id="515">
    <w:p w14:paraId="0A7F42D9" w14:textId="4665C576" w:rsidR="00010BA6" w:rsidRPr="00C4457D" w:rsidRDefault="00010BA6" w:rsidP="00010BA6">
      <w:pPr>
        <w:pStyle w:val="FootnoteText"/>
        <w:rPr>
          <w:lang w:val="da-DK"/>
        </w:rPr>
      </w:pPr>
      <w:r w:rsidRPr="00010BA6">
        <w:rPr>
          <w:vertAlign w:val="superscript"/>
        </w:rPr>
        <w:footnoteRef/>
      </w:r>
      <w:r w:rsidRPr="00010BA6">
        <w:rPr>
          <w:i/>
        </w:rPr>
        <w:t>Id</w:t>
      </w:r>
      <w:r w:rsidRPr="00010BA6">
        <w:t>. at 1565–66.</w:t>
      </w:r>
    </w:p>
  </w:footnote>
  <w:footnote w:id="516">
    <w:p w14:paraId="0EB8CF0D" w14:textId="49551955" w:rsidR="00010BA6" w:rsidRPr="00C4457D" w:rsidRDefault="00010BA6" w:rsidP="00010BA6">
      <w:pPr>
        <w:pStyle w:val="FootnoteText"/>
        <w:rPr>
          <w:lang w:val="da-DK"/>
        </w:rPr>
      </w:pPr>
      <w:r w:rsidRPr="00010BA6">
        <w:rPr>
          <w:vertAlign w:val="superscript"/>
        </w:rPr>
        <w:footnoteRef/>
      </w:r>
      <w:r w:rsidRPr="00010BA6">
        <w:rPr>
          <w:i/>
        </w:rPr>
        <w:t>Id</w:t>
      </w:r>
      <w:r w:rsidRPr="00010BA6">
        <w:t>. at 1566.</w:t>
      </w:r>
    </w:p>
  </w:footnote>
  <w:footnote w:id="517">
    <w:p w14:paraId="606B7708" w14:textId="60B9A712" w:rsidR="00010BA6" w:rsidRPr="006662F5" w:rsidRDefault="00010BA6" w:rsidP="00010BA6">
      <w:pPr>
        <w:pStyle w:val="FootnoteText"/>
      </w:pPr>
      <w:r w:rsidRPr="00010BA6">
        <w:rPr>
          <w:vertAlign w:val="superscript"/>
        </w:rPr>
        <w:footnoteRef/>
      </w:r>
      <w:r w:rsidRPr="00010BA6">
        <w:rPr>
          <w:i/>
        </w:rPr>
        <w:t>Id</w:t>
      </w:r>
      <w:r w:rsidRPr="00010BA6">
        <w:t>.</w:t>
      </w:r>
    </w:p>
  </w:footnote>
  <w:footnote w:id="518">
    <w:p w14:paraId="57B5CA8E" w14:textId="4D4B4B89" w:rsidR="00010BA6" w:rsidRPr="006662F5" w:rsidRDefault="00010BA6" w:rsidP="00010BA6">
      <w:pPr>
        <w:pStyle w:val="FootnoteText"/>
      </w:pPr>
      <w:r w:rsidRPr="00010BA6">
        <w:rPr>
          <w:vertAlign w:val="superscript"/>
        </w:rPr>
        <w:footnoteRef/>
      </w:r>
      <w:r w:rsidRPr="00010BA6">
        <w:rPr>
          <w:i/>
        </w:rPr>
        <w:t>Id</w:t>
      </w:r>
      <w:r w:rsidRPr="00010BA6">
        <w:t>.</w:t>
      </w:r>
    </w:p>
  </w:footnote>
  <w:footnote w:id="519">
    <w:p w14:paraId="1DD15D15" w14:textId="440C5F0A" w:rsidR="00010BA6" w:rsidRPr="006662F5" w:rsidRDefault="00010BA6" w:rsidP="00010BA6">
      <w:pPr>
        <w:pStyle w:val="FootnoteText"/>
      </w:pPr>
      <w:r w:rsidRPr="00010BA6">
        <w:rPr>
          <w:vertAlign w:val="superscript"/>
        </w:rPr>
        <w:footnoteRef/>
      </w:r>
      <w:r w:rsidRPr="00010BA6">
        <w:rPr>
          <w:i/>
        </w:rPr>
        <w:t>Id</w:t>
      </w:r>
      <w:r w:rsidRPr="00010BA6">
        <w:t xml:space="preserve">. The court also rejected most of plaintiff’s blurring claims, accepting only one of them. </w:t>
      </w:r>
      <w:r w:rsidRPr="00010BA6">
        <w:rPr>
          <w:i/>
        </w:rPr>
        <w:t>Id</w:t>
      </w:r>
      <w:r w:rsidRPr="00010BA6">
        <w:t xml:space="preserve">. at 1567. The major difference here is that the court viewed the blurring claim as requiring the holes to be source identifiers, but it did not similarly view the </w:t>
      </w:r>
      <w:r w:rsidRPr="00010BA6">
        <w:t xml:space="preserve">tarnishment claims as requiring the holes to be source identifiers. </w:t>
      </w:r>
      <w:r w:rsidRPr="00010BA6">
        <w:rPr>
          <w:i/>
        </w:rPr>
        <w:t>Id</w:t>
      </w:r>
      <w:r w:rsidRPr="00010BA6">
        <w:t>.</w:t>
      </w:r>
    </w:p>
  </w:footnote>
  <w:footnote w:id="520">
    <w:p w14:paraId="541FC721" w14:textId="173671C5" w:rsidR="00010BA6" w:rsidRPr="006662F5" w:rsidRDefault="00010BA6" w:rsidP="00010BA6">
      <w:pPr>
        <w:pStyle w:val="FootnoteText"/>
      </w:pPr>
      <w:r w:rsidRPr="00010BA6">
        <w:rPr>
          <w:vertAlign w:val="superscript"/>
        </w:rPr>
        <w:footnoteRef/>
      </w:r>
      <w:r w:rsidRPr="00010BA6">
        <w:t>588 F.3d 97, 92 USPQ2d 1769 (2d Cir. 2009).</w:t>
      </w:r>
    </w:p>
  </w:footnote>
  <w:footnote w:id="521">
    <w:p w14:paraId="18A9FDDB" w14:textId="29A6DA27" w:rsidR="00010BA6" w:rsidRPr="006662F5" w:rsidRDefault="00010BA6" w:rsidP="00010BA6">
      <w:pPr>
        <w:pStyle w:val="FootnoteText"/>
      </w:pPr>
      <w:r w:rsidRPr="00010BA6">
        <w:rPr>
          <w:vertAlign w:val="superscript"/>
        </w:rPr>
        <w:footnoteRef/>
      </w:r>
      <w:r w:rsidRPr="00010BA6">
        <w:rPr>
          <w:i/>
        </w:rPr>
        <w:t>Id</w:t>
      </w:r>
      <w:r w:rsidRPr="00010BA6">
        <w:t>. at 111.</w:t>
      </w:r>
    </w:p>
  </w:footnote>
  <w:footnote w:id="522">
    <w:p w14:paraId="29B2C3CD" w14:textId="010BC3A4" w:rsidR="00010BA6" w:rsidRPr="006662F5" w:rsidRDefault="00010BA6" w:rsidP="00010BA6">
      <w:pPr>
        <w:pStyle w:val="FootnoteText"/>
      </w:pPr>
      <w:r w:rsidRPr="00010BA6">
        <w:rPr>
          <w:vertAlign w:val="superscript"/>
        </w:rPr>
        <w:footnoteRef/>
      </w:r>
      <w:r w:rsidRPr="00010BA6">
        <w:rPr>
          <w:i/>
        </w:rPr>
        <w:t>Id</w:t>
      </w:r>
      <w:r w:rsidRPr="00010BA6">
        <w:t>. at 110–11.</w:t>
      </w:r>
    </w:p>
  </w:footnote>
  <w:footnote w:id="523">
    <w:p w14:paraId="3480DFDD" w14:textId="606FD259" w:rsidR="00010BA6" w:rsidRPr="00010BA6" w:rsidRDefault="00010BA6" w:rsidP="00010BA6">
      <w:pPr>
        <w:pStyle w:val="FootnoteText"/>
      </w:pPr>
      <w:r w:rsidRPr="00010BA6">
        <w:rPr>
          <w:vertAlign w:val="superscript"/>
        </w:rPr>
        <w:footnoteRef/>
      </w:r>
      <w:r w:rsidRPr="00010BA6">
        <w:t>108 USPQ2d 1785 (S.D.N.Y. 2013).</w:t>
      </w:r>
    </w:p>
    <w:p w14:paraId="4F18E65E" w14:textId="77777777" w:rsidR="00010BA6" w:rsidRDefault="00010BA6" w:rsidP="00CA1D96">
      <w:pPr>
        <w:pStyle w:val="footnote"/>
      </w:pPr>
    </w:p>
  </w:footnote>
  <w:footnote w:id="524">
    <w:p w14:paraId="04858B56" w14:textId="002B5BAF" w:rsidR="00010BA6" w:rsidRPr="00010BA6" w:rsidRDefault="00010BA6" w:rsidP="00010BA6">
      <w:pPr>
        <w:pStyle w:val="FootnoteText"/>
      </w:pPr>
      <w:r w:rsidRPr="00010BA6">
        <w:rPr>
          <w:vertAlign w:val="superscript"/>
        </w:rPr>
        <w:footnoteRef/>
      </w:r>
      <w:r w:rsidRPr="00010BA6">
        <w:rPr>
          <w:i/>
        </w:rPr>
        <w:t>Id</w:t>
      </w:r>
      <w:r w:rsidRPr="00010BA6">
        <w:t xml:space="preserve">. </w:t>
      </w:r>
      <w:r w:rsidRPr="00010BA6">
        <w:t xml:space="preserve">at 1793. </w:t>
      </w:r>
      <w:r w:rsidRPr="00010BA6">
        <w:rPr>
          <w:i/>
        </w:rPr>
        <w:t>Accord</w:t>
      </w:r>
      <w:r w:rsidRPr="00010BA6">
        <w:t xml:space="preserve"> Deep Foods, Inc. v. Deep Foods, Inc., 419 F. Supp. 3d 569, 585-86 (W.D.N.Y. 2019) (dismissing complaint, finding no allegations of inferiority of goods); </w:t>
      </w:r>
      <w:r w:rsidRPr="00010BA6">
        <w:t>Eleutian Tech., Inc. v. Ellucian Co., 2017 U.S. Dist. LEXIS 25589, at *17–21 (D. Utah Feb. 21, 2017) (dismissing allegations of tarnishment under federal and Utah law as conclusory, but with leave to amend).</w:t>
      </w:r>
    </w:p>
    <w:p w14:paraId="123F0DA1" w14:textId="77777777" w:rsidR="00010BA6" w:rsidRDefault="00010BA6" w:rsidP="00CA1D96">
      <w:pPr>
        <w:pStyle w:val="footnote"/>
      </w:pPr>
    </w:p>
  </w:footnote>
  <w:footnote w:id="525">
    <w:p w14:paraId="34EB0EE8" w14:textId="03CF33C0" w:rsidR="00010BA6" w:rsidRDefault="00010BA6" w:rsidP="00010BA6">
      <w:pPr>
        <w:pStyle w:val="FootnoteText"/>
      </w:pPr>
      <w:r w:rsidRPr="00010BA6">
        <w:rPr>
          <w:rStyle w:val="FootnoteReference"/>
          <w:rFonts w:eastAsiaTheme="majorEastAsia"/>
        </w:rPr>
        <w:footnoteRef/>
      </w:r>
      <w:r w:rsidRPr="00010BA6">
        <w:t>2021 WL 1750174, 2021 BL 164398 (E.D. Mo. May 4, 2021).</w:t>
      </w:r>
    </w:p>
  </w:footnote>
  <w:footnote w:id="526">
    <w:p w14:paraId="62439A33" w14:textId="3DE13C88" w:rsidR="00010BA6" w:rsidRPr="00281C1D" w:rsidRDefault="00010BA6" w:rsidP="00010BA6">
      <w:pPr>
        <w:pStyle w:val="FootnoteText"/>
      </w:pPr>
      <w:r w:rsidRPr="00010BA6">
        <w:rPr>
          <w:rStyle w:val="FootnoteReference"/>
          <w:rFonts w:eastAsiaTheme="majorEastAsia"/>
        </w:rPr>
        <w:footnoteRef/>
      </w:r>
      <w:r w:rsidRPr="00010BA6">
        <w:rPr>
          <w:i/>
        </w:rPr>
        <w:t>Id</w:t>
      </w:r>
      <w:r w:rsidRPr="00010BA6">
        <w:t>. at *7.</w:t>
      </w:r>
    </w:p>
  </w:footnote>
  <w:footnote w:id="527">
    <w:p w14:paraId="1F35BF4D" w14:textId="70076B3D" w:rsidR="00010BA6" w:rsidRPr="00127AF1" w:rsidRDefault="00010BA6" w:rsidP="00010BA6">
      <w:pPr>
        <w:pStyle w:val="FootnoteText"/>
      </w:pPr>
      <w:r w:rsidRPr="00010BA6">
        <w:rPr>
          <w:rStyle w:val="FootnoteReference"/>
          <w:rFonts w:eastAsiaTheme="majorEastAsia"/>
        </w:rPr>
        <w:footnoteRef/>
      </w:r>
      <w:r w:rsidRPr="00010BA6">
        <w:t>2022 WL 605724, 2022 BL 24684 (D. Del. Jan. 25, 2022).</w:t>
      </w:r>
    </w:p>
  </w:footnote>
  <w:footnote w:id="528">
    <w:p w14:paraId="577845D2" w14:textId="76A9B2A8" w:rsidR="00010BA6" w:rsidRPr="00C4457D" w:rsidRDefault="00010BA6" w:rsidP="00010BA6">
      <w:pPr>
        <w:pStyle w:val="FootnoteText"/>
        <w:rPr>
          <w:lang w:val="da-DK"/>
        </w:rPr>
      </w:pPr>
      <w:r w:rsidRPr="00010BA6">
        <w:rPr>
          <w:rStyle w:val="FootnoteReference"/>
          <w:rFonts w:eastAsiaTheme="majorEastAsia"/>
        </w:rPr>
        <w:footnoteRef/>
      </w:r>
      <w:r w:rsidRPr="00010BA6">
        <w:rPr>
          <w:i/>
        </w:rPr>
        <w:t>Id</w:t>
      </w:r>
      <w:r w:rsidRPr="00010BA6">
        <w:t>. at *19.</w:t>
      </w:r>
    </w:p>
  </w:footnote>
  <w:footnote w:id="529">
    <w:p w14:paraId="29F58BCD" w14:textId="4406C7F6" w:rsidR="00010BA6" w:rsidRPr="006662F5" w:rsidRDefault="00010BA6" w:rsidP="00010BA6">
      <w:pPr>
        <w:pStyle w:val="FootnoteText"/>
      </w:pPr>
      <w:r w:rsidRPr="00010BA6">
        <w:rPr>
          <w:vertAlign w:val="superscript"/>
        </w:rPr>
        <w:footnoteRef/>
      </w:r>
      <w:r w:rsidRPr="00010BA6">
        <w:t xml:space="preserve">Under the TDRA, the Sixth Circuit has formalized this presumption in sexually oriented </w:t>
      </w:r>
      <w:r w:rsidRPr="00010BA6">
        <w:t xml:space="preserve">tarnishment cases. V Secret Catalogue, Inc. v. Moseley, 605 F.3d 382, 387–89, 95 USPQ2d 1050 (6th Cir. 2010), </w:t>
      </w:r>
      <w:r w:rsidRPr="00010BA6">
        <w:rPr>
          <w:i/>
        </w:rPr>
        <w:t>cert</w:t>
      </w:r>
      <w:r w:rsidRPr="00010BA6">
        <w:t xml:space="preserve">. </w:t>
      </w:r>
      <w:r w:rsidRPr="00010BA6">
        <w:rPr>
          <w:i/>
        </w:rPr>
        <w:t>denied</w:t>
      </w:r>
      <w:r w:rsidRPr="00010BA6">
        <w:t>, 131 S. Ct. 1003 (2011).</w:t>
      </w:r>
    </w:p>
  </w:footnote>
  <w:footnote w:id="530">
    <w:p w14:paraId="2F1490A6" w14:textId="7BC769FD"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Hormel Foods Corp. v. Jim Henson Prods., Inc., 73 F.3d 497, 508, 37 USPQ2d 1516 (2d Cir. 1996) (citing lack of evidence as a factor); Margel v. E.G.L. Gem Lab Ltd., 2015 WL 13678930, at *11 (S.D.N.Y. Sept. 10, 2015) (rejecting </w:t>
      </w:r>
      <w:r w:rsidRPr="00010BA6">
        <w:t xml:space="preserve">tarnishment claim for lack of evidence of harm to the mark); Anheuser-Busch, Inc. v. VIP Prods., Inc., 666 F. Supp. 2d 974, 988 (E.D. Mo. 2008) (the court noted an absence of evidence of harm to the mark when it rejected a tarnishment claim); Caterpillar, Inc. v. Walt Disney Co., 287 F. Supp. 2d 913, 922, 68 USPQ2d 1461 (C.D. Ill. 2003) (no evidence that viewers of movie would attribute bad acts of Caterpillar user to the company); Wham-O, Inc. v. Paramount Pictures Corp., 286 F. Supp. 2d 1254, 1261, 68 USPQ2d 1841 (N.D. Cal. 2003) (same); Tommy Hilfiger Licensing, Inc. v. Nature Labs, LLC, 221 F. Supp. 2d 410, 422 (S.D.N.Y. 2002) (no tarnishment found; parody may </w:t>
      </w:r>
      <w:r w:rsidRPr="00010BA6">
        <w:rPr>
          <w:i/>
        </w:rPr>
        <w:t>increase</w:t>
      </w:r>
      <w:r w:rsidRPr="00010BA6">
        <w:t xml:space="preserve"> trademark recognition); New York Stock Exch., Inc. v. New York, N.Y. Hotel, LLC, 69 F. Supp. 2d 479, 492, 52 USPQ2d 1884 (S.D.N.Y. 1999) (no evidence of tarnishment; parody may </w:t>
      </w:r>
      <w:r w:rsidRPr="00010BA6">
        <w:rPr>
          <w:i/>
        </w:rPr>
        <w:t>increase</w:t>
      </w:r>
      <w:r w:rsidRPr="00010BA6">
        <w:t xml:space="preserve"> trademark recognition), </w:t>
      </w:r>
      <w:r w:rsidRPr="00010BA6">
        <w:rPr>
          <w:i/>
        </w:rPr>
        <w:t>aff’d in part and rev’d in part</w:t>
      </w:r>
      <w:r w:rsidRPr="00010BA6">
        <w:t>, 293 F.3d 550, 62 USPQ2d 1260 (2d Cir. 2002) (the Second Circuit ultimately reversed the grant of summary judgment on the tarnishment claim); Clinique Labs., Inc. v. Dep Corp., 945 F. Supp. 547, 562 (S.D.N.Y. 1996) (no tarnishment shown by poor quality products); Graham Webb Int’l Ltd. P’ship v. Emporium Drug Mart, Inc., 916 F. Supp. 909, 918 (E.D. Ark. 1995) (unauthorized sale of goods; court rejects dilution, finding no evidence of harm); Schiefflin &amp; Co. v. Jack Co. of Boca, Inc., 850 F. Supp. 232, 251, 31 USPQ2d 1865 (S.D.N.Y. 1994) (Dom Popignon does not tarnish Dom Perignon; court cites lack of evidence of harm); Stern’s Miracle-Gro Prods., Inc. v. Shark Prods., Inc., 823 F. Supp. 1077, 1091–92, 27 USPQ2d 1267 (S.D.N.Y. 1993) (rejecting tarnishment for lack of evidence, but finding blurring); Black Dog Tavern Co. v. Hall, 823 F. Supp. 48, 59, 28 USPQ2d 1173 (D. Mass. 1993) (lack of evidence of dilution); Tetley, Inc. v. Topps Chewing Gum, Inc., 556 F. Supp. 785, 794, 217 USPQ 1128 (E.D.N.Y. 1983) (citing lack of evidence of tarnishment).</w:t>
      </w:r>
    </w:p>
  </w:footnote>
  <w:footnote w:id="531">
    <w:p w14:paraId="065B4938" w14:textId="49266B82"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Stop the Olympic Prison v. U.S. Olympic Comm., 489 F. Supp. 1112, 1126, 207 USPQ 237 (S.D.N.Y. 1980).</w:t>
      </w:r>
    </w:p>
  </w:footnote>
  <w:footnote w:id="532">
    <w:p w14:paraId="1BBE3B79" w14:textId="51534745" w:rsidR="00010BA6" w:rsidRPr="006662F5" w:rsidRDefault="00010BA6" w:rsidP="00010BA6">
      <w:pPr>
        <w:pStyle w:val="FootnoteText"/>
      </w:pPr>
      <w:r w:rsidRPr="00010BA6">
        <w:rPr>
          <w:vertAlign w:val="superscript"/>
        </w:rPr>
        <w:footnoteRef/>
      </w:r>
      <w:r w:rsidRPr="00010BA6">
        <w:t>537 U.S. 418, 65 USPQ2d 1801 (2003).</w:t>
      </w:r>
    </w:p>
  </w:footnote>
  <w:footnote w:id="533">
    <w:p w14:paraId="29AD2714" w14:textId="7F9B5682" w:rsidR="00010BA6" w:rsidRPr="00010BA6" w:rsidRDefault="00010BA6" w:rsidP="00010BA6">
      <w:pPr>
        <w:pStyle w:val="FootnoteText"/>
      </w:pPr>
      <w:r w:rsidRPr="00010BA6">
        <w:rPr>
          <w:vertAlign w:val="superscript"/>
        </w:rPr>
        <w:footnoteRef/>
      </w:r>
      <w:r w:rsidRPr="00010BA6">
        <w:rPr>
          <w:i/>
        </w:rPr>
        <w:t>See</w:t>
      </w:r>
      <w:r w:rsidRPr="00010BA6">
        <w:t xml:space="preserve"> Scott Fetzer Co. v. Gehring, 288 F. Supp. 2d 696, 701 n.7, 702 n.9 (E.D. Pa. 2003) (Pennsylvania law, worded like the original FTDA, to be interpreted same way); </w:t>
      </w:r>
      <w:r w:rsidRPr="00010BA6">
        <w:rPr>
          <w:i/>
        </w:rPr>
        <w:t>cf</w:t>
      </w:r>
      <w:r w:rsidRPr="00010BA6">
        <w:t xml:space="preserve">. Four Seasons Hotels &amp; Resorts B.V. v. Consorcio Barr, S.A., 267 F. Supp. 2d 1268, 1332 (S.D. Fla. 2003) (actual harm shown in claim under original FTDA; liability also found under Florida dilution law, then worded like the 1964 Model Bill). In </w:t>
      </w:r>
      <w:r w:rsidRPr="00010BA6">
        <w:rPr>
          <w:i/>
        </w:rPr>
        <w:t>Four Seasons</w:t>
      </w:r>
      <w:r w:rsidRPr="00010BA6">
        <w:t xml:space="preserve">, the court did not address the issue of whether </w:t>
      </w:r>
      <w:r w:rsidRPr="00010BA6">
        <w:t xml:space="preserve">tarnishment was a viable claim after </w:t>
      </w:r>
      <w:r w:rsidRPr="00010BA6">
        <w:rPr>
          <w:i/>
        </w:rPr>
        <w:t>Moseley</w:t>
      </w:r>
      <w:r w:rsidRPr="00010BA6">
        <w:t>. However, the TDRA makes clear that “dilution by tarnishment” claims are now actionable under federal law and that the appropriate standard is “likelihood” of dilution, not actual dilution.</w:t>
      </w:r>
    </w:p>
    <w:p w14:paraId="72C0F531" w14:textId="77777777" w:rsidR="00010BA6" w:rsidRPr="006662F5" w:rsidRDefault="00010BA6">
      <w:pPr>
        <w:pStyle w:val="footnote"/>
      </w:pPr>
    </w:p>
  </w:footnote>
  <w:footnote w:id="534">
    <w:p w14:paraId="36DAE776" w14:textId="305F986D"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smallCaps/>
        </w:rPr>
        <w:t>Restatement (Third) of Unfair Competition</w:t>
      </w:r>
      <w:r w:rsidRPr="00010BA6">
        <w:t xml:space="preserve"> §25 </w:t>
      </w:r>
      <w:r w:rsidRPr="00010BA6">
        <w:t>cmt. f (1995) (the mental state required for dilution “is not that which serves as the basis for liability for trademark infringement”); Fischer &amp; Frichtel Custom Homes, LLC v. Fischer Management, LLC, 2021 WL 1750174, at *7, 2021 BL 164398 (E.D. Mo. May 4, 2021) (“[d]ilution cannot be shown by simply demonstrating likelihood of confusion”); Freedom Calls Found. v. Bukstel, 2006 WL 845509, at *14 &amp; n.15, 2006 BL 3739 (E.D.N.Y. Mar. 3, 2006) (noting that confusion “may be inconsistent with” dilution).</w:t>
      </w:r>
    </w:p>
  </w:footnote>
  <w:footnote w:id="535">
    <w:p w14:paraId="2D02FCA2" w14:textId="1BADEB20" w:rsidR="00010BA6" w:rsidRPr="006662F5" w:rsidRDefault="00010BA6" w:rsidP="00010BA6">
      <w:pPr>
        <w:pStyle w:val="FootnoteText"/>
      </w:pPr>
      <w:r w:rsidRPr="00010BA6">
        <w:rPr>
          <w:vertAlign w:val="superscript"/>
        </w:rPr>
        <w:footnoteRef/>
      </w:r>
      <w:r w:rsidRPr="00010BA6">
        <w:t xml:space="preserve">Conceivably, confusion could harm the mark’s reputation by associating it with poor-quality goods or other undesirable traits. That would technically fit the TDRA’s and the 2007 Model Bill’s definition of dilution by </w:t>
      </w:r>
      <w:r w:rsidRPr="00010BA6">
        <w:t>tarnishment. See Chapter 9, §§II.E and F, for a discussion of this issue under the TDRA.</w:t>
      </w:r>
    </w:p>
  </w:footnote>
  <w:footnote w:id="536">
    <w:p w14:paraId="26F9E896" w14:textId="67FA4955" w:rsidR="00010BA6" w:rsidRPr="006662F5" w:rsidRDefault="00010BA6" w:rsidP="00010BA6">
      <w:pPr>
        <w:pStyle w:val="FootnoteText"/>
      </w:pPr>
      <w:r w:rsidRPr="00010BA6">
        <w:rPr>
          <w:vertAlign w:val="superscript"/>
        </w:rPr>
        <w:footnoteRef/>
      </w:r>
      <w:r w:rsidRPr="00010BA6">
        <w:t xml:space="preserve">If the associated goods produced by another are of low quality, that may cause </w:t>
      </w:r>
      <w:r w:rsidRPr="00010BA6">
        <w:t>tarnishment. That issue is discussed in §IV.B. in this chapter.</w:t>
      </w:r>
    </w:p>
  </w:footnote>
  <w:footnote w:id="537">
    <w:p w14:paraId="64AE7EA1" w14:textId="6E530BEB"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Babbit Elecs. Inc. v. </w:t>
      </w:r>
      <w:r w:rsidRPr="00010BA6">
        <w:t xml:space="preserve">Dynascan Corp., 38 F.3d 1161, 1182, 33 USPQ2d 1001 (11th Cir. 1994); Pignons S.A. de Mecanique de Precision v. Polaroid Corp., 657 F.2d 482, 494–95, 212 USPQ 246 (1st Cir. 1981); James Burrough, Ltd. v. Sign of Beefeater, Inc., 540 F.2d 266, 274 n.16, 192 USPQ 555 (7th Cir. 1976); J-B Weld Co. v. Gorilla Glue Co., 2018 WL 6356768, at *4 n.1, 2018 BL 498280 (N.D. Ga. Oct. 17, 2018) (stating that Georgia trademark law (including dilution) is coterminous with federal law, but only referring to likelihood of confusion); Treasury Mgmt. Servs., Inc. v. Wall Str. Sys. Del., Inc., 2017 WL 1821114, at *5, 2017 BL 150614, 123 USPQ2d 1357 (D. Del. May 5, 2017) (denying motion to dismiss, assuming confusion would satisfy Delaware dilution law); Russell Rd. Food &amp; Beverage, LLC v. Galam, 180 F. Supp. 3d 724, 743 (D. Nev. 2016) (interpreting Nevada law); A.M. Surgical, Inc. v. Akhtar, 2016 WL 11543560, at *8, 2016 BL 126483 (E.D.N.Y. Apr. 19, 2016) (in default setting, treating allegations of confusion as causing dilution by blurring and injury to business reputation under New York law); 165 Park Row, Inc. v. JHR Dev., LLC, 2014 U.S. Dist. LEXIS 13575, at *8 n.3 (D. Me. Feb. 4, 2014) (the parties treated the Maine dilution claim as coterminous with infringement claims under both Maine and federal law); Community of Christ Copyright Corp. v. Devon Park Restoration, 683 F. Supp. 2d 1006, 1016, 94 USPQ2d 1533 (W.D. Mo. 2010) (“Defendants’ continued use of the marks-in-suit will adversely affect the distinctiveness of those marks, thereby causing members of the public to have difficulty distinguishing Defendants’ services from Plaintiffs’ services.”), </w:t>
      </w:r>
      <w:r w:rsidRPr="00010BA6">
        <w:rPr>
          <w:i/>
        </w:rPr>
        <w:t>aff’d</w:t>
      </w:r>
      <w:r w:rsidRPr="00010BA6">
        <w:t xml:space="preserve">, 634 F.3d 1005, 98 USPQ2d 1167 (8th Cir. 2011); Venture Tape Corp. v. McGill’s Glass Warehouse, 2006 U.S. Dist. LEXIS 101417, at *12 (D. Mass. Apr. 10, 2006) (treating confusion as sufficient to satisfy the Massachusetts dilution statute), </w:t>
      </w:r>
      <w:r w:rsidRPr="00010BA6">
        <w:rPr>
          <w:i/>
        </w:rPr>
        <w:t>aff’d</w:t>
      </w:r>
      <w:r w:rsidRPr="00010BA6">
        <w:t xml:space="preserve">, 540 F.3d 56, 88 USPQ2d 1051 (1st Cir. 2008) (the court of appeals did not discuss dilution); Southeastern La. Entm’t v. Hollywood Entm’t Corp., 56 USPQ2d 1688, 1691 (E.D. La. 2000) (FTDA case: stipulation of confusion ends dilution inquiry); Tri-Star Pictures, Inc. v. Unger, 14 F. Supp. 2d 339, 363 (S.D.N.Y. 1998); Lane Capital Mgmt., Inc. v. Lane Capital Mgmt., Inc., 15 F. Supp. 2d 389, 400 (S.D.N.Y. 1998), </w:t>
      </w:r>
      <w:r w:rsidRPr="00010BA6">
        <w:rPr>
          <w:i/>
        </w:rPr>
        <w:t>aff’d</w:t>
      </w:r>
      <w:r w:rsidRPr="00010BA6">
        <w:t>, 192 F.3d 337, 52 USPQ2d 1094 (2d Cir. 1999) (dilution not discussed on appeal); Bellsouth Corp. v. Internet Classifieds of Ohio, 1997 WL 33107251, at *23 (N.D. Ga. Nov. 12, 1997)</w:t>
      </w:r>
      <w:r w:rsidRPr="00010BA6">
        <w:rPr>
          <w:b/>
        </w:rPr>
        <w:t xml:space="preserve"> </w:t>
      </w:r>
      <w:r w:rsidRPr="00010BA6">
        <w:t xml:space="preserve">(“a showing of likelihood of confusion is sufficient to demonstrate the dilution of a trademark”); Sherwood Ford, Inc. v. Ford Motor Co., 875 F. Supp. 590, 594 (E.D. Mo. 1995) (same set of facts demonstrates both confusion and dilution); Philip Morris, Inc. v. Star Tobacco Corp., 879 F. Supp. 379, 389, 35 USPQ2d 1178 (S.D.N.Y. 1995); Nelson/Weather-Rite, Inc. v. Leatherman Tool Grp., Inc., 40 USPQ2d 1239, 1244 (N.D. Ill. 1995) (stating that “a trade dress that is likely to confuse is necessarily one that is likely to dilute”); Kraft Gen. Foods, Inc. v. Allied Old English, Inc., 831 F. Supp. 123, 134, 31 USPQ2d 1094 (S.D.N.Y. 1993); Saks &amp; Co. v. Hill, 843 F. Supp. 620, 624, 29 USPQ2d 1941 (S.D. Cal. 1993); Emerson Elec. Co. v. Emerson Quiet Kool Corp., 577 F. Supp. 668, 679, 221 USPQ 782 (E.D. Mo. 1983) (confusion constitutes dilution); Skil Corp. v. Barnet, 150 N.E.2d 551, 555, 117 USPQ 461 (Sup. Jud. Ct. Mass. 1958) (stating that “any possibility that the defendant may confuse the public as to the source of the goods sold by him may be given consideration”); Cold Spring Constr., Inc. v. Cold Spring Builders, Inc., 45 Misc.3d 1222(A), 5 N.Y.S.3d 327 (Sup. Ct. Suffolk Co. 2014) (seemingly requiring confusion); Blaich Assocs., Inc. v. Coach/Blaich Real Estate of Manhasset, Inc., 719 N.Y.S.2d 820, 822 (Sup. Ct. Nassau Co. 2000); </w:t>
      </w:r>
      <w:r w:rsidRPr="00010BA6">
        <w:rPr>
          <w:i/>
        </w:rPr>
        <w:t>see</w:t>
      </w:r>
      <w:r w:rsidRPr="00010BA6">
        <w:t xml:space="preserve"> Bebe Stores, Inc. v. May Dep’t Stores Int’l, Inc., 230 F. Supp. 2d 980, 991 (E.D. Mo.) (describing dilution under Missouri law as a lesser burden than confusion under the Lanham Act), </w:t>
      </w:r>
      <w:r w:rsidRPr="00010BA6">
        <w:rPr>
          <w:i/>
        </w:rPr>
        <w:t>aff’d in part, remanded in part</w:t>
      </w:r>
      <w:r w:rsidRPr="00010BA6">
        <w:t xml:space="preserve">, 313 F.3d 1056 (8th Cir. 2002) (the court of appeals did not discuss the dilution issue); </w:t>
      </w:r>
      <w:r w:rsidRPr="00010BA6">
        <w:rPr>
          <w:i/>
        </w:rPr>
        <w:t>see also</w:t>
      </w:r>
      <w:r w:rsidRPr="00010BA6">
        <w:t xml:space="preserve"> Planetary Motion, Inc. v. Techsplosion Inc., 261 F.3d 1188, 59 USPQ2d 1894 (11th Cir. 2001) (district court enjoined dilution under Florida law and the court of appeals apparently affirmed a dilution injunction, though only discussed confusion). </w:t>
      </w:r>
      <w:r w:rsidRPr="00010BA6">
        <w:rPr>
          <w:i/>
        </w:rPr>
        <w:t>But see</w:t>
      </w:r>
      <w:r w:rsidRPr="00010BA6">
        <w:t xml:space="preserve"> Star Mkts., Ltd. v. Texaco, Inc., 950 F. Supp. 1030, 1037 (D. Haw. 1996) (stating that “a finding of trademark dilution does not necessarily flow from a finding of trademark infringement”).</w:t>
      </w:r>
    </w:p>
  </w:footnote>
  <w:footnote w:id="538">
    <w:p w14:paraId="5F24BD76" w14:textId="1D825832" w:rsidR="00010BA6" w:rsidRPr="006662F5" w:rsidRDefault="00010BA6" w:rsidP="00010BA6">
      <w:pPr>
        <w:pStyle w:val="FootnoteText"/>
      </w:pPr>
      <w:r w:rsidRPr="00010BA6">
        <w:rPr>
          <w:vertAlign w:val="superscript"/>
        </w:rPr>
        <w:footnoteRef/>
      </w:r>
      <w:r w:rsidRPr="00010BA6">
        <w:t xml:space="preserve">Dreyfus Fund, Inc. v. Royal Bank of Can., 525 F. Supp. 1108, 1125, 213 USPQ 872 (S.D.N.Y. 1981); </w:t>
      </w:r>
      <w:r w:rsidRPr="00010BA6">
        <w:rPr>
          <w:i/>
        </w:rPr>
        <w:t>see</w:t>
      </w:r>
      <w:r w:rsidRPr="00010BA6">
        <w:t xml:space="preserve"> Nabisco, Inc. v. PF Brands, Inc., 191 F.3d 208, 219, 51 USPQ2d 1882 (2d Cir. 1999) (“Consumer confusion would undoubtedly dilute the distinctive selling power of a trademark.”).</w:t>
      </w:r>
    </w:p>
  </w:footnote>
  <w:footnote w:id="539">
    <w:p w14:paraId="1E0F702F" w14:textId="1DB88923"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E. Remy Martin &amp; Co., S.A. v. Shaw-Ross Int’l Imps., Inc., 756 F.2d 1525, 1534, 225 USPQ 1131 (11th Cir. 1985); </w:t>
      </w:r>
      <w:r w:rsidRPr="00010BA6">
        <w:t xml:space="preserve">Quabaug Rubber Co. v. Fabiano Shoe Co., 567 F.2d 154, 161 n.14, 195 USPQ 689 (1st Cir. 1977); Union Carbide Corp. v. Ever-Ready Inc., 531 F.2d 366, 389, 188 USPQ 623 (7th Cir.), </w:t>
      </w:r>
      <w:r w:rsidRPr="00010BA6">
        <w:rPr>
          <w:i/>
        </w:rPr>
        <w:t>cert</w:t>
      </w:r>
      <w:r w:rsidRPr="00010BA6">
        <w:t xml:space="preserve">. </w:t>
      </w:r>
      <w:r w:rsidRPr="00010BA6">
        <w:rPr>
          <w:i/>
        </w:rPr>
        <w:t>denied</w:t>
      </w:r>
      <w:r w:rsidRPr="00010BA6">
        <w:t>, 429 U.S. 830, 191 USPQ 416 (1976); President &amp; Trustees of Colby Coll. v. Colby Coll.-N.H., 508 F.2d 804, 808 n.4, 185 USPQ 65 (1st Cir. 1975); OBH, Inc. v. Spotlight Magazine, Inc., 86 F. Supp. 2d 176, 197 n.12, 54 USPQ2d 1383 (W.D.N.Y. 2000); Nature’s Bounty, Inc. v. SuperX Drugs Corp., 490 F. Supp. 50, 55 n.6, 207 USPQ 263 (E.D.N.Y. 1980).</w:t>
      </w:r>
    </w:p>
  </w:footnote>
  <w:footnote w:id="540">
    <w:p w14:paraId="135B0912" w14:textId="3D96A0C7"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w:t>
      </w:r>
      <w:r w:rsidRPr="00010BA6">
        <w:rPr>
          <w:smallCaps/>
        </w:rPr>
        <w:t xml:space="preserve">Kan. Stat. Ann. </w:t>
      </w:r>
      <w:r w:rsidRPr="00010BA6">
        <w:t xml:space="preserve">§81-202(k) (Supp. 2009) (definition of “dilution”); 765 </w:t>
      </w:r>
      <w:r w:rsidRPr="00010BA6">
        <w:rPr>
          <w:smallCaps/>
        </w:rPr>
        <w:t xml:space="preserve">Ill. Comp. Stat. Ann. </w:t>
      </w:r>
      <w:r w:rsidRPr="00010BA6">
        <w:t xml:space="preserve">§1036/5(c) (West 2009) (same). The original FTDA definition was the same as these, but it was altered by the TDRA. The TDRA and 2007 Model Bill definitions of dilution by blurring (they separately define “dilution by blurring” and “dilution by </w:t>
      </w:r>
      <w:r w:rsidRPr="00010BA6">
        <w:t xml:space="preserve">tarnishment”) focus more on uniqueness, or distinctiveness, than the core source identifying function. </w:t>
      </w:r>
      <w:r w:rsidRPr="00010BA6">
        <w:rPr>
          <w:i/>
        </w:rPr>
        <w:t>See</w:t>
      </w:r>
      <w:r w:rsidRPr="00010BA6">
        <w:t xml:space="preserve"> Lanham Act §43(c)(2)(B), 15 U.S.C. §1125(c)(2)(B). Generic uses could cause the mark not to be a mark (and thus to be less “distinctive” in the technical trademark sense), though they do not “blur” in the sense of causing one to see the mark as identifying more than one source.</w:t>
      </w:r>
    </w:p>
  </w:footnote>
  <w:footnote w:id="541">
    <w:p w14:paraId="7D82F419" w14:textId="7A46855B" w:rsidR="00010BA6" w:rsidRPr="006662F5" w:rsidRDefault="00010BA6" w:rsidP="00010BA6">
      <w:pPr>
        <w:pStyle w:val="FootnoteText"/>
      </w:pPr>
      <w:r w:rsidRPr="00010BA6">
        <w:rPr>
          <w:vertAlign w:val="superscript"/>
        </w:rPr>
        <w:footnoteRef/>
      </w:r>
      <w:r w:rsidRPr="00010BA6">
        <w:t>For example, at one time, television advertisements for Advil-brand ibuprofen referred to Tylenol as another kind of pain reliever in the manner of aspirin (as in “first there was aspirin, then Tylenol, now . . .”).</w:t>
      </w:r>
    </w:p>
  </w:footnote>
  <w:footnote w:id="542">
    <w:p w14:paraId="5E2FE15E" w14:textId="215FCA9A" w:rsidR="00010BA6" w:rsidRPr="006662F5" w:rsidRDefault="00010BA6" w:rsidP="00010BA6">
      <w:pPr>
        <w:pStyle w:val="FootnoteText"/>
      </w:pPr>
      <w:r w:rsidRPr="00010BA6">
        <w:rPr>
          <w:vertAlign w:val="superscript"/>
        </w:rPr>
        <w:footnoteRef/>
      </w:r>
      <w:r w:rsidRPr="00010BA6">
        <w:rPr>
          <w:i/>
        </w:rPr>
        <w:t>See</w:t>
      </w:r>
      <w:r w:rsidRPr="00010BA6">
        <w:t xml:space="preserve"> Eventide Inc. v. DOD Elecs. Corp., 1995 WL 239044 (S.D.N.Y. Apr. 24, 1995) (use of plaintiff’s Harmonizer mark by defendant as a generic term for the device found diluting).</w:t>
      </w:r>
    </w:p>
  </w:footnote>
  <w:footnote w:id="543">
    <w:p w14:paraId="19A8B93B" w14:textId="56A2C2FD" w:rsidR="00010BA6" w:rsidRPr="006662F5" w:rsidRDefault="00010BA6" w:rsidP="00010BA6">
      <w:pPr>
        <w:pStyle w:val="FootnoteText"/>
      </w:pPr>
      <w:r w:rsidRPr="00010BA6">
        <w:rPr>
          <w:vertAlign w:val="superscript"/>
        </w:rPr>
        <w:footnoteRef/>
      </w:r>
      <w:r w:rsidRPr="00010BA6">
        <w:t xml:space="preserve">To the extent that the second user deceives or causes confusion among the public, a cause of action would exist for either trademark infringement or unfair competition. </w:t>
      </w:r>
      <w:r w:rsidRPr="00010BA6">
        <w:rPr>
          <w:i/>
        </w:rPr>
        <w:t>See, e</w:t>
      </w:r>
      <w:r w:rsidRPr="00010BA6">
        <w:t>.</w:t>
      </w:r>
      <w:r w:rsidRPr="00010BA6">
        <w:rPr>
          <w:i/>
        </w:rPr>
        <w:t>g</w:t>
      </w:r>
      <w:r w:rsidRPr="00010BA6">
        <w:t xml:space="preserve">., Ronson Corp. v. Mills Sales Co., 113 USPQ 356, 356 (Sup. Ct. N.Y. Co. 1957) (holding that sales of “Ronson-type” lighters could mislead or confuse the public, which might assume a connection between plaintiff’s products and defendant’s imitations). The issue is discussed at length in Walter J. </w:t>
      </w:r>
      <w:r w:rsidRPr="00010BA6">
        <w:t xml:space="preserve">Derenberg, </w:t>
      </w:r>
      <w:r w:rsidRPr="00010BA6">
        <w:rPr>
          <w:i/>
        </w:rPr>
        <w:t>The Problem of Trademark Dilution and the Antidilution Statutes</w:t>
      </w:r>
      <w:r w:rsidRPr="00010BA6">
        <w:t xml:space="preserve">, 44 </w:t>
      </w:r>
      <w:r w:rsidRPr="00010BA6">
        <w:rPr>
          <w:smallCaps/>
        </w:rPr>
        <w:t xml:space="preserve">Cal. L. Rev. </w:t>
      </w:r>
      <w:r w:rsidRPr="00010BA6">
        <w:t>439, 463–76 (1956).</w:t>
      </w:r>
    </w:p>
  </w:footnote>
  <w:footnote w:id="544">
    <w:p w14:paraId="4B242F12" w14:textId="4DE13319"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Smith v. Chanel, Inc., 402 F.2d 562, 563, 159 USPQ 388 (9th Cir. 1968).</w:t>
      </w:r>
    </w:p>
  </w:footnote>
  <w:footnote w:id="545">
    <w:p w14:paraId="22FD7816" w14:textId="53722B02" w:rsidR="00010BA6" w:rsidRPr="006662F5" w:rsidRDefault="00010BA6" w:rsidP="00010BA6">
      <w:pPr>
        <w:pStyle w:val="FootnoteText"/>
      </w:pPr>
      <w:r w:rsidRPr="00010BA6">
        <w:rPr>
          <w:vertAlign w:val="superscript"/>
        </w:rPr>
        <w:footnoteRef/>
      </w:r>
      <w:r w:rsidRPr="00010BA6">
        <w:rPr>
          <w:i/>
        </w:rPr>
        <w:t>Id</w:t>
      </w:r>
      <w:r w:rsidRPr="00010BA6">
        <w:t>. at 567.</w:t>
      </w:r>
    </w:p>
  </w:footnote>
  <w:footnote w:id="546">
    <w:p w14:paraId="2758D8F7" w14:textId="5051CCDB" w:rsidR="00010BA6" w:rsidRPr="006662F5" w:rsidRDefault="00010BA6" w:rsidP="00010BA6">
      <w:pPr>
        <w:pStyle w:val="FootnoteText"/>
      </w:pPr>
      <w:r w:rsidRPr="00010BA6">
        <w:rPr>
          <w:vertAlign w:val="superscript"/>
        </w:rPr>
        <w:footnoteRef/>
      </w:r>
      <w:r w:rsidRPr="00010BA6">
        <w:t>705 F. Supp. 128, 9 USPQ2d 1882 (S.D.N.Y. 1988).</w:t>
      </w:r>
    </w:p>
  </w:footnote>
  <w:footnote w:id="547">
    <w:p w14:paraId="7A2478D8" w14:textId="5DE8DF44" w:rsidR="00010BA6" w:rsidRPr="006662F5" w:rsidRDefault="00010BA6" w:rsidP="00010BA6">
      <w:pPr>
        <w:pStyle w:val="FootnoteText"/>
      </w:pPr>
      <w:r w:rsidRPr="00010BA6">
        <w:rPr>
          <w:vertAlign w:val="superscript"/>
        </w:rPr>
        <w:footnoteRef/>
      </w:r>
      <w:r w:rsidRPr="00010BA6">
        <w:rPr>
          <w:i/>
        </w:rPr>
        <w:t>Id</w:t>
      </w:r>
      <w:r w:rsidRPr="00010BA6">
        <w:t>. at 134.</w:t>
      </w:r>
    </w:p>
  </w:footnote>
  <w:footnote w:id="548">
    <w:p w14:paraId="3C0EF97E" w14:textId="49CA10FD" w:rsidR="00010BA6" w:rsidRPr="006662F5" w:rsidRDefault="00010BA6" w:rsidP="00010BA6">
      <w:pPr>
        <w:pStyle w:val="FootnoteText"/>
      </w:pPr>
      <w:r w:rsidRPr="00010BA6">
        <w:rPr>
          <w:vertAlign w:val="superscript"/>
        </w:rPr>
        <w:footnoteRef/>
      </w:r>
      <w:r w:rsidRPr="00010BA6">
        <w:rPr>
          <w:i/>
        </w:rPr>
        <w:t>See</w:t>
      </w:r>
      <w:r w:rsidRPr="00010BA6">
        <w:t xml:space="preserve"> Chapter 10, §II.A.2.</w:t>
      </w:r>
    </w:p>
  </w:footnote>
  <w:footnote w:id="549">
    <w:p w14:paraId="24751429" w14:textId="7360ECA8" w:rsidR="00010BA6" w:rsidRPr="006662F5" w:rsidRDefault="00010BA6" w:rsidP="00010BA6">
      <w:pPr>
        <w:pStyle w:val="FootnoteText"/>
      </w:pPr>
      <w:r w:rsidRPr="00010BA6">
        <w:rPr>
          <w:vertAlign w:val="superscript"/>
        </w:rPr>
        <w:footnoteRef/>
      </w:r>
      <w:r w:rsidRPr="00010BA6">
        <w:t>705 F. Supp. at 134.</w:t>
      </w:r>
    </w:p>
  </w:footnote>
  <w:footnote w:id="550">
    <w:p w14:paraId="1AAD6834" w14:textId="762B76E8" w:rsidR="00010BA6" w:rsidRPr="006662F5" w:rsidRDefault="00010BA6" w:rsidP="00010BA6">
      <w:pPr>
        <w:pStyle w:val="FootnoteText"/>
      </w:pPr>
      <w:r w:rsidRPr="00010BA6">
        <w:rPr>
          <w:vertAlign w:val="superscript"/>
        </w:rPr>
        <w:footnoteRef/>
      </w:r>
      <w:r w:rsidRPr="00010BA6">
        <w:rPr>
          <w:smallCaps/>
        </w:rPr>
        <w:t>1996 Model Bill</w:t>
      </w:r>
      <w:r w:rsidRPr="00010BA6">
        <w:t xml:space="preserve"> §13. The original version of the FTDA contained the same exclusion. Lanham Act §43(c)(4)(A), 15 U.S.C. §1125(c)(4)(A) (amended and renumbered by the Trademark Dilution Revision Act of 2006). The essence of the comparative advertising exclusion was retained in the 2006 amendments, although the scope and wording of the “fair use” exclusion was significantly altered (as well as being renumbered). </w:t>
      </w:r>
      <w:r w:rsidRPr="00010BA6">
        <w:rPr>
          <w:i/>
        </w:rPr>
        <w:t>See</w:t>
      </w:r>
      <w:r w:rsidRPr="00010BA6">
        <w:t xml:space="preserve"> Lanham Act §43(c)(3)(A)(</w:t>
      </w:r>
      <w:r w:rsidRPr="00010BA6">
        <w:t xml:space="preserve">i), 15 U.S.C. §1125(c)(3)(A)(i). The 2007 Model Bill adopted the TDRA version of the exclusion. 2007 </w:t>
      </w:r>
      <w:r w:rsidRPr="00010BA6">
        <w:rPr>
          <w:smallCaps/>
        </w:rPr>
        <w:t>Model Bill</w:t>
      </w:r>
      <w:r w:rsidRPr="00010BA6">
        <w:t xml:space="preserve"> §13(d)(1).</w:t>
      </w:r>
    </w:p>
  </w:footnote>
  <w:footnote w:id="551">
    <w:p w14:paraId="175B7BB9" w14:textId="43E58AA7" w:rsidR="00010BA6" w:rsidRPr="006662F5" w:rsidRDefault="00010BA6" w:rsidP="00010BA6">
      <w:pPr>
        <w:pStyle w:val="FootnoteText"/>
      </w:pPr>
      <w:r w:rsidRPr="00010BA6">
        <w:rPr>
          <w:vertAlign w:val="superscript"/>
        </w:rPr>
        <w:footnoteRef/>
      </w:r>
      <w:r w:rsidRPr="00010BA6">
        <w:rPr>
          <w:smallCaps/>
        </w:rPr>
        <w:t>Ariz. Rev. Stat</w:t>
      </w:r>
      <w:r w:rsidRPr="00010BA6">
        <w:t xml:space="preserve">. §44-1448.01 C.2. (West Supp. 2003); </w:t>
      </w:r>
      <w:r w:rsidRPr="00010BA6">
        <w:rPr>
          <w:smallCaps/>
        </w:rPr>
        <w:t>Ark. Code Ann.</w:t>
      </w:r>
      <w:r w:rsidRPr="00010BA6">
        <w:br/>
        <w:t xml:space="preserve">§4-71-213(c)(2) (LexisNexis 2001); </w:t>
      </w:r>
      <w:r w:rsidRPr="00010BA6">
        <w:rPr>
          <w:smallCaps/>
        </w:rPr>
        <w:t>Fla. Stat. Ann. §495.151(3)(</w:t>
      </w:r>
      <w:r w:rsidRPr="00010BA6">
        <w:t>b)</w:t>
      </w:r>
      <w:r w:rsidRPr="00010BA6">
        <w:rPr>
          <w:smallCaps/>
        </w:rPr>
        <w:t xml:space="preserve"> </w:t>
      </w:r>
      <w:r w:rsidRPr="00010BA6">
        <w:t xml:space="preserve">(West Supp. 2010); </w:t>
      </w:r>
      <w:r w:rsidRPr="00010BA6">
        <w:rPr>
          <w:smallCaps/>
        </w:rPr>
        <w:t>Haw. Rev. Stat. Ann</w:t>
      </w:r>
      <w:r w:rsidRPr="00010BA6">
        <w:t xml:space="preserve">. §482-32(8)(c) (LexisNexis 2005); 765 </w:t>
      </w:r>
      <w:r w:rsidRPr="00010BA6">
        <w:rPr>
          <w:smallCaps/>
        </w:rPr>
        <w:t>Ill. Comp. Stat. Ann</w:t>
      </w:r>
      <w:r w:rsidRPr="00010BA6">
        <w:t xml:space="preserve">. §1036/65(b)(2) (West 2009); </w:t>
      </w:r>
      <w:r w:rsidRPr="00010BA6">
        <w:rPr>
          <w:smallCaps/>
        </w:rPr>
        <w:t>Ind. Code Ann</w:t>
      </w:r>
      <w:r w:rsidRPr="00010BA6">
        <w:t xml:space="preserve">. §24-2-1-13.5(e)(1) (LexisNexis 2006); </w:t>
      </w:r>
      <w:r w:rsidRPr="00010BA6">
        <w:rPr>
          <w:smallCaps/>
        </w:rPr>
        <w:t xml:space="preserve">Kan. Stat. Ann. </w:t>
      </w:r>
      <w:r w:rsidRPr="00010BA6">
        <w:t xml:space="preserve">§81-214(c)(2) (Supp. 2009); </w:t>
      </w:r>
      <w:r w:rsidRPr="00010BA6">
        <w:rPr>
          <w:smallCaps/>
        </w:rPr>
        <w:t xml:space="preserve">Minn. Stat. Ann. </w:t>
      </w:r>
      <w:r w:rsidRPr="00010BA6">
        <w:t xml:space="preserve">§333.285(c)(2) (West 2004); </w:t>
      </w:r>
      <w:r w:rsidRPr="00010BA6">
        <w:rPr>
          <w:smallCaps/>
        </w:rPr>
        <w:t xml:space="preserve">Mont. Code Ann. </w:t>
      </w:r>
      <w:r w:rsidRPr="00010BA6">
        <w:t xml:space="preserve">§30-13-334(4)(a) (2007); </w:t>
      </w:r>
      <w:r w:rsidRPr="00010BA6">
        <w:rPr>
          <w:smallCaps/>
        </w:rPr>
        <w:t xml:space="preserve">Neb. Rev. Stat. </w:t>
      </w:r>
      <w:r w:rsidRPr="00010BA6">
        <w:t xml:space="preserve">§87-140(3)(b) (LexisNexis 2007); </w:t>
      </w:r>
      <w:r w:rsidRPr="00010BA6">
        <w:rPr>
          <w:smallCaps/>
        </w:rPr>
        <w:t xml:space="preserve">Nev. Rev. Stat. Ann. </w:t>
      </w:r>
      <w:r w:rsidRPr="00010BA6">
        <w:t xml:space="preserve">§600.435(4) (LexisNexis 2004); 54 </w:t>
      </w:r>
      <w:r w:rsidRPr="00010BA6">
        <w:rPr>
          <w:smallCaps/>
        </w:rPr>
        <w:t xml:space="preserve">Pa. Cons. Stat. Ann. </w:t>
      </w:r>
      <w:r w:rsidRPr="00010BA6">
        <w:t xml:space="preserve">§1124 (West Supp. 2012); </w:t>
      </w:r>
      <w:r w:rsidRPr="00010BA6">
        <w:rPr>
          <w:smallCaps/>
        </w:rPr>
        <w:t xml:space="preserve">Tenn. Code Ann. </w:t>
      </w:r>
      <w:r w:rsidRPr="00010BA6">
        <w:t xml:space="preserve">§47-25-513(c)(2) (LexisNexis 2001); </w:t>
      </w:r>
      <w:r w:rsidRPr="00010BA6">
        <w:rPr>
          <w:smallCaps/>
        </w:rPr>
        <w:t xml:space="preserve">Utah Code Ann. </w:t>
      </w:r>
      <w:r w:rsidRPr="00010BA6">
        <w:t xml:space="preserve">§70-3a-403(5)(a) (West 2004); </w:t>
      </w:r>
      <w:r w:rsidRPr="00010BA6">
        <w:rPr>
          <w:smallCaps/>
        </w:rPr>
        <w:t xml:space="preserve">Wash. Rev. Code Ann. </w:t>
      </w:r>
      <w:r w:rsidRPr="00010BA6">
        <w:t xml:space="preserve">§19.77.160(3)(a) (West Supp. 2012). </w:t>
      </w:r>
      <w:r w:rsidRPr="00010BA6">
        <w:rPr>
          <w:i/>
        </w:rPr>
        <w:t>See</w:t>
      </w:r>
      <w:r w:rsidRPr="00010BA6">
        <w:t xml:space="preserve"> 1996 </w:t>
      </w:r>
      <w:r w:rsidRPr="00010BA6">
        <w:rPr>
          <w:smallCaps/>
        </w:rPr>
        <w:t>Model Bill</w:t>
      </w:r>
      <w:r w:rsidRPr="00010BA6">
        <w:t xml:space="preserve"> §13. The 2007 Model Bill adopted the reworded version of the exclusion contained in the TDRA. 2007 </w:t>
      </w:r>
      <w:r w:rsidRPr="00010BA6">
        <w:rPr>
          <w:smallCaps/>
        </w:rPr>
        <w:t>Model Bill</w:t>
      </w:r>
      <w:r w:rsidRPr="00010BA6">
        <w:t xml:space="preserve"> §13(d)(1)(A). California, Mississippi, Oregon, Alabama, and Texas have adopted this version. </w:t>
      </w:r>
      <w:r w:rsidRPr="00010BA6">
        <w:rPr>
          <w:smallCaps/>
        </w:rPr>
        <w:t xml:space="preserve">Ala. Stat. </w:t>
      </w:r>
      <w:r w:rsidRPr="00010BA6">
        <w:t xml:space="preserve">§8-12-17(d)(1) (2010); </w:t>
      </w:r>
      <w:r w:rsidRPr="00010BA6">
        <w:rPr>
          <w:smallCaps/>
        </w:rPr>
        <w:t>Cal. Bus. &amp; Prof. Code</w:t>
      </w:r>
      <w:r w:rsidRPr="00010BA6">
        <w:t xml:space="preserve"> §14247(b)(1)(A) (West 2008); </w:t>
      </w:r>
      <w:r w:rsidRPr="00010BA6">
        <w:rPr>
          <w:smallCaps/>
        </w:rPr>
        <w:t>Miss. Code Ann</w:t>
      </w:r>
      <w:r w:rsidRPr="00010BA6">
        <w:t xml:space="preserve">. §75-25-25(d)(1) (West Supp. 2011); </w:t>
      </w:r>
      <w:r w:rsidRPr="00010BA6">
        <w:rPr>
          <w:smallCaps/>
        </w:rPr>
        <w:t>Or. Rev. Stat</w:t>
      </w:r>
      <w:r w:rsidRPr="00010BA6">
        <w:t xml:space="preserve">. §647.107(5)(A)(a) (2011); </w:t>
      </w:r>
      <w:r w:rsidRPr="00010BA6">
        <w:rPr>
          <w:smallCaps/>
        </w:rPr>
        <w:t>Tex. Bus. &amp; Com. Code Ann</w:t>
      </w:r>
      <w:r w:rsidRPr="00010BA6">
        <w:t xml:space="preserve">. §16.103(d)(1) (2011). The different wording (and Oregon adopted a slightly different wording than the 2007 Model Bill) does not eliminate the comparative advertising provision, though it does alter the phraseology. </w:t>
      </w:r>
      <w:r w:rsidRPr="00010BA6">
        <w:rPr>
          <w:i/>
        </w:rPr>
        <w:t>See</w:t>
      </w:r>
      <w:r w:rsidRPr="00010BA6">
        <w:t xml:space="preserve"> Chapter 10, §II.B.</w:t>
      </w:r>
    </w:p>
  </w:footnote>
  <w:footnote w:id="552">
    <w:p w14:paraId="66C11CA1" w14:textId="5804F911" w:rsidR="00010BA6" w:rsidRPr="006662F5" w:rsidRDefault="00010BA6" w:rsidP="00010BA6">
      <w:pPr>
        <w:pStyle w:val="FootnoteText"/>
      </w:pPr>
      <w:r w:rsidRPr="00010BA6">
        <w:rPr>
          <w:vertAlign w:val="superscript"/>
        </w:rPr>
        <w:footnoteRef/>
      </w:r>
      <w:r w:rsidRPr="00010BA6">
        <w:rPr>
          <w:smallCaps/>
        </w:rPr>
        <w:t>Restatement (Third) of Unfair Competition</w:t>
      </w:r>
      <w:r w:rsidRPr="00010BA6">
        <w:t xml:space="preserve"> §25, </w:t>
      </w:r>
      <w:r w:rsidRPr="00010BA6">
        <w:t>cmt. i (1995) (stating that “the use of another’s mark in comparative advertising . . . does not dilute the distinctiveness of the mark”).</w:t>
      </w:r>
    </w:p>
  </w:footnote>
  <w:footnote w:id="553">
    <w:p w14:paraId="7E8FE2DB" w14:textId="7680D1EC" w:rsidR="00010BA6" w:rsidRPr="006662F5" w:rsidRDefault="00010BA6" w:rsidP="00010BA6">
      <w:pPr>
        <w:pStyle w:val="FootnoteText"/>
      </w:pPr>
      <w:r w:rsidRPr="00010BA6">
        <w:rPr>
          <w:vertAlign w:val="superscript"/>
        </w:rPr>
        <w:footnoteRef/>
      </w:r>
      <w:r w:rsidRPr="00010BA6">
        <w:t xml:space="preserve">The </w:t>
      </w:r>
      <w:r w:rsidRPr="00010BA6">
        <w:rPr>
          <w:i/>
        </w:rPr>
        <w:t>Restatement</w:t>
      </w:r>
      <w:r w:rsidRPr="00010BA6">
        <w:t xml:space="preserve"> does not appear to distinguish between “fair use” and other uses in comparative advertising. </w:t>
      </w:r>
      <w:r w:rsidRPr="00010BA6">
        <w:rPr>
          <w:i/>
        </w:rPr>
        <w:t>See</w:t>
      </w:r>
      <w:r w:rsidRPr="00010BA6">
        <w:t xml:space="preserve"> </w:t>
      </w:r>
      <w:r w:rsidRPr="00010BA6">
        <w:rPr>
          <w:i/>
        </w:rPr>
        <w:t>id</w:t>
      </w:r>
      <w:r w:rsidRPr="00010BA6">
        <w:t>.</w:t>
      </w:r>
    </w:p>
  </w:footnote>
  <w:footnote w:id="554">
    <w:p w14:paraId="140B122E" w14:textId="47024145" w:rsidR="00010BA6" w:rsidRPr="006662F5" w:rsidRDefault="00010BA6" w:rsidP="00010BA6">
      <w:pPr>
        <w:pStyle w:val="FootnoteText"/>
      </w:pPr>
      <w:r w:rsidRPr="00010BA6">
        <w:rPr>
          <w:vertAlign w:val="superscript"/>
        </w:rPr>
        <w:footnoteRef/>
      </w:r>
      <w:r w:rsidRPr="00010BA6">
        <w:rPr>
          <w:i/>
        </w:rPr>
        <w:t>See</w:t>
      </w:r>
      <w:r w:rsidRPr="00010BA6">
        <w:t xml:space="preserve"> Wal-Mart Stores, Inc. v. Samara Bros., Inc., 529 U.S. 205, 213–14, 54 USPQ2d 1065 (2000).</w:t>
      </w:r>
    </w:p>
  </w:footnote>
  <w:footnote w:id="555">
    <w:p w14:paraId="50A87EAB" w14:textId="7275F349"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w:t>
      </w:r>
      <w:r w:rsidRPr="00010BA6">
        <w:t xml:space="preserve">Polyglycoat Corp. v. Environmental Chems., Inc., 509 F. Supp. 36, 214 USPQ 52 (S.D.N.Y. 1980); Norton Co. v. Newage Indus., 204 USPQ 382 (E.D. Pa. 1979); Eventide, Inc. v. DOD Elecs. Corp., 1995 WL 239044 (S.D.N.Y. Apr. 24, 1995). In </w:t>
      </w:r>
      <w:r w:rsidRPr="00010BA6">
        <w:rPr>
          <w:i/>
        </w:rPr>
        <w:t>Ty, Inc</w:t>
      </w:r>
      <w:r w:rsidRPr="00010BA6">
        <w:t xml:space="preserve">. </w:t>
      </w:r>
      <w:r w:rsidRPr="00010BA6">
        <w:rPr>
          <w:i/>
        </w:rPr>
        <w:t>v</w:t>
      </w:r>
      <w:r w:rsidRPr="00010BA6">
        <w:t xml:space="preserve">. </w:t>
      </w:r>
      <w:r w:rsidRPr="00010BA6">
        <w:rPr>
          <w:i/>
        </w:rPr>
        <w:t>Perryman</w:t>
      </w:r>
      <w:r w:rsidRPr="00010BA6">
        <w:t xml:space="preserve">, 306 F.3d 509, 513–14, 64 USPQ2d 1689 (7th Cir. 2002), </w:t>
      </w:r>
      <w:r w:rsidRPr="00010BA6">
        <w:rPr>
          <w:i/>
        </w:rPr>
        <w:t>cert</w:t>
      </w:r>
      <w:r w:rsidRPr="00010BA6">
        <w:t xml:space="preserve">. </w:t>
      </w:r>
      <w:r w:rsidRPr="00010BA6">
        <w:rPr>
          <w:i/>
        </w:rPr>
        <w:t>denied</w:t>
      </w:r>
      <w:r w:rsidRPr="00010BA6">
        <w:t xml:space="preserve">, 538 U.S. 971 (2003), the Seventh Circuit refused to allow a claim for genericide under the FTDA. </w:t>
      </w:r>
      <w:r w:rsidRPr="00010BA6">
        <w:rPr>
          <w:i/>
        </w:rPr>
        <w:t xml:space="preserve">See </w:t>
      </w:r>
      <w:r w:rsidRPr="00010BA6">
        <w:t>Chapter 9, §II.G.</w:t>
      </w:r>
    </w:p>
  </w:footnote>
  <w:footnote w:id="556">
    <w:p w14:paraId="3A2C7FFB" w14:textId="07D5161B" w:rsidR="00010BA6" w:rsidRPr="006662F5" w:rsidRDefault="00010BA6" w:rsidP="00010BA6">
      <w:pPr>
        <w:pStyle w:val="FootnoteText"/>
      </w:pPr>
      <w:r w:rsidRPr="00010BA6">
        <w:rPr>
          <w:vertAlign w:val="superscript"/>
        </w:rPr>
        <w:footnoteRef/>
      </w:r>
      <w:r w:rsidRPr="00010BA6">
        <w:t>1995 WL 239044 (S.D.N.Y. Apr. 24, 1995).</w:t>
      </w:r>
    </w:p>
  </w:footnote>
  <w:footnote w:id="557">
    <w:p w14:paraId="145AFD93" w14:textId="32032E22" w:rsidR="00010BA6" w:rsidRPr="00C4457D" w:rsidRDefault="00010BA6" w:rsidP="00010BA6">
      <w:pPr>
        <w:pStyle w:val="FootnoteText"/>
        <w:rPr>
          <w:lang w:val="da-DK"/>
        </w:rPr>
      </w:pPr>
      <w:r w:rsidRPr="00010BA6">
        <w:rPr>
          <w:vertAlign w:val="superscript"/>
        </w:rPr>
        <w:footnoteRef/>
      </w:r>
      <w:r w:rsidRPr="00010BA6">
        <w:rPr>
          <w:i/>
        </w:rPr>
        <w:t>Id</w:t>
      </w:r>
      <w:r w:rsidRPr="00010BA6">
        <w:t>. at *5–7.</w:t>
      </w:r>
    </w:p>
  </w:footnote>
  <w:footnote w:id="558">
    <w:p w14:paraId="3F65F674" w14:textId="3F0D9682" w:rsidR="00010BA6" w:rsidRPr="00C4457D" w:rsidRDefault="00010BA6" w:rsidP="00010BA6">
      <w:pPr>
        <w:pStyle w:val="FootnoteText"/>
        <w:rPr>
          <w:lang w:val="da-DK"/>
        </w:rPr>
      </w:pPr>
      <w:r w:rsidRPr="00010BA6">
        <w:rPr>
          <w:vertAlign w:val="superscript"/>
        </w:rPr>
        <w:footnoteRef/>
      </w:r>
      <w:r w:rsidRPr="00010BA6">
        <w:rPr>
          <w:i/>
        </w:rPr>
        <w:t>Id</w:t>
      </w:r>
      <w:r w:rsidRPr="00010BA6">
        <w:t>. at *9.</w:t>
      </w:r>
    </w:p>
  </w:footnote>
  <w:footnote w:id="559">
    <w:p w14:paraId="282A487D" w14:textId="0753CFFF" w:rsidR="00010BA6" w:rsidRPr="00C4457D" w:rsidRDefault="00010BA6" w:rsidP="00010BA6">
      <w:pPr>
        <w:pStyle w:val="FootnoteText"/>
        <w:rPr>
          <w:lang w:val="da-DK"/>
        </w:rPr>
      </w:pPr>
      <w:r w:rsidRPr="00010BA6">
        <w:rPr>
          <w:vertAlign w:val="superscript"/>
        </w:rPr>
        <w:footnoteRef/>
      </w:r>
      <w:r w:rsidRPr="00010BA6">
        <w:rPr>
          <w:i/>
        </w:rPr>
        <w:t>Id</w:t>
      </w:r>
      <w:r w:rsidRPr="00010BA6">
        <w:t>. at *17 (citations omitted).</w:t>
      </w:r>
    </w:p>
  </w:footnote>
  <w:footnote w:id="560">
    <w:p w14:paraId="13462078" w14:textId="355F2A27" w:rsidR="00010BA6" w:rsidRPr="006662F5" w:rsidRDefault="00010BA6" w:rsidP="00010BA6">
      <w:pPr>
        <w:pStyle w:val="FootnoteText"/>
      </w:pPr>
      <w:r w:rsidRPr="00010BA6">
        <w:rPr>
          <w:vertAlign w:val="superscript"/>
        </w:rPr>
        <w:footnoteRef/>
      </w:r>
      <w:r w:rsidRPr="00010BA6">
        <w:rPr>
          <w:i/>
        </w:rPr>
        <w:t>Id</w:t>
      </w:r>
      <w:r w:rsidRPr="00010BA6">
        <w:t>.</w:t>
      </w:r>
    </w:p>
  </w:footnote>
  <w:footnote w:id="561">
    <w:p w14:paraId="5FC4DA9F" w14:textId="1EE0DCB5" w:rsidR="00010BA6" w:rsidRPr="006662F5" w:rsidRDefault="00010BA6" w:rsidP="00010BA6">
      <w:pPr>
        <w:pStyle w:val="FootnoteText"/>
      </w:pPr>
      <w:r w:rsidRPr="00010BA6">
        <w:rPr>
          <w:vertAlign w:val="superscript"/>
        </w:rPr>
        <w:footnoteRef/>
      </w:r>
      <w:r w:rsidRPr="00010BA6">
        <w:rPr>
          <w:i/>
        </w:rPr>
        <w:t>Id</w:t>
      </w:r>
      <w:r w:rsidRPr="00010BA6">
        <w:t>. (stating that “[plaintiff’s] ownership of the trademark HARMONIZER cannot prevent an entity, including a competitor, from using the term ‘harmonizer’ as it is defined in the dictionary”). The descriptive fair use defense/exclusion is discussed in Chapter 4, §I.A.2, and Chapter 10, §II.A.1.</w:t>
      </w:r>
    </w:p>
  </w:footnote>
  <w:footnote w:id="562">
    <w:p w14:paraId="021E4851" w14:textId="28864042" w:rsidR="00010BA6" w:rsidRPr="006662F5" w:rsidRDefault="00010BA6" w:rsidP="00010BA6">
      <w:pPr>
        <w:pStyle w:val="FootnoteText"/>
      </w:pPr>
      <w:r w:rsidRPr="00010BA6">
        <w:rPr>
          <w:vertAlign w:val="superscript"/>
        </w:rPr>
        <w:footnoteRef/>
      </w:r>
      <w:r w:rsidRPr="00010BA6">
        <w:t>204 USPQ 382 (E.D. Pa. 1979).</w:t>
      </w:r>
    </w:p>
  </w:footnote>
  <w:footnote w:id="563">
    <w:p w14:paraId="085F661B" w14:textId="337FCA9F" w:rsidR="00010BA6" w:rsidRPr="006662F5" w:rsidRDefault="00010BA6" w:rsidP="00010BA6">
      <w:pPr>
        <w:pStyle w:val="FootnoteText"/>
      </w:pPr>
      <w:r w:rsidRPr="00010BA6">
        <w:rPr>
          <w:vertAlign w:val="superscript"/>
        </w:rPr>
        <w:footnoteRef/>
      </w:r>
      <w:r w:rsidRPr="00010BA6">
        <w:rPr>
          <w:i/>
        </w:rPr>
        <w:t>Id</w:t>
      </w:r>
      <w:r w:rsidRPr="00010BA6">
        <w:t>. at 384.</w:t>
      </w:r>
    </w:p>
  </w:footnote>
  <w:footnote w:id="564">
    <w:p w14:paraId="39066B89" w14:textId="4F744381" w:rsidR="00010BA6" w:rsidRPr="006662F5" w:rsidRDefault="00010BA6" w:rsidP="00010BA6">
      <w:pPr>
        <w:pStyle w:val="FootnoteText"/>
      </w:pPr>
      <w:r w:rsidRPr="00010BA6">
        <w:rPr>
          <w:vertAlign w:val="superscript"/>
        </w:rPr>
        <w:footnoteRef/>
      </w:r>
      <w:r w:rsidRPr="00010BA6">
        <w:t>509 F. Supp. 36, 214 USPQ 52 (S.D.N.Y. 1980).</w:t>
      </w:r>
    </w:p>
  </w:footnote>
  <w:footnote w:id="565">
    <w:p w14:paraId="6D4DF228" w14:textId="63242094" w:rsidR="00010BA6" w:rsidRPr="006662F5" w:rsidRDefault="00010BA6" w:rsidP="00010BA6">
      <w:pPr>
        <w:pStyle w:val="FootnoteText"/>
      </w:pPr>
      <w:r w:rsidRPr="00010BA6">
        <w:rPr>
          <w:vertAlign w:val="superscript"/>
        </w:rPr>
        <w:footnoteRef/>
      </w:r>
      <w:r w:rsidRPr="00010BA6">
        <w:rPr>
          <w:i/>
        </w:rPr>
        <w:t>Id</w:t>
      </w:r>
      <w:r w:rsidRPr="00010BA6">
        <w:t xml:space="preserve">. at 37. The defendant called its product </w:t>
      </w:r>
      <w:r w:rsidRPr="00010BA6">
        <w:t xml:space="preserve">Polycracker. However, the similarity between the two marks was not the basis of the plaintiff’s claim. </w:t>
      </w:r>
      <w:r w:rsidRPr="00010BA6">
        <w:rPr>
          <w:i/>
        </w:rPr>
        <w:t>Id</w:t>
      </w:r>
      <w:r w:rsidRPr="00010BA6">
        <w:t>. at 38.</w:t>
      </w:r>
    </w:p>
  </w:footnote>
  <w:footnote w:id="566">
    <w:p w14:paraId="2872E4CB" w14:textId="0DF00AF5" w:rsidR="00010BA6" w:rsidRPr="006662F5" w:rsidRDefault="00010BA6" w:rsidP="00010BA6">
      <w:pPr>
        <w:pStyle w:val="FootnoteText"/>
      </w:pPr>
      <w:r w:rsidRPr="00010BA6">
        <w:rPr>
          <w:vertAlign w:val="superscript"/>
        </w:rPr>
        <w:footnoteRef/>
      </w:r>
      <w:r w:rsidRPr="00010BA6">
        <w:rPr>
          <w:i/>
        </w:rPr>
        <w:t>Id</w:t>
      </w:r>
      <w:r w:rsidRPr="00010BA6">
        <w:t xml:space="preserve">. at 37; </w:t>
      </w:r>
      <w:r w:rsidRPr="00010BA6">
        <w:rPr>
          <w:i/>
        </w:rPr>
        <w:t>see also</w:t>
      </w:r>
      <w:r w:rsidRPr="00010BA6">
        <w:t xml:space="preserve"> Adolph Coors Co. v. A. </w:t>
      </w:r>
      <w:r w:rsidRPr="00010BA6">
        <w:t>Genderson &amp; Sons, Inc., 486 F. Supp. 131, 136 (D. Colo. 1980) (allowing claim for dilution; confusion also found).</w:t>
      </w:r>
    </w:p>
  </w:footnote>
  <w:footnote w:id="567">
    <w:p w14:paraId="03369BC2" w14:textId="182087AB" w:rsidR="00010BA6" w:rsidRPr="006662F5" w:rsidRDefault="00010BA6" w:rsidP="00010BA6">
      <w:pPr>
        <w:pStyle w:val="FootnoteText"/>
      </w:pPr>
      <w:r w:rsidRPr="00010BA6">
        <w:rPr>
          <w:vertAlign w:val="superscript"/>
        </w:rPr>
        <w:footnoteRef/>
      </w:r>
      <w:r w:rsidRPr="00010BA6">
        <w:t>509 F. Supp. at 39.</w:t>
      </w:r>
    </w:p>
  </w:footnote>
  <w:footnote w:id="568">
    <w:p w14:paraId="4E705F10" w14:textId="70A89C5A" w:rsidR="00010BA6" w:rsidRPr="006662F5" w:rsidRDefault="00010BA6" w:rsidP="00010BA6">
      <w:pPr>
        <w:pStyle w:val="FootnoteText"/>
      </w:pPr>
      <w:r w:rsidRPr="00010BA6">
        <w:rPr>
          <w:vertAlign w:val="superscript"/>
        </w:rPr>
        <w:footnoteRef/>
      </w:r>
      <w:r w:rsidRPr="00010BA6">
        <w:rPr>
          <w:i/>
        </w:rPr>
        <w:t>Id</w:t>
      </w:r>
      <w:r w:rsidRPr="00010BA6">
        <w:t xml:space="preserve">. In a footnote, the court stated that an injunction also might be proper under New York’s dilution statute, even in the absence of any likelihood of confusion. </w:t>
      </w:r>
      <w:r w:rsidRPr="00010BA6">
        <w:rPr>
          <w:i/>
        </w:rPr>
        <w:t>Id</w:t>
      </w:r>
      <w:r w:rsidRPr="00010BA6">
        <w:t xml:space="preserve">. at 39 n.6. Despite the problem, the court only restricted the kind of typeface used to promote the defendant’s product as a </w:t>
      </w:r>
      <w:r w:rsidRPr="00010BA6">
        <w:t>Polyglycoat remover and required a disclaimer to be placed on the product.</w:t>
      </w:r>
    </w:p>
  </w:footnote>
  <w:footnote w:id="569">
    <w:p w14:paraId="0C8F90DF" w14:textId="0F832874" w:rsidR="00010BA6" w:rsidRPr="006662F5" w:rsidRDefault="00010BA6" w:rsidP="00010BA6">
      <w:pPr>
        <w:pStyle w:val="FootnoteText"/>
      </w:pPr>
      <w:r w:rsidRPr="00010BA6">
        <w:rPr>
          <w:vertAlign w:val="superscript"/>
        </w:rPr>
        <w:footnoteRef/>
      </w:r>
      <w:r w:rsidRPr="00010BA6">
        <w:rPr>
          <w:i/>
        </w:rPr>
        <w:t>See</w:t>
      </w:r>
      <w:r w:rsidRPr="00010BA6">
        <w:t xml:space="preserve"> Model Bill §13(d)(1)(A) (INTA 2007) (comparative advertising excluded from liability).</w:t>
      </w:r>
    </w:p>
  </w:footnote>
  <w:footnote w:id="570">
    <w:p w14:paraId="0984CA48" w14:textId="35B39214" w:rsidR="00010BA6" w:rsidRPr="006662F5" w:rsidRDefault="00010BA6" w:rsidP="00010BA6">
      <w:pPr>
        <w:pStyle w:val="FootnoteText"/>
      </w:pPr>
      <w:r w:rsidRPr="00010BA6">
        <w:rPr>
          <w:vertAlign w:val="superscript"/>
        </w:rPr>
        <w:footnoteRef/>
      </w:r>
      <w:r w:rsidRPr="00010BA6">
        <w:t xml:space="preserve">151 F. Supp. 513, 113 USPQ 274 (S.D.N.Y. 1957); </w:t>
      </w:r>
      <w:r w:rsidRPr="00010BA6">
        <w:rPr>
          <w:i/>
        </w:rPr>
        <w:t>see also</w:t>
      </w:r>
      <w:r w:rsidRPr="00010BA6">
        <w:t xml:space="preserve"> Westward Coach Mfg. Co. v. Ford Motor Co., 258 F. Supp. 67, 79 (S.D. Ind. 1966) (denying relief assuming, arguendo, that Indiana allows a common-law dilution claim).</w:t>
      </w:r>
    </w:p>
  </w:footnote>
  <w:footnote w:id="571">
    <w:p w14:paraId="4B5C6764" w14:textId="3AC59716" w:rsidR="00010BA6" w:rsidRPr="006662F5" w:rsidRDefault="00010BA6" w:rsidP="00010BA6">
      <w:pPr>
        <w:pStyle w:val="FootnoteText"/>
      </w:pPr>
      <w:r w:rsidRPr="00010BA6">
        <w:rPr>
          <w:vertAlign w:val="superscript"/>
        </w:rPr>
        <w:footnoteRef/>
      </w:r>
      <w:r w:rsidRPr="00010BA6">
        <w:t>151 F. Supp. at 514.</w:t>
      </w:r>
    </w:p>
  </w:footnote>
  <w:footnote w:id="572">
    <w:p w14:paraId="198AF511" w14:textId="7AB43F42" w:rsidR="00010BA6" w:rsidRPr="006662F5" w:rsidRDefault="00010BA6" w:rsidP="00010BA6">
      <w:pPr>
        <w:pStyle w:val="FootnoteText"/>
      </w:pPr>
      <w:r w:rsidRPr="00010BA6">
        <w:rPr>
          <w:vertAlign w:val="superscript"/>
        </w:rPr>
        <w:footnoteRef/>
      </w:r>
      <w:r w:rsidRPr="00010BA6">
        <w:t>139 F. Supp. 321, 107 USPQ 350 (D. Mass. 1955).</w:t>
      </w:r>
    </w:p>
  </w:footnote>
  <w:footnote w:id="573">
    <w:p w14:paraId="5A3E4689" w14:textId="44F7DBFD" w:rsidR="00010BA6" w:rsidRPr="006662F5" w:rsidRDefault="00010BA6" w:rsidP="00010BA6">
      <w:pPr>
        <w:pStyle w:val="FootnoteText"/>
      </w:pPr>
      <w:r w:rsidRPr="00010BA6">
        <w:rPr>
          <w:vertAlign w:val="superscript"/>
        </w:rPr>
        <w:footnoteRef/>
      </w:r>
      <w:r w:rsidRPr="00010BA6">
        <w:rPr>
          <w:i/>
        </w:rPr>
        <w:t>Id</w:t>
      </w:r>
      <w:r w:rsidRPr="00010BA6">
        <w:t>. at 322.</w:t>
      </w:r>
    </w:p>
  </w:footnote>
  <w:footnote w:id="574">
    <w:p w14:paraId="7FC897B2" w14:textId="73BF40C3" w:rsidR="00010BA6" w:rsidRPr="006662F5" w:rsidRDefault="00010BA6" w:rsidP="00010BA6">
      <w:pPr>
        <w:pStyle w:val="FootnoteText"/>
      </w:pPr>
      <w:r w:rsidRPr="00010BA6">
        <w:rPr>
          <w:vertAlign w:val="superscript"/>
        </w:rPr>
        <w:footnoteRef/>
      </w:r>
      <w:r w:rsidRPr="00010BA6">
        <w:rPr>
          <w:i/>
        </w:rPr>
        <w:t>Id</w:t>
      </w:r>
      <w:r w:rsidRPr="00010BA6">
        <w:t>. at 323 (footnote omitted).</w:t>
      </w:r>
    </w:p>
  </w:footnote>
  <w:footnote w:id="575">
    <w:p w14:paraId="7E4396ED" w14:textId="0B248077" w:rsidR="00010BA6" w:rsidRPr="006662F5" w:rsidRDefault="00010BA6" w:rsidP="00010BA6">
      <w:pPr>
        <w:pStyle w:val="FootnoteText"/>
      </w:pPr>
      <w:r w:rsidRPr="00010BA6">
        <w:rPr>
          <w:vertAlign w:val="superscript"/>
        </w:rPr>
        <w:footnoteRef/>
      </w:r>
      <w:r w:rsidRPr="00010BA6">
        <w:rPr>
          <w:i/>
        </w:rPr>
        <w:t>Id</w:t>
      </w:r>
      <w:r w:rsidRPr="00010BA6">
        <w:t>. at 323–24 (“If a party chooses an unstable mark, he must accept the consequences.”).</w:t>
      </w:r>
    </w:p>
  </w:footnote>
  <w:footnote w:id="576">
    <w:p w14:paraId="2DA0E255" w14:textId="12610005" w:rsidR="00010BA6" w:rsidRPr="006662F5" w:rsidRDefault="00010BA6" w:rsidP="00010BA6">
      <w:pPr>
        <w:pStyle w:val="FootnoteText"/>
      </w:pPr>
      <w:r w:rsidRPr="00010BA6">
        <w:rPr>
          <w:vertAlign w:val="superscript"/>
        </w:rPr>
        <w:footnoteRef/>
      </w:r>
      <w:r w:rsidRPr="00010BA6">
        <w:rPr>
          <w:i/>
        </w:rPr>
        <w:t>Id</w:t>
      </w:r>
      <w:r w:rsidRPr="00010BA6">
        <w:t>. at 323 n.6.</w:t>
      </w:r>
    </w:p>
  </w:footnote>
  <w:footnote w:id="577">
    <w:p w14:paraId="663048AC" w14:textId="779508AB" w:rsidR="00010BA6" w:rsidRPr="006662F5" w:rsidRDefault="00010BA6" w:rsidP="00010BA6">
      <w:pPr>
        <w:pStyle w:val="FootnoteText"/>
      </w:pPr>
      <w:r w:rsidRPr="00010BA6">
        <w:rPr>
          <w:vertAlign w:val="superscript"/>
        </w:rPr>
        <w:footnoteRef/>
      </w:r>
      <w:r w:rsidRPr="00010BA6">
        <w:t xml:space="preserve">In </w:t>
      </w:r>
      <w:r w:rsidRPr="00010BA6">
        <w:rPr>
          <w:i/>
        </w:rPr>
        <w:t>Bolger v</w:t>
      </w:r>
      <w:r w:rsidRPr="00010BA6">
        <w:t xml:space="preserve">. </w:t>
      </w:r>
      <w:r w:rsidRPr="00010BA6">
        <w:rPr>
          <w:i/>
        </w:rPr>
        <w:t>Youngs Drug Products Corp</w:t>
      </w:r>
      <w:r w:rsidRPr="00010BA6">
        <w:t>., 463 U.S. 60, 66 (1983), the Supreme Court described commercial speech as speech that “does no more than propose a commercial transaction.”</w:t>
      </w:r>
    </w:p>
  </w:footnote>
  <w:footnote w:id="578">
    <w:p w14:paraId="7F77B123" w14:textId="2B7A779E" w:rsidR="00010BA6" w:rsidRPr="006662F5" w:rsidRDefault="00010BA6" w:rsidP="00010BA6">
      <w:pPr>
        <w:pStyle w:val="FootnoteText"/>
      </w:pPr>
      <w:r w:rsidRPr="00010BA6">
        <w:rPr>
          <w:vertAlign w:val="superscript"/>
        </w:rPr>
        <w:footnoteRef/>
      </w:r>
      <w:r w:rsidRPr="00010BA6">
        <w:rPr>
          <w:i/>
        </w:rPr>
        <w:t>See</w:t>
      </w:r>
      <w:r w:rsidRPr="00010BA6">
        <w:t xml:space="preserve"> Friedman v. Rogers, 440 U.S. 1 (1979) (applying lower standard of scrutiny when analyzing a dispute involving a trademark for optician services under the commercial speech doctrine).</w:t>
      </w:r>
    </w:p>
  </w:footnote>
  <w:footnote w:id="579">
    <w:p w14:paraId="55528334" w14:textId="46F360B8" w:rsidR="00010BA6" w:rsidRPr="006662F5" w:rsidRDefault="00010BA6" w:rsidP="00010BA6">
      <w:pPr>
        <w:pStyle w:val="FootnoteText"/>
      </w:pPr>
      <w:r w:rsidRPr="00010BA6">
        <w:rPr>
          <w:vertAlign w:val="superscript"/>
        </w:rPr>
        <w:footnoteRef/>
      </w:r>
      <w:r w:rsidRPr="00010BA6">
        <w:rPr>
          <w:i/>
        </w:rPr>
        <w:t>See generally</w:t>
      </w:r>
      <w:r w:rsidRPr="00010BA6">
        <w:t xml:space="preserve"> Julius R. Lunsford, Trademarks and Semantics: The Use and Misuse of Trademarks in Dictionaries and Trade Journals, 62 </w:t>
      </w:r>
      <w:r w:rsidRPr="00010BA6">
        <w:rPr>
          <w:smallCaps/>
        </w:rPr>
        <w:t xml:space="preserve">Trademark Rep. </w:t>
      </w:r>
      <w:r w:rsidRPr="00010BA6">
        <w:t xml:space="preserve">520 (1972); Gary C. Robb, Trademark Misuse in Dictionaries: Inadequacy of Existing Legal Action and a Suggested Cure, 65 </w:t>
      </w:r>
      <w:r w:rsidRPr="00010BA6">
        <w:rPr>
          <w:smallCaps/>
        </w:rPr>
        <w:t xml:space="preserve">Marquette L. Rev. </w:t>
      </w:r>
      <w:r w:rsidRPr="00010BA6">
        <w:t>179, 185–89 (1981).</w:t>
      </w:r>
    </w:p>
  </w:footnote>
  <w:footnote w:id="580">
    <w:p w14:paraId="43A47FF0" w14:textId="35459F6D" w:rsidR="00010BA6" w:rsidRPr="006662F5" w:rsidRDefault="00010BA6" w:rsidP="00010BA6">
      <w:pPr>
        <w:pStyle w:val="FootnoteText"/>
      </w:pPr>
      <w:r w:rsidRPr="00010BA6">
        <w:rPr>
          <w:vertAlign w:val="superscript"/>
        </w:rPr>
        <w:footnoteRef/>
      </w:r>
      <w:r w:rsidRPr="00010BA6">
        <w:t xml:space="preserve">In the </w:t>
      </w:r>
      <w:r w:rsidRPr="00010BA6">
        <w:rPr>
          <w:i/>
        </w:rPr>
        <w:t>Eventide</w:t>
      </w:r>
      <w:r w:rsidRPr="00010BA6">
        <w:t xml:space="preserve"> case, discussed earlier in this section, the court enjoined a competitive nondescriptive use. 1995 WL 239044 (S.D.N.Y. Apr. 24, 1995). Had the defendant been a magazine or dictionary publisher using the term generically but not descriptively, an injunction would have raised serious First Amendment issues.</w:t>
      </w:r>
    </w:p>
  </w:footnote>
  <w:footnote w:id="581">
    <w:p w14:paraId="11897A47" w14:textId="2F3890EE" w:rsidR="00010BA6" w:rsidRPr="006662F5" w:rsidRDefault="00010BA6" w:rsidP="00010BA6">
      <w:pPr>
        <w:pStyle w:val="FootnoteText"/>
      </w:pPr>
      <w:r w:rsidRPr="00010BA6">
        <w:rPr>
          <w:vertAlign w:val="superscript"/>
        </w:rPr>
        <w:footnoteRef/>
      </w:r>
      <w:r w:rsidRPr="00010BA6">
        <w:t>The TDRA’s noncommercial use exclusion is found in §43(c)(3)(C), 15 U.S.C. §1125(c)(3)(C).</w:t>
      </w:r>
    </w:p>
  </w:footnote>
  <w:footnote w:id="582">
    <w:p w14:paraId="1BD85880" w14:textId="01D25E98"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smallCaps/>
        </w:rPr>
        <w:t xml:space="preserve">H.R. Rep. No. </w:t>
      </w:r>
      <w:r w:rsidRPr="00010BA6">
        <w:t>104-374 at 4, 104th Cong., 1st Sess., 1995 U.S.C.C.A.N. 1029, 1031 (Nov. 30, 1995).</w:t>
      </w:r>
    </w:p>
  </w:footnote>
  <w:footnote w:id="583">
    <w:p w14:paraId="6D5BEF52" w14:textId="33031DDD" w:rsidR="00010BA6" w:rsidRPr="006662F5" w:rsidRDefault="00010BA6" w:rsidP="00010BA6">
      <w:pPr>
        <w:pStyle w:val="FootnoteText"/>
      </w:pPr>
      <w:r w:rsidRPr="00010BA6">
        <w:rPr>
          <w:vertAlign w:val="superscript"/>
        </w:rPr>
        <w:footnoteRef/>
      </w:r>
      <w:r w:rsidRPr="00010BA6">
        <w:t xml:space="preserve">In many of these, states there are separate statutory sections providing that federal precedent should be viewed as persuasive authority. </w:t>
      </w:r>
      <w:r w:rsidRPr="00010BA6">
        <w:rPr>
          <w:smallCaps/>
        </w:rPr>
        <w:t xml:space="preserve">Ark. Code Ann. </w:t>
      </w:r>
      <w:r w:rsidRPr="00010BA6">
        <w:t xml:space="preserve">§4-71-218 (LexisNexis 2001); </w:t>
      </w:r>
      <w:r w:rsidRPr="00010BA6">
        <w:rPr>
          <w:smallCaps/>
        </w:rPr>
        <w:t>Cal. Bus. &amp; Prof. Code</w:t>
      </w:r>
      <w:r w:rsidRPr="00010BA6">
        <w:t xml:space="preserve"> §14272 (West 2008); </w:t>
      </w:r>
      <w:r w:rsidRPr="00010BA6">
        <w:rPr>
          <w:smallCaps/>
        </w:rPr>
        <w:t xml:space="preserve">Fla. Stat. Ann. </w:t>
      </w:r>
      <w:r w:rsidRPr="00010BA6">
        <w:t xml:space="preserve">§495.181 (West Supp. 2010); </w:t>
      </w:r>
      <w:r w:rsidRPr="00010BA6">
        <w:rPr>
          <w:smallCaps/>
        </w:rPr>
        <w:t>Idaho Code</w:t>
      </w:r>
      <w:r w:rsidRPr="00010BA6">
        <w:t xml:space="preserve"> §48-518 (LexisNexis 2003); 765 </w:t>
      </w:r>
      <w:r w:rsidRPr="00010BA6">
        <w:rPr>
          <w:smallCaps/>
        </w:rPr>
        <w:t xml:space="preserve">Ill. Comp. Stat. Ann. </w:t>
      </w:r>
      <w:r w:rsidRPr="00010BA6">
        <w:t xml:space="preserve">§1036/90 (West 2009); </w:t>
      </w:r>
      <w:r w:rsidRPr="00010BA6">
        <w:rPr>
          <w:smallCaps/>
        </w:rPr>
        <w:t>Ind. Code Ann</w:t>
      </w:r>
      <w:r w:rsidRPr="00010BA6">
        <w:t xml:space="preserve">. §24-2-1-0.5 (LexisNexis 2006); </w:t>
      </w:r>
      <w:r w:rsidRPr="00010BA6">
        <w:rPr>
          <w:smallCaps/>
        </w:rPr>
        <w:t>Kan. Stat. Ann</w:t>
      </w:r>
      <w:r w:rsidRPr="00010BA6">
        <w:t xml:space="preserve">. §81-220 (Supp. 2009); </w:t>
      </w:r>
      <w:r w:rsidRPr="00010BA6">
        <w:rPr>
          <w:smallCaps/>
        </w:rPr>
        <w:t xml:space="preserve">Miss. Code Ann. </w:t>
      </w:r>
      <w:r w:rsidRPr="00010BA6">
        <w:t xml:space="preserve">§75-25-37 (2011); </w:t>
      </w:r>
      <w:r w:rsidRPr="00010BA6">
        <w:rPr>
          <w:smallCaps/>
        </w:rPr>
        <w:t>Neb. Rev. Stat</w:t>
      </w:r>
      <w:r w:rsidRPr="00010BA6">
        <w:t xml:space="preserve">. §87-127 (LexisNexis 2007); </w:t>
      </w:r>
      <w:r w:rsidRPr="00010BA6">
        <w:rPr>
          <w:smallCaps/>
        </w:rPr>
        <w:t>N.J. Stat. Ann</w:t>
      </w:r>
      <w:r w:rsidRPr="00010BA6">
        <w:t xml:space="preserve">. §56:3-13a (West 2001); </w:t>
      </w:r>
      <w:r w:rsidRPr="00010BA6">
        <w:rPr>
          <w:smallCaps/>
        </w:rPr>
        <w:t>N.M. Stat. Ann</w:t>
      </w:r>
      <w:r w:rsidRPr="00010BA6">
        <w:t xml:space="preserve">. 1978, §57-3B-2 (West 2003); </w:t>
      </w:r>
      <w:r w:rsidRPr="00010BA6">
        <w:rPr>
          <w:smallCaps/>
        </w:rPr>
        <w:t>Or. Rev. Stat</w:t>
      </w:r>
      <w:r w:rsidRPr="00010BA6">
        <w:t xml:space="preserve">. §647.115(3) (2009); </w:t>
      </w:r>
      <w:r w:rsidRPr="00010BA6">
        <w:rPr>
          <w:smallCaps/>
        </w:rPr>
        <w:t>Tenn. Code Ann</w:t>
      </w:r>
      <w:r w:rsidRPr="00010BA6">
        <w:t xml:space="preserve">. §47-25-518 (LexisNexis 2001); </w:t>
      </w:r>
      <w:r w:rsidRPr="00010BA6">
        <w:rPr>
          <w:smallCaps/>
        </w:rPr>
        <w:t>Utah Code Ann</w:t>
      </w:r>
      <w:r w:rsidRPr="00010BA6">
        <w:t>. §70-3a-102 (West 2004)</w:t>
      </w:r>
      <w:r w:rsidRPr="00010BA6">
        <w:rPr>
          <w:smallCaps/>
        </w:rPr>
        <w:t xml:space="preserve">; Wash. Rev. Code Ann. </w:t>
      </w:r>
      <w:r w:rsidRPr="00010BA6">
        <w:t>§19.77.930 (West 1999)</w:t>
      </w:r>
      <w:r w:rsidRPr="00010BA6">
        <w:rPr>
          <w:smallCaps/>
        </w:rPr>
        <w:t>; W. Va. Code</w:t>
      </w:r>
      <w:r w:rsidRPr="00010BA6">
        <w:t>. §47-2-19 (LexisNexis 2006).</w:t>
      </w:r>
    </w:p>
  </w:footnote>
  <w:footnote w:id="584">
    <w:p w14:paraId="7FF4995E" w14:textId="12B41640" w:rsidR="00010BA6" w:rsidRPr="006662F5" w:rsidRDefault="00010BA6" w:rsidP="00010BA6">
      <w:pPr>
        <w:pStyle w:val="FootnoteText"/>
      </w:pPr>
      <w:r w:rsidRPr="00010BA6">
        <w:rPr>
          <w:vertAlign w:val="superscript"/>
        </w:rPr>
        <w:footnoteRef/>
      </w:r>
      <w:r w:rsidRPr="00010BA6">
        <w:t>See §IV.B.</w:t>
      </w:r>
      <w:r w:rsidRPr="00010BA6">
        <w:t>3.c. in this chapter.</w:t>
      </w:r>
    </w:p>
  </w:footnote>
  <w:footnote w:id="585">
    <w:p w14:paraId="315DC649" w14:textId="443ED5B5" w:rsidR="00010BA6" w:rsidRPr="006662F5" w:rsidRDefault="00010BA6" w:rsidP="00010BA6">
      <w:pPr>
        <w:pStyle w:val="FootnoteText"/>
      </w:pPr>
      <w:r w:rsidRPr="00010BA6">
        <w:rPr>
          <w:vertAlign w:val="superscript"/>
        </w:rPr>
        <w:footnoteRef/>
      </w:r>
      <w:r w:rsidRPr="00010BA6">
        <w:t xml:space="preserve">Ty, Inc. v. Perryman, 306 F.3d 509, 513–14, 64 USPQ2d 1689 (7th Cir. 2002), </w:t>
      </w:r>
      <w:r w:rsidRPr="00010BA6">
        <w:rPr>
          <w:i/>
        </w:rPr>
        <w:t>cert</w:t>
      </w:r>
      <w:r w:rsidRPr="00010BA6">
        <w:t xml:space="preserve">. </w:t>
      </w:r>
      <w:r w:rsidRPr="00010BA6">
        <w:rPr>
          <w:i/>
        </w:rPr>
        <w:t>denied</w:t>
      </w:r>
      <w:r w:rsidRPr="00010BA6">
        <w:t>, 538 U.S. 971 (2003).</w:t>
      </w:r>
    </w:p>
  </w:footnote>
  <w:footnote w:id="586">
    <w:p w14:paraId="3FD4793E" w14:textId="620F5BB5" w:rsidR="00010BA6" w:rsidRPr="006662F5" w:rsidRDefault="00010BA6" w:rsidP="00010BA6">
      <w:pPr>
        <w:pStyle w:val="FootnoteText"/>
      </w:pPr>
      <w:r w:rsidRPr="00010BA6">
        <w:rPr>
          <w:vertAlign w:val="superscript"/>
        </w:rPr>
        <w:footnoteRef/>
      </w:r>
      <w:r w:rsidRPr="00010BA6">
        <w:t xml:space="preserve">Some relief has been given on confusion grounds, using an “initial interest confusion” theory. </w:t>
      </w:r>
      <w:r w:rsidRPr="00010BA6">
        <w:rPr>
          <w:i/>
        </w:rPr>
        <w:t>See</w:t>
      </w:r>
      <w:r w:rsidRPr="00010BA6">
        <w:t xml:space="preserve"> Brookfield Commc’ns v. West Coast Entm’t, 174 F.3d 1036, 1062, 50 USPQ2d 1545 (9th Cir. 1999). The theory is that Internet users are initially confused by reaching the Web site of someone other than the company for which they were searching, even if the confusion is dispelled by the contents of the Web site. </w:t>
      </w:r>
      <w:r w:rsidRPr="00010BA6">
        <w:rPr>
          <w:i/>
        </w:rPr>
        <w:t>But cf</w:t>
      </w:r>
      <w:r w:rsidRPr="00010BA6">
        <w:t xml:space="preserve">. Network Automation, Inc. v. Advanced Sys. Concepts, Inc., 638 F.3d 1137, 1147–48, 97 USPQ2d 2036 (9th Cir. 2011) (limiting the use of </w:t>
      </w:r>
      <w:r w:rsidRPr="00010BA6">
        <w:rPr>
          <w:i/>
        </w:rPr>
        <w:t>Brookfield</w:t>
      </w:r>
      <w:r w:rsidRPr="00010BA6">
        <w:t>’s analysis).</w:t>
      </w:r>
    </w:p>
  </w:footnote>
  <w:footnote w:id="587">
    <w:p w14:paraId="059692F7" w14:textId="21D97583" w:rsidR="00010BA6" w:rsidRPr="00C4457D" w:rsidRDefault="00010BA6" w:rsidP="00010BA6">
      <w:pPr>
        <w:pStyle w:val="FootnoteText"/>
        <w:rPr>
          <w:lang w:val="fr-FR"/>
        </w:rPr>
      </w:pPr>
      <w:r w:rsidRPr="00010BA6">
        <w:rPr>
          <w:vertAlign w:val="superscript"/>
        </w:rPr>
        <w:footnoteRef/>
      </w:r>
      <w:r w:rsidRPr="00010BA6">
        <w:rPr>
          <w:i/>
        </w:rPr>
        <w:t>E</w:t>
      </w:r>
      <w:r w:rsidRPr="00010BA6">
        <w:t>.</w:t>
      </w:r>
      <w:r w:rsidRPr="00010BA6">
        <w:rPr>
          <w:i/>
        </w:rPr>
        <w:t>g</w:t>
      </w:r>
      <w:r w:rsidRPr="00010BA6">
        <w:t>., Mattel, Inc. v. Internet Dimensions, Inc., 55 USPQ2d 1620, 1627 (S.D.N.Y. 2000).</w:t>
      </w:r>
    </w:p>
  </w:footnote>
  <w:footnote w:id="588">
    <w:p w14:paraId="51CBFEAA" w14:textId="1707FB47" w:rsidR="00010BA6" w:rsidRPr="006662F5" w:rsidRDefault="00010BA6" w:rsidP="00010BA6">
      <w:pPr>
        <w:pStyle w:val="FootnoteText"/>
      </w:pPr>
      <w:r w:rsidRPr="00010BA6">
        <w:rPr>
          <w:vertAlign w:val="superscript"/>
        </w:rPr>
        <w:footnoteRef/>
      </w:r>
      <w:r w:rsidRPr="00010BA6">
        <w:t>Pub. L. No. 106-113, 113 Stat. 1536 (1999). Most of the ACPA was codified at 15 U.S.C. §1125(d). Portions were also codified at 15 U.S.C. §§1127 and 8131. A few sections were not codified. See Chapter 14 for a discussion of the ACPA.</w:t>
      </w:r>
    </w:p>
  </w:footnote>
  <w:footnote w:id="589">
    <w:p w14:paraId="731433C2" w14:textId="09F5F05F" w:rsidR="00010BA6" w:rsidRPr="006662F5" w:rsidRDefault="00010BA6" w:rsidP="00010BA6">
      <w:pPr>
        <w:pStyle w:val="FootnoteText"/>
      </w:pPr>
      <w:r w:rsidRPr="00010BA6">
        <w:rPr>
          <w:vertAlign w:val="superscript"/>
        </w:rPr>
        <w:footnoteRef/>
      </w:r>
      <w:r w:rsidRPr="00010BA6">
        <w:t>Lanham Act §43(d)(1)(A), 15 U.S.C. §1125(d)(1)(A).</w:t>
      </w:r>
    </w:p>
  </w:footnote>
  <w:footnote w:id="590">
    <w:p w14:paraId="65391DC6" w14:textId="257B9AEF"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Panavision Int’l, L.P. v. </w:t>
      </w:r>
      <w:r w:rsidRPr="00010BA6">
        <w:t xml:space="preserve">Toeppen, 141 F.3d 1316, 1327, 46 USPQ2d 1511 (9th Cir. 1998); Virtual Works, Inc. v. Network Solutions, Inc., 106 F. Supp. 2d 845, 847–48, 54 USPQ2d 1126 (E.D. Va. 2000), </w:t>
      </w:r>
      <w:r w:rsidRPr="00010BA6">
        <w:rPr>
          <w:i/>
        </w:rPr>
        <w:t>aff’d on other grounds</w:t>
      </w:r>
      <w:r w:rsidRPr="00010BA6">
        <w:t xml:space="preserve">, 238 F.3d 264, 57 USPQ2d 1547 (4th Cir. 2001) (affirming on ACPA grounds only); PACCAR, Inc. v. Telescan Techs., LLC, 115 F. Supp. 2d 772, 779–80 (E.D. Mich. 2000), </w:t>
      </w:r>
      <w:r w:rsidRPr="00010BA6">
        <w:rPr>
          <w:i/>
        </w:rPr>
        <w:t>vacated in part, aff’d in part on other grounds</w:t>
      </w:r>
      <w:r w:rsidRPr="00010BA6">
        <w:t xml:space="preserve">, 319 F.3d 243, 65 USPQ2d 1761 (6th Cir. 2003) (the Sixth Circuit did not rule on the dilution issue); Jews for Jesus v. Brodsky, 993 F. Supp. 282, 306–07, 46 USPQ2d 1652 (D.N.J.), </w:t>
      </w:r>
      <w:r w:rsidRPr="00010BA6">
        <w:rPr>
          <w:i/>
        </w:rPr>
        <w:t>aff’d</w:t>
      </w:r>
      <w:r w:rsidRPr="00010BA6">
        <w:t>, 159 F.3d 1351 (3d Cir. 1998); Lozano Enters. v. La Opinion Publ’g Co., 44 USPQ2d 1764, 1769 (C.D. Cal. 1997); Intermatic, Inc. v. Toeppen, 947 F. Supp. 1227, 1240, 40 USPQ2d 1412 (N.D. Ill. 1996). See Chapter 9, §II.H, for a discussion of the FTDA and TDRA cases.</w:t>
      </w:r>
    </w:p>
  </w:footnote>
  <w:footnote w:id="591">
    <w:p w14:paraId="73175B8A" w14:textId="45B7A681"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Panavision Int’l</w:t>
      </w:r>
      <w:r w:rsidRPr="00010BA6">
        <w:t>, 141 F.3d at 1326.</w:t>
      </w:r>
    </w:p>
  </w:footnote>
  <w:footnote w:id="592">
    <w:p w14:paraId="1D686301" w14:textId="69F0111C" w:rsidR="00010BA6" w:rsidRPr="006662F5" w:rsidRDefault="00010BA6" w:rsidP="00010BA6">
      <w:pPr>
        <w:pStyle w:val="FootnoteText"/>
      </w:pPr>
      <w:r w:rsidRPr="00010BA6">
        <w:rPr>
          <w:vertAlign w:val="superscript"/>
        </w:rPr>
        <w:footnoteRef/>
      </w:r>
      <w:r w:rsidRPr="00010BA6">
        <w:rPr>
          <w:i/>
        </w:rPr>
        <w:t>Id</w:t>
      </w:r>
      <w:r w:rsidRPr="00010BA6">
        <w:t xml:space="preserve">. (quoting </w:t>
      </w:r>
      <w:r w:rsidRPr="00010BA6">
        <w:rPr>
          <w:i/>
        </w:rPr>
        <w:t>Intermatic</w:t>
      </w:r>
      <w:r w:rsidRPr="00010BA6">
        <w:t>, 947 F. Supp. at 1304).</w:t>
      </w:r>
    </w:p>
  </w:footnote>
  <w:footnote w:id="593">
    <w:p w14:paraId="409EC074" w14:textId="1715B472" w:rsidR="00010BA6" w:rsidRPr="006662F5" w:rsidRDefault="00010BA6" w:rsidP="00010BA6">
      <w:pPr>
        <w:pStyle w:val="FootnoteText"/>
      </w:pPr>
      <w:r w:rsidRPr="00010BA6">
        <w:rPr>
          <w:vertAlign w:val="superscript"/>
        </w:rPr>
        <w:footnoteRef/>
      </w:r>
      <w:r w:rsidRPr="00010BA6">
        <w:rPr>
          <w:i/>
        </w:rPr>
        <w:t>See</w:t>
      </w:r>
      <w:r w:rsidRPr="00010BA6">
        <w:t xml:space="preserve"> Strick Corp. v. Strickland, 162 F. Supp. 2d 372, 379–80, 60 USPQ2d 1889 (E.D. Pa. 2001); Ford Motor Co. v. GreatDomains.com, Inc., 177 F. Supp. 2d 635, 653–54 (E.D. Mich. 2001); HQM, Ltd. v. Hatfield, 71 F. Supp. 2d 500, 508–09 (D. Md. 1999); Hasbro, Inc. v. Clue Computing, Inc., 66 F. Supp. 2d 117, 133, 52 USPQ2d 1402 (D. Mass. 1999), </w:t>
      </w:r>
      <w:r w:rsidRPr="00010BA6">
        <w:rPr>
          <w:i/>
        </w:rPr>
        <w:t>aff’d</w:t>
      </w:r>
      <w:r w:rsidRPr="00010BA6">
        <w:t>, 232 F.3d 1, 56 USPQ2d 1766 (1st Cir. 2000). These cases are discussed in Chapter 9, §II.H.2.</w:t>
      </w:r>
    </w:p>
  </w:footnote>
  <w:footnote w:id="594">
    <w:p w14:paraId="0B84ED43" w14:textId="66BF37D4" w:rsidR="00010BA6" w:rsidRPr="006662F5" w:rsidRDefault="00010BA6" w:rsidP="00010BA6">
      <w:pPr>
        <w:pStyle w:val="FootnoteText"/>
      </w:pPr>
      <w:r w:rsidRPr="00010BA6">
        <w:rPr>
          <w:vertAlign w:val="superscript"/>
        </w:rPr>
        <w:footnoteRef/>
      </w:r>
      <w:r w:rsidRPr="00010BA6">
        <w:t>This issue is discussed further in Chapter 9, §II.H.3.</w:t>
      </w:r>
    </w:p>
  </w:footnote>
  <w:footnote w:id="595">
    <w:p w14:paraId="2981F6CE" w14:textId="7137E15B"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E. &amp; J. Gallo Winery v. Spider Webs Ltd., 129 F. Supp. 2d 1033 (S.D. Tex. 2001), </w:t>
      </w:r>
      <w:r w:rsidRPr="00010BA6">
        <w:rPr>
          <w:i/>
        </w:rPr>
        <w:t>aff’d</w:t>
      </w:r>
      <w:r w:rsidRPr="00010BA6">
        <w:t xml:space="preserve">, 286 F.3d 270, 62 USPQ2d 1404 (5th Cir. 2002) (the Fifth Circuit declined to reach this issue); Horseshoe Bay Resort Sales Co. v. Lake Lyndon B. Johnson Improvement Corp., 53 S.W.3d 799 (Tex. App. 2001). In some FTDA cases, the courts have assumed that the per se analysis also applies to claims under state dilution laws. </w:t>
      </w:r>
      <w:r w:rsidRPr="00010BA6">
        <w:rPr>
          <w:i/>
        </w:rPr>
        <w:t>E</w:t>
      </w:r>
      <w:r w:rsidRPr="00010BA6">
        <w:t>.</w:t>
      </w:r>
      <w:r w:rsidRPr="00010BA6">
        <w:rPr>
          <w:i/>
        </w:rPr>
        <w:t>g</w:t>
      </w:r>
      <w:r w:rsidRPr="00010BA6">
        <w:t>.,</w:t>
      </w:r>
      <w:r w:rsidRPr="00010BA6">
        <w:rPr>
          <w:i/>
        </w:rPr>
        <w:t xml:space="preserve"> </w:t>
      </w:r>
      <w:r w:rsidRPr="00010BA6">
        <w:rPr>
          <w:i/>
        </w:rPr>
        <w:t>Intermatic</w:t>
      </w:r>
      <w:r w:rsidRPr="00010BA6">
        <w:t xml:space="preserve">, 947 F. Supp. at 1241 (Illinois law); Panavision Int’l, L.P. v. Toeppen, 945 F. Supp. 1296, 1304 (C.D. Cal. 1996), </w:t>
      </w:r>
      <w:r w:rsidRPr="00010BA6">
        <w:rPr>
          <w:i/>
        </w:rPr>
        <w:t>aff’d</w:t>
      </w:r>
      <w:r w:rsidRPr="00010BA6">
        <w:t xml:space="preserve">, 141 F.3d 1316, 1327, 46 USPQ2d 1511 (9th Cir. 1998). </w:t>
      </w:r>
      <w:r w:rsidRPr="00010BA6">
        <w:rPr>
          <w:i/>
        </w:rPr>
        <w:t>Cf</w:t>
      </w:r>
      <w:r w:rsidRPr="00010BA6">
        <w:t xml:space="preserve">. </w:t>
      </w:r>
      <w:r w:rsidRPr="00010BA6">
        <w:rPr>
          <w:i/>
        </w:rPr>
        <w:t>Strick</w:t>
      </w:r>
      <w:r w:rsidRPr="00010BA6">
        <w:t xml:space="preserve">, 162 F. Supp. 2d at 378 n.10, 379–80 (stating that Pennsylvania law uses same analysis as </w:t>
      </w:r>
      <w:r w:rsidRPr="00010BA6">
        <w:t>FTDA, but rejecting per se rule under FTDA).</w:t>
      </w:r>
    </w:p>
  </w:footnote>
  <w:footnote w:id="596">
    <w:p w14:paraId="5A132B8B" w14:textId="07CD5BD8" w:rsidR="00010BA6" w:rsidRPr="006662F5" w:rsidRDefault="00010BA6" w:rsidP="00010BA6">
      <w:pPr>
        <w:pStyle w:val="FootnoteText"/>
      </w:pPr>
      <w:r w:rsidRPr="00010BA6">
        <w:rPr>
          <w:vertAlign w:val="superscript"/>
        </w:rPr>
        <w:footnoteRef/>
      </w:r>
      <w:r w:rsidRPr="00010BA6">
        <w:t xml:space="preserve">129 F. Supp. 2d 1033 (S.D. Tex. 2001), </w:t>
      </w:r>
      <w:r w:rsidRPr="00010BA6">
        <w:rPr>
          <w:i/>
        </w:rPr>
        <w:t>aff’d</w:t>
      </w:r>
      <w:r w:rsidRPr="00010BA6">
        <w:t>, 286 F.3d 270, 62 USPQ2d 1404 (5th Cir. 2002).</w:t>
      </w:r>
    </w:p>
  </w:footnote>
  <w:footnote w:id="597">
    <w:p w14:paraId="497F7B96" w14:textId="6C4923A4" w:rsidR="00010BA6" w:rsidRPr="00C4457D" w:rsidRDefault="00010BA6" w:rsidP="00010BA6">
      <w:pPr>
        <w:pStyle w:val="FootnoteText"/>
        <w:rPr>
          <w:lang w:val="da-DK"/>
        </w:rPr>
      </w:pPr>
      <w:r w:rsidRPr="00010BA6">
        <w:rPr>
          <w:vertAlign w:val="superscript"/>
        </w:rPr>
        <w:footnoteRef/>
      </w:r>
      <w:r w:rsidRPr="00010BA6">
        <w:rPr>
          <w:i/>
        </w:rPr>
        <w:t>Id</w:t>
      </w:r>
      <w:r w:rsidRPr="00010BA6">
        <w:t>. at 1035.</w:t>
      </w:r>
    </w:p>
  </w:footnote>
  <w:footnote w:id="598">
    <w:p w14:paraId="12F92552" w14:textId="4CE930EE" w:rsidR="00010BA6" w:rsidRPr="00C4457D" w:rsidRDefault="00010BA6" w:rsidP="00010BA6">
      <w:pPr>
        <w:pStyle w:val="FootnoteText"/>
        <w:rPr>
          <w:lang w:val="da-DK"/>
        </w:rPr>
      </w:pPr>
      <w:r w:rsidRPr="00010BA6">
        <w:rPr>
          <w:vertAlign w:val="superscript"/>
        </w:rPr>
        <w:footnoteRef/>
      </w:r>
      <w:r w:rsidRPr="00010BA6">
        <w:rPr>
          <w:i/>
        </w:rPr>
        <w:t>Id</w:t>
      </w:r>
      <w:r w:rsidRPr="00010BA6">
        <w:t>.</w:t>
      </w:r>
    </w:p>
  </w:footnote>
  <w:footnote w:id="599">
    <w:p w14:paraId="218C68D4" w14:textId="2906F919" w:rsidR="00010BA6" w:rsidRPr="00C4457D" w:rsidRDefault="00010BA6" w:rsidP="00010BA6">
      <w:pPr>
        <w:pStyle w:val="FootnoteText"/>
        <w:rPr>
          <w:lang w:val="da-DK"/>
        </w:rPr>
      </w:pPr>
      <w:r w:rsidRPr="00010BA6">
        <w:rPr>
          <w:vertAlign w:val="superscript"/>
        </w:rPr>
        <w:footnoteRef/>
      </w:r>
      <w:r w:rsidRPr="00010BA6">
        <w:rPr>
          <w:i/>
        </w:rPr>
        <w:t>Id</w:t>
      </w:r>
      <w:r w:rsidRPr="00010BA6">
        <w:t>. at 1035–36, 1039–41.</w:t>
      </w:r>
    </w:p>
  </w:footnote>
  <w:footnote w:id="600">
    <w:p w14:paraId="3B76D362" w14:textId="0B8EF75F" w:rsidR="00010BA6" w:rsidRPr="006662F5" w:rsidRDefault="00010BA6" w:rsidP="00010BA6">
      <w:pPr>
        <w:pStyle w:val="FootnoteText"/>
      </w:pPr>
      <w:r w:rsidRPr="00010BA6">
        <w:rPr>
          <w:vertAlign w:val="superscript"/>
        </w:rPr>
        <w:footnoteRef/>
      </w:r>
      <w:r w:rsidRPr="00010BA6">
        <w:rPr>
          <w:i/>
        </w:rPr>
        <w:t>Id</w:t>
      </w:r>
      <w:r w:rsidRPr="00010BA6">
        <w:t>. at 1039–41.</w:t>
      </w:r>
    </w:p>
  </w:footnote>
  <w:footnote w:id="601">
    <w:p w14:paraId="3561A771" w14:textId="5CB73614" w:rsidR="00010BA6" w:rsidRPr="006662F5" w:rsidRDefault="00010BA6" w:rsidP="00010BA6">
      <w:pPr>
        <w:pStyle w:val="FootnoteText"/>
      </w:pPr>
      <w:r w:rsidRPr="00010BA6">
        <w:rPr>
          <w:vertAlign w:val="superscript"/>
        </w:rPr>
        <w:footnoteRef/>
      </w:r>
      <w:r w:rsidRPr="00010BA6">
        <w:rPr>
          <w:i/>
        </w:rPr>
        <w:t>Id</w:t>
      </w:r>
      <w:r w:rsidRPr="00010BA6">
        <w:t xml:space="preserve">. at 1041–42. The court further found a violation of the ACPA. </w:t>
      </w:r>
      <w:r w:rsidRPr="00010BA6">
        <w:rPr>
          <w:i/>
        </w:rPr>
        <w:t>Id</w:t>
      </w:r>
      <w:r w:rsidRPr="00010BA6">
        <w:t>. at 1047–48.</w:t>
      </w:r>
    </w:p>
  </w:footnote>
  <w:footnote w:id="602">
    <w:p w14:paraId="1A02E503" w14:textId="199D6ED8" w:rsidR="00010BA6" w:rsidRPr="00C4457D" w:rsidRDefault="00010BA6" w:rsidP="00010BA6">
      <w:pPr>
        <w:pStyle w:val="FootnoteText"/>
        <w:rPr>
          <w:lang w:val="pt-BR"/>
        </w:rPr>
      </w:pPr>
      <w:r w:rsidRPr="00010BA6">
        <w:rPr>
          <w:vertAlign w:val="superscript"/>
        </w:rPr>
        <w:footnoteRef/>
      </w:r>
      <w:r w:rsidRPr="00010BA6">
        <w:rPr>
          <w:i/>
        </w:rPr>
        <w:t>Id</w:t>
      </w:r>
      <w:r w:rsidRPr="00010BA6">
        <w:t xml:space="preserve">. at 1037. The Fifth Circuit declined to decide this issue. 286 F.3d at 278. Before the TDRA, the FTDA required a “commercial use in commerce.” The TDRA only requires a “use in commerce.” Texas has since adopted the 2007 Model Bill, which requires both a famous mark and a “commercial use” of the famous mark by the second user. </w:t>
      </w:r>
      <w:r w:rsidRPr="00010BA6">
        <w:rPr>
          <w:smallCaps/>
        </w:rPr>
        <w:t xml:space="preserve">Tex. Bus. &amp; Com. Code Ann. </w:t>
      </w:r>
      <w:r w:rsidRPr="00010BA6">
        <w:t>§16.013(a) (2011).</w:t>
      </w:r>
    </w:p>
  </w:footnote>
  <w:footnote w:id="603">
    <w:p w14:paraId="4B6A0229" w14:textId="4C899B9E" w:rsidR="00010BA6" w:rsidRPr="00C4457D" w:rsidRDefault="00010BA6" w:rsidP="00010BA6">
      <w:pPr>
        <w:pStyle w:val="FootnoteText"/>
        <w:rPr>
          <w:lang w:val="pt-BR"/>
        </w:rPr>
      </w:pPr>
      <w:r w:rsidRPr="00010BA6">
        <w:rPr>
          <w:vertAlign w:val="superscript"/>
        </w:rPr>
        <w:footnoteRef/>
      </w:r>
      <w:r w:rsidRPr="00010BA6">
        <w:t>53 S.W.3d 799 (Tex. App. 2001).</w:t>
      </w:r>
    </w:p>
  </w:footnote>
  <w:footnote w:id="604">
    <w:p w14:paraId="05D81138" w14:textId="61307DCC" w:rsidR="00010BA6" w:rsidRPr="006662F5" w:rsidRDefault="00010BA6" w:rsidP="00010BA6">
      <w:pPr>
        <w:pStyle w:val="FootnoteText"/>
      </w:pPr>
      <w:r w:rsidRPr="00010BA6">
        <w:rPr>
          <w:vertAlign w:val="superscript"/>
        </w:rPr>
        <w:footnoteRef/>
      </w:r>
      <w:r w:rsidRPr="00010BA6">
        <w:rPr>
          <w:i/>
        </w:rPr>
        <w:t>Id</w:t>
      </w:r>
      <w:r w:rsidRPr="00010BA6">
        <w:t xml:space="preserve">. at 804–05. The defendant was aware of the plaintiff’s prior use of the designation. </w:t>
      </w:r>
      <w:r w:rsidRPr="00010BA6">
        <w:rPr>
          <w:i/>
        </w:rPr>
        <w:t>Id</w:t>
      </w:r>
      <w:r w:rsidRPr="00010BA6">
        <w:t>. at 805.</w:t>
      </w:r>
    </w:p>
  </w:footnote>
  <w:footnote w:id="605">
    <w:p w14:paraId="2378EF48" w14:textId="1C56F58B" w:rsidR="00010BA6" w:rsidRPr="006662F5" w:rsidRDefault="00010BA6" w:rsidP="00010BA6">
      <w:pPr>
        <w:pStyle w:val="FootnoteText"/>
      </w:pPr>
      <w:r w:rsidRPr="00010BA6">
        <w:rPr>
          <w:vertAlign w:val="superscript"/>
        </w:rPr>
        <w:footnoteRef/>
      </w:r>
      <w:r w:rsidRPr="00010BA6">
        <w:rPr>
          <w:i/>
        </w:rPr>
        <w:t>Id</w:t>
      </w:r>
      <w:r w:rsidRPr="00010BA6">
        <w:t>. at 804.</w:t>
      </w:r>
    </w:p>
  </w:footnote>
  <w:footnote w:id="606">
    <w:p w14:paraId="30700E8E" w14:textId="4F16A7B1" w:rsidR="00010BA6" w:rsidRPr="00010BA6" w:rsidRDefault="00010BA6" w:rsidP="00010BA6">
      <w:pPr>
        <w:pStyle w:val="FootnoteText"/>
      </w:pPr>
      <w:r w:rsidRPr="00010BA6">
        <w:rPr>
          <w:vertAlign w:val="superscript"/>
        </w:rPr>
        <w:footnoteRef/>
      </w:r>
      <w:r w:rsidRPr="00010BA6">
        <w:t xml:space="preserve">The court found the designation Horseshoe Bay to be a trademark, </w:t>
      </w:r>
      <w:r w:rsidRPr="00010BA6">
        <w:t xml:space="preserve">despite the fact that it also had geographic significance. It based this conclusion largely on the fact that the name was coined by the plaintiff, and the name previously had no geographic significance. </w:t>
      </w:r>
      <w:r w:rsidRPr="00010BA6">
        <w:rPr>
          <w:i/>
        </w:rPr>
        <w:t>Id</w:t>
      </w:r>
      <w:r w:rsidRPr="00010BA6">
        <w:t>. at 806–09. The court’s finding that the mark was distinctive is discussed in Chapter 2, §I.A.2.</w:t>
      </w:r>
    </w:p>
    <w:p w14:paraId="55EB278A" w14:textId="77777777" w:rsidR="00010BA6" w:rsidRPr="006662F5" w:rsidRDefault="00010BA6">
      <w:pPr>
        <w:pStyle w:val="footnote"/>
      </w:pPr>
    </w:p>
  </w:footnote>
  <w:footnote w:id="607">
    <w:p w14:paraId="6745E125" w14:textId="5613E399" w:rsidR="00010BA6" w:rsidRPr="006662F5" w:rsidRDefault="00010BA6" w:rsidP="00010BA6">
      <w:pPr>
        <w:pStyle w:val="FootnoteText"/>
      </w:pPr>
      <w:r w:rsidRPr="00010BA6">
        <w:rPr>
          <w:vertAlign w:val="superscript"/>
        </w:rPr>
        <w:footnoteRef/>
      </w:r>
      <w:r w:rsidRPr="00010BA6">
        <w:rPr>
          <w:i/>
        </w:rPr>
        <w:t>Id</w:t>
      </w:r>
      <w:r w:rsidRPr="00010BA6">
        <w:t xml:space="preserve">. at 812 (citing E. &amp; J. Gallo Winery v. Spider Webs Ltd., 129 F. Supp. 2d 1033, 1038–39 (S.D. Tex. 2001), </w:t>
      </w:r>
      <w:r w:rsidRPr="00010BA6">
        <w:rPr>
          <w:i/>
        </w:rPr>
        <w:t>aff’d</w:t>
      </w:r>
      <w:r w:rsidRPr="00010BA6">
        <w:t xml:space="preserve">, 286 F.3d 270, 62 USPQ2d 1404 (5th Cir. 2002), and </w:t>
      </w:r>
      <w:r w:rsidRPr="00010BA6">
        <w:t xml:space="preserve">Intermatic, Inc. v. Toeppen, 947 F. Supp. 1227, 1240, 40 USPQ2d 1412 (N.D. Ill. 1996)). </w:t>
      </w:r>
      <w:r w:rsidRPr="00010BA6">
        <w:rPr>
          <w:i/>
        </w:rPr>
        <w:t>See</w:t>
      </w:r>
      <w:r w:rsidRPr="00010BA6">
        <w:t xml:space="preserve"> Auto Prepurchase Inspections, L.L.C. v. Dickinson, 2009 WL 10669960, at *8 (W.D. Tex. Apr. 29, 2009).</w:t>
      </w:r>
    </w:p>
  </w:footnote>
  <w:footnote w:id="608">
    <w:p w14:paraId="5D9818E9" w14:textId="5FA9334D"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Hasbro, Inc. v. Clue Computing, Inc., 66 F. Supp. 2d 117, 133, 52 USPQ2d 1402 (D. Mass. 1999) (noting that “Clue” is a common term), </w:t>
      </w:r>
      <w:r w:rsidRPr="00010BA6">
        <w:rPr>
          <w:i/>
        </w:rPr>
        <w:t>aff’d</w:t>
      </w:r>
      <w:r w:rsidRPr="00010BA6">
        <w:t xml:space="preserve">, 232 F.3d 1, 56 USPQ2d 1766 (1st Cir. 2000); Trans Union LLC v. Credit Research, Inc., 142 F. Supp. 2d 1029, 1046 (N.D. Ill. 2001) (refusing to enjoin domain names using marks consisting of common terms). </w:t>
      </w:r>
      <w:r w:rsidRPr="00010BA6">
        <w:rPr>
          <w:i/>
        </w:rPr>
        <w:t>But see</w:t>
      </w:r>
      <w:r w:rsidRPr="00010BA6">
        <w:t xml:space="preserve"> Registral.com, LLC v. Fisher Controls Int’l, Inc., 2001 WL 34109376 (S.D. Tex. June 28, 2001) (granting relief for domain name fisher.com).</w:t>
      </w:r>
    </w:p>
  </w:footnote>
  <w:footnote w:id="609">
    <w:p w14:paraId="660AAC33" w14:textId="79220A21" w:rsidR="00010BA6" w:rsidRPr="006662F5" w:rsidRDefault="00010BA6" w:rsidP="00010BA6">
      <w:pPr>
        <w:pStyle w:val="FootnoteText"/>
      </w:pPr>
      <w:r w:rsidRPr="00010BA6">
        <w:rPr>
          <w:vertAlign w:val="superscript"/>
        </w:rPr>
        <w:footnoteRef/>
      </w:r>
      <w:r w:rsidRPr="00010BA6">
        <w:t xml:space="preserve">A domain name registrar is an entity authorized by the Internet Corporation for Assigned Names and Numbers (ICANN) to accept registrations and assign domain names to registrants. </w:t>
      </w:r>
      <w:r w:rsidRPr="00010BA6">
        <w:rPr>
          <w:i/>
        </w:rPr>
        <w:t>See</w:t>
      </w:r>
      <w:r w:rsidRPr="00010BA6">
        <w:t xml:space="preserve"> Lockheed Martin Corp. v. Network Solutions, Inc., 141 F. Supp. 2d 648, 651, 59 USPQ2d 1231 (N.D. Tex. 2001).</w:t>
      </w:r>
    </w:p>
  </w:footnote>
  <w:footnote w:id="610">
    <w:p w14:paraId="3D92685B" w14:textId="29EB892E" w:rsidR="00010BA6" w:rsidRPr="006662F5" w:rsidRDefault="00010BA6" w:rsidP="00010BA6">
      <w:pPr>
        <w:pStyle w:val="FootnoteText"/>
      </w:pPr>
      <w:r w:rsidRPr="00010BA6">
        <w:rPr>
          <w:vertAlign w:val="superscript"/>
        </w:rPr>
        <w:footnoteRef/>
      </w:r>
      <w:r w:rsidRPr="00010BA6">
        <w:rPr>
          <w:i/>
        </w:rPr>
        <w:t>Id</w:t>
      </w:r>
      <w:r w:rsidRPr="00010BA6">
        <w:t>. at 656.</w:t>
      </w:r>
    </w:p>
  </w:footnote>
  <w:footnote w:id="611">
    <w:p w14:paraId="738CB790" w14:textId="4BFA607C" w:rsidR="00010BA6" w:rsidRPr="006662F5" w:rsidRDefault="00010BA6" w:rsidP="00010BA6">
      <w:pPr>
        <w:pStyle w:val="FootnoteText"/>
      </w:pPr>
      <w:r w:rsidRPr="00010BA6">
        <w:rPr>
          <w:vertAlign w:val="superscript"/>
        </w:rPr>
        <w:footnoteRef/>
      </w:r>
      <w:r w:rsidRPr="00010BA6">
        <w:rPr>
          <w:i/>
        </w:rPr>
        <w:t>Id</w:t>
      </w:r>
      <w:r w:rsidRPr="00010BA6">
        <w:t>.</w:t>
      </w:r>
    </w:p>
  </w:footnote>
  <w:footnote w:id="612">
    <w:p w14:paraId="0EA4B8A3" w14:textId="44DDB71F"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w:t>
      </w:r>
      <w:r w:rsidRPr="00010BA6">
        <w:rPr>
          <w:i/>
        </w:rPr>
        <w:t xml:space="preserve"> Lockheed Martin Corp</w:t>
      </w:r>
      <w:r w:rsidRPr="00010BA6">
        <w:t xml:space="preserve">., 985 F. Supp. at 959–60, </w:t>
      </w:r>
      <w:r w:rsidRPr="00010BA6">
        <w:rPr>
          <w:i/>
        </w:rPr>
        <w:t>aff’d</w:t>
      </w:r>
      <w:r w:rsidRPr="00010BA6">
        <w:t>, 194 F.3d 980 (9th Cir. 1999).</w:t>
      </w:r>
    </w:p>
  </w:footnote>
  <w:footnote w:id="613">
    <w:p w14:paraId="36A84931" w14:textId="47B219DA" w:rsidR="00010BA6" w:rsidRPr="006662F5" w:rsidRDefault="00010BA6" w:rsidP="00010BA6">
      <w:pPr>
        <w:pStyle w:val="FootnoteText"/>
      </w:pPr>
      <w:r w:rsidRPr="00010BA6">
        <w:rPr>
          <w:vertAlign w:val="superscript"/>
        </w:rPr>
        <w:footnoteRef/>
      </w:r>
      <w:r w:rsidRPr="00010BA6">
        <w:rPr>
          <w:smallCaps/>
        </w:rPr>
        <w:t>Cal. Bus. &amp; Prof. Code</w:t>
      </w:r>
      <w:r w:rsidRPr="00010BA6">
        <w:t xml:space="preserve"> §§17525–17527 (West Supp. 2002); </w:t>
      </w:r>
      <w:r w:rsidRPr="00010BA6">
        <w:rPr>
          <w:i/>
        </w:rPr>
        <w:t>see</w:t>
      </w:r>
      <w:r w:rsidRPr="00010BA6">
        <w:t xml:space="preserve"> Lanham Act §47, 15 U.S.C. §8131 (prohibiting cyberpiracy as it relates to registration of a person’s name as a domain name).</w:t>
      </w:r>
    </w:p>
  </w:footnote>
  <w:footnote w:id="614">
    <w:p w14:paraId="190D6B42" w14:textId="1696A1AE" w:rsidR="00010BA6" w:rsidRPr="006662F5" w:rsidRDefault="00010BA6" w:rsidP="00010BA6">
      <w:pPr>
        <w:pStyle w:val="FootnoteText"/>
      </w:pPr>
      <w:r w:rsidRPr="00010BA6">
        <w:rPr>
          <w:vertAlign w:val="superscript"/>
        </w:rPr>
        <w:footnoteRef/>
      </w:r>
      <w:r w:rsidRPr="00010BA6">
        <w:rPr>
          <w:smallCaps/>
        </w:rPr>
        <w:t>Cal. Bus. &amp; Prof. Code</w:t>
      </w:r>
      <w:r w:rsidRPr="00010BA6">
        <w:t xml:space="preserve"> §17525(a) (West Supp. 2002).</w:t>
      </w:r>
    </w:p>
  </w:footnote>
  <w:footnote w:id="615">
    <w:p w14:paraId="7DD3793B" w14:textId="06ED5AF7" w:rsidR="00010BA6" w:rsidRPr="006662F5" w:rsidRDefault="00010BA6" w:rsidP="00010BA6">
      <w:pPr>
        <w:pStyle w:val="FootnoteText"/>
      </w:pPr>
      <w:r w:rsidRPr="00010BA6">
        <w:rPr>
          <w:vertAlign w:val="superscript"/>
        </w:rPr>
        <w:footnoteRef/>
      </w:r>
      <w:r w:rsidRPr="00010BA6">
        <w:rPr>
          <w:i/>
        </w:rPr>
        <w:t>Id</w:t>
      </w:r>
      <w:r w:rsidRPr="00010BA6">
        <w:t xml:space="preserve">. §17525(b); </w:t>
      </w:r>
      <w:r w:rsidRPr="00010BA6">
        <w:rPr>
          <w:i/>
        </w:rPr>
        <w:t>see</w:t>
      </w:r>
      <w:r w:rsidRPr="00010BA6">
        <w:t xml:space="preserve"> Lanham Act §47(1)(B), 15 U.S.C. §1129(1)(B) (providing a similar exception).</w:t>
      </w:r>
    </w:p>
  </w:footnote>
  <w:footnote w:id="616">
    <w:p w14:paraId="765A44E3" w14:textId="2BC54FC0" w:rsidR="00010BA6" w:rsidRPr="006662F5" w:rsidRDefault="00010BA6" w:rsidP="00010BA6">
      <w:pPr>
        <w:pStyle w:val="FootnoteText"/>
      </w:pPr>
      <w:r w:rsidRPr="00010BA6">
        <w:rPr>
          <w:vertAlign w:val="superscript"/>
        </w:rPr>
        <w:footnoteRef/>
      </w:r>
      <w:r w:rsidRPr="00010BA6">
        <w:rPr>
          <w:smallCaps/>
        </w:rPr>
        <w:t>Cal. Bus. &amp; Prof. Code</w:t>
      </w:r>
      <w:r w:rsidRPr="00010BA6">
        <w:t xml:space="preserve"> §17525(c) (West Supp. 2002).</w:t>
      </w:r>
    </w:p>
  </w:footnote>
  <w:footnote w:id="617">
    <w:p w14:paraId="520090B8" w14:textId="28EA20D8" w:rsidR="00010BA6" w:rsidRPr="006662F5" w:rsidRDefault="00010BA6" w:rsidP="00010BA6">
      <w:pPr>
        <w:pStyle w:val="FootnoteText"/>
      </w:pPr>
      <w:r w:rsidRPr="00010BA6">
        <w:rPr>
          <w:vertAlign w:val="superscript"/>
        </w:rPr>
        <w:footnoteRef/>
      </w:r>
      <w:r w:rsidRPr="00010BA6">
        <w:t>Wright v. Domain Source, Inc., 2002 U.S. Dist. LEXIS 16024 (N.D. Ill. Aug. 27, 2002).</w:t>
      </w:r>
    </w:p>
  </w:footnote>
  <w:footnote w:id="618">
    <w:p w14:paraId="4A59977B" w14:textId="5AC75EB7" w:rsidR="00010BA6" w:rsidRPr="006662F5" w:rsidRDefault="00010BA6" w:rsidP="00010BA6">
      <w:pPr>
        <w:pStyle w:val="FootnoteText"/>
      </w:pPr>
      <w:r w:rsidRPr="00010BA6">
        <w:rPr>
          <w:vertAlign w:val="superscript"/>
        </w:rPr>
        <w:footnoteRef/>
      </w:r>
      <w:r w:rsidRPr="00010BA6">
        <w:t xml:space="preserve">Lanham Act §47, 15 U.S.C. §8131. Although in general the ACPA applies where the domain name dilutes a famous mark, 15 U.S.C. §1125(d)(1)(A)(ii)(II), the section of the ACPA dealing with domain names and personal names only applies to domain names that are identical or “substantially and confusingly similar” to the person’s name. Lanham Act §47(1)(A), 15 U.S.C. §8131(1)(A). This reflects the fact that personal names are not necessarily trademarks; §47 is narrower than the California statute in another respect: it only applies to living persons. </w:t>
      </w:r>
      <w:r w:rsidRPr="00010BA6">
        <w:rPr>
          <w:i/>
        </w:rPr>
        <w:t>Id</w:t>
      </w:r>
      <w:r w:rsidRPr="00010BA6">
        <w:t>.</w:t>
      </w:r>
    </w:p>
  </w:footnote>
  <w:footnote w:id="619">
    <w:p w14:paraId="18D2BFB6" w14:textId="2D897A08" w:rsidR="00010BA6" w:rsidRPr="006662F5" w:rsidRDefault="00010BA6" w:rsidP="00010BA6">
      <w:pPr>
        <w:pStyle w:val="FootnoteText"/>
      </w:pPr>
      <w:r w:rsidRPr="00010BA6">
        <w:rPr>
          <w:vertAlign w:val="superscript"/>
        </w:rPr>
        <w:footnoteRef/>
      </w:r>
      <w:r w:rsidRPr="00010BA6">
        <w:rPr>
          <w:i/>
        </w:rPr>
        <w:t>See</w:t>
      </w:r>
      <w:r w:rsidRPr="00010BA6">
        <w:t xml:space="preserve"> Trans Union LLC v. Credit Research, Inc., 142 F. Supp. 2d 1029 (N.D. Ill. 2001).</w:t>
      </w:r>
    </w:p>
  </w:footnote>
  <w:footnote w:id="620">
    <w:p w14:paraId="1FE5A77F" w14:textId="119FBE50" w:rsidR="00010BA6" w:rsidRPr="006662F5" w:rsidRDefault="00010BA6" w:rsidP="00010BA6">
      <w:pPr>
        <w:pStyle w:val="FootnoteText"/>
      </w:pPr>
      <w:r w:rsidRPr="00010BA6">
        <w:rPr>
          <w:vertAlign w:val="superscript"/>
        </w:rPr>
        <w:footnoteRef/>
      </w:r>
      <w:r w:rsidRPr="00010BA6">
        <w:rPr>
          <w:i/>
        </w:rPr>
        <w:t>Id</w:t>
      </w:r>
      <w:r w:rsidRPr="00010BA6">
        <w:t xml:space="preserve">. at 1040; Bihari v. Gross, 119 F. Supp. 2d 309, 321–24, 56 USPQ2d 1489 (S.D.N.Y. 2000); </w:t>
      </w:r>
      <w:r w:rsidRPr="00010BA6">
        <w:rPr>
          <w:i/>
        </w:rPr>
        <w:t xml:space="preserve">see also </w:t>
      </w:r>
      <w:r w:rsidRPr="00010BA6">
        <w:t xml:space="preserve">Playboy Enters., Inc. v. Welles, 279 F.3d 796, 804, 61 USPQ2d 1508 (9th Cir. 2002) (finding “no descriptive substitute for the trademarks used in Welles’ metatags”; nominative fair use applied). </w:t>
      </w:r>
      <w:r w:rsidRPr="00010BA6">
        <w:rPr>
          <w:i/>
        </w:rPr>
        <w:t>See</w:t>
      </w:r>
      <w:r w:rsidRPr="00010BA6">
        <w:t xml:space="preserve"> Chapter 9, §II.H.6.</w:t>
      </w:r>
    </w:p>
  </w:footnote>
  <w:footnote w:id="621">
    <w:p w14:paraId="5F9CEE46" w14:textId="3854B02C" w:rsidR="00010BA6" w:rsidRPr="006662F5" w:rsidRDefault="00010BA6" w:rsidP="00010BA6">
      <w:pPr>
        <w:pStyle w:val="FootnoteText"/>
      </w:pPr>
      <w:r w:rsidRPr="00010BA6">
        <w:rPr>
          <w:vertAlign w:val="superscript"/>
        </w:rPr>
        <w:footnoteRef/>
      </w:r>
      <w:r w:rsidRPr="00010BA6">
        <w:rPr>
          <w:i/>
        </w:rPr>
        <w:t>But cf</w:t>
      </w:r>
      <w:r w:rsidRPr="00010BA6">
        <w:t>., Ford Motor Co. v. 2600 Enters., 177 F. Supp. 2d 661, 664–65, 61 USPQ2d 1757 (E.D. Mich. 2001) (link to “ford.com” Web site in defendant’s “fuckgeneralmotors.com” site not a commercial use).</w:t>
      </w:r>
    </w:p>
  </w:footnote>
  <w:footnote w:id="622">
    <w:p w14:paraId="2CEB85FA" w14:textId="695B8976" w:rsidR="00010BA6" w:rsidRPr="006662F5" w:rsidRDefault="00010BA6" w:rsidP="00010BA6">
      <w:pPr>
        <w:pStyle w:val="FootnoteText"/>
      </w:pPr>
      <w:r w:rsidRPr="00010BA6">
        <w:rPr>
          <w:vertAlign w:val="superscript"/>
        </w:rPr>
        <w:footnoteRef/>
      </w:r>
      <w:r w:rsidRPr="00010BA6">
        <w:t>Most likely the user would attribute arriving at the errant site to some sort of computer error.</w:t>
      </w:r>
    </w:p>
  </w:footnote>
  <w:footnote w:id="623">
    <w:p w14:paraId="592AA332" w14:textId="75158251" w:rsidR="00010BA6" w:rsidRPr="00BD7C63" w:rsidRDefault="00010BA6" w:rsidP="00010BA6">
      <w:pPr>
        <w:pStyle w:val="FootnoteText"/>
      </w:pPr>
      <w:r w:rsidRPr="00010BA6">
        <w:rPr>
          <w:rStyle w:val="FootnoteReference"/>
          <w:rFonts w:eastAsiaTheme="majorEastAsia"/>
        </w:rPr>
        <w:footnoteRef/>
      </w:r>
      <w:r w:rsidRPr="00010BA6">
        <w:t>For a discussion of contributory liability in federal dilution cases see Chapter 9, section II.I.</w:t>
      </w:r>
    </w:p>
  </w:footnote>
  <w:footnote w:id="624">
    <w:p w14:paraId="7566D071" w14:textId="05C75900" w:rsidR="00010BA6" w:rsidRPr="006662F5" w:rsidRDefault="00010BA6" w:rsidP="00010BA6">
      <w:pPr>
        <w:pStyle w:val="FootnoteText"/>
      </w:pPr>
      <w:r w:rsidRPr="00010BA6">
        <w:rPr>
          <w:vertAlign w:val="superscript"/>
        </w:rPr>
        <w:footnoteRef/>
      </w:r>
      <w:r w:rsidRPr="00010BA6">
        <w:rPr>
          <w:i/>
        </w:rPr>
        <w:t>See</w:t>
      </w:r>
      <w:r w:rsidRPr="00010BA6">
        <w:t xml:space="preserve"> Coca-Cola Co. v. Snow Crest Beverages, Inc., 64 F. Supp. 980, 989, 68 USPQ 437 (D. Mass. 1946), </w:t>
      </w:r>
      <w:r w:rsidRPr="00010BA6">
        <w:rPr>
          <w:i/>
        </w:rPr>
        <w:t>aff’d</w:t>
      </w:r>
      <w:r w:rsidRPr="00010BA6">
        <w:t xml:space="preserve">, 162 F.2d 280, 73 USPQ 518 (1st Cir.), </w:t>
      </w:r>
      <w:r w:rsidRPr="00010BA6">
        <w:rPr>
          <w:i/>
        </w:rPr>
        <w:t>cert</w:t>
      </w:r>
      <w:r w:rsidRPr="00010BA6">
        <w:t xml:space="preserve">. </w:t>
      </w:r>
      <w:r w:rsidRPr="00010BA6">
        <w:rPr>
          <w:i/>
        </w:rPr>
        <w:t>denied</w:t>
      </w:r>
      <w:r w:rsidRPr="00010BA6">
        <w:t>, 332 U.S. 809, 75 USPQ 365 (1947).</w:t>
      </w:r>
    </w:p>
  </w:footnote>
  <w:footnote w:id="625">
    <w:p w14:paraId="7B6A4CDA" w14:textId="1A951056" w:rsidR="00010BA6" w:rsidRPr="006662F5" w:rsidRDefault="00010BA6" w:rsidP="00010BA6">
      <w:pPr>
        <w:pStyle w:val="FootnoteText"/>
      </w:pPr>
      <w:r w:rsidRPr="00010BA6">
        <w:rPr>
          <w:vertAlign w:val="superscript"/>
        </w:rPr>
        <w:footnoteRef/>
      </w:r>
      <w:r w:rsidRPr="00010BA6">
        <w:rPr>
          <w:i/>
        </w:rPr>
        <w:t>Id</w:t>
      </w:r>
      <w:r w:rsidRPr="00010BA6">
        <w:t xml:space="preserve">. at 989; Inwood Labs. v. Ives Labs., 456 U.S. 844, 854, 214 USPQ 1 (1982); </w:t>
      </w:r>
      <w:r w:rsidRPr="00010BA6">
        <w:rPr>
          <w:i/>
        </w:rPr>
        <w:t>see</w:t>
      </w:r>
      <w:r w:rsidRPr="00010BA6">
        <w:t xml:space="preserve"> Tiffany (NJ), Inc. v. eBay, Inc., 600 F.3d 93, 106 (2d Cir.) (assuming, without deciding, that the </w:t>
      </w:r>
      <w:r w:rsidRPr="00010BA6">
        <w:rPr>
          <w:i/>
        </w:rPr>
        <w:t>Inwood</w:t>
      </w:r>
      <w:r w:rsidRPr="00010BA6">
        <w:t xml:space="preserve"> test applied), </w:t>
      </w:r>
      <w:r w:rsidRPr="00010BA6">
        <w:rPr>
          <w:i/>
        </w:rPr>
        <w:t>cert</w:t>
      </w:r>
      <w:r w:rsidRPr="00010BA6">
        <w:t xml:space="preserve">. </w:t>
      </w:r>
      <w:r w:rsidRPr="00010BA6">
        <w:rPr>
          <w:i/>
        </w:rPr>
        <w:t>denied</w:t>
      </w:r>
      <w:r w:rsidRPr="00010BA6">
        <w:t>, 131 S. Ct. 647 (2010).</w:t>
      </w:r>
    </w:p>
  </w:footnote>
  <w:footnote w:id="626">
    <w:p w14:paraId="1827048C" w14:textId="1BFEAD9B" w:rsidR="00010BA6" w:rsidRPr="006662F5" w:rsidRDefault="00010BA6" w:rsidP="00010BA6">
      <w:pPr>
        <w:pStyle w:val="FootnoteText"/>
      </w:pPr>
      <w:r w:rsidRPr="00010BA6">
        <w:rPr>
          <w:vertAlign w:val="superscript"/>
        </w:rPr>
        <w:footnoteRef/>
      </w:r>
      <w:r w:rsidRPr="00010BA6">
        <w:rPr>
          <w:i/>
        </w:rPr>
        <w:t>See</w:t>
      </w:r>
      <w:r w:rsidRPr="00010BA6">
        <w:t xml:space="preserve"> Lockheed Martin Corp. v. Network Solutions, Inc., 175 F.R.D. 640, 646, 44 USPQ2d 1521 (C.D. Cal. 1997), </w:t>
      </w:r>
      <w:r w:rsidRPr="00010BA6">
        <w:rPr>
          <w:i/>
        </w:rPr>
        <w:t>aff’d</w:t>
      </w:r>
      <w:r w:rsidRPr="00010BA6">
        <w:t>, 194 F.3d 980, 986, 52 USPQ2d 1481 (9th Cir. 1999) (quoting Sony Corp. v. Universal City Studios, 464 U.S. 417, 439 n.19, 220 USPQ 665 (1984)).</w:t>
      </w:r>
    </w:p>
  </w:footnote>
  <w:footnote w:id="627">
    <w:p w14:paraId="7E271A5A" w14:textId="6E7C2AF0" w:rsidR="00010BA6" w:rsidRPr="006662F5" w:rsidRDefault="00010BA6" w:rsidP="00010BA6">
      <w:pPr>
        <w:pStyle w:val="FootnoteText"/>
      </w:pPr>
      <w:r w:rsidRPr="00010BA6">
        <w:rPr>
          <w:vertAlign w:val="superscript"/>
        </w:rPr>
        <w:footnoteRef/>
      </w:r>
      <w:r w:rsidRPr="00010BA6">
        <w:t xml:space="preserve">Tiffany (NJ), Inc. v. eBay, Inc., 576 F. Supp. 2d 463, 526 (S.D.N.Y. 2008), </w:t>
      </w:r>
      <w:r w:rsidRPr="00010BA6">
        <w:rPr>
          <w:i/>
        </w:rPr>
        <w:t>aff’d</w:t>
      </w:r>
      <w:r w:rsidRPr="00010BA6">
        <w:t xml:space="preserve">, 600 F.3d 93 (2d Cir.) (the Second Circuit declined to reach this issue), </w:t>
      </w:r>
      <w:r w:rsidRPr="00010BA6">
        <w:rPr>
          <w:i/>
        </w:rPr>
        <w:t>cert</w:t>
      </w:r>
      <w:r w:rsidRPr="00010BA6">
        <w:t xml:space="preserve">. </w:t>
      </w:r>
      <w:r w:rsidRPr="00010BA6">
        <w:rPr>
          <w:i/>
        </w:rPr>
        <w:t>denied</w:t>
      </w:r>
      <w:r w:rsidRPr="00010BA6">
        <w:t>, 131 S. Ct. 647 (2010). See Chapter 9, §II.I, for a discussion of contributory liability under the TDRA.</w:t>
      </w:r>
    </w:p>
  </w:footnote>
  <w:footnote w:id="628">
    <w:p w14:paraId="0A8EBCAA" w14:textId="30011A82" w:rsidR="00010BA6" w:rsidRPr="006662F5" w:rsidRDefault="00010BA6" w:rsidP="00010BA6">
      <w:pPr>
        <w:pStyle w:val="FootnoteText"/>
      </w:pPr>
      <w:r w:rsidRPr="00010BA6">
        <w:rPr>
          <w:vertAlign w:val="superscript"/>
        </w:rPr>
        <w:footnoteRef/>
      </w:r>
      <w:r w:rsidRPr="00010BA6">
        <w:t>Lockheed Martin Corp. v. Network Solutions, Inc., 194 F.3d 980, 986, 52 USPQ2d 1481 (9th Cir. 1999) (any such claim should be limited to knowingly supplying diluting product or to exercising control over production).</w:t>
      </w:r>
    </w:p>
  </w:footnote>
  <w:footnote w:id="629">
    <w:p w14:paraId="780EA1DE" w14:textId="0CC9C1A0" w:rsidR="00010BA6" w:rsidRPr="006662F5" w:rsidRDefault="00010BA6" w:rsidP="00010BA6">
      <w:pPr>
        <w:pStyle w:val="FootnoteText"/>
      </w:pPr>
      <w:r w:rsidRPr="00010BA6">
        <w:rPr>
          <w:vertAlign w:val="superscript"/>
        </w:rPr>
        <w:footnoteRef/>
      </w:r>
      <w:r w:rsidRPr="00010BA6">
        <w:t>Academy of Motion Picture Arts &amp; Sciences v. Network Solutions, Inc., 989 F. Supp. 1276, 1279 (C.D. Cal. 1997) (refusing to permit a claim under either the FTDA or California law for contributory dilution).</w:t>
      </w:r>
    </w:p>
  </w:footnote>
  <w:footnote w:id="630">
    <w:p w14:paraId="497E5DA2" w14:textId="2C881BCB" w:rsidR="00010BA6" w:rsidRPr="006662F5" w:rsidRDefault="00010BA6" w:rsidP="00010BA6">
      <w:pPr>
        <w:pStyle w:val="FootnoteText"/>
      </w:pPr>
      <w:r w:rsidRPr="00010BA6">
        <w:rPr>
          <w:vertAlign w:val="superscript"/>
        </w:rPr>
        <w:footnoteRef/>
      </w:r>
      <w:r w:rsidRPr="00010BA6">
        <w:t xml:space="preserve">Steinway, Inc. v. Ashley, 2002 WL 122929, at *2, 2002 BL 1368 (S.D.N.Y. Jan. 29, 2002). The court also permitted claims of contributory infringement to go forward. </w:t>
      </w:r>
      <w:r w:rsidRPr="00010BA6">
        <w:rPr>
          <w:i/>
        </w:rPr>
        <w:t>Id</w:t>
      </w:r>
      <w:r w:rsidRPr="00010BA6">
        <w:t>.</w:t>
      </w:r>
    </w:p>
  </w:footnote>
  <w:footnote w:id="631">
    <w:p w14:paraId="7BED6F97" w14:textId="7C9F1615" w:rsidR="00010BA6" w:rsidRPr="006662F5" w:rsidRDefault="00010BA6" w:rsidP="00010BA6">
      <w:pPr>
        <w:pStyle w:val="FootnoteText"/>
      </w:pPr>
      <w:r w:rsidRPr="00010BA6">
        <w:rPr>
          <w:vertAlign w:val="superscript"/>
        </w:rPr>
        <w:footnoteRef/>
      </w:r>
      <w:r w:rsidRPr="00010BA6">
        <w:rPr>
          <w:i/>
        </w:rPr>
        <w:t>Id</w:t>
      </w:r>
      <w:r w:rsidRPr="00010BA6">
        <w:t>.</w:t>
      </w:r>
    </w:p>
  </w:footnote>
  <w:footnote w:id="632">
    <w:p w14:paraId="10388B0A" w14:textId="16090AA4" w:rsidR="00010BA6" w:rsidRPr="006662F5" w:rsidRDefault="00010BA6" w:rsidP="00010BA6">
      <w:pPr>
        <w:pStyle w:val="FootnoteText"/>
      </w:pPr>
      <w:r w:rsidRPr="00010BA6">
        <w:rPr>
          <w:vertAlign w:val="superscript"/>
        </w:rPr>
        <w:footnoteRef/>
      </w:r>
      <w:r w:rsidRPr="00010BA6">
        <w:t>Kegan v. Apple Computer Inc., 42 USPQ2d 1053, 1062 (N.D. Ill. 1996).</w:t>
      </w:r>
    </w:p>
  </w:footnote>
  <w:footnote w:id="633">
    <w:p w14:paraId="0B640E13" w14:textId="0858BA9D" w:rsidR="00010BA6" w:rsidRPr="006662F5" w:rsidRDefault="00010BA6" w:rsidP="00010BA6">
      <w:pPr>
        <w:pStyle w:val="FootnoteText"/>
      </w:pPr>
      <w:r w:rsidRPr="00010BA6">
        <w:rPr>
          <w:vertAlign w:val="superscript"/>
        </w:rPr>
        <w:footnoteRef/>
      </w:r>
      <w:r w:rsidRPr="00010BA6">
        <w:t xml:space="preserve">Fare Deals, Ltd. v. World Choice Travel.com, Inc., 180 F. Supp. 2d 678, 696–97 (D. Md. 2001). The court analyzed the two contributory claims together, using the same standard. </w:t>
      </w:r>
      <w:r w:rsidRPr="00010BA6">
        <w:rPr>
          <w:i/>
        </w:rPr>
        <w:t>Id</w:t>
      </w:r>
      <w:r w:rsidRPr="00010BA6">
        <w:t xml:space="preserve">.; </w:t>
      </w:r>
      <w:r w:rsidRPr="00010BA6">
        <w:rPr>
          <w:i/>
        </w:rPr>
        <w:t>see also</w:t>
      </w:r>
      <w:r w:rsidRPr="00010BA6">
        <w:t xml:space="preserve"> Perfect 10, Inc. v. Cybernet Ventures, Inc., 167 F. Supp. 2d 1114, 1123 n.9 (C.D. Cal. 2001) (declining to address the issue </w:t>
      </w:r>
      <w:r w:rsidRPr="00010BA6">
        <w:t>directly, but noting the variance in authority).</w:t>
      </w:r>
    </w:p>
  </w:footnote>
  <w:footnote w:id="634">
    <w:p w14:paraId="08C57916" w14:textId="7F6CFDEE"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International Order of Job’s Daughters v. Lindeberg &amp; Co., 633 F.2d 912, 208 USPQ 718 (9th Cir. 1980) (sale of rings with insignia of fraternal order), </w:t>
      </w:r>
      <w:r w:rsidRPr="00010BA6">
        <w:rPr>
          <w:i/>
        </w:rPr>
        <w:t>cert</w:t>
      </w:r>
      <w:r w:rsidRPr="00010BA6">
        <w:t xml:space="preserve">. </w:t>
      </w:r>
      <w:r w:rsidRPr="00010BA6">
        <w:rPr>
          <w:i/>
        </w:rPr>
        <w:t>denied</w:t>
      </w:r>
      <w:r w:rsidRPr="00010BA6">
        <w:t xml:space="preserve">, 452 U.S. 941, 213 USPQ 1056 (1981); Boston </w:t>
      </w:r>
      <w:r w:rsidRPr="00010BA6">
        <w:t xml:space="preserve">Prof’l Hockey Ass’n v. Dallas Cap &amp; Emblem Mfg., 510 F.2d 1004, 185 USPQ 364 (5th Cir.) (sale of insignia of professional hockey team), </w:t>
      </w:r>
      <w:r w:rsidRPr="00010BA6">
        <w:rPr>
          <w:i/>
        </w:rPr>
        <w:t>cert</w:t>
      </w:r>
      <w:r w:rsidRPr="00010BA6">
        <w:t xml:space="preserve">. </w:t>
      </w:r>
      <w:r w:rsidRPr="00010BA6">
        <w:rPr>
          <w:i/>
        </w:rPr>
        <w:t>denied</w:t>
      </w:r>
      <w:r w:rsidRPr="00010BA6">
        <w:t>, 423 U.S. 868, 187 USPQ 480 (1975).</w:t>
      </w:r>
    </w:p>
  </w:footnote>
  <w:footnote w:id="635">
    <w:p w14:paraId="2A0BC193" w14:textId="135693D1" w:rsidR="00010BA6" w:rsidRPr="006662F5" w:rsidRDefault="00010BA6" w:rsidP="00010BA6">
      <w:pPr>
        <w:pStyle w:val="FootnoteText"/>
      </w:pPr>
      <w:r w:rsidRPr="00010BA6">
        <w:rPr>
          <w:vertAlign w:val="superscript"/>
        </w:rPr>
        <w:footnoteRef/>
      </w:r>
      <w:r w:rsidRPr="00010BA6">
        <w:t xml:space="preserve">713 F. Supp. 1329, 11 USPQ2d 1023 (C.D. Cal. 1989), </w:t>
      </w:r>
      <w:r w:rsidRPr="00010BA6">
        <w:rPr>
          <w:i/>
        </w:rPr>
        <w:t>vacated pursuant to consent judgment</w:t>
      </w:r>
      <w:r w:rsidRPr="00010BA6">
        <w:t>, 767 F. Supp. 1036, 18 USPQ2d 1975 (C.D. Cal. 1991).</w:t>
      </w:r>
    </w:p>
  </w:footnote>
  <w:footnote w:id="636">
    <w:p w14:paraId="693C1690" w14:textId="7B71723E" w:rsidR="00010BA6" w:rsidRPr="006662F5" w:rsidRDefault="00010BA6" w:rsidP="00010BA6">
      <w:pPr>
        <w:pStyle w:val="FootnoteText"/>
      </w:pPr>
      <w:r w:rsidRPr="00010BA6">
        <w:rPr>
          <w:vertAlign w:val="superscript"/>
        </w:rPr>
        <w:footnoteRef/>
      </w:r>
      <w:r w:rsidRPr="00010BA6">
        <w:rPr>
          <w:i/>
        </w:rPr>
        <w:t>Id</w:t>
      </w:r>
      <w:r w:rsidRPr="00010BA6">
        <w:t>. at 1333.</w:t>
      </w:r>
    </w:p>
  </w:footnote>
  <w:footnote w:id="637">
    <w:p w14:paraId="2517F980" w14:textId="4A38B301" w:rsidR="00010BA6" w:rsidRPr="00C4457D" w:rsidRDefault="00010BA6" w:rsidP="00010BA6">
      <w:pPr>
        <w:pStyle w:val="FootnoteText"/>
        <w:rPr>
          <w:lang w:val="da-DK"/>
        </w:rPr>
      </w:pPr>
      <w:r w:rsidRPr="00010BA6">
        <w:rPr>
          <w:vertAlign w:val="superscript"/>
        </w:rPr>
        <w:footnoteRef/>
      </w:r>
      <w:r w:rsidRPr="00010BA6">
        <w:t xml:space="preserve">The court rejected defendant’s argument that the dilution statute was preempted by federal patent and trademark laws. </w:t>
      </w:r>
      <w:r w:rsidRPr="00010BA6">
        <w:rPr>
          <w:i/>
        </w:rPr>
        <w:t>Id</w:t>
      </w:r>
      <w:r w:rsidRPr="00010BA6">
        <w:t>. at 1344–47.</w:t>
      </w:r>
    </w:p>
  </w:footnote>
  <w:footnote w:id="638">
    <w:p w14:paraId="6AC2EF56" w14:textId="7C37F837" w:rsidR="00010BA6" w:rsidRPr="00C4457D" w:rsidRDefault="00010BA6" w:rsidP="00010BA6">
      <w:pPr>
        <w:pStyle w:val="FootnoteText"/>
        <w:rPr>
          <w:lang w:val="da-DK"/>
        </w:rPr>
      </w:pPr>
      <w:r w:rsidRPr="00010BA6">
        <w:rPr>
          <w:vertAlign w:val="superscript"/>
        </w:rPr>
        <w:footnoteRef/>
      </w:r>
      <w:r w:rsidRPr="00010BA6">
        <w:rPr>
          <w:i/>
        </w:rPr>
        <w:t>Id</w:t>
      </w:r>
      <w:r w:rsidRPr="00010BA6">
        <w:t>. at 1348–49.</w:t>
      </w:r>
    </w:p>
  </w:footnote>
  <w:footnote w:id="639">
    <w:p w14:paraId="464AFD69" w14:textId="0A3A416E" w:rsidR="00010BA6" w:rsidRPr="00C4457D" w:rsidRDefault="00010BA6" w:rsidP="00010BA6">
      <w:pPr>
        <w:pStyle w:val="FootnoteText"/>
        <w:rPr>
          <w:lang w:val="da-DK"/>
        </w:rPr>
      </w:pPr>
      <w:r w:rsidRPr="00010BA6">
        <w:rPr>
          <w:vertAlign w:val="superscript"/>
        </w:rPr>
        <w:footnoteRef/>
      </w:r>
      <w:r w:rsidRPr="00010BA6">
        <w:rPr>
          <w:i/>
        </w:rPr>
        <w:t>Id</w:t>
      </w:r>
      <w:r w:rsidRPr="00010BA6">
        <w:t>. at 1349.</w:t>
      </w:r>
    </w:p>
  </w:footnote>
  <w:footnote w:id="640">
    <w:p w14:paraId="27283F98" w14:textId="3A7A326D" w:rsidR="00010BA6" w:rsidRPr="00C4457D" w:rsidRDefault="00010BA6" w:rsidP="00010BA6">
      <w:pPr>
        <w:pStyle w:val="FootnoteText"/>
        <w:rPr>
          <w:lang w:val="da-DK"/>
        </w:rPr>
      </w:pPr>
      <w:r w:rsidRPr="00010BA6">
        <w:rPr>
          <w:vertAlign w:val="superscript"/>
        </w:rPr>
        <w:footnoteRef/>
      </w:r>
      <w:r w:rsidRPr="00010BA6">
        <w:t>555 F. Supp. 1188, 217 USPQ 910 (S.D.N.Y. 1983).</w:t>
      </w:r>
    </w:p>
  </w:footnote>
  <w:footnote w:id="641">
    <w:p w14:paraId="7BCA21F4" w14:textId="77ECDEB7" w:rsidR="00010BA6" w:rsidRPr="006662F5" w:rsidRDefault="00010BA6" w:rsidP="00010BA6">
      <w:pPr>
        <w:pStyle w:val="FootnoteText"/>
      </w:pPr>
      <w:r w:rsidRPr="00010BA6">
        <w:rPr>
          <w:vertAlign w:val="superscript"/>
        </w:rPr>
        <w:footnoteRef/>
      </w:r>
      <w:r w:rsidRPr="00010BA6">
        <w:rPr>
          <w:i/>
        </w:rPr>
        <w:t>Id</w:t>
      </w:r>
      <w:r w:rsidRPr="00010BA6">
        <w:t>. at 1191.</w:t>
      </w:r>
    </w:p>
  </w:footnote>
  <w:footnote w:id="642">
    <w:p w14:paraId="1D2F68D3" w14:textId="552916CE" w:rsidR="00010BA6" w:rsidRPr="006662F5" w:rsidRDefault="00010BA6" w:rsidP="00010BA6">
      <w:pPr>
        <w:pStyle w:val="FootnoteText"/>
      </w:pPr>
      <w:r w:rsidRPr="00010BA6">
        <w:rPr>
          <w:vertAlign w:val="superscript"/>
        </w:rPr>
        <w:footnoteRef/>
      </w:r>
      <w:r w:rsidRPr="00010BA6">
        <w:rPr>
          <w:i/>
        </w:rPr>
        <w:t>Id</w:t>
      </w:r>
      <w:r w:rsidRPr="00010BA6">
        <w:t>. at 1196.</w:t>
      </w:r>
    </w:p>
  </w:footnote>
  <w:footnote w:id="643">
    <w:p w14:paraId="3758C5F7" w14:textId="4B9153CA" w:rsidR="00010BA6" w:rsidRPr="006662F5" w:rsidRDefault="00010BA6" w:rsidP="00010BA6">
      <w:pPr>
        <w:pStyle w:val="FootnoteText"/>
      </w:pPr>
      <w:r w:rsidRPr="00010BA6">
        <w:rPr>
          <w:vertAlign w:val="superscript"/>
        </w:rPr>
        <w:footnoteRef/>
      </w:r>
      <w:r w:rsidRPr="00010BA6">
        <w:t xml:space="preserve">Robert </w:t>
      </w:r>
      <w:r w:rsidRPr="00010BA6">
        <w:t xml:space="preserve">Denicola, Institutional Publicity Rights: An Analysis of the Merchandising of Famous Trade Symbols, 62 </w:t>
      </w:r>
      <w:r w:rsidRPr="00010BA6">
        <w:rPr>
          <w:smallCaps/>
        </w:rPr>
        <w:t xml:space="preserve">N.C.L. Rev. </w:t>
      </w:r>
      <w:r w:rsidRPr="00010BA6">
        <w:t>603, 639 (1984).</w:t>
      </w:r>
    </w:p>
  </w:footnote>
  <w:footnote w:id="644">
    <w:p w14:paraId="6FA26D38" w14:textId="635006BC" w:rsidR="00010BA6" w:rsidRPr="006662F5" w:rsidRDefault="00010BA6" w:rsidP="00010BA6">
      <w:pPr>
        <w:pStyle w:val="FootnoteText"/>
      </w:pPr>
      <w:r w:rsidRPr="00010BA6">
        <w:rPr>
          <w:vertAlign w:val="superscript"/>
        </w:rPr>
        <w:footnoteRef/>
      </w:r>
      <w:r w:rsidRPr="00010BA6">
        <w:t>184 F. Supp. 2d 665, 62 USPQ2d 1109 (E.D. Mich. 2002).</w:t>
      </w:r>
    </w:p>
  </w:footnote>
  <w:footnote w:id="645">
    <w:p w14:paraId="75B19BDB" w14:textId="1296EB02" w:rsidR="00010BA6" w:rsidRPr="006662F5" w:rsidRDefault="00010BA6" w:rsidP="00010BA6">
      <w:pPr>
        <w:pStyle w:val="FootnoteText"/>
      </w:pPr>
      <w:r w:rsidRPr="00010BA6">
        <w:rPr>
          <w:vertAlign w:val="superscript"/>
        </w:rPr>
        <w:footnoteRef/>
      </w:r>
      <w:r w:rsidRPr="00010BA6">
        <w:rPr>
          <w:i/>
        </w:rPr>
        <w:t>Id</w:t>
      </w:r>
      <w:r w:rsidRPr="00010BA6">
        <w:t xml:space="preserve">. at 683. The court also found likelihood of confusion. </w:t>
      </w:r>
      <w:r w:rsidRPr="00010BA6">
        <w:rPr>
          <w:i/>
        </w:rPr>
        <w:t>Id</w:t>
      </w:r>
      <w:r w:rsidRPr="00010BA6">
        <w:t>. at 677.</w:t>
      </w:r>
    </w:p>
  </w:footnote>
  <w:footnote w:id="646">
    <w:p w14:paraId="18BED7B0" w14:textId="0B3BC8AD" w:rsidR="00010BA6" w:rsidRPr="006662F5" w:rsidRDefault="00010BA6" w:rsidP="00010BA6">
      <w:pPr>
        <w:pStyle w:val="FootnoteText"/>
      </w:pPr>
      <w:r w:rsidRPr="00010BA6">
        <w:rPr>
          <w:vertAlign w:val="superscript"/>
        </w:rPr>
        <w:footnoteRef/>
      </w:r>
      <w:r w:rsidRPr="00010BA6">
        <w:t>461 F. Supp. 2d 510 (N.D. Tex. 2006).</w:t>
      </w:r>
    </w:p>
  </w:footnote>
  <w:footnote w:id="647">
    <w:p w14:paraId="4A67F271" w14:textId="0FE9F86F" w:rsidR="00010BA6" w:rsidRPr="00010BA6" w:rsidRDefault="00010BA6" w:rsidP="00010BA6">
      <w:pPr>
        <w:pStyle w:val="FootnoteText"/>
      </w:pPr>
      <w:r w:rsidRPr="00010BA6">
        <w:rPr>
          <w:vertAlign w:val="superscript"/>
        </w:rPr>
        <w:footnoteRef/>
      </w:r>
      <w:r w:rsidRPr="00010BA6">
        <w:t>537 U.S. 418, 65 USPQ2d 1801 (2003). See discussion in §VI.A, below.</w:t>
      </w:r>
    </w:p>
    <w:p w14:paraId="10CCB6DD" w14:textId="77777777" w:rsidR="00010BA6" w:rsidRPr="006662F5" w:rsidRDefault="00010BA6">
      <w:pPr>
        <w:pStyle w:val="footnote"/>
      </w:pPr>
    </w:p>
  </w:footnote>
  <w:footnote w:id="648">
    <w:p w14:paraId="3CE988B3" w14:textId="1B4EF6C3" w:rsidR="00010BA6" w:rsidRPr="006662F5" w:rsidRDefault="00010BA6" w:rsidP="00010BA6">
      <w:pPr>
        <w:pStyle w:val="FootnoteText"/>
      </w:pPr>
      <w:r w:rsidRPr="00010BA6">
        <w:rPr>
          <w:vertAlign w:val="superscript"/>
        </w:rPr>
        <w:footnoteRef/>
      </w:r>
      <w:r w:rsidRPr="00010BA6">
        <w:t>461 F. Supp. 2d at 524.</w:t>
      </w:r>
    </w:p>
  </w:footnote>
  <w:footnote w:id="649">
    <w:p w14:paraId="0B2FDA8A" w14:textId="32540111" w:rsidR="00010BA6" w:rsidRPr="006662F5" w:rsidRDefault="00010BA6" w:rsidP="00010BA6">
      <w:pPr>
        <w:pStyle w:val="FootnoteText"/>
      </w:pPr>
      <w:r w:rsidRPr="00010BA6">
        <w:rPr>
          <w:vertAlign w:val="superscript"/>
        </w:rPr>
        <w:footnoteRef/>
      </w:r>
      <w:r w:rsidRPr="00010BA6">
        <w:t>644 F. Supp. 2d 1287 (D. Kan. 2008).</w:t>
      </w:r>
    </w:p>
  </w:footnote>
  <w:footnote w:id="650">
    <w:p w14:paraId="04E0B1C7" w14:textId="42C25FF4" w:rsidR="00010BA6" w:rsidRPr="006662F5" w:rsidRDefault="00010BA6" w:rsidP="00010BA6">
      <w:pPr>
        <w:pStyle w:val="FootnoteText"/>
      </w:pPr>
      <w:r w:rsidRPr="00010BA6">
        <w:rPr>
          <w:vertAlign w:val="superscript"/>
        </w:rPr>
        <w:footnoteRef/>
      </w:r>
      <w:r w:rsidRPr="00010BA6">
        <w:rPr>
          <w:i/>
        </w:rPr>
        <w:t>Id</w:t>
      </w:r>
      <w:r w:rsidRPr="00010BA6">
        <w:t>. at 1305–06. The court declined to overturn the jury’s verdict, which was based on the testimony of a single witness about Kansas fans’ purported reactions and some blog entries in a local blog.</w:t>
      </w:r>
    </w:p>
  </w:footnote>
  <w:footnote w:id="651">
    <w:p w14:paraId="140D0760" w14:textId="62D0B814" w:rsidR="00010BA6" w:rsidRPr="00C4457D" w:rsidRDefault="00010BA6" w:rsidP="00010BA6">
      <w:pPr>
        <w:pStyle w:val="FootnoteText"/>
        <w:rPr>
          <w:lang w:val="de-DE"/>
        </w:rPr>
      </w:pPr>
      <w:r w:rsidRPr="00010BA6">
        <w:rPr>
          <w:vertAlign w:val="superscript"/>
        </w:rPr>
        <w:footnoteRef/>
      </w:r>
      <w:r w:rsidRPr="00010BA6">
        <w:t>177 F. Supp. 2d 635 (E.D. Mich. 2001).</w:t>
      </w:r>
    </w:p>
  </w:footnote>
  <w:footnote w:id="652">
    <w:p w14:paraId="0EF74486" w14:textId="35E7DE45" w:rsidR="00010BA6" w:rsidRPr="00C4457D" w:rsidRDefault="00010BA6" w:rsidP="00010BA6">
      <w:pPr>
        <w:pStyle w:val="FootnoteText"/>
        <w:rPr>
          <w:lang w:val="de-DE"/>
        </w:rPr>
      </w:pPr>
      <w:r w:rsidRPr="00010BA6">
        <w:rPr>
          <w:vertAlign w:val="superscript"/>
        </w:rPr>
        <w:footnoteRef/>
      </w:r>
      <w:r w:rsidRPr="00010BA6">
        <w:t>Examples cited by the court included “4fordparts.com,” “4fordtrucks.com</w:t>
      </w:r>
      <w:r w:rsidRPr="00010BA6">
        <w:t xml:space="preserve">,”“jaguar-enthusiastsclub.com,” and “vintagevolvos.com.” </w:t>
      </w:r>
      <w:r w:rsidRPr="00010BA6">
        <w:rPr>
          <w:i/>
        </w:rPr>
        <w:t>Id</w:t>
      </w:r>
      <w:r w:rsidRPr="00010BA6">
        <w:t>. at 646.</w:t>
      </w:r>
    </w:p>
  </w:footnote>
  <w:footnote w:id="653">
    <w:p w14:paraId="0A613AE1" w14:textId="1B46D39C" w:rsidR="00010BA6" w:rsidRPr="00C4457D" w:rsidRDefault="00010BA6" w:rsidP="00010BA6">
      <w:pPr>
        <w:pStyle w:val="FootnoteText"/>
        <w:rPr>
          <w:lang w:val="de-DE"/>
        </w:rPr>
      </w:pPr>
      <w:r w:rsidRPr="00010BA6">
        <w:rPr>
          <w:vertAlign w:val="superscript"/>
        </w:rPr>
        <w:footnoteRef/>
      </w:r>
      <w:r w:rsidRPr="00010BA6">
        <w:rPr>
          <w:i/>
        </w:rPr>
        <w:t>Id</w:t>
      </w:r>
      <w:r w:rsidRPr="00010BA6">
        <w:t>. at 648.</w:t>
      </w:r>
    </w:p>
  </w:footnote>
  <w:footnote w:id="654">
    <w:p w14:paraId="39C8CFC4" w14:textId="0730D9A6" w:rsidR="00010BA6" w:rsidRPr="00C4457D" w:rsidRDefault="00010BA6" w:rsidP="00010BA6">
      <w:pPr>
        <w:pStyle w:val="FootnoteText"/>
        <w:rPr>
          <w:lang w:val="de-DE"/>
        </w:rPr>
      </w:pPr>
      <w:r w:rsidRPr="00010BA6">
        <w:rPr>
          <w:vertAlign w:val="superscript"/>
        </w:rPr>
        <w:footnoteRef/>
      </w:r>
      <w:r w:rsidRPr="00010BA6">
        <w:rPr>
          <w:i/>
        </w:rPr>
        <w:t>Id</w:t>
      </w:r>
      <w:r w:rsidRPr="00010BA6">
        <w:t>.</w:t>
      </w:r>
    </w:p>
  </w:footnote>
  <w:footnote w:id="655">
    <w:p w14:paraId="1B42953D" w14:textId="781A5DD6" w:rsidR="00010BA6" w:rsidRPr="00C4457D" w:rsidRDefault="00010BA6" w:rsidP="00010BA6">
      <w:pPr>
        <w:pStyle w:val="FootnoteText"/>
        <w:rPr>
          <w:lang w:val="de-DE"/>
        </w:rPr>
      </w:pPr>
      <w:r w:rsidRPr="00010BA6">
        <w:rPr>
          <w:vertAlign w:val="superscript"/>
        </w:rPr>
        <w:footnoteRef/>
      </w:r>
      <w:r w:rsidRPr="00010BA6">
        <w:rPr>
          <w:i/>
        </w:rPr>
        <w:t>Id</w:t>
      </w:r>
      <w:r w:rsidRPr="00010BA6">
        <w:t>.</w:t>
      </w:r>
    </w:p>
  </w:footnote>
  <w:footnote w:id="656">
    <w:p w14:paraId="5718C0A8" w14:textId="52FC15DE" w:rsidR="00010BA6" w:rsidRPr="00C4457D" w:rsidRDefault="00010BA6" w:rsidP="00010BA6">
      <w:pPr>
        <w:pStyle w:val="FootnoteText"/>
        <w:rPr>
          <w:lang w:val="de-DE"/>
        </w:rPr>
      </w:pPr>
      <w:r w:rsidRPr="00010BA6">
        <w:rPr>
          <w:vertAlign w:val="superscript"/>
        </w:rPr>
        <w:footnoteRef/>
      </w:r>
      <w:r w:rsidRPr="00010BA6">
        <w:t xml:space="preserve">Boston </w:t>
      </w:r>
      <w:r w:rsidRPr="00010BA6">
        <w:t xml:space="preserve">Prof’l Hockey Assn., Inc. v. Dallas Cap &amp; Emblem Mfg., Inc., 510 F.2d 1004, 185 USPQ 364 (5th Cir.), </w:t>
      </w:r>
      <w:r w:rsidRPr="00010BA6">
        <w:rPr>
          <w:i/>
        </w:rPr>
        <w:t>cert</w:t>
      </w:r>
      <w:r w:rsidRPr="00010BA6">
        <w:t xml:space="preserve">. </w:t>
      </w:r>
      <w:r w:rsidRPr="00010BA6">
        <w:rPr>
          <w:i/>
        </w:rPr>
        <w:t>denied</w:t>
      </w:r>
      <w:r w:rsidRPr="00010BA6">
        <w:t>, 423 U.S. 868, 187 USPQ 480 (1975).</w:t>
      </w:r>
    </w:p>
  </w:footnote>
  <w:footnote w:id="657">
    <w:p w14:paraId="1A412160" w14:textId="65F16492" w:rsidR="00010BA6" w:rsidRPr="006662F5" w:rsidRDefault="00010BA6" w:rsidP="00010BA6">
      <w:pPr>
        <w:pStyle w:val="FootnoteText"/>
      </w:pPr>
      <w:r w:rsidRPr="00010BA6">
        <w:rPr>
          <w:vertAlign w:val="superscript"/>
        </w:rPr>
        <w:footnoteRef/>
      </w:r>
      <w:r w:rsidRPr="00010BA6">
        <w:t>177 F. Supp. 2d at 654.</w:t>
      </w:r>
    </w:p>
  </w:footnote>
  <w:footnote w:id="658">
    <w:p w14:paraId="26CB0307" w14:textId="555DC3DB" w:rsidR="00010BA6" w:rsidRPr="006662F5" w:rsidRDefault="00010BA6" w:rsidP="00010BA6">
      <w:pPr>
        <w:pStyle w:val="FootnoteText"/>
      </w:pPr>
      <w:r w:rsidRPr="00010BA6">
        <w:rPr>
          <w:vertAlign w:val="superscript"/>
        </w:rPr>
        <w:footnoteRef/>
      </w:r>
      <w:r w:rsidRPr="00010BA6">
        <w:t>603 F.3d 1133, 94 USPQ2d 1873 (9th Cir. 2010).</w:t>
      </w:r>
    </w:p>
  </w:footnote>
  <w:footnote w:id="659">
    <w:p w14:paraId="4068B2C8" w14:textId="2BDFC9E7" w:rsidR="00010BA6" w:rsidRPr="006662F5" w:rsidRDefault="00010BA6" w:rsidP="00010BA6">
      <w:pPr>
        <w:pStyle w:val="FootnoteText"/>
      </w:pPr>
      <w:r w:rsidRPr="00010BA6">
        <w:rPr>
          <w:vertAlign w:val="superscript"/>
        </w:rPr>
        <w:footnoteRef/>
      </w:r>
      <w:r w:rsidRPr="00010BA6">
        <w:rPr>
          <w:i/>
        </w:rPr>
        <w:t>Id</w:t>
      </w:r>
      <w:r w:rsidRPr="00010BA6">
        <w:t>. at 1135–39.</w:t>
      </w:r>
    </w:p>
  </w:footnote>
  <w:footnote w:id="660">
    <w:p w14:paraId="2ED31C47" w14:textId="67D6ED7B" w:rsidR="00010BA6" w:rsidRPr="006662F5" w:rsidRDefault="00010BA6" w:rsidP="00010BA6">
      <w:pPr>
        <w:pStyle w:val="FootnoteText"/>
      </w:pPr>
      <w:r w:rsidRPr="00010BA6">
        <w:rPr>
          <w:vertAlign w:val="superscript"/>
        </w:rPr>
        <w:footnoteRef/>
      </w:r>
      <w:r w:rsidRPr="00010BA6">
        <w:t>It is assumed here that in some cases the second use may not be a trademark use, and hence the term “device” is used to cover those uses.</w:t>
      </w:r>
    </w:p>
  </w:footnote>
  <w:footnote w:id="661">
    <w:p w14:paraId="4ED4B5A4" w14:textId="21483A76"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smallCaps/>
        </w:rPr>
        <w:t>Restatement (Third) of Unfair Competition</w:t>
      </w:r>
      <w:r w:rsidRPr="00010BA6">
        <w:t xml:space="preserve"> §25 </w:t>
      </w:r>
      <w:r w:rsidRPr="00010BA6">
        <w:t xml:space="preserve">cmt. f (1995) (stating that “the resemblance between the two must be sufficiently close that the subsequent use evokes the requisite mental association”); V Secret Catalogue, Inc. v. Moseley, 259 F.3d 464, 471 n.3, 59 USPQ2d 1650 (6th Cir. 2001), </w:t>
      </w:r>
      <w:r w:rsidRPr="00010BA6">
        <w:rPr>
          <w:i/>
        </w:rPr>
        <w:t>rev’d on other grounds</w:t>
      </w:r>
      <w:r w:rsidRPr="00010BA6">
        <w:t>, 537 U.S. 418, 65 USPQ2d 1801 (2003).</w:t>
      </w:r>
    </w:p>
  </w:footnote>
  <w:footnote w:id="662">
    <w:p w14:paraId="47972F5A" w14:textId="1B387B70"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McNeil Consumer Brands, Inc. v. U.S. </w:t>
      </w:r>
      <w:r w:rsidRPr="00010BA6">
        <w:t xml:space="preserve">Dentek Corp., 116 F. Supp. 2d 604, 608, 56 USPQ2d 1758 (E.D. Pa. 2000); Eli Lilly &amp; Co. v. Natural Answers, Inc., 86 F. Supp. 2d 834, 852 (S.D. Ind.), </w:t>
      </w:r>
      <w:r w:rsidRPr="00010BA6">
        <w:rPr>
          <w:i/>
        </w:rPr>
        <w:t>aff’d</w:t>
      </w:r>
      <w:r w:rsidRPr="00010BA6">
        <w:t xml:space="preserve">, 233 F.3d 456, 56 USPQ2d 1942 (7th Cir. 2000); Ringling Bros.-Barnum &amp; Bailey Combined Shows, Inc. v. Utah Div. of Travel Dev., 955 F. Supp. 605, 618, 42 USPQ2d 1161 (E.D. Va. 1997), </w:t>
      </w:r>
      <w:r w:rsidRPr="00010BA6">
        <w:rPr>
          <w:i/>
        </w:rPr>
        <w:t>aff’d</w:t>
      </w:r>
      <w:r w:rsidRPr="00010BA6">
        <w:t xml:space="preserve">, 170 F.3d 449, 50 USPQ2d 1065 (4th Cir.), </w:t>
      </w:r>
      <w:r w:rsidRPr="00010BA6">
        <w:rPr>
          <w:i/>
        </w:rPr>
        <w:t>cert</w:t>
      </w:r>
      <w:r w:rsidRPr="00010BA6">
        <w:t xml:space="preserve">. </w:t>
      </w:r>
      <w:r w:rsidRPr="00010BA6">
        <w:rPr>
          <w:i/>
        </w:rPr>
        <w:t>denied</w:t>
      </w:r>
      <w:r w:rsidRPr="00010BA6">
        <w:t xml:space="preserve">, 528 U.S. 923 (1999). </w:t>
      </w:r>
      <w:r w:rsidRPr="00010BA6">
        <w:rPr>
          <w:i/>
        </w:rPr>
        <w:t>See</w:t>
      </w:r>
      <w:r w:rsidRPr="00010BA6">
        <w:t xml:space="preserve"> Chapter 9, §III. In </w:t>
      </w:r>
      <w:r w:rsidRPr="00010BA6">
        <w:rPr>
          <w:i/>
        </w:rPr>
        <w:t>V Secret Catalogue, Inc</w:t>
      </w:r>
      <w:r w:rsidRPr="00010BA6">
        <w:t xml:space="preserve">. </w:t>
      </w:r>
      <w:r w:rsidRPr="00010BA6">
        <w:rPr>
          <w:i/>
        </w:rPr>
        <w:t>v</w:t>
      </w:r>
      <w:r w:rsidRPr="00010BA6">
        <w:t xml:space="preserve">. </w:t>
      </w:r>
      <w:r w:rsidRPr="00010BA6">
        <w:rPr>
          <w:i/>
        </w:rPr>
        <w:t>Moseley</w:t>
      </w:r>
      <w:r w:rsidRPr="00010BA6">
        <w:t xml:space="preserve">, 259 F.3d 464, 471 n.3, 59 USPQ2d 1650 (6th Cir. 2001), </w:t>
      </w:r>
      <w:r w:rsidRPr="00010BA6">
        <w:rPr>
          <w:i/>
        </w:rPr>
        <w:t>rev’d on other grounds</w:t>
      </w:r>
      <w:r w:rsidRPr="00010BA6">
        <w:t xml:space="preserve">, 537 U.S. 418, 65 USPQ2d 1801 (2003), the court, quoting </w:t>
      </w:r>
      <w:r w:rsidRPr="00010BA6">
        <w:rPr>
          <w:i/>
        </w:rPr>
        <w:t>Nabisco, Inc</w:t>
      </w:r>
      <w:r w:rsidRPr="00010BA6">
        <w:t xml:space="preserve">. </w:t>
      </w:r>
      <w:r w:rsidRPr="00010BA6">
        <w:rPr>
          <w:i/>
        </w:rPr>
        <w:t>v</w:t>
      </w:r>
      <w:r w:rsidRPr="00010BA6">
        <w:t xml:space="preserve">. </w:t>
      </w:r>
      <w:r w:rsidRPr="00010BA6">
        <w:rPr>
          <w:i/>
        </w:rPr>
        <w:t>PF Brands, Inc</w:t>
      </w:r>
      <w:r w:rsidRPr="00010BA6">
        <w:t xml:space="preserve">., 191 F.3d 208, 51 USPQ2d 1882 (2d Cir. 1999), stated that “[t]he marks must be of sufficient similarity so that, in the mind of the consumer, the junior mark will conjure an association with the senior.” In an odd interpretation of the Florida statute, a district court held that Florida’s dilution statute </w:t>
      </w:r>
      <w:r w:rsidRPr="00010BA6">
        <w:rPr>
          <w:i/>
        </w:rPr>
        <w:t>only</w:t>
      </w:r>
      <w:r w:rsidRPr="00010BA6">
        <w:t xml:space="preserve"> applies to “similar” uses, not to identical uses. Menudo Int’l LLC v. In Miami Prod. LLC, 2018 WL 1745395, at *5–6, 2018 BL 127263 (S.D. Fla. Apr. 11, 2018).</w:t>
      </w:r>
    </w:p>
  </w:footnote>
  <w:footnote w:id="663">
    <w:p w14:paraId="1E3C33C0" w14:textId="045D63B0" w:rsidR="00010BA6" w:rsidRPr="006662F5" w:rsidRDefault="00010BA6" w:rsidP="00010BA6">
      <w:pPr>
        <w:pStyle w:val="FootnoteText"/>
      </w:pPr>
      <w:r w:rsidRPr="00010BA6">
        <w:rPr>
          <w:vertAlign w:val="superscript"/>
        </w:rPr>
        <w:footnoteRef/>
      </w:r>
      <w:r w:rsidRPr="00010BA6">
        <w:t xml:space="preserve">Toyota Motor Sales, U.S.A., Inc. v. Profile Cocktail Lounge, Inc., 2001 WL 123787, at *6 (N.D. Ill. Feb. 13, 2001). The Ninth Circuit, for example, required that the two marks be “identical or nearly identical,” which indicates a need for more similarity than is required in a confusion case. Thane Int’l, Inc. v. Trek Bicycle Corp., 305 F.3d 894, 906, 64 USPQ2d 1564 (9th Cir. 2002). However, it is not clear that this refinement was particularly helpful or limiting. </w:t>
      </w:r>
      <w:r w:rsidRPr="00010BA6">
        <w:rPr>
          <w:i/>
        </w:rPr>
        <w:t>See</w:t>
      </w:r>
      <w:r w:rsidRPr="00010BA6">
        <w:t xml:space="preserve"> </w:t>
      </w:r>
      <w:r w:rsidRPr="00010BA6">
        <w:rPr>
          <w:i/>
        </w:rPr>
        <w:t>id</w:t>
      </w:r>
      <w:r w:rsidRPr="00010BA6">
        <w:t xml:space="preserve">. (a jury could find that </w:t>
      </w:r>
      <w:r w:rsidRPr="00010BA6">
        <w:t xml:space="preserve">OrbiTrek and Trek are nearly identical); Jada Toys, Inc. v. Mattel, Inc., 518 F.3d 628, 635, 85 USPQ2d 1895 (9th Cir. 2008) (jury could find that Hot Rigz and Hot Wheels are nearly identical); Nike, Inc. v. Nikepal Int’l, Inc., 84 USPQ2d 1820, 1827 (E.D. Cal. 2007) (Nikepal nearly identical to Nike). Although primarily applied to federal law claims, the rule was also used in cases involving both federal and California claims. </w:t>
      </w:r>
      <w:r w:rsidRPr="00010BA6">
        <w:rPr>
          <w:i/>
        </w:rPr>
        <w:t>Jada Toys</w:t>
      </w:r>
      <w:r w:rsidRPr="00010BA6">
        <w:t>, 518 F.3d at 636 n.6. The Ninth Circuit has abrogated this standard for TDRA cases, as discussed below. The Ninth Circuit’s standard is discussed in more detail in Chapter 9, §III.A.</w:t>
      </w:r>
    </w:p>
  </w:footnote>
  <w:footnote w:id="664">
    <w:p w14:paraId="6E98595E" w14:textId="3320A57C" w:rsidR="00010BA6" w:rsidRPr="006662F5" w:rsidRDefault="00010BA6" w:rsidP="00010BA6">
      <w:pPr>
        <w:pStyle w:val="FootnoteText"/>
      </w:pPr>
      <w:r w:rsidRPr="00010BA6">
        <w:rPr>
          <w:vertAlign w:val="superscript"/>
        </w:rPr>
        <w:footnoteRef/>
      </w:r>
      <w:r w:rsidRPr="00010BA6">
        <w:t>Levi Strauss &amp; Co. v. Abercrombie &amp; Fitch Trading Co., 633 F.3d 1158, 1171–73, 97 USPQ2d 1947 (9th Cir. 2011); Starbucks Corp. v. Wolfe’s Borough Coffee, Inc., 588 F.3d 97, 108–09, 92 USPQ2d 1769 (2d Cir. 2009).</w:t>
      </w:r>
    </w:p>
  </w:footnote>
  <w:footnote w:id="665">
    <w:p w14:paraId="52D45340" w14:textId="0DC61342" w:rsidR="00010BA6" w:rsidRPr="006662F5" w:rsidRDefault="00010BA6" w:rsidP="00010BA6">
      <w:pPr>
        <w:pStyle w:val="FootnoteText"/>
      </w:pPr>
      <w:r w:rsidRPr="00010BA6">
        <w:rPr>
          <w:vertAlign w:val="superscript"/>
        </w:rPr>
        <w:footnoteRef/>
      </w:r>
      <w:r w:rsidRPr="00010BA6">
        <w:rPr>
          <w:i/>
        </w:rPr>
        <w:t>Starbucks</w:t>
      </w:r>
      <w:r w:rsidRPr="00010BA6">
        <w:t>, 588 F.3d at 108–09.</w:t>
      </w:r>
    </w:p>
  </w:footnote>
  <w:footnote w:id="666">
    <w:p w14:paraId="417CE28A" w14:textId="02DD86EC" w:rsidR="00010BA6" w:rsidRPr="00010BA6" w:rsidRDefault="00010BA6" w:rsidP="00010BA6">
      <w:pPr>
        <w:pStyle w:val="FootnoteText"/>
      </w:pPr>
      <w:r w:rsidRPr="00010BA6">
        <w:rPr>
          <w:vertAlign w:val="superscript"/>
        </w:rPr>
        <w:footnoteRef/>
      </w:r>
      <w:r w:rsidRPr="00010BA6">
        <w:rPr>
          <w:i/>
        </w:rPr>
        <w:t>Levi Strauss</w:t>
      </w:r>
      <w:r w:rsidRPr="00010BA6">
        <w:t>, 633 F.3d at 1171–73.</w:t>
      </w:r>
    </w:p>
    <w:p w14:paraId="6F0BA1AB" w14:textId="77777777" w:rsidR="00010BA6" w:rsidRPr="006662F5" w:rsidRDefault="00010BA6">
      <w:pPr>
        <w:pStyle w:val="footnote"/>
      </w:pPr>
    </w:p>
  </w:footnote>
  <w:footnote w:id="667">
    <w:p w14:paraId="2ADBD7AF" w14:textId="078DCB34" w:rsidR="00010BA6" w:rsidRPr="006662F5" w:rsidRDefault="00010BA6" w:rsidP="00010BA6">
      <w:pPr>
        <w:pStyle w:val="FootnoteText"/>
      </w:pPr>
      <w:r w:rsidRPr="00010BA6">
        <w:rPr>
          <w:vertAlign w:val="superscript"/>
        </w:rPr>
        <w:footnoteRef/>
      </w:r>
      <w:r w:rsidRPr="00010BA6">
        <w:t xml:space="preserve">Citigroup, Inc. v. Capital City Bank Grp., Inc., 94 USPQ2d 1645, 1667 (T.T.A.B. 2010), </w:t>
      </w:r>
      <w:r w:rsidRPr="00010BA6">
        <w:rPr>
          <w:i/>
        </w:rPr>
        <w:t>aff’d</w:t>
      </w:r>
      <w:r w:rsidRPr="00010BA6">
        <w:t xml:space="preserve"> 637 F.3d 1344, 98 USPQ2d 1253 (Fed. Cir. 2011) (the dilution issue was not discussed on appeal).</w:t>
      </w:r>
    </w:p>
  </w:footnote>
  <w:footnote w:id="668">
    <w:p w14:paraId="034C971B" w14:textId="06B9733C" w:rsidR="00010BA6" w:rsidRPr="006662F5" w:rsidRDefault="00010BA6" w:rsidP="00010BA6">
      <w:pPr>
        <w:pStyle w:val="FootnoteText"/>
      </w:pPr>
      <w:r w:rsidRPr="00010BA6">
        <w:rPr>
          <w:vertAlign w:val="superscript"/>
        </w:rPr>
        <w:footnoteRef/>
      </w:r>
      <w:r w:rsidRPr="00010BA6">
        <w:t>UMG Recordings, Inc. v. Mattel, Inc., 100 USPQ2d 1868, 1888 (T.T.A.B. 2011).</w:t>
      </w:r>
    </w:p>
  </w:footnote>
  <w:footnote w:id="669">
    <w:p w14:paraId="027DF802" w14:textId="00E3FA43"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Freedom Sav. &amp; Loan </w:t>
      </w:r>
      <w:r w:rsidRPr="00010BA6">
        <w:t xml:space="preserve">Ass’n v. Way, 757 F.2d 1176, 1186, 226 USPQ 123 (11th Cir.) (requiring a “very similar” mark under Florida law), </w:t>
      </w:r>
      <w:r w:rsidRPr="00010BA6">
        <w:rPr>
          <w:i/>
        </w:rPr>
        <w:t>cert</w:t>
      </w:r>
      <w:r w:rsidRPr="00010BA6">
        <w:t xml:space="preserve">. </w:t>
      </w:r>
      <w:r w:rsidRPr="00010BA6">
        <w:rPr>
          <w:i/>
        </w:rPr>
        <w:t>denied</w:t>
      </w:r>
      <w:r w:rsidRPr="00010BA6">
        <w:t xml:space="preserve">, 474 U.S. 845 (1985); Levi Strauss &amp; Co. v. Toyo Enter. Co., Ltd., 665 F. Supp. 2d 1084, 1096–97 (N.D. Cal. 2009) (using same standard, including that for similarity, for federal and California dilution claims); </w:t>
      </w:r>
      <w:r w:rsidRPr="00010BA6">
        <w:rPr>
          <w:i/>
        </w:rPr>
        <w:t>see</w:t>
      </w:r>
      <w:r w:rsidRPr="00010BA6">
        <w:t xml:space="preserve"> Community of Christ Copyright Corp. v. Devon Park Restoration, 683 F. Supp. 2d 1006, 1014, 1016–17, 94 USPQ2d 1533 (W.D. Mo. 2010) (finding that plaintiff’s and defendant’s marks were “identical or substantially similar” for infringement claim and finding dilution under Missouri law), </w:t>
      </w:r>
      <w:r w:rsidRPr="00010BA6">
        <w:rPr>
          <w:i/>
        </w:rPr>
        <w:t>aff’d</w:t>
      </w:r>
      <w:r w:rsidRPr="00010BA6">
        <w:t>, 634 F.3d 1005, 98 USPQ2d 1167 (8th Cir. 2011).</w:t>
      </w:r>
    </w:p>
  </w:footnote>
  <w:footnote w:id="670">
    <w:p w14:paraId="5CF4E0C9" w14:textId="43729AB7" w:rsidR="00010BA6" w:rsidRPr="00C82A65" w:rsidRDefault="00010BA6" w:rsidP="00010BA6">
      <w:pPr>
        <w:pStyle w:val="FootnoteText"/>
      </w:pPr>
      <w:r w:rsidRPr="00010BA6">
        <w:rPr>
          <w:vertAlign w:val="superscript"/>
        </w:rPr>
        <w:footnoteRef/>
      </w:r>
      <w:r w:rsidRPr="00010BA6">
        <w:rPr>
          <w:i/>
        </w:rPr>
        <w:t>Starbucks</w:t>
      </w:r>
      <w:r w:rsidRPr="00010BA6">
        <w:t xml:space="preserve">, 588 F.3d at 114; </w:t>
      </w:r>
      <w:r w:rsidRPr="00010BA6">
        <w:rPr>
          <w:i/>
        </w:rPr>
        <w:t>see</w:t>
      </w:r>
      <w:r w:rsidRPr="00010BA6">
        <w:t xml:space="preserve"> Louis Vuitton Malletier, S.A. v. My Other Bag, Inc., 674 F. </w:t>
      </w:r>
      <w:r w:rsidRPr="00010BA6">
        <w:t xml:space="preserve">App’x 16, 17 (2d Cir. 2016) (upholding dismissal of New York dilution claim where “the manifest parodic use here precludes the requisite finding that the marks are ‘substantially similar.’”); Jackpocket, Inc. v. Lottomatrix NY LLC, 645 F. Supp. 3d 185, 280 (S.D.N.Y. 2022) (finding marks not “substantially similar”); Roberts v. Puma North Am., Inc., 2021 WL 2168969, at *7, 2021 BL 197805 (S.D.N.Y. May 27, 2021) (plaintiff failed to demonstrate that the marks in question were “substantially similar”— “that a ‘substantial segment’ of target consumers sees the two designs as essentially the same”); Easy Spirit LLC v. Skechers U.S.A., Inc., 515 F. Supp. 3d 47, 77 (S.D.N.Y. 2021) (finding lack of substantial similarity; similarity must be greater than that needed for infringement); Sara Designs, Inc. v. A Classic Time Watch Co., 234 F. Supp. 3d 548, 556–57, 121 USPQ2d 1721, 1726 (S.D.N.Y. 2017) (stating the substantial similarity requirement and finding marks in question not “even remotely similar”); LaPine v. Seinfeld, 92 USPQ2d 1428, 1441–42 (S.D.N.Y. 2009) (image on cover of plaintiff’s cookbook not substantially similar to image on defendant’s cookbook; New York dilution claim fails), </w:t>
      </w:r>
      <w:r w:rsidRPr="00010BA6">
        <w:rPr>
          <w:i/>
        </w:rPr>
        <w:t>aff’d</w:t>
      </w:r>
      <w:r w:rsidRPr="00010BA6">
        <w:t xml:space="preserve">, 375 Fe. App’x. 81, 85, 96 USPQ2d 1130 (2d Cir. 2010). </w:t>
      </w:r>
      <w:r w:rsidRPr="00010BA6">
        <w:rPr>
          <w:i/>
        </w:rPr>
        <w:t>See also</w:t>
      </w:r>
      <w:r w:rsidRPr="00010BA6">
        <w:t xml:space="preserve"> Cheddar Bob’s Inc. v. Macsnmelts Mgmt. Co., LLC, 2020 WL 1323018, at *13, 2020 BL 108943 (E.D.N.Y. Jan. 14, 2020) (noting the requirement of substantial similarity under New York law). </w:t>
      </w:r>
      <w:r w:rsidRPr="00010BA6">
        <w:rPr>
          <w:i/>
        </w:rPr>
        <w:t xml:space="preserve">Cf. </w:t>
      </w:r>
      <w:r w:rsidRPr="00010BA6">
        <w:t>Deep Foods, Inc. v. Deep Foods, Inc., 419 F. Supp. 3d 569, 585 (W.D.N.Y. 2019) (dismissing blurring claim under New York law for failure to allege facts showing sufficient similarity, pointing to different contexts in which the goods are used).</w:t>
      </w:r>
    </w:p>
  </w:footnote>
  <w:footnote w:id="671">
    <w:p w14:paraId="2970EB17" w14:textId="05A8518C" w:rsidR="00010BA6" w:rsidRPr="006662F5" w:rsidRDefault="00010BA6" w:rsidP="00010BA6">
      <w:pPr>
        <w:pStyle w:val="FootnoteText"/>
      </w:pPr>
      <w:r w:rsidRPr="00010BA6">
        <w:rPr>
          <w:vertAlign w:val="superscript"/>
        </w:rPr>
        <w:footnoteRef/>
      </w:r>
      <w:r w:rsidRPr="00010BA6">
        <w:rPr>
          <w:i/>
        </w:rPr>
        <w:t>See</w:t>
      </w:r>
      <w:r w:rsidRPr="00010BA6">
        <w:t xml:space="preserve"> Van </w:t>
      </w:r>
      <w:r w:rsidRPr="00010BA6">
        <w:t xml:space="preserve">Praagh v. Gratton, 993 F. Supp. 2d 293, 304 (E.D.N.Y. 2014) (substantial similarity required under New York law). </w:t>
      </w:r>
      <w:r w:rsidRPr="00010BA6">
        <w:rPr>
          <w:i/>
        </w:rPr>
        <w:t>But cf</w:t>
      </w:r>
      <w:r w:rsidRPr="00010BA6">
        <w:t xml:space="preserve">. Cottonwood Fin. Ltd. v. The Cash Store Fin. Servs., Inc., 778 F. Supp. 2d 726, 750 (N.D. Tex. 2011) (indicating that it would use the TDRA analysis of similarity from </w:t>
      </w:r>
      <w:r w:rsidRPr="00010BA6">
        <w:rPr>
          <w:i/>
        </w:rPr>
        <w:t>Starbucks</w:t>
      </w:r>
      <w:r w:rsidRPr="00010BA6">
        <w:t xml:space="preserve"> in a case under the former Texas law).</w:t>
      </w:r>
    </w:p>
  </w:footnote>
  <w:footnote w:id="672">
    <w:p w14:paraId="0F20F6CC" w14:textId="49202424" w:rsidR="00010BA6" w:rsidRPr="006662F5" w:rsidRDefault="00010BA6" w:rsidP="00010BA6">
      <w:pPr>
        <w:pStyle w:val="FootnoteText"/>
      </w:pPr>
      <w:r w:rsidRPr="00010BA6">
        <w:rPr>
          <w:vertAlign w:val="superscript"/>
        </w:rPr>
        <w:footnoteRef/>
      </w:r>
      <w:r w:rsidRPr="00010BA6">
        <w:t>None of the states that have adopted the 2007 Model Bill are in the Second Circuit. However, California and Oregon, two of the states that have adopted the 2007 Model Bill, are in the Ninth Circuit.</w:t>
      </w:r>
    </w:p>
  </w:footnote>
  <w:footnote w:id="673">
    <w:p w14:paraId="3A7DBA8E" w14:textId="7359B7D4" w:rsidR="00010BA6" w:rsidRPr="006662F5" w:rsidRDefault="00010BA6" w:rsidP="00010BA6">
      <w:pPr>
        <w:pStyle w:val="FootnoteText"/>
      </w:pPr>
      <w:r w:rsidRPr="00010BA6">
        <w:rPr>
          <w:vertAlign w:val="superscript"/>
        </w:rPr>
        <w:footnoteRef/>
      </w:r>
      <w:r w:rsidRPr="00010BA6">
        <w:t>See Chapter 9 for a more detailed analysis of this issue under the TDRA.</w:t>
      </w:r>
    </w:p>
  </w:footnote>
  <w:footnote w:id="674">
    <w:p w14:paraId="677E0621" w14:textId="275311A8" w:rsidR="00010BA6" w:rsidRPr="006662F5" w:rsidRDefault="00010BA6" w:rsidP="00010BA6">
      <w:pPr>
        <w:pStyle w:val="FootnoteText"/>
      </w:pPr>
      <w:r w:rsidRPr="00010BA6">
        <w:rPr>
          <w:vertAlign w:val="superscript"/>
        </w:rPr>
        <w:footnoteRef/>
      </w:r>
      <w:r w:rsidRPr="00010BA6">
        <w:t xml:space="preserve">875 F.2d 1026, 10 USPQ2d 1961 (2d Cir. 1989). In the </w:t>
      </w:r>
      <w:r w:rsidRPr="00010BA6">
        <w:rPr>
          <w:i/>
        </w:rPr>
        <w:t>Starbucks</w:t>
      </w:r>
      <w:r w:rsidRPr="00010BA6">
        <w:t xml:space="preserve"> case, the Second Circuit specifically reaffirmed the </w:t>
      </w:r>
      <w:r w:rsidRPr="00010BA6">
        <w:rPr>
          <w:i/>
        </w:rPr>
        <w:t>Mead Data</w:t>
      </w:r>
      <w:r w:rsidRPr="00010BA6">
        <w:t xml:space="preserve"> standard for claims brought under New York law. </w:t>
      </w:r>
      <w:r w:rsidRPr="00010BA6">
        <w:rPr>
          <w:i/>
        </w:rPr>
        <w:t>Starbucks</w:t>
      </w:r>
      <w:r w:rsidRPr="00010BA6">
        <w:t>, 588 F.3d at 114.</w:t>
      </w:r>
    </w:p>
  </w:footnote>
  <w:footnote w:id="675">
    <w:p w14:paraId="538A96CD" w14:textId="38D9117B" w:rsidR="00010BA6" w:rsidRPr="006662F5" w:rsidRDefault="00010BA6" w:rsidP="00010BA6">
      <w:pPr>
        <w:pStyle w:val="FootnoteText"/>
      </w:pPr>
      <w:r w:rsidRPr="00010BA6">
        <w:rPr>
          <w:vertAlign w:val="superscript"/>
        </w:rPr>
        <w:footnoteRef/>
      </w:r>
      <w:r w:rsidRPr="00010BA6">
        <w:rPr>
          <w:i/>
        </w:rPr>
        <w:t>Mead Data</w:t>
      </w:r>
      <w:r w:rsidRPr="00010BA6">
        <w:t>, 875 F.2d at 1029–30.</w:t>
      </w:r>
    </w:p>
  </w:footnote>
  <w:footnote w:id="676">
    <w:p w14:paraId="05A21183" w14:textId="7A805F0A" w:rsidR="00010BA6" w:rsidRPr="006662F5" w:rsidRDefault="00010BA6" w:rsidP="00010BA6">
      <w:pPr>
        <w:pStyle w:val="FootnoteText"/>
      </w:pPr>
      <w:r w:rsidRPr="00010BA6">
        <w:rPr>
          <w:vertAlign w:val="superscript"/>
        </w:rPr>
        <w:footnoteRef/>
      </w:r>
      <w:r w:rsidRPr="00010BA6">
        <w:rPr>
          <w:i/>
        </w:rPr>
        <w:t>Id</w:t>
      </w:r>
      <w:r w:rsidRPr="00010BA6">
        <w:t>. at 1030.</w:t>
      </w:r>
    </w:p>
  </w:footnote>
  <w:footnote w:id="677">
    <w:p w14:paraId="0B405347" w14:textId="29CB0E27" w:rsidR="00010BA6" w:rsidRPr="006662F5" w:rsidRDefault="00010BA6" w:rsidP="00010BA6">
      <w:pPr>
        <w:pStyle w:val="FootnoteText"/>
      </w:pPr>
      <w:r w:rsidRPr="00010BA6">
        <w:rPr>
          <w:vertAlign w:val="superscript"/>
        </w:rPr>
        <w:footnoteRef/>
      </w:r>
      <w:r w:rsidRPr="00010BA6">
        <w:rPr>
          <w:i/>
        </w:rPr>
        <w:t>Id</w:t>
      </w:r>
      <w:r w:rsidRPr="00010BA6">
        <w:t>. Of course, radio advertising would lack the visual aid.</w:t>
      </w:r>
    </w:p>
  </w:footnote>
  <w:footnote w:id="678">
    <w:p w14:paraId="1CE91E27" w14:textId="6E4D9C54" w:rsidR="00010BA6" w:rsidRPr="006662F5" w:rsidRDefault="00010BA6" w:rsidP="00010BA6">
      <w:pPr>
        <w:pStyle w:val="FootnoteText"/>
      </w:pPr>
      <w:r w:rsidRPr="00010BA6">
        <w:rPr>
          <w:vertAlign w:val="superscript"/>
        </w:rPr>
        <w:footnoteRef/>
      </w:r>
      <w:r w:rsidRPr="00010BA6">
        <w:t xml:space="preserve">American Family Life Ins. Co. v. Hagan, 266 F. Supp. 2d 682, 691, 64 USPQ2d 1865 (N.D. Ohio 2002) (crudely drawn duck used by defendant on Web site not similar to realistic duck plaintiff used in commercials; analysis in infringement section, but referred to in dilution section as well); Landscape Forms, Inc. v. Columbia Cascade Co., 117 F. Supp. 2d 360, 370, 56 USPQ2d 1613 (S.D.N.Y. 2000) (use of each company’s trademark in catalogs in connection with the furniture products prevented the shape of the furniture from conjuring up the requisite mental association); </w:t>
      </w:r>
      <w:r w:rsidRPr="00010BA6">
        <w:rPr>
          <w:i/>
        </w:rPr>
        <w:t>see</w:t>
      </w:r>
      <w:r w:rsidRPr="00010BA6">
        <w:t xml:space="preserve"> Origins Natural Resources, Inc. v. Kotler, 2001 WL 492429, at *3–4 (S.D.N.Y. May 7, 2001) (citing different typeface and the use of other distinguishing shapes and symbols in finding Origins mark on cosmetics dissimilar to Natural Origins for clothing); Parenting Unlimited Inc. v. Columbia Pictures Television, Inc., 743 F. Supp. 221, 227, 16 USPQ2d 1171 (S.D.N.Y. 1990) (in a confusion analysis, noting dissimilarities in context between </w:t>
      </w:r>
      <w:r w:rsidRPr="00010BA6">
        <w:rPr>
          <w:i/>
        </w:rPr>
        <w:t>Baby Talk</w:t>
      </w:r>
      <w:r w:rsidRPr="00010BA6">
        <w:t xml:space="preserve"> as the name of a magazine about infants and </w:t>
      </w:r>
      <w:r w:rsidRPr="00010BA6">
        <w:rPr>
          <w:i/>
        </w:rPr>
        <w:t>Baby Talk</w:t>
      </w:r>
      <w:r w:rsidRPr="00010BA6">
        <w:t xml:space="preserve"> as the name of a television sitcom).</w:t>
      </w:r>
    </w:p>
  </w:footnote>
  <w:footnote w:id="679">
    <w:p w14:paraId="4C26E169" w14:textId="29437971" w:rsidR="00010BA6" w:rsidRPr="00C4457D" w:rsidRDefault="00010BA6" w:rsidP="00010BA6">
      <w:pPr>
        <w:pStyle w:val="FootnoteText"/>
        <w:rPr>
          <w:lang w:val="es-US"/>
        </w:rPr>
      </w:pPr>
      <w:r w:rsidRPr="00010BA6">
        <w:rPr>
          <w:vertAlign w:val="superscript"/>
        </w:rPr>
        <w:footnoteRef/>
      </w:r>
      <w:r w:rsidRPr="00010BA6">
        <w:t>588 F.3d 97, 92 USPQ2d 1769 (2d Cir. 2009).</w:t>
      </w:r>
    </w:p>
  </w:footnote>
  <w:footnote w:id="680">
    <w:p w14:paraId="50AFFE42" w14:textId="32732246" w:rsidR="00010BA6" w:rsidRPr="006662F5" w:rsidRDefault="00010BA6" w:rsidP="00010BA6">
      <w:pPr>
        <w:pStyle w:val="FootnoteText"/>
      </w:pPr>
      <w:r w:rsidRPr="00010BA6">
        <w:rPr>
          <w:vertAlign w:val="superscript"/>
        </w:rPr>
        <w:footnoteRef/>
      </w:r>
      <w:r w:rsidRPr="00010BA6">
        <w:rPr>
          <w:i/>
        </w:rPr>
        <w:t>Id</w:t>
      </w:r>
      <w:r w:rsidRPr="00010BA6">
        <w:t>. at 114. As noted in §</w:t>
      </w:r>
      <w:r w:rsidRPr="00010BA6">
        <w:t xml:space="preserve">V.A, above, although the Second Circuit held that substantial similarity was not required under the TDRA, it continued to apply that standard to dilution under New York law. Applying the “substantially similar” standard, which it interpreted to mean that consumers see the two marks as “essentially the same,” a district court dismissed a New York dilution claim on the grounds that Mobileye and </w:t>
      </w:r>
      <w:r w:rsidRPr="00010BA6">
        <w:t>Ionroad were at best “weakly similar.” Mobileye, Inc. v. Picitup Corp., 928 F. Supp. 2d 759, 782 (S.D.N.Y. 2013).</w:t>
      </w:r>
    </w:p>
  </w:footnote>
  <w:footnote w:id="681">
    <w:p w14:paraId="066526C5" w14:textId="1145116B" w:rsidR="00010BA6" w:rsidRPr="00010BA6" w:rsidRDefault="00010BA6" w:rsidP="00010BA6">
      <w:pPr>
        <w:pStyle w:val="FootnoteText"/>
      </w:pPr>
      <w:r w:rsidRPr="00010BA6">
        <w:rPr>
          <w:vertAlign w:val="superscript"/>
        </w:rPr>
        <w:footnoteRef/>
      </w:r>
      <w:r w:rsidRPr="00010BA6">
        <w:t>946 F. Supp. 2d 324 (S.D.N.Y. 2013).</w:t>
      </w:r>
    </w:p>
    <w:p w14:paraId="718D0218" w14:textId="77777777" w:rsidR="00010BA6" w:rsidRDefault="00010BA6" w:rsidP="00CA1D96">
      <w:pPr>
        <w:pStyle w:val="footnote"/>
      </w:pPr>
    </w:p>
  </w:footnote>
  <w:footnote w:id="682">
    <w:p w14:paraId="1E239176" w14:textId="05F6B6AB" w:rsidR="00010BA6" w:rsidRPr="00010BA6" w:rsidRDefault="00010BA6" w:rsidP="00010BA6">
      <w:pPr>
        <w:pStyle w:val="FootnoteText"/>
      </w:pPr>
      <w:r w:rsidRPr="00010BA6">
        <w:rPr>
          <w:vertAlign w:val="superscript"/>
        </w:rPr>
        <w:footnoteRef/>
      </w:r>
      <w:r w:rsidRPr="00010BA6">
        <w:rPr>
          <w:i/>
        </w:rPr>
        <w:t>Id</w:t>
      </w:r>
      <w:r w:rsidRPr="00010BA6">
        <w:t>. at 342.</w:t>
      </w:r>
    </w:p>
    <w:p w14:paraId="55901B8E" w14:textId="77777777" w:rsidR="00010BA6" w:rsidRPr="00E44D89" w:rsidRDefault="00010BA6" w:rsidP="00CA1D96">
      <w:pPr>
        <w:pStyle w:val="footnote"/>
      </w:pPr>
    </w:p>
  </w:footnote>
  <w:footnote w:id="683">
    <w:p w14:paraId="0A5020C3" w14:textId="44AE752D" w:rsidR="00010BA6" w:rsidRPr="00B61EFF" w:rsidRDefault="00010BA6" w:rsidP="00010BA6">
      <w:pPr>
        <w:pStyle w:val="FootnoteText"/>
      </w:pPr>
      <w:r w:rsidRPr="00010BA6">
        <w:rPr>
          <w:vertAlign w:val="superscript"/>
        </w:rPr>
        <w:footnoteRef/>
      </w:r>
      <w:r w:rsidRPr="00010BA6">
        <w:rPr>
          <w:i/>
        </w:rPr>
        <w:t>Id</w:t>
      </w:r>
      <w:r w:rsidRPr="00010BA6">
        <w:t xml:space="preserve">. </w:t>
      </w:r>
      <w:r w:rsidRPr="00010BA6">
        <w:rPr>
          <w:i/>
        </w:rPr>
        <w:t>But see</w:t>
      </w:r>
      <w:r w:rsidRPr="00010BA6">
        <w:t xml:space="preserve"> Diageo N. Am., Inc. v. W.J. Deutsch &amp; Sons Ltd, 626 F. Supp. 3d 635, 646-47 (S.D.N.Y. 2022) (fact that jury did not find likelihood of confusion between two competing products did not prevent marks from being substantially similar for purposes of dilution under New York law.)</w:t>
      </w:r>
    </w:p>
  </w:footnote>
  <w:footnote w:id="684">
    <w:p w14:paraId="7DE2D680" w14:textId="03488CA6" w:rsidR="00010BA6" w:rsidRPr="00010BA6" w:rsidRDefault="00010BA6" w:rsidP="00010BA6">
      <w:pPr>
        <w:pStyle w:val="FootnoteText"/>
      </w:pPr>
      <w:r w:rsidRPr="00010BA6">
        <w:rPr>
          <w:vertAlign w:val="superscript"/>
        </w:rPr>
        <w:footnoteRef/>
      </w:r>
      <w:r w:rsidRPr="00010BA6">
        <w:t xml:space="preserve">674 F. </w:t>
      </w:r>
      <w:r w:rsidRPr="00010BA6">
        <w:t>App’x 16 (2d Cir. 2016).</w:t>
      </w:r>
    </w:p>
    <w:p w14:paraId="024BF0E7" w14:textId="77777777" w:rsidR="00010BA6" w:rsidRPr="00E44D89" w:rsidRDefault="00010BA6" w:rsidP="00CA1D96">
      <w:pPr>
        <w:pStyle w:val="footnote"/>
      </w:pPr>
    </w:p>
  </w:footnote>
  <w:footnote w:id="685">
    <w:p w14:paraId="7F9AFE5F" w14:textId="73D2288B" w:rsidR="00010BA6" w:rsidRPr="00010BA6" w:rsidRDefault="00010BA6" w:rsidP="00010BA6">
      <w:pPr>
        <w:pStyle w:val="FootnoteText"/>
      </w:pPr>
      <w:r w:rsidRPr="00010BA6">
        <w:rPr>
          <w:vertAlign w:val="superscript"/>
        </w:rPr>
        <w:footnoteRef/>
      </w:r>
      <w:r w:rsidRPr="00010BA6">
        <w:rPr>
          <w:i/>
        </w:rPr>
        <w:t>Id</w:t>
      </w:r>
      <w:r w:rsidRPr="00010BA6">
        <w:t>. at 17.</w:t>
      </w:r>
    </w:p>
    <w:p w14:paraId="781D8F60" w14:textId="77777777" w:rsidR="00010BA6" w:rsidRDefault="00010BA6" w:rsidP="00CA1D96">
      <w:pPr>
        <w:pStyle w:val="footnote"/>
      </w:pPr>
    </w:p>
  </w:footnote>
  <w:footnote w:id="686">
    <w:p w14:paraId="65502D96" w14:textId="6DDB3E30" w:rsidR="00010BA6" w:rsidRDefault="00010BA6" w:rsidP="00010BA6">
      <w:pPr>
        <w:pStyle w:val="FootnoteText"/>
      </w:pPr>
      <w:r w:rsidRPr="00010BA6">
        <w:rPr>
          <w:rStyle w:val="FootnoteReference"/>
          <w:rFonts w:eastAsiaTheme="majorEastAsia"/>
        </w:rPr>
        <w:footnoteRef/>
      </w:r>
      <w:r w:rsidRPr="00010BA6">
        <w:t>2018 WL 4804655, 2018 BL 366207 (E.D.N.Y. Oct. 4, 2018).</w:t>
      </w:r>
    </w:p>
  </w:footnote>
  <w:footnote w:id="687">
    <w:p w14:paraId="32C0FD7D" w14:textId="606A5D99" w:rsidR="00010BA6" w:rsidRPr="00C4457D" w:rsidRDefault="00010BA6" w:rsidP="00010BA6">
      <w:pPr>
        <w:pStyle w:val="FootnoteText"/>
        <w:rPr>
          <w:lang w:val="da-DK"/>
        </w:rPr>
      </w:pPr>
      <w:r w:rsidRPr="00010BA6">
        <w:rPr>
          <w:rStyle w:val="FootnoteReference"/>
          <w:rFonts w:eastAsiaTheme="majorEastAsia"/>
        </w:rPr>
        <w:footnoteRef/>
      </w:r>
      <w:r w:rsidRPr="00010BA6">
        <w:rPr>
          <w:i/>
        </w:rPr>
        <w:t>Id</w:t>
      </w:r>
      <w:r w:rsidRPr="00010BA6">
        <w:t>. at *10.</w:t>
      </w:r>
    </w:p>
  </w:footnote>
  <w:footnote w:id="688">
    <w:p w14:paraId="4B48B6C4" w14:textId="0515DA03" w:rsidR="00010BA6" w:rsidRPr="00010BA6" w:rsidRDefault="00010BA6" w:rsidP="00010BA6">
      <w:pPr>
        <w:pStyle w:val="FootnoteText"/>
      </w:pPr>
      <w:r w:rsidRPr="00010BA6">
        <w:rPr>
          <w:vertAlign w:val="superscript"/>
        </w:rPr>
        <w:footnoteRef/>
      </w:r>
      <w:r w:rsidRPr="00010BA6">
        <w:t>2018 WL 1283682, 2018 BL 84023 (E.D.N.Y. Mar. 9, 2018).</w:t>
      </w:r>
    </w:p>
    <w:p w14:paraId="3F9847E8" w14:textId="77777777" w:rsidR="00010BA6" w:rsidRPr="00127AF1" w:rsidRDefault="00010BA6" w:rsidP="000A1167">
      <w:pPr>
        <w:pStyle w:val="footnote"/>
      </w:pPr>
    </w:p>
  </w:footnote>
  <w:footnote w:id="689">
    <w:p w14:paraId="226D43EB" w14:textId="6B958F38" w:rsidR="00010BA6" w:rsidRPr="00010BA6" w:rsidRDefault="00010BA6" w:rsidP="00010BA6">
      <w:pPr>
        <w:pStyle w:val="FootnoteText"/>
      </w:pPr>
      <w:r w:rsidRPr="00010BA6">
        <w:rPr>
          <w:vertAlign w:val="superscript"/>
        </w:rPr>
        <w:footnoteRef/>
      </w:r>
      <w:r w:rsidRPr="00010BA6">
        <w:rPr>
          <w:i/>
        </w:rPr>
        <w:t>Id</w:t>
      </w:r>
      <w:r w:rsidRPr="00010BA6">
        <w:t>. at *8.</w:t>
      </w:r>
    </w:p>
    <w:p w14:paraId="54D3570D" w14:textId="77777777" w:rsidR="00010BA6" w:rsidRPr="00C4457D" w:rsidRDefault="00010BA6" w:rsidP="00CA1D96">
      <w:pPr>
        <w:pStyle w:val="footnote"/>
        <w:rPr>
          <w:lang w:val="da-DK"/>
        </w:rPr>
      </w:pPr>
    </w:p>
  </w:footnote>
  <w:footnote w:id="690">
    <w:p w14:paraId="4BA23226" w14:textId="131727D0" w:rsidR="00010BA6" w:rsidRPr="006662F5" w:rsidRDefault="00010BA6" w:rsidP="00010BA6">
      <w:pPr>
        <w:pStyle w:val="FootnoteText"/>
      </w:pPr>
      <w:r w:rsidRPr="00010BA6">
        <w:rPr>
          <w:vertAlign w:val="superscript"/>
        </w:rPr>
        <w:footnoteRef/>
      </w:r>
      <w:r w:rsidRPr="00010BA6">
        <w:t>994 F.2d 1359, 26 USPQ2d 1782 (9th Cir. 1993).</w:t>
      </w:r>
    </w:p>
  </w:footnote>
  <w:footnote w:id="691">
    <w:p w14:paraId="7A4D1C41" w14:textId="63A452F9" w:rsidR="00010BA6" w:rsidRPr="006662F5" w:rsidRDefault="00010BA6" w:rsidP="00010BA6">
      <w:pPr>
        <w:pStyle w:val="FootnoteText"/>
      </w:pPr>
      <w:r w:rsidRPr="00010BA6">
        <w:rPr>
          <w:vertAlign w:val="superscript"/>
        </w:rPr>
        <w:footnoteRef/>
      </w:r>
      <w:r w:rsidRPr="00010BA6">
        <w:rPr>
          <w:i/>
        </w:rPr>
        <w:t>Id</w:t>
      </w:r>
      <w:r w:rsidRPr="00010BA6">
        <w:t>. at 1362.</w:t>
      </w:r>
    </w:p>
  </w:footnote>
  <w:footnote w:id="692">
    <w:p w14:paraId="5DD615B1" w14:textId="32100F92" w:rsidR="00010BA6" w:rsidRPr="006662F5" w:rsidRDefault="00010BA6" w:rsidP="00010BA6">
      <w:pPr>
        <w:pStyle w:val="FootnoteText"/>
      </w:pPr>
      <w:r w:rsidRPr="00010BA6">
        <w:rPr>
          <w:vertAlign w:val="superscript"/>
        </w:rPr>
        <w:footnoteRef/>
      </w:r>
      <w:r w:rsidRPr="00010BA6">
        <w:rPr>
          <w:i/>
        </w:rPr>
        <w:t>Id</w:t>
      </w:r>
      <w:r w:rsidRPr="00010BA6">
        <w:t>.</w:t>
      </w:r>
    </w:p>
  </w:footnote>
  <w:footnote w:id="693">
    <w:p w14:paraId="39488408" w14:textId="788A08BE" w:rsidR="00010BA6" w:rsidRPr="006662F5" w:rsidRDefault="00010BA6" w:rsidP="00010BA6">
      <w:pPr>
        <w:pStyle w:val="FootnoteText"/>
      </w:pPr>
      <w:r w:rsidRPr="00010BA6">
        <w:rPr>
          <w:vertAlign w:val="superscript"/>
        </w:rPr>
        <w:footnoteRef/>
      </w:r>
      <w:r w:rsidRPr="00010BA6">
        <w:t xml:space="preserve">The court also held that Fruit by itself could not be protected from dilution. </w:t>
      </w:r>
      <w:r w:rsidRPr="00010BA6">
        <w:rPr>
          <w:i/>
        </w:rPr>
        <w:t>Id</w:t>
      </w:r>
      <w:r w:rsidRPr="00010BA6">
        <w:t xml:space="preserve">.; </w:t>
      </w:r>
      <w:r w:rsidRPr="00010BA6">
        <w:rPr>
          <w:i/>
        </w:rPr>
        <w:t>see</w:t>
      </w:r>
      <w:r w:rsidRPr="00010BA6">
        <w:t xml:space="preserve"> Playtex Prods., Inc. v. Georgia-Pacific Corp., 390 F.3d 158, 167, 73 USPQ2d 1127 (2d Cir. 2004) (Wet Ones and Moist Ones insufficiently similar under the FTDA and New York law); </w:t>
      </w:r>
      <w:r w:rsidRPr="00010BA6">
        <w:t>Maschinenfabrik Reinhausen GmbH v. Shanghai Huaming Power Equip. Co., 2006 WL 1379486, at *2, 2006 BL 77801 (N.D. Tex. May 19, 2006) (plaintiff’s MR mark not similar to defendant’s HM mark for purposes of Texas dilution law or trademark infringement).</w:t>
      </w:r>
    </w:p>
  </w:footnote>
  <w:footnote w:id="694">
    <w:p w14:paraId="2868DFA1" w14:textId="627E6AE4" w:rsidR="00010BA6" w:rsidRPr="006662F5" w:rsidRDefault="00010BA6" w:rsidP="00010BA6">
      <w:pPr>
        <w:pStyle w:val="FootnoteText"/>
      </w:pPr>
      <w:r w:rsidRPr="00010BA6">
        <w:rPr>
          <w:vertAlign w:val="superscript"/>
        </w:rPr>
        <w:footnoteRef/>
      </w:r>
      <w:r w:rsidRPr="00010BA6">
        <w:t xml:space="preserve">Girl Scouts of the U.S. of Am., v. Bantam Doubleday Dell Publ’g Grp., Inc., 808 F. Supp. 1112, 1131, 25 USPQ2d 1737 (S.D.N.Y. 1992), </w:t>
      </w:r>
      <w:r w:rsidRPr="00010BA6">
        <w:rPr>
          <w:i/>
        </w:rPr>
        <w:t>aff’d</w:t>
      </w:r>
      <w:r w:rsidRPr="00010BA6">
        <w:t>, 996 F.2d 1477, 27 USPQ2d 1316 (2d Cir. 1993).</w:t>
      </w:r>
    </w:p>
  </w:footnote>
  <w:footnote w:id="695">
    <w:p w14:paraId="1F1BB8ED" w14:textId="1E2E75F6" w:rsidR="00010BA6" w:rsidRPr="00010BA6" w:rsidRDefault="00010BA6" w:rsidP="00010BA6">
      <w:pPr>
        <w:pStyle w:val="FootnoteText"/>
      </w:pPr>
      <w:r w:rsidRPr="00010BA6">
        <w:rPr>
          <w:vertAlign w:val="superscript"/>
        </w:rPr>
        <w:footnoteRef/>
      </w:r>
      <w:r w:rsidRPr="00010BA6">
        <w:t>Healthbox Global Partners, LLC v. Under Armour, Inc., 2016 WL 3919452, at *9, 2016 BL 230898 (D. Del. July 19, 2016).</w:t>
      </w:r>
    </w:p>
    <w:p w14:paraId="059214F9" w14:textId="77777777" w:rsidR="00010BA6" w:rsidRDefault="00010BA6" w:rsidP="00856554">
      <w:pPr>
        <w:pStyle w:val="footnote"/>
      </w:pPr>
    </w:p>
  </w:footnote>
  <w:footnote w:id="696">
    <w:p w14:paraId="3CF308B9" w14:textId="26D78F10" w:rsidR="00010BA6" w:rsidRPr="006662F5" w:rsidRDefault="00010BA6" w:rsidP="00010BA6">
      <w:pPr>
        <w:pStyle w:val="FootnoteText"/>
      </w:pPr>
      <w:r w:rsidRPr="00010BA6">
        <w:rPr>
          <w:vertAlign w:val="superscript"/>
        </w:rPr>
        <w:footnoteRef/>
      </w:r>
      <w:r w:rsidRPr="00010BA6">
        <w:t xml:space="preserve">Sensient Techs. Corp. v. </w:t>
      </w:r>
      <w:r w:rsidRPr="00010BA6">
        <w:t xml:space="preserve">SensoryEffects Flavor Co., 613 F.3d 754, 770–71, 96 USPQ2d 1164 (8th Cir. 2010) (“Sensient Flavors and SensoryEffects Flavor Systems marks are not sufficiently similar …”); </w:t>
      </w:r>
      <w:r w:rsidRPr="00010BA6">
        <w:rPr>
          <w:i/>
        </w:rPr>
        <w:t>see</w:t>
      </w:r>
      <w:r w:rsidRPr="00010BA6">
        <w:t xml:space="preserve"> LaPine v. Seinfeld, 375 F. App’x. 81, 85, 96 USPQ2d 1130 (2d Cir. 2010).</w:t>
      </w:r>
    </w:p>
  </w:footnote>
  <w:footnote w:id="697">
    <w:p w14:paraId="0059DB02" w14:textId="3698114F" w:rsidR="00010BA6" w:rsidRPr="006662F5" w:rsidRDefault="00010BA6" w:rsidP="00010BA6">
      <w:pPr>
        <w:pStyle w:val="FootnoteText"/>
      </w:pPr>
      <w:r w:rsidRPr="00010BA6">
        <w:rPr>
          <w:vertAlign w:val="superscript"/>
        </w:rPr>
        <w:footnoteRef/>
      </w:r>
      <w:r w:rsidRPr="00010BA6">
        <w:t xml:space="preserve">Kraft Gen. Foods, Inc. v. Allied Old English, Inc., 831 F. Supp. 123, 130, 31 USPQ2d 1094 (S.D.N.Y. 1993). The court’s comparison was made in its confusion analysis, but that discussion was referenced in its brief dilution analysis. </w:t>
      </w:r>
      <w:r w:rsidRPr="00010BA6">
        <w:rPr>
          <w:i/>
        </w:rPr>
        <w:t>Id</w:t>
      </w:r>
      <w:r w:rsidRPr="00010BA6">
        <w:t>. at 134–35.</w:t>
      </w:r>
    </w:p>
  </w:footnote>
  <w:footnote w:id="698">
    <w:p w14:paraId="2C818060" w14:textId="02DCDBE5" w:rsidR="00010BA6" w:rsidRPr="006662F5" w:rsidRDefault="00010BA6" w:rsidP="00010BA6">
      <w:pPr>
        <w:pStyle w:val="FootnoteText"/>
      </w:pPr>
      <w:r w:rsidRPr="00010BA6">
        <w:rPr>
          <w:vertAlign w:val="superscript"/>
        </w:rPr>
        <w:footnoteRef/>
      </w:r>
      <w:r w:rsidRPr="00010BA6">
        <w:t xml:space="preserve">578 F. Supp. 911, 221 USPQ 991 (S.D.N.Y. 1983), </w:t>
      </w:r>
      <w:r w:rsidRPr="00010BA6">
        <w:rPr>
          <w:i/>
        </w:rPr>
        <w:t>aff’d</w:t>
      </w:r>
      <w:r w:rsidRPr="00010BA6">
        <w:t>, 746 F.2d 112, 223 USPQ 1000 (2d Cir. 1984).</w:t>
      </w:r>
    </w:p>
  </w:footnote>
  <w:footnote w:id="699">
    <w:p w14:paraId="407590E9" w14:textId="6DEC8BA6" w:rsidR="00010BA6" w:rsidRPr="006662F5" w:rsidRDefault="00010BA6" w:rsidP="00010BA6">
      <w:pPr>
        <w:pStyle w:val="FootnoteText"/>
      </w:pPr>
      <w:r w:rsidRPr="00010BA6">
        <w:rPr>
          <w:vertAlign w:val="superscript"/>
        </w:rPr>
        <w:footnoteRef/>
      </w:r>
      <w:r w:rsidRPr="00010BA6">
        <w:rPr>
          <w:i/>
        </w:rPr>
        <w:t>Id</w:t>
      </w:r>
      <w:r w:rsidRPr="00010BA6">
        <w:t>. at 928.</w:t>
      </w:r>
    </w:p>
  </w:footnote>
  <w:footnote w:id="700">
    <w:p w14:paraId="25E28531" w14:textId="70DA5D6E" w:rsidR="00010BA6" w:rsidRPr="006662F5" w:rsidRDefault="00010BA6" w:rsidP="00010BA6">
      <w:pPr>
        <w:pStyle w:val="FootnoteText"/>
      </w:pPr>
      <w:r w:rsidRPr="00010BA6">
        <w:rPr>
          <w:vertAlign w:val="superscript"/>
        </w:rPr>
        <w:footnoteRef/>
      </w:r>
      <w:r w:rsidRPr="00010BA6">
        <w:t>Donkey Kong sought to free a young girl; King Kong sought the beautiful Fay Wray.</w:t>
      </w:r>
    </w:p>
  </w:footnote>
  <w:footnote w:id="701">
    <w:p w14:paraId="772BB7E9" w14:textId="26B646A3" w:rsidR="00010BA6" w:rsidRPr="006662F5" w:rsidRDefault="00010BA6" w:rsidP="00010BA6">
      <w:pPr>
        <w:pStyle w:val="FootnoteText"/>
      </w:pPr>
      <w:r w:rsidRPr="00010BA6">
        <w:rPr>
          <w:vertAlign w:val="superscript"/>
        </w:rPr>
        <w:footnoteRef/>
      </w:r>
      <w:r w:rsidRPr="00010BA6">
        <w:t xml:space="preserve">These observations also were made in the context of a confusion analysis; however, the court’s very brief dilution analysis referred to its confusion analysis. </w:t>
      </w:r>
      <w:r w:rsidRPr="00010BA6">
        <w:rPr>
          <w:i/>
        </w:rPr>
        <w:t>Id</w:t>
      </w:r>
      <w:r w:rsidRPr="00010BA6">
        <w:t>. at 930.</w:t>
      </w:r>
    </w:p>
  </w:footnote>
  <w:footnote w:id="702">
    <w:p w14:paraId="70F99B8A" w14:textId="0872D000" w:rsidR="00010BA6" w:rsidRPr="006662F5" w:rsidRDefault="00010BA6" w:rsidP="00010BA6">
      <w:pPr>
        <w:pStyle w:val="FootnoteText"/>
      </w:pPr>
      <w:r w:rsidRPr="00010BA6">
        <w:rPr>
          <w:vertAlign w:val="superscript"/>
        </w:rPr>
        <w:footnoteRef/>
      </w:r>
      <w:r w:rsidRPr="00010BA6">
        <w:t>97 F. Supp. 2d 395, 54 USPQ2d 1776 (S.D.N.Y. 2000).</w:t>
      </w:r>
    </w:p>
  </w:footnote>
  <w:footnote w:id="703">
    <w:p w14:paraId="3D0C805D" w14:textId="39C091D7" w:rsidR="00010BA6" w:rsidRPr="006662F5" w:rsidRDefault="00010BA6" w:rsidP="00010BA6">
      <w:pPr>
        <w:pStyle w:val="FootnoteText"/>
      </w:pPr>
      <w:r w:rsidRPr="00010BA6">
        <w:rPr>
          <w:vertAlign w:val="superscript"/>
        </w:rPr>
        <w:footnoteRef/>
      </w:r>
      <w:r w:rsidRPr="00010BA6">
        <w:t xml:space="preserve">The suit also involved claims relating to the design of the telephones themselves. However, the court held that any dilution claim based on a product configuration would be preempted by federal patent law. </w:t>
      </w:r>
      <w:r w:rsidRPr="00010BA6">
        <w:rPr>
          <w:i/>
        </w:rPr>
        <w:t>Id</w:t>
      </w:r>
      <w:r w:rsidRPr="00010BA6">
        <w:t>. at 424 n.199.</w:t>
      </w:r>
    </w:p>
  </w:footnote>
  <w:footnote w:id="704">
    <w:p w14:paraId="29D4ACD7" w14:textId="2BA7A88B" w:rsidR="00010BA6" w:rsidRPr="006662F5" w:rsidRDefault="00010BA6" w:rsidP="00010BA6">
      <w:pPr>
        <w:pStyle w:val="FootnoteText"/>
      </w:pPr>
      <w:r w:rsidRPr="00010BA6">
        <w:rPr>
          <w:vertAlign w:val="superscript"/>
        </w:rPr>
        <w:footnoteRef/>
      </w:r>
      <w:r w:rsidRPr="00010BA6">
        <w:rPr>
          <w:i/>
        </w:rPr>
        <w:t>Id</w:t>
      </w:r>
      <w:r w:rsidRPr="00010BA6">
        <w:t>. at 425.</w:t>
      </w:r>
    </w:p>
  </w:footnote>
  <w:footnote w:id="705">
    <w:p w14:paraId="66B296FE" w14:textId="59F9A241" w:rsidR="00010BA6" w:rsidRPr="006662F5" w:rsidRDefault="00010BA6" w:rsidP="00010BA6">
      <w:pPr>
        <w:pStyle w:val="FootnoteText"/>
      </w:pPr>
      <w:r w:rsidRPr="00010BA6">
        <w:rPr>
          <w:vertAlign w:val="superscript"/>
        </w:rPr>
        <w:footnoteRef/>
      </w:r>
      <w:r w:rsidRPr="00010BA6">
        <w:rPr>
          <w:i/>
        </w:rPr>
        <w:t>Id</w:t>
      </w:r>
      <w:r w:rsidRPr="00010BA6">
        <w:t>. at 411.</w:t>
      </w:r>
    </w:p>
  </w:footnote>
  <w:footnote w:id="706">
    <w:p w14:paraId="59DFBC4A" w14:textId="58D27592" w:rsidR="00010BA6" w:rsidRPr="006662F5" w:rsidRDefault="00010BA6" w:rsidP="00010BA6">
      <w:pPr>
        <w:pStyle w:val="FootnoteText"/>
      </w:pPr>
      <w:r w:rsidRPr="00010BA6">
        <w:rPr>
          <w:vertAlign w:val="superscript"/>
        </w:rPr>
        <w:footnoteRef/>
      </w:r>
      <w:r w:rsidRPr="00010BA6">
        <w:t xml:space="preserve">69 F. Supp. 2d 479, 52 USPQ2d 1884 (S.D.N.Y. 1999), </w:t>
      </w:r>
      <w:r w:rsidRPr="00010BA6">
        <w:rPr>
          <w:i/>
        </w:rPr>
        <w:t xml:space="preserve">aff’d in part and </w:t>
      </w:r>
      <w:r w:rsidRPr="00010BA6">
        <w:rPr>
          <w:i/>
        </w:rPr>
        <w:t>rev’d in part</w:t>
      </w:r>
      <w:r w:rsidRPr="00010BA6">
        <w:t>, 293 F.3d 550, 62 USPQ2d 1260 (2d Cir. 2002).</w:t>
      </w:r>
    </w:p>
  </w:footnote>
  <w:footnote w:id="707">
    <w:p w14:paraId="0918E383" w14:textId="0B7F04F1" w:rsidR="00010BA6" w:rsidRPr="006662F5" w:rsidRDefault="00010BA6" w:rsidP="00010BA6">
      <w:pPr>
        <w:pStyle w:val="FootnoteText"/>
      </w:pPr>
      <w:r w:rsidRPr="00010BA6">
        <w:rPr>
          <w:vertAlign w:val="superscript"/>
        </w:rPr>
        <w:footnoteRef/>
      </w:r>
      <w:r w:rsidRPr="00010BA6">
        <w:rPr>
          <w:i/>
        </w:rPr>
        <w:t>Id</w:t>
      </w:r>
      <w:r w:rsidRPr="00010BA6">
        <w:t xml:space="preserve">. at 490. In this case the stock exchange complained about the use of a word mark and the use of a façade shaped like the stock exchange building. </w:t>
      </w:r>
      <w:r w:rsidRPr="00010BA6">
        <w:rPr>
          <w:i/>
        </w:rPr>
        <w:t>See id</w:t>
      </w:r>
      <w:r w:rsidRPr="00010BA6">
        <w:t>. at 484–85 (noting differences between “New York Stock Exchange” and “New York Slot Exchange,” in addition to differences in context).</w:t>
      </w:r>
    </w:p>
  </w:footnote>
  <w:footnote w:id="708">
    <w:p w14:paraId="64437775" w14:textId="22ED4E05" w:rsidR="00010BA6" w:rsidRPr="006662F5" w:rsidRDefault="00010BA6" w:rsidP="00010BA6">
      <w:pPr>
        <w:pStyle w:val="FootnoteText"/>
      </w:pPr>
      <w:r w:rsidRPr="00010BA6">
        <w:rPr>
          <w:vertAlign w:val="superscript"/>
        </w:rPr>
        <w:footnoteRef/>
      </w:r>
      <w:r w:rsidRPr="00010BA6">
        <w:rPr>
          <w:i/>
        </w:rPr>
        <w:t>Id</w:t>
      </w:r>
      <w:r w:rsidRPr="00010BA6">
        <w:t xml:space="preserve">. at 491. Although the district court dismissed the </w:t>
      </w:r>
      <w:r w:rsidRPr="00010BA6">
        <w:t>tarnishment claim, the Second Circuit held that it should go to trial. 293 F.3d at 558.</w:t>
      </w:r>
    </w:p>
  </w:footnote>
  <w:footnote w:id="709">
    <w:p w14:paraId="7E44B61C" w14:textId="7EBF420E" w:rsidR="00010BA6" w:rsidRPr="006662F5" w:rsidRDefault="00010BA6" w:rsidP="00010BA6">
      <w:pPr>
        <w:pStyle w:val="FootnoteText"/>
      </w:pPr>
      <w:r w:rsidRPr="00010BA6">
        <w:rPr>
          <w:vertAlign w:val="superscript"/>
        </w:rPr>
        <w:footnoteRef/>
      </w:r>
      <w:r w:rsidRPr="00010BA6">
        <w:t>117 F. Supp. 2d 360, 56 USPQ2d 1613 (S.D.N.Y. 2000).</w:t>
      </w:r>
    </w:p>
  </w:footnote>
  <w:footnote w:id="710">
    <w:p w14:paraId="2B2643E6" w14:textId="2747A512" w:rsidR="00010BA6" w:rsidRPr="006662F5" w:rsidRDefault="00010BA6" w:rsidP="00010BA6">
      <w:pPr>
        <w:pStyle w:val="FootnoteText"/>
      </w:pPr>
      <w:r w:rsidRPr="00010BA6">
        <w:rPr>
          <w:vertAlign w:val="superscript"/>
        </w:rPr>
        <w:footnoteRef/>
      </w:r>
      <w:r w:rsidRPr="00010BA6">
        <w:rPr>
          <w:i/>
        </w:rPr>
        <w:t>Id</w:t>
      </w:r>
      <w:r w:rsidRPr="00010BA6">
        <w:t xml:space="preserve">. at 370. This conclusion is more remarkable because the court conceded that the products themselves </w:t>
      </w:r>
      <w:r w:rsidRPr="00010BA6">
        <w:rPr>
          <w:i/>
        </w:rPr>
        <w:t>were</w:t>
      </w:r>
      <w:r w:rsidRPr="00010BA6">
        <w:t xml:space="preserve"> “substantially similar.” </w:t>
      </w:r>
      <w:r w:rsidRPr="00010BA6">
        <w:rPr>
          <w:i/>
        </w:rPr>
        <w:t>Id</w:t>
      </w:r>
      <w:r w:rsidRPr="00010BA6">
        <w:t>.</w:t>
      </w:r>
    </w:p>
  </w:footnote>
  <w:footnote w:id="711">
    <w:p w14:paraId="1FA55B82" w14:textId="5DAA36A0" w:rsidR="00010BA6" w:rsidRPr="00010BA6" w:rsidRDefault="00010BA6" w:rsidP="00010BA6">
      <w:pPr>
        <w:pStyle w:val="FootnoteText"/>
      </w:pPr>
      <w:r w:rsidRPr="00010BA6">
        <w:rPr>
          <w:vertAlign w:val="superscript"/>
        </w:rPr>
        <w:footnoteRef/>
      </w:r>
      <w:r w:rsidRPr="00010BA6">
        <w:t>Moresource, Inc. v. Extra Help, Inc., 2013 U.S. Dist. LEXIS 74903, at *8–9 (E.D. Mo. May 29, 2013) (denying motion to dismiss and contrasting with motion for summary judgment).</w:t>
      </w:r>
    </w:p>
    <w:p w14:paraId="25B45754" w14:textId="77777777" w:rsidR="00010BA6" w:rsidRDefault="00010BA6" w:rsidP="00CA1D96">
      <w:pPr>
        <w:pStyle w:val="footnote"/>
      </w:pPr>
    </w:p>
  </w:footnote>
  <w:footnote w:id="712">
    <w:p w14:paraId="38CC03A6" w14:textId="75FDE672"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Libman Co. v. Vining Indus., Inc., 69 F.3d 1360, 1364–65, 36 USPQ2d 1751 (7th Cir. 1995), </w:t>
      </w:r>
      <w:r w:rsidRPr="00010BA6">
        <w:rPr>
          <w:i/>
        </w:rPr>
        <w:t>cert</w:t>
      </w:r>
      <w:r w:rsidRPr="00010BA6">
        <w:t xml:space="preserve">. </w:t>
      </w:r>
      <w:r w:rsidRPr="00010BA6">
        <w:rPr>
          <w:i/>
        </w:rPr>
        <w:t>denied</w:t>
      </w:r>
      <w:r w:rsidRPr="00010BA6">
        <w:t xml:space="preserve">, 517 U.S. 1234 (1996); </w:t>
      </w:r>
      <w:r w:rsidRPr="00010BA6">
        <w:t xml:space="preserve">Squirtco v. Seven-Up Co., 628 F.2d 1086, 1091, 207 USPQ 897 (8th Cir. 1980); AMF, Inc. v. Sleekcraft Boats, 599 F.2d 341, 348, 204 USPQ 808 (9th Cir. 1979); Polaroid Corp. v. Polarad Elecs. Corp., 287 F.2d 492, 495, 128 USPQ 411 (2d Cir.), </w:t>
      </w:r>
      <w:r w:rsidRPr="00010BA6">
        <w:rPr>
          <w:i/>
        </w:rPr>
        <w:t>cert</w:t>
      </w:r>
      <w:r w:rsidRPr="00010BA6">
        <w:t xml:space="preserve">. </w:t>
      </w:r>
      <w:r w:rsidRPr="00010BA6">
        <w:rPr>
          <w:i/>
        </w:rPr>
        <w:t>denied</w:t>
      </w:r>
      <w:r w:rsidRPr="00010BA6">
        <w:t>, 368 U.S. 820 (1961).</w:t>
      </w:r>
    </w:p>
  </w:footnote>
  <w:footnote w:id="713">
    <w:p w14:paraId="25201D80" w14:textId="01CA8915" w:rsidR="00010BA6" w:rsidRPr="006662F5" w:rsidRDefault="00010BA6" w:rsidP="00010BA6">
      <w:pPr>
        <w:pStyle w:val="FootnoteText"/>
      </w:pPr>
      <w:r w:rsidRPr="00010BA6">
        <w:rPr>
          <w:vertAlign w:val="superscript"/>
        </w:rPr>
        <w:footnoteRef/>
      </w:r>
      <w:r w:rsidRPr="00010BA6">
        <w:t>See §IV.A.1, above.</w:t>
      </w:r>
    </w:p>
  </w:footnote>
  <w:footnote w:id="714">
    <w:p w14:paraId="4A5872AC" w14:textId="0DDDCB9E"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w:t>
      </w:r>
      <w:r w:rsidRPr="00010BA6">
        <w:rPr>
          <w:smallCaps/>
        </w:rPr>
        <w:t xml:space="preserve">Cal. Bus. &amp; Prof. Code </w:t>
      </w:r>
      <w:r w:rsidRPr="00010BA6">
        <w:t xml:space="preserve">§14247 (West 2008); </w:t>
      </w:r>
      <w:r w:rsidRPr="00010BA6">
        <w:rPr>
          <w:smallCaps/>
        </w:rPr>
        <w:t xml:space="preserve">Mass. Gen. Laws Ann. </w:t>
      </w:r>
      <w:r w:rsidRPr="00010BA6">
        <w:t xml:space="preserve">ch. 110H, §13 (West 2011); </w:t>
      </w:r>
      <w:r w:rsidRPr="00010BA6">
        <w:rPr>
          <w:smallCaps/>
        </w:rPr>
        <w:t>Mo</w:t>
      </w:r>
      <w:r w:rsidRPr="00010BA6">
        <w:t xml:space="preserve">. </w:t>
      </w:r>
      <w:r w:rsidRPr="00010BA6">
        <w:rPr>
          <w:smallCaps/>
        </w:rPr>
        <w:t>Ann. Stat. §417.061 (</w:t>
      </w:r>
      <w:r w:rsidRPr="00010BA6">
        <w:t>West</w:t>
      </w:r>
      <w:r w:rsidRPr="00010BA6">
        <w:rPr>
          <w:smallCaps/>
        </w:rPr>
        <w:t xml:space="preserve"> 2001); N.Y. Gen. Bus. Law §360</w:t>
      </w:r>
      <w:r w:rsidRPr="00010BA6">
        <w:t>-</w:t>
      </w:r>
      <w:r w:rsidRPr="00010BA6">
        <w:rPr>
          <w:i/>
        </w:rPr>
        <w:t>l</w:t>
      </w:r>
      <w:r w:rsidRPr="00010BA6">
        <w:t xml:space="preserve"> (McKinney Supp. 2012); 15 U.S.C. §1125(c)(1); </w:t>
      </w:r>
      <w:r w:rsidRPr="00010BA6">
        <w:rPr>
          <w:i/>
        </w:rPr>
        <w:t>see</w:t>
      </w:r>
      <w:r w:rsidRPr="00010BA6">
        <w:t xml:space="preserve"> Academy of Motion Picture Arts &amp; Scis. v. Creative House Promotions, Inc., 944 F.2d 1446, 1454, 19 USPQ2d 1491 (9th Cir. 1991) (actual harm not required under California law). See §§VI.B and VI.C, below.</w:t>
      </w:r>
    </w:p>
  </w:footnote>
  <w:footnote w:id="715">
    <w:p w14:paraId="098D8A58" w14:textId="47C2BE9B" w:rsidR="00010BA6" w:rsidRPr="006662F5" w:rsidRDefault="00010BA6" w:rsidP="00010BA6">
      <w:pPr>
        <w:pStyle w:val="FootnoteText"/>
      </w:pPr>
      <w:r w:rsidRPr="00010BA6">
        <w:rPr>
          <w:vertAlign w:val="superscript"/>
        </w:rPr>
        <w:footnoteRef/>
      </w:r>
      <w:r w:rsidRPr="00010BA6">
        <w:rPr>
          <w:i/>
        </w:rPr>
        <w:t>E</w:t>
      </w:r>
      <w:r w:rsidRPr="00010BA6">
        <w:t>.</w:t>
      </w:r>
      <w:r w:rsidRPr="00010BA6">
        <w:rPr>
          <w:i/>
        </w:rPr>
        <w:t>g</w:t>
      </w:r>
      <w:r w:rsidRPr="00010BA6">
        <w:t xml:space="preserve">., </w:t>
      </w:r>
      <w:r w:rsidRPr="00010BA6">
        <w:rPr>
          <w:smallCaps/>
        </w:rPr>
        <w:t xml:space="preserve">Conn. Gen. Stat. Ann. </w:t>
      </w:r>
      <w:r w:rsidRPr="00010BA6">
        <w:t xml:space="preserve">§35-11i(c) (West 2005) (emphasis added); </w:t>
      </w:r>
      <w:r w:rsidRPr="00010BA6">
        <w:rPr>
          <w:smallCaps/>
        </w:rPr>
        <w:t>Iowa Code Ann</w:t>
      </w:r>
      <w:r w:rsidRPr="00010BA6">
        <w:t xml:space="preserve">. §548.113 (West 1997) (same); </w:t>
      </w:r>
      <w:r w:rsidRPr="00010BA6">
        <w:rPr>
          <w:smallCaps/>
        </w:rPr>
        <w:t>Tenn. Code Ann</w:t>
      </w:r>
      <w:r w:rsidRPr="00010BA6">
        <w:t xml:space="preserve">. §47-25-513 (LexisNexis 2001) (same). Florida is an exception: its statute allows relief if the second use “is likely to cause dilution” of a famous mark. </w:t>
      </w:r>
      <w:r w:rsidRPr="00010BA6">
        <w:rPr>
          <w:smallCaps/>
        </w:rPr>
        <w:t xml:space="preserve">Fla. Stat. Ann. §495.151 </w:t>
      </w:r>
      <w:r w:rsidRPr="00010BA6">
        <w:t xml:space="preserve">(West Supp. 2010). However, the definition of dilution in this statute is the same as that in the 1996 Model Bill. Therefore, it is subject to the interpretation that </w:t>
      </w:r>
      <w:r w:rsidRPr="00010BA6">
        <w:t>tarnishment is not within the definition.</w:t>
      </w:r>
    </w:p>
  </w:footnote>
  <w:footnote w:id="716">
    <w:p w14:paraId="67A396F6" w14:textId="71BAE201" w:rsidR="00010BA6" w:rsidRPr="006662F5" w:rsidRDefault="00010BA6" w:rsidP="00010BA6">
      <w:pPr>
        <w:pStyle w:val="FootnoteText"/>
      </w:pPr>
      <w:r w:rsidRPr="00010BA6">
        <w:rPr>
          <w:vertAlign w:val="superscript"/>
        </w:rPr>
        <w:footnoteRef/>
      </w:r>
      <w:r w:rsidRPr="00010BA6">
        <w:rPr>
          <w:i/>
        </w:rPr>
        <w:t>Compare</w:t>
      </w:r>
      <w:r w:rsidRPr="00010BA6">
        <w:t xml:space="preserve"> V Secret Catalogue, Inc. v. Moseley, 259 F.3d 464, 476, 59 USPQ2d 1650 (6th Cir. 2001) (likelihood of dilution sufficient), </w:t>
      </w:r>
      <w:r w:rsidRPr="00010BA6">
        <w:rPr>
          <w:i/>
        </w:rPr>
        <w:t>rev’d</w:t>
      </w:r>
      <w:r w:rsidRPr="00010BA6">
        <w:t xml:space="preserve">, 537 U.S. 418, 65 USPQ2d 1801 (2003); Eli Lilly &amp; Co. v. Natural Answers, Inc., 233 F.3d 456, 466–67, 56 USPQ2d 1942 (7th Cir. 2000) (same); </w:t>
      </w:r>
      <w:r w:rsidRPr="00010BA6">
        <w:rPr>
          <w:i/>
        </w:rPr>
        <w:t>and</w:t>
      </w:r>
      <w:r w:rsidRPr="00010BA6">
        <w:t xml:space="preserve"> Nabisco, Inc. v. PF Brands, Inc., 191 F.3d 208, 223–25, 51 USPQ2d 1882 (2d Cir. 1999) (same), </w:t>
      </w:r>
      <w:r w:rsidRPr="00010BA6">
        <w:rPr>
          <w:i/>
        </w:rPr>
        <w:t>with</w:t>
      </w:r>
      <w:r w:rsidRPr="00010BA6">
        <w:t xml:space="preserve"> Westchester Media v. PRL USA Holdings, 214 F.3d 658, 671, 55 USPQ2d 1225 (5th Cir. 2000) (proof of actual dilution required), </w:t>
      </w:r>
      <w:r w:rsidRPr="00010BA6">
        <w:rPr>
          <w:i/>
        </w:rPr>
        <w:t>and</w:t>
      </w:r>
      <w:r w:rsidRPr="00010BA6">
        <w:t xml:space="preserve"> Ringling Bros.-Barnum &amp; Bailey Combined Shows, Inc. v. Utah Div. of Travel Dev., 170 F.3d 449, 459–61, 50 USPQ2d 1065 (4th Cir.), </w:t>
      </w:r>
      <w:r w:rsidRPr="00010BA6">
        <w:rPr>
          <w:i/>
        </w:rPr>
        <w:t>cert</w:t>
      </w:r>
      <w:r w:rsidRPr="00010BA6">
        <w:t xml:space="preserve">. </w:t>
      </w:r>
      <w:r w:rsidRPr="00010BA6">
        <w:rPr>
          <w:i/>
        </w:rPr>
        <w:t>denied</w:t>
      </w:r>
      <w:r w:rsidRPr="00010BA6">
        <w:t>, 528 U.S. 923 (1999) (same).</w:t>
      </w:r>
    </w:p>
  </w:footnote>
  <w:footnote w:id="717">
    <w:p w14:paraId="0839D780" w14:textId="73E1BCFF" w:rsidR="00010BA6" w:rsidRPr="00010BA6" w:rsidRDefault="00010BA6" w:rsidP="00010BA6">
      <w:pPr>
        <w:pStyle w:val="FootnoteText"/>
      </w:pPr>
      <w:r w:rsidRPr="00010BA6">
        <w:rPr>
          <w:vertAlign w:val="superscript"/>
        </w:rPr>
        <w:footnoteRef/>
      </w:r>
      <w:r w:rsidRPr="00010BA6">
        <w:rPr>
          <w:i/>
        </w:rPr>
        <w:t>See</w:t>
      </w:r>
      <w:r w:rsidRPr="00010BA6">
        <w:t xml:space="preserve"> </w:t>
      </w:r>
      <w:r w:rsidRPr="00010BA6">
        <w:rPr>
          <w:i/>
        </w:rPr>
        <w:t>Ringling Bros</w:t>
      </w:r>
      <w:r w:rsidRPr="00010BA6">
        <w:t>.</w:t>
      </w:r>
      <w:r w:rsidRPr="00010BA6">
        <w:rPr>
          <w:i/>
        </w:rPr>
        <w:t>-Barnum &amp; Bailey Combined Shows</w:t>
      </w:r>
      <w:r w:rsidRPr="00010BA6">
        <w:t xml:space="preserve">, 170 F.3d at 460–61 (noting also that the FTDA definition of dilution said “lessens,” not “will lessen” or “may lessen”), </w:t>
      </w:r>
      <w:r w:rsidRPr="00010BA6">
        <w:rPr>
          <w:i/>
        </w:rPr>
        <w:t>cert</w:t>
      </w:r>
      <w:r w:rsidRPr="00010BA6">
        <w:t xml:space="preserve">. </w:t>
      </w:r>
      <w:r w:rsidRPr="00010BA6">
        <w:rPr>
          <w:i/>
        </w:rPr>
        <w:t>denied</w:t>
      </w:r>
      <w:r w:rsidRPr="00010BA6">
        <w:t xml:space="preserve">, 528 U.S. 923 (1999). </w:t>
      </w:r>
      <w:r w:rsidRPr="00010BA6">
        <w:rPr>
          <w:i/>
        </w:rPr>
        <w:t>See</w:t>
      </w:r>
      <w:r w:rsidRPr="00010BA6">
        <w:t xml:space="preserve"> 15 U.S.C. §§1114(1), 1125(a)(1)(A).</w:t>
      </w:r>
    </w:p>
    <w:p w14:paraId="2E0CF662" w14:textId="77777777" w:rsidR="00010BA6" w:rsidRPr="006662F5" w:rsidRDefault="00010BA6">
      <w:pPr>
        <w:pStyle w:val="footnote"/>
      </w:pPr>
    </w:p>
  </w:footnote>
  <w:footnote w:id="718">
    <w:p w14:paraId="0F65AEF1" w14:textId="15172311" w:rsidR="00010BA6" w:rsidRPr="006662F5" w:rsidRDefault="00010BA6" w:rsidP="00010BA6">
      <w:pPr>
        <w:pStyle w:val="FootnoteText"/>
      </w:pPr>
      <w:r w:rsidRPr="00010BA6">
        <w:rPr>
          <w:vertAlign w:val="superscript"/>
        </w:rPr>
        <w:footnoteRef/>
      </w:r>
      <w:r w:rsidRPr="00010BA6">
        <w:rPr>
          <w:i/>
        </w:rPr>
        <w:t>See</w:t>
      </w:r>
      <w:r w:rsidRPr="00010BA6">
        <w:t xml:space="preserve"> </w:t>
      </w:r>
      <w:r w:rsidRPr="00010BA6">
        <w:rPr>
          <w:i/>
        </w:rPr>
        <w:t>V Secret Catalogue</w:t>
      </w:r>
      <w:r w:rsidRPr="00010BA6">
        <w:t xml:space="preserve">, 259 F.3d at 476; </w:t>
      </w:r>
      <w:r w:rsidRPr="00010BA6">
        <w:rPr>
          <w:i/>
        </w:rPr>
        <w:t>Eli Lilly</w:t>
      </w:r>
      <w:r w:rsidRPr="00010BA6">
        <w:t xml:space="preserve">, 233 F.3d at 467; </w:t>
      </w:r>
      <w:r w:rsidRPr="00010BA6">
        <w:rPr>
          <w:i/>
        </w:rPr>
        <w:t>Nabisco</w:t>
      </w:r>
      <w:r w:rsidRPr="00010BA6">
        <w:t xml:space="preserve">, 191 F.3d at 223–24; </w:t>
      </w:r>
      <w:r w:rsidRPr="00010BA6">
        <w:rPr>
          <w:i/>
        </w:rPr>
        <w:t>see also</w:t>
      </w:r>
      <w:r w:rsidRPr="00010BA6">
        <w:t xml:space="preserve"> </w:t>
      </w:r>
      <w:r w:rsidRPr="00010BA6">
        <w:rPr>
          <w:smallCaps/>
        </w:rPr>
        <w:t xml:space="preserve">Restatement (Third) of Unfair Competition </w:t>
      </w:r>
      <w:r w:rsidRPr="00010BA6">
        <w:t xml:space="preserve">§25 </w:t>
      </w:r>
      <w:r w:rsidRPr="00010BA6">
        <w:t>cmt. f (1995).</w:t>
      </w:r>
    </w:p>
  </w:footnote>
  <w:footnote w:id="719">
    <w:p w14:paraId="2EADF190" w14:textId="2F6BC3F2" w:rsidR="00010BA6" w:rsidRPr="006662F5" w:rsidRDefault="00010BA6" w:rsidP="00010BA6">
      <w:pPr>
        <w:pStyle w:val="FootnoteText"/>
      </w:pPr>
      <w:r w:rsidRPr="00010BA6">
        <w:rPr>
          <w:vertAlign w:val="superscript"/>
        </w:rPr>
        <w:footnoteRef/>
      </w:r>
      <w:r w:rsidRPr="00010BA6">
        <w:rPr>
          <w:i/>
        </w:rPr>
        <w:t>Nabisco</w:t>
      </w:r>
      <w:r w:rsidRPr="00010BA6">
        <w:t xml:space="preserve">, 191 F.3d at 224; </w:t>
      </w:r>
      <w:r w:rsidRPr="00010BA6">
        <w:rPr>
          <w:i/>
        </w:rPr>
        <w:t>see</w:t>
      </w:r>
      <w:r w:rsidRPr="00010BA6">
        <w:t xml:space="preserve"> Moseley v. V Secret Catalogue, Inc., 537 U.S. 418, 436, 65 USPQ2d 1801 (2003) (Kennedy, J., concurring).</w:t>
      </w:r>
    </w:p>
  </w:footnote>
  <w:footnote w:id="720">
    <w:p w14:paraId="272A57BC" w14:textId="411F2423" w:rsidR="00010BA6" w:rsidRPr="006662F5" w:rsidRDefault="00010BA6" w:rsidP="00010BA6">
      <w:pPr>
        <w:pStyle w:val="FootnoteText"/>
      </w:pPr>
      <w:r w:rsidRPr="00010BA6">
        <w:rPr>
          <w:vertAlign w:val="superscript"/>
        </w:rPr>
        <w:footnoteRef/>
      </w:r>
      <w:r w:rsidRPr="00010BA6">
        <w:t>537 U.S. 418.</w:t>
      </w:r>
    </w:p>
  </w:footnote>
  <w:footnote w:id="721">
    <w:p w14:paraId="379A2EB2" w14:textId="0A4A8B2C" w:rsidR="00010BA6" w:rsidRPr="00010BA6" w:rsidRDefault="00010BA6" w:rsidP="00010BA6">
      <w:pPr>
        <w:pStyle w:val="FootnoteText"/>
      </w:pPr>
      <w:r w:rsidRPr="00010BA6">
        <w:rPr>
          <w:vertAlign w:val="superscript"/>
        </w:rPr>
        <w:footnoteRef/>
      </w:r>
      <w:r w:rsidRPr="00010BA6">
        <w:rPr>
          <w:i/>
        </w:rPr>
        <w:t>Id</w:t>
      </w:r>
      <w:r w:rsidRPr="00010BA6">
        <w:t xml:space="preserve">. at 433. The Court did not require actual </w:t>
      </w:r>
      <w:r w:rsidRPr="00010BA6">
        <w:rPr>
          <w:i/>
        </w:rPr>
        <w:t>economic harm</w:t>
      </w:r>
      <w:r w:rsidRPr="00010BA6">
        <w:t xml:space="preserve"> to be shown, just actual dilution.</w:t>
      </w:r>
    </w:p>
    <w:p w14:paraId="30FE341D" w14:textId="77777777" w:rsidR="00010BA6" w:rsidRPr="006662F5" w:rsidRDefault="00010BA6">
      <w:pPr>
        <w:pStyle w:val="footnote"/>
      </w:pPr>
    </w:p>
  </w:footnote>
  <w:footnote w:id="722">
    <w:p w14:paraId="1B25161F" w14:textId="68C9D865" w:rsidR="00010BA6" w:rsidRPr="006662F5" w:rsidRDefault="00010BA6" w:rsidP="00010BA6">
      <w:pPr>
        <w:pStyle w:val="FootnoteText"/>
      </w:pPr>
      <w:r w:rsidRPr="00010BA6">
        <w:rPr>
          <w:vertAlign w:val="superscript"/>
        </w:rPr>
        <w:footnoteRef/>
      </w:r>
      <w:r w:rsidRPr="00010BA6">
        <w:rPr>
          <w:i/>
        </w:rPr>
        <w:t>Id</w:t>
      </w:r>
      <w:r w:rsidRPr="00010BA6">
        <w:t>. at 434.</w:t>
      </w:r>
    </w:p>
  </w:footnote>
  <w:footnote w:id="723">
    <w:p w14:paraId="01D5775A" w14:textId="09FE6198" w:rsidR="00010BA6" w:rsidRPr="006662F5" w:rsidRDefault="00010BA6" w:rsidP="00010BA6">
      <w:pPr>
        <w:pStyle w:val="FootnoteText"/>
      </w:pPr>
      <w:r w:rsidRPr="00010BA6">
        <w:rPr>
          <w:vertAlign w:val="superscript"/>
        </w:rPr>
        <w:footnoteRef/>
      </w:r>
      <w:r w:rsidRPr="00010BA6">
        <w:t>353 F.3d 528, 69 USPQ2d 1213 (7th Cir. 2003).</w:t>
      </w:r>
    </w:p>
  </w:footnote>
  <w:footnote w:id="724">
    <w:p w14:paraId="08EA06EE" w14:textId="227F8A7D" w:rsidR="00010BA6" w:rsidRPr="006662F5" w:rsidRDefault="00010BA6" w:rsidP="00010BA6">
      <w:pPr>
        <w:pStyle w:val="FootnoteText"/>
      </w:pPr>
      <w:r w:rsidRPr="00010BA6">
        <w:rPr>
          <w:vertAlign w:val="superscript"/>
        </w:rPr>
        <w:footnoteRef/>
      </w:r>
      <w:r w:rsidRPr="00010BA6">
        <w:rPr>
          <w:i/>
        </w:rPr>
        <w:t>Id</w:t>
      </w:r>
      <w:r w:rsidRPr="00010BA6">
        <w:t>. at 536.</w:t>
      </w:r>
    </w:p>
  </w:footnote>
  <w:footnote w:id="725">
    <w:p w14:paraId="33DBC582" w14:textId="54FEA59E" w:rsidR="00010BA6" w:rsidRPr="006662F5" w:rsidRDefault="00010BA6" w:rsidP="00010BA6">
      <w:pPr>
        <w:pStyle w:val="FootnoteText"/>
      </w:pPr>
      <w:r w:rsidRPr="00010BA6">
        <w:rPr>
          <w:vertAlign w:val="superscript"/>
        </w:rPr>
        <w:footnoteRef/>
      </w:r>
      <w:r w:rsidRPr="00010BA6">
        <w:rPr>
          <w:i/>
        </w:rPr>
        <w:t>See, e</w:t>
      </w:r>
      <w:r w:rsidRPr="00010BA6">
        <w:t>.</w:t>
      </w:r>
      <w:r w:rsidRPr="00010BA6">
        <w:rPr>
          <w:i/>
        </w:rPr>
        <w:t>g</w:t>
      </w:r>
      <w:r w:rsidRPr="00010BA6">
        <w:t xml:space="preserve">., DaimlerChrysler AG v. Bloom, 315 F.3d 932, 935 n.3, 65 USPQ2d 1359 (8th Cir. 2003) (noting that Minnesota’s dilution law is worded the same as the original FTDA and therefore assuming that the two laws are “coextensive”); Mashantucket Pequot Tribe v. Redican, 403 F. Supp. 2d 184, 195 (D. Conn. 2005) (Connecticut dilution law interpreted same as original FTDA); Scott Fetzer Co. v. Gehring, 288 F. Supp. 2d 696, 701 n.7, 702 n.9 (E.D. Pa. 2003) (noting that Pennsylvania law and (pre-TDRA) federal law are the same in all but jurisdictional portions and interpreting Pennsylvania law to require actual dilution); World Wrestling </w:t>
      </w:r>
      <w:r w:rsidRPr="00010BA6">
        <w:t>Fed’n Entm’t, Inc. v. Big Dog Holdings, Inc., 280 F. Supp. 2d 413, 443 (W.D. Pa. 2003) (Pennsylvania law same as federal).</w:t>
      </w:r>
    </w:p>
  </w:footnote>
  <w:footnote w:id="726">
    <w:p w14:paraId="421F037F" w14:textId="625BD6C8" w:rsidR="00010BA6" w:rsidRPr="006662F5" w:rsidRDefault="00010BA6" w:rsidP="00010BA6">
      <w:pPr>
        <w:pStyle w:val="FootnoteText"/>
      </w:pPr>
      <w:r w:rsidRPr="00010BA6">
        <w:rPr>
          <w:vertAlign w:val="superscript"/>
        </w:rPr>
        <w:footnoteRef/>
      </w:r>
      <w:r w:rsidRPr="00010BA6">
        <w:rPr>
          <w:i/>
        </w:rPr>
        <w:t>See</w:t>
      </w:r>
      <w:r w:rsidRPr="00010BA6">
        <w:t xml:space="preserve"> IPOX Schuster, LLC v. Mikko Asset Mgmt. Co., 304 F. Supp. 3d 746, 764 (N.D. Ill. 2018) (dismissing claim under Illinois law for lack of evidence of actual dilution); Doctor’s Data, Inc. v. Barrett, 170 F. Supp. 3d 1087, 1100 (N.D. Ill. 2016) (finding no evidence of actual dilution, which is required by Illinois law); General Cigar Co. v. </w:t>
      </w:r>
      <w:r w:rsidRPr="00010BA6">
        <w:t xml:space="preserve">Cohiba Carribean’s Finest, Inc., 2008 WL 11388659, at *11 (D. Nev. June 30, 2008) (Nevada dilution statute requires actual dilution; court finds actual dilution by use of identical mark and circumstantial evidence); Pennzoil Quaker State Co. v. Smith, 2008 U.S. Dist. LEXIS 124298, at *70 (W.D. Pa. Mar. 7, 2008) (federal dilution is easier to show because Pennsylvania law requires actual dilution); McNeil Nutritionals, LLC v. Heartland Sweeteners, LLC, 512 F. Supp. 2d 217, 237-38 (E.D. Pa. 2007) (Pennsylvania law requires actual dilution despite TDRA), </w:t>
      </w:r>
      <w:r w:rsidRPr="00010BA6">
        <w:rPr>
          <w:i/>
        </w:rPr>
        <w:t>aff’d in part, rev’d in part on other grounds</w:t>
      </w:r>
      <w:r w:rsidRPr="00010BA6">
        <w:t xml:space="preserve">, 511 F.3d 350, 85 USPQ2d 1545 (3d Cir. 2007) (the court of appeals did not discuss dilution claims); AutoZone, Inc. v. Strick, 466 F. Supp. 2d 1034, 1045 n.5, 81 USPQ2d 1516 (N.D. Ill. 2006) (Illinois statute requires showing of actual dilution, in contrast to the TDRA), </w:t>
      </w:r>
      <w:r w:rsidRPr="00010BA6">
        <w:rPr>
          <w:i/>
        </w:rPr>
        <w:t>rev’d on other grounds</w:t>
      </w:r>
      <w:r w:rsidRPr="00010BA6">
        <w:t xml:space="preserve">, 543 F.3d 923 (7th Cir. 2008). </w:t>
      </w:r>
      <w:r w:rsidRPr="00010BA6">
        <w:rPr>
          <w:i/>
        </w:rPr>
        <w:t xml:space="preserve">But cf. </w:t>
      </w:r>
      <w:r w:rsidRPr="00010BA6">
        <w:t>Russell Rd. Food &amp; Beverage, LLC v. Galam, 180 F. Supp. 3d 724, 742–43 (D. Nev. 2016) (interpreting Nevada law and finding dilution via confusion but not addressing whether actual dilution is required).</w:t>
      </w:r>
    </w:p>
  </w:footnote>
  <w:footnote w:id="727">
    <w:p w14:paraId="056CB50B" w14:textId="33A90616" w:rsidR="00010BA6" w:rsidRPr="006662F5" w:rsidRDefault="00010BA6" w:rsidP="00010BA6">
      <w:pPr>
        <w:pStyle w:val="FootnoteText"/>
      </w:pPr>
      <w:r w:rsidRPr="00010BA6">
        <w:rPr>
          <w:vertAlign w:val="superscript"/>
        </w:rPr>
        <w:footnoteRef/>
      </w:r>
      <w:r w:rsidRPr="00010BA6">
        <w:rPr>
          <w:smallCaps/>
        </w:rPr>
        <w:t xml:space="preserve">Fla. Stat. Ann. §495.151 </w:t>
      </w:r>
      <w:r w:rsidRPr="00010BA6">
        <w:t xml:space="preserve">(West Supp. 2010) (emphasis added). However, the definition of dilution in this statute is the same as that in the 1996 Model Bill. Therefore, it is subject to the interpretation that </w:t>
      </w:r>
      <w:r w:rsidRPr="00010BA6">
        <w:t>tarnishment is not within the definition.</w:t>
      </w:r>
    </w:p>
  </w:footnote>
  <w:footnote w:id="728">
    <w:p w14:paraId="1DCF1E5C" w14:textId="784B9F08" w:rsidR="00010BA6" w:rsidRPr="006662F5" w:rsidRDefault="00010BA6" w:rsidP="00010BA6">
      <w:pPr>
        <w:pStyle w:val="FootnoteText"/>
      </w:pPr>
      <w:r w:rsidRPr="00010BA6">
        <w:rPr>
          <w:vertAlign w:val="superscript"/>
        </w:rPr>
        <w:footnoteRef/>
      </w:r>
      <w:r w:rsidRPr="00010BA6">
        <w:rPr>
          <w:i/>
        </w:rPr>
        <w:t>See</w:t>
      </w:r>
      <w:r w:rsidRPr="00010BA6">
        <w:t xml:space="preserve"> Lanham Act §43(c)(1), 15 U.S.C. §1125(c)(1) (allowing an injunction against another’s use that is “likely” to cause dilution of a famous mark).</w:t>
      </w:r>
    </w:p>
  </w:footnote>
  <w:footnote w:id="729">
    <w:p w14:paraId="13ECC803" w14:textId="765B5BB2" w:rsidR="00010BA6" w:rsidRPr="006662F5" w:rsidRDefault="00010BA6" w:rsidP="00010BA6">
      <w:pPr>
        <w:pStyle w:val="FootnoteText"/>
      </w:pPr>
      <w:r w:rsidRPr="00010BA6">
        <w:rPr>
          <w:vertAlign w:val="superscript"/>
        </w:rPr>
        <w:footnoteRef/>
      </w:r>
      <w:r w:rsidRPr="00010BA6">
        <w:t xml:space="preserve">2007 </w:t>
      </w:r>
      <w:r w:rsidRPr="00010BA6">
        <w:rPr>
          <w:smallCaps/>
        </w:rPr>
        <w:t>Model Bill</w:t>
      </w:r>
      <w:r w:rsidRPr="00010BA6">
        <w:t xml:space="preserve"> §13(a).</w:t>
      </w:r>
    </w:p>
  </w:footnote>
  <w:footnote w:id="730">
    <w:p w14:paraId="37798A2B" w14:textId="59256220" w:rsidR="00010BA6" w:rsidRPr="006662F5" w:rsidRDefault="00010BA6" w:rsidP="00010BA6">
      <w:pPr>
        <w:pStyle w:val="FootnoteText"/>
      </w:pPr>
      <w:r w:rsidRPr="00010BA6">
        <w:rPr>
          <w:vertAlign w:val="superscript"/>
        </w:rPr>
        <w:footnoteRef/>
      </w:r>
      <w:r w:rsidRPr="00010BA6">
        <w:t>The list includes some of the more populous states, such as New York, Georgia, and Massachusetts.</w:t>
      </w:r>
    </w:p>
  </w:footnote>
  <w:footnote w:id="731">
    <w:p w14:paraId="196D6E5F" w14:textId="0753E5A6" w:rsidR="00010BA6" w:rsidRPr="006662F5" w:rsidRDefault="00010BA6" w:rsidP="00010BA6">
      <w:pPr>
        <w:pStyle w:val="FootnoteText"/>
      </w:pPr>
      <w:r w:rsidRPr="00010BA6">
        <w:rPr>
          <w:vertAlign w:val="superscript"/>
        </w:rPr>
        <w:footnoteRef/>
      </w:r>
      <w:r w:rsidRPr="00010BA6">
        <w:t>See generally Chapter 2.</w:t>
      </w:r>
    </w:p>
  </w:footnote>
  <w:footnote w:id="732">
    <w:p w14:paraId="6ECA152A" w14:textId="73A7BC0B" w:rsidR="00010BA6" w:rsidRPr="006662F5" w:rsidRDefault="00010BA6" w:rsidP="00010BA6">
      <w:pPr>
        <w:pStyle w:val="FootnoteText"/>
      </w:pPr>
      <w:r w:rsidRPr="00010BA6">
        <w:rPr>
          <w:vertAlign w:val="superscript"/>
        </w:rPr>
        <w:footnoteRef/>
      </w:r>
      <w:r w:rsidRPr="00010BA6">
        <w:rPr>
          <w:i/>
        </w:rPr>
        <w:t>See</w:t>
      </w:r>
      <w:r w:rsidRPr="00010BA6">
        <w:t xml:space="preserve"> Tommy Hilfiger Licensing, Inc. v. Goody’s Family Clothing, Inc., 2003 U.S. Dist. LEXIS 8788, at *109 n.11 (N.D. Ga. May 9, 2003) (dismissing FTDA claim and noting plaintiff’s failure to include a claim under Georgia’s dilution statute, which follows the 1964 Model Bill). </w:t>
      </w:r>
      <w:r w:rsidRPr="00010BA6">
        <w:rPr>
          <w:i/>
        </w:rPr>
        <w:t>But see</w:t>
      </w:r>
      <w:r w:rsidRPr="00010BA6">
        <w:t xml:space="preserve"> Playboy Enters., Inc. v. Netscape Commc’ns Corp., 354 F.3d 1020, 1031 n.48, 69 USPQ2d 1417 (9th Cir. 2004) (California dilution statute, then modeled after the 1964 Model Bill, interpreted to be same as FTDA). </w:t>
      </w:r>
      <w:r w:rsidRPr="00010BA6">
        <w:rPr>
          <w:i/>
        </w:rPr>
        <w:t>Cf</w:t>
      </w:r>
      <w:r w:rsidRPr="00010BA6">
        <w:t xml:space="preserve">. Toyota Jidosha Kabushiki Kaisha v. Natural Health Trends Corp., 74 USPQ2d 1475, 1479 (C.D. Cal. 2005) (noting that the California dilution statute only requires likelihood of dilution). The Ninth Circuit’s interpretation appears to have been incorrect. Now that California has adopted the 2007 Model Bill, the provisions of California and federal law are practically the same. Moreover, Ninth Circuit authority suggests that the court may have realized its error. </w:t>
      </w:r>
      <w:r w:rsidRPr="00010BA6">
        <w:rPr>
          <w:i/>
        </w:rPr>
        <w:t>See</w:t>
      </w:r>
      <w:r w:rsidRPr="00010BA6">
        <w:t xml:space="preserve"> Jada Toys, Inc. v. Mattel, Inc., 518 F.3d 628, 636 n.5, 85 USPQ2d 1895 (9th Cir. 2008) (noting that California requires only a likelihood of dilution, in contrast to the actual dilution standard at issue in the federal dilution portion of the opinion).</w:t>
      </w:r>
    </w:p>
  </w:footnote>
  <w:footnote w:id="733">
    <w:p w14:paraId="275AD22F" w14:textId="6B47BAC7" w:rsidR="00010BA6" w:rsidRPr="006662F5" w:rsidRDefault="00010BA6" w:rsidP="00010BA6">
      <w:pPr>
        <w:pStyle w:val="FootnoteText"/>
      </w:pPr>
      <w:r w:rsidRPr="00010BA6">
        <w:rPr>
          <w:vertAlign w:val="superscript"/>
        </w:rPr>
        <w:footnoteRef/>
      </w:r>
      <w:r w:rsidRPr="00010BA6">
        <w:t>2005 WL 3183858, 2005 BL 57168 (D. Or. Nov. 29, 2005). In 2009, Oregon’s dilution statute was amended, and it now largely follows the 2007 Model Bill. Both before and after its amendment, the statute required a likelihood of dilution.</w:t>
      </w:r>
    </w:p>
  </w:footnote>
  <w:footnote w:id="734">
    <w:p w14:paraId="021F3C1C" w14:textId="04E5F919" w:rsidR="00010BA6" w:rsidRPr="006662F5" w:rsidRDefault="00010BA6" w:rsidP="00010BA6">
      <w:pPr>
        <w:pStyle w:val="FootnoteText"/>
      </w:pPr>
      <w:r w:rsidRPr="00010BA6">
        <w:rPr>
          <w:vertAlign w:val="superscript"/>
        </w:rPr>
        <w:footnoteRef/>
      </w:r>
      <w:r w:rsidRPr="00010BA6">
        <w:t xml:space="preserve">2005 WL 3527126, 2005 BL 115549, 79 USPQ2d 1138 (S.D.N.Y. Dec. 22, 2005), </w:t>
      </w:r>
      <w:r w:rsidRPr="00010BA6">
        <w:rPr>
          <w:i/>
        </w:rPr>
        <w:t>vacated</w:t>
      </w:r>
      <w:r w:rsidRPr="00010BA6">
        <w:t>, 477 F.3d 765, 81 USPQ2d 1927 (2d Cir. 2007).</w:t>
      </w:r>
    </w:p>
  </w:footnote>
  <w:footnote w:id="735">
    <w:p w14:paraId="43937A7F" w14:textId="359F0B24" w:rsidR="00010BA6" w:rsidRPr="006662F5" w:rsidRDefault="00010BA6" w:rsidP="00010BA6">
      <w:pPr>
        <w:pStyle w:val="FootnoteText"/>
      </w:pPr>
      <w:r w:rsidRPr="00010BA6">
        <w:rPr>
          <w:vertAlign w:val="superscript"/>
        </w:rPr>
        <w:footnoteRef/>
      </w:r>
      <w:r w:rsidRPr="00010BA6">
        <w:rPr>
          <w:i/>
        </w:rPr>
        <w:t>Id</w:t>
      </w:r>
      <w:r w:rsidRPr="00010BA6">
        <w:t xml:space="preserve">. at *9. At the time of the district court’s original decision, federal law required actual dilution to be shown. It should be noted that although the court paid lip service to the six-factor test used under New York law, </w:t>
      </w:r>
      <w:r w:rsidRPr="00010BA6">
        <w:rPr>
          <w:i/>
        </w:rPr>
        <w:t>see id</w:t>
      </w:r>
      <w:r w:rsidRPr="00010BA6">
        <w:t xml:space="preserve">. at *8, it did not base its decision on an analysis of those factors. </w:t>
      </w:r>
      <w:r w:rsidRPr="00010BA6">
        <w:rPr>
          <w:i/>
        </w:rPr>
        <w:t>Id</w:t>
      </w:r>
      <w:r w:rsidRPr="00010BA6">
        <w:t>. at *9.</w:t>
      </w:r>
    </w:p>
  </w:footnote>
  <w:footnote w:id="736">
    <w:p w14:paraId="2D8A178C" w14:textId="612584FB" w:rsidR="00010BA6" w:rsidRPr="006662F5" w:rsidRDefault="00010BA6" w:rsidP="00010BA6">
      <w:pPr>
        <w:pStyle w:val="FootnoteText"/>
      </w:pPr>
      <w:r w:rsidRPr="00010BA6">
        <w:rPr>
          <w:vertAlign w:val="superscript"/>
        </w:rPr>
        <w:footnoteRef/>
      </w:r>
      <w:r w:rsidRPr="00010BA6">
        <w:rPr>
          <w:i/>
        </w:rPr>
        <w:t>Id</w:t>
      </w:r>
      <w:r w:rsidRPr="00010BA6">
        <w:t xml:space="preserve">. at *9–10. This lack of clarity may have been a factor on appeal, where the Second Circuit vacated and remanded, primarily for consideration of the effect of the TDRA on the federal dilution claims. 477 F.3d at 766. In theory, the district court’s dismissal of the claim under New York law, with its likelihood of dilution standard, should have sufficed to dispose of a post-TDRA claim, which also would be judged by a likelihood of dilution standard. However, the court of appeals stated that “the district court’s treatment of the New York statute does not permit a review of whether the analysis conforms with the amended statute.” </w:t>
      </w:r>
      <w:r w:rsidRPr="00010BA6">
        <w:rPr>
          <w:i/>
        </w:rPr>
        <w:t>Id</w:t>
      </w:r>
      <w:r w:rsidRPr="00010BA6">
        <w:t>. On remand, the district court found against Starbucks on both the TDRA and New York dilution claims, primarily based on lack of similarity and lack of predatory intent. 559 F. Supp. 2d 472, 476–480, 88 USPQ2d 1268 (S.D.N.Y. 2008). The state law part of the decision was affirmed by the Second Circuit, 588 F.3d 97, 114, 92 USPQ2d 1769 (2d Cir. 2009), but the court remanded for reconsideration of the federal dilution claim.</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4B3DA" w14:textId="77777777" w:rsidR="00010BA6" w:rsidRPr="00010BA6" w:rsidRDefault="00010BA6" w:rsidP="00010BA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2D51BB" w14:textId="77777777" w:rsidR="00010BA6" w:rsidRPr="00010BA6" w:rsidRDefault="00010BA6" w:rsidP="00010BA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85D90" w14:textId="77777777" w:rsidR="00010BA6" w:rsidRPr="00010BA6" w:rsidRDefault="00010BA6" w:rsidP="00010BA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BEAFE9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61C090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C5224610"/>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1AC8EA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233E42F4"/>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1E46FC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FEAE4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8"/>
    <w:multiLevelType w:val="singleLevel"/>
    <w:tmpl w:val="ECCCDE9E"/>
    <w:lvl w:ilvl="0">
      <w:start w:val="1"/>
      <w:numFmt w:val="decimal"/>
      <w:lvlText w:val="%1."/>
      <w:lvlJc w:val="left"/>
      <w:pPr>
        <w:tabs>
          <w:tab w:val="num" w:pos="360"/>
        </w:tabs>
        <w:ind w:left="360" w:hanging="360"/>
      </w:pPr>
    </w:lvl>
  </w:abstractNum>
  <w:abstractNum w:abstractNumId="8" w15:restartNumberingAfterBreak="0">
    <w:nsid w:val="05E7297F"/>
    <w:multiLevelType w:val="hybridMultilevel"/>
    <w:tmpl w:val="9A6A6AC0"/>
    <w:lvl w:ilvl="0" w:tplc="C436D3A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0A7F552C"/>
    <w:multiLevelType w:val="hybridMultilevel"/>
    <w:tmpl w:val="C1D23FC2"/>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0" w15:restartNumberingAfterBreak="0">
    <w:nsid w:val="0E0332E7"/>
    <w:multiLevelType w:val="multilevel"/>
    <w:tmpl w:val="ECB205D2"/>
    <w:lvl w:ilvl="0">
      <w:start w:val="1"/>
      <w:numFmt w:val="bullet"/>
      <w:pStyle w:val="ListBullet"/>
      <w:lvlText w:val=""/>
      <w:lvlJc w:val="left"/>
      <w:pPr>
        <w:tabs>
          <w:tab w:val="num" w:pos="720"/>
        </w:tabs>
        <w:ind w:left="720" w:hanging="360"/>
      </w:pPr>
      <w:rPr>
        <w:rFonts w:ascii="Symbol" w:hAnsi="Symbol" w:hint="default"/>
      </w:rPr>
    </w:lvl>
    <w:lvl w:ilvl="1">
      <w:start w:val="1"/>
      <w:numFmt w:val="bullet"/>
      <w:pStyle w:val="ListBullet2"/>
      <w:lvlText w:val="o"/>
      <w:lvlJc w:val="left"/>
      <w:pPr>
        <w:tabs>
          <w:tab w:val="num" w:pos="720"/>
        </w:tabs>
        <w:ind w:left="108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BB4318"/>
    <w:multiLevelType w:val="hybridMultilevel"/>
    <w:tmpl w:val="4092B1FE"/>
    <w:lvl w:ilvl="0" w:tplc="F27071EC">
      <w:start w:val="1"/>
      <w:numFmt w:val="bullet"/>
      <w:lvlRestart w:val="0"/>
      <w:lvlText w:val=""/>
      <w:lvlJc w:val="left"/>
      <w:pPr>
        <w:ind w:left="1800" w:hanging="360"/>
      </w:pPr>
      <w:rPr>
        <w:rFonts w:ascii="Symbol" w:hAnsi="Symbol" w:hint="default"/>
      </w:rPr>
    </w:lvl>
    <w:lvl w:ilvl="1" w:tplc="DE0AB8F4" w:tentative="1">
      <w:start w:val="1"/>
      <w:numFmt w:val="bullet"/>
      <w:lvlText w:val="o"/>
      <w:lvlJc w:val="left"/>
      <w:pPr>
        <w:ind w:left="1440" w:hanging="360"/>
      </w:pPr>
      <w:rPr>
        <w:rFonts w:ascii="Courier New" w:hAnsi="Courier New" w:cs="Courier New" w:hint="default"/>
      </w:rPr>
    </w:lvl>
    <w:lvl w:ilvl="2" w:tplc="17126688" w:tentative="1">
      <w:start w:val="1"/>
      <w:numFmt w:val="bullet"/>
      <w:lvlText w:val=""/>
      <w:lvlJc w:val="left"/>
      <w:pPr>
        <w:ind w:left="2160" w:hanging="360"/>
      </w:pPr>
      <w:rPr>
        <w:rFonts w:ascii="Wingdings" w:hAnsi="Wingdings" w:hint="default"/>
      </w:rPr>
    </w:lvl>
    <w:lvl w:ilvl="3" w:tplc="0916102E" w:tentative="1">
      <w:start w:val="1"/>
      <w:numFmt w:val="bullet"/>
      <w:lvlText w:val=""/>
      <w:lvlJc w:val="left"/>
      <w:pPr>
        <w:ind w:left="2880" w:hanging="360"/>
      </w:pPr>
      <w:rPr>
        <w:rFonts w:ascii="Symbol" w:hAnsi="Symbol" w:hint="default"/>
      </w:rPr>
    </w:lvl>
    <w:lvl w:ilvl="4" w:tplc="0BFC3670" w:tentative="1">
      <w:start w:val="1"/>
      <w:numFmt w:val="bullet"/>
      <w:lvlText w:val="o"/>
      <w:lvlJc w:val="left"/>
      <w:pPr>
        <w:ind w:left="3600" w:hanging="360"/>
      </w:pPr>
      <w:rPr>
        <w:rFonts w:ascii="Courier New" w:hAnsi="Courier New" w:cs="Courier New" w:hint="default"/>
      </w:rPr>
    </w:lvl>
    <w:lvl w:ilvl="5" w:tplc="BB38F552" w:tentative="1">
      <w:start w:val="1"/>
      <w:numFmt w:val="bullet"/>
      <w:lvlText w:val=""/>
      <w:lvlJc w:val="left"/>
      <w:pPr>
        <w:ind w:left="4320" w:hanging="360"/>
      </w:pPr>
      <w:rPr>
        <w:rFonts w:ascii="Wingdings" w:hAnsi="Wingdings" w:hint="default"/>
      </w:rPr>
    </w:lvl>
    <w:lvl w:ilvl="6" w:tplc="1548E2F2" w:tentative="1">
      <w:start w:val="1"/>
      <w:numFmt w:val="bullet"/>
      <w:lvlText w:val=""/>
      <w:lvlJc w:val="left"/>
      <w:pPr>
        <w:ind w:left="5040" w:hanging="360"/>
      </w:pPr>
      <w:rPr>
        <w:rFonts w:ascii="Symbol" w:hAnsi="Symbol" w:hint="default"/>
      </w:rPr>
    </w:lvl>
    <w:lvl w:ilvl="7" w:tplc="206EA180" w:tentative="1">
      <w:start w:val="1"/>
      <w:numFmt w:val="bullet"/>
      <w:lvlText w:val="o"/>
      <w:lvlJc w:val="left"/>
      <w:pPr>
        <w:ind w:left="5760" w:hanging="360"/>
      </w:pPr>
      <w:rPr>
        <w:rFonts w:ascii="Courier New" w:hAnsi="Courier New" w:cs="Courier New" w:hint="default"/>
      </w:rPr>
    </w:lvl>
    <w:lvl w:ilvl="8" w:tplc="25A6BA2A" w:tentative="1">
      <w:start w:val="1"/>
      <w:numFmt w:val="bullet"/>
      <w:lvlText w:val=""/>
      <w:lvlJc w:val="left"/>
      <w:pPr>
        <w:ind w:left="6480" w:hanging="360"/>
      </w:pPr>
      <w:rPr>
        <w:rFonts w:ascii="Wingdings" w:hAnsi="Wingdings" w:hint="default"/>
      </w:rPr>
    </w:lvl>
  </w:abstractNum>
  <w:abstractNum w:abstractNumId="12" w15:restartNumberingAfterBreak="0">
    <w:nsid w:val="114A754E"/>
    <w:multiLevelType w:val="hybridMultilevel"/>
    <w:tmpl w:val="AE5ECF46"/>
    <w:name w:val="ParaNum A2"/>
    <w:lvl w:ilvl="0" w:tplc="634AA17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3B83B22"/>
    <w:multiLevelType w:val="hybridMultilevel"/>
    <w:tmpl w:val="F7BC7268"/>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4" w15:restartNumberingAfterBreak="0">
    <w:nsid w:val="163A5DD6"/>
    <w:multiLevelType w:val="hybridMultilevel"/>
    <w:tmpl w:val="3C6090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178E5417"/>
    <w:multiLevelType w:val="hybridMultilevel"/>
    <w:tmpl w:val="6B18DB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1B6E7E78"/>
    <w:multiLevelType w:val="hybridMultilevel"/>
    <w:tmpl w:val="4484DA4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21014E60"/>
    <w:multiLevelType w:val="hybridMultilevel"/>
    <w:tmpl w:val="CD606C50"/>
    <w:lvl w:ilvl="0" w:tplc="37C291C4">
      <w:start w:val="1"/>
      <w:numFmt w:val="bullet"/>
      <w:pStyle w:val="EndText"/>
      <w:lvlText w:val=""/>
      <w:lvlJc w:val="left"/>
      <w:pPr>
        <w:tabs>
          <w:tab w:val="num" w:pos="720"/>
        </w:tabs>
        <w:ind w:left="720" w:firstLine="0"/>
      </w:pPr>
      <w:rPr>
        <w:rFonts w:ascii="Symbol" w:hAnsi="Symbol" w:hint="default"/>
      </w:rPr>
    </w:lvl>
    <w:lvl w:ilvl="1" w:tplc="04090003">
      <w:start w:val="1"/>
      <w:numFmt w:val="bullet"/>
      <w:lvlText w:val="o"/>
      <w:lvlJc w:val="left"/>
      <w:pPr>
        <w:tabs>
          <w:tab w:val="num" w:pos="720"/>
        </w:tabs>
        <w:ind w:left="720" w:hanging="360"/>
      </w:pPr>
      <w:rPr>
        <w:rFonts w:ascii="Courier New" w:hAnsi="Courier New" w:cs="Courier New" w:hint="default"/>
      </w:rPr>
    </w:lvl>
    <w:lvl w:ilvl="2" w:tplc="04090005" w:tentative="1">
      <w:start w:val="1"/>
      <w:numFmt w:val="bullet"/>
      <w:lvlText w:val=""/>
      <w:lvlJc w:val="left"/>
      <w:pPr>
        <w:tabs>
          <w:tab w:val="num" w:pos="1440"/>
        </w:tabs>
        <w:ind w:left="1440" w:hanging="360"/>
      </w:pPr>
      <w:rPr>
        <w:rFonts w:ascii="Wingdings" w:hAnsi="Wingdings" w:hint="default"/>
      </w:rPr>
    </w:lvl>
    <w:lvl w:ilvl="3" w:tplc="04090001" w:tentative="1">
      <w:start w:val="1"/>
      <w:numFmt w:val="bullet"/>
      <w:lvlText w:val=""/>
      <w:lvlJc w:val="left"/>
      <w:pPr>
        <w:tabs>
          <w:tab w:val="num" w:pos="2160"/>
        </w:tabs>
        <w:ind w:left="2160" w:hanging="360"/>
      </w:pPr>
      <w:rPr>
        <w:rFonts w:ascii="Symbol" w:hAnsi="Symbol" w:hint="default"/>
      </w:rPr>
    </w:lvl>
    <w:lvl w:ilvl="4" w:tplc="04090003" w:tentative="1">
      <w:start w:val="1"/>
      <w:numFmt w:val="bullet"/>
      <w:lvlText w:val="o"/>
      <w:lvlJc w:val="left"/>
      <w:pPr>
        <w:tabs>
          <w:tab w:val="num" w:pos="2880"/>
        </w:tabs>
        <w:ind w:left="2880" w:hanging="360"/>
      </w:pPr>
      <w:rPr>
        <w:rFonts w:ascii="Courier New" w:hAnsi="Courier New" w:cs="Courier New" w:hint="default"/>
      </w:rPr>
    </w:lvl>
    <w:lvl w:ilvl="5" w:tplc="04090005" w:tentative="1">
      <w:start w:val="1"/>
      <w:numFmt w:val="bullet"/>
      <w:lvlText w:val=""/>
      <w:lvlJc w:val="left"/>
      <w:pPr>
        <w:tabs>
          <w:tab w:val="num" w:pos="3600"/>
        </w:tabs>
        <w:ind w:left="3600" w:hanging="360"/>
      </w:pPr>
      <w:rPr>
        <w:rFonts w:ascii="Wingdings" w:hAnsi="Wingdings" w:hint="default"/>
      </w:rPr>
    </w:lvl>
    <w:lvl w:ilvl="6" w:tplc="04090001" w:tentative="1">
      <w:start w:val="1"/>
      <w:numFmt w:val="bullet"/>
      <w:lvlText w:val=""/>
      <w:lvlJc w:val="left"/>
      <w:pPr>
        <w:tabs>
          <w:tab w:val="num" w:pos="4320"/>
        </w:tabs>
        <w:ind w:left="4320" w:hanging="360"/>
      </w:pPr>
      <w:rPr>
        <w:rFonts w:ascii="Symbol" w:hAnsi="Symbol" w:hint="default"/>
      </w:rPr>
    </w:lvl>
    <w:lvl w:ilvl="7" w:tplc="04090003" w:tentative="1">
      <w:start w:val="1"/>
      <w:numFmt w:val="bullet"/>
      <w:lvlText w:val="o"/>
      <w:lvlJc w:val="left"/>
      <w:pPr>
        <w:tabs>
          <w:tab w:val="num" w:pos="5040"/>
        </w:tabs>
        <w:ind w:left="5040" w:hanging="360"/>
      </w:pPr>
      <w:rPr>
        <w:rFonts w:ascii="Courier New" w:hAnsi="Courier New" w:cs="Courier New" w:hint="default"/>
      </w:rPr>
    </w:lvl>
    <w:lvl w:ilvl="8" w:tplc="04090005" w:tentative="1">
      <w:start w:val="1"/>
      <w:numFmt w:val="bullet"/>
      <w:lvlText w:val=""/>
      <w:lvlJc w:val="left"/>
      <w:pPr>
        <w:tabs>
          <w:tab w:val="num" w:pos="5760"/>
        </w:tabs>
        <w:ind w:left="5760" w:hanging="360"/>
      </w:pPr>
      <w:rPr>
        <w:rFonts w:ascii="Wingdings" w:hAnsi="Wingdings" w:hint="default"/>
      </w:rPr>
    </w:lvl>
  </w:abstractNum>
  <w:abstractNum w:abstractNumId="18" w15:restartNumberingAfterBreak="0">
    <w:nsid w:val="29F42C0E"/>
    <w:multiLevelType w:val="hybridMultilevel"/>
    <w:tmpl w:val="56E025FA"/>
    <w:lvl w:ilvl="0" w:tplc="850A762E">
      <w:start w:val="6"/>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CFA2DBA"/>
    <w:multiLevelType w:val="hybridMultilevel"/>
    <w:tmpl w:val="0480ED8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F737A3C"/>
    <w:multiLevelType w:val="hybridMultilevel"/>
    <w:tmpl w:val="FD809E4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305D0E85"/>
    <w:multiLevelType w:val="multilevel"/>
    <w:tmpl w:val="A35EDB14"/>
    <w:name w:val="ParaNum A"/>
    <w:lvl w:ilvl="0">
      <w:start w:val="1"/>
      <w:numFmt w:val="upperRoman"/>
      <w:lvlRestart w:val="0"/>
      <w:lvlText w:val="%1."/>
      <w:lvlJc w:val="left"/>
      <w:pPr>
        <w:tabs>
          <w:tab w:val="num" w:pos="0"/>
        </w:tabs>
        <w:ind w:left="0" w:firstLine="0"/>
      </w:pPr>
      <w:rPr>
        <w:rFonts w:ascii="Times New Roman" w:hAnsi="Times New Roman" w:cs="Times New Roman" w:hint="default"/>
        <w:b w:val="0"/>
        <w:i w:val="0"/>
        <w:caps w:val="0"/>
        <w:smallCaps w:val="0"/>
        <w:color w:val="auto"/>
        <w:sz w:val="24"/>
        <w:u w:val="none"/>
      </w:rPr>
    </w:lvl>
    <w:lvl w:ilvl="1">
      <w:start w:val="1"/>
      <w:numFmt w:val="upperLetter"/>
      <w:lvlText w:val="%2."/>
      <w:lvlJc w:val="left"/>
      <w:pPr>
        <w:tabs>
          <w:tab w:val="num" w:pos="720"/>
        </w:tabs>
        <w:ind w:left="720" w:hanging="720"/>
      </w:pPr>
      <w:rPr>
        <w:rFonts w:ascii="Times New Roman" w:hAnsi="Times New Roman" w:cs="Times New Roman" w:hint="default"/>
        <w:b/>
        <w:i w:val="0"/>
        <w:caps w:val="0"/>
        <w:smallCaps w:val="0"/>
        <w:color w:val="auto"/>
        <w:sz w:val="24"/>
        <w:u w:val="none"/>
      </w:rPr>
    </w:lvl>
    <w:lvl w:ilvl="2">
      <w:start w:val="1"/>
      <w:numFmt w:val="upperLetter"/>
      <w:lvlText w:val="%3."/>
      <w:lvlJc w:val="left"/>
      <w:pPr>
        <w:tabs>
          <w:tab w:val="num" w:pos="1440"/>
        </w:tabs>
        <w:ind w:left="1440" w:hanging="720"/>
      </w:pPr>
      <w:rPr>
        <w:rFonts w:ascii="Times New Roman" w:hAnsi="Times New Roman" w:cs="Times New Roman" w:hint="default"/>
        <w:b w:val="0"/>
        <w:i w:val="0"/>
        <w:caps w:val="0"/>
        <w:smallCaps w:val="0"/>
        <w:color w:val="auto"/>
        <w:sz w:val="24"/>
        <w:u w:val="none"/>
      </w:rPr>
    </w:lvl>
    <w:lvl w:ilvl="3">
      <w:start w:val="1"/>
      <w:numFmt w:val="decimal"/>
      <w:lvlText w:val="%4"/>
      <w:lvlJc w:val="left"/>
      <w:pPr>
        <w:tabs>
          <w:tab w:val="num" w:pos="1440"/>
        </w:tabs>
        <w:ind w:left="1440" w:hanging="360"/>
      </w:pPr>
      <w:rPr>
        <w:rFonts w:hint="default"/>
        <w:b w:val="0"/>
        <w:i w:val="0"/>
        <w:caps w:val="0"/>
        <w:smallCaps w:val="0"/>
        <w:color w:val="auto"/>
      </w:rPr>
    </w:lvl>
    <w:lvl w:ilvl="4">
      <w:start w:val="1"/>
      <w:numFmt w:val="lowerLetter"/>
      <w:lvlText w:val="%5"/>
      <w:lvlJc w:val="left"/>
      <w:pPr>
        <w:tabs>
          <w:tab w:val="num" w:pos="1800"/>
        </w:tabs>
        <w:ind w:left="1800" w:hanging="360"/>
      </w:pPr>
      <w:rPr>
        <w:rFonts w:hint="default"/>
        <w:b w:val="0"/>
        <w:i w:val="0"/>
        <w:caps w:val="0"/>
        <w:smallCaps w:val="0"/>
        <w:color w:val="auto"/>
      </w:rPr>
    </w:lvl>
    <w:lvl w:ilvl="5">
      <w:start w:val="1"/>
      <w:numFmt w:val="lowerRoman"/>
      <w:lvlText w:val="%6"/>
      <w:lvlJc w:val="left"/>
      <w:pPr>
        <w:tabs>
          <w:tab w:val="num" w:pos="2160"/>
        </w:tabs>
        <w:ind w:left="2160" w:hanging="360"/>
      </w:pPr>
      <w:rPr>
        <w:rFonts w:hint="default"/>
        <w:b w:val="0"/>
        <w:i w:val="0"/>
        <w:caps w:val="0"/>
        <w:smallCaps w:val="0"/>
        <w:color w:val="auto"/>
      </w:rPr>
    </w:lvl>
    <w:lvl w:ilvl="6">
      <w:start w:val="1"/>
      <w:numFmt w:val="decimal"/>
      <w:lvlText w:val="%7"/>
      <w:lvlJc w:val="left"/>
      <w:pPr>
        <w:tabs>
          <w:tab w:val="num" w:pos="2520"/>
        </w:tabs>
        <w:ind w:left="2520" w:hanging="360"/>
      </w:pPr>
      <w:rPr>
        <w:rFonts w:hint="default"/>
        <w:b w:val="0"/>
        <w:i w:val="0"/>
        <w:caps w:val="0"/>
        <w:smallCaps w:val="0"/>
        <w:color w:val="auto"/>
      </w:rPr>
    </w:lvl>
    <w:lvl w:ilvl="7">
      <w:start w:val="1"/>
      <w:numFmt w:val="lowerLetter"/>
      <w:lvlText w:val="%8"/>
      <w:lvlJc w:val="left"/>
      <w:pPr>
        <w:tabs>
          <w:tab w:val="num" w:pos="2880"/>
        </w:tabs>
        <w:ind w:left="2880" w:hanging="360"/>
      </w:pPr>
      <w:rPr>
        <w:rFonts w:hint="default"/>
        <w:b w:val="0"/>
        <w:i w:val="0"/>
        <w:caps w:val="0"/>
        <w:smallCaps w:val="0"/>
        <w:color w:val="auto"/>
      </w:rPr>
    </w:lvl>
    <w:lvl w:ilvl="8">
      <w:start w:val="1"/>
      <w:numFmt w:val="lowerRoman"/>
      <w:lvlText w:val="%9"/>
      <w:lvlJc w:val="left"/>
      <w:pPr>
        <w:tabs>
          <w:tab w:val="num" w:pos="3240"/>
        </w:tabs>
        <w:ind w:left="3240" w:hanging="360"/>
      </w:pPr>
      <w:rPr>
        <w:rFonts w:hint="default"/>
        <w:b w:val="0"/>
        <w:i w:val="0"/>
        <w:caps w:val="0"/>
        <w:smallCaps w:val="0"/>
        <w:color w:val="auto"/>
      </w:rPr>
    </w:lvl>
  </w:abstractNum>
  <w:abstractNum w:abstractNumId="22" w15:restartNumberingAfterBreak="0">
    <w:nsid w:val="30A318D4"/>
    <w:multiLevelType w:val="hybridMultilevel"/>
    <w:tmpl w:val="AF62C14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3" w15:restartNumberingAfterBreak="0">
    <w:nsid w:val="30C36DA5"/>
    <w:multiLevelType w:val="hybridMultilevel"/>
    <w:tmpl w:val="16809EF6"/>
    <w:lvl w:ilvl="0" w:tplc="34E8F2EE">
      <w:start w:val="1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0ED3E96"/>
    <w:multiLevelType w:val="hybridMultilevel"/>
    <w:tmpl w:val="6E6A319E"/>
    <w:lvl w:ilvl="0" w:tplc="04090015">
      <w:start w:val="1"/>
      <w:numFmt w:val="upperLetter"/>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445087F"/>
    <w:multiLevelType w:val="hybridMultilevel"/>
    <w:tmpl w:val="6D9EB5B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6" w15:restartNumberingAfterBreak="0">
    <w:nsid w:val="3EAF78EB"/>
    <w:multiLevelType w:val="hybridMultilevel"/>
    <w:tmpl w:val="3028FADC"/>
    <w:lvl w:ilvl="0" w:tplc="60D6858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27" w15:restartNumberingAfterBreak="0">
    <w:nsid w:val="4B9972DF"/>
    <w:multiLevelType w:val="hybridMultilevel"/>
    <w:tmpl w:val="30D60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E723F04"/>
    <w:multiLevelType w:val="hybridMultilevel"/>
    <w:tmpl w:val="BB0E8A8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54EC37C3"/>
    <w:multiLevelType w:val="hybridMultilevel"/>
    <w:tmpl w:val="D1F412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58B268E7"/>
    <w:multiLevelType w:val="hybridMultilevel"/>
    <w:tmpl w:val="FCBA22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9B952D6"/>
    <w:multiLevelType w:val="hybridMultilevel"/>
    <w:tmpl w:val="096CCDF2"/>
    <w:lvl w:ilvl="0" w:tplc="D10AF0C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2" w15:restartNumberingAfterBreak="0">
    <w:nsid w:val="5B1D25C9"/>
    <w:multiLevelType w:val="hybridMultilevel"/>
    <w:tmpl w:val="8A42AAB2"/>
    <w:lvl w:ilvl="0" w:tplc="754A25E8">
      <w:start w:val="2"/>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C9E3DB3"/>
    <w:multiLevelType w:val="hybridMultilevel"/>
    <w:tmpl w:val="9BDA5F32"/>
    <w:lvl w:ilvl="0" w:tplc="EEF0205A">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0FE01C2"/>
    <w:multiLevelType w:val="hybridMultilevel"/>
    <w:tmpl w:val="89C0FCA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5" w15:restartNumberingAfterBreak="0">
    <w:nsid w:val="71755AB5"/>
    <w:multiLevelType w:val="hybridMultilevel"/>
    <w:tmpl w:val="41CA4C9A"/>
    <w:lvl w:ilvl="0" w:tplc="04090001">
      <w:start w:val="1"/>
      <w:numFmt w:val="bullet"/>
      <w:lvlRestart w:val="0"/>
      <w:lvlText w:val=""/>
      <w:lvlJc w:val="left"/>
      <w:pPr>
        <w:ind w:left="180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33E550E"/>
    <w:multiLevelType w:val="hybridMultilevel"/>
    <w:tmpl w:val="A3544BAA"/>
    <w:lvl w:ilvl="0" w:tplc="20B29504">
      <w:start w:val="1"/>
      <w:numFmt w:val="decimal"/>
      <w:pStyle w:val="BListitemnum"/>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43A2B20"/>
    <w:multiLevelType w:val="hybridMultilevel"/>
    <w:tmpl w:val="65E6B8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73A4FEE"/>
    <w:multiLevelType w:val="hybridMultilevel"/>
    <w:tmpl w:val="510A5C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7B7C1466"/>
    <w:multiLevelType w:val="hybridMultilevel"/>
    <w:tmpl w:val="94562A0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E4F00AB"/>
    <w:multiLevelType w:val="hybridMultilevel"/>
    <w:tmpl w:val="56FE9ECC"/>
    <w:lvl w:ilvl="0" w:tplc="A26488DE">
      <w:start w:val="1"/>
      <w:numFmt w:val="bullet"/>
      <w:pStyle w:val="BListitembul"/>
      <w:lvlText w:val=""/>
      <w:lvlJc w:val="left"/>
      <w:pPr>
        <w:ind w:left="720" w:hanging="360"/>
      </w:pPr>
      <w:rPr>
        <w:rFonts w:ascii="Symbol" w:hAnsi="Symbol" w:hint="default"/>
      </w:rPr>
    </w:lvl>
    <w:lvl w:ilvl="1" w:tplc="A5D0BAB2">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46816798">
    <w:abstractNumId w:val="36"/>
  </w:num>
  <w:num w:numId="2" w16cid:durableId="1796212711">
    <w:abstractNumId w:val="40"/>
  </w:num>
  <w:num w:numId="3" w16cid:durableId="560215516">
    <w:abstractNumId w:val="10"/>
  </w:num>
  <w:num w:numId="4" w16cid:durableId="127167174">
    <w:abstractNumId w:val="15"/>
  </w:num>
  <w:num w:numId="5" w16cid:durableId="530146565">
    <w:abstractNumId w:val="16"/>
  </w:num>
  <w:num w:numId="6" w16cid:durableId="1308701023">
    <w:abstractNumId w:val="14"/>
  </w:num>
  <w:num w:numId="7" w16cid:durableId="1164586576">
    <w:abstractNumId w:val="24"/>
  </w:num>
  <w:num w:numId="8" w16cid:durableId="390078248">
    <w:abstractNumId w:val="38"/>
  </w:num>
  <w:num w:numId="9" w16cid:durableId="1709836850">
    <w:abstractNumId w:val="30"/>
  </w:num>
  <w:num w:numId="10" w16cid:durableId="1514031139">
    <w:abstractNumId w:val="8"/>
  </w:num>
  <w:num w:numId="11" w16cid:durableId="439372092">
    <w:abstractNumId w:val="17"/>
  </w:num>
  <w:num w:numId="12" w16cid:durableId="1176964315">
    <w:abstractNumId w:val="11"/>
  </w:num>
  <w:num w:numId="13" w16cid:durableId="57481982">
    <w:abstractNumId w:val="35"/>
  </w:num>
  <w:num w:numId="14" w16cid:durableId="616182069">
    <w:abstractNumId w:val="33"/>
  </w:num>
  <w:num w:numId="15" w16cid:durableId="1331370395">
    <w:abstractNumId w:val="32"/>
  </w:num>
  <w:num w:numId="16" w16cid:durableId="2048220565">
    <w:abstractNumId w:val="18"/>
  </w:num>
  <w:num w:numId="17" w16cid:durableId="1376926949">
    <w:abstractNumId w:val="39"/>
  </w:num>
  <w:num w:numId="18" w16cid:durableId="353920111">
    <w:abstractNumId w:val="19"/>
  </w:num>
  <w:num w:numId="19" w16cid:durableId="1125343429">
    <w:abstractNumId w:val="27"/>
  </w:num>
  <w:num w:numId="20" w16cid:durableId="72313112">
    <w:abstractNumId w:val="21"/>
  </w:num>
  <w:num w:numId="21" w16cid:durableId="1413089690">
    <w:abstractNumId w:val="23"/>
  </w:num>
  <w:num w:numId="22" w16cid:durableId="1946451628">
    <w:abstractNumId w:val="28"/>
  </w:num>
  <w:num w:numId="23" w16cid:durableId="1714229662">
    <w:abstractNumId w:val="29"/>
  </w:num>
  <w:num w:numId="24" w16cid:durableId="1864049548">
    <w:abstractNumId w:val="40"/>
  </w:num>
  <w:num w:numId="25" w16cid:durableId="1312754695">
    <w:abstractNumId w:val="40"/>
  </w:num>
  <w:num w:numId="26" w16cid:durableId="1166363704">
    <w:abstractNumId w:val="20"/>
  </w:num>
  <w:num w:numId="27" w16cid:durableId="789670048">
    <w:abstractNumId w:val="26"/>
  </w:num>
  <w:num w:numId="28" w16cid:durableId="971784460">
    <w:abstractNumId w:val="31"/>
  </w:num>
  <w:num w:numId="29" w16cid:durableId="1803688727">
    <w:abstractNumId w:val="13"/>
  </w:num>
  <w:num w:numId="30" w16cid:durableId="154415689">
    <w:abstractNumId w:val="34"/>
  </w:num>
  <w:num w:numId="31" w16cid:durableId="109083732">
    <w:abstractNumId w:val="9"/>
  </w:num>
  <w:num w:numId="32" w16cid:durableId="1136098287">
    <w:abstractNumId w:val="25"/>
  </w:num>
  <w:num w:numId="33" w16cid:durableId="329909884">
    <w:abstractNumId w:val="22"/>
  </w:num>
  <w:num w:numId="34" w16cid:durableId="1326783886">
    <w:abstractNumId w:val="37"/>
  </w:num>
  <w:num w:numId="35" w16cid:durableId="1557355429">
    <w:abstractNumId w:val="6"/>
  </w:num>
  <w:num w:numId="36" w16cid:durableId="765922959">
    <w:abstractNumId w:val="5"/>
  </w:num>
  <w:num w:numId="37" w16cid:durableId="2071725111">
    <w:abstractNumId w:val="4"/>
  </w:num>
  <w:num w:numId="38" w16cid:durableId="474840607">
    <w:abstractNumId w:val="7"/>
  </w:num>
  <w:num w:numId="39" w16cid:durableId="288167526">
    <w:abstractNumId w:val="3"/>
  </w:num>
  <w:num w:numId="40" w16cid:durableId="1097289998">
    <w:abstractNumId w:val="2"/>
  </w:num>
  <w:num w:numId="41" w16cid:durableId="566844896">
    <w:abstractNumId w:val="1"/>
  </w:num>
  <w:num w:numId="42" w16cid:durableId="1650749282">
    <w:abstractNumId w:val="0"/>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web"/>
  <w:zoom w:percent="150"/>
  <w:removePersonalInformation/>
  <w:removeDateAndTime/>
  <w:proofState w:spelling="clean" w:grammar="clean"/>
  <w:attachedTemplate r:id="rId1"/>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023B"/>
    <w:rsid w:val="00000446"/>
    <w:rsid w:val="0000050A"/>
    <w:rsid w:val="000006F9"/>
    <w:rsid w:val="00000756"/>
    <w:rsid w:val="00000CB6"/>
    <w:rsid w:val="00000FE0"/>
    <w:rsid w:val="00001941"/>
    <w:rsid w:val="00001C06"/>
    <w:rsid w:val="000023AE"/>
    <w:rsid w:val="00002F39"/>
    <w:rsid w:val="0000318E"/>
    <w:rsid w:val="0000402F"/>
    <w:rsid w:val="00004110"/>
    <w:rsid w:val="000041F3"/>
    <w:rsid w:val="0000433E"/>
    <w:rsid w:val="0000483B"/>
    <w:rsid w:val="00004FCA"/>
    <w:rsid w:val="000059C3"/>
    <w:rsid w:val="00005F5A"/>
    <w:rsid w:val="00006207"/>
    <w:rsid w:val="000063A3"/>
    <w:rsid w:val="00006D31"/>
    <w:rsid w:val="00006D3C"/>
    <w:rsid w:val="00007206"/>
    <w:rsid w:val="000074FB"/>
    <w:rsid w:val="00007CF6"/>
    <w:rsid w:val="00010B25"/>
    <w:rsid w:val="00010BA6"/>
    <w:rsid w:val="00010D6B"/>
    <w:rsid w:val="000110A9"/>
    <w:rsid w:val="0001179E"/>
    <w:rsid w:val="0001230A"/>
    <w:rsid w:val="00012925"/>
    <w:rsid w:val="00012A5B"/>
    <w:rsid w:val="000131ED"/>
    <w:rsid w:val="0001492B"/>
    <w:rsid w:val="00014CB2"/>
    <w:rsid w:val="00015949"/>
    <w:rsid w:val="00015AA3"/>
    <w:rsid w:val="00015CB9"/>
    <w:rsid w:val="00016466"/>
    <w:rsid w:val="000167C7"/>
    <w:rsid w:val="00016E51"/>
    <w:rsid w:val="000203B5"/>
    <w:rsid w:val="00020568"/>
    <w:rsid w:val="00020FF7"/>
    <w:rsid w:val="00021067"/>
    <w:rsid w:val="0002130F"/>
    <w:rsid w:val="00021907"/>
    <w:rsid w:val="00021B97"/>
    <w:rsid w:val="00022120"/>
    <w:rsid w:val="00022422"/>
    <w:rsid w:val="00022ABB"/>
    <w:rsid w:val="000233AF"/>
    <w:rsid w:val="00025439"/>
    <w:rsid w:val="0002618E"/>
    <w:rsid w:val="0002716D"/>
    <w:rsid w:val="0002776F"/>
    <w:rsid w:val="0002787F"/>
    <w:rsid w:val="0003034E"/>
    <w:rsid w:val="000305E3"/>
    <w:rsid w:val="0003159C"/>
    <w:rsid w:val="000316FA"/>
    <w:rsid w:val="00031779"/>
    <w:rsid w:val="00031B8A"/>
    <w:rsid w:val="00031FC5"/>
    <w:rsid w:val="00032000"/>
    <w:rsid w:val="0003217F"/>
    <w:rsid w:val="00033F16"/>
    <w:rsid w:val="00034295"/>
    <w:rsid w:val="00034683"/>
    <w:rsid w:val="00034FDE"/>
    <w:rsid w:val="000356A4"/>
    <w:rsid w:val="00036D08"/>
    <w:rsid w:val="000375BB"/>
    <w:rsid w:val="000402C3"/>
    <w:rsid w:val="00040468"/>
    <w:rsid w:val="00040D9E"/>
    <w:rsid w:val="00041150"/>
    <w:rsid w:val="00041C2E"/>
    <w:rsid w:val="00041F05"/>
    <w:rsid w:val="00044690"/>
    <w:rsid w:val="00044C8D"/>
    <w:rsid w:val="00045200"/>
    <w:rsid w:val="0004717C"/>
    <w:rsid w:val="000478DB"/>
    <w:rsid w:val="00047B10"/>
    <w:rsid w:val="00050ACB"/>
    <w:rsid w:val="00052406"/>
    <w:rsid w:val="000524DB"/>
    <w:rsid w:val="000529E5"/>
    <w:rsid w:val="00052D03"/>
    <w:rsid w:val="00052E1F"/>
    <w:rsid w:val="000531F8"/>
    <w:rsid w:val="00053B65"/>
    <w:rsid w:val="000569C3"/>
    <w:rsid w:val="00056C9E"/>
    <w:rsid w:val="00056EE0"/>
    <w:rsid w:val="00060655"/>
    <w:rsid w:val="00060C6E"/>
    <w:rsid w:val="00060CEB"/>
    <w:rsid w:val="00061205"/>
    <w:rsid w:val="000615ED"/>
    <w:rsid w:val="00061A5C"/>
    <w:rsid w:val="00064030"/>
    <w:rsid w:val="00064463"/>
    <w:rsid w:val="00065095"/>
    <w:rsid w:val="000661A6"/>
    <w:rsid w:val="000678D8"/>
    <w:rsid w:val="00067A51"/>
    <w:rsid w:val="00067B9C"/>
    <w:rsid w:val="0007159C"/>
    <w:rsid w:val="00072E47"/>
    <w:rsid w:val="00073C1D"/>
    <w:rsid w:val="00073CC7"/>
    <w:rsid w:val="00074A62"/>
    <w:rsid w:val="00074B5D"/>
    <w:rsid w:val="00074C79"/>
    <w:rsid w:val="00075284"/>
    <w:rsid w:val="00075463"/>
    <w:rsid w:val="00075C32"/>
    <w:rsid w:val="00075F96"/>
    <w:rsid w:val="000762F0"/>
    <w:rsid w:val="00076824"/>
    <w:rsid w:val="00076CDA"/>
    <w:rsid w:val="0007754A"/>
    <w:rsid w:val="00080010"/>
    <w:rsid w:val="0008005D"/>
    <w:rsid w:val="00080331"/>
    <w:rsid w:val="000815C3"/>
    <w:rsid w:val="000816C4"/>
    <w:rsid w:val="000818F1"/>
    <w:rsid w:val="00081DF4"/>
    <w:rsid w:val="00081FE2"/>
    <w:rsid w:val="00082326"/>
    <w:rsid w:val="000826CD"/>
    <w:rsid w:val="00083897"/>
    <w:rsid w:val="00083EA3"/>
    <w:rsid w:val="0008400E"/>
    <w:rsid w:val="00084417"/>
    <w:rsid w:val="000849E0"/>
    <w:rsid w:val="000852E8"/>
    <w:rsid w:val="00085ABC"/>
    <w:rsid w:val="0008600E"/>
    <w:rsid w:val="0008659E"/>
    <w:rsid w:val="00086CE5"/>
    <w:rsid w:val="00086EF6"/>
    <w:rsid w:val="000872D6"/>
    <w:rsid w:val="000902BA"/>
    <w:rsid w:val="00090583"/>
    <w:rsid w:val="00090601"/>
    <w:rsid w:val="000909AD"/>
    <w:rsid w:val="00090B35"/>
    <w:rsid w:val="00090C49"/>
    <w:rsid w:val="0009141F"/>
    <w:rsid w:val="00091917"/>
    <w:rsid w:val="00091A13"/>
    <w:rsid w:val="00093ECA"/>
    <w:rsid w:val="0009404F"/>
    <w:rsid w:val="000946D9"/>
    <w:rsid w:val="00094700"/>
    <w:rsid w:val="0009668C"/>
    <w:rsid w:val="00096CD0"/>
    <w:rsid w:val="00096DA5"/>
    <w:rsid w:val="00096EBA"/>
    <w:rsid w:val="00097135"/>
    <w:rsid w:val="00097793"/>
    <w:rsid w:val="000A08CD"/>
    <w:rsid w:val="000A095A"/>
    <w:rsid w:val="000A0D54"/>
    <w:rsid w:val="000A187E"/>
    <w:rsid w:val="000A1CDA"/>
    <w:rsid w:val="000A26AF"/>
    <w:rsid w:val="000A2B2C"/>
    <w:rsid w:val="000A2BA8"/>
    <w:rsid w:val="000A3459"/>
    <w:rsid w:val="000A34C9"/>
    <w:rsid w:val="000A3A02"/>
    <w:rsid w:val="000A43A5"/>
    <w:rsid w:val="000A4908"/>
    <w:rsid w:val="000A522A"/>
    <w:rsid w:val="000A555B"/>
    <w:rsid w:val="000A58AD"/>
    <w:rsid w:val="000A59F7"/>
    <w:rsid w:val="000A6526"/>
    <w:rsid w:val="000A6C92"/>
    <w:rsid w:val="000A7B9F"/>
    <w:rsid w:val="000B07DC"/>
    <w:rsid w:val="000B0B0A"/>
    <w:rsid w:val="000B11CE"/>
    <w:rsid w:val="000B1239"/>
    <w:rsid w:val="000B16D7"/>
    <w:rsid w:val="000B1DF4"/>
    <w:rsid w:val="000B22AA"/>
    <w:rsid w:val="000B42CA"/>
    <w:rsid w:val="000B5BD7"/>
    <w:rsid w:val="000C0184"/>
    <w:rsid w:val="000C0560"/>
    <w:rsid w:val="000C06BD"/>
    <w:rsid w:val="000C0F6C"/>
    <w:rsid w:val="000C1009"/>
    <w:rsid w:val="000C1A19"/>
    <w:rsid w:val="000C377E"/>
    <w:rsid w:val="000C451B"/>
    <w:rsid w:val="000C49AB"/>
    <w:rsid w:val="000C4B4B"/>
    <w:rsid w:val="000C5FFD"/>
    <w:rsid w:val="000C6CB9"/>
    <w:rsid w:val="000C7595"/>
    <w:rsid w:val="000C7FF6"/>
    <w:rsid w:val="000D080E"/>
    <w:rsid w:val="000D1A75"/>
    <w:rsid w:val="000D2662"/>
    <w:rsid w:val="000D2D89"/>
    <w:rsid w:val="000D3544"/>
    <w:rsid w:val="000D3846"/>
    <w:rsid w:val="000D3AE2"/>
    <w:rsid w:val="000D3CA7"/>
    <w:rsid w:val="000D5162"/>
    <w:rsid w:val="000D6B77"/>
    <w:rsid w:val="000D7536"/>
    <w:rsid w:val="000D75EC"/>
    <w:rsid w:val="000D7623"/>
    <w:rsid w:val="000D762E"/>
    <w:rsid w:val="000D788F"/>
    <w:rsid w:val="000E0357"/>
    <w:rsid w:val="000E13C5"/>
    <w:rsid w:val="000E17F0"/>
    <w:rsid w:val="000E1CF7"/>
    <w:rsid w:val="000E2157"/>
    <w:rsid w:val="000E2E02"/>
    <w:rsid w:val="000E5547"/>
    <w:rsid w:val="000E597E"/>
    <w:rsid w:val="000F000A"/>
    <w:rsid w:val="000F0137"/>
    <w:rsid w:val="000F07AB"/>
    <w:rsid w:val="000F11B5"/>
    <w:rsid w:val="000F1FD1"/>
    <w:rsid w:val="000F250C"/>
    <w:rsid w:val="000F279F"/>
    <w:rsid w:val="000F2AB4"/>
    <w:rsid w:val="000F39AF"/>
    <w:rsid w:val="000F475A"/>
    <w:rsid w:val="000F5239"/>
    <w:rsid w:val="000F71BB"/>
    <w:rsid w:val="000F72B7"/>
    <w:rsid w:val="000F766C"/>
    <w:rsid w:val="000F76BD"/>
    <w:rsid w:val="001002C5"/>
    <w:rsid w:val="0010045A"/>
    <w:rsid w:val="00100482"/>
    <w:rsid w:val="001008BB"/>
    <w:rsid w:val="00100D3B"/>
    <w:rsid w:val="00100E1B"/>
    <w:rsid w:val="00100E82"/>
    <w:rsid w:val="00101193"/>
    <w:rsid w:val="00101365"/>
    <w:rsid w:val="001014A3"/>
    <w:rsid w:val="001017E4"/>
    <w:rsid w:val="00102139"/>
    <w:rsid w:val="001021A5"/>
    <w:rsid w:val="00103331"/>
    <w:rsid w:val="001033DF"/>
    <w:rsid w:val="00103557"/>
    <w:rsid w:val="001036A3"/>
    <w:rsid w:val="00104F3D"/>
    <w:rsid w:val="0010513E"/>
    <w:rsid w:val="00105D9A"/>
    <w:rsid w:val="00105EAB"/>
    <w:rsid w:val="00106B8F"/>
    <w:rsid w:val="00106E4E"/>
    <w:rsid w:val="00107875"/>
    <w:rsid w:val="00111494"/>
    <w:rsid w:val="00112492"/>
    <w:rsid w:val="0011267B"/>
    <w:rsid w:val="00112D64"/>
    <w:rsid w:val="001141CD"/>
    <w:rsid w:val="0011420C"/>
    <w:rsid w:val="00114403"/>
    <w:rsid w:val="00114779"/>
    <w:rsid w:val="00114C97"/>
    <w:rsid w:val="00114C9D"/>
    <w:rsid w:val="001155D1"/>
    <w:rsid w:val="00116695"/>
    <w:rsid w:val="0011708D"/>
    <w:rsid w:val="001176E8"/>
    <w:rsid w:val="00117C76"/>
    <w:rsid w:val="00117EA1"/>
    <w:rsid w:val="00120194"/>
    <w:rsid w:val="00120D41"/>
    <w:rsid w:val="00121942"/>
    <w:rsid w:val="001223A1"/>
    <w:rsid w:val="001223F8"/>
    <w:rsid w:val="001230EC"/>
    <w:rsid w:val="0012314C"/>
    <w:rsid w:val="0012322A"/>
    <w:rsid w:val="00123475"/>
    <w:rsid w:val="001236F1"/>
    <w:rsid w:val="001241EF"/>
    <w:rsid w:val="00124436"/>
    <w:rsid w:val="001253AE"/>
    <w:rsid w:val="00125460"/>
    <w:rsid w:val="00126138"/>
    <w:rsid w:val="00126764"/>
    <w:rsid w:val="00127426"/>
    <w:rsid w:val="0012791E"/>
    <w:rsid w:val="00127AA3"/>
    <w:rsid w:val="00130152"/>
    <w:rsid w:val="00130425"/>
    <w:rsid w:val="001304EE"/>
    <w:rsid w:val="00130582"/>
    <w:rsid w:val="00130A38"/>
    <w:rsid w:val="00130D1A"/>
    <w:rsid w:val="00130F17"/>
    <w:rsid w:val="00130F7D"/>
    <w:rsid w:val="001311D9"/>
    <w:rsid w:val="00131612"/>
    <w:rsid w:val="00131BAE"/>
    <w:rsid w:val="001321E2"/>
    <w:rsid w:val="001327AD"/>
    <w:rsid w:val="00132ADA"/>
    <w:rsid w:val="001331A2"/>
    <w:rsid w:val="0013357A"/>
    <w:rsid w:val="00134E05"/>
    <w:rsid w:val="00137C66"/>
    <w:rsid w:val="001402D7"/>
    <w:rsid w:val="00140EC4"/>
    <w:rsid w:val="00142A0F"/>
    <w:rsid w:val="0014387C"/>
    <w:rsid w:val="001438D6"/>
    <w:rsid w:val="00144152"/>
    <w:rsid w:val="001441B9"/>
    <w:rsid w:val="001442BE"/>
    <w:rsid w:val="00144851"/>
    <w:rsid w:val="00144AB7"/>
    <w:rsid w:val="00144B17"/>
    <w:rsid w:val="00145587"/>
    <w:rsid w:val="00145BC6"/>
    <w:rsid w:val="0014647D"/>
    <w:rsid w:val="001476C0"/>
    <w:rsid w:val="001478F2"/>
    <w:rsid w:val="00147DAE"/>
    <w:rsid w:val="00150325"/>
    <w:rsid w:val="0015042B"/>
    <w:rsid w:val="001505F7"/>
    <w:rsid w:val="00150614"/>
    <w:rsid w:val="00150730"/>
    <w:rsid w:val="00152300"/>
    <w:rsid w:val="0015247F"/>
    <w:rsid w:val="00153379"/>
    <w:rsid w:val="00153834"/>
    <w:rsid w:val="0015420F"/>
    <w:rsid w:val="001546D1"/>
    <w:rsid w:val="0015501B"/>
    <w:rsid w:val="00155DBC"/>
    <w:rsid w:val="00155EB1"/>
    <w:rsid w:val="00156511"/>
    <w:rsid w:val="001565F7"/>
    <w:rsid w:val="0015697D"/>
    <w:rsid w:val="00156AB1"/>
    <w:rsid w:val="00156FDC"/>
    <w:rsid w:val="00160055"/>
    <w:rsid w:val="00162260"/>
    <w:rsid w:val="00162714"/>
    <w:rsid w:val="00163542"/>
    <w:rsid w:val="0016397D"/>
    <w:rsid w:val="00163AAE"/>
    <w:rsid w:val="00164466"/>
    <w:rsid w:val="001645E9"/>
    <w:rsid w:val="00164622"/>
    <w:rsid w:val="00164F88"/>
    <w:rsid w:val="001670DD"/>
    <w:rsid w:val="001671A5"/>
    <w:rsid w:val="0016750B"/>
    <w:rsid w:val="00167862"/>
    <w:rsid w:val="00167C8C"/>
    <w:rsid w:val="00167C92"/>
    <w:rsid w:val="0017017E"/>
    <w:rsid w:val="00170A05"/>
    <w:rsid w:val="00173F8A"/>
    <w:rsid w:val="001740EB"/>
    <w:rsid w:val="0017583F"/>
    <w:rsid w:val="001776DE"/>
    <w:rsid w:val="00177975"/>
    <w:rsid w:val="00177F9E"/>
    <w:rsid w:val="00180654"/>
    <w:rsid w:val="001809F2"/>
    <w:rsid w:val="00181472"/>
    <w:rsid w:val="00181FEA"/>
    <w:rsid w:val="00182FBF"/>
    <w:rsid w:val="00182FCD"/>
    <w:rsid w:val="00184500"/>
    <w:rsid w:val="00184749"/>
    <w:rsid w:val="00184C89"/>
    <w:rsid w:val="00184D41"/>
    <w:rsid w:val="001853D7"/>
    <w:rsid w:val="0018611C"/>
    <w:rsid w:val="001862DC"/>
    <w:rsid w:val="00186653"/>
    <w:rsid w:val="001873BD"/>
    <w:rsid w:val="0019116F"/>
    <w:rsid w:val="001923AD"/>
    <w:rsid w:val="00192482"/>
    <w:rsid w:val="00192777"/>
    <w:rsid w:val="001927C6"/>
    <w:rsid w:val="001930A8"/>
    <w:rsid w:val="00193850"/>
    <w:rsid w:val="0019426C"/>
    <w:rsid w:val="00194A9F"/>
    <w:rsid w:val="00194DAE"/>
    <w:rsid w:val="00195923"/>
    <w:rsid w:val="001A17DE"/>
    <w:rsid w:val="001A277D"/>
    <w:rsid w:val="001A3005"/>
    <w:rsid w:val="001A3539"/>
    <w:rsid w:val="001A3622"/>
    <w:rsid w:val="001A3AA0"/>
    <w:rsid w:val="001A5C52"/>
    <w:rsid w:val="001A6040"/>
    <w:rsid w:val="001A666C"/>
    <w:rsid w:val="001A6778"/>
    <w:rsid w:val="001A69D5"/>
    <w:rsid w:val="001A72B4"/>
    <w:rsid w:val="001A76EA"/>
    <w:rsid w:val="001B0130"/>
    <w:rsid w:val="001B0F29"/>
    <w:rsid w:val="001B1847"/>
    <w:rsid w:val="001B4B38"/>
    <w:rsid w:val="001B723E"/>
    <w:rsid w:val="001C17C3"/>
    <w:rsid w:val="001C1D63"/>
    <w:rsid w:val="001C245C"/>
    <w:rsid w:val="001C260F"/>
    <w:rsid w:val="001C2C2E"/>
    <w:rsid w:val="001C4AE7"/>
    <w:rsid w:val="001C5460"/>
    <w:rsid w:val="001C563F"/>
    <w:rsid w:val="001C63AC"/>
    <w:rsid w:val="001C6A4D"/>
    <w:rsid w:val="001C6D4E"/>
    <w:rsid w:val="001C72A7"/>
    <w:rsid w:val="001C7B74"/>
    <w:rsid w:val="001C7E31"/>
    <w:rsid w:val="001D0A93"/>
    <w:rsid w:val="001D1253"/>
    <w:rsid w:val="001D1827"/>
    <w:rsid w:val="001D2650"/>
    <w:rsid w:val="001D3C37"/>
    <w:rsid w:val="001D3DDF"/>
    <w:rsid w:val="001D475E"/>
    <w:rsid w:val="001D54F9"/>
    <w:rsid w:val="001D5A71"/>
    <w:rsid w:val="001D5B32"/>
    <w:rsid w:val="001D5FBE"/>
    <w:rsid w:val="001D6EAB"/>
    <w:rsid w:val="001D743A"/>
    <w:rsid w:val="001D744D"/>
    <w:rsid w:val="001D7B86"/>
    <w:rsid w:val="001E0677"/>
    <w:rsid w:val="001E0922"/>
    <w:rsid w:val="001E3505"/>
    <w:rsid w:val="001E3D18"/>
    <w:rsid w:val="001E4CF5"/>
    <w:rsid w:val="001E5FF4"/>
    <w:rsid w:val="001E6154"/>
    <w:rsid w:val="001E6322"/>
    <w:rsid w:val="001E685D"/>
    <w:rsid w:val="001E74FF"/>
    <w:rsid w:val="001F0682"/>
    <w:rsid w:val="001F0DF1"/>
    <w:rsid w:val="001F16BC"/>
    <w:rsid w:val="001F3848"/>
    <w:rsid w:val="001F3E09"/>
    <w:rsid w:val="001F438F"/>
    <w:rsid w:val="001F4D92"/>
    <w:rsid w:val="001F5423"/>
    <w:rsid w:val="001F5619"/>
    <w:rsid w:val="001F56D3"/>
    <w:rsid w:val="001F71BD"/>
    <w:rsid w:val="001F7DAF"/>
    <w:rsid w:val="002003C9"/>
    <w:rsid w:val="002027C7"/>
    <w:rsid w:val="002028B9"/>
    <w:rsid w:val="00202C31"/>
    <w:rsid w:val="00203269"/>
    <w:rsid w:val="00204388"/>
    <w:rsid w:val="00204D09"/>
    <w:rsid w:val="00206109"/>
    <w:rsid w:val="002063EF"/>
    <w:rsid w:val="00206964"/>
    <w:rsid w:val="0021000D"/>
    <w:rsid w:val="0021003F"/>
    <w:rsid w:val="002113BA"/>
    <w:rsid w:val="0021197D"/>
    <w:rsid w:val="002119CE"/>
    <w:rsid w:val="00211FC4"/>
    <w:rsid w:val="002131CA"/>
    <w:rsid w:val="002146A8"/>
    <w:rsid w:val="00214D1E"/>
    <w:rsid w:val="00215565"/>
    <w:rsid w:val="00215BC6"/>
    <w:rsid w:val="00215F56"/>
    <w:rsid w:val="002160C4"/>
    <w:rsid w:val="002160E9"/>
    <w:rsid w:val="002163A7"/>
    <w:rsid w:val="00216459"/>
    <w:rsid w:val="002165D1"/>
    <w:rsid w:val="00217386"/>
    <w:rsid w:val="00220C88"/>
    <w:rsid w:val="00220CA8"/>
    <w:rsid w:val="00220D69"/>
    <w:rsid w:val="00220DF5"/>
    <w:rsid w:val="00220E6F"/>
    <w:rsid w:val="00223427"/>
    <w:rsid w:val="00223928"/>
    <w:rsid w:val="00223C05"/>
    <w:rsid w:val="00224494"/>
    <w:rsid w:val="00225465"/>
    <w:rsid w:val="00225631"/>
    <w:rsid w:val="002256A2"/>
    <w:rsid w:val="00226024"/>
    <w:rsid w:val="0022676B"/>
    <w:rsid w:val="00226A8F"/>
    <w:rsid w:val="00227F18"/>
    <w:rsid w:val="00231290"/>
    <w:rsid w:val="00232390"/>
    <w:rsid w:val="00232480"/>
    <w:rsid w:val="00232633"/>
    <w:rsid w:val="0023268B"/>
    <w:rsid w:val="002339E7"/>
    <w:rsid w:val="00233FB9"/>
    <w:rsid w:val="00234635"/>
    <w:rsid w:val="00234FB9"/>
    <w:rsid w:val="00236037"/>
    <w:rsid w:val="002360BA"/>
    <w:rsid w:val="00236284"/>
    <w:rsid w:val="0023723B"/>
    <w:rsid w:val="0024011E"/>
    <w:rsid w:val="002418C9"/>
    <w:rsid w:val="00242B4D"/>
    <w:rsid w:val="00242F24"/>
    <w:rsid w:val="002451DA"/>
    <w:rsid w:val="002452CD"/>
    <w:rsid w:val="002453B2"/>
    <w:rsid w:val="00245F67"/>
    <w:rsid w:val="00246153"/>
    <w:rsid w:val="00246239"/>
    <w:rsid w:val="00250C97"/>
    <w:rsid w:val="00250CF8"/>
    <w:rsid w:val="00250EA7"/>
    <w:rsid w:val="00251135"/>
    <w:rsid w:val="00251228"/>
    <w:rsid w:val="002529A6"/>
    <w:rsid w:val="0025346E"/>
    <w:rsid w:val="002535FF"/>
    <w:rsid w:val="00253DA1"/>
    <w:rsid w:val="002542EF"/>
    <w:rsid w:val="00254A2F"/>
    <w:rsid w:val="00255319"/>
    <w:rsid w:val="00255403"/>
    <w:rsid w:val="002571F3"/>
    <w:rsid w:val="0026049E"/>
    <w:rsid w:val="002604B9"/>
    <w:rsid w:val="00260900"/>
    <w:rsid w:val="00261085"/>
    <w:rsid w:val="00261533"/>
    <w:rsid w:val="0026169B"/>
    <w:rsid w:val="002628AA"/>
    <w:rsid w:val="00262DCA"/>
    <w:rsid w:val="0026310F"/>
    <w:rsid w:val="0026510A"/>
    <w:rsid w:val="00266340"/>
    <w:rsid w:val="00266CD7"/>
    <w:rsid w:val="00270CC2"/>
    <w:rsid w:val="00271060"/>
    <w:rsid w:val="00271366"/>
    <w:rsid w:val="00271475"/>
    <w:rsid w:val="002715B6"/>
    <w:rsid w:val="002721EA"/>
    <w:rsid w:val="00272D5C"/>
    <w:rsid w:val="00272E13"/>
    <w:rsid w:val="0027364C"/>
    <w:rsid w:val="002754BE"/>
    <w:rsid w:val="00275770"/>
    <w:rsid w:val="00275930"/>
    <w:rsid w:val="0027671C"/>
    <w:rsid w:val="00280211"/>
    <w:rsid w:val="002803FF"/>
    <w:rsid w:val="0028048D"/>
    <w:rsid w:val="00280CE9"/>
    <w:rsid w:val="0028117A"/>
    <w:rsid w:val="00282AD3"/>
    <w:rsid w:val="00282D69"/>
    <w:rsid w:val="0028346D"/>
    <w:rsid w:val="00283805"/>
    <w:rsid w:val="00284045"/>
    <w:rsid w:val="00285B0E"/>
    <w:rsid w:val="00285F24"/>
    <w:rsid w:val="002862B5"/>
    <w:rsid w:val="0028690D"/>
    <w:rsid w:val="00286BCB"/>
    <w:rsid w:val="00291376"/>
    <w:rsid w:val="002914B7"/>
    <w:rsid w:val="0029182F"/>
    <w:rsid w:val="0029188B"/>
    <w:rsid w:val="00291C5E"/>
    <w:rsid w:val="00291CAB"/>
    <w:rsid w:val="0029202B"/>
    <w:rsid w:val="0029221E"/>
    <w:rsid w:val="00292899"/>
    <w:rsid w:val="00292D66"/>
    <w:rsid w:val="0029300F"/>
    <w:rsid w:val="00293686"/>
    <w:rsid w:val="00293D8B"/>
    <w:rsid w:val="00293ED9"/>
    <w:rsid w:val="002947C7"/>
    <w:rsid w:val="00295C49"/>
    <w:rsid w:val="00296485"/>
    <w:rsid w:val="00297343"/>
    <w:rsid w:val="00297AF4"/>
    <w:rsid w:val="002A0D49"/>
    <w:rsid w:val="002A1269"/>
    <w:rsid w:val="002A2C94"/>
    <w:rsid w:val="002A3A8F"/>
    <w:rsid w:val="002A3BD4"/>
    <w:rsid w:val="002A3DC8"/>
    <w:rsid w:val="002A40AB"/>
    <w:rsid w:val="002A4509"/>
    <w:rsid w:val="002A45E3"/>
    <w:rsid w:val="002A476A"/>
    <w:rsid w:val="002A47A4"/>
    <w:rsid w:val="002A47E9"/>
    <w:rsid w:val="002A5682"/>
    <w:rsid w:val="002A7A94"/>
    <w:rsid w:val="002A7C21"/>
    <w:rsid w:val="002A7DDC"/>
    <w:rsid w:val="002B0E28"/>
    <w:rsid w:val="002B12D8"/>
    <w:rsid w:val="002B1890"/>
    <w:rsid w:val="002B29A0"/>
    <w:rsid w:val="002B29F4"/>
    <w:rsid w:val="002B2E28"/>
    <w:rsid w:val="002B31D1"/>
    <w:rsid w:val="002B3469"/>
    <w:rsid w:val="002B3A86"/>
    <w:rsid w:val="002B3D4B"/>
    <w:rsid w:val="002B3E57"/>
    <w:rsid w:val="002B58C7"/>
    <w:rsid w:val="002B59C0"/>
    <w:rsid w:val="002B627A"/>
    <w:rsid w:val="002B63F8"/>
    <w:rsid w:val="002B7560"/>
    <w:rsid w:val="002C11B1"/>
    <w:rsid w:val="002C131D"/>
    <w:rsid w:val="002C18FB"/>
    <w:rsid w:val="002C260A"/>
    <w:rsid w:val="002C2DE3"/>
    <w:rsid w:val="002C31DA"/>
    <w:rsid w:val="002C47A2"/>
    <w:rsid w:val="002C4E29"/>
    <w:rsid w:val="002C5652"/>
    <w:rsid w:val="002C6278"/>
    <w:rsid w:val="002C7443"/>
    <w:rsid w:val="002D07ED"/>
    <w:rsid w:val="002D0D90"/>
    <w:rsid w:val="002D1510"/>
    <w:rsid w:val="002D2949"/>
    <w:rsid w:val="002D3710"/>
    <w:rsid w:val="002D4465"/>
    <w:rsid w:val="002D44F7"/>
    <w:rsid w:val="002D5129"/>
    <w:rsid w:val="002D5685"/>
    <w:rsid w:val="002D66E2"/>
    <w:rsid w:val="002D72FC"/>
    <w:rsid w:val="002D7391"/>
    <w:rsid w:val="002D7D5E"/>
    <w:rsid w:val="002E0BB0"/>
    <w:rsid w:val="002E0F2A"/>
    <w:rsid w:val="002E1CF2"/>
    <w:rsid w:val="002E20AB"/>
    <w:rsid w:val="002E2E43"/>
    <w:rsid w:val="002E2E67"/>
    <w:rsid w:val="002E3021"/>
    <w:rsid w:val="002E3492"/>
    <w:rsid w:val="002E3560"/>
    <w:rsid w:val="002E40C4"/>
    <w:rsid w:val="002E55DE"/>
    <w:rsid w:val="002E5D48"/>
    <w:rsid w:val="002E6A27"/>
    <w:rsid w:val="002E6BF0"/>
    <w:rsid w:val="002F03F4"/>
    <w:rsid w:val="002F150F"/>
    <w:rsid w:val="002F168A"/>
    <w:rsid w:val="002F1C72"/>
    <w:rsid w:val="002F32A4"/>
    <w:rsid w:val="002F34C1"/>
    <w:rsid w:val="002F45CB"/>
    <w:rsid w:val="002F4BF9"/>
    <w:rsid w:val="002F4DB6"/>
    <w:rsid w:val="002F519E"/>
    <w:rsid w:val="002F557B"/>
    <w:rsid w:val="002F5A79"/>
    <w:rsid w:val="002F61EC"/>
    <w:rsid w:val="002F6810"/>
    <w:rsid w:val="002F68F8"/>
    <w:rsid w:val="002F76A3"/>
    <w:rsid w:val="0030049D"/>
    <w:rsid w:val="003004D6"/>
    <w:rsid w:val="003017DC"/>
    <w:rsid w:val="00301A3D"/>
    <w:rsid w:val="00301C45"/>
    <w:rsid w:val="003021BC"/>
    <w:rsid w:val="00303B91"/>
    <w:rsid w:val="00303F76"/>
    <w:rsid w:val="00304AC6"/>
    <w:rsid w:val="00304B63"/>
    <w:rsid w:val="00304D22"/>
    <w:rsid w:val="003056E7"/>
    <w:rsid w:val="003066D3"/>
    <w:rsid w:val="00306EBD"/>
    <w:rsid w:val="0030719D"/>
    <w:rsid w:val="00307BCD"/>
    <w:rsid w:val="003100F1"/>
    <w:rsid w:val="003103B8"/>
    <w:rsid w:val="0031042A"/>
    <w:rsid w:val="00310A47"/>
    <w:rsid w:val="00310B11"/>
    <w:rsid w:val="00311088"/>
    <w:rsid w:val="00311482"/>
    <w:rsid w:val="003114A4"/>
    <w:rsid w:val="003114D6"/>
    <w:rsid w:val="003114E5"/>
    <w:rsid w:val="003118BE"/>
    <w:rsid w:val="00311E70"/>
    <w:rsid w:val="003126BC"/>
    <w:rsid w:val="003126D4"/>
    <w:rsid w:val="00312D69"/>
    <w:rsid w:val="0031381F"/>
    <w:rsid w:val="003138C2"/>
    <w:rsid w:val="00313916"/>
    <w:rsid w:val="00314A02"/>
    <w:rsid w:val="00315139"/>
    <w:rsid w:val="00315849"/>
    <w:rsid w:val="00315B62"/>
    <w:rsid w:val="00316721"/>
    <w:rsid w:val="00316B5C"/>
    <w:rsid w:val="00316F01"/>
    <w:rsid w:val="00320203"/>
    <w:rsid w:val="00320729"/>
    <w:rsid w:val="0032098C"/>
    <w:rsid w:val="003214EC"/>
    <w:rsid w:val="00321C16"/>
    <w:rsid w:val="00321DFD"/>
    <w:rsid w:val="0032363E"/>
    <w:rsid w:val="00323962"/>
    <w:rsid w:val="0032477B"/>
    <w:rsid w:val="00324DA6"/>
    <w:rsid w:val="00324DC6"/>
    <w:rsid w:val="0032587B"/>
    <w:rsid w:val="00325B39"/>
    <w:rsid w:val="00326356"/>
    <w:rsid w:val="003265A7"/>
    <w:rsid w:val="00327290"/>
    <w:rsid w:val="00327629"/>
    <w:rsid w:val="00327DA8"/>
    <w:rsid w:val="003301FB"/>
    <w:rsid w:val="00332ADE"/>
    <w:rsid w:val="00332D9F"/>
    <w:rsid w:val="003341FE"/>
    <w:rsid w:val="003353B8"/>
    <w:rsid w:val="003374EE"/>
    <w:rsid w:val="00340C30"/>
    <w:rsid w:val="003413B8"/>
    <w:rsid w:val="00341480"/>
    <w:rsid w:val="0034175B"/>
    <w:rsid w:val="003422BC"/>
    <w:rsid w:val="00342866"/>
    <w:rsid w:val="00342AEC"/>
    <w:rsid w:val="00342E8A"/>
    <w:rsid w:val="003434E0"/>
    <w:rsid w:val="00343EE7"/>
    <w:rsid w:val="00344557"/>
    <w:rsid w:val="003453C8"/>
    <w:rsid w:val="00346469"/>
    <w:rsid w:val="0035023C"/>
    <w:rsid w:val="0035031C"/>
    <w:rsid w:val="00350DBF"/>
    <w:rsid w:val="00350FDC"/>
    <w:rsid w:val="0035235F"/>
    <w:rsid w:val="00352BB1"/>
    <w:rsid w:val="00352CBF"/>
    <w:rsid w:val="00354775"/>
    <w:rsid w:val="0035492C"/>
    <w:rsid w:val="00355C45"/>
    <w:rsid w:val="003562AE"/>
    <w:rsid w:val="003574C9"/>
    <w:rsid w:val="00360B25"/>
    <w:rsid w:val="003610B7"/>
    <w:rsid w:val="0036394D"/>
    <w:rsid w:val="0036420C"/>
    <w:rsid w:val="00365937"/>
    <w:rsid w:val="00365D23"/>
    <w:rsid w:val="00366069"/>
    <w:rsid w:val="003663BF"/>
    <w:rsid w:val="0036661C"/>
    <w:rsid w:val="00366F11"/>
    <w:rsid w:val="00367717"/>
    <w:rsid w:val="00367E12"/>
    <w:rsid w:val="003700EB"/>
    <w:rsid w:val="00370441"/>
    <w:rsid w:val="00371B83"/>
    <w:rsid w:val="0037269C"/>
    <w:rsid w:val="00372AAF"/>
    <w:rsid w:val="00373016"/>
    <w:rsid w:val="0037476A"/>
    <w:rsid w:val="003754AC"/>
    <w:rsid w:val="003755CC"/>
    <w:rsid w:val="003758F5"/>
    <w:rsid w:val="003763D6"/>
    <w:rsid w:val="003769F1"/>
    <w:rsid w:val="003772DE"/>
    <w:rsid w:val="003824B2"/>
    <w:rsid w:val="00383660"/>
    <w:rsid w:val="00383D86"/>
    <w:rsid w:val="00384AF2"/>
    <w:rsid w:val="00384E50"/>
    <w:rsid w:val="00385740"/>
    <w:rsid w:val="00385AFC"/>
    <w:rsid w:val="00386D50"/>
    <w:rsid w:val="00386EDA"/>
    <w:rsid w:val="00386FB7"/>
    <w:rsid w:val="003872DB"/>
    <w:rsid w:val="00387D2C"/>
    <w:rsid w:val="00390A1B"/>
    <w:rsid w:val="00391411"/>
    <w:rsid w:val="00391C59"/>
    <w:rsid w:val="00392DD7"/>
    <w:rsid w:val="0039306D"/>
    <w:rsid w:val="003930D7"/>
    <w:rsid w:val="00393A92"/>
    <w:rsid w:val="003948B1"/>
    <w:rsid w:val="0039498A"/>
    <w:rsid w:val="0039507D"/>
    <w:rsid w:val="00395E98"/>
    <w:rsid w:val="00396E7C"/>
    <w:rsid w:val="003976BA"/>
    <w:rsid w:val="003A11A2"/>
    <w:rsid w:val="003A14EB"/>
    <w:rsid w:val="003A1ED7"/>
    <w:rsid w:val="003A207F"/>
    <w:rsid w:val="003A24C9"/>
    <w:rsid w:val="003A26D8"/>
    <w:rsid w:val="003A2F0F"/>
    <w:rsid w:val="003A2FF1"/>
    <w:rsid w:val="003A3018"/>
    <w:rsid w:val="003A3B8C"/>
    <w:rsid w:val="003A4F5D"/>
    <w:rsid w:val="003A6216"/>
    <w:rsid w:val="003A6998"/>
    <w:rsid w:val="003A7361"/>
    <w:rsid w:val="003A74F8"/>
    <w:rsid w:val="003A7E3E"/>
    <w:rsid w:val="003B05BF"/>
    <w:rsid w:val="003B082F"/>
    <w:rsid w:val="003B089E"/>
    <w:rsid w:val="003B1CBA"/>
    <w:rsid w:val="003B1D83"/>
    <w:rsid w:val="003B2DDC"/>
    <w:rsid w:val="003B3140"/>
    <w:rsid w:val="003B4759"/>
    <w:rsid w:val="003B541C"/>
    <w:rsid w:val="003B7261"/>
    <w:rsid w:val="003B7511"/>
    <w:rsid w:val="003B7AAF"/>
    <w:rsid w:val="003B7E54"/>
    <w:rsid w:val="003B7EE1"/>
    <w:rsid w:val="003C1A7D"/>
    <w:rsid w:val="003C2006"/>
    <w:rsid w:val="003C23D7"/>
    <w:rsid w:val="003C23DC"/>
    <w:rsid w:val="003C2622"/>
    <w:rsid w:val="003C2A91"/>
    <w:rsid w:val="003C2E32"/>
    <w:rsid w:val="003C3568"/>
    <w:rsid w:val="003C4D4F"/>
    <w:rsid w:val="003C4EE1"/>
    <w:rsid w:val="003C514C"/>
    <w:rsid w:val="003C6410"/>
    <w:rsid w:val="003D0740"/>
    <w:rsid w:val="003D0B7B"/>
    <w:rsid w:val="003D0B99"/>
    <w:rsid w:val="003D0C45"/>
    <w:rsid w:val="003D1516"/>
    <w:rsid w:val="003D1999"/>
    <w:rsid w:val="003D2E2E"/>
    <w:rsid w:val="003D3376"/>
    <w:rsid w:val="003D3734"/>
    <w:rsid w:val="003D39A9"/>
    <w:rsid w:val="003D4746"/>
    <w:rsid w:val="003D5BF1"/>
    <w:rsid w:val="003D5F30"/>
    <w:rsid w:val="003D6F71"/>
    <w:rsid w:val="003D71BA"/>
    <w:rsid w:val="003D76AD"/>
    <w:rsid w:val="003E0154"/>
    <w:rsid w:val="003E050B"/>
    <w:rsid w:val="003E116B"/>
    <w:rsid w:val="003E13BE"/>
    <w:rsid w:val="003E1E6F"/>
    <w:rsid w:val="003E25F3"/>
    <w:rsid w:val="003E2980"/>
    <w:rsid w:val="003E3BC9"/>
    <w:rsid w:val="003E3C4F"/>
    <w:rsid w:val="003E3F32"/>
    <w:rsid w:val="003E5457"/>
    <w:rsid w:val="003E6780"/>
    <w:rsid w:val="003E6A82"/>
    <w:rsid w:val="003E7F79"/>
    <w:rsid w:val="003F0493"/>
    <w:rsid w:val="003F07C4"/>
    <w:rsid w:val="003F0A61"/>
    <w:rsid w:val="003F1A3E"/>
    <w:rsid w:val="003F2CAA"/>
    <w:rsid w:val="003F416E"/>
    <w:rsid w:val="003F4BDF"/>
    <w:rsid w:val="003F5EA5"/>
    <w:rsid w:val="003F68AA"/>
    <w:rsid w:val="003F71DC"/>
    <w:rsid w:val="003F7342"/>
    <w:rsid w:val="004006DB"/>
    <w:rsid w:val="00400BAE"/>
    <w:rsid w:val="004026CD"/>
    <w:rsid w:val="00402F54"/>
    <w:rsid w:val="004039F2"/>
    <w:rsid w:val="00405189"/>
    <w:rsid w:val="0040539C"/>
    <w:rsid w:val="00405439"/>
    <w:rsid w:val="00405DC1"/>
    <w:rsid w:val="004062BD"/>
    <w:rsid w:val="004068E6"/>
    <w:rsid w:val="0040762C"/>
    <w:rsid w:val="004078A3"/>
    <w:rsid w:val="00407E5E"/>
    <w:rsid w:val="0041094F"/>
    <w:rsid w:val="00410F7E"/>
    <w:rsid w:val="00411022"/>
    <w:rsid w:val="00411B16"/>
    <w:rsid w:val="00412338"/>
    <w:rsid w:val="004128E2"/>
    <w:rsid w:val="00412970"/>
    <w:rsid w:val="00412D97"/>
    <w:rsid w:val="004140F0"/>
    <w:rsid w:val="00414112"/>
    <w:rsid w:val="00414E15"/>
    <w:rsid w:val="00415073"/>
    <w:rsid w:val="004163F5"/>
    <w:rsid w:val="00417D57"/>
    <w:rsid w:val="00420150"/>
    <w:rsid w:val="00420226"/>
    <w:rsid w:val="0042060C"/>
    <w:rsid w:val="004213B5"/>
    <w:rsid w:val="00421975"/>
    <w:rsid w:val="004235DF"/>
    <w:rsid w:val="00423A79"/>
    <w:rsid w:val="004241D4"/>
    <w:rsid w:val="00425329"/>
    <w:rsid w:val="00426548"/>
    <w:rsid w:val="004270C4"/>
    <w:rsid w:val="00427563"/>
    <w:rsid w:val="004276EF"/>
    <w:rsid w:val="004277B9"/>
    <w:rsid w:val="004307AA"/>
    <w:rsid w:val="00430B3C"/>
    <w:rsid w:val="00430D0E"/>
    <w:rsid w:val="00431229"/>
    <w:rsid w:val="00431B2B"/>
    <w:rsid w:val="00432CF4"/>
    <w:rsid w:val="00433797"/>
    <w:rsid w:val="00433EBE"/>
    <w:rsid w:val="004340A0"/>
    <w:rsid w:val="00434276"/>
    <w:rsid w:val="00434940"/>
    <w:rsid w:val="00435093"/>
    <w:rsid w:val="00435256"/>
    <w:rsid w:val="00435383"/>
    <w:rsid w:val="004358F0"/>
    <w:rsid w:val="00437656"/>
    <w:rsid w:val="00441105"/>
    <w:rsid w:val="00441208"/>
    <w:rsid w:val="00441331"/>
    <w:rsid w:val="00441938"/>
    <w:rsid w:val="00441C6E"/>
    <w:rsid w:val="00441EA0"/>
    <w:rsid w:val="00441EDE"/>
    <w:rsid w:val="004425B8"/>
    <w:rsid w:val="00442DB2"/>
    <w:rsid w:val="00443244"/>
    <w:rsid w:val="004441FB"/>
    <w:rsid w:val="00444C9C"/>
    <w:rsid w:val="004451B8"/>
    <w:rsid w:val="0044546F"/>
    <w:rsid w:val="00445936"/>
    <w:rsid w:val="004476FF"/>
    <w:rsid w:val="00447CCA"/>
    <w:rsid w:val="00450DE2"/>
    <w:rsid w:val="0045100D"/>
    <w:rsid w:val="00452142"/>
    <w:rsid w:val="004526AE"/>
    <w:rsid w:val="00452731"/>
    <w:rsid w:val="00452778"/>
    <w:rsid w:val="00452A10"/>
    <w:rsid w:val="00453754"/>
    <w:rsid w:val="00454126"/>
    <w:rsid w:val="00454F90"/>
    <w:rsid w:val="0045520D"/>
    <w:rsid w:val="00455BA7"/>
    <w:rsid w:val="004562A7"/>
    <w:rsid w:val="004562FA"/>
    <w:rsid w:val="004571B2"/>
    <w:rsid w:val="004574C2"/>
    <w:rsid w:val="00457F7F"/>
    <w:rsid w:val="004602D8"/>
    <w:rsid w:val="00460850"/>
    <w:rsid w:val="004611E4"/>
    <w:rsid w:val="00462203"/>
    <w:rsid w:val="00462BC2"/>
    <w:rsid w:val="0046341F"/>
    <w:rsid w:val="00463F8B"/>
    <w:rsid w:val="00464038"/>
    <w:rsid w:val="004640BC"/>
    <w:rsid w:val="00464345"/>
    <w:rsid w:val="00464AFE"/>
    <w:rsid w:val="0046534A"/>
    <w:rsid w:val="004663FC"/>
    <w:rsid w:val="00467493"/>
    <w:rsid w:val="00467A1F"/>
    <w:rsid w:val="00470CED"/>
    <w:rsid w:val="00471238"/>
    <w:rsid w:val="004718B8"/>
    <w:rsid w:val="00471AEB"/>
    <w:rsid w:val="00472420"/>
    <w:rsid w:val="00475A77"/>
    <w:rsid w:val="00476823"/>
    <w:rsid w:val="00480B03"/>
    <w:rsid w:val="00480F67"/>
    <w:rsid w:val="004814E2"/>
    <w:rsid w:val="00481AAC"/>
    <w:rsid w:val="00482375"/>
    <w:rsid w:val="004825EF"/>
    <w:rsid w:val="004829B2"/>
    <w:rsid w:val="00482D99"/>
    <w:rsid w:val="004834EB"/>
    <w:rsid w:val="004836AE"/>
    <w:rsid w:val="004841B4"/>
    <w:rsid w:val="004846C2"/>
    <w:rsid w:val="004849FF"/>
    <w:rsid w:val="00484C7C"/>
    <w:rsid w:val="004857FC"/>
    <w:rsid w:val="004859E8"/>
    <w:rsid w:val="00487E58"/>
    <w:rsid w:val="0049024C"/>
    <w:rsid w:val="00490C7A"/>
    <w:rsid w:val="00490F7C"/>
    <w:rsid w:val="00491072"/>
    <w:rsid w:val="0049165C"/>
    <w:rsid w:val="00492169"/>
    <w:rsid w:val="00492192"/>
    <w:rsid w:val="00493533"/>
    <w:rsid w:val="00494245"/>
    <w:rsid w:val="0049480B"/>
    <w:rsid w:val="00494D54"/>
    <w:rsid w:val="00495134"/>
    <w:rsid w:val="00495311"/>
    <w:rsid w:val="004955F9"/>
    <w:rsid w:val="004958F0"/>
    <w:rsid w:val="00495A3E"/>
    <w:rsid w:val="00496918"/>
    <w:rsid w:val="00497CBC"/>
    <w:rsid w:val="004A12DB"/>
    <w:rsid w:val="004A19FF"/>
    <w:rsid w:val="004A1C3C"/>
    <w:rsid w:val="004A1DCD"/>
    <w:rsid w:val="004A2B15"/>
    <w:rsid w:val="004A3025"/>
    <w:rsid w:val="004A3EFC"/>
    <w:rsid w:val="004A4021"/>
    <w:rsid w:val="004A493A"/>
    <w:rsid w:val="004A5808"/>
    <w:rsid w:val="004A59FB"/>
    <w:rsid w:val="004A5A64"/>
    <w:rsid w:val="004A5BCE"/>
    <w:rsid w:val="004A7A96"/>
    <w:rsid w:val="004A7B75"/>
    <w:rsid w:val="004B073F"/>
    <w:rsid w:val="004B27FD"/>
    <w:rsid w:val="004B3696"/>
    <w:rsid w:val="004B3894"/>
    <w:rsid w:val="004B3AF1"/>
    <w:rsid w:val="004B3C12"/>
    <w:rsid w:val="004B3F9B"/>
    <w:rsid w:val="004B45D1"/>
    <w:rsid w:val="004B4769"/>
    <w:rsid w:val="004B4BE0"/>
    <w:rsid w:val="004B5248"/>
    <w:rsid w:val="004B627E"/>
    <w:rsid w:val="004B78F5"/>
    <w:rsid w:val="004B7938"/>
    <w:rsid w:val="004B7AF1"/>
    <w:rsid w:val="004B7CE8"/>
    <w:rsid w:val="004C0059"/>
    <w:rsid w:val="004C0DEE"/>
    <w:rsid w:val="004C10D7"/>
    <w:rsid w:val="004C159E"/>
    <w:rsid w:val="004C1EC7"/>
    <w:rsid w:val="004C20A0"/>
    <w:rsid w:val="004C2EE1"/>
    <w:rsid w:val="004C3351"/>
    <w:rsid w:val="004C47E0"/>
    <w:rsid w:val="004C607F"/>
    <w:rsid w:val="004C611E"/>
    <w:rsid w:val="004C68D9"/>
    <w:rsid w:val="004C6CCD"/>
    <w:rsid w:val="004C7DA9"/>
    <w:rsid w:val="004D066D"/>
    <w:rsid w:val="004D112E"/>
    <w:rsid w:val="004D2640"/>
    <w:rsid w:val="004D3C2D"/>
    <w:rsid w:val="004D47B9"/>
    <w:rsid w:val="004D48A2"/>
    <w:rsid w:val="004D4E77"/>
    <w:rsid w:val="004D5DC0"/>
    <w:rsid w:val="004D607D"/>
    <w:rsid w:val="004D62A6"/>
    <w:rsid w:val="004D6955"/>
    <w:rsid w:val="004D7076"/>
    <w:rsid w:val="004D7757"/>
    <w:rsid w:val="004E04A5"/>
    <w:rsid w:val="004E0B3C"/>
    <w:rsid w:val="004E266E"/>
    <w:rsid w:val="004E26BC"/>
    <w:rsid w:val="004E2A3B"/>
    <w:rsid w:val="004E2E17"/>
    <w:rsid w:val="004E330B"/>
    <w:rsid w:val="004E3B8D"/>
    <w:rsid w:val="004E4411"/>
    <w:rsid w:val="004E4EB2"/>
    <w:rsid w:val="004E5BEF"/>
    <w:rsid w:val="004E67F5"/>
    <w:rsid w:val="004E68CF"/>
    <w:rsid w:val="004F004D"/>
    <w:rsid w:val="004F0C57"/>
    <w:rsid w:val="004F1204"/>
    <w:rsid w:val="004F367B"/>
    <w:rsid w:val="004F4059"/>
    <w:rsid w:val="004F4336"/>
    <w:rsid w:val="004F638E"/>
    <w:rsid w:val="004F6A1E"/>
    <w:rsid w:val="004F6BF4"/>
    <w:rsid w:val="004F6E00"/>
    <w:rsid w:val="00500A2E"/>
    <w:rsid w:val="0050157E"/>
    <w:rsid w:val="00502054"/>
    <w:rsid w:val="00502641"/>
    <w:rsid w:val="00502933"/>
    <w:rsid w:val="00502D9F"/>
    <w:rsid w:val="00504C08"/>
    <w:rsid w:val="00505E32"/>
    <w:rsid w:val="00506B71"/>
    <w:rsid w:val="00507603"/>
    <w:rsid w:val="00510D71"/>
    <w:rsid w:val="0051104D"/>
    <w:rsid w:val="0051154F"/>
    <w:rsid w:val="00511741"/>
    <w:rsid w:val="00511D16"/>
    <w:rsid w:val="00511EAB"/>
    <w:rsid w:val="005126B3"/>
    <w:rsid w:val="00512B8D"/>
    <w:rsid w:val="00513DD3"/>
    <w:rsid w:val="00515070"/>
    <w:rsid w:val="00515BFA"/>
    <w:rsid w:val="00515FBA"/>
    <w:rsid w:val="005166D2"/>
    <w:rsid w:val="00517040"/>
    <w:rsid w:val="00517197"/>
    <w:rsid w:val="005204C7"/>
    <w:rsid w:val="00521ED4"/>
    <w:rsid w:val="0052259A"/>
    <w:rsid w:val="0052357D"/>
    <w:rsid w:val="00523D4C"/>
    <w:rsid w:val="0052471B"/>
    <w:rsid w:val="005256E3"/>
    <w:rsid w:val="00525847"/>
    <w:rsid w:val="0052593E"/>
    <w:rsid w:val="00526600"/>
    <w:rsid w:val="00526A83"/>
    <w:rsid w:val="00526E3A"/>
    <w:rsid w:val="0052788A"/>
    <w:rsid w:val="00527A19"/>
    <w:rsid w:val="00530628"/>
    <w:rsid w:val="005308EF"/>
    <w:rsid w:val="00530AFF"/>
    <w:rsid w:val="00532C1A"/>
    <w:rsid w:val="00533011"/>
    <w:rsid w:val="005338BE"/>
    <w:rsid w:val="00533A89"/>
    <w:rsid w:val="005345E9"/>
    <w:rsid w:val="00534BE8"/>
    <w:rsid w:val="0053517E"/>
    <w:rsid w:val="00535D16"/>
    <w:rsid w:val="00535D29"/>
    <w:rsid w:val="0053665B"/>
    <w:rsid w:val="00536BD6"/>
    <w:rsid w:val="00536C9E"/>
    <w:rsid w:val="00537F03"/>
    <w:rsid w:val="0054016D"/>
    <w:rsid w:val="00540311"/>
    <w:rsid w:val="00540C39"/>
    <w:rsid w:val="0054182B"/>
    <w:rsid w:val="00541A76"/>
    <w:rsid w:val="00541C84"/>
    <w:rsid w:val="00542944"/>
    <w:rsid w:val="00542BBE"/>
    <w:rsid w:val="00542FE4"/>
    <w:rsid w:val="005434B7"/>
    <w:rsid w:val="00543BFF"/>
    <w:rsid w:val="0054501B"/>
    <w:rsid w:val="0054527B"/>
    <w:rsid w:val="00545452"/>
    <w:rsid w:val="00546B3E"/>
    <w:rsid w:val="00547609"/>
    <w:rsid w:val="005507EC"/>
    <w:rsid w:val="005519AB"/>
    <w:rsid w:val="0055299F"/>
    <w:rsid w:val="00552ACE"/>
    <w:rsid w:val="0055331D"/>
    <w:rsid w:val="00553B55"/>
    <w:rsid w:val="005541CE"/>
    <w:rsid w:val="00554B79"/>
    <w:rsid w:val="00554D81"/>
    <w:rsid w:val="00554E5F"/>
    <w:rsid w:val="005555D7"/>
    <w:rsid w:val="00555954"/>
    <w:rsid w:val="00555F46"/>
    <w:rsid w:val="005562FD"/>
    <w:rsid w:val="00556944"/>
    <w:rsid w:val="00556ED1"/>
    <w:rsid w:val="0055710C"/>
    <w:rsid w:val="0055736B"/>
    <w:rsid w:val="005604B4"/>
    <w:rsid w:val="0056075A"/>
    <w:rsid w:val="0056075C"/>
    <w:rsid w:val="0056078F"/>
    <w:rsid w:val="005607A5"/>
    <w:rsid w:val="00560E41"/>
    <w:rsid w:val="00560E4A"/>
    <w:rsid w:val="0056152A"/>
    <w:rsid w:val="00561DA9"/>
    <w:rsid w:val="0056201E"/>
    <w:rsid w:val="00562B09"/>
    <w:rsid w:val="005632DA"/>
    <w:rsid w:val="0056394D"/>
    <w:rsid w:val="00563FD0"/>
    <w:rsid w:val="0056548B"/>
    <w:rsid w:val="005654DD"/>
    <w:rsid w:val="005659A1"/>
    <w:rsid w:val="00565B29"/>
    <w:rsid w:val="00566B48"/>
    <w:rsid w:val="0056766F"/>
    <w:rsid w:val="00567BDC"/>
    <w:rsid w:val="0057041D"/>
    <w:rsid w:val="005705F9"/>
    <w:rsid w:val="00572592"/>
    <w:rsid w:val="00573BB8"/>
    <w:rsid w:val="00573FB3"/>
    <w:rsid w:val="005741CF"/>
    <w:rsid w:val="00574C57"/>
    <w:rsid w:val="005752BB"/>
    <w:rsid w:val="005754E6"/>
    <w:rsid w:val="0057588C"/>
    <w:rsid w:val="005759EF"/>
    <w:rsid w:val="005764AE"/>
    <w:rsid w:val="00576AFD"/>
    <w:rsid w:val="005779CE"/>
    <w:rsid w:val="00577F8F"/>
    <w:rsid w:val="00580E57"/>
    <w:rsid w:val="00581BC7"/>
    <w:rsid w:val="00581EF1"/>
    <w:rsid w:val="00582F5B"/>
    <w:rsid w:val="005835BF"/>
    <w:rsid w:val="0058503A"/>
    <w:rsid w:val="005855C6"/>
    <w:rsid w:val="005862AB"/>
    <w:rsid w:val="00586597"/>
    <w:rsid w:val="005865F5"/>
    <w:rsid w:val="00586D75"/>
    <w:rsid w:val="005872A8"/>
    <w:rsid w:val="00587740"/>
    <w:rsid w:val="0058797D"/>
    <w:rsid w:val="005879F0"/>
    <w:rsid w:val="00587F80"/>
    <w:rsid w:val="0059016B"/>
    <w:rsid w:val="005904D2"/>
    <w:rsid w:val="00590CEA"/>
    <w:rsid w:val="005916E0"/>
    <w:rsid w:val="00591FD9"/>
    <w:rsid w:val="005921B3"/>
    <w:rsid w:val="0059225C"/>
    <w:rsid w:val="00592606"/>
    <w:rsid w:val="00593C9E"/>
    <w:rsid w:val="00595CF9"/>
    <w:rsid w:val="0059736D"/>
    <w:rsid w:val="005978C0"/>
    <w:rsid w:val="005978E9"/>
    <w:rsid w:val="005A0174"/>
    <w:rsid w:val="005A042A"/>
    <w:rsid w:val="005A0A4B"/>
    <w:rsid w:val="005A0A4D"/>
    <w:rsid w:val="005A0DDD"/>
    <w:rsid w:val="005A0E33"/>
    <w:rsid w:val="005A1F4F"/>
    <w:rsid w:val="005A26F7"/>
    <w:rsid w:val="005A28AE"/>
    <w:rsid w:val="005A2BE6"/>
    <w:rsid w:val="005A2CF9"/>
    <w:rsid w:val="005A2FD3"/>
    <w:rsid w:val="005A32EA"/>
    <w:rsid w:val="005A3738"/>
    <w:rsid w:val="005A3B5E"/>
    <w:rsid w:val="005A3D5A"/>
    <w:rsid w:val="005A440A"/>
    <w:rsid w:val="005A5814"/>
    <w:rsid w:val="005A636D"/>
    <w:rsid w:val="005A6563"/>
    <w:rsid w:val="005A780F"/>
    <w:rsid w:val="005B0992"/>
    <w:rsid w:val="005B0BD9"/>
    <w:rsid w:val="005B1206"/>
    <w:rsid w:val="005B17F6"/>
    <w:rsid w:val="005B2B24"/>
    <w:rsid w:val="005B2EEF"/>
    <w:rsid w:val="005B4E96"/>
    <w:rsid w:val="005B6980"/>
    <w:rsid w:val="005B7A19"/>
    <w:rsid w:val="005B7E67"/>
    <w:rsid w:val="005C0250"/>
    <w:rsid w:val="005C14A4"/>
    <w:rsid w:val="005C154E"/>
    <w:rsid w:val="005C1A8A"/>
    <w:rsid w:val="005C20E0"/>
    <w:rsid w:val="005C297E"/>
    <w:rsid w:val="005C365E"/>
    <w:rsid w:val="005C36E3"/>
    <w:rsid w:val="005C3DC2"/>
    <w:rsid w:val="005C4676"/>
    <w:rsid w:val="005C52CD"/>
    <w:rsid w:val="005C701D"/>
    <w:rsid w:val="005D1B27"/>
    <w:rsid w:val="005D2122"/>
    <w:rsid w:val="005D2D33"/>
    <w:rsid w:val="005D3BD6"/>
    <w:rsid w:val="005D3E5B"/>
    <w:rsid w:val="005D4879"/>
    <w:rsid w:val="005D50CC"/>
    <w:rsid w:val="005D52C0"/>
    <w:rsid w:val="005D5622"/>
    <w:rsid w:val="005D5FB7"/>
    <w:rsid w:val="005D6C5A"/>
    <w:rsid w:val="005D7828"/>
    <w:rsid w:val="005D783A"/>
    <w:rsid w:val="005D78ED"/>
    <w:rsid w:val="005E2154"/>
    <w:rsid w:val="005E2BF9"/>
    <w:rsid w:val="005E315E"/>
    <w:rsid w:val="005E3E85"/>
    <w:rsid w:val="005E5246"/>
    <w:rsid w:val="005E6420"/>
    <w:rsid w:val="005E6661"/>
    <w:rsid w:val="005E67A5"/>
    <w:rsid w:val="005E6CB7"/>
    <w:rsid w:val="005E6E53"/>
    <w:rsid w:val="005E72E4"/>
    <w:rsid w:val="005E7B06"/>
    <w:rsid w:val="005F0B51"/>
    <w:rsid w:val="005F21BD"/>
    <w:rsid w:val="005F23E8"/>
    <w:rsid w:val="005F256A"/>
    <w:rsid w:val="005F29BD"/>
    <w:rsid w:val="005F3CC9"/>
    <w:rsid w:val="005F4407"/>
    <w:rsid w:val="005F4AF8"/>
    <w:rsid w:val="005F4EC0"/>
    <w:rsid w:val="005F5BFC"/>
    <w:rsid w:val="005F6138"/>
    <w:rsid w:val="005F6981"/>
    <w:rsid w:val="005F6AE6"/>
    <w:rsid w:val="00601EE7"/>
    <w:rsid w:val="00602234"/>
    <w:rsid w:val="00602371"/>
    <w:rsid w:val="0060307E"/>
    <w:rsid w:val="00604314"/>
    <w:rsid w:val="00604365"/>
    <w:rsid w:val="00604BFA"/>
    <w:rsid w:val="00604D74"/>
    <w:rsid w:val="0060505B"/>
    <w:rsid w:val="006053C8"/>
    <w:rsid w:val="006055EC"/>
    <w:rsid w:val="0060594F"/>
    <w:rsid w:val="0060597E"/>
    <w:rsid w:val="006071DA"/>
    <w:rsid w:val="0060761F"/>
    <w:rsid w:val="0061035F"/>
    <w:rsid w:val="00610F5B"/>
    <w:rsid w:val="00611439"/>
    <w:rsid w:val="00611EED"/>
    <w:rsid w:val="00612112"/>
    <w:rsid w:val="00612DF6"/>
    <w:rsid w:val="00613615"/>
    <w:rsid w:val="00613A29"/>
    <w:rsid w:val="00615161"/>
    <w:rsid w:val="00617A25"/>
    <w:rsid w:val="00617D7C"/>
    <w:rsid w:val="00617EB1"/>
    <w:rsid w:val="0062019C"/>
    <w:rsid w:val="00620364"/>
    <w:rsid w:val="0062059C"/>
    <w:rsid w:val="006208D1"/>
    <w:rsid w:val="00620A56"/>
    <w:rsid w:val="006212F3"/>
    <w:rsid w:val="006218FD"/>
    <w:rsid w:val="00622B7E"/>
    <w:rsid w:val="006231BC"/>
    <w:rsid w:val="00623611"/>
    <w:rsid w:val="006239A9"/>
    <w:rsid w:val="00623B59"/>
    <w:rsid w:val="00623B9D"/>
    <w:rsid w:val="00624A09"/>
    <w:rsid w:val="00624C52"/>
    <w:rsid w:val="006251A0"/>
    <w:rsid w:val="0062729A"/>
    <w:rsid w:val="00627EEE"/>
    <w:rsid w:val="00627FC2"/>
    <w:rsid w:val="00630797"/>
    <w:rsid w:val="00630884"/>
    <w:rsid w:val="00630EF7"/>
    <w:rsid w:val="00631144"/>
    <w:rsid w:val="00631283"/>
    <w:rsid w:val="006314B5"/>
    <w:rsid w:val="006327B1"/>
    <w:rsid w:val="006328F5"/>
    <w:rsid w:val="006345D9"/>
    <w:rsid w:val="00634C9A"/>
    <w:rsid w:val="006350B9"/>
    <w:rsid w:val="0063577B"/>
    <w:rsid w:val="00635B33"/>
    <w:rsid w:val="00635F90"/>
    <w:rsid w:val="006367EB"/>
    <w:rsid w:val="00636A70"/>
    <w:rsid w:val="006371CE"/>
    <w:rsid w:val="00637A9A"/>
    <w:rsid w:val="006400E4"/>
    <w:rsid w:val="0064155C"/>
    <w:rsid w:val="00641573"/>
    <w:rsid w:val="00641B2D"/>
    <w:rsid w:val="00642BFE"/>
    <w:rsid w:val="006432C1"/>
    <w:rsid w:val="006436B9"/>
    <w:rsid w:val="00643F72"/>
    <w:rsid w:val="00644E40"/>
    <w:rsid w:val="00647E5E"/>
    <w:rsid w:val="006511FC"/>
    <w:rsid w:val="00651253"/>
    <w:rsid w:val="00651507"/>
    <w:rsid w:val="00651AD7"/>
    <w:rsid w:val="0065254E"/>
    <w:rsid w:val="00653425"/>
    <w:rsid w:val="0065347D"/>
    <w:rsid w:val="00653AD6"/>
    <w:rsid w:val="00654070"/>
    <w:rsid w:val="00654B4B"/>
    <w:rsid w:val="00654C93"/>
    <w:rsid w:val="00654F49"/>
    <w:rsid w:val="00656113"/>
    <w:rsid w:val="00656816"/>
    <w:rsid w:val="00656B46"/>
    <w:rsid w:val="00656F7E"/>
    <w:rsid w:val="0065759C"/>
    <w:rsid w:val="006575F3"/>
    <w:rsid w:val="00657760"/>
    <w:rsid w:val="00657CDF"/>
    <w:rsid w:val="0066165A"/>
    <w:rsid w:val="00661862"/>
    <w:rsid w:val="00662A5B"/>
    <w:rsid w:val="00662DC6"/>
    <w:rsid w:val="006638BF"/>
    <w:rsid w:val="00665167"/>
    <w:rsid w:val="00667773"/>
    <w:rsid w:val="00667CC6"/>
    <w:rsid w:val="00667DF4"/>
    <w:rsid w:val="00667E3A"/>
    <w:rsid w:val="0067059C"/>
    <w:rsid w:val="0067434B"/>
    <w:rsid w:val="00674D18"/>
    <w:rsid w:val="006759C6"/>
    <w:rsid w:val="00676F13"/>
    <w:rsid w:val="00677248"/>
    <w:rsid w:val="00677A85"/>
    <w:rsid w:val="00677C16"/>
    <w:rsid w:val="00677DD0"/>
    <w:rsid w:val="00677FCD"/>
    <w:rsid w:val="0068253F"/>
    <w:rsid w:val="0068273A"/>
    <w:rsid w:val="00682BC0"/>
    <w:rsid w:val="00683D8D"/>
    <w:rsid w:val="00683DED"/>
    <w:rsid w:val="0068439A"/>
    <w:rsid w:val="0068448E"/>
    <w:rsid w:val="00684957"/>
    <w:rsid w:val="006856FF"/>
    <w:rsid w:val="00685FC3"/>
    <w:rsid w:val="00685FD6"/>
    <w:rsid w:val="006865F1"/>
    <w:rsid w:val="00686E02"/>
    <w:rsid w:val="006906E5"/>
    <w:rsid w:val="00690F4B"/>
    <w:rsid w:val="00691039"/>
    <w:rsid w:val="006911E3"/>
    <w:rsid w:val="006913CA"/>
    <w:rsid w:val="00691690"/>
    <w:rsid w:val="00691879"/>
    <w:rsid w:val="0069236E"/>
    <w:rsid w:val="00692D1D"/>
    <w:rsid w:val="006934D1"/>
    <w:rsid w:val="006936A9"/>
    <w:rsid w:val="006937A7"/>
    <w:rsid w:val="00693D96"/>
    <w:rsid w:val="00694584"/>
    <w:rsid w:val="006948F7"/>
    <w:rsid w:val="006957B4"/>
    <w:rsid w:val="00695E3F"/>
    <w:rsid w:val="00696B9A"/>
    <w:rsid w:val="006972C5"/>
    <w:rsid w:val="00697411"/>
    <w:rsid w:val="00697621"/>
    <w:rsid w:val="006977F2"/>
    <w:rsid w:val="00697C76"/>
    <w:rsid w:val="00697E2F"/>
    <w:rsid w:val="006A002A"/>
    <w:rsid w:val="006A049E"/>
    <w:rsid w:val="006A0C6C"/>
    <w:rsid w:val="006A0D0C"/>
    <w:rsid w:val="006A195E"/>
    <w:rsid w:val="006A1BB7"/>
    <w:rsid w:val="006A2FDD"/>
    <w:rsid w:val="006A3337"/>
    <w:rsid w:val="006A3968"/>
    <w:rsid w:val="006A3AAD"/>
    <w:rsid w:val="006A3BDE"/>
    <w:rsid w:val="006A3C26"/>
    <w:rsid w:val="006A4F35"/>
    <w:rsid w:val="006A5239"/>
    <w:rsid w:val="006A532A"/>
    <w:rsid w:val="006A5C05"/>
    <w:rsid w:val="006A65D8"/>
    <w:rsid w:val="006A662F"/>
    <w:rsid w:val="006A70CE"/>
    <w:rsid w:val="006A717D"/>
    <w:rsid w:val="006A7E25"/>
    <w:rsid w:val="006B0604"/>
    <w:rsid w:val="006B06B0"/>
    <w:rsid w:val="006B0BDD"/>
    <w:rsid w:val="006B2779"/>
    <w:rsid w:val="006B27AB"/>
    <w:rsid w:val="006B2F73"/>
    <w:rsid w:val="006B47CA"/>
    <w:rsid w:val="006B4AFC"/>
    <w:rsid w:val="006B513F"/>
    <w:rsid w:val="006B54D8"/>
    <w:rsid w:val="006B5836"/>
    <w:rsid w:val="006B5E75"/>
    <w:rsid w:val="006B7A0F"/>
    <w:rsid w:val="006B7EC4"/>
    <w:rsid w:val="006C0320"/>
    <w:rsid w:val="006C0B67"/>
    <w:rsid w:val="006C147E"/>
    <w:rsid w:val="006C1D6B"/>
    <w:rsid w:val="006C1D92"/>
    <w:rsid w:val="006C2139"/>
    <w:rsid w:val="006C2E0A"/>
    <w:rsid w:val="006C35CC"/>
    <w:rsid w:val="006C3A8E"/>
    <w:rsid w:val="006C4A4D"/>
    <w:rsid w:val="006C5209"/>
    <w:rsid w:val="006C6CA7"/>
    <w:rsid w:val="006D043F"/>
    <w:rsid w:val="006D0994"/>
    <w:rsid w:val="006D1B31"/>
    <w:rsid w:val="006D1E0A"/>
    <w:rsid w:val="006D35DF"/>
    <w:rsid w:val="006D3EA9"/>
    <w:rsid w:val="006D4108"/>
    <w:rsid w:val="006D410C"/>
    <w:rsid w:val="006D44FB"/>
    <w:rsid w:val="006D476A"/>
    <w:rsid w:val="006D72DA"/>
    <w:rsid w:val="006D776C"/>
    <w:rsid w:val="006E02D6"/>
    <w:rsid w:val="006E3146"/>
    <w:rsid w:val="006E32E6"/>
    <w:rsid w:val="006E3335"/>
    <w:rsid w:val="006E370B"/>
    <w:rsid w:val="006E3993"/>
    <w:rsid w:val="006E3D73"/>
    <w:rsid w:val="006E4C7C"/>
    <w:rsid w:val="006E52A2"/>
    <w:rsid w:val="006E6B2C"/>
    <w:rsid w:val="006E78FB"/>
    <w:rsid w:val="006F00A3"/>
    <w:rsid w:val="006F1BD3"/>
    <w:rsid w:val="006F1D39"/>
    <w:rsid w:val="006F21AE"/>
    <w:rsid w:val="006F2276"/>
    <w:rsid w:val="006F25CD"/>
    <w:rsid w:val="006F26C2"/>
    <w:rsid w:val="006F34C3"/>
    <w:rsid w:val="006F3A8A"/>
    <w:rsid w:val="006F3C89"/>
    <w:rsid w:val="006F4CF9"/>
    <w:rsid w:val="006F6117"/>
    <w:rsid w:val="006F686B"/>
    <w:rsid w:val="006F7ECF"/>
    <w:rsid w:val="007006AA"/>
    <w:rsid w:val="007008D6"/>
    <w:rsid w:val="00701C76"/>
    <w:rsid w:val="00702882"/>
    <w:rsid w:val="00703228"/>
    <w:rsid w:val="007034EC"/>
    <w:rsid w:val="007034F3"/>
    <w:rsid w:val="007046A2"/>
    <w:rsid w:val="0070475B"/>
    <w:rsid w:val="00704B0D"/>
    <w:rsid w:val="00705041"/>
    <w:rsid w:val="0070626C"/>
    <w:rsid w:val="0070701A"/>
    <w:rsid w:val="00707903"/>
    <w:rsid w:val="0070795E"/>
    <w:rsid w:val="00707C25"/>
    <w:rsid w:val="00707CDC"/>
    <w:rsid w:val="0071028E"/>
    <w:rsid w:val="007102D0"/>
    <w:rsid w:val="00710632"/>
    <w:rsid w:val="0071248A"/>
    <w:rsid w:val="007126A8"/>
    <w:rsid w:val="00712A3A"/>
    <w:rsid w:val="00712DFA"/>
    <w:rsid w:val="0071466A"/>
    <w:rsid w:val="007146DE"/>
    <w:rsid w:val="00714CB6"/>
    <w:rsid w:val="00715393"/>
    <w:rsid w:val="00715724"/>
    <w:rsid w:val="00715C0C"/>
    <w:rsid w:val="00716186"/>
    <w:rsid w:val="0071677C"/>
    <w:rsid w:val="00716DEB"/>
    <w:rsid w:val="00717A76"/>
    <w:rsid w:val="00717B35"/>
    <w:rsid w:val="0072065F"/>
    <w:rsid w:val="0072086D"/>
    <w:rsid w:val="00720ABF"/>
    <w:rsid w:val="00722AD4"/>
    <w:rsid w:val="00722CE9"/>
    <w:rsid w:val="00723836"/>
    <w:rsid w:val="00723D74"/>
    <w:rsid w:val="00724007"/>
    <w:rsid w:val="0072412A"/>
    <w:rsid w:val="007243E9"/>
    <w:rsid w:val="00724705"/>
    <w:rsid w:val="00724B53"/>
    <w:rsid w:val="00725554"/>
    <w:rsid w:val="00725DEB"/>
    <w:rsid w:val="0072601D"/>
    <w:rsid w:val="00727C1B"/>
    <w:rsid w:val="007302C3"/>
    <w:rsid w:val="00730F20"/>
    <w:rsid w:val="007313A5"/>
    <w:rsid w:val="007314B3"/>
    <w:rsid w:val="00731D67"/>
    <w:rsid w:val="00732196"/>
    <w:rsid w:val="00733ACC"/>
    <w:rsid w:val="00734CC8"/>
    <w:rsid w:val="00735903"/>
    <w:rsid w:val="00735D94"/>
    <w:rsid w:val="007368D2"/>
    <w:rsid w:val="00736985"/>
    <w:rsid w:val="00736ACB"/>
    <w:rsid w:val="00736B02"/>
    <w:rsid w:val="00740489"/>
    <w:rsid w:val="0074179F"/>
    <w:rsid w:val="00741B4B"/>
    <w:rsid w:val="00741E0A"/>
    <w:rsid w:val="00742274"/>
    <w:rsid w:val="00742CEE"/>
    <w:rsid w:val="007444DC"/>
    <w:rsid w:val="00744C4C"/>
    <w:rsid w:val="00745215"/>
    <w:rsid w:val="00745F23"/>
    <w:rsid w:val="007463B1"/>
    <w:rsid w:val="00746715"/>
    <w:rsid w:val="007473CE"/>
    <w:rsid w:val="00747506"/>
    <w:rsid w:val="00747CFC"/>
    <w:rsid w:val="00750BB8"/>
    <w:rsid w:val="0075123B"/>
    <w:rsid w:val="00751984"/>
    <w:rsid w:val="0075291D"/>
    <w:rsid w:val="00752DEF"/>
    <w:rsid w:val="007535D1"/>
    <w:rsid w:val="007540BE"/>
    <w:rsid w:val="007542A9"/>
    <w:rsid w:val="0075513D"/>
    <w:rsid w:val="00756480"/>
    <w:rsid w:val="00756B7B"/>
    <w:rsid w:val="0075752D"/>
    <w:rsid w:val="00757EB7"/>
    <w:rsid w:val="00760141"/>
    <w:rsid w:val="007607E3"/>
    <w:rsid w:val="00760DCB"/>
    <w:rsid w:val="00761FD5"/>
    <w:rsid w:val="007627FA"/>
    <w:rsid w:val="007646B1"/>
    <w:rsid w:val="00764AD0"/>
    <w:rsid w:val="00765374"/>
    <w:rsid w:val="00767048"/>
    <w:rsid w:val="00770AC0"/>
    <w:rsid w:val="007711EA"/>
    <w:rsid w:val="00772255"/>
    <w:rsid w:val="00772475"/>
    <w:rsid w:val="007724E0"/>
    <w:rsid w:val="00772A65"/>
    <w:rsid w:val="00773640"/>
    <w:rsid w:val="007736F4"/>
    <w:rsid w:val="00773AAF"/>
    <w:rsid w:val="0077411D"/>
    <w:rsid w:val="0077467F"/>
    <w:rsid w:val="0077485E"/>
    <w:rsid w:val="0077495D"/>
    <w:rsid w:val="007752E9"/>
    <w:rsid w:val="00775AFA"/>
    <w:rsid w:val="00775D3F"/>
    <w:rsid w:val="00776D35"/>
    <w:rsid w:val="00776DEF"/>
    <w:rsid w:val="007772AD"/>
    <w:rsid w:val="00777B7A"/>
    <w:rsid w:val="0078050F"/>
    <w:rsid w:val="00780854"/>
    <w:rsid w:val="00782024"/>
    <w:rsid w:val="0078217A"/>
    <w:rsid w:val="007826C6"/>
    <w:rsid w:val="0078281F"/>
    <w:rsid w:val="00782D95"/>
    <w:rsid w:val="00783F04"/>
    <w:rsid w:val="007841A8"/>
    <w:rsid w:val="00784DE9"/>
    <w:rsid w:val="00785962"/>
    <w:rsid w:val="007864CE"/>
    <w:rsid w:val="00786935"/>
    <w:rsid w:val="00786D3A"/>
    <w:rsid w:val="00787762"/>
    <w:rsid w:val="007879BE"/>
    <w:rsid w:val="00787EE5"/>
    <w:rsid w:val="00790109"/>
    <w:rsid w:val="007908F4"/>
    <w:rsid w:val="00791800"/>
    <w:rsid w:val="00791808"/>
    <w:rsid w:val="007920BB"/>
    <w:rsid w:val="007926F4"/>
    <w:rsid w:val="007927F6"/>
    <w:rsid w:val="00792B4C"/>
    <w:rsid w:val="00793A9A"/>
    <w:rsid w:val="007940E8"/>
    <w:rsid w:val="0079438B"/>
    <w:rsid w:val="00796E47"/>
    <w:rsid w:val="00796FD4"/>
    <w:rsid w:val="007978B1"/>
    <w:rsid w:val="007A0E43"/>
    <w:rsid w:val="007A0EC6"/>
    <w:rsid w:val="007A1D13"/>
    <w:rsid w:val="007A2200"/>
    <w:rsid w:val="007A2FF7"/>
    <w:rsid w:val="007A2FFD"/>
    <w:rsid w:val="007A3C08"/>
    <w:rsid w:val="007A414D"/>
    <w:rsid w:val="007A459B"/>
    <w:rsid w:val="007A4F6D"/>
    <w:rsid w:val="007A5BE5"/>
    <w:rsid w:val="007A5DA0"/>
    <w:rsid w:val="007A6306"/>
    <w:rsid w:val="007B09A8"/>
    <w:rsid w:val="007B0BB6"/>
    <w:rsid w:val="007B1F63"/>
    <w:rsid w:val="007B211C"/>
    <w:rsid w:val="007B2486"/>
    <w:rsid w:val="007B2656"/>
    <w:rsid w:val="007B2C45"/>
    <w:rsid w:val="007B45EC"/>
    <w:rsid w:val="007B5A70"/>
    <w:rsid w:val="007B68CE"/>
    <w:rsid w:val="007B6BE0"/>
    <w:rsid w:val="007B727B"/>
    <w:rsid w:val="007C1016"/>
    <w:rsid w:val="007C122B"/>
    <w:rsid w:val="007C25B0"/>
    <w:rsid w:val="007C31EC"/>
    <w:rsid w:val="007C331A"/>
    <w:rsid w:val="007C3B62"/>
    <w:rsid w:val="007C44B9"/>
    <w:rsid w:val="007C4B44"/>
    <w:rsid w:val="007C4DDA"/>
    <w:rsid w:val="007C5646"/>
    <w:rsid w:val="007C57CC"/>
    <w:rsid w:val="007C6E40"/>
    <w:rsid w:val="007C72E3"/>
    <w:rsid w:val="007C7862"/>
    <w:rsid w:val="007C7B86"/>
    <w:rsid w:val="007C7C8C"/>
    <w:rsid w:val="007D00F8"/>
    <w:rsid w:val="007D022D"/>
    <w:rsid w:val="007D0885"/>
    <w:rsid w:val="007D25B6"/>
    <w:rsid w:val="007D375D"/>
    <w:rsid w:val="007D3E82"/>
    <w:rsid w:val="007D4C7D"/>
    <w:rsid w:val="007D626E"/>
    <w:rsid w:val="007D6813"/>
    <w:rsid w:val="007D6C5B"/>
    <w:rsid w:val="007D759D"/>
    <w:rsid w:val="007E0F96"/>
    <w:rsid w:val="007E1B48"/>
    <w:rsid w:val="007E29E2"/>
    <w:rsid w:val="007E4640"/>
    <w:rsid w:val="007E4CD6"/>
    <w:rsid w:val="007E53CB"/>
    <w:rsid w:val="007E5A3F"/>
    <w:rsid w:val="007E5B0B"/>
    <w:rsid w:val="007E5BBD"/>
    <w:rsid w:val="007E6443"/>
    <w:rsid w:val="007E67F1"/>
    <w:rsid w:val="007F0C7E"/>
    <w:rsid w:val="007F0FB8"/>
    <w:rsid w:val="007F2BC3"/>
    <w:rsid w:val="007F2F9F"/>
    <w:rsid w:val="007F4734"/>
    <w:rsid w:val="007F4743"/>
    <w:rsid w:val="007F4FFC"/>
    <w:rsid w:val="007F598A"/>
    <w:rsid w:val="007F5AED"/>
    <w:rsid w:val="007F5EEF"/>
    <w:rsid w:val="007F61A6"/>
    <w:rsid w:val="007F6B6F"/>
    <w:rsid w:val="007F6CA4"/>
    <w:rsid w:val="007F7418"/>
    <w:rsid w:val="007F7449"/>
    <w:rsid w:val="007F78A4"/>
    <w:rsid w:val="007F7A14"/>
    <w:rsid w:val="007F7FF2"/>
    <w:rsid w:val="00800518"/>
    <w:rsid w:val="00800686"/>
    <w:rsid w:val="00800DE7"/>
    <w:rsid w:val="00801D09"/>
    <w:rsid w:val="008020D1"/>
    <w:rsid w:val="00802752"/>
    <w:rsid w:val="00803512"/>
    <w:rsid w:val="00803F79"/>
    <w:rsid w:val="0080461B"/>
    <w:rsid w:val="0080471F"/>
    <w:rsid w:val="00804ADA"/>
    <w:rsid w:val="008051F9"/>
    <w:rsid w:val="0080549E"/>
    <w:rsid w:val="008062EB"/>
    <w:rsid w:val="0080688F"/>
    <w:rsid w:val="00807053"/>
    <w:rsid w:val="0080736A"/>
    <w:rsid w:val="00807D86"/>
    <w:rsid w:val="00810A86"/>
    <w:rsid w:val="00811ED7"/>
    <w:rsid w:val="008125A4"/>
    <w:rsid w:val="0081281C"/>
    <w:rsid w:val="008138C5"/>
    <w:rsid w:val="0081397C"/>
    <w:rsid w:val="00813B19"/>
    <w:rsid w:val="008140A5"/>
    <w:rsid w:val="008140D1"/>
    <w:rsid w:val="0081466C"/>
    <w:rsid w:val="00814F39"/>
    <w:rsid w:val="0081519C"/>
    <w:rsid w:val="008153BF"/>
    <w:rsid w:val="008165F6"/>
    <w:rsid w:val="00816D16"/>
    <w:rsid w:val="008177E4"/>
    <w:rsid w:val="00817847"/>
    <w:rsid w:val="008201DE"/>
    <w:rsid w:val="008209F4"/>
    <w:rsid w:val="00820A0A"/>
    <w:rsid w:val="00820C2F"/>
    <w:rsid w:val="00820D8D"/>
    <w:rsid w:val="008210BE"/>
    <w:rsid w:val="008219CE"/>
    <w:rsid w:val="00821B1E"/>
    <w:rsid w:val="00821D65"/>
    <w:rsid w:val="008228BD"/>
    <w:rsid w:val="00823622"/>
    <w:rsid w:val="00823709"/>
    <w:rsid w:val="00824F9E"/>
    <w:rsid w:val="0082522E"/>
    <w:rsid w:val="00825BB9"/>
    <w:rsid w:val="00826560"/>
    <w:rsid w:val="0082658C"/>
    <w:rsid w:val="008267CF"/>
    <w:rsid w:val="00826856"/>
    <w:rsid w:val="00826AE1"/>
    <w:rsid w:val="00827D08"/>
    <w:rsid w:val="00827E45"/>
    <w:rsid w:val="0083048C"/>
    <w:rsid w:val="008307E2"/>
    <w:rsid w:val="0083097C"/>
    <w:rsid w:val="00830B0A"/>
    <w:rsid w:val="00831AF9"/>
    <w:rsid w:val="00831EE4"/>
    <w:rsid w:val="008329B2"/>
    <w:rsid w:val="00832E25"/>
    <w:rsid w:val="00832E51"/>
    <w:rsid w:val="00833027"/>
    <w:rsid w:val="00833265"/>
    <w:rsid w:val="00833CE0"/>
    <w:rsid w:val="00833E5E"/>
    <w:rsid w:val="00833F55"/>
    <w:rsid w:val="00833F72"/>
    <w:rsid w:val="008341AD"/>
    <w:rsid w:val="0083435C"/>
    <w:rsid w:val="00836749"/>
    <w:rsid w:val="0083685B"/>
    <w:rsid w:val="00837456"/>
    <w:rsid w:val="008400AF"/>
    <w:rsid w:val="00840E6E"/>
    <w:rsid w:val="0084198D"/>
    <w:rsid w:val="00841F8B"/>
    <w:rsid w:val="00842B23"/>
    <w:rsid w:val="00842D09"/>
    <w:rsid w:val="00843299"/>
    <w:rsid w:val="008445E0"/>
    <w:rsid w:val="00844B60"/>
    <w:rsid w:val="00844DD7"/>
    <w:rsid w:val="00845B75"/>
    <w:rsid w:val="00846099"/>
    <w:rsid w:val="008474A4"/>
    <w:rsid w:val="008475CA"/>
    <w:rsid w:val="0085118B"/>
    <w:rsid w:val="0085191F"/>
    <w:rsid w:val="0085367D"/>
    <w:rsid w:val="00853E6D"/>
    <w:rsid w:val="008540F6"/>
    <w:rsid w:val="008550D9"/>
    <w:rsid w:val="00855570"/>
    <w:rsid w:val="008558F3"/>
    <w:rsid w:val="00856191"/>
    <w:rsid w:val="00856E5E"/>
    <w:rsid w:val="00856E60"/>
    <w:rsid w:val="008575B1"/>
    <w:rsid w:val="00857D31"/>
    <w:rsid w:val="008600C1"/>
    <w:rsid w:val="008610B5"/>
    <w:rsid w:val="008615FA"/>
    <w:rsid w:val="00861B77"/>
    <w:rsid w:val="00861C5E"/>
    <w:rsid w:val="00861F55"/>
    <w:rsid w:val="00862194"/>
    <w:rsid w:val="00862D36"/>
    <w:rsid w:val="008648A6"/>
    <w:rsid w:val="008658CF"/>
    <w:rsid w:val="00866913"/>
    <w:rsid w:val="008669D0"/>
    <w:rsid w:val="00867D8B"/>
    <w:rsid w:val="0087042C"/>
    <w:rsid w:val="00870467"/>
    <w:rsid w:val="00870534"/>
    <w:rsid w:val="008706CD"/>
    <w:rsid w:val="0087096C"/>
    <w:rsid w:val="00870EFE"/>
    <w:rsid w:val="00870FA6"/>
    <w:rsid w:val="008717E4"/>
    <w:rsid w:val="00871E9F"/>
    <w:rsid w:val="0087251B"/>
    <w:rsid w:val="00873D9B"/>
    <w:rsid w:val="00874056"/>
    <w:rsid w:val="0087478C"/>
    <w:rsid w:val="00874D81"/>
    <w:rsid w:val="008752DD"/>
    <w:rsid w:val="008768D0"/>
    <w:rsid w:val="00876A50"/>
    <w:rsid w:val="00876C29"/>
    <w:rsid w:val="00876D42"/>
    <w:rsid w:val="00876D63"/>
    <w:rsid w:val="00877265"/>
    <w:rsid w:val="00877A5B"/>
    <w:rsid w:val="00881721"/>
    <w:rsid w:val="00881D19"/>
    <w:rsid w:val="008823F2"/>
    <w:rsid w:val="008825E3"/>
    <w:rsid w:val="00882A33"/>
    <w:rsid w:val="008832BA"/>
    <w:rsid w:val="00883FD9"/>
    <w:rsid w:val="00885089"/>
    <w:rsid w:val="0088533B"/>
    <w:rsid w:val="00886CD3"/>
    <w:rsid w:val="00887D55"/>
    <w:rsid w:val="00890361"/>
    <w:rsid w:val="008909FC"/>
    <w:rsid w:val="00890AA3"/>
    <w:rsid w:val="00890C7A"/>
    <w:rsid w:val="00891CB6"/>
    <w:rsid w:val="0089273B"/>
    <w:rsid w:val="0089292C"/>
    <w:rsid w:val="00892CB5"/>
    <w:rsid w:val="00893BCB"/>
    <w:rsid w:val="00894249"/>
    <w:rsid w:val="00895923"/>
    <w:rsid w:val="008974B3"/>
    <w:rsid w:val="008977DF"/>
    <w:rsid w:val="00897AD3"/>
    <w:rsid w:val="008A0698"/>
    <w:rsid w:val="008A1BA3"/>
    <w:rsid w:val="008A1C96"/>
    <w:rsid w:val="008A2194"/>
    <w:rsid w:val="008A30C1"/>
    <w:rsid w:val="008A36CA"/>
    <w:rsid w:val="008A3A1D"/>
    <w:rsid w:val="008A3BFF"/>
    <w:rsid w:val="008A5640"/>
    <w:rsid w:val="008A56CC"/>
    <w:rsid w:val="008A5B0E"/>
    <w:rsid w:val="008A5E79"/>
    <w:rsid w:val="008A5F3B"/>
    <w:rsid w:val="008A6795"/>
    <w:rsid w:val="008A6DA3"/>
    <w:rsid w:val="008A6E21"/>
    <w:rsid w:val="008A6E76"/>
    <w:rsid w:val="008A7320"/>
    <w:rsid w:val="008A77F7"/>
    <w:rsid w:val="008A7D1E"/>
    <w:rsid w:val="008B10AB"/>
    <w:rsid w:val="008B2B4B"/>
    <w:rsid w:val="008B2C16"/>
    <w:rsid w:val="008B2F7F"/>
    <w:rsid w:val="008B34B8"/>
    <w:rsid w:val="008B3F49"/>
    <w:rsid w:val="008B40B6"/>
    <w:rsid w:val="008B4D40"/>
    <w:rsid w:val="008B53B8"/>
    <w:rsid w:val="008B5BD1"/>
    <w:rsid w:val="008B5CBE"/>
    <w:rsid w:val="008B6724"/>
    <w:rsid w:val="008B68E6"/>
    <w:rsid w:val="008B68FE"/>
    <w:rsid w:val="008B7191"/>
    <w:rsid w:val="008C09C8"/>
    <w:rsid w:val="008C0DD6"/>
    <w:rsid w:val="008C0F2C"/>
    <w:rsid w:val="008C15FF"/>
    <w:rsid w:val="008C302C"/>
    <w:rsid w:val="008C3EBF"/>
    <w:rsid w:val="008C7EE0"/>
    <w:rsid w:val="008D11A7"/>
    <w:rsid w:val="008D155D"/>
    <w:rsid w:val="008D26DB"/>
    <w:rsid w:val="008D3093"/>
    <w:rsid w:val="008D30A7"/>
    <w:rsid w:val="008D3AAE"/>
    <w:rsid w:val="008D3ED4"/>
    <w:rsid w:val="008D3FAD"/>
    <w:rsid w:val="008D4357"/>
    <w:rsid w:val="008D6212"/>
    <w:rsid w:val="008D65D4"/>
    <w:rsid w:val="008D6636"/>
    <w:rsid w:val="008D6A75"/>
    <w:rsid w:val="008E03E2"/>
    <w:rsid w:val="008E0748"/>
    <w:rsid w:val="008E0ED9"/>
    <w:rsid w:val="008E1284"/>
    <w:rsid w:val="008E2896"/>
    <w:rsid w:val="008E3BBE"/>
    <w:rsid w:val="008E4579"/>
    <w:rsid w:val="008E4B88"/>
    <w:rsid w:val="008E53D7"/>
    <w:rsid w:val="008E5B12"/>
    <w:rsid w:val="008E68A4"/>
    <w:rsid w:val="008E704E"/>
    <w:rsid w:val="008E70A2"/>
    <w:rsid w:val="008E72CB"/>
    <w:rsid w:val="008E735B"/>
    <w:rsid w:val="008E76D3"/>
    <w:rsid w:val="008E79CC"/>
    <w:rsid w:val="008F05DC"/>
    <w:rsid w:val="008F14B1"/>
    <w:rsid w:val="008F1EAC"/>
    <w:rsid w:val="008F245A"/>
    <w:rsid w:val="008F34AA"/>
    <w:rsid w:val="008F3CFB"/>
    <w:rsid w:val="008F447F"/>
    <w:rsid w:val="008F51CA"/>
    <w:rsid w:val="008F5725"/>
    <w:rsid w:val="008F63C4"/>
    <w:rsid w:val="008F658D"/>
    <w:rsid w:val="008F73BD"/>
    <w:rsid w:val="008F7C06"/>
    <w:rsid w:val="00900A87"/>
    <w:rsid w:val="009013CC"/>
    <w:rsid w:val="0090141E"/>
    <w:rsid w:val="009015D1"/>
    <w:rsid w:val="00901855"/>
    <w:rsid w:val="0090401E"/>
    <w:rsid w:val="00904A48"/>
    <w:rsid w:val="00906B25"/>
    <w:rsid w:val="009075F4"/>
    <w:rsid w:val="009079E2"/>
    <w:rsid w:val="0091018C"/>
    <w:rsid w:val="00911313"/>
    <w:rsid w:val="00911D9C"/>
    <w:rsid w:val="00913856"/>
    <w:rsid w:val="009140E4"/>
    <w:rsid w:val="00914435"/>
    <w:rsid w:val="00914BD3"/>
    <w:rsid w:val="00916328"/>
    <w:rsid w:val="00917550"/>
    <w:rsid w:val="009175E5"/>
    <w:rsid w:val="009177A4"/>
    <w:rsid w:val="00917817"/>
    <w:rsid w:val="009205F1"/>
    <w:rsid w:val="00920638"/>
    <w:rsid w:val="00920B4F"/>
    <w:rsid w:val="009210D2"/>
    <w:rsid w:val="009215E5"/>
    <w:rsid w:val="00922763"/>
    <w:rsid w:val="009230E7"/>
    <w:rsid w:val="00924771"/>
    <w:rsid w:val="00924810"/>
    <w:rsid w:val="00924FC9"/>
    <w:rsid w:val="00925275"/>
    <w:rsid w:val="00925A66"/>
    <w:rsid w:val="0092646F"/>
    <w:rsid w:val="00926F05"/>
    <w:rsid w:val="00930382"/>
    <w:rsid w:val="00930C54"/>
    <w:rsid w:val="00931DBA"/>
    <w:rsid w:val="0093246C"/>
    <w:rsid w:val="00932CE2"/>
    <w:rsid w:val="009337A4"/>
    <w:rsid w:val="00933DD6"/>
    <w:rsid w:val="009340CD"/>
    <w:rsid w:val="00934A01"/>
    <w:rsid w:val="00934FBC"/>
    <w:rsid w:val="00935594"/>
    <w:rsid w:val="00935B6E"/>
    <w:rsid w:val="009362EE"/>
    <w:rsid w:val="00936F02"/>
    <w:rsid w:val="00937CBF"/>
    <w:rsid w:val="00940217"/>
    <w:rsid w:val="00940335"/>
    <w:rsid w:val="0094050F"/>
    <w:rsid w:val="00940860"/>
    <w:rsid w:val="0094144E"/>
    <w:rsid w:val="00942A6B"/>
    <w:rsid w:val="00942B12"/>
    <w:rsid w:val="009431FF"/>
    <w:rsid w:val="00943A41"/>
    <w:rsid w:val="0094408E"/>
    <w:rsid w:val="00944CEF"/>
    <w:rsid w:val="00944D63"/>
    <w:rsid w:val="0094633F"/>
    <w:rsid w:val="00946A60"/>
    <w:rsid w:val="009470EA"/>
    <w:rsid w:val="00947EA6"/>
    <w:rsid w:val="00950B8D"/>
    <w:rsid w:val="009518AD"/>
    <w:rsid w:val="0095242A"/>
    <w:rsid w:val="0095261A"/>
    <w:rsid w:val="009544F9"/>
    <w:rsid w:val="00955912"/>
    <w:rsid w:val="00956179"/>
    <w:rsid w:val="009568FD"/>
    <w:rsid w:val="00956A6C"/>
    <w:rsid w:val="0095758D"/>
    <w:rsid w:val="009576DA"/>
    <w:rsid w:val="00960552"/>
    <w:rsid w:val="009609A7"/>
    <w:rsid w:val="00960FBA"/>
    <w:rsid w:val="009613E4"/>
    <w:rsid w:val="00961E52"/>
    <w:rsid w:val="00962149"/>
    <w:rsid w:val="00962360"/>
    <w:rsid w:val="009639C8"/>
    <w:rsid w:val="009643FA"/>
    <w:rsid w:val="0096520B"/>
    <w:rsid w:val="0096564D"/>
    <w:rsid w:val="0096565C"/>
    <w:rsid w:val="00965C8F"/>
    <w:rsid w:val="00966029"/>
    <w:rsid w:val="00966ED8"/>
    <w:rsid w:val="0096751D"/>
    <w:rsid w:val="0097068F"/>
    <w:rsid w:val="00972E6B"/>
    <w:rsid w:val="0097411B"/>
    <w:rsid w:val="0097425E"/>
    <w:rsid w:val="009745D6"/>
    <w:rsid w:val="00974E8C"/>
    <w:rsid w:val="009752FE"/>
    <w:rsid w:val="009759B9"/>
    <w:rsid w:val="00975EC9"/>
    <w:rsid w:val="00976106"/>
    <w:rsid w:val="0097736E"/>
    <w:rsid w:val="00977B07"/>
    <w:rsid w:val="00977D66"/>
    <w:rsid w:val="00977E71"/>
    <w:rsid w:val="0098029D"/>
    <w:rsid w:val="00981A6B"/>
    <w:rsid w:val="009820BC"/>
    <w:rsid w:val="009829F2"/>
    <w:rsid w:val="00982D3C"/>
    <w:rsid w:val="00983560"/>
    <w:rsid w:val="009839A8"/>
    <w:rsid w:val="00983B86"/>
    <w:rsid w:val="0098414E"/>
    <w:rsid w:val="009847DB"/>
    <w:rsid w:val="00984E33"/>
    <w:rsid w:val="00986456"/>
    <w:rsid w:val="00986F8E"/>
    <w:rsid w:val="00987765"/>
    <w:rsid w:val="009878DD"/>
    <w:rsid w:val="00987BF5"/>
    <w:rsid w:val="00987CB2"/>
    <w:rsid w:val="00987E55"/>
    <w:rsid w:val="0099003B"/>
    <w:rsid w:val="00990A98"/>
    <w:rsid w:val="009914EA"/>
    <w:rsid w:val="0099253A"/>
    <w:rsid w:val="00993022"/>
    <w:rsid w:val="009941FB"/>
    <w:rsid w:val="00994780"/>
    <w:rsid w:val="00994948"/>
    <w:rsid w:val="0099677E"/>
    <w:rsid w:val="00996D21"/>
    <w:rsid w:val="00997BDC"/>
    <w:rsid w:val="009A044A"/>
    <w:rsid w:val="009A0662"/>
    <w:rsid w:val="009A1AB3"/>
    <w:rsid w:val="009A2F31"/>
    <w:rsid w:val="009A3354"/>
    <w:rsid w:val="009A356C"/>
    <w:rsid w:val="009A39A4"/>
    <w:rsid w:val="009A3F64"/>
    <w:rsid w:val="009A51FF"/>
    <w:rsid w:val="009A59B4"/>
    <w:rsid w:val="009A60F3"/>
    <w:rsid w:val="009A791A"/>
    <w:rsid w:val="009B023B"/>
    <w:rsid w:val="009B0302"/>
    <w:rsid w:val="009B05F8"/>
    <w:rsid w:val="009B1143"/>
    <w:rsid w:val="009B16A8"/>
    <w:rsid w:val="009B1C7F"/>
    <w:rsid w:val="009B1F8F"/>
    <w:rsid w:val="009B2402"/>
    <w:rsid w:val="009B2B3D"/>
    <w:rsid w:val="009B2E23"/>
    <w:rsid w:val="009B3398"/>
    <w:rsid w:val="009B3B23"/>
    <w:rsid w:val="009B3BD8"/>
    <w:rsid w:val="009B3EA8"/>
    <w:rsid w:val="009B5DFB"/>
    <w:rsid w:val="009B6AD5"/>
    <w:rsid w:val="009B7301"/>
    <w:rsid w:val="009B7852"/>
    <w:rsid w:val="009C08C3"/>
    <w:rsid w:val="009C106C"/>
    <w:rsid w:val="009C177C"/>
    <w:rsid w:val="009C199E"/>
    <w:rsid w:val="009C44D2"/>
    <w:rsid w:val="009C48D5"/>
    <w:rsid w:val="009C593E"/>
    <w:rsid w:val="009C6D66"/>
    <w:rsid w:val="009C6EC8"/>
    <w:rsid w:val="009C6EF7"/>
    <w:rsid w:val="009C780B"/>
    <w:rsid w:val="009C7EC0"/>
    <w:rsid w:val="009D0560"/>
    <w:rsid w:val="009D0D80"/>
    <w:rsid w:val="009D104B"/>
    <w:rsid w:val="009D1DCD"/>
    <w:rsid w:val="009D24EF"/>
    <w:rsid w:val="009D2B87"/>
    <w:rsid w:val="009D30D6"/>
    <w:rsid w:val="009D35FC"/>
    <w:rsid w:val="009D3F7F"/>
    <w:rsid w:val="009D4760"/>
    <w:rsid w:val="009D4A76"/>
    <w:rsid w:val="009D64AD"/>
    <w:rsid w:val="009D6589"/>
    <w:rsid w:val="009D6711"/>
    <w:rsid w:val="009D7B85"/>
    <w:rsid w:val="009E0441"/>
    <w:rsid w:val="009E1181"/>
    <w:rsid w:val="009E1A93"/>
    <w:rsid w:val="009E1EFB"/>
    <w:rsid w:val="009E1F6B"/>
    <w:rsid w:val="009E26E8"/>
    <w:rsid w:val="009E2784"/>
    <w:rsid w:val="009E2C85"/>
    <w:rsid w:val="009E5589"/>
    <w:rsid w:val="009E6B15"/>
    <w:rsid w:val="009E6E7C"/>
    <w:rsid w:val="009E7453"/>
    <w:rsid w:val="009E78A0"/>
    <w:rsid w:val="009E7EAC"/>
    <w:rsid w:val="009F0237"/>
    <w:rsid w:val="009F051C"/>
    <w:rsid w:val="009F0554"/>
    <w:rsid w:val="009F0B73"/>
    <w:rsid w:val="009F0CDB"/>
    <w:rsid w:val="009F29E1"/>
    <w:rsid w:val="009F2A0C"/>
    <w:rsid w:val="009F2EEB"/>
    <w:rsid w:val="009F2F76"/>
    <w:rsid w:val="009F30CF"/>
    <w:rsid w:val="009F482D"/>
    <w:rsid w:val="009F530D"/>
    <w:rsid w:val="009F5F24"/>
    <w:rsid w:val="009F5FCB"/>
    <w:rsid w:val="009F64FA"/>
    <w:rsid w:val="009F67A3"/>
    <w:rsid w:val="009F6CFD"/>
    <w:rsid w:val="009F7125"/>
    <w:rsid w:val="009F76E3"/>
    <w:rsid w:val="00A006FC"/>
    <w:rsid w:val="00A01F9D"/>
    <w:rsid w:val="00A031D5"/>
    <w:rsid w:val="00A0341F"/>
    <w:rsid w:val="00A0347B"/>
    <w:rsid w:val="00A03B58"/>
    <w:rsid w:val="00A03D60"/>
    <w:rsid w:val="00A0409E"/>
    <w:rsid w:val="00A05027"/>
    <w:rsid w:val="00A05E62"/>
    <w:rsid w:val="00A0665B"/>
    <w:rsid w:val="00A06BF9"/>
    <w:rsid w:val="00A07811"/>
    <w:rsid w:val="00A078A7"/>
    <w:rsid w:val="00A07E59"/>
    <w:rsid w:val="00A10037"/>
    <w:rsid w:val="00A10410"/>
    <w:rsid w:val="00A10A10"/>
    <w:rsid w:val="00A12577"/>
    <w:rsid w:val="00A1339A"/>
    <w:rsid w:val="00A13477"/>
    <w:rsid w:val="00A1431C"/>
    <w:rsid w:val="00A146D5"/>
    <w:rsid w:val="00A14DCC"/>
    <w:rsid w:val="00A15E1F"/>
    <w:rsid w:val="00A163C5"/>
    <w:rsid w:val="00A16545"/>
    <w:rsid w:val="00A1681B"/>
    <w:rsid w:val="00A17206"/>
    <w:rsid w:val="00A17BDD"/>
    <w:rsid w:val="00A20E4D"/>
    <w:rsid w:val="00A21599"/>
    <w:rsid w:val="00A22CEA"/>
    <w:rsid w:val="00A23046"/>
    <w:rsid w:val="00A239EC"/>
    <w:rsid w:val="00A23DC7"/>
    <w:rsid w:val="00A24A0F"/>
    <w:rsid w:val="00A24C5E"/>
    <w:rsid w:val="00A25924"/>
    <w:rsid w:val="00A25BD2"/>
    <w:rsid w:val="00A2728C"/>
    <w:rsid w:val="00A27A42"/>
    <w:rsid w:val="00A27D5E"/>
    <w:rsid w:val="00A306FB"/>
    <w:rsid w:val="00A30C8E"/>
    <w:rsid w:val="00A31BA0"/>
    <w:rsid w:val="00A31BD4"/>
    <w:rsid w:val="00A32AB3"/>
    <w:rsid w:val="00A32CE4"/>
    <w:rsid w:val="00A340A2"/>
    <w:rsid w:val="00A346A3"/>
    <w:rsid w:val="00A34B62"/>
    <w:rsid w:val="00A34F6D"/>
    <w:rsid w:val="00A362F1"/>
    <w:rsid w:val="00A36312"/>
    <w:rsid w:val="00A408F3"/>
    <w:rsid w:val="00A40C60"/>
    <w:rsid w:val="00A40DB0"/>
    <w:rsid w:val="00A4220F"/>
    <w:rsid w:val="00A43F6F"/>
    <w:rsid w:val="00A4521F"/>
    <w:rsid w:val="00A45820"/>
    <w:rsid w:val="00A46C5B"/>
    <w:rsid w:val="00A47305"/>
    <w:rsid w:val="00A504FF"/>
    <w:rsid w:val="00A50836"/>
    <w:rsid w:val="00A50C44"/>
    <w:rsid w:val="00A50C8F"/>
    <w:rsid w:val="00A5136C"/>
    <w:rsid w:val="00A52978"/>
    <w:rsid w:val="00A5374B"/>
    <w:rsid w:val="00A53959"/>
    <w:rsid w:val="00A53E80"/>
    <w:rsid w:val="00A54270"/>
    <w:rsid w:val="00A54FED"/>
    <w:rsid w:val="00A55337"/>
    <w:rsid w:val="00A561D8"/>
    <w:rsid w:val="00A561EC"/>
    <w:rsid w:val="00A5678E"/>
    <w:rsid w:val="00A579B7"/>
    <w:rsid w:val="00A57DB0"/>
    <w:rsid w:val="00A60A31"/>
    <w:rsid w:val="00A61059"/>
    <w:rsid w:val="00A610A4"/>
    <w:rsid w:val="00A613E8"/>
    <w:rsid w:val="00A61649"/>
    <w:rsid w:val="00A61FAA"/>
    <w:rsid w:val="00A6289F"/>
    <w:rsid w:val="00A63261"/>
    <w:rsid w:val="00A6363B"/>
    <w:rsid w:val="00A642DD"/>
    <w:rsid w:val="00A645CA"/>
    <w:rsid w:val="00A64E7C"/>
    <w:rsid w:val="00A65FF8"/>
    <w:rsid w:val="00A6637C"/>
    <w:rsid w:val="00A66CEC"/>
    <w:rsid w:val="00A66EF1"/>
    <w:rsid w:val="00A718E0"/>
    <w:rsid w:val="00A724AE"/>
    <w:rsid w:val="00A72BA2"/>
    <w:rsid w:val="00A73233"/>
    <w:rsid w:val="00A7414C"/>
    <w:rsid w:val="00A74314"/>
    <w:rsid w:val="00A744D4"/>
    <w:rsid w:val="00A7533E"/>
    <w:rsid w:val="00A75354"/>
    <w:rsid w:val="00A76A3D"/>
    <w:rsid w:val="00A76C2F"/>
    <w:rsid w:val="00A77298"/>
    <w:rsid w:val="00A819E3"/>
    <w:rsid w:val="00A81B1B"/>
    <w:rsid w:val="00A81E7F"/>
    <w:rsid w:val="00A81E91"/>
    <w:rsid w:val="00A821B6"/>
    <w:rsid w:val="00A82624"/>
    <w:rsid w:val="00A829A2"/>
    <w:rsid w:val="00A82C69"/>
    <w:rsid w:val="00A832C5"/>
    <w:rsid w:val="00A83378"/>
    <w:rsid w:val="00A839E4"/>
    <w:rsid w:val="00A8402E"/>
    <w:rsid w:val="00A8484B"/>
    <w:rsid w:val="00A84A50"/>
    <w:rsid w:val="00A863B3"/>
    <w:rsid w:val="00A86FE0"/>
    <w:rsid w:val="00A870B4"/>
    <w:rsid w:val="00A8795B"/>
    <w:rsid w:val="00A903B3"/>
    <w:rsid w:val="00A905A0"/>
    <w:rsid w:val="00A9165C"/>
    <w:rsid w:val="00A93035"/>
    <w:rsid w:val="00A93123"/>
    <w:rsid w:val="00A93A19"/>
    <w:rsid w:val="00A95385"/>
    <w:rsid w:val="00A9572C"/>
    <w:rsid w:val="00A96D86"/>
    <w:rsid w:val="00A970A2"/>
    <w:rsid w:val="00A9786B"/>
    <w:rsid w:val="00A97CD7"/>
    <w:rsid w:val="00AA05C1"/>
    <w:rsid w:val="00AA0A49"/>
    <w:rsid w:val="00AA1D3E"/>
    <w:rsid w:val="00AA2B0C"/>
    <w:rsid w:val="00AA2E0E"/>
    <w:rsid w:val="00AA31E5"/>
    <w:rsid w:val="00AA3550"/>
    <w:rsid w:val="00AA396A"/>
    <w:rsid w:val="00AA3FE3"/>
    <w:rsid w:val="00AA46F3"/>
    <w:rsid w:val="00AA53B1"/>
    <w:rsid w:val="00AA6BD9"/>
    <w:rsid w:val="00AB0161"/>
    <w:rsid w:val="00AB1691"/>
    <w:rsid w:val="00AB1A6C"/>
    <w:rsid w:val="00AB1A8A"/>
    <w:rsid w:val="00AB27BE"/>
    <w:rsid w:val="00AB27E6"/>
    <w:rsid w:val="00AB2D59"/>
    <w:rsid w:val="00AB3C9F"/>
    <w:rsid w:val="00AB3D30"/>
    <w:rsid w:val="00AB42C2"/>
    <w:rsid w:val="00AB4336"/>
    <w:rsid w:val="00AB47C6"/>
    <w:rsid w:val="00AB606E"/>
    <w:rsid w:val="00AB611B"/>
    <w:rsid w:val="00AB6199"/>
    <w:rsid w:val="00AC16C0"/>
    <w:rsid w:val="00AC3361"/>
    <w:rsid w:val="00AC373D"/>
    <w:rsid w:val="00AC38DA"/>
    <w:rsid w:val="00AC3A62"/>
    <w:rsid w:val="00AC3AAB"/>
    <w:rsid w:val="00AC3E4D"/>
    <w:rsid w:val="00AC45B2"/>
    <w:rsid w:val="00AC5ECB"/>
    <w:rsid w:val="00AC606C"/>
    <w:rsid w:val="00AC68ED"/>
    <w:rsid w:val="00AC6C30"/>
    <w:rsid w:val="00AC76E5"/>
    <w:rsid w:val="00AD0045"/>
    <w:rsid w:val="00AD004B"/>
    <w:rsid w:val="00AD02A6"/>
    <w:rsid w:val="00AD1524"/>
    <w:rsid w:val="00AD1F6C"/>
    <w:rsid w:val="00AD1FFC"/>
    <w:rsid w:val="00AD211E"/>
    <w:rsid w:val="00AD2A9B"/>
    <w:rsid w:val="00AD3A17"/>
    <w:rsid w:val="00AD3C98"/>
    <w:rsid w:val="00AD3D9F"/>
    <w:rsid w:val="00AD5432"/>
    <w:rsid w:val="00AD6325"/>
    <w:rsid w:val="00AD6D38"/>
    <w:rsid w:val="00AE024C"/>
    <w:rsid w:val="00AE033E"/>
    <w:rsid w:val="00AE0AD9"/>
    <w:rsid w:val="00AE0E42"/>
    <w:rsid w:val="00AE0FF4"/>
    <w:rsid w:val="00AE1535"/>
    <w:rsid w:val="00AE273D"/>
    <w:rsid w:val="00AE285D"/>
    <w:rsid w:val="00AE2D66"/>
    <w:rsid w:val="00AE5909"/>
    <w:rsid w:val="00AE5AD7"/>
    <w:rsid w:val="00AE61A4"/>
    <w:rsid w:val="00AE772F"/>
    <w:rsid w:val="00AE7945"/>
    <w:rsid w:val="00AE79C6"/>
    <w:rsid w:val="00AF00E0"/>
    <w:rsid w:val="00AF02F1"/>
    <w:rsid w:val="00AF0364"/>
    <w:rsid w:val="00AF0B19"/>
    <w:rsid w:val="00AF10EF"/>
    <w:rsid w:val="00AF1100"/>
    <w:rsid w:val="00AF1652"/>
    <w:rsid w:val="00AF2086"/>
    <w:rsid w:val="00AF20D4"/>
    <w:rsid w:val="00AF25FA"/>
    <w:rsid w:val="00AF3809"/>
    <w:rsid w:val="00AF3C0E"/>
    <w:rsid w:val="00AF3F48"/>
    <w:rsid w:val="00AF400D"/>
    <w:rsid w:val="00AF41B1"/>
    <w:rsid w:val="00AF42AF"/>
    <w:rsid w:val="00AF4336"/>
    <w:rsid w:val="00AF44C2"/>
    <w:rsid w:val="00AF5051"/>
    <w:rsid w:val="00AF51D9"/>
    <w:rsid w:val="00AF5B75"/>
    <w:rsid w:val="00AF6932"/>
    <w:rsid w:val="00AF6EE0"/>
    <w:rsid w:val="00AF7039"/>
    <w:rsid w:val="00AF70A8"/>
    <w:rsid w:val="00AF7D82"/>
    <w:rsid w:val="00B0022E"/>
    <w:rsid w:val="00B01224"/>
    <w:rsid w:val="00B01748"/>
    <w:rsid w:val="00B0262A"/>
    <w:rsid w:val="00B02821"/>
    <w:rsid w:val="00B02B86"/>
    <w:rsid w:val="00B02CBF"/>
    <w:rsid w:val="00B031E5"/>
    <w:rsid w:val="00B03413"/>
    <w:rsid w:val="00B03C30"/>
    <w:rsid w:val="00B0482A"/>
    <w:rsid w:val="00B04FEE"/>
    <w:rsid w:val="00B05C1F"/>
    <w:rsid w:val="00B0697B"/>
    <w:rsid w:val="00B0748F"/>
    <w:rsid w:val="00B07657"/>
    <w:rsid w:val="00B10659"/>
    <w:rsid w:val="00B10E4C"/>
    <w:rsid w:val="00B113BA"/>
    <w:rsid w:val="00B11D17"/>
    <w:rsid w:val="00B12264"/>
    <w:rsid w:val="00B1268D"/>
    <w:rsid w:val="00B12F3A"/>
    <w:rsid w:val="00B13233"/>
    <w:rsid w:val="00B134A3"/>
    <w:rsid w:val="00B13AA3"/>
    <w:rsid w:val="00B13FD5"/>
    <w:rsid w:val="00B147AD"/>
    <w:rsid w:val="00B14EB0"/>
    <w:rsid w:val="00B15070"/>
    <w:rsid w:val="00B15303"/>
    <w:rsid w:val="00B1562E"/>
    <w:rsid w:val="00B1652E"/>
    <w:rsid w:val="00B1696E"/>
    <w:rsid w:val="00B16C66"/>
    <w:rsid w:val="00B1704E"/>
    <w:rsid w:val="00B17ABC"/>
    <w:rsid w:val="00B211A0"/>
    <w:rsid w:val="00B222E4"/>
    <w:rsid w:val="00B23377"/>
    <w:rsid w:val="00B2338A"/>
    <w:rsid w:val="00B2478A"/>
    <w:rsid w:val="00B248CD"/>
    <w:rsid w:val="00B253CD"/>
    <w:rsid w:val="00B256F0"/>
    <w:rsid w:val="00B25CAA"/>
    <w:rsid w:val="00B25CD5"/>
    <w:rsid w:val="00B26740"/>
    <w:rsid w:val="00B278AF"/>
    <w:rsid w:val="00B27E68"/>
    <w:rsid w:val="00B30152"/>
    <w:rsid w:val="00B30F28"/>
    <w:rsid w:val="00B3126C"/>
    <w:rsid w:val="00B31D58"/>
    <w:rsid w:val="00B323B3"/>
    <w:rsid w:val="00B32731"/>
    <w:rsid w:val="00B32A1B"/>
    <w:rsid w:val="00B32F8E"/>
    <w:rsid w:val="00B3349E"/>
    <w:rsid w:val="00B341A5"/>
    <w:rsid w:val="00B34809"/>
    <w:rsid w:val="00B34B07"/>
    <w:rsid w:val="00B35786"/>
    <w:rsid w:val="00B35906"/>
    <w:rsid w:val="00B378B2"/>
    <w:rsid w:val="00B37D87"/>
    <w:rsid w:val="00B40D82"/>
    <w:rsid w:val="00B41089"/>
    <w:rsid w:val="00B41101"/>
    <w:rsid w:val="00B41336"/>
    <w:rsid w:val="00B41A3B"/>
    <w:rsid w:val="00B426C2"/>
    <w:rsid w:val="00B428C6"/>
    <w:rsid w:val="00B42DC9"/>
    <w:rsid w:val="00B43A93"/>
    <w:rsid w:val="00B453FB"/>
    <w:rsid w:val="00B455E9"/>
    <w:rsid w:val="00B45977"/>
    <w:rsid w:val="00B45C07"/>
    <w:rsid w:val="00B46A6A"/>
    <w:rsid w:val="00B47219"/>
    <w:rsid w:val="00B50166"/>
    <w:rsid w:val="00B50626"/>
    <w:rsid w:val="00B5065A"/>
    <w:rsid w:val="00B50D2A"/>
    <w:rsid w:val="00B517BC"/>
    <w:rsid w:val="00B51DDC"/>
    <w:rsid w:val="00B5286C"/>
    <w:rsid w:val="00B532C2"/>
    <w:rsid w:val="00B53878"/>
    <w:rsid w:val="00B54A54"/>
    <w:rsid w:val="00B54B98"/>
    <w:rsid w:val="00B55894"/>
    <w:rsid w:val="00B559D3"/>
    <w:rsid w:val="00B56290"/>
    <w:rsid w:val="00B56B1E"/>
    <w:rsid w:val="00B57AFF"/>
    <w:rsid w:val="00B57D38"/>
    <w:rsid w:val="00B57FB6"/>
    <w:rsid w:val="00B620F5"/>
    <w:rsid w:val="00B6413D"/>
    <w:rsid w:val="00B6496E"/>
    <w:rsid w:val="00B64C88"/>
    <w:rsid w:val="00B64D03"/>
    <w:rsid w:val="00B64D2F"/>
    <w:rsid w:val="00B6519F"/>
    <w:rsid w:val="00B6763E"/>
    <w:rsid w:val="00B70640"/>
    <w:rsid w:val="00B70E6A"/>
    <w:rsid w:val="00B713A7"/>
    <w:rsid w:val="00B71D22"/>
    <w:rsid w:val="00B72729"/>
    <w:rsid w:val="00B72ABA"/>
    <w:rsid w:val="00B72CDE"/>
    <w:rsid w:val="00B736C6"/>
    <w:rsid w:val="00B73A45"/>
    <w:rsid w:val="00B74982"/>
    <w:rsid w:val="00B74AAD"/>
    <w:rsid w:val="00B75463"/>
    <w:rsid w:val="00B755F9"/>
    <w:rsid w:val="00B767E9"/>
    <w:rsid w:val="00B76AF2"/>
    <w:rsid w:val="00B77562"/>
    <w:rsid w:val="00B776A9"/>
    <w:rsid w:val="00B77C92"/>
    <w:rsid w:val="00B77DA0"/>
    <w:rsid w:val="00B804E5"/>
    <w:rsid w:val="00B80689"/>
    <w:rsid w:val="00B82085"/>
    <w:rsid w:val="00B82CCD"/>
    <w:rsid w:val="00B82EBB"/>
    <w:rsid w:val="00B82F29"/>
    <w:rsid w:val="00B83093"/>
    <w:rsid w:val="00B830BB"/>
    <w:rsid w:val="00B833BD"/>
    <w:rsid w:val="00B83F75"/>
    <w:rsid w:val="00B846B4"/>
    <w:rsid w:val="00B84B7D"/>
    <w:rsid w:val="00B859FC"/>
    <w:rsid w:val="00B860F7"/>
    <w:rsid w:val="00B8654C"/>
    <w:rsid w:val="00B86634"/>
    <w:rsid w:val="00B90464"/>
    <w:rsid w:val="00B90A60"/>
    <w:rsid w:val="00B90B32"/>
    <w:rsid w:val="00B90B37"/>
    <w:rsid w:val="00B91E01"/>
    <w:rsid w:val="00B9215E"/>
    <w:rsid w:val="00B923E1"/>
    <w:rsid w:val="00B93065"/>
    <w:rsid w:val="00B93AF1"/>
    <w:rsid w:val="00B93BCE"/>
    <w:rsid w:val="00B93DDE"/>
    <w:rsid w:val="00B9429C"/>
    <w:rsid w:val="00B94A54"/>
    <w:rsid w:val="00B94C8D"/>
    <w:rsid w:val="00B95590"/>
    <w:rsid w:val="00B9587E"/>
    <w:rsid w:val="00B962F4"/>
    <w:rsid w:val="00B97B02"/>
    <w:rsid w:val="00B97B15"/>
    <w:rsid w:val="00BA012B"/>
    <w:rsid w:val="00BA0446"/>
    <w:rsid w:val="00BA052E"/>
    <w:rsid w:val="00BA1AA3"/>
    <w:rsid w:val="00BA227A"/>
    <w:rsid w:val="00BA252B"/>
    <w:rsid w:val="00BA25F0"/>
    <w:rsid w:val="00BA3A17"/>
    <w:rsid w:val="00BA3C59"/>
    <w:rsid w:val="00BA481B"/>
    <w:rsid w:val="00BA4FE1"/>
    <w:rsid w:val="00BA50C7"/>
    <w:rsid w:val="00BA5ECE"/>
    <w:rsid w:val="00BA61E6"/>
    <w:rsid w:val="00BA624D"/>
    <w:rsid w:val="00BA6BB1"/>
    <w:rsid w:val="00BA77FC"/>
    <w:rsid w:val="00BB0385"/>
    <w:rsid w:val="00BB0DDC"/>
    <w:rsid w:val="00BB10B5"/>
    <w:rsid w:val="00BB26EE"/>
    <w:rsid w:val="00BB274B"/>
    <w:rsid w:val="00BB3937"/>
    <w:rsid w:val="00BB4BCE"/>
    <w:rsid w:val="00BB50C3"/>
    <w:rsid w:val="00BB50E6"/>
    <w:rsid w:val="00BB58AB"/>
    <w:rsid w:val="00BB5BEA"/>
    <w:rsid w:val="00BB6464"/>
    <w:rsid w:val="00BB6D44"/>
    <w:rsid w:val="00BB7023"/>
    <w:rsid w:val="00BC117A"/>
    <w:rsid w:val="00BC305E"/>
    <w:rsid w:val="00BC3905"/>
    <w:rsid w:val="00BC3C31"/>
    <w:rsid w:val="00BC3D5E"/>
    <w:rsid w:val="00BC4994"/>
    <w:rsid w:val="00BC4B79"/>
    <w:rsid w:val="00BC576C"/>
    <w:rsid w:val="00BC5C5A"/>
    <w:rsid w:val="00BC61D7"/>
    <w:rsid w:val="00BD0730"/>
    <w:rsid w:val="00BD0D98"/>
    <w:rsid w:val="00BD1132"/>
    <w:rsid w:val="00BD11C5"/>
    <w:rsid w:val="00BD201A"/>
    <w:rsid w:val="00BD2C78"/>
    <w:rsid w:val="00BD3242"/>
    <w:rsid w:val="00BD3E5F"/>
    <w:rsid w:val="00BD41DE"/>
    <w:rsid w:val="00BD4252"/>
    <w:rsid w:val="00BD51CC"/>
    <w:rsid w:val="00BD6626"/>
    <w:rsid w:val="00BD74CB"/>
    <w:rsid w:val="00BD75FC"/>
    <w:rsid w:val="00BD7F89"/>
    <w:rsid w:val="00BE010D"/>
    <w:rsid w:val="00BE0497"/>
    <w:rsid w:val="00BE111B"/>
    <w:rsid w:val="00BE1714"/>
    <w:rsid w:val="00BE17ED"/>
    <w:rsid w:val="00BE1A2B"/>
    <w:rsid w:val="00BE1D84"/>
    <w:rsid w:val="00BE28B9"/>
    <w:rsid w:val="00BE3C5B"/>
    <w:rsid w:val="00BE453B"/>
    <w:rsid w:val="00BE5146"/>
    <w:rsid w:val="00BE5948"/>
    <w:rsid w:val="00BE5E48"/>
    <w:rsid w:val="00BE64BF"/>
    <w:rsid w:val="00BE6868"/>
    <w:rsid w:val="00BE7689"/>
    <w:rsid w:val="00BF0005"/>
    <w:rsid w:val="00BF0E9A"/>
    <w:rsid w:val="00BF0F6B"/>
    <w:rsid w:val="00BF1784"/>
    <w:rsid w:val="00BF1ACA"/>
    <w:rsid w:val="00BF2316"/>
    <w:rsid w:val="00BF2C77"/>
    <w:rsid w:val="00BF2E01"/>
    <w:rsid w:val="00BF32F6"/>
    <w:rsid w:val="00BF3C7B"/>
    <w:rsid w:val="00BF4127"/>
    <w:rsid w:val="00BF4234"/>
    <w:rsid w:val="00BF523A"/>
    <w:rsid w:val="00BF583D"/>
    <w:rsid w:val="00BF58E3"/>
    <w:rsid w:val="00BF595D"/>
    <w:rsid w:val="00BF59E1"/>
    <w:rsid w:val="00BF5BAE"/>
    <w:rsid w:val="00BF6698"/>
    <w:rsid w:val="00BF74AE"/>
    <w:rsid w:val="00BF7A43"/>
    <w:rsid w:val="00C005C9"/>
    <w:rsid w:val="00C0124B"/>
    <w:rsid w:val="00C017E8"/>
    <w:rsid w:val="00C02A97"/>
    <w:rsid w:val="00C05741"/>
    <w:rsid w:val="00C062BC"/>
    <w:rsid w:val="00C06527"/>
    <w:rsid w:val="00C07067"/>
    <w:rsid w:val="00C10853"/>
    <w:rsid w:val="00C10BFD"/>
    <w:rsid w:val="00C10E6F"/>
    <w:rsid w:val="00C10F26"/>
    <w:rsid w:val="00C12650"/>
    <w:rsid w:val="00C126BE"/>
    <w:rsid w:val="00C13123"/>
    <w:rsid w:val="00C13645"/>
    <w:rsid w:val="00C13C18"/>
    <w:rsid w:val="00C13C90"/>
    <w:rsid w:val="00C14BF7"/>
    <w:rsid w:val="00C15595"/>
    <w:rsid w:val="00C15A62"/>
    <w:rsid w:val="00C1708A"/>
    <w:rsid w:val="00C17906"/>
    <w:rsid w:val="00C17A98"/>
    <w:rsid w:val="00C21920"/>
    <w:rsid w:val="00C23B4A"/>
    <w:rsid w:val="00C23CEF"/>
    <w:rsid w:val="00C244AD"/>
    <w:rsid w:val="00C26D08"/>
    <w:rsid w:val="00C27827"/>
    <w:rsid w:val="00C27D1E"/>
    <w:rsid w:val="00C304E6"/>
    <w:rsid w:val="00C308E4"/>
    <w:rsid w:val="00C30A5F"/>
    <w:rsid w:val="00C31F20"/>
    <w:rsid w:val="00C329F5"/>
    <w:rsid w:val="00C331C4"/>
    <w:rsid w:val="00C3360C"/>
    <w:rsid w:val="00C344AD"/>
    <w:rsid w:val="00C34844"/>
    <w:rsid w:val="00C348D1"/>
    <w:rsid w:val="00C34911"/>
    <w:rsid w:val="00C35300"/>
    <w:rsid w:val="00C357D6"/>
    <w:rsid w:val="00C35B89"/>
    <w:rsid w:val="00C35CD1"/>
    <w:rsid w:val="00C363D5"/>
    <w:rsid w:val="00C36EC8"/>
    <w:rsid w:val="00C4035D"/>
    <w:rsid w:val="00C40A6A"/>
    <w:rsid w:val="00C40BC8"/>
    <w:rsid w:val="00C41142"/>
    <w:rsid w:val="00C41425"/>
    <w:rsid w:val="00C4264F"/>
    <w:rsid w:val="00C427E4"/>
    <w:rsid w:val="00C42ECC"/>
    <w:rsid w:val="00C44BF1"/>
    <w:rsid w:val="00C44C6B"/>
    <w:rsid w:val="00C44FE0"/>
    <w:rsid w:val="00C45258"/>
    <w:rsid w:val="00C45393"/>
    <w:rsid w:val="00C4584A"/>
    <w:rsid w:val="00C458DA"/>
    <w:rsid w:val="00C45E4C"/>
    <w:rsid w:val="00C471B0"/>
    <w:rsid w:val="00C478D2"/>
    <w:rsid w:val="00C47F7D"/>
    <w:rsid w:val="00C50D0C"/>
    <w:rsid w:val="00C50DBF"/>
    <w:rsid w:val="00C5125D"/>
    <w:rsid w:val="00C5145A"/>
    <w:rsid w:val="00C5164D"/>
    <w:rsid w:val="00C518F1"/>
    <w:rsid w:val="00C5221D"/>
    <w:rsid w:val="00C523AF"/>
    <w:rsid w:val="00C539E5"/>
    <w:rsid w:val="00C53C07"/>
    <w:rsid w:val="00C53DA8"/>
    <w:rsid w:val="00C53E99"/>
    <w:rsid w:val="00C5454F"/>
    <w:rsid w:val="00C556AE"/>
    <w:rsid w:val="00C55D3B"/>
    <w:rsid w:val="00C566A3"/>
    <w:rsid w:val="00C57D66"/>
    <w:rsid w:val="00C61025"/>
    <w:rsid w:val="00C63C1E"/>
    <w:rsid w:val="00C649C9"/>
    <w:rsid w:val="00C64C4A"/>
    <w:rsid w:val="00C6503C"/>
    <w:rsid w:val="00C65350"/>
    <w:rsid w:val="00C66377"/>
    <w:rsid w:val="00C66451"/>
    <w:rsid w:val="00C665B5"/>
    <w:rsid w:val="00C674B2"/>
    <w:rsid w:val="00C70628"/>
    <w:rsid w:val="00C7065E"/>
    <w:rsid w:val="00C70838"/>
    <w:rsid w:val="00C7155E"/>
    <w:rsid w:val="00C7335A"/>
    <w:rsid w:val="00C74664"/>
    <w:rsid w:val="00C7468D"/>
    <w:rsid w:val="00C75D22"/>
    <w:rsid w:val="00C75DE4"/>
    <w:rsid w:val="00C75EAF"/>
    <w:rsid w:val="00C75EB3"/>
    <w:rsid w:val="00C767A1"/>
    <w:rsid w:val="00C76C07"/>
    <w:rsid w:val="00C76EED"/>
    <w:rsid w:val="00C7737F"/>
    <w:rsid w:val="00C815F5"/>
    <w:rsid w:val="00C81BD6"/>
    <w:rsid w:val="00C823E3"/>
    <w:rsid w:val="00C824F4"/>
    <w:rsid w:val="00C8323B"/>
    <w:rsid w:val="00C836EF"/>
    <w:rsid w:val="00C8379F"/>
    <w:rsid w:val="00C83BE2"/>
    <w:rsid w:val="00C83D37"/>
    <w:rsid w:val="00C84230"/>
    <w:rsid w:val="00C84636"/>
    <w:rsid w:val="00C84CB4"/>
    <w:rsid w:val="00C85327"/>
    <w:rsid w:val="00C858B0"/>
    <w:rsid w:val="00C86510"/>
    <w:rsid w:val="00C8686A"/>
    <w:rsid w:val="00C8740C"/>
    <w:rsid w:val="00C87AA0"/>
    <w:rsid w:val="00C87E70"/>
    <w:rsid w:val="00C91F80"/>
    <w:rsid w:val="00C924AA"/>
    <w:rsid w:val="00C92A38"/>
    <w:rsid w:val="00C93C80"/>
    <w:rsid w:val="00C94B20"/>
    <w:rsid w:val="00C9517B"/>
    <w:rsid w:val="00C95316"/>
    <w:rsid w:val="00C9746A"/>
    <w:rsid w:val="00C97812"/>
    <w:rsid w:val="00CA0029"/>
    <w:rsid w:val="00CA01B2"/>
    <w:rsid w:val="00CA07FE"/>
    <w:rsid w:val="00CA0CDD"/>
    <w:rsid w:val="00CA100D"/>
    <w:rsid w:val="00CA1539"/>
    <w:rsid w:val="00CA1C2C"/>
    <w:rsid w:val="00CA4072"/>
    <w:rsid w:val="00CA4627"/>
    <w:rsid w:val="00CA48D9"/>
    <w:rsid w:val="00CA5335"/>
    <w:rsid w:val="00CA705B"/>
    <w:rsid w:val="00CA7146"/>
    <w:rsid w:val="00CB0130"/>
    <w:rsid w:val="00CB09F8"/>
    <w:rsid w:val="00CB1F6B"/>
    <w:rsid w:val="00CB2116"/>
    <w:rsid w:val="00CB219A"/>
    <w:rsid w:val="00CB2A14"/>
    <w:rsid w:val="00CB2A54"/>
    <w:rsid w:val="00CB357E"/>
    <w:rsid w:val="00CB3999"/>
    <w:rsid w:val="00CB3FED"/>
    <w:rsid w:val="00CB46A8"/>
    <w:rsid w:val="00CB5167"/>
    <w:rsid w:val="00CB5AD0"/>
    <w:rsid w:val="00CB5B73"/>
    <w:rsid w:val="00CB5D12"/>
    <w:rsid w:val="00CB6127"/>
    <w:rsid w:val="00CB71CC"/>
    <w:rsid w:val="00CB7337"/>
    <w:rsid w:val="00CB79CA"/>
    <w:rsid w:val="00CB7ECC"/>
    <w:rsid w:val="00CC2348"/>
    <w:rsid w:val="00CC271D"/>
    <w:rsid w:val="00CC2D72"/>
    <w:rsid w:val="00CC3B31"/>
    <w:rsid w:val="00CC44AB"/>
    <w:rsid w:val="00CC4D8F"/>
    <w:rsid w:val="00CC5BE2"/>
    <w:rsid w:val="00CC753A"/>
    <w:rsid w:val="00CC7965"/>
    <w:rsid w:val="00CD00D3"/>
    <w:rsid w:val="00CD087D"/>
    <w:rsid w:val="00CD0E50"/>
    <w:rsid w:val="00CD29BB"/>
    <w:rsid w:val="00CD3096"/>
    <w:rsid w:val="00CD35BC"/>
    <w:rsid w:val="00CD4026"/>
    <w:rsid w:val="00CD4052"/>
    <w:rsid w:val="00CD40FF"/>
    <w:rsid w:val="00CD463E"/>
    <w:rsid w:val="00CD4BEC"/>
    <w:rsid w:val="00CD4D60"/>
    <w:rsid w:val="00CD680B"/>
    <w:rsid w:val="00CD68D5"/>
    <w:rsid w:val="00CD7C26"/>
    <w:rsid w:val="00CE049C"/>
    <w:rsid w:val="00CE071E"/>
    <w:rsid w:val="00CE1A26"/>
    <w:rsid w:val="00CE30F3"/>
    <w:rsid w:val="00CE35E7"/>
    <w:rsid w:val="00CE38FD"/>
    <w:rsid w:val="00CE3F6C"/>
    <w:rsid w:val="00CE5FFF"/>
    <w:rsid w:val="00CE68D0"/>
    <w:rsid w:val="00CE6959"/>
    <w:rsid w:val="00CE7074"/>
    <w:rsid w:val="00CE70CE"/>
    <w:rsid w:val="00CE7551"/>
    <w:rsid w:val="00CE75DB"/>
    <w:rsid w:val="00CE791B"/>
    <w:rsid w:val="00CF07A1"/>
    <w:rsid w:val="00CF0E30"/>
    <w:rsid w:val="00CF44D5"/>
    <w:rsid w:val="00CF4B5B"/>
    <w:rsid w:val="00CF5069"/>
    <w:rsid w:val="00CF539E"/>
    <w:rsid w:val="00CF54F3"/>
    <w:rsid w:val="00CF6B94"/>
    <w:rsid w:val="00CF6D5C"/>
    <w:rsid w:val="00CF7445"/>
    <w:rsid w:val="00CF76AC"/>
    <w:rsid w:val="00CF79EB"/>
    <w:rsid w:val="00D00B72"/>
    <w:rsid w:val="00D00BE7"/>
    <w:rsid w:val="00D013E2"/>
    <w:rsid w:val="00D0216B"/>
    <w:rsid w:val="00D023D0"/>
    <w:rsid w:val="00D024FE"/>
    <w:rsid w:val="00D03942"/>
    <w:rsid w:val="00D03B88"/>
    <w:rsid w:val="00D0471A"/>
    <w:rsid w:val="00D04E3A"/>
    <w:rsid w:val="00D05EA4"/>
    <w:rsid w:val="00D06CC1"/>
    <w:rsid w:val="00D07157"/>
    <w:rsid w:val="00D07575"/>
    <w:rsid w:val="00D11542"/>
    <w:rsid w:val="00D115F3"/>
    <w:rsid w:val="00D11F3B"/>
    <w:rsid w:val="00D121C1"/>
    <w:rsid w:val="00D12F3B"/>
    <w:rsid w:val="00D13E68"/>
    <w:rsid w:val="00D154CD"/>
    <w:rsid w:val="00D1609A"/>
    <w:rsid w:val="00D173D6"/>
    <w:rsid w:val="00D17E44"/>
    <w:rsid w:val="00D20097"/>
    <w:rsid w:val="00D21371"/>
    <w:rsid w:val="00D22D7C"/>
    <w:rsid w:val="00D2356A"/>
    <w:rsid w:val="00D23815"/>
    <w:rsid w:val="00D241D7"/>
    <w:rsid w:val="00D241E6"/>
    <w:rsid w:val="00D24E27"/>
    <w:rsid w:val="00D2583D"/>
    <w:rsid w:val="00D25915"/>
    <w:rsid w:val="00D312F7"/>
    <w:rsid w:val="00D334C4"/>
    <w:rsid w:val="00D335A5"/>
    <w:rsid w:val="00D353AE"/>
    <w:rsid w:val="00D35710"/>
    <w:rsid w:val="00D357C5"/>
    <w:rsid w:val="00D3662F"/>
    <w:rsid w:val="00D367B3"/>
    <w:rsid w:val="00D369A5"/>
    <w:rsid w:val="00D36CDA"/>
    <w:rsid w:val="00D3763E"/>
    <w:rsid w:val="00D37F01"/>
    <w:rsid w:val="00D4085B"/>
    <w:rsid w:val="00D40A21"/>
    <w:rsid w:val="00D4159C"/>
    <w:rsid w:val="00D41670"/>
    <w:rsid w:val="00D41C19"/>
    <w:rsid w:val="00D4223F"/>
    <w:rsid w:val="00D422AA"/>
    <w:rsid w:val="00D427F6"/>
    <w:rsid w:val="00D4296F"/>
    <w:rsid w:val="00D42BAD"/>
    <w:rsid w:val="00D43097"/>
    <w:rsid w:val="00D43770"/>
    <w:rsid w:val="00D43B2D"/>
    <w:rsid w:val="00D43EA8"/>
    <w:rsid w:val="00D44386"/>
    <w:rsid w:val="00D44664"/>
    <w:rsid w:val="00D452E9"/>
    <w:rsid w:val="00D45A88"/>
    <w:rsid w:val="00D46D02"/>
    <w:rsid w:val="00D51186"/>
    <w:rsid w:val="00D51AF7"/>
    <w:rsid w:val="00D51BBF"/>
    <w:rsid w:val="00D52026"/>
    <w:rsid w:val="00D52114"/>
    <w:rsid w:val="00D5257D"/>
    <w:rsid w:val="00D532D3"/>
    <w:rsid w:val="00D54FF4"/>
    <w:rsid w:val="00D55474"/>
    <w:rsid w:val="00D563C8"/>
    <w:rsid w:val="00D5647A"/>
    <w:rsid w:val="00D56F5B"/>
    <w:rsid w:val="00D57484"/>
    <w:rsid w:val="00D5775C"/>
    <w:rsid w:val="00D577C6"/>
    <w:rsid w:val="00D61438"/>
    <w:rsid w:val="00D625AE"/>
    <w:rsid w:val="00D63086"/>
    <w:rsid w:val="00D64BB5"/>
    <w:rsid w:val="00D64E2F"/>
    <w:rsid w:val="00D6529B"/>
    <w:rsid w:val="00D6545E"/>
    <w:rsid w:val="00D658FF"/>
    <w:rsid w:val="00D669BD"/>
    <w:rsid w:val="00D66A25"/>
    <w:rsid w:val="00D66DE5"/>
    <w:rsid w:val="00D70EAD"/>
    <w:rsid w:val="00D7154A"/>
    <w:rsid w:val="00D72254"/>
    <w:rsid w:val="00D73B8F"/>
    <w:rsid w:val="00D74C11"/>
    <w:rsid w:val="00D75A46"/>
    <w:rsid w:val="00D768AF"/>
    <w:rsid w:val="00D76B7F"/>
    <w:rsid w:val="00D77E5E"/>
    <w:rsid w:val="00D80320"/>
    <w:rsid w:val="00D8163D"/>
    <w:rsid w:val="00D83644"/>
    <w:rsid w:val="00D83B99"/>
    <w:rsid w:val="00D84E87"/>
    <w:rsid w:val="00D84EFD"/>
    <w:rsid w:val="00D85D10"/>
    <w:rsid w:val="00D862C5"/>
    <w:rsid w:val="00D862EF"/>
    <w:rsid w:val="00D86667"/>
    <w:rsid w:val="00D868A0"/>
    <w:rsid w:val="00D87209"/>
    <w:rsid w:val="00D874FA"/>
    <w:rsid w:val="00D87548"/>
    <w:rsid w:val="00D875BD"/>
    <w:rsid w:val="00D87695"/>
    <w:rsid w:val="00D87E7B"/>
    <w:rsid w:val="00D90221"/>
    <w:rsid w:val="00D90879"/>
    <w:rsid w:val="00D90E81"/>
    <w:rsid w:val="00D91180"/>
    <w:rsid w:val="00D91368"/>
    <w:rsid w:val="00D91A81"/>
    <w:rsid w:val="00D91E7A"/>
    <w:rsid w:val="00D920DF"/>
    <w:rsid w:val="00D9480D"/>
    <w:rsid w:val="00D9488B"/>
    <w:rsid w:val="00D9522B"/>
    <w:rsid w:val="00D9526D"/>
    <w:rsid w:val="00D954CA"/>
    <w:rsid w:val="00D95C93"/>
    <w:rsid w:val="00D963A6"/>
    <w:rsid w:val="00D9682F"/>
    <w:rsid w:val="00D96EAC"/>
    <w:rsid w:val="00D972AD"/>
    <w:rsid w:val="00DA0AA2"/>
    <w:rsid w:val="00DA0C46"/>
    <w:rsid w:val="00DA1D71"/>
    <w:rsid w:val="00DA2818"/>
    <w:rsid w:val="00DA2B70"/>
    <w:rsid w:val="00DA3757"/>
    <w:rsid w:val="00DA37EF"/>
    <w:rsid w:val="00DA46AE"/>
    <w:rsid w:val="00DA4D04"/>
    <w:rsid w:val="00DA4D4B"/>
    <w:rsid w:val="00DA7364"/>
    <w:rsid w:val="00DA7C75"/>
    <w:rsid w:val="00DA7D3D"/>
    <w:rsid w:val="00DB05FB"/>
    <w:rsid w:val="00DB08C0"/>
    <w:rsid w:val="00DB17B3"/>
    <w:rsid w:val="00DB2CEC"/>
    <w:rsid w:val="00DB30A4"/>
    <w:rsid w:val="00DB3E9C"/>
    <w:rsid w:val="00DB6B4A"/>
    <w:rsid w:val="00DB738D"/>
    <w:rsid w:val="00DB76D4"/>
    <w:rsid w:val="00DC050C"/>
    <w:rsid w:val="00DC1C6C"/>
    <w:rsid w:val="00DC1E07"/>
    <w:rsid w:val="00DC2CEF"/>
    <w:rsid w:val="00DC2FAB"/>
    <w:rsid w:val="00DC4703"/>
    <w:rsid w:val="00DC4990"/>
    <w:rsid w:val="00DC4F90"/>
    <w:rsid w:val="00DC5D4F"/>
    <w:rsid w:val="00DC5FBA"/>
    <w:rsid w:val="00DC6CCB"/>
    <w:rsid w:val="00DC6E3B"/>
    <w:rsid w:val="00DC7A60"/>
    <w:rsid w:val="00DD1ABE"/>
    <w:rsid w:val="00DD1ADD"/>
    <w:rsid w:val="00DD1F1F"/>
    <w:rsid w:val="00DD1F29"/>
    <w:rsid w:val="00DD203A"/>
    <w:rsid w:val="00DD2E63"/>
    <w:rsid w:val="00DD3174"/>
    <w:rsid w:val="00DD340B"/>
    <w:rsid w:val="00DD39A4"/>
    <w:rsid w:val="00DD4846"/>
    <w:rsid w:val="00DD50D8"/>
    <w:rsid w:val="00DD51CD"/>
    <w:rsid w:val="00DD5BB7"/>
    <w:rsid w:val="00DD65D1"/>
    <w:rsid w:val="00DD704B"/>
    <w:rsid w:val="00DD743C"/>
    <w:rsid w:val="00DD76D3"/>
    <w:rsid w:val="00DD7796"/>
    <w:rsid w:val="00DD785F"/>
    <w:rsid w:val="00DD79C8"/>
    <w:rsid w:val="00DD7F76"/>
    <w:rsid w:val="00DE0079"/>
    <w:rsid w:val="00DE00EF"/>
    <w:rsid w:val="00DE08DE"/>
    <w:rsid w:val="00DE1076"/>
    <w:rsid w:val="00DE16ED"/>
    <w:rsid w:val="00DE2380"/>
    <w:rsid w:val="00DE2FC0"/>
    <w:rsid w:val="00DE3911"/>
    <w:rsid w:val="00DE4CF5"/>
    <w:rsid w:val="00DE5692"/>
    <w:rsid w:val="00DF0505"/>
    <w:rsid w:val="00DF0906"/>
    <w:rsid w:val="00DF1926"/>
    <w:rsid w:val="00DF1DBD"/>
    <w:rsid w:val="00DF259B"/>
    <w:rsid w:val="00DF2AF0"/>
    <w:rsid w:val="00DF2E11"/>
    <w:rsid w:val="00DF3641"/>
    <w:rsid w:val="00DF4DF1"/>
    <w:rsid w:val="00DF530F"/>
    <w:rsid w:val="00DF5447"/>
    <w:rsid w:val="00DF579C"/>
    <w:rsid w:val="00DF6068"/>
    <w:rsid w:val="00DF64AA"/>
    <w:rsid w:val="00DF6B17"/>
    <w:rsid w:val="00DF6B34"/>
    <w:rsid w:val="00E0079D"/>
    <w:rsid w:val="00E00C4E"/>
    <w:rsid w:val="00E00D44"/>
    <w:rsid w:val="00E012C9"/>
    <w:rsid w:val="00E02034"/>
    <w:rsid w:val="00E03A39"/>
    <w:rsid w:val="00E03AEA"/>
    <w:rsid w:val="00E03E1F"/>
    <w:rsid w:val="00E03ED0"/>
    <w:rsid w:val="00E04FE9"/>
    <w:rsid w:val="00E05232"/>
    <w:rsid w:val="00E0613E"/>
    <w:rsid w:val="00E0672D"/>
    <w:rsid w:val="00E1140D"/>
    <w:rsid w:val="00E11696"/>
    <w:rsid w:val="00E116A3"/>
    <w:rsid w:val="00E120F9"/>
    <w:rsid w:val="00E12850"/>
    <w:rsid w:val="00E12952"/>
    <w:rsid w:val="00E12ECA"/>
    <w:rsid w:val="00E12FAA"/>
    <w:rsid w:val="00E13371"/>
    <w:rsid w:val="00E13606"/>
    <w:rsid w:val="00E140AF"/>
    <w:rsid w:val="00E14318"/>
    <w:rsid w:val="00E14605"/>
    <w:rsid w:val="00E1497A"/>
    <w:rsid w:val="00E14CD8"/>
    <w:rsid w:val="00E1569F"/>
    <w:rsid w:val="00E15D63"/>
    <w:rsid w:val="00E15F4E"/>
    <w:rsid w:val="00E16016"/>
    <w:rsid w:val="00E167BE"/>
    <w:rsid w:val="00E16D94"/>
    <w:rsid w:val="00E17088"/>
    <w:rsid w:val="00E216E3"/>
    <w:rsid w:val="00E21822"/>
    <w:rsid w:val="00E21A27"/>
    <w:rsid w:val="00E241A7"/>
    <w:rsid w:val="00E244A3"/>
    <w:rsid w:val="00E254BB"/>
    <w:rsid w:val="00E25F85"/>
    <w:rsid w:val="00E26576"/>
    <w:rsid w:val="00E26738"/>
    <w:rsid w:val="00E26929"/>
    <w:rsid w:val="00E27CC5"/>
    <w:rsid w:val="00E27E70"/>
    <w:rsid w:val="00E3098D"/>
    <w:rsid w:val="00E30C13"/>
    <w:rsid w:val="00E30DE5"/>
    <w:rsid w:val="00E3147C"/>
    <w:rsid w:val="00E31BB0"/>
    <w:rsid w:val="00E322F7"/>
    <w:rsid w:val="00E33407"/>
    <w:rsid w:val="00E338AE"/>
    <w:rsid w:val="00E34320"/>
    <w:rsid w:val="00E345E3"/>
    <w:rsid w:val="00E3500E"/>
    <w:rsid w:val="00E35D3F"/>
    <w:rsid w:val="00E3600D"/>
    <w:rsid w:val="00E367CF"/>
    <w:rsid w:val="00E369FD"/>
    <w:rsid w:val="00E37A61"/>
    <w:rsid w:val="00E37A6E"/>
    <w:rsid w:val="00E37FE8"/>
    <w:rsid w:val="00E40CE3"/>
    <w:rsid w:val="00E41176"/>
    <w:rsid w:val="00E411D6"/>
    <w:rsid w:val="00E411F4"/>
    <w:rsid w:val="00E41BDC"/>
    <w:rsid w:val="00E41FC2"/>
    <w:rsid w:val="00E42385"/>
    <w:rsid w:val="00E42C65"/>
    <w:rsid w:val="00E43EC7"/>
    <w:rsid w:val="00E446F6"/>
    <w:rsid w:val="00E44B3D"/>
    <w:rsid w:val="00E44D94"/>
    <w:rsid w:val="00E4500A"/>
    <w:rsid w:val="00E50113"/>
    <w:rsid w:val="00E50530"/>
    <w:rsid w:val="00E50CD5"/>
    <w:rsid w:val="00E516CD"/>
    <w:rsid w:val="00E5185A"/>
    <w:rsid w:val="00E51A02"/>
    <w:rsid w:val="00E524AB"/>
    <w:rsid w:val="00E52F27"/>
    <w:rsid w:val="00E53715"/>
    <w:rsid w:val="00E54596"/>
    <w:rsid w:val="00E54C22"/>
    <w:rsid w:val="00E550E0"/>
    <w:rsid w:val="00E55C82"/>
    <w:rsid w:val="00E56630"/>
    <w:rsid w:val="00E578E1"/>
    <w:rsid w:val="00E57E1F"/>
    <w:rsid w:val="00E60110"/>
    <w:rsid w:val="00E60D37"/>
    <w:rsid w:val="00E619BF"/>
    <w:rsid w:val="00E63A22"/>
    <w:rsid w:val="00E63D5F"/>
    <w:rsid w:val="00E642F3"/>
    <w:rsid w:val="00E645E4"/>
    <w:rsid w:val="00E64601"/>
    <w:rsid w:val="00E647D7"/>
    <w:rsid w:val="00E64A89"/>
    <w:rsid w:val="00E6512D"/>
    <w:rsid w:val="00E65181"/>
    <w:rsid w:val="00E65449"/>
    <w:rsid w:val="00E667C8"/>
    <w:rsid w:val="00E66966"/>
    <w:rsid w:val="00E701E5"/>
    <w:rsid w:val="00E70CDE"/>
    <w:rsid w:val="00E712B7"/>
    <w:rsid w:val="00E714B7"/>
    <w:rsid w:val="00E716C4"/>
    <w:rsid w:val="00E72169"/>
    <w:rsid w:val="00E73D5E"/>
    <w:rsid w:val="00E74B0E"/>
    <w:rsid w:val="00E758C5"/>
    <w:rsid w:val="00E7641A"/>
    <w:rsid w:val="00E7674B"/>
    <w:rsid w:val="00E76B4C"/>
    <w:rsid w:val="00E76C7A"/>
    <w:rsid w:val="00E77286"/>
    <w:rsid w:val="00E778F6"/>
    <w:rsid w:val="00E80F36"/>
    <w:rsid w:val="00E8115E"/>
    <w:rsid w:val="00E82D46"/>
    <w:rsid w:val="00E836B5"/>
    <w:rsid w:val="00E83C5C"/>
    <w:rsid w:val="00E8530E"/>
    <w:rsid w:val="00E8566A"/>
    <w:rsid w:val="00E85769"/>
    <w:rsid w:val="00E8685E"/>
    <w:rsid w:val="00E86EE2"/>
    <w:rsid w:val="00E86FC1"/>
    <w:rsid w:val="00E87369"/>
    <w:rsid w:val="00E911E2"/>
    <w:rsid w:val="00E92AB3"/>
    <w:rsid w:val="00E9408B"/>
    <w:rsid w:val="00E94DDA"/>
    <w:rsid w:val="00E95611"/>
    <w:rsid w:val="00E9582F"/>
    <w:rsid w:val="00E96061"/>
    <w:rsid w:val="00E96075"/>
    <w:rsid w:val="00E9680A"/>
    <w:rsid w:val="00E968AD"/>
    <w:rsid w:val="00E97744"/>
    <w:rsid w:val="00E97E11"/>
    <w:rsid w:val="00EA23AA"/>
    <w:rsid w:val="00EA282D"/>
    <w:rsid w:val="00EA31D3"/>
    <w:rsid w:val="00EA3578"/>
    <w:rsid w:val="00EA3DB2"/>
    <w:rsid w:val="00EA3E27"/>
    <w:rsid w:val="00EA3E3B"/>
    <w:rsid w:val="00EA4276"/>
    <w:rsid w:val="00EA44B1"/>
    <w:rsid w:val="00EA4C91"/>
    <w:rsid w:val="00EA5836"/>
    <w:rsid w:val="00EA5965"/>
    <w:rsid w:val="00EA6C67"/>
    <w:rsid w:val="00EA6F70"/>
    <w:rsid w:val="00EA7501"/>
    <w:rsid w:val="00EA7E21"/>
    <w:rsid w:val="00EB0B19"/>
    <w:rsid w:val="00EB0B4B"/>
    <w:rsid w:val="00EB1515"/>
    <w:rsid w:val="00EB17FA"/>
    <w:rsid w:val="00EB1F39"/>
    <w:rsid w:val="00EB2325"/>
    <w:rsid w:val="00EB3805"/>
    <w:rsid w:val="00EB3DB9"/>
    <w:rsid w:val="00EB502D"/>
    <w:rsid w:val="00EB61F9"/>
    <w:rsid w:val="00EB638D"/>
    <w:rsid w:val="00EB6E5D"/>
    <w:rsid w:val="00EB797A"/>
    <w:rsid w:val="00EB7CDA"/>
    <w:rsid w:val="00EC11F5"/>
    <w:rsid w:val="00EC17A6"/>
    <w:rsid w:val="00EC272F"/>
    <w:rsid w:val="00EC2887"/>
    <w:rsid w:val="00EC2BCB"/>
    <w:rsid w:val="00EC2DD9"/>
    <w:rsid w:val="00EC33C2"/>
    <w:rsid w:val="00EC4A0A"/>
    <w:rsid w:val="00EC4D9D"/>
    <w:rsid w:val="00EC6558"/>
    <w:rsid w:val="00EC675A"/>
    <w:rsid w:val="00EC6DBE"/>
    <w:rsid w:val="00EC6EA9"/>
    <w:rsid w:val="00EC7C44"/>
    <w:rsid w:val="00ED0691"/>
    <w:rsid w:val="00ED0902"/>
    <w:rsid w:val="00ED112C"/>
    <w:rsid w:val="00ED18E1"/>
    <w:rsid w:val="00ED1F63"/>
    <w:rsid w:val="00ED1F88"/>
    <w:rsid w:val="00ED2560"/>
    <w:rsid w:val="00ED2D41"/>
    <w:rsid w:val="00ED3379"/>
    <w:rsid w:val="00ED400F"/>
    <w:rsid w:val="00ED6869"/>
    <w:rsid w:val="00ED6907"/>
    <w:rsid w:val="00ED6B39"/>
    <w:rsid w:val="00ED6E35"/>
    <w:rsid w:val="00ED75E3"/>
    <w:rsid w:val="00ED7B51"/>
    <w:rsid w:val="00ED7F51"/>
    <w:rsid w:val="00EE0165"/>
    <w:rsid w:val="00EE069B"/>
    <w:rsid w:val="00EE087C"/>
    <w:rsid w:val="00EE2313"/>
    <w:rsid w:val="00EE2553"/>
    <w:rsid w:val="00EE2F77"/>
    <w:rsid w:val="00EE464F"/>
    <w:rsid w:val="00EE4919"/>
    <w:rsid w:val="00EE4AA7"/>
    <w:rsid w:val="00EE4D29"/>
    <w:rsid w:val="00EE6386"/>
    <w:rsid w:val="00EE7167"/>
    <w:rsid w:val="00EE78B4"/>
    <w:rsid w:val="00EE7FE9"/>
    <w:rsid w:val="00EF0042"/>
    <w:rsid w:val="00EF0A87"/>
    <w:rsid w:val="00EF1778"/>
    <w:rsid w:val="00EF2AD6"/>
    <w:rsid w:val="00EF2BFF"/>
    <w:rsid w:val="00EF2E60"/>
    <w:rsid w:val="00EF30EC"/>
    <w:rsid w:val="00EF4129"/>
    <w:rsid w:val="00EF41EB"/>
    <w:rsid w:val="00EF56CB"/>
    <w:rsid w:val="00EF6DC2"/>
    <w:rsid w:val="00EF7402"/>
    <w:rsid w:val="00EF7C03"/>
    <w:rsid w:val="00F000A1"/>
    <w:rsid w:val="00F002A9"/>
    <w:rsid w:val="00F00561"/>
    <w:rsid w:val="00F00579"/>
    <w:rsid w:val="00F01276"/>
    <w:rsid w:val="00F013DB"/>
    <w:rsid w:val="00F015FF"/>
    <w:rsid w:val="00F017F5"/>
    <w:rsid w:val="00F017F6"/>
    <w:rsid w:val="00F020D0"/>
    <w:rsid w:val="00F022AB"/>
    <w:rsid w:val="00F02F0B"/>
    <w:rsid w:val="00F033DE"/>
    <w:rsid w:val="00F034BC"/>
    <w:rsid w:val="00F047A7"/>
    <w:rsid w:val="00F04992"/>
    <w:rsid w:val="00F04DE3"/>
    <w:rsid w:val="00F055C5"/>
    <w:rsid w:val="00F060CF"/>
    <w:rsid w:val="00F061F4"/>
    <w:rsid w:val="00F07090"/>
    <w:rsid w:val="00F07544"/>
    <w:rsid w:val="00F1061B"/>
    <w:rsid w:val="00F110AE"/>
    <w:rsid w:val="00F119E4"/>
    <w:rsid w:val="00F1222F"/>
    <w:rsid w:val="00F12954"/>
    <w:rsid w:val="00F12ED3"/>
    <w:rsid w:val="00F12F1B"/>
    <w:rsid w:val="00F1402B"/>
    <w:rsid w:val="00F158B2"/>
    <w:rsid w:val="00F15A65"/>
    <w:rsid w:val="00F1754B"/>
    <w:rsid w:val="00F212DE"/>
    <w:rsid w:val="00F2138F"/>
    <w:rsid w:val="00F2161D"/>
    <w:rsid w:val="00F21709"/>
    <w:rsid w:val="00F22A12"/>
    <w:rsid w:val="00F22AB8"/>
    <w:rsid w:val="00F22B03"/>
    <w:rsid w:val="00F22F39"/>
    <w:rsid w:val="00F232E5"/>
    <w:rsid w:val="00F23AB0"/>
    <w:rsid w:val="00F248A5"/>
    <w:rsid w:val="00F24E08"/>
    <w:rsid w:val="00F254B6"/>
    <w:rsid w:val="00F255EA"/>
    <w:rsid w:val="00F30EA3"/>
    <w:rsid w:val="00F319A8"/>
    <w:rsid w:val="00F319E8"/>
    <w:rsid w:val="00F32028"/>
    <w:rsid w:val="00F32B63"/>
    <w:rsid w:val="00F3381F"/>
    <w:rsid w:val="00F33EFF"/>
    <w:rsid w:val="00F34CDC"/>
    <w:rsid w:val="00F35E55"/>
    <w:rsid w:val="00F36A59"/>
    <w:rsid w:val="00F36AD8"/>
    <w:rsid w:val="00F36E93"/>
    <w:rsid w:val="00F36ED1"/>
    <w:rsid w:val="00F379F1"/>
    <w:rsid w:val="00F37CD3"/>
    <w:rsid w:val="00F4024B"/>
    <w:rsid w:val="00F4066B"/>
    <w:rsid w:val="00F406AB"/>
    <w:rsid w:val="00F40EAC"/>
    <w:rsid w:val="00F40F8A"/>
    <w:rsid w:val="00F40FFB"/>
    <w:rsid w:val="00F41219"/>
    <w:rsid w:val="00F41579"/>
    <w:rsid w:val="00F41A2D"/>
    <w:rsid w:val="00F41CDF"/>
    <w:rsid w:val="00F41DF7"/>
    <w:rsid w:val="00F41E27"/>
    <w:rsid w:val="00F42B1F"/>
    <w:rsid w:val="00F430C5"/>
    <w:rsid w:val="00F4321F"/>
    <w:rsid w:val="00F43F26"/>
    <w:rsid w:val="00F44360"/>
    <w:rsid w:val="00F451EF"/>
    <w:rsid w:val="00F45A3C"/>
    <w:rsid w:val="00F45CA6"/>
    <w:rsid w:val="00F45EFE"/>
    <w:rsid w:val="00F4616A"/>
    <w:rsid w:val="00F46C90"/>
    <w:rsid w:val="00F46E3E"/>
    <w:rsid w:val="00F473C6"/>
    <w:rsid w:val="00F47CE1"/>
    <w:rsid w:val="00F50E5B"/>
    <w:rsid w:val="00F50FE3"/>
    <w:rsid w:val="00F510BE"/>
    <w:rsid w:val="00F5186A"/>
    <w:rsid w:val="00F51ED9"/>
    <w:rsid w:val="00F5203E"/>
    <w:rsid w:val="00F526DA"/>
    <w:rsid w:val="00F52E46"/>
    <w:rsid w:val="00F535EA"/>
    <w:rsid w:val="00F5390F"/>
    <w:rsid w:val="00F53D6D"/>
    <w:rsid w:val="00F53DB7"/>
    <w:rsid w:val="00F557E0"/>
    <w:rsid w:val="00F55C50"/>
    <w:rsid w:val="00F55CEE"/>
    <w:rsid w:val="00F56087"/>
    <w:rsid w:val="00F57878"/>
    <w:rsid w:val="00F57AC4"/>
    <w:rsid w:val="00F600AD"/>
    <w:rsid w:val="00F600B5"/>
    <w:rsid w:val="00F6088E"/>
    <w:rsid w:val="00F610E6"/>
    <w:rsid w:val="00F61E55"/>
    <w:rsid w:val="00F6230E"/>
    <w:rsid w:val="00F6231F"/>
    <w:rsid w:val="00F62376"/>
    <w:rsid w:val="00F626E5"/>
    <w:rsid w:val="00F63321"/>
    <w:rsid w:val="00F63338"/>
    <w:rsid w:val="00F64578"/>
    <w:rsid w:val="00F64F67"/>
    <w:rsid w:val="00F65287"/>
    <w:rsid w:val="00F6535D"/>
    <w:rsid w:val="00F65464"/>
    <w:rsid w:val="00F6554F"/>
    <w:rsid w:val="00F655D5"/>
    <w:rsid w:val="00F6613E"/>
    <w:rsid w:val="00F662D2"/>
    <w:rsid w:val="00F665A9"/>
    <w:rsid w:val="00F666EE"/>
    <w:rsid w:val="00F66CA5"/>
    <w:rsid w:val="00F67BEB"/>
    <w:rsid w:val="00F67DF3"/>
    <w:rsid w:val="00F70656"/>
    <w:rsid w:val="00F706C3"/>
    <w:rsid w:val="00F70FE3"/>
    <w:rsid w:val="00F72056"/>
    <w:rsid w:val="00F724C6"/>
    <w:rsid w:val="00F72635"/>
    <w:rsid w:val="00F73021"/>
    <w:rsid w:val="00F73BE9"/>
    <w:rsid w:val="00F73C75"/>
    <w:rsid w:val="00F7458F"/>
    <w:rsid w:val="00F74A36"/>
    <w:rsid w:val="00F74A63"/>
    <w:rsid w:val="00F7603E"/>
    <w:rsid w:val="00F76A35"/>
    <w:rsid w:val="00F771B5"/>
    <w:rsid w:val="00F777E7"/>
    <w:rsid w:val="00F8030B"/>
    <w:rsid w:val="00F81D51"/>
    <w:rsid w:val="00F837B4"/>
    <w:rsid w:val="00F83934"/>
    <w:rsid w:val="00F83C86"/>
    <w:rsid w:val="00F8401F"/>
    <w:rsid w:val="00F84EA2"/>
    <w:rsid w:val="00F84F27"/>
    <w:rsid w:val="00F8553A"/>
    <w:rsid w:val="00F8598F"/>
    <w:rsid w:val="00F85B0C"/>
    <w:rsid w:val="00F86224"/>
    <w:rsid w:val="00F876E9"/>
    <w:rsid w:val="00F877D4"/>
    <w:rsid w:val="00F902AC"/>
    <w:rsid w:val="00F91693"/>
    <w:rsid w:val="00F9177F"/>
    <w:rsid w:val="00F9197C"/>
    <w:rsid w:val="00F91FC9"/>
    <w:rsid w:val="00F92487"/>
    <w:rsid w:val="00F92767"/>
    <w:rsid w:val="00F92B88"/>
    <w:rsid w:val="00F93DD2"/>
    <w:rsid w:val="00F93FBC"/>
    <w:rsid w:val="00F943E7"/>
    <w:rsid w:val="00F95D54"/>
    <w:rsid w:val="00F96961"/>
    <w:rsid w:val="00F96AB5"/>
    <w:rsid w:val="00F9715A"/>
    <w:rsid w:val="00FA026E"/>
    <w:rsid w:val="00FA0414"/>
    <w:rsid w:val="00FA0943"/>
    <w:rsid w:val="00FA09E7"/>
    <w:rsid w:val="00FA0E70"/>
    <w:rsid w:val="00FA11DA"/>
    <w:rsid w:val="00FA16B0"/>
    <w:rsid w:val="00FA17F2"/>
    <w:rsid w:val="00FA1D17"/>
    <w:rsid w:val="00FA21D8"/>
    <w:rsid w:val="00FA226F"/>
    <w:rsid w:val="00FA236C"/>
    <w:rsid w:val="00FA3FCA"/>
    <w:rsid w:val="00FA4862"/>
    <w:rsid w:val="00FA60A9"/>
    <w:rsid w:val="00FA622B"/>
    <w:rsid w:val="00FA68DC"/>
    <w:rsid w:val="00FA6A0B"/>
    <w:rsid w:val="00FA6EB9"/>
    <w:rsid w:val="00FA78D1"/>
    <w:rsid w:val="00FA7F41"/>
    <w:rsid w:val="00FB0223"/>
    <w:rsid w:val="00FB0A91"/>
    <w:rsid w:val="00FB0D57"/>
    <w:rsid w:val="00FB0EAE"/>
    <w:rsid w:val="00FB1288"/>
    <w:rsid w:val="00FB1D7E"/>
    <w:rsid w:val="00FB2081"/>
    <w:rsid w:val="00FB26F6"/>
    <w:rsid w:val="00FB357B"/>
    <w:rsid w:val="00FB3A2A"/>
    <w:rsid w:val="00FB3C92"/>
    <w:rsid w:val="00FB3D1A"/>
    <w:rsid w:val="00FB435E"/>
    <w:rsid w:val="00FB456A"/>
    <w:rsid w:val="00FB484B"/>
    <w:rsid w:val="00FB497B"/>
    <w:rsid w:val="00FB4BB0"/>
    <w:rsid w:val="00FB514E"/>
    <w:rsid w:val="00FB54EC"/>
    <w:rsid w:val="00FB5879"/>
    <w:rsid w:val="00FB61FE"/>
    <w:rsid w:val="00FB64C1"/>
    <w:rsid w:val="00FB7001"/>
    <w:rsid w:val="00FC1242"/>
    <w:rsid w:val="00FC1580"/>
    <w:rsid w:val="00FC161A"/>
    <w:rsid w:val="00FC18E5"/>
    <w:rsid w:val="00FC2AF4"/>
    <w:rsid w:val="00FC2C71"/>
    <w:rsid w:val="00FC3D4A"/>
    <w:rsid w:val="00FC4770"/>
    <w:rsid w:val="00FC4AB8"/>
    <w:rsid w:val="00FC5A1B"/>
    <w:rsid w:val="00FC5BAB"/>
    <w:rsid w:val="00FC6DD4"/>
    <w:rsid w:val="00FC74BF"/>
    <w:rsid w:val="00FC759D"/>
    <w:rsid w:val="00FC7B14"/>
    <w:rsid w:val="00FC7B7E"/>
    <w:rsid w:val="00FD0433"/>
    <w:rsid w:val="00FD0EC9"/>
    <w:rsid w:val="00FD13A1"/>
    <w:rsid w:val="00FD2D80"/>
    <w:rsid w:val="00FD2E7D"/>
    <w:rsid w:val="00FD3B74"/>
    <w:rsid w:val="00FD3E79"/>
    <w:rsid w:val="00FD469F"/>
    <w:rsid w:val="00FD4B00"/>
    <w:rsid w:val="00FD50F8"/>
    <w:rsid w:val="00FD53FA"/>
    <w:rsid w:val="00FD575B"/>
    <w:rsid w:val="00FD5E72"/>
    <w:rsid w:val="00FD624E"/>
    <w:rsid w:val="00FD6404"/>
    <w:rsid w:val="00FD6AD6"/>
    <w:rsid w:val="00FD6F65"/>
    <w:rsid w:val="00FD7ACF"/>
    <w:rsid w:val="00FE08AC"/>
    <w:rsid w:val="00FE1CC1"/>
    <w:rsid w:val="00FE2129"/>
    <w:rsid w:val="00FE31AC"/>
    <w:rsid w:val="00FE372D"/>
    <w:rsid w:val="00FE3B93"/>
    <w:rsid w:val="00FE3EA7"/>
    <w:rsid w:val="00FE4A9A"/>
    <w:rsid w:val="00FE4BA3"/>
    <w:rsid w:val="00FE7852"/>
    <w:rsid w:val="00FE7AE5"/>
    <w:rsid w:val="00FE7DEF"/>
    <w:rsid w:val="00FF1194"/>
    <w:rsid w:val="00FF286B"/>
    <w:rsid w:val="00FF5701"/>
    <w:rsid w:val="00FF782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43FE52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kern w:val="24"/>
        <w:sz w:val="24"/>
        <w:szCs w:val="24"/>
        <w:lang w:val="en-US" w:eastAsia="en-US" w:bidi="en-US"/>
      </w:rPr>
    </w:rPrDefault>
    <w:pPrDefault>
      <w:pPr>
        <w:spacing w:before="240" w:after="120"/>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9C6EC8"/>
  </w:style>
  <w:style w:type="paragraph" w:styleId="Heading1">
    <w:name w:val="heading 1"/>
    <w:aliases w:val="h1"/>
    <w:basedOn w:val="Normal"/>
    <w:link w:val="Heading1Char"/>
    <w:uiPriority w:val="9"/>
    <w:semiHidden/>
    <w:qFormat/>
    <w:rsid w:val="00D03B88"/>
    <w:pPr>
      <w:keepNext/>
      <w:keepLines/>
      <w:spacing w:after="0"/>
      <w:outlineLvl w:val="0"/>
    </w:pPr>
    <w:rPr>
      <w:rFonts w:eastAsiaTheme="majorEastAsia" w:cstheme="majorBidi"/>
      <w:b/>
      <w:bCs/>
      <w:sz w:val="28"/>
      <w:szCs w:val="28"/>
      <w:lang w:bidi="ar-SA"/>
    </w:rPr>
  </w:style>
  <w:style w:type="paragraph" w:styleId="Heading2">
    <w:name w:val="heading 2"/>
    <w:aliases w:val="h2"/>
    <w:basedOn w:val="Normal"/>
    <w:link w:val="Heading2Char"/>
    <w:uiPriority w:val="9"/>
    <w:semiHidden/>
    <w:qFormat/>
    <w:rsid w:val="008210BE"/>
    <w:pPr>
      <w:keepNext/>
      <w:keepLines/>
      <w:spacing w:before="200" w:after="0"/>
      <w:outlineLvl w:val="1"/>
    </w:pPr>
    <w:rPr>
      <w:rFonts w:eastAsiaTheme="majorEastAsia" w:cstheme="majorBidi"/>
      <w:b/>
      <w:bCs/>
      <w:szCs w:val="26"/>
      <w:lang w:bidi="ar-SA"/>
    </w:rPr>
  </w:style>
  <w:style w:type="paragraph" w:styleId="Heading3">
    <w:name w:val="heading 3"/>
    <w:aliases w:val="h3"/>
    <w:basedOn w:val="Normal"/>
    <w:link w:val="Heading3Char"/>
    <w:semiHidden/>
    <w:qFormat/>
    <w:rsid w:val="008210BE"/>
    <w:pPr>
      <w:keepNext/>
      <w:keepLines/>
      <w:spacing w:before="200" w:after="0"/>
      <w:outlineLvl w:val="2"/>
    </w:pPr>
    <w:rPr>
      <w:rFonts w:eastAsiaTheme="majorEastAsia" w:cstheme="majorBidi"/>
      <w:b/>
      <w:bCs/>
      <w:lang w:bidi="ar-SA"/>
    </w:rPr>
  </w:style>
  <w:style w:type="paragraph" w:styleId="Heading4">
    <w:name w:val="heading 4"/>
    <w:aliases w:val="h4"/>
    <w:basedOn w:val="Normal"/>
    <w:link w:val="Heading4Char"/>
    <w:semiHidden/>
    <w:qFormat/>
    <w:rsid w:val="008210BE"/>
    <w:pPr>
      <w:keepNext/>
      <w:keepLines/>
      <w:spacing w:before="200" w:after="0"/>
      <w:outlineLvl w:val="3"/>
    </w:pPr>
    <w:rPr>
      <w:rFonts w:eastAsiaTheme="majorEastAsia" w:cstheme="majorBidi"/>
      <w:b/>
      <w:bCs/>
      <w:i/>
      <w:iCs/>
      <w:lang w:bidi="ar-SA"/>
    </w:rPr>
  </w:style>
  <w:style w:type="paragraph" w:styleId="Heading5">
    <w:name w:val="heading 5"/>
    <w:aliases w:val="h5"/>
    <w:basedOn w:val="Normal"/>
    <w:link w:val="Heading5Char"/>
    <w:semiHidden/>
    <w:qFormat/>
    <w:rsid w:val="008210BE"/>
    <w:pPr>
      <w:keepNext/>
      <w:keepLines/>
      <w:spacing w:before="200" w:after="0"/>
      <w:outlineLvl w:val="4"/>
    </w:pPr>
    <w:rPr>
      <w:rFonts w:eastAsiaTheme="majorEastAsia" w:cstheme="majorBidi"/>
      <w:lang w:bidi="ar-SA"/>
    </w:rPr>
  </w:style>
  <w:style w:type="paragraph" w:styleId="Heading6">
    <w:name w:val="heading 6"/>
    <w:aliases w:val="h6"/>
    <w:basedOn w:val="Normal"/>
    <w:link w:val="Heading6Char"/>
    <w:semiHidden/>
    <w:qFormat/>
    <w:rsid w:val="008210BE"/>
    <w:pPr>
      <w:keepNext/>
      <w:keepLines/>
      <w:spacing w:before="200" w:after="0"/>
      <w:outlineLvl w:val="5"/>
    </w:pPr>
    <w:rPr>
      <w:rFonts w:eastAsiaTheme="majorEastAsia" w:cstheme="majorBidi"/>
      <w:i/>
      <w:iCs/>
      <w:lang w:bidi="ar-SA"/>
    </w:rPr>
  </w:style>
  <w:style w:type="paragraph" w:styleId="Heading7">
    <w:name w:val="heading 7"/>
    <w:aliases w:val="h7"/>
    <w:basedOn w:val="Normal"/>
    <w:link w:val="Heading7Char"/>
    <w:semiHidden/>
    <w:qFormat/>
    <w:rsid w:val="008210BE"/>
    <w:pPr>
      <w:keepNext/>
      <w:keepLines/>
      <w:spacing w:before="200" w:after="0"/>
      <w:outlineLvl w:val="6"/>
    </w:pPr>
    <w:rPr>
      <w:rFonts w:eastAsiaTheme="majorEastAsia" w:cstheme="majorBidi"/>
      <w:i/>
      <w:iCs/>
      <w:lang w:bidi="ar-SA"/>
    </w:rPr>
  </w:style>
  <w:style w:type="paragraph" w:styleId="Heading8">
    <w:name w:val="heading 8"/>
    <w:aliases w:val="h8"/>
    <w:basedOn w:val="Normal"/>
    <w:link w:val="Heading8Char"/>
    <w:semiHidden/>
    <w:qFormat/>
    <w:rsid w:val="008210BE"/>
    <w:pPr>
      <w:keepNext/>
      <w:keepLines/>
      <w:spacing w:before="200" w:after="0"/>
      <w:outlineLvl w:val="7"/>
    </w:pPr>
    <w:rPr>
      <w:rFonts w:eastAsiaTheme="majorEastAsia" w:cstheme="majorBidi"/>
      <w:szCs w:val="20"/>
      <w:lang w:bidi="ar-SA"/>
    </w:rPr>
  </w:style>
  <w:style w:type="paragraph" w:styleId="Heading9">
    <w:name w:val="heading 9"/>
    <w:aliases w:val="h9"/>
    <w:basedOn w:val="Normal"/>
    <w:link w:val="Heading9Char"/>
    <w:semiHidden/>
    <w:qFormat/>
    <w:rsid w:val="008210BE"/>
    <w:pPr>
      <w:keepNext/>
      <w:keepLines/>
      <w:spacing w:before="200" w:after="0"/>
      <w:outlineLvl w:val="8"/>
    </w:pPr>
    <w:rPr>
      <w:rFonts w:eastAsiaTheme="majorEastAsia" w:cstheme="majorBidi"/>
      <w:i/>
      <w:iCs/>
      <w:szCs w:val="20"/>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
    <w:semiHidden/>
    <w:rsid w:val="00881721"/>
    <w:rPr>
      <w:rFonts w:eastAsiaTheme="majorEastAsia" w:cstheme="majorBidi"/>
      <w:b/>
      <w:bCs/>
      <w:sz w:val="28"/>
      <w:szCs w:val="28"/>
      <w:lang w:bidi="ar-SA"/>
    </w:rPr>
  </w:style>
  <w:style w:type="character" w:customStyle="1" w:styleId="Heading2Char">
    <w:name w:val="Heading 2 Char"/>
    <w:aliases w:val="h2 Char"/>
    <w:basedOn w:val="DefaultParagraphFont"/>
    <w:link w:val="Heading2"/>
    <w:uiPriority w:val="9"/>
    <w:semiHidden/>
    <w:rsid w:val="00881721"/>
    <w:rPr>
      <w:rFonts w:eastAsiaTheme="majorEastAsia" w:cstheme="majorBidi"/>
      <w:b/>
      <w:bCs/>
      <w:szCs w:val="26"/>
      <w:lang w:bidi="ar-SA"/>
    </w:rPr>
  </w:style>
  <w:style w:type="character" w:customStyle="1" w:styleId="Heading3Char">
    <w:name w:val="Heading 3 Char"/>
    <w:aliases w:val="h3 Char"/>
    <w:basedOn w:val="DefaultParagraphFont"/>
    <w:link w:val="Heading3"/>
    <w:semiHidden/>
    <w:rsid w:val="000E1CF7"/>
    <w:rPr>
      <w:rFonts w:eastAsiaTheme="majorEastAsia" w:cstheme="majorBidi"/>
      <w:b/>
      <w:bCs/>
      <w:lang w:bidi="ar-SA"/>
    </w:rPr>
  </w:style>
  <w:style w:type="character" w:customStyle="1" w:styleId="Heading4Char">
    <w:name w:val="Heading 4 Char"/>
    <w:aliases w:val="h4 Char"/>
    <w:basedOn w:val="DefaultParagraphFont"/>
    <w:link w:val="Heading4"/>
    <w:semiHidden/>
    <w:rsid w:val="000E1CF7"/>
    <w:rPr>
      <w:rFonts w:eastAsiaTheme="majorEastAsia" w:cstheme="majorBidi"/>
      <w:b/>
      <w:bCs/>
      <w:i/>
      <w:iCs/>
      <w:lang w:bidi="ar-SA"/>
    </w:rPr>
  </w:style>
  <w:style w:type="character" w:customStyle="1" w:styleId="Heading5Char">
    <w:name w:val="Heading 5 Char"/>
    <w:aliases w:val="h5 Char"/>
    <w:basedOn w:val="DefaultParagraphFont"/>
    <w:link w:val="Heading5"/>
    <w:semiHidden/>
    <w:rsid w:val="000E1CF7"/>
    <w:rPr>
      <w:rFonts w:eastAsiaTheme="majorEastAsia" w:cstheme="majorBidi"/>
      <w:lang w:bidi="ar-SA"/>
    </w:rPr>
  </w:style>
  <w:style w:type="character" w:customStyle="1" w:styleId="Heading6Char">
    <w:name w:val="Heading 6 Char"/>
    <w:aliases w:val="h6 Char"/>
    <w:basedOn w:val="DefaultParagraphFont"/>
    <w:link w:val="Heading6"/>
    <w:semiHidden/>
    <w:rsid w:val="000E1CF7"/>
    <w:rPr>
      <w:rFonts w:eastAsiaTheme="majorEastAsia" w:cstheme="majorBidi"/>
      <w:i/>
      <w:iCs/>
      <w:lang w:bidi="ar-SA"/>
    </w:rPr>
  </w:style>
  <w:style w:type="character" w:customStyle="1" w:styleId="Heading7Char">
    <w:name w:val="Heading 7 Char"/>
    <w:aliases w:val="h7 Char"/>
    <w:basedOn w:val="DefaultParagraphFont"/>
    <w:link w:val="Heading7"/>
    <w:semiHidden/>
    <w:rsid w:val="000E1CF7"/>
    <w:rPr>
      <w:rFonts w:eastAsiaTheme="majorEastAsia" w:cstheme="majorBidi"/>
      <w:i/>
      <w:iCs/>
      <w:lang w:bidi="ar-SA"/>
    </w:rPr>
  </w:style>
  <w:style w:type="character" w:customStyle="1" w:styleId="Heading8Char">
    <w:name w:val="Heading 8 Char"/>
    <w:aliases w:val="h8 Char"/>
    <w:basedOn w:val="DefaultParagraphFont"/>
    <w:link w:val="Heading8"/>
    <w:semiHidden/>
    <w:rsid w:val="000E1CF7"/>
    <w:rPr>
      <w:rFonts w:eastAsiaTheme="majorEastAsia" w:cstheme="majorBidi"/>
      <w:szCs w:val="20"/>
      <w:lang w:bidi="ar-SA"/>
    </w:rPr>
  </w:style>
  <w:style w:type="character" w:customStyle="1" w:styleId="Heading9Char">
    <w:name w:val="Heading 9 Char"/>
    <w:aliases w:val="h9 Char"/>
    <w:basedOn w:val="DefaultParagraphFont"/>
    <w:link w:val="Heading9"/>
    <w:semiHidden/>
    <w:rsid w:val="000E1CF7"/>
    <w:rPr>
      <w:rFonts w:eastAsiaTheme="majorEastAsia" w:cstheme="majorBidi"/>
      <w:i/>
      <w:iCs/>
      <w:szCs w:val="20"/>
      <w:lang w:bidi="ar-SA"/>
    </w:rPr>
  </w:style>
  <w:style w:type="paragraph" w:styleId="MacroText">
    <w:name w:val="macro"/>
    <w:link w:val="MacroTextChar"/>
    <w:uiPriority w:val="99"/>
    <w:semiHidden/>
    <w:unhideWhenUsed/>
    <w:rsid w:val="00163542"/>
    <w:pPr>
      <w:tabs>
        <w:tab w:val="left" w:pos="480"/>
        <w:tab w:val="left" w:pos="960"/>
        <w:tab w:val="left" w:pos="1440"/>
        <w:tab w:val="left" w:pos="1920"/>
        <w:tab w:val="left" w:pos="2400"/>
        <w:tab w:val="left" w:pos="2880"/>
        <w:tab w:val="left" w:pos="3360"/>
        <w:tab w:val="left" w:pos="3840"/>
        <w:tab w:val="left" w:pos="4320"/>
      </w:tabs>
      <w:spacing w:after="0"/>
    </w:pPr>
    <w:rPr>
      <w:rFonts w:ascii="Courier New" w:hAnsi="Courier New" w:cs="Courier New"/>
      <w:sz w:val="20"/>
      <w:szCs w:val="20"/>
    </w:rPr>
  </w:style>
  <w:style w:type="character" w:customStyle="1" w:styleId="MacroTextChar">
    <w:name w:val="Macro Text Char"/>
    <w:basedOn w:val="DefaultParagraphFont"/>
    <w:link w:val="MacroText"/>
    <w:uiPriority w:val="99"/>
    <w:semiHidden/>
    <w:rsid w:val="00F52E46"/>
    <w:rPr>
      <w:rFonts w:ascii="Courier New" w:hAnsi="Courier New" w:cs="Courier New"/>
      <w:kern w:val="24"/>
      <w:sz w:val="20"/>
      <w:szCs w:val="20"/>
    </w:rPr>
  </w:style>
  <w:style w:type="paragraph" w:styleId="NoSpacing">
    <w:name w:val="No Spacing"/>
    <w:uiPriority w:val="1"/>
    <w:semiHidden/>
    <w:qFormat/>
    <w:rsid w:val="005759EF"/>
    <w:pPr>
      <w:spacing w:after="0"/>
    </w:pPr>
  </w:style>
  <w:style w:type="paragraph" w:styleId="NormalIndent">
    <w:name w:val="Normal Indent"/>
    <w:basedOn w:val="Normal"/>
    <w:uiPriority w:val="99"/>
    <w:semiHidden/>
    <w:unhideWhenUsed/>
    <w:rsid w:val="008210BE"/>
    <w:pPr>
      <w:ind w:left="720"/>
    </w:pPr>
  </w:style>
  <w:style w:type="table" w:styleId="TableList1">
    <w:name w:val="Table List 1"/>
    <w:basedOn w:val="TableNormal"/>
    <w:uiPriority w:val="99"/>
    <w:rsid w:val="00163542"/>
    <w:pPr>
      <w:spacing w:after="0"/>
    </w:pPr>
    <w:rPr>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9B5DFB"/>
    <w:pPr>
      <w:spacing w:after="0"/>
    </w:pPr>
  </w:style>
  <w:style w:type="paragraph" w:styleId="BodyText">
    <w:name w:val="Body Text"/>
    <w:aliases w:val="BT,Body Text (Text of Statute),bt"/>
    <w:basedOn w:val="Normal"/>
    <w:link w:val="BodyTextChar"/>
    <w:semiHidden/>
    <w:rsid w:val="00A61FAA"/>
    <w:rPr>
      <w:rFonts w:eastAsia="Times New Roman"/>
      <w:lang w:bidi="ar-SA"/>
    </w:rPr>
  </w:style>
  <w:style w:type="character" w:customStyle="1" w:styleId="BodyTextChar">
    <w:name w:val="Body Text Char"/>
    <w:aliases w:val="BT Char,Body Text (Text of Statute) Char,bt Char"/>
    <w:basedOn w:val="DefaultParagraphFont"/>
    <w:link w:val="BodyText"/>
    <w:semiHidden/>
    <w:rsid w:val="000E1CF7"/>
    <w:rPr>
      <w:rFonts w:eastAsia="Times New Roman"/>
      <w:lang w:bidi="ar-SA"/>
    </w:rPr>
  </w:style>
  <w:style w:type="character" w:styleId="CommentReference">
    <w:name w:val="annotation reference"/>
    <w:basedOn w:val="DefaultParagraphFont"/>
    <w:uiPriority w:val="99"/>
    <w:semiHidden/>
    <w:rsid w:val="00A61FAA"/>
    <w:rPr>
      <w:sz w:val="16"/>
      <w:szCs w:val="16"/>
    </w:rPr>
  </w:style>
  <w:style w:type="paragraph" w:styleId="CommentText">
    <w:name w:val="annotation text"/>
    <w:basedOn w:val="Normal"/>
    <w:link w:val="CommentTextChar"/>
    <w:uiPriority w:val="99"/>
    <w:semiHidden/>
    <w:rsid w:val="00A61FAA"/>
    <w:pPr>
      <w:spacing w:after="0"/>
    </w:pPr>
    <w:rPr>
      <w:rFonts w:eastAsia="Times New Roman"/>
      <w:sz w:val="20"/>
      <w:szCs w:val="20"/>
      <w:lang w:bidi="ar-SA"/>
    </w:rPr>
  </w:style>
  <w:style w:type="character" w:customStyle="1" w:styleId="CommentTextChar">
    <w:name w:val="Comment Text Char"/>
    <w:basedOn w:val="DefaultParagraphFont"/>
    <w:link w:val="CommentText"/>
    <w:uiPriority w:val="99"/>
    <w:semiHidden/>
    <w:rsid w:val="000E1CF7"/>
    <w:rPr>
      <w:rFonts w:eastAsia="Times New Roman"/>
      <w:sz w:val="20"/>
      <w:szCs w:val="20"/>
      <w:lang w:bidi="ar-SA"/>
    </w:rPr>
  </w:style>
  <w:style w:type="character" w:styleId="FootnoteReference">
    <w:name w:val="footnote reference"/>
    <w:basedOn w:val="DefaultParagraphFont"/>
    <w:rsid w:val="00311088"/>
    <w:rPr>
      <w:vertAlign w:val="superscript"/>
    </w:rPr>
  </w:style>
  <w:style w:type="paragraph" w:styleId="FootnoteText">
    <w:name w:val="footnote text"/>
    <w:basedOn w:val="Normal"/>
    <w:link w:val="FootnoteTextChar"/>
    <w:rsid w:val="005B7A19"/>
    <w:pPr>
      <w:spacing w:before="60" w:after="60"/>
      <w:ind w:firstLine="720"/>
      <w:contextualSpacing/>
    </w:pPr>
    <w:rPr>
      <w:rFonts w:eastAsia="Times New Roman"/>
      <w:kern w:val="0"/>
      <w:sz w:val="20"/>
      <w:szCs w:val="20"/>
      <w:lang w:bidi="ar-SA"/>
    </w:rPr>
  </w:style>
  <w:style w:type="character" w:customStyle="1" w:styleId="FootnoteTextChar">
    <w:name w:val="Footnote Text Char"/>
    <w:basedOn w:val="DefaultParagraphFont"/>
    <w:link w:val="FootnoteText"/>
    <w:uiPriority w:val="99"/>
    <w:rsid w:val="005B7A19"/>
    <w:rPr>
      <w:rFonts w:eastAsia="Times New Roman"/>
      <w:kern w:val="0"/>
      <w:sz w:val="20"/>
      <w:szCs w:val="20"/>
      <w:lang w:bidi="ar-SA"/>
    </w:rPr>
  </w:style>
  <w:style w:type="character" w:styleId="Hyperlink">
    <w:name w:val="Hyperlink"/>
    <w:basedOn w:val="DefaultParagraphFont"/>
    <w:uiPriority w:val="99"/>
    <w:rsid w:val="00A61FAA"/>
    <w:rPr>
      <w:color w:val="0000FF"/>
      <w:u w:val="single"/>
    </w:rPr>
  </w:style>
  <w:style w:type="paragraph" w:styleId="BalloonText">
    <w:name w:val="Balloon Text"/>
    <w:basedOn w:val="Normal"/>
    <w:link w:val="BalloonTextChar"/>
    <w:uiPriority w:val="99"/>
    <w:semiHidden/>
    <w:rsid w:val="00A61FAA"/>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E1CF7"/>
    <w:rPr>
      <w:rFonts w:ascii="Tahoma" w:hAnsi="Tahoma" w:cs="Tahoma"/>
      <w:sz w:val="16"/>
      <w:szCs w:val="16"/>
    </w:rPr>
  </w:style>
  <w:style w:type="paragraph" w:customStyle="1" w:styleId="BChapterName">
    <w:name w:val="BChapter_Name"/>
    <w:basedOn w:val="Normal"/>
    <w:link w:val="BChapterNameChar"/>
    <w:qFormat/>
    <w:rsid w:val="00FA11DA"/>
    <w:pPr>
      <w:jc w:val="center"/>
      <w:outlineLvl w:val="0"/>
    </w:pPr>
    <w:rPr>
      <w:b/>
      <w:sz w:val="28"/>
      <w:szCs w:val="28"/>
    </w:rPr>
  </w:style>
  <w:style w:type="character" w:customStyle="1" w:styleId="BChapterNameChar">
    <w:name w:val="BChapter_Name Char"/>
    <w:basedOn w:val="DefaultParagraphFont"/>
    <w:link w:val="BChapterName"/>
    <w:rsid w:val="00FA11DA"/>
    <w:rPr>
      <w:b/>
      <w:sz w:val="28"/>
      <w:szCs w:val="28"/>
    </w:rPr>
  </w:style>
  <w:style w:type="paragraph" w:customStyle="1" w:styleId="BHead1">
    <w:name w:val="BHead1"/>
    <w:next w:val="BNormal"/>
    <w:link w:val="BHead1Char"/>
    <w:qFormat/>
    <w:rsid w:val="00EB638D"/>
    <w:pPr>
      <w:outlineLvl w:val="0"/>
    </w:pPr>
    <w:rPr>
      <w:rFonts w:eastAsiaTheme="majorEastAsia" w:cstheme="majorBidi"/>
      <w:b/>
      <w:bCs/>
      <w:kern w:val="0"/>
      <w:sz w:val="28"/>
      <w:szCs w:val="28"/>
      <w:lang w:eastAsia="ja-JP" w:bidi="ar-SA"/>
    </w:rPr>
  </w:style>
  <w:style w:type="character" w:customStyle="1" w:styleId="BHead1Char">
    <w:name w:val="BHead1 Char"/>
    <w:basedOn w:val="Heading1Char"/>
    <w:link w:val="BHead1"/>
    <w:rsid w:val="00EB638D"/>
    <w:rPr>
      <w:rFonts w:eastAsiaTheme="majorEastAsia" w:cstheme="majorBidi"/>
      <w:b/>
      <w:bCs/>
      <w:kern w:val="0"/>
      <w:sz w:val="28"/>
      <w:szCs w:val="28"/>
      <w:lang w:eastAsia="ja-JP" w:bidi="ar-SA"/>
    </w:rPr>
  </w:style>
  <w:style w:type="paragraph" w:customStyle="1" w:styleId="BNormal">
    <w:name w:val="BNormal"/>
    <w:link w:val="BNormalChar"/>
    <w:qFormat/>
    <w:rsid w:val="0090141E"/>
    <w:pPr>
      <w:spacing w:before="120" w:after="0"/>
    </w:pPr>
    <w:rPr>
      <w:rFonts w:eastAsia="Times New Roman"/>
      <w:kern w:val="0"/>
      <w:lang w:bidi="ar-SA"/>
    </w:rPr>
  </w:style>
  <w:style w:type="character" w:customStyle="1" w:styleId="BNormalChar">
    <w:name w:val="BNormal Char"/>
    <w:basedOn w:val="DefaultParagraphFont"/>
    <w:link w:val="BNormal"/>
    <w:rsid w:val="0090141E"/>
    <w:rPr>
      <w:rFonts w:eastAsia="Times New Roman"/>
      <w:kern w:val="0"/>
      <w:lang w:bidi="ar-SA"/>
    </w:rPr>
  </w:style>
  <w:style w:type="paragraph" w:customStyle="1" w:styleId="BQuotelong">
    <w:name w:val="BQuote_long"/>
    <w:basedOn w:val="BNormal"/>
    <w:link w:val="BQuotelongChar"/>
    <w:qFormat/>
    <w:rsid w:val="00A06BF9"/>
    <w:pPr>
      <w:ind w:left="1080" w:right="720"/>
    </w:pPr>
  </w:style>
  <w:style w:type="character" w:customStyle="1" w:styleId="BQuotelongChar">
    <w:name w:val="BQuote_long Char"/>
    <w:basedOn w:val="BNormalChar"/>
    <w:link w:val="BQuotelong"/>
    <w:rsid w:val="00A06BF9"/>
    <w:rPr>
      <w:rFonts w:eastAsia="Times New Roman"/>
      <w:kern w:val="0"/>
      <w:lang w:bidi="ar-SA"/>
    </w:rPr>
  </w:style>
  <w:style w:type="paragraph" w:customStyle="1" w:styleId="BHead2">
    <w:name w:val="BHead2"/>
    <w:next w:val="BNormal"/>
    <w:link w:val="BHead2Char"/>
    <w:qFormat/>
    <w:rsid w:val="00EB638D"/>
    <w:pPr>
      <w:outlineLvl w:val="1"/>
    </w:pPr>
    <w:rPr>
      <w:rFonts w:eastAsiaTheme="majorEastAsia" w:cstheme="majorBidi"/>
      <w:b/>
      <w:bCs/>
      <w:i/>
      <w:color w:val="000000" w:themeColor="text1"/>
      <w:kern w:val="0"/>
      <w:szCs w:val="26"/>
      <w:lang w:bidi="ar-SA"/>
    </w:rPr>
  </w:style>
  <w:style w:type="character" w:customStyle="1" w:styleId="BHead2Char">
    <w:name w:val="BHead2 Char"/>
    <w:basedOn w:val="BNormalChar"/>
    <w:link w:val="BHead2"/>
    <w:rsid w:val="00EB638D"/>
    <w:rPr>
      <w:rFonts w:eastAsiaTheme="majorEastAsia" w:cstheme="majorBidi"/>
      <w:b/>
      <w:bCs/>
      <w:i/>
      <w:color w:val="000000" w:themeColor="text1"/>
      <w:kern w:val="0"/>
      <w:szCs w:val="26"/>
      <w:lang w:bidi="ar-SA"/>
    </w:rPr>
  </w:style>
  <w:style w:type="paragraph" w:customStyle="1" w:styleId="BListitembul">
    <w:name w:val="BList_item_bul"/>
    <w:basedOn w:val="Normal"/>
    <w:link w:val="BListitembulChar"/>
    <w:qFormat/>
    <w:rsid w:val="008717E4"/>
    <w:pPr>
      <w:numPr>
        <w:numId w:val="25"/>
      </w:numPr>
      <w:spacing w:before="0" w:after="0"/>
      <w:ind w:left="1080"/>
      <w:contextualSpacing/>
    </w:pPr>
    <w:rPr>
      <w:rFonts w:eastAsia="Times New Roman"/>
      <w:kern w:val="0"/>
      <w:lang w:bidi="ar-SA"/>
    </w:rPr>
  </w:style>
  <w:style w:type="character" w:customStyle="1" w:styleId="BListitembulChar">
    <w:name w:val="BList_item_bul Char"/>
    <w:basedOn w:val="DefaultParagraphFont"/>
    <w:link w:val="BListitembul"/>
    <w:rsid w:val="008717E4"/>
    <w:rPr>
      <w:rFonts w:eastAsia="Times New Roman"/>
      <w:kern w:val="0"/>
      <w:lang w:bidi="ar-SA"/>
    </w:rPr>
  </w:style>
  <w:style w:type="paragraph" w:customStyle="1" w:styleId="BHead3">
    <w:name w:val="BHead3"/>
    <w:next w:val="BNormal"/>
    <w:link w:val="BHead3Char"/>
    <w:qFormat/>
    <w:rsid w:val="00EB638D"/>
    <w:pPr>
      <w:ind w:left="720"/>
      <w:outlineLvl w:val="2"/>
    </w:pPr>
    <w:rPr>
      <w:rFonts w:eastAsiaTheme="majorEastAsia" w:cstheme="majorBidi"/>
      <w:bCs/>
      <w:i/>
      <w:kern w:val="0"/>
      <w:lang w:eastAsia="zh-CN" w:bidi="ar-SA"/>
    </w:rPr>
  </w:style>
  <w:style w:type="character" w:customStyle="1" w:styleId="BHead3Char">
    <w:name w:val="BHead3 Char"/>
    <w:basedOn w:val="DefaultParagraphFont"/>
    <w:link w:val="BHead3"/>
    <w:rsid w:val="00EB638D"/>
    <w:rPr>
      <w:rFonts w:eastAsiaTheme="majorEastAsia" w:cstheme="majorBidi"/>
      <w:bCs/>
      <w:i/>
      <w:kern w:val="0"/>
      <w:lang w:eastAsia="zh-CN" w:bidi="ar-SA"/>
    </w:rPr>
  </w:style>
  <w:style w:type="character" w:customStyle="1" w:styleId="PListitemChar">
    <w:name w:val="PList_item Char"/>
    <w:basedOn w:val="DefaultParagraphFont"/>
    <w:semiHidden/>
    <w:rsid w:val="00134E05"/>
  </w:style>
  <w:style w:type="paragraph" w:customStyle="1" w:styleId="BCommentpara">
    <w:name w:val="BComment_para"/>
    <w:basedOn w:val="Normal"/>
    <w:next w:val="BNormal"/>
    <w:link w:val="BCommentparaChar"/>
    <w:qFormat/>
    <w:rsid w:val="002F68F8"/>
    <w:pPr>
      <w:spacing w:before="100" w:beforeAutospacing="1"/>
      <w:ind w:left="720"/>
    </w:pPr>
  </w:style>
  <w:style w:type="character" w:customStyle="1" w:styleId="BCommentparaChar">
    <w:name w:val="BComment_para Char"/>
    <w:basedOn w:val="DefaultParagraphFont"/>
    <w:link w:val="BCommentpara"/>
    <w:rsid w:val="007E29E2"/>
  </w:style>
  <w:style w:type="character" w:customStyle="1" w:styleId="BCommenthead">
    <w:name w:val="BComment_head"/>
    <w:basedOn w:val="DefaultParagraphFont"/>
    <w:uiPriority w:val="1"/>
    <w:qFormat/>
    <w:rsid w:val="004A493A"/>
    <w:rPr>
      <w:b/>
    </w:rPr>
  </w:style>
  <w:style w:type="paragraph" w:customStyle="1" w:styleId="BExamplepara">
    <w:name w:val="BExample_para"/>
    <w:basedOn w:val="Normal"/>
    <w:next w:val="BNormal"/>
    <w:link w:val="BExampleparaChar"/>
    <w:qFormat/>
    <w:rsid w:val="00D56F5B"/>
    <w:pPr>
      <w:ind w:left="720"/>
      <w:jc w:val="both"/>
    </w:pPr>
  </w:style>
  <w:style w:type="character" w:customStyle="1" w:styleId="BExampleparaChar">
    <w:name w:val="BExample_para Char"/>
    <w:basedOn w:val="DefaultParagraphFont"/>
    <w:link w:val="BExamplepara"/>
    <w:rsid w:val="007E29E2"/>
  </w:style>
  <w:style w:type="character" w:customStyle="1" w:styleId="BExamplehead">
    <w:name w:val="BExample_head"/>
    <w:basedOn w:val="BExampleparaChar"/>
    <w:uiPriority w:val="1"/>
    <w:qFormat/>
    <w:rsid w:val="00E35D3F"/>
    <w:rPr>
      <w:rFonts w:eastAsia="Times New Roman"/>
      <w:b/>
      <w:kern w:val="0"/>
      <w:lang w:bidi="ar-SA"/>
    </w:rPr>
  </w:style>
  <w:style w:type="paragraph" w:customStyle="1" w:styleId="BListitemnum">
    <w:name w:val="BList_item_num"/>
    <w:basedOn w:val="BListitembul"/>
    <w:link w:val="BListitemnumChar"/>
    <w:qFormat/>
    <w:rsid w:val="00937CBF"/>
    <w:pPr>
      <w:numPr>
        <w:numId w:val="1"/>
      </w:numPr>
      <w:ind w:left="1080"/>
    </w:pPr>
  </w:style>
  <w:style w:type="character" w:customStyle="1" w:styleId="BListitemnumChar">
    <w:name w:val="BList_item_num Char"/>
    <w:basedOn w:val="BListitembulChar"/>
    <w:link w:val="BListitemnum"/>
    <w:rsid w:val="00937CBF"/>
    <w:rPr>
      <w:rFonts w:eastAsia="Times New Roman"/>
      <w:kern w:val="0"/>
      <w:lang w:bidi="ar-SA"/>
    </w:rPr>
  </w:style>
  <w:style w:type="character" w:customStyle="1" w:styleId="BCasenameshort">
    <w:name w:val="BCasename_short"/>
    <w:basedOn w:val="BCasenamefull"/>
    <w:uiPriority w:val="1"/>
    <w:qFormat/>
    <w:rsid w:val="00630797"/>
    <w:rPr>
      <w:rFonts w:eastAsia="Times New Roman"/>
      <w:i/>
      <w:color w:val="00B050"/>
      <w:kern w:val="0"/>
      <w:lang w:bidi="ar-SA"/>
    </w:rPr>
  </w:style>
  <w:style w:type="character" w:customStyle="1" w:styleId="BCasenamefull">
    <w:name w:val="BCasename_full"/>
    <w:uiPriority w:val="1"/>
    <w:qFormat/>
    <w:rsid w:val="003930D7"/>
    <w:rPr>
      <w:rFonts w:eastAsia="Times New Roman"/>
      <w:i/>
      <w:color w:val="00B050"/>
      <w:kern w:val="0"/>
      <w:lang w:bidi="ar-SA"/>
    </w:rPr>
  </w:style>
  <w:style w:type="paragraph" w:customStyle="1" w:styleId="BHead4">
    <w:name w:val="BHead4"/>
    <w:next w:val="BNormal"/>
    <w:link w:val="BHead4Char"/>
    <w:qFormat/>
    <w:rsid w:val="00EB638D"/>
    <w:pPr>
      <w:ind w:left="720"/>
      <w:outlineLvl w:val="3"/>
    </w:pPr>
    <w:rPr>
      <w:rFonts w:eastAsiaTheme="majorEastAsia" w:cstheme="majorBidi"/>
      <w:bCs/>
      <w:i/>
      <w:iCs/>
      <w:kern w:val="0"/>
      <w:lang w:bidi="ar-SA"/>
    </w:rPr>
  </w:style>
  <w:style w:type="character" w:customStyle="1" w:styleId="BHead4Char">
    <w:name w:val="BHead4 Char"/>
    <w:basedOn w:val="BNormalChar"/>
    <w:link w:val="BHead4"/>
    <w:rsid w:val="00EB638D"/>
    <w:rPr>
      <w:rFonts w:eastAsiaTheme="majorEastAsia" w:cstheme="majorBidi"/>
      <w:bCs/>
      <w:i/>
      <w:iCs/>
      <w:kern w:val="0"/>
      <w:lang w:bidi="ar-SA"/>
    </w:rPr>
  </w:style>
  <w:style w:type="paragraph" w:customStyle="1" w:styleId="BHead5">
    <w:name w:val="BHead5"/>
    <w:next w:val="BNormal"/>
    <w:link w:val="BHead5Char"/>
    <w:qFormat/>
    <w:rsid w:val="00F57AC4"/>
    <w:pPr>
      <w:ind w:left="720"/>
      <w:outlineLvl w:val="4"/>
    </w:pPr>
    <w:rPr>
      <w:rFonts w:eastAsia="Times New Roman"/>
      <w:kern w:val="0"/>
      <w:lang w:bidi="ar-SA"/>
    </w:rPr>
  </w:style>
  <w:style w:type="character" w:customStyle="1" w:styleId="BHead5Char">
    <w:name w:val="BHead5 Char"/>
    <w:basedOn w:val="BNormalChar"/>
    <w:link w:val="BHead5"/>
    <w:rsid w:val="00F57AC4"/>
    <w:rPr>
      <w:rFonts w:eastAsia="Times New Roman"/>
      <w:kern w:val="0"/>
      <w:lang w:bidi="ar-SA"/>
    </w:rPr>
  </w:style>
  <w:style w:type="character" w:customStyle="1" w:styleId="BOnlyinprint">
    <w:name w:val="BOnly_in_print"/>
    <w:basedOn w:val="BNormalChar"/>
    <w:uiPriority w:val="1"/>
    <w:qFormat/>
    <w:rsid w:val="00F30EA3"/>
    <w:rPr>
      <w:rFonts w:eastAsia="Times New Roman"/>
      <w:color w:val="0070C0"/>
      <w:kern w:val="0"/>
      <w:lang w:bidi="ar-SA"/>
    </w:rPr>
  </w:style>
  <w:style w:type="character" w:customStyle="1" w:styleId="BURL">
    <w:name w:val="BURL"/>
    <w:basedOn w:val="DefaultParagraphFont"/>
    <w:uiPriority w:val="1"/>
    <w:qFormat/>
    <w:rsid w:val="003126D4"/>
    <w:rPr>
      <w:color w:val="000000" w:themeColor="text1"/>
      <w:u w:val="wave" w:color="365F91" w:themeColor="accent1" w:themeShade="BF"/>
    </w:rPr>
  </w:style>
  <w:style w:type="paragraph" w:customStyle="1" w:styleId="BObservpara">
    <w:name w:val="BObserv_para"/>
    <w:basedOn w:val="BExamplepara"/>
    <w:link w:val="BObservparaChar"/>
    <w:rsid w:val="005555D7"/>
  </w:style>
  <w:style w:type="character" w:customStyle="1" w:styleId="BObservparaChar">
    <w:name w:val="BObserv_para Char"/>
    <w:basedOn w:val="BExampleparaChar"/>
    <w:link w:val="BObservpara"/>
    <w:rsid w:val="002B59C0"/>
    <w:rPr>
      <w:rFonts w:eastAsia="Times New Roman"/>
      <w:kern w:val="0"/>
      <w:lang w:bidi="ar-SA"/>
    </w:rPr>
  </w:style>
  <w:style w:type="paragraph" w:customStyle="1" w:styleId="BCaseExpara">
    <w:name w:val="BCase_Ex_para"/>
    <w:basedOn w:val="BQuotelong"/>
    <w:qFormat/>
    <w:rsid w:val="00823709"/>
  </w:style>
  <w:style w:type="character" w:customStyle="1" w:styleId="BCaseExhead">
    <w:name w:val="BCase_Ex_head"/>
    <w:basedOn w:val="DefaultParagraphFont"/>
    <w:uiPriority w:val="1"/>
    <w:qFormat/>
    <w:rsid w:val="00BA4FE1"/>
    <w:rPr>
      <w:b/>
      <w:bCs/>
    </w:rPr>
  </w:style>
  <w:style w:type="paragraph" w:customStyle="1" w:styleId="BPracTippara">
    <w:name w:val="BPrac_Tip_para"/>
    <w:basedOn w:val="BCaseExpara"/>
    <w:rsid w:val="00BA4FE1"/>
  </w:style>
  <w:style w:type="character" w:customStyle="1" w:styleId="BPracTiphead">
    <w:name w:val="BPrac_Tip_head"/>
    <w:basedOn w:val="DefaultParagraphFont"/>
    <w:uiPriority w:val="1"/>
    <w:rsid w:val="00BA4FE1"/>
    <w:rPr>
      <w:b/>
    </w:rPr>
  </w:style>
  <w:style w:type="character" w:styleId="PlaceholderText">
    <w:name w:val="Placeholder Text"/>
    <w:basedOn w:val="DefaultParagraphFont"/>
    <w:uiPriority w:val="99"/>
    <w:semiHidden/>
    <w:rsid w:val="00E80F36"/>
    <w:rPr>
      <w:color w:val="808080"/>
    </w:rPr>
  </w:style>
  <w:style w:type="paragraph" w:customStyle="1" w:styleId="BHiddenText">
    <w:name w:val="BHiddenText"/>
    <w:basedOn w:val="Normal"/>
    <w:link w:val="BHiddenTextChar"/>
    <w:unhideWhenUsed/>
    <w:qFormat/>
    <w:rsid w:val="0060307E"/>
    <w:pPr>
      <w:tabs>
        <w:tab w:val="left" w:pos="0"/>
      </w:tabs>
      <w:autoSpaceDE w:val="0"/>
      <w:autoSpaceDN w:val="0"/>
      <w:adjustRightInd w:val="0"/>
    </w:pPr>
    <w:rPr>
      <w:rFonts w:ascii="Courier New" w:hAnsi="Courier New" w:cs="Courier New"/>
      <w:vanish/>
      <w:sz w:val="22"/>
      <w:szCs w:val="22"/>
    </w:rPr>
  </w:style>
  <w:style w:type="character" w:customStyle="1" w:styleId="BHiddenTextChar">
    <w:name w:val="BHiddenText Char"/>
    <w:basedOn w:val="DefaultParagraphFont"/>
    <w:link w:val="BHiddenText"/>
    <w:rsid w:val="000F250C"/>
    <w:rPr>
      <w:rFonts w:ascii="Courier New" w:hAnsi="Courier New" w:cs="Courier New"/>
      <w:vanish/>
      <w:sz w:val="22"/>
      <w:szCs w:val="22"/>
    </w:rPr>
  </w:style>
  <w:style w:type="paragraph" w:styleId="DocumentMap">
    <w:name w:val="Document Map"/>
    <w:basedOn w:val="Normal"/>
    <w:link w:val="DocumentMapChar"/>
    <w:uiPriority w:val="99"/>
    <w:semiHidden/>
    <w:unhideWhenUsed/>
    <w:rsid w:val="00E7674B"/>
    <w:pPr>
      <w:spacing w:after="0"/>
    </w:pPr>
    <w:rPr>
      <w:rFonts w:ascii="Tahoma" w:hAnsi="Tahoma" w:cs="Tahoma"/>
      <w:sz w:val="16"/>
      <w:szCs w:val="16"/>
    </w:rPr>
  </w:style>
  <w:style w:type="character" w:customStyle="1" w:styleId="DocumentMapChar">
    <w:name w:val="Document Map Char"/>
    <w:basedOn w:val="DefaultParagraphFont"/>
    <w:link w:val="DocumentMap"/>
    <w:uiPriority w:val="99"/>
    <w:semiHidden/>
    <w:rsid w:val="00E7674B"/>
    <w:rPr>
      <w:rFonts w:ascii="Tahoma" w:hAnsi="Tahoma" w:cs="Tahoma"/>
      <w:sz w:val="16"/>
      <w:szCs w:val="16"/>
    </w:rPr>
  </w:style>
  <w:style w:type="character" w:customStyle="1" w:styleId="BNotehead">
    <w:name w:val="BNote_head"/>
    <w:basedOn w:val="DefaultParagraphFont"/>
    <w:uiPriority w:val="1"/>
    <w:qFormat/>
    <w:rsid w:val="003663BF"/>
  </w:style>
  <w:style w:type="table" w:customStyle="1" w:styleId="LightList-Accent11">
    <w:name w:val="Light List - Accent 11"/>
    <w:basedOn w:val="TableNormal"/>
    <w:uiPriority w:val="61"/>
    <w:rsid w:val="00D64BB5"/>
    <w:pPr>
      <w:spacing w:after="0"/>
    </w:pPr>
    <w:rPr>
      <w:rFonts w:asciiTheme="minorHAnsi" w:hAnsiTheme="minorHAnsi" w:cstheme="minorBidi"/>
      <w:kern w:val="0"/>
      <w:sz w:val="22"/>
      <w:szCs w:val="22"/>
      <w:lang w:bidi="ar-S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ColorfulList-Accent5">
    <w:name w:val="Colorful List Accent 5"/>
    <w:basedOn w:val="TableNormal"/>
    <w:uiPriority w:val="72"/>
    <w:rsid w:val="00D64BB5"/>
    <w:pPr>
      <w:spacing w:after="0"/>
    </w:pPr>
    <w:rPr>
      <w:rFonts w:asciiTheme="minorHAnsi" w:hAnsiTheme="minorHAnsi" w:cstheme="minorBidi"/>
      <w:color w:val="000000" w:themeColor="text1"/>
      <w:kern w:val="0"/>
      <w:sz w:val="22"/>
      <w:szCs w:val="22"/>
      <w:lang w:bidi="ar-SA"/>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paragraph" w:customStyle="1" w:styleId="BNotepara">
    <w:name w:val="BNote_para"/>
    <w:basedOn w:val="BObservpara"/>
    <w:link w:val="BNoteparaChar"/>
    <w:qFormat/>
    <w:rsid w:val="002B59C0"/>
    <w:pPr>
      <w:spacing w:before="0"/>
    </w:pPr>
  </w:style>
  <w:style w:type="character" w:customStyle="1" w:styleId="BNoteparaChar">
    <w:name w:val="BNote_para Char"/>
    <w:basedOn w:val="BObservparaChar"/>
    <w:link w:val="BNotepara"/>
    <w:rsid w:val="002B59C0"/>
    <w:rPr>
      <w:rFonts w:eastAsia="Times New Roman"/>
      <w:kern w:val="0"/>
      <w:lang w:bidi="ar-SA"/>
    </w:rPr>
  </w:style>
  <w:style w:type="character" w:customStyle="1" w:styleId="BObservhead">
    <w:name w:val="BObserv_head"/>
    <w:basedOn w:val="DefaultParagraphFont"/>
    <w:uiPriority w:val="1"/>
    <w:qFormat/>
    <w:rsid w:val="002B59C0"/>
    <w:rPr>
      <w:b/>
    </w:rPr>
  </w:style>
  <w:style w:type="paragraph" w:customStyle="1" w:styleId="BUnitStart">
    <w:name w:val="BUnitStart"/>
    <w:basedOn w:val="BNormal"/>
    <w:link w:val="BUnitStartChar"/>
    <w:unhideWhenUsed/>
    <w:qFormat/>
    <w:rsid w:val="002B59C0"/>
    <w:rPr>
      <w:rFonts w:ascii="Courier New" w:hAnsi="Courier New"/>
      <w:vanish/>
      <w:sz w:val="20"/>
    </w:rPr>
  </w:style>
  <w:style w:type="character" w:customStyle="1" w:styleId="BUnitStartChar">
    <w:name w:val="BUnitStart Char"/>
    <w:basedOn w:val="BNormalChar"/>
    <w:link w:val="BUnitStart"/>
    <w:rsid w:val="00CA1C2C"/>
    <w:rPr>
      <w:rFonts w:ascii="Courier New" w:eastAsia="Times New Roman" w:hAnsi="Courier New"/>
      <w:vanish/>
      <w:kern w:val="0"/>
      <w:sz w:val="20"/>
      <w:lang w:bidi="ar-SA"/>
    </w:rPr>
  </w:style>
  <w:style w:type="paragraph" w:customStyle="1" w:styleId="BHeadtable">
    <w:name w:val="BHead_table"/>
    <w:basedOn w:val="Normal"/>
    <w:link w:val="BHeadtableChar"/>
    <w:qFormat/>
    <w:rsid w:val="00994780"/>
    <w:pPr>
      <w:jc w:val="center"/>
    </w:pPr>
    <w:rPr>
      <w:b/>
    </w:rPr>
  </w:style>
  <w:style w:type="character" w:customStyle="1" w:styleId="BHeadtableChar">
    <w:name w:val="BHead_table Char"/>
    <w:basedOn w:val="DefaultParagraphFont"/>
    <w:link w:val="BHeadtable"/>
    <w:rsid w:val="007E29E2"/>
    <w:rPr>
      <w:b/>
    </w:rPr>
  </w:style>
  <w:style w:type="paragraph" w:customStyle="1" w:styleId="BNormaltable">
    <w:name w:val="BNormal_table"/>
    <w:basedOn w:val="BNormal"/>
    <w:link w:val="BNormaltableChar"/>
    <w:qFormat/>
    <w:rsid w:val="00B35906"/>
    <w:pPr>
      <w:spacing w:before="0"/>
    </w:pPr>
    <w:rPr>
      <w:sz w:val="20"/>
      <w:szCs w:val="20"/>
    </w:rPr>
  </w:style>
  <w:style w:type="character" w:customStyle="1" w:styleId="BNormaltableChar">
    <w:name w:val="BNormal_table Char"/>
    <w:basedOn w:val="BNormalChar"/>
    <w:link w:val="BNormaltable"/>
    <w:rsid w:val="00B35906"/>
    <w:rPr>
      <w:rFonts w:eastAsia="Times New Roman"/>
      <w:kern w:val="0"/>
      <w:sz w:val="20"/>
      <w:szCs w:val="20"/>
      <w:lang w:bidi="ar-SA"/>
    </w:rPr>
  </w:style>
  <w:style w:type="paragraph" w:customStyle="1" w:styleId="BNormaltablebold">
    <w:name w:val="BNormal_table_bold"/>
    <w:basedOn w:val="BNormaltable"/>
    <w:link w:val="BNormaltableboldChar"/>
    <w:qFormat/>
    <w:rsid w:val="00B35906"/>
    <w:rPr>
      <w:b/>
    </w:rPr>
  </w:style>
  <w:style w:type="character" w:customStyle="1" w:styleId="BNormaltableboldChar">
    <w:name w:val="BNormal_table_bold Char"/>
    <w:basedOn w:val="BNormaltableChar"/>
    <w:link w:val="BNormaltablebold"/>
    <w:rsid w:val="00B35906"/>
    <w:rPr>
      <w:rFonts w:eastAsia="Times New Roman"/>
      <w:b/>
      <w:kern w:val="0"/>
      <w:sz w:val="20"/>
      <w:szCs w:val="20"/>
      <w:lang w:bidi="ar-SA"/>
    </w:rPr>
  </w:style>
  <w:style w:type="character" w:customStyle="1" w:styleId="FootnoteNumber">
    <w:name w:val="Footnote Number"/>
    <w:semiHidden/>
    <w:rsid w:val="00BA3A17"/>
    <w:rPr>
      <w:b/>
      <w:color w:val="800080"/>
      <w:position w:val="6"/>
      <w:sz w:val="20"/>
    </w:rPr>
  </w:style>
  <w:style w:type="paragraph" w:styleId="Header">
    <w:name w:val="header"/>
    <w:basedOn w:val="Normal"/>
    <w:link w:val="HeaderChar"/>
    <w:uiPriority w:val="99"/>
    <w:semiHidden/>
    <w:qFormat/>
    <w:rsid w:val="00BA3A17"/>
    <w:pPr>
      <w:tabs>
        <w:tab w:val="center" w:pos="4680"/>
        <w:tab w:val="right" w:pos="9360"/>
      </w:tabs>
      <w:spacing w:before="0" w:after="0"/>
    </w:pPr>
    <w:rPr>
      <w:rFonts w:cstheme="minorBidi"/>
      <w:kern w:val="0"/>
      <w:lang w:bidi="ar-SA"/>
    </w:rPr>
  </w:style>
  <w:style w:type="character" w:customStyle="1" w:styleId="HeaderChar">
    <w:name w:val="Header Char"/>
    <w:basedOn w:val="DefaultParagraphFont"/>
    <w:link w:val="Header"/>
    <w:uiPriority w:val="99"/>
    <w:semiHidden/>
    <w:rsid w:val="00881721"/>
    <w:rPr>
      <w:rFonts w:cstheme="minorBidi"/>
      <w:kern w:val="0"/>
      <w:lang w:bidi="ar-SA"/>
    </w:rPr>
  </w:style>
  <w:style w:type="paragraph" w:styleId="Footer">
    <w:name w:val="footer"/>
    <w:basedOn w:val="Normal"/>
    <w:link w:val="FooterChar"/>
    <w:uiPriority w:val="99"/>
    <w:semiHidden/>
    <w:rsid w:val="00BA3A17"/>
    <w:pPr>
      <w:tabs>
        <w:tab w:val="center" w:pos="4680"/>
        <w:tab w:val="right" w:pos="9360"/>
      </w:tabs>
      <w:spacing w:before="0" w:after="0"/>
    </w:pPr>
    <w:rPr>
      <w:rFonts w:cstheme="minorBidi"/>
      <w:kern w:val="0"/>
      <w:lang w:bidi="ar-SA"/>
    </w:rPr>
  </w:style>
  <w:style w:type="character" w:customStyle="1" w:styleId="FooterChar">
    <w:name w:val="Footer Char"/>
    <w:basedOn w:val="DefaultParagraphFont"/>
    <w:link w:val="Footer"/>
    <w:uiPriority w:val="99"/>
    <w:semiHidden/>
    <w:rsid w:val="00881721"/>
    <w:rPr>
      <w:rFonts w:cstheme="minorBidi"/>
      <w:kern w:val="0"/>
      <w:lang w:bidi="ar-SA"/>
    </w:rPr>
  </w:style>
  <w:style w:type="paragraph" w:styleId="TOC1">
    <w:name w:val="toc 1"/>
    <w:basedOn w:val="Normal"/>
    <w:next w:val="Normal"/>
    <w:autoRedefine/>
    <w:uiPriority w:val="39"/>
    <w:semiHidden/>
    <w:rsid w:val="00BA3A17"/>
    <w:pPr>
      <w:spacing w:before="0" w:after="0"/>
      <w:ind w:right="720"/>
    </w:pPr>
    <w:rPr>
      <w:kern w:val="0"/>
      <w:lang w:bidi="ar-SA"/>
    </w:rPr>
  </w:style>
  <w:style w:type="paragraph" w:styleId="EnvelopeAddress">
    <w:name w:val="envelope address"/>
    <w:basedOn w:val="Normal"/>
    <w:uiPriority w:val="99"/>
    <w:semiHidden/>
    <w:unhideWhenUsed/>
    <w:rsid w:val="00BA3A17"/>
    <w:pPr>
      <w:framePr w:w="7920" w:h="1980" w:hRule="exact" w:hSpace="180" w:wrap="auto" w:hAnchor="page" w:xAlign="center" w:yAlign="bottom"/>
      <w:spacing w:before="0" w:after="0"/>
      <w:ind w:left="2880"/>
    </w:pPr>
    <w:rPr>
      <w:rFonts w:eastAsiaTheme="majorEastAsia" w:cstheme="majorBidi"/>
      <w:kern w:val="0"/>
      <w:lang w:bidi="ar-SA"/>
    </w:rPr>
  </w:style>
  <w:style w:type="paragraph" w:styleId="Index1">
    <w:name w:val="index 1"/>
    <w:basedOn w:val="Normal"/>
    <w:next w:val="Normal"/>
    <w:autoRedefine/>
    <w:uiPriority w:val="99"/>
    <w:semiHidden/>
    <w:unhideWhenUsed/>
    <w:rsid w:val="00BA3A17"/>
    <w:pPr>
      <w:spacing w:before="0" w:after="0"/>
      <w:ind w:left="240" w:hanging="240"/>
    </w:pPr>
    <w:rPr>
      <w:rFonts w:cstheme="minorBidi"/>
      <w:kern w:val="0"/>
      <w:lang w:bidi="ar-SA"/>
    </w:rPr>
  </w:style>
  <w:style w:type="character" w:customStyle="1" w:styleId="MessageHeaderChar">
    <w:name w:val="Message Header Char"/>
    <w:basedOn w:val="DefaultParagraphFont"/>
    <w:link w:val="MessageHeader"/>
    <w:uiPriority w:val="99"/>
    <w:semiHidden/>
    <w:rsid w:val="00BA3A17"/>
    <w:rPr>
      <w:rFonts w:eastAsiaTheme="majorEastAsia" w:cstheme="majorBidi"/>
      <w:kern w:val="0"/>
      <w:shd w:val="pct20" w:color="auto" w:fill="auto"/>
      <w:lang w:bidi="ar-SA"/>
    </w:rPr>
  </w:style>
  <w:style w:type="paragraph" w:styleId="MessageHeader">
    <w:name w:val="Message Header"/>
    <w:basedOn w:val="Normal"/>
    <w:link w:val="MessageHeaderChar"/>
    <w:uiPriority w:val="99"/>
    <w:semiHidden/>
    <w:unhideWhenUsed/>
    <w:rsid w:val="00BA3A17"/>
    <w:pPr>
      <w:pBdr>
        <w:top w:val="single" w:sz="6" w:space="1" w:color="auto"/>
        <w:left w:val="single" w:sz="6" w:space="1" w:color="auto"/>
        <w:bottom w:val="single" w:sz="6" w:space="1" w:color="auto"/>
        <w:right w:val="single" w:sz="6" w:space="1" w:color="auto"/>
      </w:pBdr>
      <w:shd w:val="pct20" w:color="auto" w:fill="auto"/>
      <w:spacing w:before="0" w:after="0"/>
      <w:ind w:left="1080" w:hanging="1080"/>
    </w:pPr>
    <w:rPr>
      <w:rFonts w:eastAsiaTheme="majorEastAsia" w:cstheme="majorBidi"/>
      <w:kern w:val="0"/>
      <w:lang w:bidi="ar-SA"/>
    </w:rPr>
  </w:style>
  <w:style w:type="paragraph" w:customStyle="1" w:styleId="TOCPage">
    <w:name w:val="TOC Page"/>
    <w:basedOn w:val="Normal"/>
    <w:next w:val="TOC1"/>
    <w:link w:val="TOCPageChar"/>
    <w:semiHidden/>
    <w:rsid w:val="00BA3A17"/>
    <w:pPr>
      <w:spacing w:after="0"/>
      <w:jc w:val="right"/>
    </w:pPr>
    <w:rPr>
      <w:rFonts w:cstheme="minorBidi"/>
      <w:kern w:val="0"/>
      <w:sz w:val="20"/>
      <w:u w:val="single"/>
      <w:lang w:bidi="ar-SA"/>
    </w:rPr>
  </w:style>
  <w:style w:type="character" w:customStyle="1" w:styleId="TOCPageChar">
    <w:name w:val="TOC Page Char"/>
    <w:basedOn w:val="DefaultParagraphFont"/>
    <w:link w:val="TOCPage"/>
    <w:semiHidden/>
    <w:rsid w:val="00134E05"/>
    <w:rPr>
      <w:sz w:val="20"/>
      <w:u w:val="single"/>
    </w:rPr>
  </w:style>
  <w:style w:type="character" w:customStyle="1" w:styleId="EndnoteTextChar">
    <w:name w:val="Endnote Text Char"/>
    <w:basedOn w:val="DefaultParagraphFont"/>
    <w:link w:val="EndnoteText"/>
    <w:uiPriority w:val="99"/>
    <w:semiHidden/>
    <w:rsid w:val="000E1CF7"/>
    <w:rPr>
      <w:rFonts w:cstheme="minorBidi"/>
      <w:kern w:val="0"/>
      <w:sz w:val="20"/>
      <w:szCs w:val="20"/>
      <w:lang w:bidi="ar-SA"/>
    </w:rPr>
  </w:style>
  <w:style w:type="paragraph" w:styleId="EndnoteText">
    <w:name w:val="endnote text"/>
    <w:basedOn w:val="Normal"/>
    <w:link w:val="EndnoteTextChar"/>
    <w:uiPriority w:val="99"/>
    <w:semiHidden/>
    <w:rsid w:val="00BA3A17"/>
    <w:pPr>
      <w:spacing w:before="0" w:after="0"/>
    </w:pPr>
    <w:rPr>
      <w:rFonts w:cstheme="minorBidi"/>
      <w:kern w:val="0"/>
      <w:sz w:val="20"/>
      <w:szCs w:val="20"/>
      <w:lang w:bidi="ar-SA"/>
    </w:rPr>
  </w:style>
  <w:style w:type="paragraph" w:styleId="List">
    <w:name w:val="List"/>
    <w:basedOn w:val="Normal"/>
    <w:uiPriority w:val="99"/>
    <w:semiHidden/>
    <w:unhideWhenUsed/>
    <w:rsid w:val="00BA3A17"/>
    <w:pPr>
      <w:spacing w:before="0" w:after="0"/>
      <w:ind w:left="360" w:hanging="360"/>
      <w:contextualSpacing/>
    </w:pPr>
    <w:rPr>
      <w:rFonts w:cstheme="minorBidi"/>
      <w:kern w:val="0"/>
      <w:lang w:bidi="ar-SA"/>
    </w:rPr>
  </w:style>
  <w:style w:type="character" w:customStyle="1" w:styleId="ClosingChar">
    <w:name w:val="Closing Char"/>
    <w:basedOn w:val="DefaultParagraphFont"/>
    <w:link w:val="Closing"/>
    <w:uiPriority w:val="99"/>
    <w:semiHidden/>
    <w:rsid w:val="00BA3A17"/>
    <w:rPr>
      <w:rFonts w:cstheme="minorBidi"/>
      <w:kern w:val="0"/>
      <w:lang w:bidi="ar-SA"/>
    </w:rPr>
  </w:style>
  <w:style w:type="paragraph" w:styleId="Closing">
    <w:name w:val="Closing"/>
    <w:basedOn w:val="Normal"/>
    <w:link w:val="ClosingChar"/>
    <w:uiPriority w:val="99"/>
    <w:semiHidden/>
    <w:unhideWhenUsed/>
    <w:rsid w:val="00BA3A17"/>
    <w:pPr>
      <w:spacing w:before="0" w:after="0"/>
      <w:ind w:left="4320"/>
    </w:pPr>
    <w:rPr>
      <w:rFonts w:cstheme="minorBidi"/>
      <w:kern w:val="0"/>
      <w:lang w:bidi="ar-SA"/>
    </w:rPr>
  </w:style>
  <w:style w:type="character" w:customStyle="1" w:styleId="BodyTextIndentChar">
    <w:name w:val="Body Text Indent Char"/>
    <w:basedOn w:val="DefaultParagraphFont"/>
    <w:link w:val="BodyTextIndent"/>
    <w:semiHidden/>
    <w:rsid w:val="000E1CF7"/>
    <w:rPr>
      <w:rFonts w:cstheme="minorBidi"/>
      <w:kern w:val="0"/>
      <w:lang w:bidi="ar-SA"/>
    </w:rPr>
  </w:style>
  <w:style w:type="paragraph" w:styleId="BodyTextIndent">
    <w:name w:val="Body Text Indent"/>
    <w:basedOn w:val="Normal"/>
    <w:link w:val="BodyTextIndentChar"/>
    <w:semiHidden/>
    <w:rsid w:val="00BA3A17"/>
    <w:pPr>
      <w:spacing w:before="0"/>
      <w:ind w:left="360"/>
    </w:pPr>
    <w:rPr>
      <w:rFonts w:cstheme="minorBidi"/>
      <w:kern w:val="0"/>
      <w:lang w:bidi="ar-SA"/>
    </w:rPr>
  </w:style>
  <w:style w:type="character" w:customStyle="1" w:styleId="SalutationChar">
    <w:name w:val="Salutation Char"/>
    <w:basedOn w:val="DefaultParagraphFont"/>
    <w:link w:val="Salutation"/>
    <w:uiPriority w:val="99"/>
    <w:semiHidden/>
    <w:rsid w:val="00BA3A17"/>
    <w:rPr>
      <w:rFonts w:cstheme="minorBidi"/>
      <w:kern w:val="0"/>
      <w:lang w:bidi="ar-SA"/>
    </w:rPr>
  </w:style>
  <w:style w:type="paragraph" w:styleId="Salutation">
    <w:name w:val="Salutation"/>
    <w:basedOn w:val="Normal"/>
    <w:next w:val="Normal"/>
    <w:link w:val="SalutationChar"/>
    <w:uiPriority w:val="99"/>
    <w:semiHidden/>
    <w:unhideWhenUsed/>
    <w:rsid w:val="00BA3A17"/>
    <w:pPr>
      <w:spacing w:before="0" w:after="0"/>
    </w:pPr>
    <w:rPr>
      <w:rFonts w:cstheme="minorBidi"/>
      <w:kern w:val="0"/>
      <w:lang w:bidi="ar-SA"/>
    </w:rPr>
  </w:style>
  <w:style w:type="character" w:customStyle="1" w:styleId="DateChar">
    <w:name w:val="Date Char"/>
    <w:basedOn w:val="DefaultParagraphFont"/>
    <w:link w:val="Date"/>
    <w:uiPriority w:val="99"/>
    <w:semiHidden/>
    <w:rsid w:val="00BA3A17"/>
    <w:rPr>
      <w:rFonts w:cstheme="minorBidi"/>
      <w:kern w:val="0"/>
      <w:lang w:bidi="ar-SA"/>
    </w:rPr>
  </w:style>
  <w:style w:type="paragraph" w:styleId="Date">
    <w:name w:val="Date"/>
    <w:basedOn w:val="Normal"/>
    <w:next w:val="Normal"/>
    <w:link w:val="DateChar"/>
    <w:uiPriority w:val="99"/>
    <w:semiHidden/>
    <w:unhideWhenUsed/>
    <w:rsid w:val="00BA3A17"/>
    <w:pPr>
      <w:spacing w:before="0" w:after="0"/>
    </w:pPr>
    <w:rPr>
      <w:rFonts w:cstheme="minorBidi"/>
      <w:kern w:val="0"/>
      <w:lang w:bidi="ar-SA"/>
    </w:rPr>
  </w:style>
  <w:style w:type="character" w:customStyle="1" w:styleId="BodyTextFirstIndentChar">
    <w:name w:val="Body Text First Indent Char"/>
    <w:aliases w:val="Text of Statute Char"/>
    <w:basedOn w:val="BodyTextChar"/>
    <w:link w:val="BodyTextFirstIndent"/>
    <w:semiHidden/>
    <w:rsid w:val="000E1CF7"/>
    <w:rPr>
      <w:rFonts w:eastAsia="Times New Roman" w:cstheme="minorBidi"/>
      <w:kern w:val="0"/>
      <w:lang w:bidi="ar-SA"/>
    </w:rPr>
  </w:style>
  <w:style w:type="paragraph" w:styleId="BodyTextFirstIndent">
    <w:name w:val="Body Text First Indent"/>
    <w:aliases w:val="Text of Statute"/>
    <w:basedOn w:val="BodyText"/>
    <w:link w:val="BodyTextFirstIndentChar"/>
    <w:semiHidden/>
    <w:rsid w:val="00BA3A17"/>
    <w:pPr>
      <w:spacing w:before="0" w:after="0"/>
      <w:ind w:firstLine="360"/>
    </w:pPr>
    <w:rPr>
      <w:rFonts w:eastAsiaTheme="minorHAnsi" w:cstheme="minorBidi"/>
      <w:kern w:val="0"/>
    </w:rPr>
  </w:style>
  <w:style w:type="character" w:customStyle="1" w:styleId="BodyTextFirstIndent2Char">
    <w:name w:val="Body Text First Indent 2 Char"/>
    <w:basedOn w:val="BodyTextIndentChar"/>
    <w:link w:val="BodyTextFirstIndent2"/>
    <w:uiPriority w:val="99"/>
    <w:semiHidden/>
    <w:rsid w:val="00BA3A17"/>
    <w:rPr>
      <w:rFonts w:cstheme="minorBidi"/>
      <w:kern w:val="0"/>
      <w:lang w:bidi="ar-SA"/>
    </w:rPr>
  </w:style>
  <w:style w:type="paragraph" w:styleId="BodyTextFirstIndent2">
    <w:name w:val="Body Text First Indent 2"/>
    <w:basedOn w:val="BodyTextIndent"/>
    <w:link w:val="BodyTextFirstIndent2Char"/>
    <w:uiPriority w:val="99"/>
    <w:semiHidden/>
    <w:unhideWhenUsed/>
    <w:rsid w:val="00BA3A17"/>
    <w:pPr>
      <w:spacing w:after="0"/>
      <w:ind w:firstLine="360"/>
    </w:pPr>
  </w:style>
  <w:style w:type="character" w:customStyle="1" w:styleId="NoteHeadingChar">
    <w:name w:val="Note Heading Char"/>
    <w:basedOn w:val="DefaultParagraphFont"/>
    <w:link w:val="NoteHeading"/>
    <w:uiPriority w:val="99"/>
    <w:semiHidden/>
    <w:rsid w:val="00BA3A17"/>
    <w:rPr>
      <w:rFonts w:cstheme="minorBidi"/>
      <w:kern w:val="0"/>
      <w:lang w:bidi="ar-SA"/>
    </w:rPr>
  </w:style>
  <w:style w:type="paragraph" w:styleId="NoteHeading">
    <w:name w:val="Note Heading"/>
    <w:basedOn w:val="Normal"/>
    <w:next w:val="Normal"/>
    <w:link w:val="NoteHeadingChar"/>
    <w:uiPriority w:val="99"/>
    <w:semiHidden/>
    <w:unhideWhenUsed/>
    <w:rsid w:val="00BA3A17"/>
    <w:pPr>
      <w:spacing w:before="0" w:after="0"/>
    </w:pPr>
    <w:rPr>
      <w:rFonts w:cstheme="minorBidi"/>
      <w:kern w:val="0"/>
      <w:lang w:bidi="ar-SA"/>
    </w:rPr>
  </w:style>
  <w:style w:type="character" w:customStyle="1" w:styleId="BodyText2Char">
    <w:name w:val="Body Text 2 Char"/>
    <w:basedOn w:val="DefaultParagraphFont"/>
    <w:link w:val="BodyText2"/>
    <w:uiPriority w:val="99"/>
    <w:semiHidden/>
    <w:rsid w:val="00BA3A17"/>
    <w:rPr>
      <w:rFonts w:cstheme="minorBidi"/>
      <w:kern w:val="0"/>
      <w:lang w:bidi="ar-SA"/>
    </w:rPr>
  </w:style>
  <w:style w:type="paragraph" w:styleId="BodyText2">
    <w:name w:val="Body Text 2"/>
    <w:basedOn w:val="Normal"/>
    <w:link w:val="BodyText2Char"/>
    <w:uiPriority w:val="99"/>
    <w:semiHidden/>
    <w:unhideWhenUsed/>
    <w:rsid w:val="00BA3A17"/>
    <w:pPr>
      <w:spacing w:before="0" w:line="480" w:lineRule="auto"/>
    </w:pPr>
    <w:rPr>
      <w:rFonts w:cstheme="minorBidi"/>
      <w:kern w:val="0"/>
      <w:lang w:bidi="ar-SA"/>
    </w:rPr>
  </w:style>
  <w:style w:type="character" w:customStyle="1" w:styleId="BodyText3Char">
    <w:name w:val="Body Text 3 Char"/>
    <w:basedOn w:val="DefaultParagraphFont"/>
    <w:link w:val="BodyText3"/>
    <w:uiPriority w:val="99"/>
    <w:semiHidden/>
    <w:rsid w:val="00BA3A17"/>
    <w:rPr>
      <w:rFonts w:cstheme="minorBidi"/>
      <w:kern w:val="0"/>
      <w:sz w:val="16"/>
      <w:szCs w:val="16"/>
      <w:lang w:bidi="ar-SA"/>
    </w:rPr>
  </w:style>
  <w:style w:type="paragraph" w:styleId="BodyText3">
    <w:name w:val="Body Text 3"/>
    <w:basedOn w:val="Normal"/>
    <w:link w:val="BodyText3Char"/>
    <w:uiPriority w:val="99"/>
    <w:semiHidden/>
    <w:unhideWhenUsed/>
    <w:rsid w:val="00BA3A17"/>
    <w:pPr>
      <w:spacing w:before="0"/>
    </w:pPr>
    <w:rPr>
      <w:rFonts w:cstheme="minorBidi"/>
      <w:kern w:val="0"/>
      <w:sz w:val="16"/>
      <w:szCs w:val="16"/>
      <w:lang w:bidi="ar-SA"/>
    </w:rPr>
  </w:style>
  <w:style w:type="character" w:customStyle="1" w:styleId="BodyTextIndent2Char">
    <w:name w:val="Body Text Indent 2 Char"/>
    <w:basedOn w:val="DefaultParagraphFont"/>
    <w:link w:val="BodyTextIndent2"/>
    <w:uiPriority w:val="99"/>
    <w:semiHidden/>
    <w:rsid w:val="00BA3A17"/>
    <w:rPr>
      <w:rFonts w:cstheme="minorBidi"/>
      <w:kern w:val="0"/>
      <w:lang w:bidi="ar-SA"/>
    </w:rPr>
  </w:style>
  <w:style w:type="paragraph" w:styleId="BodyTextIndent2">
    <w:name w:val="Body Text Indent 2"/>
    <w:basedOn w:val="Normal"/>
    <w:link w:val="BodyTextIndent2Char"/>
    <w:uiPriority w:val="99"/>
    <w:semiHidden/>
    <w:unhideWhenUsed/>
    <w:rsid w:val="00BA3A17"/>
    <w:pPr>
      <w:spacing w:before="0" w:line="480" w:lineRule="auto"/>
      <w:ind w:left="360"/>
    </w:pPr>
    <w:rPr>
      <w:rFonts w:cstheme="minorBidi"/>
      <w:kern w:val="0"/>
      <w:lang w:bidi="ar-SA"/>
    </w:rPr>
  </w:style>
  <w:style w:type="character" w:customStyle="1" w:styleId="BodyTextIndent3Char">
    <w:name w:val="Body Text Indent 3 Char"/>
    <w:basedOn w:val="DefaultParagraphFont"/>
    <w:link w:val="BodyTextIndent3"/>
    <w:uiPriority w:val="99"/>
    <w:semiHidden/>
    <w:rsid w:val="00BA3A17"/>
    <w:rPr>
      <w:rFonts w:cstheme="minorBidi"/>
      <w:kern w:val="0"/>
      <w:sz w:val="16"/>
      <w:szCs w:val="16"/>
      <w:lang w:bidi="ar-SA"/>
    </w:rPr>
  </w:style>
  <w:style w:type="paragraph" w:styleId="BodyTextIndent3">
    <w:name w:val="Body Text Indent 3"/>
    <w:basedOn w:val="Normal"/>
    <w:link w:val="BodyTextIndent3Char"/>
    <w:uiPriority w:val="99"/>
    <w:semiHidden/>
    <w:unhideWhenUsed/>
    <w:rsid w:val="00BA3A17"/>
    <w:pPr>
      <w:spacing w:before="0"/>
      <w:ind w:left="360"/>
    </w:pPr>
    <w:rPr>
      <w:rFonts w:cstheme="minorBidi"/>
      <w:kern w:val="0"/>
      <w:sz w:val="16"/>
      <w:szCs w:val="16"/>
      <w:lang w:bidi="ar-SA"/>
    </w:rPr>
  </w:style>
  <w:style w:type="character" w:customStyle="1" w:styleId="PlainTextChar">
    <w:name w:val="Plain Text Char"/>
    <w:basedOn w:val="DefaultParagraphFont"/>
    <w:link w:val="PlainText"/>
    <w:uiPriority w:val="99"/>
    <w:semiHidden/>
    <w:rsid w:val="000E1CF7"/>
    <w:rPr>
      <w:rFonts w:ascii="Consolas" w:hAnsi="Consolas" w:cstheme="minorBidi"/>
      <w:kern w:val="0"/>
      <w:sz w:val="21"/>
      <w:szCs w:val="21"/>
      <w:lang w:bidi="ar-SA"/>
    </w:rPr>
  </w:style>
  <w:style w:type="paragraph" w:styleId="PlainText">
    <w:name w:val="Plain Text"/>
    <w:basedOn w:val="Normal"/>
    <w:link w:val="PlainTextChar"/>
    <w:uiPriority w:val="99"/>
    <w:semiHidden/>
    <w:rsid w:val="00BA3A17"/>
    <w:pPr>
      <w:spacing w:before="0" w:after="0"/>
    </w:pPr>
    <w:rPr>
      <w:rFonts w:ascii="Consolas" w:hAnsi="Consolas" w:cstheme="minorBidi"/>
      <w:kern w:val="0"/>
      <w:sz w:val="21"/>
      <w:szCs w:val="21"/>
      <w:lang w:bidi="ar-SA"/>
    </w:rPr>
  </w:style>
  <w:style w:type="character" w:customStyle="1" w:styleId="E-mailSignatureChar">
    <w:name w:val="E-mail Signature Char"/>
    <w:basedOn w:val="DefaultParagraphFont"/>
    <w:link w:val="E-mailSignature"/>
    <w:uiPriority w:val="99"/>
    <w:semiHidden/>
    <w:rsid w:val="00BA3A17"/>
    <w:rPr>
      <w:rFonts w:cstheme="minorBidi"/>
      <w:kern w:val="0"/>
      <w:lang w:bidi="ar-SA"/>
    </w:rPr>
  </w:style>
  <w:style w:type="paragraph" w:styleId="E-mailSignature">
    <w:name w:val="E-mail Signature"/>
    <w:basedOn w:val="Normal"/>
    <w:link w:val="E-mailSignatureChar"/>
    <w:uiPriority w:val="99"/>
    <w:semiHidden/>
    <w:unhideWhenUsed/>
    <w:rsid w:val="00BA3A17"/>
    <w:pPr>
      <w:spacing w:before="0" w:after="0"/>
    </w:pPr>
    <w:rPr>
      <w:rFonts w:cstheme="minorBidi"/>
      <w:kern w:val="0"/>
      <w:lang w:bidi="ar-SA"/>
    </w:rPr>
  </w:style>
  <w:style w:type="paragraph" w:styleId="NormalWeb">
    <w:name w:val="Normal (Web)"/>
    <w:basedOn w:val="Normal"/>
    <w:semiHidden/>
    <w:rsid w:val="00BA3A17"/>
    <w:pPr>
      <w:spacing w:before="0" w:after="0"/>
    </w:pPr>
    <w:rPr>
      <w:kern w:val="0"/>
      <w:lang w:bidi="ar-SA"/>
    </w:rPr>
  </w:style>
  <w:style w:type="character" w:customStyle="1" w:styleId="HTMLAddressChar">
    <w:name w:val="HTML Address Char"/>
    <w:basedOn w:val="DefaultParagraphFont"/>
    <w:link w:val="HTMLAddress"/>
    <w:uiPriority w:val="99"/>
    <w:semiHidden/>
    <w:rsid w:val="00BA3A17"/>
    <w:rPr>
      <w:rFonts w:cstheme="minorBidi"/>
      <w:i/>
      <w:iCs/>
      <w:kern w:val="0"/>
      <w:lang w:bidi="ar-SA"/>
    </w:rPr>
  </w:style>
  <w:style w:type="paragraph" w:styleId="HTMLAddress">
    <w:name w:val="HTML Address"/>
    <w:basedOn w:val="Normal"/>
    <w:link w:val="HTMLAddressChar"/>
    <w:uiPriority w:val="99"/>
    <w:semiHidden/>
    <w:unhideWhenUsed/>
    <w:rsid w:val="00BA3A17"/>
    <w:pPr>
      <w:spacing w:before="0" w:after="0"/>
    </w:pPr>
    <w:rPr>
      <w:rFonts w:cstheme="minorBidi"/>
      <w:i/>
      <w:iCs/>
      <w:kern w:val="0"/>
      <w:lang w:bidi="ar-SA"/>
    </w:rPr>
  </w:style>
  <w:style w:type="character" w:customStyle="1" w:styleId="HTMLPreformattedChar">
    <w:name w:val="HTML Preformatted Char"/>
    <w:basedOn w:val="DefaultParagraphFont"/>
    <w:link w:val="HTMLPreformatted"/>
    <w:uiPriority w:val="99"/>
    <w:semiHidden/>
    <w:rsid w:val="00BA3A17"/>
    <w:rPr>
      <w:rFonts w:ascii="Consolas" w:hAnsi="Consolas" w:cstheme="minorBidi"/>
      <w:kern w:val="0"/>
      <w:sz w:val="20"/>
      <w:szCs w:val="20"/>
      <w:lang w:bidi="ar-SA"/>
    </w:rPr>
  </w:style>
  <w:style w:type="paragraph" w:styleId="HTMLPreformatted">
    <w:name w:val="HTML Preformatted"/>
    <w:basedOn w:val="Normal"/>
    <w:link w:val="HTMLPreformattedChar"/>
    <w:uiPriority w:val="99"/>
    <w:semiHidden/>
    <w:unhideWhenUsed/>
    <w:rsid w:val="00BA3A17"/>
    <w:pPr>
      <w:spacing w:before="0" w:after="0"/>
    </w:pPr>
    <w:rPr>
      <w:rFonts w:ascii="Consolas" w:hAnsi="Consolas" w:cstheme="minorBidi"/>
      <w:kern w:val="0"/>
      <w:sz w:val="20"/>
      <w:szCs w:val="20"/>
      <w:lang w:bidi="ar-SA"/>
    </w:rPr>
  </w:style>
  <w:style w:type="character" w:customStyle="1" w:styleId="CommentSubjectChar">
    <w:name w:val="Comment Subject Char"/>
    <w:basedOn w:val="CommentTextChar"/>
    <w:link w:val="CommentSubject"/>
    <w:uiPriority w:val="99"/>
    <w:semiHidden/>
    <w:rsid w:val="000E1CF7"/>
    <w:rPr>
      <w:rFonts w:eastAsia="Times New Roman" w:cstheme="minorBidi"/>
      <w:b/>
      <w:bCs/>
      <w:kern w:val="0"/>
      <w:sz w:val="20"/>
      <w:szCs w:val="20"/>
      <w:lang w:bidi="ar-SA"/>
    </w:rPr>
  </w:style>
  <w:style w:type="paragraph" w:styleId="CommentSubject">
    <w:name w:val="annotation subject"/>
    <w:basedOn w:val="CommentText"/>
    <w:next w:val="CommentText"/>
    <w:link w:val="CommentSubjectChar"/>
    <w:uiPriority w:val="99"/>
    <w:semiHidden/>
    <w:rsid w:val="00BA3A17"/>
    <w:pPr>
      <w:spacing w:before="0"/>
    </w:pPr>
    <w:rPr>
      <w:rFonts w:eastAsiaTheme="minorHAnsi" w:cstheme="minorBidi"/>
      <w:b/>
      <w:bCs/>
      <w:kern w:val="0"/>
    </w:rPr>
  </w:style>
  <w:style w:type="character" w:styleId="BookTitle">
    <w:name w:val="Book Title"/>
    <w:basedOn w:val="DefaultParagraphFont"/>
    <w:uiPriority w:val="33"/>
    <w:semiHidden/>
    <w:rsid w:val="00BA3A17"/>
    <w:rPr>
      <w:b/>
      <w:bCs/>
      <w:smallCaps/>
      <w:spacing w:val="5"/>
    </w:rPr>
  </w:style>
  <w:style w:type="paragraph" w:customStyle="1" w:styleId="Initials">
    <w:name w:val="Initials"/>
    <w:basedOn w:val="Normal"/>
    <w:uiPriority w:val="99"/>
    <w:semiHidden/>
    <w:rsid w:val="00BA3A17"/>
    <w:pPr>
      <w:spacing w:after="0"/>
      <w:contextualSpacing/>
    </w:pPr>
    <w:rPr>
      <w:rFonts w:eastAsia="Times New Roman"/>
      <w:kern w:val="0"/>
      <w:lang w:bidi="ar-SA"/>
    </w:rPr>
  </w:style>
  <w:style w:type="paragraph" w:styleId="ListParagraph">
    <w:name w:val="List Paragraph"/>
    <w:basedOn w:val="Normal"/>
    <w:uiPriority w:val="34"/>
    <w:semiHidden/>
    <w:qFormat/>
    <w:rsid w:val="000B1DF4"/>
    <w:pPr>
      <w:spacing w:before="0" w:after="0"/>
      <w:ind w:left="720"/>
      <w:contextualSpacing/>
      <w:jc w:val="both"/>
    </w:pPr>
    <w:rPr>
      <w:rFonts w:eastAsia="Calibri"/>
      <w:bCs/>
      <w:kern w:val="0"/>
      <w:lang w:eastAsia="da-DK" w:bidi="ar-SA"/>
    </w:rPr>
  </w:style>
  <w:style w:type="character" w:customStyle="1" w:styleId="emphi1">
    <w:name w:val="emphi1"/>
    <w:basedOn w:val="DefaultParagraphFont"/>
    <w:semiHidden/>
    <w:rsid w:val="000B1DF4"/>
    <w:rPr>
      <w:i/>
      <w:iCs/>
    </w:rPr>
  </w:style>
  <w:style w:type="character" w:customStyle="1" w:styleId="emph-i">
    <w:name w:val="emph-i"/>
    <w:basedOn w:val="DefaultParagraphFont"/>
    <w:semiHidden/>
    <w:rsid w:val="000B1DF4"/>
    <w:rPr>
      <w:i/>
      <w:iCs/>
    </w:rPr>
  </w:style>
  <w:style w:type="paragraph" w:customStyle="1" w:styleId="BLevel1">
    <w:name w:val="BLevel1"/>
    <w:basedOn w:val="BNormal"/>
    <w:link w:val="BLevel1Char"/>
    <w:qFormat/>
    <w:rsid w:val="00994780"/>
    <w:pPr>
      <w:outlineLvl w:val="0"/>
    </w:pPr>
    <w:rPr>
      <w:b/>
    </w:rPr>
  </w:style>
  <w:style w:type="character" w:customStyle="1" w:styleId="BLevel1Char">
    <w:name w:val="BLevel1 Char"/>
    <w:basedOn w:val="BNormalChar"/>
    <w:link w:val="BLevel1"/>
    <w:rsid w:val="00994780"/>
    <w:rPr>
      <w:rFonts w:eastAsia="Times New Roman"/>
      <w:b/>
      <w:kern w:val="0"/>
      <w:lang w:bidi="ar-SA"/>
    </w:rPr>
  </w:style>
  <w:style w:type="paragraph" w:customStyle="1" w:styleId="BLevel2">
    <w:name w:val="BLevel2"/>
    <w:basedOn w:val="BNormal"/>
    <w:link w:val="BLevel2Char"/>
    <w:qFormat/>
    <w:rsid w:val="00994780"/>
    <w:pPr>
      <w:ind w:left="720"/>
      <w:outlineLvl w:val="1"/>
    </w:pPr>
  </w:style>
  <w:style w:type="character" w:customStyle="1" w:styleId="BLevel2Char">
    <w:name w:val="BLevel2 Char"/>
    <w:basedOn w:val="BNormalChar"/>
    <w:link w:val="BLevel2"/>
    <w:rsid w:val="00994780"/>
    <w:rPr>
      <w:rFonts w:eastAsia="Times New Roman"/>
      <w:kern w:val="0"/>
      <w:lang w:bidi="ar-SA"/>
    </w:rPr>
  </w:style>
  <w:style w:type="paragraph" w:customStyle="1" w:styleId="BLevel3">
    <w:name w:val="BLevel3"/>
    <w:basedOn w:val="BNormal"/>
    <w:link w:val="BLevel3Char"/>
    <w:qFormat/>
    <w:rsid w:val="00994780"/>
    <w:pPr>
      <w:ind w:left="1440"/>
      <w:outlineLvl w:val="2"/>
    </w:pPr>
  </w:style>
  <w:style w:type="character" w:customStyle="1" w:styleId="BLevel3Char">
    <w:name w:val="BLevel3 Char"/>
    <w:basedOn w:val="BNormalChar"/>
    <w:link w:val="BLevel3"/>
    <w:rsid w:val="00994780"/>
    <w:rPr>
      <w:rFonts w:eastAsia="Times New Roman"/>
      <w:kern w:val="0"/>
      <w:lang w:bidi="ar-SA"/>
    </w:rPr>
  </w:style>
  <w:style w:type="paragraph" w:customStyle="1" w:styleId="BLevel4">
    <w:name w:val="BLevel4"/>
    <w:basedOn w:val="BNormal"/>
    <w:link w:val="BLevel4Char"/>
    <w:qFormat/>
    <w:rsid w:val="006053C8"/>
    <w:pPr>
      <w:ind w:left="2160"/>
      <w:outlineLvl w:val="3"/>
    </w:pPr>
  </w:style>
  <w:style w:type="character" w:customStyle="1" w:styleId="BLevel4Char">
    <w:name w:val="BLevel4 Char"/>
    <w:basedOn w:val="BNormalChar"/>
    <w:link w:val="BLevel4"/>
    <w:rsid w:val="006053C8"/>
    <w:rPr>
      <w:rFonts w:eastAsia="Times New Roman"/>
      <w:kern w:val="0"/>
      <w:lang w:bidi="ar-SA"/>
    </w:rPr>
  </w:style>
  <w:style w:type="paragraph" w:customStyle="1" w:styleId="BLevel5">
    <w:name w:val="BLevel5"/>
    <w:basedOn w:val="BNormal"/>
    <w:link w:val="BLevel5Char"/>
    <w:qFormat/>
    <w:rsid w:val="006053C8"/>
    <w:pPr>
      <w:ind w:left="2880"/>
      <w:outlineLvl w:val="4"/>
    </w:pPr>
  </w:style>
  <w:style w:type="character" w:customStyle="1" w:styleId="BLevel5Char">
    <w:name w:val="BLevel5 Char"/>
    <w:basedOn w:val="BNormalChar"/>
    <w:link w:val="BLevel5"/>
    <w:rsid w:val="006053C8"/>
    <w:rPr>
      <w:rFonts w:eastAsia="Times New Roman"/>
      <w:kern w:val="0"/>
      <w:lang w:bidi="ar-SA"/>
    </w:rPr>
  </w:style>
  <w:style w:type="paragraph" w:customStyle="1" w:styleId="BLevel6">
    <w:name w:val="BLevel6"/>
    <w:basedOn w:val="BNormal"/>
    <w:link w:val="BLevel6Char"/>
    <w:qFormat/>
    <w:rsid w:val="006053C8"/>
    <w:pPr>
      <w:ind w:left="3600"/>
      <w:outlineLvl w:val="5"/>
    </w:pPr>
  </w:style>
  <w:style w:type="character" w:customStyle="1" w:styleId="BLevel6Char">
    <w:name w:val="BLevel6 Char"/>
    <w:basedOn w:val="DefaultParagraphFont"/>
    <w:link w:val="BLevel6"/>
    <w:rsid w:val="00C924AA"/>
    <w:rPr>
      <w:rFonts w:eastAsia="Times New Roman"/>
      <w:kern w:val="0"/>
      <w:lang w:bidi="ar-SA"/>
    </w:rPr>
  </w:style>
  <w:style w:type="paragraph" w:styleId="TOC2">
    <w:name w:val="toc 2"/>
    <w:basedOn w:val="Normal"/>
    <w:next w:val="Normal"/>
    <w:autoRedefine/>
    <w:uiPriority w:val="39"/>
    <w:semiHidden/>
    <w:qFormat/>
    <w:rsid w:val="00D3763E"/>
    <w:pPr>
      <w:spacing w:after="100"/>
      <w:ind w:left="240"/>
    </w:pPr>
  </w:style>
  <w:style w:type="paragraph" w:styleId="TOC3">
    <w:name w:val="toc 3"/>
    <w:basedOn w:val="Normal"/>
    <w:next w:val="Normal"/>
    <w:autoRedefine/>
    <w:semiHidden/>
    <w:qFormat/>
    <w:rsid w:val="00D3763E"/>
    <w:pPr>
      <w:spacing w:after="100"/>
      <w:ind w:left="480"/>
    </w:pPr>
  </w:style>
  <w:style w:type="paragraph" w:styleId="TOC4">
    <w:name w:val="toc 4"/>
    <w:basedOn w:val="Normal"/>
    <w:next w:val="Normal"/>
    <w:autoRedefine/>
    <w:uiPriority w:val="39"/>
    <w:semiHidden/>
    <w:rsid w:val="00D3763E"/>
    <w:pPr>
      <w:spacing w:after="100"/>
      <w:ind w:left="720"/>
    </w:pPr>
  </w:style>
  <w:style w:type="paragraph" w:customStyle="1" w:styleId="Style1">
    <w:name w:val="Style1"/>
    <w:basedOn w:val="Normal"/>
    <w:qFormat/>
    <w:rsid w:val="00685FC3"/>
    <w:pPr>
      <w:spacing w:before="0" w:after="0"/>
      <w:jc w:val="both"/>
    </w:pPr>
    <w:rPr>
      <w:rFonts w:eastAsia="Calibri"/>
      <w:bCs/>
      <w:kern w:val="0"/>
      <w:lang w:eastAsia="da-DK" w:bidi="ar-SA"/>
    </w:rPr>
  </w:style>
  <w:style w:type="paragraph" w:customStyle="1" w:styleId="p">
    <w:name w:val="p"/>
    <w:uiPriority w:val="99"/>
    <w:semiHidden/>
    <w:rsid w:val="000B42CA"/>
    <w:pPr>
      <w:widowControl w:val="0"/>
      <w:autoSpaceDE w:val="0"/>
      <w:autoSpaceDN w:val="0"/>
      <w:adjustRightInd w:val="0"/>
      <w:spacing w:before="100" w:after="0"/>
      <w:ind w:firstLine="150"/>
    </w:pPr>
    <w:rPr>
      <w:rFonts w:eastAsiaTheme="minorEastAsia"/>
      <w:kern w:val="0"/>
      <w:sz w:val="20"/>
      <w:szCs w:val="20"/>
      <w:lang w:bidi="ar-SA"/>
    </w:rPr>
  </w:style>
  <w:style w:type="character" w:customStyle="1" w:styleId="BCautionhead">
    <w:name w:val="BCaution_head"/>
    <w:basedOn w:val="BCommenthead"/>
    <w:uiPriority w:val="1"/>
    <w:qFormat/>
    <w:rsid w:val="007E29E2"/>
    <w:rPr>
      <w:b/>
    </w:rPr>
  </w:style>
  <w:style w:type="paragraph" w:customStyle="1" w:styleId="BCautionpara">
    <w:name w:val="BCaution_para"/>
    <w:basedOn w:val="BCommentpara"/>
    <w:link w:val="BCautionparaChar"/>
    <w:qFormat/>
    <w:rsid w:val="009337A4"/>
  </w:style>
  <w:style w:type="character" w:customStyle="1" w:styleId="BCautionparaChar">
    <w:name w:val="BCaution_para Char"/>
    <w:basedOn w:val="BCommentparaChar"/>
    <w:link w:val="BCautionpara"/>
    <w:rsid w:val="009337A4"/>
    <w:rPr>
      <w:rFonts w:eastAsia="Times New Roman"/>
      <w:kern w:val="0"/>
      <w:lang w:bidi="ar-SA"/>
    </w:rPr>
  </w:style>
  <w:style w:type="paragraph" w:styleId="Bibliography">
    <w:name w:val="Bibliography"/>
    <w:basedOn w:val="Normal"/>
    <w:next w:val="Normal"/>
    <w:uiPriority w:val="99"/>
    <w:semiHidden/>
    <w:rsid w:val="00C4264F"/>
  </w:style>
  <w:style w:type="paragraph" w:customStyle="1" w:styleId="Default">
    <w:name w:val="Default"/>
    <w:semiHidden/>
    <w:rsid w:val="00242B4D"/>
    <w:pPr>
      <w:autoSpaceDE w:val="0"/>
      <w:autoSpaceDN w:val="0"/>
      <w:adjustRightInd w:val="0"/>
      <w:spacing w:before="0" w:after="0"/>
    </w:pPr>
    <w:rPr>
      <w:rFonts w:ascii="Arial" w:eastAsiaTheme="minorEastAsia" w:hAnsi="Arial" w:cs="Arial"/>
      <w:color w:val="000000"/>
      <w:kern w:val="0"/>
      <w:lang w:bidi="ar-SA"/>
    </w:rPr>
  </w:style>
  <w:style w:type="character" w:customStyle="1" w:styleId="apple-converted-space">
    <w:name w:val="apple-converted-space"/>
    <w:basedOn w:val="DefaultParagraphFont"/>
    <w:semiHidden/>
    <w:rsid w:val="00242B4D"/>
    <w:rPr>
      <w:rFonts w:cs="Times New Roman"/>
    </w:rPr>
  </w:style>
  <w:style w:type="paragraph" w:customStyle="1" w:styleId="rvps2">
    <w:name w:val="rvps2"/>
    <w:basedOn w:val="Normal"/>
    <w:semiHidden/>
    <w:rsid w:val="00242B4D"/>
    <w:pPr>
      <w:spacing w:before="100" w:beforeAutospacing="1" w:after="100" w:afterAutospacing="1"/>
    </w:pPr>
    <w:rPr>
      <w:rFonts w:eastAsiaTheme="minorEastAsia"/>
      <w:kern w:val="0"/>
      <w:lang w:bidi="ar-SA"/>
    </w:rPr>
  </w:style>
  <w:style w:type="table" w:styleId="TableGrid">
    <w:name w:val="Table Grid"/>
    <w:basedOn w:val="TableNormal"/>
    <w:uiPriority w:val="59"/>
    <w:rsid w:val="00AA53B1"/>
    <w:pPr>
      <w:spacing w:before="0" w:after="0"/>
    </w:pPr>
    <w:rPr>
      <w:rFonts w:asciiTheme="minorHAnsi" w:eastAsiaTheme="minorEastAsia" w:hAnsiTheme="minorHAnsi"/>
      <w:kern w:val="0"/>
      <w:sz w:val="18"/>
      <w:szCs w:val="22"/>
      <w:lang w:val="en-GB" w:eastAsia="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654070"/>
    <w:rPr>
      <w:rFonts w:cs="Times New Roman"/>
      <w:color w:val="800080" w:themeColor="followedHyperlink"/>
      <w:u w:val="single"/>
    </w:rPr>
  </w:style>
  <w:style w:type="character" w:styleId="Strong">
    <w:name w:val="Strong"/>
    <w:basedOn w:val="DefaultParagraphFont"/>
    <w:uiPriority w:val="22"/>
    <w:semiHidden/>
    <w:qFormat/>
    <w:rsid w:val="00654070"/>
    <w:rPr>
      <w:rFonts w:cs="Times New Roman"/>
      <w:b/>
      <w:bCs/>
    </w:rPr>
  </w:style>
  <w:style w:type="paragraph" w:customStyle="1" w:styleId="c2">
    <w:name w:val="c2"/>
    <w:basedOn w:val="Normal"/>
    <w:semiHidden/>
    <w:rsid w:val="00654070"/>
    <w:pPr>
      <w:spacing w:before="100" w:beforeAutospacing="1" w:after="100" w:afterAutospacing="1"/>
    </w:pPr>
    <w:rPr>
      <w:rFonts w:eastAsiaTheme="minorEastAsia"/>
      <w:kern w:val="0"/>
      <w:lang w:val="cs-CZ" w:eastAsia="cs-CZ" w:bidi="ar-SA"/>
    </w:rPr>
  </w:style>
  <w:style w:type="paragraph" w:customStyle="1" w:styleId="hp">
    <w:name w:val="hp"/>
    <w:basedOn w:val="Normal"/>
    <w:semiHidden/>
    <w:rsid w:val="00654070"/>
    <w:pPr>
      <w:spacing w:before="100" w:beforeAutospacing="1" w:after="100" w:afterAutospacing="1"/>
    </w:pPr>
    <w:rPr>
      <w:rFonts w:eastAsiaTheme="minorEastAsia"/>
      <w:kern w:val="0"/>
      <w:lang w:val="cs-CZ" w:eastAsia="cs-CZ" w:bidi="ar-SA"/>
    </w:rPr>
  </w:style>
  <w:style w:type="paragraph" w:customStyle="1" w:styleId="Body">
    <w:name w:val="Body"/>
    <w:basedOn w:val="Normal"/>
    <w:next w:val="BNormal"/>
    <w:semiHidden/>
    <w:rsid w:val="00DF2E11"/>
    <w:pPr>
      <w:pBdr>
        <w:top w:val="none" w:sz="96" w:space="31" w:color="FFFFFF" w:frame="1"/>
        <w:left w:val="none" w:sz="96" w:space="31" w:color="FFFFFF" w:frame="1"/>
        <w:bottom w:val="none" w:sz="96" w:space="31" w:color="FFFFFF" w:frame="1"/>
        <w:right w:val="none" w:sz="96" w:space="31" w:color="FFFFFF" w:frame="1"/>
      </w:pBdr>
      <w:spacing w:before="0" w:after="200" w:line="276" w:lineRule="auto"/>
    </w:pPr>
    <w:rPr>
      <w:rFonts w:eastAsiaTheme="minorEastAsia" w:cs="Calibri"/>
      <w:color w:val="000000"/>
      <w:kern w:val="0"/>
      <w:szCs w:val="22"/>
      <w:u w:color="000000"/>
      <w:lang w:val="pt-PT" w:bidi="ar-SA"/>
    </w:rPr>
  </w:style>
  <w:style w:type="character" w:customStyle="1" w:styleId="ColorfulGrid-Accent1Char">
    <w:name w:val="Colorful Grid - Accent 1 Char"/>
    <w:link w:val="ColorfulGrid-Accent1"/>
    <w:uiPriority w:val="29"/>
    <w:rsid w:val="006251A0"/>
    <w:rPr>
      <w:sz w:val="22"/>
      <w:szCs w:val="22"/>
    </w:rPr>
  </w:style>
  <w:style w:type="table" w:styleId="ColorfulGrid-Accent1">
    <w:name w:val="Colorful Grid Accent 1"/>
    <w:basedOn w:val="TableNormal"/>
    <w:link w:val="ColorfulGrid-Accent1Char"/>
    <w:uiPriority w:val="29"/>
    <w:semiHidden/>
    <w:unhideWhenUsed/>
    <w:rsid w:val="006251A0"/>
    <w:pPr>
      <w:spacing w:before="0" w:after="0"/>
    </w:pPr>
    <w:rPr>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paragraph" w:customStyle="1" w:styleId="BSourceExtract">
    <w:name w:val="BSourceExtract"/>
    <w:basedOn w:val="BNormal"/>
    <w:rsid w:val="00EA31D3"/>
    <w:pPr>
      <w:ind w:left="720"/>
    </w:pPr>
    <w:rPr>
      <w:sz w:val="20"/>
      <w:szCs w:val="20"/>
    </w:rPr>
  </w:style>
  <w:style w:type="paragraph" w:customStyle="1" w:styleId="BSourceExtractHead">
    <w:name w:val="BSourceExtract_Head"/>
    <w:basedOn w:val="BSourceExtract"/>
    <w:rsid w:val="00EA31D3"/>
    <w:rPr>
      <w:b/>
    </w:rPr>
  </w:style>
  <w:style w:type="paragraph" w:customStyle="1" w:styleId="HBNORMAL">
    <w:name w:val="HBNORMAL"/>
    <w:aliases w:val="NL"/>
    <w:semiHidden/>
    <w:rsid w:val="004857FC"/>
    <w:pPr>
      <w:spacing w:before="0" w:after="0"/>
    </w:pPr>
    <w:rPr>
      <w:rFonts w:eastAsia="Times New Roman"/>
      <w:kern w:val="0"/>
      <w:lang w:bidi="ar-SA"/>
    </w:rPr>
  </w:style>
  <w:style w:type="character" w:styleId="EndnoteReference">
    <w:name w:val="endnote reference"/>
    <w:basedOn w:val="DefaultParagraphFont"/>
    <w:uiPriority w:val="99"/>
    <w:semiHidden/>
    <w:rsid w:val="00E216E3"/>
    <w:rPr>
      <w:rFonts w:ascii="Verdana" w:hAnsi="Verdana"/>
      <w:color w:val="0000FF"/>
      <w:sz w:val="24"/>
      <w:vertAlign w:val="superscript"/>
    </w:rPr>
  </w:style>
  <w:style w:type="paragraph" w:styleId="ListBullet">
    <w:name w:val="List Bullet"/>
    <w:basedOn w:val="Normal"/>
    <w:semiHidden/>
    <w:rsid w:val="00E216E3"/>
    <w:pPr>
      <w:widowControl w:val="0"/>
      <w:numPr>
        <w:numId w:val="3"/>
      </w:numPr>
      <w:spacing w:before="0" w:line="300" w:lineRule="atLeast"/>
      <w:ind w:right="360"/>
      <w:jc w:val="both"/>
    </w:pPr>
    <w:rPr>
      <w:rFonts w:ascii="Verdana" w:eastAsia="Times New Roman" w:hAnsi="Verdana"/>
      <w:kern w:val="0"/>
      <w:lang w:bidi="ar-SA"/>
    </w:rPr>
  </w:style>
  <w:style w:type="paragraph" w:styleId="ListBullet2">
    <w:name w:val="List Bullet 2"/>
    <w:basedOn w:val="ListBullet"/>
    <w:semiHidden/>
    <w:rsid w:val="00E216E3"/>
    <w:pPr>
      <w:numPr>
        <w:ilvl w:val="1"/>
      </w:numPr>
      <w:ind w:right="0"/>
    </w:pPr>
  </w:style>
  <w:style w:type="character" w:customStyle="1" w:styleId="Level1TopicChar">
    <w:name w:val="Level 1 Topic Char"/>
    <w:basedOn w:val="DefaultParagraphFont"/>
    <w:link w:val="Level1Topic"/>
    <w:semiHidden/>
    <w:rsid w:val="000E1CF7"/>
    <w:rPr>
      <w:rFonts w:ascii="Arial" w:hAnsi="Arial" w:cs="Arial"/>
      <w:b/>
      <w:bCs/>
      <w:sz w:val="36"/>
      <w:szCs w:val="36"/>
    </w:rPr>
  </w:style>
  <w:style w:type="character" w:customStyle="1" w:styleId="LawNoteTitleChar">
    <w:name w:val="LawNote Title Char"/>
    <w:basedOn w:val="DefaultParagraphFont"/>
    <w:link w:val="LawNoteTitle"/>
    <w:semiHidden/>
    <w:rsid w:val="000E1CF7"/>
    <w:rPr>
      <w:rFonts w:ascii="Arial" w:hAnsi="Arial" w:cs="Arial"/>
      <w:b/>
      <w:color w:val="3C71A5"/>
      <w:sz w:val="32"/>
      <w:szCs w:val="32"/>
    </w:rPr>
  </w:style>
  <w:style w:type="character" w:styleId="PageNumber">
    <w:name w:val="page number"/>
    <w:basedOn w:val="DefaultParagraphFont"/>
    <w:semiHidden/>
    <w:rsid w:val="00282AD3"/>
  </w:style>
  <w:style w:type="paragraph" w:customStyle="1" w:styleId="CitationNote">
    <w:name w:val="CitationNote"/>
    <w:basedOn w:val="Heading2"/>
    <w:semiHidden/>
    <w:rsid w:val="00BB5BEA"/>
    <w:rPr>
      <w:rFonts w:cs="Times New Roman"/>
      <w:color w:val="31849B" w:themeColor="accent5" w:themeShade="BF"/>
    </w:rPr>
  </w:style>
  <w:style w:type="paragraph" w:customStyle="1" w:styleId="BCitationNote">
    <w:name w:val="BCitationNote"/>
    <w:rsid w:val="00B25CAA"/>
    <w:rPr>
      <w:rFonts w:eastAsiaTheme="majorEastAsia"/>
      <w:b/>
      <w:bCs/>
      <w:color w:val="31849B" w:themeColor="accent5" w:themeShade="BF"/>
      <w:szCs w:val="26"/>
      <w:lang w:bidi="ar-SA"/>
    </w:rPr>
  </w:style>
  <w:style w:type="paragraph" w:customStyle="1" w:styleId="DocID">
    <w:name w:val="DocID"/>
    <w:basedOn w:val="Footer"/>
    <w:next w:val="Footer"/>
    <w:semiHidden/>
    <w:rsid w:val="002B627A"/>
    <w:pPr>
      <w:tabs>
        <w:tab w:val="clear" w:pos="4680"/>
        <w:tab w:val="clear" w:pos="9360"/>
      </w:tabs>
    </w:pPr>
    <w:rPr>
      <w:rFonts w:eastAsia="Times New Roman" w:cs="Times New Roman"/>
      <w:sz w:val="16"/>
      <w:szCs w:val="20"/>
    </w:rPr>
  </w:style>
  <w:style w:type="paragraph" w:customStyle="1" w:styleId="Heading">
    <w:name w:val="Heading"/>
    <w:basedOn w:val="Normal"/>
    <w:semiHidden/>
    <w:rsid w:val="002B627A"/>
    <w:pPr>
      <w:spacing w:before="0" w:after="240"/>
    </w:pPr>
    <w:rPr>
      <w:rFonts w:eastAsia="Times New Roman"/>
      <w:kern w:val="0"/>
      <w:szCs w:val="20"/>
      <w:lang w:bidi="ar-SA"/>
    </w:rPr>
  </w:style>
  <w:style w:type="paragraph" w:customStyle="1" w:styleId="heading1notoc">
    <w:name w:val="heading 1 (no toc)"/>
    <w:basedOn w:val="Heading1"/>
    <w:next w:val="Normal"/>
    <w:link w:val="heading1notocChar"/>
    <w:semiHidden/>
    <w:rsid w:val="002B627A"/>
    <w:pPr>
      <w:keepNext w:val="0"/>
      <w:keepLines w:val="0"/>
      <w:spacing w:before="0" w:after="240"/>
      <w:outlineLvl w:val="9"/>
    </w:pPr>
    <w:rPr>
      <w:rFonts w:eastAsia="Times New Roman" w:cs="Times New Roman"/>
      <w:b w:val="0"/>
      <w:bCs w:val="0"/>
      <w:kern w:val="0"/>
      <w:sz w:val="24"/>
      <w:szCs w:val="20"/>
    </w:rPr>
  </w:style>
  <w:style w:type="paragraph" w:customStyle="1" w:styleId="heading2notoc">
    <w:name w:val="heading 2 (no toc)"/>
    <w:basedOn w:val="Heading2"/>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3notoc">
    <w:name w:val="heading 3 (no toc)"/>
    <w:basedOn w:val="Heading3"/>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4notoc">
    <w:name w:val="heading 4 (no toc)"/>
    <w:basedOn w:val="Heading4"/>
    <w:next w:val="Normal"/>
    <w:semiHidden/>
    <w:rsid w:val="002B627A"/>
    <w:pPr>
      <w:keepNext w:val="0"/>
      <w:keepLines w:val="0"/>
      <w:spacing w:before="0" w:after="240"/>
      <w:outlineLvl w:val="9"/>
    </w:pPr>
    <w:rPr>
      <w:rFonts w:eastAsia="Times New Roman" w:cs="Times New Roman"/>
      <w:b w:val="0"/>
      <w:bCs w:val="0"/>
      <w:i w:val="0"/>
      <w:iCs w:val="0"/>
      <w:kern w:val="0"/>
      <w:szCs w:val="20"/>
    </w:rPr>
  </w:style>
  <w:style w:type="paragraph" w:customStyle="1" w:styleId="heading5notoc">
    <w:name w:val="heading 5 (no toc)"/>
    <w:basedOn w:val="Heading5"/>
    <w:next w:val="Normal"/>
    <w:semiHidden/>
    <w:rsid w:val="002B627A"/>
    <w:pPr>
      <w:keepNext w:val="0"/>
      <w:keepLines w:val="0"/>
      <w:spacing w:before="0" w:after="240"/>
      <w:outlineLvl w:val="9"/>
    </w:pPr>
    <w:rPr>
      <w:rFonts w:eastAsia="Times New Roman" w:cs="Times New Roman"/>
      <w:kern w:val="0"/>
      <w:szCs w:val="20"/>
    </w:rPr>
  </w:style>
  <w:style w:type="paragraph" w:customStyle="1" w:styleId="Quote1">
    <w:name w:val="Quote1"/>
    <w:aliases w:val="q"/>
    <w:basedOn w:val="Normal"/>
    <w:next w:val="QuoteContinued"/>
    <w:semiHidden/>
    <w:rsid w:val="002B627A"/>
    <w:pPr>
      <w:spacing w:after="0"/>
      <w:ind w:left="1440" w:right="1440"/>
    </w:pPr>
    <w:rPr>
      <w:rFonts w:eastAsia="Times New Roman"/>
      <w:kern w:val="0"/>
      <w:szCs w:val="20"/>
      <w:lang w:bidi="ar-SA"/>
    </w:rPr>
  </w:style>
  <w:style w:type="paragraph" w:customStyle="1" w:styleId="QuoteDoubleSpace">
    <w:name w:val="Quote DoubleSpace"/>
    <w:aliases w:val="qd"/>
    <w:basedOn w:val="Quote1"/>
    <w:next w:val="Normal"/>
    <w:semiHidden/>
    <w:rsid w:val="002B627A"/>
    <w:pPr>
      <w:spacing w:line="480" w:lineRule="auto"/>
    </w:pPr>
  </w:style>
  <w:style w:type="paragraph" w:customStyle="1" w:styleId="QuoteContinued">
    <w:name w:val="Quote Continued"/>
    <w:basedOn w:val="BodyText"/>
    <w:next w:val="BodyText"/>
    <w:semiHidden/>
    <w:rsid w:val="002B627A"/>
    <w:pPr>
      <w:spacing w:before="0" w:after="240"/>
    </w:pPr>
    <w:rPr>
      <w:kern w:val="0"/>
      <w:szCs w:val="20"/>
    </w:rPr>
  </w:style>
  <w:style w:type="paragraph" w:styleId="Title">
    <w:name w:val="Title"/>
    <w:basedOn w:val="Normal"/>
    <w:link w:val="TitleChar"/>
    <w:semiHidden/>
    <w:qFormat/>
    <w:rsid w:val="002B627A"/>
    <w:pPr>
      <w:spacing w:after="60"/>
      <w:jc w:val="center"/>
      <w:outlineLvl w:val="0"/>
    </w:pPr>
    <w:rPr>
      <w:rFonts w:eastAsia="Times New Roman" w:cs="Arial"/>
      <w:b/>
      <w:bCs/>
      <w:kern w:val="28"/>
      <w:sz w:val="28"/>
      <w:szCs w:val="32"/>
      <w:lang w:bidi="ar-SA"/>
    </w:rPr>
  </w:style>
  <w:style w:type="character" w:customStyle="1" w:styleId="TitleChar">
    <w:name w:val="Title Char"/>
    <w:basedOn w:val="DefaultParagraphFont"/>
    <w:link w:val="Title"/>
    <w:semiHidden/>
    <w:rsid w:val="000E1CF7"/>
    <w:rPr>
      <w:rFonts w:eastAsia="Times New Roman" w:cs="Arial"/>
      <w:b/>
      <w:bCs/>
      <w:kern w:val="28"/>
      <w:sz w:val="28"/>
      <w:szCs w:val="32"/>
      <w:lang w:bidi="ar-SA"/>
    </w:rPr>
  </w:style>
  <w:style w:type="paragraph" w:styleId="Subtitle">
    <w:name w:val="Subtitle"/>
    <w:basedOn w:val="Normal"/>
    <w:link w:val="SubtitleChar"/>
    <w:semiHidden/>
    <w:qFormat/>
    <w:rsid w:val="002B627A"/>
    <w:pPr>
      <w:spacing w:before="0" w:after="60"/>
      <w:jc w:val="center"/>
      <w:outlineLvl w:val="1"/>
    </w:pPr>
    <w:rPr>
      <w:rFonts w:eastAsia="Times New Roman" w:cs="Arial"/>
      <w:kern w:val="0"/>
      <w:szCs w:val="20"/>
      <w:lang w:bidi="ar-SA"/>
    </w:rPr>
  </w:style>
  <w:style w:type="character" w:customStyle="1" w:styleId="SubtitleChar">
    <w:name w:val="Subtitle Char"/>
    <w:basedOn w:val="DefaultParagraphFont"/>
    <w:link w:val="Subtitle"/>
    <w:semiHidden/>
    <w:rsid w:val="000E1CF7"/>
    <w:rPr>
      <w:rFonts w:eastAsia="Times New Roman" w:cs="Arial"/>
      <w:kern w:val="0"/>
      <w:szCs w:val="20"/>
      <w:lang w:bidi="ar-SA"/>
    </w:rPr>
  </w:style>
  <w:style w:type="character" w:customStyle="1" w:styleId="ptext-1">
    <w:name w:val="ptext-1"/>
    <w:basedOn w:val="DefaultParagraphFont"/>
    <w:semiHidden/>
    <w:rsid w:val="006F25CD"/>
  </w:style>
  <w:style w:type="character" w:customStyle="1" w:styleId="ptext-2">
    <w:name w:val="ptext-2"/>
    <w:basedOn w:val="DefaultParagraphFont"/>
    <w:semiHidden/>
    <w:rsid w:val="006F25CD"/>
  </w:style>
  <w:style w:type="character" w:customStyle="1" w:styleId="enumbell">
    <w:name w:val="enumbell"/>
    <w:semiHidden/>
    <w:rsid w:val="006F25CD"/>
    <w:rPr>
      <w:b/>
      <w:bCs/>
    </w:rPr>
  </w:style>
  <w:style w:type="paragraph" w:customStyle="1" w:styleId="TableHeading1">
    <w:name w:val="Table Heading 1"/>
    <w:basedOn w:val="Normal"/>
    <w:semiHidden/>
    <w:qFormat/>
    <w:rsid w:val="00A832C5"/>
    <w:pPr>
      <w:shd w:val="clear" w:color="auto" w:fill="FFFFFF" w:themeFill="background1"/>
      <w:spacing w:before="120"/>
    </w:pPr>
    <w:rPr>
      <w:rFonts w:ascii="Arial" w:eastAsia="Times New Roman" w:hAnsi="Arial"/>
      <w:b/>
      <w:color w:val="262626" w:themeColor="text1" w:themeTint="D9"/>
      <w:kern w:val="0"/>
      <w:sz w:val="32"/>
      <w:szCs w:val="22"/>
      <w:lang w:bidi="ar-SA"/>
    </w:rPr>
  </w:style>
  <w:style w:type="paragraph" w:customStyle="1" w:styleId="AuthorByline">
    <w:name w:val="Author Byline"/>
    <w:basedOn w:val="Normal"/>
    <w:next w:val="Normal"/>
    <w:semiHidden/>
    <w:qFormat/>
    <w:rsid w:val="00A832C5"/>
    <w:pPr>
      <w:spacing w:before="120" w:line="360" w:lineRule="auto"/>
      <w:jc w:val="both"/>
    </w:pPr>
    <w:rPr>
      <w:rFonts w:ascii="Verdana" w:eastAsia="Times New Roman" w:hAnsi="Verdana" w:cs="Arial"/>
      <w:kern w:val="0"/>
      <w:sz w:val="22"/>
      <w:lang w:bidi="ar-SA"/>
    </w:rPr>
  </w:style>
  <w:style w:type="paragraph" w:customStyle="1" w:styleId="DocumentTitle">
    <w:name w:val="Document Title"/>
    <w:basedOn w:val="Normal"/>
    <w:next w:val="ArticleText"/>
    <w:link w:val="DocumentTitleChar"/>
    <w:semiHidden/>
    <w:qFormat/>
    <w:rsid w:val="00A832C5"/>
    <w:pPr>
      <w:spacing w:before="100"/>
    </w:pPr>
    <w:rPr>
      <w:rFonts w:ascii="Arial" w:eastAsia="Times New Roman" w:hAnsi="Arial"/>
      <w:kern w:val="0"/>
      <w:sz w:val="28"/>
      <w:szCs w:val="28"/>
      <w:lang w:bidi="ar-SA"/>
    </w:rPr>
  </w:style>
  <w:style w:type="paragraph" w:customStyle="1" w:styleId="PrimaryHeading">
    <w:name w:val="Primary Heading"/>
    <w:basedOn w:val="Normal"/>
    <w:next w:val="Normal"/>
    <w:semiHidden/>
    <w:qFormat/>
    <w:rsid w:val="00A832C5"/>
    <w:pPr>
      <w:spacing w:after="0"/>
    </w:pPr>
    <w:rPr>
      <w:rFonts w:ascii="Arial" w:eastAsia="Times New Roman" w:hAnsi="Arial" w:cs="Arial"/>
      <w:b/>
      <w:kern w:val="0"/>
      <w:sz w:val="36"/>
      <w:szCs w:val="36"/>
      <w:lang w:bidi="ar-SA"/>
    </w:rPr>
  </w:style>
  <w:style w:type="paragraph" w:customStyle="1" w:styleId="SecondaryHeading">
    <w:name w:val="Secondary Heading"/>
    <w:basedOn w:val="Normal"/>
    <w:next w:val="Normal"/>
    <w:semiHidden/>
    <w:qFormat/>
    <w:rsid w:val="00A832C5"/>
    <w:pPr>
      <w:shd w:val="clear" w:color="auto" w:fill="1D1B11" w:themeFill="background2" w:themeFillShade="1A"/>
      <w:spacing w:before="0"/>
    </w:pPr>
    <w:rPr>
      <w:rFonts w:ascii="Arial" w:eastAsia="Times New Roman" w:hAnsi="Arial" w:cs="Arial"/>
      <w:b/>
      <w:color w:val="B8CCE4" w:themeColor="accent1" w:themeTint="66"/>
      <w:kern w:val="0"/>
      <w:sz w:val="28"/>
      <w:szCs w:val="32"/>
      <w:lang w:bidi="ar-SA"/>
    </w:rPr>
  </w:style>
  <w:style w:type="paragraph" w:customStyle="1" w:styleId="ArticleText">
    <w:name w:val="Article Text"/>
    <w:basedOn w:val="Normal"/>
    <w:semiHidden/>
    <w:qFormat/>
    <w:rsid w:val="00A832C5"/>
    <w:pPr>
      <w:spacing w:before="120"/>
      <w:jc w:val="both"/>
    </w:pPr>
    <w:rPr>
      <w:rFonts w:ascii="Arial" w:eastAsia="Times New Roman" w:hAnsi="Arial"/>
      <w:kern w:val="0"/>
      <w:sz w:val="20"/>
      <w:lang w:bidi="ar-SA"/>
    </w:rPr>
  </w:style>
  <w:style w:type="paragraph" w:customStyle="1" w:styleId="ArticleHeading1">
    <w:name w:val="Article Heading 1"/>
    <w:basedOn w:val="Heading1"/>
    <w:next w:val="Normal"/>
    <w:link w:val="ArticleHeading1Char"/>
    <w:semiHidden/>
    <w:qFormat/>
    <w:rsid w:val="00A832C5"/>
    <w:pPr>
      <w:keepNext w:val="0"/>
      <w:keepLines w:val="0"/>
      <w:spacing w:before="120" w:after="120"/>
    </w:pPr>
    <w:rPr>
      <w:rFonts w:ascii="Arial" w:hAnsi="Arial"/>
      <w:b w:val="0"/>
      <w:bCs w:val="0"/>
      <w:color w:val="F79646" w:themeColor="accent6"/>
      <w:kern w:val="0"/>
    </w:rPr>
  </w:style>
  <w:style w:type="paragraph" w:customStyle="1" w:styleId="ArticleHeading2">
    <w:name w:val="Article Heading 2"/>
    <w:basedOn w:val="Heading2"/>
    <w:next w:val="ArticleText"/>
    <w:link w:val="ArticleHeading2Char"/>
    <w:semiHidden/>
    <w:qFormat/>
    <w:rsid w:val="00A832C5"/>
    <w:pPr>
      <w:keepNext w:val="0"/>
      <w:keepLines w:val="0"/>
      <w:spacing w:before="120" w:after="120"/>
      <w:ind w:left="720"/>
    </w:pPr>
    <w:rPr>
      <w:rFonts w:ascii="Verdana" w:eastAsia="Times New Roman" w:hAnsi="Verdana"/>
      <w:b w:val="0"/>
      <w:bCs w:val="0"/>
      <w:color w:val="F79646" w:themeColor="accent6"/>
      <w:kern w:val="0"/>
    </w:rPr>
  </w:style>
  <w:style w:type="character" w:customStyle="1" w:styleId="DocumentTitleChar">
    <w:name w:val="Document Title Char"/>
    <w:basedOn w:val="DefaultParagraphFont"/>
    <w:link w:val="DocumentTitle"/>
    <w:semiHidden/>
    <w:rsid w:val="000E1CF7"/>
    <w:rPr>
      <w:rFonts w:ascii="Arial" w:eastAsia="Times New Roman" w:hAnsi="Arial"/>
      <w:kern w:val="0"/>
      <w:sz w:val="28"/>
      <w:szCs w:val="28"/>
      <w:lang w:bidi="ar-SA"/>
    </w:rPr>
  </w:style>
  <w:style w:type="character" w:customStyle="1" w:styleId="ArticleHeading1Char">
    <w:name w:val="Article Heading 1 Char"/>
    <w:basedOn w:val="Heading1Char"/>
    <w:link w:val="ArticleHeading1"/>
    <w:semiHidden/>
    <w:rsid w:val="000E1CF7"/>
    <w:rPr>
      <w:rFonts w:ascii="Arial" w:eastAsiaTheme="majorEastAsia" w:hAnsi="Arial" w:cstheme="majorBidi"/>
      <w:b w:val="0"/>
      <w:bCs w:val="0"/>
      <w:color w:val="F79646" w:themeColor="accent6"/>
      <w:kern w:val="0"/>
      <w:sz w:val="28"/>
      <w:szCs w:val="28"/>
      <w:lang w:bidi="ar-SA"/>
    </w:rPr>
  </w:style>
  <w:style w:type="character" w:customStyle="1" w:styleId="ArticleHeading2Char">
    <w:name w:val="Article Heading 2 Char"/>
    <w:basedOn w:val="Heading2Char"/>
    <w:link w:val="ArticleHeading2"/>
    <w:semiHidden/>
    <w:rsid w:val="000E1CF7"/>
    <w:rPr>
      <w:rFonts w:ascii="Verdana" w:eastAsia="Times New Roman" w:hAnsi="Verdana" w:cstheme="majorBidi"/>
      <w:b w:val="0"/>
      <w:bCs w:val="0"/>
      <w:color w:val="F79646" w:themeColor="accent6"/>
      <w:kern w:val="0"/>
      <w:szCs w:val="26"/>
      <w:lang w:bidi="ar-SA"/>
    </w:rPr>
  </w:style>
  <w:style w:type="paragraph" w:customStyle="1" w:styleId="PublishDate">
    <w:name w:val="Publish Date"/>
    <w:basedOn w:val="Normal"/>
    <w:semiHidden/>
    <w:qFormat/>
    <w:rsid w:val="00A832C5"/>
    <w:pPr>
      <w:spacing w:before="120"/>
      <w:jc w:val="right"/>
    </w:pPr>
    <w:rPr>
      <w:rFonts w:ascii="Verdana" w:hAnsi="Verdana"/>
      <w:kern w:val="0"/>
      <w:sz w:val="20"/>
      <w:lang w:bidi="ar-SA"/>
    </w:rPr>
  </w:style>
  <w:style w:type="paragraph" w:customStyle="1" w:styleId="ArticleHeading3">
    <w:name w:val="Article Heading 3"/>
    <w:basedOn w:val="ArticleHeading2"/>
    <w:next w:val="ArticleText"/>
    <w:semiHidden/>
    <w:qFormat/>
    <w:rsid w:val="00A832C5"/>
    <w:pPr>
      <w:ind w:left="1440"/>
    </w:pPr>
    <w:rPr>
      <w:i/>
    </w:rPr>
  </w:style>
  <w:style w:type="paragraph" w:customStyle="1" w:styleId="TableSubheading1">
    <w:name w:val="Table Subheading 1"/>
    <w:basedOn w:val="ArticleText"/>
    <w:semiHidden/>
    <w:qFormat/>
    <w:rsid w:val="00A832C5"/>
    <w:pPr>
      <w:shd w:val="clear" w:color="auto" w:fill="404040" w:themeFill="text1" w:themeFillTint="BF"/>
    </w:pPr>
    <w:rPr>
      <w:b/>
      <w:color w:val="DDD9C3" w:themeColor="background2" w:themeShade="E6"/>
      <w:szCs w:val="22"/>
    </w:rPr>
  </w:style>
  <w:style w:type="table" w:customStyle="1" w:styleId="TableGrid1">
    <w:name w:val="Table Grid1"/>
    <w:basedOn w:val="TableNormal"/>
    <w:next w:val="TableGrid"/>
    <w:uiPriority w:val="59"/>
    <w:rsid w:val="00A832C5"/>
    <w:pPr>
      <w:spacing w:before="0" w:after="0"/>
    </w:pPr>
    <w:rPr>
      <w:rFonts w:asciiTheme="minorHAnsi" w:eastAsiaTheme="minorEastAsia" w:hAnsiTheme="minorHAnsi" w:cstheme="minorBidi"/>
      <w:kern w:val="0"/>
      <w:sz w:val="22"/>
      <w:szCs w:val="22"/>
      <w:lang w:bidi="ar-S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Level1Topic">
    <w:name w:val="Level 1 Topic"/>
    <w:basedOn w:val="Normal"/>
    <w:link w:val="Level1TopicChar"/>
    <w:semiHidden/>
    <w:rsid w:val="008228BD"/>
    <w:pPr>
      <w:spacing w:before="0" w:after="240" w:line="300" w:lineRule="atLeast"/>
    </w:pPr>
    <w:rPr>
      <w:rFonts w:ascii="Arial" w:hAnsi="Arial" w:cs="Arial"/>
      <w:b/>
      <w:bCs/>
      <w:sz w:val="36"/>
      <w:szCs w:val="36"/>
    </w:rPr>
  </w:style>
  <w:style w:type="paragraph" w:customStyle="1" w:styleId="LawNoteTitle">
    <w:name w:val="LawNote Title"/>
    <w:basedOn w:val="Normal"/>
    <w:link w:val="LawNoteTitleChar"/>
    <w:semiHidden/>
    <w:rsid w:val="008228BD"/>
    <w:pPr>
      <w:spacing w:before="0" w:after="240" w:line="300" w:lineRule="atLeast"/>
    </w:pPr>
    <w:rPr>
      <w:rFonts w:ascii="Arial" w:hAnsi="Arial" w:cs="Arial"/>
      <w:b/>
      <w:color w:val="3C71A5"/>
      <w:sz w:val="32"/>
      <w:szCs w:val="32"/>
    </w:rPr>
  </w:style>
  <w:style w:type="paragraph" w:customStyle="1" w:styleId="EndText">
    <w:name w:val="EndText"/>
    <w:basedOn w:val="Normal"/>
    <w:link w:val="EndTextChar"/>
    <w:semiHidden/>
    <w:rsid w:val="008228BD"/>
    <w:pPr>
      <w:numPr>
        <w:numId w:val="11"/>
      </w:numPr>
      <w:tabs>
        <w:tab w:val="clear" w:pos="720"/>
      </w:tabs>
      <w:spacing w:before="0"/>
      <w:ind w:left="0"/>
      <w:jc w:val="both"/>
    </w:pPr>
    <w:rPr>
      <w:rFonts w:ascii="Arial" w:eastAsia="Times New Roman" w:hAnsi="Arial"/>
      <w:kern w:val="0"/>
      <w:sz w:val="16"/>
      <w:lang w:bidi="ar-SA"/>
    </w:rPr>
  </w:style>
  <w:style w:type="character" w:customStyle="1" w:styleId="EndTextChar">
    <w:name w:val="EndText Char"/>
    <w:link w:val="EndText"/>
    <w:semiHidden/>
    <w:rsid w:val="000E1CF7"/>
    <w:rPr>
      <w:rFonts w:ascii="Arial" w:eastAsia="Times New Roman" w:hAnsi="Arial"/>
      <w:kern w:val="0"/>
      <w:sz w:val="16"/>
      <w:lang w:bidi="ar-SA"/>
    </w:rPr>
  </w:style>
  <w:style w:type="paragraph" w:customStyle="1" w:styleId="bbnode">
    <w:name w:val="bbnode"/>
    <w:basedOn w:val="BNormal"/>
    <w:qFormat/>
    <w:rsid w:val="002D2949"/>
    <w:pPr>
      <w:spacing w:before="0"/>
    </w:pPr>
    <w:rPr>
      <w:rFonts w:ascii="Arial" w:hAnsi="Arial" w:cs="Arial"/>
      <w:color w:val="E36C0A" w:themeColor="accent6" w:themeShade="BF"/>
      <w:sz w:val="16"/>
      <w:szCs w:val="16"/>
    </w:rPr>
  </w:style>
  <w:style w:type="paragraph" w:customStyle="1" w:styleId="bbreporter">
    <w:name w:val="bbreporter"/>
    <w:basedOn w:val="bbnode"/>
    <w:qFormat/>
    <w:rsid w:val="002D2949"/>
    <w:rPr>
      <w:color w:val="984806" w:themeColor="accent6" w:themeShade="80"/>
    </w:rPr>
  </w:style>
  <w:style w:type="paragraph" w:customStyle="1" w:styleId="bblsID">
    <w:name w:val="bblsID"/>
    <w:basedOn w:val="bbreporter"/>
    <w:qFormat/>
    <w:rsid w:val="002D2949"/>
    <w:rPr>
      <w:color w:val="0070C0"/>
      <w:szCs w:val="22"/>
    </w:rPr>
  </w:style>
  <w:style w:type="paragraph" w:customStyle="1" w:styleId="bbslug">
    <w:name w:val="bbslug"/>
    <w:basedOn w:val="bbnode"/>
    <w:rsid w:val="002D2949"/>
    <w:rPr>
      <w:b/>
      <w:i/>
      <w:color w:val="FF0000"/>
    </w:rPr>
  </w:style>
  <w:style w:type="character" w:customStyle="1" w:styleId="bblink-bbcitation">
    <w:name w:val="bblink-bbcitation"/>
    <w:basedOn w:val="DefaultParagraphFont"/>
    <w:uiPriority w:val="1"/>
    <w:qFormat/>
    <w:rsid w:val="0060761F"/>
    <w:rPr>
      <w:color w:val="7030A0"/>
    </w:rPr>
  </w:style>
  <w:style w:type="paragraph" w:customStyle="1" w:styleId="BGeographicName">
    <w:name w:val="BGeographicName"/>
    <w:basedOn w:val="Normal"/>
    <w:link w:val="BGeographicNameChar"/>
    <w:qFormat/>
    <w:rsid w:val="00BB26EE"/>
    <w:rPr>
      <w:color w:val="006600"/>
    </w:rPr>
  </w:style>
  <w:style w:type="character" w:customStyle="1" w:styleId="BGeographicNameChar">
    <w:name w:val="BGeographicName Char"/>
    <w:basedOn w:val="BNormalChar"/>
    <w:link w:val="BGeographicName"/>
    <w:rsid w:val="007E29E2"/>
    <w:rPr>
      <w:rFonts w:eastAsia="Times New Roman"/>
      <w:color w:val="006600"/>
      <w:kern w:val="0"/>
      <w:lang w:bidi="ar-SA"/>
    </w:rPr>
  </w:style>
  <w:style w:type="character" w:customStyle="1" w:styleId="BContentControl">
    <w:name w:val="BContent_Control"/>
    <w:basedOn w:val="DefaultParagraphFont"/>
    <w:uiPriority w:val="1"/>
    <w:rsid w:val="00147DAE"/>
    <w:rPr>
      <w:rFonts w:ascii="Calibri" w:hAnsi="Calibri"/>
      <w:sz w:val="16"/>
      <w:bdr w:val="none" w:sz="0" w:space="0" w:color="auto"/>
      <w:shd w:val="pct45" w:color="CCFFCC" w:fill="FFFFFF" w:themeFill="background1"/>
    </w:rPr>
  </w:style>
  <w:style w:type="character" w:customStyle="1" w:styleId="heading1notocChar">
    <w:name w:val="heading 1 (no toc) Char"/>
    <w:basedOn w:val="Heading1Char"/>
    <w:link w:val="heading1notoc"/>
    <w:semiHidden/>
    <w:rsid w:val="000E1CF7"/>
    <w:rPr>
      <w:rFonts w:eastAsia="Times New Roman" w:cstheme="majorBidi"/>
      <w:b w:val="0"/>
      <w:bCs w:val="0"/>
      <w:kern w:val="0"/>
      <w:sz w:val="28"/>
      <w:szCs w:val="20"/>
      <w:lang w:bidi="ar-SA"/>
    </w:rPr>
  </w:style>
  <w:style w:type="paragraph" w:customStyle="1" w:styleId="BDocStart">
    <w:name w:val="BDoc_Start"/>
    <w:next w:val="BNormal"/>
    <w:link w:val="BDocStartChar"/>
    <w:rsid w:val="00EB638D"/>
    <w:rPr>
      <w:rFonts w:eastAsiaTheme="majorEastAsia" w:cstheme="majorBidi"/>
      <w:bCs/>
      <w:color w:val="4F81BD" w:themeColor="accent1"/>
      <w:sz w:val="28"/>
      <w:szCs w:val="28"/>
      <w:lang w:bidi="ar-SA"/>
    </w:rPr>
  </w:style>
  <w:style w:type="character" w:customStyle="1" w:styleId="BDocStartChar">
    <w:name w:val="BDoc_Start Char"/>
    <w:basedOn w:val="heading1notocChar"/>
    <w:link w:val="BDocStart"/>
    <w:rsid w:val="00EB638D"/>
    <w:rPr>
      <w:rFonts w:eastAsiaTheme="majorEastAsia" w:cstheme="majorBidi"/>
      <w:b w:val="0"/>
      <w:bCs/>
      <w:color w:val="4F81BD" w:themeColor="accent1"/>
      <w:kern w:val="0"/>
      <w:sz w:val="28"/>
      <w:szCs w:val="28"/>
      <w:lang w:bidi="ar-SA"/>
    </w:rPr>
  </w:style>
  <w:style w:type="paragraph" w:customStyle="1" w:styleId="BAuthor">
    <w:name w:val="BAuthor"/>
    <w:basedOn w:val="BNormal"/>
    <w:link w:val="BAuthorChar"/>
    <w:rsid w:val="004E67F5"/>
    <w:rPr>
      <w:color w:val="943634" w:themeColor="accent2" w:themeShade="BF"/>
      <w:sz w:val="20"/>
      <w:szCs w:val="20"/>
    </w:rPr>
  </w:style>
  <w:style w:type="character" w:customStyle="1" w:styleId="BAuthorChar">
    <w:name w:val="BAuthor Char"/>
    <w:basedOn w:val="BNormalChar"/>
    <w:link w:val="BAuthor"/>
    <w:rsid w:val="004E67F5"/>
    <w:rPr>
      <w:rFonts w:eastAsia="Times New Roman"/>
      <w:color w:val="943634" w:themeColor="accent2" w:themeShade="BF"/>
      <w:kern w:val="0"/>
      <w:sz w:val="20"/>
      <w:szCs w:val="20"/>
      <w:lang w:bidi="ar-SA"/>
    </w:rPr>
  </w:style>
  <w:style w:type="paragraph" w:customStyle="1" w:styleId="BHeadline">
    <w:name w:val="BHeadline"/>
    <w:basedOn w:val="Normal"/>
    <w:next w:val="BNormal"/>
    <w:rsid w:val="00994780"/>
    <w:rPr>
      <w:b/>
      <w:color w:val="244061" w:themeColor="accent1" w:themeShade="80"/>
      <w:sz w:val="28"/>
      <w:szCs w:val="28"/>
    </w:rPr>
  </w:style>
  <w:style w:type="paragraph" w:customStyle="1" w:styleId="BOrganization">
    <w:name w:val="BOrganization"/>
    <w:basedOn w:val="BNormal"/>
    <w:rsid w:val="004E67F5"/>
    <w:rPr>
      <w:color w:val="943634" w:themeColor="accent2" w:themeShade="BF"/>
      <w:sz w:val="20"/>
    </w:rPr>
  </w:style>
  <w:style w:type="paragraph" w:customStyle="1" w:styleId="BEditorsintro">
    <w:name w:val="BEditors_intro"/>
    <w:basedOn w:val="Normal"/>
    <w:next w:val="BNormal"/>
    <w:semiHidden/>
    <w:rsid w:val="00FF7826"/>
    <w:pPr>
      <w:spacing w:before="120" w:after="0"/>
    </w:pPr>
    <w:rPr>
      <w:rFonts w:asciiTheme="minorHAnsi" w:eastAsia="Times New Roman" w:hAnsiTheme="minorHAnsi"/>
      <w:b/>
      <w:color w:val="FFFFFF" w:themeColor="background1"/>
      <w:kern w:val="0"/>
      <w:sz w:val="16"/>
      <w:szCs w:val="16"/>
      <w:lang w:val="en-GB" w:eastAsia="en-GB" w:bidi="ar-SA"/>
    </w:rPr>
  </w:style>
  <w:style w:type="paragraph" w:customStyle="1" w:styleId="BOutsideauthorinfo">
    <w:name w:val="BOutside_author_info"/>
    <w:basedOn w:val="BNormal"/>
    <w:next w:val="BNormal"/>
    <w:semiHidden/>
    <w:rsid w:val="002027C7"/>
    <w:pPr>
      <w:spacing w:line="160" w:lineRule="exact"/>
    </w:pPr>
    <w:rPr>
      <w:rFonts w:ascii="Calibri" w:hAnsi="Calibri" w:cs="Arial"/>
      <w:b/>
      <w:color w:val="FFFFFF" w:themeColor="background1"/>
      <w:sz w:val="16"/>
      <w:szCs w:val="16"/>
      <w:lang w:val="en-GB" w:eastAsia="en-GB"/>
    </w:rPr>
  </w:style>
  <w:style w:type="paragraph" w:customStyle="1" w:styleId="BMoreinfo">
    <w:name w:val="BMore_info"/>
    <w:basedOn w:val="Normal"/>
    <w:next w:val="BNormal"/>
    <w:rsid w:val="00FF7826"/>
    <w:pPr>
      <w:spacing w:before="120" w:after="0"/>
    </w:pPr>
    <w:rPr>
      <w:rFonts w:asciiTheme="minorHAnsi" w:eastAsia="Times New Roman" w:hAnsiTheme="minorHAnsi"/>
      <w:b/>
      <w:color w:val="000000" w:themeColor="text1"/>
      <w:kern w:val="0"/>
      <w:sz w:val="16"/>
      <w:szCs w:val="16"/>
      <w:lang w:val="en-GB" w:eastAsia="en-GB" w:bidi="ar-SA"/>
    </w:rPr>
  </w:style>
  <w:style w:type="paragraph" w:customStyle="1" w:styleId="sp">
    <w:name w:val="sp"/>
    <w:uiPriority w:val="99"/>
    <w:semiHidden/>
    <w:rsid w:val="00724007"/>
    <w:pPr>
      <w:widowControl w:val="0"/>
      <w:autoSpaceDE w:val="0"/>
      <w:autoSpaceDN w:val="0"/>
      <w:adjustRightInd w:val="0"/>
      <w:spacing w:before="0" w:after="0"/>
    </w:pPr>
    <w:rPr>
      <w:rFonts w:eastAsia="Times New Roman"/>
      <w:kern w:val="0"/>
      <w:sz w:val="20"/>
      <w:szCs w:val="20"/>
      <w:lang w:bidi="ar-SA"/>
    </w:rPr>
  </w:style>
  <w:style w:type="paragraph" w:customStyle="1" w:styleId="outsideauthor">
    <w:name w:val="outside_author"/>
    <w:uiPriority w:val="99"/>
    <w:semiHidden/>
    <w:rsid w:val="00724007"/>
    <w:pPr>
      <w:widowControl w:val="0"/>
      <w:autoSpaceDE w:val="0"/>
      <w:autoSpaceDN w:val="0"/>
      <w:adjustRightInd w:val="0"/>
      <w:spacing w:before="0" w:after="0"/>
    </w:pPr>
    <w:rPr>
      <w:rFonts w:eastAsia="Times New Roman"/>
      <w:b/>
      <w:bCs/>
      <w:kern w:val="0"/>
      <w:sz w:val="20"/>
      <w:szCs w:val="20"/>
      <w:lang w:bidi="ar-SA"/>
    </w:rPr>
  </w:style>
  <w:style w:type="paragraph" w:customStyle="1" w:styleId="section">
    <w:name w:val="section"/>
    <w:uiPriority w:val="99"/>
    <w:semiHidden/>
    <w:rsid w:val="00724007"/>
    <w:pPr>
      <w:widowControl w:val="0"/>
      <w:autoSpaceDE w:val="0"/>
      <w:autoSpaceDN w:val="0"/>
      <w:adjustRightInd w:val="0"/>
      <w:spacing w:before="0" w:after="0"/>
      <w:jc w:val="right"/>
    </w:pPr>
    <w:rPr>
      <w:rFonts w:eastAsia="Times New Roman"/>
      <w:b/>
      <w:bCs/>
      <w:color w:val="0000FF"/>
      <w:kern w:val="0"/>
      <w:sz w:val="36"/>
      <w:szCs w:val="36"/>
      <w:lang w:bidi="ar-SA"/>
    </w:rPr>
  </w:style>
  <w:style w:type="paragraph" w:customStyle="1" w:styleId="subsection">
    <w:name w:val="subsection"/>
    <w:uiPriority w:val="99"/>
    <w:semiHidden/>
    <w:rsid w:val="00724007"/>
    <w:pPr>
      <w:widowControl w:val="0"/>
      <w:autoSpaceDE w:val="0"/>
      <w:autoSpaceDN w:val="0"/>
      <w:adjustRightInd w:val="0"/>
      <w:spacing w:before="0" w:after="0"/>
      <w:jc w:val="right"/>
    </w:pPr>
    <w:rPr>
      <w:rFonts w:eastAsia="Times New Roman"/>
      <w:b/>
      <w:bCs/>
      <w:kern w:val="0"/>
      <w:sz w:val="28"/>
      <w:szCs w:val="28"/>
      <w:lang w:bidi="ar-SA"/>
    </w:rPr>
  </w:style>
  <w:style w:type="paragraph" w:customStyle="1" w:styleId="level">
    <w:name w:val="level"/>
    <w:uiPriority w:val="99"/>
    <w:semiHidden/>
    <w:rsid w:val="00724007"/>
    <w:pPr>
      <w:widowControl w:val="0"/>
      <w:autoSpaceDE w:val="0"/>
      <w:autoSpaceDN w:val="0"/>
      <w:adjustRightInd w:val="0"/>
      <w:spacing w:before="0" w:after="0" w:line="300" w:lineRule="atLeast"/>
    </w:pPr>
    <w:rPr>
      <w:rFonts w:eastAsia="Times New Roman"/>
      <w:b/>
      <w:bCs/>
      <w:kern w:val="0"/>
      <w:sz w:val="20"/>
      <w:szCs w:val="20"/>
      <w:lang w:bidi="ar-SA"/>
    </w:rPr>
  </w:style>
  <w:style w:type="paragraph" w:customStyle="1" w:styleId="example">
    <w:name w:val="example"/>
    <w:uiPriority w:val="99"/>
    <w:semiHidden/>
    <w:rsid w:val="00724007"/>
    <w:pPr>
      <w:widowControl w:val="0"/>
      <w:autoSpaceDE w:val="0"/>
      <w:autoSpaceDN w:val="0"/>
      <w:adjustRightInd w:val="0"/>
      <w:spacing w:before="0" w:after="0"/>
    </w:pPr>
    <w:rPr>
      <w:rFonts w:eastAsia="Times New Roman"/>
      <w:i/>
      <w:iCs/>
      <w:color w:val="0000FF"/>
      <w:kern w:val="0"/>
      <w:sz w:val="20"/>
      <w:szCs w:val="20"/>
      <w:lang w:bidi="ar-SA"/>
    </w:rPr>
  </w:style>
  <w:style w:type="paragraph" w:customStyle="1" w:styleId="note">
    <w:name w:val="note"/>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listitem">
    <w:name w:val="list.item"/>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document">
    <w:name w:val="document"/>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head">
    <w:name w:val="head"/>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image">
    <w:name w:val="image"/>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descriptor">
    <w:name w:val="descriptor"/>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footnotepara">
    <w:name w:val="footnote_para"/>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styleId="TOCHeading">
    <w:name w:val="TOC Heading"/>
    <w:basedOn w:val="Heading1"/>
    <w:next w:val="Normal"/>
    <w:uiPriority w:val="39"/>
    <w:semiHidden/>
    <w:unhideWhenUsed/>
    <w:qFormat/>
    <w:rsid w:val="00724007"/>
    <w:pPr>
      <w:spacing w:before="480" w:line="276" w:lineRule="auto"/>
      <w:outlineLvl w:val="9"/>
    </w:pPr>
    <w:rPr>
      <w:rFonts w:ascii="Cambria" w:eastAsia="MS Gothic" w:hAnsi="Cambria" w:cs="Times New Roman"/>
      <w:color w:val="365F91"/>
      <w:kern w:val="0"/>
      <w:lang w:eastAsia="ja-JP"/>
    </w:rPr>
  </w:style>
  <w:style w:type="character" w:customStyle="1" w:styleId="ssnonpaginatedrptr">
    <w:name w:val="ss_nonpaginatedrptr"/>
    <w:semiHidden/>
    <w:rsid w:val="00724007"/>
  </w:style>
  <w:style w:type="character" w:customStyle="1" w:styleId="st">
    <w:name w:val="st"/>
    <w:semiHidden/>
    <w:rsid w:val="00724007"/>
  </w:style>
  <w:style w:type="character" w:customStyle="1" w:styleId="BPlanpointhead">
    <w:name w:val="BPlan_point_head"/>
    <w:basedOn w:val="BCommenthead"/>
    <w:uiPriority w:val="1"/>
    <w:rsid w:val="00831EE4"/>
    <w:rPr>
      <w:b/>
      <w:iCs/>
      <w:color w:val="1F497D" w:themeColor="text2"/>
    </w:rPr>
  </w:style>
  <w:style w:type="paragraph" w:customStyle="1" w:styleId="BPlanpointpara">
    <w:name w:val="BPlan_point_para"/>
    <w:basedOn w:val="BCommentpara"/>
    <w:rsid w:val="00831EE4"/>
    <w:rPr>
      <w:color w:val="17365D" w:themeColor="text2" w:themeShade="BF"/>
    </w:rPr>
  </w:style>
  <w:style w:type="paragraph" w:customStyle="1" w:styleId="BRelatedTo">
    <w:name w:val="BRelatedTo"/>
    <w:basedOn w:val="BNormal"/>
    <w:next w:val="BNormal"/>
    <w:rsid w:val="00FC161A"/>
    <w:rPr>
      <w:color w:val="4F81BD" w:themeColor="accent1"/>
      <w:sz w:val="16"/>
    </w:rPr>
  </w:style>
  <w:style w:type="paragraph" w:customStyle="1" w:styleId="BProductionNote">
    <w:name w:val="BProductionNote"/>
    <w:basedOn w:val="BNormal"/>
    <w:link w:val="BProductionNoteChar"/>
    <w:rsid w:val="00EA282D"/>
    <w:pPr>
      <w:shd w:val="clear" w:color="auto" w:fill="FFFF00"/>
    </w:pPr>
    <w:rPr>
      <w:rFonts w:ascii="Times New Roman Bold" w:hAnsi="Times New Roman Bold"/>
      <w:b/>
      <w:color w:val="FF0000"/>
    </w:rPr>
  </w:style>
  <w:style w:type="character" w:customStyle="1" w:styleId="BProductionNoteChar">
    <w:name w:val="BProductionNote Char"/>
    <w:basedOn w:val="BNormalChar"/>
    <w:link w:val="BProductionNote"/>
    <w:rsid w:val="00EA282D"/>
    <w:rPr>
      <w:rFonts w:ascii="Times New Roman Bold" w:eastAsia="Times New Roman" w:hAnsi="Times New Roman Bold"/>
      <w:b/>
      <w:color w:val="FF0000"/>
      <w:kern w:val="0"/>
      <w:shd w:val="clear" w:color="auto" w:fill="FFFF00"/>
      <w:lang w:bidi="ar-SA"/>
    </w:rPr>
  </w:style>
  <w:style w:type="paragraph" w:customStyle="1" w:styleId="BHead6">
    <w:name w:val="BHead6"/>
    <w:next w:val="BNormal"/>
    <w:link w:val="BHead6Char"/>
    <w:rsid w:val="00F57AC4"/>
    <w:pPr>
      <w:ind w:left="1440"/>
      <w:outlineLvl w:val="5"/>
    </w:pPr>
    <w:rPr>
      <w:rFonts w:eastAsia="Times New Roman"/>
      <w:i/>
      <w:kern w:val="0"/>
      <w:lang w:bidi="ar-SA"/>
    </w:rPr>
  </w:style>
  <w:style w:type="character" w:customStyle="1" w:styleId="BHead6Char">
    <w:name w:val="BHead6 Char"/>
    <w:basedOn w:val="DefaultParagraphFont"/>
    <w:link w:val="BHead6"/>
    <w:rsid w:val="00F57AC4"/>
    <w:rPr>
      <w:rFonts w:eastAsia="Times New Roman"/>
      <w:i/>
      <w:kern w:val="0"/>
      <w:lang w:bidi="ar-SA"/>
    </w:rPr>
  </w:style>
  <w:style w:type="paragraph" w:customStyle="1" w:styleId="BHead7">
    <w:name w:val="BHead7"/>
    <w:next w:val="BNormal"/>
    <w:link w:val="BHead7Char"/>
    <w:rsid w:val="00F57AC4"/>
    <w:pPr>
      <w:ind w:left="1440"/>
      <w:outlineLvl w:val="6"/>
    </w:pPr>
    <w:rPr>
      <w:rFonts w:eastAsia="Times New Roman"/>
      <w:kern w:val="0"/>
      <w:lang w:bidi="ar-SA"/>
    </w:rPr>
  </w:style>
  <w:style w:type="character" w:customStyle="1" w:styleId="BHead7Char">
    <w:name w:val="BHead7 Char"/>
    <w:basedOn w:val="DefaultParagraphFont"/>
    <w:link w:val="BHead7"/>
    <w:rsid w:val="00F57AC4"/>
    <w:rPr>
      <w:rFonts w:eastAsia="Times New Roman"/>
      <w:kern w:val="0"/>
      <w:lang w:bidi="ar-SA"/>
    </w:rPr>
  </w:style>
  <w:style w:type="paragraph" w:customStyle="1" w:styleId="BHead8">
    <w:name w:val="BHead8"/>
    <w:next w:val="BNormal"/>
    <w:link w:val="BHead8Char"/>
    <w:rsid w:val="00F57AC4"/>
    <w:pPr>
      <w:ind w:left="2160"/>
      <w:outlineLvl w:val="7"/>
    </w:pPr>
    <w:rPr>
      <w:rFonts w:eastAsia="Times New Roman"/>
      <w:i/>
      <w:kern w:val="0"/>
      <w:lang w:bidi="ar-SA"/>
    </w:rPr>
  </w:style>
  <w:style w:type="character" w:customStyle="1" w:styleId="BHead8Char">
    <w:name w:val="BHead8 Char"/>
    <w:basedOn w:val="DefaultParagraphFont"/>
    <w:link w:val="BHead8"/>
    <w:rsid w:val="00F57AC4"/>
    <w:rPr>
      <w:rFonts w:eastAsia="Times New Roman"/>
      <w:i/>
      <w:kern w:val="0"/>
      <w:lang w:bidi="ar-SA"/>
    </w:rPr>
  </w:style>
  <w:style w:type="paragraph" w:customStyle="1" w:styleId="BBNAid">
    <w:name w:val="BBNA_id"/>
    <w:basedOn w:val="BNormal"/>
    <w:next w:val="BNormal"/>
    <w:link w:val="BBNAidChar"/>
    <w:qFormat/>
    <w:rsid w:val="00B82085"/>
    <w:rPr>
      <w:b/>
      <w:color w:val="31849B" w:themeColor="accent5" w:themeShade="BF"/>
    </w:rPr>
  </w:style>
  <w:style w:type="character" w:customStyle="1" w:styleId="BBNAidChar">
    <w:name w:val="BBNA_id Char"/>
    <w:basedOn w:val="BNormalChar"/>
    <w:link w:val="BBNAid"/>
    <w:rsid w:val="00B82085"/>
    <w:rPr>
      <w:rFonts w:eastAsia="Times New Roman"/>
      <w:b/>
      <w:color w:val="31849B" w:themeColor="accent5" w:themeShade="BF"/>
      <w:kern w:val="0"/>
      <w:lang w:bidi="ar-SA"/>
    </w:rPr>
  </w:style>
  <w:style w:type="paragraph" w:customStyle="1" w:styleId="BListitemorig">
    <w:name w:val="BList_item_orig"/>
    <w:basedOn w:val="BNormal"/>
    <w:qFormat/>
    <w:rsid w:val="005D78ED"/>
    <w:pPr>
      <w:ind w:left="1080" w:hanging="360"/>
    </w:pPr>
    <w:rPr>
      <w:szCs w:val="22"/>
    </w:rPr>
  </w:style>
  <w:style w:type="character" w:customStyle="1" w:styleId="bbDocID">
    <w:name w:val="bbDocID"/>
    <w:basedOn w:val="DefaultParagraphFont"/>
    <w:uiPriority w:val="1"/>
    <w:rsid w:val="00691039"/>
    <w:rPr>
      <w:color w:val="FF99FF"/>
    </w:rPr>
  </w:style>
  <w:style w:type="paragraph" w:customStyle="1" w:styleId="BVerbatimmarkup">
    <w:name w:val="BVerbatim_markup"/>
    <w:basedOn w:val="BodyText"/>
    <w:next w:val="BNormal"/>
    <w:link w:val="BVerbatimmarkupChar"/>
    <w:qFormat/>
    <w:rsid w:val="005C20E0"/>
    <w:rPr>
      <w:color w:val="FF0000"/>
    </w:rPr>
  </w:style>
  <w:style w:type="character" w:customStyle="1" w:styleId="BVerbatimmarkupChar">
    <w:name w:val="BVerbatim_markup Char"/>
    <w:basedOn w:val="DefaultParagraphFont"/>
    <w:link w:val="BVerbatimmarkup"/>
    <w:rsid w:val="00E97744"/>
    <w:rPr>
      <w:rFonts w:eastAsia="Times New Roman"/>
      <w:color w:val="FF0000"/>
      <w:lang w:bidi="ar-SA"/>
    </w:rPr>
  </w:style>
  <w:style w:type="paragraph" w:customStyle="1" w:styleId="BEditorIntro">
    <w:name w:val="BEditorIntro"/>
    <w:basedOn w:val="BNormal"/>
    <w:rsid w:val="00C53DA8"/>
    <w:rPr>
      <w:rFonts w:asciiTheme="minorHAnsi" w:hAnsiTheme="minorHAnsi"/>
      <w:b/>
      <w:color w:val="FFFFFF" w:themeColor="background1"/>
      <w:sz w:val="16"/>
      <w:szCs w:val="16"/>
      <w:lang w:val="en-GB" w:eastAsia="en-GB"/>
    </w:rPr>
  </w:style>
  <w:style w:type="paragraph" w:customStyle="1" w:styleId="text">
    <w:name w:val="text"/>
    <w:basedOn w:val="Normal"/>
    <w:uiPriority w:val="99"/>
    <w:qFormat/>
    <w:rsid w:val="00431229"/>
    <w:pPr>
      <w:widowControl w:val="0"/>
      <w:spacing w:before="0" w:after="0"/>
      <w:ind w:firstLine="360"/>
    </w:pPr>
    <w:rPr>
      <w:kern w:val="0"/>
      <w:lang w:bidi="ar-SA"/>
    </w:rPr>
  </w:style>
  <w:style w:type="paragraph" w:customStyle="1" w:styleId="footnote">
    <w:name w:val="footnote"/>
    <w:basedOn w:val="text"/>
    <w:autoRedefine/>
    <w:uiPriority w:val="99"/>
    <w:qFormat/>
    <w:rsid w:val="00431229"/>
    <w:pPr>
      <w:tabs>
        <w:tab w:val="left" w:pos="-720"/>
        <w:tab w:val="left" w:pos="0"/>
        <w:tab w:val="left" w:pos="720"/>
        <w:tab w:val="left" w:pos="1440"/>
        <w:tab w:val="left" w:pos="2160"/>
        <w:tab w:val="left" w:pos="2880"/>
        <w:tab w:val="left" w:pos="3600"/>
        <w:tab w:val="left" w:pos="4320"/>
        <w:tab w:val="left" w:pos="5040"/>
        <w:tab w:val="left" w:pos="5760"/>
      </w:tabs>
    </w:pPr>
    <w:rPr>
      <w:sz w:val="20"/>
    </w:rPr>
  </w:style>
  <w:style w:type="paragraph" w:customStyle="1" w:styleId="blockquote">
    <w:name w:val="block quote"/>
    <w:basedOn w:val="Normal"/>
    <w:autoRedefine/>
    <w:qFormat/>
    <w:rsid w:val="00431229"/>
    <w:pPr>
      <w:spacing w:after="240"/>
      <w:ind w:left="720"/>
    </w:pPr>
    <w:rPr>
      <w:kern w:val="0"/>
      <w:sz w:val="20"/>
      <w:lang w:bidi="ar-SA"/>
    </w:rPr>
  </w:style>
  <w:style w:type="paragraph" w:customStyle="1" w:styleId="footnoteflush">
    <w:name w:val="footnote flush"/>
    <w:basedOn w:val="Normal"/>
    <w:uiPriority w:val="99"/>
    <w:rsid w:val="00431229"/>
    <w:pPr>
      <w:autoSpaceDE w:val="0"/>
      <w:autoSpaceDN w:val="0"/>
      <w:adjustRightInd w:val="0"/>
      <w:spacing w:before="0" w:after="0"/>
      <w:jc w:val="both"/>
      <w:textAlignment w:val="center"/>
    </w:pPr>
    <w:rPr>
      <w:rFonts w:eastAsiaTheme="minorEastAsia" w:cs="ITC New Baskerville Std"/>
      <w:color w:val="000000"/>
      <w:kern w:val="0"/>
      <w:sz w:val="20"/>
      <w:szCs w:val="18"/>
      <w:lang w:bidi="ar-SA"/>
    </w:rPr>
  </w:style>
  <w:style w:type="paragraph" w:customStyle="1" w:styleId="tabletext">
    <w:name w:val="table text"/>
    <w:basedOn w:val="Normal"/>
    <w:uiPriority w:val="99"/>
    <w:rsid w:val="00431229"/>
    <w:pPr>
      <w:tabs>
        <w:tab w:val="left" w:pos="4068"/>
      </w:tabs>
      <w:suppressAutoHyphens/>
      <w:autoSpaceDE w:val="0"/>
      <w:autoSpaceDN w:val="0"/>
      <w:adjustRightInd w:val="0"/>
      <w:spacing w:before="0" w:after="40"/>
      <w:textAlignment w:val="center"/>
    </w:pPr>
    <w:rPr>
      <w:rFonts w:eastAsiaTheme="minorEastAsia" w:cs="ITC New Baskerville Std"/>
      <w:color w:val="000000"/>
      <w:kern w:val="0"/>
      <w:sz w:val="20"/>
      <w:szCs w:val="20"/>
      <w:lang w:bidi="ar-SA"/>
    </w:rPr>
  </w:style>
  <w:style w:type="paragraph" w:customStyle="1" w:styleId="NoParagraphStyle">
    <w:name w:val="[No Paragraph Style]"/>
    <w:basedOn w:val="Normal"/>
    <w:rsid w:val="00431229"/>
    <w:pPr>
      <w:widowControl w:val="0"/>
      <w:autoSpaceDE w:val="0"/>
      <w:autoSpaceDN w:val="0"/>
      <w:adjustRightInd w:val="0"/>
      <w:spacing w:before="0" w:after="0"/>
      <w:ind w:firstLine="360"/>
      <w:textAlignment w:val="center"/>
    </w:pPr>
    <w:rPr>
      <w:rFonts w:eastAsiaTheme="minorEastAsia" w:cs="Times"/>
      <w:color w:val="000000"/>
      <w:kern w:val="0"/>
      <w:lang w:bidi="ar-SA"/>
    </w:rPr>
  </w:style>
  <w:style w:type="paragraph" w:customStyle="1" w:styleId="4thlevelheada">
    <w:name w:val="4th level head a."/>
    <w:basedOn w:val="Normal"/>
    <w:autoRedefine/>
    <w:uiPriority w:val="99"/>
    <w:rsid w:val="00431229"/>
    <w:pPr>
      <w:keepNext/>
      <w:widowControl w:val="0"/>
      <w:tabs>
        <w:tab w:val="left" w:pos="740"/>
      </w:tabs>
      <w:suppressAutoHyphens/>
      <w:autoSpaceDE w:val="0"/>
      <w:autoSpaceDN w:val="0"/>
      <w:adjustRightInd w:val="0"/>
      <w:spacing w:after="240"/>
      <w:ind w:left="840" w:hanging="360"/>
      <w:textAlignment w:val="center"/>
    </w:pPr>
    <w:rPr>
      <w:rFonts w:eastAsiaTheme="minorEastAsia" w:cs="ITC New Baskerville Std"/>
      <w:bCs/>
      <w:i/>
      <w:color w:val="000000"/>
      <w:kern w:val="0"/>
      <w:szCs w:val="22"/>
      <w:lang w:bidi="ar-SA"/>
    </w:rPr>
  </w:style>
  <w:style w:type="paragraph" w:customStyle="1" w:styleId="blockquotenoparagraphindent">
    <w:name w:val="block quote no paragraph indent"/>
    <w:basedOn w:val="Normal"/>
    <w:autoRedefine/>
    <w:uiPriority w:val="99"/>
    <w:rsid w:val="00431229"/>
    <w:pPr>
      <w:spacing w:after="240"/>
      <w:ind w:left="720"/>
      <w:jc w:val="both"/>
    </w:pPr>
    <w:rPr>
      <w:rFonts w:cstheme="minorBidi"/>
      <w:kern w:val="0"/>
      <w:sz w:val="20"/>
      <w:szCs w:val="21"/>
      <w:lang w:bidi="ar-SA"/>
    </w:rPr>
  </w:style>
  <w:style w:type="paragraph" w:customStyle="1" w:styleId="footnoteregpara">
    <w:name w:val="footnote reg para"/>
    <w:basedOn w:val="footnote"/>
    <w:autoRedefine/>
    <w:uiPriority w:val="99"/>
    <w:rsid w:val="00431229"/>
    <w:pPr>
      <w:widowControl/>
      <w:autoSpaceDE w:val="0"/>
      <w:autoSpaceDN w:val="0"/>
      <w:adjustRightInd w:val="0"/>
      <w:jc w:val="both"/>
      <w:textAlignment w:val="center"/>
    </w:pPr>
    <w:rPr>
      <w:rFonts w:eastAsiaTheme="minorEastAsia" w:cs="ITC New Baskerville Std"/>
      <w:color w:val="000000"/>
      <w:szCs w:val="18"/>
    </w:rPr>
  </w:style>
  <w:style w:type="paragraph" w:customStyle="1" w:styleId="2ndlevelheadA">
    <w:name w:val="2nd level head A."/>
    <w:basedOn w:val="Normal"/>
    <w:autoRedefine/>
    <w:uiPriority w:val="99"/>
    <w:rsid w:val="00431229"/>
    <w:pPr>
      <w:keepNext/>
      <w:tabs>
        <w:tab w:val="left" w:pos="360"/>
      </w:tabs>
      <w:suppressAutoHyphens/>
      <w:spacing w:after="240"/>
      <w:ind w:left="360" w:hanging="360"/>
    </w:pPr>
    <w:rPr>
      <w:rFonts w:cstheme="minorBidi"/>
      <w:b/>
      <w:bCs/>
      <w:kern w:val="0"/>
      <w:szCs w:val="22"/>
      <w:lang w:bidi="ar-SA"/>
    </w:rPr>
  </w:style>
  <w:style w:type="paragraph" w:customStyle="1" w:styleId="textflush">
    <w:name w:val="text flush"/>
    <w:basedOn w:val="text"/>
    <w:autoRedefine/>
    <w:uiPriority w:val="99"/>
    <w:qFormat/>
    <w:rsid w:val="00431229"/>
    <w:pPr>
      <w:ind w:firstLine="0"/>
    </w:pPr>
  </w:style>
  <w:style w:type="paragraph" w:customStyle="1" w:styleId="blockquotewparaindent">
    <w:name w:val="block quote w/para indent"/>
    <w:basedOn w:val="Normal"/>
    <w:autoRedefine/>
    <w:uiPriority w:val="99"/>
    <w:qFormat/>
    <w:rsid w:val="00431229"/>
    <w:pPr>
      <w:spacing w:after="240"/>
      <w:ind w:left="360" w:firstLine="360"/>
    </w:pPr>
    <w:rPr>
      <w:rFonts w:eastAsiaTheme="minorEastAsia" w:cs="ITC New Baskerville Std"/>
      <w:color w:val="000000"/>
      <w:kern w:val="0"/>
      <w:sz w:val="20"/>
      <w:szCs w:val="22"/>
      <w:lang w:bidi="ar-SA"/>
    </w:rPr>
  </w:style>
  <w:style w:type="paragraph" w:customStyle="1" w:styleId="block-p">
    <w:name w:val="block-p/+/+"/>
    <w:basedOn w:val="Normal"/>
    <w:autoRedefine/>
    <w:uiPriority w:val="99"/>
    <w:rsid w:val="00431229"/>
    <w:pPr>
      <w:spacing w:before="120"/>
      <w:ind w:left="720" w:firstLine="360"/>
    </w:pPr>
    <w:rPr>
      <w:rFonts w:cstheme="minorBidi"/>
      <w:kern w:val="0"/>
      <w:sz w:val="20"/>
      <w:szCs w:val="22"/>
      <w:lang w:bidi="ar-SA"/>
    </w:rPr>
  </w:style>
  <w:style w:type="paragraph" w:customStyle="1" w:styleId="Blockquoteflush">
    <w:name w:val="Block quote flush"/>
    <w:basedOn w:val="Normal"/>
    <w:autoRedefine/>
    <w:uiPriority w:val="99"/>
    <w:qFormat/>
    <w:rsid w:val="00431229"/>
    <w:pPr>
      <w:widowControl w:val="0"/>
      <w:spacing w:after="240"/>
      <w:ind w:left="720"/>
    </w:pPr>
    <w:rPr>
      <w:kern w:val="0"/>
      <w:sz w:val="20"/>
      <w:lang w:bidi="ar-SA"/>
    </w:rPr>
  </w:style>
  <w:style w:type="paragraph" w:customStyle="1" w:styleId="bulletend">
    <w:name w:val="bullet end"/>
    <w:basedOn w:val="Normal"/>
    <w:autoRedefine/>
    <w:uiPriority w:val="99"/>
    <w:rsid w:val="00431229"/>
    <w:pPr>
      <w:spacing w:before="0" w:after="240"/>
      <w:ind w:left="720" w:hanging="360"/>
    </w:pPr>
    <w:rPr>
      <w:rFonts w:cstheme="minorBidi"/>
      <w:kern w:val="0"/>
      <w:szCs w:val="22"/>
      <w:lang w:bidi="ar-SA"/>
    </w:rPr>
  </w:style>
  <w:style w:type="paragraph" w:customStyle="1" w:styleId="blockquoteparaindent-">
    <w:name w:val="block quote para indent -/+"/>
    <w:basedOn w:val="Normal"/>
    <w:autoRedefine/>
    <w:uiPriority w:val="99"/>
    <w:rsid w:val="00431229"/>
    <w:pPr>
      <w:spacing w:before="0" w:after="240"/>
      <w:ind w:left="720" w:firstLine="360"/>
    </w:pPr>
    <w:rPr>
      <w:rFonts w:cstheme="minorBidi"/>
      <w:kern w:val="0"/>
      <w:sz w:val="20"/>
      <w:szCs w:val="22"/>
      <w:lang w:bidi="ar-SA"/>
    </w:rPr>
  </w:style>
  <w:style w:type="paragraph" w:customStyle="1" w:styleId="block-p-">
    <w:name w:val="block-p/+/-"/>
    <w:basedOn w:val="block-f-"/>
    <w:autoRedefine/>
    <w:qFormat/>
    <w:rsid w:val="00431229"/>
    <w:pPr>
      <w:ind w:firstLine="360"/>
    </w:pPr>
  </w:style>
  <w:style w:type="paragraph" w:customStyle="1" w:styleId="block-p--">
    <w:name w:val="block-p/-/-"/>
    <w:basedOn w:val="blockquoteparaindent-"/>
    <w:autoRedefine/>
    <w:uiPriority w:val="99"/>
    <w:rsid w:val="00431229"/>
    <w:pPr>
      <w:spacing w:after="0"/>
    </w:pPr>
  </w:style>
  <w:style w:type="paragraph" w:customStyle="1" w:styleId="footnoteparaindent">
    <w:name w:val="footnote para indent"/>
    <w:basedOn w:val="Normal"/>
    <w:autoRedefine/>
    <w:uiPriority w:val="99"/>
    <w:rsid w:val="00431229"/>
    <w:pPr>
      <w:spacing w:before="0" w:after="0"/>
      <w:ind w:firstLine="360"/>
      <w:jc w:val="both"/>
    </w:pPr>
    <w:rPr>
      <w:rFonts w:cstheme="minorBidi"/>
      <w:kern w:val="0"/>
      <w:sz w:val="20"/>
      <w:szCs w:val="16"/>
      <w:lang w:bidi="ar-SA"/>
    </w:rPr>
  </w:style>
  <w:style w:type="paragraph" w:customStyle="1" w:styleId="block-p-0">
    <w:name w:val="block-p/-/+"/>
    <w:basedOn w:val="Normal"/>
    <w:autoRedefine/>
    <w:qFormat/>
    <w:rsid w:val="00431229"/>
    <w:pPr>
      <w:widowControl w:val="0"/>
      <w:spacing w:before="0" w:after="240"/>
      <w:ind w:left="720" w:firstLine="360"/>
    </w:pPr>
    <w:rPr>
      <w:kern w:val="0"/>
      <w:sz w:val="20"/>
      <w:lang w:bidi="ar-SA"/>
    </w:rPr>
  </w:style>
  <w:style w:type="paragraph" w:customStyle="1" w:styleId="block-f-">
    <w:name w:val="block-f/+/-"/>
    <w:basedOn w:val="Normal"/>
    <w:autoRedefine/>
    <w:uiPriority w:val="99"/>
    <w:qFormat/>
    <w:rsid w:val="00431229"/>
    <w:pPr>
      <w:spacing w:before="120"/>
      <w:ind w:left="720"/>
    </w:pPr>
    <w:rPr>
      <w:rFonts w:eastAsiaTheme="minorEastAsia" w:cs="ITC New Baskerville Std"/>
      <w:color w:val="000000"/>
      <w:kern w:val="0"/>
      <w:sz w:val="20"/>
      <w:szCs w:val="20"/>
      <w:lang w:bidi="ar-SA"/>
    </w:rPr>
  </w:style>
  <w:style w:type="paragraph" w:customStyle="1" w:styleId="textflush6ptbelow">
    <w:name w:val="text flush 6 pt below"/>
    <w:basedOn w:val="textflush"/>
    <w:autoRedefine/>
    <w:uiPriority w:val="99"/>
    <w:rsid w:val="00431229"/>
    <w:pPr>
      <w:autoSpaceDE w:val="0"/>
      <w:autoSpaceDN w:val="0"/>
      <w:adjustRightInd w:val="0"/>
      <w:spacing w:after="240"/>
      <w:textAlignment w:val="center"/>
    </w:pPr>
    <w:rPr>
      <w:rFonts w:eastAsiaTheme="minorEastAsia" w:cs="ITC New Baskerville Std"/>
      <w:color w:val="000000"/>
      <w:szCs w:val="22"/>
    </w:rPr>
  </w:style>
  <w:style w:type="paragraph" w:customStyle="1" w:styleId="block2ndindent">
    <w:name w:val="block 2nd indent"/>
    <w:basedOn w:val="Normal"/>
    <w:autoRedefine/>
    <w:qFormat/>
    <w:rsid w:val="00431229"/>
    <w:pPr>
      <w:spacing w:before="0" w:after="0"/>
      <w:ind w:left="1440"/>
    </w:pPr>
    <w:rPr>
      <w:rFonts w:cstheme="minorBidi"/>
      <w:kern w:val="0"/>
      <w:sz w:val="20"/>
      <w:szCs w:val="22"/>
      <w:lang w:bidi="ar-SA"/>
    </w:rPr>
  </w:style>
  <w:style w:type="paragraph" w:customStyle="1" w:styleId="block2ndindentspace">
    <w:name w:val="block 2nd indent + space"/>
    <w:basedOn w:val="Normal"/>
    <w:autoRedefine/>
    <w:uiPriority w:val="99"/>
    <w:rsid w:val="00431229"/>
    <w:pPr>
      <w:spacing w:before="120" w:after="0"/>
      <w:ind w:left="1440"/>
    </w:pPr>
    <w:rPr>
      <w:rFonts w:cstheme="minorBidi"/>
      <w:kern w:val="0"/>
      <w:sz w:val="20"/>
      <w:szCs w:val="22"/>
      <w:lang w:bidi="ar-SA"/>
    </w:rPr>
  </w:style>
  <w:style w:type="paragraph" w:customStyle="1" w:styleId="toc10">
    <w:name w:val="toc1"/>
    <w:basedOn w:val="text"/>
    <w:autoRedefine/>
    <w:uiPriority w:val="99"/>
    <w:rsid w:val="00431229"/>
    <w:pPr>
      <w:tabs>
        <w:tab w:val="right" w:pos="480"/>
        <w:tab w:val="left" w:pos="600"/>
        <w:tab w:val="right" w:leader="dot" w:pos="5520"/>
        <w:tab w:val="right" w:pos="6240"/>
        <w:tab w:val="right" w:pos="6960"/>
      </w:tabs>
      <w:autoSpaceDE w:val="0"/>
      <w:autoSpaceDN w:val="0"/>
      <w:adjustRightInd w:val="0"/>
      <w:ind w:left="600" w:hanging="600"/>
      <w:textAlignment w:val="center"/>
    </w:pPr>
    <w:rPr>
      <w:rFonts w:eastAsiaTheme="minorEastAsia" w:cs="ITC New Baskerville Std"/>
      <w:color w:val="000000"/>
      <w:sz w:val="22"/>
      <w:szCs w:val="22"/>
    </w:rPr>
  </w:style>
  <w:style w:type="paragraph" w:customStyle="1" w:styleId="toc20">
    <w:name w:val="toc2"/>
    <w:basedOn w:val="toc10"/>
    <w:autoRedefine/>
    <w:uiPriority w:val="99"/>
    <w:rsid w:val="00431229"/>
    <w:pPr>
      <w:tabs>
        <w:tab w:val="clear" w:pos="480"/>
        <w:tab w:val="clear" w:pos="600"/>
        <w:tab w:val="left" w:pos="960"/>
      </w:tabs>
      <w:ind w:left="960" w:hanging="360"/>
    </w:pPr>
  </w:style>
  <w:style w:type="paragraph" w:customStyle="1" w:styleId="toc40">
    <w:name w:val="toc4"/>
    <w:basedOn w:val="Normal"/>
    <w:autoRedefine/>
    <w:uiPriority w:val="99"/>
    <w:rsid w:val="00431229"/>
    <w:pPr>
      <w:widowControl w:val="0"/>
      <w:tabs>
        <w:tab w:val="left" w:pos="1680"/>
        <w:tab w:val="right" w:leader="dot" w:pos="5520"/>
        <w:tab w:val="right" w:pos="6240"/>
        <w:tab w:val="right" w:pos="6960"/>
      </w:tabs>
      <w:autoSpaceDE w:val="0"/>
      <w:autoSpaceDN w:val="0"/>
      <w:adjustRightInd w:val="0"/>
      <w:spacing w:before="0" w:after="0"/>
      <w:ind w:left="1680" w:hanging="300"/>
      <w:textAlignment w:val="center"/>
    </w:pPr>
    <w:rPr>
      <w:rFonts w:eastAsiaTheme="minorEastAsia" w:cs="ITC New Baskerville Std"/>
      <w:color w:val="000000"/>
      <w:kern w:val="0"/>
      <w:sz w:val="22"/>
      <w:szCs w:val="22"/>
      <w:lang w:bidi="ar-SA"/>
    </w:rPr>
  </w:style>
  <w:style w:type="paragraph" w:customStyle="1" w:styleId="toc30">
    <w:name w:val="toc3"/>
    <w:basedOn w:val="toc20"/>
    <w:autoRedefine/>
    <w:uiPriority w:val="99"/>
    <w:rsid w:val="00431229"/>
    <w:pPr>
      <w:tabs>
        <w:tab w:val="clear" w:pos="960"/>
        <w:tab w:val="left" w:pos="1380"/>
        <w:tab w:val="left" w:pos="8900"/>
      </w:tabs>
      <w:ind w:left="1380" w:hanging="420"/>
    </w:pPr>
  </w:style>
  <w:style w:type="paragraph" w:customStyle="1" w:styleId="toc5">
    <w:name w:val="toc5"/>
    <w:basedOn w:val="toc40"/>
    <w:autoRedefine/>
    <w:uiPriority w:val="99"/>
    <w:rsid w:val="00431229"/>
    <w:pPr>
      <w:tabs>
        <w:tab w:val="clear" w:pos="1680"/>
        <w:tab w:val="right" w:pos="2040"/>
        <w:tab w:val="left" w:pos="2160"/>
      </w:tabs>
      <w:ind w:left="2160" w:hanging="480"/>
    </w:pPr>
  </w:style>
  <w:style w:type="paragraph" w:customStyle="1" w:styleId="toc7">
    <w:name w:val="toc7"/>
    <w:basedOn w:val="Normal"/>
    <w:autoRedefine/>
    <w:uiPriority w:val="99"/>
    <w:rsid w:val="00431229"/>
    <w:pPr>
      <w:widowControl w:val="0"/>
      <w:tabs>
        <w:tab w:val="left" w:pos="2880"/>
        <w:tab w:val="right" w:leader="dot" w:pos="5520"/>
        <w:tab w:val="right" w:pos="6240"/>
        <w:tab w:val="right" w:pos="6960"/>
      </w:tabs>
      <w:autoSpaceDE w:val="0"/>
      <w:autoSpaceDN w:val="0"/>
      <w:adjustRightInd w:val="0"/>
      <w:spacing w:before="0" w:after="0"/>
      <w:ind w:left="2880" w:hanging="360"/>
      <w:textAlignment w:val="center"/>
    </w:pPr>
    <w:rPr>
      <w:rFonts w:eastAsiaTheme="minorEastAsia" w:cs="ITC New Baskerville Std"/>
      <w:color w:val="000000"/>
      <w:kern w:val="0"/>
      <w:sz w:val="22"/>
      <w:szCs w:val="22"/>
      <w:lang w:bidi="ar-SA"/>
    </w:rPr>
  </w:style>
  <w:style w:type="paragraph" w:customStyle="1" w:styleId="2ndLevel1">
    <w:name w:val="2nd Level /1"/>
    <w:basedOn w:val="2ndlevelheadA"/>
    <w:autoRedefine/>
    <w:uiPriority w:val="99"/>
    <w:rsid w:val="00431229"/>
    <w:pPr>
      <w:widowControl w:val="0"/>
      <w:autoSpaceDE w:val="0"/>
      <w:autoSpaceDN w:val="0"/>
      <w:adjustRightInd w:val="0"/>
      <w:spacing w:before="0"/>
      <w:textAlignment w:val="center"/>
    </w:pPr>
    <w:rPr>
      <w:rFonts w:eastAsiaTheme="minorEastAsia" w:cs="ITC New Baskerville Std"/>
      <w:color w:val="000000"/>
      <w:szCs w:val="24"/>
    </w:rPr>
  </w:style>
  <w:style w:type="paragraph" w:customStyle="1" w:styleId="bulletstart">
    <w:name w:val="bullet start"/>
    <w:basedOn w:val="Normal"/>
    <w:autoRedefine/>
    <w:uiPriority w:val="99"/>
    <w:rsid w:val="00431229"/>
    <w:pPr>
      <w:tabs>
        <w:tab w:val="left" w:pos="360"/>
        <w:tab w:val="left" w:pos="720"/>
      </w:tabs>
      <w:spacing w:after="0"/>
      <w:ind w:left="720" w:hanging="360"/>
    </w:pPr>
    <w:rPr>
      <w:rFonts w:cstheme="minorBidi"/>
      <w:kern w:val="0"/>
      <w:szCs w:val="22"/>
      <w:lang w:bidi="ar-SA"/>
    </w:rPr>
  </w:style>
  <w:style w:type="paragraph" w:customStyle="1" w:styleId="bullet">
    <w:name w:val="bullet"/>
    <w:basedOn w:val="Normal"/>
    <w:uiPriority w:val="99"/>
    <w:qFormat/>
    <w:rsid w:val="00431229"/>
    <w:pPr>
      <w:tabs>
        <w:tab w:val="left" w:pos="360"/>
      </w:tabs>
      <w:spacing w:before="0" w:after="0"/>
      <w:ind w:left="720" w:hanging="360"/>
    </w:pPr>
    <w:rPr>
      <w:rFonts w:eastAsiaTheme="minorEastAsia" w:cs="ITC New Baskerville Std"/>
      <w:color w:val="000000"/>
      <w:kern w:val="0"/>
      <w:szCs w:val="22"/>
      <w:lang w:bidi="ar-SA"/>
    </w:rPr>
  </w:style>
  <w:style w:type="paragraph" w:customStyle="1" w:styleId="Numberliststart">
    <w:name w:val="Number list start"/>
    <w:basedOn w:val="Normal"/>
    <w:autoRedefine/>
    <w:uiPriority w:val="99"/>
    <w:rsid w:val="00431229"/>
    <w:pPr>
      <w:widowControl w:val="0"/>
      <w:tabs>
        <w:tab w:val="left" w:pos="480"/>
      </w:tabs>
      <w:autoSpaceDE w:val="0"/>
      <w:autoSpaceDN w:val="0"/>
      <w:adjustRightInd w:val="0"/>
      <w:spacing w:after="0"/>
      <w:ind w:left="960" w:hanging="480"/>
      <w:textAlignment w:val="center"/>
    </w:pPr>
    <w:rPr>
      <w:rFonts w:eastAsiaTheme="minorEastAsia" w:cs="ITC New Baskerville Std"/>
      <w:color w:val="000000"/>
      <w:kern w:val="0"/>
      <w:szCs w:val="22"/>
      <w:lang w:bidi="ar-SA"/>
    </w:rPr>
  </w:style>
  <w:style w:type="paragraph" w:customStyle="1" w:styleId="numberlistend">
    <w:name w:val="number list end"/>
    <w:basedOn w:val="numberliststart0"/>
    <w:autoRedefine/>
    <w:qFormat/>
    <w:rsid w:val="00431229"/>
    <w:pPr>
      <w:spacing w:before="0" w:after="240"/>
    </w:pPr>
  </w:style>
  <w:style w:type="paragraph" w:customStyle="1" w:styleId="block3rdindent">
    <w:name w:val="block 3rd indent"/>
    <w:basedOn w:val="Normal"/>
    <w:autoRedefine/>
    <w:qFormat/>
    <w:rsid w:val="00431229"/>
    <w:pPr>
      <w:widowControl w:val="0"/>
      <w:spacing w:before="0"/>
      <w:ind w:left="2160"/>
    </w:pPr>
    <w:rPr>
      <w:kern w:val="0"/>
      <w:sz w:val="20"/>
      <w:lang w:bidi="ar-SA"/>
    </w:rPr>
  </w:style>
  <w:style w:type="paragraph" w:customStyle="1" w:styleId="numberlistplstart">
    <w:name w:val="number list pl start"/>
    <w:basedOn w:val="Normal"/>
    <w:autoRedefine/>
    <w:uiPriority w:val="99"/>
    <w:rsid w:val="00431229"/>
    <w:pPr>
      <w:tabs>
        <w:tab w:val="left" w:pos="840"/>
      </w:tabs>
      <w:spacing w:before="120" w:after="0"/>
      <w:ind w:left="960" w:hanging="480"/>
    </w:pPr>
    <w:rPr>
      <w:rFonts w:cstheme="minorBidi"/>
      <w:kern w:val="0"/>
      <w:szCs w:val="22"/>
      <w:lang w:bidi="ar-SA"/>
    </w:rPr>
  </w:style>
  <w:style w:type="paragraph" w:customStyle="1" w:styleId="numberlistpl">
    <w:name w:val="number list pl"/>
    <w:basedOn w:val="Normal"/>
    <w:autoRedefine/>
    <w:uiPriority w:val="99"/>
    <w:rsid w:val="00431229"/>
    <w:pPr>
      <w:widowControl w:val="0"/>
      <w:tabs>
        <w:tab w:val="left" w:pos="920"/>
      </w:tabs>
      <w:autoSpaceDE w:val="0"/>
      <w:autoSpaceDN w:val="0"/>
      <w:adjustRightInd w:val="0"/>
      <w:spacing w:before="0" w:after="0"/>
      <w:ind w:left="960" w:hanging="480"/>
      <w:textAlignment w:val="center"/>
    </w:pPr>
    <w:rPr>
      <w:rFonts w:eastAsiaTheme="minorEastAsia" w:cs="ITC New Baskerville Std"/>
      <w:color w:val="000000"/>
      <w:kern w:val="0"/>
      <w:szCs w:val="22"/>
      <w:lang w:bidi="ar-SA"/>
    </w:rPr>
  </w:style>
  <w:style w:type="paragraph" w:customStyle="1" w:styleId="3rdLevel2">
    <w:name w:val="3rd Level / 2"/>
    <w:basedOn w:val="Normal"/>
    <w:autoRedefine/>
    <w:uiPriority w:val="99"/>
    <w:rsid w:val="00431229"/>
    <w:pPr>
      <w:keepNext/>
      <w:widowControl w:val="0"/>
      <w:tabs>
        <w:tab w:val="left" w:pos="360"/>
      </w:tabs>
      <w:suppressAutoHyphens/>
      <w:autoSpaceDE w:val="0"/>
      <w:autoSpaceDN w:val="0"/>
      <w:adjustRightInd w:val="0"/>
      <w:spacing w:before="0" w:after="240"/>
      <w:ind w:left="360" w:hanging="360"/>
      <w:textAlignment w:val="center"/>
    </w:pPr>
    <w:rPr>
      <w:rFonts w:eastAsiaTheme="minorEastAsia" w:cs="ITC New Baskerville Std"/>
      <w:b/>
      <w:bCs/>
      <w:i/>
      <w:iCs/>
      <w:color w:val="000000"/>
      <w:kern w:val="0"/>
      <w:szCs w:val="22"/>
      <w:lang w:bidi="ar-SA"/>
    </w:rPr>
  </w:style>
  <w:style w:type="paragraph" w:customStyle="1" w:styleId="4thLevel3">
    <w:name w:val="4th Level / 3"/>
    <w:basedOn w:val="4thlevelheada"/>
    <w:autoRedefine/>
    <w:uiPriority w:val="99"/>
    <w:rsid w:val="00431229"/>
    <w:pPr>
      <w:tabs>
        <w:tab w:val="clear" w:pos="740"/>
        <w:tab w:val="left" w:pos="360"/>
      </w:tabs>
      <w:spacing w:before="0"/>
      <w:ind w:left="360"/>
    </w:pPr>
  </w:style>
  <w:style w:type="paragraph" w:customStyle="1" w:styleId="1stLevelHeadII">
    <w:name w:val="1st Level Head II."/>
    <w:basedOn w:val="Normal"/>
    <w:autoRedefine/>
    <w:uiPriority w:val="99"/>
    <w:rsid w:val="00431229"/>
    <w:pPr>
      <w:keepNext/>
      <w:widowControl w:val="0"/>
      <w:suppressAutoHyphens/>
      <w:autoSpaceDE w:val="0"/>
      <w:autoSpaceDN w:val="0"/>
      <w:adjustRightInd w:val="0"/>
      <w:spacing w:before="480" w:after="360"/>
      <w:jc w:val="center"/>
      <w:textAlignment w:val="center"/>
    </w:pPr>
    <w:rPr>
      <w:rFonts w:eastAsiaTheme="minorEastAsia" w:cs="ITC New Baskerville Std"/>
      <w:b/>
      <w:bCs/>
      <w:smallCaps/>
      <w:color w:val="000000"/>
      <w:kern w:val="0"/>
      <w:lang w:bidi="ar-SA"/>
    </w:rPr>
  </w:style>
  <w:style w:type="paragraph" w:customStyle="1" w:styleId="3rdLevelHead1">
    <w:name w:val="3rd Level Head 1."/>
    <w:basedOn w:val="Normal"/>
    <w:autoRedefine/>
    <w:uiPriority w:val="99"/>
    <w:rsid w:val="00431229"/>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
      <w:iCs/>
      <w:color w:val="000000"/>
      <w:kern w:val="0"/>
      <w:szCs w:val="22"/>
      <w:lang w:bidi="ar-SA"/>
    </w:rPr>
  </w:style>
  <w:style w:type="paragraph" w:customStyle="1" w:styleId="blockquote-f-">
    <w:name w:val="block quote-f +/-"/>
    <w:basedOn w:val="blockquotenoparagraphindent"/>
    <w:uiPriority w:val="99"/>
    <w:rsid w:val="00431229"/>
    <w:pPr>
      <w:widowControl w:val="0"/>
      <w:autoSpaceDE w:val="0"/>
      <w:autoSpaceDN w:val="0"/>
      <w:adjustRightInd w:val="0"/>
      <w:spacing w:before="120" w:after="0" w:line="230" w:lineRule="atLeast"/>
      <w:ind w:left="440"/>
      <w:textAlignment w:val="center"/>
    </w:pPr>
    <w:rPr>
      <w:rFonts w:eastAsiaTheme="minorEastAsia" w:cs="ITC New Baskerville Std"/>
      <w:color w:val="000000"/>
    </w:rPr>
  </w:style>
  <w:style w:type="paragraph" w:customStyle="1" w:styleId="numberlist-start">
    <w:name w:val="number list - start"/>
    <w:basedOn w:val="Normal"/>
    <w:autoRedefine/>
    <w:uiPriority w:val="99"/>
    <w:rsid w:val="00431229"/>
    <w:pPr>
      <w:widowControl w:val="0"/>
      <w:tabs>
        <w:tab w:val="left" w:pos="840"/>
      </w:tabs>
      <w:autoSpaceDE w:val="0"/>
      <w:autoSpaceDN w:val="0"/>
      <w:adjustRightInd w:val="0"/>
      <w:spacing w:after="0"/>
      <w:ind w:left="1320" w:hanging="480"/>
      <w:jc w:val="both"/>
      <w:textAlignment w:val="center"/>
    </w:pPr>
    <w:rPr>
      <w:rFonts w:eastAsiaTheme="minorEastAsia" w:cs="ITC New Baskerville Std"/>
      <w:color w:val="000000"/>
      <w:kern w:val="0"/>
      <w:lang w:bidi="ar-SA"/>
    </w:rPr>
  </w:style>
  <w:style w:type="paragraph" w:customStyle="1" w:styleId="3rdlevelhead10">
    <w:name w:val="3rd level head 1."/>
    <w:basedOn w:val="Normal"/>
    <w:autoRedefine/>
    <w:uiPriority w:val="99"/>
    <w:rsid w:val="00431229"/>
    <w:pPr>
      <w:keepNext/>
      <w:widowControl w:val="0"/>
      <w:tabs>
        <w:tab w:val="left" w:pos="360"/>
      </w:tabs>
      <w:suppressAutoHyphens/>
      <w:autoSpaceDE w:val="0"/>
      <w:autoSpaceDN w:val="0"/>
      <w:adjustRightInd w:val="0"/>
      <w:spacing w:after="240"/>
      <w:ind w:left="360" w:hanging="360"/>
      <w:textAlignment w:val="center"/>
    </w:pPr>
    <w:rPr>
      <w:rFonts w:eastAsiaTheme="minorEastAsia" w:cs="ITC New Baskerville Std"/>
      <w:bCs/>
      <w:i/>
      <w:iCs/>
      <w:color w:val="000000"/>
      <w:kern w:val="0"/>
      <w:lang w:bidi="ar-SA"/>
    </w:rPr>
  </w:style>
  <w:style w:type="paragraph" w:customStyle="1" w:styleId="3rdlevelheadnospace">
    <w:name w:val="3rd level head no space"/>
    <w:basedOn w:val="3rdlevelhead10"/>
    <w:uiPriority w:val="99"/>
    <w:rsid w:val="00431229"/>
    <w:pPr>
      <w:spacing w:before="0"/>
    </w:pPr>
  </w:style>
  <w:style w:type="paragraph" w:customStyle="1" w:styleId="2ndlevelheadnospace">
    <w:name w:val="2nd level head no space"/>
    <w:basedOn w:val="2ndlevelheadA"/>
    <w:uiPriority w:val="99"/>
    <w:rsid w:val="00431229"/>
    <w:pPr>
      <w:widowControl w:val="0"/>
      <w:autoSpaceDE w:val="0"/>
      <w:autoSpaceDN w:val="0"/>
      <w:adjustRightInd w:val="0"/>
      <w:spacing w:before="0"/>
      <w:textAlignment w:val="center"/>
    </w:pPr>
    <w:rPr>
      <w:rFonts w:eastAsiaTheme="minorEastAsia" w:cs="ITC New Baskerville Std"/>
      <w:color w:val="000000"/>
      <w:szCs w:val="24"/>
    </w:rPr>
  </w:style>
  <w:style w:type="paragraph" w:customStyle="1" w:styleId="numberlist">
    <w:name w:val="number list"/>
    <w:basedOn w:val="numberlistplstart"/>
    <w:autoRedefine/>
    <w:uiPriority w:val="99"/>
    <w:qFormat/>
    <w:rsid w:val="00431229"/>
    <w:pPr>
      <w:tabs>
        <w:tab w:val="clear" w:pos="840"/>
        <w:tab w:val="left" w:pos="480"/>
      </w:tabs>
      <w:spacing w:before="0"/>
    </w:pPr>
  </w:style>
  <w:style w:type="paragraph" w:customStyle="1" w:styleId="4thlevelheadnospace">
    <w:name w:val="4th level head no space"/>
    <w:basedOn w:val="4thlevelheada"/>
    <w:uiPriority w:val="99"/>
    <w:rsid w:val="00431229"/>
    <w:pPr>
      <w:spacing w:before="0"/>
      <w:ind w:left="701"/>
    </w:pPr>
    <w:rPr>
      <w:szCs w:val="24"/>
    </w:rPr>
  </w:style>
  <w:style w:type="paragraph" w:customStyle="1" w:styleId="bulletlist">
    <w:name w:val="bullet list"/>
    <w:basedOn w:val="Normal"/>
    <w:qFormat/>
    <w:rsid w:val="00431229"/>
    <w:pPr>
      <w:tabs>
        <w:tab w:val="left" w:pos="360"/>
      </w:tabs>
      <w:spacing w:before="0" w:after="0"/>
      <w:ind w:left="720" w:hanging="360"/>
    </w:pPr>
    <w:rPr>
      <w:rFonts w:eastAsiaTheme="minorEastAsia" w:cs="ITC New Baskerville Std"/>
      <w:color w:val="000000"/>
      <w:kern w:val="0"/>
      <w:szCs w:val="22"/>
      <w:lang w:bidi="ar-SA"/>
    </w:rPr>
  </w:style>
  <w:style w:type="paragraph" w:customStyle="1" w:styleId="footnoteindentwpara">
    <w:name w:val="footnote indent w/para"/>
    <w:basedOn w:val="Normal"/>
    <w:autoRedefine/>
    <w:uiPriority w:val="99"/>
    <w:rsid w:val="00431229"/>
    <w:pPr>
      <w:widowControl w:val="0"/>
      <w:autoSpaceDE w:val="0"/>
      <w:autoSpaceDN w:val="0"/>
      <w:adjustRightInd w:val="0"/>
      <w:spacing w:before="40" w:after="0" w:line="360" w:lineRule="auto"/>
      <w:ind w:left="360"/>
      <w:jc w:val="both"/>
      <w:textAlignment w:val="center"/>
    </w:pPr>
    <w:rPr>
      <w:rFonts w:eastAsiaTheme="minorEastAsia" w:cs="ITC New Baskerville Std"/>
      <w:color w:val="000000"/>
      <w:kern w:val="0"/>
      <w:sz w:val="20"/>
      <w:szCs w:val="18"/>
      <w:lang w:bidi="ar-SA"/>
    </w:rPr>
  </w:style>
  <w:style w:type="paragraph" w:customStyle="1" w:styleId="texteditorsnote">
    <w:name w:val="text editor's note"/>
    <w:basedOn w:val="text"/>
    <w:autoRedefine/>
    <w:uiPriority w:val="99"/>
    <w:rsid w:val="00431229"/>
    <w:pPr>
      <w:autoSpaceDE w:val="0"/>
      <w:autoSpaceDN w:val="0"/>
      <w:adjustRightInd w:val="0"/>
      <w:spacing w:before="120"/>
      <w:ind w:firstLine="439"/>
      <w:jc w:val="both"/>
      <w:textAlignment w:val="center"/>
    </w:pPr>
    <w:rPr>
      <w:rFonts w:eastAsiaTheme="minorEastAsia" w:cs="ITC New Baskerville Std"/>
      <w:b/>
      <w:bCs/>
      <w:color w:val="000000"/>
      <w:szCs w:val="22"/>
    </w:rPr>
  </w:style>
  <w:style w:type="paragraph" w:customStyle="1" w:styleId="footnoteindent">
    <w:name w:val="footnote indent"/>
    <w:basedOn w:val="footnote"/>
    <w:autoRedefine/>
    <w:uiPriority w:val="99"/>
    <w:rsid w:val="00431229"/>
    <w:pPr>
      <w:autoSpaceDE w:val="0"/>
      <w:autoSpaceDN w:val="0"/>
      <w:adjustRightInd w:val="0"/>
      <w:spacing w:before="40"/>
      <w:ind w:left="360" w:firstLine="0"/>
      <w:jc w:val="both"/>
      <w:textAlignment w:val="center"/>
    </w:pPr>
    <w:rPr>
      <w:rFonts w:eastAsiaTheme="minorEastAsia" w:cs="ITC New Baskerville Std"/>
      <w:color w:val="000000"/>
      <w:szCs w:val="18"/>
    </w:rPr>
  </w:style>
  <w:style w:type="paragraph" w:customStyle="1" w:styleId="6thlevelheada">
    <w:name w:val="6th level head (a)"/>
    <w:basedOn w:val="text"/>
    <w:autoRedefine/>
    <w:uiPriority w:val="99"/>
    <w:rsid w:val="00431229"/>
    <w:pPr>
      <w:spacing w:before="120"/>
      <w:ind w:firstLine="439"/>
      <w:jc w:val="both"/>
    </w:pPr>
  </w:style>
  <w:style w:type="paragraph" w:customStyle="1" w:styleId="5thlevelhead1">
    <w:name w:val="5th level head (1)"/>
    <w:basedOn w:val="Normal"/>
    <w:autoRedefine/>
    <w:uiPriority w:val="99"/>
    <w:rsid w:val="00431229"/>
    <w:pPr>
      <w:keepNext/>
      <w:widowControl w:val="0"/>
      <w:suppressAutoHyphens/>
      <w:autoSpaceDE w:val="0"/>
      <w:autoSpaceDN w:val="0"/>
      <w:adjustRightInd w:val="0"/>
      <w:spacing w:after="240" w:line="240" w:lineRule="atLeast"/>
      <w:ind w:left="821" w:hanging="360"/>
      <w:textAlignment w:val="center"/>
    </w:pPr>
    <w:rPr>
      <w:rFonts w:eastAsiaTheme="minorEastAsia" w:cs="ITC New Baskerville Std"/>
      <w:i/>
      <w:iCs/>
      <w:color w:val="000000"/>
      <w:kern w:val="0"/>
      <w:sz w:val="22"/>
      <w:szCs w:val="22"/>
      <w:lang w:bidi="ar-SA"/>
    </w:rPr>
  </w:style>
  <w:style w:type="paragraph" w:customStyle="1" w:styleId="nt">
    <w:name w:val="nt"/>
    <w:basedOn w:val="Normal"/>
    <w:autoRedefine/>
    <w:qFormat/>
    <w:rsid w:val="00431229"/>
    <w:pPr>
      <w:spacing w:before="0" w:after="0"/>
      <w:ind w:firstLine="360"/>
    </w:pPr>
    <w:rPr>
      <w:rFonts w:eastAsiaTheme="minorEastAsia" w:cs="Times LT Std"/>
      <w:color w:val="000000"/>
      <w:kern w:val="0"/>
      <w:sz w:val="20"/>
      <w:szCs w:val="18"/>
      <w:lang w:bidi="ar-SA"/>
    </w:rPr>
  </w:style>
  <w:style w:type="paragraph" w:customStyle="1" w:styleId="bulletspaceabove">
    <w:name w:val="bullet space above"/>
    <w:basedOn w:val="Normal"/>
    <w:autoRedefine/>
    <w:uiPriority w:val="99"/>
    <w:rsid w:val="00431229"/>
    <w:pPr>
      <w:widowControl w:val="0"/>
      <w:tabs>
        <w:tab w:val="left" w:pos="660"/>
      </w:tabs>
      <w:autoSpaceDE w:val="0"/>
      <w:autoSpaceDN w:val="0"/>
      <w:adjustRightInd w:val="0"/>
      <w:spacing w:after="0"/>
      <w:ind w:left="660" w:hanging="180"/>
      <w:jc w:val="both"/>
      <w:textAlignment w:val="center"/>
    </w:pPr>
    <w:rPr>
      <w:rFonts w:ascii="Times LT Std" w:eastAsiaTheme="minorEastAsia" w:hAnsi="Times LT Std" w:cs="Times LT Std"/>
      <w:color w:val="000000"/>
      <w:kern w:val="0"/>
      <w:lang w:bidi="ar-SA"/>
    </w:rPr>
  </w:style>
  <w:style w:type="paragraph" w:customStyle="1" w:styleId="block">
    <w:name w:val="block"/>
    <w:basedOn w:val="text"/>
    <w:autoRedefine/>
    <w:uiPriority w:val="99"/>
    <w:rsid w:val="00431229"/>
    <w:pPr>
      <w:autoSpaceDE w:val="0"/>
      <w:autoSpaceDN w:val="0"/>
      <w:adjustRightInd w:val="0"/>
      <w:spacing w:before="240" w:after="240" w:line="220" w:lineRule="atLeast"/>
      <w:ind w:left="480" w:firstLine="0"/>
      <w:jc w:val="both"/>
      <w:textAlignment w:val="center"/>
    </w:pPr>
    <w:rPr>
      <w:rFonts w:ascii="Times LT Std" w:eastAsiaTheme="minorEastAsia" w:hAnsi="Times LT Std" w:cs="Times LT Std"/>
      <w:color w:val="000000"/>
      <w:sz w:val="20"/>
      <w:szCs w:val="22"/>
    </w:rPr>
  </w:style>
  <w:style w:type="paragraph" w:customStyle="1" w:styleId="textinsert">
    <w:name w:val="text insert +/+"/>
    <w:basedOn w:val="textflush"/>
    <w:autoRedefine/>
    <w:uiPriority w:val="99"/>
    <w:rsid w:val="00431229"/>
    <w:pPr>
      <w:autoSpaceDE w:val="0"/>
      <w:autoSpaceDN w:val="0"/>
      <w:adjustRightInd w:val="0"/>
      <w:spacing w:before="120" w:after="120"/>
      <w:ind w:firstLine="439"/>
      <w:jc w:val="both"/>
      <w:textAlignment w:val="center"/>
    </w:pPr>
    <w:rPr>
      <w:rFonts w:eastAsiaTheme="minorEastAsia"/>
      <w:color w:val="000000"/>
      <w:szCs w:val="22"/>
    </w:rPr>
  </w:style>
  <w:style w:type="paragraph" w:customStyle="1" w:styleId="4thLevelHeada0">
    <w:name w:val="4th Level Head a."/>
    <w:basedOn w:val="Normal"/>
    <w:autoRedefine/>
    <w:uiPriority w:val="99"/>
    <w:rsid w:val="00431229"/>
    <w:pPr>
      <w:keepNext/>
      <w:widowControl w:val="0"/>
      <w:tabs>
        <w:tab w:val="left" w:pos="360"/>
      </w:tabs>
      <w:suppressAutoHyphens/>
      <w:autoSpaceDE w:val="0"/>
      <w:autoSpaceDN w:val="0"/>
      <w:adjustRightInd w:val="0"/>
      <w:spacing w:after="240"/>
      <w:ind w:left="799" w:hanging="360"/>
      <w:textAlignment w:val="center"/>
    </w:pPr>
    <w:rPr>
      <w:rFonts w:eastAsiaTheme="minorEastAsia" w:cs="ITC New Baskerville Std"/>
      <w:i/>
      <w:iCs/>
      <w:color w:val="000000"/>
      <w:kern w:val="0"/>
      <w:szCs w:val="22"/>
      <w:lang w:bidi="ar-SA"/>
    </w:rPr>
  </w:style>
  <w:style w:type="paragraph" w:customStyle="1" w:styleId="mainvolumehead">
    <w:name w:val="main volume head"/>
    <w:basedOn w:val="text"/>
    <w:autoRedefine/>
    <w:uiPriority w:val="99"/>
    <w:rsid w:val="00431229"/>
    <w:pPr>
      <w:keepNext/>
      <w:suppressAutoHyphens/>
      <w:autoSpaceDE w:val="0"/>
      <w:autoSpaceDN w:val="0"/>
      <w:adjustRightInd w:val="0"/>
      <w:spacing w:before="480" w:after="240"/>
      <w:ind w:firstLine="0"/>
      <w:jc w:val="center"/>
      <w:textAlignment w:val="center"/>
    </w:pPr>
    <w:rPr>
      <w:rFonts w:eastAsiaTheme="minorEastAsia" w:cs="ITC New Baskerville Std"/>
      <w:b/>
      <w:bCs/>
      <w:caps/>
      <w:color w:val="000000"/>
      <w:szCs w:val="22"/>
    </w:rPr>
  </w:style>
  <w:style w:type="paragraph" w:customStyle="1" w:styleId="textmainvolume">
    <w:name w:val="text main volume"/>
    <w:basedOn w:val="text"/>
    <w:autoRedefine/>
    <w:uiPriority w:val="99"/>
    <w:rsid w:val="00431229"/>
    <w:pPr>
      <w:autoSpaceDE w:val="0"/>
      <w:autoSpaceDN w:val="0"/>
      <w:adjustRightInd w:val="0"/>
      <w:spacing w:after="120"/>
      <w:ind w:firstLine="439"/>
      <w:jc w:val="both"/>
      <w:textAlignment w:val="center"/>
    </w:pPr>
    <w:rPr>
      <w:rFonts w:eastAsiaTheme="minorEastAsia" w:cs="ITC New Baskerville Std"/>
      <w:color w:val="000000"/>
      <w:szCs w:val="22"/>
    </w:rPr>
  </w:style>
  <w:style w:type="paragraph" w:customStyle="1" w:styleId="textinsert-">
    <w:name w:val="text insert -/+"/>
    <w:basedOn w:val="textinsert"/>
    <w:autoRedefine/>
    <w:uiPriority w:val="99"/>
    <w:rsid w:val="00431229"/>
    <w:pPr>
      <w:spacing w:before="0"/>
    </w:pPr>
    <w:rPr>
      <w:rFonts w:cs="ITC New Baskerville Std"/>
    </w:rPr>
  </w:style>
  <w:style w:type="paragraph" w:customStyle="1" w:styleId="2ndLevelHeadA0">
    <w:name w:val="2nd Level Head A."/>
    <w:basedOn w:val="Normal"/>
    <w:autoRedefine/>
    <w:uiPriority w:val="99"/>
    <w:rsid w:val="00431229"/>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Cs/>
      <w:color w:val="000000"/>
      <w:kern w:val="0"/>
      <w:lang w:bidi="ar-SA"/>
    </w:rPr>
  </w:style>
  <w:style w:type="paragraph" w:customStyle="1" w:styleId="5thLevelHeadii">
    <w:name w:val="5th Level Head ii."/>
    <w:basedOn w:val="Normal"/>
    <w:autoRedefine/>
    <w:uiPriority w:val="99"/>
    <w:rsid w:val="00431229"/>
    <w:pPr>
      <w:keepNext/>
      <w:widowControl w:val="0"/>
      <w:tabs>
        <w:tab w:val="left" w:pos="1020"/>
      </w:tabs>
      <w:suppressAutoHyphens/>
      <w:autoSpaceDE w:val="0"/>
      <w:autoSpaceDN w:val="0"/>
      <w:adjustRightInd w:val="0"/>
      <w:spacing w:before="120"/>
      <w:ind w:left="1020" w:hanging="360"/>
      <w:textAlignment w:val="center"/>
    </w:pPr>
    <w:rPr>
      <w:rFonts w:eastAsiaTheme="minorEastAsia" w:cs="ITC New Baskerville Std"/>
      <w:i/>
      <w:iCs/>
      <w:color w:val="000000"/>
      <w:kern w:val="0"/>
      <w:szCs w:val="22"/>
      <w:lang w:bidi="ar-SA"/>
    </w:rPr>
  </w:style>
  <w:style w:type="paragraph" w:customStyle="1" w:styleId="blockquoteparaindent">
    <w:name w:val="block quote para indent"/>
    <w:basedOn w:val="blockquote"/>
    <w:autoRedefine/>
    <w:uiPriority w:val="99"/>
    <w:qFormat/>
    <w:rsid w:val="00431229"/>
    <w:pPr>
      <w:autoSpaceDE w:val="0"/>
      <w:autoSpaceDN w:val="0"/>
      <w:adjustRightInd w:val="0"/>
      <w:spacing w:before="120" w:after="120"/>
      <w:ind w:left="439" w:firstLine="240"/>
      <w:jc w:val="both"/>
      <w:textAlignment w:val="center"/>
    </w:pPr>
    <w:rPr>
      <w:rFonts w:eastAsiaTheme="minorEastAsia" w:cs="Times LT Std"/>
      <w:color w:val="000000"/>
      <w:szCs w:val="22"/>
    </w:rPr>
  </w:style>
  <w:style w:type="paragraph" w:customStyle="1" w:styleId="block-p0">
    <w:name w:val="block-p"/>
    <w:basedOn w:val="Blockquoteflush"/>
    <w:autoRedefine/>
    <w:qFormat/>
    <w:rsid w:val="00431229"/>
    <w:pPr>
      <w:ind w:firstLine="240"/>
    </w:pPr>
  </w:style>
  <w:style w:type="paragraph" w:customStyle="1" w:styleId="bulletliststart">
    <w:name w:val="bullet list start"/>
    <w:basedOn w:val="Normal"/>
    <w:autoRedefine/>
    <w:uiPriority w:val="99"/>
    <w:qFormat/>
    <w:rsid w:val="00431229"/>
    <w:pPr>
      <w:tabs>
        <w:tab w:val="left" w:pos="360"/>
      </w:tabs>
      <w:spacing w:after="0"/>
      <w:ind w:left="720" w:hanging="360"/>
    </w:pPr>
    <w:rPr>
      <w:spacing w:val="-3"/>
      <w:kern w:val="0"/>
      <w:szCs w:val="22"/>
      <w:lang w:bidi="ar-SA"/>
    </w:rPr>
  </w:style>
  <w:style w:type="paragraph" w:customStyle="1" w:styleId="bulletlistend">
    <w:name w:val="bullet list end"/>
    <w:basedOn w:val="bullet"/>
    <w:autoRedefine/>
    <w:qFormat/>
    <w:rsid w:val="00431229"/>
    <w:pPr>
      <w:spacing w:after="240"/>
    </w:pPr>
  </w:style>
  <w:style w:type="paragraph" w:customStyle="1" w:styleId="1stLevelHeadI">
    <w:name w:val="1st Level Head I."/>
    <w:basedOn w:val="Normal"/>
    <w:autoRedefine/>
    <w:uiPriority w:val="99"/>
    <w:rsid w:val="00431229"/>
    <w:pPr>
      <w:keepNext/>
      <w:widowControl w:val="0"/>
      <w:suppressAutoHyphens/>
      <w:autoSpaceDE w:val="0"/>
      <w:autoSpaceDN w:val="0"/>
      <w:adjustRightInd w:val="0"/>
      <w:spacing w:before="360" w:after="240"/>
      <w:jc w:val="center"/>
      <w:textAlignment w:val="center"/>
    </w:pPr>
    <w:rPr>
      <w:rFonts w:ascii="Times SC" w:eastAsiaTheme="minorEastAsia" w:hAnsi="Times SC" w:cs="Times SC"/>
      <w:b/>
      <w:bCs/>
      <w:smallCaps/>
      <w:color w:val="000000"/>
      <w:kern w:val="0"/>
      <w:lang w:bidi="ar-SA"/>
    </w:rPr>
  </w:style>
  <w:style w:type="paragraph" w:customStyle="1" w:styleId="3rdLevelHeadfrom2">
    <w:name w:val="3rd Level Head from 2"/>
    <w:basedOn w:val="3rdLevelHead1"/>
    <w:autoRedefine/>
    <w:uiPriority w:val="99"/>
    <w:rsid w:val="00431229"/>
    <w:pPr>
      <w:spacing w:before="0" w:after="120" w:line="240" w:lineRule="atLeast"/>
    </w:pPr>
    <w:rPr>
      <w:rFonts w:cs="Times New Roman"/>
      <w:bCs w:val="0"/>
    </w:rPr>
  </w:style>
  <w:style w:type="paragraph" w:customStyle="1" w:styleId="4thHeadfrom3">
    <w:name w:val="4th Head from 3"/>
    <w:basedOn w:val="4thLevelHeada0"/>
    <w:autoRedefine/>
    <w:uiPriority w:val="99"/>
    <w:rsid w:val="00431229"/>
    <w:pPr>
      <w:tabs>
        <w:tab w:val="clear" w:pos="360"/>
        <w:tab w:val="left" w:pos="800"/>
      </w:tabs>
      <w:spacing w:before="0" w:after="120" w:line="240" w:lineRule="atLeast"/>
      <w:ind w:left="800"/>
    </w:pPr>
    <w:rPr>
      <w:rFonts w:cs="Times LT Std"/>
    </w:rPr>
  </w:style>
  <w:style w:type="paragraph" w:customStyle="1" w:styleId="blockquotewparaindent0">
    <w:name w:val="block quote w para indent"/>
    <w:basedOn w:val="blockquote"/>
    <w:autoRedefine/>
    <w:uiPriority w:val="99"/>
    <w:rsid w:val="00431229"/>
    <w:pPr>
      <w:autoSpaceDE w:val="0"/>
      <w:autoSpaceDN w:val="0"/>
      <w:adjustRightInd w:val="0"/>
      <w:spacing w:before="120" w:after="120" w:line="220" w:lineRule="atLeast"/>
      <w:ind w:firstLine="360"/>
      <w:jc w:val="both"/>
      <w:textAlignment w:val="center"/>
    </w:pPr>
    <w:rPr>
      <w:rFonts w:ascii="Times LT Std" w:eastAsiaTheme="minorEastAsia" w:hAnsi="Times LT Std" w:cs="Times LT Std"/>
      <w:color w:val="000000"/>
      <w:szCs w:val="20"/>
    </w:rPr>
  </w:style>
  <w:style w:type="paragraph" w:customStyle="1" w:styleId="numberlistroman">
    <w:name w:val="number list roman"/>
    <w:basedOn w:val="Normal"/>
    <w:autoRedefine/>
    <w:uiPriority w:val="99"/>
    <w:rsid w:val="00431229"/>
    <w:pPr>
      <w:widowControl w:val="0"/>
      <w:tabs>
        <w:tab w:val="right" w:pos="920"/>
        <w:tab w:val="left" w:pos="1040"/>
      </w:tabs>
      <w:autoSpaceDE w:val="0"/>
      <w:autoSpaceDN w:val="0"/>
      <w:adjustRightInd w:val="0"/>
      <w:spacing w:before="0" w:after="0" w:line="240" w:lineRule="atLeast"/>
      <w:ind w:left="1039" w:hanging="600"/>
      <w:jc w:val="both"/>
      <w:textAlignment w:val="center"/>
    </w:pPr>
    <w:rPr>
      <w:rFonts w:eastAsiaTheme="minorEastAsia" w:cs="Times LT Std"/>
      <w:color w:val="000000"/>
      <w:kern w:val="0"/>
      <w:szCs w:val="22"/>
      <w:lang w:bidi="ar-SA"/>
    </w:rPr>
  </w:style>
  <w:style w:type="paragraph" w:customStyle="1" w:styleId="5thLevelHead">
    <w:name w:val="5th Level Head"/>
    <w:basedOn w:val="4thHeadfrom3"/>
    <w:autoRedefine/>
    <w:uiPriority w:val="99"/>
    <w:rsid w:val="00431229"/>
    <w:pPr>
      <w:tabs>
        <w:tab w:val="clear" w:pos="800"/>
        <w:tab w:val="left" w:pos="1240"/>
      </w:tabs>
      <w:spacing w:before="120"/>
      <w:ind w:left="1240"/>
    </w:pPr>
  </w:style>
  <w:style w:type="paragraph" w:customStyle="1" w:styleId="5thHeadfrom4">
    <w:name w:val="5th Head from 4"/>
    <w:basedOn w:val="5thLevelHead"/>
    <w:autoRedefine/>
    <w:uiPriority w:val="99"/>
    <w:rsid w:val="00431229"/>
    <w:pPr>
      <w:spacing w:before="0"/>
    </w:pPr>
  </w:style>
  <w:style w:type="paragraph" w:customStyle="1" w:styleId="4thLevela">
    <w:name w:val="4th Level a."/>
    <w:basedOn w:val="Normal"/>
    <w:autoRedefine/>
    <w:uiPriority w:val="99"/>
    <w:rsid w:val="00431229"/>
    <w:pPr>
      <w:keepNext/>
      <w:widowControl w:val="0"/>
      <w:tabs>
        <w:tab w:val="left" w:pos="820"/>
      </w:tabs>
      <w:suppressAutoHyphens/>
      <w:autoSpaceDE w:val="0"/>
      <w:autoSpaceDN w:val="0"/>
      <w:adjustRightInd w:val="0"/>
      <w:spacing w:before="120" w:line="250" w:lineRule="atLeast"/>
      <w:ind w:left="820" w:hanging="360"/>
      <w:textAlignment w:val="center"/>
    </w:pPr>
    <w:rPr>
      <w:rFonts w:eastAsiaTheme="minorEastAsia" w:cs="Times LT Std"/>
      <w:i/>
      <w:iCs/>
      <w:color w:val="000000"/>
      <w:kern w:val="0"/>
      <w:szCs w:val="23"/>
      <w:lang w:bidi="ar-SA"/>
    </w:rPr>
  </w:style>
  <w:style w:type="paragraph" w:customStyle="1" w:styleId="3rdLevel20">
    <w:name w:val="3rd Level /2"/>
    <w:basedOn w:val="3rdLevelHead1"/>
    <w:autoRedefine/>
    <w:uiPriority w:val="99"/>
    <w:rsid w:val="00431229"/>
    <w:pPr>
      <w:spacing w:before="0" w:after="180" w:line="250" w:lineRule="atLeast"/>
    </w:pPr>
    <w:rPr>
      <w:rFonts w:cs="Times LT Std"/>
      <w:szCs w:val="23"/>
    </w:rPr>
  </w:style>
  <w:style w:type="paragraph" w:customStyle="1" w:styleId="numberliststart0">
    <w:name w:val="number list start"/>
    <w:basedOn w:val="Normal"/>
    <w:autoRedefine/>
    <w:qFormat/>
    <w:rsid w:val="00431229"/>
    <w:pPr>
      <w:tabs>
        <w:tab w:val="left" w:pos="480"/>
      </w:tabs>
      <w:spacing w:after="0"/>
      <w:ind w:left="960" w:hanging="480"/>
    </w:pPr>
    <w:rPr>
      <w:kern w:val="0"/>
      <w:lang w:bidi="ar-SA"/>
    </w:rPr>
  </w:style>
  <w:style w:type="paragraph" w:customStyle="1" w:styleId="blockquotepnl">
    <w:name w:val="block quote pnl"/>
    <w:basedOn w:val="blockquote"/>
    <w:autoRedefine/>
    <w:uiPriority w:val="99"/>
    <w:rsid w:val="00431229"/>
    <w:pPr>
      <w:tabs>
        <w:tab w:val="left" w:pos="480"/>
      </w:tabs>
      <w:autoSpaceDE w:val="0"/>
      <w:autoSpaceDN w:val="0"/>
      <w:adjustRightInd w:val="0"/>
      <w:spacing w:before="0" w:after="0"/>
      <w:ind w:left="1320" w:hanging="480"/>
      <w:jc w:val="both"/>
      <w:textAlignment w:val="center"/>
    </w:pPr>
    <w:rPr>
      <w:rFonts w:eastAsiaTheme="minorEastAsia" w:cs="Times LT Std"/>
      <w:color w:val="000000"/>
      <w:szCs w:val="21"/>
    </w:rPr>
  </w:style>
  <w:style w:type="paragraph" w:customStyle="1" w:styleId="blocknl">
    <w:name w:val="block nl"/>
    <w:basedOn w:val="Normal"/>
    <w:autoRedefine/>
    <w:qFormat/>
    <w:rsid w:val="00431229"/>
    <w:pPr>
      <w:tabs>
        <w:tab w:val="left" w:pos="480"/>
      </w:tabs>
      <w:spacing w:before="0" w:after="0"/>
      <w:ind w:left="1680" w:hanging="480"/>
    </w:pPr>
    <w:rPr>
      <w:rFonts w:cstheme="minorBidi"/>
      <w:kern w:val="0"/>
      <w:sz w:val="20"/>
      <w:szCs w:val="22"/>
      <w:lang w:bidi="ar-SA"/>
    </w:rPr>
  </w:style>
  <w:style w:type="paragraph" w:customStyle="1" w:styleId="3rdlevelhditalic">
    <w:name w:val="3rd level hd italic"/>
    <w:basedOn w:val="Normal"/>
    <w:autoRedefine/>
    <w:qFormat/>
    <w:rsid w:val="00431229"/>
    <w:pPr>
      <w:tabs>
        <w:tab w:val="left" w:pos="360"/>
      </w:tabs>
      <w:spacing w:after="240"/>
      <w:ind w:left="360" w:hanging="360"/>
    </w:pPr>
    <w:rPr>
      <w:rFonts w:cstheme="minorBidi"/>
      <w:i/>
      <w:kern w:val="0"/>
      <w:szCs w:val="22"/>
      <w:lang w:bidi="ar-SA"/>
    </w:rPr>
  </w:style>
  <w:style w:type="paragraph" w:customStyle="1" w:styleId="2ndLevelheadAblditalic">
    <w:name w:val="2nd Level head A. bld italic"/>
    <w:basedOn w:val="Normal"/>
    <w:autoRedefine/>
    <w:qFormat/>
    <w:rsid w:val="00431229"/>
    <w:pPr>
      <w:tabs>
        <w:tab w:val="left" w:pos="360"/>
      </w:tabs>
      <w:spacing w:after="240"/>
      <w:ind w:left="360" w:hanging="360"/>
    </w:pPr>
    <w:rPr>
      <w:rFonts w:cstheme="minorBidi"/>
      <w:b/>
      <w:i/>
      <w:kern w:val="0"/>
      <w:szCs w:val="22"/>
      <w:lang w:bidi="ar-SA"/>
    </w:rPr>
  </w:style>
  <w:style w:type="paragraph" w:customStyle="1" w:styleId="Blockquote0">
    <w:name w:val="Block quote"/>
    <w:basedOn w:val="Normal"/>
    <w:autoRedefine/>
    <w:uiPriority w:val="99"/>
    <w:qFormat/>
    <w:rsid w:val="00431229"/>
    <w:pPr>
      <w:widowControl w:val="0"/>
      <w:spacing w:after="240"/>
      <w:ind w:left="720"/>
    </w:pPr>
    <w:rPr>
      <w:kern w:val="0"/>
      <w:sz w:val="20"/>
      <w:lang w:bidi="ar-SA"/>
    </w:rPr>
  </w:style>
  <w:style w:type="paragraph" w:customStyle="1" w:styleId="Level21">
    <w:name w:val="Level 2 / 1"/>
    <w:basedOn w:val="Normal"/>
    <w:autoRedefine/>
    <w:uiPriority w:val="99"/>
    <w:rsid w:val="00431229"/>
    <w:pPr>
      <w:keepNext/>
      <w:widowControl w:val="0"/>
      <w:tabs>
        <w:tab w:val="left" w:pos="360"/>
      </w:tabs>
      <w:suppressAutoHyphens/>
      <w:autoSpaceDE w:val="0"/>
      <w:autoSpaceDN w:val="0"/>
      <w:adjustRightInd w:val="0"/>
      <w:spacing w:before="0" w:after="240" w:line="240" w:lineRule="atLeast"/>
      <w:ind w:left="360" w:hanging="360"/>
      <w:textAlignment w:val="center"/>
    </w:pPr>
    <w:rPr>
      <w:rFonts w:eastAsiaTheme="minorEastAsia" w:cs="NewCenturySchlbk"/>
      <w:b/>
      <w:bCs/>
      <w:color w:val="000000"/>
      <w:kern w:val="0"/>
      <w:szCs w:val="22"/>
      <w:lang w:bidi="ar-SA"/>
    </w:rPr>
  </w:style>
  <w:style w:type="paragraph" w:customStyle="1" w:styleId="Level3Headi">
    <w:name w:val="Level 3 Head i."/>
    <w:basedOn w:val="Normal"/>
    <w:autoRedefine/>
    <w:uiPriority w:val="99"/>
    <w:rsid w:val="00431229"/>
    <w:pPr>
      <w:keepNext/>
      <w:widowControl w:val="0"/>
      <w:tabs>
        <w:tab w:val="left" w:pos="480"/>
      </w:tabs>
      <w:suppressAutoHyphens/>
      <w:autoSpaceDE w:val="0"/>
      <w:autoSpaceDN w:val="0"/>
      <w:adjustRightInd w:val="0"/>
      <w:spacing w:after="240" w:line="240" w:lineRule="atLeast"/>
      <w:ind w:left="480" w:hanging="480"/>
      <w:textAlignment w:val="center"/>
    </w:pPr>
    <w:rPr>
      <w:rFonts w:eastAsiaTheme="minorEastAsia" w:cs="NewCenturySchlbk"/>
      <w:b/>
      <w:bCs/>
      <w:i/>
      <w:iCs/>
      <w:color w:val="000000"/>
      <w:kern w:val="0"/>
      <w:szCs w:val="22"/>
      <w:lang w:bidi="ar-SA"/>
    </w:rPr>
  </w:style>
  <w:style w:type="paragraph" w:customStyle="1" w:styleId="Level4Heada">
    <w:name w:val="Level 4 Head a."/>
    <w:basedOn w:val="text"/>
    <w:autoRedefine/>
    <w:uiPriority w:val="99"/>
    <w:rsid w:val="00431229"/>
    <w:pPr>
      <w:keepNext/>
      <w:tabs>
        <w:tab w:val="left" w:pos="360"/>
      </w:tabs>
      <w:suppressAutoHyphens/>
      <w:autoSpaceDE w:val="0"/>
      <w:autoSpaceDN w:val="0"/>
      <w:adjustRightInd w:val="0"/>
      <w:spacing w:before="240" w:after="240" w:line="240" w:lineRule="atLeast"/>
      <w:ind w:left="360" w:hanging="360"/>
      <w:textAlignment w:val="center"/>
    </w:pPr>
    <w:rPr>
      <w:rFonts w:eastAsiaTheme="minorEastAsia" w:cs="NewCenturySchlbk"/>
      <w:i/>
      <w:iCs/>
      <w:color w:val="000000"/>
      <w:szCs w:val="22"/>
    </w:rPr>
  </w:style>
  <w:style w:type="paragraph" w:customStyle="1" w:styleId="Level2HeadA">
    <w:name w:val="Level 2 Head A."/>
    <w:basedOn w:val="NoParagraphStyle"/>
    <w:autoRedefine/>
    <w:uiPriority w:val="99"/>
    <w:rsid w:val="00431229"/>
    <w:pPr>
      <w:keepNext/>
      <w:tabs>
        <w:tab w:val="left" w:pos="360"/>
      </w:tabs>
      <w:suppressAutoHyphens/>
      <w:spacing w:before="240" w:after="240" w:line="240" w:lineRule="atLeast"/>
      <w:ind w:left="360" w:hanging="360"/>
    </w:pPr>
    <w:rPr>
      <w:rFonts w:cs="NewCenturySchlbk"/>
      <w:b/>
      <w:bCs/>
      <w:szCs w:val="22"/>
    </w:rPr>
  </w:style>
  <w:style w:type="paragraph" w:customStyle="1" w:styleId="Level32">
    <w:name w:val="Level 3 / 2"/>
    <w:basedOn w:val="Level3Headi"/>
    <w:autoRedefine/>
    <w:uiPriority w:val="99"/>
    <w:rsid w:val="00431229"/>
    <w:pPr>
      <w:spacing w:before="0"/>
    </w:pPr>
  </w:style>
  <w:style w:type="paragraph" w:customStyle="1" w:styleId="Blockquotenospacebelow">
    <w:name w:val="Block quote (no space below)"/>
    <w:basedOn w:val="Blockquote0"/>
    <w:autoRedefine/>
    <w:uiPriority w:val="99"/>
    <w:rsid w:val="00431229"/>
    <w:pPr>
      <w:autoSpaceDE w:val="0"/>
      <w:autoSpaceDN w:val="0"/>
      <w:adjustRightInd w:val="0"/>
      <w:spacing w:after="0"/>
      <w:jc w:val="both"/>
      <w:textAlignment w:val="center"/>
    </w:pPr>
    <w:rPr>
      <w:rFonts w:eastAsiaTheme="minorEastAsia" w:cs="NewCenturySchlbk"/>
      <w:color w:val="000000"/>
      <w:szCs w:val="20"/>
    </w:rPr>
  </w:style>
  <w:style w:type="paragraph" w:customStyle="1" w:styleId="Numberliststart1">
    <w:name w:val="Number list (start)"/>
    <w:basedOn w:val="Normal"/>
    <w:autoRedefine/>
    <w:qFormat/>
    <w:rsid w:val="00431229"/>
    <w:pPr>
      <w:widowControl w:val="0"/>
      <w:tabs>
        <w:tab w:val="left" w:pos="840"/>
      </w:tabs>
      <w:spacing w:after="0"/>
      <w:ind w:left="840" w:firstLine="360"/>
    </w:pPr>
    <w:rPr>
      <w:kern w:val="0"/>
      <w:lang w:bidi="ar-SA"/>
    </w:rPr>
  </w:style>
  <w:style w:type="paragraph" w:customStyle="1" w:styleId="Numberliststop">
    <w:name w:val="Number list (stop)"/>
    <w:basedOn w:val="Numberliststart1"/>
    <w:autoRedefine/>
    <w:qFormat/>
    <w:rsid w:val="00431229"/>
    <w:pPr>
      <w:tabs>
        <w:tab w:val="clear" w:pos="840"/>
        <w:tab w:val="left" w:pos="480"/>
      </w:tabs>
      <w:spacing w:before="0" w:after="240"/>
      <w:ind w:left="960" w:hanging="480"/>
    </w:pPr>
  </w:style>
  <w:style w:type="paragraph" w:customStyle="1" w:styleId="Numberlist0">
    <w:name w:val="Number list"/>
    <w:basedOn w:val="Numberliststop"/>
    <w:autoRedefine/>
    <w:qFormat/>
    <w:rsid w:val="00431229"/>
    <w:pPr>
      <w:spacing w:after="0"/>
    </w:pPr>
  </w:style>
  <w:style w:type="paragraph" w:customStyle="1" w:styleId="Level43">
    <w:name w:val="Level 4/3"/>
    <w:basedOn w:val="Level4Heada"/>
    <w:autoRedefine/>
    <w:uiPriority w:val="99"/>
    <w:rsid w:val="00431229"/>
    <w:pPr>
      <w:spacing w:before="0"/>
    </w:pPr>
  </w:style>
  <w:style w:type="paragraph" w:customStyle="1" w:styleId="Level5Head1">
    <w:name w:val="Level 5 Head (1)"/>
    <w:basedOn w:val="Level43"/>
    <w:autoRedefine/>
    <w:uiPriority w:val="99"/>
    <w:rsid w:val="00431229"/>
    <w:pPr>
      <w:spacing w:before="240" w:line="240" w:lineRule="auto"/>
      <w:ind w:left="919" w:hanging="480"/>
    </w:pPr>
  </w:style>
  <w:style w:type="paragraph" w:customStyle="1" w:styleId="Level3Head">
    <w:name w:val="Level 3 Head"/>
    <w:basedOn w:val="text"/>
    <w:autoRedefine/>
    <w:qFormat/>
    <w:rsid w:val="00431229"/>
  </w:style>
  <w:style w:type="paragraph" w:customStyle="1" w:styleId="bullet-dash">
    <w:name w:val="bullet-dash"/>
    <w:basedOn w:val="Normal"/>
    <w:autoRedefine/>
    <w:qFormat/>
    <w:rsid w:val="00431229"/>
    <w:pPr>
      <w:tabs>
        <w:tab w:val="left" w:pos="660"/>
      </w:tabs>
      <w:spacing w:before="0" w:after="0"/>
      <w:ind w:left="840" w:hanging="180"/>
    </w:pPr>
    <w:rPr>
      <w:kern w:val="0"/>
      <w:szCs w:val="22"/>
      <w:lang w:bidi="ar-SA"/>
    </w:rPr>
  </w:style>
  <w:style w:type="paragraph" w:customStyle="1" w:styleId="numberlist2ndlevel">
    <w:name w:val="number list / 2nd level"/>
    <w:basedOn w:val="Numberlist0"/>
    <w:autoRedefine/>
    <w:qFormat/>
    <w:rsid w:val="00431229"/>
    <w:pPr>
      <w:ind w:left="1440"/>
    </w:pPr>
  </w:style>
  <w:style w:type="paragraph" w:customStyle="1" w:styleId="2ndLevelheadfrom1">
    <w:name w:val="2nd Level head_from 1"/>
    <w:basedOn w:val="2ndLevelHeadA0"/>
    <w:autoRedefine/>
    <w:uiPriority w:val="99"/>
    <w:rsid w:val="00431229"/>
    <w:pPr>
      <w:spacing w:before="0" w:line="240" w:lineRule="atLeast"/>
    </w:pPr>
    <w:rPr>
      <w:rFonts w:cs="Times LT Std"/>
      <w:iCs w:val="0"/>
      <w:szCs w:val="22"/>
    </w:rPr>
  </w:style>
  <w:style w:type="paragraph" w:customStyle="1" w:styleId="1stlevelheadI0">
    <w:name w:val="1st level head I."/>
    <w:basedOn w:val="Normal"/>
    <w:autoRedefine/>
    <w:uiPriority w:val="99"/>
    <w:rsid w:val="00431229"/>
    <w:pPr>
      <w:keepNext/>
      <w:widowControl w:val="0"/>
      <w:suppressAutoHyphens/>
      <w:autoSpaceDE w:val="0"/>
      <w:autoSpaceDN w:val="0"/>
      <w:adjustRightInd w:val="0"/>
      <w:spacing w:before="480" w:after="240"/>
      <w:jc w:val="center"/>
      <w:textAlignment w:val="center"/>
    </w:pPr>
    <w:rPr>
      <w:rFonts w:eastAsiaTheme="minorEastAsia"/>
      <w:color w:val="000000"/>
      <w:kern w:val="0"/>
      <w:szCs w:val="26"/>
      <w:lang w:bidi="ar-SA"/>
    </w:rPr>
  </w:style>
  <w:style w:type="paragraph" w:customStyle="1" w:styleId="4th-3">
    <w:name w:val="4th-3"/>
    <w:basedOn w:val="4thlevelheada"/>
    <w:autoRedefine/>
    <w:uiPriority w:val="99"/>
    <w:rsid w:val="00431229"/>
    <w:pPr>
      <w:tabs>
        <w:tab w:val="clear" w:pos="740"/>
      </w:tabs>
      <w:spacing w:before="0"/>
    </w:pPr>
    <w:rPr>
      <w:rFonts w:cs="Times LT Std"/>
      <w:bCs w:val="0"/>
      <w:iCs/>
      <w:szCs w:val="24"/>
    </w:rPr>
  </w:style>
  <w:style w:type="paragraph" w:customStyle="1" w:styleId="level4iii">
    <w:name w:val="level 4 (iii)"/>
    <w:basedOn w:val="4thlevelheada"/>
    <w:autoRedefine/>
    <w:uiPriority w:val="99"/>
    <w:rsid w:val="00431229"/>
    <w:pPr>
      <w:tabs>
        <w:tab w:val="clear" w:pos="740"/>
        <w:tab w:val="left" w:pos="960"/>
      </w:tabs>
      <w:ind w:left="960" w:hanging="480"/>
    </w:pPr>
    <w:rPr>
      <w:rFonts w:cs="Times LT Std"/>
      <w:bCs w:val="0"/>
      <w:iCs/>
      <w:szCs w:val="24"/>
    </w:rPr>
  </w:style>
  <w:style w:type="paragraph" w:customStyle="1" w:styleId="BasicParagraph">
    <w:name w:val="[Basic Paragraph]"/>
    <w:basedOn w:val="NoParagraphStyle"/>
    <w:uiPriority w:val="99"/>
    <w:rsid w:val="00431229"/>
    <w:pPr>
      <w:spacing w:line="240" w:lineRule="atLeast"/>
      <w:ind w:firstLine="0"/>
    </w:pPr>
    <w:rPr>
      <w:rFonts w:ascii="ITC New Baskerville Std" w:hAnsi="ITC New Baskerville Std" w:cs="ITC New Baskerville Std"/>
      <w:sz w:val="22"/>
      <w:szCs w:val="22"/>
    </w:rPr>
  </w:style>
  <w:style w:type="paragraph" w:customStyle="1" w:styleId="chapternumber">
    <w:name w:val="chapter number"/>
    <w:basedOn w:val="BasicParagraph"/>
    <w:uiPriority w:val="99"/>
    <w:rsid w:val="00431229"/>
    <w:pPr>
      <w:suppressAutoHyphens/>
      <w:spacing w:after="240" w:line="560" w:lineRule="atLeast"/>
    </w:pPr>
    <w:rPr>
      <w:b/>
      <w:bCs/>
      <w:sz w:val="56"/>
      <w:szCs w:val="56"/>
    </w:rPr>
  </w:style>
  <w:style w:type="paragraph" w:customStyle="1" w:styleId="chaptertitle">
    <w:name w:val="chapter title"/>
    <w:basedOn w:val="BasicParagraph"/>
    <w:uiPriority w:val="99"/>
    <w:rsid w:val="00431229"/>
    <w:pPr>
      <w:suppressAutoHyphens/>
      <w:spacing w:after="480" w:line="440" w:lineRule="atLeast"/>
    </w:pPr>
    <w:rPr>
      <w:sz w:val="40"/>
      <w:szCs w:val="40"/>
    </w:rPr>
  </w:style>
  <w:style w:type="paragraph" w:customStyle="1" w:styleId="blockquotenospace">
    <w:name w:val="block quote no space"/>
    <w:basedOn w:val="block-p--"/>
    <w:uiPriority w:val="99"/>
    <w:rsid w:val="00431229"/>
    <w:pPr>
      <w:widowControl w:val="0"/>
      <w:autoSpaceDE w:val="0"/>
      <w:autoSpaceDN w:val="0"/>
      <w:adjustRightInd w:val="0"/>
      <w:spacing w:line="200" w:lineRule="atLeast"/>
      <w:ind w:left="440" w:firstLine="0"/>
      <w:jc w:val="both"/>
      <w:textAlignment w:val="center"/>
    </w:pPr>
    <w:rPr>
      <w:rFonts w:ascii="ITC New Baskerville Std" w:eastAsiaTheme="minorEastAsia" w:hAnsi="ITC New Baskerville Std" w:cs="ITC New Baskerville Std"/>
      <w:color w:val="000000"/>
      <w:szCs w:val="20"/>
    </w:rPr>
  </w:style>
  <w:style w:type="paragraph" w:customStyle="1" w:styleId="blockquote-6pt">
    <w:name w:val="block quote -/+ 6 pt"/>
    <w:basedOn w:val="Blockquoteflush"/>
    <w:uiPriority w:val="99"/>
    <w:rsid w:val="00431229"/>
    <w:pPr>
      <w:autoSpaceDE w:val="0"/>
      <w:autoSpaceDN w:val="0"/>
      <w:adjustRightInd w:val="0"/>
      <w:spacing w:before="0" w:after="120" w:line="200" w:lineRule="atLeast"/>
      <w:ind w:left="440"/>
      <w:jc w:val="both"/>
      <w:textAlignment w:val="center"/>
    </w:pPr>
    <w:rPr>
      <w:rFonts w:ascii="ITC New Baskerville Std" w:eastAsiaTheme="minorEastAsia" w:hAnsi="ITC New Baskerville Std" w:cs="ITC New Baskerville Std"/>
      <w:color w:val="000000"/>
      <w:szCs w:val="20"/>
    </w:rPr>
  </w:style>
  <w:style w:type="paragraph" w:customStyle="1" w:styleId="block-pnl">
    <w:name w:val="block-pnl"/>
    <w:basedOn w:val="text"/>
    <w:uiPriority w:val="99"/>
    <w:rsid w:val="00431229"/>
    <w:pPr>
      <w:tabs>
        <w:tab w:val="left" w:pos="920"/>
      </w:tabs>
      <w:autoSpaceDE w:val="0"/>
      <w:autoSpaceDN w:val="0"/>
      <w:adjustRightInd w:val="0"/>
      <w:spacing w:line="240" w:lineRule="atLeast"/>
      <w:ind w:left="920" w:hanging="480"/>
      <w:jc w:val="both"/>
      <w:textAlignment w:val="center"/>
    </w:pPr>
    <w:rPr>
      <w:rFonts w:ascii="ITC New Baskerville Std" w:eastAsiaTheme="minorEastAsia" w:hAnsi="ITC New Baskerville Std" w:cs="ITC New Baskerville Std"/>
      <w:color w:val="000000"/>
      <w:sz w:val="22"/>
      <w:szCs w:val="22"/>
    </w:rPr>
  </w:style>
  <w:style w:type="paragraph" w:customStyle="1" w:styleId="block-pnlpnl">
    <w:name w:val="block-pnl/pnl"/>
    <w:basedOn w:val="block-pnl"/>
    <w:uiPriority w:val="99"/>
    <w:rsid w:val="00431229"/>
    <w:pPr>
      <w:tabs>
        <w:tab w:val="clear" w:pos="920"/>
        <w:tab w:val="left" w:pos="1400"/>
      </w:tabs>
      <w:ind w:left="1400"/>
    </w:pPr>
  </w:style>
  <w:style w:type="character" w:customStyle="1" w:styleId="superscript">
    <w:name w:val="superscript"/>
    <w:uiPriority w:val="99"/>
    <w:rsid w:val="00431229"/>
    <w:rPr>
      <w:vertAlign w:val="superscript"/>
    </w:rPr>
  </w:style>
  <w:style w:type="paragraph" w:customStyle="1" w:styleId="ChapterNum">
    <w:name w:val="ChapterNum"/>
    <w:basedOn w:val="toc10"/>
    <w:link w:val="ChapterNumChar"/>
    <w:rsid w:val="00431229"/>
    <w:pPr>
      <w:tabs>
        <w:tab w:val="clear" w:pos="480"/>
        <w:tab w:val="clear" w:pos="6240"/>
        <w:tab w:val="clear" w:pos="6960"/>
        <w:tab w:val="left" w:pos="0"/>
        <w:tab w:val="right" w:pos="600"/>
        <w:tab w:val="left" w:pos="720"/>
        <w:tab w:val="right" w:pos="6120"/>
        <w:tab w:val="right" w:pos="6956"/>
      </w:tabs>
      <w:autoSpaceDE/>
      <w:autoSpaceDN/>
      <w:adjustRightInd/>
      <w:spacing w:line="240" w:lineRule="atLeast"/>
      <w:ind w:left="0" w:firstLine="720"/>
      <w:textAlignment w:val="auto"/>
    </w:pPr>
    <w:rPr>
      <w:rFonts w:eastAsia="Times New Roman" w:cs="Times New Roman"/>
      <w:color w:val="auto"/>
      <w:sz w:val="56"/>
      <w:szCs w:val="56"/>
    </w:rPr>
  </w:style>
  <w:style w:type="character" w:customStyle="1" w:styleId="ChapterNumChar">
    <w:name w:val="ChapterNum Char"/>
    <w:link w:val="ChapterNum"/>
    <w:rsid w:val="00431229"/>
    <w:rPr>
      <w:rFonts w:eastAsia="Times New Roman"/>
      <w:kern w:val="0"/>
      <w:sz w:val="56"/>
      <w:szCs w:val="56"/>
      <w:lang w:bidi="ar-SA"/>
    </w:rPr>
  </w:style>
  <w:style w:type="character" w:styleId="UnresolvedMention">
    <w:name w:val="Unresolved Mention"/>
    <w:basedOn w:val="DefaultParagraphFont"/>
    <w:uiPriority w:val="99"/>
    <w:semiHidden/>
    <w:unhideWhenUsed/>
    <w:rsid w:val="0043122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48380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inkedin.com/in/welkowitz-david-76b34891"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wideaccess.intdom.bna.com\share\programs\prod\templates\BPub_Prep.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733313A-773E-4ED2-A293-C1AD7DA906A4}"/>
      </w:docPartPr>
      <w:docPartBody>
        <w:p w:rsidR="00B37663" w:rsidRDefault="00B37663">
          <w:r w:rsidRPr="007E4A7E">
            <w:rPr>
              <w:rStyle w:val="PlaceholderText"/>
            </w:rPr>
            <w:t>Click or tap here to enter text.</w:t>
          </w:r>
        </w:p>
      </w:docPartBody>
    </w:docPart>
    <w:docPart>
      <w:docPartPr>
        <w:name w:val="BA1FE6FF77684D0DAD2FED4BCE522DA4"/>
        <w:category>
          <w:name w:val="General"/>
          <w:gallery w:val="placeholder"/>
        </w:category>
        <w:types>
          <w:type w:val="bbPlcHdr"/>
        </w:types>
        <w:behaviors>
          <w:behavior w:val="content"/>
        </w:behaviors>
        <w:guid w:val="{D18263AC-E602-4D0E-9544-C94784534CCB}"/>
      </w:docPartPr>
      <w:docPartBody>
        <w:p w:rsidR="00B37663" w:rsidRDefault="00B37663">
          <w:r w:rsidRPr="007E4A7E">
            <w:rPr>
              <w:rStyle w:val="PlaceholderText"/>
            </w:rPr>
            <w:t>Unit.Start</w:t>
          </w:r>
        </w:p>
      </w:docPartBody>
    </w:docPart>
    <w:docPart>
      <w:docPartPr>
        <w:name w:val="12B122F849D04655B504727077062E3D"/>
        <w:category>
          <w:name w:val="General"/>
          <w:gallery w:val="placeholder"/>
        </w:category>
        <w:types>
          <w:type w:val="bbPlcHdr"/>
        </w:types>
        <w:behaviors>
          <w:behavior w:val="content"/>
        </w:behaviors>
        <w:guid w:val="{0CCEF02C-8D93-4A2E-91A3-7A9B05DDF420}"/>
      </w:docPartPr>
      <w:docPartBody>
        <w:p w:rsidR="00B37663" w:rsidRDefault="00B37663">
          <w:r w:rsidRPr="007E4A7E">
            <w:rPr>
              <w:rStyle w:val="PlaceholderText"/>
            </w:rPr>
            <w:t>Document</w:t>
          </w:r>
        </w:p>
      </w:docPartBody>
    </w:docPart>
    <w:docPart>
      <w:docPartPr>
        <w:name w:val="B518A08B5B584A6F9A0A2AD599974488"/>
        <w:category>
          <w:name w:val="General"/>
          <w:gallery w:val="placeholder"/>
        </w:category>
        <w:types>
          <w:type w:val="bbPlcHdr"/>
        </w:types>
        <w:behaviors>
          <w:behavior w:val="content"/>
        </w:behaviors>
        <w:guid w:val="{DAA26115-BFE7-477D-BEB2-8C9258C5986E}"/>
      </w:docPartPr>
      <w:docPartBody>
        <w:p w:rsidR="00B37663" w:rsidRDefault="00B37663">
          <w:r w:rsidRPr="007E4A7E">
            <w:rPr>
              <w:rStyle w:val="PlaceholderText"/>
            </w:rPr>
            <w:t>enter text</w:t>
          </w:r>
        </w:p>
      </w:docPartBody>
    </w:docPart>
    <w:docPart>
      <w:docPartPr>
        <w:name w:val="C889EB2AA0AE4ADDBB616355FE3E63F9"/>
        <w:category>
          <w:name w:val="General"/>
          <w:gallery w:val="placeholder"/>
        </w:category>
        <w:types>
          <w:type w:val="bbPlcHdr"/>
        </w:types>
        <w:behaviors>
          <w:behavior w:val="content"/>
        </w:behaviors>
        <w:guid w:val="{F370C644-5298-4739-9E5E-A203923F7E99}"/>
      </w:docPartPr>
      <w:docPartBody>
        <w:p w:rsidR="00B37663" w:rsidRDefault="00B37663">
          <w:r w:rsidRPr="007E4A7E">
            <w:rPr>
              <w:rStyle w:val="PlaceholderText"/>
            </w:rPr>
            <w:t>enter text</w:t>
          </w:r>
        </w:p>
      </w:docPartBody>
    </w:docPart>
    <w:docPart>
      <w:docPartPr>
        <w:name w:val="F4AFD82C82674EEAB87F69B9E2C8E286"/>
        <w:category>
          <w:name w:val="General"/>
          <w:gallery w:val="placeholder"/>
        </w:category>
        <w:types>
          <w:type w:val="bbPlcHdr"/>
        </w:types>
        <w:behaviors>
          <w:behavior w:val="content"/>
        </w:behaviors>
        <w:guid w:val="{E1834258-0EFF-46A6-9F05-A4DE1F4002E2}"/>
      </w:docPartPr>
      <w:docPartBody>
        <w:p w:rsidR="00B37663" w:rsidRDefault="00B37663">
          <w:r w:rsidRPr="007E4A7E">
            <w:rPr>
              <w:rStyle w:val="PlaceholderText"/>
            </w:rPr>
            <w:t>enter REQUIRED text</w:t>
          </w:r>
        </w:p>
      </w:docPartBody>
    </w:docPart>
    <w:docPart>
      <w:docPartPr>
        <w:name w:val="5CF0E41946604F38AE59EFFFE923EC9B"/>
        <w:category>
          <w:name w:val="General"/>
          <w:gallery w:val="placeholder"/>
        </w:category>
        <w:types>
          <w:type w:val="bbPlcHdr"/>
        </w:types>
        <w:behaviors>
          <w:behavior w:val="content"/>
        </w:behaviors>
        <w:guid w:val="{2BC1640F-2AE6-4D10-B1A8-B9162B79C32C}"/>
      </w:docPartPr>
      <w:docPartBody>
        <w:p w:rsidR="00B37663" w:rsidRDefault="00B37663">
          <w:r w:rsidRPr="007E4A7E">
            <w:rPr>
              <w:rStyle w:val="PlaceholderText"/>
            </w:rPr>
            <w:t>enter REQUIRED text</w:t>
          </w:r>
        </w:p>
      </w:docPartBody>
    </w:docPart>
    <w:docPart>
      <w:docPartPr>
        <w:name w:val="D30F4B599B9542AFA011C26A495E46B4"/>
        <w:category>
          <w:name w:val="General"/>
          <w:gallery w:val="placeholder"/>
        </w:category>
        <w:types>
          <w:type w:val="bbPlcHdr"/>
        </w:types>
        <w:behaviors>
          <w:behavior w:val="content"/>
        </w:behaviors>
        <w:guid w:val="{B9E23F9B-00E9-497F-B580-23F7BB369C15}"/>
      </w:docPartPr>
      <w:docPartBody>
        <w:p w:rsidR="00B37663" w:rsidRDefault="00B37663">
          <w:r w:rsidRPr="007E4A7E">
            <w:rPr>
              <w:rStyle w:val="PlaceholderText"/>
            </w:rPr>
            <w:t>enter text</w:t>
          </w:r>
        </w:p>
      </w:docPartBody>
    </w:docPart>
    <w:docPart>
      <w:docPartPr>
        <w:name w:val="BF8BAE7562FC4231B378F50351F19E71"/>
        <w:category>
          <w:name w:val="General"/>
          <w:gallery w:val="placeholder"/>
        </w:category>
        <w:types>
          <w:type w:val="bbPlcHdr"/>
        </w:types>
        <w:behaviors>
          <w:behavior w:val="content"/>
        </w:behaviors>
        <w:guid w:val="{80A4B682-0584-4E55-B59E-71A9DF712EF8}"/>
      </w:docPartPr>
      <w:docPartBody>
        <w:p w:rsidR="00B37663" w:rsidRDefault="00B37663">
          <w:r w:rsidRPr="007E4A7E">
            <w:rPr>
              <w:rStyle w:val="PlaceholderText"/>
            </w:rPr>
            <w:t>enter text</w:t>
          </w:r>
        </w:p>
      </w:docPartBody>
    </w:docPart>
    <w:docPart>
      <w:docPartPr>
        <w:name w:val="BD0A4D853FA641E0996E48ECC806B47A"/>
        <w:category>
          <w:name w:val="General"/>
          <w:gallery w:val="placeholder"/>
        </w:category>
        <w:types>
          <w:type w:val="bbPlcHdr"/>
        </w:types>
        <w:behaviors>
          <w:behavior w:val="content"/>
        </w:behaviors>
        <w:guid w:val="{AE74A5BE-7F96-48DC-A240-64E48C43BE12}"/>
      </w:docPartPr>
      <w:docPartBody>
        <w:p w:rsidR="00B37663" w:rsidRDefault="00B37663">
          <w:r w:rsidRPr="007E4A7E">
            <w:rPr>
              <w:rStyle w:val="PlaceholderText"/>
            </w:rPr>
            <w:t>enter text</w:t>
          </w:r>
        </w:p>
      </w:docPartBody>
    </w:docPart>
    <w:docPart>
      <w:docPartPr>
        <w:name w:val="C65CC8074F504FDBB8EE4C9A3BF44189"/>
        <w:category>
          <w:name w:val="General"/>
          <w:gallery w:val="placeholder"/>
        </w:category>
        <w:types>
          <w:type w:val="bbPlcHdr"/>
        </w:types>
        <w:behaviors>
          <w:behavior w:val="content"/>
        </w:behaviors>
        <w:guid w:val="{CD407A7D-52F5-4AF2-B7F9-0A9540DDE70B}"/>
      </w:docPartPr>
      <w:docPartBody>
        <w:p w:rsidR="00B37663" w:rsidRDefault="00B37663">
          <w:r w:rsidRPr="007E4A7E">
            <w:rPr>
              <w:rStyle w:val="PlaceholderText"/>
            </w:rPr>
            <w:t>enter text</w:t>
          </w:r>
        </w:p>
      </w:docPartBody>
    </w:docPart>
    <w:docPart>
      <w:docPartPr>
        <w:name w:val="615917E2B1A44176AB2864694AB31232"/>
        <w:category>
          <w:name w:val="General"/>
          <w:gallery w:val="placeholder"/>
        </w:category>
        <w:types>
          <w:type w:val="bbPlcHdr"/>
        </w:types>
        <w:behaviors>
          <w:behavior w:val="content"/>
        </w:behaviors>
        <w:guid w:val="{AC2C4ED4-8F09-4908-9C4B-B7B15B67B195}"/>
      </w:docPartPr>
      <w:docPartBody>
        <w:p w:rsidR="00B37663" w:rsidRDefault="00B37663">
          <w:r w:rsidRPr="007E4A7E">
            <w:rPr>
              <w:rStyle w:val="PlaceholderText"/>
            </w:rPr>
            <w:t>enter text</w:t>
          </w:r>
        </w:p>
      </w:docPartBody>
    </w:docPart>
    <w:docPart>
      <w:docPartPr>
        <w:name w:val="5AF25E48A72840228235BF16F7971DF6"/>
        <w:category>
          <w:name w:val="General"/>
          <w:gallery w:val="placeholder"/>
        </w:category>
        <w:types>
          <w:type w:val="bbPlcHdr"/>
        </w:types>
        <w:behaviors>
          <w:behavior w:val="content"/>
        </w:behaviors>
        <w:guid w:val="{E213CBB2-783C-42E1-9BA9-75B199D8DED9}"/>
      </w:docPartPr>
      <w:docPartBody>
        <w:p w:rsidR="00B37663" w:rsidRDefault="00B37663">
          <w:r w:rsidRPr="007E4A7E">
            <w:rPr>
              <w:rStyle w:val="PlaceholderText"/>
            </w:rPr>
            <w:t>enter text</w:t>
          </w:r>
        </w:p>
      </w:docPartBody>
    </w:docPart>
    <w:docPart>
      <w:docPartPr>
        <w:name w:val="42BD3D77CC854C1DA268FCEE2B3CFFC9"/>
        <w:category>
          <w:name w:val="General"/>
          <w:gallery w:val="placeholder"/>
        </w:category>
        <w:types>
          <w:type w:val="bbPlcHdr"/>
        </w:types>
        <w:behaviors>
          <w:behavior w:val="content"/>
        </w:behaviors>
        <w:guid w:val="{28F064E4-3BC0-4E8B-8437-85B8B8E6FCC8}"/>
      </w:docPartPr>
      <w:docPartBody>
        <w:p w:rsidR="00B37663" w:rsidRDefault="00B37663">
          <w:r w:rsidRPr="007E4A7E">
            <w:rPr>
              <w:rStyle w:val="PlaceholderText"/>
            </w:rPr>
            <w:t>enter text</w:t>
          </w:r>
        </w:p>
      </w:docPartBody>
    </w:docPart>
    <w:docPart>
      <w:docPartPr>
        <w:name w:val="670838E477A645D3A9634746A98D542B"/>
        <w:category>
          <w:name w:val="General"/>
          <w:gallery w:val="placeholder"/>
        </w:category>
        <w:types>
          <w:type w:val="bbPlcHdr"/>
        </w:types>
        <w:behaviors>
          <w:behavior w:val="content"/>
        </w:behaviors>
        <w:guid w:val="{3809762E-00E3-4712-AB09-9971F264FA77}"/>
      </w:docPartPr>
      <w:docPartBody>
        <w:p w:rsidR="00B37663" w:rsidRDefault="00B37663">
          <w:r w:rsidRPr="007E4A7E">
            <w:rPr>
              <w:rStyle w:val="PlaceholderText"/>
            </w:rPr>
            <w:t>enter text</w:t>
          </w:r>
        </w:p>
      </w:docPartBody>
    </w:docPart>
    <w:docPart>
      <w:docPartPr>
        <w:name w:val="F0165AD45E1B4847AF2843D9F47B835D"/>
        <w:category>
          <w:name w:val="General"/>
          <w:gallery w:val="placeholder"/>
        </w:category>
        <w:types>
          <w:type w:val="bbPlcHdr"/>
        </w:types>
        <w:behaviors>
          <w:behavior w:val="content"/>
        </w:behaviors>
        <w:guid w:val="{82EEA94A-DC76-4B56-B365-DA24A8A5359F}"/>
      </w:docPartPr>
      <w:docPartBody>
        <w:p w:rsidR="00B37663" w:rsidRDefault="00B37663">
          <w:r w:rsidRPr="007E4A7E">
            <w:rPr>
              <w:rStyle w:val="PlaceholderText"/>
            </w:rPr>
            <w:t>choose an item (REQUIRED)</w:t>
          </w:r>
        </w:p>
      </w:docPartBody>
    </w:docPart>
    <w:docPart>
      <w:docPartPr>
        <w:name w:val="FDD66E0424414C7A9C945122DAF7FFD9"/>
        <w:category>
          <w:name w:val="General"/>
          <w:gallery w:val="placeholder"/>
        </w:category>
        <w:types>
          <w:type w:val="bbPlcHdr"/>
        </w:types>
        <w:behaviors>
          <w:behavior w:val="content"/>
        </w:behaviors>
        <w:guid w:val="{59E9679C-F3DA-46C3-A733-E1143345331D}"/>
      </w:docPartPr>
      <w:docPartBody>
        <w:p w:rsidR="00B37663" w:rsidRDefault="00B37663">
          <w:r w:rsidRPr="007E4A7E">
            <w:rPr>
              <w:rStyle w:val="PlaceholderText"/>
            </w:rPr>
            <w:t>enter text</w:t>
          </w:r>
        </w:p>
      </w:docPartBody>
    </w:docPart>
    <w:docPart>
      <w:docPartPr>
        <w:name w:val="43F9F6F5A06C48ED9F7984D871DF4727"/>
        <w:category>
          <w:name w:val="General"/>
          <w:gallery w:val="placeholder"/>
        </w:category>
        <w:types>
          <w:type w:val="bbPlcHdr"/>
        </w:types>
        <w:behaviors>
          <w:behavior w:val="content"/>
        </w:behaviors>
        <w:guid w:val="{6B89D320-DC48-41BD-96DC-8579890B4B79}"/>
      </w:docPartPr>
      <w:docPartBody>
        <w:p w:rsidR="00B37663" w:rsidRDefault="00B37663">
          <w:r w:rsidRPr="007E4A7E">
            <w:rPr>
              <w:rStyle w:val="PlaceholderText"/>
            </w:rPr>
            <w:t>enter text</w:t>
          </w:r>
        </w:p>
      </w:docPartBody>
    </w:docPart>
    <w:docPart>
      <w:docPartPr>
        <w:name w:val="7A50209D9D244618BB17BF221C23B256"/>
        <w:category>
          <w:name w:val="General"/>
          <w:gallery w:val="placeholder"/>
        </w:category>
        <w:types>
          <w:type w:val="bbPlcHdr"/>
        </w:types>
        <w:behaviors>
          <w:behavior w:val="content"/>
        </w:behaviors>
        <w:guid w:val="{8CDD65C3-46B6-4CCD-993A-DA7F1C4110F1}"/>
      </w:docPartPr>
      <w:docPartBody>
        <w:p w:rsidR="00B37663" w:rsidRDefault="00B37663">
          <w:r w:rsidRPr="007E4A7E">
            <w:rPr>
              <w:rStyle w:val="PlaceholderText"/>
            </w:rPr>
            <w:t>enter REQUIRED text</w:t>
          </w:r>
        </w:p>
      </w:docPartBody>
    </w:docPart>
    <w:docPart>
      <w:docPartPr>
        <w:name w:val="1FB6969EA0464937ADF2326DA3CE828A"/>
        <w:category>
          <w:name w:val="General"/>
          <w:gallery w:val="placeholder"/>
        </w:category>
        <w:types>
          <w:type w:val="bbPlcHdr"/>
        </w:types>
        <w:behaviors>
          <w:behavior w:val="content"/>
        </w:behaviors>
        <w:guid w:val="{32C6E35C-DB5E-4248-9DED-F7A30EFCE426}"/>
      </w:docPartPr>
      <w:docPartBody>
        <w:p w:rsidR="00B37663" w:rsidRDefault="00B37663">
          <w:r w:rsidRPr="007E4A7E">
            <w:rPr>
              <w:rStyle w:val="PlaceholderText"/>
            </w:rPr>
            <w:t>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 w:name="Times SC">
    <w:panose1 w:val="00000000000000000000"/>
    <w:charset w:val="00"/>
    <w:family w:val="roman"/>
    <w:notTrueType/>
    <w:pitch w:val="variable"/>
    <w:sig w:usb0="00000003" w:usb1="00000000" w:usb2="00000000" w:usb3="00000000" w:csb0="00000001" w:csb1="00000000"/>
  </w:font>
  <w:font w:name="NewCenturySchlbk">
    <w:altName w:val="Cambria"/>
    <w:panose1 w:val="00000000000000000000"/>
    <w:charset w:val="00"/>
    <w:family w:val="roman"/>
    <w:notTrueType/>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7663"/>
    <w:rsid w:val="00577F8F"/>
    <w:rsid w:val="00907734"/>
    <w:rsid w:val="00B37663"/>
    <w:rsid w:val="00C26D08"/>
    <w:rsid w:val="00FE785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37663"/>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reference.service.codes xmlns="ReferenceServiceCodes">
  <dropdownlist>
    <listitem value="aacm-ref"/>
    <listitem value="about-ref"/>
    <listitem value="acctfa-ref"/>
    <listitem value="acbfp-ref"/>
    <listitem value="acrc-ref"/>
    <listitem value="ada-ref"/>
    <listitem value="adco-ref"/>
    <listitem value="adlaw-refadlawco-ref"/>
    <listitem value="adlawdig-ref"/>
    <listitem value="aicpa-ref"/>
    <listitem value="alrc-ref"/>
    <listitem value="alre-ref"/>
    <listitem value="apc-ref"/>
    <listitem value="apc2-ref"/>
    <listitem value="ar-ref"/>
    <listitem value="arbc-ref"/>
    <listitem value="arbcvendor-ref"/>
    <listitem value="arbdom-ref"/>
    <listitem value="arbtr-ref"/>
    <listitem value="astr-ref"/>
    <listitem value="atf-ref"/>
    <listitem value="atrc-ref"/>
    <listitem value="atre-ref"/>
    <listitem value="atst-ref"/>
    <listitem value="bacm-ref"/>
    <listitem value="bacw-ref"/>
    <listitem value="barc-ref"/>
    <listitem value="bas-ref"/>
    <listitem value="bbas-ref"/>
    <listitem value="bca-ref"/>
    <listitem value="bcast-ref"/>
    <listitem value="bctd-ref"/>
    <listitem value="beps-ref"/>
    <listitem value="beps2-ref"/>
    <listitem value="bkcbank-ref"/>
    <listitem value="bkcc-ref"/>
    <listitem value="bkccomp-ref"/>
    <listitem value="bkccredit-ref"/>
    <listitem value="bkcesc-ref"/>
    <listitem value="bkcest-ref"/>
    <listitem value="bkcdigic-ref"/>
    <listitem value="bkcfees-ref"/>
    <listitem value="bkcfls-ref"/>
    <listitem value="bkcgift-ref"/>
    <listitem value="bkcgllr-ref"/>
    <listitem value="bkcisales-ref"/>
    <listitem value="bkclbrok-ref"/>
    <listitem value="bkclcards-ref"/>
    <listitem value="bkclcoll-ref"/>
    <listitem value="bkclcomm-ref"/>
    <listitem value="bkcldebt-ref"/>
    <listitem value="bkclins-ref"/>
    <listitem value="bkclorig-ref"/>
    <listitem value="bkclpayd-ref"/>
    <listitem value="bkclrefnd-ref"/>
    <listitem value="bkclsales-ref"/>
    <listitem value="bkclserv-ref"/>
    <listitem value="bkclsmall-ref"/>
    <listitem value="bkclspec-ref"/>
    <listitem value="bkclstu-ref"/>
    <listitem value="bkcltitl-ref"/>
    <listitem value="bkcltrans-ref"/>
    <listitem value="bkcmontr-ref"/>
    <listitem value="bkcmort-ref"/>
    <listitem value="bkcoper-ref"/>
    <listitem value="bkcudap-ref"/>
    <listitem value="bkcusry-ref"/>
    <listitem value="bkrp-ref"/>
    <listitem value="bkrpc-ref"/>
    <listitem value="blaw-ref"/>
    <listitem value="blawcoa-ref"/>
    <listitem value="blawdm-ref"/>
    <listitem value="blawln-ref"/>
    <listitem value="blawls-ref"/>
    <listitem value="blawpdf-ref"/>
    <listitem value="blawpg-ref"/>
    <listitem value="blawpv-ref"/>
    <listitem value="blawsp-ref"/>
    <listitem value="blawtr-ref"/>
    <listitem value="blenvpdf-ref"/>
    <listitem value="blfa-ref"/>
    <listitem value="blgovpdf-ref"/>
    <listitem value="blre-ref"/>
    <listitem value="bltaxpdf-ref"/>
    <listitem value="bna-ref"/>
    <listitem value="bnahndbk-ref"/>
    <listitem value="bpc-ref"/>
    <listitem value="bpfa-ref"/>
    <listitem value="bppi-ref"/>
    <listitem value="bppt-ref"/>
    <listitem value="bprc-ref"/>
    <listitem value="bpre-ref"/>
    <listitem value="bpse-ref"/>
    <listitem value="bsty-ref"/>
    <listitem value="btac-ref"/>
    <listitem value="btt-ref"/>
    <listitem value="btta-ref"/>
    <listitem value="bwd-ref"/>
    <listitem value="cable-ref"/>
    <listitem value="carn-ref"/>
    <listitem value="cbc-ref"/>
    <listitem value="cbg-ref"/>
    <listitem value="cblw-ref"/>
    <listitem value="cbn-ref"/>
    <listitem value="cbnco-ref"/>
    <listitem value="cbp-ref"/>
    <listitem value="cbtt-ref"/>
    <listitem value="cccg-ref"/>
    <listitem value="ccl-ref"/>
    <listitem value="cclw-ref"/>
    <listitem value="ccr-ref"/>
    <listitem value="celulr-ref"/>
    <listitem value="cfpb-ref"/>
    <listitem value="cfr-ref"/>
    <listitem value="cglw-ref"/>
    <listitem value="chc-ref"/>
    <listitem value="chem-ref"/>
    <listitem value="cheme-ref"/>
    <listitem value="cilw-ref"/>
    <listitem value="clrc-ref"/>
    <listitem value="clscbus-ref"/>
    <listitem value="clscatr-ref"/>
    <listitem value="clscsec-ref"/>
    <listitem value="clst-ref"/>
    <listitem value="cmg-ref"/>
    <listitem value="cmp-ref"/>
    <listitem value="cms-ref"/>
    <listitem value="comrg-ref"/>
    <listitem value="comrgco-ref"/>
    <listitem value="comrge-ref"/>
    <listitem value="comrul-ref"/>
    <listitem value="coso-ref"/>
    <listitem value="cplw-ref"/>
    <listitem value="cpre-ref"/>
    <listitem value="ctr-ref"/>
    <listitem value="darb-ref"/>
    <listitem value="ddee-ref"/>
    <listitem value="ddeelw-ref"/>
    <listitem value="delaw-ref"/>
    <listitem value="der-ref"/>
    <listitem value="doj-ref"/>
    <listitem value="dol-ref"/>
    <listitem value="eacw-ref"/>
    <listitem value="ealw-ref"/>
    <listitem value="ebc-ref"/>
    <listitem value="ebcco-ref"/>
    <listitem value="eblw-ref"/>
    <listitem value="ecan-ref"/>
    <listitem value="ecc-ref"/>
    <listitem value="ecel-ref"/>
    <listitem value="ecfr-ref"/>
    <listitem value="ecg-ref"/>
    <listitem value="ecj-ref"/>
    <listitem value="eclr-ref"/>
    <listitem value="eclw-ref"/>
    <listitem value="econ-ref"/>
    <listitem value="edg-ref"/>
    <listitem value="edg2-ref"/>
    <listitem value="edge-ref"/>
    <listitem value="edlw-ref"/>
    <listitem value="edrc-ref"/>
    <listitem value="edre-ref"/>
    <listitem value="eeo-ref"/>
    <listitem value="eg-ref"/>
    <listitem value="egcd-ref"/>
    <listitem value="eglw-ref"/>
    <listitem value="ehsdsn-ref"/>
    <listitem value="ehsgo-ref"/>
    <listitem value="elcd-ref"/>
    <listitem value="eldvd-ref"/>
    <listitem value="emg-ref"/>
    <listitem value="ensl-ref"/>
    <listitem value="ensr-ref"/>
    <listitem value="erco-ref"/>
    <listitem value="erf-ref"/>
    <listitem value="erfe-ref"/>
    <listitem value="erlt-ref"/>
    <listitem value="erltr-ref"/>
    <listitem value="erltsr-ref"/>
    <listitem value="erm-ref"/>
    <listitem value="esfm-ref"/>
    <listitem value="esfr-ref"/>
    <listitem value="eslw-ref"/>
    <listitem value="esoutlook-ref"/>
    <listitem value="esrgtr-ref"/>
    <listitem value="esst-ref"/>
    <listitem value="etcc-ref"/>
    <listitem value="etslw-ref"/>
    <listitem value="eulw-ref"/>
    <listitem value="eusc-ref"/>
    <listitem value="excc-ref"/>
    <listitem value="exgw-ref"/>
    <listitem value="fasb-ref"/>
    <listitem value="fasbarc-ref"/>
    <listitem value="fasbpc-ref"/>
    <listitem value="fccrcd-ref"/>
    <listitem value="fdfa-ref"/>
    <listitem value="fdfl-ref"/>
    <listitem value="fdic-ref"/>
    <listitem value="fdpp-ref"/>
    <listitem value="fdsl-ref"/>
    <listitem value="feddec-ref"/>
    <listitem value="fep-ref"/>
    <listitem value="fepco-ref"/>
    <listitem value="fig-ref"/>
    <listitem value="finra-ref"/>
    <listitem value="fleg-ref"/>
    <listitem value="flegtr-ref"/>
    <listitem value="flex-ref"/>
    <listitem value="fllt-ref"/>
    <listitem value="flltr-ref"/>
    <listitem value="flltsr-ref"/>
    <listitem value="flr-ref"/>
    <listitem value="fmine-ref"/>
    <listitem value="fminee-ref"/>
    <listitem value="fmla-ref"/>
    <listitem value="foia-ref"/>
    <listitem value="form-ref"/>
    <listitem value="fr-ref"/>
    <listitem value="frcom-ref"/>
    <listitem value="fsoc-ref"/>
    <listitem value="gasb-ref"/>
    <listitem value="gebwd-ref"/>
    <listitem value="gelw-ref"/>
    <listitem value="gin-ref"/>
    <listitem value="gpd-ref"/>
    <listitem value="gtf-ref"/>
    <listitem value="gtg-ref"/>
    <listitem value="gtg2-ref"/>
    <listitem value="harc-ref"/>
    <listitem value="haz-ref"/>
    <listitem value="haze-ref"/>
    <listitem value="hblw-ref"/>
    <listitem value="hbss-ref"/>
    <listitem value="hccg-ref"/>
    <listitem value="hccw-ref"/>
    <listitem value="hesw-ref"/>
    <listitem value="hhs-ref"/>
    <listitem value="hlaw-ref"/>
    <listitem value="hlcfraud-ref"/>
    <listitem value="hlchosp-ref"/>
    <listitem value="hlcinsgen-ref"/>
    <listitem value="hlcinsman-ref"/>
    <listitem value="hlcitech-ref"/>
    <listitem value="hlcpharma-ref"/>
    <listitem value="hlcpriv-ref"/>
    <listitem value="hlcprp-ref"/>
    <listitem value="hlfa-ref"/>
    <listitem value="hlrc-ref"/>
    <listitem value="hlre-ref"/>
    <listitem value="hlst-ref"/>
    <listitem value="hrcc-ref"/>
    <listitem value="hrcd-ref"/>
    <listitem value="hrchkf-ref"/>
    <listitem value="hrchks-ref"/>
    <listitem value="hrcp-ref"/>
    <listitem value="hrdsn-ref"/>
    <listitem value="hre-ref"/>
    <listitem value="hrfls-ref"/>
    <listitem value="hrgw-ref"/>
    <listitem value="hrhcc-ref"/>
    <listitem value="hrin-ref"/>
    <listitem value="hrintl-ref"/>
    <listitem value="hrlw-ref"/>
    <listitem value="hrpb-ref"/>
    <listitem value="hrpg-ref"/>
    <listitem value="hrrc-ref"/>
    <listitem value="hrre-ref"/>
    <listitem value="hrsg-ref"/>
    <listitem value="hrsqr-ref"/>
    <listitem value="hrst-ref"/>
    <listitem value="hrtt-ref"/>
    <listitem value="hsbt-ref"/>
    <listitem value="hwg-ref"/>
    <listitem value="ia-ref"/>
    <listitem value="iasb-ref"/>
    <listitem value="ibfd-ref"/>
    <listitem value="icr-ref"/>
    <listitem value="idsn-ref"/>
    <listitem value="ier-ref"/>
    <listitem value="ierco-ref"/>
    <listitem value="ilr-ref"/>
    <listitem value="ilrc-ref"/>
    <listitem value="ilrco-ref"/>
    <listitem value="ilre-ref"/>
    <listitem value="ilrpmb-ref"/>
    <listitem value="iner-ref"/>
    <listitem value="ipl-ref"/>
    <listitem value="iplcb-ref"/>
    <listitem value="iplw-ref"/>
    <listitem value="ippt-ref"/>
    <listitem value="iprc-ref"/>
    <listitem value="ipre-ref"/>
    <listitem value="ipsrc-ref"/>
    <listitem value="ipydsn-ref"/>
    <listitem value="irs-ref"/>
    <listitem value="itax-ref"/>
    <listitem value="itc-ref"/>
    <listitem value="itlw-ref"/>
    <listitem value="itr-ref"/>
    <listitem value="itrc-ref"/>
    <listitem value="itrco-ref"/>
    <listitem value="itre-ref"/>
    <listitem value="jcr-ref"/>
    <listitem value="josh-ref"/>
    <listitem value="la-ref"/>
    <listitem value="laco-ref"/>
    <listitem value="lbpwtr-ref"/>
    <listitem value="lea-ref"/>
    <listitem value="leb-ref"/>
    <listitem value="lec-ref"/>
    <listitem value="leemp-ref"/>
    <listitem value="leeo-ref"/>
    <listitem value="leg-ref"/>
    <listitem value="leh-ref"/>
    <listitem value="lela-ref"/>
    <listitem value="lelr-ref"/>
    <listitem value="lels-ref"/>
    <listitem value="lelw-ref"/>
    <listitem value="lerc-ref"/>
    <listitem value="lere-ref"/>
    <listitem value="les-ref"/>
    <listitem value="let-ref"/>
    <listitem value="lest-ref"/>
    <listitem value="lew-ref"/>
    <listitem value="local-ref"/>
    <listitem value="lorc-ref"/>
    <listitem value="lore-ref"/>
    <listitem value="lqrc-ref"/>
    <listitem value="lr-ref"/>
    <listitem value="lrmsd-ref"/>
    <listitem value="lrrmco-ref"/>
    <listitem value="lrx-ref"/>
    <listitem value="mbca-ref"/>
    <listitem value="medco-ref"/>
    <listitem value="medw-ref"/>
    <listitem value="miscdec-ref"/>
    <listitem value="mlirn-ref"/>
    <listitem value="mm-ref"/>
    <listitem value="mopc-ref"/>
    <listitem value="mope-ref"/>
    <listitem value="mopw-ref"/>
    <listitem value="msrb-ref"/>
    <listitem value="nada-ref"/>
    <listitem value="nasdaq-ref"/>
    <listitem value="nath-ref"/>
    <listitem value="nyse-ref"/>
    <listitem value="occ-ref"/>
    <listitem value="ominee-ref"/>
    <listitem value="osh-ref"/>
    <listitem value="oshco-ref"/>
    <listitem value="oshe-ref"/>
    <listitem value="oslw-ref"/>
    <listitem value="osm-ref"/>
    <listitem value="ossl-ref"/>
    <listitem value="ossr-ref"/>
    <listitem value="ow-ref"/>
    <listitem value="pag-ref"/>
    <listitem value="pbgc-ref"/>
    <listitem value="pcaob-ref"/>
    <listitem value="pcg-ref"/>
    <listitem value="pcmt-ref"/>
    <listitem value="pdscp-ref"/>
    <listitem value="pdswr-ref"/>
    <listitem value="pl-ref"/>
    <listitem value="plcu-ref"/>
    <listitem value="pm-ref"/>
    <listitem value="pol-ref"/>
    <listitem value="pq2co-ref"/>
    <listitem value="pqco-ref"/>
    <listitem value="pro1-ref"/>
    <listitem value="pro2-ref"/>
    <listitem value="psdoc-ref"/>
    <listitem value="psdocop-ref"/>
    <listitem value="pslr-ref"/>
    <listitem value="pst-ref"/>
    <listitem value="pstech-ref"/>
    <listitem value="pstrain-ref"/>
    <listitem value="ptabtr-ref"/>
    <listitem value="pvrc-ref"/>
    <listitem value="pvre-ref"/>
    <listitem value="pvsec-ref"/>
    <listitem value="pvspp-ref"/>
    <listitem value="pvst-ref"/>
    <listitem value="pwatch-ref"/>
    <listitem value="pydsn-ref"/>
    <listitem value="pyirccn-ref"/>
    <listitem value="pylw-ref"/>
    <listitem value="rag-ref"/>
    <listitem value="regsum-ref"/>
    <listitem value="ring-ref"/>
    <listitem value="rkpg-ref"/>
    <listitem value="rkpg2-ref"/>
    <listitem value="scan-ref"/>
    <listitem value="sctps-ref"/>
    <listitem value="sec-ref"/>
    <listitem value="secfr-ref"/>
    <listitem value="secm-ref"/>
    <listitem value="secrc-ref"/>
    <listitem value="sfposter-ref"/>
    <listitem value="sfrc-ref"/>
    <listitem value="sldvd-ref"/>
    <listitem value="sll-ref"/>
    <listitem value="smc-ref"/>
    <listitem value="smlr-ref"/>
    <listitem value="smst-ref"/>
    <listitem value="spgd-ref"/>
    <listitem value="splw-ref"/>
    <listitem value="spse-ref"/>
    <listitem value="sqrc-ref"/>
    <listitem value="srpg-ref"/>
    <listitem value="ssl-ref"/>
    <listitem value="sstx-ref"/>
    <listitem value="stadec-ref"/>
    <listitem value="staform-ref"/>
    <listitem value="stag-ref"/>
    <listitem value="state-ref"/>
    <listitem value="statecb-ref"/>
    <listitem value="stbillsehs-ref"/>
    <listitem value="stcon-ref"/>
    <listitem value="stegt-ref"/>
    <listitem value="stegtarc-ref"/>
    <listitem value="stleg-ref"/>
    <listitem value="stlegdig-ref"/>
    <listitem value="stxdtr-ref"/>
    <listitem value="surv-ref"/>
    <listitem value="tafc-ref"/>
    <listitem value="telerpts-ref"/>
    <listitem value="terc-ref"/>
    <listitem value="tmcain-ref"/>
    <listitem value="tmci-ref"/>
    <listitem value="tmcit-ref"/>
    <listitem value="tmcit2-ref"/>
    <listitem value="tmcitarc-ref"/>
    <listitem value="tmcitncb-ref"/>
    <listitem value="tmcn-ref"/>
    <listitem value="tmcsf-ref"/>
    <listitem value="tmcss-ref"/>
    <listitem value="tmdiag-ref"/>
    <listitem value="tmel-ref"/>
    <listitem value="tmelec-ref"/>
    <listitem value="tmextn-ref"/>
    <listitem value="tmextn2-ref"/>
    <listitem value="tmextnarc-ref"/>
    <listitem value="tmforms-ref"/>
    <listitem value="tmformsarc-ref"/>
    <listitem value="tmgn-ref"/>
    <listitem value="tmgo-ref"/>
    <listitem value="tmgp-ref"/>
    <listitem value="tmhc-ref"/>
    <listitem value="tmiit-ref"/>
    <listitem value="tmiit2-ref"/>
    <listitem value="tmiitarc-ref"/>
    <listitem value="tmintforms-ref"/>
    <listitem value="tmirccn-ref"/>
    <listitem value="tmise-ref"/>
    <listitem value="tmiwt-ref"/>
    <listitem value="tmiwt2-ref"/>
    <listitem value="tmlbl-ref"/>
    <listitem value="tmleg-ref"/>
    <listitem value="tmnxc-ref"/>
    <listitem value="tmnxsu-ref"/>
    <listitem value="tmnxt-ref"/>
    <listitem value="tmpg-ref"/>
    <listitem value="tmprtn-ref"/>
    <listitem value="tmprtn2-ref"/>
    <listitem value="tmprtnarc-ref"/>
    <listitem value="tmps-ref"/>
    <listitem value="tmpten-ref"/>
    <listitem value="tms-ref"/>
    <listitem value="tmsci-ref"/>
    <listitem value="tmscl-ref"/>
    <listitem value="tmsd-ref"/>
    <listitem value="tmsh-ref"/>
    <listitem value="tmslarc-ref"/>
    <listitem value="tmslm-ref"/>
    <listitem value="tmsr-ref"/>
    <listitem value="tmsrarc-ref"/>
    <listitem value="tmss-ref"/>
    <listitem value="tmstt-ref"/>
    <listitem value="tmsu-ref"/>
    <listitem value="tmsu2-ref"/>
    <listitem value="tmsuarc-ref"/>
    <listitem value="tmtcl-ref"/>
    <listitem value="tmupn-ref"/>
    <listitem value="tmxto-ref"/>
    <listitem value="tools-ref"/>
    <listitem value="tpcdl-ref"/>
    <listitem value="tpn-ref"/>
    <listitem value="tprl-ref"/>
    <listitem value="tpsfa-ref"/>
    <listitem value="trak-ref"/>
    <listitem value="trak2-ref"/>
    <listitem value="trdi-ref"/>
    <listitem value="ttb-ref"/>
    <listitem value="txpg-ref"/>
    <listitem value="txtr-ref"/>
    <listitem value="txtri-ref"/>
    <listitem value="txtri2-ref"/>
    <listitem value="txtrpri-ref"/>
    <listitem value="ulr-ref"/>
    <listitem value="urlw-ref"/>
    <listitem value="usc-ref"/>
    <listitem value="uscarc-ref"/>
    <listitem value="uslw-ref"/>
    <listitem value="vatn-ref"/>
    <listitem value="vstr-ref"/>
    <listitem value="wccd-ref"/>
    <listitem value="webw-ref"/>
    <listitem value="wh-ref"/>
    <listitem value="wh2co-ref"/>
    <listitem value="whco-ref"/>
    <listitem value="whm-ref"/>
    <listitem value="wmg-ref"/>
    <listitem value="wmg2-ref"/>
    <listitem value="wpc-ref"/>
    <listitem value="wpc2-ref"/>
    <listitem value="wrls-ref"/>
    <listitem value="wrr-ref"/>
    <listitem value="xclw-ref"/>
    <listitem value="xcpc-ref"/>
    <listitem value="xpdt-ref"/>
    <listitem value="xrm-ref"/>
  </dropdownlist>
</reference.service.codes>
</file>

<file path=customXml/item2.xml><?xml version="1.0" encoding="utf-8"?>
<document xmlns="http://www.bna.com/gateway/unit.start">
  <ns0:unit.start xmlns:ns0="http://www.bna.com/gateway/unit.start" copyright.owner="enter text" subpart.name="enter text" unit.code="main0003" unit.name="Chapter 3. The Meaning of Dilution Under State Law" folio="79" class.code="A" class.name="Book Body" bna.id.prefix="3" pdm.name="Chap03" part.num="1" part.name="Part I. General Principles And State Law Applications" publication.name="Trademark Dilution - Federal, State, and International Law, Second Edition" acct.code="TD2M20" date="2025-09-25" supplement="0" volume.num="1" service.code="td-book"/>
</document>
</file>

<file path=customXml/item3.xml><?xml version="1.0" encoding="utf-8"?>
<conversion.options xmlns="http://www.bna.com/gateway/conversion.options">
  <ns0:tables xmlns:ns0="http://www.bna.com/gateway/conversion.options" tag="smart"/>
</conversion.option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file>

<file path=customXml/item5.xml><?xml version="1.0" encoding="utf-8"?>
<portfolio.service.codes xmlns="PortfolioServiceCodes">
  <dropDownList>
    <listItem displayText="appe-por" value="appe-por"/>
    <listItem displayText="appi-por" value="appi-por"/>
    <listItem displayText="apps-por" value="apps-por"/>
    <listItem displayText="bps-por" value="bps-por"/>
    <listItem displayText="bna-por" value="bna-por"/>
    <listItem displayText="ccl-por" value="ccl-por"/>
    <listItem displayText="cgm-por" value="cgm-por"/>
    <listItem displayText="cps-por" value="cps-por"/>
    <listItem displayText="cpssp-por" value="cpssp-por"/>
    <listItem displayText="edis-por" value="edis-por"/>
    <listItem displayText="egt-por" value="egt-por"/>
    <listItem displayText="fip-por" value="fip-por"/>
    <listItem displayText="hlbs-por" value="hlbs-por"/>
    <listItem displayText="ipa-por" value="ipa-por"/>
    <listItem displayText="lps-por" value="lps-por"/>
    <listItem displayText="pro2-por" value="pro2-por"/>
    <listItem displayText="pvl-por" value="pvl-por"/>
    <listItem displayText="sps-por" value="sps-por"/>
    <listItem displayText="surf-por" value="surf-por"/>
    <listItem displayText="tmcp-por" value="tmcp-por"/>
    <listItem displayText="tmet-por" value="tmet-por"/>
    <listItem displayText="tmip-por" value="tmip-por"/>
    <listItem displayText="tmre-por" value="tmre-por"/>
    <listItem displayText="tms-por" value="tms-por"/>
    <listItem displayText="tmtr-por" value="tmtr-por"/>
    <listItem displayText="tmus-por" value="tmus-por"/>
    <listItem displayText="tps-por" value="tps-por"/>
  </dropDownList>
</portfolio.service.codes>
</file>

<file path=customXml/item6.xml><?xml version="1.0" encoding="utf-8"?>
<book.service.codes xmlns="BookServiceCodes">
  <dropdownlist>
    <listitem value="aca-book"/>
    <listitem value="aclc-book"/>
    <listitem value="adel-book"/>
    <listitem value="adrel-book"/>
    <listitem value="aetr-book"/>
    <listitem value="afl-book"/>
    <listitem value="ald-book"/>
    <listitem value="apc-book"/>
    <listitem value="apsf-book"/>
    <listitem value="arb18-book"/>
    <listitem value="arb19-book"/>
    <listitem value="bam-book"/>
    <listitem value="bfc-book"/>
    <listitem value="biot-book"/>
    <listitem value="bkyov-book"/>
    <listitem value="bkyp-book"/>
    <listitem value="blm-book"/>
    <listitem value="bna-book"/>
    <listitem value="bplr-book"/>
    <listitem value="cbglf-book"/>
    <listitem value="cbh-book"/>
    <listitem value="cdpat-book"/>
    <listitem value="cfcjpp-book"/>
    <listitem value="cflc-book"/>
    <listitem value="cgdl-book"/>
    <listitem value="cic-book"/>
    <listitem value="cilel-book"/>
    <listitem value="clcdp-book"/>
    <listitem value="cld-book"/>
    <listitem value="cle-book"/>
    <listitem value="clwva-book"/>
    <listitem value="cmb-book"/>
    <listitem value="cnc-book"/>
    <listitem value="colp-book"/>
    <listitem value="cps1-book"/>
    <listitem value="cps61-book"/>
    <listitem value="cps63-book"/>
    <listitem value="cps67-book"/>
    <listitem value="cps68-book"/>
    <listitem value="cps75-book"/>
    <listitem value="cps88-book"/>
    <listitem value="crbc-book"/>
    <listitem value="cst-book"/>
    <listitem value="dat-book"/>
    <listitem value="dcalfc-book"/>
    <listitem value="dda-book"/>
    <listitem value="ddw-book"/>
    <listitem value="dec-book"/>
    <listitem value="desi-book"/>
    <listitem value="dlit-book"/>
    <listitem value="dll-book"/>
    <listitem value="dolfi-book"/>
    <listitem value="dpl-book"/>
    <listitem value="dsfc-book"/>
    <listitem value="dulg-book"/>
    <listitem value="ebl-book"/>
    <listitem value="eclas-book"/>
    <listitem value="edd-book"/>
    <listitem value="ediel-book"/>
    <listitem value="edcl-book"/>
    <listitem value="edl-book"/>
    <listitem value="edpf-book"/>
    <listitem value="edy-book"/>
    <listitem value="efl-book"/>
    <listitem value="ehl-book"/>
    <listitem value="eipl-book"/>
    <listitem value="el-book"/>
    <listitem value="elc-book"/>
    <listitem value="elcr-book"/>
    <listitem value="emp-book"/>
    <listitem value="epc-book"/>
    <listitem value="erisadl-book"/>
    <listitem value="err-book"/>
    <listitem value="esp-book"/>
    <listitem value="etpg-book"/>
    <listitem value="eupl-book"/>
    <listitem value="evd-book"/>
    <listitem value="fah-book"/>
    <listitem value="fap-book"/>
    <listitem value="fcawl-book"/>
    <listitem value="ffapl-book"/>
    <listitem value="ffua-book"/>
    <listitem value="fhcdl-book"/>
    <listitem value="fiflp-book"/>
    <listitem value="fitic-book"/>
    <listitem value="flfs-book"/>
    <listitem value="flsa-book"/>
    <listitem value="fmla-book"/>
    <listitem value="fotn-book"/>
    <listitem value="frd-book"/>
    <listitem value="ftecorp-book"/>
    <listitem value="fteind-book"/>
    <listitem value="ftepart-book"/>
    <listitem value="ftescorp-book"/>
    <listitem value="ftl-book"/>
    <listitem value="gdttc-book"/>
    <listitem value="gdttii-book"/>
    <listitem value="gep-book"/>
    <listitem value="gg-book"/>
    <listitem value="gisod-book"/>
    <listitem value="gof-book"/>
    <listitem value="gpl-book"/>
    <listitem value="hadrw-book"/>
    <listitem value="haw-book"/>
    <listitem value="hcf-book"/>
    <listitem value="hcylc-book"/>
    <listitem value="hee-book"/>
    <listitem value="heg-book"/>
    <listitem value="hlbs1500-book"/>
    <listitem value="hlbs2100-book"/>
    <listitem value="hlbs2300-book"/>
    <listitem value="hlbs2400-book"/>
    <listitem value="hlbs2600-book"/>
    <listitem value="hlbs2650-book"/>
    <listitem value="hlbs2800-book"/>
    <listitem value="hlbs2900-book"/>
    <listitem value="hlbs3300-book"/>
    <listitem value="hop-book"/>
    <listitem value="hpplac-book"/>
    <listitem value="hrcc-book"/>
    <listitem value="htcb-book"/>
    <listitem value="iedcm-book"/>
    <listitem value="igai-book"/>
    <listitem value="iipd-book"/>
    <listitem value="ile-book"/>
    <listitem value="ilfg-book"/>
    <listitem value="ilu337-book"/>
    <listitem value="ipl-book"/>
    <listitem value="iplc-book"/>
    <listitem value="ipsil-book"/>
    <listitem value="ipt-book"/>
    <listitem value="iptt-book"/>
    <listitem value="irc-book"/>
    <listitem value="isa-book"/>
    <listitem value="ishc-book"/>
    <listitem value="jcst-book"/>
    <listitem value="labp-book"/>
    <listitem value="lacma-book"/>
    <listitem value="ladh-book"/>
    <listitem value="lana-book"/>
    <listitem value="lapga-book"/>
    <listitem value="lbd-book"/>
    <listitem value="lfgp-book"/>
    <listitem value="llcbps-book"/>
    <listitem value="lml-book"/>
    <listitem value="lopm-book"/>
    <listitem value="lpdi-book"/>
    <listitem value="lptsda-book"/>
    <listitem value="lsfl-book"/>
    <listitem value="lulr-book"/>
    <listitem value="mapc-book"/>
    <listitem value="mcl-book"/>
    <listitem value="mdbsc-book"/>
    <listitem value="mdedl-book"/>
    <listitem value="meip-book"/>
    <listitem value="mlprco-book "/>
    <listitem value="naat-book"/>
    <listitem value="net-book"/>
    <listitem value="nlc-book"/>
    <listitem value="nlrr-book"/>
    <listitem value="nwic-book"/>
    <listitem value="ops-book"/>
    <listitem value="oshl-book"/>
    <listitem value="paaa-book"/>
    <listitem value="paed-book"/>
    <listitem value="paia-book"/>
    <listitem value="papc-book"/>
    <listitem value="patstan-book"/>
    <listitem value="pbcr-book"/>
    <listitem value="pce-book"/>
    <listitem value="pcmt-book"/>
    <listitem value="pda-book"/>
    <listitem value="pel-book"/>
    <listitem value="pesi-book"/>
    <listitem value="pfc-book"/>
    <listitem value="pfo-book"/>
    <listitem value="pgfafl-book"/>
    <listitem value="pgpp-book"/>
    <listitem value="pgofacsc-book"/>
    <listitem value="pjae-book"/>
    <listitem value="phrm-book"/>
    <listitem value="pir-book"/>
    <listitem value="plp-book"/>
    <listitem value="pls-book"/>
    <listitem value="ppat-book"/>
    <listitem value="ppla-book"/>
    <listitem value="pppp-book"/>
    <listitem value="pro1-book"/>
    <listitem value="pro2-book"/>
    <listitem value="pswh-book"/>
    <listitem value="ptabh-book"/>
    <listitem value="ptcl-book"/>
    <listitem value="ptcr-book"/>
    <listitem value="qeh-book"/>
    <listitem value="rcci-book"/>
    <listitem value="rctse-book"/>
    <listitem value="rgi-book"/>
    <listitem value="rif-book"/>
    <listitem value="rla-book"/>
    <listitem value="rpe-book"/>
    <listitem value="scp-book"/>
    <listitem value="sead-book"/>
    <listitem value="sps203-book"/>
    <listitem value="srp-book"/>
    <listitem value="ssfs-book"/>
    <listitem value="sti-book"/>
    <listitem value="tcs409a-book"/>
    <listitem value="td-book"/>
    <listitem value="teelm-book"/>
    <listitem value="tei-book"/>
    <listitem value="tic-book"/>
    <listitem value="tir-book"/>
    <listitem value="tlp-book"/>
    <listitem value="tmftg-book"/>
    <listitem value="tmftp-book"/>
    <listitem value="tmitg-book"/>
    <listitem value="tpt-book"/>
    <listitem value="trp-book"/>
    <listitem value="tslip-book"/>
    <listitem value="tss-book"/>
    <listitem value="tttp-book"/>
    <listitem value="ucipp-book"/>
    <listitem value="ueus-book"/>
    <listitem value="userra-book"/>
    <listitem value="usmt-book"/>
    <listitem value="vvil-book"/>
    <listitem value="vvp-book"/>
    <listitem value="waa-book"/>
    <listitem value="wan-book"/>
    <listitem value="wds-book"/>
    <listitem value="whl-book"/>
    <listitem value="wilbb-book"/>
    <listitem value="wilbf-book"/>
    <listitem value="wilfsarcw-book"/>
    <listitem value="willsh-book"/>
    <listitem value="wilmmlr-book"/>
    <listitem value="wilpb-book"/>
    <listitem value="wilrws-book"/>
    <listitem value="wiltpb-book"/>
    <listitem value="wlrd-book"/>
    <listitem value="wpd-book"/>
    <listitem value="wphl-book"/>
    <listitem value="wppg-book"/>
  </dropdownlist>
</book.service.codes>
</file>

<file path=customXml/itemProps1.xml><?xml version="1.0" encoding="utf-8"?>
<ds:datastoreItem xmlns:ds="http://schemas.openxmlformats.org/officeDocument/2006/customXml" ds:itemID="{88E47CC7-89B1-4334-9439-A1F1C1083F4F}">
  <ds:schemaRefs>
    <ds:schemaRef ds:uri="ReferenceServiceCodes"/>
  </ds:schemaRefs>
</ds:datastoreItem>
</file>

<file path=customXml/itemProps2.xml><?xml version="1.0" encoding="utf-8"?>
<ds:datastoreItem xmlns:ds="http://schemas.openxmlformats.org/officeDocument/2006/customXml" ds:itemID="{B04FCA99-13B0-422B-ADC9-9491644FA79D}">
  <ds:schemaRefs>
    <ds:schemaRef ds:uri="http://www.bna.com/gateway/unit.start"/>
  </ds:schemaRefs>
</ds:datastoreItem>
</file>

<file path=customXml/itemProps3.xml><?xml version="1.0" encoding="utf-8"?>
<ds:datastoreItem xmlns:ds="http://schemas.openxmlformats.org/officeDocument/2006/customXml" ds:itemID="{DADA3C72-C4A8-40A7-A93D-753FF12AADFE}">
  <ds:schemaRefs>
    <ds:schemaRef ds:uri="http://www.bna.com/gateway/conversion.options"/>
  </ds:schemaRefs>
</ds:datastoreItem>
</file>

<file path=customXml/itemProps4.xml><?xml version="1.0" encoding="utf-8"?>
<ds:datastoreItem xmlns:ds="http://schemas.openxmlformats.org/officeDocument/2006/customXml" ds:itemID="{6FB45861-F80D-4D21-8271-FF104E2A1965}">
  <ds:schemaRefs>
    <ds:schemaRef ds:uri="http://schemas.openxmlformats.org/officeDocument/2006/bibliography"/>
  </ds:schemaRefs>
</ds:datastoreItem>
</file>

<file path=customXml/itemProps5.xml><?xml version="1.0" encoding="utf-8"?>
<ds:datastoreItem xmlns:ds="http://schemas.openxmlformats.org/officeDocument/2006/customXml" ds:itemID="{25203738-0C39-41F2-B232-E9DAD00FD52D}">
  <ds:schemaRefs>
    <ds:schemaRef ds:uri="PortfolioServiceCodes"/>
  </ds:schemaRefs>
</ds:datastoreItem>
</file>

<file path=customXml/itemProps6.xml><?xml version="1.0" encoding="utf-8"?>
<ds:datastoreItem xmlns:ds="http://schemas.openxmlformats.org/officeDocument/2006/customXml" ds:itemID="{438364F0-8022-49DD-ACD0-F4F06AB21D4B}">
  <ds:schemaRefs>
    <ds:schemaRef ds:uri="BookServiceCodes"/>
  </ds:schemaRefs>
</ds:datastoreItem>
</file>

<file path=docMetadata/LabelInfo.xml><?xml version="1.0" encoding="utf-8"?>
<clbl:labelList xmlns:clbl="http://schemas.microsoft.com/office/2020/mipLabelMetadata">
  <clbl:label id="{f786616f-5bb4-45d1-b9c4-7a19bded0f1d}" enabled="1" method="Standard" siteId="{97be21fd-c601-4b16-9920-f5accc69da65}" contentBits="0" removed="0"/>
</clbl:labelList>
</file>

<file path=docProps/app.xml><?xml version="1.0" encoding="utf-8"?>
<Properties xmlns="http://schemas.openxmlformats.org/officeDocument/2006/extended-properties" xmlns:vt="http://schemas.openxmlformats.org/officeDocument/2006/docPropsVTypes">
  <Template>BPub_Prep</Template>
  <TotalTime>0</TotalTime>
  <Pages>1</Pages>
  <Words>26560</Words>
  <Characters>139793</Characters>
  <Application>Microsoft Office Word</Application>
  <DocSecurity>0</DocSecurity>
  <Lines>1164</Lines>
  <Paragraphs>332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166021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2025-09-25T20:42:00Z</dcterms:created>
  <dcterms:modified xsi:type="dcterms:W3CDTF">2025-09-29T21:28:00Z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3.47</vt:lpwstr>
  </property>
  <property fmtid="{D5CDD505-2E9C-101B-9397-08002B2CF9AE}" pid="3" name="DocType">
    <vt:lpwstr>book</vt:lpwstr>
  </property>
</Properties>
</file>