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E132A5F" w14:textId="77777777" w:rsidR="000938E1" w:rsidRPr="000938E1" w:rsidRDefault="00BF7C32" w:rsidP="00E20F61">
      <w:pPr>
        <w:pStyle w:val="BDocStart"/>
      </w:pPr>
      <w:sdt>
        <w:sdtPr>
          <w:tag w:val="unit.start.head"/>
          <w:id w:val="-479385013"/>
          <w:lock w:val="sdtLocked"/>
          <w:placeholder>
            <w:docPart w:val="9968E0970A4940A4AA49F9648A6ABBD9"/>
          </w:placeholder>
          <w15:appearance w15:val="hidden"/>
        </w:sdtPr>
        <w:sdtEndPr/>
        <w:sdtContent>
          <w:proofErr w:type="spellStart"/>
          <w:r w:rsidR="00E20F61">
            <w:t>Unit.Start</w:t>
          </w:r>
          <w:proofErr w:type="spellEnd"/>
        </w:sdtContent>
      </w:sdt>
    </w:p>
    <w:sdt>
      <w:sdtPr>
        <w:rPr>
          <w:rStyle w:val="BContentControl"/>
        </w:rPr>
        <w:alias w:val="unit.start"/>
        <w:tag w:val="Unit1"/>
        <w:id w:val="-737170256"/>
        <w:placeholder>
          <w:docPart w:val="DefaultPlaceholder_-1854013440"/>
        </w:placeholder>
        <w15:appearance w15:val="tags"/>
      </w:sdtPr>
      <w:sdtEndPr>
        <w:rPr>
          <w:rStyle w:val="DefaultParagraphFont"/>
          <w:rFonts w:ascii="Times New Roman" w:hAnsi="Times New Roman"/>
          <w:sz w:val="24"/>
          <w:shd w:val="clear" w:color="auto" w:fill="auto"/>
        </w:rPr>
      </w:sdtEndPr>
      <w:sdtContent>
        <w:bookmarkStart w:id="0" w:name="Unit1" w:displacedByCustomXml="prev"/>
        <w:p w14:paraId="46A988EF" w14:textId="5FFB0A3C" w:rsidR="000938E1" w:rsidRPr="000938E1" w:rsidRDefault="00BF7C32" w:rsidP="00E20F61">
          <w:pPr>
            <w:pStyle w:val="BNormal"/>
          </w:pPr>
          <w:sdt>
            <w:sdtPr>
              <w:rPr>
                <w:rStyle w:val="BContentControl"/>
              </w:rPr>
              <w:alias w:val="acct.code"/>
              <w:tag w:val="acct.code"/>
              <w:id w:val="-530265569"/>
              <w:lock w:val="sdtLocked"/>
              <w:placeholder>
                <w:docPart w:val="F30BAA6CE33C485A88D20530C6FC6E86"/>
              </w:placeholder>
              <w:dataBinding w:prefixMappings="xmlns:ns0='http://www.bna.com/gateway/unit.start' " w:xpath="/ns0:document[1]/ns0:unit.start[1]/@acct.code" w:storeItemID="{B04FCA99-13B0-422B-ADC9-9491644FA79D}"/>
              <w15:appearance w15:val="tags"/>
              <w:text/>
            </w:sdtPr>
            <w:sdtEndPr>
              <w:rPr>
                <w:rStyle w:val="BContentControl"/>
              </w:rPr>
            </w:sdtEndPr>
            <w:sdtContent>
              <w:r w:rsidR="00E20F61">
                <w:rPr>
                  <w:rStyle w:val="BContentControl"/>
                </w:rPr>
                <w:t>TD2M20</w:t>
              </w:r>
            </w:sdtContent>
          </w:sdt>
          <w:sdt>
            <w:sdtPr>
              <w:rPr>
                <w:rStyle w:val="BContentControl"/>
              </w:rPr>
              <w:alias w:val="bna.id.prefix"/>
              <w:tag w:val="bna.id.prefix"/>
              <w:id w:val="-795592418"/>
              <w:lock w:val="sdtLocked"/>
              <w:placeholder>
                <w:docPart w:val="1B6542D438914042A7C093BDF4E8956F"/>
              </w:placeholder>
              <w:dataBinding w:prefixMappings="xmlns:ns0='http://www.bna.com/gateway/unit.start' " w:xpath="/ns0:document[1]/ns0:unit.start[1]/@bna.id.prefix" w:storeItemID="{B04FCA99-13B0-422B-ADC9-9491644FA79D}"/>
              <w15:appearance w15:val="tags"/>
              <w:text/>
            </w:sdtPr>
            <w:sdtEndPr>
              <w:rPr>
                <w:rStyle w:val="BContentControl"/>
              </w:rPr>
            </w:sdtEndPr>
            <w:sdtContent>
              <w:r w:rsidR="00E20F61">
                <w:rPr>
                  <w:rStyle w:val="BContentControl"/>
                </w:rPr>
                <w:t>2</w:t>
              </w:r>
            </w:sdtContent>
          </w:sdt>
          <w:r w:rsidR="00E20F61" w:rsidRPr="00E20F61">
            <w:rPr>
              <w:rStyle w:val="BContentControl"/>
            </w:rPr>
            <w:t xml:space="preserve"> </w:t>
          </w:r>
          <w:sdt>
            <w:sdtPr>
              <w:rPr>
                <w:rStyle w:val="BContentControl"/>
              </w:rPr>
              <w:alias w:val="class.code*"/>
              <w:tag w:val="class.code"/>
              <w:id w:val="1402714814"/>
              <w:lock w:val="sdtLocked"/>
              <w:placeholder>
                <w:docPart w:val="C7AB95C1D18047D1A67AB375502B2A79"/>
              </w:placeholder>
              <w:dataBinding w:prefixMappings="xmlns:ns0='http://www.bna.com/gateway/unit.start' " w:xpath="/ns0:document[1]/ns0:unit.start[1]/@class.code" w:storeItemID="{B04FCA99-13B0-422B-ADC9-9491644FA79D}"/>
              <w15:appearance w15:val="tags"/>
              <w:text/>
            </w:sdtPr>
            <w:sdtEndPr>
              <w:rPr>
                <w:rStyle w:val="BContentControl"/>
              </w:rPr>
            </w:sdtEndPr>
            <w:sdtContent>
              <w:r w:rsidR="00E20F61">
                <w:rPr>
                  <w:rStyle w:val="BContentControl"/>
                </w:rPr>
                <w:t>A</w:t>
              </w:r>
            </w:sdtContent>
          </w:sdt>
          <w:r w:rsidR="00E20F61" w:rsidRPr="00E20F61">
            <w:rPr>
              <w:rStyle w:val="BContentControl"/>
            </w:rPr>
            <w:t xml:space="preserve"> </w:t>
          </w:r>
          <w:sdt>
            <w:sdtPr>
              <w:rPr>
                <w:rStyle w:val="BContentControl"/>
              </w:rPr>
              <w:alias w:val="class.name*"/>
              <w:tag w:val="class.name"/>
              <w:id w:val="-1829888120"/>
              <w:lock w:val="sdtLocked"/>
              <w:placeholder>
                <w:docPart w:val="B8983DBEF9BF46A1A860701CEE80F10C"/>
              </w:placeholder>
              <w:dataBinding w:prefixMappings="xmlns:ns0='http://www.bna.com/gateway/unit.start' " w:xpath="/ns0:document[1]/ns0:unit.start[1]/@class.name" w:storeItemID="{B04FCA99-13B0-422B-ADC9-9491644FA79D}"/>
              <w15:appearance w15:val="tags"/>
              <w:text/>
            </w:sdtPr>
            <w:sdtEndPr>
              <w:rPr>
                <w:rStyle w:val="BContentControl"/>
              </w:rPr>
            </w:sdtEndPr>
            <w:sdtContent>
              <w:r w:rsidR="00E20F61">
                <w:rPr>
                  <w:rStyle w:val="BContentControl"/>
                </w:rPr>
                <w:t>Book Body</w:t>
              </w:r>
            </w:sdtContent>
          </w:sdt>
          <w:r w:rsidR="00E20F61" w:rsidRPr="00E20F61">
            <w:rPr>
              <w:rStyle w:val="BContentControl"/>
            </w:rPr>
            <w:t xml:space="preserve"> </w:t>
          </w:r>
          <w:sdt>
            <w:sdtPr>
              <w:rPr>
                <w:rStyle w:val="BContentControl"/>
              </w:rPr>
              <w:alias w:val="copyright.owner"/>
              <w:tag w:val="copyright.owner"/>
              <w:id w:val="-2013753780"/>
              <w:lock w:val="sdtLocked"/>
              <w:placeholder>
                <w:docPart w:val="8D1B511BA19B444395203FF51AA200D3"/>
              </w:placeholder>
              <w:dataBinding w:prefixMappings="xmlns:ns0='http://www.bna.com/gateway/unit.start' " w:xpath="/ns0:document[1]/ns0:unit.start[1]/@copyright.owner" w:storeItemID="{B04FCA99-13B0-422B-ADC9-9491644FA79D}"/>
              <w15:appearance w15:val="tags"/>
              <w:text/>
            </w:sdtPr>
            <w:sdtEndPr>
              <w:rPr>
                <w:rStyle w:val="BContentControl"/>
              </w:rPr>
            </w:sdtEndPr>
            <w:sdtContent>
              <w:r w:rsidR="00E20F61" w:rsidRPr="00E20F61">
                <w:rPr>
                  <w:rStyle w:val="BContentControl"/>
                </w:rPr>
                <w:t>enter text</w:t>
              </w:r>
            </w:sdtContent>
          </w:sdt>
          <w:r w:rsidR="00E20F61" w:rsidRPr="00E20F61">
            <w:rPr>
              <w:rStyle w:val="BContentControl"/>
            </w:rPr>
            <w:t xml:space="preserve"> </w:t>
          </w:r>
          <w:sdt>
            <w:sdtPr>
              <w:rPr>
                <w:rStyle w:val="BContentControl"/>
              </w:rPr>
              <w:alias w:val="date"/>
              <w:tag w:val="date"/>
              <w:id w:val="668605117"/>
              <w:lock w:val="sdtLocked"/>
              <w:placeholder>
                <w:docPart w:val="FA7421EAC0ED463E8ED10AC379BC22B7"/>
              </w:placeholder>
              <w:dataBinding w:prefixMappings="xmlns:ns0='http://www.bna.com/gateway/unit.start' " w:xpath="/ns0:document[1]/ns0:unit.start[1]/@date" w:storeItemID="{B04FCA99-13B0-422B-ADC9-9491644FA79D}"/>
              <w15:appearance w15:val="tags"/>
              <w:text/>
            </w:sdtPr>
            <w:sdtEndPr>
              <w:rPr>
                <w:rStyle w:val="BContentControl"/>
              </w:rPr>
            </w:sdtEndPr>
            <w:sdtContent>
              <w:r w:rsidR="00E20F61">
                <w:rPr>
                  <w:rStyle w:val="BContentControl"/>
                </w:rPr>
                <w:t>2025-09-25</w:t>
              </w:r>
            </w:sdtContent>
          </w:sdt>
          <w:r w:rsidR="00E20F61" w:rsidRPr="00E20F61">
            <w:rPr>
              <w:rStyle w:val="BContentControl"/>
            </w:rPr>
            <w:t xml:space="preserve"> </w:t>
          </w:r>
          <w:sdt>
            <w:sdtPr>
              <w:rPr>
                <w:rStyle w:val="BContentControl"/>
              </w:rPr>
              <w:alias w:val="folio"/>
              <w:tag w:val="folio"/>
              <w:id w:val="-516542085"/>
              <w:lock w:val="sdtLocked"/>
              <w:placeholder>
                <w:docPart w:val="D63E45DB2638488AA5F0BBCF879F2DD8"/>
              </w:placeholder>
              <w:dataBinding w:prefixMappings="xmlns:ns0='http://www.bna.com/gateway/unit.start' " w:xpath="/ns0:document[1]/ns0:unit.start[1]/@folio" w:storeItemID="{B04FCA99-13B0-422B-ADC9-9491644FA79D}"/>
              <w15:appearance w15:val="tags"/>
              <w:text/>
            </w:sdtPr>
            <w:sdtEndPr>
              <w:rPr>
                <w:rStyle w:val="BContentControl"/>
              </w:rPr>
            </w:sdtEndPr>
            <w:sdtContent>
              <w:r w:rsidR="00E20F61">
                <w:rPr>
                  <w:rStyle w:val="BContentControl"/>
                </w:rPr>
                <w:t>33</w:t>
              </w:r>
            </w:sdtContent>
          </w:sdt>
          <w:r w:rsidR="00E20F61" w:rsidRPr="00E20F61">
            <w:rPr>
              <w:rStyle w:val="BContentControl"/>
            </w:rPr>
            <w:t xml:space="preserve"> </w:t>
          </w:r>
          <w:sdt>
            <w:sdtPr>
              <w:rPr>
                <w:rStyle w:val="BContentControl"/>
              </w:rPr>
              <w:alias w:val="part.name"/>
              <w:tag w:val="part.name"/>
              <w:id w:val="-49994399"/>
              <w:lock w:val="sdtLocked"/>
              <w:placeholder>
                <w:docPart w:val="BD78AD6CC3A34384BFEF580E19E895DD"/>
              </w:placeholder>
              <w:dataBinding w:prefixMappings="xmlns:ns0='http://www.bna.com/gateway/unit.start' " w:xpath="/ns0:document[1]/ns0:unit.start[1]/@part.name" w:storeItemID="{B04FCA99-13B0-422B-ADC9-9491644FA79D}"/>
              <w15:appearance w15:val="tags"/>
              <w:text/>
            </w:sdtPr>
            <w:sdtEndPr>
              <w:rPr>
                <w:rStyle w:val="BContentControl"/>
              </w:rPr>
            </w:sdtEndPr>
            <w:sdtContent>
              <w:r w:rsidR="000938E1" w:rsidRPr="000938E1">
                <w:rPr>
                  <w:rStyle w:val="BContentControl"/>
                </w:rPr>
                <w:t xml:space="preserve">Part I. General Principles </w:t>
              </w:r>
              <w:proofErr w:type="gramStart"/>
              <w:r w:rsidR="000938E1" w:rsidRPr="000938E1">
                <w:rPr>
                  <w:rStyle w:val="BContentControl"/>
                </w:rPr>
                <w:t>And</w:t>
              </w:r>
              <w:proofErr w:type="gramEnd"/>
              <w:r w:rsidR="000938E1" w:rsidRPr="000938E1">
                <w:rPr>
                  <w:rStyle w:val="BContentControl"/>
                </w:rPr>
                <w:t xml:space="preserve"> State Law Applications</w:t>
              </w:r>
            </w:sdtContent>
          </w:sdt>
          <w:r w:rsidR="00E20F61" w:rsidRPr="00E20F61">
            <w:rPr>
              <w:rStyle w:val="BContentControl"/>
            </w:rPr>
            <w:t xml:space="preserve"> </w:t>
          </w:r>
          <w:sdt>
            <w:sdtPr>
              <w:rPr>
                <w:rStyle w:val="BContentControl"/>
              </w:rPr>
              <w:alias w:val="part.num"/>
              <w:tag w:val="part.num"/>
              <w:id w:val="-1787113889"/>
              <w:lock w:val="sdtLocked"/>
              <w:placeholder>
                <w:docPart w:val="BEDAF3C7260A4C3699B09DB72E689B16"/>
              </w:placeholder>
              <w:dataBinding w:prefixMappings="xmlns:ns0='http://www.bna.com/gateway/unit.start' " w:xpath="/ns0:document[1]/ns0:unit.start[1]/@part.num" w:storeItemID="{B04FCA99-13B0-422B-ADC9-9491644FA79D}"/>
              <w15:appearance w15:val="tags"/>
              <w:text/>
            </w:sdtPr>
            <w:sdtEndPr>
              <w:rPr>
                <w:rStyle w:val="BContentControl"/>
              </w:rPr>
            </w:sdtEndPr>
            <w:sdtContent>
              <w:r w:rsidR="00E20F61">
                <w:rPr>
                  <w:rStyle w:val="BContentControl"/>
                </w:rPr>
                <w:t>1</w:t>
              </w:r>
            </w:sdtContent>
          </w:sdt>
          <w:r w:rsidR="00E20F61" w:rsidRPr="00E20F61">
            <w:rPr>
              <w:rStyle w:val="BContentControl"/>
            </w:rPr>
            <w:t xml:space="preserve"> </w:t>
          </w:r>
          <w:sdt>
            <w:sdtPr>
              <w:rPr>
                <w:rStyle w:val="BContentControl"/>
              </w:rPr>
              <w:alias w:val="subpart.name"/>
              <w:tag w:val="subpart.name"/>
              <w:id w:val="172222966"/>
              <w:lock w:val="sdtLocked"/>
              <w:placeholder>
                <w:docPart w:val="21D5BBAC7B884BCC92611F33D7F8190F"/>
              </w:placeholder>
              <w:dataBinding w:prefixMappings="xmlns:ns0='http://www.bna.com/gateway/unit.start' " w:xpath="/ns0:document[1]/ns0:unit.start[1]/@subpart.name" w:storeItemID="{B04FCA99-13B0-422B-ADC9-9491644FA79D}"/>
              <w15:appearance w15:val="tags"/>
              <w:text/>
            </w:sdtPr>
            <w:sdtEndPr>
              <w:rPr>
                <w:rStyle w:val="BContentControl"/>
              </w:rPr>
            </w:sdtEndPr>
            <w:sdtContent>
              <w:r w:rsidR="00E20F61" w:rsidRPr="00E20F61">
                <w:rPr>
                  <w:rStyle w:val="BContentControl"/>
                </w:rPr>
                <w:t>enter text</w:t>
              </w:r>
            </w:sdtContent>
          </w:sdt>
          <w:r w:rsidR="00E20F61" w:rsidRPr="00E20F61">
            <w:rPr>
              <w:rStyle w:val="BContentControl"/>
            </w:rPr>
            <w:t xml:space="preserve"> </w:t>
          </w:r>
          <w:sdt>
            <w:sdtPr>
              <w:rPr>
                <w:rStyle w:val="BContentControl"/>
              </w:rPr>
              <w:alias w:val="pdm.name"/>
              <w:tag w:val="pdm.name"/>
              <w:id w:val="-912393262"/>
              <w:lock w:val="sdtLocked"/>
              <w:placeholder>
                <w:docPart w:val="C4DAF9B0853146D188B255FD433DD663"/>
              </w:placeholder>
              <w:dataBinding w:prefixMappings="xmlns:ns0='http://www.bna.com/gateway/unit.start' " w:xpath="/ns0:document[1]/ns0:unit.start[1]/@pdm.name" w:storeItemID="{B04FCA99-13B0-422B-ADC9-9491644FA79D}"/>
              <w15:appearance w15:val="tags"/>
              <w:text/>
            </w:sdtPr>
            <w:sdtEndPr>
              <w:rPr>
                <w:rStyle w:val="BContentControl"/>
              </w:rPr>
            </w:sdtEndPr>
            <w:sdtContent>
              <w:r w:rsidR="00E20F61">
                <w:rPr>
                  <w:rStyle w:val="BContentControl"/>
                </w:rPr>
                <w:t>Chap02</w:t>
              </w:r>
            </w:sdtContent>
          </w:sdt>
          <w:r w:rsidR="00E20F61" w:rsidRPr="00E20F61">
            <w:rPr>
              <w:rStyle w:val="BContentControl"/>
            </w:rPr>
            <w:t xml:space="preserve"> </w:t>
          </w:r>
          <w:sdt>
            <w:sdtPr>
              <w:rPr>
                <w:rStyle w:val="BContentControl"/>
              </w:rPr>
              <w:alias w:val="publication.name"/>
              <w:tag w:val="publication.name"/>
              <w:id w:val="1229421786"/>
              <w:lock w:val="sdtLocked"/>
              <w:placeholder>
                <w:docPart w:val="3E3822ACEA5943C09ADF897DBF5FA0CC"/>
              </w:placeholder>
              <w:dataBinding w:prefixMappings="xmlns:ns0='http://www.bna.com/gateway/unit.start' " w:xpath="/ns0:document[1]/ns0:unit.start[1]/@publication.name" w:storeItemID="{B04FCA99-13B0-422B-ADC9-9491644FA79D}"/>
              <w15:appearance w15:val="tags"/>
              <w:text/>
            </w:sdtPr>
            <w:sdtEndPr>
              <w:rPr>
                <w:rStyle w:val="BContentControl"/>
              </w:rPr>
            </w:sdtEndPr>
            <w:sdtContent>
              <w:r w:rsidR="00E20F61">
                <w:rPr>
                  <w:rStyle w:val="BContentControl"/>
                </w:rPr>
                <w:t>Trademark Dilution - Federal, State, and International Law, Second Edition</w:t>
              </w:r>
            </w:sdtContent>
          </w:sdt>
          <w:r w:rsidR="00E20F61" w:rsidRPr="00E20F61">
            <w:rPr>
              <w:rStyle w:val="BContentControl"/>
            </w:rPr>
            <w:t xml:space="preserve"> </w:t>
          </w:r>
          <w:sdt>
            <w:sdtPr>
              <w:rPr>
                <w:rStyle w:val="BContentControl"/>
              </w:rPr>
              <w:alias w:val="service.code*"/>
              <w:tag w:val="mUnit1"/>
              <w:id w:val="-639501591"/>
              <w:lock w:val="sdtLocked"/>
              <w:placeholder>
                <w:docPart w:val="2C9FF06DF0D94E04BEAD612D76879047"/>
              </w:placeholder>
              <w:dataBinding w:prefixMappings="xmlns:ns0='http://www.bna.com/gateway/unit.start' " w:xpath="/ns0:document[1]/ns0:unit.start[1]/@service.code" w:storeItemID="{B04FCA99-13B0-422B-ADC9-9491644FA79D}"/>
              <w15:appearance w15:val="tags"/>
              <w:dropDownList w:lastValue="td-book">
                <w:listItem w:displayText="aca-book" w:value="aca-book"/>
                <w:listItem w:displayText="aclc-book" w:value="aclc-book"/>
                <w:listItem w:displayText="adel-book" w:value="adel-book"/>
                <w:listItem w:displayText="adrel-book" w:value="adrel-book"/>
                <w:listItem w:displayText="aetr-book" w:value="aetr-book"/>
                <w:listItem w:displayText="afl-book" w:value="afl-book"/>
                <w:listItem w:displayText="ald-book" w:value="ald-book"/>
                <w:listItem w:displayText="apc-book" w:value="apc-book"/>
                <w:listItem w:displayText="apsf-book" w:value="apsf-book"/>
                <w:listItem w:displayText="arb18-book" w:value="arb18-book"/>
                <w:listItem w:displayText="arb19-book" w:value="arb19-book"/>
                <w:listItem w:displayText="bam-book" w:value="bam-book"/>
                <w:listItem w:displayText="bfc-book" w:value="bfc-book"/>
                <w:listItem w:displayText="biot-book" w:value="biot-book"/>
                <w:listItem w:displayText="bkyov-book" w:value="bkyov-book"/>
                <w:listItem w:displayText="bkyp-book" w:value="bkyp-book"/>
                <w:listItem w:displayText="blm-book" w:value="blm-book"/>
                <w:listItem w:displayText="bna-book" w:value="bna-book"/>
                <w:listItem w:displayText="bplr-book" w:value="bplr-book"/>
                <w:listItem w:displayText="cbglf-book" w:value="cbglf-book"/>
                <w:listItem w:displayText="cbh-book" w:value="cbh-book"/>
                <w:listItem w:displayText="cdpat-book" w:value="cdpat-book"/>
                <w:listItem w:displayText="cfcjpp-book" w:value="cfcjpp-book"/>
                <w:listItem w:displayText="cflc-book" w:value="cflc-book"/>
                <w:listItem w:displayText="cgdl-book" w:value="cgdl-book"/>
                <w:listItem w:displayText="cic-book" w:value="cic-book"/>
                <w:listItem w:displayText="cilel-book" w:value="cilel-book"/>
                <w:listItem w:displayText="clcdp-book" w:value="clcdp-book"/>
                <w:listItem w:displayText="cld-book" w:value="cld-book"/>
                <w:listItem w:displayText="cle-book" w:value="cle-book"/>
                <w:listItem w:displayText="clwva-book" w:value="clwva-book"/>
                <w:listItem w:displayText="cmb-book" w:value="cmb-book"/>
                <w:listItem w:displayText="cnc-book" w:value="cnc-book"/>
                <w:listItem w:displayText="colp-book" w:value="colp-book"/>
                <w:listItem w:displayText="cps1-book" w:value="cps1-book"/>
                <w:listItem w:displayText="cps61-book" w:value="cps61-book"/>
                <w:listItem w:displayText="cps63-book" w:value="cps63-book"/>
                <w:listItem w:displayText="cps67-book" w:value="cps67-book"/>
                <w:listItem w:displayText="cps68-book" w:value="cps68-book"/>
                <w:listItem w:displayText="cps75-book" w:value="cps75-book"/>
                <w:listItem w:displayText="cps88-book" w:value="cps88-book"/>
                <w:listItem w:displayText="crbc-book" w:value="crbc-book"/>
                <w:listItem w:displayText="cst-book" w:value="cst-book"/>
                <w:listItem w:displayText="dat-book" w:value="dat-book"/>
                <w:listItem w:displayText="dcalfc-book" w:value="dcalfc-book"/>
                <w:listItem w:displayText="dda-book" w:value="dda-book"/>
                <w:listItem w:displayText="ddw-book" w:value="ddw-book"/>
                <w:listItem w:displayText="dec-book" w:value="dec-book"/>
                <w:listItem w:displayText="desi-book" w:value="desi-book"/>
                <w:listItem w:displayText="dlit-book" w:value="dlit-book"/>
                <w:listItem w:displayText="dll-book" w:value="dll-book"/>
                <w:listItem w:displayText="dolfi-book" w:value="dolfi-book"/>
                <w:listItem w:displayText="dpl-book" w:value="dpl-book"/>
                <w:listItem w:displayText="dsfc-book" w:value="dsfc-book"/>
                <w:listItem w:displayText="dulg-book" w:value="dulg-book"/>
                <w:listItem w:displayText="ebl-book" w:value="ebl-book"/>
                <w:listItem w:displayText="eclas-book" w:value="eclas-book"/>
                <w:listItem w:displayText="edd-book" w:value="edd-book"/>
                <w:listItem w:displayText="ediel-book" w:value="ediel-book"/>
                <w:listItem w:displayText="edcl-book" w:value="edcl-book"/>
                <w:listItem w:displayText="edl-book" w:value="edl-book"/>
                <w:listItem w:displayText="edpf-book" w:value="edpf-book"/>
                <w:listItem w:displayText="edy-book" w:value="edy-book"/>
                <w:listItem w:displayText="efl-book" w:value="efl-book"/>
                <w:listItem w:displayText="ehl-book" w:value="ehl-book"/>
                <w:listItem w:displayText="eipl-book" w:value="eipl-book"/>
                <w:listItem w:displayText="el-book" w:value="el-book"/>
                <w:listItem w:displayText="elc-book" w:value="elc-book"/>
                <w:listItem w:displayText="elcr-book" w:value="elcr-book"/>
                <w:listItem w:displayText="emp-book" w:value="emp-book"/>
                <w:listItem w:displayText="epc-book" w:value="epc-book"/>
                <w:listItem w:displayText="erisadl-book" w:value="erisadl-book"/>
                <w:listItem w:displayText="err-book" w:value="err-book"/>
                <w:listItem w:displayText="esp-book" w:value="esp-book"/>
                <w:listItem w:displayText="etpg-book" w:value="etpg-book"/>
                <w:listItem w:displayText="eupl-book" w:value="eupl-book"/>
                <w:listItem w:displayText="evd-book" w:value="evd-book"/>
                <w:listItem w:displayText="fah-book" w:value="fah-book"/>
                <w:listItem w:displayText="fap-book" w:value="fap-book"/>
                <w:listItem w:displayText="fcawl-book" w:value="fcawl-book"/>
                <w:listItem w:displayText="ffapl-book" w:value="ffapl-book"/>
                <w:listItem w:displayText="ffua-book" w:value="ffua-book"/>
                <w:listItem w:displayText="fhcdl-book" w:value="fhcdl-book"/>
                <w:listItem w:displayText="fiflp-book" w:value="fiflp-book"/>
                <w:listItem w:displayText="fitic-book" w:value="fitic-book"/>
                <w:listItem w:displayText="flfs-book" w:value="flfs-book"/>
                <w:listItem w:displayText="flsa-book" w:value="flsa-book"/>
                <w:listItem w:displayText="fmla-book" w:value="fmla-book"/>
                <w:listItem w:displayText="fotn-book" w:value="fotn-book"/>
                <w:listItem w:displayText="frd-book" w:value="frd-book"/>
                <w:listItem w:displayText="ftecorp-book" w:value="ftecorp-book"/>
                <w:listItem w:displayText="fteind-book" w:value="fteind-book"/>
                <w:listItem w:displayText="ftepart-book" w:value="ftepart-book"/>
                <w:listItem w:displayText="ftescorp-book" w:value="ftescorp-book"/>
                <w:listItem w:displayText="ftl-book" w:value="ftl-book"/>
                <w:listItem w:displayText="gdttc-book" w:value="gdttc-book"/>
                <w:listItem w:displayText="gdttii-book" w:value="gdttii-book"/>
                <w:listItem w:displayText="gep-book" w:value="gep-book"/>
                <w:listItem w:displayText="gg-book" w:value="gg-book"/>
                <w:listItem w:displayText="gisod-book" w:value="gisod-book"/>
                <w:listItem w:displayText="gof-book" w:value="gof-book"/>
                <w:listItem w:displayText="gpl-book" w:value="gpl-book"/>
                <w:listItem w:displayText="hadrw-book" w:value="hadrw-book"/>
                <w:listItem w:displayText="haw-book" w:value="haw-book"/>
                <w:listItem w:displayText="hcf-book" w:value="hcf-book"/>
                <w:listItem w:displayText="hcylc-book" w:value="hcylc-book"/>
                <w:listItem w:displayText="hee-book" w:value="hee-book"/>
                <w:listItem w:displayText="heg-book" w:value="heg-book"/>
                <w:listItem w:displayText="hlbs1500-book" w:value="hlbs1500-book"/>
                <w:listItem w:displayText="hlbs2100-book" w:value="hlbs2100-book"/>
                <w:listItem w:displayText="hlbs2300-book" w:value="hlbs2300-book"/>
                <w:listItem w:displayText="hlbs2400-book" w:value="hlbs2400-book"/>
                <w:listItem w:displayText="hlbs2600-book" w:value="hlbs2600-book"/>
                <w:listItem w:displayText="hlbs2650-book" w:value="hlbs2650-book"/>
                <w:listItem w:displayText="hlbs2800-book" w:value="hlbs2800-book"/>
                <w:listItem w:displayText="hlbs2900-book" w:value="hlbs2900-book"/>
                <w:listItem w:displayText="hlbs3300-book" w:value="hlbs3300-book"/>
                <w:listItem w:displayText="hop-book" w:value="hop-book"/>
                <w:listItem w:displayText="hpplac-book" w:value="hpplac-book"/>
                <w:listItem w:displayText="hrcc-book" w:value="hrcc-book"/>
                <w:listItem w:displayText="htcb-book" w:value="htcb-book"/>
                <w:listItem w:displayText="iedcm-book" w:value="iedcm-book"/>
                <w:listItem w:displayText="igai-book" w:value="igai-book"/>
                <w:listItem w:displayText="iipd-book" w:value="iipd-book"/>
                <w:listItem w:displayText="ile-book" w:value="ile-book"/>
                <w:listItem w:displayText="ilfg-book" w:value="ilfg-book"/>
                <w:listItem w:displayText="ilu337-book" w:value="ilu337-book"/>
                <w:listItem w:displayText="ipl-book" w:value="ipl-book"/>
                <w:listItem w:displayText="iplc-book" w:value="iplc-book"/>
                <w:listItem w:displayText="ipsil-book" w:value="ipsil-book"/>
                <w:listItem w:displayText="ipt-book" w:value="ipt-book"/>
                <w:listItem w:displayText="iptt-book" w:value="iptt-book"/>
                <w:listItem w:displayText="irc-book" w:value="irc-book"/>
                <w:listItem w:displayText="isa-book" w:value="isa-book"/>
                <w:listItem w:displayText="ishc-book" w:value="ishc-book"/>
                <w:listItem w:displayText="jcst-book" w:value="jcst-book"/>
                <w:listItem w:displayText="labp-book" w:value="labp-book"/>
                <w:listItem w:displayText="lacma-book" w:value="lacma-book"/>
                <w:listItem w:displayText="ladh-book" w:value="ladh-book"/>
                <w:listItem w:displayText="lana-book" w:value="lana-book"/>
                <w:listItem w:displayText="lapga-book" w:value="lapga-book"/>
                <w:listItem w:displayText="lbd-book" w:value="lbd-book"/>
                <w:listItem w:displayText="lfgp-book" w:value="lfgp-book"/>
                <w:listItem w:displayText="llcbps-book" w:value="llcbps-book"/>
                <w:listItem w:displayText="lml-book" w:value="lml-book"/>
                <w:listItem w:displayText="lopm-book" w:value="lopm-book"/>
                <w:listItem w:displayText="lpdi-book" w:value="lpdi-book"/>
                <w:listItem w:displayText="lptsda-book" w:value="lptsda-book"/>
                <w:listItem w:displayText="lsfl-book" w:value="lsfl-book"/>
                <w:listItem w:displayText="lulr-book" w:value="lulr-book"/>
                <w:listItem w:displayText="mapc-book" w:value="mapc-book"/>
                <w:listItem w:displayText="mcl-book" w:value="mcl-book"/>
                <w:listItem w:displayText="mdbsc-book" w:value="mdbsc-book"/>
                <w:listItem w:displayText="mdedl-book" w:value="mdedl-book"/>
                <w:listItem w:displayText="meip-book" w:value="meip-book"/>
                <w:listItem w:displayText="mlprco-book" w:value="mlprco-book"/>
                <w:listItem w:displayText="naat-book" w:value="naat-book"/>
                <w:listItem w:displayText="net-book" w:value="net-book"/>
                <w:listItem w:displayText="nlc-book" w:value="nlc-book"/>
                <w:listItem w:displayText="nlrr-book" w:value="nlrr-book"/>
                <w:listItem w:displayText="nwic-book" w:value="nwic-book"/>
                <w:listItem w:displayText="ops-book" w:value="ops-book"/>
                <w:listItem w:displayText="oshl-book" w:value="oshl-book"/>
                <w:listItem w:displayText="paaa-book" w:value="paaa-book"/>
                <w:listItem w:displayText="paed-book" w:value="paed-book"/>
                <w:listItem w:displayText="paia-book" w:value="paia-book"/>
                <w:listItem w:displayText="papc-book" w:value="papc-book"/>
                <w:listItem w:displayText="patstan-book" w:value="patstan-book"/>
                <w:listItem w:displayText="pbcr-book" w:value="pbcr-book"/>
                <w:listItem w:displayText="pce-book" w:value="pce-book"/>
                <w:listItem w:displayText="pcmt-book" w:value="pcmt-book"/>
                <w:listItem w:displayText="pda-book" w:value="pda-book"/>
                <w:listItem w:displayText="pel-book" w:value="pel-book"/>
                <w:listItem w:displayText="pesi-book" w:value="pesi-book"/>
                <w:listItem w:displayText="pfc-book" w:value="pfc-book"/>
                <w:listItem w:displayText="pfo-book" w:value="pfo-book"/>
                <w:listItem w:displayText="pgfafl-book" w:value="pgfafl-book"/>
                <w:listItem w:displayText="pgpp-book" w:value="pgpp-book"/>
                <w:listItem w:displayText="pgofacsc-book" w:value="pgofacsc-book"/>
                <w:listItem w:displayText="pjae-book" w:value="pjae-book"/>
                <w:listItem w:displayText="phrm-book" w:value="phrm-book"/>
                <w:listItem w:displayText="pir-book" w:value="pir-book"/>
                <w:listItem w:displayText="plp-book" w:value="plp-book"/>
                <w:listItem w:displayText="pls-book" w:value="pls-book"/>
                <w:listItem w:displayText="ppat-book" w:value="ppat-book"/>
                <w:listItem w:displayText="ppla-book" w:value="ppla-book"/>
                <w:listItem w:displayText="pppp-book" w:value="pppp-book"/>
                <w:listItem w:displayText="pro1-book" w:value="pro1-book"/>
                <w:listItem w:displayText="pro2-book" w:value="pro2-book"/>
                <w:listItem w:displayText="pswh-book" w:value="pswh-book"/>
                <w:listItem w:displayText="ptabh-book" w:value="ptabh-book"/>
                <w:listItem w:displayText="ptcl-book" w:value="ptcl-book"/>
                <w:listItem w:displayText="ptcr-book" w:value="ptcr-book"/>
                <w:listItem w:displayText="qeh-book" w:value="qeh-book"/>
                <w:listItem w:displayText="rcci-book" w:value="rcci-book"/>
                <w:listItem w:displayText="rctse-book" w:value="rctse-book"/>
                <w:listItem w:displayText="rgi-book" w:value="rgi-book"/>
                <w:listItem w:displayText="rif-book" w:value="rif-book"/>
                <w:listItem w:displayText="rla-book" w:value="rla-book"/>
                <w:listItem w:displayText="rpe-book" w:value="rpe-book"/>
                <w:listItem w:displayText="scp-book" w:value="scp-book"/>
                <w:listItem w:displayText="sead-book" w:value="sead-book"/>
                <w:listItem w:displayText="sps203-book" w:value="sps203-book"/>
                <w:listItem w:displayText="srp-book" w:value="srp-book"/>
                <w:listItem w:displayText="ssfs-book" w:value="ssfs-book"/>
                <w:listItem w:displayText="sti-book" w:value="sti-book"/>
                <w:listItem w:displayText="tcs409a-book" w:value="tcs409a-book"/>
                <w:listItem w:displayText="td-book" w:value="td-book"/>
                <w:listItem w:displayText="teelm-book" w:value="teelm-book"/>
                <w:listItem w:displayText="tei-book" w:value="tei-book"/>
                <w:listItem w:displayText="tic-book" w:value="tic-book"/>
                <w:listItem w:displayText="tir-book" w:value="tir-book"/>
                <w:listItem w:displayText="tlp-book" w:value="tlp-book"/>
                <w:listItem w:displayText="tmftg-book" w:value="tmftg-book"/>
                <w:listItem w:displayText="tmftp-book" w:value="tmftp-book"/>
                <w:listItem w:displayText="tmitg-book" w:value="tmitg-book"/>
                <w:listItem w:displayText="tpt-book" w:value="tpt-book"/>
                <w:listItem w:displayText="trp-book" w:value="trp-book"/>
                <w:listItem w:displayText="tslip-book" w:value="tslip-book"/>
                <w:listItem w:displayText="tss-book" w:value="tss-book"/>
                <w:listItem w:displayText="tttp-book" w:value="tttp-book"/>
                <w:listItem w:displayText="ucipp-book" w:value="ucipp-book"/>
                <w:listItem w:displayText="ueus-book" w:value="ueus-book"/>
                <w:listItem w:displayText="userra-book" w:value="userra-book"/>
                <w:listItem w:displayText="usmt-book" w:value="usmt-book"/>
                <w:listItem w:displayText="vvil-book" w:value="vvil-book"/>
                <w:listItem w:displayText="vvp-book" w:value="vvp-book"/>
                <w:listItem w:displayText="waa-book" w:value="waa-book"/>
                <w:listItem w:displayText="wan-book" w:value="wan-book"/>
                <w:listItem w:displayText="wds-book" w:value="wds-book"/>
                <w:listItem w:displayText="whl-book" w:value="whl-book"/>
                <w:listItem w:displayText="wilbb-book" w:value="wilbb-book"/>
                <w:listItem w:displayText="wilbf-book" w:value="wilbf-book"/>
                <w:listItem w:displayText="wilfsarcw-book" w:value="wilfsarcw-book"/>
                <w:listItem w:displayText="willsh-book" w:value="willsh-book"/>
                <w:listItem w:displayText="wilmmlr-book" w:value="wilmmlr-book"/>
                <w:listItem w:displayText="wilpb-book" w:value="wilpb-book"/>
                <w:listItem w:displayText="wilrws-book" w:value="wilrws-book"/>
                <w:listItem w:displayText="wiltpb-book" w:value="wiltpb-book"/>
                <w:listItem w:displayText="wlrd-book" w:value="wlrd-book"/>
                <w:listItem w:displayText="wpd-book" w:value="wpd-book"/>
                <w:listItem w:displayText="wphl-book" w:value="wphl-book"/>
                <w:listItem w:displayText="wppg-book" w:value="wppg-book"/>
              </w:dropDownList>
            </w:sdtPr>
            <w:sdtEndPr>
              <w:rPr>
                <w:rStyle w:val="BContentControl"/>
              </w:rPr>
            </w:sdtEndPr>
            <w:sdtContent>
              <w:r w:rsidR="00E20F61">
                <w:rPr>
                  <w:rStyle w:val="BContentControl"/>
                </w:rPr>
                <w:t>td-book</w:t>
              </w:r>
            </w:sdtContent>
          </w:sdt>
          <w:r w:rsidR="00E20F61" w:rsidRPr="00E20F61">
            <w:rPr>
              <w:rStyle w:val="BContentControl"/>
            </w:rPr>
            <w:t xml:space="preserve"> </w:t>
          </w:r>
          <w:sdt>
            <w:sdtPr>
              <w:rPr>
                <w:rStyle w:val="BContentControl"/>
              </w:rPr>
              <w:alias w:val="supplement"/>
              <w:tag w:val="supplement"/>
              <w:id w:val="516584763"/>
              <w:lock w:val="sdtLocked"/>
              <w:placeholder>
                <w:docPart w:val="5A1EADF67730451697CF578DB1A56ED1"/>
              </w:placeholder>
              <w:dataBinding w:prefixMappings="xmlns:ns0='http://www.bna.com/gateway/unit.start' " w:xpath="/ns0:document[1]/ns0:unit.start[1]/@supplement" w:storeItemID="{B04FCA99-13B0-422B-ADC9-9491644FA79D}"/>
              <w15:appearance w15:val="tags"/>
              <w:text/>
            </w:sdtPr>
            <w:sdtEndPr>
              <w:rPr>
                <w:rStyle w:val="BContentControl"/>
              </w:rPr>
            </w:sdtEndPr>
            <w:sdtContent>
              <w:r w:rsidR="00E20F61">
                <w:rPr>
                  <w:rStyle w:val="BContentControl"/>
                </w:rPr>
                <w:t>0</w:t>
              </w:r>
            </w:sdtContent>
          </w:sdt>
          <w:r w:rsidR="00E20F61" w:rsidRPr="00E20F61">
            <w:rPr>
              <w:rStyle w:val="BContentControl"/>
            </w:rPr>
            <w:t xml:space="preserve"> </w:t>
          </w:r>
          <w:sdt>
            <w:sdtPr>
              <w:rPr>
                <w:rStyle w:val="BContentControl"/>
              </w:rPr>
              <w:alias w:val="unit.code"/>
              <w:tag w:val="unit.code"/>
              <w:id w:val="1359319167"/>
              <w:lock w:val="sdtLocked"/>
              <w:placeholder>
                <w:docPart w:val="F87AFE03A6914FF9BED98FC9EABAC211"/>
              </w:placeholder>
              <w:dataBinding w:prefixMappings="xmlns:ns0='http://www.bna.com/gateway/unit.start' " w:xpath="/ns0:document[1]/ns0:unit.start[1]/@unit.code" w:storeItemID="{B04FCA99-13B0-422B-ADC9-9491644FA79D}"/>
              <w15:appearance w15:val="tags"/>
              <w:text/>
            </w:sdtPr>
            <w:sdtEndPr>
              <w:rPr>
                <w:rStyle w:val="BContentControl"/>
              </w:rPr>
            </w:sdtEndPr>
            <w:sdtContent>
              <w:r w:rsidR="00E20F61">
                <w:rPr>
                  <w:rStyle w:val="BContentControl"/>
                </w:rPr>
                <w:t>main0002</w:t>
              </w:r>
            </w:sdtContent>
          </w:sdt>
          <w:r w:rsidR="00E20F61" w:rsidRPr="00E20F61">
            <w:rPr>
              <w:rStyle w:val="BContentControl"/>
            </w:rPr>
            <w:t xml:space="preserve"> </w:t>
          </w:r>
          <w:sdt>
            <w:sdtPr>
              <w:rPr>
                <w:rStyle w:val="BContentControl"/>
              </w:rPr>
              <w:alias w:val="unit.name*"/>
              <w:tag w:val="unit.name"/>
              <w:id w:val="-1493407152"/>
              <w:lock w:val="sdtLocked"/>
              <w:placeholder>
                <w:docPart w:val="209B43B97DAF422CBB4ACC1F5558F302"/>
              </w:placeholder>
              <w:dataBinding w:prefixMappings="xmlns:ns0='http://www.bna.com/gateway/unit.start' " w:xpath="/ns0:document[1]/ns0:unit.start[1]/@unit.name" w:storeItemID="{B04FCA99-13B0-422B-ADC9-9491644FA79D}"/>
              <w15:appearance w15:val="tags"/>
              <w:text/>
            </w:sdtPr>
            <w:sdtEndPr>
              <w:rPr>
                <w:rStyle w:val="BContentControl"/>
              </w:rPr>
            </w:sdtEndPr>
            <w:sdtContent>
              <w:r w:rsidR="000938E1" w:rsidRPr="000938E1">
                <w:rPr>
                  <w:rStyle w:val="BContentControl"/>
                </w:rPr>
                <w:t>Chapter 2. Dilution: Criteria for Eligibility</w:t>
              </w:r>
            </w:sdtContent>
          </w:sdt>
          <w:r w:rsidR="00E20F61" w:rsidRPr="00E20F61">
            <w:rPr>
              <w:rStyle w:val="BContentControl"/>
            </w:rPr>
            <w:t xml:space="preserve"> </w:t>
          </w:r>
          <w:sdt>
            <w:sdtPr>
              <w:rPr>
                <w:rStyle w:val="BContentControl"/>
              </w:rPr>
              <w:alias w:val="volume.num"/>
              <w:tag w:val="volume.num"/>
              <w:id w:val="449056610"/>
              <w:lock w:val="sdtLocked"/>
              <w:placeholder>
                <w:docPart w:val="485C3C020770451FB67A9CF879960300"/>
              </w:placeholder>
              <w:dataBinding w:prefixMappings="xmlns:ns0='http://www.bna.com/gateway/unit.start' " w:xpath="/ns0:document[1]/ns0:unit.start[1]/@volume.num" w:storeItemID="{B04FCA99-13B0-422B-ADC9-9491644FA79D}"/>
              <w15:appearance w15:val="tags"/>
              <w:text/>
            </w:sdtPr>
            <w:sdtEndPr>
              <w:rPr>
                <w:rStyle w:val="BContentControl"/>
              </w:rPr>
            </w:sdtEndPr>
            <w:sdtContent>
              <w:r w:rsidR="00E20F61">
                <w:rPr>
                  <w:rStyle w:val="BContentControl"/>
                </w:rPr>
                <w:t>1</w:t>
              </w:r>
            </w:sdtContent>
          </w:sdt>
        </w:p>
        <w:bookmarkEnd w:id="0" w:displacedByCustomXml="next"/>
      </w:sdtContent>
    </w:sdt>
    <w:p w14:paraId="0CDF835B" w14:textId="77777777" w:rsidR="000938E1" w:rsidRPr="000938E1" w:rsidRDefault="00BF7C32" w:rsidP="00E20F61">
      <w:pPr>
        <w:pStyle w:val="BDocStart"/>
      </w:pPr>
      <w:sdt>
        <w:sdtPr>
          <w:tag w:val="DocStart"/>
          <w:id w:val="-154690704"/>
          <w:lock w:val="sdtLocked"/>
          <w:placeholder>
            <w:docPart w:val="6FDD0BEC3B644355AAEE011FA5EE99D8"/>
          </w:placeholder>
          <w15:appearance w15:val="hidden"/>
        </w:sdtPr>
        <w:sdtEndPr/>
        <w:sdtContent>
          <w:r w:rsidR="00E20F61">
            <w:t>Document</w:t>
          </w:r>
        </w:sdtContent>
      </w:sdt>
    </w:p>
    <w:p w14:paraId="3A775DC0" w14:textId="37A1DC79" w:rsidR="000938E1" w:rsidRPr="000938E1" w:rsidRDefault="001044F7" w:rsidP="000938E1">
      <w:pPr>
        <w:pStyle w:val="BChapterName"/>
      </w:pPr>
      <w:r w:rsidRPr="000938E1">
        <w:t>Chapter 2</w:t>
      </w:r>
      <w:r w:rsidR="000938E1" w:rsidRPr="000938E1">
        <w:t>. D</w:t>
      </w:r>
      <w:r w:rsidRPr="000938E1">
        <w:t>ilution</w:t>
      </w:r>
      <w:r w:rsidR="000938E1" w:rsidRPr="000938E1">
        <w:t>: C</w:t>
      </w:r>
      <w:r w:rsidRPr="000938E1">
        <w:t>riteria for Eligibility</w:t>
      </w:r>
    </w:p>
    <w:p w14:paraId="101DC777" w14:textId="1BA62546" w:rsidR="000938E1" w:rsidRPr="000938E1" w:rsidRDefault="000938E1" w:rsidP="000938E1">
      <w:pPr>
        <w:pStyle w:val="BNormal"/>
      </w:pPr>
      <w:r w:rsidRPr="000938E1">
        <w:rPr>
          <w:i/>
        </w:rPr>
        <w:t>This chapter is current through May 2025.</w:t>
      </w:r>
    </w:p>
    <w:p w14:paraId="1FD40EFA" w14:textId="00806115" w:rsidR="000938E1" w:rsidRPr="000938E1" w:rsidRDefault="000938E1" w:rsidP="000938E1">
      <w:pPr>
        <w:pStyle w:val="BNormal"/>
      </w:pPr>
      <w:hyperlink r:id="rId13" w:history="1">
        <w:r w:rsidRPr="000938E1">
          <w:rPr>
            <w:rStyle w:val="Hyperlink"/>
          </w:rPr>
          <w:t xml:space="preserve">David </w:t>
        </w:r>
        <w:proofErr w:type="spellStart"/>
        <w:r w:rsidRPr="000938E1">
          <w:rPr>
            <w:rStyle w:val="Hyperlink"/>
          </w:rPr>
          <w:t>Welkowitz</w:t>
        </w:r>
        <w:proofErr w:type="spellEnd"/>
      </w:hyperlink>
      <w:r w:rsidRPr="000938E1">
        <w:rPr>
          <w:rFonts w:eastAsiaTheme="majorEastAsia"/>
          <w:vertAlign w:val="superscript"/>
        </w:rPr>
        <w:footnoteReference w:id="1"/>
      </w:r>
      <w:r w:rsidR="000935E0">
        <w:br/>
      </w:r>
      <w:r w:rsidRPr="000938E1">
        <w:rPr>
          <w:i/>
        </w:rPr>
        <w:t>Whittier Law School</w:t>
      </w:r>
    </w:p>
    <w:p w14:paraId="52502EDD" w14:textId="5CCC1465" w:rsidR="000938E1" w:rsidRPr="000938E1" w:rsidRDefault="001044F7" w:rsidP="000938E1">
      <w:pPr>
        <w:pStyle w:val="BNormal"/>
      </w:pPr>
      <w:r w:rsidRPr="000938E1">
        <w:t>Disclaimer</w:t>
      </w:r>
      <w:r w:rsidR="000938E1" w:rsidRPr="000938E1">
        <w:t>: T</w:t>
      </w:r>
      <w:r w:rsidRPr="000938E1">
        <w:t>he opinions expressed here are solely those of the author and should not be construed as representing the opinions, directly or indirectly, of the U.S</w:t>
      </w:r>
      <w:r w:rsidR="000938E1" w:rsidRPr="000938E1">
        <w:t>. C</w:t>
      </w:r>
      <w:r w:rsidRPr="000938E1">
        <w:t>opyright Office.</w:t>
      </w:r>
    </w:p>
    <w:p w14:paraId="48C44BA5" w14:textId="25AB4CD3" w:rsidR="000938E1" w:rsidRPr="000938E1" w:rsidRDefault="00D072AA" w:rsidP="00522841">
      <w:pPr>
        <w:pStyle w:val="BHead1"/>
      </w:pPr>
      <w:r>
        <w:t>2.</w:t>
      </w:r>
      <w:r w:rsidR="000938E1" w:rsidRPr="00D072AA">
        <w:rPr>
          <w:rStyle w:val="BBNAidChar"/>
          <w:rFonts w:eastAsiaTheme="majorEastAsia"/>
        </w:rPr>
        <w:t>I</w:t>
      </w:r>
      <w:r w:rsidR="000938E1" w:rsidRPr="000938E1">
        <w:t>.</w:t>
      </w:r>
      <w:r>
        <w:t xml:space="preserve">  </w:t>
      </w:r>
      <w:r w:rsidR="000938E1" w:rsidRPr="000938E1">
        <w:t>The Universe of Marks Eligible for Dilution Protection: From “Truly Distinctive” to “Famous”</w:t>
      </w:r>
    </w:p>
    <w:p w14:paraId="7113FF38" w14:textId="0BB1F937" w:rsidR="000938E1" w:rsidRPr="000938E1" w:rsidRDefault="001044F7" w:rsidP="000938E1">
      <w:pPr>
        <w:pStyle w:val="BNormal"/>
      </w:pPr>
      <w:r w:rsidRPr="000938E1">
        <w:t>Not all marks are eligible for dilution protection</w:t>
      </w:r>
      <w:r w:rsidR="000938E1" w:rsidRPr="000938E1">
        <w:t>. I</w:t>
      </w:r>
      <w:r w:rsidRPr="000938E1">
        <w:t>f they all were eligible, then dilution easily could become a substitute for traditional trademark infringement</w:t>
      </w:r>
      <w:r w:rsidR="000938E1" w:rsidRPr="000938E1">
        <w:t>. W</w:t>
      </w:r>
      <w:r w:rsidRPr="000938E1">
        <w:t>ithout a requirement for any showing of confusion, dilution claims would be so much more desirable for plaintiffs that there would be little reason to use the more traditional confusion analysis</w:t>
      </w:r>
      <w:r w:rsidR="000938E1" w:rsidRPr="000938E1">
        <w:t>. I</w:t>
      </w:r>
      <w:r w:rsidRPr="000938E1">
        <w:t>n fact, the primary cause of failure of dilution claims appears to be the plaintiffs’ inability to establish sufficient distinctiveness.</w:t>
      </w:r>
      <w:r w:rsidR="000938E1" w:rsidRPr="000938E1">
        <w:rPr>
          <w:vertAlign w:val="superscript"/>
        </w:rPr>
        <w:footnoteReference w:id="2"/>
      </w:r>
    </w:p>
    <w:p w14:paraId="6C33D1EA" w14:textId="735D6571" w:rsidR="000938E1" w:rsidRPr="000938E1" w:rsidRDefault="001044F7" w:rsidP="000938E1">
      <w:pPr>
        <w:pStyle w:val="BNormal"/>
      </w:pPr>
      <w:r w:rsidRPr="000938E1">
        <w:lastRenderedPageBreak/>
        <w:t>Moreover, an important rationale for dilution protection is the preservation of the reputation and marketing value of a trademark</w:t>
      </w:r>
      <w:r w:rsidR="000938E1" w:rsidRPr="000938E1">
        <w:t>. T</w:t>
      </w:r>
      <w:r w:rsidRPr="000938E1">
        <w:t>hus, dilution normally is reserved for those marks that have earned this extraordinary protection, that is, the stronger marks</w:t>
      </w:r>
      <w:r w:rsidR="000938E1" w:rsidRPr="000938E1">
        <w:t>. E</w:t>
      </w:r>
      <w:r w:rsidRPr="000938E1">
        <w:t>ven in states where laws only refer to the need for “distinctive” marks, courts frequently refer to the need for a “strong,” “truly distinctive,” or “famous” mark.</w:t>
      </w:r>
      <w:r w:rsidR="000938E1" w:rsidRPr="000938E1">
        <w:rPr>
          <w:vertAlign w:val="superscript"/>
        </w:rPr>
        <w:footnoteReference w:id="3"/>
      </w:r>
      <w:r w:rsidRPr="000938E1">
        <w:t xml:space="preserve"> Following the pattern set by the Federal Trademark Dilution Act (FTDA)</w:t>
      </w:r>
      <w:r w:rsidR="000938E1" w:rsidRPr="000938E1">
        <w:rPr>
          <w:vertAlign w:val="superscript"/>
        </w:rPr>
        <w:footnoteReference w:id="4"/>
      </w:r>
      <w:r w:rsidRPr="000938E1">
        <w:t xml:space="preserve"> and the Trademark Dilution Revision Act (TDRA),</w:t>
      </w:r>
      <w:r w:rsidR="000938E1" w:rsidRPr="000938E1">
        <w:rPr>
          <w:vertAlign w:val="superscript"/>
        </w:rPr>
        <w:footnoteReference w:id="5"/>
      </w:r>
      <w:r w:rsidRPr="000938E1">
        <w:t xml:space="preserve"> which clearly require that a mark be “famous” to claim protection,</w:t>
      </w:r>
      <w:r w:rsidR="000938E1" w:rsidRPr="000938E1">
        <w:rPr>
          <w:vertAlign w:val="superscript"/>
        </w:rPr>
        <w:footnoteReference w:id="6"/>
      </w:r>
      <w:r w:rsidRPr="000938E1">
        <w:t xml:space="preserve"> most state statutes now restrict eligibility for dilution protection to “famous” marks.</w:t>
      </w:r>
      <w:r w:rsidR="000938E1" w:rsidRPr="000938E1">
        <w:rPr>
          <w:vertAlign w:val="superscript"/>
        </w:rPr>
        <w:footnoteReference w:id="7"/>
      </w:r>
      <w:r w:rsidRPr="000938E1">
        <w:t xml:space="preserve"> To the extent that other state statutes use a different, lesser standard, those statutes may be important as alternatives to the TDRA as a basis for recovery in those states.</w:t>
      </w:r>
      <w:r w:rsidR="000938E1" w:rsidRPr="000938E1">
        <w:rPr>
          <w:vertAlign w:val="superscript"/>
        </w:rPr>
        <w:footnoteReference w:id="8"/>
      </w:r>
    </w:p>
    <w:p w14:paraId="60FF1012" w14:textId="33B938C4" w:rsidR="000938E1" w:rsidRPr="000938E1" w:rsidRDefault="001044F7" w:rsidP="000938E1">
      <w:pPr>
        <w:pStyle w:val="BNormal"/>
      </w:pPr>
      <w:r w:rsidRPr="000938E1">
        <w:lastRenderedPageBreak/>
        <w:t>On the other hand, even the earliest state laws aimed at uses that dilute “the distinctive quality” of a mark</w:t>
      </w:r>
      <w:r w:rsidR="000938E1" w:rsidRPr="000938E1">
        <w:t>. A</w:t>
      </w:r>
      <w:r w:rsidRPr="000938E1">
        <w:t xml:space="preserve"> mark without distinction is a mark </w:t>
      </w:r>
      <w:proofErr w:type="gramStart"/>
      <w:r w:rsidRPr="000938E1">
        <w:t>not worthy</w:t>
      </w:r>
      <w:proofErr w:type="gramEnd"/>
      <w:r w:rsidRPr="000938E1">
        <w:t xml:space="preserve"> of protection.</w:t>
      </w:r>
    </w:p>
    <w:p w14:paraId="12D5C747" w14:textId="37AEFB2B" w:rsidR="000938E1" w:rsidRPr="000938E1" w:rsidRDefault="00D072AA" w:rsidP="00522841">
      <w:pPr>
        <w:pStyle w:val="BHead2"/>
      </w:pPr>
      <w:r>
        <w:t>2.I.</w:t>
      </w:r>
      <w:r w:rsidR="000938E1" w:rsidRPr="00D072AA">
        <w:rPr>
          <w:rStyle w:val="BBNAidChar"/>
          <w:rFonts w:eastAsiaTheme="majorEastAsia"/>
        </w:rPr>
        <w:t>A</w:t>
      </w:r>
      <w:r w:rsidR="000938E1" w:rsidRPr="000938E1">
        <w:t>.</w:t>
      </w:r>
      <w:r>
        <w:t> </w:t>
      </w:r>
      <w:r w:rsidR="000938E1" w:rsidRPr="000938E1">
        <w:tab/>
        <w:t>State Laws Patterned After the 1964 Model Bill</w:t>
      </w:r>
    </w:p>
    <w:p w14:paraId="730B1F48" w14:textId="5565CEA9" w:rsidR="000938E1" w:rsidRPr="000938E1" w:rsidRDefault="001044F7" w:rsidP="000938E1">
      <w:pPr>
        <w:pStyle w:val="BNormal"/>
      </w:pPr>
      <w:r w:rsidRPr="000938E1">
        <w:t>Originally, all state dilution laws were worded either identically to or very much like the 1964 Model State Trademark Bill.</w:t>
      </w:r>
      <w:r w:rsidR="000938E1" w:rsidRPr="000938E1">
        <w:rPr>
          <w:vertAlign w:val="superscript"/>
        </w:rPr>
        <w:footnoteReference w:id="9"/>
      </w:r>
      <w:r w:rsidRPr="000938E1">
        <w:t xml:space="preserve"> Although </w:t>
      </w:r>
      <w:proofErr w:type="gramStart"/>
      <w:r w:rsidRPr="000938E1">
        <w:t>the majority of</w:t>
      </w:r>
      <w:proofErr w:type="gramEnd"/>
      <w:r w:rsidRPr="000938E1">
        <w:t xml:space="preserve"> these laws have been replaced by differently worded laws that require a “famous” mark, several states, including New York and Massachusetts, retain their original statutes</w:t>
      </w:r>
      <w:r w:rsidR="000938E1" w:rsidRPr="000938E1">
        <w:t>. T</w:t>
      </w:r>
      <w:r w:rsidRPr="000938E1">
        <w:t>hose statutes normally do not clearly define the level of renown or distinctiveness required for dilution protection.</w:t>
      </w:r>
      <w:r w:rsidR="000938E1" w:rsidRPr="000938E1">
        <w:rPr>
          <w:vertAlign w:val="superscript"/>
        </w:rPr>
        <w:footnoteReference w:id="10"/>
      </w:r>
      <w:r w:rsidR="000938E1" w:rsidRPr="000938E1">
        <w:rPr>
          <w:vertAlign w:val="superscript"/>
        </w:rPr>
        <w:t xml:space="preserve"> </w:t>
      </w:r>
      <w:r w:rsidRPr="000938E1">
        <w:t>They merely state that one may obtain an injunction against the “likelihood of dilution” of “the distinctive quality” of the mark.</w:t>
      </w:r>
      <w:r w:rsidR="000938E1" w:rsidRPr="000938E1">
        <w:rPr>
          <w:vertAlign w:val="superscript"/>
        </w:rPr>
        <w:footnoteReference w:id="11"/>
      </w:r>
      <w:r w:rsidRPr="000938E1">
        <w:t xml:space="preserve"> The question is what constitutes a mark with “distinctive quality”?</w:t>
      </w:r>
    </w:p>
    <w:p w14:paraId="58487E5C" w14:textId="4EE66328" w:rsidR="000938E1" w:rsidRPr="00D072AA" w:rsidRDefault="00D072AA" w:rsidP="00522841">
      <w:pPr>
        <w:pStyle w:val="BHead3"/>
      </w:pPr>
      <w:r>
        <w:t>2.I.A.</w:t>
      </w:r>
      <w:r w:rsidR="000938E1" w:rsidRPr="00D072AA">
        <w:rPr>
          <w:rStyle w:val="BBNAidChar"/>
          <w:rFonts w:eastAsiaTheme="majorEastAsia"/>
        </w:rPr>
        <w:t>1</w:t>
      </w:r>
      <w:r w:rsidR="000938E1" w:rsidRPr="000938E1">
        <w:rPr>
          <w:b/>
        </w:rPr>
        <w:t>.</w:t>
      </w:r>
      <w:r>
        <w:rPr>
          <w:b/>
        </w:rPr>
        <w:t> </w:t>
      </w:r>
      <w:r w:rsidR="000938E1" w:rsidRPr="000938E1">
        <w:rPr>
          <w:b/>
        </w:rPr>
        <w:tab/>
      </w:r>
      <w:r w:rsidR="000938E1" w:rsidRPr="00D072AA">
        <w:t>The Restatement Position: “Highly Distinctive”</w:t>
      </w:r>
    </w:p>
    <w:p w14:paraId="230DECA6" w14:textId="04C8A057" w:rsidR="000938E1" w:rsidRPr="000938E1" w:rsidRDefault="001044F7" w:rsidP="000938E1">
      <w:pPr>
        <w:pStyle w:val="BNormal"/>
      </w:pPr>
      <w:r w:rsidRPr="000938E1">
        <w:t xml:space="preserve">The </w:t>
      </w:r>
      <w:r w:rsidR="000938E1" w:rsidRPr="000938E1">
        <w:rPr>
          <w:i/>
        </w:rPr>
        <w:t>Restatement (Third) of Unfair Competition</w:t>
      </w:r>
      <w:r w:rsidRPr="000938E1">
        <w:t xml:space="preserve"> takes the position that a mark must be “highly distinctive” to merit dilution protection.</w:t>
      </w:r>
      <w:r w:rsidR="000938E1" w:rsidRPr="000938E1">
        <w:rPr>
          <w:vertAlign w:val="superscript"/>
        </w:rPr>
        <w:footnoteReference w:id="12"/>
      </w:r>
      <w:r w:rsidRPr="000938E1">
        <w:t xml:space="preserve"> A comment to the </w:t>
      </w:r>
      <w:r w:rsidR="000938E1" w:rsidRPr="000938E1">
        <w:rPr>
          <w:i/>
        </w:rPr>
        <w:t>Restatement</w:t>
      </w:r>
      <w:r w:rsidRPr="000938E1">
        <w:t>’s dilution section asserts that “most courts require</w:t>
      </w:r>
      <w:r w:rsidR="000938E1" w:rsidRPr="000938E1">
        <w:t xml:space="preserve"> </w:t>
      </w:r>
      <w:r w:rsidRPr="000938E1">
        <w:t>…</w:t>
      </w:r>
      <w:r w:rsidR="000938E1" w:rsidRPr="000938E1">
        <w:t xml:space="preserve"> </w:t>
      </w:r>
      <w:r w:rsidRPr="000938E1">
        <w:t>a degree of distinctiveness beyond that needed for the designation to qualify as a valid trademark,”</w:t>
      </w:r>
      <w:r w:rsidR="000938E1" w:rsidRPr="000938E1">
        <w:rPr>
          <w:vertAlign w:val="superscript"/>
        </w:rPr>
        <w:footnoteReference w:id="13"/>
      </w:r>
      <w:r w:rsidRPr="000938E1">
        <w:t xml:space="preserve"> and that the mark must be recognized as a trademark for the first user “when encountered outside the context of the goods or services with which the mark is [normally] used.”</w:t>
      </w:r>
      <w:r w:rsidR="000938E1" w:rsidRPr="000938E1">
        <w:rPr>
          <w:vertAlign w:val="superscript"/>
        </w:rPr>
        <w:footnoteReference w:id="14"/>
      </w:r>
      <w:r w:rsidRPr="000938E1">
        <w:t xml:space="preserve"> This latter requirement is very important</w:t>
      </w:r>
      <w:r w:rsidR="000938E1" w:rsidRPr="000938E1">
        <w:t>. A</w:t>
      </w:r>
      <w:r w:rsidRPr="000938E1">
        <w:t>s will be discussed in this</w:t>
      </w:r>
      <w:r w:rsidR="000938E1" w:rsidRPr="000938E1">
        <w:rPr>
          <w:vertAlign w:val="superscript"/>
        </w:rPr>
        <w:footnoteReference w:id="15"/>
      </w:r>
      <w:r w:rsidRPr="000938E1">
        <w:t xml:space="preserve"> and later chapters, the archetypical dilution claim is between noncompetitors</w:t>
      </w:r>
      <w:r w:rsidR="000938E1" w:rsidRPr="000938E1">
        <w:t>. T</w:t>
      </w:r>
      <w:r w:rsidRPr="000938E1">
        <w:t xml:space="preserve">hus, it is important that the mark trigger an association outside of its competitive sphere </w:t>
      </w:r>
      <w:proofErr w:type="gramStart"/>
      <w:r w:rsidRPr="000938E1">
        <w:t>in order to</w:t>
      </w:r>
      <w:proofErr w:type="gramEnd"/>
      <w:r w:rsidRPr="000938E1">
        <w:t xml:space="preserve"> fit the rubric of dilution.</w:t>
      </w:r>
    </w:p>
    <w:p w14:paraId="717C2766" w14:textId="1FBBCA20" w:rsidR="000938E1" w:rsidRPr="000938E1" w:rsidRDefault="001044F7" w:rsidP="000938E1">
      <w:pPr>
        <w:pStyle w:val="BNormal"/>
      </w:pPr>
      <w:r w:rsidRPr="000938E1">
        <w:t xml:space="preserve">The </w:t>
      </w:r>
      <w:r w:rsidR="000938E1" w:rsidRPr="000938E1">
        <w:rPr>
          <w:i/>
        </w:rPr>
        <w:t>Restatement</w:t>
      </w:r>
      <w:r w:rsidRPr="000938E1">
        <w:t xml:space="preserve"> comment suggests using the following factors in determining whether a mark is highly distinctive</w:t>
      </w:r>
      <w:r w:rsidR="000938E1" w:rsidRPr="000938E1">
        <w:t>: “</w:t>
      </w:r>
      <w:r w:rsidRPr="000938E1">
        <w:t xml:space="preserve">inherent distinctiveness and uniqueness,” length and breadth of use, amount of advertising “that emphasizes the mark,” actual recognition by potential customers, and third-party use (the latter as a negative </w:t>
      </w:r>
      <w:r w:rsidRPr="000938E1">
        <w:lastRenderedPageBreak/>
        <w:t>characteristic).</w:t>
      </w:r>
      <w:r w:rsidR="000938E1" w:rsidRPr="000938E1">
        <w:rPr>
          <w:vertAlign w:val="superscript"/>
        </w:rPr>
        <w:footnoteReference w:id="16"/>
      </w:r>
      <w:r w:rsidRPr="000938E1">
        <w:t xml:space="preserve"> These factors also are listed in the 1992 and 1996 Model Bills</w:t>
      </w:r>
      <w:r w:rsidR="000938E1" w:rsidRPr="000938E1">
        <w:rPr>
          <w:vertAlign w:val="superscript"/>
        </w:rPr>
        <w:footnoteReference w:id="17"/>
      </w:r>
      <w:r w:rsidRPr="000938E1">
        <w:t xml:space="preserve"> for the determination of a “famous” or, in the case of the 1996 Bill, a “famous and distinctive” mark.</w:t>
      </w:r>
      <w:r w:rsidR="000938E1" w:rsidRPr="000938E1">
        <w:rPr>
          <w:vertAlign w:val="superscript"/>
        </w:rPr>
        <w:footnoteReference w:id="18"/>
      </w:r>
    </w:p>
    <w:p w14:paraId="5776AA3F" w14:textId="02460106" w:rsidR="000938E1" w:rsidRPr="000938E1" w:rsidRDefault="001044F7" w:rsidP="000938E1">
      <w:pPr>
        <w:pStyle w:val="BNormal"/>
      </w:pPr>
      <w:r w:rsidRPr="000938E1">
        <w:t xml:space="preserve">The </w:t>
      </w:r>
      <w:r w:rsidR="000938E1" w:rsidRPr="000938E1">
        <w:rPr>
          <w:i/>
        </w:rPr>
        <w:t>Restatement</w:t>
      </w:r>
      <w:r w:rsidRPr="000938E1">
        <w:t xml:space="preserve"> was published in 1995, and relatively little attention has been paid to its discussion of eligibility under state dilution laws since then, due largely to the subsequent passage of the FTDA.</w:t>
      </w:r>
      <w:r w:rsidR="000938E1" w:rsidRPr="000938E1">
        <w:rPr>
          <w:vertAlign w:val="superscript"/>
        </w:rPr>
        <w:footnoteReference w:id="19"/>
      </w:r>
    </w:p>
    <w:p w14:paraId="1A18ED86" w14:textId="7776DAC2" w:rsidR="000938E1" w:rsidRPr="000938E1" w:rsidRDefault="00D072AA" w:rsidP="0002007D">
      <w:pPr>
        <w:pStyle w:val="BHead3"/>
      </w:pPr>
      <w:r>
        <w:t>2.I.A.</w:t>
      </w:r>
      <w:r w:rsidR="000938E1" w:rsidRPr="00D072AA">
        <w:rPr>
          <w:rStyle w:val="BBNAidChar"/>
          <w:rFonts w:eastAsiaTheme="majorEastAsia"/>
        </w:rPr>
        <w:t>2</w:t>
      </w:r>
      <w:r w:rsidR="000938E1" w:rsidRPr="000938E1">
        <w:t>.</w:t>
      </w:r>
      <w:r>
        <w:t> </w:t>
      </w:r>
      <w:r w:rsidR="000938E1" w:rsidRPr="000938E1">
        <w:tab/>
        <w:t>Cases Interpreting 1964 Model Bill State Laws: Stronger Marks Are Favored, Opinions About Required Distinctiveness Vary</w:t>
      </w:r>
    </w:p>
    <w:p w14:paraId="0337A247" w14:textId="2C2AE41A" w:rsidR="000938E1" w:rsidRPr="000938E1" w:rsidRDefault="001044F7" w:rsidP="000938E1">
      <w:pPr>
        <w:pStyle w:val="BNormal"/>
      </w:pPr>
      <w:r w:rsidRPr="000938E1">
        <w:t>Cases interpreting California’s original dilution law imposed the most stringent requirements of distinctiveness</w:t>
      </w:r>
      <w:r w:rsidR="000938E1" w:rsidRPr="000938E1">
        <w:t>. T</w:t>
      </w:r>
      <w:r w:rsidRPr="000938E1">
        <w:t>he U.S</w:t>
      </w:r>
      <w:r w:rsidR="000938E1" w:rsidRPr="000938E1">
        <w:t>. C</w:t>
      </w:r>
      <w:r w:rsidRPr="000938E1">
        <w:t>ourt of Appeals for the Ninth Circuit stated that California law (before it was amended) required a famous mark, just as the federal statute does.</w:t>
      </w:r>
      <w:r w:rsidR="000938E1" w:rsidRPr="000938E1">
        <w:rPr>
          <w:vertAlign w:val="superscript"/>
        </w:rPr>
        <w:footnoteReference w:id="20"/>
      </w:r>
      <w:r w:rsidRPr="000938E1">
        <w:t xml:space="preserve"> California state courts never took a definitive position on this issue, and the amended California statute, which adopted the 2007 Model Bill,</w:t>
      </w:r>
      <w:r w:rsidR="000938E1" w:rsidRPr="000938E1">
        <w:rPr>
          <w:vertAlign w:val="superscript"/>
        </w:rPr>
        <w:footnoteReference w:id="21"/>
      </w:r>
      <w:r w:rsidRPr="000938E1">
        <w:t xml:space="preserve"> made the issue moot</w:t>
      </w:r>
      <w:r w:rsidR="000938E1" w:rsidRPr="000938E1">
        <w:t>. O</w:t>
      </w:r>
      <w:r w:rsidRPr="000938E1">
        <w:t>ther state courts have adopted somewhat more ambiguous definitions of “distinctive.”</w:t>
      </w:r>
    </w:p>
    <w:p w14:paraId="62846190" w14:textId="67FF87B6" w:rsidR="000938E1" w:rsidRPr="000938E1" w:rsidRDefault="001044F7" w:rsidP="000938E1">
      <w:pPr>
        <w:pStyle w:val="BNormal"/>
      </w:pPr>
      <w:r w:rsidRPr="000938E1">
        <w:t>Federal cases interpreting the original Texas law,</w:t>
      </w:r>
      <w:r w:rsidR="000938E1" w:rsidRPr="000938E1">
        <w:rPr>
          <w:vertAlign w:val="superscript"/>
        </w:rPr>
        <w:footnoteReference w:id="22"/>
      </w:r>
      <w:r w:rsidRPr="000938E1">
        <w:t xml:space="preserve"> for example, have described a need for a mark with “distinctive quality,”</w:t>
      </w:r>
      <w:r w:rsidR="000938E1" w:rsidRPr="000938E1">
        <w:rPr>
          <w:vertAlign w:val="superscript"/>
        </w:rPr>
        <w:footnoteReference w:id="23"/>
      </w:r>
      <w:r w:rsidRPr="000938E1">
        <w:t xml:space="preserve"> and several cases specifically stated that this was a higher standard than would be </w:t>
      </w:r>
      <w:r w:rsidRPr="000938E1">
        <w:lastRenderedPageBreak/>
        <w:t>required for a claim of trademark infringement by confusion.</w:t>
      </w:r>
      <w:r w:rsidR="000938E1" w:rsidRPr="000938E1">
        <w:rPr>
          <w:vertAlign w:val="superscript"/>
        </w:rPr>
        <w:footnoteReference w:id="24"/>
      </w:r>
      <w:r w:rsidRPr="000938E1">
        <w:t xml:space="preserve"> A district court applying Texas law used a multifactor test enunciated in a Fifth Circuit case:</w:t>
      </w:r>
    </w:p>
    <w:p w14:paraId="0C3B15DE" w14:textId="3FD5EEFA" w:rsidR="000938E1" w:rsidRPr="000938E1" w:rsidRDefault="001044F7" w:rsidP="000938E1">
      <w:pPr>
        <w:pStyle w:val="BQuotelong"/>
      </w:pPr>
      <w:r w:rsidRPr="000938E1">
        <w:t>“</w:t>
      </w:r>
      <w:proofErr w:type="gramStart"/>
      <w:r w:rsidRPr="000938E1">
        <w:t>whether</w:t>
      </w:r>
      <w:proofErr w:type="gramEnd"/>
      <w:r w:rsidRPr="000938E1">
        <w:t xml:space="preserve"> the mark is arbitrary, the length of time the user has employed the mark, the scope of the user’s advertising and promotions, the nature and extent of the first user’s business, and the scope of the first user’s reputation.”</w:t>
      </w:r>
      <w:r w:rsidR="000938E1" w:rsidRPr="000938E1">
        <w:rPr>
          <w:vertAlign w:val="superscript"/>
        </w:rPr>
        <w:footnoteReference w:id="25"/>
      </w:r>
    </w:p>
    <w:p w14:paraId="33143FCE" w14:textId="6DFD5C75" w:rsidR="000938E1" w:rsidRPr="000938E1" w:rsidRDefault="001044F7" w:rsidP="000938E1">
      <w:pPr>
        <w:pStyle w:val="BNormal"/>
      </w:pPr>
      <w:r w:rsidRPr="000938E1">
        <w:t>The court found the plaintiff’s complaint sufficiently pleaded that the mark Prophet was eligible.</w:t>
      </w:r>
      <w:r w:rsidR="000938E1" w:rsidRPr="000938E1">
        <w:rPr>
          <w:vertAlign w:val="superscript"/>
        </w:rPr>
        <w:footnoteReference w:id="26"/>
      </w:r>
      <w:r w:rsidRPr="000938E1">
        <w:t xml:space="preserve"> Another federal district court in Texas (seemingly overlooking contemporary Fifth Circuit precedent), applied what appears to be a more lenient standard, opining that “[a] descriptive mark, even a weak one, enjoys some [dilution] protection if it has obtained secondary meaning or incontestable status.”</w:t>
      </w:r>
      <w:r w:rsidR="000938E1" w:rsidRPr="000938E1">
        <w:rPr>
          <w:vertAlign w:val="superscript"/>
        </w:rPr>
        <w:footnoteReference w:id="27"/>
      </w:r>
    </w:p>
    <w:p w14:paraId="039C063A" w14:textId="444B666A" w:rsidR="000938E1" w:rsidRPr="000938E1" w:rsidRDefault="001044F7" w:rsidP="000938E1">
      <w:pPr>
        <w:pStyle w:val="BNormal"/>
      </w:pPr>
      <w:r w:rsidRPr="000938E1">
        <w:t xml:space="preserve"> Federal and state cases interpreting Florida’s original dilution statute</w:t>
      </w:r>
      <w:r w:rsidR="000938E1" w:rsidRPr="000938E1">
        <w:rPr>
          <w:vertAlign w:val="superscript"/>
        </w:rPr>
        <w:footnoteReference w:id="28"/>
      </w:r>
      <w:r w:rsidRPr="000938E1">
        <w:t xml:space="preserve"> required that marks be “highly distinctive” to be eligible for protection.</w:t>
      </w:r>
      <w:r w:rsidR="000938E1" w:rsidRPr="000938E1">
        <w:rPr>
          <w:vertAlign w:val="superscript"/>
        </w:rPr>
        <w:footnoteReference w:id="29"/>
      </w:r>
      <w:r w:rsidRPr="000938E1">
        <w:t xml:space="preserve"> By itself, that is not a particularly illuminating phrase, except to indicate that something more than “ordinary” strength is necessary</w:t>
      </w:r>
      <w:r w:rsidR="000938E1" w:rsidRPr="000938E1">
        <w:t>. H</w:t>
      </w:r>
      <w:r w:rsidRPr="000938E1">
        <w:t xml:space="preserve">owever, the Florida Supreme Court presented </w:t>
      </w:r>
      <w:proofErr w:type="gramStart"/>
      <w:r w:rsidRPr="000938E1">
        <w:t>a fairly extensive</w:t>
      </w:r>
      <w:proofErr w:type="gramEnd"/>
      <w:r w:rsidRPr="000938E1">
        <w:t xml:space="preserve"> discussion of that issue in </w:t>
      </w:r>
      <w:r w:rsidR="000938E1" w:rsidRPr="000938E1">
        <w:rPr>
          <w:i/>
        </w:rPr>
        <w:t>Great Southern Bank v</w:t>
      </w:r>
      <w:r w:rsidR="000938E1" w:rsidRPr="000938E1">
        <w:t xml:space="preserve">. </w:t>
      </w:r>
      <w:r w:rsidR="000938E1" w:rsidRPr="000938E1">
        <w:rPr>
          <w:i/>
        </w:rPr>
        <w:t>First Southern Bank</w:t>
      </w:r>
      <w:r w:rsidRPr="000938E1">
        <w:t>.</w:t>
      </w:r>
      <w:r w:rsidR="000938E1" w:rsidRPr="000938E1">
        <w:rPr>
          <w:vertAlign w:val="superscript"/>
        </w:rPr>
        <w:footnoteReference w:id="30"/>
      </w:r>
      <w:r w:rsidRPr="000938E1">
        <w:t xml:space="preserve"> The court approved the “highly distinctive” requirement, citing the </w:t>
      </w:r>
      <w:r w:rsidR="000938E1" w:rsidRPr="000938E1">
        <w:rPr>
          <w:i/>
        </w:rPr>
        <w:t>Restatement</w:t>
      </w:r>
      <w:r w:rsidRPr="000938E1">
        <w:t>’s discussion of dilution.</w:t>
      </w:r>
      <w:r w:rsidR="000938E1" w:rsidRPr="000938E1">
        <w:rPr>
          <w:vertAlign w:val="superscript"/>
        </w:rPr>
        <w:footnoteReference w:id="31"/>
      </w:r>
      <w:r w:rsidRPr="000938E1">
        <w:t xml:space="preserve"> The Florida court also set forth the following factors to consider when determining the eligibility of a mark for dilution protection:</w:t>
      </w:r>
    </w:p>
    <w:p w14:paraId="1BD69741" w14:textId="0D3DBB46" w:rsidR="000938E1" w:rsidRPr="000938E1" w:rsidRDefault="001044F7" w:rsidP="000938E1">
      <w:pPr>
        <w:pStyle w:val="BQuotelong"/>
      </w:pPr>
      <w:r w:rsidRPr="000938E1">
        <w:lastRenderedPageBreak/>
        <w:t>the inherent distinctiveness and uniqueness of the mark, the duration and extent of its use, the duration and extent of advertising that emphasizes the mark, and the degree of recognition by prospective purchasers</w:t>
      </w:r>
      <w:r w:rsidR="000938E1" w:rsidRPr="000938E1">
        <w:t>. T</w:t>
      </w:r>
      <w:r w:rsidRPr="000938E1">
        <w:t>hird party uses of the mark either as a trade symbol or in other contacts also is an important factor in assessing distinctiveness.</w:t>
      </w:r>
      <w:r w:rsidR="000938E1" w:rsidRPr="000938E1">
        <w:rPr>
          <w:vertAlign w:val="superscript"/>
        </w:rPr>
        <w:footnoteReference w:id="32"/>
      </w:r>
    </w:p>
    <w:p w14:paraId="7ED5AF35" w14:textId="172DE7EE" w:rsidR="000938E1" w:rsidRPr="000938E1" w:rsidRDefault="001044F7" w:rsidP="000938E1">
      <w:pPr>
        <w:pStyle w:val="BNormal"/>
      </w:pPr>
      <w:r w:rsidRPr="000938E1">
        <w:t xml:space="preserve">These factors, taken from the </w:t>
      </w:r>
      <w:r w:rsidR="000938E1" w:rsidRPr="000938E1">
        <w:rPr>
          <w:i/>
        </w:rPr>
        <w:t>Restatement</w:t>
      </w:r>
      <w:r w:rsidRPr="000938E1">
        <w:t>, are very similar to the factors used to determine whether a mark is famous under the TDRA.</w:t>
      </w:r>
      <w:r w:rsidR="000938E1" w:rsidRPr="000938E1">
        <w:rPr>
          <w:vertAlign w:val="superscript"/>
        </w:rPr>
        <w:footnoteReference w:id="33"/>
      </w:r>
      <w:r w:rsidRPr="000938E1">
        <w:t xml:space="preserve"> The Florida court went on to say that marks that are not “coined or fanciful” still could be “highly distinctive.”</w:t>
      </w:r>
      <w:r w:rsidR="000938E1" w:rsidRPr="000938E1">
        <w:rPr>
          <w:vertAlign w:val="superscript"/>
        </w:rPr>
        <w:footnoteReference w:id="34"/>
      </w:r>
      <w:r w:rsidRPr="000938E1">
        <w:t xml:space="preserve"> It cautioned, however, that descriptive marks, in particular, would “rarely” be able to achieve such status.</w:t>
      </w:r>
      <w:r w:rsidR="000938E1" w:rsidRPr="000938E1">
        <w:rPr>
          <w:vertAlign w:val="superscript"/>
        </w:rPr>
        <w:footnoteReference w:id="35"/>
      </w:r>
      <w:r w:rsidRPr="000938E1">
        <w:t xml:space="preserve"> In a subsequent case, </w:t>
      </w:r>
      <w:r w:rsidR="000938E1" w:rsidRPr="000938E1">
        <w:rPr>
          <w:i/>
        </w:rPr>
        <w:t>Glen Raven Mills, Inc</w:t>
      </w:r>
      <w:r w:rsidR="000938E1" w:rsidRPr="000938E1">
        <w:t xml:space="preserve">. </w:t>
      </w:r>
      <w:r w:rsidR="000938E1" w:rsidRPr="000938E1">
        <w:rPr>
          <w:i/>
        </w:rPr>
        <w:t>v</w:t>
      </w:r>
      <w:r w:rsidR="000938E1" w:rsidRPr="000938E1">
        <w:t xml:space="preserve">. </w:t>
      </w:r>
      <w:r w:rsidR="000938E1" w:rsidRPr="000938E1">
        <w:rPr>
          <w:i/>
        </w:rPr>
        <w:t>Ramada International, Inc</w:t>
      </w:r>
      <w:r w:rsidRPr="000938E1">
        <w:t>.,</w:t>
      </w:r>
      <w:r w:rsidR="000938E1" w:rsidRPr="000938E1">
        <w:rPr>
          <w:vertAlign w:val="superscript"/>
        </w:rPr>
        <w:footnoteReference w:id="36"/>
      </w:r>
      <w:r w:rsidRPr="000938E1">
        <w:t xml:space="preserve"> a federal district court stated that a suggestive mark is not per se “highly distinctive.”</w:t>
      </w:r>
      <w:r w:rsidR="000938E1" w:rsidRPr="000938E1">
        <w:rPr>
          <w:vertAlign w:val="superscript"/>
        </w:rPr>
        <w:footnoteReference w:id="37"/>
      </w:r>
      <w:r w:rsidRPr="000938E1">
        <w:t xml:space="preserve"> However, a Florida appellate court, reiterating the “highly distinctive” standard, admonished a lower court not to decide the issue without allowing the plaintiff to create an appropriate record and without making findings concerning the relevant factors.</w:t>
      </w:r>
      <w:r w:rsidR="000938E1" w:rsidRPr="000938E1">
        <w:rPr>
          <w:vertAlign w:val="superscript"/>
        </w:rPr>
        <w:footnoteReference w:id="38"/>
      </w:r>
    </w:p>
    <w:p w14:paraId="39355149" w14:textId="7DE38E5B" w:rsidR="000938E1" w:rsidRPr="000938E1" w:rsidRDefault="001044F7" w:rsidP="000938E1">
      <w:pPr>
        <w:pStyle w:val="BNormal"/>
      </w:pPr>
      <w:r w:rsidRPr="000938E1">
        <w:t>A federal court in Maine determined that distinctiveness for Lanham Act purposes is not necessarily sufficient for dilution under Maine law.</w:t>
      </w:r>
      <w:r w:rsidR="000938E1" w:rsidRPr="000938E1">
        <w:rPr>
          <w:vertAlign w:val="superscript"/>
        </w:rPr>
        <w:footnoteReference w:id="39"/>
      </w:r>
      <w:r w:rsidRPr="000938E1">
        <w:t xml:space="preserve"> The mark in question, Benchmark, was described as “commonplace” and therefore not subject to dilution.</w:t>
      </w:r>
      <w:r w:rsidR="000938E1" w:rsidRPr="000938E1">
        <w:rPr>
          <w:vertAlign w:val="superscript"/>
        </w:rPr>
        <w:footnoteReference w:id="40"/>
      </w:r>
      <w:r w:rsidRPr="000938E1">
        <w:t xml:space="preserve"> The key to this conclusion may be the court’s concept of dilution as diminishing “uniqueness and individuality of [a] mark,”</w:t>
      </w:r>
      <w:r w:rsidR="000938E1" w:rsidRPr="000938E1">
        <w:rPr>
          <w:vertAlign w:val="superscript"/>
        </w:rPr>
        <w:footnoteReference w:id="41"/>
      </w:r>
      <w:r w:rsidRPr="000938E1">
        <w:t xml:space="preserve"> something difficult to conceive of when the mark is a relatively common word.</w:t>
      </w:r>
    </w:p>
    <w:p w14:paraId="306A8159" w14:textId="57276050" w:rsidR="000938E1" w:rsidRPr="000938E1" w:rsidRDefault="001044F7" w:rsidP="000938E1">
      <w:pPr>
        <w:pStyle w:val="BNormal"/>
      </w:pPr>
      <w:r w:rsidRPr="000938E1">
        <w:t>Cases interpreting Massachusetts, Illinois,</w:t>
      </w:r>
      <w:r w:rsidR="000938E1" w:rsidRPr="000938E1">
        <w:rPr>
          <w:vertAlign w:val="superscript"/>
        </w:rPr>
        <w:footnoteReference w:id="42"/>
      </w:r>
      <w:r w:rsidRPr="000938E1">
        <w:t xml:space="preserve"> Missouri, and Oregon</w:t>
      </w:r>
      <w:r w:rsidR="000938E1" w:rsidRPr="000938E1">
        <w:rPr>
          <w:vertAlign w:val="superscript"/>
        </w:rPr>
        <w:footnoteReference w:id="43"/>
      </w:r>
      <w:r w:rsidRPr="000938E1">
        <w:t xml:space="preserve"> laws have required a mark to be coined or arbitrary, or to have “acquired secondary meaning.”</w:t>
      </w:r>
      <w:r w:rsidR="000938E1" w:rsidRPr="000938E1">
        <w:rPr>
          <w:vertAlign w:val="superscript"/>
        </w:rPr>
        <w:footnoteReference w:id="44"/>
      </w:r>
      <w:r w:rsidRPr="000938E1">
        <w:t xml:space="preserve"> This implies that “suggestive” marks are not eligible for protection absent a showing of secondary meaning</w:t>
      </w:r>
      <w:r w:rsidR="000938E1" w:rsidRPr="000938E1">
        <w:t>. H</w:t>
      </w:r>
      <w:r w:rsidRPr="000938E1">
        <w:t xml:space="preserve">owever, it is unclear whether the evidence of secondary meaning required for dilution under these statutes is greater than is required for ordinary trademark </w:t>
      </w:r>
      <w:r w:rsidRPr="000938E1">
        <w:lastRenderedPageBreak/>
        <w:t>infringement protection</w:t>
      </w:r>
      <w:r w:rsidR="000938E1" w:rsidRPr="000938E1">
        <w:t>. I</w:t>
      </w:r>
      <w:r w:rsidRPr="000938E1">
        <w:t>n one case, a district court in Massachusetts likened the proper standard under Massachusetts law to the federal standard, and also stated that Massachusetts law required “a high degree of distinctiveness.”</w:t>
      </w:r>
      <w:r w:rsidR="000938E1" w:rsidRPr="000938E1">
        <w:rPr>
          <w:vertAlign w:val="superscript"/>
        </w:rPr>
        <w:footnoteReference w:id="45"/>
      </w:r>
      <w:r w:rsidRPr="000938E1">
        <w:t xml:space="preserve"> At another point in the opinion, the court analyzed both federal and state law eligibility together and found that “Plaintiff has not alleged more than the acquired distinctiveness necessary to entitle a geographically descriptive mark to protection from trademark infringement,” which was insufficient for both federal and state law.</w:t>
      </w:r>
      <w:r w:rsidR="000938E1" w:rsidRPr="000938E1">
        <w:rPr>
          <w:vertAlign w:val="superscript"/>
        </w:rPr>
        <w:footnoteReference w:id="46"/>
      </w:r>
      <w:r w:rsidRPr="000938E1">
        <w:t xml:space="preserve"> However, another district court held that the Massachusetts statute does </w:t>
      </w:r>
      <w:r w:rsidR="000938E1" w:rsidRPr="000938E1">
        <w:rPr>
          <w:i/>
        </w:rPr>
        <w:t>not</w:t>
      </w:r>
      <w:r w:rsidRPr="000938E1">
        <w:t xml:space="preserve"> require a famous mark—only one that is “distinctive.”</w:t>
      </w:r>
      <w:r w:rsidR="000938E1" w:rsidRPr="000938E1">
        <w:rPr>
          <w:vertAlign w:val="superscript"/>
        </w:rPr>
        <w:footnoteReference w:id="47"/>
      </w:r>
    </w:p>
    <w:p w14:paraId="36BEEEC2" w14:textId="7565CB3A" w:rsidR="000938E1" w:rsidRPr="000938E1" w:rsidRDefault="001044F7" w:rsidP="000938E1">
      <w:pPr>
        <w:pStyle w:val="BNormal"/>
      </w:pPr>
      <w:r w:rsidRPr="000938E1">
        <w:t>Case law interpreting the Missouri statute has required only a “mark or trademark [that is] valid at common law [and] distinctive.”</w:t>
      </w:r>
      <w:r w:rsidR="000938E1" w:rsidRPr="000938E1">
        <w:rPr>
          <w:vertAlign w:val="superscript"/>
        </w:rPr>
        <w:footnoteReference w:id="48"/>
      </w:r>
      <w:r w:rsidRPr="000938E1">
        <w:t xml:space="preserve"> This appears no different from the eligibility criteria for infringement</w:t>
      </w:r>
      <w:r w:rsidR="000938E1" w:rsidRPr="000938E1">
        <w:t>. I</w:t>
      </w:r>
      <w:r w:rsidRPr="000938E1">
        <w:t>n at least one case in Missouri, the court appeared to apply the same standard of secondary meaning to marks eligible for dilution and to marks eligible for infringement protection.</w:t>
      </w:r>
      <w:r w:rsidR="000938E1" w:rsidRPr="000938E1">
        <w:rPr>
          <w:vertAlign w:val="superscript"/>
        </w:rPr>
        <w:footnoteReference w:id="49"/>
      </w:r>
      <w:r w:rsidRPr="000938E1">
        <w:t xml:space="preserve"> A somewhat similar situation appears to exist under Louisiana law.</w:t>
      </w:r>
      <w:r w:rsidR="000938E1" w:rsidRPr="000938E1">
        <w:rPr>
          <w:vertAlign w:val="superscript"/>
        </w:rPr>
        <w:footnoteReference w:id="50"/>
      </w:r>
      <w:r w:rsidRPr="000938E1">
        <w:t xml:space="preserve"> However, the language of the Massachusetts and Illinois decisions limits dilution to very strong marks.</w:t>
      </w:r>
    </w:p>
    <w:p w14:paraId="33CA13C8" w14:textId="1DBEE78E" w:rsidR="000938E1" w:rsidRPr="000938E1" w:rsidRDefault="001044F7" w:rsidP="000938E1">
      <w:pPr>
        <w:pStyle w:val="BNormal"/>
      </w:pPr>
      <w:r w:rsidRPr="000938E1">
        <w:t>In Oregon, the state appellate court expressly held that its former dilution statute protected any mark distinctive enough to claim trademark protection.</w:t>
      </w:r>
      <w:r w:rsidR="000938E1" w:rsidRPr="000938E1">
        <w:rPr>
          <w:vertAlign w:val="superscript"/>
        </w:rPr>
        <w:footnoteReference w:id="51"/>
      </w:r>
      <w:r w:rsidRPr="000938E1">
        <w:t xml:space="preserve"> On appeal,</w:t>
      </w:r>
      <w:r w:rsidR="000938E1" w:rsidRPr="000938E1">
        <w:rPr>
          <w:vertAlign w:val="superscript"/>
        </w:rPr>
        <w:footnoteReference w:id="52"/>
      </w:r>
      <w:r w:rsidRPr="000938E1">
        <w:t xml:space="preserve"> however, the state high court took a more nuanced view that appears </w:t>
      </w:r>
      <w:proofErr w:type="gramStart"/>
      <w:r w:rsidRPr="000938E1">
        <w:t>similar to</w:t>
      </w:r>
      <w:proofErr w:type="gramEnd"/>
      <w:r w:rsidRPr="000938E1">
        <w:t xml:space="preserve"> that taken in Massachusetts and Illinois</w:t>
      </w:r>
      <w:r w:rsidR="000938E1" w:rsidRPr="000938E1">
        <w:t>. T</w:t>
      </w:r>
      <w:r w:rsidRPr="000938E1">
        <w:t>he Oregon Supreme Court found that dilution statutes existed to protect the “distinctive quality” or “favorable associational value” of the mark.</w:t>
      </w:r>
      <w:r w:rsidR="000938E1" w:rsidRPr="000938E1">
        <w:rPr>
          <w:vertAlign w:val="superscript"/>
        </w:rPr>
        <w:footnoteReference w:id="53"/>
      </w:r>
      <w:r w:rsidRPr="000938E1">
        <w:t xml:space="preserve"> The court noted that even coined or arbitrary words, when first used, have little marketing value.</w:t>
      </w:r>
      <w:r w:rsidR="000938E1" w:rsidRPr="000938E1">
        <w:rPr>
          <w:vertAlign w:val="superscript"/>
        </w:rPr>
        <w:footnoteReference w:id="54"/>
      </w:r>
      <w:r w:rsidRPr="000938E1">
        <w:t xml:space="preserve"> The court did say, </w:t>
      </w:r>
      <w:r w:rsidRPr="000938E1">
        <w:lastRenderedPageBreak/>
        <w:t>however, that secondary meaning entitled a mark to protection.</w:t>
      </w:r>
      <w:r w:rsidR="000938E1" w:rsidRPr="000938E1">
        <w:rPr>
          <w:vertAlign w:val="superscript"/>
        </w:rPr>
        <w:footnoteReference w:id="55"/>
      </w:r>
      <w:r w:rsidRPr="000938E1">
        <w:t xml:space="preserve"> Moreover, it specifically held that marks distinctive only in a local geographic area could be protected.</w:t>
      </w:r>
      <w:r w:rsidR="000938E1" w:rsidRPr="000938E1">
        <w:rPr>
          <w:vertAlign w:val="superscript"/>
        </w:rPr>
        <w:footnoteReference w:id="56"/>
      </w:r>
      <w:r w:rsidRPr="000938E1">
        <w:t xml:space="preserve"> A later Oregon case followed the </w:t>
      </w:r>
      <w:r w:rsidR="000938E1" w:rsidRPr="000938E1">
        <w:rPr>
          <w:i/>
        </w:rPr>
        <w:t>Wedgwood Homes</w:t>
      </w:r>
      <w:r w:rsidRPr="000938E1">
        <w:t xml:space="preserve"> analysis, but found that the plaintiff failed to show that the mark in question (a surname mark, Ernst) had acquired secondary meaning.</w:t>
      </w:r>
      <w:r w:rsidR="000938E1" w:rsidRPr="000938E1">
        <w:rPr>
          <w:vertAlign w:val="superscript"/>
        </w:rPr>
        <w:footnoteReference w:id="57"/>
      </w:r>
      <w:r w:rsidRPr="000938E1">
        <w:t xml:space="preserve"> Some language in the </w:t>
      </w:r>
      <w:r w:rsidR="000938E1" w:rsidRPr="000938E1">
        <w:rPr>
          <w:i/>
        </w:rPr>
        <w:t>Ernst</w:t>
      </w:r>
      <w:r w:rsidRPr="000938E1">
        <w:t xml:space="preserve"> case suggests that the secondary meaning requirement means that the mark must now be uniquely associated with the plaintiff’s business.</w:t>
      </w:r>
      <w:r w:rsidR="000938E1" w:rsidRPr="000938E1">
        <w:rPr>
          <w:vertAlign w:val="superscript"/>
        </w:rPr>
        <w:footnoteReference w:id="58"/>
      </w:r>
      <w:r w:rsidRPr="000938E1">
        <w:t xml:space="preserve"> A federal case interpreting Oregon law held (citing </w:t>
      </w:r>
      <w:r w:rsidR="000938E1" w:rsidRPr="000938E1">
        <w:rPr>
          <w:i/>
        </w:rPr>
        <w:t>Wedgwood</w:t>
      </w:r>
      <w:r w:rsidRPr="000938E1">
        <w:t>) that the mark owner must have actual evidence of secondary meaning to be protected.</w:t>
      </w:r>
      <w:r w:rsidR="000938E1" w:rsidRPr="000938E1">
        <w:rPr>
          <w:vertAlign w:val="superscript"/>
        </w:rPr>
        <w:footnoteReference w:id="59"/>
      </w:r>
    </w:p>
    <w:p w14:paraId="59F7A0EA" w14:textId="7847FB2D" w:rsidR="000938E1" w:rsidRPr="000938E1" w:rsidRDefault="001044F7" w:rsidP="000938E1">
      <w:pPr>
        <w:pStyle w:val="BNormal"/>
      </w:pPr>
      <w:r w:rsidRPr="000938E1">
        <w:t>A federal district court dismissed a dilution claim under Georgia law, finding that the mark (No Float, used on mulch) had an insufficient level of distinctiveness.</w:t>
      </w:r>
      <w:r w:rsidR="000938E1" w:rsidRPr="000938E1">
        <w:rPr>
          <w:vertAlign w:val="superscript"/>
        </w:rPr>
        <w:footnoteReference w:id="60"/>
      </w:r>
      <w:r w:rsidRPr="000938E1">
        <w:t xml:space="preserve"> Although the court found the mark to be “strong” due to its incontestable federal registration status, it found that Georgia’s dilution statute required an actual showing of distinctiveness in this case, where the defendant’s mark was descriptive</w:t>
      </w:r>
      <w:r w:rsidR="000938E1" w:rsidRPr="000938E1">
        <w:t>. I</w:t>
      </w:r>
      <w:r w:rsidRPr="000938E1">
        <w:t>t found that the plaintiff did not make a sufficient showing of distinctiveness to justify a dilution claim.</w:t>
      </w:r>
      <w:r w:rsidR="000938E1" w:rsidRPr="000938E1">
        <w:rPr>
          <w:vertAlign w:val="superscript"/>
        </w:rPr>
        <w:footnoteReference w:id="61"/>
      </w:r>
      <w:r w:rsidRPr="000938E1">
        <w:t xml:space="preserve"> A Florida federal district court reached a similar result, applying Florida law.</w:t>
      </w:r>
      <w:r w:rsidR="000938E1" w:rsidRPr="000938E1">
        <w:rPr>
          <w:vertAlign w:val="superscript"/>
        </w:rPr>
        <w:footnoteReference w:id="62"/>
      </w:r>
    </w:p>
    <w:p w14:paraId="6D0636B1" w14:textId="44CA7327" w:rsidR="000938E1" w:rsidRPr="000938E1" w:rsidRDefault="001044F7" w:rsidP="000938E1">
      <w:pPr>
        <w:pStyle w:val="BNormal"/>
      </w:pPr>
      <w:r w:rsidRPr="000938E1">
        <w:t>In Pennsylvania, under its prior dilution statute, a dilution claim was denied, with the court noting that the mark was not “highly renowned.”</w:t>
      </w:r>
      <w:r w:rsidR="000938E1" w:rsidRPr="000938E1">
        <w:rPr>
          <w:vertAlign w:val="superscript"/>
        </w:rPr>
        <w:footnoteReference w:id="63"/>
      </w:r>
      <w:r w:rsidRPr="000938E1">
        <w:t xml:space="preserve"> The federal district court used this factor (renown of the mark) as part of its overall dilution analysis.</w:t>
      </w:r>
      <w:r w:rsidR="000938E1" w:rsidRPr="000938E1">
        <w:rPr>
          <w:vertAlign w:val="superscript"/>
        </w:rPr>
        <w:footnoteReference w:id="64"/>
      </w:r>
    </w:p>
    <w:p w14:paraId="4D275CC0" w14:textId="4B0DEF4D" w:rsidR="000938E1" w:rsidRPr="000938E1" w:rsidRDefault="001044F7" w:rsidP="000938E1">
      <w:pPr>
        <w:pStyle w:val="BNormal"/>
      </w:pPr>
      <w:r w:rsidRPr="000938E1">
        <w:lastRenderedPageBreak/>
        <w:t>A Delaware district court looked to New York law (discussed below) to determine eligibility for dilution and held that a very strong mark was required under New York law, though declining to specify precisely what standard was appropriate under Delaware law.</w:t>
      </w:r>
      <w:r w:rsidR="000938E1" w:rsidRPr="000938E1">
        <w:rPr>
          <w:vertAlign w:val="superscript"/>
        </w:rPr>
        <w:footnoteReference w:id="65"/>
      </w:r>
    </w:p>
    <w:p w14:paraId="70BA6E7A" w14:textId="3FE657E0" w:rsidR="000938E1" w:rsidRPr="000938E1" w:rsidRDefault="001044F7" w:rsidP="000938E1">
      <w:pPr>
        <w:pStyle w:val="BNormal"/>
      </w:pPr>
      <w:r w:rsidRPr="000938E1">
        <w:t>New York has had the largest share of cases interpreting a dilution statute</w:t>
      </w:r>
      <w:r w:rsidR="000938E1" w:rsidRPr="000938E1">
        <w:t>. A</w:t>
      </w:r>
      <w:r w:rsidRPr="000938E1">
        <w:t>lthough this should have produced a more consistent interpretation of the statute’s meaning, it has left a good deal of uncertainty about what marks are eligible for protection</w:t>
      </w:r>
      <w:r w:rsidR="000938E1" w:rsidRPr="000938E1">
        <w:t>. T</w:t>
      </w:r>
      <w:r w:rsidRPr="000938E1">
        <w:t xml:space="preserve">he leading state court decision is </w:t>
      </w:r>
      <w:r w:rsidR="000938E1" w:rsidRPr="000938E1">
        <w:rPr>
          <w:i/>
        </w:rPr>
        <w:t>Allied Maintenance Corp</w:t>
      </w:r>
      <w:r w:rsidR="000938E1" w:rsidRPr="000938E1">
        <w:t xml:space="preserve">. </w:t>
      </w:r>
      <w:r w:rsidR="000938E1" w:rsidRPr="000938E1">
        <w:rPr>
          <w:i/>
        </w:rPr>
        <w:t>v</w:t>
      </w:r>
      <w:r w:rsidR="000938E1" w:rsidRPr="000938E1">
        <w:t xml:space="preserve">. </w:t>
      </w:r>
      <w:r w:rsidR="000938E1" w:rsidRPr="000938E1">
        <w:rPr>
          <w:i/>
        </w:rPr>
        <w:t>Allied Mechanical Trades, Inc</w:t>
      </w:r>
      <w:r w:rsidRPr="000938E1">
        <w:t>.</w:t>
      </w:r>
      <w:r w:rsidR="000938E1" w:rsidRPr="000938E1">
        <w:rPr>
          <w:vertAlign w:val="superscript"/>
        </w:rPr>
        <w:footnoteReference w:id="66"/>
      </w:r>
      <w:r w:rsidRPr="000938E1">
        <w:t xml:space="preserve"> There, the New York Court of Appeals</w:t>
      </w:r>
      <w:r w:rsidR="000938E1" w:rsidRPr="000938E1">
        <w:rPr>
          <w:vertAlign w:val="superscript"/>
        </w:rPr>
        <w:footnoteReference w:id="67"/>
      </w:r>
      <w:r w:rsidRPr="000938E1">
        <w:t xml:space="preserve"> declared that</w:t>
      </w:r>
    </w:p>
    <w:p w14:paraId="51123472" w14:textId="144626BA" w:rsidR="000938E1" w:rsidRPr="000938E1" w:rsidRDefault="001044F7" w:rsidP="000938E1">
      <w:pPr>
        <w:pStyle w:val="BQuotelong"/>
      </w:pPr>
      <w:r w:rsidRPr="000938E1">
        <w:t xml:space="preserve">only those trade names which are truly of </w:t>
      </w:r>
      <w:r w:rsidR="000938E1" w:rsidRPr="000938E1">
        <w:rPr>
          <w:i/>
        </w:rPr>
        <w:t>distinctive</w:t>
      </w:r>
      <w:r w:rsidRPr="000938E1">
        <w:t xml:space="preserve"> </w:t>
      </w:r>
      <w:proofErr w:type="gramStart"/>
      <w:r w:rsidRPr="000938E1">
        <w:t>quality</w:t>
      </w:r>
      <w:proofErr w:type="gramEnd"/>
      <w:r w:rsidRPr="000938E1">
        <w:t xml:space="preserve"> or which have acquired a secondary meaning in the mind of the public should be entitled to protection under the anti-dilution statute.</w:t>
      </w:r>
      <w:r w:rsidR="000938E1" w:rsidRPr="000938E1">
        <w:rPr>
          <w:vertAlign w:val="superscript"/>
        </w:rPr>
        <w:footnoteReference w:id="68"/>
      </w:r>
    </w:p>
    <w:p w14:paraId="49252189" w14:textId="564C82C0" w:rsidR="000938E1" w:rsidRPr="000938E1" w:rsidRDefault="001044F7" w:rsidP="000938E1">
      <w:pPr>
        <w:pStyle w:val="BNormal"/>
      </w:pPr>
      <w:r w:rsidRPr="000938E1">
        <w:t>The court then held that Allied was not sufficiently distinctive to be protected.</w:t>
      </w:r>
      <w:r w:rsidR="000938E1" w:rsidRPr="000938E1">
        <w:rPr>
          <w:vertAlign w:val="superscript"/>
        </w:rPr>
        <w:footnoteReference w:id="69"/>
      </w:r>
    </w:p>
    <w:p w14:paraId="6319E23A" w14:textId="7FF23448" w:rsidR="000938E1" w:rsidRPr="000938E1" w:rsidRDefault="001044F7" w:rsidP="000938E1">
      <w:pPr>
        <w:pStyle w:val="BNormal"/>
      </w:pPr>
      <w:r w:rsidRPr="000938E1">
        <w:t>The requirement of a “truly distinctive” mark can be taken as an indication that only strong marks are eligible for protection</w:t>
      </w:r>
      <w:r w:rsidR="000938E1" w:rsidRPr="000938E1">
        <w:t>. H</w:t>
      </w:r>
      <w:r w:rsidRPr="000938E1">
        <w:t>owever, the additional phrase “or have a secondary meaning” implies that weaker, descriptive marks can be made eligible by showing secondary meaning</w:t>
      </w:r>
      <w:r w:rsidR="000938E1" w:rsidRPr="000938E1">
        <w:t>. S</w:t>
      </w:r>
      <w:r w:rsidRPr="000938E1">
        <w:t>ince a showing of secondary meaning can be made by indirect evidence, such as advertising and intent to copy,</w:t>
      </w:r>
      <w:r w:rsidR="000938E1" w:rsidRPr="000938E1">
        <w:rPr>
          <w:vertAlign w:val="superscript"/>
        </w:rPr>
        <w:footnoteReference w:id="70"/>
      </w:r>
      <w:r w:rsidRPr="000938E1">
        <w:t xml:space="preserve"> this does not guarantee that an eligible mark will be “truly distinctive.”</w:t>
      </w:r>
      <w:r w:rsidR="000938E1" w:rsidRPr="000938E1">
        <w:rPr>
          <w:vertAlign w:val="superscript"/>
        </w:rPr>
        <w:footnoteReference w:id="71"/>
      </w:r>
      <w:r w:rsidRPr="000938E1">
        <w:t xml:space="preserve"> This has caused some variance in the New York cases</w:t>
      </w:r>
      <w:r w:rsidR="000938E1" w:rsidRPr="000938E1">
        <w:t>. U</w:t>
      </w:r>
      <w:r w:rsidRPr="000938E1">
        <w:t xml:space="preserve">nfortunately, the New York Court of Appeals has not spoken on the subject since </w:t>
      </w:r>
      <w:r w:rsidR="000938E1" w:rsidRPr="000938E1">
        <w:rPr>
          <w:i/>
        </w:rPr>
        <w:t>Allied</w:t>
      </w:r>
      <w:r w:rsidRPr="000938E1">
        <w:t>.</w:t>
      </w:r>
    </w:p>
    <w:p w14:paraId="74D88113" w14:textId="07797D95" w:rsidR="000938E1" w:rsidRPr="000938E1" w:rsidRDefault="001044F7" w:rsidP="000938E1">
      <w:pPr>
        <w:pStyle w:val="BNormal"/>
      </w:pPr>
      <w:r w:rsidRPr="000938E1">
        <w:t>In most cases involving New York law, the courts have suggested that a high standard prevails under the statute</w:t>
      </w:r>
      <w:r w:rsidR="000938E1" w:rsidRPr="000938E1">
        <w:t>. I</w:t>
      </w:r>
      <w:r w:rsidRPr="000938E1">
        <w:t xml:space="preserve">n </w:t>
      </w:r>
      <w:r w:rsidR="000938E1" w:rsidRPr="000938E1">
        <w:rPr>
          <w:i/>
        </w:rPr>
        <w:t>Sally Gee, Inc</w:t>
      </w:r>
      <w:r w:rsidR="000938E1" w:rsidRPr="000938E1">
        <w:t xml:space="preserve">. </w:t>
      </w:r>
      <w:r w:rsidR="000938E1" w:rsidRPr="000938E1">
        <w:rPr>
          <w:i/>
        </w:rPr>
        <w:t>v</w:t>
      </w:r>
      <w:r w:rsidR="000938E1" w:rsidRPr="000938E1">
        <w:t xml:space="preserve">. </w:t>
      </w:r>
      <w:r w:rsidR="000938E1" w:rsidRPr="000938E1">
        <w:rPr>
          <w:i/>
        </w:rPr>
        <w:t>Myra Hogan, Inc</w:t>
      </w:r>
      <w:r w:rsidRPr="000938E1">
        <w:t>.,</w:t>
      </w:r>
      <w:r w:rsidR="000938E1" w:rsidRPr="000938E1">
        <w:rPr>
          <w:vertAlign w:val="superscript"/>
        </w:rPr>
        <w:footnoteReference w:id="72"/>
      </w:r>
      <w:r w:rsidRPr="000938E1">
        <w:t xml:space="preserve"> the Second Circuit gave a detailed interpretation of the statute</w:t>
      </w:r>
      <w:r w:rsidR="000938E1" w:rsidRPr="000938E1">
        <w:t>. A</w:t>
      </w:r>
      <w:r w:rsidRPr="000938E1">
        <w:t xml:space="preserve">lthough it quoted the “truly distinctive or secondary meaning” language of </w:t>
      </w:r>
      <w:r w:rsidR="000938E1" w:rsidRPr="000938E1">
        <w:rPr>
          <w:i/>
        </w:rPr>
        <w:t>Allied</w:t>
      </w:r>
      <w:r w:rsidRPr="000938E1">
        <w:t>,</w:t>
      </w:r>
      <w:r w:rsidR="000938E1" w:rsidRPr="000938E1">
        <w:rPr>
          <w:vertAlign w:val="superscript"/>
        </w:rPr>
        <w:footnoteReference w:id="73"/>
      </w:r>
      <w:r w:rsidRPr="000938E1">
        <w:t xml:space="preserve"> its analysis went further</w:t>
      </w:r>
      <w:r w:rsidR="000938E1" w:rsidRPr="000938E1">
        <w:t>. I</w:t>
      </w:r>
      <w:r w:rsidRPr="000938E1">
        <w:t>t specifically distinguished strength for federal trademark purposes from distinctiveness for New York dilution purposes.</w:t>
      </w:r>
      <w:r w:rsidR="000938E1" w:rsidRPr="000938E1">
        <w:rPr>
          <w:vertAlign w:val="superscript"/>
        </w:rPr>
        <w:footnoteReference w:id="74"/>
      </w:r>
      <w:r w:rsidRPr="000938E1">
        <w:t xml:space="preserve"> The </w:t>
      </w:r>
      <w:r w:rsidR="000938E1" w:rsidRPr="000938E1">
        <w:rPr>
          <w:i/>
        </w:rPr>
        <w:t xml:space="preserve">Sally Gee </w:t>
      </w:r>
      <w:r w:rsidRPr="000938E1">
        <w:t xml:space="preserve">court then interpreted </w:t>
      </w:r>
      <w:r w:rsidR="000938E1" w:rsidRPr="000938E1">
        <w:rPr>
          <w:i/>
        </w:rPr>
        <w:t>Allied</w:t>
      </w:r>
      <w:r w:rsidRPr="000938E1">
        <w:t xml:space="preserve"> as meaning that “only extremely strong marks” are eligible for protection,</w:t>
      </w:r>
      <w:r w:rsidR="000938E1" w:rsidRPr="000938E1">
        <w:rPr>
          <w:vertAlign w:val="superscript"/>
        </w:rPr>
        <w:footnoteReference w:id="75"/>
      </w:r>
      <w:r w:rsidRPr="000938E1">
        <w:t xml:space="preserve"> possibly meaning that even some arbitrary or fanciful marks would not qualify for protection</w:t>
      </w:r>
      <w:r w:rsidR="000938E1" w:rsidRPr="000938E1">
        <w:t>. T</w:t>
      </w:r>
      <w:r w:rsidRPr="000938E1">
        <w:t xml:space="preserve">his interpretation subsequently was applied by a lower federal court, which stated that </w:t>
      </w:r>
      <w:r w:rsidRPr="000938E1">
        <w:lastRenderedPageBreak/>
        <w:t>protectability under the Lanham Act did not necessarily grant protection under the antidilution statute, and specifically that secondary meaning under the Lanham Act was not necessarily the same as that under the antidilution statute.</w:t>
      </w:r>
      <w:r w:rsidR="000938E1" w:rsidRPr="000938E1">
        <w:rPr>
          <w:vertAlign w:val="superscript"/>
        </w:rPr>
        <w:footnoteReference w:id="76"/>
      </w:r>
      <w:r w:rsidRPr="000938E1">
        <w:t xml:space="preserve"> Many other courts have cited the </w:t>
      </w:r>
      <w:r w:rsidR="000938E1" w:rsidRPr="000938E1">
        <w:rPr>
          <w:i/>
        </w:rPr>
        <w:t>Sally Gee</w:t>
      </w:r>
      <w:r w:rsidRPr="000938E1">
        <w:t xml:space="preserve"> language as the appropriate standard under New York law.</w:t>
      </w:r>
      <w:r w:rsidR="000938E1" w:rsidRPr="000938E1">
        <w:rPr>
          <w:vertAlign w:val="superscript"/>
        </w:rPr>
        <w:footnoteReference w:id="77"/>
      </w:r>
    </w:p>
    <w:p w14:paraId="43BBAC4C" w14:textId="7FE15DDC" w:rsidR="000938E1" w:rsidRPr="000938E1" w:rsidRDefault="001044F7" w:rsidP="000938E1">
      <w:pPr>
        <w:pStyle w:val="BNormal"/>
      </w:pPr>
      <w:r w:rsidRPr="000938E1">
        <w:t xml:space="preserve">In addition, </w:t>
      </w:r>
      <w:proofErr w:type="gramStart"/>
      <w:r w:rsidRPr="000938E1">
        <w:t>a number of</w:t>
      </w:r>
      <w:proofErr w:type="gramEnd"/>
      <w:r w:rsidRPr="000938E1">
        <w:t xml:space="preserve"> federal courts have cited the “truly distinctive or secondary meaning” standard.</w:t>
      </w:r>
      <w:r w:rsidR="000938E1" w:rsidRPr="000938E1">
        <w:rPr>
          <w:vertAlign w:val="superscript"/>
        </w:rPr>
        <w:footnoteReference w:id="78"/>
      </w:r>
      <w:r w:rsidRPr="000938E1">
        <w:t xml:space="preserve"> One court specifically noted that a mark it considered “suggestive,” and therefore inherently distinctive, lacked true distinctiveness and was shown not to have acquired any secondary meaning.</w:t>
      </w:r>
      <w:r w:rsidR="000938E1" w:rsidRPr="000938E1">
        <w:rPr>
          <w:vertAlign w:val="superscript"/>
        </w:rPr>
        <w:footnoteReference w:id="79"/>
      </w:r>
      <w:r w:rsidRPr="000938E1">
        <w:t xml:space="preserve"> Thus, not all marks with inherent </w:t>
      </w:r>
      <w:r w:rsidRPr="000938E1">
        <w:lastRenderedPageBreak/>
        <w:t>distinctiveness are deemed eligible for protection</w:t>
      </w:r>
      <w:r w:rsidR="000938E1" w:rsidRPr="000938E1">
        <w:t>. C</w:t>
      </w:r>
      <w:r w:rsidRPr="000938E1">
        <w:t>onversely, a very well-known mark that is not inherently distinctive (i.e., one that is descriptive but with significant secondary meaning or acquired distinctiveness) may claim protection under New York’s statute.</w:t>
      </w:r>
      <w:r w:rsidR="000938E1" w:rsidRPr="000938E1">
        <w:rPr>
          <w:vertAlign w:val="superscript"/>
        </w:rPr>
        <w:footnoteReference w:id="80"/>
      </w:r>
      <w:r w:rsidRPr="000938E1">
        <w:t xml:space="preserve"> However, the precise role of secondary meaning remains unclear.</w:t>
      </w:r>
    </w:p>
    <w:p w14:paraId="1EC2E642" w14:textId="694D3F67" w:rsidR="000938E1" w:rsidRPr="000938E1" w:rsidRDefault="001044F7" w:rsidP="000938E1">
      <w:pPr>
        <w:pStyle w:val="BNormal"/>
      </w:pPr>
      <w:r w:rsidRPr="000938E1">
        <w:t xml:space="preserve">Not </w:t>
      </w:r>
      <w:proofErr w:type="gramStart"/>
      <w:r w:rsidRPr="000938E1">
        <w:t>all of</w:t>
      </w:r>
      <w:proofErr w:type="gramEnd"/>
      <w:r w:rsidRPr="000938E1">
        <w:t xml:space="preserve"> the New York cases have required the same high level of distinctiveness to qualify for protection from dilution</w:t>
      </w:r>
      <w:r w:rsidR="000938E1" w:rsidRPr="000938E1">
        <w:t>. I</w:t>
      </w:r>
      <w:r w:rsidRPr="000938E1">
        <w:t>ndeed, in one case, a New York state trial court held that “Blaich Associates,” which is the name of a real estate and insurance broker, was sufficiently distinctive for protection.</w:t>
      </w:r>
      <w:r w:rsidR="000938E1" w:rsidRPr="000938E1">
        <w:rPr>
          <w:vertAlign w:val="superscript"/>
        </w:rPr>
        <w:footnoteReference w:id="81"/>
      </w:r>
      <w:r w:rsidRPr="000938E1">
        <w:t xml:space="preserve"> The court cited the plaintiff’s use of the mark for 40 years and stated that it “is not a common name,”</w:t>
      </w:r>
      <w:r w:rsidR="000938E1" w:rsidRPr="000938E1">
        <w:rPr>
          <w:vertAlign w:val="superscript"/>
        </w:rPr>
        <w:footnoteReference w:id="82"/>
      </w:r>
      <w:r w:rsidRPr="000938E1">
        <w:t xml:space="preserve"> although the name is probably the surname of its founder.</w:t>
      </w:r>
      <w:r w:rsidR="000938E1" w:rsidRPr="000938E1">
        <w:rPr>
          <w:vertAlign w:val="superscript"/>
        </w:rPr>
        <w:footnoteReference w:id="83"/>
      </w:r>
      <w:r w:rsidRPr="000938E1">
        <w:t xml:space="preserve"> A federal case, </w:t>
      </w:r>
      <w:r w:rsidR="000938E1" w:rsidRPr="000938E1">
        <w:rPr>
          <w:i/>
        </w:rPr>
        <w:t>Lane Capital Management, Inc</w:t>
      </w:r>
      <w:r w:rsidR="000938E1" w:rsidRPr="000938E1">
        <w:t xml:space="preserve">. </w:t>
      </w:r>
      <w:r w:rsidR="000938E1" w:rsidRPr="000938E1">
        <w:rPr>
          <w:i/>
        </w:rPr>
        <w:t>v</w:t>
      </w:r>
      <w:r w:rsidR="000938E1" w:rsidRPr="000938E1">
        <w:t xml:space="preserve">. </w:t>
      </w:r>
      <w:r w:rsidR="000938E1" w:rsidRPr="000938E1">
        <w:rPr>
          <w:i/>
        </w:rPr>
        <w:t>Lane Capital Management</w:t>
      </w:r>
      <w:r w:rsidRPr="000938E1">
        <w:t xml:space="preserve">, </w:t>
      </w:r>
      <w:r w:rsidR="000938E1" w:rsidRPr="000938E1">
        <w:rPr>
          <w:i/>
        </w:rPr>
        <w:t>Inc</w:t>
      </w:r>
      <w:r w:rsidRPr="000938E1">
        <w:t>.,</w:t>
      </w:r>
      <w:r w:rsidR="000938E1" w:rsidRPr="000938E1">
        <w:rPr>
          <w:vertAlign w:val="superscript"/>
        </w:rPr>
        <w:footnoteReference w:id="84"/>
      </w:r>
      <w:r w:rsidRPr="000938E1">
        <w:t xml:space="preserve"> also somewhat undercut the “truly distinctive” analysis</w:t>
      </w:r>
      <w:r w:rsidR="000938E1" w:rsidRPr="000938E1">
        <w:t>. T</w:t>
      </w:r>
      <w:r w:rsidRPr="000938E1">
        <w:t>he court found dilution by blurring and, in an analysis of state law confined to a footnote, did not even discuss the issue of distinctiveness of the plaintiff’s mark, despite having denied a federal dilution claim because the mark was not famous.</w:t>
      </w:r>
      <w:r w:rsidR="000938E1" w:rsidRPr="000938E1">
        <w:rPr>
          <w:vertAlign w:val="superscript"/>
        </w:rPr>
        <w:footnoteReference w:id="85"/>
      </w:r>
      <w:r w:rsidRPr="000938E1">
        <w:t xml:space="preserve"> The court earlier (in its analysis of confusion) decided that the mark would be viewed by the public as “arbitrary,” which it apparently believed was sufficient for dilution protection under New York law.</w:t>
      </w:r>
      <w:r w:rsidR="000938E1" w:rsidRPr="000938E1">
        <w:rPr>
          <w:vertAlign w:val="superscript"/>
        </w:rPr>
        <w:footnoteReference w:id="86"/>
      </w:r>
      <w:r w:rsidRPr="000938E1">
        <w:t xml:space="preserve"> Another federal case required “a strong mark</w:t>
      </w:r>
      <w:r w:rsidR="000938E1" w:rsidRPr="000938E1">
        <w:t xml:space="preserve"> </w:t>
      </w:r>
      <w:r w:rsidRPr="000938E1">
        <w:t>…</w:t>
      </w:r>
      <w:r w:rsidR="000938E1" w:rsidRPr="000938E1">
        <w:t xml:space="preserve"> </w:t>
      </w:r>
      <w:r w:rsidRPr="000938E1">
        <w:t>which has a distinctive quality or has acquired secondary meaning.”</w:t>
      </w:r>
      <w:r w:rsidR="000938E1" w:rsidRPr="000938E1">
        <w:rPr>
          <w:vertAlign w:val="superscript"/>
        </w:rPr>
        <w:footnoteReference w:id="87"/>
      </w:r>
      <w:r w:rsidRPr="000938E1">
        <w:t xml:space="preserve"> And one federal court </w:t>
      </w:r>
      <w:r w:rsidRPr="000938E1">
        <w:lastRenderedPageBreak/>
        <w:t>disclaimed the “extremely strong mark” language when deciding whether a plaintiff had adequately pled a dilution claim under New York law.</w:t>
      </w:r>
      <w:r w:rsidR="000938E1" w:rsidRPr="000938E1">
        <w:rPr>
          <w:vertAlign w:val="superscript"/>
        </w:rPr>
        <w:footnoteReference w:id="88"/>
      </w:r>
    </w:p>
    <w:p w14:paraId="74D8FF0C" w14:textId="25F4C543" w:rsidR="000938E1" w:rsidRPr="000938E1" w:rsidRDefault="001044F7" w:rsidP="000938E1">
      <w:pPr>
        <w:pStyle w:val="BNormal"/>
      </w:pPr>
      <w:r w:rsidRPr="000938E1">
        <w:t xml:space="preserve">In </w:t>
      </w:r>
      <w:r w:rsidR="000938E1" w:rsidRPr="000938E1">
        <w:rPr>
          <w:i/>
        </w:rPr>
        <w:t>Landscape Forms, Inc</w:t>
      </w:r>
      <w:r w:rsidR="000938E1" w:rsidRPr="000938E1">
        <w:t xml:space="preserve">. </w:t>
      </w:r>
      <w:r w:rsidR="000938E1" w:rsidRPr="000938E1">
        <w:rPr>
          <w:i/>
        </w:rPr>
        <w:t>v</w:t>
      </w:r>
      <w:r w:rsidR="000938E1" w:rsidRPr="000938E1">
        <w:t xml:space="preserve">. </w:t>
      </w:r>
      <w:r w:rsidR="000938E1" w:rsidRPr="000938E1">
        <w:rPr>
          <w:i/>
        </w:rPr>
        <w:t>Columbia Cascade Co</w:t>
      </w:r>
      <w:r w:rsidRPr="000938E1">
        <w:t>.,</w:t>
      </w:r>
      <w:r w:rsidR="000938E1" w:rsidRPr="000938E1">
        <w:rPr>
          <w:vertAlign w:val="superscript"/>
        </w:rPr>
        <w:footnoteReference w:id="89"/>
      </w:r>
      <w:r w:rsidRPr="000938E1">
        <w:t xml:space="preserve"> a federal district court held that its determination that the plaintiff’s furniture had acquired secondary meaning for infringement purposes was sufficient to show eligibility under New York’s dilution statute.</w:t>
      </w:r>
      <w:r w:rsidR="000938E1" w:rsidRPr="000938E1">
        <w:rPr>
          <w:vertAlign w:val="superscript"/>
        </w:rPr>
        <w:footnoteReference w:id="90"/>
      </w:r>
      <w:r w:rsidRPr="000938E1">
        <w:t xml:space="preserve"> The court latched on to the “or secondary meaning” language in the </w:t>
      </w:r>
      <w:r w:rsidR="000938E1" w:rsidRPr="000938E1">
        <w:rPr>
          <w:i/>
        </w:rPr>
        <w:t>Allied</w:t>
      </w:r>
      <w:r w:rsidRPr="000938E1">
        <w:t xml:space="preserve"> case, demonstrating the possibility that this language could be interpreted to reduce the level of distinctiveness needed to make a mark eligible for dilution.</w:t>
      </w:r>
    </w:p>
    <w:p w14:paraId="53401226" w14:textId="3A405017" w:rsidR="000938E1" w:rsidRPr="000938E1" w:rsidRDefault="001044F7" w:rsidP="000938E1">
      <w:pPr>
        <w:pStyle w:val="BNormal"/>
      </w:pPr>
      <w:r w:rsidRPr="000938E1">
        <w:t xml:space="preserve">In an unpublished opinion, the Second Circuit has stated </w:t>
      </w:r>
      <w:proofErr w:type="gramStart"/>
      <w:r w:rsidRPr="000938E1">
        <w:t>that“</w:t>
      </w:r>
      <w:proofErr w:type="gramEnd"/>
      <w:r w:rsidRPr="000938E1">
        <w:t>[d]</w:t>
      </w:r>
      <w:proofErr w:type="spellStart"/>
      <w:r w:rsidRPr="000938E1">
        <w:t>istinctiveness</w:t>
      </w:r>
      <w:proofErr w:type="spellEnd"/>
      <w:r w:rsidRPr="000938E1">
        <w:t xml:space="preserve"> for anti-dilution is measured in the same way as strength of a mark is measured for likelihood of confusion in the infringement context.”</w:t>
      </w:r>
      <w:r w:rsidR="000938E1" w:rsidRPr="000938E1">
        <w:rPr>
          <w:vertAlign w:val="superscript"/>
        </w:rPr>
        <w:footnoteReference w:id="91"/>
      </w:r>
      <w:r w:rsidRPr="000938E1">
        <w:t xml:space="preserve"> This reasoning is not necessarily inconsistent with the </w:t>
      </w:r>
      <w:r w:rsidR="000938E1" w:rsidRPr="000938E1">
        <w:rPr>
          <w:i/>
        </w:rPr>
        <w:t>Sally Gee</w:t>
      </w:r>
      <w:r w:rsidRPr="000938E1">
        <w:t xml:space="preserve"> statement concerning eligibility</w:t>
      </w:r>
      <w:r w:rsidR="000938E1" w:rsidRPr="000938E1">
        <w:t>. I</w:t>
      </w:r>
      <w:r w:rsidRPr="000938E1">
        <w:t xml:space="preserve">t simply tells courts what factors </w:t>
      </w:r>
      <w:proofErr w:type="gramStart"/>
      <w:r w:rsidRPr="000938E1">
        <w:t>are relevant, not what level of strength</w:t>
      </w:r>
      <w:proofErr w:type="gramEnd"/>
      <w:r w:rsidRPr="000938E1">
        <w:t xml:space="preserve"> is sufficient.</w:t>
      </w:r>
    </w:p>
    <w:p w14:paraId="4A2A8BF7" w14:textId="377375A4" w:rsidR="000938E1" w:rsidRPr="000938E1" w:rsidRDefault="001044F7" w:rsidP="000938E1">
      <w:pPr>
        <w:pStyle w:val="BNormal"/>
      </w:pPr>
      <w:r w:rsidRPr="000938E1">
        <w:t>Although the New York cases are not completely consistent, the best interpretation is that a high degree of distinctiveness is required for protection</w:t>
      </w:r>
      <w:r w:rsidR="000938E1" w:rsidRPr="000938E1">
        <w:t>. E</w:t>
      </w:r>
      <w:r w:rsidRPr="000938E1">
        <w:t>ven those cases requiring “only” secondary meaning by and large appear to require a significant showing of acquired distinctiveness</w:t>
      </w:r>
      <w:r w:rsidR="000938E1" w:rsidRPr="000938E1">
        <w:t>. D</w:t>
      </w:r>
      <w:r w:rsidRPr="000938E1">
        <w:t>espite some exceptional cases, the mainstream of New York law is to require a very strong mark.</w:t>
      </w:r>
      <w:r w:rsidR="000938E1" w:rsidRPr="000938E1">
        <w:rPr>
          <w:vertAlign w:val="superscript"/>
        </w:rPr>
        <w:footnoteReference w:id="92"/>
      </w:r>
    </w:p>
    <w:p w14:paraId="3EAC20D6" w14:textId="57139F64" w:rsidR="000938E1" w:rsidRPr="000938E1" w:rsidRDefault="001044F7" w:rsidP="000938E1">
      <w:pPr>
        <w:pStyle w:val="BNormal"/>
      </w:pPr>
      <w:r w:rsidRPr="000938E1">
        <w:t xml:space="preserve">The difference in eligibility criteria between New York and federal law was illustrated in </w:t>
      </w:r>
      <w:r w:rsidR="000938E1" w:rsidRPr="000938E1">
        <w:rPr>
          <w:i/>
        </w:rPr>
        <w:t>GTFM, Inc</w:t>
      </w:r>
      <w:r w:rsidR="000938E1" w:rsidRPr="000938E1">
        <w:t xml:space="preserve">. </w:t>
      </w:r>
      <w:r w:rsidR="000938E1" w:rsidRPr="000938E1">
        <w:rPr>
          <w:i/>
        </w:rPr>
        <w:t>v</w:t>
      </w:r>
      <w:r w:rsidR="000938E1" w:rsidRPr="000938E1">
        <w:t xml:space="preserve">. </w:t>
      </w:r>
      <w:r w:rsidR="000938E1" w:rsidRPr="000938E1">
        <w:rPr>
          <w:i/>
        </w:rPr>
        <w:t>Solid Clothing, Inc</w:t>
      </w:r>
      <w:r w:rsidRPr="000938E1">
        <w:t>.</w:t>
      </w:r>
      <w:r w:rsidR="000938E1" w:rsidRPr="000938E1">
        <w:rPr>
          <w:vertAlign w:val="superscript"/>
        </w:rPr>
        <w:footnoteReference w:id="93"/>
      </w:r>
      <w:r w:rsidRPr="000938E1">
        <w:t xml:space="preserve"> After rejecting a claim under the FTDA on the grounds that the plaintiff’s “05” mark on clothing was neither famous nor inherently distinctive, the federal district court proceeded to find the mark sufficiently strong to support a dilution claim under New York law.</w:t>
      </w:r>
      <w:r w:rsidR="000938E1" w:rsidRPr="000938E1">
        <w:rPr>
          <w:vertAlign w:val="superscript"/>
        </w:rPr>
        <w:footnoteReference w:id="94"/>
      </w:r>
      <w:r w:rsidRPr="000938E1">
        <w:t xml:space="preserve"> The court held that New York’s dilution </w:t>
      </w:r>
      <w:r w:rsidRPr="000938E1">
        <w:lastRenderedPageBreak/>
        <w:t>statute requires only secondary meaning in order for a mark to be protected</w:t>
      </w:r>
      <w:r w:rsidR="000938E1" w:rsidRPr="000938E1">
        <w:t>. I</w:t>
      </w:r>
      <w:r w:rsidRPr="000938E1">
        <w:t xml:space="preserve">n addition, the Second Circuit’s opinion in </w:t>
      </w:r>
      <w:r w:rsidR="000938E1" w:rsidRPr="000938E1">
        <w:rPr>
          <w:i/>
        </w:rPr>
        <w:t>New York Stock Exchange, Inc</w:t>
      </w:r>
      <w:r w:rsidR="000938E1" w:rsidRPr="000938E1">
        <w:t xml:space="preserve">. </w:t>
      </w:r>
      <w:r w:rsidR="000938E1" w:rsidRPr="000938E1">
        <w:rPr>
          <w:i/>
        </w:rPr>
        <w:t>v</w:t>
      </w:r>
      <w:r w:rsidR="000938E1" w:rsidRPr="000938E1">
        <w:t xml:space="preserve">. </w:t>
      </w:r>
      <w:r w:rsidR="000938E1" w:rsidRPr="000938E1">
        <w:rPr>
          <w:i/>
        </w:rPr>
        <w:t>New York, New York Hotel, LLC</w:t>
      </w:r>
      <w:r w:rsidR="000938E1" w:rsidRPr="000938E1">
        <w:t xml:space="preserve"> </w:t>
      </w:r>
      <w:r w:rsidR="000938E1" w:rsidRPr="000938E1">
        <w:rPr>
          <w:vertAlign w:val="superscript"/>
        </w:rPr>
        <w:footnoteReference w:id="95"/>
      </w:r>
      <w:r w:rsidRPr="000938E1">
        <w:t xml:space="preserve"> illustrates another way in which different standards of eligibility under state and federal law can lead to different results</w:t>
      </w:r>
      <w:r w:rsidR="000938E1" w:rsidRPr="000938E1">
        <w:t>. W</w:t>
      </w:r>
      <w:r w:rsidRPr="000938E1">
        <w:t xml:space="preserve">hen </w:t>
      </w:r>
      <w:r w:rsidR="000938E1" w:rsidRPr="000938E1">
        <w:rPr>
          <w:i/>
        </w:rPr>
        <w:t xml:space="preserve">New York Stock Exchange </w:t>
      </w:r>
      <w:r w:rsidRPr="000938E1">
        <w:t>was decided in 2002, the FTDA—as interpreted by the Second Circuit—required that a mark be inherently distinctive to be eligible for protection.</w:t>
      </w:r>
      <w:r w:rsidR="000938E1" w:rsidRPr="000938E1">
        <w:rPr>
          <w:vertAlign w:val="superscript"/>
        </w:rPr>
        <w:footnoteReference w:id="96"/>
      </w:r>
      <w:r w:rsidRPr="000938E1">
        <w:t xml:space="preserve"> However, New York law permits marks found distinctive through secondary meaning to be protected by its dilution law, as discussed above in this section.</w:t>
      </w:r>
      <w:r w:rsidR="000938E1" w:rsidRPr="000938E1">
        <w:rPr>
          <w:vertAlign w:val="superscript"/>
        </w:rPr>
        <w:footnoteReference w:id="97"/>
      </w:r>
      <w:r w:rsidRPr="000938E1">
        <w:t xml:space="preserve"> Thus, although several of the plaintiff’s marks were found not inherently distinctive, and thus ineligible for FTDA protection, they were eligible for protection under the New York statute.</w:t>
      </w:r>
      <w:r w:rsidR="000938E1" w:rsidRPr="000938E1">
        <w:rPr>
          <w:vertAlign w:val="superscript"/>
        </w:rPr>
        <w:footnoteReference w:id="98"/>
      </w:r>
    </w:p>
    <w:p w14:paraId="4F1B794A" w14:textId="435F923E" w:rsidR="000938E1" w:rsidRPr="000938E1" w:rsidRDefault="001044F7" w:rsidP="000938E1">
      <w:pPr>
        <w:pStyle w:val="BNormal"/>
      </w:pPr>
      <w:r w:rsidRPr="000938E1">
        <w:t xml:space="preserve">Another wrinkle in New York’s law was provided by </w:t>
      </w:r>
      <w:r w:rsidR="000938E1" w:rsidRPr="000938E1">
        <w:rPr>
          <w:i/>
        </w:rPr>
        <w:t>Mead Data Central, Inc</w:t>
      </w:r>
      <w:r w:rsidR="000938E1" w:rsidRPr="000938E1">
        <w:t xml:space="preserve">. </w:t>
      </w:r>
      <w:r w:rsidR="000938E1" w:rsidRPr="000938E1">
        <w:rPr>
          <w:i/>
        </w:rPr>
        <w:t>v</w:t>
      </w:r>
      <w:r w:rsidR="000938E1" w:rsidRPr="000938E1">
        <w:t xml:space="preserve">. </w:t>
      </w:r>
      <w:r w:rsidR="000938E1" w:rsidRPr="000938E1">
        <w:rPr>
          <w:i/>
        </w:rPr>
        <w:t>Toyota Motor Sales, U</w:t>
      </w:r>
      <w:r w:rsidRPr="000938E1">
        <w:t>.</w:t>
      </w:r>
      <w:r w:rsidR="000938E1" w:rsidRPr="000938E1">
        <w:rPr>
          <w:i/>
        </w:rPr>
        <w:t>S</w:t>
      </w:r>
      <w:r w:rsidRPr="000938E1">
        <w:t>.</w:t>
      </w:r>
      <w:r w:rsidR="000938E1" w:rsidRPr="000938E1">
        <w:rPr>
          <w:i/>
        </w:rPr>
        <w:t>A</w:t>
      </w:r>
      <w:r w:rsidRPr="000938E1">
        <w:t>.</w:t>
      </w:r>
      <w:r w:rsidR="000938E1" w:rsidRPr="000938E1">
        <w:rPr>
          <w:i/>
        </w:rPr>
        <w:t>, Inc</w:t>
      </w:r>
      <w:r w:rsidRPr="000938E1">
        <w:t>.</w:t>
      </w:r>
      <w:r w:rsidR="000938E1" w:rsidRPr="000938E1">
        <w:rPr>
          <w:vertAlign w:val="superscript"/>
        </w:rPr>
        <w:footnoteReference w:id="99"/>
      </w:r>
      <w:r w:rsidRPr="000938E1">
        <w:t xml:space="preserve"> In that case, the Second Circuit decided that the LEXIS trademark, used for computerized legal research services, did not qualify for protection under New York’s dilution statute</w:t>
      </w:r>
      <w:r w:rsidR="000938E1" w:rsidRPr="000938E1">
        <w:t>. O</w:t>
      </w:r>
      <w:r w:rsidRPr="000938E1">
        <w:t>ne of the factors cited by the court was the limited market in which the LEXIS mark is known.</w:t>
      </w:r>
      <w:r w:rsidR="000938E1" w:rsidRPr="000938E1">
        <w:rPr>
          <w:vertAlign w:val="superscript"/>
        </w:rPr>
        <w:footnoteReference w:id="100"/>
      </w:r>
      <w:r w:rsidRPr="000938E1">
        <w:t xml:space="preserve"> The court stated that marks known only in limited product or geographic markets do not necessarily qualify for dilution protection.</w:t>
      </w:r>
      <w:r w:rsidR="000938E1" w:rsidRPr="000938E1">
        <w:rPr>
          <w:vertAlign w:val="superscript"/>
        </w:rPr>
        <w:footnoteReference w:id="101"/>
      </w:r>
    </w:p>
    <w:p w14:paraId="4605906C" w14:textId="25B32D87" w:rsidR="000938E1" w:rsidRPr="000938E1" w:rsidRDefault="00D072AA" w:rsidP="0002007D">
      <w:pPr>
        <w:pStyle w:val="BHead3"/>
      </w:pPr>
      <w:r>
        <w:t>2.I.A.</w:t>
      </w:r>
      <w:r w:rsidR="000938E1" w:rsidRPr="00D072AA">
        <w:rPr>
          <w:rStyle w:val="BBNAidChar"/>
          <w:rFonts w:eastAsiaTheme="majorEastAsia"/>
        </w:rPr>
        <w:t>3</w:t>
      </w:r>
      <w:r w:rsidR="000938E1" w:rsidRPr="000938E1">
        <w:t>.</w:t>
      </w:r>
      <w:r>
        <w:t> </w:t>
      </w:r>
      <w:r w:rsidR="000938E1" w:rsidRPr="000938E1">
        <w:tab/>
        <w:t>Summary of Laws Patterned After the 1964 Model Bill: Strong Marks Preferred, Clear Standards Lacking</w:t>
      </w:r>
    </w:p>
    <w:p w14:paraId="3EE7EC90" w14:textId="1BA8361C" w:rsidR="000938E1" w:rsidRPr="000938E1" w:rsidRDefault="001044F7" w:rsidP="000938E1">
      <w:pPr>
        <w:pStyle w:val="BNormal"/>
      </w:pPr>
      <w:r w:rsidRPr="000938E1">
        <w:t>Although it is often said that only the strongest marks qualify for dilution protection,</w:t>
      </w:r>
      <w:r w:rsidR="000938E1" w:rsidRPr="000938E1">
        <w:rPr>
          <w:vertAlign w:val="superscript"/>
        </w:rPr>
        <w:footnoteReference w:id="102"/>
      </w:r>
      <w:r w:rsidRPr="000938E1">
        <w:t xml:space="preserve"> the case law, discussed in Section I.A.2, above, is somewhat more ambiguous</w:t>
      </w:r>
      <w:r w:rsidR="000938E1" w:rsidRPr="000938E1">
        <w:t>. C</w:t>
      </w:r>
      <w:r w:rsidRPr="000938E1">
        <w:t>learly, federal courts interpreting California’s original law agreed with the strong-mark approach</w:t>
      </w:r>
      <w:r w:rsidR="000938E1" w:rsidRPr="000938E1">
        <w:t>. F</w:t>
      </w:r>
      <w:r w:rsidRPr="000938E1">
        <w:t>or the most part, even where “strong” marks are required, a famous mark is not required.</w:t>
      </w:r>
      <w:r w:rsidR="000938E1" w:rsidRPr="000938E1">
        <w:rPr>
          <w:vertAlign w:val="superscript"/>
        </w:rPr>
        <w:footnoteReference w:id="103"/>
      </w:r>
      <w:r w:rsidRPr="000938E1">
        <w:t xml:space="preserve"> Courts in Texas and Florida (interpreting the since-replaced 1964 Model Bill laws in those states) have also appeared to require very strong marks, though not necessarily famous ones</w:t>
      </w:r>
      <w:r w:rsidR="000938E1" w:rsidRPr="000938E1">
        <w:t>. I</w:t>
      </w:r>
      <w:r w:rsidRPr="000938E1">
        <w:t xml:space="preserve">n several other states, it appears—though case law is limited—that coined </w:t>
      </w:r>
      <w:r w:rsidR="000938E1" w:rsidRPr="000938E1">
        <w:rPr>
          <w:i/>
        </w:rPr>
        <w:t>or</w:t>
      </w:r>
      <w:r w:rsidRPr="000938E1">
        <w:t xml:space="preserve"> secondary-meaning marks are eligible, even if they are not particularly strong</w:t>
      </w:r>
      <w:r w:rsidR="000938E1" w:rsidRPr="000938E1">
        <w:t>. F</w:t>
      </w:r>
      <w:r w:rsidRPr="000938E1">
        <w:t>inally, although the courts applying New York law have seemed to waver between the requirement of more than protectable distinctiveness (i.e., a very strong mark) and a lesser standard that would allow marks with secondary meaning for infringement purposes to be eligible, the better view of the cases is that a very strong mark is required for dilution protection.</w:t>
      </w:r>
    </w:p>
    <w:p w14:paraId="4584A890" w14:textId="1F3094CF" w:rsidR="000938E1" w:rsidRPr="000938E1" w:rsidRDefault="001044F7" w:rsidP="000938E1">
      <w:pPr>
        <w:pStyle w:val="BNormal"/>
      </w:pPr>
      <w:r w:rsidRPr="000938E1">
        <w:lastRenderedPageBreak/>
        <w:t xml:space="preserve">Although not a perfect measure, the factors listed in the </w:t>
      </w:r>
      <w:r w:rsidR="000938E1" w:rsidRPr="000938E1">
        <w:rPr>
          <w:i/>
        </w:rPr>
        <w:t>Restatement</w:t>
      </w:r>
      <w:r w:rsidRPr="000938E1">
        <w:t xml:space="preserve"> commentary, provide a useful starting point for determining whether a mark is sufficiently distinctive to be diluted.</w:t>
      </w:r>
      <w:r w:rsidR="000938E1" w:rsidRPr="000938E1">
        <w:rPr>
          <w:vertAlign w:val="superscript"/>
        </w:rPr>
        <w:footnoteReference w:id="104"/>
      </w:r>
      <w:r w:rsidRPr="000938E1">
        <w:t xml:space="preserve"> Obviously, the level of distinctiveness, both inherent and acquired, normally will be relevant.</w:t>
      </w:r>
      <w:r w:rsidR="000938E1" w:rsidRPr="000938E1">
        <w:rPr>
          <w:vertAlign w:val="superscript"/>
        </w:rPr>
        <w:footnoteReference w:id="105"/>
      </w:r>
      <w:r w:rsidRPr="000938E1">
        <w:t xml:space="preserve"> However, courts should not regard distinctiveness for infringement purposes as necessarily sufficient for dilution purposes.</w:t>
      </w:r>
      <w:r w:rsidR="000938E1" w:rsidRPr="000938E1">
        <w:rPr>
          <w:vertAlign w:val="superscript"/>
        </w:rPr>
        <w:footnoteReference w:id="106"/>
      </w:r>
      <w:r w:rsidRPr="000938E1">
        <w:t xml:space="preserve"> Dilution is present when the public understands that there are dual sources represented by one mark</w:t>
      </w:r>
      <w:r w:rsidR="000938E1" w:rsidRPr="000938E1">
        <w:t>. N</w:t>
      </w:r>
      <w:r w:rsidRPr="000938E1">
        <w:t>ot all arbitrary marks are sufficiently recognized by the public to evoke that mental association when people are confronted with a second use of the same or similar mark.</w:t>
      </w:r>
      <w:r w:rsidR="000938E1" w:rsidRPr="000938E1">
        <w:rPr>
          <w:vertAlign w:val="superscript"/>
        </w:rPr>
        <w:footnoteReference w:id="107"/>
      </w:r>
      <w:r w:rsidRPr="000938E1">
        <w:t xml:space="preserve"> Properly conducted surveys can be a useful tool to demonstrate the level of distinctiveness</w:t>
      </w:r>
      <w:r w:rsidR="000938E1" w:rsidRPr="000938E1">
        <w:t>. M</w:t>
      </w:r>
      <w:r w:rsidRPr="000938E1">
        <w:t>oreover, if a mark is a product configuration, then strong evidence of secondary meaning should be a minimum threshold.</w:t>
      </w:r>
      <w:r w:rsidR="000938E1" w:rsidRPr="000938E1">
        <w:rPr>
          <w:vertAlign w:val="superscript"/>
        </w:rPr>
        <w:footnoteReference w:id="108"/>
      </w:r>
    </w:p>
    <w:p w14:paraId="6D6986BF" w14:textId="5E05BBBC" w:rsidR="000938E1" w:rsidRPr="000938E1" w:rsidRDefault="001044F7" w:rsidP="000938E1">
      <w:pPr>
        <w:pStyle w:val="BNormal"/>
      </w:pPr>
      <w:r w:rsidRPr="000938E1">
        <w:t>Third-party use of the mark is another factor to be considered</w:t>
      </w:r>
      <w:r w:rsidR="000938E1" w:rsidRPr="000938E1">
        <w:t>. I</w:t>
      </w:r>
      <w:r w:rsidRPr="000938E1">
        <w:t>f there are several other uses of the same or a similar mark, then the mark should not be deemed distinctive enough to be eligible for dilution protection.</w:t>
      </w:r>
      <w:r w:rsidR="000938E1" w:rsidRPr="000938E1">
        <w:rPr>
          <w:vertAlign w:val="superscript"/>
        </w:rPr>
        <w:footnoteReference w:id="109"/>
      </w:r>
    </w:p>
    <w:p w14:paraId="6EB3220C" w14:textId="77777777" w:rsidR="000938E1" w:rsidRPr="000938E1" w:rsidRDefault="001044F7" w:rsidP="000938E1">
      <w:pPr>
        <w:pStyle w:val="BNormal"/>
      </w:pPr>
      <w:r w:rsidRPr="000938E1">
        <w:t>Above all, one hopes that courts will keep in mind that dilution protection is different than ordinary infringement and should be limited to those marks that truly deserve such protection.</w:t>
      </w:r>
    </w:p>
    <w:p w14:paraId="430EC7DE" w14:textId="65E660FE" w:rsidR="000938E1" w:rsidRPr="000938E1" w:rsidRDefault="00D072AA" w:rsidP="0002007D">
      <w:pPr>
        <w:pStyle w:val="BHead2"/>
      </w:pPr>
      <w:r>
        <w:t>2.I.</w:t>
      </w:r>
      <w:r w:rsidR="000938E1" w:rsidRPr="00D072AA">
        <w:rPr>
          <w:rStyle w:val="BBNAidChar"/>
          <w:rFonts w:eastAsiaTheme="majorEastAsia"/>
        </w:rPr>
        <w:t>B</w:t>
      </w:r>
      <w:r w:rsidR="000938E1" w:rsidRPr="000938E1">
        <w:t>.</w:t>
      </w:r>
      <w:r>
        <w:t> </w:t>
      </w:r>
      <w:r w:rsidR="000938E1" w:rsidRPr="000938E1">
        <w:tab/>
        <w:t>The Federal Statute Establishes a Pattern: A “Famous” Mark Is Required</w:t>
      </w:r>
    </w:p>
    <w:p w14:paraId="1DD8A06B" w14:textId="3B12749E" w:rsidR="000938E1" w:rsidRPr="000938E1" w:rsidRDefault="001044F7" w:rsidP="000938E1">
      <w:pPr>
        <w:pStyle w:val="BNormal"/>
      </w:pPr>
      <w:r w:rsidRPr="000938E1">
        <w:t>As a federal statute with nationwide application, the TDRA naturally commands the most immediate attention of attorneys and their clients</w:t>
      </w:r>
      <w:r w:rsidR="000938E1" w:rsidRPr="000938E1">
        <w:t>. T</w:t>
      </w:r>
      <w:r w:rsidRPr="000938E1">
        <w:t>he TDRA (like the FTDA before it) limits protection to marks that are “famous.”</w:t>
      </w:r>
      <w:r w:rsidR="000938E1" w:rsidRPr="000938E1">
        <w:rPr>
          <w:vertAlign w:val="superscript"/>
        </w:rPr>
        <w:footnoteReference w:id="110"/>
      </w:r>
      <w:r w:rsidRPr="000938E1">
        <w:t xml:space="preserve"> Fame, therefore, acts as a gatekeeper for a claim under the TDRA.</w:t>
      </w:r>
    </w:p>
    <w:p w14:paraId="1F5A7725" w14:textId="768DA60A" w:rsidR="000938E1" w:rsidRPr="000938E1" w:rsidRDefault="001044F7" w:rsidP="000938E1">
      <w:pPr>
        <w:pStyle w:val="BNormal"/>
      </w:pPr>
      <w:r w:rsidRPr="000938E1">
        <w:t>Only those few marks that pass muster as “famous” marks can be considered for dilution protection</w:t>
      </w:r>
      <w:r w:rsidR="000938E1" w:rsidRPr="000938E1">
        <w:t>. T</w:t>
      </w:r>
      <w:r w:rsidRPr="000938E1">
        <w:t>he TDRA contains a definition and four nonexclusive factors to guide courts in determining whether a mark is famous.</w:t>
      </w:r>
      <w:r w:rsidR="000938E1" w:rsidRPr="000938E1">
        <w:rPr>
          <w:vertAlign w:val="superscript"/>
        </w:rPr>
        <w:footnoteReference w:id="111"/>
      </w:r>
      <w:r w:rsidRPr="000938E1">
        <w:t xml:space="preserve"> </w:t>
      </w:r>
      <w:r w:rsidRPr="000938E1">
        <w:lastRenderedPageBreak/>
        <w:t>It is clear that the federal definition of fame requires a significantly greater showing than is required to demonstrate distinctiveness and secondary meaning for infringement.</w:t>
      </w:r>
      <w:r w:rsidR="000938E1" w:rsidRPr="000938E1">
        <w:rPr>
          <w:vertAlign w:val="superscript"/>
        </w:rPr>
        <w:footnoteReference w:id="112"/>
      </w:r>
      <w:r w:rsidRPr="000938E1">
        <w:t xml:space="preserve"> Moreover, the mark must be famous in a substantial portion of the United States and must be recognized by the “general consuming public of the United States.”</w:t>
      </w:r>
      <w:r w:rsidR="000938E1" w:rsidRPr="000938E1">
        <w:rPr>
          <w:vertAlign w:val="superscript"/>
        </w:rPr>
        <w:footnoteReference w:id="113"/>
      </w:r>
      <w:r w:rsidRPr="000938E1">
        <w:t xml:space="preserve"> Increasingly, courts are scrutinizing “claims to fame” more rigorously than when the statute was first enacted.</w:t>
      </w:r>
      <w:r w:rsidR="000938E1" w:rsidRPr="000938E1">
        <w:rPr>
          <w:vertAlign w:val="superscript"/>
        </w:rPr>
        <w:footnoteReference w:id="114"/>
      </w:r>
      <w:r w:rsidRPr="000938E1">
        <w:t xml:space="preserve"> (The issue of what constitutes a “famous” mark under federal law is discussed in detail in Chapter 8 of this book.)</w:t>
      </w:r>
    </w:p>
    <w:p w14:paraId="59C3FD10" w14:textId="39A1138F" w:rsidR="000938E1" w:rsidRPr="000938E1" w:rsidRDefault="001044F7" w:rsidP="000938E1">
      <w:pPr>
        <w:pStyle w:val="BNormal"/>
      </w:pPr>
      <w:r w:rsidRPr="000938E1">
        <w:t>The FTDA and TDRA established a pattern for state laws enacted since the FTDA was proposed in 1987</w:t>
      </w:r>
      <w:r w:rsidR="000938E1" w:rsidRPr="000938E1">
        <w:t>. A</w:t>
      </w:r>
      <w:r w:rsidRPr="000938E1">
        <w:t>ll state laws enacted since then have required eligible marks to be “famous.” No longer is it sufficient for them to be merely “distinctive.”</w:t>
      </w:r>
    </w:p>
    <w:p w14:paraId="22E80C7D" w14:textId="5223DF04" w:rsidR="000938E1" w:rsidRPr="000938E1" w:rsidRDefault="00D072AA" w:rsidP="0002007D">
      <w:pPr>
        <w:pStyle w:val="BHead2"/>
      </w:pPr>
      <w:r>
        <w:t>2.I.</w:t>
      </w:r>
      <w:r w:rsidR="000938E1" w:rsidRPr="00D072AA">
        <w:rPr>
          <w:rStyle w:val="BBNAidChar"/>
          <w:rFonts w:eastAsiaTheme="majorEastAsia"/>
        </w:rPr>
        <w:t>C</w:t>
      </w:r>
      <w:r w:rsidR="000938E1" w:rsidRPr="000938E1">
        <w:t>.</w:t>
      </w:r>
      <w:r>
        <w:t> </w:t>
      </w:r>
      <w:r w:rsidR="000938E1" w:rsidRPr="000938E1">
        <w:tab/>
        <w:t>State Laws Patterned After the 1992, 1996, and 2007 Model Bills: The Requirement of Fame</w:t>
      </w:r>
    </w:p>
    <w:p w14:paraId="2D657CBA" w14:textId="452F8820" w:rsidR="000938E1" w:rsidRPr="000938E1" w:rsidRDefault="00D072AA" w:rsidP="0002007D">
      <w:pPr>
        <w:pStyle w:val="BHead3"/>
      </w:pPr>
      <w:r>
        <w:t>2.I.C.</w:t>
      </w:r>
      <w:r w:rsidR="000938E1" w:rsidRPr="00D072AA">
        <w:rPr>
          <w:rStyle w:val="BBNAidChar"/>
          <w:rFonts w:eastAsiaTheme="majorEastAsia"/>
        </w:rPr>
        <w:t>1</w:t>
      </w:r>
      <w:r w:rsidR="000938E1" w:rsidRPr="000938E1">
        <w:t>.</w:t>
      </w:r>
      <w:r>
        <w:t> </w:t>
      </w:r>
      <w:r w:rsidR="000938E1" w:rsidRPr="000938E1">
        <w:tab/>
        <w:t>The General Standard: Marks Must Be “Famous in This State”</w:t>
      </w:r>
    </w:p>
    <w:p w14:paraId="77881E67" w14:textId="7143CC4B" w:rsidR="000938E1" w:rsidRPr="000938E1" w:rsidRDefault="001044F7" w:rsidP="000938E1">
      <w:pPr>
        <w:pStyle w:val="BNormal"/>
      </w:pPr>
      <w:r w:rsidRPr="000938E1">
        <w:t>Those state laws patterned after the 1992, 1996, or 2007 versions of the Model State Trademark Bill expressly require that the senior mark be “famous” to be eligible for dilution protection</w:t>
      </w:r>
      <w:r w:rsidR="000938E1" w:rsidRPr="000938E1">
        <w:t>. U</w:t>
      </w:r>
      <w:r w:rsidRPr="000938E1">
        <w:t>nlike the TDRA, these state statutes add the qualifier that the mark need only be famous “in this state.”</w:t>
      </w:r>
      <w:r w:rsidR="000938E1" w:rsidRPr="000938E1">
        <w:rPr>
          <w:vertAlign w:val="superscript"/>
        </w:rPr>
        <w:footnoteReference w:id="115"/>
      </w:r>
      <w:r w:rsidRPr="000938E1">
        <w:t xml:space="preserve"> Thus, the state laws may protect marks that are only locally famous, as opposed to being famous in a substantial portion of the United States.</w:t>
      </w:r>
      <w:r w:rsidR="000938E1" w:rsidRPr="000938E1">
        <w:rPr>
          <w:vertAlign w:val="superscript"/>
        </w:rPr>
        <w:footnoteReference w:id="116"/>
      </w:r>
      <w:r w:rsidRPr="000938E1">
        <w:t xml:space="preserve"> This is consistent with Congress’s concept of the FTDA and TDRA</w:t>
      </w:r>
      <w:r w:rsidR="000938E1" w:rsidRPr="000938E1">
        <w:t>. F</w:t>
      </w:r>
      <w:r w:rsidRPr="000938E1">
        <w:t>ederal law was not made preemptive of state laws, in part to allow locally famous marks to claim protection under state law.</w:t>
      </w:r>
      <w:r w:rsidR="000938E1" w:rsidRPr="000938E1">
        <w:rPr>
          <w:vertAlign w:val="superscript"/>
        </w:rPr>
        <w:footnoteReference w:id="117"/>
      </w:r>
      <w:r w:rsidRPr="000938E1">
        <w:t xml:space="preserve"> The 2007 Model Bill permits a dilution claim to protect a mark famous in “a geographic area in this State”</w:t>
      </w:r>
      <w:r w:rsidR="000938E1" w:rsidRPr="000938E1">
        <w:rPr>
          <w:vertAlign w:val="superscript"/>
        </w:rPr>
        <w:footnoteReference w:id="118"/>
      </w:r>
      <w:r w:rsidRPr="000938E1">
        <w:t xml:space="preserve">—i.e., something less </w:t>
      </w:r>
      <w:r w:rsidRPr="000938E1">
        <w:lastRenderedPageBreak/>
        <w:t>than the whole state or even a substantial portion of it.</w:t>
      </w:r>
      <w:r w:rsidR="000938E1" w:rsidRPr="000938E1">
        <w:rPr>
          <w:vertAlign w:val="superscript"/>
        </w:rPr>
        <w:footnoteReference w:id="119"/>
      </w:r>
      <w:r w:rsidRPr="000938E1">
        <w:t xml:space="preserve"> Presumably, the 1992 and 1996 Model Bills require fame to extend at least to a substantial portion of the state.</w:t>
      </w:r>
      <w:r w:rsidR="000938E1" w:rsidRPr="000938E1">
        <w:rPr>
          <w:vertAlign w:val="superscript"/>
        </w:rPr>
        <w:footnoteReference w:id="120"/>
      </w:r>
    </w:p>
    <w:p w14:paraId="0DB821FF" w14:textId="4B860E23" w:rsidR="000938E1" w:rsidRPr="000938E1" w:rsidRDefault="00D072AA" w:rsidP="0002007D">
      <w:pPr>
        <w:pStyle w:val="BHead3"/>
      </w:pPr>
      <w:r>
        <w:t>2.I.C.</w:t>
      </w:r>
      <w:r w:rsidR="000938E1" w:rsidRPr="00D072AA">
        <w:rPr>
          <w:rStyle w:val="BBNAidChar"/>
          <w:rFonts w:eastAsiaTheme="majorEastAsia"/>
        </w:rPr>
        <w:t>2</w:t>
      </w:r>
      <w:r w:rsidR="001044F7" w:rsidRPr="000938E1">
        <w:t>.</w:t>
      </w:r>
      <w:r>
        <w:t> </w:t>
      </w:r>
      <w:r w:rsidR="000938E1" w:rsidRPr="000938E1">
        <w:tab/>
        <w:t>Defining Fame: 2007 Model Bill vs. 1992 and 1996 Model Bills</w:t>
      </w:r>
    </w:p>
    <w:p w14:paraId="0A0CBFB3" w14:textId="27EC2B9A" w:rsidR="000938E1" w:rsidRPr="000938E1" w:rsidRDefault="001044F7" w:rsidP="000938E1">
      <w:pPr>
        <w:pStyle w:val="BNormal"/>
      </w:pPr>
      <w:r w:rsidRPr="000938E1">
        <w:t xml:space="preserve">Not unexpectedly, the Model Bill approach to defining fame has evolved in a manner </w:t>
      </w:r>
      <w:proofErr w:type="gramStart"/>
      <w:r w:rsidRPr="000938E1">
        <w:t>similar to</w:t>
      </w:r>
      <w:proofErr w:type="gramEnd"/>
      <w:r w:rsidRPr="000938E1">
        <w:t xml:space="preserve"> the evolution of the approach under federal law</w:t>
      </w:r>
      <w:r w:rsidR="000938E1" w:rsidRPr="000938E1">
        <w:t>. T</w:t>
      </w:r>
      <w:r w:rsidRPr="000938E1">
        <w:t>aking its cue from the TDRA, the 2007 Model Bill includes a definition of what constitutes a famous mark</w:t>
      </w:r>
      <w:r w:rsidR="000938E1" w:rsidRPr="000938E1">
        <w:t>: t</w:t>
      </w:r>
      <w:r w:rsidRPr="000938E1">
        <w:t>he mark must be “widely recognized by the general consuming public of this State or a geographic area in this State as a designation of source of the goods or services of the mark’s owner.”</w:t>
      </w:r>
      <w:r w:rsidR="000938E1" w:rsidRPr="000938E1">
        <w:rPr>
          <w:vertAlign w:val="superscript"/>
        </w:rPr>
        <w:footnoteReference w:id="121"/>
      </w:r>
      <w:r w:rsidRPr="000938E1">
        <w:t xml:space="preserve"> The Model Bill then lists four nonexclusive factors that may be used to help guide the determination of fame:</w:t>
      </w:r>
    </w:p>
    <w:p w14:paraId="23005B93" w14:textId="5480F408" w:rsidR="000938E1" w:rsidRPr="000938E1" w:rsidRDefault="001044F7" w:rsidP="0002007D">
      <w:pPr>
        <w:pStyle w:val="BListitemorig"/>
      </w:pPr>
      <w:r w:rsidRPr="000938E1">
        <w:t xml:space="preserve">(1) The duration, extent, and geographic reach of advertising and publicity of the mark in this state, whether advertised or publicized by the owner or third </w:t>
      </w:r>
      <w:proofErr w:type="gramStart"/>
      <w:r w:rsidRPr="000938E1">
        <w:t>parties;</w:t>
      </w:r>
      <w:proofErr w:type="gramEnd"/>
    </w:p>
    <w:p w14:paraId="43A4B9FA" w14:textId="721EBB62" w:rsidR="000938E1" w:rsidRPr="000938E1" w:rsidRDefault="001044F7" w:rsidP="0002007D">
      <w:pPr>
        <w:pStyle w:val="BListitemorig"/>
      </w:pPr>
      <w:r w:rsidRPr="000938E1">
        <w:t xml:space="preserve">(2) The amount, volume, and geographic extent of sales of goods or services offered under the mark in this </w:t>
      </w:r>
      <w:proofErr w:type="gramStart"/>
      <w:r w:rsidRPr="000938E1">
        <w:t>state;</w:t>
      </w:r>
      <w:proofErr w:type="gramEnd"/>
    </w:p>
    <w:p w14:paraId="344E7508" w14:textId="20078EB2" w:rsidR="000938E1" w:rsidRPr="000938E1" w:rsidRDefault="001044F7" w:rsidP="0002007D">
      <w:pPr>
        <w:pStyle w:val="BListitemorig"/>
      </w:pPr>
      <w:r w:rsidRPr="000938E1">
        <w:t>(3) The extent of actual recognition of the mark in this state</w:t>
      </w:r>
      <w:r w:rsidR="000938E1" w:rsidRPr="000938E1">
        <w:t>; a</w:t>
      </w:r>
      <w:r w:rsidRPr="000938E1">
        <w:t>nd</w:t>
      </w:r>
    </w:p>
    <w:p w14:paraId="4EC46186" w14:textId="5CFA1250" w:rsidR="000938E1" w:rsidRPr="000938E1" w:rsidRDefault="001044F7" w:rsidP="0002007D">
      <w:pPr>
        <w:pStyle w:val="BListitemorig"/>
      </w:pPr>
      <w:r w:rsidRPr="000938E1">
        <w:t>(4) Whether the mark is the subject of a state registration in this state, or a federal registration under the Act of March 3, 1881, or under the Act of February 20, 1905, or on the principal register under the Trademark Act of 1946, as amended.</w:t>
      </w:r>
      <w:r w:rsidR="000938E1" w:rsidRPr="000938E1">
        <w:rPr>
          <w:vertAlign w:val="superscript"/>
        </w:rPr>
        <w:footnoteReference w:id="122"/>
      </w:r>
    </w:p>
    <w:p w14:paraId="67406333" w14:textId="46FDF696" w:rsidR="000938E1" w:rsidRPr="000938E1" w:rsidRDefault="001044F7" w:rsidP="000938E1">
      <w:pPr>
        <w:pStyle w:val="BNormal"/>
      </w:pPr>
      <w:r w:rsidRPr="000938E1">
        <w:t xml:space="preserve">Under the 2007 Model Bill, courts must consider the relevant factors </w:t>
      </w:r>
      <w:proofErr w:type="gramStart"/>
      <w:r w:rsidRPr="000938E1">
        <w:t>in light of</w:t>
      </w:r>
      <w:proofErr w:type="gramEnd"/>
      <w:r w:rsidRPr="000938E1">
        <w:t xml:space="preserve"> the basic definition of a famous mark.</w:t>
      </w:r>
      <w:r w:rsidR="000938E1" w:rsidRPr="000938E1">
        <w:rPr>
          <w:vertAlign w:val="superscript"/>
        </w:rPr>
        <w:footnoteReference w:id="123"/>
      </w:r>
      <w:r w:rsidRPr="000938E1">
        <w:t xml:space="preserve"> One assumes that, as with the TDRA definition, the use of the phrase “general consuming public” precludes the use of niche product market fame to create eligibility for dilution protection.</w:t>
      </w:r>
    </w:p>
    <w:p w14:paraId="31A2B2A8" w14:textId="007C2E93" w:rsidR="000938E1" w:rsidRPr="000938E1" w:rsidRDefault="001044F7" w:rsidP="000938E1">
      <w:pPr>
        <w:pStyle w:val="BNormal"/>
      </w:pPr>
      <w:r w:rsidRPr="000938E1">
        <w:t>By contrast, the 1992 and 1996 Model Bills, like the original FTDA, contained no definition of fame</w:t>
      </w:r>
      <w:r w:rsidR="000938E1" w:rsidRPr="000938E1">
        <w:t>. I</w:t>
      </w:r>
      <w:r w:rsidRPr="000938E1">
        <w:t>nstead, they merely listed seven (1992 version) or eight (1996 version) factors to assist the court’s determination of fame.</w:t>
      </w:r>
      <w:r w:rsidR="000938E1" w:rsidRPr="000938E1">
        <w:rPr>
          <w:vertAlign w:val="superscript"/>
        </w:rPr>
        <w:footnoteReference w:id="124"/>
      </w:r>
      <w:r w:rsidRPr="000938E1">
        <w:t xml:space="preserve"> The lack of a definition proved troublesome for the original federal law because it deprived the factors </w:t>
      </w:r>
      <w:r w:rsidRPr="000938E1">
        <w:lastRenderedPageBreak/>
        <w:t>of proper context</w:t>
      </w:r>
      <w:r w:rsidR="000938E1" w:rsidRPr="000938E1">
        <w:t>. E</w:t>
      </w:r>
      <w:r w:rsidRPr="000938E1">
        <w:t>ven assuming that states would be guided by federal precedent, there would be a lack of uniformity of analysis.</w:t>
      </w:r>
    </w:p>
    <w:p w14:paraId="7DA06B00" w14:textId="42419742" w:rsidR="000938E1" w:rsidRPr="000938E1" w:rsidRDefault="001044F7" w:rsidP="000938E1">
      <w:pPr>
        <w:pStyle w:val="BNormal"/>
      </w:pPr>
      <w:r w:rsidRPr="000938E1">
        <w:t>Most state statutes—and most are currently patterned after the 1992 and 1996 Model Bills—analyze “famous” using the same factors as the original FTDA, although some (those patterned after the 1992 Model Bill) do not include the existence of federal registration as a relevant factor.</w:t>
      </w:r>
      <w:r w:rsidR="000938E1" w:rsidRPr="000938E1">
        <w:rPr>
          <w:vertAlign w:val="superscript"/>
        </w:rPr>
        <w:footnoteReference w:id="125"/>
      </w:r>
      <w:r w:rsidRPr="000938E1">
        <w:t xml:space="preserve"> However, a clear majority of states (including 2007 Model Bill states) do include federal, as well as state, registration as a factor.</w:t>
      </w:r>
      <w:r w:rsidR="000938E1" w:rsidRPr="000938E1">
        <w:rPr>
          <w:vertAlign w:val="superscript"/>
        </w:rPr>
        <w:footnoteReference w:id="126"/>
      </w:r>
      <w:r w:rsidRPr="000938E1">
        <w:t xml:space="preserve"> Undoubtedly they copied the language of the 1996 or 2007 Model Bills, which include this provision</w:t>
      </w:r>
      <w:r w:rsidR="000938E1" w:rsidRPr="000938E1">
        <w:t>. T</w:t>
      </w:r>
      <w:r w:rsidRPr="000938E1">
        <w:t>he addition of this provision is a bit curious</w:t>
      </w:r>
      <w:r w:rsidR="000938E1" w:rsidRPr="000938E1">
        <w:t>: s</w:t>
      </w:r>
      <w:r w:rsidRPr="000938E1">
        <w:t>ince the requirement is that the protected marks be famous “in the state,” it is unclear why one would expect such marks necessarily to be federally registered</w:t>
      </w:r>
      <w:r w:rsidR="000938E1" w:rsidRPr="000938E1">
        <w:t>. M</w:t>
      </w:r>
      <w:r w:rsidRPr="000938E1">
        <w:t xml:space="preserve">oreover, there is no </w:t>
      </w:r>
      <w:proofErr w:type="gramStart"/>
      <w:r w:rsidRPr="000938E1">
        <w:t>particular reason</w:t>
      </w:r>
      <w:proofErr w:type="gramEnd"/>
      <w:r w:rsidRPr="000938E1">
        <w:t xml:space="preserve"> for a </w:t>
      </w:r>
      <w:r w:rsidR="000938E1" w:rsidRPr="000938E1">
        <w:rPr>
          <w:i/>
        </w:rPr>
        <w:t>state</w:t>
      </w:r>
      <w:r w:rsidRPr="000938E1">
        <w:t xml:space="preserve"> law to be written in such a way as to encourage federal registration.</w:t>
      </w:r>
      <w:r w:rsidR="000938E1" w:rsidRPr="000938E1">
        <w:rPr>
          <w:vertAlign w:val="superscript"/>
        </w:rPr>
        <w:footnoteReference w:id="127"/>
      </w:r>
      <w:r w:rsidRPr="000938E1">
        <w:t xml:space="preserve"> As noted above, the 2007 Model Bill reduces the statutory factors to four, although it permits courts to use other factors if warranted under the circumstances.</w:t>
      </w:r>
    </w:p>
    <w:p w14:paraId="67413EB9" w14:textId="70D93EBC" w:rsidR="000938E1" w:rsidRPr="000938E1" w:rsidRDefault="00D072AA" w:rsidP="00547A56">
      <w:pPr>
        <w:pStyle w:val="BHead3"/>
      </w:pPr>
      <w:r>
        <w:t>2.I.C.</w:t>
      </w:r>
      <w:r w:rsidR="000938E1" w:rsidRPr="00D072AA">
        <w:rPr>
          <w:rStyle w:val="BBNAidChar"/>
          <w:rFonts w:eastAsiaTheme="majorEastAsia"/>
        </w:rPr>
        <w:t>3</w:t>
      </w:r>
      <w:r w:rsidR="000938E1" w:rsidRPr="000938E1">
        <w:t>.</w:t>
      </w:r>
      <w:r>
        <w:t> </w:t>
      </w:r>
      <w:r w:rsidR="000938E1" w:rsidRPr="000938E1">
        <w:tab/>
        <w:t>Analyzing Fame Under State Law</w:t>
      </w:r>
    </w:p>
    <w:p w14:paraId="34244A2E" w14:textId="4A0CA0FE" w:rsidR="000938E1" w:rsidRPr="000938E1" w:rsidRDefault="001044F7" w:rsidP="000938E1">
      <w:pPr>
        <w:pStyle w:val="BNormal"/>
      </w:pPr>
      <w:r w:rsidRPr="000938E1">
        <w:t>There has been relatively little attention paid to these newer state statutes, probably because of the advent of the FTDA.</w:t>
      </w:r>
      <w:r w:rsidR="000938E1" w:rsidRPr="000938E1">
        <w:rPr>
          <w:vertAlign w:val="superscript"/>
        </w:rPr>
        <w:footnoteReference w:id="128"/>
      </w:r>
      <w:r w:rsidRPr="000938E1">
        <w:t xml:space="preserve"> To a large extent, case law under the FTDA and TDRA would be relevant when interpreting state law.</w:t>
      </w:r>
      <w:r w:rsidR="000938E1" w:rsidRPr="000938E1">
        <w:rPr>
          <w:vertAlign w:val="superscript"/>
        </w:rPr>
        <w:footnoteReference w:id="129"/>
      </w:r>
      <w:r w:rsidRPr="000938E1">
        <w:t xml:space="preserve"> Although the TDRA made the federal analysis of fame somewhat different than the 1992 and 1996 </w:t>
      </w:r>
      <w:r w:rsidRPr="000938E1">
        <w:lastRenderedPageBreak/>
        <w:t>Model Bill language (which was patterned after the original FTDA), the four factors in the TDRA are no less relevant to a state law analysis.</w:t>
      </w:r>
      <w:r w:rsidR="000938E1" w:rsidRPr="000938E1">
        <w:rPr>
          <w:vertAlign w:val="superscript"/>
        </w:rPr>
        <w:footnoteReference w:id="130"/>
      </w:r>
      <w:r w:rsidRPr="000938E1">
        <w:t xml:space="preserve"> Moreover, the trend in the case law under the FTDA, even before the TDRA, was toward a rigorous analysis of fame</w:t>
      </w:r>
      <w:r w:rsidR="000938E1" w:rsidRPr="000938E1">
        <w:t>. P</w:t>
      </w:r>
      <w:r w:rsidRPr="000938E1">
        <w:t>ost-TDRA applications of these state laws generally reflect that view.</w:t>
      </w:r>
      <w:r w:rsidR="000938E1" w:rsidRPr="000938E1">
        <w:rPr>
          <w:vertAlign w:val="superscript"/>
        </w:rPr>
        <w:footnoteReference w:id="131"/>
      </w:r>
    </w:p>
    <w:p w14:paraId="4D74977E" w14:textId="52A7C9FF" w:rsidR="000938E1" w:rsidRPr="000938E1" w:rsidRDefault="001044F7" w:rsidP="000938E1">
      <w:pPr>
        <w:pStyle w:val="BNormal"/>
      </w:pPr>
      <w:r w:rsidRPr="000938E1">
        <w:lastRenderedPageBreak/>
        <w:t>Thus, the 2007 Model Bill definition of fame should be read to preclude eligibility for marks known only to one section of the public (golfers or bicycle enthusiasts, for example)—such marks would not be known to the “</w:t>
      </w:r>
      <w:r w:rsidR="000938E1" w:rsidRPr="000938E1">
        <w:rPr>
          <w:i/>
        </w:rPr>
        <w:t>general</w:t>
      </w:r>
      <w:r w:rsidRPr="000938E1">
        <w:t xml:space="preserve"> consuming public.” Thus, if the mark ZIPPY, used on gloves worn by archers, was famous only among those who participate in or follow the sport of archery, then ZIPPY would not satisfy the Model Bill definition of fame</w:t>
      </w:r>
      <w:r w:rsidR="000938E1" w:rsidRPr="000938E1">
        <w:t>. I</w:t>
      </w:r>
      <w:r w:rsidRPr="000938E1">
        <w:t>t would not be recognized by the “general consuming public” of the state, but only a select portion of the consuming public.</w:t>
      </w:r>
      <w:r w:rsidR="000938E1" w:rsidRPr="000938E1">
        <w:rPr>
          <w:vertAlign w:val="superscript"/>
        </w:rPr>
        <w:footnoteReference w:id="132"/>
      </w:r>
      <w:r w:rsidRPr="000938E1">
        <w:t xml:space="preserve"> That does not mean that only marks on products </w:t>
      </w:r>
      <w:r w:rsidR="000938E1" w:rsidRPr="000938E1">
        <w:rPr>
          <w:i/>
        </w:rPr>
        <w:t>consumed</w:t>
      </w:r>
      <w:r w:rsidRPr="000938E1">
        <w:t xml:space="preserve"> by the general consuming public can be considered famous</w:t>
      </w:r>
      <w:r w:rsidR="000938E1" w:rsidRPr="000938E1">
        <w:t xml:space="preserve">. </w:t>
      </w:r>
      <w:proofErr w:type="gramStart"/>
      <w:r w:rsidR="000938E1" w:rsidRPr="000938E1">
        <w:t>A</w:t>
      </w:r>
      <w:r w:rsidRPr="000938E1">
        <w:t>s long as</w:t>
      </w:r>
      <w:proofErr w:type="gramEnd"/>
      <w:r w:rsidRPr="000938E1">
        <w:t xml:space="preserve"> the mark is </w:t>
      </w:r>
      <w:r w:rsidR="000938E1" w:rsidRPr="000938E1">
        <w:rPr>
          <w:i/>
        </w:rPr>
        <w:t xml:space="preserve">recognized </w:t>
      </w:r>
      <w:r w:rsidRPr="000938E1">
        <w:t>by the general public (for example, Rolls Royce or Gucci), it should satisfy the 2007 Model Bill definition</w:t>
      </w:r>
      <w:r w:rsidR="000938E1" w:rsidRPr="000938E1">
        <w:t>. B</w:t>
      </w:r>
      <w:r w:rsidRPr="000938E1">
        <w:t>ut it must be understood to be a mark</w:t>
      </w:r>
      <w:r w:rsidR="000938E1" w:rsidRPr="000938E1">
        <w:t>: f</w:t>
      </w:r>
      <w:r w:rsidRPr="000938E1">
        <w:t>ame is tied to being known as a source identifier</w:t>
      </w:r>
      <w:r w:rsidR="000938E1" w:rsidRPr="000938E1">
        <w:t>. A</w:t>
      </w:r>
      <w:r w:rsidRPr="000938E1">
        <w:t xml:space="preserve"> famous </w:t>
      </w:r>
      <w:r w:rsidR="000938E1" w:rsidRPr="000938E1">
        <w:rPr>
          <w:i/>
        </w:rPr>
        <w:t>person</w:t>
      </w:r>
      <w:r w:rsidRPr="000938E1">
        <w:t xml:space="preserve"> who is not known to be a source of goods or services (or a licensor for goods, such as Ralph Lauren) would </w:t>
      </w:r>
      <w:r w:rsidR="000938E1" w:rsidRPr="000938E1">
        <w:rPr>
          <w:i/>
        </w:rPr>
        <w:t>not</w:t>
      </w:r>
      <w:r w:rsidRPr="000938E1">
        <w:t xml:space="preserve"> be considered a famous mark</w:t>
      </w:r>
      <w:r w:rsidR="000938E1" w:rsidRPr="000938E1">
        <w:t>. M</w:t>
      </w:r>
      <w:r w:rsidRPr="000938E1">
        <w:t>oreover, even for consumer products, courts should not lightly assume fame, even in a limited geographic area</w:t>
      </w:r>
      <w:r w:rsidR="000938E1" w:rsidRPr="000938E1">
        <w:t>. T</w:t>
      </w:r>
      <w:r w:rsidRPr="000938E1">
        <w:t>hus, one district court dismissed a dilution claim under California law that only contained conclusory allegations that its mark was famous in the Los Angeles area.</w:t>
      </w:r>
      <w:r w:rsidR="000938E1" w:rsidRPr="000938E1">
        <w:rPr>
          <w:vertAlign w:val="superscript"/>
        </w:rPr>
        <w:footnoteReference w:id="133"/>
      </w:r>
      <w:r w:rsidR="000938E1" w:rsidRPr="000938E1">
        <w:t xml:space="preserve"> </w:t>
      </w:r>
      <w:r w:rsidRPr="000938E1">
        <w:t>However, another court granted a default judgment under Texas law based on a complaint that alleged fame in the San Antonio area,</w:t>
      </w:r>
      <w:r w:rsidR="000938E1" w:rsidRPr="000938E1">
        <w:rPr>
          <w:vertAlign w:val="superscript"/>
        </w:rPr>
        <w:footnoteReference w:id="134"/>
      </w:r>
      <w:r w:rsidR="000938E1" w:rsidRPr="000938E1">
        <w:t xml:space="preserve"> </w:t>
      </w:r>
      <w:r w:rsidRPr="000938E1">
        <w:t>and the Fifth Circuit sustained allegations of fame in the Houston area under Texas law.</w:t>
      </w:r>
      <w:r w:rsidR="000938E1" w:rsidRPr="000938E1">
        <w:rPr>
          <w:vertAlign w:val="superscript"/>
        </w:rPr>
        <w:footnoteReference w:id="135"/>
      </w:r>
    </w:p>
    <w:p w14:paraId="3AB1BCD8" w14:textId="74E70536" w:rsidR="000938E1" w:rsidRPr="000938E1" w:rsidRDefault="001044F7" w:rsidP="000938E1">
      <w:pPr>
        <w:pStyle w:val="BNormal"/>
      </w:pPr>
      <w:r w:rsidRPr="000938E1">
        <w:t>Although the 1992 and 1996 Model Bills did not define fame, it would be sensible to interpret those statutes using the 2007 Model Bill definition.</w:t>
      </w:r>
      <w:r w:rsidR="000938E1" w:rsidRPr="000938E1">
        <w:rPr>
          <w:vertAlign w:val="superscript"/>
        </w:rPr>
        <w:footnoteReference w:id="136"/>
      </w:r>
      <w:r w:rsidRPr="000938E1">
        <w:t xml:space="preserve"> The TDRA, on which the 2007 Model Bill is based, was attempting to </w:t>
      </w:r>
      <w:r w:rsidRPr="000938E1">
        <w:lastRenderedPageBreak/>
        <w:t>resolve a circuit split on the proper definition of fame, and it unduly complicates the analysis to have the interpretation of identically worded state statutes (those patterned after the 1992 or 1996 Model Bills) vary depending on how the federal appeals court for a given circuit happened to interpret the FTDA before the TDRA was enacted</w:t>
      </w:r>
      <w:r w:rsidR="000938E1" w:rsidRPr="000938E1">
        <w:t>. H</w:t>
      </w:r>
      <w:r w:rsidRPr="000938E1">
        <w:t>owever, in at least one case, a court allowed niche fame to be sufficient under Pennsylvania law, because the Third Circuit had adopted the niche fame standard prior to the enactment of the TDRA.</w:t>
      </w:r>
      <w:r w:rsidR="000938E1" w:rsidRPr="000938E1">
        <w:rPr>
          <w:vertAlign w:val="superscript"/>
        </w:rPr>
        <w:footnoteReference w:id="137"/>
      </w:r>
      <w:r w:rsidR="000938E1" w:rsidRPr="000938E1">
        <w:t xml:space="preserve"> </w:t>
      </w:r>
      <w:r w:rsidRPr="000938E1">
        <w:t>Another case allowed niche fame to be sufficient under Nevada law, citing the inclusion of “[t]he degree of recognition of the mark in the trading areas and channels of trade in this State” as a factor in the determination of fame under Nevada’s statute, and the fact that niche fame was accepted under the Lanham Act when that statute was enacted.</w:t>
      </w:r>
      <w:r w:rsidR="000938E1" w:rsidRPr="000938E1">
        <w:rPr>
          <w:vertAlign w:val="superscript"/>
        </w:rPr>
        <w:footnoteReference w:id="138"/>
      </w:r>
    </w:p>
    <w:p w14:paraId="3F547D38" w14:textId="48B4140F" w:rsidR="000938E1" w:rsidRPr="000938E1" w:rsidRDefault="001044F7" w:rsidP="000938E1">
      <w:pPr>
        <w:pStyle w:val="BNormal"/>
      </w:pPr>
      <w:r w:rsidRPr="000938E1">
        <w:t>However, when analyzing state law, one should not assume that the distinction between famous in the United States and famous “in this state” is irrelevant</w:t>
      </w:r>
      <w:r w:rsidR="000938E1" w:rsidRPr="000938E1">
        <w:t>. I</w:t>
      </w:r>
      <w:r w:rsidRPr="000938E1">
        <w:t>n one case, a district court found the mark NO NAME to be famous within the state of Minnesota, citing long use in the state and significant advertising expenditures.</w:t>
      </w:r>
      <w:r w:rsidR="000938E1" w:rsidRPr="000938E1">
        <w:rPr>
          <w:vertAlign w:val="superscript"/>
        </w:rPr>
        <w:footnoteReference w:id="139"/>
      </w:r>
      <w:r w:rsidRPr="000938E1">
        <w:t xml:space="preserve"> Although the court’s discussion of the issue was somewhat cryptic, it is doubtful that the mark would have been deemed famous among the general consuming public of the United States</w:t>
      </w:r>
      <w:r w:rsidR="000938E1" w:rsidRPr="000938E1">
        <w:t>. I</w:t>
      </w:r>
      <w:r w:rsidRPr="000938E1">
        <w:t>n a second case, a federal district court found that the mark Field of Screams was not nationally famous, and thus did not meet the federal standard, but that an issue of fact existed about whether it was famous in Pennsylvania (and thus famous under state law).</w:t>
      </w:r>
      <w:r w:rsidR="000938E1" w:rsidRPr="000938E1">
        <w:rPr>
          <w:vertAlign w:val="superscript"/>
        </w:rPr>
        <w:footnoteReference w:id="140"/>
      </w:r>
      <w:r w:rsidRPr="000938E1">
        <w:t xml:space="preserve"> In another case, </w:t>
      </w:r>
      <w:r w:rsidR="000938E1" w:rsidRPr="000938E1">
        <w:rPr>
          <w:i/>
        </w:rPr>
        <w:t>Haynes Int’l, Inc</w:t>
      </w:r>
      <w:r w:rsidR="000938E1" w:rsidRPr="000938E1">
        <w:t xml:space="preserve">. </w:t>
      </w:r>
      <w:r w:rsidR="000938E1" w:rsidRPr="000938E1">
        <w:rPr>
          <w:i/>
        </w:rPr>
        <w:t>v</w:t>
      </w:r>
      <w:r w:rsidR="000938E1" w:rsidRPr="000938E1">
        <w:t xml:space="preserve">. </w:t>
      </w:r>
      <w:proofErr w:type="spellStart"/>
      <w:r w:rsidR="000938E1" w:rsidRPr="000938E1">
        <w:rPr>
          <w:i/>
        </w:rPr>
        <w:t>Electralloy</w:t>
      </w:r>
      <w:proofErr w:type="spellEnd"/>
      <w:r w:rsidRPr="000938E1">
        <w:t>,</w:t>
      </w:r>
      <w:r w:rsidR="000938E1" w:rsidRPr="000938E1">
        <w:rPr>
          <w:vertAlign w:val="superscript"/>
        </w:rPr>
        <w:footnoteReference w:id="141"/>
      </w:r>
      <w:r w:rsidRPr="000938E1">
        <w:t xml:space="preserve"> a federal district court in Pennsylvania specifically found that a mark did not meet the TDRA’s standard, but also found an issue of fact with respect to whether the mark satisfied Pennsylvania law (for which the court applied the Third Circuit’s pre-TDRA niche market standard).</w:t>
      </w:r>
      <w:r w:rsidR="000938E1" w:rsidRPr="000938E1">
        <w:rPr>
          <w:vertAlign w:val="superscript"/>
        </w:rPr>
        <w:footnoteReference w:id="142"/>
      </w:r>
    </w:p>
    <w:p w14:paraId="7730F5A3" w14:textId="22FE5FB6" w:rsidR="000938E1" w:rsidRPr="000938E1" w:rsidRDefault="001044F7" w:rsidP="000938E1">
      <w:pPr>
        <w:pStyle w:val="BNormal"/>
      </w:pPr>
      <w:r w:rsidRPr="000938E1">
        <w:t xml:space="preserve">The </w:t>
      </w:r>
      <w:r w:rsidR="000938E1" w:rsidRPr="000938E1">
        <w:rPr>
          <w:i/>
        </w:rPr>
        <w:t>Haynes v</w:t>
      </w:r>
      <w:r w:rsidR="000938E1" w:rsidRPr="000938E1">
        <w:t xml:space="preserve">. </w:t>
      </w:r>
      <w:proofErr w:type="spellStart"/>
      <w:r w:rsidR="000938E1" w:rsidRPr="000938E1">
        <w:rPr>
          <w:i/>
        </w:rPr>
        <w:t>Electralloy</w:t>
      </w:r>
      <w:proofErr w:type="spellEnd"/>
      <w:r w:rsidRPr="000938E1">
        <w:t xml:space="preserve"> case also illustrates one of the difficulties resulting from the differences between state and federal laws</w:t>
      </w:r>
      <w:r w:rsidR="000938E1" w:rsidRPr="000938E1">
        <w:t>. B</w:t>
      </w:r>
      <w:r w:rsidRPr="000938E1">
        <w:t xml:space="preserve">ecause the issue of niche fame was never resolved under the FTDA, and because it is rare for state courts to interpret their own statutes, federal courts may be inclined to use the interpretation of the original FTDA that was accepted by the local circuit as a means of interpreting state laws patterned after the </w:t>
      </w:r>
      <w:r w:rsidRPr="000938E1">
        <w:lastRenderedPageBreak/>
        <w:t>1992 or 1996 Model Bill</w:t>
      </w:r>
      <w:r w:rsidR="000938E1" w:rsidRPr="000938E1">
        <w:t>. T</w:t>
      </w:r>
      <w:r w:rsidRPr="000938E1">
        <w:t>he 2007 Model Bill, like the TDRA, denies eligibility to marks famous only in a particular product niche.</w:t>
      </w:r>
      <w:r w:rsidR="000938E1" w:rsidRPr="000938E1">
        <w:rPr>
          <w:vertAlign w:val="superscript"/>
        </w:rPr>
        <w:footnoteReference w:id="143"/>
      </w:r>
    </w:p>
    <w:p w14:paraId="0AEA13FC" w14:textId="3E7513E7" w:rsidR="000938E1" w:rsidRPr="000938E1" w:rsidRDefault="001044F7" w:rsidP="000938E1">
      <w:pPr>
        <w:pStyle w:val="BNormal"/>
      </w:pPr>
      <w:r w:rsidRPr="000938E1">
        <w:t>Moreover, it appears that some courts may be more lenient in their interpretations of “famous” under state laws than they would be if the issue were one of federal law</w:t>
      </w:r>
      <w:r w:rsidR="000938E1" w:rsidRPr="000938E1">
        <w:t>. I</w:t>
      </w:r>
      <w:r w:rsidRPr="000938E1">
        <w:t>n one case, a federal district court denied a motion to dismiss a Florida dilution claim, finding that the complaint plausibly alleged that the mark You Can’t Fake Fresh for its restaurant services was famous</w:t>
      </w:r>
      <w:r w:rsidR="000938E1" w:rsidRPr="000938E1">
        <w:t>. H</w:t>
      </w:r>
      <w:r w:rsidRPr="000938E1">
        <w:t>owever, the only factual support in the complaint cited by the court was that “the mark is displayed prominently on the restaurant’s exterior, directly beneath its name,” that “the mark is conspicuous on Plaintiff’s website,” and that “Plaintiff states that the mark has been used in interstate commerce since at least 2004, appearing on commercial signs, newspaper ads, menus, radio ads, television ads, and internet advertising.”</w:t>
      </w:r>
      <w:r w:rsidR="000938E1" w:rsidRPr="000938E1">
        <w:rPr>
          <w:vertAlign w:val="superscript"/>
        </w:rPr>
        <w:footnoteReference w:id="144"/>
      </w:r>
      <w:r w:rsidRPr="000938E1">
        <w:t xml:space="preserve"> While this would suffice to allege secondary meaning, it is thin support at best for the proposition that the mark is famous.</w:t>
      </w:r>
      <w:r w:rsidR="000938E1" w:rsidRPr="000938E1">
        <w:rPr>
          <w:vertAlign w:val="superscript"/>
        </w:rPr>
        <w:footnoteReference w:id="145"/>
      </w:r>
    </w:p>
    <w:p w14:paraId="75A2F4C6" w14:textId="7441FA99" w:rsidR="000938E1" w:rsidRPr="000938E1" w:rsidRDefault="001044F7" w:rsidP="000938E1">
      <w:pPr>
        <w:pStyle w:val="BNormal"/>
      </w:pPr>
      <w:r w:rsidRPr="000938E1">
        <w:t xml:space="preserve"> A district court interpreting New Mexico’s dilution law found that the plaintiff had not shown evidence that its mark was “famous” in New Mexico</w:t>
      </w:r>
      <w:r w:rsidR="000938E1" w:rsidRPr="000938E1">
        <w:t>. T</w:t>
      </w:r>
      <w:r w:rsidRPr="000938E1">
        <w:t>he court noted that, in any event, the plaintiff’s evidence went only to renown in a limited market, and the court did not believe that was sufficient to satisfy the requirement of fame.</w:t>
      </w:r>
      <w:r w:rsidR="000938E1" w:rsidRPr="000938E1">
        <w:rPr>
          <w:vertAlign w:val="superscript"/>
        </w:rPr>
        <w:footnoteReference w:id="146"/>
      </w:r>
      <w:r w:rsidRPr="000938E1">
        <w:t xml:space="preserve"> In a similar fashion, a claim that the mark Mama’s Used Cars was famous in South Carolina was dismissed.</w:t>
      </w:r>
      <w:r w:rsidR="000938E1" w:rsidRPr="000938E1">
        <w:rPr>
          <w:vertAlign w:val="superscript"/>
        </w:rPr>
        <w:footnoteReference w:id="147"/>
      </w:r>
      <w:r w:rsidRPr="000938E1">
        <w:t xml:space="preserve"> The court cited third-party uses of the Mama’s mark and a lack of recognition outside of a small area of the state.</w:t>
      </w:r>
      <w:r w:rsidR="000938E1" w:rsidRPr="000938E1">
        <w:rPr>
          <w:vertAlign w:val="superscript"/>
        </w:rPr>
        <w:footnoteReference w:id="148"/>
      </w:r>
    </w:p>
    <w:p w14:paraId="652CCDDD" w14:textId="13AA82E4" w:rsidR="000938E1" w:rsidRPr="000938E1" w:rsidRDefault="001044F7" w:rsidP="000938E1">
      <w:pPr>
        <w:pStyle w:val="BNormal"/>
      </w:pPr>
      <w:r w:rsidRPr="000938E1">
        <w:t xml:space="preserve">The Sixth Circuit, acknowledging that the state laws in question (Tennessee and Arizona) required only fame “in the state,” nevertheless upheld the dismissal of a dilution claim, noting that, although the plaintiff might be famous as a person, the statutes required that there be a famous </w:t>
      </w:r>
      <w:r w:rsidR="000938E1" w:rsidRPr="000938E1">
        <w:rPr>
          <w:i/>
        </w:rPr>
        <w:t>mark</w:t>
      </w:r>
      <w:r w:rsidRPr="000938E1">
        <w:t>—and that plaintiff was not famous as a mark.</w:t>
      </w:r>
      <w:r w:rsidR="000938E1" w:rsidRPr="000938E1">
        <w:rPr>
          <w:vertAlign w:val="superscript"/>
        </w:rPr>
        <w:footnoteReference w:id="149"/>
      </w:r>
      <w:r w:rsidRPr="000938E1">
        <w:t xml:space="preserve"> Similarly, a district court granted summary judgment on a claim under Pennsylvania law, finding that the short duration of use, coupled with a lack of evidence on other factors, precluded a finding of fame within the state.</w:t>
      </w:r>
      <w:r w:rsidR="000938E1" w:rsidRPr="000938E1">
        <w:rPr>
          <w:vertAlign w:val="superscript"/>
        </w:rPr>
        <w:footnoteReference w:id="150"/>
      </w:r>
      <w:r w:rsidRPr="000938E1">
        <w:t xml:space="preserve"> A district court in Florida dismissed a state dilution claim, holding that allegations of long use (since 1979), distribution in all fifty states, and discussion by plaintiff on a radio show of the mark, did not make the mark widely known in Florida.</w:t>
      </w:r>
      <w:r w:rsidR="000938E1" w:rsidRPr="000938E1">
        <w:rPr>
          <w:vertAlign w:val="superscript"/>
        </w:rPr>
        <w:footnoteReference w:id="151"/>
      </w:r>
    </w:p>
    <w:p w14:paraId="026185DE" w14:textId="0A0A8A8C" w:rsidR="000938E1" w:rsidRPr="000938E1" w:rsidRDefault="001044F7" w:rsidP="000938E1">
      <w:pPr>
        <w:pStyle w:val="BNormal"/>
      </w:pPr>
      <w:r w:rsidRPr="000938E1">
        <w:lastRenderedPageBreak/>
        <w:t xml:space="preserve">Under any of these versions of state law, </w:t>
      </w:r>
      <w:proofErr w:type="gramStart"/>
      <w:r w:rsidRPr="000938E1">
        <w:t>it is clear that a</w:t>
      </w:r>
      <w:proofErr w:type="gramEnd"/>
      <w:r w:rsidRPr="000938E1">
        <w:t xml:space="preserve"> showing exceeding the level of evidence and renown required to show ordinary distinctiveness or secondary meaning is required.</w:t>
      </w:r>
      <w:r w:rsidR="000938E1" w:rsidRPr="000938E1">
        <w:rPr>
          <w:vertAlign w:val="superscript"/>
        </w:rPr>
        <w:footnoteReference w:id="152"/>
      </w:r>
    </w:p>
    <w:p w14:paraId="4B482AB7" w14:textId="5948B352" w:rsidR="000938E1" w:rsidRPr="000938E1" w:rsidRDefault="00D072AA" w:rsidP="00547A56">
      <w:pPr>
        <w:pStyle w:val="BHead3"/>
      </w:pPr>
      <w:r>
        <w:t>2.I.C.</w:t>
      </w:r>
      <w:r w:rsidR="000938E1" w:rsidRPr="00D072AA">
        <w:rPr>
          <w:rStyle w:val="BBNAidChar"/>
          <w:rFonts w:eastAsiaTheme="majorEastAsia"/>
        </w:rPr>
        <w:t>4</w:t>
      </w:r>
      <w:r w:rsidR="000938E1" w:rsidRPr="000938E1">
        <w:t>.</w:t>
      </w:r>
      <w:r>
        <w:t> </w:t>
      </w:r>
      <w:r w:rsidR="000938E1" w:rsidRPr="000938E1">
        <w:tab/>
        <w:t>An Exceptional Statute (Indiana): Some Marks Must be Famous and Fanciful</w:t>
      </w:r>
    </w:p>
    <w:p w14:paraId="73C1DFE9" w14:textId="6470D4FE" w:rsidR="000938E1" w:rsidRPr="000938E1" w:rsidRDefault="001044F7" w:rsidP="000938E1">
      <w:pPr>
        <w:pStyle w:val="BNormal"/>
      </w:pPr>
      <w:r w:rsidRPr="000938E1">
        <w:t>There is one state with an interesting limitation on the type of marks that can be protected</w:t>
      </w:r>
      <w:r w:rsidR="000938E1" w:rsidRPr="000938E1">
        <w:t>. T</w:t>
      </w:r>
      <w:r w:rsidRPr="000938E1">
        <w:t>he Indiana statute, which is otherwise patterned after the 1996 Model Bill, states that its statute “applies only to fanciful marks, except in cases where the other person’s use tarnishes the reputation of the famous mark.”</w:t>
      </w:r>
      <w:r w:rsidR="000938E1" w:rsidRPr="000938E1">
        <w:rPr>
          <w:vertAlign w:val="superscript"/>
        </w:rPr>
        <w:footnoteReference w:id="153"/>
      </w:r>
      <w:r w:rsidRPr="000938E1">
        <w:t xml:space="preserve"> Unfortunately, the statute does not define the term “fanciful.” One assumes that, at a minimum, it excludes marks that are protectable only upon a showing of secondary meaning</w:t>
      </w:r>
      <w:r w:rsidR="000938E1" w:rsidRPr="000938E1">
        <w:t>. H</w:t>
      </w:r>
      <w:r w:rsidRPr="000938E1">
        <w:t>owever, if one uses the conventional categorization of marks used under federal law, then it also excludes marks that are “suggestive.”</w:t>
      </w:r>
      <w:r w:rsidR="000938E1" w:rsidRPr="000938E1">
        <w:rPr>
          <w:vertAlign w:val="superscript"/>
        </w:rPr>
        <w:footnoteReference w:id="154"/>
      </w:r>
      <w:r w:rsidRPr="000938E1">
        <w:t xml:space="preserve"> It is also notable that the statute expressly distinguishes between </w:t>
      </w:r>
      <w:proofErr w:type="spellStart"/>
      <w:r w:rsidRPr="000938E1">
        <w:t>tarnishment</w:t>
      </w:r>
      <w:proofErr w:type="spellEnd"/>
      <w:r w:rsidRPr="000938E1">
        <w:t xml:space="preserve"> claims and other claims (only the latter being subject to the “fanciful” limitation)</w:t>
      </w:r>
      <w:r w:rsidR="000938E1" w:rsidRPr="000938E1">
        <w:t>. T</w:t>
      </w:r>
      <w:r w:rsidRPr="000938E1">
        <w:t xml:space="preserve">his creates some interesting interpretive issues with the statute, in which the definition of dilution might be read to exclude </w:t>
      </w:r>
      <w:proofErr w:type="spellStart"/>
      <w:r w:rsidRPr="000938E1">
        <w:t>tarnishment</w:t>
      </w:r>
      <w:proofErr w:type="spellEnd"/>
      <w:r w:rsidRPr="000938E1">
        <w:t xml:space="preserve"> claims.</w:t>
      </w:r>
      <w:r w:rsidR="000938E1" w:rsidRPr="000938E1">
        <w:rPr>
          <w:vertAlign w:val="superscript"/>
        </w:rPr>
        <w:footnoteReference w:id="155"/>
      </w:r>
      <w:r w:rsidRPr="000938E1">
        <w:t xml:space="preserve"> Moreover, if the mark owner claims both blurring and </w:t>
      </w:r>
      <w:proofErr w:type="spellStart"/>
      <w:r w:rsidRPr="000938E1">
        <w:t>tarnishment</w:t>
      </w:r>
      <w:proofErr w:type="spellEnd"/>
      <w:r w:rsidRPr="000938E1">
        <w:t xml:space="preserve">, the court may find the mark eligible for </w:t>
      </w:r>
      <w:proofErr w:type="spellStart"/>
      <w:r w:rsidRPr="000938E1">
        <w:t>tarnishment</w:t>
      </w:r>
      <w:proofErr w:type="spellEnd"/>
      <w:r w:rsidRPr="000938E1">
        <w:t xml:space="preserve"> protection only if it is not “fanciful.” On the other hand, this does make the Indiana statute somewhat more faithful to Schechter’s original vision of dilution as a means of protecting coined or fanciful marks.</w:t>
      </w:r>
      <w:r w:rsidR="000938E1" w:rsidRPr="000938E1">
        <w:rPr>
          <w:vertAlign w:val="superscript"/>
        </w:rPr>
        <w:footnoteReference w:id="156"/>
      </w:r>
    </w:p>
    <w:p w14:paraId="3E72A120" w14:textId="551448E6" w:rsidR="000938E1" w:rsidRPr="000938E1" w:rsidRDefault="00D072AA" w:rsidP="000C41C4">
      <w:pPr>
        <w:pStyle w:val="BHead2"/>
      </w:pPr>
      <w:r>
        <w:t>2.I.</w:t>
      </w:r>
      <w:r w:rsidR="000938E1" w:rsidRPr="00D072AA">
        <w:rPr>
          <w:rStyle w:val="BBNAidChar"/>
          <w:rFonts w:eastAsiaTheme="majorEastAsia"/>
        </w:rPr>
        <w:t>D</w:t>
      </w:r>
      <w:r w:rsidR="000938E1" w:rsidRPr="000938E1">
        <w:t>.</w:t>
      </w:r>
      <w:r>
        <w:t> </w:t>
      </w:r>
      <w:r w:rsidR="000938E1" w:rsidRPr="000938E1">
        <w:tab/>
        <w:t>“Famous” vs. “Distinctive and Famous” and the 1996 Model Bill</w:t>
      </w:r>
    </w:p>
    <w:p w14:paraId="68AA2787" w14:textId="57A7EFD6" w:rsidR="000938E1" w:rsidRPr="000938E1" w:rsidRDefault="001044F7" w:rsidP="000938E1">
      <w:pPr>
        <w:pStyle w:val="BNormal"/>
      </w:pPr>
      <w:r w:rsidRPr="000938E1">
        <w:t>The 1996 Model Bill contains an anomaly in the determination of eligibility, taken from the pre-TDRA language of federal law, that divided the courts interpreting the FTDA</w:t>
      </w:r>
      <w:r w:rsidR="000938E1" w:rsidRPr="000938E1">
        <w:t>. A</w:t>
      </w:r>
      <w:r w:rsidRPr="000938E1">
        <w:t>lthough the first sentence of the dilution provision grants protection to the owner of a “famous” mark, later in the same section the statute introduces a list of factors pertaining to the determination of whether a mark is “distinctive and famous.”</w:t>
      </w:r>
      <w:r w:rsidR="000938E1" w:rsidRPr="000938E1">
        <w:rPr>
          <w:vertAlign w:val="superscript"/>
        </w:rPr>
        <w:footnoteReference w:id="157"/>
      </w:r>
      <w:r w:rsidRPr="000938E1">
        <w:t xml:space="preserve"> This </w:t>
      </w:r>
      <w:r w:rsidRPr="000938E1">
        <w:lastRenderedPageBreak/>
        <w:t>raises the question whether the mark owner must make a separate showing that the mark is distinctive as well as famous</w:t>
      </w:r>
      <w:r w:rsidR="000938E1" w:rsidRPr="000938E1">
        <w:t>. I</w:t>
      </w:r>
      <w:r w:rsidRPr="000938E1">
        <w:t>t also raises a question of what kind of distinctiveness might satisfy the statute.</w:t>
      </w:r>
    </w:p>
    <w:p w14:paraId="0FECA94C" w14:textId="6547A044" w:rsidR="000938E1" w:rsidRPr="000938E1" w:rsidRDefault="001044F7" w:rsidP="000938E1">
      <w:pPr>
        <w:pStyle w:val="BNormal"/>
      </w:pPr>
      <w:r w:rsidRPr="000938E1">
        <w:t>Cases interpreting the FTDA prior to the TDRA were divided on this point</w:t>
      </w:r>
      <w:r w:rsidR="000938E1" w:rsidRPr="000938E1">
        <w:t>. T</w:t>
      </w:r>
      <w:r w:rsidRPr="000938E1">
        <w:t>he Second Circuit held that distinctiveness is a separate element, asserting that a mark can be famous without being distinctive.</w:t>
      </w:r>
      <w:r w:rsidR="000938E1" w:rsidRPr="000938E1">
        <w:rPr>
          <w:vertAlign w:val="superscript"/>
        </w:rPr>
        <w:footnoteReference w:id="158"/>
      </w:r>
      <w:r w:rsidRPr="000938E1">
        <w:t xml:space="preserve"> The Sixth Circuit subsequently adopted this analysis.</w:t>
      </w:r>
      <w:r w:rsidR="000938E1" w:rsidRPr="000938E1">
        <w:rPr>
          <w:vertAlign w:val="superscript"/>
        </w:rPr>
        <w:footnoteReference w:id="159"/>
      </w:r>
      <w:r w:rsidRPr="000938E1">
        <w:t xml:space="preserve"> The Second Circuit held further that a mark must be inherently distinctive and have a high degree of acquired distinctiveness (secondary meaning) to be eligible for dilution protection.</w:t>
      </w:r>
      <w:r w:rsidR="000938E1" w:rsidRPr="000938E1">
        <w:rPr>
          <w:vertAlign w:val="superscript"/>
        </w:rPr>
        <w:footnoteReference w:id="160"/>
      </w:r>
      <w:r w:rsidRPr="000938E1">
        <w:t xml:space="preserve"> The Third Circuit rejected any separate distinctiveness requirement.</w:t>
      </w:r>
      <w:r w:rsidR="000938E1" w:rsidRPr="000938E1">
        <w:rPr>
          <w:vertAlign w:val="superscript"/>
        </w:rPr>
        <w:footnoteReference w:id="161"/>
      </w:r>
      <w:r w:rsidRPr="000938E1">
        <w:t xml:space="preserve"> That court asserted that only distinctive marks can be trademarks at all, and therefore the word “distinctive” in the statute adds nothing to the analysis.</w:t>
      </w:r>
      <w:r w:rsidR="000938E1" w:rsidRPr="000938E1">
        <w:rPr>
          <w:vertAlign w:val="superscript"/>
        </w:rPr>
        <w:footnoteReference w:id="162"/>
      </w:r>
    </w:p>
    <w:p w14:paraId="54FE7E9D" w14:textId="67E17D20" w:rsidR="000938E1" w:rsidRPr="000938E1" w:rsidRDefault="001044F7" w:rsidP="000938E1">
      <w:pPr>
        <w:pStyle w:val="BNormal"/>
      </w:pPr>
      <w:r w:rsidRPr="000938E1">
        <w:t>This issue affects only the state statutes patterned after the 1996 Model Bill.</w:t>
      </w:r>
      <w:r w:rsidR="000938E1" w:rsidRPr="000938E1">
        <w:rPr>
          <w:vertAlign w:val="superscript"/>
        </w:rPr>
        <w:footnoteReference w:id="163"/>
      </w:r>
      <w:r w:rsidRPr="000938E1">
        <w:t xml:space="preserve"> The original state dilution laws simply protected the “distinctive quality” of a mark, a matter discussed in Section I.A, above</w:t>
      </w:r>
      <w:r w:rsidR="000938E1" w:rsidRPr="000938E1">
        <w:t>. T</w:t>
      </w:r>
      <w:r w:rsidRPr="000938E1">
        <w:t>he 1992 Model Bill stated only that the factors were to be guides to answering the question whether the mark was “famous.” The 2007 Model Bill, following the TDRA, protects “a famous mark that is distinctive, inherently or through acquired distinctiveness.”</w:t>
      </w:r>
      <w:r w:rsidR="000938E1" w:rsidRPr="000938E1">
        <w:rPr>
          <w:vertAlign w:val="superscript"/>
        </w:rPr>
        <w:footnoteReference w:id="164"/>
      </w:r>
    </w:p>
    <w:p w14:paraId="4693FB7F" w14:textId="4BACD1F9" w:rsidR="000938E1" w:rsidRPr="000938E1" w:rsidRDefault="001044F7" w:rsidP="000938E1">
      <w:pPr>
        <w:pStyle w:val="BNormal"/>
      </w:pPr>
      <w:r w:rsidRPr="000938E1">
        <w:t>By its terms, the 2007 Model Bill requires distinctiveness, apart from fame, but permits either inherent or acquired distinctiveness to satisfy the criterion</w:t>
      </w:r>
      <w:r w:rsidR="000938E1" w:rsidRPr="000938E1">
        <w:t>. U</w:t>
      </w:r>
      <w:r w:rsidRPr="000938E1">
        <w:t>nfortunately, the 1996 Model Bill, by substituting the phrase “distinctive and famous” for “famous,” has created a division among states whose statutes protect only famous marks</w:t>
      </w:r>
      <w:r w:rsidR="000938E1" w:rsidRPr="000938E1">
        <w:t>. H</w:t>
      </w:r>
      <w:r w:rsidRPr="000938E1">
        <w:t>ad the FTDA not been amended by the TDRA, state laws patterned on the 1996 Model Bill could have used the FTDA interpretation once the courts had settled on a consistent interpretation of the federal statute</w:t>
      </w:r>
      <w:r w:rsidR="000938E1" w:rsidRPr="000938E1">
        <w:t>. B</w:t>
      </w:r>
      <w:r w:rsidRPr="000938E1">
        <w:t>ecause of the amendments, states may have to rely on pre-TDRA case law, which was not uniform.</w:t>
      </w:r>
    </w:p>
    <w:p w14:paraId="3E47A688" w14:textId="03097941" w:rsidR="000938E1" w:rsidRPr="000938E1" w:rsidRDefault="001044F7" w:rsidP="000938E1">
      <w:pPr>
        <w:pStyle w:val="BNormal"/>
      </w:pPr>
      <w:r w:rsidRPr="000938E1">
        <w:t>Before the promulgation of the 2007 Model Bill, one might have preferred the other pre-2007 Model Bill statutes (primarily those based on the 1992 Model Bill) to be interpreted in a manner consistent with the 1996 Model Bill statutes</w:t>
      </w:r>
      <w:r w:rsidR="000938E1" w:rsidRPr="000938E1">
        <w:t>. H</w:t>
      </w:r>
      <w:r w:rsidRPr="000938E1">
        <w:t xml:space="preserve">owever, now that the 2007 Model Bill has incorporated the TDRA’s language (and several states already have adopted the new language), it would be better if </w:t>
      </w:r>
      <w:proofErr w:type="gramStart"/>
      <w:r w:rsidRPr="000938E1">
        <w:t>all of</w:t>
      </w:r>
      <w:proofErr w:type="gramEnd"/>
      <w:r w:rsidRPr="000938E1">
        <w:t xml:space="preserve"> the state laws were interpreted in a manner consistent with the 2007 Model Bill</w:t>
      </w:r>
      <w:r w:rsidR="000938E1" w:rsidRPr="000938E1">
        <w:t>. B</w:t>
      </w:r>
      <w:r w:rsidRPr="000938E1">
        <w:t>ecause the 1996 Model Bill language (like that of the original FTDA) is somewhat ambiguous, this would not be a judicial usurpation of the legislative mandate.</w:t>
      </w:r>
      <w:r w:rsidR="000938E1" w:rsidRPr="000938E1">
        <w:rPr>
          <w:vertAlign w:val="superscript"/>
        </w:rPr>
        <w:footnoteReference w:id="165"/>
      </w:r>
      <w:r w:rsidRPr="000938E1">
        <w:t xml:space="preserve"> </w:t>
      </w:r>
      <w:r w:rsidRPr="000938E1">
        <w:lastRenderedPageBreak/>
        <w:t>However, due to the absence of a resolution by the federal courts prior to the TDRA, it is difficult to predict how those state laws will be interpreted.</w:t>
      </w:r>
    </w:p>
    <w:p w14:paraId="02A1A9A6" w14:textId="063D7FEB" w:rsidR="000938E1" w:rsidRPr="000938E1" w:rsidRDefault="00D072AA" w:rsidP="000C41C4">
      <w:pPr>
        <w:pStyle w:val="BHead2"/>
      </w:pPr>
      <w:r>
        <w:t>2.I.</w:t>
      </w:r>
      <w:r w:rsidR="000938E1" w:rsidRPr="00D072AA">
        <w:rPr>
          <w:rStyle w:val="BBNAidChar"/>
          <w:rFonts w:eastAsiaTheme="majorEastAsia"/>
        </w:rPr>
        <w:t>E</w:t>
      </w:r>
      <w:r w:rsidR="000938E1" w:rsidRPr="000938E1">
        <w:t>.</w:t>
      </w:r>
      <w:r>
        <w:t> </w:t>
      </w:r>
      <w:r w:rsidR="000938E1" w:rsidRPr="000938E1">
        <w:tab/>
        <w:t>The Requisite Geographic Scope of Distinctiveness or Fame</w:t>
      </w:r>
    </w:p>
    <w:p w14:paraId="2FD2E279" w14:textId="60A8BD3B" w:rsidR="000938E1" w:rsidRPr="000938E1" w:rsidRDefault="001044F7" w:rsidP="000938E1">
      <w:pPr>
        <w:pStyle w:val="BNormal"/>
      </w:pPr>
      <w:r w:rsidRPr="000938E1">
        <w:t>Under the TDRA, there is little question that a mark must be famous in a substantial portion of the country to qualify for dilution protection.</w:t>
      </w:r>
      <w:r w:rsidR="000938E1" w:rsidRPr="000938E1">
        <w:rPr>
          <w:vertAlign w:val="superscript"/>
        </w:rPr>
        <w:footnoteReference w:id="166"/>
      </w:r>
      <w:r w:rsidRPr="000938E1">
        <w:t xml:space="preserve"> The situation is less clear under state laws</w:t>
      </w:r>
      <w:r w:rsidR="000938E1" w:rsidRPr="000938E1">
        <w:t>. M</w:t>
      </w:r>
      <w:r w:rsidRPr="000938E1">
        <w:t>ost of the laws patterned after the 1992 or 1996 Model State Trademark Bill require that the mark be “famous in this state.”</w:t>
      </w:r>
      <w:r w:rsidR="000938E1" w:rsidRPr="000938E1">
        <w:rPr>
          <w:vertAlign w:val="superscript"/>
        </w:rPr>
        <w:footnoteReference w:id="167"/>
      </w:r>
      <w:r w:rsidRPr="000938E1">
        <w:t xml:space="preserve"> Under those statutes, it would appear to be possible for a mark to qualify for protection without being known outside the state</w:t>
      </w:r>
      <w:r w:rsidR="000938E1" w:rsidRPr="000938E1">
        <w:t>. H</w:t>
      </w:r>
      <w:r w:rsidRPr="000938E1">
        <w:t>owever, it is unclear whether courts would interpret that language to require fame within at least a substantial portion of the state</w:t>
      </w:r>
      <w:r w:rsidR="000938E1" w:rsidRPr="000938E1">
        <w:t>. S</w:t>
      </w:r>
      <w:r w:rsidRPr="000938E1">
        <w:t>everal states have provisions requiring that federal precedent be considered persuasive when interpreting analogous state-law provisions.</w:t>
      </w:r>
      <w:r w:rsidR="000938E1" w:rsidRPr="000938E1">
        <w:rPr>
          <w:vertAlign w:val="superscript"/>
        </w:rPr>
        <w:footnoteReference w:id="168"/>
      </w:r>
      <w:r w:rsidRPr="000938E1">
        <w:t xml:space="preserve"> Since the analogous language in the FTDA was interpreted to require a significant geographic scope, those state statutes ought to be interpreted in a similar fashion.</w:t>
      </w:r>
      <w:r w:rsidR="000938E1" w:rsidRPr="000938E1">
        <w:rPr>
          <w:vertAlign w:val="superscript"/>
        </w:rPr>
        <w:footnoteReference w:id="169"/>
      </w:r>
      <w:r w:rsidRPr="000938E1">
        <w:t xml:space="preserve"> The 2007 Model Bill also contains the “famous in this State” language and incorporates the TDRA’s exclusion of niche market fame</w:t>
      </w:r>
      <w:r w:rsidR="000938E1" w:rsidRPr="000938E1">
        <w:t>. H</w:t>
      </w:r>
      <w:r w:rsidRPr="000938E1">
        <w:t>owever, the definition of “famous” in the 2007 Model Bill specifically includes a mark that is famous “in a geographic area of this State.”</w:t>
      </w:r>
      <w:r w:rsidR="000938E1" w:rsidRPr="000938E1">
        <w:rPr>
          <w:vertAlign w:val="superscript"/>
        </w:rPr>
        <w:footnoteReference w:id="170"/>
      </w:r>
      <w:r w:rsidRPr="000938E1">
        <w:t xml:space="preserve"> This permits a mark that is famous in a portion of the state—how large a portion is undefined—to be eligible for protection.</w:t>
      </w:r>
      <w:r w:rsidR="000938E1" w:rsidRPr="000938E1">
        <w:rPr>
          <w:vertAlign w:val="superscript"/>
        </w:rPr>
        <w:footnoteReference w:id="171"/>
      </w:r>
    </w:p>
    <w:p w14:paraId="685B98F4" w14:textId="4E8EE1DD" w:rsidR="000938E1" w:rsidRPr="000938E1" w:rsidRDefault="001044F7" w:rsidP="000938E1">
      <w:pPr>
        <w:pStyle w:val="BNormal"/>
      </w:pPr>
      <w:r w:rsidRPr="000938E1">
        <w:t xml:space="preserve">In </w:t>
      </w:r>
      <w:r w:rsidR="000938E1" w:rsidRPr="000938E1">
        <w:rPr>
          <w:i/>
        </w:rPr>
        <w:t>Citigroup, Inc</w:t>
      </w:r>
      <w:r w:rsidR="000938E1" w:rsidRPr="000938E1">
        <w:t xml:space="preserve">. </w:t>
      </w:r>
      <w:r w:rsidR="000938E1" w:rsidRPr="000938E1">
        <w:rPr>
          <w:i/>
        </w:rPr>
        <w:t>v</w:t>
      </w:r>
      <w:r w:rsidR="000938E1" w:rsidRPr="000938E1">
        <w:t xml:space="preserve">. </w:t>
      </w:r>
      <w:r w:rsidR="000938E1" w:rsidRPr="000938E1">
        <w:rPr>
          <w:i/>
        </w:rPr>
        <w:t>City Holding Co</w:t>
      </w:r>
      <w:r w:rsidRPr="000938E1">
        <w:t>.,</w:t>
      </w:r>
      <w:r w:rsidR="000938E1" w:rsidRPr="000938E1">
        <w:rPr>
          <w:vertAlign w:val="superscript"/>
        </w:rPr>
        <w:footnoteReference w:id="172"/>
      </w:r>
      <w:r w:rsidRPr="000938E1">
        <w:t xml:space="preserve"> a federal district court used federal precedent to analyze the West Virginia dilution statute, which requires a famous mark</w:t>
      </w:r>
      <w:r w:rsidR="000938E1" w:rsidRPr="000938E1">
        <w:t>. C</w:t>
      </w:r>
      <w:r w:rsidRPr="000938E1">
        <w:t>iting Second Circuit precedent interpreting the FTDA (the district court was in New York), the court required the mark owner to demonstrate “a substantial degree of fame” within the state,</w:t>
      </w:r>
      <w:r w:rsidR="000938E1" w:rsidRPr="000938E1">
        <w:rPr>
          <w:vertAlign w:val="superscript"/>
        </w:rPr>
        <w:footnoteReference w:id="173"/>
      </w:r>
      <w:r w:rsidRPr="000938E1">
        <w:t xml:space="preserve"> which was not shown</w:t>
      </w:r>
      <w:r w:rsidR="000938E1" w:rsidRPr="000938E1">
        <w:t>. A</w:t>
      </w:r>
      <w:r w:rsidRPr="000938E1">
        <w:t xml:space="preserve">lthough not directly addressing the necessary geographic </w:t>
      </w:r>
      <w:r w:rsidRPr="000938E1">
        <w:lastRenderedPageBreak/>
        <w:t>scope of renown, the court noted the paucity of market penetration, lack of advertising, and small number of customers as factors indicating a lack of fame.</w:t>
      </w:r>
      <w:r w:rsidR="000938E1" w:rsidRPr="000938E1">
        <w:rPr>
          <w:vertAlign w:val="superscript"/>
        </w:rPr>
        <w:footnoteReference w:id="174"/>
      </w:r>
    </w:p>
    <w:p w14:paraId="4D3B28F4" w14:textId="6AFE82D4" w:rsidR="000938E1" w:rsidRPr="000938E1" w:rsidRDefault="001044F7" w:rsidP="000938E1">
      <w:pPr>
        <w:pStyle w:val="BNormal"/>
      </w:pPr>
      <w:r w:rsidRPr="000938E1">
        <w:t xml:space="preserve">In states with laws </w:t>
      </w:r>
      <w:proofErr w:type="gramStart"/>
      <w:r w:rsidRPr="000938E1">
        <w:t>similar to</w:t>
      </w:r>
      <w:proofErr w:type="gramEnd"/>
      <w:r w:rsidRPr="000938E1">
        <w:t xml:space="preserve"> the 1964 Model Bill, there is no guidance as to the required geographic scope</w:t>
      </w:r>
      <w:r w:rsidR="000938E1" w:rsidRPr="000938E1">
        <w:t>. W</w:t>
      </w:r>
      <w:r w:rsidRPr="000938E1">
        <w:t>hen Congress enacted the FTDA, it assumed that those statutes protected “locally” well-known marks.</w:t>
      </w:r>
      <w:r w:rsidR="000938E1" w:rsidRPr="000938E1">
        <w:rPr>
          <w:vertAlign w:val="superscript"/>
        </w:rPr>
        <w:footnoteReference w:id="175"/>
      </w:r>
      <w:r w:rsidRPr="000938E1">
        <w:t xml:space="preserve"> The </w:t>
      </w:r>
      <w:r w:rsidR="000938E1" w:rsidRPr="000938E1">
        <w:rPr>
          <w:i/>
        </w:rPr>
        <w:t>Restatement</w:t>
      </w:r>
      <w:r w:rsidRPr="000938E1">
        <w:t>, which was drafted before the FTDA was enacted, is less clear</w:t>
      </w:r>
      <w:r w:rsidR="000938E1" w:rsidRPr="000938E1">
        <w:t>. A</w:t>
      </w:r>
      <w:r w:rsidRPr="000938E1">
        <w:t xml:space="preserve"> comment to Section 25 of the </w:t>
      </w:r>
      <w:r w:rsidR="000938E1" w:rsidRPr="000938E1">
        <w:rPr>
          <w:i/>
        </w:rPr>
        <w:t>Restatement</w:t>
      </w:r>
      <w:r w:rsidRPr="000938E1">
        <w:t xml:space="preserve"> (the dilution section) supports protection for marks that are “highly distinctive only to a select class or group of purchasers.”</w:t>
      </w:r>
      <w:r w:rsidR="000938E1" w:rsidRPr="000938E1">
        <w:rPr>
          <w:vertAlign w:val="superscript"/>
        </w:rPr>
        <w:footnoteReference w:id="176"/>
      </w:r>
      <w:r w:rsidRPr="000938E1">
        <w:t xml:space="preserve"> However, the comment singles out renown “among purchasers of a specific type of product”</w:t>
      </w:r>
      <w:r w:rsidR="000938E1" w:rsidRPr="000938E1">
        <w:rPr>
          <w:vertAlign w:val="superscript"/>
        </w:rPr>
        <w:footnoteReference w:id="177"/>
      </w:r>
      <w:r w:rsidRPr="000938E1">
        <w:t xml:space="preserve"> and does not mention the possibility of </w:t>
      </w:r>
      <w:r w:rsidR="000938E1" w:rsidRPr="000938E1">
        <w:rPr>
          <w:i/>
        </w:rPr>
        <w:t>geographically</w:t>
      </w:r>
      <w:r w:rsidRPr="000938E1">
        <w:t xml:space="preserve"> limited distinctiveness</w:t>
      </w:r>
      <w:r w:rsidR="000938E1" w:rsidRPr="000938E1">
        <w:t>. F</w:t>
      </w:r>
      <w:r w:rsidRPr="000938E1">
        <w:t xml:space="preserve">urther, the </w:t>
      </w:r>
      <w:r w:rsidR="000938E1" w:rsidRPr="000938E1">
        <w:rPr>
          <w:i/>
        </w:rPr>
        <w:t>Restatement</w:t>
      </w:r>
      <w:r w:rsidRPr="000938E1">
        <w:t xml:space="preserve"> comment would limit the scope of protection to “diluting uses directed at that particular class or group.”</w:t>
      </w:r>
      <w:r w:rsidR="000938E1" w:rsidRPr="000938E1">
        <w:rPr>
          <w:vertAlign w:val="superscript"/>
        </w:rPr>
        <w:footnoteReference w:id="178"/>
      </w:r>
      <w:r w:rsidRPr="000938E1">
        <w:t xml:space="preserve"> The one indication that less than national renown is required is found in the Reporter’s Note to comment e, which states that “[a] mark need not have national distinctiveness to be protected from dilution.”</w:t>
      </w:r>
      <w:r w:rsidR="000938E1" w:rsidRPr="000938E1">
        <w:rPr>
          <w:vertAlign w:val="superscript"/>
        </w:rPr>
        <w:footnoteReference w:id="179"/>
      </w:r>
    </w:p>
    <w:p w14:paraId="79842D75" w14:textId="73568880" w:rsidR="000938E1" w:rsidRPr="000938E1" w:rsidRDefault="001044F7" w:rsidP="000938E1">
      <w:pPr>
        <w:pStyle w:val="BNormal"/>
      </w:pPr>
      <w:r w:rsidRPr="000938E1">
        <w:t>Logically, the requirement of a truly distinctive mark ought to eliminate from eligibility many marks that have only a local reputation</w:t>
      </w:r>
      <w:r w:rsidR="000938E1" w:rsidRPr="000938E1">
        <w:t>. I</w:t>
      </w:r>
      <w:r w:rsidRPr="000938E1">
        <w:t>f a mark is known only in a very small area, it is likely to lack the distinctive quality and selling power that ought to accompany dilution protection</w:t>
      </w:r>
      <w:r w:rsidR="000938E1" w:rsidRPr="000938E1">
        <w:t>. M</w:t>
      </w:r>
      <w:r w:rsidRPr="000938E1">
        <w:t xml:space="preserve">oreover, it is unfair to allow a weak mark with only very local usage to preempt even </w:t>
      </w:r>
      <w:proofErr w:type="spellStart"/>
      <w:r w:rsidRPr="000938E1">
        <w:t>nonconfusing</w:t>
      </w:r>
      <w:proofErr w:type="spellEnd"/>
      <w:r w:rsidRPr="000938E1">
        <w:t xml:space="preserve"> uses on dissimilar products or services.</w:t>
      </w:r>
    </w:p>
    <w:p w14:paraId="0BF74AF5" w14:textId="508A2ECB" w:rsidR="000938E1" w:rsidRPr="000938E1" w:rsidRDefault="001044F7" w:rsidP="000938E1">
      <w:pPr>
        <w:pStyle w:val="BNormal"/>
      </w:pPr>
      <w:r w:rsidRPr="000938E1">
        <w:t xml:space="preserve">The </w:t>
      </w:r>
      <w:r w:rsidR="000938E1" w:rsidRPr="000938E1">
        <w:rPr>
          <w:i/>
        </w:rPr>
        <w:t>Mead Data</w:t>
      </w:r>
      <w:r w:rsidRPr="000938E1">
        <w:t xml:space="preserve"> case</w:t>
      </w:r>
      <w:r w:rsidR="000938E1" w:rsidRPr="000938E1">
        <w:rPr>
          <w:vertAlign w:val="superscript"/>
        </w:rPr>
        <w:footnoteReference w:id="180"/>
      </w:r>
      <w:r w:rsidRPr="000938E1">
        <w:t xml:space="preserve"> is the most prominent state-law case interpreting a 1964 Model Bill-type statute to cite limited geographic scope as a reason to deny dilution protection</w:t>
      </w:r>
      <w:r w:rsidR="000938E1" w:rsidRPr="000938E1">
        <w:t>. I</w:t>
      </w:r>
      <w:r w:rsidRPr="000938E1">
        <w:t xml:space="preserve">n </w:t>
      </w:r>
      <w:r w:rsidR="000938E1" w:rsidRPr="000938E1">
        <w:rPr>
          <w:i/>
        </w:rPr>
        <w:t>Mead Data</w:t>
      </w:r>
      <w:r w:rsidRPr="000938E1">
        <w:t xml:space="preserve">, the court was more concerned with the limited </w:t>
      </w:r>
      <w:r w:rsidR="000938E1" w:rsidRPr="000938E1">
        <w:rPr>
          <w:i/>
        </w:rPr>
        <w:t>product</w:t>
      </w:r>
      <w:r w:rsidRPr="000938E1">
        <w:t xml:space="preserve"> scope of the plaintiff’s mark “LEXIS” was distinctive only to attorneys and accountants.</w:t>
      </w:r>
      <w:r w:rsidR="000938E1" w:rsidRPr="000938E1">
        <w:rPr>
          <w:vertAlign w:val="superscript"/>
        </w:rPr>
        <w:footnoteReference w:id="181"/>
      </w:r>
      <w:r w:rsidRPr="000938E1">
        <w:t xml:space="preserve"> The court also noted, however, that “the fact that a mark has selling power in a limited geographical or commercial area does not endow it with a secondary meaning for the public generally.”</w:t>
      </w:r>
      <w:r w:rsidR="000938E1" w:rsidRPr="000938E1">
        <w:rPr>
          <w:vertAlign w:val="superscript"/>
        </w:rPr>
        <w:footnoteReference w:id="182"/>
      </w:r>
    </w:p>
    <w:p w14:paraId="7D77896A" w14:textId="5D12442F" w:rsidR="000938E1" w:rsidRPr="000938E1" w:rsidRDefault="001044F7" w:rsidP="000938E1">
      <w:pPr>
        <w:pStyle w:val="BNormal"/>
      </w:pPr>
      <w:r w:rsidRPr="000938E1">
        <w:t>Other cases, without expressly addressing the issue, have permitted dilution claims by owners of marks that were rather local</w:t>
      </w:r>
      <w:r w:rsidR="000938E1" w:rsidRPr="000938E1">
        <w:t>. F</w:t>
      </w:r>
      <w:r w:rsidRPr="000938E1">
        <w:t xml:space="preserve">or example, in </w:t>
      </w:r>
      <w:r w:rsidR="000938E1" w:rsidRPr="000938E1">
        <w:rPr>
          <w:i/>
        </w:rPr>
        <w:t>Blaich Associates v</w:t>
      </w:r>
      <w:r w:rsidR="000938E1" w:rsidRPr="000938E1">
        <w:t xml:space="preserve">. </w:t>
      </w:r>
      <w:r w:rsidR="000938E1" w:rsidRPr="000938E1">
        <w:rPr>
          <w:i/>
        </w:rPr>
        <w:t>Coach/Blaich Real Estate of Manhasset, Inc</w:t>
      </w:r>
      <w:r w:rsidRPr="000938E1">
        <w:t>.,</w:t>
      </w:r>
      <w:r w:rsidR="000938E1" w:rsidRPr="000938E1">
        <w:rPr>
          <w:vertAlign w:val="superscript"/>
        </w:rPr>
        <w:footnoteReference w:id="183"/>
      </w:r>
      <w:r w:rsidRPr="000938E1">
        <w:t xml:space="preserve"> the court upheld a dilution claim by a real estate brokerage whose renown apparently extended only to “the Manhasset [Long Island] community.”</w:t>
      </w:r>
      <w:r w:rsidR="000938E1" w:rsidRPr="000938E1">
        <w:rPr>
          <w:vertAlign w:val="superscript"/>
        </w:rPr>
        <w:footnoteReference w:id="184"/>
      </w:r>
      <w:r w:rsidRPr="000938E1">
        <w:t xml:space="preserve"> In </w:t>
      </w:r>
      <w:r w:rsidR="000938E1" w:rsidRPr="000938E1">
        <w:rPr>
          <w:i/>
        </w:rPr>
        <w:t xml:space="preserve">Tortoise Island Homeowners </w:t>
      </w:r>
      <w:proofErr w:type="spellStart"/>
      <w:r w:rsidR="000938E1" w:rsidRPr="000938E1">
        <w:rPr>
          <w:i/>
        </w:rPr>
        <w:t>Ass’n</w:t>
      </w:r>
      <w:proofErr w:type="spellEnd"/>
      <w:r w:rsidR="000938E1" w:rsidRPr="000938E1">
        <w:rPr>
          <w:i/>
        </w:rPr>
        <w:t xml:space="preserve"> v</w:t>
      </w:r>
      <w:r w:rsidR="000938E1" w:rsidRPr="000938E1">
        <w:t xml:space="preserve">. </w:t>
      </w:r>
      <w:r w:rsidR="000938E1" w:rsidRPr="000938E1">
        <w:rPr>
          <w:i/>
        </w:rPr>
        <w:t xml:space="preserve">Tortoise Island Realty, </w:t>
      </w:r>
      <w:r w:rsidR="000938E1" w:rsidRPr="000938E1">
        <w:rPr>
          <w:i/>
        </w:rPr>
        <w:lastRenderedPageBreak/>
        <w:t>Inc</w:t>
      </w:r>
      <w:r w:rsidRPr="000938E1">
        <w:t>.,</w:t>
      </w:r>
      <w:r w:rsidR="000938E1" w:rsidRPr="000938E1">
        <w:rPr>
          <w:vertAlign w:val="superscript"/>
        </w:rPr>
        <w:footnoteReference w:id="185"/>
      </w:r>
      <w:r w:rsidRPr="000938E1">
        <w:t xml:space="preserve"> a dilution claim was allowed for a mark signifying a real estate subdivision, with no indication that its renown extended beyond the community of Satellite Beach, Florida.</w:t>
      </w:r>
      <w:r w:rsidR="000938E1" w:rsidRPr="000938E1">
        <w:rPr>
          <w:vertAlign w:val="superscript"/>
        </w:rPr>
        <w:footnoteReference w:id="186"/>
      </w:r>
    </w:p>
    <w:p w14:paraId="37432D86" w14:textId="182AEF7F" w:rsidR="000938E1" w:rsidRPr="000938E1" w:rsidRDefault="001044F7" w:rsidP="000938E1">
      <w:pPr>
        <w:pStyle w:val="BNormal"/>
      </w:pPr>
      <w:r w:rsidRPr="000938E1">
        <w:t xml:space="preserve">In </w:t>
      </w:r>
      <w:r w:rsidR="000938E1" w:rsidRPr="000938E1">
        <w:rPr>
          <w:i/>
        </w:rPr>
        <w:t>Wedgwood Homes, Inc</w:t>
      </w:r>
      <w:r w:rsidR="000938E1" w:rsidRPr="000938E1">
        <w:t xml:space="preserve">. </w:t>
      </w:r>
      <w:r w:rsidR="000938E1" w:rsidRPr="000938E1">
        <w:rPr>
          <w:i/>
        </w:rPr>
        <w:t>v</w:t>
      </w:r>
      <w:r w:rsidR="000938E1" w:rsidRPr="000938E1">
        <w:t xml:space="preserve">. </w:t>
      </w:r>
      <w:r w:rsidR="000938E1" w:rsidRPr="000938E1">
        <w:rPr>
          <w:i/>
        </w:rPr>
        <w:t>Lund</w:t>
      </w:r>
      <w:r w:rsidRPr="000938E1">
        <w:t>,</w:t>
      </w:r>
      <w:r w:rsidR="000938E1" w:rsidRPr="000938E1">
        <w:rPr>
          <w:vertAlign w:val="superscript"/>
        </w:rPr>
        <w:footnoteReference w:id="187"/>
      </w:r>
      <w:r w:rsidRPr="000938E1">
        <w:t xml:space="preserve"> the Oregon Supreme Court expressly stated that locally well-known marks should be protected against dilution.</w:t>
      </w:r>
      <w:r w:rsidR="000938E1" w:rsidRPr="000938E1">
        <w:rPr>
          <w:vertAlign w:val="superscript"/>
        </w:rPr>
        <w:footnoteReference w:id="188"/>
      </w:r>
      <w:r w:rsidRPr="000938E1">
        <w:t xml:space="preserve"> The plaintiff, a home builder, evidently was known in a portion of one county of the state.</w:t>
      </w:r>
      <w:r w:rsidR="000938E1" w:rsidRPr="000938E1">
        <w:rPr>
          <w:vertAlign w:val="superscript"/>
        </w:rPr>
        <w:footnoteReference w:id="189"/>
      </w:r>
      <w:r w:rsidRPr="000938E1">
        <w:t xml:space="preserve"> And in </w:t>
      </w:r>
      <w:r w:rsidR="000938E1" w:rsidRPr="000938E1">
        <w:rPr>
          <w:i/>
        </w:rPr>
        <w:t>Cushman v</w:t>
      </w:r>
      <w:r w:rsidR="000938E1" w:rsidRPr="000938E1">
        <w:t xml:space="preserve">. </w:t>
      </w:r>
      <w:r w:rsidR="000938E1" w:rsidRPr="000938E1">
        <w:rPr>
          <w:i/>
        </w:rPr>
        <w:t>Mutton Hollow Land Development, Inc</w:t>
      </w:r>
      <w:r w:rsidRPr="000938E1">
        <w:t>.,</w:t>
      </w:r>
      <w:r w:rsidR="000938E1" w:rsidRPr="000938E1">
        <w:rPr>
          <w:vertAlign w:val="superscript"/>
        </w:rPr>
        <w:footnoteReference w:id="190"/>
      </w:r>
      <w:r w:rsidRPr="000938E1">
        <w:t xml:space="preserve"> the plaintiff’s MUTTON HOLLOW mark for a commercial development apparently was known only locally as well.</w:t>
      </w:r>
    </w:p>
    <w:p w14:paraId="67D89132" w14:textId="4232A58A" w:rsidR="000938E1" w:rsidRPr="000938E1" w:rsidRDefault="001044F7" w:rsidP="000938E1">
      <w:pPr>
        <w:pStyle w:val="BNormal"/>
      </w:pPr>
      <w:r w:rsidRPr="000938E1">
        <w:t xml:space="preserve">In </w:t>
      </w:r>
      <w:proofErr w:type="gramStart"/>
      <w:r w:rsidRPr="000938E1">
        <w:t>all of</w:t>
      </w:r>
      <w:proofErr w:type="gramEnd"/>
      <w:r w:rsidRPr="000938E1">
        <w:t xml:space="preserve"> these cases, the defendant’s business was either the same as or complementary to the plaintiff’s business</w:t>
      </w:r>
      <w:r w:rsidR="000938E1" w:rsidRPr="000938E1">
        <w:rPr>
          <w:vertAlign w:val="superscript"/>
        </w:rPr>
        <w:footnoteReference w:id="191"/>
      </w:r>
      <w:r w:rsidRPr="000938E1">
        <w:t xml:space="preserve"> and, thus, confusion was likely to occur.</w:t>
      </w:r>
      <w:r w:rsidR="000938E1" w:rsidRPr="000938E1">
        <w:rPr>
          <w:vertAlign w:val="superscript"/>
        </w:rPr>
        <w:footnoteReference w:id="192"/>
      </w:r>
      <w:r w:rsidRPr="000938E1">
        <w:t xml:space="preserve"> Nevertheless, it is clear that courts in several different states with 1964 Model Bill statutes have been willing to protect geographically local marks from any encroachment by identically named businesses</w:t>
      </w:r>
      <w:r w:rsidR="000938E1" w:rsidRPr="000938E1">
        <w:t>. O</w:t>
      </w:r>
      <w:r w:rsidRPr="000938E1">
        <w:t xml:space="preserve">f course, the mark must be known </w:t>
      </w:r>
      <w:r w:rsidR="000938E1" w:rsidRPr="000938E1">
        <w:rPr>
          <w:i/>
        </w:rPr>
        <w:t>somewhere</w:t>
      </w:r>
      <w:r w:rsidRPr="000938E1">
        <w:t xml:space="preserve"> in the state to be protected by that state’s law.</w:t>
      </w:r>
      <w:r w:rsidR="000938E1" w:rsidRPr="000938E1">
        <w:rPr>
          <w:vertAlign w:val="superscript"/>
        </w:rPr>
        <w:footnoteReference w:id="193"/>
      </w:r>
    </w:p>
    <w:p w14:paraId="126C7F78" w14:textId="3C464C93" w:rsidR="000938E1" w:rsidRPr="000938E1" w:rsidRDefault="001044F7" w:rsidP="000938E1">
      <w:pPr>
        <w:pStyle w:val="BNormal"/>
      </w:pPr>
      <w:r w:rsidRPr="000938E1">
        <w:t>One other consideration is that, regardless of how geographically extensive the mark’s renown must be to merit protection, it must at least extend to the junior user’s trading area.</w:t>
      </w:r>
      <w:r w:rsidR="000938E1" w:rsidRPr="000938E1">
        <w:rPr>
          <w:vertAlign w:val="superscript"/>
        </w:rPr>
        <w:footnoteReference w:id="194"/>
      </w:r>
    </w:p>
    <w:p w14:paraId="7C1C854B" w14:textId="0060FE1E" w:rsidR="000938E1" w:rsidRPr="000938E1" w:rsidRDefault="00D072AA" w:rsidP="000C41C4">
      <w:pPr>
        <w:pStyle w:val="BHead2"/>
      </w:pPr>
      <w:r>
        <w:t>2.I.</w:t>
      </w:r>
      <w:r w:rsidR="000938E1" w:rsidRPr="00D072AA">
        <w:rPr>
          <w:rStyle w:val="BBNAidChar"/>
          <w:rFonts w:eastAsiaTheme="majorEastAsia"/>
        </w:rPr>
        <w:t>F</w:t>
      </w:r>
      <w:r w:rsidR="000938E1" w:rsidRPr="000938E1">
        <w:t>.</w:t>
      </w:r>
      <w:r>
        <w:t> </w:t>
      </w:r>
      <w:r w:rsidR="000938E1" w:rsidRPr="000938E1">
        <w:tab/>
        <w:t>Fame and Distinctiveness in a Niche Market</w:t>
      </w:r>
    </w:p>
    <w:p w14:paraId="4E05AA02" w14:textId="1C366B84" w:rsidR="000938E1" w:rsidRPr="000938E1" w:rsidRDefault="001044F7" w:rsidP="000938E1">
      <w:pPr>
        <w:pStyle w:val="BNormal"/>
      </w:pPr>
      <w:r w:rsidRPr="000938E1">
        <w:t>In addition to the geographic dimension of distinctiveness, there is the market dimension</w:t>
      </w:r>
      <w:r w:rsidR="000938E1" w:rsidRPr="000938E1">
        <w:t>. S</w:t>
      </w:r>
      <w:r w:rsidRPr="000938E1">
        <w:t>uppose a mark used on one product is distinctive only to consumers of that category of product (say, charitable foundation presidents or fans of curling)</w:t>
      </w:r>
      <w:r w:rsidR="000938E1" w:rsidRPr="000938E1">
        <w:t>. I</w:t>
      </w:r>
      <w:r w:rsidRPr="000938E1">
        <w:t>s it still eligible for dilution protection?</w:t>
      </w:r>
    </w:p>
    <w:p w14:paraId="240363DC" w14:textId="24016AAA" w:rsidR="000938E1" w:rsidRPr="000938E1" w:rsidRDefault="00D072AA" w:rsidP="000C41C4">
      <w:pPr>
        <w:pStyle w:val="BHead3"/>
      </w:pPr>
      <w:r>
        <w:t>2.I.F.</w:t>
      </w:r>
      <w:r w:rsidR="000938E1" w:rsidRPr="00D072AA">
        <w:rPr>
          <w:rStyle w:val="BBNAidChar"/>
          <w:rFonts w:eastAsiaTheme="majorEastAsia"/>
        </w:rPr>
        <w:t>1</w:t>
      </w:r>
      <w:r w:rsidR="000938E1" w:rsidRPr="000938E1">
        <w:t>.</w:t>
      </w:r>
      <w:r>
        <w:t> </w:t>
      </w:r>
      <w:r w:rsidR="000938E1" w:rsidRPr="000938E1">
        <w:tab/>
        <w:t>Statutes Requiring Fame: Marks Famous Only in a Niche Market</w:t>
      </w:r>
    </w:p>
    <w:p w14:paraId="1C187959" w14:textId="2D7F98BF" w:rsidR="000938E1" w:rsidRPr="000938E1" w:rsidRDefault="001044F7" w:rsidP="000938E1">
      <w:pPr>
        <w:pStyle w:val="BNormal"/>
      </w:pPr>
      <w:r w:rsidRPr="000938E1">
        <w:t>Under the original FTDA, courts were divided about whether a mark that was “famous” only in a niche product market was eligible for protection.</w:t>
      </w:r>
      <w:r w:rsidR="000938E1" w:rsidRPr="000938E1">
        <w:rPr>
          <w:vertAlign w:val="superscript"/>
        </w:rPr>
        <w:footnoteReference w:id="195"/>
      </w:r>
      <w:r w:rsidRPr="000938E1">
        <w:t xml:space="preserve"> This split was not resolved by the time the TDRA was enacted</w:t>
      </w:r>
      <w:r w:rsidR="000938E1" w:rsidRPr="000938E1">
        <w:t>. T</w:t>
      </w:r>
      <w:r w:rsidRPr="000938E1">
        <w:t>he</w:t>
      </w:r>
      <w:r w:rsidR="009E5E5D">
        <w:t xml:space="preserve"> </w:t>
      </w:r>
      <w:r w:rsidRPr="000938E1">
        <w:lastRenderedPageBreak/>
        <w:t>TDRA ended this problem under federal law by requiring that a famous mark be recognized by “the general consuming public of the United States.” Thus, niche fame will no longer suffice under the FTDA.</w:t>
      </w:r>
      <w:r w:rsidR="000938E1" w:rsidRPr="000938E1">
        <w:rPr>
          <w:vertAlign w:val="superscript"/>
        </w:rPr>
        <w:footnoteReference w:id="196"/>
      </w:r>
      <w:r w:rsidRPr="000938E1">
        <w:t xml:space="preserve"> The 2007 Model Bill adopted analogous language that was also intended to eliminate niche product fame, requiring that a mark be “widely recognized by the general consuming public of this state.”</w:t>
      </w:r>
      <w:r w:rsidR="000938E1" w:rsidRPr="000938E1">
        <w:rPr>
          <w:vertAlign w:val="superscript"/>
        </w:rPr>
        <w:footnoteReference w:id="197"/>
      </w:r>
    </w:p>
    <w:p w14:paraId="398B90F9" w14:textId="495D56F0" w:rsidR="000938E1" w:rsidRPr="000938E1" w:rsidRDefault="001044F7" w:rsidP="000938E1">
      <w:pPr>
        <w:pStyle w:val="BNormal"/>
      </w:pPr>
      <w:r w:rsidRPr="000938E1">
        <w:t>However, the problem is more complicated in the states with statutes based on the 1992 or 1996 Model Bill</w:t>
      </w:r>
      <w:r w:rsidR="000938E1" w:rsidRPr="000938E1">
        <w:t>. T</w:t>
      </w:r>
      <w:r w:rsidRPr="000938E1">
        <w:t>hose statutes have no definition of fame</w:t>
      </w:r>
      <w:r w:rsidR="000938E1" w:rsidRPr="000938E1">
        <w:t>; t</w:t>
      </w:r>
      <w:r w:rsidRPr="000938E1">
        <w:t>hey only have the guiding factors that existed under the FTDA prior to the TDRA</w:t>
      </w:r>
      <w:r w:rsidR="000938E1" w:rsidRPr="000938E1">
        <w:t>. S</w:t>
      </w:r>
      <w:r w:rsidRPr="000938E1">
        <w:t>everal federal courts of appeals permitted niche-fame eligibility prior to the TDRA, but the application of the concept was not easily reconciled with the rationale for requiring a famous mark</w:t>
      </w:r>
      <w:r w:rsidR="000938E1" w:rsidRPr="000938E1">
        <w:t>. C</w:t>
      </w:r>
      <w:r w:rsidRPr="000938E1">
        <w:t>ourts favoring niche fame often pointed to a statement in the original United States Trademark Association proposal,</w:t>
      </w:r>
      <w:r w:rsidR="000938E1" w:rsidRPr="000938E1">
        <w:rPr>
          <w:vertAlign w:val="superscript"/>
        </w:rPr>
        <w:footnoteReference w:id="198"/>
      </w:r>
      <w:r w:rsidRPr="000938E1">
        <w:t xml:space="preserve"> and to the </w:t>
      </w:r>
      <w:r w:rsidR="000938E1" w:rsidRPr="000938E1">
        <w:rPr>
          <w:i/>
        </w:rPr>
        <w:t>Restatement (Third) of Unfair Competition</w:t>
      </w:r>
      <w:r w:rsidRPr="000938E1">
        <w:t>,</w:t>
      </w:r>
      <w:r w:rsidR="000938E1" w:rsidRPr="000938E1">
        <w:rPr>
          <w:vertAlign w:val="superscript"/>
        </w:rPr>
        <w:footnoteReference w:id="199"/>
      </w:r>
      <w:r w:rsidRPr="000938E1">
        <w:t xml:space="preserve"> for support</w:t>
      </w:r>
      <w:r w:rsidR="000938E1" w:rsidRPr="000938E1">
        <w:t>. B</w:t>
      </w:r>
      <w:r w:rsidRPr="000938E1">
        <w:t xml:space="preserve">ut the </w:t>
      </w:r>
      <w:r w:rsidR="000938E1" w:rsidRPr="000938E1">
        <w:rPr>
          <w:i/>
        </w:rPr>
        <w:t>Restatement</w:t>
      </w:r>
      <w:r w:rsidRPr="000938E1">
        <w:t xml:space="preserve"> does not require a famous mark (it was drafted before the FTDA), and although one can posit dilution existing in a limited market, the idea, as discussed below, is somewhat at odds with the usual rationale for dilution protection.</w:t>
      </w:r>
    </w:p>
    <w:p w14:paraId="1712800B" w14:textId="0334100E" w:rsidR="000938E1" w:rsidRPr="000938E1" w:rsidRDefault="001044F7" w:rsidP="000938E1">
      <w:pPr>
        <w:pStyle w:val="BNormal"/>
      </w:pPr>
      <w:r w:rsidRPr="000938E1">
        <w:t>The case against niche fame could be summed up by the statement “Fame means FAME.”</w:t>
      </w:r>
      <w:r w:rsidR="000938E1" w:rsidRPr="000938E1">
        <w:rPr>
          <w:vertAlign w:val="superscript"/>
        </w:rPr>
        <w:footnoteReference w:id="200"/>
      </w:r>
      <w:r w:rsidRPr="000938E1">
        <w:t xml:space="preserve"> If the requirement of a famous mark is intended to circumscribe dilution by limiting eligibility, then niche fame works in the opposite direction</w:t>
      </w:r>
      <w:r w:rsidR="000938E1" w:rsidRPr="000938E1">
        <w:t>. M</w:t>
      </w:r>
      <w:r w:rsidRPr="000938E1">
        <w:t xml:space="preserve">oreover, even those courts that accepted niche fame limited its application to cases </w:t>
      </w:r>
      <w:r w:rsidRPr="000938E1">
        <w:lastRenderedPageBreak/>
        <w:t>between competitors.</w:t>
      </w:r>
      <w:r w:rsidR="000938E1" w:rsidRPr="000938E1">
        <w:rPr>
          <w:vertAlign w:val="superscript"/>
        </w:rPr>
        <w:footnoteReference w:id="201"/>
      </w:r>
      <w:r w:rsidRPr="000938E1">
        <w:t xml:space="preserve"> Although the FTDA, the TDRA, and the Model Bills all permit dilution claims against competitors,</w:t>
      </w:r>
      <w:r w:rsidR="000938E1" w:rsidRPr="000938E1">
        <w:rPr>
          <w:vertAlign w:val="superscript"/>
        </w:rPr>
        <w:footnoteReference w:id="202"/>
      </w:r>
      <w:r w:rsidRPr="000938E1">
        <w:t xml:space="preserve"> the classic dilution claim is one between the owner of a famous mark and a user on a dissimilar product, such as the Kodak piano or Buick aspirin cited in the legislative history of the FTDA</w:t>
      </w:r>
      <w:r w:rsidR="000938E1" w:rsidRPr="000938E1">
        <w:t>. A</w:t>
      </w:r>
      <w:r w:rsidRPr="000938E1">
        <w:t xml:space="preserve"> dilution theory that </w:t>
      </w:r>
      <w:r w:rsidR="000938E1" w:rsidRPr="000938E1">
        <w:rPr>
          <w:i/>
        </w:rPr>
        <w:t>only</w:t>
      </w:r>
      <w:r w:rsidRPr="000938E1">
        <w:t xml:space="preserve"> applies to competitors seems contrary to Congress’s intent.</w:t>
      </w:r>
      <w:r w:rsidR="000938E1" w:rsidRPr="000938E1">
        <w:rPr>
          <w:vertAlign w:val="superscript"/>
        </w:rPr>
        <w:footnoteReference w:id="203"/>
      </w:r>
      <w:r w:rsidRPr="000938E1">
        <w:t xml:space="preserve"> One court attempted to address the anomaly by requiring “a high degree of fame” in the niche market.</w:t>
      </w:r>
      <w:r w:rsidR="000938E1" w:rsidRPr="000938E1">
        <w:rPr>
          <w:vertAlign w:val="superscript"/>
        </w:rPr>
        <w:footnoteReference w:id="204"/>
      </w:r>
      <w:r w:rsidRPr="000938E1">
        <w:t xml:space="preserve"> But fame should automatically represent “a high degree” of recognition</w:t>
      </w:r>
      <w:r w:rsidR="000938E1" w:rsidRPr="000938E1">
        <w:t>. L</w:t>
      </w:r>
      <w:r w:rsidRPr="000938E1">
        <w:t xml:space="preserve">imiting the analysis to one market while ignoring possibly diluting uses </w:t>
      </w:r>
      <w:r w:rsidR="000938E1" w:rsidRPr="000938E1">
        <w:rPr>
          <w:i/>
        </w:rPr>
        <w:t>outside</w:t>
      </w:r>
      <w:r w:rsidRPr="000938E1">
        <w:t xml:space="preserve"> of that market is anomalous</w:t>
      </w:r>
      <w:r w:rsidR="000938E1" w:rsidRPr="000938E1">
        <w:t>. M</w:t>
      </w:r>
      <w:r w:rsidRPr="000938E1">
        <w:t xml:space="preserve">oreover, the sixth fame factor in the 1996 Model Bill considers the mark’s recognition in both the plaintiff’s </w:t>
      </w:r>
      <w:r w:rsidR="000938E1" w:rsidRPr="000938E1">
        <w:rPr>
          <w:i/>
        </w:rPr>
        <w:t>and</w:t>
      </w:r>
      <w:r w:rsidRPr="000938E1">
        <w:t xml:space="preserve"> the defendant’s channels of trade, thus presuming that they operate in different markets.</w:t>
      </w:r>
      <w:r w:rsidR="000938E1" w:rsidRPr="000938E1">
        <w:rPr>
          <w:vertAlign w:val="superscript"/>
        </w:rPr>
        <w:footnoteReference w:id="205"/>
      </w:r>
    </w:p>
    <w:p w14:paraId="1EAC6F84" w14:textId="47187DD5" w:rsidR="000938E1" w:rsidRPr="000938E1" w:rsidRDefault="001044F7" w:rsidP="000938E1">
      <w:pPr>
        <w:pStyle w:val="BNormal"/>
      </w:pPr>
      <w:r w:rsidRPr="000938E1">
        <w:t>Niche fame produced inconsistent results in federal cases, even in circuits where it was accepted</w:t>
      </w:r>
      <w:r w:rsidR="000938E1" w:rsidRPr="000938E1">
        <w:t>. I</w:t>
      </w:r>
      <w:r w:rsidRPr="000938E1">
        <w:t>n some cases, apparently little-known marks were considered famous.</w:t>
      </w:r>
      <w:r w:rsidR="000938E1" w:rsidRPr="000938E1">
        <w:rPr>
          <w:vertAlign w:val="superscript"/>
        </w:rPr>
        <w:footnoteReference w:id="206"/>
      </w:r>
      <w:r w:rsidRPr="000938E1">
        <w:t xml:space="preserve"> In other cases, equally or </w:t>
      </w:r>
      <w:proofErr w:type="gramStart"/>
      <w:r w:rsidRPr="000938E1">
        <w:t>better known</w:t>
      </w:r>
      <w:proofErr w:type="gramEnd"/>
      <w:r w:rsidRPr="000938E1">
        <w:t xml:space="preserve"> marks were not found famous even in their own niche.</w:t>
      </w:r>
      <w:r w:rsidR="000938E1" w:rsidRPr="000938E1">
        <w:rPr>
          <w:vertAlign w:val="superscript"/>
        </w:rPr>
        <w:footnoteReference w:id="207"/>
      </w:r>
      <w:r w:rsidRPr="000938E1">
        <w:t xml:space="preserve"> It is unlikely that state legislatures thought about this issue before enacting their statutes</w:t>
      </w:r>
      <w:r w:rsidR="000938E1" w:rsidRPr="000938E1">
        <w:t>. T</w:t>
      </w:r>
      <w:r w:rsidRPr="000938E1">
        <w:t>he best resolution would be for courts to assume that the TDRA and 2007 Model Bill definitions of fame were intended to guide the interpretation of 1992 and 1996 Model Bill statutes</w:t>
      </w:r>
      <w:r w:rsidR="000938E1" w:rsidRPr="000938E1">
        <w:t>. T</w:t>
      </w:r>
      <w:r w:rsidRPr="000938E1">
        <w:t>hat would at least produce a more uniform and logical set of principles on the issue of fame.</w:t>
      </w:r>
      <w:r w:rsidR="000938E1" w:rsidRPr="000938E1">
        <w:rPr>
          <w:vertAlign w:val="superscript"/>
        </w:rPr>
        <w:footnoteReference w:id="208"/>
      </w:r>
    </w:p>
    <w:p w14:paraId="1784A021" w14:textId="6565C437" w:rsidR="000938E1" w:rsidRPr="000938E1" w:rsidRDefault="00D072AA" w:rsidP="000C41C4">
      <w:pPr>
        <w:pStyle w:val="BHead3"/>
      </w:pPr>
      <w:r>
        <w:lastRenderedPageBreak/>
        <w:t>2.I.F.</w:t>
      </w:r>
      <w:r w:rsidR="000938E1" w:rsidRPr="00D072AA">
        <w:rPr>
          <w:rStyle w:val="BBNAidChar"/>
          <w:rFonts w:eastAsiaTheme="majorEastAsia"/>
        </w:rPr>
        <w:t>2</w:t>
      </w:r>
      <w:r w:rsidR="000938E1" w:rsidRPr="000938E1">
        <w:t>.</w:t>
      </w:r>
      <w:r>
        <w:t> </w:t>
      </w:r>
      <w:r w:rsidR="000938E1" w:rsidRPr="000938E1">
        <w:tab/>
        <w:t>1964 Model Bill Statutes: Distinctiveness Only in a Niche Market</w:t>
      </w:r>
    </w:p>
    <w:p w14:paraId="4FCE7D55" w14:textId="0521F600" w:rsidR="000938E1" w:rsidRPr="000938E1" w:rsidRDefault="001044F7" w:rsidP="000938E1">
      <w:pPr>
        <w:pStyle w:val="BNormal"/>
      </w:pPr>
      <w:r w:rsidRPr="000938E1">
        <w:t>Statutes patterned after the 1964 Model Bill present a separate analytical challenge for niche distinctiveness</w:t>
      </w:r>
      <w:r w:rsidR="000938E1" w:rsidRPr="000938E1">
        <w:t>. A</w:t>
      </w:r>
      <w:r w:rsidRPr="000938E1">
        <w:t>s discussed earlier, states do not even agree on the degree of distinctiveness required to merit dilution protection.</w:t>
      </w:r>
      <w:r w:rsidR="000938E1" w:rsidRPr="000938E1">
        <w:rPr>
          <w:vertAlign w:val="superscript"/>
        </w:rPr>
        <w:footnoteReference w:id="209"/>
      </w:r>
      <w:r w:rsidRPr="000938E1">
        <w:t xml:space="preserve"> The </w:t>
      </w:r>
      <w:r w:rsidR="000938E1" w:rsidRPr="000938E1">
        <w:rPr>
          <w:i/>
        </w:rPr>
        <w:t>Restatement</w:t>
      </w:r>
      <w:r w:rsidRPr="000938E1">
        <w:t>, written against a background of 1964 Model Bill dilution statutes, seems to take the position that niche-market distinctiveness is sufficient:</w:t>
      </w:r>
    </w:p>
    <w:p w14:paraId="2100E669" w14:textId="40F9C04A" w:rsidR="000938E1" w:rsidRPr="000938E1" w:rsidRDefault="001044F7" w:rsidP="000938E1">
      <w:pPr>
        <w:pStyle w:val="BQuotelong"/>
      </w:pPr>
      <w:r w:rsidRPr="000938E1">
        <w:t xml:space="preserve">A mark that is highly distinctive only to a select class or group of purchasers may be protected from diluting uses directed at that </w:t>
      </w:r>
      <w:proofErr w:type="gramStart"/>
      <w:r w:rsidRPr="000938E1">
        <w:t>particular class</w:t>
      </w:r>
      <w:proofErr w:type="gramEnd"/>
      <w:r w:rsidRPr="000938E1">
        <w:t xml:space="preserve"> or group.</w:t>
      </w:r>
      <w:r w:rsidR="000938E1" w:rsidRPr="000938E1">
        <w:rPr>
          <w:vertAlign w:val="superscript"/>
        </w:rPr>
        <w:footnoteReference w:id="210"/>
      </w:r>
    </w:p>
    <w:p w14:paraId="7D231C63" w14:textId="02E70E55" w:rsidR="000938E1" w:rsidRPr="000938E1" w:rsidRDefault="001044F7" w:rsidP="000938E1">
      <w:pPr>
        <w:pStyle w:val="BNormal"/>
      </w:pPr>
      <w:r w:rsidRPr="000938E1">
        <w:t>The same comment, however, also states</w:t>
      </w:r>
      <w:r w:rsidR="000938E1" w:rsidRPr="000938E1">
        <w:t>: “</w:t>
      </w:r>
      <w:r w:rsidRPr="000938E1">
        <w:t>A mark that evokes an association with a specific source only when used in connection with the particular goods or services that it identifies is ordinarily not sufficiently distinctive to be protected against dilution.”</w:t>
      </w:r>
      <w:r w:rsidR="000938E1" w:rsidRPr="000938E1">
        <w:rPr>
          <w:vertAlign w:val="superscript"/>
        </w:rPr>
        <w:footnoteReference w:id="211"/>
      </w:r>
      <w:r w:rsidRPr="000938E1">
        <w:t xml:space="preserve"> These are not necessarily contradictory statements</w:t>
      </w:r>
      <w:r w:rsidR="000938E1" w:rsidRPr="000938E1">
        <w:t>. A</w:t>
      </w:r>
      <w:r w:rsidRPr="000938E1">
        <w:t xml:space="preserve"> mark that is well known to a class of purchasers could evoke a source association without being displayed together with the goods that it identifies</w:t>
      </w:r>
      <w:r w:rsidR="000938E1" w:rsidRPr="000938E1">
        <w:t>. L</w:t>
      </w:r>
      <w:r w:rsidRPr="000938E1">
        <w:t>ess distinctive marks would evoke a source association, even to the class of purchasers, only when displayed together with the goods or services they identified</w:t>
      </w:r>
      <w:r w:rsidR="000938E1" w:rsidRPr="000938E1">
        <w:t>. T</w:t>
      </w:r>
      <w:r w:rsidRPr="000938E1">
        <w:t>hose latter marks would be too weak to be eligible for dilution protection</w:t>
      </w:r>
      <w:r w:rsidR="000938E1" w:rsidRPr="000938E1">
        <w:t>. T</w:t>
      </w:r>
      <w:r w:rsidRPr="000938E1">
        <w:t xml:space="preserve">he </w:t>
      </w:r>
      <w:r w:rsidR="000938E1" w:rsidRPr="000938E1">
        <w:rPr>
          <w:i/>
        </w:rPr>
        <w:t>Restatement</w:t>
      </w:r>
      <w:r w:rsidRPr="000938E1">
        <w:t xml:space="preserve"> limits the use of niche-market eligibility to situations where the second user aims at the first user’s customers.</w:t>
      </w:r>
    </w:p>
    <w:p w14:paraId="4FC8BA66" w14:textId="76B2BD4F" w:rsidR="000938E1" w:rsidRPr="000938E1" w:rsidRDefault="001044F7" w:rsidP="000938E1">
      <w:pPr>
        <w:pStyle w:val="BNormal"/>
      </w:pPr>
      <w:r w:rsidRPr="000938E1">
        <w:t xml:space="preserve">The </w:t>
      </w:r>
      <w:r w:rsidR="000938E1" w:rsidRPr="000938E1">
        <w:rPr>
          <w:i/>
        </w:rPr>
        <w:t>Restatement</w:t>
      </w:r>
      <w:r w:rsidRPr="000938E1">
        <w:t>’s position is not universally accepted, even for 1964 Model Bill statutes</w:t>
      </w:r>
      <w:r w:rsidR="000938E1" w:rsidRPr="000938E1">
        <w:t>. T</w:t>
      </w:r>
      <w:r w:rsidRPr="000938E1">
        <w:t xml:space="preserve">he leading case rejecting the theory is </w:t>
      </w:r>
      <w:r w:rsidR="000938E1" w:rsidRPr="000938E1">
        <w:rPr>
          <w:i/>
        </w:rPr>
        <w:t>Mead Data Central, Inc</w:t>
      </w:r>
      <w:r w:rsidR="000938E1" w:rsidRPr="000938E1">
        <w:t xml:space="preserve">. </w:t>
      </w:r>
      <w:r w:rsidR="000938E1" w:rsidRPr="000938E1">
        <w:rPr>
          <w:i/>
        </w:rPr>
        <w:t>v</w:t>
      </w:r>
      <w:r w:rsidR="000938E1" w:rsidRPr="000938E1">
        <w:t xml:space="preserve">. </w:t>
      </w:r>
      <w:r w:rsidR="000938E1" w:rsidRPr="000938E1">
        <w:rPr>
          <w:i/>
        </w:rPr>
        <w:t>Toyota Motor Sales USA, Inc</w:t>
      </w:r>
      <w:r w:rsidRPr="000938E1">
        <w:t>.</w:t>
      </w:r>
      <w:r w:rsidR="000938E1" w:rsidRPr="000938E1">
        <w:rPr>
          <w:vertAlign w:val="superscript"/>
        </w:rPr>
        <w:footnoteReference w:id="212"/>
      </w:r>
      <w:r w:rsidRPr="000938E1">
        <w:t xml:space="preserve"> In that case, the plaintiff’s mark Lexis was described by the majority as being well known only to attorneys and accountants.</w:t>
      </w:r>
      <w:r w:rsidR="000938E1" w:rsidRPr="000938E1">
        <w:rPr>
          <w:vertAlign w:val="superscript"/>
        </w:rPr>
        <w:footnoteReference w:id="213"/>
      </w:r>
      <w:r w:rsidRPr="000938E1">
        <w:t xml:space="preserve"> Because that market is small,</w:t>
      </w:r>
      <w:r w:rsidR="000938E1" w:rsidRPr="000938E1">
        <w:rPr>
          <w:vertAlign w:val="superscript"/>
        </w:rPr>
        <w:footnoteReference w:id="214"/>
      </w:r>
      <w:r w:rsidRPr="000938E1">
        <w:t xml:space="preserve"> the court regarded the mark’s renown as insufficiently distinctive “to the general public.”</w:t>
      </w:r>
      <w:r w:rsidR="000938E1" w:rsidRPr="000938E1">
        <w:rPr>
          <w:vertAlign w:val="superscript"/>
        </w:rPr>
        <w:footnoteReference w:id="215"/>
      </w:r>
      <w:r w:rsidRPr="000938E1">
        <w:t xml:space="preserve"> Prior to </w:t>
      </w:r>
      <w:r w:rsidR="000938E1" w:rsidRPr="000938E1">
        <w:rPr>
          <w:i/>
        </w:rPr>
        <w:t>Mead Data</w:t>
      </w:r>
      <w:r w:rsidRPr="000938E1">
        <w:t>, it had been held that trademarks that were well known in a limited product market could be eligible for dilution protection under New York law.</w:t>
      </w:r>
      <w:r w:rsidR="000938E1" w:rsidRPr="000938E1">
        <w:rPr>
          <w:vertAlign w:val="superscript"/>
        </w:rPr>
        <w:footnoteReference w:id="216"/>
      </w:r>
    </w:p>
    <w:p w14:paraId="3B8DDBD1" w14:textId="4E992A13" w:rsidR="000938E1" w:rsidRPr="000938E1" w:rsidRDefault="001044F7" w:rsidP="000938E1">
      <w:pPr>
        <w:pStyle w:val="BNormal"/>
      </w:pPr>
      <w:r w:rsidRPr="000938E1">
        <w:lastRenderedPageBreak/>
        <w:t xml:space="preserve">Although the Florida Supreme Court adopted the </w:t>
      </w:r>
      <w:r w:rsidR="000938E1" w:rsidRPr="000938E1">
        <w:rPr>
          <w:i/>
        </w:rPr>
        <w:t>Restatement</w:t>
      </w:r>
      <w:r w:rsidRPr="000938E1">
        <w:t xml:space="preserve"> standards for demonstrating distinctiveness, a federal court in Florida subsequently concluded that it was not clear whether Florida had also adopted the </w:t>
      </w:r>
      <w:r w:rsidR="000938E1" w:rsidRPr="000938E1">
        <w:rPr>
          <w:i/>
        </w:rPr>
        <w:t>Restatement</w:t>
      </w:r>
      <w:r w:rsidRPr="000938E1">
        <w:t>’s view concerning niche market distinctiveness.</w:t>
      </w:r>
      <w:r w:rsidR="000938E1" w:rsidRPr="000938E1">
        <w:rPr>
          <w:vertAlign w:val="superscript"/>
        </w:rPr>
        <w:footnoteReference w:id="217"/>
      </w:r>
      <w:r w:rsidRPr="000938E1">
        <w:t xml:space="preserve"> The court, however, did not need to resolve the issue in order to decide the case.</w:t>
      </w:r>
      <w:r w:rsidR="000938E1" w:rsidRPr="000938E1">
        <w:rPr>
          <w:vertAlign w:val="superscript"/>
        </w:rPr>
        <w:footnoteReference w:id="218"/>
      </w:r>
      <w:r w:rsidRPr="000938E1">
        <w:t xml:space="preserve"> (Florida has since amended its statute to conform to the 1996 Model Bill in this respect.</w:t>
      </w:r>
      <w:r w:rsidR="000938E1" w:rsidRPr="000938E1">
        <w:rPr>
          <w:vertAlign w:val="superscript"/>
        </w:rPr>
        <w:footnoteReference w:id="219"/>
      </w:r>
      <w:r w:rsidRPr="000938E1">
        <w:t>)</w:t>
      </w:r>
    </w:p>
    <w:p w14:paraId="6726EB39" w14:textId="679A1C51" w:rsidR="000938E1" w:rsidRPr="000938E1" w:rsidRDefault="001044F7" w:rsidP="000938E1">
      <w:pPr>
        <w:pStyle w:val="BNormal"/>
      </w:pPr>
      <w:r w:rsidRPr="000938E1">
        <w:t>One might expect states that protect geographically local marks also to protect niche-market marks</w:t>
      </w:r>
      <w:r w:rsidR="000938E1" w:rsidRPr="000938E1">
        <w:t>; h</w:t>
      </w:r>
      <w:r w:rsidRPr="000938E1">
        <w:t>owever, the two are not analytically identical</w:t>
      </w:r>
      <w:r w:rsidR="000938E1" w:rsidRPr="000938E1">
        <w:t>. A</w:t>
      </w:r>
      <w:r w:rsidRPr="000938E1">
        <w:t xml:space="preserve"> mark could be so well known in the region that any other similar marks would be mentally associated with it, even if the second use was on a totally disparate product.</w:t>
      </w:r>
      <w:r w:rsidR="000938E1" w:rsidRPr="000938E1">
        <w:rPr>
          <w:vertAlign w:val="superscript"/>
        </w:rPr>
        <w:footnoteReference w:id="220"/>
      </w:r>
      <w:r w:rsidRPr="000938E1">
        <w:t xml:space="preserve"> Other marks, however, evoke the required mental association only if the second use is on a competing or complementary product or service</w:t>
      </w:r>
      <w:r w:rsidR="000938E1" w:rsidRPr="000938E1">
        <w:t>. A</w:t>
      </w:r>
      <w:r w:rsidRPr="000938E1">
        <w:t>s noted in the previous section, cases that permit dilution claims where the marks are distinctive only locally tend to involve competitors or providers of complementary goods or services.</w:t>
      </w:r>
      <w:r w:rsidR="000938E1" w:rsidRPr="000938E1">
        <w:rPr>
          <w:vertAlign w:val="superscript"/>
        </w:rPr>
        <w:footnoteReference w:id="221"/>
      </w:r>
    </w:p>
    <w:p w14:paraId="2F783037" w14:textId="0C254CA6" w:rsidR="000938E1" w:rsidRPr="000938E1" w:rsidRDefault="00D072AA" w:rsidP="000C41C4">
      <w:pPr>
        <w:pStyle w:val="BHead2"/>
      </w:pPr>
      <w:r>
        <w:t>2.I.</w:t>
      </w:r>
      <w:r w:rsidR="000938E1" w:rsidRPr="00D072AA">
        <w:rPr>
          <w:rStyle w:val="BBNAidChar"/>
          <w:rFonts w:eastAsiaTheme="majorEastAsia"/>
        </w:rPr>
        <w:t>G</w:t>
      </w:r>
      <w:r w:rsidR="000938E1" w:rsidRPr="000938E1">
        <w:t>.</w:t>
      </w:r>
      <w:r>
        <w:t> </w:t>
      </w:r>
      <w:r w:rsidR="000938E1" w:rsidRPr="000938E1">
        <w:tab/>
        <w:t>Protection of Unregistered Marks and Trade Names</w:t>
      </w:r>
    </w:p>
    <w:p w14:paraId="7E8A27D9" w14:textId="0DFA278B" w:rsidR="000938E1" w:rsidRPr="000938E1" w:rsidRDefault="00D072AA" w:rsidP="000C41C4">
      <w:pPr>
        <w:pStyle w:val="BHead3"/>
      </w:pPr>
      <w:r>
        <w:t>2.I.G.</w:t>
      </w:r>
      <w:r w:rsidR="000938E1" w:rsidRPr="00D072AA">
        <w:rPr>
          <w:rStyle w:val="BBNAidChar"/>
          <w:rFonts w:eastAsiaTheme="majorEastAsia"/>
        </w:rPr>
        <w:t>1</w:t>
      </w:r>
      <w:r w:rsidR="000938E1" w:rsidRPr="000938E1">
        <w:t>.</w:t>
      </w:r>
      <w:r>
        <w:t> </w:t>
      </w:r>
      <w:r w:rsidR="000938E1" w:rsidRPr="000938E1">
        <w:tab/>
        <w:t>The Need for a Registered Mark</w:t>
      </w:r>
    </w:p>
    <w:p w14:paraId="48F53B7A" w14:textId="6570047A" w:rsidR="000938E1" w:rsidRPr="000938E1" w:rsidRDefault="001044F7" w:rsidP="000938E1">
      <w:pPr>
        <w:pStyle w:val="BNormal"/>
      </w:pPr>
      <w:r w:rsidRPr="000938E1">
        <w:t>One question concerning eligibility for dilution protection is whether the mark must be registered under either state law or federal law as a prerequisite to eligibility</w:t>
      </w:r>
      <w:r w:rsidR="000938E1" w:rsidRPr="000938E1">
        <w:t>. U</w:t>
      </w:r>
      <w:r w:rsidRPr="000938E1">
        <w:t xml:space="preserve">nder statutes similar to the 1964 Model Bill (i.e., those </w:t>
      </w:r>
      <w:r w:rsidR="000938E1" w:rsidRPr="000938E1">
        <w:rPr>
          <w:i/>
        </w:rPr>
        <w:t>not</w:t>
      </w:r>
      <w:r w:rsidRPr="000938E1">
        <w:t xml:space="preserve"> similar to the FTDA or TDRA), the answer seems clear</w:t>
      </w:r>
      <w:r w:rsidR="000938E1" w:rsidRPr="000938E1">
        <w:t>: a</w:t>
      </w:r>
      <w:r w:rsidRPr="000938E1">
        <w:t>ll marks (if they are sufficiently distinctive), registered or not, are eligible for dilution protection.</w:t>
      </w:r>
      <w:r w:rsidR="000938E1" w:rsidRPr="000938E1">
        <w:rPr>
          <w:vertAlign w:val="superscript"/>
        </w:rPr>
        <w:footnoteReference w:id="222"/>
      </w:r>
      <w:r w:rsidRPr="000938E1">
        <w:t xml:space="preserve"> Typical of these laws is Missouri’s, which grants protection to “a mark registered under [Missouri’s trademark law], or a mark valid at common law.”</w:t>
      </w:r>
      <w:r w:rsidR="000938E1" w:rsidRPr="000938E1">
        <w:rPr>
          <w:vertAlign w:val="superscript"/>
        </w:rPr>
        <w:footnoteReference w:id="223"/>
      </w:r>
      <w:r w:rsidRPr="000938E1">
        <w:t xml:space="preserve"> The one exception may be Georgia, where one court held that only a mark registered with the state is eligible for protection.</w:t>
      </w:r>
      <w:r w:rsidR="000938E1" w:rsidRPr="000938E1">
        <w:rPr>
          <w:vertAlign w:val="superscript"/>
        </w:rPr>
        <w:footnoteReference w:id="224"/>
      </w:r>
      <w:r w:rsidRPr="000938E1">
        <w:t xml:space="preserve"> Unlike the other 1964 Model Bill statutes, Georgia’s law does not specifically include “a mark valid at common law,” though it does protect the “form of advertisement,” which one might have thought implied that nonregistered marks are protected.</w:t>
      </w:r>
      <w:r w:rsidR="000938E1" w:rsidRPr="000938E1">
        <w:rPr>
          <w:vertAlign w:val="superscript"/>
        </w:rPr>
        <w:footnoteReference w:id="225"/>
      </w:r>
    </w:p>
    <w:p w14:paraId="6D46B20C" w14:textId="6B383354" w:rsidR="000938E1" w:rsidRPr="000938E1" w:rsidRDefault="001044F7" w:rsidP="000938E1">
      <w:pPr>
        <w:pStyle w:val="BNormal"/>
      </w:pPr>
      <w:r w:rsidRPr="000938E1">
        <w:t>Unfortunately, state laws patterned after the 1992 Model Bill are not always as clear</w:t>
      </w:r>
      <w:r w:rsidR="000938E1" w:rsidRPr="000938E1">
        <w:t>. T</w:t>
      </w:r>
      <w:r w:rsidRPr="000938E1">
        <w:t xml:space="preserve">he operative provisions of the Model Bill itself protect the “owner” of a famous mark, thereby indicating that marks not registered in the </w:t>
      </w:r>
      <w:r w:rsidRPr="000938E1">
        <w:lastRenderedPageBreak/>
        <w:t>state are to be protected.</w:t>
      </w:r>
      <w:r w:rsidR="000938E1" w:rsidRPr="000938E1">
        <w:rPr>
          <w:vertAlign w:val="superscript"/>
        </w:rPr>
        <w:footnoteReference w:id="226"/>
      </w:r>
      <w:r w:rsidRPr="000938E1">
        <w:t xml:space="preserve"> However, not </w:t>
      </w:r>
      <w:proofErr w:type="gramStart"/>
      <w:r w:rsidRPr="000938E1">
        <w:t>all of</w:t>
      </w:r>
      <w:proofErr w:type="gramEnd"/>
      <w:r w:rsidRPr="000938E1">
        <w:t xml:space="preserve"> the state laws precisely followed that model</w:t>
      </w:r>
      <w:r w:rsidR="000938E1" w:rsidRPr="000938E1">
        <w:t>. A</w:t>
      </w:r>
      <w:r w:rsidRPr="000938E1">
        <w:t>ll of these statutes contain definitions of “mark” that expressly include both registered and unregistered marks.</w:t>
      </w:r>
      <w:r w:rsidR="000938E1" w:rsidRPr="000938E1">
        <w:rPr>
          <w:vertAlign w:val="superscript"/>
        </w:rPr>
        <w:footnoteReference w:id="227"/>
      </w:r>
      <w:r w:rsidRPr="000938E1">
        <w:t xml:space="preserve"> When defining the term “dilution,” however, several state statutes refer only to the “</w:t>
      </w:r>
      <w:r w:rsidR="000938E1" w:rsidRPr="000938E1">
        <w:rPr>
          <w:i/>
        </w:rPr>
        <w:t>registrant’s</w:t>
      </w:r>
      <w:r w:rsidRPr="000938E1">
        <w:t xml:space="preserve"> mark,” not to just any mark.</w:t>
      </w:r>
      <w:r w:rsidR="000938E1" w:rsidRPr="000938E1">
        <w:rPr>
          <w:vertAlign w:val="superscript"/>
        </w:rPr>
        <w:footnoteReference w:id="228"/>
      </w:r>
      <w:r w:rsidRPr="000938E1">
        <w:t xml:space="preserve"> The term “registrant” in these statutes refers to marks registered under state law.</w:t>
      </w:r>
      <w:r w:rsidR="000938E1" w:rsidRPr="000938E1">
        <w:rPr>
          <w:vertAlign w:val="superscript"/>
        </w:rPr>
        <w:footnoteReference w:id="229"/>
      </w:r>
      <w:r w:rsidRPr="000938E1">
        <w:t xml:space="preserve"> Thus, it appears that those statutes limit protection to marks registered under state law</w:t>
      </w:r>
      <w:r w:rsidR="000938E1" w:rsidRPr="000938E1">
        <w:t>. A</w:t>
      </w:r>
      <w:r w:rsidRPr="000938E1">
        <w:t xml:space="preserve"> countervailing argument could be made that in most states, the statutory sections providing remedies for dilution, and defining “famous” marks for dilution purposes, do not make any mention of a need for a registered mark</w:t>
      </w:r>
      <w:r w:rsidR="000938E1" w:rsidRPr="000938E1">
        <w:t>. T</w:t>
      </w:r>
      <w:r w:rsidRPr="000938E1">
        <w:t>hey refer only to the “owner” of a “famous mark” (or a “mark which is famous in this state”) being entitled to a remedy for dilution</w:t>
      </w:r>
      <w:r w:rsidR="000938E1" w:rsidRPr="000938E1">
        <w:t>. T</w:t>
      </w:r>
      <w:r w:rsidRPr="000938E1">
        <w:t>he term “mark” does not refer to registration</w:t>
      </w:r>
      <w:r w:rsidR="000938E1" w:rsidRPr="000938E1">
        <w:t>. T</w:t>
      </w:r>
      <w:r w:rsidRPr="000938E1">
        <w:t>his argument is undercut, however, by the fact that the remedy is given for activity that “causes dilution” of the distinctive quality of the mark</w:t>
      </w:r>
      <w:r w:rsidR="000938E1" w:rsidRPr="000938E1">
        <w:t>. A</w:t>
      </w:r>
      <w:r w:rsidRPr="000938E1">
        <w:t xml:space="preserve">nd dilution is specifically defined as lessening the capacity of a </w:t>
      </w:r>
      <w:r w:rsidR="000938E1" w:rsidRPr="000938E1">
        <w:rPr>
          <w:i/>
        </w:rPr>
        <w:t>registrant’s</w:t>
      </w:r>
      <w:r w:rsidRPr="000938E1">
        <w:t xml:space="preserve"> mark to identify goods or services.</w:t>
      </w:r>
    </w:p>
    <w:p w14:paraId="6DD319B1" w14:textId="661605F7" w:rsidR="000938E1" w:rsidRPr="000938E1" w:rsidRDefault="001044F7" w:rsidP="000938E1">
      <w:pPr>
        <w:pStyle w:val="BNormal"/>
      </w:pPr>
      <w:r w:rsidRPr="000938E1">
        <w:t>In two states, Alaska and Connecticut, the operative language of the statute gives a remedy only to a “</w:t>
      </w:r>
      <w:r w:rsidR="000938E1" w:rsidRPr="000938E1">
        <w:rPr>
          <w:i/>
        </w:rPr>
        <w:t>registrant</w:t>
      </w:r>
      <w:r w:rsidRPr="000938E1">
        <w:t xml:space="preserve"> that owns a mark that is famous in the state.”</w:t>
      </w:r>
      <w:r w:rsidR="000938E1" w:rsidRPr="000938E1">
        <w:rPr>
          <w:vertAlign w:val="superscript"/>
        </w:rPr>
        <w:footnoteReference w:id="230"/>
      </w:r>
      <w:r w:rsidRPr="000938E1">
        <w:t xml:space="preserve"> Clearly, in those states, only a state-registered mark should be entitled to protection</w:t>
      </w:r>
      <w:r w:rsidR="000938E1" w:rsidRPr="000938E1">
        <w:t>. S</w:t>
      </w:r>
      <w:r w:rsidRPr="000938E1">
        <w:t>outh Carolina’s statute is somewhat more muddled:</w:t>
      </w:r>
    </w:p>
    <w:p w14:paraId="0FB92B07" w14:textId="3F63D19F" w:rsidR="000938E1" w:rsidRPr="000938E1" w:rsidRDefault="001044F7" w:rsidP="000938E1">
      <w:pPr>
        <w:pStyle w:val="BQuotelong"/>
      </w:pPr>
      <w:r w:rsidRPr="000938E1">
        <w:t xml:space="preserve">The owner of a mark which is famous in this State is entitled, subject to the principles of equity, to an injunction against another’s use of a mark commencing after the </w:t>
      </w:r>
      <w:r w:rsidR="000938E1" w:rsidRPr="000938E1">
        <w:rPr>
          <w:i/>
        </w:rPr>
        <w:t>registrant’s</w:t>
      </w:r>
      <w:r w:rsidRPr="000938E1">
        <w:t xml:space="preserve"> mark becomes famous, which causes dilution</w:t>
      </w:r>
      <w:r w:rsidR="000938E1" w:rsidRPr="000938E1">
        <w:t xml:space="preserve"> </w:t>
      </w:r>
      <w:proofErr w:type="gramStart"/>
      <w:r w:rsidRPr="000938E1">
        <w:t>…</w:t>
      </w:r>
      <w:r w:rsidR="000938E1" w:rsidRPr="000938E1">
        <w:t xml:space="preserve"> </w:t>
      </w:r>
      <w:r w:rsidRPr="000938E1">
        <w:t>.</w:t>
      </w:r>
      <w:proofErr w:type="gramEnd"/>
      <w:r w:rsidR="000938E1" w:rsidRPr="000938E1">
        <w:rPr>
          <w:vertAlign w:val="superscript"/>
        </w:rPr>
        <w:footnoteReference w:id="231"/>
      </w:r>
    </w:p>
    <w:p w14:paraId="1C1E2F72" w14:textId="77777777" w:rsidR="000938E1" w:rsidRPr="000938E1" w:rsidRDefault="001044F7" w:rsidP="000938E1">
      <w:pPr>
        <w:pStyle w:val="BNormal"/>
      </w:pPr>
      <w:r w:rsidRPr="000938E1">
        <w:t>Obviously, the word “owner” is broader than “registrant.” However, the best interpretation of this language seems to be that, like in Alaska and Connecticut, only state-registered marks are eligible for protection.</w:t>
      </w:r>
    </w:p>
    <w:p w14:paraId="2608BF2E" w14:textId="083F5ABF" w:rsidR="000938E1" w:rsidRPr="000938E1" w:rsidRDefault="001044F7" w:rsidP="000938E1">
      <w:pPr>
        <w:pStyle w:val="BNormal"/>
      </w:pPr>
      <w:r w:rsidRPr="000938E1">
        <w:t>The source of the wording of these statutes is not entirely clear</w:t>
      </w:r>
      <w:r w:rsidR="000938E1" w:rsidRPr="000938E1">
        <w:t>. T</w:t>
      </w:r>
      <w:r w:rsidRPr="000938E1">
        <w:t>hese statutes appear to be based on the 1992 version of the Model Bill.</w:t>
      </w:r>
      <w:r w:rsidR="000938E1" w:rsidRPr="000938E1">
        <w:rPr>
          <w:vertAlign w:val="superscript"/>
        </w:rPr>
        <w:footnoteReference w:id="232"/>
      </w:r>
      <w:r w:rsidRPr="000938E1">
        <w:t xml:space="preserve"> However, different sources reprinting the 1992 Model Bill contain different wording in the definition of dilution</w:t>
      </w:r>
      <w:r w:rsidR="000938E1" w:rsidRPr="000938E1">
        <w:t>. A</w:t>
      </w:r>
      <w:r w:rsidRPr="000938E1">
        <w:t xml:space="preserve"> law-review article written by the then-chairman of the U.S</w:t>
      </w:r>
      <w:r w:rsidR="000938E1" w:rsidRPr="000938E1">
        <w:t>. L</w:t>
      </w:r>
      <w:r w:rsidRPr="000938E1">
        <w:t>egislation Committee of the U.S</w:t>
      </w:r>
      <w:r w:rsidR="000938E1" w:rsidRPr="000938E1">
        <w:t>. T</w:t>
      </w:r>
      <w:r w:rsidRPr="000938E1">
        <w:t>rademark Association (USTA, now known as the International Trademark Association, or INTA) was “intended to serve as a form of legislative history for the 1992 revisions to the Model Bill,”</w:t>
      </w:r>
      <w:r w:rsidR="000938E1" w:rsidRPr="000938E1">
        <w:rPr>
          <w:vertAlign w:val="superscript"/>
        </w:rPr>
        <w:footnoteReference w:id="233"/>
      </w:r>
      <w:r w:rsidRPr="000938E1">
        <w:t xml:space="preserve"> </w:t>
      </w:r>
      <w:r w:rsidRPr="000938E1">
        <w:lastRenderedPageBreak/>
        <w:t>and contains a definition of dilution that does not include the word “registrant.”</w:t>
      </w:r>
      <w:r w:rsidR="000938E1" w:rsidRPr="000938E1">
        <w:rPr>
          <w:vertAlign w:val="superscript"/>
        </w:rPr>
        <w:footnoteReference w:id="234"/>
      </w:r>
      <w:r w:rsidRPr="000938E1">
        <w:t xml:space="preserve"> The definition simply refers to the lessening of the capacity of “a mark” to identify and distinguish goods and services.</w:t>
      </w:r>
      <w:r w:rsidR="000938E1" w:rsidRPr="000938E1">
        <w:rPr>
          <w:vertAlign w:val="superscript"/>
        </w:rPr>
        <w:footnoteReference w:id="235"/>
      </w:r>
      <w:r w:rsidRPr="000938E1">
        <w:t xml:space="preserve"> Because this version appears in </w:t>
      </w:r>
      <w:r w:rsidR="000938E1" w:rsidRPr="000938E1">
        <w:rPr>
          <w:i/>
        </w:rPr>
        <w:t>The Trademark Reporter</w:t>
      </w:r>
      <w:r w:rsidRPr="000938E1">
        <w:t>, the official publication of the INTA,</w:t>
      </w:r>
      <w:r w:rsidR="000938E1" w:rsidRPr="000938E1">
        <w:rPr>
          <w:vertAlign w:val="superscript"/>
        </w:rPr>
        <w:footnoteReference w:id="236"/>
      </w:r>
      <w:r w:rsidRPr="000938E1">
        <w:t xml:space="preserve"> it appears to be the authoritative version.</w:t>
      </w:r>
    </w:p>
    <w:p w14:paraId="2519C9FD" w14:textId="24D2613B" w:rsidR="000938E1" w:rsidRPr="000938E1" w:rsidRDefault="001044F7" w:rsidP="000938E1">
      <w:pPr>
        <w:pStyle w:val="BNormal"/>
      </w:pPr>
      <w:r w:rsidRPr="000938E1">
        <w:t>Several other sources, however, contain a version in which the definition of dilution includes the term “registrant,” as do the state laws discussed above.</w:t>
      </w:r>
      <w:r w:rsidR="000938E1" w:rsidRPr="000938E1">
        <w:rPr>
          <w:vertAlign w:val="superscript"/>
        </w:rPr>
        <w:footnoteReference w:id="237"/>
      </w:r>
      <w:r w:rsidRPr="000938E1">
        <w:t xml:space="preserve"> The source of these latter versions is not clear, though presumably they have a common origin</w:t>
      </w:r>
      <w:r w:rsidR="000938E1" w:rsidRPr="000938E1">
        <w:t>. T</w:t>
      </w:r>
      <w:r w:rsidRPr="000938E1">
        <w:t>he 1992 Model Bill was patterned after the proposed federal bill from 1988, which passed the Senate but was rejected by the House.</w:t>
      </w:r>
      <w:r w:rsidR="000938E1" w:rsidRPr="000938E1">
        <w:rPr>
          <w:vertAlign w:val="superscript"/>
        </w:rPr>
        <w:footnoteReference w:id="238"/>
      </w:r>
      <w:r w:rsidRPr="000938E1">
        <w:t xml:space="preserve"> Although the 1988 federal dilution bill, and the original version of what became the FTDA, contained language limiting protection to (federally) registered marks, neither had the confusing language of these state statutes</w:t>
      </w:r>
      <w:r w:rsidR="000938E1" w:rsidRPr="000938E1">
        <w:t>. B</w:t>
      </w:r>
      <w:r w:rsidRPr="000938E1">
        <w:t xml:space="preserve">oth federal bills defined dilution as the state statutes </w:t>
      </w:r>
      <w:proofErr w:type="gramStart"/>
      <w:r w:rsidRPr="000938E1">
        <w:t>do</w:t>
      </w:r>
      <w:r w:rsidR="000938E1" w:rsidRPr="000938E1">
        <w:t>:</w:t>
      </w:r>
      <w:proofErr w:type="gramEnd"/>
      <w:r w:rsidR="000938E1" w:rsidRPr="000938E1">
        <w:t xml:space="preserve"> w</w:t>
      </w:r>
      <w:r w:rsidRPr="000938E1">
        <w:t>ith reference to the “registrant.” But the federal bills also specifically referred to the owner of a registered mark being protected from dilution in the operative section of the bill and consistently referred to the “registrant,” not simply the “owner” of a mark.</w:t>
      </w:r>
      <w:r w:rsidR="000938E1" w:rsidRPr="000938E1">
        <w:rPr>
          <w:vertAlign w:val="superscript"/>
        </w:rPr>
        <w:footnoteReference w:id="239"/>
      </w:r>
    </w:p>
    <w:p w14:paraId="21F1E752" w14:textId="356C0F8F" w:rsidR="000938E1" w:rsidRPr="000938E1" w:rsidRDefault="001044F7" w:rsidP="000938E1">
      <w:pPr>
        <w:pStyle w:val="BNormal"/>
      </w:pPr>
      <w:r w:rsidRPr="000938E1">
        <w:t>If the reference to “registrant” in the state laws was clearly irrational, then one might chalk it up to a drafting error</w:t>
      </w:r>
      <w:r w:rsidR="000938E1" w:rsidRPr="000938E1">
        <w:t>. H</w:t>
      </w:r>
      <w:r w:rsidRPr="000938E1">
        <w:t>owever, a perfectly rational justification exists</w:t>
      </w:r>
      <w:r w:rsidR="000938E1" w:rsidRPr="000938E1">
        <w:t>. T</w:t>
      </w:r>
      <w:r w:rsidRPr="000938E1">
        <w:t>he term “registrant” is clearly defined by all these statutes</w:t>
      </w:r>
      <w:r w:rsidR="000938E1" w:rsidRPr="000938E1">
        <w:t>. A</w:t>
      </w:r>
      <w:r w:rsidRPr="000938E1">
        <w:t>lthough limiting protection to state-registered marks may be somewhat odd, given the state statutes’ similarities to the federal statute, the states could have reasoned that limited protection was all that was needed</w:t>
      </w:r>
      <w:r w:rsidR="000938E1" w:rsidRPr="000938E1">
        <w:t>. M</w:t>
      </w:r>
      <w:r w:rsidRPr="000938E1">
        <w:t>ost, though not all, of these statutes were passed after the FTDA was enacted.</w:t>
      </w:r>
      <w:r w:rsidR="000938E1" w:rsidRPr="000938E1">
        <w:rPr>
          <w:vertAlign w:val="superscript"/>
        </w:rPr>
        <w:footnoteReference w:id="240"/>
      </w:r>
      <w:r w:rsidRPr="000938E1">
        <w:t xml:space="preserve"> In the case of Alaska, the 1996 amendment adding the dilution section also changed the language in another section (not dilution related) from “owner” to “registrant,” making it clearer that protection was intended to be limited to registrants</w:t>
      </w:r>
      <w:r w:rsidR="000938E1" w:rsidRPr="000938E1">
        <w:t>. E</w:t>
      </w:r>
      <w:r w:rsidRPr="000938E1">
        <w:t>ven in those states that passed statutes prior to the FTDA, limiting dilution protection to state-registered marks encourages registration of marks and is thus a rational legislative proposition</w:t>
      </w:r>
      <w:r w:rsidR="000938E1" w:rsidRPr="000938E1">
        <w:t>. A</w:t>
      </w:r>
      <w:r w:rsidRPr="000938E1">
        <w:t>lso, none of the states that include the term “registrant” in their definitions of dilution include registration as a factor in determining whether a mark is famous</w:t>
      </w:r>
      <w:r w:rsidR="000938E1" w:rsidRPr="000938E1">
        <w:t>. T</w:t>
      </w:r>
      <w:r w:rsidRPr="000938E1">
        <w:t>hus, there is no internal inconsistency in the statutes, which would occur if registration were a factor in determining fame.</w:t>
      </w:r>
      <w:r w:rsidR="000938E1" w:rsidRPr="000938E1">
        <w:rPr>
          <w:vertAlign w:val="superscript"/>
        </w:rPr>
        <w:footnoteReference w:id="241"/>
      </w:r>
    </w:p>
    <w:p w14:paraId="4348C6CF" w14:textId="29B14A59" w:rsidR="000938E1" w:rsidRPr="000938E1" w:rsidRDefault="001044F7" w:rsidP="000938E1">
      <w:pPr>
        <w:pStyle w:val="BNormal"/>
      </w:pPr>
      <w:r w:rsidRPr="000938E1">
        <w:lastRenderedPageBreak/>
        <w:t>Perhaps the “registrant” language was a drafting oversight, but it clearly leaves the statutes subject to a very limited interpretation</w:t>
      </w:r>
      <w:r w:rsidR="000938E1" w:rsidRPr="000938E1">
        <w:t>. N</w:t>
      </w:r>
      <w:r w:rsidRPr="000938E1">
        <w:t>o cases have yet emerged to aid in the interpretation of these statutes</w:t>
      </w:r>
      <w:r w:rsidR="000938E1" w:rsidRPr="000938E1">
        <w:t>. H</w:t>
      </w:r>
      <w:r w:rsidRPr="000938E1">
        <w:t>owever, if the states follow the lead of the Supreme Court and give their statutes a “plain meaning” interpretation,</w:t>
      </w:r>
      <w:r w:rsidR="000938E1" w:rsidRPr="000938E1">
        <w:rPr>
          <w:vertAlign w:val="superscript"/>
        </w:rPr>
        <w:footnoteReference w:id="242"/>
      </w:r>
      <w:r w:rsidRPr="000938E1">
        <w:t xml:space="preserve"> then the restrictive language could prove very problematic for many trademark owners.</w:t>
      </w:r>
    </w:p>
    <w:p w14:paraId="3082E57E" w14:textId="018913DA" w:rsidR="000938E1" w:rsidRPr="000938E1" w:rsidRDefault="001044F7" w:rsidP="000938E1">
      <w:pPr>
        <w:pStyle w:val="BNormal"/>
      </w:pPr>
      <w:r w:rsidRPr="000938E1">
        <w:t>The statutes patterned after the 1996 Model Bill do not use the word “registrant” either in their definitions of dilution or in the operative portions of the statutes</w:t>
      </w:r>
      <w:r w:rsidR="000938E1" w:rsidRPr="000938E1">
        <w:t>. A</w:t>
      </w:r>
      <w:r w:rsidRPr="000938E1">
        <w:t>lthough registration is a factor to be considered when determining whether a mark is famous, it is not a prerequisite to eligibility.</w:t>
      </w:r>
      <w:r w:rsidR="000938E1" w:rsidRPr="000938E1">
        <w:rPr>
          <w:vertAlign w:val="superscript"/>
        </w:rPr>
        <w:footnoteReference w:id="243"/>
      </w:r>
      <w:r w:rsidRPr="000938E1">
        <w:t xml:space="preserve"> The very fact that registration is simply a factor makes the meaning clear</w:t>
      </w:r>
      <w:r w:rsidR="000938E1" w:rsidRPr="000938E1">
        <w:t>. T</w:t>
      </w:r>
      <w:r w:rsidRPr="000938E1">
        <w:t>here is one odd exception here, however</w:t>
      </w:r>
      <w:r w:rsidR="000938E1" w:rsidRPr="000938E1">
        <w:t>. F</w:t>
      </w:r>
      <w:r w:rsidRPr="000938E1">
        <w:t xml:space="preserve">lorida’s statute, while generally following the 1996 Model Bill (which does not use “registrant” in the dilution section) only permits </w:t>
      </w:r>
      <w:proofErr w:type="spellStart"/>
      <w:r w:rsidRPr="000938E1">
        <w:t>noninjunctive</w:t>
      </w:r>
      <w:proofErr w:type="spellEnd"/>
      <w:r w:rsidRPr="000938E1">
        <w:t xml:space="preserve"> relief to be awarded where the mark </w:t>
      </w:r>
      <w:r w:rsidR="000938E1" w:rsidRPr="000938E1">
        <w:rPr>
          <w:i/>
        </w:rPr>
        <w:t>is</w:t>
      </w:r>
      <w:r w:rsidRPr="000938E1">
        <w:t xml:space="preserve"> registered in Florida.</w:t>
      </w:r>
      <w:r w:rsidR="000938E1" w:rsidRPr="000938E1">
        <w:rPr>
          <w:vertAlign w:val="superscript"/>
        </w:rPr>
        <w:footnoteReference w:id="244"/>
      </w:r>
      <w:r w:rsidRPr="000938E1">
        <w:t xml:space="preserve"> There is nothing to indicate that this is a drafting error, and this limitation appears to be unique to Florida.</w:t>
      </w:r>
    </w:p>
    <w:p w14:paraId="5ADDCB3A" w14:textId="16DE891B" w:rsidR="000938E1" w:rsidRPr="000938E1" w:rsidRDefault="001044F7" w:rsidP="000938E1">
      <w:pPr>
        <w:pStyle w:val="BNormal"/>
      </w:pPr>
      <w:r w:rsidRPr="000938E1">
        <w:t>The 2007 Model Bill also does not use “registrant” either in its operative language or in the definition of a mark, and it includes registration as a factor in the determination of fame.</w:t>
      </w:r>
      <w:r w:rsidR="000938E1" w:rsidRPr="000938E1">
        <w:rPr>
          <w:vertAlign w:val="superscript"/>
        </w:rPr>
        <w:footnoteReference w:id="245"/>
      </w:r>
      <w:r w:rsidRPr="000938E1">
        <w:t xml:space="preserve"> States following the 2007 Model Bill have not included the “registrant” limitation in their dilution provisions.</w:t>
      </w:r>
    </w:p>
    <w:p w14:paraId="56FE90A7" w14:textId="50CBAB8E" w:rsidR="000938E1" w:rsidRPr="000938E1" w:rsidRDefault="00D072AA" w:rsidP="000C41C4">
      <w:pPr>
        <w:pStyle w:val="BHead3"/>
      </w:pPr>
      <w:r>
        <w:t>2.I.G.</w:t>
      </w:r>
      <w:r w:rsidR="000938E1" w:rsidRPr="00D072AA">
        <w:rPr>
          <w:rStyle w:val="BBNAidChar"/>
          <w:rFonts w:eastAsiaTheme="majorEastAsia"/>
        </w:rPr>
        <w:t>2</w:t>
      </w:r>
      <w:r w:rsidR="000938E1" w:rsidRPr="000938E1">
        <w:t>.</w:t>
      </w:r>
      <w:r>
        <w:t> </w:t>
      </w:r>
      <w:r w:rsidR="000938E1" w:rsidRPr="000938E1">
        <w:tab/>
        <w:t>Protection of Trade Names</w:t>
      </w:r>
    </w:p>
    <w:p w14:paraId="7037C49D" w14:textId="228053AF" w:rsidR="000938E1" w:rsidRPr="000938E1" w:rsidRDefault="001044F7" w:rsidP="000938E1">
      <w:pPr>
        <w:pStyle w:val="BNormal"/>
      </w:pPr>
      <w:r w:rsidRPr="000938E1">
        <w:t>Most of the discussion of dilution centers on trademarks and service marks</w:t>
      </w:r>
      <w:r w:rsidR="000938E1" w:rsidRPr="000938E1">
        <w:t>. B</w:t>
      </w:r>
      <w:r w:rsidRPr="000938E1">
        <w:t>ut what of trade names</w:t>
      </w:r>
      <w:r w:rsidR="000938E1" w:rsidRPr="000938E1">
        <w:t>? T</w:t>
      </w:r>
      <w:r w:rsidRPr="000938E1">
        <w:t>rademarks and service marks are used in connection with, and to identify and distinguish, goods or services</w:t>
      </w:r>
      <w:r w:rsidR="000938E1" w:rsidRPr="000938E1">
        <w:t>. T</w:t>
      </w:r>
      <w:r w:rsidRPr="000938E1">
        <w:t>rade names are the names of businesses, as opposed to the identification of the goods or services they sell.</w:t>
      </w:r>
      <w:r w:rsidR="000938E1" w:rsidRPr="000938E1">
        <w:rPr>
          <w:vertAlign w:val="superscript"/>
        </w:rPr>
        <w:footnoteReference w:id="246"/>
      </w:r>
      <w:r w:rsidRPr="000938E1">
        <w:t xml:space="preserve"> Trade names may serve as trademarks and service </w:t>
      </w:r>
      <w:proofErr w:type="gramStart"/>
      <w:r w:rsidRPr="000938E1">
        <w:t>marks, but</w:t>
      </w:r>
      <w:proofErr w:type="gramEnd"/>
      <w:r w:rsidRPr="000938E1">
        <w:t xml:space="preserve"> need not do so.</w:t>
      </w:r>
    </w:p>
    <w:p w14:paraId="664F4B6D" w14:textId="4EDABD42" w:rsidR="000938E1" w:rsidRPr="000938E1" w:rsidRDefault="001044F7" w:rsidP="000938E1">
      <w:pPr>
        <w:pStyle w:val="BNormal"/>
      </w:pPr>
      <w:r w:rsidRPr="000938E1">
        <w:t>For statutes patterned after the 1964 Model Bill, the answer is clear</w:t>
      </w:r>
      <w:r w:rsidR="000938E1" w:rsidRPr="000938E1">
        <w:t>: t</w:t>
      </w:r>
      <w:r w:rsidRPr="000938E1">
        <w:t>rade names are protected</w:t>
      </w:r>
      <w:r w:rsidR="000938E1" w:rsidRPr="000938E1">
        <w:t>. A</w:t>
      </w:r>
      <w:r w:rsidRPr="000938E1">
        <w:t>ll state statutes worded like the 1964 Model Bill expressly include trade names within their protection.</w:t>
      </w:r>
      <w:r w:rsidR="000938E1" w:rsidRPr="000938E1">
        <w:rPr>
          <w:vertAlign w:val="superscript"/>
        </w:rPr>
        <w:footnoteReference w:id="247"/>
      </w:r>
      <w:r w:rsidRPr="000938E1">
        <w:t xml:space="preserve"> (Of course, trade names, like trademarks, must be sufficiently distinctive to be protected.)</w:t>
      </w:r>
    </w:p>
    <w:p w14:paraId="20019174" w14:textId="77B27A3D" w:rsidR="000938E1" w:rsidRPr="000938E1" w:rsidRDefault="001044F7" w:rsidP="000938E1">
      <w:pPr>
        <w:pStyle w:val="BNormal"/>
      </w:pPr>
      <w:r w:rsidRPr="000938E1">
        <w:lastRenderedPageBreak/>
        <w:t>For other statutes, it appears that the opposite is true, though not quite as clearly</w:t>
      </w:r>
      <w:r w:rsidR="000938E1" w:rsidRPr="000938E1">
        <w:t>. S</w:t>
      </w:r>
      <w:r w:rsidRPr="000938E1">
        <w:t>tatutes patterned after the 1992, 1996, and 2007 Model Bills define dilution in terms of protecting a “mark,” and give the owner of a famous mark protection from diluting uses</w:t>
      </w:r>
      <w:r w:rsidR="000938E1" w:rsidRPr="000938E1">
        <w:t>. A</w:t>
      </w:r>
      <w:r w:rsidRPr="000938E1">
        <w:t xml:space="preserve"> “mark” is uniformly defined as meaning or including a trademark or service mark,</w:t>
      </w:r>
      <w:r w:rsidR="000938E1" w:rsidRPr="000938E1">
        <w:rPr>
          <w:vertAlign w:val="superscript"/>
        </w:rPr>
        <w:footnoteReference w:id="248"/>
      </w:r>
      <w:r w:rsidRPr="000938E1">
        <w:t xml:space="preserve"> without any reference to a trade name</w:t>
      </w:r>
      <w:r w:rsidR="000938E1" w:rsidRPr="000938E1">
        <w:t>. A</w:t>
      </w:r>
      <w:r w:rsidRPr="000938E1">
        <w:t xml:space="preserve"> trade name is uniformly defined separately from the terms “mark,” “trademark,” and “service mark.”</w:t>
      </w:r>
      <w:r w:rsidR="000938E1" w:rsidRPr="000938E1">
        <w:rPr>
          <w:vertAlign w:val="superscript"/>
        </w:rPr>
        <w:footnoteReference w:id="249"/>
      </w:r>
      <w:r w:rsidRPr="000938E1">
        <w:t xml:space="preserve"> The logical conclusion is that trade names are not protected from dilution by these statutes.</w:t>
      </w:r>
    </w:p>
    <w:p w14:paraId="6646C43F" w14:textId="640C555A" w:rsidR="000938E1" w:rsidRPr="000938E1" w:rsidRDefault="001044F7" w:rsidP="000938E1">
      <w:pPr>
        <w:pStyle w:val="BNormal"/>
      </w:pPr>
      <w:r w:rsidRPr="000938E1">
        <w:t>This is not an illogical result</w:t>
      </w:r>
      <w:r w:rsidR="000938E1" w:rsidRPr="000938E1">
        <w:t>. T</w:t>
      </w:r>
      <w:r w:rsidRPr="000938E1">
        <w:t>he newer statutes limit their protection to “famous” marks (albeit usually marks famous in the state)</w:t>
      </w:r>
      <w:r w:rsidR="000938E1" w:rsidRPr="000938E1">
        <w:t>. T</w:t>
      </w:r>
      <w:r w:rsidRPr="000938E1">
        <w:t>rade names that are not also trademarks would not be expected to be famous</w:t>
      </w:r>
      <w:r w:rsidR="000938E1" w:rsidRPr="000938E1">
        <w:t>. A</w:t>
      </w:r>
      <w:r w:rsidRPr="000938E1">
        <w:t>fter all, it is the brand name that is the basis of the selling power, not the trade name, which is normally not the focal point of advertising</w:t>
      </w:r>
      <w:r w:rsidR="000938E1" w:rsidRPr="000938E1">
        <w:t>. T</w:t>
      </w:r>
      <w:r w:rsidRPr="000938E1">
        <w:t>rade names are protected by Section 43(a) of the Lanham Act, but that section does not limit its protective umbrella to “marks.”</w:t>
      </w:r>
      <w:r w:rsidR="000938E1" w:rsidRPr="000938E1">
        <w:rPr>
          <w:vertAlign w:val="superscript"/>
        </w:rPr>
        <w:footnoteReference w:id="250"/>
      </w:r>
    </w:p>
    <w:p w14:paraId="3FD9B97E" w14:textId="0102DC19" w:rsidR="000938E1" w:rsidRPr="000938E1" w:rsidRDefault="001044F7" w:rsidP="000938E1">
      <w:pPr>
        <w:pStyle w:val="BNormal"/>
      </w:pPr>
      <w:r w:rsidRPr="000938E1">
        <w:t xml:space="preserve">Some statutes specifically protect against </w:t>
      </w:r>
      <w:r w:rsidR="000938E1" w:rsidRPr="000938E1">
        <w:rPr>
          <w:i/>
        </w:rPr>
        <w:t>another’s</w:t>
      </w:r>
      <w:r w:rsidRPr="000938E1">
        <w:t xml:space="preserve"> use of a trade name that dilutes a famous mark</w:t>
      </w:r>
      <w:r w:rsidR="000938E1" w:rsidRPr="000938E1">
        <w:t>. I</w:t>
      </w:r>
      <w:r w:rsidRPr="000938E1">
        <w:t xml:space="preserve">n Nebraska, Pennsylvania, and Tennessee, for example, the statutes, which generally conform to the 1996 Model Bill, specifically protect against another’s “commercial use of a mark </w:t>
      </w:r>
      <w:r w:rsidR="000938E1" w:rsidRPr="000938E1">
        <w:rPr>
          <w:i/>
        </w:rPr>
        <w:t>or trade name</w:t>
      </w:r>
      <w:r w:rsidRPr="000938E1">
        <w:t>” that causes dilution.</w:t>
      </w:r>
      <w:r w:rsidR="000938E1" w:rsidRPr="000938E1">
        <w:rPr>
          <w:vertAlign w:val="superscript"/>
        </w:rPr>
        <w:footnoteReference w:id="251"/>
      </w:r>
      <w:r w:rsidRPr="000938E1">
        <w:t xml:space="preserve"> That language, however, would not protect the owner of a famous trade name from another’s diluting use</w:t>
      </w:r>
      <w:r w:rsidR="000938E1" w:rsidRPr="000938E1">
        <w:t>. I</w:t>
      </w:r>
      <w:r w:rsidRPr="000938E1">
        <w:t>n the states referred to, famous marks are protected against dilution by someone else’s use of a trade name that causes dilution of the famous mark</w:t>
      </w:r>
      <w:r w:rsidR="000938E1" w:rsidRPr="000938E1">
        <w:t>. H</w:t>
      </w:r>
      <w:r w:rsidRPr="000938E1">
        <w:t xml:space="preserve">owever, as regards the owner of a “famous” trade </w:t>
      </w:r>
      <w:r w:rsidR="000938E1" w:rsidRPr="000938E1">
        <w:rPr>
          <w:i/>
        </w:rPr>
        <w:t>name</w:t>
      </w:r>
      <w:r w:rsidRPr="000938E1">
        <w:t xml:space="preserve"> (as opposed to a famous trade</w:t>
      </w:r>
      <w:r w:rsidR="000938E1" w:rsidRPr="000938E1">
        <w:rPr>
          <w:i/>
        </w:rPr>
        <w:t>mark</w:t>
      </w:r>
      <w:r w:rsidRPr="000938E1">
        <w:t xml:space="preserve">), the owner’s trade </w:t>
      </w:r>
      <w:r w:rsidR="000938E1" w:rsidRPr="000938E1">
        <w:rPr>
          <w:i/>
        </w:rPr>
        <w:t>name</w:t>
      </w:r>
      <w:r w:rsidRPr="000938E1">
        <w:t xml:space="preserve"> is not protected at all against dilution by these statutes.</w:t>
      </w:r>
    </w:p>
    <w:p w14:paraId="3D99EC46" w14:textId="308138EF" w:rsidR="000938E1" w:rsidRPr="000938E1" w:rsidRDefault="00D072AA" w:rsidP="000C41C4">
      <w:pPr>
        <w:pStyle w:val="BHead2"/>
      </w:pPr>
      <w:r>
        <w:t>2.I.</w:t>
      </w:r>
      <w:r w:rsidR="000938E1" w:rsidRPr="00D072AA">
        <w:rPr>
          <w:rStyle w:val="BBNAidChar"/>
          <w:rFonts w:eastAsiaTheme="majorEastAsia"/>
        </w:rPr>
        <w:t>H</w:t>
      </w:r>
      <w:r w:rsidR="000938E1" w:rsidRPr="000938E1">
        <w:t>.</w:t>
      </w:r>
      <w:r>
        <w:t> </w:t>
      </w:r>
      <w:r w:rsidR="000938E1" w:rsidRPr="000938E1">
        <w:tab/>
        <w:t xml:space="preserve">Protection of the Form of Advertisement </w:t>
      </w:r>
      <w:proofErr w:type="gramStart"/>
      <w:r w:rsidR="000938E1" w:rsidRPr="000938E1">
        <w:t>From</w:t>
      </w:r>
      <w:proofErr w:type="gramEnd"/>
      <w:r w:rsidR="000938E1" w:rsidRPr="000938E1">
        <w:t xml:space="preserve"> Dilution</w:t>
      </w:r>
    </w:p>
    <w:p w14:paraId="52A9E9E4" w14:textId="7239FE51" w:rsidR="000938E1" w:rsidRPr="000938E1" w:rsidRDefault="001044F7" w:rsidP="000938E1">
      <w:pPr>
        <w:pStyle w:val="BNormal"/>
      </w:pPr>
      <w:r w:rsidRPr="000938E1">
        <w:t>Most state statutes are designed to protect the distinctive quality of marks</w:t>
      </w:r>
      <w:r w:rsidR="000938E1" w:rsidRPr="000938E1">
        <w:t>. A</w:t>
      </w:r>
      <w:r w:rsidRPr="000938E1">
        <w:t xml:space="preserve"> few older statutes, however, broadened their coverage to other areas as well</w:t>
      </w:r>
      <w:r w:rsidR="000938E1" w:rsidRPr="000938E1">
        <w:t>. T</w:t>
      </w:r>
      <w:r w:rsidRPr="000938E1">
        <w:t>he Florida and Georgia statutes were the prototypes, with Georgia’s, passed in 1955, being the first</w:t>
      </w:r>
      <w:r w:rsidR="000938E1" w:rsidRPr="000938E1">
        <w:t>. I</w:t>
      </w:r>
      <w:r w:rsidRPr="000938E1">
        <w:t>t provides, in relevant part:</w:t>
      </w:r>
    </w:p>
    <w:p w14:paraId="28873108" w14:textId="70519D4E" w:rsidR="000938E1" w:rsidRPr="000938E1" w:rsidRDefault="001044F7" w:rsidP="000938E1">
      <w:pPr>
        <w:pStyle w:val="BQuotelong"/>
      </w:pPr>
      <w:r w:rsidRPr="000938E1">
        <w:t>Every person, association, or union of working men [sic] adopting and using a trademark, trade name, label or form of advertisement may proceed by action [to enjoin a likelihood of dilution].</w:t>
      </w:r>
      <w:r w:rsidR="000938E1" w:rsidRPr="000938E1">
        <w:rPr>
          <w:vertAlign w:val="superscript"/>
        </w:rPr>
        <w:footnoteReference w:id="252"/>
      </w:r>
    </w:p>
    <w:p w14:paraId="33309F26" w14:textId="18AD28F2" w:rsidR="000938E1" w:rsidRPr="000938E1" w:rsidRDefault="001044F7" w:rsidP="000938E1">
      <w:pPr>
        <w:pStyle w:val="BNormal"/>
      </w:pPr>
      <w:r w:rsidRPr="000938E1">
        <w:t>Currently, only Georgia’s statute retains this language, although other state laws, since replaced, have included this language as well.</w:t>
      </w:r>
      <w:r w:rsidR="000938E1" w:rsidRPr="000938E1">
        <w:rPr>
          <w:vertAlign w:val="superscript"/>
        </w:rPr>
        <w:footnoteReference w:id="253"/>
      </w:r>
    </w:p>
    <w:p w14:paraId="6816ECFE" w14:textId="74F20DED" w:rsidR="000938E1" w:rsidRPr="000938E1" w:rsidRDefault="001044F7" w:rsidP="000938E1">
      <w:pPr>
        <w:pStyle w:val="BNormal"/>
      </w:pPr>
      <w:r w:rsidRPr="000938E1">
        <w:lastRenderedPageBreak/>
        <w:t>The key addition to the scope of protection is “form of advertisement.” This is a rather amorphous concept</w:t>
      </w:r>
      <w:r w:rsidR="000938E1" w:rsidRPr="000938E1">
        <w:t>. I</w:t>
      </w:r>
      <w:r w:rsidRPr="000938E1">
        <w:t>t could include use of a recognizable animal, gimmick, or anything else</w:t>
      </w:r>
      <w:r w:rsidR="000938E1" w:rsidRPr="000938E1">
        <w:t>. I</w:t>
      </w:r>
      <w:r w:rsidRPr="000938E1">
        <w:t>n the federal statutory scheme, using another’s form of advertisement in a manner that causes confusion might be actionable under Section 43(a) of the Lanham Act, which requires confusion.</w:t>
      </w:r>
      <w:r w:rsidR="000938E1" w:rsidRPr="000938E1">
        <w:rPr>
          <w:vertAlign w:val="superscript"/>
        </w:rPr>
        <w:footnoteReference w:id="254"/>
      </w:r>
      <w:r w:rsidRPr="000938E1">
        <w:t xml:space="preserve"> But dilution does not require confusion</w:t>
      </w:r>
      <w:r w:rsidR="000938E1" w:rsidRPr="000938E1">
        <w:t>. T</w:t>
      </w:r>
      <w:r w:rsidRPr="000938E1">
        <w:t>he Georgia statute may encompass otherwise legitimate comparative advertisements, which would be a considerable expansion of even ordinary dilution doctrine.</w:t>
      </w:r>
      <w:r w:rsidR="000938E1" w:rsidRPr="000938E1">
        <w:rPr>
          <w:vertAlign w:val="superscript"/>
        </w:rPr>
        <w:footnoteReference w:id="255"/>
      </w:r>
      <w:r w:rsidRPr="000938E1">
        <w:t xml:space="preserve"> The TDRA does take into account such state statutes</w:t>
      </w:r>
      <w:r w:rsidR="000938E1" w:rsidRPr="000938E1">
        <w:t>; i</w:t>
      </w:r>
      <w:r w:rsidRPr="000938E1">
        <w:t>t preempts state dilution claims as to a “label, or form of advertisement” if they are made against a federally registered mark.</w:t>
      </w:r>
      <w:r w:rsidR="000938E1" w:rsidRPr="000938E1">
        <w:rPr>
          <w:vertAlign w:val="superscript"/>
        </w:rPr>
        <w:footnoteReference w:id="256"/>
      </w:r>
    </w:p>
    <w:p w14:paraId="36072495" w14:textId="6871F433" w:rsidR="000938E1" w:rsidRPr="000938E1" w:rsidRDefault="00D072AA" w:rsidP="000C41C4">
      <w:pPr>
        <w:pStyle w:val="BHead2"/>
      </w:pPr>
      <w:r>
        <w:t>2.I.</w:t>
      </w:r>
      <w:r w:rsidR="000938E1" w:rsidRPr="00D072AA">
        <w:rPr>
          <w:rStyle w:val="BBNAidChar"/>
          <w:rFonts w:eastAsiaTheme="majorEastAsia"/>
        </w:rPr>
        <w:t>I</w:t>
      </w:r>
      <w:r w:rsidR="000938E1" w:rsidRPr="000938E1">
        <w:t>.</w:t>
      </w:r>
      <w:r>
        <w:t> </w:t>
      </w:r>
      <w:r w:rsidR="000938E1" w:rsidRPr="000938E1">
        <w:tab/>
        <w:t>Protection of Trade Dress</w:t>
      </w:r>
    </w:p>
    <w:p w14:paraId="11BDEB2B" w14:textId="35DE5759" w:rsidR="000938E1" w:rsidRPr="000938E1" w:rsidRDefault="001044F7" w:rsidP="000938E1">
      <w:pPr>
        <w:pStyle w:val="BNormal"/>
      </w:pPr>
      <w:r w:rsidRPr="000938E1">
        <w:t>In addition to protecting words and pictorial designs, courts have allowed claims for dilution to be asserted to protect trade dress.</w:t>
      </w:r>
      <w:r w:rsidR="000938E1" w:rsidRPr="000938E1">
        <w:rPr>
          <w:vertAlign w:val="superscript"/>
        </w:rPr>
        <w:footnoteReference w:id="257"/>
      </w:r>
      <w:r w:rsidRPr="000938E1">
        <w:t xml:space="preserve"> Protection of trade dress has long been available under traditional infringement-by-confusion analysis.</w:t>
      </w:r>
      <w:r w:rsidR="000938E1" w:rsidRPr="000938E1">
        <w:rPr>
          <w:vertAlign w:val="superscript"/>
        </w:rPr>
        <w:footnoteReference w:id="258"/>
      </w:r>
      <w:r w:rsidRPr="000938E1">
        <w:t xml:space="preserve"> Certainly, the definition of a trademark under the Lanham Act is broad enough to encompass both product packaging and product design.</w:t>
      </w:r>
      <w:r w:rsidR="000938E1" w:rsidRPr="000938E1">
        <w:rPr>
          <w:vertAlign w:val="superscript"/>
        </w:rPr>
        <w:footnoteReference w:id="259"/>
      </w:r>
    </w:p>
    <w:p w14:paraId="4D32A085" w14:textId="65C26047" w:rsidR="000938E1" w:rsidRPr="000938E1" w:rsidRDefault="001044F7" w:rsidP="000938E1">
      <w:pPr>
        <w:pStyle w:val="BNormal"/>
      </w:pPr>
      <w:r w:rsidRPr="000938E1">
        <w:t>Because dilution protects marks even in the absence of likelihood of confusion, its use in cases involving trade dress, particularly those involving product designs, has been controversial.</w:t>
      </w:r>
      <w:r w:rsidR="000938E1" w:rsidRPr="000938E1">
        <w:rPr>
          <w:vertAlign w:val="superscript"/>
        </w:rPr>
        <w:footnoteReference w:id="260"/>
      </w:r>
      <w:r w:rsidRPr="000938E1">
        <w:t xml:space="preserve"> Moreover, in the </w:t>
      </w:r>
      <w:r w:rsidR="000938E1" w:rsidRPr="000938E1">
        <w:rPr>
          <w:i/>
        </w:rPr>
        <w:t>Wal-Mart</w:t>
      </w:r>
      <w:r w:rsidRPr="000938E1">
        <w:t xml:space="preserve"> case,</w:t>
      </w:r>
      <w:r w:rsidR="000938E1" w:rsidRPr="000938E1">
        <w:rPr>
          <w:vertAlign w:val="superscript"/>
        </w:rPr>
        <w:footnoteReference w:id="261"/>
      </w:r>
      <w:r w:rsidRPr="000938E1">
        <w:t xml:space="preserve"> the Supreme Court held (albeit in a confusion, not a dilution context) that a product design must have </w:t>
      </w:r>
      <w:r w:rsidRPr="000938E1">
        <w:lastRenderedPageBreak/>
        <w:t>secondary meaning to be protected under Section 43 of the Lanham Act.</w:t>
      </w:r>
      <w:r w:rsidR="000938E1" w:rsidRPr="000938E1">
        <w:rPr>
          <w:vertAlign w:val="superscript"/>
        </w:rPr>
        <w:footnoteReference w:id="262"/>
      </w:r>
      <w:r w:rsidRPr="000938E1">
        <w:t xml:space="preserve"> This may limit the availability of dilution protection for product designs</w:t>
      </w:r>
      <w:r w:rsidR="000938E1" w:rsidRPr="000938E1">
        <w:t>. A</w:t>
      </w:r>
      <w:r w:rsidRPr="000938E1">
        <w:t>nother limitation is that trade dress must be nonfunctional to be protectable.</w:t>
      </w:r>
      <w:r w:rsidR="000938E1" w:rsidRPr="000938E1">
        <w:rPr>
          <w:vertAlign w:val="superscript"/>
        </w:rPr>
        <w:footnoteReference w:id="263"/>
      </w:r>
      <w:r w:rsidRPr="000938E1">
        <w:t xml:space="preserve"> Nevertheless, courts have applied dilution statutes to protect product designs and packaging.</w:t>
      </w:r>
      <w:r w:rsidR="000938E1" w:rsidRPr="000938E1">
        <w:rPr>
          <w:vertAlign w:val="superscript"/>
        </w:rPr>
        <w:footnoteReference w:id="264"/>
      </w:r>
      <w:r w:rsidRPr="000938E1">
        <w:t xml:space="preserve"> As discussed in later chapters, protecting product designs under dilution statutes raises concerns about a possible preemption by the Patent Clause of the Constitution;</w:t>
      </w:r>
      <w:r w:rsidR="000938E1" w:rsidRPr="000938E1">
        <w:rPr>
          <w:vertAlign w:val="superscript"/>
        </w:rPr>
        <w:footnoteReference w:id="265"/>
      </w:r>
      <w:r w:rsidRPr="000938E1">
        <w:t xml:space="preserve"> however, trade dress is otherwise eligible for protection in appropriate circumstances under state and federal dilution laws.</w:t>
      </w:r>
    </w:p>
    <w:p w14:paraId="325CC341" w14:textId="49456F3F" w:rsidR="000938E1" w:rsidRPr="000938E1" w:rsidRDefault="001044F7" w:rsidP="000938E1">
      <w:pPr>
        <w:pStyle w:val="BNormal"/>
      </w:pPr>
      <w:r w:rsidRPr="000938E1">
        <w:t>The Puerto Rico statue is unique in addressing trade dress</w:t>
      </w:r>
      <w:r w:rsidR="000938E1" w:rsidRPr="000938E1">
        <w:t>. I</w:t>
      </w:r>
      <w:r w:rsidRPr="000938E1">
        <w:t>t includes language specifically relating to the need to show fame of unregistered trade dress.</w:t>
      </w:r>
      <w:r w:rsidR="000938E1" w:rsidRPr="000938E1">
        <w:rPr>
          <w:vertAlign w:val="superscript"/>
        </w:rPr>
        <w:footnoteReference w:id="266"/>
      </w:r>
      <w:r w:rsidRPr="000938E1">
        <w:t xml:space="preserve"> This language is apparently taken from similar language in the TDRA.</w:t>
      </w:r>
      <w:r w:rsidR="000938E1" w:rsidRPr="000938E1">
        <w:rPr>
          <w:vertAlign w:val="superscript"/>
        </w:rPr>
        <w:footnoteReference w:id="267"/>
      </w:r>
      <w:r w:rsidRPr="000938E1">
        <w:t xml:space="preserve"> It clearly indicates that trade dress is covered by the statute.</w:t>
      </w:r>
    </w:p>
    <w:p w14:paraId="0EE850E0" w14:textId="76B23E63" w:rsidR="000938E1" w:rsidRPr="000938E1" w:rsidRDefault="00D072AA" w:rsidP="000C41C4">
      <w:pPr>
        <w:pStyle w:val="BHead1"/>
      </w:pPr>
      <w:r>
        <w:t>2.</w:t>
      </w:r>
      <w:r w:rsidR="000938E1" w:rsidRPr="00D072AA">
        <w:rPr>
          <w:rStyle w:val="BBNAidChar"/>
          <w:rFonts w:eastAsiaTheme="majorEastAsia"/>
        </w:rPr>
        <w:t>II</w:t>
      </w:r>
      <w:r w:rsidR="000938E1" w:rsidRPr="000938E1">
        <w:t>.</w:t>
      </w:r>
      <w:r>
        <w:t xml:space="preserve">  </w:t>
      </w:r>
      <w:r w:rsidR="000938E1" w:rsidRPr="000938E1">
        <w:t>Standing to Sue</w:t>
      </w:r>
    </w:p>
    <w:p w14:paraId="4AB0C830" w14:textId="2F105174" w:rsidR="000938E1" w:rsidRPr="000938E1" w:rsidRDefault="00D072AA" w:rsidP="000C41C4">
      <w:pPr>
        <w:pStyle w:val="BHead2"/>
      </w:pPr>
      <w:r>
        <w:t>2.II.</w:t>
      </w:r>
      <w:r w:rsidR="000938E1" w:rsidRPr="00D072AA">
        <w:rPr>
          <w:rStyle w:val="BBNAidChar"/>
          <w:rFonts w:eastAsiaTheme="majorEastAsia"/>
        </w:rPr>
        <w:t>A</w:t>
      </w:r>
      <w:r w:rsidR="000938E1" w:rsidRPr="000938E1">
        <w:t>.</w:t>
      </w:r>
      <w:r>
        <w:t> </w:t>
      </w:r>
      <w:r w:rsidR="000938E1" w:rsidRPr="000938E1">
        <w:tab/>
        <w:t>Suits Between Competitors</w:t>
      </w:r>
    </w:p>
    <w:p w14:paraId="6C6AD539" w14:textId="611BACED" w:rsidR="000938E1" w:rsidRPr="000938E1" w:rsidRDefault="001044F7" w:rsidP="000938E1">
      <w:pPr>
        <w:pStyle w:val="BNormal"/>
      </w:pPr>
      <w:r w:rsidRPr="000938E1">
        <w:t>One issue about which courts clearly disagree is the ability of competitors to sue on grounds of dilution, particularly under dilution laws similar to the 1964 Model Bill (i.e., those of older vintage).</w:t>
      </w:r>
      <w:r w:rsidR="000938E1" w:rsidRPr="000938E1">
        <w:rPr>
          <w:vertAlign w:val="superscript"/>
        </w:rPr>
        <w:footnoteReference w:id="268"/>
      </w:r>
      <w:r w:rsidRPr="000938E1">
        <w:t xml:space="preserve"> The case against a competitor’s use of dilution is made in </w:t>
      </w:r>
      <w:proofErr w:type="spellStart"/>
      <w:r w:rsidR="000938E1" w:rsidRPr="000938E1">
        <w:rPr>
          <w:i/>
        </w:rPr>
        <w:t>Soloflex</w:t>
      </w:r>
      <w:proofErr w:type="spellEnd"/>
      <w:r w:rsidR="000938E1" w:rsidRPr="000938E1">
        <w:rPr>
          <w:i/>
        </w:rPr>
        <w:t>, Inc</w:t>
      </w:r>
      <w:r w:rsidR="000938E1" w:rsidRPr="000938E1">
        <w:t xml:space="preserve">. </w:t>
      </w:r>
      <w:r w:rsidR="000938E1" w:rsidRPr="000938E1">
        <w:rPr>
          <w:i/>
        </w:rPr>
        <w:t>v</w:t>
      </w:r>
      <w:r w:rsidRPr="000938E1">
        <w:t>.</w:t>
      </w:r>
      <w:r w:rsidR="009E5E5D">
        <w:t xml:space="preserve"> </w:t>
      </w:r>
      <w:r w:rsidR="000938E1" w:rsidRPr="000938E1">
        <w:rPr>
          <w:i/>
        </w:rPr>
        <w:t>NordicTrack, Inc</w:t>
      </w:r>
      <w:r w:rsidRPr="000938E1">
        <w:t>.</w:t>
      </w:r>
      <w:r w:rsidR="000938E1" w:rsidRPr="000938E1">
        <w:rPr>
          <w:vertAlign w:val="superscript"/>
        </w:rPr>
        <w:footnoteReference w:id="269"/>
      </w:r>
      <w:r w:rsidRPr="000938E1">
        <w:t xml:space="preserve"> In that case, the judge noted that the classic dilution situation involved dissimilar products.</w:t>
      </w:r>
      <w:r w:rsidR="000938E1" w:rsidRPr="000938E1">
        <w:rPr>
          <w:vertAlign w:val="superscript"/>
        </w:rPr>
        <w:footnoteReference w:id="270"/>
      </w:r>
      <w:r w:rsidRPr="000938E1">
        <w:t xml:space="preserve"> Such situations typically would not involve competitors</w:t>
      </w:r>
      <w:r w:rsidR="000938E1" w:rsidRPr="000938E1">
        <w:t>. O</w:t>
      </w:r>
      <w:r w:rsidRPr="000938E1">
        <w:t xml:space="preserve">ne could add that dilution claims between competitors are often substitutes for infringement by </w:t>
      </w:r>
      <w:r w:rsidRPr="000938E1">
        <w:lastRenderedPageBreak/>
        <w:t>confusion</w:t>
      </w:r>
      <w:r w:rsidR="000938E1" w:rsidRPr="000938E1">
        <w:t>. O</w:t>
      </w:r>
      <w:r w:rsidRPr="000938E1">
        <w:t>ne would expect the owner of a strong mark to be able to prove an infringement case against a competitor.</w:t>
      </w:r>
      <w:r w:rsidR="000938E1" w:rsidRPr="000938E1">
        <w:rPr>
          <w:vertAlign w:val="superscript"/>
        </w:rPr>
        <w:footnoteReference w:id="271"/>
      </w:r>
    </w:p>
    <w:p w14:paraId="0A2ECE9C" w14:textId="65409A6D" w:rsidR="000938E1" w:rsidRPr="000938E1" w:rsidRDefault="001044F7" w:rsidP="000938E1">
      <w:pPr>
        <w:pStyle w:val="BNormal"/>
      </w:pPr>
      <w:r w:rsidRPr="000938E1">
        <w:t>In addition to Oregon, Illinois at one time was notable for refusing to allow competitors to sue for dilution.</w:t>
      </w:r>
      <w:r w:rsidR="000938E1" w:rsidRPr="000938E1">
        <w:rPr>
          <w:vertAlign w:val="superscript"/>
        </w:rPr>
        <w:footnoteReference w:id="272"/>
      </w:r>
      <w:r w:rsidRPr="000938E1">
        <w:t xml:space="preserve"> Both states have since adopted new statutes</w:t>
      </w:r>
      <w:r w:rsidR="000938E1" w:rsidRPr="000938E1">
        <w:t>. C</w:t>
      </w:r>
      <w:r w:rsidRPr="000938E1">
        <w:t>ourts in other states (for example, New York) clearly permit dilution claims by competitors.</w:t>
      </w:r>
      <w:r w:rsidR="000938E1" w:rsidRPr="000938E1">
        <w:rPr>
          <w:vertAlign w:val="superscript"/>
        </w:rPr>
        <w:footnoteReference w:id="273"/>
      </w:r>
      <w:r w:rsidRPr="000938E1">
        <w:t xml:space="preserve"> The many cases permitting dilution claims based on confusion are indirect support for this conclusion.</w:t>
      </w:r>
      <w:r w:rsidR="000938E1" w:rsidRPr="000938E1">
        <w:rPr>
          <w:vertAlign w:val="superscript"/>
        </w:rPr>
        <w:footnoteReference w:id="274"/>
      </w:r>
      <w:r w:rsidRPr="000938E1">
        <w:t xml:space="preserve"> Some, though limited, support for allowing claims by competitors can be found in the statutory language</w:t>
      </w:r>
      <w:r w:rsidR="000938E1" w:rsidRPr="000938E1">
        <w:t>. T</w:t>
      </w:r>
      <w:r w:rsidRPr="000938E1">
        <w:t>he language of all these statutes permits the mark owner to recover, “notwithstanding the absence of competition between the parties or of confusion as to the source of goods or services.”</w:t>
      </w:r>
      <w:r w:rsidR="000938E1" w:rsidRPr="000938E1">
        <w:rPr>
          <w:vertAlign w:val="superscript"/>
        </w:rPr>
        <w:footnoteReference w:id="275"/>
      </w:r>
      <w:r w:rsidRPr="000938E1">
        <w:t xml:space="preserve"> If this language permits suits for dilution when confusion exists, then the term “notwithstanding” is inclusive rather than exclusive</w:t>
      </w:r>
      <w:r w:rsidR="000938E1" w:rsidRPr="000938E1">
        <w:t>. T</w:t>
      </w:r>
      <w:r w:rsidRPr="000938E1">
        <w:t>hat is, the absence of competition or confusion neither precludes liability nor is it the exclusive circumstance or predicate for liability</w:t>
      </w:r>
      <w:r w:rsidR="000938E1" w:rsidRPr="000938E1">
        <w:t>. M</w:t>
      </w:r>
      <w:r w:rsidRPr="000938E1">
        <w:t>ost cases appear to accept this understanding of the statutory language.</w:t>
      </w:r>
      <w:r w:rsidR="000938E1" w:rsidRPr="000938E1">
        <w:rPr>
          <w:vertAlign w:val="superscript"/>
        </w:rPr>
        <w:footnoteReference w:id="276"/>
      </w:r>
    </w:p>
    <w:p w14:paraId="0F4F38C0" w14:textId="6A03BD9F" w:rsidR="000938E1" w:rsidRPr="000938E1" w:rsidRDefault="001044F7" w:rsidP="000938E1">
      <w:pPr>
        <w:pStyle w:val="BNormal"/>
      </w:pPr>
      <w:r w:rsidRPr="000938E1">
        <w:t>Although several cases had held that Florida’s former dilution law permitted dilution suits between competitors,</w:t>
      </w:r>
      <w:r w:rsidR="000938E1" w:rsidRPr="000938E1">
        <w:rPr>
          <w:vertAlign w:val="superscript"/>
        </w:rPr>
        <w:footnoteReference w:id="277"/>
      </w:r>
      <w:r w:rsidRPr="000938E1">
        <w:t xml:space="preserve"> the situation there was muddied when, in a series of opinions in the same litigation, a federal district court in Florida ruled that the Florida dilution statute could not be used in a suit between competitors </w:t>
      </w:r>
      <w:r w:rsidRPr="000938E1">
        <w:lastRenderedPageBreak/>
        <w:t>claiming dilution by “a similar mark on similar goods.”</w:t>
      </w:r>
      <w:r w:rsidR="000938E1" w:rsidRPr="000938E1">
        <w:rPr>
          <w:vertAlign w:val="superscript"/>
        </w:rPr>
        <w:footnoteReference w:id="278"/>
      </w:r>
      <w:r w:rsidRPr="000938E1">
        <w:t xml:space="preserve"> The same result, also under Florida law, was reached in </w:t>
      </w:r>
      <w:proofErr w:type="spellStart"/>
      <w:r w:rsidR="000938E1" w:rsidRPr="000938E1">
        <w:rPr>
          <w:i/>
        </w:rPr>
        <w:t>PortionPac</w:t>
      </w:r>
      <w:proofErr w:type="spellEnd"/>
      <w:r w:rsidR="000938E1" w:rsidRPr="000938E1">
        <w:rPr>
          <w:i/>
        </w:rPr>
        <w:t xml:space="preserve"> Chemical Corp</w:t>
      </w:r>
      <w:r w:rsidR="000938E1" w:rsidRPr="000938E1">
        <w:t xml:space="preserve">. </w:t>
      </w:r>
      <w:r w:rsidR="000938E1" w:rsidRPr="000938E1">
        <w:rPr>
          <w:i/>
        </w:rPr>
        <w:t>v</w:t>
      </w:r>
      <w:r w:rsidR="000938E1" w:rsidRPr="000938E1">
        <w:t xml:space="preserve">. </w:t>
      </w:r>
      <w:r w:rsidR="000938E1" w:rsidRPr="000938E1">
        <w:rPr>
          <w:i/>
        </w:rPr>
        <w:t>Sanitech Systems, Inc</w:t>
      </w:r>
      <w:r w:rsidRPr="000938E1">
        <w:t>.</w:t>
      </w:r>
      <w:r w:rsidR="000938E1" w:rsidRPr="000938E1">
        <w:rPr>
          <w:vertAlign w:val="superscript"/>
        </w:rPr>
        <w:footnoteReference w:id="279"/>
      </w:r>
      <w:r w:rsidRPr="000938E1">
        <w:t xml:space="preserve"> In 2007, a Florida federal district court agreed with the holding in </w:t>
      </w:r>
      <w:proofErr w:type="spellStart"/>
      <w:r w:rsidR="000938E1" w:rsidRPr="000938E1">
        <w:rPr>
          <w:i/>
        </w:rPr>
        <w:t>PortionPac</w:t>
      </w:r>
      <w:proofErr w:type="spellEnd"/>
      <w:r w:rsidRPr="000938E1">
        <w:t>, but it went on to state (and correctly so) that the current Florida statute does permit dilution suits between competitors.</w:t>
      </w:r>
      <w:r w:rsidR="000938E1" w:rsidRPr="000938E1">
        <w:rPr>
          <w:vertAlign w:val="superscript"/>
        </w:rPr>
        <w:footnoteReference w:id="280"/>
      </w:r>
    </w:p>
    <w:p w14:paraId="6A9ED021" w14:textId="12970E6D" w:rsidR="000938E1" w:rsidRPr="000938E1" w:rsidRDefault="001044F7" w:rsidP="000938E1">
      <w:pPr>
        <w:pStyle w:val="BNormal"/>
      </w:pPr>
      <w:r w:rsidRPr="000938E1">
        <w:t>In California, a federal district court refused to permit a claim by a competitor under the state’s original dilution law.</w:t>
      </w:r>
      <w:r w:rsidR="000938E1" w:rsidRPr="000938E1">
        <w:rPr>
          <w:vertAlign w:val="superscript"/>
        </w:rPr>
        <w:footnoteReference w:id="281"/>
      </w:r>
      <w:r w:rsidRPr="000938E1">
        <w:t xml:space="preserve"> However, the court also refused to permit an FTDA claim on this basis, an apparent misreading of the federal statute.</w:t>
      </w:r>
      <w:r w:rsidR="000938E1" w:rsidRPr="000938E1">
        <w:rPr>
          <w:vertAlign w:val="superscript"/>
        </w:rPr>
        <w:footnoteReference w:id="282"/>
      </w:r>
    </w:p>
    <w:p w14:paraId="3CD290FF" w14:textId="79381E2E" w:rsidR="000938E1" w:rsidRPr="000938E1" w:rsidRDefault="001044F7" w:rsidP="000938E1">
      <w:pPr>
        <w:pStyle w:val="BNormal"/>
      </w:pPr>
      <w:r w:rsidRPr="000938E1">
        <w:t>The statutes based on the 1996 and 2007 Model Bills clarify the situation</w:t>
      </w:r>
      <w:r w:rsidR="000938E1" w:rsidRPr="000938E1">
        <w:t>. T</w:t>
      </w:r>
      <w:r w:rsidRPr="000938E1">
        <w:t>he 1996 Model Bill, incorporated in many states, defines dilution as follows:</w:t>
      </w:r>
    </w:p>
    <w:p w14:paraId="3589C72F" w14:textId="031C5F75" w:rsidR="000938E1" w:rsidRPr="000938E1" w:rsidRDefault="001044F7" w:rsidP="000938E1">
      <w:pPr>
        <w:pStyle w:val="BQuotelong"/>
      </w:pPr>
      <w:r w:rsidRPr="000938E1">
        <w:t xml:space="preserve">“Dilution” means the lessening of the capacity of a famous mark to identify and distinguish goods or services, </w:t>
      </w:r>
      <w:r w:rsidR="000938E1" w:rsidRPr="000938E1">
        <w:rPr>
          <w:i/>
        </w:rPr>
        <w:t>regardless of the presence or absence of</w:t>
      </w:r>
      <w:r w:rsidRPr="000938E1">
        <w:t>—</w:t>
      </w:r>
    </w:p>
    <w:p w14:paraId="1F09794E" w14:textId="7286B3BD" w:rsidR="000938E1" w:rsidRPr="000938E1" w:rsidRDefault="001044F7" w:rsidP="000C41C4">
      <w:pPr>
        <w:pStyle w:val="BQuotelong"/>
        <w:ind w:left="1440"/>
      </w:pPr>
      <w:r w:rsidRPr="000938E1">
        <w:t>(a) competition between the owner of the famous mark and other parties, or</w:t>
      </w:r>
    </w:p>
    <w:p w14:paraId="35794C7F" w14:textId="34AA4842" w:rsidR="000938E1" w:rsidRPr="000938E1" w:rsidRDefault="001044F7" w:rsidP="000C41C4">
      <w:pPr>
        <w:pStyle w:val="BQuotelong"/>
        <w:ind w:left="1440"/>
      </w:pPr>
      <w:r w:rsidRPr="000938E1">
        <w:t>(b) likelihood of confusion, mistake, or deception.</w:t>
      </w:r>
      <w:r w:rsidR="000938E1" w:rsidRPr="000938E1">
        <w:rPr>
          <w:vertAlign w:val="superscript"/>
        </w:rPr>
        <w:footnoteReference w:id="283"/>
      </w:r>
    </w:p>
    <w:p w14:paraId="6E54D3B0" w14:textId="77777777" w:rsidR="000938E1" w:rsidRPr="000938E1" w:rsidRDefault="001044F7" w:rsidP="000938E1">
      <w:pPr>
        <w:pStyle w:val="BNormal"/>
      </w:pPr>
      <w:r w:rsidRPr="000938E1">
        <w:t>The 2007 Model Bill contains similar language:</w:t>
      </w:r>
    </w:p>
    <w:p w14:paraId="424AA2D0" w14:textId="03A2DA6E" w:rsidR="000938E1" w:rsidRPr="000938E1" w:rsidRDefault="001044F7" w:rsidP="000C41C4">
      <w:pPr>
        <w:pStyle w:val="BQuotelong"/>
        <w:ind w:left="1440"/>
      </w:pPr>
      <w:r w:rsidRPr="000938E1">
        <w:t xml:space="preserve">(k) The term “dilution” as used herein means dilution by blurring or dilution by </w:t>
      </w:r>
      <w:proofErr w:type="spellStart"/>
      <w:r w:rsidRPr="000938E1">
        <w:t>tarnishment</w:t>
      </w:r>
      <w:proofErr w:type="spellEnd"/>
      <w:r w:rsidRPr="000938E1">
        <w:t xml:space="preserve">, </w:t>
      </w:r>
      <w:r w:rsidR="000938E1" w:rsidRPr="000938E1">
        <w:rPr>
          <w:i/>
        </w:rPr>
        <w:t>regardless of the presence or absence of</w:t>
      </w:r>
    </w:p>
    <w:p w14:paraId="698DBC30" w14:textId="19A26842" w:rsidR="000938E1" w:rsidRPr="000938E1" w:rsidRDefault="001044F7" w:rsidP="000C41C4">
      <w:pPr>
        <w:pStyle w:val="BQuotelong"/>
        <w:ind w:left="1800"/>
      </w:pPr>
      <w:r w:rsidRPr="000938E1">
        <w:t xml:space="preserve">(1) </w:t>
      </w:r>
      <w:r w:rsidR="000938E1" w:rsidRPr="000938E1">
        <w:t>competition between the owner of the famous mark and other parties</w:t>
      </w:r>
      <w:r w:rsidRPr="000938E1">
        <w:t>, or</w:t>
      </w:r>
    </w:p>
    <w:p w14:paraId="37350101" w14:textId="06866B98" w:rsidR="000938E1" w:rsidRPr="000938E1" w:rsidRDefault="001044F7" w:rsidP="000C41C4">
      <w:pPr>
        <w:pStyle w:val="BQuotelong"/>
        <w:ind w:left="1800"/>
      </w:pPr>
      <w:r w:rsidRPr="000938E1">
        <w:t>(2) actual or likely confusion, mistake, or deception, or</w:t>
      </w:r>
    </w:p>
    <w:p w14:paraId="13AA4247" w14:textId="6DDA61DC" w:rsidR="000938E1" w:rsidRPr="000938E1" w:rsidRDefault="001044F7" w:rsidP="000C41C4">
      <w:pPr>
        <w:pStyle w:val="BQuotelong"/>
        <w:ind w:left="1800"/>
      </w:pPr>
      <w:r w:rsidRPr="000938E1">
        <w:t>(3) actual economic injury.</w:t>
      </w:r>
      <w:r w:rsidR="000938E1" w:rsidRPr="000938E1">
        <w:rPr>
          <w:vertAlign w:val="superscript"/>
        </w:rPr>
        <w:footnoteReference w:id="284"/>
      </w:r>
    </w:p>
    <w:p w14:paraId="49F2209A" w14:textId="5ECE00D9" w:rsidR="000938E1" w:rsidRPr="000938E1" w:rsidRDefault="001044F7" w:rsidP="000938E1">
      <w:pPr>
        <w:pStyle w:val="BNormal"/>
      </w:pPr>
      <w:r w:rsidRPr="000938E1">
        <w:t xml:space="preserve">The phrase “regardless of the presence </w:t>
      </w:r>
      <w:r w:rsidR="000938E1" w:rsidRPr="000938E1">
        <w:rPr>
          <w:i/>
        </w:rPr>
        <w:t>or</w:t>
      </w:r>
      <w:r w:rsidRPr="000938E1">
        <w:t xml:space="preserve"> absence of</w:t>
      </w:r>
      <w:r w:rsidR="000938E1" w:rsidRPr="000938E1">
        <w:t xml:space="preserve"> </w:t>
      </w:r>
      <w:r w:rsidRPr="000938E1">
        <w:t>…</w:t>
      </w:r>
      <w:r w:rsidR="000938E1" w:rsidRPr="000938E1">
        <w:t xml:space="preserve"> </w:t>
      </w:r>
      <w:r w:rsidRPr="000938E1">
        <w:t>competition” makes it obvious that the drafters wanted both competitors and noncompetitors to be covered by the statute.</w:t>
      </w:r>
      <w:r w:rsidR="000938E1" w:rsidRPr="000938E1">
        <w:rPr>
          <w:vertAlign w:val="superscript"/>
        </w:rPr>
        <w:footnoteReference w:id="285"/>
      </w:r>
      <w:r w:rsidRPr="000938E1">
        <w:t xml:space="preserve"> All the state statutes patterned after the </w:t>
      </w:r>
      <w:r w:rsidRPr="000938E1">
        <w:lastRenderedPageBreak/>
        <w:t>1992 Model Bill, the 1996 Model Bill (including Washington state), or the 2007 Model Bill contain this phrase</w:t>
      </w:r>
      <w:r w:rsidR="000938E1" w:rsidRPr="000938E1">
        <w:t>. I</w:t>
      </w:r>
      <w:r w:rsidRPr="000938E1">
        <w:t>t is not surprising that the cases interpreting the identically worded FTDA and TDRA have permitted competitors to sue for dilution.</w:t>
      </w:r>
      <w:r w:rsidR="000938E1" w:rsidRPr="000938E1">
        <w:rPr>
          <w:vertAlign w:val="superscript"/>
        </w:rPr>
        <w:footnoteReference w:id="286"/>
      </w:r>
      <w:r w:rsidRPr="000938E1">
        <w:t xml:space="preserve"> Indeed, other than cases involving Internet domain names, cases among competitors or complementary sellers comprise by far the largest segment of successful dilution cases under federal law</w:t>
      </w:r>
      <w:r w:rsidR="000938E1" w:rsidRPr="000938E1">
        <w:t>. M</w:t>
      </w:r>
      <w:r w:rsidRPr="000938E1">
        <w:t>oreover, in those cases that upheld the concept of “niche-market” fame under the original FTDA—fame only in a particular product market—its use was limited to competitors only.</w:t>
      </w:r>
      <w:r w:rsidR="000938E1" w:rsidRPr="000938E1">
        <w:rPr>
          <w:vertAlign w:val="superscript"/>
        </w:rPr>
        <w:footnoteReference w:id="287"/>
      </w:r>
    </w:p>
    <w:p w14:paraId="7D3268E9" w14:textId="26630396" w:rsidR="000938E1" w:rsidRPr="000938E1" w:rsidRDefault="001044F7" w:rsidP="000938E1">
      <w:pPr>
        <w:pStyle w:val="BNormal"/>
      </w:pPr>
      <w:r w:rsidRPr="000938E1">
        <w:t>Surprisingly, however, not all courts have taken account of these changes, and occasionally one sees a court asserting that competitors are not eligible to sue for dilution, citing case law interpreting an older statute.</w:t>
      </w:r>
      <w:r w:rsidR="000938E1" w:rsidRPr="000938E1">
        <w:rPr>
          <w:vertAlign w:val="superscript"/>
        </w:rPr>
        <w:footnoteReference w:id="288"/>
      </w:r>
    </w:p>
    <w:p w14:paraId="6F439E1B" w14:textId="2011A1CA" w:rsidR="000938E1" w:rsidRPr="000938E1" w:rsidRDefault="00D072AA" w:rsidP="00E9267B">
      <w:pPr>
        <w:pStyle w:val="BHead2"/>
      </w:pPr>
      <w:r>
        <w:t>2.II.</w:t>
      </w:r>
      <w:r w:rsidR="000938E1" w:rsidRPr="00D072AA">
        <w:rPr>
          <w:rStyle w:val="BBNAidChar"/>
          <w:rFonts w:eastAsiaTheme="majorEastAsia"/>
        </w:rPr>
        <w:t>B</w:t>
      </w:r>
      <w:r w:rsidR="000938E1" w:rsidRPr="000938E1">
        <w:t>.</w:t>
      </w:r>
      <w:r>
        <w:t> </w:t>
      </w:r>
      <w:r w:rsidR="000938E1" w:rsidRPr="000938E1">
        <w:tab/>
        <w:t>Suits by Mark “Owners”</w:t>
      </w:r>
    </w:p>
    <w:p w14:paraId="3B2DCF6B" w14:textId="7180102F" w:rsidR="000938E1" w:rsidRPr="000938E1" w:rsidRDefault="001044F7" w:rsidP="000938E1">
      <w:pPr>
        <w:pStyle w:val="BNormal"/>
      </w:pPr>
      <w:r w:rsidRPr="000938E1">
        <w:t>The TDRA and most state statutes give protection to the “owner” of a famous mark.</w:t>
      </w:r>
      <w:r w:rsidR="000938E1" w:rsidRPr="000938E1">
        <w:rPr>
          <w:vertAlign w:val="superscript"/>
        </w:rPr>
        <w:footnoteReference w:id="289"/>
      </w:r>
      <w:r w:rsidRPr="000938E1">
        <w:t xml:space="preserve"> The word “owner” is not defined in the TDRA or in state statutes</w:t>
      </w:r>
      <w:r w:rsidR="000938E1" w:rsidRPr="000938E1">
        <w:t>. T</w:t>
      </w:r>
      <w:r w:rsidRPr="000938E1">
        <w:t>he major question is whether “owner” includes a licensee.</w:t>
      </w:r>
      <w:r w:rsidR="000938E1" w:rsidRPr="000938E1">
        <w:rPr>
          <w:vertAlign w:val="superscript"/>
        </w:rPr>
        <w:footnoteReference w:id="290"/>
      </w:r>
      <w:r w:rsidRPr="000938E1">
        <w:t xml:space="preserve"> Even if, in general, a licensee—particularly a nonexclusive one—cannot sue, one can narrow the inquiry to exclusive licensees or those who have a contractual right or obligation to bring suit for trademark infringement on behalf of the licensor.</w:t>
      </w:r>
      <w:r w:rsidR="000938E1" w:rsidRPr="000938E1">
        <w:rPr>
          <w:vertAlign w:val="superscript"/>
        </w:rPr>
        <w:footnoteReference w:id="291"/>
      </w:r>
    </w:p>
    <w:p w14:paraId="7508BACC" w14:textId="1A51FF47" w:rsidR="000938E1" w:rsidRPr="000938E1" w:rsidRDefault="001044F7" w:rsidP="000938E1">
      <w:pPr>
        <w:pStyle w:val="BNormal"/>
      </w:pPr>
      <w:r w:rsidRPr="000938E1">
        <w:t>Generally, standing to sue under state dilution laws should be strictly construed.</w:t>
      </w:r>
      <w:r w:rsidR="000938E1" w:rsidRPr="000938E1">
        <w:rPr>
          <w:vertAlign w:val="superscript"/>
        </w:rPr>
        <w:footnoteReference w:id="292"/>
      </w:r>
      <w:r w:rsidRPr="000938E1">
        <w:t xml:space="preserve"> The drafters of the Model Bill intended to provide a limited remedy for the strongest marks</w:t>
      </w:r>
      <w:r w:rsidR="000938E1" w:rsidRPr="000938E1">
        <w:t>. T</w:t>
      </w:r>
      <w:r w:rsidRPr="000938E1">
        <w:t>heir owners should be obliged to sue or face the consequences of dilution</w:t>
      </w:r>
      <w:r w:rsidR="000938E1" w:rsidRPr="000938E1">
        <w:t>. A</w:t>
      </w:r>
      <w:r w:rsidRPr="000938E1">
        <w:t xml:space="preserve"> famous mark ought to be sufficiently valuable to merit the owner’s time and expense in bringing the suit</w:t>
      </w:r>
      <w:r w:rsidR="000938E1" w:rsidRPr="000938E1">
        <w:t>. F</w:t>
      </w:r>
      <w:r w:rsidRPr="000938E1">
        <w:t>ederal courts have dismissed both FTDA and state law claims by licensees.</w:t>
      </w:r>
      <w:r w:rsidR="000938E1" w:rsidRPr="000938E1">
        <w:rPr>
          <w:vertAlign w:val="superscript"/>
        </w:rPr>
        <w:footnoteReference w:id="293"/>
      </w:r>
    </w:p>
    <w:p w14:paraId="0E2672FB" w14:textId="048370F6" w:rsidR="000938E1" w:rsidRPr="000938E1" w:rsidRDefault="001044F7" w:rsidP="000938E1">
      <w:pPr>
        <w:pStyle w:val="BNormal"/>
      </w:pPr>
      <w:r w:rsidRPr="000938E1">
        <w:lastRenderedPageBreak/>
        <w:t>The interpretation of “owner” under the newer state statutes should follow that of the TDRA</w:t>
      </w:r>
      <w:r w:rsidR="000938E1" w:rsidRPr="000938E1">
        <w:t>. T</w:t>
      </w:r>
      <w:r w:rsidRPr="000938E1">
        <w:t>he older state statutes (patterned after the 1964 Model Bill), however, do not define who has standing</w:t>
      </w:r>
      <w:r w:rsidR="000938E1" w:rsidRPr="000938E1">
        <w:t>. T</w:t>
      </w:r>
      <w:r w:rsidRPr="000938E1">
        <w:t>hey state only that likelihood of dilution is “a ground for injunctive relief,”</w:t>
      </w:r>
      <w:r w:rsidR="000938E1" w:rsidRPr="000938E1">
        <w:rPr>
          <w:vertAlign w:val="superscript"/>
        </w:rPr>
        <w:footnoteReference w:id="294"/>
      </w:r>
      <w:r w:rsidRPr="000938E1">
        <w:t xml:space="preserve"> but are silent as to who may bring a suit</w:t>
      </w:r>
      <w:r w:rsidR="000938E1" w:rsidRPr="000938E1">
        <w:t>. O</w:t>
      </w:r>
      <w:r w:rsidRPr="000938E1">
        <w:t>ne might conclude that standing under the older statutes is similar to Section 43(a) of the Lanham Act, which confers standing on “any person who believes that he or she is or is likely to be damaged by [a violation].”</w:t>
      </w:r>
      <w:r w:rsidR="000938E1" w:rsidRPr="000938E1">
        <w:rPr>
          <w:vertAlign w:val="superscript"/>
        </w:rPr>
        <w:footnoteReference w:id="295"/>
      </w:r>
      <w:r w:rsidRPr="000938E1">
        <w:t xml:space="preserve"> However, courts interpreting New York’s statute have refused to permit licensees to bring dilution claims.</w:t>
      </w:r>
      <w:r w:rsidR="000938E1" w:rsidRPr="000938E1">
        <w:rPr>
          <w:vertAlign w:val="superscript"/>
        </w:rPr>
        <w:footnoteReference w:id="296"/>
      </w:r>
      <w:r w:rsidRPr="000938E1">
        <w:t xml:space="preserve"> These courts relied on the Second Circuit’s statement of the elements of a New York dilution claim, the first of which is that one “must possess a trademark or name which is truly of distinctive quality.”</w:t>
      </w:r>
      <w:r w:rsidR="000938E1" w:rsidRPr="000938E1">
        <w:rPr>
          <w:vertAlign w:val="superscript"/>
        </w:rPr>
        <w:footnoteReference w:id="297"/>
      </w:r>
    </w:p>
    <w:p w14:paraId="09360B22" w14:textId="7525CE01" w:rsidR="000938E1" w:rsidRPr="000938E1" w:rsidRDefault="001044F7" w:rsidP="000938E1">
      <w:pPr>
        <w:pStyle w:val="BNormal"/>
      </w:pPr>
      <w:r w:rsidRPr="000938E1">
        <w:t>Probably the most sympathetic situation for licensee standing is the case of a foreign mark owner with an exclusive U.S</w:t>
      </w:r>
      <w:r w:rsidR="000938E1" w:rsidRPr="000938E1">
        <w:t>. l</w:t>
      </w:r>
      <w:r w:rsidRPr="000938E1">
        <w:t>icensee</w:t>
      </w:r>
      <w:r w:rsidR="000938E1" w:rsidRPr="000938E1">
        <w:t>. T</w:t>
      </w:r>
      <w:r w:rsidRPr="000938E1">
        <w:t>he foreign owner may wish to avoid being entangled in the U.S</w:t>
      </w:r>
      <w:r w:rsidR="000938E1" w:rsidRPr="000938E1">
        <w:t>. l</w:t>
      </w:r>
      <w:r w:rsidRPr="000938E1">
        <w:t>egal system (that may even be part of the motivation for a license</w:t>
      </w:r>
      <w:proofErr w:type="gramStart"/>
      <w:r w:rsidRPr="000938E1">
        <w:t>), and</w:t>
      </w:r>
      <w:proofErr w:type="gramEnd"/>
      <w:r w:rsidRPr="000938E1">
        <w:t xml:space="preserve"> may want the exclusive licensee to bear the cost of litigation</w:t>
      </w:r>
      <w:r w:rsidR="000938E1" w:rsidRPr="000938E1">
        <w:t>. T</w:t>
      </w:r>
      <w:r w:rsidRPr="000938E1">
        <w:t>he cost can be allocated contractually, no matter who ends up as the plaintiff</w:t>
      </w:r>
      <w:r w:rsidR="000938E1" w:rsidRPr="000938E1">
        <w:t>. G</w:t>
      </w:r>
      <w:r w:rsidRPr="000938E1">
        <w:t>iven the ambiguous wording of the older statutes and the very large interest of a U.S</w:t>
      </w:r>
      <w:r w:rsidR="000938E1" w:rsidRPr="000938E1">
        <w:t>. e</w:t>
      </w:r>
      <w:r w:rsidRPr="000938E1">
        <w:t>xclusive licensee, it does little harm to treat that licensee as the functional equivalent of the owner.</w:t>
      </w:r>
      <w:r w:rsidR="000938E1" w:rsidRPr="000938E1">
        <w:rPr>
          <w:vertAlign w:val="superscript"/>
        </w:rPr>
        <w:footnoteReference w:id="298"/>
      </w:r>
      <w:r w:rsidRPr="000938E1">
        <w:t xml:space="preserve"> This is particularly true when the parties contractually have authorized, or even obligated, the licensee to bring suit</w:t>
      </w:r>
      <w:r w:rsidR="000938E1" w:rsidRPr="000938E1">
        <w:t>. U</w:t>
      </w:r>
      <w:r w:rsidRPr="000938E1">
        <w:t>nder those circumstances, the chances of serious dispute between the mark owner and the licensee are minimized, and the statute’s terms are implemented.</w:t>
      </w:r>
    </w:p>
    <w:p w14:paraId="4735373E" w14:textId="76FE25E7" w:rsidR="000938E1" w:rsidRPr="000938E1" w:rsidRDefault="001044F7" w:rsidP="000938E1">
      <w:pPr>
        <w:pStyle w:val="BNormal"/>
      </w:pPr>
      <w:r w:rsidRPr="000938E1">
        <w:t>When there is no exclusive licensee, however, there is a greater chance for disagreement, either among licensees or between the mark owner and the licensees</w:t>
      </w:r>
      <w:r w:rsidR="000938E1" w:rsidRPr="000938E1">
        <w:t>. I</w:t>
      </w:r>
      <w:r w:rsidRPr="000938E1">
        <w:t>n that situation, it should be up to the owner to bring the suit, even if the licensees are authorized by contract to bring trademark-infringement and/or dilution actions.</w:t>
      </w:r>
    </w:p>
    <w:p w14:paraId="3EE3FEF8" w14:textId="5F788345" w:rsidR="000938E1" w:rsidRPr="000938E1" w:rsidRDefault="00D072AA" w:rsidP="00E9267B">
      <w:pPr>
        <w:pStyle w:val="BHead2"/>
      </w:pPr>
      <w:r>
        <w:t>2.II.</w:t>
      </w:r>
      <w:r w:rsidR="000938E1" w:rsidRPr="00D072AA">
        <w:rPr>
          <w:rStyle w:val="BBNAidChar"/>
          <w:rFonts w:eastAsiaTheme="majorEastAsia"/>
        </w:rPr>
        <w:t>C</w:t>
      </w:r>
      <w:r w:rsidR="000938E1" w:rsidRPr="000938E1">
        <w:t>.</w:t>
      </w:r>
      <w:r>
        <w:t> </w:t>
      </w:r>
      <w:r w:rsidR="000938E1" w:rsidRPr="000938E1">
        <w:t xml:space="preserve"> Use of the Mark by Defendant in the State</w:t>
      </w:r>
    </w:p>
    <w:p w14:paraId="186D18B1" w14:textId="58F9C492" w:rsidR="000938E1" w:rsidRPr="000938E1" w:rsidRDefault="001044F7" w:rsidP="000938E1">
      <w:pPr>
        <w:pStyle w:val="BNormal"/>
      </w:pPr>
      <w:r w:rsidRPr="000938E1">
        <w:t xml:space="preserve">Although seldom commented upon by courts, </w:t>
      </w:r>
      <w:proofErr w:type="gramStart"/>
      <w:r w:rsidRPr="000938E1">
        <w:t>it would seem that state</w:t>
      </w:r>
      <w:proofErr w:type="gramEnd"/>
      <w:r w:rsidRPr="000938E1">
        <w:t xml:space="preserve"> dilution laws only ought to apply when the defendant makes use of the mark within the state.</w:t>
      </w:r>
      <w:r w:rsidR="000938E1" w:rsidRPr="000938E1">
        <w:rPr>
          <w:vertAlign w:val="superscript"/>
        </w:rPr>
        <w:footnoteReference w:id="299"/>
      </w:r>
      <w:r w:rsidR="000938E1" w:rsidRPr="000938E1">
        <w:t xml:space="preserve"> </w:t>
      </w:r>
      <w:r w:rsidRPr="000938E1">
        <w:t>One court, applying Delaware law, found that defendant did have to use the mark in the state for Delaware law to apply, but ultimately found such use to exist.</w:t>
      </w:r>
      <w:r w:rsidR="000938E1" w:rsidRPr="000938E1">
        <w:rPr>
          <w:vertAlign w:val="superscript"/>
        </w:rPr>
        <w:footnoteReference w:id="300"/>
      </w:r>
    </w:p>
    <w:p w14:paraId="2B0956E3" w14:textId="2D50D372" w:rsidR="000938E1" w:rsidRPr="000938E1" w:rsidRDefault="00D072AA" w:rsidP="000935E0">
      <w:pPr>
        <w:pStyle w:val="BHead1"/>
      </w:pPr>
      <w:r>
        <w:t>2.</w:t>
      </w:r>
      <w:r w:rsidR="000938E1" w:rsidRPr="00D072AA">
        <w:rPr>
          <w:rStyle w:val="BBNAidChar"/>
          <w:rFonts w:eastAsiaTheme="majorEastAsia"/>
        </w:rPr>
        <w:t>III</w:t>
      </w:r>
      <w:r w:rsidR="000938E1" w:rsidRPr="000938E1">
        <w:t>.</w:t>
      </w:r>
      <w:r>
        <w:t xml:space="preserve">  </w:t>
      </w:r>
      <w:r w:rsidR="000938E1" w:rsidRPr="000938E1">
        <w:t>Timing: Mark Must Be Famous (or Distinctive)</w:t>
      </w:r>
      <w:r w:rsidR="000935E0">
        <w:t xml:space="preserve"> </w:t>
      </w:r>
      <w:r w:rsidR="000938E1" w:rsidRPr="000938E1">
        <w:t>Before the Diluting Use Commences</w:t>
      </w:r>
    </w:p>
    <w:p w14:paraId="05B6E487" w14:textId="3F02BF3F" w:rsidR="000938E1" w:rsidRPr="000938E1" w:rsidRDefault="001044F7" w:rsidP="000938E1">
      <w:pPr>
        <w:pStyle w:val="BNormal"/>
      </w:pPr>
      <w:r w:rsidRPr="000938E1">
        <w:t>The 1992, 1996, and 2007 Model Bills all require that the plaintiff be the owner of a famous mark to be eligible for dilution protection</w:t>
      </w:r>
      <w:r w:rsidR="000938E1" w:rsidRPr="000938E1">
        <w:t>. I</w:t>
      </w:r>
      <w:r w:rsidRPr="000938E1">
        <w:t xml:space="preserve">n addition, those Model Bills predicate any cause of action on proper timing—the </w:t>
      </w:r>
      <w:r w:rsidRPr="000938E1">
        <w:lastRenderedPageBreak/>
        <w:t xml:space="preserve">plaintiff’s mark must be famous </w:t>
      </w:r>
      <w:r w:rsidR="000938E1" w:rsidRPr="000938E1">
        <w:rPr>
          <w:i/>
        </w:rPr>
        <w:t>before</w:t>
      </w:r>
      <w:r w:rsidRPr="000938E1">
        <w:t xml:space="preserve"> the diluting use begins</w:t>
      </w:r>
      <w:r w:rsidR="000938E1" w:rsidRPr="000938E1">
        <w:t>. T</w:t>
      </w:r>
      <w:r w:rsidRPr="000938E1">
        <w:t xml:space="preserve">he 2007 Model Bill allows issuance of “an injunction against another person who, at any time </w:t>
      </w:r>
      <w:r w:rsidR="000938E1" w:rsidRPr="000938E1">
        <w:rPr>
          <w:i/>
        </w:rPr>
        <w:t>after the owner’s mark has become famous</w:t>
      </w:r>
      <w:r w:rsidRPr="000938E1">
        <w:t>, commences use of a mark or trade name in commerce.”</w:t>
      </w:r>
      <w:r w:rsidR="000938E1" w:rsidRPr="000938E1">
        <w:rPr>
          <w:vertAlign w:val="superscript"/>
        </w:rPr>
        <w:footnoteReference w:id="301"/>
      </w:r>
      <w:r w:rsidRPr="000938E1">
        <w:t xml:space="preserve"> The 1996 Model Bill is similarly worded, allowing “an injunction against another person’s commercial use of a mark or trade name, if such use begins after the mark has become famous.”</w:t>
      </w:r>
      <w:r w:rsidR="000938E1" w:rsidRPr="000938E1">
        <w:rPr>
          <w:vertAlign w:val="superscript"/>
        </w:rPr>
        <w:footnoteReference w:id="302"/>
      </w:r>
      <w:r w:rsidRPr="000938E1">
        <w:t xml:space="preserve"> Both of these bills make it clear that the first diluting use must commence after the mark becomes famous in order for the owner of the famous mark to succeed</w:t>
      </w:r>
      <w:r w:rsidR="000938E1" w:rsidRPr="000938E1">
        <w:t>. F</w:t>
      </w:r>
      <w:r w:rsidRPr="000938E1">
        <w:t>ederal law (after which these bills were patterned) is the same.</w:t>
      </w:r>
      <w:r w:rsidR="000938E1" w:rsidRPr="000938E1">
        <w:rPr>
          <w:vertAlign w:val="superscript"/>
        </w:rPr>
        <w:footnoteReference w:id="303"/>
      </w:r>
      <w:r w:rsidRPr="000938E1">
        <w:t xml:space="preserve"> Most, but not all, state statutes patterned after these Model Bills contain this requirement.</w:t>
      </w:r>
      <w:r w:rsidR="000938E1" w:rsidRPr="000938E1">
        <w:rPr>
          <w:vertAlign w:val="superscript"/>
        </w:rPr>
        <w:footnoteReference w:id="304"/>
      </w:r>
    </w:p>
    <w:p w14:paraId="7A12E612" w14:textId="71BD9ABB" w:rsidR="000938E1" w:rsidRPr="000938E1" w:rsidRDefault="001044F7" w:rsidP="000938E1">
      <w:pPr>
        <w:pStyle w:val="BNormal"/>
      </w:pPr>
      <w:r w:rsidRPr="000938E1">
        <w:t>The 1964 Model Bill, which does not require a famous mark, does not contain such a timing requirement</w:t>
      </w:r>
      <w:r w:rsidR="000938E1" w:rsidRPr="000938E1">
        <w:t>. H</w:t>
      </w:r>
      <w:r w:rsidRPr="000938E1">
        <w:t>owever, the 1964 Model Bill does describe the cause of action as one for dilution of the distinctive quality of the plaintiff’s mark</w:t>
      </w:r>
      <w:r w:rsidR="000938E1" w:rsidRPr="000938E1">
        <w:t>. C</w:t>
      </w:r>
      <w:r w:rsidRPr="000938E1">
        <w:t>learly, if the plaintiff does not have a mark with distinctive quality, there can be no dilution</w:t>
      </w:r>
      <w:r w:rsidR="000938E1" w:rsidRPr="000938E1">
        <w:t>. H</w:t>
      </w:r>
      <w:r w:rsidRPr="000938E1">
        <w:t xml:space="preserve">owever, this leaves open the question whether one can </w:t>
      </w:r>
      <w:proofErr w:type="gramStart"/>
      <w:r w:rsidRPr="000938E1">
        <w:t>bring suit against</w:t>
      </w:r>
      <w:proofErr w:type="gramEnd"/>
      <w:r w:rsidRPr="000938E1">
        <w:t xml:space="preserve"> a use that predates the requisite distinctiveness</w:t>
      </w:r>
      <w:r w:rsidR="000938E1" w:rsidRPr="000938E1">
        <w:t>. T</w:t>
      </w:r>
      <w:r w:rsidRPr="000938E1">
        <w:t>he better view is that the required distinctiveness must predate the offending use</w:t>
      </w:r>
      <w:r w:rsidR="000938E1" w:rsidRPr="000938E1">
        <w:t>. O</w:t>
      </w:r>
      <w:r w:rsidRPr="000938E1">
        <w:t>therwise, the defendant is unfairly penalized for a use that was not in violation of the law at the time it started</w:t>
      </w:r>
      <w:r w:rsidR="000938E1" w:rsidRPr="000938E1">
        <w:t>. P</w:t>
      </w:r>
      <w:r w:rsidRPr="000938E1">
        <w:t>articularly when states vary so much in their requirements of distinctiveness, it would be an undue burden on a defendant to constantly be on the lookout for a potential dilution plaintiff.</w:t>
      </w:r>
      <w:r w:rsidR="000938E1" w:rsidRPr="000938E1">
        <w:rPr>
          <w:vertAlign w:val="superscript"/>
        </w:rPr>
        <w:footnoteReference w:id="305"/>
      </w:r>
    </w:p>
    <w:p w14:paraId="22C4750B" w14:textId="5469CE0F" w:rsidR="00494245" w:rsidRPr="000938E1" w:rsidRDefault="00494245" w:rsidP="000938E1">
      <w:pPr>
        <w:pStyle w:val="BNormal"/>
      </w:pPr>
    </w:p>
    <w:sectPr w:rsidR="00494245" w:rsidRPr="000938E1" w:rsidSect="009A1AB3">
      <w:headerReference w:type="even" r:id="rId14"/>
      <w:headerReference w:type="default" r:id="rId15"/>
      <w:footerReference w:type="even" r:id="rId16"/>
      <w:footerReference w:type="default" r:id="rId17"/>
      <w:headerReference w:type="first" r:id="rId18"/>
      <w:footerReference w:type="first" r:id="rId19"/>
      <w:pgSz w:w="12240" w:h="15840"/>
      <w:pgMar w:top="720" w:right="720" w:bottom="720" w:left="72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7B114F7" w14:textId="77777777" w:rsidR="00E20F61" w:rsidRDefault="00E20F61" w:rsidP="002A47A4">
      <w:r>
        <w:separator/>
      </w:r>
    </w:p>
    <w:p w14:paraId="2F7E0F37" w14:textId="77777777" w:rsidR="00E20F61" w:rsidRDefault="00E20F61"/>
    <w:p w14:paraId="121A6F66" w14:textId="77777777" w:rsidR="00E20F61" w:rsidRDefault="00E20F61"/>
  </w:endnote>
  <w:endnote w:type="continuationSeparator" w:id="0">
    <w:p w14:paraId="292B31C7" w14:textId="77777777" w:rsidR="00E20F61" w:rsidRDefault="00E20F61" w:rsidP="002A47A4">
      <w:r>
        <w:continuationSeparator/>
      </w:r>
    </w:p>
    <w:p w14:paraId="7921577C" w14:textId="77777777" w:rsidR="00E20F61" w:rsidRDefault="00E20F61"/>
    <w:p w14:paraId="0F263918" w14:textId="77777777" w:rsidR="00E20F61" w:rsidRDefault="00E20F6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imes New Roman Bold">
    <w:panose1 w:val="02020803070505020304"/>
    <w:charset w:val="00"/>
    <w:family w:val="roman"/>
    <w:notTrueType/>
    <w:pitch w:val="default"/>
    <w:sig w:usb0="00000003" w:usb1="00000000" w:usb2="00000000" w:usb3="00000000" w:csb0="00000001" w:csb1="00000000"/>
  </w:font>
  <w:font w:name="ITC New Baskerville Std">
    <w:altName w:val="Cambria"/>
    <w:panose1 w:val="00000000000000000000"/>
    <w:charset w:val="00"/>
    <w:family w:val="roman"/>
    <w:notTrueType/>
    <w:pitch w:val="variable"/>
    <w:sig w:usb0="800000AF" w:usb1="5000204A" w:usb2="00000000" w:usb3="00000000" w:csb0="00000001" w:csb1="00000000"/>
  </w:font>
  <w:font w:name="Times">
    <w:panose1 w:val="02020603050405020304"/>
    <w:charset w:val="00"/>
    <w:family w:val="roman"/>
    <w:notTrueType/>
    <w:pitch w:val="variable"/>
    <w:sig w:usb0="00000003" w:usb1="00000000" w:usb2="00000000" w:usb3="00000000" w:csb0="00000001" w:csb1="00000000"/>
  </w:font>
  <w:font w:name="Times LT Std">
    <w:altName w:val="Times New Roman"/>
    <w:panose1 w:val="00000000000000000000"/>
    <w:charset w:val="00"/>
    <w:family w:val="roman"/>
    <w:notTrueType/>
    <w:pitch w:val="variable"/>
    <w:sig w:usb0="00000003" w:usb1="00000000" w:usb2="00000000" w:usb3="00000000" w:csb0="00000001" w:csb1="00000000"/>
  </w:font>
  <w:font w:name="Times SC">
    <w:panose1 w:val="00000000000000000000"/>
    <w:charset w:val="00"/>
    <w:family w:val="roman"/>
    <w:notTrueType/>
    <w:pitch w:val="variable"/>
    <w:sig w:usb0="00000003" w:usb1="00000000" w:usb2="00000000" w:usb3="00000000" w:csb0="00000001" w:csb1="00000000"/>
  </w:font>
  <w:font w:name="NewCenturySchlbk">
    <w:altName w:val="Cambria"/>
    <w:panose1 w:val="00000000000000000000"/>
    <w:charset w:val="00"/>
    <w:family w:val="roman"/>
    <w:notTrueType/>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B0EA97" w14:textId="77777777" w:rsidR="000938E1" w:rsidRPr="000938E1" w:rsidRDefault="000938E1" w:rsidP="000938E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E4D4F0" w14:textId="77777777" w:rsidR="000938E1" w:rsidRPr="000938E1" w:rsidRDefault="000938E1" w:rsidP="000938E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92CC85" w14:textId="77777777" w:rsidR="000938E1" w:rsidRPr="000938E1" w:rsidRDefault="000938E1" w:rsidP="000938E1">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D2AAE84" w14:textId="77777777" w:rsidR="00E20F61" w:rsidRDefault="00E20F61" w:rsidP="002A47A4">
      <w:r>
        <w:separator/>
      </w:r>
    </w:p>
    <w:p w14:paraId="6975FADB" w14:textId="77777777" w:rsidR="00E20F61" w:rsidRDefault="00E20F61"/>
    <w:p w14:paraId="6E259BF7" w14:textId="77777777" w:rsidR="00E20F61" w:rsidRDefault="00E20F61"/>
  </w:footnote>
  <w:footnote w:type="continuationSeparator" w:id="0">
    <w:p w14:paraId="4C2B1380" w14:textId="77777777" w:rsidR="00E20F61" w:rsidRDefault="00E20F61" w:rsidP="002A47A4">
      <w:r>
        <w:continuationSeparator/>
      </w:r>
    </w:p>
    <w:p w14:paraId="2B97F110" w14:textId="77777777" w:rsidR="00E20F61" w:rsidRDefault="00E20F61"/>
    <w:p w14:paraId="7F07CB4D" w14:textId="77777777" w:rsidR="00E20F61" w:rsidRDefault="00E20F61"/>
  </w:footnote>
  <w:footnote w:id="1">
    <w:p w14:paraId="7759C87E" w14:textId="7D88D6A2" w:rsidR="000938E1" w:rsidRPr="009463D7" w:rsidRDefault="000938E1" w:rsidP="000938E1">
      <w:pPr>
        <w:pStyle w:val="FootnoteText"/>
      </w:pPr>
      <w:r w:rsidRPr="000938E1">
        <w:rPr>
          <w:rStyle w:val="FootnoteReference"/>
        </w:rPr>
        <w:footnoteRef/>
      </w:r>
      <w:r w:rsidRPr="000938E1">
        <w:t xml:space="preserve">David </w:t>
      </w:r>
      <w:proofErr w:type="spellStart"/>
      <w:r w:rsidRPr="000938E1">
        <w:t>Welkowitz</w:t>
      </w:r>
      <w:proofErr w:type="spellEnd"/>
      <w:r w:rsidRPr="000938E1">
        <w:t xml:space="preserve"> is a Professor of Law Emeritus at Whittier Law School in Costa Mesa, California. He has taught trademark law, international intellectual property law courses, and civil procedure, among other subjects. He was a member of the Whittier faculty from 1983 to 2018. From 2019 to 2024, he was an attorney in the U.S. Copyright Office in Washington, D.C. Prior to 1983, he practiced law in New York City. Mr. </w:t>
      </w:r>
      <w:proofErr w:type="spellStart"/>
      <w:r w:rsidRPr="000938E1">
        <w:t>Welkowitz</w:t>
      </w:r>
      <w:proofErr w:type="spellEnd"/>
      <w:r w:rsidRPr="000938E1">
        <w:t xml:space="preserve"> is the author of numerous articles on trademark law and other topics, and he is the co-author of a casebook on celebrity rights. He has also written several lessons in computer-assisted learning, which are used by law students in the areas of civil procedure and trademark law. Professor </w:t>
      </w:r>
      <w:proofErr w:type="spellStart"/>
      <w:r w:rsidRPr="000938E1">
        <w:t>Welkowitz</w:t>
      </w:r>
      <w:proofErr w:type="spellEnd"/>
      <w:r w:rsidRPr="000938E1">
        <w:t xml:space="preserve"> received his J.D. degree in 1978 from New York University Law School, where he was a member of the Law Review. He received an A.B. degree in 1975 from Princeton University. He is a member of the New York and District of Columbia </w:t>
      </w:r>
      <w:proofErr w:type="gramStart"/>
      <w:r w:rsidRPr="000938E1">
        <w:t>bars, and</w:t>
      </w:r>
      <w:proofErr w:type="gramEnd"/>
      <w:r w:rsidRPr="000938E1">
        <w:t xml:space="preserve"> is admitted to practice before the federal courts in the Southern and Eastern Districts of New York and the Court of Appeals for the Second Circuit.</w:t>
      </w:r>
    </w:p>
  </w:footnote>
  <w:footnote w:id="2">
    <w:p w14:paraId="081A1E26" w14:textId="3DB0ECC1" w:rsidR="000938E1" w:rsidRPr="004F5D0B" w:rsidRDefault="000938E1" w:rsidP="000938E1">
      <w:pPr>
        <w:pStyle w:val="FootnoteText"/>
      </w:pPr>
      <w:r w:rsidRPr="000938E1">
        <w:rPr>
          <w:vertAlign w:val="superscript"/>
        </w:rPr>
        <w:footnoteRef/>
      </w:r>
      <w:r w:rsidRPr="000938E1">
        <w:t xml:space="preserve">A sampling of the cases finding insufficient distinctiveness follows. In some cases, the mark was not even deemed distinctive enough for an ordinary infringement suit. </w:t>
      </w:r>
      <w:r w:rsidRPr="000938E1">
        <w:rPr>
          <w:i/>
        </w:rPr>
        <w:t>E</w:t>
      </w:r>
      <w:r w:rsidRPr="000938E1">
        <w:t>.</w:t>
      </w:r>
      <w:r w:rsidRPr="000938E1">
        <w:rPr>
          <w:i/>
        </w:rPr>
        <w:t>g</w:t>
      </w:r>
      <w:r w:rsidRPr="000938E1">
        <w:t xml:space="preserve">., </w:t>
      </w:r>
      <w:proofErr w:type="spellStart"/>
      <w:r w:rsidRPr="000938E1">
        <w:t>Dreamwerks</w:t>
      </w:r>
      <w:proofErr w:type="spellEnd"/>
      <w:r w:rsidRPr="000938E1">
        <w:t xml:space="preserve"> Prod. Group, Inc. v. SKG Studio, 142 F.3d 1127, 1132 n.13, 46 USPQ2d 1561 (9th Cir. 1998) (</w:t>
      </w:r>
      <w:proofErr w:type="spellStart"/>
      <w:r w:rsidRPr="000938E1">
        <w:t>Dreamwerks</w:t>
      </w:r>
      <w:proofErr w:type="spellEnd"/>
      <w:r w:rsidRPr="000938E1">
        <w:t xml:space="preserve">); Duluth News-Tribune v. Mesabi Publ’g Co., 84 F.3d 1093, 1100, 38 USPQ2d 1937 (8th Cir. 1996) (Duluth News-Tribune); </w:t>
      </w:r>
      <w:proofErr w:type="spellStart"/>
      <w:r w:rsidRPr="000938E1">
        <w:t>Sunmark</w:t>
      </w:r>
      <w:proofErr w:type="spellEnd"/>
      <w:r w:rsidRPr="000938E1">
        <w:t>, Inc. v. Ocean Spray Cranberries, Inc., 64 F.3d 1055, 1061, 36 USPQ2d 1046 (7th Cir. 1995) (</w:t>
      </w:r>
      <w:proofErr w:type="spellStart"/>
      <w:r w:rsidRPr="000938E1">
        <w:t>Sweetarts</w:t>
      </w:r>
      <w:proofErr w:type="spellEnd"/>
      <w:r w:rsidRPr="000938E1">
        <w:t xml:space="preserve">); </w:t>
      </w:r>
      <w:proofErr w:type="spellStart"/>
      <w:r w:rsidRPr="000938E1">
        <w:t>Investacorp</w:t>
      </w:r>
      <w:proofErr w:type="spellEnd"/>
      <w:r w:rsidRPr="000938E1">
        <w:t>, Inc. v. Arabian Inv. Banking Corp., 931 F.2d 1519, 1526, 19 USPQ2d 1056 (11th Cir. 1991) (</w:t>
      </w:r>
      <w:proofErr w:type="spellStart"/>
      <w:r w:rsidRPr="000938E1">
        <w:t>Investacorp</w:t>
      </w:r>
      <w:proofErr w:type="spellEnd"/>
      <w:r w:rsidRPr="000938E1">
        <w:t xml:space="preserve">); McGraw-Edison Co. v. Walt Disney Prods., 787 F.2d 1163, 229 USPQ 355 (7th Cir. 1986) (question of fact whether Tron is distinctive); Freedom Sav. &amp; Loan </w:t>
      </w:r>
      <w:proofErr w:type="spellStart"/>
      <w:r w:rsidRPr="000938E1">
        <w:t>Ass’n</w:t>
      </w:r>
      <w:proofErr w:type="spellEnd"/>
      <w:r w:rsidRPr="000938E1">
        <w:t xml:space="preserve"> v. Way, 757 F.2d 1176, 226 USPQ 123 (11th Cir.), </w:t>
      </w:r>
      <w:r w:rsidRPr="000938E1">
        <w:rPr>
          <w:i/>
        </w:rPr>
        <w:t>cert</w:t>
      </w:r>
      <w:r w:rsidRPr="000938E1">
        <w:t xml:space="preserve">. </w:t>
      </w:r>
      <w:r w:rsidRPr="000938E1">
        <w:rPr>
          <w:i/>
        </w:rPr>
        <w:t>denied</w:t>
      </w:r>
      <w:r w:rsidRPr="000938E1">
        <w:t xml:space="preserve">, 474 U.S. 845 (1985); Carter-Wallace, Inc. v. Procter &amp; Gamble Co., 434 F.2d 794, 803, 167 USPQ 713 (9th Cir. 1970) (To Be Sure); Firefly Digital, Inc. v. Google, Inc., 817 F. Supp. 2d 846, 867 (W.D. La. 2011) (GADGET and Website Gadget); Natural Polymer Int’l Corp. v. S &amp; M </w:t>
      </w:r>
      <w:proofErr w:type="spellStart"/>
      <w:r w:rsidRPr="000938E1">
        <w:t>Nutec</w:t>
      </w:r>
      <w:proofErr w:type="spellEnd"/>
      <w:r w:rsidRPr="000938E1">
        <w:t xml:space="preserve">, L.L.C., 2004 U.S. Dist. LEXIS 31159, at *19 (N.D. Tex. Apr. 27, 2004); Half Price Books, Records, Magazines, Inc. v. Barnesandnoble.com, LLC, 2003 U.S. Dist. LEXIS 24254, at *16 (N.D. Tex. Aug. 15, 2003) (Half Price for books); Corbitt Mfg. Co. v. GSO Am., Inc., 197 F. Supp. 2d 1368 (S.D. Ga. 2002); Greenpoint Fin. Corp. v. Sperry &amp; Hutchinson Co., 116 F. Supp. 2d 405, 413 (S.D.N.Y. 2000) (Greenpoint); </w:t>
      </w:r>
      <w:proofErr w:type="spellStart"/>
      <w:r w:rsidRPr="000938E1">
        <w:t>Bigstar</w:t>
      </w:r>
      <w:proofErr w:type="spellEnd"/>
      <w:r w:rsidRPr="000938E1">
        <w:t xml:space="preserve"> Entm’t, Inc. v. Next Big Star, Inc., 105 F. Supp. 2d 185, 218–19, 54 USPQ2d 1685 (S.D.N.Y. 2000) (Big Star); </w:t>
      </w:r>
      <w:proofErr w:type="spellStart"/>
      <w:r w:rsidRPr="000938E1">
        <w:t>Conopco</w:t>
      </w:r>
      <w:proofErr w:type="spellEnd"/>
      <w:r w:rsidRPr="000938E1">
        <w:t xml:space="preserve">, Inc. v. </w:t>
      </w:r>
      <w:proofErr w:type="spellStart"/>
      <w:r w:rsidRPr="000938E1">
        <w:t>Cosmair</w:t>
      </w:r>
      <w:proofErr w:type="spellEnd"/>
      <w:r w:rsidRPr="000938E1">
        <w:t xml:space="preserve">, Inc., 49 F. Supp. 2d 242, 259 (S.D.N.Y. 1999) (perfume bottles); Sports Traveler, Inc. v. Advance Magazine Publishers, Inc., 25 F. Supp. 2d 154, 167 (S.D.N.Y. 1998) (magazine trade dress); Trustees of Columbia Univ. v. Columbia/HCA Healthcare Corp., 964 F. Supp. 733, 750, 43 USPQ2d 1083 (S.D.N.Y. 1997) (Columbia); Horn’s, Inc. v. Sanofi Beaute, Inc., 963 F. Supp. 318, 328, 43 USPQ2d 1008 (S.D.N.Y. 1997) (Here &amp; There); </w:t>
      </w:r>
      <w:proofErr w:type="spellStart"/>
      <w:r w:rsidRPr="000938E1">
        <w:t>Tsiolis</w:t>
      </w:r>
      <w:proofErr w:type="spellEnd"/>
      <w:r w:rsidRPr="000938E1">
        <w:t xml:space="preserve"> v. Interscope Records, 946 F. Supp. 1344, 1356 (N.D. Ill. 1996) (AFTERMATH); Judith Ripka Designs, Ltd. v. Preville, 935 F. Supp. 237, 259 (S.D.N.Y. 1996) (jewelry design); TV Land, L.P. v. Viacom Int’l, Inc., 908 F. Supp. 543, 554 (N.D. Ill. 1995) (TV Land); Trustco Bank v. Glens Falls </w:t>
      </w:r>
      <w:proofErr w:type="spellStart"/>
      <w:r w:rsidRPr="000938E1">
        <w:t>Nat’l</w:t>
      </w:r>
      <w:proofErr w:type="spellEnd"/>
      <w:r w:rsidRPr="000938E1">
        <w:t xml:space="preserve"> Bank &amp; Trust Co., 903 F. Supp. 335, 341 (N.D.N.Y. 1995) (Home Town Bank); </w:t>
      </w:r>
      <w:proofErr w:type="spellStart"/>
      <w:r w:rsidRPr="000938E1">
        <w:t>Kompan</w:t>
      </w:r>
      <w:proofErr w:type="spellEnd"/>
      <w:r w:rsidRPr="000938E1">
        <w:t xml:space="preserve"> A.S. v. Park Structures, Inc., 890 F. Supp. 1167, 1183 (N.D.N.Y. 1995) (playground equipment); Sizes Unlimited, Inc. v. Sizes to Fit, Inc., 871 F. Supp. 1558, 1567 (E.D.N.Y. 1994) (Sizes); CBS, Inc. v. Liederman, 866 F. Supp. 763, 770, 33 USPQ2d 1333 (S.D.N.Y. 1994) (Television City); </w:t>
      </w:r>
      <w:proofErr w:type="spellStart"/>
      <w:r w:rsidRPr="000938E1">
        <w:t>Spex</w:t>
      </w:r>
      <w:proofErr w:type="spellEnd"/>
      <w:r w:rsidRPr="000938E1">
        <w:t xml:space="preserve">, Inc. v. Joy of </w:t>
      </w:r>
      <w:proofErr w:type="spellStart"/>
      <w:r w:rsidRPr="000938E1">
        <w:t>Spex</w:t>
      </w:r>
      <w:proofErr w:type="spellEnd"/>
      <w:r w:rsidRPr="000938E1">
        <w:t>, Inc., 847 F. Supp. 567, 579, 31 USPQ2d 1019 (N.D. Ill. 1994) (</w:t>
      </w:r>
      <w:proofErr w:type="spellStart"/>
      <w:r w:rsidRPr="000938E1">
        <w:t>Spex</w:t>
      </w:r>
      <w:proofErr w:type="spellEnd"/>
      <w:r w:rsidRPr="000938E1">
        <w:t xml:space="preserve">); MDT Corp. v. New York Stock Exch., 858 F. Supp. 1028, 1034, 30 USPQ2d 1849 (C.D. Cal. 1994) (MDT); Syntex (U.S.A.), Inc. v. </w:t>
      </w:r>
      <w:proofErr w:type="spellStart"/>
      <w:r w:rsidRPr="000938E1">
        <w:t>Interpharm</w:t>
      </w:r>
      <w:proofErr w:type="spellEnd"/>
      <w:r w:rsidRPr="000938E1">
        <w:t xml:space="preserve">, Inc., 1993 U.S. Dist. LEXIS 10716, at *14-15 (N.D. Ga. June 8, 1993) (question of fact whether Naprosyn and </w:t>
      </w:r>
      <w:proofErr w:type="spellStart"/>
      <w:r w:rsidRPr="000938E1">
        <w:t>Anaprox</w:t>
      </w:r>
      <w:proofErr w:type="spellEnd"/>
      <w:r w:rsidRPr="000938E1">
        <w:t xml:space="preserve"> are distinctive); Sage Realty Corp. v. Sage Group, Inc., 711 F. Supp. 134, 143 (S.D.N.Y. 1989) (Sage Realty); Motion Picture </w:t>
      </w:r>
      <w:proofErr w:type="spellStart"/>
      <w:r w:rsidRPr="000938E1">
        <w:t>Ass’n</w:t>
      </w:r>
      <w:proofErr w:type="spellEnd"/>
      <w:r w:rsidRPr="000938E1">
        <w:t xml:space="preserve"> of Am., Inc. v. Rated R Clothing, Inc., 646 F. Supp. 22 (S.D.N.Y. 1986); M-F-G Group v. EMRA Corp., 626 F. Supp. 699, 707, 228 USPQ 568 (N.D. Ill. 1985) (Supercut); Lindy Pen Co. v. Bic Pen Corp., 550 F. Supp. 1056, 1061, 219 USPQ 1172 (C.D. Cal. 1982) (Auditor), </w:t>
      </w:r>
      <w:r w:rsidRPr="000938E1">
        <w:rPr>
          <w:i/>
        </w:rPr>
        <w:t xml:space="preserve">aff’d in part, </w:t>
      </w:r>
      <w:proofErr w:type="spellStart"/>
      <w:r w:rsidRPr="000938E1">
        <w:rPr>
          <w:i/>
        </w:rPr>
        <w:t>rev’d</w:t>
      </w:r>
      <w:proofErr w:type="spellEnd"/>
      <w:r w:rsidRPr="000938E1">
        <w:rPr>
          <w:i/>
        </w:rPr>
        <w:t xml:space="preserve"> in part on other grounds</w:t>
      </w:r>
      <w:r w:rsidRPr="000938E1">
        <w:t xml:space="preserve">, 725 F.2d 1240, 226 USPQ 17 (9th Cir. 1984), </w:t>
      </w:r>
      <w:r w:rsidRPr="000938E1">
        <w:rPr>
          <w:i/>
        </w:rPr>
        <w:t>cert</w:t>
      </w:r>
      <w:r w:rsidRPr="000938E1">
        <w:t xml:space="preserve">. </w:t>
      </w:r>
      <w:r w:rsidRPr="000938E1">
        <w:rPr>
          <w:i/>
        </w:rPr>
        <w:t>denied</w:t>
      </w:r>
      <w:r w:rsidRPr="000938E1">
        <w:t xml:space="preserve">, 469 U.S. 1188, 226 USPQ 23 (1985); Airwick Indus., Inc. v. </w:t>
      </w:r>
      <w:proofErr w:type="spellStart"/>
      <w:r w:rsidRPr="000938E1">
        <w:t>Alpkem</w:t>
      </w:r>
      <w:proofErr w:type="spellEnd"/>
      <w:r w:rsidRPr="000938E1">
        <w:t xml:space="preserve"> Corp., 384 F. Supp. 1027, 1032, 184 USPQ 771 (D. Or. 1974) (Airwick and stylized A design); Sterling Brewing, Inc. v. Cold Spring Brewing Corp., 100 F. Supp. 412, 416, 90 USPQ 242 (D. Mass. 1951) (Sterling not distinctive in Massachusetts); Ernst Hardware Co. v. Ernst Home Ctr., Inc., 895 P.2d 1363, 1367 (Or. Ct. App. 1995) (Ernst).</w:t>
      </w:r>
    </w:p>
  </w:footnote>
  <w:footnote w:id="3">
    <w:p w14:paraId="2D959EE3" w14:textId="11734B2F" w:rsidR="000938E1" w:rsidRPr="004F5D0B" w:rsidRDefault="000938E1" w:rsidP="000938E1">
      <w:pPr>
        <w:pStyle w:val="FootnoteText"/>
      </w:pPr>
      <w:r w:rsidRPr="000938E1">
        <w:rPr>
          <w:vertAlign w:val="superscript"/>
        </w:rPr>
        <w:footnoteRef/>
      </w:r>
      <w:r w:rsidRPr="000938E1">
        <w:t xml:space="preserve">Avery Dennison Corp. v. </w:t>
      </w:r>
      <w:proofErr w:type="spellStart"/>
      <w:r w:rsidRPr="000938E1">
        <w:t>Sumpton</w:t>
      </w:r>
      <w:proofErr w:type="spellEnd"/>
      <w:r w:rsidRPr="000938E1">
        <w:t xml:space="preserve">, 189 F.3d 868, 874, 51 USPQ2d 1801 (9th Cir. 1999) (California law requires a famous mark); Great S. Bank v. First S. Bank, 625 So.2d 463, 470–71, 30 USPQ2d 1522 (Fla. 1993) (Florida law requires a “highly distinctive” mark); Allied Maintenance Corp. v. Allied Mechanical Trades, Inc., 42 N.Y.2d 538, 399 N.Y.S.2d 628, 369 N.E.2d 1162, 1166, 198 USPQ 418 (1977) (limiting protection to very distinctive marks); </w:t>
      </w:r>
      <w:r w:rsidRPr="000938E1">
        <w:rPr>
          <w:i/>
        </w:rPr>
        <w:t>see</w:t>
      </w:r>
      <w:r w:rsidRPr="000938E1">
        <w:t xml:space="preserve"> </w:t>
      </w:r>
      <w:r w:rsidRPr="000938E1">
        <w:rPr>
          <w:smallCaps/>
        </w:rPr>
        <w:t>Restatement (Third) Unfair Competition</w:t>
      </w:r>
      <w:r w:rsidRPr="000938E1">
        <w:t xml:space="preserve"> §25(1)(a) (1995) (requiring a “highly distinctive” mark).</w:t>
      </w:r>
    </w:p>
  </w:footnote>
  <w:footnote w:id="4">
    <w:p w14:paraId="096D4EFB" w14:textId="3D382A3C" w:rsidR="000938E1" w:rsidRPr="000938E1" w:rsidRDefault="000938E1" w:rsidP="000938E1">
      <w:pPr>
        <w:pStyle w:val="FootnoteText"/>
      </w:pPr>
      <w:r w:rsidRPr="000938E1">
        <w:rPr>
          <w:vertAlign w:val="superscript"/>
        </w:rPr>
        <w:footnoteRef/>
      </w:r>
      <w:r w:rsidRPr="000938E1">
        <w:t>Pub. L. No. 104-98, 109 Stat. 985 (1995).</w:t>
      </w:r>
    </w:p>
    <w:p w14:paraId="417B961A" w14:textId="77777777" w:rsidR="000938E1" w:rsidRPr="004F5D0B" w:rsidRDefault="000938E1" w:rsidP="00EE5DC6">
      <w:pPr>
        <w:pStyle w:val="footnote"/>
      </w:pPr>
    </w:p>
  </w:footnote>
  <w:footnote w:id="5">
    <w:p w14:paraId="7DC7088A" w14:textId="5F34CFBA" w:rsidR="000938E1" w:rsidRPr="000938E1" w:rsidRDefault="000938E1" w:rsidP="000938E1">
      <w:pPr>
        <w:pStyle w:val="FootnoteText"/>
      </w:pPr>
      <w:r w:rsidRPr="000938E1">
        <w:rPr>
          <w:vertAlign w:val="superscript"/>
        </w:rPr>
        <w:footnoteRef/>
      </w:r>
      <w:r w:rsidRPr="000938E1">
        <w:t>Pub. L. No. 109-312, 120 Stat. 1730 (2006).</w:t>
      </w:r>
    </w:p>
    <w:p w14:paraId="579F82B4" w14:textId="77777777" w:rsidR="000938E1" w:rsidRPr="004F5D0B" w:rsidRDefault="000938E1" w:rsidP="00EE5DC6">
      <w:pPr>
        <w:pStyle w:val="footnote"/>
      </w:pPr>
    </w:p>
  </w:footnote>
  <w:footnote w:id="6">
    <w:p w14:paraId="46AC9AF9" w14:textId="50E366BD" w:rsidR="000938E1" w:rsidRPr="004F5D0B" w:rsidRDefault="000938E1" w:rsidP="000938E1">
      <w:pPr>
        <w:pStyle w:val="FootnoteText"/>
      </w:pPr>
      <w:r w:rsidRPr="000938E1">
        <w:rPr>
          <w:vertAlign w:val="superscript"/>
        </w:rPr>
        <w:footnoteRef/>
      </w:r>
      <w:r w:rsidRPr="000938E1">
        <w:t xml:space="preserve">Lanham Act §43(c)(1), 15 U.S.C. §1125(c)(1) (“the owner of a </w:t>
      </w:r>
      <w:r w:rsidRPr="000938E1">
        <w:rPr>
          <w:i/>
        </w:rPr>
        <w:t>famous</w:t>
      </w:r>
      <w:r w:rsidRPr="000938E1">
        <w:t xml:space="preserve"> mark </w:t>
      </w:r>
      <w:proofErr w:type="gramStart"/>
      <w:r w:rsidRPr="000938E1">
        <w:t>… ”</w:t>
      </w:r>
      <w:proofErr w:type="gramEnd"/>
      <w:r w:rsidRPr="000938E1">
        <w:t>) (emphasis added). See Chapter 8 for a discussion of famous marks under federal law.</w:t>
      </w:r>
    </w:p>
  </w:footnote>
  <w:footnote w:id="7">
    <w:p w14:paraId="3F0D3A0A" w14:textId="6F8F1690" w:rsidR="000938E1" w:rsidRPr="004F5D0B" w:rsidRDefault="000938E1" w:rsidP="000938E1">
      <w:pPr>
        <w:pStyle w:val="FootnoteText"/>
      </w:pPr>
      <w:r w:rsidRPr="000938E1">
        <w:rPr>
          <w:vertAlign w:val="superscript"/>
        </w:rPr>
        <w:footnoteRef/>
      </w:r>
      <w:r w:rsidRPr="000938E1">
        <w:t>State laws are not quite as restrictive in this regard as the federal law. Federal law requires that marks be famous in a substantial part of the country—that they be “widely recognized by the general consuming public of the United States.” See §</w:t>
      </w:r>
      <w:proofErr w:type="gramStart"/>
      <w:r w:rsidRPr="000938E1">
        <w:t>I.B</w:t>
      </w:r>
      <w:proofErr w:type="gramEnd"/>
      <w:r w:rsidRPr="000938E1">
        <w:t>, below, and see generally Chapter 8. However, state statutes typically require only that the mark be famous “in this state.” See §I.C, below.</w:t>
      </w:r>
    </w:p>
  </w:footnote>
  <w:footnote w:id="8">
    <w:p w14:paraId="6109A3D9" w14:textId="120E6B03" w:rsidR="000938E1" w:rsidRPr="004F5D0B" w:rsidRDefault="000938E1" w:rsidP="000938E1">
      <w:pPr>
        <w:pStyle w:val="FootnoteText"/>
      </w:pPr>
      <w:r w:rsidRPr="000938E1">
        <w:rPr>
          <w:vertAlign w:val="superscript"/>
        </w:rPr>
        <w:footnoteRef/>
      </w:r>
      <w:r w:rsidRPr="000938E1">
        <w:rPr>
          <w:i/>
        </w:rPr>
        <w:t>See</w:t>
      </w:r>
      <w:r w:rsidRPr="000938E1">
        <w:t xml:space="preserve"> Advantage Rent-A-Car, Inc. v. Enterprise Rent-A-Car Co., 238 F.3d 378, 381, 57 USPQ2d 1561 (5th Cir. 2001) (finding mark not famous under FTDA, but remanding for consideration of whether a lesser standard applies under Texas and Louisiana laws); GTFM, Inc. v. Solid Clothing, Inc., 215 F. Supp. 2d 273, 301 (S.D.N.Y. 2002) (rejecting FTDA claim for lack of fame, but finding mark eligible under New York Law); </w:t>
      </w:r>
      <w:r w:rsidRPr="000938E1">
        <w:rPr>
          <w:i/>
        </w:rPr>
        <w:t>see also</w:t>
      </w:r>
      <w:r w:rsidRPr="000938E1">
        <w:t xml:space="preserve"> Starbucks Corp. v. Wolfe’s Borough Coffee, Inc., 588 F.3d 97, 114, 92 USPQ2d 1769 (2d Cir. 2009) (New York law, unlike federal, does not require famous mark); New York Stock Exch., Inc. v. New York, New York Hotel, LLC, 293 F.3d 550, 557, 62 USPQ2d 1260 (2d Cir. 2002) (mark ineligible for federal protection may be protected under New York law); </w:t>
      </w:r>
      <w:r w:rsidRPr="000938E1">
        <w:rPr>
          <w:i/>
        </w:rPr>
        <w:t>cf</w:t>
      </w:r>
      <w:r w:rsidRPr="000938E1">
        <w:t>. Nabisco, Inc. v. PF Brands, Inc., 191 F.3d 208, 225 n.7, 51 USPQ2d 1882 (2d Cir. 1999) (noting that New York law would provide recovery even if FTDA were interpreted to require actual harm for dilution). State statutes affording protection to less-than-famous marks are discussed in §I.C, below.</w:t>
      </w:r>
    </w:p>
  </w:footnote>
  <w:footnote w:id="9">
    <w:p w14:paraId="5FB38E33" w14:textId="4FCD4A60" w:rsidR="000938E1" w:rsidRPr="000938E1" w:rsidRDefault="000938E1" w:rsidP="000938E1">
      <w:pPr>
        <w:pStyle w:val="FootnoteText"/>
      </w:pPr>
      <w:r w:rsidRPr="000938E1">
        <w:rPr>
          <w:vertAlign w:val="superscript"/>
        </w:rPr>
        <w:footnoteRef/>
      </w:r>
      <w:r w:rsidRPr="000938E1">
        <w:rPr>
          <w:smallCaps/>
        </w:rPr>
        <w:t>Model State Trademark Bill</w:t>
      </w:r>
      <w:r w:rsidRPr="000938E1">
        <w:t xml:space="preserve"> (1964) [hereinafter “1964 Model Bill”], </w:t>
      </w:r>
      <w:r w:rsidRPr="000938E1">
        <w:rPr>
          <w:i/>
        </w:rPr>
        <w:t>reprinted in</w:t>
      </w:r>
      <w:r w:rsidRPr="000938E1">
        <w:t xml:space="preserve"> J</w:t>
      </w:r>
      <w:r w:rsidRPr="000938E1">
        <w:rPr>
          <w:smallCaps/>
        </w:rPr>
        <w:t>. Thomas McCarthy</w:t>
      </w:r>
      <w:r w:rsidRPr="000938E1">
        <w:t xml:space="preserve">, </w:t>
      </w:r>
      <w:r w:rsidRPr="000938E1">
        <w:rPr>
          <w:smallCaps/>
        </w:rPr>
        <w:t xml:space="preserve">McCarthy on Trademarks and Unfair Competition </w:t>
      </w:r>
      <w:r w:rsidRPr="000938E1">
        <w:t>§22.8</w:t>
      </w:r>
      <w:r w:rsidRPr="000938E1">
        <w:rPr>
          <w:smallCaps/>
        </w:rPr>
        <w:t xml:space="preserve"> (</w:t>
      </w:r>
      <w:r w:rsidRPr="000938E1">
        <w:t>4th ed</w:t>
      </w:r>
      <w:r w:rsidRPr="000938E1">
        <w:rPr>
          <w:smallCaps/>
        </w:rPr>
        <w:t>. 1998)</w:t>
      </w:r>
      <w:r w:rsidRPr="000938E1">
        <w:t xml:space="preserve">. The United States Trademark Association (USTA, now known as the International Trademark Association, or INTA) issued a series of Model State Trademark Bills, beginning in 1949. The earliest model bill that contained a dilution provision was issued in 1964 (hereinafter referred to as the “1964 Model Bill”). Amended model bills were issued in 1992, 1996, and 2007. </w:t>
      </w:r>
      <w:r w:rsidRPr="000938E1">
        <w:rPr>
          <w:i/>
        </w:rPr>
        <w:t>See</w:t>
      </w:r>
      <w:r w:rsidRPr="000938E1">
        <w:t xml:space="preserve"> Chapter 1, §II.D.</w:t>
      </w:r>
    </w:p>
    <w:p w14:paraId="06632887" w14:textId="77777777" w:rsidR="000938E1" w:rsidRPr="004F5D0B" w:rsidRDefault="000938E1" w:rsidP="00EE5DC6">
      <w:pPr>
        <w:pStyle w:val="footnote"/>
      </w:pPr>
    </w:p>
  </w:footnote>
  <w:footnote w:id="10">
    <w:p w14:paraId="1DB04EFA" w14:textId="6F1C0940" w:rsidR="000938E1" w:rsidRPr="00320DC7" w:rsidRDefault="000938E1" w:rsidP="000938E1">
      <w:pPr>
        <w:pStyle w:val="FootnoteText"/>
      </w:pPr>
      <w:r w:rsidRPr="000938E1">
        <w:rPr>
          <w:vertAlign w:val="superscript"/>
        </w:rPr>
        <w:footnoteRef/>
      </w:r>
      <w:r w:rsidRPr="000938E1">
        <w:rPr>
          <w:i/>
        </w:rPr>
        <w:t>But cf</w:t>
      </w:r>
      <w:r w:rsidRPr="000938E1">
        <w:t xml:space="preserve">. </w:t>
      </w:r>
      <w:r w:rsidRPr="000938E1">
        <w:rPr>
          <w:smallCaps/>
        </w:rPr>
        <w:t xml:space="preserve">Minn. Stat. Ann. </w:t>
      </w:r>
      <w:r w:rsidRPr="000938E1">
        <w:t xml:space="preserve">§325D.165 (West 1995) (contained a definition of dilution and required a mark to be “well known or famous” to merit dilution protection). This statute was replaced in 1998 with one patterned after the 1996 Model Bill. </w:t>
      </w:r>
      <w:r w:rsidRPr="000938E1">
        <w:rPr>
          <w:smallCaps/>
        </w:rPr>
        <w:t xml:space="preserve">Minn. Stat. Ann. </w:t>
      </w:r>
      <w:r w:rsidRPr="000938E1">
        <w:t xml:space="preserve">§333.285 (West 2011). And, although there is language in some cases suggesting that Louisiana’s law should be interpreted identically to the federal dilution statute, that is clearly an erroneous interpretation of the statute. </w:t>
      </w:r>
      <w:r w:rsidRPr="000938E1">
        <w:rPr>
          <w:i/>
        </w:rPr>
        <w:t>See, e.g.</w:t>
      </w:r>
      <w:r w:rsidRPr="000938E1">
        <w:t>, Survitec Survival Prods., Inc. v. Fire Protection Servs., Inc., 2023 WL 2634044, at *2, 2023 BL 97913 (S.D. Tex. Mar. 24, 2023).</w:t>
      </w:r>
    </w:p>
  </w:footnote>
  <w:footnote w:id="11">
    <w:p w14:paraId="39CD5678" w14:textId="3BB92872"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w:t>
      </w:r>
      <w:r w:rsidRPr="000938E1">
        <w:rPr>
          <w:smallCaps/>
        </w:rPr>
        <w:t>Ga. Code Ann. §10-1-451(</w:t>
      </w:r>
      <w:r w:rsidRPr="000938E1">
        <w:t>b) (Harrison 1998</w:t>
      </w:r>
      <w:r w:rsidRPr="000938E1">
        <w:rPr>
          <w:smallCaps/>
        </w:rPr>
        <w:t>)</w:t>
      </w:r>
      <w:r w:rsidRPr="000938E1">
        <w:t xml:space="preserve">; </w:t>
      </w:r>
      <w:r w:rsidRPr="000938E1">
        <w:rPr>
          <w:smallCaps/>
        </w:rPr>
        <w:t xml:space="preserve">Mass. Gen. Laws Ann. </w:t>
      </w:r>
      <w:proofErr w:type="spellStart"/>
      <w:r w:rsidRPr="000938E1">
        <w:t>ch.</w:t>
      </w:r>
      <w:proofErr w:type="spellEnd"/>
      <w:r w:rsidRPr="000938E1">
        <w:t xml:space="preserve"> 110H, §13 (West 2011); </w:t>
      </w:r>
      <w:r w:rsidRPr="000938E1">
        <w:rPr>
          <w:smallCaps/>
        </w:rPr>
        <w:t>N.Y. Gen. Bus. Law</w:t>
      </w:r>
      <w:r w:rsidRPr="000938E1">
        <w:t xml:space="preserve"> §360-</w:t>
      </w:r>
      <w:r w:rsidRPr="000938E1">
        <w:rPr>
          <w:i/>
        </w:rPr>
        <w:t>l</w:t>
      </w:r>
      <w:r w:rsidRPr="000938E1">
        <w:t xml:space="preserve"> (McKinney Supp. 2012); </w:t>
      </w:r>
      <w:r w:rsidRPr="000938E1">
        <w:rPr>
          <w:smallCaps/>
        </w:rPr>
        <w:t>Mo. Stat. Ann</w:t>
      </w:r>
      <w:r w:rsidRPr="000938E1">
        <w:t>. §417.061 (West 2001).</w:t>
      </w:r>
    </w:p>
  </w:footnote>
  <w:footnote w:id="12">
    <w:p w14:paraId="56B728B3" w14:textId="6296C34B" w:rsidR="000938E1" w:rsidRPr="004F5D0B" w:rsidRDefault="000938E1" w:rsidP="000938E1">
      <w:pPr>
        <w:pStyle w:val="FootnoteText"/>
      </w:pPr>
      <w:r w:rsidRPr="000938E1">
        <w:rPr>
          <w:vertAlign w:val="superscript"/>
        </w:rPr>
        <w:footnoteRef/>
      </w:r>
      <w:r w:rsidRPr="000938E1">
        <w:t>Restatement (Third) of Unfair Competition §25(1)(a) (1995).</w:t>
      </w:r>
    </w:p>
  </w:footnote>
  <w:footnote w:id="13">
    <w:p w14:paraId="200530F8" w14:textId="1C32B328" w:rsidR="000938E1" w:rsidRPr="004F5D0B" w:rsidRDefault="000938E1" w:rsidP="000938E1">
      <w:pPr>
        <w:pStyle w:val="FootnoteText"/>
      </w:pPr>
      <w:r w:rsidRPr="000938E1">
        <w:rPr>
          <w:vertAlign w:val="superscript"/>
        </w:rPr>
        <w:footnoteRef/>
      </w:r>
      <w:r w:rsidRPr="000938E1">
        <w:rPr>
          <w:i/>
        </w:rPr>
        <w:t>Id</w:t>
      </w:r>
      <w:r w:rsidRPr="000938E1">
        <w:t xml:space="preserve">. </w:t>
      </w:r>
      <w:proofErr w:type="spellStart"/>
      <w:r w:rsidRPr="000938E1">
        <w:t>cmt</w:t>
      </w:r>
      <w:proofErr w:type="spellEnd"/>
      <w:r w:rsidRPr="000938E1">
        <w:t>. e.</w:t>
      </w:r>
    </w:p>
  </w:footnote>
  <w:footnote w:id="14">
    <w:p w14:paraId="7B648719" w14:textId="600FCDC3" w:rsidR="000938E1" w:rsidRPr="004F5D0B" w:rsidRDefault="000938E1" w:rsidP="000938E1">
      <w:pPr>
        <w:pStyle w:val="FootnoteText"/>
      </w:pPr>
      <w:r w:rsidRPr="000938E1">
        <w:rPr>
          <w:vertAlign w:val="superscript"/>
        </w:rPr>
        <w:footnoteRef/>
      </w:r>
      <w:r w:rsidRPr="000938E1">
        <w:rPr>
          <w:i/>
        </w:rPr>
        <w:t>Id</w:t>
      </w:r>
      <w:r w:rsidRPr="000938E1">
        <w:t>.</w:t>
      </w:r>
    </w:p>
  </w:footnote>
  <w:footnote w:id="15">
    <w:p w14:paraId="2E0E30BF" w14:textId="4C423865" w:rsidR="000938E1" w:rsidRPr="004F5D0B" w:rsidRDefault="000938E1" w:rsidP="000938E1">
      <w:pPr>
        <w:pStyle w:val="FootnoteText"/>
      </w:pPr>
      <w:r w:rsidRPr="000938E1">
        <w:rPr>
          <w:vertAlign w:val="superscript"/>
        </w:rPr>
        <w:footnoteRef/>
      </w:r>
      <w:r w:rsidRPr="000938E1">
        <w:t>See §II.A, below.</w:t>
      </w:r>
    </w:p>
  </w:footnote>
  <w:footnote w:id="16">
    <w:p w14:paraId="7BCA56F5" w14:textId="16A139B9" w:rsidR="000938E1" w:rsidRPr="004F5D0B" w:rsidRDefault="000938E1" w:rsidP="000938E1">
      <w:pPr>
        <w:pStyle w:val="FootnoteText"/>
      </w:pPr>
      <w:r w:rsidRPr="000938E1">
        <w:rPr>
          <w:vertAlign w:val="superscript"/>
        </w:rPr>
        <w:footnoteRef/>
      </w:r>
      <w:r w:rsidRPr="000938E1">
        <w:t xml:space="preserve">Restatement (Third) of Unfair Competition §25(1)(a) </w:t>
      </w:r>
      <w:proofErr w:type="spellStart"/>
      <w:r w:rsidRPr="000938E1">
        <w:t>cmt</w:t>
      </w:r>
      <w:proofErr w:type="spellEnd"/>
      <w:r w:rsidRPr="000938E1">
        <w:t>. e.</w:t>
      </w:r>
    </w:p>
  </w:footnote>
  <w:footnote w:id="17">
    <w:p w14:paraId="254E4C59" w14:textId="495182F1" w:rsidR="000938E1" w:rsidRPr="004F5D0B" w:rsidRDefault="000938E1" w:rsidP="000938E1">
      <w:pPr>
        <w:pStyle w:val="FootnoteText"/>
      </w:pPr>
      <w:r w:rsidRPr="000938E1">
        <w:rPr>
          <w:vertAlign w:val="superscript"/>
        </w:rPr>
        <w:footnoteRef/>
      </w:r>
      <w:r w:rsidRPr="000938E1">
        <w:t xml:space="preserve">Model State Trademark Bill (1996) [hereinafter “1996 Model Bill”], </w:t>
      </w:r>
      <w:r w:rsidRPr="000938E1">
        <w:rPr>
          <w:i/>
        </w:rPr>
        <w:t>reprinted in</w:t>
      </w:r>
      <w:r w:rsidRPr="000938E1">
        <w:t xml:space="preserve"> 1 </w:t>
      </w:r>
      <w:r w:rsidRPr="000938E1">
        <w:rPr>
          <w:smallCaps/>
        </w:rPr>
        <w:t>Gilson on Trademarks</w:t>
      </w:r>
      <w:r w:rsidRPr="000938E1">
        <w:t>, app. 1-A (2008); Model State Trademark Bill (1992) [hereafter “1992 Model Bill”].</w:t>
      </w:r>
    </w:p>
  </w:footnote>
  <w:footnote w:id="18">
    <w:p w14:paraId="1A799BF4" w14:textId="6D750F53" w:rsidR="000938E1" w:rsidRPr="004F5D0B" w:rsidRDefault="000938E1" w:rsidP="000938E1">
      <w:pPr>
        <w:pStyle w:val="FootnoteText"/>
      </w:pPr>
      <w:r w:rsidRPr="000938E1">
        <w:rPr>
          <w:vertAlign w:val="superscript"/>
        </w:rPr>
        <w:footnoteRef/>
      </w:r>
      <w:r w:rsidRPr="000938E1">
        <w:t xml:space="preserve">Many state laws use the “famous and distinctive” language. </w:t>
      </w:r>
      <w:r w:rsidRPr="000938E1">
        <w:rPr>
          <w:i/>
        </w:rPr>
        <w:t>E</w:t>
      </w:r>
      <w:r w:rsidRPr="000938E1">
        <w:t>.</w:t>
      </w:r>
      <w:r w:rsidRPr="000938E1">
        <w:rPr>
          <w:i/>
        </w:rPr>
        <w:t>g</w:t>
      </w:r>
      <w:r w:rsidRPr="000938E1">
        <w:t xml:space="preserve">., 765 </w:t>
      </w:r>
      <w:r w:rsidRPr="000938E1">
        <w:rPr>
          <w:smallCaps/>
        </w:rPr>
        <w:t xml:space="preserve">Ill. Comp. Stat. Ann. </w:t>
      </w:r>
      <w:r w:rsidRPr="000938E1">
        <w:t xml:space="preserve">§1036/65(a) (West 2009); </w:t>
      </w:r>
      <w:r w:rsidRPr="000938E1">
        <w:rPr>
          <w:smallCaps/>
        </w:rPr>
        <w:t xml:space="preserve">Tenn. Code Ann. </w:t>
      </w:r>
      <w:r w:rsidRPr="000938E1">
        <w:t xml:space="preserve">§47-25-513(a) (LexisNexis 2001); 54 </w:t>
      </w:r>
      <w:r w:rsidRPr="000938E1">
        <w:rPr>
          <w:smallCaps/>
        </w:rPr>
        <w:t xml:space="preserve">Pa. Cons. Stat. Ann. </w:t>
      </w:r>
      <w:r w:rsidRPr="000938E1">
        <w:t xml:space="preserve">§1124 (West Supp. 2012). Not all states with statutes modeled after the 1996 Model Bill adopted the “famous and distinctive” language. </w:t>
      </w:r>
      <w:r w:rsidRPr="000938E1">
        <w:rPr>
          <w:i/>
        </w:rPr>
        <w:t>See, e</w:t>
      </w:r>
      <w:r w:rsidRPr="000938E1">
        <w:t>.</w:t>
      </w:r>
      <w:r w:rsidRPr="000938E1">
        <w:rPr>
          <w:i/>
        </w:rPr>
        <w:t>g</w:t>
      </w:r>
      <w:r w:rsidRPr="000938E1">
        <w:t xml:space="preserve">., </w:t>
      </w:r>
      <w:r w:rsidRPr="000938E1">
        <w:rPr>
          <w:smallCaps/>
        </w:rPr>
        <w:t>Utah Code Ann</w:t>
      </w:r>
      <w:r w:rsidRPr="000938E1">
        <w:t>. §70-3a-403(2) (West 2004). This language also was used in the original FTDA, although it was changed in 2006 by the TDRA. Lanham Act §43(c)(1)(A)–(H), 15 U.S.C.</w:t>
      </w:r>
      <w:r w:rsidRPr="000938E1">
        <w:br/>
        <w:t>§1125(c)(1)(A)–(H) (amended and superseded by the TDRA). The significance of this language is discussed in §</w:t>
      </w:r>
      <w:proofErr w:type="gramStart"/>
      <w:r w:rsidRPr="000938E1">
        <w:t>I.D</w:t>
      </w:r>
      <w:proofErr w:type="gramEnd"/>
      <w:r w:rsidRPr="000938E1">
        <w:t>, below, and in Chapter 8, §VIII.</w:t>
      </w:r>
    </w:p>
  </w:footnote>
  <w:footnote w:id="19">
    <w:p w14:paraId="20325D5A" w14:textId="3ED9DD96" w:rsidR="000938E1" w:rsidRPr="004F5D0B" w:rsidRDefault="000938E1" w:rsidP="000938E1">
      <w:pPr>
        <w:pStyle w:val="FootnoteText"/>
      </w:pPr>
      <w:r w:rsidRPr="000938E1">
        <w:rPr>
          <w:vertAlign w:val="superscript"/>
        </w:rPr>
        <w:footnoteRef/>
      </w:r>
      <w:r w:rsidRPr="000938E1">
        <w:rPr>
          <w:i/>
        </w:rPr>
        <w:t>But see</w:t>
      </w:r>
      <w:r w:rsidRPr="000938E1">
        <w:t xml:space="preserve"> Advantage Rent-A-Car, Inc. v. Enterprise Rent-A-Car Co., 238 F.3d 378, 381, 57 USPQ2d 1561 (5th Cir. 2001) (though finding mark not famous under FTDA, court remands for consideration of state-law dilution claims). </w:t>
      </w:r>
      <w:r w:rsidRPr="000938E1">
        <w:rPr>
          <w:i/>
        </w:rPr>
        <w:t>See generally</w:t>
      </w:r>
      <w:r w:rsidRPr="000938E1">
        <w:t xml:space="preserve"> David S. </w:t>
      </w:r>
      <w:proofErr w:type="spellStart"/>
      <w:r w:rsidRPr="000938E1">
        <w:t>Welkowitz</w:t>
      </w:r>
      <w:proofErr w:type="spellEnd"/>
      <w:r w:rsidRPr="000938E1">
        <w:t xml:space="preserve">, </w:t>
      </w:r>
      <w:r w:rsidRPr="000938E1">
        <w:rPr>
          <w:i/>
        </w:rPr>
        <w:t xml:space="preserve">State of the State: Is There a Future for State Dilution </w:t>
      </w:r>
      <w:proofErr w:type="gramStart"/>
      <w:r w:rsidRPr="000938E1">
        <w:rPr>
          <w:i/>
        </w:rPr>
        <w:t>Laws?</w:t>
      </w:r>
      <w:r w:rsidRPr="000938E1">
        <w:t>,</w:t>
      </w:r>
      <w:proofErr w:type="gramEnd"/>
      <w:r w:rsidRPr="000938E1">
        <w:t xml:space="preserve"> 24 </w:t>
      </w:r>
      <w:r w:rsidRPr="000938E1">
        <w:rPr>
          <w:smallCaps/>
        </w:rPr>
        <w:t>Santa Clara Comp. &amp; High Tech. L.J</w:t>
      </w:r>
      <w:r w:rsidRPr="000938E1">
        <w:t>. 681 (2008).</w:t>
      </w:r>
    </w:p>
  </w:footnote>
  <w:footnote w:id="20">
    <w:p w14:paraId="0A8C1530" w14:textId="471695D7" w:rsidR="000938E1" w:rsidRPr="004F5D0B" w:rsidRDefault="000938E1" w:rsidP="000938E1">
      <w:pPr>
        <w:pStyle w:val="FootnoteText"/>
      </w:pPr>
      <w:r w:rsidRPr="000938E1">
        <w:rPr>
          <w:vertAlign w:val="superscript"/>
        </w:rPr>
        <w:footnoteRef/>
      </w:r>
      <w:r w:rsidRPr="000938E1">
        <w:t xml:space="preserve">Avery Dennison Corp. v. </w:t>
      </w:r>
      <w:proofErr w:type="spellStart"/>
      <w:r w:rsidRPr="000938E1">
        <w:t>Sumpton</w:t>
      </w:r>
      <w:proofErr w:type="spellEnd"/>
      <w:r w:rsidRPr="000938E1">
        <w:t xml:space="preserve">, 189 F.3d 868, 874, 51 USPQ2d 1801 (9th Cir. 1999); </w:t>
      </w:r>
      <w:r w:rsidRPr="000938E1">
        <w:rPr>
          <w:i/>
        </w:rPr>
        <w:t>see</w:t>
      </w:r>
      <w:r w:rsidRPr="000938E1">
        <w:t xml:space="preserve"> Fruit of the Loom, Inc. v. Girouard, 994 F.2d 1359, 1362–63, 26 USPQ2d 1782 (9th Cir. 1993); </w:t>
      </w:r>
      <w:r w:rsidRPr="000938E1">
        <w:rPr>
          <w:i/>
        </w:rPr>
        <w:t>see also</w:t>
      </w:r>
      <w:r w:rsidRPr="000938E1">
        <w:t xml:space="preserve"> Online Partners.com, Inc. v. </w:t>
      </w:r>
      <w:proofErr w:type="spellStart"/>
      <w:r w:rsidRPr="000938E1">
        <w:t>Atlanticnet</w:t>
      </w:r>
      <w:proofErr w:type="spellEnd"/>
      <w:r w:rsidRPr="000938E1">
        <w:t xml:space="preserve"> Media Corp., 2000 WL 101242, at *8, 2000 BL 1434 (N.D. Cal. Jan. 20, 2000) (analysis under California law is same as federal). California federal courts imposed the same “timing” requirement for state dilution claims as for federal—that the mark must be famous before the defendant first uses it. </w:t>
      </w:r>
      <w:proofErr w:type="spellStart"/>
      <w:r w:rsidRPr="000938E1">
        <w:t>Jarritos</w:t>
      </w:r>
      <w:proofErr w:type="spellEnd"/>
      <w:r w:rsidRPr="000938E1">
        <w:t xml:space="preserve">, Inc. v. Los </w:t>
      </w:r>
      <w:proofErr w:type="spellStart"/>
      <w:r w:rsidRPr="000938E1">
        <w:t>Jarritos</w:t>
      </w:r>
      <w:proofErr w:type="spellEnd"/>
      <w:r w:rsidRPr="000938E1">
        <w:t xml:space="preserve">, 2007 U.S. Dist. LEXIS 32245, at *55–56 (N.D. Cal. May 2, 2007). California’s current statute tracks the language of the 2007 Model Bill. Therefore, it now expressly requires a mark to be “famous in this state” and uses the same timing as the current federal statute. </w:t>
      </w:r>
      <w:r w:rsidRPr="000938E1">
        <w:rPr>
          <w:smallCaps/>
        </w:rPr>
        <w:t>Cal. Bus. &amp; Prof. Code</w:t>
      </w:r>
      <w:r w:rsidRPr="000938E1">
        <w:t xml:space="preserve"> §14247 (West 2008).</w:t>
      </w:r>
    </w:p>
  </w:footnote>
  <w:footnote w:id="21">
    <w:p w14:paraId="1028BB0C" w14:textId="487F247C" w:rsidR="000938E1" w:rsidRPr="004F5D0B" w:rsidRDefault="000938E1" w:rsidP="000938E1">
      <w:pPr>
        <w:pStyle w:val="FootnoteText"/>
      </w:pPr>
      <w:r w:rsidRPr="000938E1">
        <w:rPr>
          <w:vertAlign w:val="superscript"/>
        </w:rPr>
        <w:footnoteRef/>
      </w:r>
      <w:r w:rsidRPr="000938E1">
        <w:rPr>
          <w:smallCaps/>
        </w:rPr>
        <w:t>Model State Trademark Bill</w:t>
      </w:r>
      <w:r w:rsidRPr="000938E1">
        <w:t xml:space="preserve"> (2007) [hereinafter “2007 Model Bill”], </w:t>
      </w:r>
      <w:r w:rsidRPr="000938E1">
        <w:rPr>
          <w:i/>
        </w:rPr>
        <w:t xml:space="preserve">available at </w:t>
      </w:r>
      <w:r w:rsidRPr="000938E1">
        <w:t>http://www.inta.org/Advocacy/Pages/ModelLawsandGuidelines.aspx. The 2007 Model Bill requires a mark to be “famous in this state.”</w:t>
      </w:r>
    </w:p>
  </w:footnote>
  <w:footnote w:id="22">
    <w:p w14:paraId="5E518FD9" w14:textId="50A7788C" w:rsidR="000938E1" w:rsidRPr="004F5D0B" w:rsidRDefault="000938E1" w:rsidP="000938E1">
      <w:pPr>
        <w:pStyle w:val="FootnoteText"/>
      </w:pPr>
      <w:r w:rsidRPr="000938E1">
        <w:rPr>
          <w:vertAlign w:val="superscript"/>
        </w:rPr>
        <w:footnoteRef/>
      </w:r>
      <w:r w:rsidRPr="000938E1">
        <w:t xml:space="preserve">Texas changed its law in 2011 (effective September 1, 2012) to one following the 2007 Model Bill and now requires a famous mark. </w:t>
      </w:r>
      <w:r w:rsidRPr="000938E1">
        <w:rPr>
          <w:smallCaps/>
        </w:rPr>
        <w:t>Tex. Bus. &amp; Com. Code</w:t>
      </w:r>
      <w:r w:rsidRPr="000938E1">
        <w:t xml:space="preserve"> §16.103 (2011).</w:t>
      </w:r>
    </w:p>
  </w:footnote>
  <w:footnote w:id="23">
    <w:p w14:paraId="3A12F7AE" w14:textId="38AE2144"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Cathey Assocs. v. Beougher, 95 F. Supp. 2d 643, 655 (N.D. Tex. 2000); BankAmerica Corp. v. Nation’s Bankers Mortgage, Inc., 92 F. Supp. 2d 607, 612 (S.D. Tex. 1999); </w:t>
      </w:r>
      <w:proofErr w:type="spellStart"/>
      <w:r w:rsidRPr="000938E1">
        <w:t>Lawfinders</w:t>
      </w:r>
      <w:proofErr w:type="spellEnd"/>
      <w:r w:rsidRPr="000938E1">
        <w:t xml:space="preserve"> Assocs. v. Legal Research Ctr., Inc., 65 F. Supp. 2d 414, 428 (N.D. Tex. 1998), </w:t>
      </w:r>
      <w:r w:rsidRPr="000938E1">
        <w:rPr>
          <w:i/>
        </w:rPr>
        <w:t>aff’d mem</w:t>
      </w:r>
      <w:r w:rsidRPr="000938E1">
        <w:t xml:space="preserve">., 193 F.3d 517 (5th Cir. 1999). The Fifth Circuit has indicated that this is a lower standard than that required under the FTDA and TDRA. Advantage Rent-A-Car, Inc. v. Enterprise Rent-A-Car Co., 238 F.3d 378, 381, 57 USPQ2d 1561 (5th Cir. 2001). </w:t>
      </w:r>
      <w:r w:rsidRPr="000938E1">
        <w:rPr>
          <w:i/>
        </w:rPr>
        <w:t>Accord</w:t>
      </w:r>
      <w:r w:rsidRPr="000938E1">
        <w:t xml:space="preserve"> Registral.com, LLC v. Fisher Controls Int’l, Inc., 2001 WL 34109376, at *6 (S.D. Tex. June 28, 2001) (citing the Fifth Circuit’s precedent). The Fifth Circuit reaffirmed its prior holdings regarding the Texas statute in </w:t>
      </w:r>
      <w:r w:rsidRPr="000938E1">
        <w:rPr>
          <w:rStyle w:val="BCasenamefull"/>
        </w:rPr>
        <w:t>American Century Proprietary Holdings, Inc. v. American Century Cas. Co</w:t>
      </w:r>
      <w:r w:rsidRPr="000938E1">
        <w:t xml:space="preserve">., 295 F. </w:t>
      </w:r>
      <w:proofErr w:type="spellStart"/>
      <w:r w:rsidRPr="000938E1">
        <w:t>App’x</w:t>
      </w:r>
      <w:proofErr w:type="spellEnd"/>
      <w:r w:rsidRPr="000938E1">
        <w:t xml:space="preserve"> 630, 639–640 (5th Cir. 2008).</w:t>
      </w:r>
    </w:p>
  </w:footnote>
  <w:footnote w:id="24">
    <w:p w14:paraId="51063DB0" w14:textId="14DC95E2" w:rsidR="000938E1" w:rsidRPr="004F5D0B" w:rsidRDefault="000938E1" w:rsidP="000938E1">
      <w:pPr>
        <w:pStyle w:val="FootnoteText"/>
      </w:pPr>
      <w:r w:rsidRPr="000938E1">
        <w:rPr>
          <w:vertAlign w:val="superscript"/>
        </w:rPr>
        <w:footnoteRef/>
      </w:r>
      <w:r w:rsidRPr="000938E1">
        <w:rPr>
          <w:i/>
        </w:rPr>
        <w:t>American Century Proprietary Holdings, Inc</w:t>
      </w:r>
      <w:r w:rsidRPr="000938E1">
        <w:t xml:space="preserve">., 295 F. </w:t>
      </w:r>
      <w:proofErr w:type="spellStart"/>
      <w:r w:rsidRPr="000938E1">
        <w:t>App’x</w:t>
      </w:r>
      <w:proofErr w:type="spellEnd"/>
      <w:r w:rsidRPr="000938E1">
        <w:t xml:space="preserve"> at 639; </w:t>
      </w:r>
      <w:proofErr w:type="spellStart"/>
      <w:r w:rsidRPr="000938E1">
        <w:t>Booklab</w:t>
      </w:r>
      <w:proofErr w:type="spellEnd"/>
      <w:r w:rsidRPr="000938E1">
        <w:t>, Inc. v. Jensen, 2009 WL 10669209, at *8–9 (W.D. Tex. Dec. 4, 2009) (</w:t>
      </w:r>
      <w:proofErr w:type="spellStart"/>
      <w:r w:rsidRPr="000938E1">
        <w:t>Booklab</w:t>
      </w:r>
      <w:proofErr w:type="spellEnd"/>
      <w:r w:rsidRPr="000938E1">
        <w:t xml:space="preserve"> mark insufficiently distinctive); Mini Melts, Inc. v. Reckitt Benckiser, Inc., 2009 U.S. Dist. LEXIS 130748, at *8 (E.D. Tex. Dec. 21, 2009), </w:t>
      </w:r>
      <w:r w:rsidRPr="000938E1">
        <w:rPr>
          <w:i/>
        </w:rPr>
        <w:t>aff’d</w:t>
      </w:r>
      <w:r w:rsidRPr="000938E1">
        <w:t xml:space="preserve">, 418 F. </w:t>
      </w:r>
      <w:proofErr w:type="spellStart"/>
      <w:r w:rsidRPr="000938E1">
        <w:t>App’x</w:t>
      </w:r>
      <w:proofErr w:type="spellEnd"/>
      <w:r w:rsidRPr="000938E1">
        <w:t xml:space="preserve"> 271 (5th Cir.), </w:t>
      </w:r>
      <w:r w:rsidRPr="000938E1">
        <w:rPr>
          <w:i/>
        </w:rPr>
        <w:t>cert</w:t>
      </w:r>
      <w:r w:rsidRPr="000938E1">
        <w:t xml:space="preserve">. </w:t>
      </w:r>
      <w:r w:rsidRPr="000938E1">
        <w:rPr>
          <w:i/>
        </w:rPr>
        <w:t>denied</w:t>
      </w:r>
      <w:r w:rsidRPr="000938E1">
        <w:t xml:space="preserve">, 132 S. Ct. 246 (2011) (the Court of Appeals specifically upheld the District Court’s dilution rulings); Pebble Beach Co. v. Tour 18I, Ltd., 942 F. Supp. 1513, 1565 (S.D. Tex. 1996), </w:t>
      </w:r>
      <w:r w:rsidRPr="000938E1">
        <w:rPr>
          <w:i/>
        </w:rPr>
        <w:t>aff’d</w:t>
      </w:r>
      <w:r w:rsidRPr="000938E1">
        <w:t xml:space="preserve">, 155 F.3d 526, 48 USPQ2d 1065 (5th Cir. 1998); Amicus Commc’ns, L.P. v. Hewlett-Packard Co., 2000 WL 33348186, at *16 (W.D. Tex. Jan 10, 2000); </w:t>
      </w:r>
      <w:proofErr w:type="spellStart"/>
      <w:r w:rsidRPr="000938E1">
        <w:rPr>
          <w:i/>
        </w:rPr>
        <w:t>Lawfinders</w:t>
      </w:r>
      <w:proofErr w:type="spellEnd"/>
      <w:r w:rsidRPr="000938E1">
        <w:rPr>
          <w:i/>
        </w:rPr>
        <w:t xml:space="preserve"> Assocs</w:t>
      </w:r>
      <w:r w:rsidRPr="000938E1">
        <w:t xml:space="preserve">., 65 F. Supp. 2d at 428. Texas state cases have not specifically ruled on this point. In one case, a Texas appellate court appeared to regard the findings in its confusion analysis as a sufficient demonstration of distinctiveness. Horseshoe Bay Resort Sales Co. v. Lake Lyndon B. Johnson Improvement Corp., 53 S.W.3d 799, 812 (Tex. App. 2001). However, it had determined that the mark was both arbitrary and had secondary meaning. </w:t>
      </w:r>
      <w:r w:rsidRPr="000938E1">
        <w:rPr>
          <w:i/>
        </w:rPr>
        <w:t>Id</w:t>
      </w:r>
      <w:r w:rsidRPr="000938E1">
        <w:t xml:space="preserve">. at 807–09. Thus, it is difficult to determine from this case what the minimum acceptable level would be. The court, however, did cite various parts of the </w:t>
      </w:r>
      <w:r w:rsidRPr="000938E1">
        <w:rPr>
          <w:i/>
        </w:rPr>
        <w:t>Pebble Beach v</w:t>
      </w:r>
      <w:r w:rsidRPr="000938E1">
        <w:t xml:space="preserve">. </w:t>
      </w:r>
      <w:r w:rsidRPr="000938E1">
        <w:rPr>
          <w:i/>
        </w:rPr>
        <w:t>Tour 18I</w:t>
      </w:r>
      <w:r w:rsidRPr="000938E1">
        <w:t xml:space="preserve"> opinion with approval. </w:t>
      </w:r>
      <w:r w:rsidRPr="000938E1">
        <w:rPr>
          <w:i/>
        </w:rPr>
        <w:t>Id</w:t>
      </w:r>
      <w:r w:rsidRPr="000938E1">
        <w:t xml:space="preserve">. at 812. </w:t>
      </w:r>
      <w:r w:rsidRPr="000938E1">
        <w:rPr>
          <w:i/>
        </w:rPr>
        <w:t>See</w:t>
      </w:r>
      <w:r w:rsidRPr="000938E1">
        <w:t xml:space="preserve"> United States v. 1,000 Flat Irons, 2011 U.S. Dist. LEXIS 83407, at *28 (S.D. Tex. July 29, 2011) (stating that “[a]</w:t>
      </w:r>
      <w:proofErr w:type="spellStart"/>
      <w:r w:rsidRPr="000938E1">
        <w:t>nti</w:t>
      </w:r>
      <w:proofErr w:type="spellEnd"/>
      <w:r w:rsidRPr="000938E1">
        <w:t xml:space="preserve">-dilution statutes like this one generally protect only well-recognized marks” and “[t]o be distinctive, a mark must be unique or have a secondary meaning,” (citing </w:t>
      </w:r>
      <w:r w:rsidRPr="000938E1">
        <w:rPr>
          <w:i/>
        </w:rPr>
        <w:t>Horseshoe Bay</w:t>
      </w:r>
      <w:r w:rsidRPr="000938E1">
        <w:t>, 53 S.W.3d 799)).</w:t>
      </w:r>
    </w:p>
  </w:footnote>
  <w:footnote w:id="25">
    <w:p w14:paraId="5B2D40FD" w14:textId="6D6EBE6A" w:rsidR="000938E1" w:rsidRPr="004F5D0B" w:rsidRDefault="000938E1" w:rsidP="000938E1">
      <w:pPr>
        <w:pStyle w:val="FootnoteText"/>
      </w:pPr>
      <w:r w:rsidRPr="000938E1">
        <w:rPr>
          <w:vertAlign w:val="superscript"/>
        </w:rPr>
        <w:footnoteRef/>
      </w:r>
      <w:r w:rsidRPr="000938E1">
        <w:t xml:space="preserve">Prophet Capital Mgmt., Ltd. v. Prophet Equity, LLC, 2009 U.S. Dist. LEXIS 88474, at *9 (W.D. Tex. Sept. 25, 2009) (quoting </w:t>
      </w:r>
      <w:r w:rsidRPr="000938E1">
        <w:rPr>
          <w:i/>
        </w:rPr>
        <w:t>Advantage Rent-A-Car, Inc</w:t>
      </w:r>
      <w:r w:rsidRPr="000938E1">
        <w:t>., 238 F.3d at 381).</w:t>
      </w:r>
    </w:p>
  </w:footnote>
  <w:footnote w:id="26">
    <w:p w14:paraId="766B3109" w14:textId="2B7761CE" w:rsidR="000938E1" w:rsidRPr="004F5D0B" w:rsidRDefault="000938E1" w:rsidP="000938E1">
      <w:pPr>
        <w:pStyle w:val="FootnoteText"/>
      </w:pPr>
      <w:r w:rsidRPr="000938E1">
        <w:rPr>
          <w:vertAlign w:val="superscript"/>
        </w:rPr>
        <w:footnoteRef/>
      </w:r>
      <w:proofErr w:type="gramStart"/>
      <w:r w:rsidRPr="000938E1">
        <w:rPr>
          <w:i/>
        </w:rPr>
        <w:t>Id</w:t>
      </w:r>
      <w:r w:rsidRPr="000938E1">
        <w:t>.;</w:t>
      </w:r>
      <w:proofErr w:type="gramEnd"/>
      <w:r w:rsidRPr="000938E1">
        <w:t xml:space="preserve"> </w:t>
      </w:r>
      <w:r w:rsidRPr="000938E1">
        <w:rPr>
          <w:i/>
        </w:rPr>
        <w:t>see</w:t>
      </w:r>
      <w:r w:rsidRPr="000938E1">
        <w:t xml:space="preserve"> Abraham v. Alpha Chi Omega, 781 F. Supp. 2d 396, 429 (N.D. Tex. 2011) (Greek letters, crest, and insignia held sufficiently distinctive using the Fifth Circuit’s test).</w:t>
      </w:r>
    </w:p>
  </w:footnote>
  <w:footnote w:id="27">
    <w:p w14:paraId="2BD0DE3B" w14:textId="1DEFD888" w:rsidR="000938E1" w:rsidRPr="004F5D0B" w:rsidRDefault="000938E1" w:rsidP="000938E1">
      <w:pPr>
        <w:pStyle w:val="FootnoteText"/>
      </w:pPr>
      <w:r w:rsidRPr="000938E1">
        <w:rPr>
          <w:vertAlign w:val="superscript"/>
        </w:rPr>
        <w:footnoteRef/>
      </w:r>
      <w:r w:rsidRPr="000938E1">
        <w:t xml:space="preserve">Cottonwood Fin. Ltd. v. The Cash Store Fin. Servs., Inc., 778 F. Supp. 2d 726, 744 (N.D. Tex. 2011). </w:t>
      </w:r>
      <w:r w:rsidRPr="000938E1">
        <w:rPr>
          <w:i/>
        </w:rPr>
        <w:t>See</w:t>
      </w:r>
      <w:r w:rsidRPr="000938E1">
        <w:t xml:space="preserve"> S &amp; H Indus., Inc. v. Selander, 932 F. Supp. 2d 754, 764 (N.D. Tex. 2013) (federal registration sufficient to demonstrate distinctiveness); Military Certified Residential Specialist, LLC v. Fairway </w:t>
      </w:r>
      <w:proofErr w:type="spellStart"/>
      <w:r w:rsidRPr="000938E1">
        <w:t>Indep</w:t>
      </w:r>
      <w:proofErr w:type="spellEnd"/>
      <w:r w:rsidRPr="000938E1">
        <w:t xml:space="preserve">. </w:t>
      </w:r>
      <w:proofErr w:type="spellStart"/>
      <w:r w:rsidRPr="000938E1">
        <w:t>Mortg</w:t>
      </w:r>
      <w:proofErr w:type="spellEnd"/>
      <w:r w:rsidRPr="000938E1">
        <w:t>. Corp., 251 F. Supp. 3d 750, 757 (D. Del. 2017) (incontestable federal registration and evidence of secondary meaning for nonregistered marks sufficient to support dilution claim under Delaware law).</w:t>
      </w:r>
    </w:p>
  </w:footnote>
  <w:footnote w:id="28">
    <w:p w14:paraId="242C127E" w14:textId="43C861FC" w:rsidR="000938E1" w:rsidRPr="004F5D0B" w:rsidRDefault="000938E1" w:rsidP="000938E1">
      <w:pPr>
        <w:pStyle w:val="FootnoteText"/>
      </w:pPr>
      <w:r w:rsidRPr="000938E1">
        <w:rPr>
          <w:vertAlign w:val="superscript"/>
        </w:rPr>
        <w:footnoteRef/>
      </w:r>
      <w:r w:rsidRPr="000938E1">
        <w:t xml:space="preserve">Florida replaced its original statute with one largely patterned after the 1996 Model Bill and which expressly requires an eligible mark to be “famous in this state.” </w:t>
      </w:r>
      <w:r w:rsidRPr="000938E1">
        <w:rPr>
          <w:smallCaps/>
        </w:rPr>
        <w:t xml:space="preserve">Fla. Stat. Ann. </w:t>
      </w:r>
      <w:r w:rsidRPr="000938E1">
        <w:t>§495.181 (West 2010).</w:t>
      </w:r>
    </w:p>
  </w:footnote>
  <w:footnote w:id="29">
    <w:p w14:paraId="3976E841" w14:textId="155291D5" w:rsidR="000938E1" w:rsidRPr="004F5D0B" w:rsidRDefault="000938E1" w:rsidP="000938E1">
      <w:pPr>
        <w:pStyle w:val="FootnoteText"/>
      </w:pPr>
      <w:r w:rsidRPr="000938E1">
        <w:rPr>
          <w:vertAlign w:val="superscript"/>
        </w:rPr>
        <w:footnoteRef/>
      </w:r>
      <w:r w:rsidRPr="000938E1">
        <w:t xml:space="preserve">Carnival Corp. v. </w:t>
      </w:r>
      <w:proofErr w:type="spellStart"/>
      <w:r w:rsidRPr="000938E1">
        <w:t>SeaEscape</w:t>
      </w:r>
      <w:proofErr w:type="spellEnd"/>
      <w:r w:rsidRPr="000938E1">
        <w:t xml:space="preserve"> Casino Cruises, Inc., 74 F. Supp. 2d 1261, 1271 n.7, 52 USPQ2d 1920 (S.D. Fla. 1999); Michael Caruso &amp; Co. v. Estefan Enters., Inc., 994 F. Supp. 1454, 1464 (S.D. Fla.), </w:t>
      </w:r>
      <w:r w:rsidRPr="000938E1">
        <w:rPr>
          <w:i/>
        </w:rPr>
        <w:t>aff’d mem</w:t>
      </w:r>
      <w:r w:rsidRPr="000938E1">
        <w:t>., 166 F.3d 353 (11th Cir. 1998); Glen Raven Mills, Inc. v. Ramada Int’l, Inc., 852 F. Supp. 1544, 1564, 31 USPQ2d 1734 (M.D. Fla. 1994); Great S. Bank v. First S. Bank, 625 So.2d 463, 470–71, 30 USPQ2d 1522 (Fla. 1993).</w:t>
      </w:r>
    </w:p>
  </w:footnote>
  <w:footnote w:id="30">
    <w:p w14:paraId="43710FF4" w14:textId="34C04684" w:rsidR="000938E1" w:rsidRPr="004F5D0B" w:rsidRDefault="000938E1" w:rsidP="000938E1">
      <w:pPr>
        <w:pStyle w:val="FootnoteText"/>
      </w:pPr>
      <w:r w:rsidRPr="000938E1">
        <w:rPr>
          <w:vertAlign w:val="superscript"/>
        </w:rPr>
        <w:footnoteRef/>
      </w:r>
      <w:r w:rsidRPr="000938E1">
        <w:t>625 So.2d 463, 30 USPQ2d 1522 (Fla. 1993).</w:t>
      </w:r>
    </w:p>
  </w:footnote>
  <w:footnote w:id="31">
    <w:p w14:paraId="518E5A99" w14:textId="7963D331" w:rsidR="000938E1" w:rsidRPr="004F5D0B" w:rsidRDefault="000938E1" w:rsidP="000938E1">
      <w:pPr>
        <w:pStyle w:val="FootnoteText"/>
      </w:pPr>
      <w:r w:rsidRPr="000938E1">
        <w:rPr>
          <w:vertAlign w:val="superscript"/>
        </w:rPr>
        <w:footnoteRef/>
      </w:r>
      <w:r w:rsidRPr="000938E1">
        <w:rPr>
          <w:i/>
        </w:rPr>
        <w:t>Id</w:t>
      </w:r>
      <w:r w:rsidRPr="000938E1">
        <w:t xml:space="preserve">. at 470 &amp; n.20 (citing </w:t>
      </w:r>
      <w:r w:rsidRPr="000938E1">
        <w:rPr>
          <w:smallCaps/>
        </w:rPr>
        <w:t>Restatement (Third) of Unfair Competition</w:t>
      </w:r>
      <w:r w:rsidRPr="000938E1">
        <w:t xml:space="preserve"> §25 </w:t>
      </w:r>
      <w:proofErr w:type="spellStart"/>
      <w:r w:rsidRPr="000938E1">
        <w:t>cmt</w:t>
      </w:r>
      <w:proofErr w:type="spellEnd"/>
      <w:r w:rsidRPr="000938E1">
        <w:t xml:space="preserve">. e) (1995). The </w:t>
      </w:r>
      <w:r w:rsidRPr="000938E1">
        <w:rPr>
          <w:i/>
        </w:rPr>
        <w:t>Restatement</w:t>
      </w:r>
      <w:r w:rsidRPr="000938E1">
        <w:t xml:space="preserve"> was then available in draft form.</w:t>
      </w:r>
    </w:p>
  </w:footnote>
  <w:footnote w:id="32">
    <w:p w14:paraId="495F10ED" w14:textId="0DB3274A" w:rsidR="000938E1" w:rsidRPr="004F5D0B" w:rsidRDefault="000938E1" w:rsidP="000938E1">
      <w:pPr>
        <w:pStyle w:val="FootnoteText"/>
      </w:pPr>
      <w:r w:rsidRPr="000938E1">
        <w:rPr>
          <w:vertAlign w:val="superscript"/>
        </w:rPr>
        <w:footnoteRef/>
      </w:r>
      <w:r w:rsidRPr="000938E1">
        <w:t>625 So.2d at 470.</w:t>
      </w:r>
    </w:p>
  </w:footnote>
  <w:footnote w:id="33">
    <w:p w14:paraId="7036F6DC" w14:textId="4ECD3965" w:rsidR="000938E1" w:rsidRPr="004F5D0B" w:rsidRDefault="000938E1" w:rsidP="000938E1">
      <w:pPr>
        <w:pStyle w:val="FootnoteText"/>
      </w:pPr>
      <w:r w:rsidRPr="000938E1">
        <w:rPr>
          <w:vertAlign w:val="superscript"/>
        </w:rPr>
        <w:footnoteRef/>
      </w:r>
      <w:r w:rsidRPr="000938E1">
        <w:rPr>
          <w:i/>
        </w:rPr>
        <w:t>See</w:t>
      </w:r>
      <w:r w:rsidRPr="000938E1">
        <w:t xml:space="preserve"> 15 U.S.C. §1125(c)(2)(A)(</w:t>
      </w:r>
      <w:proofErr w:type="spellStart"/>
      <w:r w:rsidRPr="000938E1">
        <w:t>i</w:t>
      </w:r>
      <w:proofErr w:type="spellEnd"/>
      <w:r w:rsidRPr="000938E1">
        <w:t>)–(iv).</w:t>
      </w:r>
    </w:p>
  </w:footnote>
  <w:footnote w:id="34">
    <w:p w14:paraId="0BDA2871" w14:textId="260BA00D" w:rsidR="000938E1" w:rsidRPr="004F5D0B" w:rsidRDefault="000938E1" w:rsidP="000938E1">
      <w:pPr>
        <w:pStyle w:val="FootnoteText"/>
      </w:pPr>
      <w:r w:rsidRPr="000938E1">
        <w:rPr>
          <w:vertAlign w:val="superscript"/>
        </w:rPr>
        <w:footnoteRef/>
      </w:r>
      <w:r w:rsidRPr="000938E1">
        <w:t>625 So.2d at 470.</w:t>
      </w:r>
    </w:p>
  </w:footnote>
  <w:footnote w:id="35">
    <w:p w14:paraId="3BF71E10" w14:textId="083D59CD" w:rsidR="000938E1" w:rsidRPr="004F5D0B" w:rsidRDefault="000938E1" w:rsidP="000938E1">
      <w:pPr>
        <w:pStyle w:val="FootnoteText"/>
      </w:pPr>
      <w:r w:rsidRPr="000938E1">
        <w:rPr>
          <w:vertAlign w:val="superscript"/>
        </w:rPr>
        <w:footnoteRef/>
      </w:r>
      <w:proofErr w:type="gramStart"/>
      <w:r w:rsidRPr="000938E1">
        <w:rPr>
          <w:i/>
        </w:rPr>
        <w:t>Id</w:t>
      </w:r>
      <w:r w:rsidRPr="000938E1">
        <w:t>.;</w:t>
      </w:r>
      <w:proofErr w:type="gramEnd"/>
      <w:r w:rsidRPr="000938E1">
        <w:t xml:space="preserve"> </w:t>
      </w:r>
      <w:r w:rsidRPr="000938E1">
        <w:rPr>
          <w:i/>
        </w:rPr>
        <w:t>see</w:t>
      </w:r>
      <w:r w:rsidRPr="000938E1">
        <w:t xml:space="preserve"> Carnival Corp. v. </w:t>
      </w:r>
      <w:proofErr w:type="spellStart"/>
      <w:r w:rsidRPr="000938E1">
        <w:t>SeaEscape</w:t>
      </w:r>
      <w:proofErr w:type="spellEnd"/>
      <w:r w:rsidRPr="000938E1">
        <w:t xml:space="preserve"> Casino Cruises, Inc., 74 F. Supp. 2d 1261, 1271 n.7, 52 USPQ2d 1920 (S.D. Fla. 1999) (Florida law requires a “highly distinctive,” though not famous, mark).</w:t>
      </w:r>
    </w:p>
  </w:footnote>
  <w:footnote w:id="36">
    <w:p w14:paraId="3D4E7AC6" w14:textId="1826CF11" w:rsidR="000938E1" w:rsidRPr="00841B1F" w:rsidRDefault="000938E1" w:rsidP="000938E1">
      <w:pPr>
        <w:pStyle w:val="FootnoteText"/>
        <w:rPr>
          <w:lang w:val="da-DK"/>
        </w:rPr>
      </w:pPr>
      <w:r w:rsidRPr="000938E1">
        <w:rPr>
          <w:vertAlign w:val="superscript"/>
        </w:rPr>
        <w:footnoteRef/>
      </w:r>
      <w:r w:rsidRPr="000938E1">
        <w:t>852 F. Supp. 1544, 31 USPQ2d 1734 (M.D. Fla. 1994).</w:t>
      </w:r>
    </w:p>
  </w:footnote>
  <w:footnote w:id="37">
    <w:p w14:paraId="0F186E3F" w14:textId="1472A6E1" w:rsidR="000938E1" w:rsidRPr="004F5D0B" w:rsidRDefault="000938E1" w:rsidP="000938E1">
      <w:pPr>
        <w:pStyle w:val="FootnoteText"/>
      </w:pPr>
      <w:r w:rsidRPr="000938E1">
        <w:rPr>
          <w:vertAlign w:val="superscript"/>
        </w:rPr>
        <w:footnoteRef/>
      </w:r>
      <w:r w:rsidRPr="000938E1">
        <w:rPr>
          <w:i/>
        </w:rPr>
        <w:t>Id</w:t>
      </w:r>
      <w:r w:rsidRPr="000938E1">
        <w:t xml:space="preserve">. at 1556. In </w:t>
      </w:r>
      <w:r w:rsidRPr="000938E1">
        <w:rPr>
          <w:i/>
        </w:rPr>
        <w:t xml:space="preserve">Tortoise Island Homeowners </w:t>
      </w:r>
      <w:proofErr w:type="spellStart"/>
      <w:r w:rsidRPr="000938E1">
        <w:rPr>
          <w:i/>
        </w:rPr>
        <w:t>Ass’n</w:t>
      </w:r>
      <w:proofErr w:type="spellEnd"/>
      <w:r w:rsidRPr="000938E1">
        <w:rPr>
          <w:i/>
        </w:rPr>
        <w:t xml:space="preserve"> v</w:t>
      </w:r>
      <w:r w:rsidRPr="000938E1">
        <w:t xml:space="preserve">. </w:t>
      </w:r>
      <w:r w:rsidRPr="000938E1">
        <w:rPr>
          <w:i/>
        </w:rPr>
        <w:t>Tortoise Island Realty, Inc</w:t>
      </w:r>
      <w:r w:rsidRPr="000938E1">
        <w:t xml:space="preserve">., 790 So.2d 525 (Fla. Dist. Ct. App. 2001), the court upheld a finding that the name of a real estate development was sufficiently distinctive to be diluted, citing the factors listed in </w:t>
      </w:r>
      <w:r w:rsidRPr="000938E1">
        <w:rPr>
          <w:i/>
        </w:rPr>
        <w:t>Great Southern Bank</w:t>
      </w:r>
      <w:r w:rsidRPr="000938E1">
        <w:t xml:space="preserve">. </w:t>
      </w:r>
      <w:r w:rsidRPr="000938E1">
        <w:rPr>
          <w:i/>
        </w:rPr>
        <w:t>Id</w:t>
      </w:r>
      <w:r w:rsidRPr="000938E1">
        <w:t xml:space="preserve">. at 534. Although the renown of this development appears to have been </w:t>
      </w:r>
      <w:proofErr w:type="gramStart"/>
      <w:r w:rsidRPr="000938E1">
        <w:t>fairly local</w:t>
      </w:r>
      <w:proofErr w:type="gramEnd"/>
      <w:r w:rsidRPr="000938E1">
        <w:t xml:space="preserve">, the court found the name to have been selected arbitrarily and widely advertised and recognized in the area. </w:t>
      </w:r>
      <w:r w:rsidRPr="000938E1">
        <w:rPr>
          <w:i/>
        </w:rPr>
        <w:t>Id</w:t>
      </w:r>
      <w:r w:rsidRPr="000938E1">
        <w:t>.</w:t>
      </w:r>
    </w:p>
  </w:footnote>
  <w:footnote w:id="38">
    <w:p w14:paraId="614FA33F" w14:textId="2AA9CCE3" w:rsidR="000938E1" w:rsidRPr="004F5D0B" w:rsidRDefault="000938E1" w:rsidP="000938E1">
      <w:pPr>
        <w:pStyle w:val="FootnoteText"/>
      </w:pPr>
      <w:r w:rsidRPr="000938E1">
        <w:rPr>
          <w:vertAlign w:val="superscript"/>
        </w:rPr>
        <w:footnoteRef/>
      </w:r>
      <w:r w:rsidRPr="000938E1">
        <w:t>Sakura Japanese Steakhouse, Inc. v. Lin Yan, Inc., 827 So.2d 1105, 1107 (Fla. Dist. Ct. App. 2002).</w:t>
      </w:r>
    </w:p>
  </w:footnote>
  <w:footnote w:id="39">
    <w:p w14:paraId="75985145" w14:textId="10C61D56" w:rsidR="000938E1" w:rsidRPr="004F5D0B" w:rsidRDefault="000938E1" w:rsidP="000938E1">
      <w:pPr>
        <w:pStyle w:val="FootnoteText"/>
      </w:pPr>
      <w:r w:rsidRPr="000938E1">
        <w:rPr>
          <w:vertAlign w:val="superscript"/>
        </w:rPr>
        <w:footnoteRef/>
      </w:r>
      <w:r w:rsidRPr="000938E1">
        <w:t>Benchmark v. Benchmark Builders, Inc., 2000 WL 1886570, at *7 (D. Me. Dec. 29, 2000).</w:t>
      </w:r>
    </w:p>
  </w:footnote>
  <w:footnote w:id="40">
    <w:p w14:paraId="121CA8C1" w14:textId="0D78BEFD" w:rsidR="000938E1" w:rsidRPr="004F5D0B" w:rsidRDefault="000938E1" w:rsidP="000938E1">
      <w:pPr>
        <w:pStyle w:val="FootnoteText"/>
      </w:pPr>
      <w:r w:rsidRPr="000938E1">
        <w:rPr>
          <w:vertAlign w:val="superscript"/>
        </w:rPr>
        <w:footnoteRef/>
      </w:r>
      <w:r w:rsidRPr="000938E1">
        <w:rPr>
          <w:i/>
        </w:rPr>
        <w:t>Id</w:t>
      </w:r>
      <w:r w:rsidRPr="000938E1">
        <w:t>.</w:t>
      </w:r>
    </w:p>
  </w:footnote>
  <w:footnote w:id="41">
    <w:p w14:paraId="1DD936A4" w14:textId="6C439AB1" w:rsidR="000938E1" w:rsidRPr="004F5D0B" w:rsidRDefault="000938E1" w:rsidP="000938E1">
      <w:pPr>
        <w:pStyle w:val="FootnoteText"/>
      </w:pPr>
      <w:r w:rsidRPr="000938E1">
        <w:rPr>
          <w:vertAlign w:val="superscript"/>
        </w:rPr>
        <w:footnoteRef/>
      </w:r>
      <w:r w:rsidRPr="000938E1">
        <w:rPr>
          <w:i/>
        </w:rPr>
        <w:t>Id</w:t>
      </w:r>
      <w:r w:rsidRPr="000938E1">
        <w:t>.</w:t>
      </w:r>
    </w:p>
  </w:footnote>
  <w:footnote w:id="42">
    <w:p w14:paraId="6488E162" w14:textId="61EB6640" w:rsidR="000938E1" w:rsidRPr="004F5D0B" w:rsidRDefault="000938E1" w:rsidP="000938E1">
      <w:pPr>
        <w:pStyle w:val="FootnoteText"/>
      </w:pPr>
      <w:r w:rsidRPr="000938E1">
        <w:rPr>
          <w:vertAlign w:val="superscript"/>
        </w:rPr>
        <w:footnoteRef/>
      </w:r>
      <w:r w:rsidRPr="000938E1">
        <w:t xml:space="preserve">Illinois originally had a statute </w:t>
      </w:r>
      <w:proofErr w:type="gramStart"/>
      <w:r w:rsidRPr="000938E1">
        <w:t>similar to</w:t>
      </w:r>
      <w:proofErr w:type="gramEnd"/>
      <w:r w:rsidRPr="000938E1">
        <w:t xml:space="preserve"> the 1964 Model Bill. 140 </w:t>
      </w:r>
      <w:r w:rsidRPr="000938E1">
        <w:rPr>
          <w:smallCaps/>
        </w:rPr>
        <w:t xml:space="preserve">Ill. Comp. Stat. </w:t>
      </w:r>
      <w:r w:rsidRPr="000938E1">
        <w:t xml:space="preserve">¶8 (West 1980). In 1997, the state legislature replaced that statute with a new one patterned after the 1996 Model Bill, requiring a famous mark. P.A. 90-231, §65 (codified at 765 </w:t>
      </w:r>
      <w:r w:rsidRPr="000938E1">
        <w:rPr>
          <w:smallCaps/>
        </w:rPr>
        <w:t xml:space="preserve">Ill. Comp. Stat. </w:t>
      </w:r>
      <w:r w:rsidRPr="000938E1">
        <w:t>§§1036/5, 1036/65 (West 2009)). This statute became effective January 1, 1998.</w:t>
      </w:r>
    </w:p>
  </w:footnote>
  <w:footnote w:id="43">
    <w:p w14:paraId="7E5A23AE" w14:textId="1EBE83D0" w:rsidR="000938E1" w:rsidRPr="004F5D0B" w:rsidRDefault="000938E1" w:rsidP="000938E1">
      <w:pPr>
        <w:pStyle w:val="FootnoteText"/>
      </w:pPr>
      <w:r w:rsidRPr="000938E1">
        <w:rPr>
          <w:vertAlign w:val="superscript"/>
        </w:rPr>
        <w:footnoteRef/>
      </w:r>
      <w:r w:rsidRPr="000938E1">
        <w:t xml:space="preserve">Oregon’s law was amended in 2009 and now is </w:t>
      </w:r>
      <w:proofErr w:type="gramStart"/>
      <w:r w:rsidRPr="000938E1">
        <w:t>similar to</w:t>
      </w:r>
      <w:proofErr w:type="gramEnd"/>
      <w:r w:rsidRPr="000938E1">
        <w:t xml:space="preserve"> the 2007 Model Bill. </w:t>
      </w:r>
      <w:r w:rsidRPr="000938E1">
        <w:rPr>
          <w:smallCaps/>
        </w:rPr>
        <w:t>Or. Rev. Stat</w:t>
      </w:r>
      <w:r w:rsidRPr="000938E1">
        <w:t>. §§647.005, 647.107 (2011).</w:t>
      </w:r>
    </w:p>
  </w:footnote>
  <w:footnote w:id="44">
    <w:p w14:paraId="4D36823A" w14:textId="44C45A03"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TV Land, L.P. v. Viacom Int’l, Inc., 908 F. Supp. 543, 553 (N.D. Ill. 1995); </w:t>
      </w:r>
      <w:proofErr w:type="spellStart"/>
      <w:r w:rsidRPr="000938E1">
        <w:t>Sunmark</w:t>
      </w:r>
      <w:proofErr w:type="spellEnd"/>
      <w:r w:rsidRPr="000938E1">
        <w:t xml:space="preserve">, Inc. v. Ocean Spray Cranberries, Inc., 64 F.3d 1055, 1061, 36 USPQ2d 1046 (7th Cir. 1995) (Illinois law requires “strong distinctive marks with widespread recognition”); Hasbro, Inc. v. Clue Computing, Inc., 66 F. Supp. 2d 117, 137, 52 USPQ2d 1402 (D. Mass. 1999) (appears to use FTDA factors), </w:t>
      </w:r>
      <w:r w:rsidRPr="000938E1">
        <w:rPr>
          <w:i/>
        </w:rPr>
        <w:t>aff’d</w:t>
      </w:r>
      <w:r w:rsidRPr="000938E1">
        <w:t xml:space="preserve">, 232 F.3d 1, 56 USPQ2d 1766 (1st Cir. 2000); Gilbert/Robinson, Inc. v. Carrie Beverage-Missouri, Inc., 758 F. Supp. 512, 527–28, 19 USPQ2d 1481 (E.D. Mo. 1991), </w:t>
      </w:r>
      <w:r w:rsidRPr="000938E1">
        <w:rPr>
          <w:i/>
        </w:rPr>
        <w:t>aff’d</w:t>
      </w:r>
      <w:r w:rsidRPr="000938E1">
        <w:t xml:space="preserve">, 989 F.2d 985, 26 USPQ2d 1378 (8th Cir.), </w:t>
      </w:r>
      <w:r w:rsidRPr="000938E1">
        <w:rPr>
          <w:i/>
        </w:rPr>
        <w:t>cert</w:t>
      </w:r>
      <w:r w:rsidRPr="000938E1">
        <w:t xml:space="preserve">. </w:t>
      </w:r>
      <w:r w:rsidRPr="000938E1">
        <w:rPr>
          <w:i/>
        </w:rPr>
        <w:t>denied</w:t>
      </w:r>
      <w:r w:rsidRPr="000938E1">
        <w:t>, 510 U.S. 928 (1993); Cushman v. Mutton Hollow Land Dev., Inc., 782 S.W.2d 150, 162 (Mo. Ct. App. 1990) (appearing to permit protection for any marks with secondary meaning, but calling the mark in question a “strong” mark).</w:t>
      </w:r>
    </w:p>
  </w:footnote>
  <w:footnote w:id="45">
    <w:p w14:paraId="5A823D18" w14:textId="3BBE0380" w:rsidR="000938E1" w:rsidRPr="004F5D0B" w:rsidRDefault="000938E1" w:rsidP="000938E1">
      <w:pPr>
        <w:pStyle w:val="FootnoteText"/>
      </w:pPr>
      <w:r w:rsidRPr="000938E1">
        <w:rPr>
          <w:vertAlign w:val="superscript"/>
        </w:rPr>
        <w:footnoteRef/>
      </w:r>
      <w:r w:rsidRPr="000938E1">
        <w:t xml:space="preserve">Boston Granite Exchange, Inc. v. Greater Boston Granite, LLC, 2012 U.S. Dist. LEXIS 122561, at *19-20 (D. Mass. Aug. 29, 2012). The court also stated that “[t]he same high standard for protection from trademark dilution under the FTDA appears in the FTDA’s counterpart under Massachusetts state law.” </w:t>
      </w:r>
      <w:r w:rsidRPr="000938E1">
        <w:rPr>
          <w:i/>
        </w:rPr>
        <w:t>Id</w:t>
      </w:r>
      <w:r w:rsidRPr="000938E1">
        <w:t>. at *20.</w:t>
      </w:r>
    </w:p>
  </w:footnote>
  <w:footnote w:id="46">
    <w:p w14:paraId="451ACD6C" w14:textId="03991A3F" w:rsidR="000938E1" w:rsidRPr="004F5D0B" w:rsidRDefault="000938E1" w:rsidP="000938E1">
      <w:pPr>
        <w:pStyle w:val="FootnoteText"/>
      </w:pPr>
      <w:r w:rsidRPr="000938E1">
        <w:rPr>
          <w:vertAlign w:val="superscript"/>
        </w:rPr>
        <w:footnoteRef/>
      </w:r>
      <w:r w:rsidRPr="000938E1">
        <w:rPr>
          <w:i/>
        </w:rPr>
        <w:t>Id</w:t>
      </w:r>
      <w:r w:rsidRPr="000938E1">
        <w:t>. at *24.</w:t>
      </w:r>
    </w:p>
  </w:footnote>
  <w:footnote w:id="47">
    <w:p w14:paraId="3E32CEC8" w14:textId="7F66429D" w:rsidR="000938E1" w:rsidRPr="00D554F2" w:rsidRDefault="000938E1" w:rsidP="000938E1">
      <w:pPr>
        <w:pStyle w:val="FootnoteText"/>
      </w:pPr>
      <w:r w:rsidRPr="000938E1">
        <w:rPr>
          <w:vertAlign w:val="superscript"/>
        </w:rPr>
        <w:footnoteRef/>
      </w:r>
      <w:r w:rsidRPr="000938E1">
        <w:t xml:space="preserve">Venture Tape Corp. v. </w:t>
      </w:r>
      <w:proofErr w:type="spellStart"/>
      <w:r w:rsidRPr="000938E1">
        <w:t>McGills</w:t>
      </w:r>
      <w:proofErr w:type="spellEnd"/>
      <w:r w:rsidRPr="000938E1">
        <w:t xml:space="preserve"> Glass Warehouse, 2006 U.S. Dist. LEXIS 101417, at *12 (D. Mass. Apr. 10, 2006). </w:t>
      </w:r>
      <w:r w:rsidRPr="000938E1">
        <w:rPr>
          <w:i/>
        </w:rPr>
        <w:t xml:space="preserve">See </w:t>
      </w:r>
      <w:r w:rsidRPr="000938E1">
        <w:t xml:space="preserve">Bern Unlimited, Inc. v. Burton Corp., 95 F. Supp. 3d 184, 212 (D. Mass., 2015) (indicating that Massachusetts requires a distinctive mark; granting summary judgment because trade dress not distinctive). </w:t>
      </w:r>
      <w:r w:rsidRPr="000938E1">
        <w:rPr>
          <w:i/>
        </w:rPr>
        <w:t>See also</w:t>
      </w:r>
      <w:r w:rsidRPr="000938E1">
        <w:t xml:space="preserve"> L &amp; P Boston Operating Inc. v. Window Nation, LLC, 626 F. Supp. 3d 461, 467 (D. Mass. 2022) (holding that Massachusetts’ trademark statute only permits inherently distinctive marks to be registered (except for surnames), but that the dilution statute also encompasses common law marks, which include descriptive marks with secondary meaning; but the latter issue had not been sufficiently briefed for a ruling).</w:t>
      </w:r>
    </w:p>
  </w:footnote>
  <w:footnote w:id="48">
    <w:p w14:paraId="19D1B677" w14:textId="690C5C74" w:rsidR="000938E1" w:rsidRPr="00FE294F" w:rsidRDefault="000938E1" w:rsidP="000938E1">
      <w:pPr>
        <w:pStyle w:val="FootnoteText"/>
      </w:pPr>
      <w:r w:rsidRPr="000938E1">
        <w:rPr>
          <w:vertAlign w:val="superscript"/>
        </w:rPr>
        <w:footnoteRef/>
      </w:r>
      <w:r w:rsidRPr="000938E1">
        <w:t xml:space="preserve">Community of Christ Copyright Corp. v. Devon Park Restoration, 683 F. Supp. 2d 1006, 1016, 94 USPQ2d 1533 (W.D. Mo. 2010) (quoting Gilbert/Robinson, Inc. v. Carrie Beverage-Missouri, Inc., 758 F. Supp. 512, 527, 19 USPQ2d 1481 (E.D. Mo. 1991)), </w:t>
      </w:r>
      <w:r w:rsidRPr="000938E1">
        <w:rPr>
          <w:i/>
        </w:rPr>
        <w:t>aff’d</w:t>
      </w:r>
      <w:r w:rsidRPr="000938E1">
        <w:t xml:space="preserve">, 989 F.2d 985, 26 USPQ2d 1378 (8th Cir.), </w:t>
      </w:r>
      <w:r w:rsidRPr="000938E1">
        <w:rPr>
          <w:i/>
        </w:rPr>
        <w:t>cert</w:t>
      </w:r>
      <w:r w:rsidRPr="000938E1">
        <w:t xml:space="preserve">. </w:t>
      </w:r>
      <w:r w:rsidRPr="000938E1">
        <w:rPr>
          <w:i/>
        </w:rPr>
        <w:t>denied</w:t>
      </w:r>
      <w:r w:rsidRPr="000938E1">
        <w:t xml:space="preserve">, 510 U.S. 928 (1993). </w:t>
      </w:r>
      <w:r w:rsidRPr="000938E1">
        <w:rPr>
          <w:i/>
        </w:rPr>
        <w:t>Accord</w:t>
      </w:r>
      <w:r w:rsidRPr="000938E1">
        <w:t xml:space="preserve"> Cushman v. Mutton Hollow Land Dev. Inc., 782 S.W.2d 150, 159–60, 162 (Mo. Ct. App. 1990); </w:t>
      </w:r>
      <w:r w:rsidRPr="000938E1">
        <w:rPr>
          <w:i/>
        </w:rPr>
        <w:t>see also</w:t>
      </w:r>
      <w:r w:rsidRPr="000938E1">
        <w:t xml:space="preserve"> Sensient Techs. Corp. v. </w:t>
      </w:r>
      <w:proofErr w:type="spellStart"/>
      <w:r w:rsidRPr="000938E1">
        <w:t>SensoryEffects</w:t>
      </w:r>
      <w:proofErr w:type="spellEnd"/>
      <w:r w:rsidRPr="000938E1">
        <w:t xml:space="preserve"> Flavor Co., 613 F.3d 754, 770, 96 USPQ2d 1164 (8th Cir. 2010) (noting that district court found plaintiff’s fanciful mark to be weak, but denying dilution claim on grounds of lack of similarity). </w:t>
      </w:r>
      <w:r w:rsidRPr="000938E1">
        <w:rPr>
          <w:i/>
        </w:rPr>
        <w:t xml:space="preserve">But cf. </w:t>
      </w:r>
      <w:r w:rsidRPr="000938E1">
        <w:t>Andy’s Frozen Custard, Inc. v. Naeger, </w:t>
      </w:r>
      <w:hyperlink r:id="rId1" w:history="1">
        <w:r w:rsidRPr="000938E1">
          <w:rPr>
            <w:rStyle w:val="Hyperlink"/>
            <w:lang w:bidi="en-US"/>
          </w:rPr>
          <w:t>2021 BL 211453</w:t>
        </w:r>
      </w:hyperlink>
      <w:r w:rsidRPr="000938E1">
        <w:t>,</w:t>
      </w:r>
      <w:r w:rsidRPr="000938E1" w:rsidDel="00926069">
        <w:t xml:space="preserve"> </w:t>
      </w:r>
      <w:r w:rsidRPr="000938E1">
        <w:t xml:space="preserve">2021 WL 2324356, at *3 (W.D. Mo. June 7, 2021) (though denying motion to dismiss, the court stated that an eligible mark must be “particularly strong”). Interestingly, the defendant in </w:t>
      </w:r>
      <w:r w:rsidRPr="000938E1">
        <w:rPr>
          <w:i/>
        </w:rPr>
        <w:t>Naeger</w:t>
      </w:r>
      <w:r w:rsidRPr="000938E1">
        <w:t xml:space="preserve"> also argued that only marks registered in Missouri could be protected by Missouri’s dilution law. But the court stated that a federal registration would suffice—seemingly adding a requirement not found in Missouri law. </w:t>
      </w:r>
      <w:r w:rsidRPr="000938E1">
        <w:rPr>
          <w:i/>
        </w:rPr>
        <w:t>Id</w:t>
      </w:r>
      <w:r w:rsidRPr="000938E1">
        <w:t>. at *3.</w:t>
      </w:r>
    </w:p>
  </w:footnote>
  <w:footnote w:id="49">
    <w:p w14:paraId="740FFA2D" w14:textId="199DC65A" w:rsidR="000938E1" w:rsidRPr="000938E1" w:rsidRDefault="000938E1" w:rsidP="000938E1">
      <w:pPr>
        <w:pStyle w:val="FootnoteText"/>
      </w:pPr>
      <w:r w:rsidRPr="000938E1">
        <w:rPr>
          <w:vertAlign w:val="superscript"/>
        </w:rPr>
        <w:footnoteRef/>
      </w:r>
      <w:r w:rsidRPr="000938E1">
        <w:rPr>
          <w:i/>
        </w:rPr>
        <w:t>Cushma</w:t>
      </w:r>
      <w:r w:rsidRPr="000938E1">
        <w:t>n, 782 S.W.2d at 159–60, 162.</w:t>
      </w:r>
    </w:p>
    <w:p w14:paraId="23FD8A2F" w14:textId="77777777" w:rsidR="000938E1" w:rsidRPr="004F5D0B" w:rsidRDefault="000938E1" w:rsidP="00EE5DC6">
      <w:pPr>
        <w:pStyle w:val="footnote"/>
      </w:pPr>
    </w:p>
  </w:footnote>
  <w:footnote w:id="50">
    <w:p w14:paraId="5D326EC6" w14:textId="2D2C1CF6"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Firefly Digital, Inc. v. Google, Inc., 817 F. Supp. 2d 846, 866 (W.D. La. 2011) (stating that under Louisiana dilution law “strength can be demonstrated by showing a mark to either be distinctive or to have acquired a secondary meaning”).</w:t>
      </w:r>
    </w:p>
  </w:footnote>
  <w:footnote w:id="51">
    <w:p w14:paraId="0EB6BF4F" w14:textId="0DD37EE2" w:rsidR="000938E1" w:rsidRPr="004F5D0B" w:rsidRDefault="000938E1" w:rsidP="000938E1">
      <w:pPr>
        <w:pStyle w:val="FootnoteText"/>
      </w:pPr>
      <w:r w:rsidRPr="000938E1">
        <w:rPr>
          <w:vertAlign w:val="superscript"/>
        </w:rPr>
        <w:footnoteRef/>
      </w:r>
      <w:r w:rsidRPr="000938E1">
        <w:t xml:space="preserve">Wedgwood Homes, Inc. v. Lund, 648 P.2d 393, 397–99, 221 USPQ 174 (Or. Ct. App. 1982), </w:t>
      </w:r>
      <w:r w:rsidRPr="000938E1">
        <w:rPr>
          <w:i/>
        </w:rPr>
        <w:t>aff’d on other grounds</w:t>
      </w:r>
      <w:r w:rsidRPr="000938E1">
        <w:t xml:space="preserve">, 659 P.2d 377, 222 USPQ 446 (Or. 1983). Oregon has since amended its statute and now requires a mark to be famous in Oregon. </w:t>
      </w:r>
      <w:r w:rsidRPr="000938E1">
        <w:rPr>
          <w:smallCaps/>
        </w:rPr>
        <w:t>Or. Rev. Stat</w:t>
      </w:r>
      <w:r w:rsidRPr="000938E1">
        <w:t>. §647.107(1) (2011).</w:t>
      </w:r>
    </w:p>
  </w:footnote>
  <w:footnote w:id="52">
    <w:p w14:paraId="19F85942" w14:textId="48EA01F2" w:rsidR="000938E1" w:rsidRPr="004F5D0B" w:rsidRDefault="000938E1" w:rsidP="000938E1">
      <w:pPr>
        <w:pStyle w:val="FootnoteText"/>
      </w:pPr>
      <w:r w:rsidRPr="000938E1">
        <w:rPr>
          <w:vertAlign w:val="superscript"/>
        </w:rPr>
        <w:footnoteRef/>
      </w:r>
      <w:r w:rsidRPr="000938E1">
        <w:rPr>
          <w:i/>
        </w:rPr>
        <w:t>Wedgwood Homes</w:t>
      </w:r>
      <w:r w:rsidRPr="000938E1">
        <w:t>, 659 P.2d 377, 222 USPQ 446 (Or. 1983).</w:t>
      </w:r>
    </w:p>
  </w:footnote>
  <w:footnote w:id="53">
    <w:p w14:paraId="3A28EA8B" w14:textId="54596D44" w:rsidR="000938E1" w:rsidRPr="00821F81" w:rsidRDefault="000938E1" w:rsidP="000938E1">
      <w:pPr>
        <w:pStyle w:val="FootnoteText"/>
        <w:rPr>
          <w:lang w:val="da-DK"/>
        </w:rPr>
      </w:pPr>
      <w:r w:rsidRPr="000938E1">
        <w:rPr>
          <w:vertAlign w:val="superscript"/>
        </w:rPr>
        <w:footnoteRef/>
      </w:r>
      <w:r w:rsidRPr="000938E1">
        <w:rPr>
          <w:i/>
        </w:rPr>
        <w:t>Id</w:t>
      </w:r>
      <w:r w:rsidRPr="000938E1">
        <w:t>. at 380.</w:t>
      </w:r>
    </w:p>
  </w:footnote>
  <w:footnote w:id="54">
    <w:p w14:paraId="4019F69B" w14:textId="05C1A711" w:rsidR="000938E1" w:rsidRPr="00821F81" w:rsidRDefault="000938E1" w:rsidP="000938E1">
      <w:pPr>
        <w:pStyle w:val="FootnoteText"/>
        <w:rPr>
          <w:lang w:val="da-DK"/>
        </w:rPr>
      </w:pPr>
      <w:r w:rsidRPr="000938E1">
        <w:rPr>
          <w:vertAlign w:val="superscript"/>
        </w:rPr>
        <w:footnoteRef/>
      </w:r>
      <w:r w:rsidRPr="000938E1">
        <w:rPr>
          <w:i/>
        </w:rPr>
        <w:t>Id</w:t>
      </w:r>
      <w:r w:rsidRPr="000938E1">
        <w:t>.</w:t>
      </w:r>
    </w:p>
  </w:footnote>
  <w:footnote w:id="55">
    <w:p w14:paraId="253CE494" w14:textId="7132F716" w:rsidR="000938E1" w:rsidRPr="00821F81" w:rsidRDefault="000938E1" w:rsidP="000938E1">
      <w:pPr>
        <w:pStyle w:val="FootnoteText"/>
        <w:rPr>
          <w:lang w:val="da-DK"/>
        </w:rPr>
      </w:pPr>
      <w:r w:rsidRPr="000938E1">
        <w:rPr>
          <w:vertAlign w:val="superscript"/>
        </w:rPr>
        <w:footnoteRef/>
      </w:r>
      <w:r w:rsidRPr="000938E1">
        <w:rPr>
          <w:i/>
        </w:rPr>
        <w:t>Id</w:t>
      </w:r>
      <w:r w:rsidRPr="000938E1">
        <w:t>. at 381.</w:t>
      </w:r>
    </w:p>
  </w:footnote>
  <w:footnote w:id="56">
    <w:p w14:paraId="3B1BECC8" w14:textId="05B7600C" w:rsidR="000938E1" w:rsidRPr="004F5D0B" w:rsidRDefault="000938E1" w:rsidP="000938E1">
      <w:pPr>
        <w:pStyle w:val="FootnoteText"/>
      </w:pPr>
      <w:r w:rsidRPr="000938E1">
        <w:rPr>
          <w:vertAlign w:val="superscript"/>
        </w:rPr>
        <w:footnoteRef/>
      </w:r>
      <w:r w:rsidRPr="000938E1">
        <w:rPr>
          <w:i/>
        </w:rPr>
        <w:t>Id</w:t>
      </w:r>
      <w:r w:rsidRPr="000938E1">
        <w:t xml:space="preserve">. The drafters of the FTDA cited </w:t>
      </w:r>
      <w:r w:rsidRPr="000938E1">
        <w:rPr>
          <w:i/>
        </w:rPr>
        <w:t>Wedgwood Homes</w:t>
      </w:r>
      <w:r w:rsidRPr="000938E1">
        <w:t xml:space="preserve"> on this point when discussing the fact that the FTDA would not preempt state laws, which could protect locally well-known marks. </w:t>
      </w:r>
      <w:r w:rsidRPr="000938E1">
        <w:rPr>
          <w:i/>
        </w:rPr>
        <w:t>See</w:t>
      </w:r>
      <w:r w:rsidRPr="000938E1">
        <w:t xml:space="preserve"> </w:t>
      </w:r>
      <w:r w:rsidRPr="000938E1">
        <w:rPr>
          <w:smallCaps/>
        </w:rPr>
        <w:t xml:space="preserve">H.R. Rep. No. </w:t>
      </w:r>
      <w:r w:rsidRPr="000938E1">
        <w:t>104-374 at 4 &amp; n.3, 1995 U.S.C.C.A.N. 1029, 1031.</w:t>
      </w:r>
    </w:p>
  </w:footnote>
  <w:footnote w:id="57">
    <w:p w14:paraId="56845F13" w14:textId="6A5D14C2" w:rsidR="000938E1" w:rsidRPr="004F5D0B" w:rsidRDefault="000938E1" w:rsidP="000938E1">
      <w:pPr>
        <w:pStyle w:val="FootnoteText"/>
      </w:pPr>
      <w:r w:rsidRPr="000938E1">
        <w:rPr>
          <w:vertAlign w:val="superscript"/>
        </w:rPr>
        <w:footnoteRef/>
      </w:r>
      <w:r w:rsidRPr="000938E1">
        <w:t>Ernst Hardware Co. v. Ernst Home Ctr., 895 P.2d 1363, 1365, 1367 (Or. Ct. App. 1995).</w:t>
      </w:r>
    </w:p>
  </w:footnote>
  <w:footnote w:id="58">
    <w:p w14:paraId="356E45C0" w14:textId="64A33814" w:rsidR="000938E1" w:rsidRPr="004F5D0B" w:rsidRDefault="000938E1" w:rsidP="000938E1">
      <w:pPr>
        <w:pStyle w:val="FootnoteText"/>
      </w:pPr>
      <w:r w:rsidRPr="000938E1">
        <w:rPr>
          <w:vertAlign w:val="superscript"/>
        </w:rPr>
        <w:footnoteRef/>
      </w:r>
      <w:r w:rsidRPr="000938E1">
        <w:rPr>
          <w:i/>
        </w:rPr>
        <w:t>Id</w:t>
      </w:r>
      <w:r w:rsidRPr="000938E1">
        <w:t xml:space="preserve">. at 1367 (“[T]he record does not support a finding that, in the public’s mind, the primary meaning of the name Ernst has become synonymous with plaintiff’s product or services.”). The court also noted that the defendant’s survey showed </w:t>
      </w:r>
      <w:proofErr w:type="gramStart"/>
      <w:r w:rsidRPr="000938E1">
        <w:t>a large number of</w:t>
      </w:r>
      <w:proofErr w:type="gramEnd"/>
      <w:r w:rsidRPr="000938E1">
        <w:t xml:space="preserve"> people associated “Ernst” with the defendant’s business. </w:t>
      </w:r>
      <w:r w:rsidRPr="000938E1">
        <w:rPr>
          <w:i/>
        </w:rPr>
        <w:t>Id</w:t>
      </w:r>
      <w:r w:rsidRPr="000938E1">
        <w:t>.</w:t>
      </w:r>
    </w:p>
  </w:footnote>
  <w:footnote w:id="59">
    <w:p w14:paraId="4543CAB6" w14:textId="64AB3C31" w:rsidR="000938E1" w:rsidRPr="000938E1" w:rsidRDefault="000938E1" w:rsidP="000938E1">
      <w:pPr>
        <w:pStyle w:val="FootnoteText"/>
      </w:pPr>
      <w:r w:rsidRPr="000938E1">
        <w:rPr>
          <w:vertAlign w:val="superscript"/>
        </w:rPr>
        <w:footnoteRef/>
      </w:r>
      <w:r w:rsidRPr="000938E1">
        <w:t xml:space="preserve">Interstellar Starship Servs. v. Epix, Inc., 125 F. Supp. 2d 1269, 1281 (D. Or. 2001), </w:t>
      </w:r>
      <w:r w:rsidRPr="000938E1">
        <w:rPr>
          <w:i/>
        </w:rPr>
        <w:t>aff’d</w:t>
      </w:r>
      <w:r w:rsidRPr="000938E1">
        <w:t xml:space="preserve">, 304 F.3d 936, 64 USPQ2d 1514 (9th Cir. 2002). Another federal district court denied a motion to dismiss an Oregon dilution claim where the complaint tracked the language of the original Oregon statute. The defendant argued that the mark had to be </w:t>
      </w:r>
      <w:proofErr w:type="gramStart"/>
      <w:r w:rsidRPr="000938E1">
        <w:t>famous</w:t>
      </w:r>
      <w:proofErr w:type="gramEnd"/>
      <w:r w:rsidRPr="000938E1">
        <w:t xml:space="preserve"> and that actual dilution had to be pled; the court stated that it did not have to decide that question at the pleading stage. Norm Thompson Outfitters, Inc. v. </w:t>
      </w:r>
      <w:proofErr w:type="spellStart"/>
      <w:r w:rsidRPr="000938E1">
        <w:t>Starcrest</w:t>
      </w:r>
      <w:proofErr w:type="spellEnd"/>
      <w:r w:rsidRPr="000938E1">
        <w:t xml:space="preserve"> Prods. of Cal., Inc., 2004 WL 957774, at *3 (D. Or. May 4, 2004). Given the prior rulings of the Oregon courts, the defendant’s arguments should have been dismissed out of hand, as the original Oregon statute did not require a famous mark.</w:t>
      </w:r>
    </w:p>
    <w:p w14:paraId="54C493A3" w14:textId="77777777" w:rsidR="000938E1" w:rsidRPr="004F5D0B" w:rsidRDefault="000938E1" w:rsidP="00EE5DC6">
      <w:pPr>
        <w:pStyle w:val="footnote"/>
      </w:pPr>
    </w:p>
  </w:footnote>
  <w:footnote w:id="60">
    <w:p w14:paraId="5404ED9F" w14:textId="4EDCAF12" w:rsidR="000938E1" w:rsidRPr="004F5D0B" w:rsidRDefault="000938E1" w:rsidP="000938E1">
      <w:pPr>
        <w:pStyle w:val="FootnoteText"/>
      </w:pPr>
      <w:r w:rsidRPr="000938E1">
        <w:rPr>
          <w:vertAlign w:val="superscript"/>
        </w:rPr>
        <w:footnoteRef/>
      </w:r>
      <w:r w:rsidRPr="000938E1">
        <w:t>Corbitt Mfg. Co. v. GSO Am., Inc., 197 F. Supp. 2d 1368, 1379 (S.D. Ga. 2002) (the court specifically held that Georgia does not require a famous mark).</w:t>
      </w:r>
    </w:p>
  </w:footnote>
  <w:footnote w:id="61">
    <w:p w14:paraId="7B919190" w14:textId="2E5941E5" w:rsidR="000938E1" w:rsidRPr="004F5D0B" w:rsidRDefault="000938E1" w:rsidP="000938E1">
      <w:pPr>
        <w:pStyle w:val="FootnoteText"/>
      </w:pPr>
      <w:r w:rsidRPr="000938E1">
        <w:rPr>
          <w:vertAlign w:val="superscript"/>
        </w:rPr>
        <w:footnoteRef/>
      </w:r>
      <w:proofErr w:type="gramStart"/>
      <w:r w:rsidRPr="000938E1">
        <w:rPr>
          <w:i/>
        </w:rPr>
        <w:t>Id</w:t>
      </w:r>
      <w:r w:rsidRPr="000938E1">
        <w:t>.;</w:t>
      </w:r>
      <w:proofErr w:type="gramEnd"/>
      <w:r w:rsidRPr="000938E1">
        <w:t xml:space="preserve"> </w:t>
      </w:r>
      <w:r w:rsidRPr="000938E1">
        <w:rPr>
          <w:i/>
        </w:rPr>
        <w:t>see</w:t>
      </w:r>
      <w:r w:rsidRPr="000938E1">
        <w:t xml:space="preserve"> Atlantic </w:t>
      </w:r>
      <w:proofErr w:type="spellStart"/>
      <w:r w:rsidRPr="000938E1">
        <w:t>Nat’l</w:t>
      </w:r>
      <w:proofErr w:type="spellEnd"/>
      <w:r w:rsidRPr="000938E1">
        <w:t xml:space="preserve"> Bank v. Atlantic S. Bank, 2010 U.S. Dist. LEXIS 133665, at *21–22 (S.D. Ga. July 29, 2010) (Atlantic, as a weak mark, could not be diluted).</w:t>
      </w:r>
    </w:p>
  </w:footnote>
  <w:footnote w:id="62">
    <w:p w14:paraId="7C7BDDE3" w14:textId="57842E20" w:rsidR="000938E1" w:rsidRPr="000938E1" w:rsidRDefault="000938E1" w:rsidP="000938E1">
      <w:pPr>
        <w:pStyle w:val="FootnoteText"/>
      </w:pPr>
      <w:r w:rsidRPr="000938E1">
        <w:rPr>
          <w:vertAlign w:val="superscript"/>
        </w:rPr>
        <w:footnoteRef/>
      </w:r>
      <w:r w:rsidRPr="000938E1">
        <w:t>HBP, Inc. v. American Marine Holdings, Inc., 290 F. Supp. 2d 1320, 1340, 68 USPQ2d 1798 (M.D. Fla. 2003) (plaintiff’s Daytona marks, while incontestable, not sufficiently strong under Florida law, which requires a “highly distinctive” mark).</w:t>
      </w:r>
    </w:p>
    <w:p w14:paraId="36FC4713" w14:textId="77777777" w:rsidR="000938E1" w:rsidRPr="004F5D0B" w:rsidRDefault="000938E1" w:rsidP="00EE5DC6">
      <w:pPr>
        <w:pStyle w:val="footnote"/>
      </w:pPr>
    </w:p>
  </w:footnote>
  <w:footnote w:id="63">
    <w:p w14:paraId="20ACC343" w14:textId="3141A723" w:rsidR="000938E1" w:rsidRPr="004F5D0B" w:rsidRDefault="000938E1" w:rsidP="000938E1">
      <w:pPr>
        <w:pStyle w:val="FootnoteText"/>
      </w:pPr>
      <w:r w:rsidRPr="000938E1">
        <w:rPr>
          <w:vertAlign w:val="superscript"/>
        </w:rPr>
        <w:footnoteRef/>
      </w:r>
      <w:r w:rsidRPr="000938E1">
        <w:t xml:space="preserve">Cooper v. </w:t>
      </w:r>
      <w:proofErr w:type="spellStart"/>
      <w:r w:rsidRPr="000938E1">
        <w:t>Dearhearts</w:t>
      </w:r>
      <w:proofErr w:type="spellEnd"/>
      <w:r w:rsidRPr="000938E1">
        <w:t xml:space="preserve">, Inc., 1997 WL 610776, at *2–3 (E.D. Pa. July 11, 1997) The plaintiff had argued that secondary meaning was sufficient. </w:t>
      </w:r>
      <w:r w:rsidRPr="000938E1">
        <w:rPr>
          <w:i/>
        </w:rPr>
        <w:t>Id</w:t>
      </w:r>
      <w:r w:rsidRPr="000938E1">
        <w:t>. at *1.</w:t>
      </w:r>
    </w:p>
  </w:footnote>
  <w:footnote w:id="64">
    <w:p w14:paraId="25B07629" w14:textId="3EB5C55A" w:rsidR="000938E1" w:rsidRPr="004F5D0B" w:rsidRDefault="000938E1" w:rsidP="000938E1">
      <w:pPr>
        <w:pStyle w:val="FootnoteText"/>
      </w:pPr>
      <w:r w:rsidRPr="000938E1">
        <w:rPr>
          <w:vertAlign w:val="superscript"/>
        </w:rPr>
        <w:footnoteRef/>
      </w:r>
      <w:r w:rsidRPr="000938E1">
        <w:rPr>
          <w:i/>
        </w:rPr>
        <w:t>Id</w:t>
      </w:r>
      <w:r w:rsidRPr="000938E1">
        <w:t>. at *2.</w:t>
      </w:r>
    </w:p>
  </w:footnote>
  <w:footnote w:id="65">
    <w:p w14:paraId="70A243C6" w14:textId="1A43C4D4" w:rsidR="000938E1" w:rsidRPr="00CA3A9B" w:rsidRDefault="000938E1" w:rsidP="000938E1">
      <w:pPr>
        <w:pStyle w:val="FootnoteText"/>
      </w:pPr>
      <w:r w:rsidRPr="000938E1">
        <w:rPr>
          <w:rStyle w:val="FootnoteReference"/>
          <w:rFonts w:eastAsiaTheme="majorEastAsia"/>
        </w:rPr>
        <w:footnoteRef/>
      </w:r>
      <w:r w:rsidRPr="000938E1">
        <w:t xml:space="preserve">Spark Therapeutics, Inc. v. Bluebird Bio, Inc., </w:t>
      </w:r>
      <w:hyperlink r:id="rId2" w:history="1">
        <w:r w:rsidRPr="000938E1">
          <w:rPr>
            <w:rStyle w:val="Hyperlink"/>
            <w:lang w:bidi="en-US"/>
          </w:rPr>
          <w:t>2022 BL 24684</w:t>
        </w:r>
      </w:hyperlink>
      <w:r w:rsidRPr="000938E1">
        <w:t xml:space="preserve">, 2022 WL 605724, at *15 n.13 (D. Del. Jan. 25, 2022) (citing this treatise). The court ultimately assumed, without deciding, that the mark in question (SPARK) was sufficiently distinctive under Delaware law. </w:t>
      </w:r>
      <w:r w:rsidRPr="000938E1">
        <w:rPr>
          <w:i/>
        </w:rPr>
        <w:t>Id</w:t>
      </w:r>
      <w:r w:rsidRPr="000938E1">
        <w:t>. at *17.</w:t>
      </w:r>
    </w:p>
  </w:footnote>
  <w:footnote w:id="66">
    <w:p w14:paraId="695C8CF1" w14:textId="480A296A" w:rsidR="000938E1" w:rsidRPr="004F5D0B" w:rsidRDefault="000938E1" w:rsidP="000938E1">
      <w:pPr>
        <w:pStyle w:val="FootnoteText"/>
      </w:pPr>
      <w:r w:rsidRPr="000938E1">
        <w:rPr>
          <w:vertAlign w:val="superscript"/>
        </w:rPr>
        <w:footnoteRef/>
      </w:r>
      <w:r w:rsidRPr="000938E1">
        <w:t>42 N.Y.2d 538, 369 N.E.2d 1162, 399 N.Y.S.2d 628, 198 USPQ 418 (1977).</w:t>
      </w:r>
    </w:p>
  </w:footnote>
  <w:footnote w:id="67">
    <w:p w14:paraId="11AA117E" w14:textId="3AE4492E" w:rsidR="000938E1" w:rsidRPr="004F5D0B" w:rsidRDefault="000938E1" w:rsidP="000938E1">
      <w:pPr>
        <w:pStyle w:val="FootnoteText"/>
      </w:pPr>
      <w:r w:rsidRPr="000938E1">
        <w:rPr>
          <w:vertAlign w:val="superscript"/>
        </w:rPr>
        <w:footnoteRef/>
      </w:r>
      <w:r w:rsidRPr="000938E1">
        <w:t>The Court of Appeals is New York’s highest court.</w:t>
      </w:r>
    </w:p>
  </w:footnote>
  <w:footnote w:id="68">
    <w:p w14:paraId="37F2EA41" w14:textId="3C0BE9F2" w:rsidR="000938E1" w:rsidRPr="000938E1" w:rsidRDefault="000938E1" w:rsidP="000938E1">
      <w:pPr>
        <w:pStyle w:val="FootnoteText"/>
      </w:pPr>
      <w:r w:rsidRPr="000938E1">
        <w:rPr>
          <w:vertAlign w:val="superscript"/>
        </w:rPr>
        <w:footnoteRef/>
      </w:r>
      <w:r w:rsidRPr="000938E1">
        <w:t>369 N.E.2d at 1166.</w:t>
      </w:r>
    </w:p>
    <w:p w14:paraId="7D1197BA" w14:textId="77777777" w:rsidR="000938E1" w:rsidRPr="004F5D0B" w:rsidRDefault="000938E1" w:rsidP="00EE5DC6">
      <w:pPr>
        <w:pStyle w:val="footnote"/>
      </w:pPr>
    </w:p>
  </w:footnote>
  <w:footnote w:id="69">
    <w:p w14:paraId="5040D864" w14:textId="4776DABE" w:rsidR="000938E1" w:rsidRPr="004F5D0B" w:rsidRDefault="000938E1" w:rsidP="000938E1">
      <w:pPr>
        <w:pStyle w:val="FootnoteText"/>
      </w:pPr>
      <w:r w:rsidRPr="000938E1">
        <w:rPr>
          <w:vertAlign w:val="superscript"/>
        </w:rPr>
        <w:footnoteRef/>
      </w:r>
      <w:r w:rsidRPr="000938E1">
        <w:rPr>
          <w:i/>
        </w:rPr>
        <w:t>Id</w:t>
      </w:r>
      <w:r w:rsidRPr="000938E1">
        <w:t>.</w:t>
      </w:r>
    </w:p>
  </w:footnote>
  <w:footnote w:id="70">
    <w:p w14:paraId="6119F5AB" w14:textId="2DF9EBC5" w:rsidR="000938E1" w:rsidRPr="004F5D0B" w:rsidRDefault="000938E1" w:rsidP="000938E1">
      <w:pPr>
        <w:pStyle w:val="FootnoteText"/>
      </w:pPr>
      <w:r w:rsidRPr="000938E1">
        <w:rPr>
          <w:vertAlign w:val="superscript"/>
        </w:rPr>
        <w:footnoteRef/>
      </w:r>
      <w:r w:rsidRPr="000938E1">
        <w:t xml:space="preserve">20th Century Wear, Inc. v. </w:t>
      </w:r>
      <w:proofErr w:type="spellStart"/>
      <w:r w:rsidRPr="000938E1">
        <w:t>Sunmark</w:t>
      </w:r>
      <w:proofErr w:type="spellEnd"/>
      <w:r w:rsidRPr="000938E1">
        <w:t>-Stardust, Inc., 815 F.2d 8, 10, 2 USPQ2d 1283 (2d Cir. 1987) (copying as a factor); New York State Soc’y of Certified Pub. Accountants v. Eric Louis Assocs., 79 F. Supp. 2d 331, 340 (S.D.N.Y. 1999) (same); Larsen v. Terk Techs. Corp., 151 F.3d 140, 148, 47 USPQ2d 1429 (4th Cir. 1998) (copying raises a rebuttable presumption of secondary meaning); Vision Sports, Inc. v. Melville Corp. 888 F.2d 609, 615, 12 USPQ2d 1740 (9th Cir. 1989) (“proof of copying strongly supports an inference of secondary meaning”); Thompson Med. Co. v. Pfizer, Inc., 753 F.2d 208, 217, 225 USPQ 124 (2d Cir. 1985) (advertising as a factor); Echo Travel, Inc. v. Travel Assocs., 870 F.2d 1264, 1269–70 (7th Cir. 1989) (using advertising as a factor); Centaur Commc’ns, Inc. v. A/S/M Commc’ns, Inc., 830 F.2d 1217, 1224, 4 USPQ2d 1541 (2d Cir. 1987).</w:t>
      </w:r>
    </w:p>
  </w:footnote>
  <w:footnote w:id="71">
    <w:p w14:paraId="0CFCC36E" w14:textId="66EC6BD2" w:rsidR="000938E1" w:rsidRPr="004F5D0B" w:rsidRDefault="000938E1" w:rsidP="000938E1">
      <w:pPr>
        <w:pStyle w:val="FootnoteText"/>
      </w:pPr>
      <w:r w:rsidRPr="000938E1">
        <w:rPr>
          <w:vertAlign w:val="superscript"/>
        </w:rPr>
        <w:footnoteRef/>
      </w:r>
      <w:r w:rsidRPr="000938E1">
        <w:t xml:space="preserve">Surveys also are used to show secondary meaning. But they can be difficult to interpret. </w:t>
      </w:r>
      <w:r w:rsidRPr="000938E1">
        <w:rPr>
          <w:i/>
        </w:rPr>
        <w:t>See generally</w:t>
      </w:r>
      <w:r w:rsidRPr="000938E1">
        <w:t xml:space="preserve"> Vincent N. Palladino, </w:t>
      </w:r>
      <w:r w:rsidRPr="000938E1">
        <w:rPr>
          <w:i/>
        </w:rPr>
        <w:t>Surveying Secondary Meaning</w:t>
      </w:r>
      <w:r w:rsidRPr="000938E1">
        <w:t xml:space="preserve">, 84 </w:t>
      </w:r>
      <w:r w:rsidRPr="000938E1">
        <w:rPr>
          <w:smallCaps/>
        </w:rPr>
        <w:t xml:space="preserve">Trademark Rep. </w:t>
      </w:r>
      <w:r w:rsidRPr="000938E1">
        <w:t>155 (1994).</w:t>
      </w:r>
    </w:p>
  </w:footnote>
  <w:footnote w:id="72">
    <w:p w14:paraId="70BD3B8C" w14:textId="1FB0EA95" w:rsidR="000938E1" w:rsidRPr="00841B1F" w:rsidRDefault="000938E1" w:rsidP="000938E1">
      <w:pPr>
        <w:pStyle w:val="FootnoteText"/>
        <w:rPr>
          <w:lang w:val="es-US"/>
        </w:rPr>
      </w:pPr>
      <w:r w:rsidRPr="000938E1">
        <w:rPr>
          <w:vertAlign w:val="superscript"/>
        </w:rPr>
        <w:footnoteRef/>
      </w:r>
      <w:r w:rsidRPr="000938E1">
        <w:t>699 F.2d 621, 217 USPQ 658 (2d Cir. 1983).</w:t>
      </w:r>
    </w:p>
  </w:footnote>
  <w:footnote w:id="73">
    <w:p w14:paraId="7554329B" w14:textId="29588D39" w:rsidR="000938E1" w:rsidRPr="004F5D0B" w:rsidRDefault="000938E1" w:rsidP="000938E1">
      <w:pPr>
        <w:pStyle w:val="FootnoteText"/>
      </w:pPr>
      <w:r w:rsidRPr="000938E1">
        <w:rPr>
          <w:vertAlign w:val="superscript"/>
        </w:rPr>
        <w:footnoteRef/>
      </w:r>
      <w:r w:rsidRPr="000938E1">
        <w:rPr>
          <w:i/>
        </w:rPr>
        <w:t>Id</w:t>
      </w:r>
      <w:r w:rsidRPr="000938E1">
        <w:t>. at 625.</w:t>
      </w:r>
    </w:p>
  </w:footnote>
  <w:footnote w:id="74">
    <w:p w14:paraId="53E68FD1" w14:textId="452E84D2" w:rsidR="000938E1" w:rsidRPr="004F5D0B" w:rsidRDefault="000938E1" w:rsidP="000938E1">
      <w:pPr>
        <w:pStyle w:val="FootnoteText"/>
      </w:pPr>
      <w:r w:rsidRPr="000938E1">
        <w:rPr>
          <w:vertAlign w:val="superscript"/>
        </w:rPr>
        <w:footnoteRef/>
      </w:r>
      <w:r w:rsidRPr="000938E1">
        <w:rPr>
          <w:i/>
        </w:rPr>
        <w:t>Id</w:t>
      </w:r>
      <w:r w:rsidRPr="000938E1">
        <w:t>.</w:t>
      </w:r>
    </w:p>
  </w:footnote>
  <w:footnote w:id="75">
    <w:p w14:paraId="0B2616ED" w14:textId="24AA4036" w:rsidR="000938E1" w:rsidRPr="004F5D0B" w:rsidRDefault="000938E1" w:rsidP="000938E1">
      <w:pPr>
        <w:pStyle w:val="FootnoteText"/>
      </w:pPr>
      <w:r w:rsidRPr="000938E1">
        <w:rPr>
          <w:vertAlign w:val="superscript"/>
        </w:rPr>
        <w:footnoteRef/>
      </w:r>
      <w:r w:rsidRPr="000938E1">
        <w:rPr>
          <w:i/>
        </w:rPr>
        <w:t>Id</w:t>
      </w:r>
      <w:r w:rsidRPr="000938E1">
        <w:t>.</w:t>
      </w:r>
    </w:p>
  </w:footnote>
  <w:footnote w:id="76">
    <w:p w14:paraId="08E5B373" w14:textId="326E1BE1" w:rsidR="000938E1" w:rsidRPr="004F5D0B" w:rsidRDefault="000938E1" w:rsidP="000938E1">
      <w:pPr>
        <w:pStyle w:val="FootnoteText"/>
      </w:pPr>
      <w:r w:rsidRPr="000938E1">
        <w:rPr>
          <w:vertAlign w:val="superscript"/>
        </w:rPr>
        <w:footnoteRef/>
      </w:r>
      <w:r w:rsidRPr="000938E1">
        <w:t xml:space="preserve">Mejia &amp; Assocs. v. International Bus. </w:t>
      </w:r>
      <w:proofErr w:type="spellStart"/>
      <w:r w:rsidRPr="000938E1">
        <w:t>Machs</w:t>
      </w:r>
      <w:proofErr w:type="spellEnd"/>
      <w:r w:rsidRPr="000938E1">
        <w:t>. Corp., 920 F. Supp. 540, 552 (S.D.N.Y. 1996) (</w:t>
      </w:r>
      <w:proofErr w:type="spellStart"/>
      <w:r w:rsidRPr="000938E1">
        <w:t>EduQuest</w:t>
      </w:r>
      <w:proofErr w:type="spellEnd"/>
      <w:r w:rsidRPr="000938E1">
        <w:t xml:space="preserve"> mark not sufficiently strong). </w:t>
      </w:r>
      <w:r w:rsidRPr="000938E1">
        <w:rPr>
          <w:i/>
        </w:rPr>
        <w:t>See</w:t>
      </w:r>
      <w:r w:rsidRPr="000938E1">
        <w:t xml:space="preserve"> Arnold v. ABC, Inc., 2007 U.S. Dist. LEXIS 5802, at *13 (S.D.N.Y. Jan. 29, 2007) (mark “What’s Your Problem?” not eligible under New York law without secondary meaning); MZ Wallace Inc. v. Fuller, 2018 WL 6715489, at *14 (S.D.N.Y. Dec. 20, 2018) (plaintiff’s trade dress not protectable under New York law without secondary meaning).</w:t>
      </w:r>
    </w:p>
  </w:footnote>
  <w:footnote w:id="77">
    <w:p w14:paraId="54453F7B" w14:textId="2F6BC142" w:rsidR="000938E1" w:rsidRPr="000938E1"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Sly Magazine, LLC v. Weider </w:t>
      </w:r>
      <w:proofErr w:type="spellStart"/>
      <w:r w:rsidRPr="000938E1">
        <w:t>Publ’ns</w:t>
      </w:r>
      <w:proofErr w:type="spellEnd"/>
      <w:r w:rsidRPr="000938E1">
        <w:t xml:space="preserve">, L.L.C., 346 F. </w:t>
      </w:r>
      <w:proofErr w:type="spellStart"/>
      <w:r w:rsidRPr="000938E1">
        <w:t>App’x</w:t>
      </w:r>
      <w:proofErr w:type="spellEnd"/>
      <w:r w:rsidRPr="000938E1">
        <w:t xml:space="preserve"> 721, 723 (2d Cir. 2009) (citing </w:t>
      </w:r>
      <w:r w:rsidRPr="000938E1">
        <w:rPr>
          <w:i/>
        </w:rPr>
        <w:t>Sally Gee</w:t>
      </w:r>
      <w:r w:rsidRPr="000938E1">
        <w:t xml:space="preserve"> and requiring a mark “truly of distinctive quality”) (unpublished opinion); </w:t>
      </w:r>
      <w:proofErr w:type="gramStart"/>
      <w:r w:rsidRPr="000938E1">
        <w:t>Yemeni-American</w:t>
      </w:r>
      <w:proofErr w:type="gramEnd"/>
      <w:r w:rsidRPr="000938E1">
        <w:t xml:space="preserve"> Assn. Corp. v. </w:t>
      </w:r>
      <w:proofErr w:type="spellStart"/>
      <w:r w:rsidRPr="000938E1">
        <w:t>Alsaede</w:t>
      </w:r>
      <w:proofErr w:type="spellEnd"/>
      <w:r w:rsidRPr="000938E1">
        <w:t xml:space="preserve">, 81 Misc.3d 1235(A), 202 N.Y.S.3d 921 (Sup. Ct. Bronx Co. 2024) (dismissing dilution claim, citing need for “extremely strong mark”); Dentsply Sirona, Inc. v. Dental Brands for Less LLC, 2020 WL 1643891, at *4 (S.D.N.Y. Apr. 2, 2020) (citing </w:t>
      </w:r>
      <w:r w:rsidRPr="000938E1">
        <w:rPr>
          <w:i/>
        </w:rPr>
        <w:t>Sally Gee</w:t>
      </w:r>
      <w:r w:rsidRPr="000938E1">
        <w:t xml:space="preserve"> and dismissing dilution claim, although seemingly equating this standard with fame under federal law); Vaad </w:t>
      </w:r>
      <w:proofErr w:type="spellStart"/>
      <w:r w:rsidRPr="000938E1">
        <w:t>L’Hafotzas</w:t>
      </w:r>
      <w:proofErr w:type="spellEnd"/>
      <w:r w:rsidRPr="000938E1">
        <w:t xml:space="preserve"> </w:t>
      </w:r>
      <w:proofErr w:type="spellStart"/>
      <w:r w:rsidRPr="000938E1">
        <w:t>Sichos</w:t>
      </w:r>
      <w:proofErr w:type="spellEnd"/>
      <w:r w:rsidRPr="000938E1">
        <w:t xml:space="preserve">, Inc. v. Kihot Publ’n Soc’y, 156 F. Supp. 3d 363, 374, 117 USPQ2d 1722, 1729 (E.D.N.Y. 2016) (dismissing dilution claim for failure to have an “extremely strong” mark), </w:t>
      </w:r>
      <w:r w:rsidRPr="000938E1">
        <w:rPr>
          <w:i/>
        </w:rPr>
        <w:t>aff’d</w:t>
      </w:r>
      <w:r w:rsidRPr="000938E1">
        <w:t xml:space="preserve">, 697 F. </w:t>
      </w:r>
      <w:proofErr w:type="spellStart"/>
      <w:r w:rsidRPr="000938E1">
        <w:t>App’x</w:t>
      </w:r>
      <w:proofErr w:type="spellEnd"/>
      <w:r w:rsidRPr="000938E1">
        <w:t xml:space="preserve"> 63 (2d Cir. 2017); Mobileye, Inc. v. </w:t>
      </w:r>
      <w:proofErr w:type="spellStart"/>
      <w:r w:rsidRPr="000938E1">
        <w:t>Picitup</w:t>
      </w:r>
      <w:proofErr w:type="spellEnd"/>
      <w:r w:rsidRPr="000938E1">
        <w:t xml:space="preserve"> Corp., 928 F. Supp. 2d 759, 782 (S.D.N.Y. 2013) (citing need for “extremely strong” mark, but also citing the inherently distinctive or secondary meaning standard); Seat Sack, Inc. v. Childcraft Educ. Corp., 2010 U.S. Dist. LEXIS 142577, at *46 (S.D.N.Y. Jan. 22, 2010) (finding mark Seat Sack not sufficiently distinctive, but also noting the “secondary meaning” language in New York cases), </w:t>
      </w:r>
      <w:r w:rsidRPr="000938E1">
        <w:rPr>
          <w:i/>
        </w:rPr>
        <w:t>aff’d on other grounds</w:t>
      </w:r>
      <w:r w:rsidRPr="000938E1">
        <w:t xml:space="preserve">, 417 F. </w:t>
      </w:r>
      <w:proofErr w:type="spellStart"/>
      <w:r w:rsidRPr="000938E1">
        <w:t>App’x</w:t>
      </w:r>
      <w:proofErr w:type="spellEnd"/>
      <w:r w:rsidRPr="000938E1">
        <w:t xml:space="preserve"> 931 (Fed. Cir. 2011) (the Federal Circuit did not address dilution); Lapham v. </w:t>
      </w:r>
      <w:proofErr w:type="spellStart"/>
      <w:r w:rsidRPr="000938E1">
        <w:t>Porach</w:t>
      </w:r>
      <w:proofErr w:type="spellEnd"/>
      <w:r w:rsidRPr="000938E1">
        <w:t xml:space="preserve">, 2007 U.S. Dist. LEXIS 30751, at *35–36 (S.D.N.Y. Apr. 24, 2007); Malaco Leaf, AB v. Promotion in Motion, Inc., 287 F. Supp. 2d 355, 367 (S.D.N.Y. 2003) (citing need for “extremely strong” mark; plaintiff’s product configuration too weak for protection); Swatch Group (U.S.), Inc. v. Movado Corp., 2003 WL 1872656, at *6 (S.D.N.Y. Apr. 10, 2003) (citing need for “extremely strong mark”; plaintiff’s “moderately strong” mark not sufficient); Friesland Brands, B.V. v. Vietnam </w:t>
      </w:r>
      <w:proofErr w:type="spellStart"/>
      <w:r w:rsidRPr="000938E1">
        <w:t>Nat’l</w:t>
      </w:r>
      <w:proofErr w:type="spellEnd"/>
      <w:r w:rsidRPr="000938E1">
        <w:t xml:space="preserve"> Milk Co., 228 F. Supp. 2d 399, 413 (S.D.N.Y. 2002) (without citing </w:t>
      </w:r>
      <w:r w:rsidRPr="000938E1">
        <w:rPr>
          <w:i/>
        </w:rPr>
        <w:t>Sally Gee</w:t>
      </w:r>
      <w:r w:rsidRPr="000938E1">
        <w:t xml:space="preserve">, court says only “extremely strong marks” eligible); Welch Allyn, Inc. v. Tyco Int’l Servs. AG, 200 F. Supp. 2d 130, 150, 63 USPQ2d 1508 (N.D.N.Y. 2002); Greenpoint Fin. Corp. v. Sperry &amp; Hutchinson Co., 116 F. Supp. 2d 405, 413 (S.D.N.Y. 2000); </w:t>
      </w:r>
      <w:proofErr w:type="spellStart"/>
      <w:r w:rsidRPr="000938E1">
        <w:t>BigStar</w:t>
      </w:r>
      <w:proofErr w:type="spellEnd"/>
      <w:r w:rsidRPr="000938E1">
        <w:t xml:space="preserve"> Entm’t, Inc. v. Next Big Star, Inc., 105 F. Supp. 2d 185, 218 (S.D.N.Y. 2000); </w:t>
      </w:r>
      <w:r w:rsidRPr="000938E1">
        <w:rPr>
          <w:i/>
        </w:rPr>
        <w:t>Mejia &amp; Assocs</w:t>
      </w:r>
      <w:r w:rsidRPr="000938E1">
        <w:t xml:space="preserve">., 920 F. Supp. at 552; Jim Beam Brands Co. v. Beamish &amp; Crawford, Ltd., 852 F. Supp. 196, 201, 31 USPQ2d 1518 (S.D.N.Y. 1994); </w:t>
      </w:r>
      <w:proofErr w:type="spellStart"/>
      <w:r w:rsidRPr="000938E1">
        <w:t>Starlog</w:t>
      </w:r>
      <w:proofErr w:type="spellEnd"/>
      <w:r w:rsidRPr="000938E1">
        <w:t xml:space="preserve"> Commc’ns Int’l, Inc. v. HG </w:t>
      </w:r>
      <w:proofErr w:type="spellStart"/>
      <w:r w:rsidRPr="000938E1">
        <w:t>Publ’ns</w:t>
      </w:r>
      <w:proofErr w:type="spellEnd"/>
      <w:r w:rsidRPr="000938E1">
        <w:t xml:space="preserve">, Inc., 32 USPQ2d 1061, 1062 (S.D.N.Y. 1994); Sage Realty Corp. v. Sage Group, Inc., 711 F. Supp. 134, 143 (S.D.N.Y. 1989); Penta Hotels Ltd. v. Penta Tours, 9 USPQ2d 1081, 1106–07 (D. Conn. 1988); Lord Jeff Knitting Co. v. Warnaco, Inc., 594 F. Supp. 579, 582, 225 USPQ2d 671 (S.D.N.Y. 1984); Universal City Studios, Inc. v. Nintendo Co., 578 F. Supp. 911, 930, 221 USPQ 991 (S.D.N.Y. 1983), </w:t>
      </w:r>
      <w:r w:rsidRPr="000938E1">
        <w:rPr>
          <w:i/>
        </w:rPr>
        <w:t>aff’d</w:t>
      </w:r>
      <w:r w:rsidRPr="000938E1">
        <w:t>, 746 F.2d 112, 223 USPQ 1000 (2d Cir. 1984).</w:t>
      </w:r>
    </w:p>
    <w:p w14:paraId="7FA1229A" w14:textId="6FC172C8" w:rsidR="000938E1" w:rsidRPr="004F5D0B" w:rsidRDefault="000938E1" w:rsidP="000938E1">
      <w:pPr>
        <w:pStyle w:val="FootnoteText"/>
      </w:pPr>
      <w:r w:rsidRPr="000938E1">
        <w:t xml:space="preserve">In </w:t>
      </w:r>
      <w:r w:rsidRPr="000938E1">
        <w:rPr>
          <w:i/>
        </w:rPr>
        <w:t>Wisell v</w:t>
      </w:r>
      <w:r w:rsidRPr="000938E1">
        <w:t xml:space="preserve">. </w:t>
      </w:r>
      <w:r w:rsidRPr="000938E1">
        <w:rPr>
          <w:i/>
        </w:rPr>
        <w:t>Indo-Med Commodities, Inc</w:t>
      </w:r>
      <w:r w:rsidRPr="000938E1">
        <w:t xml:space="preserve">., 11 Misc.3d 1089(A), 2006 WL 1160136 (S. Ct. Nassau Co. 2006) (unpublished; text available on Westlaw), a New York trial court first cited the “truly distinctive … or secondary meaning” standard, then invoked the “extremely strong mark” standard of </w:t>
      </w:r>
      <w:r w:rsidRPr="000938E1">
        <w:rPr>
          <w:i/>
        </w:rPr>
        <w:t>Sally Gee</w:t>
      </w:r>
      <w:r w:rsidRPr="000938E1">
        <w:t xml:space="preserve">. </w:t>
      </w:r>
      <w:r w:rsidRPr="000938E1">
        <w:rPr>
          <w:i/>
        </w:rPr>
        <w:t>Id</w:t>
      </w:r>
      <w:r w:rsidRPr="000938E1">
        <w:t>. at *12 (finding mark eligible). One district court, in what is probably best described as an excess of zeal, pronounced the New York standard to be “identical” to the FTDA’s, which requires a “famous” mark. Waddington N. Am. Bus. Trust v. EMI Plastics, Inc., 2002 WL 2031372, at *9 (E.D.N.Y. Sept. 5, 2002). Another federal court called “[t]he analysis under §360-</w:t>
      </w:r>
      <w:r w:rsidRPr="000938E1">
        <w:rPr>
          <w:i/>
        </w:rPr>
        <w:t>l</w:t>
      </w:r>
      <w:r w:rsidRPr="000938E1">
        <w:t xml:space="preserve"> generally similar to the analysis under Section 43(c) of the Lanham Act.” Brockmeyer v. Hearst Corp., 248 F. Supp. 2d 281, 300 (S.D.N.Y. 2003). That also overstates reality.</w:t>
      </w:r>
    </w:p>
  </w:footnote>
  <w:footnote w:id="78">
    <w:p w14:paraId="4A86AD52" w14:textId="3E18F426"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W.W.W. Pharm. Co., Inc. v. Gillette Co., 984 F.2d 567, 576–77, 25 USPQ2d 1593 (2d Cir. 1993); Merriam-Webster, Inc. v. Random House, Inc., 35 F.3d 65, 73, 32 USPQ2d 1010 (2d Cir. 1994), </w:t>
      </w:r>
      <w:r w:rsidRPr="000938E1">
        <w:rPr>
          <w:i/>
        </w:rPr>
        <w:t>cert</w:t>
      </w:r>
      <w:r w:rsidRPr="000938E1">
        <w:t xml:space="preserve">. </w:t>
      </w:r>
      <w:r w:rsidRPr="000938E1">
        <w:rPr>
          <w:i/>
        </w:rPr>
        <w:t>denied</w:t>
      </w:r>
      <w:r w:rsidRPr="000938E1">
        <w:t xml:space="preserve">, 513 U.S. 1190 (1995); Arnold v. ABC, Inc., 2007 U.S. Dist. LEXIS 5802, at *13 (S.D.N.Y. Jan. 29, 2007). Scholastic, Inc. v. Stouffer, 221 F. Supp. 2d 425, 437, 64 USPQ2d 1075 (S.D.N.Y. 2002) (also stating that simply having trademark rights is not sufficient), </w:t>
      </w:r>
      <w:r w:rsidRPr="000938E1">
        <w:rPr>
          <w:i/>
        </w:rPr>
        <w:t>aff’d</w:t>
      </w:r>
      <w:r w:rsidRPr="000938E1">
        <w:t xml:space="preserve">, 81 F. </w:t>
      </w:r>
      <w:proofErr w:type="spellStart"/>
      <w:r w:rsidRPr="000938E1">
        <w:t>App’x</w:t>
      </w:r>
      <w:proofErr w:type="spellEnd"/>
      <w:r w:rsidRPr="000938E1">
        <w:t xml:space="preserve"> 396 (2d Cir. 2003) (unpublished opinion); Computer Assocs. Int’l, Inc. v. AJV Computerized Data Mgmt., Inc., 889 F. Supp. 630, 639, 36 USPQ2d 1430 (E.D.N.Y. 1995). </w:t>
      </w:r>
      <w:r w:rsidRPr="000938E1">
        <w:rPr>
          <w:i/>
        </w:rPr>
        <w:t>See</w:t>
      </w:r>
      <w:r w:rsidRPr="000938E1">
        <w:t xml:space="preserve"> </w:t>
      </w:r>
      <w:proofErr w:type="spellStart"/>
      <w:r w:rsidRPr="000938E1">
        <w:t>Audemars</w:t>
      </w:r>
      <w:proofErr w:type="spellEnd"/>
      <w:r w:rsidRPr="000938E1">
        <w:t xml:space="preserve"> Piguet Holding S.A. v. Swiss Watch Int’l, Inc., 46 F. Supp. 3d 255, 283 (S.D.N.Y. 2014) (mark must be “a strong mark, one which has a distinctive quality or has acquired a secondary meaning”); Little India Stores, Inc. v. Singh, 475 N.Y.S.2d 38, 40–41 (App. Div. 1st Dept. 1984) (requiring a “strong name” and rejecting plaintiff’s claim).</w:t>
      </w:r>
    </w:p>
  </w:footnote>
  <w:footnote w:id="79">
    <w:p w14:paraId="1365DEB7" w14:textId="1A207D52" w:rsidR="000938E1" w:rsidRPr="000938E1" w:rsidRDefault="000938E1" w:rsidP="000938E1">
      <w:pPr>
        <w:pStyle w:val="FootnoteText"/>
      </w:pPr>
      <w:r w:rsidRPr="000938E1">
        <w:rPr>
          <w:vertAlign w:val="superscript"/>
        </w:rPr>
        <w:footnoteRef/>
      </w:r>
      <w:r w:rsidRPr="000938E1">
        <w:rPr>
          <w:i/>
        </w:rPr>
        <w:t>Computer Assocs</w:t>
      </w:r>
      <w:r w:rsidRPr="000938E1">
        <w:t xml:space="preserve">., 889 F. Supp. at 636, 639 (TAX$IMPLE suggestive, but weak); </w:t>
      </w:r>
      <w:r w:rsidRPr="000938E1">
        <w:rPr>
          <w:i/>
        </w:rPr>
        <w:t>accord</w:t>
      </w:r>
      <w:r w:rsidRPr="000938E1">
        <w:t xml:space="preserve"> Sly Magazine, LLC v. Weider </w:t>
      </w:r>
      <w:proofErr w:type="spellStart"/>
      <w:r w:rsidRPr="000938E1">
        <w:t>Publ’ns</w:t>
      </w:r>
      <w:proofErr w:type="spellEnd"/>
      <w:r w:rsidRPr="000938E1">
        <w:t xml:space="preserve">, L.L.C., 529 F. Supp. 2d 425, 443–44, 86 USPQ2d 1243 (S.D.N.Y. 2007) (inherently distinctive but weak mark lacks sufficient distinctiveness under New York law), </w:t>
      </w:r>
      <w:r w:rsidRPr="000938E1">
        <w:rPr>
          <w:i/>
        </w:rPr>
        <w:t>aff’d</w:t>
      </w:r>
      <w:r w:rsidRPr="000938E1">
        <w:t xml:space="preserve">, 346 F. </w:t>
      </w:r>
      <w:proofErr w:type="spellStart"/>
      <w:r w:rsidRPr="000938E1">
        <w:t>App’x</w:t>
      </w:r>
      <w:proofErr w:type="spellEnd"/>
      <w:r w:rsidRPr="000938E1">
        <w:t xml:space="preserve"> 721 (2d Cir. 2009); </w:t>
      </w:r>
      <w:r w:rsidRPr="000938E1">
        <w:rPr>
          <w:i/>
        </w:rPr>
        <w:t>see</w:t>
      </w:r>
      <w:r w:rsidRPr="000938E1">
        <w:t xml:space="preserve">  RVC Floor Décor Ltd. v. Floor &amp; Décor Outlets of Amer., Inc., 2024 WL 2847139, at *21, 2024 BL 192681</w:t>
      </w:r>
    </w:p>
    <w:p w14:paraId="533B52C4" w14:textId="2A0A4372" w:rsidR="000938E1" w:rsidRPr="000938E1" w:rsidRDefault="000938E1" w:rsidP="000938E1">
      <w:pPr>
        <w:pStyle w:val="FootnoteText"/>
        <w:rPr>
          <w:b/>
        </w:rPr>
      </w:pPr>
      <w:r w:rsidRPr="000938E1">
        <w:t xml:space="preserve"> (E.D.N.Y. June 5, 2024) (mark not inherently distinctive and without secondary meaning not protectable under New York dilution law); </w:t>
      </w:r>
      <w:proofErr w:type="spellStart"/>
      <w:r w:rsidRPr="000938E1">
        <w:t>Jackpocket</w:t>
      </w:r>
      <w:proofErr w:type="spellEnd"/>
      <w:r w:rsidRPr="000938E1">
        <w:t xml:space="preserve">, Inc. v. </w:t>
      </w:r>
      <w:proofErr w:type="spellStart"/>
      <w:r w:rsidRPr="000938E1">
        <w:t>Lottomatrix</w:t>
      </w:r>
      <w:proofErr w:type="spellEnd"/>
      <w:r w:rsidRPr="000938E1">
        <w:t xml:space="preserve"> NY LLC, 645 F. Supp. 3d 185, 279 (S.D.N.Y. 2022) (“</w:t>
      </w:r>
      <w:proofErr w:type="spellStart"/>
      <w:r w:rsidRPr="000938E1">
        <w:t>Jackpocket</w:t>
      </w:r>
      <w:proofErr w:type="spellEnd"/>
      <w:r w:rsidRPr="000938E1">
        <w:t xml:space="preserve">” found insufficiently distinctive for New York dilution law protection); Chavez v. British Broad. Corp., 2019 BL 190383, at *6 (S.D.N.Y. May 23, 2019) (conclusory allegations of distinctiveness insufficient to plead a claim under New York law); Therapy Prods., Inc. v. Bissoon, 623 F. Supp. 2d 485, 495 (S.D.N.Y. 2009) (mark found not protected because descriptive not distinctive for New York dilution purposes). </w:t>
      </w:r>
      <w:r w:rsidRPr="000938E1">
        <w:rPr>
          <w:i/>
        </w:rPr>
        <w:t>But see</w:t>
      </w:r>
      <w:r w:rsidRPr="000938E1">
        <w:t xml:space="preserve"> Friesland Brands, B.V. v. Vietnam </w:t>
      </w:r>
      <w:proofErr w:type="spellStart"/>
      <w:r w:rsidRPr="000938E1">
        <w:t>Nat’l</w:t>
      </w:r>
      <w:proofErr w:type="spellEnd"/>
      <w:r w:rsidRPr="000938E1">
        <w:t xml:space="preserve"> Milk Co., 228 F. Supp. 2d 399, 414 (S.D.N.Y. 2002) (trade dress, including several “non-functional and arbitrary elements,” could be found sufficiently distinctive under New York law).</w:t>
      </w:r>
    </w:p>
    <w:p w14:paraId="03116DB6" w14:textId="77EFB906" w:rsidR="000938E1" w:rsidRPr="004F5D0B" w:rsidRDefault="000938E1" w:rsidP="000938E1">
      <w:pPr>
        <w:pStyle w:val="FootnoteText"/>
      </w:pPr>
    </w:p>
  </w:footnote>
  <w:footnote w:id="80">
    <w:p w14:paraId="03DAB165" w14:textId="24B08B25" w:rsidR="000938E1" w:rsidRPr="004F5D0B" w:rsidRDefault="000938E1" w:rsidP="000938E1">
      <w:pPr>
        <w:pStyle w:val="FootnoteText"/>
      </w:pPr>
      <w:r w:rsidRPr="000938E1">
        <w:rPr>
          <w:vertAlign w:val="superscript"/>
        </w:rPr>
        <w:footnoteRef/>
      </w:r>
      <w:r w:rsidRPr="000938E1">
        <w:t xml:space="preserve">New York Stock Exch., Inc. v. New York, N.Y. Hotel, LLC, 293 F.3d 550, 557, 62 USPQ2d 1260 (2d Cir. 2002) (various well-known marks owned by New York Stock Exchange found eligible for protection under New York law); </w:t>
      </w:r>
      <w:r w:rsidRPr="000938E1">
        <w:rPr>
          <w:i/>
        </w:rPr>
        <w:t>see</w:t>
      </w:r>
      <w:r w:rsidRPr="000938E1">
        <w:t xml:space="preserve"> Pure Power Boot Camp, Inc. v. Warrior Fitness Boot Camp, LLC, 813 F. Supp. 2d 489, 548 n.22 (S.D.N.Y. 2011) (noting that “the evidence demonstrating the strength of Pure Power’s trade dress establishes the renown of its mark”). </w:t>
      </w:r>
      <w:r w:rsidRPr="000938E1">
        <w:rPr>
          <w:i/>
        </w:rPr>
        <w:t xml:space="preserve">Cf. </w:t>
      </w:r>
      <w:r w:rsidRPr="000938E1">
        <w:t>Rockland Exposition, Inc. v. Alliance of Auto. Serv. Providers of N.J., 894 F. Supp. 2d 288, 325 (S.D.N.Y. 2012) (citing need for “strong” mark, court holds that Northeast mark had no secondary meaning and was therefore ineligible under New York law).</w:t>
      </w:r>
    </w:p>
  </w:footnote>
  <w:footnote w:id="81">
    <w:p w14:paraId="701A86D7" w14:textId="23D6C70F" w:rsidR="000938E1" w:rsidRPr="004F5D0B" w:rsidRDefault="000938E1" w:rsidP="000938E1">
      <w:pPr>
        <w:pStyle w:val="FootnoteText"/>
      </w:pPr>
      <w:r w:rsidRPr="000938E1">
        <w:rPr>
          <w:vertAlign w:val="superscript"/>
        </w:rPr>
        <w:footnoteRef/>
      </w:r>
      <w:r w:rsidRPr="000938E1">
        <w:t xml:space="preserve">Blaich Assocs. v. Coach/Blaich Real Estate of Manhasset, Inc., 719 N.Y.S.2d 820, 186 Misc.2d 594 (Sup. Ct. Nassau Co. 2000). (The Supreme Court is the lowest court in New York’s judicial hierarchy.) </w:t>
      </w:r>
      <w:r w:rsidRPr="000938E1">
        <w:rPr>
          <w:i/>
        </w:rPr>
        <w:t>See</w:t>
      </w:r>
      <w:r w:rsidRPr="000938E1">
        <w:t xml:space="preserve"> Edward B. Beharry &amp; Co., Ltd. v. </w:t>
      </w:r>
      <w:proofErr w:type="spellStart"/>
      <w:r w:rsidRPr="000938E1">
        <w:t>Bedesee</w:t>
      </w:r>
      <w:proofErr w:type="spellEnd"/>
      <w:r w:rsidRPr="000938E1">
        <w:t xml:space="preserve"> Imports, Inc., 95 USPQ2d 1480, 1488 (E.D.N.Y. 2010) (pleadings citing 30 years of use of “INDI” mark and allegations of strength via advertising sufficient to withstand motion to dismiss).</w:t>
      </w:r>
    </w:p>
  </w:footnote>
  <w:footnote w:id="82">
    <w:p w14:paraId="648EF131" w14:textId="019F6245" w:rsidR="000938E1" w:rsidRPr="004F5D0B" w:rsidRDefault="000938E1" w:rsidP="000938E1">
      <w:pPr>
        <w:pStyle w:val="FootnoteText"/>
      </w:pPr>
      <w:r w:rsidRPr="000938E1">
        <w:rPr>
          <w:vertAlign w:val="superscript"/>
        </w:rPr>
        <w:footnoteRef/>
      </w:r>
      <w:r w:rsidRPr="000938E1">
        <w:rPr>
          <w:i/>
        </w:rPr>
        <w:t>Blaich Assocs</w:t>
      </w:r>
      <w:r w:rsidRPr="000938E1">
        <w:t>., 719 N.Y.S.2d at 822.</w:t>
      </w:r>
    </w:p>
  </w:footnote>
  <w:footnote w:id="83">
    <w:p w14:paraId="35BB08B6" w14:textId="5A89A00C" w:rsidR="000938E1" w:rsidRPr="004F5D0B" w:rsidRDefault="000938E1" w:rsidP="000938E1">
      <w:pPr>
        <w:pStyle w:val="FootnoteText"/>
      </w:pPr>
      <w:r w:rsidRPr="000938E1">
        <w:rPr>
          <w:vertAlign w:val="superscript"/>
        </w:rPr>
        <w:footnoteRef/>
      </w:r>
      <w:r w:rsidRPr="000938E1">
        <w:rPr>
          <w:i/>
        </w:rPr>
        <w:t>Cf</w:t>
      </w:r>
      <w:r w:rsidRPr="000938E1">
        <w:t>. 15 U.S.C. §1052(e)(4), (f) (marks that are “primarily merely a surname” not registrable under the Lanham Act, unless secondary meaning is shown).</w:t>
      </w:r>
    </w:p>
  </w:footnote>
  <w:footnote w:id="84">
    <w:p w14:paraId="0411AB79" w14:textId="6CCDC1ED" w:rsidR="000938E1" w:rsidRPr="004F5D0B" w:rsidRDefault="000938E1" w:rsidP="000938E1">
      <w:pPr>
        <w:pStyle w:val="FootnoteText"/>
      </w:pPr>
      <w:r w:rsidRPr="000938E1">
        <w:rPr>
          <w:vertAlign w:val="superscript"/>
        </w:rPr>
        <w:footnoteRef/>
      </w:r>
      <w:r w:rsidRPr="000938E1">
        <w:t xml:space="preserve">15 F. Supp. 2d 389 (S.D.N.Y. 1998), </w:t>
      </w:r>
      <w:r w:rsidRPr="000938E1">
        <w:rPr>
          <w:i/>
        </w:rPr>
        <w:t>aff’d on other grounds</w:t>
      </w:r>
      <w:r w:rsidRPr="000938E1">
        <w:t>, 192 F.3d 337, 52 USPQ2d 1094 (2d Cir. 1999).</w:t>
      </w:r>
    </w:p>
  </w:footnote>
  <w:footnote w:id="85">
    <w:p w14:paraId="27DEA9E3" w14:textId="2C959709" w:rsidR="000938E1" w:rsidRPr="004F5D0B" w:rsidRDefault="000938E1" w:rsidP="000938E1">
      <w:pPr>
        <w:pStyle w:val="FootnoteText"/>
      </w:pPr>
      <w:r w:rsidRPr="000938E1">
        <w:rPr>
          <w:vertAlign w:val="superscript"/>
        </w:rPr>
        <w:footnoteRef/>
      </w:r>
      <w:r w:rsidRPr="000938E1">
        <w:rPr>
          <w:i/>
        </w:rPr>
        <w:t>Id</w:t>
      </w:r>
      <w:r w:rsidRPr="000938E1">
        <w:t>. at 400 &amp; n.9.</w:t>
      </w:r>
    </w:p>
  </w:footnote>
  <w:footnote w:id="86">
    <w:p w14:paraId="346DD8AD" w14:textId="424A721C" w:rsidR="000938E1" w:rsidRPr="004F5D0B" w:rsidRDefault="000938E1" w:rsidP="000938E1">
      <w:pPr>
        <w:pStyle w:val="FootnoteText"/>
      </w:pPr>
      <w:r w:rsidRPr="000938E1">
        <w:rPr>
          <w:vertAlign w:val="superscript"/>
        </w:rPr>
        <w:footnoteRef/>
      </w:r>
      <w:r w:rsidRPr="000938E1">
        <w:rPr>
          <w:i/>
        </w:rPr>
        <w:t>Id</w:t>
      </w:r>
      <w:r w:rsidRPr="000938E1">
        <w:t xml:space="preserve">. at 396; </w:t>
      </w:r>
      <w:r w:rsidRPr="000938E1">
        <w:rPr>
          <w:i/>
        </w:rPr>
        <w:t>see</w:t>
      </w:r>
      <w:r w:rsidRPr="000938E1">
        <w:t xml:space="preserve"> </w:t>
      </w:r>
      <w:proofErr w:type="spellStart"/>
      <w:r w:rsidRPr="000938E1">
        <w:t>Commscope</w:t>
      </w:r>
      <w:proofErr w:type="spellEnd"/>
      <w:r w:rsidRPr="000938E1">
        <w:t xml:space="preserve">, Inc. v. </w:t>
      </w:r>
      <w:proofErr w:type="spellStart"/>
      <w:r w:rsidRPr="000938E1">
        <w:t>Commscope</w:t>
      </w:r>
      <w:proofErr w:type="spellEnd"/>
      <w:r w:rsidRPr="000938E1">
        <w:t xml:space="preserve"> (USA) Int’l Group Co., Ltd., 809 F. Supp. 2d 33, 39 (N.D.N.Y. 2011) (federal registration sufficient; citing </w:t>
      </w:r>
      <w:r w:rsidRPr="000938E1">
        <w:rPr>
          <w:i/>
        </w:rPr>
        <w:t>Lane</w:t>
      </w:r>
      <w:r w:rsidRPr="000938E1">
        <w:t>).</w:t>
      </w:r>
    </w:p>
  </w:footnote>
  <w:footnote w:id="87">
    <w:p w14:paraId="09BB6738" w14:textId="33A205DA" w:rsidR="000938E1" w:rsidRPr="004F5D0B" w:rsidRDefault="000938E1" w:rsidP="000938E1">
      <w:pPr>
        <w:pStyle w:val="FootnoteText"/>
      </w:pPr>
      <w:r w:rsidRPr="000938E1">
        <w:rPr>
          <w:vertAlign w:val="superscript"/>
        </w:rPr>
        <w:footnoteRef/>
      </w:r>
      <w:proofErr w:type="spellStart"/>
      <w:r w:rsidRPr="000938E1">
        <w:t>BioSafe</w:t>
      </w:r>
      <w:proofErr w:type="spellEnd"/>
      <w:r w:rsidRPr="000938E1">
        <w:t xml:space="preserve">-One, Inc. v. Hawks, 639 F. Supp. 2d 358, 367 (S.D.N.Y. 2009), </w:t>
      </w:r>
      <w:r w:rsidRPr="000938E1">
        <w:rPr>
          <w:i/>
        </w:rPr>
        <w:t>quoting</w:t>
      </w:r>
      <w:r w:rsidRPr="000938E1">
        <w:t xml:space="preserve"> Fireman’s Assn. of State of N.Y. v. French Am. Sch. of N.Y., 41 A.D.3d 925, 928, 839 N.Y.S.2d 238, 242 (3d Dept. 2007). The court denied the claim on the ground that there was no likelihood of dilution. </w:t>
      </w:r>
      <w:r w:rsidRPr="000938E1">
        <w:rPr>
          <w:i/>
        </w:rPr>
        <w:t>Id</w:t>
      </w:r>
      <w:r w:rsidRPr="000938E1">
        <w:t xml:space="preserve">. </w:t>
      </w:r>
      <w:r w:rsidRPr="000938E1">
        <w:rPr>
          <w:i/>
        </w:rPr>
        <w:t>See</w:t>
      </w:r>
      <w:r w:rsidRPr="000938E1">
        <w:t xml:space="preserve"> Cold Spring Harbor Constr., Inc. v. Cold Spring Builders, Inc., 45 Misc.3d 1222(A), 5 N.Y.S.3d 327 (Sup. Ct. Suffolk Co. 2014) (to the same effect and citing the same precedent); Balady, Inc. v. Elhindi, 2014 WL 7342867, at *9 (E.D.N.Y. Dec. 19, 2014) (equating distinctiveness for dilution with distinctiveness for protection) (default judgment).</w:t>
      </w:r>
    </w:p>
  </w:footnote>
  <w:footnote w:id="88">
    <w:p w14:paraId="388A0DBA" w14:textId="1E4DD3AE" w:rsidR="000938E1" w:rsidRPr="004F5D0B" w:rsidRDefault="000938E1" w:rsidP="000938E1">
      <w:pPr>
        <w:pStyle w:val="FootnoteText"/>
      </w:pPr>
      <w:r w:rsidRPr="000938E1">
        <w:rPr>
          <w:vertAlign w:val="superscript"/>
        </w:rPr>
        <w:footnoteRef/>
      </w:r>
      <w:r w:rsidRPr="000938E1">
        <w:t xml:space="preserve">Covidien AG v. </w:t>
      </w:r>
      <w:proofErr w:type="spellStart"/>
      <w:r w:rsidRPr="000938E1">
        <w:t>CapitalSource</w:t>
      </w:r>
      <w:proofErr w:type="spellEnd"/>
      <w:r w:rsidRPr="000938E1">
        <w:t xml:space="preserve">, Inc., 2008 WL 4700294, at *1 n.2 (S.D.N.Y. Oct. 23, 2008).) The court did note, however, that the plaintiff had asserted that it had a “strong” mark. </w:t>
      </w:r>
      <w:r w:rsidRPr="000938E1">
        <w:rPr>
          <w:i/>
        </w:rPr>
        <w:t>Id</w:t>
      </w:r>
      <w:r w:rsidRPr="000938E1">
        <w:t xml:space="preserve">.; </w:t>
      </w:r>
      <w:r w:rsidRPr="000938E1">
        <w:rPr>
          <w:i/>
        </w:rPr>
        <w:t>see</w:t>
      </w:r>
      <w:r w:rsidRPr="000938E1">
        <w:t xml:space="preserve"> </w:t>
      </w:r>
      <w:proofErr w:type="spellStart"/>
      <w:r w:rsidRPr="000938E1">
        <w:t>Ritani</w:t>
      </w:r>
      <w:proofErr w:type="spellEnd"/>
      <w:r w:rsidRPr="000938E1">
        <w:t xml:space="preserve">, LLC v. </w:t>
      </w:r>
      <w:proofErr w:type="spellStart"/>
      <w:r w:rsidRPr="000938E1">
        <w:t>Aghjayan</w:t>
      </w:r>
      <w:proofErr w:type="spellEnd"/>
      <w:r w:rsidRPr="000938E1">
        <w:t>, 880 F. Supp. 2d 425, 450 (S.D.N.Y. 2012) (allegation that plaintiff’s “trademarks are ‘intimately associated with Plaintiff’s goods and services serving to indicate source’” held sufficient under New York dilution statute); Birmingham v. Mizuno USA, Inc., 2011 U.S. Dist. LEXIS 34696, at *61 (N.D.N.Y. Mar. 31, 2011) (finding that plaintiff’s mark had sufficient secondary meaning to be eligible for dilution).</w:t>
      </w:r>
    </w:p>
  </w:footnote>
  <w:footnote w:id="89">
    <w:p w14:paraId="559E0767" w14:textId="6EFD64E0" w:rsidR="000938E1" w:rsidRPr="004F5D0B" w:rsidRDefault="000938E1" w:rsidP="000938E1">
      <w:pPr>
        <w:pStyle w:val="FootnoteText"/>
      </w:pPr>
      <w:r w:rsidRPr="000938E1">
        <w:rPr>
          <w:vertAlign w:val="superscript"/>
        </w:rPr>
        <w:footnoteRef/>
      </w:r>
      <w:r w:rsidRPr="000938E1">
        <w:t>117 F. Supp. 2d 360, 56 USPQ2d 1613 (S.D.N.Y. 2000).</w:t>
      </w:r>
    </w:p>
  </w:footnote>
  <w:footnote w:id="90">
    <w:p w14:paraId="70920145" w14:textId="780B8619" w:rsidR="000938E1" w:rsidRPr="000938E1" w:rsidRDefault="000938E1" w:rsidP="000938E1">
      <w:pPr>
        <w:pStyle w:val="FootnoteText"/>
      </w:pPr>
      <w:r w:rsidRPr="000938E1">
        <w:rPr>
          <w:vertAlign w:val="superscript"/>
        </w:rPr>
        <w:footnoteRef/>
      </w:r>
      <w:r w:rsidRPr="000938E1">
        <w:rPr>
          <w:i/>
        </w:rPr>
        <w:t>Id</w:t>
      </w:r>
      <w:r w:rsidRPr="000938E1">
        <w:t xml:space="preserve">. at 369; </w:t>
      </w:r>
      <w:r w:rsidRPr="000938E1">
        <w:rPr>
          <w:i/>
        </w:rPr>
        <w:t>accord</w:t>
      </w:r>
      <w:r w:rsidRPr="000938E1">
        <w:t xml:space="preserve"> Toys “R” Us, Inc. v. Canarsie Kiddie Shop, Inc., 559 F. Supp. 1189, 1206, 217 USPQ 1137 (E.D.N.Y. 1983) (secondary meaning sufficient); </w:t>
      </w:r>
      <w:r w:rsidRPr="000938E1">
        <w:rPr>
          <w:i/>
        </w:rPr>
        <w:t>see</w:t>
      </w:r>
      <w:r w:rsidRPr="000938E1">
        <w:t xml:space="preserve"> Johnson &amp; Johnson v. Actavis Grp. hf, 2008 U.S. Dist. LEXIS 5242, at *23 (S.D.N.Y. Jan. 25, 2008) (color mark sufficiently distinctive under New York law if it has secondary meaning); Cartier, Inc. v. Four Star Jewelry Creations, Inc., 2003 WL 21056809, at *9, 13 (S.D.N.Y. May 8, 2003) (trade dress of plaintiff’s watches, said to be of “moderate strength” upon secondary meaning showing for infringement, deemed eligible for protection under New York dilution statute); Patsy’s Italian Rest., Inc. v. Banas, 575 F. Supp. 2d 427, 443, 455 (E.D.N.Y. 2008) (mark that is inherently distinctive or one with secondary meaning found sufficient to support dilution claim under New York law); Barnes Group, Inc. v. Connell Ltd. Partnership, 793 F. Supp. 1277, 1304 (D. Del. 1992) (interpreting Delaware law, but purporting to rely on New York law, since its statute is the same). The court in </w:t>
      </w:r>
      <w:r w:rsidRPr="000938E1">
        <w:rPr>
          <w:i/>
        </w:rPr>
        <w:t xml:space="preserve">Landscape Forms </w:t>
      </w:r>
      <w:r w:rsidRPr="000938E1">
        <w:t>ultimately found against the plaintiff on the dilution claim. 117 F. Supp. 2d at 369.</w:t>
      </w:r>
    </w:p>
    <w:p w14:paraId="2C47B399" w14:textId="39A14E51" w:rsidR="000938E1" w:rsidRPr="004F5D0B" w:rsidRDefault="000938E1" w:rsidP="000938E1">
      <w:pPr>
        <w:pStyle w:val="FootnoteText"/>
      </w:pPr>
      <w:r w:rsidRPr="000938E1">
        <w:t xml:space="preserve">In </w:t>
      </w:r>
      <w:r w:rsidRPr="000938E1">
        <w:rPr>
          <w:i/>
        </w:rPr>
        <w:t>New York Stock Exchange, Inc</w:t>
      </w:r>
      <w:r w:rsidRPr="000938E1">
        <w:t xml:space="preserve">. </w:t>
      </w:r>
      <w:r w:rsidRPr="000938E1">
        <w:rPr>
          <w:i/>
        </w:rPr>
        <w:t>v</w:t>
      </w:r>
      <w:r w:rsidRPr="000938E1">
        <w:t xml:space="preserve">. </w:t>
      </w:r>
      <w:r w:rsidRPr="000938E1">
        <w:rPr>
          <w:i/>
        </w:rPr>
        <w:t>New York, New York Hotel</w:t>
      </w:r>
      <w:r w:rsidRPr="000938E1">
        <w:t xml:space="preserve">, </w:t>
      </w:r>
      <w:r w:rsidRPr="000938E1">
        <w:rPr>
          <w:i/>
        </w:rPr>
        <w:t>LLC</w:t>
      </w:r>
      <w:r w:rsidRPr="000938E1">
        <w:t xml:space="preserve">, 293 F.3d 550, 62 USPQ2d 1260 (2d Cir. 2002), the court held that marks need not be inherently distinctive to be eligible for protection under New York law. However, the court did not address what level of secondary meaning would be sufficient; the marks in question were all very well known. </w:t>
      </w:r>
      <w:r w:rsidRPr="000938E1">
        <w:rPr>
          <w:i/>
        </w:rPr>
        <w:t>See id</w:t>
      </w:r>
      <w:r w:rsidRPr="000938E1">
        <w:t>. at 557.</w:t>
      </w:r>
    </w:p>
  </w:footnote>
  <w:footnote w:id="91">
    <w:p w14:paraId="25A8EFB5" w14:textId="2DF5ABE8" w:rsidR="000938E1" w:rsidRPr="004F5D0B" w:rsidRDefault="000938E1" w:rsidP="000938E1">
      <w:pPr>
        <w:pStyle w:val="FootnoteText"/>
      </w:pPr>
      <w:r w:rsidRPr="000938E1">
        <w:rPr>
          <w:vertAlign w:val="superscript"/>
        </w:rPr>
        <w:footnoteRef/>
      </w:r>
      <w:r w:rsidRPr="000938E1">
        <w:t xml:space="preserve">Paco Sport, Ltd. v. Paco Rabanne Perfumes, 2000 WL 1721126, at *7 (2d Cir. Nov. 16, 2000) (unpublished opinion); </w:t>
      </w:r>
      <w:r w:rsidRPr="000938E1">
        <w:rPr>
          <w:i/>
        </w:rPr>
        <w:t>accord</w:t>
      </w:r>
      <w:r w:rsidRPr="000938E1">
        <w:t xml:space="preserve"> Lyons </w:t>
      </w:r>
      <w:proofErr w:type="spellStart"/>
      <w:r w:rsidRPr="000938E1">
        <w:t>P’ship</w:t>
      </w:r>
      <w:proofErr w:type="spellEnd"/>
      <w:r w:rsidRPr="000938E1">
        <w:t xml:space="preserve">, L.P. v. D &amp; L Amusement &amp; Entm’t, Inc., 702 F. Supp. 2d 104, 116 (E.D.N.Y. 2010) (“Distinctiveness, in this context, is measured by ‘the strength of a mark for infringement purposes.’”) (quoting Johnson &amp; Johnson Consumer Cos. v. Aini, 540 F. Supp. 2d 374, 394 (E.D.N.Y. 2008)); </w:t>
      </w:r>
      <w:r w:rsidRPr="000938E1">
        <w:rPr>
          <w:i/>
        </w:rPr>
        <w:t>see</w:t>
      </w:r>
      <w:r w:rsidRPr="000938E1">
        <w:t xml:space="preserve"> Fifth Ave. of Long Island Realty Assoc. v. Caruso Mgmt. Co., Ltd., 718 F. Supp. 2d 292, 314 (E.D.N.Y. 2010) (apparently analogizing distinctiveness and strength, and finding “Americana” mark weak).</w:t>
      </w:r>
    </w:p>
  </w:footnote>
  <w:footnote w:id="92">
    <w:p w14:paraId="6374E713" w14:textId="34E2C811" w:rsidR="000938E1" w:rsidRPr="00862FD1" w:rsidRDefault="000938E1" w:rsidP="000938E1">
      <w:pPr>
        <w:pStyle w:val="FootnoteText"/>
      </w:pPr>
      <w:r w:rsidRPr="000938E1">
        <w:rPr>
          <w:rStyle w:val="FootnoteReference"/>
          <w:rFonts w:eastAsiaTheme="majorEastAsia"/>
        </w:rPr>
        <w:footnoteRef/>
      </w:r>
      <w:r w:rsidRPr="000938E1">
        <w:t>Spark Therapeutics, Inc. v. Bluebird Bio, Inc., 2022 WL 605724, </w:t>
      </w:r>
      <w:hyperlink r:id="rId3" w:history="1">
        <w:r w:rsidRPr="000938E1">
          <w:rPr>
            <w:rStyle w:val="Hyperlink"/>
            <w:lang w:bidi="en-US"/>
          </w:rPr>
          <w:t>2022 BL 24684</w:t>
        </w:r>
      </w:hyperlink>
      <w:r w:rsidRPr="000938E1">
        <w:t>, at *15 n.13 (D. Del. Jan. 25, 2022) (citing this treatise).</w:t>
      </w:r>
    </w:p>
  </w:footnote>
  <w:footnote w:id="93">
    <w:p w14:paraId="6B0D29DA" w14:textId="2D7361B5" w:rsidR="000938E1" w:rsidRPr="004F5D0B" w:rsidRDefault="000938E1" w:rsidP="000938E1">
      <w:pPr>
        <w:pStyle w:val="FootnoteText"/>
      </w:pPr>
      <w:r w:rsidRPr="000938E1">
        <w:rPr>
          <w:vertAlign w:val="superscript"/>
        </w:rPr>
        <w:footnoteRef/>
      </w:r>
      <w:r w:rsidRPr="000938E1">
        <w:t>215 F. Supp. 2d 273 (S.D.N.Y. 2002).</w:t>
      </w:r>
    </w:p>
  </w:footnote>
  <w:footnote w:id="94">
    <w:p w14:paraId="266667A2" w14:textId="151135AA" w:rsidR="000938E1" w:rsidRPr="00821F81" w:rsidRDefault="000938E1" w:rsidP="000938E1">
      <w:pPr>
        <w:pStyle w:val="FootnoteText"/>
      </w:pPr>
      <w:r w:rsidRPr="000938E1">
        <w:rPr>
          <w:vertAlign w:val="superscript"/>
        </w:rPr>
        <w:footnoteRef/>
      </w:r>
      <w:r w:rsidRPr="000938E1">
        <w:rPr>
          <w:i/>
        </w:rPr>
        <w:t>Id</w:t>
      </w:r>
      <w:r w:rsidRPr="000938E1">
        <w:t xml:space="preserve">. at 301. </w:t>
      </w:r>
      <w:r w:rsidRPr="000938E1">
        <w:rPr>
          <w:i/>
        </w:rPr>
        <w:t xml:space="preserve">See </w:t>
      </w:r>
      <w:proofErr w:type="spellStart"/>
      <w:r w:rsidRPr="000938E1">
        <w:t>Flocast</w:t>
      </w:r>
      <w:proofErr w:type="spellEnd"/>
      <w:r w:rsidRPr="000938E1">
        <w:t xml:space="preserve"> LLC v. </w:t>
      </w:r>
      <w:proofErr w:type="spellStart"/>
      <w:r w:rsidRPr="000938E1">
        <w:t>Movi</w:t>
      </w:r>
      <w:proofErr w:type="spellEnd"/>
      <w:r w:rsidRPr="000938E1">
        <w:t xml:space="preserve"> Family LLC, 2024 WL 3163485, at *6, 2024 BL 215964 (N.D.N.Y. June 24, 2024) (noting that New York’s dilution statute does not require a famous mark).</w:t>
      </w:r>
    </w:p>
  </w:footnote>
  <w:footnote w:id="95">
    <w:p w14:paraId="2F520D85" w14:textId="27C21A47" w:rsidR="000938E1" w:rsidRPr="00821F81" w:rsidRDefault="000938E1" w:rsidP="000938E1">
      <w:pPr>
        <w:pStyle w:val="FootnoteText"/>
        <w:rPr>
          <w:lang w:val="es-US"/>
        </w:rPr>
      </w:pPr>
      <w:r w:rsidRPr="000938E1">
        <w:rPr>
          <w:vertAlign w:val="superscript"/>
        </w:rPr>
        <w:footnoteRef/>
      </w:r>
      <w:r w:rsidRPr="000938E1">
        <w:t>293 F.3d 550, 62 USPQ2d 1260 (2d Cir. 2002).</w:t>
      </w:r>
    </w:p>
  </w:footnote>
  <w:footnote w:id="96">
    <w:p w14:paraId="39053E1D" w14:textId="50446F95" w:rsidR="000938E1" w:rsidRPr="004F5D0B" w:rsidRDefault="000938E1" w:rsidP="000938E1">
      <w:pPr>
        <w:pStyle w:val="FootnoteText"/>
      </w:pPr>
      <w:r w:rsidRPr="000938E1">
        <w:rPr>
          <w:vertAlign w:val="superscript"/>
        </w:rPr>
        <w:footnoteRef/>
      </w:r>
      <w:r w:rsidRPr="000938E1">
        <w:rPr>
          <w:i/>
        </w:rPr>
        <w:t>Id</w:t>
      </w:r>
      <w:r w:rsidRPr="000938E1">
        <w:t>. at 557 (citing TCPIP Holding Co. v. Haar Commc’ns, Inc., 244 F.3d 88, 98, 57 USPQ2d 1969 (2d Cir. 2001)). Other circuits disagreed, and the Trademark Dilution Revision Act of 2006 (TDRA) made it clear that a mark need not be inherently distinctive to be eligible for protection under the FTDA. This issue is discussed in §</w:t>
      </w:r>
      <w:proofErr w:type="gramStart"/>
      <w:r w:rsidRPr="000938E1">
        <w:t>I.D</w:t>
      </w:r>
      <w:proofErr w:type="gramEnd"/>
      <w:r w:rsidRPr="000938E1">
        <w:t>, below, and Chapter 8, §VIII.</w:t>
      </w:r>
    </w:p>
  </w:footnote>
  <w:footnote w:id="97">
    <w:p w14:paraId="4ADDF79C" w14:textId="642CAD2A" w:rsidR="000938E1" w:rsidRPr="004F5D0B" w:rsidRDefault="000938E1" w:rsidP="000938E1">
      <w:pPr>
        <w:pStyle w:val="FootnoteText"/>
      </w:pPr>
      <w:r w:rsidRPr="000938E1">
        <w:rPr>
          <w:vertAlign w:val="superscript"/>
        </w:rPr>
        <w:footnoteRef/>
      </w:r>
      <w:r w:rsidRPr="000938E1">
        <w:t>293 F.3d at 557.</w:t>
      </w:r>
    </w:p>
  </w:footnote>
  <w:footnote w:id="98">
    <w:p w14:paraId="61D7903A" w14:textId="7B21FFDA" w:rsidR="000938E1" w:rsidRPr="00006B4D" w:rsidRDefault="000938E1" w:rsidP="000938E1">
      <w:pPr>
        <w:pStyle w:val="FootnoteText"/>
      </w:pPr>
      <w:r w:rsidRPr="000938E1">
        <w:rPr>
          <w:vertAlign w:val="superscript"/>
        </w:rPr>
        <w:footnoteRef/>
      </w:r>
      <w:r w:rsidRPr="000938E1">
        <w:rPr>
          <w:i/>
        </w:rPr>
        <w:t>Id</w:t>
      </w:r>
      <w:r w:rsidRPr="000938E1">
        <w:t xml:space="preserve">. </w:t>
      </w:r>
      <w:r w:rsidRPr="000938E1">
        <w:rPr>
          <w:i/>
        </w:rPr>
        <w:t>See also</w:t>
      </w:r>
      <w:r w:rsidRPr="000938E1">
        <w:t xml:space="preserve"> </w:t>
      </w:r>
      <w:proofErr w:type="spellStart"/>
      <w:r w:rsidRPr="000938E1">
        <w:t>Blockchange</w:t>
      </w:r>
      <w:proofErr w:type="spellEnd"/>
      <w:r w:rsidRPr="000938E1">
        <w:t xml:space="preserve"> Ventures I GP, LLC v. </w:t>
      </w:r>
      <w:proofErr w:type="spellStart"/>
      <w:r w:rsidRPr="000938E1">
        <w:t>Blockchange</w:t>
      </w:r>
      <w:proofErr w:type="spellEnd"/>
      <w:r w:rsidRPr="000938E1">
        <w:t>, PNC, </w:t>
      </w:r>
      <w:hyperlink r:id="rId4" w:history="1">
        <w:r w:rsidRPr="000938E1">
          <w:rPr>
            <w:rStyle w:val="Hyperlink"/>
            <w:lang w:bidi="en-US"/>
          </w:rPr>
          <w:t>2021 BL 359377</w:t>
        </w:r>
      </w:hyperlink>
      <w:r w:rsidRPr="000938E1">
        <w:t xml:space="preserve">, 2021 WL 4340648, at *6 (S.D.N.Y. Sept. 22, 2021) (noting that New York law does not require a famous mark); Birmingham v. Mizuno USA, Inc., 2011 U.S. Dist. LEXIS 34696, at *58 (N.D.N.Y. Mar. 31, 2011) (same); Kaplan, Inc. v. Yun, 16 F. Supp. 3d 341, 352 (S.D.N.Y. 2014) (same). </w:t>
      </w:r>
      <w:r w:rsidRPr="000938E1">
        <w:rPr>
          <w:i/>
        </w:rPr>
        <w:t>But cf</w:t>
      </w:r>
      <w:r w:rsidRPr="000938E1">
        <w:t>. Dentsply Sirona, Inc. v. Dental Brands for Less LLC, 2020 WL 1643891, at *4 (S.D.N.Y. Apr. 2, 2020) (dismissing dilution claim but seemingly equating New York standard with fame under federal law).</w:t>
      </w:r>
    </w:p>
  </w:footnote>
  <w:footnote w:id="99">
    <w:p w14:paraId="20817F6B" w14:textId="3C1FABF3" w:rsidR="000938E1" w:rsidRPr="00841B1F" w:rsidRDefault="000938E1" w:rsidP="000938E1">
      <w:pPr>
        <w:pStyle w:val="FootnoteText"/>
        <w:rPr>
          <w:lang w:val="es-US"/>
        </w:rPr>
      </w:pPr>
      <w:r w:rsidRPr="000938E1">
        <w:rPr>
          <w:vertAlign w:val="superscript"/>
        </w:rPr>
        <w:footnoteRef/>
      </w:r>
      <w:r w:rsidRPr="000938E1">
        <w:t>875 F.2d 1026, 10 USPQ2d 1961 (2d Cir. 1989).</w:t>
      </w:r>
    </w:p>
  </w:footnote>
  <w:footnote w:id="100">
    <w:p w14:paraId="2B039B48" w14:textId="2D5E7632" w:rsidR="000938E1" w:rsidRPr="004F5D0B" w:rsidRDefault="000938E1" w:rsidP="000938E1">
      <w:pPr>
        <w:pStyle w:val="FootnoteText"/>
      </w:pPr>
      <w:r w:rsidRPr="000938E1">
        <w:rPr>
          <w:vertAlign w:val="superscript"/>
        </w:rPr>
        <w:footnoteRef/>
      </w:r>
      <w:r w:rsidRPr="000938E1">
        <w:rPr>
          <w:i/>
        </w:rPr>
        <w:t>Id</w:t>
      </w:r>
      <w:r w:rsidRPr="000938E1">
        <w:t>. at 1031. The court noted that “LEXIS” is known primarily to attorneys and other legal professionals.</w:t>
      </w:r>
    </w:p>
  </w:footnote>
  <w:footnote w:id="101">
    <w:p w14:paraId="40A31887" w14:textId="5C005F16" w:rsidR="000938E1" w:rsidRPr="004F5D0B" w:rsidRDefault="000938E1" w:rsidP="000938E1">
      <w:pPr>
        <w:pStyle w:val="FootnoteText"/>
      </w:pPr>
      <w:r w:rsidRPr="000938E1">
        <w:rPr>
          <w:vertAlign w:val="superscript"/>
        </w:rPr>
        <w:footnoteRef/>
      </w:r>
      <w:r w:rsidRPr="000938E1">
        <w:rPr>
          <w:i/>
        </w:rPr>
        <w:t>Id</w:t>
      </w:r>
      <w:r w:rsidRPr="000938E1">
        <w:t xml:space="preserve">. at 1030. See discussion in §§I.E and F, below. Under the FTDA, courts disagreed about the efficacy of “niche market” fame as sufficient to qualify for FTDA protection. Under the TDRA, niche market fame is not sufficient for eligibility. </w:t>
      </w:r>
      <w:r w:rsidRPr="000938E1">
        <w:rPr>
          <w:i/>
        </w:rPr>
        <w:t>See</w:t>
      </w:r>
      <w:r w:rsidRPr="000938E1">
        <w:t xml:space="preserve"> Chapter 8, §V.</w:t>
      </w:r>
    </w:p>
  </w:footnote>
  <w:footnote w:id="102">
    <w:p w14:paraId="0075789E" w14:textId="42D8F867" w:rsidR="000938E1" w:rsidRPr="004F5D0B" w:rsidRDefault="000938E1" w:rsidP="000938E1">
      <w:pPr>
        <w:pStyle w:val="FootnoteText"/>
      </w:pPr>
      <w:r w:rsidRPr="000938E1">
        <w:rPr>
          <w:vertAlign w:val="superscript"/>
        </w:rPr>
        <w:footnoteRef/>
      </w:r>
      <w:r w:rsidRPr="000938E1">
        <w:rPr>
          <w:i/>
        </w:rPr>
        <w:t>See</w:t>
      </w:r>
      <w:r w:rsidRPr="000938E1">
        <w:t xml:space="preserve"> Robert N. </w:t>
      </w:r>
      <w:proofErr w:type="spellStart"/>
      <w:r w:rsidRPr="000938E1">
        <w:t>Klieger</w:t>
      </w:r>
      <w:proofErr w:type="spellEnd"/>
      <w:r w:rsidRPr="000938E1">
        <w:t xml:space="preserve">, </w:t>
      </w:r>
      <w:r w:rsidRPr="000938E1">
        <w:rPr>
          <w:i/>
        </w:rPr>
        <w:t>Trademark Dilution: The Whittling Away of the Rational Basis for Trademark Protection</w:t>
      </w:r>
      <w:r w:rsidRPr="000938E1">
        <w:t xml:space="preserve">, 58 </w:t>
      </w:r>
      <w:r w:rsidRPr="000938E1">
        <w:rPr>
          <w:smallCaps/>
        </w:rPr>
        <w:t xml:space="preserve">U. Pitt. L. Rev. </w:t>
      </w:r>
      <w:r w:rsidRPr="000938E1">
        <w:t xml:space="preserve">789, 820 (1997); 2 </w:t>
      </w:r>
      <w:r w:rsidRPr="000938E1">
        <w:rPr>
          <w:smallCaps/>
        </w:rPr>
        <w:t>Gilson on Trademarks</w:t>
      </w:r>
      <w:r w:rsidRPr="000938E1">
        <w:t xml:space="preserve"> §5A.01[4][a] (2008) (calling eligible marks “</w:t>
      </w:r>
      <w:proofErr w:type="spellStart"/>
      <w:r w:rsidRPr="000938E1">
        <w:t>Supermarks</w:t>
      </w:r>
      <w:proofErr w:type="spellEnd"/>
      <w:r w:rsidRPr="000938E1">
        <w:t>”).</w:t>
      </w:r>
    </w:p>
  </w:footnote>
  <w:footnote w:id="103">
    <w:p w14:paraId="307E4378" w14:textId="21A3647B" w:rsidR="000938E1" w:rsidRPr="004F5D0B" w:rsidRDefault="000938E1" w:rsidP="000938E1">
      <w:pPr>
        <w:pStyle w:val="FootnoteText"/>
      </w:pPr>
      <w:r w:rsidRPr="000938E1">
        <w:rPr>
          <w:vertAlign w:val="superscript"/>
        </w:rPr>
        <w:footnoteRef/>
      </w:r>
      <w:r w:rsidRPr="000938E1">
        <w:rPr>
          <w:i/>
        </w:rPr>
        <w:t>See, e</w:t>
      </w:r>
      <w:r w:rsidRPr="000938E1">
        <w:t>.</w:t>
      </w:r>
      <w:r w:rsidRPr="000938E1">
        <w:rPr>
          <w:i/>
        </w:rPr>
        <w:t>g</w:t>
      </w:r>
      <w:r w:rsidRPr="000938E1">
        <w:t>., Who Dat Yat Chat, LLC v. Who Dat, Inc., 2012 U.S. Dist. LEXIS 46733, at *52–53 (E.D. La. Apr. 3, 2012) (Louisiana law does not require a famous mark).</w:t>
      </w:r>
    </w:p>
  </w:footnote>
  <w:footnote w:id="104">
    <w:p w14:paraId="64A5202A" w14:textId="15B2A985" w:rsidR="000938E1" w:rsidRPr="000938E1" w:rsidRDefault="000938E1" w:rsidP="000938E1">
      <w:pPr>
        <w:pStyle w:val="FootnoteText"/>
      </w:pPr>
      <w:r w:rsidRPr="000938E1">
        <w:rPr>
          <w:vertAlign w:val="superscript"/>
        </w:rPr>
        <w:footnoteRef/>
      </w:r>
      <w:r w:rsidRPr="000938E1">
        <w:t xml:space="preserve">Restatement (Third) of Unfair Competition §25 </w:t>
      </w:r>
      <w:proofErr w:type="spellStart"/>
      <w:r w:rsidRPr="000938E1">
        <w:t>cmt</w:t>
      </w:r>
      <w:proofErr w:type="spellEnd"/>
      <w:r w:rsidRPr="000938E1">
        <w:t>. e (1995). See discussion in §I.A.1, above.</w:t>
      </w:r>
    </w:p>
    <w:p w14:paraId="2DCFE817" w14:textId="77777777" w:rsidR="000938E1" w:rsidRPr="004F5D0B" w:rsidRDefault="000938E1" w:rsidP="00EE5DC6">
      <w:pPr>
        <w:pStyle w:val="footnote"/>
      </w:pPr>
    </w:p>
  </w:footnote>
  <w:footnote w:id="105">
    <w:p w14:paraId="4E191FD1" w14:textId="3EF2A1DF" w:rsidR="000938E1" w:rsidRPr="004F5D0B" w:rsidRDefault="000938E1" w:rsidP="000938E1">
      <w:pPr>
        <w:pStyle w:val="FootnoteText"/>
      </w:pPr>
      <w:r w:rsidRPr="000938E1">
        <w:rPr>
          <w:vertAlign w:val="superscript"/>
        </w:rPr>
        <w:footnoteRef/>
      </w:r>
      <w:r w:rsidRPr="000938E1">
        <w:t xml:space="preserve">Several of the “locally distinctive” mark cases involved real estate development names that the courts found to be arbitrary, which usually denotes a high level of inherent distinctiveness. </w:t>
      </w:r>
      <w:r w:rsidRPr="000938E1">
        <w:rPr>
          <w:i/>
        </w:rPr>
        <w:t>E</w:t>
      </w:r>
      <w:r w:rsidRPr="000938E1">
        <w:t>.</w:t>
      </w:r>
      <w:r w:rsidRPr="000938E1">
        <w:rPr>
          <w:i/>
        </w:rPr>
        <w:t>g</w:t>
      </w:r>
      <w:r w:rsidRPr="000938E1">
        <w:t xml:space="preserve">., Tortoise Island Homeowners </w:t>
      </w:r>
      <w:proofErr w:type="spellStart"/>
      <w:r w:rsidRPr="000938E1">
        <w:t>Ass’n</w:t>
      </w:r>
      <w:proofErr w:type="spellEnd"/>
      <w:r w:rsidRPr="000938E1">
        <w:t xml:space="preserve"> v. Tortoise Island Realty, Inc., 790 So.2d 525, 534 (Fla. Dist. Ct. App. 2001); Horseshoe Bay Resort Sales Co. v. Lake Lyndon B. Johnson Improvement Corp., 53 S.W.3d 799 (Tex. App. 2001).</w:t>
      </w:r>
    </w:p>
  </w:footnote>
  <w:footnote w:id="106">
    <w:p w14:paraId="46B56FC2" w14:textId="7D38BD34" w:rsidR="000938E1" w:rsidRPr="004F5D0B" w:rsidRDefault="000938E1" w:rsidP="000938E1">
      <w:pPr>
        <w:pStyle w:val="FootnoteText"/>
      </w:pPr>
      <w:r w:rsidRPr="000938E1">
        <w:rPr>
          <w:vertAlign w:val="superscript"/>
        </w:rPr>
        <w:footnoteRef/>
      </w:r>
      <w:r w:rsidRPr="000938E1">
        <w:rPr>
          <w:i/>
        </w:rPr>
        <w:t>See</w:t>
      </w:r>
      <w:r w:rsidRPr="000938E1">
        <w:t xml:space="preserve"> Benchmark v. Benchmark Builders, Inc., 2000 WL 1886570, at *7 (D. Me. Dec. 29, 2000); Computer Assocs. Int’l, Inc. v. AJV Computerized Data Mgmt., Inc., 889 F. Supp. 630, 636, 639 (E.D.N.Y. 1995) (TAX$IMPLE suggestive, but weak).</w:t>
      </w:r>
    </w:p>
  </w:footnote>
  <w:footnote w:id="107">
    <w:p w14:paraId="37EDED24" w14:textId="2EF51ECC" w:rsidR="000938E1" w:rsidRPr="004F5D0B" w:rsidRDefault="000938E1" w:rsidP="000938E1">
      <w:pPr>
        <w:pStyle w:val="FootnoteText"/>
      </w:pPr>
      <w:r w:rsidRPr="000938E1">
        <w:rPr>
          <w:vertAlign w:val="superscript"/>
        </w:rPr>
        <w:footnoteRef/>
      </w:r>
      <w:r w:rsidRPr="000938E1">
        <w:t xml:space="preserve">In </w:t>
      </w:r>
      <w:r w:rsidRPr="000938E1">
        <w:rPr>
          <w:i/>
        </w:rPr>
        <w:t>Blaich Assocs</w:t>
      </w:r>
      <w:r w:rsidRPr="000938E1">
        <w:t xml:space="preserve">. </w:t>
      </w:r>
      <w:r w:rsidRPr="000938E1">
        <w:rPr>
          <w:i/>
        </w:rPr>
        <w:t>v</w:t>
      </w:r>
      <w:r w:rsidRPr="000938E1">
        <w:t xml:space="preserve">. </w:t>
      </w:r>
      <w:r w:rsidRPr="000938E1">
        <w:rPr>
          <w:i/>
        </w:rPr>
        <w:t>Coach/Blaich Real Estate of Manhasset, Inc</w:t>
      </w:r>
      <w:r w:rsidRPr="000938E1">
        <w:t xml:space="preserve">., 719 N.Y.S.2d 820 (Sup. Ct. Nassau Co. 2000), though the case involved a local mark, the court cited both the inherent distinctiveness (not a “common name”) and 40 years of advertising (presumably signifying public recognition) as proof of distinctiveness. </w:t>
      </w:r>
      <w:r w:rsidRPr="000938E1">
        <w:rPr>
          <w:i/>
        </w:rPr>
        <w:t>Id</w:t>
      </w:r>
      <w:r w:rsidRPr="000938E1">
        <w:t>. at 822.</w:t>
      </w:r>
    </w:p>
  </w:footnote>
  <w:footnote w:id="108">
    <w:p w14:paraId="5FF087B2" w14:textId="0CAB4FA1" w:rsidR="000938E1" w:rsidRPr="004F5D0B" w:rsidRDefault="000938E1" w:rsidP="000938E1">
      <w:pPr>
        <w:pStyle w:val="FootnoteText"/>
      </w:pPr>
      <w:r w:rsidRPr="000938E1">
        <w:rPr>
          <w:vertAlign w:val="superscript"/>
        </w:rPr>
        <w:footnoteRef/>
      </w:r>
      <w:r w:rsidRPr="000938E1">
        <w:rPr>
          <w:i/>
        </w:rPr>
        <w:t>See</w:t>
      </w:r>
      <w:r w:rsidRPr="000938E1">
        <w:t xml:space="preserve"> Wal-Mart Stores, Inc. v. Samara Bros., Inc., 529 U.S. 205, 216, 54 USPQ2d 1065 (2000) (secondary meaning required for protection of product configurations under §43(a) of the Lanham Act).</w:t>
      </w:r>
    </w:p>
  </w:footnote>
  <w:footnote w:id="109">
    <w:p w14:paraId="1D000938" w14:textId="1890E6A6" w:rsidR="000938E1" w:rsidRPr="004F5D0B" w:rsidRDefault="000938E1" w:rsidP="000938E1">
      <w:pPr>
        <w:pStyle w:val="FootnoteText"/>
      </w:pPr>
      <w:r w:rsidRPr="000938E1">
        <w:rPr>
          <w:vertAlign w:val="superscript"/>
        </w:rPr>
        <w:footnoteRef/>
      </w:r>
      <w:r w:rsidRPr="000938E1">
        <w:rPr>
          <w:i/>
        </w:rPr>
        <w:t>See</w:t>
      </w:r>
      <w:r w:rsidRPr="000938E1">
        <w:t xml:space="preserve"> Sam’s Wines &amp; Liquors, Inc. v. Wal-Mart Stores, Inc., 32 USPQ2d 1906, 1907–09 (N.D. Ill. 1994); </w:t>
      </w:r>
      <w:r w:rsidRPr="000938E1">
        <w:rPr>
          <w:i/>
        </w:rPr>
        <w:t>see also</w:t>
      </w:r>
      <w:r w:rsidRPr="000938E1">
        <w:t xml:space="preserve"> Amstar Corp. v. Domino’s Pizza, Inc., 615 F.2d 252, 259–60, 265, 205 USPQ 969 (5th Cir.), </w:t>
      </w:r>
      <w:r w:rsidRPr="000938E1">
        <w:rPr>
          <w:i/>
        </w:rPr>
        <w:t>cert</w:t>
      </w:r>
      <w:r w:rsidRPr="000938E1">
        <w:t xml:space="preserve">. </w:t>
      </w:r>
      <w:r w:rsidRPr="000938E1">
        <w:rPr>
          <w:i/>
        </w:rPr>
        <w:t>denied</w:t>
      </w:r>
      <w:r w:rsidRPr="000938E1">
        <w:t>, 449 U.S. 899 (1980).</w:t>
      </w:r>
    </w:p>
  </w:footnote>
  <w:footnote w:id="110">
    <w:p w14:paraId="10E6A910" w14:textId="6ADF3430" w:rsidR="000938E1" w:rsidRPr="004F5D0B" w:rsidRDefault="000938E1" w:rsidP="000938E1">
      <w:pPr>
        <w:pStyle w:val="FootnoteText"/>
      </w:pPr>
      <w:r w:rsidRPr="000938E1">
        <w:rPr>
          <w:vertAlign w:val="superscript"/>
        </w:rPr>
        <w:footnoteRef/>
      </w:r>
      <w:r w:rsidRPr="000938E1">
        <w:t xml:space="preserve">Lanham Act §43(c)(1), 15 U.S.C. §1125(c)(1) (as amended). Until the enactment of the TDRA, the statute required that a mark be “distinctive and famous.” The factors it listed apparently were intended for both purposes. The TDRA altered this language, limiting eligibility to “a famous mark that is distinctive, inherently or through acquired distinctiveness.” </w:t>
      </w:r>
      <w:r w:rsidRPr="000938E1">
        <w:rPr>
          <w:i/>
        </w:rPr>
        <w:t>Id</w:t>
      </w:r>
      <w:r w:rsidRPr="000938E1">
        <w:t xml:space="preserve">. It then made clear that the discussion of (and guiding factors for determining) whether a mark was famous was separate from the issue of distinctiveness. </w:t>
      </w:r>
      <w:r w:rsidRPr="000938E1">
        <w:rPr>
          <w:i/>
        </w:rPr>
        <w:t>Id</w:t>
      </w:r>
      <w:r w:rsidRPr="000938E1">
        <w:t>. §43(c)(2), 15 U.S.C. §1125(c)(2).</w:t>
      </w:r>
    </w:p>
  </w:footnote>
  <w:footnote w:id="111">
    <w:p w14:paraId="3CE42E18" w14:textId="5583BD76" w:rsidR="000938E1" w:rsidRPr="004F5D0B" w:rsidRDefault="000938E1" w:rsidP="000938E1">
      <w:pPr>
        <w:pStyle w:val="FootnoteText"/>
      </w:pPr>
      <w:r w:rsidRPr="000938E1">
        <w:rPr>
          <w:vertAlign w:val="superscript"/>
        </w:rPr>
        <w:footnoteRef/>
      </w:r>
      <w:r w:rsidRPr="000938E1">
        <w:rPr>
          <w:i/>
        </w:rPr>
        <w:t>Id</w:t>
      </w:r>
      <w:r w:rsidRPr="000938E1">
        <w:t>. §43(c)(2)(A)(</w:t>
      </w:r>
      <w:proofErr w:type="spellStart"/>
      <w:r w:rsidRPr="000938E1">
        <w:t>i</w:t>
      </w:r>
      <w:proofErr w:type="spellEnd"/>
      <w:r w:rsidRPr="000938E1">
        <w:t xml:space="preserve">)–(iv). Prior to the TDRA, the FTDA contained no overall definition of fame and set forth eight nonexclusive factors to guide the courts in determining whether a mark was “famous and distinctive.” In addition, prior to the TDRA, which changed the wording of the statute, some courts, notably the Second Circuit, required a showing that the mark was inherently distinctive as well as famous. </w:t>
      </w:r>
      <w:r w:rsidRPr="000938E1">
        <w:rPr>
          <w:i/>
        </w:rPr>
        <w:t>See, e</w:t>
      </w:r>
      <w:r w:rsidRPr="000938E1">
        <w:t>.</w:t>
      </w:r>
      <w:r w:rsidRPr="000938E1">
        <w:rPr>
          <w:i/>
        </w:rPr>
        <w:t>g</w:t>
      </w:r>
      <w:r w:rsidRPr="000938E1">
        <w:t>., TCPIP Holding Co. v. Haar Commc’ns, Inc., 244 F.3d 88, 93, 57 USPQ2d 1969 (2d Cir. 2001). See §</w:t>
      </w:r>
      <w:proofErr w:type="gramStart"/>
      <w:r w:rsidRPr="000938E1">
        <w:t>I.D</w:t>
      </w:r>
      <w:proofErr w:type="gramEnd"/>
      <w:r w:rsidRPr="000938E1">
        <w:t>, below, and Chapter 8, §VIII. Although this interpretation of the FTDA is no longer valid under the TDRA, it may be useful as guidance for states with statutes that mimic the original FTDA.</w:t>
      </w:r>
    </w:p>
  </w:footnote>
  <w:footnote w:id="112">
    <w:p w14:paraId="6B178FC9" w14:textId="7357FF21" w:rsidR="000938E1" w:rsidRPr="000938E1" w:rsidRDefault="000938E1" w:rsidP="000938E1">
      <w:pPr>
        <w:pStyle w:val="FootnoteText"/>
      </w:pPr>
      <w:r w:rsidRPr="000938E1">
        <w:rPr>
          <w:vertAlign w:val="superscript"/>
        </w:rPr>
        <w:footnoteRef/>
      </w:r>
      <w:r w:rsidRPr="000938E1">
        <w:t>The definition and associated factors are discussed in detail in Chapter 8, §§II and III.</w:t>
      </w:r>
    </w:p>
    <w:p w14:paraId="01F400C5" w14:textId="77777777" w:rsidR="000938E1" w:rsidRPr="004F5D0B" w:rsidRDefault="000938E1" w:rsidP="00EE5DC6">
      <w:pPr>
        <w:pStyle w:val="footnote"/>
      </w:pPr>
    </w:p>
  </w:footnote>
  <w:footnote w:id="113">
    <w:p w14:paraId="14BDFE27" w14:textId="335A40B4" w:rsidR="000938E1" w:rsidRPr="004F5D0B" w:rsidRDefault="000938E1" w:rsidP="000938E1">
      <w:pPr>
        <w:pStyle w:val="FootnoteText"/>
      </w:pPr>
      <w:r w:rsidRPr="000938E1">
        <w:rPr>
          <w:vertAlign w:val="superscript"/>
        </w:rPr>
        <w:footnoteRef/>
      </w:r>
      <w:r w:rsidRPr="000938E1">
        <w:t>Lanham Act §43(c)(2)(A), 15 U.S.C. §1125(c)(2)(A).</w:t>
      </w:r>
    </w:p>
  </w:footnote>
  <w:footnote w:id="114">
    <w:p w14:paraId="3327B2DD" w14:textId="01761FB4"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Green v. </w:t>
      </w:r>
      <w:proofErr w:type="spellStart"/>
      <w:r w:rsidRPr="000938E1">
        <w:t>Fornario</w:t>
      </w:r>
      <w:proofErr w:type="spellEnd"/>
      <w:r w:rsidRPr="000938E1">
        <w:t xml:space="preserve">, 486 F.3d 100, 105, 82 USPQ2d 1681 (3d Cir. 2007) (describing fame as “a rigorous standard, as it extends protection only to highly distinctive marks that are well-known throughout the country”); Provide Commerce, Inc. v. Preferred Commerce, Inc., 2008 U.S. Dist. LEXIS 27697, at *12–13 (S.D. Fla. Apr. 3, 2008) (“rigorous” standard for determining fame). </w:t>
      </w:r>
      <w:r w:rsidRPr="000938E1">
        <w:rPr>
          <w:i/>
        </w:rPr>
        <w:t>Compare</w:t>
      </w:r>
      <w:r w:rsidRPr="000938E1">
        <w:t xml:space="preserve"> Clinique Labs., Inc. v. Dep Corp., 945 F. Supp. 547, 561 (S.D.N.Y. 1996) (an early case stating that the FTDA protects “distinctive” </w:t>
      </w:r>
      <w:r w:rsidRPr="000938E1">
        <w:rPr>
          <w:i/>
        </w:rPr>
        <w:t>or</w:t>
      </w:r>
      <w:r w:rsidRPr="000938E1">
        <w:t xml:space="preserve"> “famous” marks), </w:t>
      </w:r>
      <w:r w:rsidRPr="000938E1">
        <w:rPr>
          <w:i/>
        </w:rPr>
        <w:t>with</w:t>
      </w:r>
      <w:r w:rsidRPr="000938E1">
        <w:t xml:space="preserve"> TCPIP Holding Co. v. Haar Commc’ns, Inc., 244 F.3d 88, 99, 57 USPQ2d 1969 (2d Cir. 2001) (“substantial degree of fame” required under FTDA). </w:t>
      </w:r>
      <w:r w:rsidRPr="000938E1">
        <w:rPr>
          <w:i/>
        </w:rPr>
        <w:t>See</w:t>
      </w:r>
      <w:r w:rsidRPr="000938E1">
        <w:t xml:space="preserve"> Chapter 8, §III.</w:t>
      </w:r>
    </w:p>
  </w:footnote>
  <w:footnote w:id="115">
    <w:p w14:paraId="2D5A0D73" w14:textId="6CFC3BA6"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w:t>
      </w:r>
      <w:r w:rsidRPr="000938E1">
        <w:rPr>
          <w:smallCaps/>
        </w:rPr>
        <w:t xml:space="preserve">Alaska Stat. </w:t>
      </w:r>
      <w:r w:rsidRPr="000938E1">
        <w:t xml:space="preserve">§45.50.180(d) (LexisNexis 2006); </w:t>
      </w:r>
      <w:r w:rsidRPr="000938E1">
        <w:rPr>
          <w:smallCaps/>
        </w:rPr>
        <w:t xml:space="preserve">Ark. Code Ann. </w:t>
      </w:r>
      <w:r w:rsidRPr="000938E1">
        <w:t xml:space="preserve">§4-71-213(a)(1) (LexisNexis 2001); </w:t>
      </w:r>
      <w:r w:rsidRPr="000938E1">
        <w:rPr>
          <w:smallCaps/>
        </w:rPr>
        <w:t xml:space="preserve">Conn. Gen. Stat. Ann. </w:t>
      </w:r>
      <w:r w:rsidRPr="000938E1">
        <w:t xml:space="preserve">§35-11i(c) (West 2005); 765 </w:t>
      </w:r>
      <w:r w:rsidRPr="000938E1">
        <w:rPr>
          <w:smallCaps/>
        </w:rPr>
        <w:t xml:space="preserve">Ill. Comp. Stat. Ann. </w:t>
      </w:r>
      <w:r w:rsidRPr="000938E1">
        <w:t xml:space="preserve">§1036/65(a) (West 2009); </w:t>
      </w:r>
      <w:r w:rsidRPr="000938E1">
        <w:rPr>
          <w:smallCaps/>
        </w:rPr>
        <w:t xml:space="preserve">Kan. Stat. Ann. </w:t>
      </w:r>
      <w:r w:rsidRPr="000938E1">
        <w:t xml:space="preserve">§81-214(a) (Supp. 2009); </w:t>
      </w:r>
      <w:r w:rsidRPr="000938E1">
        <w:rPr>
          <w:smallCaps/>
        </w:rPr>
        <w:t xml:space="preserve">Miss. Code Ann. </w:t>
      </w:r>
      <w:r w:rsidRPr="000938E1">
        <w:t xml:space="preserve">§75-25-25 (West Supp. 2011); </w:t>
      </w:r>
      <w:r w:rsidRPr="000938E1">
        <w:rPr>
          <w:smallCaps/>
        </w:rPr>
        <w:t xml:space="preserve">Neb. Rev. Stat. Ann. </w:t>
      </w:r>
      <w:r w:rsidRPr="000938E1">
        <w:t xml:space="preserve">§87-140(1) (LexisNexis 2003); </w:t>
      </w:r>
      <w:r w:rsidRPr="000938E1">
        <w:rPr>
          <w:smallCaps/>
        </w:rPr>
        <w:t xml:space="preserve">N.M. Stat. Ann. </w:t>
      </w:r>
      <w:r w:rsidRPr="000938E1">
        <w:t xml:space="preserve">§57-3B-15A (West 2003); </w:t>
      </w:r>
      <w:r w:rsidRPr="000938E1">
        <w:rPr>
          <w:smallCaps/>
        </w:rPr>
        <w:t xml:space="preserve">S.C. Code Ann. </w:t>
      </w:r>
      <w:r w:rsidRPr="000938E1">
        <w:t xml:space="preserve">§39-15-1165(A) (West Supp. 2009); </w:t>
      </w:r>
      <w:r w:rsidRPr="000938E1">
        <w:rPr>
          <w:smallCaps/>
        </w:rPr>
        <w:t xml:space="preserve">Tenn. Code Ann. </w:t>
      </w:r>
      <w:r w:rsidRPr="000938E1">
        <w:t xml:space="preserve">§47-25-513(a) (LexisNexis 2001); </w:t>
      </w:r>
      <w:r w:rsidRPr="000938E1">
        <w:rPr>
          <w:smallCaps/>
        </w:rPr>
        <w:t>W. Va. Code</w:t>
      </w:r>
      <w:r w:rsidRPr="000938E1">
        <w:t xml:space="preserve"> §47-2-13(a) (West 2002). </w:t>
      </w:r>
      <w:r w:rsidRPr="000938E1">
        <w:rPr>
          <w:i/>
        </w:rPr>
        <w:t>But cf</w:t>
      </w:r>
      <w:r w:rsidRPr="000938E1">
        <w:t xml:space="preserve">. </w:t>
      </w:r>
      <w:r w:rsidRPr="000938E1">
        <w:rPr>
          <w:smallCaps/>
        </w:rPr>
        <w:t>Wash. Rev. Code Ann. §19.77.160</w:t>
      </w:r>
      <w:r w:rsidRPr="000938E1">
        <w:t xml:space="preserve"> (West 1999) (required a “famous mark” but without the “in this state” qualification). In 2003, the Washington statute was amended to conform to the 1996 Model Bill and now contains the “famous in this state” language. </w:t>
      </w:r>
      <w:r w:rsidRPr="000938E1">
        <w:rPr>
          <w:smallCaps/>
        </w:rPr>
        <w:t>Wash. Rev. Code Ann</w:t>
      </w:r>
      <w:r w:rsidRPr="000938E1">
        <w:t>. §19. 77.160 (West Supp. 2012).</w:t>
      </w:r>
    </w:p>
  </w:footnote>
  <w:footnote w:id="116">
    <w:p w14:paraId="59DECC41" w14:textId="427AF9EB" w:rsidR="000938E1" w:rsidRPr="004F5D0B" w:rsidRDefault="000938E1" w:rsidP="000938E1">
      <w:pPr>
        <w:pStyle w:val="FootnoteText"/>
      </w:pPr>
      <w:r w:rsidRPr="000938E1">
        <w:rPr>
          <w:vertAlign w:val="superscript"/>
        </w:rPr>
        <w:footnoteRef/>
      </w:r>
      <w:r w:rsidRPr="000938E1">
        <w:t>The required level of fame under the FTDA and TDRA is discussed in Chapter 8, §§II and III. The issue of locally famous marks under state law is discussed below in §</w:t>
      </w:r>
      <w:proofErr w:type="gramStart"/>
      <w:r w:rsidRPr="000938E1">
        <w:t>I.E</w:t>
      </w:r>
      <w:proofErr w:type="gramEnd"/>
      <w:r w:rsidRPr="000938E1">
        <w:t xml:space="preserve"> of this chapter.</w:t>
      </w:r>
    </w:p>
  </w:footnote>
  <w:footnote w:id="117">
    <w:p w14:paraId="18D3E93A" w14:textId="238930DD" w:rsidR="000938E1" w:rsidRPr="004F5D0B" w:rsidRDefault="000938E1" w:rsidP="000938E1">
      <w:pPr>
        <w:pStyle w:val="FootnoteText"/>
      </w:pPr>
      <w:r w:rsidRPr="000938E1">
        <w:rPr>
          <w:vertAlign w:val="superscript"/>
        </w:rPr>
        <w:footnoteRef/>
      </w:r>
      <w:r w:rsidRPr="000938E1">
        <w:rPr>
          <w:smallCaps/>
        </w:rPr>
        <w:t xml:space="preserve">H.R. Rep. No. </w:t>
      </w:r>
      <w:r w:rsidRPr="000938E1">
        <w:t>104-374, at 4, 1995 U.S.C.C.A.N. 1029, 1031 (noting that the proposed bill would permit locally famous or distinctive marks to continue to be protected under state law).</w:t>
      </w:r>
    </w:p>
  </w:footnote>
  <w:footnote w:id="118">
    <w:p w14:paraId="75C2784D" w14:textId="7AC5962C" w:rsidR="000938E1" w:rsidRPr="004F5D0B" w:rsidRDefault="000938E1" w:rsidP="000938E1">
      <w:pPr>
        <w:pStyle w:val="FootnoteText"/>
      </w:pPr>
      <w:r w:rsidRPr="000938E1">
        <w:rPr>
          <w:vertAlign w:val="superscript"/>
        </w:rPr>
        <w:footnoteRef/>
      </w:r>
      <w:r w:rsidRPr="000938E1">
        <w:t>2007 Model Bill §13(b). Alabama, California, Mississippi, Oregon, and Texas have adopted the 2007 Model Bill. The territory of Puerto Rico also has adopted a statute roughly patterned after the 2007 Model Bill.</w:t>
      </w:r>
    </w:p>
  </w:footnote>
  <w:footnote w:id="119">
    <w:p w14:paraId="0F90B0F0" w14:textId="06E35F81" w:rsidR="000938E1" w:rsidRPr="001E7F56" w:rsidRDefault="000938E1" w:rsidP="000938E1">
      <w:pPr>
        <w:pStyle w:val="FootnoteText"/>
      </w:pPr>
      <w:r w:rsidRPr="000938E1">
        <w:rPr>
          <w:rStyle w:val="FootnoteReference"/>
          <w:rFonts w:eastAsiaTheme="majorEastAsia"/>
        </w:rPr>
        <w:footnoteRef/>
      </w:r>
      <w:r w:rsidRPr="000938E1">
        <w:rPr>
          <w:i/>
        </w:rPr>
        <w:t>See, e.g.</w:t>
      </w:r>
      <w:r w:rsidRPr="000938E1">
        <w:t xml:space="preserve">, Molzan v. </w:t>
      </w:r>
      <w:proofErr w:type="spellStart"/>
      <w:r w:rsidRPr="000938E1">
        <w:t>Bellagreen</w:t>
      </w:r>
      <w:proofErr w:type="spellEnd"/>
      <w:r w:rsidRPr="000938E1">
        <w:t xml:space="preserve"> Holdings, L.L.C., 114 F.4th 323, 334–35 (5th Cir. 2024) (finding allegations sufficient to find fame in the Houston area under Texas law); Lauren Moshi, LLC v. Fuentes</w:t>
      </w:r>
      <w:r w:rsidRPr="000938E1">
        <w:rPr>
          <w:i/>
        </w:rPr>
        <w:t xml:space="preserve">, </w:t>
      </w:r>
      <w:r w:rsidRPr="000938E1">
        <w:t>2020 WL 2303081, at *5–6, 2020 BL 176312 (C.D. Cal. Jan. 17, 2020) (analyzing fame in the city of Los Angeles under California law).</w:t>
      </w:r>
    </w:p>
  </w:footnote>
  <w:footnote w:id="120">
    <w:p w14:paraId="1014F9C7" w14:textId="308824A1" w:rsidR="000938E1" w:rsidRPr="004F5D0B" w:rsidRDefault="000938E1" w:rsidP="000938E1">
      <w:pPr>
        <w:pStyle w:val="FootnoteText"/>
      </w:pPr>
      <w:r w:rsidRPr="000938E1">
        <w:rPr>
          <w:vertAlign w:val="superscript"/>
        </w:rPr>
        <w:footnoteRef/>
      </w:r>
      <w:r w:rsidRPr="000938E1">
        <w:t>See §</w:t>
      </w:r>
      <w:proofErr w:type="gramStart"/>
      <w:r w:rsidRPr="000938E1">
        <w:t>I.E</w:t>
      </w:r>
      <w:proofErr w:type="gramEnd"/>
      <w:r w:rsidRPr="000938E1">
        <w:t>, below.</w:t>
      </w:r>
    </w:p>
  </w:footnote>
  <w:footnote w:id="121">
    <w:p w14:paraId="38496C9D" w14:textId="6A805BFA" w:rsidR="000938E1" w:rsidRPr="004F5D0B" w:rsidRDefault="000938E1" w:rsidP="000938E1">
      <w:pPr>
        <w:pStyle w:val="FootnoteText"/>
      </w:pPr>
      <w:r w:rsidRPr="000938E1">
        <w:rPr>
          <w:vertAlign w:val="superscript"/>
        </w:rPr>
        <w:footnoteRef/>
      </w:r>
      <w:r w:rsidRPr="000938E1">
        <w:t>2007 Model Bill §13(b).</w:t>
      </w:r>
    </w:p>
  </w:footnote>
  <w:footnote w:id="122">
    <w:p w14:paraId="562342C0" w14:textId="27F71296" w:rsidR="000938E1" w:rsidRPr="004F5D0B" w:rsidRDefault="000938E1" w:rsidP="000938E1">
      <w:pPr>
        <w:pStyle w:val="FootnoteText"/>
      </w:pPr>
      <w:r w:rsidRPr="000938E1">
        <w:rPr>
          <w:vertAlign w:val="superscript"/>
        </w:rPr>
        <w:footnoteRef/>
      </w:r>
      <w:r w:rsidRPr="000938E1">
        <w:t>Id.</w:t>
      </w:r>
    </w:p>
  </w:footnote>
  <w:footnote w:id="123">
    <w:p w14:paraId="17E9B7F4" w14:textId="5D08809D" w:rsidR="000938E1" w:rsidRDefault="000938E1" w:rsidP="000938E1">
      <w:pPr>
        <w:pStyle w:val="FootnoteText"/>
      </w:pPr>
      <w:r w:rsidRPr="000938E1">
        <w:rPr>
          <w:rStyle w:val="FootnoteReference"/>
          <w:rFonts w:eastAsiaTheme="majorEastAsia"/>
        </w:rPr>
        <w:footnoteRef/>
      </w:r>
      <w:r w:rsidRPr="000938E1">
        <w:rPr>
          <w:i/>
        </w:rPr>
        <w:t>See, e.g.</w:t>
      </w:r>
      <w:r w:rsidRPr="000938E1">
        <w:t>, Lauren Moshi, LLC v. Fuentes</w:t>
      </w:r>
      <w:r w:rsidRPr="000938E1">
        <w:rPr>
          <w:i/>
        </w:rPr>
        <w:t xml:space="preserve">, </w:t>
      </w:r>
      <w:r w:rsidRPr="000938E1">
        <w:t>2020 WL 2303081, at *5–6, 2020 BL 176312 (C.D. Cal. Jan. 17, 2020) (discussing the requirement of being “widely recognized by the general consuming public”).</w:t>
      </w:r>
    </w:p>
  </w:footnote>
  <w:footnote w:id="124">
    <w:p w14:paraId="37137D78" w14:textId="50E66926" w:rsidR="000938E1" w:rsidRPr="000938E1" w:rsidRDefault="000938E1" w:rsidP="000938E1">
      <w:pPr>
        <w:pStyle w:val="FootnoteText"/>
      </w:pPr>
      <w:r w:rsidRPr="000938E1">
        <w:rPr>
          <w:vertAlign w:val="superscript"/>
        </w:rPr>
        <w:footnoteRef/>
      </w:r>
      <w:r w:rsidRPr="000938E1">
        <w:t>The 1996 Model Bill includes the following factors:</w:t>
      </w:r>
    </w:p>
    <w:p w14:paraId="01C123B0" w14:textId="3DBC1212" w:rsidR="000938E1" w:rsidRPr="000938E1" w:rsidRDefault="000938E1" w:rsidP="000938E1">
      <w:pPr>
        <w:pStyle w:val="BQuotelong"/>
      </w:pPr>
      <w:r w:rsidRPr="000938E1">
        <w:t xml:space="preserve">(A) the degree of inherent or acquired distinctiveness of the mark in this </w:t>
      </w:r>
      <w:proofErr w:type="gramStart"/>
      <w:r w:rsidRPr="000938E1">
        <w:t>state;</w:t>
      </w:r>
      <w:proofErr w:type="gramEnd"/>
    </w:p>
    <w:p w14:paraId="6982D3A1" w14:textId="730E0E22" w:rsidR="000938E1" w:rsidRPr="000938E1" w:rsidRDefault="000938E1" w:rsidP="000938E1">
      <w:pPr>
        <w:pStyle w:val="BQuotelong"/>
      </w:pPr>
      <w:r w:rsidRPr="000938E1">
        <w:t xml:space="preserve">(B) the duration and extent of use of the mark in connection with the goods and services with which the mark is </w:t>
      </w:r>
      <w:proofErr w:type="gramStart"/>
      <w:r w:rsidRPr="000938E1">
        <w:t>used;</w:t>
      </w:r>
      <w:proofErr w:type="gramEnd"/>
    </w:p>
    <w:p w14:paraId="5AFDA646" w14:textId="7D412722" w:rsidR="000938E1" w:rsidRPr="000938E1" w:rsidRDefault="000938E1" w:rsidP="000938E1">
      <w:pPr>
        <w:pStyle w:val="BQuotelong"/>
      </w:pPr>
      <w:r w:rsidRPr="000938E1">
        <w:t xml:space="preserve">(C) the duration and extent of advertising and publicity of the mark in this </w:t>
      </w:r>
      <w:proofErr w:type="gramStart"/>
      <w:r w:rsidRPr="000938E1">
        <w:t>state;</w:t>
      </w:r>
      <w:proofErr w:type="gramEnd"/>
    </w:p>
    <w:p w14:paraId="4FE0B3A7" w14:textId="47873C10" w:rsidR="000938E1" w:rsidRPr="000938E1" w:rsidRDefault="000938E1" w:rsidP="000938E1">
      <w:pPr>
        <w:pStyle w:val="BQuotelong"/>
      </w:pPr>
      <w:r w:rsidRPr="000938E1">
        <w:t xml:space="preserve">(D) the geographical extent of the trading area in which the mark is </w:t>
      </w:r>
      <w:proofErr w:type="gramStart"/>
      <w:r w:rsidRPr="000938E1">
        <w:t>used;</w:t>
      </w:r>
      <w:proofErr w:type="gramEnd"/>
    </w:p>
    <w:p w14:paraId="7A5900E8" w14:textId="2A17FD44" w:rsidR="000938E1" w:rsidRPr="000938E1" w:rsidRDefault="000938E1" w:rsidP="000938E1">
      <w:pPr>
        <w:pStyle w:val="BQuotelong"/>
      </w:pPr>
      <w:r w:rsidRPr="000938E1">
        <w:t xml:space="preserve">(E) the channels of trade for the goods or services with which the mark is </w:t>
      </w:r>
      <w:proofErr w:type="gramStart"/>
      <w:r w:rsidRPr="000938E1">
        <w:t>used;</w:t>
      </w:r>
      <w:proofErr w:type="gramEnd"/>
    </w:p>
    <w:p w14:paraId="4384AC0F" w14:textId="755BF02B" w:rsidR="000938E1" w:rsidRPr="000938E1" w:rsidRDefault="000938E1" w:rsidP="000938E1">
      <w:pPr>
        <w:pStyle w:val="BQuotelong"/>
      </w:pPr>
      <w:r w:rsidRPr="000938E1">
        <w:t xml:space="preserve">(F) the degree of recognition of the mark in the trading areas and channels of trade in this state used by the mark’s owner and the person against whom the injunction is </w:t>
      </w:r>
      <w:proofErr w:type="gramStart"/>
      <w:r w:rsidRPr="000938E1">
        <w:t>sought;</w:t>
      </w:r>
      <w:proofErr w:type="gramEnd"/>
    </w:p>
    <w:p w14:paraId="53C984F4" w14:textId="631992FC" w:rsidR="000938E1" w:rsidRPr="000938E1" w:rsidRDefault="000938E1" w:rsidP="000938E1">
      <w:pPr>
        <w:pStyle w:val="BQuotelong"/>
      </w:pPr>
      <w:r w:rsidRPr="000938E1">
        <w:t>(G) the nature and extent of use of the same or similar mark by third parties; and</w:t>
      </w:r>
    </w:p>
    <w:p w14:paraId="74FE65BF" w14:textId="6728C701" w:rsidR="000938E1" w:rsidRPr="000938E1" w:rsidRDefault="000938E1" w:rsidP="000938E1">
      <w:pPr>
        <w:pStyle w:val="BQuotelong"/>
      </w:pPr>
      <w:r w:rsidRPr="000938E1">
        <w:t>(H) whether the mark is the subject of a state registration in this state, or a federal registration under the Act of March 3, 1881, or under the Act of February 20, 1905, or on the principal register.</w:t>
      </w:r>
    </w:p>
    <w:p w14:paraId="5E9239CF" w14:textId="77777777" w:rsidR="000938E1" w:rsidRPr="004F5D0B" w:rsidRDefault="000938E1" w:rsidP="000938E1">
      <w:pPr>
        <w:pStyle w:val="FootnoteText"/>
      </w:pPr>
      <w:r w:rsidRPr="000938E1">
        <w:t>The 1992 Model Bill omits factor (H).</w:t>
      </w:r>
    </w:p>
  </w:footnote>
  <w:footnote w:id="125">
    <w:p w14:paraId="1BCCC1F3" w14:textId="5E7ACF0B" w:rsidR="000938E1" w:rsidRPr="004F5D0B" w:rsidRDefault="000938E1" w:rsidP="000938E1">
      <w:pPr>
        <w:pStyle w:val="FootnoteText"/>
      </w:pPr>
      <w:r w:rsidRPr="000938E1">
        <w:rPr>
          <w:vertAlign w:val="superscript"/>
        </w:rPr>
        <w:footnoteRef/>
      </w:r>
      <w:r w:rsidRPr="000938E1">
        <w:t>The 1996 Model Bill added federal and state registration as a factor to be considered in the determination of whether a mark is famous in the state. The 2007 Model Bill also includes registration as a factor, but it also contains a definition of “famous.” See the table in Chapter 1, §III.A.3, for a listing of dilution statutes and a notation of whether they follow the 1992, 1996, or 2007 version of the Model Bill.</w:t>
      </w:r>
    </w:p>
  </w:footnote>
  <w:footnote w:id="126">
    <w:p w14:paraId="6FEE654F" w14:textId="2CA9AC4A" w:rsidR="000938E1" w:rsidRPr="000938E1" w:rsidRDefault="000938E1" w:rsidP="000938E1">
      <w:pPr>
        <w:pStyle w:val="FootnoteText"/>
      </w:pPr>
      <w:r w:rsidRPr="000938E1">
        <w:rPr>
          <w:vertAlign w:val="superscript"/>
        </w:rPr>
        <w:footnoteRef/>
      </w:r>
      <w:r w:rsidRPr="000938E1">
        <w:t>Currently, 20 states plus Puerto Rico include federal registration as a factor</w:t>
      </w:r>
      <w:r w:rsidRPr="000938E1">
        <w:rPr>
          <w:smallCaps/>
        </w:rPr>
        <w:t>. Ala. Stat. §8-12-17(</w:t>
      </w:r>
      <w:r w:rsidRPr="000938E1">
        <w:t>b</w:t>
      </w:r>
      <w:r w:rsidRPr="000938E1">
        <w:rPr>
          <w:smallCaps/>
        </w:rPr>
        <w:t xml:space="preserve">)(4) (2010); Ariz. Rev. Stat. </w:t>
      </w:r>
      <w:r w:rsidRPr="000938E1">
        <w:t xml:space="preserve">§44-1448.01 (West 2003); </w:t>
      </w:r>
      <w:r w:rsidRPr="000938E1">
        <w:rPr>
          <w:smallCaps/>
        </w:rPr>
        <w:t>Ark. Code Ann</w:t>
      </w:r>
      <w:r w:rsidRPr="000938E1">
        <w:t xml:space="preserve">. §4-71-213 (LexisNexis 2001); </w:t>
      </w:r>
      <w:r w:rsidRPr="000938E1">
        <w:rPr>
          <w:smallCaps/>
        </w:rPr>
        <w:t>Cal. Bus. &amp; Prof. Code</w:t>
      </w:r>
      <w:r w:rsidRPr="000938E1">
        <w:t xml:space="preserve"> §14247(a)(4) (West 2008); </w:t>
      </w:r>
      <w:r w:rsidRPr="000938E1">
        <w:rPr>
          <w:smallCaps/>
        </w:rPr>
        <w:t>Fla. Stat. Ann. §495.151</w:t>
      </w:r>
      <w:r w:rsidRPr="000938E1">
        <w:t xml:space="preserve">(1)(h) (West 2010); </w:t>
      </w:r>
      <w:r w:rsidRPr="000938E1">
        <w:rPr>
          <w:smallCaps/>
        </w:rPr>
        <w:t>Haw. Rev. Stat. Ann</w:t>
      </w:r>
      <w:r w:rsidRPr="000938E1">
        <w:t xml:space="preserve">. §482-32 (LexisNexis 2005); 765 </w:t>
      </w:r>
      <w:r w:rsidRPr="000938E1">
        <w:rPr>
          <w:smallCaps/>
        </w:rPr>
        <w:t xml:space="preserve">Ill. Comp. Stat. Ann. </w:t>
      </w:r>
      <w:r w:rsidRPr="000938E1">
        <w:t xml:space="preserve">§1036/65 (West 2009); </w:t>
      </w:r>
      <w:r w:rsidRPr="000938E1">
        <w:rPr>
          <w:smallCaps/>
        </w:rPr>
        <w:t>Ind. Code Ann. §24-2-1-13.5(</w:t>
      </w:r>
      <w:r w:rsidRPr="000938E1">
        <w:t>b</w:t>
      </w:r>
      <w:r w:rsidRPr="000938E1">
        <w:rPr>
          <w:smallCaps/>
        </w:rPr>
        <w:t>)(8) (</w:t>
      </w:r>
      <w:r w:rsidRPr="000938E1">
        <w:t>LexisNexis 2006)</w:t>
      </w:r>
      <w:r w:rsidRPr="000938E1">
        <w:rPr>
          <w:smallCaps/>
        </w:rPr>
        <w:t xml:space="preserve">; Kan. Stat. Ann. </w:t>
      </w:r>
      <w:r w:rsidRPr="000938E1">
        <w:t xml:space="preserve">§81-214 (Supp. 2009); </w:t>
      </w:r>
      <w:r w:rsidRPr="000938E1">
        <w:rPr>
          <w:smallCaps/>
        </w:rPr>
        <w:t xml:space="preserve">Minn. Stat. Ann. </w:t>
      </w:r>
      <w:r w:rsidRPr="000938E1">
        <w:t xml:space="preserve">§333.285 (West 2011); </w:t>
      </w:r>
      <w:r w:rsidRPr="000938E1">
        <w:rPr>
          <w:smallCaps/>
        </w:rPr>
        <w:t>Miss. Code Ann</w:t>
      </w:r>
      <w:r w:rsidRPr="000938E1">
        <w:t xml:space="preserve">. §75-25-25(b)(4) (West Supp. 2011); </w:t>
      </w:r>
      <w:r w:rsidRPr="000938E1">
        <w:rPr>
          <w:smallCaps/>
        </w:rPr>
        <w:t xml:space="preserve">Mont. Code Ann. </w:t>
      </w:r>
      <w:r w:rsidRPr="000938E1">
        <w:t xml:space="preserve">§30-13-334(2) (West 2011); </w:t>
      </w:r>
      <w:r w:rsidRPr="000938E1">
        <w:rPr>
          <w:smallCaps/>
        </w:rPr>
        <w:t xml:space="preserve">Neb. Rev. Stat. </w:t>
      </w:r>
      <w:r w:rsidRPr="000938E1">
        <w:t xml:space="preserve">§87-140 (LexisNexis 2003); </w:t>
      </w:r>
      <w:r w:rsidRPr="000938E1">
        <w:rPr>
          <w:smallCaps/>
        </w:rPr>
        <w:t xml:space="preserve">Nev. Rev. Stat. Ann. </w:t>
      </w:r>
      <w:r w:rsidRPr="000938E1">
        <w:t xml:space="preserve">§600.435 (LexisNexis 2010); </w:t>
      </w:r>
      <w:r w:rsidRPr="000938E1">
        <w:rPr>
          <w:smallCaps/>
        </w:rPr>
        <w:t>Or. Rev. Stat</w:t>
      </w:r>
      <w:r w:rsidRPr="000938E1">
        <w:t xml:space="preserve">. §647.107(2)6 (2011); 54 </w:t>
      </w:r>
      <w:r w:rsidRPr="000938E1">
        <w:rPr>
          <w:smallCaps/>
        </w:rPr>
        <w:t xml:space="preserve">Pa. Cons. Stat. Ann. </w:t>
      </w:r>
      <w:r w:rsidRPr="000938E1">
        <w:t xml:space="preserve">§1124 (West Supp. 2012); </w:t>
      </w:r>
      <w:r w:rsidRPr="000938E1">
        <w:rPr>
          <w:smallCaps/>
        </w:rPr>
        <w:t>P.R. Laws Ann</w:t>
      </w:r>
      <w:r w:rsidRPr="000938E1">
        <w:t xml:space="preserve">. tit. 10, §223y(b)(4) (LexisNexis 2009); </w:t>
      </w:r>
      <w:r w:rsidRPr="000938E1">
        <w:rPr>
          <w:smallCaps/>
        </w:rPr>
        <w:t xml:space="preserve">Tenn. Code Ann. </w:t>
      </w:r>
      <w:r w:rsidRPr="000938E1">
        <w:t xml:space="preserve">§47-25-513 (LexisNexis 2001); </w:t>
      </w:r>
      <w:r w:rsidRPr="000938E1">
        <w:rPr>
          <w:smallCaps/>
        </w:rPr>
        <w:t>Tex. Bus. &amp; Com. Code</w:t>
      </w:r>
      <w:r w:rsidRPr="000938E1">
        <w:t xml:space="preserve"> §16.103(b)(4) (2011); </w:t>
      </w:r>
      <w:r w:rsidRPr="000938E1">
        <w:rPr>
          <w:smallCaps/>
        </w:rPr>
        <w:t>Utah Code Ann</w:t>
      </w:r>
      <w:r w:rsidRPr="000938E1">
        <w:t xml:space="preserve">. §70-3a-403 (West 2004); </w:t>
      </w:r>
      <w:r w:rsidRPr="000938E1">
        <w:rPr>
          <w:smallCaps/>
        </w:rPr>
        <w:t>Wash. Rev. Code Ann</w:t>
      </w:r>
      <w:r w:rsidRPr="000938E1">
        <w:t>. §19.77.160 (West Supp. 2012).</w:t>
      </w:r>
    </w:p>
    <w:p w14:paraId="27B17B2A" w14:textId="77777777" w:rsidR="000938E1" w:rsidRPr="004F5D0B" w:rsidRDefault="000938E1" w:rsidP="00EE5DC6">
      <w:pPr>
        <w:pStyle w:val="footnote"/>
      </w:pPr>
    </w:p>
  </w:footnote>
  <w:footnote w:id="127">
    <w:p w14:paraId="0636A675" w14:textId="3A48F56D" w:rsidR="000938E1" w:rsidRPr="004F5D0B" w:rsidRDefault="000938E1" w:rsidP="000938E1">
      <w:pPr>
        <w:pStyle w:val="FootnoteText"/>
      </w:pPr>
      <w:r w:rsidRPr="000938E1">
        <w:rPr>
          <w:vertAlign w:val="superscript"/>
        </w:rPr>
        <w:footnoteRef/>
      </w:r>
      <w:r w:rsidRPr="000938E1">
        <w:t>The use of state registration as a factor is more logical and, in fact, may encourage such registration. In some states, the definition of dilution also refers to the “registrant’s” mark, not just the “mark,” which may limit the coverage of such statutes to marks registered under state law. See §II, below.</w:t>
      </w:r>
    </w:p>
  </w:footnote>
  <w:footnote w:id="128">
    <w:p w14:paraId="660C0984" w14:textId="04434C0F" w:rsidR="000938E1" w:rsidRPr="004F5D0B" w:rsidRDefault="000938E1" w:rsidP="000938E1">
      <w:pPr>
        <w:pStyle w:val="FootnoteText"/>
      </w:pPr>
      <w:r w:rsidRPr="000938E1">
        <w:rPr>
          <w:vertAlign w:val="superscript"/>
        </w:rPr>
        <w:footnoteRef/>
      </w:r>
      <w:r w:rsidRPr="000938E1">
        <w:rPr>
          <w:i/>
        </w:rPr>
        <w:t>See</w:t>
      </w:r>
      <w:r w:rsidRPr="000938E1">
        <w:t xml:space="preserve"> David S. </w:t>
      </w:r>
      <w:proofErr w:type="spellStart"/>
      <w:r w:rsidRPr="000938E1">
        <w:t>Welkowitz</w:t>
      </w:r>
      <w:proofErr w:type="spellEnd"/>
      <w:r w:rsidRPr="000938E1">
        <w:t xml:space="preserve">, </w:t>
      </w:r>
      <w:r w:rsidRPr="000938E1">
        <w:rPr>
          <w:i/>
        </w:rPr>
        <w:t xml:space="preserve">State of the State: Is There a Future for State Dilution </w:t>
      </w:r>
      <w:proofErr w:type="gramStart"/>
      <w:r w:rsidRPr="000938E1">
        <w:rPr>
          <w:i/>
        </w:rPr>
        <w:t>Laws?</w:t>
      </w:r>
      <w:r w:rsidRPr="000938E1">
        <w:t>,</w:t>
      </w:r>
      <w:proofErr w:type="gramEnd"/>
      <w:r w:rsidRPr="000938E1">
        <w:t xml:space="preserve"> 24 </w:t>
      </w:r>
      <w:r w:rsidRPr="000938E1">
        <w:rPr>
          <w:smallCaps/>
        </w:rPr>
        <w:t>Santa Clara Comp. &amp; High Tech. L.J</w:t>
      </w:r>
      <w:r w:rsidRPr="000938E1">
        <w:t>. 681 (2008).</w:t>
      </w:r>
    </w:p>
  </w:footnote>
  <w:footnote w:id="129">
    <w:p w14:paraId="0CF2F3A0" w14:textId="05D9ABCD" w:rsidR="000938E1" w:rsidRPr="000938E1" w:rsidRDefault="000938E1" w:rsidP="000938E1">
      <w:pPr>
        <w:pStyle w:val="FootnoteText"/>
      </w:pPr>
      <w:r w:rsidRPr="000938E1">
        <w:rPr>
          <w:vertAlign w:val="superscript"/>
        </w:rPr>
        <w:footnoteRef/>
      </w:r>
      <w:proofErr w:type="gramStart"/>
      <w:r w:rsidRPr="000938E1">
        <w:t>A number of</w:t>
      </w:r>
      <w:proofErr w:type="gramEnd"/>
      <w:r w:rsidRPr="000938E1">
        <w:t xml:space="preserve"> states have provisions in their trademark statutes directing courts to consider as persuasive federal precedent interpreting similarly worded federal trademark law. </w:t>
      </w:r>
      <w:r w:rsidRPr="000938E1">
        <w:rPr>
          <w:i/>
        </w:rPr>
        <w:t>See</w:t>
      </w:r>
      <w:r w:rsidRPr="000938E1">
        <w:t xml:space="preserve"> </w:t>
      </w:r>
      <w:r w:rsidRPr="000938E1">
        <w:rPr>
          <w:smallCaps/>
        </w:rPr>
        <w:t xml:space="preserve">Ark. Code Ann. </w:t>
      </w:r>
      <w:r w:rsidRPr="000938E1">
        <w:t>§4-71-218</w:t>
      </w:r>
      <w:r w:rsidRPr="000938E1">
        <w:rPr>
          <w:smallCaps/>
        </w:rPr>
        <w:t xml:space="preserve"> (</w:t>
      </w:r>
      <w:r w:rsidRPr="000938E1">
        <w:t>LexisNexis 2001</w:t>
      </w:r>
      <w:proofErr w:type="gramStart"/>
      <w:r w:rsidRPr="000938E1">
        <w:t>);</w:t>
      </w:r>
      <w:proofErr w:type="gramEnd"/>
      <w:r w:rsidRPr="000938E1">
        <w:t xml:space="preserve"> </w:t>
      </w:r>
      <w:r w:rsidRPr="000938E1">
        <w:rPr>
          <w:smallCaps/>
        </w:rPr>
        <w:t>Cal. Bus. &amp; Prof. Code</w:t>
      </w:r>
      <w:r w:rsidRPr="000938E1">
        <w:t xml:space="preserve"> §14272 (West 2008); </w:t>
      </w:r>
      <w:r w:rsidRPr="000938E1">
        <w:rPr>
          <w:smallCaps/>
        </w:rPr>
        <w:t>Fla. Stat. Ann</w:t>
      </w:r>
      <w:r w:rsidRPr="000938E1">
        <w:t xml:space="preserve">. §495.181 (West 2010); </w:t>
      </w:r>
      <w:r w:rsidRPr="000938E1">
        <w:rPr>
          <w:smallCaps/>
        </w:rPr>
        <w:t>Idaho Code</w:t>
      </w:r>
      <w:r w:rsidRPr="000938E1">
        <w:t xml:space="preserve"> §48-518 (LexisNexis 2003); 765 </w:t>
      </w:r>
      <w:r w:rsidRPr="000938E1">
        <w:rPr>
          <w:smallCaps/>
        </w:rPr>
        <w:t xml:space="preserve">Ill. Comp. Stat. Ann. </w:t>
      </w:r>
      <w:r w:rsidRPr="000938E1">
        <w:t xml:space="preserve">§1036/90 (West 2009); </w:t>
      </w:r>
      <w:r w:rsidRPr="000938E1">
        <w:rPr>
          <w:smallCaps/>
        </w:rPr>
        <w:t xml:space="preserve">Ind. Code Ann. </w:t>
      </w:r>
      <w:r w:rsidRPr="000938E1">
        <w:t xml:space="preserve">§24-2-1-0.5 (LexisNexis 2006); </w:t>
      </w:r>
      <w:r w:rsidRPr="000938E1">
        <w:rPr>
          <w:smallCaps/>
        </w:rPr>
        <w:t>Kan. Stat. Ann</w:t>
      </w:r>
      <w:r w:rsidRPr="000938E1">
        <w:t xml:space="preserve">. §81-220 (Supp. 2009); </w:t>
      </w:r>
      <w:r w:rsidRPr="000938E1">
        <w:rPr>
          <w:smallCaps/>
        </w:rPr>
        <w:t>Miss. Code Ann</w:t>
      </w:r>
      <w:r w:rsidRPr="000938E1">
        <w:t xml:space="preserve">. §75-25-37 (2009); </w:t>
      </w:r>
      <w:r w:rsidRPr="000938E1">
        <w:rPr>
          <w:smallCaps/>
        </w:rPr>
        <w:t>Neb. Rev. Stat</w:t>
      </w:r>
      <w:r w:rsidRPr="000938E1">
        <w:t xml:space="preserve">. §87-127 (LexisNexis 2003); </w:t>
      </w:r>
      <w:r w:rsidRPr="000938E1">
        <w:rPr>
          <w:smallCaps/>
        </w:rPr>
        <w:t>N.J. Stat. Ann</w:t>
      </w:r>
      <w:r w:rsidRPr="000938E1">
        <w:t xml:space="preserve">. §56:3-13a (West 2001); </w:t>
      </w:r>
      <w:r w:rsidRPr="000938E1">
        <w:rPr>
          <w:smallCaps/>
        </w:rPr>
        <w:t>N.M. Stat. Ann</w:t>
      </w:r>
      <w:r w:rsidRPr="000938E1">
        <w:t xml:space="preserve">. 1978, §57-3B-2 (West 2003); </w:t>
      </w:r>
      <w:r w:rsidRPr="000938E1">
        <w:rPr>
          <w:smallCaps/>
        </w:rPr>
        <w:t>Or. Rev. Stat</w:t>
      </w:r>
      <w:r w:rsidRPr="000938E1">
        <w:t xml:space="preserve">. §47.115(3) (2011); </w:t>
      </w:r>
      <w:r w:rsidRPr="000938E1">
        <w:rPr>
          <w:smallCaps/>
        </w:rPr>
        <w:t>Tenn. Code Ann</w:t>
      </w:r>
      <w:r w:rsidRPr="000938E1">
        <w:t xml:space="preserve">. §47-25-518 (LexisNexis 2001); </w:t>
      </w:r>
      <w:r w:rsidRPr="000938E1">
        <w:rPr>
          <w:smallCaps/>
        </w:rPr>
        <w:t>Utah Code Ann</w:t>
      </w:r>
      <w:r w:rsidRPr="000938E1">
        <w:t>. §70-3a-102 (West 2004)</w:t>
      </w:r>
      <w:r w:rsidRPr="000938E1">
        <w:rPr>
          <w:smallCaps/>
        </w:rPr>
        <w:t xml:space="preserve">; Wash. Rev. Code Ann. </w:t>
      </w:r>
      <w:r w:rsidRPr="000938E1">
        <w:t xml:space="preserve">§19.77.930 (West 1999); </w:t>
      </w:r>
      <w:r w:rsidRPr="000938E1">
        <w:rPr>
          <w:smallCaps/>
        </w:rPr>
        <w:t>W. Va. Code</w:t>
      </w:r>
      <w:r w:rsidRPr="000938E1">
        <w:t xml:space="preserve">. §47-2-19 (West 2002) </w:t>
      </w:r>
      <w:r w:rsidRPr="000938E1">
        <w:rPr>
          <w:i/>
        </w:rPr>
        <w:t>see</w:t>
      </w:r>
      <w:r w:rsidRPr="000938E1">
        <w:t xml:space="preserve"> </w:t>
      </w:r>
      <w:r w:rsidRPr="000938E1">
        <w:rPr>
          <w:i/>
        </w:rPr>
        <w:t>also</w:t>
      </w:r>
      <w:r w:rsidRPr="000938E1">
        <w:t xml:space="preserve"> Citigroup, Inc. v. City Holding Co., 171 F. Supp. 2d 333, 354 (S.D.N.Y. 2001) (interpreting West Virginia law); </w:t>
      </w:r>
      <w:r w:rsidRPr="000938E1">
        <w:rPr>
          <w:i/>
        </w:rPr>
        <w:t>cf</w:t>
      </w:r>
      <w:r w:rsidRPr="000938E1">
        <w:t>. AutoZone, Inc. v. Tandy Corp., 373 F.3d 786, 802, 71 USPQ2d 1385 (6th Cir. 2004) (stating that Tennessee statute should be analyzed in the same manner as FTDA, but without mentioning Tennessee law encouraging reliance on federal precedent).</w:t>
      </w:r>
    </w:p>
    <w:p w14:paraId="5F790C0D" w14:textId="77777777" w:rsidR="000938E1" w:rsidRPr="004F5D0B" w:rsidRDefault="000938E1" w:rsidP="00EE5DC6">
      <w:pPr>
        <w:pStyle w:val="footnote"/>
      </w:pPr>
    </w:p>
  </w:footnote>
  <w:footnote w:id="130">
    <w:p w14:paraId="7C076584" w14:textId="7C1DD20B" w:rsidR="000938E1" w:rsidRPr="004F5D0B" w:rsidRDefault="000938E1" w:rsidP="000938E1">
      <w:pPr>
        <w:pStyle w:val="FootnoteText"/>
      </w:pPr>
      <w:r w:rsidRPr="000938E1">
        <w:rPr>
          <w:vertAlign w:val="superscript"/>
        </w:rPr>
        <w:footnoteRef/>
      </w:r>
      <w:r w:rsidRPr="000938E1">
        <w:rPr>
          <w:i/>
        </w:rPr>
        <w:t>See</w:t>
      </w:r>
      <w:r w:rsidRPr="000938E1">
        <w:t xml:space="preserve"> </w:t>
      </w:r>
      <w:proofErr w:type="spellStart"/>
      <w:r w:rsidRPr="000938E1">
        <w:t>DriveTime</w:t>
      </w:r>
      <w:proofErr w:type="spellEnd"/>
      <w:r w:rsidRPr="000938E1">
        <w:t xml:space="preserve"> Sales &amp; Fin. Co., LLC v. Drivetime, Inc., 2020 WL 673481, at *4 n.1, 2020 BL 48944 (D. Az. Feb. 11, 2020) (calling the federal and Arizona statutes “basically identical”). The TDRA requirement that the mark be recognized by the “general consuming public of the United States” may be an issue under state law, because few of the state statutes includes this language. The 2007 Model Bill requires that the mark be recognized by the “general consuming public of this state.”</w:t>
      </w:r>
    </w:p>
  </w:footnote>
  <w:footnote w:id="131">
    <w:p w14:paraId="6A73702C" w14:textId="7DECA0CF" w:rsidR="000938E1" w:rsidRPr="00A05A14" w:rsidRDefault="000938E1" w:rsidP="000938E1">
      <w:pPr>
        <w:pStyle w:val="FootnoteText"/>
      </w:pPr>
      <w:r w:rsidRPr="000938E1">
        <w:rPr>
          <w:vertAlign w:val="superscript"/>
        </w:rPr>
        <w:footnoteRef/>
      </w:r>
      <w:r w:rsidRPr="000938E1">
        <w:rPr>
          <w:i/>
        </w:rPr>
        <w:t>See, e</w:t>
      </w:r>
      <w:r w:rsidRPr="000938E1">
        <w:t>.</w:t>
      </w:r>
      <w:r w:rsidRPr="000938E1">
        <w:rPr>
          <w:i/>
        </w:rPr>
        <w:t>g</w:t>
      </w:r>
      <w:r w:rsidRPr="000938E1">
        <w:t>., Association of Professional Ball Players of Amer. v. Madison, 2024 WL 5354869, at *3–4, 2024 BL 483808 (N.D. Tex. Nov. 19, 2024) (record failed to show consumer recognition in Texas); EVIG LLC v. Mister Brightside LLC, </w:t>
      </w:r>
      <w:hyperlink r:id="rId5" w:history="1">
        <w:r w:rsidRPr="000938E1">
          <w:rPr>
            <w:rStyle w:val="Hyperlink"/>
            <w:lang w:bidi="en-US"/>
          </w:rPr>
          <w:t>2023 BL 310651</w:t>
        </w:r>
      </w:hyperlink>
      <w:r w:rsidRPr="000938E1">
        <w:t>, 2023 WL 5717291, at *6 (D. Nev. Sept. 5, 2023) (allegations of use for 20 years insufficient to satisfy burden of pleading fame under Nevada law); EVIG LLC v. Natures Nutra Co.,  </w:t>
      </w:r>
      <w:hyperlink r:id="rId6" w:history="1">
        <w:r w:rsidRPr="000938E1">
          <w:rPr>
            <w:rStyle w:val="Hyperlink"/>
            <w:lang w:bidi="en-US"/>
          </w:rPr>
          <w:t>685 F. Supp. 3d 991</w:t>
        </w:r>
      </w:hyperlink>
      <w:r w:rsidRPr="000938E1">
        <w:t>, 999, </w:t>
      </w:r>
      <w:hyperlink r:id="rId7" w:history="1">
        <w:r w:rsidRPr="000938E1">
          <w:rPr>
            <w:rStyle w:val="Hyperlink"/>
            <w:lang w:bidi="en-US"/>
          </w:rPr>
          <w:t>2023 BL 267098</w:t>
        </w:r>
      </w:hyperlink>
      <w:r w:rsidRPr="000938E1">
        <w:t> (D. Nev. 2023) (same); Lauren Moshi, LLC v. Fuentes</w:t>
      </w:r>
      <w:r w:rsidRPr="000938E1">
        <w:rPr>
          <w:i/>
        </w:rPr>
        <w:t xml:space="preserve">, </w:t>
      </w:r>
      <w:r w:rsidRPr="000938E1">
        <w:t xml:space="preserve">2020 WL 2303081, at *5-6, 2020 BL 176312 (C.D. Cal. Jan. 17, 2020) (dismissing a claim under California law); </w:t>
      </w:r>
      <w:proofErr w:type="spellStart"/>
      <w:r w:rsidRPr="000938E1">
        <w:t>Picnik</w:t>
      </w:r>
      <w:proofErr w:type="spellEnd"/>
      <w:r w:rsidRPr="000938E1">
        <w:t xml:space="preserve"> Holdings, LLC v. Bento Picnic, LLC, 2019 BL 224077, at *6–7 (W.D. Tex. June 18, 2019) (granting summary judgment on Texas dilution claim for failure to show fame); Hillstone Rest. Grp., Inc. v. Hillstone Mgmt., LLC, 2017 WL 495869, at *2–3 (N.D. Tex. Feb. 7, 2017) (finding allegations of fame too conclusory under Texas law and distinguishing distinctiveness from fame); Juice &amp; Java, Inc. v. Juice &amp; Java Boca, LLC, 2017 U.S. Dist. LEXIS 6913, at *14–17 (S.D. Fla. Jan. 17, 2017) (granting summary judgment to defendant, finding insufficient evidence of fame and noting rigorous standard under Florida law); Phelan Holdings, Inc. v. Rare Hosp. Mgmt., 2017 U.S. Dist. LEXIS 43926, at *20 (M.D. Fla. Mar. 27, 2017) (granting summary judgment where plaintiff did not put forth evidence of fame under Florida law); Homes for Heroes, Inc. v. Building Homes for Heroes, 2012 WL 13026785, at *1 (D. Minn. June 29, 2012) (citing need for a rigorous analysis and finding no reasonable jury could find plaintiff’s mark famous “either in Minnesota or elsewhere”); Moore v. Weinstein Co., 545 F. </w:t>
      </w:r>
      <w:proofErr w:type="spellStart"/>
      <w:r w:rsidRPr="000938E1">
        <w:t>App’x</w:t>
      </w:r>
      <w:proofErr w:type="spellEnd"/>
      <w:r w:rsidRPr="000938E1">
        <w:t xml:space="preserve"> 405, 411 (6th Cir. 2013)_(being famous as an individual does not equate to having a famous mark). Maule v. Philadelphia Media Holdings, LLC, 710 F. Supp. 2d 511, 519–20 (E.D. Pa. 2008) (finding no evidence that plaintiff’s photographs, alleged to be his marks, were famous in Pennsylvania); </w:t>
      </w:r>
      <w:r w:rsidRPr="000938E1">
        <w:rPr>
          <w:i/>
        </w:rPr>
        <w:t>see also</w:t>
      </w:r>
      <w:r w:rsidRPr="000938E1">
        <w:t xml:space="preserve"> Cortes-Ramos v. Martin Morales, 2019 WL 8501714, at *9 (D.P.R. March 25, 2019) (granting motion to dismiss, finding insufficient allegations under Puerto Rico law), </w:t>
      </w:r>
      <w:r w:rsidRPr="000938E1">
        <w:rPr>
          <w:i/>
        </w:rPr>
        <w:t>aff’d</w:t>
      </w:r>
      <w:r w:rsidRPr="000938E1">
        <w:t xml:space="preserve">, 956 F.3d 36 (1st Cir. 2020); </w:t>
      </w:r>
      <w:r w:rsidRPr="000938E1">
        <w:rPr>
          <w:i/>
        </w:rPr>
        <w:t>cf</w:t>
      </w:r>
      <w:r w:rsidRPr="000938E1">
        <w:t xml:space="preserve">. Jackson Family Wines, Inc. v. Enovation Brands, Inc., 2018 WL 6981813, at *4 (C.D. Cal. Aug. 10, 2018) (allegations of fame, including federal registration, marketing and advertising, national sales and awards, as well as allegations of consumer recognition, sufficient under California law); YETI Coolers, LLC v. Home Depot U.S.A., Inc., 2018 WL 1277753, at *8 (W.D. Tex. Mar. 12, 2018) (allegations of fame of drink containers, including allegations based on sales and advertising, found sufficient under federal and Texas law); YETI Coolers, LLC v. JDS Indus., Inc., 300 F. Supp. 3d 899, 914–15 (W.D. Tex. 2018) (similar allegations of fame of shape of drink containers held sufficient under federal and Texas law); Texas Outhouse, Inc. v. Fresh Can, LLC, 266 F. Supp. 3d 928, 936–37, 124 USPQ2d 1463 (S.D. Tex. 2017) (granting in part and denying in part defendant’s motion for summary judgment on dilution counts but without discussing the issue of fame); Quincy Bioscience, LLC v. Stein, 2017 WL 10277184, at *4 (M.D. Fla. Nov. 21, 2017) (finding allegations of fame of </w:t>
      </w:r>
      <w:proofErr w:type="spellStart"/>
      <w:r w:rsidRPr="000938E1">
        <w:t>Prevagen</w:t>
      </w:r>
      <w:proofErr w:type="spellEnd"/>
      <w:r w:rsidRPr="000938E1">
        <w:t xml:space="preserve"> mark sufficient to support default judgment under Florida law where plaintiff alleged long-time use and retail sales throughout the United States—although cautioning that the allegations “could benefit from further elaboration”); </w:t>
      </w:r>
      <w:proofErr w:type="spellStart"/>
      <w:r w:rsidRPr="000938E1">
        <w:t>Goldline</w:t>
      </w:r>
      <w:proofErr w:type="spellEnd"/>
      <w:r w:rsidRPr="000938E1">
        <w:t xml:space="preserve"> LLC v. Regal Assets, LLC, 2015 U.S. Dist. LEXIS 52417, at *9–10 (C.D. Cal. Apr. 21, 2015) (finding allegations of fame based on time of use and advertising dollars sufficient; allegations of dilution insufficient); CPC Props. v. Dominic, Inc., 2013 U.S. Dist. LEXIS 118482, at *13–14 (E.D. Pa. Aug. 20, 2013) (finding allegations of fame in Pennsylvania, including allegations of third-party recognition, to be sufficient); </w:t>
      </w:r>
      <w:proofErr w:type="spellStart"/>
      <w:r w:rsidRPr="000938E1">
        <w:t>Colur</w:t>
      </w:r>
      <w:proofErr w:type="spellEnd"/>
      <w:r w:rsidRPr="000938E1">
        <w:t xml:space="preserve"> World, LLC v. SmartHealth, Inc., 93 USPQ2d 1690, 1697 (E.D. Pa. 2010) (accepting pleadings asserting fame “in the minds of the relevant trade and public,” and asserting that the marks “have met with great public and trade acceptance and have acquired trademark distinctiveness” through sales and advertising, as sufficient to deny motion to dismiss). An example of a problem case is an opinion by a federal court in Washington state (pre-FTDA) erroneously describing the Washington statute as requiring only a “distinctive” mark (it requires a famous mark), although it correctly referred to the various factors listed in the statute. Lamb-Weston, Inc. v. McCain Foods, Inc., 818 F. Supp. 1376, 1398 &amp; n.36 (E.D. Wash. 1993), </w:t>
      </w:r>
      <w:r w:rsidRPr="000938E1">
        <w:rPr>
          <w:i/>
        </w:rPr>
        <w:t>aff’d in part, vacated in part on other grounds</w:t>
      </w:r>
      <w:r w:rsidRPr="000938E1">
        <w:t xml:space="preserve">, 78 F.3d 540, 37 USPQ2d 1856 (Fed. Cir. 1996). The court held that the mark in question—a form of trade dress—was not distinctive, so the mistake was harmless. Another district court seems to have overlooked the fact that Florida amended its original statute and now requires a famous mark. It found dilution under Florida law and properly quoted the current statute, but without mentioning the issue of fame. Nguyen v. Biondo, 2012 U.S. Dist. LEXIS 188229, at 30–31 (S.D. Fla. June 15, 2012) (noting that the court had previously determined that the mark was “distinctive,” but not mentioning fame), </w:t>
      </w:r>
      <w:r w:rsidRPr="000938E1">
        <w:rPr>
          <w:i/>
        </w:rPr>
        <w:t>aff’d</w:t>
      </w:r>
      <w:r w:rsidRPr="000938E1">
        <w:t xml:space="preserve">, 508 F. </w:t>
      </w:r>
      <w:proofErr w:type="spellStart"/>
      <w:r w:rsidRPr="000938E1">
        <w:t>App’x</w:t>
      </w:r>
      <w:proofErr w:type="spellEnd"/>
      <w:r w:rsidRPr="000938E1">
        <w:t xml:space="preserve"> 932, 109 USPQ2d 1330 (11th Cir. 2013). To the same effect, see </w:t>
      </w:r>
      <w:r w:rsidRPr="000938E1">
        <w:rPr>
          <w:rStyle w:val="BCasenamefull"/>
        </w:rPr>
        <w:t>Carlo Bay Enterprise, Inc. v. Two Amigos Restaurant, Inc</w:t>
      </w:r>
      <w:r w:rsidRPr="000938E1">
        <w:t xml:space="preserve">., 2014 U.S. Dist. LEXIS 169398, at *9–10 (M.D. Fla. Dec. 8, 2014) (citing pre-amendment case law). Similarly, a Texas district court cited the newly enacted Texas dilution statute—applicable to the instant case—but erroneously stated that the law only required a “distinctive” mark (citing a case decided under the old statute). Christus Health Care Sys. v. American Consultants RX, Inc., 2014 U.S. Dist. LEXIS 34874, at *11 (W.D. Tex. Mar. 18, 2014). The same result was reached in </w:t>
      </w:r>
      <w:r w:rsidRPr="000938E1">
        <w:rPr>
          <w:rStyle w:val="BCasenamefull"/>
        </w:rPr>
        <w:t>Innovative Communication Systems, Inc. v. Innovative Computing Systems, Inc.</w:t>
      </w:r>
      <w:r w:rsidRPr="000938E1">
        <w:t>, 2015 U.S. Dist. LEXIS 10792, at *16 (W.D. Tex. Jan. 30, 2015), apparently assisted by the defendant’s misunderstanding of Texas law. And, in an unpublished opinion, an Illinois appellate court upheld a finding of dilution with no apparent discussion of fame, except for the use of the fame factors as dilution factors. Midwest Unique Apparel Grp., Inc. v. Midwest Unik Show, Inc., 2015 IL App (1st) 150271-U, at ¶14 (Ill. App. 2015).</w:t>
      </w:r>
    </w:p>
  </w:footnote>
  <w:footnote w:id="132">
    <w:p w14:paraId="67271F95" w14:textId="72EEC168" w:rsidR="000938E1" w:rsidRPr="004F5D0B" w:rsidRDefault="000938E1" w:rsidP="000938E1">
      <w:pPr>
        <w:pStyle w:val="FootnoteText"/>
      </w:pPr>
      <w:r w:rsidRPr="000938E1">
        <w:rPr>
          <w:vertAlign w:val="superscript"/>
        </w:rPr>
        <w:footnoteRef/>
      </w:r>
      <w:r w:rsidRPr="000938E1">
        <w:t xml:space="preserve">Springboards to Educ., Inc. v. Scholastic Book Fairs, Inc., 2018 WL 1806500, at *6 (N.D. Tex. Apr. 17, 2018) (Texas law, like federal law, does not recognize niche fame; dismissing claim that at most alleged niche fame). </w:t>
      </w:r>
      <w:r w:rsidRPr="000938E1">
        <w:rPr>
          <w:i/>
        </w:rPr>
        <w:t xml:space="preserve">See </w:t>
      </w:r>
      <w:r w:rsidRPr="000938E1">
        <w:t>§</w:t>
      </w:r>
      <w:proofErr w:type="gramStart"/>
      <w:r w:rsidRPr="000938E1">
        <w:t>I.F</w:t>
      </w:r>
      <w:proofErr w:type="gramEnd"/>
      <w:r w:rsidRPr="000938E1">
        <w:t>, below, for a discussion of niche fame.</w:t>
      </w:r>
    </w:p>
  </w:footnote>
  <w:footnote w:id="133">
    <w:p w14:paraId="6E608652" w14:textId="4C7E9EC1" w:rsidR="000938E1" w:rsidRDefault="000938E1" w:rsidP="000938E1">
      <w:pPr>
        <w:pStyle w:val="FootnoteText"/>
      </w:pPr>
      <w:r w:rsidRPr="000938E1">
        <w:rPr>
          <w:rStyle w:val="FootnoteReference"/>
          <w:rFonts w:eastAsiaTheme="majorEastAsia"/>
        </w:rPr>
        <w:footnoteRef/>
      </w:r>
      <w:r w:rsidRPr="000938E1">
        <w:t>Lauren Moshi, LLC v. Fuentes</w:t>
      </w:r>
      <w:r w:rsidRPr="000938E1">
        <w:rPr>
          <w:i/>
        </w:rPr>
        <w:t xml:space="preserve">, </w:t>
      </w:r>
      <w:r w:rsidRPr="000938E1">
        <w:t>2020 WL 2303081, at *5–6, 2020 BL 176312 (C.D. Cal. Jan. 17, 2020).</w:t>
      </w:r>
    </w:p>
  </w:footnote>
  <w:footnote w:id="134">
    <w:p w14:paraId="608A9BBA" w14:textId="3E4BF90E" w:rsidR="000938E1" w:rsidRPr="000938E1" w:rsidRDefault="000938E1" w:rsidP="000938E1">
      <w:pPr>
        <w:pStyle w:val="FootnoteText"/>
      </w:pPr>
      <w:r w:rsidRPr="000938E1">
        <w:rPr>
          <w:rStyle w:val="FootnoteReference"/>
          <w:rFonts w:eastAsiaTheme="majorEastAsia"/>
        </w:rPr>
        <w:footnoteRef/>
      </w:r>
      <w:r w:rsidRPr="000938E1">
        <w:t xml:space="preserve">Freds Fish Fry, Inc. v. Galvan, 2025 WL 890183, at *5, 2025 BL 97009 (W.D. Tex. Mar. 11, 2025). </w:t>
      </w:r>
    </w:p>
    <w:p w14:paraId="40852A0D" w14:textId="77777777" w:rsidR="000938E1" w:rsidRPr="00A03F83" w:rsidRDefault="000938E1" w:rsidP="001615C6">
      <w:pPr>
        <w:pStyle w:val="FootnoteText"/>
      </w:pPr>
    </w:p>
  </w:footnote>
  <w:footnote w:id="135">
    <w:p w14:paraId="67DE99BD" w14:textId="309D2237" w:rsidR="000938E1" w:rsidRDefault="000938E1" w:rsidP="000938E1">
      <w:pPr>
        <w:pStyle w:val="FootnoteText"/>
      </w:pPr>
      <w:r w:rsidRPr="000938E1">
        <w:rPr>
          <w:rStyle w:val="FootnoteReference"/>
          <w:rFonts w:eastAsiaTheme="majorEastAsia"/>
        </w:rPr>
        <w:footnoteRef/>
      </w:r>
      <w:r w:rsidRPr="000938E1">
        <w:t xml:space="preserve">Molzan v. </w:t>
      </w:r>
      <w:proofErr w:type="spellStart"/>
      <w:r w:rsidRPr="000938E1">
        <w:t>Bellagreen</w:t>
      </w:r>
      <w:proofErr w:type="spellEnd"/>
      <w:r w:rsidRPr="000938E1">
        <w:t xml:space="preserve"> Holdings LLC, 112 F.4th 323, 334–35 (5th Cir. 2024) (reversing dismissal of Texas dilution claim, finding allegations made out a claim that plaintiff’s mark was famous in the Houston area). In </w:t>
      </w:r>
      <w:r w:rsidRPr="000938E1">
        <w:rPr>
          <w:i/>
        </w:rPr>
        <w:t>Molzan</w:t>
      </w:r>
      <w:r w:rsidRPr="000938E1">
        <w:t>, the court stated that “[plaintiff’s] allegations that he has cooked thousands of meals, that he once appeared on a box of rice, that Ruggles Black was listed as a top restaurant for foodies, that his restaurants have been open since the early 1980s, and he has had an ‘extensive, continuous, and long-standing use and promotion of the Ruggles mark in Houston’ make it facially plausible that [plaintiff]’s Ruggles mark is famous in the Houston area.”</w:t>
      </w:r>
    </w:p>
  </w:footnote>
  <w:footnote w:id="136">
    <w:p w14:paraId="75306BCC" w14:textId="19F96DAB" w:rsidR="000938E1" w:rsidRDefault="000938E1" w:rsidP="000938E1">
      <w:pPr>
        <w:pStyle w:val="FootnoteText"/>
      </w:pPr>
      <w:r w:rsidRPr="000938E1">
        <w:rPr>
          <w:rStyle w:val="FootnoteReference"/>
          <w:rFonts w:eastAsiaTheme="majorEastAsia"/>
        </w:rPr>
        <w:footnoteRef/>
      </w:r>
      <w:r w:rsidRPr="000938E1">
        <w:t xml:space="preserve">VIP Prods., LLC v. Jack Daniel’s Props., Inc., 291 F. Supp. 3d 891, 900–01 (D. Az. 2018) (using TDRA fame standards under Arizona law and finding Jack Daniels trademark and trade dress famous), </w:t>
      </w:r>
      <w:proofErr w:type="spellStart"/>
      <w:r w:rsidRPr="000938E1">
        <w:rPr>
          <w:i/>
        </w:rPr>
        <w:t>rev’d</w:t>
      </w:r>
      <w:proofErr w:type="spellEnd"/>
      <w:r w:rsidRPr="000938E1">
        <w:rPr>
          <w:i/>
        </w:rPr>
        <w:t xml:space="preserve"> on other grounds</w:t>
      </w:r>
      <w:r w:rsidRPr="000938E1">
        <w:t xml:space="preserve">, 953 F.3d 1170 (9th Cir. 2020) (First Amendment precludes dilution claim), </w:t>
      </w:r>
      <w:r w:rsidRPr="000938E1">
        <w:rPr>
          <w:i/>
        </w:rPr>
        <w:t>vacated and remanded</w:t>
      </w:r>
      <w:r w:rsidRPr="000938E1">
        <w:t>, 599 U.S. 140 (2023) (disallowing a statutory defense to the dilution claim).</w:t>
      </w:r>
    </w:p>
  </w:footnote>
  <w:footnote w:id="137">
    <w:p w14:paraId="11D30DB7" w14:textId="6A8CD5E0" w:rsidR="000938E1" w:rsidRDefault="000938E1" w:rsidP="000938E1">
      <w:pPr>
        <w:pStyle w:val="FootnoteText"/>
      </w:pPr>
      <w:r w:rsidRPr="000938E1">
        <w:rPr>
          <w:rStyle w:val="FootnoteReference"/>
          <w:rFonts w:eastAsiaTheme="majorEastAsia"/>
        </w:rPr>
        <w:footnoteRef/>
      </w:r>
      <w:r w:rsidRPr="000938E1">
        <w:t xml:space="preserve">I.M. Wilson, Inc. v. </w:t>
      </w:r>
      <w:proofErr w:type="spellStart"/>
      <w:r w:rsidRPr="000938E1">
        <w:t>Otvetstvennostyou</w:t>
      </w:r>
      <w:proofErr w:type="spellEnd"/>
      <w:r w:rsidRPr="000938E1">
        <w:t xml:space="preserve"> “</w:t>
      </w:r>
      <w:proofErr w:type="spellStart"/>
      <w:r w:rsidRPr="000938E1">
        <w:t>Grichko</w:t>
      </w:r>
      <w:proofErr w:type="spellEnd"/>
      <w:r w:rsidRPr="000938E1">
        <w:t>”, 500 F. Supp. 3d 380, 414–16 (E.D. Pa. 2020).</w:t>
      </w:r>
    </w:p>
  </w:footnote>
  <w:footnote w:id="138">
    <w:p w14:paraId="5DBFD663" w14:textId="39889D65" w:rsidR="000938E1" w:rsidRDefault="000938E1" w:rsidP="000938E1">
      <w:pPr>
        <w:pStyle w:val="FootnoteText"/>
      </w:pPr>
      <w:r w:rsidRPr="000938E1">
        <w:rPr>
          <w:rStyle w:val="FootnoteReference"/>
          <w:rFonts w:eastAsiaTheme="majorEastAsia"/>
        </w:rPr>
        <w:footnoteRef/>
      </w:r>
      <w:r w:rsidRPr="000938E1">
        <w:t xml:space="preserve">Summit Ice Melt Sys., Inc. v. </w:t>
      </w:r>
      <w:proofErr w:type="spellStart"/>
      <w:r w:rsidRPr="000938E1">
        <w:t>Hotedge</w:t>
      </w:r>
      <w:proofErr w:type="spellEnd"/>
      <w:r w:rsidRPr="000938E1">
        <w:t>, LLC, 2025 WL 305202, at *8, 2025 BL 24341 (D. Nev. Jan. 27, 2025).</w:t>
      </w:r>
    </w:p>
  </w:footnote>
  <w:footnote w:id="139">
    <w:p w14:paraId="7E916B8D" w14:textId="10F0FD02" w:rsidR="000938E1" w:rsidRPr="004F5D0B" w:rsidRDefault="000938E1" w:rsidP="000938E1">
      <w:pPr>
        <w:pStyle w:val="FootnoteText"/>
      </w:pPr>
      <w:r w:rsidRPr="000938E1">
        <w:rPr>
          <w:vertAlign w:val="superscript"/>
        </w:rPr>
        <w:footnoteRef/>
      </w:r>
      <w:r w:rsidRPr="000938E1">
        <w:t xml:space="preserve">J &amp; B Wholesale </w:t>
      </w:r>
      <w:proofErr w:type="spellStart"/>
      <w:r w:rsidRPr="000938E1">
        <w:t>Distrib</w:t>
      </w:r>
      <w:proofErr w:type="spellEnd"/>
      <w:r w:rsidRPr="000938E1">
        <w:t xml:space="preserve">., Inc. v. Redux Beverages, LLC, 621 F. Supp. 2d 678, 688, 85 USPQ2d 1623 (D. Minn. 2007); </w:t>
      </w:r>
      <w:r w:rsidRPr="000938E1">
        <w:rPr>
          <w:i/>
        </w:rPr>
        <w:t>cf</w:t>
      </w:r>
      <w:r w:rsidRPr="000938E1">
        <w:t>. Pennzoil-Quaker State Co. v. Smith, 2008 WL 4107159, at *23–24, 2008 BL 197418 (W.D. Pa. Sept. 2, 2008) (although noting differences in dilution standard, court did not take note of different standards for fame).</w:t>
      </w:r>
    </w:p>
  </w:footnote>
  <w:footnote w:id="140">
    <w:p w14:paraId="70F9A90D" w14:textId="5B0EDC0E" w:rsidR="000938E1" w:rsidRPr="004F5D0B" w:rsidRDefault="000938E1" w:rsidP="000938E1">
      <w:pPr>
        <w:pStyle w:val="FootnoteText"/>
      </w:pPr>
      <w:r w:rsidRPr="000938E1">
        <w:rPr>
          <w:vertAlign w:val="superscript"/>
        </w:rPr>
        <w:footnoteRef/>
      </w:r>
      <w:r w:rsidRPr="000938E1">
        <w:t xml:space="preserve">Field of Screams, LLC v. Olney Boys &amp; Girls </w:t>
      </w:r>
      <w:proofErr w:type="spellStart"/>
      <w:r w:rsidRPr="000938E1">
        <w:t>Cmty</w:t>
      </w:r>
      <w:proofErr w:type="spellEnd"/>
      <w:r w:rsidRPr="000938E1">
        <w:t xml:space="preserve">. Sports </w:t>
      </w:r>
      <w:proofErr w:type="spellStart"/>
      <w:r w:rsidRPr="000938E1">
        <w:t>Ass’n</w:t>
      </w:r>
      <w:proofErr w:type="spellEnd"/>
      <w:r w:rsidRPr="000938E1">
        <w:t xml:space="preserve">., 2011 U.S. Dist. LEXIS 25635, at *27–29 (D. Md. Mar. 14, 2011). </w:t>
      </w:r>
      <w:r w:rsidRPr="000938E1">
        <w:rPr>
          <w:i/>
        </w:rPr>
        <w:t>Accord</w:t>
      </w:r>
      <w:r w:rsidRPr="000938E1">
        <w:t xml:space="preserve"> Emerald City Mgmt., LLC v. Kahn, 2016 U.S. Dist. LEXIS 2143, at *28–33 (E.D. Tex. Jan. 8, 2016) (granting summary judgment against federal dilution claim because of lack of </w:t>
      </w:r>
      <w:proofErr w:type="gramStart"/>
      <w:r w:rsidRPr="000938E1">
        <w:t>fame, but</w:t>
      </w:r>
      <w:proofErr w:type="gramEnd"/>
      <w:r w:rsidRPr="000938E1">
        <w:t xml:space="preserve"> finding issue of fact as to fame in the Dallas/Fort Worth area under Texas law). </w:t>
      </w:r>
      <w:r w:rsidRPr="000938E1">
        <w:rPr>
          <w:i/>
        </w:rPr>
        <w:t>See</w:t>
      </w:r>
      <w:r w:rsidRPr="000938E1">
        <w:t xml:space="preserve"> Doctor’s Data, Inc. v. Barrett, 170 F. Supp. 3d 1087, 1100 n.9 (N.D. Ill. 2016) (Illinois law only requires fame in the state; court did not actually rule on the question due to lack of evidence of actual dilution); </w:t>
      </w:r>
      <w:proofErr w:type="spellStart"/>
      <w:r w:rsidRPr="000938E1">
        <w:t>Goldline</w:t>
      </w:r>
      <w:proofErr w:type="spellEnd"/>
      <w:r w:rsidRPr="000938E1">
        <w:t xml:space="preserve"> LLC v. Regal Assets, LLC, 2015 U.S. Dist. LEXIS 52417, at *9–10 (C.D. Cal. Apr. 21, 2015) (finding allegations of fame based on time of use and advertising dollars sufficient; allegations of dilution insufficient);</w:t>
      </w:r>
    </w:p>
  </w:footnote>
  <w:footnote w:id="141">
    <w:p w14:paraId="1573763E" w14:textId="12A0972A" w:rsidR="000938E1" w:rsidRPr="004F5D0B" w:rsidRDefault="000938E1" w:rsidP="000938E1">
      <w:pPr>
        <w:pStyle w:val="FootnoteText"/>
      </w:pPr>
      <w:r w:rsidRPr="000938E1">
        <w:rPr>
          <w:vertAlign w:val="superscript"/>
        </w:rPr>
        <w:footnoteRef/>
      </w:r>
      <w:r w:rsidRPr="000938E1">
        <w:t xml:space="preserve">2009 WL 789918 (W.D. Pa. Mar. 23, 2009). </w:t>
      </w:r>
      <w:r w:rsidRPr="000938E1">
        <w:rPr>
          <w:i/>
        </w:rPr>
        <w:t>See</w:t>
      </w:r>
      <w:r w:rsidRPr="000938E1">
        <w:t xml:space="preserve"> Molzan v. </w:t>
      </w:r>
      <w:proofErr w:type="spellStart"/>
      <w:r w:rsidRPr="000938E1">
        <w:t>Bellagreen</w:t>
      </w:r>
      <w:proofErr w:type="spellEnd"/>
      <w:r w:rsidRPr="000938E1">
        <w:t xml:space="preserve"> Holdings LLC, 112 F.4th 323, 334–35 (5th Cir. 2024) (reversing dismissal of Texas dilution claim, finding allegations made out a claim that plaintiff’s mark was famous in the Houston area—plaintiff admitted its mark was not nationally famous); Oriental Fin. Grp., Inc. v. Cooperativa de </w:t>
      </w:r>
      <w:proofErr w:type="spellStart"/>
      <w:r w:rsidRPr="000938E1">
        <w:t>Ahorro</w:t>
      </w:r>
      <w:proofErr w:type="spellEnd"/>
      <w:r w:rsidRPr="000938E1">
        <w:t xml:space="preserve"> Y Crédito Oriental, 750 F. Supp. 2d 396, 406 (D.P.R. 2010) (Oriental mark may be famous in Puerto Rico, though not in the United States), </w:t>
      </w:r>
      <w:r w:rsidRPr="000938E1">
        <w:rPr>
          <w:i/>
        </w:rPr>
        <w:t>aff’d in part</w:t>
      </w:r>
      <w:r w:rsidRPr="000938E1">
        <w:t>,</w:t>
      </w:r>
      <w:r w:rsidRPr="000938E1">
        <w:rPr>
          <w:i/>
        </w:rPr>
        <w:t xml:space="preserve"> vacated in part on other grounds</w:t>
      </w:r>
      <w:r w:rsidRPr="000938E1">
        <w:t>, 698 F.3d 9, 105 USPQ2d 1128 (1st Cir. 2012) (the First Circuit did not address the dilution issue).</w:t>
      </w:r>
    </w:p>
  </w:footnote>
  <w:footnote w:id="142">
    <w:p w14:paraId="0F434626" w14:textId="1A9FBB1E" w:rsidR="000938E1" w:rsidRDefault="000938E1" w:rsidP="000938E1">
      <w:pPr>
        <w:pStyle w:val="FootnoteText"/>
      </w:pPr>
      <w:r w:rsidRPr="000938E1">
        <w:rPr>
          <w:rStyle w:val="FootnoteReference"/>
          <w:rFonts w:eastAsiaTheme="majorEastAsia"/>
        </w:rPr>
        <w:footnoteRef/>
      </w:r>
      <w:r w:rsidRPr="000938E1">
        <w:rPr>
          <w:i/>
        </w:rPr>
        <w:t>See</w:t>
      </w:r>
      <w:r w:rsidRPr="000938E1">
        <w:t xml:space="preserve"> Russell Road Food &amp; Beverage, LLC v. Galam, 180 F. Supp. 3d 724, 742–43 (D. Nev. 2016) (applying niche fame under Nevada law); </w:t>
      </w:r>
      <w:r w:rsidRPr="000938E1">
        <w:rPr>
          <w:i/>
        </w:rPr>
        <w:t>see also</w:t>
      </w:r>
      <w:r w:rsidRPr="000938E1">
        <w:t xml:space="preserve"> CPC Props. v. Dominic, Inc., 2013 U.S. Dist. LEXIS 118482, at *13 n.1 (E.D. Pa. Aug. 20, 2013) (finding it unnecessary to decide this issue).</w:t>
      </w:r>
    </w:p>
  </w:footnote>
  <w:footnote w:id="143">
    <w:p w14:paraId="7CF95F40" w14:textId="212A87F4" w:rsidR="000938E1" w:rsidRPr="004F5D0B" w:rsidRDefault="000938E1" w:rsidP="000938E1">
      <w:pPr>
        <w:pStyle w:val="FootnoteText"/>
      </w:pPr>
      <w:r w:rsidRPr="000938E1">
        <w:rPr>
          <w:vertAlign w:val="superscript"/>
        </w:rPr>
        <w:footnoteRef/>
      </w:r>
      <w:r w:rsidRPr="000938E1">
        <w:t>See §</w:t>
      </w:r>
      <w:proofErr w:type="gramStart"/>
      <w:r w:rsidRPr="000938E1">
        <w:t>I.F</w:t>
      </w:r>
      <w:proofErr w:type="gramEnd"/>
      <w:r w:rsidRPr="000938E1">
        <w:t>, below, for a discussion of niche fame.</w:t>
      </w:r>
    </w:p>
  </w:footnote>
  <w:footnote w:id="144">
    <w:p w14:paraId="49EC5F9B" w14:textId="335661FD" w:rsidR="000938E1" w:rsidRPr="004F5D0B" w:rsidRDefault="000938E1" w:rsidP="000938E1">
      <w:pPr>
        <w:pStyle w:val="FootnoteText"/>
      </w:pPr>
      <w:r w:rsidRPr="000938E1">
        <w:rPr>
          <w:vertAlign w:val="superscript"/>
        </w:rPr>
        <w:footnoteRef/>
      </w:r>
      <w:r w:rsidRPr="000938E1">
        <w:t>Phelan Holdings, Inc. v. Wendy’s Int’l, Inc., 2012 U.S. Dist. LEXIS 101643, at *12-13 (M.D. Fla. July 3, 2012). Equally problematic is another case that entirely overlooked the requirement of fame, apparently because the only state cases interpreting Florida’s dilution law were decided before Florida amended its statute to require fame. Carlo Bay Enter., Inc. v. Two Amigos Rest., Inc., 2014 U.S. Dist. LEXIS 169398, at *9–10 (M.D. Fla. Dec. 8, 2014).</w:t>
      </w:r>
    </w:p>
  </w:footnote>
  <w:footnote w:id="145">
    <w:p w14:paraId="2C894A9A" w14:textId="6924F643" w:rsidR="000938E1" w:rsidRPr="00597896" w:rsidRDefault="000938E1" w:rsidP="000938E1">
      <w:pPr>
        <w:pStyle w:val="FootnoteText"/>
      </w:pPr>
      <w:r w:rsidRPr="000938E1">
        <w:rPr>
          <w:rStyle w:val="FootnoteReference"/>
          <w:rFonts w:eastAsiaTheme="majorEastAsia"/>
        </w:rPr>
        <w:footnoteRef/>
      </w:r>
      <w:r w:rsidRPr="000938E1">
        <w:rPr>
          <w:i/>
        </w:rPr>
        <w:t>See</w:t>
      </w:r>
      <w:r w:rsidRPr="000938E1">
        <w:t xml:space="preserve"> </w:t>
      </w:r>
      <w:proofErr w:type="spellStart"/>
      <w:r w:rsidRPr="000938E1">
        <w:t>Osteostrong</w:t>
      </w:r>
      <w:proofErr w:type="spellEnd"/>
      <w:r w:rsidRPr="000938E1">
        <w:t xml:space="preserve"> Franchising, LLC v. Rhodes, </w:t>
      </w:r>
      <w:hyperlink r:id="rId8" w:history="1">
        <w:r w:rsidRPr="000938E1">
          <w:rPr>
            <w:rStyle w:val="Hyperlink"/>
            <w:lang w:bidi="en-US"/>
          </w:rPr>
          <w:t>2020 BL 530995</w:t>
        </w:r>
      </w:hyperlink>
      <w:r w:rsidRPr="000938E1">
        <w:t>, 2020 WL 8970652, at *6 (S.D. Tex. Dec. 10, 2020) (finding allegations that the mark had “global fame” sufficient).</w:t>
      </w:r>
    </w:p>
  </w:footnote>
  <w:footnote w:id="146">
    <w:p w14:paraId="2036FFA5" w14:textId="62CEB502" w:rsidR="000938E1" w:rsidRPr="004F5D0B" w:rsidRDefault="000938E1" w:rsidP="000938E1">
      <w:pPr>
        <w:pStyle w:val="FootnoteText"/>
      </w:pPr>
      <w:r w:rsidRPr="000938E1">
        <w:rPr>
          <w:vertAlign w:val="superscript"/>
        </w:rPr>
        <w:footnoteRef/>
      </w:r>
      <w:r w:rsidRPr="000938E1">
        <w:t xml:space="preserve">Guidance Endodontics, LLC v. Dentsply Int’l, Inc., 708 F. Supp. 2d 1209, 1253–54 (D.N.M. 2010). There was an oddity in the case: the court referred to the claim as one for “common law” dilution and referred to the </w:t>
      </w:r>
      <w:r w:rsidRPr="000938E1">
        <w:rPr>
          <w:i/>
        </w:rPr>
        <w:t>Restatement of Unfair Competition</w:t>
      </w:r>
      <w:r w:rsidRPr="000938E1">
        <w:t xml:space="preserve"> discussion of dilution, while acknowledging that the issue was governed by statute and that common law trademark claims may not even exist in New Mexico. </w:t>
      </w:r>
      <w:r w:rsidRPr="000938E1">
        <w:rPr>
          <w:i/>
        </w:rPr>
        <w:t>Id</w:t>
      </w:r>
      <w:r w:rsidRPr="000938E1">
        <w:t>. at 1249–51.</w:t>
      </w:r>
    </w:p>
  </w:footnote>
  <w:footnote w:id="147">
    <w:p w14:paraId="5E5A44C0" w14:textId="015121FF" w:rsidR="000938E1" w:rsidRPr="004F5D0B" w:rsidRDefault="000938E1" w:rsidP="000938E1">
      <w:pPr>
        <w:pStyle w:val="FootnoteText"/>
      </w:pPr>
      <w:r w:rsidRPr="000938E1">
        <w:rPr>
          <w:vertAlign w:val="superscript"/>
        </w:rPr>
        <w:footnoteRef/>
      </w:r>
      <w:r w:rsidRPr="000938E1">
        <w:t>Palmetto Ford, Inc. v. American Appliance &amp; TV, Inc., 1999 U.S. Dist. LEXIS 23631, at *48-49 (D.S.C. July 28, 1999).</w:t>
      </w:r>
    </w:p>
  </w:footnote>
  <w:footnote w:id="148">
    <w:p w14:paraId="2237B080" w14:textId="2F0300D1" w:rsidR="000938E1" w:rsidRPr="004F5D0B" w:rsidRDefault="000938E1" w:rsidP="000938E1">
      <w:pPr>
        <w:pStyle w:val="FootnoteText"/>
      </w:pPr>
      <w:r w:rsidRPr="000938E1">
        <w:rPr>
          <w:vertAlign w:val="superscript"/>
        </w:rPr>
        <w:footnoteRef/>
      </w:r>
      <w:r w:rsidRPr="000938E1">
        <w:rPr>
          <w:i/>
        </w:rPr>
        <w:t>Id</w:t>
      </w:r>
      <w:r w:rsidRPr="000938E1">
        <w:t>. at *48.</w:t>
      </w:r>
    </w:p>
  </w:footnote>
  <w:footnote w:id="149">
    <w:p w14:paraId="02DB0BB6" w14:textId="5E44F2E2" w:rsidR="000938E1" w:rsidRPr="000938E1" w:rsidRDefault="000938E1" w:rsidP="000938E1">
      <w:pPr>
        <w:pStyle w:val="FootnoteText"/>
      </w:pPr>
      <w:r w:rsidRPr="000938E1">
        <w:rPr>
          <w:vertAlign w:val="superscript"/>
        </w:rPr>
        <w:footnoteRef/>
      </w:r>
      <w:r w:rsidRPr="000938E1">
        <w:t xml:space="preserve">Moore v. Weinstein Co., 545 F. </w:t>
      </w:r>
      <w:proofErr w:type="spellStart"/>
      <w:r w:rsidRPr="000938E1">
        <w:t>App’x</w:t>
      </w:r>
      <w:proofErr w:type="spellEnd"/>
      <w:r w:rsidRPr="000938E1">
        <w:t xml:space="preserve"> 405, 109 USPQ2d 1126 (6th Cir. 2013).</w:t>
      </w:r>
    </w:p>
    <w:p w14:paraId="285CF6CC" w14:textId="77777777" w:rsidR="000938E1" w:rsidRDefault="000938E1" w:rsidP="00EE5DC6">
      <w:pPr>
        <w:pStyle w:val="footnote"/>
      </w:pPr>
    </w:p>
  </w:footnote>
  <w:footnote w:id="150">
    <w:p w14:paraId="23FE53C8" w14:textId="0EAA99EB" w:rsidR="000938E1" w:rsidRPr="000938E1" w:rsidRDefault="000938E1" w:rsidP="000938E1">
      <w:pPr>
        <w:pStyle w:val="FootnoteText"/>
      </w:pPr>
      <w:r w:rsidRPr="000938E1">
        <w:rPr>
          <w:vertAlign w:val="superscript"/>
        </w:rPr>
        <w:footnoteRef/>
      </w:r>
      <w:r w:rsidRPr="000938E1">
        <w:t>Lucky 13 Unlimited, LLC v. Comly Rd. Holdings, LLC, 2016 U.S. Dist. LEXIS 6643, at *19–20 (E.D. Pa. Jan. 15, 2016).</w:t>
      </w:r>
    </w:p>
    <w:p w14:paraId="6EE0E0B1" w14:textId="77777777" w:rsidR="000938E1" w:rsidRDefault="000938E1" w:rsidP="00EE5DC6">
      <w:pPr>
        <w:pStyle w:val="footnote"/>
      </w:pPr>
    </w:p>
  </w:footnote>
  <w:footnote w:id="151">
    <w:p w14:paraId="0049F9E5" w14:textId="28F2CFE0" w:rsidR="000938E1" w:rsidRDefault="000938E1" w:rsidP="000938E1">
      <w:pPr>
        <w:pStyle w:val="FootnoteText"/>
      </w:pPr>
      <w:r w:rsidRPr="000938E1">
        <w:rPr>
          <w:vertAlign w:val="superscript"/>
        </w:rPr>
        <w:footnoteRef/>
      </w:r>
      <w:r w:rsidRPr="000938E1">
        <w:t xml:space="preserve">Superior Consulting Servs., Inc. v. Shaklee Corp., 2018 WL 1791613, at *5, 2018 BL 133159 (M.D. Fla. Apr. 16, 2018). Interestingly, the court assumed that the state standard was the same as the federal, except for the requirement of fame “in this state.” </w:t>
      </w:r>
      <w:r w:rsidRPr="000938E1">
        <w:rPr>
          <w:i/>
        </w:rPr>
        <w:t>Id</w:t>
      </w:r>
      <w:r w:rsidRPr="000938E1">
        <w:t xml:space="preserve">. </w:t>
      </w:r>
      <w:r w:rsidRPr="000938E1">
        <w:rPr>
          <w:i/>
        </w:rPr>
        <w:t>See</w:t>
      </w:r>
      <w:r w:rsidRPr="000938E1">
        <w:t xml:space="preserve"> Holding Co. of the Vills., Inc. v. Little John’s Movers &amp; Storage, Inc., 2017 WL 6319549, at *5 (M.D. Fla. Dec. 11, 2017) (allegations of fame under federal and Florida law found insufficient, using same standard under federal and state law, except for the “in this state” requirement).</w:t>
      </w:r>
    </w:p>
  </w:footnote>
  <w:footnote w:id="152">
    <w:p w14:paraId="5171C745" w14:textId="393A366E" w:rsidR="000938E1" w:rsidRPr="004F5D0B" w:rsidRDefault="000938E1" w:rsidP="000938E1">
      <w:pPr>
        <w:pStyle w:val="FootnoteText"/>
      </w:pPr>
      <w:r w:rsidRPr="000938E1">
        <w:rPr>
          <w:vertAlign w:val="superscript"/>
        </w:rPr>
        <w:footnoteRef/>
      </w:r>
      <w:r w:rsidRPr="000938E1">
        <w:t xml:space="preserve">I.P. Lund Trading </w:t>
      </w:r>
      <w:proofErr w:type="spellStart"/>
      <w:r w:rsidRPr="000938E1">
        <w:t>ApS</w:t>
      </w:r>
      <w:proofErr w:type="spellEnd"/>
      <w:r w:rsidRPr="000938E1">
        <w:t xml:space="preserve"> v. Kohler Co., 163 F.3d 27, 47, 49 USPQ2d 1225 (1st Cir. 1998) (concluding that “the standard for fame and distinctiveness required to obtain anti-dilution protection is more rigorous than that required to seek infringement protection”); Bulbs 4 E. Side, Inc. v. Ricks, 199 F. Supp. 3d 1151, 1171–72 (S.D. Tex. 2016) (because plaintiff admitted its mark was not famous, it did not satisfy Texas law—noting that both sides overlooked Texas’s adoption of the 2007 Model Bill); </w:t>
      </w:r>
      <w:r w:rsidRPr="000938E1">
        <w:rPr>
          <w:i/>
        </w:rPr>
        <w:t xml:space="preserve">see also </w:t>
      </w:r>
      <w:r w:rsidRPr="000938E1">
        <w:t xml:space="preserve">TCPIP Holding Co. v. Haar Commc’ns, Inc., 244 F.3d 88, 99, 57 USPQ2d 1969 (2d Cir. 2001) (“substantial degree of fame” required); Cosi, Inc. v. WK Holdings, LLC, 2007 U.S. Dist. LEXIS 31990, at *6–7 (D. Minn. May 1, 2007) (finding mark not famous under either federal or state law). A federal court in Washington state erroneously described the Washington statute as requiring only a “distinctive” mark, although the court correctly referred to the various factors listed in the statute. Lamb-Weston, Inc. v. McCain Foods, Inc., 818 F. Supp. 1376, 1398 &amp; n.36 (E.D. Wash. 1993), </w:t>
      </w:r>
      <w:r w:rsidRPr="000938E1">
        <w:rPr>
          <w:i/>
        </w:rPr>
        <w:t>aff’d in part, vacated in part on other grounds</w:t>
      </w:r>
      <w:r w:rsidRPr="000938E1">
        <w:t>, 78 F.3d 540, 37 USPQ2d 1856 (Fed. Cir. 1996). The court held that the mark in question—a form of trade dress—was not distinctive, so the mistake was harmless.</w:t>
      </w:r>
    </w:p>
  </w:footnote>
  <w:footnote w:id="153">
    <w:p w14:paraId="31156DF5" w14:textId="0AA08568" w:rsidR="000938E1" w:rsidRPr="004F5D0B" w:rsidRDefault="000938E1" w:rsidP="000938E1">
      <w:pPr>
        <w:pStyle w:val="FootnoteText"/>
      </w:pPr>
      <w:r w:rsidRPr="000938E1">
        <w:rPr>
          <w:vertAlign w:val="superscript"/>
        </w:rPr>
        <w:footnoteRef/>
      </w:r>
      <w:r w:rsidRPr="000938E1">
        <w:rPr>
          <w:smallCaps/>
        </w:rPr>
        <w:t xml:space="preserve">Ind. Code Ann. </w:t>
      </w:r>
      <w:r w:rsidRPr="000938E1">
        <w:t>§24-2-1-13.5(a) (LexisNexis 2006). This does not alter the requirement that the mark also be famous.</w:t>
      </w:r>
    </w:p>
  </w:footnote>
  <w:footnote w:id="154">
    <w:p w14:paraId="78822B07" w14:textId="0946E5B8" w:rsidR="000938E1" w:rsidRPr="004F5D0B" w:rsidRDefault="000938E1" w:rsidP="000938E1">
      <w:pPr>
        <w:pStyle w:val="FootnoteText"/>
      </w:pPr>
      <w:r w:rsidRPr="000938E1">
        <w:rPr>
          <w:vertAlign w:val="superscript"/>
        </w:rPr>
        <w:footnoteRef/>
      </w:r>
      <w:r w:rsidRPr="000938E1">
        <w:rPr>
          <w:i/>
        </w:rPr>
        <w:t>See</w:t>
      </w:r>
      <w:r w:rsidRPr="000938E1">
        <w:t xml:space="preserve"> Abercrombie &amp; Fitch Co. v. Hunting World, Inc., 537 F.2d 4, 9–11, 189 USPQ 759 (2d Cir. 1976) (setting forth and discussing four categories of marks: generic, descriptive, suggestive, and arbitrary or fanciful).</w:t>
      </w:r>
    </w:p>
  </w:footnote>
  <w:footnote w:id="155">
    <w:p w14:paraId="18960D10" w14:textId="5A1E76BF" w:rsidR="000938E1" w:rsidRPr="004F5D0B" w:rsidRDefault="000938E1" w:rsidP="000938E1">
      <w:pPr>
        <w:pStyle w:val="FootnoteText"/>
      </w:pPr>
      <w:r w:rsidRPr="000938E1">
        <w:rPr>
          <w:vertAlign w:val="superscript"/>
        </w:rPr>
        <w:footnoteRef/>
      </w:r>
      <w:r w:rsidRPr="000938E1">
        <w:t>This issue is discussed Chapter 3, §IV.B.1, and Chapter 9, §II.E.1.</w:t>
      </w:r>
    </w:p>
  </w:footnote>
  <w:footnote w:id="156">
    <w:p w14:paraId="3CFD66FE" w14:textId="7448F617" w:rsidR="000938E1" w:rsidRPr="004F5D0B" w:rsidRDefault="000938E1" w:rsidP="000938E1">
      <w:pPr>
        <w:pStyle w:val="FootnoteText"/>
      </w:pPr>
      <w:r w:rsidRPr="000938E1">
        <w:rPr>
          <w:vertAlign w:val="superscript"/>
        </w:rPr>
        <w:footnoteRef/>
      </w:r>
      <w:r w:rsidRPr="000938E1">
        <w:t>See discussion in Chapter 1, §II.A.</w:t>
      </w:r>
    </w:p>
  </w:footnote>
  <w:footnote w:id="157">
    <w:p w14:paraId="16F273A3" w14:textId="6E179B57" w:rsidR="000938E1" w:rsidRPr="004F5D0B" w:rsidRDefault="000938E1" w:rsidP="000938E1">
      <w:pPr>
        <w:pStyle w:val="FootnoteText"/>
      </w:pPr>
      <w:r w:rsidRPr="000938E1">
        <w:rPr>
          <w:vertAlign w:val="superscript"/>
        </w:rPr>
        <w:footnoteRef/>
      </w:r>
      <w:r w:rsidRPr="000938E1">
        <w:rPr>
          <w:i/>
        </w:rPr>
        <w:t>See</w:t>
      </w:r>
      <w:r w:rsidRPr="000938E1">
        <w:t xml:space="preserve"> Lanham Act §43(c)(1), 15 U.S.C. §1125(c)(1) (superseded by the Trademark Dilution Revision Act of 2006); 1996 Model Bill §13. The Utah statute, which is otherwise patterned after the 1996 Model Bill, does not contain the “distinctive and famous” language. </w:t>
      </w:r>
      <w:r w:rsidRPr="000938E1">
        <w:rPr>
          <w:smallCaps/>
        </w:rPr>
        <w:t>Utah Code Ann</w:t>
      </w:r>
      <w:r w:rsidRPr="000938E1">
        <w:t xml:space="preserve">. §70-3a-403(2) (West 2004). Similarly, the Nevada statute, also largely patterned after the 1996 Model Bill, does not contain this language. </w:t>
      </w:r>
      <w:r w:rsidRPr="000938E1">
        <w:rPr>
          <w:smallCaps/>
        </w:rPr>
        <w:t>Nev. Rev. Stat. Ann</w:t>
      </w:r>
      <w:r w:rsidRPr="000938E1">
        <w:t xml:space="preserve">. §600.435(2) (LexisNexis 2010). The Washington statute is slightly different, presenting the factors as relevant to “determining whether a mark is famous and has distinctive quality.” </w:t>
      </w:r>
      <w:r w:rsidRPr="000938E1">
        <w:rPr>
          <w:smallCaps/>
        </w:rPr>
        <w:t>Wash. Rev. Stat. Ann</w:t>
      </w:r>
      <w:r w:rsidRPr="000938E1">
        <w:t>. §19.77.160(1) (West Supp. 2012).</w:t>
      </w:r>
    </w:p>
  </w:footnote>
  <w:footnote w:id="158">
    <w:p w14:paraId="795D0F56" w14:textId="5FD49622" w:rsidR="000938E1" w:rsidRPr="004F5D0B" w:rsidRDefault="000938E1" w:rsidP="000938E1">
      <w:pPr>
        <w:pStyle w:val="FootnoteText"/>
      </w:pPr>
      <w:r w:rsidRPr="000938E1">
        <w:rPr>
          <w:vertAlign w:val="superscript"/>
        </w:rPr>
        <w:footnoteRef/>
      </w:r>
      <w:r w:rsidRPr="000938E1">
        <w:t>Nabisco, Inc. v. PF Brands, Inc., 191 F.3d 208, 215–16, 51 USPQ2d 1882 (2d Cir. 1999).</w:t>
      </w:r>
    </w:p>
  </w:footnote>
  <w:footnote w:id="159">
    <w:p w14:paraId="1BD1E934" w14:textId="6BC58E62" w:rsidR="000938E1" w:rsidRPr="004F5D0B" w:rsidRDefault="000938E1" w:rsidP="000938E1">
      <w:pPr>
        <w:pStyle w:val="FootnoteText"/>
      </w:pPr>
      <w:r w:rsidRPr="000938E1">
        <w:rPr>
          <w:vertAlign w:val="superscript"/>
        </w:rPr>
        <w:footnoteRef/>
      </w:r>
      <w:r w:rsidRPr="000938E1">
        <w:t xml:space="preserve">V Secret Catalogue, Inc. v. Moseley, 259 F.3d 464, 469–70, 59 USPQ2d 1650 (6th Cir. 2001), </w:t>
      </w:r>
      <w:proofErr w:type="spellStart"/>
      <w:r w:rsidRPr="000938E1">
        <w:rPr>
          <w:i/>
        </w:rPr>
        <w:t>rev’d</w:t>
      </w:r>
      <w:proofErr w:type="spellEnd"/>
      <w:r w:rsidRPr="000938E1">
        <w:rPr>
          <w:i/>
        </w:rPr>
        <w:t xml:space="preserve"> on other grounds</w:t>
      </w:r>
      <w:r w:rsidRPr="000938E1">
        <w:t xml:space="preserve">, 537 U.S. 418, 65 USPQ2d 1801 (2003). The Trademark Trial and Appeal Board also appears to have adopted this framework. Toro Co. v. </w:t>
      </w:r>
      <w:proofErr w:type="spellStart"/>
      <w:r w:rsidRPr="000938E1">
        <w:t>ToroHead</w:t>
      </w:r>
      <w:proofErr w:type="spellEnd"/>
      <w:r w:rsidRPr="000938E1">
        <w:t>, Inc., 61 USPQ2d 1164, 1176–77 (TTAB 2001).</w:t>
      </w:r>
    </w:p>
  </w:footnote>
  <w:footnote w:id="160">
    <w:p w14:paraId="4CEB6619" w14:textId="2157C974" w:rsidR="000938E1" w:rsidRPr="004F5D0B" w:rsidRDefault="000938E1" w:rsidP="000938E1">
      <w:pPr>
        <w:pStyle w:val="FootnoteText"/>
      </w:pPr>
      <w:r w:rsidRPr="000938E1">
        <w:rPr>
          <w:vertAlign w:val="superscript"/>
        </w:rPr>
        <w:footnoteRef/>
      </w:r>
      <w:r w:rsidRPr="000938E1">
        <w:t>TCPIP Holding Co. v. Haar Commc’ns, Inc., 244 F.3d 88, 96, 97, 57 USPQ2d 1969 (2d Cir. 2001).</w:t>
      </w:r>
    </w:p>
  </w:footnote>
  <w:footnote w:id="161">
    <w:p w14:paraId="4F0842B8" w14:textId="795D8AA2" w:rsidR="000938E1" w:rsidRPr="004F5D0B" w:rsidRDefault="000938E1" w:rsidP="000938E1">
      <w:pPr>
        <w:pStyle w:val="FootnoteText"/>
      </w:pPr>
      <w:r w:rsidRPr="000938E1">
        <w:rPr>
          <w:vertAlign w:val="superscript"/>
        </w:rPr>
        <w:footnoteRef/>
      </w:r>
      <w:r w:rsidRPr="000938E1">
        <w:t xml:space="preserve">Times Mirror Magazines, Inc. v. Las Vegas Sports News, L.L.C., 212 F.3d 157, 167, 54 USPQ2d 1577 (3d Cir. 2000), </w:t>
      </w:r>
      <w:r w:rsidRPr="000938E1">
        <w:rPr>
          <w:i/>
        </w:rPr>
        <w:t>cert</w:t>
      </w:r>
      <w:r w:rsidRPr="000938E1">
        <w:t xml:space="preserve">. </w:t>
      </w:r>
      <w:r w:rsidRPr="000938E1">
        <w:rPr>
          <w:i/>
        </w:rPr>
        <w:t>denied</w:t>
      </w:r>
      <w:r w:rsidRPr="000938E1">
        <w:t>, 531 U.S. 1071 (2001).</w:t>
      </w:r>
    </w:p>
  </w:footnote>
  <w:footnote w:id="162">
    <w:p w14:paraId="07DC3DCD" w14:textId="149C5D25" w:rsidR="000938E1" w:rsidRPr="004F5D0B" w:rsidRDefault="000938E1" w:rsidP="000938E1">
      <w:pPr>
        <w:pStyle w:val="FootnoteText"/>
      </w:pPr>
      <w:r w:rsidRPr="000938E1">
        <w:rPr>
          <w:vertAlign w:val="superscript"/>
        </w:rPr>
        <w:footnoteRef/>
      </w:r>
      <w:r w:rsidRPr="000938E1">
        <w:rPr>
          <w:i/>
        </w:rPr>
        <w:t>Id</w:t>
      </w:r>
      <w:r w:rsidRPr="000938E1">
        <w:t>. at 166–68. A complete discussion of this issue and the cases is found in Chapter 8, §VIII.</w:t>
      </w:r>
    </w:p>
  </w:footnote>
  <w:footnote w:id="163">
    <w:p w14:paraId="40F00784" w14:textId="66A85E6A" w:rsidR="000938E1" w:rsidRPr="004F5D0B" w:rsidRDefault="000938E1" w:rsidP="000938E1">
      <w:pPr>
        <w:pStyle w:val="FootnoteText"/>
      </w:pPr>
      <w:r w:rsidRPr="000938E1">
        <w:rPr>
          <w:vertAlign w:val="superscript"/>
        </w:rPr>
        <w:footnoteRef/>
      </w:r>
      <w:r w:rsidRPr="000938E1">
        <w:t xml:space="preserve">There are some exceptions among the 1996 Model Bill states. One exception is Utah, whose statute lists factors “[t]o </w:t>
      </w:r>
      <w:proofErr w:type="gramStart"/>
      <w:r w:rsidRPr="000938E1">
        <w:t>determine</w:t>
      </w:r>
      <w:proofErr w:type="gramEnd"/>
      <w:r w:rsidRPr="000938E1">
        <w:t xml:space="preserve"> if a mark is famous.” </w:t>
      </w:r>
      <w:r w:rsidRPr="000938E1">
        <w:rPr>
          <w:smallCaps/>
        </w:rPr>
        <w:t>Utah Code Ann</w:t>
      </w:r>
      <w:r w:rsidRPr="000938E1">
        <w:t>. §70-3a-403 (West 2004). It omits the word “distinctive” when stating the purpose of the factors. Another is Nevada, whose statute lists factors to be used “[</w:t>
      </w:r>
      <w:proofErr w:type="spellStart"/>
      <w:r w:rsidRPr="000938E1">
        <w:t>i</w:t>
      </w:r>
      <w:proofErr w:type="spellEnd"/>
      <w:r w:rsidRPr="000938E1">
        <w:t xml:space="preserve">]n determining whether a mark is famous in this state,” also omitting the word “distinctive.” </w:t>
      </w:r>
      <w:r w:rsidRPr="000938E1">
        <w:rPr>
          <w:smallCaps/>
        </w:rPr>
        <w:t xml:space="preserve">Nev. Rev. Stat. Ann. </w:t>
      </w:r>
      <w:r w:rsidRPr="000938E1">
        <w:t xml:space="preserve">§600.435(2) (LexisNexis 2010). Washington also has different language. Its statutory factors are to be used to determine whether a mark is “famous and has distinctive quality.” </w:t>
      </w:r>
      <w:r w:rsidRPr="000938E1">
        <w:rPr>
          <w:smallCaps/>
        </w:rPr>
        <w:t>Wash. Rev. Stat. Ann</w:t>
      </w:r>
      <w:r w:rsidRPr="000938E1">
        <w:t>. §19.77.160(1) (West Supp. 2012). That language is more closely tied to dilution, indicating that a mark must be more than merely distinctive in the ordinary sense to be eligible for dilution protection.</w:t>
      </w:r>
    </w:p>
  </w:footnote>
  <w:footnote w:id="164">
    <w:p w14:paraId="508A2F5B" w14:textId="026F1C50" w:rsidR="000938E1" w:rsidRPr="004F5D0B" w:rsidRDefault="000938E1" w:rsidP="000938E1">
      <w:pPr>
        <w:pStyle w:val="FootnoteText"/>
      </w:pPr>
      <w:r w:rsidRPr="000938E1">
        <w:rPr>
          <w:vertAlign w:val="superscript"/>
        </w:rPr>
        <w:footnoteRef/>
      </w:r>
      <w:r w:rsidRPr="000938E1">
        <w:t>2007 Model Bill §13(a).</w:t>
      </w:r>
    </w:p>
  </w:footnote>
  <w:footnote w:id="165">
    <w:p w14:paraId="1D7D657E" w14:textId="7573B6C7" w:rsidR="000938E1" w:rsidRPr="004F5D0B" w:rsidRDefault="000938E1" w:rsidP="000938E1">
      <w:pPr>
        <w:pStyle w:val="FootnoteText"/>
      </w:pPr>
      <w:r w:rsidRPr="000938E1">
        <w:rPr>
          <w:vertAlign w:val="superscript"/>
        </w:rPr>
        <w:footnoteRef/>
      </w:r>
      <w:r w:rsidRPr="000938E1">
        <w:t xml:space="preserve">In fact, this is already occurring. In </w:t>
      </w:r>
      <w:proofErr w:type="spellStart"/>
      <w:r w:rsidRPr="000938E1">
        <w:rPr>
          <w:i/>
        </w:rPr>
        <w:t>ComponentOne</w:t>
      </w:r>
      <w:proofErr w:type="spellEnd"/>
      <w:r w:rsidRPr="000938E1">
        <w:rPr>
          <w:i/>
        </w:rPr>
        <w:t>, L</w:t>
      </w:r>
      <w:r w:rsidRPr="000938E1">
        <w:t>.</w:t>
      </w:r>
      <w:r w:rsidRPr="000938E1">
        <w:rPr>
          <w:i/>
        </w:rPr>
        <w:t>L</w:t>
      </w:r>
      <w:r w:rsidRPr="000938E1">
        <w:t>.</w:t>
      </w:r>
      <w:r w:rsidRPr="000938E1">
        <w:rPr>
          <w:i/>
        </w:rPr>
        <w:t>C</w:t>
      </w:r>
      <w:r w:rsidRPr="000938E1">
        <w:t xml:space="preserve">. </w:t>
      </w:r>
      <w:r w:rsidRPr="000938E1">
        <w:rPr>
          <w:i/>
        </w:rPr>
        <w:t>v</w:t>
      </w:r>
      <w:r w:rsidRPr="000938E1">
        <w:t xml:space="preserve">. </w:t>
      </w:r>
      <w:proofErr w:type="spellStart"/>
      <w:r w:rsidRPr="000938E1">
        <w:rPr>
          <w:i/>
        </w:rPr>
        <w:t>ComponentArt</w:t>
      </w:r>
      <w:proofErr w:type="spellEnd"/>
      <w:r w:rsidRPr="000938E1">
        <w:rPr>
          <w:i/>
        </w:rPr>
        <w:t>, Inc</w:t>
      </w:r>
      <w:r w:rsidRPr="000938E1">
        <w:t xml:space="preserve">., 2007 U.S. Dist. LEXIS 89772, at *7–9 (W.D. Pa. Dec. 6, 2007), the court cited pre-TDRA precedent to the effect that Pennsylvania law should be interpreted identically to federal law and the court assumed that this would continue to be the case despite the differences in the wording of the two statutes. </w:t>
      </w:r>
      <w:r w:rsidRPr="000938E1">
        <w:rPr>
          <w:i/>
        </w:rPr>
        <w:t>Id</w:t>
      </w:r>
      <w:r w:rsidRPr="000938E1">
        <w:t xml:space="preserve">. Although this conclusion is defensible </w:t>
      </w:r>
      <w:proofErr w:type="gramStart"/>
      <w:r w:rsidRPr="000938E1">
        <w:t>in light of the fact that</w:t>
      </w:r>
      <w:proofErr w:type="gramEnd"/>
      <w:r w:rsidRPr="000938E1">
        <w:t xml:space="preserve"> niche fame is not clearly warranted by the original language of the FTDA, </w:t>
      </w:r>
      <w:r w:rsidRPr="000938E1">
        <w:rPr>
          <w:i/>
        </w:rPr>
        <w:t>see id</w:t>
      </w:r>
      <w:r w:rsidRPr="000938E1">
        <w:t>., it would be useful if courts would explain their reasoning in this regard more completely.</w:t>
      </w:r>
    </w:p>
  </w:footnote>
  <w:footnote w:id="166">
    <w:p w14:paraId="6833F589" w14:textId="5C83B3EA" w:rsidR="000938E1" w:rsidRPr="004F5D0B" w:rsidRDefault="000938E1" w:rsidP="000938E1">
      <w:pPr>
        <w:pStyle w:val="FootnoteText"/>
      </w:pPr>
      <w:r w:rsidRPr="000938E1">
        <w:rPr>
          <w:vertAlign w:val="superscript"/>
        </w:rPr>
        <w:footnoteRef/>
      </w:r>
      <w:r w:rsidRPr="000938E1">
        <w:t>See discussion in Chapter 8, §V.</w:t>
      </w:r>
    </w:p>
  </w:footnote>
  <w:footnote w:id="167">
    <w:p w14:paraId="6322943D" w14:textId="3F8CABED" w:rsidR="000938E1" w:rsidRPr="00841B1F" w:rsidRDefault="000938E1" w:rsidP="000938E1">
      <w:pPr>
        <w:pStyle w:val="FootnoteText"/>
        <w:rPr>
          <w:lang w:val="de-DE"/>
        </w:rPr>
      </w:pPr>
      <w:r w:rsidRPr="000938E1">
        <w:rPr>
          <w:vertAlign w:val="superscript"/>
        </w:rPr>
        <w:footnoteRef/>
      </w:r>
      <w:r w:rsidRPr="000938E1">
        <w:rPr>
          <w:i/>
        </w:rPr>
        <w:t>E</w:t>
      </w:r>
      <w:r w:rsidRPr="000938E1">
        <w:t>.</w:t>
      </w:r>
      <w:r w:rsidRPr="000938E1">
        <w:rPr>
          <w:i/>
        </w:rPr>
        <w:t>g</w:t>
      </w:r>
      <w:r w:rsidRPr="000938E1">
        <w:t xml:space="preserve">., </w:t>
      </w:r>
      <w:r w:rsidRPr="000938E1">
        <w:rPr>
          <w:smallCaps/>
        </w:rPr>
        <w:t xml:space="preserve">Ariz. Rev. Stat. </w:t>
      </w:r>
      <w:r w:rsidRPr="000938E1">
        <w:t xml:space="preserve">§44-1448.01 (West 2003); </w:t>
      </w:r>
      <w:r w:rsidRPr="000938E1">
        <w:rPr>
          <w:smallCaps/>
        </w:rPr>
        <w:t xml:space="preserve">Conn. Gen. Stat. Ann. </w:t>
      </w:r>
      <w:r w:rsidRPr="000938E1">
        <w:t xml:space="preserve">§35-11i(c) (West 2005); 765 </w:t>
      </w:r>
      <w:r w:rsidRPr="000938E1">
        <w:rPr>
          <w:smallCaps/>
        </w:rPr>
        <w:t xml:space="preserve">Ill. Comp. Stat. Ann. </w:t>
      </w:r>
      <w:r w:rsidRPr="000938E1">
        <w:t xml:space="preserve">§1036/65 (West 2009); </w:t>
      </w:r>
      <w:r w:rsidRPr="000938E1">
        <w:rPr>
          <w:smallCaps/>
        </w:rPr>
        <w:t xml:space="preserve">Minn. Stat. Ann. </w:t>
      </w:r>
      <w:r w:rsidRPr="000938E1">
        <w:t xml:space="preserve">§333.285 (West 2011); </w:t>
      </w:r>
      <w:r w:rsidRPr="000938E1">
        <w:rPr>
          <w:smallCaps/>
        </w:rPr>
        <w:t xml:space="preserve">N.M. Stat. Ann. </w:t>
      </w:r>
      <w:r w:rsidRPr="000938E1">
        <w:t xml:space="preserve">§57-3B-15 (West 2003); </w:t>
      </w:r>
      <w:r w:rsidRPr="000938E1">
        <w:rPr>
          <w:smallCaps/>
        </w:rPr>
        <w:t xml:space="preserve">Tenn. Code Ann. </w:t>
      </w:r>
      <w:r w:rsidRPr="000938E1">
        <w:t xml:space="preserve">§47-25-513 (LexisNexis 2001); </w:t>
      </w:r>
      <w:r w:rsidRPr="000938E1">
        <w:rPr>
          <w:smallCaps/>
        </w:rPr>
        <w:t>W. Va. Code</w:t>
      </w:r>
      <w:r w:rsidRPr="000938E1">
        <w:t xml:space="preserve"> §47-2-13 (West 2002).</w:t>
      </w:r>
    </w:p>
  </w:footnote>
  <w:footnote w:id="168">
    <w:p w14:paraId="7773A4B4" w14:textId="6B69BF90" w:rsidR="000938E1" w:rsidRPr="000938E1" w:rsidRDefault="000938E1" w:rsidP="000938E1">
      <w:pPr>
        <w:pStyle w:val="FootnoteText"/>
      </w:pPr>
      <w:r w:rsidRPr="000938E1">
        <w:rPr>
          <w:vertAlign w:val="superscript"/>
        </w:rPr>
        <w:footnoteRef/>
      </w:r>
      <w:r w:rsidRPr="000938E1">
        <w:rPr>
          <w:smallCaps/>
        </w:rPr>
        <w:t xml:space="preserve">Ark. Code Ann. </w:t>
      </w:r>
      <w:r w:rsidRPr="000938E1">
        <w:t>§4-71-218</w:t>
      </w:r>
      <w:r w:rsidRPr="000938E1">
        <w:rPr>
          <w:smallCaps/>
        </w:rPr>
        <w:t xml:space="preserve"> (</w:t>
      </w:r>
      <w:r w:rsidRPr="000938E1">
        <w:t xml:space="preserve">LexisNexis 2001); </w:t>
      </w:r>
      <w:r w:rsidRPr="000938E1">
        <w:rPr>
          <w:smallCaps/>
        </w:rPr>
        <w:t>Cal. Bus. &amp;</w:t>
      </w:r>
      <w:r w:rsidRPr="000938E1">
        <w:t xml:space="preserve"> </w:t>
      </w:r>
      <w:r w:rsidRPr="000938E1">
        <w:rPr>
          <w:smallCaps/>
        </w:rPr>
        <w:t>Prof. Code</w:t>
      </w:r>
      <w:r w:rsidRPr="000938E1">
        <w:t xml:space="preserve"> §14272 (West 2008); </w:t>
      </w:r>
      <w:r w:rsidRPr="000938E1">
        <w:rPr>
          <w:smallCaps/>
        </w:rPr>
        <w:t>Fla. Stat. Ann</w:t>
      </w:r>
      <w:r w:rsidRPr="000938E1">
        <w:t xml:space="preserve">. §495.181 (West 2010); </w:t>
      </w:r>
      <w:r w:rsidRPr="000938E1">
        <w:rPr>
          <w:smallCaps/>
        </w:rPr>
        <w:t>Idaho Code</w:t>
      </w:r>
      <w:r w:rsidRPr="000938E1">
        <w:t xml:space="preserve"> §48-518 (LexisNexis 2003); 765 </w:t>
      </w:r>
      <w:r w:rsidRPr="000938E1">
        <w:rPr>
          <w:smallCaps/>
        </w:rPr>
        <w:t xml:space="preserve">Ill. Comp. Stat. Ann. </w:t>
      </w:r>
      <w:r w:rsidRPr="000938E1">
        <w:t xml:space="preserve">§1036/90 (West 2009); </w:t>
      </w:r>
      <w:r w:rsidRPr="000938E1">
        <w:rPr>
          <w:smallCaps/>
        </w:rPr>
        <w:t>Kan. Stat. Ann</w:t>
      </w:r>
      <w:r w:rsidRPr="000938E1">
        <w:t xml:space="preserve">. §81-220 (Supp. 2009); </w:t>
      </w:r>
      <w:r w:rsidRPr="000938E1">
        <w:rPr>
          <w:smallCaps/>
        </w:rPr>
        <w:t>Miss. Code Ann</w:t>
      </w:r>
      <w:r w:rsidRPr="000938E1">
        <w:t xml:space="preserve">. §75-25-37 (2009); </w:t>
      </w:r>
      <w:r w:rsidRPr="000938E1">
        <w:rPr>
          <w:smallCaps/>
        </w:rPr>
        <w:t>Neb. Rev. Stat</w:t>
      </w:r>
      <w:r w:rsidRPr="000938E1">
        <w:t xml:space="preserve">. §87-127 (LexisNexis 2003); </w:t>
      </w:r>
      <w:r w:rsidRPr="000938E1">
        <w:rPr>
          <w:smallCaps/>
        </w:rPr>
        <w:t>N.J. Stat. Ann</w:t>
      </w:r>
      <w:r w:rsidRPr="000938E1">
        <w:t xml:space="preserve">. §56:3-13a (West 2001); </w:t>
      </w:r>
      <w:r w:rsidRPr="000938E1">
        <w:rPr>
          <w:smallCaps/>
        </w:rPr>
        <w:t>N.M. Stat. Ann</w:t>
      </w:r>
      <w:r w:rsidRPr="000938E1">
        <w:t xml:space="preserve">. 1978, §57-3B-2 (West 2003); </w:t>
      </w:r>
      <w:r w:rsidRPr="000938E1">
        <w:rPr>
          <w:smallCaps/>
        </w:rPr>
        <w:t>Or. Rev. Stat</w:t>
      </w:r>
      <w:r w:rsidRPr="000938E1">
        <w:t xml:space="preserve">. §647.115(3) (2011); </w:t>
      </w:r>
      <w:r w:rsidRPr="000938E1">
        <w:rPr>
          <w:smallCaps/>
        </w:rPr>
        <w:t>Tenn. Code Ann</w:t>
      </w:r>
      <w:r w:rsidRPr="000938E1">
        <w:t xml:space="preserve">. §47-25-518 (LexisNexis 2001); 2011 Tex. Sess. Law Serv. Ch. 563 (H.B. 3141) §3; </w:t>
      </w:r>
      <w:r w:rsidRPr="000938E1">
        <w:rPr>
          <w:smallCaps/>
        </w:rPr>
        <w:t>Utah Code Ann</w:t>
      </w:r>
      <w:r w:rsidRPr="000938E1">
        <w:t>. §70-3a-102 (West 2004)</w:t>
      </w:r>
      <w:r w:rsidRPr="000938E1">
        <w:rPr>
          <w:smallCaps/>
        </w:rPr>
        <w:t xml:space="preserve">; Wash. Rev. Code Ann. </w:t>
      </w:r>
      <w:r w:rsidRPr="000938E1">
        <w:t xml:space="preserve">§19.77.930 (West 1999); </w:t>
      </w:r>
      <w:r w:rsidRPr="000938E1">
        <w:rPr>
          <w:smallCaps/>
        </w:rPr>
        <w:t>W. Va. Code</w:t>
      </w:r>
      <w:r w:rsidRPr="000938E1">
        <w:t xml:space="preserve"> §47-2-19(b) (West 2002). </w:t>
      </w:r>
      <w:r w:rsidRPr="000938E1">
        <w:rPr>
          <w:i/>
        </w:rPr>
        <w:t>See</w:t>
      </w:r>
      <w:r w:rsidRPr="000938E1">
        <w:t xml:space="preserve"> Yuyos Towing, Inc. v. Best Towing, Inc., 2025 WL 1547448, at *2 n.3, 2025 BL 186935 (M.D. Fla. May 30, 2025) (interpreting Florida law); Citigroup, Inc. v. City Holding Co., 171 F. Supp. 2d 333, 354 (S.D.N.Y. 2001) (interpreting West Virginia law). </w:t>
      </w:r>
      <w:r w:rsidRPr="000938E1">
        <w:rPr>
          <w:i/>
        </w:rPr>
        <w:t>Cf</w:t>
      </w:r>
      <w:r w:rsidRPr="000938E1">
        <w:t>. AutoZone, Inc. v. Tandy Corp., 373 F.3d 786, 802, 71 USPQ2d 1385 (6th Cir. 2004) (stating that Tennessee statute should be analyzed in the same manner as FTDA, but without mentioning Tennessee law encouraging reliance on federal precedent).</w:t>
      </w:r>
    </w:p>
    <w:p w14:paraId="2A8290BE" w14:textId="77777777" w:rsidR="000938E1" w:rsidRPr="004F5D0B" w:rsidRDefault="000938E1" w:rsidP="003A5E4F">
      <w:pPr>
        <w:pStyle w:val="footnote"/>
      </w:pPr>
    </w:p>
  </w:footnote>
  <w:footnote w:id="169">
    <w:p w14:paraId="6C8BA594" w14:textId="3F55CDD5" w:rsidR="000938E1" w:rsidRPr="000938E1" w:rsidRDefault="000938E1" w:rsidP="000938E1">
      <w:pPr>
        <w:pStyle w:val="FootnoteText"/>
      </w:pPr>
      <w:r w:rsidRPr="000938E1">
        <w:rPr>
          <w:rStyle w:val="FootnoteReference"/>
          <w:rFonts w:eastAsiaTheme="majorEastAsia"/>
        </w:rPr>
        <w:footnoteRef/>
      </w:r>
      <w:r w:rsidRPr="000938E1">
        <w:rPr>
          <w:i/>
        </w:rPr>
        <w:t>See, e.g.</w:t>
      </w:r>
      <w:r w:rsidRPr="000938E1">
        <w:t>, Yuyos Towing, Inc. v. Best Towing, Inc., 2025 WL 1547448, at *2–3, 2025 BL 186935</w:t>
      </w:r>
    </w:p>
    <w:p w14:paraId="445C11DB" w14:textId="77777777" w:rsidR="000938E1" w:rsidRPr="007A05F7" w:rsidRDefault="000938E1" w:rsidP="000938E1">
      <w:pPr>
        <w:pStyle w:val="FootnoteText"/>
      </w:pPr>
      <w:r w:rsidRPr="000938E1">
        <w:t xml:space="preserve"> (M.D. Fla. May 30, 2025) (complaint did not sufficiently allege fame within the state of Florida—court noted that the allegation was that its area of use was Naples, Florida).</w:t>
      </w:r>
    </w:p>
  </w:footnote>
  <w:footnote w:id="170">
    <w:p w14:paraId="45A4336F" w14:textId="3F683990" w:rsidR="000938E1" w:rsidRPr="004F5D0B" w:rsidRDefault="000938E1" w:rsidP="000938E1">
      <w:pPr>
        <w:pStyle w:val="FootnoteText"/>
      </w:pPr>
      <w:r w:rsidRPr="000938E1">
        <w:rPr>
          <w:vertAlign w:val="superscript"/>
        </w:rPr>
        <w:footnoteRef/>
      </w:r>
      <w:r w:rsidRPr="000938E1">
        <w:t>2007 Model Bill §13(b).</w:t>
      </w:r>
    </w:p>
  </w:footnote>
  <w:footnote w:id="171">
    <w:p w14:paraId="78684C17" w14:textId="4768CEED" w:rsidR="000938E1" w:rsidRPr="004F5D0B" w:rsidRDefault="000938E1" w:rsidP="000938E1">
      <w:pPr>
        <w:pStyle w:val="FootnoteText"/>
      </w:pPr>
      <w:r w:rsidRPr="000938E1">
        <w:rPr>
          <w:vertAlign w:val="superscript"/>
        </w:rPr>
        <w:footnoteRef/>
      </w:r>
      <w:r w:rsidRPr="000938E1">
        <w:t xml:space="preserve">The 2007 Model Bill also limits any injunctive relief to the area in which the plaintiff’s mark was famous prior to the defendant’s first offending use. </w:t>
      </w:r>
      <w:r w:rsidRPr="000938E1">
        <w:rPr>
          <w:i/>
        </w:rPr>
        <w:t>Id</w:t>
      </w:r>
      <w:r w:rsidRPr="000938E1">
        <w:t>. §13(c).</w:t>
      </w:r>
    </w:p>
  </w:footnote>
  <w:footnote w:id="172">
    <w:p w14:paraId="6025D97B" w14:textId="2ABDAECE" w:rsidR="000938E1" w:rsidRPr="004F5D0B" w:rsidRDefault="000938E1" w:rsidP="000938E1">
      <w:pPr>
        <w:pStyle w:val="FootnoteText"/>
      </w:pPr>
      <w:r w:rsidRPr="000938E1">
        <w:rPr>
          <w:vertAlign w:val="superscript"/>
        </w:rPr>
        <w:footnoteRef/>
      </w:r>
      <w:r w:rsidRPr="000938E1">
        <w:t>171 F. Supp. 2d 333 (S.D.N.Y. 2001).</w:t>
      </w:r>
    </w:p>
  </w:footnote>
  <w:footnote w:id="173">
    <w:p w14:paraId="45E63209" w14:textId="1AD74386" w:rsidR="000938E1" w:rsidRPr="004F5D0B" w:rsidRDefault="000938E1" w:rsidP="000938E1">
      <w:pPr>
        <w:pStyle w:val="FootnoteText"/>
      </w:pPr>
      <w:r w:rsidRPr="000938E1">
        <w:rPr>
          <w:vertAlign w:val="superscript"/>
        </w:rPr>
        <w:footnoteRef/>
      </w:r>
      <w:r w:rsidRPr="000938E1">
        <w:rPr>
          <w:i/>
        </w:rPr>
        <w:t>Id</w:t>
      </w:r>
      <w:r w:rsidRPr="000938E1">
        <w:t>. at 353 (quoting TCPIP Holding Co. v. Haar Commc’ns, Inc., 244 F.3d 88, 95, 57 USPQ2d 1969 (2d Cir. 2001)).</w:t>
      </w:r>
    </w:p>
  </w:footnote>
  <w:footnote w:id="174">
    <w:p w14:paraId="6C27DDA6" w14:textId="536A8D92" w:rsidR="000938E1" w:rsidRPr="004F5D0B" w:rsidRDefault="000938E1" w:rsidP="000938E1">
      <w:pPr>
        <w:pStyle w:val="FootnoteText"/>
      </w:pPr>
      <w:r w:rsidRPr="000938E1">
        <w:rPr>
          <w:vertAlign w:val="superscript"/>
        </w:rPr>
        <w:footnoteRef/>
      </w:r>
      <w:r w:rsidRPr="000938E1">
        <w:rPr>
          <w:i/>
        </w:rPr>
        <w:t>Id</w:t>
      </w:r>
      <w:r w:rsidRPr="000938E1">
        <w:t xml:space="preserve">. at 354. The court also cited a lack of recognition outside of the mark owner’s business. </w:t>
      </w:r>
      <w:r w:rsidRPr="000938E1">
        <w:rPr>
          <w:i/>
        </w:rPr>
        <w:t>Id</w:t>
      </w:r>
      <w:r w:rsidRPr="000938E1">
        <w:t>.</w:t>
      </w:r>
    </w:p>
  </w:footnote>
  <w:footnote w:id="175">
    <w:p w14:paraId="21247A81" w14:textId="52E6E9CD" w:rsidR="000938E1" w:rsidRPr="004F5D0B" w:rsidRDefault="000938E1" w:rsidP="000938E1">
      <w:pPr>
        <w:pStyle w:val="FootnoteText"/>
      </w:pPr>
      <w:r w:rsidRPr="000938E1">
        <w:rPr>
          <w:vertAlign w:val="superscript"/>
        </w:rPr>
        <w:footnoteRef/>
      </w:r>
      <w:r w:rsidRPr="000938E1">
        <w:rPr>
          <w:smallCaps/>
        </w:rPr>
        <w:t xml:space="preserve">H.R. Rep. No. </w:t>
      </w:r>
      <w:r w:rsidRPr="000938E1">
        <w:t>104-374 at 4, 1995 U.S.C.C.A.N. 1029, 1031 (“State laws could continue to be applied in cases involving locally famous or distinctive marks.”). In 1995, when the House Report was written, the great majority of state laws were patterned after the 1964 Model Bill.</w:t>
      </w:r>
    </w:p>
  </w:footnote>
  <w:footnote w:id="176">
    <w:p w14:paraId="21D220B1" w14:textId="11C4967D" w:rsidR="000938E1" w:rsidRPr="004F5D0B" w:rsidRDefault="000938E1" w:rsidP="000938E1">
      <w:pPr>
        <w:pStyle w:val="FootnoteText"/>
      </w:pPr>
      <w:r w:rsidRPr="000938E1">
        <w:rPr>
          <w:vertAlign w:val="superscript"/>
        </w:rPr>
        <w:footnoteRef/>
      </w:r>
      <w:r w:rsidRPr="000938E1">
        <w:t xml:space="preserve">Restatement (Third) of Unfair Competition §25 </w:t>
      </w:r>
      <w:proofErr w:type="spellStart"/>
      <w:r w:rsidRPr="000938E1">
        <w:t>cmt</w:t>
      </w:r>
      <w:proofErr w:type="spellEnd"/>
      <w:r w:rsidRPr="000938E1">
        <w:t>. e (1995).</w:t>
      </w:r>
    </w:p>
  </w:footnote>
  <w:footnote w:id="177">
    <w:p w14:paraId="2CB4A6D4" w14:textId="39C5E977" w:rsidR="000938E1" w:rsidRPr="004F5D0B" w:rsidRDefault="000938E1" w:rsidP="000938E1">
      <w:pPr>
        <w:pStyle w:val="FootnoteText"/>
      </w:pPr>
      <w:r w:rsidRPr="000938E1">
        <w:rPr>
          <w:vertAlign w:val="superscript"/>
        </w:rPr>
        <w:footnoteRef/>
      </w:r>
      <w:r w:rsidRPr="000938E1">
        <w:rPr>
          <w:i/>
        </w:rPr>
        <w:t>Id</w:t>
      </w:r>
      <w:r w:rsidRPr="000938E1">
        <w:t>. See §</w:t>
      </w:r>
      <w:proofErr w:type="gramStart"/>
      <w:r w:rsidRPr="000938E1">
        <w:t>I.F</w:t>
      </w:r>
      <w:proofErr w:type="gramEnd"/>
      <w:r w:rsidRPr="000938E1">
        <w:t>, below.</w:t>
      </w:r>
    </w:p>
  </w:footnote>
  <w:footnote w:id="178">
    <w:p w14:paraId="637B1E39" w14:textId="7FA44C4A" w:rsidR="000938E1" w:rsidRPr="004F5D0B" w:rsidRDefault="000938E1" w:rsidP="000938E1">
      <w:pPr>
        <w:pStyle w:val="FootnoteText"/>
      </w:pPr>
      <w:r w:rsidRPr="000938E1">
        <w:rPr>
          <w:vertAlign w:val="superscript"/>
        </w:rPr>
        <w:footnoteRef/>
      </w:r>
      <w:r w:rsidRPr="000938E1">
        <w:rPr>
          <w:smallCaps/>
        </w:rPr>
        <w:t>Restatement</w:t>
      </w:r>
      <w:r w:rsidRPr="000938E1">
        <w:t xml:space="preserve"> §25 </w:t>
      </w:r>
      <w:proofErr w:type="spellStart"/>
      <w:r w:rsidRPr="000938E1">
        <w:t>cmt</w:t>
      </w:r>
      <w:proofErr w:type="spellEnd"/>
      <w:r w:rsidRPr="000938E1">
        <w:t>. e. In theory, this could include uses directed at a geographically local group.</w:t>
      </w:r>
    </w:p>
  </w:footnote>
  <w:footnote w:id="179">
    <w:p w14:paraId="0D37F393" w14:textId="789A4262" w:rsidR="000938E1" w:rsidRPr="004F5D0B" w:rsidRDefault="000938E1" w:rsidP="000938E1">
      <w:pPr>
        <w:pStyle w:val="FootnoteText"/>
      </w:pPr>
      <w:r w:rsidRPr="000938E1">
        <w:rPr>
          <w:vertAlign w:val="superscript"/>
        </w:rPr>
        <w:footnoteRef/>
      </w:r>
      <w:r w:rsidRPr="000938E1">
        <w:rPr>
          <w:i/>
        </w:rPr>
        <w:t>Id</w:t>
      </w:r>
      <w:r w:rsidRPr="000938E1">
        <w:t>., Reporter’s Note at 279.</w:t>
      </w:r>
    </w:p>
  </w:footnote>
  <w:footnote w:id="180">
    <w:p w14:paraId="63DB2045" w14:textId="64EA5238" w:rsidR="000938E1" w:rsidRPr="004F5D0B" w:rsidRDefault="000938E1" w:rsidP="000938E1">
      <w:pPr>
        <w:pStyle w:val="FootnoteText"/>
      </w:pPr>
      <w:r w:rsidRPr="000938E1">
        <w:rPr>
          <w:vertAlign w:val="superscript"/>
        </w:rPr>
        <w:footnoteRef/>
      </w:r>
      <w:r w:rsidRPr="000938E1">
        <w:t>Mead Data Cent., Inc. v. Toyota Motor Sales, USA, Inc., 875 F.2d 1026, 10 USPQ2d 1961 (2d Cir. 1989).</w:t>
      </w:r>
    </w:p>
  </w:footnote>
  <w:footnote w:id="181">
    <w:p w14:paraId="313177B8" w14:textId="50F1A6BB" w:rsidR="000938E1" w:rsidRPr="004F5D0B" w:rsidRDefault="000938E1" w:rsidP="000938E1">
      <w:pPr>
        <w:pStyle w:val="FootnoteText"/>
      </w:pPr>
      <w:r w:rsidRPr="000938E1">
        <w:rPr>
          <w:vertAlign w:val="superscript"/>
        </w:rPr>
        <w:footnoteRef/>
      </w:r>
      <w:r w:rsidRPr="000938E1">
        <w:rPr>
          <w:i/>
        </w:rPr>
        <w:t>Id</w:t>
      </w:r>
      <w:r w:rsidRPr="000938E1">
        <w:t>. at 1031.</w:t>
      </w:r>
    </w:p>
  </w:footnote>
  <w:footnote w:id="182">
    <w:p w14:paraId="31472B71" w14:textId="5B60BFD7" w:rsidR="000938E1" w:rsidRPr="004F5D0B" w:rsidRDefault="000938E1" w:rsidP="000938E1">
      <w:pPr>
        <w:pStyle w:val="FootnoteText"/>
      </w:pPr>
      <w:r w:rsidRPr="000938E1">
        <w:rPr>
          <w:vertAlign w:val="superscript"/>
        </w:rPr>
        <w:footnoteRef/>
      </w:r>
      <w:r w:rsidRPr="000938E1">
        <w:rPr>
          <w:i/>
        </w:rPr>
        <w:t>Id</w:t>
      </w:r>
      <w:r w:rsidRPr="000938E1">
        <w:t xml:space="preserve">. at 1030; International Game Tech. v. High 5 Games, LLC, 2019 BL 115140, at *8 (S.D.N.Y. Mar. 29, 2019) (indicating that New York law required nationwide distinctiveness, though finding allegations of the complaint sufficient). </w:t>
      </w:r>
      <w:r w:rsidRPr="000938E1">
        <w:rPr>
          <w:i/>
        </w:rPr>
        <w:t>But cf</w:t>
      </w:r>
      <w:r w:rsidRPr="000938E1">
        <w:t>. Hester Indus., Inc. v. Tyson Foods, Inc., 16 USPQ2d 1275, 1282 (N.D.N.Y. 1990) (indicating that locally well-known marks should be deemed capable of being diluted).</w:t>
      </w:r>
    </w:p>
  </w:footnote>
  <w:footnote w:id="183">
    <w:p w14:paraId="69370DBC" w14:textId="680982E2" w:rsidR="000938E1" w:rsidRPr="004F5D0B" w:rsidRDefault="000938E1" w:rsidP="000938E1">
      <w:pPr>
        <w:pStyle w:val="FootnoteText"/>
      </w:pPr>
      <w:r w:rsidRPr="000938E1">
        <w:rPr>
          <w:vertAlign w:val="superscript"/>
        </w:rPr>
        <w:footnoteRef/>
      </w:r>
      <w:r w:rsidRPr="000938E1">
        <w:t>719 N.Y.S.2d 820, 186 Misc.2d 594 (Sup. Ct. Nassau Co. 2000).</w:t>
      </w:r>
    </w:p>
  </w:footnote>
  <w:footnote w:id="184">
    <w:p w14:paraId="39DD5B67" w14:textId="29AC7818" w:rsidR="000938E1" w:rsidRPr="004F5D0B" w:rsidRDefault="000938E1" w:rsidP="000938E1">
      <w:pPr>
        <w:pStyle w:val="FootnoteText"/>
      </w:pPr>
      <w:r w:rsidRPr="000938E1">
        <w:rPr>
          <w:vertAlign w:val="superscript"/>
        </w:rPr>
        <w:footnoteRef/>
      </w:r>
      <w:r w:rsidRPr="000938E1">
        <w:rPr>
          <w:i/>
        </w:rPr>
        <w:t>Id</w:t>
      </w:r>
      <w:r w:rsidRPr="000938E1">
        <w:t>. at 822.</w:t>
      </w:r>
    </w:p>
  </w:footnote>
  <w:footnote w:id="185">
    <w:p w14:paraId="52C8407E" w14:textId="18947043" w:rsidR="000938E1" w:rsidRPr="004F5D0B" w:rsidRDefault="000938E1" w:rsidP="000938E1">
      <w:pPr>
        <w:pStyle w:val="FootnoteText"/>
      </w:pPr>
      <w:r w:rsidRPr="000938E1">
        <w:rPr>
          <w:vertAlign w:val="superscript"/>
        </w:rPr>
        <w:footnoteRef/>
      </w:r>
      <w:r w:rsidRPr="000938E1">
        <w:t>790 So.2d 525 (Fla. Dist. Ct. App. 2001).</w:t>
      </w:r>
    </w:p>
  </w:footnote>
  <w:footnote w:id="186">
    <w:p w14:paraId="060AEBD6" w14:textId="5887F427" w:rsidR="000938E1" w:rsidRPr="004F5D0B" w:rsidRDefault="000938E1" w:rsidP="000938E1">
      <w:pPr>
        <w:pStyle w:val="FootnoteText"/>
      </w:pPr>
      <w:r w:rsidRPr="000938E1">
        <w:rPr>
          <w:vertAlign w:val="superscript"/>
        </w:rPr>
        <w:footnoteRef/>
      </w:r>
      <w:r w:rsidRPr="000938E1">
        <w:rPr>
          <w:i/>
        </w:rPr>
        <w:t>See</w:t>
      </w:r>
      <w:r w:rsidRPr="000938E1">
        <w:t xml:space="preserve"> Horseshoe Bay Resort Sales Co. v. Lake Lyndon B. Johnson Improvement Corp., 53 S.W.3d 799 (Tex. App. 2001) (real estate brokerage’s registration and use of “horseshoebay.com” domain name diluted HORSESHOE BAY mark used by real estate development company).</w:t>
      </w:r>
    </w:p>
  </w:footnote>
  <w:footnote w:id="187">
    <w:p w14:paraId="6D627481" w14:textId="35B39E98" w:rsidR="000938E1" w:rsidRPr="004F5D0B" w:rsidRDefault="000938E1" w:rsidP="000938E1">
      <w:pPr>
        <w:pStyle w:val="FootnoteText"/>
      </w:pPr>
      <w:r w:rsidRPr="000938E1">
        <w:rPr>
          <w:vertAlign w:val="superscript"/>
        </w:rPr>
        <w:footnoteRef/>
      </w:r>
      <w:r w:rsidRPr="000938E1">
        <w:t>659 P.2d 377, 222 USPQ 446 (Or. 1983).</w:t>
      </w:r>
    </w:p>
  </w:footnote>
  <w:footnote w:id="188">
    <w:p w14:paraId="414AFEB2" w14:textId="72AE6849" w:rsidR="000938E1" w:rsidRPr="004F5D0B" w:rsidRDefault="000938E1" w:rsidP="000938E1">
      <w:pPr>
        <w:pStyle w:val="FootnoteText"/>
      </w:pPr>
      <w:r w:rsidRPr="000938E1">
        <w:rPr>
          <w:vertAlign w:val="superscript"/>
        </w:rPr>
        <w:footnoteRef/>
      </w:r>
      <w:r w:rsidRPr="000938E1">
        <w:rPr>
          <w:i/>
        </w:rPr>
        <w:t>Id</w:t>
      </w:r>
      <w:r w:rsidRPr="000938E1">
        <w:t>. at 381.</w:t>
      </w:r>
    </w:p>
  </w:footnote>
  <w:footnote w:id="189">
    <w:p w14:paraId="1DFF9A79" w14:textId="27E3BCD8" w:rsidR="000938E1" w:rsidRPr="004F5D0B" w:rsidRDefault="000938E1" w:rsidP="000938E1">
      <w:pPr>
        <w:pStyle w:val="FootnoteText"/>
      </w:pPr>
      <w:r w:rsidRPr="000938E1">
        <w:rPr>
          <w:vertAlign w:val="superscript"/>
        </w:rPr>
        <w:footnoteRef/>
      </w:r>
      <w:r w:rsidRPr="000938E1">
        <w:rPr>
          <w:i/>
        </w:rPr>
        <w:t>Id</w:t>
      </w:r>
      <w:r w:rsidRPr="000938E1">
        <w:t>.</w:t>
      </w:r>
    </w:p>
  </w:footnote>
  <w:footnote w:id="190">
    <w:p w14:paraId="3214BF00" w14:textId="3DE43FD2" w:rsidR="000938E1" w:rsidRPr="004F5D0B" w:rsidRDefault="000938E1" w:rsidP="000938E1">
      <w:pPr>
        <w:pStyle w:val="FootnoteText"/>
      </w:pPr>
      <w:r w:rsidRPr="000938E1">
        <w:rPr>
          <w:vertAlign w:val="superscript"/>
        </w:rPr>
        <w:footnoteRef/>
      </w:r>
      <w:r w:rsidRPr="000938E1">
        <w:t>782 S.W.2d 150 (Mo. Ct. App. 1990).</w:t>
      </w:r>
    </w:p>
  </w:footnote>
  <w:footnote w:id="191">
    <w:p w14:paraId="0742D9C2" w14:textId="66D07BEA" w:rsidR="000938E1" w:rsidRPr="004F5D0B" w:rsidRDefault="000938E1" w:rsidP="000938E1">
      <w:pPr>
        <w:pStyle w:val="FootnoteText"/>
      </w:pPr>
      <w:r w:rsidRPr="000938E1">
        <w:rPr>
          <w:vertAlign w:val="superscript"/>
        </w:rPr>
        <w:footnoteRef/>
      </w:r>
      <w:r w:rsidRPr="000938E1">
        <w:t xml:space="preserve">The </w:t>
      </w:r>
      <w:r w:rsidRPr="000938E1">
        <w:rPr>
          <w:i/>
        </w:rPr>
        <w:t>Tortoise Island</w:t>
      </w:r>
      <w:r w:rsidRPr="000938E1">
        <w:t xml:space="preserve"> case is an example of the latter. The plaintiff was a homeowner association, and the defendant was a real estate agency that sold homes in the area, including some in the plaintiff community.</w:t>
      </w:r>
    </w:p>
  </w:footnote>
  <w:footnote w:id="192">
    <w:p w14:paraId="5799F973" w14:textId="7D85309E" w:rsidR="000938E1" w:rsidRPr="004F5D0B" w:rsidRDefault="000938E1" w:rsidP="000938E1">
      <w:pPr>
        <w:pStyle w:val="FootnoteText"/>
      </w:pPr>
      <w:r w:rsidRPr="000938E1">
        <w:rPr>
          <w:vertAlign w:val="superscript"/>
        </w:rPr>
        <w:footnoteRef/>
      </w:r>
      <w:r w:rsidRPr="000938E1">
        <w:t xml:space="preserve">In </w:t>
      </w:r>
      <w:r w:rsidRPr="000938E1">
        <w:rPr>
          <w:i/>
        </w:rPr>
        <w:t>Lund</w:t>
      </w:r>
      <w:r w:rsidRPr="000938E1">
        <w:t xml:space="preserve">, the court did not find confusion. However, in </w:t>
      </w:r>
      <w:proofErr w:type="gramStart"/>
      <w:r w:rsidRPr="000938E1">
        <w:t>all of</w:t>
      </w:r>
      <w:proofErr w:type="gramEnd"/>
      <w:r w:rsidRPr="000938E1">
        <w:t xml:space="preserve"> the other cases (</w:t>
      </w:r>
      <w:r w:rsidRPr="000938E1">
        <w:rPr>
          <w:i/>
        </w:rPr>
        <w:t>Tortoise Island</w:t>
      </w:r>
      <w:r w:rsidRPr="000938E1">
        <w:t xml:space="preserve">, </w:t>
      </w:r>
      <w:r w:rsidRPr="000938E1">
        <w:rPr>
          <w:i/>
        </w:rPr>
        <w:t>Cushman</w:t>
      </w:r>
      <w:r w:rsidRPr="000938E1">
        <w:t xml:space="preserve">, </w:t>
      </w:r>
      <w:r w:rsidRPr="000938E1">
        <w:rPr>
          <w:i/>
        </w:rPr>
        <w:t>Blaich</w:t>
      </w:r>
      <w:r w:rsidRPr="000938E1">
        <w:t xml:space="preserve">, and </w:t>
      </w:r>
      <w:r w:rsidRPr="000938E1">
        <w:rPr>
          <w:i/>
        </w:rPr>
        <w:t>Horseshoe Bay</w:t>
      </w:r>
      <w:r w:rsidRPr="000938E1">
        <w:t>) the courts did find confusion as well as dilution.</w:t>
      </w:r>
    </w:p>
  </w:footnote>
  <w:footnote w:id="193">
    <w:p w14:paraId="486E714F" w14:textId="79A712A8" w:rsidR="000938E1" w:rsidRPr="004F5D0B" w:rsidRDefault="000938E1" w:rsidP="000938E1">
      <w:pPr>
        <w:pStyle w:val="FootnoteText"/>
      </w:pPr>
      <w:r w:rsidRPr="000938E1">
        <w:rPr>
          <w:vertAlign w:val="superscript"/>
        </w:rPr>
        <w:footnoteRef/>
      </w:r>
      <w:r w:rsidRPr="000938E1">
        <w:t xml:space="preserve">Sterling Brewing, Inc. v. Cold Spring Brewing Corp., 100 F. Supp. 412, 416 (D. Mass. 1951) (Sterling not distinctive in Massachusetts); </w:t>
      </w:r>
      <w:r w:rsidRPr="000938E1">
        <w:rPr>
          <w:i/>
        </w:rPr>
        <w:t>see</w:t>
      </w:r>
      <w:r w:rsidRPr="000938E1">
        <w:t xml:space="preserve"> Moishe’s, Inc. v. Moishe’s Steak House &amp; Seafood, Inc., 528 So.2d 519, 519 (Fla. Dist. Ct. App. 1988) (no dilution because no first use in Florida shown).</w:t>
      </w:r>
    </w:p>
  </w:footnote>
  <w:footnote w:id="194">
    <w:p w14:paraId="6FF477D8" w14:textId="1983C194" w:rsidR="000938E1" w:rsidRPr="004F5D0B" w:rsidRDefault="000938E1" w:rsidP="000938E1">
      <w:pPr>
        <w:pStyle w:val="FootnoteText"/>
      </w:pPr>
      <w:r w:rsidRPr="000938E1">
        <w:rPr>
          <w:vertAlign w:val="superscript"/>
        </w:rPr>
        <w:footnoteRef/>
      </w:r>
      <w:r w:rsidRPr="000938E1">
        <w:t xml:space="preserve">Cohen’s Fashion Optical, Inc. v. Cohen, 1996 WL 1493026 (W.D. Pa. Sept. 30, 1996); </w:t>
      </w:r>
      <w:r w:rsidRPr="000938E1">
        <w:rPr>
          <w:i/>
        </w:rPr>
        <w:t>see Sterling Brewing, Inc</w:t>
      </w:r>
      <w:r w:rsidRPr="000938E1">
        <w:t>., 100 F. Supp. at 416 (Massachusetts dilution statute not applicable where mark not distinctive in Massachusetts).</w:t>
      </w:r>
    </w:p>
  </w:footnote>
  <w:footnote w:id="195">
    <w:p w14:paraId="291746EB" w14:textId="081C058E" w:rsidR="000938E1" w:rsidRPr="004F5D0B" w:rsidRDefault="000938E1" w:rsidP="000938E1">
      <w:pPr>
        <w:pStyle w:val="FootnoteText"/>
      </w:pPr>
      <w:r w:rsidRPr="000938E1">
        <w:rPr>
          <w:vertAlign w:val="superscript"/>
        </w:rPr>
        <w:footnoteRef/>
      </w:r>
      <w:r w:rsidRPr="000938E1">
        <w:rPr>
          <w:i/>
        </w:rPr>
        <w:t>Compare</w:t>
      </w:r>
      <w:r w:rsidRPr="000938E1">
        <w:t xml:space="preserve"> Thane Int’l, Inc. v. Trek Bicycle Corp., 305 F.3d 894, 907–08, 64 USPQ2d 1564 (9th Cir. 2002); Advantage Rent-A-Car, Inc. v. Enterprise Rent-A-Car Co., 238 F.3d 378, 380, 57 USPQ2d 1561 (5th Cir. 2001); Times Mirror Magazines, Inc. v. Las Vegas Sports News, LLC, 212 F.3d 157, 164, 54 USPQ2d 1577 (3d Cir. 2000) (niche market fame permitted under FTDA), </w:t>
      </w:r>
      <w:r w:rsidRPr="000938E1">
        <w:rPr>
          <w:i/>
        </w:rPr>
        <w:t>cert</w:t>
      </w:r>
      <w:r w:rsidRPr="000938E1">
        <w:t xml:space="preserve">. </w:t>
      </w:r>
      <w:r w:rsidRPr="000938E1">
        <w:rPr>
          <w:i/>
        </w:rPr>
        <w:t>denied</w:t>
      </w:r>
      <w:r w:rsidRPr="000938E1">
        <w:t xml:space="preserve">, 531 U.S. 1071 (2001), </w:t>
      </w:r>
      <w:r w:rsidRPr="000938E1">
        <w:rPr>
          <w:i/>
        </w:rPr>
        <w:t>and</w:t>
      </w:r>
      <w:r w:rsidRPr="000938E1">
        <w:t xml:space="preserve"> Syndicate Sales, Inc. v. Hampshire Paper Corp., 192 F.3d 633, 641, 52 USPQ2d 1035 (7th Cir. 1999) (same), </w:t>
      </w:r>
      <w:r w:rsidRPr="000938E1">
        <w:rPr>
          <w:i/>
        </w:rPr>
        <w:t>with</w:t>
      </w:r>
      <w:r w:rsidRPr="000938E1">
        <w:t xml:space="preserve"> </w:t>
      </w:r>
      <w:r w:rsidRPr="000938E1">
        <w:rPr>
          <w:i/>
        </w:rPr>
        <w:t>Times Mirror</w:t>
      </w:r>
      <w:r w:rsidRPr="000938E1">
        <w:t xml:space="preserve">, 212 F.3d at 170 (Barry, J., dissenting); Unique Sports Prods., Inc. v. </w:t>
      </w:r>
      <w:proofErr w:type="spellStart"/>
      <w:r w:rsidRPr="000938E1">
        <w:t>Babolat</w:t>
      </w:r>
      <w:proofErr w:type="spellEnd"/>
      <w:r w:rsidRPr="000938E1">
        <w:t xml:space="preserve"> VS, 403 F. Supp. 2d 1229, 1244 (N.D. Ga. 2005); Heidi Ott A.G. v. Target Corp., 153 F. Supp. 2d 1055, 1075–76 (D. Minn. 2001) (niche market fame not sufficient); </w:t>
      </w:r>
      <w:r w:rsidRPr="000938E1">
        <w:rPr>
          <w:i/>
        </w:rPr>
        <w:t xml:space="preserve">and </w:t>
      </w:r>
      <w:r w:rsidRPr="000938E1">
        <w:t xml:space="preserve">Best Cellars, Inc. v. Grape Finds at DuPont, Inc., 90 F. Supp. 2d 431, 459, 54 USPQ2d 1594 (S.D.N.Y. 2000). </w:t>
      </w:r>
      <w:r w:rsidRPr="000938E1">
        <w:rPr>
          <w:i/>
        </w:rPr>
        <w:t>See</w:t>
      </w:r>
      <w:r w:rsidRPr="000938E1">
        <w:t xml:space="preserve"> TCPIP Holding Co. v. Haar Commc’ns, Inc., 244 F.3d 88, 99, 57 USPQ2d 1969 (2d Cir. 2001) (finding it “unlikely that Congress intended to confer [protection] on marks that have enjoyed only brief fame in a small part of the country, or among a small segment of the population”).</w:t>
      </w:r>
    </w:p>
  </w:footnote>
  <w:footnote w:id="196">
    <w:p w14:paraId="01B17B28" w14:textId="360DCF49" w:rsidR="000938E1" w:rsidRPr="004F5D0B" w:rsidRDefault="000938E1" w:rsidP="000938E1">
      <w:pPr>
        <w:pStyle w:val="FootnoteText"/>
      </w:pPr>
      <w:r w:rsidRPr="000938E1">
        <w:rPr>
          <w:vertAlign w:val="superscript"/>
        </w:rPr>
        <w:footnoteRef/>
      </w:r>
      <w:r w:rsidRPr="000938E1">
        <w:rPr>
          <w:i/>
        </w:rPr>
        <w:t>See</w:t>
      </w:r>
      <w:r w:rsidRPr="000938E1">
        <w:t xml:space="preserve"> Chapter 8, §V.</w:t>
      </w:r>
    </w:p>
  </w:footnote>
  <w:footnote w:id="197">
    <w:p w14:paraId="765A18B9" w14:textId="18749BA6" w:rsidR="000938E1" w:rsidRDefault="000938E1" w:rsidP="000938E1">
      <w:pPr>
        <w:pStyle w:val="FootnoteText"/>
      </w:pPr>
      <w:r w:rsidRPr="000938E1">
        <w:rPr>
          <w:rStyle w:val="FootnoteReference"/>
          <w:rFonts w:eastAsiaTheme="majorEastAsia"/>
        </w:rPr>
        <w:footnoteRef/>
      </w:r>
      <w:r w:rsidRPr="000938E1">
        <w:t>Springboards to Educ., Inc. v. Scholastic Book Fairs, Inc., 2018 WL 1806500, at *6, 2018 BL 134303 (N.D. Tex. Apr. 17, 2018) (Texas law, like federal law, does not recognize niche fame; dismissing claim that at most alleged niche fame); Holding Co. of the Vills., Inc. v. Little John’s Movers &amp; Storage, Inc., 2017 WL 6319549, at *5, 2017 BL 441565 (M.D. Fla. Dec. 11, 2017) (allegations support niche fame at best, not sufficient under Florida law).</w:t>
      </w:r>
    </w:p>
  </w:footnote>
  <w:footnote w:id="198">
    <w:p w14:paraId="0B12734B" w14:textId="5D0FA586" w:rsidR="000938E1" w:rsidRPr="000938E1" w:rsidRDefault="000938E1" w:rsidP="000938E1">
      <w:pPr>
        <w:pStyle w:val="FootnoteText"/>
      </w:pPr>
      <w:r w:rsidRPr="000938E1">
        <w:rPr>
          <w:vertAlign w:val="superscript"/>
        </w:rPr>
        <w:footnoteRef/>
      </w:r>
      <w:r w:rsidRPr="000938E1">
        <w:t xml:space="preserve">The United States Trademark Association Trademark Review Commission Report and Recommendations to USTA President and Board of Directors, 77 </w:t>
      </w:r>
      <w:r w:rsidRPr="000938E1">
        <w:rPr>
          <w:smallCaps/>
        </w:rPr>
        <w:t xml:space="preserve">Trademark Rep. </w:t>
      </w:r>
      <w:r w:rsidRPr="000938E1">
        <w:t>375 (1987) [hereinafter “USTA Report”]. The USTA report contained the following statement:</w:t>
      </w:r>
    </w:p>
    <w:p w14:paraId="5DDDC6DB" w14:textId="22675C10" w:rsidR="000938E1" w:rsidRPr="000938E1" w:rsidRDefault="000938E1" w:rsidP="000938E1">
      <w:pPr>
        <w:pStyle w:val="BQuotelong"/>
      </w:pPr>
      <w:r w:rsidRPr="000938E1">
        <w:t>Dilution is possible with respect to one purchaser universe but not another. For example, if a mark is famous at the industrial level but not the consumer level, protection may be appropriate at the industrial level but not the consumer level.</w:t>
      </w:r>
    </w:p>
    <w:p w14:paraId="2022ABC2" w14:textId="4AD5EDEC" w:rsidR="000938E1" w:rsidRPr="000938E1" w:rsidRDefault="000938E1" w:rsidP="000938E1">
      <w:pPr>
        <w:pStyle w:val="FootnoteText"/>
      </w:pPr>
      <w:r w:rsidRPr="000938E1">
        <w:rPr>
          <w:i/>
        </w:rPr>
        <w:t>Id</w:t>
      </w:r>
      <w:r w:rsidRPr="000938E1">
        <w:t>. at 461.</w:t>
      </w:r>
    </w:p>
    <w:p w14:paraId="6D23F00A" w14:textId="77777777" w:rsidR="000938E1" w:rsidRPr="004F5D0B" w:rsidRDefault="000938E1" w:rsidP="002E6C2B">
      <w:pPr>
        <w:pStyle w:val="footnoteflush"/>
        <w:rPr>
          <w:rFonts w:cs="Times New Roman"/>
          <w:szCs w:val="20"/>
        </w:rPr>
      </w:pPr>
    </w:p>
  </w:footnote>
  <w:footnote w:id="199">
    <w:p w14:paraId="0B7DFC45" w14:textId="0C155EBD" w:rsidR="000938E1" w:rsidRPr="000938E1" w:rsidRDefault="000938E1" w:rsidP="000938E1">
      <w:pPr>
        <w:pStyle w:val="FootnoteText"/>
      </w:pPr>
      <w:r w:rsidRPr="000938E1">
        <w:rPr>
          <w:vertAlign w:val="superscript"/>
        </w:rPr>
        <w:footnoteRef/>
      </w:r>
      <w:r w:rsidRPr="000938E1">
        <w:t xml:space="preserve">A comment to </w:t>
      </w:r>
      <w:r w:rsidRPr="000938E1">
        <w:rPr>
          <w:i/>
        </w:rPr>
        <w:t>Restatement</w:t>
      </w:r>
      <w:r w:rsidRPr="000938E1">
        <w:t xml:space="preserve"> §25 states:</w:t>
      </w:r>
    </w:p>
    <w:p w14:paraId="7B439005" w14:textId="72439E76" w:rsidR="000938E1" w:rsidRPr="000938E1" w:rsidRDefault="000938E1" w:rsidP="000938E1">
      <w:pPr>
        <w:pStyle w:val="BQuotelong"/>
      </w:pPr>
      <w:r w:rsidRPr="000938E1">
        <w:t xml:space="preserve">A mark that is highly distinctive only to a select class or group of purchasers may be protected from diluting uses directed at that </w:t>
      </w:r>
      <w:proofErr w:type="gramStart"/>
      <w:r w:rsidRPr="000938E1">
        <w:t>particular class</w:t>
      </w:r>
      <w:proofErr w:type="gramEnd"/>
      <w:r w:rsidRPr="000938E1">
        <w:t xml:space="preserve"> or group. For example, </w:t>
      </w:r>
      <w:r w:rsidRPr="000938E1">
        <w:rPr>
          <w:i/>
        </w:rPr>
        <w:t>a mark may be highly distinctive among purchasers of a specific type of product</w:t>
      </w:r>
      <w:r w:rsidRPr="000938E1">
        <w:t xml:space="preserve">. In such circumstances, protection against a dilution of the mark’s distinctiveness is ordinarily appropriate only against uses specifically directed at that </w:t>
      </w:r>
      <w:proofErr w:type="gramStart"/>
      <w:r w:rsidRPr="000938E1">
        <w:t>particular class</w:t>
      </w:r>
      <w:proofErr w:type="gramEnd"/>
      <w:r w:rsidRPr="000938E1">
        <w:t xml:space="preserve"> of purchasers; uses of the mark in broader markets, although they may produce an incidental diluting effect in the protected market, are not normally actionable.</w:t>
      </w:r>
    </w:p>
    <w:p w14:paraId="69F90F6B" w14:textId="3C4DDC39" w:rsidR="000938E1" w:rsidRPr="004F5D0B" w:rsidRDefault="000938E1" w:rsidP="000938E1">
      <w:pPr>
        <w:pStyle w:val="FootnoteText"/>
      </w:pPr>
      <w:r w:rsidRPr="000938E1">
        <w:rPr>
          <w:smallCaps/>
        </w:rPr>
        <w:t>Restatement (Third) of Unfair Competition</w:t>
      </w:r>
      <w:r w:rsidRPr="000938E1">
        <w:t xml:space="preserve"> §25cmt. e (1995) (emphasis added).</w:t>
      </w:r>
    </w:p>
  </w:footnote>
  <w:footnote w:id="200">
    <w:p w14:paraId="2082EA68" w14:textId="75B684A0" w:rsidR="000938E1" w:rsidRPr="004F5D0B" w:rsidRDefault="000938E1" w:rsidP="000938E1">
      <w:pPr>
        <w:pStyle w:val="FootnoteText"/>
      </w:pPr>
      <w:r w:rsidRPr="000938E1">
        <w:rPr>
          <w:vertAlign w:val="superscript"/>
        </w:rPr>
        <w:footnoteRef/>
      </w:r>
      <w:r w:rsidRPr="000938E1">
        <w:rPr>
          <w:i/>
        </w:rPr>
        <w:t>Times Mirror</w:t>
      </w:r>
      <w:r w:rsidRPr="000938E1">
        <w:t>, 212 F.3d at 170 (Barry, J., dissenting).</w:t>
      </w:r>
    </w:p>
  </w:footnote>
  <w:footnote w:id="201">
    <w:p w14:paraId="1B6D651E" w14:textId="19C53C87" w:rsidR="000938E1" w:rsidRPr="004F5D0B" w:rsidRDefault="000938E1" w:rsidP="000938E1">
      <w:pPr>
        <w:pStyle w:val="FootnoteText"/>
      </w:pPr>
      <w:r w:rsidRPr="000938E1">
        <w:rPr>
          <w:vertAlign w:val="superscript"/>
        </w:rPr>
        <w:footnoteRef/>
      </w:r>
      <w:r w:rsidRPr="000938E1">
        <w:rPr>
          <w:i/>
        </w:rPr>
        <w:t>See</w:t>
      </w:r>
      <w:r w:rsidRPr="000938E1">
        <w:t xml:space="preserve"> Frosty Treats, Inc. v. Sony Computer Entm’t Am., Inc., 426 F.3d 1001, 1010–11, 75 USPQ2d 1570 (8th Cir. 2005) (assuming niche-market fame is a viable theory, it applies only when the parties operate in the same niche market); </w:t>
      </w:r>
      <w:r w:rsidRPr="000938E1">
        <w:rPr>
          <w:i/>
        </w:rPr>
        <w:t>Thane Int’l</w:t>
      </w:r>
      <w:r w:rsidRPr="000938E1">
        <w:t>, 305 F.3d at 906; B &amp; H Mfg. Co. v. Bright, 2005 WL 1342815, at *9–12, 2005 BL 101726 (E.D. Cal. May 10, 2005) (denying motion for judgment as a matter of law and upholding jury finding of niche market fame); Hartog &amp; Co. v. swix.com, 136 F. Supp. 2d 531, 534 (E.D. Va. 2001) (even assuming niche market is a viable theory, it is not applicable where plaintiff does not compete with defendant).</w:t>
      </w:r>
    </w:p>
  </w:footnote>
  <w:footnote w:id="202">
    <w:p w14:paraId="7376883B" w14:textId="3EAFC65C" w:rsidR="000938E1" w:rsidRPr="004F5D0B" w:rsidRDefault="000938E1" w:rsidP="000938E1">
      <w:pPr>
        <w:pStyle w:val="FootnoteText"/>
      </w:pPr>
      <w:r w:rsidRPr="000938E1">
        <w:rPr>
          <w:vertAlign w:val="superscript"/>
        </w:rPr>
        <w:footnoteRef/>
      </w:r>
      <w:r w:rsidRPr="000938E1">
        <w:rPr>
          <w:i/>
        </w:rPr>
        <w:t xml:space="preserve">See </w:t>
      </w:r>
      <w:r w:rsidRPr="000938E1">
        <w:t>§II.A, below.</w:t>
      </w:r>
    </w:p>
  </w:footnote>
  <w:footnote w:id="203">
    <w:p w14:paraId="6584C4D7" w14:textId="1C328B07" w:rsidR="000938E1" w:rsidRPr="004F5D0B" w:rsidRDefault="000938E1" w:rsidP="000938E1">
      <w:pPr>
        <w:pStyle w:val="FootnoteText"/>
      </w:pPr>
      <w:r w:rsidRPr="000938E1">
        <w:rPr>
          <w:vertAlign w:val="superscript"/>
        </w:rPr>
        <w:footnoteRef/>
      </w:r>
      <w:r w:rsidRPr="000938E1">
        <w:rPr>
          <w:i/>
        </w:rPr>
        <w:t>See</w:t>
      </w:r>
      <w:r w:rsidRPr="000938E1">
        <w:t xml:space="preserve"> Heidi Ott A.G. v. Target Corp., 153 F. Supp. 2d 1055, 1076 (D. Minn. 2001); Washington Speakers Bureau, Inc. v. Leading </w:t>
      </w:r>
      <w:proofErr w:type="spellStart"/>
      <w:r w:rsidRPr="000938E1">
        <w:t>Auths</w:t>
      </w:r>
      <w:proofErr w:type="spellEnd"/>
      <w:r w:rsidRPr="000938E1">
        <w:t xml:space="preserve">., Inc., 33 F. Supp. 2d 488, 503, 49 USPQ2d 1893 (E.D. Va. 1999), </w:t>
      </w:r>
      <w:r w:rsidRPr="000938E1">
        <w:rPr>
          <w:i/>
        </w:rPr>
        <w:t>aff’d mem</w:t>
      </w:r>
      <w:r w:rsidRPr="000938E1">
        <w:t>., 217 F.3d 843 (4th Cir. 2000).</w:t>
      </w:r>
    </w:p>
  </w:footnote>
  <w:footnote w:id="204">
    <w:p w14:paraId="59F1C157" w14:textId="5A0C484F" w:rsidR="000938E1" w:rsidRPr="004F5D0B" w:rsidRDefault="000938E1" w:rsidP="000938E1">
      <w:pPr>
        <w:pStyle w:val="FootnoteText"/>
      </w:pPr>
      <w:r w:rsidRPr="000938E1">
        <w:rPr>
          <w:vertAlign w:val="superscript"/>
        </w:rPr>
        <w:footnoteRef/>
      </w:r>
      <w:r w:rsidRPr="000938E1">
        <w:rPr>
          <w:i/>
        </w:rPr>
        <w:t>Times Mirror</w:t>
      </w:r>
      <w:r w:rsidRPr="000938E1">
        <w:t>, 212 F.3d at 164.</w:t>
      </w:r>
    </w:p>
  </w:footnote>
  <w:footnote w:id="205">
    <w:p w14:paraId="2F4CCB18" w14:textId="00983471" w:rsidR="000938E1" w:rsidRPr="004F5D0B" w:rsidRDefault="000938E1" w:rsidP="000938E1">
      <w:pPr>
        <w:pStyle w:val="FootnoteText"/>
      </w:pPr>
      <w:r w:rsidRPr="000938E1">
        <w:rPr>
          <w:vertAlign w:val="superscript"/>
        </w:rPr>
        <w:footnoteRef/>
      </w:r>
      <w:r w:rsidRPr="000938E1">
        <w:t>1996 Model Bill §13(E), (F).</w:t>
      </w:r>
    </w:p>
  </w:footnote>
  <w:footnote w:id="206">
    <w:p w14:paraId="36697D9F" w14:textId="6FBC37D7"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NBBJ E. Ltd. </w:t>
      </w:r>
      <w:proofErr w:type="spellStart"/>
      <w:r w:rsidRPr="000938E1">
        <w:t>P’ship</w:t>
      </w:r>
      <w:proofErr w:type="spellEnd"/>
      <w:r w:rsidRPr="000938E1">
        <w:t xml:space="preserve"> v. NBBJ Training Acad., Inc., 201 F. Supp. 2d 800, 805 (S.D. Ohio 2001) (finding that “plaintiff’s mark [NBBJ] is famous … in the architectural, design and construction communities”); Deborah Heart &amp; Lung Ctr. v. Children of the World Found., Ltd., 99 F. Supp. 2d 481, 492, 55 USPQ2d 1088 (D.N.J. 2000) (Children of the World famous “within the fields of medicine and/or medical charities”); New York State Soc’y of Certified Pub. Accountants v. Eric Louis Assocs., Inc., 79 F. Supp. 2d 331, 344 (S.D.N.Y. 1999) (plaintiff’s mark NYSSCPA famous “in the accounting channel of trade in the New York trading area”; defendant was an accountant placement firm); Teletech Customer Care Mgmt., Inc. v. Tele-Tech Co., 977 F. Supp. 1407, 1413, 42 USPQ2d 1913 (C.D. Cal. 1997) (plaintiff’s Teletech mark found famous “within the </w:t>
      </w:r>
      <w:proofErr w:type="spellStart"/>
      <w:r w:rsidRPr="000938E1">
        <w:t>teleservicing</w:t>
      </w:r>
      <w:proofErr w:type="spellEnd"/>
      <w:r w:rsidRPr="000938E1">
        <w:t xml:space="preserve"> industry,” i.e., “the integrated telephone and Internet customer care” industry; defendant provides “engineering and installation services to the telecommunications industry”); </w:t>
      </w:r>
      <w:r w:rsidRPr="000938E1">
        <w:rPr>
          <w:i/>
        </w:rPr>
        <w:t>see</w:t>
      </w:r>
      <w:r w:rsidRPr="000938E1">
        <w:t xml:space="preserve"> Pocono Int’l Raceway, Inc. v. Pocono Mountain Speedway, Inc., 171 F. Supp. 2d 427, 429, 444 (M.D. Pa. 2001) (plaintiff and defendant competed in the auto raceway business and were less than 50 miles apart; court noted that there were no third-party users of Pocono mark “in the realm of auto racing”).</w:t>
      </w:r>
    </w:p>
  </w:footnote>
  <w:footnote w:id="207">
    <w:p w14:paraId="23208BF3" w14:textId="64E8611B"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Thane Int’l, Inc. v. Trek Bicycle Corp., 305 F.3d 894, 909, 64 USPQ2d 1564 (9th Cir. 2002); Advantage Rent-A-Car, Inc. v. Enterprise Rent-A-Car Co., 238 F.3d 378, 381, 57 USPQ2d 1561 (5th Cir. 2001); Syndicate Sales, Inc. v. Hampshire Paper Corp., 2000 WL 1428665, at *18 (S.D. Ind. Aug. 30, 2000) (shape of floral basket).</w:t>
      </w:r>
    </w:p>
  </w:footnote>
  <w:footnote w:id="208">
    <w:p w14:paraId="11A03DF5" w14:textId="20401D02" w:rsidR="000938E1" w:rsidRPr="000938E1" w:rsidRDefault="000938E1" w:rsidP="000938E1">
      <w:pPr>
        <w:pStyle w:val="FootnoteText"/>
      </w:pPr>
      <w:r w:rsidRPr="000938E1">
        <w:rPr>
          <w:vertAlign w:val="superscript"/>
        </w:rPr>
        <w:footnoteRef/>
      </w:r>
      <w:r w:rsidRPr="000938E1">
        <w:t xml:space="preserve">The limited case law on this point is mixed. Courts interpreting Florida’s dilution law have applied the newer TDRA standards of fame, rejecting the possibility of niche fame. Holding Co. of the Vills., Inc. v. Little John’s Movers &amp; Storage, Inc., 2017 WL 6319549, at *5, 2017 BL 441565 (M.D. Fla. Dec. 11, 2017); USA </w:t>
      </w:r>
      <w:proofErr w:type="spellStart"/>
      <w:r w:rsidRPr="000938E1">
        <w:t>Neutraceuticals</w:t>
      </w:r>
      <w:proofErr w:type="spellEnd"/>
      <w:r w:rsidRPr="000938E1">
        <w:t xml:space="preserve"> Grp., Inc. v. </w:t>
      </w:r>
      <w:proofErr w:type="spellStart"/>
      <w:r w:rsidRPr="000938E1">
        <w:t>Musclepharm</w:t>
      </w:r>
      <w:proofErr w:type="spellEnd"/>
      <w:r w:rsidRPr="000938E1">
        <w:t xml:space="preserve"> Corp., 2012 WL 13019035, at *4 (S.D. Fla. May 12, 2012). In </w:t>
      </w:r>
      <w:proofErr w:type="spellStart"/>
      <w:r w:rsidRPr="000938E1">
        <w:rPr>
          <w:i/>
        </w:rPr>
        <w:t>ComponentOne</w:t>
      </w:r>
      <w:proofErr w:type="spellEnd"/>
      <w:r w:rsidRPr="000938E1">
        <w:rPr>
          <w:i/>
        </w:rPr>
        <w:t>, LLC v</w:t>
      </w:r>
      <w:r w:rsidRPr="000938E1">
        <w:t xml:space="preserve">. </w:t>
      </w:r>
      <w:proofErr w:type="spellStart"/>
      <w:r w:rsidRPr="000938E1">
        <w:rPr>
          <w:i/>
        </w:rPr>
        <w:t>ComponentArt</w:t>
      </w:r>
      <w:proofErr w:type="spellEnd"/>
      <w:r w:rsidRPr="000938E1">
        <w:rPr>
          <w:i/>
        </w:rPr>
        <w:t>, Inc</w:t>
      </w:r>
      <w:r w:rsidRPr="000938E1">
        <w:t xml:space="preserve">., 2007 U.S. Dist. LEXIS 89772, at *7–9 (W.D. Pa. Dec. 6, 2007), the court cited pre-TDRA precedent to the effect that Pennsylvania law should be interpreted identically to federal </w:t>
      </w:r>
      <w:proofErr w:type="gramStart"/>
      <w:r w:rsidRPr="000938E1">
        <w:t>law, and</w:t>
      </w:r>
      <w:proofErr w:type="gramEnd"/>
      <w:r w:rsidRPr="000938E1">
        <w:t xml:space="preserve"> assumed that this would continue to be the case despite the differences in the wording of the two statutes. </w:t>
      </w:r>
      <w:r w:rsidRPr="000938E1">
        <w:rPr>
          <w:i/>
        </w:rPr>
        <w:t>Id</w:t>
      </w:r>
      <w:r w:rsidRPr="000938E1">
        <w:t xml:space="preserve">. The same result was reached in I.M. Wilson, Inc. v. </w:t>
      </w:r>
      <w:proofErr w:type="spellStart"/>
      <w:r w:rsidRPr="000938E1">
        <w:t>Otvetstvennostyou</w:t>
      </w:r>
      <w:proofErr w:type="spellEnd"/>
      <w:r w:rsidRPr="000938E1">
        <w:t xml:space="preserve"> “</w:t>
      </w:r>
      <w:proofErr w:type="spellStart"/>
      <w:r w:rsidRPr="000938E1">
        <w:t>Grichko</w:t>
      </w:r>
      <w:proofErr w:type="spellEnd"/>
      <w:r w:rsidRPr="000938E1">
        <w:t xml:space="preserve">”, 500 F. Supp. 3d 380, 415–16 (E.D. Pa. 2020), though on the ground that Pennsylvania law should be interpreted the way the Third Circuit interpreted the original FTDA. In </w:t>
      </w:r>
      <w:r w:rsidRPr="000938E1">
        <w:rPr>
          <w:i/>
        </w:rPr>
        <w:t>Haynes Int’l, Inc</w:t>
      </w:r>
      <w:r w:rsidRPr="000938E1">
        <w:t xml:space="preserve">. </w:t>
      </w:r>
      <w:r w:rsidRPr="000938E1">
        <w:rPr>
          <w:i/>
        </w:rPr>
        <w:t>v</w:t>
      </w:r>
      <w:r w:rsidRPr="000938E1">
        <w:t xml:space="preserve">. </w:t>
      </w:r>
      <w:proofErr w:type="spellStart"/>
      <w:r w:rsidRPr="000938E1">
        <w:rPr>
          <w:i/>
        </w:rPr>
        <w:t>Electralloy</w:t>
      </w:r>
      <w:proofErr w:type="spellEnd"/>
      <w:r w:rsidRPr="000938E1">
        <w:t xml:space="preserve">, 2009 WL 789918 (W.D. Pa. Mar. 23, 2009), the court denied summary judgment, finding an issue of fact as to whether the mark satisfied notions of niche fame. Another district court allowed allegations of what appears to be niche fame in the state of Pennsylvania to satisfy a motion to dismiss. </w:t>
      </w:r>
      <w:proofErr w:type="spellStart"/>
      <w:r w:rsidRPr="000938E1">
        <w:t>Colur</w:t>
      </w:r>
      <w:proofErr w:type="spellEnd"/>
      <w:r w:rsidRPr="000938E1">
        <w:t xml:space="preserve"> World, LLC v. SmartHealth, Inc., 93 USPQ2d 1690, 1697 (E.D. Pa. 2010). Similarly, a district court applying Nevada law, and citing pre-TDRA Ninth Circuit precedent, found a mark famous “in the adult entertainment market in Nevada.” Russell Rd. Food &amp; Beverage, LLC v. Galam, 180 F. Supp. 3d 724, 742 (D. Nev. 2016); </w:t>
      </w:r>
      <w:r w:rsidRPr="000938E1">
        <w:rPr>
          <w:i/>
        </w:rPr>
        <w:t>cf</w:t>
      </w:r>
      <w:r w:rsidRPr="000938E1">
        <w:t xml:space="preserve">. Field of Screams, LLC v. Olney Boys &amp; Girls Comm. Sports </w:t>
      </w:r>
      <w:proofErr w:type="spellStart"/>
      <w:r w:rsidRPr="000938E1">
        <w:t>Ass’n</w:t>
      </w:r>
      <w:proofErr w:type="spellEnd"/>
      <w:r w:rsidRPr="000938E1">
        <w:t xml:space="preserve">, 2011 U.S. Dist. LEXIS 25635, at *28 (D. Md. Mar. 14, 2011) (after finding no niche fame allowed under TDRA, the court, citing “extensive advertising in the region and the local media coverage,” found pleading sufficient as to fame within Pennsylvania). It should be noted that the Third Circuit, where Pennsylvania is located, had accepted the niche-fame theory under the FTDA. </w:t>
      </w:r>
      <w:r w:rsidRPr="000938E1">
        <w:rPr>
          <w:i/>
        </w:rPr>
        <w:t>See</w:t>
      </w:r>
      <w:r w:rsidRPr="000938E1">
        <w:t xml:space="preserve"> </w:t>
      </w:r>
      <w:r w:rsidRPr="000938E1">
        <w:rPr>
          <w:i/>
        </w:rPr>
        <w:t>Times Mirror</w:t>
      </w:r>
      <w:r w:rsidRPr="000938E1">
        <w:t xml:space="preserve">, 212 F.3d at 164. </w:t>
      </w:r>
      <w:r w:rsidRPr="000938E1">
        <w:rPr>
          <w:i/>
        </w:rPr>
        <w:t>See</w:t>
      </w:r>
      <w:r w:rsidRPr="000938E1">
        <w:t xml:space="preserve"> </w:t>
      </w:r>
      <w:r w:rsidRPr="000938E1">
        <w:rPr>
          <w:i/>
        </w:rPr>
        <w:t>also</w:t>
      </w:r>
      <w:r w:rsidRPr="000938E1">
        <w:t xml:space="preserve"> CPC Props. v. Dominic, Inc., 2013 U.S. Dist. LEXIS 118482, at *13 n.1 (E.D. Pa. Aug. 20, 2013) (finding it unnecessary to decide this issue).</w:t>
      </w:r>
    </w:p>
    <w:p w14:paraId="4B759C52" w14:textId="77777777" w:rsidR="000938E1" w:rsidRPr="004F5D0B" w:rsidRDefault="000938E1" w:rsidP="00760C45">
      <w:pPr>
        <w:pStyle w:val="footnote"/>
      </w:pPr>
    </w:p>
  </w:footnote>
  <w:footnote w:id="209">
    <w:p w14:paraId="73E658B0" w14:textId="42343A1B" w:rsidR="000938E1" w:rsidRPr="004F5D0B" w:rsidRDefault="000938E1" w:rsidP="000938E1">
      <w:pPr>
        <w:pStyle w:val="FootnoteText"/>
      </w:pPr>
      <w:r w:rsidRPr="000938E1">
        <w:rPr>
          <w:vertAlign w:val="superscript"/>
        </w:rPr>
        <w:footnoteRef/>
      </w:r>
      <w:r w:rsidRPr="000938E1">
        <w:t>See §I.C, above.</w:t>
      </w:r>
    </w:p>
  </w:footnote>
  <w:footnote w:id="210">
    <w:p w14:paraId="5DE8C81A" w14:textId="013452DC" w:rsidR="000938E1" w:rsidRPr="004F5D0B" w:rsidRDefault="000938E1" w:rsidP="000938E1">
      <w:pPr>
        <w:pStyle w:val="FootnoteText"/>
      </w:pPr>
      <w:r w:rsidRPr="000938E1">
        <w:rPr>
          <w:vertAlign w:val="superscript"/>
        </w:rPr>
        <w:footnoteRef/>
      </w:r>
      <w:r w:rsidRPr="000938E1">
        <w:t xml:space="preserve">Restatement (Third) of Unfair Competition §25 </w:t>
      </w:r>
      <w:proofErr w:type="spellStart"/>
      <w:r w:rsidRPr="000938E1">
        <w:t>cmt</w:t>
      </w:r>
      <w:proofErr w:type="spellEnd"/>
      <w:r w:rsidRPr="000938E1">
        <w:t>. e (1995).</w:t>
      </w:r>
    </w:p>
  </w:footnote>
  <w:footnote w:id="211">
    <w:p w14:paraId="0C4477BA" w14:textId="56A58CA6" w:rsidR="000938E1" w:rsidRPr="00841B1F" w:rsidRDefault="000938E1" w:rsidP="000938E1">
      <w:pPr>
        <w:pStyle w:val="FootnoteText"/>
        <w:rPr>
          <w:lang w:val="es-US"/>
        </w:rPr>
      </w:pPr>
      <w:r w:rsidRPr="000938E1">
        <w:rPr>
          <w:vertAlign w:val="superscript"/>
        </w:rPr>
        <w:footnoteRef/>
      </w:r>
      <w:r w:rsidRPr="000938E1">
        <w:rPr>
          <w:i/>
        </w:rPr>
        <w:t>Id</w:t>
      </w:r>
      <w:r w:rsidRPr="000938E1">
        <w:t>.</w:t>
      </w:r>
    </w:p>
  </w:footnote>
  <w:footnote w:id="212">
    <w:p w14:paraId="1FE4DE74" w14:textId="7C3C639C" w:rsidR="000938E1" w:rsidRPr="00841B1F" w:rsidRDefault="000938E1" w:rsidP="000938E1">
      <w:pPr>
        <w:pStyle w:val="FootnoteText"/>
        <w:rPr>
          <w:lang w:val="es-US"/>
        </w:rPr>
      </w:pPr>
      <w:r w:rsidRPr="000938E1">
        <w:rPr>
          <w:vertAlign w:val="superscript"/>
        </w:rPr>
        <w:footnoteRef/>
      </w:r>
      <w:r w:rsidRPr="000938E1">
        <w:t>875 F.2d 1026, 10 USPQ2d 1961 (2d Cir. 1989).</w:t>
      </w:r>
    </w:p>
  </w:footnote>
  <w:footnote w:id="213">
    <w:p w14:paraId="593036F0" w14:textId="28119B9E" w:rsidR="000938E1" w:rsidRPr="004F5D0B" w:rsidRDefault="000938E1" w:rsidP="000938E1">
      <w:pPr>
        <w:pStyle w:val="FootnoteText"/>
      </w:pPr>
      <w:r w:rsidRPr="000938E1">
        <w:rPr>
          <w:vertAlign w:val="superscript"/>
        </w:rPr>
        <w:footnoteRef/>
      </w:r>
      <w:r w:rsidRPr="000938E1">
        <w:rPr>
          <w:i/>
        </w:rPr>
        <w:t>Id</w:t>
      </w:r>
      <w:r w:rsidRPr="000938E1">
        <w:t>. at 1031.</w:t>
      </w:r>
    </w:p>
  </w:footnote>
  <w:footnote w:id="214">
    <w:p w14:paraId="3715FC1F" w14:textId="782BF2F1" w:rsidR="000938E1" w:rsidRPr="004F5D0B" w:rsidRDefault="000938E1" w:rsidP="000938E1">
      <w:pPr>
        <w:pStyle w:val="FootnoteText"/>
      </w:pPr>
      <w:r w:rsidRPr="000938E1">
        <w:rPr>
          <w:vertAlign w:val="superscript"/>
        </w:rPr>
        <w:footnoteRef/>
      </w:r>
      <w:r w:rsidRPr="000938E1">
        <w:t xml:space="preserve">The court described the market as “one percent of the general population.” </w:t>
      </w:r>
      <w:r w:rsidRPr="000938E1">
        <w:rPr>
          <w:i/>
        </w:rPr>
        <w:t>Id</w:t>
      </w:r>
      <w:r w:rsidRPr="000938E1">
        <w:t xml:space="preserve">.; </w:t>
      </w:r>
      <w:r w:rsidRPr="000938E1">
        <w:rPr>
          <w:i/>
        </w:rPr>
        <w:t>see also</w:t>
      </w:r>
      <w:r w:rsidRPr="000938E1">
        <w:t xml:space="preserve"> Welch Allyn, Inc. v. Tyco Int’l Servs. AG, 200 F. Supp. 2d 130, 150, 63 USPQ2d 1508 (N.D.N.Y. 2002) (citing limited market for plaintiff’s products in analysis of both distinctiveness and likelihood of dilution).</w:t>
      </w:r>
    </w:p>
  </w:footnote>
  <w:footnote w:id="215">
    <w:p w14:paraId="447954E8" w14:textId="1D162FEB" w:rsidR="000938E1" w:rsidRPr="004F5D0B" w:rsidRDefault="000938E1" w:rsidP="000938E1">
      <w:pPr>
        <w:pStyle w:val="FootnoteText"/>
      </w:pPr>
      <w:r w:rsidRPr="000938E1">
        <w:rPr>
          <w:vertAlign w:val="superscript"/>
        </w:rPr>
        <w:footnoteRef/>
      </w:r>
      <w:r w:rsidRPr="000938E1">
        <w:t xml:space="preserve">875 F.2d at 1031. As a general matter, the court stated that “the fact that a mark has selling power in a limited geographical or commercial area does not endow it with a secondary meaning for the public generally.” </w:t>
      </w:r>
      <w:r w:rsidRPr="000938E1">
        <w:rPr>
          <w:i/>
        </w:rPr>
        <w:t>Id</w:t>
      </w:r>
      <w:r w:rsidRPr="000938E1">
        <w:t xml:space="preserve">. at 1030. The concurring judge believed that a mark with selling power in its own area could be protected by dilution laws. </w:t>
      </w:r>
      <w:r w:rsidRPr="000938E1">
        <w:rPr>
          <w:i/>
        </w:rPr>
        <w:t>Id</w:t>
      </w:r>
      <w:r w:rsidRPr="000938E1">
        <w:t>. at 1033 (Sweet, J., concurring).</w:t>
      </w:r>
    </w:p>
  </w:footnote>
  <w:footnote w:id="216">
    <w:p w14:paraId="2F3AFB45" w14:textId="6C8B9864" w:rsidR="000938E1" w:rsidRPr="004F5D0B" w:rsidRDefault="000938E1" w:rsidP="000938E1">
      <w:pPr>
        <w:pStyle w:val="FootnoteText"/>
      </w:pPr>
      <w:r w:rsidRPr="000938E1">
        <w:rPr>
          <w:vertAlign w:val="superscript"/>
        </w:rPr>
        <w:footnoteRef/>
      </w:r>
      <w:r w:rsidRPr="000938E1">
        <w:rPr>
          <w:i/>
        </w:rPr>
        <w:t>See, e</w:t>
      </w:r>
      <w:r w:rsidRPr="000938E1">
        <w:t>.</w:t>
      </w:r>
      <w:r w:rsidRPr="000938E1">
        <w:rPr>
          <w:i/>
        </w:rPr>
        <w:t>g</w:t>
      </w:r>
      <w:r w:rsidRPr="000938E1">
        <w:t xml:space="preserve">., Dreyfus Fund, Inc. v. Royal Bank of Canada, 525 F. Supp. 1108, 1125, 213 USPQ 872 (S.D.N.Y. 1981) (Dreyfus’s lion marks deserve protection “in the financial area,” even though they are not “so unique and arbitrary as to deserve protection in fields totally unrelated to Dreyfus’ activities”). Even after </w:t>
      </w:r>
      <w:r w:rsidRPr="000938E1">
        <w:rPr>
          <w:i/>
        </w:rPr>
        <w:t>Mead Data</w:t>
      </w:r>
      <w:r w:rsidRPr="000938E1">
        <w:t xml:space="preserve">, not all courts in New York followed the Second Circuit’s lead. </w:t>
      </w:r>
      <w:r w:rsidRPr="000938E1">
        <w:rPr>
          <w:i/>
        </w:rPr>
        <w:t>See, e</w:t>
      </w:r>
      <w:r w:rsidRPr="000938E1">
        <w:t>.</w:t>
      </w:r>
      <w:r w:rsidRPr="000938E1">
        <w:rPr>
          <w:i/>
        </w:rPr>
        <w:t>g</w:t>
      </w:r>
      <w:r w:rsidRPr="000938E1">
        <w:t>., Hester Indus., Inc. v. Tyson Foods, Inc., 16 USPQ2d 1275, 1282 (N.D.N.Y. 1990).</w:t>
      </w:r>
    </w:p>
  </w:footnote>
  <w:footnote w:id="217">
    <w:p w14:paraId="03FCE4F8" w14:textId="4262308F" w:rsidR="000938E1" w:rsidRPr="004F5D0B" w:rsidRDefault="000938E1" w:rsidP="000938E1">
      <w:pPr>
        <w:pStyle w:val="FootnoteText"/>
      </w:pPr>
      <w:r w:rsidRPr="000938E1">
        <w:rPr>
          <w:vertAlign w:val="superscript"/>
        </w:rPr>
        <w:footnoteRef/>
      </w:r>
      <w:r w:rsidRPr="000938E1">
        <w:t xml:space="preserve">Glen Raven Mills, Inc. v. Ramada Int’l, Inc., 852 F. Supp. 1544, 1557, 31 USPQ2d 1734 (M.D. Fla. 1994). See discussion of </w:t>
      </w:r>
      <w:r w:rsidRPr="000938E1">
        <w:rPr>
          <w:i/>
        </w:rPr>
        <w:t xml:space="preserve">Restatement </w:t>
      </w:r>
      <w:r w:rsidRPr="000938E1">
        <w:t>in §I.A.1, above.</w:t>
      </w:r>
    </w:p>
  </w:footnote>
  <w:footnote w:id="218">
    <w:p w14:paraId="31C2B0A8" w14:textId="4BEDBE15" w:rsidR="000938E1" w:rsidRPr="000938E1" w:rsidRDefault="000938E1" w:rsidP="000938E1">
      <w:pPr>
        <w:pStyle w:val="FootnoteText"/>
      </w:pPr>
      <w:r w:rsidRPr="000938E1">
        <w:rPr>
          <w:vertAlign w:val="superscript"/>
        </w:rPr>
        <w:footnoteRef/>
      </w:r>
      <w:r w:rsidRPr="000938E1">
        <w:rPr>
          <w:i/>
        </w:rPr>
        <w:t>Id</w:t>
      </w:r>
      <w:r w:rsidRPr="000938E1">
        <w:t>.</w:t>
      </w:r>
    </w:p>
    <w:p w14:paraId="14FFDC0D" w14:textId="77777777" w:rsidR="000938E1" w:rsidRPr="004F5D0B" w:rsidRDefault="000938E1" w:rsidP="00EE5DC6">
      <w:pPr>
        <w:pStyle w:val="footnote"/>
      </w:pPr>
    </w:p>
  </w:footnote>
  <w:footnote w:id="219">
    <w:p w14:paraId="3EB26C4E" w14:textId="120648AF" w:rsidR="000938E1" w:rsidRPr="000938E1" w:rsidRDefault="000938E1" w:rsidP="000938E1">
      <w:pPr>
        <w:pStyle w:val="FootnoteText"/>
      </w:pPr>
      <w:r w:rsidRPr="000938E1">
        <w:rPr>
          <w:vertAlign w:val="superscript"/>
        </w:rPr>
        <w:footnoteRef/>
      </w:r>
      <w:r w:rsidRPr="000938E1">
        <w:rPr>
          <w:smallCaps/>
        </w:rPr>
        <w:t xml:space="preserve">Fla. Stat. Ann. </w:t>
      </w:r>
      <w:r w:rsidRPr="000938E1">
        <w:t>§§495.011, 495.151 (West 2010).</w:t>
      </w:r>
    </w:p>
    <w:p w14:paraId="5DF1B2EB" w14:textId="77777777" w:rsidR="000938E1" w:rsidRPr="004F5D0B" w:rsidRDefault="000938E1" w:rsidP="00EE5DC6">
      <w:pPr>
        <w:pStyle w:val="footnote"/>
      </w:pPr>
    </w:p>
  </w:footnote>
  <w:footnote w:id="220">
    <w:p w14:paraId="0B000AF3" w14:textId="359C5746" w:rsidR="000938E1" w:rsidRPr="004F5D0B" w:rsidRDefault="000938E1" w:rsidP="000938E1">
      <w:pPr>
        <w:pStyle w:val="FootnoteText"/>
      </w:pPr>
      <w:r w:rsidRPr="000938E1">
        <w:rPr>
          <w:vertAlign w:val="superscript"/>
        </w:rPr>
        <w:footnoteRef/>
      </w:r>
      <w:r w:rsidRPr="000938E1">
        <w:t xml:space="preserve">This is reflected in the 2007 Model Bill, which allows protection for marks that are famous in “a geographic region in </w:t>
      </w:r>
      <w:proofErr w:type="spellStart"/>
      <w:r w:rsidRPr="000938E1">
        <w:t>th</w:t>
      </w:r>
      <w:proofErr w:type="spellEnd"/>
      <w:r w:rsidRPr="000938E1">
        <w:t>[e] state.”</w:t>
      </w:r>
    </w:p>
  </w:footnote>
  <w:footnote w:id="221">
    <w:p w14:paraId="1E3D2B4A" w14:textId="59630838" w:rsidR="000938E1" w:rsidRPr="004F5D0B" w:rsidRDefault="000938E1" w:rsidP="000938E1">
      <w:pPr>
        <w:pStyle w:val="FootnoteText"/>
      </w:pPr>
      <w:r w:rsidRPr="000938E1">
        <w:rPr>
          <w:vertAlign w:val="superscript"/>
        </w:rPr>
        <w:footnoteRef/>
      </w:r>
      <w:r w:rsidRPr="000938E1">
        <w:t>See §</w:t>
      </w:r>
      <w:proofErr w:type="gramStart"/>
      <w:r w:rsidRPr="000938E1">
        <w:t>I.E</w:t>
      </w:r>
      <w:proofErr w:type="gramEnd"/>
      <w:r w:rsidRPr="000938E1">
        <w:t>, above.</w:t>
      </w:r>
    </w:p>
  </w:footnote>
  <w:footnote w:id="222">
    <w:p w14:paraId="5B1DFDF2" w14:textId="34FABB4B" w:rsidR="000938E1" w:rsidRPr="000340BE" w:rsidRDefault="000938E1" w:rsidP="000938E1">
      <w:pPr>
        <w:pStyle w:val="FootnoteText"/>
        <w:rPr>
          <w:highlight w:val="yellow"/>
        </w:rPr>
      </w:pPr>
      <w:r w:rsidRPr="000938E1">
        <w:rPr>
          <w:vertAlign w:val="superscript"/>
        </w:rPr>
        <w:footnoteRef/>
      </w:r>
      <w:r w:rsidRPr="000938E1">
        <w:rPr>
          <w:i/>
        </w:rPr>
        <w:t>See, e</w:t>
      </w:r>
      <w:r w:rsidRPr="000938E1">
        <w:t>.</w:t>
      </w:r>
      <w:r w:rsidRPr="000938E1">
        <w:rPr>
          <w:i/>
        </w:rPr>
        <w:t>g</w:t>
      </w:r>
      <w:r w:rsidRPr="000938E1">
        <w:t xml:space="preserve">., Andy’s Frozen Custard, Inc. v. </w:t>
      </w:r>
      <w:proofErr w:type="spellStart"/>
      <w:r w:rsidRPr="000938E1">
        <w:t>Naege</w:t>
      </w:r>
      <w:proofErr w:type="spellEnd"/>
      <w:r w:rsidRPr="000938E1">
        <w:t xml:space="preserve"> 2021 BL 2114532021 WL 2324356, at *3 (W.D. Mo. June 7, 2021) (federally registered marks are eligible even if not registered in Missouri); Ferraris Med., Inc. v. Azimuth Corp., 2001 WL 274817 (D.N.H. Jan. 3, 2001) (unpublished opinion) (unregistered marks are protected under New Hampshire dilution law).</w:t>
      </w:r>
    </w:p>
  </w:footnote>
  <w:footnote w:id="223">
    <w:p w14:paraId="5437F9C2" w14:textId="3851490B" w:rsidR="000938E1" w:rsidRPr="004F5D0B" w:rsidRDefault="000938E1" w:rsidP="000938E1">
      <w:pPr>
        <w:pStyle w:val="FootnoteText"/>
      </w:pPr>
      <w:r w:rsidRPr="000938E1">
        <w:rPr>
          <w:vertAlign w:val="superscript"/>
        </w:rPr>
        <w:footnoteRef/>
      </w:r>
      <w:r w:rsidRPr="000938E1">
        <w:rPr>
          <w:smallCaps/>
        </w:rPr>
        <w:t xml:space="preserve">Mo. Ann. Stat. </w:t>
      </w:r>
      <w:r w:rsidRPr="000938E1">
        <w:t xml:space="preserve">§417.061(1) (West 2001); </w:t>
      </w:r>
      <w:r w:rsidRPr="000938E1">
        <w:rPr>
          <w:i/>
        </w:rPr>
        <w:t>see also,</w:t>
      </w:r>
      <w:r w:rsidRPr="000938E1">
        <w:t xml:space="preserve"> </w:t>
      </w:r>
      <w:r w:rsidRPr="000938E1">
        <w:rPr>
          <w:i/>
        </w:rPr>
        <w:t>e</w:t>
      </w:r>
      <w:r w:rsidRPr="000938E1">
        <w:t>.</w:t>
      </w:r>
      <w:r w:rsidRPr="000938E1">
        <w:rPr>
          <w:i/>
        </w:rPr>
        <w:t>g</w:t>
      </w:r>
      <w:r w:rsidRPr="000938E1">
        <w:t xml:space="preserve">., </w:t>
      </w:r>
      <w:r w:rsidRPr="000938E1">
        <w:rPr>
          <w:smallCaps/>
        </w:rPr>
        <w:t xml:space="preserve">Mass. Gen. Laws Ann. </w:t>
      </w:r>
      <w:r w:rsidRPr="000938E1">
        <w:t xml:space="preserve">Ch. 110H §13 (West 2011); </w:t>
      </w:r>
      <w:r w:rsidRPr="000938E1">
        <w:rPr>
          <w:smallCaps/>
        </w:rPr>
        <w:t>N.Y. Gen. Bus. Law</w:t>
      </w:r>
      <w:r w:rsidRPr="000938E1">
        <w:t xml:space="preserve"> §360-</w:t>
      </w:r>
      <w:r w:rsidRPr="000938E1">
        <w:rPr>
          <w:i/>
        </w:rPr>
        <w:t>l</w:t>
      </w:r>
      <w:r w:rsidRPr="000938E1">
        <w:t xml:space="preserve"> (McKinney Supp. 2012).</w:t>
      </w:r>
    </w:p>
  </w:footnote>
  <w:footnote w:id="224">
    <w:p w14:paraId="4A596251" w14:textId="63B97463" w:rsidR="000938E1" w:rsidRPr="004F5D0B" w:rsidRDefault="000938E1" w:rsidP="000938E1">
      <w:pPr>
        <w:pStyle w:val="FootnoteText"/>
      </w:pPr>
      <w:r w:rsidRPr="000938E1">
        <w:rPr>
          <w:vertAlign w:val="superscript"/>
        </w:rPr>
        <w:footnoteRef/>
      </w:r>
      <w:r w:rsidRPr="000938E1">
        <w:rPr>
          <w:i/>
        </w:rPr>
        <w:t>See</w:t>
      </w:r>
      <w:r w:rsidRPr="000938E1">
        <w:t xml:space="preserve"> Caliber Automotive Liquidators, Inc. v. Premier Chrysler, Jeep, Dodge, LLC, 605 F.3d 931, 935 &amp; n.17, 94 USPQ2d 1866 (11th Cir. 2010). </w:t>
      </w:r>
      <w:r w:rsidRPr="000938E1">
        <w:rPr>
          <w:i/>
        </w:rPr>
        <w:t>Contra</w:t>
      </w:r>
      <w:r w:rsidRPr="000938E1">
        <w:t xml:space="preserve"> United States Pharm. Corp. v. Breckenridge Pharm., Inc., 2010 U.S. Dist. LEXIS 97171, at *22–23 (N.D. Ga. Sept. 16, 2010) (Georgia dilution law does not require a registered mark).</w:t>
      </w:r>
    </w:p>
  </w:footnote>
  <w:footnote w:id="225">
    <w:p w14:paraId="207CC565" w14:textId="216C0F41" w:rsidR="000938E1" w:rsidRPr="000938E1" w:rsidRDefault="000938E1" w:rsidP="000938E1">
      <w:pPr>
        <w:pStyle w:val="FootnoteText"/>
      </w:pPr>
      <w:r w:rsidRPr="000938E1">
        <w:rPr>
          <w:vertAlign w:val="superscript"/>
        </w:rPr>
        <w:footnoteRef/>
      </w:r>
      <w:r w:rsidRPr="000938E1">
        <w:rPr>
          <w:smallCaps/>
        </w:rPr>
        <w:t>Ga. Code Ann</w:t>
      </w:r>
      <w:r w:rsidRPr="000938E1">
        <w:t>. §10-1-451(b) (2011).</w:t>
      </w:r>
    </w:p>
    <w:p w14:paraId="6DAD6B5C" w14:textId="77777777" w:rsidR="000938E1" w:rsidRPr="004F5D0B" w:rsidRDefault="000938E1" w:rsidP="00EE5DC6">
      <w:pPr>
        <w:pStyle w:val="footnote"/>
      </w:pPr>
    </w:p>
  </w:footnote>
  <w:footnote w:id="226">
    <w:p w14:paraId="1CB7C2D6" w14:textId="4991E570" w:rsidR="000938E1" w:rsidRPr="004F5D0B" w:rsidRDefault="000938E1" w:rsidP="000938E1">
      <w:pPr>
        <w:pStyle w:val="FootnoteText"/>
      </w:pPr>
      <w:r w:rsidRPr="000938E1">
        <w:rPr>
          <w:vertAlign w:val="superscript"/>
        </w:rPr>
        <w:footnoteRef/>
      </w:r>
      <w:r w:rsidRPr="000938E1">
        <w:t xml:space="preserve">Andrew L. Goldstein, Bringing the Model State Trademark Bill into the 90s and </w:t>
      </w:r>
      <w:proofErr w:type="gramStart"/>
      <w:r w:rsidRPr="000938E1">
        <w:t>Beyond</w:t>
      </w:r>
      <w:proofErr w:type="gramEnd"/>
      <w:r w:rsidRPr="000938E1">
        <w:t xml:space="preserve">, 83 </w:t>
      </w:r>
      <w:r w:rsidRPr="000938E1">
        <w:rPr>
          <w:smallCaps/>
        </w:rPr>
        <w:t xml:space="preserve">Trademark Rep. </w:t>
      </w:r>
      <w:r w:rsidRPr="000938E1">
        <w:t>226, 236 (1993).</w:t>
      </w:r>
    </w:p>
  </w:footnote>
  <w:footnote w:id="227">
    <w:p w14:paraId="3972E454" w14:textId="2FE20FF7"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w:t>
      </w:r>
      <w:r w:rsidRPr="000938E1">
        <w:rPr>
          <w:smallCaps/>
        </w:rPr>
        <w:t>Idaho Code</w:t>
      </w:r>
      <w:r w:rsidRPr="000938E1">
        <w:t xml:space="preserve"> §48-501(7) (LexisNexis 2003). State laws based on the 1996 Model Bill also use the “owner” language. </w:t>
      </w:r>
      <w:r w:rsidRPr="000938E1">
        <w:rPr>
          <w:i/>
        </w:rPr>
        <w:t>E</w:t>
      </w:r>
      <w:r w:rsidRPr="000938E1">
        <w:t>.</w:t>
      </w:r>
      <w:r w:rsidRPr="000938E1">
        <w:rPr>
          <w:i/>
        </w:rPr>
        <w:t>g</w:t>
      </w:r>
      <w:r w:rsidRPr="000938E1">
        <w:t xml:space="preserve">., 765 </w:t>
      </w:r>
      <w:r w:rsidRPr="000938E1">
        <w:rPr>
          <w:smallCaps/>
        </w:rPr>
        <w:t xml:space="preserve">Ill. Comp. Stat. Ann. </w:t>
      </w:r>
      <w:r w:rsidRPr="000938E1">
        <w:t>§1036/5(d) (West 2009).</w:t>
      </w:r>
    </w:p>
  </w:footnote>
  <w:footnote w:id="228">
    <w:p w14:paraId="286F6040" w14:textId="394648E8" w:rsidR="000938E1" w:rsidRPr="00841B1F" w:rsidRDefault="000938E1" w:rsidP="000938E1">
      <w:pPr>
        <w:pStyle w:val="FootnoteText"/>
        <w:rPr>
          <w:lang w:val="de-DE"/>
        </w:rPr>
      </w:pPr>
      <w:r w:rsidRPr="000938E1">
        <w:rPr>
          <w:vertAlign w:val="superscript"/>
        </w:rPr>
        <w:footnoteRef/>
      </w:r>
      <w:r w:rsidRPr="000938E1">
        <w:rPr>
          <w:smallCaps/>
        </w:rPr>
        <w:t xml:space="preserve">Conn. Gen. Stat. Ann. </w:t>
      </w:r>
      <w:r w:rsidRPr="000938E1">
        <w:t xml:space="preserve">§35-11a (11) (West 2005); </w:t>
      </w:r>
      <w:r w:rsidRPr="000938E1">
        <w:rPr>
          <w:smallCaps/>
        </w:rPr>
        <w:t>Idaho Code</w:t>
      </w:r>
      <w:r w:rsidRPr="000938E1">
        <w:t xml:space="preserve"> §48-501(5) (LexisNexis 2003); </w:t>
      </w:r>
      <w:r w:rsidRPr="000938E1">
        <w:rPr>
          <w:smallCaps/>
        </w:rPr>
        <w:t xml:space="preserve">N.J. Stat. Ann. </w:t>
      </w:r>
      <w:r w:rsidRPr="000938E1">
        <w:t xml:space="preserve">§56:3-13.1a (West 2001) (definition of “dilution”); </w:t>
      </w:r>
      <w:r w:rsidRPr="000938E1">
        <w:rPr>
          <w:smallCaps/>
        </w:rPr>
        <w:t xml:space="preserve">N.M. Stat. Ann. </w:t>
      </w:r>
      <w:r w:rsidRPr="000938E1">
        <w:t xml:space="preserve">§57-3B-3(B.) (West 2003); </w:t>
      </w:r>
      <w:r w:rsidRPr="000938E1">
        <w:rPr>
          <w:smallCaps/>
        </w:rPr>
        <w:t xml:space="preserve">S.C. Code Ann. </w:t>
      </w:r>
      <w:r w:rsidRPr="000938E1">
        <w:t xml:space="preserve">§39-15-1105(2) (West Supp. 2008); </w:t>
      </w:r>
      <w:r w:rsidRPr="000938E1">
        <w:rPr>
          <w:smallCaps/>
        </w:rPr>
        <w:t>W. Va. Code</w:t>
      </w:r>
      <w:r w:rsidRPr="000938E1">
        <w:t xml:space="preserve"> §47-2-1(1) (West 2002); </w:t>
      </w:r>
      <w:r w:rsidRPr="000938E1">
        <w:rPr>
          <w:smallCaps/>
        </w:rPr>
        <w:t xml:space="preserve">Wyo. Stat. Ann. </w:t>
      </w:r>
      <w:r w:rsidRPr="000938E1">
        <w:t>§40-1-101(j) (LexisNexis 2009).</w:t>
      </w:r>
    </w:p>
  </w:footnote>
  <w:footnote w:id="229">
    <w:p w14:paraId="67BDB43F" w14:textId="6D4ECFE1" w:rsidR="000938E1" w:rsidRPr="004F5D0B" w:rsidRDefault="000938E1" w:rsidP="000938E1">
      <w:pPr>
        <w:pStyle w:val="FootnoteText"/>
      </w:pPr>
      <w:r w:rsidRPr="000938E1">
        <w:rPr>
          <w:vertAlign w:val="superscript"/>
        </w:rPr>
        <w:footnoteRef/>
      </w:r>
      <w:r w:rsidRPr="000938E1">
        <w:rPr>
          <w:smallCaps/>
        </w:rPr>
        <w:t xml:space="preserve">Conn. Gen. Stat. Ann. </w:t>
      </w:r>
      <w:r w:rsidRPr="000938E1">
        <w:t xml:space="preserve">§35-11a (7) (West 2005); </w:t>
      </w:r>
      <w:r w:rsidRPr="000938E1">
        <w:rPr>
          <w:smallCaps/>
        </w:rPr>
        <w:t>Idaho Code</w:t>
      </w:r>
      <w:r w:rsidRPr="000938E1">
        <w:t xml:space="preserve"> §48-501(9) (LexisNexis 2003); </w:t>
      </w:r>
      <w:r w:rsidRPr="000938E1">
        <w:rPr>
          <w:smallCaps/>
        </w:rPr>
        <w:t xml:space="preserve">N.J. Stat. Ann. </w:t>
      </w:r>
      <w:r w:rsidRPr="000938E1">
        <w:t xml:space="preserve">§56:3-13.1a (West 2001) (definition of “registrant”); </w:t>
      </w:r>
      <w:r w:rsidRPr="000938E1">
        <w:rPr>
          <w:smallCaps/>
        </w:rPr>
        <w:t xml:space="preserve">N.M. Stat. Ann. </w:t>
      </w:r>
      <w:r w:rsidRPr="000938E1">
        <w:t xml:space="preserve">§57-3B-3(E) (West 2003); </w:t>
      </w:r>
      <w:r w:rsidRPr="000938E1">
        <w:rPr>
          <w:smallCaps/>
        </w:rPr>
        <w:t xml:space="preserve">S.C. Code Ann. </w:t>
      </w:r>
      <w:r w:rsidRPr="000938E1">
        <w:t xml:space="preserve">§39-15-1105(5) (West Supp. 2009); </w:t>
      </w:r>
      <w:r w:rsidRPr="000938E1">
        <w:rPr>
          <w:smallCaps/>
        </w:rPr>
        <w:t>W. Va. Code</w:t>
      </w:r>
      <w:r w:rsidRPr="000938E1">
        <w:t xml:space="preserve"> §47-2-1(7) (West 2002); </w:t>
      </w:r>
      <w:r w:rsidRPr="000938E1">
        <w:rPr>
          <w:smallCaps/>
        </w:rPr>
        <w:t xml:space="preserve">Wyo. Stat. Ann. </w:t>
      </w:r>
      <w:r w:rsidRPr="000938E1">
        <w:t xml:space="preserve">§40-1-101(f) (LexisNexis 2009). </w:t>
      </w:r>
      <w:r w:rsidRPr="000938E1">
        <w:rPr>
          <w:i/>
        </w:rPr>
        <w:t>See</w:t>
      </w:r>
      <w:r w:rsidRPr="000938E1">
        <w:t xml:space="preserve"> Kano Labs., Inc. v. </w:t>
      </w:r>
      <w:proofErr w:type="spellStart"/>
      <w:r w:rsidRPr="000938E1">
        <w:t>Clenair</w:t>
      </w:r>
      <w:proofErr w:type="spellEnd"/>
      <w:r w:rsidRPr="000938E1">
        <w:t xml:space="preserve"> Mfg., Inc., 2013 U.S. Dist. LEXIS 59094, at *4 (M.D. Tenn. Apr. 25, 2013) (in a </w:t>
      </w:r>
      <w:proofErr w:type="spellStart"/>
      <w:r w:rsidRPr="000938E1">
        <w:t>nondilution</w:t>
      </w:r>
      <w:proofErr w:type="spellEnd"/>
      <w:r w:rsidRPr="000938E1">
        <w:t xml:space="preserve"> case, interpreting “registrant” to mean the owner of a mark registered under state law).</w:t>
      </w:r>
    </w:p>
  </w:footnote>
  <w:footnote w:id="230">
    <w:p w14:paraId="3AAEE0FC" w14:textId="5CFB71D0" w:rsidR="000938E1" w:rsidRPr="004F5D0B" w:rsidRDefault="000938E1" w:rsidP="000938E1">
      <w:pPr>
        <w:pStyle w:val="FootnoteText"/>
      </w:pPr>
      <w:r w:rsidRPr="000938E1">
        <w:rPr>
          <w:vertAlign w:val="superscript"/>
        </w:rPr>
        <w:footnoteRef/>
      </w:r>
      <w:r w:rsidRPr="000938E1">
        <w:rPr>
          <w:smallCaps/>
        </w:rPr>
        <w:t xml:space="preserve">Alaska Stat. </w:t>
      </w:r>
      <w:r w:rsidRPr="000938E1">
        <w:t xml:space="preserve">§45.50.180(d) (LexisNexis 2006) (emphasis added). </w:t>
      </w:r>
      <w:r w:rsidRPr="000938E1">
        <w:rPr>
          <w:i/>
        </w:rPr>
        <w:t>See</w:t>
      </w:r>
      <w:r w:rsidRPr="000938E1">
        <w:t xml:space="preserve"> </w:t>
      </w:r>
      <w:r w:rsidRPr="000938E1">
        <w:rPr>
          <w:smallCaps/>
        </w:rPr>
        <w:t xml:space="preserve">Conn. Gen. Stat. Ann. </w:t>
      </w:r>
      <w:r w:rsidRPr="000938E1">
        <w:t>§35-11i(c) (West 2005) (“The registrant of a mark which is famous within this state . . .”).</w:t>
      </w:r>
    </w:p>
  </w:footnote>
  <w:footnote w:id="231">
    <w:p w14:paraId="015617B4" w14:textId="354A2968" w:rsidR="000938E1" w:rsidRPr="004F5D0B" w:rsidRDefault="000938E1" w:rsidP="000938E1">
      <w:pPr>
        <w:pStyle w:val="FootnoteText"/>
      </w:pPr>
      <w:r w:rsidRPr="000938E1">
        <w:rPr>
          <w:vertAlign w:val="superscript"/>
        </w:rPr>
        <w:footnoteRef/>
      </w:r>
      <w:r w:rsidRPr="000938E1">
        <w:rPr>
          <w:smallCaps/>
        </w:rPr>
        <w:t xml:space="preserve">S.C. Code Ann. </w:t>
      </w:r>
      <w:r w:rsidRPr="000938E1">
        <w:t>§39-15-1165(A) (West Supp. 2009) (emphasis added).</w:t>
      </w:r>
    </w:p>
  </w:footnote>
  <w:footnote w:id="232">
    <w:p w14:paraId="69E5A07F" w14:textId="2C7BA8B3" w:rsidR="000938E1" w:rsidRPr="004F5D0B" w:rsidRDefault="000938E1" w:rsidP="000938E1">
      <w:pPr>
        <w:pStyle w:val="FootnoteText"/>
      </w:pPr>
      <w:r w:rsidRPr="000938E1">
        <w:rPr>
          <w:vertAlign w:val="superscript"/>
        </w:rPr>
        <w:footnoteRef/>
      </w:r>
      <w:r w:rsidRPr="000938E1">
        <w:t>The 1992 and 1996 Model Bills are slightly different, and the language of the state laws in question otherwise follows the 1992 Model Bill.</w:t>
      </w:r>
    </w:p>
  </w:footnote>
  <w:footnote w:id="233">
    <w:p w14:paraId="26415B0E" w14:textId="79234362" w:rsidR="000938E1" w:rsidRPr="004F5D0B" w:rsidRDefault="000938E1" w:rsidP="000938E1">
      <w:pPr>
        <w:pStyle w:val="FootnoteText"/>
      </w:pPr>
      <w:r w:rsidRPr="000938E1">
        <w:rPr>
          <w:vertAlign w:val="superscript"/>
        </w:rPr>
        <w:footnoteRef/>
      </w:r>
      <w:r w:rsidRPr="000938E1">
        <w:t xml:space="preserve">Andrew L. Goldstein, Bringing the Model State Trademark Bill into the 90s and </w:t>
      </w:r>
      <w:proofErr w:type="gramStart"/>
      <w:r w:rsidRPr="000938E1">
        <w:t>Beyond</w:t>
      </w:r>
      <w:proofErr w:type="gramEnd"/>
      <w:r w:rsidRPr="000938E1">
        <w:t xml:space="preserve">, 83 </w:t>
      </w:r>
      <w:r w:rsidRPr="000938E1">
        <w:rPr>
          <w:smallCaps/>
        </w:rPr>
        <w:t xml:space="preserve">Trademark Rep. </w:t>
      </w:r>
      <w:r w:rsidRPr="000938E1">
        <w:t>226, 227 (1993).</w:t>
      </w:r>
    </w:p>
  </w:footnote>
  <w:footnote w:id="234">
    <w:p w14:paraId="68D9C9A5" w14:textId="565B9089" w:rsidR="000938E1" w:rsidRPr="004F5D0B" w:rsidRDefault="000938E1" w:rsidP="000938E1">
      <w:pPr>
        <w:pStyle w:val="FootnoteText"/>
      </w:pPr>
      <w:r w:rsidRPr="000938E1">
        <w:rPr>
          <w:vertAlign w:val="superscript"/>
        </w:rPr>
        <w:footnoteRef/>
      </w:r>
      <w:r w:rsidRPr="000938E1">
        <w:rPr>
          <w:i/>
        </w:rPr>
        <w:t>Id</w:t>
      </w:r>
      <w:r w:rsidRPr="000938E1">
        <w:t xml:space="preserve">. at 245. The author explains that the intent of the revised bill was “to </w:t>
      </w:r>
      <w:proofErr w:type="gramStart"/>
      <w:r w:rsidRPr="000938E1">
        <w:t>insure</w:t>
      </w:r>
      <w:proofErr w:type="gramEnd"/>
      <w:r w:rsidRPr="000938E1">
        <w:t xml:space="preserve"> that dilution protection would be available for marks not registered in the state.” </w:t>
      </w:r>
      <w:r w:rsidRPr="000938E1">
        <w:rPr>
          <w:i/>
        </w:rPr>
        <w:t>Id</w:t>
      </w:r>
      <w:r w:rsidRPr="000938E1">
        <w:t>. at 236. The definition contained in the article is consistent with that intent.</w:t>
      </w:r>
    </w:p>
  </w:footnote>
  <w:footnote w:id="235">
    <w:p w14:paraId="5491AD6D" w14:textId="11C4C731" w:rsidR="000938E1" w:rsidRPr="004F5D0B" w:rsidRDefault="000938E1" w:rsidP="000938E1">
      <w:pPr>
        <w:pStyle w:val="FootnoteText"/>
      </w:pPr>
      <w:r w:rsidRPr="000938E1">
        <w:rPr>
          <w:vertAlign w:val="superscript"/>
        </w:rPr>
        <w:footnoteRef/>
      </w:r>
      <w:r w:rsidRPr="000938E1">
        <w:rPr>
          <w:i/>
        </w:rPr>
        <w:t>Id</w:t>
      </w:r>
      <w:r w:rsidRPr="000938E1">
        <w:t>. at 237.</w:t>
      </w:r>
    </w:p>
  </w:footnote>
  <w:footnote w:id="236">
    <w:p w14:paraId="601D0FE2" w14:textId="3AC6B823" w:rsidR="000938E1" w:rsidRPr="004F5D0B" w:rsidRDefault="000938E1" w:rsidP="000938E1">
      <w:pPr>
        <w:pStyle w:val="FootnoteText"/>
      </w:pPr>
      <w:r w:rsidRPr="000938E1">
        <w:rPr>
          <w:vertAlign w:val="superscript"/>
        </w:rPr>
        <w:footnoteRef/>
      </w:r>
      <w:r w:rsidRPr="000938E1">
        <w:t>The Trademark Reporter.</w:t>
      </w:r>
    </w:p>
  </w:footnote>
  <w:footnote w:id="237">
    <w:p w14:paraId="711BA85C" w14:textId="4334CE0B" w:rsidR="000938E1" w:rsidRPr="000938E1"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2 McCarthy §22:9; 5 Callmann, Unfair Competition, Trademarks and Monopolies §40:47 (West 2003); Selected Intellectual Property and Unfair Competition Statutes, Regulations, &amp; Treaties 52 (West 2001 ed.). </w:t>
      </w:r>
      <w:r w:rsidRPr="000938E1">
        <w:rPr>
          <w:i/>
        </w:rPr>
        <w:t>But cf</w:t>
      </w:r>
      <w:r w:rsidRPr="000938E1">
        <w:t>. 1 Gilson on Trademarks app. 1A (2008) (using 1996 Model Bill language).</w:t>
      </w:r>
    </w:p>
    <w:p w14:paraId="4D16D0F3" w14:textId="77777777" w:rsidR="000938E1" w:rsidRPr="004F5D0B" w:rsidRDefault="000938E1" w:rsidP="00EE5DC6">
      <w:pPr>
        <w:pStyle w:val="footnote"/>
      </w:pPr>
    </w:p>
  </w:footnote>
  <w:footnote w:id="238">
    <w:p w14:paraId="6929E5B2" w14:textId="5BD15D54" w:rsidR="000938E1" w:rsidRPr="004F5D0B" w:rsidRDefault="000938E1" w:rsidP="000938E1">
      <w:pPr>
        <w:pStyle w:val="FootnoteText"/>
      </w:pPr>
      <w:r w:rsidRPr="000938E1">
        <w:rPr>
          <w:vertAlign w:val="superscript"/>
        </w:rPr>
        <w:footnoteRef/>
      </w:r>
      <w:r w:rsidRPr="000938E1">
        <w:rPr>
          <w:i/>
        </w:rPr>
        <w:t>See</w:t>
      </w:r>
      <w:r w:rsidRPr="000938E1">
        <w:t xml:space="preserve"> Chapter 6.</w:t>
      </w:r>
    </w:p>
  </w:footnote>
  <w:footnote w:id="239">
    <w:p w14:paraId="35E8D818" w14:textId="0A770C13" w:rsidR="000938E1" w:rsidRPr="004F5D0B" w:rsidRDefault="000938E1" w:rsidP="000938E1">
      <w:pPr>
        <w:pStyle w:val="FootnoteText"/>
      </w:pPr>
      <w:r w:rsidRPr="000938E1">
        <w:rPr>
          <w:vertAlign w:val="superscript"/>
        </w:rPr>
        <w:footnoteRef/>
      </w:r>
      <w:r w:rsidRPr="000938E1">
        <w:rPr>
          <w:smallCaps/>
        </w:rPr>
        <w:t xml:space="preserve">S. Rep. No. </w:t>
      </w:r>
      <w:r w:rsidRPr="000938E1">
        <w:t xml:space="preserve">100-515, at 171 (Sept. 15, 1988) (§36 of S. 1883, as it passed the Senate); 133 </w:t>
      </w:r>
      <w:r w:rsidRPr="000938E1">
        <w:rPr>
          <w:smallCaps/>
        </w:rPr>
        <w:t xml:space="preserve">Cong. Rec. </w:t>
      </w:r>
      <w:r w:rsidRPr="000938E1">
        <w:t xml:space="preserve">S16550 (Nov. 19, 1987) (text of S. 1883, as introduced by Sen. DeConcini); 134 </w:t>
      </w:r>
      <w:r w:rsidRPr="000938E1">
        <w:rPr>
          <w:smallCaps/>
        </w:rPr>
        <w:t xml:space="preserve">Cong. Rec. </w:t>
      </w:r>
      <w:r w:rsidRPr="000938E1">
        <w:t>E665 (Mar. 15, 1988) (text of H.R. 4156, as introduced by Rep. Moorhead).</w:t>
      </w:r>
    </w:p>
  </w:footnote>
  <w:footnote w:id="240">
    <w:p w14:paraId="738AFF5C" w14:textId="15D77F1E" w:rsidR="000938E1" w:rsidRPr="004F5D0B" w:rsidRDefault="000938E1" w:rsidP="000938E1">
      <w:pPr>
        <w:pStyle w:val="FootnoteText"/>
      </w:pPr>
      <w:r w:rsidRPr="000938E1">
        <w:rPr>
          <w:vertAlign w:val="superscript"/>
        </w:rPr>
        <w:footnoteRef/>
      </w:r>
      <w:r w:rsidRPr="000938E1">
        <w:t>Six states with statutes that contain, or used to contain, the “registrant” language passed their statutes after the FTDA was enacted: Alaska (1996), Idaho (1996), Mississippi (1996), New Mexico (1997), West Virginia (1996), and Wyoming (1997). Connecticut passed its statute in 1993. New Jersey’s statute was passed in 1995, while the FTDA was being finalized but before it was enacted. Mississippi amended its statute in 2009, adopting the 2007 Model Bill, and its dilution provisions no longer include the “registrant” language.</w:t>
      </w:r>
    </w:p>
  </w:footnote>
  <w:footnote w:id="241">
    <w:p w14:paraId="0D9DA583" w14:textId="441F6696" w:rsidR="000938E1" w:rsidRPr="004F5D0B" w:rsidRDefault="000938E1" w:rsidP="000938E1">
      <w:pPr>
        <w:pStyle w:val="FootnoteText"/>
      </w:pPr>
      <w:r w:rsidRPr="000938E1">
        <w:rPr>
          <w:vertAlign w:val="superscript"/>
        </w:rPr>
        <w:footnoteRef/>
      </w:r>
      <w:r w:rsidRPr="000938E1">
        <w:t>The 1996 Model Bill changed the dilution provisions, apparently in reaction to the language of the FTDA. Registration under state and federal law is now a factor to be considered when determining whether a mark is famous. The 2007 Model Bill also includes registration under state and federal law as a factor.</w:t>
      </w:r>
    </w:p>
  </w:footnote>
  <w:footnote w:id="242">
    <w:p w14:paraId="117DF434" w14:textId="09F6377C" w:rsidR="000938E1" w:rsidRPr="004F5D0B" w:rsidRDefault="000938E1" w:rsidP="000938E1">
      <w:pPr>
        <w:pStyle w:val="FootnoteText"/>
      </w:pPr>
      <w:r w:rsidRPr="000938E1">
        <w:rPr>
          <w:vertAlign w:val="superscript"/>
        </w:rPr>
        <w:footnoteRef/>
      </w:r>
      <w:r w:rsidRPr="000938E1">
        <w:rPr>
          <w:i/>
        </w:rPr>
        <w:t>See</w:t>
      </w:r>
      <w:r w:rsidRPr="000938E1">
        <w:t xml:space="preserve"> Moseley v. V Secret Catalogue, Inc., 537 U.S. 418, 433, 65 USPQ2d 1801 (2003) (plain meaning of “causes dilution” in the FTDA is that actual dilution must be shown).</w:t>
      </w:r>
    </w:p>
  </w:footnote>
  <w:footnote w:id="243">
    <w:p w14:paraId="005650C4" w14:textId="29212838" w:rsidR="000938E1" w:rsidRPr="00821F81" w:rsidRDefault="000938E1" w:rsidP="000938E1">
      <w:pPr>
        <w:pStyle w:val="FootnoteText"/>
        <w:rPr>
          <w:lang w:val="sv-SE"/>
        </w:rPr>
      </w:pPr>
      <w:r w:rsidRPr="000938E1">
        <w:rPr>
          <w:vertAlign w:val="superscript"/>
        </w:rPr>
        <w:footnoteRef/>
      </w:r>
      <w:r w:rsidRPr="000938E1">
        <w:rPr>
          <w:smallCaps/>
        </w:rPr>
        <w:t xml:space="preserve">Ariz. Rev. Stat. </w:t>
      </w:r>
      <w:r w:rsidRPr="000938E1">
        <w:t xml:space="preserve">§44-1448.01 (West 2003); </w:t>
      </w:r>
      <w:r w:rsidRPr="000938E1">
        <w:rPr>
          <w:smallCaps/>
        </w:rPr>
        <w:t>Ark. Code Ann</w:t>
      </w:r>
      <w:r w:rsidRPr="000938E1">
        <w:t xml:space="preserve">. §4-71-213 (LexisNexis 2001); </w:t>
      </w:r>
      <w:r w:rsidRPr="000938E1">
        <w:rPr>
          <w:smallCaps/>
        </w:rPr>
        <w:t>Fla. Stat. Ann. §495.151</w:t>
      </w:r>
      <w:r w:rsidRPr="000938E1">
        <w:t xml:space="preserve">(1)(h) (West 2010); </w:t>
      </w:r>
      <w:r w:rsidRPr="000938E1">
        <w:rPr>
          <w:smallCaps/>
        </w:rPr>
        <w:t>Haw. Rev. Stat. Ann</w:t>
      </w:r>
      <w:r w:rsidRPr="000938E1">
        <w:t xml:space="preserve">. §482-32 (LexisNexis 2005); 765 </w:t>
      </w:r>
      <w:r w:rsidRPr="000938E1">
        <w:rPr>
          <w:smallCaps/>
        </w:rPr>
        <w:t xml:space="preserve">Ill. Comp. Stat. Ann. </w:t>
      </w:r>
      <w:r w:rsidRPr="000938E1">
        <w:t xml:space="preserve">§1036/65 (West 2009); </w:t>
      </w:r>
      <w:r w:rsidRPr="000938E1">
        <w:rPr>
          <w:smallCaps/>
        </w:rPr>
        <w:t xml:space="preserve">Ind. Code Ann. </w:t>
      </w:r>
      <w:r w:rsidRPr="000938E1">
        <w:t xml:space="preserve">§24-2-1-0.5 (LexisNexis 2006); </w:t>
      </w:r>
      <w:r w:rsidRPr="000938E1">
        <w:rPr>
          <w:smallCaps/>
        </w:rPr>
        <w:t xml:space="preserve">Kan. Stat. Ann. </w:t>
      </w:r>
      <w:r w:rsidRPr="000938E1">
        <w:t xml:space="preserve">§81-214 (Supp. 2009); </w:t>
      </w:r>
      <w:r w:rsidRPr="000938E1">
        <w:rPr>
          <w:smallCaps/>
        </w:rPr>
        <w:t xml:space="preserve">Minn. Stat. Ann. </w:t>
      </w:r>
      <w:r w:rsidRPr="000938E1">
        <w:t xml:space="preserve">§333.285 (West 2004); </w:t>
      </w:r>
      <w:r w:rsidRPr="000938E1">
        <w:rPr>
          <w:smallCaps/>
        </w:rPr>
        <w:t>Miss. Code Ann</w:t>
      </w:r>
      <w:r w:rsidRPr="000938E1">
        <w:t xml:space="preserve">. §75-25-25(b)(4) (West Supp. 2011); </w:t>
      </w:r>
      <w:r w:rsidRPr="000938E1">
        <w:rPr>
          <w:smallCaps/>
        </w:rPr>
        <w:t xml:space="preserve">Mont. Code Ann. </w:t>
      </w:r>
      <w:r w:rsidRPr="000938E1">
        <w:t xml:space="preserve">§30-13-334(2)(h) (West 2011); </w:t>
      </w:r>
      <w:r w:rsidRPr="000938E1">
        <w:rPr>
          <w:smallCaps/>
        </w:rPr>
        <w:t xml:space="preserve">Neb. Rev. Stat. </w:t>
      </w:r>
      <w:r w:rsidRPr="000938E1">
        <w:t xml:space="preserve">§87-140 (LexisNexis 2003); </w:t>
      </w:r>
      <w:r w:rsidRPr="000938E1">
        <w:rPr>
          <w:smallCaps/>
        </w:rPr>
        <w:t>Nev. Rev. Stat. Ann</w:t>
      </w:r>
      <w:r w:rsidRPr="000938E1">
        <w:t xml:space="preserve">. §640.435(2)(h) (LexisNexis 2010); </w:t>
      </w:r>
      <w:r w:rsidRPr="000938E1">
        <w:rPr>
          <w:smallCaps/>
        </w:rPr>
        <w:t>Or. Rev. Stat</w:t>
      </w:r>
      <w:r w:rsidRPr="000938E1">
        <w:t xml:space="preserve">. §647.107 (2011); 54 </w:t>
      </w:r>
      <w:r w:rsidRPr="000938E1">
        <w:rPr>
          <w:smallCaps/>
        </w:rPr>
        <w:t xml:space="preserve">Pa. Cons. Stat. Ann. </w:t>
      </w:r>
      <w:r w:rsidRPr="000938E1">
        <w:t xml:space="preserve">§1124 (West Supp. 2012); </w:t>
      </w:r>
      <w:r w:rsidRPr="000938E1">
        <w:rPr>
          <w:smallCaps/>
        </w:rPr>
        <w:t xml:space="preserve">Tenn. Code Ann. </w:t>
      </w:r>
      <w:r w:rsidRPr="000938E1">
        <w:t xml:space="preserve">§47-25-513 (LexisNexis 2001); </w:t>
      </w:r>
      <w:r w:rsidRPr="000938E1">
        <w:rPr>
          <w:smallCaps/>
        </w:rPr>
        <w:t>Utah Code Ann</w:t>
      </w:r>
      <w:r w:rsidRPr="000938E1">
        <w:t xml:space="preserve">. §70-3a-403 (West 2004); </w:t>
      </w:r>
      <w:r w:rsidRPr="000938E1">
        <w:rPr>
          <w:smallCaps/>
        </w:rPr>
        <w:t xml:space="preserve">Wash. Rev. Code Ann. </w:t>
      </w:r>
      <w:r w:rsidRPr="000938E1">
        <w:t>§19.77.160(1)(h) (West Supp. 2012).</w:t>
      </w:r>
    </w:p>
  </w:footnote>
  <w:footnote w:id="244">
    <w:p w14:paraId="1ABE2265" w14:textId="7810C521" w:rsidR="000938E1" w:rsidRPr="004F5D0B" w:rsidRDefault="000938E1" w:rsidP="000938E1">
      <w:pPr>
        <w:pStyle w:val="FootnoteText"/>
      </w:pPr>
      <w:r w:rsidRPr="000938E1">
        <w:rPr>
          <w:vertAlign w:val="superscript"/>
        </w:rPr>
        <w:footnoteRef/>
      </w:r>
      <w:r w:rsidRPr="000938E1">
        <w:rPr>
          <w:smallCaps/>
        </w:rPr>
        <w:t xml:space="preserve">Fla. Stat. Ann. </w:t>
      </w:r>
      <w:r w:rsidRPr="000938E1">
        <w:t>§495.151(2) (West 2010).</w:t>
      </w:r>
    </w:p>
  </w:footnote>
  <w:footnote w:id="245">
    <w:p w14:paraId="723E8C86" w14:textId="641D7B56" w:rsidR="000938E1" w:rsidRPr="004F5D0B" w:rsidRDefault="000938E1" w:rsidP="000938E1">
      <w:pPr>
        <w:pStyle w:val="FootnoteText"/>
      </w:pPr>
      <w:r w:rsidRPr="000938E1">
        <w:rPr>
          <w:vertAlign w:val="superscript"/>
        </w:rPr>
        <w:footnoteRef/>
      </w:r>
      <w:r w:rsidRPr="000938E1">
        <w:rPr>
          <w:smallCaps/>
        </w:rPr>
        <w:t>Ala. Stat</w:t>
      </w:r>
      <w:r w:rsidRPr="000938E1">
        <w:t xml:space="preserve">. §§8-12-6(5), 8-12-17(a), (b)(4) (2010); </w:t>
      </w:r>
      <w:r w:rsidRPr="000938E1">
        <w:rPr>
          <w:smallCaps/>
        </w:rPr>
        <w:t>Cal. Bus. &amp;</w:t>
      </w:r>
      <w:r w:rsidRPr="000938E1">
        <w:t xml:space="preserve"> </w:t>
      </w:r>
      <w:r w:rsidRPr="000938E1">
        <w:rPr>
          <w:smallCaps/>
        </w:rPr>
        <w:t>Prof. Code</w:t>
      </w:r>
      <w:r w:rsidRPr="000938E1">
        <w:t xml:space="preserve"> §14247(a)(4) (West 2008); </w:t>
      </w:r>
      <w:r w:rsidRPr="000938E1">
        <w:rPr>
          <w:smallCaps/>
        </w:rPr>
        <w:t>Miss. Code Ann</w:t>
      </w:r>
      <w:r w:rsidRPr="000938E1">
        <w:t xml:space="preserve">. §§75-25-1(c), 75-25-25(a), (b)(4) (2009); </w:t>
      </w:r>
      <w:r w:rsidRPr="000938E1">
        <w:rPr>
          <w:smallCaps/>
        </w:rPr>
        <w:t>Or. Rev. Stat</w:t>
      </w:r>
      <w:r w:rsidRPr="000938E1">
        <w:t xml:space="preserve">. §§647.005(c), 647.107(1), (2)(d) (2009); </w:t>
      </w:r>
      <w:r w:rsidRPr="000938E1">
        <w:rPr>
          <w:smallCaps/>
        </w:rPr>
        <w:t>P.R. Laws Ann</w:t>
      </w:r>
      <w:r w:rsidRPr="000938E1">
        <w:t xml:space="preserve">. tit. 10, §223y(b)(4) (LexisNexis 2009); </w:t>
      </w:r>
      <w:r w:rsidRPr="000938E1">
        <w:rPr>
          <w:smallCaps/>
        </w:rPr>
        <w:t>Tex. Bus. &amp; Com. Code</w:t>
      </w:r>
      <w:r w:rsidRPr="000938E1">
        <w:t xml:space="preserve"> §16.103(b)(4). In </w:t>
      </w:r>
      <w:proofErr w:type="gramStart"/>
      <w:r w:rsidRPr="000938E1">
        <w:t>all of</w:t>
      </w:r>
      <w:proofErr w:type="gramEnd"/>
      <w:r w:rsidRPr="000938E1">
        <w:t xml:space="preserve"> these states, the definition of “mark” specifically includes unregistered trademarks. In a case interpreting Alabama law, but not involving dilution, a federal court held that Alabama’s Trademark Act requires a registered mark for statutory protection. ZP No. 314, LLC v. ILM Capital, LLC, 335 F. Supp. 3d 1242, 1268 (S.D. Ala. 2018). The language of the Alabama dilution statute would appear to contradict that holding, at least for dilution.</w:t>
      </w:r>
    </w:p>
  </w:footnote>
  <w:footnote w:id="246">
    <w:p w14:paraId="6840D45D" w14:textId="1C589D50" w:rsidR="000938E1" w:rsidRPr="004F5D0B" w:rsidRDefault="000938E1" w:rsidP="000938E1">
      <w:pPr>
        <w:pStyle w:val="FootnoteText"/>
      </w:pPr>
      <w:r w:rsidRPr="000938E1">
        <w:rPr>
          <w:vertAlign w:val="superscript"/>
        </w:rPr>
        <w:footnoteRef/>
      </w:r>
      <w:r w:rsidRPr="000938E1">
        <w:rPr>
          <w:i/>
        </w:rPr>
        <w:t>See,</w:t>
      </w:r>
      <w:r w:rsidRPr="000938E1">
        <w:t xml:space="preserve"> </w:t>
      </w:r>
      <w:r w:rsidRPr="000938E1">
        <w:rPr>
          <w:i/>
        </w:rPr>
        <w:t>e</w:t>
      </w:r>
      <w:r w:rsidRPr="000938E1">
        <w:t>.</w:t>
      </w:r>
      <w:r w:rsidRPr="000938E1">
        <w:rPr>
          <w:i/>
        </w:rPr>
        <w:t>g</w:t>
      </w:r>
      <w:r w:rsidRPr="000938E1">
        <w:t>., Lanham Act §45, 15 U.S.C. §1127 (definition of “trade name”).</w:t>
      </w:r>
    </w:p>
  </w:footnote>
  <w:footnote w:id="247">
    <w:p w14:paraId="389B7A5F" w14:textId="7ECA12C6" w:rsidR="000938E1" w:rsidRPr="000938E1"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w:t>
      </w:r>
      <w:r w:rsidRPr="000938E1">
        <w:rPr>
          <w:smallCaps/>
        </w:rPr>
        <w:t xml:space="preserve">Me. Rev. Stat. Ann. </w:t>
      </w:r>
      <w:r w:rsidRPr="000938E1">
        <w:t xml:space="preserve">tit. 10, §1530 (West 1997) (“Likelihood of … dilution of the distinctive quality of a mark … </w:t>
      </w:r>
      <w:r w:rsidRPr="000938E1">
        <w:rPr>
          <w:i/>
        </w:rPr>
        <w:t>or a trade name valid at common law</w:t>
      </w:r>
      <w:r w:rsidRPr="000938E1">
        <w:t xml:space="preserve">” may be enjoined.) (emphasis added); </w:t>
      </w:r>
      <w:r w:rsidRPr="000938E1">
        <w:rPr>
          <w:smallCaps/>
        </w:rPr>
        <w:t xml:space="preserve">Mass. Gen. Laws Ann. </w:t>
      </w:r>
      <w:proofErr w:type="spellStart"/>
      <w:r w:rsidRPr="000938E1">
        <w:t>ch.</w:t>
      </w:r>
      <w:proofErr w:type="spellEnd"/>
      <w:r w:rsidRPr="000938E1">
        <w:t xml:space="preserve"> 110H, §13 (West 2011) (same); </w:t>
      </w:r>
      <w:r w:rsidRPr="000938E1">
        <w:rPr>
          <w:smallCaps/>
        </w:rPr>
        <w:t xml:space="preserve">Mo. Stat. Ann. </w:t>
      </w:r>
      <w:r w:rsidRPr="000938E1">
        <w:t xml:space="preserve">§417.061 (West 2001) (same); </w:t>
      </w:r>
      <w:r w:rsidRPr="000938E1">
        <w:rPr>
          <w:smallCaps/>
        </w:rPr>
        <w:t>N.Y. Gen. Bus. Law</w:t>
      </w:r>
      <w:r w:rsidRPr="000938E1">
        <w:t xml:space="preserve"> §360-</w:t>
      </w:r>
      <w:r w:rsidRPr="000938E1">
        <w:rPr>
          <w:i/>
        </w:rPr>
        <w:t>l</w:t>
      </w:r>
      <w:r w:rsidRPr="000938E1">
        <w:t xml:space="preserve"> (McKinney Supp. 2012) (same).</w:t>
      </w:r>
    </w:p>
    <w:p w14:paraId="3FB26FD8" w14:textId="77777777" w:rsidR="000938E1" w:rsidRPr="004F5D0B" w:rsidRDefault="000938E1" w:rsidP="00EE5DC6">
      <w:pPr>
        <w:pStyle w:val="footnote"/>
      </w:pPr>
    </w:p>
  </w:footnote>
  <w:footnote w:id="248">
    <w:p w14:paraId="5BE8485A" w14:textId="3EF41464" w:rsidR="000938E1" w:rsidRPr="004F5D0B" w:rsidRDefault="000938E1" w:rsidP="000938E1">
      <w:pPr>
        <w:pStyle w:val="FootnoteText"/>
      </w:pPr>
      <w:r w:rsidRPr="000938E1">
        <w:rPr>
          <w:vertAlign w:val="superscript"/>
        </w:rPr>
        <w:footnoteRef/>
      </w:r>
      <w:r w:rsidRPr="000938E1">
        <w:t>The Lanham Act definition also includes collective marks and certification marks. Lanham Act §45, 15 U.S.C. §1127 (definition of “mark”).</w:t>
      </w:r>
    </w:p>
  </w:footnote>
  <w:footnote w:id="249">
    <w:p w14:paraId="15085EC3" w14:textId="09088F6C"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w:t>
      </w:r>
      <w:r w:rsidRPr="000938E1">
        <w:rPr>
          <w:smallCaps/>
        </w:rPr>
        <w:t>Idaho Code</w:t>
      </w:r>
      <w:r w:rsidRPr="000938E1">
        <w:t xml:space="preserve"> §§48-501(7), (12) (LexisNexis 2003); 765 </w:t>
      </w:r>
      <w:r w:rsidRPr="000938E1">
        <w:rPr>
          <w:smallCaps/>
        </w:rPr>
        <w:t xml:space="preserve">Ill. Comp. Stat. Ann. </w:t>
      </w:r>
      <w:r w:rsidRPr="000938E1">
        <w:t xml:space="preserve">§1036/5(d), (j) (West 2009); </w:t>
      </w:r>
      <w:r w:rsidRPr="000938E1">
        <w:rPr>
          <w:smallCaps/>
        </w:rPr>
        <w:t xml:space="preserve">Iowa Code Ann. </w:t>
      </w:r>
      <w:r w:rsidRPr="000938E1">
        <w:t xml:space="preserve">§548.101.4, .10 (West 1997); </w:t>
      </w:r>
      <w:r w:rsidRPr="000938E1">
        <w:rPr>
          <w:smallCaps/>
        </w:rPr>
        <w:t xml:space="preserve">Miss. Code Ann. </w:t>
      </w:r>
      <w:r w:rsidRPr="000938E1">
        <w:t xml:space="preserve">§75-25-1(c), (d) (West Supp. 2011); </w:t>
      </w:r>
      <w:r w:rsidRPr="000938E1">
        <w:rPr>
          <w:smallCaps/>
        </w:rPr>
        <w:t>Or. Rev. Stat</w:t>
      </w:r>
      <w:r w:rsidRPr="000938E1">
        <w:t xml:space="preserve">. §647.005(9) (2011); </w:t>
      </w:r>
      <w:r w:rsidRPr="000938E1">
        <w:rPr>
          <w:smallCaps/>
        </w:rPr>
        <w:t xml:space="preserve">Neb. Rev. Stat. </w:t>
      </w:r>
      <w:r w:rsidRPr="000938E1">
        <w:t xml:space="preserve">§87-128(4), (9) (LexisNexis 2003); </w:t>
      </w:r>
      <w:r w:rsidRPr="000938E1">
        <w:rPr>
          <w:smallCaps/>
        </w:rPr>
        <w:t xml:space="preserve">Tenn. Code Ann. </w:t>
      </w:r>
      <w:r w:rsidRPr="000938E1">
        <w:t xml:space="preserve">§47-25-501(4), (10) (LexisNexis 2001); </w:t>
      </w:r>
      <w:r w:rsidRPr="000938E1">
        <w:rPr>
          <w:i/>
        </w:rPr>
        <w:t>cf</w:t>
      </w:r>
      <w:r w:rsidRPr="000938E1">
        <w:t xml:space="preserve">. </w:t>
      </w:r>
      <w:r w:rsidRPr="000938E1">
        <w:rPr>
          <w:smallCaps/>
        </w:rPr>
        <w:t xml:space="preserve">Ariz. Rev. Stat. </w:t>
      </w:r>
      <w:r w:rsidRPr="000938E1">
        <w:t>§44-1441 A.3 (West 2003) (statute does not include trade name in definitions).</w:t>
      </w:r>
    </w:p>
  </w:footnote>
  <w:footnote w:id="250">
    <w:p w14:paraId="48335714" w14:textId="583364EF"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w:t>
      </w:r>
      <w:proofErr w:type="spellStart"/>
      <w:r w:rsidRPr="000938E1">
        <w:t>Accuride</w:t>
      </w:r>
      <w:proofErr w:type="spellEnd"/>
      <w:r w:rsidRPr="000938E1">
        <w:t xml:space="preserve"> Int’l v. </w:t>
      </w:r>
      <w:proofErr w:type="spellStart"/>
      <w:r w:rsidRPr="000938E1">
        <w:t>Accuride</w:t>
      </w:r>
      <w:proofErr w:type="spellEnd"/>
      <w:r w:rsidRPr="000938E1">
        <w:t xml:space="preserve"> Corp., 871 F.2d 1531, 1534, 10 USPQ2d 1589 (9th Cir. 1989).</w:t>
      </w:r>
    </w:p>
  </w:footnote>
  <w:footnote w:id="251">
    <w:p w14:paraId="4BD8660E" w14:textId="0DC39187" w:rsidR="000938E1" w:rsidRPr="004F5D0B" w:rsidRDefault="000938E1" w:rsidP="000938E1">
      <w:pPr>
        <w:pStyle w:val="FootnoteText"/>
      </w:pPr>
      <w:r w:rsidRPr="000938E1">
        <w:rPr>
          <w:vertAlign w:val="superscript"/>
        </w:rPr>
        <w:footnoteRef/>
      </w:r>
      <w:r w:rsidRPr="000938E1">
        <w:rPr>
          <w:smallCaps/>
        </w:rPr>
        <w:t xml:space="preserve">Neb. Rev. Stat. </w:t>
      </w:r>
      <w:r w:rsidRPr="000938E1">
        <w:t xml:space="preserve">§87-140(1) (LexisNexis 2003); 54 </w:t>
      </w:r>
      <w:r w:rsidRPr="000938E1">
        <w:rPr>
          <w:smallCaps/>
        </w:rPr>
        <w:t xml:space="preserve">Pa. Cons. Stat. Ann. </w:t>
      </w:r>
      <w:r w:rsidRPr="000938E1">
        <w:t xml:space="preserve">§1124 (West Supp. 2012); </w:t>
      </w:r>
      <w:r w:rsidRPr="000938E1">
        <w:rPr>
          <w:smallCaps/>
        </w:rPr>
        <w:t xml:space="preserve">Tenn. Code Ann. </w:t>
      </w:r>
      <w:r w:rsidRPr="000938E1">
        <w:t>§47-25-513(a) (LexisNexis 2001).</w:t>
      </w:r>
    </w:p>
  </w:footnote>
  <w:footnote w:id="252">
    <w:p w14:paraId="62C47315" w14:textId="2F7E0202" w:rsidR="000938E1" w:rsidRPr="004F5D0B" w:rsidRDefault="000938E1" w:rsidP="000938E1">
      <w:pPr>
        <w:pStyle w:val="FootnoteText"/>
      </w:pPr>
      <w:r w:rsidRPr="000938E1">
        <w:rPr>
          <w:vertAlign w:val="superscript"/>
        </w:rPr>
        <w:footnoteRef/>
      </w:r>
      <w:r w:rsidRPr="000938E1">
        <w:rPr>
          <w:smallCaps/>
        </w:rPr>
        <w:t xml:space="preserve">Ga. Code Ann. </w:t>
      </w:r>
      <w:r w:rsidRPr="000938E1">
        <w:t xml:space="preserve">§10-1-451 (Harrison 1998). The Florida statute was the same, though without the reference to working “man.” </w:t>
      </w:r>
      <w:r w:rsidRPr="000938E1">
        <w:rPr>
          <w:smallCaps/>
        </w:rPr>
        <w:t xml:space="preserve">Fla. Stat. Ann. </w:t>
      </w:r>
      <w:r w:rsidRPr="000938E1">
        <w:t xml:space="preserve">§495.151 (West 1997 &amp; Supp. 2002). (The Florida statute was amended, effective Jan. 1, 2007, and now resembles the 1996 Model Bill. </w:t>
      </w:r>
      <w:r w:rsidRPr="000938E1">
        <w:rPr>
          <w:smallCaps/>
        </w:rPr>
        <w:t>Fla. Stat. Ann</w:t>
      </w:r>
      <w:r w:rsidRPr="000938E1">
        <w:t>. §495.151 (West 2010).)</w:t>
      </w:r>
    </w:p>
  </w:footnote>
  <w:footnote w:id="253">
    <w:p w14:paraId="460882FC" w14:textId="2F3F4BA5" w:rsidR="000938E1" w:rsidRPr="000938E1" w:rsidRDefault="000938E1" w:rsidP="000938E1">
      <w:pPr>
        <w:pStyle w:val="FootnoteText"/>
      </w:pPr>
      <w:r w:rsidRPr="000938E1">
        <w:rPr>
          <w:vertAlign w:val="superscript"/>
        </w:rPr>
        <w:footnoteRef/>
      </w:r>
      <w:r w:rsidRPr="000938E1">
        <w:t xml:space="preserve">In addition to Florida, Illinois formerly had such a statute. 1953 </w:t>
      </w:r>
      <w:r w:rsidRPr="000938E1">
        <w:rPr>
          <w:smallCaps/>
        </w:rPr>
        <w:t>Ill. Laws</w:t>
      </w:r>
      <w:r w:rsidRPr="000938E1">
        <w:t xml:space="preserve"> 455, §1 (codified at 140 </w:t>
      </w:r>
      <w:r w:rsidRPr="000938E1">
        <w:rPr>
          <w:smallCaps/>
        </w:rPr>
        <w:t xml:space="preserve">Ill. Comp. Stat. Ann. </w:t>
      </w:r>
      <w:r w:rsidRPr="000938E1">
        <w:t>¶22 (Smith-Hurd 1986)).</w:t>
      </w:r>
    </w:p>
    <w:p w14:paraId="4F95EACB" w14:textId="77777777" w:rsidR="000938E1" w:rsidRPr="004F5D0B" w:rsidRDefault="000938E1" w:rsidP="00EE5DC6">
      <w:pPr>
        <w:pStyle w:val="footnote"/>
      </w:pPr>
    </w:p>
  </w:footnote>
  <w:footnote w:id="254">
    <w:p w14:paraId="00E8A8BD" w14:textId="20BEDDEA" w:rsidR="000938E1" w:rsidRPr="004F5D0B" w:rsidRDefault="000938E1" w:rsidP="000938E1">
      <w:pPr>
        <w:pStyle w:val="FootnoteText"/>
      </w:pPr>
      <w:r w:rsidRPr="000938E1">
        <w:rPr>
          <w:vertAlign w:val="superscript"/>
        </w:rPr>
        <w:footnoteRef/>
      </w:r>
      <w:r w:rsidRPr="000938E1">
        <w:t>15 U.S.C. §1125(a).</w:t>
      </w:r>
    </w:p>
  </w:footnote>
  <w:footnote w:id="255">
    <w:p w14:paraId="19497C00" w14:textId="01E19592" w:rsidR="000938E1" w:rsidRPr="000938E1" w:rsidRDefault="000938E1" w:rsidP="000938E1">
      <w:pPr>
        <w:pStyle w:val="FootnoteText"/>
      </w:pPr>
      <w:r w:rsidRPr="000938E1">
        <w:rPr>
          <w:vertAlign w:val="superscript"/>
        </w:rPr>
        <w:footnoteRef/>
      </w:r>
      <w:r w:rsidRPr="000938E1">
        <w:rPr>
          <w:i/>
        </w:rPr>
        <w:t>See</w:t>
      </w:r>
      <w:r w:rsidRPr="000938E1">
        <w:t xml:space="preserve"> Deere &amp; Co. v. MTD Prods., Inc., 34 USPQ2d 1706, 1711 (S.D.N.Y. 1995) (on remand from the Second Circuit, denying nationwide injunction, noting the “novelty of the legal theory” used by the Second Circuit in the case); </w:t>
      </w:r>
      <w:r w:rsidRPr="000938E1">
        <w:rPr>
          <w:i/>
        </w:rPr>
        <w:t>see also</w:t>
      </w:r>
      <w:r w:rsidRPr="000938E1">
        <w:t xml:space="preserve"> Lanham Act §43(c)(3)(A)(</w:t>
      </w:r>
      <w:proofErr w:type="spellStart"/>
      <w:r w:rsidRPr="000938E1">
        <w:t>i</w:t>
      </w:r>
      <w:proofErr w:type="spellEnd"/>
      <w:r w:rsidRPr="000938E1">
        <w:t>), 15 U.S.C. §1125(c)(3)(A)(</w:t>
      </w:r>
      <w:proofErr w:type="spellStart"/>
      <w:r w:rsidRPr="000938E1">
        <w:t>i</w:t>
      </w:r>
      <w:proofErr w:type="spellEnd"/>
      <w:r w:rsidRPr="000938E1">
        <w:t>) (excluding from dilution fair use of another’s famous mark in comparative advertising).</w:t>
      </w:r>
    </w:p>
    <w:p w14:paraId="3326C2B3" w14:textId="77777777" w:rsidR="000938E1" w:rsidRPr="004F5D0B" w:rsidRDefault="000938E1" w:rsidP="00EE5DC6">
      <w:pPr>
        <w:pStyle w:val="footnote"/>
      </w:pPr>
    </w:p>
  </w:footnote>
  <w:footnote w:id="256">
    <w:p w14:paraId="050D21CE" w14:textId="65C67F72" w:rsidR="000938E1" w:rsidRPr="004F5D0B" w:rsidRDefault="000938E1" w:rsidP="000938E1">
      <w:pPr>
        <w:pStyle w:val="FootnoteText"/>
      </w:pPr>
      <w:r w:rsidRPr="000938E1">
        <w:rPr>
          <w:vertAlign w:val="superscript"/>
        </w:rPr>
        <w:footnoteRef/>
      </w:r>
      <w:r w:rsidRPr="000938E1">
        <w:t>Lanham Act §43(c)(6), 15 U.S.C. §1125(c)(6).</w:t>
      </w:r>
    </w:p>
  </w:footnote>
  <w:footnote w:id="257">
    <w:p w14:paraId="2E2E1C15" w14:textId="18F3B9B6" w:rsidR="000938E1" w:rsidRPr="004F5D0B" w:rsidRDefault="000938E1" w:rsidP="000938E1">
      <w:pPr>
        <w:pStyle w:val="FootnoteText"/>
      </w:pPr>
      <w:r w:rsidRPr="000938E1">
        <w:rPr>
          <w:vertAlign w:val="superscript"/>
        </w:rPr>
        <w:footnoteRef/>
      </w:r>
      <w:r w:rsidRPr="000938E1">
        <w:t xml:space="preserve">The term “trade dress” refers to both the packaging of a product and the design of the product itself. </w:t>
      </w:r>
      <w:proofErr w:type="spellStart"/>
      <w:r w:rsidRPr="000938E1">
        <w:t>TrafFix</w:t>
      </w:r>
      <w:proofErr w:type="spellEnd"/>
      <w:r w:rsidRPr="000938E1">
        <w:t xml:space="preserve"> Devices, Inc. v. Marketing Displays, Inc., 532 U.S. 23, 28, 58 USPQ2d 1001 (2001); Wal-Mart Stores, Inc. v. Samara Bros., Inc., 529 U.S. 205, 209, 54 USPQ2d 1065 (2000).</w:t>
      </w:r>
    </w:p>
  </w:footnote>
  <w:footnote w:id="258">
    <w:p w14:paraId="1C76381D" w14:textId="3939ABAE"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W.T. Rogers Co. v. Keene, 778 F.2d 334, 228 USPQ 145 (7th Cir. 1985); Federal-Mogul-Bower Bearings, Inc. v. Azoff, 313 F.2d 405, 408, 136 USPQ 500 (6th Cir. 1963) (permitting a claim under Lanham Act for imitating packaging, causing confusion); </w:t>
      </w:r>
      <w:r w:rsidRPr="000938E1">
        <w:rPr>
          <w:i/>
        </w:rPr>
        <w:t>see Wal-Mart</w:t>
      </w:r>
      <w:r w:rsidRPr="000938E1">
        <w:t xml:space="preserve">, 529 U.S. at 209; </w:t>
      </w:r>
      <w:r w:rsidRPr="000938E1">
        <w:rPr>
          <w:i/>
        </w:rPr>
        <w:t>In re</w:t>
      </w:r>
      <w:r w:rsidRPr="000938E1">
        <w:t xml:space="preserve"> Mogen David Wine Corp., 328 F.2d 925, 140 USPQ 575 (C.C.P.A. 1964) (shape of bottle can be registered if it functions as a trademark).</w:t>
      </w:r>
    </w:p>
  </w:footnote>
  <w:footnote w:id="259">
    <w:p w14:paraId="5DF03C10" w14:textId="77295F3F" w:rsidR="000938E1" w:rsidRPr="000938E1" w:rsidRDefault="000938E1" w:rsidP="000938E1">
      <w:pPr>
        <w:pStyle w:val="FootnoteText"/>
      </w:pPr>
      <w:r w:rsidRPr="000938E1">
        <w:rPr>
          <w:vertAlign w:val="superscript"/>
        </w:rPr>
        <w:footnoteRef/>
      </w:r>
      <w:r w:rsidRPr="000938E1">
        <w:t>The definition of “trademark” in the Lanham Act is as follows:</w:t>
      </w:r>
    </w:p>
    <w:p w14:paraId="643D122B" w14:textId="27230E1A" w:rsidR="000938E1" w:rsidRPr="000938E1" w:rsidRDefault="000938E1" w:rsidP="000938E1">
      <w:pPr>
        <w:pStyle w:val="BQuotelong"/>
      </w:pPr>
      <w:r w:rsidRPr="000938E1">
        <w:t>The term “trademark” includes any word, name, symbol, or device, or any combination thereof [used or intended to be used by a person] to identify and distinguish his or her goods, including a unique product, from those manufactured or sold by others and to indicate the source of the goods, even if that source is unknown.</w:t>
      </w:r>
    </w:p>
    <w:p w14:paraId="15EEEC17" w14:textId="0F88E0EA" w:rsidR="000938E1" w:rsidRPr="004F5D0B" w:rsidRDefault="000938E1" w:rsidP="000938E1">
      <w:pPr>
        <w:pStyle w:val="FootnoteText"/>
      </w:pPr>
      <w:r w:rsidRPr="000938E1">
        <w:t xml:space="preserve">Lanham Act §45, 15 U.S.C. §1127. Courts have noted this breadth in the context of product-design infringement cases. </w:t>
      </w:r>
      <w:r w:rsidRPr="000938E1">
        <w:rPr>
          <w:i/>
        </w:rPr>
        <w:t>See Wal-Mart</w:t>
      </w:r>
      <w:r w:rsidRPr="000938E1">
        <w:t xml:space="preserve">, 529 U.S. at 209–10; I.P. Lund Trading </w:t>
      </w:r>
      <w:proofErr w:type="spellStart"/>
      <w:r w:rsidRPr="000938E1">
        <w:t>ApS</w:t>
      </w:r>
      <w:proofErr w:type="spellEnd"/>
      <w:r w:rsidRPr="000938E1">
        <w:t xml:space="preserve"> v. Kohler Co., 163 F.3d 27, 45, 49 USPQ2d 1225 (1st Cir. 1998). Many state statutes define trademark equally broadly. </w:t>
      </w:r>
      <w:r w:rsidRPr="000938E1">
        <w:rPr>
          <w:i/>
        </w:rPr>
        <w:t>E</w:t>
      </w:r>
      <w:r w:rsidRPr="000938E1">
        <w:t>.</w:t>
      </w:r>
      <w:r w:rsidRPr="000938E1">
        <w:rPr>
          <w:i/>
        </w:rPr>
        <w:t>g</w:t>
      </w:r>
      <w:r w:rsidRPr="000938E1">
        <w:t xml:space="preserve">., </w:t>
      </w:r>
      <w:r w:rsidRPr="000938E1">
        <w:rPr>
          <w:smallCaps/>
        </w:rPr>
        <w:t>Idaho Code</w:t>
      </w:r>
      <w:r w:rsidRPr="000938E1">
        <w:t xml:space="preserve"> §48-501(11) (LexisNexis 2003); 765 </w:t>
      </w:r>
      <w:r w:rsidRPr="000938E1">
        <w:rPr>
          <w:smallCaps/>
        </w:rPr>
        <w:t xml:space="preserve">Ill. Comp. Stat. Ann. </w:t>
      </w:r>
      <w:r w:rsidRPr="000938E1">
        <w:t>§1036/5(</w:t>
      </w:r>
      <w:proofErr w:type="spellStart"/>
      <w:r w:rsidRPr="000938E1">
        <w:t>i</w:t>
      </w:r>
      <w:proofErr w:type="spellEnd"/>
      <w:r w:rsidRPr="000938E1">
        <w:t xml:space="preserve">) (West 2009); </w:t>
      </w:r>
      <w:r w:rsidRPr="000938E1">
        <w:rPr>
          <w:smallCaps/>
        </w:rPr>
        <w:t xml:space="preserve">Kan. Stat. Ann. </w:t>
      </w:r>
      <w:r w:rsidRPr="000938E1">
        <w:t xml:space="preserve">§81-202(a) (2000); </w:t>
      </w:r>
      <w:r w:rsidRPr="000938E1">
        <w:rPr>
          <w:smallCaps/>
        </w:rPr>
        <w:t xml:space="preserve">N.J. Stat. Ann. </w:t>
      </w:r>
      <w:r w:rsidRPr="000938E1">
        <w:t xml:space="preserve">§56:3-13.1a (West 2001) (definition of “Trademark”); 54 </w:t>
      </w:r>
      <w:r w:rsidRPr="000938E1">
        <w:rPr>
          <w:smallCaps/>
        </w:rPr>
        <w:t xml:space="preserve">Pa. Cons. Stat. Ann. </w:t>
      </w:r>
      <w:r w:rsidRPr="000938E1">
        <w:t xml:space="preserve">§1102 (West Supp. 2012) (definition of “Trademark”); </w:t>
      </w:r>
      <w:r w:rsidRPr="000938E1">
        <w:rPr>
          <w:smallCaps/>
        </w:rPr>
        <w:t xml:space="preserve">Wash. Rev. Code Ann. </w:t>
      </w:r>
      <w:r w:rsidRPr="000938E1">
        <w:t>§19.77.010(10) (West 1999).</w:t>
      </w:r>
    </w:p>
  </w:footnote>
  <w:footnote w:id="260">
    <w:p w14:paraId="7E5E6F69" w14:textId="0D15255E" w:rsidR="000938E1" w:rsidRPr="004F5D0B" w:rsidRDefault="000938E1" w:rsidP="000938E1">
      <w:pPr>
        <w:pStyle w:val="FootnoteText"/>
      </w:pPr>
      <w:r w:rsidRPr="000938E1">
        <w:rPr>
          <w:vertAlign w:val="superscript"/>
        </w:rPr>
        <w:footnoteRef/>
      </w:r>
      <w:r w:rsidRPr="000938E1">
        <w:t xml:space="preserve">The major problem is a possible clash with the patent laws. </w:t>
      </w:r>
      <w:r w:rsidRPr="000938E1">
        <w:rPr>
          <w:i/>
        </w:rPr>
        <w:t>I</w:t>
      </w:r>
      <w:r w:rsidRPr="000938E1">
        <w:t>.</w:t>
      </w:r>
      <w:r w:rsidRPr="000938E1">
        <w:rPr>
          <w:i/>
        </w:rPr>
        <w:t>P</w:t>
      </w:r>
      <w:r w:rsidRPr="000938E1">
        <w:t xml:space="preserve">. </w:t>
      </w:r>
      <w:r w:rsidRPr="000938E1">
        <w:rPr>
          <w:i/>
        </w:rPr>
        <w:t>Lund</w:t>
      </w:r>
      <w:r w:rsidRPr="000938E1">
        <w:t xml:space="preserve">, 163 F.3d at 48, 50; Escada AG v. Limited, Inc., 810 F. Supp. 571, 573–74, 25 USPQ2d 1970 (S.D.N.Y. 1993) (rejecting dilution claim under New York law for design of perfume bottle, citing preemption by patent law). Thus, in </w:t>
      </w:r>
      <w:r w:rsidRPr="000938E1">
        <w:rPr>
          <w:rStyle w:val="BCasenamefull"/>
        </w:rPr>
        <w:t>Birmingham v. Rawlings Sporting Goods, Inc.</w:t>
      </w:r>
      <w:r w:rsidRPr="000938E1">
        <w:t>, 2012 WL 13024765, at *6 (N.D.N.Y. Mar. 2, 2012), the court dismissed a New York dilution claim after finding that plaintiff’s mark was functional.</w:t>
      </w:r>
    </w:p>
  </w:footnote>
  <w:footnote w:id="261">
    <w:p w14:paraId="3FB83A09" w14:textId="7F47409D" w:rsidR="000938E1" w:rsidRPr="004F5D0B" w:rsidRDefault="000938E1" w:rsidP="000938E1">
      <w:pPr>
        <w:pStyle w:val="FootnoteText"/>
      </w:pPr>
      <w:r w:rsidRPr="000938E1">
        <w:rPr>
          <w:vertAlign w:val="superscript"/>
        </w:rPr>
        <w:footnoteRef/>
      </w:r>
      <w:r w:rsidRPr="000938E1">
        <w:rPr>
          <w:i/>
        </w:rPr>
        <w:t>Wal-Mart</w:t>
      </w:r>
      <w:r w:rsidRPr="000938E1">
        <w:t>, 529 U.S. 205.</w:t>
      </w:r>
    </w:p>
  </w:footnote>
  <w:footnote w:id="262">
    <w:p w14:paraId="4E1DADD6" w14:textId="2E6ACBE7" w:rsidR="000938E1" w:rsidRPr="00B71742" w:rsidRDefault="000938E1" w:rsidP="000938E1">
      <w:pPr>
        <w:pStyle w:val="FootnoteText"/>
      </w:pPr>
      <w:r w:rsidRPr="000938E1">
        <w:rPr>
          <w:vertAlign w:val="superscript"/>
        </w:rPr>
        <w:footnoteRef/>
      </w:r>
      <w:r w:rsidRPr="000938E1">
        <w:rPr>
          <w:i/>
        </w:rPr>
        <w:t>Id</w:t>
      </w:r>
      <w:r w:rsidRPr="000938E1">
        <w:t xml:space="preserve">. at 216. </w:t>
      </w:r>
      <w:r w:rsidRPr="000938E1">
        <w:rPr>
          <w:i/>
        </w:rPr>
        <w:t xml:space="preserve">Cf. </w:t>
      </w:r>
      <w:r w:rsidRPr="000938E1">
        <w:t>Cardinal Motors, Inc. v. H&amp;H Sports Protection USA, Inc., 2021 BL 165024, at *6 (S.D.N.Y. May 4, 2021) (dismissing dilution claim under New York law for failure to sufficiently delineate the trade dress at issue).</w:t>
      </w:r>
    </w:p>
  </w:footnote>
  <w:footnote w:id="263">
    <w:p w14:paraId="69F5BE7B" w14:textId="0EEEADF2" w:rsidR="000938E1" w:rsidRPr="004F5D0B" w:rsidRDefault="000938E1" w:rsidP="000938E1">
      <w:pPr>
        <w:pStyle w:val="FootnoteText"/>
      </w:pPr>
      <w:r w:rsidRPr="000938E1">
        <w:rPr>
          <w:vertAlign w:val="superscript"/>
        </w:rPr>
        <w:footnoteRef/>
      </w:r>
      <w:r w:rsidRPr="000938E1">
        <w:rPr>
          <w:i/>
        </w:rPr>
        <w:t xml:space="preserve">See </w:t>
      </w:r>
      <w:proofErr w:type="spellStart"/>
      <w:r w:rsidRPr="000938E1">
        <w:rPr>
          <w:i/>
        </w:rPr>
        <w:t>TrafFix</w:t>
      </w:r>
      <w:proofErr w:type="spellEnd"/>
      <w:r w:rsidRPr="000938E1">
        <w:t xml:space="preserve">, 532 U.S. at 29; </w:t>
      </w:r>
      <w:proofErr w:type="spellStart"/>
      <w:r w:rsidRPr="000938E1">
        <w:t>Qualitex</w:t>
      </w:r>
      <w:proofErr w:type="spellEnd"/>
      <w:r w:rsidRPr="000938E1">
        <w:t xml:space="preserve"> Co. v. Jacobson Prods. Co., 514 U.S. 159, 164–65, 169–70, 34 USPQ2d 1161 (1995); </w:t>
      </w:r>
      <w:r w:rsidRPr="000938E1">
        <w:rPr>
          <w:i/>
        </w:rPr>
        <w:t>see also</w:t>
      </w:r>
      <w:r w:rsidRPr="000938E1">
        <w:t xml:space="preserve"> Lanham Act §2(e)(5), (f), 15 U.S.C. §1052(e)(5), (f) (functional matter not registrable); </w:t>
      </w:r>
      <w:r w:rsidRPr="000938E1">
        <w:rPr>
          <w:i/>
        </w:rPr>
        <w:t>id</w:t>
      </w:r>
      <w:r w:rsidRPr="000938E1">
        <w:t xml:space="preserve">. §43(a)(3), 15 U.S.C. §1125(a)(3) (burden of proof on the party seeking protection to show </w:t>
      </w:r>
      <w:proofErr w:type="spellStart"/>
      <w:r w:rsidRPr="000938E1">
        <w:t>nonfunctionality</w:t>
      </w:r>
      <w:proofErr w:type="spellEnd"/>
      <w:r w:rsidRPr="000938E1">
        <w:t>).</w:t>
      </w:r>
    </w:p>
  </w:footnote>
  <w:footnote w:id="264">
    <w:p w14:paraId="202883CE" w14:textId="47357668"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Nabisco, Inc. v. PF Brands, Inc., 191 F.3d 208, 51 USPQ2d 1882 (2d Cir. 1999) (upholding dilution claim in case involving shape of Goldfish</w:t>
      </w:r>
      <w:r w:rsidRPr="000938E1">
        <w:rPr>
          <w:vertAlign w:val="superscript"/>
        </w:rPr>
        <w:t>®</w:t>
      </w:r>
      <w:r w:rsidRPr="000938E1">
        <w:t xml:space="preserve">-brand crackers); Binney &amp; Smith v. Rose Art Indus., 60 USPQ2d 2000, 2006 (E.D. Pa. 2001) (upholding dilution claim in case involving the packaging of Crayola crayons); </w:t>
      </w:r>
      <w:r w:rsidRPr="000938E1">
        <w:rPr>
          <w:i/>
        </w:rPr>
        <w:t>see</w:t>
      </w:r>
      <w:r w:rsidRPr="000938E1">
        <w:t xml:space="preserve"> El Chico Rests. of Tex., Inc. v. Mexican Inn Operations #2 Let., 2012 U.S. Dist. LEXIS 44932, at *26–27 (N.D. Tex. Mar. 30, 2012) (applying Texas dilution law to the look of a restaurant).</w:t>
      </w:r>
    </w:p>
  </w:footnote>
  <w:footnote w:id="265">
    <w:p w14:paraId="51C10D9E" w14:textId="0EAC3E3D" w:rsidR="000938E1" w:rsidRPr="004F5D0B" w:rsidRDefault="000938E1" w:rsidP="000938E1">
      <w:pPr>
        <w:pStyle w:val="FootnoteText"/>
      </w:pPr>
      <w:r w:rsidRPr="000938E1">
        <w:rPr>
          <w:vertAlign w:val="superscript"/>
        </w:rPr>
        <w:footnoteRef/>
      </w:r>
      <w:r w:rsidRPr="000938E1">
        <w:rPr>
          <w:i/>
        </w:rPr>
        <w:t>See I</w:t>
      </w:r>
      <w:r w:rsidRPr="000938E1">
        <w:t>.</w:t>
      </w:r>
      <w:r w:rsidRPr="000938E1">
        <w:rPr>
          <w:i/>
        </w:rPr>
        <w:t>P</w:t>
      </w:r>
      <w:r w:rsidRPr="000938E1">
        <w:t xml:space="preserve">. </w:t>
      </w:r>
      <w:r w:rsidRPr="000938E1">
        <w:rPr>
          <w:i/>
        </w:rPr>
        <w:t>Lund</w:t>
      </w:r>
      <w:r w:rsidRPr="000938E1">
        <w:t xml:space="preserve">, 163 F.3d at 50–51 (noting, but declining to decide, the issue); </w:t>
      </w:r>
      <w:r w:rsidRPr="000938E1">
        <w:rPr>
          <w:i/>
        </w:rPr>
        <w:t>Escada</w:t>
      </w:r>
      <w:r w:rsidRPr="000938E1">
        <w:t>, 810 F. Supp. at 573–74. This issue is discussed in Chapter 4, §III.C.2, and Chapter 10, §VI.</w:t>
      </w:r>
    </w:p>
  </w:footnote>
  <w:footnote w:id="266">
    <w:p w14:paraId="0E60A298" w14:textId="11291C8C" w:rsidR="000938E1" w:rsidRPr="004F5D0B" w:rsidRDefault="000938E1" w:rsidP="000938E1">
      <w:pPr>
        <w:pStyle w:val="FootnoteText"/>
      </w:pPr>
      <w:r w:rsidRPr="000938E1">
        <w:rPr>
          <w:vertAlign w:val="superscript"/>
        </w:rPr>
        <w:footnoteRef/>
      </w:r>
      <w:r w:rsidRPr="000938E1">
        <w:rPr>
          <w:smallCaps/>
        </w:rPr>
        <w:t>P.R. Laws Ann</w:t>
      </w:r>
      <w:r w:rsidRPr="000938E1">
        <w:t>. tit. 10, §223y(e) (LexisNexis 2009).</w:t>
      </w:r>
    </w:p>
  </w:footnote>
  <w:footnote w:id="267">
    <w:p w14:paraId="07C9AA51" w14:textId="6CC18366" w:rsidR="000938E1" w:rsidRPr="004F5D0B" w:rsidRDefault="000938E1" w:rsidP="000938E1">
      <w:pPr>
        <w:pStyle w:val="FootnoteText"/>
      </w:pPr>
      <w:r w:rsidRPr="000938E1">
        <w:rPr>
          <w:vertAlign w:val="superscript"/>
        </w:rPr>
        <w:footnoteRef/>
      </w:r>
      <w:r w:rsidRPr="000938E1">
        <w:t>Lanham Act §43(c)(4), 15 U.S.C. §43(c)(4). This language does not appear in the 2007 Model Bill, after which the Puerto Rico statute is generally patterned.</w:t>
      </w:r>
    </w:p>
  </w:footnote>
  <w:footnote w:id="268">
    <w:p w14:paraId="2DEAA982" w14:textId="6CF52784" w:rsidR="000938E1" w:rsidRPr="004F5D0B" w:rsidRDefault="000938E1" w:rsidP="000938E1">
      <w:pPr>
        <w:pStyle w:val="FootnoteText"/>
      </w:pPr>
      <w:r w:rsidRPr="000938E1">
        <w:rPr>
          <w:vertAlign w:val="superscript"/>
        </w:rPr>
        <w:footnoteRef/>
      </w:r>
      <w:r w:rsidRPr="000938E1">
        <w:rPr>
          <w:i/>
        </w:rPr>
        <w:t>Compare</w:t>
      </w:r>
      <w:r w:rsidRPr="000938E1">
        <w:t xml:space="preserve"> AHP Subsidiary Holdings Co. v. Stuart Hale Co., 1 F.3d 611, 619, 27 USPQ2d 1758 (7th Cir. 1993) (Illinois law does not apply to competitors); EZ Loader Boat Trailers, Inc. v. Cox Trailers, Inc., 746 F.2d 375, 380, 223 USPQ 1101 (7th Cir. 1984); S.A.M. Elecs., Inc. v. </w:t>
      </w:r>
      <w:proofErr w:type="spellStart"/>
      <w:r w:rsidRPr="000938E1">
        <w:t>Osaraprasop</w:t>
      </w:r>
      <w:proofErr w:type="spellEnd"/>
      <w:r w:rsidRPr="000938E1">
        <w:t xml:space="preserve">, 39 F. Supp. 2d 1074, 1084 (N.D. Ill. 1999); Thomas &amp; Betts Corp. v. Panduit Corp., 935 F. Supp. 1399, 1419, 46 USPQ2d 1010 (N.D. Ill. 1996), </w:t>
      </w:r>
      <w:r w:rsidRPr="000938E1">
        <w:rPr>
          <w:i/>
        </w:rPr>
        <w:t xml:space="preserve">aff’d in part, </w:t>
      </w:r>
      <w:proofErr w:type="spellStart"/>
      <w:r w:rsidRPr="000938E1">
        <w:rPr>
          <w:i/>
        </w:rPr>
        <w:t>rev’d</w:t>
      </w:r>
      <w:proofErr w:type="spellEnd"/>
      <w:r w:rsidRPr="000938E1">
        <w:rPr>
          <w:i/>
        </w:rPr>
        <w:t xml:space="preserve"> in part on other grounds</w:t>
      </w:r>
      <w:r w:rsidRPr="000938E1">
        <w:t xml:space="preserve">, 138 F.3d 277, 46 USPQ2d 1026 (7th Cir.), </w:t>
      </w:r>
      <w:r w:rsidRPr="000938E1">
        <w:rPr>
          <w:i/>
        </w:rPr>
        <w:t>cert</w:t>
      </w:r>
      <w:r w:rsidRPr="000938E1">
        <w:t xml:space="preserve">. </w:t>
      </w:r>
      <w:r w:rsidRPr="000938E1">
        <w:rPr>
          <w:i/>
        </w:rPr>
        <w:t>denied</w:t>
      </w:r>
      <w:r w:rsidRPr="000938E1">
        <w:t xml:space="preserve">, 525 U.S. 929 (1998); </w:t>
      </w:r>
      <w:r w:rsidRPr="000938E1">
        <w:rPr>
          <w:i/>
        </w:rPr>
        <w:t xml:space="preserve">and </w:t>
      </w:r>
      <w:proofErr w:type="spellStart"/>
      <w:r w:rsidRPr="000938E1">
        <w:t>Soloflex</w:t>
      </w:r>
      <w:proofErr w:type="spellEnd"/>
      <w:r w:rsidRPr="000938E1">
        <w:t xml:space="preserve">, Inc. v. NordicTrack, Inc., 31 USPQ2d 1721, 1731 (D. Or. 1994) (Oregon law does not apply to competitors); </w:t>
      </w:r>
      <w:r w:rsidRPr="000938E1">
        <w:rPr>
          <w:i/>
        </w:rPr>
        <w:t>with</w:t>
      </w:r>
      <w:r w:rsidRPr="000938E1">
        <w:t xml:space="preserve"> Nikon, Inc. v. Ikon Corp., 987 F.2d 91, 96, 25 USPQ2d 2021 (2d Cir. 1993) (New York law applies to competitors); Sykes Lab., Inc. v. Kalvin, 610 F. Supp. 849, 856 (C.D. Cal. 1985) (California law permits suits between competitors); Horseshoe Bay Resort Sales Co. v. Lake Lyndon B. Johnson Improvement Corp., 53 S.W.3d 799, 811 (Tex. App. 2001) (Texas law permits suits between competitors). </w:t>
      </w:r>
      <w:r w:rsidRPr="000938E1">
        <w:rPr>
          <w:i/>
        </w:rPr>
        <w:t>See also</w:t>
      </w:r>
      <w:r w:rsidRPr="000938E1">
        <w:t xml:space="preserve"> Deere &amp; Co. v. MTD Prods., Inc., 41 F.3d 39, 46–47 &amp; n.11, 32 USPQ2d 1936 (2d Cir. 1994) (after applying New York law to comparative advertisement by competitor, noting that Illinois does not apply its law to competitors).</w:t>
      </w:r>
    </w:p>
  </w:footnote>
  <w:footnote w:id="269">
    <w:p w14:paraId="7D1D1E38" w14:textId="1327D3E4" w:rsidR="000938E1" w:rsidRPr="004F5D0B" w:rsidRDefault="000938E1" w:rsidP="000938E1">
      <w:pPr>
        <w:pStyle w:val="FootnoteText"/>
      </w:pPr>
      <w:r w:rsidRPr="000938E1">
        <w:rPr>
          <w:vertAlign w:val="superscript"/>
        </w:rPr>
        <w:footnoteRef/>
      </w:r>
      <w:r w:rsidRPr="000938E1">
        <w:t>31 USPQ2d 1721 (D. Or. 1994).</w:t>
      </w:r>
    </w:p>
  </w:footnote>
  <w:footnote w:id="270">
    <w:p w14:paraId="548F6887" w14:textId="7138DF6D" w:rsidR="000938E1" w:rsidRPr="004F5D0B" w:rsidRDefault="000938E1" w:rsidP="000938E1">
      <w:pPr>
        <w:pStyle w:val="FootnoteText"/>
      </w:pPr>
      <w:r w:rsidRPr="000938E1">
        <w:rPr>
          <w:vertAlign w:val="superscript"/>
        </w:rPr>
        <w:footnoteRef/>
      </w:r>
      <w:r w:rsidRPr="000938E1">
        <w:rPr>
          <w:i/>
        </w:rPr>
        <w:t>Id</w:t>
      </w:r>
      <w:r w:rsidRPr="000938E1">
        <w:t>. at 1729 (quoting Wedgwood Homes, Inc. v. Lund, 659 P.2d 377 (Or. 1983)). It should be noted that Oregon’s law has since been amended to conform</w:t>
      </w:r>
      <w:proofErr w:type="gramStart"/>
      <w:r w:rsidRPr="000938E1">
        <w:t>, more or less, to</w:t>
      </w:r>
      <w:proofErr w:type="gramEnd"/>
      <w:r w:rsidRPr="000938E1">
        <w:t xml:space="preserve"> the 2007 Model Bill. The new statute clearly permits suits between competitors. </w:t>
      </w:r>
      <w:r w:rsidRPr="000938E1">
        <w:rPr>
          <w:smallCaps/>
        </w:rPr>
        <w:t xml:space="preserve">Or. Rev. Stat. </w:t>
      </w:r>
      <w:r w:rsidRPr="000938E1">
        <w:t>§647.005(2) (2010).</w:t>
      </w:r>
    </w:p>
  </w:footnote>
  <w:footnote w:id="271">
    <w:p w14:paraId="767DF90D" w14:textId="74CD0FE7" w:rsidR="000938E1" w:rsidRPr="004F5D0B" w:rsidRDefault="000938E1" w:rsidP="000938E1">
      <w:pPr>
        <w:pStyle w:val="FootnoteText"/>
      </w:pPr>
      <w:r w:rsidRPr="000938E1">
        <w:rPr>
          <w:vertAlign w:val="superscript"/>
        </w:rPr>
        <w:footnoteRef/>
      </w:r>
      <w:r w:rsidRPr="000938E1">
        <w:rPr>
          <w:i/>
        </w:rPr>
        <w:t>See</w:t>
      </w:r>
      <w:r w:rsidRPr="000938E1">
        <w:t xml:space="preserve"> I.P. Lund Trading </w:t>
      </w:r>
      <w:proofErr w:type="spellStart"/>
      <w:r w:rsidRPr="000938E1">
        <w:t>ApS</w:t>
      </w:r>
      <w:proofErr w:type="spellEnd"/>
      <w:r w:rsidRPr="000938E1">
        <w:t xml:space="preserve"> v. Kohler Co., 163 F.3d 27, 48, 49 USPQ2d 1225 (1st Cir. 1998) (noting that dilution by competitors should be the exception, not the norm, and that “[d]</w:t>
      </w:r>
      <w:proofErr w:type="spellStart"/>
      <w:r w:rsidRPr="000938E1">
        <w:t>ilution</w:t>
      </w:r>
      <w:proofErr w:type="spellEnd"/>
      <w:r w:rsidRPr="000938E1">
        <w:t xml:space="preserve"> laws … are not intended to serve as mere fallback protection for trademark owners unable to prove trademark infringement”).</w:t>
      </w:r>
    </w:p>
  </w:footnote>
  <w:footnote w:id="272">
    <w:p w14:paraId="08717F5B" w14:textId="789A016C"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w:t>
      </w:r>
      <w:r w:rsidRPr="000938E1">
        <w:rPr>
          <w:i/>
        </w:rPr>
        <w:t>Thomas &amp; Betts Corp</w:t>
      </w:r>
      <w:r w:rsidRPr="000938E1">
        <w:t xml:space="preserve">., 935 F. Supp. at 1419; </w:t>
      </w:r>
      <w:r w:rsidRPr="000938E1">
        <w:rPr>
          <w:i/>
        </w:rPr>
        <w:t>S</w:t>
      </w:r>
      <w:r w:rsidRPr="000938E1">
        <w:t>.</w:t>
      </w:r>
      <w:r w:rsidRPr="000938E1">
        <w:rPr>
          <w:i/>
        </w:rPr>
        <w:t>A</w:t>
      </w:r>
      <w:r w:rsidRPr="000938E1">
        <w:t>.</w:t>
      </w:r>
      <w:r w:rsidRPr="000938E1">
        <w:rPr>
          <w:i/>
        </w:rPr>
        <w:t>M</w:t>
      </w:r>
      <w:r w:rsidRPr="000938E1">
        <w:t xml:space="preserve">. </w:t>
      </w:r>
      <w:r w:rsidRPr="000938E1">
        <w:rPr>
          <w:i/>
        </w:rPr>
        <w:t>Elecs</w:t>
      </w:r>
      <w:r w:rsidRPr="000938E1">
        <w:t xml:space="preserve">., 39 F. Supp. 2d at 1084. Illinois amended its statute effective Jan. 1, 1998. The current statute is patterned after the FTDA, which appears to allow suits by competitors. 765 </w:t>
      </w:r>
      <w:r w:rsidRPr="000938E1">
        <w:rPr>
          <w:smallCaps/>
        </w:rPr>
        <w:t xml:space="preserve">Ill. Comp. Stat. Ann. </w:t>
      </w:r>
      <w:r w:rsidRPr="000938E1">
        <w:t xml:space="preserve">§1036/65 (West 2001). Nevertheless, in </w:t>
      </w:r>
      <w:r w:rsidRPr="000938E1">
        <w:rPr>
          <w:i/>
        </w:rPr>
        <w:t>Deere &amp; Co</w:t>
      </w:r>
      <w:r w:rsidRPr="000938E1">
        <w:t xml:space="preserve">. </w:t>
      </w:r>
      <w:r w:rsidRPr="000938E1">
        <w:rPr>
          <w:i/>
        </w:rPr>
        <w:t>v</w:t>
      </w:r>
      <w:r w:rsidRPr="000938E1">
        <w:t xml:space="preserve">. </w:t>
      </w:r>
      <w:r w:rsidRPr="000938E1">
        <w:rPr>
          <w:i/>
        </w:rPr>
        <w:t>MTD Products, Inc</w:t>
      </w:r>
      <w:r w:rsidRPr="000938E1">
        <w:t>., 2002 WL 1837402 (S.D.N.Y. Aug. 12, 2002),</w:t>
      </w:r>
      <w:r w:rsidRPr="000938E1">
        <w:rPr>
          <w:b/>
        </w:rPr>
        <w:t xml:space="preserve"> </w:t>
      </w:r>
      <w:r w:rsidRPr="000938E1">
        <w:t>adhered to on reconsideration</w:t>
      </w:r>
      <w:r w:rsidRPr="000938E1">
        <w:rPr>
          <w:b/>
        </w:rPr>
        <w:t>, (</w:t>
      </w:r>
      <w:r w:rsidRPr="000938E1">
        <w:t xml:space="preserve">2002 WL 31357692 (S.D.N.Y. Oct 17, 2002), the court, applying Illinois law, dismissed a dilution claim on the grounds that Illinois law does not permit suits between competitors. </w:t>
      </w:r>
      <w:r w:rsidRPr="000938E1">
        <w:rPr>
          <w:i/>
        </w:rPr>
        <w:t>Id</w:t>
      </w:r>
      <w:r w:rsidRPr="000938E1">
        <w:t xml:space="preserve">. at *4. The same result was reached in </w:t>
      </w:r>
      <w:r w:rsidRPr="000938E1">
        <w:rPr>
          <w:i/>
        </w:rPr>
        <w:t>Armament Sys</w:t>
      </w:r>
      <w:r w:rsidRPr="000938E1">
        <w:t xml:space="preserve">. </w:t>
      </w:r>
      <w:r w:rsidRPr="000938E1">
        <w:rPr>
          <w:i/>
        </w:rPr>
        <w:t>&amp; Procedures, Inc</w:t>
      </w:r>
      <w:r w:rsidRPr="000938E1">
        <w:t xml:space="preserve">. </w:t>
      </w:r>
      <w:r w:rsidRPr="000938E1">
        <w:rPr>
          <w:i/>
        </w:rPr>
        <w:t>v</w:t>
      </w:r>
      <w:r w:rsidRPr="000938E1">
        <w:t xml:space="preserve">. </w:t>
      </w:r>
      <w:r w:rsidRPr="000938E1">
        <w:rPr>
          <w:i/>
        </w:rPr>
        <w:t>Lansky Lights, Inc</w:t>
      </w:r>
      <w:r w:rsidRPr="000938E1">
        <w:t xml:space="preserve">. 2002 WL 726801, at *4 (N.D. Ill. Apr. 24, 2002, in </w:t>
      </w:r>
      <w:r w:rsidRPr="000938E1">
        <w:rPr>
          <w:i/>
        </w:rPr>
        <w:t>Jake Flowers, Inc</w:t>
      </w:r>
      <w:r w:rsidRPr="000938E1">
        <w:t xml:space="preserve">. </w:t>
      </w:r>
      <w:r w:rsidRPr="000938E1">
        <w:rPr>
          <w:i/>
        </w:rPr>
        <w:t>v</w:t>
      </w:r>
      <w:r w:rsidRPr="000938E1">
        <w:t xml:space="preserve">. </w:t>
      </w:r>
      <w:r w:rsidRPr="000938E1">
        <w:rPr>
          <w:i/>
        </w:rPr>
        <w:t>Kaiser</w:t>
      </w:r>
      <w:r w:rsidRPr="000938E1">
        <w:t xml:space="preserve">, 2002 WL 31906688, at *11 (N.D. Ill. Dec. 30, 2002) (magistrate judge opinion), and in </w:t>
      </w:r>
      <w:r w:rsidRPr="000938E1">
        <w:rPr>
          <w:i/>
        </w:rPr>
        <w:t>Isringhausen Imports, Inc</w:t>
      </w:r>
      <w:r w:rsidRPr="000938E1">
        <w:t xml:space="preserve">. </w:t>
      </w:r>
      <w:r w:rsidRPr="000938E1">
        <w:rPr>
          <w:i/>
        </w:rPr>
        <w:t>v</w:t>
      </w:r>
      <w:r w:rsidRPr="000938E1">
        <w:t xml:space="preserve">. </w:t>
      </w:r>
      <w:r w:rsidRPr="000938E1">
        <w:rPr>
          <w:i/>
        </w:rPr>
        <w:t>Nissan N</w:t>
      </w:r>
      <w:r w:rsidRPr="000938E1">
        <w:t xml:space="preserve">. </w:t>
      </w:r>
      <w:r w:rsidRPr="000938E1">
        <w:rPr>
          <w:i/>
        </w:rPr>
        <w:t>Am</w:t>
      </w:r>
      <w:r w:rsidRPr="000938E1">
        <w:t>.</w:t>
      </w:r>
      <w:r w:rsidRPr="000938E1">
        <w:rPr>
          <w:i/>
        </w:rPr>
        <w:t>, Inc</w:t>
      </w:r>
      <w:r w:rsidRPr="000938E1">
        <w:t xml:space="preserve">., 2011 U.S. Dist. LEXIS 37324, at *15–16 (C.D. Ill. Feb. 3, 2011) (magistrate judge), </w:t>
      </w:r>
      <w:r w:rsidRPr="000938E1">
        <w:rPr>
          <w:i/>
        </w:rPr>
        <w:t>report adopted</w:t>
      </w:r>
      <w:r w:rsidRPr="000938E1">
        <w:t>, 2011 U.S. Dist. LEXIS 37317 (C.D. Ill. Apr. 6, 2011). It appears that the courts were unaware that the amended Illinois statute altered this result.</w:t>
      </w:r>
    </w:p>
  </w:footnote>
  <w:footnote w:id="273">
    <w:p w14:paraId="15231424" w14:textId="590CFA1E"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New York: </w:t>
      </w:r>
      <w:r w:rsidRPr="000938E1">
        <w:rPr>
          <w:i/>
        </w:rPr>
        <w:t>Nikon, Inc</w:t>
      </w:r>
      <w:r w:rsidRPr="000938E1">
        <w:t xml:space="preserve">., 987 F.2d at 96 (New York law); </w:t>
      </w:r>
      <w:r w:rsidRPr="000938E1">
        <w:rPr>
          <w:i/>
        </w:rPr>
        <w:t>accord</w:t>
      </w:r>
      <w:r w:rsidRPr="000938E1">
        <w:t xml:space="preserve"> Law Offices of Bradley J. </w:t>
      </w:r>
      <w:proofErr w:type="spellStart"/>
      <w:r w:rsidRPr="000938E1">
        <w:t>Rephen</w:t>
      </w:r>
      <w:proofErr w:type="spellEnd"/>
      <w:r w:rsidRPr="000938E1">
        <w:t xml:space="preserve">, P.C. v. Lemberg &amp; Assocs., LLC, 2011 WL 13267203, at *5 (S.D.N.Y. June 6, 2011); Florida: Babbit Elecs., Inc. v. </w:t>
      </w:r>
      <w:proofErr w:type="spellStart"/>
      <w:r w:rsidRPr="000938E1">
        <w:t>Dynascan</w:t>
      </w:r>
      <w:proofErr w:type="spellEnd"/>
      <w:r w:rsidRPr="000938E1">
        <w:t xml:space="preserve"> Corp., 38 F.3d 1161, 1182, 33 USPQ2d 1001 (11th Cir. 1994) (granting relief in suit between competitors under Florida law); Tally-Ho, Inc. v. Coast </w:t>
      </w:r>
      <w:proofErr w:type="spellStart"/>
      <w:r w:rsidRPr="000938E1">
        <w:t>Cmty</w:t>
      </w:r>
      <w:proofErr w:type="spellEnd"/>
      <w:r w:rsidRPr="000938E1">
        <w:t xml:space="preserve">. Coll. Dist., 889 F.2d 1018, 1025, 13 USPQ2d 1133 (11th Cir. 1989) (Florida law eliminates need for showing competition); Tio Pepe, Inc. v. El Tio Pepe de Miami Rest., Inc., 523 So.2d 1158, 1161, 6 USPQ2d 1228 (Fla. Dist. Ct. App. 1988) (competitors may sue under Florida dilution law); Texas: Abraham v. Alpha Chi Omega, 781 F. Supp. 2d 396, 429 (N.D. Tex. 2011) (Texas law permits suits by competitors); Pebble Beach Co. v. Tour 18I, Ltd., 942 F. Supp. 1513, 1564 (S.D. Tex. 1996) (Texas law permits suits by competitors), </w:t>
      </w:r>
      <w:r w:rsidRPr="000938E1">
        <w:rPr>
          <w:i/>
        </w:rPr>
        <w:t>aff’d</w:t>
      </w:r>
      <w:r w:rsidRPr="000938E1">
        <w:t xml:space="preserve">, 155 F.3d 526, 48 USPQ2d 1065 (5th Cir. 1998); </w:t>
      </w:r>
      <w:r w:rsidRPr="000938E1">
        <w:rPr>
          <w:i/>
        </w:rPr>
        <w:t>Horseshoe Bay Resort Sales Co</w:t>
      </w:r>
      <w:r w:rsidRPr="000938E1">
        <w:t xml:space="preserve">., 53 S.W.3d at 811 n.6 (Texas law permits suits by competitors); California: </w:t>
      </w:r>
      <w:r w:rsidRPr="000938E1">
        <w:rPr>
          <w:i/>
        </w:rPr>
        <w:t>Sykes Lab</w:t>
      </w:r>
      <w:r w:rsidRPr="000938E1">
        <w:t>.</w:t>
      </w:r>
      <w:r w:rsidRPr="000938E1">
        <w:rPr>
          <w:i/>
        </w:rPr>
        <w:t>, Inc</w:t>
      </w:r>
      <w:r w:rsidRPr="000938E1">
        <w:t xml:space="preserve">., 610 F. Supp. at 856 (California law permits suits between competitors). </w:t>
      </w:r>
      <w:r w:rsidRPr="000938E1">
        <w:rPr>
          <w:i/>
        </w:rPr>
        <w:t>See</w:t>
      </w:r>
      <w:r w:rsidRPr="000938E1">
        <w:t xml:space="preserve"> Francis H. Leggett &amp; Co. v. Premier Packing Co., 140 F. Supp. 328, 109 USPQ 215 (D. Mass. 1956) (applying Massachusetts law in a competitive situation). California, Florida, and Texas have all since changed their statutes.</w:t>
      </w:r>
    </w:p>
  </w:footnote>
  <w:footnote w:id="274">
    <w:p w14:paraId="2983DAE9" w14:textId="0A6AB946" w:rsidR="000938E1" w:rsidRPr="004F5D0B" w:rsidRDefault="000938E1" w:rsidP="000938E1">
      <w:pPr>
        <w:pStyle w:val="FootnoteText"/>
      </w:pPr>
      <w:r w:rsidRPr="000938E1">
        <w:rPr>
          <w:vertAlign w:val="superscript"/>
        </w:rPr>
        <w:footnoteRef/>
      </w:r>
      <w:r w:rsidRPr="000938E1">
        <w:rPr>
          <w:i/>
        </w:rPr>
        <w:t>See, e</w:t>
      </w:r>
      <w:r w:rsidRPr="000938E1">
        <w:t>.</w:t>
      </w:r>
      <w:r w:rsidRPr="000938E1">
        <w:rPr>
          <w:i/>
        </w:rPr>
        <w:t>g</w:t>
      </w:r>
      <w:r w:rsidRPr="000938E1">
        <w:t>., General Conference Corp. of Seventh Day Adventists v. Perez, 97 F. Supp. 2d 1154, 1161 (S.D. Fla. 2000); Bellsouth Corp. v. Internet Classifieds of Ohio, 1997 WL 33107251, at *23 (N.D. Ga. Nov. 12,1997).</w:t>
      </w:r>
    </w:p>
  </w:footnote>
  <w:footnote w:id="275">
    <w:p w14:paraId="3E256FEE" w14:textId="3B526B3A" w:rsidR="000938E1" w:rsidRPr="004F5D0B" w:rsidRDefault="000938E1" w:rsidP="000938E1">
      <w:pPr>
        <w:pStyle w:val="FootnoteText"/>
      </w:pPr>
      <w:r w:rsidRPr="000938E1">
        <w:rPr>
          <w:vertAlign w:val="superscript"/>
        </w:rPr>
        <w:footnoteRef/>
      </w:r>
      <w:r w:rsidRPr="000938E1">
        <w:rPr>
          <w:i/>
        </w:rPr>
        <w:t>See</w:t>
      </w:r>
      <w:r w:rsidRPr="000938E1">
        <w:t xml:space="preserve"> 1996 Model Bill §13; 1992 Model Bill §13; state statutes cited in the table in Chapter 1, §III.A.3.</w:t>
      </w:r>
    </w:p>
  </w:footnote>
  <w:footnote w:id="276">
    <w:p w14:paraId="7A713151" w14:textId="1280F6DA" w:rsidR="000938E1" w:rsidRPr="004F5D0B" w:rsidRDefault="000938E1" w:rsidP="000938E1">
      <w:pPr>
        <w:pStyle w:val="FootnoteText"/>
      </w:pPr>
      <w:r w:rsidRPr="000938E1">
        <w:rPr>
          <w:vertAlign w:val="superscript"/>
        </w:rPr>
        <w:footnoteRef/>
      </w:r>
      <w:r w:rsidRPr="000938E1">
        <w:rPr>
          <w:i/>
        </w:rPr>
        <w:t>See, e</w:t>
      </w:r>
      <w:r w:rsidRPr="000938E1">
        <w:t>.</w:t>
      </w:r>
      <w:r w:rsidRPr="000938E1">
        <w:rPr>
          <w:i/>
        </w:rPr>
        <w:t>g</w:t>
      </w:r>
      <w:r w:rsidRPr="000938E1">
        <w:t xml:space="preserve">., </w:t>
      </w:r>
      <w:r w:rsidRPr="000938E1">
        <w:rPr>
          <w:i/>
        </w:rPr>
        <w:t>Pebble Beach Co</w:t>
      </w:r>
      <w:r w:rsidRPr="000938E1">
        <w:t xml:space="preserve">., 942 F. Supp. at 1564 (calling this result compelled by the “plain meaning of the Texas statute”), </w:t>
      </w:r>
      <w:r w:rsidRPr="000938E1">
        <w:rPr>
          <w:i/>
        </w:rPr>
        <w:t>aff’d</w:t>
      </w:r>
      <w:r w:rsidRPr="000938E1">
        <w:t xml:space="preserve">, 155 F.3d 526, 48 USPQ2d 1065 (5th Cir. 1998); </w:t>
      </w:r>
      <w:r w:rsidRPr="000938E1">
        <w:rPr>
          <w:i/>
        </w:rPr>
        <w:t>accord Horseshoe Bay Resort Sales Co</w:t>
      </w:r>
      <w:r w:rsidRPr="000938E1">
        <w:t xml:space="preserve">., 53 S.W.3d at 811 n.6. In one case, lack of competition counted </w:t>
      </w:r>
      <w:r w:rsidRPr="000938E1">
        <w:rPr>
          <w:i/>
        </w:rPr>
        <w:t>against</w:t>
      </w:r>
      <w:r w:rsidRPr="000938E1">
        <w:t xml:space="preserve"> dilution. Hormel Foods Corp. v. Jim Henson Prods., Inc., 73 F.3d 497, 507–08, 37 USPQ2d 1516 (2d Cir. 1996); </w:t>
      </w:r>
      <w:r w:rsidRPr="000938E1">
        <w:rPr>
          <w:i/>
        </w:rPr>
        <w:t>see</w:t>
      </w:r>
      <w:r w:rsidRPr="000938E1">
        <w:t xml:space="preserve"> Astra Pharm. Prods., Inc. v. Beckman Instruments, Inc., 718 F.2d 1201, 1210, 220 USPQ 786 (1st Cir. 1983) (using dissimilarity of products as a factor against dilution).</w:t>
      </w:r>
    </w:p>
  </w:footnote>
  <w:footnote w:id="277">
    <w:p w14:paraId="0237EF74" w14:textId="36C05B70"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w:t>
      </w:r>
      <w:r w:rsidRPr="000938E1">
        <w:rPr>
          <w:i/>
        </w:rPr>
        <w:t>Babbit Elecs</w:t>
      </w:r>
      <w:r w:rsidRPr="000938E1">
        <w:t xml:space="preserve">., 38 F.3d at 1181–82 (granting relief in suit between competitors under Florida law); </w:t>
      </w:r>
      <w:proofErr w:type="gramStart"/>
      <w:r w:rsidRPr="000938E1">
        <w:rPr>
          <w:i/>
        </w:rPr>
        <w:t>Tally-Ho</w:t>
      </w:r>
      <w:proofErr w:type="gramEnd"/>
      <w:r w:rsidRPr="000938E1">
        <w:t xml:space="preserve">, 889 F.2d at 1025; </w:t>
      </w:r>
      <w:r w:rsidRPr="000938E1">
        <w:rPr>
          <w:i/>
        </w:rPr>
        <w:t>Tio Pepe</w:t>
      </w:r>
      <w:r w:rsidRPr="000938E1">
        <w:t>, 523 So.2d at 1160–61 (competitors may sue under Florida dilution law).</w:t>
      </w:r>
    </w:p>
  </w:footnote>
  <w:footnote w:id="278">
    <w:p w14:paraId="532E234A" w14:textId="1387991E" w:rsidR="000938E1" w:rsidRPr="004F5D0B" w:rsidRDefault="000938E1" w:rsidP="000938E1">
      <w:pPr>
        <w:pStyle w:val="FootnoteText"/>
      </w:pPr>
      <w:r w:rsidRPr="000938E1">
        <w:rPr>
          <w:vertAlign w:val="superscript"/>
        </w:rPr>
        <w:footnoteRef/>
      </w:r>
      <w:r w:rsidRPr="000938E1">
        <w:t xml:space="preserve">Monsanto Co. v. Campuzano, 206 F. Supp. 2d 1270 (S.D. Fla. 2002) (quoting Harley-Davidson Motor Co. v. Iron Eagle of Cent. Fla., Inc., 973 F. Supp. 1421, 1425 (M.D. Fla. 1997)); Monsanto Co. v. Campuzano, 206 F. Supp. 2d 1239, 1250 (S.D. Fla. 2002) (the litigation involved a repackaging of plaintiff’s goods for resale by defendants). The Florida statute at issue in those cases was replaced, effective Jan. 1, 2007, with a statute patterned after the 1996 Model Bill. </w:t>
      </w:r>
      <w:r w:rsidRPr="000938E1">
        <w:rPr>
          <w:smallCaps/>
        </w:rPr>
        <w:t>Fla. Stat. Ann</w:t>
      </w:r>
      <w:r w:rsidRPr="000938E1">
        <w:t>. §495.151 (West 2010).</w:t>
      </w:r>
    </w:p>
  </w:footnote>
  <w:footnote w:id="279">
    <w:p w14:paraId="06167EBE" w14:textId="0C809D4D" w:rsidR="000938E1" w:rsidRPr="004F5D0B" w:rsidRDefault="000938E1" w:rsidP="000938E1">
      <w:pPr>
        <w:pStyle w:val="FootnoteText"/>
      </w:pPr>
      <w:r w:rsidRPr="000938E1">
        <w:rPr>
          <w:vertAlign w:val="superscript"/>
        </w:rPr>
        <w:footnoteRef/>
      </w:r>
      <w:r w:rsidRPr="000938E1">
        <w:t xml:space="preserve">210 F. Supp. 2d 1302, 1310 (M.D. Fla. 2002) (Florida law does not apply to the use “of a similar mark on similar goods”); </w:t>
      </w:r>
      <w:r w:rsidRPr="000938E1">
        <w:rPr>
          <w:i/>
        </w:rPr>
        <w:t>see also</w:t>
      </w:r>
      <w:r w:rsidRPr="000938E1">
        <w:t xml:space="preserve"> Universal Commc’n Sys., Inc. v. Lycos, Inc., 478 F.3d 413, 425 (1st Cir. 2007) (quoting the same language regarding the Florida statute).</w:t>
      </w:r>
    </w:p>
  </w:footnote>
  <w:footnote w:id="280">
    <w:p w14:paraId="00D41BD1" w14:textId="7265EC63" w:rsidR="000938E1" w:rsidRPr="004F5D0B" w:rsidRDefault="000938E1" w:rsidP="000938E1">
      <w:pPr>
        <w:pStyle w:val="FootnoteText"/>
      </w:pPr>
      <w:r w:rsidRPr="000938E1">
        <w:rPr>
          <w:vertAlign w:val="superscript"/>
        </w:rPr>
        <w:footnoteRef/>
      </w:r>
      <w:r w:rsidRPr="000938E1">
        <w:t xml:space="preserve">Samson </w:t>
      </w:r>
      <w:proofErr w:type="spellStart"/>
      <w:r w:rsidRPr="000938E1">
        <w:t>Distrib</w:t>
      </w:r>
      <w:proofErr w:type="spellEnd"/>
      <w:r w:rsidRPr="000938E1">
        <w:t xml:space="preserve">., Inc. v. Kreger, 2007 U.S. Dist. LEXIS 56597, at *5–8 (M.D. Fla. Aug. 3, 2007) (new statute applies to activity occurring after January 1, 2007). </w:t>
      </w:r>
      <w:r w:rsidRPr="000938E1">
        <w:rPr>
          <w:i/>
        </w:rPr>
        <w:t>But see</w:t>
      </w:r>
      <w:r w:rsidRPr="000938E1">
        <w:t xml:space="preserve"> Tracfone Wireless, Inc. v. Narula, 2008 WL 11407177, at *10 (S.D. Fla. Jan. 10, 2008) (citing the </w:t>
      </w:r>
      <w:proofErr w:type="spellStart"/>
      <w:r w:rsidRPr="000938E1">
        <w:rPr>
          <w:i/>
        </w:rPr>
        <w:t>PortionPac</w:t>
      </w:r>
      <w:proofErr w:type="spellEnd"/>
      <w:r w:rsidRPr="000938E1">
        <w:rPr>
          <w:i/>
        </w:rPr>
        <w:t xml:space="preserve"> </w:t>
      </w:r>
      <w:r w:rsidRPr="000938E1">
        <w:t>decision, dismissing a dilution claim in a counterfeiting case, on the grounds that Florida law does not allow dilution claims against similar goods).</w:t>
      </w:r>
    </w:p>
  </w:footnote>
  <w:footnote w:id="281">
    <w:p w14:paraId="5D1B4B41" w14:textId="4B2A947D" w:rsidR="000938E1" w:rsidRPr="004F5D0B" w:rsidRDefault="000938E1" w:rsidP="000938E1">
      <w:pPr>
        <w:pStyle w:val="FootnoteText"/>
      </w:pPr>
      <w:r w:rsidRPr="000938E1">
        <w:rPr>
          <w:vertAlign w:val="superscript"/>
        </w:rPr>
        <w:footnoteRef/>
      </w:r>
      <w:r w:rsidRPr="000938E1">
        <w:t xml:space="preserve">YKK Corp. v. Jungwoo Zipper Co., 213 F. Supp. 2d 1195, 1207–08, 64 USPQ2d 1192 (C.D. Cal. 2002) (California law). The California statute has been replaced, effective with cases filed after Jan. 1, 2008, with a statute patterned after the 2007 Model Bill. </w:t>
      </w:r>
      <w:r w:rsidRPr="000938E1">
        <w:rPr>
          <w:i/>
        </w:rPr>
        <w:t>But cf</w:t>
      </w:r>
      <w:r w:rsidRPr="000938E1">
        <w:t>. GTFM, Inc. v. Solid Clothing, Inc., 215 F. Supp. 2d 273, 301 (S.D.N.Y. 2002) (applying New York’s dilution statute in a suit between competitors without discussing the issue).</w:t>
      </w:r>
    </w:p>
  </w:footnote>
  <w:footnote w:id="282">
    <w:p w14:paraId="48112E0F" w14:textId="3B8F696F" w:rsidR="000938E1" w:rsidRPr="00841B1F" w:rsidRDefault="000938E1" w:rsidP="000938E1">
      <w:pPr>
        <w:pStyle w:val="FootnoteText"/>
        <w:rPr>
          <w:lang w:val="nb-NO"/>
        </w:rPr>
      </w:pPr>
      <w:r w:rsidRPr="000938E1">
        <w:rPr>
          <w:vertAlign w:val="superscript"/>
        </w:rPr>
        <w:footnoteRef/>
      </w:r>
      <w:r w:rsidRPr="000938E1">
        <w:rPr>
          <w:i/>
        </w:rPr>
        <w:t>YKK</w:t>
      </w:r>
      <w:r w:rsidRPr="000938E1">
        <w:t>, 213 F. Supp. 2d at 1207–08.</w:t>
      </w:r>
    </w:p>
  </w:footnote>
  <w:footnote w:id="283">
    <w:p w14:paraId="0FD39FFF" w14:textId="5409BCCF" w:rsidR="000938E1" w:rsidRPr="004F5D0B" w:rsidRDefault="000938E1" w:rsidP="000938E1">
      <w:pPr>
        <w:pStyle w:val="FootnoteText"/>
      </w:pPr>
      <w:r w:rsidRPr="000938E1">
        <w:rPr>
          <w:vertAlign w:val="superscript"/>
        </w:rPr>
        <w:footnoteRef/>
      </w:r>
      <w:r w:rsidRPr="000938E1">
        <w:rPr>
          <w:smallCaps/>
        </w:rPr>
        <w:t>1996 Model Bill</w:t>
      </w:r>
      <w:r w:rsidRPr="000938E1">
        <w:t xml:space="preserve"> §1(k) (emphasis added).</w:t>
      </w:r>
    </w:p>
  </w:footnote>
  <w:footnote w:id="284">
    <w:p w14:paraId="592E04A2" w14:textId="149D31C9" w:rsidR="000938E1" w:rsidRPr="004F5D0B" w:rsidRDefault="000938E1" w:rsidP="000938E1">
      <w:pPr>
        <w:pStyle w:val="FootnoteText"/>
      </w:pPr>
      <w:r w:rsidRPr="000938E1">
        <w:rPr>
          <w:vertAlign w:val="superscript"/>
        </w:rPr>
        <w:footnoteRef/>
      </w:r>
      <w:r w:rsidRPr="000938E1">
        <w:rPr>
          <w:smallCaps/>
        </w:rPr>
        <w:t>2007 Model Bill</w:t>
      </w:r>
      <w:r w:rsidRPr="000938E1">
        <w:t xml:space="preserve"> §1(k) (emphasis added).</w:t>
      </w:r>
    </w:p>
  </w:footnote>
  <w:footnote w:id="285">
    <w:p w14:paraId="48CEE42D" w14:textId="07CCA1FE" w:rsidR="000938E1" w:rsidRPr="000938E1" w:rsidRDefault="000938E1" w:rsidP="000938E1">
      <w:pPr>
        <w:pStyle w:val="FootnoteText"/>
      </w:pPr>
      <w:r w:rsidRPr="000938E1">
        <w:rPr>
          <w:vertAlign w:val="superscript"/>
        </w:rPr>
        <w:footnoteRef/>
      </w:r>
      <w:r w:rsidRPr="000938E1">
        <w:rPr>
          <w:i/>
        </w:rPr>
        <w:t>But see</w:t>
      </w:r>
      <w:r w:rsidRPr="000938E1">
        <w:t xml:space="preserve"> MetroPCS Wireless, Inc. v. Virgin Mobile USA, L.P., 2009 WL 3075205, at *13, 2009 BL 205221 (N.D. Tex. Sept. 25, 2009) (raising issue of whether competitors had standing under TDRA, despite statutory language, but not deciding the issue).</w:t>
      </w:r>
    </w:p>
    <w:p w14:paraId="44147B19" w14:textId="77777777" w:rsidR="000938E1" w:rsidRPr="004F5D0B" w:rsidRDefault="000938E1" w:rsidP="008F2212">
      <w:pPr>
        <w:pStyle w:val="footnote"/>
      </w:pPr>
    </w:p>
  </w:footnote>
  <w:footnote w:id="286">
    <w:p w14:paraId="0BC9F7AC" w14:textId="55D7A5A6"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Nabisco, Inc. v. PF Brands, Inc., 191 F.3d 208, 51 USPQ2d 1882 (2d Cir. 1999) (suit between two sellers of fish-shaped crackers).</w:t>
      </w:r>
    </w:p>
  </w:footnote>
  <w:footnote w:id="287">
    <w:p w14:paraId="7A36AFAB" w14:textId="2E77270C"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Times Mirror Magazines, Inc. v. Las Vegas Sports News, LLC, 212 F.3d 157, 164, 54 USPQ2d 1577 (3d Cir. 2000), </w:t>
      </w:r>
      <w:r w:rsidRPr="000938E1">
        <w:rPr>
          <w:i/>
        </w:rPr>
        <w:t>cert</w:t>
      </w:r>
      <w:r w:rsidRPr="000938E1">
        <w:t xml:space="preserve">. </w:t>
      </w:r>
      <w:r w:rsidRPr="000938E1">
        <w:rPr>
          <w:i/>
        </w:rPr>
        <w:t>denied</w:t>
      </w:r>
      <w:r w:rsidRPr="000938E1">
        <w:t>, 531 U.S. 1071 (2001).</w:t>
      </w:r>
    </w:p>
  </w:footnote>
  <w:footnote w:id="288">
    <w:p w14:paraId="3F8D5574" w14:textId="2D79BF6A"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w:t>
      </w:r>
      <w:r w:rsidRPr="000938E1">
        <w:rPr>
          <w:rFonts w:eastAsiaTheme="minorEastAsia"/>
        </w:rPr>
        <w:t xml:space="preserve"> </w:t>
      </w:r>
      <w:r w:rsidRPr="000938E1">
        <w:t xml:space="preserve">Manley v. Boat/U.S., Inc., 75 F. Supp. 3d 848, 856 (N.D. Ill. 2014) (citing case law predating the change in the Illinois statute </w:t>
      </w:r>
      <w:r w:rsidRPr="000938E1">
        <w:rPr>
          <w:i/>
        </w:rPr>
        <w:t>and</w:t>
      </w:r>
      <w:r w:rsidRPr="000938E1">
        <w:t xml:space="preserve"> acknowledging that under federal law, competitors can sue for dilution); S&amp;A Futures, LLC v. Sysco Chi., Inc., 2012 U.S. Dist. LEXIS 33247, at *15–20 (N.D. Ill. Mar. 13, 2012) (citing case law interpreting Illinois’s 1964 Model Bill statute, despite change in statute to 1996 Model Bill version).</w:t>
      </w:r>
    </w:p>
  </w:footnote>
  <w:footnote w:id="289">
    <w:p w14:paraId="5E47F8D5" w14:textId="14406DAD" w:rsidR="000938E1" w:rsidRPr="000938E1" w:rsidRDefault="000938E1" w:rsidP="000938E1">
      <w:pPr>
        <w:pStyle w:val="FootnoteText"/>
      </w:pPr>
      <w:r w:rsidRPr="000938E1">
        <w:rPr>
          <w:vertAlign w:val="superscript"/>
        </w:rPr>
        <w:footnoteRef/>
      </w:r>
      <w:r w:rsidRPr="000938E1">
        <w:t xml:space="preserve">Lanham Act §43(c)(1), 15 U.S.C. §1125(c)(1); </w:t>
      </w:r>
      <w:r w:rsidRPr="000938E1">
        <w:rPr>
          <w:i/>
        </w:rPr>
        <w:t>e</w:t>
      </w:r>
      <w:r w:rsidRPr="000938E1">
        <w:t>.</w:t>
      </w:r>
      <w:r w:rsidRPr="000938E1">
        <w:rPr>
          <w:i/>
        </w:rPr>
        <w:t>g</w:t>
      </w:r>
      <w:r w:rsidRPr="000938E1">
        <w:t xml:space="preserve">., </w:t>
      </w:r>
      <w:r w:rsidRPr="000938E1">
        <w:rPr>
          <w:smallCaps/>
        </w:rPr>
        <w:t>Cal. Bus. &amp; Prof. Code</w:t>
      </w:r>
      <w:r w:rsidRPr="000938E1">
        <w:t xml:space="preserve"> §14247(a) (West. 2008); 765 </w:t>
      </w:r>
      <w:r w:rsidRPr="000938E1">
        <w:rPr>
          <w:smallCaps/>
        </w:rPr>
        <w:t xml:space="preserve">Ill. Comp. Stat. Ann. </w:t>
      </w:r>
      <w:r w:rsidRPr="000938E1">
        <w:t xml:space="preserve">§1035/65(a) (West 2009); 54 </w:t>
      </w:r>
      <w:r w:rsidRPr="000938E1">
        <w:rPr>
          <w:smallCaps/>
        </w:rPr>
        <w:t xml:space="preserve">Pa. Cons. Stat. Ann. </w:t>
      </w:r>
      <w:r w:rsidRPr="000938E1">
        <w:t xml:space="preserve">§1124 (West Supp. 2012); </w:t>
      </w:r>
      <w:r w:rsidRPr="000938E1">
        <w:rPr>
          <w:smallCaps/>
        </w:rPr>
        <w:t xml:space="preserve">Tenn. Code Ann. </w:t>
      </w:r>
      <w:r w:rsidRPr="000938E1">
        <w:t xml:space="preserve">§47-25-513(a) (LexisNexis 2001); </w:t>
      </w:r>
      <w:r w:rsidRPr="000938E1">
        <w:rPr>
          <w:smallCaps/>
        </w:rPr>
        <w:t xml:space="preserve">Wash. Rev. Code Ann. </w:t>
      </w:r>
      <w:r w:rsidRPr="000938E1">
        <w:t xml:space="preserve">§19.77.160 (West Supp. 2012). A few </w:t>
      </w:r>
      <w:proofErr w:type="gramStart"/>
      <w:r w:rsidRPr="000938E1">
        <w:t>state</w:t>
      </w:r>
      <w:proofErr w:type="gramEnd"/>
      <w:r w:rsidRPr="000938E1">
        <w:t xml:space="preserve"> statutes substitute “registrant” for “owner,” which narrows the reach even further. </w:t>
      </w:r>
      <w:r w:rsidRPr="000938E1">
        <w:rPr>
          <w:i/>
        </w:rPr>
        <w:t>E</w:t>
      </w:r>
      <w:r w:rsidRPr="000938E1">
        <w:t>.</w:t>
      </w:r>
      <w:r w:rsidRPr="000938E1">
        <w:rPr>
          <w:i/>
        </w:rPr>
        <w:t>g</w:t>
      </w:r>
      <w:r w:rsidRPr="000938E1">
        <w:t xml:space="preserve">., </w:t>
      </w:r>
      <w:r w:rsidRPr="000938E1">
        <w:rPr>
          <w:smallCaps/>
        </w:rPr>
        <w:t xml:space="preserve">Conn. Gen. Stat. Ann. </w:t>
      </w:r>
      <w:r w:rsidRPr="000938E1">
        <w:t xml:space="preserve">§35-11i(c) (West 2005); </w:t>
      </w:r>
      <w:r w:rsidRPr="000938E1">
        <w:rPr>
          <w:i/>
        </w:rPr>
        <w:t>see</w:t>
      </w:r>
      <w:r w:rsidRPr="000938E1">
        <w:t xml:space="preserve"> </w:t>
      </w:r>
      <w:r w:rsidRPr="000938E1">
        <w:rPr>
          <w:smallCaps/>
        </w:rPr>
        <w:t xml:space="preserve">Alaska Stat. </w:t>
      </w:r>
      <w:r w:rsidRPr="000938E1">
        <w:t>§45.50.18(d) (LexisNexis 2006) (protecting a “registrant that owns a mark that is famous”). The statutes are discussed in §I.G.1, above.</w:t>
      </w:r>
    </w:p>
    <w:p w14:paraId="0A21F6EC" w14:textId="77777777" w:rsidR="000938E1" w:rsidRPr="004F5D0B" w:rsidRDefault="000938E1" w:rsidP="00EE5DC6">
      <w:pPr>
        <w:pStyle w:val="footnote"/>
      </w:pPr>
    </w:p>
  </w:footnote>
  <w:footnote w:id="290">
    <w:p w14:paraId="23C497B2" w14:textId="67BC1070" w:rsidR="000938E1" w:rsidRPr="004F5D0B" w:rsidRDefault="000938E1" w:rsidP="000938E1">
      <w:pPr>
        <w:pStyle w:val="FootnoteText"/>
      </w:pPr>
      <w:r w:rsidRPr="000938E1">
        <w:rPr>
          <w:vertAlign w:val="superscript"/>
        </w:rPr>
        <w:footnoteRef/>
      </w:r>
      <w:r w:rsidRPr="000938E1">
        <w:t xml:space="preserve">Another possible issue is that the plaintiff must use the mark to be considered its owner. In </w:t>
      </w:r>
      <w:r w:rsidRPr="000938E1">
        <w:rPr>
          <w:i/>
        </w:rPr>
        <w:t>Momentum Luggage &amp; Leisure Bags v</w:t>
      </w:r>
      <w:r w:rsidRPr="000938E1">
        <w:t xml:space="preserve">. </w:t>
      </w:r>
      <w:proofErr w:type="spellStart"/>
      <w:r w:rsidRPr="000938E1">
        <w:rPr>
          <w:i/>
        </w:rPr>
        <w:t>Jansport</w:t>
      </w:r>
      <w:proofErr w:type="spellEnd"/>
      <w:r w:rsidRPr="000938E1">
        <w:rPr>
          <w:i/>
        </w:rPr>
        <w:t>, Inc</w:t>
      </w:r>
      <w:r w:rsidRPr="000938E1">
        <w:t xml:space="preserve">., 2001 WL 830667, 2001 BL 10794 (S.D.N.Y. July 23, 2001), </w:t>
      </w:r>
      <w:r w:rsidRPr="000938E1">
        <w:rPr>
          <w:i/>
        </w:rPr>
        <w:t>aff’d</w:t>
      </w:r>
      <w:r w:rsidRPr="000938E1">
        <w:t xml:space="preserve">, 45 F. </w:t>
      </w:r>
      <w:proofErr w:type="spellStart"/>
      <w:r w:rsidRPr="000938E1">
        <w:t>App’x</w:t>
      </w:r>
      <w:proofErr w:type="spellEnd"/>
      <w:r w:rsidRPr="000938E1">
        <w:t xml:space="preserve"> 42, 64 USPQ2d 1795 (2d Cir. 2002) (unpublished opinion), the court held that because the plaintiff had not used the mark, it had no common-law ownership interest and therefore could not invoke New York’s dilution statute. </w:t>
      </w:r>
      <w:r w:rsidRPr="000938E1">
        <w:rPr>
          <w:i/>
        </w:rPr>
        <w:t>Id</w:t>
      </w:r>
      <w:r w:rsidRPr="000938E1">
        <w:t xml:space="preserve">. at *12. The court found that the plaintiff used the mark only on advertising and promotional materials, which was insufficient to establish “use” of the mark for ownership purposes. </w:t>
      </w:r>
      <w:r w:rsidRPr="000938E1">
        <w:rPr>
          <w:i/>
        </w:rPr>
        <w:t>Id</w:t>
      </w:r>
      <w:r w:rsidRPr="000938E1">
        <w:t>. at *6–7.</w:t>
      </w:r>
    </w:p>
  </w:footnote>
  <w:footnote w:id="291">
    <w:p w14:paraId="4BA6A4C0" w14:textId="34CF7DFE" w:rsidR="000938E1" w:rsidRPr="004F5D0B" w:rsidRDefault="000938E1" w:rsidP="000938E1">
      <w:pPr>
        <w:pStyle w:val="FootnoteText"/>
      </w:pPr>
      <w:r w:rsidRPr="000938E1">
        <w:rPr>
          <w:vertAlign w:val="superscript"/>
        </w:rPr>
        <w:footnoteRef/>
      </w:r>
      <w:r w:rsidRPr="000938E1">
        <w:rPr>
          <w:i/>
        </w:rPr>
        <w:t>Cf</w:t>
      </w:r>
      <w:r w:rsidRPr="000938E1">
        <w:t xml:space="preserve">. Upper Deck Authenticated, Ltd. v. CPG Direct, 971 F. Supp. 1337, 1349 (S.D. Cal. 1997) (nonexclusive </w:t>
      </w:r>
      <w:proofErr w:type="spellStart"/>
      <w:r w:rsidRPr="000938E1">
        <w:t>licensee</w:t>
      </w:r>
      <w:proofErr w:type="spellEnd"/>
      <w:r w:rsidRPr="000938E1">
        <w:t xml:space="preserve"> cannot sue for dilution).</w:t>
      </w:r>
    </w:p>
  </w:footnote>
  <w:footnote w:id="292">
    <w:p w14:paraId="0F58173F" w14:textId="62E9F759" w:rsidR="000938E1" w:rsidRPr="004F5D0B" w:rsidRDefault="000938E1" w:rsidP="000938E1">
      <w:pPr>
        <w:pStyle w:val="FootnoteText"/>
      </w:pPr>
      <w:r w:rsidRPr="000938E1">
        <w:rPr>
          <w:vertAlign w:val="superscript"/>
        </w:rPr>
        <w:footnoteRef/>
      </w:r>
      <w:r w:rsidRPr="000938E1">
        <w:t>Insofar as it relates to the FTDA and TDRA, the analysis that follows is developed more fully in Chapter 7, §II. Only a summary of that discussion is presented here.</w:t>
      </w:r>
    </w:p>
  </w:footnote>
  <w:footnote w:id="293">
    <w:p w14:paraId="56BB1491" w14:textId="172142EE" w:rsidR="000938E1" w:rsidRPr="004F5D0B" w:rsidRDefault="000938E1" w:rsidP="000938E1">
      <w:pPr>
        <w:pStyle w:val="FootnoteText"/>
      </w:pPr>
      <w:r w:rsidRPr="000938E1">
        <w:rPr>
          <w:vertAlign w:val="superscript"/>
        </w:rPr>
        <w:footnoteRef/>
      </w:r>
      <w:r w:rsidRPr="000938E1">
        <w:t xml:space="preserve">Prince of Peace Enters., Inc. v. Top Quality Food Mkt., LLC, 760 F. Supp. 2d 384, 392–94 (S.D.N.Y. 2011) (licensee, even if exclusive, cannot sue for dilution under federal or New York law); STX, Inc. v. Bauer USA, Inc., 43 USPQ2d 1492, 1495 (N.D. Cal. 1997). </w:t>
      </w:r>
      <w:r w:rsidRPr="000938E1">
        <w:rPr>
          <w:i/>
        </w:rPr>
        <w:t>But cf</w:t>
      </w:r>
      <w:r w:rsidRPr="000938E1">
        <w:t>. World Championship Wrestling v. Titan Sports, Inc., 46 F. Supp. 2d 118, 122 (D. Conn. 1999) (refusing to dismiss, at the pleadings stage, a dilution claim brought by a licensee).</w:t>
      </w:r>
    </w:p>
  </w:footnote>
  <w:footnote w:id="294">
    <w:p w14:paraId="52B9FF33" w14:textId="01B5CB60" w:rsidR="000938E1" w:rsidRPr="004F5D0B" w:rsidRDefault="000938E1" w:rsidP="000938E1">
      <w:pPr>
        <w:pStyle w:val="FootnoteText"/>
      </w:pPr>
      <w:r w:rsidRPr="000938E1">
        <w:rPr>
          <w:vertAlign w:val="superscript"/>
        </w:rPr>
        <w:footnoteRef/>
      </w:r>
      <w:r w:rsidRPr="000938E1">
        <w:rPr>
          <w:i/>
        </w:rPr>
        <w:t>E</w:t>
      </w:r>
      <w:r w:rsidRPr="000938E1">
        <w:t>.</w:t>
      </w:r>
      <w:r w:rsidRPr="000938E1">
        <w:rPr>
          <w:i/>
        </w:rPr>
        <w:t>g</w:t>
      </w:r>
      <w:r w:rsidRPr="000938E1">
        <w:t xml:space="preserve">., </w:t>
      </w:r>
      <w:r w:rsidRPr="000938E1">
        <w:rPr>
          <w:smallCaps/>
        </w:rPr>
        <w:t xml:space="preserve">Mass. Gen. L. Ann. </w:t>
      </w:r>
      <w:proofErr w:type="spellStart"/>
      <w:r w:rsidRPr="000938E1">
        <w:t>ch.</w:t>
      </w:r>
      <w:proofErr w:type="spellEnd"/>
      <w:r w:rsidRPr="000938E1">
        <w:t xml:space="preserve"> 110H §13 (West 2011); </w:t>
      </w:r>
      <w:r w:rsidRPr="000938E1">
        <w:rPr>
          <w:smallCaps/>
        </w:rPr>
        <w:t>N.Y. Gen. Bus. Law</w:t>
      </w:r>
      <w:r w:rsidRPr="000938E1">
        <w:t xml:space="preserve"> §360-</w:t>
      </w:r>
      <w:r w:rsidRPr="000938E1">
        <w:rPr>
          <w:i/>
        </w:rPr>
        <w:t>l</w:t>
      </w:r>
      <w:r w:rsidRPr="000938E1">
        <w:t xml:space="preserve"> (McKinney Supp. 2012).</w:t>
      </w:r>
    </w:p>
  </w:footnote>
  <w:footnote w:id="295">
    <w:p w14:paraId="5C90B4C7" w14:textId="499F7B38" w:rsidR="000938E1" w:rsidRPr="004F5D0B" w:rsidRDefault="000938E1" w:rsidP="000938E1">
      <w:pPr>
        <w:pStyle w:val="FootnoteText"/>
      </w:pPr>
      <w:r w:rsidRPr="000938E1">
        <w:rPr>
          <w:vertAlign w:val="superscript"/>
        </w:rPr>
        <w:footnoteRef/>
      </w:r>
      <w:r w:rsidRPr="000938E1">
        <w:t>Lanham Act §43(a)(1), 15 U.S.C. §1125(a)(1). One court, interpreting the original Texas statute (</w:t>
      </w:r>
      <w:proofErr w:type="gramStart"/>
      <w:r w:rsidRPr="000938E1">
        <w:t>similar to</w:t>
      </w:r>
      <w:proofErr w:type="gramEnd"/>
      <w:r w:rsidRPr="000938E1">
        <w:t xml:space="preserve"> the 1964 Model Bill but allowing a “person” to sue), held that one must be a trademark “owner” to sue for dilution, but that a nonowner could sue for injury to business reputation. Grupo Bryndis, Inc. v. Hinojosa, 2011 WL 13234911, at *3 (W.D. Tex. Feb. 28, 2011).</w:t>
      </w:r>
    </w:p>
  </w:footnote>
  <w:footnote w:id="296">
    <w:p w14:paraId="57A3F7FA" w14:textId="72F328F3" w:rsidR="000938E1" w:rsidRPr="004F5D0B" w:rsidRDefault="000938E1" w:rsidP="000938E1">
      <w:pPr>
        <w:pStyle w:val="FootnoteText"/>
      </w:pPr>
      <w:r w:rsidRPr="000938E1">
        <w:rPr>
          <w:vertAlign w:val="superscript"/>
        </w:rPr>
        <w:footnoteRef/>
      </w:r>
      <w:r w:rsidRPr="000938E1">
        <w:rPr>
          <w:i/>
        </w:rPr>
        <w:t>Prince of Peace</w:t>
      </w:r>
      <w:r w:rsidRPr="000938E1">
        <w:t xml:space="preserve">, 760 F. Supp. 2d at 392–94 (licensee, even if exclusive, cannot sue for dilution under federal or New York law); Tap </w:t>
      </w:r>
      <w:proofErr w:type="spellStart"/>
      <w:r w:rsidRPr="000938E1">
        <w:t>Publ’ns</w:t>
      </w:r>
      <w:proofErr w:type="spellEnd"/>
      <w:r w:rsidRPr="000938E1">
        <w:t xml:space="preserve"> v. Chinese Yellow Pages, 925 F. Supp. 212, 217–18 (S.D.N.Y. 1996); </w:t>
      </w:r>
      <w:r w:rsidRPr="000938E1">
        <w:rPr>
          <w:i/>
        </w:rPr>
        <w:t>In re</w:t>
      </w:r>
      <w:r w:rsidRPr="000938E1">
        <w:t xml:space="preserve"> </w:t>
      </w:r>
      <w:proofErr w:type="spellStart"/>
      <w:r w:rsidRPr="000938E1">
        <w:t>Houbigant</w:t>
      </w:r>
      <w:proofErr w:type="spellEnd"/>
      <w:r w:rsidRPr="000938E1">
        <w:t>, 914 F. Supp. 964, 990 (S.D.N.Y. 1995).</w:t>
      </w:r>
    </w:p>
  </w:footnote>
  <w:footnote w:id="297">
    <w:p w14:paraId="419150F4" w14:textId="7576E4FD" w:rsidR="000938E1" w:rsidRPr="004F5D0B" w:rsidRDefault="000938E1" w:rsidP="000938E1">
      <w:pPr>
        <w:pStyle w:val="FootnoteText"/>
      </w:pPr>
      <w:r w:rsidRPr="000938E1">
        <w:rPr>
          <w:vertAlign w:val="superscript"/>
        </w:rPr>
        <w:footnoteRef/>
      </w:r>
      <w:proofErr w:type="spellStart"/>
      <w:r w:rsidRPr="000938E1">
        <w:rPr>
          <w:i/>
        </w:rPr>
        <w:t>Houbigant</w:t>
      </w:r>
      <w:proofErr w:type="spellEnd"/>
      <w:r w:rsidRPr="000938E1">
        <w:t>, 914 F. Supp. at 990 (citing Sally Gee, Inc. v. Myra Hogan, Inc., 699 F.2d 621, 625, 217 USPQ 658 (2d Cir. 1983)).</w:t>
      </w:r>
    </w:p>
  </w:footnote>
  <w:footnote w:id="298">
    <w:p w14:paraId="465CFE5D" w14:textId="28832A13" w:rsidR="000938E1" w:rsidRPr="004F5D0B" w:rsidRDefault="000938E1" w:rsidP="000938E1">
      <w:pPr>
        <w:pStyle w:val="FootnoteText"/>
      </w:pPr>
      <w:r w:rsidRPr="000938E1">
        <w:rPr>
          <w:vertAlign w:val="superscript"/>
        </w:rPr>
        <w:footnoteRef/>
      </w:r>
      <w:r w:rsidRPr="000938E1">
        <w:rPr>
          <w:i/>
        </w:rPr>
        <w:t>But see</w:t>
      </w:r>
      <w:r w:rsidRPr="000938E1">
        <w:t xml:space="preserve"> </w:t>
      </w:r>
      <w:r w:rsidRPr="000938E1">
        <w:rPr>
          <w:i/>
        </w:rPr>
        <w:t>Prince of Peace</w:t>
      </w:r>
      <w:r w:rsidRPr="000938E1">
        <w:t>, 760 F. Supp. 2d at 392–94 (licensee, even if exclusive, cannot sue for dilution under federal or New York law).</w:t>
      </w:r>
    </w:p>
  </w:footnote>
  <w:footnote w:id="299">
    <w:p w14:paraId="3463696D" w14:textId="3E803FD1" w:rsidR="000938E1" w:rsidRDefault="000938E1" w:rsidP="000938E1">
      <w:pPr>
        <w:pStyle w:val="FootnoteText"/>
      </w:pPr>
      <w:r w:rsidRPr="000938E1">
        <w:rPr>
          <w:rStyle w:val="FootnoteReference"/>
          <w:rFonts w:eastAsiaTheme="majorEastAsia"/>
        </w:rPr>
        <w:footnoteRef/>
      </w:r>
      <w:r w:rsidRPr="000938E1">
        <w:t>In the absence of such use, it is likely that the defendant would not be subject to personal jurisdiction, unless the defendant is incorporated in, or has a principal place of business in the state.</w:t>
      </w:r>
    </w:p>
  </w:footnote>
  <w:footnote w:id="300">
    <w:p w14:paraId="293DB28B" w14:textId="742EED3F" w:rsidR="000938E1" w:rsidRDefault="000938E1" w:rsidP="000938E1">
      <w:pPr>
        <w:pStyle w:val="FootnoteText"/>
      </w:pPr>
      <w:r w:rsidRPr="000938E1">
        <w:rPr>
          <w:rStyle w:val="FootnoteReference"/>
          <w:rFonts w:eastAsiaTheme="majorEastAsia"/>
        </w:rPr>
        <w:footnoteRef/>
      </w:r>
      <w:r w:rsidRPr="000938E1">
        <w:t>Spark Therapeutics, Inc. v. Bluebird Bio, Inc., </w:t>
      </w:r>
      <w:hyperlink r:id="rId9" w:history="1">
        <w:r w:rsidRPr="000938E1">
          <w:rPr>
            <w:rStyle w:val="Hyperlink"/>
            <w:lang w:bidi="en-US"/>
          </w:rPr>
          <w:t>2022 BL 24684</w:t>
        </w:r>
      </w:hyperlink>
      <w:r w:rsidRPr="000938E1">
        <w:t>, 2022 WL 605724, at *13 (D. Del. Jan. 25, 2022).</w:t>
      </w:r>
    </w:p>
  </w:footnote>
  <w:footnote w:id="301">
    <w:p w14:paraId="750E829E" w14:textId="57D1652C" w:rsidR="000938E1" w:rsidRPr="004F5D0B" w:rsidRDefault="000938E1" w:rsidP="000938E1">
      <w:pPr>
        <w:pStyle w:val="FootnoteText"/>
      </w:pPr>
      <w:r w:rsidRPr="000938E1">
        <w:rPr>
          <w:vertAlign w:val="superscript"/>
        </w:rPr>
        <w:footnoteRef/>
      </w:r>
      <w:r w:rsidRPr="000938E1">
        <w:t>2007 Model Bill §13(a) (emphasis added).</w:t>
      </w:r>
    </w:p>
  </w:footnote>
  <w:footnote w:id="302">
    <w:p w14:paraId="2922C6F2" w14:textId="54A45065" w:rsidR="000938E1" w:rsidRPr="004F5D0B" w:rsidRDefault="000938E1" w:rsidP="000938E1">
      <w:pPr>
        <w:pStyle w:val="FootnoteText"/>
      </w:pPr>
      <w:r w:rsidRPr="000938E1">
        <w:rPr>
          <w:vertAlign w:val="superscript"/>
        </w:rPr>
        <w:footnoteRef/>
      </w:r>
      <w:r w:rsidRPr="000938E1">
        <w:t>1996 Model Bill §13.</w:t>
      </w:r>
    </w:p>
  </w:footnote>
  <w:footnote w:id="303">
    <w:p w14:paraId="37D55DFC" w14:textId="4AF1F557" w:rsidR="000938E1" w:rsidRPr="004F5D0B" w:rsidRDefault="000938E1" w:rsidP="000938E1">
      <w:pPr>
        <w:pStyle w:val="FootnoteText"/>
      </w:pPr>
      <w:r w:rsidRPr="000938E1">
        <w:rPr>
          <w:vertAlign w:val="superscript"/>
        </w:rPr>
        <w:footnoteRef/>
      </w:r>
      <w:r w:rsidRPr="000938E1">
        <w:rPr>
          <w:i/>
        </w:rPr>
        <w:t xml:space="preserve">See </w:t>
      </w:r>
      <w:r w:rsidRPr="000938E1">
        <w:t>Chapter 7, §IV.</w:t>
      </w:r>
    </w:p>
  </w:footnote>
  <w:footnote w:id="304">
    <w:p w14:paraId="546FCAAA" w14:textId="7C35765A" w:rsidR="000938E1" w:rsidRPr="004F5D0B" w:rsidRDefault="000938E1" w:rsidP="000938E1">
      <w:pPr>
        <w:pStyle w:val="FootnoteText"/>
      </w:pPr>
      <w:r w:rsidRPr="000938E1">
        <w:rPr>
          <w:vertAlign w:val="superscript"/>
        </w:rPr>
        <w:footnoteRef/>
      </w:r>
      <w:r w:rsidRPr="000938E1">
        <w:t xml:space="preserve">The exceptions are Alaska, </w:t>
      </w:r>
      <w:r w:rsidRPr="000938E1">
        <w:rPr>
          <w:smallCaps/>
        </w:rPr>
        <w:t>Ak. Stat. Ann</w:t>
      </w:r>
      <w:r w:rsidRPr="000938E1">
        <w:t xml:space="preserve">. §45.50.180, and Puerto Rico, </w:t>
      </w:r>
      <w:r w:rsidRPr="000938E1">
        <w:rPr>
          <w:smallCaps/>
        </w:rPr>
        <w:t>P.R. Laws Ann</w:t>
      </w:r>
      <w:r w:rsidRPr="000938E1">
        <w:t>. tit. 10, §223y (LexisNexis 2009).</w:t>
      </w:r>
    </w:p>
  </w:footnote>
  <w:footnote w:id="305">
    <w:p w14:paraId="11E5FA76" w14:textId="3F5DEDA9" w:rsidR="000938E1" w:rsidRPr="004F5D0B" w:rsidRDefault="000938E1" w:rsidP="000938E1">
      <w:pPr>
        <w:pStyle w:val="FootnoteText"/>
      </w:pPr>
      <w:r w:rsidRPr="000938E1">
        <w:rPr>
          <w:vertAlign w:val="superscript"/>
        </w:rPr>
        <w:footnoteRef/>
      </w:r>
      <w:r w:rsidRPr="000938E1">
        <w:t xml:space="preserve">Obviously, if the defendant is </w:t>
      </w:r>
      <w:proofErr w:type="gramStart"/>
      <w:r w:rsidRPr="000938E1">
        <w:t>actually the</w:t>
      </w:r>
      <w:proofErr w:type="gramEnd"/>
      <w:r w:rsidRPr="000938E1">
        <w:t xml:space="preserve"> senior user, then the defendant may be the proper proponent of a dilution claim. But even if not, the equities favor the defendant. </w:t>
      </w:r>
      <w:r w:rsidRPr="000938E1">
        <w:rPr>
          <w:i/>
        </w:rPr>
        <w:t>Cf</w:t>
      </w:r>
      <w:r w:rsidRPr="000938E1">
        <w:t>. Lanham Act §33(b)(5), 15 U.S.C. §1115(b)(5) (granting a defense to infringement to a good-faith junior user whose use began before the registration of the senior user’s mark).</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6D257A" w14:textId="77777777" w:rsidR="000938E1" w:rsidRPr="000938E1" w:rsidRDefault="000938E1" w:rsidP="000938E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865635" w14:textId="77777777" w:rsidR="000938E1" w:rsidRPr="000938E1" w:rsidRDefault="000938E1" w:rsidP="000938E1">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931610" w14:textId="77777777" w:rsidR="000938E1" w:rsidRPr="000938E1" w:rsidRDefault="000938E1" w:rsidP="000938E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9BEAFE9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461C090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C5224610"/>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01AC8EAC"/>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233E42F4"/>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1E46FC4"/>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6FEAE494"/>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8"/>
    <w:multiLevelType w:val="singleLevel"/>
    <w:tmpl w:val="ECCCDE9E"/>
    <w:lvl w:ilvl="0">
      <w:start w:val="1"/>
      <w:numFmt w:val="decimal"/>
      <w:lvlText w:val="%1."/>
      <w:lvlJc w:val="left"/>
      <w:pPr>
        <w:tabs>
          <w:tab w:val="num" w:pos="360"/>
        </w:tabs>
        <w:ind w:left="360" w:hanging="360"/>
      </w:pPr>
    </w:lvl>
  </w:abstractNum>
  <w:abstractNum w:abstractNumId="8" w15:restartNumberingAfterBreak="0">
    <w:nsid w:val="05E7297F"/>
    <w:multiLevelType w:val="hybridMultilevel"/>
    <w:tmpl w:val="9A6A6AC0"/>
    <w:lvl w:ilvl="0" w:tplc="C436D3AA">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 w15:restartNumberingAfterBreak="0">
    <w:nsid w:val="0A7F552C"/>
    <w:multiLevelType w:val="hybridMultilevel"/>
    <w:tmpl w:val="C1D23FC2"/>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0" w15:restartNumberingAfterBreak="0">
    <w:nsid w:val="0E0332E7"/>
    <w:multiLevelType w:val="multilevel"/>
    <w:tmpl w:val="ECB205D2"/>
    <w:lvl w:ilvl="0">
      <w:start w:val="1"/>
      <w:numFmt w:val="bullet"/>
      <w:pStyle w:val="ListBullet"/>
      <w:lvlText w:val=""/>
      <w:lvlJc w:val="left"/>
      <w:pPr>
        <w:tabs>
          <w:tab w:val="num" w:pos="720"/>
        </w:tabs>
        <w:ind w:left="720" w:hanging="360"/>
      </w:pPr>
      <w:rPr>
        <w:rFonts w:ascii="Symbol" w:hAnsi="Symbol" w:hint="default"/>
      </w:rPr>
    </w:lvl>
    <w:lvl w:ilvl="1">
      <w:start w:val="1"/>
      <w:numFmt w:val="bullet"/>
      <w:pStyle w:val="ListBullet2"/>
      <w:lvlText w:val="o"/>
      <w:lvlJc w:val="left"/>
      <w:pPr>
        <w:tabs>
          <w:tab w:val="num" w:pos="720"/>
        </w:tabs>
        <w:ind w:left="1080" w:hanging="360"/>
      </w:pPr>
      <w:rPr>
        <w:rFonts w:ascii="Courier New" w:hAnsi="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EBB4318"/>
    <w:multiLevelType w:val="hybridMultilevel"/>
    <w:tmpl w:val="4092B1FE"/>
    <w:lvl w:ilvl="0" w:tplc="F27071EC">
      <w:start w:val="1"/>
      <w:numFmt w:val="bullet"/>
      <w:lvlRestart w:val="0"/>
      <w:lvlText w:val=""/>
      <w:lvlJc w:val="left"/>
      <w:pPr>
        <w:ind w:left="1800" w:hanging="360"/>
      </w:pPr>
      <w:rPr>
        <w:rFonts w:ascii="Symbol" w:hAnsi="Symbol" w:hint="default"/>
      </w:rPr>
    </w:lvl>
    <w:lvl w:ilvl="1" w:tplc="DE0AB8F4" w:tentative="1">
      <w:start w:val="1"/>
      <w:numFmt w:val="bullet"/>
      <w:lvlText w:val="o"/>
      <w:lvlJc w:val="left"/>
      <w:pPr>
        <w:ind w:left="1440" w:hanging="360"/>
      </w:pPr>
      <w:rPr>
        <w:rFonts w:ascii="Courier New" w:hAnsi="Courier New" w:cs="Courier New" w:hint="default"/>
      </w:rPr>
    </w:lvl>
    <w:lvl w:ilvl="2" w:tplc="17126688" w:tentative="1">
      <w:start w:val="1"/>
      <w:numFmt w:val="bullet"/>
      <w:lvlText w:val=""/>
      <w:lvlJc w:val="left"/>
      <w:pPr>
        <w:ind w:left="2160" w:hanging="360"/>
      </w:pPr>
      <w:rPr>
        <w:rFonts w:ascii="Wingdings" w:hAnsi="Wingdings" w:hint="default"/>
      </w:rPr>
    </w:lvl>
    <w:lvl w:ilvl="3" w:tplc="0916102E" w:tentative="1">
      <w:start w:val="1"/>
      <w:numFmt w:val="bullet"/>
      <w:lvlText w:val=""/>
      <w:lvlJc w:val="left"/>
      <w:pPr>
        <w:ind w:left="2880" w:hanging="360"/>
      </w:pPr>
      <w:rPr>
        <w:rFonts w:ascii="Symbol" w:hAnsi="Symbol" w:hint="default"/>
      </w:rPr>
    </w:lvl>
    <w:lvl w:ilvl="4" w:tplc="0BFC3670" w:tentative="1">
      <w:start w:val="1"/>
      <w:numFmt w:val="bullet"/>
      <w:lvlText w:val="o"/>
      <w:lvlJc w:val="left"/>
      <w:pPr>
        <w:ind w:left="3600" w:hanging="360"/>
      </w:pPr>
      <w:rPr>
        <w:rFonts w:ascii="Courier New" w:hAnsi="Courier New" w:cs="Courier New" w:hint="default"/>
      </w:rPr>
    </w:lvl>
    <w:lvl w:ilvl="5" w:tplc="BB38F552" w:tentative="1">
      <w:start w:val="1"/>
      <w:numFmt w:val="bullet"/>
      <w:lvlText w:val=""/>
      <w:lvlJc w:val="left"/>
      <w:pPr>
        <w:ind w:left="4320" w:hanging="360"/>
      </w:pPr>
      <w:rPr>
        <w:rFonts w:ascii="Wingdings" w:hAnsi="Wingdings" w:hint="default"/>
      </w:rPr>
    </w:lvl>
    <w:lvl w:ilvl="6" w:tplc="1548E2F2" w:tentative="1">
      <w:start w:val="1"/>
      <w:numFmt w:val="bullet"/>
      <w:lvlText w:val=""/>
      <w:lvlJc w:val="left"/>
      <w:pPr>
        <w:ind w:left="5040" w:hanging="360"/>
      </w:pPr>
      <w:rPr>
        <w:rFonts w:ascii="Symbol" w:hAnsi="Symbol" w:hint="default"/>
      </w:rPr>
    </w:lvl>
    <w:lvl w:ilvl="7" w:tplc="206EA180" w:tentative="1">
      <w:start w:val="1"/>
      <w:numFmt w:val="bullet"/>
      <w:lvlText w:val="o"/>
      <w:lvlJc w:val="left"/>
      <w:pPr>
        <w:ind w:left="5760" w:hanging="360"/>
      </w:pPr>
      <w:rPr>
        <w:rFonts w:ascii="Courier New" w:hAnsi="Courier New" w:cs="Courier New" w:hint="default"/>
      </w:rPr>
    </w:lvl>
    <w:lvl w:ilvl="8" w:tplc="25A6BA2A" w:tentative="1">
      <w:start w:val="1"/>
      <w:numFmt w:val="bullet"/>
      <w:lvlText w:val=""/>
      <w:lvlJc w:val="left"/>
      <w:pPr>
        <w:ind w:left="6480" w:hanging="360"/>
      </w:pPr>
      <w:rPr>
        <w:rFonts w:ascii="Wingdings" w:hAnsi="Wingdings" w:hint="default"/>
      </w:rPr>
    </w:lvl>
  </w:abstractNum>
  <w:abstractNum w:abstractNumId="12" w15:restartNumberingAfterBreak="0">
    <w:nsid w:val="114A754E"/>
    <w:multiLevelType w:val="hybridMultilevel"/>
    <w:tmpl w:val="AE5ECF46"/>
    <w:name w:val="ParaNum A2"/>
    <w:lvl w:ilvl="0" w:tplc="634AA176">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13B83B22"/>
    <w:multiLevelType w:val="hybridMultilevel"/>
    <w:tmpl w:val="F7BC7268"/>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4" w15:restartNumberingAfterBreak="0">
    <w:nsid w:val="163A5DD6"/>
    <w:multiLevelType w:val="hybridMultilevel"/>
    <w:tmpl w:val="3C6090D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 w15:restartNumberingAfterBreak="0">
    <w:nsid w:val="178E5417"/>
    <w:multiLevelType w:val="hybridMultilevel"/>
    <w:tmpl w:val="6B18DB2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6" w15:restartNumberingAfterBreak="0">
    <w:nsid w:val="1B6E7E78"/>
    <w:multiLevelType w:val="hybridMultilevel"/>
    <w:tmpl w:val="4484DA44"/>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7" w15:restartNumberingAfterBreak="0">
    <w:nsid w:val="21014E60"/>
    <w:multiLevelType w:val="hybridMultilevel"/>
    <w:tmpl w:val="CD606C50"/>
    <w:lvl w:ilvl="0" w:tplc="37C291C4">
      <w:start w:val="1"/>
      <w:numFmt w:val="bullet"/>
      <w:pStyle w:val="EndText"/>
      <w:lvlText w:val=""/>
      <w:lvlJc w:val="left"/>
      <w:pPr>
        <w:tabs>
          <w:tab w:val="num" w:pos="720"/>
        </w:tabs>
        <w:ind w:left="720" w:firstLine="0"/>
      </w:pPr>
      <w:rPr>
        <w:rFonts w:ascii="Symbol" w:hAnsi="Symbol" w:hint="default"/>
      </w:rPr>
    </w:lvl>
    <w:lvl w:ilvl="1" w:tplc="04090003">
      <w:start w:val="1"/>
      <w:numFmt w:val="bullet"/>
      <w:lvlText w:val="o"/>
      <w:lvlJc w:val="left"/>
      <w:pPr>
        <w:tabs>
          <w:tab w:val="num" w:pos="720"/>
        </w:tabs>
        <w:ind w:left="720" w:hanging="360"/>
      </w:pPr>
      <w:rPr>
        <w:rFonts w:ascii="Courier New" w:hAnsi="Courier New" w:cs="Courier New" w:hint="default"/>
      </w:rPr>
    </w:lvl>
    <w:lvl w:ilvl="2" w:tplc="04090005" w:tentative="1">
      <w:start w:val="1"/>
      <w:numFmt w:val="bullet"/>
      <w:lvlText w:val=""/>
      <w:lvlJc w:val="left"/>
      <w:pPr>
        <w:tabs>
          <w:tab w:val="num" w:pos="1440"/>
        </w:tabs>
        <w:ind w:left="1440" w:hanging="360"/>
      </w:pPr>
      <w:rPr>
        <w:rFonts w:ascii="Wingdings" w:hAnsi="Wingdings" w:hint="default"/>
      </w:rPr>
    </w:lvl>
    <w:lvl w:ilvl="3" w:tplc="04090001" w:tentative="1">
      <w:start w:val="1"/>
      <w:numFmt w:val="bullet"/>
      <w:lvlText w:val=""/>
      <w:lvlJc w:val="left"/>
      <w:pPr>
        <w:tabs>
          <w:tab w:val="num" w:pos="2160"/>
        </w:tabs>
        <w:ind w:left="2160" w:hanging="360"/>
      </w:pPr>
      <w:rPr>
        <w:rFonts w:ascii="Symbol" w:hAnsi="Symbol" w:hint="default"/>
      </w:rPr>
    </w:lvl>
    <w:lvl w:ilvl="4" w:tplc="04090003" w:tentative="1">
      <w:start w:val="1"/>
      <w:numFmt w:val="bullet"/>
      <w:lvlText w:val="o"/>
      <w:lvlJc w:val="left"/>
      <w:pPr>
        <w:tabs>
          <w:tab w:val="num" w:pos="2880"/>
        </w:tabs>
        <w:ind w:left="2880" w:hanging="360"/>
      </w:pPr>
      <w:rPr>
        <w:rFonts w:ascii="Courier New" w:hAnsi="Courier New" w:cs="Courier New" w:hint="default"/>
      </w:rPr>
    </w:lvl>
    <w:lvl w:ilvl="5" w:tplc="04090005" w:tentative="1">
      <w:start w:val="1"/>
      <w:numFmt w:val="bullet"/>
      <w:lvlText w:val=""/>
      <w:lvlJc w:val="left"/>
      <w:pPr>
        <w:tabs>
          <w:tab w:val="num" w:pos="3600"/>
        </w:tabs>
        <w:ind w:left="3600" w:hanging="360"/>
      </w:pPr>
      <w:rPr>
        <w:rFonts w:ascii="Wingdings" w:hAnsi="Wingdings" w:hint="default"/>
      </w:rPr>
    </w:lvl>
    <w:lvl w:ilvl="6" w:tplc="04090001" w:tentative="1">
      <w:start w:val="1"/>
      <w:numFmt w:val="bullet"/>
      <w:lvlText w:val=""/>
      <w:lvlJc w:val="left"/>
      <w:pPr>
        <w:tabs>
          <w:tab w:val="num" w:pos="4320"/>
        </w:tabs>
        <w:ind w:left="4320" w:hanging="360"/>
      </w:pPr>
      <w:rPr>
        <w:rFonts w:ascii="Symbol" w:hAnsi="Symbol" w:hint="default"/>
      </w:rPr>
    </w:lvl>
    <w:lvl w:ilvl="7" w:tplc="04090003" w:tentative="1">
      <w:start w:val="1"/>
      <w:numFmt w:val="bullet"/>
      <w:lvlText w:val="o"/>
      <w:lvlJc w:val="left"/>
      <w:pPr>
        <w:tabs>
          <w:tab w:val="num" w:pos="5040"/>
        </w:tabs>
        <w:ind w:left="5040" w:hanging="360"/>
      </w:pPr>
      <w:rPr>
        <w:rFonts w:ascii="Courier New" w:hAnsi="Courier New" w:cs="Courier New" w:hint="default"/>
      </w:rPr>
    </w:lvl>
    <w:lvl w:ilvl="8" w:tplc="04090005" w:tentative="1">
      <w:start w:val="1"/>
      <w:numFmt w:val="bullet"/>
      <w:lvlText w:val=""/>
      <w:lvlJc w:val="left"/>
      <w:pPr>
        <w:tabs>
          <w:tab w:val="num" w:pos="5760"/>
        </w:tabs>
        <w:ind w:left="5760" w:hanging="360"/>
      </w:pPr>
      <w:rPr>
        <w:rFonts w:ascii="Wingdings" w:hAnsi="Wingdings" w:hint="default"/>
      </w:rPr>
    </w:lvl>
  </w:abstractNum>
  <w:abstractNum w:abstractNumId="18" w15:restartNumberingAfterBreak="0">
    <w:nsid w:val="29F42C0E"/>
    <w:multiLevelType w:val="hybridMultilevel"/>
    <w:tmpl w:val="56E025FA"/>
    <w:lvl w:ilvl="0" w:tplc="850A762E">
      <w:start w:val="6"/>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2CFA2DBA"/>
    <w:multiLevelType w:val="hybridMultilevel"/>
    <w:tmpl w:val="0480ED8C"/>
    <w:lvl w:ilvl="0" w:tplc="EEF0205A">
      <w:start w:val="1"/>
      <w:numFmt w:val="upperRoman"/>
      <w:lvlText w:val="%1."/>
      <w:lvlJc w:val="left"/>
      <w:pPr>
        <w:ind w:left="1080" w:hanging="720"/>
      </w:pPr>
      <w:rPr>
        <w:rFonts w:hint="default"/>
      </w:r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2F737A3C"/>
    <w:multiLevelType w:val="hybridMultilevel"/>
    <w:tmpl w:val="FD809E4A"/>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1" w15:restartNumberingAfterBreak="0">
    <w:nsid w:val="305D0E85"/>
    <w:multiLevelType w:val="multilevel"/>
    <w:tmpl w:val="A35EDB14"/>
    <w:name w:val="ParaNum A"/>
    <w:lvl w:ilvl="0">
      <w:start w:val="1"/>
      <w:numFmt w:val="upperRoman"/>
      <w:lvlRestart w:val="0"/>
      <w:lvlText w:val="%1."/>
      <w:lvlJc w:val="left"/>
      <w:pPr>
        <w:tabs>
          <w:tab w:val="num" w:pos="0"/>
        </w:tabs>
        <w:ind w:left="0" w:firstLine="0"/>
      </w:pPr>
      <w:rPr>
        <w:rFonts w:ascii="Times New Roman" w:hAnsi="Times New Roman" w:cs="Times New Roman" w:hint="default"/>
        <w:b w:val="0"/>
        <w:i w:val="0"/>
        <w:caps w:val="0"/>
        <w:smallCaps w:val="0"/>
        <w:color w:val="auto"/>
        <w:sz w:val="24"/>
        <w:u w:val="none"/>
      </w:rPr>
    </w:lvl>
    <w:lvl w:ilvl="1">
      <w:start w:val="1"/>
      <w:numFmt w:val="upperLetter"/>
      <w:lvlText w:val="%2."/>
      <w:lvlJc w:val="left"/>
      <w:pPr>
        <w:tabs>
          <w:tab w:val="num" w:pos="720"/>
        </w:tabs>
        <w:ind w:left="720" w:hanging="720"/>
      </w:pPr>
      <w:rPr>
        <w:rFonts w:ascii="Times New Roman" w:hAnsi="Times New Roman" w:cs="Times New Roman" w:hint="default"/>
        <w:b/>
        <w:i w:val="0"/>
        <w:caps w:val="0"/>
        <w:smallCaps w:val="0"/>
        <w:color w:val="auto"/>
        <w:sz w:val="24"/>
        <w:u w:val="none"/>
      </w:rPr>
    </w:lvl>
    <w:lvl w:ilvl="2">
      <w:start w:val="1"/>
      <w:numFmt w:val="upperLetter"/>
      <w:lvlText w:val="%3."/>
      <w:lvlJc w:val="left"/>
      <w:pPr>
        <w:tabs>
          <w:tab w:val="num" w:pos="1440"/>
        </w:tabs>
        <w:ind w:left="1440" w:hanging="720"/>
      </w:pPr>
      <w:rPr>
        <w:rFonts w:ascii="Times New Roman" w:hAnsi="Times New Roman" w:cs="Times New Roman" w:hint="default"/>
        <w:b w:val="0"/>
        <w:i w:val="0"/>
        <w:caps w:val="0"/>
        <w:smallCaps w:val="0"/>
        <w:color w:val="auto"/>
        <w:sz w:val="24"/>
        <w:u w:val="none"/>
      </w:rPr>
    </w:lvl>
    <w:lvl w:ilvl="3">
      <w:start w:val="1"/>
      <w:numFmt w:val="decimal"/>
      <w:lvlText w:val="%4"/>
      <w:lvlJc w:val="left"/>
      <w:pPr>
        <w:tabs>
          <w:tab w:val="num" w:pos="1440"/>
        </w:tabs>
        <w:ind w:left="1440" w:hanging="360"/>
      </w:pPr>
      <w:rPr>
        <w:rFonts w:hint="default"/>
        <w:b w:val="0"/>
        <w:i w:val="0"/>
        <w:caps w:val="0"/>
        <w:smallCaps w:val="0"/>
        <w:color w:val="auto"/>
      </w:rPr>
    </w:lvl>
    <w:lvl w:ilvl="4">
      <w:start w:val="1"/>
      <w:numFmt w:val="lowerLetter"/>
      <w:lvlText w:val="%5"/>
      <w:lvlJc w:val="left"/>
      <w:pPr>
        <w:tabs>
          <w:tab w:val="num" w:pos="1800"/>
        </w:tabs>
        <w:ind w:left="1800" w:hanging="360"/>
      </w:pPr>
      <w:rPr>
        <w:rFonts w:hint="default"/>
        <w:b w:val="0"/>
        <w:i w:val="0"/>
        <w:caps w:val="0"/>
        <w:smallCaps w:val="0"/>
        <w:color w:val="auto"/>
      </w:rPr>
    </w:lvl>
    <w:lvl w:ilvl="5">
      <w:start w:val="1"/>
      <w:numFmt w:val="lowerRoman"/>
      <w:lvlText w:val="%6"/>
      <w:lvlJc w:val="left"/>
      <w:pPr>
        <w:tabs>
          <w:tab w:val="num" w:pos="2160"/>
        </w:tabs>
        <w:ind w:left="2160" w:hanging="360"/>
      </w:pPr>
      <w:rPr>
        <w:rFonts w:hint="default"/>
        <w:b w:val="0"/>
        <w:i w:val="0"/>
        <w:caps w:val="0"/>
        <w:smallCaps w:val="0"/>
        <w:color w:val="auto"/>
      </w:rPr>
    </w:lvl>
    <w:lvl w:ilvl="6">
      <w:start w:val="1"/>
      <w:numFmt w:val="decimal"/>
      <w:lvlText w:val="%7"/>
      <w:lvlJc w:val="left"/>
      <w:pPr>
        <w:tabs>
          <w:tab w:val="num" w:pos="2520"/>
        </w:tabs>
        <w:ind w:left="2520" w:hanging="360"/>
      </w:pPr>
      <w:rPr>
        <w:rFonts w:hint="default"/>
        <w:b w:val="0"/>
        <w:i w:val="0"/>
        <w:caps w:val="0"/>
        <w:smallCaps w:val="0"/>
        <w:color w:val="auto"/>
      </w:rPr>
    </w:lvl>
    <w:lvl w:ilvl="7">
      <w:start w:val="1"/>
      <w:numFmt w:val="lowerLetter"/>
      <w:lvlText w:val="%8"/>
      <w:lvlJc w:val="left"/>
      <w:pPr>
        <w:tabs>
          <w:tab w:val="num" w:pos="2880"/>
        </w:tabs>
        <w:ind w:left="2880" w:hanging="360"/>
      </w:pPr>
      <w:rPr>
        <w:rFonts w:hint="default"/>
        <w:b w:val="0"/>
        <w:i w:val="0"/>
        <w:caps w:val="0"/>
        <w:smallCaps w:val="0"/>
        <w:color w:val="auto"/>
      </w:rPr>
    </w:lvl>
    <w:lvl w:ilvl="8">
      <w:start w:val="1"/>
      <w:numFmt w:val="lowerRoman"/>
      <w:lvlText w:val="%9"/>
      <w:lvlJc w:val="left"/>
      <w:pPr>
        <w:tabs>
          <w:tab w:val="num" w:pos="3240"/>
        </w:tabs>
        <w:ind w:left="3240" w:hanging="360"/>
      </w:pPr>
      <w:rPr>
        <w:rFonts w:hint="default"/>
        <w:b w:val="0"/>
        <w:i w:val="0"/>
        <w:caps w:val="0"/>
        <w:smallCaps w:val="0"/>
        <w:color w:val="auto"/>
      </w:rPr>
    </w:lvl>
  </w:abstractNum>
  <w:abstractNum w:abstractNumId="22" w15:restartNumberingAfterBreak="0">
    <w:nsid w:val="30A318D4"/>
    <w:multiLevelType w:val="hybridMultilevel"/>
    <w:tmpl w:val="AF62C144"/>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3" w15:restartNumberingAfterBreak="0">
    <w:nsid w:val="30C36DA5"/>
    <w:multiLevelType w:val="hybridMultilevel"/>
    <w:tmpl w:val="16809EF6"/>
    <w:lvl w:ilvl="0" w:tplc="34E8F2EE">
      <w:start w:val="10"/>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30ED3E96"/>
    <w:multiLevelType w:val="hybridMultilevel"/>
    <w:tmpl w:val="6E6A319E"/>
    <w:lvl w:ilvl="0" w:tplc="04090015">
      <w:start w:val="1"/>
      <w:numFmt w:val="upperLetter"/>
      <w:lvlText w:val="%1."/>
      <w:lvlJc w:val="left"/>
      <w:pPr>
        <w:ind w:left="720"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3445087F"/>
    <w:multiLevelType w:val="hybridMultilevel"/>
    <w:tmpl w:val="6D9EB5B4"/>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6" w15:restartNumberingAfterBreak="0">
    <w:nsid w:val="3EAF78EB"/>
    <w:multiLevelType w:val="hybridMultilevel"/>
    <w:tmpl w:val="3028FADC"/>
    <w:lvl w:ilvl="0" w:tplc="60D68582">
      <w:start w:val="1"/>
      <w:numFmt w:val="decimal"/>
      <w:lvlText w:val="%1."/>
      <w:lvlJc w:val="left"/>
      <w:pPr>
        <w:ind w:left="540" w:hanging="360"/>
      </w:pPr>
      <w:rPr>
        <w:rFonts w:cs="Times New Roman" w:hint="default"/>
      </w:rPr>
    </w:lvl>
    <w:lvl w:ilvl="1" w:tplc="04090019" w:tentative="1">
      <w:start w:val="1"/>
      <w:numFmt w:val="lowerLetter"/>
      <w:lvlText w:val="%2."/>
      <w:lvlJc w:val="left"/>
      <w:pPr>
        <w:ind w:left="1260" w:hanging="360"/>
      </w:pPr>
      <w:rPr>
        <w:rFonts w:cs="Times New Roman"/>
      </w:rPr>
    </w:lvl>
    <w:lvl w:ilvl="2" w:tplc="0409001B" w:tentative="1">
      <w:start w:val="1"/>
      <w:numFmt w:val="lowerRoman"/>
      <w:lvlText w:val="%3."/>
      <w:lvlJc w:val="right"/>
      <w:pPr>
        <w:ind w:left="1980" w:hanging="180"/>
      </w:pPr>
      <w:rPr>
        <w:rFonts w:cs="Times New Roman"/>
      </w:rPr>
    </w:lvl>
    <w:lvl w:ilvl="3" w:tplc="0409000F" w:tentative="1">
      <w:start w:val="1"/>
      <w:numFmt w:val="decimal"/>
      <w:lvlText w:val="%4."/>
      <w:lvlJc w:val="left"/>
      <w:pPr>
        <w:ind w:left="2700" w:hanging="360"/>
      </w:pPr>
      <w:rPr>
        <w:rFonts w:cs="Times New Roman"/>
      </w:rPr>
    </w:lvl>
    <w:lvl w:ilvl="4" w:tplc="04090019" w:tentative="1">
      <w:start w:val="1"/>
      <w:numFmt w:val="lowerLetter"/>
      <w:lvlText w:val="%5."/>
      <w:lvlJc w:val="left"/>
      <w:pPr>
        <w:ind w:left="3420" w:hanging="360"/>
      </w:pPr>
      <w:rPr>
        <w:rFonts w:cs="Times New Roman"/>
      </w:rPr>
    </w:lvl>
    <w:lvl w:ilvl="5" w:tplc="0409001B" w:tentative="1">
      <w:start w:val="1"/>
      <w:numFmt w:val="lowerRoman"/>
      <w:lvlText w:val="%6."/>
      <w:lvlJc w:val="right"/>
      <w:pPr>
        <w:ind w:left="4140" w:hanging="180"/>
      </w:pPr>
      <w:rPr>
        <w:rFonts w:cs="Times New Roman"/>
      </w:rPr>
    </w:lvl>
    <w:lvl w:ilvl="6" w:tplc="0409000F" w:tentative="1">
      <w:start w:val="1"/>
      <w:numFmt w:val="decimal"/>
      <w:lvlText w:val="%7."/>
      <w:lvlJc w:val="left"/>
      <w:pPr>
        <w:ind w:left="4860" w:hanging="360"/>
      </w:pPr>
      <w:rPr>
        <w:rFonts w:cs="Times New Roman"/>
      </w:rPr>
    </w:lvl>
    <w:lvl w:ilvl="7" w:tplc="04090019" w:tentative="1">
      <w:start w:val="1"/>
      <w:numFmt w:val="lowerLetter"/>
      <w:lvlText w:val="%8."/>
      <w:lvlJc w:val="left"/>
      <w:pPr>
        <w:ind w:left="5580" w:hanging="360"/>
      </w:pPr>
      <w:rPr>
        <w:rFonts w:cs="Times New Roman"/>
      </w:rPr>
    </w:lvl>
    <w:lvl w:ilvl="8" w:tplc="0409001B" w:tentative="1">
      <w:start w:val="1"/>
      <w:numFmt w:val="lowerRoman"/>
      <w:lvlText w:val="%9."/>
      <w:lvlJc w:val="right"/>
      <w:pPr>
        <w:ind w:left="6300" w:hanging="180"/>
      </w:pPr>
      <w:rPr>
        <w:rFonts w:cs="Times New Roman"/>
      </w:rPr>
    </w:lvl>
  </w:abstractNum>
  <w:abstractNum w:abstractNumId="27" w15:restartNumberingAfterBreak="0">
    <w:nsid w:val="4B9972DF"/>
    <w:multiLevelType w:val="hybridMultilevel"/>
    <w:tmpl w:val="30D60E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4E723F04"/>
    <w:multiLevelType w:val="hybridMultilevel"/>
    <w:tmpl w:val="BB0E8A8E"/>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9" w15:restartNumberingAfterBreak="0">
    <w:nsid w:val="54EC37C3"/>
    <w:multiLevelType w:val="hybridMultilevel"/>
    <w:tmpl w:val="D1F412A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0" w15:restartNumberingAfterBreak="0">
    <w:nsid w:val="58B268E7"/>
    <w:multiLevelType w:val="hybridMultilevel"/>
    <w:tmpl w:val="FCBA223A"/>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59B952D6"/>
    <w:multiLevelType w:val="hybridMultilevel"/>
    <w:tmpl w:val="096CCDF2"/>
    <w:lvl w:ilvl="0" w:tplc="D10AF0C2">
      <w:start w:val="1"/>
      <w:numFmt w:val="decimal"/>
      <w:lvlText w:val="%1."/>
      <w:lvlJc w:val="left"/>
      <w:pPr>
        <w:ind w:left="540" w:hanging="360"/>
      </w:pPr>
      <w:rPr>
        <w:rFonts w:cs="Times New Roman" w:hint="default"/>
      </w:rPr>
    </w:lvl>
    <w:lvl w:ilvl="1" w:tplc="04090019" w:tentative="1">
      <w:start w:val="1"/>
      <w:numFmt w:val="lowerLetter"/>
      <w:lvlText w:val="%2."/>
      <w:lvlJc w:val="left"/>
      <w:pPr>
        <w:ind w:left="1260" w:hanging="360"/>
      </w:pPr>
      <w:rPr>
        <w:rFonts w:cs="Times New Roman"/>
      </w:rPr>
    </w:lvl>
    <w:lvl w:ilvl="2" w:tplc="0409001B" w:tentative="1">
      <w:start w:val="1"/>
      <w:numFmt w:val="lowerRoman"/>
      <w:lvlText w:val="%3."/>
      <w:lvlJc w:val="right"/>
      <w:pPr>
        <w:ind w:left="1980" w:hanging="180"/>
      </w:pPr>
      <w:rPr>
        <w:rFonts w:cs="Times New Roman"/>
      </w:rPr>
    </w:lvl>
    <w:lvl w:ilvl="3" w:tplc="0409000F" w:tentative="1">
      <w:start w:val="1"/>
      <w:numFmt w:val="decimal"/>
      <w:lvlText w:val="%4."/>
      <w:lvlJc w:val="left"/>
      <w:pPr>
        <w:ind w:left="2700" w:hanging="360"/>
      </w:pPr>
      <w:rPr>
        <w:rFonts w:cs="Times New Roman"/>
      </w:rPr>
    </w:lvl>
    <w:lvl w:ilvl="4" w:tplc="04090019" w:tentative="1">
      <w:start w:val="1"/>
      <w:numFmt w:val="lowerLetter"/>
      <w:lvlText w:val="%5."/>
      <w:lvlJc w:val="left"/>
      <w:pPr>
        <w:ind w:left="3420" w:hanging="360"/>
      </w:pPr>
      <w:rPr>
        <w:rFonts w:cs="Times New Roman"/>
      </w:rPr>
    </w:lvl>
    <w:lvl w:ilvl="5" w:tplc="0409001B" w:tentative="1">
      <w:start w:val="1"/>
      <w:numFmt w:val="lowerRoman"/>
      <w:lvlText w:val="%6."/>
      <w:lvlJc w:val="right"/>
      <w:pPr>
        <w:ind w:left="4140" w:hanging="180"/>
      </w:pPr>
      <w:rPr>
        <w:rFonts w:cs="Times New Roman"/>
      </w:rPr>
    </w:lvl>
    <w:lvl w:ilvl="6" w:tplc="0409000F" w:tentative="1">
      <w:start w:val="1"/>
      <w:numFmt w:val="decimal"/>
      <w:lvlText w:val="%7."/>
      <w:lvlJc w:val="left"/>
      <w:pPr>
        <w:ind w:left="4860" w:hanging="360"/>
      </w:pPr>
      <w:rPr>
        <w:rFonts w:cs="Times New Roman"/>
      </w:rPr>
    </w:lvl>
    <w:lvl w:ilvl="7" w:tplc="04090019" w:tentative="1">
      <w:start w:val="1"/>
      <w:numFmt w:val="lowerLetter"/>
      <w:lvlText w:val="%8."/>
      <w:lvlJc w:val="left"/>
      <w:pPr>
        <w:ind w:left="5580" w:hanging="360"/>
      </w:pPr>
      <w:rPr>
        <w:rFonts w:cs="Times New Roman"/>
      </w:rPr>
    </w:lvl>
    <w:lvl w:ilvl="8" w:tplc="0409001B" w:tentative="1">
      <w:start w:val="1"/>
      <w:numFmt w:val="lowerRoman"/>
      <w:lvlText w:val="%9."/>
      <w:lvlJc w:val="right"/>
      <w:pPr>
        <w:ind w:left="6300" w:hanging="180"/>
      </w:pPr>
      <w:rPr>
        <w:rFonts w:cs="Times New Roman"/>
      </w:rPr>
    </w:lvl>
  </w:abstractNum>
  <w:abstractNum w:abstractNumId="32" w15:restartNumberingAfterBreak="0">
    <w:nsid w:val="5B1D25C9"/>
    <w:multiLevelType w:val="hybridMultilevel"/>
    <w:tmpl w:val="8A42AAB2"/>
    <w:lvl w:ilvl="0" w:tplc="754A25E8">
      <w:start w:val="2"/>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6C9E3DB3"/>
    <w:multiLevelType w:val="hybridMultilevel"/>
    <w:tmpl w:val="9BDA5F32"/>
    <w:lvl w:ilvl="0" w:tplc="EEF0205A">
      <w:start w:val="1"/>
      <w:numFmt w:val="upperRoman"/>
      <w:lvlText w:val="%1."/>
      <w:lvlJc w:val="left"/>
      <w:pPr>
        <w:ind w:left="1080" w:hanging="72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0FE01C2"/>
    <w:multiLevelType w:val="hybridMultilevel"/>
    <w:tmpl w:val="89C0FCAA"/>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35" w15:restartNumberingAfterBreak="0">
    <w:nsid w:val="71755AB5"/>
    <w:multiLevelType w:val="hybridMultilevel"/>
    <w:tmpl w:val="41CA4C9A"/>
    <w:lvl w:ilvl="0" w:tplc="04090001">
      <w:start w:val="1"/>
      <w:numFmt w:val="bullet"/>
      <w:lvlRestart w:val="0"/>
      <w:lvlText w:val=""/>
      <w:lvlJc w:val="left"/>
      <w:pPr>
        <w:ind w:left="180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733E550E"/>
    <w:multiLevelType w:val="hybridMultilevel"/>
    <w:tmpl w:val="A3544BAA"/>
    <w:lvl w:ilvl="0" w:tplc="20B29504">
      <w:start w:val="1"/>
      <w:numFmt w:val="decimal"/>
      <w:pStyle w:val="BListitemnum"/>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743A2B20"/>
    <w:multiLevelType w:val="hybridMultilevel"/>
    <w:tmpl w:val="65E6B82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773A4FEE"/>
    <w:multiLevelType w:val="hybridMultilevel"/>
    <w:tmpl w:val="510A5C6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9" w15:restartNumberingAfterBreak="0">
    <w:nsid w:val="7B7C1466"/>
    <w:multiLevelType w:val="hybridMultilevel"/>
    <w:tmpl w:val="94562A0C"/>
    <w:lvl w:ilvl="0" w:tplc="EEF0205A">
      <w:start w:val="1"/>
      <w:numFmt w:val="upperRoman"/>
      <w:lvlText w:val="%1."/>
      <w:lvlJc w:val="left"/>
      <w:pPr>
        <w:ind w:left="1080" w:hanging="720"/>
      </w:pPr>
      <w:rPr>
        <w:rFonts w:hint="default"/>
      </w:r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7E4F00AB"/>
    <w:multiLevelType w:val="hybridMultilevel"/>
    <w:tmpl w:val="56FE9ECC"/>
    <w:lvl w:ilvl="0" w:tplc="A26488DE">
      <w:start w:val="1"/>
      <w:numFmt w:val="bullet"/>
      <w:pStyle w:val="BListitembul"/>
      <w:lvlText w:val=""/>
      <w:lvlJc w:val="left"/>
      <w:pPr>
        <w:ind w:left="720" w:hanging="360"/>
      </w:pPr>
      <w:rPr>
        <w:rFonts w:ascii="Symbol" w:hAnsi="Symbol" w:hint="default"/>
      </w:rPr>
    </w:lvl>
    <w:lvl w:ilvl="1" w:tplc="A5D0BAB2">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146816798">
    <w:abstractNumId w:val="36"/>
  </w:num>
  <w:num w:numId="2" w16cid:durableId="1796212711">
    <w:abstractNumId w:val="40"/>
  </w:num>
  <w:num w:numId="3" w16cid:durableId="560215516">
    <w:abstractNumId w:val="10"/>
  </w:num>
  <w:num w:numId="4" w16cid:durableId="127167174">
    <w:abstractNumId w:val="15"/>
  </w:num>
  <w:num w:numId="5" w16cid:durableId="530146565">
    <w:abstractNumId w:val="16"/>
  </w:num>
  <w:num w:numId="6" w16cid:durableId="1308701023">
    <w:abstractNumId w:val="14"/>
  </w:num>
  <w:num w:numId="7" w16cid:durableId="1164586576">
    <w:abstractNumId w:val="24"/>
  </w:num>
  <w:num w:numId="8" w16cid:durableId="390078248">
    <w:abstractNumId w:val="38"/>
  </w:num>
  <w:num w:numId="9" w16cid:durableId="1709836850">
    <w:abstractNumId w:val="30"/>
  </w:num>
  <w:num w:numId="10" w16cid:durableId="1514031139">
    <w:abstractNumId w:val="8"/>
  </w:num>
  <w:num w:numId="11" w16cid:durableId="439372092">
    <w:abstractNumId w:val="17"/>
  </w:num>
  <w:num w:numId="12" w16cid:durableId="1176964315">
    <w:abstractNumId w:val="11"/>
  </w:num>
  <w:num w:numId="13" w16cid:durableId="57481982">
    <w:abstractNumId w:val="35"/>
  </w:num>
  <w:num w:numId="14" w16cid:durableId="616182069">
    <w:abstractNumId w:val="33"/>
  </w:num>
  <w:num w:numId="15" w16cid:durableId="1331370395">
    <w:abstractNumId w:val="32"/>
  </w:num>
  <w:num w:numId="16" w16cid:durableId="2048220565">
    <w:abstractNumId w:val="18"/>
  </w:num>
  <w:num w:numId="17" w16cid:durableId="1376926949">
    <w:abstractNumId w:val="39"/>
  </w:num>
  <w:num w:numId="18" w16cid:durableId="353920111">
    <w:abstractNumId w:val="19"/>
  </w:num>
  <w:num w:numId="19" w16cid:durableId="1125343429">
    <w:abstractNumId w:val="27"/>
  </w:num>
  <w:num w:numId="20" w16cid:durableId="72313112">
    <w:abstractNumId w:val="21"/>
  </w:num>
  <w:num w:numId="21" w16cid:durableId="1413089690">
    <w:abstractNumId w:val="23"/>
  </w:num>
  <w:num w:numId="22" w16cid:durableId="1946451628">
    <w:abstractNumId w:val="28"/>
  </w:num>
  <w:num w:numId="23" w16cid:durableId="1714229662">
    <w:abstractNumId w:val="29"/>
  </w:num>
  <w:num w:numId="24" w16cid:durableId="1864049548">
    <w:abstractNumId w:val="40"/>
  </w:num>
  <w:num w:numId="25" w16cid:durableId="1312754695">
    <w:abstractNumId w:val="40"/>
  </w:num>
  <w:num w:numId="26" w16cid:durableId="1166363704">
    <w:abstractNumId w:val="20"/>
  </w:num>
  <w:num w:numId="27" w16cid:durableId="789670048">
    <w:abstractNumId w:val="26"/>
  </w:num>
  <w:num w:numId="28" w16cid:durableId="971784460">
    <w:abstractNumId w:val="31"/>
  </w:num>
  <w:num w:numId="29" w16cid:durableId="1803688727">
    <w:abstractNumId w:val="13"/>
  </w:num>
  <w:num w:numId="30" w16cid:durableId="154415689">
    <w:abstractNumId w:val="34"/>
  </w:num>
  <w:num w:numId="31" w16cid:durableId="109083732">
    <w:abstractNumId w:val="9"/>
  </w:num>
  <w:num w:numId="32" w16cid:durableId="1136098287">
    <w:abstractNumId w:val="25"/>
  </w:num>
  <w:num w:numId="33" w16cid:durableId="329909884">
    <w:abstractNumId w:val="22"/>
  </w:num>
  <w:num w:numId="34" w16cid:durableId="1326783886">
    <w:abstractNumId w:val="37"/>
  </w:num>
  <w:num w:numId="35" w16cid:durableId="1557355429">
    <w:abstractNumId w:val="6"/>
  </w:num>
  <w:num w:numId="36" w16cid:durableId="765922959">
    <w:abstractNumId w:val="5"/>
  </w:num>
  <w:num w:numId="37" w16cid:durableId="2071725111">
    <w:abstractNumId w:val="4"/>
  </w:num>
  <w:num w:numId="38" w16cid:durableId="474840607">
    <w:abstractNumId w:val="7"/>
  </w:num>
  <w:num w:numId="39" w16cid:durableId="288167526">
    <w:abstractNumId w:val="3"/>
  </w:num>
  <w:num w:numId="40" w16cid:durableId="1097289998">
    <w:abstractNumId w:val="2"/>
  </w:num>
  <w:num w:numId="41" w16cid:durableId="566844896">
    <w:abstractNumId w:val="1"/>
  </w:num>
  <w:num w:numId="42" w16cid:durableId="1650749282">
    <w:abstractNumId w:val="0"/>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proofState w:spelling="clean" w:grammar="clean"/>
  <w:attachedTemplate r:id="rId1"/>
  <w:stylePaneFormatFilter w:val="5724" w:allStyles="0" w:customStyles="0" w:latentStyles="1" w:stylesInUse="0" w:headingStyles="1" w:numberingStyles="0" w:tableStyles="0" w:directFormattingOnRuns="1" w:directFormattingOnParagraphs="1" w:directFormattingOnNumbering="1" w:directFormattingOnTables="0" w:clearFormatting="1" w:top3HeadingStyles="0" w:visibleStyles="1" w:alternateStyleNames="0"/>
  <w:stylePaneSortMethod w:val="000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0F61"/>
    <w:rsid w:val="00000446"/>
    <w:rsid w:val="0000050A"/>
    <w:rsid w:val="000006F9"/>
    <w:rsid w:val="00000756"/>
    <w:rsid w:val="00000CB6"/>
    <w:rsid w:val="00000FE0"/>
    <w:rsid w:val="00001941"/>
    <w:rsid w:val="00001C06"/>
    <w:rsid w:val="000023AE"/>
    <w:rsid w:val="00002F39"/>
    <w:rsid w:val="0000318E"/>
    <w:rsid w:val="0000402F"/>
    <w:rsid w:val="00004110"/>
    <w:rsid w:val="000041F3"/>
    <w:rsid w:val="0000433E"/>
    <w:rsid w:val="0000483B"/>
    <w:rsid w:val="00004FCA"/>
    <w:rsid w:val="000059C3"/>
    <w:rsid w:val="00005F5A"/>
    <w:rsid w:val="00006207"/>
    <w:rsid w:val="000063A3"/>
    <w:rsid w:val="00006D31"/>
    <w:rsid w:val="00006D3C"/>
    <w:rsid w:val="00007206"/>
    <w:rsid w:val="000074FB"/>
    <w:rsid w:val="00007CF6"/>
    <w:rsid w:val="00010B25"/>
    <w:rsid w:val="00010D6B"/>
    <w:rsid w:val="000110A9"/>
    <w:rsid w:val="0001179E"/>
    <w:rsid w:val="0001230A"/>
    <w:rsid w:val="00012925"/>
    <w:rsid w:val="00012A5B"/>
    <w:rsid w:val="000131ED"/>
    <w:rsid w:val="0001492B"/>
    <w:rsid w:val="00014CB2"/>
    <w:rsid w:val="00015949"/>
    <w:rsid w:val="00015AA3"/>
    <w:rsid w:val="00015CB9"/>
    <w:rsid w:val="00016466"/>
    <w:rsid w:val="000167C7"/>
    <w:rsid w:val="00016E51"/>
    <w:rsid w:val="0002007D"/>
    <w:rsid w:val="000203B5"/>
    <w:rsid w:val="00020568"/>
    <w:rsid w:val="00020FF7"/>
    <w:rsid w:val="00021067"/>
    <w:rsid w:val="0002130F"/>
    <w:rsid w:val="00021907"/>
    <w:rsid w:val="00021B97"/>
    <w:rsid w:val="00022120"/>
    <w:rsid w:val="00022422"/>
    <w:rsid w:val="00022ABB"/>
    <w:rsid w:val="000233AF"/>
    <w:rsid w:val="00025439"/>
    <w:rsid w:val="0002618E"/>
    <w:rsid w:val="0002716D"/>
    <w:rsid w:val="0002776F"/>
    <w:rsid w:val="0002787F"/>
    <w:rsid w:val="0003034E"/>
    <w:rsid w:val="000305E3"/>
    <w:rsid w:val="0003159C"/>
    <w:rsid w:val="000316FA"/>
    <w:rsid w:val="00031779"/>
    <w:rsid w:val="00031B8A"/>
    <w:rsid w:val="00031FC5"/>
    <w:rsid w:val="00032000"/>
    <w:rsid w:val="0003217F"/>
    <w:rsid w:val="00032371"/>
    <w:rsid w:val="00033F16"/>
    <w:rsid w:val="00034295"/>
    <w:rsid w:val="00034683"/>
    <w:rsid w:val="00034FDE"/>
    <w:rsid w:val="000356A4"/>
    <w:rsid w:val="00036D08"/>
    <w:rsid w:val="000375BB"/>
    <w:rsid w:val="000402C3"/>
    <w:rsid w:val="00040468"/>
    <w:rsid w:val="00040D9E"/>
    <w:rsid w:val="00041150"/>
    <w:rsid w:val="00041C2E"/>
    <w:rsid w:val="00041F05"/>
    <w:rsid w:val="00044690"/>
    <w:rsid w:val="00044C8D"/>
    <w:rsid w:val="00045200"/>
    <w:rsid w:val="0004717C"/>
    <w:rsid w:val="000478DB"/>
    <w:rsid w:val="00047B10"/>
    <w:rsid w:val="00050ACB"/>
    <w:rsid w:val="00052406"/>
    <w:rsid w:val="000524DB"/>
    <w:rsid w:val="000529E5"/>
    <w:rsid w:val="00052D03"/>
    <w:rsid w:val="00052E1F"/>
    <w:rsid w:val="000531F8"/>
    <w:rsid w:val="00053B65"/>
    <w:rsid w:val="000569C3"/>
    <w:rsid w:val="00056C9E"/>
    <w:rsid w:val="00056EE0"/>
    <w:rsid w:val="00060655"/>
    <w:rsid w:val="00060C6E"/>
    <w:rsid w:val="00060CEB"/>
    <w:rsid w:val="00061205"/>
    <w:rsid w:val="000615ED"/>
    <w:rsid w:val="00061A5C"/>
    <w:rsid w:val="00064030"/>
    <w:rsid w:val="00064463"/>
    <w:rsid w:val="00065095"/>
    <w:rsid w:val="000661A6"/>
    <w:rsid w:val="000678D8"/>
    <w:rsid w:val="00067A51"/>
    <w:rsid w:val="00067B9C"/>
    <w:rsid w:val="0007159C"/>
    <w:rsid w:val="00072E47"/>
    <w:rsid w:val="00073C1D"/>
    <w:rsid w:val="00073CC7"/>
    <w:rsid w:val="00074A62"/>
    <w:rsid w:val="00074B5D"/>
    <w:rsid w:val="00074C79"/>
    <w:rsid w:val="00075284"/>
    <w:rsid w:val="00075463"/>
    <w:rsid w:val="00075C32"/>
    <w:rsid w:val="00075F96"/>
    <w:rsid w:val="000762F0"/>
    <w:rsid w:val="00076824"/>
    <w:rsid w:val="00076CDA"/>
    <w:rsid w:val="0007754A"/>
    <w:rsid w:val="00080010"/>
    <w:rsid w:val="0008005D"/>
    <w:rsid w:val="00080331"/>
    <w:rsid w:val="000815C3"/>
    <w:rsid w:val="000816C4"/>
    <w:rsid w:val="000818F1"/>
    <w:rsid w:val="00081DF4"/>
    <w:rsid w:val="00081FE2"/>
    <w:rsid w:val="00082326"/>
    <w:rsid w:val="00082630"/>
    <w:rsid w:val="000826CD"/>
    <w:rsid w:val="00083897"/>
    <w:rsid w:val="00083EA3"/>
    <w:rsid w:val="0008400E"/>
    <w:rsid w:val="00084417"/>
    <w:rsid w:val="000849E0"/>
    <w:rsid w:val="000852E8"/>
    <w:rsid w:val="00085ABC"/>
    <w:rsid w:val="0008600E"/>
    <w:rsid w:val="0008659E"/>
    <w:rsid w:val="00086CE5"/>
    <w:rsid w:val="00086EF6"/>
    <w:rsid w:val="000872D6"/>
    <w:rsid w:val="000902BA"/>
    <w:rsid w:val="00090583"/>
    <w:rsid w:val="00090601"/>
    <w:rsid w:val="000909AD"/>
    <w:rsid w:val="00090B35"/>
    <w:rsid w:val="00090C49"/>
    <w:rsid w:val="0009141F"/>
    <w:rsid w:val="00091917"/>
    <w:rsid w:val="00091A13"/>
    <w:rsid w:val="000935E0"/>
    <w:rsid w:val="000938E1"/>
    <w:rsid w:val="00093ECA"/>
    <w:rsid w:val="0009404F"/>
    <w:rsid w:val="000946D9"/>
    <w:rsid w:val="00094700"/>
    <w:rsid w:val="0009668C"/>
    <w:rsid w:val="00096CD0"/>
    <w:rsid w:val="00096DA5"/>
    <w:rsid w:val="00096EBA"/>
    <w:rsid w:val="00097135"/>
    <w:rsid w:val="00097793"/>
    <w:rsid w:val="000A08CD"/>
    <w:rsid w:val="000A095A"/>
    <w:rsid w:val="000A0D54"/>
    <w:rsid w:val="000A187E"/>
    <w:rsid w:val="000A1CDA"/>
    <w:rsid w:val="000A26AF"/>
    <w:rsid w:val="000A2B2C"/>
    <w:rsid w:val="000A2BA8"/>
    <w:rsid w:val="000A3459"/>
    <w:rsid w:val="000A34C9"/>
    <w:rsid w:val="000A3A02"/>
    <w:rsid w:val="000A43A5"/>
    <w:rsid w:val="000A4908"/>
    <w:rsid w:val="000A522A"/>
    <w:rsid w:val="000A555B"/>
    <w:rsid w:val="000A58AD"/>
    <w:rsid w:val="000A59F7"/>
    <w:rsid w:val="000A6526"/>
    <w:rsid w:val="000A6C92"/>
    <w:rsid w:val="000A7B9F"/>
    <w:rsid w:val="000B07DC"/>
    <w:rsid w:val="000B0B0A"/>
    <w:rsid w:val="000B11CE"/>
    <w:rsid w:val="000B1239"/>
    <w:rsid w:val="000B16D7"/>
    <w:rsid w:val="000B1DF4"/>
    <w:rsid w:val="000B22AA"/>
    <w:rsid w:val="000B42CA"/>
    <w:rsid w:val="000B5BD7"/>
    <w:rsid w:val="000B77E8"/>
    <w:rsid w:val="000C0184"/>
    <w:rsid w:val="000C0560"/>
    <w:rsid w:val="000C06BD"/>
    <w:rsid w:val="000C0F6C"/>
    <w:rsid w:val="000C1009"/>
    <w:rsid w:val="000C1A19"/>
    <w:rsid w:val="000C377E"/>
    <w:rsid w:val="000C41C4"/>
    <w:rsid w:val="000C451B"/>
    <w:rsid w:val="000C49AB"/>
    <w:rsid w:val="000C4B4B"/>
    <w:rsid w:val="000C5FFD"/>
    <w:rsid w:val="000C6CB9"/>
    <w:rsid w:val="000C7595"/>
    <w:rsid w:val="000C7FF6"/>
    <w:rsid w:val="000D080E"/>
    <w:rsid w:val="000D1A75"/>
    <w:rsid w:val="000D2662"/>
    <w:rsid w:val="000D2D89"/>
    <w:rsid w:val="000D3544"/>
    <w:rsid w:val="000D3846"/>
    <w:rsid w:val="000D3AE2"/>
    <w:rsid w:val="000D3CA7"/>
    <w:rsid w:val="000D5162"/>
    <w:rsid w:val="000D6B77"/>
    <w:rsid w:val="000D7536"/>
    <w:rsid w:val="000D75EC"/>
    <w:rsid w:val="000D7623"/>
    <w:rsid w:val="000D762E"/>
    <w:rsid w:val="000D788F"/>
    <w:rsid w:val="000E0357"/>
    <w:rsid w:val="000E13C5"/>
    <w:rsid w:val="000E17F0"/>
    <w:rsid w:val="000E1CF7"/>
    <w:rsid w:val="000E2157"/>
    <w:rsid w:val="000E2E02"/>
    <w:rsid w:val="000E5547"/>
    <w:rsid w:val="000E597E"/>
    <w:rsid w:val="000F000A"/>
    <w:rsid w:val="000F0137"/>
    <w:rsid w:val="000F07AB"/>
    <w:rsid w:val="000F11B5"/>
    <w:rsid w:val="000F1FD1"/>
    <w:rsid w:val="000F250C"/>
    <w:rsid w:val="000F279F"/>
    <w:rsid w:val="000F2AB4"/>
    <w:rsid w:val="000F39AF"/>
    <w:rsid w:val="000F475A"/>
    <w:rsid w:val="000F5239"/>
    <w:rsid w:val="000F71BB"/>
    <w:rsid w:val="000F72B7"/>
    <w:rsid w:val="000F766C"/>
    <w:rsid w:val="000F76BD"/>
    <w:rsid w:val="001002C5"/>
    <w:rsid w:val="0010045A"/>
    <w:rsid w:val="00100482"/>
    <w:rsid w:val="001008BB"/>
    <w:rsid w:val="00100D3B"/>
    <w:rsid w:val="00100E1B"/>
    <w:rsid w:val="00100E82"/>
    <w:rsid w:val="00101193"/>
    <w:rsid w:val="00101365"/>
    <w:rsid w:val="001014A3"/>
    <w:rsid w:val="001017E4"/>
    <w:rsid w:val="00102139"/>
    <w:rsid w:val="001021A5"/>
    <w:rsid w:val="00103331"/>
    <w:rsid w:val="001033DF"/>
    <w:rsid w:val="00103557"/>
    <w:rsid w:val="001036A3"/>
    <w:rsid w:val="001044F7"/>
    <w:rsid w:val="00104F3D"/>
    <w:rsid w:val="0010513E"/>
    <w:rsid w:val="00105D9A"/>
    <w:rsid w:val="00105EAB"/>
    <w:rsid w:val="00106B8F"/>
    <w:rsid w:val="00106E4E"/>
    <w:rsid w:val="00107875"/>
    <w:rsid w:val="00111494"/>
    <w:rsid w:val="00112492"/>
    <w:rsid w:val="0011267B"/>
    <w:rsid w:val="00112D64"/>
    <w:rsid w:val="001141CD"/>
    <w:rsid w:val="0011420C"/>
    <w:rsid w:val="00114403"/>
    <w:rsid w:val="00114779"/>
    <w:rsid w:val="00114C97"/>
    <w:rsid w:val="00114C9D"/>
    <w:rsid w:val="001155D1"/>
    <w:rsid w:val="00116695"/>
    <w:rsid w:val="00116B5C"/>
    <w:rsid w:val="0011708D"/>
    <w:rsid w:val="001176E8"/>
    <w:rsid w:val="00117C76"/>
    <w:rsid w:val="00117EA1"/>
    <w:rsid w:val="00120194"/>
    <w:rsid w:val="00120D41"/>
    <w:rsid w:val="00121942"/>
    <w:rsid w:val="001223A1"/>
    <w:rsid w:val="001223F8"/>
    <w:rsid w:val="001230EC"/>
    <w:rsid w:val="0012314C"/>
    <w:rsid w:val="0012322A"/>
    <w:rsid w:val="00123475"/>
    <w:rsid w:val="001236F1"/>
    <w:rsid w:val="001241EF"/>
    <w:rsid w:val="00124436"/>
    <w:rsid w:val="001253AE"/>
    <w:rsid w:val="00125460"/>
    <w:rsid w:val="00126138"/>
    <w:rsid w:val="00126764"/>
    <w:rsid w:val="00127426"/>
    <w:rsid w:val="0012791E"/>
    <w:rsid w:val="00127AA3"/>
    <w:rsid w:val="00130152"/>
    <w:rsid w:val="00130425"/>
    <w:rsid w:val="001304EE"/>
    <w:rsid w:val="00130582"/>
    <w:rsid w:val="00130A38"/>
    <w:rsid w:val="00130D1A"/>
    <w:rsid w:val="00130F17"/>
    <w:rsid w:val="00130F7D"/>
    <w:rsid w:val="001311D9"/>
    <w:rsid w:val="00131612"/>
    <w:rsid w:val="00131BAE"/>
    <w:rsid w:val="001321E2"/>
    <w:rsid w:val="001327AD"/>
    <w:rsid w:val="00132ADA"/>
    <w:rsid w:val="001331A2"/>
    <w:rsid w:val="0013357A"/>
    <w:rsid w:val="00134E05"/>
    <w:rsid w:val="00137C66"/>
    <w:rsid w:val="001402D7"/>
    <w:rsid w:val="00140EC4"/>
    <w:rsid w:val="00142A0F"/>
    <w:rsid w:val="0014387C"/>
    <w:rsid w:val="001438D6"/>
    <w:rsid w:val="00144152"/>
    <w:rsid w:val="001441B9"/>
    <w:rsid w:val="001442BE"/>
    <w:rsid w:val="00144851"/>
    <w:rsid w:val="00144AB7"/>
    <w:rsid w:val="00144B17"/>
    <w:rsid w:val="00145BC6"/>
    <w:rsid w:val="0014647D"/>
    <w:rsid w:val="001476C0"/>
    <w:rsid w:val="001478F2"/>
    <w:rsid w:val="00147DAE"/>
    <w:rsid w:val="00150325"/>
    <w:rsid w:val="0015042B"/>
    <w:rsid w:val="001505F7"/>
    <w:rsid w:val="00150614"/>
    <w:rsid w:val="00150730"/>
    <w:rsid w:val="00152300"/>
    <w:rsid w:val="0015247F"/>
    <w:rsid w:val="00153379"/>
    <w:rsid w:val="00153834"/>
    <w:rsid w:val="0015420F"/>
    <w:rsid w:val="001546D1"/>
    <w:rsid w:val="0015501B"/>
    <w:rsid w:val="00155DBC"/>
    <w:rsid w:val="00155EB1"/>
    <w:rsid w:val="00156511"/>
    <w:rsid w:val="001565F7"/>
    <w:rsid w:val="0015697D"/>
    <w:rsid w:val="00156AB1"/>
    <w:rsid w:val="00156FDC"/>
    <w:rsid w:val="00160055"/>
    <w:rsid w:val="00162260"/>
    <w:rsid w:val="00162714"/>
    <w:rsid w:val="00163542"/>
    <w:rsid w:val="0016397D"/>
    <w:rsid w:val="00163AAE"/>
    <w:rsid w:val="00164466"/>
    <w:rsid w:val="001645E9"/>
    <w:rsid w:val="00164622"/>
    <w:rsid w:val="00164F88"/>
    <w:rsid w:val="001670DD"/>
    <w:rsid w:val="001671A5"/>
    <w:rsid w:val="0016750B"/>
    <w:rsid w:val="00167862"/>
    <w:rsid w:val="00167C8C"/>
    <w:rsid w:val="00167C92"/>
    <w:rsid w:val="0017017E"/>
    <w:rsid w:val="00170A05"/>
    <w:rsid w:val="00173F8A"/>
    <w:rsid w:val="001740EB"/>
    <w:rsid w:val="0017583F"/>
    <w:rsid w:val="001776DE"/>
    <w:rsid w:val="00177975"/>
    <w:rsid w:val="00177F9E"/>
    <w:rsid w:val="00180654"/>
    <w:rsid w:val="001809F2"/>
    <w:rsid w:val="00181472"/>
    <w:rsid w:val="00181FEA"/>
    <w:rsid w:val="00182FBF"/>
    <w:rsid w:val="00182FCD"/>
    <w:rsid w:val="00184500"/>
    <w:rsid w:val="00184749"/>
    <w:rsid w:val="00184C89"/>
    <w:rsid w:val="00184D41"/>
    <w:rsid w:val="001853D7"/>
    <w:rsid w:val="0018611C"/>
    <w:rsid w:val="001862DC"/>
    <w:rsid w:val="00186653"/>
    <w:rsid w:val="001873BD"/>
    <w:rsid w:val="0019116F"/>
    <w:rsid w:val="001923AD"/>
    <w:rsid w:val="00192482"/>
    <w:rsid w:val="00192777"/>
    <w:rsid w:val="001927C6"/>
    <w:rsid w:val="001930A8"/>
    <w:rsid w:val="00193850"/>
    <w:rsid w:val="0019426C"/>
    <w:rsid w:val="00194A9F"/>
    <w:rsid w:val="00194DAE"/>
    <w:rsid w:val="00195923"/>
    <w:rsid w:val="001A17DE"/>
    <w:rsid w:val="001A277D"/>
    <w:rsid w:val="001A3005"/>
    <w:rsid w:val="001A3539"/>
    <w:rsid w:val="001A3622"/>
    <w:rsid w:val="001A3AA0"/>
    <w:rsid w:val="001A5C52"/>
    <w:rsid w:val="001A6040"/>
    <w:rsid w:val="001A666C"/>
    <w:rsid w:val="001A6778"/>
    <w:rsid w:val="001A69D5"/>
    <w:rsid w:val="001A72B4"/>
    <w:rsid w:val="001A76EA"/>
    <w:rsid w:val="001B0130"/>
    <w:rsid w:val="001B0F29"/>
    <w:rsid w:val="001B1847"/>
    <w:rsid w:val="001B4B38"/>
    <w:rsid w:val="001B723E"/>
    <w:rsid w:val="001C17C3"/>
    <w:rsid w:val="001C1D63"/>
    <w:rsid w:val="001C245C"/>
    <w:rsid w:val="001C260F"/>
    <w:rsid w:val="001C2C2E"/>
    <w:rsid w:val="001C4AE7"/>
    <w:rsid w:val="001C5460"/>
    <w:rsid w:val="001C563F"/>
    <w:rsid w:val="001C63AC"/>
    <w:rsid w:val="001C6A4D"/>
    <w:rsid w:val="001C6D4E"/>
    <w:rsid w:val="001C72A7"/>
    <w:rsid w:val="001C7B74"/>
    <w:rsid w:val="001C7E31"/>
    <w:rsid w:val="001D0A93"/>
    <w:rsid w:val="001D0AAB"/>
    <w:rsid w:val="001D1253"/>
    <w:rsid w:val="001D1827"/>
    <w:rsid w:val="001D2650"/>
    <w:rsid w:val="001D3C37"/>
    <w:rsid w:val="001D3DDF"/>
    <w:rsid w:val="001D475E"/>
    <w:rsid w:val="001D54F9"/>
    <w:rsid w:val="001D5A71"/>
    <w:rsid w:val="001D5B32"/>
    <w:rsid w:val="001D5FBE"/>
    <w:rsid w:val="001D6EAB"/>
    <w:rsid w:val="001D743A"/>
    <w:rsid w:val="001D744D"/>
    <w:rsid w:val="001D7B86"/>
    <w:rsid w:val="001E0677"/>
    <w:rsid w:val="001E0922"/>
    <w:rsid w:val="001E3505"/>
    <w:rsid w:val="001E3D18"/>
    <w:rsid w:val="001E4CF5"/>
    <w:rsid w:val="001E5FF4"/>
    <w:rsid w:val="001E6154"/>
    <w:rsid w:val="001E6322"/>
    <w:rsid w:val="001E685D"/>
    <w:rsid w:val="001E74FF"/>
    <w:rsid w:val="001F0682"/>
    <w:rsid w:val="001F0DF1"/>
    <w:rsid w:val="001F16BC"/>
    <w:rsid w:val="001F3848"/>
    <w:rsid w:val="001F3E09"/>
    <w:rsid w:val="001F438F"/>
    <w:rsid w:val="001F4D92"/>
    <w:rsid w:val="001F5423"/>
    <w:rsid w:val="001F5619"/>
    <w:rsid w:val="001F56D3"/>
    <w:rsid w:val="001F71BD"/>
    <w:rsid w:val="001F7DAF"/>
    <w:rsid w:val="002003C9"/>
    <w:rsid w:val="002027C7"/>
    <w:rsid w:val="002028B9"/>
    <w:rsid w:val="00202C31"/>
    <w:rsid w:val="00203269"/>
    <w:rsid w:val="00204388"/>
    <w:rsid w:val="00204D09"/>
    <w:rsid w:val="00206109"/>
    <w:rsid w:val="002063EF"/>
    <w:rsid w:val="00206964"/>
    <w:rsid w:val="0021000D"/>
    <w:rsid w:val="0021003F"/>
    <w:rsid w:val="002113BA"/>
    <w:rsid w:val="0021197D"/>
    <w:rsid w:val="002119CE"/>
    <w:rsid w:val="00211FC4"/>
    <w:rsid w:val="002131CA"/>
    <w:rsid w:val="002146A8"/>
    <w:rsid w:val="00214D1E"/>
    <w:rsid w:val="00215565"/>
    <w:rsid w:val="00215BC6"/>
    <w:rsid w:val="00215F56"/>
    <w:rsid w:val="002160C4"/>
    <w:rsid w:val="002160E9"/>
    <w:rsid w:val="002163A7"/>
    <w:rsid w:val="00216459"/>
    <w:rsid w:val="002165D1"/>
    <w:rsid w:val="00217386"/>
    <w:rsid w:val="00220C88"/>
    <w:rsid w:val="00220CA8"/>
    <w:rsid w:val="00220D69"/>
    <w:rsid w:val="00220DF5"/>
    <w:rsid w:val="00220E6F"/>
    <w:rsid w:val="00223427"/>
    <w:rsid w:val="00223928"/>
    <w:rsid w:val="00223C05"/>
    <w:rsid w:val="00224494"/>
    <w:rsid w:val="00225465"/>
    <w:rsid w:val="00225631"/>
    <w:rsid w:val="002256A2"/>
    <w:rsid w:val="00226024"/>
    <w:rsid w:val="0022676B"/>
    <w:rsid w:val="00226A8F"/>
    <w:rsid w:val="00227F18"/>
    <w:rsid w:val="00231290"/>
    <w:rsid w:val="00232390"/>
    <w:rsid w:val="00232480"/>
    <w:rsid w:val="00232633"/>
    <w:rsid w:val="0023268B"/>
    <w:rsid w:val="002339E7"/>
    <w:rsid w:val="00233FB9"/>
    <w:rsid w:val="00234635"/>
    <w:rsid w:val="00234FB9"/>
    <w:rsid w:val="00236037"/>
    <w:rsid w:val="002360BA"/>
    <w:rsid w:val="00236284"/>
    <w:rsid w:val="0023723B"/>
    <w:rsid w:val="0024011E"/>
    <w:rsid w:val="002418C9"/>
    <w:rsid w:val="00242B4D"/>
    <w:rsid w:val="00242F24"/>
    <w:rsid w:val="002451DA"/>
    <w:rsid w:val="002452CD"/>
    <w:rsid w:val="002453B2"/>
    <w:rsid w:val="00245F67"/>
    <w:rsid w:val="00246153"/>
    <w:rsid w:val="00246239"/>
    <w:rsid w:val="00250C97"/>
    <w:rsid w:val="00250CF8"/>
    <w:rsid w:val="00250EA7"/>
    <w:rsid w:val="00251135"/>
    <w:rsid w:val="00251228"/>
    <w:rsid w:val="002529A6"/>
    <w:rsid w:val="0025346E"/>
    <w:rsid w:val="002535FF"/>
    <w:rsid w:val="00253DA1"/>
    <w:rsid w:val="002542EF"/>
    <w:rsid w:val="00254A2F"/>
    <w:rsid w:val="00255319"/>
    <w:rsid w:val="00255403"/>
    <w:rsid w:val="002571F3"/>
    <w:rsid w:val="0026049E"/>
    <w:rsid w:val="002604B9"/>
    <w:rsid w:val="00260900"/>
    <w:rsid w:val="00261085"/>
    <w:rsid w:val="00261533"/>
    <w:rsid w:val="0026169B"/>
    <w:rsid w:val="002628AA"/>
    <w:rsid w:val="00262DCA"/>
    <w:rsid w:val="0026310F"/>
    <w:rsid w:val="0026510A"/>
    <w:rsid w:val="00266340"/>
    <w:rsid w:val="00266CD7"/>
    <w:rsid w:val="00270CC2"/>
    <w:rsid w:val="00271060"/>
    <w:rsid w:val="00271366"/>
    <w:rsid w:val="00271475"/>
    <w:rsid w:val="002715B6"/>
    <w:rsid w:val="002721EA"/>
    <w:rsid w:val="00272D5C"/>
    <w:rsid w:val="00272E13"/>
    <w:rsid w:val="0027364C"/>
    <w:rsid w:val="002754BE"/>
    <w:rsid w:val="00275770"/>
    <w:rsid w:val="00275930"/>
    <w:rsid w:val="0027623D"/>
    <w:rsid w:val="0027671C"/>
    <w:rsid w:val="00280211"/>
    <w:rsid w:val="002803FF"/>
    <w:rsid w:val="0028048D"/>
    <w:rsid w:val="00280CE9"/>
    <w:rsid w:val="0028117A"/>
    <w:rsid w:val="00282AD3"/>
    <w:rsid w:val="00282D69"/>
    <w:rsid w:val="0028346D"/>
    <w:rsid w:val="00283805"/>
    <w:rsid w:val="00284045"/>
    <w:rsid w:val="00285B0E"/>
    <w:rsid w:val="00285F24"/>
    <w:rsid w:val="002862B5"/>
    <w:rsid w:val="0028690D"/>
    <w:rsid w:val="00286BCB"/>
    <w:rsid w:val="00291376"/>
    <w:rsid w:val="002914B7"/>
    <w:rsid w:val="0029182F"/>
    <w:rsid w:val="0029188B"/>
    <w:rsid w:val="00291C5E"/>
    <w:rsid w:val="00291CAB"/>
    <w:rsid w:val="0029202B"/>
    <w:rsid w:val="0029221E"/>
    <w:rsid w:val="00292899"/>
    <w:rsid w:val="00292D66"/>
    <w:rsid w:val="0029300F"/>
    <w:rsid w:val="00293686"/>
    <w:rsid w:val="00293D8B"/>
    <w:rsid w:val="00293ED9"/>
    <w:rsid w:val="002947C7"/>
    <w:rsid w:val="00295C49"/>
    <w:rsid w:val="00296485"/>
    <w:rsid w:val="00297343"/>
    <w:rsid w:val="00297AF4"/>
    <w:rsid w:val="002A0D49"/>
    <w:rsid w:val="002A1269"/>
    <w:rsid w:val="002A2C94"/>
    <w:rsid w:val="002A3A8F"/>
    <w:rsid w:val="002A3BD4"/>
    <w:rsid w:val="002A3DC8"/>
    <w:rsid w:val="002A40AB"/>
    <w:rsid w:val="002A4509"/>
    <w:rsid w:val="002A45E3"/>
    <w:rsid w:val="002A476A"/>
    <w:rsid w:val="002A47A4"/>
    <w:rsid w:val="002A47E9"/>
    <w:rsid w:val="002A5682"/>
    <w:rsid w:val="002A7A94"/>
    <w:rsid w:val="002A7C21"/>
    <w:rsid w:val="002A7DDC"/>
    <w:rsid w:val="002B0E28"/>
    <w:rsid w:val="002B12D8"/>
    <w:rsid w:val="002B1890"/>
    <w:rsid w:val="002B29A0"/>
    <w:rsid w:val="002B29F4"/>
    <w:rsid w:val="002B2E28"/>
    <w:rsid w:val="002B31D1"/>
    <w:rsid w:val="002B3469"/>
    <w:rsid w:val="002B3A86"/>
    <w:rsid w:val="002B3D4B"/>
    <w:rsid w:val="002B3E57"/>
    <w:rsid w:val="002B58C7"/>
    <w:rsid w:val="002B59C0"/>
    <w:rsid w:val="002B627A"/>
    <w:rsid w:val="002B63F8"/>
    <w:rsid w:val="002B7560"/>
    <w:rsid w:val="002C11B1"/>
    <w:rsid w:val="002C131D"/>
    <w:rsid w:val="002C18FB"/>
    <w:rsid w:val="002C260A"/>
    <w:rsid w:val="002C2DE3"/>
    <w:rsid w:val="002C31DA"/>
    <w:rsid w:val="002C47A2"/>
    <w:rsid w:val="002C4E29"/>
    <w:rsid w:val="002C5652"/>
    <w:rsid w:val="002C6278"/>
    <w:rsid w:val="002C7443"/>
    <w:rsid w:val="002D07ED"/>
    <w:rsid w:val="002D0D90"/>
    <w:rsid w:val="002D1510"/>
    <w:rsid w:val="002D2949"/>
    <w:rsid w:val="002D3710"/>
    <w:rsid w:val="002D4465"/>
    <w:rsid w:val="002D44F7"/>
    <w:rsid w:val="002D5129"/>
    <w:rsid w:val="002D5685"/>
    <w:rsid w:val="002D66E2"/>
    <w:rsid w:val="002D72FC"/>
    <w:rsid w:val="002D7391"/>
    <w:rsid w:val="002D7D5E"/>
    <w:rsid w:val="002E0BB0"/>
    <w:rsid w:val="002E0F2A"/>
    <w:rsid w:val="002E1CF2"/>
    <w:rsid w:val="002E20AB"/>
    <w:rsid w:val="002E2E43"/>
    <w:rsid w:val="002E2E67"/>
    <w:rsid w:val="002E3021"/>
    <w:rsid w:val="002E3492"/>
    <w:rsid w:val="002E3560"/>
    <w:rsid w:val="002E40C4"/>
    <w:rsid w:val="002E55DE"/>
    <w:rsid w:val="002E5D48"/>
    <w:rsid w:val="002E6A27"/>
    <w:rsid w:val="002E6BF0"/>
    <w:rsid w:val="002F03F4"/>
    <w:rsid w:val="002F150F"/>
    <w:rsid w:val="002F168A"/>
    <w:rsid w:val="002F1C72"/>
    <w:rsid w:val="002F32A4"/>
    <w:rsid w:val="002F34C1"/>
    <w:rsid w:val="002F45CB"/>
    <w:rsid w:val="002F4BF9"/>
    <w:rsid w:val="002F4DB6"/>
    <w:rsid w:val="002F519E"/>
    <w:rsid w:val="002F557B"/>
    <w:rsid w:val="002F5A79"/>
    <w:rsid w:val="002F61EC"/>
    <w:rsid w:val="002F6810"/>
    <w:rsid w:val="002F68F8"/>
    <w:rsid w:val="002F76A3"/>
    <w:rsid w:val="0030049D"/>
    <w:rsid w:val="003004D6"/>
    <w:rsid w:val="003017DC"/>
    <w:rsid w:val="00301A3D"/>
    <w:rsid w:val="00301C45"/>
    <w:rsid w:val="003021BC"/>
    <w:rsid w:val="00303B91"/>
    <w:rsid w:val="00303F76"/>
    <w:rsid w:val="00304AC6"/>
    <w:rsid w:val="00304B63"/>
    <w:rsid w:val="00304D22"/>
    <w:rsid w:val="003056E7"/>
    <w:rsid w:val="003066D3"/>
    <w:rsid w:val="00306EBD"/>
    <w:rsid w:val="0030719D"/>
    <w:rsid w:val="00307BCD"/>
    <w:rsid w:val="003100F1"/>
    <w:rsid w:val="003103B8"/>
    <w:rsid w:val="0031042A"/>
    <w:rsid w:val="00310A47"/>
    <w:rsid w:val="00310B11"/>
    <w:rsid w:val="00311088"/>
    <w:rsid w:val="00311482"/>
    <w:rsid w:val="003114A4"/>
    <w:rsid w:val="003114D6"/>
    <w:rsid w:val="003114E5"/>
    <w:rsid w:val="003118BE"/>
    <w:rsid w:val="00311E70"/>
    <w:rsid w:val="003126BC"/>
    <w:rsid w:val="003126D4"/>
    <w:rsid w:val="00312D69"/>
    <w:rsid w:val="0031381F"/>
    <w:rsid w:val="003138C2"/>
    <w:rsid w:val="00313916"/>
    <w:rsid w:val="00314A02"/>
    <w:rsid w:val="00315139"/>
    <w:rsid w:val="00315849"/>
    <w:rsid w:val="00315B62"/>
    <w:rsid w:val="00316721"/>
    <w:rsid w:val="00316B5C"/>
    <w:rsid w:val="00316F01"/>
    <w:rsid w:val="00320203"/>
    <w:rsid w:val="00320729"/>
    <w:rsid w:val="0032098C"/>
    <w:rsid w:val="003214EC"/>
    <w:rsid w:val="00321C16"/>
    <w:rsid w:val="00321DFD"/>
    <w:rsid w:val="0032363E"/>
    <w:rsid w:val="00323962"/>
    <w:rsid w:val="0032477B"/>
    <w:rsid w:val="00324DA6"/>
    <w:rsid w:val="00324DC6"/>
    <w:rsid w:val="0032587B"/>
    <w:rsid w:val="00325B39"/>
    <w:rsid w:val="00326356"/>
    <w:rsid w:val="003265A7"/>
    <w:rsid w:val="00327290"/>
    <w:rsid w:val="00327629"/>
    <w:rsid w:val="00327DA8"/>
    <w:rsid w:val="003301FB"/>
    <w:rsid w:val="00332ADE"/>
    <w:rsid w:val="00332D9F"/>
    <w:rsid w:val="003341FE"/>
    <w:rsid w:val="003353B8"/>
    <w:rsid w:val="003374EE"/>
    <w:rsid w:val="00340C30"/>
    <w:rsid w:val="003413B8"/>
    <w:rsid w:val="00341480"/>
    <w:rsid w:val="0034175B"/>
    <w:rsid w:val="003422BC"/>
    <w:rsid w:val="00342866"/>
    <w:rsid w:val="00342AEC"/>
    <w:rsid w:val="00342E8A"/>
    <w:rsid w:val="003434E0"/>
    <w:rsid w:val="00343EE7"/>
    <w:rsid w:val="00344557"/>
    <w:rsid w:val="003453C8"/>
    <w:rsid w:val="00346469"/>
    <w:rsid w:val="0035023C"/>
    <w:rsid w:val="0035031C"/>
    <w:rsid w:val="00350DBF"/>
    <w:rsid w:val="00350FDC"/>
    <w:rsid w:val="0035235F"/>
    <w:rsid w:val="00352BB1"/>
    <w:rsid w:val="00352CBF"/>
    <w:rsid w:val="00354775"/>
    <w:rsid w:val="0035492C"/>
    <w:rsid w:val="00355C45"/>
    <w:rsid w:val="003562AE"/>
    <w:rsid w:val="003574C9"/>
    <w:rsid w:val="00360B25"/>
    <w:rsid w:val="003610B7"/>
    <w:rsid w:val="0036394D"/>
    <w:rsid w:val="0036420C"/>
    <w:rsid w:val="00365937"/>
    <w:rsid w:val="00365D23"/>
    <w:rsid w:val="00366069"/>
    <w:rsid w:val="003663BF"/>
    <w:rsid w:val="0036661C"/>
    <w:rsid w:val="00366F11"/>
    <w:rsid w:val="00367717"/>
    <w:rsid w:val="00367E12"/>
    <w:rsid w:val="003700EB"/>
    <w:rsid w:val="00370441"/>
    <w:rsid w:val="00371B83"/>
    <w:rsid w:val="0037269C"/>
    <w:rsid w:val="00372AAF"/>
    <w:rsid w:val="00373016"/>
    <w:rsid w:val="0037476A"/>
    <w:rsid w:val="003754AC"/>
    <w:rsid w:val="003755CC"/>
    <w:rsid w:val="003758F5"/>
    <w:rsid w:val="003763D6"/>
    <w:rsid w:val="003769F1"/>
    <w:rsid w:val="003772DE"/>
    <w:rsid w:val="003824B2"/>
    <w:rsid w:val="00383660"/>
    <w:rsid w:val="00383D86"/>
    <w:rsid w:val="00384AF2"/>
    <w:rsid w:val="00384E50"/>
    <w:rsid w:val="00385740"/>
    <w:rsid w:val="00385AFC"/>
    <w:rsid w:val="00386D50"/>
    <w:rsid w:val="00386EDA"/>
    <w:rsid w:val="00386FB7"/>
    <w:rsid w:val="003872DB"/>
    <w:rsid w:val="00387D2C"/>
    <w:rsid w:val="00390A1B"/>
    <w:rsid w:val="00391411"/>
    <w:rsid w:val="00391C59"/>
    <w:rsid w:val="00392DD7"/>
    <w:rsid w:val="0039306D"/>
    <w:rsid w:val="003930D7"/>
    <w:rsid w:val="00393A92"/>
    <w:rsid w:val="003948B1"/>
    <w:rsid w:val="0039498A"/>
    <w:rsid w:val="0039507D"/>
    <w:rsid w:val="00395E98"/>
    <w:rsid w:val="00396E7C"/>
    <w:rsid w:val="003976BA"/>
    <w:rsid w:val="003A11A2"/>
    <w:rsid w:val="003A14EB"/>
    <w:rsid w:val="003A1ED7"/>
    <w:rsid w:val="003A207F"/>
    <w:rsid w:val="003A24C9"/>
    <w:rsid w:val="003A26D8"/>
    <w:rsid w:val="003A2F0F"/>
    <w:rsid w:val="003A2FF1"/>
    <w:rsid w:val="003A3018"/>
    <w:rsid w:val="003A3B8C"/>
    <w:rsid w:val="003A4F5D"/>
    <w:rsid w:val="003A6216"/>
    <w:rsid w:val="003A6998"/>
    <w:rsid w:val="003A7361"/>
    <w:rsid w:val="003A74F8"/>
    <w:rsid w:val="003A7E3E"/>
    <w:rsid w:val="003B05BF"/>
    <w:rsid w:val="003B082F"/>
    <w:rsid w:val="003B089E"/>
    <w:rsid w:val="003B1CBA"/>
    <w:rsid w:val="003B1D83"/>
    <w:rsid w:val="003B2DDC"/>
    <w:rsid w:val="003B3140"/>
    <w:rsid w:val="003B4759"/>
    <w:rsid w:val="003B541C"/>
    <w:rsid w:val="003B7261"/>
    <w:rsid w:val="003B7511"/>
    <w:rsid w:val="003B7AAF"/>
    <w:rsid w:val="003B7E54"/>
    <w:rsid w:val="003B7EE1"/>
    <w:rsid w:val="003C1A7D"/>
    <w:rsid w:val="003C2006"/>
    <w:rsid w:val="003C23D7"/>
    <w:rsid w:val="003C23DC"/>
    <w:rsid w:val="003C2622"/>
    <w:rsid w:val="003C2A91"/>
    <w:rsid w:val="003C2E32"/>
    <w:rsid w:val="003C3568"/>
    <w:rsid w:val="003C4D4F"/>
    <w:rsid w:val="003C4EE1"/>
    <w:rsid w:val="003C514C"/>
    <w:rsid w:val="003C6410"/>
    <w:rsid w:val="003D0740"/>
    <w:rsid w:val="003D0B7B"/>
    <w:rsid w:val="003D0B99"/>
    <w:rsid w:val="003D0C45"/>
    <w:rsid w:val="003D1516"/>
    <w:rsid w:val="003D1999"/>
    <w:rsid w:val="003D2E2E"/>
    <w:rsid w:val="003D3376"/>
    <w:rsid w:val="003D3734"/>
    <w:rsid w:val="003D39A9"/>
    <w:rsid w:val="003D4746"/>
    <w:rsid w:val="003D5BF1"/>
    <w:rsid w:val="003D5F30"/>
    <w:rsid w:val="003D6F71"/>
    <w:rsid w:val="003D71BA"/>
    <w:rsid w:val="003D76AD"/>
    <w:rsid w:val="003E0154"/>
    <w:rsid w:val="003E050B"/>
    <w:rsid w:val="003E116B"/>
    <w:rsid w:val="003E13BE"/>
    <w:rsid w:val="003E1E6F"/>
    <w:rsid w:val="003E25F3"/>
    <w:rsid w:val="003E2980"/>
    <w:rsid w:val="003E3BC9"/>
    <w:rsid w:val="003E3C4F"/>
    <w:rsid w:val="003E3F32"/>
    <w:rsid w:val="003E5457"/>
    <w:rsid w:val="003E6780"/>
    <w:rsid w:val="003E6A82"/>
    <w:rsid w:val="003E7F79"/>
    <w:rsid w:val="003F0493"/>
    <w:rsid w:val="003F07C4"/>
    <w:rsid w:val="003F0A61"/>
    <w:rsid w:val="003F1A3E"/>
    <w:rsid w:val="003F2CAA"/>
    <w:rsid w:val="003F416E"/>
    <w:rsid w:val="003F4BDF"/>
    <w:rsid w:val="003F5EA5"/>
    <w:rsid w:val="003F68AA"/>
    <w:rsid w:val="003F71DC"/>
    <w:rsid w:val="003F7342"/>
    <w:rsid w:val="004006DB"/>
    <w:rsid w:val="00400BAE"/>
    <w:rsid w:val="004026CD"/>
    <w:rsid w:val="00402F54"/>
    <w:rsid w:val="004039F2"/>
    <w:rsid w:val="00405189"/>
    <w:rsid w:val="0040539C"/>
    <w:rsid w:val="00405439"/>
    <w:rsid w:val="00405DC1"/>
    <w:rsid w:val="004062BD"/>
    <w:rsid w:val="004068E6"/>
    <w:rsid w:val="0040762C"/>
    <w:rsid w:val="004078A3"/>
    <w:rsid w:val="00407E5E"/>
    <w:rsid w:val="0041094F"/>
    <w:rsid w:val="00410F7E"/>
    <w:rsid w:val="00411022"/>
    <w:rsid w:val="00411B16"/>
    <w:rsid w:val="00412338"/>
    <w:rsid w:val="004128E2"/>
    <w:rsid w:val="00412970"/>
    <w:rsid w:val="00412D97"/>
    <w:rsid w:val="004140F0"/>
    <w:rsid w:val="00414112"/>
    <w:rsid w:val="00414E15"/>
    <w:rsid w:val="00415073"/>
    <w:rsid w:val="004163F5"/>
    <w:rsid w:val="00417D57"/>
    <w:rsid w:val="00420150"/>
    <w:rsid w:val="00420226"/>
    <w:rsid w:val="0042060C"/>
    <w:rsid w:val="004213B5"/>
    <w:rsid w:val="00421975"/>
    <w:rsid w:val="004235DF"/>
    <w:rsid w:val="00423A79"/>
    <w:rsid w:val="004241D4"/>
    <w:rsid w:val="00425329"/>
    <w:rsid w:val="00426548"/>
    <w:rsid w:val="004270C4"/>
    <w:rsid w:val="00427563"/>
    <w:rsid w:val="004276EF"/>
    <w:rsid w:val="004277B9"/>
    <w:rsid w:val="004307AA"/>
    <w:rsid w:val="00430B3C"/>
    <w:rsid w:val="00430D0E"/>
    <w:rsid w:val="00431B2B"/>
    <w:rsid w:val="00432CF4"/>
    <w:rsid w:val="00433797"/>
    <w:rsid w:val="00433EBE"/>
    <w:rsid w:val="004340A0"/>
    <w:rsid w:val="00434276"/>
    <w:rsid w:val="00434940"/>
    <w:rsid w:val="00435093"/>
    <w:rsid w:val="00435256"/>
    <w:rsid w:val="00435383"/>
    <w:rsid w:val="004358F0"/>
    <w:rsid w:val="00437656"/>
    <w:rsid w:val="00441105"/>
    <w:rsid w:val="00441208"/>
    <w:rsid w:val="00441331"/>
    <w:rsid w:val="00441938"/>
    <w:rsid w:val="00441C6E"/>
    <w:rsid w:val="00441EA0"/>
    <w:rsid w:val="00441EDE"/>
    <w:rsid w:val="004425B8"/>
    <w:rsid w:val="00442DB2"/>
    <w:rsid w:val="00443244"/>
    <w:rsid w:val="004441FB"/>
    <w:rsid w:val="00444C9C"/>
    <w:rsid w:val="004451B8"/>
    <w:rsid w:val="0044546F"/>
    <w:rsid w:val="00445936"/>
    <w:rsid w:val="004476FF"/>
    <w:rsid w:val="00447CCA"/>
    <w:rsid w:val="00450DE2"/>
    <w:rsid w:val="0045100D"/>
    <w:rsid w:val="00452142"/>
    <w:rsid w:val="004526AE"/>
    <w:rsid w:val="00452731"/>
    <w:rsid w:val="00452778"/>
    <w:rsid w:val="00452A10"/>
    <w:rsid w:val="00453754"/>
    <w:rsid w:val="00454126"/>
    <w:rsid w:val="00454F90"/>
    <w:rsid w:val="0045520D"/>
    <w:rsid w:val="00455BA7"/>
    <w:rsid w:val="004562A7"/>
    <w:rsid w:val="004562FA"/>
    <w:rsid w:val="004571B2"/>
    <w:rsid w:val="004574C2"/>
    <w:rsid w:val="00457F7F"/>
    <w:rsid w:val="004602D8"/>
    <w:rsid w:val="00460850"/>
    <w:rsid w:val="004611E4"/>
    <w:rsid w:val="00462203"/>
    <w:rsid w:val="00462BC2"/>
    <w:rsid w:val="0046341F"/>
    <w:rsid w:val="00463F8B"/>
    <w:rsid w:val="00464038"/>
    <w:rsid w:val="004640BC"/>
    <w:rsid w:val="00464345"/>
    <w:rsid w:val="00464AFE"/>
    <w:rsid w:val="0046534A"/>
    <w:rsid w:val="004663FC"/>
    <w:rsid w:val="00467493"/>
    <w:rsid w:val="00467A1F"/>
    <w:rsid w:val="00470CED"/>
    <w:rsid w:val="00471238"/>
    <w:rsid w:val="004718B8"/>
    <w:rsid w:val="00471AEB"/>
    <w:rsid w:val="00472420"/>
    <w:rsid w:val="00475A77"/>
    <w:rsid w:val="00476823"/>
    <w:rsid w:val="00480B03"/>
    <w:rsid w:val="00480F67"/>
    <w:rsid w:val="004814E2"/>
    <w:rsid w:val="00481AAC"/>
    <w:rsid w:val="00482375"/>
    <w:rsid w:val="004825EF"/>
    <w:rsid w:val="004829B2"/>
    <w:rsid w:val="00482D99"/>
    <w:rsid w:val="004834EB"/>
    <w:rsid w:val="004836AE"/>
    <w:rsid w:val="004841B4"/>
    <w:rsid w:val="004846C2"/>
    <w:rsid w:val="004849FF"/>
    <w:rsid w:val="00484C7C"/>
    <w:rsid w:val="004857FC"/>
    <w:rsid w:val="004859E8"/>
    <w:rsid w:val="00487E58"/>
    <w:rsid w:val="0049024C"/>
    <w:rsid w:val="00490C7A"/>
    <w:rsid w:val="00490F7C"/>
    <w:rsid w:val="00491072"/>
    <w:rsid w:val="0049165C"/>
    <w:rsid w:val="00492169"/>
    <w:rsid w:val="00492192"/>
    <w:rsid w:val="00493533"/>
    <w:rsid w:val="00494245"/>
    <w:rsid w:val="0049480B"/>
    <w:rsid w:val="00494D54"/>
    <w:rsid w:val="00495134"/>
    <w:rsid w:val="00495311"/>
    <w:rsid w:val="004955F9"/>
    <w:rsid w:val="004958F0"/>
    <w:rsid w:val="00495A3E"/>
    <w:rsid w:val="00496918"/>
    <w:rsid w:val="00497CBC"/>
    <w:rsid w:val="004A12DB"/>
    <w:rsid w:val="004A19FF"/>
    <w:rsid w:val="004A1C3C"/>
    <w:rsid w:val="004A1DCD"/>
    <w:rsid w:val="004A2B15"/>
    <w:rsid w:val="004A3025"/>
    <w:rsid w:val="004A3EFC"/>
    <w:rsid w:val="004A4021"/>
    <w:rsid w:val="004A493A"/>
    <w:rsid w:val="004A5808"/>
    <w:rsid w:val="004A59FB"/>
    <w:rsid w:val="004A5A64"/>
    <w:rsid w:val="004A5BCE"/>
    <w:rsid w:val="004A7A96"/>
    <w:rsid w:val="004A7B75"/>
    <w:rsid w:val="004B073F"/>
    <w:rsid w:val="004B27FD"/>
    <w:rsid w:val="004B3696"/>
    <w:rsid w:val="004B3894"/>
    <w:rsid w:val="004B3AF1"/>
    <w:rsid w:val="004B3C12"/>
    <w:rsid w:val="004B3F9B"/>
    <w:rsid w:val="004B45D1"/>
    <w:rsid w:val="004B4769"/>
    <w:rsid w:val="004B4BE0"/>
    <w:rsid w:val="004B5248"/>
    <w:rsid w:val="004B627E"/>
    <w:rsid w:val="004B78F5"/>
    <w:rsid w:val="004B7938"/>
    <w:rsid w:val="004B7AF1"/>
    <w:rsid w:val="004B7CE8"/>
    <w:rsid w:val="004C0059"/>
    <w:rsid w:val="004C0DEE"/>
    <w:rsid w:val="004C10D7"/>
    <w:rsid w:val="004C159E"/>
    <w:rsid w:val="004C1EC7"/>
    <w:rsid w:val="004C20A0"/>
    <w:rsid w:val="004C2EE1"/>
    <w:rsid w:val="004C3351"/>
    <w:rsid w:val="004C47E0"/>
    <w:rsid w:val="004C607F"/>
    <w:rsid w:val="004C611E"/>
    <w:rsid w:val="004C68D9"/>
    <w:rsid w:val="004C6CCD"/>
    <w:rsid w:val="004C7DA9"/>
    <w:rsid w:val="004D066D"/>
    <w:rsid w:val="004D112E"/>
    <w:rsid w:val="004D2640"/>
    <w:rsid w:val="004D3C2D"/>
    <w:rsid w:val="004D47B9"/>
    <w:rsid w:val="004D48A2"/>
    <w:rsid w:val="004D4E77"/>
    <w:rsid w:val="004D5DC0"/>
    <w:rsid w:val="004D607D"/>
    <w:rsid w:val="004D62A6"/>
    <w:rsid w:val="004D6955"/>
    <w:rsid w:val="004D7076"/>
    <w:rsid w:val="004D7757"/>
    <w:rsid w:val="004E04A5"/>
    <w:rsid w:val="004E0B3C"/>
    <w:rsid w:val="004E266E"/>
    <w:rsid w:val="004E26BC"/>
    <w:rsid w:val="004E2A3B"/>
    <w:rsid w:val="004E2E17"/>
    <w:rsid w:val="004E330B"/>
    <w:rsid w:val="004E3B8D"/>
    <w:rsid w:val="004E4411"/>
    <w:rsid w:val="004E4EB2"/>
    <w:rsid w:val="004E5BEF"/>
    <w:rsid w:val="004E67F5"/>
    <w:rsid w:val="004E68CF"/>
    <w:rsid w:val="004F004D"/>
    <w:rsid w:val="004F0C57"/>
    <w:rsid w:val="004F1204"/>
    <w:rsid w:val="004F367B"/>
    <w:rsid w:val="004F4059"/>
    <w:rsid w:val="004F4336"/>
    <w:rsid w:val="004F638E"/>
    <w:rsid w:val="004F6A1E"/>
    <w:rsid w:val="004F6BF4"/>
    <w:rsid w:val="004F6E00"/>
    <w:rsid w:val="00500A2E"/>
    <w:rsid w:val="0050157E"/>
    <w:rsid w:val="00502054"/>
    <w:rsid w:val="00502641"/>
    <w:rsid w:val="00502933"/>
    <w:rsid w:val="00502D9F"/>
    <w:rsid w:val="00504C08"/>
    <w:rsid w:val="00505E32"/>
    <w:rsid w:val="00506B71"/>
    <w:rsid w:val="00507603"/>
    <w:rsid w:val="00510D71"/>
    <w:rsid w:val="0051104D"/>
    <w:rsid w:val="0051154F"/>
    <w:rsid w:val="00511741"/>
    <w:rsid w:val="00511D16"/>
    <w:rsid w:val="00511EAB"/>
    <w:rsid w:val="005126B3"/>
    <w:rsid w:val="00512B8D"/>
    <w:rsid w:val="00513DD3"/>
    <w:rsid w:val="00515070"/>
    <w:rsid w:val="00515BFA"/>
    <w:rsid w:val="00515FBA"/>
    <w:rsid w:val="005166D2"/>
    <w:rsid w:val="00517040"/>
    <w:rsid w:val="00517197"/>
    <w:rsid w:val="005204C7"/>
    <w:rsid w:val="00521ED4"/>
    <w:rsid w:val="0052259A"/>
    <w:rsid w:val="00522841"/>
    <w:rsid w:val="0052357D"/>
    <w:rsid w:val="00523D4C"/>
    <w:rsid w:val="0052471B"/>
    <w:rsid w:val="005256E3"/>
    <w:rsid w:val="00525847"/>
    <w:rsid w:val="0052593E"/>
    <w:rsid w:val="00526600"/>
    <w:rsid w:val="00526A83"/>
    <w:rsid w:val="00526E3A"/>
    <w:rsid w:val="0052788A"/>
    <w:rsid w:val="00527A19"/>
    <w:rsid w:val="00530628"/>
    <w:rsid w:val="005308EF"/>
    <w:rsid w:val="00530AFF"/>
    <w:rsid w:val="00532C1A"/>
    <w:rsid w:val="00533011"/>
    <w:rsid w:val="005338BE"/>
    <w:rsid w:val="00533A89"/>
    <w:rsid w:val="005345E9"/>
    <w:rsid w:val="00534BE8"/>
    <w:rsid w:val="0053517E"/>
    <w:rsid w:val="00535D16"/>
    <w:rsid w:val="00535D29"/>
    <w:rsid w:val="0053665B"/>
    <w:rsid w:val="00536BD6"/>
    <w:rsid w:val="00536C9E"/>
    <w:rsid w:val="00537F03"/>
    <w:rsid w:val="0054016D"/>
    <w:rsid w:val="00540311"/>
    <w:rsid w:val="00540C39"/>
    <w:rsid w:val="0054182B"/>
    <w:rsid w:val="00541A76"/>
    <w:rsid w:val="00541C84"/>
    <w:rsid w:val="00542944"/>
    <w:rsid w:val="00542BBE"/>
    <w:rsid w:val="00542FE4"/>
    <w:rsid w:val="005434B7"/>
    <w:rsid w:val="00543BFF"/>
    <w:rsid w:val="0054501B"/>
    <w:rsid w:val="0054527B"/>
    <w:rsid w:val="00545452"/>
    <w:rsid w:val="00546B3E"/>
    <w:rsid w:val="00547609"/>
    <w:rsid w:val="00547A56"/>
    <w:rsid w:val="005507EC"/>
    <w:rsid w:val="005519AB"/>
    <w:rsid w:val="0055299F"/>
    <w:rsid w:val="00552ACE"/>
    <w:rsid w:val="0055331D"/>
    <w:rsid w:val="00553B55"/>
    <w:rsid w:val="005541CE"/>
    <w:rsid w:val="00554B79"/>
    <w:rsid w:val="00554D81"/>
    <w:rsid w:val="00554E5F"/>
    <w:rsid w:val="005555D7"/>
    <w:rsid w:val="00555954"/>
    <w:rsid w:val="00555F46"/>
    <w:rsid w:val="005562FD"/>
    <w:rsid w:val="00556944"/>
    <w:rsid w:val="00556ED1"/>
    <w:rsid w:val="0055710C"/>
    <w:rsid w:val="0055736B"/>
    <w:rsid w:val="005604B4"/>
    <w:rsid w:val="0056075A"/>
    <w:rsid w:val="0056075C"/>
    <w:rsid w:val="0056078F"/>
    <w:rsid w:val="005607A5"/>
    <w:rsid w:val="00560E41"/>
    <w:rsid w:val="00560E4A"/>
    <w:rsid w:val="0056152A"/>
    <w:rsid w:val="00561DA9"/>
    <w:rsid w:val="0056201E"/>
    <w:rsid w:val="00562B09"/>
    <w:rsid w:val="005632DA"/>
    <w:rsid w:val="0056394D"/>
    <w:rsid w:val="00563FD0"/>
    <w:rsid w:val="0056548B"/>
    <w:rsid w:val="005654DD"/>
    <w:rsid w:val="005659A1"/>
    <w:rsid w:val="00565B29"/>
    <w:rsid w:val="00566B48"/>
    <w:rsid w:val="0056766F"/>
    <w:rsid w:val="00567BDC"/>
    <w:rsid w:val="0057041D"/>
    <w:rsid w:val="005705F9"/>
    <w:rsid w:val="00572592"/>
    <w:rsid w:val="00573BB8"/>
    <w:rsid w:val="00573FB3"/>
    <w:rsid w:val="005741CF"/>
    <w:rsid w:val="00574C57"/>
    <w:rsid w:val="005752BB"/>
    <w:rsid w:val="005754E6"/>
    <w:rsid w:val="0057588C"/>
    <w:rsid w:val="005759EF"/>
    <w:rsid w:val="005764AE"/>
    <w:rsid w:val="00576AFD"/>
    <w:rsid w:val="005779CE"/>
    <w:rsid w:val="00580E57"/>
    <w:rsid w:val="00581BC7"/>
    <w:rsid w:val="00581EF1"/>
    <w:rsid w:val="00582F5B"/>
    <w:rsid w:val="005835BF"/>
    <w:rsid w:val="0058503A"/>
    <w:rsid w:val="005855C6"/>
    <w:rsid w:val="005862AB"/>
    <w:rsid w:val="00586597"/>
    <w:rsid w:val="005865F5"/>
    <w:rsid w:val="00586D75"/>
    <w:rsid w:val="005872A8"/>
    <w:rsid w:val="00587740"/>
    <w:rsid w:val="0058797D"/>
    <w:rsid w:val="005879F0"/>
    <w:rsid w:val="00587F80"/>
    <w:rsid w:val="0059016B"/>
    <w:rsid w:val="005904D2"/>
    <w:rsid w:val="00590CEA"/>
    <w:rsid w:val="005916E0"/>
    <w:rsid w:val="00591FD9"/>
    <w:rsid w:val="005921B3"/>
    <w:rsid w:val="0059225C"/>
    <w:rsid w:val="00592606"/>
    <w:rsid w:val="00593C9E"/>
    <w:rsid w:val="00595CF9"/>
    <w:rsid w:val="0059736D"/>
    <w:rsid w:val="005978C0"/>
    <w:rsid w:val="005978E9"/>
    <w:rsid w:val="005A0174"/>
    <w:rsid w:val="005A042A"/>
    <w:rsid w:val="005A0A4B"/>
    <w:rsid w:val="005A0A4D"/>
    <w:rsid w:val="005A0DDD"/>
    <w:rsid w:val="005A0E33"/>
    <w:rsid w:val="005A1F4F"/>
    <w:rsid w:val="005A26F7"/>
    <w:rsid w:val="005A28AE"/>
    <w:rsid w:val="005A2BE6"/>
    <w:rsid w:val="005A2CF9"/>
    <w:rsid w:val="005A2FD3"/>
    <w:rsid w:val="005A32EA"/>
    <w:rsid w:val="005A3738"/>
    <w:rsid w:val="005A3B5E"/>
    <w:rsid w:val="005A3D5A"/>
    <w:rsid w:val="005A440A"/>
    <w:rsid w:val="005A5814"/>
    <w:rsid w:val="005A636D"/>
    <w:rsid w:val="005A6563"/>
    <w:rsid w:val="005A780F"/>
    <w:rsid w:val="005B0992"/>
    <w:rsid w:val="005B0BD9"/>
    <w:rsid w:val="005B1206"/>
    <w:rsid w:val="005B17F6"/>
    <w:rsid w:val="005B2B24"/>
    <w:rsid w:val="005B2EEF"/>
    <w:rsid w:val="005B4E96"/>
    <w:rsid w:val="005B6980"/>
    <w:rsid w:val="005B7A19"/>
    <w:rsid w:val="005B7E67"/>
    <w:rsid w:val="005C0250"/>
    <w:rsid w:val="005C14A4"/>
    <w:rsid w:val="005C154E"/>
    <w:rsid w:val="005C1A8A"/>
    <w:rsid w:val="005C20E0"/>
    <w:rsid w:val="005C297E"/>
    <w:rsid w:val="005C365E"/>
    <w:rsid w:val="005C36E3"/>
    <w:rsid w:val="005C3DC2"/>
    <w:rsid w:val="005C4676"/>
    <w:rsid w:val="005C52CD"/>
    <w:rsid w:val="005C701D"/>
    <w:rsid w:val="005D1B27"/>
    <w:rsid w:val="005D2122"/>
    <w:rsid w:val="005D2D33"/>
    <w:rsid w:val="005D3BD6"/>
    <w:rsid w:val="005D3E5B"/>
    <w:rsid w:val="005D4879"/>
    <w:rsid w:val="005D50CC"/>
    <w:rsid w:val="005D52C0"/>
    <w:rsid w:val="005D5622"/>
    <w:rsid w:val="005D5FB7"/>
    <w:rsid w:val="005D6C5A"/>
    <w:rsid w:val="005D7828"/>
    <w:rsid w:val="005D783A"/>
    <w:rsid w:val="005D78ED"/>
    <w:rsid w:val="005E2154"/>
    <w:rsid w:val="005E2BF9"/>
    <w:rsid w:val="005E315E"/>
    <w:rsid w:val="005E3E85"/>
    <w:rsid w:val="005E5246"/>
    <w:rsid w:val="005E6420"/>
    <w:rsid w:val="005E6661"/>
    <w:rsid w:val="005E67A5"/>
    <w:rsid w:val="005E6CB7"/>
    <w:rsid w:val="005E6E53"/>
    <w:rsid w:val="005E72E4"/>
    <w:rsid w:val="005E7B06"/>
    <w:rsid w:val="005F0B51"/>
    <w:rsid w:val="005F21BD"/>
    <w:rsid w:val="005F23E8"/>
    <w:rsid w:val="005F256A"/>
    <w:rsid w:val="005F29BD"/>
    <w:rsid w:val="005F3CC9"/>
    <w:rsid w:val="005F4407"/>
    <w:rsid w:val="005F4AF8"/>
    <w:rsid w:val="005F4EC0"/>
    <w:rsid w:val="005F5BFC"/>
    <w:rsid w:val="005F6138"/>
    <w:rsid w:val="005F6981"/>
    <w:rsid w:val="005F6AE6"/>
    <w:rsid w:val="00601EE7"/>
    <w:rsid w:val="00602234"/>
    <w:rsid w:val="00602371"/>
    <w:rsid w:val="0060307E"/>
    <w:rsid w:val="00604314"/>
    <w:rsid w:val="00604365"/>
    <w:rsid w:val="00604BFA"/>
    <w:rsid w:val="00604D74"/>
    <w:rsid w:val="0060505B"/>
    <w:rsid w:val="006053C8"/>
    <w:rsid w:val="006055EC"/>
    <w:rsid w:val="0060594F"/>
    <w:rsid w:val="0060597E"/>
    <w:rsid w:val="006071DA"/>
    <w:rsid w:val="0060761F"/>
    <w:rsid w:val="0061035F"/>
    <w:rsid w:val="00610F5B"/>
    <w:rsid w:val="00611439"/>
    <w:rsid w:val="00611EED"/>
    <w:rsid w:val="00612112"/>
    <w:rsid w:val="00612DF6"/>
    <w:rsid w:val="00613615"/>
    <w:rsid w:val="00613A29"/>
    <w:rsid w:val="00615161"/>
    <w:rsid w:val="00617A25"/>
    <w:rsid w:val="00617D7C"/>
    <w:rsid w:val="00617EB1"/>
    <w:rsid w:val="0062019C"/>
    <w:rsid w:val="00620364"/>
    <w:rsid w:val="0062059C"/>
    <w:rsid w:val="006208D1"/>
    <w:rsid w:val="00620A56"/>
    <w:rsid w:val="006212F3"/>
    <w:rsid w:val="006218FD"/>
    <w:rsid w:val="00622B7E"/>
    <w:rsid w:val="006231BC"/>
    <w:rsid w:val="00623611"/>
    <w:rsid w:val="006239A9"/>
    <w:rsid w:val="00623B59"/>
    <w:rsid w:val="00623B9D"/>
    <w:rsid w:val="00624A09"/>
    <w:rsid w:val="00624C52"/>
    <w:rsid w:val="006251A0"/>
    <w:rsid w:val="0062729A"/>
    <w:rsid w:val="00627EEE"/>
    <w:rsid w:val="00627FC2"/>
    <w:rsid w:val="00630797"/>
    <w:rsid w:val="00630884"/>
    <w:rsid w:val="00630EF7"/>
    <w:rsid w:val="00631144"/>
    <w:rsid w:val="00631283"/>
    <w:rsid w:val="006314B5"/>
    <w:rsid w:val="006327B1"/>
    <w:rsid w:val="006328F5"/>
    <w:rsid w:val="006345D9"/>
    <w:rsid w:val="00634C9A"/>
    <w:rsid w:val="006350B9"/>
    <w:rsid w:val="0063577B"/>
    <w:rsid w:val="00635B33"/>
    <w:rsid w:val="00635F90"/>
    <w:rsid w:val="006367EB"/>
    <w:rsid w:val="00636A70"/>
    <w:rsid w:val="006371CE"/>
    <w:rsid w:val="00637A9A"/>
    <w:rsid w:val="006400E4"/>
    <w:rsid w:val="0064155C"/>
    <w:rsid w:val="00641573"/>
    <w:rsid w:val="00641B2D"/>
    <w:rsid w:val="00642BFE"/>
    <w:rsid w:val="006432C1"/>
    <w:rsid w:val="006436B9"/>
    <w:rsid w:val="00643F72"/>
    <w:rsid w:val="00644E40"/>
    <w:rsid w:val="00647E5E"/>
    <w:rsid w:val="006511FC"/>
    <w:rsid w:val="00651253"/>
    <w:rsid w:val="00651507"/>
    <w:rsid w:val="00651AD7"/>
    <w:rsid w:val="0065254E"/>
    <w:rsid w:val="00653425"/>
    <w:rsid w:val="0065347D"/>
    <w:rsid w:val="00653AD6"/>
    <w:rsid w:val="00654070"/>
    <w:rsid w:val="00654B4B"/>
    <w:rsid w:val="00654C93"/>
    <w:rsid w:val="00654F49"/>
    <w:rsid w:val="00656113"/>
    <w:rsid w:val="00656816"/>
    <w:rsid w:val="00656B46"/>
    <w:rsid w:val="00656F7E"/>
    <w:rsid w:val="0065759C"/>
    <w:rsid w:val="006575F3"/>
    <w:rsid w:val="00657760"/>
    <w:rsid w:val="00657CDF"/>
    <w:rsid w:val="0066165A"/>
    <w:rsid w:val="00661862"/>
    <w:rsid w:val="00662A5B"/>
    <w:rsid w:val="00662DC6"/>
    <w:rsid w:val="006638BF"/>
    <w:rsid w:val="00665167"/>
    <w:rsid w:val="00667773"/>
    <w:rsid w:val="00667CC6"/>
    <w:rsid w:val="00667DF4"/>
    <w:rsid w:val="00667E3A"/>
    <w:rsid w:val="0067059C"/>
    <w:rsid w:val="0067434B"/>
    <w:rsid w:val="00674D18"/>
    <w:rsid w:val="006759C6"/>
    <w:rsid w:val="00676F13"/>
    <w:rsid w:val="00677248"/>
    <w:rsid w:val="00677A85"/>
    <w:rsid w:val="00677C16"/>
    <w:rsid w:val="00677DD0"/>
    <w:rsid w:val="00677FCD"/>
    <w:rsid w:val="0068253F"/>
    <w:rsid w:val="0068273A"/>
    <w:rsid w:val="00682BC0"/>
    <w:rsid w:val="00683D8D"/>
    <w:rsid w:val="00683DED"/>
    <w:rsid w:val="0068439A"/>
    <w:rsid w:val="0068448E"/>
    <w:rsid w:val="00684957"/>
    <w:rsid w:val="006856FF"/>
    <w:rsid w:val="00685FC3"/>
    <w:rsid w:val="00685FD6"/>
    <w:rsid w:val="006865F1"/>
    <w:rsid w:val="00686E02"/>
    <w:rsid w:val="006906E5"/>
    <w:rsid w:val="00690F4B"/>
    <w:rsid w:val="00691039"/>
    <w:rsid w:val="006911E3"/>
    <w:rsid w:val="006913CA"/>
    <w:rsid w:val="00691690"/>
    <w:rsid w:val="00691879"/>
    <w:rsid w:val="0069236E"/>
    <w:rsid w:val="00692D1D"/>
    <w:rsid w:val="006934D1"/>
    <w:rsid w:val="006936A9"/>
    <w:rsid w:val="006937A7"/>
    <w:rsid w:val="00693D96"/>
    <w:rsid w:val="00694584"/>
    <w:rsid w:val="006948F7"/>
    <w:rsid w:val="006957B4"/>
    <w:rsid w:val="00695E3F"/>
    <w:rsid w:val="00696B9A"/>
    <w:rsid w:val="006972C5"/>
    <w:rsid w:val="00697411"/>
    <w:rsid w:val="00697621"/>
    <w:rsid w:val="006977F2"/>
    <w:rsid w:val="00697C76"/>
    <w:rsid w:val="00697E2F"/>
    <w:rsid w:val="006A002A"/>
    <w:rsid w:val="006A049E"/>
    <w:rsid w:val="006A0C6C"/>
    <w:rsid w:val="006A0D0C"/>
    <w:rsid w:val="006A195E"/>
    <w:rsid w:val="006A1BB7"/>
    <w:rsid w:val="006A2FDD"/>
    <w:rsid w:val="006A3337"/>
    <w:rsid w:val="006A3968"/>
    <w:rsid w:val="006A3AAD"/>
    <w:rsid w:val="006A3BDE"/>
    <w:rsid w:val="006A3C26"/>
    <w:rsid w:val="006A4F35"/>
    <w:rsid w:val="006A5239"/>
    <w:rsid w:val="006A532A"/>
    <w:rsid w:val="006A5C05"/>
    <w:rsid w:val="006A65D8"/>
    <w:rsid w:val="006A662F"/>
    <w:rsid w:val="006A70CE"/>
    <w:rsid w:val="006A717D"/>
    <w:rsid w:val="006A7E25"/>
    <w:rsid w:val="006B0604"/>
    <w:rsid w:val="006B06B0"/>
    <w:rsid w:val="006B0BDD"/>
    <w:rsid w:val="006B2779"/>
    <w:rsid w:val="006B27AB"/>
    <w:rsid w:val="006B2F73"/>
    <w:rsid w:val="006B47CA"/>
    <w:rsid w:val="006B4AFC"/>
    <w:rsid w:val="006B513F"/>
    <w:rsid w:val="006B54D8"/>
    <w:rsid w:val="006B5836"/>
    <w:rsid w:val="006B5E75"/>
    <w:rsid w:val="006B7A0F"/>
    <w:rsid w:val="006B7EC4"/>
    <w:rsid w:val="006C0320"/>
    <w:rsid w:val="006C0B67"/>
    <w:rsid w:val="006C147E"/>
    <w:rsid w:val="006C1D6B"/>
    <w:rsid w:val="006C1D92"/>
    <w:rsid w:val="006C2139"/>
    <w:rsid w:val="006C2E0A"/>
    <w:rsid w:val="006C35CC"/>
    <w:rsid w:val="006C3A8E"/>
    <w:rsid w:val="006C4A4D"/>
    <w:rsid w:val="006C5209"/>
    <w:rsid w:val="006C6CA7"/>
    <w:rsid w:val="006D043F"/>
    <w:rsid w:val="006D0994"/>
    <w:rsid w:val="006D1B31"/>
    <w:rsid w:val="006D1E0A"/>
    <w:rsid w:val="006D35DF"/>
    <w:rsid w:val="006D3EA9"/>
    <w:rsid w:val="006D4108"/>
    <w:rsid w:val="006D410C"/>
    <w:rsid w:val="006D44FB"/>
    <w:rsid w:val="006D476A"/>
    <w:rsid w:val="006D72DA"/>
    <w:rsid w:val="006D776C"/>
    <w:rsid w:val="006E02D6"/>
    <w:rsid w:val="006E3146"/>
    <w:rsid w:val="006E32E6"/>
    <w:rsid w:val="006E3335"/>
    <w:rsid w:val="006E370B"/>
    <w:rsid w:val="006E3993"/>
    <w:rsid w:val="006E3D73"/>
    <w:rsid w:val="006E4C7C"/>
    <w:rsid w:val="006E52A2"/>
    <w:rsid w:val="006E6B2C"/>
    <w:rsid w:val="006E78FB"/>
    <w:rsid w:val="006F00A3"/>
    <w:rsid w:val="006F1BD3"/>
    <w:rsid w:val="006F1D39"/>
    <w:rsid w:val="006F21AE"/>
    <w:rsid w:val="006F2276"/>
    <w:rsid w:val="006F25CD"/>
    <w:rsid w:val="006F26C2"/>
    <w:rsid w:val="006F34C3"/>
    <w:rsid w:val="006F3A8A"/>
    <w:rsid w:val="006F3C89"/>
    <w:rsid w:val="006F4CF9"/>
    <w:rsid w:val="006F6117"/>
    <w:rsid w:val="006F686B"/>
    <w:rsid w:val="006F7ECF"/>
    <w:rsid w:val="007006AA"/>
    <w:rsid w:val="007008D6"/>
    <w:rsid w:val="00701C76"/>
    <w:rsid w:val="00702882"/>
    <w:rsid w:val="00703228"/>
    <w:rsid w:val="007034EC"/>
    <w:rsid w:val="007034F3"/>
    <w:rsid w:val="007046A2"/>
    <w:rsid w:val="0070475B"/>
    <w:rsid w:val="00704B0D"/>
    <w:rsid w:val="00705041"/>
    <w:rsid w:val="0070626C"/>
    <w:rsid w:val="0070701A"/>
    <w:rsid w:val="00707903"/>
    <w:rsid w:val="0070795E"/>
    <w:rsid w:val="00707C25"/>
    <w:rsid w:val="00707CDC"/>
    <w:rsid w:val="0071028E"/>
    <w:rsid w:val="007102D0"/>
    <w:rsid w:val="00710632"/>
    <w:rsid w:val="0071248A"/>
    <w:rsid w:val="007126A8"/>
    <w:rsid w:val="00712A3A"/>
    <w:rsid w:val="00712DFA"/>
    <w:rsid w:val="0071466A"/>
    <w:rsid w:val="007146DE"/>
    <w:rsid w:val="00714CB6"/>
    <w:rsid w:val="00715393"/>
    <w:rsid w:val="00715724"/>
    <w:rsid w:val="00715C0C"/>
    <w:rsid w:val="00716186"/>
    <w:rsid w:val="0071677C"/>
    <w:rsid w:val="00716DEB"/>
    <w:rsid w:val="00717A76"/>
    <w:rsid w:val="00717B35"/>
    <w:rsid w:val="0072065F"/>
    <w:rsid w:val="0072086D"/>
    <w:rsid w:val="00720ABF"/>
    <w:rsid w:val="00722AD4"/>
    <w:rsid w:val="00722CE9"/>
    <w:rsid w:val="00723836"/>
    <w:rsid w:val="00723D74"/>
    <w:rsid w:val="00724007"/>
    <w:rsid w:val="0072412A"/>
    <w:rsid w:val="007243E9"/>
    <w:rsid w:val="00724705"/>
    <w:rsid w:val="00724B53"/>
    <w:rsid w:val="00725554"/>
    <w:rsid w:val="00725DEB"/>
    <w:rsid w:val="0072601D"/>
    <w:rsid w:val="00727C1B"/>
    <w:rsid w:val="007302C3"/>
    <w:rsid w:val="00730F20"/>
    <w:rsid w:val="007313A5"/>
    <w:rsid w:val="007314B3"/>
    <w:rsid w:val="00731D67"/>
    <w:rsid w:val="00732196"/>
    <w:rsid w:val="00733ACC"/>
    <w:rsid w:val="00734CC8"/>
    <w:rsid w:val="00735903"/>
    <w:rsid w:val="00735D94"/>
    <w:rsid w:val="007368D2"/>
    <w:rsid w:val="00736ACB"/>
    <w:rsid w:val="00736B02"/>
    <w:rsid w:val="00740489"/>
    <w:rsid w:val="0074179F"/>
    <w:rsid w:val="00741B4B"/>
    <w:rsid w:val="00741E0A"/>
    <w:rsid w:val="00742274"/>
    <w:rsid w:val="00742CEE"/>
    <w:rsid w:val="007444DC"/>
    <w:rsid w:val="00744C4C"/>
    <w:rsid w:val="00745215"/>
    <w:rsid w:val="00745F23"/>
    <w:rsid w:val="007463B1"/>
    <w:rsid w:val="00746715"/>
    <w:rsid w:val="007473CE"/>
    <w:rsid w:val="00747506"/>
    <w:rsid w:val="00747CFC"/>
    <w:rsid w:val="00750BB8"/>
    <w:rsid w:val="0075123B"/>
    <w:rsid w:val="00751984"/>
    <w:rsid w:val="0075291D"/>
    <w:rsid w:val="00752DEF"/>
    <w:rsid w:val="007535D1"/>
    <w:rsid w:val="007540BE"/>
    <w:rsid w:val="007542A9"/>
    <w:rsid w:val="0075513D"/>
    <w:rsid w:val="00756480"/>
    <w:rsid w:val="00756B7B"/>
    <w:rsid w:val="0075752D"/>
    <w:rsid w:val="00757EB7"/>
    <w:rsid w:val="00760141"/>
    <w:rsid w:val="007607E3"/>
    <w:rsid w:val="00760DCB"/>
    <w:rsid w:val="00761FD5"/>
    <w:rsid w:val="007627FA"/>
    <w:rsid w:val="007646B1"/>
    <w:rsid w:val="00764AD0"/>
    <w:rsid w:val="00765374"/>
    <w:rsid w:val="00767048"/>
    <w:rsid w:val="00770AC0"/>
    <w:rsid w:val="007711EA"/>
    <w:rsid w:val="00772255"/>
    <w:rsid w:val="00772475"/>
    <w:rsid w:val="007724E0"/>
    <w:rsid w:val="00772A65"/>
    <w:rsid w:val="00773640"/>
    <w:rsid w:val="007736F4"/>
    <w:rsid w:val="00773AAF"/>
    <w:rsid w:val="0077411D"/>
    <w:rsid w:val="0077467F"/>
    <w:rsid w:val="0077485E"/>
    <w:rsid w:val="0077495D"/>
    <w:rsid w:val="007752E9"/>
    <w:rsid w:val="00775AFA"/>
    <w:rsid w:val="00775D3F"/>
    <w:rsid w:val="00776D35"/>
    <w:rsid w:val="00776DEF"/>
    <w:rsid w:val="007772AD"/>
    <w:rsid w:val="00777B7A"/>
    <w:rsid w:val="0078050F"/>
    <w:rsid w:val="00780854"/>
    <w:rsid w:val="00782024"/>
    <w:rsid w:val="0078217A"/>
    <w:rsid w:val="007826C6"/>
    <w:rsid w:val="0078281F"/>
    <w:rsid w:val="00782D95"/>
    <w:rsid w:val="00783F04"/>
    <w:rsid w:val="007841A8"/>
    <w:rsid w:val="00784DE9"/>
    <w:rsid w:val="00785962"/>
    <w:rsid w:val="007864CE"/>
    <w:rsid w:val="00786935"/>
    <w:rsid w:val="00786D3A"/>
    <w:rsid w:val="00787762"/>
    <w:rsid w:val="007879BE"/>
    <w:rsid w:val="00787EE5"/>
    <w:rsid w:val="00790109"/>
    <w:rsid w:val="007908F4"/>
    <w:rsid w:val="00791800"/>
    <w:rsid w:val="00791808"/>
    <w:rsid w:val="007920BB"/>
    <w:rsid w:val="007926F4"/>
    <w:rsid w:val="007927F6"/>
    <w:rsid w:val="00792B4C"/>
    <w:rsid w:val="00793A9A"/>
    <w:rsid w:val="007940E8"/>
    <w:rsid w:val="0079438B"/>
    <w:rsid w:val="00796E47"/>
    <w:rsid w:val="00796FD4"/>
    <w:rsid w:val="007978B1"/>
    <w:rsid w:val="007A0E43"/>
    <w:rsid w:val="007A0EC6"/>
    <w:rsid w:val="007A1D13"/>
    <w:rsid w:val="007A2200"/>
    <w:rsid w:val="007A2FF7"/>
    <w:rsid w:val="007A2FFD"/>
    <w:rsid w:val="007A3C08"/>
    <w:rsid w:val="007A414D"/>
    <w:rsid w:val="007A459B"/>
    <w:rsid w:val="007A4F6D"/>
    <w:rsid w:val="007A5BE5"/>
    <w:rsid w:val="007A5DA0"/>
    <w:rsid w:val="007A6306"/>
    <w:rsid w:val="007B09A8"/>
    <w:rsid w:val="007B0BB6"/>
    <w:rsid w:val="007B1F63"/>
    <w:rsid w:val="007B211C"/>
    <w:rsid w:val="007B2486"/>
    <w:rsid w:val="007B2656"/>
    <w:rsid w:val="007B2C45"/>
    <w:rsid w:val="007B45EC"/>
    <w:rsid w:val="007B5A70"/>
    <w:rsid w:val="007B68CE"/>
    <w:rsid w:val="007B6BE0"/>
    <w:rsid w:val="007B727B"/>
    <w:rsid w:val="007C1016"/>
    <w:rsid w:val="007C122B"/>
    <w:rsid w:val="007C25B0"/>
    <w:rsid w:val="007C31EC"/>
    <w:rsid w:val="007C331A"/>
    <w:rsid w:val="007C3B62"/>
    <w:rsid w:val="007C44B9"/>
    <w:rsid w:val="007C4B44"/>
    <w:rsid w:val="007C4DDA"/>
    <w:rsid w:val="007C5646"/>
    <w:rsid w:val="007C57CC"/>
    <w:rsid w:val="007C6E40"/>
    <w:rsid w:val="007C72E3"/>
    <w:rsid w:val="007C7862"/>
    <w:rsid w:val="007C7B86"/>
    <w:rsid w:val="007C7C8C"/>
    <w:rsid w:val="007D00F8"/>
    <w:rsid w:val="007D022D"/>
    <w:rsid w:val="007D0885"/>
    <w:rsid w:val="007D25B6"/>
    <w:rsid w:val="007D375D"/>
    <w:rsid w:val="007D3E82"/>
    <w:rsid w:val="007D4C7D"/>
    <w:rsid w:val="007D626E"/>
    <w:rsid w:val="007D6813"/>
    <w:rsid w:val="007D6C5B"/>
    <w:rsid w:val="007D759D"/>
    <w:rsid w:val="007E0F96"/>
    <w:rsid w:val="007E1B48"/>
    <w:rsid w:val="007E29E2"/>
    <w:rsid w:val="007E4640"/>
    <w:rsid w:val="007E4CD6"/>
    <w:rsid w:val="007E53CB"/>
    <w:rsid w:val="007E5A3F"/>
    <w:rsid w:val="007E5B0B"/>
    <w:rsid w:val="007E5BBD"/>
    <w:rsid w:val="007E6443"/>
    <w:rsid w:val="007E67F1"/>
    <w:rsid w:val="007F0C7E"/>
    <w:rsid w:val="007F0FB8"/>
    <w:rsid w:val="007F2BC3"/>
    <w:rsid w:val="007F2F9F"/>
    <w:rsid w:val="007F4734"/>
    <w:rsid w:val="007F4743"/>
    <w:rsid w:val="007F4FFC"/>
    <w:rsid w:val="007F598A"/>
    <w:rsid w:val="007F5AED"/>
    <w:rsid w:val="007F5EEF"/>
    <w:rsid w:val="007F61A6"/>
    <w:rsid w:val="007F6B6F"/>
    <w:rsid w:val="007F6CA4"/>
    <w:rsid w:val="007F7418"/>
    <w:rsid w:val="007F7449"/>
    <w:rsid w:val="007F78A4"/>
    <w:rsid w:val="007F7A14"/>
    <w:rsid w:val="007F7FF2"/>
    <w:rsid w:val="00800518"/>
    <w:rsid w:val="00800686"/>
    <w:rsid w:val="00800DE7"/>
    <w:rsid w:val="00801D09"/>
    <w:rsid w:val="008020D1"/>
    <w:rsid w:val="00802752"/>
    <w:rsid w:val="00803512"/>
    <w:rsid w:val="00803F79"/>
    <w:rsid w:val="0080461B"/>
    <w:rsid w:val="0080471F"/>
    <w:rsid w:val="00804ADA"/>
    <w:rsid w:val="008051F9"/>
    <w:rsid w:val="0080549E"/>
    <w:rsid w:val="008062EB"/>
    <w:rsid w:val="0080688F"/>
    <w:rsid w:val="00807053"/>
    <w:rsid w:val="0080736A"/>
    <w:rsid w:val="00807D86"/>
    <w:rsid w:val="00810A86"/>
    <w:rsid w:val="00811ED7"/>
    <w:rsid w:val="008125A4"/>
    <w:rsid w:val="0081281C"/>
    <w:rsid w:val="008138C5"/>
    <w:rsid w:val="0081397C"/>
    <w:rsid w:val="00813B19"/>
    <w:rsid w:val="008140A5"/>
    <w:rsid w:val="008140D1"/>
    <w:rsid w:val="0081466C"/>
    <w:rsid w:val="00814F39"/>
    <w:rsid w:val="0081519C"/>
    <w:rsid w:val="008153BF"/>
    <w:rsid w:val="008165F6"/>
    <w:rsid w:val="00816D16"/>
    <w:rsid w:val="008177E4"/>
    <w:rsid w:val="00817847"/>
    <w:rsid w:val="008201DE"/>
    <w:rsid w:val="008209F4"/>
    <w:rsid w:val="00820A0A"/>
    <w:rsid w:val="00820C2F"/>
    <w:rsid w:val="00820D8D"/>
    <w:rsid w:val="008210BE"/>
    <w:rsid w:val="008219CE"/>
    <w:rsid w:val="00821B1E"/>
    <w:rsid w:val="00821D65"/>
    <w:rsid w:val="008228BD"/>
    <w:rsid w:val="00823622"/>
    <w:rsid w:val="00823709"/>
    <w:rsid w:val="00824F9E"/>
    <w:rsid w:val="0082522E"/>
    <w:rsid w:val="00825BB9"/>
    <w:rsid w:val="00826560"/>
    <w:rsid w:val="0082658C"/>
    <w:rsid w:val="008267CF"/>
    <w:rsid w:val="00826856"/>
    <w:rsid w:val="00826AE1"/>
    <w:rsid w:val="00827D08"/>
    <w:rsid w:val="00827E45"/>
    <w:rsid w:val="0083048C"/>
    <w:rsid w:val="008307E2"/>
    <w:rsid w:val="0083097C"/>
    <w:rsid w:val="00830B0A"/>
    <w:rsid w:val="00831AF9"/>
    <w:rsid w:val="00831EE4"/>
    <w:rsid w:val="008329B2"/>
    <w:rsid w:val="00832E25"/>
    <w:rsid w:val="00832E51"/>
    <w:rsid w:val="00833027"/>
    <w:rsid w:val="00833265"/>
    <w:rsid w:val="00833CE0"/>
    <w:rsid w:val="00833E5E"/>
    <w:rsid w:val="00833F55"/>
    <w:rsid w:val="00833F72"/>
    <w:rsid w:val="008341AD"/>
    <w:rsid w:val="0083435C"/>
    <w:rsid w:val="00836749"/>
    <w:rsid w:val="0083685B"/>
    <w:rsid w:val="00837456"/>
    <w:rsid w:val="008400AF"/>
    <w:rsid w:val="00840E6E"/>
    <w:rsid w:val="0084198D"/>
    <w:rsid w:val="00841F8B"/>
    <w:rsid w:val="00842B23"/>
    <w:rsid w:val="00842D09"/>
    <w:rsid w:val="00843299"/>
    <w:rsid w:val="008445E0"/>
    <w:rsid w:val="00844B60"/>
    <w:rsid w:val="00844DD7"/>
    <w:rsid w:val="00845B75"/>
    <w:rsid w:val="00846099"/>
    <w:rsid w:val="008474A4"/>
    <w:rsid w:val="008475CA"/>
    <w:rsid w:val="0085118B"/>
    <w:rsid w:val="0085191F"/>
    <w:rsid w:val="0085367D"/>
    <w:rsid w:val="00853E6D"/>
    <w:rsid w:val="008540F6"/>
    <w:rsid w:val="008550D9"/>
    <w:rsid w:val="00855570"/>
    <w:rsid w:val="008558F3"/>
    <w:rsid w:val="00856191"/>
    <w:rsid w:val="00856E5E"/>
    <w:rsid w:val="00856E60"/>
    <w:rsid w:val="008575B1"/>
    <w:rsid w:val="00857D31"/>
    <w:rsid w:val="008600C1"/>
    <w:rsid w:val="008610B5"/>
    <w:rsid w:val="008615FA"/>
    <w:rsid w:val="00861B77"/>
    <w:rsid w:val="00861C5E"/>
    <w:rsid w:val="00861F55"/>
    <w:rsid w:val="00862194"/>
    <w:rsid w:val="00862D36"/>
    <w:rsid w:val="008648A6"/>
    <w:rsid w:val="008658CF"/>
    <w:rsid w:val="00866913"/>
    <w:rsid w:val="008669D0"/>
    <w:rsid w:val="00867D8B"/>
    <w:rsid w:val="0087042C"/>
    <w:rsid w:val="00870467"/>
    <w:rsid w:val="00870534"/>
    <w:rsid w:val="008706CD"/>
    <w:rsid w:val="0087096C"/>
    <w:rsid w:val="00870EFE"/>
    <w:rsid w:val="00870FA6"/>
    <w:rsid w:val="008717E4"/>
    <w:rsid w:val="00871E9F"/>
    <w:rsid w:val="0087251B"/>
    <w:rsid w:val="00873D9B"/>
    <w:rsid w:val="00874056"/>
    <w:rsid w:val="0087478C"/>
    <w:rsid w:val="00874D81"/>
    <w:rsid w:val="008752DD"/>
    <w:rsid w:val="008768D0"/>
    <w:rsid w:val="00876A50"/>
    <w:rsid w:val="00876C29"/>
    <w:rsid w:val="00876D42"/>
    <w:rsid w:val="00876D63"/>
    <w:rsid w:val="00877265"/>
    <w:rsid w:val="00877A5B"/>
    <w:rsid w:val="00881721"/>
    <w:rsid w:val="00881D19"/>
    <w:rsid w:val="008823F2"/>
    <w:rsid w:val="008825E3"/>
    <w:rsid w:val="00882A33"/>
    <w:rsid w:val="008832BA"/>
    <w:rsid w:val="00883FD9"/>
    <w:rsid w:val="00885089"/>
    <w:rsid w:val="0088533B"/>
    <w:rsid w:val="00886CD3"/>
    <w:rsid w:val="00887D55"/>
    <w:rsid w:val="00890361"/>
    <w:rsid w:val="008909FC"/>
    <w:rsid w:val="00890AA3"/>
    <w:rsid w:val="00890C7A"/>
    <w:rsid w:val="00891CB6"/>
    <w:rsid w:val="0089273B"/>
    <w:rsid w:val="0089292C"/>
    <w:rsid w:val="00892CB5"/>
    <w:rsid w:val="00893BCB"/>
    <w:rsid w:val="00894249"/>
    <w:rsid w:val="00895923"/>
    <w:rsid w:val="008974B3"/>
    <w:rsid w:val="008977DF"/>
    <w:rsid w:val="00897AD3"/>
    <w:rsid w:val="008A0698"/>
    <w:rsid w:val="008A1BA3"/>
    <w:rsid w:val="008A1C96"/>
    <w:rsid w:val="008A2194"/>
    <w:rsid w:val="008A30C1"/>
    <w:rsid w:val="008A36CA"/>
    <w:rsid w:val="008A3A1D"/>
    <w:rsid w:val="008A3BFF"/>
    <w:rsid w:val="008A5640"/>
    <w:rsid w:val="008A56CC"/>
    <w:rsid w:val="008A5B0E"/>
    <w:rsid w:val="008A5E79"/>
    <w:rsid w:val="008A5F3B"/>
    <w:rsid w:val="008A6795"/>
    <w:rsid w:val="008A6DA3"/>
    <w:rsid w:val="008A6E21"/>
    <w:rsid w:val="008A6E76"/>
    <w:rsid w:val="008A7320"/>
    <w:rsid w:val="008A77F7"/>
    <w:rsid w:val="008A7D1E"/>
    <w:rsid w:val="008B10AB"/>
    <w:rsid w:val="008B2B4B"/>
    <w:rsid w:val="008B2C16"/>
    <w:rsid w:val="008B2F7F"/>
    <w:rsid w:val="008B34B8"/>
    <w:rsid w:val="008B3F49"/>
    <w:rsid w:val="008B40B6"/>
    <w:rsid w:val="008B4D40"/>
    <w:rsid w:val="008B53B8"/>
    <w:rsid w:val="008B5BD1"/>
    <w:rsid w:val="008B5CBE"/>
    <w:rsid w:val="008B6724"/>
    <w:rsid w:val="008B68E6"/>
    <w:rsid w:val="008B68FE"/>
    <w:rsid w:val="008B7191"/>
    <w:rsid w:val="008C09C8"/>
    <w:rsid w:val="008C0DD6"/>
    <w:rsid w:val="008C0F2C"/>
    <w:rsid w:val="008C15FF"/>
    <w:rsid w:val="008C302C"/>
    <w:rsid w:val="008C3EBF"/>
    <w:rsid w:val="008C7EE0"/>
    <w:rsid w:val="008D11A7"/>
    <w:rsid w:val="008D155D"/>
    <w:rsid w:val="008D26DB"/>
    <w:rsid w:val="008D3093"/>
    <w:rsid w:val="008D30A7"/>
    <w:rsid w:val="008D3AAE"/>
    <w:rsid w:val="008D3ED4"/>
    <w:rsid w:val="008D3FAD"/>
    <w:rsid w:val="008D4357"/>
    <w:rsid w:val="008D6212"/>
    <w:rsid w:val="008D65D4"/>
    <w:rsid w:val="008D6636"/>
    <w:rsid w:val="008D6A75"/>
    <w:rsid w:val="008E03E2"/>
    <w:rsid w:val="008E0748"/>
    <w:rsid w:val="008E0ED9"/>
    <w:rsid w:val="008E1284"/>
    <w:rsid w:val="008E2896"/>
    <w:rsid w:val="008E3BBE"/>
    <w:rsid w:val="008E4579"/>
    <w:rsid w:val="008E4B88"/>
    <w:rsid w:val="008E53D7"/>
    <w:rsid w:val="008E5B12"/>
    <w:rsid w:val="008E68A4"/>
    <w:rsid w:val="008E704E"/>
    <w:rsid w:val="008E70A2"/>
    <w:rsid w:val="008E72CB"/>
    <w:rsid w:val="008E735B"/>
    <w:rsid w:val="008E76D3"/>
    <w:rsid w:val="008E79CC"/>
    <w:rsid w:val="008F05DC"/>
    <w:rsid w:val="008F14B1"/>
    <w:rsid w:val="008F1EAC"/>
    <w:rsid w:val="008F245A"/>
    <w:rsid w:val="008F34AA"/>
    <w:rsid w:val="008F3CFB"/>
    <w:rsid w:val="008F447F"/>
    <w:rsid w:val="008F51CA"/>
    <w:rsid w:val="008F5725"/>
    <w:rsid w:val="008F63C4"/>
    <w:rsid w:val="008F658D"/>
    <w:rsid w:val="008F73BD"/>
    <w:rsid w:val="008F7C06"/>
    <w:rsid w:val="00900A87"/>
    <w:rsid w:val="009013CC"/>
    <w:rsid w:val="0090141E"/>
    <w:rsid w:val="009015D1"/>
    <w:rsid w:val="00901855"/>
    <w:rsid w:val="0090401E"/>
    <w:rsid w:val="00904A48"/>
    <w:rsid w:val="00906B25"/>
    <w:rsid w:val="009075F4"/>
    <w:rsid w:val="009079E2"/>
    <w:rsid w:val="0091018C"/>
    <w:rsid w:val="00911313"/>
    <w:rsid w:val="00911D9C"/>
    <w:rsid w:val="00913856"/>
    <w:rsid w:val="009140E4"/>
    <w:rsid w:val="00914435"/>
    <w:rsid w:val="00914BD3"/>
    <w:rsid w:val="00916328"/>
    <w:rsid w:val="00917550"/>
    <w:rsid w:val="009175E5"/>
    <w:rsid w:val="009177A4"/>
    <w:rsid w:val="00917817"/>
    <w:rsid w:val="009205F1"/>
    <w:rsid w:val="00920638"/>
    <w:rsid w:val="00920B4F"/>
    <w:rsid w:val="009210D2"/>
    <w:rsid w:val="009215E5"/>
    <w:rsid w:val="00922763"/>
    <w:rsid w:val="009230E7"/>
    <w:rsid w:val="00924771"/>
    <w:rsid w:val="00924810"/>
    <w:rsid w:val="00924FC9"/>
    <w:rsid w:val="00925275"/>
    <w:rsid w:val="00925A66"/>
    <w:rsid w:val="0092646F"/>
    <w:rsid w:val="00926F05"/>
    <w:rsid w:val="00930382"/>
    <w:rsid w:val="00930C54"/>
    <w:rsid w:val="00931DBA"/>
    <w:rsid w:val="0093246C"/>
    <w:rsid w:val="00932CE2"/>
    <w:rsid w:val="009337A4"/>
    <w:rsid w:val="00933DD6"/>
    <w:rsid w:val="009340CD"/>
    <w:rsid w:val="00934A01"/>
    <w:rsid w:val="00934FBC"/>
    <w:rsid w:val="00935594"/>
    <w:rsid w:val="00935B6E"/>
    <w:rsid w:val="009362EE"/>
    <w:rsid w:val="00936F02"/>
    <w:rsid w:val="00937CBF"/>
    <w:rsid w:val="00940217"/>
    <w:rsid w:val="00940335"/>
    <w:rsid w:val="0094050F"/>
    <w:rsid w:val="00940860"/>
    <w:rsid w:val="0094144E"/>
    <w:rsid w:val="00942A6B"/>
    <w:rsid w:val="00942B12"/>
    <w:rsid w:val="00943A41"/>
    <w:rsid w:val="0094408E"/>
    <w:rsid w:val="00944CEF"/>
    <w:rsid w:val="00944D63"/>
    <w:rsid w:val="0094633F"/>
    <w:rsid w:val="00946A60"/>
    <w:rsid w:val="009470EA"/>
    <w:rsid w:val="00947EA6"/>
    <w:rsid w:val="00950B8D"/>
    <w:rsid w:val="009518AD"/>
    <w:rsid w:val="0095242A"/>
    <w:rsid w:val="0095261A"/>
    <w:rsid w:val="009544F9"/>
    <w:rsid w:val="00955912"/>
    <w:rsid w:val="00956179"/>
    <w:rsid w:val="009568FD"/>
    <w:rsid w:val="00956A6C"/>
    <w:rsid w:val="0095758D"/>
    <w:rsid w:val="009576DA"/>
    <w:rsid w:val="00960552"/>
    <w:rsid w:val="009609A7"/>
    <w:rsid w:val="00960FBA"/>
    <w:rsid w:val="009613E4"/>
    <w:rsid w:val="00961E52"/>
    <w:rsid w:val="00962149"/>
    <w:rsid w:val="00962360"/>
    <w:rsid w:val="009639C8"/>
    <w:rsid w:val="009643FA"/>
    <w:rsid w:val="0096520B"/>
    <w:rsid w:val="0096564D"/>
    <w:rsid w:val="0096565C"/>
    <w:rsid w:val="00965C8F"/>
    <w:rsid w:val="00966029"/>
    <w:rsid w:val="00966ED8"/>
    <w:rsid w:val="0096751D"/>
    <w:rsid w:val="0097068F"/>
    <w:rsid w:val="00972E6B"/>
    <w:rsid w:val="0097411B"/>
    <w:rsid w:val="0097425E"/>
    <w:rsid w:val="009745D6"/>
    <w:rsid w:val="00974E8C"/>
    <w:rsid w:val="009752FE"/>
    <w:rsid w:val="009759B9"/>
    <w:rsid w:val="00975EC9"/>
    <w:rsid w:val="00976106"/>
    <w:rsid w:val="0097736E"/>
    <w:rsid w:val="00977B07"/>
    <w:rsid w:val="00977D66"/>
    <w:rsid w:val="00977E71"/>
    <w:rsid w:val="0098029D"/>
    <w:rsid w:val="00981A6B"/>
    <w:rsid w:val="009820BC"/>
    <w:rsid w:val="009829F2"/>
    <w:rsid w:val="00982D3C"/>
    <w:rsid w:val="00983560"/>
    <w:rsid w:val="009839A8"/>
    <w:rsid w:val="00983B86"/>
    <w:rsid w:val="0098414E"/>
    <w:rsid w:val="009847DB"/>
    <w:rsid w:val="00984E33"/>
    <w:rsid w:val="00986456"/>
    <w:rsid w:val="00986F8E"/>
    <w:rsid w:val="00987765"/>
    <w:rsid w:val="009878DD"/>
    <w:rsid w:val="00987BF5"/>
    <w:rsid w:val="00987CB2"/>
    <w:rsid w:val="00987E55"/>
    <w:rsid w:val="0099003B"/>
    <w:rsid w:val="00990A98"/>
    <w:rsid w:val="009914EA"/>
    <w:rsid w:val="0099253A"/>
    <w:rsid w:val="00993022"/>
    <w:rsid w:val="009941FB"/>
    <w:rsid w:val="00994780"/>
    <w:rsid w:val="00994948"/>
    <w:rsid w:val="0099677E"/>
    <w:rsid w:val="00996D21"/>
    <w:rsid w:val="00997BDC"/>
    <w:rsid w:val="009A044A"/>
    <w:rsid w:val="009A0662"/>
    <w:rsid w:val="009A1AB3"/>
    <w:rsid w:val="009A2F31"/>
    <w:rsid w:val="009A3354"/>
    <w:rsid w:val="009A356C"/>
    <w:rsid w:val="009A39A4"/>
    <w:rsid w:val="009A3F64"/>
    <w:rsid w:val="009A51FF"/>
    <w:rsid w:val="009A59B4"/>
    <w:rsid w:val="009A60F3"/>
    <w:rsid w:val="009A791A"/>
    <w:rsid w:val="009B0302"/>
    <w:rsid w:val="009B05F8"/>
    <w:rsid w:val="009B1143"/>
    <w:rsid w:val="009B16A8"/>
    <w:rsid w:val="009B1C7F"/>
    <w:rsid w:val="009B1F8F"/>
    <w:rsid w:val="009B2402"/>
    <w:rsid w:val="009B2B3D"/>
    <w:rsid w:val="009B2E23"/>
    <w:rsid w:val="009B3398"/>
    <w:rsid w:val="009B3B23"/>
    <w:rsid w:val="009B3BD8"/>
    <w:rsid w:val="009B3EA8"/>
    <w:rsid w:val="009B5DFB"/>
    <w:rsid w:val="009B6AD5"/>
    <w:rsid w:val="009B7301"/>
    <w:rsid w:val="009B7852"/>
    <w:rsid w:val="009C08C3"/>
    <w:rsid w:val="009C106C"/>
    <w:rsid w:val="009C177C"/>
    <w:rsid w:val="009C199E"/>
    <w:rsid w:val="009C44D2"/>
    <w:rsid w:val="009C48D5"/>
    <w:rsid w:val="009C593E"/>
    <w:rsid w:val="009C6D66"/>
    <w:rsid w:val="009C6EC8"/>
    <w:rsid w:val="009C6EF7"/>
    <w:rsid w:val="009C780B"/>
    <w:rsid w:val="009C7EC0"/>
    <w:rsid w:val="009D0560"/>
    <w:rsid w:val="009D0D80"/>
    <w:rsid w:val="009D104B"/>
    <w:rsid w:val="009D1DCD"/>
    <w:rsid w:val="009D24EF"/>
    <w:rsid w:val="009D2B87"/>
    <w:rsid w:val="009D30D6"/>
    <w:rsid w:val="009D35FC"/>
    <w:rsid w:val="009D3F7F"/>
    <w:rsid w:val="009D4760"/>
    <w:rsid w:val="009D4A76"/>
    <w:rsid w:val="009D64AD"/>
    <w:rsid w:val="009D6589"/>
    <w:rsid w:val="009D6711"/>
    <w:rsid w:val="009D7B85"/>
    <w:rsid w:val="009E0441"/>
    <w:rsid w:val="009E1181"/>
    <w:rsid w:val="009E1A93"/>
    <w:rsid w:val="009E1EFB"/>
    <w:rsid w:val="009E1F6B"/>
    <w:rsid w:val="009E26E8"/>
    <w:rsid w:val="009E2784"/>
    <w:rsid w:val="009E2C85"/>
    <w:rsid w:val="009E5589"/>
    <w:rsid w:val="009E5E5D"/>
    <w:rsid w:val="009E6B15"/>
    <w:rsid w:val="009E6E7C"/>
    <w:rsid w:val="009E7453"/>
    <w:rsid w:val="009E78A0"/>
    <w:rsid w:val="009E7EAC"/>
    <w:rsid w:val="009F0237"/>
    <w:rsid w:val="009F051C"/>
    <w:rsid w:val="009F0554"/>
    <w:rsid w:val="009F0B73"/>
    <w:rsid w:val="009F0CDB"/>
    <w:rsid w:val="009F29E1"/>
    <w:rsid w:val="009F2A0C"/>
    <w:rsid w:val="009F2EEB"/>
    <w:rsid w:val="009F2F76"/>
    <w:rsid w:val="009F30CF"/>
    <w:rsid w:val="009F482D"/>
    <w:rsid w:val="009F530D"/>
    <w:rsid w:val="009F5F24"/>
    <w:rsid w:val="009F5FCB"/>
    <w:rsid w:val="009F64FA"/>
    <w:rsid w:val="009F67A3"/>
    <w:rsid w:val="009F6CFD"/>
    <w:rsid w:val="009F7125"/>
    <w:rsid w:val="009F76E3"/>
    <w:rsid w:val="00A006FC"/>
    <w:rsid w:val="00A01F9D"/>
    <w:rsid w:val="00A031D5"/>
    <w:rsid w:val="00A0341F"/>
    <w:rsid w:val="00A0347B"/>
    <w:rsid w:val="00A03B58"/>
    <w:rsid w:val="00A03D60"/>
    <w:rsid w:val="00A0409E"/>
    <w:rsid w:val="00A05027"/>
    <w:rsid w:val="00A05E62"/>
    <w:rsid w:val="00A0665B"/>
    <w:rsid w:val="00A06BF9"/>
    <w:rsid w:val="00A07811"/>
    <w:rsid w:val="00A078A7"/>
    <w:rsid w:val="00A07E59"/>
    <w:rsid w:val="00A10037"/>
    <w:rsid w:val="00A10410"/>
    <w:rsid w:val="00A10A10"/>
    <w:rsid w:val="00A12577"/>
    <w:rsid w:val="00A1339A"/>
    <w:rsid w:val="00A13477"/>
    <w:rsid w:val="00A1431C"/>
    <w:rsid w:val="00A146D5"/>
    <w:rsid w:val="00A14DCC"/>
    <w:rsid w:val="00A15E1F"/>
    <w:rsid w:val="00A163C5"/>
    <w:rsid w:val="00A16545"/>
    <w:rsid w:val="00A1681B"/>
    <w:rsid w:val="00A17206"/>
    <w:rsid w:val="00A17BDD"/>
    <w:rsid w:val="00A20E4D"/>
    <w:rsid w:val="00A21599"/>
    <w:rsid w:val="00A22CEA"/>
    <w:rsid w:val="00A23046"/>
    <w:rsid w:val="00A239EC"/>
    <w:rsid w:val="00A23DC7"/>
    <w:rsid w:val="00A24A0F"/>
    <w:rsid w:val="00A24C5E"/>
    <w:rsid w:val="00A25924"/>
    <w:rsid w:val="00A25BD2"/>
    <w:rsid w:val="00A2728C"/>
    <w:rsid w:val="00A27A42"/>
    <w:rsid w:val="00A27D5E"/>
    <w:rsid w:val="00A306FB"/>
    <w:rsid w:val="00A30C8E"/>
    <w:rsid w:val="00A31BA0"/>
    <w:rsid w:val="00A31BD4"/>
    <w:rsid w:val="00A32AB3"/>
    <w:rsid w:val="00A32CE4"/>
    <w:rsid w:val="00A340A2"/>
    <w:rsid w:val="00A346A3"/>
    <w:rsid w:val="00A34B62"/>
    <w:rsid w:val="00A34F6D"/>
    <w:rsid w:val="00A362F1"/>
    <w:rsid w:val="00A36312"/>
    <w:rsid w:val="00A408F3"/>
    <w:rsid w:val="00A40C60"/>
    <w:rsid w:val="00A40DB0"/>
    <w:rsid w:val="00A4220F"/>
    <w:rsid w:val="00A43F6F"/>
    <w:rsid w:val="00A4521F"/>
    <w:rsid w:val="00A45820"/>
    <w:rsid w:val="00A46C5B"/>
    <w:rsid w:val="00A47305"/>
    <w:rsid w:val="00A504FF"/>
    <w:rsid w:val="00A50836"/>
    <w:rsid w:val="00A50C44"/>
    <w:rsid w:val="00A50C8F"/>
    <w:rsid w:val="00A5136C"/>
    <w:rsid w:val="00A52978"/>
    <w:rsid w:val="00A5374B"/>
    <w:rsid w:val="00A53959"/>
    <w:rsid w:val="00A53E80"/>
    <w:rsid w:val="00A54270"/>
    <w:rsid w:val="00A54FED"/>
    <w:rsid w:val="00A55337"/>
    <w:rsid w:val="00A561D8"/>
    <w:rsid w:val="00A561EC"/>
    <w:rsid w:val="00A5678E"/>
    <w:rsid w:val="00A579B7"/>
    <w:rsid w:val="00A57DB0"/>
    <w:rsid w:val="00A60A31"/>
    <w:rsid w:val="00A61059"/>
    <w:rsid w:val="00A610A4"/>
    <w:rsid w:val="00A613E8"/>
    <w:rsid w:val="00A61649"/>
    <w:rsid w:val="00A61FAA"/>
    <w:rsid w:val="00A6289F"/>
    <w:rsid w:val="00A63261"/>
    <w:rsid w:val="00A6363B"/>
    <w:rsid w:val="00A642DD"/>
    <w:rsid w:val="00A645CA"/>
    <w:rsid w:val="00A64E7C"/>
    <w:rsid w:val="00A65FF8"/>
    <w:rsid w:val="00A6637C"/>
    <w:rsid w:val="00A66CEC"/>
    <w:rsid w:val="00A66EF1"/>
    <w:rsid w:val="00A718E0"/>
    <w:rsid w:val="00A724AE"/>
    <w:rsid w:val="00A72BA2"/>
    <w:rsid w:val="00A73233"/>
    <w:rsid w:val="00A7414C"/>
    <w:rsid w:val="00A74314"/>
    <w:rsid w:val="00A744D4"/>
    <w:rsid w:val="00A7533E"/>
    <w:rsid w:val="00A75354"/>
    <w:rsid w:val="00A76A3D"/>
    <w:rsid w:val="00A76C2F"/>
    <w:rsid w:val="00A77298"/>
    <w:rsid w:val="00A819E3"/>
    <w:rsid w:val="00A81B1B"/>
    <w:rsid w:val="00A81E7F"/>
    <w:rsid w:val="00A81E91"/>
    <w:rsid w:val="00A821B6"/>
    <w:rsid w:val="00A82624"/>
    <w:rsid w:val="00A829A2"/>
    <w:rsid w:val="00A82C69"/>
    <w:rsid w:val="00A832C5"/>
    <w:rsid w:val="00A83378"/>
    <w:rsid w:val="00A839E4"/>
    <w:rsid w:val="00A8402E"/>
    <w:rsid w:val="00A8484B"/>
    <w:rsid w:val="00A84A50"/>
    <w:rsid w:val="00A863B3"/>
    <w:rsid w:val="00A86FE0"/>
    <w:rsid w:val="00A870B4"/>
    <w:rsid w:val="00A8795B"/>
    <w:rsid w:val="00A903B3"/>
    <w:rsid w:val="00A905A0"/>
    <w:rsid w:val="00A9165C"/>
    <w:rsid w:val="00A93035"/>
    <w:rsid w:val="00A93123"/>
    <w:rsid w:val="00A93A19"/>
    <w:rsid w:val="00A95385"/>
    <w:rsid w:val="00A9572C"/>
    <w:rsid w:val="00A96D86"/>
    <w:rsid w:val="00A970A2"/>
    <w:rsid w:val="00A9786B"/>
    <w:rsid w:val="00A97CD7"/>
    <w:rsid w:val="00AA05C1"/>
    <w:rsid w:val="00AA0A49"/>
    <w:rsid w:val="00AA1D3E"/>
    <w:rsid w:val="00AA2B0C"/>
    <w:rsid w:val="00AA2E0E"/>
    <w:rsid w:val="00AA31E5"/>
    <w:rsid w:val="00AA3550"/>
    <w:rsid w:val="00AA396A"/>
    <w:rsid w:val="00AA3FE3"/>
    <w:rsid w:val="00AA46F3"/>
    <w:rsid w:val="00AA53B1"/>
    <w:rsid w:val="00AA6BD9"/>
    <w:rsid w:val="00AB0161"/>
    <w:rsid w:val="00AB1691"/>
    <w:rsid w:val="00AB1A6C"/>
    <w:rsid w:val="00AB1A8A"/>
    <w:rsid w:val="00AB27BE"/>
    <w:rsid w:val="00AB27E6"/>
    <w:rsid w:val="00AB2D59"/>
    <w:rsid w:val="00AB3C9F"/>
    <w:rsid w:val="00AB3D30"/>
    <w:rsid w:val="00AB42C2"/>
    <w:rsid w:val="00AB4336"/>
    <w:rsid w:val="00AB47C6"/>
    <w:rsid w:val="00AB606E"/>
    <w:rsid w:val="00AB611B"/>
    <w:rsid w:val="00AB6199"/>
    <w:rsid w:val="00AC16C0"/>
    <w:rsid w:val="00AC3361"/>
    <w:rsid w:val="00AC373D"/>
    <w:rsid w:val="00AC38DA"/>
    <w:rsid w:val="00AC3A62"/>
    <w:rsid w:val="00AC3AAB"/>
    <w:rsid w:val="00AC3E4D"/>
    <w:rsid w:val="00AC45B2"/>
    <w:rsid w:val="00AC5ECB"/>
    <w:rsid w:val="00AC606C"/>
    <w:rsid w:val="00AC68ED"/>
    <w:rsid w:val="00AC6C30"/>
    <w:rsid w:val="00AC76E5"/>
    <w:rsid w:val="00AD0045"/>
    <w:rsid w:val="00AD004B"/>
    <w:rsid w:val="00AD02A6"/>
    <w:rsid w:val="00AD1524"/>
    <w:rsid w:val="00AD1F6C"/>
    <w:rsid w:val="00AD1FFC"/>
    <w:rsid w:val="00AD211E"/>
    <w:rsid w:val="00AD2A9B"/>
    <w:rsid w:val="00AD3A17"/>
    <w:rsid w:val="00AD3C98"/>
    <w:rsid w:val="00AD3D9F"/>
    <w:rsid w:val="00AD5432"/>
    <w:rsid w:val="00AD6325"/>
    <w:rsid w:val="00AD6D38"/>
    <w:rsid w:val="00AE024C"/>
    <w:rsid w:val="00AE033E"/>
    <w:rsid w:val="00AE0AD9"/>
    <w:rsid w:val="00AE0E42"/>
    <w:rsid w:val="00AE0FF4"/>
    <w:rsid w:val="00AE1535"/>
    <w:rsid w:val="00AE273D"/>
    <w:rsid w:val="00AE285D"/>
    <w:rsid w:val="00AE2D66"/>
    <w:rsid w:val="00AE5909"/>
    <w:rsid w:val="00AE5AD7"/>
    <w:rsid w:val="00AE61A4"/>
    <w:rsid w:val="00AE772F"/>
    <w:rsid w:val="00AE7945"/>
    <w:rsid w:val="00AE79C6"/>
    <w:rsid w:val="00AF00E0"/>
    <w:rsid w:val="00AF02F1"/>
    <w:rsid w:val="00AF0364"/>
    <w:rsid w:val="00AF0B19"/>
    <w:rsid w:val="00AF10EF"/>
    <w:rsid w:val="00AF1100"/>
    <w:rsid w:val="00AF1652"/>
    <w:rsid w:val="00AF2086"/>
    <w:rsid w:val="00AF20D4"/>
    <w:rsid w:val="00AF25FA"/>
    <w:rsid w:val="00AF3809"/>
    <w:rsid w:val="00AF3C0E"/>
    <w:rsid w:val="00AF3F48"/>
    <w:rsid w:val="00AF400D"/>
    <w:rsid w:val="00AF41B1"/>
    <w:rsid w:val="00AF42AF"/>
    <w:rsid w:val="00AF4336"/>
    <w:rsid w:val="00AF44C2"/>
    <w:rsid w:val="00AF5051"/>
    <w:rsid w:val="00AF51D9"/>
    <w:rsid w:val="00AF5B75"/>
    <w:rsid w:val="00AF6932"/>
    <w:rsid w:val="00AF6EE0"/>
    <w:rsid w:val="00AF7039"/>
    <w:rsid w:val="00AF70A8"/>
    <w:rsid w:val="00AF7D82"/>
    <w:rsid w:val="00B0022E"/>
    <w:rsid w:val="00B01224"/>
    <w:rsid w:val="00B01748"/>
    <w:rsid w:val="00B0262A"/>
    <w:rsid w:val="00B02821"/>
    <w:rsid w:val="00B02B86"/>
    <w:rsid w:val="00B02CBF"/>
    <w:rsid w:val="00B031E5"/>
    <w:rsid w:val="00B03413"/>
    <w:rsid w:val="00B03C30"/>
    <w:rsid w:val="00B0482A"/>
    <w:rsid w:val="00B04FEE"/>
    <w:rsid w:val="00B05C1F"/>
    <w:rsid w:val="00B0697B"/>
    <w:rsid w:val="00B0748F"/>
    <w:rsid w:val="00B07657"/>
    <w:rsid w:val="00B10659"/>
    <w:rsid w:val="00B10E4C"/>
    <w:rsid w:val="00B113BA"/>
    <w:rsid w:val="00B11D17"/>
    <w:rsid w:val="00B12264"/>
    <w:rsid w:val="00B1268D"/>
    <w:rsid w:val="00B12F3A"/>
    <w:rsid w:val="00B13233"/>
    <w:rsid w:val="00B134A3"/>
    <w:rsid w:val="00B13AA3"/>
    <w:rsid w:val="00B13FD5"/>
    <w:rsid w:val="00B147AD"/>
    <w:rsid w:val="00B14EB0"/>
    <w:rsid w:val="00B15070"/>
    <w:rsid w:val="00B15303"/>
    <w:rsid w:val="00B1562E"/>
    <w:rsid w:val="00B1652E"/>
    <w:rsid w:val="00B1696E"/>
    <w:rsid w:val="00B16C66"/>
    <w:rsid w:val="00B1704E"/>
    <w:rsid w:val="00B17ABC"/>
    <w:rsid w:val="00B211A0"/>
    <w:rsid w:val="00B222E4"/>
    <w:rsid w:val="00B23377"/>
    <w:rsid w:val="00B2338A"/>
    <w:rsid w:val="00B2478A"/>
    <w:rsid w:val="00B248CD"/>
    <w:rsid w:val="00B253CD"/>
    <w:rsid w:val="00B256F0"/>
    <w:rsid w:val="00B25CAA"/>
    <w:rsid w:val="00B25CD5"/>
    <w:rsid w:val="00B26740"/>
    <w:rsid w:val="00B278AF"/>
    <w:rsid w:val="00B27E68"/>
    <w:rsid w:val="00B30152"/>
    <w:rsid w:val="00B30F28"/>
    <w:rsid w:val="00B3126C"/>
    <w:rsid w:val="00B31D58"/>
    <w:rsid w:val="00B323B3"/>
    <w:rsid w:val="00B32731"/>
    <w:rsid w:val="00B32A1B"/>
    <w:rsid w:val="00B32F8E"/>
    <w:rsid w:val="00B3349E"/>
    <w:rsid w:val="00B341A5"/>
    <w:rsid w:val="00B34809"/>
    <w:rsid w:val="00B34B07"/>
    <w:rsid w:val="00B35786"/>
    <w:rsid w:val="00B35906"/>
    <w:rsid w:val="00B378B2"/>
    <w:rsid w:val="00B37D87"/>
    <w:rsid w:val="00B40D82"/>
    <w:rsid w:val="00B41089"/>
    <w:rsid w:val="00B41101"/>
    <w:rsid w:val="00B41336"/>
    <w:rsid w:val="00B41A3B"/>
    <w:rsid w:val="00B426C2"/>
    <w:rsid w:val="00B428C6"/>
    <w:rsid w:val="00B42DC9"/>
    <w:rsid w:val="00B43A93"/>
    <w:rsid w:val="00B453FB"/>
    <w:rsid w:val="00B455E9"/>
    <w:rsid w:val="00B45977"/>
    <w:rsid w:val="00B45C07"/>
    <w:rsid w:val="00B46A6A"/>
    <w:rsid w:val="00B47219"/>
    <w:rsid w:val="00B50166"/>
    <w:rsid w:val="00B50626"/>
    <w:rsid w:val="00B5065A"/>
    <w:rsid w:val="00B50D2A"/>
    <w:rsid w:val="00B517BC"/>
    <w:rsid w:val="00B51DDC"/>
    <w:rsid w:val="00B5286C"/>
    <w:rsid w:val="00B532C2"/>
    <w:rsid w:val="00B53878"/>
    <w:rsid w:val="00B54A54"/>
    <w:rsid w:val="00B54B98"/>
    <w:rsid w:val="00B55894"/>
    <w:rsid w:val="00B559D3"/>
    <w:rsid w:val="00B56290"/>
    <w:rsid w:val="00B56B1E"/>
    <w:rsid w:val="00B57AFF"/>
    <w:rsid w:val="00B57D38"/>
    <w:rsid w:val="00B57FB6"/>
    <w:rsid w:val="00B620F5"/>
    <w:rsid w:val="00B6413D"/>
    <w:rsid w:val="00B6496E"/>
    <w:rsid w:val="00B64C88"/>
    <w:rsid w:val="00B64D03"/>
    <w:rsid w:val="00B64D2F"/>
    <w:rsid w:val="00B6519F"/>
    <w:rsid w:val="00B6763E"/>
    <w:rsid w:val="00B70640"/>
    <w:rsid w:val="00B70E6A"/>
    <w:rsid w:val="00B713A7"/>
    <w:rsid w:val="00B71D22"/>
    <w:rsid w:val="00B72729"/>
    <w:rsid w:val="00B72ABA"/>
    <w:rsid w:val="00B72CDE"/>
    <w:rsid w:val="00B736C6"/>
    <w:rsid w:val="00B73A45"/>
    <w:rsid w:val="00B74982"/>
    <w:rsid w:val="00B74AAD"/>
    <w:rsid w:val="00B75463"/>
    <w:rsid w:val="00B755F9"/>
    <w:rsid w:val="00B767E9"/>
    <w:rsid w:val="00B76AF2"/>
    <w:rsid w:val="00B77562"/>
    <w:rsid w:val="00B776A9"/>
    <w:rsid w:val="00B77C92"/>
    <w:rsid w:val="00B77DA0"/>
    <w:rsid w:val="00B804E5"/>
    <w:rsid w:val="00B80689"/>
    <w:rsid w:val="00B82085"/>
    <w:rsid w:val="00B82CCD"/>
    <w:rsid w:val="00B82EBB"/>
    <w:rsid w:val="00B82F29"/>
    <w:rsid w:val="00B83093"/>
    <w:rsid w:val="00B830BB"/>
    <w:rsid w:val="00B833BD"/>
    <w:rsid w:val="00B83F75"/>
    <w:rsid w:val="00B846B4"/>
    <w:rsid w:val="00B84B7D"/>
    <w:rsid w:val="00B859FC"/>
    <w:rsid w:val="00B860F7"/>
    <w:rsid w:val="00B8654C"/>
    <w:rsid w:val="00B86634"/>
    <w:rsid w:val="00B90464"/>
    <w:rsid w:val="00B90A60"/>
    <w:rsid w:val="00B90B32"/>
    <w:rsid w:val="00B90B37"/>
    <w:rsid w:val="00B91E01"/>
    <w:rsid w:val="00B9215E"/>
    <w:rsid w:val="00B923E1"/>
    <w:rsid w:val="00B93065"/>
    <w:rsid w:val="00B93AF1"/>
    <w:rsid w:val="00B93BCE"/>
    <w:rsid w:val="00B93DDE"/>
    <w:rsid w:val="00B9429C"/>
    <w:rsid w:val="00B94A54"/>
    <w:rsid w:val="00B94C8D"/>
    <w:rsid w:val="00B95590"/>
    <w:rsid w:val="00B9587E"/>
    <w:rsid w:val="00B962F4"/>
    <w:rsid w:val="00B97B02"/>
    <w:rsid w:val="00B97B15"/>
    <w:rsid w:val="00BA012B"/>
    <w:rsid w:val="00BA0446"/>
    <w:rsid w:val="00BA052E"/>
    <w:rsid w:val="00BA1AA3"/>
    <w:rsid w:val="00BA227A"/>
    <w:rsid w:val="00BA252B"/>
    <w:rsid w:val="00BA25F0"/>
    <w:rsid w:val="00BA3A17"/>
    <w:rsid w:val="00BA3C59"/>
    <w:rsid w:val="00BA481B"/>
    <w:rsid w:val="00BA4FE1"/>
    <w:rsid w:val="00BA50C7"/>
    <w:rsid w:val="00BA5ECE"/>
    <w:rsid w:val="00BA61E6"/>
    <w:rsid w:val="00BA624D"/>
    <w:rsid w:val="00BA6BB1"/>
    <w:rsid w:val="00BA77FC"/>
    <w:rsid w:val="00BB0385"/>
    <w:rsid w:val="00BB0DDC"/>
    <w:rsid w:val="00BB10B5"/>
    <w:rsid w:val="00BB26EE"/>
    <w:rsid w:val="00BB274B"/>
    <w:rsid w:val="00BB3937"/>
    <w:rsid w:val="00BB4BCE"/>
    <w:rsid w:val="00BB50C3"/>
    <w:rsid w:val="00BB50E6"/>
    <w:rsid w:val="00BB58AB"/>
    <w:rsid w:val="00BB5BEA"/>
    <w:rsid w:val="00BB6464"/>
    <w:rsid w:val="00BB6D44"/>
    <w:rsid w:val="00BB7023"/>
    <w:rsid w:val="00BC117A"/>
    <w:rsid w:val="00BC305E"/>
    <w:rsid w:val="00BC3905"/>
    <w:rsid w:val="00BC3C31"/>
    <w:rsid w:val="00BC3D5E"/>
    <w:rsid w:val="00BC4994"/>
    <w:rsid w:val="00BC4B79"/>
    <w:rsid w:val="00BC576C"/>
    <w:rsid w:val="00BC5C5A"/>
    <w:rsid w:val="00BC61D7"/>
    <w:rsid w:val="00BD0730"/>
    <w:rsid w:val="00BD0D98"/>
    <w:rsid w:val="00BD1132"/>
    <w:rsid w:val="00BD11C5"/>
    <w:rsid w:val="00BD201A"/>
    <w:rsid w:val="00BD2C78"/>
    <w:rsid w:val="00BD3242"/>
    <w:rsid w:val="00BD3E5F"/>
    <w:rsid w:val="00BD41DE"/>
    <w:rsid w:val="00BD4252"/>
    <w:rsid w:val="00BD51CC"/>
    <w:rsid w:val="00BD6626"/>
    <w:rsid w:val="00BD74CB"/>
    <w:rsid w:val="00BD75FC"/>
    <w:rsid w:val="00BD7F89"/>
    <w:rsid w:val="00BE010D"/>
    <w:rsid w:val="00BE0497"/>
    <w:rsid w:val="00BE111B"/>
    <w:rsid w:val="00BE1714"/>
    <w:rsid w:val="00BE17ED"/>
    <w:rsid w:val="00BE1A2B"/>
    <w:rsid w:val="00BE1D84"/>
    <w:rsid w:val="00BE28B9"/>
    <w:rsid w:val="00BE3C5B"/>
    <w:rsid w:val="00BE453B"/>
    <w:rsid w:val="00BE5146"/>
    <w:rsid w:val="00BE5948"/>
    <w:rsid w:val="00BE5E48"/>
    <w:rsid w:val="00BE64BF"/>
    <w:rsid w:val="00BE6868"/>
    <w:rsid w:val="00BE7689"/>
    <w:rsid w:val="00BF0005"/>
    <w:rsid w:val="00BF0E9A"/>
    <w:rsid w:val="00BF0F6B"/>
    <w:rsid w:val="00BF1784"/>
    <w:rsid w:val="00BF1ACA"/>
    <w:rsid w:val="00BF2316"/>
    <w:rsid w:val="00BF2C77"/>
    <w:rsid w:val="00BF2E01"/>
    <w:rsid w:val="00BF32F6"/>
    <w:rsid w:val="00BF3C7B"/>
    <w:rsid w:val="00BF4127"/>
    <w:rsid w:val="00BF4234"/>
    <w:rsid w:val="00BF523A"/>
    <w:rsid w:val="00BF583D"/>
    <w:rsid w:val="00BF58E3"/>
    <w:rsid w:val="00BF595D"/>
    <w:rsid w:val="00BF59E1"/>
    <w:rsid w:val="00BF5BAE"/>
    <w:rsid w:val="00BF6698"/>
    <w:rsid w:val="00BF74AE"/>
    <w:rsid w:val="00BF7A43"/>
    <w:rsid w:val="00BF7C32"/>
    <w:rsid w:val="00C005C9"/>
    <w:rsid w:val="00C0124B"/>
    <w:rsid w:val="00C017E8"/>
    <w:rsid w:val="00C02A97"/>
    <w:rsid w:val="00C05741"/>
    <w:rsid w:val="00C062BC"/>
    <w:rsid w:val="00C06527"/>
    <w:rsid w:val="00C07067"/>
    <w:rsid w:val="00C10853"/>
    <w:rsid w:val="00C10BFD"/>
    <w:rsid w:val="00C10E6F"/>
    <w:rsid w:val="00C10F26"/>
    <w:rsid w:val="00C12650"/>
    <w:rsid w:val="00C126BE"/>
    <w:rsid w:val="00C13123"/>
    <w:rsid w:val="00C13645"/>
    <w:rsid w:val="00C13C18"/>
    <w:rsid w:val="00C13C90"/>
    <w:rsid w:val="00C14BF7"/>
    <w:rsid w:val="00C15595"/>
    <w:rsid w:val="00C15A62"/>
    <w:rsid w:val="00C1708A"/>
    <w:rsid w:val="00C17906"/>
    <w:rsid w:val="00C17A98"/>
    <w:rsid w:val="00C21920"/>
    <w:rsid w:val="00C23B4A"/>
    <w:rsid w:val="00C23CEF"/>
    <w:rsid w:val="00C244AD"/>
    <w:rsid w:val="00C26D08"/>
    <w:rsid w:val="00C27827"/>
    <w:rsid w:val="00C27D1E"/>
    <w:rsid w:val="00C304E6"/>
    <w:rsid w:val="00C308E4"/>
    <w:rsid w:val="00C30A5F"/>
    <w:rsid w:val="00C31F20"/>
    <w:rsid w:val="00C329F5"/>
    <w:rsid w:val="00C331C4"/>
    <w:rsid w:val="00C3360C"/>
    <w:rsid w:val="00C344AD"/>
    <w:rsid w:val="00C34844"/>
    <w:rsid w:val="00C348D1"/>
    <w:rsid w:val="00C34911"/>
    <w:rsid w:val="00C35300"/>
    <w:rsid w:val="00C357D6"/>
    <w:rsid w:val="00C35B89"/>
    <w:rsid w:val="00C35CD1"/>
    <w:rsid w:val="00C363D5"/>
    <w:rsid w:val="00C36EC8"/>
    <w:rsid w:val="00C4035D"/>
    <w:rsid w:val="00C40A6A"/>
    <w:rsid w:val="00C40BC8"/>
    <w:rsid w:val="00C41142"/>
    <w:rsid w:val="00C41425"/>
    <w:rsid w:val="00C4264F"/>
    <w:rsid w:val="00C427E4"/>
    <w:rsid w:val="00C42ECC"/>
    <w:rsid w:val="00C44BF1"/>
    <w:rsid w:val="00C44C6B"/>
    <w:rsid w:val="00C44FE0"/>
    <w:rsid w:val="00C45258"/>
    <w:rsid w:val="00C45393"/>
    <w:rsid w:val="00C4584A"/>
    <w:rsid w:val="00C458DA"/>
    <w:rsid w:val="00C45E4C"/>
    <w:rsid w:val="00C471B0"/>
    <w:rsid w:val="00C478D2"/>
    <w:rsid w:val="00C47F7D"/>
    <w:rsid w:val="00C50D0C"/>
    <w:rsid w:val="00C50DBF"/>
    <w:rsid w:val="00C5125D"/>
    <w:rsid w:val="00C5145A"/>
    <w:rsid w:val="00C5164D"/>
    <w:rsid w:val="00C518F1"/>
    <w:rsid w:val="00C5221D"/>
    <w:rsid w:val="00C523AF"/>
    <w:rsid w:val="00C539E5"/>
    <w:rsid w:val="00C53C07"/>
    <w:rsid w:val="00C53DA8"/>
    <w:rsid w:val="00C53E99"/>
    <w:rsid w:val="00C5454F"/>
    <w:rsid w:val="00C556AE"/>
    <w:rsid w:val="00C55D3B"/>
    <w:rsid w:val="00C566A3"/>
    <w:rsid w:val="00C57D66"/>
    <w:rsid w:val="00C61025"/>
    <w:rsid w:val="00C63C1E"/>
    <w:rsid w:val="00C649C9"/>
    <w:rsid w:val="00C64C4A"/>
    <w:rsid w:val="00C6503C"/>
    <w:rsid w:val="00C65350"/>
    <w:rsid w:val="00C66377"/>
    <w:rsid w:val="00C66451"/>
    <w:rsid w:val="00C665B5"/>
    <w:rsid w:val="00C674B2"/>
    <w:rsid w:val="00C70628"/>
    <w:rsid w:val="00C7065E"/>
    <w:rsid w:val="00C70838"/>
    <w:rsid w:val="00C7155E"/>
    <w:rsid w:val="00C7335A"/>
    <w:rsid w:val="00C74664"/>
    <w:rsid w:val="00C7468D"/>
    <w:rsid w:val="00C75D22"/>
    <w:rsid w:val="00C75DE4"/>
    <w:rsid w:val="00C75EAF"/>
    <w:rsid w:val="00C75EB3"/>
    <w:rsid w:val="00C767A1"/>
    <w:rsid w:val="00C76C07"/>
    <w:rsid w:val="00C76EED"/>
    <w:rsid w:val="00C7737F"/>
    <w:rsid w:val="00C815F5"/>
    <w:rsid w:val="00C81BD6"/>
    <w:rsid w:val="00C823E3"/>
    <w:rsid w:val="00C824F4"/>
    <w:rsid w:val="00C8323B"/>
    <w:rsid w:val="00C836EF"/>
    <w:rsid w:val="00C8379F"/>
    <w:rsid w:val="00C83BE2"/>
    <w:rsid w:val="00C83D37"/>
    <w:rsid w:val="00C84230"/>
    <w:rsid w:val="00C84636"/>
    <w:rsid w:val="00C84CB4"/>
    <w:rsid w:val="00C85327"/>
    <w:rsid w:val="00C858B0"/>
    <w:rsid w:val="00C86510"/>
    <w:rsid w:val="00C8686A"/>
    <w:rsid w:val="00C8740C"/>
    <w:rsid w:val="00C87AA0"/>
    <w:rsid w:val="00C87E70"/>
    <w:rsid w:val="00C91F80"/>
    <w:rsid w:val="00C924AA"/>
    <w:rsid w:val="00C92A38"/>
    <w:rsid w:val="00C93C80"/>
    <w:rsid w:val="00C94B20"/>
    <w:rsid w:val="00C9517B"/>
    <w:rsid w:val="00C95316"/>
    <w:rsid w:val="00C9746A"/>
    <w:rsid w:val="00C97812"/>
    <w:rsid w:val="00CA0029"/>
    <w:rsid w:val="00CA01B2"/>
    <w:rsid w:val="00CA07FE"/>
    <w:rsid w:val="00CA0CDD"/>
    <w:rsid w:val="00CA100D"/>
    <w:rsid w:val="00CA1539"/>
    <w:rsid w:val="00CA1C2C"/>
    <w:rsid w:val="00CA4072"/>
    <w:rsid w:val="00CA4627"/>
    <w:rsid w:val="00CA48D9"/>
    <w:rsid w:val="00CA5335"/>
    <w:rsid w:val="00CA705B"/>
    <w:rsid w:val="00CA7146"/>
    <w:rsid w:val="00CB0130"/>
    <w:rsid w:val="00CB09F8"/>
    <w:rsid w:val="00CB1F6B"/>
    <w:rsid w:val="00CB2116"/>
    <w:rsid w:val="00CB219A"/>
    <w:rsid w:val="00CB2A14"/>
    <w:rsid w:val="00CB2A54"/>
    <w:rsid w:val="00CB357E"/>
    <w:rsid w:val="00CB3999"/>
    <w:rsid w:val="00CB3FED"/>
    <w:rsid w:val="00CB46A8"/>
    <w:rsid w:val="00CB5167"/>
    <w:rsid w:val="00CB5AD0"/>
    <w:rsid w:val="00CB5B73"/>
    <w:rsid w:val="00CB5D12"/>
    <w:rsid w:val="00CB6127"/>
    <w:rsid w:val="00CB71CC"/>
    <w:rsid w:val="00CB7337"/>
    <w:rsid w:val="00CB79CA"/>
    <w:rsid w:val="00CB7ECC"/>
    <w:rsid w:val="00CC2348"/>
    <w:rsid w:val="00CC271D"/>
    <w:rsid w:val="00CC2D72"/>
    <w:rsid w:val="00CC3B31"/>
    <w:rsid w:val="00CC44AB"/>
    <w:rsid w:val="00CC4D8F"/>
    <w:rsid w:val="00CC5BE2"/>
    <w:rsid w:val="00CC753A"/>
    <w:rsid w:val="00CC7965"/>
    <w:rsid w:val="00CD00D3"/>
    <w:rsid w:val="00CD087D"/>
    <w:rsid w:val="00CD0E50"/>
    <w:rsid w:val="00CD29BB"/>
    <w:rsid w:val="00CD3096"/>
    <w:rsid w:val="00CD35BC"/>
    <w:rsid w:val="00CD4026"/>
    <w:rsid w:val="00CD4052"/>
    <w:rsid w:val="00CD40FF"/>
    <w:rsid w:val="00CD463E"/>
    <w:rsid w:val="00CD4BEC"/>
    <w:rsid w:val="00CD4D60"/>
    <w:rsid w:val="00CD680B"/>
    <w:rsid w:val="00CD68D5"/>
    <w:rsid w:val="00CD7C26"/>
    <w:rsid w:val="00CE049C"/>
    <w:rsid w:val="00CE071E"/>
    <w:rsid w:val="00CE1A26"/>
    <w:rsid w:val="00CE30F3"/>
    <w:rsid w:val="00CE35E7"/>
    <w:rsid w:val="00CE38FD"/>
    <w:rsid w:val="00CE3F6C"/>
    <w:rsid w:val="00CE5FFF"/>
    <w:rsid w:val="00CE68D0"/>
    <w:rsid w:val="00CE6959"/>
    <w:rsid w:val="00CE7074"/>
    <w:rsid w:val="00CE70CE"/>
    <w:rsid w:val="00CE7551"/>
    <w:rsid w:val="00CE75DB"/>
    <w:rsid w:val="00CE791B"/>
    <w:rsid w:val="00CF07A1"/>
    <w:rsid w:val="00CF0E30"/>
    <w:rsid w:val="00CF44D5"/>
    <w:rsid w:val="00CF4B5B"/>
    <w:rsid w:val="00CF5069"/>
    <w:rsid w:val="00CF539E"/>
    <w:rsid w:val="00CF54F3"/>
    <w:rsid w:val="00CF6B94"/>
    <w:rsid w:val="00CF6D5C"/>
    <w:rsid w:val="00CF7445"/>
    <w:rsid w:val="00CF76AC"/>
    <w:rsid w:val="00CF79EB"/>
    <w:rsid w:val="00D00B72"/>
    <w:rsid w:val="00D00BE7"/>
    <w:rsid w:val="00D013E2"/>
    <w:rsid w:val="00D0216B"/>
    <w:rsid w:val="00D023D0"/>
    <w:rsid w:val="00D024FE"/>
    <w:rsid w:val="00D03942"/>
    <w:rsid w:val="00D03B88"/>
    <w:rsid w:val="00D0471A"/>
    <w:rsid w:val="00D04E3A"/>
    <w:rsid w:val="00D05EA4"/>
    <w:rsid w:val="00D06CC1"/>
    <w:rsid w:val="00D07157"/>
    <w:rsid w:val="00D072AA"/>
    <w:rsid w:val="00D07575"/>
    <w:rsid w:val="00D11542"/>
    <w:rsid w:val="00D115F3"/>
    <w:rsid w:val="00D11F3B"/>
    <w:rsid w:val="00D121C1"/>
    <w:rsid w:val="00D12F3B"/>
    <w:rsid w:val="00D13E68"/>
    <w:rsid w:val="00D154CD"/>
    <w:rsid w:val="00D1609A"/>
    <w:rsid w:val="00D173D6"/>
    <w:rsid w:val="00D17E44"/>
    <w:rsid w:val="00D20097"/>
    <w:rsid w:val="00D21371"/>
    <w:rsid w:val="00D22D7C"/>
    <w:rsid w:val="00D2356A"/>
    <w:rsid w:val="00D23815"/>
    <w:rsid w:val="00D241D7"/>
    <w:rsid w:val="00D241E6"/>
    <w:rsid w:val="00D24E27"/>
    <w:rsid w:val="00D2583D"/>
    <w:rsid w:val="00D25915"/>
    <w:rsid w:val="00D312F7"/>
    <w:rsid w:val="00D334C4"/>
    <w:rsid w:val="00D335A5"/>
    <w:rsid w:val="00D353AE"/>
    <w:rsid w:val="00D35710"/>
    <w:rsid w:val="00D357C5"/>
    <w:rsid w:val="00D3662F"/>
    <w:rsid w:val="00D367B3"/>
    <w:rsid w:val="00D369A5"/>
    <w:rsid w:val="00D36CDA"/>
    <w:rsid w:val="00D3763E"/>
    <w:rsid w:val="00D37F01"/>
    <w:rsid w:val="00D4085B"/>
    <w:rsid w:val="00D40A21"/>
    <w:rsid w:val="00D4159C"/>
    <w:rsid w:val="00D41670"/>
    <w:rsid w:val="00D41C19"/>
    <w:rsid w:val="00D4223F"/>
    <w:rsid w:val="00D422AA"/>
    <w:rsid w:val="00D427F6"/>
    <w:rsid w:val="00D4296F"/>
    <w:rsid w:val="00D42BAD"/>
    <w:rsid w:val="00D43097"/>
    <w:rsid w:val="00D43770"/>
    <w:rsid w:val="00D43B2D"/>
    <w:rsid w:val="00D43EA8"/>
    <w:rsid w:val="00D44386"/>
    <w:rsid w:val="00D44664"/>
    <w:rsid w:val="00D452E9"/>
    <w:rsid w:val="00D45A88"/>
    <w:rsid w:val="00D46D02"/>
    <w:rsid w:val="00D51186"/>
    <w:rsid w:val="00D51AF7"/>
    <w:rsid w:val="00D51BBF"/>
    <w:rsid w:val="00D52026"/>
    <w:rsid w:val="00D52114"/>
    <w:rsid w:val="00D5257D"/>
    <w:rsid w:val="00D532D3"/>
    <w:rsid w:val="00D54FF4"/>
    <w:rsid w:val="00D55474"/>
    <w:rsid w:val="00D563C8"/>
    <w:rsid w:val="00D5647A"/>
    <w:rsid w:val="00D56F5B"/>
    <w:rsid w:val="00D57484"/>
    <w:rsid w:val="00D5775C"/>
    <w:rsid w:val="00D577C6"/>
    <w:rsid w:val="00D61438"/>
    <w:rsid w:val="00D625AE"/>
    <w:rsid w:val="00D63086"/>
    <w:rsid w:val="00D64BB5"/>
    <w:rsid w:val="00D64E2F"/>
    <w:rsid w:val="00D6529B"/>
    <w:rsid w:val="00D6545E"/>
    <w:rsid w:val="00D658FF"/>
    <w:rsid w:val="00D66286"/>
    <w:rsid w:val="00D669BD"/>
    <w:rsid w:val="00D66A25"/>
    <w:rsid w:val="00D66DE5"/>
    <w:rsid w:val="00D70EAD"/>
    <w:rsid w:val="00D7154A"/>
    <w:rsid w:val="00D72254"/>
    <w:rsid w:val="00D73B8F"/>
    <w:rsid w:val="00D74C11"/>
    <w:rsid w:val="00D75A46"/>
    <w:rsid w:val="00D768AF"/>
    <w:rsid w:val="00D76B7F"/>
    <w:rsid w:val="00D77E5E"/>
    <w:rsid w:val="00D80320"/>
    <w:rsid w:val="00D8163D"/>
    <w:rsid w:val="00D83644"/>
    <w:rsid w:val="00D83B99"/>
    <w:rsid w:val="00D84E87"/>
    <w:rsid w:val="00D84EFD"/>
    <w:rsid w:val="00D85D10"/>
    <w:rsid w:val="00D862C5"/>
    <w:rsid w:val="00D862EF"/>
    <w:rsid w:val="00D86667"/>
    <w:rsid w:val="00D868A0"/>
    <w:rsid w:val="00D87209"/>
    <w:rsid w:val="00D874FA"/>
    <w:rsid w:val="00D87548"/>
    <w:rsid w:val="00D875BD"/>
    <w:rsid w:val="00D87695"/>
    <w:rsid w:val="00D87E7B"/>
    <w:rsid w:val="00D90221"/>
    <w:rsid w:val="00D90879"/>
    <w:rsid w:val="00D90E81"/>
    <w:rsid w:val="00D91180"/>
    <w:rsid w:val="00D91368"/>
    <w:rsid w:val="00D91A81"/>
    <w:rsid w:val="00D91E7A"/>
    <w:rsid w:val="00D920DF"/>
    <w:rsid w:val="00D9480D"/>
    <w:rsid w:val="00D9488B"/>
    <w:rsid w:val="00D9522B"/>
    <w:rsid w:val="00D9526D"/>
    <w:rsid w:val="00D954CA"/>
    <w:rsid w:val="00D959B1"/>
    <w:rsid w:val="00D95C93"/>
    <w:rsid w:val="00D963A6"/>
    <w:rsid w:val="00D9682F"/>
    <w:rsid w:val="00D96EAC"/>
    <w:rsid w:val="00D972AD"/>
    <w:rsid w:val="00DA0AA2"/>
    <w:rsid w:val="00DA0C46"/>
    <w:rsid w:val="00DA1D71"/>
    <w:rsid w:val="00DA2818"/>
    <w:rsid w:val="00DA2B70"/>
    <w:rsid w:val="00DA3757"/>
    <w:rsid w:val="00DA37EF"/>
    <w:rsid w:val="00DA46AE"/>
    <w:rsid w:val="00DA4D04"/>
    <w:rsid w:val="00DA4D4B"/>
    <w:rsid w:val="00DA7364"/>
    <w:rsid w:val="00DA7C75"/>
    <w:rsid w:val="00DA7D3D"/>
    <w:rsid w:val="00DB05FB"/>
    <w:rsid w:val="00DB08C0"/>
    <w:rsid w:val="00DB17B3"/>
    <w:rsid w:val="00DB2CEC"/>
    <w:rsid w:val="00DB30A4"/>
    <w:rsid w:val="00DB3E9C"/>
    <w:rsid w:val="00DB6B4A"/>
    <w:rsid w:val="00DB738D"/>
    <w:rsid w:val="00DB76D4"/>
    <w:rsid w:val="00DC050C"/>
    <w:rsid w:val="00DC1C6C"/>
    <w:rsid w:val="00DC1E07"/>
    <w:rsid w:val="00DC2CEF"/>
    <w:rsid w:val="00DC2FAB"/>
    <w:rsid w:val="00DC4703"/>
    <w:rsid w:val="00DC4990"/>
    <w:rsid w:val="00DC4F90"/>
    <w:rsid w:val="00DC5D4F"/>
    <w:rsid w:val="00DC5FBA"/>
    <w:rsid w:val="00DC6CCB"/>
    <w:rsid w:val="00DC6E3B"/>
    <w:rsid w:val="00DC7A60"/>
    <w:rsid w:val="00DD1ABE"/>
    <w:rsid w:val="00DD1ADD"/>
    <w:rsid w:val="00DD1F1F"/>
    <w:rsid w:val="00DD1F29"/>
    <w:rsid w:val="00DD203A"/>
    <w:rsid w:val="00DD2E63"/>
    <w:rsid w:val="00DD3174"/>
    <w:rsid w:val="00DD340B"/>
    <w:rsid w:val="00DD39A4"/>
    <w:rsid w:val="00DD4846"/>
    <w:rsid w:val="00DD50D8"/>
    <w:rsid w:val="00DD51CD"/>
    <w:rsid w:val="00DD5BB7"/>
    <w:rsid w:val="00DD65D1"/>
    <w:rsid w:val="00DD704B"/>
    <w:rsid w:val="00DD743C"/>
    <w:rsid w:val="00DD76D3"/>
    <w:rsid w:val="00DD7796"/>
    <w:rsid w:val="00DD785F"/>
    <w:rsid w:val="00DD79C8"/>
    <w:rsid w:val="00DD7F76"/>
    <w:rsid w:val="00DE0079"/>
    <w:rsid w:val="00DE00EF"/>
    <w:rsid w:val="00DE08DE"/>
    <w:rsid w:val="00DE1076"/>
    <w:rsid w:val="00DE16ED"/>
    <w:rsid w:val="00DE2380"/>
    <w:rsid w:val="00DE2FC0"/>
    <w:rsid w:val="00DE3911"/>
    <w:rsid w:val="00DE4CF5"/>
    <w:rsid w:val="00DE5692"/>
    <w:rsid w:val="00DF0505"/>
    <w:rsid w:val="00DF0906"/>
    <w:rsid w:val="00DF1926"/>
    <w:rsid w:val="00DF1DBD"/>
    <w:rsid w:val="00DF259B"/>
    <w:rsid w:val="00DF2AF0"/>
    <w:rsid w:val="00DF2E11"/>
    <w:rsid w:val="00DF3641"/>
    <w:rsid w:val="00DF4DF1"/>
    <w:rsid w:val="00DF530F"/>
    <w:rsid w:val="00DF5447"/>
    <w:rsid w:val="00DF579C"/>
    <w:rsid w:val="00DF6068"/>
    <w:rsid w:val="00DF64AA"/>
    <w:rsid w:val="00DF6B17"/>
    <w:rsid w:val="00DF6B34"/>
    <w:rsid w:val="00E0079D"/>
    <w:rsid w:val="00E00C4E"/>
    <w:rsid w:val="00E00D44"/>
    <w:rsid w:val="00E012C9"/>
    <w:rsid w:val="00E02034"/>
    <w:rsid w:val="00E03A39"/>
    <w:rsid w:val="00E03AEA"/>
    <w:rsid w:val="00E03E1F"/>
    <w:rsid w:val="00E03ED0"/>
    <w:rsid w:val="00E04FE9"/>
    <w:rsid w:val="00E05232"/>
    <w:rsid w:val="00E0613E"/>
    <w:rsid w:val="00E0672D"/>
    <w:rsid w:val="00E1140D"/>
    <w:rsid w:val="00E11696"/>
    <w:rsid w:val="00E116A3"/>
    <w:rsid w:val="00E120F9"/>
    <w:rsid w:val="00E12850"/>
    <w:rsid w:val="00E12952"/>
    <w:rsid w:val="00E12ECA"/>
    <w:rsid w:val="00E12FAA"/>
    <w:rsid w:val="00E13371"/>
    <w:rsid w:val="00E13606"/>
    <w:rsid w:val="00E140AF"/>
    <w:rsid w:val="00E14318"/>
    <w:rsid w:val="00E14605"/>
    <w:rsid w:val="00E1497A"/>
    <w:rsid w:val="00E14CD8"/>
    <w:rsid w:val="00E1569F"/>
    <w:rsid w:val="00E15D63"/>
    <w:rsid w:val="00E15F4E"/>
    <w:rsid w:val="00E16016"/>
    <w:rsid w:val="00E167BE"/>
    <w:rsid w:val="00E16D94"/>
    <w:rsid w:val="00E17088"/>
    <w:rsid w:val="00E20F61"/>
    <w:rsid w:val="00E216E3"/>
    <w:rsid w:val="00E21822"/>
    <w:rsid w:val="00E21A27"/>
    <w:rsid w:val="00E241A7"/>
    <w:rsid w:val="00E244A3"/>
    <w:rsid w:val="00E254BB"/>
    <w:rsid w:val="00E25F85"/>
    <w:rsid w:val="00E26576"/>
    <w:rsid w:val="00E26738"/>
    <w:rsid w:val="00E26929"/>
    <w:rsid w:val="00E27CC5"/>
    <w:rsid w:val="00E27E70"/>
    <w:rsid w:val="00E3098D"/>
    <w:rsid w:val="00E30C13"/>
    <w:rsid w:val="00E30DE5"/>
    <w:rsid w:val="00E3147C"/>
    <w:rsid w:val="00E31BB0"/>
    <w:rsid w:val="00E322F7"/>
    <w:rsid w:val="00E33407"/>
    <w:rsid w:val="00E338AE"/>
    <w:rsid w:val="00E34320"/>
    <w:rsid w:val="00E345E3"/>
    <w:rsid w:val="00E3500E"/>
    <w:rsid w:val="00E35D3F"/>
    <w:rsid w:val="00E3600D"/>
    <w:rsid w:val="00E367CF"/>
    <w:rsid w:val="00E369FD"/>
    <w:rsid w:val="00E37A61"/>
    <w:rsid w:val="00E37A6E"/>
    <w:rsid w:val="00E37FE8"/>
    <w:rsid w:val="00E40CE3"/>
    <w:rsid w:val="00E41176"/>
    <w:rsid w:val="00E411D6"/>
    <w:rsid w:val="00E411F4"/>
    <w:rsid w:val="00E41BDC"/>
    <w:rsid w:val="00E41FC2"/>
    <w:rsid w:val="00E42385"/>
    <w:rsid w:val="00E42C65"/>
    <w:rsid w:val="00E43EC7"/>
    <w:rsid w:val="00E446F6"/>
    <w:rsid w:val="00E44B3D"/>
    <w:rsid w:val="00E44D94"/>
    <w:rsid w:val="00E4500A"/>
    <w:rsid w:val="00E50113"/>
    <w:rsid w:val="00E50530"/>
    <w:rsid w:val="00E50CD5"/>
    <w:rsid w:val="00E516CD"/>
    <w:rsid w:val="00E5185A"/>
    <w:rsid w:val="00E51A02"/>
    <w:rsid w:val="00E524AB"/>
    <w:rsid w:val="00E52F27"/>
    <w:rsid w:val="00E53715"/>
    <w:rsid w:val="00E54596"/>
    <w:rsid w:val="00E54C22"/>
    <w:rsid w:val="00E550E0"/>
    <w:rsid w:val="00E55C82"/>
    <w:rsid w:val="00E56630"/>
    <w:rsid w:val="00E578E1"/>
    <w:rsid w:val="00E57E1F"/>
    <w:rsid w:val="00E60110"/>
    <w:rsid w:val="00E60D37"/>
    <w:rsid w:val="00E619BF"/>
    <w:rsid w:val="00E63A22"/>
    <w:rsid w:val="00E63D5F"/>
    <w:rsid w:val="00E642F3"/>
    <w:rsid w:val="00E645E4"/>
    <w:rsid w:val="00E64601"/>
    <w:rsid w:val="00E647D7"/>
    <w:rsid w:val="00E64A89"/>
    <w:rsid w:val="00E6512D"/>
    <w:rsid w:val="00E65181"/>
    <w:rsid w:val="00E65449"/>
    <w:rsid w:val="00E66211"/>
    <w:rsid w:val="00E667C8"/>
    <w:rsid w:val="00E66966"/>
    <w:rsid w:val="00E701E5"/>
    <w:rsid w:val="00E70CDE"/>
    <w:rsid w:val="00E712B7"/>
    <w:rsid w:val="00E714B7"/>
    <w:rsid w:val="00E716C4"/>
    <w:rsid w:val="00E72169"/>
    <w:rsid w:val="00E73D5E"/>
    <w:rsid w:val="00E74B0E"/>
    <w:rsid w:val="00E758C5"/>
    <w:rsid w:val="00E7641A"/>
    <w:rsid w:val="00E7674B"/>
    <w:rsid w:val="00E76B4C"/>
    <w:rsid w:val="00E76C7A"/>
    <w:rsid w:val="00E77286"/>
    <w:rsid w:val="00E778F6"/>
    <w:rsid w:val="00E80F36"/>
    <w:rsid w:val="00E8115E"/>
    <w:rsid w:val="00E82D46"/>
    <w:rsid w:val="00E836B5"/>
    <w:rsid w:val="00E83C5C"/>
    <w:rsid w:val="00E8530E"/>
    <w:rsid w:val="00E8566A"/>
    <w:rsid w:val="00E85769"/>
    <w:rsid w:val="00E8685E"/>
    <w:rsid w:val="00E86EE2"/>
    <w:rsid w:val="00E86FC1"/>
    <w:rsid w:val="00E87369"/>
    <w:rsid w:val="00E911E2"/>
    <w:rsid w:val="00E9267B"/>
    <w:rsid w:val="00E92AB3"/>
    <w:rsid w:val="00E9408B"/>
    <w:rsid w:val="00E94DDA"/>
    <w:rsid w:val="00E95611"/>
    <w:rsid w:val="00E9582F"/>
    <w:rsid w:val="00E96061"/>
    <w:rsid w:val="00E96075"/>
    <w:rsid w:val="00E9680A"/>
    <w:rsid w:val="00E968AD"/>
    <w:rsid w:val="00E97744"/>
    <w:rsid w:val="00E97E11"/>
    <w:rsid w:val="00EA23AA"/>
    <w:rsid w:val="00EA282D"/>
    <w:rsid w:val="00EA31D3"/>
    <w:rsid w:val="00EA3578"/>
    <w:rsid w:val="00EA3DB2"/>
    <w:rsid w:val="00EA3E27"/>
    <w:rsid w:val="00EA3E3B"/>
    <w:rsid w:val="00EA4276"/>
    <w:rsid w:val="00EA44B1"/>
    <w:rsid w:val="00EA4C91"/>
    <w:rsid w:val="00EA5836"/>
    <w:rsid w:val="00EA5965"/>
    <w:rsid w:val="00EA6C67"/>
    <w:rsid w:val="00EA6F70"/>
    <w:rsid w:val="00EA7501"/>
    <w:rsid w:val="00EA7E21"/>
    <w:rsid w:val="00EB0B19"/>
    <w:rsid w:val="00EB0B4B"/>
    <w:rsid w:val="00EB1515"/>
    <w:rsid w:val="00EB17FA"/>
    <w:rsid w:val="00EB1F39"/>
    <w:rsid w:val="00EB2325"/>
    <w:rsid w:val="00EB3805"/>
    <w:rsid w:val="00EB3DB9"/>
    <w:rsid w:val="00EB502D"/>
    <w:rsid w:val="00EB61F9"/>
    <w:rsid w:val="00EB638D"/>
    <w:rsid w:val="00EB6E5D"/>
    <w:rsid w:val="00EB797A"/>
    <w:rsid w:val="00EB7CDA"/>
    <w:rsid w:val="00EC11F5"/>
    <w:rsid w:val="00EC17A6"/>
    <w:rsid w:val="00EC272F"/>
    <w:rsid w:val="00EC2887"/>
    <w:rsid w:val="00EC2BCB"/>
    <w:rsid w:val="00EC2DD9"/>
    <w:rsid w:val="00EC33C2"/>
    <w:rsid w:val="00EC4A0A"/>
    <w:rsid w:val="00EC4D9D"/>
    <w:rsid w:val="00EC6558"/>
    <w:rsid w:val="00EC675A"/>
    <w:rsid w:val="00EC6DBE"/>
    <w:rsid w:val="00EC6EA9"/>
    <w:rsid w:val="00EC7C44"/>
    <w:rsid w:val="00ED0691"/>
    <w:rsid w:val="00ED0902"/>
    <w:rsid w:val="00ED112C"/>
    <w:rsid w:val="00ED18E1"/>
    <w:rsid w:val="00ED1F63"/>
    <w:rsid w:val="00ED1F88"/>
    <w:rsid w:val="00ED2560"/>
    <w:rsid w:val="00ED2D41"/>
    <w:rsid w:val="00ED3379"/>
    <w:rsid w:val="00ED400F"/>
    <w:rsid w:val="00ED6869"/>
    <w:rsid w:val="00ED6907"/>
    <w:rsid w:val="00ED6B39"/>
    <w:rsid w:val="00ED6E35"/>
    <w:rsid w:val="00ED75E3"/>
    <w:rsid w:val="00ED7B51"/>
    <w:rsid w:val="00ED7F51"/>
    <w:rsid w:val="00EE0165"/>
    <w:rsid w:val="00EE069B"/>
    <w:rsid w:val="00EE087C"/>
    <w:rsid w:val="00EE2313"/>
    <w:rsid w:val="00EE2553"/>
    <w:rsid w:val="00EE2F77"/>
    <w:rsid w:val="00EE464F"/>
    <w:rsid w:val="00EE4919"/>
    <w:rsid w:val="00EE4AA7"/>
    <w:rsid w:val="00EE4D29"/>
    <w:rsid w:val="00EE6386"/>
    <w:rsid w:val="00EE7167"/>
    <w:rsid w:val="00EE78B4"/>
    <w:rsid w:val="00EE7FE9"/>
    <w:rsid w:val="00EF0042"/>
    <w:rsid w:val="00EF0A87"/>
    <w:rsid w:val="00EF1778"/>
    <w:rsid w:val="00EF2AD6"/>
    <w:rsid w:val="00EF2BFF"/>
    <w:rsid w:val="00EF2E60"/>
    <w:rsid w:val="00EF30EC"/>
    <w:rsid w:val="00EF4129"/>
    <w:rsid w:val="00EF41EB"/>
    <w:rsid w:val="00EF56CB"/>
    <w:rsid w:val="00EF6DC2"/>
    <w:rsid w:val="00EF7402"/>
    <w:rsid w:val="00EF7C03"/>
    <w:rsid w:val="00F000A1"/>
    <w:rsid w:val="00F002A9"/>
    <w:rsid w:val="00F00561"/>
    <w:rsid w:val="00F00579"/>
    <w:rsid w:val="00F01276"/>
    <w:rsid w:val="00F013DB"/>
    <w:rsid w:val="00F015FF"/>
    <w:rsid w:val="00F017F5"/>
    <w:rsid w:val="00F017F6"/>
    <w:rsid w:val="00F020D0"/>
    <w:rsid w:val="00F022AB"/>
    <w:rsid w:val="00F02F0B"/>
    <w:rsid w:val="00F033DE"/>
    <w:rsid w:val="00F034BC"/>
    <w:rsid w:val="00F047A7"/>
    <w:rsid w:val="00F04992"/>
    <w:rsid w:val="00F04DE3"/>
    <w:rsid w:val="00F055C5"/>
    <w:rsid w:val="00F060CF"/>
    <w:rsid w:val="00F061F4"/>
    <w:rsid w:val="00F07090"/>
    <w:rsid w:val="00F07544"/>
    <w:rsid w:val="00F1061B"/>
    <w:rsid w:val="00F110AE"/>
    <w:rsid w:val="00F119E4"/>
    <w:rsid w:val="00F1222F"/>
    <w:rsid w:val="00F12954"/>
    <w:rsid w:val="00F12ED3"/>
    <w:rsid w:val="00F12F1B"/>
    <w:rsid w:val="00F1402B"/>
    <w:rsid w:val="00F158B2"/>
    <w:rsid w:val="00F15A65"/>
    <w:rsid w:val="00F1754B"/>
    <w:rsid w:val="00F212DE"/>
    <w:rsid w:val="00F2138F"/>
    <w:rsid w:val="00F2161D"/>
    <w:rsid w:val="00F21709"/>
    <w:rsid w:val="00F22A12"/>
    <w:rsid w:val="00F22AB8"/>
    <w:rsid w:val="00F22B03"/>
    <w:rsid w:val="00F22F39"/>
    <w:rsid w:val="00F232E5"/>
    <w:rsid w:val="00F23AB0"/>
    <w:rsid w:val="00F248A5"/>
    <w:rsid w:val="00F24E08"/>
    <w:rsid w:val="00F254B6"/>
    <w:rsid w:val="00F255EA"/>
    <w:rsid w:val="00F30EA3"/>
    <w:rsid w:val="00F319A8"/>
    <w:rsid w:val="00F319E8"/>
    <w:rsid w:val="00F32028"/>
    <w:rsid w:val="00F32B63"/>
    <w:rsid w:val="00F3381F"/>
    <w:rsid w:val="00F33EFF"/>
    <w:rsid w:val="00F34CDC"/>
    <w:rsid w:val="00F35E55"/>
    <w:rsid w:val="00F36A59"/>
    <w:rsid w:val="00F36AD8"/>
    <w:rsid w:val="00F36E93"/>
    <w:rsid w:val="00F36ED1"/>
    <w:rsid w:val="00F379F1"/>
    <w:rsid w:val="00F37CD3"/>
    <w:rsid w:val="00F4024B"/>
    <w:rsid w:val="00F4066B"/>
    <w:rsid w:val="00F406AB"/>
    <w:rsid w:val="00F40EAC"/>
    <w:rsid w:val="00F40F8A"/>
    <w:rsid w:val="00F40FFB"/>
    <w:rsid w:val="00F41219"/>
    <w:rsid w:val="00F41579"/>
    <w:rsid w:val="00F41A2D"/>
    <w:rsid w:val="00F41CDF"/>
    <w:rsid w:val="00F41DF7"/>
    <w:rsid w:val="00F41E27"/>
    <w:rsid w:val="00F42B1F"/>
    <w:rsid w:val="00F430C5"/>
    <w:rsid w:val="00F4321F"/>
    <w:rsid w:val="00F43F26"/>
    <w:rsid w:val="00F44360"/>
    <w:rsid w:val="00F451EF"/>
    <w:rsid w:val="00F45A3C"/>
    <w:rsid w:val="00F45CA6"/>
    <w:rsid w:val="00F45EFE"/>
    <w:rsid w:val="00F4616A"/>
    <w:rsid w:val="00F46C90"/>
    <w:rsid w:val="00F46E3E"/>
    <w:rsid w:val="00F473C6"/>
    <w:rsid w:val="00F47CE1"/>
    <w:rsid w:val="00F50E5B"/>
    <w:rsid w:val="00F50FE3"/>
    <w:rsid w:val="00F510BE"/>
    <w:rsid w:val="00F5186A"/>
    <w:rsid w:val="00F51ED9"/>
    <w:rsid w:val="00F5203E"/>
    <w:rsid w:val="00F526DA"/>
    <w:rsid w:val="00F52E46"/>
    <w:rsid w:val="00F535EA"/>
    <w:rsid w:val="00F5390F"/>
    <w:rsid w:val="00F53D6D"/>
    <w:rsid w:val="00F53DB7"/>
    <w:rsid w:val="00F557E0"/>
    <w:rsid w:val="00F55C50"/>
    <w:rsid w:val="00F55CEE"/>
    <w:rsid w:val="00F56087"/>
    <w:rsid w:val="00F57878"/>
    <w:rsid w:val="00F57AC4"/>
    <w:rsid w:val="00F600AD"/>
    <w:rsid w:val="00F600B5"/>
    <w:rsid w:val="00F6088E"/>
    <w:rsid w:val="00F610E6"/>
    <w:rsid w:val="00F61E55"/>
    <w:rsid w:val="00F6230E"/>
    <w:rsid w:val="00F6231F"/>
    <w:rsid w:val="00F62376"/>
    <w:rsid w:val="00F626E5"/>
    <w:rsid w:val="00F63321"/>
    <w:rsid w:val="00F63338"/>
    <w:rsid w:val="00F64578"/>
    <w:rsid w:val="00F64F67"/>
    <w:rsid w:val="00F65287"/>
    <w:rsid w:val="00F6535D"/>
    <w:rsid w:val="00F65464"/>
    <w:rsid w:val="00F6554F"/>
    <w:rsid w:val="00F655D5"/>
    <w:rsid w:val="00F6613E"/>
    <w:rsid w:val="00F662D2"/>
    <w:rsid w:val="00F665A9"/>
    <w:rsid w:val="00F666EE"/>
    <w:rsid w:val="00F66CA5"/>
    <w:rsid w:val="00F67BEB"/>
    <w:rsid w:val="00F67DF3"/>
    <w:rsid w:val="00F70656"/>
    <w:rsid w:val="00F706C3"/>
    <w:rsid w:val="00F70FE3"/>
    <w:rsid w:val="00F72056"/>
    <w:rsid w:val="00F724C6"/>
    <w:rsid w:val="00F72635"/>
    <w:rsid w:val="00F73021"/>
    <w:rsid w:val="00F73BE9"/>
    <w:rsid w:val="00F73C75"/>
    <w:rsid w:val="00F7458F"/>
    <w:rsid w:val="00F74A36"/>
    <w:rsid w:val="00F74A63"/>
    <w:rsid w:val="00F7603E"/>
    <w:rsid w:val="00F76A35"/>
    <w:rsid w:val="00F771B5"/>
    <w:rsid w:val="00F777E7"/>
    <w:rsid w:val="00F8030B"/>
    <w:rsid w:val="00F81D51"/>
    <w:rsid w:val="00F837B4"/>
    <w:rsid w:val="00F83934"/>
    <w:rsid w:val="00F83C86"/>
    <w:rsid w:val="00F8401F"/>
    <w:rsid w:val="00F84EA2"/>
    <w:rsid w:val="00F84F27"/>
    <w:rsid w:val="00F8553A"/>
    <w:rsid w:val="00F8598F"/>
    <w:rsid w:val="00F85B0C"/>
    <w:rsid w:val="00F86224"/>
    <w:rsid w:val="00F876E9"/>
    <w:rsid w:val="00F877D4"/>
    <w:rsid w:val="00F902AC"/>
    <w:rsid w:val="00F91693"/>
    <w:rsid w:val="00F9177F"/>
    <w:rsid w:val="00F9197C"/>
    <w:rsid w:val="00F91FC9"/>
    <w:rsid w:val="00F92487"/>
    <w:rsid w:val="00F92767"/>
    <w:rsid w:val="00F92B88"/>
    <w:rsid w:val="00F93DD2"/>
    <w:rsid w:val="00F93FBC"/>
    <w:rsid w:val="00F943E7"/>
    <w:rsid w:val="00F95D54"/>
    <w:rsid w:val="00F96961"/>
    <w:rsid w:val="00F96AB5"/>
    <w:rsid w:val="00F9715A"/>
    <w:rsid w:val="00FA026E"/>
    <w:rsid w:val="00FA0414"/>
    <w:rsid w:val="00FA0943"/>
    <w:rsid w:val="00FA09E7"/>
    <w:rsid w:val="00FA0E70"/>
    <w:rsid w:val="00FA11DA"/>
    <w:rsid w:val="00FA16B0"/>
    <w:rsid w:val="00FA17F2"/>
    <w:rsid w:val="00FA1D17"/>
    <w:rsid w:val="00FA21D8"/>
    <w:rsid w:val="00FA226F"/>
    <w:rsid w:val="00FA236C"/>
    <w:rsid w:val="00FA3FCA"/>
    <w:rsid w:val="00FA4862"/>
    <w:rsid w:val="00FA60A9"/>
    <w:rsid w:val="00FA622B"/>
    <w:rsid w:val="00FA68DC"/>
    <w:rsid w:val="00FA6A0B"/>
    <w:rsid w:val="00FA6EB9"/>
    <w:rsid w:val="00FA78D1"/>
    <w:rsid w:val="00FA7F41"/>
    <w:rsid w:val="00FB0223"/>
    <w:rsid w:val="00FB0A91"/>
    <w:rsid w:val="00FB0D57"/>
    <w:rsid w:val="00FB0EAE"/>
    <w:rsid w:val="00FB1288"/>
    <w:rsid w:val="00FB1D7E"/>
    <w:rsid w:val="00FB2081"/>
    <w:rsid w:val="00FB26F6"/>
    <w:rsid w:val="00FB357B"/>
    <w:rsid w:val="00FB3A2A"/>
    <w:rsid w:val="00FB3C92"/>
    <w:rsid w:val="00FB3D1A"/>
    <w:rsid w:val="00FB435E"/>
    <w:rsid w:val="00FB456A"/>
    <w:rsid w:val="00FB484B"/>
    <w:rsid w:val="00FB497B"/>
    <w:rsid w:val="00FB4BB0"/>
    <w:rsid w:val="00FB514E"/>
    <w:rsid w:val="00FB54EC"/>
    <w:rsid w:val="00FB5879"/>
    <w:rsid w:val="00FB61FE"/>
    <w:rsid w:val="00FB64C1"/>
    <w:rsid w:val="00FB7001"/>
    <w:rsid w:val="00FC1242"/>
    <w:rsid w:val="00FC1580"/>
    <w:rsid w:val="00FC161A"/>
    <w:rsid w:val="00FC18E5"/>
    <w:rsid w:val="00FC2AF4"/>
    <w:rsid w:val="00FC2C71"/>
    <w:rsid w:val="00FC3D4A"/>
    <w:rsid w:val="00FC4770"/>
    <w:rsid w:val="00FC4AB8"/>
    <w:rsid w:val="00FC5A1B"/>
    <w:rsid w:val="00FC5BAB"/>
    <w:rsid w:val="00FC6DD4"/>
    <w:rsid w:val="00FC74BF"/>
    <w:rsid w:val="00FC759D"/>
    <w:rsid w:val="00FC7B14"/>
    <w:rsid w:val="00FC7B7E"/>
    <w:rsid w:val="00FD0433"/>
    <w:rsid w:val="00FD0EC9"/>
    <w:rsid w:val="00FD13A1"/>
    <w:rsid w:val="00FD2D80"/>
    <w:rsid w:val="00FD2E7D"/>
    <w:rsid w:val="00FD3B74"/>
    <w:rsid w:val="00FD3E79"/>
    <w:rsid w:val="00FD469F"/>
    <w:rsid w:val="00FD4B00"/>
    <w:rsid w:val="00FD50F8"/>
    <w:rsid w:val="00FD53FA"/>
    <w:rsid w:val="00FD575B"/>
    <w:rsid w:val="00FD5E72"/>
    <w:rsid w:val="00FD624E"/>
    <w:rsid w:val="00FD6404"/>
    <w:rsid w:val="00FD6AD6"/>
    <w:rsid w:val="00FD6F65"/>
    <w:rsid w:val="00FD7ACF"/>
    <w:rsid w:val="00FE08AC"/>
    <w:rsid w:val="00FE1CC1"/>
    <w:rsid w:val="00FE2129"/>
    <w:rsid w:val="00FE31AC"/>
    <w:rsid w:val="00FE372D"/>
    <w:rsid w:val="00FE3B93"/>
    <w:rsid w:val="00FE3EA7"/>
    <w:rsid w:val="00FE4A9A"/>
    <w:rsid w:val="00FE4BA3"/>
    <w:rsid w:val="00FE7AE5"/>
    <w:rsid w:val="00FE7DEF"/>
    <w:rsid w:val="00FF1194"/>
    <w:rsid w:val="00FF286B"/>
    <w:rsid w:val="00FF5701"/>
    <w:rsid w:val="00FF7826"/>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E5560D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imes New Roman"/>
        <w:kern w:val="24"/>
        <w:sz w:val="24"/>
        <w:szCs w:val="24"/>
        <w:lang w:val="en-US" w:eastAsia="en-US" w:bidi="en-US"/>
      </w:rPr>
    </w:rPrDefault>
    <w:pPrDefault>
      <w:pPr>
        <w:spacing w:before="240" w:after="120"/>
      </w:pPr>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0"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semiHidden="1"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59"/>
    <w:lsdException w:name="Table Theme" w:semiHidden="1" w:uiPriority="0"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uiPriority="33"/>
    <w:lsdException w:name="Bibliography" w:semiHidden="1"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rsid w:val="009C6EC8"/>
  </w:style>
  <w:style w:type="paragraph" w:styleId="Heading1">
    <w:name w:val="heading 1"/>
    <w:aliases w:val="h1"/>
    <w:basedOn w:val="Normal"/>
    <w:link w:val="Heading1Char"/>
    <w:uiPriority w:val="9"/>
    <w:semiHidden/>
    <w:qFormat/>
    <w:rsid w:val="00D03B88"/>
    <w:pPr>
      <w:keepNext/>
      <w:keepLines/>
      <w:spacing w:after="0"/>
      <w:outlineLvl w:val="0"/>
    </w:pPr>
    <w:rPr>
      <w:rFonts w:eastAsiaTheme="majorEastAsia" w:cstheme="majorBidi"/>
      <w:b/>
      <w:bCs/>
      <w:sz w:val="28"/>
      <w:szCs w:val="28"/>
      <w:lang w:bidi="ar-SA"/>
    </w:rPr>
  </w:style>
  <w:style w:type="paragraph" w:styleId="Heading2">
    <w:name w:val="heading 2"/>
    <w:aliases w:val="h2"/>
    <w:basedOn w:val="Normal"/>
    <w:link w:val="Heading2Char"/>
    <w:uiPriority w:val="9"/>
    <w:semiHidden/>
    <w:qFormat/>
    <w:rsid w:val="008210BE"/>
    <w:pPr>
      <w:keepNext/>
      <w:keepLines/>
      <w:spacing w:before="200" w:after="0"/>
      <w:outlineLvl w:val="1"/>
    </w:pPr>
    <w:rPr>
      <w:rFonts w:eastAsiaTheme="majorEastAsia" w:cstheme="majorBidi"/>
      <w:b/>
      <w:bCs/>
      <w:szCs w:val="26"/>
      <w:lang w:bidi="ar-SA"/>
    </w:rPr>
  </w:style>
  <w:style w:type="paragraph" w:styleId="Heading3">
    <w:name w:val="heading 3"/>
    <w:aliases w:val="h3"/>
    <w:basedOn w:val="Normal"/>
    <w:link w:val="Heading3Char"/>
    <w:semiHidden/>
    <w:qFormat/>
    <w:rsid w:val="008210BE"/>
    <w:pPr>
      <w:keepNext/>
      <w:keepLines/>
      <w:spacing w:before="200" w:after="0"/>
      <w:outlineLvl w:val="2"/>
    </w:pPr>
    <w:rPr>
      <w:rFonts w:eastAsiaTheme="majorEastAsia" w:cstheme="majorBidi"/>
      <w:b/>
      <w:bCs/>
      <w:lang w:bidi="ar-SA"/>
    </w:rPr>
  </w:style>
  <w:style w:type="paragraph" w:styleId="Heading4">
    <w:name w:val="heading 4"/>
    <w:aliases w:val="h4"/>
    <w:basedOn w:val="Normal"/>
    <w:link w:val="Heading4Char"/>
    <w:semiHidden/>
    <w:qFormat/>
    <w:rsid w:val="008210BE"/>
    <w:pPr>
      <w:keepNext/>
      <w:keepLines/>
      <w:spacing w:before="200" w:after="0"/>
      <w:outlineLvl w:val="3"/>
    </w:pPr>
    <w:rPr>
      <w:rFonts w:eastAsiaTheme="majorEastAsia" w:cstheme="majorBidi"/>
      <w:b/>
      <w:bCs/>
      <w:i/>
      <w:iCs/>
      <w:lang w:bidi="ar-SA"/>
    </w:rPr>
  </w:style>
  <w:style w:type="paragraph" w:styleId="Heading5">
    <w:name w:val="heading 5"/>
    <w:aliases w:val="h5"/>
    <w:basedOn w:val="Normal"/>
    <w:link w:val="Heading5Char"/>
    <w:semiHidden/>
    <w:qFormat/>
    <w:rsid w:val="008210BE"/>
    <w:pPr>
      <w:keepNext/>
      <w:keepLines/>
      <w:spacing w:before="200" w:after="0"/>
      <w:outlineLvl w:val="4"/>
    </w:pPr>
    <w:rPr>
      <w:rFonts w:eastAsiaTheme="majorEastAsia" w:cstheme="majorBidi"/>
      <w:lang w:bidi="ar-SA"/>
    </w:rPr>
  </w:style>
  <w:style w:type="paragraph" w:styleId="Heading6">
    <w:name w:val="heading 6"/>
    <w:aliases w:val="h6"/>
    <w:basedOn w:val="Normal"/>
    <w:link w:val="Heading6Char"/>
    <w:semiHidden/>
    <w:qFormat/>
    <w:rsid w:val="008210BE"/>
    <w:pPr>
      <w:keepNext/>
      <w:keepLines/>
      <w:spacing w:before="200" w:after="0"/>
      <w:outlineLvl w:val="5"/>
    </w:pPr>
    <w:rPr>
      <w:rFonts w:eastAsiaTheme="majorEastAsia" w:cstheme="majorBidi"/>
      <w:i/>
      <w:iCs/>
      <w:lang w:bidi="ar-SA"/>
    </w:rPr>
  </w:style>
  <w:style w:type="paragraph" w:styleId="Heading7">
    <w:name w:val="heading 7"/>
    <w:aliases w:val="h7"/>
    <w:basedOn w:val="Normal"/>
    <w:link w:val="Heading7Char"/>
    <w:semiHidden/>
    <w:qFormat/>
    <w:rsid w:val="008210BE"/>
    <w:pPr>
      <w:keepNext/>
      <w:keepLines/>
      <w:spacing w:before="200" w:after="0"/>
      <w:outlineLvl w:val="6"/>
    </w:pPr>
    <w:rPr>
      <w:rFonts w:eastAsiaTheme="majorEastAsia" w:cstheme="majorBidi"/>
      <w:i/>
      <w:iCs/>
      <w:lang w:bidi="ar-SA"/>
    </w:rPr>
  </w:style>
  <w:style w:type="paragraph" w:styleId="Heading8">
    <w:name w:val="heading 8"/>
    <w:aliases w:val="h8"/>
    <w:basedOn w:val="Normal"/>
    <w:link w:val="Heading8Char"/>
    <w:semiHidden/>
    <w:qFormat/>
    <w:rsid w:val="008210BE"/>
    <w:pPr>
      <w:keepNext/>
      <w:keepLines/>
      <w:spacing w:before="200" w:after="0"/>
      <w:outlineLvl w:val="7"/>
    </w:pPr>
    <w:rPr>
      <w:rFonts w:eastAsiaTheme="majorEastAsia" w:cstheme="majorBidi"/>
      <w:szCs w:val="20"/>
      <w:lang w:bidi="ar-SA"/>
    </w:rPr>
  </w:style>
  <w:style w:type="paragraph" w:styleId="Heading9">
    <w:name w:val="heading 9"/>
    <w:aliases w:val="h9"/>
    <w:basedOn w:val="Normal"/>
    <w:link w:val="Heading9Char"/>
    <w:semiHidden/>
    <w:qFormat/>
    <w:rsid w:val="008210BE"/>
    <w:pPr>
      <w:keepNext/>
      <w:keepLines/>
      <w:spacing w:before="200" w:after="0"/>
      <w:outlineLvl w:val="8"/>
    </w:pPr>
    <w:rPr>
      <w:rFonts w:eastAsiaTheme="majorEastAsia" w:cstheme="majorBidi"/>
      <w:i/>
      <w:iCs/>
      <w:szCs w:val="20"/>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 Char"/>
    <w:basedOn w:val="DefaultParagraphFont"/>
    <w:link w:val="Heading1"/>
    <w:uiPriority w:val="9"/>
    <w:semiHidden/>
    <w:rsid w:val="00881721"/>
    <w:rPr>
      <w:rFonts w:eastAsiaTheme="majorEastAsia" w:cstheme="majorBidi"/>
      <w:b/>
      <w:bCs/>
      <w:sz w:val="28"/>
      <w:szCs w:val="28"/>
      <w:lang w:bidi="ar-SA"/>
    </w:rPr>
  </w:style>
  <w:style w:type="character" w:customStyle="1" w:styleId="Heading2Char">
    <w:name w:val="Heading 2 Char"/>
    <w:aliases w:val="h2 Char"/>
    <w:basedOn w:val="DefaultParagraphFont"/>
    <w:link w:val="Heading2"/>
    <w:uiPriority w:val="9"/>
    <w:semiHidden/>
    <w:rsid w:val="00881721"/>
    <w:rPr>
      <w:rFonts w:eastAsiaTheme="majorEastAsia" w:cstheme="majorBidi"/>
      <w:b/>
      <w:bCs/>
      <w:szCs w:val="26"/>
      <w:lang w:bidi="ar-SA"/>
    </w:rPr>
  </w:style>
  <w:style w:type="character" w:customStyle="1" w:styleId="Heading3Char">
    <w:name w:val="Heading 3 Char"/>
    <w:aliases w:val="h3 Char"/>
    <w:basedOn w:val="DefaultParagraphFont"/>
    <w:link w:val="Heading3"/>
    <w:semiHidden/>
    <w:rsid w:val="000E1CF7"/>
    <w:rPr>
      <w:rFonts w:eastAsiaTheme="majorEastAsia" w:cstheme="majorBidi"/>
      <w:b/>
      <w:bCs/>
      <w:lang w:bidi="ar-SA"/>
    </w:rPr>
  </w:style>
  <w:style w:type="character" w:customStyle="1" w:styleId="Heading4Char">
    <w:name w:val="Heading 4 Char"/>
    <w:aliases w:val="h4 Char"/>
    <w:basedOn w:val="DefaultParagraphFont"/>
    <w:link w:val="Heading4"/>
    <w:semiHidden/>
    <w:rsid w:val="000E1CF7"/>
    <w:rPr>
      <w:rFonts w:eastAsiaTheme="majorEastAsia" w:cstheme="majorBidi"/>
      <w:b/>
      <w:bCs/>
      <w:i/>
      <w:iCs/>
      <w:lang w:bidi="ar-SA"/>
    </w:rPr>
  </w:style>
  <w:style w:type="character" w:customStyle="1" w:styleId="Heading5Char">
    <w:name w:val="Heading 5 Char"/>
    <w:aliases w:val="h5 Char"/>
    <w:basedOn w:val="DefaultParagraphFont"/>
    <w:link w:val="Heading5"/>
    <w:semiHidden/>
    <w:rsid w:val="000E1CF7"/>
    <w:rPr>
      <w:rFonts w:eastAsiaTheme="majorEastAsia" w:cstheme="majorBidi"/>
      <w:lang w:bidi="ar-SA"/>
    </w:rPr>
  </w:style>
  <w:style w:type="character" w:customStyle="1" w:styleId="Heading6Char">
    <w:name w:val="Heading 6 Char"/>
    <w:aliases w:val="h6 Char"/>
    <w:basedOn w:val="DefaultParagraphFont"/>
    <w:link w:val="Heading6"/>
    <w:semiHidden/>
    <w:rsid w:val="000E1CF7"/>
    <w:rPr>
      <w:rFonts w:eastAsiaTheme="majorEastAsia" w:cstheme="majorBidi"/>
      <w:i/>
      <w:iCs/>
      <w:lang w:bidi="ar-SA"/>
    </w:rPr>
  </w:style>
  <w:style w:type="character" w:customStyle="1" w:styleId="Heading7Char">
    <w:name w:val="Heading 7 Char"/>
    <w:aliases w:val="h7 Char"/>
    <w:basedOn w:val="DefaultParagraphFont"/>
    <w:link w:val="Heading7"/>
    <w:semiHidden/>
    <w:rsid w:val="000E1CF7"/>
    <w:rPr>
      <w:rFonts w:eastAsiaTheme="majorEastAsia" w:cstheme="majorBidi"/>
      <w:i/>
      <w:iCs/>
      <w:lang w:bidi="ar-SA"/>
    </w:rPr>
  </w:style>
  <w:style w:type="character" w:customStyle="1" w:styleId="Heading8Char">
    <w:name w:val="Heading 8 Char"/>
    <w:aliases w:val="h8 Char"/>
    <w:basedOn w:val="DefaultParagraphFont"/>
    <w:link w:val="Heading8"/>
    <w:semiHidden/>
    <w:rsid w:val="000E1CF7"/>
    <w:rPr>
      <w:rFonts w:eastAsiaTheme="majorEastAsia" w:cstheme="majorBidi"/>
      <w:szCs w:val="20"/>
      <w:lang w:bidi="ar-SA"/>
    </w:rPr>
  </w:style>
  <w:style w:type="character" w:customStyle="1" w:styleId="Heading9Char">
    <w:name w:val="Heading 9 Char"/>
    <w:aliases w:val="h9 Char"/>
    <w:basedOn w:val="DefaultParagraphFont"/>
    <w:link w:val="Heading9"/>
    <w:semiHidden/>
    <w:rsid w:val="000E1CF7"/>
    <w:rPr>
      <w:rFonts w:eastAsiaTheme="majorEastAsia" w:cstheme="majorBidi"/>
      <w:i/>
      <w:iCs/>
      <w:szCs w:val="20"/>
      <w:lang w:bidi="ar-SA"/>
    </w:rPr>
  </w:style>
  <w:style w:type="paragraph" w:styleId="MacroText">
    <w:name w:val="macro"/>
    <w:link w:val="MacroTextChar"/>
    <w:uiPriority w:val="99"/>
    <w:semiHidden/>
    <w:unhideWhenUsed/>
    <w:rsid w:val="00163542"/>
    <w:pPr>
      <w:tabs>
        <w:tab w:val="left" w:pos="480"/>
        <w:tab w:val="left" w:pos="960"/>
        <w:tab w:val="left" w:pos="1440"/>
        <w:tab w:val="left" w:pos="1920"/>
        <w:tab w:val="left" w:pos="2400"/>
        <w:tab w:val="left" w:pos="2880"/>
        <w:tab w:val="left" w:pos="3360"/>
        <w:tab w:val="left" w:pos="3840"/>
        <w:tab w:val="left" w:pos="4320"/>
      </w:tabs>
      <w:spacing w:after="0"/>
    </w:pPr>
    <w:rPr>
      <w:rFonts w:ascii="Courier New" w:hAnsi="Courier New" w:cs="Courier New"/>
      <w:sz w:val="20"/>
      <w:szCs w:val="20"/>
    </w:rPr>
  </w:style>
  <w:style w:type="character" w:customStyle="1" w:styleId="MacroTextChar">
    <w:name w:val="Macro Text Char"/>
    <w:basedOn w:val="DefaultParagraphFont"/>
    <w:link w:val="MacroText"/>
    <w:uiPriority w:val="99"/>
    <w:semiHidden/>
    <w:rsid w:val="00F52E46"/>
    <w:rPr>
      <w:rFonts w:ascii="Courier New" w:hAnsi="Courier New" w:cs="Courier New"/>
      <w:kern w:val="24"/>
      <w:sz w:val="20"/>
      <w:szCs w:val="20"/>
    </w:rPr>
  </w:style>
  <w:style w:type="paragraph" w:styleId="NoSpacing">
    <w:name w:val="No Spacing"/>
    <w:uiPriority w:val="1"/>
    <w:semiHidden/>
    <w:qFormat/>
    <w:rsid w:val="005759EF"/>
    <w:pPr>
      <w:spacing w:after="0"/>
    </w:pPr>
  </w:style>
  <w:style w:type="paragraph" w:styleId="NormalIndent">
    <w:name w:val="Normal Indent"/>
    <w:basedOn w:val="Normal"/>
    <w:uiPriority w:val="99"/>
    <w:semiHidden/>
    <w:unhideWhenUsed/>
    <w:rsid w:val="008210BE"/>
    <w:pPr>
      <w:ind w:left="720"/>
    </w:pPr>
  </w:style>
  <w:style w:type="table" w:styleId="TableList1">
    <w:name w:val="Table List 1"/>
    <w:basedOn w:val="TableNormal"/>
    <w:uiPriority w:val="99"/>
    <w:rsid w:val="00163542"/>
    <w:pPr>
      <w:spacing w:after="0"/>
    </w:pPr>
    <w:rPr>
      <w:sz w:val="20"/>
      <w:szCs w:val="20"/>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Revision">
    <w:name w:val="Revision"/>
    <w:hidden/>
    <w:uiPriority w:val="99"/>
    <w:semiHidden/>
    <w:rsid w:val="009B5DFB"/>
    <w:pPr>
      <w:spacing w:after="0"/>
    </w:pPr>
  </w:style>
  <w:style w:type="paragraph" w:styleId="BodyText">
    <w:name w:val="Body Text"/>
    <w:aliases w:val="BT,Body Text (Text of Statute),bt"/>
    <w:basedOn w:val="Normal"/>
    <w:link w:val="BodyTextChar"/>
    <w:semiHidden/>
    <w:rsid w:val="00A61FAA"/>
    <w:rPr>
      <w:rFonts w:eastAsia="Times New Roman"/>
      <w:lang w:bidi="ar-SA"/>
    </w:rPr>
  </w:style>
  <w:style w:type="character" w:customStyle="1" w:styleId="BodyTextChar">
    <w:name w:val="Body Text Char"/>
    <w:aliases w:val="BT Char,Body Text (Text of Statute) Char,bt Char"/>
    <w:basedOn w:val="DefaultParagraphFont"/>
    <w:link w:val="BodyText"/>
    <w:semiHidden/>
    <w:rsid w:val="000E1CF7"/>
    <w:rPr>
      <w:rFonts w:eastAsia="Times New Roman"/>
      <w:lang w:bidi="ar-SA"/>
    </w:rPr>
  </w:style>
  <w:style w:type="character" w:styleId="CommentReference">
    <w:name w:val="annotation reference"/>
    <w:basedOn w:val="DefaultParagraphFont"/>
    <w:uiPriority w:val="99"/>
    <w:semiHidden/>
    <w:rsid w:val="00A61FAA"/>
    <w:rPr>
      <w:sz w:val="16"/>
      <w:szCs w:val="16"/>
    </w:rPr>
  </w:style>
  <w:style w:type="paragraph" w:styleId="CommentText">
    <w:name w:val="annotation text"/>
    <w:basedOn w:val="Normal"/>
    <w:link w:val="CommentTextChar"/>
    <w:uiPriority w:val="99"/>
    <w:rsid w:val="00A61FAA"/>
    <w:pPr>
      <w:spacing w:after="0"/>
    </w:pPr>
    <w:rPr>
      <w:rFonts w:eastAsia="Times New Roman"/>
      <w:sz w:val="20"/>
      <w:szCs w:val="20"/>
      <w:lang w:bidi="ar-SA"/>
    </w:rPr>
  </w:style>
  <w:style w:type="character" w:customStyle="1" w:styleId="CommentTextChar">
    <w:name w:val="Comment Text Char"/>
    <w:basedOn w:val="DefaultParagraphFont"/>
    <w:link w:val="CommentText"/>
    <w:uiPriority w:val="99"/>
    <w:rsid w:val="000E1CF7"/>
    <w:rPr>
      <w:rFonts w:eastAsia="Times New Roman"/>
      <w:sz w:val="20"/>
      <w:szCs w:val="20"/>
      <w:lang w:bidi="ar-SA"/>
    </w:rPr>
  </w:style>
  <w:style w:type="character" w:styleId="FootnoteReference">
    <w:name w:val="footnote reference"/>
    <w:basedOn w:val="DefaultParagraphFont"/>
    <w:semiHidden/>
    <w:rsid w:val="00311088"/>
    <w:rPr>
      <w:vertAlign w:val="superscript"/>
    </w:rPr>
  </w:style>
  <w:style w:type="paragraph" w:styleId="FootnoteText">
    <w:name w:val="footnote text"/>
    <w:basedOn w:val="Normal"/>
    <w:link w:val="FootnoteTextChar"/>
    <w:rsid w:val="005B7A19"/>
    <w:pPr>
      <w:spacing w:before="60" w:after="60"/>
      <w:ind w:firstLine="720"/>
      <w:contextualSpacing/>
    </w:pPr>
    <w:rPr>
      <w:rFonts w:eastAsia="Times New Roman"/>
      <w:kern w:val="0"/>
      <w:sz w:val="20"/>
      <w:szCs w:val="20"/>
      <w:lang w:bidi="ar-SA"/>
    </w:rPr>
  </w:style>
  <w:style w:type="character" w:customStyle="1" w:styleId="FootnoteTextChar">
    <w:name w:val="Footnote Text Char"/>
    <w:basedOn w:val="DefaultParagraphFont"/>
    <w:link w:val="FootnoteText"/>
    <w:uiPriority w:val="99"/>
    <w:rsid w:val="005B7A19"/>
    <w:rPr>
      <w:rFonts w:eastAsia="Times New Roman"/>
      <w:kern w:val="0"/>
      <w:sz w:val="20"/>
      <w:szCs w:val="20"/>
      <w:lang w:bidi="ar-SA"/>
    </w:rPr>
  </w:style>
  <w:style w:type="character" w:styleId="Hyperlink">
    <w:name w:val="Hyperlink"/>
    <w:basedOn w:val="DefaultParagraphFont"/>
    <w:uiPriority w:val="99"/>
    <w:rsid w:val="00A61FAA"/>
    <w:rPr>
      <w:color w:val="0000FF"/>
      <w:u w:val="single"/>
    </w:rPr>
  </w:style>
  <w:style w:type="paragraph" w:styleId="BalloonText">
    <w:name w:val="Balloon Text"/>
    <w:basedOn w:val="Normal"/>
    <w:link w:val="BalloonTextChar"/>
    <w:uiPriority w:val="99"/>
    <w:semiHidden/>
    <w:rsid w:val="00A61FAA"/>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0E1CF7"/>
    <w:rPr>
      <w:rFonts w:ascii="Tahoma" w:hAnsi="Tahoma" w:cs="Tahoma"/>
      <w:sz w:val="16"/>
      <w:szCs w:val="16"/>
    </w:rPr>
  </w:style>
  <w:style w:type="paragraph" w:customStyle="1" w:styleId="BChapterName">
    <w:name w:val="BChapter_Name"/>
    <w:basedOn w:val="Normal"/>
    <w:link w:val="BChapterNameChar"/>
    <w:qFormat/>
    <w:rsid w:val="00FA11DA"/>
    <w:pPr>
      <w:jc w:val="center"/>
      <w:outlineLvl w:val="0"/>
    </w:pPr>
    <w:rPr>
      <w:b/>
      <w:sz w:val="28"/>
      <w:szCs w:val="28"/>
    </w:rPr>
  </w:style>
  <w:style w:type="character" w:customStyle="1" w:styleId="BChapterNameChar">
    <w:name w:val="BChapter_Name Char"/>
    <w:basedOn w:val="DefaultParagraphFont"/>
    <w:link w:val="BChapterName"/>
    <w:rsid w:val="00FA11DA"/>
    <w:rPr>
      <w:b/>
      <w:sz w:val="28"/>
      <w:szCs w:val="28"/>
    </w:rPr>
  </w:style>
  <w:style w:type="paragraph" w:customStyle="1" w:styleId="BHead1">
    <w:name w:val="BHead1"/>
    <w:next w:val="BNormal"/>
    <w:link w:val="BHead1Char"/>
    <w:qFormat/>
    <w:rsid w:val="00EB638D"/>
    <w:pPr>
      <w:outlineLvl w:val="0"/>
    </w:pPr>
    <w:rPr>
      <w:rFonts w:eastAsiaTheme="majorEastAsia" w:cstheme="majorBidi"/>
      <w:b/>
      <w:bCs/>
      <w:kern w:val="0"/>
      <w:sz w:val="28"/>
      <w:szCs w:val="28"/>
      <w:lang w:eastAsia="ja-JP" w:bidi="ar-SA"/>
    </w:rPr>
  </w:style>
  <w:style w:type="character" w:customStyle="1" w:styleId="BHead1Char">
    <w:name w:val="BHead1 Char"/>
    <w:basedOn w:val="Heading1Char"/>
    <w:link w:val="BHead1"/>
    <w:rsid w:val="00EB638D"/>
    <w:rPr>
      <w:rFonts w:eastAsiaTheme="majorEastAsia" w:cstheme="majorBidi"/>
      <w:b/>
      <w:bCs/>
      <w:kern w:val="0"/>
      <w:sz w:val="28"/>
      <w:szCs w:val="28"/>
      <w:lang w:eastAsia="ja-JP" w:bidi="ar-SA"/>
    </w:rPr>
  </w:style>
  <w:style w:type="paragraph" w:customStyle="1" w:styleId="BNormal">
    <w:name w:val="BNormal"/>
    <w:link w:val="BNormalChar"/>
    <w:qFormat/>
    <w:rsid w:val="0090141E"/>
    <w:pPr>
      <w:spacing w:before="120" w:after="0"/>
    </w:pPr>
    <w:rPr>
      <w:rFonts w:eastAsia="Times New Roman"/>
      <w:kern w:val="0"/>
      <w:lang w:bidi="ar-SA"/>
    </w:rPr>
  </w:style>
  <w:style w:type="character" w:customStyle="1" w:styleId="BNormalChar">
    <w:name w:val="BNormal Char"/>
    <w:basedOn w:val="DefaultParagraphFont"/>
    <w:link w:val="BNormal"/>
    <w:rsid w:val="0090141E"/>
    <w:rPr>
      <w:rFonts w:eastAsia="Times New Roman"/>
      <w:kern w:val="0"/>
      <w:lang w:bidi="ar-SA"/>
    </w:rPr>
  </w:style>
  <w:style w:type="paragraph" w:customStyle="1" w:styleId="BQuotelong">
    <w:name w:val="BQuote_long"/>
    <w:basedOn w:val="BNormal"/>
    <w:link w:val="BQuotelongChar"/>
    <w:qFormat/>
    <w:rsid w:val="00A06BF9"/>
    <w:pPr>
      <w:ind w:left="1080" w:right="720"/>
    </w:pPr>
  </w:style>
  <w:style w:type="character" w:customStyle="1" w:styleId="BQuotelongChar">
    <w:name w:val="BQuote_long Char"/>
    <w:basedOn w:val="BNormalChar"/>
    <w:link w:val="BQuotelong"/>
    <w:rsid w:val="00A06BF9"/>
    <w:rPr>
      <w:rFonts w:eastAsia="Times New Roman"/>
      <w:kern w:val="0"/>
      <w:lang w:bidi="ar-SA"/>
    </w:rPr>
  </w:style>
  <w:style w:type="paragraph" w:customStyle="1" w:styleId="BHead2">
    <w:name w:val="BHead2"/>
    <w:next w:val="BNormal"/>
    <w:link w:val="BHead2Char"/>
    <w:qFormat/>
    <w:rsid w:val="00EB638D"/>
    <w:pPr>
      <w:outlineLvl w:val="1"/>
    </w:pPr>
    <w:rPr>
      <w:rFonts w:eastAsiaTheme="majorEastAsia" w:cstheme="majorBidi"/>
      <w:b/>
      <w:bCs/>
      <w:i/>
      <w:color w:val="000000" w:themeColor="text1"/>
      <w:kern w:val="0"/>
      <w:szCs w:val="26"/>
      <w:lang w:bidi="ar-SA"/>
    </w:rPr>
  </w:style>
  <w:style w:type="character" w:customStyle="1" w:styleId="BHead2Char">
    <w:name w:val="BHead2 Char"/>
    <w:basedOn w:val="BNormalChar"/>
    <w:link w:val="BHead2"/>
    <w:rsid w:val="00EB638D"/>
    <w:rPr>
      <w:rFonts w:eastAsiaTheme="majorEastAsia" w:cstheme="majorBidi"/>
      <w:b/>
      <w:bCs/>
      <w:i/>
      <w:color w:val="000000" w:themeColor="text1"/>
      <w:kern w:val="0"/>
      <w:szCs w:val="26"/>
      <w:lang w:bidi="ar-SA"/>
    </w:rPr>
  </w:style>
  <w:style w:type="paragraph" w:customStyle="1" w:styleId="BListitembul">
    <w:name w:val="BList_item_bul"/>
    <w:basedOn w:val="Normal"/>
    <w:link w:val="BListitembulChar"/>
    <w:qFormat/>
    <w:rsid w:val="008717E4"/>
    <w:pPr>
      <w:numPr>
        <w:numId w:val="25"/>
      </w:numPr>
      <w:spacing w:before="0" w:after="0"/>
      <w:ind w:left="1080"/>
      <w:contextualSpacing/>
    </w:pPr>
    <w:rPr>
      <w:rFonts w:eastAsia="Times New Roman"/>
      <w:kern w:val="0"/>
      <w:lang w:bidi="ar-SA"/>
    </w:rPr>
  </w:style>
  <w:style w:type="character" w:customStyle="1" w:styleId="BListitembulChar">
    <w:name w:val="BList_item_bul Char"/>
    <w:basedOn w:val="DefaultParagraphFont"/>
    <w:link w:val="BListitembul"/>
    <w:rsid w:val="008717E4"/>
    <w:rPr>
      <w:rFonts w:eastAsia="Times New Roman"/>
      <w:kern w:val="0"/>
      <w:lang w:bidi="ar-SA"/>
    </w:rPr>
  </w:style>
  <w:style w:type="paragraph" w:customStyle="1" w:styleId="BHead3">
    <w:name w:val="BHead3"/>
    <w:next w:val="BNormal"/>
    <w:link w:val="BHead3Char"/>
    <w:qFormat/>
    <w:rsid w:val="00EB638D"/>
    <w:pPr>
      <w:ind w:left="720"/>
      <w:outlineLvl w:val="2"/>
    </w:pPr>
    <w:rPr>
      <w:rFonts w:eastAsiaTheme="majorEastAsia" w:cstheme="majorBidi"/>
      <w:bCs/>
      <w:i/>
      <w:kern w:val="0"/>
      <w:lang w:eastAsia="zh-CN" w:bidi="ar-SA"/>
    </w:rPr>
  </w:style>
  <w:style w:type="character" w:customStyle="1" w:styleId="BHead3Char">
    <w:name w:val="BHead3 Char"/>
    <w:basedOn w:val="DefaultParagraphFont"/>
    <w:link w:val="BHead3"/>
    <w:rsid w:val="00EB638D"/>
    <w:rPr>
      <w:rFonts w:eastAsiaTheme="majorEastAsia" w:cstheme="majorBidi"/>
      <w:bCs/>
      <w:i/>
      <w:kern w:val="0"/>
      <w:lang w:eastAsia="zh-CN" w:bidi="ar-SA"/>
    </w:rPr>
  </w:style>
  <w:style w:type="character" w:customStyle="1" w:styleId="PListitemChar">
    <w:name w:val="PList_item Char"/>
    <w:basedOn w:val="DefaultParagraphFont"/>
    <w:semiHidden/>
    <w:rsid w:val="00134E05"/>
  </w:style>
  <w:style w:type="paragraph" w:customStyle="1" w:styleId="BCommentpara">
    <w:name w:val="BComment_para"/>
    <w:basedOn w:val="Normal"/>
    <w:next w:val="BNormal"/>
    <w:link w:val="BCommentparaChar"/>
    <w:qFormat/>
    <w:rsid w:val="002F68F8"/>
    <w:pPr>
      <w:spacing w:before="100" w:beforeAutospacing="1"/>
      <w:ind w:left="720"/>
    </w:pPr>
  </w:style>
  <w:style w:type="character" w:customStyle="1" w:styleId="BCommentparaChar">
    <w:name w:val="BComment_para Char"/>
    <w:basedOn w:val="DefaultParagraphFont"/>
    <w:link w:val="BCommentpara"/>
    <w:rsid w:val="007E29E2"/>
  </w:style>
  <w:style w:type="character" w:customStyle="1" w:styleId="BCommenthead">
    <w:name w:val="BComment_head"/>
    <w:basedOn w:val="DefaultParagraphFont"/>
    <w:uiPriority w:val="1"/>
    <w:qFormat/>
    <w:rsid w:val="004A493A"/>
    <w:rPr>
      <w:b/>
    </w:rPr>
  </w:style>
  <w:style w:type="paragraph" w:customStyle="1" w:styleId="BExamplepara">
    <w:name w:val="BExample_para"/>
    <w:basedOn w:val="Normal"/>
    <w:next w:val="BNormal"/>
    <w:link w:val="BExampleparaChar"/>
    <w:qFormat/>
    <w:rsid w:val="00D56F5B"/>
    <w:pPr>
      <w:ind w:left="720"/>
      <w:jc w:val="both"/>
    </w:pPr>
  </w:style>
  <w:style w:type="character" w:customStyle="1" w:styleId="BExampleparaChar">
    <w:name w:val="BExample_para Char"/>
    <w:basedOn w:val="DefaultParagraphFont"/>
    <w:link w:val="BExamplepara"/>
    <w:rsid w:val="007E29E2"/>
  </w:style>
  <w:style w:type="character" w:customStyle="1" w:styleId="BExamplehead">
    <w:name w:val="BExample_head"/>
    <w:basedOn w:val="BExampleparaChar"/>
    <w:uiPriority w:val="1"/>
    <w:qFormat/>
    <w:rsid w:val="00E35D3F"/>
    <w:rPr>
      <w:rFonts w:eastAsia="Times New Roman"/>
      <w:b/>
      <w:kern w:val="0"/>
      <w:lang w:bidi="ar-SA"/>
    </w:rPr>
  </w:style>
  <w:style w:type="paragraph" w:customStyle="1" w:styleId="BListitemnum">
    <w:name w:val="BList_item_num"/>
    <w:basedOn w:val="BListitembul"/>
    <w:link w:val="BListitemnumChar"/>
    <w:qFormat/>
    <w:rsid w:val="00937CBF"/>
    <w:pPr>
      <w:numPr>
        <w:numId w:val="1"/>
      </w:numPr>
      <w:ind w:left="1080"/>
    </w:pPr>
  </w:style>
  <w:style w:type="character" w:customStyle="1" w:styleId="BListitemnumChar">
    <w:name w:val="BList_item_num Char"/>
    <w:basedOn w:val="BListitembulChar"/>
    <w:link w:val="BListitemnum"/>
    <w:rsid w:val="00937CBF"/>
    <w:rPr>
      <w:rFonts w:eastAsia="Times New Roman"/>
      <w:kern w:val="0"/>
      <w:lang w:bidi="ar-SA"/>
    </w:rPr>
  </w:style>
  <w:style w:type="character" w:customStyle="1" w:styleId="BCasenameshort">
    <w:name w:val="BCasename_short"/>
    <w:basedOn w:val="BCasenamefull"/>
    <w:uiPriority w:val="1"/>
    <w:qFormat/>
    <w:rsid w:val="00630797"/>
    <w:rPr>
      <w:rFonts w:eastAsia="Times New Roman"/>
      <w:i/>
      <w:color w:val="00B050"/>
      <w:kern w:val="0"/>
      <w:lang w:bidi="ar-SA"/>
    </w:rPr>
  </w:style>
  <w:style w:type="character" w:customStyle="1" w:styleId="BCasenamefull">
    <w:name w:val="BCasename_full"/>
    <w:uiPriority w:val="1"/>
    <w:qFormat/>
    <w:rsid w:val="003930D7"/>
    <w:rPr>
      <w:rFonts w:eastAsia="Times New Roman"/>
      <w:i/>
      <w:color w:val="00B050"/>
      <w:kern w:val="0"/>
      <w:lang w:bidi="ar-SA"/>
    </w:rPr>
  </w:style>
  <w:style w:type="paragraph" w:customStyle="1" w:styleId="BHead4">
    <w:name w:val="BHead4"/>
    <w:next w:val="BNormal"/>
    <w:link w:val="BHead4Char"/>
    <w:qFormat/>
    <w:rsid w:val="00EB638D"/>
    <w:pPr>
      <w:ind w:left="720"/>
      <w:outlineLvl w:val="3"/>
    </w:pPr>
    <w:rPr>
      <w:rFonts w:eastAsiaTheme="majorEastAsia" w:cstheme="majorBidi"/>
      <w:bCs/>
      <w:i/>
      <w:iCs/>
      <w:kern w:val="0"/>
      <w:lang w:bidi="ar-SA"/>
    </w:rPr>
  </w:style>
  <w:style w:type="character" w:customStyle="1" w:styleId="BHead4Char">
    <w:name w:val="BHead4 Char"/>
    <w:basedOn w:val="BNormalChar"/>
    <w:link w:val="BHead4"/>
    <w:rsid w:val="00EB638D"/>
    <w:rPr>
      <w:rFonts w:eastAsiaTheme="majorEastAsia" w:cstheme="majorBidi"/>
      <w:bCs/>
      <w:i/>
      <w:iCs/>
      <w:kern w:val="0"/>
      <w:lang w:bidi="ar-SA"/>
    </w:rPr>
  </w:style>
  <w:style w:type="paragraph" w:customStyle="1" w:styleId="BHead5">
    <w:name w:val="BHead5"/>
    <w:next w:val="BNormal"/>
    <w:link w:val="BHead5Char"/>
    <w:qFormat/>
    <w:rsid w:val="00F57AC4"/>
    <w:pPr>
      <w:ind w:left="720"/>
      <w:outlineLvl w:val="4"/>
    </w:pPr>
    <w:rPr>
      <w:rFonts w:eastAsia="Times New Roman"/>
      <w:kern w:val="0"/>
      <w:lang w:bidi="ar-SA"/>
    </w:rPr>
  </w:style>
  <w:style w:type="character" w:customStyle="1" w:styleId="BHead5Char">
    <w:name w:val="BHead5 Char"/>
    <w:basedOn w:val="BNormalChar"/>
    <w:link w:val="BHead5"/>
    <w:rsid w:val="00F57AC4"/>
    <w:rPr>
      <w:rFonts w:eastAsia="Times New Roman"/>
      <w:kern w:val="0"/>
      <w:lang w:bidi="ar-SA"/>
    </w:rPr>
  </w:style>
  <w:style w:type="character" w:customStyle="1" w:styleId="BOnlyinprint">
    <w:name w:val="BOnly_in_print"/>
    <w:basedOn w:val="BNormalChar"/>
    <w:uiPriority w:val="1"/>
    <w:qFormat/>
    <w:rsid w:val="00F30EA3"/>
    <w:rPr>
      <w:rFonts w:eastAsia="Times New Roman"/>
      <w:color w:val="0070C0"/>
      <w:kern w:val="0"/>
      <w:lang w:bidi="ar-SA"/>
    </w:rPr>
  </w:style>
  <w:style w:type="character" w:customStyle="1" w:styleId="BURL">
    <w:name w:val="BURL"/>
    <w:basedOn w:val="DefaultParagraphFont"/>
    <w:uiPriority w:val="1"/>
    <w:qFormat/>
    <w:rsid w:val="003126D4"/>
    <w:rPr>
      <w:color w:val="000000" w:themeColor="text1"/>
      <w:u w:val="wave" w:color="365F91" w:themeColor="accent1" w:themeShade="BF"/>
    </w:rPr>
  </w:style>
  <w:style w:type="paragraph" w:customStyle="1" w:styleId="BObservpara">
    <w:name w:val="BObserv_para"/>
    <w:basedOn w:val="BExamplepara"/>
    <w:link w:val="BObservparaChar"/>
    <w:rsid w:val="005555D7"/>
  </w:style>
  <w:style w:type="character" w:customStyle="1" w:styleId="BObservparaChar">
    <w:name w:val="BObserv_para Char"/>
    <w:basedOn w:val="BExampleparaChar"/>
    <w:link w:val="BObservpara"/>
    <w:rsid w:val="002B59C0"/>
    <w:rPr>
      <w:rFonts w:eastAsia="Times New Roman"/>
      <w:kern w:val="0"/>
      <w:lang w:bidi="ar-SA"/>
    </w:rPr>
  </w:style>
  <w:style w:type="paragraph" w:customStyle="1" w:styleId="BCaseExpara">
    <w:name w:val="BCase_Ex_para"/>
    <w:basedOn w:val="BQuotelong"/>
    <w:qFormat/>
    <w:rsid w:val="00823709"/>
  </w:style>
  <w:style w:type="character" w:customStyle="1" w:styleId="BCaseExhead">
    <w:name w:val="BCase_Ex_head"/>
    <w:basedOn w:val="DefaultParagraphFont"/>
    <w:uiPriority w:val="1"/>
    <w:qFormat/>
    <w:rsid w:val="00BA4FE1"/>
    <w:rPr>
      <w:b/>
      <w:bCs/>
    </w:rPr>
  </w:style>
  <w:style w:type="paragraph" w:customStyle="1" w:styleId="BPracTippara">
    <w:name w:val="BPrac_Tip_para"/>
    <w:basedOn w:val="BCaseExpara"/>
    <w:rsid w:val="00BA4FE1"/>
  </w:style>
  <w:style w:type="character" w:customStyle="1" w:styleId="BPracTiphead">
    <w:name w:val="BPrac_Tip_head"/>
    <w:basedOn w:val="DefaultParagraphFont"/>
    <w:uiPriority w:val="1"/>
    <w:rsid w:val="00BA4FE1"/>
    <w:rPr>
      <w:b/>
    </w:rPr>
  </w:style>
  <w:style w:type="character" w:styleId="PlaceholderText">
    <w:name w:val="Placeholder Text"/>
    <w:basedOn w:val="DefaultParagraphFont"/>
    <w:uiPriority w:val="99"/>
    <w:semiHidden/>
    <w:rsid w:val="00E80F36"/>
    <w:rPr>
      <w:color w:val="808080"/>
    </w:rPr>
  </w:style>
  <w:style w:type="paragraph" w:customStyle="1" w:styleId="BHiddenText">
    <w:name w:val="BHiddenText"/>
    <w:basedOn w:val="Normal"/>
    <w:link w:val="BHiddenTextChar"/>
    <w:unhideWhenUsed/>
    <w:qFormat/>
    <w:rsid w:val="0060307E"/>
    <w:pPr>
      <w:tabs>
        <w:tab w:val="left" w:pos="0"/>
      </w:tabs>
      <w:autoSpaceDE w:val="0"/>
      <w:autoSpaceDN w:val="0"/>
      <w:adjustRightInd w:val="0"/>
    </w:pPr>
    <w:rPr>
      <w:rFonts w:ascii="Courier New" w:hAnsi="Courier New" w:cs="Courier New"/>
      <w:vanish/>
      <w:sz w:val="22"/>
      <w:szCs w:val="22"/>
    </w:rPr>
  </w:style>
  <w:style w:type="character" w:customStyle="1" w:styleId="BHiddenTextChar">
    <w:name w:val="BHiddenText Char"/>
    <w:basedOn w:val="DefaultParagraphFont"/>
    <w:link w:val="BHiddenText"/>
    <w:rsid w:val="000F250C"/>
    <w:rPr>
      <w:rFonts w:ascii="Courier New" w:hAnsi="Courier New" w:cs="Courier New"/>
      <w:vanish/>
      <w:sz w:val="22"/>
      <w:szCs w:val="22"/>
    </w:rPr>
  </w:style>
  <w:style w:type="paragraph" w:styleId="DocumentMap">
    <w:name w:val="Document Map"/>
    <w:basedOn w:val="Normal"/>
    <w:link w:val="DocumentMapChar"/>
    <w:uiPriority w:val="99"/>
    <w:semiHidden/>
    <w:unhideWhenUsed/>
    <w:rsid w:val="00E7674B"/>
    <w:pPr>
      <w:spacing w:after="0"/>
    </w:pPr>
    <w:rPr>
      <w:rFonts w:ascii="Tahoma" w:hAnsi="Tahoma" w:cs="Tahoma"/>
      <w:sz w:val="16"/>
      <w:szCs w:val="16"/>
    </w:rPr>
  </w:style>
  <w:style w:type="character" w:customStyle="1" w:styleId="DocumentMapChar">
    <w:name w:val="Document Map Char"/>
    <w:basedOn w:val="DefaultParagraphFont"/>
    <w:link w:val="DocumentMap"/>
    <w:uiPriority w:val="99"/>
    <w:semiHidden/>
    <w:rsid w:val="00E7674B"/>
    <w:rPr>
      <w:rFonts w:ascii="Tahoma" w:hAnsi="Tahoma" w:cs="Tahoma"/>
      <w:sz w:val="16"/>
      <w:szCs w:val="16"/>
    </w:rPr>
  </w:style>
  <w:style w:type="character" w:customStyle="1" w:styleId="BNotehead">
    <w:name w:val="BNote_head"/>
    <w:basedOn w:val="DefaultParagraphFont"/>
    <w:uiPriority w:val="1"/>
    <w:qFormat/>
    <w:rsid w:val="003663BF"/>
  </w:style>
  <w:style w:type="table" w:customStyle="1" w:styleId="LightList-Accent11">
    <w:name w:val="Light List - Accent 11"/>
    <w:basedOn w:val="TableNormal"/>
    <w:uiPriority w:val="61"/>
    <w:rsid w:val="00D64BB5"/>
    <w:pPr>
      <w:spacing w:after="0"/>
    </w:pPr>
    <w:rPr>
      <w:rFonts w:asciiTheme="minorHAnsi" w:hAnsiTheme="minorHAnsi" w:cstheme="minorBidi"/>
      <w:kern w:val="0"/>
      <w:sz w:val="22"/>
      <w:szCs w:val="22"/>
      <w:lang w:bidi="ar-SA"/>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ColorfulList-Accent5">
    <w:name w:val="Colorful List Accent 5"/>
    <w:basedOn w:val="TableNormal"/>
    <w:uiPriority w:val="72"/>
    <w:rsid w:val="00D64BB5"/>
    <w:pPr>
      <w:spacing w:after="0"/>
    </w:pPr>
    <w:rPr>
      <w:rFonts w:asciiTheme="minorHAnsi" w:hAnsiTheme="minorHAnsi" w:cstheme="minorBidi"/>
      <w:color w:val="000000" w:themeColor="text1"/>
      <w:kern w:val="0"/>
      <w:sz w:val="22"/>
      <w:szCs w:val="22"/>
      <w:lang w:bidi="ar-SA"/>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paragraph" w:customStyle="1" w:styleId="BNotepara">
    <w:name w:val="BNote_para"/>
    <w:basedOn w:val="BObservpara"/>
    <w:link w:val="BNoteparaChar"/>
    <w:qFormat/>
    <w:rsid w:val="002B59C0"/>
    <w:pPr>
      <w:spacing w:before="0"/>
    </w:pPr>
  </w:style>
  <w:style w:type="character" w:customStyle="1" w:styleId="BNoteparaChar">
    <w:name w:val="BNote_para Char"/>
    <w:basedOn w:val="BObservparaChar"/>
    <w:link w:val="BNotepara"/>
    <w:rsid w:val="002B59C0"/>
    <w:rPr>
      <w:rFonts w:eastAsia="Times New Roman"/>
      <w:kern w:val="0"/>
      <w:lang w:bidi="ar-SA"/>
    </w:rPr>
  </w:style>
  <w:style w:type="character" w:customStyle="1" w:styleId="BObservhead">
    <w:name w:val="BObserv_head"/>
    <w:basedOn w:val="DefaultParagraphFont"/>
    <w:uiPriority w:val="1"/>
    <w:qFormat/>
    <w:rsid w:val="002B59C0"/>
    <w:rPr>
      <w:b/>
    </w:rPr>
  </w:style>
  <w:style w:type="paragraph" w:customStyle="1" w:styleId="BUnitStart">
    <w:name w:val="BUnitStart"/>
    <w:basedOn w:val="BNormal"/>
    <w:link w:val="BUnitStartChar"/>
    <w:unhideWhenUsed/>
    <w:qFormat/>
    <w:rsid w:val="002B59C0"/>
    <w:rPr>
      <w:rFonts w:ascii="Courier New" w:hAnsi="Courier New"/>
      <w:vanish/>
      <w:sz w:val="20"/>
    </w:rPr>
  </w:style>
  <w:style w:type="character" w:customStyle="1" w:styleId="BUnitStartChar">
    <w:name w:val="BUnitStart Char"/>
    <w:basedOn w:val="BNormalChar"/>
    <w:link w:val="BUnitStart"/>
    <w:rsid w:val="00CA1C2C"/>
    <w:rPr>
      <w:rFonts w:ascii="Courier New" w:eastAsia="Times New Roman" w:hAnsi="Courier New"/>
      <w:vanish/>
      <w:kern w:val="0"/>
      <w:sz w:val="20"/>
      <w:lang w:bidi="ar-SA"/>
    </w:rPr>
  </w:style>
  <w:style w:type="paragraph" w:customStyle="1" w:styleId="BHeadtable">
    <w:name w:val="BHead_table"/>
    <w:basedOn w:val="Normal"/>
    <w:link w:val="BHeadtableChar"/>
    <w:qFormat/>
    <w:rsid w:val="00994780"/>
    <w:pPr>
      <w:jc w:val="center"/>
    </w:pPr>
    <w:rPr>
      <w:b/>
    </w:rPr>
  </w:style>
  <w:style w:type="character" w:customStyle="1" w:styleId="BHeadtableChar">
    <w:name w:val="BHead_table Char"/>
    <w:basedOn w:val="DefaultParagraphFont"/>
    <w:link w:val="BHeadtable"/>
    <w:rsid w:val="007E29E2"/>
    <w:rPr>
      <w:b/>
    </w:rPr>
  </w:style>
  <w:style w:type="paragraph" w:customStyle="1" w:styleId="BNormaltable">
    <w:name w:val="BNormal_table"/>
    <w:basedOn w:val="BNormal"/>
    <w:link w:val="BNormaltableChar"/>
    <w:qFormat/>
    <w:rsid w:val="00B35906"/>
    <w:pPr>
      <w:spacing w:before="0"/>
    </w:pPr>
    <w:rPr>
      <w:sz w:val="20"/>
      <w:szCs w:val="20"/>
    </w:rPr>
  </w:style>
  <w:style w:type="character" w:customStyle="1" w:styleId="BNormaltableChar">
    <w:name w:val="BNormal_table Char"/>
    <w:basedOn w:val="BNormalChar"/>
    <w:link w:val="BNormaltable"/>
    <w:rsid w:val="00B35906"/>
    <w:rPr>
      <w:rFonts w:eastAsia="Times New Roman"/>
      <w:kern w:val="0"/>
      <w:sz w:val="20"/>
      <w:szCs w:val="20"/>
      <w:lang w:bidi="ar-SA"/>
    </w:rPr>
  </w:style>
  <w:style w:type="paragraph" w:customStyle="1" w:styleId="BNormaltablebold">
    <w:name w:val="BNormal_table_bold"/>
    <w:basedOn w:val="BNormaltable"/>
    <w:link w:val="BNormaltableboldChar"/>
    <w:qFormat/>
    <w:rsid w:val="00B35906"/>
    <w:rPr>
      <w:b/>
    </w:rPr>
  </w:style>
  <w:style w:type="character" w:customStyle="1" w:styleId="BNormaltableboldChar">
    <w:name w:val="BNormal_table_bold Char"/>
    <w:basedOn w:val="BNormaltableChar"/>
    <w:link w:val="BNormaltablebold"/>
    <w:rsid w:val="00B35906"/>
    <w:rPr>
      <w:rFonts w:eastAsia="Times New Roman"/>
      <w:b/>
      <w:kern w:val="0"/>
      <w:sz w:val="20"/>
      <w:szCs w:val="20"/>
      <w:lang w:bidi="ar-SA"/>
    </w:rPr>
  </w:style>
  <w:style w:type="character" w:customStyle="1" w:styleId="FootnoteNumber">
    <w:name w:val="Footnote Number"/>
    <w:semiHidden/>
    <w:rsid w:val="00BA3A17"/>
    <w:rPr>
      <w:b/>
      <w:color w:val="800080"/>
      <w:position w:val="6"/>
      <w:sz w:val="20"/>
    </w:rPr>
  </w:style>
  <w:style w:type="paragraph" w:styleId="Header">
    <w:name w:val="header"/>
    <w:basedOn w:val="Normal"/>
    <w:link w:val="HeaderChar"/>
    <w:uiPriority w:val="99"/>
    <w:semiHidden/>
    <w:qFormat/>
    <w:rsid w:val="00BA3A17"/>
    <w:pPr>
      <w:tabs>
        <w:tab w:val="center" w:pos="4680"/>
        <w:tab w:val="right" w:pos="9360"/>
      </w:tabs>
      <w:spacing w:before="0" w:after="0"/>
    </w:pPr>
    <w:rPr>
      <w:rFonts w:cstheme="minorBidi"/>
      <w:kern w:val="0"/>
      <w:lang w:bidi="ar-SA"/>
    </w:rPr>
  </w:style>
  <w:style w:type="character" w:customStyle="1" w:styleId="HeaderChar">
    <w:name w:val="Header Char"/>
    <w:basedOn w:val="DefaultParagraphFont"/>
    <w:link w:val="Header"/>
    <w:uiPriority w:val="99"/>
    <w:semiHidden/>
    <w:rsid w:val="00881721"/>
    <w:rPr>
      <w:rFonts w:cstheme="minorBidi"/>
      <w:kern w:val="0"/>
      <w:lang w:bidi="ar-SA"/>
    </w:rPr>
  </w:style>
  <w:style w:type="paragraph" w:styleId="Footer">
    <w:name w:val="footer"/>
    <w:basedOn w:val="Normal"/>
    <w:link w:val="FooterChar"/>
    <w:uiPriority w:val="99"/>
    <w:semiHidden/>
    <w:rsid w:val="00BA3A17"/>
    <w:pPr>
      <w:tabs>
        <w:tab w:val="center" w:pos="4680"/>
        <w:tab w:val="right" w:pos="9360"/>
      </w:tabs>
      <w:spacing w:before="0" w:after="0"/>
    </w:pPr>
    <w:rPr>
      <w:rFonts w:cstheme="minorBidi"/>
      <w:kern w:val="0"/>
      <w:lang w:bidi="ar-SA"/>
    </w:rPr>
  </w:style>
  <w:style w:type="character" w:customStyle="1" w:styleId="FooterChar">
    <w:name w:val="Footer Char"/>
    <w:basedOn w:val="DefaultParagraphFont"/>
    <w:link w:val="Footer"/>
    <w:uiPriority w:val="99"/>
    <w:semiHidden/>
    <w:rsid w:val="00881721"/>
    <w:rPr>
      <w:rFonts w:cstheme="minorBidi"/>
      <w:kern w:val="0"/>
      <w:lang w:bidi="ar-SA"/>
    </w:rPr>
  </w:style>
  <w:style w:type="paragraph" w:styleId="TOC1">
    <w:name w:val="toc 1"/>
    <w:basedOn w:val="Normal"/>
    <w:next w:val="Normal"/>
    <w:autoRedefine/>
    <w:uiPriority w:val="39"/>
    <w:semiHidden/>
    <w:rsid w:val="00BA3A17"/>
    <w:pPr>
      <w:spacing w:before="0" w:after="0"/>
      <w:ind w:right="720"/>
    </w:pPr>
    <w:rPr>
      <w:kern w:val="0"/>
      <w:lang w:bidi="ar-SA"/>
    </w:rPr>
  </w:style>
  <w:style w:type="paragraph" w:styleId="EnvelopeAddress">
    <w:name w:val="envelope address"/>
    <w:basedOn w:val="Normal"/>
    <w:uiPriority w:val="99"/>
    <w:semiHidden/>
    <w:unhideWhenUsed/>
    <w:rsid w:val="00BA3A17"/>
    <w:pPr>
      <w:framePr w:w="7920" w:h="1980" w:hRule="exact" w:hSpace="180" w:wrap="auto" w:hAnchor="page" w:xAlign="center" w:yAlign="bottom"/>
      <w:spacing w:before="0" w:after="0"/>
      <w:ind w:left="2880"/>
    </w:pPr>
    <w:rPr>
      <w:rFonts w:eastAsiaTheme="majorEastAsia" w:cstheme="majorBidi"/>
      <w:kern w:val="0"/>
      <w:lang w:bidi="ar-SA"/>
    </w:rPr>
  </w:style>
  <w:style w:type="paragraph" w:styleId="Index1">
    <w:name w:val="index 1"/>
    <w:basedOn w:val="Normal"/>
    <w:next w:val="Normal"/>
    <w:autoRedefine/>
    <w:uiPriority w:val="99"/>
    <w:semiHidden/>
    <w:unhideWhenUsed/>
    <w:rsid w:val="00BA3A17"/>
    <w:pPr>
      <w:spacing w:before="0" w:after="0"/>
      <w:ind w:left="240" w:hanging="240"/>
    </w:pPr>
    <w:rPr>
      <w:rFonts w:cstheme="minorBidi"/>
      <w:kern w:val="0"/>
      <w:lang w:bidi="ar-SA"/>
    </w:rPr>
  </w:style>
  <w:style w:type="character" w:customStyle="1" w:styleId="MessageHeaderChar">
    <w:name w:val="Message Header Char"/>
    <w:basedOn w:val="DefaultParagraphFont"/>
    <w:link w:val="MessageHeader"/>
    <w:uiPriority w:val="99"/>
    <w:semiHidden/>
    <w:rsid w:val="00BA3A17"/>
    <w:rPr>
      <w:rFonts w:eastAsiaTheme="majorEastAsia" w:cstheme="majorBidi"/>
      <w:kern w:val="0"/>
      <w:shd w:val="pct20" w:color="auto" w:fill="auto"/>
      <w:lang w:bidi="ar-SA"/>
    </w:rPr>
  </w:style>
  <w:style w:type="paragraph" w:styleId="MessageHeader">
    <w:name w:val="Message Header"/>
    <w:basedOn w:val="Normal"/>
    <w:link w:val="MessageHeaderChar"/>
    <w:uiPriority w:val="99"/>
    <w:semiHidden/>
    <w:unhideWhenUsed/>
    <w:rsid w:val="00BA3A17"/>
    <w:pPr>
      <w:pBdr>
        <w:top w:val="single" w:sz="6" w:space="1" w:color="auto"/>
        <w:left w:val="single" w:sz="6" w:space="1" w:color="auto"/>
        <w:bottom w:val="single" w:sz="6" w:space="1" w:color="auto"/>
        <w:right w:val="single" w:sz="6" w:space="1" w:color="auto"/>
      </w:pBdr>
      <w:shd w:val="pct20" w:color="auto" w:fill="auto"/>
      <w:spacing w:before="0" w:after="0"/>
      <w:ind w:left="1080" w:hanging="1080"/>
    </w:pPr>
    <w:rPr>
      <w:rFonts w:eastAsiaTheme="majorEastAsia" w:cstheme="majorBidi"/>
      <w:kern w:val="0"/>
      <w:lang w:bidi="ar-SA"/>
    </w:rPr>
  </w:style>
  <w:style w:type="paragraph" w:customStyle="1" w:styleId="TOCPage">
    <w:name w:val="TOC Page"/>
    <w:basedOn w:val="Normal"/>
    <w:next w:val="TOC1"/>
    <w:link w:val="TOCPageChar"/>
    <w:semiHidden/>
    <w:rsid w:val="00BA3A17"/>
    <w:pPr>
      <w:spacing w:after="0"/>
      <w:jc w:val="right"/>
    </w:pPr>
    <w:rPr>
      <w:rFonts w:cstheme="minorBidi"/>
      <w:kern w:val="0"/>
      <w:sz w:val="20"/>
      <w:u w:val="single"/>
      <w:lang w:bidi="ar-SA"/>
    </w:rPr>
  </w:style>
  <w:style w:type="character" w:customStyle="1" w:styleId="TOCPageChar">
    <w:name w:val="TOC Page Char"/>
    <w:basedOn w:val="DefaultParagraphFont"/>
    <w:link w:val="TOCPage"/>
    <w:semiHidden/>
    <w:rsid w:val="00134E05"/>
    <w:rPr>
      <w:sz w:val="20"/>
      <w:u w:val="single"/>
    </w:rPr>
  </w:style>
  <w:style w:type="character" w:customStyle="1" w:styleId="EndnoteTextChar">
    <w:name w:val="Endnote Text Char"/>
    <w:basedOn w:val="DefaultParagraphFont"/>
    <w:link w:val="EndnoteText"/>
    <w:uiPriority w:val="99"/>
    <w:semiHidden/>
    <w:rsid w:val="000E1CF7"/>
    <w:rPr>
      <w:rFonts w:cstheme="minorBidi"/>
      <w:kern w:val="0"/>
      <w:sz w:val="20"/>
      <w:szCs w:val="20"/>
      <w:lang w:bidi="ar-SA"/>
    </w:rPr>
  </w:style>
  <w:style w:type="paragraph" w:styleId="EndnoteText">
    <w:name w:val="endnote text"/>
    <w:basedOn w:val="Normal"/>
    <w:link w:val="EndnoteTextChar"/>
    <w:uiPriority w:val="99"/>
    <w:semiHidden/>
    <w:rsid w:val="00BA3A17"/>
    <w:pPr>
      <w:spacing w:before="0" w:after="0"/>
    </w:pPr>
    <w:rPr>
      <w:rFonts w:cstheme="minorBidi"/>
      <w:kern w:val="0"/>
      <w:sz w:val="20"/>
      <w:szCs w:val="20"/>
      <w:lang w:bidi="ar-SA"/>
    </w:rPr>
  </w:style>
  <w:style w:type="paragraph" w:styleId="List">
    <w:name w:val="List"/>
    <w:basedOn w:val="Normal"/>
    <w:uiPriority w:val="99"/>
    <w:semiHidden/>
    <w:unhideWhenUsed/>
    <w:rsid w:val="00BA3A17"/>
    <w:pPr>
      <w:spacing w:before="0" w:after="0"/>
      <w:ind w:left="360" w:hanging="360"/>
      <w:contextualSpacing/>
    </w:pPr>
    <w:rPr>
      <w:rFonts w:cstheme="minorBidi"/>
      <w:kern w:val="0"/>
      <w:lang w:bidi="ar-SA"/>
    </w:rPr>
  </w:style>
  <w:style w:type="character" w:customStyle="1" w:styleId="ClosingChar">
    <w:name w:val="Closing Char"/>
    <w:basedOn w:val="DefaultParagraphFont"/>
    <w:link w:val="Closing"/>
    <w:uiPriority w:val="99"/>
    <w:semiHidden/>
    <w:rsid w:val="00BA3A17"/>
    <w:rPr>
      <w:rFonts w:cstheme="minorBidi"/>
      <w:kern w:val="0"/>
      <w:lang w:bidi="ar-SA"/>
    </w:rPr>
  </w:style>
  <w:style w:type="paragraph" w:styleId="Closing">
    <w:name w:val="Closing"/>
    <w:basedOn w:val="Normal"/>
    <w:link w:val="ClosingChar"/>
    <w:uiPriority w:val="99"/>
    <w:semiHidden/>
    <w:unhideWhenUsed/>
    <w:rsid w:val="00BA3A17"/>
    <w:pPr>
      <w:spacing w:before="0" w:after="0"/>
      <w:ind w:left="4320"/>
    </w:pPr>
    <w:rPr>
      <w:rFonts w:cstheme="minorBidi"/>
      <w:kern w:val="0"/>
      <w:lang w:bidi="ar-SA"/>
    </w:rPr>
  </w:style>
  <w:style w:type="character" w:customStyle="1" w:styleId="BodyTextIndentChar">
    <w:name w:val="Body Text Indent Char"/>
    <w:basedOn w:val="DefaultParagraphFont"/>
    <w:link w:val="BodyTextIndent"/>
    <w:semiHidden/>
    <w:rsid w:val="000E1CF7"/>
    <w:rPr>
      <w:rFonts w:cstheme="minorBidi"/>
      <w:kern w:val="0"/>
      <w:lang w:bidi="ar-SA"/>
    </w:rPr>
  </w:style>
  <w:style w:type="paragraph" w:styleId="BodyTextIndent">
    <w:name w:val="Body Text Indent"/>
    <w:basedOn w:val="Normal"/>
    <w:link w:val="BodyTextIndentChar"/>
    <w:semiHidden/>
    <w:rsid w:val="00BA3A17"/>
    <w:pPr>
      <w:spacing w:before="0"/>
      <w:ind w:left="360"/>
    </w:pPr>
    <w:rPr>
      <w:rFonts w:cstheme="minorBidi"/>
      <w:kern w:val="0"/>
      <w:lang w:bidi="ar-SA"/>
    </w:rPr>
  </w:style>
  <w:style w:type="character" w:customStyle="1" w:styleId="SalutationChar">
    <w:name w:val="Salutation Char"/>
    <w:basedOn w:val="DefaultParagraphFont"/>
    <w:link w:val="Salutation"/>
    <w:uiPriority w:val="99"/>
    <w:semiHidden/>
    <w:rsid w:val="00BA3A17"/>
    <w:rPr>
      <w:rFonts w:cstheme="minorBidi"/>
      <w:kern w:val="0"/>
      <w:lang w:bidi="ar-SA"/>
    </w:rPr>
  </w:style>
  <w:style w:type="paragraph" w:styleId="Salutation">
    <w:name w:val="Salutation"/>
    <w:basedOn w:val="Normal"/>
    <w:next w:val="Normal"/>
    <w:link w:val="SalutationChar"/>
    <w:uiPriority w:val="99"/>
    <w:semiHidden/>
    <w:unhideWhenUsed/>
    <w:rsid w:val="00BA3A17"/>
    <w:pPr>
      <w:spacing w:before="0" w:after="0"/>
    </w:pPr>
    <w:rPr>
      <w:rFonts w:cstheme="minorBidi"/>
      <w:kern w:val="0"/>
      <w:lang w:bidi="ar-SA"/>
    </w:rPr>
  </w:style>
  <w:style w:type="character" w:customStyle="1" w:styleId="DateChar">
    <w:name w:val="Date Char"/>
    <w:basedOn w:val="DefaultParagraphFont"/>
    <w:link w:val="Date"/>
    <w:uiPriority w:val="99"/>
    <w:semiHidden/>
    <w:rsid w:val="00BA3A17"/>
    <w:rPr>
      <w:rFonts w:cstheme="minorBidi"/>
      <w:kern w:val="0"/>
      <w:lang w:bidi="ar-SA"/>
    </w:rPr>
  </w:style>
  <w:style w:type="paragraph" w:styleId="Date">
    <w:name w:val="Date"/>
    <w:basedOn w:val="Normal"/>
    <w:next w:val="Normal"/>
    <w:link w:val="DateChar"/>
    <w:uiPriority w:val="99"/>
    <w:semiHidden/>
    <w:unhideWhenUsed/>
    <w:rsid w:val="00BA3A17"/>
    <w:pPr>
      <w:spacing w:before="0" w:after="0"/>
    </w:pPr>
    <w:rPr>
      <w:rFonts w:cstheme="minorBidi"/>
      <w:kern w:val="0"/>
      <w:lang w:bidi="ar-SA"/>
    </w:rPr>
  </w:style>
  <w:style w:type="character" w:customStyle="1" w:styleId="BodyTextFirstIndentChar">
    <w:name w:val="Body Text First Indent Char"/>
    <w:aliases w:val="Text of Statute Char"/>
    <w:basedOn w:val="BodyTextChar"/>
    <w:link w:val="BodyTextFirstIndent"/>
    <w:semiHidden/>
    <w:rsid w:val="000E1CF7"/>
    <w:rPr>
      <w:rFonts w:eastAsia="Times New Roman" w:cstheme="minorBidi"/>
      <w:kern w:val="0"/>
      <w:lang w:bidi="ar-SA"/>
    </w:rPr>
  </w:style>
  <w:style w:type="paragraph" w:styleId="BodyTextFirstIndent">
    <w:name w:val="Body Text First Indent"/>
    <w:aliases w:val="Text of Statute"/>
    <w:basedOn w:val="BodyText"/>
    <w:link w:val="BodyTextFirstIndentChar"/>
    <w:semiHidden/>
    <w:rsid w:val="00BA3A17"/>
    <w:pPr>
      <w:spacing w:before="0" w:after="0"/>
      <w:ind w:firstLine="360"/>
    </w:pPr>
    <w:rPr>
      <w:rFonts w:eastAsiaTheme="minorHAnsi" w:cstheme="minorBidi"/>
      <w:kern w:val="0"/>
    </w:rPr>
  </w:style>
  <w:style w:type="character" w:customStyle="1" w:styleId="BodyTextFirstIndent2Char">
    <w:name w:val="Body Text First Indent 2 Char"/>
    <w:basedOn w:val="BodyTextIndentChar"/>
    <w:link w:val="BodyTextFirstIndent2"/>
    <w:uiPriority w:val="99"/>
    <w:semiHidden/>
    <w:rsid w:val="00BA3A17"/>
    <w:rPr>
      <w:rFonts w:cstheme="minorBidi"/>
      <w:kern w:val="0"/>
      <w:lang w:bidi="ar-SA"/>
    </w:rPr>
  </w:style>
  <w:style w:type="paragraph" w:styleId="BodyTextFirstIndent2">
    <w:name w:val="Body Text First Indent 2"/>
    <w:basedOn w:val="BodyTextIndent"/>
    <w:link w:val="BodyTextFirstIndent2Char"/>
    <w:uiPriority w:val="99"/>
    <w:semiHidden/>
    <w:unhideWhenUsed/>
    <w:rsid w:val="00BA3A17"/>
    <w:pPr>
      <w:spacing w:after="0"/>
      <w:ind w:firstLine="360"/>
    </w:pPr>
  </w:style>
  <w:style w:type="character" w:customStyle="1" w:styleId="NoteHeadingChar">
    <w:name w:val="Note Heading Char"/>
    <w:basedOn w:val="DefaultParagraphFont"/>
    <w:link w:val="NoteHeading"/>
    <w:uiPriority w:val="99"/>
    <w:semiHidden/>
    <w:rsid w:val="00BA3A17"/>
    <w:rPr>
      <w:rFonts w:cstheme="minorBidi"/>
      <w:kern w:val="0"/>
      <w:lang w:bidi="ar-SA"/>
    </w:rPr>
  </w:style>
  <w:style w:type="paragraph" w:styleId="NoteHeading">
    <w:name w:val="Note Heading"/>
    <w:basedOn w:val="Normal"/>
    <w:next w:val="Normal"/>
    <w:link w:val="NoteHeadingChar"/>
    <w:uiPriority w:val="99"/>
    <w:semiHidden/>
    <w:unhideWhenUsed/>
    <w:rsid w:val="00BA3A17"/>
    <w:pPr>
      <w:spacing w:before="0" w:after="0"/>
    </w:pPr>
    <w:rPr>
      <w:rFonts w:cstheme="minorBidi"/>
      <w:kern w:val="0"/>
      <w:lang w:bidi="ar-SA"/>
    </w:rPr>
  </w:style>
  <w:style w:type="character" w:customStyle="1" w:styleId="BodyText2Char">
    <w:name w:val="Body Text 2 Char"/>
    <w:basedOn w:val="DefaultParagraphFont"/>
    <w:link w:val="BodyText2"/>
    <w:uiPriority w:val="99"/>
    <w:semiHidden/>
    <w:rsid w:val="00BA3A17"/>
    <w:rPr>
      <w:rFonts w:cstheme="minorBidi"/>
      <w:kern w:val="0"/>
      <w:lang w:bidi="ar-SA"/>
    </w:rPr>
  </w:style>
  <w:style w:type="paragraph" w:styleId="BodyText2">
    <w:name w:val="Body Text 2"/>
    <w:basedOn w:val="Normal"/>
    <w:link w:val="BodyText2Char"/>
    <w:uiPriority w:val="99"/>
    <w:semiHidden/>
    <w:unhideWhenUsed/>
    <w:rsid w:val="00BA3A17"/>
    <w:pPr>
      <w:spacing w:before="0" w:line="480" w:lineRule="auto"/>
    </w:pPr>
    <w:rPr>
      <w:rFonts w:cstheme="minorBidi"/>
      <w:kern w:val="0"/>
      <w:lang w:bidi="ar-SA"/>
    </w:rPr>
  </w:style>
  <w:style w:type="character" w:customStyle="1" w:styleId="BodyText3Char">
    <w:name w:val="Body Text 3 Char"/>
    <w:basedOn w:val="DefaultParagraphFont"/>
    <w:link w:val="BodyText3"/>
    <w:uiPriority w:val="99"/>
    <w:semiHidden/>
    <w:rsid w:val="00BA3A17"/>
    <w:rPr>
      <w:rFonts w:cstheme="minorBidi"/>
      <w:kern w:val="0"/>
      <w:sz w:val="16"/>
      <w:szCs w:val="16"/>
      <w:lang w:bidi="ar-SA"/>
    </w:rPr>
  </w:style>
  <w:style w:type="paragraph" w:styleId="BodyText3">
    <w:name w:val="Body Text 3"/>
    <w:basedOn w:val="Normal"/>
    <w:link w:val="BodyText3Char"/>
    <w:uiPriority w:val="99"/>
    <w:semiHidden/>
    <w:unhideWhenUsed/>
    <w:rsid w:val="00BA3A17"/>
    <w:pPr>
      <w:spacing w:before="0"/>
    </w:pPr>
    <w:rPr>
      <w:rFonts w:cstheme="minorBidi"/>
      <w:kern w:val="0"/>
      <w:sz w:val="16"/>
      <w:szCs w:val="16"/>
      <w:lang w:bidi="ar-SA"/>
    </w:rPr>
  </w:style>
  <w:style w:type="character" w:customStyle="1" w:styleId="BodyTextIndent2Char">
    <w:name w:val="Body Text Indent 2 Char"/>
    <w:basedOn w:val="DefaultParagraphFont"/>
    <w:link w:val="BodyTextIndent2"/>
    <w:uiPriority w:val="99"/>
    <w:semiHidden/>
    <w:rsid w:val="00BA3A17"/>
    <w:rPr>
      <w:rFonts w:cstheme="minorBidi"/>
      <w:kern w:val="0"/>
      <w:lang w:bidi="ar-SA"/>
    </w:rPr>
  </w:style>
  <w:style w:type="paragraph" w:styleId="BodyTextIndent2">
    <w:name w:val="Body Text Indent 2"/>
    <w:basedOn w:val="Normal"/>
    <w:link w:val="BodyTextIndent2Char"/>
    <w:uiPriority w:val="99"/>
    <w:semiHidden/>
    <w:unhideWhenUsed/>
    <w:rsid w:val="00BA3A17"/>
    <w:pPr>
      <w:spacing w:before="0" w:line="480" w:lineRule="auto"/>
      <w:ind w:left="360"/>
    </w:pPr>
    <w:rPr>
      <w:rFonts w:cstheme="minorBidi"/>
      <w:kern w:val="0"/>
      <w:lang w:bidi="ar-SA"/>
    </w:rPr>
  </w:style>
  <w:style w:type="character" w:customStyle="1" w:styleId="BodyTextIndent3Char">
    <w:name w:val="Body Text Indent 3 Char"/>
    <w:basedOn w:val="DefaultParagraphFont"/>
    <w:link w:val="BodyTextIndent3"/>
    <w:uiPriority w:val="99"/>
    <w:semiHidden/>
    <w:rsid w:val="00BA3A17"/>
    <w:rPr>
      <w:rFonts w:cstheme="minorBidi"/>
      <w:kern w:val="0"/>
      <w:sz w:val="16"/>
      <w:szCs w:val="16"/>
      <w:lang w:bidi="ar-SA"/>
    </w:rPr>
  </w:style>
  <w:style w:type="paragraph" w:styleId="BodyTextIndent3">
    <w:name w:val="Body Text Indent 3"/>
    <w:basedOn w:val="Normal"/>
    <w:link w:val="BodyTextIndent3Char"/>
    <w:uiPriority w:val="99"/>
    <w:semiHidden/>
    <w:unhideWhenUsed/>
    <w:rsid w:val="00BA3A17"/>
    <w:pPr>
      <w:spacing w:before="0"/>
      <w:ind w:left="360"/>
    </w:pPr>
    <w:rPr>
      <w:rFonts w:cstheme="minorBidi"/>
      <w:kern w:val="0"/>
      <w:sz w:val="16"/>
      <w:szCs w:val="16"/>
      <w:lang w:bidi="ar-SA"/>
    </w:rPr>
  </w:style>
  <w:style w:type="character" w:customStyle="1" w:styleId="PlainTextChar">
    <w:name w:val="Plain Text Char"/>
    <w:basedOn w:val="DefaultParagraphFont"/>
    <w:link w:val="PlainText"/>
    <w:uiPriority w:val="99"/>
    <w:semiHidden/>
    <w:rsid w:val="000E1CF7"/>
    <w:rPr>
      <w:rFonts w:ascii="Consolas" w:hAnsi="Consolas" w:cstheme="minorBidi"/>
      <w:kern w:val="0"/>
      <w:sz w:val="21"/>
      <w:szCs w:val="21"/>
      <w:lang w:bidi="ar-SA"/>
    </w:rPr>
  </w:style>
  <w:style w:type="paragraph" w:styleId="PlainText">
    <w:name w:val="Plain Text"/>
    <w:basedOn w:val="Normal"/>
    <w:link w:val="PlainTextChar"/>
    <w:uiPriority w:val="99"/>
    <w:semiHidden/>
    <w:rsid w:val="00BA3A17"/>
    <w:pPr>
      <w:spacing w:before="0" w:after="0"/>
    </w:pPr>
    <w:rPr>
      <w:rFonts w:ascii="Consolas" w:hAnsi="Consolas" w:cstheme="minorBidi"/>
      <w:kern w:val="0"/>
      <w:sz w:val="21"/>
      <w:szCs w:val="21"/>
      <w:lang w:bidi="ar-SA"/>
    </w:rPr>
  </w:style>
  <w:style w:type="character" w:customStyle="1" w:styleId="E-mailSignatureChar">
    <w:name w:val="E-mail Signature Char"/>
    <w:basedOn w:val="DefaultParagraphFont"/>
    <w:link w:val="E-mailSignature"/>
    <w:uiPriority w:val="99"/>
    <w:semiHidden/>
    <w:rsid w:val="00BA3A17"/>
    <w:rPr>
      <w:rFonts w:cstheme="minorBidi"/>
      <w:kern w:val="0"/>
      <w:lang w:bidi="ar-SA"/>
    </w:rPr>
  </w:style>
  <w:style w:type="paragraph" w:styleId="E-mailSignature">
    <w:name w:val="E-mail Signature"/>
    <w:basedOn w:val="Normal"/>
    <w:link w:val="E-mailSignatureChar"/>
    <w:uiPriority w:val="99"/>
    <w:semiHidden/>
    <w:unhideWhenUsed/>
    <w:rsid w:val="00BA3A17"/>
    <w:pPr>
      <w:spacing w:before="0" w:after="0"/>
    </w:pPr>
    <w:rPr>
      <w:rFonts w:cstheme="minorBidi"/>
      <w:kern w:val="0"/>
      <w:lang w:bidi="ar-SA"/>
    </w:rPr>
  </w:style>
  <w:style w:type="paragraph" w:styleId="NormalWeb">
    <w:name w:val="Normal (Web)"/>
    <w:basedOn w:val="Normal"/>
    <w:semiHidden/>
    <w:rsid w:val="00BA3A17"/>
    <w:pPr>
      <w:spacing w:before="0" w:after="0"/>
    </w:pPr>
    <w:rPr>
      <w:kern w:val="0"/>
      <w:lang w:bidi="ar-SA"/>
    </w:rPr>
  </w:style>
  <w:style w:type="character" w:customStyle="1" w:styleId="HTMLAddressChar">
    <w:name w:val="HTML Address Char"/>
    <w:basedOn w:val="DefaultParagraphFont"/>
    <w:link w:val="HTMLAddress"/>
    <w:uiPriority w:val="99"/>
    <w:semiHidden/>
    <w:rsid w:val="00BA3A17"/>
    <w:rPr>
      <w:rFonts w:cstheme="minorBidi"/>
      <w:i/>
      <w:iCs/>
      <w:kern w:val="0"/>
      <w:lang w:bidi="ar-SA"/>
    </w:rPr>
  </w:style>
  <w:style w:type="paragraph" w:styleId="HTMLAddress">
    <w:name w:val="HTML Address"/>
    <w:basedOn w:val="Normal"/>
    <w:link w:val="HTMLAddressChar"/>
    <w:uiPriority w:val="99"/>
    <w:semiHidden/>
    <w:unhideWhenUsed/>
    <w:rsid w:val="00BA3A17"/>
    <w:pPr>
      <w:spacing w:before="0" w:after="0"/>
    </w:pPr>
    <w:rPr>
      <w:rFonts w:cstheme="minorBidi"/>
      <w:i/>
      <w:iCs/>
      <w:kern w:val="0"/>
      <w:lang w:bidi="ar-SA"/>
    </w:rPr>
  </w:style>
  <w:style w:type="character" w:customStyle="1" w:styleId="HTMLPreformattedChar">
    <w:name w:val="HTML Preformatted Char"/>
    <w:basedOn w:val="DefaultParagraphFont"/>
    <w:link w:val="HTMLPreformatted"/>
    <w:uiPriority w:val="99"/>
    <w:semiHidden/>
    <w:rsid w:val="00BA3A17"/>
    <w:rPr>
      <w:rFonts w:ascii="Consolas" w:hAnsi="Consolas" w:cstheme="minorBidi"/>
      <w:kern w:val="0"/>
      <w:sz w:val="20"/>
      <w:szCs w:val="20"/>
      <w:lang w:bidi="ar-SA"/>
    </w:rPr>
  </w:style>
  <w:style w:type="paragraph" w:styleId="HTMLPreformatted">
    <w:name w:val="HTML Preformatted"/>
    <w:basedOn w:val="Normal"/>
    <w:link w:val="HTMLPreformattedChar"/>
    <w:uiPriority w:val="99"/>
    <w:semiHidden/>
    <w:unhideWhenUsed/>
    <w:rsid w:val="00BA3A17"/>
    <w:pPr>
      <w:spacing w:before="0" w:after="0"/>
    </w:pPr>
    <w:rPr>
      <w:rFonts w:ascii="Consolas" w:hAnsi="Consolas" w:cstheme="minorBidi"/>
      <w:kern w:val="0"/>
      <w:sz w:val="20"/>
      <w:szCs w:val="20"/>
      <w:lang w:bidi="ar-SA"/>
    </w:rPr>
  </w:style>
  <w:style w:type="character" w:customStyle="1" w:styleId="CommentSubjectChar">
    <w:name w:val="Comment Subject Char"/>
    <w:basedOn w:val="CommentTextChar"/>
    <w:link w:val="CommentSubject"/>
    <w:uiPriority w:val="99"/>
    <w:semiHidden/>
    <w:rsid w:val="000E1CF7"/>
    <w:rPr>
      <w:rFonts w:eastAsia="Times New Roman" w:cstheme="minorBidi"/>
      <w:b/>
      <w:bCs/>
      <w:kern w:val="0"/>
      <w:sz w:val="20"/>
      <w:szCs w:val="20"/>
      <w:lang w:bidi="ar-SA"/>
    </w:rPr>
  </w:style>
  <w:style w:type="paragraph" w:styleId="CommentSubject">
    <w:name w:val="annotation subject"/>
    <w:basedOn w:val="CommentText"/>
    <w:next w:val="CommentText"/>
    <w:link w:val="CommentSubjectChar"/>
    <w:uiPriority w:val="99"/>
    <w:semiHidden/>
    <w:rsid w:val="00BA3A17"/>
    <w:pPr>
      <w:spacing w:before="0"/>
    </w:pPr>
    <w:rPr>
      <w:rFonts w:eastAsiaTheme="minorHAnsi" w:cstheme="minorBidi"/>
      <w:b/>
      <w:bCs/>
      <w:kern w:val="0"/>
    </w:rPr>
  </w:style>
  <w:style w:type="character" w:styleId="BookTitle">
    <w:name w:val="Book Title"/>
    <w:basedOn w:val="DefaultParagraphFont"/>
    <w:uiPriority w:val="33"/>
    <w:semiHidden/>
    <w:rsid w:val="00BA3A17"/>
    <w:rPr>
      <w:b/>
      <w:bCs/>
      <w:smallCaps/>
      <w:spacing w:val="5"/>
    </w:rPr>
  </w:style>
  <w:style w:type="paragraph" w:customStyle="1" w:styleId="Initials">
    <w:name w:val="Initials"/>
    <w:basedOn w:val="Normal"/>
    <w:uiPriority w:val="99"/>
    <w:semiHidden/>
    <w:rsid w:val="00BA3A17"/>
    <w:pPr>
      <w:spacing w:after="0"/>
      <w:contextualSpacing/>
    </w:pPr>
    <w:rPr>
      <w:rFonts w:eastAsia="Times New Roman"/>
      <w:kern w:val="0"/>
      <w:lang w:bidi="ar-SA"/>
    </w:rPr>
  </w:style>
  <w:style w:type="paragraph" w:styleId="ListParagraph">
    <w:name w:val="List Paragraph"/>
    <w:basedOn w:val="Normal"/>
    <w:uiPriority w:val="34"/>
    <w:semiHidden/>
    <w:qFormat/>
    <w:rsid w:val="000B1DF4"/>
    <w:pPr>
      <w:spacing w:before="0" w:after="0"/>
      <w:ind w:left="720"/>
      <w:contextualSpacing/>
      <w:jc w:val="both"/>
    </w:pPr>
    <w:rPr>
      <w:rFonts w:eastAsia="Calibri"/>
      <w:bCs/>
      <w:kern w:val="0"/>
      <w:lang w:eastAsia="da-DK" w:bidi="ar-SA"/>
    </w:rPr>
  </w:style>
  <w:style w:type="character" w:customStyle="1" w:styleId="emphi1">
    <w:name w:val="emphi1"/>
    <w:basedOn w:val="DefaultParagraphFont"/>
    <w:semiHidden/>
    <w:rsid w:val="000B1DF4"/>
    <w:rPr>
      <w:i/>
      <w:iCs/>
    </w:rPr>
  </w:style>
  <w:style w:type="character" w:customStyle="1" w:styleId="emph-i">
    <w:name w:val="emph-i"/>
    <w:basedOn w:val="DefaultParagraphFont"/>
    <w:semiHidden/>
    <w:rsid w:val="000B1DF4"/>
    <w:rPr>
      <w:i/>
      <w:iCs/>
    </w:rPr>
  </w:style>
  <w:style w:type="paragraph" w:customStyle="1" w:styleId="BLevel1">
    <w:name w:val="BLevel1"/>
    <w:basedOn w:val="BNormal"/>
    <w:link w:val="BLevel1Char"/>
    <w:qFormat/>
    <w:rsid w:val="00994780"/>
    <w:pPr>
      <w:outlineLvl w:val="0"/>
    </w:pPr>
    <w:rPr>
      <w:b/>
    </w:rPr>
  </w:style>
  <w:style w:type="character" w:customStyle="1" w:styleId="BLevel1Char">
    <w:name w:val="BLevel1 Char"/>
    <w:basedOn w:val="BNormalChar"/>
    <w:link w:val="BLevel1"/>
    <w:rsid w:val="00994780"/>
    <w:rPr>
      <w:rFonts w:eastAsia="Times New Roman"/>
      <w:b/>
      <w:kern w:val="0"/>
      <w:lang w:bidi="ar-SA"/>
    </w:rPr>
  </w:style>
  <w:style w:type="paragraph" w:customStyle="1" w:styleId="BLevel2">
    <w:name w:val="BLevel2"/>
    <w:basedOn w:val="BNormal"/>
    <w:link w:val="BLevel2Char"/>
    <w:qFormat/>
    <w:rsid w:val="00994780"/>
    <w:pPr>
      <w:ind w:left="720"/>
      <w:outlineLvl w:val="1"/>
    </w:pPr>
  </w:style>
  <w:style w:type="character" w:customStyle="1" w:styleId="BLevel2Char">
    <w:name w:val="BLevel2 Char"/>
    <w:basedOn w:val="BNormalChar"/>
    <w:link w:val="BLevel2"/>
    <w:rsid w:val="00994780"/>
    <w:rPr>
      <w:rFonts w:eastAsia="Times New Roman"/>
      <w:kern w:val="0"/>
      <w:lang w:bidi="ar-SA"/>
    </w:rPr>
  </w:style>
  <w:style w:type="paragraph" w:customStyle="1" w:styleId="BLevel3">
    <w:name w:val="BLevel3"/>
    <w:basedOn w:val="BNormal"/>
    <w:link w:val="BLevel3Char"/>
    <w:qFormat/>
    <w:rsid w:val="00994780"/>
    <w:pPr>
      <w:ind w:left="1440"/>
      <w:outlineLvl w:val="2"/>
    </w:pPr>
  </w:style>
  <w:style w:type="character" w:customStyle="1" w:styleId="BLevel3Char">
    <w:name w:val="BLevel3 Char"/>
    <w:basedOn w:val="BNormalChar"/>
    <w:link w:val="BLevel3"/>
    <w:rsid w:val="00994780"/>
    <w:rPr>
      <w:rFonts w:eastAsia="Times New Roman"/>
      <w:kern w:val="0"/>
      <w:lang w:bidi="ar-SA"/>
    </w:rPr>
  </w:style>
  <w:style w:type="paragraph" w:customStyle="1" w:styleId="BLevel4">
    <w:name w:val="BLevel4"/>
    <w:basedOn w:val="BNormal"/>
    <w:link w:val="BLevel4Char"/>
    <w:qFormat/>
    <w:rsid w:val="006053C8"/>
    <w:pPr>
      <w:ind w:left="2160"/>
      <w:outlineLvl w:val="3"/>
    </w:pPr>
  </w:style>
  <w:style w:type="character" w:customStyle="1" w:styleId="BLevel4Char">
    <w:name w:val="BLevel4 Char"/>
    <w:basedOn w:val="BNormalChar"/>
    <w:link w:val="BLevel4"/>
    <w:rsid w:val="006053C8"/>
    <w:rPr>
      <w:rFonts w:eastAsia="Times New Roman"/>
      <w:kern w:val="0"/>
      <w:lang w:bidi="ar-SA"/>
    </w:rPr>
  </w:style>
  <w:style w:type="paragraph" w:customStyle="1" w:styleId="BLevel5">
    <w:name w:val="BLevel5"/>
    <w:basedOn w:val="BNormal"/>
    <w:link w:val="BLevel5Char"/>
    <w:qFormat/>
    <w:rsid w:val="006053C8"/>
    <w:pPr>
      <w:ind w:left="2880"/>
      <w:outlineLvl w:val="4"/>
    </w:pPr>
  </w:style>
  <w:style w:type="character" w:customStyle="1" w:styleId="BLevel5Char">
    <w:name w:val="BLevel5 Char"/>
    <w:basedOn w:val="BNormalChar"/>
    <w:link w:val="BLevel5"/>
    <w:rsid w:val="006053C8"/>
    <w:rPr>
      <w:rFonts w:eastAsia="Times New Roman"/>
      <w:kern w:val="0"/>
      <w:lang w:bidi="ar-SA"/>
    </w:rPr>
  </w:style>
  <w:style w:type="paragraph" w:customStyle="1" w:styleId="BLevel6">
    <w:name w:val="BLevel6"/>
    <w:basedOn w:val="BNormal"/>
    <w:link w:val="BLevel6Char"/>
    <w:qFormat/>
    <w:rsid w:val="006053C8"/>
    <w:pPr>
      <w:ind w:left="3600"/>
      <w:outlineLvl w:val="5"/>
    </w:pPr>
  </w:style>
  <w:style w:type="character" w:customStyle="1" w:styleId="BLevel6Char">
    <w:name w:val="BLevel6 Char"/>
    <w:basedOn w:val="DefaultParagraphFont"/>
    <w:link w:val="BLevel6"/>
    <w:rsid w:val="00C924AA"/>
    <w:rPr>
      <w:rFonts w:eastAsia="Times New Roman"/>
      <w:kern w:val="0"/>
      <w:lang w:bidi="ar-SA"/>
    </w:rPr>
  </w:style>
  <w:style w:type="paragraph" w:styleId="TOC2">
    <w:name w:val="toc 2"/>
    <w:basedOn w:val="Normal"/>
    <w:next w:val="Normal"/>
    <w:autoRedefine/>
    <w:uiPriority w:val="39"/>
    <w:semiHidden/>
    <w:qFormat/>
    <w:rsid w:val="00D3763E"/>
    <w:pPr>
      <w:spacing w:after="100"/>
      <w:ind w:left="240"/>
    </w:pPr>
  </w:style>
  <w:style w:type="paragraph" w:styleId="TOC3">
    <w:name w:val="toc 3"/>
    <w:basedOn w:val="Normal"/>
    <w:next w:val="Normal"/>
    <w:autoRedefine/>
    <w:semiHidden/>
    <w:qFormat/>
    <w:rsid w:val="00D3763E"/>
    <w:pPr>
      <w:spacing w:after="100"/>
      <w:ind w:left="480"/>
    </w:pPr>
  </w:style>
  <w:style w:type="paragraph" w:styleId="TOC4">
    <w:name w:val="toc 4"/>
    <w:basedOn w:val="Normal"/>
    <w:next w:val="Normal"/>
    <w:autoRedefine/>
    <w:uiPriority w:val="39"/>
    <w:semiHidden/>
    <w:rsid w:val="00D3763E"/>
    <w:pPr>
      <w:spacing w:after="100"/>
      <w:ind w:left="720"/>
    </w:pPr>
  </w:style>
  <w:style w:type="paragraph" w:customStyle="1" w:styleId="Style1">
    <w:name w:val="Style1"/>
    <w:basedOn w:val="Normal"/>
    <w:qFormat/>
    <w:rsid w:val="00685FC3"/>
    <w:pPr>
      <w:spacing w:before="0" w:after="0"/>
      <w:jc w:val="both"/>
    </w:pPr>
    <w:rPr>
      <w:rFonts w:eastAsia="Calibri"/>
      <w:bCs/>
      <w:kern w:val="0"/>
      <w:lang w:eastAsia="da-DK" w:bidi="ar-SA"/>
    </w:rPr>
  </w:style>
  <w:style w:type="paragraph" w:customStyle="1" w:styleId="p">
    <w:name w:val="p"/>
    <w:uiPriority w:val="99"/>
    <w:semiHidden/>
    <w:rsid w:val="000B42CA"/>
    <w:pPr>
      <w:widowControl w:val="0"/>
      <w:autoSpaceDE w:val="0"/>
      <w:autoSpaceDN w:val="0"/>
      <w:adjustRightInd w:val="0"/>
      <w:spacing w:before="100" w:after="0"/>
      <w:ind w:firstLine="150"/>
    </w:pPr>
    <w:rPr>
      <w:rFonts w:eastAsiaTheme="minorEastAsia"/>
      <w:kern w:val="0"/>
      <w:sz w:val="20"/>
      <w:szCs w:val="20"/>
      <w:lang w:bidi="ar-SA"/>
    </w:rPr>
  </w:style>
  <w:style w:type="character" w:customStyle="1" w:styleId="BCautionhead">
    <w:name w:val="BCaution_head"/>
    <w:basedOn w:val="BCommenthead"/>
    <w:uiPriority w:val="1"/>
    <w:qFormat/>
    <w:rsid w:val="007E29E2"/>
    <w:rPr>
      <w:b/>
    </w:rPr>
  </w:style>
  <w:style w:type="paragraph" w:customStyle="1" w:styleId="BCautionpara">
    <w:name w:val="BCaution_para"/>
    <w:basedOn w:val="BCommentpara"/>
    <w:link w:val="BCautionparaChar"/>
    <w:qFormat/>
    <w:rsid w:val="009337A4"/>
  </w:style>
  <w:style w:type="character" w:customStyle="1" w:styleId="BCautionparaChar">
    <w:name w:val="BCaution_para Char"/>
    <w:basedOn w:val="BCommentparaChar"/>
    <w:link w:val="BCautionpara"/>
    <w:rsid w:val="009337A4"/>
    <w:rPr>
      <w:rFonts w:eastAsia="Times New Roman"/>
      <w:kern w:val="0"/>
      <w:lang w:bidi="ar-SA"/>
    </w:rPr>
  </w:style>
  <w:style w:type="paragraph" w:styleId="Bibliography">
    <w:name w:val="Bibliography"/>
    <w:basedOn w:val="Normal"/>
    <w:next w:val="Normal"/>
    <w:uiPriority w:val="99"/>
    <w:semiHidden/>
    <w:rsid w:val="00C4264F"/>
  </w:style>
  <w:style w:type="paragraph" w:customStyle="1" w:styleId="Default">
    <w:name w:val="Default"/>
    <w:semiHidden/>
    <w:rsid w:val="00242B4D"/>
    <w:pPr>
      <w:autoSpaceDE w:val="0"/>
      <w:autoSpaceDN w:val="0"/>
      <w:adjustRightInd w:val="0"/>
      <w:spacing w:before="0" w:after="0"/>
    </w:pPr>
    <w:rPr>
      <w:rFonts w:ascii="Arial" w:eastAsiaTheme="minorEastAsia" w:hAnsi="Arial" w:cs="Arial"/>
      <w:color w:val="000000"/>
      <w:kern w:val="0"/>
      <w:lang w:bidi="ar-SA"/>
    </w:rPr>
  </w:style>
  <w:style w:type="character" w:customStyle="1" w:styleId="apple-converted-space">
    <w:name w:val="apple-converted-space"/>
    <w:basedOn w:val="DefaultParagraphFont"/>
    <w:semiHidden/>
    <w:rsid w:val="00242B4D"/>
    <w:rPr>
      <w:rFonts w:cs="Times New Roman"/>
    </w:rPr>
  </w:style>
  <w:style w:type="paragraph" w:customStyle="1" w:styleId="rvps2">
    <w:name w:val="rvps2"/>
    <w:basedOn w:val="Normal"/>
    <w:semiHidden/>
    <w:rsid w:val="00242B4D"/>
    <w:pPr>
      <w:spacing w:before="100" w:beforeAutospacing="1" w:after="100" w:afterAutospacing="1"/>
    </w:pPr>
    <w:rPr>
      <w:rFonts w:eastAsiaTheme="minorEastAsia"/>
      <w:kern w:val="0"/>
      <w:lang w:bidi="ar-SA"/>
    </w:rPr>
  </w:style>
  <w:style w:type="table" w:styleId="TableGrid">
    <w:name w:val="Table Grid"/>
    <w:basedOn w:val="TableNormal"/>
    <w:uiPriority w:val="59"/>
    <w:rsid w:val="00AA53B1"/>
    <w:pPr>
      <w:spacing w:before="0" w:after="0"/>
    </w:pPr>
    <w:rPr>
      <w:rFonts w:asciiTheme="minorHAnsi" w:eastAsiaTheme="minorEastAsia" w:hAnsiTheme="minorHAnsi"/>
      <w:kern w:val="0"/>
      <w:sz w:val="18"/>
      <w:szCs w:val="22"/>
      <w:lang w:val="en-GB" w:eastAsia="en-GB" w:bidi="ar-S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654070"/>
    <w:rPr>
      <w:rFonts w:cs="Times New Roman"/>
      <w:color w:val="800080" w:themeColor="followedHyperlink"/>
      <w:u w:val="single"/>
    </w:rPr>
  </w:style>
  <w:style w:type="character" w:styleId="Strong">
    <w:name w:val="Strong"/>
    <w:basedOn w:val="DefaultParagraphFont"/>
    <w:uiPriority w:val="22"/>
    <w:semiHidden/>
    <w:qFormat/>
    <w:rsid w:val="00654070"/>
    <w:rPr>
      <w:rFonts w:cs="Times New Roman"/>
      <w:b/>
      <w:bCs/>
    </w:rPr>
  </w:style>
  <w:style w:type="paragraph" w:customStyle="1" w:styleId="c2">
    <w:name w:val="c2"/>
    <w:basedOn w:val="Normal"/>
    <w:semiHidden/>
    <w:rsid w:val="00654070"/>
    <w:pPr>
      <w:spacing w:before="100" w:beforeAutospacing="1" w:after="100" w:afterAutospacing="1"/>
    </w:pPr>
    <w:rPr>
      <w:rFonts w:eastAsiaTheme="minorEastAsia"/>
      <w:kern w:val="0"/>
      <w:lang w:val="cs-CZ" w:eastAsia="cs-CZ" w:bidi="ar-SA"/>
    </w:rPr>
  </w:style>
  <w:style w:type="paragraph" w:customStyle="1" w:styleId="hp">
    <w:name w:val="hp"/>
    <w:basedOn w:val="Normal"/>
    <w:semiHidden/>
    <w:rsid w:val="00654070"/>
    <w:pPr>
      <w:spacing w:before="100" w:beforeAutospacing="1" w:after="100" w:afterAutospacing="1"/>
    </w:pPr>
    <w:rPr>
      <w:rFonts w:eastAsiaTheme="minorEastAsia"/>
      <w:kern w:val="0"/>
      <w:lang w:val="cs-CZ" w:eastAsia="cs-CZ" w:bidi="ar-SA"/>
    </w:rPr>
  </w:style>
  <w:style w:type="paragraph" w:customStyle="1" w:styleId="Body">
    <w:name w:val="Body"/>
    <w:basedOn w:val="Normal"/>
    <w:next w:val="BNormal"/>
    <w:semiHidden/>
    <w:rsid w:val="00DF2E11"/>
    <w:pPr>
      <w:pBdr>
        <w:top w:val="none" w:sz="96" w:space="31" w:color="FFFFFF" w:frame="1"/>
        <w:left w:val="none" w:sz="96" w:space="31" w:color="FFFFFF" w:frame="1"/>
        <w:bottom w:val="none" w:sz="96" w:space="31" w:color="FFFFFF" w:frame="1"/>
        <w:right w:val="none" w:sz="96" w:space="31" w:color="FFFFFF" w:frame="1"/>
      </w:pBdr>
      <w:spacing w:before="0" w:after="200" w:line="276" w:lineRule="auto"/>
    </w:pPr>
    <w:rPr>
      <w:rFonts w:eastAsiaTheme="minorEastAsia" w:cs="Calibri"/>
      <w:color w:val="000000"/>
      <w:kern w:val="0"/>
      <w:szCs w:val="22"/>
      <w:u w:color="000000"/>
      <w:lang w:val="pt-PT" w:bidi="ar-SA"/>
    </w:rPr>
  </w:style>
  <w:style w:type="character" w:customStyle="1" w:styleId="ColorfulGrid-Accent1Char">
    <w:name w:val="Colorful Grid - Accent 1 Char"/>
    <w:link w:val="ColorfulGrid-Accent1"/>
    <w:uiPriority w:val="29"/>
    <w:rsid w:val="006251A0"/>
    <w:rPr>
      <w:sz w:val="22"/>
      <w:szCs w:val="22"/>
    </w:rPr>
  </w:style>
  <w:style w:type="table" w:styleId="ColorfulGrid-Accent1">
    <w:name w:val="Colorful Grid Accent 1"/>
    <w:basedOn w:val="TableNormal"/>
    <w:link w:val="ColorfulGrid-Accent1Char"/>
    <w:uiPriority w:val="29"/>
    <w:semiHidden/>
    <w:unhideWhenUsed/>
    <w:rsid w:val="006251A0"/>
    <w:pPr>
      <w:spacing w:before="0" w:after="0"/>
    </w:pPr>
    <w:rPr>
      <w:sz w:val="22"/>
      <w:szCs w:val="22"/>
    </w:rPr>
    <w:tblPr>
      <w:tblStyleRowBandSize w:val="1"/>
      <w:tblStyleColBandSize w:val="1"/>
      <w:tblBorders>
        <w:insideH w:val="single" w:sz="4" w:space="0" w:color="FFFFFF" w:themeColor="background1"/>
      </w:tblBorders>
    </w:tblPr>
    <w:tcPr>
      <w:shd w:val="clear" w:color="auto" w:fill="DBE5F1" w:themeFill="accent1" w:themeFillTint="33"/>
    </w:tcPr>
    <w:tblStylePr w:type="firstRow">
      <w:tblPr/>
      <w:tcPr>
        <w:shd w:val="clear" w:color="auto" w:fill="B8CCE4" w:themeFill="accent1" w:themeFillTint="66"/>
      </w:tcPr>
    </w:tblStylePr>
    <w:tblStylePr w:type="lastRow">
      <w:tblPr/>
      <w:tcPr>
        <w:shd w:val="clear" w:color="auto" w:fill="B8CCE4" w:themeFill="accent1" w:themeFillTint="66"/>
      </w:tcPr>
    </w:tblStylePr>
    <w:tblStylePr w:type="firstCol">
      <w:tblPr/>
      <w:tcPr>
        <w:shd w:val="clear" w:color="auto" w:fill="365F91" w:themeFill="accent1" w:themeFillShade="BF"/>
      </w:tcPr>
    </w:tblStylePr>
    <w:tblStylePr w:type="lastCol">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paragraph" w:customStyle="1" w:styleId="BSourceExtract">
    <w:name w:val="BSourceExtract"/>
    <w:basedOn w:val="BNormal"/>
    <w:rsid w:val="00EA31D3"/>
    <w:pPr>
      <w:ind w:left="720"/>
    </w:pPr>
    <w:rPr>
      <w:sz w:val="20"/>
      <w:szCs w:val="20"/>
    </w:rPr>
  </w:style>
  <w:style w:type="paragraph" w:customStyle="1" w:styleId="BSourceExtractHead">
    <w:name w:val="BSourceExtract_Head"/>
    <w:basedOn w:val="BSourceExtract"/>
    <w:rsid w:val="00EA31D3"/>
    <w:rPr>
      <w:b/>
    </w:rPr>
  </w:style>
  <w:style w:type="paragraph" w:customStyle="1" w:styleId="HBNORMAL">
    <w:name w:val="HBNORMAL"/>
    <w:aliases w:val="NL"/>
    <w:semiHidden/>
    <w:rsid w:val="004857FC"/>
    <w:pPr>
      <w:spacing w:before="0" w:after="0"/>
    </w:pPr>
    <w:rPr>
      <w:rFonts w:eastAsia="Times New Roman"/>
      <w:kern w:val="0"/>
      <w:lang w:bidi="ar-SA"/>
    </w:rPr>
  </w:style>
  <w:style w:type="character" w:styleId="EndnoteReference">
    <w:name w:val="endnote reference"/>
    <w:basedOn w:val="DefaultParagraphFont"/>
    <w:uiPriority w:val="99"/>
    <w:semiHidden/>
    <w:rsid w:val="00E216E3"/>
    <w:rPr>
      <w:rFonts w:ascii="Verdana" w:hAnsi="Verdana"/>
      <w:color w:val="0000FF"/>
      <w:sz w:val="24"/>
      <w:vertAlign w:val="superscript"/>
    </w:rPr>
  </w:style>
  <w:style w:type="paragraph" w:styleId="ListBullet">
    <w:name w:val="List Bullet"/>
    <w:basedOn w:val="Normal"/>
    <w:semiHidden/>
    <w:rsid w:val="00E216E3"/>
    <w:pPr>
      <w:widowControl w:val="0"/>
      <w:numPr>
        <w:numId w:val="3"/>
      </w:numPr>
      <w:spacing w:before="0" w:line="300" w:lineRule="atLeast"/>
      <w:ind w:right="360"/>
      <w:jc w:val="both"/>
    </w:pPr>
    <w:rPr>
      <w:rFonts w:ascii="Verdana" w:eastAsia="Times New Roman" w:hAnsi="Verdana"/>
      <w:kern w:val="0"/>
      <w:lang w:bidi="ar-SA"/>
    </w:rPr>
  </w:style>
  <w:style w:type="paragraph" w:styleId="ListBullet2">
    <w:name w:val="List Bullet 2"/>
    <w:basedOn w:val="ListBullet"/>
    <w:semiHidden/>
    <w:rsid w:val="00E216E3"/>
    <w:pPr>
      <w:numPr>
        <w:ilvl w:val="1"/>
      </w:numPr>
      <w:ind w:right="0"/>
    </w:pPr>
  </w:style>
  <w:style w:type="character" w:customStyle="1" w:styleId="Level1TopicChar">
    <w:name w:val="Level 1 Topic Char"/>
    <w:basedOn w:val="DefaultParagraphFont"/>
    <w:link w:val="Level1Topic"/>
    <w:semiHidden/>
    <w:rsid w:val="000E1CF7"/>
    <w:rPr>
      <w:rFonts w:ascii="Arial" w:hAnsi="Arial" w:cs="Arial"/>
      <w:b/>
      <w:bCs/>
      <w:sz w:val="36"/>
      <w:szCs w:val="36"/>
    </w:rPr>
  </w:style>
  <w:style w:type="character" w:customStyle="1" w:styleId="LawNoteTitleChar">
    <w:name w:val="LawNote Title Char"/>
    <w:basedOn w:val="DefaultParagraphFont"/>
    <w:link w:val="LawNoteTitle"/>
    <w:semiHidden/>
    <w:rsid w:val="000E1CF7"/>
    <w:rPr>
      <w:rFonts w:ascii="Arial" w:hAnsi="Arial" w:cs="Arial"/>
      <w:b/>
      <w:color w:val="3C71A5"/>
      <w:sz w:val="32"/>
      <w:szCs w:val="32"/>
    </w:rPr>
  </w:style>
  <w:style w:type="character" w:styleId="PageNumber">
    <w:name w:val="page number"/>
    <w:basedOn w:val="DefaultParagraphFont"/>
    <w:semiHidden/>
    <w:rsid w:val="00282AD3"/>
  </w:style>
  <w:style w:type="paragraph" w:customStyle="1" w:styleId="CitationNote">
    <w:name w:val="CitationNote"/>
    <w:basedOn w:val="Heading2"/>
    <w:semiHidden/>
    <w:rsid w:val="00BB5BEA"/>
    <w:rPr>
      <w:rFonts w:cs="Times New Roman"/>
      <w:color w:val="31849B" w:themeColor="accent5" w:themeShade="BF"/>
    </w:rPr>
  </w:style>
  <w:style w:type="paragraph" w:customStyle="1" w:styleId="BCitationNote">
    <w:name w:val="BCitationNote"/>
    <w:rsid w:val="00B25CAA"/>
    <w:rPr>
      <w:rFonts w:eastAsiaTheme="majorEastAsia"/>
      <w:b/>
      <w:bCs/>
      <w:color w:val="31849B" w:themeColor="accent5" w:themeShade="BF"/>
      <w:szCs w:val="26"/>
      <w:lang w:bidi="ar-SA"/>
    </w:rPr>
  </w:style>
  <w:style w:type="paragraph" w:customStyle="1" w:styleId="DocID">
    <w:name w:val="DocID"/>
    <w:basedOn w:val="Footer"/>
    <w:next w:val="Footer"/>
    <w:semiHidden/>
    <w:rsid w:val="002B627A"/>
    <w:pPr>
      <w:tabs>
        <w:tab w:val="clear" w:pos="4680"/>
        <w:tab w:val="clear" w:pos="9360"/>
      </w:tabs>
    </w:pPr>
    <w:rPr>
      <w:rFonts w:eastAsia="Times New Roman" w:cs="Times New Roman"/>
      <w:sz w:val="16"/>
      <w:szCs w:val="20"/>
    </w:rPr>
  </w:style>
  <w:style w:type="paragraph" w:customStyle="1" w:styleId="Heading">
    <w:name w:val="Heading"/>
    <w:basedOn w:val="Normal"/>
    <w:semiHidden/>
    <w:rsid w:val="002B627A"/>
    <w:pPr>
      <w:spacing w:before="0" w:after="240"/>
    </w:pPr>
    <w:rPr>
      <w:rFonts w:eastAsia="Times New Roman"/>
      <w:kern w:val="0"/>
      <w:szCs w:val="20"/>
      <w:lang w:bidi="ar-SA"/>
    </w:rPr>
  </w:style>
  <w:style w:type="paragraph" w:customStyle="1" w:styleId="heading1notoc">
    <w:name w:val="heading 1 (no toc)"/>
    <w:basedOn w:val="Heading1"/>
    <w:next w:val="Normal"/>
    <w:link w:val="heading1notocChar"/>
    <w:semiHidden/>
    <w:rsid w:val="002B627A"/>
    <w:pPr>
      <w:keepNext w:val="0"/>
      <w:keepLines w:val="0"/>
      <w:spacing w:before="0" w:after="240"/>
      <w:outlineLvl w:val="9"/>
    </w:pPr>
    <w:rPr>
      <w:rFonts w:eastAsia="Times New Roman" w:cs="Times New Roman"/>
      <w:b w:val="0"/>
      <w:bCs w:val="0"/>
      <w:kern w:val="0"/>
      <w:sz w:val="24"/>
      <w:szCs w:val="20"/>
    </w:rPr>
  </w:style>
  <w:style w:type="paragraph" w:customStyle="1" w:styleId="heading2notoc">
    <w:name w:val="heading 2 (no toc)"/>
    <w:basedOn w:val="Heading2"/>
    <w:next w:val="Normal"/>
    <w:semiHidden/>
    <w:rsid w:val="002B627A"/>
    <w:pPr>
      <w:keepNext w:val="0"/>
      <w:keepLines w:val="0"/>
      <w:spacing w:before="0" w:after="240"/>
      <w:outlineLvl w:val="9"/>
    </w:pPr>
    <w:rPr>
      <w:rFonts w:eastAsia="Times New Roman" w:cs="Times New Roman"/>
      <w:b w:val="0"/>
      <w:bCs w:val="0"/>
      <w:kern w:val="0"/>
      <w:szCs w:val="20"/>
    </w:rPr>
  </w:style>
  <w:style w:type="paragraph" w:customStyle="1" w:styleId="heading3notoc">
    <w:name w:val="heading 3 (no toc)"/>
    <w:basedOn w:val="Heading3"/>
    <w:next w:val="Normal"/>
    <w:semiHidden/>
    <w:rsid w:val="002B627A"/>
    <w:pPr>
      <w:keepNext w:val="0"/>
      <w:keepLines w:val="0"/>
      <w:spacing w:before="0" w:after="240"/>
      <w:outlineLvl w:val="9"/>
    </w:pPr>
    <w:rPr>
      <w:rFonts w:eastAsia="Times New Roman" w:cs="Times New Roman"/>
      <w:b w:val="0"/>
      <w:bCs w:val="0"/>
      <w:kern w:val="0"/>
      <w:szCs w:val="20"/>
    </w:rPr>
  </w:style>
  <w:style w:type="paragraph" w:customStyle="1" w:styleId="heading4notoc">
    <w:name w:val="heading 4 (no toc)"/>
    <w:basedOn w:val="Heading4"/>
    <w:next w:val="Normal"/>
    <w:semiHidden/>
    <w:rsid w:val="002B627A"/>
    <w:pPr>
      <w:keepNext w:val="0"/>
      <w:keepLines w:val="0"/>
      <w:spacing w:before="0" w:after="240"/>
      <w:outlineLvl w:val="9"/>
    </w:pPr>
    <w:rPr>
      <w:rFonts w:eastAsia="Times New Roman" w:cs="Times New Roman"/>
      <w:b w:val="0"/>
      <w:bCs w:val="0"/>
      <w:i w:val="0"/>
      <w:iCs w:val="0"/>
      <w:kern w:val="0"/>
      <w:szCs w:val="20"/>
    </w:rPr>
  </w:style>
  <w:style w:type="paragraph" w:customStyle="1" w:styleId="heading5notoc">
    <w:name w:val="heading 5 (no toc)"/>
    <w:basedOn w:val="Heading5"/>
    <w:next w:val="Normal"/>
    <w:semiHidden/>
    <w:rsid w:val="002B627A"/>
    <w:pPr>
      <w:keepNext w:val="0"/>
      <w:keepLines w:val="0"/>
      <w:spacing w:before="0" w:after="240"/>
      <w:outlineLvl w:val="9"/>
    </w:pPr>
    <w:rPr>
      <w:rFonts w:eastAsia="Times New Roman" w:cs="Times New Roman"/>
      <w:kern w:val="0"/>
      <w:szCs w:val="20"/>
    </w:rPr>
  </w:style>
  <w:style w:type="paragraph" w:customStyle="1" w:styleId="Quote1">
    <w:name w:val="Quote1"/>
    <w:aliases w:val="q"/>
    <w:basedOn w:val="Normal"/>
    <w:next w:val="QuoteContinued"/>
    <w:semiHidden/>
    <w:rsid w:val="002B627A"/>
    <w:pPr>
      <w:spacing w:after="0"/>
      <w:ind w:left="1440" w:right="1440"/>
    </w:pPr>
    <w:rPr>
      <w:rFonts w:eastAsia="Times New Roman"/>
      <w:kern w:val="0"/>
      <w:szCs w:val="20"/>
      <w:lang w:bidi="ar-SA"/>
    </w:rPr>
  </w:style>
  <w:style w:type="paragraph" w:customStyle="1" w:styleId="QuoteDoubleSpace">
    <w:name w:val="Quote DoubleSpace"/>
    <w:aliases w:val="qd"/>
    <w:basedOn w:val="Quote1"/>
    <w:next w:val="Normal"/>
    <w:semiHidden/>
    <w:rsid w:val="002B627A"/>
    <w:pPr>
      <w:spacing w:line="480" w:lineRule="auto"/>
    </w:pPr>
  </w:style>
  <w:style w:type="paragraph" w:customStyle="1" w:styleId="QuoteContinued">
    <w:name w:val="Quote Continued"/>
    <w:basedOn w:val="BodyText"/>
    <w:next w:val="BodyText"/>
    <w:semiHidden/>
    <w:rsid w:val="002B627A"/>
    <w:pPr>
      <w:spacing w:before="0" w:after="240"/>
    </w:pPr>
    <w:rPr>
      <w:kern w:val="0"/>
      <w:szCs w:val="20"/>
    </w:rPr>
  </w:style>
  <w:style w:type="paragraph" w:styleId="Title">
    <w:name w:val="Title"/>
    <w:basedOn w:val="Normal"/>
    <w:link w:val="TitleChar"/>
    <w:semiHidden/>
    <w:qFormat/>
    <w:rsid w:val="002B627A"/>
    <w:pPr>
      <w:spacing w:after="60"/>
      <w:jc w:val="center"/>
      <w:outlineLvl w:val="0"/>
    </w:pPr>
    <w:rPr>
      <w:rFonts w:eastAsia="Times New Roman" w:cs="Arial"/>
      <w:b/>
      <w:bCs/>
      <w:kern w:val="28"/>
      <w:sz w:val="28"/>
      <w:szCs w:val="32"/>
      <w:lang w:bidi="ar-SA"/>
    </w:rPr>
  </w:style>
  <w:style w:type="character" w:customStyle="1" w:styleId="TitleChar">
    <w:name w:val="Title Char"/>
    <w:basedOn w:val="DefaultParagraphFont"/>
    <w:link w:val="Title"/>
    <w:semiHidden/>
    <w:rsid w:val="000E1CF7"/>
    <w:rPr>
      <w:rFonts w:eastAsia="Times New Roman" w:cs="Arial"/>
      <w:b/>
      <w:bCs/>
      <w:kern w:val="28"/>
      <w:sz w:val="28"/>
      <w:szCs w:val="32"/>
      <w:lang w:bidi="ar-SA"/>
    </w:rPr>
  </w:style>
  <w:style w:type="paragraph" w:styleId="Subtitle">
    <w:name w:val="Subtitle"/>
    <w:basedOn w:val="Normal"/>
    <w:link w:val="SubtitleChar"/>
    <w:semiHidden/>
    <w:qFormat/>
    <w:rsid w:val="002B627A"/>
    <w:pPr>
      <w:spacing w:before="0" w:after="60"/>
      <w:jc w:val="center"/>
      <w:outlineLvl w:val="1"/>
    </w:pPr>
    <w:rPr>
      <w:rFonts w:eastAsia="Times New Roman" w:cs="Arial"/>
      <w:kern w:val="0"/>
      <w:szCs w:val="20"/>
      <w:lang w:bidi="ar-SA"/>
    </w:rPr>
  </w:style>
  <w:style w:type="character" w:customStyle="1" w:styleId="SubtitleChar">
    <w:name w:val="Subtitle Char"/>
    <w:basedOn w:val="DefaultParagraphFont"/>
    <w:link w:val="Subtitle"/>
    <w:semiHidden/>
    <w:rsid w:val="000E1CF7"/>
    <w:rPr>
      <w:rFonts w:eastAsia="Times New Roman" w:cs="Arial"/>
      <w:kern w:val="0"/>
      <w:szCs w:val="20"/>
      <w:lang w:bidi="ar-SA"/>
    </w:rPr>
  </w:style>
  <w:style w:type="character" w:customStyle="1" w:styleId="ptext-1">
    <w:name w:val="ptext-1"/>
    <w:basedOn w:val="DefaultParagraphFont"/>
    <w:semiHidden/>
    <w:rsid w:val="006F25CD"/>
  </w:style>
  <w:style w:type="character" w:customStyle="1" w:styleId="ptext-2">
    <w:name w:val="ptext-2"/>
    <w:basedOn w:val="DefaultParagraphFont"/>
    <w:semiHidden/>
    <w:rsid w:val="006F25CD"/>
  </w:style>
  <w:style w:type="character" w:customStyle="1" w:styleId="enumbell">
    <w:name w:val="enumbell"/>
    <w:semiHidden/>
    <w:rsid w:val="006F25CD"/>
    <w:rPr>
      <w:b/>
      <w:bCs/>
    </w:rPr>
  </w:style>
  <w:style w:type="paragraph" w:customStyle="1" w:styleId="TableHeading1">
    <w:name w:val="Table Heading 1"/>
    <w:basedOn w:val="Normal"/>
    <w:semiHidden/>
    <w:qFormat/>
    <w:rsid w:val="00A832C5"/>
    <w:pPr>
      <w:shd w:val="clear" w:color="auto" w:fill="FFFFFF" w:themeFill="background1"/>
      <w:spacing w:before="120"/>
    </w:pPr>
    <w:rPr>
      <w:rFonts w:ascii="Arial" w:eastAsia="Times New Roman" w:hAnsi="Arial"/>
      <w:b/>
      <w:color w:val="262626" w:themeColor="text1" w:themeTint="D9"/>
      <w:kern w:val="0"/>
      <w:sz w:val="32"/>
      <w:szCs w:val="22"/>
      <w:lang w:bidi="ar-SA"/>
    </w:rPr>
  </w:style>
  <w:style w:type="paragraph" w:customStyle="1" w:styleId="AuthorByline">
    <w:name w:val="Author Byline"/>
    <w:basedOn w:val="Normal"/>
    <w:next w:val="Normal"/>
    <w:semiHidden/>
    <w:qFormat/>
    <w:rsid w:val="00A832C5"/>
    <w:pPr>
      <w:spacing w:before="120" w:line="360" w:lineRule="auto"/>
      <w:jc w:val="both"/>
    </w:pPr>
    <w:rPr>
      <w:rFonts w:ascii="Verdana" w:eastAsia="Times New Roman" w:hAnsi="Verdana" w:cs="Arial"/>
      <w:kern w:val="0"/>
      <w:sz w:val="22"/>
      <w:lang w:bidi="ar-SA"/>
    </w:rPr>
  </w:style>
  <w:style w:type="paragraph" w:customStyle="1" w:styleId="DocumentTitle">
    <w:name w:val="Document Title"/>
    <w:basedOn w:val="Normal"/>
    <w:next w:val="ArticleText"/>
    <w:link w:val="DocumentTitleChar"/>
    <w:semiHidden/>
    <w:qFormat/>
    <w:rsid w:val="00A832C5"/>
    <w:pPr>
      <w:spacing w:before="100"/>
    </w:pPr>
    <w:rPr>
      <w:rFonts w:ascii="Arial" w:eastAsia="Times New Roman" w:hAnsi="Arial"/>
      <w:kern w:val="0"/>
      <w:sz w:val="28"/>
      <w:szCs w:val="28"/>
      <w:lang w:bidi="ar-SA"/>
    </w:rPr>
  </w:style>
  <w:style w:type="paragraph" w:customStyle="1" w:styleId="PrimaryHeading">
    <w:name w:val="Primary Heading"/>
    <w:basedOn w:val="Normal"/>
    <w:next w:val="Normal"/>
    <w:semiHidden/>
    <w:qFormat/>
    <w:rsid w:val="00A832C5"/>
    <w:pPr>
      <w:spacing w:after="0"/>
    </w:pPr>
    <w:rPr>
      <w:rFonts w:ascii="Arial" w:eastAsia="Times New Roman" w:hAnsi="Arial" w:cs="Arial"/>
      <w:b/>
      <w:kern w:val="0"/>
      <w:sz w:val="36"/>
      <w:szCs w:val="36"/>
      <w:lang w:bidi="ar-SA"/>
    </w:rPr>
  </w:style>
  <w:style w:type="paragraph" w:customStyle="1" w:styleId="SecondaryHeading">
    <w:name w:val="Secondary Heading"/>
    <w:basedOn w:val="Normal"/>
    <w:next w:val="Normal"/>
    <w:semiHidden/>
    <w:qFormat/>
    <w:rsid w:val="00A832C5"/>
    <w:pPr>
      <w:shd w:val="clear" w:color="auto" w:fill="1D1B11" w:themeFill="background2" w:themeFillShade="1A"/>
      <w:spacing w:before="0"/>
    </w:pPr>
    <w:rPr>
      <w:rFonts w:ascii="Arial" w:eastAsia="Times New Roman" w:hAnsi="Arial" w:cs="Arial"/>
      <w:b/>
      <w:color w:val="B8CCE4" w:themeColor="accent1" w:themeTint="66"/>
      <w:kern w:val="0"/>
      <w:sz w:val="28"/>
      <w:szCs w:val="32"/>
      <w:lang w:bidi="ar-SA"/>
    </w:rPr>
  </w:style>
  <w:style w:type="paragraph" w:customStyle="1" w:styleId="ArticleText">
    <w:name w:val="Article Text"/>
    <w:basedOn w:val="Normal"/>
    <w:semiHidden/>
    <w:qFormat/>
    <w:rsid w:val="00A832C5"/>
    <w:pPr>
      <w:spacing w:before="120"/>
      <w:jc w:val="both"/>
    </w:pPr>
    <w:rPr>
      <w:rFonts w:ascii="Arial" w:eastAsia="Times New Roman" w:hAnsi="Arial"/>
      <w:kern w:val="0"/>
      <w:sz w:val="20"/>
      <w:lang w:bidi="ar-SA"/>
    </w:rPr>
  </w:style>
  <w:style w:type="paragraph" w:customStyle="1" w:styleId="ArticleHeading1">
    <w:name w:val="Article Heading 1"/>
    <w:basedOn w:val="Heading1"/>
    <w:next w:val="Normal"/>
    <w:link w:val="ArticleHeading1Char"/>
    <w:semiHidden/>
    <w:qFormat/>
    <w:rsid w:val="00A832C5"/>
    <w:pPr>
      <w:keepNext w:val="0"/>
      <w:keepLines w:val="0"/>
      <w:spacing w:before="120" w:after="120"/>
    </w:pPr>
    <w:rPr>
      <w:rFonts w:ascii="Arial" w:hAnsi="Arial"/>
      <w:b w:val="0"/>
      <w:bCs w:val="0"/>
      <w:color w:val="F79646" w:themeColor="accent6"/>
      <w:kern w:val="0"/>
    </w:rPr>
  </w:style>
  <w:style w:type="paragraph" w:customStyle="1" w:styleId="ArticleHeading2">
    <w:name w:val="Article Heading 2"/>
    <w:basedOn w:val="Heading2"/>
    <w:next w:val="ArticleText"/>
    <w:link w:val="ArticleHeading2Char"/>
    <w:semiHidden/>
    <w:qFormat/>
    <w:rsid w:val="00A832C5"/>
    <w:pPr>
      <w:keepNext w:val="0"/>
      <w:keepLines w:val="0"/>
      <w:spacing w:before="120" w:after="120"/>
      <w:ind w:left="720"/>
    </w:pPr>
    <w:rPr>
      <w:rFonts w:ascii="Verdana" w:eastAsia="Times New Roman" w:hAnsi="Verdana"/>
      <w:b w:val="0"/>
      <w:bCs w:val="0"/>
      <w:color w:val="F79646" w:themeColor="accent6"/>
      <w:kern w:val="0"/>
    </w:rPr>
  </w:style>
  <w:style w:type="character" w:customStyle="1" w:styleId="DocumentTitleChar">
    <w:name w:val="Document Title Char"/>
    <w:basedOn w:val="DefaultParagraphFont"/>
    <w:link w:val="DocumentTitle"/>
    <w:semiHidden/>
    <w:rsid w:val="000E1CF7"/>
    <w:rPr>
      <w:rFonts w:ascii="Arial" w:eastAsia="Times New Roman" w:hAnsi="Arial"/>
      <w:kern w:val="0"/>
      <w:sz w:val="28"/>
      <w:szCs w:val="28"/>
      <w:lang w:bidi="ar-SA"/>
    </w:rPr>
  </w:style>
  <w:style w:type="character" w:customStyle="1" w:styleId="ArticleHeading1Char">
    <w:name w:val="Article Heading 1 Char"/>
    <w:basedOn w:val="Heading1Char"/>
    <w:link w:val="ArticleHeading1"/>
    <w:semiHidden/>
    <w:rsid w:val="000E1CF7"/>
    <w:rPr>
      <w:rFonts w:ascii="Arial" w:eastAsiaTheme="majorEastAsia" w:hAnsi="Arial" w:cstheme="majorBidi"/>
      <w:b w:val="0"/>
      <w:bCs w:val="0"/>
      <w:color w:val="F79646" w:themeColor="accent6"/>
      <w:kern w:val="0"/>
      <w:sz w:val="28"/>
      <w:szCs w:val="28"/>
      <w:lang w:bidi="ar-SA"/>
    </w:rPr>
  </w:style>
  <w:style w:type="character" w:customStyle="1" w:styleId="ArticleHeading2Char">
    <w:name w:val="Article Heading 2 Char"/>
    <w:basedOn w:val="Heading2Char"/>
    <w:link w:val="ArticleHeading2"/>
    <w:semiHidden/>
    <w:rsid w:val="000E1CF7"/>
    <w:rPr>
      <w:rFonts w:ascii="Verdana" w:eastAsia="Times New Roman" w:hAnsi="Verdana" w:cstheme="majorBidi"/>
      <w:b w:val="0"/>
      <w:bCs w:val="0"/>
      <w:color w:val="F79646" w:themeColor="accent6"/>
      <w:kern w:val="0"/>
      <w:szCs w:val="26"/>
      <w:lang w:bidi="ar-SA"/>
    </w:rPr>
  </w:style>
  <w:style w:type="paragraph" w:customStyle="1" w:styleId="PublishDate">
    <w:name w:val="Publish Date"/>
    <w:basedOn w:val="Normal"/>
    <w:semiHidden/>
    <w:qFormat/>
    <w:rsid w:val="00A832C5"/>
    <w:pPr>
      <w:spacing w:before="120"/>
      <w:jc w:val="right"/>
    </w:pPr>
    <w:rPr>
      <w:rFonts w:ascii="Verdana" w:hAnsi="Verdana"/>
      <w:kern w:val="0"/>
      <w:sz w:val="20"/>
      <w:lang w:bidi="ar-SA"/>
    </w:rPr>
  </w:style>
  <w:style w:type="paragraph" w:customStyle="1" w:styleId="ArticleHeading3">
    <w:name w:val="Article Heading 3"/>
    <w:basedOn w:val="ArticleHeading2"/>
    <w:next w:val="ArticleText"/>
    <w:semiHidden/>
    <w:qFormat/>
    <w:rsid w:val="00A832C5"/>
    <w:pPr>
      <w:ind w:left="1440"/>
    </w:pPr>
    <w:rPr>
      <w:i/>
    </w:rPr>
  </w:style>
  <w:style w:type="paragraph" w:customStyle="1" w:styleId="TableSubheading1">
    <w:name w:val="Table Subheading 1"/>
    <w:basedOn w:val="ArticleText"/>
    <w:semiHidden/>
    <w:qFormat/>
    <w:rsid w:val="00A832C5"/>
    <w:pPr>
      <w:shd w:val="clear" w:color="auto" w:fill="404040" w:themeFill="text1" w:themeFillTint="BF"/>
    </w:pPr>
    <w:rPr>
      <w:b/>
      <w:color w:val="DDD9C3" w:themeColor="background2" w:themeShade="E6"/>
      <w:szCs w:val="22"/>
    </w:rPr>
  </w:style>
  <w:style w:type="table" w:customStyle="1" w:styleId="TableGrid1">
    <w:name w:val="Table Grid1"/>
    <w:basedOn w:val="TableNormal"/>
    <w:next w:val="TableGrid"/>
    <w:uiPriority w:val="59"/>
    <w:rsid w:val="00A832C5"/>
    <w:pPr>
      <w:spacing w:before="0" w:after="0"/>
    </w:pPr>
    <w:rPr>
      <w:rFonts w:asciiTheme="minorHAnsi" w:eastAsiaTheme="minorEastAsia" w:hAnsiTheme="minorHAnsi" w:cstheme="minorBidi"/>
      <w:kern w:val="0"/>
      <w:sz w:val="22"/>
      <w:szCs w:val="22"/>
      <w:lang w:bidi="ar-SA"/>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Level1Topic">
    <w:name w:val="Level 1 Topic"/>
    <w:basedOn w:val="Normal"/>
    <w:link w:val="Level1TopicChar"/>
    <w:semiHidden/>
    <w:rsid w:val="008228BD"/>
    <w:pPr>
      <w:spacing w:before="0" w:after="240" w:line="300" w:lineRule="atLeast"/>
    </w:pPr>
    <w:rPr>
      <w:rFonts w:ascii="Arial" w:hAnsi="Arial" w:cs="Arial"/>
      <w:b/>
      <w:bCs/>
      <w:sz w:val="36"/>
      <w:szCs w:val="36"/>
    </w:rPr>
  </w:style>
  <w:style w:type="paragraph" w:customStyle="1" w:styleId="LawNoteTitle">
    <w:name w:val="LawNote Title"/>
    <w:basedOn w:val="Normal"/>
    <w:link w:val="LawNoteTitleChar"/>
    <w:semiHidden/>
    <w:rsid w:val="008228BD"/>
    <w:pPr>
      <w:spacing w:before="0" w:after="240" w:line="300" w:lineRule="atLeast"/>
    </w:pPr>
    <w:rPr>
      <w:rFonts w:ascii="Arial" w:hAnsi="Arial" w:cs="Arial"/>
      <w:b/>
      <w:color w:val="3C71A5"/>
      <w:sz w:val="32"/>
      <w:szCs w:val="32"/>
    </w:rPr>
  </w:style>
  <w:style w:type="paragraph" w:customStyle="1" w:styleId="EndText">
    <w:name w:val="EndText"/>
    <w:basedOn w:val="Normal"/>
    <w:link w:val="EndTextChar"/>
    <w:semiHidden/>
    <w:rsid w:val="008228BD"/>
    <w:pPr>
      <w:numPr>
        <w:numId w:val="11"/>
      </w:numPr>
      <w:tabs>
        <w:tab w:val="clear" w:pos="720"/>
      </w:tabs>
      <w:spacing w:before="0"/>
      <w:ind w:left="0"/>
      <w:jc w:val="both"/>
    </w:pPr>
    <w:rPr>
      <w:rFonts w:ascii="Arial" w:eastAsia="Times New Roman" w:hAnsi="Arial"/>
      <w:kern w:val="0"/>
      <w:sz w:val="16"/>
      <w:lang w:bidi="ar-SA"/>
    </w:rPr>
  </w:style>
  <w:style w:type="character" w:customStyle="1" w:styleId="EndTextChar">
    <w:name w:val="EndText Char"/>
    <w:link w:val="EndText"/>
    <w:semiHidden/>
    <w:rsid w:val="000E1CF7"/>
    <w:rPr>
      <w:rFonts w:ascii="Arial" w:eastAsia="Times New Roman" w:hAnsi="Arial"/>
      <w:kern w:val="0"/>
      <w:sz w:val="16"/>
      <w:lang w:bidi="ar-SA"/>
    </w:rPr>
  </w:style>
  <w:style w:type="paragraph" w:customStyle="1" w:styleId="bbnode">
    <w:name w:val="bbnode"/>
    <w:basedOn w:val="BNormal"/>
    <w:qFormat/>
    <w:rsid w:val="002D2949"/>
    <w:pPr>
      <w:spacing w:before="0"/>
    </w:pPr>
    <w:rPr>
      <w:rFonts w:ascii="Arial" w:hAnsi="Arial" w:cs="Arial"/>
      <w:color w:val="E36C0A" w:themeColor="accent6" w:themeShade="BF"/>
      <w:sz w:val="16"/>
      <w:szCs w:val="16"/>
    </w:rPr>
  </w:style>
  <w:style w:type="paragraph" w:customStyle="1" w:styleId="bbreporter">
    <w:name w:val="bbreporter"/>
    <w:basedOn w:val="bbnode"/>
    <w:qFormat/>
    <w:rsid w:val="002D2949"/>
    <w:rPr>
      <w:color w:val="984806" w:themeColor="accent6" w:themeShade="80"/>
    </w:rPr>
  </w:style>
  <w:style w:type="paragraph" w:customStyle="1" w:styleId="bblsID">
    <w:name w:val="bblsID"/>
    <w:basedOn w:val="bbreporter"/>
    <w:qFormat/>
    <w:rsid w:val="002D2949"/>
    <w:rPr>
      <w:color w:val="0070C0"/>
      <w:szCs w:val="22"/>
    </w:rPr>
  </w:style>
  <w:style w:type="paragraph" w:customStyle="1" w:styleId="bbslug">
    <w:name w:val="bbslug"/>
    <w:basedOn w:val="bbnode"/>
    <w:rsid w:val="002D2949"/>
    <w:rPr>
      <w:b/>
      <w:i/>
      <w:color w:val="FF0000"/>
    </w:rPr>
  </w:style>
  <w:style w:type="character" w:customStyle="1" w:styleId="bblink-bbcitation">
    <w:name w:val="bblink-bbcitation"/>
    <w:basedOn w:val="DefaultParagraphFont"/>
    <w:uiPriority w:val="1"/>
    <w:qFormat/>
    <w:rsid w:val="0060761F"/>
    <w:rPr>
      <w:color w:val="7030A0"/>
    </w:rPr>
  </w:style>
  <w:style w:type="paragraph" w:customStyle="1" w:styleId="BGeographicName">
    <w:name w:val="BGeographicName"/>
    <w:basedOn w:val="Normal"/>
    <w:link w:val="BGeographicNameChar"/>
    <w:qFormat/>
    <w:rsid w:val="00BB26EE"/>
    <w:rPr>
      <w:color w:val="006600"/>
    </w:rPr>
  </w:style>
  <w:style w:type="character" w:customStyle="1" w:styleId="BGeographicNameChar">
    <w:name w:val="BGeographicName Char"/>
    <w:basedOn w:val="BNormalChar"/>
    <w:link w:val="BGeographicName"/>
    <w:rsid w:val="007E29E2"/>
    <w:rPr>
      <w:rFonts w:eastAsia="Times New Roman"/>
      <w:color w:val="006600"/>
      <w:kern w:val="0"/>
      <w:lang w:bidi="ar-SA"/>
    </w:rPr>
  </w:style>
  <w:style w:type="character" w:customStyle="1" w:styleId="BContentControl">
    <w:name w:val="BContent_Control"/>
    <w:basedOn w:val="DefaultParagraphFont"/>
    <w:uiPriority w:val="1"/>
    <w:rsid w:val="00147DAE"/>
    <w:rPr>
      <w:rFonts w:ascii="Calibri" w:hAnsi="Calibri"/>
      <w:sz w:val="16"/>
      <w:bdr w:val="none" w:sz="0" w:space="0" w:color="auto"/>
      <w:shd w:val="pct45" w:color="CCFFCC" w:fill="FFFFFF" w:themeFill="background1"/>
    </w:rPr>
  </w:style>
  <w:style w:type="character" w:customStyle="1" w:styleId="heading1notocChar">
    <w:name w:val="heading 1 (no toc) Char"/>
    <w:basedOn w:val="Heading1Char"/>
    <w:link w:val="heading1notoc"/>
    <w:semiHidden/>
    <w:rsid w:val="000E1CF7"/>
    <w:rPr>
      <w:rFonts w:eastAsia="Times New Roman" w:cstheme="majorBidi"/>
      <w:b w:val="0"/>
      <w:bCs w:val="0"/>
      <w:kern w:val="0"/>
      <w:sz w:val="28"/>
      <w:szCs w:val="20"/>
      <w:lang w:bidi="ar-SA"/>
    </w:rPr>
  </w:style>
  <w:style w:type="paragraph" w:customStyle="1" w:styleId="BDocStart">
    <w:name w:val="BDoc_Start"/>
    <w:next w:val="BNormal"/>
    <w:link w:val="BDocStartChar"/>
    <w:rsid w:val="00EB638D"/>
    <w:rPr>
      <w:rFonts w:eastAsiaTheme="majorEastAsia" w:cstheme="majorBidi"/>
      <w:bCs/>
      <w:color w:val="4F81BD" w:themeColor="accent1"/>
      <w:sz w:val="28"/>
      <w:szCs w:val="28"/>
      <w:lang w:bidi="ar-SA"/>
    </w:rPr>
  </w:style>
  <w:style w:type="character" w:customStyle="1" w:styleId="BDocStartChar">
    <w:name w:val="BDoc_Start Char"/>
    <w:basedOn w:val="heading1notocChar"/>
    <w:link w:val="BDocStart"/>
    <w:rsid w:val="00EB638D"/>
    <w:rPr>
      <w:rFonts w:eastAsiaTheme="majorEastAsia" w:cstheme="majorBidi"/>
      <w:b w:val="0"/>
      <w:bCs/>
      <w:color w:val="4F81BD" w:themeColor="accent1"/>
      <w:kern w:val="0"/>
      <w:sz w:val="28"/>
      <w:szCs w:val="28"/>
      <w:lang w:bidi="ar-SA"/>
    </w:rPr>
  </w:style>
  <w:style w:type="paragraph" w:customStyle="1" w:styleId="BAuthor">
    <w:name w:val="BAuthor"/>
    <w:basedOn w:val="BNormal"/>
    <w:link w:val="BAuthorChar"/>
    <w:rsid w:val="004E67F5"/>
    <w:rPr>
      <w:color w:val="943634" w:themeColor="accent2" w:themeShade="BF"/>
      <w:sz w:val="20"/>
      <w:szCs w:val="20"/>
    </w:rPr>
  </w:style>
  <w:style w:type="character" w:customStyle="1" w:styleId="BAuthorChar">
    <w:name w:val="BAuthor Char"/>
    <w:basedOn w:val="BNormalChar"/>
    <w:link w:val="BAuthor"/>
    <w:rsid w:val="004E67F5"/>
    <w:rPr>
      <w:rFonts w:eastAsia="Times New Roman"/>
      <w:color w:val="943634" w:themeColor="accent2" w:themeShade="BF"/>
      <w:kern w:val="0"/>
      <w:sz w:val="20"/>
      <w:szCs w:val="20"/>
      <w:lang w:bidi="ar-SA"/>
    </w:rPr>
  </w:style>
  <w:style w:type="paragraph" w:customStyle="1" w:styleId="BHeadline">
    <w:name w:val="BHeadline"/>
    <w:basedOn w:val="Normal"/>
    <w:next w:val="BNormal"/>
    <w:rsid w:val="00994780"/>
    <w:rPr>
      <w:b/>
      <w:color w:val="244061" w:themeColor="accent1" w:themeShade="80"/>
      <w:sz w:val="28"/>
      <w:szCs w:val="28"/>
    </w:rPr>
  </w:style>
  <w:style w:type="paragraph" w:customStyle="1" w:styleId="BOrganization">
    <w:name w:val="BOrganization"/>
    <w:basedOn w:val="BNormal"/>
    <w:rsid w:val="004E67F5"/>
    <w:rPr>
      <w:color w:val="943634" w:themeColor="accent2" w:themeShade="BF"/>
      <w:sz w:val="20"/>
    </w:rPr>
  </w:style>
  <w:style w:type="paragraph" w:customStyle="1" w:styleId="BEditorsintro">
    <w:name w:val="BEditors_intro"/>
    <w:basedOn w:val="Normal"/>
    <w:next w:val="BNormal"/>
    <w:semiHidden/>
    <w:rsid w:val="00FF7826"/>
    <w:pPr>
      <w:spacing w:before="120" w:after="0"/>
    </w:pPr>
    <w:rPr>
      <w:rFonts w:asciiTheme="minorHAnsi" w:eastAsia="Times New Roman" w:hAnsiTheme="minorHAnsi"/>
      <w:b/>
      <w:color w:val="FFFFFF" w:themeColor="background1"/>
      <w:kern w:val="0"/>
      <w:sz w:val="16"/>
      <w:szCs w:val="16"/>
      <w:lang w:val="en-GB" w:eastAsia="en-GB" w:bidi="ar-SA"/>
    </w:rPr>
  </w:style>
  <w:style w:type="paragraph" w:customStyle="1" w:styleId="BOutsideauthorinfo">
    <w:name w:val="BOutside_author_info"/>
    <w:basedOn w:val="BNormal"/>
    <w:next w:val="BNormal"/>
    <w:semiHidden/>
    <w:rsid w:val="002027C7"/>
    <w:pPr>
      <w:spacing w:line="160" w:lineRule="exact"/>
    </w:pPr>
    <w:rPr>
      <w:rFonts w:ascii="Calibri" w:hAnsi="Calibri" w:cs="Arial"/>
      <w:b/>
      <w:color w:val="FFFFFF" w:themeColor="background1"/>
      <w:sz w:val="16"/>
      <w:szCs w:val="16"/>
      <w:lang w:val="en-GB" w:eastAsia="en-GB"/>
    </w:rPr>
  </w:style>
  <w:style w:type="paragraph" w:customStyle="1" w:styleId="BMoreinfo">
    <w:name w:val="BMore_info"/>
    <w:basedOn w:val="Normal"/>
    <w:next w:val="BNormal"/>
    <w:rsid w:val="00FF7826"/>
    <w:pPr>
      <w:spacing w:before="120" w:after="0"/>
    </w:pPr>
    <w:rPr>
      <w:rFonts w:asciiTheme="minorHAnsi" w:eastAsia="Times New Roman" w:hAnsiTheme="minorHAnsi"/>
      <w:b/>
      <w:color w:val="000000" w:themeColor="text1"/>
      <w:kern w:val="0"/>
      <w:sz w:val="16"/>
      <w:szCs w:val="16"/>
      <w:lang w:val="en-GB" w:eastAsia="en-GB" w:bidi="ar-SA"/>
    </w:rPr>
  </w:style>
  <w:style w:type="paragraph" w:customStyle="1" w:styleId="sp">
    <w:name w:val="sp"/>
    <w:uiPriority w:val="99"/>
    <w:semiHidden/>
    <w:rsid w:val="00724007"/>
    <w:pPr>
      <w:widowControl w:val="0"/>
      <w:autoSpaceDE w:val="0"/>
      <w:autoSpaceDN w:val="0"/>
      <w:adjustRightInd w:val="0"/>
      <w:spacing w:before="0" w:after="0"/>
    </w:pPr>
    <w:rPr>
      <w:rFonts w:eastAsia="Times New Roman"/>
      <w:kern w:val="0"/>
      <w:sz w:val="20"/>
      <w:szCs w:val="20"/>
      <w:lang w:bidi="ar-SA"/>
    </w:rPr>
  </w:style>
  <w:style w:type="paragraph" w:customStyle="1" w:styleId="outsideauthor">
    <w:name w:val="outside_author"/>
    <w:uiPriority w:val="99"/>
    <w:semiHidden/>
    <w:rsid w:val="00724007"/>
    <w:pPr>
      <w:widowControl w:val="0"/>
      <w:autoSpaceDE w:val="0"/>
      <w:autoSpaceDN w:val="0"/>
      <w:adjustRightInd w:val="0"/>
      <w:spacing w:before="0" w:after="0"/>
    </w:pPr>
    <w:rPr>
      <w:rFonts w:eastAsia="Times New Roman"/>
      <w:b/>
      <w:bCs/>
      <w:kern w:val="0"/>
      <w:sz w:val="20"/>
      <w:szCs w:val="20"/>
      <w:lang w:bidi="ar-SA"/>
    </w:rPr>
  </w:style>
  <w:style w:type="paragraph" w:customStyle="1" w:styleId="section">
    <w:name w:val="section"/>
    <w:uiPriority w:val="99"/>
    <w:semiHidden/>
    <w:rsid w:val="00724007"/>
    <w:pPr>
      <w:widowControl w:val="0"/>
      <w:autoSpaceDE w:val="0"/>
      <w:autoSpaceDN w:val="0"/>
      <w:adjustRightInd w:val="0"/>
      <w:spacing w:before="0" w:after="0"/>
      <w:jc w:val="right"/>
    </w:pPr>
    <w:rPr>
      <w:rFonts w:eastAsia="Times New Roman"/>
      <w:b/>
      <w:bCs/>
      <w:color w:val="0000FF"/>
      <w:kern w:val="0"/>
      <w:sz w:val="36"/>
      <w:szCs w:val="36"/>
      <w:lang w:bidi="ar-SA"/>
    </w:rPr>
  </w:style>
  <w:style w:type="paragraph" w:customStyle="1" w:styleId="subsection">
    <w:name w:val="subsection"/>
    <w:uiPriority w:val="99"/>
    <w:semiHidden/>
    <w:rsid w:val="00724007"/>
    <w:pPr>
      <w:widowControl w:val="0"/>
      <w:autoSpaceDE w:val="0"/>
      <w:autoSpaceDN w:val="0"/>
      <w:adjustRightInd w:val="0"/>
      <w:spacing w:before="0" w:after="0"/>
      <w:jc w:val="right"/>
    </w:pPr>
    <w:rPr>
      <w:rFonts w:eastAsia="Times New Roman"/>
      <w:b/>
      <w:bCs/>
      <w:kern w:val="0"/>
      <w:sz w:val="28"/>
      <w:szCs w:val="28"/>
      <w:lang w:bidi="ar-SA"/>
    </w:rPr>
  </w:style>
  <w:style w:type="paragraph" w:customStyle="1" w:styleId="level">
    <w:name w:val="level"/>
    <w:uiPriority w:val="99"/>
    <w:semiHidden/>
    <w:rsid w:val="00724007"/>
    <w:pPr>
      <w:widowControl w:val="0"/>
      <w:autoSpaceDE w:val="0"/>
      <w:autoSpaceDN w:val="0"/>
      <w:adjustRightInd w:val="0"/>
      <w:spacing w:before="0" w:after="0" w:line="300" w:lineRule="atLeast"/>
    </w:pPr>
    <w:rPr>
      <w:rFonts w:eastAsia="Times New Roman"/>
      <w:b/>
      <w:bCs/>
      <w:kern w:val="0"/>
      <w:sz w:val="20"/>
      <w:szCs w:val="20"/>
      <w:lang w:bidi="ar-SA"/>
    </w:rPr>
  </w:style>
  <w:style w:type="paragraph" w:customStyle="1" w:styleId="example">
    <w:name w:val="example"/>
    <w:uiPriority w:val="99"/>
    <w:semiHidden/>
    <w:rsid w:val="00724007"/>
    <w:pPr>
      <w:widowControl w:val="0"/>
      <w:autoSpaceDE w:val="0"/>
      <w:autoSpaceDN w:val="0"/>
      <w:adjustRightInd w:val="0"/>
      <w:spacing w:before="0" w:after="0"/>
    </w:pPr>
    <w:rPr>
      <w:rFonts w:eastAsia="Times New Roman"/>
      <w:i/>
      <w:iCs/>
      <w:color w:val="0000FF"/>
      <w:kern w:val="0"/>
      <w:sz w:val="20"/>
      <w:szCs w:val="20"/>
      <w:lang w:bidi="ar-SA"/>
    </w:rPr>
  </w:style>
  <w:style w:type="paragraph" w:customStyle="1" w:styleId="note">
    <w:name w:val="note"/>
    <w:uiPriority w:val="99"/>
    <w:semiHidden/>
    <w:rsid w:val="00724007"/>
    <w:pPr>
      <w:widowControl w:val="0"/>
      <w:autoSpaceDE w:val="0"/>
      <w:autoSpaceDN w:val="0"/>
      <w:adjustRightInd w:val="0"/>
      <w:spacing w:before="0" w:after="0"/>
    </w:pPr>
    <w:rPr>
      <w:rFonts w:eastAsia="Times New Roman"/>
      <w:color w:val="0000FF"/>
      <w:kern w:val="0"/>
      <w:sz w:val="20"/>
      <w:szCs w:val="20"/>
      <w:lang w:bidi="ar-SA"/>
    </w:rPr>
  </w:style>
  <w:style w:type="paragraph" w:customStyle="1" w:styleId="listitem">
    <w:name w:val="list.item"/>
    <w:uiPriority w:val="99"/>
    <w:semiHidden/>
    <w:rsid w:val="00724007"/>
    <w:pPr>
      <w:widowControl w:val="0"/>
      <w:autoSpaceDE w:val="0"/>
      <w:autoSpaceDN w:val="0"/>
      <w:adjustRightInd w:val="0"/>
      <w:spacing w:before="0" w:after="0"/>
    </w:pPr>
    <w:rPr>
      <w:rFonts w:eastAsia="Times New Roman"/>
      <w:color w:val="0000FF"/>
      <w:kern w:val="0"/>
      <w:sz w:val="20"/>
      <w:szCs w:val="20"/>
      <w:lang w:bidi="ar-SA"/>
    </w:rPr>
  </w:style>
  <w:style w:type="paragraph" w:customStyle="1" w:styleId="document">
    <w:name w:val="document"/>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customStyle="1" w:styleId="head">
    <w:name w:val="head"/>
    <w:uiPriority w:val="99"/>
    <w:semiHidden/>
    <w:rsid w:val="00724007"/>
    <w:pPr>
      <w:widowControl w:val="0"/>
      <w:autoSpaceDE w:val="0"/>
      <w:autoSpaceDN w:val="0"/>
      <w:adjustRightInd w:val="0"/>
      <w:spacing w:after="240"/>
      <w:jc w:val="center"/>
    </w:pPr>
    <w:rPr>
      <w:rFonts w:eastAsia="Times New Roman"/>
      <w:b/>
      <w:bCs/>
      <w:kern w:val="0"/>
      <w:lang w:bidi="ar-SA"/>
    </w:rPr>
  </w:style>
  <w:style w:type="paragraph" w:customStyle="1" w:styleId="image">
    <w:name w:val="image"/>
    <w:uiPriority w:val="99"/>
    <w:semiHidden/>
    <w:rsid w:val="00724007"/>
    <w:pPr>
      <w:widowControl w:val="0"/>
      <w:autoSpaceDE w:val="0"/>
      <w:autoSpaceDN w:val="0"/>
      <w:adjustRightInd w:val="0"/>
      <w:spacing w:after="240"/>
      <w:jc w:val="center"/>
    </w:pPr>
    <w:rPr>
      <w:rFonts w:eastAsia="Times New Roman"/>
      <w:b/>
      <w:bCs/>
      <w:kern w:val="0"/>
      <w:lang w:bidi="ar-SA"/>
    </w:rPr>
  </w:style>
  <w:style w:type="paragraph" w:customStyle="1" w:styleId="descriptor">
    <w:name w:val="descriptor"/>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customStyle="1" w:styleId="footnotepara">
    <w:name w:val="footnote_para"/>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styleId="TOCHeading">
    <w:name w:val="TOC Heading"/>
    <w:basedOn w:val="Heading1"/>
    <w:next w:val="Normal"/>
    <w:uiPriority w:val="39"/>
    <w:semiHidden/>
    <w:unhideWhenUsed/>
    <w:qFormat/>
    <w:rsid w:val="00724007"/>
    <w:pPr>
      <w:spacing w:before="480" w:line="276" w:lineRule="auto"/>
      <w:outlineLvl w:val="9"/>
    </w:pPr>
    <w:rPr>
      <w:rFonts w:ascii="Cambria" w:eastAsia="MS Gothic" w:hAnsi="Cambria" w:cs="Times New Roman"/>
      <w:color w:val="365F91"/>
      <w:kern w:val="0"/>
      <w:lang w:eastAsia="ja-JP"/>
    </w:rPr>
  </w:style>
  <w:style w:type="character" w:customStyle="1" w:styleId="ssnonpaginatedrptr">
    <w:name w:val="ss_nonpaginatedrptr"/>
    <w:semiHidden/>
    <w:rsid w:val="00724007"/>
  </w:style>
  <w:style w:type="character" w:customStyle="1" w:styleId="st">
    <w:name w:val="st"/>
    <w:semiHidden/>
    <w:rsid w:val="00724007"/>
  </w:style>
  <w:style w:type="character" w:customStyle="1" w:styleId="BPlanpointhead">
    <w:name w:val="BPlan_point_head"/>
    <w:basedOn w:val="BCommenthead"/>
    <w:uiPriority w:val="1"/>
    <w:rsid w:val="00831EE4"/>
    <w:rPr>
      <w:b/>
      <w:iCs/>
      <w:color w:val="1F497D" w:themeColor="text2"/>
    </w:rPr>
  </w:style>
  <w:style w:type="paragraph" w:customStyle="1" w:styleId="BPlanpointpara">
    <w:name w:val="BPlan_point_para"/>
    <w:basedOn w:val="BCommentpara"/>
    <w:rsid w:val="00831EE4"/>
    <w:rPr>
      <w:color w:val="17365D" w:themeColor="text2" w:themeShade="BF"/>
    </w:rPr>
  </w:style>
  <w:style w:type="paragraph" w:customStyle="1" w:styleId="BRelatedTo">
    <w:name w:val="BRelatedTo"/>
    <w:basedOn w:val="BNormal"/>
    <w:next w:val="BNormal"/>
    <w:rsid w:val="00FC161A"/>
    <w:rPr>
      <w:color w:val="4F81BD" w:themeColor="accent1"/>
      <w:sz w:val="16"/>
    </w:rPr>
  </w:style>
  <w:style w:type="paragraph" w:customStyle="1" w:styleId="BProductionNote">
    <w:name w:val="BProductionNote"/>
    <w:basedOn w:val="BNormal"/>
    <w:link w:val="BProductionNoteChar"/>
    <w:rsid w:val="00EA282D"/>
    <w:pPr>
      <w:shd w:val="clear" w:color="auto" w:fill="FFFF00"/>
    </w:pPr>
    <w:rPr>
      <w:rFonts w:ascii="Times New Roman Bold" w:hAnsi="Times New Roman Bold"/>
      <w:b/>
      <w:color w:val="FF0000"/>
    </w:rPr>
  </w:style>
  <w:style w:type="character" w:customStyle="1" w:styleId="BProductionNoteChar">
    <w:name w:val="BProductionNote Char"/>
    <w:basedOn w:val="BNormalChar"/>
    <w:link w:val="BProductionNote"/>
    <w:rsid w:val="00EA282D"/>
    <w:rPr>
      <w:rFonts w:ascii="Times New Roman Bold" w:eastAsia="Times New Roman" w:hAnsi="Times New Roman Bold"/>
      <w:b/>
      <w:color w:val="FF0000"/>
      <w:kern w:val="0"/>
      <w:shd w:val="clear" w:color="auto" w:fill="FFFF00"/>
      <w:lang w:bidi="ar-SA"/>
    </w:rPr>
  </w:style>
  <w:style w:type="paragraph" w:customStyle="1" w:styleId="BHead6">
    <w:name w:val="BHead6"/>
    <w:next w:val="BNormal"/>
    <w:link w:val="BHead6Char"/>
    <w:rsid w:val="00F57AC4"/>
    <w:pPr>
      <w:ind w:left="1440"/>
      <w:outlineLvl w:val="5"/>
    </w:pPr>
    <w:rPr>
      <w:rFonts w:eastAsia="Times New Roman"/>
      <w:i/>
      <w:kern w:val="0"/>
      <w:lang w:bidi="ar-SA"/>
    </w:rPr>
  </w:style>
  <w:style w:type="character" w:customStyle="1" w:styleId="BHead6Char">
    <w:name w:val="BHead6 Char"/>
    <w:basedOn w:val="DefaultParagraphFont"/>
    <w:link w:val="BHead6"/>
    <w:rsid w:val="00F57AC4"/>
    <w:rPr>
      <w:rFonts w:eastAsia="Times New Roman"/>
      <w:i/>
      <w:kern w:val="0"/>
      <w:lang w:bidi="ar-SA"/>
    </w:rPr>
  </w:style>
  <w:style w:type="paragraph" w:customStyle="1" w:styleId="BHead7">
    <w:name w:val="BHead7"/>
    <w:next w:val="BNormal"/>
    <w:link w:val="BHead7Char"/>
    <w:rsid w:val="00F57AC4"/>
    <w:pPr>
      <w:ind w:left="1440"/>
      <w:outlineLvl w:val="6"/>
    </w:pPr>
    <w:rPr>
      <w:rFonts w:eastAsia="Times New Roman"/>
      <w:kern w:val="0"/>
      <w:lang w:bidi="ar-SA"/>
    </w:rPr>
  </w:style>
  <w:style w:type="character" w:customStyle="1" w:styleId="BHead7Char">
    <w:name w:val="BHead7 Char"/>
    <w:basedOn w:val="DefaultParagraphFont"/>
    <w:link w:val="BHead7"/>
    <w:rsid w:val="00F57AC4"/>
    <w:rPr>
      <w:rFonts w:eastAsia="Times New Roman"/>
      <w:kern w:val="0"/>
      <w:lang w:bidi="ar-SA"/>
    </w:rPr>
  </w:style>
  <w:style w:type="paragraph" w:customStyle="1" w:styleId="BHead8">
    <w:name w:val="BHead8"/>
    <w:next w:val="BNormal"/>
    <w:link w:val="BHead8Char"/>
    <w:rsid w:val="00F57AC4"/>
    <w:pPr>
      <w:ind w:left="2160"/>
      <w:outlineLvl w:val="7"/>
    </w:pPr>
    <w:rPr>
      <w:rFonts w:eastAsia="Times New Roman"/>
      <w:i/>
      <w:kern w:val="0"/>
      <w:lang w:bidi="ar-SA"/>
    </w:rPr>
  </w:style>
  <w:style w:type="character" w:customStyle="1" w:styleId="BHead8Char">
    <w:name w:val="BHead8 Char"/>
    <w:basedOn w:val="DefaultParagraphFont"/>
    <w:link w:val="BHead8"/>
    <w:rsid w:val="00F57AC4"/>
    <w:rPr>
      <w:rFonts w:eastAsia="Times New Roman"/>
      <w:i/>
      <w:kern w:val="0"/>
      <w:lang w:bidi="ar-SA"/>
    </w:rPr>
  </w:style>
  <w:style w:type="paragraph" w:customStyle="1" w:styleId="BBNAid">
    <w:name w:val="BBNA_id"/>
    <w:basedOn w:val="BNormal"/>
    <w:next w:val="BNormal"/>
    <w:link w:val="BBNAidChar"/>
    <w:qFormat/>
    <w:rsid w:val="00B82085"/>
    <w:rPr>
      <w:b/>
      <w:color w:val="31849B" w:themeColor="accent5" w:themeShade="BF"/>
    </w:rPr>
  </w:style>
  <w:style w:type="character" w:customStyle="1" w:styleId="BBNAidChar">
    <w:name w:val="BBNA_id Char"/>
    <w:basedOn w:val="BNormalChar"/>
    <w:link w:val="BBNAid"/>
    <w:rsid w:val="00B82085"/>
    <w:rPr>
      <w:rFonts w:eastAsia="Times New Roman"/>
      <w:b/>
      <w:color w:val="31849B" w:themeColor="accent5" w:themeShade="BF"/>
      <w:kern w:val="0"/>
      <w:lang w:bidi="ar-SA"/>
    </w:rPr>
  </w:style>
  <w:style w:type="paragraph" w:customStyle="1" w:styleId="BListitemorig">
    <w:name w:val="BList_item_orig"/>
    <w:basedOn w:val="BNormal"/>
    <w:qFormat/>
    <w:rsid w:val="005D78ED"/>
    <w:pPr>
      <w:ind w:left="1080" w:hanging="360"/>
    </w:pPr>
    <w:rPr>
      <w:szCs w:val="22"/>
    </w:rPr>
  </w:style>
  <w:style w:type="character" w:customStyle="1" w:styleId="bbDocID">
    <w:name w:val="bbDocID"/>
    <w:basedOn w:val="DefaultParagraphFont"/>
    <w:uiPriority w:val="1"/>
    <w:rsid w:val="00691039"/>
    <w:rPr>
      <w:color w:val="FF99FF"/>
    </w:rPr>
  </w:style>
  <w:style w:type="paragraph" w:customStyle="1" w:styleId="BVerbatimmarkup">
    <w:name w:val="BVerbatim_markup"/>
    <w:basedOn w:val="BodyText"/>
    <w:next w:val="BNormal"/>
    <w:link w:val="BVerbatimmarkupChar"/>
    <w:qFormat/>
    <w:rsid w:val="005C20E0"/>
    <w:rPr>
      <w:color w:val="FF0000"/>
    </w:rPr>
  </w:style>
  <w:style w:type="character" w:customStyle="1" w:styleId="BVerbatimmarkupChar">
    <w:name w:val="BVerbatim_markup Char"/>
    <w:basedOn w:val="DefaultParagraphFont"/>
    <w:link w:val="BVerbatimmarkup"/>
    <w:rsid w:val="00E97744"/>
    <w:rPr>
      <w:rFonts w:eastAsia="Times New Roman"/>
      <w:color w:val="FF0000"/>
      <w:lang w:bidi="ar-SA"/>
    </w:rPr>
  </w:style>
  <w:style w:type="paragraph" w:customStyle="1" w:styleId="BEditorIntro">
    <w:name w:val="BEditorIntro"/>
    <w:basedOn w:val="BNormal"/>
    <w:rsid w:val="00C53DA8"/>
    <w:rPr>
      <w:rFonts w:asciiTheme="minorHAnsi" w:hAnsiTheme="minorHAnsi"/>
      <w:b/>
      <w:color w:val="FFFFFF" w:themeColor="background1"/>
      <w:sz w:val="16"/>
      <w:szCs w:val="16"/>
      <w:lang w:val="en-GB" w:eastAsia="en-GB"/>
    </w:rPr>
  </w:style>
  <w:style w:type="paragraph" w:customStyle="1" w:styleId="text">
    <w:name w:val="text"/>
    <w:basedOn w:val="Normal"/>
    <w:uiPriority w:val="99"/>
    <w:qFormat/>
    <w:rsid w:val="001044F7"/>
    <w:pPr>
      <w:widowControl w:val="0"/>
      <w:spacing w:before="0" w:after="0"/>
      <w:ind w:firstLine="360"/>
    </w:pPr>
    <w:rPr>
      <w:kern w:val="0"/>
      <w:lang w:bidi="ar-SA"/>
    </w:rPr>
  </w:style>
  <w:style w:type="paragraph" w:customStyle="1" w:styleId="footnote">
    <w:name w:val="footnote"/>
    <w:basedOn w:val="text"/>
    <w:autoRedefine/>
    <w:uiPriority w:val="99"/>
    <w:qFormat/>
    <w:rsid w:val="001044F7"/>
    <w:rPr>
      <w:sz w:val="20"/>
    </w:rPr>
  </w:style>
  <w:style w:type="paragraph" w:customStyle="1" w:styleId="blockquote">
    <w:name w:val="block quote"/>
    <w:basedOn w:val="Normal"/>
    <w:autoRedefine/>
    <w:qFormat/>
    <w:rsid w:val="001044F7"/>
    <w:pPr>
      <w:spacing w:after="240"/>
      <w:ind w:left="720"/>
    </w:pPr>
    <w:rPr>
      <w:kern w:val="0"/>
      <w:sz w:val="20"/>
      <w:lang w:bidi="ar-SA"/>
    </w:rPr>
  </w:style>
  <w:style w:type="paragraph" w:customStyle="1" w:styleId="footnoteflush">
    <w:name w:val="footnote flush"/>
    <w:basedOn w:val="Normal"/>
    <w:uiPriority w:val="99"/>
    <w:rsid w:val="001044F7"/>
    <w:pPr>
      <w:autoSpaceDE w:val="0"/>
      <w:autoSpaceDN w:val="0"/>
      <w:adjustRightInd w:val="0"/>
      <w:spacing w:before="0" w:after="0"/>
      <w:jc w:val="both"/>
      <w:textAlignment w:val="center"/>
    </w:pPr>
    <w:rPr>
      <w:rFonts w:eastAsiaTheme="minorEastAsia" w:cs="ITC New Baskerville Std"/>
      <w:color w:val="000000"/>
      <w:kern w:val="0"/>
      <w:sz w:val="20"/>
      <w:szCs w:val="18"/>
      <w:lang w:bidi="ar-SA"/>
    </w:rPr>
  </w:style>
  <w:style w:type="paragraph" w:customStyle="1" w:styleId="tabletext">
    <w:name w:val="table text"/>
    <w:basedOn w:val="Normal"/>
    <w:uiPriority w:val="99"/>
    <w:rsid w:val="001044F7"/>
    <w:pPr>
      <w:tabs>
        <w:tab w:val="left" w:pos="4068"/>
      </w:tabs>
      <w:suppressAutoHyphens/>
      <w:autoSpaceDE w:val="0"/>
      <w:autoSpaceDN w:val="0"/>
      <w:adjustRightInd w:val="0"/>
      <w:spacing w:before="0" w:after="40"/>
      <w:textAlignment w:val="center"/>
    </w:pPr>
    <w:rPr>
      <w:rFonts w:eastAsiaTheme="minorEastAsia" w:cs="ITC New Baskerville Std"/>
      <w:color w:val="000000"/>
      <w:kern w:val="0"/>
      <w:sz w:val="20"/>
      <w:szCs w:val="20"/>
      <w:lang w:bidi="ar-SA"/>
    </w:rPr>
  </w:style>
  <w:style w:type="paragraph" w:customStyle="1" w:styleId="NoParagraphStyle">
    <w:name w:val="[No Paragraph Style]"/>
    <w:basedOn w:val="Normal"/>
    <w:rsid w:val="001044F7"/>
    <w:pPr>
      <w:widowControl w:val="0"/>
      <w:autoSpaceDE w:val="0"/>
      <w:autoSpaceDN w:val="0"/>
      <w:adjustRightInd w:val="0"/>
      <w:spacing w:before="0" w:after="0"/>
      <w:ind w:firstLine="360"/>
      <w:textAlignment w:val="center"/>
    </w:pPr>
    <w:rPr>
      <w:rFonts w:eastAsiaTheme="minorEastAsia" w:cs="Times"/>
      <w:color w:val="000000"/>
      <w:kern w:val="0"/>
      <w:lang w:bidi="ar-SA"/>
    </w:rPr>
  </w:style>
  <w:style w:type="paragraph" w:customStyle="1" w:styleId="4thlevelheada">
    <w:name w:val="4th level head a."/>
    <w:basedOn w:val="Normal"/>
    <w:autoRedefine/>
    <w:uiPriority w:val="99"/>
    <w:rsid w:val="001044F7"/>
    <w:pPr>
      <w:keepNext/>
      <w:widowControl w:val="0"/>
      <w:tabs>
        <w:tab w:val="left" w:pos="740"/>
      </w:tabs>
      <w:suppressAutoHyphens/>
      <w:autoSpaceDE w:val="0"/>
      <w:autoSpaceDN w:val="0"/>
      <w:adjustRightInd w:val="0"/>
      <w:spacing w:after="240"/>
      <w:ind w:left="840" w:hanging="360"/>
      <w:textAlignment w:val="center"/>
    </w:pPr>
    <w:rPr>
      <w:rFonts w:eastAsiaTheme="minorEastAsia" w:cs="ITC New Baskerville Std"/>
      <w:bCs/>
      <w:i/>
      <w:color w:val="000000"/>
      <w:kern w:val="0"/>
      <w:szCs w:val="22"/>
      <w:lang w:bidi="ar-SA"/>
    </w:rPr>
  </w:style>
  <w:style w:type="paragraph" w:customStyle="1" w:styleId="blockquotenoparagraphindent">
    <w:name w:val="block quote no paragraph indent"/>
    <w:basedOn w:val="Normal"/>
    <w:autoRedefine/>
    <w:uiPriority w:val="99"/>
    <w:rsid w:val="001044F7"/>
    <w:pPr>
      <w:spacing w:after="240"/>
      <w:ind w:left="720"/>
      <w:jc w:val="both"/>
    </w:pPr>
    <w:rPr>
      <w:rFonts w:cstheme="minorBidi"/>
      <w:kern w:val="0"/>
      <w:sz w:val="20"/>
      <w:szCs w:val="21"/>
      <w:lang w:bidi="ar-SA"/>
    </w:rPr>
  </w:style>
  <w:style w:type="paragraph" w:customStyle="1" w:styleId="footnoteregpara">
    <w:name w:val="footnote reg para"/>
    <w:basedOn w:val="footnote"/>
    <w:autoRedefine/>
    <w:uiPriority w:val="99"/>
    <w:rsid w:val="001044F7"/>
    <w:pPr>
      <w:widowControl/>
      <w:autoSpaceDE w:val="0"/>
      <w:autoSpaceDN w:val="0"/>
      <w:adjustRightInd w:val="0"/>
      <w:jc w:val="both"/>
      <w:textAlignment w:val="center"/>
    </w:pPr>
    <w:rPr>
      <w:rFonts w:eastAsiaTheme="minorEastAsia" w:cs="ITC New Baskerville Std"/>
      <w:color w:val="000000"/>
      <w:szCs w:val="18"/>
    </w:rPr>
  </w:style>
  <w:style w:type="paragraph" w:customStyle="1" w:styleId="2ndlevelheadA">
    <w:name w:val="2nd level head A."/>
    <w:basedOn w:val="Normal"/>
    <w:autoRedefine/>
    <w:uiPriority w:val="99"/>
    <w:rsid w:val="001044F7"/>
    <w:pPr>
      <w:keepNext/>
      <w:tabs>
        <w:tab w:val="left" w:pos="360"/>
      </w:tabs>
      <w:suppressAutoHyphens/>
      <w:spacing w:after="240"/>
      <w:ind w:left="360" w:hanging="360"/>
    </w:pPr>
    <w:rPr>
      <w:rFonts w:cstheme="minorBidi"/>
      <w:b/>
      <w:bCs/>
      <w:kern w:val="0"/>
      <w:szCs w:val="22"/>
      <w:lang w:bidi="ar-SA"/>
    </w:rPr>
  </w:style>
  <w:style w:type="paragraph" w:customStyle="1" w:styleId="textflush">
    <w:name w:val="text flush"/>
    <w:basedOn w:val="text"/>
    <w:autoRedefine/>
    <w:uiPriority w:val="99"/>
    <w:qFormat/>
    <w:rsid w:val="001044F7"/>
    <w:pPr>
      <w:ind w:firstLine="0"/>
    </w:pPr>
  </w:style>
  <w:style w:type="paragraph" w:customStyle="1" w:styleId="blockquotewparaindent">
    <w:name w:val="block quote w/para indent"/>
    <w:basedOn w:val="Normal"/>
    <w:autoRedefine/>
    <w:uiPriority w:val="99"/>
    <w:qFormat/>
    <w:rsid w:val="001044F7"/>
    <w:pPr>
      <w:spacing w:after="240"/>
      <w:ind w:left="360" w:firstLine="360"/>
    </w:pPr>
    <w:rPr>
      <w:rFonts w:eastAsiaTheme="minorEastAsia" w:cs="ITC New Baskerville Std"/>
      <w:color w:val="000000"/>
      <w:kern w:val="0"/>
      <w:sz w:val="20"/>
      <w:szCs w:val="22"/>
      <w:lang w:bidi="ar-SA"/>
    </w:rPr>
  </w:style>
  <w:style w:type="paragraph" w:customStyle="1" w:styleId="block-p">
    <w:name w:val="block-p/+/+"/>
    <w:basedOn w:val="Normal"/>
    <w:autoRedefine/>
    <w:uiPriority w:val="99"/>
    <w:rsid w:val="001044F7"/>
    <w:pPr>
      <w:spacing w:before="120"/>
      <w:ind w:left="720" w:firstLine="360"/>
    </w:pPr>
    <w:rPr>
      <w:rFonts w:cstheme="minorBidi"/>
      <w:kern w:val="0"/>
      <w:sz w:val="20"/>
      <w:szCs w:val="22"/>
      <w:lang w:bidi="ar-SA"/>
    </w:rPr>
  </w:style>
  <w:style w:type="paragraph" w:customStyle="1" w:styleId="Blockquoteflush">
    <w:name w:val="Block quote flush"/>
    <w:basedOn w:val="Normal"/>
    <w:autoRedefine/>
    <w:uiPriority w:val="99"/>
    <w:qFormat/>
    <w:rsid w:val="001044F7"/>
    <w:pPr>
      <w:widowControl w:val="0"/>
      <w:spacing w:after="240"/>
      <w:ind w:left="720"/>
    </w:pPr>
    <w:rPr>
      <w:kern w:val="0"/>
      <w:sz w:val="20"/>
      <w:lang w:bidi="ar-SA"/>
    </w:rPr>
  </w:style>
  <w:style w:type="paragraph" w:customStyle="1" w:styleId="bulletend">
    <w:name w:val="bullet end"/>
    <w:basedOn w:val="Normal"/>
    <w:autoRedefine/>
    <w:uiPriority w:val="99"/>
    <w:rsid w:val="001044F7"/>
    <w:pPr>
      <w:spacing w:before="0" w:after="240"/>
      <w:ind w:left="720" w:hanging="360"/>
    </w:pPr>
    <w:rPr>
      <w:rFonts w:cstheme="minorBidi"/>
      <w:kern w:val="0"/>
      <w:szCs w:val="22"/>
      <w:lang w:bidi="ar-SA"/>
    </w:rPr>
  </w:style>
  <w:style w:type="paragraph" w:customStyle="1" w:styleId="blockquoteparaindent-">
    <w:name w:val="block quote para indent -/+"/>
    <w:basedOn w:val="Normal"/>
    <w:autoRedefine/>
    <w:uiPriority w:val="99"/>
    <w:rsid w:val="001044F7"/>
    <w:pPr>
      <w:spacing w:before="0" w:after="240"/>
      <w:ind w:left="720" w:firstLine="360"/>
    </w:pPr>
    <w:rPr>
      <w:rFonts w:cstheme="minorBidi"/>
      <w:kern w:val="0"/>
      <w:sz w:val="20"/>
      <w:szCs w:val="22"/>
      <w:lang w:bidi="ar-SA"/>
    </w:rPr>
  </w:style>
  <w:style w:type="paragraph" w:customStyle="1" w:styleId="block-p-">
    <w:name w:val="block-p/+/-"/>
    <w:basedOn w:val="block-f-"/>
    <w:autoRedefine/>
    <w:qFormat/>
    <w:rsid w:val="001044F7"/>
    <w:pPr>
      <w:ind w:firstLine="360"/>
    </w:pPr>
  </w:style>
  <w:style w:type="paragraph" w:customStyle="1" w:styleId="block-p--">
    <w:name w:val="block-p/-/-"/>
    <w:basedOn w:val="blockquoteparaindent-"/>
    <w:autoRedefine/>
    <w:uiPriority w:val="99"/>
    <w:rsid w:val="001044F7"/>
    <w:pPr>
      <w:spacing w:after="0"/>
    </w:pPr>
  </w:style>
  <w:style w:type="paragraph" w:customStyle="1" w:styleId="footnoteparaindent">
    <w:name w:val="footnote para indent"/>
    <w:basedOn w:val="Normal"/>
    <w:autoRedefine/>
    <w:uiPriority w:val="99"/>
    <w:rsid w:val="001044F7"/>
    <w:pPr>
      <w:spacing w:before="0" w:after="0"/>
      <w:ind w:firstLine="360"/>
      <w:jc w:val="both"/>
    </w:pPr>
    <w:rPr>
      <w:rFonts w:cstheme="minorBidi"/>
      <w:kern w:val="0"/>
      <w:sz w:val="20"/>
      <w:szCs w:val="16"/>
      <w:lang w:bidi="ar-SA"/>
    </w:rPr>
  </w:style>
  <w:style w:type="paragraph" w:customStyle="1" w:styleId="block-p-0">
    <w:name w:val="block-p/-/+"/>
    <w:basedOn w:val="Normal"/>
    <w:autoRedefine/>
    <w:qFormat/>
    <w:rsid w:val="001044F7"/>
    <w:pPr>
      <w:widowControl w:val="0"/>
      <w:spacing w:before="0" w:after="240"/>
      <w:ind w:left="720" w:firstLine="360"/>
    </w:pPr>
    <w:rPr>
      <w:kern w:val="0"/>
      <w:sz w:val="20"/>
      <w:lang w:bidi="ar-SA"/>
    </w:rPr>
  </w:style>
  <w:style w:type="paragraph" w:customStyle="1" w:styleId="block-f-">
    <w:name w:val="block-f/+/-"/>
    <w:basedOn w:val="Normal"/>
    <w:autoRedefine/>
    <w:uiPriority w:val="99"/>
    <w:qFormat/>
    <w:rsid w:val="001044F7"/>
    <w:pPr>
      <w:spacing w:before="120"/>
      <w:ind w:left="720"/>
    </w:pPr>
    <w:rPr>
      <w:rFonts w:eastAsiaTheme="minorEastAsia" w:cs="ITC New Baskerville Std"/>
      <w:color w:val="000000"/>
      <w:kern w:val="0"/>
      <w:sz w:val="20"/>
      <w:szCs w:val="20"/>
      <w:lang w:bidi="ar-SA"/>
    </w:rPr>
  </w:style>
  <w:style w:type="paragraph" w:customStyle="1" w:styleId="textflush6ptbelow">
    <w:name w:val="text flush 6 pt below"/>
    <w:basedOn w:val="textflush"/>
    <w:autoRedefine/>
    <w:uiPriority w:val="99"/>
    <w:rsid w:val="001044F7"/>
    <w:pPr>
      <w:autoSpaceDE w:val="0"/>
      <w:autoSpaceDN w:val="0"/>
      <w:adjustRightInd w:val="0"/>
      <w:spacing w:after="240"/>
      <w:textAlignment w:val="center"/>
    </w:pPr>
    <w:rPr>
      <w:rFonts w:eastAsiaTheme="minorEastAsia" w:cs="ITC New Baskerville Std"/>
      <w:color w:val="000000"/>
      <w:szCs w:val="22"/>
    </w:rPr>
  </w:style>
  <w:style w:type="paragraph" w:customStyle="1" w:styleId="block2ndindent">
    <w:name w:val="block 2nd indent"/>
    <w:basedOn w:val="Normal"/>
    <w:autoRedefine/>
    <w:uiPriority w:val="99"/>
    <w:qFormat/>
    <w:rsid w:val="001044F7"/>
    <w:pPr>
      <w:spacing w:before="0" w:after="0"/>
      <w:ind w:left="1440"/>
    </w:pPr>
    <w:rPr>
      <w:rFonts w:cstheme="minorBidi"/>
      <w:kern w:val="0"/>
      <w:sz w:val="20"/>
      <w:szCs w:val="22"/>
      <w:lang w:bidi="ar-SA"/>
    </w:rPr>
  </w:style>
  <w:style w:type="paragraph" w:customStyle="1" w:styleId="block2ndindentspace">
    <w:name w:val="block 2nd indent + space"/>
    <w:basedOn w:val="Normal"/>
    <w:autoRedefine/>
    <w:uiPriority w:val="99"/>
    <w:rsid w:val="001044F7"/>
    <w:pPr>
      <w:spacing w:before="120" w:after="0"/>
      <w:ind w:left="1440"/>
    </w:pPr>
    <w:rPr>
      <w:rFonts w:cstheme="minorBidi"/>
      <w:kern w:val="0"/>
      <w:sz w:val="20"/>
      <w:szCs w:val="22"/>
      <w:lang w:bidi="ar-SA"/>
    </w:rPr>
  </w:style>
  <w:style w:type="paragraph" w:customStyle="1" w:styleId="toc10">
    <w:name w:val="toc1"/>
    <w:basedOn w:val="text"/>
    <w:autoRedefine/>
    <w:uiPriority w:val="99"/>
    <w:rsid w:val="001044F7"/>
    <w:pPr>
      <w:tabs>
        <w:tab w:val="right" w:pos="480"/>
        <w:tab w:val="left" w:pos="600"/>
        <w:tab w:val="right" w:leader="dot" w:pos="5520"/>
        <w:tab w:val="right" w:pos="6240"/>
        <w:tab w:val="right" w:pos="6960"/>
      </w:tabs>
      <w:autoSpaceDE w:val="0"/>
      <w:autoSpaceDN w:val="0"/>
      <w:adjustRightInd w:val="0"/>
      <w:ind w:left="600" w:hanging="600"/>
      <w:textAlignment w:val="center"/>
    </w:pPr>
    <w:rPr>
      <w:rFonts w:eastAsiaTheme="minorEastAsia" w:cs="ITC New Baskerville Std"/>
      <w:color w:val="000000"/>
      <w:sz w:val="22"/>
      <w:szCs w:val="22"/>
    </w:rPr>
  </w:style>
  <w:style w:type="paragraph" w:customStyle="1" w:styleId="toc20">
    <w:name w:val="toc2"/>
    <w:basedOn w:val="toc10"/>
    <w:autoRedefine/>
    <w:uiPriority w:val="99"/>
    <w:rsid w:val="001044F7"/>
    <w:pPr>
      <w:tabs>
        <w:tab w:val="clear" w:pos="480"/>
        <w:tab w:val="clear" w:pos="600"/>
        <w:tab w:val="left" w:pos="960"/>
      </w:tabs>
      <w:ind w:left="960" w:hanging="360"/>
    </w:pPr>
  </w:style>
  <w:style w:type="paragraph" w:customStyle="1" w:styleId="toc40">
    <w:name w:val="toc4"/>
    <w:basedOn w:val="Normal"/>
    <w:autoRedefine/>
    <w:uiPriority w:val="99"/>
    <w:rsid w:val="001044F7"/>
    <w:pPr>
      <w:widowControl w:val="0"/>
      <w:tabs>
        <w:tab w:val="left" w:pos="1680"/>
        <w:tab w:val="right" w:leader="dot" w:pos="5520"/>
        <w:tab w:val="right" w:pos="6240"/>
        <w:tab w:val="right" w:pos="6960"/>
      </w:tabs>
      <w:autoSpaceDE w:val="0"/>
      <w:autoSpaceDN w:val="0"/>
      <w:adjustRightInd w:val="0"/>
      <w:spacing w:before="0" w:after="0"/>
      <w:ind w:left="1680" w:hanging="300"/>
      <w:textAlignment w:val="center"/>
    </w:pPr>
    <w:rPr>
      <w:rFonts w:eastAsiaTheme="minorEastAsia" w:cs="ITC New Baskerville Std"/>
      <w:color w:val="000000"/>
      <w:kern w:val="0"/>
      <w:sz w:val="22"/>
      <w:szCs w:val="22"/>
      <w:lang w:bidi="ar-SA"/>
    </w:rPr>
  </w:style>
  <w:style w:type="paragraph" w:customStyle="1" w:styleId="toc30">
    <w:name w:val="toc3"/>
    <w:basedOn w:val="toc20"/>
    <w:autoRedefine/>
    <w:uiPriority w:val="99"/>
    <w:rsid w:val="001044F7"/>
    <w:pPr>
      <w:tabs>
        <w:tab w:val="clear" w:pos="960"/>
        <w:tab w:val="left" w:pos="1380"/>
        <w:tab w:val="left" w:pos="8900"/>
      </w:tabs>
      <w:ind w:left="1380" w:hanging="420"/>
    </w:pPr>
  </w:style>
  <w:style w:type="paragraph" w:customStyle="1" w:styleId="toc5">
    <w:name w:val="toc5"/>
    <w:basedOn w:val="toc40"/>
    <w:autoRedefine/>
    <w:uiPriority w:val="99"/>
    <w:rsid w:val="001044F7"/>
    <w:pPr>
      <w:tabs>
        <w:tab w:val="clear" w:pos="1680"/>
        <w:tab w:val="right" w:pos="2040"/>
        <w:tab w:val="left" w:pos="2160"/>
      </w:tabs>
      <w:ind w:left="2160" w:hanging="480"/>
    </w:pPr>
  </w:style>
  <w:style w:type="paragraph" w:customStyle="1" w:styleId="toc7">
    <w:name w:val="toc7"/>
    <w:basedOn w:val="Normal"/>
    <w:autoRedefine/>
    <w:uiPriority w:val="99"/>
    <w:rsid w:val="001044F7"/>
    <w:pPr>
      <w:widowControl w:val="0"/>
      <w:tabs>
        <w:tab w:val="left" w:pos="2880"/>
        <w:tab w:val="right" w:leader="dot" w:pos="5520"/>
        <w:tab w:val="right" w:pos="6240"/>
        <w:tab w:val="right" w:pos="6960"/>
      </w:tabs>
      <w:autoSpaceDE w:val="0"/>
      <w:autoSpaceDN w:val="0"/>
      <w:adjustRightInd w:val="0"/>
      <w:spacing w:before="0" w:after="0"/>
      <w:ind w:left="2880" w:hanging="360"/>
      <w:textAlignment w:val="center"/>
    </w:pPr>
    <w:rPr>
      <w:rFonts w:eastAsiaTheme="minorEastAsia" w:cs="ITC New Baskerville Std"/>
      <w:color w:val="000000"/>
      <w:kern w:val="0"/>
      <w:sz w:val="22"/>
      <w:szCs w:val="22"/>
      <w:lang w:bidi="ar-SA"/>
    </w:rPr>
  </w:style>
  <w:style w:type="paragraph" w:customStyle="1" w:styleId="2ndLevel1">
    <w:name w:val="2nd Level /1"/>
    <w:basedOn w:val="2ndlevelheadA"/>
    <w:autoRedefine/>
    <w:uiPriority w:val="99"/>
    <w:rsid w:val="001044F7"/>
    <w:pPr>
      <w:widowControl w:val="0"/>
      <w:autoSpaceDE w:val="0"/>
      <w:autoSpaceDN w:val="0"/>
      <w:adjustRightInd w:val="0"/>
      <w:spacing w:before="0"/>
      <w:textAlignment w:val="center"/>
    </w:pPr>
    <w:rPr>
      <w:rFonts w:eastAsiaTheme="minorEastAsia" w:cs="ITC New Baskerville Std"/>
      <w:color w:val="000000"/>
      <w:szCs w:val="24"/>
    </w:rPr>
  </w:style>
  <w:style w:type="paragraph" w:customStyle="1" w:styleId="bulletstart">
    <w:name w:val="bullet start"/>
    <w:basedOn w:val="Normal"/>
    <w:autoRedefine/>
    <w:uiPriority w:val="99"/>
    <w:rsid w:val="001044F7"/>
    <w:pPr>
      <w:tabs>
        <w:tab w:val="left" w:pos="360"/>
        <w:tab w:val="left" w:pos="720"/>
      </w:tabs>
      <w:spacing w:after="0"/>
      <w:ind w:left="720" w:hanging="360"/>
    </w:pPr>
    <w:rPr>
      <w:rFonts w:cstheme="minorBidi"/>
      <w:kern w:val="0"/>
      <w:szCs w:val="22"/>
      <w:lang w:bidi="ar-SA"/>
    </w:rPr>
  </w:style>
  <w:style w:type="paragraph" w:customStyle="1" w:styleId="bullet">
    <w:name w:val="bullet"/>
    <w:basedOn w:val="Normal"/>
    <w:qFormat/>
    <w:rsid w:val="001044F7"/>
    <w:pPr>
      <w:tabs>
        <w:tab w:val="left" w:pos="360"/>
      </w:tabs>
      <w:spacing w:before="0" w:after="0"/>
      <w:ind w:left="720" w:hanging="360"/>
    </w:pPr>
    <w:rPr>
      <w:rFonts w:eastAsiaTheme="minorEastAsia" w:cs="ITC New Baskerville Std"/>
      <w:color w:val="000000"/>
      <w:kern w:val="0"/>
      <w:szCs w:val="22"/>
      <w:lang w:bidi="ar-SA"/>
    </w:rPr>
  </w:style>
  <w:style w:type="paragraph" w:customStyle="1" w:styleId="Numberliststart">
    <w:name w:val="Number list start"/>
    <w:basedOn w:val="Normal"/>
    <w:autoRedefine/>
    <w:uiPriority w:val="99"/>
    <w:rsid w:val="001044F7"/>
    <w:pPr>
      <w:widowControl w:val="0"/>
      <w:tabs>
        <w:tab w:val="left" w:pos="480"/>
      </w:tabs>
      <w:autoSpaceDE w:val="0"/>
      <w:autoSpaceDN w:val="0"/>
      <w:adjustRightInd w:val="0"/>
      <w:spacing w:after="0"/>
      <w:ind w:left="960" w:hanging="480"/>
      <w:textAlignment w:val="center"/>
    </w:pPr>
    <w:rPr>
      <w:rFonts w:eastAsiaTheme="minorEastAsia" w:cs="ITC New Baskerville Std"/>
      <w:color w:val="000000"/>
      <w:kern w:val="0"/>
      <w:szCs w:val="22"/>
      <w:lang w:bidi="ar-SA"/>
    </w:rPr>
  </w:style>
  <w:style w:type="paragraph" w:customStyle="1" w:styleId="numberlistend">
    <w:name w:val="number list end"/>
    <w:basedOn w:val="numberliststart0"/>
    <w:autoRedefine/>
    <w:qFormat/>
    <w:rsid w:val="001044F7"/>
    <w:pPr>
      <w:spacing w:before="0" w:after="240"/>
    </w:pPr>
  </w:style>
  <w:style w:type="paragraph" w:customStyle="1" w:styleId="block3rdindent">
    <w:name w:val="block 3rd indent"/>
    <w:basedOn w:val="Normal"/>
    <w:autoRedefine/>
    <w:qFormat/>
    <w:rsid w:val="001044F7"/>
    <w:pPr>
      <w:widowControl w:val="0"/>
      <w:spacing w:before="0"/>
      <w:ind w:left="2160"/>
    </w:pPr>
    <w:rPr>
      <w:kern w:val="0"/>
      <w:sz w:val="20"/>
      <w:lang w:bidi="ar-SA"/>
    </w:rPr>
  </w:style>
  <w:style w:type="paragraph" w:customStyle="1" w:styleId="numberlistplstart">
    <w:name w:val="number list pl start"/>
    <w:basedOn w:val="Normal"/>
    <w:autoRedefine/>
    <w:uiPriority w:val="99"/>
    <w:rsid w:val="001044F7"/>
    <w:pPr>
      <w:tabs>
        <w:tab w:val="left" w:pos="840"/>
      </w:tabs>
      <w:spacing w:before="120" w:after="0"/>
      <w:ind w:left="960" w:hanging="480"/>
    </w:pPr>
    <w:rPr>
      <w:rFonts w:cstheme="minorBidi"/>
      <w:kern w:val="0"/>
      <w:szCs w:val="22"/>
      <w:lang w:bidi="ar-SA"/>
    </w:rPr>
  </w:style>
  <w:style w:type="paragraph" w:customStyle="1" w:styleId="numberlistpl">
    <w:name w:val="number list pl"/>
    <w:basedOn w:val="Normal"/>
    <w:autoRedefine/>
    <w:uiPriority w:val="99"/>
    <w:rsid w:val="001044F7"/>
    <w:pPr>
      <w:widowControl w:val="0"/>
      <w:tabs>
        <w:tab w:val="left" w:pos="920"/>
      </w:tabs>
      <w:autoSpaceDE w:val="0"/>
      <w:autoSpaceDN w:val="0"/>
      <w:adjustRightInd w:val="0"/>
      <w:spacing w:before="0" w:after="0"/>
      <w:ind w:left="960" w:hanging="480"/>
      <w:textAlignment w:val="center"/>
    </w:pPr>
    <w:rPr>
      <w:rFonts w:eastAsiaTheme="minorEastAsia" w:cs="ITC New Baskerville Std"/>
      <w:color w:val="000000"/>
      <w:kern w:val="0"/>
      <w:szCs w:val="22"/>
      <w:lang w:bidi="ar-SA"/>
    </w:rPr>
  </w:style>
  <w:style w:type="paragraph" w:customStyle="1" w:styleId="3rdLevel2">
    <w:name w:val="3rd Level / 2"/>
    <w:basedOn w:val="Normal"/>
    <w:autoRedefine/>
    <w:uiPriority w:val="99"/>
    <w:rsid w:val="001044F7"/>
    <w:pPr>
      <w:keepNext/>
      <w:widowControl w:val="0"/>
      <w:tabs>
        <w:tab w:val="left" w:pos="360"/>
      </w:tabs>
      <w:suppressAutoHyphens/>
      <w:autoSpaceDE w:val="0"/>
      <w:autoSpaceDN w:val="0"/>
      <w:adjustRightInd w:val="0"/>
      <w:spacing w:before="0" w:after="240"/>
      <w:ind w:left="360" w:hanging="360"/>
      <w:textAlignment w:val="center"/>
    </w:pPr>
    <w:rPr>
      <w:rFonts w:eastAsiaTheme="minorEastAsia" w:cs="ITC New Baskerville Std"/>
      <w:b/>
      <w:bCs/>
      <w:i/>
      <w:iCs/>
      <w:color w:val="000000"/>
      <w:kern w:val="0"/>
      <w:szCs w:val="22"/>
      <w:lang w:bidi="ar-SA"/>
    </w:rPr>
  </w:style>
  <w:style w:type="paragraph" w:customStyle="1" w:styleId="4thLevel3">
    <w:name w:val="4th Level / 3"/>
    <w:basedOn w:val="4thlevelheada"/>
    <w:autoRedefine/>
    <w:uiPriority w:val="99"/>
    <w:rsid w:val="001044F7"/>
    <w:pPr>
      <w:tabs>
        <w:tab w:val="clear" w:pos="740"/>
        <w:tab w:val="left" w:pos="360"/>
      </w:tabs>
      <w:spacing w:before="0"/>
      <w:ind w:left="360"/>
    </w:pPr>
  </w:style>
  <w:style w:type="paragraph" w:customStyle="1" w:styleId="1stLevelHeadII">
    <w:name w:val="1st Level Head II."/>
    <w:basedOn w:val="Normal"/>
    <w:autoRedefine/>
    <w:uiPriority w:val="99"/>
    <w:rsid w:val="001044F7"/>
    <w:pPr>
      <w:keepNext/>
      <w:widowControl w:val="0"/>
      <w:suppressAutoHyphens/>
      <w:autoSpaceDE w:val="0"/>
      <w:autoSpaceDN w:val="0"/>
      <w:adjustRightInd w:val="0"/>
      <w:spacing w:before="480" w:after="360"/>
      <w:jc w:val="center"/>
      <w:textAlignment w:val="center"/>
    </w:pPr>
    <w:rPr>
      <w:rFonts w:eastAsiaTheme="minorEastAsia" w:cs="ITC New Baskerville Std"/>
      <w:b/>
      <w:bCs/>
      <w:smallCaps/>
      <w:color w:val="000000"/>
      <w:kern w:val="0"/>
      <w:lang w:bidi="ar-SA"/>
    </w:rPr>
  </w:style>
  <w:style w:type="paragraph" w:customStyle="1" w:styleId="3rdLevelHead1">
    <w:name w:val="3rd Level Head 1."/>
    <w:basedOn w:val="Normal"/>
    <w:autoRedefine/>
    <w:uiPriority w:val="99"/>
    <w:rsid w:val="001044F7"/>
    <w:pPr>
      <w:keepNext/>
      <w:widowControl w:val="0"/>
      <w:tabs>
        <w:tab w:val="left" w:pos="360"/>
      </w:tabs>
      <w:suppressAutoHyphens/>
      <w:autoSpaceDE w:val="0"/>
      <w:autoSpaceDN w:val="0"/>
      <w:adjustRightInd w:val="0"/>
      <w:spacing w:before="360" w:after="240"/>
      <w:ind w:left="360" w:hanging="360"/>
      <w:textAlignment w:val="center"/>
    </w:pPr>
    <w:rPr>
      <w:rFonts w:eastAsiaTheme="minorEastAsia" w:cs="ITC New Baskerville Std"/>
      <w:b/>
      <w:bCs/>
      <w:i/>
      <w:iCs/>
      <w:color w:val="000000"/>
      <w:kern w:val="0"/>
      <w:szCs w:val="22"/>
      <w:lang w:bidi="ar-SA"/>
    </w:rPr>
  </w:style>
  <w:style w:type="paragraph" w:customStyle="1" w:styleId="blockquote-f-">
    <w:name w:val="block quote-f +/-"/>
    <w:basedOn w:val="blockquotenoparagraphindent"/>
    <w:uiPriority w:val="99"/>
    <w:rsid w:val="001044F7"/>
    <w:pPr>
      <w:widowControl w:val="0"/>
      <w:autoSpaceDE w:val="0"/>
      <w:autoSpaceDN w:val="0"/>
      <w:adjustRightInd w:val="0"/>
      <w:spacing w:before="120" w:after="0" w:line="230" w:lineRule="atLeast"/>
      <w:ind w:left="440"/>
      <w:textAlignment w:val="center"/>
    </w:pPr>
    <w:rPr>
      <w:rFonts w:eastAsiaTheme="minorEastAsia" w:cs="ITC New Baskerville Std"/>
      <w:color w:val="000000"/>
    </w:rPr>
  </w:style>
  <w:style w:type="paragraph" w:customStyle="1" w:styleId="numberlist-start">
    <w:name w:val="number list - start"/>
    <w:basedOn w:val="Normal"/>
    <w:autoRedefine/>
    <w:uiPriority w:val="99"/>
    <w:rsid w:val="001044F7"/>
    <w:pPr>
      <w:widowControl w:val="0"/>
      <w:tabs>
        <w:tab w:val="left" w:pos="840"/>
      </w:tabs>
      <w:autoSpaceDE w:val="0"/>
      <w:autoSpaceDN w:val="0"/>
      <w:adjustRightInd w:val="0"/>
      <w:spacing w:after="0"/>
      <w:ind w:left="1320" w:hanging="480"/>
      <w:jc w:val="both"/>
      <w:textAlignment w:val="center"/>
    </w:pPr>
    <w:rPr>
      <w:rFonts w:eastAsiaTheme="minorEastAsia" w:cs="ITC New Baskerville Std"/>
      <w:color w:val="000000"/>
      <w:kern w:val="0"/>
      <w:lang w:bidi="ar-SA"/>
    </w:rPr>
  </w:style>
  <w:style w:type="paragraph" w:customStyle="1" w:styleId="3rdlevelhead10">
    <w:name w:val="3rd level head 1."/>
    <w:basedOn w:val="Normal"/>
    <w:autoRedefine/>
    <w:uiPriority w:val="99"/>
    <w:rsid w:val="001044F7"/>
    <w:pPr>
      <w:keepNext/>
      <w:widowControl w:val="0"/>
      <w:tabs>
        <w:tab w:val="left" w:pos="360"/>
      </w:tabs>
      <w:suppressAutoHyphens/>
      <w:autoSpaceDE w:val="0"/>
      <w:autoSpaceDN w:val="0"/>
      <w:adjustRightInd w:val="0"/>
      <w:spacing w:after="240"/>
      <w:ind w:left="360" w:hanging="360"/>
      <w:textAlignment w:val="center"/>
    </w:pPr>
    <w:rPr>
      <w:rFonts w:eastAsiaTheme="minorEastAsia" w:cs="ITC New Baskerville Std"/>
      <w:bCs/>
      <w:i/>
      <w:iCs/>
      <w:color w:val="000000"/>
      <w:kern w:val="0"/>
      <w:lang w:bidi="ar-SA"/>
    </w:rPr>
  </w:style>
  <w:style w:type="paragraph" w:customStyle="1" w:styleId="3rdlevelheadnospace">
    <w:name w:val="3rd level head no space"/>
    <w:basedOn w:val="3rdlevelhead10"/>
    <w:uiPriority w:val="99"/>
    <w:rsid w:val="001044F7"/>
    <w:pPr>
      <w:spacing w:before="0"/>
    </w:pPr>
  </w:style>
  <w:style w:type="paragraph" w:customStyle="1" w:styleId="2ndlevelheadnospace">
    <w:name w:val="2nd level head no space"/>
    <w:basedOn w:val="2ndlevelheadA"/>
    <w:uiPriority w:val="99"/>
    <w:rsid w:val="001044F7"/>
    <w:pPr>
      <w:widowControl w:val="0"/>
      <w:autoSpaceDE w:val="0"/>
      <w:autoSpaceDN w:val="0"/>
      <w:adjustRightInd w:val="0"/>
      <w:spacing w:before="0"/>
      <w:textAlignment w:val="center"/>
    </w:pPr>
    <w:rPr>
      <w:rFonts w:eastAsiaTheme="minorEastAsia" w:cs="ITC New Baskerville Std"/>
      <w:color w:val="000000"/>
      <w:szCs w:val="24"/>
    </w:rPr>
  </w:style>
  <w:style w:type="paragraph" w:customStyle="1" w:styleId="numberlist">
    <w:name w:val="number list"/>
    <w:basedOn w:val="numberlistplstart"/>
    <w:autoRedefine/>
    <w:uiPriority w:val="99"/>
    <w:qFormat/>
    <w:rsid w:val="001044F7"/>
    <w:pPr>
      <w:tabs>
        <w:tab w:val="clear" w:pos="840"/>
        <w:tab w:val="left" w:pos="480"/>
      </w:tabs>
      <w:spacing w:before="0"/>
    </w:pPr>
  </w:style>
  <w:style w:type="paragraph" w:customStyle="1" w:styleId="4thlevelheadnospace">
    <w:name w:val="4th level head no space"/>
    <w:basedOn w:val="4thlevelheada"/>
    <w:uiPriority w:val="99"/>
    <w:rsid w:val="001044F7"/>
    <w:pPr>
      <w:spacing w:before="0"/>
      <w:ind w:left="701"/>
    </w:pPr>
    <w:rPr>
      <w:szCs w:val="24"/>
    </w:rPr>
  </w:style>
  <w:style w:type="paragraph" w:customStyle="1" w:styleId="bulletlist">
    <w:name w:val="bullet list"/>
    <w:basedOn w:val="Normal"/>
    <w:qFormat/>
    <w:rsid w:val="001044F7"/>
    <w:pPr>
      <w:tabs>
        <w:tab w:val="left" w:pos="360"/>
      </w:tabs>
      <w:spacing w:before="0" w:after="0"/>
      <w:ind w:left="720" w:hanging="360"/>
    </w:pPr>
    <w:rPr>
      <w:rFonts w:eastAsiaTheme="minorEastAsia" w:cs="ITC New Baskerville Std"/>
      <w:color w:val="000000"/>
      <w:kern w:val="0"/>
      <w:szCs w:val="22"/>
      <w:lang w:bidi="ar-SA"/>
    </w:rPr>
  </w:style>
  <w:style w:type="paragraph" w:customStyle="1" w:styleId="footnoteindentwpara">
    <w:name w:val="footnote indent w/para"/>
    <w:basedOn w:val="Normal"/>
    <w:autoRedefine/>
    <w:uiPriority w:val="99"/>
    <w:rsid w:val="001044F7"/>
    <w:pPr>
      <w:widowControl w:val="0"/>
      <w:autoSpaceDE w:val="0"/>
      <w:autoSpaceDN w:val="0"/>
      <w:adjustRightInd w:val="0"/>
      <w:spacing w:before="40" w:after="0" w:line="360" w:lineRule="auto"/>
      <w:ind w:left="360"/>
      <w:jc w:val="both"/>
      <w:textAlignment w:val="center"/>
    </w:pPr>
    <w:rPr>
      <w:rFonts w:eastAsiaTheme="minorEastAsia" w:cs="ITC New Baskerville Std"/>
      <w:color w:val="000000"/>
      <w:kern w:val="0"/>
      <w:sz w:val="20"/>
      <w:szCs w:val="18"/>
      <w:lang w:bidi="ar-SA"/>
    </w:rPr>
  </w:style>
  <w:style w:type="paragraph" w:customStyle="1" w:styleId="texteditorsnote">
    <w:name w:val="text editor's note"/>
    <w:basedOn w:val="text"/>
    <w:autoRedefine/>
    <w:uiPriority w:val="99"/>
    <w:rsid w:val="001044F7"/>
    <w:pPr>
      <w:autoSpaceDE w:val="0"/>
      <w:autoSpaceDN w:val="0"/>
      <w:adjustRightInd w:val="0"/>
      <w:spacing w:before="120"/>
      <w:ind w:firstLine="439"/>
      <w:jc w:val="both"/>
      <w:textAlignment w:val="center"/>
    </w:pPr>
    <w:rPr>
      <w:rFonts w:eastAsiaTheme="minorEastAsia" w:cs="ITC New Baskerville Std"/>
      <w:b/>
      <w:bCs/>
      <w:color w:val="000000"/>
      <w:szCs w:val="22"/>
    </w:rPr>
  </w:style>
  <w:style w:type="paragraph" w:customStyle="1" w:styleId="footnoteindent">
    <w:name w:val="footnote indent"/>
    <w:basedOn w:val="footnote"/>
    <w:autoRedefine/>
    <w:uiPriority w:val="99"/>
    <w:rsid w:val="001044F7"/>
    <w:pPr>
      <w:autoSpaceDE w:val="0"/>
      <w:autoSpaceDN w:val="0"/>
      <w:adjustRightInd w:val="0"/>
      <w:spacing w:before="40"/>
      <w:ind w:left="360" w:firstLine="0"/>
      <w:jc w:val="both"/>
      <w:textAlignment w:val="center"/>
    </w:pPr>
    <w:rPr>
      <w:rFonts w:eastAsiaTheme="minorEastAsia" w:cs="ITC New Baskerville Std"/>
      <w:color w:val="000000"/>
      <w:szCs w:val="18"/>
    </w:rPr>
  </w:style>
  <w:style w:type="paragraph" w:customStyle="1" w:styleId="6thlevelheada">
    <w:name w:val="6th level head (a)"/>
    <w:basedOn w:val="text"/>
    <w:autoRedefine/>
    <w:uiPriority w:val="99"/>
    <w:rsid w:val="001044F7"/>
    <w:pPr>
      <w:spacing w:before="120"/>
      <w:ind w:firstLine="439"/>
      <w:jc w:val="both"/>
    </w:pPr>
  </w:style>
  <w:style w:type="paragraph" w:customStyle="1" w:styleId="5thlevelhead1">
    <w:name w:val="5th level head (1)"/>
    <w:basedOn w:val="Normal"/>
    <w:autoRedefine/>
    <w:uiPriority w:val="99"/>
    <w:rsid w:val="001044F7"/>
    <w:pPr>
      <w:keepNext/>
      <w:widowControl w:val="0"/>
      <w:suppressAutoHyphens/>
      <w:autoSpaceDE w:val="0"/>
      <w:autoSpaceDN w:val="0"/>
      <w:adjustRightInd w:val="0"/>
      <w:spacing w:after="240" w:line="240" w:lineRule="atLeast"/>
      <w:ind w:left="821" w:hanging="360"/>
      <w:textAlignment w:val="center"/>
    </w:pPr>
    <w:rPr>
      <w:rFonts w:eastAsiaTheme="minorEastAsia" w:cs="ITC New Baskerville Std"/>
      <w:i/>
      <w:iCs/>
      <w:color w:val="000000"/>
      <w:kern w:val="0"/>
      <w:sz w:val="22"/>
      <w:szCs w:val="22"/>
      <w:lang w:bidi="ar-SA"/>
    </w:rPr>
  </w:style>
  <w:style w:type="paragraph" w:customStyle="1" w:styleId="nt">
    <w:name w:val="nt"/>
    <w:basedOn w:val="Normal"/>
    <w:autoRedefine/>
    <w:qFormat/>
    <w:rsid w:val="001044F7"/>
    <w:pPr>
      <w:spacing w:before="0" w:after="0"/>
      <w:ind w:firstLine="360"/>
    </w:pPr>
    <w:rPr>
      <w:rFonts w:eastAsiaTheme="minorEastAsia" w:cs="Times LT Std"/>
      <w:color w:val="000000"/>
      <w:kern w:val="0"/>
      <w:sz w:val="20"/>
      <w:szCs w:val="18"/>
      <w:lang w:bidi="ar-SA"/>
    </w:rPr>
  </w:style>
  <w:style w:type="paragraph" w:customStyle="1" w:styleId="bulletspaceabove">
    <w:name w:val="bullet space above"/>
    <w:basedOn w:val="Normal"/>
    <w:autoRedefine/>
    <w:uiPriority w:val="99"/>
    <w:rsid w:val="001044F7"/>
    <w:pPr>
      <w:widowControl w:val="0"/>
      <w:tabs>
        <w:tab w:val="left" w:pos="660"/>
      </w:tabs>
      <w:autoSpaceDE w:val="0"/>
      <w:autoSpaceDN w:val="0"/>
      <w:adjustRightInd w:val="0"/>
      <w:spacing w:after="0"/>
      <w:ind w:left="660" w:hanging="180"/>
      <w:jc w:val="both"/>
      <w:textAlignment w:val="center"/>
    </w:pPr>
    <w:rPr>
      <w:rFonts w:ascii="Times LT Std" w:eastAsiaTheme="minorEastAsia" w:hAnsi="Times LT Std" w:cs="Times LT Std"/>
      <w:color w:val="000000"/>
      <w:kern w:val="0"/>
      <w:lang w:bidi="ar-SA"/>
    </w:rPr>
  </w:style>
  <w:style w:type="paragraph" w:customStyle="1" w:styleId="block">
    <w:name w:val="block"/>
    <w:basedOn w:val="text"/>
    <w:autoRedefine/>
    <w:uiPriority w:val="99"/>
    <w:rsid w:val="001044F7"/>
    <w:pPr>
      <w:autoSpaceDE w:val="0"/>
      <w:autoSpaceDN w:val="0"/>
      <w:adjustRightInd w:val="0"/>
      <w:spacing w:before="240" w:after="240" w:line="220" w:lineRule="atLeast"/>
      <w:ind w:left="480" w:firstLine="0"/>
      <w:jc w:val="both"/>
      <w:textAlignment w:val="center"/>
    </w:pPr>
    <w:rPr>
      <w:rFonts w:ascii="Times LT Std" w:eastAsiaTheme="minorEastAsia" w:hAnsi="Times LT Std" w:cs="Times LT Std"/>
      <w:color w:val="000000"/>
      <w:sz w:val="20"/>
      <w:szCs w:val="22"/>
    </w:rPr>
  </w:style>
  <w:style w:type="paragraph" w:customStyle="1" w:styleId="textinsert">
    <w:name w:val="text insert +/+"/>
    <w:basedOn w:val="textflush"/>
    <w:autoRedefine/>
    <w:uiPriority w:val="99"/>
    <w:rsid w:val="001044F7"/>
    <w:pPr>
      <w:autoSpaceDE w:val="0"/>
      <w:autoSpaceDN w:val="0"/>
      <w:adjustRightInd w:val="0"/>
      <w:spacing w:before="120" w:after="120"/>
      <w:ind w:firstLine="439"/>
      <w:jc w:val="both"/>
      <w:textAlignment w:val="center"/>
    </w:pPr>
    <w:rPr>
      <w:rFonts w:eastAsiaTheme="minorEastAsia"/>
      <w:color w:val="000000"/>
      <w:szCs w:val="22"/>
    </w:rPr>
  </w:style>
  <w:style w:type="paragraph" w:customStyle="1" w:styleId="4thLevelHeada0">
    <w:name w:val="4th Level Head a."/>
    <w:basedOn w:val="Normal"/>
    <w:autoRedefine/>
    <w:uiPriority w:val="99"/>
    <w:rsid w:val="001044F7"/>
    <w:pPr>
      <w:keepNext/>
      <w:widowControl w:val="0"/>
      <w:tabs>
        <w:tab w:val="left" w:pos="360"/>
      </w:tabs>
      <w:suppressAutoHyphens/>
      <w:autoSpaceDE w:val="0"/>
      <w:autoSpaceDN w:val="0"/>
      <w:adjustRightInd w:val="0"/>
      <w:spacing w:after="240"/>
      <w:ind w:left="799" w:hanging="360"/>
      <w:textAlignment w:val="center"/>
    </w:pPr>
    <w:rPr>
      <w:rFonts w:eastAsiaTheme="minorEastAsia" w:cs="ITC New Baskerville Std"/>
      <w:i/>
      <w:iCs/>
      <w:color w:val="000000"/>
      <w:kern w:val="0"/>
      <w:szCs w:val="22"/>
      <w:lang w:bidi="ar-SA"/>
    </w:rPr>
  </w:style>
  <w:style w:type="paragraph" w:customStyle="1" w:styleId="mainvolumehead">
    <w:name w:val="main volume head"/>
    <w:basedOn w:val="text"/>
    <w:autoRedefine/>
    <w:uiPriority w:val="99"/>
    <w:rsid w:val="001044F7"/>
    <w:pPr>
      <w:keepNext/>
      <w:suppressAutoHyphens/>
      <w:autoSpaceDE w:val="0"/>
      <w:autoSpaceDN w:val="0"/>
      <w:adjustRightInd w:val="0"/>
      <w:spacing w:before="480" w:after="240"/>
      <w:ind w:firstLine="0"/>
      <w:jc w:val="center"/>
      <w:textAlignment w:val="center"/>
    </w:pPr>
    <w:rPr>
      <w:rFonts w:eastAsiaTheme="minorEastAsia" w:cs="ITC New Baskerville Std"/>
      <w:b/>
      <w:bCs/>
      <w:caps/>
      <w:color w:val="000000"/>
      <w:szCs w:val="22"/>
    </w:rPr>
  </w:style>
  <w:style w:type="paragraph" w:customStyle="1" w:styleId="textmainvolume">
    <w:name w:val="text main volume"/>
    <w:basedOn w:val="text"/>
    <w:autoRedefine/>
    <w:uiPriority w:val="99"/>
    <w:rsid w:val="001044F7"/>
    <w:pPr>
      <w:autoSpaceDE w:val="0"/>
      <w:autoSpaceDN w:val="0"/>
      <w:adjustRightInd w:val="0"/>
      <w:spacing w:after="120"/>
      <w:ind w:firstLine="439"/>
      <w:jc w:val="both"/>
      <w:textAlignment w:val="center"/>
    </w:pPr>
    <w:rPr>
      <w:rFonts w:eastAsiaTheme="minorEastAsia" w:cs="ITC New Baskerville Std"/>
      <w:color w:val="000000"/>
      <w:szCs w:val="22"/>
    </w:rPr>
  </w:style>
  <w:style w:type="paragraph" w:customStyle="1" w:styleId="textinsert-">
    <w:name w:val="text insert -/+"/>
    <w:basedOn w:val="textinsert"/>
    <w:autoRedefine/>
    <w:uiPriority w:val="99"/>
    <w:rsid w:val="001044F7"/>
    <w:pPr>
      <w:spacing w:before="0"/>
    </w:pPr>
    <w:rPr>
      <w:rFonts w:cs="ITC New Baskerville Std"/>
    </w:rPr>
  </w:style>
  <w:style w:type="paragraph" w:customStyle="1" w:styleId="2ndLevelHeadA0">
    <w:name w:val="2nd Level Head A."/>
    <w:basedOn w:val="Normal"/>
    <w:autoRedefine/>
    <w:uiPriority w:val="99"/>
    <w:rsid w:val="001044F7"/>
    <w:pPr>
      <w:keepNext/>
      <w:widowControl w:val="0"/>
      <w:tabs>
        <w:tab w:val="left" w:pos="360"/>
      </w:tabs>
      <w:suppressAutoHyphens/>
      <w:autoSpaceDE w:val="0"/>
      <w:autoSpaceDN w:val="0"/>
      <w:adjustRightInd w:val="0"/>
      <w:spacing w:before="360" w:after="240"/>
      <w:ind w:left="360" w:hanging="360"/>
      <w:textAlignment w:val="center"/>
    </w:pPr>
    <w:rPr>
      <w:rFonts w:eastAsiaTheme="minorEastAsia" w:cs="ITC New Baskerville Std"/>
      <w:b/>
      <w:bCs/>
      <w:iCs/>
      <w:color w:val="000000"/>
      <w:kern w:val="0"/>
      <w:lang w:bidi="ar-SA"/>
    </w:rPr>
  </w:style>
  <w:style w:type="paragraph" w:customStyle="1" w:styleId="5thLevelHeadii">
    <w:name w:val="5th Level Head ii."/>
    <w:basedOn w:val="Normal"/>
    <w:autoRedefine/>
    <w:uiPriority w:val="99"/>
    <w:rsid w:val="001044F7"/>
    <w:pPr>
      <w:keepNext/>
      <w:widowControl w:val="0"/>
      <w:tabs>
        <w:tab w:val="left" w:pos="1020"/>
      </w:tabs>
      <w:suppressAutoHyphens/>
      <w:autoSpaceDE w:val="0"/>
      <w:autoSpaceDN w:val="0"/>
      <w:adjustRightInd w:val="0"/>
      <w:spacing w:before="120"/>
      <w:ind w:left="1020" w:hanging="360"/>
      <w:textAlignment w:val="center"/>
    </w:pPr>
    <w:rPr>
      <w:rFonts w:eastAsiaTheme="minorEastAsia" w:cs="ITC New Baskerville Std"/>
      <w:i/>
      <w:iCs/>
      <w:color w:val="000000"/>
      <w:kern w:val="0"/>
      <w:szCs w:val="22"/>
      <w:lang w:bidi="ar-SA"/>
    </w:rPr>
  </w:style>
  <w:style w:type="paragraph" w:customStyle="1" w:styleId="blockquoteparaindent">
    <w:name w:val="block quote para indent"/>
    <w:basedOn w:val="blockquote"/>
    <w:autoRedefine/>
    <w:uiPriority w:val="99"/>
    <w:qFormat/>
    <w:rsid w:val="001044F7"/>
    <w:pPr>
      <w:autoSpaceDE w:val="0"/>
      <w:autoSpaceDN w:val="0"/>
      <w:adjustRightInd w:val="0"/>
      <w:spacing w:before="120" w:after="120"/>
      <w:ind w:left="439" w:firstLine="240"/>
      <w:jc w:val="both"/>
      <w:textAlignment w:val="center"/>
    </w:pPr>
    <w:rPr>
      <w:rFonts w:eastAsiaTheme="minorEastAsia" w:cs="Times LT Std"/>
      <w:color w:val="000000"/>
      <w:szCs w:val="22"/>
    </w:rPr>
  </w:style>
  <w:style w:type="paragraph" w:customStyle="1" w:styleId="block-p0">
    <w:name w:val="block-p"/>
    <w:basedOn w:val="Blockquoteflush"/>
    <w:autoRedefine/>
    <w:qFormat/>
    <w:rsid w:val="001044F7"/>
    <w:pPr>
      <w:ind w:firstLine="240"/>
    </w:pPr>
  </w:style>
  <w:style w:type="paragraph" w:customStyle="1" w:styleId="bulletliststart">
    <w:name w:val="bullet list start"/>
    <w:basedOn w:val="Normal"/>
    <w:autoRedefine/>
    <w:uiPriority w:val="99"/>
    <w:qFormat/>
    <w:rsid w:val="001044F7"/>
    <w:pPr>
      <w:tabs>
        <w:tab w:val="left" w:pos="360"/>
      </w:tabs>
      <w:spacing w:after="0"/>
      <w:ind w:left="720" w:hanging="360"/>
    </w:pPr>
    <w:rPr>
      <w:spacing w:val="-3"/>
      <w:kern w:val="0"/>
      <w:szCs w:val="22"/>
      <w:lang w:bidi="ar-SA"/>
    </w:rPr>
  </w:style>
  <w:style w:type="paragraph" w:customStyle="1" w:styleId="bulletlistend">
    <w:name w:val="bullet list end"/>
    <w:basedOn w:val="bullet"/>
    <w:autoRedefine/>
    <w:qFormat/>
    <w:rsid w:val="001044F7"/>
    <w:pPr>
      <w:spacing w:after="240"/>
    </w:pPr>
  </w:style>
  <w:style w:type="paragraph" w:customStyle="1" w:styleId="1stLevelHeadI">
    <w:name w:val="1st Level Head I."/>
    <w:basedOn w:val="Normal"/>
    <w:autoRedefine/>
    <w:uiPriority w:val="99"/>
    <w:rsid w:val="001044F7"/>
    <w:pPr>
      <w:keepNext/>
      <w:widowControl w:val="0"/>
      <w:suppressAutoHyphens/>
      <w:autoSpaceDE w:val="0"/>
      <w:autoSpaceDN w:val="0"/>
      <w:adjustRightInd w:val="0"/>
      <w:spacing w:before="360" w:after="240"/>
      <w:jc w:val="center"/>
      <w:textAlignment w:val="center"/>
    </w:pPr>
    <w:rPr>
      <w:rFonts w:ascii="Times SC" w:eastAsiaTheme="minorEastAsia" w:hAnsi="Times SC" w:cs="Times SC"/>
      <w:b/>
      <w:bCs/>
      <w:smallCaps/>
      <w:color w:val="000000"/>
      <w:kern w:val="0"/>
      <w:lang w:bidi="ar-SA"/>
    </w:rPr>
  </w:style>
  <w:style w:type="paragraph" w:customStyle="1" w:styleId="3rdLevelHeadfrom2">
    <w:name w:val="3rd Level Head from 2"/>
    <w:basedOn w:val="3rdLevelHead1"/>
    <w:autoRedefine/>
    <w:uiPriority w:val="99"/>
    <w:rsid w:val="001044F7"/>
    <w:pPr>
      <w:spacing w:before="0" w:after="120" w:line="240" w:lineRule="atLeast"/>
    </w:pPr>
    <w:rPr>
      <w:rFonts w:cs="Times New Roman"/>
      <w:bCs w:val="0"/>
    </w:rPr>
  </w:style>
  <w:style w:type="paragraph" w:customStyle="1" w:styleId="4thHeadfrom3">
    <w:name w:val="4th Head from 3"/>
    <w:basedOn w:val="4thLevelHeada0"/>
    <w:autoRedefine/>
    <w:uiPriority w:val="99"/>
    <w:rsid w:val="001044F7"/>
    <w:pPr>
      <w:tabs>
        <w:tab w:val="clear" w:pos="360"/>
        <w:tab w:val="left" w:pos="800"/>
      </w:tabs>
      <w:spacing w:before="0" w:after="120" w:line="240" w:lineRule="atLeast"/>
      <w:ind w:left="800"/>
    </w:pPr>
    <w:rPr>
      <w:rFonts w:cs="Times LT Std"/>
    </w:rPr>
  </w:style>
  <w:style w:type="paragraph" w:customStyle="1" w:styleId="blockquotewparaindent0">
    <w:name w:val="block quote w para indent"/>
    <w:basedOn w:val="blockquote"/>
    <w:autoRedefine/>
    <w:uiPriority w:val="99"/>
    <w:rsid w:val="001044F7"/>
    <w:pPr>
      <w:autoSpaceDE w:val="0"/>
      <w:autoSpaceDN w:val="0"/>
      <w:adjustRightInd w:val="0"/>
      <w:spacing w:before="120" w:after="120" w:line="220" w:lineRule="atLeast"/>
      <w:ind w:firstLine="360"/>
      <w:jc w:val="both"/>
      <w:textAlignment w:val="center"/>
    </w:pPr>
    <w:rPr>
      <w:rFonts w:ascii="Times LT Std" w:eastAsiaTheme="minorEastAsia" w:hAnsi="Times LT Std" w:cs="Times LT Std"/>
      <w:color w:val="000000"/>
      <w:szCs w:val="20"/>
    </w:rPr>
  </w:style>
  <w:style w:type="paragraph" w:customStyle="1" w:styleId="numberlistroman">
    <w:name w:val="number list roman"/>
    <w:basedOn w:val="Normal"/>
    <w:autoRedefine/>
    <w:uiPriority w:val="99"/>
    <w:rsid w:val="001044F7"/>
    <w:pPr>
      <w:widowControl w:val="0"/>
      <w:tabs>
        <w:tab w:val="right" w:pos="920"/>
        <w:tab w:val="left" w:pos="1040"/>
      </w:tabs>
      <w:autoSpaceDE w:val="0"/>
      <w:autoSpaceDN w:val="0"/>
      <w:adjustRightInd w:val="0"/>
      <w:spacing w:before="0" w:after="0" w:line="240" w:lineRule="atLeast"/>
      <w:ind w:left="1039" w:hanging="600"/>
      <w:jc w:val="both"/>
      <w:textAlignment w:val="center"/>
    </w:pPr>
    <w:rPr>
      <w:rFonts w:eastAsiaTheme="minorEastAsia" w:cs="Times LT Std"/>
      <w:color w:val="000000"/>
      <w:kern w:val="0"/>
      <w:szCs w:val="22"/>
      <w:lang w:bidi="ar-SA"/>
    </w:rPr>
  </w:style>
  <w:style w:type="paragraph" w:customStyle="1" w:styleId="5thLevelHead">
    <w:name w:val="5th Level Head"/>
    <w:basedOn w:val="4thHeadfrom3"/>
    <w:autoRedefine/>
    <w:uiPriority w:val="99"/>
    <w:rsid w:val="001044F7"/>
    <w:pPr>
      <w:tabs>
        <w:tab w:val="clear" w:pos="800"/>
        <w:tab w:val="left" w:pos="1240"/>
      </w:tabs>
      <w:spacing w:before="120"/>
      <w:ind w:left="1240"/>
    </w:pPr>
  </w:style>
  <w:style w:type="paragraph" w:customStyle="1" w:styleId="5thHeadfrom4">
    <w:name w:val="5th Head from 4"/>
    <w:basedOn w:val="5thLevelHead"/>
    <w:autoRedefine/>
    <w:uiPriority w:val="99"/>
    <w:rsid w:val="001044F7"/>
    <w:pPr>
      <w:spacing w:before="0"/>
    </w:pPr>
  </w:style>
  <w:style w:type="paragraph" w:customStyle="1" w:styleId="4thLevela">
    <w:name w:val="4th Level a."/>
    <w:basedOn w:val="Normal"/>
    <w:autoRedefine/>
    <w:uiPriority w:val="99"/>
    <w:rsid w:val="001044F7"/>
    <w:pPr>
      <w:keepNext/>
      <w:widowControl w:val="0"/>
      <w:tabs>
        <w:tab w:val="left" w:pos="820"/>
      </w:tabs>
      <w:suppressAutoHyphens/>
      <w:autoSpaceDE w:val="0"/>
      <w:autoSpaceDN w:val="0"/>
      <w:adjustRightInd w:val="0"/>
      <w:spacing w:before="120" w:line="250" w:lineRule="atLeast"/>
      <w:ind w:left="820" w:hanging="360"/>
      <w:textAlignment w:val="center"/>
    </w:pPr>
    <w:rPr>
      <w:rFonts w:eastAsiaTheme="minorEastAsia" w:cs="Times LT Std"/>
      <w:i/>
      <w:iCs/>
      <w:color w:val="000000"/>
      <w:kern w:val="0"/>
      <w:szCs w:val="23"/>
      <w:lang w:bidi="ar-SA"/>
    </w:rPr>
  </w:style>
  <w:style w:type="paragraph" w:customStyle="1" w:styleId="3rdLevel20">
    <w:name w:val="3rd Level /2"/>
    <w:basedOn w:val="3rdLevelHead1"/>
    <w:autoRedefine/>
    <w:uiPriority w:val="99"/>
    <w:rsid w:val="001044F7"/>
    <w:pPr>
      <w:spacing w:before="0" w:after="180" w:line="250" w:lineRule="atLeast"/>
    </w:pPr>
    <w:rPr>
      <w:rFonts w:cs="Times LT Std"/>
      <w:szCs w:val="23"/>
    </w:rPr>
  </w:style>
  <w:style w:type="paragraph" w:customStyle="1" w:styleId="numberliststart0">
    <w:name w:val="number list start"/>
    <w:basedOn w:val="Normal"/>
    <w:autoRedefine/>
    <w:qFormat/>
    <w:rsid w:val="001044F7"/>
    <w:pPr>
      <w:tabs>
        <w:tab w:val="left" w:pos="480"/>
      </w:tabs>
      <w:spacing w:after="0"/>
      <w:ind w:left="960" w:hanging="480"/>
    </w:pPr>
    <w:rPr>
      <w:kern w:val="0"/>
      <w:lang w:bidi="ar-SA"/>
    </w:rPr>
  </w:style>
  <w:style w:type="paragraph" w:customStyle="1" w:styleId="blockquotepnl">
    <w:name w:val="block quote pnl"/>
    <w:basedOn w:val="blockquote"/>
    <w:autoRedefine/>
    <w:uiPriority w:val="99"/>
    <w:rsid w:val="001044F7"/>
    <w:pPr>
      <w:tabs>
        <w:tab w:val="left" w:pos="480"/>
      </w:tabs>
      <w:autoSpaceDE w:val="0"/>
      <w:autoSpaceDN w:val="0"/>
      <w:adjustRightInd w:val="0"/>
      <w:spacing w:before="0" w:after="0"/>
      <w:ind w:left="1320" w:hanging="480"/>
      <w:jc w:val="both"/>
      <w:textAlignment w:val="center"/>
    </w:pPr>
    <w:rPr>
      <w:rFonts w:eastAsiaTheme="minorEastAsia" w:cs="Times LT Std"/>
      <w:color w:val="000000"/>
      <w:szCs w:val="21"/>
    </w:rPr>
  </w:style>
  <w:style w:type="paragraph" w:customStyle="1" w:styleId="blocknl">
    <w:name w:val="block nl"/>
    <w:basedOn w:val="Normal"/>
    <w:autoRedefine/>
    <w:qFormat/>
    <w:rsid w:val="001044F7"/>
    <w:pPr>
      <w:tabs>
        <w:tab w:val="left" w:pos="480"/>
      </w:tabs>
      <w:spacing w:before="0" w:after="0"/>
      <w:ind w:left="1680" w:hanging="480"/>
    </w:pPr>
    <w:rPr>
      <w:rFonts w:cstheme="minorBidi"/>
      <w:kern w:val="0"/>
      <w:sz w:val="20"/>
      <w:szCs w:val="22"/>
      <w:lang w:bidi="ar-SA"/>
    </w:rPr>
  </w:style>
  <w:style w:type="paragraph" w:customStyle="1" w:styleId="3rdlevelhditalic">
    <w:name w:val="3rd level hd italic"/>
    <w:basedOn w:val="Normal"/>
    <w:autoRedefine/>
    <w:qFormat/>
    <w:rsid w:val="001044F7"/>
    <w:pPr>
      <w:tabs>
        <w:tab w:val="left" w:pos="360"/>
      </w:tabs>
      <w:spacing w:after="240"/>
      <w:ind w:left="360" w:hanging="360"/>
    </w:pPr>
    <w:rPr>
      <w:rFonts w:cstheme="minorBidi"/>
      <w:i/>
      <w:kern w:val="0"/>
      <w:szCs w:val="22"/>
      <w:lang w:bidi="ar-SA"/>
    </w:rPr>
  </w:style>
  <w:style w:type="paragraph" w:customStyle="1" w:styleId="2ndLevelheadAblditalic">
    <w:name w:val="2nd Level head A. bld italic"/>
    <w:basedOn w:val="Normal"/>
    <w:autoRedefine/>
    <w:qFormat/>
    <w:rsid w:val="001044F7"/>
    <w:pPr>
      <w:tabs>
        <w:tab w:val="left" w:pos="360"/>
      </w:tabs>
      <w:spacing w:after="240"/>
      <w:ind w:left="360" w:hanging="360"/>
    </w:pPr>
    <w:rPr>
      <w:rFonts w:cstheme="minorBidi"/>
      <w:b/>
      <w:i/>
      <w:kern w:val="0"/>
      <w:szCs w:val="22"/>
      <w:lang w:bidi="ar-SA"/>
    </w:rPr>
  </w:style>
  <w:style w:type="paragraph" w:customStyle="1" w:styleId="Blockquote0">
    <w:name w:val="Block quote"/>
    <w:basedOn w:val="Normal"/>
    <w:autoRedefine/>
    <w:uiPriority w:val="99"/>
    <w:qFormat/>
    <w:rsid w:val="001044F7"/>
    <w:pPr>
      <w:widowControl w:val="0"/>
      <w:spacing w:after="240"/>
      <w:ind w:left="720"/>
    </w:pPr>
    <w:rPr>
      <w:kern w:val="0"/>
      <w:sz w:val="20"/>
      <w:lang w:bidi="ar-SA"/>
    </w:rPr>
  </w:style>
  <w:style w:type="paragraph" w:customStyle="1" w:styleId="Level21">
    <w:name w:val="Level 2 / 1"/>
    <w:basedOn w:val="Normal"/>
    <w:autoRedefine/>
    <w:uiPriority w:val="99"/>
    <w:rsid w:val="001044F7"/>
    <w:pPr>
      <w:keepNext/>
      <w:widowControl w:val="0"/>
      <w:tabs>
        <w:tab w:val="left" w:pos="360"/>
      </w:tabs>
      <w:suppressAutoHyphens/>
      <w:autoSpaceDE w:val="0"/>
      <w:autoSpaceDN w:val="0"/>
      <w:adjustRightInd w:val="0"/>
      <w:spacing w:before="0" w:after="240" w:line="240" w:lineRule="atLeast"/>
      <w:ind w:left="360" w:hanging="360"/>
      <w:textAlignment w:val="center"/>
    </w:pPr>
    <w:rPr>
      <w:rFonts w:eastAsiaTheme="minorEastAsia" w:cs="NewCenturySchlbk"/>
      <w:b/>
      <w:bCs/>
      <w:color w:val="000000"/>
      <w:kern w:val="0"/>
      <w:szCs w:val="22"/>
      <w:lang w:bidi="ar-SA"/>
    </w:rPr>
  </w:style>
  <w:style w:type="paragraph" w:customStyle="1" w:styleId="Level3Headi">
    <w:name w:val="Level 3 Head i."/>
    <w:basedOn w:val="Normal"/>
    <w:autoRedefine/>
    <w:uiPriority w:val="99"/>
    <w:rsid w:val="001044F7"/>
    <w:pPr>
      <w:keepNext/>
      <w:widowControl w:val="0"/>
      <w:tabs>
        <w:tab w:val="left" w:pos="480"/>
      </w:tabs>
      <w:suppressAutoHyphens/>
      <w:autoSpaceDE w:val="0"/>
      <w:autoSpaceDN w:val="0"/>
      <w:adjustRightInd w:val="0"/>
      <w:spacing w:after="240" w:line="240" w:lineRule="atLeast"/>
      <w:ind w:left="480" w:hanging="480"/>
      <w:textAlignment w:val="center"/>
    </w:pPr>
    <w:rPr>
      <w:rFonts w:eastAsiaTheme="minorEastAsia" w:cs="NewCenturySchlbk"/>
      <w:b/>
      <w:bCs/>
      <w:i/>
      <w:iCs/>
      <w:color w:val="000000"/>
      <w:kern w:val="0"/>
      <w:szCs w:val="22"/>
      <w:lang w:bidi="ar-SA"/>
    </w:rPr>
  </w:style>
  <w:style w:type="paragraph" w:customStyle="1" w:styleId="Level4Heada">
    <w:name w:val="Level 4 Head a."/>
    <w:basedOn w:val="text"/>
    <w:autoRedefine/>
    <w:uiPriority w:val="99"/>
    <w:rsid w:val="001044F7"/>
    <w:pPr>
      <w:keepNext/>
      <w:tabs>
        <w:tab w:val="left" w:pos="360"/>
      </w:tabs>
      <w:suppressAutoHyphens/>
      <w:autoSpaceDE w:val="0"/>
      <w:autoSpaceDN w:val="0"/>
      <w:adjustRightInd w:val="0"/>
      <w:spacing w:before="240" w:after="240" w:line="240" w:lineRule="atLeast"/>
      <w:ind w:left="360" w:hanging="360"/>
      <w:textAlignment w:val="center"/>
    </w:pPr>
    <w:rPr>
      <w:rFonts w:eastAsiaTheme="minorEastAsia" w:cs="NewCenturySchlbk"/>
      <w:i/>
      <w:iCs/>
      <w:color w:val="000000"/>
      <w:szCs w:val="22"/>
    </w:rPr>
  </w:style>
  <w:style w:type="paragraph" w:customStyle="1" w:styleId="Level2HeadA">
    <w:name w:val="Level 2 Head A."/>
    <w:basedOn w:val="NoParagraphStyle"/>
    <w:autoRedefine/>
    <w:uiPriority w:val="99"/>
    <w:rsid w:val="001044F7"/>
    <w:pPr>
      <w:keepNext/>
      <w:tabs>
        <w:tab w:val="left" w:pos="360"/>
      </w:tabs>
      <w:suppressAutoHyphens/>
      <w:spacing w:before="240" w:after="240" w:line="240" w:lineRule="atLeast"/>
      <w:ind w:left="360" w:hanging="360"/>
    </w:pPr>
    <w:rPr>
      <w:rFonts w:cs="NewCenturySchlbk"/>
      <w:b/>
      <w:bCs/>
      <w:szCs w:val="22"/>
    </w:rPr>
  </w:style>
  <w:style w:type="paragraph" w:customStyle="1" w:styleId="Level32">
    <w:name w:val="Level 3 / 2"/>
    <w:basedOn w:val="Level3Headi"/>
    <w:autoRedefine/>
    <w:uiPriority w:val="99"/>
    <w:rsid w:val="001044F7"/>
    <w:pPr>
      <w:spacing w:before="0"/>
    </w:pPr>
  </w:style>
  <w:style w:type="paragraph" w:customStyle="1" w:styleId="Blockquotenospacebelow">
    <w:name w:val="Block quote (no space below)"/>
    <w:basedOn w:val="Blockquote0"/>
    <w:autoRedefine/>
    <w:uiPriority w:val="99"/>
    <w:rsid w:val="001044F7"/>
    <w:pPr>
      <w:autoSpaceDE w:val="0"/>
      <w:autoSpaceDN w:val="0"/>
      <w:adjustRightInd w:val="0"/>
      <w:spacing w:after="0"/>
      <w:jc w:val="both"/>
      <w:textAlignment w:val="center"/>
    </w:pPr>
    <w:rPr>
      <w:rFonts w:eastAsiaTheme="minorEastAsia" w:cs="NewCenturySchlbk"/>
      <w:color w:val="000000"/>
      <w:szCs w:val="20"/>
    </w:rPr>
  </w:style>
  <w:style w:type="paragraph" w:customStyle="1" w:styleId="Numberliststart1">
    <w:name w:val="Number list (start)"/>
    <w:basedOn w:val="Normal"/>
    <w:autoRedefine/>
    <w:qFormat/>
    <w:rsid w:val="001044F7"/>
    <w:pPr>
      <w:widowControl w:val="0"/>
      <w:tabs>
        <w:tab w:val="left" w:pos="840"/>
      </w:tabs>
      <w:spacing w:after="0"/>
      <w:ind w:left="840" w:firstLine="360"/>
    </w:pPr>
    <w:rPr>
      <w:kern w:val="0"/>
      <w:lang w:bidi="ar-SA"/>
    </w:rPr>
  </w:style>
  <w:style w:type="paragraph" w:customStyle="1" w:styleId="Numberliststop">
    <w:name w:val="Number list (stop)"/>
    <w:basedOn w:val="Numberliststart1"/>
    <w:autoRedefine/>
    <w:qFormat/>
    <w:rsid w:val="001044F7"/>
    <w:pPr>
      <w:tabs>
        <w:tab w:val="clear" w:pos="840"/>
        <w:tab w:val="left" w:pos="480"/>
      </w:tabs>
      <w:spacing w:before="0" w:after="240"/>
      <w:ind w:left="960" w:hanging="480"/>
    </w:pPr>
  </w:style>
  <w:style w:type="paragraph" w:customStyle="1" w:styleId="Numberlist0">
    <w:name w:val="Number list"/>
    <w:basedOn w:val="Numberliststop"/>
    <w:autoRedefine/>
    <w:qFormat/>
    <w:rsid w:val="001044F7"/>
    <w:pPr>
      <w:spacing w:after="0"/>
    </w:pPr>
  </w:style>
  <w:style w:type="paragraph" w:customStyle="1" w:styleId="Level43">
    <w:name w:val="Level 4/3"/>
    <w:basedOn w:val="Level4Heada"/>
    <w:autoRedefine/>
    <w:uiPriority w:val="99"/>
    <w:rsid w:val="001044F7"/>
    <w:pPr>
      <w:spacing w:before="0"/>
    </w:pPr>
  </w:style>
  <w:style w:type="paragraph" w:customStyle="1" w:styleId="Level5Head1">
    <w:name w:val="Level 5 Head (1)"/>
    <w:basedOn w:val="Level43"/>
    <w:autoRedefine/>
    <w:uiPriority w:val="99"/>
    <w:rsid w:val="001044F7"/>
    <w:pPr>
      <w:spacing w:before="240" w:line="240" w:lineRule="auto"/>
      <w:ind w:left="919" w:hanging="480"/>
    </w:pPr>
  </w:style>
  <w:style w:type="paragraph" w:customStyle="1" w:styleId="Level3Head">
    <w:name w:val="Level 3 Head"/>
    <w:basedOn w:val="text"/>
    <w:autoRedefine/>
    <w:qFormat/>
    <w:rsid w:val="001044F7"/>
  </w:style>
  <w:style w:type="paragraph" w:customStyle="1" w:styleId="bullet-dash">
    <w:name w:val="bullet-dash"/>
    <w:basedOn w:val="Normal"/>
    <w:autoRedefine/>
    <w:qFormat/>
    <w:rsid w:val="001044F7"/>
    <w:pPr>
      <w:tabs>
        <w:tab w:val="left" w:pos="660"/>
      </w:tabs>
      <w:spacing w:before="0" w:after="0"/>
      <w:ind w:left="840" w:hanging="180"/>
    </w:pPr>
    <w:rPr>
      <w:kern w:val="0"/>
      <w:szCs w:val="22"/>
      <w:lang w:bidi="ar-SA"/>
    </w:rPr>
  </w:style>
  <w:style w:type="paragraph" w:customStyle="1" w:styleId="numberlist2ndlevel">
    <w:name w:val="number list / 2nd level"/>
    <w:basedOn w:val="Numberlist0"/>
    <w:autoRedefine/>
    <w:qFormat/>
    <w:rsid w:val="001044F7"/>
    <w:pPr>
      <w:ind w:left="1440"/>
    </w:pPr>
  </w:style>
  <w:style w:type="paragraph" w:customStyle="1" w:styleId="2ndLevelheadfrom1">
    <w:name w:val="2nd Level head_from 1"/>
    <w:basedOn w:val="2ndLevelHeadA0"/>
    <w:autoRedefine/>
    <w:uiPriority w:val="99"/>
    <w:rsid w:val="001044F7"/>
    <w:pPr>
      <w:spacing w:before="0" w:line="240" w:lineRule="atLeast"/>
    </w:pPr>
    <w:rPr>
      <w:rFonts w:cs="Times LT Std"/>
      <w:iCs w:val="0"/>
      <w:szCs w:val="22"/>
    </w:rPr>
  </w:style>
  <w:style w:type="paragraph" w:customStyle="1" w:styleId="1stlevelheadI0">
    <w:name w:val="1st level head I."/>
    <w:basedOn w:val="Normal"/>
    <w:autoRedefine/>
    <w:uiPriority w:val="99"/>
    <w:rsid w:val="001044F7"/>
    <w:pPr>
      <w:keepNext/>
      <w:widowControl w:val="0"/>
      <w:suppressAutoHyphens/>
      <w:autoSpaceDE w:val="0"/>
      <w:autoSpaceDN w:val="0"/>
      <w:adjustRightInd w:val="0"/>
      <w:spacing w:before="480" w:after="240"/>
      <w:jc w:val="center"/>
      <w:textAlignment w:val="center"/>
    </w:pPr>
    <w:rPr>
      <w:rFonts w:eastAsiaTheme="minorEastAsia"/>
      <w:color w:val="000000"/>
      <w:kern w:val="0"/>
      <w:szCs w:val="26"/>
      <w:lang w:bidi="ar-SA"/>
    </w:rPr>
  </w:style>
  <w:style w:type="paragraph" w:customStyle="1" w:styleId="4th-3">
    <w:name w:val="4th-3"/>
    <w:basedOn w:val="4thlevelheada"/>
    <w:autoRedefine/>
    <w:uiPriority w:val="99"/>
    <w:rsid w:val="001044F7"/>
    <w:pPr>
      <w:tabs>
        <w:tab w:val="clear" w:pos="740"/>
      </w:tabs>
      <w:spacing w:before="0"/>
    </w:pPr>
    <w:rPr>
      <w:rFonts w:cs="Times LT Std"/>
      <w:bCs w:val="0"/>
      <w:iCs/>
      <w:szCs w:val="24"/>
    </w:rPr>
  </w:style>
  <w:style w:type="paragraph" w:customStyle="1" w:styleId="level4iii">
    <w:name w:val="level 4 (iii)"/>
    <w:basedOn w:val="4thlevelheada"/>
    <w:autoRedefine/>
    <w:uiPriority w:val="99"/>
    <w:rsid w:val="001044F7"/>
    <w:pPr>
      <w:tabs>
        <w:tab w:val="clear" w:pos="740"/>
        <w:tab w:val="left" w:pos="960"/>
      </w:tabs>
      <w:ind w:left="960" w:hanging="480"/>
    </w:pPr>
    <w:rPr>
      <w:rFonts w:cs="Times LT Std"/>
      <w:bCs w:val="0"/>
      <w:iCs/>
      <w:szCs w:val="24"/>
    </w:rPr>
  </w:style>
  <w:style w:type="paragraph" w:customStyle="1" w:styleId="BasicParagraph">
    <w:name w:val="[Basic Paragraph]"/>
    <w:basedOn w:val="NoParagraphStyle"/>
    <w:uiPriority w:val="99"/>
    <w:rsid w:val="001044F7"/>
    <w:pPr>
      <w:spacing w:line="240" w:lineRule="atLeast"/>
      <w:ind w:firstLine="0"/>
    </w:pPr>
    <w:rPr>
      <w:rFonts w:ascii="ITC New Baskerville Std" w:hAnsi="ITC New Baskerville Std" w:cs="ITC New Baskerville Std"/>
      <w:sz w:val="22"/>
      <w:szCs w:val="22"/>
    </w:rPr>
  </w:style>
  <w:style w:type="paragraph" w:customStyle="1" w:styleId="chapternumber">
    <w:name w:val="chapter number"/>
    <w:basedOn w:val="BasicParagraph"/>
    <w:uiPriority w:val="99"/>
    <w:rsid w:val="001044F7"/>
    <w:pPr>
      <w:suppressAutoHyphens/>
      <w:spacing w:after="240" w:line="560" w:lineRule="atLeast"/>
    </w:pPr>
    <w:rPr>
      <w:b/>
      <w:bCs/>
      <w:sz w:val="56"/>
      <w:szCs w:val="56"/>
    </w:rPr>
  </w:style>
  <w:style w:type="paragraph" w:customStyle="1" w:styleId="chaptertitle">
    <w:name w:val="chapter title"/>
    <w:basedOn w:val="BasicParagraph"/>
    <w:uiPriority w:val="99"/>
    <w:rsid w:val="001044F7"/>
    <w:pPr>
      <w:suppressAutoHyphens/>
      <w:spacing w:after="240" w:line="440" w:lineRule="atLeast"/>
    </w:pPr>
    <w:rPr>
      <w:sz w:val="40"/>
      <w:szCs w:val="40"/>
    </w:rPr>
  </w:style>
  <w:style w:type="paragraph" w:customStyle="1" w:styleId="blockquotenospace">
    <w:name w:val="block quote no space"/>
    <w:basedOn w:val="block-p--"/>
    <w:uiPriority w:val="99"/>
    <w:rsid w:val="001044F7"/>
    <w:pPr>
      <w:widowControl w:val="0"/>
      <w:autoSpaceDE w:val="0"/>
      <w:autoSpaceDN w:val="0"/>
      <w:adjustRightInd w:val="0"/>
      <w:spacing w:line="200" w:lineRule="atLeast"/>
      <w:ind w:left="440" w:firstLine="0"/>
      <w:jc w:val="both"/>
      <w:textAlignment w:val="center"/>
    </w:pPr>
    <w:rPr>
      <w:rFonts w:ascii="ITC New Baskerville Std" w:eastAsiaTheme="minorEastAsia" w:hAnsi="ITC New Baskerville Std" w:cs="ITC New Baskerville Std"/>
      <w:color w:val="000000"/>
      <w:szCs w:val="20"/>
    </w:rPr>
  </w:style>
  <w:style w:type="paragraph" w:customStyle="1" w:styleId="blockquote16pt">
    <w:name w:val="block quote 1/6 pt"/>
    <w:basedOn w:val="block-f-"/>
    <w:uiPriority w:val="99"/>
    <w:rsid w:val="001044F7"/>
    <w:pPr>
      <w:widowControl w:val="0"/>
      <w:autoSpaceDE w:val="0"/>
      <w:autoSpaceDN w:val="0"/>
      <w:adjustRightInd w:val="0"/>
      <w:spacing w:before="240" w:line="200" w:lineRule="atLeast"/>
      <w:ind w:left="440"/>
      <w:jc w:val="both"/>
      <w:textAlignment w:val="center"/>
    </w:pPr>
    <w:rPr>
      <w:rFonts w:ascii="ITC New Baskerville Std" w:hAnsi="ITC New Baskerville Std"/>
    </w:rPr>
  </w:style>
  <w:style w:type="paragraph" w:customStyle="1" w:styleId="blockquote-6pt">
    <w:name w:val="block quote -/+ 6 pt"/>
    <w:basedOn w:val="Blockquoteflush"/>
    <w:uiPriority w:val="99"/>
    <w:rsid w:val="001044F7"/>
    <w:pPr>
      <w:autoSpaceDE w:val="0"/>
      <w:autoSpaceDN w:val="0"/>
      <w:adjustRightInd w:val="0"/>
      <w:spacing w:before="0" w:after="120" w:line="200" w:lineRule="atLeast"/>
      <w:ind w:left="440"/>
      <w:jc w:val="both"/>
      <w:textAlignment w:val="center"/>
    </w:pPr>
    <w:rPr>
      <w:rFonts w:ascii="ITC New Baskerville Std" w:eastAsiaTheme="minorEastAsia" w:hAnsi="ITC New Baskerville Std" w:cs="ITC New Baskerville Std"/>
      <w:color w:val="000000"/>
      <w:szCs w:val="20"/>
    </w:rPr>
  </w:style>
  <w:style w:type="paragraph" w:customStyle="1" w:styleId="blockquote-">
    <w:name w:val="block quote -/+"/>
    <w:basedOn w:val="Blockquoteflush"/>
    <w:uiPriority w:val="99"/>
    <w:rsid w:val="001044F7"/>
    <w:pPr>
      <w:autoSpaceDE w:val="0"/>
      <w:autoSpaceDN w:val="0"/>
      <w:adjustRightInd w:val="0"/>
      <w:spacing w:before="0" w:line="200" w:lineRule="atLeast"/>
      <w:ind w:left="440"/>
      <w:jc w:val="both"/>
      <w:textAlignment w:val="center"/>
    </w:pPr>
    <w:rPr>
      <w:rFonts w:ascii="ITC New Baskerville Std" w:eastAsiaTheme="minorEastAsia" w:hAnsi="ITC New Baskerville Std" w:cs="ITC New Baskerville Std"/>
      <w:color w:val="000000"/>
      <w:szCs w:val="20"/>
    </w:rPr>
  </w:style>
  <w:style w:type="character" w:customStyle="1" w:styleId="superscript">
    <w:name w:val="superscript"/>
    <w:uiPriority w:val="99"/>
    <w:rsid w:val="001044F7"/>
    <w:rPr>
      <w:vertAlign w:val="superscript"/>
    </w:rPr>
  </w:style>
  <w:style w:type="paragraph" w:customStyle="1" w:styleId="ChapterNum">
    <w:name w:val="ChapterNum"/>
    <w:basedOn w:val="toc10"/>
    <w:link w:val="ChapterNumChar"/>
    <w:rsid w:val="001044F7"/>
    <w:pPr>
      <w:tabs>
        <w:tab w:val="clear" w:pos="480"/>
        <w:tab w:val="clear" w:pos="6240"/>
        <w:tab w:val="clear" w:pos="6960"/>
        <w:tab w:val="left" w:pos="0"/>
        <w:tab w:val="right" w:pos="600"/>
        <w:tab w:val="left" w:pos="720"/>
        <w:tab w:val="right" w:pos="6120"/>
        <w:tab w:val="right" w:pos="6956"/>
      </w:tabs>
      <w:autoSpaceDE/>
      <w:autoSpaceDN/>
      <w:adjustRightInd/>
      <w:spacing w:line="240" w:lineRule="atLeast"/>
      <w:ind w:left="0" w:firstLine="720"/>
      <w:textAlignment w:val="auto"/>
    </w:pPr>
    <w:rPr>
      <w:rFonts w:eastAsia="Times New Roman" w:cs="Times New Roman"/>
      <w:color w:val="auto"/>
      <w:sz w:val="56"/>
      <w:szCs w:val="56"/>
    </w:rPr>
  </w:style>
  <w:style w:type="character" w:customStyle="1" w:styleId="ChapterNumChar">
    <w:name w:val="ChapterNum Char"/>
    <w:link w:val="ChapterNum"/>
    <w:rsid w:val="001044F7"/>
    <w:rPr>
      <w:rFonts w:eastAsia="Times New Roman"/>
      <w:kern w:val="0"/>
      <w:sz w:val="56"/>
      <w:szCs w:val="56"/>
      <w:lang w:bidi="ar-SA"/>
    </w:rPr>
  </w:style>
  <w:style w:type="character" w:styleId="UnresolvedMention">
    <w:name w:val="Unresolved Mention"/>
    <w:basedOn w:val="DefaultParagraphFont"/>
    <w:uiPriority w:val="99"/>
    <w:semiHidden/>
    <w:unhideWhenUsed/>
    <w:rsid w:val="001044F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4838007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www.linkedin.com/in/welkowitz-david-76b34891"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_rels/footnotes.xml.rels><?xml version="1.0" encoding="UTF-8" standalone="yes"?>
<Relationships xmlns="http://schemas.openxmlformats.org/package/2006/relationships"><Relationship Id="rId8" Type="http://schemas.openxmlformats.org/officeDocument/2006/relationships/hyperlink" Target="https://www.bloomberglaw.com/ms/product/blaw/document/X13E7I630000N?jcsearch=" TargetMode="External"/><Relationship Id="rId3" Type="http://schemas.openxmlformats.org/officeDocument/2006/relationships/hyperlink" Target="https://www.bloomberglaw.com/ms/product/blaw/document/XB6HQELG000N?jcsearch=" TargetMode="External"/><Relationship Id="rId7" Type="http://schemas.openxmlformats.org/officeDocument/2006/relationships/hyperlink" Target="https://www.bloomberglaw.com/ms/product/blaw/document/XQ7E88RG000N?jcsearch=" TargetMode="External"/><Relationship Id="rId2" Type="http://schemas.openxmlformats.org/officeDocument/2006/relationships/hyperlink" Target="https://www.bloomberglaw.com/ms/product/blaw/document/XB6HQELG000N?jcsearch=" TargetMode="External"/><Relationship Id="rId1" Type="http://schemas.openxmlformats.org/officeDocument/2006/relationships/hyperlink" Target="https://www.bloomberglaw.com/ms/product/blaw/document/XQ22NM3G000N?jcsearch=" TargetMode="External"/><Relationship Id="rId6" Type="http://schemas.openxmlformats.org/officeDocument/2006/relationships/hyperlink" Target="https://www.bloomberglaw.com/ms/product/blaw/document/XQ7E88RG000N?jcsearch=" TargetMode="External"/><Relationship Id="rId5" Type="http://schemas.openxmlformats.org/officeDocument/2006/relationships/hyperlink" Target="https://www.bloomberglaw.com/ms/product/blaw/document/X18T1DVFG000N?jcsearch=" TargetMode="External"/><Relationship Id="rId4" Type="http://schemas.openxmlformats.org/officeDocument/2006/relationships/hyperlink" Target="https://www.bloomberglaw.com/ms/product/blaw/document/XE8TS1S0000N?jcsearch=" TargetMode="External"/><Relationship Id="rId9" Type="http://schemas.openxmlformats.org/officeDocument/2006/relationships/hyperlink" Target="https://www.bloomberglaw.com/ms/product/blaw/document/XB6HQELG000N?jcsearch="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wideaccess.intdom.bna.com\share\programs\prod\templates\BPub_Prep.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9E134322-39AB-4D11-8E54-0B6C6F74065D}"/>
      </w:docPartPr>
      <w:docPartBody>
        <w:p w:rsidR="00E71434" w:rsidRDefault="00E71434">
          <w:r w:rsidRPr="007E4A7E">
            <w:rPr>
              <w:rStyle w:val="PlaceholderText"/>
            </w:rPr>
            <w:t>Click or tap here to enter text.</w:t>
          </w:r>
        </w:p>
      </w:docPartBody>
    </w:docPart>
    <w:docPart>
      <w:docPartPr>
        <w:name w:val="9968E0970A4940A4AA49F9648A6ABBD9"/>
        <w:category>
          <w:name w:val="General"/>
          <w:gallery w:val="placeholder"/>
        </w:category>
        <w:types>
          <w:type w:val="bbPlcHdr"/>
        </w:types>
        <w:behaviors>
          <w:behavior w:val="content"/>
        </w:behaviors>
        <w:guid w:val="{DC9DAF61-EFE9-4B16-8135-E43A6E200ECC}"/>
      </w:docPartPr>
      <w:docPartBody>
        <w:p w:rsidR="00E71434" w:rsidRDefault="00E71434">
          <w:r w:rsidRPr="007E4A7E">
            <w:rPr>
              <w:rStyle w:val="PlaceholderText"/>
            </w:rPr>
            <w:t>Unit.Start</w:t>
          </w:r>
        </w:p>
      </w:docPartBody>
    </w:docPart>
    <w:docPart>
      <w:docPartPr>
        <w:name w:val="6FDD0BEC3B644355AAEE011FA5EE99D8"/>
        <w:category>
          <w:name w:val="General"/>
          <w:gallery w:val="placeholder"/>
        </w:category>
        <w:types>
          <w:type w:val="bbPlcHdr"/>
        </w:types>
        <w:behaviors>
          <w:behavior w:val="content"/>
        </w:behaviors>
        <w:guid w:val="{56A4E6E9-9359-469D-8B0A-36EE8BDDEF96}"/>
      </w:docPartPr>
      <w:docPartBody>
        <w:p w:rsidR="00E71434" w:rsidRDefault="00E71434">
          <w:r w:rsidRPr="007E4A7E">
            <w:rPr>
              <w:rStyle w:val="PlaceholderText"/>
            </w:rPr>
            <w:t>Document</w:t>
          </w:r>
        </w:p>
      </w:docPartBody>
    </w:docPart>
    <w:docPart>
      <w:docPartPr>
        <w:name w:val="F30BAA6CE33C485A88D20530C6FC6E86"/>
        <w:category>
          <w:name w:val="General"/>
          <w:gallery w:val="placeholder"/>
        </w:category>
        <w:types>
          <w:type w:val="bbPlcHdr"/>
        </w:types>
        <w:behaviors>
          <w:behavior w:val="content"/>
        </w:behaviors>
        <w:guid w:val="{48B8C469-57BB-416E-9AEC-95DF29D552E6}"/>
      </w:docPartPr>
      <w:docPartBody>
        <w:p w:rsidR="00E71434" w:rsidRDefault="00E71434">
          <w:r w:rsidRPr="007E4A7E">
            <w:rPr>
              <w:rStyle w:val="PlaceholderText"/>
            </w:rPr>
            <w:t>enter text</w:t>
          </w:r>
        </w:p>
      </w:docPartBody>
    </w:docPart>
    <w:docPart>
      <w:docPartPr>
        <w:name w:val="1B6542D438914042A7C093BDF4E8956F"/>
        <w:category>
          <w:name w:val="General"/>
          <w:gallery w:val="placeholder"/>
        </w:category>
        <w:types>
          <w:type w:val="bbPlcHdr"/>
        </w:types>
        <w:behaviors>
          <w:behavior w:val="content"/>
        </w:behaviors>
        <w:guid w:val="{7F1F7645-E838-47C9-A73E-7FF5960DD655}"/>
      </w:docPartPr>
      <w:docPartBody>
        <w:p w:rsidR="00E71434" w:rsidRDefault="00E71434">
          <w:r w:rsidRPr="007E4A7E">
            <w:rPr>
              <w:rStyle w:val="PlaceholderText"/>
            </w:rPr>
            <w:t>enter text</w:t>
          </w:r>
        </w:p>
      </w:docPartBody>
    </w:docPart>
    <w:docPart>
      <w:docPartPr>
        <w:name w:val="C7AB95C1D18047D1A67AB375502B2A79"/>
        <w:category>
          <w:name w:val="General"/>
          <w:gallery w:val="placeholder"/>
        </w:category>
        <w:types>
          <w:type w:val="bbPlcHdr"/>
        </w:types>
        <w:behaviors>
          <w:behavior w:val="content"/>
        </w:behaviors>
        <w:guid w:val="{4B101322-1CFC-4EE1-A807-185E79212049}"/>
      </w:docPartPr>
      <w:docPartBody>
        <w:p w:rsidR="00E71434" w:rsidRDefault="00E71434">
          <w:r w:rsidRPr="007E4A7E">
            <w:rPr>
              <w:rStyle w:val="PlaceholderText"/>
            </w:rPr>
            <w:t>enter REQUIRED text</w:t>
          </w:r>
        </w:p>
      </w:docPartBody>
    </w:docPart>
    <w:docPart>
      <w:docPartPr>
        <w:name w:val="B8983DBEF9BF46A1A860701CEE80F10C"/>
        <w:category>
          <w:name w:val="General"/>
          <w:gallery w:val="placeholder"/>
        </w:category>
        <w:types>
          <w:type w:val="bbPlcHdr"/>
        </w:types>
        <w:behaviors>
          <w:behavior w:val="content"/>
        </w:behaviors>
        <w:guid w:val="{7EC1DC47-02F5-4E21-8347-AF86B2994CD1}"/>
      </w:docPartPr>
      <w:docPartBody>
        <w:p w:rsidR="00E71434" w:rsidRDefault="00E71434">
          <w:r w:rsidRPr="007E4A7E">
            <w:rPr>
              <w:rStyle w:val="PlaceholderText"/>
            </w:rPr>
            <w:t>enter REQUIRED text</w:t>
          </w:r>
        </w:p>
      </w:docPartBody>
    </w:docPart>
    <w:docPart>
      <w:docPartPr>
        <w:name w:val="8D1B511BA19B444395203FF51AA200D3"/>
        <w:category>
          <w:name w:val="General"/>
          <w:gallery w:val="placeholder"/>
        </w:category>
        <w:types>
          <w:type w:val="bbPlcHdr"/>
        </w:types>
        <w:behaviors>
          <w:behavior w:val="content"/>
        </w:behaviors>
        <w:guid w:val="{ADEFE1CD-F92D-44CF-8686-29444C090DFE}"/>
      </w:docPartPr>
      <w:docPartBody>
        <w:p w:rsidR="00E71434" w:rsidRDefault="00E71434">
          <w:r w:rsidRPr="007E4A7E">
            <w:rPr>
              <w:rStyle w:val="PlaceholderText"/>
            </w:rPr>
            <w:t>enter text</w:t>
          </w:r>
        </w:p>
      </w:docPartBody>
    </w:docPart>
    <w:docPart>
      <w:docPartPr>
        <w:name w:val="FA7421EAC0ED463E8ED10AC379BC22B7"/>
        <w:category>
          <w:name w:val="General"/>
          <w:gallery w:val="placeholder"/>
        </w:category>
        <w:types>
          <w:type w:val="bbPlcHdr"/>
        </w:types>
        <w:behaviors>
          <w:behavior w:val="content"/>
        </w:behaviors>
        <w:guid w:val="{CAC735FE-522A-4569-9D3A-D2398A8179AC}"/>
      </w:docPartPr>
      <w:docPartBody>
        <w:p w:rsidR="00E71434" w:rsidRDefault="00E71434">
          <w:r w:rsidRPr="007E4A7E">
            <w:rPr>
              <w:rStyle w:val="PlaceholderText"/>
            </w:rPr>
            <w:t>enter text</w:t>
          </w:r>
        </w:p>
      </w:docPartBody>
    </w:docPart>
    <w:docPart>
      <w:docPartPr>
        <w:name w:val="D63E45DB2638488AA5F0BBCF879F2DD8"/>
        <w:category>
          <w:name w:val="General"/>
          <w:gallery w:val="placeholder"/>
        </w:category>
        <w:types>
          <w:type w:val="bbPlcHdr"/>
        </w:types>
        <w:behaviors>
          <w:behavior w:val="content"/>
        </w:behaviors>
        <w:guid w:val="{94481771-C675-4E1D-9364-3B7D040627C7}"/>
      </w:docPartPr>
      <w:docPartBody>
        <w:p w:rsidR="00E71434" w:rsidRDefault="00E71434">
          <w:r w:rsidRPr="007E4A7E">
            <w:rPr>
              <w:rStyle w:val="PlaceholderText"/>
            </w:rPr>
            <w:t>enter text</w:t>
          </w:r>
        </w:p>
      </w:docPartBody>
    </w:docPart>
    <w:docPart>
      <w:docPartPr>
        <w:name w:val="BD78AD6CC3A34384BFEF580E19E895DD"/>
        <w:category>
          <w:name w:val="General"/>
          <w:gallery w:val="placeholder"/>
        </w:category>
        <w:types>
          <w:type w:val="bbPlcHdr"/>
        </w:types>
        <w:behaviors>
          <w:behavior w:val="content"/>
        </w:behaviors>
        <w:guid w:val="{17351C1C-0B49-490B-9C1D-6CF74B66850A}"/>
      </w:docPartPr>
      <w:docPartBody>
        <w:p w:rsidR="00E71434" w:rsidRDefault="00E71434">
          <w:r w:rsidRPr="007E4A7E">
            <w:rPr>
              <w:rStyle w:val="PlaceholderText"/>
            </w:rPr>
            <w:t>enter text</w:t>
          </w:r>
        </w:p>
      </w:docPartBody>
    </w:docPart>
    <w:docPart>
      <w:docPartPr>
        <w:name w:val="BEDAF3C7260A4C3699B09DB72E689B16"/>
        <w:category>
          <w:name w:val="General"/>
          <w:gallery w:val="placeholder"/>
        </w:category>
        <w:types>
          <w:type w:val="bbPlcHdr"/>
        </w:types>
        <w:behaviors>
          <w:behavior w:val="content"/>
        </w:behaviors>
        <w:guid w:val="{56C91193-5BAB-4326-B478-272009DF34D3}"/>
      </w:docPartPr>
      <w:docPartBody>
        <w:p w:rsidR="00E71434" w:rsidRDefault="00E71434">
          <w:r w:rsidRPr="007E4A7E">
            <w:rPr>
              <w:rStyle w:val="PlaceholderText"/>
            </w:rPr>
            <w:t>enter text</w:t>
          </w:r>
        </w:p>
      </w:docPartBody>
    </w:docPart>
    <w:docPart>
      <w:docPartPr>
        <w:name w:val="21D5BBAC7B884BCC92611F33D7F8190F"/>
        <w:category>
          <w:name w:val="General"/>
          <w:gallery w:val="placeholder"/>
        </w:category>
        <w:types>
          <w:type w:val="bbPlcHdr"/>
        </w:types>
        <w:behaviors>
          <w:behavior w:val="content"/>
        </w:behaviors>
        <w:guid w:val="{897BE672-43CF-40AB-9F05-E525CC9457B2}"/>
      </w:docPartPr>
      <w:docPartBody>
        <w:p w:rsidR="00E71434" w:rsidRDefault="00E71434">
          <w:r w:rsidRPr="007E4A7E">
            <w:rPr>
              <w:rStyle w:val="PlaceholderText"/>
            </w:rPr>
            <w:t>enter text</w:t>
          </w:r>
        </w:p>
      </w:docPartBody>
    </w:docPart>
    <w:docPart>
      <w:docPartPr>
        <w:name w:val="C4DAF9B0853146D188B255FD433DD663"/>
        <w:category>
          <w:name w:val="General"/>
          <w:gallery w:val="placeholder"/>
        </w:category>
        <w:types>
          <w:type w:val="bbPlcHdr"/>
        </w:types>
        <w:behaviors>
          <w:behavior w:val="content"/>
        </w:behaviors>
        <w:guid w:val="{57FF5D9C-32A9-49DD-AFB8-0495E6F41343}"/>
      </w:docPartPr>
      <w:docPartBody>
        <w:p w:rsidR="00E71434" w:rsidRDefault="00E71434">
          <w:r w:rsidRPr="007E4A7E">
            <w:rPr>
              <w:rStyle w:val="PlaceholderText"/>
            </w:rPr>
            <w:t>enter text</w:t>
          </w:r>
        </w:p>
      </w:docPartBody>
    </w:docPart>
    <w:docPart>
      <w:docPartPr>
        <w:name w:val="3E3822ACEA5943C09ADF897DBF5FA0CC"/>
        <w:category>
          <w:name w:val="General"/>
          <w:gallery w:val="placeholder"/>
        </w:category>
        <w:types>
          <w:type w:val="bbPlcHdr"/>
        </w:types>
        <w:behaviors>
          <w:behavior w:val="content"/>
        </w:behaviors>
        <w:guid w:val="{7D004D6D-F57B-46F8-9A78-BC21FABA64C6}"/>
      </w:docPartPr>
      <w:docPartBody>
        <w:p w:rsidR="00E71434" w:rsidRDefault="00E71434">
          <w:r w:rsidRPr="007E4A7E">
            <w:rPr>
              <w:rStyle w:val="PlaceholderText"/>
            </w:rPr>
            <w:t>enter text</w:t>
          </w:r>
        </w:p>
      </w:docPartBody>
    </w:docPart>
    <w:docPart>
      <w:docPartPr>
        <w:name w:val="2C9FF06DF0D94E04BEAD612D76879047"/>
        <w:category>
          <w:name w:val="General"/>
          <w:gallery w:val="placeholder"/>
        </w:category>
        <w:types>
          <w:type w:val="bbPlcHdr"/>
        </w:types>
        <w:behaviors>
          <w:behavior w:val="content"/>
        </w:behaviors>
        <w:guid w:val="{4857A09F-4823-437A-BB74-DA492C47494A}"/>
      </w:docPartPr>
      <w:docPartBody>
        <w:p w:rsidR="00E71434" w:rsidRDefault="00E71434">
          <w:r w:rsidRPr="007E4A7E">
            <w:rPr>
              <w:rStyle w:val="PlaceholderText"/>
            </w:rPr>
            <w:t>choose an item (REQUIRED)</w:t>
          </w:r>
        </w:p>
      </w:docPartBody>
    </w:docPart>
    <w:docPart>
      <w:docPartPr>
        <w:name w:val="5A1EADF67730451697CF578DB1A56ED1"/>
        <w:category>
          <w:name w:val="General"/>
          <w:gallery w:val="placeholder"/>
        </w:category>
        <w:types>
          <w:type w:val="bbPlcHdr"/>
        </w:types>
        <w:behaviors>
          <w:behavior w:val="content"/>
        </w:behaviors>
        <w:guid w:val="{FC53C38C-B8F9-4D97-BA0A-F04625BF1899}"/>
      </w:docPartPr>
      <w:docPartBody>
        <w:p w:rsidR="00E71434" w:rsidRDefault="00E71434">
          <w:r w:rsidRPr="007E4A7E">
            <w:rPr>
              <w:rStyle w:val="PlaceholderText"/>
            </w:rPr>
            <w:t>enter text</w:t>
          </w:r>
        </w:p>
      </w:docPartBody>
    </w:docPart>
    <w:docPart>
      <w:docPartPr>
        <w:name w:val="F87AFE03A6914FF9BED98FC9EABAC211"/>
        <w:category>
          <w:name w:val="General"/>
          <w:gallery w:val="placeholder"/>
        </w:category>
        <w:types>
          <w:type w:val="bbPlcHdr"/>
        </w:types>
        <w:behaviors>
          <w:behavior w:val="content"/>
        </w:behaviors>
        <w:guid w:val="{D33A59EA-3C37-493E-B679-80F73E186CD4}"/>
      </w:docPartPr>
      <w:docPartBody>
        <w:p w:rsidR="00E71434" w:rsidRDefault="00E71434">
          <w:r w:rsidRPr="007E4A7E">
            <w:rPr>
              <w:rStyle w:val="PlaceholderText"/>
            </w:rPr>
            <w:t>enter text</w:t>
          </w:r>
        </w:p>
      </w:docPartBody>
    </w:docPart>
    <w:docPart>
      <w:docPartPr>
        <w:name w:val="209B43B97DAF422CBB4ACC1F5558F302"/>
        <w:category>
          <w:name w:val="General"/>
          <w:gallery w:val="placeholder"/>
        </w:category>
        <w:types>
          <w:type w:val="bbPlcHdr"/>
        </w:types>
        <w:behaviors>
          <w:behavior w:val="content"/>
        </w:behaviors>
        <w:guid w:val="{0C8B0441-18FE-43AE-929A-A25676BF31EB}"/>
      </w:docPartPr>
      <w:docPartBody>
        <w:p w:rsidR="00E71434" w:rsidRDefault="00E71434">
          <w:r w:rsidRPr="007E4A7E">
            <w:rPr>
              <w:rStyle w:val="PlaceholderText"/>
            </w:rPr>
            <w:t>enter REQUIRED text</w:t>
          </w:r>
        </w:p>
      </w:docPartBody>
    </w:docPart>
    <w:docPart>
      <w:docPartPr>
        <w:name w:val="485C3C020770451FB67A9CF879960300"/>
        <w:category>
          <w:name w:val="General"/>
          <w:gallery w:val="placeholder"/>
        </w:category>
        <w:types>
          <w:type w:val="bbPlcHdr"/>
        </w:types>
        <w:behaviors>
          <w:behavior w:val="content"/>
        </w:behaviors>
        <w:guid w:val="{C20C6116-C77F-453B-A3FA-CFE4483D7456}"/>
      </w:docPartPr>
      <w:docPartBody>
        <w:p w:rsidR="00E71434" w:rsidRDefault="00E71434">
          <w:r w:rsidRPr="007E4A7E">
            <w:rPr>
              <w:rStyle w:val="PlaceholderText"/>
            </w:rPr>
            <w:t>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imes New Roman Bold">
    <w:panose1 w:val="02020803070505020304"/>
    <w:charset w:val="00"/>
    <w:family w:val="roman"/>
    <w:notTrueType/>
    <w:pitch w:val="default"/>
    <w:sig w:usb0="00000003" w:usb1="00000000" w:usb2="00000000" w:usb3="00000000" w:csb0="00000001" w:csb1="00000000"/>
  </w:font>
  <w:font w:name="ITC New Baskerville Std">
    <w:altName w:val="Cambria"/>
    <w:panose1 w:val="00000000000000000000"/>
    <w:charset w:val="00"/>
    <w:family w:val="roman"/>
    <w:notTrueType/>
    <w:pitch w:val="variable"/>
    <w:sig w:usb0="800000AF" w:usb1="5000204A" w:usb2="00000000" w:usb3="00000000" w:csb0="00000001" w:csb1="00000000"/>
  </w:font>
  <w:font w:name="Times">
    <w:panose1 w:val="02020603050405020304"/>
    <w:charset w:val="00"/>
    <w:family w:val="roman"/>
    <w:notTrueType/>
    <w:pitch w:val="variable"/>
    <w:sig w:usb0="00000003" w:usb1="00000000" w:usb2="00000000" w:usb3="00000000" w:csb0="00000001" w:csb1="00000000"/>
  </w:font>
  <w:font w:name="Times LT Std">
    <w:altName w:val="Times New Roman"/>
    <w:panose1 w:val="00000000000000000000"/>
    <w:charset w:val="00"/>
    <w:family w:val="roman"/>
    <w:notTrueType/>
    <w:pitch w:val="variable"/>
    <w:sig w:usb0="00000003" w:usb1="00000000" w:usb2="00000000" w:usb3="00000000" w:csb0="00000001" w:csb1="00000000"/>
  </w:font>
  <w:font w:name="Times SC">
    <w:panose1 w:val="00000000000000000000"/>
    <w:charset w:val="00"/>
    <w:family w:val="roman"/>
    <w:notTrueType/>
    <w:pitch w:val="variable"/>
    <w:sig w:usb0="00000003" w:usb1="00000000" w:usb2="00000000" w:usb3="00000000" w:csb0="00000001" w:csb1="00000000"/>
  </w:font>
  <w:font w:name="NewCenturySchlbk">
    <w:altName w:val="Cambria"/>
    <w:panose1 w:val="00000000000000000000"/>
    <w:charset w:val="00"/>
    <w:family w:val="roman"/>
    <w:notTrueType/>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71434"/>
    <w:rsid w:val="00C26D08"/>
    <w:rsid w:val="00D959B1"/>
    <w:rsid w:val="00E7143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71434"/>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ook.service.codes xmlns="BookServiceCodes">
  <dropdownlist>
    <listitem value="aca-book"/>
    <listitem value="aclc-book"/>
    <listitem value="adel-book"/>
    <listitem value="adrel-book"/>
    <listitem value="aetr-book"/>
    <listitem value="afl-book"/>
    <listitem value="ald-book"/>
    <listitem value="apc-book"/>
    <listitem value="apsf-book"/>
    <listitem value="arb18-book"/>
    <listitem value="arb19-book"/>
    <listitem value="bam-book"/>
    <listitem value="bfc-book"/>
    <listitem value="biot-book"/>
    <listitem value="bkyov-book"/>
    <listitem value="bkyp-book"/>
    <listitem value="blm-book"/>
    <listitem value="bna-book"/>
    <listitem value="bplr-book"/>
    <listitem value="cbglf-book"/>
    <listitem value="cbh-book"/>
    <listitem value="cdpat-book"/>
    <listitem value="cfcjpp-book"/>
    <listitem value="cflc-book"/>
    <listitem value="cgdl-book"/>
    <listitem value="cic-book"/>
    <listitem value="cilel-book"/>
    <listitem value="clcdp-book"/>
    <listitem value="cld-book"/>
    <listitem value="cle-book"/>
    <listitem value="clwva-book"/>
    <listitem value="cmb-book"/>
    <listitem value="cnc-book"/>
    <listitem value="colp-book"/>
    <listitem value="cps1-book"/>
    <listitem value="cps61-book"/>
    <listitem value="cps63-book"/>
    <listitem value="cps67-book"/>
    <listitem value="cps68-book"/>
    <listitem value="cps75-book"/>
    <listitem value="cps88-book"/>
    <listitem value="crbc-book"/>
    <listitem value="cst-book"/>
    <listitem value="dat-book"/>
    <listitem value="dcalfc-book"/>
    <listitem value="dda-book"/>
    <listitem value="ddw-book"/>
    <listitem value="dec-book"/>
    <listitem value="desi-book"/>
    <listitem value="dlit-book"/>
    <listitem value="dll-book"/>
    <listitem value="dolfi-book"/>
    <listitem value="dpl-book"/>
    <listitem value="dsfc-book"/>
    <listitem value="dulg-book"/>
    <listitem value="ebl-book"/>
    <listitem value="eclas-book"/>
    <listitem value="edd-book"/>
    <listitem value="ediel-book"/>
    <listitem value="edcl-book"/>
    <listitem value="edl-book"/>
    <listitem value="edpf-book"/>
    <listitem value="edy-book"/>
    <listitem value="efl-book"/>
    <listitem value="ehl-book"/>
    <listitem value="eipl-book"/>
    <listitem value="el-book"/>
    <listitem value="elc-book"/>
    <listitem value="elcr-book"/>
    <listitem value="emp-book"/>
    <listitem value="epc-book"/>
    <listitem value="erisadl-book"/>
    <listitem value="err-book"/>
    <listitem value="esp-book"/>
    <listitem value="etpg-book"/>
    <listitem value="eupl-book"/>
    <listitem value="evd-book"/>
    <listitem value="fah-book"/>
    <listitem value="fap-book"/>
    <listitem value="fcawl-book"/>
    <listitem value="ffapl-book"/>
    <listitem value="ffua-book"/>
    <listitem value="fhcdl-book"/>
    <listitem value="fiflp-book"/>
    <listitem value="fitic-book"/>
    <listitem value="flfs-book"/>
    <listitem value="flsa-book"/>
    <listitem value="fmla-book"/>
    <listitem value="fotn-book"/>
    <listitem value="frd-book"/>
    <listitem value="ftecorp-book"/>
    <listitem value="fteind-book"/>
    <listitem value="ftepart-book"/>
    <listitem value="ftescorp-book"/>
    <listitem value="ftl-book"/>
    <listitem value="gdttc-book"/>
    <listitem value="gdttii-book"/>
    <listitem value="gep-book"/>
    <listitem value="gg-book"/>
    <listitem value="gisod-book"/>
    <listitem value="gof-book"/>
    <listitem value="gpl-book"/>
    <listitem value="hadrw-book"/>
    <listitem value="haw-book"/>
    <listitem value="hcf-book"/>
    <listitem value="hcylc-book"/>
    <listitem value="hee-book"/>
    <listitem value="heg-book"/>
    <listitem value="hlbs1500-book"/>
    <listitem value="hlbs2100-book"/>
    <listitem value="hlbs2300-book"/>
    <listitem value="hlbs2400-book"/>
    <listitem value="hlbs2600-book"/>
    <listitem value="hlbs2650-book"/>
    <listitem value="hlbs2800-book"/>
    <listitem value="hlbs2900-book"/>
    <listitem value="hlbs3300-book"/>
    <listitem value="hop-book"/>
    <listitem value="hpplac-book"/>
    <listitem value="hrcc-book"/>
    <listitem value="htcb-book"/>
    <listitem value="iedcm-book"/>
    <listitem value="igai-book"/>
    <listitem value="iipd-book"/>
    <listitem value="ile-book"/>
    <listitem value="ilfg-book"/>
    <listitem value="ilu337-book"/>
    <listitem value="ipl-book"/>
    <listitem value="iplc-book"/>
    <listitem value="ipsil-book"/>
    <listitem value="ipt-book"/>
    <listitem value="iptt-book"/>
    <listitem value="irc-book"/>
    <listitem value="isa-book"/>
    <listitem value="ishc-book"/>
    <listitem value="jcst-book"/>
    <listitem value="labp-book"/>
    <listitem value="lacma-book"/>
    <listitem value="ladh-book"/>
    <listitem value="lana-book"/>
    <listitem value="lapga-book"/>
    <listitem value="lbd-book"/>
    <listitem value="lfgp-book"/>
    <listitem value="llcbps-book"/>
    <listitem value="lml-book"/>
    <listitem value="lopm-book"/>
    <listitem value="lpdi-book"/>
    <listitem value="lptsda-book"/>
    <listitem value="lsfl-book"/>
    <listitem value="lulr-book"/>
    <listitem value="mapc-book"/>
    <listitem value="mcl-book"/>
    <listitem value="mdbsc-book"/>
    <listitem value="mdedl-book"/>
    <listitem value="meip-book"/>
    <listitem value="mlprco-book "/>
    <listitem value="naat-book"/>
    <listitem value="net-book"/>
    <listitem value="nlc-book"/>
    <listitem value="nlrr-book"/>
    <listitem value="nwic-book"/>
    <listitem value="ops-book"/>
    <listitem value="oshl-book"/>
    <listitem value="paaa-book"/>
    <listitem value="paed-book"/>
    <listitem value="paia-book"/>
    <listitem value="papc-book"/>
    <listitem value="patstan-book"/>
    <listitem value="pbcr-book"/>
    <listitem value="pce-book"/>
    <listitem value="pcmt-book"/>
    <listitem value="pda-book"/>
    <listitem value="pel-book"/>
    <listitem value="pesi-book"/>
    <listitem value="pfc-book"/>
    <listitem value="pfo-book"/>
    <listitem value="pgfafl-book"/>
    <listitem value="pgpp-book"/>
    <listitem value="pgofacsc-book"/>
    <listitem value="pjae-book"/>
    <listitem value="phrm-book"/>
    <listitem value="pir-book"/>
    <listitem value="plp-book"/>
    <listitem value="pls-book"/>
    <listitem value="ppat-book"/>
    <listitem value="ppla-book"/>
    <listitem value="pppp-book"/>
    <listitem value="pro1-book"/>
    <listitem value="pro2-book"/>
    <listitem value="pswh-book"/>
    <listitem value="ptabh-book"/>
    <listitem value="ptcl-book"/>
    <listitem value="ptcr-book"/>
    <listitem value="qeh-book"/>
    <listitem value="rcci-book"/>
    <listitem value="rctse-book"/>
    <listitem value="rgi-book"/>
    <listitem value="rif-book"/>
    <listitem value="rla-book"/>
    <listitem value="rpe-book"/>
    <listitem value="scp-book"/>
    <listitem value="sead-book"/>
    <listitem value="sps203-book"/>
    <listitem value="srp-book"/>
    <listitem value="ssfs-book"/>
    <listitem value="sti-book"/>
    <listitem value="tcs409a-book"/>
    <listitem value="td-book"/>
    <listitem value="teelm-book"/>
    <listitem value="tei-book"/>
    <listitem value="tic-book"/>
    <listitem value="tir-book"/>
    <listitem value="tlp-book"/>
    <listitem value="tmftg-book"/>
    <listitem value="tmftp-book"/>
    <listitem value="tmitg-book"/>
    <listitem value="tpt-book"/>
    <listitem value="trp-book"/>
    <listitem value="tslip-book"/>
    <listitem value="tss-book"/>
    <listitem value="tttp-book"/>
    <listitem value="ucipp-book"/>
    <listitem value="ueus-book"/>
    <listitem value="userra-book"/>
    <listitem value="usmt-book"/>
    <listitem value="vvil-book"/>
    <listitem value="vvp-book"/>
    <listitem value="waa-book"/>
    <listitem value="wan-book"/>
    <listitem value="wds-book"/>
    <listitem value="whl-book"/>
    <listitem value="wilbb-book"/>
    <listitem value="wilbf-book"/>
    <listitem value="wilfsarcw-book"/>
    <listitem value="willsh-book"/>
    <listitem value="wilmmlr-book"/>
    <listitem value="wilpb-book"/>
    <listitem value="wilrws-book"/>
    <listitem value="wiltpb-book"/>
    <listitem value="wlrd-book"/>
    <listitem value="wpd-book"/>
    <listitem value="wphl-book"/>
    <listitem value="wppg-book"/>
  </dropdownlist>
</book.service.codes>
</file>

<file path=customXml/item2.xml><?xml version="1.0" encoding="utf-8"?>
<reference.service.codes xmlns="ReferenceServiceCodes">
  <dropdownlist>
    <listitem value="aacm-ref"/>
    <listitem value="about-ref"/>
    <listitem value="acctfa-ref"/>
    <listitem value="acbfp-ref"/>
    <listitem value="acrc-ref"/>
    <listitem value="ada-ref"/>
    <listitem value="adco-ref"/>
    <listitem value="adlaw-refadlawco-ref"/>
    <listitem value="adlawdig-ref"/>
    <listitem value="aicpa-ref"/>
    <listitem value="alrc-ref"/>
    <listitem value="alre-ref"/>
    <listitem value="apc-ref"/>
    <listitem value="apc2-ref"/>
    <listitem value="ar-ref"/>
    <listitem value="arbc-ref"/>
    <listitem value="arbcvendor-ref"/>
    <listitem value="arbdom-ref"/>
    <listitem value="arbtr-ref"/>
    <listitem value="astr-ref"/>
    <listitem value="atf-ref"/>
    <listitem value="atrc-ref"/>
    <listitem value="atre-ref"/>
    <listitem value="atst-ref"/>
    <listitem value="bacm-ref"/>
    <listitem value="bacw-ref"/>
    <listitem value="barc-ref"/>
    <listitem value="bas-ref"/>
    <listitem value="bbas-ref"/>
    <listitem value="bca-ref"/>
    <listitem value="bcast-ref"/>
    <listitem value="bctd-ref"/>
    <listitem value="beps-ref"/>
    <listitem value="beps2-ref"/>
    <listitem value="bkcbank-ref"/>
    <listitem value="bkcc-ref"/>
    <listitem value="bkccomp-ref"/>
    <listitem value="bkccredit-ref"/>
    <listitem value="bkcesc-ref"/>
    <listitem value="bkcest-ref"/>
    <listitem value="bkcdigic-ref"/>
    <listitem value="bkcfees-ref"/>
    <listitem value="bkcfls-ref"/>
    <listitem value="bkcgift-ref"/>
    <listitem value="bkcgllr-ref"/>
    <listitem value="bkcisales-ref"/>
    <listitem value="bkclbrok-ref"/>
    <listitem value="bkclcards-ref"/>
    <listitem value="bkclcoll-ref"/>
    <listitem value="bkclcomm-ref"/>
    <listitem value="bkcldebt-ref"/>
    <listitem value="bkclins-ref"/>
    <listitem value="bkclorig-ref"/>
    <listitem value="bkclpayd-ref"/>
    <listitem value="bkclrefnd-ref"/>
    <listitem value="bkclsales-ref"/>
    <listitem value="bkclserv-ref"/>
    <listitem value="bkclsmall-ref"/>
    <listitem value="bkclspec-ref"/>
    <listitem value="bkclstu-ref"/>
    <listitem value="bkcltitl-ref"/>
    <listitem value="bkcltrans-ref"/>
    <listitem value="bkcmontr-ref"/>
    <listitem value="bkcmort-ref"/>
    <listitem value="bkcoper-ref"/>
    <listitem value="bkcudap-ref"/>
    <listitem value="bkcusry-ref"/>
    <listitem value="bkrp-ref"/>
    <listitem value="bkrpc-ref"/>
    <listitem value="blaw-ref"/>
    <listitem value="blawcoa-ref"/>
    <listitem value="blawdm-ref"/>
    <listitem value="blawln-ref"/>
    <listitem value="blawls-ref"/>
    <listitem value="blawpdf-ref"/>
    <listitem value="blawpg-ref"/>
    <listitem value="blawpv-ref"/>
    <listitem value="blawsp-ref"/>
    <listitem value="blawtr-ref"/>
    <listitem value="blenvpdf-ref"/>
    <listitem value="blfa-ref"/>
    <listitem value="blgovpdf-ref"/>
    <listitem value="blre-ref"/>
    <listitem value="bltaxpdf-ref"/>
    <listitem value="bna-ref"/>
    <listitem value="bnahndbk-ref"/>
    <listitem value="bpc-ref"/>
    <listitem value="bpfa-ref"/>
    <listitem value="bppi-ref"/>
    <listitem value="bppt-ref"/>
    <listitem value="bprc-ref"/>
    <listitem value="bpre-ref"/>
    <listitem value="bpse-ref"/>
    <listitem value="bsty-ref"/>
    <listitem value="btac-ref"/>
    <listitem value="btt-ref"/>
    <listitem value="btta-ref"/>
    <listitem value="bwd-ref"/>
    <listitem value="cable-ref"/>
    <listitem value="carn-ref"/>
    <listitem value="cbc-ref"/>
    <listitem value="cbg-ref"/>
    <listitem value="cblw-ref"/>
    <listitem value="cbn-ref"/>
    <listitem value="cbnco-ref"/>
    <listitem value="cbp-ref"/>
    <listitem value="cbtt-ref"/>
    <listitem value="cccg-ref"/>
    <listitem value="ccl-ref"/>
    <listitem value="cclw-ref"/>
    <listitem value="ccr-ref"/>
    <listitem value="celulr-ref"/>
    <listitem value="cfpb-ref"/>
    <listitem value="cfr-ref"/>
    <listitem value="cglw-ref"/>
    <listitem value="chc-ref"/>
    <listitem value="chem-ref"/>
    <listitem value="cheme-ref"/>
    <listitem value="cilw-ref"/>
    <listitem value="clrc-ref"/>
    <listitem value="clscbus-ref"/>
    <listitem value="clscatr-ref"/>
    <listitem value="clscsec-ref"/>
    <listitem value="clst-ref"/>
    <listitem value="cmg-ref"/>
    <listitem value="cmp-ref"/>
    <listitem value="cms-ref"/>
    <listitem value="comrg-ref"/>
    <listitem value="comrgco-ref"/>
    <listitem value="comrge-ref"/>
    <listitem value="comrul-ref"/>
    <listitem value="coso-ref"/>
    <listitem value="cplw-ref"/>
    <listitem value="cpre-ref"/>
    <listitem value="ctr-ref"/>
    <listitem value="darb-ref"/>
    <listitem value="ddee-ref"/>
    <listitem value="ddeelw-ref"/>
    <listitem value="delaw-ref"/>
    <listitem value="der-ref"/>
    <listitem value="doj-ref"/>
    <listitem value="dol-ref"/>
    <listitem value="eacw-ref"/>
    <listitem value="ealw-ref"/>
    <listitem value="ebc-ref"/>
    <listitem value="ebcco-ref"/>
    <listitem value="eblw-ref"/>
    <listitem value="ecan-ref"/>
    <listitem value="ecc-ref"/>
    <listitem value="ecel-ref"/>
    <listitem value="ecfr-ref"/>
    <listitem value="ecg-ref"/>
    <listitem value="ecj-ref"/>
    <listitem value="eclr-ref"/>
    <listitem value="eclw-ref"/>
    <listitem value="econ-ref"/>
    <listitem value="edg-ref"/>
    <listitem value="edg2-ref"/>
    <listitem value="edge-ref"/>
    <listitem value="edlw-ref"/>
    <listitem value="edrc-ref"/>
    <listitem value="edre-ref"/>
    <listitem value="eeo-ref"/>
    <listitem value="eg-ref"/>
    <listitem value="egcd-ref"/>
    <listitem value="eglw-ref"/>
    <listitem value="ehsdsn-ref"/>
    <listitem value="ehsgo-ref"/>
    <listitem value="elcd-ref"/>
    <listitem value="eldvd-ref"/>
    <listitem value="emg-ref"/>
    <listitem value="ensl-ref"/>
    <listitem value="ensr-ref"/>
    <listitem value="erco-ref"/>
    <listitem value="erf-ref"/>
    <listitem value="erfe-ref"/>
    <listitem value="erlt-ref"/>
    <listitem value="erltr-ref"/>
    <listitem value="erltsr-ref"/>
    <listitem value="erm-ref"/>
    <listitem value="esfm-ref"/>
    <listitem value="esfr-ref"/>
    <listitem value="eslw-ref"/>
    <listitem value="esoutlook-ref"/>
    <listitem value="esrgtr-ref"/>
    <listitem value="esst-ref"/>
    <listitem value="etcc-ref"/>
    <listitem value="etslw-ref"/>
    <listitem value="eulw-ref"/>
    <listitem value="eusc-ref"/>
    <listitem value="excc-ref"/>
    <listitem value="exgw-ref"/>
    <listitem value="fasb-ref"/>
    <listitem value="fasbarc-ref"/>
    <listitem value="fasbpc-ref"/>
    <listitem value="fccrcd-ref"/>
    <listitem value="fdfa-ref"/>
    <listitem value="fdfl-ref"/>
    <listitem value="fdic-ref"/>
    <listitem value="fdpp-ref"/>
    <listitem value="fdsl-ref"/>
    <listitem value="feddec-ref"/>
    <listitem value="fep-ref"/>
    <listitem value="fepco-ref"/>
    <listitem value="fig-ref"/>
    <listitem value="finra-ref"/>
    <listitem value="fleg-ref"/>
    <listitem value="flegtr-ref"/>
    <listitem value="flex-ref"/>
    <listitem value="fllt-ref"/>
    <listitem value="flltr-ref"/>
    <listitem value="flltsr-ref"/>
    <listitem value="flr-ref"/>
    <listitem value="fmine-ref"/>
    <listitem value="fminee-ref"/>
    <listitem value="fmla-ref"/>
    <listitem value="foia-ref"/>
    <listitem value="form-ref"/>
    <listitem value="fr-ref"/>
    <listitem value="frcom-ref"/>
    <listitem value="fsoc-ref"/>
    <listitem value="gasb-ref"/>
    <listitem value="gebwd-ref"/>
    <listitem value="gelw-ref"/>
    <listitem value="gin-ref"/>
    <listitem value="gpd-ref"/>
    <listitem value="gtf-ref"/>
    <listitem value="gtg-ref"/>
    <listitem value="gtg2-ref"/>
    <listitem value="harc-ref"/>
    <listitem value="haz-ref"/>
    <listitem value="haze-ref"/>
    <listitem value="hblw-ref"/>
    <listitem value="hbss-ref"/>
    <listitem value="hccg-ref"/>
    <listitem value="hccw-ref"/>
    <listitem value="hesw-ref"/>
    <listitem value="hhs-ref"/>
    <listitem value="hlaw-ref"/>
    <listitem value="hlcfraud-ref"/>
    <listitem value="hlchosp-ref"/>
    <listitem value="hlcinsgen-ref"/>
    <listitem value="hlcinsman-ref"/>
    <listitem value="hlcitech-ref"/>
    <listitem value="hlcpharma-ref"/>
    <listitem value="hlcpriv-ref"/>
    <listitem value="hlcprp-ref"/>
    <listitem value="hlfa-ref"/>
    <listitem value="hlrc-ref"/>
    <listitem value="hlre-ref"/>
    <listitem value="hlst-ref"/>
    <listitem value="hrcc-ref"/>
    <listitem value="hrcd-ref"/>
    <listitem value="hrchkf-ref"/>
    <listitem value="hrchks-ref"/>
    <listitem value="hrcp-ref"/>
    <listitem value="hrdsn-ref"/>
    <listitem value="hre-ref"/>
    <listitem value="hrfls-ref"/>
    <listitem value="hrgw-ref"/>
    <listitem value="hrhcc-ref"/>
    <listitem value="hrin-ref"/>
    <listitem value="hrintl-ref"/>
    <listitem value="hrlw-ref"/>
    <listitem value="hrpb-ref"/>
    <listitem value="hrpg-ref"/>
    <listitem value="hrrc-ref"/>
    <listitem value="hrre-ref"/>
    <listitem value="hrsg-ref"/>
    <listitem value="hrsqr-ref"/>
    <listitem value="hrst-ref"/>
    <listitem value="hrtt-ref"/>
    <listitem value="hsbt-ref"/>
    <listitem value="hwg-ref"/>
    <listitem value="ia-ref"/>
    <listitem value="iasb-ref"/>
    <listitem value="ibfd-ref"/>
    <listitem value="icr-ref"/>
    <listitem value="idsn-ref"/>
    <listitem value="ier-ref"/>
    <listitem value="ierco-ref"/>
    <listitem value="ilr-ref"/>
    <listitem value="ilrc-ref"/>
    <listitem value="ilrco-ref"/>
    <listitem value="ilre-ref"/>
    <listitem value="ilrpmb-ref"/>
    <listitem value="iner-ref"/>
    <listitem value="ipl-ref"/>
    <listitem value="iplcb-ref"/>
    <listitem value="iplw-ref"/>
    <listitem value="ippt-ref"/>
    <listitem value="iprc-ref"/>
    <listitem value="ipre-ref"/>
    <listitem value="ipsrc-ref"/>
    <listitem value="ipydsn-ref"/>
    <listitem value="irs-ref"/>
    <listitem value="itax-ref"/>
    <listitem value="itc-ref"/>
    <listitem value="itlw-ref"/>
    <listitem value="itr-ref"/>
    <listitem value="itrc-ref"/>
    <listitem value="itrco-ref"/>
    <listitem value="itre-ref"/>
    <listitem value="jcr-ref"/>
    <listitem value="josh-ref"/>
    <listitem value="la-ref"/>
    <listitem value="laco-ref"/>
    <listitem value="lbpwtr-ref"/>
    <listitem value="lea-ref"/>
    <listitem value="leb-ref"/>
    <listitem value="lec-ref"/>
    <listitem value="leemp-ref"/>
    <listitem value="leeo-ref"/>
    <listitem value="leg-ref"/>
    <listitem value="leh-ref"/>
    <listitem value="lela-ref"/>
    <listitem value="lelr-ref"/>
    <listitem value="lels-ref"/>
    <listitem value="lelw-ref"/>
    <listitem value="lerc-ref"/>
    <listitem value="lere-ref"/>
    <listitem value="les-ref"/>
    <listitem value="let-ref"/>
    <listitem value="lest-ref"/>
    <listitem value="lew-ref"/>
    <listitem value="local-ref"/>
    <listitem value="lorc-ref"/>
    <listitem value="lore-ref"/>
    <listitem value="lqrc-ref"/>
    <listitem value="lr-ref"/>
    <listitem value="lrmsd-ref"/>
    <listitem value="lrrmco-ref"/>
    <listitem value="lrx-ref"/>
    <listitem value="mbca-ref"/>
    <listitem value="medco-ref"/>
    <listitem value="medw-ref"/>
    <listitem value="miscdec-ref"/>
    <listitem value="mlirn-ref"/>
    <listitem value="mm-ref"/>
    <listitem value="mopc-ref"/>
    <listitem value="mope-ref"/>
    <listitem value="mopw-ref"/>
    <listitem value="msrb-ref"/>
    <listitem value="nada-ref"/>
    <listitem value="nasdaq-ref"/>
    <listitem value="nath-ref"/>
    <listitem value="nyse-ref"/>
    <listitem value="occ-ref"/>
    <listitem value="ominee-ref"/>
    <listitem value="osh-ref"/>
    <listitem value="oshco-ref"/>
    <listitem value="oshe-ref"/>
    <listitem value="oslw-ref"/>
    <listitem value="osm-ref"/>
    <listitem value="ossl-ref"/>
    <listitem value="ossr-ref"/>
    <listitem value="ow-ref"/>
    <listitem value="pag-ref"/>
    <listitem value="pbgc-ref"/>
    <listitem value="pcaob-ref"/>
    <listitem value="pcg-ref"/>
    <listitem value="pcmt-ref"/>
    <listitem value="pdscp-ref"/>
    <listitem value="pdswr-ref"/>
    <listitem value="pl-ref"/>
    <listitem value="plcu-ref"/>
    <listitem value="pm-ref"/>
    <listitem value="pol-ref"/>
    <listitem value="pq2co-ref"/>
    <listitem value="pqco-ref"/>
    <listitem value="pro1-ref"/>
    <listitem value="pro2-ref"/>
    <listitem value="psdoc-ref"/>
    <listitem value="psdocop-ref"/>
    <listitem value="pslr-ref"/>
    <listitem value="pst-ref"/>
    <listitem value="pstech-ref"/>
    <listitem value="pstrain-ref"/>
    <listitem value="ptabtr-ref"/>
    <listitem value="pvrc-ref"/>
    <listitem value="pvre-ref"/>
    <listitem value="pvsec-ref"/>
    <listitem value="pvspp-ref"/>
    <listitem value="pvst-ref"/>
    <listitem value="pwatch-ref"/>
    <listitem value="pydsn-ref"/>
    <listitem value="pyirccn-ref"/>
    <listitem value="pylw-ref"/>
    <listitem value="rag-ref"/>
    <listitem value="regsum-ref"/>
    <listitem value="ring-ref"/>
    <listitem value="rkpg-ref"/>
    <listitem value="rkpg2-ref"/>
    <listitem value="scan-ref"/>
    <listitem value="sctps-ref"/>
    <listitem value="sec-ref"/>
    <listitem value="secfr-ref"/>
    <listitem value="secm-ref"/>
    <listitem value="secrc-ref"/>
    <listitem value="sfposter-ref"/>
    <listitem value="sfrc-ref"/>
    <listitem value="sldvd-ref"/>
    <listitem value="sll-ref"/>
    <listitem value="smc-ref"/>
    <listitem value="smlr-ref"/>
    <listitem value="smst-ref"/>
    <listitem value="spgd-ref"/>
    <listitem value="splw-ref"/>
    <listitem value="spse-ref"/>
    <listitem value="sqrc-ref"/>
    <listitem value="srpg-ref"/>
    <listitem value="ssl-ref"/>
    <listitem value="sstx-ref"/>
    <listitem value="stadec-ref"/>
    <listitem value="staform-ref"/>
    <listitem value="stag-ref"/>
    <listitem value="state-ref"/>
    <listitem value="statecb-ref"/>
    <listitem value="stbillsehs-ref"/>
    <listitem value="stcon-ref"/>
    <listitem value="stegt-ref"/>
    <listitem value="stegtarc-ref"/>
    <listitem value="stleg-ref"/>
    <listitem value="stlegdig-ref"/>
    <listitem value="stxdtr-ref"/>
    <listitem value="surv-ref"/>
    <listitem value="tafc-ref"/>
    <listitem value="telerpts-ref"/>
    <listitem value="terc-ref"/>
    <listitem value="tmcain-ref"/>
    <listitem value="tmci-ref"/>
    <listitem value="tmcit-ref"/>
    <listitem value="tmcit2-ref"/>
    <listitem value="tmcitarc-ref"/>
    <listitem value="tmcitncb-ref"/>
    <listitem value="tmcn-ref"/>
    <listitem value="tmcsf-ref"/>
    <listitem value="tmcss-ref"/>
    <listitem value="tmdiag-ref"/>
    <listitem value="tmel-ref"/>
    <listitem value="tmelec-ref"/>
    <listitem value="tmextn-ref"/>
    <listitem value="tmextn2-ref"/>
    <listitem value="tmextnarc-ref"/>
    <listitem value="tmforms-ref"/>
    <listitem value="tmformsarc-ref"/>
    <listitem value="tmgn-ref"/>
    <listitem value="tmgo-ref"/>
    <listitem value="tmgp-ref"/>
    <listitem value="tmhc-ref"/>
    <listitem value="tmiit-ref"/>
    <listitem value="tmiit2-ref"/>
    <listitem value="tmiitarc-ref"/>
    <listitem value="tmintforms-ref"/>
    <listitem value="tmirccn-ref"/>
    <listitem value="tmise-ref"/>
    <listitem value="tmiwt-ref"/>
    <listitem value="tmiwt2-ref"/>
    <listitem value="tmlbl-ref"/>
    <listitem value="tmleg-ref"/>
    <listitem value="tmnxc-ref"/>
    <listitem value="tmnxsu-ref"/>
    <listitem value="tmnxt-ref"/>
    <listitem value="tmpg-ref"/>
    <listitem value="tmprtn-ref"/>
    <listitem value="tmprtn2-ref"/>
    <listitem value="tmprtnarc-ref"/>
    <listitem value="tmps-ref"/>
    <listitem value="tmpten-ref"/>
    <listitem value="tms-ref"/>
    <listitem value="tmsci-ref"/>
    <listitem value="tmscl-ref"/>
    <listitem value="tmsd-ref"/>
    <listitem value="tmsh-ref"/>
    <listitem value="tmslarc-ref"/>
    <listitem value="tmslm-ref"/>
    <listitem value="tmsr-ref"/>
    <listitem value="tmsrarc-ref"/>
    <listitem value="tmss-ref"/>
    <listitem value="tmstt-ref"/>
    <listitem value="tmsu-ref"/>
    <listitem value="tmsu2-ref"/>
    <listitem value="tmsuarc-ref"/>
    <listitem value="tmtcl-ref"/>
    <listitem value="tmupn-ref"/>
    <listitem value="tmxto-ref"/>
    <listitem value="tools-ref"/>
    <listitem value="tpcdl-ref"/>
    <listitem value="tpn-ref"/>
    <listitem value="tprl-ref"/>
    <listitem value="tpsfa-ref"/>
    <listitem value="trak-ref"/>
    <listitem value="trak2-ref"/>
    <listitem value="trdi-ref"/>
    <listitem value="ttb-ref"/>
    <listitem value="txpg-ref"/>
    <listitem value="txtr-ref"/>
    <listitem value="txtri-ref"/>
    <listitem value="txtri2-ref"/>
    <listitem value="txtrpri-ref"/>
    <listitem value="ulr-ref"/>
    <listitem value="urlw-ref"/>
    <listitem value="usc-ref"/>
    <listitem value="uscarc-ref"/>
    <listitem value="uslw-ref"/>
    <listitem value="vatn-ref"/>
    <listitem value="vstr-ref"/>
    <listitem value="wccd-ref"/>
    <listitem value="webw-ref"/>
    <listitem value="wh-ref"/>
    <listitem value="wh2co-ref"/>
    <listitem value="whco-ref"/>
    <listitem value="whm-ref"/>
    <listitem value="wmg-ref"/>
    <listitem value="wmg2-ref"/>
    <listitem value="wpc-ref"/>
    <listitem value="wpc2-ref"/>
    <listitem value="wrls-ref"/>
    <listitem value="wrr-ref"/>
    <listitem value="xclw-ref"/>
    <listitem value="xcpc-ref"/>
    <listitem value="xpdt-ref"/>
    <listitem value="xrm-ref"/>
  </dropdownlist>
</reference.service.codes>
</file>

<file path=customXml/item3.xml><?xml version="1.0" encoding="utf-8"?>
<document xmlns="http://www.bna.com/gateway/unit.start">
  <ns0:unit.start xmlns:ns0="http://www.bna.com/gateway/unit.start" copyright.owner="enter text" subpart.name="enter text" unit.code="main0002" unit.name="Chapter 2. Dilution: Criteria for Eligibility" folio="33" class.code="A" class.name="Book Body" bna.id.prefix="2" pdm.name="Chap02" part.num="1" part.name="Part I. General Principles And State Law Applications" publication.name="Trademark Dilution - Federal, State, and International Law, Second Edition" acct.code="TD2M20" date="2025-09-25" supplement="0" volume.num="1" service.code="td-book"/>
</document>
</file>

<file path=customXml/item4.xml><?xml version="1.0" encoding="utf-8"?>
<conversion.options xmlns="http://www.bna.com/gateway/conversion.options">
  <ns0:tables xmlns:ns0="http://www.bna.com/gateway/conversion.options" tag="smart"/>
</conversion.options>
</file>

<file path=customXml/item5.xml><?xml version="1.0" encoding="utf-8"?>
<b:Sources xmlns:b="http://schemas.openxmlformats.org/officeDocument/2006/bibliography" xmlns="http://schemas.openxmlformats.org/officeDocument/2006/bibliography" SelectedStyle="\HarvardAnglia2008OfficeOnline.xsl" StyleName="Harvard - Anglia" Version="2008"/>
</file>

<file path=customXml/item6.xml><?xml version="1.0" encoding="utf-8"?>
<portfolio.service.codes xmlns="PortfolioServiceCodes">
  <dropDownList>
    <listItem displayText="appe-por" value="appe-por"/>
    <listItem displayText="appi-por" value="appi-por"/>
    <listItem displayText="apps-por" value="apps-por"/>
    <listItem displayText="bps-por" value="bps-por"/>
    <listItem displayText="bna-por" value="bna-por"/>
    <listItem displayText="ccl-por" value="ccl-por"/>
    <listItem displayText="cgm-por" value="cgm-por"/>
    <listItem displayText="cps-por" value="cps-por"/>
    <listItem displayText="cpssp-por" value="cpssp-por"/>
    <listItem displayText="edis-por" value="edis-por"/>
    <listItem displayText="egt-por" value="egt-por"/>
    <listItem displayText="fip-por" value="fip-por"/>
    <listItem displayText="hlbs-por" value="hlbs-por"/>
    <listItem displayText="ipa-por" value="ipa-por"/>
    <listItem displayText="lps-por" value="lps-por"/>
    <listItem displayText="pro2-por" value="pro2-por"/>
    <listItem displayText="pvl-por" value="pvl-por"/>
    <listItem displayText="sps-por" value="sps-por"/>
    <listItem displayText="surf-por" value="surf-por"/>
    <listItem displayText="tmcp-por" value="tmcp-por"/>
    <listItem displayText="tmet-por" value="tmet-por"/>
    <listItem displayText="tmip-por" value="tmip-por"/>
    <listItem displayText="tmre-por" value="tmre-por"/>
    <listItem displayText="tms-por" value="tms-por"/>
    <listItem displayText="tmtr-por" value="tmtr-por"/>
    <listItem displayText="tmus-por" value="tmus-por"/>
    <listItem displayText="tps-por" value="tps-por"/>
  </dropDownList>
</portfolio.service.codes>
</file>

<file path=customXml/itemProps1.xml><?xml version="1.0" encoding="utf-8"?>
<ds:datastoreItem xmlns:ds="http://schemas.openxmlformats.org/officeDocument/2006/customXml" ds:itemID="{438364F0-8022-49DD-ACD0-F4F06AB21D4B}">
  <ds:schemaRefs>
    <ds:schemaRef ds:uri="BookServiceCodes"/>
  </ds:schemaRefs>
</ds:datastoreItem>
</file>

<file path=customXml/itemProps2.xml><?xml version="1.0" encoding="utf-8"?>
<ds:datastoreItem xmlns:ds="http://schemas.openxmlformats.org/officeDocument/2006/customXml" ds:itemID="{88E47CC7-89B1-4334-9439-A1F1C1083F4F}">
  <ds:schemaRefs>
    <ds:schemaRef ds:uri="ReferenceServiceCodes"/>
  </ds:schemaRefs>
</ds:datastoreItem>
</file>

<file path=customXml/itemProps3.xml><?xml version="1.0" encoding="utf-8"?>
<ds:datastoreItem xmlns:ds="http://schemas.openxmlformats.org/officeDocument/2006/customXml" ds:itemID="{B04FCA99-13B0-422B-ADC9-9491644FA79D}">
  <ds:schemaRefs>
    <ds:schemaRef ds:uri="http://www.bna.com/gateway/unit.start"/>
  </ds:schemaRefs>
</ds:datastoreItem>
</file>

<file path=customXml/itemProps4.xml><?xml version="1.0" encoding="utf-8"?>
<ds:datastoreItem xmlns:ds="http://schemas.openxmlformats.org/officeDocument/2006/customXml" ds:itemID="{DADA3C72-C4A8-40A7-A93D-753FF12AADFE}">
  <ds:schemaRefs>
    <ds:schemaRef ds:uri="http://www.bna.com/gateway/conversion.options"/>
  </ds:schemaRefs>
</ds:datastoreItem>
</file>

<file path=customXml/itemProps5.xml><?xml version="1.0" encoding="utf-8"?>
<ds:datastoreItem xmlns:ds="http://schemas.openxmlformats.org/officeDocument/2006/customXml" ds:itemID="{6FB45861-F80D-4D21-8271-FF104E2A1965}">
  <ds:schemaRefs>
    <ds:schemaRef ds:uri="http://schemas.openxmlformats.org/officeDocument/2006/bibliography"/>
  </ds:schemaRefs>
</ds:datastoreItem>
</file>

<file path=customXml/itemProps6.xml><?xml version="1.0" encoding="utf-8"?>
<ds:datastoreItem xmlns:ds="http://schemas.openxmlformats.org/officeDocument/2006/customXml" ds:itemID="{25203738-0C39-41F2-B232-E9DAD00FD52D}">
  <ds:schemaRefs>
    <ds:schemaRef ds:uri="PortfolioServiceCodes"/>
  </ds:schemaRefs>
</ds:datastoreItem>
</file>

<file path=docMetadata/LabelInfo.xml><?xml version="1.0" encoding="utf-8"?>
<clbl:labelList xmlns:clbl="http://schemas.microsoft.com/office/2020/mipLabelMetadata">
  <clbl:label id="{f786616f-5bb4-45d1-b9c4-7a19bded0f1d}" enabled="1" method="Standard" siteId="{97be21fd-c601-4b16-9920-f5accc69da65}" contentBits="0" removed="0"/>
</clbl:labelList>
</file>

<file path=docProps/app.xml><?xml version="1.0" encoding="utf-8"?>
<Properties xmlns="http://schemas.openxmlformats.org/officeDocument/2006/extended-properties" xmlns:vt="http://schemas.openxmlformats.org/officeDocument/2006/docPropsVTypes">
  <Template>BPub_Prep.dotm</Template>
  <TotalTime>0</TotalTime>
  <Pages>41</Pages>
  <Words>12080</Words>
  <Characters>63819</Characters>
  <Application>Microsoft Office Word</Application>
  <DocSecurity>0</DocSecurity>
  <Lines>531</Lines>
  <Paragraphs>151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75748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2025-09-25T20:42:00Z</dcterms:created>
  <dcterms:modified xsi:type="dcterms:W3CDTF">2025-09-30T15:55:00Z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3.47</vt:lpwstr>
  </property>
  <property fmtid="{D5CDD505-2E9C-101B-9397-08002B2CF9AE}" pid="3" name="DocType">
    <vt:lpwstr>book</vt:lpwstr>
  </property>
</Properties>
</file>