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1" r:id="rId7"/>
    <p:sldId id="268" r:id="rId8"/>
    <p:sldId id="271" r:id="rId9"/>
    <p:sldId id="277" r:id="rId10"/>
    <p:sldId id="278" r:id="rId11"/>
    <p:sldId id="282" r:id="rId12"/>
    <p:sldId id="276" r:id="rId13"/>
    <p:sldId id="279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555D6B-1229-4184-918C-D1E37744740B}">
          <p14:sldIdLst>
            <p14:sldId id="256"/>
            <p14:sldId id="257"/>
            <p14:sldId id="261"/>
            <p14:sldId id="268"/>
            <p14:sldId id="271"/>
            <p14:sldId id="277"/>
            <p14:sldId id="278"/>
            <p14:sldId id="282"/>
            <p14:sldId id="276"/>
            <p14:sldId id="279"/>
            <p14:sldId id="283"/>
            <p14:sldId id="284"/>
          </p14:sldIdLst>
        </p14:section>
        <p14:section name="Untitled Section" id="{8394B4A6-13EC-44DC-B04A-4A28CAD9BC0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30" autoAdjust="0"/>
  </p:normalViewPr>
  <p:slideViewPr>
    <p:cSldViewPr snapToGrid="0">
      <p:cViewPr varScale="1">
        <p:scale>
          <a:sx n="80" d="100"/>
          <a:sy n="80" d="100"/>
        </p:scale>
        <p:origin x="74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88CC3-385F-44A2-B273-19CD1FF99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BD711-3F92-4BB5-A998-D94F38DD51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>
              <a:solidFill>
                <a:schemeClr val="accent2"/>
              </a:solidFill>
            </a:rPr>
            <a:t>METRICS</a:t>
          </a:r>
          <a:endParaRPr lang="en-US" sz="2200" dirty="0">
            <a:solidFill>
              <a:schemeClr val="accent2"/>
            </a:solidFill>
          </a:endParaRPr>
        </a:p>
      </dgm:t>
    </dgm:pt>
    <dgm:pt modelId="{240232F0-28F7-4C57-8781-7C70EEC866C0}" type="parTrans" cxnId="{36099A94-673F-498B-A06C-6DF2C5D359DF}">
      <dgm:prSet/>
      <dgm:spPr/>
      <dgm:t>
        <a:bodyPr/>
        <a:lstStyle/>
        <a:p>
          <a:endParaRPr lang="en-US"/>
        </a:p>
      </dgm:t>
    </dgm:pt>
    <dgm:pt modelId="{EB91D9E8-C383-4D7B-868C-14DA5605862E}" type="sibTrans" cxnId="{36099A94-673F-498B-A06C-6DF2C5D359DF}">
      <dgm:prSet/>
      <dgm:spPr/>
      <dgm:t>
        <a:bodyPr/>
        <a:lstStyle/>
        <a:p>
          <a:endParaRPr lang="en-US"/>
        </a:p>
      </dgm:t>
    </dgm:pt>
    <dgm:pt modelId="{6F6010D9-F6CB-4588-B0CF-ABA45066A9B2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Update TPQA sprint dashboard</a:t>
          </a:r>
        </a:p>
      </dgm:t>
    </dgm:pt>
    <dgm:pt modelId="{678DD421-7081-41CB-B31C-31C1C6CA281A}" type="parTrans" cxnId="{7ADF0B6B-8E53-441C-B5AB-BE714DF22084}">
      <dgm:prSet/>
      <dgm:spPr/>
      <dgm:t>
        <a:bodyPr/>
        <a:lstStyle/>
        <a:p>
          <a:endParaRPr lang="en-US"/>
        </a:p>
      </dgm:t>
    </dgm:pt>
    <dgm:pt modelId="{8370B118-4AC7-463F-8366-322E363418F3}" type="sibTrans" cxnId="{7ADF0B6B-8E53-441C-B5AB-BE714DF22084}">
      <dgm:prSet/>
      <dgm:spPr/>
      <dgm:t>
        <a:bodyPr/>
        <a:lstStyle/>
        <a:p>
          <a:endParaRPr lang="en-US"/>
        </a:p>
      </dgm:t>
    </dgm:pt>
    <dgm:pt modelId="{9865FBB1-F618-4551-A74C-7278D5E475C7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Resource tracking: Jira, Forms data into single dashboard</a:t>
          </a:r>
        </a:p>
      </dgm:t>
    </dgm:pt>
    <dgm:pt modelId="{E4F02B1E-1E21-4F0B-A215-6234DEF7C600}" type="parTrans" cxnId="{1A218D17-A64B-4EEA-8F10-881F18E3A40D}">
      <dgm:prSet/>
      <dgm:spPr/>
      <dgm:t>
        <a:bodyPr/>
        <a:lstStyle/>
        <a:p>
          <a:endParaRPr lang="en-US"/>
        </a:p>
      </dgm:t>
    </dgm:pt>
    <dgm:pt modelId="{B72B44DB-FE9B-4013-9253-CA9D0BDAF957}" type="sibTrans" cxnId="{1A218D17-A64B-4EEA-8F10-881F18E3A40D}">
      <dgm:prSet/>
      <dgm:spPr/>
      <dgm:t>
        <a:bodyPr/>
        <a:lstStyle/>
        <a:p>
          <a:endParaRPr lang="en-US"/>
        </a:p>
      </dgm:t>
    </dgm:pt>
    <dgm:pt modelId="{375E35FA-EF47-42C8-BD99-3FC8D3C097F2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Vendor performance: Establish metrics for task performance</a:t>
          </a:r>
        </a:p>
      </dgm:t>
    </dgm:pt>
    <dgm:pt modelId="{CDDDEE1F-0743-4641-ACD9-A9769F3A0489}" type="parTrans" cxnId="{771E65AB-3550-40BB-9B69-01AEC9B051EF}">
      <dgm:prSet/>
      <dgm:spPr/>
      <dgm:t>
        <a:bodyPr/>
        <a:lstStyle/>
        <a:p>
          <a:endParaRPr lang="en-US"/>
        </a:p>
      </dgm:t>
    </dgm:pt>
    <dgm:pt modelId="{8115E0F4-20EB-4CE2-B1D1-030900BBABD2}" type="sibTrans" cxnId="{771E65AB-3550-40BB-9B69-01AEC9B051EF}">
      <dgm:prSet/>
      <dgm:spPr/>
      <dgm:t>
        <a:bodyPr/>
        <a:lstStyle/>
        <a:p>
          <a:endParaRPr lang="en-US"/>
        </a:p>
      </dgm:t>
    </dgm:pt>
    <dgm:pt modelId="{27ED9A18-3EC6-47F1-818C-A67BE560186D}" type="pres">
      <dgm:prSet presAssocID="{6FF88CC3-385F-44A2-B273-19CD1FF9963F}" presName="root" presStyleCnt="0">
        <dgm:presLayoutVars>
          <dgm:dir/>
          <dgm:resizeHandles val="exact"/>
        </dgm:presLayoutVars>
      </dgm:prSet>
      <dgm:spPr/>
    </dgm:pt>
    <dgm:pt modelId="{52024AF8-E515-4326-955B-6F3384E020EB}" type="pres">
      <dgm:prSet presAssocID="{62DBD711-3F92-4BB5-A998-D94F38DD519A}" presName="compNode" presStyleCnt="0"/>
      <dgm:spPr/>
    </dgm:pt>
    <dgm:pt modelId="{65CA1801-48A1-416E-BC39-78F9466A6DAA}" type="pres">
      <dgm:prSet presAssocID="{62DBD711-3F92-4BB5-A998-D94F38DD519A}" presName="bgRect" presStyleLbl="bgShp" presStyleIdx="0" presStyleCnt="4" custScaleY="144208" custLinFactNeighborY="-20927"/>
      <dgm:spPr>
        <a:solidFill>
          <a:schemeClr val="tx1"/>
        </a:solidFill>
      </dgm:spPr>
    </dgm:pt>
    <dgm:pt modelId="{C5D3E828-759B-42B9-81E5-EF1055E7D2FA}" type="pres">
      <dgm:prSet presAssocID="{62DBD711-3F92-4BB5-A998-D94F38DD51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54AF99F-2AB1-4519-98A4-CDC9B9F6D358}" type="pres">
      <dgm:prSet presAssocID="{62DBD711-3F92-4BB5-A998-D94F38DD519A}" presName="spaceRect" presStyleCnt="0"/>
      <dgm:spPr/>
    </dgm:pt>
    <dgm:pt modelId="{DF38CBA0-66BC-4A06-B71E-C1165D803D8B}" type="pres">
      <dgm:prSet presAssocID="{62DBD711-3F92-4BB5-A998-D94F38DD519A}" presName="parTx" presStyleLbl="revTx" presStyleIdx="0" presStyleCnt="4" custScaleX="98218" custLinFactNeighborX="-480" custLinFactNeighborY="-8485">
        <dgm:presLayoutVars>
          <dgm:chMax val="0"/>
          <dgm:chPref val="0"/>
        </dgm:presLayoutVars>
      </dgm:prSet>
      <dgm:spPr/>
    </dgm:pt>
    <dgm:pt modelId="{B98774EA-A515-43C3-AA12-8EA31B5F8460}" type="pres">
      <dgm:prSet presAssocID="{EB91D9E8-C383-4D7B-868C-14DA5605862E}" presName="sibTrans" presStyleCnt="0"/>
      <dgm:spPr/>
    </dgm:pt>
    <dgm:pt modelId="{8FEA1886-112C-4800-B6EB-BDCF31A6484B}" type="pres">
      <dgm:prSet presAssocID="{6F6010D9-F6CB-4588-B0CF-ABA45066A9B2}" presName="compNode" presStyleCnt="0"/>
      <dgm:spPr/>
    </dgm:pt>
    <dgm:pt modelId="{BD4EC49B-4203-46E7-A575-B4DFAE2C8B0C}" type="pres">
      <dgm:prSet presAssocID="{6F6010D9-F6CB-4588-B0CF-ABA45066A9B2}" presName="bgRect" presStyleLbl="bgShp" presStyleIdx="1" presStyleCnt="4" custScaleY="147705"/>
      <dgm:spPr>
        <a:solidFill>
          <a:schemeClr val="accent2"/>
        </a:solidFill>
      </dgm:spPr>
    </dgm:pt>
    <dgm:pt modelId="{C9EF67DE-7952-4F4A-837C-E3652D33F1D2}" type="pres">
      <dgm:prSet presAssocID="{6F6010D9-F6CB-4588-B0CF-ABA45066A9B2}" presName="iconRect" presStyleLbl="node1" presStyleIdx="1" presStyleCnt="4"/>
      <dgm:spPr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B03CCF90-84A2-496B-9094-7111B8EDE7C0}" type="pres">
      <dgm:prSet presAssocID="{6F6010D9-F6CB-4588-B0CF-ABA45066A9B2}" presName="spaceRect" presStyleCnt="0"/>
      <dgm:spPr/>
    </dgm:pt>
    <dgm:pt modelId="{AAB5CFBC-9B09-4419-951C-2A1F4C2AC53E}" type="pres">
      <dgm:prSet presAssocID="{6F6010D9-F6CB-4588-B0CF-ABA45066A9B2}" presName="parTx" presStyleLbl="revTx" presStyleIdx="1" presStyleCnt="4">
        <dgm:presLayoutVars>
          <dgm:chMax val="0"/>
          <dgm:chPref val="0"/>
        </dgm:presLayoutVars>
      </dgm:prSet>
      <dgm:spPr/>
    </dgm:pt>
    <dgm:pt modelId="{F9AB23EC-6799-4F5A-B277-72B34A56CFA8}" type="pres">
      <dgm:prSet presAssocID="{8370B118-4AC7-463F-8366-322E363418F3}" presName="sibTrans" presStyleCnt="0"/>
      <dgm:spPr/>
    </dgm:pt>
    <dgm:pt modelId="{024F2308-94ED-40D4-A3FF-785A9A0E35BC}" type="pres">
      <dgm:prSet presAssocID="{9865FBB1-F618-4551-A74C-7278D5E475C7}" presName="compNode" presStyleCnt="0"/>
      <dgm:spPr/>
    </dgm:pt>
    <dgm:pt modelId="{63EBF0E2-E5D9-4A65-87E8-DE502977F7EA}" type="pres">
      <dgm:prSet presAssocID="{9865FBB1-F618-4551-A74C-7278D5E475C7}" presName="bgRect" presStyleLbl="bgShp" presStyleIdx="2" presStyleCnt="4" custScaleY="142325"/>
      <dgm:spPr>
        <a:solidFill>
          <a:schemeClr val="accent2"/>
        </a:solidFill>
      </dgm:spPr>
    </dgm:pt>
    <dgm:pt modelId="{13BD60F5-779D-4CF5-9876-478A54A85C7B}" type="pres">
      <dgm:prSet presAssocID="{9865FBB1-F618-4551-A74C-7278D5E475C7}" presName="iconRect" presStyleLbl="node1" presStyleIdx="2" presStyleCnt="4"/>
      <dgm:spPr>
        <a:blipFill>
          <a:blip xmlns:r="http://schemas.openxmlformats.org/officeDocument/2006/relationships"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369B05E-81B3-4DBB-8D70-4A49E6B29792}" type="pres">
      <dgm:prSet presAssocID="{9865FBB1-F618-4551-A74C-7278D5E475C7}" presName="spaceRect" presStyleCnt="0"/>
      <dgm:spPr/>
    </dgm:pt>
    <dgm:pt modelId="{E9B1FBB2-0D5E-49C4-96A3-9712A336E099}" type="pres">
      <dgm:prSet presAssocID="{9865FBB1-F618-4551-A74C-7278D5E475C7}" presName="parTx" presStyleLbl="revTx" presStyleIdx="2" presStyleCnt="4">
        <dgm:presLayoutVars>
          <dgm:chMax val="0"/>
          <dgm:chPref val="0"/>
        </dgm:presLayoutVars>
      </dgm:prSet>
      <dgm:spPr/>
    </dgm:pt>
    <dgm:pt modelId="{07001742-FB84-4984-80A2-1EE770A813E3}" type="pres">
      <dgm:prSet presAssocID="{B72B44DB-FE9B-4013-9253-CA9D0BDAF957}" presName="sibTrans" presStyleCnt="0"/>
      <dgm:spPr/>
    </dgm:pt>
    <dgm:pt modelId="{57C3FC10-7F95-4E0B-9BCD-53D404379774}" type="pres">
      <dgm:prSet presAssocID="{375E35FA-EF47-42C8-BD99-3FC8D3C097F2}" presName="compNode" presStyleCnt="0"/>
      <dgm:spPr/>
    </dgm:pt>
    <dgm:pt modelId="{3FC40E2D-0012-444E-A158-A76314CA7A8F}" type="pres">
      <dgm:prSet presAssocID="{375E35FA-EF47-42C8-BD99-3FC8D3C097F2}" presName="bgRect" presStyleLbl="bgShp" presStyleIdx="3" presStyleCnt="4" custScaleY="147705"/>
      <dgm:spPr>
        <a:solidFill>
          <a:schemeClr val="accent2"/>
        </a:solidFill>
      </dgm:spPr>
    </dgm:pt>
    <dgm:pt modelId="{06779663-C181-464C-AE8B-D68D44810567}" type="pres">
      <dgm:prSet presAssocID="{375E35FA-EF47-42C8-BD99-3FC8D3C097F2}" presName="iconRect" presStyleLbl="node1" presStyleIdx="3" presStyleCnt="4"/>
      <dgm:spPr>
        <a:blipFill>
          <a:blip xmlns:r="http://schemas.openxmlformats.org/officeDocument/2006/relationships" r:embed="rId7">
            <a:biLevel thresh="5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609EDF8E-E803-4FDF-A8D1-2988C14EFC51}" type="pres">
      <dgm:prSet presAssocID="{375E35FA-EF47-42C8-BD99-3FC8D3C097F2}" presName="spaceRect" presStyleCnt="0"/>
      <dgm:spPr/>
    </dgm:pt>
    <dgm:pt modelId="{2E5A7EC7-2E20-4B4D-BA04-BDF84FE0ECCB}" type="pres">
      <dgm:prSet presAssocID="{375E35FA-EF47-42C8-BD99-3FC8D3C097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3991415-D06E-4703-8C04-F02926B5D598}" type="presOf" srcId="{6FF88CC3-385F-44A2-B273-19CD1FF9963F}" destId="{27ED9A18-3EC6-47F1-818C-A67BE560186D}" srcOrd="0" destOrd="0" presId="urn:microsoft.com/office/officeart/2018/2/layout/IconVerticalSolidList"/>
    <dgm:cxn modelId="{1A218D17-A64B-4EEA-8F10-881F18E3A40D}" srcId="{6FF88CC3-385F-44A2-B273-19CD1FF9963F}" destId="{9865FBB1-F618-4551-A74C-7278D5E475C7}" srcOrd="2" destOrd="0" parTransId="{E4F02B1E-1E21-4F0B-A215-6234DEF7C600}" sibTransId="{B72B44DB-FE9B-4013-9253-CA9D0BDAF957}"/>
    <dgm:cxn modelId="{1508015F-8E26-4285-A030-CDC65D93D0A8}" type="presOf" srcId="{375E35FA-EF47-42C8-BD99-3FC8D3C097F2}" destId="{2E5A7EC7-2E20-4B4D-BA04-BDF84FE0ECCB}" srcOrd="0" destOrd="0" presId="urn:microsoft.com/office/officeart/2018/2/layout/IconVerticalSolidList"/>
    <dgm:cxn modelId="{558F0E44-E18B-4A7F-93AD-288787AA1797}" type="presOf" srcId="{9865FBB1-F618-4551-A74C-7278D5E475C7}" destId="{E9B1FBB2-0D5E-49C4-96A3-9712A336E099}" srcOrd="0" destOrd="0" presId="urn:microsoft.com/office/officeart/2018/2/layout/IconVerticalSolidList"/>
    <dgm:cxn modelId="{7ADF0B6B-8E53-441C-B5AB-BE714DF22084}" srcId="{6FF88CC3-385F-44A2-B273-19CD1FF9963F}" destId="{6F6010D9-F6CB-4588-B0CF-ABA45066A9B2}" srcOrd="1" destOrd="0" parTransId="{678DD421-7081-41CB-B31C-31C1C6CA281A}" sibTransId="{8370B118-4AC7-463F-8366-322E363418F3}"/>
    <dgm:cxn modelId="{36099A94-673F-498B-A06C-6DF2C5D359DF}" srcId="{6FF88CC3-385F-44A2-B273-19CD1FF9963F}" destId="{62DBD711-3F92-4BB5-A998-D94F38DD519A}" srcOrd="0" destOrd="0" parTransId="{240232F0-28F7-4C57-8781-7C70EEC866C0}" sibTransId="{EB91D9E8-C383-4D7B-868C-14DA5605862E}"/>
    <dgm:cxn modelId="{24271C97-B21A-4E4D-8D25-29F872452579}" type="presOf" srcId="{62DBD711-3F92-4BB5-A998-D94F38DD519A}" destId="{DF38CBA0-66BC-4A06-B71E-C1165D803D8B}" srcOrd="0" destOrd="0" presId="urn:microsoft.com/office/officeart/2018/2/layout/IconVerticalSolidList"/>
    <dgm:cxn modelId="{771E65AB-3550-40BB-9B69-01AEC9B051EF}" srcId="{6FF88CC3-385F-44A2-B273-19CD1FF9963F}" destId="{375E35FA-EF47-42C8-BD99-3FC8D3C097F2}" srcOrd="3" destOrd="0" parTransId="{CDDDEE1F-0743-4641-ACD9-A9769F3A0489}" sibTransId="{8115E0F4-20EB-4CE2-B1D1-030900BBABD2}"/>
    <dgm:cxn modelId="{49326BEE-A2B7-4B00-B434-920303133D21}" type="presOf" srcId="{6F6010D9-F6CB-4588-B0CF-ABA45066A9B2}" destId="{AAB5CFBC-9B09-4419-951C-2A1F4C2AC53E}" srcOrd="0" destOrd="0" presId="urn:microsoft.com/office/officeart/2018/2/layout/IconVerticalSolidList"/>
    <dgm:cxn modelId="{B1904887-00AD-4295-BECA-6426F5C4381A}" type="presParOf" srcId="{27ED9A18-3EC6-47F1-818C-A67BE560186D}" destId="{52024AF8-E515-4326-955B-6F3384E020EB}" srcOrd="0" destOrd="0" presId="urn:microsoft.com/office/officeart/2018/2/layout/IconVerticalSolidList"/>
    <dgm:cxn modelId="{E81D0C0B-5DC6-4B66-9DBA-72E56234DE05}" type="presParOf" srcId="{52024AF8-E515-4326-955B-6F3384E020EB}" destId="{65CA1801-48A1-416E-BC39-78F9466A6DAA}" srcOrd="0" destOrd="0" presId="urn:microsoft.com/office/officeart/2018/2/layout/IconVerticalSolidList"/>
    <dgm:cxn modelId="{25204D66-6625-4CAD-B068-69C615A479B4}" type="presParOf" srcId="{52024AF8-E515-4326-955B-6F3384E020EB}" destId="{C5D3E828-759B-42B9-81E5-EF1055E7D2FA}" srcOrd="1" destOrd="0" presId="urn:microsoft.com/office/officeart/2018/2/layout/IconVerticalSolidList"/>
    <dgm:cxn modelId="{DA21F8F7-C8AB-4EBA-818D-67B55FB0393E}" type="presParOf" srcId="{52024AF8-E515-4326-955B-6F3384E020EB}" destId="{354AF99F-2AB1-4519-98A4-CDC9B9F6D358}" srcOrd="2" destOrd="0" presId="urn:microsoft.com/office/officeart/2018/2/layout/IconVerticalSolidList"/>
    <dgm:cxn modelId="{AF1D06B6-F7A5-44F3-86E8-1A9C72616D9D}" type="presParOf" srcId="{52024AF8-E515-4326-955B-6F3384E020EB}" destId="{DF38CBA0-66BC-4A06-B71E-C1165D803D8B}" srcOrd="3" destOrd="0" presId="urn:microsoft.com/office/officeart/2018/2/layout/IconVerticalSolidList"/>
    <dgm:cxn modelId="{0573FF53-85C8-498D-A8F3-4BE6C15072E4}" type="presParOf" srcId="{27ED9A18-3EC6-47F1-818C-A67BE560186D}" destId="{B98774EA-A515-43C3-AA12-8EA31B5F8460}" srcOrd="1" destOrd="0" presId="urn:microsoft.com/office/officeart/2018/2/layout/IconVerticalSolidList"/>
    <dgm:cxn modelId="{83B8DEAD-3173-4422-9C19-E48382341429}" type="presParOf" srcId="{27ED9A18-3EC6-47F1-818C-A67BE560186D}" destId="{8FEA1886-112C-4800-B6EB-BDCF31A6484B}" srcOrd="2" destOrd="0" presId="urn:microsoft.com/office/officeart/2018/2/layout/IconVerticalSolidList"/>
    <dgm:cxn modelId="{B4DE7AEE-35A7-4DF0-8220-F722AF83CD25}" type="presParOf" srcId="{8FEA1886-112C-4800-B6EB-BDCF31A6484B}" destId="{BD4EC49B-4203-46E7-A575-B4DFAE2C8B0C}" srcOrd="0" destOrd="0" presId="urn:microsoft.com/office/officeart/2018/2/layout/IconVerticalSolidList"/>
    <dgm:cxn modelId="{EFD0F6EF-5F6A-48CD-BC0F-82096B2B5B22}" type="presParOf" srcId="{8FEA1886-112C-4800-B6EB-BDCF31A6484B}" destId="{C9EF67DE-7952-4F4A-837C-E3652D33F1D2}" srcOrd="1" destOrd="0" presId="urn:microsoft.com/office/officeart/2018/2/layout/IconVerticalSolidList"/>
    <dgm:cxn modelId="{A119A5A9-FBCF-4773-A72D-693FF389F31F}" type="presParOf" srcId="{8FEA1886-112C-4800-B6EB-BDCF31A6484B}" destId="{B03CCF90-84A2-496B-9094-7111B8EDE7C0}" srcOrd="2" destOrd="0" presId="urn:microsoft.com/office/officeart/2018/2/layout/IconVerticalSolidList"/>
    <dgm:cxn modelId="{53704CC5-E0F2-4B36-BC0B-609FC215E9BA}" type="presParOf" srcId="{8FEA1886-112C-4800-B6EB-BDCF31A6484B}" destId="{AAB5CFBC-9B09-4419-951C-2A1F4C2AC53E}" srcOrd="3" destOrd="0" presId="urn:microsoft.com/office/officeart/2018/2/layout/IconVerticalSolidList"/>
    <dgm:cxn modelId="{4117DAA0-260A-4878-8185-1F065857C381}" type="presParOf" srcId="{27ED9A18-3EC6-47F1-818C-A67BE560186D}" destId="{F9AB23EC-6799-4F5A-B277-72B34A56CFA8}" srcOrd="3" destOrd="0" presId="urn:microsoft.com/office/officeart/2018/2/layout/IconVerticalSolidList"/>
    <dgm:cxn modelId="{836B4B98-005D-4252-A8F3-CD90AF365183}" type="presParOf" srcId="{27ED9A18-3EC6-47F1-818C-A67BE560186D}" destId="{024F2308-94ED-40D4-A3FF-785A9A0E35BC}" srcOrd="4" destOrd="0" presId="urn:microsoft.com/office/officeart/2018/2/layout/IconVerticalSolidList"/>
    <dgm:cxn modelId="{51FB8BBA-A6F4-4DA0-B8AF-8103C33D494A}" type="presParOf" srcId="{024F2308-94ED-40D4-A3FF-785A9A0E35BC}" destId="{63EBF0E2-E5D9-4A65-87E8-DE502977F7EA}" srcOrd="0" destOrd="0" presId="urn:microsoft.com/office/officeart/2018/2/layout/IconVerticalSolidList"/>
    <dgm:cxn modelId="{AD8F52EE-700F-4F67-B1C8-51B774929464}" type="presParOf" srcId="{024F2308-94ED-40D4-A3FF-785A9A0E35BC}" destId="{13BD60F5-779D-4CF5-9876-478A54A85C7B}" srcOrd="1" destOrd="0" presId="urn:microsoft.com/office/officeart/2018/2/layout/IconVerticalSolidList"/>
    <dgm:cxn modelId="{504D10C9-542A-4A74-9F2F-387E2F991844}" type="presParOf" srcId="{024F2308-94ED-40D4-A3FF-785A9A0E35BC}" destId="{1369B05E-81B3-4DBB-8D70-4A49E6B29792}" srcOrd="2" destOrd="0" presId="urn:microsoft.com/office/officeart/2018/2/layout/IconVerticalSolidList"/>
    <dgm:cxn modelId="{C2D20708-EEB4-4151-AF48-04288DBEAA31}" type="presParOf" srcId="{024F2308-94ED-40D4-A3FF-785A9A0E35BC}" destId="{E9B1FBB2-0D5E-49C4-96A3-9712A336E099}" srcOrd="3" destOrd="0" presId="urn:microsoft.com/office/officeart/2018/2/layout/IconVerticalSolidList"/>
    <dgm:cxn modelId="{F66FA6D9-CA90-4A8A-B0D0-33C87E3E2E60}" type="presParOf" srcId="{27ED9A18-3EC6-47F1-818C-A67BE560186D}" destId="{07001742-FB84-4984-80A2-1EE770A813E3}" srcOrd="5" destOrd="0" presId="urn:microsoft.com/office/officeart/2018/2/layout/IconVerticalSolidList"/>
    <dgm:cxn modelId="{9F90EA0D-8FF2-40B3-9477-02F3B02D6FBB}" type="presParOf" srcId="{27ED9A18-3EC6-47F1-818C-A67BE560186D}" destId="{57C3FC10-7F95-4E0B-9BCD-53D404379774}" srcOrd="6" destOrd="0" presId="urn:microsoft.com/office/officeart/2018/2/layout/IconVerticalSolidList"/>
    <dgm:cxn modelId="{EC637201-235C-44D9-BCDA-C632093F4BC9}" type="presParOf" srcId="{57C3FC10-7F95-4E0B-9BCD-53D404379774}" destId="{3FC40E2D-0012-444E-A158-A76314CA7A8F}" srcOrd="0" destOrd="0" presId="urn:microsoft.com/office/officeart/2018/2/layout/IconVerticalSolidList"/>
    <dgm:cxn modelId="{8AB6BEDE-4288-491F-9218-B4FD2A7B2660}" type="presParOf" srcId="{57C3FC10-7F95-4E0B-9BCD-53D404379774}" destId="{06779663-C181-464C-AE8B-D68D44810567}" srcOrd="1" destOrd="0" presId="urn:microsoft.com/office/officeart/2018/2/layout/IconVerticalSolidList"/>
    <dgm:cxn modelId="{7F26205D-82ED-476D-9691-B96E46E531A1}" type="presParOf" srcId="{57C3FC10-7F95-4E0B-9BCD-53D404379774}" destId="{609EDF8E-E803-4FDF-A8D1-2988C14EFC51}" srcOrd="2" destOrd="0" presId="urn:microsoft.com/office/officeart/2018/2/layout/IconVerticalSolidList"/>
    <dgm:cxn modelId="{6309F1FA-8AAD-4283-AE26-BE7D4CDB6811}" type="presParOf" srcId="{57C3FC10-7F95-4E0B-9BCD-53D404379774}" destId="{2E5A7EC7-2E20-4B4D-BA04-BDF84FE0EC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88CC3-385F-44A2-B273-19CD1FF99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BD711-3F92-4BB5-A998-D94F38DD51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/>
              </a:solidFill>
            </a:rPr>
            <a:t>PORTFOLIOS</a:t>
          </a:r>
          <a:endParaRPr lang="en-US" dirty="0">
            <a:solidFill>
              <a:schemeClr val="accent2"/>
            </a:solidFill>
          </a:endParaRPr>
        </a:p>
      </dgm:t>
    </dgm:pt>
    <dgm:pt modelId="{240232F0-28F7-4C57-8781-7C70EEC866C0}" type="parTrans" cxnId="{36099A94-673F-498B-A06C-6DF2C5D359DF}">
      <dgm:prSet/>
      <dgm:spPr/>
      <dgm:t>
        <a:bodyPr/>
        <a:lstStyle/>
        <a:p>
          <a:endParaRPr lang="en-US"/>
        </a:p>
      </dgm:t>
    </dgm:pt>
    <dgm:pt modelId="{EB91D9E8-C383-4D7B-868C-14DA5605862E}" type="sibTrans" cxnId="{36099A94-673F-498B-A06C-6DF2C5D359DF}">
      <dgm:prSet/>
      <dgm:spPr/>
      <dgm:t>
        <a:bodyPr/>
        <a:lstStyle/>
        <a:p>
          <a:endParaRPr lang="en-US"/>
        </a:p>
      </dgm:t>
    </dgm:pt>
    <dgm:pt modelId="{6F6010D9-F6CB-4588-B0CF-ABA45066A9B2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Cross-training</a:t>
          </a:r>
        </a:p>
      </dgm:t>
    </dgm:pt>
    <dgm:pt modelId="{678DD421-7081-41CB-B31C-31C1C6CA281A}" type="parTrans" cxnId="{7ADF0B6B-8E53-441C-B5AB-BE714DF22084}">
      <dgm:prSet/>
      <dgm:spPr/>
      <dgm:t>
        <a:bodyPr/>
        <a:lstStyle/>
        <a:p>
          <a:endParaRPr lang="en-US"/>
        </a:p>
      </dgm:t>
    </dgm:pt>
    <dgm:pt modelId="{8370B118-4AC7-463F-8366-322E363418F3}" type="sibTrans" cxnId="{7ADF0B6B-8E53-441C-B5AB-BE714DF22084}">
      <dgm:prSet/>
      <dgm:spPr/>
      <dgm:t>
        <a:bodyPr/>
        <a:lstStyle/>
        <a:p>
          <a:endParaRPr lang="en-US"/>
        </a:p>
      </dgm:t>
    </dgm:pt>
    <dgm:pt modelId="{9865FBB1-F618-4551-A74C-7278D5E475C7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Greater visibility across manuscript life cycle </a:t>
          </a:r>
        </a:p>
      </dgm:t>
    </dgm:pt>
    <dgm:pt modelId="{E4F02B1E-1E21-4F0B-A215-6234DEF7C600}" type="parTrans" cxnId="{1A218D17-A64B-4EEA-8F10-881F18E3A40D}">
      <dgm:prSet/>
      <dgm:spPr/>
      <dgm:t>
        <a:bodyPr/>
        <a:lstStyle/>
        <a:p>
          <a:endParaRPr lang="en-US"/>
        </a:p>
      </dgm:t>
    </dgm:pt>
    <dgm:pt modelId="{B72B44DB-FE9B-4013-9253-CA9D0BDAF957}" type="sibTrans" cxnId="{1A218D17-A64B-4EEA-8F10-881F18E3A40D}">
      <dgm:prSet/>
      <dgm:spPr/>
      <dgm:t>
        <a:bodyPr/>
        <a:lstStyle/>
        <a:p>
          <a:endParaRPr lang="en-US"/>
        </a:p>
      </dgm:t>
    </dgm:pt>
    <dgm:pt modelId="{375E35FA-EF47-42C8-BD99-3FC8D3C097F2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Complete print transition</a:t>
          </a:r>
        </a:p>
      </dgm:t>
    </dgm:pt>
    <dgm:pt modelId="{CDDDEE1F-0743-4641-ACD9-A9769F3A0489}" type="parTrans" cxnId="{771E65AB-3550-40BB-9B69-01AEC9B051EF}">
      <dgm:prSet/>
      <dgm:spPr/>
      <dgm:t>
        <a:bodyPr/>
        <a:lstStyle/>
        <a:p>
          <a:endParaRPr lang="en-US"/>
        </a:p>
      </dgm:t>
    </dgm:pt>
    <dgm:pt modelId="{8115E0F4-20EB-4CE2-B1D1-030900BBABD2}" type="sibTrans" cxnId="{771E65AB-3550-40BB-9B69-01AEC9B051EF}">
      <dgm:prSet/>
      <dgm:spPr/>
      <dgm:t>
        <a:bodyPr/>
        <a:lstStyle/>
        <a:p>
          <a:endParaRPr lang="en-US"/>
        </a:p>
      </dgm:t>
    </dgm:pt>
    <dgm:pt modelId="{27ED9A18-3EC6-47F1-818C-A67BE560186D}" type="pres">
      <dgm:prSet presAssocID="{6FF88CC3-385F-44A2-B273-19CD1FF9963F}" presName="root" presStyleCnt="0">
        <dgm:presLayoutVars>
          <dgm:dir/>
          <dgm:resizeHandles val="exact"/>
        </dgm:presLayoutVars>
      </dgm:prSet>
      <dgm:spPr/>
    </dgm:pt>
    <dgm:pt modelId="{52024AF8-E515-4326-955B-6F3384E020EB}" type="pres">
      <dgm:prSet presAssocID="{62DBD711-3F92-4BB5-A998-D94F38DD519A}" presName="compNode" presStyleCnt="0"/>
      <dgm:spPr/>
    </dgm:pt>
    <dgm:pt modelId="{65CA1801-48A1-416E-BC39-78F9466A6DAA}" type="pres">
      <dgm:prSet presAssocID="{62DBD711-3F92-4BB5-A998-D94F38DD519A}" presName="bgRect" presStyleLbl="bgShp" presStyleIdx="0" presStyleCnt="4"/>
      <dgm:spPr>
        <a:solidFill>
          <a:schemeClr val="tx1"/>
        </a:solidFill>
      </dgm:spPr>
    </dgm:pt>
    <dgm:pt modelId="{C5D3E828-759B-42B9-81E5-EF1055E7D2FA}" type="pres">
      <dgm:prSet presAssocID="{62DBD711-3F92-4BB5-A998-D94F38DD519A}" presName="iconRect" presStyleLbl="node1" presStyleIdx="0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354AF99F-2AB1-4519-98A4-CDC9B9F6D358}" type="pres">
      <dgm:prSet presAssocID="{62DBD711-3F92-4BB5-A998-D94F38DD519A}" presName="spaceRect" presStyleCnt="0"/>
      <dgm:spPr/>
    </dgm:pt>
    <dgm:pt modelId="{DF38CBA0-66BC-4A06-B71E-C1165D803D8B}" type="pres">
      <dgm:prSet presAssocID="{62DBD711-3F92-4BB5-A998-D94F38DD519A}" presName="parTx" presStyleLbl="revTx" presStyleIdx="0" presStyleCnt="4" custScaleX="100870">
        <dgm:presLayoutVars>
          <dgm:chMax val="0"/>
          <dgm:chPref val="0"/>
        </dgm:presLayoutVars>
      </dgm:prSet>
      <dgm:spPr/>
    </dgm:pt>
    <dgm:pt modelId="{B98774EA-A515-43C3-AA12-8EA31B5F8460}" type="pres">
      <dgm:prSet presAssocID="{EB91D9E8-C383-4D7B-868C-14DA5605862E}" presName="sibTrans" presStyleCnt="0"/>
      <dgm:spPr/>
    </dgm:pt>
    <dgm:pt modelId="{8FEA1886-112C-4800-B6EB-BDCF31A6484B}" type="pres">
      <dgm:prSet presAssocID="{6F6010D9-F6CB-4588-B0CF-ABA45066A9B2}" presName="compNode" presStyleCnt="0"/>
      <dgm:spPr/>
    </dgm:pt>
    <dgm:pt modelId="{BD4EC49B-4203-46E7-A575-B4DFAE2C8B0C}" type="pres">
      <dgm:prSet presAssocID="{6F6010D9-F6CB-4588-B0CF-ABA45066A9B2}" presName="bgRect" presStyleLbl="bgShp" presStyleIdx="1" presStyleCnt="4"/>
      <dgm:spPr>
        <a:solidFill>
          <a:schemeClr val="accent2"/>
        </a:solidFill>
      </dgm:spPr>
    </dgm:pt>
    <dgm:pt modelId="{C9EF67DE-7952-4F4A-837C-E3652D33F1D2}" type="pres">
      <dgm:prSet presAssocID="{6F6010D9-F6CB-4588-B0CF-ABA45066A9B2}" presName="iconRect" presStyleLbl="node1" presStyleIdx="1" presStyleCnt="4"/>
      <dgm:spPr>
        <a:blipFill>
          <a:blip xmlns:r="http://schemas.openxmlformats.org/officeDocument/2006/relationships" r:embed="rId3">
            <a:biLevel thresh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B03CCF90-84A2-496B-9094-7111B8EDE7C0}" type="pres">
      <dgm:prSet presAssocID="{6F6010D9-F6CB-4588-B0CF-ABA45066A9B2}" presName="spaceRect" presStyleCnt="0"/>
      <dgm:spPr/>
    </dgm:pt>
    <dgm:pt modelId="{AAB5CFBC-9B09-4419-951C-2A1F4C2AC53E}" type="pres">
      <dgm:prSet presAssocID="{6F6010D9-F6CB-4588-B0CF-ABA45066A9B2}" presName="parTx" presStyleLbl="revTx" presStyleIdx="1" presStyleCnt="4" custLinFactNeighborX="254" custLinFactNeighborY="273">
        <dgm:presLayoutVars>
          <dgm:chMax val="0"/>
          <dgm:chPref val="0"/>
        </dgm:presLayoutVars>
      </dgm:prSet>
      <dgm:spPr/>
    </dgm:pt>
    <dgm:pt modelId="{F9AB23EC-6799-4F5A-B277-72B34A56CFA8}" type="pres">
      <dgm:prSet presAssocID="{8370B118-4AC7-463F-8366-322E363418F3}" presName="sibTrans" presStyleCnt="0"/>
      <dgm:spPr/>
    </dgm:pt>
    <dgm:pt modelId="{024F2308-94ED-40D4-A3FF-785A9A0E35BC}" type="pres">
      <dgm:prSet presAssocID="{9865FBB1-F618-4551-A74C-7278D5E475C7}" presName="compNode" presStyleCnt="0"/>
      <dgm:spPr/>
    </dgm:pt>
    <dgm:pt modelId="{63EBF0E2-E5D9-4A65-87E8-DE502977F7EA}" type="pres">
      <dgm:prSet presAssocID="{9865FBB1-F618-4551-A74C-7278D5E475C7}" presName="bgRect" presStyleLbl="bgShp" presStyleIdx="2" presStyleCnt="4"/>
      <dgm:spPr>
        <a:solidFill>
          <a:schemeClr val="accent2"/>
        </a:solidFill>
      </dgm:spPr>
    </dgm:pt>
    <dgm:pt modelId="{13BD60F5-779D-4CF5-9876-478A54A85C7B}" type="pres">
      <dgm:prSet presAssocID="{9865FBB1-F618-4551-A74C-7278D5E475C7}" presName="iconRect" presStyleLbl="node1" presStyleIdx="2" presStyleCnt="4"/>
      <dgm:spPr>
        <a:blipFill>
          <a:blip xmlns:r="http://schemas.openxmlformats.org/officeDocument/2006/relationships" r:embed="rId5">
            <a:biLevel thresh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  <dgm:pt modelId="{1369B05E-81B3-4DBB-8D70-4A49E6B29792}" type="pres">
      <dgm:prSet presAssocID="{9865FBB1-F618-4551-A74C-7278D5E475C7}" presName="spaceRect" presStyleCnt="0"/>
      <dgm:spPr/>
    </dgm:pt>
    <dgm:pt modelId="{E9B1FBB2-0D5E-49C4-96A3-9712A336E099}" type="pres">
      <dgm:prSet presAssocID="{9865FBB1-F618-4551-A74C-7278D5E475C7}" presName="parTx" presStyleLbl="revTx" presStyleIdx="2" presStyleCnt="4">
        <dgm:presLayoutVars>
          <dgm:chMax val="0"/>
          <dgm:chPref val="0"/>
        </dgm:presLayoutVars>
      </dgm:prSet>
      <dgm:spPr/>
    </dgm:pt>
    <dgm:pt modelId="{07001742-FB84-4984-80A2-1EE770A813E3}" type="pres">
      <dgm:prSet presAssocID="{B72B44DB-FE9B-4013-9253-CA9D0BDAF957}" presName="sibTrans" presStyleCnt="0"/>
      <dgm:spPr/>
    </dgm:pt>
    <dgm:pt modelId="{57C3FC10-7F95-4E0B-9BCD-53D404379774}" type="pres">
      <dgm:prSet presAssocID="{375E35FA-EF47-42C8-BD99-3FC8D3C097F2}" presName="compNode" presStyleCnt="0"/>
      <dgm:spPr/>
    </dgm:pt>
    <dgm:pt modelId="{3FC40E2D-0012-444E-A158-A76314CA7A8F}" type="pres">
      <dgm:prSet presAssocID="{375E35FA-EF47-42C8-BD99-3FC8D3C097F2}" presName="bgRect" presStyleLbl="bgShp" presStyleIdx="3" presStyleCnt="4"/>
      <dgm:spPr>
        <a:solidFill>
          <a:schemeClr val="accent2"/>
        </a:solidFill>
      </dgm:spPr>
    </dgm:pt>
    <dgm:pt modelId="{06779663-C181-464C-AE8B-D68D44810567}" type="pres">
      <dgm:prSet presAssocID="{375E35FA-EF47-42C8-BD99-3FC8D3C097F2}" presName="iconRect" presStyleLbl="node1" presStyleIdx="3" presStyleCnt="4"/>
      <dgm:spPr>
        <a:blipFill>
          <a:blip xmlns:r="http://schemas.openxmlformats.org/officeDocument/2006/relationships" r:embed="rId7">
            <a:biLevel thresh="5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Closed book with solid fill"/>
        </a:ext>
      </dgm:extLst>
    </dgm:pt>
    <dgm:pt modelId="{609EDF8E-E803-4FDF-A8D1-2988C14EFC51}" type="pres">
      <dgm:prSet presAssocID="{375E35FA-EF47-42C8-BD99-3FC8D3C097F2}" presName="spaceRect" presStyleCnt="0"/>
      <dgm:spPr/>
    </dgm:pt>
    <dgm:pt modelId="{2E5A7EC7-2E20-4B4D-BA04-BDF84FE0ECCB}" type="pres">
      <dgm:prSet presAssocID="{375E35FA-EF47-42C8-BD99-3FC8D3C097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3991415-D06E-4703-8C04-F02926B5D598}" type="presOf" srcId="{6FF88CC3-385F-44A2-B273-19CD1FF9963F}" destId="{27ED9A18-3EC6-47F1-818C-A67BE560186D}" srcOrd="0" destOrd="0" presId="urn:microsoft.com/office/officeart/2018/2/layout/IconVerticalSolidList"/>
    <dgm:cxn modelId="{1A218D17-A64B-4EEA-8F10-881F18E3A40D}" srcId="{6FF88CC3-385F-44A2-B273-19CD1FF9963F}" destId="{9865FBB1-F618-4551-A74C-7278D5E475C7}" srcOrd="2" destOrd="0" parTransId="{E4F02B1E-1E21-4F0B-A215-6234DEF7C600}" sibTransId="{B72B44DB-FE9B-4013-9253-CA9D0BDAF957}"/>
    <dgm:cxn modelId="{1508015F-8E26-4285-A030-CDC65D93D0A8}" type="presOf" srcId="{375E35FA-EF47-42C8-BD99-3FC8D3C097F2}" destId="{2E5A7EC7-2E20-4B4D-BA04-BDF84FE0ECCB}" srcOrd="0" destOrd="0" presId="urn:microsoft.com/office/officeart/2018/2/layout/IconVerticalSolidList"/>
    <dgm:cxn modelId="{558F0E44-E18B-4A7F-93AD-288787AA1797}" type="presOf" srcId="{9865FBB1-F618-4551-A74C-7278D5E475C7}" destId="{E9B1FBB2-0D5E-49C4-96A3-9712A336E099}" srcOrd="0" destOrd="0" presId="urn:microsoft.com/office/officeart/2018/2/layout/IconVerticalSolidList"/>
    <dgm:cxn modelId="{7ADF0B6B-8E53-441C-B5AB-BE714DF22084}" srcId="{6FF88CC3-385F-44A2-B273-19CD1FF9963F}" destId="{6F6010D9-F6CB-4588-B0CF-ABA45066A9B2}" srcOrd="1" destOrd="0" parTransId="{678DD421-7081-41CB-B31C-31C1C6CA281A}" sibTransId="{8370B118-4AC7-463F-8366-322E363418F3}"/>
    <dgm:cxn modelId="{36099A94-673F-498B-A06C-6DF2C5D359DF}" srcId="{6FF88CC3-385F-44A2-B273-19CD1FF9963F}" destId="{62DBD711-3F92-4BB5-A998-D94F38DD519A}" srcOrd="0" destOrd="0" parTransId="{240232F0-28F7-4C57-8781-7C70EEC866C0}" sibTransId="{EB91D9E8-C383-4D7B-868C-14DA5605862E}"/>
    <dgm:cxn modelId="{24271C97-B21A-4E4D-8D25-29F872452579}" type="presOf" srcId="{62DBD711-3F92-4BB5-A998-D94F38DD519A}" destId="{DF38CBA0-66BC-4A06-B71E-C1165D803D8B}" srcOrd="0" destOrd="0" presId="urn:microsoft.com/office/officeart/2018/2/layout/IconVerticalSolidList"/>
    <dgm:cxn modelId="{771E65AB-3550-40BB-9B69-01AEC9B051EF}" srcId="{6FF88CC3-385F-44A2-B273-19CD1FF9963F}" destId="{375E35FA-EF47-42C8-BD99-3FC8D3C097F2}" srcOrd="3" destOrd="0" parTransId="{CDDDEE1F-0743-4641-ACD9-A9769F3A0489}" sibTransId="{8115E0F4-20EB-4CE2-B1D1-030900BBABD2}"/>
    <dgm:cxn modelId="{49326BEE-A2B7-4B00-B434-920303133D21}" type="presOf" srcId="{6F6010D9-F6CB-4588-B0CF-ABA45066A9B2}" destId="{AAB5CFBC-9B09-4419-951C-2A1F4C2AC53E}" srcOrd="0" destOrd="0" presId="urn:microsoft.com/office/officeart/2018/2/layout/IconVerticalSolidList"/>
    <dgm:cxn modelId="{B1904887-00AD-4295-BECA-6426F5C4381A}" type="presParOf" srcId="{27ED9A18-3EC6-47F1-818C-A67BE560186D}" destId="{52024AF8-E515-4326-955B-6F3384E020EB}" srcOrd="0" destOrd="0" presId="urn:microsoft.com/office/officeart/2018/2/layout/IconVerticalSolidList"/>
    <dgm:cxn modelId="{E81D0C0B-5DC6-4B66-9DBA-72E56234DE05}" type="presParOf" srcId="{52024AF8-E515-4326-955B-6F3384E020EB}" destId="{65CA1801-48A1-416E-BC39-78F9466A6DAA}" srcOrd="0" destOrd="0" presId="urn:microsoft.com/office/officeart/2018/2/layout/IconVerticalSolidList"/>
    <dgm:cxn modelId="{25204D66-6625-4CAD-B068-69C615A479B4}" type="presParOf" srcId="{52024AF8-E515-4326-955B-6F3384E020EB}" destId="{C5D3E828-759B-42B9-81E5-EF1055E7D2FA}" srcOrd="1" destOrd="0" presId="urn:microsoft.com/office/officeart/2018/2/layout/IconVerticalSolidList"/>
    <dgm:cxn modelId="{DA21F8F7-C8AB-4EBA-818D-67B55FB0393E}" type="presParOf" srcId="{52024AF8-E515-4326-955B-6F3384E020EB}" destId="{354AF99F-2AB1-4519-98A4-CDC9B9F6D358}" srcOrd="2" destOrd="0" presId="urn:microsoft.com/office/officeart/2018/2/layout/IconVerticalSolidList"/>
    <dgm:cxn modelId="{AF1D06B6-F7A5-44F3-86E8-1A9C72616D9D}" type="presParOf" srcId="{52024AF8-E515-4326-955B-6F3384E020EB}" destId="{DF38CBA0-66BC-4A06-B71E-C1165D803D8B}" srcOrd="3" destOrd="0" presId="urn:microsoft.com/office/officeart/2018/2/layout/IconVerticalSolidList"/>
    <dgm:cxn modelId="{0573FF53-85C8-498D-A8F3-4BE6C15072E4}" type="presParOf" srcId="{27ED9A18-3EC6-47F1-818C-A67BE560186D}" destId="{B98774EA-A515-43C3-AA12-8EA31B5F8460}" srcOrd="1" destOrd="0" presId="urn:microsoft.com/office/officeart/2018/2/layout/IconVerticalSolidList"/>
    <dgm:cxn modelId="{83B8DEAD-3173-4422-9C19-E48382341429}" type="presParOf" srcId="{27ED9A18-3EC6-47F1-818C-A67BE560186D}" destId="{8FEA1886-112C-4800-B6EB-BDCF31A6484B}" srcOrd="2" destOrd="0" presId="urn:microsoft.com/office/officeart/2018/2/layout/IconVerticalSolidList"/>
    <dgm:cxn modelId="{B4DE7AEE-35A7-4DF0-8220-F722AF83CD25}" type="presParOf" srcId="{8FEA1886-112C-4800-B6EB-BDCF31A6484B}" destId="{BD4EC49B-4203-46E7-A575-B4DFAE2C8B0C}" srcOrd="0" destOrd="0" presId="urn:microsoft.com/office/officeart/2018/2/layout/IconVerticalSolidList"/>
    <dgm:cxn modelId="{EFD0F6EF-5F6A-48CD-BC0F-82096B2B5B22}" type="presParOf" srcId="{8FEA1886-112C-4800-B6EB-BDCF31A6484B}" destId="{C9EF67DE-7952-4F4A-837C-E3652D33F1D2}" srcOrd="1" destOrd="0" presId="urn:microsoft.com/office/officeart/2018/2/layout/IconVerticalSolidList"/>
    <dgm:cxn modelId="{A119A5A9-FBCF-4773-A72D-693FF389F31F}" type="presParOf" srcId="{8FEA1886-112C-4800-B6EB-BDCF31A6484B}" destId="{B03CCF90-84A2-496B-9094-7111B8EDE7C0}" srcOrd="2" destOrd="0" presId="urn:microsoft.com/office/officeart/2018/2/layout/IconVerticalSolidList"/>
    <dgm:cxn modelId="{53704CC5-E0F2-4B36-BC0B-609FC215E9BA}" type="presParOf" srcId="{8FEA1886-112C-4800-B6EB-BDCF31A6484B}" destId="{AAB5CFBC-9B09-4419-951C-2A1F4C2AC53E}" srcOrd="3" destOrd="0" presId="urn:microsoft.com/office/officeart/2018/2/layout/IconVerticalSolidList"/>
    <dgm:cxn modelId="{4117DAA0-260A-4878-8185-1F065857C381}" type="presParOf" srcId="{27ED9A18-3EC6-47F1-818C-A67BE560186D}" destId="{F9AB23EC-6799-4F5A-B277-72B34A56CFA8}" srcOrd="3" destOrd="0" presId="urn:microsoft.com/office/officeart/2018/2/layout/IconVerticalSolidList"/>
    <dgm:cxn modelId="{836B4B98-005D-4252-A8F3-CD90AF365183}" type="presParOf" srcId="{27ED9A18-3EC6-47F1-818C-A67BE560186D}" destId="{024F2308-94ED-40D4-A3FF-785A9A0E35BC}" srcOrd="4" destOrd="0" presId="urn:microsoft.com/office/officeart/2018/2/layout/IconVerticalSolidList"/>
    <dgm:cxn modelId="{51FB8BBA-A6F4-4DA0-B8AF-8103C33D494A}" type="presParOf" srcId="{024F2308-94ED-40D4-A3FF-785A9A0E35BC}" destId="{63EBF0E2-E5D9-4A65-87E8-DE502977F7EA}" srcOrd="0" destOrd="0" presId="urn:microsoft.com/office/officeart/2018/2/layout/IconVerticalSolidList"/>
    <dgm:cxn modelId="{AD8F52EE-700F-4F67-B1C8-51B774929464}" type="presParOf" srcId="{024F2308-94ED-40D4-A3FF-785A9A0E35BC}" destId="{13BD60F5-779D-4CF5-9876-478A54A85C7B}" srcOrd="1" destOrd="0" presId="urn:microsoft.com/office/officeart/2018/2/layout/IconVerticalSolidList"/>
    <dgm:cxn modelId="{504D10C9-542A-4A74-9F2F-387E2F991844}" type="presParOf" srcId="{024F2308-94ED-40D4-A3FF-785A9A0E35BC}" destId="{1369B05E-81B3-4DBB-8D70-4A49E6B29792}" srcOrd="2" destOrd="0" presId="urn:microsoft.com/office/officeart/2018/2/layout/IconVerticalSolidList"/>
    <dgm:cxn modelId="{C2D20708-EEB4-4151-AF48-04288DBEAA31}" type="presParOf" srcId="{024F2308-94ED-40D4-A3FF-785A9A0E35BC}" destId="{E9B1FBB2-0D5E-49C4-96A3-9712A336E099}" srcOrd="3" destOrd="0" presId="urn:microsoft.com/office/officeart/2018/2/layout/IconVerticalSolidList"/>
    <dgm:cxn modelId="{F66FA6D9-CA90-4A8A-B0D0-33C87E3E2E60}" type="presParOf" srcId="{27ED9A18-3EC6-47F1-818C-A67BE560186D}" destId="{07001742-FB84-4984-80A2-1EE770A813E3}" srcOrd="5" destOrd="0" presId="urn:microsoft.com/office/officeart/2018/2/layout/IconVerticalSolidList"/>
    <dgm:cxn modelId="{9F90EA0D-8FF2-40B3-9477-02F3B02D6FBB}" type="presParOf" srcId="{27ED9A18-3EC6-47F1-818C-A67BE560186D}" destId="{57C3FC10-7F95-4E0B-9BCD-53D404379774}" srcOrd="6" destOrd="0" presId="urn:microsoft.com/office/officeart/2018/2/layout/IconVerticalSolidList"/>
    <dgm:cxn modelId="{EC637201-235C-44D9-BCDA-C632093F4BC9}" type="presParOf" srcId="{57C3FC10-7F95-4E0B-9BCD-53D404379774}" destId="{3FC40E2D-0012-444E-A158-A76314CA7A8F}" srcOrd="0" destOrd="0" presId="urn:microsoft.com/office/officeart/2018/2/layout/IconVerticalSolidList"/>
    <dgm:cxn modelId="{8AB6BEDE-4288-491F-9218-B4FD2A7B2660}" type="presParOf" srcId="{57C3FC10-7F95-4E0B-9BCD-53D404379774}" destId="{06779663-C181-464C-AE8B-D68D44810567}" srcOrd="1" destOrd="0" presId="urn:microsoft.com/office/officeart/2018/2/layout/IconVerticalSolidList"/>
    <dgm:cxn modelId="{7F26205D-82ED-476D-9691-B96E46E531A1}" type="presParOf" srcId="{57C3FC10-7F95-4E0B-9BCD-53D404379774}" destId="{609EDF8E-E803-4FDF-A8D1-2988C14EFC51}" srcOrd="2" destOrd="0" presId="urn:microsoft.com/office/officeart/2018/2/layout/IconVerticalSolidList"/>
    <dgm:cxn modelId="{6309F1FA-8AAD-4283-AE26-BE7D4CDB6811}" type="presParOf" srcId="{57C3FC10-7F95-4E0B-9BCD-53D404379774}" destId="{2E5A7EC7-2E20-4B4D-BA04-BDF84FE0EC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99844-4114-418E-B358-6A1CDC7E89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B3969B-D3DB-4034-BBC1-CC425F9D07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/>
            <a:t>Systems &amp; Process, Calcs</a:t>
          </a:r>
        </a:p>
      </dgm:t>
    </dgm:pt>
    <dgm:pt modelId="{727742B2-EEED-4CA0-8AD9-2C8B2EF6BA01}" type="parTrans" cxnId="{9E5F0895-0FED-4297-B141-ADF67E39E32C}">
      <dgm:prSet/>
      <dgm:spPr/>
      <dgm:t>
        <a:bodyPr/>
        <a:lstStyle/>
        <a:p>
          <a:endParaRPr lang="en-US"/>
        </a:p>
      </dgm:t>
    </dgm:pt>
    <dgm:pt modelId="{73A7F95D-F986-4FE4-9D2A-453A36279E1D}" type="sibTrans" cxnId="{9E5F0895-0FED-4297-B141-ADF67E39E32C}">
      <dgm:prSet/>
      <dgm:spPr/>
      <dgm:t>
        <a:bodyPr/>
        <a:lstStyle/>
        <a:p>
          <a:endParaRPr lang="en-US"/>
        </a:p>
      </dgm:t>
    </dgm:pt>
    <dgm:pt modelId="{F17C5611-BD26-46AA-840F-FD08D56736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/>
            <a:t>Acquisition</a:t>
          </a:r>
        </a:p>
      </dgm:t>
    </dgm:pt>
    <dgm:pt modelId="{FA02C0DF-CCD7-482E-BC76-A56EC114676B}" type="parTrans" cxnId="{810A6FA7-31CB-4905-BCE8-FC48AD7AFA0A}">
      <dgm:prSet/>
      <dgm:spPr/>
      <dgm:t>
        <a:bodyPr/>
        <a:lstStyle/>
        <a:p>
          <a:endParaRPr lang="en-US"/>
        </a:p>
      </dgm:t>
    </dgm:pt>
    <dgm:pt modelId="{620BAEF7-5956-4D87-9213-2F464935F87C}" type="sibTrans" cxnId="{810A6FA7-31CB-4905-BCE8-FC48AD7AFA0A}">
      <dgm:prSet/>
      <dgm:spPr/>
      <dgm:t>
        <a:bodyPr/>
        <a:lstStyle/>
        <a:p>
          <a:endParaRPr lang="en-US"/>
        </a:p>
      </dgm:t>
    </dgm:pt>
    <dgm:pt modelId="{5AD8A49F-B95F-4D2E-9458-497404C449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/>
            <a:t>Portfolio Workflow Revamp</a:t>
          </a:r>
        </a:p>
      </dgm:t>
    </dgm:pt>
    <dgm:pt modelId="{D174F1A1-72F1-4338-8999-102BEB66D236}" type="parTrans" cxnId="{45A084B8-E8B6-4749-99D4-99585BAF4485}">
      <dgm:prSet/>
      <dgm:spPr/>
      <dgm:t>
        <a:bodyPr/>
        <a:lstStyle/>
        <a:p>
          <a:endParaRPr lang="en-US"/>
        </a:p>
      </dgm:t>
    </dgm:pt>
    <dgm:pt modelId="{0AA053D3-3DA3-4FEC-8174-8144B2C20123}" type="sibTrans" cxnId="{45A084B8-E8B6-4749-99D4-99585BAF4485}">
      <dgm:prSet/>
      <dgm:spPr/>
      <dgm:t>
        <a:bodyPr/>
        <a:lstStyle/>
        <a:p>
          <a:endParaRPr lang="en-US"/>
        </a:p>
      </dgm:t>
    </dgm:pt>
    <dgm:pt modelId="{EA9F45E5-502F-414E-A017-85C9657E38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/>
            <a:t>Metrics</a:t>
          </a:r>
        </a:p>
      </dgm:t>
    </dgm:pt>
    <dgm:pt modelId="{0DDA2FC1-F07E-4E18-973E-71C501F05EC9}" type="parTrans" cxnId="{52C98705-26E3-4EBC-AF6B-7B154FC315B8}">
      <dgm:prSet/>
      <dgm:spPr/>
      <dgm:t>
        <a:bodyPr/>
        <a:lstStyle/>
        <a:p>
          <a:endParaRPr lang="en-US"/>
        </a:p>
      </dgm:t>
    </dgm:pt>
    <dgm:pt modelId="{F4736DC9-F8F1-48AC-893F-A09C78BE2C87}" type="sibTrans" cxnId="{52C98705-26E3-4EBC-AF6B-7B154FC315B8}">
      <dgm:prSet/>
      <dgm:spPr/>
      <dgm:t>
        <a:bodyPr/>
        <a:lstStyle/>
        <a:p>
          <a:endParaRPr lang="en-US"/>
        </a:p>
      </dgm:t>
    </dgm:pt>
    <dgm:pt modelId="{FA664D12-F53F-451F-847E-B5A7DB40463F}" type="pres">
      <dgm:prSet presAssocID="{BE399844-4114-418E-B358-6A1CDC7E89D7}" presName="root" presStyleCnt="0">
        <dgm:presLayoutVars>
          <dgm:dir/>
          <dgm:resizeHandles val="exact"/>
        </dgm:presLayoutVars>
      </dgm:prSet>
      <dgm:spPr/>
    </dgm:pt>
    <dgm:pt modelId="{04C0A14D-5A74-4863-B92D-D84951A946D8}" type="pres">
      <dgm:prSet presAssocID="{86B3969B-D3DB-4034-BBC1-CC425F9D074E}" presName="compNode" presStyleCnt="0"/>
      <dgm:spPr/>
    </dgm:pt>
    <dgm:pt modelId="{097A81C2-05F0-45E2-AE9B-F85558722F6C}" type="pres">
      <dgm:prSet presAssocID="{86B3969B-D3DB-4034-BBC1-CC425F9D074E}" presName="bgRect" presStyleLbl="bgShp" presStyleIdx="0" presStyleCnt="4"/>
      <dgm:spPr>
        <a:solidFill>
          <a:schemeClr val="accent2"/>
        </a:solidFill>
      </dgm:spPr>
    </dgm:pt>
    <dgm:pt modelId="{E88BA6AF-E90F-4401-81E2-F39C65A0DD82}" type="pres">
      <dgm:prSet presAssocID="{86B3969B-D3DB-4034-BBC1-CC425F9D074E}" presName="iconRect" presStyleLbl="node1" presStyleIdx="0" presStyleCnt="4" custScaleX="115247" custScaleY="1152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F252B9E-89A4-4856-8E25-D3A87560522B}" type="pres">
      <dgm:prSet presAssocID="{86B3969B-D3DB-4034-BBC1-CC425F9D074E}" presName="spaceRect" presStyleCnt="0"/>
      <dgm:spPr/>
    </dgm:pt>
    <dgm:pt modelId="{13DF02D4-AD35-4FF2-81C6-C8260CFCB4B2}" type="pres">
      <dgm:prSet presAssocID="{86B3969B-D3DB-4034-BBC1-CC425F9D074E}" presName="parTx" presStyleLbl="revTx" presStyleIdx="0" presStyleCnt="4">
        <dgm:presLayoutVars>
          <dgm:chMax val="0"/>
          <dgm:chPref val="0"/>
        </dgm:presLayoutVars>
      </dgm:prSet>
      <dgm:spPr/>
    </dgm:pt>
    <dgm:pt modelId="{58C67B2A-F6F1-4DEE-80A6-A6D631D92523}" type="pres">
      <dgm:prSet presAssocID="{73A7F95D-F986-4FE4-9D2A-453A36279E1D}" presName="sibTrans" presStyleCnt="0"/>
      <dgm:spPr/>
    </dgm:pt>
    <dgm:pt modelId="{F6D2C4BF-AB69-4D24-9507-5BDB50114EF4}" type="pres">
      <dgm:prSet presAssocID="{F17C5611-BD26-46AA-840F-FD08D567367D}" presName="compNode" presStyleCnt="0"/>
      <dgm:spPr/>
    </dgm:pt>
    <dgm:pt modelId="{66BC285B-3820-4C8A-9CF4-C10687CB7701}" type="pres">
      <dgm:prSet presAssocID="{F17C5611-BD26-46AA-840F-FD08D567367D}" presName="bgRect" presStyleLbl="bgShp" presStyleIdx="1" presStyleCnt="4"/>
      <dgm:spPr>
        <a:solidFill>
          <a:schemeClr val="accent2"/>
        </a:solidFill>
      </dgm:spPr>
    </dgm:pt>
    <dgm:pt modelId="{F73A3167-B1D3-4314-BDF5-BC222D5572BB}" type="pres">
      <dgm:prSet presAssocID="{F17C5611-BD26-46AA-840F-FD08D567367D}" presName="iconRect" presStyleLbl="node1" presStyleIdx="1" presStyleCnt="4" custScaleX="115247" custScaleY="115247"/>
      <dgm:spPr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>
          <a:noFill/>
        </a:ln>
      </dgm:spPr>
    </dgm:pt>
    <dgm:pt modelId="{BC70DB31-A2B1-42CF-8A64-1E261456A63F}" type="pres">
      <dgm:prSet presAssocID="{F17C5611-BD26-46AA-840F-FD08D567367D}" presName="spaceRect" presStyleCnt="0"/>
      <dgm:spPr/>
    </dgm:pt>
    <dgm:pt modelId="{FE1AB546-03E6-4BC0-8E1B-13F1438884BD}" type="pres">
      <dgm:prSet presAssocID="{F17C5611-BD26-46AA-840F-FD08D567367D}" presName="parTx" presStyleLbl="revTx" presStyleIdx="1" presStyleCnt="4">
        <dgm:presLayoutVars>
          <dgm:chMax val="0"/>
          <dgm:chPref val="0"/>
        </dgm:presLayoutVars>
      </dgm:prSet>
      <dgm:spPr/>
    </dgm:pt>
    <dgm:pt modelId="{96BC062B-07FA-4CD3-BEE0-8AAB5B877108}" type="pres">
      <dgm:prSet presAssocID="{620BAEF7-5956-4D87-9213-2F464935F87C}" presName="sibTrans" presStyleCnt="0"/>
      <dgm:spPr/>
    </dgm:pt>
    <dgm:pt modelId="{0CD21C4B-AD79-4326-9E53-3E085C1D4893}" type="pres">
      <dgm:prSet presAssocID="{5AD8A49F-B95F-4D2E-9458-497404C4493F}" presName="compNode" presStyleCnt="0"/>
      <dgm:spPr/>
    </dgm:pt>
    <dgm:pt modelId="{59A49643-65BC-48C3-BC6E-38076FA76751}" type="pres">
      <dgm:prSet presAssocID="{5AD8A49F-B95F-4D2E-9458-497404C4493F}" presName="bgRect" presStyleLbl="bgShp" presStyleIdx="2" presStyleCnt="4"/>
      <dgm:spPr>
        <a:solidFill>
          <a:schemeClr val="accent2"/>
        </a:solidFill>
      </dgm:spPr>
    </dgm:pt>
    <dgm:pt modelId="{7E8C9336-1215-4032-A34B-9D4172EE3AB3}" type="pres">
      <dgm:prSet presAssocID="{5AD8A49F-B95F-4D2E-9458-497404C4493F}" presName="iconRect" presStyleLbl="node1" presStyleIdx="2" presStyleCnt="4" custScaleX="115247" custScaleY="115247"/>
      <dgm:spPr>
        <a:blipFill>
          <a:blip xmlns:r="http://schemas.openxmlformats.org/officeDocument/2006/relationships"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1C43294F-3D05-4379-932B-30F72F4B0AB0}" type="pres">
      <dgm:prSet presAssocID="{5AD8A49F-B95F-4D2E-9458-497404C4493F}" presName="spaceRect" presStyleCnt="0"/>
      <dgm:spPr/>
    </dgm:pt>
    <dgm:pt modelId="{CFE598BF-CD1E-4E65-9E9F-9914A81A94F6}" type="pres">
      <dgm:prSet presAssocID="{5AD8A49F-B95F-4D2E-9458-497404C4493F}" presName="parTx" presStyleLbl="revTx" presStyleIdx="2" presStyleCnt="4">
        <dgm:presLayoutVars>
          <dgm:chMax val="0"/>
          <dgm:chPref val="0"/>
        </dgm:presLayoutVars>
      </dgm:prSet>
      <dgm:spPr/>
    </dgm:pt>
    <dgm:pt modelId="{3E7D3DBD-AC3E-4E91-B588-2F8ED2B79612}" type="pres">
      <dgm:prSet presAssocID="{0AA053D3-3DA3-4FEC-8174-8144B2C20123}" presName="sibTrans" presStyleCnt="0"/>
      <dgm:spPr/>
    </dgm:pt>
    <dgm:pt modelId="{CAD590E3-7FCC-441F-9AA2-BF1CD1F058D4}" type="pres">
      <dgm:prSet presAssocID="{EA9F45E5-502F-414E-A017-85C9657E38D7}" presName="compNode" presStyleCnt="0"/>
      <dgm:spPr/>
    </dgm:pt>
    <dgm:pt modelId="{4AF5BCAD-A102-4902-B20B-849304830BBF}" type="pres">
      <dgm:prSet presAssocID="{EA9F45E5-502F-414E-A017-85C9657E38D7}" presName="bgRect" presStyleLbl="bgShp" presStyleIdx="3" presStyleCnt="4"/>
      <dgm:spPr>
        <a:solidFill>
          <a:schemeClr val="accent2"/>
        </a:solidFill>
      </dgm:spPr>
    </dgm:pt>
    <dgm:pt modelId="{9C4E3059-9306-4C67-A470-23F469F94149}" type="pres">
      <dgm:prSet presAssocID="{EA9F45E5-502F-414E-A017-85C9657E38D7}" presName="iconRect" presStyleLbl="node1" presStyleIdx="3" presStyleCnt="4" custScaleX="115247" custScaleY="115247"/>
      <dgm:spPr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00781A0-4167-48A2-BAF8-39DB97713D8C}" type="pres">
      <dgm:prSet presAssocID="{EA9F45E5-502F-414E-A017-85C9657E38D7}" presName="spaceRect" presStyleCnt="0"/>
      <dgm:spPr/>
    </dgm:pt>
    <dgm:pt modelId="{28ABC7E5-E66A-418A-A9DF-CDC204D03339}" type="pres">
      <dgm:prSet presAssocID="{EA9F45E5-502F-414E-A017-85C9657E38D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2C98705-26E3-4EBC-AF6B-7B154FC315B8}" srcId="{BE399844-4114-418E-B358-6A1CDC7E89D7}" destId="{EA9F45E5-502F-414E-A017-85C9657E38D7}" srcOrd="3" destOrd="0" parTransId="{0DDA2FC1-F07E-4E18-973E-71C501F05EC9}" sibTransId="{F4736DC9-F8F1-48AC-893F-A09C78BE2C87}"/>
    <dgm:cxn modelId="{7EFD2961-C559-4810-BC17-6B3766D36AB7}" type="presOf" srcId="{EA9F45E5-502F-414E-A017-85C9657E38D7}" destId="{28ABC7E5-E66A-418A-A9DF-CDC204D03339}" srcOrd="0" destOrd="0" presId="urn:microsoft.com/office/officeart/2018/2/layout/IconVerticalSolidList"/>
    <dgm:cxn modelId="{A145DF83-9D81-403B-8F24-391B1ED57763}" type="presOf" srcId="{BE399844-4114-418E-B358-6A1CDC7E89D7}" destId="{FA664D12-F53F-451F-847E-B5A7DB40463F}" srcOrd="0" destOrd="0" presId="urn:microsoft.com/office/officeart/2018/2/layout/IconVerticalSolidList"/>
    <dgm:cxn modelId="{41B87B8C-4BA5-4C28-BDED-F9F3F0BDCFEF}" type="presOf" srcId="{F17C5611-BD26-46AA-840F-FD08D567367D}" destId="{FE1AB546-03E6-4BC0-8E1B-13F1438884BD}" srcOrd="0" destOrd="0" presId="urn:microsoft.com/office/officeart/2018/2/layout/IconVerticalSolidList"/>
    <dgm:cxn modelId="{9E5F0895-0FED-4297-B141-ADF67E39E32C}" srcId="{BE399844-4114-418E-B358-6A1CDC7E89D7}" destId="{86B3969B-D3DB-4034-BBC1-CC425F9D074E}" srcOrd="0" destOrd="0" parTransId="{727742B2-EEED-4CA0-8AD9-2C8B2EF6BA01}" sibTransId="{73A7F95D-F986-4FE4-9D2A-453A36279E1D}"/>
    <dgm:cxn modelId="{43C66CA4-5B3D-4E2C-8A8D-D7037DE626DA}" type="presOf" srcId="{5AD8A49F-B95F-4D2E-9458-497404C4493F}" destId="{CFE598BF-CD1E-4E65-9E9F-9914A81A94F6}" srcOrd="0" destOrd="0" presId="urn:microsoft.com/office/officeart/2018/2/layout/IconVerticalSolidList"/>
    <dgm:cxn modelId="{810A6FA7-31CB-4905-BCE8-FC48AD7AFA0A}" srcId="{BE399844-4114-418E-B358-6A1CDC7E89D7}" destId="{F17C5611-BD26-46AA-840F-FD08D567367D}" srcOrd="1" destOrd="0" parTransId="{FA02C0DF-CCD7-482E-BC76-A56EC114676B}" sibTransId="{620BAEF7-5956-4D87-9213-2F464935F87C}"/>
    <dgm:cxn modelId="{45A084B8-E8B6-4749-99D4-99585BAF4485}" srcId="{BE399844-4114-418E-B358-6A1CDC7E89D7}" destId="{5AD8A49F-B95F-4D2E-9458-497404C4493F}" srcOrd="2" destOrd="0" parTransId="{D174F1A1-72F1-4338-8999-102BEB66D236}" sibTransId="{0AA053D3-3DA3-4FEC-8174-8144B2C20123}"/>
    <dgm:cxn modelId="{08E0CEC9-239B-4314-899E-E67784FAFBC3}" type="presOf" srcId="{86B3969B-D3DB-4034-BBC1-CC425F9D074E}" destId="{13DF02D4-AD35-4FF2-81C6-C8260CFCB4B2}" srcOrd="0" destOrd="0" presId="urn:microsoft.com/office/officeart/2018/2/layout/IconVerticalSolidList"/>
    <dgm:cxn modelId="{DDE4B0DB-D0B6-4E2D-9F2F-D83C582CA29F}" type="presParOf" srcId="{FA664D12-F53F-451F-847E-B5A7DB40463F}" destId="{04C0A14D-5A74-4863-B92D-D84951A946D8}" srcOrd="0" destOrd="0" presId="urn:microsoft.com/office/officeart/2018/2/layout/IconVerticalSolidList"/>
    <dgm:cxn modelId="{7DC58246-B8C4-47DF-AEC5-CA8055E3B5F0}" type="presParOf" srcId="{04C0A14D-5A74-4863-B92D-D84951A946D8}" destId="{097A81C2-05F0-45E2-AE9B-F85558722F6C}" srcOrd="0" destOrd="0" presId="urn:microsoft.com/office/officeart/2018/2/layout/IconVerticalSolidList"/>
    <dgm:cxn modelId="{E3B89AD2-1293-4F06-9A97-7104B5E80568}" type="presParOf" srcId="{04C0A14D-5A74-4863-B92D-D84951A946D8}" destId="{E88BA6AF-E90F-4401-81E2-F39C65A0DD82}" srcOrd="1" destOrd="0" presId="urn:microsoft.com/office/officeart/2018/2/layout/IconVerticalSolidList"/>
    <dgm:cxn modelId="{10E0CF29-D9E8-4DFC-990C-925E1AC581F6}" type="presParOf" srcId="{04C0A14D-5A74-4863-B92D-D84951A946D8}" destId="{5F252B9E-89A4-4856-8E25-D3A87560522B}" srcOrd="2" destOrd="0" presId="urn:microsoft.com/office/officeart/2018/2/layout/IconVerticalSolidList"/>
    <dgm:cxn modelId="{5E1635E4-97F7-48C4-AD27-67C78700D799}" type="presParOf" srcId="{04C0A14D-5A74-4863-B92D-D84951A946D8}" destId="{13DF02D4-AD35-4FF2-81C6-C8260CFCB4B2}" srcOrd="3" destOrd="0" presId="urn:microsoft.com/office/officeart/2018/2/layout/IconVerticalSolidList"/>
    <dgm:cxn modelId="{613D3EF3-B869-49AC-A634-5394D210BA61}" type="presParOf" srcId="{FA664D12-F53F-451F-847E-B5A7DB40463F}" destId="{58C67B2A-F6F1-4DEE-80A6-A6D631D92523}" srcOrd="1" destOrd="0" presId="urn:microsoft.com/office/officeart/2018/2/layout/IconVerticalSolidList"/>
    <dgm:cxn modelId="{6C65C8CA-98EB-4FEF-BC11-A8A9A9903D8B}" type="presParOf" srcId="{FA664D12-F53F-451F-847E-B5A7DB40463F}" destId="{F6D2C4BF-AB69-4D24-9507-5BDB50114EF4}" srcOrd="2" destOrd="0" presId="urn:microsoft.com/office/officeart/2018/2/layout/IconVerticalSolidList"/>
    <dgm:cxn modelId="{87DC90A6-C83B-4C5A-8C29-F307E44C8311}" type="presParOf" srcId="{F6D2C4BF-AB69-4D24-9507-5BDB50114EF4}" destId="{66BC285B-3820-4C8A-9CF4-C10687CB7701}" srcOrd="0" destOrd="0" presId="urn:microsoft.com/office/officeart/2018/2/layout/IconVerticalSolidList"/>
    <dgm:cxn modelId="{CE608FF9-F7E8-4BF1-B788-75FFCE3A2CED}" type="presParOf" srcId="{F6D2C4BF-AB69-4D24-9507-5BDB50114EF4}" destId="{F73A3167-B1D3-4314-BDF5-BC222D5572BB}" srcOrd="1" destOrd="0" presId="urn:microsoft.com/office/officeart/2018/2/layout/IconVerticalSolidList"/>
    <dgm:cxn modelId="{B06CD242-A45D-4D8A-8C49-76B20F5EB21B}" type="presParOf" srcId="{F6D2C4BF-AB69-4D24-9507-5BDB50114EF4}" destId="{BC70DB31-A2B1-42CF-8A64-1E261456A63F}" srcOrd="2" destOrd="0" presId="urn:microsoft.com/office/officeart/2018/2/layout/IconVerticalSolidList"/>
    <dgm:cxn modelId="{C7F40CC1-9A9D-4499-A089-C48B5A1BA4C6}" type="presParOf" srcId="{F6D2C4BF-AB69-4D24-9507-5BDB50114EF4}" destId="{FE1AB546-03E6-4BC0-8E1B-13F1438884BD}" srcOrd="3" destOrd="0" presId="urn:microsoft.com/office/officeart/2018/2/layout/IconVerticalSolidList"/>
    <dgm:cxn modelId="{EC7D0D21-25A8-4A33-A82B-2B1B1D2CEAAF}" type="presParOf" srcId="{FA664D12-F53F-451F-847E-B5A7DB40463F}" destId="{96BC062B-07FA-4CD3-BEE0-8AAB5B877108}" srcOrd="3" destOrd="0" presId="urn:microsoft.com/office/officeart/2018/2/layout/IconVerticalSolidList"/>
    <dgm:cxn modelId="{94EE8562-804D-4B81-A963-102F9424CC65}" type="presParOf" srcId="{FA664D12-F53F-451F-847E-B5A7DB40463F}" destId="{0CD21C4B-AD79-4326-9E53-3E085C1D4893}" srcOrd="4" destOrd="0" presId="urn:microsoft.com/office/officeart/2018/2/layout/IconVerticalSolidList"/>
    <dgm:cxn modelId="{3D7A3398-5B92-4265-B3BB-B8EEE293DFDE}" type="presParOf" srcId="{0CD21C4B-AD79-4326-9E53-3E085C1D4893}" destId="{59A49643-65BC-48C3-BC6E-38076FA76751}" srcOrd="0" destOrd="0" presId="urn:microsoft.com/office/officeart/2018/2/layout/IconVerticalSolidList"/>
    <dgm:cxn modelId="{9B1B72A2-75F5-4F67-8C16-F87DB58E8072}" type="presParOf" srcId="{0CD21C4B-AD79-4326-9E53-3E085C1D4893}" destId="{7E8C9336-1215-4032-A34B-9D4172EE3AB3}" srcOrd="1" destOrd="0" presId="urn:microsoft.com/office/officeart/2018/2/layout/IconVerticalSolidList"/>
    <dgm:cxn modelId="{E83EFE79-2BE0-4C60-A2B2-4ADCE7C24CF5}" type="presParOf" srcId="{0CD21C4B-AD79-4326-9E53-3E085C1D4893}" destId="{1C43294F-3D05-4379-932B-30F72F4B0AB0}" srcOrd="2" destOrd="0" presId="urn:microsoft.com/office/officeart/2018/2/layout/IconVerticalSolidList"/>
    <dgm:cxn modelId="{79CC34F1-F589-44CF-BA00-8E852CFF4E33}" type="presParOf" srcId="{0CD21C4B-AD79-4326-9E53-3E085C1D4893}" destId="{CFE598BF-CD1E-4E65-9E9F-9914A81A94F6}" srcOrd="3" destOrd="0" presId="urn:microsoft.com/office/officeart/2018/2/layout/IconVerticalSolidList"/>
    <dgm:cxn modelId="{121120FA-EC6C-4695-93A3-51CE6F0865A2}" type="presParOf" srcId="{FA664D12-F53F-451F-847E-B5A7DB40463F}" destId="{3E7D3DBD-AC3E-4E91-B588-2F8ED2B79612}" srcOrd="5" destOrd="0" presId="urn:microsoft.com/office/officeart/2018/2/layout/IconVerticalSolidList"/>
    <dgm:cxn modelId="{C5D37D91-16E9-4580-9BB4-8CD74B032E90}" type="presParOf" srcId="{FA664D12-F53F-451F-847E-B5A7DB40463F}" destId="{CAD590E3-7FCC-441F-9AA2-BF1CD1F058D4}" srcOrd="6" destOrd="0" presId="urn:microsoft.com/office/officeart/2018/2/layout/IconVerticalSolidList"/>
    <dgm:cxn modelId="{491E5456-A059-4579-ACA9-3E3ADFEEF785}" type="presParOf" srcId="{CAD590E3-7FCC-441F-9AA2-BF1CD1F058D4}" destId="{4AF5BCAD-A102-4902-B20B-849304830BBF}" srcOrd="0" destOrd="0" presId="urn:microsoft.com/office/officeart/2018/2/layout/IconVerticalSolidList"/>
    <dgm:cxn modelId="{15CE8133-6746-4646-AF50-8AA04EB82AFB}" type="presParOf" srcId="{CAD590E3-7FCC-441F-9AA2-BF1CD1F058D4}" destId="{9C4E3059-9306-4C67-A470-23F469F94149}" srcOrd="1" destOrd="0" presId="urn:microsoft.com/office/officeart/2018/2/layout/IconVerticalSolidList"/>
    <dgm:cxn modelId="{C768F7F4-7A77-4F57-A057-7F3ABEDF27FB}" type="presParOf" srcId="{CAD590E3-7FCC-441F-9AA2-BF1CD1F058D4}" destId="{F00781A0-4167-48A2-BAF8-39DB97713D8C}" srcOrd="2" destOrd="0" presId="urn:microsoft.com/office/officeart/2018/2/layout/IconVerticalSolidList"/>
    <dgm:cxn modelId="{6DAB2D94-81AD-4F33-BB47-74AA81D190AD}" type="presParOf" srcId="{CAD590E3-7FCC-441F-9AA2-BF1CD1F058D4}" destId="{28ABC7E5-E66A-418A-A9DF-CDC204D033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A1801-48A1-416E-BC39-78F9466A6DAA}">
      <dsp:nvSpPr>
        <dsp:cNvPr id="0" name=""/>
        <dsp:cNvSpPr/>
      </dsp:nvSpPr>
      <dsp:spPr>
        <a:xfrm>
          <a:off x="0" y="42927"/>
          <a:ext cx="3904461" cy="87148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828-759B-42B9-81E5-EF1055E7D2FA}">
      <dsp:nvSpPr>
        <dsp:cNvPr id="0" name=""/>
        <dsp:cNvSpPr/>
      </dsp:nvSpPr>
      <dsp:spPr>
        <a:xfrm>
          <a:off x="182807" y="438946"/>
          <a:ext cx="332702" cy="332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8CBA0-66BC-4A06-B71E-C1165D803D8B}">
      <dsp:nvSpPr>
        <dsp:cNvPr id="0" name=""/>
        <dsp:cNvSpPr/>
      </dsp:nvSpPr>
      <dsp:spPr>
        <a:xfrm>
          <a:off x="711365" y="246890"/>
          <a:ext cx="3118023" cy="660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54" tIns="69954" rIns="69954" bIns="6995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/>
              </a:solidFill>
            </a:rPr>
            <a:t>METRICS</a:t>
          </a:r>
          <a:endParaRPr lang="en-US" sz="2200" kern="1200" dirty="0">
            <a:solidFill>
              <a:schemeClr val="accent2"/>
            </a:solidFill>
          </a:endParaRPr>
        </a:p>
      </dsp:txBody>
      <dsp:txXfrm>
        <a:off x="711365" y="246890"/>
        <a:ext cx="3118023" cy="660978"/>
      </dsp:txXfrm>
    </dsp:sp>
    <dsp:sp modelId="{BD4EC49B-4203-46E7-A575-B4DFAE2C8B0C}">
      <dsp:nvSpPr>
        <dsp:cNvPr id="0" name=""/>
        <dsp:cNvSpPr/>
      </dsp:nvSpPr>
      <dsp:spPr>
        <a:xfrm>
          <a:off x="0" y="1206121"/>
          <a:ext cx="3904461" cy="8926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F67DE-7952-4F4A-837C-E3652D33F1D2}">
      <dsp:nvSpPr>
        <dsp:cNvPr id="0" name=""/>
        <dsp:cNvSpPr/>
      </dsp:nvSpPr>
      <dsp:spPr>
        <a:xfrm>
          <a:off x="182807" y="1486240"/>
          <a:ext cx="332702" cy="332377"/>
        </a:xfrm>
        <a:prstGeom prst="rect">
          <a:avLst/>
        </a:prstGeom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CFBC-9B09-4419-951C-2A1F4C2AC53E}">
      <dsp:nvSpPr>
        <dsp:cNvPr id="0" name=""/>
        <dsp:cNvSpPr/>
      </dsp:nvSpPr>
      <dsp:spPr>
        <a:xfrm>
          <a:off x="698317" y="1350267"/>
          <a:ext cx="3174594" cy="660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54" tIns="69954" rIns="69954" bIns="699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 TPQA sprint dashboard</a:t>
          </a:r>
        </a:p>
      </dsp:txBody>
      <dsp:txXfrm>
        <a:off x="698317" y="1350267"/>
        <a:ext cx="3174594" cy="660978"/>
      </dsp:txXfrm>
    </dsp:sp>
    <dsp:sp modelId="{63EBF0E2-E5D9-4A65-87E8-DE502977F7EA}">
      <dsp:nvSpPr>
        <dsp:cNvPr id="0" name=""/>
        <dsp:cNvSpPr/>
      </dsp:nvSpPr>
      <dsp:spPr>
        <a:xfrm>
          <a:off x="0" y="2263980"/>
          <a:ext cx="3904461" cy="8601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60F5-779D-4CF5-9876-478A54A85C7B}">
      <dsp:nvSpPr>
        <dsp:cNvPr id="0" name=""/>
        <dsp:cNvSpPr/>
      </dsp:nvSpPr>
      <dsp:spPr>
        <a:xfrm>
          <a:off x="182807" y="2527843"/>
          <a:ext cx="332702" cy="332377"/>
        </a:xfrm>
        <a:prstGeom prst="rect">
          <a:avLst/>
        </a:prstGeom>
        <a:blipFill>
          <a:blip xmlns:r="http://schemas.openxmlformats.org/officeDocument/2006/relationships"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FBB2-0D5E-49C4-96A3-9712A336E099}">
      <dsp:nvSpPr>
        <dsp:cNvPr id="0" name=""/>
        <dsp:cNvSpPr/>
      </dsp:nvSpPr>
      <dsp:spPr>
        <a:xfrm>
          <a:off x="698317" y="2391870"/>
          <a:ext cx="3174594" cy="660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54" tIns="69954" rIns="69954" bIns="699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tracking: Jira, Forms data into single dashboard</a:t>
          </a:r>
        </a:p>
      </dsp:txBody>
      <dsp:txXfrm>
        <a:off x="698317" y="2391870"/>
        <a:ext cx="3174594" cy="660978"/>
      </dsp:txXfrm>
    </dsp:sp>
    <dsp:sp modelId="{3FC40E2D-0012-444E-A158-A76314CA7A8F}">
      <dsp:nvSpPr>
        <dsp:cNvPr id="0" name=""/>
        <dsp:cNvSpPr/>
      </dsp:nvSpPr>
      <dsp:spPr>
        <a:xfrm>
          <a:off x="0" y="3289328"/>
          <a:ext cx="3904461" cy="8926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79663-C181-464C-AE8B-D68D44810567}">
      <dsp:nvSpPr>
        <dsp:cNvPr id="0" name=""/>
        <dsp:cNvSpPr/>
      </dsp:nvSpPr>
      <dsp:spPr>
        <a:xfrm>
          <a:off x="182807" y="3569446"/>
          <a:ext cx="332702" cy="332377"/>
        </a:xfrm>
        <a:prstGeom prst="rect">
          <a:avLst/>
        </a:prstGeom>
        <a:blipFill>
          <a:blip xmlns:r="http://schemas.openxmlformats.org/officeDocument/2006/relationships" r:embed="rId7">
            <a:biLevel thresh="5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A7EC7-2E20-4B4D-BA04-BDF84FE0ECCB}">
      <dsp:nvSpPr>
        <dsp:cNvPr id="0" name=""/>
        <dsp:cNvSpPr/>
      </dsp:nvSpPr>
      <dsp:spPr>
        <a:xfrm>
          <a:off x="698317" y="3433474"/>
          <a:ext cx="3174594" cy="660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54" tIns="69954" rIns="69954" bIns="699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Vendor performance: Establish metrics for task performance</a:t>
          </a:r>
        </a:p>
      </dsp:txBody>
      <dsp:txXfrm>
        <a:off x="698317" y="3433474"/>
        <a:ext cx="3174594" cy="66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A1801-48A1-416E-BC39-78F9466A6DAA}">
      <dsp:nvSpPr>
        <dsp:cNvPr id="0" name=""/>
        <dsp:cNvSpPr/>
      </dsp:nvSpPr>
      <dsp:spPr>
        <a:xfrm>
          <a:off x="-5164" y="8168"/>
          <a:ext cx="3904461" cy="912631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828-759B-42B9-81E5-EF1055E7D2FA}">
      <dsp:nvSpPr>
        <dsp:cNvPr id="0" name=""/>
        <dsp:cNvSpPr/>
      </dsp:nvSpPr>
      <dsp:spPr>
        <a:xfrm>
          <a:off x="270906" y="213510"/>
          <a:ext cx="501947" cy="50194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8CBA0-66BC-4A06-B71E-C1165D803D8B}">
      <dsp:nvSpPr>
        <dsp:cNvPr id="0" name=""/>
        <dsp:cNvSpPr/>
      </dsp:nvSpPr>
      <dsp:spPr>
        <a:xfrm>
          <a:off x="1036535" y="8168"/>
          <a:ext cx="2873089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/>
              </a:solidFill>
            </a:rPr>
            <a:t>PORTFOLIOS</a:t>
          </a:r>
          <a:endParaRPr lang="en-US" sz="2200" kern="1200" dirty="0">
            <a:solidFill>
              <a:schemeClr val="accent2"/>
            </a:solidFill>
          </a:endParaRPr>
        </a:p>
      </dsp:txBody>
      <dsp:txXfrm>
        <a:off x="1036535" y="8168"/>
        <a:ext cx="2873089" cy="912631"/>
      </dsp:txXfrm>
    </dsp:sp>
    <dsp:sp modelId="{BD4EC49B-4203-46E7-A575-B4DFAE2C8B0C}">
      <dsp:nvSpPr>
        <dsp:cNvPr id="0" name=""/>
        <dsp:cNvSpPr/>
      </dsp:nvSpPr>
      <dsp:spPr>
        <a:xfrm>
          <a:off x="-5164" y="1148958"/>
          <a:ext cx="3904461" cy="91263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F67DE-7952-4F4A-837C-E3652D33F1D2}">
      <dsp:nvSpPr>
        <dsp:cNvPr id="0" name=""/>
        <dsp:cNvSpPr/>
      </dsp:nvSpPr>
      <dsp:spPr>
        <a:xfrm>
          <a:off x="270906" y="1354300"/>
          <a:ext cx="501947" cy="501947"/>
        </a:xfrm>
        <a:prstGeom prst="rect">
          <a:avLst/>
        </a:prstGeom>
        <a:blipFill>
          <a:blip xmlns:r="http://schemas.openxmlformats.org/officeDocument/2006/relationships" r:embed="rId3">
            <a:biLevel thresh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CFBC-9B09-4419-951C-2A1F4C2AC53E}">
      <dsp:nvSpPr>
        <dsp:cNvPr id="0" name=""/>
        <dsp:cNvSpPr/>
      </dsp:nvSpPr>
      <dsp:spPr>
        <a:xfrm>
          <a:off x="1056151" y="1151449"/>
          <a:ext cx="2848309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Cross-training</a:t>
          </a:r>
        </a:p>
      </dsp:txBody>
      <dsp:txXfrm>
        <a:off x="1056151" y="1151449"/>
        <a:ext cx="2848309" cy="912631"/>
      </dsp:txXfrm>
    </dsp:sp>
    <dsp:sp modelId="{63EBF0E2-E5D9-4A65-87E8-DE502977F7EA}">
      <dsp:nvSpPr>
        <dsp:cNvPr id="0" name=""/>
        <dsp:cNvSpPr/>
      </dsp:nvSpPr>
      <dsp:spPr>
        <a:xfrm>
          <a:off x="-5164" y="2289747"/>
          <a:ext cx="3904461" cy="91263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60F5-779D-4CF5-9876-478A54A85C7B}">
      <dsp:nvSpPr>
        <dsp:cNvPr id="0" name=""/>
        <dsp:cNvSpPr/>
      </dsp:nvSpPr>
      <dsp:spPr>
        <a:xfrm>
          <a:off x="270906" y="2495090"/>
          <a:ext cx="501947" cy="501947"/>
        </a:xfrm>
        <a:prstGeom prst="rect">
          <a:avLst/>
        </a:prstGeom>
        <a:blipFill>
          <a:blip xmlns:r="http://schemas.openxmlformats.org/officeDocument/2006/relationships" r:embed="rId5">
            <a:biLevel thresh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FBB2-0D5E-49C4-96A3-9712A336E099}">
      <dsp:nvSpPr>
        <dsp:cNvPr id="0" name=""/>
        <dsp:cNvSpPr/>
      </dsp:nvSpPr>
      <dsp:spPr>
        <a:xfrm>
          <a:off x="1048925" y="2289747"/>
          <a:ext cx="2848309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Greater visibility across manuscript life cycle </a:t>
          </a:r>
        </a:p>
      </dsp:txBody>
      <dsp:txXfrm>
        <a:off x="1048925" y="2289747"/>
        <a:ext cx="2848309" cy="912631"/>
      </dsp:txXfrm>
    </dsp:sp>
    <dsp:sp modelId="{3FC40E2D-0012-444E-A158-A76314CA7A8F}">
      <dsp:nvSpPr>
        <dsp:cNvPr id="0" name=""/>
        <dsp:cNvSpPr/>
      </dsp:nvSpPr>
      <dsp:spPr>
        <a:xfrm>
          <a:off x="-5164" y="3430537"/>
          <a:ext cx="3904461" cy="91263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79663-C181-464C-AE8B-D68D44810567}">
      <dsp:nvSpPr>
        <dsp:cNvPr id="0" name=""/>
        <dsp:cNvSpPr/>
      </dsp:nvSpPr>
      <dsp:spPr>
        <a:xfrm>
          <a:off x="270906" y="3635879"/>
          <a:ext cx="501947" cy="501947"/>
        </a:xfrm>
        <a:prstGeom prst="rect">
          <a:avLst/>
        </a:prstGeom>
        <a:blipFill>
          <a:blip xmlns:r="http://schemas.openxmlformats.org/officeDocument/2006/relationships" r:embed="rId7">
            <a:biLevel thresh="5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A7EC7-2E20-4B4D-BA04-BDF84FE0ECCB}">
      <dsp:nvSpPr>
        <dsp:cNvPr id="0" name=""/>
        <dsp:cNvSpPr/>
      </dsp:nvSpPr>
      <dsp:spPr>
        <a:xfrm>
          <a:off x="1048925" y="3430537"/>
          <a:ext cx="2848309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print transition</a:t>
          </a:r>
        </a:p>
      </dsp:txBody>
      <dsp:txXfrm>
        <a:off x="1048925" y="3430537"/>
        <a:ext cx="2848309" cy="912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81C2-05F0-45E2-AE9B-F85558722F6C}">
      <dsp:nvSpPr>
        <dsp:cNvPr id="0" name=""/>
        <dsp:cNvSpPr/>
      </dsp:nvSpPr>
      <dsp:spPr>
        <a:xfrm>
          <a:off x="0" y="2277"/>
          <a:ext cx="5878512" cy="115407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BA6AF-E90F-4401-81E2-F39C65A0DD82}">
      <dsp:nvSpPr>
        <dsp:cNvPr id="0" name=""/>
        <dsp:cNvSpPr/>
      </dsp:nvSpPr>
      <dsp:spPr>
        <a:xfrm>
          <a:off x="300717" y="213554"/>
          <a:ext cx="731518" cy="731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F02D4-AD35-4FF2-81C6-C8260CFCB4B2}">
      <dsp:nvSpPr>
        <dsp:cNvPr id="0" name=""/>
        <dsp:cNvSpPr/>
      </dsp:nvSpPr>
      <dsp:spPr>
        <a:xfrm>
          <a:off x="1332954" y="2277"/>
          <a:ext cx="4545557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Systems &amp; Process, Calcs</a:t>
          </a:r>
        </a:p>
      </dsp:txBody>
      <dsp:txXfrm>
        <a:off x="1332954" y="2277"/>
        <a:ext cx="4545557" cy="1154072"/>
      </dsp:txXfrm>
    </dsp:sp>
    <dsp:sp modelId="{66BC285B-3820-4C8A-9CF4-C10687CB7701}">
      <dsp:nvSpPr>
        <dsp:cNvPr id="0" name=""/>
        <dsp:cNvSpPr/>
      </dsp:nvSpPr>
      <dsp:spPr>
        <a:xfrm>
          <a:off x="0" y="1444868"/>
          <a:ext cx="5878512" cy="115407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A3167-B1D3-4314-BDF5-BC222D5572BB}">
      <dsp:nvSpPr>
        <dsp:cNvPr id="0" name=""/>
        <dsp:cNvSpPr/>
      </dsp:nvSpPr>
      <dsp:spPr>
        <a:xfrm>
          <a:off x="300717" y="1656145"/>
          <a:ext cx="731518" cy="73151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AB546-03E6-4BC0-8E1B-13F1438884BD}">
      <dsp:nvSpPr>
        <dsp:cNvPr id="0" name=""/>
        <dsp:cNvSpPr/>
      </dsp:nvSpPr>
      <dsp:spPr>
        <a:xfrm>
          <a:off x="1332954" y="1444868"/>
          <a:ext cx="4545557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Acquisition</a:t>
          </a:r>
        </a:p>
      </dsp:txBody>
      <dsp:txXfrm>
        <a:off x="1332954" y="1444868"/>
        <a:ext cx="4545557" cy="1154072"/>
      </dsp:txXfrm>
    </dsp:sp>
    <dsp:sp modelId="{59A49643-65BC-48C3-BC6E-38076FA76751}">
      <dsp:nvSpPr>
        <dsp:cNvPr id="0" name=""/>
        <dsp:cNvSpPr/>
      </dsp:nvSpPr>
      <dsp:spPr>
        <a:xfrm>
          <a:off x="0" y="2887459"/>
          <a:ext cx="5878512" cy="115407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C9336-1215-4032-A34B-9D4172EE3AB3}">
      <dsp:nvSpPr>
        <dsp:cNvPr id="0" name=""/>
        <dsp:cNvSpPr/>
      </dsp:nvSpPr>
      <dsp:spPr>
        <a:xfrm>
          <a:off x="300717" y="3098736"/>
          <a:ext cx="731518" cy="731518"/>
        </a:xfrm>
        <a:prstGeom prst="rect">
          <a:avLst/>
        </a:prstGeom>
        <a:blipFill>
          <a:blip xmlns:r="http://schemas.openxmlformats.org/officeDocument/2006/relationships"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98BF-CD1E-4E65-9E9F-9914A81A94F6}">
      <dsp:nvSpPr>
        <dsp:cNvPr id="0" name=""/>
        <dsp:cNvSpPr/>
      </dsp:nvSpPr>
      <dsp:spPr>
        <a:xfrm>
          <a:off x="1332954" y="2887459"/>
          <a:ext cx="4545557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Portfolio Workflow Revamp</a:t>
          </a:r>
        </a:p>
      </dsp:txBody>
      <dsp:txXfrm>
        <a:off x="1332954" y="2887459"/>
        <a:ext cx="4545557" cy="1154072"/>
      </dsp:txXfrm>
    </dsp:sp>
    <dsp:sp modelId="{4AF5BCAD-A102-4902-B20B-849304830BBF}">
      <dsp:nvSpPr>
        <dsp:cNvPr id="0" name=""/>
        <dsp:cNvSpPr/>
      </dsp:nvSpPr>
      <dsp:spPr>
        <a:xfrm>
          <a:off x="0" y="4330050"/>
          <a:ext cx="5878512" cy="115407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E3059-9306-4C67-A470-23F469F94149}">
      <dsp:nvSpPr>
        <dsp:cNvPr id="0" name=""/>
        <dsp:cNvSpPr/>
      </dsp:nvSpPr>
      <dsp:spPr>
        <a:xfrm>
          <a:off x="300717" y="4541327"/>
          <a:ext cx="731518" cy="731518"/>
        </a:xfrm>
        <a:prstGeom prst="rect">
          <a:avLst/>
        </a:prstGeom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BC7E5-E66A-418A-A9DF-CDC204D03339}">
      <dsp:nvSpPr>
        <dsp:cNvPr id="0" name=""/>
        <dsp:cNvSpPr/>
      </dsp:nvSpPr>
      <dsp:spPr>
        <a:xfrm>
          <a:off x="1332954" y="4330050"/>
          <a:ext cx="4545557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Metrics</a:t>
          </a:r>
        </a:p>
      </dsp:txBody>
      <dsp:txXfrm>
        <a:off x="1332954" y="4330050"/>
        <a:ext cx="4545557" cy="115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123F-5FFB-458E-A36B-3E4FF948B8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0766-F3EB-4129-AEBC-958DD7A6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8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50766-F3EB-4129-AEBC-958DD7A63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ECDA-435E-A7AE-72FF-0856CCED5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9FDE0-3C89-C9D6-35DB-6E7D4D81C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2F2C2-310C-0C9B-F395-533529B2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88AB-E5FE-D690-8B52-4364C31A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77C9D-8D31-5878-A702-09F4BA43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AE82-3B03-07B4-6FB7-A41218B1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91212-427A-79E1-20CF-B1F8A8C2D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E950-BB6F-6955-75A4-349C5035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58BC-84D5-9052-3D64-4067FC21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E9F04-172A-2557-6450-54B49FDB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6F16C-2FE9-0B28-6A67-2C10585BA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ABFCE-ACEA-6056-7A59-0CD8DD08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E3289-3AFC-999A-8A4B-7C459697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073E7-A79E-426A-79F1-569E43C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0DFDE-4EE5-E2A8-FEA0-15BF9DC0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61C0-B16C-EA29-5C8E-B1346B88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51A7-BB0A-D8CF-A51F-FF2BBDB96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35CF-6A0A-2737-52B8-DB2F73C4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24CB-1236-2CA5-0EB4-41DDD4A3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7040-4B76-0F15-F863-BB22AF4A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B870-1627-D5F6-B076-042BD9DE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F460-1A03-9411-DD0D-2CC589F7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E2F45-EB35-880C-7558-42121662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D9568-58E0-1C04-FBA4-D86618DA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DC82-4809-6D61-A319-C8E7F758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8D17-E9BD-11F8-0469-929AD0B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9FE49-08BC-4D6E-5300-33198B5B7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5B12-5BCE-517B-44D2-831E3CD8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20CE6-AC6B-F37B-CA3B-77E8A619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3B577-5E1A-6D48-1E5B-FCD46054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D1D31-4B05-3B5B-61C4-ACDDD7C8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2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2327-58FA-65D4-1E80-5A0F1381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53FB6-D2DC-9448-D8D4-A92440BF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AA173-E0BB-A964-D28F-0E77A248B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7379F-DF92-2C16-0BF2-53D09317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0362-3862-29C9-1646-701F6F875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BB0A1-D8F4-F421-BF41-B2739C34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9585A-681A-2B1D-256E-1D175B01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E5A59-4449-9F47-8FD6-587813D4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5225-3E21-05DC-9993-A6AAD675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AEA8E-2766-9FCE-ECE0-0CC73E3D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4ABED-F2E5-7375-74FD-98C297A8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E9AA1-5EA6-B143-4D5C-16B2062C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F8BF0-A6C3-FA49-D32E-12E8C5C4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99DCF-39FF-C94E-B4E5-06EBFD42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B4133-FC83-1184-5098-60438405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52AB-A09C-B843-D439-CFF4874D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420F-CD29-DE28-9BD1-3C440FBD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25E35-A21B-ECA7-F673-D7C144FAA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71F32-DF28-6480-0BE6-8FA05065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1C73D-D53E-047D-820F-5C9810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978AE-9C8D-EAD8-655B-1A7CECB4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052-D0DB-3FE1-B9E6-049682AC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3CA8-1BFD-A7B4-E57D-9EFF4BAAE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21B63-9D5A-3D9E-618A-D1CB766F8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18219-B3D8-4DAA-E3A0-C168D238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7F576-99BF-4296-97FD-5EDFCC54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98A36-7155-98D5-8A1A-6F41407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C0347-9DDB-33FF-7AB1-292DDF74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D069B-1884-347E-AC77-2A74479B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F519A-A321-A6EB-8939-999D67DAE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2917A-9209-4705-B877-A45E15AC09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B4AC8-84FF-96EB-A48F-7DF9E648D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40EE-92CA-82B5-9DDC-A5767022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D5ABB-1BA8-46C8-804B-6068D896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0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7.svg"/><Relationship Id="rId7" Type="http://schemas.openxmlformats.org/officeDocument/2006/relationships/diagramData" Target="../diagrams/data2.xml"/><Relationship Id="rId12" Type="http://schemas.openxmlformats.org/officeDocument/2006/relationships/image" Target="../media/image19.png"/><Relationship Id="rId17" Type="http://schemas.microsoft.com/office/2007/relationships/hdphoto" Target="../media/hdphoto1.wdp"/><Relationship Id="rId25" Type="http://schemas.openxmlformats.org/officeDocument/2006/relationships/image" Target="../media/image31.svg"/><Relationship Id="rId2" Type="http://schemas.openxmlformats.org/officeDocument/2006/relationships/diagramData" Target="../diagrams/data1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3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svg"/><Relationship Id="rId23" Type="http://schemas.openxmlformats.org/officeDocument/2006/relationships/image" Target="../media/image29.sv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5.sv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na-my.sharepoint.com/personal/md6265_bna_com/_layouts/15/stream.aspx?id=%2Fpersonal%2Fmd6265%5Fbna%5Fcom%2FDocuments%2FRecordings%2FComposition%20Training%2D20240625%5F151353%2DMeeting%20Recording%2Emp4&amp;referrer=StreamWebApp%2EWeb&amp;referrerScenario=AddressBarCopied%2Eview%2E6ab7581c%2D2fc0%2D4028%2Db635%2Df15bd97b87b5" TargetMode="External"/><Relationship Id="rId13" Type="http://schemas.openxmlformats.org/officeDocument/2006/relationships/hyperlink" Target="https://bna.sharepoint.com/:w:/r/sites/Pride4_Bna4_Data_TaxAccounting/_layouts/15/Doc.aspx?sourcedoc=%7BD9D1CF43-46EB-40CD-A16C-80478140FF95%7D&amp;file=Exporting%20a%20Clean%20Starting%20File.docx&amp;action=default&amp;mobileredirect=true&amp;DefaultItemOpen=1&amp;ct=1724776907318&amp;wdOrigin=OFFICECOM-WEB.MAIN.REC&amp;cid=1c256abd-4f60-4221-ba38-818c7af75abd&amp;wdPreviousSessionSrc=HarmonyWeb&amp;wdPreviousSession=04a7b257-e6fc-4a0b-a927-faf2f4bb7943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s://bna-my.sharepoint.com/:v:/r/personal/md6265_bna_com/Documents/Recordings/Composition%20Training-20240625_141619-Meeting%20Recording.mp4?csf=1&amp;web=1&amp;nav=eyJyZWZlcnJhbEluZm8iOnsicmVmZXJyYWxBcHAiOiJPbmVEcml2ZUZvckJ1c2luZXNzIiwicmVmZXJyYWxBcHBQbGF0Zm9ybSI6IldlYiIsInJlZmVycmFsTW9kZSI6InZpZXciLCJyZWZlcnJhbFZpZXciOiJNeUZpbGVzTGlua0NvcHkifX0&amp;e=JbpnUw" TargetMode="External"/><Relationship Id="rId12" Type="http://schemas.openxmlformats.org/officeDocument/2006/relationships/hyperlink" Target="https://confluence.bna.com/pages/viewpage.action?pageId=17414559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a-my.sharepoint.com/:v:/r/personal/cb900029_stf_bna_com/Documents/Recordings/Anthology%20Training_%20Update%20Go-To%20Field%20in%20BTAX%20%5BIn-person%5D-20240611_133639-Meeting%20Recording.mp4?csf=1&amp;web=1&amp;e=9o62WM" TargetMode="External"/><Relationship Id="rId11" Type="http://schemas.openxmlformats.org/officeDocument/2006/relationships/hyperlink" Target="https://confluence.bna.com/pages/viewpage.action?pageId=1741455930" TargetMode="External"/><Relationship Id="rId5" Type="http://schemas.openxmlformats.org/officeDocument/2006/relationships/image" Target="../media/image51.png"/><Relationship Id="rId10" Type="http://schemas.openxmlformats.org/officeDocument/2006/relationships/hyperlink" Target="https://confluence.bna.com/pages/viewpage.action?spaceKey=TPQA&amp;title=Portfolio+Print+Replacement+Workflows" TargetMode="External"/><Relationship Id="rId4" Type="http://schemas.openxmlformats.org/officeDocument/2006/relationships/image" Target="../media/image40.svg"/><Relationship Id="rId9" Type="http://schemas.openxmlformats.org/officeDocument/2006/relationships/hyperlink" Target="https://confluence.bna.com/download/attachments/1741455930/Portfolio%20QA%20for%20Print.pptx?version=1&amp;modificationDate=1721757247165&amp;api=v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FBC10-F7C6-AEB9-A26A-BE0723282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88" y="327626"/>
            <a:ext cx="6900196" cy="40665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dirty="0"/>
              <a:t>Tax </a:t>
            </a:r>
            <a:br>
              <a:rPr lang="en-US" sz="4500" dirty="0"/>
            </a:br>
            <a:r>
              <a:rPr lang="en-US" sz="4500" dirty="0"/>
              <a:t>Content Production </a:t>
            </a:r>
            <a:br>
              <a:rPr lang="en-US" sz="6600" dirty="0"/>
            </a:br>
            <a:r>
              <a:rPr lang="en-US" sz="2400" i="1" dirty="0"/>
              <a:t>and </a:t>
            </a:r>
            <a:r>
              <a:rPr lang="en-US" sz="3200" i="1" dirty="0"/>
              <a:t> </a:t>
            </a:r>
            <a:br>
              <a:rPr lang="en-US" sz="3200" i="1" dirty="0"/>
            </a:br>
            <a:r>
              <a:rPr lang="en-US" sz="4500" dirty="0"/>
              <a:t>Content Oversight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1CEE-7245-F65E-927B-796F2B5D8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094" y="4983276"/>
            <a:ext cx="11027923" cy="1126680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dirty="0"/>
              <a:t>Summer 2024 Projects…..</a:t>
            </a:r>
          </a:p>
          <a:p>
            <a:pPr algn="r"/>
            <a:r>
              <a:rPr lang="en-US" sz="3600" i="1" dirty="0"/>
              <a:t>                                                ….well-positioned moving into 2025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id="{E8C553DC-94C4-1210-6D01-07E7327B2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9" y="193687"/>
            <a:ext cx="4334417" cy="43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860335E-6A80-9007-4A3B-94C25CB5A933}"/>
              </a:ext>
            </a:extLst>
          </p:cNvPr>
          <p:cNvSpPr/>
          <p:nvPr/>
        </p:nvSpPr>
        <p:spPr>
          <a:xfrm>
            <a:off x="0" y="0"/>
            <a:ext cx="3932237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576808-7426-EECE-C725-45FFCEA4D3CC}"/>
              </a:ext>
            </a:extLst>
          </p:cNvPr>
          <p:cNvSpPr/>
          <p:nvPr/>
        </p:nvSpPr>
        <p:spPr>
          <a:xfrm>
            <a:off x="0" y="-11671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B02EEF-96EB-D569-623D-F81A6DC4F20D}"/>
              </a:ext>
            </a:extLst>
          </p:cNvPr>
          <p:cNvSpPr/>
          <p:nvPr/>
        </p:nvSpPr>
        <p:spPr>
          <a:xfrm>
            <a:off x="1119597" y="0"/>
            <a:ext cx="4695280" cy="100584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Productionize Print Workflows</a:t>
            </a:r>
            <a:endParaRPr lang="en-US" sz="2500" kern="1200" dirty="0">
              <a:solidFill>
                <a:schemeClr val="bg1"/>
              </a:solidFill>
            </a:endParaRPr>
          </a:p>
        </p:txBody>
      </p:sp>
      <p:pic>
        <p:nvPicPr>
          <p:cNvPr id="10" name="Picture 6" descr="Closed book with solid fill">
            <a:extLst>
              <a:ext uri="{FF2B5EF4-FFF2-40B4-BE49-F238E27FC236}">
                <a16:creationId xmlns:a16="http://schemas.microsoft.com/office/drawing/2014/main" id="{81EFF1C3-8565-6948-2B2E-BA5E7FB7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336157" y="18775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D11A12-9A61-9BA1-1A23-C41954E705DB}"/>
              </a:ext>
            </a:extLst>
          </p:cNvPr>
          <p:cNvSpPr/>
          <p:nvPr/>
        </p:nvSpPr>
        <p:spPr>
          <a:xfrm>
            <a:off x="3467237" y="867200"/>
            <a:ext cx="2546498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Shawne Hicks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4755244-10FB-8195-7A12-943CF6404880}"/>
              </a:ext>
            </a:extLst>
          </p:cNvPr>
          <p:cNvSpPr/>
          <p:nvPr/>
        </p:nvSpPr>
        <p:spPr>
          <a:xfrm rot="13637475">
            <a:off x="3516417" y="1470162"/>
            <a:ext cx="865909" cy="80197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9497BD-1AC9-2E84-9799-A1114F41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" y="1518654"/>
            <a:ext cx="3809784" cy="6634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Productionize Print Workflows?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569D25-8043-885C-56E5-0C25287B4E68}"/>
              </a:ext>
            </a:extLst>
          </p:cNvPr>
          <p:cNvSpPr txBox="1">
            <a:spLocks/>
          </p:cNvSpPr>
          <p:nvPr/>
        </p:nvSpPr>
        <p:spPr>
          <a:xfrm>
            <a:off x="263235" y="2320629"/>
            <a:ext cx="3592485" cy="367017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Goals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168275" fontAlgn="base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New print workflows </a:t>
            </a:r>
            <a:r>
              <a:rPr lang="en-US" sz="15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finetuned and solidified 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within team norms and practices</a:t>
            </a:r>
          </a:p>
          <a:p>
            <a:pPr marL="342900" indent="-168275" fontAlgn="base"/>
            <a:r>
              <a:rPr lang="en-US" sz="15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No silos going forward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168275" fontAlgn="base"/>
            <a:r>
              <a:rPr lang="en-US" sz="1500" b="0" i="0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New workflow(s) documented</a:t>
            </a: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168275" fontAlgn="base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Standardize protocols with Sales Success Team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168275" fontAlgn="base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Establish norms and practices for ongoing vendor relationship</a:t>
            </a: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168275" fontAlgn="base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venir Next P for BBG" panose="020B0503020202020204" pitchFamily="34" charset="0"/>
              </a:rPr>
              <a:t>Transition ongoing tasks across team</a:t>
            </a: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535D0037-7569-30EC-B2CE-4E9A02F8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172" y="2026203"/>
            <a:ext cx="3214391" cy="45477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0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b="1" dirty="0"/>
              <a:t>Team norms solidified</a:t>
            </a:r>
            <a:br>
              <a:rPr lang="en-US" sz="1000" b="1" dirty="0"/>
            </a:br>
            <a:r>
              <a:rPr lang="en-US" sz="1200" dirty="0"/>
              <a:t>(print composition/QA tasks, Jira tickets, working with vendor, Sales Success, documentation, internal communication)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0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b="1" dirty="0"/>
              <a:t>Vendor relationship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200" dirty="0"/>
              <a:t>(monthly vendor meeting, Order Management training, consistent communication practices)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2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b="1" dirty="0"/>
              <a:t>Sales Success protocols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200" dirty="0"/>
              <a:t>(still a work-in-progress)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2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b="1" dirty="0"/>
              <a:t>Documentation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95FDF-5A87-58DD-7A7F-FDBE7B80636B}"/>
              </a:ext>
            </a:extLst>
          </p:cNvPr>
          <p:cNvSpPr txBox="1"/>
          <p:nvPr/>
        </p:nvSpPr>
        <p:spPr>
          <a:xfrm>
            <a:off x="4553166" y="1569240"/>
            <a:ext cx="644624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</p:txBody>
      </p:sp>
      <p:pic>
        <p:nvPicPr>
          <p:cNvPr id="18" name="Picture 10" descr="Check Mark PNGs for Free Download">
            <a:extLst>
              <a:ext uri="{FF2B5EF4-FFF2-40B4-BE49-F238E27FC236}">
                <a16:creationId xmlns:a16="http://schemas.microsoft.com/office/drawing/2014/main" id="{3D1426F0-087B-89D8-2E1D-5A3D419D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61" y="2376490"/>
            <a:ext cx="317610" cy="317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6">
            <a:extLst>
              <a:ext uri="{FF2B5EF4-FFF2-40B4-BE49-F238E27FC236}">
                <a16:creationId xmlns:a16="http://schemas.microsoft.com/office/drawing/2014/main" id="{E278336B-D79B-46C8-1F54-4D77B4EFE01A}"/>
              </a:ext>
            </a:extLst>
          </p:cNvPr>
          <p:cNvSpPr txBox="1">
            <a:spLocks/>
          </p:cNvSpPr>
          <p:nvPr/>
        </p:nvSpPr>
        <p:spPr>
          <a:xfrm>
            <a:off x="3932237" y="6573982"/>
            <a:ext cx="8259763" cy="248036"/>
          </a:xfrm>
          <a:prstGeom prst="rect">
            <a:avLst/>
          </a:prstGeom>
          <a:solidFill>
            <a:schemeClr val="tx1"/>
          </a:solidFill>
          <a:ln w="34925">
            <a:solidFill>
              <a:schemeClr val="dk1">
                <a:shade val="1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en-US" sz="1200" dirty="0"/>
          </a:p>
          <a:p>
            <a:pPr algn="ctr">
              <a:lnSpc>
                <a:spcPct val="110000"/>
              </a:lnSpc>
            </a:pP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STANDARDIZED TICKETS </a:t>
            </a:r>
            <a:r>
              <a:rPr lang="en-US" sz="1200" spc="150" dirty="0">
                <a:solidFill>
                  <a:schemeClr val="bg1"/>
                </a:solidFill>
              </a:rPr>
              <a:t> TRANSPARENT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 KNOWLEDGE-SHARING</a:t>
            </a:r>
            <a:endParaRPr lang="en-US" sz="1200" spc="150" dirty="0">
              <a:solidFill>
                <a:schemeClr val="bg1"/>
              </a:solidFill>
            </a:endParaRPr>
          </a:p>
        </p:txBody>
      </p:sp>
      <p:pic>
        <p:nvPicPr>
          <p:cNvPr id="20" name="Picture 10" descr="Check Mark PNGs for Free Download">
            <a:extLst>
              <a:ext uri="{FF2B5EF4-FFF2-40B4-BE49-F238E27FC236}">
                <a16:creationId xmlns:a16="http://schemas.microsoft.com/office/drawing/2014/main" id="{6DEA8CC5-59D5-5CF8-3493-104DEFC8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61" y="3811542"/>
            <a:ext cx="317610" cy="317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4A7C21-46F4-8F90-3D9C-A8AECA25AA07}"/>
              </a:ext>
            </a:extLst>
          </p:cNvPr>
          <p:cNvSpPr txBox="1"/>
          <p:nvPr/>
        </p:nvSpPr>
        <p:spPr>
          <a:xfrm>
            <a:off x="4109803" y="4803631"/>
            <a:ext cx="658127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FF00"/>
                </a:solidFill>
              </a:rPr>
              <a:t>…</a:t>
            </a:r>
          </a:p>
        </p:txBody>
      </p:sp>
      <p:pic>
        <p:nvPicPr>
          <p:cNvPr id="22" name="Picture 10" descr="Check Mark PNGs for Free Download">
            <a:extLst>
              <a:ext uri="{FF2B5EF4-FFF2-40B4-BE49-F238E27FC236}">
                <a16:creationId xmlns:a16="http://schemas.microsoft.com/office/drawing/2014/main" id="{FC3F0A50-5DA5-8099-8D90-1C38D6AE5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61" y="5861339"/>
            <a:ext cx="317610" cy="317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07A2BA-A678-E560-91F2-D24058B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45" y="187758"/>
            <a:ext cx="5116640" cy="284208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85CB34D-C93B-7E31-8F30-A7D64B49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90" y="3436322"/>
            <a:ext cx="4609964" cy="29401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3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077C39-D3F0-AA42-BF41-48AD465982C9}"/>
              </a:ext>
            </a:extLst>
          </p:cNvPr>
          <p:cNvSpPr/>
          <p:nvPr/>
        </p:nvSpPr>
        <p:spPr>
          <a:xfrm>
            <a:off x="0" y="0"/>
            <a:ext cx="3932237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5A4A3A-A1F9-8FDD-4B77-FA0F8FA61691}"/>
              </a:ext>
            </a:extLst>
          </p:cNvPr>
          <p:cNvSpPr/>
          <p:nvPr/>
        </p:nvSpPr>
        <p:spPr>
          <a:xfrm>
            <a:off x="0" y="-11671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DBF96A-2427-899B-5520-3E3AE2C13888}"/>
              </a:ext>
            </a:extLst>
          </p:cNvPr>
          <p:cNvSpPr/>
          <p:nvPr/>
        </p:nvSpPr>
        <p:spPr>
          <a:xfrm>
            <a:off x="1119597" y="17130"/>
            <a:ext cx="4545557" cy="97347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Master Portfolio Spreadsheet</a:t>
            </a:r>
          </a:p>
        </p:txBody>
      </p:sp>
      <p:pic>
        <p:nvPicPr>
          <p:cNvPr id="6" name="Graphic 5" descr="Table with solid fill">
            <a:extLst>
              <a:ext uri="{FF2B5EF4-FFF2-40B4-BE49-F238E27FC236}">
                <a16:creationId xmlns:a16="http://schemas.microsoft.com/office/drawing/2014/main" id="{8CA609F9-EEC4-E281-52FE-2196F829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6157" y="203200"/>
            <a:ext cx="548640" cy="54864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876D621-23BC-CCC3-9EB1-E0350D1707A2}"/>
              </a:ext>
            </a:extLst>
          </p:cNvPr>
          <p:cNvSpPr/>
          <p:nvPr/>
        </p:nvSpPr>
        <p:spPr>
          <a:xfrm rot="13637475">
            <a:off x="3516417" y="1470162"/>
            <a:ext cx="865909" cy="80197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AE84F3-A7C1-7124-8D15-E8BE8FC7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" y="1518654"/>
            <a:ext cx="3809784" cy="6634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Why a Master Portfolio Spreadsheet?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984053-9A86-E2CF-9C32-225896691AD9}"/>
              </a:ext>
            </a:extLst>
          </p:cNvPr>
          <p:cNvSpPr txBox="1">
            <a:spLocks/>
          </p:cNvSpPr>
          <p:nvPr/>
        </p:nvSpPr>
        <p:spPr>
          <a:xfrm>
            <a:off x="263235" y="2320629"/>
            <a:ext cx="3592485" cy="367017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 fontAlgn="base">
              <a:buNone/>
            </a:pPr>
            <a:r>
              <a:rPr lang="en-US" sz="15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Single source for key info about entire Tax portfolio collection, and each portfolio, including: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Current edition 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Past editions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Update dates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Release date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Print cost (unit, total run)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Last date printed </a:t>
            </a:r>
          </a:p>
          <a:p>
            <a:pPr marL="917575" lvl="1" indent="-285750" fontAlgn="base"/>
            <a:r>
              <a:rPr lang="en-US" sz="11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Page count</a:t>
            </a:r>
          </a:p>
          <a:p>
            <a:pPr marL="174625" indent="0" fontAlgn="base">
              <a:buNone/>
            </a:pPr>
            <a:r>
              <a:rPr lang="en-US" sz="1500" dirty="0">
                <a:solidFill>
                  <a:srgbClr val="000000"/>
                </a:solidFill>
                <a:latin typeface="Avenir Next P for BBG" panose="020B0503020202020204" pitchFamily="34" charset="0"/>
              </a:rPr>
              <a:t>Eliminate current need to search across multiple sources for answers to basic questions. </a:t>
            </a: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41C56-5D39-75E4-B8E6-38C939138B19}"/>
              </a:ext>
            </a:extLst>
          </p:cNvPr>
          <p:cNvSpPr txBox="1"/>
          <p:nvPr/>
        </p:nvSpPr>
        <p:spPr>
          <a:xfrm>
            <a:off x="4537683" y="1589756"/>
            <a:ext cx="71742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07DA0-0F46-8936-2ED0-95C083192EF7}"/>
              </a:ext>
            </a:extLst>
          </p:cNvPr>
          <p:cNvSpPr txBox="1"/>
          <p:nvPr/>
        </p:nvSpPr>
        <p:spPr>
          <a:xfrm>
            <a:off x="4537683" y="2681823"/>
            <a:ext cx="71742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Work in initial stages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Draft completion December 2024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96000C-5D7C-38B8-A0E5-D58202DDCD9D}"/>
              </a:ext>
            </a:extLst>
          </p:cNvPr>
          <p:cNvSpPr/>
          <p:nvPr/>
        </p:nvSpPr>
        <p:spPr>
          <a:xfrm>
            <a:off x="3467237" y="867200"/>
            <a:ext cx="2546498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Shawne Hicks</a:t>
            </a:r>
          </a:p>
        </p:txBody>
      </p:sp>
    </p:spTree>
    <p:extLst>
      <p:ext uri="{BB962C8B-B14F-4D97-AF65-F5344CB8AC3E}">
        <p14:creationId xmlns:p14="http://schemas.microsoft.com/office/powerpoint/2010/main" val="111120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147AF6-4322-FC8C-E8EB-25055193BEC0}"/>
              </a:ext>
            </a:extLst>
          </p:cNvPr>
          <p:cNvSpPr/>
          <p:nvPr/>
        </p:nvSpPr>
        <p:spPr>
          <a:xfrm>
            <a:off x="5071952" y="911637"/>
            <a:ext cx="5303520" cy="82296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10F672-A3C4-0ECB-4024-EFC6B52CEB19}"/>
              </a:ext>
            </a:extLst>
          </p:cNvPr>
          <p:cNvSpPr/>
          <p:nvPr/>
        </p:nvSpPr>
        <p:spPr>
          <a:xfrm>
            <a:off x="5071952" y="3255309"/>
            <a:ext cx="5303520" cy="82296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23BC0E-C468-492D-63E8-E4A4FD15A161}"/>
              </a:ext>
            </a:extLst>
          </p:cNvPr>
          <p:cNvSpPr/>
          <p:nvPr/>
        </p:nvSpPr>
        <p:spPr>
          <a:xfrm>
            <a:off x="6152533" y="3255310"/>
            <a:ext cx="3781266" cy="82296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</a:rPr>
              <a:t>Refactor Obsolete Cite Workflow</a:t>
            </a:r>
            <a:endParaRPr lang="en-US" sz="2200" kern="1200" dirty="0">
              <a:solidFill>
                <a:schemeClr val="bg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FCE503-FA56-6059-D293-C29E3DDE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48" y="236529"/>
            <a:ext cx="3932030" cy="526364"/>
          </a:xfrm>
          <a:custGeom>
            <a:avLst/>
            <a:gdLst>
              <a:gd name="connsiteX0" fmla="*/ 0 w 3932030"/>
              <a:gd name="connsiteY0" fmla="*/ 0 h 526364"/>
              <a:gd name="connsiteX1" fmla="*/ 522398 w 3932030"/>
              <a:gd name="connsiteY1" fmla="*/ 0 h 526364"/>
              <a:gd name="connsiteX2" fmla="*/ 966156 w 3932030"/>
              <a:gd name="connsiteY2" fmla="*/ 0 h 526364"/>
              <a:gd name="connsiteX3" fmla="*/ 1449234 w 3932030"/>
              <a:gd name="connsiteY3" fmla="*/ 0 h 526364"/>
              <a:gd name="connsiteX4" fmla="*/ 2050273 w 3932030"/>
              <a:gd name="connsiteY4" fmla="*/ 0 h 526364"/>
              <a:gd name="connsiteX5" fmla="*/ 2572671 w 3932030"/>
              <a:gd name="connsiteY5" fmla="*/ 0 h 526364"/>
              <a:gd name="connsiteX6" fmla="*/ 3055749 w 3932030"/>
              <a:gd name="connsiteY6" fmla="*/ 0 h 526364"/>
              <a:gd name="connsiteX7" fmla="*/ 3932030 w 3932030"/>
              <a:gd name="connsiteY7" fmla="*/ 0 h 526364"/>
              <a:gd name="connsiteX8" fmla="*/ 3932030 w 3932030"/>
              <a:gd name="connsiteY8" fmla="*/ 526364 h 526364"/>
              <a:gd name="connsiteX9" fmla="*/ 3370311 w 3932030"/>
              <a:gd name="connsiteY9" fmla="*/ 526364 h 526364"/>
              <a:gd name="connsiteX10" fmla="*/ 2887233 w 3932030"/>
              <a:gd name="connsiteY10" fmla="*/ 526364 h 526364"/>
              <a:gd name="connsiteX11" fmla="*/ 2246874 w 3932030"/>
              <a:gd name="connsiteY11" fmla="*/ 526364 h 526364"/>
              <a:gd name="connsiteX12" fmla="*/ 1724476 w 3932030"/>
              <a:gd name="connsiteY12" fmla="*/ 526364 h 526364"/>
              <a:gd name="connsiteX13" fmla="*/ 1280718 w 3932030"/>
              <a:gd name="connsiteY13" fmla="*/ 526364 h 526364"/>
              <a:gd name="connsiteX14" fmla="*/ 679679 w 3932030"/>
              <a:gd name="connsiteY14" fmla="*/ 526364 h 526364"/>
              <a:gd name="connsiteX15" fmla="*/ 0 w 3932030"/>
              <a:gd name="connsiteY15" fmla="*/ 526364 h 526364"/>
              <a:gd name="connsiteX16" fmla="*/ 0 w 3932030"/>
              <a:gd name="connsiteY16" fmla="*/ 0 h 52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2030" h="526364" fill="none" extrusionOk="0">
                <a:moveTo>
                  <a:pt x="0" y="0"/>
                </a:moveTo>
                <a:cubicBezTo>
                  <a:pt x="121307" y="-56937"/>
                  <a:pt x="262463" y="45119"/>
                  <a:pt x="522398" y="0"/>
                </a:cubicBezTo>
                <a:cubicBezTo>
                  <a:pt x="782333" y="-45119"/>
                  <a:pt x="818567" y="34735"/>
                  <a:pt x="966156" y="0"/>
                </a:cubicBezTo>
                <a:cubicBezTo>
                  <a:pt x="1113745" y="-34735"/>
                  <a:pt x="1337839" y="3814"/>
                  <a:pt x="1449234" y="0"/>
                </a:cubicBezTo>
                <a:cubicBezTo>
                  <a:pt x="1560629" y="-3814"/>
                  <a:pt x="1829686" y="1828"/>
                  <a:pt x="2050273" y="0"/>
                </a:cubicBezTo>
                <a:cubicBezTo>
                  <a:pt x="2270860" y="-1828"/>
                  <a:pt x="2364281" y="60524"/>
                  <a:pt x="2572671" y="0"/>
                </a:cubicBezTo>
                <a:cubicBezTo>
                  <a:pt x="2781061" y="-60524"/>
                  <a:pt x="2925370" y="8504"/>
                  <a:pt x="3055749" y="0"/>
                </a:cubicBezTo>
                <a:cubicBezTo>
                  <a:pt x="3186128" y="-8504"/>
                  <a:pt x="3653512" y="28010"/>
                  <a:pt x="3932030" y="0"/>
                </a:cubicBezTo>
                <a:cubicBezTo>
                  <a:pt x="3955294" y="221425"/>
                  <a:pt x="3895807" y="328027"/>
                  <a:pt x="3932030" y="526364"/>
                </a:cubicBezTo>
                <a:cubicBezTo>
                  <a:pt x="3690673" y="592786"/>
                  <a:pt x="3483839" y="481877"/>
                  <a:pt x="3370311" y="526364"/>
                </a:cubicBezTo>
                <a:cubicBezTo>
                  <a:pt x="3256783" y="570851"/>
                  <a:pt x="3101448" y="480624"/>
                  <a:pt x="2887233" y="526364"/>
                </a:cubicBezTo>
                <a:cubicBezTo>
                  <a:pt x="2673018" y="572104"/>
                  <a:pt x="2420333" y="486602"/>
                  <a:pt x="2246874" y="526364"/>
                </a:cubicBezTo>
                <a:cubicBezTo>
                  <a:pt x="2073415" y="566126"/>
                  <a:pt x="1937751" y="467703"/>
                  <a:pt x="1724476" y="526364"/>
                </a:cubicBezTo>
                <a:cubicBezTo>
                  <a:pt x="1511201" y="585025"/>
                  <a:pt x="1451760" y="499309"/>
                  <a:pt x="1280718" y="526364"/>
                </a:cubicBezTo>
                <a:cubicBezTo>
                  <a:pt x="1109676" y="553419"/>
                  <a:pt x="903863" y="458025"/>
                  <a:pt x="679679" y="526364"/>
                </a:cubicBezTo>
                <a:cubicBezTo>
                  <a:pt x="455495" y="594703"/>
                  <a:pt x="179836" y="511421"/>
                  <a:pt x="0" y="526364"/>
                </a:cubicBezTo>
                <a:cubicBezTo>
                  <a:pt x="-1453" y="347615"/>
                  <a:pt x="51781" y="196498"/>
                  <a:pt x="0" y="0"/>
                </a:cubicBezTo>
                <a:close/>
              </a:path>
              <a:path w="3932030" h="526364" stroke="0" extrusionOk="0">
                <a:moveTo>
                  <a:pt x="0" y="0"/>
                </a:moveTo>
                <a:cubicBezTo>
                  <a:pt x="202020" y="-60447"/>
                  <a:pt x="312361" y="10821"/>
                  <a:pt x="522398" y="0"/>
                </a:cubicBezTo>
                <a:cubicBezTo>
                  <a:pt x="732435" y="-10821"/>
                  <a:pt x="801699" y="409"/>
                  <a:pt x="966156" y="0"/>
                </a:cubicBezTo>
                <a:cubicBezTo>
                  <a:pt x="1130613" y="-409"/>
                  <a:pt x="1471723" y="33147"/>
                  <a:pt x="1606515" y="0"/>
                </a:cubicBezTo>
                <a:cubicBezTo>
                  <a:pt x="1741307" y="-33147"/>
                  <a:pt x="1991851" y="32894"/>
                  <a:pt x="2128913" y="0"/>
                </a:cubicBezTo>
                <a:cubicBezTo>
                  <a:pt x="2265975" y="-32894"/>
                  <a:pt x="2418831" y="24178"/>
                  <a:pt x="2651312" y="0"/>
                </a:cubicBezTo>
                <a:cubicBezTo>
                  <a:pt x="2883793" y="-24178"/>
                  <a:pt x="3010244" y="64372"/>
                  <a:pt x="3291671" y="0"/>
                </a:cubicBezTo>
                <a:cubicBezTo>
                  <a:pt x="3573098" y="-64372"/>
                  <a:pt x="3731045" y="68792"/>
                  <a:pt x="3932030" y="0"/>
                </a:cubicBezTo>
                <a:cubicBezTo>
                  <a:pt x="3983534" y="150662"/>
                  <a:pt x="3896448" y="279846"/>
                  <a:pt x="3932030" y="526364"/>
                </a:cubicBezTo>
                <a:cubicBezTo>
                  <a:pt x="3820838" y="569129"/>
                  <a:pt x="3600766" y="471769"/>
                  <a:pt x="3448952" y="526364"/>
                </a:cubicBezTo>
                <a:cubicBezTo>
                  <a:pt x="3297138" y="580959"/>
                  <a:pt x="3020334" y="476812"/>
                  <a:pt x="2887233" y="526364"/>
                </a:cubicBezTo>
                <a:cubicBezTo>
                  <a:pt x="2754132" y="575916"/>
                  <a:pt x="2444262" y="504945"/>
                  <a:pt x="2325515" y="526364"/>
                </a:cubicBezTo>
                <a:cubicBezTo>
                  <a:pt x="2206768" y="547783"/>
                  <a:pt x="1987801" y="465657"/>
                  <a:pt x="1803117" y="526364"/>
                </a:cubicBezTo>
                <a:cubicBezTo>
                  <a:pt x="1618433" y="587071"/>
                  <a:pt x="1340082" y="504379"/>
                  <a:pt x="1162757" y="526364"/>
                </a:cubicBezTo>
                <a:cubicBezTo>
                  <a:pt x="985432" y="548349"/>
                  <a:pt x="696023" y="523282"/>
                  <a:pt x="522398" y="526364"/>
                </a:cubicBezTo>
                <a:cubicBezTo>
                  <a:pt x="348773" y="529446"/>
                  <a:pt x="248593" y="525326"/>
                  <a:pt x="0" y="526364"/>
                </a:cubicBezTo>
                <a:cubicBezTo>
                  <a:pt x="-59852" y="310044"/>
                  <a:pt x="17003" y="111215"/>
                  <a:pt x="0" y="0"/>
                </a:cubicBezTo>
                <a:close/>
              </a:path>
            </a:pathLst>
          </a:custGeom>
          <a:ln w="6032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t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Workflow Revamp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F6CE0E-9BF8-9F3E-EA1C-F224C2A4ABCC}"/>
              </a:ext>
            </a:extLst>
          </p:cNvPr>
          <p:cNvSpPr/>
          <p:nvPr/>
        </p:nvSpPr>
        <p:spPr>
          <a:xfrm>
            <a:off x="469406" y="157477"/>
            <a:ext cx="310892" cy="10918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528D0F-B4BF-3F6F-A154-AB33CE65BE2D}"/>
              </a:ext>
            </a:extLst>
          </p:cNvPr>
          <p:cNvSpPr/>
          <p:nvPr/>
        </p:nvSpPr>
        <p:spPr>
          <a:xfrm>
            <a:off x="4565276" y="462274"/>
            <a:ext cx="310892" cy="10918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Classroom with solid fill">
            <a:extLst>
              <a:ext uri="{FF2B5EF4-FFF2-40B4-BE49-F238E27FC236}">
                <a16:creationId xmlns:a16="http://schemas.microsoft.com/office/drawing/2014/main" id="{0FB5EA84-BBF4-B955-8494-515C25EC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8109" y="1058864"/>
            <a:ext cx="548640" cy="54864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A5113F-D6C9-1FFF-BAD2-8CB88593124B}"/>
              </a:ext>
            </a:extLst>
          </p:cNvPr>
          <p:cNvSpPr/>
          <p:nvPr/>
        </p:nvSpPr>
        <p:spPr>
          <a:xfrm>
            <a:off x="6152533" y="909604"/>
            <a:ext cx="3932031" cy="81187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</a:rPr>
              <a:t>Cross-Training</a:t>
            </a:r>
          </a:p>
        </p:txBody>
      </p:sp>
      <p:pic>
        <p:nvPicPr>
          <p:cNvPr id="31" name="Picture 6" descr="Quotes with solid fill">
            <a:extLst>
              <a:ext uri="{FF2B5EF4-FFF2-40B4-BE49-F238E27FC236}">
                <a16:creationId xmlns:a16="http://schemas.microsoft.com/office/drawing/2014/main" id="{0BA30127-D127-5EA8-0A02-FCDDCF58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5408109" y="3373797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E0ADA8-698E-1558-68E7-88375A792D46}"/>
              </a:ext>
            </a:extLst>
          </p:cNvPr>
          <p:cNvSpPr/>
          <p:nvPr/>
        </p:nvSpPr>
        <p:spPr>
          <a:xfrm>
            <a:off x="5071952" y="5582951"/>
            <a:ext cx="5303520" cy="82296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22C6AA-34DF-D09B-6F38-27EDA89377D0}"/>
              </a:ext>
            </a:extLst>
          </p:cNvPr>
          <p:cNvSpPr/>
          <p:nvPr/>
        </p:nvSpPr>
        <p:spPr>
          <a:xfrm>
            <a:off x="6152533" y="5607927"/>
            <a:ext cx="4081654" cy="79059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</a:rPr>
              <a:t>Master Portfolio </a:t>
            </a:r>
            <a:br>
              <a:rPr lang="en-US" sz="2200" b="1" kern="1200" dirty="0">
                <a:solidFill>
                  <a:schemeClr val="bg1"/>
                </a:solidFill>
              </a:rPr>
            </a:br>
            <a:r>
              <a:rPr lang="en-US" sz="2200" b="1" kern="1200" dirty="0">
                <a:solidFill>
                  <a:schemeClr val="bg1"/>
                </a:solidFill>
              </a:rPr>
              <a:t>Spreadsheet</a:t>
            </a:r>
          </a:p>
        </p:txBody>
      </p:sp>
      <p:pic>
        <p:nvPicPr>
          <p:cNvPr id="34" name="Graphic 33" descr="Table with solid fill">
            <a:extLst>
              <a:ext uri="{FF2B5EF4-FFF2-40B4-BE49-F238E27FC236}">
                <a16:creationId xmlns:a16="http://schemas.microsoft.com/office/drawing/2014/main" id="{3D103DA3-F322-7661-F06B-013D0C3847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08109" y="5732121"/>
            <a:ext cx="548640" cy="548640"/>
          </a:xfrm>
          <a:prstGeom prst="rect">
            <a:avLst/>
          </a:prstGeom>
        </p:spPr>
      </p:pic>
      <p:sp>
        <p:nvSpPr>
          <p:cNvPr id="40" name="Rectangle 39" descr="Books on shelf with solid fill">
            <a:extLst>
              <a:ext uri="{FF2B5EF4-FFF2-40B4-BE49-F238E27FC236}">
                <a16:creationId xmlns:a16="http://schemas.microsoft.com/office/drawing/2014/main" id="{657E8595-DA84-FBB7-FD74-4C445E7B2B6F}"/>
              </a:ext>
            </a:extLst>
          </p:cNvPr>
          <p:cNvSpPr/>
          <p:nvPr/>
        </p:nvSpPr>
        <p:spPr>
          <a:xfrm>
            <a:off x="164649" y="202787"/>
            <a:ext cx="589100" cy="593849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2C338A-421A-1F80-0AEA-D2D92C4C20B3}"/>
              </a:ext>
            </a:extLst>
          </p:cNvPr>
          <p:cNvSpPr/>
          <p:nvPr/>
        </p:nvSpPr>
        <p:spPr>
          <a:xfrm>
            <a:off x="5071952" y="4444122"/>
            <a:ext cx="5303520" cy="82296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F74DC4E-E99A-08E6-D9EB-ED1067E3815F}"/>
              </a:ext>
            </a:extLst>
          </p:cNvPr>
          <p:cNvSpPr/>
          <p:nvPr/>
        </p:nvSpPr>
        <p:spPr>
          <a:xfrm>
            <a:off x="6152533" y="4444122"/>
            <a:ext cx="4183923" cy="82296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</a:rPr>
              <a:t>Productionize Print </a:t>
            </a:r>
            <a:br>
              <a:rPr lang="en-US" sz="2200" b="1" kern="1200" dirty="0">
                <a:solidFill>
                  <a:schemeClr val="bg1"/>
                </a:solidFill>
              </a:rPr>
            </a:br>
            <a:r>
              <a:rPr lang="en-US" sz="2200" b="1" kern="1200" dirty="0">
                <a:solidFill>
                  <a:schemeClr val="bg1"/>
                </a:solidFill>
              </a:rPr>
              <a:t>Workflows</a:t>
            </a:r>
            <a:endParaRPr lang="en-US" sz="2200" kern="1200" dirty="0">
              <a:solidFill>
                <a:schemeClr val="bg1"/>
              </a:solidFill>
            </a:endParaRPr>
          </a:p>
        </p:txBody>
      </p:sp>
      <p:pic>
        <p:nvPicPr>
          <p:cNvPr id="43" name="Picture 6" descr="Closed book with solid fill">
            <a:extLst>
              <a:ext uri="{FF2B5EF4-FFF2-40B4-BE49-F238E27FC236}">
                <a16:creationId xmlns:a16="http://schemas.microsoft.com/office/drawing/2014/main" id="{90C48D0B-A0ED-A001-37DF-CE1EC545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408109" y="45626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48D9D63-59C5-7758-7067-12783979ABAE}"/>
              </a:ext>
            </a:extLst>
          </p:cNvPr>
          <p:cNvSpPr/>
          <p:nvPr/>
        </p:nvSpPr>
        <p:spPr>
          <a:xfrm>
            <a:off x="5071952" y="2082376"/>
            <a:ext cx="5303520" cy="82296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8B6E07-8F62-9FD8-BCB0-62EC251FDD65}"/>
              </a:ext>
            </a:extLst>
          </p:cNvPr>
          <p:cNvSpPr/>
          <p:nvPr/>
        </p:nvSpPr>
        <p:spPr>
          <a:xfrm>
            <a:off x="6152533" y="2106929"/>
            <a:ext cx="3918743" cy="795798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</a:rPr>
              <a:t>Consolidated Portfolio Dashboard </a:t>
            </a:r>
            <a:r>
              <a:rPr lang="en-US" sz="2200" kern="1200" dirty="0">
                <a:solidFill>
                  <a:schemeClr val="bg1"/>
                </a:solidFill>
              </a:rPr>
              <a:t>(in Jira)</a:t>
            </a:r>
          </a:p>
        </p:txBody>
      </p:sp>
      <p:pic>
        <p:nvPicPr>
          <p:cNvPr id="47" name="Graphic 46" descr="Gauge with solid fill">
            <a:extLst>
              <a:ext uri="{FF2B5EF4-FFF2-40B4-BE49-F238E27FC236}">
                <a16:creationId xmlns:a16="http://schemas.microsoft.com/office/drawing/2014/main" id="{51482658-EF1E-F225-C01F-2F4F497CD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408109" y="2217692"/>
            <a:ext cx="548640" cy="5486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103CFE-FD5A-9AEF-E69B-52999A133C6C}"/>
              </a:ext>
            </a:extLst>
          </p:cNvPr>
          <p:cNvSpPr/>
          <p:nvPr/>
        </p:nvSpPr>
        <p:spPr>
          <a:xfrm flipH="1">
            <a:off x="9061847" y="646921"/>
            <a:ext cx="1442246" cy="402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PERCENT COMPLETE</a:t>
            </a: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00D579EF-99DF-2ABA-B09B-00A6E1638C0A}"/>
              </a:ext>
            </a:extLst>
          </p:cNvPr>
          <p:cNvSpPr/>
          <p:nvPr/>
        </p:nvSpPr>
        <p:spPr>
          <a:xfrm>
            <a:off x="9394589" y="981498"/>
            <a:ext cx="731520" cy="731520"/>
          </a:xfrm>
          <a:prstGeom prst="pie">
            <a:avLst>
              <a:gd name="adj1" fmla="val 0"/>
              <a:gd name="adj2" fmla="val 21587164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42374FC5-FC5C-3D48-9D5F-89D57F694FCC}"/>
              </a:ext>
            </a:extLst>
          </p:cNvPr>
          <p:cNvSpPr/>
          <p:nvPr/>
        </p:nvSpPr>
        <p:spPr>
          <a:xfrm>
            <a:off x="9394589" y="4491490"/>
            <a:ext cx="731520" cy="731520"/>
          </a:xfrm>
          <a:prstGeom prst="pie">
            <a:avLst>
              <a:gd name="adj1" fmla="val 0"/>
              <a:gd name="adj2" fmla="val 1935871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0B0B79DB-E481-FB1C-5605-D907DF64770C}"/>
              </a:ext>
            </a:extLst>
          </p:cNvPr>
          <p:cNvSpPr/>
          <p:nvPr/>
        </p:nvSpPr>
        <p:spPr>
          <a:xfrm>
            <a:off x="9394589" y="5632934"/>
            <a:ext cx="731520" cy="731520"/>
          </a:xfrm>
          <a:prstGeom prst="pie">
            <a:avLst>
              <a:gd name="adj1" fmla="val 8545884"/>
              <a:gd name="adj2" fmla="val 12276541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0473D3-4760-01F8-9CB4-8B75C636C725}"/>
              </a:ext>
            </a:extLst>
          </p:cNvPr>
          <p:cNvGrpSpPr/>
          <p:nvPr/>
        </p:nvGrpSpPr>
        <p:grpSpPr>
          <a:xfrm>
            <a:off x="9394589" y="2146572"/>
            <a:ext cx="731520" cy="731520"/>
            <a:chOff x="10292093" y="2126252"/>
            <a:chExt cx="731520" cy="731520"/>
          </a:xfrm>
        </p:grpSpPr>
        <p:sp>
          <p:nvSpPr>
            <p:cNvPr id="50" name="Partial Circle 49">
              <a:extLst>
                <a:ext uri="{FF2B5EF4-FFF2-40B4-BE49-F238E27FC236}">
                  <a16:creationId xmlns:a16="http://schemas.microsoft.com/office/drawing/2014/main" id="{F8B6B3B8-8E46-E38D-01B0-6CD804CFAD0F}"/>
                </a:ext>
              </a:extLst>
            </p:cNvPr>
            <p:cNvSpPr/>
            <p:nvPr/>
          </p:nvSpPr>
          <p:spPr>
            <a:xfrm>
              <a:off x="10292093" y="2126252"/>
              <a:ext cx="731520" cy="731520"/>
            </a:xfrm>
            <a:prstGeom prst="pie">
              <a:avLst>
                <a:gd name="adj1" fmla="val 0"/>
                <a:gd name="adj2" fmla="val 20162251"/>
              </a:avLst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7" name="Partial Circle 56">
              <a:extLst>
                <a:ext uri="{FF2B5EF4-FFF2-40B4-BE49-F238E27FC236}">
                  <a16:creationId xmlns:a16="http://schemas.microsoft.com/office/drawing/2014/main" id="{565A7E0E-108F-DE44-994B-F84BB4C6A818}"/>
                </a:ext>
              </a:extLst>
            </p:cNvPr>
            <p:cNvSpPr/>
            <p:nvPr/>
          </p:nvSpPr>
          <p:spPr>
            <a:xfrm>
              <a:off x="10292093" y="2126252"/>
              <a:ext cx="731520" cy="731520"/>
            </a:xfrm>
            <a:prstGeom prst="pie">
              <a:avLst>
                <a:gd name="adj1" fmla="val 0"/>
                <a:gd name="adj2" fmla="val 21587164"/>
              </a:avLst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Partial Circle 63">
            <a:extLst>
              <a:ext uri="{FF2B5EF4-FFF2-40B4-BE49-F238E27FC236}">
                <a16:creationId xmlns:a16="http://schemas.microsoft.com/office/drawing/2014/main" id="{D08FFF16-D8B8-5A95-71B9-CFCB11E531BB}"/>
              </a:ext>
            </a:extLst>
          </p:cNvPr>
          <p:cNvSpPr/>
          <p:nvPr/>
        </p:nvSpPr>
        <p:spPr>
          <a:xfrm>
            <a:off x="9394589" y="3301984"/>
            <a:ext cx="731520" cy="731520"/>
          </a:xfrm>
          <a:prstGeom prst="pie">
            <a:avLst>
              <a:gd name="adj1" fmla="val 0"/>
              <a:gd name="adj2" fmla="val 15728107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2A8F4F01-93B0-E666-9801-F5B39995FBB9}"/>
              </a:ext>
            </a:extLst>
          </p:cNvPr>
          <p:cNvSpPr/>
          <p:nvPr/>
        </p:nvSpPr>
        <p:spPr>
          <a:xfrm>
            <a:off x="9394589" y="3297875"/>
            <a:ext cx="731520" cy="731520"/>
          </a:xfrm>
          <a:prstGeom prst="pie">
            <a:avLst>
              <a:gd name="adj1" fmla="val 0"/>
              <a:gd name="adj2" fmla="val 2158716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Partial Circle 65">
            <a:extLst>
              <a:ext uri="{FF2B5EF4-FFF2-40B4-BE49-F238E27FC236}">
                <a16:creationId xmlns:a16="http://schemas.microsoft.com/office/drawing/2014/main" id="{A11A24F5-1880-A693-141E-7B400C04683B}"/>
              </a:ext>
            </a:extLst>
          </p:cNvPr>
          <p:cNvSpPr/>
          <p:nvPr/>
        </p:nvSpPr>
        <p:spPr>
          <a:xfrm>
            <a:off x="9394589" y="4495599"/>
            <a:ext cx="731520" cy="731520"/>
          </a:xfrm>
          <a:prstGeom prst="pie">
            <a:avLst>
              <a:gd name="adj1" fmla="val 0"/>
              <a:gd name="adj2" fmla="val 2158716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F39366F0-79EF-48AA-C078-2A5E7ABCB918}"/>
              </a:ext>
            </a:extLst>
          </p:cNvPr>
          <p:cNvSpPr/>
          <p:nvPr/>
        </p:nvSpPr>
        <p:spPr>
          <a:xfrm>
            <a:off x="9394589" y="5632934"/>
            <a:ext cx="731520" cy="731520"/>
          </a:xfrm>
          <a:prstGeom prst="pie">
            <a:avLst>
              <a:gd name="adj1" fmla="val 0"/>
              <a:gd name="adj2" fmla="val 2158716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3902C-E384-CCDC-5AB2-7E61AF4E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2" y="17743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Objectives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20E2B5-22BB-4995-DDDE-AA4594480045}"/>
              </a:ext>
            </a:extLst>
          </p:cNvPr>
          <p:cNvSpPr/>
          <p:nvPr/>
        </p:nvSpPr>
        <p:spPr>
          <a:xfrm>
            <a:off x="4538433" y="326577"/>
            <a:ext cx="3507965" cy="3340262"/>
          </a:xfrm>
          <a:prstGeom prst="roundRect">
            <a:avLst>
              <a:gd name="adj" fmla="val 50000"/>
            </a:avLst>
          </a:pr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289672">
                  <a:custGeom>
                    <a:avLst/>
                    <a:gdLst>
                      <a:gd name="connsiteX0" fmla="*/ 0 w 3507965"/>
                      <a:gd name="connsiteY0" fmla="*/ 1521356 h 3340262"/>
                      <a:gd name="connsiteX1" fmla="*/ 1521356 w 3507965"/>
                      <a:gd name="connsiteY1" fmla="*/ 0 h 3340262"/>
                      <a:gd name="connsiteX2" fmla="*/ 1986609 w 3507965"/>
                      <a:gd name="connsiteY2" fmla="*/ 0 h 3340262"/>
                      <a:gd name="connsiteX3" fmla="*/ 3507965 w 3507965"/>
                      <a:gd name="connsiteY3" fmla="*/ 1521356 h 3340262"/>
                      <a:gd name="connsiteX4" fmla="*/ 3507965 w 3507965"/>
                      <a:gd name="connsiteY4" fmla="*/ 1818906 h 3340262"/>
                      <a:gd name="connsiteX5" fmla="*/ 1986609 w 3507965"/>
                      <a:gd name="connsiteY5" fmla="*/ 3340262 h 3340262"/>
                      <a:gd name="connsiteX6" fmla="*/ 1521356 w 3507965"/>
                      <a:gd name="connsiteY6" fmla="*/ 3340262 h 3340262"/>
                      <a:gd name="connsiteX7" fmla="*/ 0 w 3507965"/>
                      <a:gd name="connsiteY7" fmla="*/ 1818906 h 3340262"/>
                      <a:gd name="connsiteX8" fmla="*/ 0 w 3507965"/>
                      <a:gd name="connsiteY8" fmla="*/ 1521356 h 3340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7965" h="3340262" fill="none" extrusionOk="0">
                        <a:moveTo>
                          <a:pt x="0" y="1521356"/>
                        </a:moveTo>
                        <a:cubicBezTo>
                          <a:pt x="-54824" y="626745"/>
                          <a:pt x="598600" y="160655"/>
                          <a:pt x="1521356" y="0"/>
                        </a:cubicBezTo>
                        <a:cubicBezTo>
                          <a:pt x="1715646" y="4415"/>
                          <a:pt x="1870720" y="-22845"/>
                          <a:pt x="1986609" y="0"/>
                        </a:cubicBezTo>
                        <a:cubicBezTo>
                          <a:pt x="2722906" y="-61644"/>
                          <a:pt x="3534645" y="504809"/>
                          <a:pt x="3507965" y="1521356"/>
                        </a:cubicBezTo>
                        <a:cubicBezTo>
                          <a:pt x="3513723" y="1616709"/>
                          <a:pt x="3513894" y="1685125"/>
                          <a:pt x="3507965" y="1818906"/>
                        </a:cubicBezTo>
                        <a:cubicBezTo>
                          <a:pt x="3453601" y="2606451"/>
                          <a:pt x="2861545" y="3393668"/>
                          <a:pt x="1986609" y="3340262"/>
                        </a:cubicBezTo>
                        <a:cubicBezTo>
                          <a:pt x="1807410" y="3320593"/>
                          <a:pt x="1745719" y="3328378"/>
                          <a:pt x="1521356" y="3340262"/>
                        </a:cubicBezTo>
                        <a:cubicBezTo>
                          <a:pt x="643037" y="3498424"/>
                          <a:pt x="-115298" y="2689930"/>
                          <a:pt x="0" y="1818906"/>
                        </a:cubicBezTo>
                        <a:cubicBezTo>
                          <a:pt x="-278" y="1709991"/>
                          <a:pt x="-258" y="1588831"/>
                          <a:pt x="0" y="1521356"/>
                        </a:cubicBezTo>
                        <a:close/>
                      </a:path>
                      <a:path w="3507965" h="3340262" stroke="0" extrusionOk="0">
                        <a:moveTo>
                          <a:pt x="0" y="1521356"/>
                        </a:moveTo>
                        <a:cubicBezTo>
                          <a:pt x="-134510" y="704288"/>
                          <a:pt x="691495" y="-20080"/>
                          <a:pt x="1521356" y="0"/>
                        </a:cubicBezTo>
                        <a:cubicBezTo>
                          <a:pt x="1728646" y="20951"/>
                          <a:pt x="1827734" y="20120"/>
                          <a:pt x="1986609" y="0"/>
                        </a:cubicBezTo>
                        <a:cubicBezTo>
                          <a:pt x="2863307" y="-167398"/>
                          <a:pt x="3593132" y="669598"/>
                          <a:pt x="3507965" y="1521356"/>
                        </a:cubicBezTo>
                        <a:cubicBezTo>
                          <a:pt x="3522789" y="1583450"/>
                          <a:pt x="3522009" y="1710569"/>
                          <a:pt x="3507965" y="1818906"/>
                        </a:cubicBezTo>
                        <a:cubicBezTo>
                          <a:pt x="3539287" y="2770588"/>
                          <a:pt x="2853558" y="3329680"/>
                          <a:pt x="1986609" y="3340262"/>
                        </a:cubicBezTo>
                        <a:cubicBezTo>
                          <a:pt x="1854938" y="3345884"/>
                          <a:pt x="1619275" y="3344588"/>
                          <a:pt x="1521356" y="3340262"/>
                        </a:cubicBezTo>
                        <a:cubicBezTo>
                          <a:pt x="694454" y="3155931"/>
                          <a:pt x="177854" y="2722907"/>
                          <a:pt x="0" y="1818906"/>
                        </a:cubicBezTo>
                        <a:cubicBezTo>
                          <a:pt x="5877" y="1759069"/>
                          <a:pt x="-9070" y="1600503"/>
                          <a:pt x="0" y="152135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endParaRPr lang="en-US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802F07-0EC4-82D0-F611-54A67AA08D8C}"/>
              </a:ext>
            </a:extLst>
          </p:cNvPr>
          <p:cNvSpPr/>
          <p:nvPr/>
        </p:nvSpPr>
        <p:spPr>
          <a:xfrm>
            <a:off x="213814" y="2446804"/>
            <a:ext cx="3756851" cy="3632800"/>
          </a:xfrm>
          <a:custGeom>
            <a:avLst/>
            <a:gdLst>
              <a:gd name="connsiteX0" fmla="*/ 0 w 3756851"/>
              <a:gd name="connsiteY0" fmla="*/ 1816400 h 3632800"/>
              <a:gd name="connsiteX1" fmla="*/ 1816400 w 3756851"/>
              <a:gd name="connsiteY1" fmla="*/ 0 h 3632800"/>
              <a:gd name="connsiteX2" fmla="*/ 1940451 w 3756851"/>
              <a:gd name="connsiteY2" fmla="*/ 0 h 3632800"/>
              <a:gd name="connsiteX3" fmla="*/ 3756851 w 3756851"/>
              <a:gd name="connsiteY3" fmla="*/ 1816400 h 3632800"/>
              <a:gd name="connsiteX4" fmla="*/ 3756851 w 3756851"/>
              <a:gd name="connsiteY4" fmla="*/ 1816400 h 3632800"/>
              <a:gd name="connsiteX5" fmla="*/ 1940451 w 3756851"/>
              <a:gd name="connsiteY5" fmla="*/ 3632800 h 3632800"/>
              <a:gd name="connsiteX6" fmla="*/ 1816400 w 3756851"/>
              <a:gd name="connsiteY6" fmla="*/ 3632800 h 3632800"/>
              <a:gd name="connsiteX7" fmla="*/ 0 w 3756851"/>
              <a:gd name="connsiteY7" fmla="*/ 1816400 h 36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6851" h="3632800" fill="none" extrusionOk="0">
                <a:moveTo>
                  <a:pt x="0" y="1816400"/>
                </a:moveTo>
                <a:cubicBezTo>
                  <a:pt x="-183588" y="827139"/>
                  <a:pt x="762094" y="6526"/>
                  <a:pt x="1816400" y="0"/>
                </a:cubicBezTo>
                <a:cubicBezTo>
                  <a:pt x="1855372" y="5519"/>
                  <a:pt x="1881883" y="-3218"/>
                  <a:pt x="1940451" y="0"/>
                </a:cubicBezTo>
                <a:cubicBezTo>
                  <a:pt x="2907955" y="2575"/>
                  <a:pt x="3862173" y="830484"/>
                  <a:pt x="3756851" y="1816400"/>
                </a:cubicBezTo>
                <a:lnTo>
                  <a:pt x="3756851" y="1816400"/>
                </a:lnTo>
                <a:cubicBezTo>
                  <a:pt x="3811816" y="2838327"/>
                  <a:pt x="2997416" y="3664413"/>
                  <a:pt x="1940451" y="3632800"/>
                </a:cubicBezTo>
                <a:cubicBezTo>
                  <a:pt x="1915462" y="3629660"/>
                  <a:pt x="1870682" y="3630778"/>
                  <a:pt x="1816400" y="3632800"/>
                </a:cubicBezTo>
                <a:cubicBezTo>
                  <a:pt x="612721" y="3494715"/>
                  <a:pt x="20768" y="2722586"/>
                  <a:pt x="0" y="1816400"/>
                </a:cubicBezTo>
                <a:close/>
              </a:path>
              <a:path w="3756851" h="3632800" stroke="0" extrusionOk="0">
                <a:moveTo>
                  <a:pt x="0" y="1816400"/>
                </a:moveTo>
                <a:cubicBezTo>
                  <a:pt x="-65538" y="824512"/>
                  <a:pt x="886886" y="-142748"/>
                  <a:pt x="1816400" y="0"/>
                </a:cubicBezTo>
                <a:cubicBezTo>
                  <a:pt x="1876360" y="1168"/>
                  <a:pt x="1879563" y="-3094"/>
                  <a:pt x="1940451" y="0"/>
                </a:cubicBezTo>
                <a:cubicBezTo>
                  <a:pt x="2988005" y="-203690"/>
                  <a:pt x="3779249" y="810196"/>
                  <a:pt x="3756851" y="1816400"/>
                </a:cubicBezTo>
                <a:lnTo>
                  <a:pt x="3756851" y="1816400"/>
                </a:lnTo>
                <a:cubicBezTo>
                  <a:pt x="3720112" y="2765780"/>
                  <a:pt x="2980206" y="3733489"/>
                  <a:pt x="1940451" y="3632800"/>
                </a:cubicBezTo>
                <a:cubicBezTo>
                  <a:pt x="1880902" y="3629032"/>
                  <a:pt x="1872033" y="3638839"/>
                  <a:pt x="1816400" y="3632800"/>
                </a:cubicBezTo>
                <a:cubicBezTo>
                  <a:pt x="792628" y="3675883"/>
                  <a:pt x="49309" y="2814847"/>
                  <a:pt x="0" y="181640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10922896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2"/>
            <a:endParaRPr lang="en-US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6B6E02-D2C6-2C1E-C15E-001AF0E01C85}"/>
              </a:ext>
            </a:extLst>
          </p:cNvPr>
          <p:cNvSpPr txBox="1"/>
          <p:nvPr/>
        </p:nvSpPr>
        <p:spPr>
          <a:xfrm>
            <a:off x="6925066" y="304805"/>
            <a:ext cx="3378200" cy="156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</a:t>
            </a:r>
            <a:r>
              <a:rPr lang="en-US" sz="2200" b="1" dirty="0"/>
              <a:t> work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en-US" sz="2200" b="1" dirty="0"/>
              <a:t> level of effort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DECONSTRUCT</a:t>
            </a:r>
            <a:r>
              <a:rPr lang="en-US" sz="2200" b="1" dirty="0"/>
              <a:t> silos </a:t>
            </a:r>
          </a:p>
        </p:txBody>
      </p:sp>
      <p:pic>
        <p:nvPicPr>
          <p:cNvPr id="1026" name="Picture 2" descr="teamwork Icon - Free PNG &amp; SVG 56376 - Noun Project">
            <a:extLst>
              <a:ext uri="{FF2B5EF4-FFF2-40B4-BE49-F238E27FC236}">
                <a16:creationId xmlns:a16="http://schemas.microsoft.com/office/drawing/2014/main" id="{191D4F5D-2653-4BF1-BA0F-0ECB6F2C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87" y="3763774"/>
            <a:ext cx="3191209" cy="31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62EF2-8392-3351-384C-09A53E2B8C25}"/>
              </a:ext>
            </a:extLst>
          </p:cNvPr>
          <p:cNvSpPr/>
          <p:nvPr/>
        </p:nvSpPr>
        <p:spPr>
          <a:xfrm>
            <a:off x="10799619" y="4478726"/>
            <a:ext cx="1108364" cy="2338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i="1" dirty="0">
                <a:solidFill>
                  <a:schemeClr val="tx1"/>
                </a:solidFill>
              </a:rPr>
              <a:t>visibility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DE4B15D-7043-9B70-D1EB-82F9428A1D62}"/>
              </a:ext>
            </a:extLst>
          </p:cNvPr>
          <p:cNvSpPr/>
          <p:nvPr/>
        </p:nvSpPr>
        <p:spPr>
          <a:xfrm>
            <a:off x="9151196" y="4804838"/>
            <a:ext cx="1406536" cy="2338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i="1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DB9C816-3720-4214-18DD-93A8447E072C}"/>
              </a:ext>
            </a:extLst>
          </p:cNvPr>
          <p:cNvSpPr/>
          <p:nvPr/>
        </p:nvSpPr>
        <p:spPr>
          <a:xfrm>
            <a:off x="8638310" y="6271825"/>
            <a:ext cx="1329193" cy="2338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i="1" dirty="0">
                <a:solidFill>
                  <a:schemeClr val="tx1"/>
                </a:solidFill>
              </a:rPr>
              <a:t>cross training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528879-7246-8CAB-84F0-92A6350016AF}"/>
              </a:ext>
            </a:extLst>
          </p:cNvPr>
          <p:cNvSpPr/>
          <p:nvPr/>
        </p:nvSpPr>
        <p:spPr>
          <a:xfrm>
            <a:off x="10783124" y="5912329"/>
            <a:ext cx="1195062" cy="2338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i="1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A3D751E-73FB-DDDA-64EF-6761FAC462DE}"/>
              </a:ext>
            </a:extLst>
          </p:cNvPr>
          <p:cNvSpPr txBox="1">
            <a:spLocks/>
          </p:cNvSpPr>
          <p:nvPr/>
        </p:nvSpPr>
        <p:spPr>
          <a:xfrm>
            <a:off x="8856912" y="2896967"/>
            <a:ext cx="1581200" cy="690580"/>
          </a:xfrm>
          <a:custGeom>
            <a:avLst/>
            <a:gdLst>
              <a:gd name="connsiteX0" fmla="*/ 0 w 1581200"/>
              <a:gd name="connsiteY0" fmla="*/ 0 h 690580"/>
              <a:gd name="connsiteX1" fmla="*/ 511255 w 1581200"/>
              <a:gd name="connsiteY1" fmla="*/ 0 h 690580"/>
              <a:gd name="connsiteX2" fmla="*/ 1038321 w 1581200"/>
              <a:gd name="connsiteY2" fmla="*/ 0 h 690580"/>
              <a:gd name="connsiteX3" fmla="*/ 1581200 w 1581200"/>
              <a:gd name="connsiteY3" fmla="*/ 0 h 690580"/>
              <a:gd name="connsiteX4" fmla="*/ 1581200 w 1581200"/>
              <a:gd name="connsiteY4" fmla="*/ 345290 h 690580"/>
              <a:gd name="connsiteX5" fmla="*/ 1581200 w 1581200"/>
              <a:gd name="connsiteY5" fmla="*/ 690580 h 690580"/>
              <a:gd name="connsiteX6" fmla="*/ 1054133 w 1581200"/>
              <a:gd name="connsiteY6" fmla="*/ 690580 h 690580"/>
              <a:gd name="connsiteX7" fmla="*/ 558691 w 1581200"/>
              <a:gd name="connsiteY7" fmla="*/ 690580 h 690580"/>
              <a:gd name="connsiteX8" fmla="*/ 0 w 1581200"/>
              <a:gd name="connsiteY8" fmla="*/ 690580 h 690580"/>
              <a:gd name="connsiteX9" fmla="*/ 0 w 1581200"/>
              <a:gd name="connsiteY9" fmla="*/ 352196 h 690580"/>
              <a:gd name="connsiteX10" fmla="*/ 0 w 1581200"/>
              <a:gd name="connsiteY10" fmla="*/ 0 h 69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1200" h="690580" fill="none" extrusionOk="0">
                <a:moveTo>
                  <a:pt x="0" y="0"/>
                </a:moveTo>
                <a:cubicBezTo>
                  <a:pt x="190180" y="-51599"/>
                  <a:pt x="279318" y="4736"/>
                  <a:pt x="511255" y="0"/>
                </a:cubicBezTo>
                <a:cubicBezTo>
                  <a:pt x="743192" y="-4736"/>
                  <a:pt x="901788" y="53083"/>
                  <a:pt x="1038321" y="0"/>
                </a:cubicBezTo>
                <a:cubicBezTo>
                  <a:pt x="1174854" y="-53083"/>
                  <a:pt x="1458414" y="24013"/>
                  <a:pt x="1581200" y="0"/>
                </a:cubicBezTo>
                <a:cubicBezTo>
                  <a:pt x="1613542" y="146537"/>
                  <a:pt x="1563336" y="244397"/>
                  <a:pt x="1581200" y="345290"/>
                </a:cubicBezTo>
                <a:cubicBezTo>
                  <a:pt x="1599064" y="446183"/>
                  <a:pt x="1561157" y="592943"/>
                  <a:pt x="1581200" y="690580"/>
                </a:cubicBezTo>
                <a:cubicBezTo>
                  <a:pt x="1455748" y="699428"/>
                  <a:pt x="1285070" y="671255"/>
                  <a:pt x="1054133" y="690580"/>
                </a:cubicBezTo>
                <a:cubicBezTo>
                  <a:pt x="823196" y="709905"/>
                  <a:pt x="800529" y="689750"/>
                  <a:pt x="558691" y="690580"/>
                </a:cubicBezTo>
                <a:cubicBezTo>
                  <a:pt x="316853" y="691410"/>
                  <a:pt x="141984" y="655395"/>
                  <a:pt x="0" y="690580"/>
                </a:cubicBezTo>
                <a:cubicBezTo>
                  <a:pt x="-17604" y="610593"/>
                  <a:pt x="561" y="433766"/>
                  <a:pt x="0" y="352196"/>
                </a:cubicBezTo>
                <a:cubicBezTo>
                  <a:pt x="-561" y="270626"/>
                  <a:pt x="35858" y="105873"/>
                  <a:pt x="0" y="0"/>
                </a:cubicBezTo>
                <a:close/>
              </a:path>
              <a:path w="1581200" h="690580" stroke="0" extrusionOk="0">
                <a:moveTo>
                  <a:pt x="0" y="0"/>
                </a:moveTo>
                <a:cubicBezTo>
                  <a:pt x="124934" y="-48377"/>
                  <a:pt x="315637" y="24276"/>
                  <a:pt x="511255" y="0"/>
                </a:cubicBezTo>
                <a:cubicBezTo>
                  <a:pt x="706873" y="-24276"/>
                  <a:pt x="781563" y="25249"/>
                  <a:pt x="990885" y="0"/>
                </a:cubicBezTo>
                <a:cubicBezTo>
                  <a:pt x="1200207" y="-25249"/>
                  <a:pt x="1365036" y="58856"/>
                  <a:pt x="1581200" y="0"/>
                </a:cubicBezTo>
                <a:cubicBezTo>
                  <a:pt x="1611392" y="108577"/>
                  <a:pt x="1568410" y="218091"/>
                  <a:pt x="1581200" y="338384"/>
                </a:cubicBezTo>
                <a:cubicBezTo>
                  <a:pt x="1593990" y="458677"/>
                  <a:pt x="1580742" y="597545"/>
                  <a:pt x="1581200" y="690580"/>
                </a:cubicBezTo>
                <a:cubicBezTo>
                  <a:pt x="1431865" y="690639"/>
                  <a:pt x="1327753" y="679249"/>
                  <a:pt x="1085757" y="690580"/>
                </a:cubicBezTo>
                <a:cubicBezTo>
                  <a:pt x="843761" y="701911"/>
                  <a:pt x="718205" y="674201"/>
                  <a:pt x="590315" y="690580"/>
                </a:cubicBezTo>
                <a:cubicBezTo>
                  <a:pt x="462425" y="706959"/>
                  <a:pt x="293924" y="687527"/>
                  <a:pt x="0" y="690580"/>
                </a:cubicBezTo>
                <a:cubicBezTo>
                  <a:pt x="-15686" y="594839"/>
                  <a:pt x="8818" y="468101"/>
                  <a:pt x="0" y="366007"/>
                </a:cubicBezTo>
                <a:cubicBezTo>
                  <a:pt x="-8818" y="263913"/>
                  <a:pt x="893" y="956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none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</a:t>
            </a:r>
            <a:b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</a:t>
            </a:r>
            <a:b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F7156C-76E4-207F-61C3-B56EADAF35F9}"/>
              </a:ext>
            </a:extLst>
          </p:cNvPr>
          <p:cNvCxnSpPr>
            <a:cxnSpLocks/>
          </p:cNvCxnSpPr>
          <p:nvPr/>
        </p:nvCxnSpPr>
        <p:spPr>
          <a:xfrm>
            <a:off x="10508673" y="2888673"/>
            <a:ext cx="0" cy="1036872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1BF2F1-2A93-0025-D402-446709EFB883}"/>
              </a:ext>
            </a:extLst>
          </p:cNvPr>
          <p:cNvSpPr txBox="1"/>
          <p:nvPr/>
        </p:nvSpPr>
        <p:spPr>
          <a:xfrm>
            <a:off x="685566" y="3050512"/>
            <a:ext cx="32562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</a:t>
            </a:r>
          </a:p>
          <a:p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 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56CCC-64E8-9ACA-F64B-AD7ABBEBD0C7}"/>
              </a:ext>
            </a:extLst>
          </p:cNvPr>
          <p:cNvSpPr txBox="1"/>
          <p:nvPr/>
        </p:nvSpPr>
        <p:spPr>
          <a:xfrm>
            <a:off x="1867050" y="4883686"/>
            <a:ext cx="4549811" cy="156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17475">
              <a:lnSpc>
                <a:spcPct val="15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</a:t>
            </a:r>
          </a:p>
          <a:p>
            <a:pPr marL="117475">
              <a:lnSpc>
                <a:spcPct val="15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sz="2200" b="1" dirty="0"/>
              <a:t> and visualization</a:t>
            </a:r>
          </a:p>
          <a:p>
            <a:pPr marL="117475">
              <a:lnSpc>
                <a:spcPct val="15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AA1C0-3901-635F-3E50-DEDE47ED09C1}"/>
              </a:ext>
            </a:extLst>
          </p:cNvPr>
          <p:cNvSpPr txBox="1"/>
          <p:nvPr/>
        </p:nvSpPr>
        <p:spPr>
          <a:xfrm>
            <a:off x="4825566" y="1296186"/>
            <a:ext cx="29336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Productivity &amp; Capacity </a:t>
            </a:r>
          </a:p>
        </p:txBody>
      </p:sp>
    </p:spTree>
    <p:extLst>
      <p:ext uri="{BB962C8B-B14F-4D97-AF65-F5344CB8AC3E}">
        <p14:creationId xmlns:p14="http://schemas.microsoft.com/office/powerpoint/2010/main" val="221283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E0B-306B-4FAD-38F3-EE1E8F74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2024 Goals with Summer Projects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F1DC978-9220-DE0C-FE14-7197C6106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434213"/>
              </p:ext>
            </p:extLst>
          </p:nvPr>
        </p:nvGraphicFramePr>
        <p:xfrm>
          <a:off x="8045083" y="1784734"/>
          <a:ext cx="39044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48B734-0D8B-C5D5-F1A3-59B7EBEB3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521095"/>
              </p:ext>
            </p:extLst>
          </p:nvPr>
        </p:nvGraphicFramePr>
        <p:xfrm>
          <a:off x="3827289" y="1784734"/>
          <a:ext cx="39044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E22A645-04A3-DD8B-F908-771BA33EADA3}"/>
              </a:ext>
            </a:extLst>
          </p:cNvPr>
          <p:cNvGrpSpPr/>
          <p:nvPr/>
        </p:nvGrpSpPr>
        <p:grpSpPr>
          <a:xfrm>
            <a:off x="147603" y="1784734"/>
            <a:ext cx="3614784" cy="4517573"/>
            <a:chOff x="-168124" y="1784734"/>
            <a:chExt cx="3930512" cy="451757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FAD61D-B7C9-96B0-4BA5-D5C634A5B20D}"/>
                </a:ext>
              </a:extLst>
            </p:cNvPr>
            <p:cNvSpPr/>
            <p:nvPr/>
          </p:nvSpPr>
          <p:spPr>
            <a:xfrm>
              <a:off x="-142073" y="1785265"/>
              <a:ext cx="3904461" cy="914400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Clipboard Partially Checked outline">
              <a:extLst>
                <a:ext uri="{FF2B5EF4-FFF2-40B4-BE49-F238E27FC236}">
                  <a16:creationId xmlns:a16="http://schemas.microsoft.com/office/drawing/2014/main" id="{868AB9A1-032C-B17A-A100-C488947F79B6}"/>
                </a:ext>
              </a:extLst>
            </p:cNvPr>
            <p:cNvSpPr/>
            <p:nvPr/>
          </p:nvSpPr>
          <p:spPr>
            <a:xfrm>
              <a:off x="233915" y="2064925"/>
              <a:ext cx="546847" cy="502920"/>
            </a:xfrm>
            <a:prstGeom prst="rect">
              <a:avLst/>
            </a:prstGeom>
            <a:blipFill>
              <a:blip r:embed="rId1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5B9DBC-313C-494C-9873-976B3D19A270}"/>
                </a:ext>
              </a:extLst>
            </p:cNvPr>
            <p:cNvSpPr/>
            <p:nvPr/>
          </p:nvSpPr>
          <p:spPr>
            <a:xfrm>
              <a:off x="764694" y="1784734"/>
              <a:ext cx="2997693" cy="914932"/>
            </a:xfrm>
            <a:custGeom>
              <a:avLst/>
              <a:gdLst>
                <a:gd name="connsiteX0" fmla="*/ 0 w 2468870"/>
                <a:gd name="connsiteY0" fmla="*/ 0 h 1242935"/>
                <a:gd name="connsiteX1" fmla="*/ 2468870 w 2468870"/>
                <a:gd name="connsiteY1" fmla="*/ 0 h 1242935"/>
                <a:gd name="connsiteX2" fmla="*/ 2468870 w 2468870"/>
                <a:gd name="connsiteY2" fmla="*/ 1242935 h 1242935"/>
                <a:gd name="connsiteX3" fmla="*/ 0 w 2468870"/>
                <a:gd name="connsiteY3" fmla="*/ 1242935 h 1242935"/>
                <a:gd name="connsiteX4" fmla="*/ 0 w 2468870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870" h="1242935">
                  <a:moveTo>
                    <a:pt x="0" y="0"/>
                  </a:moveTo>
                  <a:lnTo>
                    <a:pt x="2468870" y="0"/>
                  </a:lnTo>
                  <a:lnTo>
                    <a:pt x="2468870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accent2"/>
                  </a:solidFill>
                </a:rPr>
                <a:t>FORMS</a:t>
              </a:r>
              <a:endParaRPr lang="en-US" sz="2000" kern="120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1065E6-1EBF-C590-F035-38D6741F4354}"/>
                </a:ext>
              </a:extLst>
            </p:cNvPr>
            <p:cNvSpPr/>
            <p:nvPr/>
          </p:nvSpPr>
          <p:spPr>
            <a:xfrm>
              <a:off x="-142072" y="2951146"/>
              <a:ext cx="2485667" cy="118872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 descr="Workflow with solid fill">
              <a:extLst>
                <a:ext uri="{FF2B5EF4-FFF2-40B4-BE49-F238E27FC236}">
                  <a16:creationId xmlns:a16="http://schemas.microsoft.com/office/drawing/2014/main" id="{D1FF8DFC-3C81-AA5D-DDFF-52E7ABE46453}"/>
                </a:ext>
              </a:extLst>
            </p:cNvPr>
            <p:cNvSpPr/>
            <p:nvPr/>
          </p:nvSpPr>
          <p:spPr>
            <a:xfrm>
              <a:off x="42959" y="3129141"/>
              <a:ext cx="546847" cy="502920"/>
            </a:xfrm>
            <a:prstGeom prst="rect">
              <a:avLst/>
            </a:prstGeom>
            <a:blipFill>
              <a:blip r:embed="rId14">
                <a:biLevel thresh="5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93D8DB-B123-14D7-57C0-A6832AF4A01A}"/>
                </a:ext>
              </a:extLst>
            </p:cNvPr>
            <p:cNvSpPr/>
            <p:nvPr/>
          </p:nvSpPr>
          <p:spPr>
            <a:xfrm>
              <a:off x="-168124" y="3638040"/>
              <a:ext cx="1454394" cy="452054"/>
            </a:xfrm>
            <a:custGeom>
              <a:avLst/>
              <a:gdLst>
                <a:gd name="connsiteX0" fmla="*/ 0 w 2468870"/>
                <a:gd name="connsiteY0" fmla="*/ 0 h 1242935"/>
                <a:gd name="connsiteX1" fmla="*/ 2468870 w 2468870"/>
                <a:gd name="connsiteY1" fmla="*/ 0 h 1242935"/>
                <a:gd name="connsiteX2" fmla="*/ 2468870 w 2468870"/>
                <a:gd name="connsiteY2" fmla="*/ 1242935 h 1242935"/>
                <a:gd name="connsiteX3" fmla="*/ 0 w 2468870"/>
                <a:gd name="connsiteY3" fmla="*/ 1242935 h 1242935"/>
                <a:gd name="connsiteX4" fmla="*/ 0 w 2468870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870" h="1242935">
                  <a:moveTo>
                    <a:pt x="0" y="0"/>
                  </a:moveTo>
                  <a:lnTo>
                    <a:pt x="2468870" y="0"/>
                  </a:lnTo>
                  <a:lnTo>
                    <a:pt x="2468870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Workflow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4166DD-8DD3-D10F-7098-B758DFA324DE}"/>
                </a:ext>
              </a:extLst>
            </p:cNvPr>
            <p:cNvSpPr/>
            <p:nvPr/>
          </p:nvSpPr>
          <p:spPr>
            <a:xfrm>
              <a:off x="-142072" y="4930707"/>
              <a:ext cx="2485667" cy="137160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3D04C3-A087-451E-02B8-ED03AD021464}"/>
                </a:ext>
              </a:extLst>
            </p:cNvPr>
            <p:cNvSpPr/>
            <p:nvPr/>
          </p:nvSpPr>
          <p:spPr>
            <a:xfrm>
              <a:off x="-168124" y="5715850"/>
              <a:ext cx="1699779" cy="388591"/>
            </a:xfrm>
            <a:custGeom>
              <a:avLst/>
              <a:gdLst>
                <a:gd name="connsiteX0" fmla="*/ 0 w 2468870"/>
                <a:gd name="connsiteY0" fmla="*/ 0 h 1242935"/>
                <a:gd name="connsiteX1" fmla="*/ 2468870 w 2468870"/>
                <a:gd name="connsiteY1" fmla="*/ 0 h 1242935"/>
                <a:gd name="connsiteX2" fmla="*/ 2468870 w 2468870"/>
                <a:gd name="connsiteY2" fmla="*/ 1242935 h 1242935"/>
                <a:gd name="connsiteX3" fmla="*/ 0 w 2468870"/>
                <a:gd name="connsiteY3" fmla="*/ 1242935 h 1242935"/>
                <a:gd name="connsiteX4" fmla="*/ 0 w 2468870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870" h="1242935">
                  <a:moveTo>
                    <a:pt x="0" y="0"/>
                  </a:moveTo>
                  <a:lnTo>
                    <a:pt x="2468870" y="0"/>
                  </a:lnTo>
                  <a:lnTo>
                    <a:pt x="2468870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Acquisition</a:t>
              </a:r>
            </a:p>
          </p:txBody>
        </p:sp>
      </p:grpSp>
      <p:pic>
        <p:nvPicPr>
          <p:cNvPr id="1028" name="Picture 4" descr="Consolidation Arrow Solid icon PNG and SVG Vector Free Download">
            <a:extLst>
              <a:ext uri="{FF2B5EF4-FFF2-40B4-BE49-F238E27FC236}">
                <a16:creationId xmlns:a16="http://schemas.microsoft.com/office/drawing/2014/main" id="{1359DF81-578B-5EAF-65FC-5E7D28D1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16" b="96930" l="3604" r="97748">
                        <a14:foregroundMark x1="4054" y1="61842" x2="4054" y2="61842"/>
                        <a14:foregroundMark x1="16667" y1="64035" x2="16667" y2="64035"/>
                        <a14:foregroundMark x1="34685" y1="61404" x2="34685" y2="61404"/>
                        <a14:foregroundMark x1="41892" y1="53509" x2="41892" y2="53509"/>
                        <a14:foregroundMark x1="49550" y1="42982" x2="49550" y2="42982"/>
                        <a14:foregroundMark x1="49550" y1="23684" x2="49550" y2="23684"/>
                        <a14:foregroundMark x1="50450" y1="12281" x2="50450" y2="12281"/>
                        <a14:foregroundMark x1="49550" y1="6140" x2="49550" y2="6140"/>
                        <a14:foregroundMark x1="50450" y1="10526" x2="50450" y2="10526"/>
                        <a14:foregroundMark x1="58108" y1="55263" x2="58108" y2="55263"/>
                        <a14:foregroundMark x1="63964" y1="60088" x2="63964" y2="60088"/>
                        <a14:foregroundMark x1="68919" y1="61404" x2="68919" y2="61404"/>
                        <a14:foregroundMark x1="78378" y1="63596" x2="78378" y2="63596"/>
                        <a14:foregroundMark x1="82883" y1="64035" x2="82883" y2="64035"/>
                        <a14:foregroundMark x1="87838" y1="64035" x2="87838" y2="64035"/>
                        <a14:foregroundMark x1="94144" y1="64035" x2="94144" y2="64035"/>
                        <a14:foregroundMark x1="54505" y1="97807" x2="54505" y2="97807"/>
                        <a14:foregroundMark x1="54054" y1="89035" x2="54054" y2="89035"/>
                        <a14:foregroundMark x1="49550" y1="74123" x2="49550" y2="74123"/>
                        <a14:foregroundMark x1="49099" y1="64912" x2="49099" y2="64912"/>
                        <a14:foregroundMark x1="48649" y1="53947" x2="48649" y2="53947"/>
                        <a14:foregroundMark x1="98198" y1="64474" x2="98198" y2="64474"/>
                        <a14:foregroundMark x1="49550" y1="1316" x2="49550" y2="1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9" y="5103302"/>
            <a:ext cx="489685" cy="5029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5142882-DEBE-8760-BAE2-96BE2C74F26E}"/>
              </a:ext>
            </a:extLst>
          </p:cNvPr>
          <p:cNvGrpSpPr/>
          <p:nvPr/>
        </p:nvGrpSpPr>
        <p:grpSpPr>
          <a:xfrm>
            <a:off x="2301240" y="2949114"/>
            <a:ext cx="1280160" cy="502919"/>
            <a:chOff x="1529854" y="3763996"/>
            <a:chExt cx="1280160" cy="502919"/>
          </a:xfrm>
          <a:solidFill>
            <a:schemeClr val="accent2">
              <a:lumMod val="75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D3E380-9745-A73D-DD78-9562FB92992B}"/>
                </a:ext>
              </a:extLst>
            </p:cNvPr>
            <p:cNvSpPr/>
            <p:nvPr/>
          </p:nvSpPr>
          <p:spPr>
            <a:xfrm>
              <a:off x="1529854" y="3763996"/>
              <a:ext cx="1280160" cy="502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r>
                <a:rPr lang="en-US" sz="1200" dirty="0"/>
                <a:t>Reduce </a:t>
              </a:r>
              <a:br>
                <a:rPr lang="en-US" sz="1200" dirty="0"/>
              </a:br>
              <a:r>
                <a:rPr lang="en-US" sz="1200" dirty="0"/>
                <a:t>volume</a:t>
              </a:r>
            </a:p>
          </p:txBody>
        </p:sp>
        <p:pic>
          <p:nvPicPr>
            <p:cNvPr id="27" name="Graphic 26" descr="Bar graph with downward trend with solid fill">
              <a:extLst>
                <a:ext uri="{FF2B5EF4-FFF2-40B4-BE49-F238E27FC236}">
                  <a16:creationId xmlns:a16="http://schemas.microsoft.com/office/drawing/2014/main" id="{A9836DAF-B8CD-CD09-4E99-E2CB5DF09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81885" y="3841621"/>
              <a:ext cx="365760" cy="36576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E0F914-863C-469B-F820-3C1927B8AC84}"/>
              </a:ext>
            </a:extLst>
          </p:cNvPr>
          <p:cNvGrpSpPr/>
          <p:nvPr/>
        </p:nvGrpSpPr>
        <p:grpSpPr>
          <a:xfrm>
            <a:off x="2301240" y="3532641"/>
            <a:ext cx="1280160" cy="502919"/>
            <a:chOff x="1751579" y="4318945"/>
            <a:chExt cx="1280160" cy="502919"/>
          </a:xfrm>
          <a:solidFill>
            <a:schemeClr val="accent2">
              <a:lumMod val="75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1AFE276-D234-4528-1679-AA25D5F1F041}"/>
                </a:ext>
              </a:extLst>
            </p:cNvPr>
            <p:cNvSpPr/>
            <p:nvPr/>
          </p:nvSpPr>
          <p:spPr>
            <a:xfrm>
              <a:off x="1751579" y="4318945"/>
              <a:ext cx="1280160" cy="502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r>
                <a:rPr lang="en-US" sz="1200" dirty="0"/>
                <a:t>Increase efficiency</a:t>
              </a:r>
            </a:p>
          </p:txBody>
        </p:sp>
        <p:pic>
          <p:nvPicPr>
            <p:cNvPr id="31" name="Graphic 30" descr="Bar graph with upward trend with solid fill">
              <a:extLst>
                <a:ext uri="{FF2B5EF4-FFF2-40B4-BE49-F238E27FC236}">
                  <a16:creationId xmlns:a16="http://schemas.microsoft.com/office/drawing/2014/main" id="{3EA27956-D87F-ED31-081D-0185767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783924" y="4377073"/>
              <a:ext cx="365760" cy="3657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223566-0B38-3018-40BB-34ED189CC7E9}"/>
              </a:ext>
            </a:extLst>
          </p:cNvPr>
          <p:cNvGrpSpPr/>
          <p:nvPr/>
        </p:nvGrpSpPr>
        <p:grpSpPr>
          <a:xfrm>
            <a:off x="752476" y="4123864"/>
            <a:ext cx="2828924" cy="502919"/>
            <a:chOff x="965914" y="4207091"/>
            <a:chExt cx="2828924" cy="502919"/>
          </a:xfrm>
          <a:solidFill>
            <a:schemeClr val="accent2">
              <a:lumMod val="75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464C7A7-9EE9-F9C6-BD83-7B4223EF1733}"/>
                </a:ext>
              </a:extLst>
            </p:cNvPr>
            <p:cNvSpPr/>
            <p:nvPr/>
          </p:nvSpPr>
          <p:spPr>
            <a:xfrm>
              <a:off x="965914" y="4207091"/>
              <a:ext cx="2828924" cy="502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r>
                <a:rPr lang="en-US" sz="1200" dirty="0"/>
                <a:t>Integrate usage data into workflow </a:t>
              </a:r>
              <a:r>
                <a:rPr lang="en-US" sz="1200" dirty="0" err="1"/>
                <a:t>decisionmaking</a:t>
              </a:r>
              <a:endParaRPr lang="en-US" sz="1200" dirty="0"/>
            </a:p>
          </p:txBody>
        </p:sp>
        <p:pic>
          <p:nvPicPr>
            <p:cNvPr id="38" name="Graphic 37" descr="Statistics with solid fill">
              <a:extLst>
                <a:ext uri="{FF2B5EF4-FFF2-40B4-BE49-F238E27FC236}">
                  <a16:creationId xmlns:a16="http://schemas.microsoft.com/office/drawing/2014/main" id="{5C093D58-BCDE-A6A8-D2EC-B5E0E0262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87975" y="4297711"/>
              <a:ext cx="365760" cy="3657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D6378A-62A9-7A53-3CE3-CF7B312B759E}"/>
              </a:ext>
            </a:extLst>
          </p:cNvPr>
          <p:cNvGrpSpPr/>
          <p:nvPr/>
        </p:nvGrpSpPr>
        <p:grpSpPr>
          <a:xfrm>
            <a:off x="2091802" y="4910032"/>
            <a:ext cx="1280160" cy="502919"/>
            <a:chOff x="1758278" y="4427844"/>
            <a:chExt cx="2132238" cy="502919"/>
          </a:xfrm>
          <a:solidFill>
            <a:schemeClr val="accent2">
              <a:lumMod val="75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E913AFC-1270-BD69-8A8F-B3053F618347}"/>
                </a:ext>
              </a:extLst>
            </p:cNvPr>
            <p:cNvSpPr/>
            <p:nvPr/>
          </p:nvSpPr>
          <p:spPr>
            <a:xfrm>
              <a:off x="1758278" y="4427844"/>
              <a:ext cx="2132238" cy="502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r>
                <a:rPr lang="en-US" sz="1200" dirty="0"/>
                <a:t>“Team” </a:t>
              </a:r>
              <a:br>
                <a:rPr lang="en-US" sz="1200" dirty="0"/>
              </a:br>
              <a:r>
                <a:rPr lang="en-US" sz="1200" dirty="0"/>
                <a:t>pilot</a:t>
              </a:r>
            </a:p>
          </p:txBody>
        </p:sp>
        <p:pic>
          <p:nvPicPr>
            <p:cNvPr id="42" name="Graphic 41" descr="Group of men with solid fill">
              <a:extLst>
                <a:ext uri="{FF2B5EF4-FFF2-40B4-BE49-F238E27FC236}">
                  <a16:creationId xmlns:a16="http://schemas.microsoft.com/office/drawing/2014/main" id="{20659B72-3EF1-B835-CD6E-441C8A9F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>
            <a:xfrm>
              <a:off x="1971160" y="4492082"/>
              <a:ext cx="537462" cy="365760"/>
            </a:xfrm>
            <a:prstGeom prst="rect">
              <a:avLst/>
            </a:prstGeom>
          </p:spPr>
        </p:pic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9C12300-C002-AC18-9678-47F8588296C7}"/>
              </a:ext>
            </a:extLst>
          </p:cNvPr>
          <p:cNvSpPr/>
          <p:nvPr/>
        </p:nvSpPr>
        <p:spPr>
          <a:xfrm>
            <a:off x="2077632" y="5477190"/>
            <a:ext cx="1280160" cy="914399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r"/>
            <a:r>
              <a:rPr lang="en-US" sz="1200" dirty="0"/>
              <a:t>Acquisition </a:t>
            </a:r>
            <a:br>
              <a:rPr lang="en-US" sz="1200" dirty="0"/>
            </a:br>
            <a:r>
              <a:rPr lang="en-US" sz="1200" dirty="0"/>
              <a:t>into </a:t>
            </a:r>
            <a:br>
              <a:rPr lang="en-US" sz="1200" dirty="0"/>
            </a:br>
            <a:r>
              <a:rPr lang="en-US" sz="1200" dirty="0"/>
              <a:t>Content Oversight</a:t>
            </a:r>
          </a:p>
        </p:txBody>
      </p:sp>
      <p:pic>
        <p:nvPicPr>
          <p:cNvPr id="1034" name="Picture 10" descr="Combine Squares - Free shapes icons">
            <a:extLst>
              <a:ext uri="{FF2B5EF4-FFF2-40B4-BE49-F238E27FC236}">
                <a16:creationId xmlns:a16="http://schemas.microsoft.com/office/drawing/2014/main" id="{B24ECF85-E3D6-2370-42C7-6B6B3696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72" y="569047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0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B8AC9-AADC-6927-EAA6-89BE021F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02" y="1450655"/>
            <a:ext cx="3932030" cy="3956690"/>
          </a:xfrm>
          <a:custGeom>
            <a:avLst/>
            <a:gdLst>
              <a:gd name="connsiteX0" fmla="*/ 0 w 3932030"/>
              <a:gd name="connsiteY0" fmla="*/ 0 h 3956690"/>
              <a:gd name="connsiteX1" fmla="*/ 640359 w 3932030"/>
              <a:gd name="connsiteY1" fmla="*/ 0 h 3956690"/>
              <a:gd name="connsiteX2" fmla="*/ 1280718 w 3932030"/>
              <a:gd name="connsiteY2" fmla="*/ 0 h 3956690"/>
              <a:gd name="connsiteX3" fmla="*/ 1842437 w 3932030"/>
              <a:gd name="connsiteY3" fmla="*/ 0 h 3956690"/>
              <a:gd name="connsiteX4" fmla="*/ 2443476 w 3932030"/>
              <a:gd name="connsiteY4" fmla="*/ 0 h 3956690"/>
              <a:gd name="connsiteX5" fmla="*/ 2965874 w 3932030"/>
              <a:gd name="connsiteY5" fmla="*/ 0 h 3956690"/>
              <a:gd name="connsiteX6" fmla="*/ 3932030 w 3932030"/>
              <a:gd name="connsiteY6" fmla="*/ 0 h 3956690"/>
              <a:gd name="connsiteX7" fmla="*/ 3932030 w 3932030"/>
              <a:gd name="connsiteY7" fmla="*/ 644375 h 3956690"/>
              <a:gd name="connsiteX8" fmla="*/ 3932030 w 3932030"/>
              <a:gd name="connsiteY8" fmla="*/ 1130483 h 3956690"/>
              <a:gd name="connsiteX9" fmla="*/ 3932030 w 3932030"/>
              <a:gd name="connsiteY9" fmla="*/ 1577024 h 3956690"/>
              <a:gd name="connsiteX10" fmla="*/ 3932030 w 3932030"/>
              <a:gd name="connsiteY10" fmla="*/ 2063131 h 3956690"/>
              <a:gd name="connsiteX11" fmla="*/ 3932030 w 3932030"/>
              <a:gd name="connsiteY11" fmla="*/ 2588806 h 3956690"/>
              <a:gd name="connsiteX12" fmla="*/ 3932030 w 3932030"/>
              <a:gd name="connsiteY12" fmla="*/ 3154047 h 3956690"/>
              <a:gd name="connsiteX13" fmla="*/ 3932030 w 3932030"/>
              <a:gd name="connsiteY13" fmla="*/ 3956690 h 3956690"/>
              <a:gd name="connsiteX14" fmla="*/ 3291671 w 3932030"/>
              <a:gd name="connsiteY14" fmla="*/ 3956690 h 3956690"/>
              <a:gd name="connsiteX15" fmla="*/ 2729952 w 3932030"/>
              <a:gd name="connsiteY15" fmla="*/ 3956690 h 3956690"/>
              <a:gd name="connsiteX16" fmla="*/ 2168234 w 3932030"/>
              <a:gd name="connsiteY16" fmla="*/ 3956690 h 3956690"/>
              <a:gd name="connsiteX17" fmla="*/ 1606515 w 3932030"/>
              <a:gd name="connsiteY17" fmla="*/ 3956690 h 3956690"/>
              <a:gd name="connsiteX18" fmla="*/ 1044797 w 3932030"/>
              <a:gd name="connsiteY18" fmla="*/ 3956690 h 3956690"/>
              <a:gd name="connsiteX19" fmla="*/ 522398 w 3932030"/>
              <a:gd name="connsiteY19" fmla="*/ 3956690 h 3956690"/>
              <a:gd name="connsiteX20" fmla="*/ 0 w 3932030"/>
              <a:gd name="connsiteY20" fmla="*/ 3956690 h 3956690"/>
              <a:gd name="connsiteX21" fmla="*/ 0 w 3932030"/>
              <a:gd name="connsiteY21" fmla="*/ 3391449 h 3956690"/>
              <a:gd name="connsiteX22" fmla="*/ 0 w 3932030"/>
              <a:gd name="connsiteY22" fmla="*/ 2786640 h 3956690"/>
              <a:gd name="connsiteX23" fmla="*/ 0 w 3932030"/>
              <a:gd name="connsiteY23" fmla="*/ 2181832 h 3956690"/>
              <a:gd name="connsiteX24" fmla="*/ 0 w 3932030"/>
              <a:gd name="connsiteY24" fmla="*/ 1537457 h 3956690"/>
              <a:gd name="connsiteX25" fmla="*/ 0 w 3932030"/>
              <a:gd name="connsiteY25" fmla="*/ 972215 h 3956690"/>
              <a:gd name="connsiteX26" fmla="*/ 0 w 3932030"/>
              <a:gd name="connsiteY26" fmla="*/ 0 h 39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2030" h="3956690" fill="none" extrusionOk="0">
                <a:moveTo>
                  <a:pt x="0" y="0"/>
                </a:moveTo>
                <a:cubicBezTo>
                  <a:pt x="274792" y="-37081"/>
                  <a:pt x="356168" y="33832"/>
                  <a:pt x="640359" y="0"/>
                </a:cubicBezTo>
                <a:cubicBezTo>
                  <a:pt x="924550" y="-33832"/>
                  <a:pt x="1127114" y="31123"/>
                  <a:pt x="1280718" y="0"/>
                </a:cubicBezTo>
                <a:cubicBezTo>
                  <a:pt x="1434322" y="-31123"/>
                  <a:pt x="1600780" y="57132"/>
                  <a:pt x="1842437" y="0"/>
                </a:cubicBezTo>
                <a:cubicBezTo>
                  <a:pt x="2084094" y="-57132"/>
                  <a:pt x="2298752" y="28993"/>
                  <a:pt x="2443476" y="0"/>
                </a:cubicBezTo>
                <a:cubicBezTo>
                  <a:pt x="2588200" y="-28993"/>
                  <a:pt x="2722659" y="51544"/>
                  <a:pt x="2965874" y="0"/>
                </a:cubicBezTo>
                <a:cubicBezTo>
                  <a:pt x="3209089" y="-51544"/>
                  <a:pt x="3709808" y="6704"/>
                  <a:pt x="3932030" y="0"/>
                </a:cubicBezTo>
                <a:cubicBezTo>
                  <a:pt x="3974503" y="157998"/>
                  <a:pt x="3858519" y="329443"/>
                  <a:pt x="3932030" y="644375"/>
                </a:cubicBezTo>
                <a:cubicBezTo>
                  <a:pt x="4005541" y="959308"/>
                  <a:pt x="3877721" y="973583"/>
                  <a:pt x="3932030" y="1130483"/>
                </a:cubicBezTo>
                <a:cubicBezTo>
                  <a:pt x="3986339" y="1287383"/>
                  <a:pt x="3896983" y="1434445"/>
                  <a:pt x="3932030" y="1577024"/>
                </a:cubicBezTo>
                <a:cubicBezTo>
                  <a:pt x="3967077" y="1719603"/>
                  <a:pt x="3892499" y="1825913"/>
                  <a:pt x="3932030" y="2063131"/>
                </a:cubicBezTo>
                <a:cubicBezTo>
                  <a:pt x="3971561" y="2300349"/>
                  <a:pt x="3887449" y="2334128"/>
                  <a:pt x="3932030" y="2588806"/>
                </a:cubicBezTo>
                <a:cubicBezTo>
                  <a:pt x="3976611" y="2843485"/>
                  <a:pt x="3883058" y="3010304"/>
                  <a:pt x="3932030" y="3154047"/>
                </a:cubicBezTo>
                <a:cubicBezTo>
                  <a:pt x="3981002" y="3297790"/>
                  <a:pt x="3899157" y="3610696"/>
                  <a:pt x="3932030" y="3956690"/>
                </a:cubicBezTo>
                <a:cubicBezTo>
                  <a:pt x="3625075" y="3976345"/>
                  <a:pt x="3517383" y="3890407"/>
                  <a:pt x="3291671" y="3956690"/>
                </a:cubicBezTo>
                <a:cubicBezTo>
                  <a:pt x="3065959" y="4022973"/>
                  <a:pt x="2996252" y="3930179"/>
                  <a:pt x="2729952" y="3956690"/>
                </a:cubicBezTo>
                <a:cubicBezTo>
                  <a:pt x="2463652" y="3983201"/>
                  <a:pt x="2433042" y="3908686"/>
                  <a:pt x="2168234" y="3956690"/>
                </a:cubicBezTo>
                <a:cubicBezTo>
                  <a:pt x="1903426" y="4004694"/>
                  <a:pt x="1873843" y="3891592"/>
                  <a:pt x="1606515" y="3956690"/>
                </a:cubicBezTo>
                <a:cubicBezTo>
                  <a:pt x="1339187" y="4021788"/>
                  <a:pt x="1179425" y="3926214"/>
                  <a:pt x="1044797" y="3956690"/>
                </a:cubicBezTo>
                <a:cubicBezTo>
                  <a:pt x="910169" y="3987166"/>
                  <a:pt x="739466" y="3938604"/>
                  <a:pt x="522398" y="3956690"/>
                </a:cubicBezTo>
                <a:cubicBezTo>
                  <a:pt x="305330" y="3974776"/>
                  <a:pt x="164950" y="3919080"/>
                  <a:pt x="0" y="3956690"/>
                </a:cubicBezTo>
                <a:cubicBezTo>
                  <a:pt x="-6660" y="3775207"/>
                  <a:pt x="32143" y="3663057"/>
                  <a:pt x="0" y="3391449"/>
                </a:cubicBezTo>
                <a:cubicBezTo>
                  <a:pt x="-32143" y="3119841"/>
                  <a:pt x="26913" y="2935014"/>
                  <a:pt x="0" y="2786640"/>
                </a:cubicBezTo>
                <a:cubicBezTo>
                  <a:pt x="-26913" y="2638266"/>
                  <a:pt x="1400" y="2353688"/>
                  <a:pt x="0" y="2181832"/>
                </a:cubicBezTo>
                <a:cubicBezTo>
                  <a:pt x="-1400" y="2009976"/>
                  <a:pt x="21533" y="1700653"/>
                  <a:pt x="0" y="1537457"/>
                </a:cubicBezTo>
                <a:cubicBezTo>
                  <a:pt x="-21533" y="1374262"/>
                  <a:pt x="52818" y="1217879"/>
                  <a:pt x="0" y="972215"/>
                </a:cubicBezTo>
                <a:cubicBezTo>
                  <a:pt x="-52818" y="726551"/>
                  <a:pt x="109668" y="383594"/>
                  <a:pt x="0" y="0"/>
                </a:cubicBezTo>
                <a:close/>
              </a:path>
              <a:path w="3932030" h="3956690" stroke="0" extrusionOk="0">
                <a:moveTo>
                  <a:pt x="0" y="0"/>
                </a:moveTo>
                <a:cubicBezTo>
                  <a:pt x="202020" y="-60447"/>
                  <a:pt x="312361" y="10821"/>
                  <a:pt x="522398" y="0"/>
                </a:cubicBezTo>
                <a:cubicBezTo>
                  <a:pt x="732435" y="-10821"/>
                  <a:pt x="801699" y="409"/>
                  <a:pt x="966156" y="0"/>
                </a:cubicBezTo>
                <a:cubicBezTo>
                  <a:pt x="1130613" y="-409"/>
                  <a:pt x="1471723" y="33147"/>
                  <a:pt x="1606515" y="0"/>
                </a:cubicBezTo>
                <a:cubicBezTo>
                  <a:pt x="1741307" y="-33147"/>
                  <a:pt x="1991851" y="32894"/>
                  <a:pt x="2128913" y="0"/>
                </a:cubicBezTo>
                <a:cubicBezTo>
                  <a:pt x="2265975" y="-32894"/>
                  <a:pt x="2418831" y="24178"/>
                  <a:pt x="2651312" y="0"/>
                </a:cubicBezTo>
                <a:cubicBezTo>
                  <a:pt x="2883793" y="-24178"/>
                  <a:pt x="3010244" y="64372"/>
                  <a:pt x="3291671" y="0"/>
                </a:cubicBezTo>
                <a:cubicBezTo>
                  <a:pt x="3573098" y="-64372"/>
                  <a:pt x="3731045" y="68792"/>
                  <a:pt x="3932030" y="0"/>
                </a:cubicBezTo>
                <a:cubicBezTo>
                  <a:pt x="4001774" y="141907"/>
                  <a:pt x="3916710" y="337451"/>
                  <a:pt x="3932030" y="644375"/>
                </a:cubicBezTo>
                <a:cubicBezTo>
                  <a:pt x="3947350" y="951300"/>
                  <a:pt x="3889354" y="915828"/>
                  <a:pt x="3932030" y="1130483"/>
                </a:cubicBezTo>
                <a:cubicBezTo>
                  <a:pt x="3974706" y="1345138"/>
                  <a:pt x="3900839" y="1390814"/>
                  <a:pt x="3932030" y="1616590"/>
                </a:cubicBezTo>
                <a:cubicBezTo>
                  <a:pt x="3963221" y="1842366"/>
                  <a:pt x="3919948" y="1957729"/>
                  <a:pt x="3932030" y="2181832"/>
                </a:cubicBezTo>
                <a:cubicBezTo>
                  <a:pt x="3944112" y="2405935"/>
                  <a:pt x="3864591" y="2597402"/>
                  <a:pt x="3932030" y="2786640"/>
                </a:cubicBezTo>
                <a:cubicBezTo>
                  <a:pt x="3999469" y="2975878"/>
                  <a:pt x="3914662" y="3014067"/>
                  <a:pt x="3932030" y="3233181"/>
                </a:cubicBezTo>
                <a:cubicBezTo>
                  <a:pt x="3949398" y="3452295"/>
                  <a:pt x="3920374" y="3720281"/>
                  <a:pt x="3932030" y="3956690"/>
                </a:cubicBezTo>
                <a:cubicBezTo>
                  <a:pt x="3733013" y="3996995"/>
                  <a:pt x="3616518" y="3919766"/>
                  <a:pt x="3370311" y="3956690"/>
                </a:cubicBezTo>
                <a:cubicBezTo>
                  <a:pt x="3124104" y="3993614"/>
                  <a:pt x="2922346" y="3899436"/>
                  <a:pt x="2808593" y="3956690"/>
                </a:cubicBezTo>
                <a:cubicBezTo>
                  <a:pt x="2694840" y="4013944"/>
                  <a:pt x="2347765" y="3956597"/>
                  <a:pt x="2168234" y="3956690"/>
                </a:cubicBezTo>
                <a:cubicBezTo>
                  <a:pt x="1988703" y="3956783"/>
                  <a:pt x="1877030" y="3953231"/>
                  <a:pt x="1606515" y="3956690"/>
                </a:cubicBezTo>
                <a:cubicBezTo>
                  <a:pt x="1336000" y="3960149"/>
                  <a:pt x="1317294" y="3919009"/>
                  <a:pt x="1162757" y="3956690"/>
                </a:cubicBezTo>
                <a:cubicBezTo>
                  <a:pt x="1008220" y="3994371"/>
                  <a:pt x="801699" y="3913467"/>
                  <a:pt x="679679" y="3956690"/>
                </a:cubicBezTo>
                <a:cubicBezTo>
                  <a:pt x="557659" y="3999913"/>
                  <a:pt x="332808" y="3925968"/>
                  <a:pt x="0" y="3956690"/>
                </a:cubicBezTo>
                <a:cubicBezTo>
                  <a:pt x="-59921" y="3802083"/>
                  <a:pt x="14481" y="3646089"/>
                  <a:pt x="0" y="3391449"/>
                </a:cubicBezTo>
                <a:cubicBezTo>
                  <a:pt x="-14481" y="3136809"/>
                  <a:pt x="22566" y="2940121"/>
                  <a:pt x="0" y="2826207"/>
                </a:cubicBezTo>
                <a:cubicBezTo>
                  <a:pt x="-22566" y="2712293"/>
                  <a:pt x="61964" y="2431613"/>
                  <a:pt x="0" y="2300533"/>
                </a:cubicBezTo>
                <a:cubicBezTo>
                  <a:pt x="-61964" y="2169453"/>
                  <a:pt x="31909" y="1986141"/>
                  <a:pt x="0" y="1853992"/>
                </a:cubicBezTo>
                <a:cubicBezTo>
                  <a:pt x="-31909" y="1721843"/>
                  <a:pt x="21097" y="1557153"/>
                  <a:pt x="0" y="1407451"/>
                </a:cubicBezTo>
                <a:cubicBezTo>
                  <a:pt x="-21097" y="1257749"/>
                  <a:pt x="37216" y="1002242"/>
                  <a:pt x="0" y="802643"/>
                </a:cubicBezTo>
                <a:cubicBezTo>
                  <a:pt x="-37216" y="603044"/>
                  <a:pt x="64162" y="295127"/>
                  <a:pt x="0" y="0"/>
                </a:cubicBezTo>
                <a:close/>
              </a:path>
            </a:pathLst>
          </a:custGeom>
          <a:ln w="6032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48B1C108-F083-CC7F-FA34-33660D4B7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85924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560A7F2-118D-182C-4582-9C7DDBAFC4B5}"/>
              </a:ext>
            </a:extLst>
          </p:cNvPr>
          <p:cNvSpPr/>
          <p:nvPr/>
        </p:nvSpPr>
        <p:spPr>
          <a:xfrm>
            <a:off x="914400" y="1371602"/>
            <a:ext cx="310892" cy="41300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2BE1A-5EA7-AA70-6514-589EFC60EC55}"/>
              </a:ext>
            </a:extLst>
          </p:cNvPr>
          <p:cNvSpPr/>
          <p:nvPr/>
        </p:nvSpPr>
        <p:spPr>
          <a:xfrm>
            <a:off x="4860142" y="1371601"/>
            <a:ext cx="310892" cy="41300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42FF463-E768-4934-56FC-E76DB90D05E2}"/>
              </a:ext>
            </a:extLst>
          </p:cNvPr>
          <p:cNvSpPr/>
          <p:nvPr/>
        </p:nvSpPr>
        <p:spPr>
          <a:xfrm>
            <a:off x="737644" y="5556187"/>
            <a:ext cx="4545557" cy="1154072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ctr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</a:rPr>
              <a:t>Ammanuel Haile, Scrum Master</a:t>
            </a:r>
          </a:p>
          <a:p>
            <a:pPr marL="0" lvl="0" indent="0" algn="ctr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Shawne Hicks, Project Manager</a:t>
            </a:r>
            <a:endParaRPr lang="en-US" sz="2200" b="1" kern="12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147AF6-4322-FC8C-E8EB-25055193BEC0}"/>
              </a:ext>
            </a:extLst>
          </p:cNvPr>
          <p:cNvSpPr/>
          <p:nvPr/>
        </p:nvSpPr>
        <p:spPr>
          <a:xfrm>
            <a:off x="5709260" y="191219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10F672-A3C4-0ECB-4024-EFC6B52CEB19}"/>
              </a:ext>
            </a:extLst>
          </p:cNvPr>
          <p:cNvSpPr/>
          <p:nvPr/>
        </p:nvSpPr>
        <p:spPr>
          <a:xfrm>
            <a:off x="5709260" y="2832752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23BC0E-C468-492D-63E8-E4A4FD15A161}"/>
              </a:ext>
            </a:extLst>
          </p:cNvPr>
          <p:cNvSpPr/>
          <p:nvPr/>
        </p:nvSpPr>
        <p:spPr>
          <a:xfrm>
            <a:off x="6828857" y="2832752"/>
            <a:ext cx="3781266" cy="1027011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Refactor Obsolete Cite Workflow</a:t>
            </a:r>
            <a:endParaRPr lang="en-US" sz="2500" kern="1200" dirty="0">
              <a:solidFill>
                <a:schemeClr val="bg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FCE503-FA56-6059-D293-C29E3DDE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02" y="1450655"/>
            <a:ext cx="3932030" cy="3956690"/>
          </a:xfrm>
          <a:custGeom>
            <a:avLst/>
            <a:gdLst>
              <a:gd name="connsiteX0" fmla="*/ 0 w 3932030"/>
              <a:gd name="connsiteY0" fmla="*/ 0 h 3956690"/>
              <a:gd name="connsiteX1" fmla="*/ 640359 w 3932030"/>
              <a:gd name="connsiteY1" fmla="*/ 0 h 3956690"/>
              <a:gd name="connsiteX2" fmla="*/ 1280718 w 3932030"/>
              <a:gd name="connsiteY2" fmla="*/ 0 h 3956690"/>
              <a:gd name="connsiteX3" fmla="*/ 1842437 w 3932030"/>
              <a:gd name="connsiteY3" fmla="*/ 0 h 3956690"/>
              <a:gd name="connsiteX4" fmla="*/ 2443476 w 3932030"/>
              <a:gd name="connsiteY4" fmla="*/ 0 h 3956690"/>
              <a:gd name="connsiteX5" fmla="*/ 2965874 w 3932030"/>
              <a:gd name="connsiteY5" fmla="*/ 0 h 3956690"/>
              <a:gd name="connsiteX6" fmla="*/ 3932030 w 3932030"/>
              <a:gd name="connsiteY6" fmla="*/ 0 h 3956690"/>
              <a:gd name="connsiteX7" fmla="*/ 3932030 w 3932030"/>
              <a:gd name="connsiteY7" fmla="*/ 644375 h 3956690"/>
              <a:gd name="connsiteX8" fmla="*/ 3932030 w 3932030"/>
              <a:gd name="connsiteY8" fmla="*/ 1130483 h 3956690"/>
              <a:gd name="connsiteX9" fmla="*/ 3932030 w 3932030"/>
              <a:gd name="connsiteY9" fmla="*/ 1577024 h 3956690"/>
              <a:gd name="connsiteX10" fmla="*/ 3932030 w 3932030"/>
              <a:gd name="connsiteY10" fmla="*/ 2063131 h 3956690"/>
              <a:gd name="connsiteX11" fmla="*/ 3932030 w 3932030"/>
              <a:gd name="connsiteY11" fmla="*/ 2588806 h 3956690"/>
              <a:gd name="connsiteX12" fmla="*/ 3932030 w 3932030"/>
              <a:gd name="connsiteY12" fmla="*/ 3154047 h 3956690"/>
              <a:gd name="connsiteX13" fmla="*/ 3932030 w 3932030"/>
              <a:gd name="connsiteY13" fmla="*/ 3956690 h 3956690"/>
              <a:gd name="connsiteX14" fmla="*/ 3291671 w 3932030"/>
              <a:gd name="connsiteY14" fmla="*/ 3956690 h 3956690"/>
              <a:gd name="connsiteX15" fmla="*/ 2729952 w 3932030"/>
              <a:gd name="connsiteY15" fmla="*/ 3956690 h 3956690"/>
              <a:gd name="connsiteX16" fmla="*/ 2168234 w 3932030"/>
              <a:gd name="connsiteY16" fmla="*/ 3956690 h 3956690"/>
              <a:gd name="connsiteX17" fmla="*/ 1606515 w 3932030"/>
              <a:gd name="connsiteY17" fmla="*/ 3956690 h 3956690"/>
              <a:gd name="connsiteX18" fmla="*/ 1044797 w 3932030"/>
              <a:gd name="connsiteY18" fmla="*/ 3956690 h 3956690"/>
              <a:gd name="connsiteX19" fmla="*/ 522398 w 3932030"/>
              <a:gd name="connsiteY19" fmla="*/ 3956690 h 3956690"/>
              <a:gd name="connsiteX20" fmla="*/ 0 w 3932030"/>
              <a:gd name="connsiteY20" fmla="*/ 3956690 h 3956690"/>
              <a:gd name="connsiteX21" fmla="*/ 0 w 3932030"/>
              <a:gd name="connsiteY21" fmla="*/ 3391449 h 3956690"/>
              <a:gd name="connsiteX22" fmla="*/ 0 w 3932030"/>
              <a:gd name="connsiteY22" fmla="*/ 2786640 h 3956690"/>
              <a:gd name="connsiteX23" fmla="*/ 0 w 3932030"/>
              <a:gd name="connsiteY23" fmla="*/ 2181832 h 3956690"/>
              <a:gd name="connsiteX24" fmla="*/ 0 w 3932030"/>
              <a:gd name="connsiteY24" fmla="*/ 1537457 h 3956690"/>
              <a:gd name="connsiteX25" fmla="*/ 0 w 3932030"/>
              <a:gd name="connsiteY25" fmla="*/ 972215 h 3956690"/>
              <a:gd name="connsiteX26" fmla="*/ 0 w 3932030"/>
              <a:gd name="connsiteY26" fmla="*/ 0 h 39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2030" h="3956690" fill="none" extrusionOk="0">
                <a:moveTo>
                  <a:pt x="0" y="0"/>
                </a:moveTo>
                <a:cubicBezTo>
                  <a:pt x="274792" y="-37081"/>
                  <a:pt x="356168" y="33832"/>
                  <a:pt x="640359" y="0"/>
                </a:cubicBezTo>
                <a:cubicBezTo>
                  <a:pt x="924550" y="-33832"/>
                  <a:pt x="1127114" y="31123"/>
                  <a:pt x="1280718" y="0"/>
                </a:cubicBezTo>
                <a:cubicBezTo>
                  <a:pt x="1434322" y="-31123"/>
                  <a:pt x="1600780" y="57132"/>
                  <a:pt x="1842437" y="0"/>
                </a:cubicBezTo>
                <a:cubicBezTo>
                  <a:pt x="2084094" y="-57132"/>
                  <a:pt x="2298752" y="28993"/>
                  <a:pt x="2443476" y="0"/>
                </a:cubicBezTo>
                <a:cubicBezTo>
                  <a:pt x="2588200" y="-28993"/>
                  <a:pt x="2722659" y="51544"/>
                  <a:pt x="2965874" y="0"/>
                </a:cubicBezTo>
                <a:cubicBezTo>
                  <a:pt x="3209089" y="-51544"/>
                  <a:pt x="3709808" y="6704"/>
                  <a:pt x="3932030" y="0"/>
                </a:cubicBezTo>
                <a:cubicBezTo>
                  <a:pt x="3974503" y="157998"/>
                  <a:pt x="3858519" y="329443"/>
                  <a:pt x="3932030" y="644375"/>
                </a:cubicBezTo>
                <a:cubicBezTo>
                  <a:pt x="4005541" y="959308"/>
                  <a:pt x="3877721" y="973583"/>
                  <a:pt x="3932030" y="1130483"/>
                </a:cubicBezTo>
                <a:cubicBezTo>
                  <a:pt x="3986339" y="1287383"/>
                  <a:pt x="3896983" y="1434445"/>
                  <a:pt x="3932030" y="1577024"/>
                </a:cubicBezTo>
                <a:cubicBezTo>
                  <a:pt x="3967077" y="1719603"/>
                  <a:pt x="3892499" y="1825913"/>
                  <a:pt x="3932030" y="2063131"/>
                </a:cubicBezTo>
                <a:cubicBezTo>
                  <a:pt x="3971561" y="2300349"/>
                  <a:pt x="3887449" y="2334128"/>
                  <a:pt x="3932030" y="2588806"/>
                </a:cubicBezTo>
                <a:cubicBezTo>
                  <a:pt x="3976611" y="2843485"/>
                  <a:pt x="3883058" y="3010304"/>
                  <a:pt x="3932030" y="3154047"/>
                </a:cubicBezTo>
                <a:cubicBezTo>
                  <a:pt x="3981002" y="3297790"/>
                  <a:pt x="3899157" y="3610696"/>
                  <a:pt x="3932030" y="3956690"/>
                </a:cubicBezTo>
                <a:cubicBezTo>
                  <a:pt x="3625075" y="3976345"/>
                  <a:pt x="3517383" y="3890407"/>
                  <a:pt x="3291671" y="3956690"/>
                </a:cubicBezTo>
                <a:cubicBezTo>
                  <a:pt x="3065959" y="4022973"/>
                  <a:pt x="2996252" y="3930179"/>
                  <a:pt x="2729952" y="3956690"/>
                </a:cubicBezTo>
                <a:cubicBezTo>
                  <a:pt x="2463652" y="3983201"/>
                  <a:pt x="2433042" y="3908686"/>
                  <a:pt x="2168234" y="3956690"/>
                </a:cubicBezTo>
                <a:cubicBezTo>
                  <a:pt x="1903426" y="4004694"/>
                  <a:pt x="1873843" y="3891592"/>
                  <a:pt x="1606515" y="3956690"/>
                </a:cubicBezTo>
                <a:cubicBezTo>
                  <a:pt x="1339187" y="4021788"/>
                  <a:pt x="1179425" y="3926214"/>
                  <a:pt x="1044797" y="3956690"/>
                </a:cubicBezTo>
                <a:cubicBezTo>
                  <a:pt x="910169" y="3987166"/>
                  <a:pt x="739466" y="3938604"/>
                  <a:pt x="522398" y="3956690"/>
                </a:cubicBezTo>
                <a:cubicBezTo>
                  <a:pt x="305330" y="3974776"/>
                  <a:pt x="164950" y="3919080"/>
                  <a:pt x="0" y="3956690"/>
                </a:cubicBezTo>
                <a:cubicBezTo>
                  <a:pt x="-6660" y="3775207"/>
                  <a:pt x="32143" y="3663057"/>
                  <a:pt x="0" y="3391449"/>
                </a:cubicBezTo>
                <a:cubicBezTo>
                  <a:pt x="-32143" y="3119841"/>
                  <a:pt x="26913" y="2935014"/>
                  <a:pt x="0" y="2786640"/>
                </a:cubicBezTo>
                <a:cubicBezTo>
                  <a:pt x="-26913" y="2638266"/>
                  <a:pt x="1400" y="2353688"/>
                  <a:pt x="0" y="2181832"/>
                </a:cubicBezTo>
                <a:cubicBezTo>
                  <a:pt x="-1400" y="2009976"/>
                  <a:pt x="21533" y="1700653"/>
                  <a:pt x="0" y="1537457"/>
                </a:cubicBezTo>
                <a:cubicBezTo>
                  <a:pt x="-21533" y="1374262"/>
                  <a:pt x="52818" y="1217879"/>
                  <a:pt x="0" y="972215"/>
                </a:cubicBezTo>
                <a:cubicBezTo>
                  <a:pt x="-52818" y="726551"/>
                  <a:pt x="109668" y="383594"/>
                  <a:pt x="0" y="0"/>
                </a:cubicBezTo>
                <a:close/>
              </a:path>
              <a:path w="3932030" h="3956690" stroke="0" extrusionOk="0">
                <a:moveTo>
                  <a:pt x="0" y="0"/>
                </a:moveTo>
                <a:cubicBezTo>
                  <a:pt x="202020" y="-60447"/>
                  <a:pt x="312361" y="10821"/>
                  <a:pt x="522398" y="0"/>
                </a:cubicBezTo>
                <a:cubicBezTo>
                  <a:pt x="732435" y="-10821"/>
                  <a:pt x="801699" y="409"/>
                  <a:pt x="966156" y="0"/>
                </a:cubicBezTo>
                <a:cubicBezTo>
                  <a:pt x="1130613" y="-409"/>
                  <a:pt x="1471723" y="33147"/>
                  <a:pt x="1606515" y="0"/>
                </a:cubicBezTo>
                <a:cubicBezTo>
                  <a:pt x="1741307" y="-33147"/>
                  <a:pt x="1991851" y="32894"/>
                  <a:pt x="2128913" y="0"/>
                </a:cubicBezTo>
                <a:cubicBezTo>
                  <a:pt x="2265975" y="-32894"/>
                  <a:pt x="2418831" y="24178"/>
                  <a:pt x="2651312" y="0"/>
                </a:cubicBezTo>
                <a:cubicBezTo>
                  <a:pt x="2883793" y="-24178"/>
                  <a:pt x="3010244" y="64372"/>
                  <a:pt x="3291671" y="0"/>
                </a:cubicBezTo>
                <a:cubicBezTo>
                  <a:pt x="3573098" y="-64372"/>
                  <a:pt x="3731045" y="68792"/>
                  <a:pt x="3932030" y="0"/>
                </a:cubicBezTo>
                <a:cubicBezTo>
                  <a:pt x="4001774" y="141907"/>
                  <a:pt x="3916710" y="337451"/>
                  <a:pt x="3932030" y="644375"/>
                </a:cubicBezTo>
                <a:cubicBezTo>
                  <a:pt x="3947350" y="951300"/>
                  <a:pt x="3889354" y="915828"/>
                  <a:pt x="3932030" y="1130483"/>
                </a:cubicBezTo>
                <a:cubicBezTo>
                  <a:pt x="3974706" y="1345138"/>
                  <a:pt x="3900839" y="1390814"/>
                  <a:pt x="3932030" y="1616590"/>
                </a:cubicBezTo>
                <a:cubicBezTo>
                  <a:pt x="3963221" y="1842366"/>
                  <a:pt x="3919948" y="1957729"/>
                  <a:pt x="3932030" y="2181832"/>
                </a:cubicBezTo>
                <a:cubicBezTo>
                  <a:pt x="3944112" y="2405935"/>
                  <a:pt x="3864591" y="2597402"/>
                  <a:pt x="3932030" y="2786640"/>
                </a:cubicBezTo>
                <a:cubicBezTo>
                  <a:pt x="3999469" y="2975878"/>
                  <a:pt x="3914662" y="3014067"/>
                  <a:pt x="3932030" y="3233181"/>
                </a:cubicBezTo>
                <a:cubicBezTo>
                  <a:pt x="3949398" y="3452295"/>
                  <a:pt x="3920374" y="3720281"/>
                  <a:pt x="3932030" y="3956690"/>
                </a:cubicBezTo>
                <a:cubicBezTo>
                  <a:pt x="3733013" y="3996995"/>
                  <a:pt x="3616518" y="3919766"/>
                  <a:pt x="3370311" y="3956690"/>
                </a:cubicBezTo>
                <a:cubicBezTo>
                  <a:pt x="3124104" y="3993614"/>
                  <a:pt x="2922346" y="3899436"/>
                  <a:pt x="2808593" y="3956690"/>
                </a:cubicBezTo>
                <a:cubicBezTo>
                  <a:pt x="2694840" y="4013944"/>
                  <a:pt x="2347765" y="3956597"/>
                  <a:pt x="2168234" y="3956690"/>
                </a:cubicBezTo>
                <a:cubicBezTo>
                  <a:pt x="1988703" y="3956783"/>
                  <a:pt x="1877030" y="3953231"/>
                  <a:pt x="1606515" y="3956690"/>
                </a:cubicBezTo>
                <a:cubicBezTo>
                  <a:pt x="1336000" y="3960149"/>
                  <a:pt x="1317294" y="3919009"/>
                  <a:pt x="1162757" y="3956690"/>
                </a:cubicBezTo>
                <a:cubicBezTo>
                  <a:pt x="1008220" y="3994371"/>
                  <a:pt x="801699" y="3913467"/>
                  <a:pt x="679679" y="3956690"/>
                </a:cubicBezTo>
                <a:cubicBezTo>
                  <a:pt x="557659" y="3999913"/>
                  <a:pt x="332808" y="3925968"/>
                  <a:pt x="0" y="3956690"/>
                </a:cubicBezTo>
                <a:cubicBezTo>
                  <a:pt x="-59921" y="3802083"/>
                  <a:pt x="14481" y="3646089"/>
                  <a:pt x="0" y="3391449"/>
                </a:cubicBezTo>
                <a:cubicBezTo>
                  <a:pt x="-14481" y="3136809"/>
                  <a:pt x="22566" y="2940121"/>
                  <a:pt x="0" y="2826207"/>
                </a:cubicBezTo>
                <a:cubicBezTo>
                  <a:pt x="-22566" y="2712293"/>
                  <a:pt x="61964" y="2431613"/>
                  <a:pt x="0" y="2300533"/>
                </a:cubicBezTo>
                <a:cubicBezTo>
                  <a:pt x="-61964" y="2169453"/>
                  <a:pt x="31909" y="1986141"/>
                  <a:pt x="0" y="1853992"/>
                </a:cubicBezTo>
                <a:cubicBezTo>
                  <a:pt x="-31909" y="1721843"/>
                  <a:pt x="21097" y="1557153"/>
                  <a:pt x="0" y="1407451"/>
                </a:cubicBezTo>
                <a:cubicBezTo>
                  <a:pt x="-21097" y="1257749"/>
                  <a:pt x="37216" y="1002242"/>
                  <a:pt x="0" y="802643"/>
                </a:cubicBezTo>
                <a:cubicBezTo>
                  <a:pt x="-37216" y="603044"/>
                  <a:pt x="64162" y="295127"/>
                  <a:pt x="0" y="0"/>
                </a:cubicBezTo>
                <a:close/>
              </a:path>
            </a:pathLst>
          </a:custGeom>
          <a:ln w="6032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br>
              <a:rPr lang="en-US" sz="5000" b="1" dirty="0">
                <a:solidFill>
                  <a:schemeClr val="accent2"/>
                </a:solidFill>
              </a:rPr>
            </a:br>
            <a:r>
              <a:rPr lang="en-US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Workflow Revamp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F6CE0E-9BF8-9F3E-EA1C-F224C2A4ABCC}"/>
              </a:ext>
            </a:extLst>
          </p:cNvPr>
          <p:cNvSpPr/>
          <p:nvPr/>
        </p:nvSpPr>
        <p:spPr>
          <a:xfrm>
            <a:off x="914400" y="1371602"/>
            <a:ext cx="310892" cy="41300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528D0F-B4BF-3F6F-A154-AB33CE65BE2D}"/>
              </a:ext>
            </a:extLst>
          </p:cNvPr>
          <p:cNvSpPr/>
          <p:nvPr/>
        </p:nvSpPr>
        <p:spPr>
          <a:xfrm>
            <a:off x="4860142" y="1371601"/>
            <a:ext cx="310892" cy="41300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Classroom with solid fill">
            <a:extLst>
              <a:ext uri="{FF2B5EF4-FFF2-40B4-BE49-F238E27FC236}">
                <a16:creationId xmlns:a16="http://schemas.microsoft.com/office/drawing/2014/main" id="{0FB5EA84-BBF4-B955-8494-515C25EC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45417" y="393862"/>
            <a:ext cx="548640" cy="54864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A5113F-D6C9-1FFF-BAD2-8CB88593124B}"/>
              </a:ext>
            </a:extLst>
          </p:cNvPr>
          <p:cNvSpPr/>
          <p:nvPr/>
        </p:nvSpPr>
        <p:spPr>
          <a:xfrm>
            <a:off x="6828857" y="191219"/>
            <a:ext cx="4545557" cy="100584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Cross-Training</a:t>
            </a:r>
          </a:p>
        </p:txBody>
      </p:sp>
      <p:pic>
        <p:nvPicPr>
          <p:cNvPr id="31" name="Picture 6" descr="Quotes with solid fill">
            <a:extLst>
              <a:ext uri="{FF2B5EF4-FFF2-40B4-BE49-F238E27FC236}">
                <a16:creationId xmlns:a16="http://schemas.microsoft.com/office/drawing/2014/main" id="{0BA30127-D127-5EA8-0A02-FCDDCF58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045417" y="30205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E0ADA8-698E-1558-68E7-88375A792D46}"/>
              </a:ext>
            </a:extLst>
          </p:cNvPr>
          <p:cNvSpPr/>
          <p:nvPr/>
        </p:nvSpPr>
        <p:spPr>
          <a:xfrm>
            <a:off x="5709260" y="5468653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22C6AA-34DF-D09B-6F38-27EDA89377D0}"/>
              </a:ext>
            </a:extLst>
          </p:cNvPr>
          <p:cNvSpPr/>
          <p:nvPr/>
        </p:nvSpPr>
        <p:spPr>
          <a:xfrm>
            <a:off x="6828857" y="5501023"/>
            <a:ext cx="4545557" cy="97347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Master Portfolio Spreadsheet</a:t>
            </a:r>
          </a:p>
        </p:txBody>
      </p:sp>
      <p:pic>
        <p:nvPicPr>
          <p:cNvPr id="34" name="Graphic 33" descr="Table with solid fill">
            <a:extLst>
              <a:ext uri="{FF2B5EF4-FFF2-40B4-BE49-F238E27FC236}">
                <a16:creationId xmlns:a16="http://schemas.microsoft.com/office/drawing/2014/main" id="{3D103DA3-F322-7661-F06B-013D0C3847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45417" y="5687093"/>
            <a:ext cx="548640" cy="54864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E9F2779-8F0D-E00C-B442-BA01B624B182}"/>
              </a:ext>
            </a:extLst>
          </p:cNvPr>
          <p:cNvSpPr/>
          <p:nvPr/>
        </p:nvSpPr>
        <p:spPr>
          <a:xfrm>
            <a:off x="9831679" y="6362575"/>
            <a:ext cx="1828800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Shawne Hicks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20203BB-2E1E-902A-C63F-727DE49CEBBA}"/>
              </a:ext>
            </a:extLst>
          </p:cNvPr>
          <p:cNvSpPr/>
          <p:nvPr/>
        </p:nvSpPr>
        <p:spPr>
          <a:xfrm>
            <a:off x="9831679" y="3728991"/>
            <a:ext cx="1828800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Paula Firestone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5B77FBE-028E-4385-3A2D-96DE3ABB6270}"/>
              </a:ext>
            </a:extLst>
          </p:cNvPr>
          <p:cNvSpPr/>
          <p:nvPr/>
        </p:nvSpPr>
        <p:spPr>
          <a:xfrm>
            <a:off x="9831679" y="1060531"/>
            <a:ext cx="1828800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Candice Butts</a:t>
            </a:r>
          </a:p>
        </p:txBody>
      </p:sp>
      <p:sp>
        <p:nvSpPr>
          <p:cNvPr id="40" name="Rectangle 39" descr="Books on shelf with solid fill">
            <a:extLst>
              <a:ext uri="{FF2B5EF4-FFF2-40B4-BE49-F238E27FC236}">
                <a16:creationId xmlns:a16="http://schemas.microsoft.com/office/drawing/2014/main" id="{657E8595-DA84-FBB7-FD74-4C445E7B2B6F}"/>
              </a:ext>
            </a:extLst>
          </p:cNvPr>
          <p:cNvSpPr/>
          <p:nvPr/>
        </p:nvSpPr>
        <p:spPr>
          <a:xfrm>
            <a:off x="2557245" y="1821256"/>
            <a:ext cx="965528" cy="957834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2C338A-421A-1F80-0AEA-D2D92C4C20B3}"/>
              </a:ext>
            </a:extLst>
          </p:cNvPr>
          <p:cNvSpPr/>
          <p:nvPr/>
        </p:nvSpPr>
        <p:spPr>
          <a:xfrm>
            <a:off x="5709260" y="4139324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F74DC4E-E99A-08E6-D9EB-ED1067E3815F}"/>
              </a:ext>
            </a:extLst>
          </p:cNvPr>
          <p:cNvSpPr/>
          <p:nvPr/>
        </p:nvSpPr>
        <p:spPr>
          <a:xfrm>
            <a:off x="6828857" y="4139324"/>
            <a:ext cx="4695280" cy="100584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Productionize Print Workflows</a:t>
            </a:r>
            <a:endParaRPr lang="en-US" sz="2500" kern="1200" dirty="0">
              <a:solidFill>
                <a:schemeClr val="bg1"/>
              </a:solidFill>
            </a:endParaRPr>
          </a:p>
        </p:txBody>
      </p:sp>
      <p:pic>
        <p:nvPicPr>
          <p:cNvPr id="43" name="Picture 6" descr="Closed book with solid fill">
            <a:extLst>
              <a:ext uri="{FF2B5EF4-FFF2-40B4-BE49-F238E27FC236}">
                <a16:creationId xmlns:a16="http://schemas.microsoft.com/office/drawing/2014/main" id="{90C48D0B-A0ED-A001-37DF-CE1EC545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6045417" y="432708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B2F667-D01D-4172-6C47-FBA91F6B5003}"/>
              </a:ext>
            </a:extLst>
          </p:cNvPr>
          <p:cNvSpPr/>
          <p:nvPr/>
        </p:nvSpPr>
        <p:spPr>
          <a:xfrm>
            <a:off x="9831679" y="5035559"/>
            <a:ext cx="1828800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Shawne Hicks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48D9D63-59C5-7758-7067-12783979ABAE}"/>
              </a:ext>
            </a:extLst>
          </p:cNvPr>
          <p:cNvSpPr/>
          <p:nvPr/>
        </p:nvSpPr>
        <p:spPr>
          <a:xfrm>
            <a:off x="5709260" y="1507425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8B6E07-8F62-9FD8-BCB0-62EC251FDD65}"/>
              </a:ext>
            </a:extLst>
          </p:cNvPr>
          <p:cNvSpPr/>
          <p:nvPr/>
        </p:nvSpPr>
        <p:spPr>
          <a:xfrm>
            <a:off x="6828857" y="1539795"/>
            <a:ext cx="4545557" cy="97347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Consolidated Portfolio Dashboard </a:t>
            </a:r>
            <a:r>
              <a:rPr lang="en-US" kern="1200" dirty="0">
                <a:solidFill>
                  <a:schemeClr val="bg1"/>
                </a:solidFill>
              </a:rPr>
              <a:t>(in Jira)</a:t>
            </a:r>
          </a:p>
        </p:txBody>
      </p:sp>
      <p:pic>
        <p:nvPicPr>
          <p:cNvPr id="47" name="Graphic 46" descr="Gauge with solid fill">
            <a:extLst>
              <a:ext uri="{FF2B5EF4-FFF2-40B4-BE49-F238E27FC236}">
                <a16:creationId xmlns:a16="http://schemas.microsoft.com/office/drawing/2014/main" id="{51482658-EF1E-F225-C01F-2F4F497CD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045417" y="1725865"/>
            <a:ext cx="548640" cy="54864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7A22B7D-7980-01C3-031A-24DBB654C4E3}"/>
              </a:ext>
            </a:extLst>
          </p:cNvPr>
          <p:cNvSpPr/>
          <p:nvPr/>
        </p:nvSpPr>
        <p:spPr>
          <a:xfrm>
            <a:off x="9831679" y="2401347"/>
            <a:ext cx="1828800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Ricky Cruz</a:t>
            </a:r>
          </a:p>
        </p:txBody>
      </p:sp>
    </p:spTree>
    <p:extLst>
      <p:ext uri="{BB962C8B-B14F-4D97-AF65-F5344CB8AC3E}">
        <p14:creationId xmlns:p14="http://schemas.microsoft.com/office/powerpoint/2010/main" val="76392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EAE9BB-4179-D51D-B45B-C98BAEAA5EA6}"/>
              </a:ext>
            </a:extLst>
          </p:cNvPr>
          <p:cNvSpPr/>
          <p:nvPr/>
        </p:nvSpPr>
        <p:spPr>
          <a:xfrm>
            <a:off x="0" y="0"/>
            <a:ext cx="3332014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2AC682-CD10-4F7F-D478-F80CBD424FBA}"/>
              </a:ext>
            </a:extLst>
          </p:cNvPr>
          <p:cNvSpPr/>
          <p:nvPr/>
        </p:nvSpPr>
        <p:spPr>
          <a:xfrm>
            <a:off x="0" y="-11671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Classroom with solid fill">
            <a:extLst>
              <a:ext uri="{FF2B5EF4-FFF2-40B4-BE49-F238E27FC236}">
                <a16:creationId xmlns:a16="http://schemas.microsoft.com/office/drawing/2014/main" id="{DA7436C0-A505-AC6E-E1DE-337772E7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5220" y="218052"/>
            <a:ext cx="548640" cy="54864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4A06F2-FDFC-2D6D-32ED-7C257E21A68F}"/>
              </a:ext>
            </a:extLst>
          </p:cNvPr>
          <p:cNvSpPr/>
          <p:nvPr/>
        </p:nvSpPr>
        <p:spPr>
          <a:xfrm>
            <a:off x="1148660" y="15409"/>
            <a:ext cx="4545557" cy="100584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Cross-Training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71596F-44BA-5DC6-DE34-C761B7DE3903}"/>
              </a:ext>
            </a:extLst>
          </p:cNvPr>
          <p:cNvSpPr/>
          <p:nvPr/>
        </p:nvSpPr>
        <p:spPr>
          <a:xfrm>
            <a:off x="3549502" y="899961"/>
            <a:ext cx="2546498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Lead: Candice Butts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7A6891C-EA3F-8B1A-D357-BCB55D9245AF}"/>
              </a:ext>
            </a:extLst>
          </p:cNvPr>
          <p:cNvSpPr/>
          <p:nvPr/>
        </p:nvSpPr>
        <p:spPr>
          <a:xfrm rot="13637475">
            <a:off x="2515688" y="1470162"/>
            <a:ext cx="865909" cy="80197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BCEEB437-6ED4-900D-1484-0642B29E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79" y="1518654"/>
            <a:ext cx="2587752" cy="6634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Cross-Training Goals?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A5F47BC-ABDF-9D4F-590E-45E8ACE43693}"/>
              </a:ext>
            </a:extLst>
          </p:cNvPr>
          <p:cNvSpPr txBox="1">
            <a:spLocks/>
          </p:cNvSpPr>
          <p:nvPr/>
        </p:nvSpPr>
        <p:spPr>
          <a:xfrm>
            <a:off x="354779" y="2627194"/>
            <a:ext cx="2587752" cy="352976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500" b="1" dirty="0"/>
              <a:t>Eliminate silos of portfolio expertise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500" b="1" dirty="0"/>
              <a:t>Expand skills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500" b="1" dirty="0"/>
              <a:t>Create more flexibility for distributing work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Author files</a:t>
            </a:r>
          </a:p>
          <a:p>
            <a:pPr marL="403225" lvl="1" indent="-174625">
              <a:lnSpc>
                <a:spcPct val="120000"/>
              </a:lnSpc>
            </a:pPr>
            <a:r>
              <a:rPr lang="en-US" sz="1100" dirty="0"/>
              <a:t>Export files for author review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Print</a:t>
            </a:r>
          </a:p>
          <a:p>
            <a:pPr marL="403225" lvl="1" indent="-174625">
              <a:lnSpc>
                <a:spcPct val="116000"/>
              </a:lnSpc>
              <a:spcBef>
                <a:spcPts val="0"/>
              </a:spcBef>
            </a:pPr>
            <a:r>
              <a:rPr lang="en-US" sz="1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Compose Print PDF</a:t>
            </a:r>
          </a:p>
          <a:p>
            <a:pPr marL="403225" lvl="1" indent="-174625">
              <a:lnSpc>
                <a:spcPct val="116000"/>
              </a:lnSpc>
              <a:spcBef>
                <a:spcPts val="0"/>
              </a:spcBef>
            </a:pPr>
            <a:r>
              <a:rPr lang="en-US" sz="1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QA Print PDF</a:t>
            </a:r>
          </a:p>
          <a:p>
            <a:pPr marL="403225" lvl="1" indent="-174625">
              <a:lnSpc>
                <a:spcPct val="116000"/>
              </a:lnSpc>
              <a:spcBef>
                <a:spcPts val="0"/>
              </a:spcBef>
            </a:pPr>
            <a:r>
              <a:rPr lang="en-US" sz="1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Anthology Update “Go To” Field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/>
              <a:t>Train-the-Trainer</a:t>
            </a:r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2A0A0-F78A-C8C7-C3C3-CC9B2CA3D85D}"/>
              </a:ext>
            </a:extLst>
          </p:cNvPr>
          <p:cNvSpPr txBox="1"/>
          <p:nvPr/>
        </p:nvSpPr>
        <p:spPr>
          <a:xfrm>
            <a:off x="3557136" y="1589756"/>
            <a:ext cx="743852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AAFB0B-505C-C883-F128-64A6BABCC677}"/>
              </a:ext>
            </a:extLst>
          </p:cNvPr>
          <p:cNvSpPr txBox="1"/>
          <p:nvPr/>
        </p:nvSpPr>
        <p:spPr>
          <a:xfrm>
            <a:off x="4948083" y="2570161"/>
            <a:ext cx="3547381" cy="355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Training complete</a:t>
            </a:r>
          </a:p>
          <a:p>
            <a:pPr marL="403225" marR="0" lvl="0" indent="-2286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QA Print PDF (June 5)</a:t>
            </a:r>
          </a:p>
          <a:p>
            <a:pPr marL="403225" marR="0" lvl="0" indent="-2286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Anthology “Go To” (June 11)</a:t>
            </a:r>
          </a:p>
          <a:p>
            <a:pPr marL="403225" marR="0" lvl="0" indent="-2286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BWIP/Oxygen (June 24)</a:t>
            </a:r>
          </a:p>
          <a:p>
            <a:pPr marL="403225" marR="0" lvl="0" indent="-2286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Compose Print PDF (June 25)</a:t>
            </a:r>
          </a:p>
          <a:p>
            <a:pPr marL="403225" marR="0" lvl="0" indent="-228600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Export (August 25)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endParaRPr lang="en-US" sz="1600" b="1" dirty="0"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1600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More team members involved in </a:t>
            </a:r>
            <a:br>
              <a:rPr lang="en-US" sz="1600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600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Print and Author file prep workflows </a:t>
            </a:r>
            <a:endParaRPr lang="en-US" dirty="0"/>
          </a:p>
        </p:txBody>
      </p:sp>
      <p:pic>
        <p:nvPicPr>
          <p:cNvPr id="14" name="Picture 10" descr="Check Mark PNGs for Free Download">
            <a:extLst>
              <a:ext uri="{FF2B5EF4-FFF2-40B4-BE49-F238E27FC236}">
                <a16:creationId xmlns:a16="http://schemas.microsoft.com/office/drawing/2014/main" id="{E41BA562-6820-50C2-A15D-F2882C06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9" y="2448174"/>
            <a:ext cx="562384" cy="562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D07C0A97-CF01-FD34-B360-82EB25405DB8}"/>
              </a:ext>
            </a:extLst>
          </p:cNvPr>
          <p:cNvSpPr txBox="1">
            <a:spLocks/>
          </p:cNvSpPr>
          <p:nvPr/>
        </p:nvSpPr>
        <p:spPr>
          <a:xfrm>
            <a:off x="3332014" y="6594763"/>
            <a:ext cx="8859986" cy="248036"/>
          </a:xfrm>
          <a:prstGeom prst="rect">
            <a:avLst/>
          </a:prstGeom>
          <a:solidFill>
            <a:schemeClr val="tx1"/>
          </a:solidFill>
          <a:ln w="34925">
            <a:solidFill>
              <a:schemeClr val="dk1">
                <a:shade val="1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en-US" sz="1200" dirty="0"/>
          </a:p>
          <a:p>
            <a:pPr algn="ctr">
              <a:lnSpc>
                <a:spcPct val="110000"/>
              </a:lnSpc>
            </a:pP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KNOWLEDGE-SHARING </a:t>
            </a:r>
            <a:r>
              <a:rPr lang="en-US" sz="1200" spc="150" dirty="0">
                <a:solidFill>
                  <a:schemeClr val="bg1"/>
                </a:solidFill>
              </a:rPr>
              <a:t> CONTINUOUS IMPROVEMENT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</a:t>
            </a:r>
            <a:r>
              <a:rPr lang="en-US" sz="1200" spc="150" dirty="0">
                <a:solidFill>
                  <a:schemeClr val="bg1"/>
                </a:solidFill>
              </a:rPr>
              <a:t> TRANSPARENCY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 </a:t>
            </a:r>
            <a:r>
              <a:rPr lang="en-US" sz="1200" spc="150" dirty="0">
                <a:solidFill>
                  <a:schemeClr val="bg1"/>
                </a:solidFill>
              </a:rPr>
              <a:t> STANDARDIZED PROCESSES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80BE0C-CAAF-DB26-BEB4-22172397D131}"/>
              </a:ext>
            </a:extLst>
          </p:cNvPr>
          <p:cNvSpPr/>
          <p:nvPr/>
        </p:nvSpPr>
        <p:spPr>
          <a:xfrm>
            <a:off x="9966410" y="1379022"/>
            <a:ext cx="2098861" cy="50139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RESOURCES </a:t>
            </a: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Training recordings and presentations</a:t>
            </a:r>
          </a:p>
          <a:p>
            <a:pPr marL="342900" lvl="1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Anthology Update "Go To" Field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1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Composition Training - Part 1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1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Composition Training - Part 2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1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 Print PDF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Documentation</a:t>
            </a:r>
          </a:p>
          <a:p>
            <a:pPr marL="342900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 Print Replacement Workflows</a:t>
            </a:r>
            <a:r>
              <a:rPr lang="en-US" sz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342900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 Print PDF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114300">
              <a:lnSpc>
                <a:spcPct val="116000"/>
              </a:lnSpc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Compose Print PDF</a:t>
            </a:r>
            <a:r>
              <a:rPr lang="en-US" sz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342900" indent="-114300">
              <a:lnSpc>
                <a:spcPct val="116000"/>
              </a:lnSpc>
              <a:spcBef>
                <a:spcPts val="3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200" u="sng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Exporting a Clean Starting File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8" name="Picture 10" descr="Check Mark PNGs for Free Download">
            <a:extLst>
              <a:ext uri="{FF2B5EF4-FFF2-40B4-BE49-F238E27FC236}">
                <a16:creationId xmlns:a16="http://schemas.microsoft.com/office/drawing/2014/main" id="{9CF9AF28-CB23-9EA0-D467-A38A5581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94" y="5494244"/>
            <a:ext cx="562384" cy="562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3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D87B9A-BD62-69CD-8A8B-82598CB605FE}"/>
              </a:ext>
            </a:extLst>
          </p:cNvPr>
          <p:cNvSpPr/>
          <p:nvPr/>
        </p:nvSpPr>
        <p:spPr>
          <a:xfrm>
            <a:off x="0" y="0"/>
            <a:ext cx="3332014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76627A-5066-0ECE-1C9E-3805A890C1B0}"/>
              </a:ext>
            </a:extLst>
          </p:cNvPr>
          <p:cNvSpPr/>
          <p:nvPr/>
        </p:nvSpPr>
        <p:spPr>
          <a:xfrm>
            <a:off x="0" y="-11671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66D063E-D4BC-8695-A435-13B646CFC95E}"/>
              </a:ext>
            </a:extLst>
          </p:cNvPr>
          <p:cNvSpPr/>
          <p:nvPr/>
        </p:nvSpPr>
        <p:spPr>
          <a:xfrm>
            <a:off x="1119597" y="32370"/>
            <a:ext cx="4545557" cy="973470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Consolidated Portfolio Dashboard </a:t>
            </a:r>
            <a:r>
              <a:rPr lang="en-US" kern="1200" dirty="0">
                <a:solidFill>
                  <a:schemeClr val="bg1"/>
                </a:solidFill>
              </a:rPr>
              <a:t>(in Jira)</a:t>
            </a:r>
          </a:p>
        </p:txBody>
      </p:sp>
      <p:pic>
        <p:nvPicPr>
          <p:cNvPr id="6" name="Graphic 5" descr="Gauge with solid fill">
            <a:extLst>
              <a:ext uri="{FF2B5EF4-FFF2-40B4-BE49-F238E27FC236}">
                <a16:creationId xmlns:a16="http://schemas.microsoft.com/office/drawing/2014/main" id="{20EEB459-ECDA-3615-9CBC-7AED8025EC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6157" y="218440"/>
            <a:ext cx="548640" cy="5486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4D0965-FAA5-0458-2358-32257F672E15}"/>
              </a:ext>
            </a:extLst>
          </p:cNvPr>
          <p:cNvSpPr/>
          <p:nvPr/>
        </p:nvSpPr>
        <p:spPr>
          <a:xfrm>
            <a:off x="3520439" y="909162"/>
            <a:ext cx="2546498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Ricky Cruz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EA6D094-16B9-D1E3-D1DA-AAD9865D5EA9}"/>
              </a:ext>
            </a:extLst>
          </p:cNvPr>
          <p:cNvSpPr/>
          <p:nvPr/>
        </p:nvSpPr>
        <p:spPr>
          <a:xfrm rot="13637475">
            <a:off x="2515688" y="1470162"/>
            <a:ext cx="865909" cy="80197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440C52B8-57F8-FC2E-9A3C-303478FF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79" y="1518654"/>
            <a:ext cx="2587752" cy="6634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What is the problem?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9A4E0FA-85C4-1935-F2F2-F659A6DBC731}"/>
              </a:ext>
            </a:extLst>
          </p:cNvPr>
          <p:cNvSpPr txBox="1">
            <a:spLocks/>
          </p:cNvSpPr>
          <p:nvPr/>
        </p:nvSpPr>
        <p:spPr>
          <a:xfrm>
            <a:off x="143235" y="2627194"/>
            <a:ext cx="3118580" cy="392895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Lack single point of visibility </a:t>
            </a:r>
            <a:br>
              <a:rPr lang="en-US" sz="2000" b="1" dirty="0"/>
            </a:br>
            <a:r>
              <a:rPr lang="en-US" sz="2000" b="1" dirty="0"/>
              <a:t>across separate areas of </a:t>
            </a:r>
            <a:br>
              <a:rPr lang="en-US" sz="2000" b="1" dirty="0"/>
            </a:br>
            <a:r>
              <a:rPr lang="en-US" sz="2000" b="1" dirty="0"/>
              <a:t>TPQA  portfolio workflow: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/>
              <a:t>1. Author-adjacent tasks</a:t>
            </a:r>
          </a:p>
          <a:p>
            <a:pPr marL="346075" lvl="1" indent="-173038"/>
            <a:r>
              <a:rPr lang="en-US" sz="1600" dirty="0"/>
              <a:t>Honorariums</a:t>
            </a:r>
          </a:p>
          <a:p>
            <a:pPr marL="346075" lvl="1" indent="-173038"/>
            <a:r>
              <a:rPr lang="en-US" sz="1600" dirty="0"/>
              <a:t>Export manuscripts for author review</a:t>
            </a:r>
          </a:p>
          <a:p>
            <a:pPr marL="346075" lvl="1" indent="-173038"/>
            <a:r>
              <a:rPr lang="en-US" sz="1600" dirty="0"/>
              <a:t>Coordinate with C&amp;A Acquisition team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/>
              <a:t>2. Production of portfolios for release</a:t>
            </a:r>
          </a:p>
          <a:p>
            <a:pPr marL="346075" lvl="1" indent="-173038"/>
            <a:r>
              <a:rPr lang="en-US" sz="1600" dirty="0"/>
              <a:t>Enter redline edits</a:t>
            </a:r>
          </a:p>
          <a:p>
            <a:pPr marL="346075" lvl="1" indent="-173038"/>
            <a:r>
              <a:rPr lang="en-US" sz="1600" dirty="0"/>
              <a:t>Oversee vendor work</a:t>
            </a:r>
          </a:p>
          <a:p>
            <a:pPr marL="346075" lvl="1" indent="-173038"/>
            <a:r>
              <a:rPr lang="en-US" sz="1600" dirty="0"/>
              <a:t>General oversight, prep, release</a:t>
            </a:r>
          </a:p>
          <a:p>
            <a:pPr marL="346075" lvl="1" indent="-173038"/>
            <a:r>
              <a:rPr lang="en-US" sz="1600" dirty="0"/>
              <a:t>Proofreading</a:t>
            </a:r>
          </a:p>
          <a:p>
            <a:pPr marL="346075" lvl="1" indent="-173038"/>
            <a:r>
              <a:rPr lang="en-US" sz="1600" dirty="0"/>
              <a:t>Obsolete cites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3. Print prep and release</a:t>
            </a:r>
          </a:p>
          <a:p>
            <a:pPr marL="346075" lvl="1" indent="-173038"/>
            <a:r>
              <a:rPr lang="en-US" sz="1600" dirty="0"/>
              <a:t>PDF Composition</a:t>
            </a:r>
          </a:p>
          <a:p>
            <a:pPr marL="346075" lvl="1" indent="-173038"/>
            <a:r>
              <a:rPr lang="en-US" sz="1600" dirty="0"/>
              <a:t>QA</a:t>
            </a:r>
          </a:p>
          <a:p>
            <a:pPr marL="346075" lvl="1" indent="-173038"/>
            <a:r>
              <a:rPr lang="en-US" sz="1600" dirty="0"/>
              <a:t>Vendor coordination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82E3B-4803-0B19-9C4A-26D0335E1083}"/>
              </a:ext>
            </a:extLst>
          </p:cNvPr>
          <p:cNvSpPr txBox="1"/>
          <p:nvPr/>
        </p:nvSpPr>
        <p:spPr>
          <a:xfrm>
            <a:off x="3557136" y="1589756"/>
            <a:ext cx="815480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5603E-DFA1-580D-D333-AA5284119341}"/>
              </a:ext>
            </a:extLst>
          </p:cNvPr>
          <p:cNvSpPr txBox="1"/>
          <p:nvPr/>
        </p:nvSpPr>
        <p:spPr>
          <a:xfrm>
            <a:off x="4045815" y="2472470"/>
            <a:ext cx="6975475" cy="353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b="1" dirty="0"/>
              <a:t>Single portfolio workflow dashboard deployed</a:t>
            </a:r>
          </a:p>
          <a:p>
            <a:pPr lvl="1">
              <a:lnSpc>
                <a:spcPct val="90000"/>
              </a:lnSpc>
            </a:pPr>
            <a:endParaRPr lang="en-US" i="1" dirty="0"/>
          </a:p>
          <a:p>
            <a:pPr lvl="1">
              <a:lnSpc>
                <a:spcPct val="90000"/>
              </a:lnSpc>
            </a:pPr>
            <a:endParaRPr lang="en-US" i="1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600" b="1" dirty="0"/>
              <a:t>The team:</a:t>
            </a:r>
          </a:p>
          <a:p>
            <a:pPr marL="4572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Built shared understanding of different workflows</a:t>
            </a:r>
          </a:p>
          <a:p>
            <a:pPr marL="4572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Introduced consistency in Jira ticket tagging</a:t>
            </a:r>
          </a:p>
          <a:p>
            <a:pPr marL="4572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Worked with C&amp;A Acquisition team to align TMTT tickets </a:t>
            </a:r>
          </a:p>
          <a:p>
            <a:pPr marL="4572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Built dashboard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19" name="Picture 10" descr="Check Mark PNGs for Free Download">
            <a:extLst>
              <a:ext uri="{FF2B5EF4-FFF2-40B4-BE49-F238E27FC236}">
                <a16:creationId xmlns:a16="http://schemas.microsoft.com/office/drawing/2014/main" id="{6D2B745C-7E5F-D751-EEE2-6191CAD2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79" y="2337625"/>
            <a:ext cx="562384" cy="562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CB3FB71A-B925-4EA2-A9FD-C9B3875B19D2}"/>
              </a:ext>
            </a:extLst>
          </p:cNvPr>
          <p:cNvSpPr txBox="1">
            <a:spLocks/>
          </p:cNvSpPr>
          <p:nvPr/>
        </p:nvSpPr>
        <p:spPr>
          <a:xfrm>
            <a:off x="3332014" y="6594763"/>
            <a:ext cx="8859986" cy="248036"/>
          </a:xfrm>
          <a:prstGeom prst="rect">
            <a:avLst/>
          </a:prstGeom>
          <a:solidFill>
            <a:schemeClr val="tx1"/>
          </a:solidFill>
          <a:ln w="34925">
            <a:solidFill>
              <a:schemeClr val="dk1">
                <a:shade val="1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en-US" sz="1200" dirty="0"/>
          </a:p>
          <a:p>
            <a:pPr algn="ctr">
              <a:lnSpc>
                <a:spcPct val="110000"/>
              </a:lnSpc>
            </a:pPr>
            <a:r>
              <a:rPr lang="en-US" sz="1200" spc="150" dirty="0">
                <a:solidFill>
                  <a:schemeClr val="bg1"/>
                </a:solidFill>
              </a:rPr>
              <a:t>ENABLES PROACTIVE DISTRIBUTION OF WORK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</a:t>
            </a:r>
            <a:r>
              <a:rPr lang="en-US" sz="1200" spc="150" dirty="0">
                <a:solidFill>
                  <a:schemeClr val="bg1"/>
                </a:solidFill>
              </a:rPr>
              <a:t> TRANSPARENT 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</a:t>
            </a:r>
            <a:r>
              <a:rPr lang="en-US" sz="1200" spc="150" dirty="0">
                <a:solidFill>
                  <a:schemeClr val="bg1"/>
                </a:solidFill>
              </a:rPr>
              <a:t> ELIMINATES BOTTLENECKS</a:t>
            </a:r>
          </a:p>
        </p:txBody>
      </p:sp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4F50EC68-4C92-AC01-288A-08D38DF0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5268244"/>
            <a:ext cx="446445" cy="4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51E294-B59C-9DE4-F47A-E9BD6F90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99"/>
          <a:stretch/>
        </p:blipFill>
        <p:spPr>
          <a:xfrm>
            <a:off x="374745" y="800457"/>
            <a:ext cx="11636991" cy="58899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1235E-A2E3-9421-630C-599115AA6C98}"/>
              </a:ext>
            </a:extLst>
          </p:cNvPr>
          <p:cNvGrpSpPr/>
          <p:nvPr/>
        </p:nvGrpSpPr>
        <p:grpSpPr>
          <a:xfrm>
            <a:off x="54755" y="46578"/>
            <a:ext cx="595624" cy="884961"/>
            <a:chOff x="28277" y="-7473"/>
            <a:chExt cx="595624" cy="8849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8052BF-5C95-211C-DEB3-86577D43F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35526" y1="5376" x2="11842" y2="44086"/>
                          <a14:backgroundMark x1="11842" y1="44086" x2="7895" y2="76344"/>
                          <a14:backgroundMark x1="78947" y1="6452" x2="90789" y2="40860"/>
                          <a14:backgroundMark x1="90789" y1="40860" x2="88158" y2="81720"/>
                          <a14:backgroundMark x1="88158" y1="81720" x2="90789" y2="870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545" y="217823"/>
              <a:ext cx="539087" cy="659665"/>
            </a:xfrm>
            <a:prstGeom prst="rect">
              <a:avLst/>
            </a:prstGeom>
          </p:spPr>
        </p:pic>
        <p:pic>
          <p:nvPicPr>
            <p:cNvPr id="7" name="Graphic 6" descr="Crown with solid fill">
              <a:extLst>
                <a:ext uri="{FF2B5EF4-FFF2-40B4-BE49-F238E27FC236}">
                  <a16:creationId xmlns:a16="http://schemas.microsoft.com/office/drawing/2014/main" id="{AB393476-4D08-EC4A-9537-932706D3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123395">
              <a:off x="28277" y="-7473"/>
              <a:ext cx="595624" cy="4505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561895-DACE-CDED-AD20-100CBE1DCA5D}"/>
              </a:ext>
            </a:extLst>
          </p:cNvPr>
          <p:cNvSpPr txBox="1"/>
          <p:nvPr/>
        </p:nvSpPr>
        <p:spPr>
          <a:xfrm>
            <a:off x="374745" y="339004"/>
            <a:ext cx="11636991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b="1" dirty="0"/>
              <a:t>Provides </a:t>
            </a:r>
            <a:r>
              <a:rPr lang="en-US" sz="1800" b="1" dirty="0"/>
              <a:t>visibility into and across workflows, facilitating better load-balancing across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40134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C88B156-A952-FEE9-EABE-428ECB7DAED3}"/>
              </a:ext>
            </a:extLst>
          </p:cNvPr>
          <p:cNvSpPr/>
          <p:nvPr/>
        </p:nvSpPr>
        <p:spPr>
          <a:xfrm rot="13637475">
            <a:off x="3516417" y="1470162"/>
            <a:ext cx="865909" cy="80197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C2AFA-027B-DF64-5AA3-4BC72567C10E}"/>
              </a:ext>
            </a:extLst>
          </p:cNvPr>
          <p:cNvSpPr/>
          <p:nvPr/>
        </p:nvSpPr>
        <p:spPr>
          <a:xfrm>
            <a:off x="0" y="0"/>
            <a:ext cx="3932237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921EF9-BD1A-BB93-1EC5-EB042213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" y="1518654"/>
            <a:ext cx="3809784" cy="6634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What is the </a:t>
            </a:r>
            <a:br>
              <a:rPr lang="en-US" sz="1800" b="1" dirty="0"/>
            </a:br>
            <a:r>
              <a:rPr lang="en-US" sz="1800" b="1" dirty="0"/>
              <a:t>Obsolete Cite Workflow?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9D2600-C46F-D44E-EF30-7CF9C8BF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5" y="1990220"/>
            <a:ext cx="6640257" cy="45477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New obsolete cite workflow implemented</a:t>
            </a:r>
            <a:br>
              <a:rPr lang="en-US" b="1" dirty="0"/>
            </a:br>
            <a:r>
              <a:rPr lang="en-US" i="1" dirty="0"/>
              <a:t>(Identify, Reporting &amp; Updating tasks moved to vendor)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To support this workflow, team: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Created consolidated Instructions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Developed boilerplate template for JIRA ticketing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Trained vendor resources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Designed Jira dashboards to surface and track work.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POC in motion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Vendor working on two portfolios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Initial work returned from vendor looks promising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889CD3-1FB8-05AE-D78C-F6BAE4FF6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235" y="2320629"/>
            <a:ext cx="2492379" cy="35329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rtl="0"/>
            <a:r>
              <a:rPr lang="en-US" sz="1400" b="1" dirty="0"/>
              <a:t>1. When new portfolio edition published, references to that portfolio reviewed for relevancy</a:t>
            </a:r>
          </a:p>
          <a:p>
            <a:pPr marL="284163" lvl="1">
              <a:buNone/>
            </a:pPr>
            <a:r>
              <a:rPr lang="en-US" sz="1200" i="1" dirty="0"/>
              <a:t>e.g., pinpoint cites in portfolios,</a:t>
            </a:r>
            <a:br>
              <a:rPr lang="en-US" sz="1200" i="1" dirty="0"/>
            </a:br>
            <a:r>
              <a:rPr lang="en-US" sz="1200" i="1" dirty="0"/>
              <a:t>BNA Picks, etc. may no longer </a:t>
            </a:r>
            <a:br>
              <a:rPr lang="en-US" sz="1200" i="1" dirty="0"/>
            </a:br>
            <a:r>
              <a:rPr lang="en-US" sz="1200" i="1" dirty="0"/>
              <a:t>be relevant in new edition.</a:t>
            </a:r>
          </a:p>
          <a:p>
            <a:pPr rtl="0">
              <a:spcBef>
                <a:spcPts val="1200"/>
              </a:spcBef>
            </a:pPr>
            <a:r>
              <a:rPr lang="en-US" sz="1400" b="1" dirty="0"/>
              <a:t>2. Content Oversight compiles these “obsolete cites” for C&amp;A team</a:t>
            </a:r>
          </a:p>
          <a:p>
            <a:pPr marL="284163" lvl="1"/>
            <a:r>
              <a:rPr lang="en-US" sz="1200" i="1" dirty="0"/>
              <a:t>Analysts review identified </a:t>
            </a:r>
            <a:br>
              <a:rPr lang="en-US" sz="1200" i="1" dirty="0"/>
            </a:br>
            <a:r>
              <a:rPr lang="en-US" sz="1200" i="1" dirty="0"/>
              <a:t>cites needing change, </a:t>
            </a:r>
            <a:br>
              <a:rPr lang="en-US" sz="1200" i="1" dirty="0"/>
            </a:br>
            <a:r>
              <a:rPr lang="en-US" sz="1200" i="1" dirty="0"/>
              <a:t>provide guidance </a:t>
            </a:r>
          </a:p>
          <a:p>
            <a:pPr rtl="0">
              <a:spcBef>
                <a:spcPts val="1200"/>
              </a:spcBef>
            </a:pPr>
            <a:r>
              <a:rPr lang="en-US" sz="1400" b="1" dirty="0"/>
              <a:t>3. TPQA makes </a:t>
            </a:r>
            <a:br>
              <a:rPr lang="en-US" sz="1400" b="1" dirty="0"/>
            </a:br>
            <a:r>
              <a:rPr lang="en-US" sz="1400" b="1" dirty="0"/>
              <a:t>content updates</a:t>
            </a:r>
            <a:endParaRPr lang="en-US" sz="1400" dirty="0"/>
          </a:p>
          <a:p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59F32A9-3DD4-153E-3E38-9BD142F40F99}"/>
              </a:ext>
            </a:extLst>
          </p:cNvPr>
          <p:cNvSpPr txBox="1">
            <a:spLocks/>
          </p:cNvSpPr>
          <p:nvPr/>
        </p:nvSpPr>
        <p:spPr>
          <a:xfrm>
            <a:off x="2504229" y="4087086"/>
            <a:ext cx="2178076" cy="2252021"/>
          </a:xfrm>
          <a:prstGeom prst="rect">
            <a:avLst/>
          </a:prstGeom>
          <a:solidFill>
            <a:schemeClr val="bg2">
              <a:lumMod val="25000"/>
            </a:schemeClr>
          </a:solidFill>
          <a:ln w="34925">
            <a:solidFill>
              <a:schemeClr val="dk1">
                <a:shade val="1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endParaRPr lang="en-US" sz="1500" dirty="0"/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chemeClr val="bg1"/>
                </a:solidFill>
              </a:rPr>
              <a:t>future AI-based workflow solutions likely </a:t>
            </a: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chemeClr val="bg1"/>
                </a:solidFill>
              </a:rPr>
              <a:t>but in meantime,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present workflow is</a:t>
            </a:r>
          </a:p>
          <a:p>
            <a:pPr algn="r"/>
            <a:endParaRPr lang="en-US" sz="1800" b="1" dirty="0">
              <a:solidFill>
                <a:schemeClr val="bg1"/>
              </a:solidFill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</a:rPr>
              <a:t>Manual &amp;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Time-consuming</a:t>
            </a:r>
          </a:p>
          <a:p>
            <a:pPr algn="r"/>
            <a:endParaRPr lang="en-US" sz="1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2EC90-4F6E-65AE-F2AC-4DFF903B4781}"/>
              </a:ext>
            </a:extLst>
          </p:cNvPr>
          <p:cNvSpPr txBox="1"/>
          <p:nvPr/>
        </p:nvSpPr>
        <p:spPr>
          <a:xfrm>
            <a:off x="4537682" y="1559824"/>
            <a:ext cx="644624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386B7698-4A0A-69CE-2E7A-19BBB41CF3CE}"/>
              </a:ext>
            </a:extLst>
          </p:cNvPr>
          <p:cNvSpPr txBox="1">
            <a:spLocks/>
          </p:cNvSpPr>
          <p:nvPr/>
        </p:nvSpPr>
        <p:spPr>
          <a:xfrm>
            <a:off x="3932237" y="6573982"/>
            <a:ext cx="8259763" cy="248036"/>
          </a:xfrm>
          <a:prstGeom prst="rect">
            <a:avLst/>
          </a:prstGeom>
          <a:solidFill>
            <a:schemeClr val="tx1"/>
          </a:solidFill>
          <a:ln w="34925">
            <a:solidFill>
              <a:schemeClr val="dk1">
                <a:shade val="1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en-US" sz="1200" dirty="0"/>
          </a:p>
          <a:p>
            <a:pPr algn="ctr">
              <a:lnSpc>
                <a:spcPct val="110000"/>
              </a:lnSpc>
            </a:pPr>
            <a:r>
              <a:rPr lang="en-US" sz="1200" spc="150" dirty="0">
                <a:solidFill>
                  <a:schemeClr val="bg1"/>
                </a:solidFill>
              </a:rPr>
              <a:t>SIMPLIFIES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</a:t>
            </a:r>
            <a:r>
              <a:rPr lang="en-US" sz="1200" spc="150" dirty="0">
                <a:solidFill>
                  <a:schemeClr val="bg1"/>
                </a:solidFill>
              </a:rPr>
              <a:t> REDUCES TURNAROUND TIME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</a:t>
            </a:r>
            <a:r>
              <a:rPr lang="en-US" sz="1200" spc="150" dirty="0">
                <a:solidFill>
                  <a:schemeClr val="bg1"/>
                </a:solidFill>
              </a:rPr>
              <a:t> TRANSPARENT </a:t>
            </a:r>
            <a:r>
              <a:rPr lang="en-US" sz="1200" spc="150" dirty="0">
                <a:solidFill>
                  <a:schemeClr val="bg1"/>
                </a:solidFill>
                <a:sym typeface="Wingdings" panose="05000000000000000000" pitchFamily="2" charset="2"/>
              </a:rPr>
              <a:t></a:t>
            </a:r>
            <a:r>
              <a:rPr lang="en-US" sz="1200" spc="150" dirty="0">
                <a:solidFill>
                  <a:schemeClr val="bg1"/>
                </a:solidFill>
              </a:rPr>
              <a:t> FREES INTERNAL RESOURCES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C6160E-5701-710B-F604-BB62060A75ED}"/>
              </a:ext>
            </a:extLst>
          </p:cNvPr>
          <p:cNvSpPr/>
          <p:nvPr/>
        </p:nvSpPr>
        <p:spPr>
          <a:xfrm>
            <a:off x="0" y="-11671"/>
            <a:ext cx="5878512" cy="100584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98FA38-660E-1999-F023-02DE1E7D2C6F}"/>
              </a:ext>
            </a:extLst>
          </p:cNvPr>
          <p:cNvSpPr/>
          <p:nvPr/>
        </p:nvSpPr>
        <p:spPr>
          <a:xfrm>
            <a:off x="1119597" y="-11671"/>
            <a:ext cx="4947340" cy="1027011"/>
          </a:xfrm>
          <a:custGeom>
            <a:avLst/>
            <a:gdLst>
              <a:gd name="connsiteX0" fmla="*/ 0 w 4545557"/>
              <a:gd name="connsiteY0" fmla="*/ 0 h 1154072"/>
              <a:gd name="connsiteX1" fmla="*/ 4545557 w 4545557"/>
              <a:gd name="connsiteY1" fmla="*/ 0 h 1154072"/>
              <a:gd name="connsiteX2" fmla="*/ 4545557 w 4545557"/>
              <a:gd name="connsiteY2" fmla="*/ 1154072 h 1154072"/>
              <a:gd name="connsiteX3" fmla="*/ 0 w 4545557"/>
              <a:gd name="connsiteY3" fmla="*/ 1154072 h 1154072"/>
              <a:gd name="connsiteX4" fmla="*/ 0 w 4545557"/>
              <a:gd name="connsiteY4" fmla="*/ 0 h 11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557" h="1154072">
                <a:moveTo>
                  <a:pt x="0" y="0"/>
                </a:moveTo>
                <a:lnTo>
                  <a:pt x="4545557" y="0"/>
                </a:lnTo>
                <a:lnTo>
                  <a:pt x="4545557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39" tIns="122139" rIns="122139" bIns="122139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Refactor Obsolete Cite Workflow</a:t>
            </a:r>
            <a:endParaRPr lang="en-US" sz="2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6" descr="Quotes with solid fill">
            <a:extLst>
              <a:ext uri="{FF2B5EF4-FFF2-40B4-BE49-F238E27FC236}">
                <a16:creationId xmlns:a16="http://schemas.microsoft.com/office/drawing/2014/main" id="{CF661402-9A0E-3D5F-A059-6B953408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336157" y="176087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F01627-9A0E-982D-81B5-CF2686A2A6FC}"/>
              </a:ext>
            </a:extLst>
          </p:cNvPr>
          <p:cNvSpPr/>
          <p:nvPr/>
        </p:nvSpPr>
        <p:spPr>
          <a:xfrm>
            <a:off x="3520439" y="899808"/>
            <a:ext cx="2546498" cy="27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Paula Firestone</a:t>
            </a:r>
          </a:p>
        </p:txBody>
      </p:sp>
      <p:pic>
        <p:nvPicPr>
          <p:cNvPr id="2" name="Picture 10" descr="Check Mark PNGs for Free Download">
            <a:extLst>
              <a:ext uri="{FF2B5EF4-FFF2-40B4-BE49-F238E27FC236}">
                <a16:creationId xmlns:a16="http://schemas.microsoft.com/office/drawing/2014/main" id="{03425C4F-60A3-0780-D150-4054418D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06" y="2292310"/>
            <a:ext cx="562384" cy="562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9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1449d4f-8e51-4d4e-9219-a2af429b1568" xsi:nil="true"/>
    <lcf76f155ced4ddcb4097134ff3c332f xmlns="c7bd160f-8f9f-4a57-9297-bc564d29ee4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45C6645180C49B5F3BF356B510BE9" ma:contentTypeVersion="17" ma:contentTypeDescription="Create a new document." ma:contentTypeScope="" ma:versionID="2c6bca6ae87860cc664dcbd0daa72b8e">
  <xsd:schema xmlns:xsd="http://www.w3.org/2001/XMLSchema" xmlns:xs="http://www.w3.org/2001/XMLSchema" xmlns:p="http://schemas.microsoft.com/office/2006/metadata/properties" xmlns:ns1="http://schemas.microsoft.com/sharepoint/v3" xmlns:ns2="51449d4f-8e51-4d4e-9219-a2af429b1568" xmlns:ns3="c7bd160f-8f9f-4a57-9297-bc564d29ee4c" targetNamespace="http://schemas.microsoft.com/office/2006/metadata/properties" ma:root="true" ma:fieldsID="d019ddc29850bebcffe0c463fdaac375" ns1:_="" ns2:_="" ns3:_="">
    <xsd:import namespace="http://schemas.microsoft.com/sharepoint/v3"/>
    <xsd:import namespace="51449d4f-8e51-4d4e-9219-a2af429b1568"/>
    <xsd:import namespace="c7bd160f-8f9f-4a57-9297-bc564d29ee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49d4f-8e51-4d4e-9219-a2af429b15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1f6d0e-4965-4b60-ae9c-964c369ac52e}" ma:internalName="TaxCatchAll" ma:showField="CatchAllData" ma:web="51449d4f-8e51-4d4e-9219-a2af429b15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d160f-8f9f-4a57-9297-bc564d29e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f3d206-2968-46ac-ad56-95a95c29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EF2F3-6B52-432E-99A6-25C87ECD347E}">
  <ds:schemaRefs>
    <ds:schemaRef ds:uri="http://schemas.microsoft.com/sharepoint/v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51449d4f-8e51-4d4e-9219-a2af429b1568"/>
    <ds:schemaRef ds:uri="http://schemas.openxmlformats.org/package/2006/metadata/core-properties"/>
    <ds:schemaRef ds:uri="c7bd160f-8f9f-4a57-9297-bc564d29ee4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7F9030-0967-423D-B485-10F7C2B6C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449d4f-8e51-4d4e-9219-a2af429b1568"/>
    <ds:schemaRef ds:uri="c7bd160f-8f9f-4a57-9297-bc564d29e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DE7D53-6D65-4BA0-A73B-201DA47B1E5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786616f-5bb4-45d1-b9c4-7a19bded0f1d}" enabled="1" method="Standard" siteId="{97be21fd-c601-4b16-9920-f5accc69da6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834</Words>
  <Application>Microsoft Office PowerPoint</Application>
  <PresentationFormat>Widescreen</PresentationFormat>
  <Paragraphs>196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Avenir Next P for BBG</vt:lpstr>
      <vt:lpstr>Segoe UI</vt:lpstr>
      <vt:lpstr>Symbol</vt:lpstr>
      <vt:lpstr>Wingdings</vt:lpstr>
      <vt:lpstr>Office Theme</vt:lpstr>
      <vt:lpstr>Tax  Content Production  and   Content Oversight</vt:lpstr>
      <vt:lpstr>Summer Objectives</vt:lpstr>
      <vt:lpstr>Aligning 2024 Goals with Summer Projects</vt:lpstr>
      <vt:lpstr>Project Teams</vt:lpstr>
      <vt:lpstr> Portfolio Workflow Revamp</vt:lpstr>
      <vt:lpstr>Cross-Training Goals?</vt:lpstr>
      <vt:lpstr>What is the problem?</vt:lpstr>
      <vt:lpstr>PowerPoint Presentation</vt:lpstr>
      <vt:lpstr>What is the  Obsolete Cite Workflow?</vt:lpstr>
      <vt:lpstr>Productionize Print Workflows?</vt:lpstr>
      <vt:lpstr>Why a Master Portfolio Spreadsheet?</vt:lpstr>
      <vt:lpstr>Portfolio Workflow Revamp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 Content Production  and   Content Oversight</dc:title>
  <dc:creator>Baird, Sally</dc:creator>
  <cp:lastModifiedBy>Cruz, Ricky</cp:lastModifiedBy>
  <cp:revision>4</cp:revision>
  <dcterms:created xsi:type="dcterms:W3CDTF">2024-08-28T16:35:12Z</dcterms:created>
  <dcterms:modified xsi:type="dcterms:W3CDTF">2024-09-16T15:33:15Z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0x01010074045C6645180C49B5F3BF356B510BE9</vt:lpwstr>
  </property>
  <property fmtid="{D5CDD505-2E9C-101B-9397-08002B2CF9AE}" pid="3" name="MediaServiceImageTags">
    <vt:lpwstr/>
  </property>
</Properties>
</file>