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9" r:id="rId6"/>
    <p:sldId id="266" r:id="rId7"/>
    <p:sldId id="262" r:id="rId8"/>
    <p:sldId id="260" r:id="rId9"/>
    <p:sldId id="263" r:id="rId10"/>
    <p:sldId id="261" r:id="rId11"/>
    <p:sldId id="256" r:id="rId12"/>
    <p:sldId id="25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ACC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75972F-BAB3-4A5A-ACB2-EFFD57B2ABA9}" v="78" dt="2024-06-05T13:39:32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>
        <p:scale>
          <a:sx n="125" d="100"/>
          <a:sy n="125" d="100"/>
        </p:scale>
        <p:origin x="72" y="-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03AD-88B5-CBA2-75DB-67A618FE7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CBDA9-0767-109A-7DEA-3AB141820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A340-9F8C-95B6-51F3-F92C1018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E518-C217-403A-9D98-564D62A66C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90106-9DF2-A8FB-D73A-62D88590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4DDD7-2D20-12E9-50C4-D8121471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973-E2ED-4C62-B0D8-E0DB8F14C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2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57C5-065B-49DD-0BE3-EBA79A5A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FEF72-B769-7C81-F745-871D2D41A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62FD9-F953-038A-5FA8-D61097E1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E518-C217-403A-9D98-564D62A66C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84FE5-CD1F-B1D5-34EB-4086D981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7EFE3-00B8-388F-2FCA-684D8199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973-E2ED-4C62-B0D8-E0DB8F14C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BAF6F-72C4-4CFE-FB96-B9076B115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0D8B1-7F8E-235F-BF0D-E6F9006A3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4CCDA-9C1E-AA7B-7C59-DA0C432A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E518-C217-403A-9D98-564D62A66C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5C8F3-4DC5-7D39-6715-06280FE3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43FB8-9D4E-DCA9-1AAE-4BCCD75F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973-E2ED-4C62-B0D8-E0DB8F14C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9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F194-1A94-7ED4-D3C1-0E08C8A1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26CD1-9409-2A07-57DC-7D5D27EDB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B9E2A-BFAE-92DA-01E8-2D000EAB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E518-C217-403A-9D98-564D62A66C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3C3E4-1607-115F-06C8-A07EB459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C10AB-B946-1619-9F08-511C2C53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973-E2ED-4C62-B0D8-E0DB8F14C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8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FBE6-E1EE-8A8D-4950-18F3B845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24B4F-D5C3-F669-E573-EB8270AC7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6126D-5467-DC8C-85E6-0D123B27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E518-C217-403A-9D98-564D62A66C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CB972-1284-2E95-5681-4803DF05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30BDA-E876-8CE9-C9D7-6105CD8D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973-E2ED-4C62-B0D8-E0DB8F14C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5E441-955B-0EBB-AA2B-CE8C36B3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4B414-AFD8-8F8F-5F4D-1A00E6C3D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8577E-2F4E-7FD8-0C9E-6B8C0648B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8E1BA-B8F8-3DE9-17B8-758D3892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E518-C217-403A-9D98-564D62A66C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5F2BE-0565-B569-AB86-F94DB5CB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7B847-B78F-B5DE-55D0-CAE9CEB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973-E2ED-4C62-B0D8-E0DB8F14C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3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9C32-F1A8-3EA1-BC32-C3557272E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01319-F383-8400-189B-29388F8B7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36BB8-BDD9-05B5-3444-0DB89C341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A8EB8-B816-B15D-749E-51DE8E57C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BB19F-3B46-D078-3A4C-B6EF0C352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15C96D-5B9D-BCE1-98AD-D9B495EA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E518-C217-403A-9D98-564D62A66C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02284-012B-8BD2-2A50-3E35480D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5D04CE-A204-7433-5304-86A7ED32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973-E2ED-4C62-B0D8-E0DB8F14C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4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1DDD-C895-8BEF-0FA5-F866C79E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6E8C4-1B3A-11E3-4A3E-F22D006E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E518-C217-403A-9D98-564D62A66C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FB15E-23B2-696A-BE6F-F9A06220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51765-28CD-3852-1A16-45A18D13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973-E2ED-4C62-B0D8-E0DB8F14C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8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F7631C-BDCD-2E54-132A-27FF34E9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E518-C217-403A-9D98-564D62A66C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FCFF6-818B-F98A-05F7-36B76AC6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74E96-E8B7-1D73-F030-D901DEC4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973-E2ED-4C62-B0D8-E0DB8F14C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4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C784-71C4-B013-84B1-CEEE4871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C43B0-E9DC-07EB-F5F6-8DEF8489C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4685F-C5F2-1B25-E3BA-080080715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1E9D4-DE02-D28B-BBAB-A49F038E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E518-C217-403A-9D98-564D62A66C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0B8D0-BB00-7D69-32FC-02DEBFD3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B040A-5E2D-D984-1DDC-28155949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973-E2ED-4C62-B0D8-E0DB8F14C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3F23D-7301-A2F0-9C1D-0957E1AF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2E0E93-B22E-71BF-334C-8B086DD8F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A259D-51EB-0585-F2FB-563706D28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F78EC-075A-6C82-BFFA-C5C8583E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E518-C217-403A-9D98-564D62A66C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8FEDE-921D-245B-51F4-9DB66AD4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5ADFD-99DB-243B-F33D-C2941165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8973-E2ED-4C62-B0D8-E0DB8F14C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0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E118E-5625-71DA-16C3-66500F14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08B46-9093-FA94-8948-B057B2622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2ED64-71B1-CFFE-2531-6B3B5ABFA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04E518-C217-403A-9D98-564D62A66C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0BEA3-2494-1843-7D79-1FC7FD15E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C632C-874F-39CA-959D-49B303E4D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3A8973-E2ED-4C62-B0D8-E0DB8F14C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8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6280-6A27-E470-308F-3A61D2700C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Legislative History documents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2C278-EF4E-28DF-4C73-125467B93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8066" y="3602037"/>
            <a:ext cx="8779933" cy="2714095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/>
            <a:r>
              <a:rPr lang="en-US" b="1" dirty="0"/>
              <a:t>Content Production QA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Checking links,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Document navigation, and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Verifying against master code section list</a:t>
            </a:r>
          </a:p>
        </p:txBody>
      </p:sp>
    </p:spTree>
    <p:extLst>
      <p:ext uri="{BB962C8B-B14F-4D97-AF65-F5344CB8AC3E}">
        <p14:creationId xmlns:p14="http://schemas.microsoft.com/office/powerpoint/2010/main" val="342631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E394E5-F024-9284-B4AA-9AF5D8F94298}"/>
              </a:ext>
            </a:extLst>
          </p:cNvPr>
          <p:cNvSpPr txBox="1"/>
          <p:nvPr/>
        </p:nvSpPr>
        <p:spPr>
          <a:xfrm>
            <a:off x="0" y="48591"/>
            <a:ext cx="504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“Cover Pages” within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LegHis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B40D3A-D4CD-3DAB-013D-A2FA25777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533" y="1041889"/>
            <a:ext cx="5156948" cy="46011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585A8C-774E-38E2-F77B-E940113C8969}"/>
              </a:ext>
            </a:extLst>
          </p:cNvPr>
          <p:cNvSpPr txBox="1"/>
          <p:nvPr/>
        </p:nvSpPr>
        <p:spPr>
          <a:xfrm>
            <a:off x="4673600" y="814889"/>
            <a:ext cx="34671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Will be ENACTED, SENATE, or HOUSE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8C7A92-5046-6A38-9869-F3D6E18152D3}"/>
              </a:ext>
            </a:extLst>
          </p:cNvPr>
          <p:cNvSpPr txBox="1"/>
          <p:nvPr/>
        </p:nvSpPr>
        <p:spPr>
          <a:xfrm>
            <a:off x="681566" y="2003633"/>
            <a:ext cx="2776009" cy="2985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should be same for all Enacted (and should match same from first page:</a:t>
            </a:r>
          </a:p>
          <a:p>
            <a:endParaRPr lang="en-US" sz="1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For Enacted:</a:t>
            </a:r>
          </a:p>
          <a:p>
            <a:endParaRPr lang="en-US" sz="1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1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1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For Senate: </a:t>
            </a:r>
          </a:p>
          <a:p>
            <a:endParaRPr lang="en-US" sz="1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1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For House:</a:t>
            </a:r>
          </a:p>
          <a:p>
            <a:endParaRPr lang="en-US" sz="1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1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1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This info was copy pasted for all pages, so if one correct, no need to check each time.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887D43-F7EE-685D-B1F0-77CBB7318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45" y="2778053"/>
            <a:ext cx="1615855" cy="4493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5C889D-AB54-DBFE-6B58-B42726D75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81" y="3510865"/>
            <a:ext cx="1736901" cy="3077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4F0174-5B11-70EE-D09F-11241240C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92" y="4057650"/>
            <a:ext cx="1729665" cy="4211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F6153FE-DC0F-52C9-A663-786FF91CB559}"/>
              </a:ext>
            </a:extLst>
          </p:cNvPr>
          <p:cNvSpPr txBox="1"/>
          <p:nvPr/>
        </p:nvSpPr>
        <p:spPr>
          <a:xfrm>
            <a:off x="8353214" y="2039389"/>
            <a:ext cx="1232746" cy="289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Verify that these are correct</a:t>
            </a:r>
          </a:p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4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9B5743E-1809-8EB0-F263-9552FE77B281}"/>
              </a:ext>
            </a:extLst>
          </p:cNvPr>
          <p:cNvSpPr txBox="1"/>
          <p:nvPr/>
        </p:nvSpPr>
        <p:spPr>
          <a:xfrm>
            <a:off x="3327401" y="816751"/>
            <a:ext cx="34967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Under View:</a:t>
            </a:r>
          </a:p>
          <a:p>
            <a:pPr marL="228600" indent="-228600">
              <a:buAutoNum type="arabicPeriod"/>
            </a:pPr>
            <a:r>
              <a:rPr lang="en-US" sz="1200" b="1" dirty="0"/>
              <a:t>Show/Hide: Select Pane and Menu Bar</a:t>
            </a:r>
          </a:p>
          <a:p>
            <a:pPr marL="228600" indent="-228600">
              <a:buAutoNum type="arabicPeriod"/>
            </a:pPr>
            <a:endParaRPr lang="en-US" sz="1200" b="1" dirty="0"/>
          </a:p>
          <a:p>
            <a:pPr marL="228600" indent="-228600">
              <a:buAutoNum type="arabicPeriod"/>
            </a:pPr>
            <a:endParaRPr lang="en-US" sz="1200" b="1" dirty="0"/>
          </a:p>
          <a:p>
            <a:pPr marL="228600" indent="-228600">
              <a:buAutoNum type="arabicPeriod"/>
            </a:pPr>
            <a:endParaRPr lang="en-US" sz="1200" b="1" dirty="0"/>
          </a:p>
          <a:p>
            <a:pPr marL="228600" indent="-228600">
              <a:buAutoNum type="arabicPeriod"/>
            </a:pPr>
            <a:endParaRPr lang="en-US" sz="1200" b="1" dirty="0"/>
          </a:p>
          <a:p>
            <a:pPr marL="228600" indent="-228600">
              <a:buAutoNum type="arabicPeriod"/>
            </a:pPr>
            <a:endParaRPr lang="en-US" sz="1200" b="1" dirty="0"/>
          </a:p>
          <a:p>
            <a:pPr marL="228600" indent="-228600">
              <a:buAutoNum type="arabicPeriod"/>
            </a:pPr>
            <a:endParaRPr lang="en-US" sz="1200" b="1" dirty="0"/>
          </a:p>
          <a:p>
            <a:pPr marL="228600" indent="-228600">
              <a:buAutoNum type="arabicPeriod"/>
            </a:pPr>
            <a:endParaRPr lang="en-US" sz="1200" b="1" dirty="0"/>
          </a:p>
          <a:p>
            <a:pPr marL="228600" indent="-228600">
              <a:buAutoNum type="arabicPeriod"/>
            </a:pPr>
            <a:endParaRPr lang="en-US" sz="1200" b="1" dirty="0"/>
          </a:p>
          <a:p>
            <a:pPr marL="228600" indent="-228600">
              <a:buAutoNum type="arabicPeriod"/>
            </a:pPr>
            <a:endParaRPr lang="en-US" sz="1200" b="1" dirty="0"/>
          </a:p>
          <a:p>
            <a:pPr marL="228600" indent="-228600">
              <a:buAutoNum type="arabicPeriod"/>
            </a:pPr>
            <a:endParaRPr lang="en-US" sz="1200" b="1" dirty="0"/>
          </a:p>
          <a:p>
            <a:pPr marL="228600" indent="-228600">
              <a:buAutoNum type="arabicPeriod"/>
            </a:pPr>
            <a:endParaRPr lang="en-US" sz="1200" b="1" dirty="0"/>
          </a:p>
          <a:p>
            <a:pPr marL="228600" indent="-228600">
              <a:buAutoNum type="arabicPeriod"/>
            </a:pPr>
            <a:endParaRPr lang="en-US" sz="1200" b="1" dirty="0"/>
          </a:p>
          <a:p>
            <a:pPr marL="228600" indent="-228600">
              <a:buAutoNum type="arabicPeriod"/>
            </a:pPr>
            <a:endParaRPr lang="en-US" sz="1200" b="1" dirty="0"/>
          </a:p>
          <a:p>
            <a:pPr marL="228600" indent="-228600">
              <a:buAutoNum type="arabicPeriod"/>
            </a:pPr>
            <a:endParaRPr lang="en-US" sz="1200" b="1" dirty="0"/>
          </a:p>
          <a:p>
            <a:pPr marL="228600" indent="-228600">
              <a:buAutoNum type="arabicPeriod"/>
            </a:pPr>
            <a:endParaRPr lang="en-US" sz="1200" b="1" dirty="0"/>
          </a:p>
          <a:p>
            <a:pPr marL="228600" indent="-228600">
              <a:buAutoNum type="arabicPeriod"/>
            </a:pPr>
            <a:endParaRPr lang="en-US" sz="1200" b="1" dirty="0"/>
          </a:p>
          <a:p>
            <a:pPr marL="228600" indent="-228600">
              <a:buAutoNum type="arabicPeriod"/>
            </a:pPr>
            <a:r>
              <a:rPr lang="en-US" sz="1200" b="1" dirty="0"/>
              <a:t>Page Display: Single Page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5D4D1-3F3A-01A2-4549-9FDEFB716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968" y="1350647"/>
            <a:ext cx="2500817" cy="2533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5FA66A-93B7-A846-F1D8-17DF700A43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726"/>
          <a:stretch/>
        </p:blipFill>
        <p:spPr>
          <a:xfrm>
            <a:off x="695485" y="1087859"/>
            <a:ext cx="2140849" cy="23411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35C8A5-4903-8215-14DE-D770822AC192}"/>
              </a:ext>
            </a:extLst>
          </p:cNvPr>
          <p:cNvSpPr txBox="1"/>
          <p:nvPr/>
        </p:nvSpPr>
        <p:spPr>
          <a:xfrm>
            <a:off x="0" y="48591"/>
            <a:ext cx="5041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 Acrobat Settings for this Task </a:t>
            </a:r>
          </a:p>
          <a:p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(should be able to just set once)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C6E0E1-BDDD-366C-9D60-C28CA20FF78A}"/>
              </a:ext>
            </a:extLst>
          </p:cNvPr>
          <p:cNvSpPr txBox="1"/>
          <p:nvPr/>
        </p:nvSpPr>
        <p:spPr>
          <a:xfrm>
            <a:off x="139701" y="816751"/>
            <a:ext cx="1985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Open bookmarks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2A654B-9466-93EC-3187-07C995C48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908" y="4578724"/>
            <a:ext cx="2593425" cy="22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8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07005C-4135-5E9A-963A-23CA283CA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543617"/>
            <a:ext cx="5632704" cy="3971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0198DE-6053-0914-72F2-DCC96451B908}"/>
              </a:ext>
            </a:extLst>
          </p:cNvPr>
          <p:cNvSpPr txBox="1"/>
          <p:nvPr/>
        </p:nvSpPr>
        <p:spPr>
          <a:xfrm>
            <a:off x="0" y="48591"/>
            <a:ext cx="5041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the files?</a:t>
            </a:r>
          </a:p>
          <a:p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C1DCFF-C468-3FFE-D1B0-4CDEC56A9A68}"/>
              </a:ext>
            </a:extLst>
          </p:cNvPr>
          <p:cNvSpPr txBox="1"/>
          <p:nvPr/>
        </p:nvSpPr>
        <p:spPr>
          <a:xfrm>
            <a:off x="262128" y="895433"/>
            <a:ext cx="1548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/>
              <a:t>Files ready for Production QA named “_done”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10D720-C60C-F9EE-CC4C-C2ACC96F01BA}"/>
              </a:ext>
            </a:extLst>
          </p:cNvPr>
          <p:cNvSpPr txBox="1"/>
          <p:nvPr/>
        </p:nvSpPr>
        <p:spPr>
          <a:xfrm>
            <a:off x="4700016" y="5087835"/>
            <a:ext cx="2042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/>
              <a:t>When Production QA task done, move to </a:t>
            </a:r>
            <a:br>
              <a:rPr lang="en-US" sz="1400" b="1" dirty="0"/>
            </a:br>
            <a:r>
              <a:rPr lang="en-US" sz="1400" b="1" i="1" dirty="0"/>
              <a:t>Ready for Content QA </a:t>
            </a:r>
            <a:r>
              <a:rPr lang="en-US" sz="1400" b="1" dirty="0"/>
              <a:t>folder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950C92-FBD5-C0A8-5680-B128DB64D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873"/>
          <a:stretch/>
        </p:blipFill>
        <p:spPr>
          <a:xfrm>
            <a:off x="6906768" y="5009731"/>
            <a:ext cx="5059680" cy="11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3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874A8D-652D-3B83-F90D-AC3178C2D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526" y="230655"/>
            <a:ext cx="7900041" cy="6396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727669-7DC7-4155-911B-A3529B9A92DB}"/>
              </a:ext>
            </a:extLst>
          </p:cNvPr>
          <p:cNvSpPr txBox="1"/>
          <p:nvPr/>
        </p:nvSpPr>
        <p:spPr>
          <a:xfrm>
            <a:off x="0" y="48591"/>
            <a:ext cx="5041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Legislative History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Opens to 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Bookmark pane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Document  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10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904B38-281A-F205-7513-346A73D03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85"/>
          <a:stretch/>
        </p:blipFill>
        <p:spPr>
          <a:xfrm>
            <a:off x="3051865" y="0"/>
            <a:ext cx="5076135" cy="6809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27E114-E91A-1315-F368-46B15F0E379F}"/>
              </a:ext>
            </a:extLst>
          </p:cNvPr>
          <p:cNvSpPr txBox="1"/>
          <p:nvPr/>
        </p:nvSpPr>
        <p:spPr>
          <a:xfrm>
            <a:off x="0" y="48591"/>
            <a:ext cx="504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Legislative History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F487E4-EDA6-CF85-17BA-B466D9533F89}"/>
              </a:ext>
            </a:extLst>
          </p:cNvPr>
          <p:cNvGrpSpPr/>
          <p:nvPr/>
        </p:nvGrpSpPr>
        <p:grpSpPr>
          <a:xfrm>
            <a:off x="9023599" y="4215752"/>
            <a:ext cx="3012661" cy="1457739"/>
            <a:chOff x="9007061" y="1007165"/>
            <a:chExt cx="3012661" cy="14577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ED3A98-8EB3-A99E-F628-B7ADFD99775C}"/>
                </a:ext>
              </a:extLst>
            </p:cNvPr>
            <p:cNvSpPr/>
            <p:nvPr/>
          </p:nvSpPr>
          <p:spPr>
            <a:xfrm>
              <a:off x="9007061" y="1007165"/>
              <a:ext cx="3012661" cy="14577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tx1"/>
                  </a:solidFill>
                </a:rPr>
                <a:t>Legend:</a:t>
              </a:r>
            </a:p>
            <a:p>
              <a:pPr marL="684213">
                <a:lnSpc>
                  <a:spcPct val="200000"/>
                </a:lnSpc>
              </a:pPr>
              <a:r>
                <a:rPr lang="en-US" sz="1000" dirty="0">
                  <a:solidFill>
                    <a:schemeClr val="tx1"/>
                  </a:solidFill>
                </a:rPr>
                <a:t>Link to external document</a:t>
              </a:r>
            </a:p>
            <a:p>
              <a:pPr marL="684213">
                <a:lnSpc>
                  <a:spcPct val="200000"/>
                </a:lnSpc>
              </a:pPr>
              <a:r>
                <a:rPr lang="en-US" sz="1000" dirty="0">
                  <a:solidFill>
                    <a:schemeClr val="tx1"/>
                  </a:solidFill>
                </a:rPr>
                <a:t>Link to IRC code section in </a:t>
              </a:r>
              <a:r>
                <a:rPr lang="en-US" sz="1000" dirty="0" err="1">
                  <a:solidFill>
                    <a:schemeClr val="tx1"/>
                  </a:solidFill>
                </a:rPr>
                <a:t>BTax</a:t>
              </a:r>
              <a:endParaRPr lang="en-US" sz="1000" dirty="0">
                <a:solidFill>
                  <a:schemeClr val="tx1"/>
                </a:solidFill>
              </a:endParaRPr>
            </a:p>
            <a:p>
              <a:pPr marL="684213">
                <a:lnSpc>
                  <a:spcPct val="200000"/>
                </a:lnSpc>
              </a:pPr>
              <a:r>
                <a:rPr lang="en-US" sz="1000" dirty="0">
                  <a:solidFill>
                    <a:schemeClr val="tx1"/>
                  </a:solidFill>
                </a:rPr>
                <a:t>Link to another page in this PDF</a:t>
              </a:r>
            </a:p>
            <a:p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5D9D3E-1D56-72ED-F00A-1F9009B6E7DD}"/>
                </a:ext>
              </a:extLst>
            </p:cNvPr>
            <p:cNvSpPr/>
            <p:nvPr/>
          </p:nvSpPr>
          <p:spPr>
            <a:xfrm>
              <a:off x="9046808" y="1357802"/>
              <a:ext cx="693531" cy="210931"/>
            </a:xfrm>
            <a:prstGeom prst="rect">
              <a:avLst/>
            </a:prstGeom>
            <a:solidFill>
              <a:srgbClr val="ACC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53DFB8-D42E-789E-FAAD-CC102C86D413}"/>
                </a:ext>
              </a:extLst>
            </p:cNvPr>
            <p:cNvSpPr/>
            <p:nvPr/>
          </p:nvSpPr>
          <p:spPr>
            <a:xfrm>
              <a:off x="9046808" y="1662044"/>
              <a:ext cx="693531" cy="2109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EF0DC6-10FF-BA81-443B-8D2CBB313D4C}"/>
                </a:ext>
              </a:extLst>
            </p:cNvPr>
            <p:cNvSpPr/>
            <p:nvPr/>
          </p:nvSpPr>
          <p:spPr>
            <a:xfrm>
              <a:off x="9046808" y="1979545"/>
              <a:ext cx="693531" cy="210931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6654A79-D08F-C600-9FB7-9C82DC66B5A5}"/>
              </a:ext>
            </a:extLst>
          </p:cNvPr>
          <p:cNvSpPr txBox="1"/>
          <p:nvPr/>
        </p:nvSpPr>
        <p:spPr>
          <a:xfrm>
            <a:off x="1620005" y="3352799"/>
            <a:ext cx="1060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Text of code section before changes made by this Public Law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B4E8E1D1-7D75-55ED-8B7D-7EE699CB26F3}"/>
              </a:ext>
            </a:extLst>
          </p:cNvPr>
          <p:cNvSpPr/>
          <p:nvPr/>
        </p:nvSpPr>
        <p:spPr>
          <a:xfrm>
            <a:off x="2691811" y="1192696"/>
            <a:ext cx="309217" cy="5411304"/>
          </a:xfrm>
          <a:prstGeom prst="leftBrace">
            <a:avLst>
              <a:gd name="adj1" fmla="val 8333"/>
              <a:gd name="adj2" fmla="val 52948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C18554-57B0-25E6-3330-27E28BF607C9}"/>
              </a:ext>
            </a:extLst>
          </p:cNvPr>
          <p:cNvSpPr txBox="1"/>
          <p:nvPr/>
        </p:nvSpPr>
        <p:spPr>
          <a:xfrm>
            <a:off x="8471380" y="1841325"/>
            <a:ext cx="228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Senate-passed bill text, tax-related provisions, and related documents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9FBFDF4-780D-C1BA-3881-AF4E06B39F51}"/>
              </a:ext>
            </a:extLst>
          </p:cNvPr>
          <p:cNvSpPr/>
          <p:nvPr/>
        </p:nvSpPr>
        <p:spPr>
          <a:xfrm flipH="1">
            <a:off x="8069211" y="230521"/>
            <a:ext cx="331894" cy="1052730"/>
          </a:xfrm>
          <a:prstGeom prst="leftBrace">
            <a:avLst>
              <a:gd name="adj1" fmla="val 8333"/>
              <a:gd name="adj2" fmla="val 52948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07E63A-DFE0-FF19-47CC-EBFF51EA266C}"/>
              </a:ext>
            </a:extLst>
          </p:cNvPr>
          <p:cNvSpPr txBox="1"/>
          <p:nvPr/>
        </p:nvSpPr>
        <p:spPr>
          <a:xfrm>
            <a:off x="8401105" y="320001"/>
            <a:ext cx="1097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Documents and tax provisions Public Law, as enacted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A265AE7C-AC3A-17D7-499F-2783204DDB82}"/>
              </a:ext>
            </a:extLst>
          </p:cNvPr>
          <p:cNvSpPr/>
          <p:nvPr/>
        </p:nvSpPr>
        <p:spPr>
          <a:xfrm flipH="1">
            <a:off x="8086071" y="1572396"/>
            <a:ext cx="331894" cy="1052730"/>
          </a:xfrm>
          <a:prstGeom prst="leftBrace">
            <a:avLst>
              <a:gd name="adj1" fmla="val 8333"/>
              <a:gd name="adj2" fmla="val 52948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08293C-32C1-791D-0551-CFA250B72841}"/>
              </a:ext>
            </a:extLst>
          </p:cNvPr>
          <p:cNvSpPr txBox="1"/>
          <p:nvPr/>
        </p:nvSpPr>
        <p:spPr>
          <a:xfrm>
            <a:off x="8599024" y="3325786"/>
            <a:ext cx="219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House-passed bill text, tax-related provisions, and related documents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6C91E2F5-294C-D152-97D1-620D3297C45F}"/>
              </a:ext>
            </a:extLst>
          </p:cNvPr>
          <p:cNvSpPr/>
          <p:nvPr/>
        </p:nvSpPr>
        <p:spPr>
          <a:xfrm flipH="1">
            <a:off x="8197565" y="3014905"/>
            <a:ext cx="331894" cy="1052730"/>
          </a:xfrm>
          <a:prstGeom prst="leftBrace">
            <a:avLst>
              <a:gd name="adj1" fmla="val 8333"/>
              <a:gd name="adj2" fmla="val 52948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C22273-193C-9B3F-706A-57F623AD5084}"/>
              </a:ext>
            </a:extLst>
          </p:cNvPr>
          <p:cNvSpPr txBox="1"/>
          <p:nvPr/>
        </p:nvSpPr>
        <p:spPr>
          <a:xfrm>
            <a:off x="8350545" y="2575653"/>
            <a:ext cx="1776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Note that sometimes there will be no provision.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A8FC602-8933-96C7-059D-2E9DB674AE5A}"/>
              </a:ext>
            </a:extLst>
          </p:cNvPr>
          <p:cNvCxnSpPr/>
          <p:nvPr/>
        </p:nvCxnSpPr>
        <p:spPr>
          <a:xfrm flipH="1">
            <a:off x="6930887" y="2768195"/>
            <a:ext cx="1483068" cy="3725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5EDBB863-48D6-A5EB-77F5-B7FB02EA8D0E}"/>
              </a:ext>
            </a:extLst>
          </p:cNvPr>
          <p:cNvSpPr/>
          <p:nvPr/>
        </p:nvSpPr>
        <p:spPr>
          <a:xfrm flipH="1">
            <a:off x="8018651" y="4625709"/>
            <a:ext cx="331894" cy="2183700"/>
          </a:xfrm>
          <a:prstGeom prst="leftBrace">
            <a:avLst>
              <a:gd name="adj1" fmla="val 8333"/>
              <a:gd name="adj2" fmla="val 62051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95D7C9-7718-DAAC-5CAB-F40EE4DC27F0}"/>
              </a:ext>
            </a:extLst>
          </p:cNvPr>
          <p:cNvSpPr txBox="1"/>
          <p:nvPr/>
        </p:nvSpPr>
        <p:spPr>
          <a:xfrm>
            <a:off x="8280340" y="5786585"/>
            <a:ext cx="133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Other  related documents</a:t>
            </a:r>
          </a:p>
        </p:txBody>
      </p:sp>
    </p:spTree>
    <p:extLst>
      <p:ext uri="{BB962C8B-B14F-4D97-AF65-F5344CB8AC3E}">
        <p14:creationId xmlns:p14="http://schemas.microsoft.com/office/powerpoint/2010/main" val="162330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C04C5B-579D-A1AD-B402-3B2AAD712F41}"/>
              </a:ext>
            </a:extLst>
          </p:cNvPr>
          <p:cNvSpPr txBox="1"/>
          <p:nvPr/>
        </p:nvSpPr>
        <p:spPr>
          <a:xfrm>
            <a:off x="0" y="-45241"/>
            <a:ext cx="504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Legislative History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bookmark pane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B070D-3F6E-7042-D138-A410AF068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018" y="139376"/>
            <a:ext cx="2740626" cy="6206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257088-E3C1-44F2-2B03-06DA093A4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5" y="860929"/>
            <a:ext cx="1888027" cy="42758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919FA1-6D88-C133-1284-2D4EA6253737}"/>
              </a:ext>
            </a:extLst>
          </p:cNvPr>
          <p:cNvSpPr txBox="1"/>
          <p:nvPr/>
        </p:nvSpPr>
        <p:spPr>
          <a:xfrm>
            <a:off x="4639733" y="948267"/>
            <a:ext cx="1295400" cy="168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18288" bIns="18288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First page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795E0F-7301-11E9-E98C-3315F3C76A24}"/>
              </a:ext>
            </a:extLst>
          </p:cNvPr>
          <p:cNvSpPr txBox="1"/>
          <p:nvPr/>
        </p:nvSpPr>
        <p:spPr>
          <a:xfrm>
            <a:off x="4639732" y="1278556"/>
            <a:ext cx="3424768" cy="168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18288" bIns="18288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To cover page for Adopted/Enacted bill section(s)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50C59-F127-C6D4-3F3D-4E73617CE0AC}"/>
              </a:ext>
            </a:extLst>
          </p:cNvPr>
          <p:cNvSpPr txBox="1"/>
          <p:nvPr/>
        </p:nvSpPr>
        <p:spPr>
          <a:xfrm>
            <a:off x="4631265" y="1561224"/>
            <a:ext cx="4140201" cy="168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18288" bIns="18288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To page with start of each Adopted/Enacted bill section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635E7A-D130-394C-366E-59343A6F3441}"/>
              </a:ext>
            </a:extLst>
          </p:cNvPr>
          <p:cNvSpPr txBox="1"/>
          <p:nvPr/>
        </p:nvSpPr>
        <p:spPr>
          <a:xfrm>
            <a:off x="4974165" y="1876124"/>
            <a:ext cx="6650567" cy="168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18288" bIns="18288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To page where relevant text for Adopted/Enacted bill section begins, </a:t>
            </a:r>
            <a:r>
              <a:rPr 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noting section of the bill (e.g., “(a)”)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09C699-DA00-EA04-223E-9EAA780763D0}"/>
              </a:ext>
            </a:extLst>
          </p:cNvPr>
          <p:cNvSpPr txBox="1"/>
          <p:nvPr/>
        </p:nvSpPr>
        <p:spPr>
          <a:xfrm>
            <a:off x="5185833" y="2450289"/>
            <a:ext cx="3826934" cy="168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18288" bIns="18288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Note: </a:t>
            </a:r>
            <a:r>
              <a:rPr 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always include section containing Effective 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ECC884-F531-EE69-0BAE-3EAAA77711E9}"/>
              </a:ext>
            </a:extLst>
          </p:cNvPr>
          <p:cNvSpPr txBox="1"/>
          <p:nvPr/>
        </p:nvSpPr>
        <p:spPr>
          <a:xfrm>
            <a:off x="4563532" y="3014614"/>
            <a:ext cx="2929467" cy="168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18288" bIns="18288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To cover page for Senate bill section(s)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95052F-4305-C567-0757-3E396A2D1DE9}"/>
              </a:ext>
            </a:extLst>
          </p:cNvPr>
          <p:cNvSpPr txBox="1"/>
          <p:nvPr/>
        </p:nvSpPr>
        <p:spPr>
          <a:xfrm>
            <a:off x="1957378" y="2675678"/>
            <a:ext cx="1330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Where do links go?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A8B5A-D1DC-9C33-C724-0E383B68F4AD}"/>
              </a:ext>
            </a:extLst>
          </p:cNvPr>
          <p:cNvSpPr txBox="1"/>
          <p:nvPr/>
        </p:nvSpPr>
        <p:spPr>
          <a:xfrm>
            <a:off x="4974165" y="3322009"/>
            <a:ext cx="6337299" cy="168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18288" bIns="18288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Note: </a:t>
            </a:r>
            <a:r>
              <a:rPr 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bookmark name is prepended with “Sen.” so bookmark name is distinct from # for Adopted/Enacted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938C9A-A277-1F52-21B1-6EAF933EA6FC}"/>
              </a:ext>
            </a:extLst>
          </p:cNvPr>
          <p:cNvSpPr txBox="1"/>
          <p:nvPr/>
        </p:nvSpPr>
        <p:spPr>
          <a:xfrm>
            <a:off x="5092699" y="5296776"/>
            <a:ext cx="6532032" cy="168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18288" bIns="18288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Note: </a:t>
            </a:r>
            <a:r>
              <a:rPr 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bookmark name is prepended with “House,” but doesn’t need to be since # is distinct from Senate or Enacted.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2574C8DF-D34C-2829-2677-2881786E17CF}"/>
              </a:ext>
            </a:extLst>
          </p:cNvPr>
          <p:cNvSpPr/>
          <p:nvPr/>
        </p:nvSpPr>
        <p:spPr>
          <a:xfrm>
            <a:off x="3039898" y="1116903"/>
            <a:ext cx="321369" cy="5050878"/>
          </a:xfrm>
          <a:prstGeom prst="leftBrace">
            <a:avLst>
              <a:gd name="adj1" fmla="val 8333"/>
              <a:gd name="adj2" fmla="val 52948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28CCC4-D746-E9BE-418E-AF5D85C1E3EC}"/>
              </a:ext>
            </a:extLst>
          </p:cNvPr>
          <p:cNvSpPr txBox="1"/>
          <p:nvPr/>
        </p:nvSpPr>
        <p:spPr>
          <a:xfrm>
            <a:off x="5634566" y="4993398"/>
            <a:ext cx="2929467" cy="168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18288" bIns="18288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To cover page for House bill section(s)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46436B-CF16-2AB2-76E1-8149A971C1ED}"/>
              </a:ext>
            </a:extLst>
          </p:cNvPr>
          <p:cNvSpPr txBox="1"/>
          <p:nvPr/>
        </p:nvSpPr>
        <p:spPr>
          <a:xfrm>
            <a:off x="7878234" y="4276618"/>
            <a:ext cx="1765299" cy="5533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18288" bIns="18288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Note: </a:t>
            </a:r>
            <a:r>
              <a:rPr 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Senate or House may be missing, if that body had no provision for that code section</a:t>
            </a:r>
          </a:p>
        </p:txBody>
      </p:sp>
    </p:spTree>
    <p:extLst>
      <p:ext uri="{BB962C8B-B14F-4D97-AF65-F5344CB8AC3E}">
        <p14:creationId xmlns:p14="http://schemas.microsoft.com/office/powerpoint/2010/main" val="267862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A02D3F-BF16-9037-6FAF-CF837CF24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85"/>
          <a:stretch/>
        </p:blipFill>
        <p:spPr>
          <a:xfrm>
            <a:off x="3051865" y="0"/>
            <a:ext cx="5076135" cy="68094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068CA40-E349-C05B-F167-A9607BC8BEB9}"/>
              </a:ext>
            </a:extLst>
          </p:cNvPr>
          <p:cNvGrpSpPr/>
          <p:nvPr/>
        </p:nvGrpSpPr>
        <p:grpSpPr>
          <a:xfrm>
            <a:off x="8731499" y="1286933"/>
            <a:ext cx="3012661" cy="2142067"/>
            <a:chOff x="8714961" y="-1921654"/>
            <a:chExt cx="3012661" cy="21420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648116-7127-877F-F9B2-CD2708420D4C}"/>
                </a:ext>
              </a:extLst>
            </p:cNvPr>
            <p:cNvSpPr/>
            <p:nvPr/>
          </p:nvSpPr>
          <p:spPr>
            <a:xfrm>
              <a:off x="8714961" y="-1921654"/>
              <a:ext cx="3012661" cy="21420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1200"/>
                </a:spcBef>
              </a:pPr>
              <a:r>
                <a:rPr lang="en-US" sz="1100" b="1" dirty="0">
                  <a:solidFill>
                    <a:schemeClr val="tx1"/>
                  </a:solidFill>
                </a:rPr>
                <a:t>Legend:</a:t>
              </a:r>
            </a:p>
            <a:p>
              <a:pPr marL="684213">
                <a:spcBef>
                  <a:spcPts val="1200"/>
                </a:spcBef>
              </a:pPr>
              <a:r>
                <a:rPr lang="en-US" sz="1000" dirty="0">
                  <a:solidFill>
                    <a:schemeClr val="tx1"/>
                  </a:solidFill>
                </a:rPr>
                <a:t>Links to external document – </a:t>
              </a:r>
              <a:r>
                <a:rPr lang="en-US" sz="1000" b="1" dirty="0">
                  <a:solidFill>
                    <a:schemeClr val="tx1"/>
                  </a:solidFill>
                </a:rPr>
                <a:t>do not need to be checked.</a:t>
              </a:r>
            </a:p>
            <a:p>
              <a:pPr marL="684213">
                <a:spcBef>
                  <a:spcPts val="1200"/>
                </a:spcBef>
              </a:pPr>
              <a:r>
                <a:rPr lang="en-US" sz="1000" dirty="0">
                  <a:solidFill>
                    <a:schemeClr val="tx1"/>
                  </a:solidFill>
                </a:rPr>
                <a:t>Link to IRC code section in </a:t>
              </a:r>
              <a:r>
                <a:rPr lang="en-US" sz="1000" dirty="0" err="1">
                  <a:solidFill>
                    <a:schemeClr val="tx1"/>
                  </a:solidFill>
                </a:rPr>
                <a:t>Btax</a:t>
              </a:r>
              <a:r>
                <a:rPr lang="en-US" sz="1000" dirty="0">
                  <a:solidFill>
                    <a:schemeClr val="tx1"/>
                  </a:solidFill>
                </a:rPr>
                <a:t> – </a:t>
              </a:r>
              <a:r>
                <a:rPr lang="en-US" sz="1000" b="1" dirty="0">
                  <a:solidFill>
                    <a:schemeClr val="tx1"/>
                  </a:solidFill>
                </a:rPr>
                <a:t>hover over to ensure it’s going to correct code section. </a:t>
              </a:r>
            </a:p>
            <a:p>
              <a:pPr marL="684213">
                <a:spcBef>
                  <a:spcPts val="1200"/>
                </a:spcBef>
              </a:pPr>
              <a:r>
                <a:rPr lang="en-US" sz="1000" dirty="0">
                  <a:solidFill>
                    <a:schemeClr val="tx1"/>
                  </a:solidFill>
                </a:rPr>
                <a:t>Link to another page in this PDF – </a:t>
              </a:r>
              <a:r>
                <a:rPr lang="en-US" sz="1000" b="1" dirty="0">
                  <a:solidFill>
                    <a:schemeClr val="tx1"/>
                  </a:solidFill>
                </a:rPr>
                <a:t>check that these links go to correct location in document. </a:t>
              </a:r>
            </a:p>
            <a:p>
              <a:pPr>
                <a:spcBef>
                  <a:spcPts val="1200"/>
                </a:spcBef>
              </a:pP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F030D8-AAF4-BCF9-C90D-471908E9B390}"/>
                </a:ext>
              </a:extLst>
            </p:cNvPr>
            <p:cNvSpPr/>
            <p:nvPr/>
          </p:nvSpPr>
          <p:spPr>
            <a:xfrm>
              <a:off x="8714961" y="-1649009"/>
              <a:ext cx="693531" cy="340044"/>
            </a:xfrm>
            <a:prstGeom prst="rect">
              <a:avLst/>
            </a:prstGeom>
            <a:solidFill>
              <a:srgbClr val="ACCA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452A3C-CF9D-3F49-CAC8-9EEDCFB5A2C8}"/>
                </a:ext>
              </a:extLst>
            </p:cNvPr>
            <p:cNvSpPr/>
            <p:nvPr/>
          </p:nvSpPr>
          <p:spPr>
            <a:xfrm>
              <a:off x="8714961" y="-1140597"/>
              <a:ext cx="693531" cy="44238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9DEC09-A8A0-BE09-BD53-56CB1A1C9CD1}"/>
                </a:ext>
              </a:extLst>
            </p:cNvPr>
            <p:cNvSpPr/>
            <p:nvPr/>
          </p:nvSpPr>
          <p:spPr>
            <a:xfrm>
              <a:off x="8746242" y="-529847"/>
              <a:ext cx="693531" cy="479332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0D63D24-B6A3-6076-7AC8-08E62DC6B7A9}"/>
              </a:ext>
            </a:extLst>
          </p:cNvPr>
          <p:cNvSpPr txBox="1"/>
          <p:nvPr/>
        </p:nvSpPr>
        <p:spPr>
          <a:xfrm>
            <a:off x="0" y="48591"/>
            <a:ext cx="504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Legislative History, 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to be checked</a:t>
            </a:r>
          </a:p>
        </p:txBody>
      </p:sp>
    </p:spTree>
    <p:extLst>
      <p:ext uri="{BB962C8B-B14F-4D97-AF65-F5344CB8AC3E}">
        <p14:creationId xmlns:p14="http://schemas.microsoft.com/office/powerpoint/2010/main" val="380498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F104E5-436D-6460-915B-01E5B903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59" y="1269645"/>
            <a:ext cx="6522567" cy="52813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C3044A-9EE7-BC2F-65BD-90E8D841AA4D}"/>
              </a:ext>
            </a:extLst>
          </p:cNvPr>
          <p:cNvSpPr txBox="1"/>
          <p:nvPr/>
        </p:nvSpPr>
        <p:spPr>
          <a:xfrm>
            <a:off x="0" y="48591"/>
            <a:ext cx="504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View for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LegHis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560A9-C4D0-6B30-6CA1-173E0CB9EE6C}"/>
              </a:ext>
            </a:extLst>
          </p:cNvPr>
          <p:cNvSpPr txBox="1"/>
          <p:nvPr/>
        </p:nvSpPr>
        <p:spPr>
          <a:xfrm>
            <a:off x="100549" y="746425"/>
            <a:ext cx="3655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Document opens to this view, with bookmarks displayed and full page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E45C8-A809-58C8-D93A-119616E16EC1}"/>
              </a:ext>
            </a:extLst>
          </p:cNvPr>
          <p:cNvSpPr txBox="1"/>
          <p:nvPr/>
        </p:nvSpPr>
        <p:spPr>
          <a:xfrm>
            <a:off x="7311940" y="673538"/>
            <a:ext cx="3655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If it does not open to that view, adjust Document Properties to below: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127A95-61B3-AE9F-317B-540272369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114" y="1306797"/>
            <a:ext cx="3477248" cy="34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0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2DDCE42A-40DD-76BE-EE34-1ABB54E94799}"/>
              </a:ext>
            </a:extLst>
          </p:cNvPr>
          <p:cNvSpPr/>
          <p:nvPr/>
        </p:nvSpPr>
        <p:spPr>
          <a:xfrm>
            <a:off x="9168107" y="118473"/>
            <a:ext cx="2213045" cy="4457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bg1"/>
                </a:solidFill>
              </a:rPr>
              <a:t>Note:</a:t>
            </a:r>
          </a:p>
          <a:p>
            <a:r>
              <a:rPr lang="en-US" sz="1100" dirty="0">
                <a:solidFill>
                  <a:schemeClr val="bg1"/>
                </a:solidFill>
              </a:rPr>
              <a:t>Once you select, “Add/Edit Web or Document Link”, all links will </a:t>
            </a:r>
            <a:r>
              <a:rPr lang="en-US" sz="1100" b="1" u="sng" dirty="0">
                <a:solidFill>
                  <a:schemeClr val="bg1"/>
                </a:solidFill>
              </a:rPr>
              <a:t>appear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to have visible bounding boxes. So, make note of which boxes you need to edit before selecting that tool.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C875ECB-8A57-E60F-16F7-340422688492}"/>
              </a:ext>
            </a:extLst>
          </p:cNvPr>
          <p:cNvSpPr/>
          <p:nvPr/>
        </p:nvSpPr>
        <p:spPr>
          <a:xfrm>
            <a:off x="5496026" y="1812604"/>
            <a:ext cx="1011767" cy="2226635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343D618-ADA3-5BED-2CF4-EF1756F1D530}"/>
              </a:ext>
            </a:extLst>
          </p:cNvPr>
          <p:cNvSpPr/>
          <p:nvPr/>
        </p:nvSpPr>
        <p:spPr>
          <a:xfrm>
            <a:off x="6185480" y="4292072"/>
            <a:ext cx="4258154" cy="2447455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1973D96-EA6F-4005-5491-D94C347EC2A0}"/>
              </a:ext>
            </a:extLst>
          </p:cNvPr>
          <p:cNvSpPr/>
          <p:nvPr/>
        </p:nvSpPr>
        <p:spPr>
          <a:xfrm>
            <a:off x="3454344" y="5222546"/>
            <a:ext cx="2797791" cy="151692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515CDBA-4A65-EBE4-01D6-6753459930A7}"/>
              </a:ext>
            </a:extLst>
          </p:cNvPr>
          <p:cNvSpPr/>
          <p:nvPr/>
        </p:nvSpPr>
        <p:spPr>
          <a:xfrm>
            <a:off x="2640195" y="3154494"/>
            <a:ext cx="2731905" cy="2148456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8DEBF9C-92E2-9FCE-CA1C-63DECE5B20DF}"/>
              </a:ext>
            </a:extLst>
          </p:cNvPr>
          <p:cNvSpPr/>
          <p:nvPr/>
        </p:nvSpPr>
        <p:spPr>
          <a:xfrm>
            <a:off x="92272" y="3960723"/>
            <a:ext cx="2648756" cy="202521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CD39C5-FBFF-CDB0-08BA-5F53E92759A2}"/>
              </a:ext>
            </a:extLst>
          </p:cNvPr>
          <p:cNvSpPr/>
          <p:nvPr/>
        </p:nvSpPr>
        <p:spPr>
          <a:xfrm>
            <a:off x="139694" y="448701"/>
            <a:ext cx="4318006" cy="2624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DB4CC-A8ED-45DE-FBEC-F1ED14CAF88F}"/>
              </a:ext>
            </a:extLst>
          </p:cNvPr>
          <p:cNvSpPr txBox="1"/>
          <p:nvPr/>
        </p:nvSpPr>
        <p:spPr>
          <a:xfrm>
            <a:off x="0" y="48591"/>
            <a:ext cx="408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should be invisible boxes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7FC0D5-F0F4-BEFB-6572-4397D3F12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5265" t="-2667" r="15265" b="2667"/>
          <a:stretch/>
        </p:blipFill>
        <p:spPr>
          <a:xfrm>
            <a:off x="-349710" y="540277"/>
            <a:ext cx="4153048" cy="2312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17261A-C450-31BA-1FC4-DC00F8C96D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52" t="-10598" r="26095" b="10598"/>
          <a:stretch/>
        </p:blipFill>
        <p:spPr>
          <a:xfrm>
            <a:off x="211274" y="4061200"/>
            <a:ext cx="2378480" cy="17557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626E56-767B-BFAE-D979-B62652D0A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604" y="1913285"/>
            <a:ext cx="736129" cy="18799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EDF42F-6652-0529-C5D4-61298A6F6A7B}"/>
              </a:ext>
            </a:extLst>
          </p:cNvPr>
          <p:cNvSpPr txBox="1"/>
          <p:nvPr/>
        </p:nvSpPr>
        <p:spPr>
          <a:xfrm>
            <a:off x="6774539" y="1131411"/>
            <a:ext cx="22524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173038" algn="l"/>
                <a:tab pos="228600" algn="l"/>
              </a:tabLst>
            </a:pPr>
            <a:r>
              <a:rPr lang="en-US" sz="1200" b="1" dirty="0"/>
              <a:t>To fix: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spcBef>
                <a:spcPts val="600"/>
              </a:spcBef>
              <a:buAutoNum type="arabicPeriod"/>
              <a:tabLst>
                <a:tab pos="173038" algn="l"/>
                <a:tab pos="228600" algn="l"/>
              </a:tabLst>
            </a:pPr>
            <a:r>
              <a:rPr lang="en-US" sz="1200" b="1" dirty="0"/>
              <a:t>Select “Edit PDF” tool</a:t>
            </a:r>
          </a:p>
          <a:p>
            <a:pPr marL="228600" indent="-228600">
              <a:spcBef>
                <a:spcPts val="600"/>
              </a:spcBef>
              <a:buAutoNum type="arabicPeriod"/>
              <a:tabLst>
                <a:tab pos="173038" algn="l"/>
                <a:tab pos="228600" algn="l"/>
              </a:tabLst>
            </a:pPr>
            <a:r>
              <a:rPr lang="en-US" sz="1200" i="1" dirty="0"/>
              <a:t>then </a:t>
            </a:r>
            <a:r>
              <a:rPr lang="en-US" sz="1200" b="1" dirty="0"/>
              <a:t>Link, Add/Edit Web or Document Link</a:t>
            </a:r>
          </a:p>
          <a:p>
            <a:pPr marL="228600" indent="-228600">
              <a:spcBef>
                <a:spcPts val="600"/>
              </a:spcBef>
              <a:buAutoNum type="arabicPeriod"/>
              <a:tabLst>
                <a:tab pos="173038" algn="l"/>
                <a:tab pos="228600" algn="l"/>
              </a:tabLst>
            </a:pPr>
            <a:r>
              <a:rPr lang="en-US" sz="1200" i="1" dirty="0"/>
              <a:t>then, </a:t>
            </a:r>
            <a:r>
              <a:rPr lang="en-US" sz="1200" b="1" dirty="0"/>
              <a:t>right click </a:t>
            </a:r>
            <a:r>
              <a:rPr lang="en-US" sz="1200" dirty="0"/>
              <a:t>on box around the link</a:t>
            </a:r>
            <a:r>
              <a:rPr lang="en-US" sz="1200" b="1" dirty="0"/>
              <a:t>, </a:t>
            </a:r>
            <a:r>
              <a:rPr lang="en-US" sz="1200" dirty="0"/>
              <a:t>select </a:t>
            </a:r>
            <a:r>
              <a:rPr lang="en-US" sz="1200" b="1" dirty="0"/>
              <a:t>Properties </a:t>
            </a:r>
          </a:p>
          <a:p>
            <a:pPr marL="228600" indent="-228600">
              <a:spcBef>
                <a:spcPts val="600"/>
              </a:spcBef>
              <a:buAutoNum type="arabicPeriod"/>
              <a:tabLst>
                <a:tab pos="173038" algn="l"/>
                <a:tab pos="228600" algn="l"/>
              </a:tabLst>
            </a:pPr>
            <a:r>
              <a:rPr lang="en-US" sz="1200" dirty="0"/>
              <a:t>Under Appearance, and Link Type, select </a:t>
            </a:r>
            <a:r>
              <a:rPr lang="en-US" sz="1200" b="1" dirty="0"/>
              <a:t>Invisible Rectangle</a:t>
            </a:r>
            <a:endParaRPr lang="en-US" sz="1200" dirty="0"/>
          </a:p>
          <a:p>
            <a:pPr marL="228600" indent="-228600">
              <a:spcBef>
                <a:spcPts val="600"/>
              </a:spcBef>
              <a:buAutoNum type="arabicPeriod"/>
              <a:tabLst>
                <a:tab pos="173038" algn="l"/>
                <a:tab pos="228600" algn="l"/>
              </a:tabLst>
            </a:pPr>
            <a:r>
              <a:rPr lang="en-US" sz="1200" dirty="0"/>
              <a:t>Under Action, select Edit, then under Zoom, select </a:t>
            </a:r>
            <a:r>
              <a:rPr lang="en-US" sz="1200" b="1" dirty="0"/>
              <a:t>Fit Page, OK, OK.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endParaRPr lang="en-US" sz="12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915350-7932-D072-9B1A-9866B8FB69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298"/>
          <a:stretch/>
        </p:blipFill>
        <p:spPr>
          <a:xfrm>
            <a:off x="2866128" y="3355424"/>
            <a:ext cx="2355548" cy="1769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F77B82-C10C-7019-C49A-61D0F236CF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772" y="4710477"/>
            <a:ext cx="2233069" cy="18925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DB778C-90B1-5781-CA22-9DE908D7F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4722" y="5308746"/>
            <a:ext cx="2478554" cy="130334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4BD3EF07-E3FA-192F-DB81-F990085BD468}"/>
              </a:ext>
            </a:extLst>
          </p:cNvPr>
          <p:cNvSpPr/>
          <p:nvPr/>
        </p:nvSpPr>
        <p:spPr>
          <a:xfrm>
            <a:off x="6320154" y="2480203"/>
            <a:ext cx="206219" cy="1714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FE705F-849E-D88E-E293-50987D87D3AF}"/>
              </a:ext>
            </a:extLst>
          </p:cNvPr>
          <p:cNvSpPr/>
          <p:nvPr/>
        </p:nvSpPr>
        <p:spPr>
          <a:xfrm>
            <a:off x="337786" y="4120059"/>
            <a:ext cx="206219" cy="1714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082F2B-3DCE-FA56-B5F0-027B1BF4D8D4}"/>
              </a:ext>
            </a:extLst>
          </p:cNvPr>
          <p:cNvSpPr/>
          <p:nvPr/>
        </p:nvSpPr>
        <p:spPr>
          <a:xfrm>
            <a:off x="2826820" y="3359657"/>
            <a:ext cx="206219" cy="1714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20417A-E6A2-D6E6-24C4-F7F3CCEFD274}"/>
              </a:ext>
            </a:extLst>
          </p:cNvPr>
          <p:cNvSpPr/>
          <p:nvPr/>
        </p:nvSpPr>
        <p:spPr>
          <a:xfrm>
            <a:off x="3569142" y="5344350"/>
            <a:ext cx="206219" cy="1714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4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616CD7E-98C8-2F08-681B-6C92E51913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0348" y="5171561"/>
            <a:ext cx="1889937" cy="1468077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BFED73A3-919B-E816-95F4-6728429B0096}"/>
              </a:ext>
            </a:extLst>
          </p:cNvPr>
          <p:cNvSpPr/>
          <p:nvPr/>
        </p:nvSpPr>
        <p:spPr>
          <a:xfrm>
            <a:off x="8500348" y="4747062"/>
            <a:ext cx="206219" cy="1714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1B32E34-6A9F-26FB-DD10-3021776168F6}"/>
              </a:ext>
            </a:extLst>
          </p:cNvPr>
          <p:cNvSpPr/>
          <p:nvPr/>
        </p:nvSpPr>
        <p:spPr>
          <a:xfrm>
            <a:off x="3935701" y="173403"/>
            <a:ext cx="2731905" cy="15169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F2E96A8-E6D1-0104-408D-45091D4A92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4389" y="262734"/>
            <a:ext cx="2028618" cy="1285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7E0729-E7EC-F1AC-A0E6-FAC8F505C681}"/>
              </a:ext>
            </a:extLst>
          </p:cNvPr>
          <p:cNvSpPr txBox="1"/>
          <p:nvPr/>
        </p:nvSpPr>
        <p:spPr>
          <a:xfrm>
            <a:off x="3440043" y="1462926"/>
            <a:ext cx="1413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incorrect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E5A6979-05CB-7327-0957-12E9D07E35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5491" y="1488309"/>
            <a:ext cx="1801523" cy="292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91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045C6645180C49B5F3BF356B510BE9" ma:contentTypeVersion="17" ma:contentTypeDescription="Create a new document." ma:contentTypeScope="" ma:versionID="05ff6cb74b71971166389fff4eb75070">
  <xsd:schema xmlns:xsd="http://www.w3.org/2001/XMLSchema" xmlns:xs="http://www.w3.org/2001/XMLSchema" xmlns:p="http://schemas.microsoft.com/office/2006/metadata/properties" xmlns:ns1="http://schemas.microsoft.com/sharepoint/v3" xmlns:ns2="51449d4f-8e51-4d4e-9219-a2af429b1568" xmlns:ns3="c7bd160f-8f9f-4a57-9297-bc564d29ee4c" targetNamespace="http://schemas.microsoft.com/office/2006/metadata/properties" ma:root="true" ma:fieldsID="e6b6d1ecb7861ac7c05cb9e5f0120903" ns1:_="" ns2:_="" ns3:_="">
    <xsd:import namespace="http://schemas.microsoft.com/sharepoint/v3"/>
    <xsd:import namespace="51449d4f-8e51-4d4e-9219-a2af429b1568"/>
    <xsd:import namespace="c7bd160f-8f9f-4a57-9297-bc564d29ee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49d4f-8e51-4d4e-9219-a2af429b15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a1f6d0e-4965-4b60-ae9c-964c369ac52e}" ma:internalName="TaxCatchAll" ma:showField="CatchAllData" ma:web="51449d4f-8e51-4d4e-9219-a2af429b15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d160f-8f9f-4a57-9297-bc564d29e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f3d206-2968-46ac-ad56-95a95c292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51449d4f-8e51-4d4e-9219-a2af429b1568" xsi:nil="true"/>
    <lcf76f155ced4ddcb4097134ff3c332f xmlns="c7bd160f-8f9f-4a57-9297-bc564d29ee4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438984-4A93-4108-BB79-40449B7C5B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449d4f-8e51-4d4e-9219-a2af429b1568"/>
    <ds:schemaRef ds:uri="c7bd160f-8f9f-4a57-9297-bc564d29ee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D8EDC2-22E1-4E4F-BB1F-0DE8C96A268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1449d4f-8e51-4d4e-9219-a2af429b1568"/>
    <ds:schemaRef ds:uri="c7bd160f-8f9f-4a57-9297-bc564d29ee4c"/>
  </ds:schemaRefs>
</ds:datastoreItem>
</file>

<file path=customXml/itemProps3.xml><?xml version="1.0" encoding="utf-8"?>
<ds:datastoreItem xmlns:ds="http://schemas.openxmlformats.org/officeDocument/2006/customXml" ds:itemID="{AB56B201-992F-4230-997C-653C56BDBA8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786616f-5bb4-45d1-b9c4-7a19bded0f1d}" enabled="1" method="Standard" siteId="{97be21fd-c601-4b16-9920-f5accc69da6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591</Words>
  <Application>Microsoft Office PowerPoint</Application>
  <PresentationFormat>Widescreen</PresentationFormat>
  <Paragraphs>118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Legislative History 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Baird, Sally</dc:creator>
  <cp:lastModifiedBy>Baird, Sally</cp:lastModifiedBy>
  <cp:revision>2</cp:revision>
  <dcterms:created xsi:type="dcterms:W3CDTF">2024-06-04T14:29:32Z</dcterms:created>
  <dcterms:modified xsi:type="dcterms:W3CDTF">2025-08-20T14:57:50Z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0x01010074045C6645180C49B5F3BF356B510BE9</vt:lpwstr>
  </property>
  <property fmtid="{D5CDD505-2E9C-101B-9397-08002B2CF9AE}" pid="3" name="MediaServiceImageTags">
    <vt:lpwstr/>
  </property>
</Properties>
</file>