
<file path=[Content_Types].xml><?xml version="1.0" encoding="utf-8"?>
<Types xmlns="http://schemas.openxmlformats.org/package/2006/content-types">
  <Default Extension="BA637BA0"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1" r:id="rId6"/>
    <p:sldId id="261" r:id="rId7"/>
    <p:sldId id="259" r:id="rId8"/>
    <p:sldId id="262" r:id="rId9"/>
    <p:sldId id="265" r:id="rId10"/>
    <p:sldId id="280" r:id="rId11"/>
    <p:sldId id="282" r:id="rId12"/>
    <p:sldId id="283" r:id="rId13"/>
    <p:sldId id="263" r:id="rId14"/>
    <p:sldId id="276" r:id="rId15"/>
    <p:sldId id="277" r:id="rId16"/>
    <p:sldId id="278" r:id="rId17"/>
    <p:sldId id="284" r:id="rId18"/>
    <p:sldId id="285" r:id="rId19"/>
    <p:sldId id="264" r:id="rId20"/>
    <p:sldId id="266" r:id="rId21"/>
    <p:sldId id="288" r:id="rId22"/>
    <p:sldId id="290" r:id="rId23"/>
    <p:sldId id="291" r:id="rId24"/>
    <p:sldId id="268" r:id="rId25"/>
    <p:sldId id="271" r:id="rId26"/>
    <p:sldId id="267" r:id="rId27"/>
    <p:sldId id="293" r:id="rId28"/>
    <p:sldId id="269" r:id="rId29"/>
    <p:sldId id="270" r:id="rId30"/>
    <p:sldId id="275" r:id="rId31"/>
    <p:sldId id="272" r:id="rId32"/>
    <p:sldId id="273" r:id="rId33"/>
    <p:sldId id="274" r:id="rId34"/>
    <p:sldId id="286" r:id="rId35"/>
    <p:sldId id="287" r:id="rId36"/>
    <p:sldId id="279"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2" d="100"/>
          <a:sy n="82" d="100"/>
        </p:scale>
        <p:origin x="631"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687DB-3DEA-4465-8335-391ADD122278}"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24629-5CA4-4414-A2D7-AE9A29CDDE3B}" type="slidenum">
              <a:rPr lang="en-US" smtClean="0"/>
              <a:t>‹#›</a:t>
            </a:fld>
            <a:endParaRPr lang="en-US"/>
          </a:p>
        </p:txBody>
      </p:sp>
    </p:spTree>
    <p:extLst>
      <p:ext uri="{BB962C8B-B14F-4D97-AF65-F5344CB8AC3E}">
        <p14:creationId xmlns:p14="http://schemas.microsoft.com/office/powerpoint/2010/main" val="108644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0589-3009-BE5E-DF21-96992ADB2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89990-A60B-22FD-25EA-90CE4301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49070-56C4-C3CD-FE15-998F4F19506F}"/>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C034F76D-2DBA-6409-390D-C3F66EA62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3016B-943D-5A19-44CE-7DB7C08FF149}"/>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60561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D060-91AC-E872-867C-CAECA112D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EEDEE-1F96-C76E-E0E4-1F1FAC782E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0A028-75A5-3E5F-5C98-84FBC8EF5D5D}"/>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8B85B164-F282-E7B7-A3F3-8E1ABCF27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518A4-CF2B-21F1-4AE0-AC21CFD41A4D}"/>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524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01F70-8FE4-2B66-FF95-EF85B21CF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A9B79-5C04-0A2B-9C54-8CC06294E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ECEAE-0774-3D9E-B88E-057360AF43B3}"/>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B05551D7-C5E1-38E9-89ED-478471303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FED0A-4D14-F9D4-C24A-8E2BA9F98398}"/>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3487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CBB4-A090-3DC5-911E-485249D06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F4C3F-E506-D90F-0FDF-714BAB93C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73CD-0DA3-D7A1-63A9-6C284C89F56C}"/>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3FFCE005-27C8-0D7F-451B-811F7E838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A3382-94D4-1361-C4D8-FF80BD2B61E1}"/>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2204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E76E-7E97-37A2-FC53-6275AF856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65E36-C978-70FF-A366-EB09FEF09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3FA95D-1FAF-817B-4796-DB9845EC3FEE}"/>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A2B008A6-FC26-275B-A7F8-F64032D12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7FF76-87DA-BC72-6516-B597E9EBF883}"/>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423838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110-6A13-8E6F-4815-713CB76A1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3B65C-F0E4-6C30-7F02-2D6AB89AD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EED5BB-5CAD-5206-EB04-3E5818F45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06A59F-F205-8758-7B89-37164658AF8B}"/>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6" name="Footer Placeholder 5">
            <a:extLst>
              <a:ext uri="{FF2B5EF4-FFF2-40B4-BE49-F238E27FC236}">
                <a16:creationId xmlns:a16="http://schemas.microsoft.com/office/drawing/2014/main" id="{1E2F8F1B-0213-3252-97D2-A04FB6074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4A1E-AC92-BBFA-EB72-391C229D212F}"/>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9486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E964-496B-DA5B-214C-B7BE0A0D4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80B14-3C4A-18D7-7F9F-97B80F211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A74CB-3D5B-2777-E103-EB0294C1D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C65D9F-787E-506B-B677-D159306F4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1591E-97A9-D767-A74F-0A1E512554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9FCB53-FE9C-66E2-894B-13FDFCD7C2D8}"/>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8" name="Footer Placeholder 7">
            <a:extLst>
              <a:ext uri="{FF2B5EF4-FFF2-40B4-BE49-F238E27FC236}">
                <a16:creationId xmlns:a16="http://schemas.microsoft.com/office/drawing/2014/main" id="{3EB911E8-9A90-402C-5E5B-E0DF141AE5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9D179-7488-F7EA-F043-013C46399FEC}"/>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46046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FB84-A6D2-68C4-A9FF-3D0AC4E8D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25DBB-35F2-1644-A5A8-5AA110BD3C0C}"/>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4" name="Footer Placeholder 3">
            <a:extLst>
              <a:ext uri="{FF2B5EF4-FFF2-40B4-BE49-F238E27FC236}">
                <a16:creationId xmlns:a16="http://schemas.microsoft.com/office/drawing/2014/main" id="{75213B53-4B12-E70A-EEF2-BD527EB64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0AF19-55FA-2666-96EE-DED4ED8DF230}"/>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169954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8FE87-C9CE-8630-BFD8-9F882A0BD856}"/>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3" name="Footer Placeholder 2">
            <a:extLst>
              <a:ext uri="{FF2B5EF4-FFF2-40B4-BE49-F238E27FC236}">
                <a16:creationId xmlns:a16="http://schemas.microsoft.com/office/drawing/2014/main" id="{3B946A3D-CDCF-32A5-544C-0AFACFE5A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900A6-FBC6-5704-79CF-50FA9FA3E638}"/>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217332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6CEB-4CE4-AD0E-F924-67A077F04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B6AE91-A6F1-BB50-740F-83B73DA6A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EE8DD-19B9-8E5A-E9A1-2F85FFA23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24F32-2C04-F55A-AC7C-B24044C9E914}"/>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6" name="Footer Placeholder 5">
            <a:extLst>
              <a:ext uri="{FF2B5EF4-FFF2-40B4-BE49-F238E27FC236}">
                <a16:creationId xmlns:a16="http://schemas.microsoft.com/office/drawing/2014/main" id="{B142C14A-8269-FC9A-B2E9-086024FC6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D4BAB-51F1-DF57-D022-EB2DB047D143}"/>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62216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AA13-7BC7-5180-17F4-C6D38CCE4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4ECAF-F399-4AD8-5298-E99FA8CBA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CA508-97DF-3173-0A97-F3A7472EB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2D889-92E4-0F34-FDF9-9DD040B663A7}"/>
              </a:ext>
            </a:extLst>
          </p:cNvPr>
          <p:cNvSpPr>
            <a:spLocks noGrp="1"/>
          </p:cNvSpPr>
          <p:nvPr>
            <p:ph type="dt" sz="half" idx="10"/>
          </p:nvPr>
        </p:nvSpPr>
        <p:spPr/>
        <p:txBody>
          <a:bodyPr/>
          <a:lstStyle/>
          <a:p>
            <a:fld id="{6F291377-50EE-4AE5-B164-1FECFAE466BF}" type="datetimeFigureOut">
              <a:rPr lang="en-US" smtClean="0"/>
              <a:t>9/9/2024</a:t>
            </a:fld>
            <a:endParaRPr lang="en-US"/>
          </a:p>
        </p:txBody>
      </p:sp>
      <p:sp>
        <p:nvSpPr>
          <p:cNvPr id="6" name="Footer Placeholder 5">
            <a:extLst>
              <a:ext uri="{FF2B5EF4-FFF2-40B4-BE49-F238E27FC236}">
                <a16:creationId xmlns:a16="http://schemas.microsoft.com/office/drawing/2014/main" id="{E38BF5E9-A49A-C432-2E16-59C5F1F4B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3D310-B003-2282-F87F-51BCC3F0DB60}"/>
              </a:ext>
            </a:extLst>
          </p:cNvPr>
          <p:cNvSpPr>
            <a:spLocks noGrp="1"/>
          </p:cNvSpPr>
          <p:nvPr>
            <p:ph type="sldNum" sz="quarter" idx="12"/>
          </p:nvPr>
        </p:nvSpPr>
        <p:spPr/>
        <p:txBody>
          <a:bodyPr/>
          <a:lstStyle/>
          <a:p>
            <a:fld id="{A2B30C00-7916-4494-8AA1-B8B7506C2108}" type="slidenum">
              <a:rPr lang="en-US" smtClean="0"/>
              <a:t>‹#›</a:t>
            </a:fld>
            <a:endParaRPr lang="en-US"/>
          </a:p>
        </p:txBody>
      </p:sp>
    </p:spTree>
    <p:extLst>
      <p:ext uri="{BB962C8B-B14F-4D97-AF65-F5344CB8AC3E}">
        <p14:creationId xmlns:p14="http://schemas.microsoft.com/office/powerpoint/2010/main" val="277623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56AF2E-89DB-500A-04AD-477E6574A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18946-43E8-A412-CECD-F90B6C8EF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4C096-6874-DBE5-02DC-0D618DC19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91377-50EE-4AE5-B164-1FECFAE466BF}" type="datetimeFigureOut">
              <a:rPr lang="en-US" smtClean="0"/>
              <a:t>9/9/2024</a:t>
            </a:fld>
            <a:endParaRPr lang="en-US"/>
          </a:p>
        </p:txBody>
      </p:sp>
      <p:sp>
        <p:nvSpPr>
          <p:cNvPr id="5" name="Footer Placeholder 4">
            <a:extLst>
              <a:ext uri="{FF2B5EF4-FFF2-40B4-BE49-F238E27FC236}">
                <a16:creationId xmlns:a16="http://schemas.microsoft.com/office/drawing/2014/main" id="{5FB25431-AE57-4B11-DCD6-5BC546D53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18583-2F49-DC51-0F3C-12B940E07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30C00-7916-4494-8AA1-B8B7506C2108}" type="slidenum">
              <a:rPr lang="en-US" smtClean="0"/>
              <a:t>‹#›</a:t>
            </a:fld>
            <a:endParaRPr lang="en-US"/>
          </a:p>
        </p:txBody>
      </p:sp>
    </p:spTree>
    <p:extLst>
      <p:ext uri="{BB962C8B-B14F-4D97-AF65-F5344CB8AC3E}">
        <p14:creationId xmlns:p14="http://schemas.microsoft.com/office/powerpoint/2010/main" val="233113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BA637BA0"/><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D3818-214C-D0A2-BE13-C6CE08195BD7}"/>
              </a:ext>
            </a:extLst>
          </p:cNvPr>
          <p:cNvSpPr>
            <a:spLocks noGrp="1"/>
          </p:cNvSpPr>
          <p:nvPr>
            <p:ph type="ctrTitle"/>
          </p:nvPr>
        </p:nvSpPr>
        <p:spPr>
          <a:xfrm>
            <a:off x="838199" y="1093788"/>
            <a:ext cx="10506455" cy="2967208"/>
          </a:xfrm>
        </p:spPr>
        <p:txBody>
          <a:bodyPr>
            <a:normAutofit fontScale="90000"/>
          </a:bodyPr>
          <a:lstStyle/>
          <a:p>
            <a:pPr algn="l"/>
            <a:r>
              <a:rPr lang="en-US" sz="6800" dirty="0">
                <a:solidFill>
                  <a:schemeClr val="accent2"/>
                </a:solidFill>
              </a:rPr>
              <a:t>PORTFOLIO QA FOR PRINT</a:t>
            </a:r>
            <a:br>
              <a:rPr lang="en-US" sz="6800" dirty="0">
                <a:solidFill>
                  <a:srgbClr val="7030A0"/>
                </a:solidFill>
              </a:rPr>
            </a:br>
            <a:br>
              <a:rPr lang="en-US" sz="6800" dirty="0"/>
            </a:br>
            <a:r>
              <a:rPr lang="en-US" sz="6800" dirty="0"/>
              <a:t>Reviewer’s Checklist</a:t>
            </a:r>
            <a:br>
              <a:rPr lang="en-US" sz="6800" dirty="0"/>
            </a:br>
            <a:r>
              <a:rPr lang="en-US" sz="3200" dirty="0"/>
              <a:t>(prepared specifically for replacements)</a:t>
            </a:r>
            <a:endParaRPr lang="en-US" sz="6800" dirty="0"/>
          </a:p>
        </p:txBody>
      </p:sp>
      <p:sp>
        <p:nvSpPr>
          <p:cNvPr id="3" name="Subtitle 2">
            <a:extLst>
              <a:ext uri="{FF2B5EF4-FFF2-40B4-BE49-F238E27FC236}">
                <a16:creationId xmlns:a16="http://schemas.microsoft.com/office/drawing/2014/main" id="{76A8E307-EBCE-35D1-6A43-DE8A3F1106E5}"/>
              </a:ext>
            </a:extLst>
          </p:cNvPr>
          <p:cNvSpPr>
            <a:spLocks noGrp="1"/>
          </p:cNvSpPr>
          <p:nvPr>
            <p:ph type="subTitle" idx="1"/>
          </p:nvPr>
        </p:nvSpPr>
        <p:spPr>
          <a:xfrm>
            <a:off x="7400924" y="4619624"/>
            <a:ext cx="3946779" cy="1038225"/>
          </a:xfrm>
        </p:spPr>
        <p:txBody>
          <a:bodyPr>
            <a:normAutofit/>
          </a:bodyPr>
          <a:lstStyle/>
          <a:p>
            <a:pPr algn="r"/>
            <a:endParaRPr lang="en-US" sz="1500" dirty="0"/>
          </a:p>
          <a:p>
            <a:pPr algn="r"/>
            <a:r>
              <a:rPr lang="en-US" sz="1500" dirty="0"/>
              <a:t>May 2024 </a:t>
            </a:r>
          </a:p>
          <a:p>
            <a:pPr algn="r"/>
            <a:r>
              <a:rPr lang="en-US" sz="1500" dirty="0"/>
              <a:t>Version 1.0</a:t>
            </a:r>
          </a:p>
        </p:txBody>
      </p:sp>
      <p:sp>
        <p:nvSpPr>
          <p:cNvPr id="34" name="Rectangle 3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FE0103-2C8B-BC6D-6E90-840CF2777BFF}"/>
              </a:ext>
            </a:extLst>
          </p:cNvPr>
          <p:cNvSpPr txBox="1"/>
          <p:nvPr/>
        </p:nvSpPr>
        <p:spPr>
          <a:xfrm>
            <a:off x="200167" y="409434"/>
            <a:ext cx="5895833" cy="6740307"/>
          </a:xfrm>
          <a:prstGeom prst="rect">
            <a:avLst/>
          </a:prstGeom>
          <a:noFill/>
        </p:spPr>
        <p:txBody>
          <a:bodyPr wrap="square" rtlCol="0">
            <a:spAutoFit/>
          </a:bodyPr>
          <a:lstStyle/>
          <a:p>
            <a:r>
              <a:rPr lang="en-US" dirty="0"/>
              <a:t>FRONT MATTER </a:t>
            </a:r>
          </a:p>
          <a:p>
            <a:r>
              <a:rPr lang="en-US" dirty="0"/>
              <a:t>(Title page)</a:t>
            </a:r>
          </a:p>
          <a:p>
            <a:endParaRPr lang="en-US" dirty="0"/>
          </a:p>
          <a:p>
            <a:endParaRPr lang="en-US" dirty="0"/>
          </a:p>
          <a:p>
            <a:pPr marL="285750" indent="-285750">
              <a:buFont typeface="Arial" panose="020B0604020202020204" pitchFamily="34" charset="0"/>
              <a:buChar char="•"/>
            </a:pPr>
            <a:r>
              <a:rPr lang="en-US" dirty="0"/>
              <a:t>Limited to 2 pages</a:t>
            </a:r>
          </a:p>
          <a:p>
            <a:pPr marL="285750" indent="-285750">
              <a:buFont typeface="Arial" panose="020B0604020202020204" pitchFamily="34" charset="0"/>
              <a:buChar char="•"/>
            </a:pPr>
            <a:r>
              <a:rPr lang="en-US" dirty="0"/>
              <a:t>First two lines of text on top are permanent</a:t>
            </a:r>
          </a:p>
          <a:p>
            <a:pPr marL="285750" indent="-285750">
              <a:buFont typeface="Arial" panose="020B0604020202020204" pitchFamily="34" charset="0"/>
              <a:buChar char="•"/>
            </a:pPr>
            <a:r>
              <a:rPr lang="en-US" dirty="0"/>
              <a:t>Third line indicates portfolio’s series (all caps):</a:t>
            </a:r>
          </a:p>
          <a:p>
            <a:pPr marL="742950" lvl="1" indent="-285750">
              <a:buFont typeface="Wingdings" panose="05000000000000000000" pitchFamily="2" charset="2"/>
              <a:buChar char="ü"/>
            </a:pPr>
            <a:r>
              <a:rPr lang="en-US" dirty="0"/>
              <a:t>FOREIGN INCOME</a:t>
            </a:r>
          </a:p>
          <a:p>
            <a:pPr marL="742950" lvl="1" indent="-285750">
              <a:buFont typeface="Wingdings" panose="05000000000000000000" pitchFamily="2" charset="2"/>
              <a:buChar char="ü"/>
            </a:pPr>
            <a:r>
              <a:rPr lang="en-US" dirty="0"/>
              <a:t>U.S. INCOME</a:t>
            </a:r>
          </a:p>
          <a:p>
            <a:pPr marL="742950" lvl="1" indent="-285750">
              <a:buFont typeface="Wingdings" panose="05000000000000000000" pitchFamily="2" charset="2"/>
              <a:buChar char="ü"/>
            </a:pPr>
            <a:r>
              <a:rPr lang="en-US" dirty="0"/>
              <a:t>ESTATES, GIFTS, AND TRUSTS</a:t>
            </a:r>
          </a:p>
          <a:p>
            <a:pPr marL="285750" indent="-285750">
              <a:buFont typeface="Arial" panose="020B0604020202020204" pitchFamily="34" charset="0"/>
              <a:buChar char="•"/>
            </a:pPr>
            <a:r>
              <a:rPr lang="en-US" dirty="0"/>
              <a:t>Author’s names are listed separately using space around “by” and “and”</a:t>
            </a:r>
          </a:p>
          <a:p>
            <a:pPr marL="285750" indent="-285750">
              <a:buFont typeface="Arial" panose="020B0604020202020204" pitchFamily="34" charset="0"/>
              <a:buChar char="•"/>
            </a:pPr>
            <a:r>
              <a:rPr lang="en-US" dirty="0"/>
              <a:t>Authors’ bios</a:t>
            </a:r>
          </a:p>
          <a:p>
            <a:pPr marL="285750" indent="-285750" algn="l">
              <a:buFont typeface="Arial" panose="020B0604020202020204" pitchFamily="34" charset="0"/>
              <a:buChar char="•"/>
            </a:pPr>
            <a:r>
              <a:rPr lang="en-US" dirty="0"/>
              <a:t>Standard revision language should be placed all the way on the bottom: “</a:t>
            </a:r>
            <a:r>
              <a:rPr lang="en-US" b="0" i="0" u="none" strike="noStrike" baseline="0" dirty="0"/>
              <a:t>This Portfolio revises and supersedes previous versions of 7210 T.M., </a:t>
            </a:r>
            <a:r>
              <a:rPr lang="en-US" b="0" i="1" u="none" strike="noStrike" baseline="0" dirty="0"/>
              <a:t>Business Operations in the Republic of Korea</a:t>
            </a:r>
            <a:r>
              <a:rPr lang="en-US" b="0" i="0" u="none" strike="noStrike" baseline="0" dirty="0"/>
              <a:t>.” (full portfolio title in italic)</a:t>
            </a:r>
          </a:p>
          <a:p>
            <a:pPr marL="285750" indent="-285750" algn="l">
              <a:buFont typeface="Arial" panose="020B0604020202020204" pitchFamily="34" charset="0"/>
              <a:buChar char="•"/>
            </a:pPr>
            <a:r>
              <a:rPr lang="en-US" dirty="0"/>
              <a:t>All front matter files have page numbers in lowercase roman </a:t>
            </a:r>
            <a:r>
              <a:rPr lang="en-US"/>
              <a:t>numeral put in </a:t>
            </a:r>
            <a:r>
              <a:rPr lang="en-US" dirty="0"/>
              <a:t>parenthesis</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
            </a:pPr>
            <a:endParaRPr lang="en-US" dirty="0"/>
          </a:p>
          <a:p>
            <a:pPr marL="742950" lvl="1" indent="-285750">
              <a:buFont typeface="Arial" panose="020B0604020202020204" pitchFamily="34" charset="0"/>
              <a:buChar char="•"/>
            </a:pPr>
            <a:endParaRPr lang="en-US" dirty="0"/>
          </a:p>
          <a:p>
            <a:endParaRPr lang="en-US" dirty="0"/>
          </a:p>
          <a:p>
            <a:endParaRPr lang="en-US" dirty="0"/>
          </a:p>
        </p:txBody>
      </p:sp>
      <p:pic>
        <p:nvPicPr>
          <p:cNvPr id="4" name="Picture 3">
            <a:extLst>
              <a:ext uri="{FF2B5EF4-FFF2-40B4-BE49-F238E27FC236}">
                <a16:creationId xmlns:a16="http://schemas.microsoft.com/office/drawing/2014/main" id="{3C76FDCB-A2EE-6696-E67B-4C3908BF68FA}"/>
              </a:ext>
            </a:extLst>
          </p:cNvPr>
          <p:cNvPicPr>
            <a:picLocks noChangeAspect="1"/>
          </p:cNvPicPr>
          <p:nvPr/>
        </p:nvPicPr>
        <p:blipFill>
          <a:blip r:embed="rId2"/>
          <a:stretch>
            <a:fillRect/>
          </a:stretch>
        </p:blipFill>
        <p:spPr>
          <a:xfrm>
            <a:off x="7327672" y="0"/>
            <a:ext cx="4717386" cy="6858000"/>
          </a:xfrm>
          <a:prstGeom prst="rect">
            <a:avLst/>
          </a:prstGeom>
        </p:spPr>
      </p:pic>
    </p:spTree>
    <p:extLst>
      <p:ext uri="{BB962C8B-B14F-4D97-AF65-F5344CB8AC3E}">
        <p14:creationId xmlns:p14="http://schemas.microsoft.com/office/powerpoint/2010/main" val="105614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3ADB1-2320-DD80-67E4-0922D1C44392}"/>
              </a:ext>
            </a:extLst>
          </p:cNvPr>
          <p:cNvPicPr>
            <a:picLocks noChangeAspect="1"/>
          </p:cNvPicPr>
          <p:nvPr/>
        </p:nvPicPr>
        <p:blipFill>
          <a:blip r:embed="rId2"/>
          <a:stretch>
            <a:fillRect/>
          </a:stretch>
        </p:blipFill>
        <p:spPr>
          <a:xfrm>
            <a:off x="589983" y="859397"/>
            <a:ext cx="3975193" cy="5725647"/>
          </a:xfrm>
          <a:prstGeom prst="rect">
            <a:avLst/>
          </a:prstGeom>
        </p:spPr>
      </p:pic>
      <p:sp>
        <p:nvSpPr>
          <p:cNvPr id="4" name="TextBox 3">
            <a:extLst>
              <a:ext uri="{FF2B5EF4-FFF2-40B4-BE49-F238E27FC236}">
                <a16:creationId xmlns:a16="http://schemas.microsoft.com/office/drawing/2014/main" id="{B8910CEC-EB20-9A48-88C5-65A8EF793CCF}"/>
              </a:ext>
            </a:extLst>
          </p:cNvPr>
          <p:cNvSpPr txBox="1"/>
          <p:nvPr/>
        </p:nvSpPr>
        <p:spPr>
          <a:xfrm>
            <a:off x="293427" y="327546"/>
            <a:ext cx="53021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Space may have to be sacrificed to fit all info on front page (see below)</a:t>
            </a:r>
          </a:p>
        </p:txBody>
      </p:sp>
      <p:pic>
        <p:nvPicPr>
          <p:cNvPr id="6" name="Picture 5">
            <a:extLst>
              <a:ext uri="{FF2B5EF4-FFF2-40B4-BE49-F238E27FC236}">
                <a16:creationId xmlns:a16="http://schemas.microsoft.com/office/drawing/2014/main" id="{3590236B-5A09-5CDF-3BC5-238F7DC4B1AA}"/>
              </a:ext>
            </a:extLst>
          </p:cNvPr>
          <p:cNvPicPr>
            <a:picLocks noChangeAspect="1"/>
          </p:cNvPicPr>
          <p:nvPr/>
        </p:nvPicPr>
        <p:blipFill>
          <a:blip r:embed="rId3"/>
          <a:stretch>
            <a:fillRect/>
          </a:stretch>
        </p:blipFill>
        <p:spPr>
          <a:xfrm>
            <a:off x="7115353" y="859397"/>
            <a:ext cx="4299300" cy="5602406"/>
          </a:xfrm>
          <a:prstGeom prst="rect">
            <a:avLst/>
          </a:prstGeom>
        </p:spPr>
      </p:pic>
      <p:sp>
        <p:nvSpPr>
          <p:cNvPr id="7" name="TextBox 6">
            <a:extLst>
              <a:ext uri="{FF2B5EF4-FFF2-40B4-BE49-F238E27FC236}">
                <a16:creationId xmlns:a16="http://schemas.microsoft.com/office/drawing/2014/main" id="{62353521-2F10-74C7-0984-BB090FC3BF79}"/>
              </a:ext>
            </a:extLst>
          </p:cNvPr>
          <p:cNvSpPr txBox="1"/>
          <p:nvPr/>
        </p:nvSpPr>
        <p:spPr>
          <a:xfrm>
            <a:off x="7014950" y="327546"/>
            <a:ext cx="43997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Back page is standard (see below)</a:t>
            </a:r>
          </a:p>
        </p:txBody>
      </p:sp>
    </p:spTree>
    <p:extLst>
      <p:ext uri="{BB962C8B-B14F-4D97-AF65-F5344CB8AC3E}">
        <p14:creationId xmlns:p14="http://schemas.microsoft.com/office/powerpoint/2010/main" val="183181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8FD62-E57C-C954-A697-DAB4DEE3652C}"/>
              </a:ext>
            </a:extLst>
          </p:cNvPr>
          <p:cNvSpPr txBox="1"/>
          <p:nvPr/>
        </p:nvSpPr>
        <p:spPr>
          <a:xfrm>
            <a:off x="81887" y="150125"/>
            <a:ext cx="6014113" cy="4708981"/>
          </a:xfrm>
          <a:prstGeom prst="rect">
            <a:avLst/>
          </a:prstGeom>
          <a:noFill/>
        </p:spPr>
        <p:txBody>
          <a:bodyPr wrap="square" rtlCol="0">
            <a:spAutoFit/>
          </a:bodyPr>
          <a:lstStyle/>
          <a:p>
            <a:r>
              <a:rPr lang="en-US" dirty="0"/>
              <a:t>FRONT MATTER</a:t>
            </a:r>
          </a:p>
          <a:p>
            <a:r>
              <a:rPr lang="en-US" dirty="0"/>
              <a:t>(Portfolio description)</a:t>
            </a:r>
          </a:p>
          <a:p>
            <a:endParaRPr lang="en-US" dirty="0"/>
          </a:p>
          <a:p>
            <a:pPr marL="285750" indent="-285750">
              <a:buFont typeface="Arial" panose="020B0604020202020204" pitchFamily="34" charset="0"/>
              <a:buChar char="•"/>
            </a:pPr>
            <a:r>
              <a:rPr lang="en-US" dirty="0"/>
              <a:t>Can be as many pages as needed.</a:t>
            </a:r>
          </a:p>
          <a:p>
            <a:pPr marL="285750" indent="-285750">
              <a:buFont typeface="Arial" panose="020B0604020202020204" pitchFamily="34" charset="0"/>
              <a:buChar char="•"/>
            </a:pPr>
            <a:r>
              <a:rPr lang="en-US" dirty="0"/>
              <a:t>First two lines of text are permanent.</a:t>
            </a:r>
          </a:p>
          <a:p>
            <a:pPr marL="285750" indent="-285750">
              <a:buFont typeface="Arial" panose="020B0604020202020204" pitchFamily="34" charset="0"/>
              <a:buChar char="•"/>
            </a:pPr>
            <a:r>
              <a:rPr lang="en-US" dirty="0"/>
              <a:t>Third line indicates portfolio’s series (all caps):</a:t>
            </a:r>
          </a:p>
          <a:p>
            <a:pPr marL="742950" lvl="1" indent="-285750">
              <a:buFont typeface="Wingdings" panose="05000000000000000000" pitchFamily="2" charset="2"/>
              <a:buChar char="ü"/>
            </a:pPr>
            <a:r>
              <a:rPr lang="en-US" sz="1600" dirty="0"/>
              <a:t>FOREIGN INCOME</a:t>
            </a:r>
          </a:p>
          <a:p>
            <a:pPr marL="742950" lvl="1" indent="-285750">
              <a:buFont typeface="Wingdings" panose="05000000000000000000" pitchFamily="2" charset="2"/>
              <a:buChar char="ü"/>
            </a:pPr>
            <a:r>
              <a:rPr lang="en-US" sz="1600" dirty="0"/>
              <a:t>U.S. INCOME</a:t>
            </a:r>
          </a:p>
          <a:p>
            <a:pPr marL="742950" lvl="1" indent="-285750">
              <a:buFont typeface="Wingdings" panose="05000000000000000000" pitchFamily="2" charset="2"/>
              <a:buChar char="ü"/>
            </a:pPr>
            <a:r>
              <a:rPr lang="en-US" sz="1600" dirty="0"/>
              <a:t>ESTATES, GIFTS, AND TRUSTS</a:t>
            </a:r>
          </a:p>
          <a:p>
            <a:pPr marL="285750" indent="-285750">
              <a:buFont typeface="Arial" panose="020B0604020202020204" pitchFamily="34" charset="0"/>
              <a:buChar char="•"/>
            </a:pPr>
            <a:r>
              <a:rPr lang="en-US" dirty="0"/>
              <a:t>“PORTFOLIO DESCRIPTION” is all caps.</a:t>
            </a:r>
          </a:p>
          <a:p>
            <a:pPr marL="285750" indent="-285750">
              <a:buFont typeface="Arial" panose="020B0604020202020204" pitchFamily="34" charset="0"/>
              <a:buChar char="•"/>
            </a:pPr>
            <a:r>
              <a:rPr lang="en-US" dirty="0"/>
              <a:t>Disclaimer that starts with “This Bloomberg Tax Portfolio…” should be smaller in font size, and be located all the way at the bottom. Correct the disclaimer if it starts any differently, such as: </a:t>
            </a:r>
          </a:p>
          <a:p>
            <a:pPr marL="742950" lvl="1" indent="-285750">
              <a:buFont typeface="Wingdings" panose="05000000000000000000" pitchFamily="2" charset="2"/>
              <a:buChar char="ü"/>
            </a:pPr>
            <a:r>
              <a:rPr lang="en-US" dirty="0"/>
              <a:t>This Tax Management Portfolio…</a:t>
            </a:r>
          </a:p>
          <a:p>
            <a:pPr marL="742950" lvl="1" indent="-285750">
              <a:buFont typeface="Wingdings" panose="05000000000000000000" pitchFamily="2" charset="2"/>
              <a:buChar char="ü"/>
            </a:pPr>
            <a:r>
              <a:rPr lang="en-US" dirty="0"/>
              <a:t>This Bloomberg BNA Portfolio…</a:t>
            </a:r>
          </a:p>
          <a:p>
            <a:pPr marL="285750" indent="-285750">
              <a:buFont typeface="Arial" panose="020B0604020202020204" pitchFamily="34" charset="0"/>
              <a:buChar char="•"/>
            </a:pPr>
            <a:r>
              <a:rPr lang="en-US" dirty="0"/>
              <a:t>Make sure disclaimer is NOT outdenting (see below) </a:t>
            </a:r>
          </a:p>
        </p:txBody>
      </p:sp>
      <p:pic>
        <p:nvPicPr>
          <p:cNvPr id="4" name="Picture 3">
            <a:extLst>
              <a:ext uri="{FF2B5EF4-FFF2-40B4-BE49-F238E27FC236}">
                <a16:creationId xmlns:a16="http://schemas.microsoft.com/office/drawing/2014/main" id="{5C0D9AB8-CF8D-1A06-A467-35866BAD5964}"/>
              </a:ext>
            </a:extLst>
          </p:cNvPr>
          <p:cNvPicPr>
            <a:picLocks noChangeAspect="1"/>
          </p:cNvPicPr>
          <p:nvPr/>
        </p:nvPicPr>
        <p:blipFill>
          <a:blip r:embed="rId2"/>
          <a:stretch>
            <a:fillRect/>
          </a:stretch>
        </p:blipFill>
        <p:spPr>
          <a:xfrm>
            <a:off x="6428024" y="54591"/>
            <a:ext cx="5286375" cy="6858000"/>
          </a:xfrm>
          <a:prstGeom prst="rect">
            <a:avLst/>
          </a:prstGeom>
        </p:spPr>
      </p:pic>
      <p:pic>
        <p:nvPicPr>
          <p:cNvPr id="5" name="Picture 4">
            <a:extLst>
              <a:ext uri="{FF2B5EF4-FFF2-40B4-BE49-F238E27FC236}">
                <a16:creationId xmlns:a16="http://schemas.microsoft.com/office/drawing/2014/main" id="{03CADFDD-0616-1C86-1B1D-DA7045E6E2EA}"/>
              </a:ext>
            </a:extLst>
          </p:cNvPr>
          <p:cNvPicPr>
            <a:picLocks noChangeAspect="1"/>
          </p:cNvPicPr>
          <p:nvPr/>
        </p:nvPicPr>
        <p:blipFill>
          <a:blip r:embed="rId3"/>
          <a:stretch>
            <a:fillRect/>
          </a:stretch>
        </p:blipFill>
        <p:spPr>
          <a:xfrm>
            <a:off x="-12476" y="4859106"/>
            <a:ext cx="6073909" cy="1155487"/>
          </a:xfrm>
          <a:prstGeom prst="rect">
            <a:avLst/>
          </a:prstGeom>
        </p:spPr>
      </p:pic>
    </p:spTree>
    <p:extLst>
      <p:ext uri="{BB962C8B-B14F-4D97-AF65-F5344CB8AC3E}">
        <p14:creationId xmlns:p14="http://schemas.microsoft.com/office/powerpoint/2010/main" val="104090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FC0C3-97C3-7733-E77F-E00C96D644FF}"/>
              </a:ext>
            </a:extLst>
          </p:cNvPr>
          <p:cNvSpPr txBox="1"/>
          <p:nvPr/>
        </p:nvSpPr>
        <p:spPr>
          <a:xfrm>
            <a:off x="279779" y="121045"/>
            <a:ext cx="5036024" cy="646331"/>
          </a:xfrm>
          <a:prstGeom prst="rect">
            <a:avLst/>
          </a:prstGeom>
          <a:noFill/>
        </p:spPr>
        <p:txBody>
          <a:bodyPr wrap="square" rtlCol="0">
            <a:spAutoFit/>
          </a:bodyPr>
          <a:lstStyle/>
          <a:p>
            <a:r>
              <a:rPr lang="en-US" dirty="0"/>
              <a:t>If there is no space left on title page for authors’ bios (see below)…</a:t>
            </a:r>
          </a:p>
        </p:txBody>
      </p:sp>
      <p:pic>
        <p:nvPicPr>
          <p:cNvPr id="4" name="Picture 3">
            <a:extLst>
              <a:ext uri="{FF2B5EF4-FFF2-40B4-BE49-F238E27FC236}">
                <a16:creationId xmlns:a16="http://schemas.microsoft.com/office/drawing/2014/main" id="{EE3B82E4-0E26-939A-4F54-9174802660AA}"/>
              </a:ext>
            </a:extLst>
          </p:cNvPr>
          <p:cNvPicPr>
            <a:picLocks noChangeAspect="1"/>
          </p:cNvPicPr>
          <p:nvPr/>
        </p:nvPicPr>
        <p:blipFill>
          <a:blip r:embed="rId2"/>
          <a:stretch>
            <a:fillRect/>
          </a:stretch>
        </p:blipFill>
        <p:spPr>
          <a:xfrm>
            <a:off x="863418" y="709684"/>
            <a:ext cx="4073461" cy="6027271"/>
          </a:xfrm>
          <a:prstGeom prst="rect">
            <a:avLst/>
          </a:prstGeom>
        </p:spPr>
      </p:pic>
      <p:sp>
        <p:nvSpPr>
          <p:cNvPr id="5" name="TextBox 4">
            <a:extLst>
              <a:ext uri="{FF2B5EF4-FFF2-40B4-BE49-F238E27FC236}">
                <a16:creationId xmlns:a16="http://schemas.microsoft.com/office/drawing/2014/main" id="{78A372CD-AFBD-FE0A-CB1E-9B89D7789D52}"/>
              </a:ext>
            </a:extLst>
          </p:cNvPr>
          <p:cNvSpPr txBox="1"/>
          <p:nvPr/>
        </p:nvSpPr>
        <p:spPr>
          <a:xfrm>
            <a:off x="6366681" y="245660"/>
            <a:ext cx="5725235" cy="646331"/>
          </a:xfrm>
          <a:prstGeom prst="rect">
            <a:avLst/>
          </a:prstGeom>
          <a:noFill/>
        </p:spPr>
        <p:txBody>
          <a:bodyPr wrap="square" rtlCol="0">
            <a:spAutoFit/>
          </a:bodyPr>
          <a:lstStyle/>
          <a:p>
            <a:r>
              <a:rPr lang="en-US" dirty="0"/>
              <a:t>Then, said bios are moved to back of portfolio description file starting on a new page (see below)</a:t>
            </a:r>
          </a:p>
        </p:txBody>
      </p:sp>
      <p:pic>
        <p:nvPicPr>
          <p:cNvPr id="7" name="Picture 6">
            <a:extLst>
              <a:ext uri="{FF2B5EF4-FFF2-40B4-BE49-F238E27FC236}">
                <a16:creationId xmlns:a16="http://schemas.microsoft.com/office/drawing/2014/main" id="{05388FD1-7273-E70E-F3D1-171913370734}"/>
              </a:ext>
            </a:extLst>
          </p:cNvPr>
          <p:cNvPicPr>
            <a:picLocks noChangeAspect="1"/>
          </p:cNvPicPr>
          <p:nvPr/>
        </p:nvPicPr>
        <p:blipFill>
          <a:blip r:embed="rId3"/>
          <a:stretch>
            <a:fillRect/>
          </a:stretch>
        </p:blipFill>
        <p:spPr>
          <a:xfrm>
            <a:off x="6582214" y="891990"/>
            <a:ext cx="4499767" cy="5921551"/>
          </a:xfrm>
          <a:prstGeom prst="rect">
            <a:avLst/>
          </a:prstGeom>
        </p:spPr>
      </p:pic>
    </p:spTree>
    <p:extLst>
      <p:ext uri="{BB962C8B-B14F-4D97-AF65-F5344CB8AC3E}">
        <p14:creationId xmlns:p14="http://schemas.microsoft.com/office/powerpoint/2010/main" val="240916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B938D-1C03-8B80-6254-08E6FFC8C54B}"/>
              </a:ext>
            </a:extLst>
          </p:cNvPr>
          <p:cNvSpPr txBox="1"/>
          <p:nvPr/>
        </p:nvSpPr>
        <p:spPr>
          <a:xfrm>
            <a:off x="469717" y="360415"/>
            <a:ext cx="4664345" cy="4524315"/>
          </a:xfrm>
          <a:prstGeom prst="rect">
            <a:avLst/>
          </a:prstGeom>
          <a:noFill/>
        </p:spPr>
        <p:txBody>
          <a:bodyPr wrap="square" rtlCol="0">
            <a:spAutoFit/>
          </a:bodyPr>
          <a:lstStyle/>
          <a:p>
            <a:r>
              <a:rPr lang="en-US" dirty="0"/>
              <a:t>FRONT MATTER</a:t>
            </a:r>
          </a:p>
          <a:p>
            <a:r>
              <a:rPr lang="en-US" dirty="0"/>
              <a:t>(Table of contents a.k.a. TOC) </a:t>
            </a:r>
          </a:p>
          <a:p>
            <a:endParaRPr lang="en-US" dirty="0"/>
          </a:p>
          <a:p>
            <a:pPr marL="285750" indent="-285750">
              <a:buFont typeface="Arial" panose="020B0604020202020204" pitchFamily="34" charset="0"/>
              <a:buChar char="•"/>
            </a:pPr>
            <a:r>
              <a:rPr lang="en-US" dirty="0"/>
              <a:t>Reflects headings of content groups (sections in DA) and their page locations.</a:t>
            </a:r>
          </a:p>
          <a:p>
            <a:pPr marL="285750" indent="-285750">
              <a:buFont typeface="Arial" panose="020B0604020202020204" pitchFamily="34" charset="0"/>
              <a:buChar char="•"/>
            </a:pPr>
            <a:endParaRPr lang="en-US" dirty="0"/>
          </a:p>
          <a:p>
            <a:r>
              <a:rPr lang="en-US" dirty="0"/>
              <a:t>Ensure:</a:t>
            </a:r>
          </a:p>
          <a:p>
            <a:endParaRPr lang="en-US" dirty="0"/>
          </a:p>
          <a:p>
            <a:pPr marL="285750" indent="-285750">
              <a:buFont typeface="Arial" panose="020B0604020202020204" pitchFamily="34" charset="0"/>
              <a:buChar char="•"/>
            </a:pPr>
            <a:r>
              <a:rPr lang="en-US" dirty="0"/>
              <a:t>Chapter numbers are sequential.</a:t>
            </a:r>
          </a:p>
          <a:p>
            <a:pPr marL="285750" indent="-285750">
              <a:buFont typeface="Arial" panose="020B0604020202020204" pitchFamily="34" charset="0"/>
              <a:buChar char="•"/>
            </a:pPr>
            <a:r>
              <a:rPr lang="en-US" dirty="0"/>
              <a:t>There are no missing or duplicate chapters.</a:t>
            </a:r>
          </a:p>
          <a:p>
            <a:pPr marL="285750" indent="-285750">
              <a:buFont typeface="Arial" panose="020B0604020202020204" pitchFamily="34" charset="0"/>
              <a:buChar char="•"/>
            </a:pPr>
            <a:r>
              <a:rPr lang="en-US" dirty="0"/>
              <a:t>Each chapter begins in an odd number.</a:t>
            </a:r>
          </a:p>
          <a:p>
            <a:pPr marL="285750" indent="-285750">
              <a:buFont typeface="Arial" panose="020B0604020202020204" pitchFamily="34" charset="0"/>
              <a:buChar char="•"/>
            </a:pPr>
            <a:r>
              <a:rPr lang="en-US" dirty="0"/>
              <a:t>All cascading levels are in correct order (nested accurately).</a:t>
            </a:r>
          </a:p>
          <a:p>
            <a:pPr marL="285750" indent="-285750">
              <a:buFont typeface="Arial" panose="020B0604020202020204" pitchFamily="34" charset="0"/>
              <a:buChar char="•"/>
            </a:pPr>
            <a:r>
              <a:rPr lang="en-US" dirty="0"/>
              <a:t>Standard progression of levels: </a:t>
            </a:r>
          </a:p>
          <a:p>
            <a:r>
              <a:rPr lang="en-US" dirty="0"/>
              <a:t>	I., </a:t>
            </a:r>
            <a:r>
              <a:rPr lang="en-US" sz="1800" dirty="0">
                <a:effectLst/>
                <a:latin typeface="Calibri" panose="020F0502020204030204" pitchFamily="34" charset="0"/>
                <a:ea typeface="Calibri" panose="020F0502020204030204" pitchFamily="34" charset="0"/>
                <a:cs typeface="Calibri" panose="020F0502020204030204" pitchFamily="34" charset="0"/>
              </a:rPr>
              <a:t>A., 1., a., (1), (a), (</a:t>
            </a:r>
            <a:r>
              <a:rPr lang="en-US" sz="1800" dirty="0" err="1">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(A), (I)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dirty="0"/>
              <a:t>Last entry in TOC reads as follow:</a:t>
            </a:r>
          </a:p>
        </p:txBody>
      </p:sp>
      <p:pic>
        <p:nvPicPr>
          <p:cNvPr id="4" name="Picture 3">
            <a:extLst>
              <a:ext uri="{FF2B5EF4-FFF2-40B4-BE49-F238E27FC236}">
                <a16:creationId xmlns:a16="http://schemas.microsoft.com/office/drawing/2014/main" id="{CCC37BD4-545F-EA75-4C0E-B6ABB8AEC43E}"/>
              </a:ext>
            </a:extLst>
          </p:cNvPr>
          <p:cNvPicPr>
            <a:picLocks noChangeAspect="1"/>
          </p:cNvPicPr>
          <p:nvPr/>
        </p:nvPicPr>
        <p:blipFill>
          <a:blip r:embed="rId2"/>
          <a:stretch>
            <a:fillRect/>
          </a:stretch>
        </p:blipFill>
        <p:spPr>
          <a:xfrm>
            <a:off x="6096000" y="0"/>
            <a:ext cx="5549081" cy="6858000"/>
          </a:xfrm>
          <a:prstGeom prst="rect">
            <a:avLst/>
          </a:prstGeom>
        </p:spPr>
      </p:pic>
      <p:pic>
        <p:nvPicPr>
          <p:cNvPr id="8" name="Picture 7">
            <a:extLst>
              <a:ext uri="{FF2B5EF4-FFF2-40B4-BE49-F238E27FC236}">
                <a16:creationId xmlns:a16="http://schemas.microsoft.com/office/drawing/2014/main" id="{9DF16480-757C-7392-5A15-304EDF6A0E6F}"/>
              </a:ext>
            </a:extLst>
          </p:cNvPr>
          <p:cNvPicPr>
            <a:picLocks noChangeAspect="1"/>
          </p:cNvPicPr>
          <p:nvPr/>
        </p:nvPicPr>
        <p:blipFill>
          <a:blip r:embed="rId3"/>
          <a:stretch>
            <a:fillRect/>
          </a:stretch>
        </p:blipFill>
        <p:spPr>
          <a:xfrm>
            <a:off x="923827" y="4899166"/>
            <a:ext cx="3928470" cy="478068"/>
          </a:xfrm>
          <a:prstGeom prst="rect">
            <a:avLst/>
          </a:prstGeom>
        </p:spPr>
      </p:pic>
    </p:spTree>
    <p:extLst>
      <p:ext uri="{BB962C8B-B14F-4D97-AF65-F5344CB8AC3E}">
        <p14:creationId xmlns:p14="http://schemas.microsoft.com/office/powerpoint/2010/main" val="10833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Detailed Analysis (DA)</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81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7FF5A-CB34-991E-C210-F0C64506F25E}"/>
              </a:ext>
            </a:extLst>
          </p:cNvPr>
          <p:cNvSpPr txBox="1"/>
          <p:nvPr/>
        </p:nvSpPr>
        <p:spPr>
          <a:xfrm>
            <a:off x="222913" y="109183"/>
            <a:ext cx="11969087" cy="2308324"/>
          </a:xfrm>
          <a:prstGeom prst="rect">
            <a:avLst/>
          </a:prstGeom>
          <a:noFill/>
        </p:spPr>
        <p:txBody>
          <a:bodyPr wrap="square" rtlCol="0">
            <a:spAutoFit/>
          </a:bodyPr>
          <a:lstStyle/>
          <a:p>
            <a:r>
              <a:rPr lang="en-US" dirty="0"/>
              <a:t>DETAILED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 body of discussion in portfolios</a:t>
            </a:r>
          </a:p>
          <a:p>
            <a:pPr marL="285750" indent="-285750">
              <a:buFont typeface="Arial" panose="020B0604020202020204" pitchFamily="34" charset="0"/>
              <a:buChar char="•"/>
            </a:pPr>
            <a:r>
              <a:rPr lang="en-US" dirty="0"/>
              <a:t>Composed of chapters</a:t>
            </a:r>
          </a:p>
          <a:p>
            <a:pPr marL="285750" indent="-285750">
              <a:buFont typeface="Arial" panose="020B0604020202020204" pitchFamily="34" charset="0"/>
              <a:buChar char="•"/>
            </a:pPr>
            <a:r>
              <a:rPr lang="en-US" dirty="0"/>
              <a:t>Each chapter should start in an odd number (e.g., A-1, A-15, A-167)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0163675B-DC29-2536-8AB3-316787C416B1}"/>
              </a:ext>
            </a:extLst>
          </p:cNvPr>
          <p:cNvPicPr>
            <a:picLocks noChangeAspect="1"/>
          </p:cNvPicPr>
          <p:nvPr/>
        </p:nvPicPr>
        <p:blipFill>
          <a:blip r:embed="rId2"/>
          <a:stretch>
            <a:fillRect/>
          </a:stretch>
        </p:blipFill>
        <p:spPr>
          <a:xfrm>
            <a:off x="1780208" y="3429000"/>
            <a:ext cx="5498897" cy="2743200"/>
          </a:xfrm>
          <a:prstGeom prst="rect">
            <a:avLst/>
          </a:prstGeom>
        </p:spPr>
      </p:pic>
      <p:pic>
        <p:nvPicPr>
          <p:cNvPr id="6" name="Picture 5">
            <a:extLst>
              <a:ext uri="{FF2B5EF4-FFF2-40B4-BE49-F238E27FC236}">
                <a16:creationId xmlns:a16="http://schemas.microsoft.com/office/drawing/2014/main" id="{6017BE1E-D05A-D771-4422-DCFBDE1A39DF}"/>
              </a:ext>
            </a:extLst>
          </p:cNvPr>
          <p:cNvPicPr>
            <a:picLocks noChangeAspect="1"/>
          </p:cNvPicPr>
          <p:nvPr/>
        </p:nvPicPr>
        <p:blipFill>
          <a:blip r:embed="rId3"/>
          <a:stretch>
            <a:fillRect/>
          </a:stretch>
        </p:blipFill>
        <p:spPr>
          <a:xfrm>
            <a:off x="1182280" y="1727822"/>
            <a:ext cx="3867150" cy="685800"/>
          </a:xfrm>
          <a:prstGeom prst="rect">
            <a:avLst/>
          </a:prstGeom>
        </p:spPr>
      </p:pic>
      <p:sp>
        <p:nvSpPr>
          <p:cNvPr id="5" name="TextBox 4">
            <a:extLst>
              <a:ext uri="{FF2B5EF4-FFF2-40B4-BE49-F238E27FC236}">
                <a16:creationId xmlns:a16="http://schemas.microsoft.com/office/drawing/2014/main" id="{3423A451-345B-07D9-9E3F-3FCE8CBB2E4D}"/>
              </a:ext>
            </a:extLst>
          </p:cNvPr>
          <p:cNvSpPr txBox="1"/>
          <p:nvPr/>
        </p:nvSpPr>
        <p:spPr>
          <a:xfrm>
            <a:off x="288852" y="2413622"/>
            <a:ext cx="939204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First page should have: </a:t>
            </a:r>
          </a:p>
          <a:p>
            <a:pPr marL="742950" lvl="1" indent="-285750">
              <a:buFont typeface="Wingdings" panose="05000000000000000000" pitchFamily="2" charset="2"/>
              <a:buChar char="ü"/>
            </a:pPr>
            <a:r>
              <a:rPr lang="en-US" dirty="0"/>
              <a:t>DETAILED ANALYSIS banner on top</a:t>
            </a:r>
          </a:p>
          <a:p>
            <a:pPr marL="742950" lvl="1" indent="-285750">
              <a:buFont typeface="Wingdings" panose="05000000000000000000" pitchFamily="2" charset="2"/>
              <a:buChar char="ü"/>
            </a:pPr>
            <a:r>
              <a:rPr lang="en-US" dirty="0"/>
              <a:t>DETAILED ANALYSIS tab on right margin</a:t>
            </a:r>
          </a:p>
          <a:p>
            <a:endParaRPr lang="en-US" dirty="0"/>
          </a:p>
        </p:txBody>
      </p:sp>
    </p:spTree>
    <p:extLst>
      <p:ext uri="{BB962C8B-B14F-4D97-AF65-F5344CB8AC3E}">
        <p14:creationId xmlns:p14="http://schemas.microsoft.com/office/powerpoint/2010/main" val="205687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F4899-A011-35E1-C473-236255AF965C}"/>
              </a:ext>
            </a:extLst>
          </p:cNvPr>
          <p:cNvSpPr txBox="1"/>
          <p:nvPr/>
        </p:nvSpPr>
        <p:spPr>
          <a:xfrm>
            <a:off x="54591" y="0"/>
            <a:ext cx="12137409"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chapters and section headings that follow should be title cased.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0D4FE93-F5EA-3626-0B43-3FDDA54EC254}"/>
              </a:ext>
            </a:extLst>
          </p:cNvPr>
          <p:cNvPicPr>
            <a:picLocks noChangeAspect="1"/>
          </p:cNvPicPr>
          <p:nvPr/>
        </p:nvPicPr>
        <p:blipFill>
          <a:blip r:embed="rId2"/>
          <a:stretch>
            <a:fillRect/>
          </a:stretch>
        </p:blipFill>
        <p:spPr>
          <a:xfrm>
            <a:off x="1341461" y="2033587"/>
            <a:ext cx="6629400" cy="2790825"/>
          </a:xfrm>
          <a:prstGeom prst="rect">
            <a:avLst/>
          </a:prstGeom>
        </p:spPr>
      </p:pic>
    </p:spTree>
    <p:extLst>
      <p:ext uri="{BB962C8B-B14F-4D97-AF65-F5344CB8AC3E}">
        <p14:creationId xmlns:p14="http://schemas.microsoft.com/office/powerpoint/2010/main" val="377666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C0274-297A-68EA-6466-9AD2040FDE2E}"/>
              </a:ext>
            </a:extLst>
          </p:cNvPr>
          <p:cNvSpPr txBox="1"/>
          <p:nvPr/>
        </p:nvSpPr>
        <p:spPr>
          <a:xfrm>
            <a:off x="433633" y="169682"/>
            <a:ext cx="61349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Footnotes should be in sequential order</a:t>
            </a:r>
          </a:p>
          <a:p>
            <a:pPr marL="285750" indent="-285750">
              <a:buFont typeface="Arial" panose="020B0604020202020204" pitchFamily="34" charset="0"/>
              <a:buChar char="•"/>
            </a:pPr>
            <a:r>
              <a:rPr lang="en-US" dirty="0"/>
              <a:t>First chapter starts with footnote no. 1 (if any)</a:t>
            </a:r>
          </a:p>
          <a:p>
            <a:pPr marL="285750" indent="-285750">
              <a:buFont typeface="Arial" panose="020B0604020202020204" pitchFamily="34" charset="0"/>
              <a:buChar char="•"/>
            </a:pPr>
            <a:r>
              <a:rPr lang="en-US" dirty="0"/>
              <a:t>Following chapters pick up numbering from previous chapters (there are exceptions)</a:t>
            </a:r>
          </a:p>
        </p:txBody>
      </p:sp>
      <p:pic>
        <p:nvPicPr>
          <p:cNvPr id="4" name="Picture 3">
            <a:extLst>
              <a:ext uri="{FF2B5EF4-FFF2-40B4-BE49-F238E27FC236}">
                <a16:creationId xmlns:a16="http://schemas.microsoft.com/office/drawing/2014/main" id="{872B31B3-3379-5B78-C85C-DA898E6710D3}"/>
              </a:ext>
            </a:extLst>
          </p:cNvPr>
          <p:cNvPicPr>
            <a:picLocks noChangeAspect="1"/>
          </p:cNvPicPr>
          <p:nvPr/>
        </p:nvPicPr>
        <p:blipFill>
          <a:blip r:embed="rId2"/>
          <a:stretch>
            <a:fillRect/>
          </a:stretch>
        </p:blipFill>
        <p:spPr>
          <a:xfrm>
            <a:off x="0" y="1370011"/>
            <a:ext cx="12192000" cy="4569630"/>
          </a:xfrm>
          <a:prstGeom prst="rect">
            <a:avLst/>
          </a:prstGeom>
        </p:spPr>
      </p:pic>
    </p:spTree>
    <p:extLst>
      <p:ext uri="{BB962C8B-B14F-4D97-AF65-F5344CB8AC3E}">
        <p14:creationId xmlns:p14="http://schemas.microsoft.com/office/powerpoint/2010/main" val="291822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201795-73C8-FDCE-F03D-6309DBF9D713}"/>
              </a:ext>
            </a:extLst>
          </p:cNvPr>
          <p:cNvSpPr txBox="1"/>
          <p:nvPr/>
        </p:nvSpPr>
        <p:spPr>
          <a:xfrm>
            <a:off x="1404594" y="820132"/>
            <a:ext cx="4177041" cy="369332"/>
          </a:xfrm>
          <a:prstGeom prst="rect">
            <a:avLst/>
          </a:prstGeom>
          <a:noFill/>
        </p:spPr>
        <p:txBody>
          <a:bodyPr wrap="none" rtlCol="0">
            <a:spAutoFit/>
          </a:bodyPr>
          <a:lstStyle/>
          <a:p>
            <a:pPr marL="285750" indent="-285750">
              <a:buFont typeface="Arial" panose="020B0604020202020204" pitchFamily="34" charset="0"/>
              <a:buChar char="•"/>
            </a:pPr>
            <a:r>
              <a:rPr lang="en-US" dirty="0"/>
              <a:t>There should be NO reserved footnotes</a:t>
            </a:r>
          </a:p>
        </p:txBody>
      </p:sp>
      <p:sp>
        <p:nvSpPr>
          <p:cNvPr id="5" name="TextBox 4">
            <a:extLst>
              <a:ext uri="{FF2B5EF4-FFF2-40B4-BE49-F238E27FC236}">
                <a16:creationId xmlns:a16="http://schemas.microsoft.com/office/drawing/2014/main" id="{C2581377-4770-138D-3AF5-40D87F003871}"/>
              </a:ext>
            </a:extLst>
          </p:cNvPr>
          <p:cNvSpPr txBox="1"/>
          <p:nvPr/>
        </p:nvSpPr>
        <p:spPr>
          <a:xfrm>
            <a:off x="1564997" y="3917898"/>
            <a:ext cx="4402170" cy="369332"/>
          </a:xfrm>
          <a:prstGeom prst="rect">
            <a:avLst/>
          </a:prstGeom>
          <a:noFill/>
        </p:spPr>
        <p:txBody>
          <a:bodyPr wrap="square" rtlCol="0">
            <a:spAutoFit/>
          </a:bodyPr>
          <a:lstStyle/>
          <a:p>
            <a:pPr marL="285750" indent="-285750">
              <a:buFont typeface="Arial" panose="020B0604020202020204" pitchFamily="34" charset="0"/>
              <a:buChar char="•"/>
            </a:pPr>
            <a:r>
              <a:rPr lang="en-US" dirty="0"/>
              <a:t>There should be NO point footnotes</a:t>
            </a:r>
          </a:p>
        </p:txBody>
      </p:sp>
      <p:pic>
        <p:nvPicPr>
          <p:cNvPr id="7" name="Picture 6">
            <a:extLst>
              <a:ext uri="{FF2B5EF4-FFF2-40B4-BE49-F238E27FC236}">
                <a16:creationId xmlns:a16="http://schemas.microsoft.com/office/drawing/2014/main" id="{FED8E17D-613C-6E38-BCF0-C172351E8C3F}"/>
              </a:ext>
            </a:extLst>
          </p:cNvPr>
          <p:cNvPicPr>
            <a:picLocks noChangeAspect="1"/>
          </p:cNvPicPr>
          <p:nvPr/>
        </p:nvPicPr>
        <p:blipFill>
          <a:blip r:embed="rId2"/>
          <a:stretch>
            <a:fillRect/>
          </a:stretch>
        </p:blipFill>
        <p:spPr>
          <a:xfrm>
            <a:off x="1404594" y="4424865"/>
            <a:ext cx="6629400" cy="1905000"/>
          </a:xfrm>
          <a:prstGeom prst="rect">
            <a:avLst/>
          </a:prstGeom>
        </p:spPr>
      </p:pic>
      <p:pic>
        <p:nvPicPr>
          <p:cNvPr id="9" name="Picture 8">
            <a:extLst>
              <a:ext uri="{FF2B5EF4-FFF2-40B4-BE49-F238E27FC236}">
                <a16:creationId xmlns:a16="http://schemas.microsoft.com/office/drawing/2014/main" id="{C1617512-EAC8-1C0C-042E-F69F5BD7BAD5}"/>
              </a:ext>
            </a:extLst>
          </p:cNvPr>
          <p:cNvPicPr>
            <a:picLocks noChangeAspect="1"/>
          </p:cNvPicPr>
          <p:nvPr/>
        </p:nvPicPr>
        <p:blipFill>
          <a:blip r:embed="rId3"/>
          <a:stretch>
            <a:fillRect/>
          </a:stretch>
        </p:blipFill>
        <p:spPr>
          <a:xfrm>
            <a:off x="2035208" y="1189464"/>
            <a:ext cx="5067300" cy="2371725"/>
          </a:xfrm>
          <a:prstGeom prst="rect">
            <a:avLst/>
          </a:prstGeom>
        </p:spPr>
      </p:pic>
    </p:spTree>
    <p:extLst>
      <p:ext uri="{BB962C8B-B14F-4D97-AF65-F5344CB8AC3E}">
        <p14:creationId xmlns:p14="http://schemas.microsoft.com/office/powerpoint/2010/main" val="19909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4929D95-D76F-73A4-5CBB-DA91B83B106B}"/>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a:solidFill>
                  <a:schemeClr val="tx1"/>
                </a:solidFill>
                <a:latin typeface="+mj-lt"/>
                <a:ea typeface="+mj-ea"/>
                <a:cs typeface="+mj-cs"/>
              </a:rPr>
              <a:t>Overview</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37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52EFF3-00C3-17EC-E949-B9CC448F094A}"/>
              </a:ext>
            </a:extLst>
          </p:cNvPr>
          <p:cNvSpPr txBox="1"/>
          <p:nvPr/>
        </p:nvSpPr>
        <p:spPr>
          <a:xfrm>
            <a:off x="337460" y="2042052"/>
            <a:ext cx="6355828" cy="646331"/>
          </a:xfrm>
          <a:prstGeom prst="rect">
            <a:avLst/>
          </a:prstGeom>
          <a:noFill/>
        </p:spPr>
        <p:txBody>
          <a:bodyPr wrap="square" rtlCol="0">
            <a:spAutoFit/>
          </a:bodyPr>
          <a:lstStyle/>
          <a:p>
            <a:pPr marL="285750" indent="-285750">
              <a:buFont typeface="Arial" panose="020B0604020202020204" pitchFamily="34" charset="0"/>
              <a:buChar char="•"/>
            </a:pPr>
            <a:r>
              <a:rPr lang="en-US" dirty="0"/>
              <a:t>Long URLs found in footnotes could create white space </a:t>
            </a:r>
          </a:p>
          <a:p>
            <a:pPr marL="285750" indent="-285750">
              <a:buFont typeface="Arial" panose="020B0604020202020204" pitchFamily="34" charset="0"/>
              <a:buChar char="•"/>
            </a:pPr>
            <a:r>
              <a:rPr lang="en-US" dirty="0"/>
              <a:t>Some are acceptable. See below.</a:t>
            </a:r>
          </a:p>
        </p:txBody>
      </p:sp>
      <p:sp>
        <p:nvSpPr>
          <p:cNvPr id="5" name="TextBox 4">
            <a:extLst>
              <a:ext uri="{FF2B5EF4-FFF2-40B4-BE49-F238E27FC236}">
                <a16:creationId xmlns:a16="http://schemas.microsoft.com/office/drawing/2014/main" id="{6A7AE141-6E17-8FEF-521F-38BDCFF28ED5}"/>
              </a:ext>
            </a:extLst>
          </p:cNvPr>
          <p:cNvSpPr txBox="1"/>
          <p:nvPr/>
        </p:nvSpPr>
        <p:spPr>
          <a:xfrm>
            <a:off x="544419" y="4880442"/>
            <a:ext cx="5722071"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Some are NOT acceptable. See below and right. </a:t>
            </a:r>
          </a:p>
        </p:txBody>
      </p:sp>
      <p:pic>
        <p:nvPicPr>
          <p:cNvPr id="6" name="Picture 5">
            <a:extLst>
              <a:ext uri="{FF2B5EF4-FFF2-40B4-BE49-F238E27FC236}">
                <a16:creationId xmlns:a16="http://schemas.microsoft.com/office/drawing/2014/main" id="{23301258-4D93-E58F-C907-24C8F81C8C90}"/>
              </a:ext>
            </a:extLst>
          </p:cNvPr>
          <p:cNvPicPr>
            <a:picLocks noChangeAspect="1"/>
          </p:cNvPicPr>
          <p:nvPr/>
        </p:nvPicPr>
        <p:blipFill>
          <a:blip r:embed="rId2"/>
          <a:stretch>
            <a:fillRect/>
          </a:stretch>
        </p:blipFill>
        <p:spPr>
          <a:xfrm>
            <a:off x="544420" y="5187466"/>
            <a:ext cx="5722071" cy="1271571"/>
          </a:xfrm>
          <a:prstGeom prst="rect">
            <a:avLst/>
          </a:prstGeom>
        </p:spPr>
      </p:pic>
      <p:pic>
        <p:nvPicPr>
          <p:cNvPr id="8" name="Picture 7">
            <a:extLst>
              <a:ext uri="{FF2B5EF4-FFF2-40B4-BE49-F238E27FC236}">
                <a16:creationId xmlns:a16="http://schemas.microsoft.com/office/drawing/2014/main" id="{8D935EF9-120D-01B1-8CEC-7038E735E3A2}"/>
              </a:ext>
            </a:extLst>
          </p:cNvPr>
          <p:cNvPicPr>
            <a:picLocks noChangeAspect="1"/>
          </p:cNvPicPr>
          <p:nvPr/>
        </p:nvPicPr>
        <p:blipFill>
          <a:blip r:embed="rId3"/>
          <a:stretch>
            <a:fillRect/>
          </a:stretch>
        </p:blipFill>
        <p:spPr>
          <a:xfrm>
            <a:off x="6693288" y="3071096"/>
            <a:ext cx="5254435" cy="3786904"/>
          </a:xfrm>
          <a:prstGeom prst="rect">
            <a:avLst/>
          </a:prstGeom>
        </p:spPr>
      </p:pic>
      <p:pic>
        <p:nvPicPr>
          <p:cNvPr id="12" name="Picture 11">
            <a:extLst>
              <a:ext uri="{FF2B5EF4-FFF2-40B4-BE49-F238E27FC236}">
                <a16:creationId xmlns:a16="http://schemas.microsoft.com/office/drawing/2014/main" id="{8A373BCA-9285-C016-D006-6A32F60360F9}"/>
              </a:ext>
            </a:extLst>
          </p:cNvPr>
          <p:cNvPicPr>
            <a:picLocks noChangeAspect="1"/>
          </p:cNvPicPr>
          <p:nvPr/>
        </p:nvPicPr>
        <p:blipFill>
          <a:blip r:embed="rId4"/>
          <a:stretch>
            <a:fillRect/>
          </a:stretch>
        </p:blipFill>
        <p:spPr>
          <a:xfrm>
            <a:off x="122865" y="3165060"/>
            <a:ext cx="6143625" cy="1171575"/>
          </a:xfrm>
          <a:prstGeom prst="rect">
            <a:avLst/>
          </a:prstGeom>
        </p:spPr>
      </p:pic>
    </p:spTree>
    <p:extLst>
      <p:ext uri="{BB962C8B-B14F-4D97-AF65-F5344CB8AC3E}">
        <p14:creationId xmlns:p14="http://schemas.microsoft.com/office/powerpoint/2010/main" val="285651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D08C5-F480-F01C-0069-EA3C9D548BBE}"/>
              </a:ext>
            </a:extLst>
          </p:cNvPr>
          <p:cNvSpPr txBox="1"/>
          <p:nvPr/>
        </p:nvSpPr>
        <p:spPr>
          <a:xfrm>
            <a:off x="876619" y="511791"/>
            <a:ext cx="4810837"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List items should be in correct indentation and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F687B823-7120-C782-16EB-D3724F60EEAE}"/>
              </a:ext>
            </a:extLst>
          </p:cNvPr>
          <p:cNvPicPr>
            <a:picLocks noChangeAspect="1"/>
          </p:cNvPicPr>
          <p:nvPr/>
        </p:nvPicPr>
        <p:blipFill>
          <a:blip r:embed="rId2"/>
          <a:stretch>
            <a:fillRect/>
          </a:stretch>
        </p:blipFill>
        <p:spPr>
          <a:xfrm>
            <a:off x="6579608" y="0"/>
            <a:ext cx="5092390" cy="6858000"/>
          </a:xfrm>
          <a:prstGeom prst="rect">
            <a:avLst/>
          </a:prstGeom>
        </p:spPr>
      </p:pic>
    </p:spTree>
    <p:extLst>
      <p:ext uri="{BB962C8B-B14F-4D97-AF65-F5344CB8AC3E}">
        <p14:creationId xmlns:p14="http://schemas.microsoft.com/office/powerpoint/2010/main" val="10951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DCA91-5919-BC3D-1852-E904990F1007}"/>
              </a:ext>
            </a:extLst>
          </p:cNvPr>
          <p:cNvSpPr txBox="1"/>
          <p:nvPr/>
        </p:nvSpPr>
        <p:spPr>
          <a:xfrm>
            <a:off x="303693" y="818866"/>
            <a:ext cx="4712923"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Examples are left-indented and italic</a:t>
            </a:r>
          </a:p>
          <a:p>
            <a:pPr marL="285750" indent="-285750">
              <a:buFont typeface="Arial" panose="020B0604020202020204" pitchFamily="34" charset="0"/>
              <a:buChar char="•"/>
            </a:pPr>
            <a:r>
              <a:rPr lang="en-US" dirty="0"/>
              <a:t>Quotes are left/right-indented</a:t>
            </a:r>
          </a:p>
          <a:p>
            <a:pPr marL="285750" indent="-285750">
              <a:buFont typeface="Arial" panose="020B0604020202020204" pitchFamily="34" charset="0"/>
              <a:buChar char="•"/>
            </a:pPr>
            <a:r>
              <a:rPr lang="en-US" dirty="0"/>
              <a:t>Notes and comments are in italic.</a:t>
            </a:r>
          </a:p>
        </p:txBody>
      </p:sp>
      <p:pic>
        <p:nvPicPr>
          <p:cNvPr id="4" name="Picture 3">
            <a:extLst>
              <a:ext uri="{FF2B5EF4-FFF2-40B4-BE49-F238E27FC236}">
                <a16:creationId xmlns:a16="http://schemas.microsoft.com/office/drawing/2014/main" id="{A37F3544-A9DB-F96B-428F-996A31C8BF35}"/>
              </a:ext>
            </a:extLst>
          </p:cNvPr>
          <p:cNvPicPr>
            <a:picLocks noChangeAspect="1"/>
          </p:cNvPicPr>
          <p:nvPr/>
        </p:nvPicPr>
        <p:blipFill>
          <a:blip r:embed="rId2"/>
          <a:stretch>
            <a:fillRect/>
          </a:stretch>
        </p:blipFill>
        <p:spPr>
          <a:xfrm>
            <a:off x="5844644" y="50675"/>
            <a:ext cx="6347356" cy="4889815"/>
          </a:xfrm>
          <a:prstGeom prst="rect">
            <a:avLst/>
          </a:prstGeom>
        </p:spPr>
      </p:pic>
      <p:pic>
        <p:nvPicPr>
          <p:cNvPr id="6" name="Picture 5">
            <a:extLst>
              <a:ext uri="{FF2B5EF4-FFF2-40B4-BE49-F238E27FC236}">
                <a16:creationId xmlns:a16="http://schemas.microsoft.com/office/drawing/2014/main" id="{B415AF6D-4F0C-6FBE-6754-1B5669DF45A8}"/>
              </a:ext>
            </a:extLst>
          </p:cNvPr>
          <p:cNvPicPr>
            <a:picLocks noChangeAspect="1"/>
          </p:cNvPicPr>
          <p:nvPr/>
        </p:nvPicPr>
        <p:blipFill>
          <a:blip r:embed="rId3"/>
          <a:stretch>
            <a:fillRect/>
          </a:stretch>
        </p:blipFill>
        <p:spPr>
          <a:xfrm>
            <a:off x="0" y="2838734"/>
            <a:ext cx="5767057" cy="3200400"/>
          </a:xfrm>
          <a:prstGeom prst="rect">
            <a:avLst/>
          </a:prstGeom>
        </p:spPr>
      </p:pic>
    </p:spTree>
    <p:extLst>
      <p:ext uri="{BB962C8B-B14F-4D97-AF65-F5344CB8AC3E}">
        <p14:creationId xmlns:p14="http://schemas.microsoft.com/office/powerpoint/2010/main" val="89186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9B486D-0DCE-CE11-237F-D673BF989DFC}"/>
              </a:ext>
            </a:extLst>
          </p:cNvPr>
          <p:cNvSpPr txBox="1"/>
          <p:nvPr/>
        </p:nvSpPr>
        <p:spPr>
          <a:xfrm>
            <a:off x="368240" y="1951672"/>
            <a:ext cx="47071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Most tables will fit in one column.</a:t>
            </a:r>
          </a:p>
          <a:p>
            <a:pPr marL="285750" indent="-285750">
              <a:buFont typeface="Arial" panose="020B0604020202020204" pitchFamily="34" charset="0"/>
              <a:buChar char="•"/>
            </a:pPr>
            <a:r>
              <a:rPr lang="en-US" dirty="0"/>
              <a:t>Column headings should be unbroken.</a:t>
            </a:r>
          </a:p>
          <a:p>
            <a:pPr marL="285750" indent="-285750">
              <a:buFont typeface="Arial" panose="020B0604020202020204" pitchFamily="34" charset="0"/>
              <a:buChar char="•"/>
            </a:pPr>
            <a:r>
              <a:rPr lang="en-US" dirty="0"/>
              <a:t>Numeric data is right-aligned. </a:t>
            </a:r>
          </a:p>
        </p:txBody>
      </p:sp>
      <p:pic>
        <p:nvPicPr>
          <p:cNvPr id="5" name="Picture 4">
            <a:extLst>
              <a:ext uri="{FF2B5EF4-FFF2-40B4-BE49-F238E27FC236}">
                <a16:creationId xmlns:a16="http://schemas.microsoft.com/office/drawing/2014/main" id="{1320A7B3-9F73-011D-CDF1-0767AF83E778}"/>
              </a:ext>
            </a:extLst>
          </p:cNvPr>
          <p:cNvPicPr>
            <a:picLocks noChangeAspect="1"/>
          </p:cNvPicPr>
          <p:nvPr/>
        </p:nvPicPr>
        <p:blipFill>
          <a:blip r:embed="rId2"/>
          <a:stretch>
            <a:fillRect/>
          </a:stretch>
        </p:blipFill>
        <p:spPr>
          <a:xfrm>
            <a:off x="5868537" y="245660"/>
            <a:ext cx="6168530" cy="6468736"/>
          </a:xfrm>
          <a:prstGeom prst="rect">
            <a:avLst/>
          </a:prstGeom>
        </p:spPr>
      </p:pic>
    </p:spTree>
    <p:extLst>
      <p:ext uri="{BB962C8B-B14F-4D97-AF65-F5344CB8AC3E}">
        <p14:creationId xmlns:p14="http://schemas.microsoft.com/office/powerpoint/2010/main" val="110709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49D79-15E8-18A9-A204-EDE14B19D8BC}"/>
              </a:ext>
            </a:extLst>
          </p:cNvPr>
          <p:cNvPicPr>
            <a:picLocks noChangeAspect="1"/>
          </p:cNvPicPr>
          <p:nvPr/>
        </p:nvPicPr>
        <p:blipFill>
          <a:blip r:embed="rId2"/>
          <a:stretch>
            <a:fillRect/>
          </a:stretch>
        </p:blipFill>
        <p:spPr>
          <a:xfrm>
            <a:off x="894229" y="821084"/>
            <a:ext cx="4279742" cy="5949510"/>
          </a:xfrm>
          <a:prstGeom prst="rect">
            <a:avLst/>
          </a:prstGeom>
        </p:spPr>
      </p:pic>
      <p:pic>
        <p:nvPicPr>
          <p:cNvPr id="5" name="Picture 4">
            <a:extLst>
              <a:ext uri="{FF2B5EF4-FFF2-40B4-BE49-F238E27FC236}">
                <a16:creationId xmlns:a16="http://schemas.microsoft.com/office/drawing/2014/main" id="{DB992F76-528E-126E-66FC-C150488680C0}"/>
              </a:ext>
            </a:extLst>
          </p:cNvPr>
          <p:cNvPicPr>
            <a:picLocks noChangeAspect="1"/>
          </p:cNvPicPr>
          <p:nvPr/>
        </p:nvPicPr>
        <p:blipFill>
          <a:blip r:embed="rId3"/>
          <a:stretch>
            <a:fillRect/>
          </a:stretch>
        </p:blipFill>
        <p:spPr>
          <a:xfrm>
            <a:off x="6096000" y="829775"/>
            <a:ext cx="4342410" cy="6028225"/>
          </a:xfrm>
          <a:prstGeom prst="rect">
            <a:avLst/>
          </a:prstGeom>
        </p:spPr>
      </p:pic>
      <p:sp>
        <p:nvSpPr>
          <p:cNvPr id="6" name="TextBox 5">
            <a:extLst>
              <a:ext uri="{FF2B5EF4-FFF2-40B4-BE49-F238E27FC236}">
                <a16:creationId xmlns:a16="http://schemas.microsoft.com/office/drawing/2014/main" id="{F149C840-6D58-5A8D-BC73-7CF421CEAB54}"/>
              </a:ext>
            </a:extLst>
          </p:cNvPr>
          <p:cNvSpPr txBox="1"/>
          <p:nvPr/>
        </p:nvSpPr>
        <p:spPr>
          <a:xfrm>
            <a:off x="746645" y="243444"/>
            <a:ext cx="8580234" cy="646331"/>
          </a:xfrm>
          <a:prstGeom prst="rect">
            <a:avLst/>
          </a:prstGeom>
          <a:noFill/>
        </p:spPr>
        <p:txBody>
          <a:bodyPr wrap="none" rtlCol="0">
            <a:spAutoFit/>
          </a:bodyPr>
          <a:lstStyle/>
          <a:p>
            <a:pPr marL="285750" indent="-285750">
              <a:buFont typeface="Arial" panose="020B0604020202020204" pitchFamily="34" charset="0"/>
              <a:buChar char="•"/>
            </a:pPr>
            <a:r>
              <a:rPr lang="en-US" dirty="0"/>
              <a:t>Tables can start on an even-numbered page, and continue on an odd-numbered page. </a:t>
            </a:r>
          </a:p>
          <a:p>
            <a:endParaRPr lang="en-US" dirty="0"/>
          </a:p>
        </p:txBody>
      </p:sp>
    </p:spTree>
    <p:extLst>
      <p:ext uri="{BB962C8B-B14F-4D97-AF65-F5344CB8AC3E}">
        <p14:creationId xmlns:p14="http://schemas.microsoft.com/office/powerpoint/2010/main" val="181950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6F475-DAED-DDDE-7D08-6AB723E40B65}"/>
              </a:ext>
            </a:extLst>
          </p:cNvPr>
          <p:cNvSpPr txBox="1"/>
          <p:nvPr/>
        </p:nvSpPr>
        <p:spPr>
          <a:xfrm>
            <a:off x="129654" y="102358"/>
            <a:ext cx="57013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First or last row should not be in a column all by itself. </a:t>
            </a:r>
          </a:p>
          <a:p>
            <a:pPr marL="285750" indent="-285750">
              <a:buFont typeface="Arial" panose="020B0604020202020204" pitchFamily="34" charset="0"/>
              <a:buChar char="•"/>
            </a:pPr>
            <a:r>
              <a:rPr lang="en-US" dirty="0"/>
              <a:t>Tip: Move whole table to right</a:t>
            </a:r>
          </a:p>
        </p:txBody>
      </p:sp>
      <p:pic>
        <p:nvPicPr>
          <p:cNvPr id="4" name="Picture 3">
            <a:extLst>
              <a:ext uri="{FF2B5EF4-FFF2-40B4-BE49-F238E27FC236}">
                <a16:creationId xmlns:a16="http://schemas.microsoft.com/office/drawing/2014/main" id="{A31608AD-7C8E-F525-9FF0-89F43CDCCA7A}"/>
              </a:ext>
            </a:extLst>
          </p:cNvPr>
          <p:cNvPicPr>
            <a:picLocks noChangeAspect="1"/>
          </p:cNvPicPr>
          <p:nvPr/>
        </p:nvPicPr>
        <p:blipFill>
          <a:blip r:embed="rId2"/>
          <a:stretch>
            <a:fillRect/>
          </a:stretch>
        </p:blipFill>
        <p:spPr>
          <a:xfrm>
            <a:off x="280963" y="996287"/>
            <a:ext cx="4755061" cy="5586771"/>
          </a:xfrm>
          <a:prstGeom prst="rect">
            <a:avLst/>
          </a:prstGeom>
        </p:spPr>
      </p:pic>
      <p:pic>
        <p:nvPicPr>
          <p:cNvPr id="6" name="Picture 5">
            <a:extLst>
              <a:ext uri="{FF2B5EF4-FFF2-40B4-BE49-F238E27FC236}">
                <a16:creationId xmlns:a16="http://schemas.microsoft.com/office/drawing/2014/main" id="{C9144EFC-0735-49E8-B171-345E051FBFEC}"/>
              </a:ext>
            </a:extLst>
          </p:cNvPr>
          <p:cNvPicPr>
            <a:picLocks noChangeAspect="1"/>
          </p:cNvPicPr>
          <p:nvPr/>
        </p:nvPicPr>
        <p:blipFill>
          <a:blip r:embed="rId3"/>
          <a:stretch>
            <a:fillRect/>
          </a:stretch>
        </p:blipFill>
        <p:spPr>
          <a:xfrm>
            <a:off x="6096000" y="314994"/>
            <a:ext cx="5238466" cy="5886333"/>
          </a:xfrm>
          <a:prstGeom prst="rect">
            <a:avLst/>
          </a:prstGeom>
        </p:spPr>
      </p:pic>
    </p:spTree>
    <p:extLst>
      <p:ext uri="{BB962C8B-B14F-4D97-AF65-F5344CB8AC3E}">
        <p14:creationId xmlns:p14="http://schemas.microsoft.com/office/powerpoint/2010/main" val="116920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35344-356F-AB4F-7F9D-DF27E4A7997D}"/>
              </a:ext>
            </a:extLst>
          </p:cNvPr>
          <p:cNvPicPr>
            <a:picLocks noChangeAspect="1"/>
          </p:cNvPicPr>
          <p:nvPr/>
        </p:nvPicPr>
        <p:blipFill>
          <a:blip r:embed="rId2"/>
          <a:stretch>
            <a:fillRect/>
          </a:stretch>
        </p:blipFill>
        <p:spPr>
          <a:xfrm>
            <a:off x="5650174" y="211540"/>
            <a:ext cx="5812590" cy="6412804"/>
          </a:xfrm>
          <a:prstGeom prst="rect">
            <a:avLst/>
          </a:prstGeom>
        </p:spPr>
      </p:pic>
      <p:sp>
        <p:nvSpPr>
          <p:cNvPr id="6" name="TextBox 5">
            <a:extLst>
              <a:ext uri="{FF2B5EF4-FFF2-40B4-BE49-F238E27FC236}">
                <a16:creationId xmlns:a16="http://schemas.microsoft.com/office/drawing/2014/main" id="{1B7D0ED2-682D-5C24-E643-B7AD954E1FD3}"/>
              </a:ext>
            </a:extLst>
          </p:cNvPr>
          <p:cNvSpPr txBox="1"/>
          <p:nvPr/>
        </p:nvSpPr>
        <p:spPr>
          <a:xfrm>
            <a:off x="341194" y="2722728"/>
            <a:ext cx="5384042"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Page-wide tables could have preceding footnotes listed above the table.</a:t>
            </a:r>
          </a:p>
        </p:txBody>
      </p:sp>
    </p:spTree>
    <p:extLst>
      <p:ext uri="{BB962C8B-B14F-4D97-AF65-F5344CB8AC3E}">
        <p14:creationId xmlns:p14="http://schemas.microsoft.com/office/powerpoint/2010/main" val="86818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60921-8168-A8E3-0407-D85B6A806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2056" y="880281"/>
            <a:ext cx="6038391" cy="4767902"/>
          </a:xfrm>
          <a:prstGeom prst="rect">
            <a:avLst/>
          </a:prstGeom>
          <a:noFill/>
          <a:ln>
            <a:noFill/>
          </a:ln>
        </p:spPr>
      </p:pic>
      <p:sp>
        <p:nvSpPr>
          <p:cNvPr id="3" name="TextBox 2">
            <a:extLst>
              <a:ext uri="{FF2B5EF4-FFF2-40B4-BE49-F238E27FC236}">
                <a16:creationId xmlns:a16="http://schemas.microsoft.com/office/drawing/2014/main" id="{15517D99-A50E-D91E-B5AF-3252DC463547}"/>
              </a:ext>
            </a:extLst>
          </p:cNvPr>
          <p:cNvSpPr txBox="1"/>
          <p:nvPr/>
        </p:nvSpPr>
        <p:spPr>
          <a:xfrm>
            <a:off x="385895" y="2367886"/>
            <a:ext cx="4547772" cy="923330"/>
          </a:xfrm>
          <a:prstGeom prst="rect">
            <a:avLst/>
          </a:prstGeom>
          <a:noFill/>
        </p:spPr>
        <p:txBody>
          <a:bodyPr wrap="square" rtlCol="0">
            <a:spAutoFit/>
          </a:bodyPr>
          <a:lstStyle/>
          <a:p>
            <a:pPr marL="285750" indent="-285750">
              <a:buFont typeface="Arial" panose="020B0604020202020204" pitchFamily="34" charset="0"/>
              <a:buChar char="•"/>
            </a:pPr>
            <a:r>
              <a:rPr lang="en-US" dirty="0"/>
              <a:t>If there are row/column separators and a frame to a table, bordering lines should be unbroken and complete.</a:t>
            </a:r>
          </a:p>
        </p:txBody>
      </p:sp>
    </p:spTree>
    <p:extLst>
      <p:ext uri="{BB962C8B-B14F-4D97-AF65-F5344CB8AC3E}">
        <p14:creationId xmlns:p14="http://schemas.microsoft.com/office/powerpoint/2010/main" val="176851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AEE84-B755-8F7B-5FAC-B1E23E616778}"/>
              </a:ext>
            </a:extLst>
          </p:cNvPr>
          <p:cNvPicPr>
            <a:picLocks noChangeAspect="1"/>
          </p:cNvPicPr>
          <p:nvPr/>
        </p:nvPicPr>
        <p:blipFill>
          <a:blip r:embed="rId2"/>
          <a:stretch>
            <a:fillRect/>
          </a:stretch>
        </p:blipFill>
        <p:spPr>
          <a:xfrm>
            <a:off x="5267041" y="589067"/>
            <a:ext cx="6429090" cy="5062385"/>
          </a:xfrm>
          <a:prstGeom prst="rect">
            <a:avLst/>
          </a:prstGeom>
        </p:spPr>
      </p:pic>
      <p:sp>
        <p:nvSpPr>
          <p:cNvPr id="5" name="TextBox 4">
            <a:extLst>
              <a:ext uri="{FF2B5EF4-FFF2-40B4-BE49-F238E27FC236}">
                <a16:creationId xmlns:a16="http://schemas.microsoft.com/office/drawing/2014/main" id="{19CD2178-10F5-63A2-62B4-9F205ADDB7BE}"/>
              </a:ext>
            </a:extLst>
          </p:cNvPr>
          <p:cNvSpPr txBox="1"/>
          <p:nvPr/>
        </p:nvSpPr>
        <p:spPr>
          <a:xfrm>
            <a:off x="375313" y="1856094"/>
            <a:ext cx="48040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Images should be legible.</a:t>
            </a:r>
          </a:p>
          <a:p>
            <a:pPr marL="285750" indent="-285750">
              <a:buFont typeface="Arial" panose="020B0604020202020204" pitchFamily="34" charset="0"/>
              <a:buChar char="•"/>
            </a:pPr>
            <a:r>
              <a:rPr lang="en-US" dirty="0"/>
              <a:t>If an image is page-wide, preceding footnotes listed above the image is fine. </a:t>
            </a:r>
          </a:p>
        </p:txBody>
      </p:sp>
    </p:spTree>
    <p:extLst>
      <p:ext uri="{BB962C8B-B14F-4D97-AF65-F5344CB8AC3E}">
        <p14:creationId xmlns:p14="http://schemas.microsoft.com/office/powerpoint/2010/main" val="410063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944EF-7C5E-1B98-AA8A-B98AD4673D7A}"/>
              </a:ext>
            </a:extLst>
          </p:cNvPr>
          <p:cNvSpPr txBox="1"/>
          <p:nvPr/>
        </p:nvSpPr>
        <p:spPr>
          <a:xfrm>
            <a:off x="532264" y="852985"/>
            <a:ext cx="626432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Where section headings cannot fit, some columns will have space instead (see right)</a:t>
            </a:r>
          </a:p>
          <a:p>
            <a:pPr marL="285750" indent="-285750">
              <a:buFont typeface="Arial" panose="020B0604020202020204" pitchFamily="34" charset="0"/>
              <a:buChar char="•"/>
            </a:pPr>
            <a:r>
              <a:rPr lang="en-US" dirty="0"/>
              <a:t>Text in list items (bullets, etc.) cannot be hyphenated. Hence the whitespace (see below) </a:t>
            </a:r>
          </a:p>
        </p:txBody>
      </p:sp>
      <p:pic>
        <p:nvPicPr>
          <p:cNvPr id="3" name="Picture 2">
            <a:extLst>
              <a:ext uri="{FF2B5EF4-FFF2-40B4-BE49-F238E27FC236}">
                <a16:creationId xmlns:a16="http://schemas.microsoft.com/office/drawing/2014/main" id="{0A000197-1ED4-67D9-27AF-0B9DE838C61E}"/>
              </a:ext>
            </a:extLst>
          </p:cNvPr>
          <p:cNvPicPr>
            <a:picLocks noChangeAspect="1"/>
          </p:cNvPicPr>
          <p:nvPr/>
        </p:nvPicPr>
        <p:blipFill>
          <a:blip r:embed="rId2"/>
          <a:stretch>
            <a:fillRect/>
          </a:stretch>
        </p:blipFill>
        <p:spPr>
          <a:xfrm>
            <a:off x="6796585" y="109876"/>
            <a:ext cx="4957648" cy="6638248"/>
          </a:xfrm>
          <a:prstGeom prst="rect">
            <a:avLst/>
          </a:prstGeom>
        </p:spPr>
      </p:pic>
      <p:pic>
        <p:nvPicPr>
          <p:cNvPr id="5" name="Picture 4">
            <a:extLst>
              <a:ext uri="{FF2B5EF4-FFF2-40B4-BE49-F238E27FC236}">
                <a16:creationId xmlns:a16="http://schemas.microsoft.com/office/drawing/2014/main" id="{5A257266-C77A-81EE-65C6-E0B219FB321B}"/>
              </a:ext>
            </a:extLst>
          </p:cNvPr>
          <p:cNvPicPr>
            <a:picLocks noChangeAspect="1"/>
          </p:cNvPicPr>
          <p:nvPr/>
        </p:nvPicPr>
        <p:blipFill>
          <a:blip r:embed="rId3"/>
          <a:stretch>
            <a:fillRect/>
          </a:stretch>
        </p:blipFill>
        <p:spPr>
          <a:xfrm>
            <a:off x="921225" y="2118405"/>
            <a:ext cx="3998794" cy="3838842"/>
          </a:xfrm>
          <a:prstGeom prst="rect">
            <a:avLst/>
          </a:prstGeom>
        </p:spPr>
      </p:pic>
    </p:spTree>
    <p:extLst>
      <p:ext uri="{BB962C8B-B14F-4D97-AF65-F5344CB8AC3E}">
        <p14:creationId xmlns:p14="http://schemas.microsoft.com/office/powerpoint/2010/main" val="91262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CF8A2-A0B0-8A4B-EAA5-CB122DB2C5A1}"/>
              </a:ext>
            </a:extLst>
          </p:cNvPr>
          <p:cNvSpPr txBox="1"/>
          <p:nvPr/>
        </p:nvSpPr>
        <p:spPr>
          <a:xfrm>
            <a:off x="510639" y="421574"/>
            <a:ext cx="11204369" cy="4308872"/>
          </a:xfrm>
          <a:prstGeom prst="rect">
            <a:avLst/>
          </a:prstGeom>
          <a:noFill/>
        </p:spPr>
        <p:txBody>
          <a:bodyPr wrap="square" rtlCol="0">
            <a:spAutoFit/>
          </a:bodyPr>
          <a:lstStyle/>
          <a:p>
            <a:r>
              <a:rPr lang="en-US" sz="4000" dirty="0"/>
              <a:t>Journey of portfolios to printer…</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Portfolios are first </a:t>
            </a:r>
            <a:r>
              <a:rPr lang="en-US" dirty="0">
                <a:solidFill>
                  <a:srgbClr val="00B050"/>
                </a:solidFill>
              </a:rPr>
              <a:t>published</a:t>
            </a:r>
            <a:r>
              <a:rPr lang="en-US" dirty="0"/>
              <a:t> </a:t>
            </a:r>
            <a:r>
              <a:rPr lang="en-US" dirty="0">
                <a:solidFill>
                  <a:srgbClr val="00B050"/>
                </a:solidFill>
              </a:rPr>
              <a:t>online</a:t>
            </a:r>
          </a:p>
          <a:p>
            <a:pPr marL="285750" indent="-285750">
              <a:buFont typeface="Wingdings" panose="05000000000000000000" pitchFamily="2" charset="2"/>
              <a:buChar char="q"/>
            </a:pPr>
            <a:r>
              <a:rPr lang="en-US" dirty="0"/>
              <a:t>Then, they are </a:t>
            </a:r>
            <a:r>
              <a:rPr lang="en-US" dirty="0">
                <a:solidFill>
                  <a:srgbClr val="00B050"/>
                </a:solidFill>
              </a:rPr>
              <a:t>published in print</a:t>
            </a:r>
            <a:r>
              <a:rPr lang="en-US" dirty="0"/>
              <a:t>. How?</a:t>
            </a:r>
          </a:p>
          <a:p>
            <a:pPr marL="1257300" lvl="2" indent="-342900">
              <a:buFont typeface="+mj-lt"/>
              <a:buAutoNum type="arabicPeriod"/>
            </a:pPr>
            <a:r>
              <a:rPr lang="en-US" dirty="0"/>
              <a:t>They are </a:t>
            </a:r>
            <a:r>
              <a:rPr lang="en-US" dirty="0">
                <a:solidFill>
                  <a:srgbClr val="00B050"/>
                </a:solidFill>
              </a:rPr>
              <a:t>composed</a:t>
            </a:r>
            <a:r>
              <a:rPr lang="en-US" dirty="0"/>
              <a:t> in house, using a PDF maker (Prince). </a:t>
            </a:r>
          </a:p>
          <a:p>
            <a:pPr marL="1257300" lvl="2" indent="-342900">
              <a:buFont typeface="+mj-lt"/>
              <a:buAutoNum type="arabicPeriod"/>
            </a:pPr>
            <a:r>
              <a:rPr lang="en-US" dirty="0"/>
              <a:t>Each PDF is </a:t>
            </a:r>
            <a:r>
              <a:rPr lang="en-US" dirty="0">
                <a:solidFill>
                  <a:srgbClr val="00B050"/>
                </a:solidFill>
              </a:rPr>
              <a:t>reviewed</a:t>
            </a:r>
            <a:r>
              <a:rPr lang="en-US" dirty="0"/>
              <a:t> carefully. </a:t>
            </a:r>
          </a:p>
          <a:p>
            <a:pPr marL="1257300" lvl="2" indent="-342900">
              <a:buFont typeface="+mj-lt"/>
              <a:buAutoNum type="arabicPeriod"/>
            </a:pPr>
            <a:r>
              <a:rPr lang="en-US" dirty="0"/>
              <a:t>Corrected PDFs are </a:t>
            </a:r>
            <a:r>
              <a:rPr lang="en-US" dirty="0">
                <a:solidFill>
                  <a:srgbClr val="00B050"/>
                </a:solidFill>
              </a:rPr>
              <a:t>sent to printer</a:t>
            </a:r>
            <a:r>
              <a:rPr lang="en-US" dirty="0"/>
              <a:t>.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en-US" dirty="0"/>
          </a:p>
          <a:p>
            <a:r>
              <a:rPr lang="en-US" dirty="0"/>
              <a:t>You, the reviewer, will be reviewing </a:t>
            </a:r>
            <a:r>
              <a:rPr lang="en-US" dirty="0">
                <a:solidFill>
                  <a:srgbClr val="00B050"/>
                </a:solidFill>
              </a:rPr>
              <a:t>Replacements:</a:t>
            </a:r>
          </a:p>
          <a:p>
            <a:pPr marL="742950" lvl="1" indent="-285750">
              <a:buFont typeface="Arial" panose="020B0604020202020204" pitchFamily="34" charset="0"/>
              <a:buChar char="•"/>
            </a:pPr>
            <a:r>
              <a:rPr lang="en-US" dirty="0"/>
              <a:t>Formerly known as Supplements.</a:t>
            </a:r>
          </a:p>
          <a:p>
            <a:pPr marL="742950" lvl="1" indent="-285750">
              <a:buFont typeface="Arial" panose="020B0604020202020204" pitchFamily="34" charset="0"/>
              <a:buChar char="•"/>
            </a:pPr>
            <a:r>
              <a:rPr lang="en-US" dirty="0"/>
              <a:t>Printed previously at least once.</a:t>
            </a:r>
          </a:p>
          <a:p>
            <a:pPr marL="742950" lvl="1" indent="-285750">
              <a:buFont typeface="Arial" panose="020B0604020202020204" pitchFamily="34" charset="0"/>
              <a:buChar char="•"/>
            </a:pPr>
            <a:r>
              <a:rPr lang="en-US" dirty="0"/>
              <a:t>Revised portfolios to be reprinted in whole with the same edition number. </a:t>
            </a:r>
          </a:p>
        </p:txBody>
      </p:sp>
      <p:sp>
        <p:nvSpPr>
          <p:cNvPr id="6" name="TextBox 5">
            <a:extLst>
              <a:ext uri="{FF2B5EF4-FFF2-40B4-BE49-F238E27FC236}">
                <a16:creationId xmlns:a16="http://schemas.microsoft.com/office/drawing/2014/main" id="{48CE2421-CD10-6BBB-B70B-323FF57C689F}"/>
              </a:ext>
            </a:extLst>
          </p:cNvPr>
          <p:cNvSpPr txBox="1"/>
          <p:nvPr/>
        </p:nvSpPr>
        <p:spPr>
          <a:xfrm>
            <a:off x="592525" y="5652209"/>
            <a:ext cx="8288089" cy="369332"/>
          </a:xfrm>
          <a:prstGeom prst="rect">
            <a:avLst/>
          </a:prstGeom>
          <a:noFill/>
        </p:spPr>
        <p:txBody>
          <a:bodyPr wrap="square" rtlCol="0">
            <a:spAutoFit/>
          </a:bodyPr>
          <a:lstStyle/>
          <a:p>
            <a:r>
              <a:rPr lang="en-US" dirty="0"/>
              <a:t>This presentation offers </a:t>
            </a:r>
            <a:r>
              <a:rPr lang="en-US" dirty="0">
                <a:solidFill>
                  <a:srgbClr val="7030A0"/>
                </a:solidFill>
              </a:rPr>
              <a:t>guidelines</a:t>
            </a:r>
            <a:r>
              <a:rPr lang="en-US" dirty="0"/>
              <a:t> as to what to look for in the page layout. </a:t>
            </a:r>
          </a:p>
        </p:txBody>
      </p:sp>
    </p:spTree>
    <p:extLst>
      <p:ext uri="{BB962C8B-B14F-4D97-AF65-F5344CB8AC3E}">
        <p14:creationId xmlns:p14="http://schemas.microsoft.com/office/powerpoint/2010/main" val="111497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370B9-9C7F-CB1F-FF63-3590F07EAEA1}"/>
              </a:ext>
            </a:extLst>
          </p:cNvPr>
          <p:cNvPicPr>
            <a:picLocks noChangeAspect="1"/>
          </p:cNvPicPr>
          <p:nvPr/>
        </p:nvPicPr>
        <p:blipFill>
          <a:blip r:embed="rId2"/>
          <a:stretch>
            <a:fillRect/>
          </a:stretch>
        </p:blipFill>
        <p:spPr>
          <a:xfrm>
            <a:off x="6687705" y="169918"/>
            <a:ext cx="5158552" cy="6495741"/>
          </a:xfrm>
          <a:prstGeom prst="rect">
            <a:avLst/>
          </a:prstGeom>
        </p:spPr>
      </p:pic>
      <p:sp>
        <p:nvSpPr>
          <p:cNvPr id="4" name="TextBox 3">
            <a:extLst>
              <a:ext uri="{FF2B5EF4-FFF2-40B4-BE49-F238E27FC236}">
                <a16:creationId xmlns:a16="http://schemas.microsoft.com/office/drawing/2014/main" id="{70EF2CA1-8B76-5926-B3BB-50B7D059FDD7}"/>
              </a:ext>
            </a:extLst>
          </p:cNvPr>
          <p:cNvSpPr txBox="1"/>
          <p:nvPr/>
        </p:nvSpPr>
        <p:spPr>
          <a:xfrm>
            <a:off x="502692" y="655092"/>
            <a:ext cx="552051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 </a:t>
            </a:r>
            <a:r>
              <a:rPr lang="en-US"/>
              <a:t>some </a:t>
            </a:r>
            <a:r>
              <a:rPr lang="en-US" dirty="0"/>
              <a:t>cases, there will be </a:t>
            </a:r>
            <a:r>
              <a:rPr lang="en-US"/>
              <a:t>large </a:t>
            </a:r>
            <a:r>
              <a:rPr lang="en-US" dirty="0"/>
              <a:t>gaps created in an attempt to keep text and its footnotes in the same column (see right)</a:t>
            </a:r>
          </a:p>
          <a:p>
            <a:pPr marL="285750" indent="-285750">
              <a:buFont typeface="Arial" panose="020B0604020202020204" pitchFamily="34" charset="0"/>
              <a:buChar char="•"/>
            </a:pPr>
            <a:r>
              <a:rPr lang="en-US" dirty="0"/>
              <a:t>Last page of a chapter may have </a:t>
            </a:r>
            <a:r>
              <a:rPr lang="en-US"/>
              <a:t>its footnote </a:t>
            </a:r>
            <a:r>
              <a:rPr lang="en-US" dirty="0"/>
              <a:t>text appearing in opposite column (see below). Fixable.</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2CD64BA-B545-2C9E-66DF-AC29F29407DD}"/>
              </a:ext>
            </a:extLst>
          </p:cNvPr>
          <p:cNvPicPr>
            <a:picLocks noChangeAspect="1"/>
          </p:cNvPicPr>
          <p:nvPr/>
        </p:nvPicPr>
        <p:blipFill>
          <a:blip r:embed="rId3"/>
          <a:stretch>
            <a:fillRect/>
          </a:stretch>
        </p:blipFill>
        <p:spPr>
          <a:xfrm>
            <a:off x="250210" y="2463421"/>
            <a:ext cx="6132892" cy="3861965"/>
          </a:xfrm>
          <a:prstGeom prst="rect">
            <a:avLst/>
          </a:prstGeom>
        </p:spPr>
      </p:pic>
    </p:spTree>
    <p:extLst>
      <p:ext uri="{BB962C8B-B14F-4D97-AF65-F5344CB8AC3E}">
        <p14:creationId xmlns:p14="http://schemas.microsoft.com/office/powerpoint/2010/main" val="227339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110263-3AD8-E927-D0CC-9F5AF2D6788E}"/>
              </a:ext>
            </a:extLst>
          </p:cNvPr>
          <p:cNvSpPr txBox="1"/>
          <p:nvPr/>
        </p:nvSpPr>
        <p:spPr>
          <a:xfrm>
            <a:off x="916238" y="500571"/>
            <a:ext cx="6099143" cy="4801314"/>
          </a:xfrm>
          <a:prstGeom prst="rect">
            <a:avLst/>
          </a:prstGeom>
          <a:noFill/>
        </p:spPr>
        <p:txBody>
          <a:bodyPr wrap="square" rtlCol="0">
            <a:spAutoFit/>
          </a:bodyPr>
          <a:lstStyle/>
          <a:p>
            <a:r>
              <a:rPr lang="en-US" dirty="0"/>
              <a:t>Last, but not least…</a:t>
            </a:r>
          </a:p>
          <a:p>
            <a:endParaRPr lang="en-US" dirty="0"/>
          </a:p>
          <a:p>
            <a:pPr marL="285750" indent="-285750">
              <a:buFont typeface="Arial" panose="020B0604020202020204" pitchFamily="34" charset="0"/>
              <a:buChar char="•"/>
            </a:pPr>
            <a:r>
              <a:rPr lang="en-US" dirty="0"/>
              <a:t>Our new PDF maker (Prince) is still in development</a:t>
            </a:r>
          </a:p>
          <a:p>
            <a:pPr marL="285750" indent="-285750">
              <a:buFont typeface="Arial" panose="020B0604020202020204" pitchFamily="34" charset="0"/>
              <a:buChar char="•"/>
            </a:pPr>
            <a:r>
              <a:rPr lang="en-US" dirty="0"/>
              <a:t>It behaves in unpredictable ways when a certain set of conditions coexists</a:t>
            </a:r>
          </a:p>
          <a:p>
            <a:pPr marL="285750" indent="-285750">
              <a:buFont typeface="Arial" panose="020B0604020202020204" pitchFamily="34" charset="0"/>
              <a:buChar char="•"/>
            </a:pPr>
            <a:r>
              <a:rPr lang="en-US" dirty="0"/>
              <a:t>Production is aware</a:t>
            </a:r>
          </a:p>
          <a:p>
            <a:pPr marL="285750" indent="-285750">
              <a:buFont typeface="Arial" panose="020B0604020202020204" pitchFamily="34" charset="0"/>
              <a:buChar char="•"/>
            </a:pPr>
            <a:r>
              <a:rPr lang="en-US" dirty="0"/>
              <a:t>While many errors are data-related, and could be fixed, others might be Prince-related, and currently not resolvable.  </a:t>
            </a:r>
          </a:p>
          <a:p>
            <a:pPr marL="285750" indent="-285750">
              <a:buFont typeface="Arial" panose="020B0604020202020204" pitchFamily="34" charset="0"/>
              <a:buChar char="•"/>
            </a:pPr>
            <a:r>
              <a:rPr lang="en-US" dirty="0"/>
              <a:t>These irregular behaviors often need reporting, further investigation, or a home-made workaround for the time-being. </a:t>
            </a:r>
          </a:p>
          <a:p>
            <a:pPr marL="285750" indent="-285750">
              <a:buFont typeface="Arial" panose="020B0604020202020204" pitchFamily="34" charset="0"/>
              <a:buChar char="•"/>
            </a:pPr>
            <a:r>
              <a:rPr lang="en-US" dirty="0"/>
              <a:t>The example on the right (font size enlargement) is one of many errors we have fixed with a workaround. </a:t>
            </a:r>
          </a:p>
          <a:p>
            <a:pPr marL="285750" indent="-285750">
              <a:buFont typeface="Arial" panose="020B0604020202020204" pitchFamily="34" charset="0"/>
              <a:buChar char="•"/>
            </a:pPr>
            <a:r>
              <a:rPr lang="en-US" dirty="0"/>
              <a:t>As older portfolios get composed in Prince for the first time, we are likely to see several more of these.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4DC4C4F-FE87-FD18-2EDA-A528F862E8C7}"/>
              </a:ext>
            </a:extLst>
          </p:cNvPr>
          <p:cNvSpPr txBox="1"/>
          <p:nvPr/>
        </p:nvSpPr>
        <p:spPr>
          <a:xfrm>
            <a:off x="2340529" y="5711098"/>
            <a:ext cx="2598404" cy="646331"/>
          </a:xfrm>
          <a:prstGeom prst="rect">
            <a:avLst/>
          </a:prstGeom>
          <a:noFill/>
        </p:spPr>
        <p:txBody>
          <a:bodyPr wrap="none" rtlCol="0">
            <a:spAutoFit/>
          </a:bodyPr>
          <a:lstStyle/>
          <a:p>
            <a:r>
              <a:rPr lang="en-US" dirty="0">
                <a:solidFill>
                  <a:srgbClr val="00B050"/>
                </a:solidFill>
              </a:rPr>
              <a:t>When in doubt, question!</a:t>
            </a:r>
          </a:p>
          <a:p>
            <a:endParaRPr lang="en-US" dirty="0"/>
          </a:p>
        </p:txBody>
      </p:sp>
      <p:pic>
        <p:nvPicPr>
          <p:cNvPr id="8" name="Picture 7">
            <a:extLst>
              <a:ext uri="{FF2B5EF4-FFF2-40B4-BE49-F238E27FC236}">
                <a16:creationId xmlns:a16="http://schemas.microsoft.com/office/drawing/2014/main" id="{A82C7507-1178-2967-6D02-5FB24E32F367}"/>
              </a:ext>
            </a:extLst>
          </p:cNvPr>
          <p:cNvPicPr>
            <a:picLocks noChangeAspect="1"/>
          </p:cNvPicPr>
          <p:nvPr/>
        </p:nvPicPr>
        <p:blipFill>
          <a:blip r:embed="rId2"/>
          <a:stretch>
            <a:fillRect/>
          </a:stretch>
        </p:blipFill>
        <p:spPr>
          <a:xfrm>
            <a:off x="7368506" y="1910330"/>
            <a:ext cx="4686300" cy="3943350"/>
          </a:xfrm>
          <a:prstGeom prst="rect">
            <a:avLst/>
          </a:prstGeom>
        </p:spPr>
      </p:pic>
    </p:spTree>
    <p:extLst>
      <p:ext uri="{BB962C8B-B14F-4D97-AF65-F5344CB8AC3E}">
        <p14:creationId xmlns:p14="http://schemas.microsoft.com/office/powerpoint/2010/main" val="1079089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Table of Worksheets</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9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52B0BF-9CEB-1B3F-F525-BE24C9333F04}"/>
              </a:ext>
            </a:extLst>
          </p:cNvPr>
          <p:cNvSpPr txBox="1"/>
          <p:nvPr/>
        </p:nvSpPr>
        <p:spPr>
          <a:xfrm>
            <a:off x="334370" y="491319"/>
            <a:ext cx="5302751" cy="2862322"/>
          </a:xfrm>
          <a:prstGeom prst="rect">
            <a:avLst/>
          </a:prstGeom>
          <a:noFill/>
        </p:spPr>
        <p:txBody>
          <a:bodyPr wrap="square" rtlCol="0">
            <a:spAutoFit/>
          </a:bodyPr>
          <a:lstStyle/>
          <a:p>
            <a:r>
              <a:rPr lang="en-US" dirty="0"/>
              <a:t>TABLE OF WORKSHEETS</a:t>
            </a:r>
          </a:p>
          <a:p>
            <a:endParaRPr lang="en-US" dirty="0"/>
          </a:p>
          <a:p>
            <a:pPr marL="285750" indent="-285750">
              <a:buFont typeface="Arial" panose="020B0604020202020204" pitchFamily="34" charset="0"/>
              <a:buChar char="•"/>
            </a:pPr>
            <a:r>
              <a:rPr lang="en-US" dirty="0"/>
              <a:t>Worksheets themselves do not get printed.</a:t>
            </a:r>
          </a:p>
          <a:p>
            <a:pPr marL="285750" indent="-285750">
              <a:buFont typeface="Arial" panose="020B0604020202020204" pitchFamily="34" charset="0"/>
              <a:buChar char="•"/>
            </a:pPr>
            <a:r>
              <a:rPr lang="en-US" dirty="0"/>
              <a:t>Could have a subgroup heading (e.g., SAMPLE ESOP LANGUAGE, all caps, left aligned)</a:t>
            </a:r>
          </a:p>
          <a:p>
            <a:pPr marL="285750" indent="-285750">
              <a:buFont typeface="Arial" panose="020B0604020202020204" pitchFamily="34" charset="0"/>
              <a:buChar char="•"/>
            </a:pPr>
            <a:r>
              <a:rPr lang="en-US" dirty="0"/>
              <a:t>Worksheet numbers should be listed sequentially</a:t>
            </a:r>
          </a:p>
          <a:p>
            <a:pPr marL="285750" indent="-285750">
              <a:buFont typeface="Arial" panose="020B0604020202020204" pitchFamily="34" charset="0"/>
              <a:buChar char="•"/>
            </a:pPr>
            <a:r>
              <a:rPr lang="en-US" dirty="0"/>
              <a:t>There could be [Reserved.] worksheets in between</a:t>
            </a:r>
          </a:p>
          <a:p>
            <a:pPr marL="285750" indent="-285750">
              <a:buFont typeface="Arial" panose="020B0604020202020204" pitchFamily="34" charset="0"/>
              <a:buChar char="•"/>
            </a:pPr>
            <a:r>
              <a:rPr lang="en-US" dirty="0"/>
              <a:t>Worksheet titles should be in title case, unbroken (not hyphenated), and should end in a period</a:t>
            </a:r>
          </a:p>
          <a:p>
            <a:endParaRPr lang="en-US" dirty="0"/>
          </a:p>
        </p:txBody>
      </p:sp>
      <p:pic>
        <p:nvPicPr>
          <p:cNvPr id="5" name="Picture 4">
            <a:extLst>
              <a:ext uri="{FF2B5EF4-FFF2-40B4-BE49-F238E27FC236}">
                <a16:creationId xmlns:a16="http://schemas.microsoft.com/office/drawing/2014/main" id="{5E4ED161-8BA3-C199-9C29-6D3167E3532C}"/>
              </a:ext>
            </a:extLst>
          </p:cNvPr>
          <p:cNvPicPr>
            <a:picLocks noChangeAspect="1"/>
          </p:cNvPicPr>
          <p:nvPr/>
        </p:nvPicPr>
        <p:blipFill>
          <a:blip r:embed="rId2"/>
          <a:stretch>
            <a:fillRect/>
          </a:stretch>
        </p:blipFill>
        <p:spPr>
          <a:xfrm>
            <a:off x="6554880" y="0"/>
            <a:ext cx="5567881" cy="6858000"/>
          </a:xfrm>
          <a:prstGeom prst="rect">
            <a:avLst/>
          </a:prstGeom>
        </p:spPr>
      </p:pic>
    </p:spTree>
    <p:extLst>
      <p:ext uri="{BB962C8B-B14F-4D97-AF65-F5344CB8AC3E}">
        <p14:creationId xmlns:p14="http://schemas.microsoft.com/office/powerpoint/2010/main" val="426960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668B8-876D-908E-249A-3682319A600F}"/>
              </a:ext>
            </a:extLst>
          </p:cNvPr>
          <p:cNvPicPr>
            <a:picLocks noChangeAspect="1"/>
          </p:cNvPicPr>
          <p:nvPr/>
        </p:nvPicPr>
        <p:blipFill>
          <a:blip r:embed="rId2"/>
          <a:stretch>
            <a:fillRect/>
          </a:stretch>
        </p:blipFill>
        <p:spPr>
          <a:xfrm>
            <a:off x="4965421" y="407709"/>
            <a:ext cx="6276975" cy="4572000"/>
          </a:xfrm>
          <a:prstGeom prst="rect">
            <a:avLst/>
          </a:prstGeom>
        </p:spPr>
      </p:pic>
      <p:sp>
        <p:nvSpPr>
          <p:cNvPr id="4" name="TextBox 3">
            <a:extLst>
              <a:ext uri="{FF2B5EF4-FFF2-40B4-BE49-F238E27FC236}">
                <a16:creationId xmlns:a16="http://schemas.microsoft.com/office/drawing/2014/main" id="{C004B5E7-495E-8091-515B-13AEEAAE5E3D}"/>
              </a:ext>
            </a:extLst>
          </p:cNvPr>
          <p:cNvSpPr txBox="1"/>
          <p:nvPr/>
        </p:nvSpPr>
        <p:spPr>
          <a:xfrm>
            <a:off x="285226" y="1694576"/>
            <a:ext cx="414416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Highlighted remark should exist for all TOWs. </a:t>
            </a:r>
          </a:p>
          <a:p>
            <a:pPr marL="285750" indent="-285750">
              <a:buFont typeface="Arial" panose="020B0604020202020204" pitchFamily="34" charset="0"/>
              <a:buChar char="•"/>
            </a:pPr>
            <a:r>
              <a:rPr lang="en-US" dirty="0"/>
              <a:t>There could be Additional Resources listed separately. </a:t>
            </a:r>
          </a:p>
        </p:txBody>
      </p:sp>
    </p:spTree>
    <p:extLst>
      <p:ext uri="{BB962C8B-B14F-4D97-AF65-F5344CB8AC3E}">
        <p14:creationId xmlns:p14="http://schemas.microsoft.com/office/powerpoint/2010/main" val="374305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B4F76-717C-3DC7-5549-A6E8031223A1}"/>
              </a:ext>
            </a:extLst>
          </p:cNvPr>
          <p:cNvSpPr txBox="1"/>
          <p:nvPr/>
        </p:nvSpPr>
        <p:spPr>
          <a:xfrm>
            <a:off x="504967" y="2210938"/>
            <a:ext cx="5117910" cy="3877985"/>
          </a:xfrm>
          <a:prstGeom prst="rect">
            <a:avLst/>
          </a:prstGeom>
          <a:noFill/>
        </p:spPr>
        <p:txBody>
          <a:bodyPr wrap="square" rtlCol="0">
            <a:spAutoFit/>
          </a:bodyPr>
          <a:lstStyle/>
          <a:p>
            <a:r>
              <a:rPr lang="en-US" sz="2400" dirty="0"/>
              <a:t>Your task </a:t>
            </a:r>
            <a:r>
              <a:rPr lang="en-US" sz="2400" dirty="0">
                <a:solidFill>
                  <a:srgbClr val="00B050"/>
                </a:solidFill>
              </a:rPr>
              <a:t>IS</a:t>
            </a:r>
            <a:r>
              <a:rPr lang="en-US" sz="2400" dirty="0"/>
              <a:t>:</a:t>
            </a:r>
          </a:p>
          <a:p>
            <a:endParaRPr lang="en-US" sz="2400" dirty="0"/>
          </a:p>
          <a:p>
            <a:pPr marL="342900" indent="-342900">
              <a:buAutoNum type="arabicParenR"/>
            </a:pPr>
            <a:r>
              <a:rPr lang="en-US" sz="2400" dirty="0"/>
              <a:t>Review each page for possible errors in style and format used in Bloomberg Tax portfolios, and; </a:t>
            </a:r>
          </a:p>
          <a:p>
            <a:r>
              <a:rPr lang="en-US" sz="2400" dirty="0"/>
              <a:t> </a:t>
            </a:r>
          </a:p>
          <a:p>
            <a:r>
              <a:rPr lang="en-US" sz="2400" dirty="0"/>
              <a:t>2) Mark them for composers to fix</a:t>
            </a:r>
          </a:p>
          <a:p>
            <a:endParaRPr lang="en-US" sz="2400" dirty="0"/>
          </a:p>
          <a:p>
            <a:pPr marL="342900" indent="-342900">
              <a:buAutoNum type="arabicParenR"/>
            </a:pPr>
            <a:endParaRPr lang="en-US" dirty="0"/>
          </a:p>
          <a:p>
            <a:pPr marL="342900" indent="-342900">
              <a:buAutoNum type="arabicParenR"/>
            </a:pPr>
            <a:endParaRPr lang="en-US" dirty="0"/>
          </a:p>
          <a:p>
            <a:endParaRPr lang="en-US" dirty="0"/>
          </a:p>
        </p:txBody>
      </p:sp>
      <p:sp>
        <p:nvSpPr>
          <p:cNvPr id="4" name="TextBox 3">
            <a:extLst>
              <a:ext uri="{FF2B5EF4-FFF2-40B4-BE49-F238E27FC236}">
                <a16:creationId xmlns:a16="http://schemas.microsoft.com/office/drawing/2014/main" id="{F0E0B6D2-8091-2D64-3C97-56E87469D8D4}"/>
              </a:ext>
            </a:extLst>
          </p:cNvPr>
          <p:cNvSpPr txBox="1"/>
          <p:nvPr/>
        </p:nvSpPr>
        <p:spPr>
          <a:xfrm>
            <a:off x="6096000" y="2303270"/>
            <a:ext cx="4460543" cy="1938992"/>
          </a:xfrm>
          <a:prstGeom prst="rect">
            <a:avLst/>
          </a:prstGeom>
          <a:noFill/>
        </p:spPr>
        <p:txBody>
          <a:bodyPr wrap="square" rtlCol="0">
            <a:spAutoFit/>
          </a:bodyPr>
          <a:lstStyle/>
          <a:p>
            <a:r>
              <a:rPr lang="en-US" sz="2400" dirty="0"/>
              <a:t>Your task </a:t>
            </a:r>
            <a:r>
              <a:rPr lang="en-US" sz="2400" dirty="0">
                <a:solidFill>
                  <a:srgbClr val="FF0000"/>
                </a:solidFill>
              </a:rPr>
              <a:t>IS NOT</a:t>
            </a:r>
            <a:r>
              <a:rPr lang="en-US" sz="2400" dirty="0"/>
              <a:t>: </a:t>
            </a:r>
          </a:p>
          <a:p>
            <a:endParaRPr lang="en-US" sz="2400" dirty="0"/>
          </a:p>
          <a:p>
            <a:pPr marL="342900" indent="-342900">
              <a:buAutoNum type="arabicParenR"/>
            </a:pPr>
            <a:r>
              <a:rPr lang="en-US" sz="2400" dirty="0"/>
              <a:t>Copyedit, or;</a:t>
            </a:r>
          </a:p>
          <a:p>
            <a:endParaRPr lang="en-US" sz="2400" dirty="0"/>
          </a:p>
          <a:p>
            <a:r>
              <a:rPr lang="en-US" sz="2400" dirty="0"/>
              <a:t>2) Proofread (exceptions later)</a:t>
            </a:r>
          </a:p>
        </p:txBody>
      </p:sp>
    </p:spTree>
    <p:extLst>
      <p:ext uri="{BB962C8B-B14F-4D97-AF65-F5344CB8AC3E}">
        <p14:creationId xmlns:p14="http://schemas.microsoft.com/office/powerpoint/2010/main" val="290064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CDF387-0BC4-8B84-8EAA-08D66E75A1E4}"/>
              </a:ext>
            </a:extLst>
          </p:cNvPr>
          <p:cNvSpPr txBox="1"/>
          <p:nvPr/>
        </p:nvSpPr>
        <p:spPr>
          <a:xfrm>
            <a:off x="1050878" y="1514902"/>
            <a:ext cx="10645253" cy="3693319"/>
          </a:xfrm>
          <a:prstGeom prst="rect">
            <a:avLst/>
          </a:prstGeom>
          <a:noFill/>
        </p:spPr>
        <p:txBody>
          <a:bodyPr wrap="square" rtlCol="0">
            <a:spAutoFit/>
          </a:bodyPr>
          <a:lstStyle/>
          <a:p>
            <a:r>
              <a:rPr lang="en-US" dirty="0"/>
              <a:t>A typical portfolio consists of: </a:t>
            </a:r>
          </a:p>
          <a:p>
            <a:endParaRPr lang="en-US" dirty="0"/>
          </a:p>
          <a:p>
            <a:pPr marL="342900" indent="-342900">
              <a:buAutoNum type="arabicParenR"/>
            </a:pPr>
            <a:r>
              <a:rPr lang="en-US" dirty="0"/>
              <a:t>Cover</a:t>
            </a:r>
          </a:p>
          <a:p>
            <a:pPr marL="342900" indent="-342900">
              <a:buAutoNum type="arabicParenR"/>
            </a:pPr>
            <a:endParaRPr lang="en-US" dirty="0"/>
          </a:p>
          <a:p>
            <a:pPr marL="342900" indent="-342900">
              <a:buAutoNum type="arabicParenR"/>
            </a:pPr>
            <a:r>
              <a:rPr lang="en-US" dirty="0"/>
              <a:t>Front matter</a:t>
            </a:r>
          </a:p>
          <a:p>
            <a:pPr marL="800100" lvl="1" indent="-342900">
              <a:buFont typeface="Arial" panose="020B0604020202020204" pitchFamily="34" charset="0"/>
              <a:buChar char="•"/>
            </a:pPr>
            <a:r>
              <a:rPr lang="en-US" dirty="0"/>
              <a:t>Title page</a:t>
            </a:r>
          </a:p>
          <a:p>
            <a:pPr marL="800100" lvl="1" indent="-342900">
              <a:buFont typeface="Arial" panose="020B0604020202020204" pitchFamily="34" charset="0"/>
              <a:buChar char="•"/>
            </a:pPr>
            <a:r>
              <a:rPr lang="en-US" dirty="0"/>
              <a:t>Portfolio description </a:t>
            </a:r>
          </a:p>
          <a:p>
            <a:pPr marL="800100" lvl="1" indent="-342900">
              <a:buFont typeface="Arial" panose="020B0604020202020204" pitchFamily="34" charset="0"/>
              <a:buChar char="•"/>
            </a:pPr>
            <a:r>
              <a:rPr lang="en-US" dirty="0"/>
              <a:t>Table of contents (TOC)</a:t>
            </a:r>
          </a:p>
          <a:p>
            <a:pPr marL="342900" indent="-342900">
              <a:buAutoNum type="arabicParenR"/>
            </a:pPr>
            <a:endParaRPr lang="en-US" dirty="0"/>
          </a:p>
          <a:p>
            <a:pPr marL="342900" indent="-342900">
              <a:buAutoNum type="arabicParenR"/>
            </a:pPr>
            <a:r>
              <a:rPr lang="en-US" dirty="0"/>
              <a:t>Detailed analysis (DA)</a:t>
            </a:r>
          </a:p>
          <a:p>
            <a:pPr marL="342900" indent="-342900">
              <a:buAutoNum type="arabicParenR"/>
            </a:pPr>
            <a:endParaRPr lang="en-US" dirty="0"/>
          </a:p>
          <a:p>
            <a:pPr marL="342900" indent="-342900">
              <a:buAutoNum type="arabicParenR"/>
            </a:pPr>
            <a:r>
              <a:rPr lang="en-US" dirty="0"/>
              <a:t>Table of worksheets (TOW)</a:t>
            </a:r>
          </a:p>
          <a:p>
            <a:endParaRPr lang="en-US" dirty="0"/>
          </a:p>
        </p:txBody>
      </p:sp>
    </p:spTree>
    <p:extLst>
      <p:ext uri="{BB962C8B-B14F-4D97-AF65-F5344CB8AC3E}">
        <p14:creationId xmlns:p14="http://schemas.microsoft.com/office/powerpoint/2010/main" val="400869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A57A0-CABA-7194-4269-C6CAF71DC402}"/>
              </a:ext>
            </a:extLst>
          </p:cNvPr>
          <p:cNvSpPr txBox="1"/>
          <p:nvPr/>
        </p:nvSpPr>
        <p:spPr>
          <a:xfrm>
            <a:off x="846161" y="798393"/>
            <a:ext cx="10884089" cy="3416320"/>
          </a:xfrm>
          <a:prstGeom prst="rect">
            <a:avLst/>
          </a:prstGeom>
          <a:noFill/>
        </p:spPr>
        <p:txBody>
          <a:bodyPr wrap="square" rtlCol="0">
            <a:spAutoFit/>
          </a:bodyPr>
          <a:lstStyle/>
          <a:p>
            <a:r>
              <a:rPr lang="en-US" b="1" dirty="0"/>
              <a:t>General Checklist:</a:t>
            </a:r>
          </a:p>
          <a:p>
            <a:endParaRPr lang="en-US" dirty="0"/>
          </a:p>
          <a:p>
            <a:endParaRPr lang="en-US" dirty="0"/>
          </a:p>
          <a:p>
            <a:r>
              <a:rPr lang="en-US" dirty="0"/>
              <a:t>Each page footer should have:</a:t>
            </a:r>
          </a:p>
          <a:p>
            <a:pPr marL="285750" indent="-285750">
              <a:buFont typeface="Arial" panose="020B0604020202020204" pitchFamily="34" charset="0"/>
              <a:buChar char="•"/>
            </a:pPr>
            <a:r>
              <a:rPr lang="en-US" dirty="0"/>
              <a:t>Copyright info </a:t>
            </a:r>
          </a:p>
          <a:p>
            <a:pPr marL="285750" indent="-285750">
              <a:buFont typeface="Arial" panose="020B0604020202020204" pitchFamily="34" charset="0"/>
              <a:buChar char="•"/>
            </a:pPr>
            <a:r>
              <a:rPr lang="en-US" dirty="0"/>
              <a:t>ISBN number </a:t>
            </a:r>
          </a:p>
          <a:p>
            <a:pPr marL="285750" indent="-285750">
              <a:buFont typeface="Arial" panose="020B0604020202020204" pitchFamily="34" charset="0"/>
              <a:buChar char="•"/>
            </a:pPr>
            <a:r>
              <a:rPr lang="en-US" dirty="0"/>
              <a:t>Page number (except for blanks)</a:t>
            </a:r>
          </a:p>
          <a:p>
            <a:pPr marL="285750" indent="-285750">
              <a:buFont typeface="Arial" panose="020B0604020202020204" pitchFamily="34" charset="0"/>
              <a:buChar char="•"/>
            </a:pPr>
            <a:r>
              <a:rPr lang="en-US" dirty="0"/>
              <a:t>Portfolio number (with edition no) </a:t>
            </a:r>
          </a:p>
          <a:p>
            <a:pPr marL="285750" indent="-285750">
              <a:buFont typeface="Arial" panose="020B0604020202020204" pitchFamily="34" charset="0"/>
              <a:buChar char="•"/>
            </a:pPr>
            <a:r>
              <a:rPr lang="en-US" dirty="0"/>
              <a:t>Current mailing date (mm/dd/year)</a:t>
            </a:r>
          </a:p>
          <a:p>
            <a:pPr marL="285750" indent="-285750">
              <a:buFont typeface="Arial" panose="020B0604020202020204" pitchFamily="34" charset="0"/>
              <a:buChar char="•"/>
            </a:pPr>
            <a:endParaRPr lang="en-US" dirty="0"/>
          </a:p>
          <a:p>
            <a:endParaRPr lang="en-US" dirty="0"/>
          </a:p>
          <a:p>
            <a:r>
              <a:rPr lang="en-US" dirty="0"/>
              <a:t>Example:</a:t>
            </a:r>
          </a:p>
        </p:txBody>
      </p:sp>
      <p:pic>
        <p:nvPicPr>
          <p:cNvPr id="4" name="Picture 3">
            <a:extLst>
              <a:ext uri="{FF2B5EF4-FFF2-40B4-BE49-F238E27FC236}">
                <a16:creationId xmlns:a16="http://schemas.microsoft.com/office/drawing/2014/main" id="{15CEA069-A375-47BE-DA4E-7B14BA5699CD}"/>
              </a:ext>
            </a:extLst>
          </p:cNvPr>
          <p:cNvPicPr>
            <a:picLocks noChangeAspect="1"/>
          </p:cNvPicPr>
          <p:nvPr/>
        </p:nvPicPr>
        <p:blipFill>
          <a:blip r:embed="rId2"/>
          <a:stretch>
            <a:fillRect/>
          </a:stretch>
        </p:blipFill>
        <p:spPr>
          <a:xfrm>
            <a:off x="650767" y="4144387"/>
            <a:ext cx="9702206" cy="856077"/>
          </a:xfrm>
          <a:prstGeom prst="rect">
            <a:avLst/>
          </a:prstGeom>
        </p:spPr>
      </p:pic>
    </p:spTree>
    <p:extLst>
      <p:ext uri="{BB962C8B-B14F-4D97-AF65-F5344CB8AC3E}">
        <p14:creationId xmlns:p14="http://schemas.microsoft.com/office/powerpoint/2010/main" val="259135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Cover</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60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6CA30-E43E-94BE-E5A3-F7AAE6117AD9}"/>
              </a:ext>
            </a:extLst>
          </p:cNvPr>
          <p:cNvSpPr txBox="1"/>
          <p:nvPr/>
        </p:nvSpPr>
        <p:spPr>
          <a:xfrm>
            <a:off x="310392" y="151002"/>
            <a:ext cx="4223985" cy="6432530"/>
          </a:xfrm>
          <a:prstGeom prst="rect">
            <a:avLst/>
          </a:prstGeom>
          <a:noFill/>
        </p:spPr>
        <p:txBody>
          <a:bodyPr wrap="square" rtlCol="0">
            <a:spAutoFit/>
          </a:bodyPr>
          <a:lstStyle/>
          <a:p>
            <a:r>
              <a:rPr lang="en-US" dirty="0"/>
              <a:t>COVER</a:t>
            </a:r>
          </a:p>
          <a:p>
            <a:endParaRPr lang="en-US" dirty="0"/>
          </a:p>
          <a:p>
            <a:r>
              <a:rPr lang="en-US" dirty="0"/>
              <a:t>Read carefully (proof) to ensure these items are correct:</a:t>
            </a:r>
          </a:p>
          <a:p>
            <a:endParaRPr lang="en-US" dirty="0"/>
          </a:p>
          <a:p>
            <a:pPr marL="285750" indent="-285750">
              <a:buFont typeface="Arial" panose="020B0604020202020204" pitchFamily="34" charset="0"/>
              <a:buChar char="•"/>
            </a:pPr>
            <a:r>
              <a:rPr lang="en-US" dirty="0"/>
              <a:t>Portfolio’s series (“</a:t>
            </a:r>
            <a:r>
              <a:rPr lang="en-US" sz="1600" dirty="0"/>
              <a:t>FOREIGN INCOME”, “U.S. INCOME”, or “ESTATES, GIFTS, AND TRUSTS</a:t>
            </a:r>
            <a:r>
              <a:rPr lang="en-US" dirty="0"/>
              <a:t>”) </a:t>
            </a:r>
          </a:p>
          <a:p>
            <a:pPr marL="742950" lvl="1" indent="-285750">
              <a:buFont typeface="Wingdings" panose="05000000000000000000" pitchFamily="2" charset="2"/>
              <a:buChar char="ü"/>
            </a:pPr>
            <a:r>
              <a:rPr lang="en-US" dirty="0"/>
              <a:t>Front</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Portfolio’s title</a:t>
            </a:r>
          </a:p>
          <a:p>
            <a:pPr marL="742950" lvl="1" indent="-285750">
              <a:buFont typeface="Wingdings" panose="05000000000000000000" pitchFamily="2" charset="2"/>
              <a:buChar char="ü"/>
            </a:pPr>
            <a:r>
              <a:rPr lang="en-US" dirty="0"/>
              <a:t>Front </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Portfolio’s number and edition</a:t>
            </a:r>
          </a:p>
          <a:p>
            <a:pPr marL="742950" lvl="1" indent="-285750">
              <a:buFont typeface="Wingdings" panose="05000000000000000000" pitchFamily="2" charset="2"/>
              <a:buChar char="ü"/>
            </a:pPr>
            <a:r>
              <a:rPr lang="en-US" dirty="0"/>
              <a:t>Front (2)</a:t>
            </a:r>
          </a:p>
          <a:p>
            <a:pPr marL="742950" lvl="1" indent="-285750">
              <a:buFont typeface="Wingdings" panose="05000000000000000000" pitchFamily="2" charset="2"/>
              <a:buChar char="ü"/>
            </a:pPr>
            <a:r>
              <a:rPr lang="en-US" dirty="0"/>
              <a:t>Spine (1)</a:t>
            </a:r>
          </a:p>
          <a:p>
            <a:pPr marL="285750" indent="-285750">
              <a:buFont typeface="Arial" panose="020B0604020202020204" pitchFamily="34" charset="0"/>
              <a:buChar char="•"/>
            </a:pPr>
            <a:r>
              <a:rPr lang="en-US" dirty="0"/>
              <a:t>Portfolio’s mailing date (month year)</a:t>
            </a:r>
          </a:p>
          <a:p>
            <a:pPr marL="742950" lvl="1" indent="-285750">
              <a:buFont typeface="Wingdings" panose="05000000000000000000" pitchFamily="2" charset="2"/>
              <a:buChar char="ü"/>
            </a:pPr>
            <a:r>
              <a:rPr lang="en-US" dirty="0"/>
              <a:t>Front (2)</a:t>
            </a:r>
          </a:p>
          <a:p>
            <a:pPr marL="285750" indent="-285750">
              <a:buFont typeface="Arial" panose="020B0604020202020204" pitchFamily="34" charset="0"/>
              <a:buChar char="•"/>
            </a:pPr>
            <a:r>
              <a:rPr lang="en-US" dirty="0"/>
              <a:t>Revision language </a:t>
            </a:r>
          </a:p>
          <a:p>
            <a:pPr marL="742950" lvl="1" indent="-285750">
              <a:buFont typeface="Wingdings" panose="05000000000000000000" pitchFamily="2" charset="2"/>
              <a:buChar char="ü"/>
            </a:pPr>
            <a:r>
              <a:rPr lang="en-US" dirty="0"/>
              <a:t>Front</a:t>
            </a:r>
          </a:p>
          <a:p>
            <a:pPr marL="285750" indent="-285750">
              <a:buFont typeface="Arial" panose="020B0604020202020204" pitchFamily="34" charset="0"/>
              <a:buChar char="•"/>
            </a:pPr>
            <a:r>
              <a:rPr lang="en-US" dirty="0"/>
              <a:t>Alpha letter (A, B, C, etc.)</a:t>
            </a:r>
          </a:p>
          <a:p>
            <a:pPr marL="742950" lvl="1" indent="-285750">
              <a:buFont typeface="Wingdings" panose="05000000000000000000" pitchFamily="2" charset="2"/>
              <a:buChar char="ü"/>
            </a:pPr>
            <a:r>
              <a:rPr lang="en-US" dirty="0"/>
              <a:t>Spine</a:t>
            </a:r>
          </a:p>
          <a:p>
            <a:pPr marL="285750" indent="-285750">
              <a:buFont typeface="Arial" panose="020B0604020202020204" pitchFamily="34" charset="0"/>
              <a:buChar char="•"/>
            </a:pPr>
            <a:r>
              <a:rPr lang="en-US" dirty="0"/>
              <a:t>Everything else is standard</a:t>
            </a:r>
          </a:p>
        </p:txBody>
      </p:sp>
      <p:pic>
        <p:nvPicPr>
          <p:cNvPr id="6" name="Picture 5">
            <a:extLst>
              <a:ext uri="{FF2B5EF4-FFF2-40B4-BE49-F238E27FC236}">
                <a16:creationId xmlns:a16="http://schemas.microsoft.com/office/drawing/2014/main" id="{7E2E63BD-D7F3-1CBB-B689-788ED0E3F622}"/>
              </a:ext>
            </a:extLst>
          </p:cNvPr>
          <p:cNvPicPr>
            <a:picLocks noChangeAspect="1"/>
          </p:cNvPicPr>
          <p:nvPr/>
        </p:nvPicPr>
        <p:blipFill>
          <a:blip r:embed="rId2"/>
          <a:stretch>
            <a:fillRect/>
          </a:stretch>
        </p:blipFill>
        <p:spPr>
          <a:xfrm>
            <a:off x="6238314" y="0"/>
            <a:ext cx="5880502" cy="6858000"/>
          </a:xfrm>
          <a:prstGeom prst="rect">
            <a:avLst/>
          </a:prstGeom>
        </p:spPr>
      </p:pic>
    </p:spTree>
    <p:extLst>
      <p:ext uri="{BB962C8B-B14F-4D97-AF65-F5344CB8AC3E}">
        <p14:creationId xmlns:p14="http://schemas.microsoft.com/office/powerpoint/2010/main" val="369169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52FE52BE-5E8F-AFA7-B2D8-D63BBE40D594}"/>
              </a:ext>
            </a:extLst>
          </p:cNvPr>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Front Matter</a:t>
            </a:r>
          </a:p>
        </p:txBody>
      </p:sp>
      <p:sp>
        <p:nvSpPr>
          <p:cNvPr id="6"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19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1449d4f-8e51-4d4e-9219-a2af429b1568" xsi:nil="true"/>
    <lcf76f155ced4ddcb4097134ff3c332f xmlns="c7bd160f-8f9f-4a57-9297-bc564d29ee4c">
      <Terms xmlns="http://schemas.microsoft.com/office/infopath/2007/PartnerControls"/>
    </lcf76f155ced4ddcb4097134ff3c332f>
    <SharedWithUsers xmlns="51449d4f-8e51-4d4e-9219-a2af429b1568">
      <UserInfo>
        <DisplayName>Haile, Ammanuel</DisplayName>
        <AccountId>114</AccountId>
        <AccountType/>
      </UserInfo>
      <UserInfo>
        <DisplayName>2SW4</DisplayName>
        <AccountId>532</AccountId>
        <AccountType/>
      </UserInfo>
      <UserInfo>
        <DisplayName>Spicer, Jessica</DisplayName>
        <AccountId>137</AccountId>
        <AccountType/>
      </UserInfo>
      <UserInfo>
        <DisplayName>Cruz, Ricky</DisplayName>
        <AccountId>192</AccountId>
        <AccountType/>
      </UserInfo>
      <UserInfo>
        <DisplayName>Hicks, Shawne</DisplayName>
        <AccountId>128</AccountId>
        <AccountType/>
      </UserInfo>
      <UserInfo>
        <DisplayName>Gouse, Donna</DisplayName>
        <AccountId>120</AccountId>
        <AccountType/>
      </UserInfo>
      <UserInfo>
        <DisplayName>Butts, Candice</DisplayName>
        <AccountId>399</AccountId>
        <AccountType/>
      </UserInfo>
      <UserInfo>
        <DisplayName>Baird, Sally</DisplayName>
        <AccountId>122</AccountId>
        <AccountType/>
      </UserInfo>
      <UserInfo>
        <DisplayName>Yared, Kidus</DisplayName>
        <AccountId>143</AccountId>
        <AccountType/>
      </UserInfo>
      <UserInfo>
        <DisplayName>McGill, Ricky</DisplayName>
        <AccountId>33</AccountId>
        <AccountType/>
      </UserInfo>
      <UserInfo>
        <DisplayName>Ouderkirk, Jason</DisplayName>
        <AccountId>131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045C6645180C49B5F3BF356B510BE9" ma:contentTypeVersion="17" ma:contentTypeDescription="Create a new document." ma:contentTypeScope="" ma:versionID="05ff6cb74b71971166389fff4eb75070">
  <xsd:schema xmlns:xsd="http://www.w3.org/2001/XMLSchema" xmlns:xs="http://www.w3.org/2001/XMLSchema" xmlns:p="http://schemas.microsoft.com/office/2006/metadata/properties" xmlns:ns1="http://schemas.microsoft.com/sharepoint/v3" xmlns:ns2="51449d4f-8e51-4d4e-9219-a2af429b1568" xmlns:ns3="c7bd160f-8f9f-4a57-9297-bc564d29ee4c" targetNamespace="http://schemas.microsoft.com/office/2006/metadata/properties" ma:root="true" ma:fieldsID="e6b6d1ecb7861ac7c05cb9e5f0120903" ns1:_="" ns2:_="" ns3:_="">
    <xsd:import namespace="http://schemas.microsoft.com/sharepoint/v3"/>
    <xsd:import namespace="51449d4f-8e51-4d4e-9219-a2af429b1568"/>
    <xsd:import namespace="c7bd160f-8f9f-4a57-9297-bc564d29ee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49d4f-8e51-4d4e-9219-a2af429b15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1f6d0e-4965-4b60-ae9c-964c369ac52e}" ma:internalName="TaxCatchAll" ma:showField="CatchAllData" ma:web="51449d4f-8e51-4d4e-9219-a2af429b15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d160f-8f9f-4a57-9297-bc564d29ee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f3d206-2968-46ac-ad56-95a95c2927a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05F6-DD4D-4403-A06B-7377FCC7B70C}">
  <ds:schemaRefs>
    <ds:schemaRef ds:uri="http://purl.org/dc/elements/1.1/"/>
    <ds:schemaRef ds:uri="c7bd160f-8f9f-4a57-9297-bc564d29ee4c"/>
    <ds:schemaRef ds:uri="51449d4f-8e51-4d4e-9219-a2af429b1568"/>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91DE3175-E649-4C0A-8A0F-0A22A0045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449d4f-8e51-4d4e-9219-a2af429b1568"/>
    <ds:schemaRef ds:uri="c7bd160f-8f9f-4a57-9297-bc564d29e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F2C9C3-ED43-4CE9-8835-E9F24196EE7A}">
  <ds:schemaRefs>
    <ds:schemaRef ds:uri="http://schemas.microsoft.com/sharepoint/v3/contenttype/forms"/>
  </ds:schemaRefs>
</ds:datastoreItem>
</file>

<file path=docMetadata/LabelInfo.xml><?xml version="1.0" encoding="utf-8"?>
<clbl:labelList xmlns:clbl="http://schemas.microsoft.com/office/2020/mipLabelMetadata">
  <clbl:label id="{f786616f-5bb4-45d1-b9c4-7a19bded0f1d}" enabled="1" method="Standard" siteId="{97be21fd-c601-4b16-9920-f5accc69da65}" removed="0"/>
</clbl:labelList>
</file>

<file path=docProps/app.xml><?xml version="1.0" encoding="utf-8"?>
<Properties xmlns="http://schemas.openxmlformats.org/officeDocument/2006/extended-properties" xmlns:vt="http://schemas.openxmlformats.org/officeDocument/2006/docPropsVTypes">
  <TotalTime>792</TotalTime>
  <Words>1261</Words>
  <Application>Microsoft Office PowerPoint</Application>
  <PresentationFormat>Widescreen</PresentationFormat>
  <Paragraphs>200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PORTFOLIO QA FOR PRINT  Reviewer’s Checklist (prepared specifically for replacements)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QA for Print</dc:title>
  <dc:creator>Demiraydin, Murat</dc:creator>
  <cp:lastModifiedBy>Cruz, Ricky</cp:lastModifiedBy>
  <cp:revision>2</cp:revision>
  <dcterms:created xsi:type="dcterms:W3CDTF">2024-05-31T15:06:42Z</dcterms:created>
  <dcterms:modified xsi:type="dcterms:W3CDTF">2024-09-09T20:35:49Z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0x01010074045C6645180C49B5F3BF356B510BE9</vt:lpwstr>
  </property>
  <property fmtid="{D5CDD505-2E9C-101B-9397-08002B2CF9AE}" pid="3" name="MediaServiceImageTags">
    <vt:lpwstr/>
  </property>
</Properties>
</file>