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modernComment_100_321F1A5C.xml" ContentType="application/vnd.ms-powerpoint.comments+xml"/>
  <Override PartName="/ppt/comments/modernComment_101_509E56.xml" ContentType="application/vnd.ms-powerpoint.comments+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2"/>
  </p:sldMasterIdLst>
  <p:sldIdLst>
    <p:sldId id="256" r:id="rId3"/>
    <p:sldId id="257" r:id="rId4"/>
    <p:sldId id="258" r:id="rId5"/>
  </p:sldIdLst>
  <p:sldSz cx="12801600" cy="7772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C2C1D1B-4CEB-3952-4758-569F0BE8A4F9}" name="Zeitler, Michael" initials="ZM" userId="S::mz128827@bna.com::82a4fda2-b06c-4308-9943-bc44909cb717" providerId="AD"/>
  <p188:author id="{66F5F744-BBA3-C473-A8B0-30DBEA43BB33}" name="Ryan, Sarah" initials="RS" userId="S::sr900035@stf.bna.com::3bf218df-3902-4b6b-8241-119ef7eb7a3d" providerId="AD"/>
  <p188:author id="{15A328EA-4F8F-DA35-F503-D5F566268152}" name="Baird, Sally" initials="SB" userId="S::sb7220@bna.com::bcf86dc9-439e-4a91-9ca1-0c4bbdc93dc5"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156082"/>
    <a:srgbClr val="5995CB"/>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9CF7D24-1B86-4F0A-B260-80E6A223AC1C}" v="26169" dt="2025-02-06T15:22:42.89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37" d="100"/>
          <a:sy n="37" d="100"/>
        </p:scale>
        <p:origin x="926" y="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8/10/relationships/authors" Target="authors.xml"/><Relationship Id="rId5" Type="http://schemas.openxmlformats.org/officeDocument/2006/relationships/slide" Target="slides/slide3.xml"/><Relationship Id="rId10" Type="http://schemas.microsoft.com/office/2015/10/relationships/revisionInfo" Target="revisionInfo.xml"/><Relationship Id="rId4" Type="http://schemas.openxmlformats.org/officeDocument/2006/relationships/slide" Target="slides/slide2.xml"/><Relationship Id="rId9" Type="http://schemas.openxmlformats.org/officeDocument/2006/relationships/tableStyles" Target="tableStyles.xml"/></Relationships>
</file>

<file path=ppt/comments/modernComment_100_321F1A5C.xml><?xml version="1.0" encoding="utf-8"?>
<p188:cmLst xmlns:a="http://schemas.openxmlformats.org/drawingml/2006/main" xmlns:r="http://schemas.openxmlformats.org/officeDocument/2006/relationships" xmlns:p188="http://schemas.microsoft.com/office/powerpoint/2018/8/main">
  <p188:cm id="{D4A7A50A-548C-4D28-BFC1-50DB2745E7F8}" authorId="{66F5F744-BBA3-C473-A8B0-30DBEA43BB33}" status="resolved" created="2025-02-04T16:36:10.795" complete="100000">
    <ac:deMkLst xmlns:ac="http://schemas.microsoft.com/office/drawing/2013/main/command">
      <pc:docMk xmlns:pc="http://schemas.microsoft.com/office/powerpoint/2013/main/command"/>
      <pc:sldMk xmlns:pc="http://schemas.microsoft.com/office/powerpoint/2013/main/command" cId="840899164" sldId="256"/>
      <ac:spMk id="134" creationId="{F356193C-1308-4BF8-F240-0BC8DA798DF8}"/>
    </ac:deMkLst>
    <p188:txBody>
      <a:bodyPr/>
      <a:lstStyle/>
      <a:p>
        <a:r>
          <a:rPr lang="en-US"/>
          <a:t>Checkout files in BWIP(email other team members that states are checked out and not to make changes)</a:t>
        </a:r>
      </a:p>
    </p188:txBody>
  </p188:cm>
  <p188:cm id="{00C0D9F4-84ED-473A-8C73-75E7BE723B34}" authorId="{6C2C1D1B-4CEB-3952-4758-569F0BE8A4F9}" created="2025-02-11T15:45:13.923">
    <ac:deMkLst xmlns:ac="http://schemas.microsoft.com/office/drawing/2013/main/command">
      <pc:docMk xmlns:pc="http://schemas.microsoft.com/office/powerpoint/2013/main/command"/>
      <pc:sldMk xmlns:pc="http://schemas.microsoft.com/office/powerpoint/2013/main/command" cId="840899164" sldId="256"/>
      <ac:spMk id="48" creationId="{E55C5905-EEA7-ABD8-3B73-5E65EFE7F8DC}"/>
    </ac:deMkLst>
    <p188:txBody>
      <a:bodyPr/>
      <a:lstStyle/>
      <a:p>
        <a:r>
          <a:rPr lang="en-US"/>
          <a:t>Our team  prioritizes/categorizes them and then they go into our backlog. We then address these tickets in two ways; 1. Jorge works to close them starting with the most recent tickets; and 2. We will send a month's worth of tickets (oldest first) to Mindcrest, who will then work on them as time permits. Once complete, they'll let us know they're ready for the next list and we'll send it to them. </a:t>
        </a:r>
      </a:p>
    </p188:txBody>
  </p188:cm>
  <p188:cm id="{21544258-B584-482F-BA5B-F29A128ED25C}" authorId="{6C2C1D1B-4CEB-3952-4758-569F0BE8A4F9}" created="2025-02-11T15:48:20.179">
    <ac:deMkLst xmlns:ac="http://schemas.microsoft.com/office/drawing/2013/main/command">
      <pc:docMk xmlns:pc="http://schemas.microsoft.com/office/powerpoint/2013/main/command"/>
      <pc:sldMk xmlns:pc="http://schemas.microsoft.com/office/powerpoint/2013/main/command" cId="840899164" sldId="256"/>
      <ac:spMk id="65" creationId="{1DE03BFA-448A-2074-9D41-2E5192245492}"/>
    </ac:deMkLst>
    <p188:replyLst>
      <p188:reply id="{A2677BE7-6B9E-4597-9FFC-4E2B072E721B}" authorId="{15A328EA-4F8F-DA35-F503-D5F566268152}" created="2025-02-11T20:33:29.891">
        <p188:txBody>
          <a:bodyPr/>
          <a:lstStyle/>
          <a:p>
            <a:r>
              <a:rPr lang="en-US"/>
              <a:t>[@Zeitler, Michael] , does this mean that MC has already picked up the higher priority items on their own (i.e., without getting a list from INDG)?</a:t>
            </a:r>
          </a:p>
        </p188:txBody>
      </p188:reply>
      <p188:reply id="{BF06A06C-DB54-443C-B591-7C3776540AFA}" authorId="{6C2C1D1B-4CEB-3952-4758-569F0BE8A4F9}" created="2025-02-12T18:14:45.681">
        <p188:txBody>
          <a:bodyPr/>
          <a:lstStyle/>
          <a:p>
            <a:r>
              <a:rPr lang="en-US"/>
              <a:t>Correct. They get them from the State Tracker, which they access on product</a:t>
            </a:r>
          </a:p>
        </p188:txBody>
      </p188:reply>
    </p188:replyLst>
    <p188:txBody>
      <a:bodyPr/>
      <a:lstStyle/>
      <a:p>
        <a:r>
          <a:rPr lang="en-US"/>
          <a:t>The only lists INDG sends to Mindcrest currently are the case list (weekly) and the low priority  lists (as requested). </a:t>
        </a:r>
      </a:p>
    </p188:txBody>
  </p188:cm>
  <p188:cm id="{408511FC-A9A8-416C-8550-131965A64123}" authorId="{6C2C1D1B-4CEB-3952-4758-569F0BE8A4F9}" created="2025-02-11T15:57:16.510">
    <ac:deMkLst xmlns:ac="http://schemas.microsoft.com/office/drawing/2013/main/command">
      <pc:docMk xmlns:pc="http://schemas.microsoft.com/office/powerpoint/2013/main/command"/>
      <pc:sldMk xmlns:pc="http://schemas.microsoft.com/office/powerpoint/2013/main/command" cId="840899164" sldId="256"/>
      <ac:spMk id="140" creationId="{8E170B48-7855-DCBC-2D10-905E6FB027D8}"/>
    </ac:deMkLst>
    <p188:txBody>
      <a:bodyPr/>
      <a:lstStyle/>
      <a:p>
        <a:r>
          <a:rPr lang="en-US"/>
          <a:t>Once the file is released, our team QA's it and closes out the corresponding JIRA tickets.</a:t>
        </a:r>
      </a:p>
    </p188:txBody>
  </p188:cm>
</p188:cmLst>
</file>

<file path=ppt/comments/modernComment_101_509E56.xml><?xml version="1.0" encoding="utf-8"?>
<p188:cmLst xmlns:a="http://schemas.openxmlformats.org/drawingml/2006/main" xmlns:r="http://schemas.openxmlformats.org/officeDocument/2006/relationships" xmlns:p188="http://schemas.microsoft.com/office/powerpoint/2018/8/main">
  <p188:cm id="{881B763A-945A-4B00-A17C-A9D7C08CFC30}" authorId="{66F5F744-BBA3-C473-A8B0-30DBEA43BB33}" status="resolved" created="2025-02-04T16:36:10.795">
    <ac:deMkLst xmlns:ac="http://schemas.microsoft.com/office/drawing/2013/main/command">
      <pc:docMk xmlns:pc="http://schemas.microsoft.com/office/powerpoint/2013/main/command"/>
      <pc:sldMk xmlns:pc="http://schemas.microsoft.com/office/powerpoint/2013/main/command" cId="5283414" sldId="257"/>
      <ac:spMk id="134" creationId="{5259FBAB-619A-80DB-5C3B-5E041595FB51}"/>
    </ac:deMkLst>
    <p188:txBody>
      <a:bodyPr/>
      <a:lstStyle/>
      <a:p>
        <a:r>
          <a:rPr lang="en-US"/>
          <a:t>Checkout files in BWIP(email other team members that states are checked out and not to make changes)</a:t>
        </a:r>
      </a:p>
    </p188:txBody>
  </p188:cm>
  <p188:cm id="{13125DC1-A685-4E7F-8EB4-A6A46F22230E}" authorId="{6C2C1D1B-4CEB-3952-4758-569F0BE8A4F9}" created="2025-02-11T15:45:13.923">
    <ac:deMkLst xmlns:ac="http://schemas.microsoft.com/office/drawing/2013/main/command">
      <pc:docMk xmlns:pc="http://schemas.microsoft.com/office/powerpoint/2013/main/command"/>
      <pc:sldMk xmlns:pc="http://schemas.microsoft.com/office/powerpoint/2013/main/command" cId="5283414" sldId="257"/>
      <ac:spMk id="48" creationId="{5AC57F60-10CF-604B-0E71-6068FC64A0FA}"/>
    </ac:deMkLst>
    <p188:txBody>
      <a:bodyPr/>
      <a:lstStyle/>
      <a:p>
        <a:r>
          <a:rPr lang="en-US"/>
          <a:t>Our team  prioritizes/categorizes them and then they go into our backlog. We then address these tickets in two ways; 1. Jorge works to close them starting with the most recent tickets; and 2. We will send a month's worth of tickets (oldest first) to Mindcrest, who will then work on them as time permits. Once complete, they'll let us know they're ready for the next list and we'll send it to them. </a:t>
        </a:r>
      </a:p>
    </p188:txBody>
  </p188:cm>
  <p188:cm id="{BA5A68A1-E6D3-4435-A9FE-1145B16AC882}" authorId="{6C2C1D1B-4CEB-3952-4758-569F0BE8A4F9}" created="2025-02-11T15:48:20.179">
    <ac:deMkLst xmlns:ac="http://schemas.microsoft.com/office/drawing/2013/main/command">
      <pc:docMk xmlns:pc="http://schemas.microsoft.com/office/powerpoint/2013/main/command"/>
      <pc:sldMk xmlns:pc="http://schemas.microsoft.com/office/powerpoint/2013/main/command" cId="5283414" sldId="257"/>
      <ac:spMk id="65" creationId="{7D920930-E26C-E080-B4F1-CBF6CBF97545}"/>
    </ac:deMkLst>
    <p188:replyLst>
      <p188:reply id="{A2677BE7-6B9E-4597-9FFC-4E2B072E721B}" authorId="{15A328EA-4F8F-DA35-F503-D5F566268152}" created="2025-02-11T20:33:29.891">
        <p188:txBody>
          <a:bodyPr/>
          <a:lstStyle/>
          <a:p>
            <a:r>
              <a:rPr lang="en-US"/>
              <a:t>[@Zeitler, Michael] , does this mean that MC has already picked up the higher priority items on their own (i.e., without getting a list from INDG)?</a:t>
            </a:r>
          </a:p>
        </p188:txBody>
      </p188:reply>
      <p188:reply id="{BF06A06C-DB54-443C-B591-7C3776540AFA}" authorId="{6C2C1D1B-4CEB-3952-4758-569F0BE8A4F9}" created="2025-02-12T18:14:45.681">
        <p188:txBody>
          <a:bodyPr/>
          <a:lstStyle/>
          <a:p>
            <a:r>
              <a:rPr lang="en-US"/>
              <a:t>Correct. They get them from the State Tracker, which they access on product</a:t>
            </a:r>
          </a:p>
        </p188:txBody>
      </p188:reply>
    </p188:replyLst>
    <p188:txBody>
      <a:bodyPr/>
      <a:lstStyle/>
      <a:p>
        <a:r>
          <a:rPr lang="en-US"/>
          <a:t>The only lists INDG sends to Mindcrest currently are the case list (weekly) and the low priority  lists (as requested). </a:t>
        </a:r>
      </a:p>
    </p188:txBody>
  </p188:cm>
  <p188:cm id="{7900ABEF-BE3D-44FD-8196-5D73864E4271}" authorId="{6C2C1D1B-4CEB-3952-4758-569F0BE8A4F9}" created="2025-02-11T15:57:16.510">
    <ac:deMkLst xmlns:ac="http://schemas.microsoft.com/office/drawing/2013/main/command">
      <pc:docMk xmlns:pc="http://schemas.microsoft.com/office/powerpoint/2013/main/command"/>
      <pc:sldMk xmlns:pc="http://schemas.microsoft.com/office/powerpoint/2013/main/command" cId="5283414" sldId="257"/>
      <ac:spMk id="140" creationId="{DA8EE6EB-4ED0-9F91-2E23-3EE2DD7D798D}"/>
    </ac:deMkLst>
    <p188:txBody>
      <a:bodyPr/>
      <a:lstStyle/>
      <a:p>
        <a:r>
          <a:rPr lang="en-US"/>
          <a:t>Once the file is released, our team QA's it and closes out the corresponding JIRA tickets.</a:t>
        </a:r>
      </a:p>
    </p188:txBody>
  </p188:cm>
</p188: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1272011"/>
            <a:ext cx="9601200" cy="2705947"/>
          </a:xfrm>
        </p:spPr>
        <p:txBody>
          <a:bodyPr anchor="b"/>
          <a:lstStyle>
            <a:lvl1pPr algn="ctr">
              <a:defRPr sz="6300"/>
            </a:lvl1pPr>
          </a:lstStyle>
          <a:p>
            <a:r>
              <a:rPr lang="en-US"/>
              <a:t>Click to edit Master title style</a:t>
            </a:r>
          </a:p>
        </p:txBody>
      </p:sp>
      <p:sp>
        <p:nvSpPr>
          <p:cNvPr id="3" name="Subtitle 2"/>
          <p:cNvSpPr>
            <a:spLocks noGrp="1"/>
          </p:cNvSpPr>
          <p:nvPr>
            <p:ph type="subTitle" idx="1"/>
          </p:nvPr>
        </p:nvSpPr>
        <p:spPr>
          <a:xfrm>
            <a:off x="1600200" y="4082310"/>
            <a:ext cx="9601200" cy="1876530"/>
          </a:xfrm>
        </p:spPr>
        <p:txBody>
          <a:bodyPr/>
          <a:lstStyle>
            <a:lvl1pPr marL="0" indent="0" algn="ctr">
              <a:buNone/>
              <a:defRPr sz="2520"/>
            </a:lvl1pPr>
            <a:lvl2pPr marL="480060" indent="0" algn="ctr">
              <a:buNone/>
              <a:defRPr sz="2100"/>
            </a:lvl2pPr>
            <a:lvl3pPr marL="960120" indent="0" algn="ctr">
              <a:buNone/>
              <a:defRPr sz="1890"/>
            </a:lvl3pPr>
            <a:lvl4pPr marL="1440180" indent="0" algn="ctr">
              <a:buNone/>
              <a:defRPr sz="1680"/>
            </a:lvl4pPr>
            <a:lvl5pPr marL="1920240" indent="0" algn="ctr">
              <a:buNone/>
              <a:defRPr sz="1680"/>
            </a:lvl5pPr>
            <a:lvl6pPr marL="2400300" indent="0" algn="ctr">
              <a:buNone/>
              <a:defRPr sz="1680"/>
            </a:lvl6pPr>
            <a:lvl7pPr marL="2880360" indent="0" algn="ctr">
              <a:buNone/>
              <a:defRPr sz="1680"/>
            </a:lvl7pPr>
            <a:lvl8pPr marL="3360420" indent="0" algn="ctr">
              <a:buNone/>
              <a:defRPr sz="1680"/>
            </a:lvl8pPr>
            <a:lvl9pPr marL="3840480" indent="0" algn="ctr">
              <a:buNone/>
              <a:defRPr sz="1680"/>
            </a:lvl9pPr>
          </a:lstStyle>
          <a:p>
            <a:r>
              <a:rPr lang="en-US"/>
              <a:t>Click to edit Master subtitle style</a:t>
            </a:r>
          </a:p>
        </p:txBody>
      </p:sp>
      <p:sp>
        <p:nvSpPr>
          <p:cNvPr id="4" name="Date Placeholder 3"/>
          <p:cNvSpPr>
            <a:spLocks noGrp="1"/>
          </p:cNvSpPr>
          <p:nvPr>
            <p:ph type="dt" sz="half" idx="10"/>
          </p:nvPr>
        </p:nvSpPr>
        <p:spPr/>
        <p:txBody>
          <a:bodyPr/>
          <a:lstStyle/>
          <a:p>
            <a:fld id="{72900DCB-C91D-4D3D-9319-97DCCC29C29D}" type="datetimeFigureOut">
              <a:rPr lang="en-US" smtClean="0"/>
              <a:t>4/1/2025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8A31FF-D664-443C-8C95-19410A89506D}" type="slidenum">
              <a:rPr lang="en-US" smtClean="0"/>
              <a:t>‹#›</a:t>
            </a:fld>
            <a:endParaRPr lang="en-US"/>
          </a:p>
        </p:txBody>
      </p:sp>
    </p:spTree>
    <p:extLst>
      <p:ext uri="{BB962C8B-B14F-4D97-AF65-F5344CB8AC3E}">
        <p14:creationId xmlns:p14="http://schemas.microsoft.com/office/powerpoint/2010/main" val="5453298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2900DCB-C91D-4D3D-9319-97DCCC29C29D}" type="datetimeFigureOut">
              <a:rPr lang="en-US" smtClean="0"/>
              <a:t>4/1/2025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8A31FF-D664-443C-8C95-19410A89506D}" type="slidenum">
              <a:rPr lang="en-US" smtClean="0"/>
              <a:t>‹#›</a:t>
            </a:fld>
            <a:endParaRPr lang="en-US"/>
          </a:p>
        </p:txBody>
      </p:sp>
    </p:spTree>
    <p:extLst>
      <p:ext uri="{BB962C8B-B14F-4D97-AF65-F5344CB8AC3E}">
        <p14:creationId xmlns:p14="http://schemas.microsoft.com/office/powerpoint/2010/main" val="6215410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5" y="413808"/>
            <a:ext cx="2760345" cy="65867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80110" y="413808"/>
            <a:ext cx="8121015" cy="65867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2900DCB-C91D-4D3D-9319-97DCCC29C29D}" type="datetimeFigureOut">
              <a:rPr lang="en-US" smtClean="0"/>
              <a:t>4/1/2025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8A31FF-D664-443C-8C95-19410A89506D}" type="slidenum">
              <a:rPr lang="en-US" smtClean="0"/>
              <a:t>‹#›</a:t>
            </a:fld>
            <a:endParaRPr lang="en-US"/>
          </a:p>
        </p:txBody>
      </p:sp>
    </p:spTree>
    <p:extLst>
      <p:ext uri="{BB962C8B-B14F-4D97-AF65-F5344CB8AC3E}">
        <p14:creationId xmlns:p14="http://schemas.microsoft.com/office/powerpoint/2010/main" val="40373662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2900DCB-C91D-4D3D-9319-97DCCC29C29D}" type="datetimeFigureOut">
              <a:rPr lang="en-US" smtClean="0"/>
              <a:t>4/1/2025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8A31FF-D664-443C-8C95-19410A89506D}" type="slidenum">
              <a:rPr lang="en-US" smtClean="0"/>
              <a:t>‹#›</a:t>
            </a:fld>
            <a:endParaRPr lang="en-US"/>
          </a:p>
        </p:txBody>
      </p:sp>
    </p:spTree>
    <p:extLst>
      <p:ext uri="{BB962C8B-B14F-4D97-AF65-F5344CB8AC3E}">
        <p14:creationId xmlns:p14="http://schemas.microsoft.com/office/powerpoint/2010/main" val="29284222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73443" y="1937704"/>
            <a:ext cx="11041380" cy="3233102"/>
          </a:xfrm>
        </p:spPr>
        <p:txBody>
          <a:bodyPr anchor="b"/>
          <a:lstStyle>
            <a:lvl1pPr>
              <a:defRPr sz="6300"/>
            </a:lvl1pPr>
          </a:lstStyle>
          <a:p>
            <a:r>
              <a:rPr lang="en-US"/>
              <a:t>Click to edit Master title style</a:t>
            </a:r>
          </a:p>
        </p:txBody>
      </p:sp>
      <p:sp>
        <p:nvSpPr>
          <p:cNvPr id="3" name="Text Placeholder 2"/>
          <p:cNvSpPr>
            <a:spLocks noGrp="1"/>
          </p:cNvSpPr>
          <p:nvPr>
            <p:ph type="body" idx="1"/>
          </p:nvPr>
        </p:nvSpPr>
        <p:spPr>
          <a:xfrm>
            <a:off x="873443" y="5201392"/>
            <a:ext cx="11041380" cy="1700212"/>
          </a:xfrm>
        </p:spPr>
        <p:txBody>
          <a:bodyPr/>
          <a:lstStyle>
            <a:lvl1pPr marL="0" indent="0">
              <a:buNone/>
              <a:defRPr sz="2520">
                <a:solidFill>
                  <a:schemeClr val="tx1">
                    <a:tint val="82000"/>
                  </a:schemeClr>
                </a:solidFill>
              </a:defRPr>
            </a:lvl1pPr>
            <a:lvl2pPr marL="480060" indent="0">
              <a:buNone/>
              <a:defRPr sz="2100">
                <a:solidFill>
                  <a:schemeClr val="tx1">
                    <a:tint val="82000"/>
                  </a:schemeClr>
                </a:solidFill>
              </a:defRPr>
            </a:lvl2pPr>
            <a:lvl3pPr marL="960120" indent="0">
              <a:buNone/>
              <a:defRPr sz="1890">
                <a:solidFill>
                  <a:schemeClr val="tx1">
                    <a:tint val="82000"/>
                  </a:schemeClr>
                </a:solidFill>
              </a:defRPr>
            </a:lvl3pPr>
            <a:lvl4pPr marL="1440180" indent="0">
              <a:buNone/>
              <a:defRPr sz="1680">
                <a:solidFill>
                  <a:schemeClr val="tx1">
                    <a:tint val="82000"/>
                  </a:schemeClr>
                </a:solidFill>
              </a:defRPr>
            </a:lvl4pPr>
            <a:lvl5pPr marL="1920240" indent="0">
              <a:buNone/>
              <a:defRPr sz="1680">
                <a:solidFill>
                  <a:schemeClr val="tx1">
                    <a:tint val="82000"/>
                  </a:schemeClr>
                </a:solidFill>
              </a:defRPr>
            </a:lvl5pPr>
            <a:lvl6pPr marL="2400300" indent="0">
              <a:buNone/>
              <a:defRPr sz="1680">
                <a:solidFill>
                  <a:schemeClr val="tx1">
                    <a:tint val="82000"/>
                  </a:schemeClr>
                </a:solidFill>
              </a:defRPr>
            </a:lvl6pPr>
            <a:lvl7pPr marL="2880360" indent="0">
              <a:buNone/>
              <a:defRPr sz="1680">
                <a:solidFill>
                  <a:schemeClr val="tx1">
                    <a:tint val="82000"/>
                  </a:schemeClr>
                </a:solidFill>
              </a:defRPr>
            </a:lvl7pPr>
            <a:lvl8pPr marL="3360420" indent="0">
              <a:buNone/>
              <a:defRPr sz="1680">
                <a:solidFill>
                  <a:schemeClr val="tx1">
                    <a:tint val="82000"/>
                  </a:schemeClr>
                </a:solidFill>
              </a:defRPr>
            </a:lvl8pPr>
            <a:lvl9pPr marL="3840480" indent="0">
              <a:buNone/>
              <a:defRPr sz="168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2900DCB-C91D-4D3D-9319-97DCCC29C29D}" type="datetimeFigureOut">
              <a:rPr lang="en-US" smtClean="0"/>
              <a:t>4/1/2025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8A31FF-D664-443C-8C95-19410A89506D}" type="slidenum">
              <a:rPr lang="en-US" smtClean="0"/>
              <a:t>‹#›</a:t>
            </a:fld>
            <a:endParaRPr lang="en-US"/>
          </a:p>
        </p:txBody>
      </p:sp>
    </p:spTree>
    <p:extLst>
      <p:ext uri="{BB962C8B-B14F-4D97-AF65-F5344CB8AC3E}">
        <p14:creationId xmlns:p14="http://schemas.microsoft.com/office/powerpoint/2010/main" val="2580358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80110" y="2069042"/>
            <a:ext cx="5440680" cy="49315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480810" y="2069042"/>
            <a:ext cx="5440680" cy="49315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2900DCB-C91D-4D3D-9319-97DCCC29C29D}" type="datetimeFigureOut">
              <a:rPr lang="en-US" smtClean="0"/>
              <a:t>4/1/2025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8A31FF-D664-443C-8C95-19410A89506D}" type="slidenum">
              <a:rPr lang="en-US" smtClean="0"/>
              <a:t>‹#›</a:t>
            </a:fld>
            <a:endParaRPr lang="en-US"/>
          </a:p>
        </p:txBody>
      </p:sp>
    </p:spTree>
    <p:extLst>
      <p:ext uri="{BB962C8B-B14F-4D97-AF65-F5344CB8AC3E}">
        <p14:creationId xmlns:p14="http://schemas.microsoft.com/office/powerpoint/2010/main" val="42394832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81777" y="413809"/>
            <a:ext cx="11041380" cy="1502305"/>
          </a:xfrm>
        </p:spPr>
        <p:txBody>
          <a:bodyPr/>
          <a:lstStyle/>
          <a:p>
            <a:r>
              <a:rPr lang="en-US"/>
              <a:t>Click to edit Master title style</a:t>
            </a:r>
          </a:p>
        </p:txBody>
      </p:sp>
      <p:sp>
        <p:nvSpPr>
          <p:cNvPr id="3" name="Text Placeholder 2"/>
          <p:cNvSpPr>
            <a:spLocks noGrp="1"/>
          </p:cNvSpPr>
          <p:nvPr>
            <p:ph type="body" idx="1"/>
          </p:nvPr>
        </p:nvSpPr>
        <p:spPr>
          <a:xfrm>
            <a:off x="881778" y="1905318"/>
            <a:ext cx="5415676" cy="933767"/>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en-US"/>
              <a:t>Click to edit Master text styles</a:t>
            </a:r>
          </a:p>
        </p:txBody>
      </p:sp>
      <p:sp>
        <p:nvSpPr>
          <p:cNvPr id="4" name="Content Placeholder 3"/>
          <p:cNvSpPr>
            <a:spLocks noGrp="1"/>
          </p:cNvSpPr>
          <p:nvPr>
            <p:ph sz="half" idx="2"/>
          </p:nvPr>
        </p:nvSpPr>
        <p:spPr>
          <a:xfrm>
            <a:off x="881778" y="2839085"/>
            <a:ext cx="5415676" cy="41758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480810" y="1905318"/>
            <a:ext cx="5442347" cy="933767"/>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en-US"/>
              <a:t>Click to edit Master text styles</a:t>
            </a:r>
          </a:p>
        </p:txBody>
      </p:sp>
      <p:sp>
        <p:nvSpPr>
          <p:cNvPr id="6" name="Content Placeholder 5"/>
          <p:cNvSpPr>
            <a:spLocks noGrp="1"/>
          </p:cNvSpPr>
          <p:nvPr>
            <p:ph sz="quarter" idx="4"/>
          </p:nvPr>
        </p:nvSpPr>
        <p:spPr>
          <a:xfrm>
            <a:off x="6480810" y="2839085"/>
            <a:ext cx="5442347" cy="41758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2900DCB-C91D-4D3D-9319-97DCCC29C29D}" type="datetimeFigureOut">
              <a:rPr lang="en-US" smtClean="0"/>
              <a:t>4/1/2025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E8A31FF-D664-443C-8C95-19410A89506D}" type="slidenum">
              <a:rPr lang="en-US" smtClean="0"/>
              <a:t>‹#›</a:t>
            </a:fld>
            <a:endParaRPr lang="en-US"/>
          </a:p>
        </p:txBody>
      </p:sp>
    </p:spTree>
    <p:extLst>
      <p:ext uri="{BB962C8B-B14F-4D97-AF65-F5344CB8AC3E}">
        <p14:creationId xmlns:p14="http://schemas.microsoft.com/office/powerpoint/2010/main" val="22557130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2900DCB-C91D-4D3D-9319-97DCCC29C29D}" type="datetimeFigureOut">
              <a:rPr lang="en-US" smtClean="0"/>
              <a:t>4/1/2025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E8A31FF-D664-443C-8C95-19410A89506D}" type="slidenum">
              <a:rPr lang="en-US" smtClean="0"/>
              <a:t>‹#›</a:t>
            </a:fld>
            <a:endParaRPr lang="en-US"/>
          </a:p>
        </p:txBody>
      </p:sp>
    </p:spTree>
    <p:extLst>
      <p:ext uri="{BB962C8B-B14F-4D97-AF65-F5344CB8AC3E}">
        <p14:creationId xmlns:p14="http://schemas.microsoft.com/office/powerpoint/2010/main" val="17843414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900DCB-C91D-4D3D-9319-97DCCC29C29D}" type="datetimeFigureOut">
              <a:rPr lang="en-US" smtClean="0"/>
              <a:t>4/1/2025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E8A31FF-D664-443C-8C95-19410A89506D}" type="slidenum">
              <a:rPr lang="en-US" smtClean="0"/>
              <a:t>‹#›</a:t>
            </a:fld>
            <a:endParaRPr lang="en-US"/>
          </a:p>
        </p:txBody>
      </p:sp>
    </p:spTree>
    <p:extLst>
      <p:ext uri="{BB962C8B-B14F-4D97-AF65-F5344CB8AC3E}">
        <p14:creationId xmlns:p14="http://schemas.microsoft.com/office/powerpoint/2010/main" val="30692217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518160"/>
            <a:ext cx="4128849" cy="1813560"/>
          </a:xfrm>
        </p:spPr>
        <p:txBody>
          <a:bodyPr anchor="b"/>
          <a:lstStyle>
            <a:lvl1pPr>
              <a:defRPr sz="3360"/>
            </a:lvl1pPr>
          </a:lstStyle>
          <a:p>
            <a:r>
              <a:rPr lang="en-US"/>
              <a:t>Click to edit Master title style</a:t>
            </a:r>
          </a:p>
        </p:txBody>
      </p:sp>
      <p:sp>
        <p:nvSpPr>
          <p:cNvPr id="3" name="Content Placeholder 2"/>
          <p:cNvSpPr>
            <a:spLocks noGrp="1"/>
          </p:cNvSpPr>
          <p:nvPr>
            <p:ph idx="1"/>
          </p:nvPr>
        </p:nvSpPr>
        <p:spPr>
          <a:xfrm>
            <a:off x="5442347" y="1119082"/>
            <a:ext cx="6480810" cy="5523442"/>
          </a:xfrm>
        </p:spPr>
        <p:txBody>
          <a:bodyPr/>
          <a:lstStyle>
            <a:lvl1pPr>
              <a:defRPr sz="3360"/>
            </a:lvl1pPr>
            <a:lvl2pPr>
              <a:defRPr sz="2940"/>
            </a:lvl2pPr>
            <a:lvl3pPr>
              <a:defRPr sz="252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81778" y="2331720"/>
            <a:ext cx="4128849" cy="4319800"/>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en-US"/>
              <a:t>Click to edit Master text styles</a:t>
            </a:r>
          </a:p>
        </p:txBody>
      </p:sp>
      <p:sp>
        <p:nvSpPr>
          <p:cNvPr id="5" name="Date Placeholder 4"/>
          <p:cNvSpPr>
            <a:spLocks noGrp="1"/>
          </p:cNvSpPr>
          <p:nvPr>
            <p:ph type="dt" sz="half" idx="10"/>
          </p:nvPr>
        </p:nvSpPr>
        <p:spPr/>
        <p:txBody>
          <a:bodyPr/>
          <a:lstStyle/>
          <a:p>
            <a:fld id="{72900DCB-C91D-4D3D-9319-97DCCC29C29D}" type="datetimeFigureOut">
              <a:rPr lang="en-US" smtClean="0"/>
              <a:t>4/1/2025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8A31FF-D664-443C-8C95-19410A89506D}" type="slidenum">
              <a:rPr lang="en-US" smtClean="0"/>
              <a:t>‹#›</a:t>
            </a:fld>
            <a:endParaRPr lang="en-US"/>
          </a:p>
        </p:txBody>
      </p:sp>
    </p:spTree>
    <p:extLst>
      <p:ext uri="{BB962C8B-B14F-4D97-AF65-F5344CB8AC3E}">
        <p14:creationId xmlns:p14="http://schemas.microsoft.com/office/powerpoint/2010/main" val="14065318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518160"/>
            <a:ext cx="4128849" cy="1813560"/>
          </a:xfrm>
        </p:spPr>
        <p:txBody>
          <a:bodyPr anchor="b"/>
          <a:lstStyle>
            <a:lvl1pPr>
              <a:defRPr sz="3360"/>
            </a:lvl1pPr>
          </a:lstStyle>
          <a:p>
            <a:r>
              <a:rPr lang="en-US"/>
              <a:t>Click to edit Master title style</a:t>
            </a:r>
          </a:p>
        </p:txBody>
      </p:sp>
      <p:sp>
        <p:nvSpPr>
          <p:cNvPr id="3" name="Picture Placeholder 2"/>
          <p:cNvSpPr>
            <a:spLocks noGrp="1" noChangeAspect="1"/>
          </p:cNvSpPr>
          <p:nvPr>
            <p:ph type="pic" idx="1"/>
          </p:nvPr>
        </p:nvSpPr>
        <p:spPr>
          <a:xfrm>
            <a:off x="5442347" y="1119082"/>
            <a:ext cx="6480810" cy="5523442"/>
          </a:xfrm>
        </p:spPr>
        <p:txBody>
          <a:bodyPr anchor="t"/>
          <a:lstStyle>
            <a:lvl1pPr marL="0" indent="0">
              <a:buNone/>
              <a:defRPr sz="3360"/>
            </a:lvl1pPr>
            <a:lvl2pPr marL="480060" indent="0">
              <a:buNone/>
              <a:defRPr sz="2940"/>
            </a:lvl2pPr>
            <a:lvl3pPr marL="960120" indent="0">
              <a:buNone/>
              <a:defRPr sz="2520"/>
            </a:lvl3pPr>
            <a:lvl4pPr marL="1440180" indent="0">
              <a:buNone/>
              <a:defRPr sz="2100"/>
            </a:lvl4pPr>
            <a:lvl5pPr marL="1920240" indent="0">
              <a:buNone/>
              <a:defRPr sz="2100"/>
            </a:lvl5pPr>
            <a:lvl6pPr marL="2400300" indent="0">
              <a:buNone/>
              <a:defRPr sz="2100"/>
            </a:lvl6pPr>
            <a:lvl7pPr marL="2880360" indent="0">
              <a:buNone/>
              <a:defRPr sz="2100"/>
            </a:lvl7pPr>
            <a:lvl8pPr marL="3360420" indent="0">
              <a:buNone/>
              <a:defRPr sz="2100"/>
            </a:lvl8pPr>
            <a:lvl9pPr marL="3840480" indent="0">
              <a:buNone/>
              <a:defRPr sz="2100"/>
            </a:lvl9pPr>
          </a:lstStyle>
          <a:p>
            <a:r>
              <a:rPr lang="en-US"/>
              <a:t>Click icon to add picture</a:t>
            </a:r>
          </a:p>
        </p:txBody>
      </p:sp>
      <p:sp>
        <p:nvSpPr>
          <p:cNvPr id="4" name="Text Placeholder 3"/>
          <p:cNvSpPr>
            <a:spLocks noGrp="1"/>
          </p:cNvSpPr>
          <p:nvPr>
            <p:ph type="body" sz="half" idx="2"/>
          </p:nvPr>
        </p:nvSpPr>
        <p:spPr>
          <a:xfrm>
            <a:off x="881778" y="2331720"/>
            <a:ext cx="4128849" cy="4319800"/>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en-US"/>
              <a:t>Click to edit Master text styles</a:t>
            </a:r>
          </a:p>
        </p:txBody>
      </p:sp>
      <p:sp>
        <p:nvSpPr>
          <p:cNvPr id="5" name="Date Placeholder 4"/>
          <p:cNvSpPr>
            <a:spLocks noGrp="1"/>
          </p:cNvSpPr>
          <p:nvPr>
            <p:ph type="dt" sz="half" idx="10"/>
          </p:nvPr>
        </p:nvSpPr>
        <p:spPr/>
        <p:txBody>
          <a:bodyPr/>
          <a:lstStyle/>
          <a:p>
            <a:fld id="{72900DCB-C91D-4D3D-9319-97DCCC29C29D}" type="datetimeFigureOut">
              <a:rPr lang="en-US" smtClean="0"/>
              <a:t>4/1/2025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8A31FF-D664-443C-8C95-19410A89506D}" type="slidenum">
              <a:rPr lang="en-US" smtClean="0"/>
              <a:t>‹#›</a:t>
            </a:fld>
            <a:endParaRPr lang="en-US"/>
          </a:p>
        </p:txBody>
      </p:sp>
    </p:spTree>
    <p:extLst>
      <p:ext uri="{BB962C8B-B14F-4D97-AF65-F5344CB8AC3E}">
        <p14:creationId xmlns:p14="http://schemas.microsoft.com/office/powerpoint/2010/main" val="21807329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413809"/>
            <a:ext cx="11041380" cy="150230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80110" y="2069042"/>
            <a:ext cx="11041380" cy="49315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80110" y="7203864"/>
            <a:ext cx="2880360" cy="413808"/>
          </a:xfrm>
          <a:prstGeom prst="rect">
            <a:avLst/>
          </a:prstGeom>
        </p:spPr>
        <p:txBody>
          <a:bodyPr vert="horz" lIns="91440" tIns="45720" rIns="91440" bIns="45720" rtlCol="0" anchor="ctr"/>
          <a:lstStyle>
            <a:lvl1pPr algn="l">
              <a:defRPr sz="1260">
                <a:solidFill>
                  <a:schemeClr val="tx1">
                    <a:tint val="82000"/>
                  </a:schemeClr>
                </a:solidFill>
              </a:defRPr>
            </a:lvl1pPr>
          </a:lstStyle>
          <a:p>
            <a:fld id="{72900DCB-C91D-4D3D-9319-97DCCC29C29D}" type="datetimeFigureOut">
              <a:rPr lang="en-US" smtClean="0"/>
              <a:t>4/1/2025</a:t>
            </a:fld>
            <a:endParaRPr lang="en-US"/>
          </a:p>
        </p:txBody>
      </p:sp>
      <p:sp>
        <p:nvSpPr>
          <p:cNvPr id="5" name="Footer Placeholder 4"/>
          <p:cNvSpPr>
            <a:spLocks noGrp="1"/>
          </p:cNvSpPr>
          <p:nvPr>
            <p:ph type="ftr" sz="quarter" idx="3"/>
          </p:nvPr>
        </p:nvSpPr>
        <p:spPr>
          <a:xfrm>
            <a:off x="4240530" y="7203864"/>
            <a:ext cx="4320540" cy="413808"/>
          </a:xfrm>
          <a:prstGeom prst="rect">
            <a:avLst/>
          </a:prstGeom>
        </p:spPr>
        <p:txBody>
          <a:bodyPr vert="horz" lIns="91440" tIns="45720" rIns="91440" bIns="45720" rtlCol="0" anchor="ctr"/>
          <a:lstStyle>
            <a:lvl1pPr algn="ctr">
              <a:defRPr sz="126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9041130" y="7203864"/>
            <a:ext cx="2880360" cy="413808"/>
          </a:xfrm>
          <a:prstGeom prst="rect">
            <a:avLst/>
          </a:prstGeom>
        </p:spPr>
        <p:txBody>
          <a:bodyPr vert="horz" lIns="91440" tIns="45720" rIns="91440" bIns="45720" rtlCol="0" anchor="ctr"/>
          <a:lstStyle>
            <a:lvl1pPr algn="r">
              <a:defRPr sz="1260">
                <a:solidFill>
                  <a:schemeClr val="tx1">
                    <a:tint val="82000"/>
                  </a:schemeClr>
                </a:solidFill>
              </a:defRPr>
            </a:lvl1pPr>
          </a:lstStyle>
          <a:p>
            <a:fld id="{5E8A31FF-D664-443C-8C95-19410A89506D}" type="slidenum">
              <a:rPr lang="en-US" smtClean="0"/>
              <a:t>‹#›</a:t>
            </a:fld>
            <a:endParaRPr lang="en-US"/>
          </a:p>
        </p:txBody>
      </p:sp>
    </p:spTree>
    <p:extLst>
      <p:ext uri="{BB962C8B-B14F-4D97-AF65-F5344CB8AC3E}">
        <p14:creationId xmlns:p14="http://schemas.microsoft.com/office/powerpoint/2010/main" val="21633224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60120" rtl="0" eaLnBrk="1" latinLnBrk="0" hangingPunct="1">
        <a:lnSpc>
          <a:spcPct val="90000"/>
        </a:lnSpc>
        <a:spcBef>
          <a:spcPct val="0"/>
        </a:spcBef>
        <a:buNone/>
        <a:defRPr sz="4620" kern="1200">
          <a:solidFill>
            <a:schemeClr val="tx1"/>
          </a:solidFill>
          <a:latin typeface="+mj-lt"/>
          <a:ea typeface="+mj-ea"/>
          <a:cs typeface="+mj-cs"/>
        </a:defRPr>
      </a:lvl1pPr>
    </p:titleStyle>
    <p:bodyStyle>
      <a:lvl1pPr marL="240030" indent="-240030" algn="l" defTabSz="960120" rtl="0" eaLnBrk="1" latinLnBrk="0" hangingPunct="1">
        <a:lnSpc>
          <a:spcPct val="90000"/>
        </a:lnSpc>
        <a:spcBef>
          <a:spcPts val="1050"/>
        </a:spcBef>
        <a:buFont typeface="Arial" panose="020B0604020202020204" pitchFamily="34" charset="0"/>
        <a:buChar char="•"/>
        <a:defRPr sz="2940" kern="1200">
          <a:solidFill>
            <a:schemeClr val="tx1"/>
          </a:solidFill>
          <a:latin typeface="+mn-lt"/>
          <a:ea typeface="+mn-ea"/>
          <a:cs typeface="+mn-cs"/>
        </a:defRPr>
      </a:lvl1pPr>
      <a:lvl2pPr marL="720090" indent="-240030" algn="l" defTabSz="960120" rtl="0" eaLnBrk="1" latinLnBrk="0" hangingPunct="1">
        <a:lnSpc>
          <a:spcPct val="90000"/>
        </a:lnSpc>
        <a:spcBef>
          <a:spcPts val="525"/>
        </a:spcBef>
        <a:buFont typeface="Arial" panose="020B0604020202020204" pitchFamily="34" charset="0"/>
        <a:buChar char="•"/>
        <a:defRPr sz="2520" kern="1200">
          <a:solidFill>
            <a:schemeClr val="tx1"/>
          </a:solidFill>
          <a:latin typeface="+mn-lt"/>
          <a:ea typeface="+mn-ea"/>
          <a:cs typeface="+mn-cs"/>
        </a:defRPr>
      </a:lvl2pPr>
      <a:lvl3pPr marL="1200150" indent="-240030" algn="l" defTabSz="960120" rtl="0" eaLnBrk="1" latinLnBrk="0" hangingPunct="1">
        <a:lnSpc>
          <a:spcPct val="90000"/>
        </a:lnSpc>
        <a:spcBef>
          <a:spcPts val="525"/>
        </a:spcBef>
        <a:buFont typeface="Arial" panose="020B0604020202020204" pitchFamily="34" charset="0"/>
        <a:buChar char="•"/>
        <a:defRPr sz="2100" kern="1200">
          <a:solidFill>
            <a:schemeClr val="tx1"/>
          </a:solidFill>
          <a:latin typeface="+mn-lt"/>
          <a:ea typeface="+mn-ea"/>
          <a:cs typeface="+mn-cs"/>
        </a:defRPr>
      </a:lvl3pPr>
      <a:lvl4pPr marL="168021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4pPr>
      <a:lvl5pPr marL="216027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5pPr>
      <a:lvl6pPr marL="264033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6pPr>
      <a:lvl7pPr marL="312039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7pPr>
      <a:lvl8pPr marL="360045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8pPr>
      <a:lvl9pPr marL="408051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9pPr>
    </p:bodyStyle>
    <p:otherStyle>
      <a:defPPr>
        <a:defRPr lang="en-US"/>
      </a:defPPr>
      <a:lvl1pPr marL="0" algn="l" defTabSz="960120" rtl="0" eaLnBrk="1" latinLnBrk="0" hangingPunct="1">
        <a:defRPr sz="1890" kern="1200">
          <a:solidFill>
            <a:schemeClr val="tx1"/>
          </a:solidFill>
          <a:latin typeface="+mn-lt"/>
          <a:ea typeface="+mn-ea"/>
          <a:cs typeface="+mn-cs"/>
        </a:defRPr>
      </a:lvl1pPr>
      <a:lvl2pPr marL="480060" algn="l" defTabSz="960120" rtl="0" eaLnBrk="1" latinLnBrk="0" hangingPunct="1">
        <a:defRPr sz="1890" kern="1200">
          <a:solidFill>
            <a:schemeClr val="tx1"/>
          </a:solidFill>
          <a:latin typeface="+mn-lt"/>
          <a:ea typeface="+mn-ea"/>
          <a:cs typeface="+mn-cs"/>
        </a:defRPr>
      </a:lvl2pPr>
      <a:lvl3pPr marL="960120" algn="l" defTabSz="960120" rtl="0" eaLnBrk="1" latinLnBrk="0" hangingPunct="1">
        <a:defRPr sz="1890" kern="1200">
          <a:solidFill>
            <a:schemeClr val="tx1"/>
          </a:solidFill>
          <a:latin typeface="+mn-lt"/>
          <a:ea typeface="+mn-ea"/>
          <a:cs typeface="+mn-cs"/>
        </a:defRPr>
      </a:lvl3pPr>
      <a:lvl4pPr marL="1440180" algn="l" defTabSz="960120" rtl="0" eaLnBrk="1" latinLnBrk="0" hangingPunct="1">
        <a:defRPr sz="1890" kern="1200">
          <a:solidFill>
            <a:schemeClr val="tx1"/>
          </a:solidFill>
          <a:latin typeface="+mn-lt"/>
          <a:ea typeface="+mn-ea"/>
          <a:cs typeface="+mn-cs"/>
        </a:defRPr>
      </a:lvl4pPr>
      <a:lvl5pPr marL="1920240" algn="l" defTabSz="960120" rtl="0" eaLnBrk="1" latinLnBrk="0" hangingPunct="1">
        <a:defRPr sz="1890" kern="1200">
          <a:solidFill>
            <a:schemeClr val="tx1"/>
          </a:solidFill>
          <a:latin typeface="+mn-lt"/>
          <a:ea typeface="+mn-ea"/>
          <a:cs typeface="+mn-cs"/>
        </a:defRPr>
      </a:lvl5pPr>
      <a:lvl6pPr marL="2400300" algn="l" defTabSz="960120" rtl="0" eaLnBrk="1" latinLnBrk="0" hangingPunct="1">
        <a:defRPr sz="1890" kern="1200">
          <a:solidFill>
            <a:schemeClr val="tx1"/>
          </a:solidFill>
          <a:latin typeface="+mn-lt"/>
          <a:ea typeface="+mn-ea"/>
          <a:cs typeface="+mn-cs"/>
        </a:defRPr>
      </a:lvl6pPr>
      <a:lvl7pPr marL="2880360" algn="l" defTabSz="960120" rtl="0" eaLnBrk="1" latinLnBrk="0" hangingPunct="1">
        <a:defRPr sz="1890" kern="1200">
          <a:solidFill>
            <a:schemeClr val="tx1"/>
          </a:solidFill>
          <a:latin typeface="+mn-lt"/>
          <a:ea typeface="+mn-ea"/>
          <a:cs typeface="+mn-cs"/>
        </a:defRPr>
      </a:lvl7pPr>
      <a:lvl8pPr marL="3360420" algn="l" defTabSz="960120" rtl="0" eaLnBrk="1" latinLnBrk="0" hangingPunct="1">
        <a:defRPr sz="1890" kern="1200">
          <a:solidFill>
            <a:schemeClr val="tx1"/>
          </a:solidFill>
          <a:latin typeface="+mn-lt"/>
          <a:ea typeface="+mn-ea"/>
          <a:cs typeface="+mn-cs"/>
        </a:defRPr>
      </a:lvl8pPr>
      <a:lvl9pPr marL="3840480" algn="l" defTabSz="960120" rtl="0" eaLnBrk="1" latinLnBrk="0" hangingPunct="1">
        <a:defRPr sz="18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bloomberglaw.com/product/tax/search/results/dda8cffd9de1c2bab90f536a93a6bb4a" TargetMode="External"/><Relationship Id="rId2" Type="http://schemas.microsoft.com/office/2018/10/relationships/comments" Target="../comments/modernComment_100_321F1A5C.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bloomberglaw.com/product/tax/search/results/dda8cffd9de1c2bab90f536a93a6bb4a" TargetMode="External"/><Relationship Id="rId2" Type="http://schemas.microsoft.com/office/2018/10/relationships/comments" Target="../comments/modernComment_101_509E56.xml"/><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 name="Straight Arrow Connector 11">
            <a:extLst>
              <a:ext uri="{FF2B5EF4-FFF2-40B4-BE49-F238E27FC236}">
                <a16:creationId xmlns:a16="http://schemas.microsoft.com/office/drawing/2014/main" id="{C6C63896-7157-BEC1-F59C-AE60DD6E6614}"/>
              </a:ext>
            </a:extLst>
          </p:cNvPr>
          <p:cNvCxnSpPr>
            <a:cxnSpLocks/>
          </p:cNvCxnSpPr>
          <p:nvPr/>
        </p:nvCxnSpPr>
        <p:spPr>
          <a:xfrm>
            <a:off x="3941201" y="4135907"/>
            <a:ext cx="473710"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6" name="Straight Arrow Connector 5">
            <a:extLst>
              <a:ext uri="{FF2B5EF4-FFF2-40B4-BE49-F238E27FC236}">
                <a16:creationId xmlns:a16="http://schemas.microsoft.com/office/drawing/2014/main" id="{6E96A379-92A8-B1B5-4A5F-67539290A2A3}"/>
              </a:ext>
            </a:extLst>
          </p:cNvPr>
          <p:cNvCxnSpPr>
            <a:cxnSpLocks/>
          </p:cNvCxnSpPr>
          <p:nvPr/>
        </p:nvCxnSpPr>
        <p:spPr>
          <a:xfrm rot="5400000">
            <a:off x="5225900" y="2710625"/>
            <a:ext cx="640080"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86" name="Connector: Elbow 85">
            <a:extLst>
              <a:ext uri="{FF2B5EF4-FFF2-40B4-BE49-F238E27FC236}">
                <a16:creationId xmlns:a16="http://schemas.microsoft.com/office/drawing/2014/main" id="{CA574056-246C-1B4C-E264-12AA515D5DFB}"/>
              </a:ext>
            </a:extLst>
          </p:cNvPr>
          <p:cNvCxnSpPr>
            <a:cxnSpLocks/>
          </p:cNvCxnSpPr>
          <p:nvPr/>
        </p:nvCxnSpPr>
        <p:spPr>
          <a:xfrm rot="16200000" flipH="1">
            <a:off x="5253813" y="3508491"/>
            <a:ext cx="896231" cy="325019"/>
          </a:xfrm>
          <a:prstGeom prst="bentConnector3">
            <a:avLst>
              <a:gd name="adj1" fmla="val 78568"/>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84" name="Straight Arrow Connector 83">
            <a:extLst>
              <a:ext uri="{FF2B5EF4-FFF2-40B4-BE49-F238E27FC236}">
                <a16:creationId xmlns:a16="http://schemas.microsoft.com/office/drawing/2014/main" id="{D22B4C0E-4BB9-6196-F1E4-31F5E94923E5}"/>
              </a:ext>
            </a:extLst>
          </p:cNvPr>
          <p:cNvCxnSpPr>
            <a:cxnSpLocks/>
          </p:cNvCxnSpPr>
          <p:nvPr/>
        </p:nvCxnSpPr>
        <p:spPr>
          <a:xfrm>
            <a:off x="4979256" y="2355793"/>
            <a:ext cx="473710"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79" name="Straight Arrow Connector 78">
            <a:extLst>
              <a:ext uri="{FF2B5EF4-FFF2-40B4-BE49-F238E27FC236}">
                <a16:creationId xmlns:a16="http://schemas.microsoft.com/office/drawing/2014/main" id="{C3812094-8C7A-2B6C-B9A3-6C34F7AD8188}"/>
              </a:ext>
            </a:extLst>
          </p:cNvPr>
          <p:cNvCxnSpPr>
            <a:cxnSpLocks/>
          </p:cNvCxnSpPr>
          <p:nvPr/>
        </p:nvCxnSpPr>
        <p:spPr>
          <a:xfrm>
            <a:off x="3723853" y="2341198"/>
            <a:ext cx="640080"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46" name="Connector: Elbow 45">
            <a:extLst>
              <a:ext uri="{FF2B5EF4-FFF2-40B4-BE49-F238E27FC236}">
                <a16:creationId xmlns:a16="http://schemas.microsoft.com/office/drawing/2014/main" id="{2D3A5866-EE30-8439-7195-22F2D9D9023B}"/>
              </a:ext>
            </a:extLst>
          </p:cNvPr>
          <p:cNvCxnSpPr>
            <a:cxnSpLocks/>
          </p:cNvCxnSpPr>
          <p:nvPr/>
        </p:nvCxnSpPr>
        <p:spPr>
          <a:xfrm rot="16200000" flipH="1">
            <a:off x="4385319" y="4491026"/>
            <a:ext cx="484246" cy="369504"/>
          </a:xfrm>
          <a:prstGeom prst="bentConnector3">
            <a:avLst>
              <a:gd name="adj1" fmla="val -355"/>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40" name="Straight Arrow Connector 39">
            <a:extLst>
              <a:ext uri="{FF2B5EF4-FFF2-40B4-BE49-F238E27FC236}">
                <a16:creationId xmlns:a16="http://schemas.microsoft.com/office/drawing/2014/main" id="{BBBB007C-93A9-DB88-F31A-A330562D9B72}"/>
              </a:ext>
            </a:extLst>
          </p:cNvPr>
          <p:cNvCxnSpPr>
            <a:cxnSpLocks/>
          </p:cNvCxnSpPr>
          <p:nvPr/>
        </p:nvCxnSpPr>
        <p:spPr>
          <a:xfrm>
            <a:off x="1891084" y="2288175"/>
            <a:ext cx="473710"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1" name="Straight Arrow Connector 30">
            <a:extLst>
              <a:ext uri="{FF2B5EF4-FFF2-40B4-BE49-F238E27FC236}">
                <a16:creationId xmlns:a16="http://schemas.microsoft.com/office/drawing/2014/main" id="{B50AA3CA-0C4B-A42A-9C6D-85FBA776B1B8}"/>
              </a:ext>
            </a:extLst>
          </p:cNvPr>
          <p:cNvCxnSpPr>
            <a:cxnSpLocks/>
          </p:cNvCxnSpPr>
          <p:nvPr/>
        </p:nvCxnSpPr>
        <p:spPr>
          <a:xfrm>
            <a:off x="3682401" y="4119118"/>
            <a:ext cx="473710"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8" name="Connector: Elbow 27">
            <a:extLst>
              <a:ext uri="{FF2B5EF4-FFF2-40B4-BE49-F238E27FC236}">
                <a16:creationId xmlns:a16="http://schemas.microsoft.com/office/drawing/2014/main" id="{5C874310-F936-3B9B-0D8A-452F54957748}"/>
              </a:ext>
            </a:extLst>
          </p:cNvPr>
          <p:cNvCxnSpPr>
            <a:cxnSpLocks/>
          </p:cNvCxnSpPr>
          <p:nvPr/>
        </p:nvCxnSpPr>
        <p:spPr>
          <a:xfrm rot="16200000" flipV="1">
            <a:off x="4294101" y="4042376"/>
            <a:ext cx="1757943" cy="231805"/>
          </a:xfrm>
          <a:prstGeom prst="bentConnector3">
            <a:avLst>
              <a:gd name="adj1" fmla="val 50000"/>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8" name="Straight Arrow Connector 17">
            <a:extLst>
              <a:ext uri="{FF2B5EF4-FFF2-40B4-BE49-F238E27FC236}">
                <a16:creationId xmlns:a16="http://schemas.microsoft.com/office/drawing/2014/main" id="{7B9C4E01-2FCB-302C-8A6C-73DCF47D9926}"/>
              </a:ext>
            </a:extLst>
          </p:cNvPr>
          <p:cNvCxnSpPr>
            <a:cxnSpLocks/>
          </p:cNvCxnSpPr>
          <p:nvPr/>
        </p:nvCxnSpPr>
        <p:spPr>
          <a:xfrm>
            <a:off x="2014528" y="4125214"/>
            <a:ext cx="473710"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4" name="Straight Arrow Connector 13">
            <a:extLst>
              <a:ext uri="{FF2B5EF4-FFF2-40B4-BE49-F238E27FC236}">
                <a16:creationId xmlns:a16="http://schemas.microsoft.com/office/drawing/2014/main" id="{ED4ED373-A981-DD63-479D-A980B194284A}"/>
              </a:ext>
            </a:extLst>
          </p:cNvPr>
          <p:cNvCxnSpPr>
            <a:cxnSpLocks/>
          </p:cNvCxnSpPr>
          <p:nvPr/>
        </p:nvCxnSpPr>
        <p:spPr>
          <a:xfrm>
            <a:off x="2496112" y="3970655"/>
            <a:ext cx="473710"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3" name="Straight Arrow Connector 12">
            <a:extLst>
              <a:ext uri="{FF2B5EF4-FFF2-40B4-BE49-F238E27FC236}">
                <a16:creationId xmlns:a16="http://schemas.microsoft.com/office/drawing/2014/main" id="{6B336091-F3F7-D7C8-4079-6C5388F5F727}"/>
              </a:ext>
            </a:extLst>
          </p:cNvPr>
          <p:cNvCxnSpPr>
            <a:cxnSpLocks/>
          </p:cNvCxnSpPr>
          <p:nvPr/>
        </p:nvCxnSpPr>
        <p:spPr>
          <a:xfrm>
            <a:off x="1319584" y="4123055"/>
            <a:ext cx="473710"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8" name="TextBox 7">
            <a:extLst>
              <a:ext uri="{FF2B5EF4-FFF2-40B4-BE49-F238E27FC236}">
                <a16:creationId xmlns:a16="http://schemas.microsoft.com/office/drawing/2014/main" id="{02FE490F-9FBC-71EB-63C2-F1D816126D6B}"/>
              </a:ext>
            </a:extLst>
          </p:cNvPr>
          <p:cNvSpPr txBox="1"/>
          <p:nvPr/>
        </p:nvSpPr>
        <p:spPr>
          <a:xfrm>
            <a:off x="611496" y="3924300"/>
            <a:ext cx="613664" cy="600164"/>
          </a:xfrm>
          <a:prstGeom prst="rect">
            <a:avLst/>
          </a:prstGeom>
          <a:noFill/>
        </p:spPr>
        <p:txBody>
          <a:bodyPr wrap="square" rtlCol="0">
            <a:spAutoFit/>
          </a:bodyPr>
          <a:lstStyle/>
          <a:p>
            <a:r>
              <a:rPr lang="en-US" sz="700"/>
              <a:t>Relevancy</a:t>
            </a:r>
          </a:p>
          <a:p>
            <a:pPr>
              <a:spcBef>
                <a:spcPts val="600"/>
              </a:spcBef>
            </a:pPr>
            <a:r>
              <a:rPr lang="en-US" sz="700" err="1"/>
              <a:t>determin-ation</a:t>
            </a:r>
            <a:r>
              <a:rPr lang="en-US" sz="700"/>
              <a:t> </a:t>
            </a:r>
            <a:br>
              <a:rPr lang="en-US" sz="700"/>
            </a:br>
            <a:r>
              <a:rPr lang="en-US" sz="700"/>
              <a:t>(“RD”)</a:t>
            </a:r>
          </a:p>
        </p:txBody>
      </p:sp>
      <p:sp>
        <p:nvSpPr>
          <p:cNvPr id="4" name="Rectangle 3">
            <a:extLst>
              <a:ext uri="{FF2B5EF4-FFF2-40B4-BE49-F238E27FC236}">
                <a16:creationId xmlns:a16="http://schemas.microsoft.com/office/drawing/2014/main" id="{26787001-E57C-04FA-C38A-99A7D129CC8C}"/>
              </a:ext>
            </a:extLst>
          </p:cNvPr>
          <p:cNvSpPr/>
          <p:nvPr/>
        </p:nvSpPr>
        <p:spPr>
          <a:xfrm>
            <a:off x="41456" y="3580130"/>
            <a:ext cx="613664" cy="108585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1000" b="1" err="1">
                <a:solidFill>
                  <a:schemeClr val="tx1"/>
                </a:solidFill>
              </a:rPr>
              <a:t>Devlpmt</a:t>
            </a:r>
            <a:r>
              <a:rPr lang="en-US" sz="1000" b="1">
                <a:solidFill>
                  <a:schemeClr val="tx1"/>
                </a:solidFill>
              </a:rPr>
              <a:t> happens </a:t>
            </a:r>
            <a:r>
              <a:rPr lang="en-US" sz="1000">
                <a:solidFill>
                  <a:schemeClr val="tx1"/>
                </a:solidFill>
              </a:rPr>
              <a:t>at state level</a:t>
            </a:r>
          </a:p>
        </p:txBody>
      </p:sp>
      <p:sp>
        <p:nvSpPr>
          <p:cNvPr id="5" name="Rectangle 4">
            <a:extLst>
              <a:ext uri="{FF2B5EF4-FFF2-40B4-BE49-F238E27FC236}">
                <a16:creationId xmlns:a16="http://schemas.microsoft.com/office/drawing/2014/main" id="{E0AC3EC2-75A5-4C49-8A76-825102702DEA}"/>
              </a:ext>
            </a:extLst>
          </p:cNvPr>
          <p:cNvSpPr/>
          <p:nvPr/>
        </p:nvSpPr>
        <p:spPr>
          <a:xfrm>
            <a:off x="1128830" y="3580130"/>
            <a:ext cx="528066" cy="108585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1000">
                <a:solidFill>
                  <a:schemeClr val="tx1"/>
                </a:solidFill>
                <a:hlinkClick r:id="rId3"/>
              </a:rPr>
              <a:t>BTAX </a:t>
            </a:r>
            <a:r>
              <a:rPr lang="en-US" sz="1000" b="1">
                <a:solidFill>
                  <a:schemeClr val="tx1"/>
                </a:solidFill>
                <a:hlinkClick r:id="rId3"/>
              </a:rPr>
              <a:t>State Tracker</a:t>
            </a:r>
            <a:endParaRPr lang="en-US" sz="1000" b="1">
              <a:solidFill>
                <a:schemeClr val="tx1"/>
              </a:solidFill>
            </a:endParaRPr>
          </a:p>
        </p:txBody>
      </p:sp>
      <p:cxnSp>
        <p:nvCxnSpPr>
          <p:cNvPr id="7" name="Straight Arrow Connector 6">
            <a:extLst>
              <a:ext uri="{FF2B5EF4-FFF2-40B4-BE49-F238E27FC236}">
                <a16:creationId xmlns:a16="http://schemas.microsoft.com/office/drawing/2014/main" id="{95C37BCC-FEF5-D333-1457-5B70EDAD8657}"/>
              </a:ext>
            </a:extLst>
          </p:cNvPr>
          <p:cNvCxnSpPr>
            <a:cxnSpLocks/>
            <a:stCxn id="4" idx="3"/>
            <a:endCxn id="5" idx="1"/>
          </p:cNvCxnSpPr>
          <p:nvPr/>
        </p:nvCxnSpPr>
        <p:spPr>
          <a:xfrm>
            <a:off x="655120" y="4123055"/>
            <a:ext cx="473710"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1" name="Rectangle 10">
            <a:extLst>
              <a:ext uri="{FF2B5EF4-FFF2-40B4-BE49-F238E27FC236}">
                <a16:creationId xmlns:a16="http://schemas.microsoft.com/office/drawing/2014/main" id="{E8868237-8CF2-A6D4-D241-AE1FF5099BDB}"/>
              </a:ext>
            </a:extLst>
          </p:cNvPr>
          <p:cNvSpPr/>
          <p:nvPr/>
        </p:nvSpPr>
        <p:spPr>
          <a:xfrm>
            <a:off x="1823774" y="3886200"/>
            <a:ext cx="528066" cy="779780"/>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900">
                <a:solidFill>
                  <a:schemeClr val="tx1"/>
                </a:solidFill>
              </a:rPr>
              <a:t>Relevant </a:t>
            </a:r>
            <a:r>
              <a:rPr lang="en-US" sz="900" err="1">
                <a:solidFill>
                  <a:schemeClr val="tx1"/>
                </a:solidFill>
              </a:rPr>
              <a:t>dvlpmts</a:t>
            </a:r>
            <a:r>
              <a:rPr lang="en-US" sz="900">
                <a:solidFill>
                  <a:schemeClr val="tx1"/>
                </a:solidFill>
              </a:rPr>
              <a:t> exported to XLS</a:t>
            </a:r>
          </a:p>
        </p:txBody>
      </p:sp>
      <p:grpSp>
        <p:nvGrpSpPr>
          <p:cNvPr id="17" name="Group 16">
            <a:extLst>
              <a:ext uri="{FF2B5EF4-FFF2-40B4-BE49-F238E27FC236}">
                <a16:creationId xmlns:a16="http://schemas.microsoft.com/office/drawing/2014/main" id="{49DF2174-28AE-2B9E-71C7-6A4F6FFEC06C}"/>
              </a:ext>
            </a:extLst>
          </p:cNvPr>
          <p:cNvGrpSpPr/>
          <p:nvPr/>
        </p:nvGrpSpPr>
        <p:grpSpPr>
          <a:xfrm>
            <a:off x="2469950" y="3886200"/>
            <a:ext cx="652272" cy="779780"/>
            <a:chOff x="2093214" y="4038600"/>
            <a:chExt cx="652272" cy="779780"/>
          </a:xfrm>
        </p:grpSpPr>
        <p:cxnSp>
          <p:nvCxnSpPr>
            <p:cNvPr id="15" name="Straight Arrow Connector 14">
              <a:extLst>
                <a:ext uri="{FF2B5EF4-FFF2-40B4-BE49-F238E27FC236}">
                  <a16:creationId xmlns:a16="http://schemas.microsoft.com/office/drawing/2014/main" id="{C43EE360-9A01-DB1B-BA58-EBD34529E20A}"/>
                </a:ext>
              </a:extLst>
            </p:cNvPr>
            <p:cNvCxnSpPr>
              <a:cxnSpLocks/>
            </p:cNvCxnSpPr>
            <p:nvPr/>
          </p:nvCxnSpPr>
          <p:spPr>
            <a:xfrm>
              <a:off x="2271776" y="4275455"/>
              <a:ext cx="473710"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6" name="Rectangle 15">
              <a:extLst>
                <a:ext uri="{FF2B5EF4-FFF2-40B4-BE49-F238E27FC236}">
                  <a16:creationId xmlns:a16="http://schemas.microsoft.com/office/drawing/2014/main" id="{CDD08742-340C-96B5-929B-984F15C5C27B}"/>
                </a:ext>
              </a:extLst>
            </p:cNvPr>
            <p:cNvSpPr/>
            <p:nvPr/>
          </p:nvSpPr>
          <p:spPr>
            <a:xfrm>
              <a:off x="2093214" y="4038600"/>
              <a:ext cx="528066" cy="779780"/>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1000" b="1" dirty="0">
                  <a:solidFill>
                    <a:schemeClr val="tx1"/>
                  </a:solidFill>
                </a:rPr>
                <a:t>Import XLS to Jira</a:t>
              </a:r>
              <a:endParaRPr lang="en-US" sz="1000" dirty="0">
                <a:solidFill>
                  <a:schemeClr val="tx1"/>
                </a:solidFill>
              </a:endParaRPr>
            </a:p>
          </p:txBody>
        </p:sp>
      </p:grpSp>
      <p:grpSp>
        <p:nvGrpSpPr>
          <p:cNvPr id="20" name="Group 19">
            <a:extLst>
              <a:ext uri="{FF2B5EF4-FFF2-40B4-BE49-F238E27FC236}">
                <a16:creationId xmlns:a16="http://schemas.microsoft.com/office/drawing/2014/main" id="{2590C49D-DE0E-C8E8-B727-0EF8FEDCFA22}"/>
              </a:ext>
            </a:extLst>
          </p:cNvPr>
          <p:cNvGrpSpPr/>
          <p:nvPr/>
        </p:nvGrpSpPr>
        <p:grpSpPr>
          <a:xfrm>
            <a:off x="3116126" y="3886200"/>
            <a:ext cx="652272" cy="779780"/>
            <a:chOff x="2093214" y="4038600"/>
            <a:chExt cx="652272" cy="779780"/>
          </a:xfrm>
        </p:grpSpPr>
        <p:cxnSp>
          <p:nvCxnSpPr>
            <p:cNvPr id="21" name="Straight Arrow Connector 20">
              <a:extLst>
                <a:ext uri="{FF2B5EF4-FFF2-40B4-BE49-F238E27FC236}">
                  <a16:creationId xmlns:a16="http://schemas.microsoft.com/office/drawing/2014/main" id="{A7DE6FC8-85D7-5648-243C-83172EB35A9F}"/>
                </a:ext>
              </a:extLst>
            </p:cNvPr>
            <p:cNvCxnSpPr>
              <a:cxnSpLocks/>
            </p:cNvCxnSpPr>
            <p:nvPr/>
          </p:nvCxnSpPr>
          <p:spPr>
            <a:xfrm>
              <a:off x="2271776" y="4275455"/>
              <a:ext cx="473710"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2" name="Rectangle 21">
              <a:extLst>
                <a:ext uri="{FF2B5EF4-FFF2-40B4-BE49-F238E27FC236}">
                  <a16:creationId xmlns:a16="http://schemas.microsoft.com/office/drawing/2014/main" id="{A1F20112-10D7-651C-6D76-F2E98653ED3E}"/>
                </a:ext>
              </a:extLst>
            </p:cNvPr>
            <p:cNvSpPr/>
            <p:nvPr/>
          </p:nvSpPr>
          <p:spPr>
            <a:xfrm>
              <a:off x="2093214" y="4038600"/>
              <a:ext cx="528066" cy="779780"/>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900" b="1" dirty="0">
                  <a:solidFill>
                    <a:schemeClr val="tx1"/>
                  </a:solidFill>
                </a:rPr>
                <a:t>Jira tickets: </a:t>
              </a:r>
              <a:r>
                <a:rPr lang="en-US" sz="1000" dirty="0">
                  <a:solidFill>
                    <a:schemeClr val="tx1"/>
                  </a:solidFill>
                </a:rPr>
                <a:t>Review for priority</a:t>
              </a:r>
            </a:p>
          </p:txBody>
        </p:sp>
      </p:grpSp>
      <p:sp>
        <p:nvSpPr>
          <p:cNvPr id="25" name="Rectangle 24">
            <a:extLst>
              <a:ext uri="{FF2B5EF4-FFF2-40B4-BE49-F238E27FC236}">
                <a16:creationId xmlns:a16="http://schemas.microsoft.com/office/drawing/2014/main" id="{3473A4CC-D77F-9D36-03B6-A2D1FD56B3FB}"/>
              </a:ext>
            </a:extLst>
          </p:cNvPr>
          <p:cNvSpPr/>
          <p:nvPr/>
        </p:nvSpPr>
        <p:spPr>
          <a:xfrm>
            <a:off x="3762302" y="3886200"/>
            <a:ext cx="528066" cy="779780"/>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900" b="1">
                <a:solidFill>
                  <a:schemeClr val="tx1"/>
                </a:solidFill>
              </a:rPr>
              <a:t>Priority </a:t>
            </a:r>
            <a:r>
              <a:rPr lang="en-US" sz="900" b="1" err="1">
                <a:solidFill>
                  <a:schemeClr val="tx1"/>
                </a:solidFill>
              </a:rPr>
              <a:t>dvlpmts</a:t>
            </a:r>
            <a:r>
              <a:rPr lang="en-US" sz="1000" b="1">
                <a:solidFill>
                  <a:schemeClr val="tx1"/>
                </a:solidFill>
              </a:rPr>
              <a:t>:</a:t>
            </a:r>
          </a:p>
          <a:p>
            <a:pPr algn="ctr"/>
            <a:r>
              <a:rPr lang="en-US" sz="1000">
                <a:solidFill>
                  <a:schemeClr val="tx1"/>
                </a:solidFill>
              </a:rPr>
              <a:t>Create </a:t>
            </a:r>
            <a:r>
              <a:rPr lang="en-US" sz="1000" err="1">
                <a:solidFill>
                  <a:schemeClr val="tx1"/>
                </a:solidFill>
              </a:rPr>
              <a:t>xls</a:t>
            </a:r>
            <a:endParaRPr lang="en-US" sz="1000">
              <a:solidFill>
                <a:schemeClr val="tx1"/>
              </a:solidFill>
            </a:endParaRPr>
          </a:p>
        </p:txBody>
      </p:sp>
      <p:sp>
        <p:nvSpPr>
          <p:cNvPr id="30" name="Rectangle 29">
            <a:extLst>
              <a:ext uri="{FF2B5EF4-FFF2-40B4-BE49-F238E27FC236}">
                <a16:creationId xmlns:a16="http://schemas.microsoft.com/office/drawing/2014/main" id="{BD594851-6DF6-28BC-F92A-0DA6FBDEF59F}"/>
              </a:ext>
            </a:extLst>
          </p:cNvPr>
          <p:cNvSpPr/>
          <p:nvPr/>
        </p:nvSpPr>
        <p:spPr>
          <a:xfrm>
            <a:off x="4421892" y="3886200"/>
            <a:ext cx="528066" cy="779780"/>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900" b="1">
                <a:solidFill>
                  <a:schemeClr val="tx1"/>
                </a:solidFill>
              </a:rPr>
              <a:t>Priority </a:t>
            </a:r>
            <a:r>
              <a:rPr lang="en-US" sz="900" b="1" err="1">
                <a:solidFill>
                  <a:schemeClr val="tx1"/>
                </a:solidFill>
              </a:rPr>
              <a:t>dvlpmt</a:t>
            </a:r>
            <a:r>
              <a:rPr lang="en-US" sz="900" b="1">
                <a:solidFill>
                  <a:schemeClr val="tx1"/>
                </a:solidFill>
              </a:rPr>
              <a:t> XLS</a:t>
            </a:r>
            <a:r>
              <a:rPr lang="en-US" sz="900" b="1" dirty="0">
                <a:solidFill>
                  <a:schemeClr val="tx1"/>
                </a:solidFill>
              </a:rPr>
              <a:t> triage</a:t>
            </a:r>
            <a:endParaRPr lang="en-US" sz="1000" b="1" dirty="0">
              <a:solidFill>
                <a:schemeClr val="tx1"/>
              </a:solidFill>
            </a:endParaRPr>
          </a:p>
        </p:txBody>
      </p:sp>
      <p:sp>
        <p:nvSpPr>
          <p:cNvPr id="35" name="Rectangle 34">
            <a:extLst>
              <a:ext uri="{FF2B5EF4-FFF2-40B4-BE49-F238E27FC236}">
                <a16:creationId xmlns:a16="http://schemas.microsoft.com/office/drawing/2014/main" id="{9A5975B6-8BED-B24E-E58F-4652361C501E}"/>
              </a:ext>
            </a:extLst>
          </p:cNvPr>
          <p:cNvSpPr/>
          <p:nvPr/>
        </p:nvSpPr>
        <p:spPr>
          <a:xfrm>
            <a:off x="1823774" y="3580130"/>
            <a:ext cx="3155442" cy="219455"/>
          </a:xfrm>
          <a:prstGeom prst="rect">
            <a:avLst/>
          </a:prstGeom>
          <a:solidFill>
            <a:schemeClr val="accent1">
              <a:lumMod val="20000"/>
              <a:lumOff val="80000"/>
              <a:alpha val="96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1100" b="1">
                <a:solidFill>
                  <a:schemeClr val="tx1"/>
                </a:solidFill>
              </a:rPr>
              <a:t>INDG state tax analyst</a:t>
            </a:r>
          </a:p>
        </p:txBody>
      </p:sp>
      <p:sp>
        <p:nvSpPr>
          <p:cNvPr id="36" name="Rectangle 35">
            <a:extLst>
              <a:ext uri="{FF2B5EF4-FFF2-40B4-BE49-F238E27FC236}">
                <a16:creationId xmlns:a16="http://schemas.microsoft.com/office/drawing/2014/main" id="{62778C0F-2D28-FD73-96EE-804A14A9C3FD}"/>
              </a:ext>
            </a:extLst>
          </p:cNvPr>
          <p:cNvSpPr/>
          <p:nvPr/>
        </p:nvSpPr>
        <p:spPr>
          <a:xfrm>
            <a:off x="1700330" y="1586309"/>
            <a:ext cx="4375678" cy="219455"/>
          </a:xfrm>
          <a:prstGeom prst="rect">
            <a:avLst/>
          </a:prstGeom>
          <a:solidFill>
            <a:schemeClr val="accent2">
              <a:lumMod val="20000"/>
              <a:lumOff val="80000"/>
              <a:alpha val="96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1100" b="1">
                <a:solidFill>
                  <a:schemeClr val="tx1"/>
                </a:solidFill>
              </a:rPr>
              <a:t>Mindcrest</a:t>
            </a:r>
          </a:p>
        </p:txBody>
      </p:sp>
      <p:sp>
        <p:nvSpPr>
          <p:cNvPr id="37" name="Rectangle 36">
            <a:extLst>
              <a:ext uri="{FF2B5EF4-FFF2-40B4-BE49-F238E27FC236}">
                <a16:creationId xmlns:a16="http://schemas.microsoft.com/office/drawing/2014/main" id="{1B5FBD4D-BA33-89B5-E109-3F0D1FC2CBAE}"/>
              </a:ext>
            </a:extLst>
          </p:cNvPr>
          <p:cNvSpPr/>
          <p:nvPr/>
        </p:nvSpPr>
        <p:spPr>
          <a:xfrm>
            <a:off x="1711506" y="1910160"/>
            <a:ext cx="528066" cy="914400"/>
          </a:xfrm>
          <a:prstGeom prst="rect">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900">
                <a:solidFill>
                  <a:schemeClr val="tx1"/>
                </a:solidFill>
              </a:rPr>
              <a:t>Monitors Tracker for relevant </a:t>
            </a:r>
            <a:r>
              <a:rPr lang="en-US" sz="900" err="1">
                <a:solidFill>
                  <a:schemeClr val="tx1"/>
                </a:solidFill>
              </a:rPr>
              <a:t>dvlpmts</a:t>
            </a:r>
            <a:endParaRPr lang="en-US" sz="900">
              <a:solidFill>
                <a:schemeClr val="tx1"/>
              </a:solidFill>
            </a:endParaRPr>
          </a:p>
        </p:txBody>
      </p:sp>
      <p:grpSp>
        <p:nvGrpSpPr>
          <p:cNvPr id="42" name="Group 41">
            <a:extLst>
              <a:ext uri="{FF2B5EF4-FFF2-40B4-BE49-F238E27FC236}">
                <a16:creationId xmlns:a16="http://schemas.microsoft.com/office/drawing/2014/main" id="{4361EB6B-DDBC-8139-A1B1-73C00CCEBEF0}"/>
              </a:ext>
            </a:extLst>
          </p:cNvPr>
          <p:cNvGrpSpPr/>
          <p:nvPr/>
        </p:nvGrpSpPr>
        <p:grpSpPr>
          <a:xfrm>
            <a:off x="2354888" y="1553919"/>
            <a:ext cx="656082" cy="779780"/>
            <a:chOff x="1900428" y="2090355"/>
            <a:chExt cx="656082" cy="779780"/>
          </a:xfrm>
        </p:grpSpPr>
        <p:cxnSp>
          <p:nvCxnSpPr>
            <p:cNvPr id="41" name="Straight Arrow Connector 40">
              <a:extLst>
                <a:ext uri="{FF2B5EF4-FFF2-40B4-BE49-F238E27FC236}">
                  <a16:creationId xmlns:a16="http://schemas.microsoft.com/office/drawing/2014/main" id="{0FEA52AF-4E65-CA46-08B0-07666FDF63F1}"/>
                </a:ext>
              </a:extLst>
            </p:cNvPr>
            <p:cNvCxnSpPr>
              <a:cxnSpLocks/>
            </p:cNvCxnSpPr>
            <p:nvPr/>
          </p:nvCxnSpPr>
          <p:spPr>
            <a:xfrm>
              <a:off x="2082800" y="2463735"/>
              <a:ext cx="473710"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39" name="Rectangle 38">
              <a:extLst>
                <a:ext uri="{FF2B5EF4-FFF2-40B4-BE49-F238E27FC236}">
                  <a16:creationId xmlns:a16="http://schemas.microsoft.com/office/drawing/2014/main" id="{FB3027AC-93A0-F1D5-CB3D-236B7B8A9ADF}"/>
                </a:ext>
              </a:extLst>
            </p:cNvPr>
            <p:cNvSpPr/>
            <p:nvPr/>
          </p:nvSpPr>
          <p:spPr>
            <a:xfrm>
              <a:off x="1900428" y="2090355"/>
              <a:ext cx="528066" cy="779780"/>
            </a:xfrm>
            <a:prstGeom prst="rect">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900" dirty="0">
                  <a:solidFill>
                    <a:schemeClr val="tx1"/>
                  </a:solidFill>
                </a:rPr>
                <a:t>Assess for highest priority</a:t>
              </a:r>
            </a:p>
          </p:txBody>
        </p:sp>
      </p:grpSp>
      <p:grpSp>
        <p:nvGrpSpPr>
          <p:cNvPr id="43" name="Group 42">
            <a:extLst>
              <a:ext uri="{FF2B5EF4-FFF2-40B4-BE49-F238E27FC236}">
                <a16:creationId xmlns:a16="http://schemas.microsoft.com/office/drawing/2014/main" id="{BF69B30E-02E8-1C44-9B6C-DEC7C57A28FF}"/>
              </a:ext>
            </a:extLst>
          </p:cNvPr>
          <p:cNvGrpSpPr/>
          <p:nvPr/>
        </p:nvGrpSpPr>
        <p:grpSpPr>
          <a:xfrm>
            <a:off x="3028369" y="1557077"/>
            <a:ext cx="656082" cy="779780"/>
            <a:chOff x="1900428" y="2090355"/>
            <a:chExt cx="656082" cy="779780"/>
          </a:xfrm>
        </p:grpSpPr>
        <p:cxnSp>
          <p:nvCxnSpPr>
            <p:cNvPr id="44" name="Straight Arrow Connector 43">
              <a:extLst>
                <a:ext uri="{FF2B5EF4-FFF2-40B4-BE49-F238E27FC236}">
                  <a16:creationId xmlns:a16="http://schemas.microsoft.com/office/drawing/2014/main" id="{BB32C91A-26F1-4497-5515-77B35EF5F45B}"/>
                </a:ext>
              </a:extLst>
            </p:cNvPr>
            <p:cNvCxnSpPr>
              <a:cxnSpLocks/>
            </p:cNvCxnSpPr>
            <p:nvPr/>
          </p:nvCxnSpPr>
          <p:spPr>
            <a:xfrm>
              <a:off x="2082800" y="2463735"/>
              <a:ext cx="473710"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45" name="Rectangle 44">
              <a:extLst>
                <a:ext uri="{FF2B5EF4-FFF2-40B4-BE49-F238E27FC236}">
                  <a16:creationId xmlns:a16="http://schemas.microsoft.com/office/drawing/2014/main" id="{B3EE9642-FCC9-E9E0-65F5-D53E5478BEFA}"/>
                </a:ext>
              </a:extLst>
            </p:cNvPr>
            <p:cNvSpPr/>
            <p:nvPr/>
          </p:nvSpPr>
          <p:spPr>
            <a:xfrm>
              <a:off x="1900428" y="2090355"/>
              <a:ext cx="528066" cy="779780"/>
            </a:xfrm>
            <a:prstGeom prst="rect">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900" dirty="0">
                  <a:solidFill>
                    <a:schemeClr val="tx1"/>
                  </a:solidFill>
                </a:rPr>
                <a:t>Identifies related PRTN section, copies to .docx file</a:t>
              </a:r>
            </a:p>
          </p:txBody>
        </p:sp>
      </p:grpSp>
      <p:sp>
        <p:nvSpPr>
          <p:cNvPr id="48" name="Rectangle 47">
            <a:extLst>
              <a:ext uri="{FF2B5EF4-FFF2-40B4-BE49-F238E27FC236}">
                <a16:creationId xmlns:a16="http://schemas.microsoft.com/office/drawing/2014/main" id="{E55C5905-EEA7-ABD8-3B73-5E65EFE7F8DC}"/>
              </a:ext>
            </a:extLst>
          </p:cNvPr>
          <p:cNvSpPr/>
          <p:nvPr/>
        </p:nvSpPr>
        <p:spPr>
          <a:xfrm>
            <a:off x="3682401" y="4926633"/>
            <a:ext cx="1761710" cy="2125220"/>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45720" rIns="54864" rtlCol="0" anchor="ctr"/>
          <a:lstStyle/>
          <a:p>
            <a:r>
              <a:rPr lang="en-US" sz="900" b="1">
                <a:solidFill>
                  <a:schemeClr val="tx1"/>
                </a:solidFill>
              </a:rPr>
              <a:t>Lower </a:t>
            </a:r>
            <a:r>
              <a:rPr lang="en-US" sz="900" b="1" dirty="0">
                <a:solidFill>
                  <a:schemeClr val="tx1"/>
                </a:solidFill>
              </a:rPr>
              <a:t>priority </a:t>
            </a:r>
            <a:r>
              <a:rPr lang="en-US" sz="900" b="1" err="1">
                <a:solidFill>
                  <a:schemeClr val="tx1"/>
                </a:solidFill>
              </a:rPr>
              <a:t>dvlpmt</a:t>
            </a:r>
            <a:r>
              <a:rPr lang="en-US" sz="900" b="1">
                <a:solidFill>
                  <a:schemeClr val="tx1"/>
                </a:solidFill>
              </a:rPr>
              <a:t> tickets</a:t>
            </a:r>
            <a:r>
              <a:rPr lang="en-US" sz="900" b="1" dirty="0">
                <a:solidFill>
                  <a:schemeClr val="tx1"/>
                </a:solidFill>
              </a:rPr>
              <a:t>:</a:t>
            </a:r>
          </a:p>
          <a:p>
            <a:r>
              <a:rPr lang="en-US" sz="900" dirty="0">
                <a:solidFill>
                  <a:schemeClr val="tx1"/>
                </a:solidFill>
              </a:rPr>
              <a:t>State analyst prioritizes / categorizes into backlog. </a:t>
            </a:r>
          </a:p>
          <a:p>
            <a:r>
              <a:rPr lang="en-US" sz="900" dirty="0">
                <a:solidFill>
                  <a:schemeClr val="tx1"/>
                </a:solidFill>
              </a:rPr>
              <a:t>Tickets addressed by:</a:t>
            </a:r>
            <a:br>
              <a:rPr lang="en-US" sz="900" dirty="0">
                <a:solidFill>
                  <a:schemeClr val="tx1"/>
                </a:solidFill>
              </a:rPr>
            </a:br>
            <a:r>
              <a:rPr lang="en-US" sz="900" dirty="0">
                <a:solidFill>
                  <a:schemeClr val="tx1"/>
                </a:solidFill>
              </a:rPr>
              <a:t>1. Analyst works to close them starting with most recent tickets; and </a:t>
            </a:r>
          </a:p>
          <a:p>
            <a:r>
              <a:rPr lang="en-US" sz="900" dirty="0">
                <a:solidFill>
                  <a:schemeClr val="tx1"/>
                </a:solidFill>
              </a:rPr>
              <a:t>2. Send a month's worth of tickets (oldest first) to Mindcrest. MC then works on them as time permits. </a:t>
            </a:r>
          </a:p>
          <a:p>
            <a:r>
              <a:rPr lang="en-US" sz="900" dirty="0">
                <a:solidFill>
                  <a:schemeClr val="tx1"/>
                </a:solidFill>
              </a:rPr>
              <a:t>Once complete, MC indicates they're ready for next list and INDG sends to them. </a:t>
            </a:r>
            <a:endParaRPr lang="en-US" sz="1000" dirty="0">
              <a:solidFill>
                <a:schemeClr val="tx1"/>
              </a:solidFill>
            </a:endParaRPr>
          </a:p>
        </p:txBody>
      </p:sp>
      <p:sp>
        <p:nvSpPr>
          <p:cNvPr id="55" name="Rectangle 54">
            <a:extLst>
              <a:ext uri="{FF2B5EF4-FFF2-40B4-BE49-F238E27FC236}">
                <a16:creationId xmlns:a16="http://schemas.microsoft.com/office/drawing/2014/main" id="{EA93E6D9-D557-9492-F2A6-2BDCD4D11617}"/>
              </a:ext>
            </a:extLst>
          </p:cNvPr>
          <p:cNvSpPr/>
          <p:nvPr/>
        </p:nvSpPr>
        <p:spPr>
          <a:xfrm>
            <a:off x="3701850" y="1923413"/>
            <a:ext cx="528066" cy="914400"/>
          </a:xfrm>
          <a:prstGeom prst="rect">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900">
                <a:solidFill>
                  <a:schemeClr val="tx1"/>
                </a:solidFill>
              </a:rPr>
              <a:t>Writes update in .docx file</a:t>
            </a:r>
          </a:p>
        </p:txBody>
      </p:sp>
      <p:grpSp>
        <p:nvGrpSpPr>
          <p:cNvPr id="61" name="Group 60">
            <a:extLst>
              <a:ext uri="{FF2B5EF4-FFF2-40B4-BE49-F238E27FC236}">
                <a16:creationId xmlns:a16="http://schemas.microsoft.com/office/drawing/2014/main" id="{B02D267E-67FA-1757-25C6-3FEAB9C61F14}"/>
              </a:ext>
            </a:extLst>
          </p:cNvPr>
          <p:cNvGrpSpPr/>
          <p:nvPr/>
        </p:nvGrpSpPr>
        <p:grpSpPr>
          <a:xfrm rot="1434827">
            <a:off x="1267640" y="2829180"/>
            <a:ext cx="631699" cy="850645"/>
            <a:chOff x="7331964" y="3204718"/>
            <a:chExt cx="688849" cy="1052067"/>
          </a:xfrm>
        </p:grpSpPr>
        <p:sp>
          <p:nvSpPr>
            <p:cNvPr id="57" name="Arc 56">
              <a:extLst>
                <a:ext uri="{FF2B5EF4-FFF2-40B4-BE49-F238E27FC236}">
                  <a16:creationId xmlns:a16="http://schemas.microsoft.com/office/drawing/2014/main" id="{D03DECDC-C360-11C9-3EAA-EF23DD658336}"/>
                </a:ext>
              </a:extLst>
            </p:cNvPr>
            <p:cNvSpPr/>
            <p:nvPr/>
          </p:nvSpPr>
          <p:spPr>
            <a:xfrm>
              <a:off x="7331964" y="3246121"/>
              <a:ext cx="585216" cy="914400"/>
            </a:xfrm>
            <a:prstGeom prst="arc">
              <a:avLst>
                <a:gd name="adj1" fmla="val 18058435"/>
                <a:gd name="adj2" fmla="val 21229855"/>
              </a:avLst>
            </a:prstGeom>
            <a:ln>
              <a:headEnd type="none"/>
              <a:tailEnd type="triangle"/>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8" name="Arc 57">
              <a:extLst>
                <a:ext uri="{FF2B5EF4-FFF2-40B4-BE49-F238E27FC236}">
                  <a16:creationId xmlns:a16="http://schemas.microsoft.com/office/drawing/2014/main" id="{51A747C1-DE4D-9D13-2B22-A287BB2E59F5}"/>
                </a:ext>
              </a:extLst>
            </p:cNvPr>
            <p:cNvSpPr/>
            <p:nvPr/>
          </p:nvSpPr>
          <p:spPr>
            <a:xfrm>
              <a:off x="7331964" y="3342385"/>
              <a:ext cx="585216" cy="914400"/>
            </a:xfrm>
            <a:prstGeom prst="arc">
              <a:avLst>
                <a:gd name="adj1" fmla="val 20493903"/>
                <a:gd name="adj2" fmla="val 3206059"/>
              </a:avLst>
            </a:prstGeom>
            <a:ln>
              <a:headEnd type="none"/>
              <a:tailEnd type="triangle"/>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9" name="Arc 58">
              <a:extLst>
                <a:ext uri="{FF2B5EF4-FFF2-40B4-BE49-F238E27FC236}">
                  <a16:creationId xmlns:a16="http://schemas.microsoft.com/office/drawing/2014/main" id="{990EEE31-DB55-4A8C-64E2-6DA07100002C}"/>
                </a:ext>
              </a:extLst>
            </p:cNvPr>
            <p:cNvSpPr/>
            <p:nvPr/>
          </p:nvSpPr>
          <p:spPr>
            <a:xfrm>
              <a:off x="7435597" y="3204718"/>
              <a:ext cx="585216" cy="914400"/>
            </a:xfrm>
            <a:prstGeom prst="arc">
              <a:avLst>
                <a:gd name="adj1" fmla="val 10960764"/>
                <a:gd name="adj2" fmla="val 15260315"/>
              </a:avLst>
            </a:prstGeom>
            <a:ln>
              <a:headEnd type="none"/>
              <a:tailEnd type="triangle"/>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0" name="Arc 59">
              <a:extLst>
                <a:ext uri="{FF2B5EF4-FFF2-40B4-BE49-F238E27FC236}">
                  <a16:creationId xmlns:a16="http://schemas.microsoft.com/office/drawing/2014/main" id="{53948319-D840-B0CC-7D40-C49BA807FB5E}"/>
                </a:ext>
              </a:extLst>
            </p:cNvPr>
            <p:cNvSpPr/>
            <p:nvPr/>
          </p:nvSpPr>
          <p:spPr>
            <a:xfrm>
              <a:off x="7435597" y="3291992"/>
              <a:ext cx="585216" cy="914400"/>
            </a:xfrm>
            <a:prstGeom prst="arc">
              <a:avLst>
                <a:gd name="adj1" fmla="val 4861243"/>
                <a:gd name="adj2" fmla="val 11290884"/>
              </a:avLst>
            </a:prstGeom>
            <a:ln>
              <a:headEnd type="none"/>
              <a:tailEnd type="triangle"/>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grpSp>
      <p:sp>
        <p:nvSpPr>
          <p:cNvPr id="65" name="Rectangle 64">
            <a:extLst>
              <a:ext uri="{FF2B5EF4-FFF2-40B4-BE49-F238E27FC236}">
                <a16:creationId xmlns:a16="http://schemas.microsoft.com/office/drawing/2014/main" id="{1DE03BFA-448A-2074-9D41-2E5192245492}"/>
              </a:ext>
            </a:extLst>
          </p:cNvPr>
          <p:cNvSpPr/>
          <p:nvPr/>
        </p:nvSpPr>
        <p:spPr>
          <a:xfrm>
            <a:off x="4348066" y="2655841"/>
            <a:ext cx="884036" cy="614734"/>
          </a:xfrm>
          <a:prstGeom prst="rect">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900">
                <a:solidFill>
                  <a:schemeClr val="tx1"/>
                </a:solidFill>
              </a:rPr>
              <a:t>Receives INDG </a:t>
            </a:r>
            <a:r>
              <a:rPr lang="en-US" sz="900" dirty="0">
                <a:solidFill>
                  <a:schemeClr val="tx1"/>
                </a:solidFill>
              </a:rPr>
              <a:t>case list (weekly) and low </a:t>
            </a:r>
            <a:r>
              <a:rPr lang="en-US" sz="900">
                <a:solidFill>
                  <a:schemeClr val="tx1"/>
                </a:solidFill>
              </a:rPr>
              <a:t>priority list</a:t>
            </a:r>
          </a:p>
        </p:txBody>
      </p:sp>
      <p:sp>
        <p:nvSpPr>
          <p:cNvPr id="69" name="Rectangle 68">
            <a:extLst>
              <a:ext uri="{FF2B5EF4-FFF2-40B4-BE49-F238E27FC236}">
                <a16:creationId xmlns:a16="http://schemas.microsoft.com/office/drawing/2014/main" id="{DC6A7A7E-E956-5BAC-4651-1354C43F5525}"/>
              </a:ext>
            </a:extLst>
          </p:cNvPr>
          <p:cNvSpPr/>
          <p:nvPr/>
        </p:nvSpPr>
        <p:spPr>
          <a:xfrm>
            <a:off x="4404481" y="1910249"/>
            <a:ext cx="822960" cy="561829"/>
          </a:xfrm>
          <a:prstGeom prst="rect">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900">
                <a:solidFill>
                  <a:schemeClr val="tx1"/>
                </a:solidFill>
              </a:rPr>
              <a:t>Reconciles list with what already written</a:t>
            </a:r>
          </a:p>
        </p:txBody>
      </p:sp>
      <p:grpSp>
        <p:nvGrpSpPr>
          <p:cNvPr id="70" name="Group 69">
            <a:extLst>
              <a:ext uri="{FF2B5EF4-FFF2-40B4-BE49-F238E27FC236}">
                <a16:creationId xmlns:a16="http://schemas.microsoft.com/office/drawing/2014/main" id="{07DC859E-D25E-6C63-1F08-B3203ABF959A}"/>
              </a:ext>
            </a:extLst>
          </p:cNvPr>
          <p:cNvGrpSpPr/>
          <p:nvPr/>
        </p:nvGrpSpPr>
        <p:grpSpPr>
          <a:xfrm rot="1434827">
            <a:off x="4825724" y="2364378"/>
            <a:ext cx="631699" cy="403095"/>
            <a:chOff x="7331964" y="3204718"/>
            <a:chExt cx="688849" cy="1018203"/>
          </a:xfrm>
        </p:grpSpPr>
        <p:sp>
          <p:nvSpPr>
            <p:cNvPr id="71" name="Arc 70">
              <a:extLst>
                <a:ext uri="{FF2B5EF4-FFF2-40B4-BE49-F238E27FC236}">
                  <a16:creationId xmlns:a16="http://schemas.microsoft.com/office/drawing/2014/main" id="{D63142CA-688D-D74F-37B2-4DD53C3D7897}"/>
                </a:ext>
              </a:extLst>
            </p:cNvPr>
            <p:cNvSpPr/>
            <p:nvPr/>
          </p:nvSpPr>
          <p:spPr>
            <a:xfrm>
              <a:off x="7331964" y="3246121"/>
              <a:ext cx="585216" cy="914400"/>
            </a:xfrm>
            <a:prstGeom prst="arc">
              <a:avLst>
                <a:gd name="adj1" fmla="val 18058435"/>
                <a:gd name="adj2" fmla="val 20381340"/>
              </a:avLst>
            </a:prstGeom>
            <a:ln>
              <a:headEnd type="none"/>
              <a:tailEnd type="triangle"/>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2" name="Arc 71">
              <a:extLst>
                <a:ext uri="{FF2B5EF4-FFF2-40B4-BE49-F238E27FC236}">
                  <a16:creationId xmlns:a16="http://schemas.microsoft.com/office/drawing/2014/main" id="{992B0597-B4B3-8B29-742B-147D5DDD4228}"/>
                </a:ext>
              </a:extLst>
            </p:cNvPr>
            <p:cNvSpPr/>
            <p:nvPr/>
          </p:nvSpPr>
          <p:spPr>
            <a:xfrm>
              <a:off x="7337601" y="3308522"/>
              <a:ext cx="585216" cy="914399"/>
            </a:xfrm>
            <a:prstGeom prst="arc">
              <a:avLst>
                <a:gd name="adj1" fmla="val 20493903"/>
                <a:gd name="adj2" fmla="val 3206059"/>
              </a:avLst>
            </a:prstGeom>
            <a:ln>
              <a:headEnd type="none"/>
              <a:tailEnd type="triangle"/>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3" name="Arc 72">
              <a:extLst>
                <a:ext uri="{FF2B5EF4-FFF2-40B4-BE49-F238E27FC236}">
                  <a16:creationId xmlns:a16="http://schemas.microsoft.com/office/drawing/2014/main" id="{99818E08-29E4-96EB-C78E-360AA600C74B}"/>
                </a:ext>
              </a:extLst>
            </p:cNvPr>
            <p:cNvSpPr/>
            <p:nvPr/>
          </p:nvSpPr>
          <p:spPr>
            <a:xfrm>
              <a:off x="7435597" y="3204718"/>
              <a:ext cx="585216" cy="914400"/>
            </a:xfrm>
            <a:prstGeom prst="arc">
              <a:avLst>
                <a:gd name="adj1" fmla="val 10960764"/>
                <a:gd name="adj2" fmla="val 15260315"/>
              </a:avLst>
            </a:prstGeom>
            <a:ln>
              <a:headEnd type="none"/>
              <a:tailEnd type="triangle"/>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4" name="Arc 73">
              <a:extLst>
                <a:ext uri="{FF2B5EF4-FFF2-40B4-BE49-F238E27FC236}">
                  <a16:creationId xmlns:a16="http://schemas.microsoft.com/office/drawing/2014/main" id="{AC650BB5-1986-5108-67B9-662818D9A7B5}"/>
                </a:ext>
              </a:extLst>
            </p:cNvPr>
            <p:cNvSpPr/>
            <p:nvPr/>
          </p:nvSpPr>
          <p:spPr>
            <a:xfrm>
              <a:off x="7435597" y="3291992"/>
              <a:ext cx="585216" cy="914400"/>
            </a:xfrm>
            <a:prstGeom prst="arc">
              <a:avLst>
                <a:gd name="adj1" fmla="val 5932962"/>
                <a:gd name="adj2" fmla="val 11290884"/>
              </a:avLst>
            </a:prstGeom>
            <a:ln>
              <a:headEnd type="none"/>
              <a:tailEnd type="triangle"/>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grpSp>
      <p:sp>
        <p:nvSpPr>
          <p:cNvPr id="83" name="Rectangle 82">
            <a:extLst>
              <a:ext uri="{FF2B5EF4-FFF2-40B4-BE49-F238E27FC236}">
                <a16:creationId xmlns:a16="http://schemas.microsoft.com/office/drawing/2014/main" id="{00DD0E5A-5959-79F2-0906-8A47098E328A}"/>
              </a:ext>
            </a:extLst>
          </p:cNvPr>
          <p:cNvSpPr/>
          <p:nvPr/>
        </p:nvSpPr>
        <p:spPr>
          <a:xfrm>
            <a:off x="5453572" y="1925013"/>
            <a:ext cx="530352" cy="914400"/>
          </a:xfrm>
          <a:prstGeom prst="rect">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900">
                <a:solidFill>
                  <a:schemeClr val="tx1"/>
                </a:solidFill>
              </a:rPr>
              <a:t>Write any </a:t>
            </a:r>
            <a:r>
              <a:rPr lang="en-US" sz="900" err="1">
                <a:solidFill>
                  <a:schemeClr val="tx1"/>
                </a:solidFill>
              </a:rPr>
              <a:t>dvlpmts</a:t>
            </a:r>
            <a:r>
              <a:rPr lang="en-US" sz="900">
                <a:solidFill>
                  <a:schemeClr val="tx1"/>
                </a:solidFill>
              </a:rPr>
              <a:t> missed initially but on INDG list</a:t>
            </a:r>
          </a:p>
        </p:txBody>
      </p:sp>
      <p:sp>
        <p:nvSpPr>
          <p:cNvPr id="85" name="Rectangle 84">
            <a:extLst>
              <a:ext uri="{FF2B5EF4-FFF2-40B4-BE49-F238E27FC236}">
                <a16:creationId xmlns:a16="http://schemas.microsoft.com/office/drawing/2014/main" id="{654EE630-4B2B-B189-3358-D814B3FBAD13}"/>
              </a:ext>
            </a:extLst>
          </p:cNvPr>
          <p:cNvSpPr/>
          <p:nvPr/>
        </p:nvSpPr>
        <p:spPr>
          <a:xfrm>
            <a:off x="5593173" y="3623096"/>
            <a:ext cx="2045557" cy="219455"/>
          </a:xfrm>
          <a:prstGeom prst="rect">
            <a:avLst/>
          </a:prstGeom>
          <a:solidFill>
            <a:schemeClr val="accent1">
              <a:lumMod val="20000"/>
              <a:lumOff val="80000"/>
              <a:alpha val="96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1100" b="1">
                <a:solidFill>
                  <a:schemeClr val="tx1"/>
                </a:solidFill>
              </a:rPr>
              <a:t>INDG state tax analyst</a:t>
            </a:r>
          </a:p>
        </p:txBody>
      </p:sp>
      <p:sp>
        <p:nvSpPr>
          <p:cNvPr id="103" name="Rectangle 102">
            <a:extLst>
              <a:ext uri="{FF2B5EF4-FFF2-40B4-BE49-F238E27FC236}">
                <a16:creationId xmlns:a16="http://schemas.microsoft.com/office/drawing/2014/main" id="{E745A197-514D-B06D-49B8-D3BD2C0A36B6}"/>
              </a:ext>
            </a:extLst>
          </p:cNvPr>
          <p:cNvSpPr/>
          <p:nvPr/>
        </p:nvSpPr>
        <p:spPr>
          <a:xfrm>
            <a:off x="5285935" y="3090846"/>
            <a:ext cx="831768" cy="378237"/>
          </a:xfrm>
          <a:prstGeom prst="rect">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900">
                <a:solidFill>
                  <a:schemeClr val="tx1"/>
                </a:solidFill>
              </a:rPr>
              <a:t>Email .docx files to INDG</a:t>
            </a:r>
          </a:p>
        </p:txBody>
      </p:sp>
      <p:grpSp>
        <p:nvGrpSpPr>
          <p:cNvPr id="107" name="Group 106">
            <a:extLst>
              <a:ext uri="{FF2B5EF4-FFF2-40B4-BE49-F238E27FC236}">
                <a16:creationId xmlns:a16="http://schemas.microsoft.com/office/drawing/2014/main" id="{9B9F6CDC-90D3-FA2B-D4D7-CD6C7DAAD425}"/>
              </a:ext>
            </a:extLst>
          </p:cNvPr>
          <p:cNvGrpSpPr/>
          <p:nvPr/>
        </p:nvGrpSpPr>
        <p:grpSpPr>
          <a:xfrm>
            <a:off x="5601999" y="3440903"/>
            <a:ext cx="708889" cy="779780"/>
            <a:chOff x="2093214" y="4038600"/>
            <a:chExt cx="632093" cy="779780"/>
          </a:xfrm>
        </p:grpSpPr>
        <p:cxnSp>
          <p:nvCxnSpPr>
            <p:cNvPr id="108" name="Straight Arrow Connector 107">
              <a:extLst>
                <a:ext uri="{FF2B5EF4-FFF2-40B4-BE49-F238E27FC236}">
                  <a16:creationId xmlns:a16="http://schemas.microsoft.com/office/drawing/2014/main" id="{3B5B6A61-6128-B2A9-7CA4-6A7F7934FBFC}"/>
                </a:ext>
              </a:extLst>
            </p:cNvPr>
            <p:cNvCxnSpPr>
              <a:cxnSpLocks/>
            </p:cNvCxnSpPr>
            <p:nvPr/>
          </p:nvCxnSpPr>
          <p:spPr>
            <a:xfrm>
              <a:off x="2251597" y="4275455"/>
              <a:ext cx="473710"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09" name="Rectangle 108">
              <a:extLst>
                <a:ext uri="{FF2B5EF4-FFF2-40B4-BE49-F238E27FC236}">
                  <a16:creationId xmlns:a16="http://schemas.microsoft.com/office/drawing/2014/main" id="{6264BB66-3217-8A9B-6A14-F1CB0727FCE4}"/>
                </a:ext>
              </a:extLst>
            </p:cNvPr>
            <p:cNvSpPr/>
            <p:nvPr/>
          </p:nvSpPr>
          <p:spPr>
            <a:xfrm>
              <a:off x="2093214" y="4038600"/>
              <a:ext cx="489204" cy="779780"/>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900" b="1" dirty="0">
                  <a:solidFill>
                    <a:schemeClr val="tx1"/>
                  </a:solidFill>
                </a:rPr>
                <a:t>Receive .docx files</a:t>
              </a:r>
              <a:endParaRPr lang="en-US" sz="900" dirty="0">
                <a:solidFill>
                  <a:schemeClr val="tx1"/>
                </a:solidFill>
              </a:endParaRPr>
            </a:p>
          </p:txBody>
        </p:sp>
      </p:grpSp>
      <p:grpSp>
        <p:nvGrpSpPr>
          <p:cNvPr id="110" name="Group 109">
            <a:extLst>
              <a:ext uri="{FF2B5EF4-FFF2-40B4-BE49-F238E27FC236}">
                <a16:creationId xmlns:a16="http://schemas.microsoft.com/office/drawing/2014/main" id="{E3BCC680-DA55-0410-5320-A31E8FF2DA63}"/>
              </a:ext>
            </a:extLst>
          </p:cNvPr>
          <p:cNvGrpSpPr/>
          <p:nvPr/>
        </p:nvGrpSpPr>
        <p:grpSpPr>
          <a:xfrm>
            <a:off x="6998647" y="3440903"/>
            <a:ext cx="757147" cy="779780"/>
            <a:chOff x="2093214" y="4038600"/>
            <a:chExt cx="675125" cy="779780"/>
          </a:xfrm>
        </p:grpSpPr>
        <p:cxnSp>
          <p:nvCxnSpPr>
            <p:cNvPr id="111" name="Straight Arrow Connector 110">
              <a:extLst>
                <a:ext uri="{FF2B5EF4-FFF2-40B4-BE49-F238E27FC236}">
                  <a16:creationId xmlns:a16="http://schemas.microsoft.com/office/drawing/2014/main" id="{6DB6C1C7-6013-205B-B320-BBC49E409A8A}"/>
                </a:ext>
              </a:extLst>
            </p:cNvPr>
            <p:cNvCxnSpPr>
              <a:cxnSpLocks/>
            </p:cNvCxnSpPr>
            <p:nvPr/>
          </p:nvCxnSpPr>
          <p:spPr>
            <a:xfrm>
              <a:off x="2197603" y="4275455"/>
              <a:ext cx="570736"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12" name="Rectangle 111">
              <a:extLst>
                <a:ext uri="{FF2B5EF4-FFF2-40B4-BE49-F238E27FC236}">
                  <a16:creationId xmlns:a16="http://schemas.microsoft.com/office/drawing/2014/main" id="{2C250143-06FD-19AA-D87A-EED3F9147339}"/>
                </a:ext>
              </a:extLst>
            </p:cNvPr>
            <p:cNvSpPr/>
            <p:nvPr/>
          </p:nvSpPr>
          <p:spPr>
            <a:xfrm>
              <a:off x="2093214" y="4038600"/>
              <a:ext cx="570739" cy="779780"/>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900" b="1" dirty="0">
                  <a:solidFill>
                    <a:schemeClr val="tx1"/>
                  </a:solidFill>
                </a:rPr>
                <a:t>Attach .docx files </a:t>
              </a:r>
              <a:r>
                <a:rPr lang="en-US" sz="900" dirty="0">
                  <a:solidFill>
                    <a:schemeClr val="tx1"/>
                  </a:solidFill>
                </a:rPr>
                <a:t>to </a:t>
              </a:r>
              <a:r>
                <a:rPr lang="en-US" sz="900" dirty="0" err="1">
                  <a:solidFill>
                    <a:schemeClr val="tx1"/>
                  </a:solidFill>
                </a:rPr>
                <a:t>corres</a:t>
              </a:r>
              <a:r>
                <a:rPr lang="en-US" sz="900" dirty="0">
                  <a:solidFill>
                    <a:schemeClr val="tx1"/>
                  </a:solidFill>
                </a:rPr>
                <a:t>-ponding Jira ticket</a:t>
              </a:r>
            </a:p>
          </p:txBody>
        </p:sp>
      </p:grpSp>
      <p:grpSp>
        <p:nvGrpSpPr>
          <p:cNvPr id="119" name="Group 118">
            <a:extLst>
              <a:ext uri="{FF2B5EF4-FFF2-40B4-BE49-F238E27FC236}">
                <a16:creationId xmlns:a16="http://schemas.microsoft.com/office/drawing/2014/main" id="{F9376E9C-45AF-6426-19C1-B0AFDDDA36AE}"/>
              </a:ext>
            </a:extLst>
          </p:cNvPr>
          <p:cNvGrpSpPr/>
          <p:nvPr/>
        </p:nvGrpSpPr>
        <p:grpSpPr>
          <a:xfrm>
            <a:off x="6316061" y="3441166"/>
            <a:ext cx="681841" cy="779780"/>
            <a:chOff x="2093214" y="4038600"/>
            <a:chExt cx="607974" cy="779780"/>
          </a:xfrm>
        </p:grpSpPr>
        <p:cxnSp>
          <p:nvCxnSpPr>
            <p:cNvPr id="120" name="Straight Arrow Connector 119">
              <a:extLst>
                <a:ext uri="{FF2B5EF4-FFF2-40B4-BE49-F238E27FC236}">
                  <a16:creationId xmlns:a16="http://schemas.microsoft.com/office/drawing/2014/main" id="{887BB99C-3FF0-00BE-AA52-F52A23FE3A22}"/>
                </a:ext>
              </a:extLst>
            </p:cNvPr>
            <p:cNvCxnSpPr>
              <a:cxnSpLocks/>
            </p:cNvCxnSpPr>
            <p:nvPr/>
          </p:nvCxnSpPr>
          <p:spPr>
            <a:xfrm>
              <a:off x="2227478" y="4275455"/>
              <a:ext cx="473710"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21" name="Rectangle 120">
              <a:extLst>
                <a:ext uri="{FF2B5EF4-FFF2-40B4-BE49-F238E27FC236}">
                  <a16:creationId xmlns:a16="http://schemas.microsoft.com/office/drawing/2014/main" id="{F58ACF78-262A-ADFC-E18A-7ADDAF31916A}"/>
                </a:ext>
              </a:extLst>
            </p:cNvPr>
            <p:cNvSpPr/>
            <p:nvPr/>
          </p:nvSpPr>
          <p:spPr>
            <a:xfrm>
              <a:off x="2093214" y="4038600"/>
              <a:ext cx="489204" cy="779780"/>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900" b="1" dirty="0">
                  <a:solidFill>
                    <a:schemeClr val="tx1"/>
                  </a:solidFill>
                </a:rPr>
                <a:t>Review .docx update files</a:t>
              </a:r>
              <a:endParaRPr lang="en-US" sz="900" dirty="0">
                <a:solidFill>
                  <a:schemeClr val="tx1"/>
                </a:solidFill>
              </a:endParaRPr>
            </a:p>
          </p:txBody>
        </p:sp>
      </p:grpSp>
      <p:grpSp>
        <p:nvGrpSpPr>
          <p:cNvPr id="122" name="Group 121">
            <a:extLst>
              <a:ext uri="{FF2B5EF4-FFF2-40B4-BE49-F238E27FC236}">
                <a16:creationId xmlns:a16="http://schemas.microsoft.com/office/drawing/2014/main" id="{56B80A3C-89FB-5A27-8992-391314351564}"/>
              </a:ext>
            </a:extLst>
          </p:cNvPr>
          <p:cNvGrpSpPr/>
          <p:nvPr/>
        </p:nvGrpSpPr>
        <p:grpSpPr>
          <a:xfrm>
            <a:off x="7758835" y="3440903"/>
            <a:ext cx="902843" cy="779780"/>
            <a:chOff x="2119626" y="4038600"/>
            <a:chExt cx="625860" cy="779780"/>
          </a:xfrm>
        </p:grpSpPr>
        <p:cxnSp>
          <p:nvCxnSpPr>
            <p:cNvPr id="123" name="Straight Arrow Connector 122">
              <a:extLst>
                <a:ext uri="{FF2B5EF4-FFF2-40B4-BE49-F238E27FC236}">
                  <a16:creationId xmlns:a16="http://schemas.microsoft.com/office/drawing/2014/main" id="{8DED0CE0-D7C5-DA97-29DF-4F40B02C0DD2}"/>
                </a:ext>
              </a:extLst>
            </p:cNvPr>
            <p:cNvCxnSpPr>
              <a:cxnSpLocks/>
            </p:cNvCxnSpPr>
            <p:nvPr/>
          </p:nvCxnSpPr>
          <p:spPr>
            <a:xfrm>
              <a:off x="2271776" y="4275455"/>
              <a:ext cx="473710"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24" name="Rectangle 123">
              <a:extLst>
                <a:ext uri="{FF2B5EF4-FFF2-40B4-BE49-F238E27FC236}">
                  <a16:creationId xmlns:a16="http://schemas.microsoft.com/office/drawing/2014/main" id="{1C8B5D81-2C9D-2E5A-3254-593E2EA362AE}"/>
                </a:ext>
              </a:extLst>
            </p:cNvPr>
            <p:cNvSpPr/>
            <p:nvPr/>
          </p:nvSpPr>
          <p:spPr>
            <a:xfrm>
              <a:off x="2119626" y="4038600"/>
              <a:ext cx="443710" cy="779780"/>
            </a:xfrm>
            <a:prstGeom prst="rect">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900" dirty="0">
                  <a:solidFill>
                    <a:schemeClr val="tx1"/>
                  </a:solidFill>
                </a:rPr>
                <a:t>Search </a:t>
              </a:r>
              <a:r>
                <a:rPr lang="en-US" sz="900" b="1" dirty="0">
                  <a:solidFill>
                    <a:schemeClr val="tx1"/>
                  </a:solidFill>
                </a:rPr>
                <a:t>TAXD</a:t>
              </a:r>
              <a:r>
                <a:rPr lang="en-US" sz="900" dirty="0">
                  <a:solidFill>
                    <a:schemeClr val="tx1"/>
                  </a:solidFill>
                </a:rPr>
                <a:t> for Open tickets with </a:t>
              </a:r>
              <a:r>
                <a:rPr lang="en-US" sz="700" dirty="0" err="1">
                  <a:solidFill>
                    <a:schemeClr val="tx1"/>
                  </a:solidFill>
                </a:rPr>
                <a:t>PropertyMC</a:t>
              </a:r>
              <a:r>
                <a:rPr lang="en-US" sz="700" dirty="0">
                  <a:solidFill>
                    <a:schemeClr val="tx1"/>
                  </a:solidFill>
                </a:rPr>
                <a:t> </a:t>
              </a:r>
            </a:p>
            <a:p>
              <a:pPr algn="ctr"/>
              <a:r>
                <a:rPr lang="en-US" sz="900" dirty="0">
                  <a:solidFill>
                    <a:schemeClr val="tx1"/>
                  </a:solidFill>
                </a:rPr>
                <a:t>label</a:t>
              </a:r>
            </a:p>
          </p:txBody>
        </p:sp>
      </p:grpSp>
      <p:sp>
        <p:nvSpPr>
          <p:cNvPr id="125" name="Rectangle 124">
            <a:extLst>
              <a:ext uri="{FF2B5EF4-FFF2-40B4-BE49-F238E27FC236}">
                <a16:creationId xmlns:a16="http://schemas.microsoft.com/office/drawing/2014/main" id="{9C79758A-52AE-76CE-A00A-EA2ED36062AD}"/>
              </a:ext>
            </a:extLst>
          </p:cNvPr>
          <p:cNvSpPr/>
          <p:nvPr/>
        </p:nvSpPr>
        <p:spPr>
          <a:xfrm>
            <a:off x="7777223" y="3619072"/>
            <a:ext cx="2286000" cy="219455"/>
          </a:xfrm>
          <a:prstGeom prst="rect">
            <a:avLst/>
          </a:prstGeom>
          <a:solidFill>
            <a:schemeClr val="accent5">
              <a:lumMod val="20000"/>
              <a:lumOff val="80000"/>
              <a:alpha val="96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1100" b="1">
                <a:solidFill>
                  <a:schemeClr val="tx1"/>
                </a:solidFill>
              </a:rPr>
              <a:t>TPQA</a:t>
            </a:r>
          </a:p>
        </p:txBody>
      </p:sp>
      <p:grpSp>
        <p:nvGrpSpPr>
          <p:cNvPr id="132" name="Group 131">
            <a:extLst>
              <a:ext uri="{FF2B5EF4-FFF2-40B4-BE49-F238E27FC236}">
                <a16:creationId xmlns:a16="http://schemas.microsoft.com/office/drawing/2014/main" id="{5178BBCD-833E-9A8E-91A2-449428249AD8}"/>
              </a:ext>
            </a:extLst>
          </p:cNvPr>
          <p:cNvGrpSpPr/>
          <p:nvPr/>
        </p:nvGrpSpPr>
        <p:grpSpPr>
          <a:xfrm>
            <a:off x="8645295" y="3420414"/>
            <a:ext cx="769620" cy="779780"/>
            <a:chOff x="2093214" y="4038600"/>
            <a:chExt cx="686244" cy="779780"/>
          </a:xfrm>
        </p:grpSpPr>
        <p:cxnSp>
          <p:nvCxnSpPr>
            <p:cNvPr id="133" name="Straight Arrow Connector 132">
              <a:extLst>
                <a:ext uri="{FF2B5EF4-FFF2-40B4-BE49-F238E27FC236}">
                  <a16:creationId xmlns:a16="http://schemas.microsoft.com/office/drawing/2014/main" id="{FC0BA293-96C8-10AB-CBA5-D6DFCF2A8276}"/>
                </a:ext>
              </a:extLst>
            </p:cNvPr>
            <p:cNvCxnSpPr>
              <a:cxnSpLocks/>
            </p:cNvCxnSpPr>
            <p:nvPr/>
          </p:nvCxnSpPr>
          <p:spPr>
            <a:xfrm>
              <a:off x="2305748" y="4275455"/>
              <a:ext cx="473710"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34" name="Rectangle 133">
              <a:extLst>
                <a:ext uri="{FF2B5EF4-FFF2-40B4-BE49-F238E27FC236}">
                  <a16:creationId xmlns:a16="http://schemas.microsoft.com/office/drawing/2014/main" id="{F356193C-1308-4BF8-F240-0BC8DA798DF8}"/>
                </a:ext>
              </a:extLst>
            </p:cNvPr>
            <p:cNvSpPr/>
            <p:nvPr/>
          </p:nvSpPr>
          <p:spPr>
            <a:xfrm>
              <a:off x="2093214" y="4038600"/>
              <a:ext cx="570738" cy="779780"/>
            </a:xfrm>
            <a:prstGeom prst="rect">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900" b="1" dirty="0">
                  <a:solidFill>
                    <a:schemeClr val="tx1"/>
                  </a:solidFill>
                </a:rPr>
                <a:t>Create TPQA ticket; </a:t>
              </a:r>
              <a:r>
                <a:rPr lang="en-US" sz="900" dirty="0">
                  <a:solidFill>
                    <a:schemeClr val="tx1"/>
                  </a:solidFill>
                </a:rPr>
                <a:t>check out state file to BWIP</a:t>
              </a:r>
              <a:endParaRPr lang="en-US" sz="900" dirty="0">
                <a:solidFill>
                  <a:schemeClr val="tx1"/>
                </a:solidFill>
                <a:highlight>
                  <a:srgbClr val="FFFF00"/>
                </a:highlight>
              </a:endParaRPr>
            </a:p>
          </p:txBody>
        </p:sp>
      </p:grpSp>
      <p:grpSp>
        <p:nvGrpSpPr>
          <p:cNvPr id="135" name="Group 134">
            <a:extLst>
              <a:ext uri="{FF2B5EF4-FFF2-40B4-BE49-F238E27FC236}">
                <a16:creationId xmlns:a16="http://schemas.microsoft.com/office/drawing/2014/main" id="{7B72D999-A2C7-57B9-2263-075A88241178}"/>
              </a:ext>
            </a:extLst>
          </p:cNvPr>
          <p:cNvGrpSpPr/>
          <p:nvPr/>
        </p:nvGrpSpPr>
        <p:grpSpPr>
          <a:xfrm>
            <a:off x="10216477" y="3420414"/>
            <a:ext cx="798195" cy="779780"/>
            <a:chOff x="2093214" y="4038600"/>
            <a:chExt cx="711723" cy="779780"/>
          </a:xfrm>
        </p:grpSpPr>
        <p:cxnSp>
          <p:nvCxnSpPr>
            <p:cNvPr id="136" name="Straight Arrow Connector 135">
              <a:extLst>
                <a:ext uri="{FF2B5EF4-FFF2-40B4-BE49-F238E27FC236}">
                  <a16:creationId xmlns:a16="http://schemas.microsoft.com/office/drawing/2014/main" id="{83B5E1D8-DC81-6569-6C31-9A9A53E4C108}"/>
                </a:ext>
              </a:extLst>
            </p:cNvPr>
            <p:cNvCxnSpPr>
              <a:cxnSpLocks/>
            </p:cNvCxnSpPr>
            <p:nvPr/>
          </p:nvCxnSpPr>
          <p:spPr>
            <a:xfrm>
              <a:off x="2331227" y="4275455"/>
              <a:ext cx="473710"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37" name="Rectangle 136">
              <a:extLst>
                <a:ext uri="{FF2B5EF4-FFF2-40B4-BE49-F238E27FC236}">
                  <a16:creationId xmlns:a16="http://schemas.microsoft.com/office/drawing/2014/main" id="{25FBD98E-B4FF-C397-45D2-DC3A551E0467}"/>
                </a:ext>
              </a:extLst>
            </p:cNvPr>
            <p:cNvSpPr/>
            <p:nvPr/>
          </p:nvSpPr>
          <p:spPr>
            <a:xfrm>
              <a:off x="2093214" y="4038600"/>
              <a:ext cx="570738" cy="779780"/>
            </a:xfrm>
            <a:prstGeom prst="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900" b="1" dirty="0">
                  <a:solidFill>
                    <a:schemeClr val="tx1"/>
                  </a:solidFill>
                </a:rPr>
                <a:t>Vendor updates file in BWIP</a:t>
              </a:r>
            </a:p>
          </p:txBody>
        </p:sp>
      </p:grpSp>
      <p:sp>
        <p:nvSpPr>
          <p:cNvPr id="140" name="Rectangle 139">
            <a:extLst>
              <a:ext uri="{FF2B5EF4-FFF2-40B4-BE49-F238E27FC236}">
                <a16:creationId xmlns:a16="http://schemas.microsoft.com/office/drawing/2014/main" id="{8E170B48-7855-DCBC-2D10-905E6FB027D8}"/>
              </a:ext>
            </a:extLst>
          </p:cNvPr>
          <p:cNvSpPr/>
          <p:nvPr/>
        </p:nvSpPr>
        <p:spPr>
          <a:xfrm>
            <a:off x="11003921" y="4117632"/>
            <a:ext cx="840887" cy="914400"/>
          </a:xfrm>
          <a:prstGeom prst="rect">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r>
              <a:rPr lang="en-US" sz="900" b="1" dirty="0">
                <a:solidFill>
                  <a:schemeClr val="tx1"/>
                </a:solidFill>
              </a:rPr>
              <a:t>1. </a:t>
            </a:r>
            <a:r>
              <a:rPr lang="en-US" sz="900" b="1">
                <a:solidFill>
                  <a:schemeClr val="tx1"/>
                </a:solidFill>
              </a:rPr>
              <a:t>Review vendor work</a:t>
            </a:r>
            <a:endParaRPr lang="en-US" sz="900" b="1" dirty="0">
              <a:solidFill>
                <a:schemeClr val="tx1"/>
              </a:solidFill>
            </a:endParaRPr>
          </a:p>
          <a:p>
            <a:r>
              <a:rPr lang="en-US" sz="900" b="1" dirty="0">
                <a:solidFill>
                  <a:schemeClr val="tx1"/>
                </a:solidFill>
              </a:rPr>
              <a:t>2. </a:t>
            </a:r>
            <a:r>
              <a:rPr lang="en-US" sz="900" b="1">
                <a:solidFill>
                  <a:schemeClr val="tx1"/>
                </a:solidFill>
              </a:rPr>
              <a:t>release file </a:t>
            </a:r>
            <a:r>
              <a:rPr lang="en-US" sz="900" b="1" dirty="0">
                <a:solidFill>
                  <a:schemeClr val="tx1"/>
                </a:solidFill>
              </a:rPr>
              <a:t>to BTAX</a:t>
            </a:r>
            <a:endParaRPr lang="en-US" sz="700" dirty="0">
              <a:solidFill>
                <a:schemeClr val="tx1"/>
              </a:solidFill>
            </a:endParaRPr>
          </a:p>
          <a:p>
            <a:r>
              <a:rPr lang="en-US" sz="900" b="1" dirty="0">
                <a:solidFill>
                  <a:schemeClr val="tx1"/>
                </a:solidFill>
              </a:rPr>
              <a:t>3. Close TPQA ticket</a:t>
            </a:r>
          </a:p>
        </p:txBody>
      </p:sp>
      <p:grpSp>
        <p:nvGrpSpPr>
          <p:cNvPr id="141" name="Group 140">
            <a:extLst>
              <a:ext uri="{FF2B5EF4-FFF2-40B4-BE49-F238E27FC236}">
                <a16:creationId xmlns:a16="http://schemas.microsoft.com/office/drawing/2014/main" id="{0F851A78-44A9-349C-C062-BB2E31554BD6}"/>
              </a:ext>
            </a:extLst>
          </p:cNvPr>
          <p:cNvGrpSpPr/>
          <p:nvPr/>
        </p:nvGrpSpPr>
        <p:grpSpPr>
          <a:xfrm>
            <a:off x="9430799" y="3420414"/>
            <a:ext cx="798195" cy="779780"/>
            <a:chOff x="2093214" y="4038600"/>
            <a:chExt cx="711723" cy="779780"/>
          </a:xfrm>
        </p:grpSpPr>
        <p:cxnSp>
          <p:nvCxnSpPr>
            <p:cNvPr id="142" name="Straight Arrow Connector 141">
              <a:extLst>
                <a:ext uri="{FF2B5EF4-FFF2-40B4-BE49-F238E27FC236}">
                  <a16:creationId xmlns:a16="http://schemas.microsoft.com/office/drawing/2014/main" id="{C35B643E-5802-C2BE-AAB5-6B9FAD1C08CC}"/>
                </a:ext>
              </a:extLst>
            </p:cNvPr>
            <p:cNvCxnSpPr>
              <a:cxnSpLocks/>
            </p:cNvCxnSpPr>
            <p:nvPr/>
          </p:nvCxnSpPr>
          <p:spPr>
            <a:xfrm>
              <a:off x="2331227" y="4275455"/>
              <a:ext cx="473710"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43" name="Rectangle 142">
              <a:extLst>
                <a:ext uri="{FF2B5EF4-FFF2-40B4-BE49-F238E27FC236}">
                  <a16:creationId xmlns:a16="http://schemas.microsoft.com/office/drawing/2014/main" id="{343B9FA3-652E-27A5-58B1-77DEE85A4DD0}"/>
                </a:ext>
              </a:extLst>
            </p:cNvPr>
            <p:cNvSpPr/>
            <p:nvPr/>
          </p:nvSpPr>
          <p:spPr>
            <a:xfrm>
              <a:off x="2093214" y="4038600"/>
              <a:ext cx="570738" cy="779780"/>
            </a:xfrm>
            <a:prstGeom prst="rect">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900" b="1" dirty="0">
                  <a:solidFill>
                    <a:schemeClr val="tx1"/>
                  </a:solidFill>
                </a:rPr>
                <a:t>Assign to vendor</a:t>
              </a:r>
            </a:p>
            <a:p>
              <a:pPr algn="ctr"/>
              <a:r>
                <a:rPr lang="en-US" sz="900" dirty="0">
                  <a:solidFill>
                    <a:schemeClr val="tx1"/>
                  </a:solidFill>
                </a:rPr>
                <a:t>(and notify analysts to stay out of file)</a:t>
              </a:r>
            </a:p>
          </p:txBody>
        </p:sp>
      </p:grpSp>
      <p:sp>
        <p:nvSpPr>
          <p:cNvPr id="144" name="Rectangle 143">
            <a:extLst>
              <a:ext uri="{FF2B5EF4-FFF2-40B4-BE49-F238E27FC236}">
                <a16:creationId xmlns:a16="http://schemas.microsoft.com/office/drawing/2014/main" id="{12BC301E-BCA5-F4ED-96E0-38AA570C91E9}"/>
              </a:ext>
            </a:extLst>
          </p:cNvPr>
          <p:cNvSpPr/>
          <p:nvPr/>
        </p:nvSpPr>
        <p:spPr>
          <a:xfrm>
            <a:off x="10977826" y="3628169"/>
            <a:ext cx="816469" cy="219455"/>
          </a:xfrm>
          <a:prstGeom prst="rect">
            <a:avLst/>
          </a:prstGeom>
          <a:solidFill>
            <a:schemeClr val="accent5">
              <a:lumMod val="20000"/>
              <a:lumOff val="80000"/>
              <a:alpha val="96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1100" b="1">
                <a:solidFill>
                  <a:schemeClr val="tx1"/>
                </a:solidFill>
              </a:rPr>
              <a:t>TPQA</a:t>
            </a:r>
          </a:p>
        </p:txBody>
      </p:sp>
      <p:sp>
        <p:nvSpPr>
          <p:cNvPr id="145" name="Rectangle 144">
            <a:extLst>
              <a:ext uri="{FF2B5EF4-FFF2-40B4-BE49-F238E27FC236}">
                <a16:creationId xmlns:a16="http://schemas.microsoft.com/office/drawing/2014/main" id="{D0A26C6A-33F2-46EB-1797-351E38E2BB9F}"/>
              </a:ext>
            </a:extLst>
          </p:cNvPr>
          <p:cNvSpPr/>
          <p:nvPr/>
        </p:nvSpPr>
        <p:spPr>
          <a:xfrm>
            <a:off x="10202551" y="3622978"/>
            <a:ext cx="640080" cy="219455"/>
          </a:xfrm>
          <a:prstGeom prst="rect">
            <a:avLst/>
          </a:prstGeom>
          <a:solidFill>
            <a:schemeClr val="bg2">
              <a:alpha val="96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1100" b="1">
                <a:solidFill>
                  <a:schemeClr val="tx1"/>
                </a:solidFill>
              </a:rPr>
              <a:t>Vendor</a:t>
            </a:r>
          </a:p>
        </p:txBody>
      </p:sp>
      <p:sp>
        <p:nvSpPr>
          <p:cNvPr id="113" name="Rectangle 112">
            <a:extLst>
              <a:ext uri="{FF2B5EF4-FFF2-40B4-BE49-F238E27FC236}">
                <a16:creationId xmlns:a16="http://schemas.microsoft.com/office/drawing/2014/main" id="{4F26BDDA-10C3-CD14-AAF5-C2E13A085C38}"/>
              </a:ext>
            </a:extLst>
          </p:cNvPr>
          <p:cNvSpPr/>
          <p:nvPr/>
        </p:nvSpPr>
        <p:spPr>
          <a:xfrm>
            <a:off x="8021371" y="5176559"/>
            <a:ext cx="914400" cy="731520"/>
          </a:xfrm>
          <a:prstGeom prst="rect">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900">
                <a:solidFill>
                  <a:schemeClr val="tx1"/>
                </a:solidFill>
              </a:rPr>
              <a:t>If multiple TAXD tickets for same state, combine files into single TPQA ticket</a:t>
            </a:r>
            <a:endParaRPr lang="en-US" sz="900">
              <a:solidFill>
                <a:schemeClr val="tx1"/>
              </a:solidFill>
              <a:highlight>
                <a:srgbClr val="FFFF00"/>
              </a:highlight>
            </a:endParaRPr>
          </a:p>
        </p:txBody>
      </p:sp>
      <p:grpSp>
        <p:nvGrpSpPr>
          <p:cNvPr id="114" name="Group 113">
            <a:extLst>
              <a:ext uri="{FF2B5EF4-FFF2-40B4-BE49-F238E27FC236}">
                <a16:creationId xmlns:a16="http://schemas.microsoft.com/office/drawing/2014/main" id="{62E01548-A744-C406-3749-D258BAE1F5F8}"/>
              </a:ext>
            </a:extLst>
          </p:cNvPr>
          <p:cNvGrpSpPr/>
          <p:nvPr/>
        </p:nvGrpSpPr>
        <p:grpSpPr>
          <a:xfrm rot="1434827">
            <a:off x="8469585" y="4834369"/>
            <a:ext cx="631699" cy="403095"/>
            <a:chOff x="7331964" y="3204718"/>
            <a:chExt cx="688849" cy="1018203"/>
          </a:xfrm>
        </p:grpSpPr>
        <p:sp>
          <p:nvSpPr>
            <p:cNvPr id="115" name="Arc 114">
              <a:extLst>
                <a:ext uri="{FF2B5EF4-FFF2-40B4-BE49-F238E27FC236}">
                  <a16:creationId xmlns:a16="http://schemas.microsoft.com/office/drawing/2014/main" id="{B0D431FB-C869-4022-B425-D742320808DC}"/>
                </a:ext>
              </a:extLst>
            </p:cNvPr>
            <p:cNvSpPr/>
            <p:nvPr/>
          </p:nvSpPr>
          <p:spPr>
            <a:xfrm>
              <a:off x="7331964" y="3246121"/>
              <a:ext cx="585216" cy="914400"/>
            </a:xfrm>
            <a:prstGeom prst="arc">
              <a:avLst>
                <a:gd name="adj1" fmla="val 18058435"/>
                <a:gd name="adj2" fmla="val 20381340"/>
              </a:avLst>
            </a:prstGeom>
            <a:ln>
              <a:headEnd type="none"/>
              <a:tailEnd type="triangle"/>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16" name="Arc 115">
              <a:extLst>
                <a:ext uri="{FF2B5EF4-FFF2-40B4-BE49-F238E27FC236}">
                  <a16:creationId xmlns:a16="http://schemas.microsoft.com/office/drawing/2014/main" id="{2F264FC3-4BBE-DBF3-55EE-DC86D40C576B}"/>
                </a:ext>
              </a:extLst>
            </p:cNvPr>
            <p:cNvSpPr/>
            <p:nvPr/>
          </p:nvSpPr>
          <p:spPr>
            <a:xfrm>
              <a:off x="7337601" y="3308522"/>
              <a:ext cx="585216" cy="914399"/>
            </a:xfrm>
            <a:prstGeom prst="arc">
              <a:avLst>
                <a:gd name="adj1" fmla="val 20493903"/>
                <a:gd name="adj2" fmla="val 3206059"/>
              </a:avLst>
            </a:prstGeom>
            <a:ln>
              <a:headEnd type="none"/>
              <a:tailEnd type="triangle"/>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17" name="Arc 116">
              <a:extLst>
                <a:ext uri="{FF2B5EF4-FFF2-40B4-BE49-F238E27FC236}">
                  <a16:creationId xmlns:a16="http://schemas.microsoft.com/office/drawing/2014/main" id="{54949391-DD4C-605C-326D-1C0F10F20D58}"/>
                </a:ext>
              </a:extLst>
            </p:cNvPr>
            <p:cNvSpPr/>
            <p:nvPr/>
          </p:nvSpPr>
          <p:spPr>
            <a:xfrm>
              <a:off x="7435597" y="3204718"/>
              <a:ext cx="585216" cy="914400"/>
            </a:xfrm>
            <a:prstGeom prst="arc">
              <a:avLst>
                <a:gd name="adj1" fmla="val 10960764"/>
                <a:gd name="adj2" fmla="val 15260315"/>
              </a:avLst>
            </a:prstGeom>
            <a:ln>
              <a:headEnd type="none"/>
              <a:tailEnd type="triangle"/>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18" name="Arc 117">
              <a:extLst>
                <a:ext uri="{FF2B5EF4-FFF2-40B4-BE49-F238E27FC236}">
                  <a16:creationId xmlns:a16="http://schemas.microsoft.com/office/drawing/2014/main" id="{005B9602-7515-E849-4D2E-5571EC04FA62}"/>
                </a:ext>
              </a:extLst>
            </p:cNvPr>
            <p:cNvSpPr/>
            <p:nvPr/>
          </p:nvSpPr>
          <p:spPr>
            <a:xfrm>
              <a:off x="7435597" y="3291992"/>
              <a:ext cx="585216" cy="914400"/>
            </a:xfrm>
            <a:prstGeom prst="arc">
              <a:avLst>
                <a:gd name="adj1" fmla="val 5932962"/>
                <a:gd name="adj2" fmla="val 11290884"/>
              </a:avLst>
            </a:prstGeom>
            <a:ln>
              <a:headEnd type="none"/>
              <a:tailEnd type="triangle"/>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grpSp>
      <p:sp>
        <p:nvSpPr>
          <p:cNvPr id="2" name="Rectangle 1">
            <a:extLst>
              <a:ext uri="{FF2B5EF4-FFF2-40B4-BE49-F238E27FC236}">
                <a16:creationId xmlns:a16="http://schemas.microsoft.com/office/drawing/2014/main" id="{E6F54DDC-E000-3EB6-2250-8A7606A00C10}"/>
              </a:ext>
            </a:extLst>
          </p:cNvPr>
          <p:cNvSpPr/>
          <p:nvPr/>
        </p:nvSpPr>
        <p:spPr>
          <a:xfrm>
            <a:off x="11886532" y="3628168"/>
            <a:ext cx="798028" cy="219455"/>
          </a:xfrm>
          <a:prstGeom prst="rect">
            <a:avLst/>
          </a:prstGeom>
          <a:solidFill>
            <a:schemeClr val="accent1">
              <a:lumMod val="20000"/>
              <a:lumOff val="80000"/>
              <a:alpha val="96000"/>
            </a:schemeClr>
          </a:solidFill>
        </p:spPr>
        <p:style>
          <a:lnRef idx="2">
            <a:schemeClr val="accent1">
              <a:shade val="15000"/>
            </a:schemeClr>
          </a:lnRef>
          <a:fillRef idx="1">
            <a:schemeClr val="accent1"/>
          </a:fillRef>
          <a:effectRef idx="0">
            <a:schemeClr val="accent1"/>
          </a:effectRef>
          <a:fontRef idx="minor">
            <a:schemeClr val="lt1"/>
          </a:fontRef>
        </p:style>
        <p:txBody>
          <a:bodyPr lIns="9144" rIns="9144" rtlCol="0" anchor="ctr"/>
          <a:lstStyle/>
          <a:p>
            <a:pPr algn="ctr"/>
            <a:r>
              <a:rPr lang="en-US" sz="1000" b="1" dirty="0">
                <a:solidFill>
                  <a:schemeClr val="tx1"/>
                </a:solidFill>
              </a:rPr>
              <a:t>state analyst</a:t>
            </a:r>
          </a:p>
        </p:txBody>
      </p:sp>
      <p:sp>
        <p:nvSpPr>
          <p:cNvPr id="3" name="Rectangle 2">
            <a:extLst>
              <a:ext uri="{FF2B5EF4-FFF2-40B4-BE49-F238E27FC236}">
                <a16:creationId xmlns:a16="http://schemas.microsoft.com/office/drawing/2014/main" id="{DF5AD961-9E27-9850-3FB5-14A1E9CBDF46}"/>
              </a:ext>
            </a:extLst>
          </p:cNvPr>
          <p:cNvSpPr/>
          <p:nvPr/>
        </p:nvSpPr>
        <p:spPr>
          <a:xfrm>
            <a:off x="11974312" y="4098455"/>
            <a:ext cx="640080" cy="914400"/>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900" b="1" dirty="0">
                <a:solidFill>
                  <a:schemeClr val="tx1"/>
                </a:solidFill>
              </a:rPr>
              <a:t>QA on BTAX; </a:t>
            </a:r>
            <a:r>
              <a:rPr lang="en-US" sz="900" dirty="0">
                <a:solidFill>
                  <a:schemeClr val="tx1"/>
                </a:solidFill>
              </a:rPr>
              <a:t>close TAXD ticket</a:t>
            </a:r>
          </a:p>
        </p:txBody>
      </p:sp>
      <p:sp>
        <p:nvSpPr>
          <p:cNvPr id="27" name="Rectangle 26">
            <a:extLst>
              <a:ext uri="{FF2B5EF4-FFF2-40B4-BE49-F238E27FC236}">
                <a16:creationId xmlns:a16="http://schemas.microsoft.com/office/drawing/2014/main" id="{98477F5B-10C1-C9F6-D378-35041AAAD88A}"/>
              </a:ext>
            </a:extLst>
          </p:cNvPr>
          <p:cNvSpPr/>
          <p:nvPr/>
        </p:nvSpPr>
        <p:spPr>
          <a:xfrm>
            <a:off x="0" y="7145403"/>
            <a:ext cx="1656896" cy="60244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t>Type of </a:t>
            </a:r>
            <a:br>
              <a:rPr lang="en-US" b="1" dirty="0"/>
            </a:br>
            <a:r>
              <a:rPr lang="en-US" b="1" dirty="0"/>
              <a:t>Jira ticket:</a:t>
            </a:r>
          </a:p>
        </p:txBody>
      </p:sp>
      <p:sp>
        <p:nvSpPr>
          <p:cNvPr id="29" name="Rectangle 28">
            <a:extLst>
              <a:ext uri="{FF2B5EF4-FFF2-40B4-BE49-F238E27FC236}">
                <a16:creationId xmlns:a16="http://schemas.microsoft.com/office/drawing/2014/main" id="{CDE57D12-2C43-B7D3-04BE-AB39B52E1D75}"/>
              </a:ext>
            </a:extLst>
          </p:cNvPr>
          <p:cNvSpPr/>
          <p:nvPr/>
        </p:nvSpPr>
        <p:spPr>
          <a:xfrm>
            <a:off x="1823590" y="7312506"/>
            <a:ext cx="6692365" cy="219455"/>
          </a:xfrm>
          <a:prstGeom prst="rect">
            <a:avLst/>
          </a:prstGeom>
          <a:solidFill>
            <a:schemeClr val="accent1">
              <a:lumMod val="20000"/>
              <a:lumOff val="80000"/>
              <a:alpha val="96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1100" b="1" dirty="0">
                <a:solidFill>
                  <a:schemeClr val="tx1"/>
                </a:solidFill>
              </a:rPr>
              <a:t>TAXD</a:t>
            </a:r>
          </a:p>
        </p:txBody>
      </p:sp>
      <p:sp>
        <p:nvSpPr>
          <p:cNvPr id="32" name="Rectangle 31">
            <a:extLst>
              <a:ext uri="{FF2B5EF4-FFF2-40B4-BE49-F238E27FC236}">
                <a16:creationId xmlns:a16="http://schemas.microsoft.com/office/drawing/2014/main" id="{64F8E65E-9257-B2C6-A53C-AAA2D3489BCE}"/>
              </a:ext>
            </a:extLst>
          </p:cNvPr>
          <p:cNvSpPr/>
          <p:nvPr/>
        </p:nvSpPr>
        <p:spPr>
          <a:xfrm>
            <a:off x="8591957" y="7309872"/>
            <a:ext cx="3161430" cy="219455"/>
          </a:xfrm>
          <a:prstGeom prst="rect">
            <a:avLst/>
          </a:prstGeom>
          <a:solidFill>
            <a:schemeClr val="accent5">
              <a:lumMod val="20000"/>
              <a:lumOff val="80000"/>
              <a:alpha val="96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1100" b="1" dirty="0">
                <a:solidFill>
                  <a:schemeClr val="tx1"/>
                </a:solidFill>
              </a:rPr>
              <a:t>TPQA</a:t>
            </a:r>
          </a:p>
        </p:txBody>
      </p:sp>
      <p:sp>
        <p:nvSpPr>
          <p:cNvPr id="33" name="Rectangle 32">
            <a:extLst>
              <a:ext uri="{FF2B5EF4-FFF2-40B4-BE49-F238E27FC236}">
                <a16:creationId xmlns:a16="http://schemas.microsoft.com/office/drawing/2014/main" id="{C191B1AF-6084-580E-9097-54FF1D3A7AA3}"/>
              </a:ext>
            </a:extLst>
          </p:cNvPr>
          <p:cNvSpPr/>
          <p:nvPr/>
        </p:nvSpPr>
        <p:spPr>
          <a:xfrm>
            <a:off x="11829389" y="7309872"/>
            <a:ext cx="914400" cy="219455"/>
          </a:xfrm>
          <a:prstGeom prst="rect">
            <a:avLst/>
          </a:prstGeom>
          <a:solidFill>
            <a:schemeClr val="accent1">
              <a:lumMod val="20000"/>
              <a:lumOff val="80000"/>
              <a:alpha val="96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1100" b="1" dirty="0">
                <a:solidFill>
                  <a:schemeClr val="tx1"/>
                </a:solidFill>
              </a:rPr>
              <a:t>TAXD</a:t>
            </a:r>
          </a:p>
        </p:txBody>
      </p:sp>
      <p:sp>
        <p:nvSpPr>
          <p:cNvPr id="9" name="TextBox 8">
            <a:extLst>
              <a:ext uri="{FF2B5EF4-FFF2-40B4-BE49-F238E27FC236}">
                <a16:creationId xmlns:a16="http://schemas.microsoft.com/office/drawing/2014/main" id="{0F2F8D9A-A500-1D99-CC95-6F904BD23E7C}"/>
              </a:ext>
            </a:extLst>
          </p:cNvPr>
          <p:cNvSpPr txBox="1"/>
          <p:nvPr/>
        </p:nvSpPr>
        <p:spPr>
          <a:xfrm>
            <a:off x="259039" y="143829"/>
            <a:ext cx="4637665" cy="400110"/>
          </a:xfrm>
          <a:prstGeom prst="rect">
            <a:avLst/>
          </a:prstGeom>
          <a:noFill/>
        </p:spPr>
        <p:txBody>
          <a:bodyPr wrap="square" rtlCol="0">
            <a:spAutoFit/>
          </a:bodyPr>
          <a:lstStyle/>
          <a:p>
            <a:r>
              <a:rPr lang="en-US" sz="2000" b="1" dirty="0"/>
              <a:t>Current PRTN Workflow </a:t>
            </a:r>
          </a:p>
        </p:txBody>
      </p:sp>
    </p:spTree>
    <p:extLst>
      <p:ext uri="{BB962C8B-B14F-4D97-AF65-F5344CB8AC3E}">
        <p14:creationId xmlns:p14="http://schemas.microsoft.com/office/powerpoint/2010/main" val="840899164"/>
      </p:ext>
    </p:extLst>
  </p:cSld>
  <p:clrMapOvr>
    <a:masterClrMapping/>
  </p:clrMapOvr>
  <p:extLst>
    <p:ext uri="{6950BFC3-D8DA-4A85-94F7-54DA5524770B}">
      <p188:commentRel xmlns:p188="http://schemas.microsoft.com/office/powerpoint/2018/8/main" r:id="rId2"/>
    </p:ext>
  </p:extLs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768F4E-5AF4-B90A-870E-5998A582C358}"/>
            </a:ext>
          </a:extLst>
        </p:cNvPr>
        <p:cNvGrpSpPr/>
        <p:nvPr/>
      </p:nvGrpSpPr>
      <p:grpSpPr>
        <a:xfrm>
          <a:off x="0" y="0"/>
          <a:ext cx="0" cy="0"/>
          <a:chOff x="0" y="0"/>
          <a:chExt cx="0" cy="0"/>
        </a:xfrm>
      </p:grpSpPr>
      <p:cxnSp>
        <p:nvCxnSpPr>
          <p:cNvPr id="94" name="Straight Arrow Connector 93">
            <a:extLst>
              <a:ext uri="{FF2B5EF4-FFF2-40B4-BE49-F238E27FC236}">
                <a16:creationId xmlns:a16="http://schemas.microsoft.com/office/drawing/2014/main" id="{B661D1D3-D345-6637-3B15-7D02CC1F1DEA}"/>
              </a:ext>
            </a:extLst>
          </p:cNvPr>
          <p:cNvCxnSpPr>
            <a:cxnSpLocks/>
          </p:cNvCxnSpPr>
          <p:nvPr/>
        </p:nvCxnSpPr>
        <p:spPr>
          <a:xfrm rot="16200000">
            <a:off x="3023170" y="2533471"/>
            <a:ext cx="473710" cy="0"/>
          </a:xfrm>
          <a:prstGeom prst="straightConnector1">
            <a:avLst/>
          </a:prstGeom>
          <a:ln w="28575">
            <a:tailEnd type="triangle"/>
          </a:ln>
        </p:spPr>
        <p:style>
          <a:lnRef idx="2">
            <a:schemeClr val="accent1"/>
          </a:lnRef>
          <a:fillRef idx="0">
            <a:schemeClr val="accent1"/>
          </a:fillRef>
          <a:effectRef idx="1">
            <a:schemeClr val="accent1"/>
          </a:effectRef>
          <a:fontRef idx="minor">
            <a:schemeClr val="tx1"/>
          </a:fontRef>
        </p:style>
      </p:cxnSp>
      <p:grpSp>
        <p:nvGrpSpPr>
          <p:cNvPr id="92" name="Group 91">
            <a:extLst>
              <a:ext uri="{FF2B5EF4-FFF2-40B4-BE49-F238E27FC236}">
                <a16:creationId xmlns:a16="http://schemas.microsoft.com/office/drawing/2014/main" id="{C9B9583F-9CF5-CB08-142D-0977BACFF9C2}"/>
              </a:ext>
            </a:extLst>
          </p:cNvPr>
          <p:cNvGrpSpPr/>
          <p:nvPr/>
        </p:nvGrpSpPr>
        <p:grpSpPr>
          <a:xfrm>
            <a:off x="0" y="143829"/>
            <a:ext cx="12391259" cy="7604023"/>
            <a:chOff x="0" y="143829"/>
            <a:chExt cx="12391259" cy="7604023"/>
          </a:xfrm>
        </p:grpSpPr>
        <p:cxnSp>
          <p:nvCxnSpPr>
            <p:cNvPr id="72" name="Straight Arrow Connector 71">
              <a:extLst>
                <a:ext uri="{FF2B5EF4-FFF2-40B4-BE49-F238E27FC236}">
                  <a16:creationId xmlns:a16="http://schemas.microsoft.com/office/drawing/2014/main" id="{B1970269-77EC-029F-F093-4030AE2C73B8}"/>
                </a:ext>
              </a:extLst>
            </p:cNvPr>
            <p:cNvCxnSpPr>
              <a:cxnSpLocks/>
            </p:cNvCxnSpPr>
            <p:nvPr/>
          </p:nvCxnSpPr>
          <p:spPr>
            <a:xfrm>
              <a:off x="6341450" y="4588770"/>
              <a:ext cx="741478" cy="0"/>
            </a:xfrm>
            <a:prstGeom prst="straightConnector1">
              <a:avLst/>
            </a:prstGeom>
            <a:ln w="28575">
              <a:tailEnd type="triangle"/>
            </a:ln>
          </p:spPr>
          <p:style>
            <a:lnRef idx="2">
              <a:schemeClr val="accent1"/>
            </a:lnRef>
            <a:fillRef idx="0">
              <a:schemeClr val="accent1"/>
            </a:fillRef>
            <a:effectRef idx="1">
              <a:schemeClr val="accent1"/>
            </a:effectRef>
            <a:fontRef idx="minor">
              <a:schemeClr val="tx1"/>
            </a:fontRef>
          </p:style>
        </p:cxnSp>
        <p:sp>
          <p:nvSpPr>
            <p:cNvPr id="124" name="Rectangle 123">
              <a:extLst>
                <a:ext uri="{FF2B5EF4-FFF2-40B4-BE49-F238E27FC236}">
                  <a16:creationId xmlns:a16="http://schemas.microsoft.com/office/drawing/2014/main" id="{098E253B-ECC6-5F86-EDF7-B9CD146ACC65}"/>
                </a:ext>
              </a:extLst>
            </p:cNvPr>
            <p:cNvSpPr/>
            <p:nvPr/>
          </p:nvSpPr>
          <p:spPr>
            <a:xfrm>
              <a:off x="5982551" y="4085850"/>
              <a:ext cx="914400" cy="1005840"/>
            </a:xfrm>
            <a:prstGeom prst="rect">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1000" dirty="0">
                  <a:solidFill>
                    <a:schemeClr val="tx1"/>
                  </a:solidFill>
                </a:rPr>
                <a:t>Use dashboard and/or Search </a:t>
              </a:r>
              <a:r>
                <a:rPr lang="en-US" sz="1000" b="1" dirty="0">
                  <a:solidFill>
                    <a:schemeClr val="tx1"/>
                  </a:solidFill>
                </a:rPr>
                <a:t>TAXD</a:t>
              </a:r>
              <a:r>
                <a:rPr lang="en-US" sz="1000" dirty="0">
                  <a:solidFill>
                    <a:schemeClr val="tx1"/>
                  </a:solidFill>
                </a:rPr>
                <a:t> for Open tickets with </a:t>
              </a:r>
              <a:r>
                <a:rPr lang="en-US" sz="1000" b="1" dirty="0" err="1">
                  <a:solidFill>
                    <a:schemeClr val="tx1"/>
                  </a:solidFill>
                </a:rPr>
                <a:t>PropertyMC</a:t>
              </a:r>
              <a:r>
                <a:rPr lang="en-US" sz="1000" b="1" dirty="0">
                  <a:solidFill>
                    <a:schemeClr val="tx1"/>
                  </a:solidFill>
                </a:rPr>
                <a:t> </a:t>
              </a:r>
            </a:p>
            <a:p>
              <a:pPr algn="ctr"/>
              <a:r>
                <a:rPr lang="en-US" sz="1000" dirty="0">
                  <a:solidFill>
                    <a:schemeClr val="tx1"/>
                  </a:solidFill>
                </a:rPr>
                <a:t>label</a:t>
              </a:r>
            </a:p>
          </p:txBody>
        </p:sp>
        <p:cxnSp>
          <p:nvCxnSpPr>
            <p:cNvPr id="73" name="Straight Arrow Connector 72">
              <a:extLst>
                <a:ext uri="{FF2B5EF4-FFF2-40B4-BE49-F238E27FC236}">
                  <a16:creationId xmlns:a16="http://schemas.microsoft.com/office/drawing/2014/main" id="{B672E39F-783E-37DC-4AC1-D4F2C06A7AB0}"/>
                </a:ext>
              </a:extLst>
            </p:cNvPr>
            <p:cNvCxnSpPr>
              <a:cxnSpLocks/>
            </p:cNvCxnSpPr>
            <p:nvPr/>
          </p:nvCxnSpPr>
          <p:spPr>
            <a:xfrm>
              <a:off x="7423401" y="4588770"/>
              <a:ext cx="741478" cy="0"/>
            </a:xfrm>
            <a:prstGeom prst="straightConnector1">
              <a:avLst/>
            </a:prstGeom>
            <a:ln w="28575">
              <a:tailEnd type="triangle"/>
            </a:ln>
          </p:spPr>
          <p:style>
            <a:lnRef idx="2">
              <a:schemeClr val="accent1"/>
            </a:lnRef>
            <a:fillRef idx="0">
              <a:schemeClr val="accent1"/>
            </a:fillRef>
            <a:effectRef idx="1">
              <a:schemeClr val="accent1"/>
            </a:effectRef>
            <a:fontRef idx="minor">
              <a:schemeClr val="tx1"/>
            </a:fontRef>
          </p:style>
        </p:cxnSp>
        <p:cxnSp>
          <p:nvCxnSpPr>
            <p:cNvPr id="74" name="Straight Arrow Connector 73">
              <a:extLst>
                <a:ext uri="{FF2B5EF4-FFF2-40B4-BE49-F238E27FC236}">
                  <a16:creationId xmlns:a16="http://schemas.microsoft.com/office/drawing/2014/main" id="{CC69B5F2-B1DF-92A0-76A8-8974FD88E4BF}"/>
                </a:ext>
              </a:extLst>
            </p:cNvPr>
            <p:cNvCxnSpPr>
              <a:cxnSpLocks/>
            </p:cNvCxnSpPr>
            <p:nvPr/>
          </p:nvCxnSpPr>
          <p:spPr>
            <a:xfrm>
              <a:off x="8514849" y="4588770"/>
              <a:ext cx="741478" cy="0"/>
            </a:xfrm>
            <a:prstGeom prst="straightConnector1">
              <a:avLst/>
            </a:prstGeom>
            <a:ln w="28575">
              <a:tailEnd type="triangle"/>
            </a:ln>
          </p:spPr>
          <p:style>
            <a:lnRef idx="2">
              <a:schemeClr val="accent1"/>
            </a:lnRef>
            <a:fillRef idx="0">
              <a:schemeClr val="accent1"/>
            </a:fillRef>
            <a:effectRef idx="1">
              <a:schemeClr val="accent1"/>
            </a:effectRef>
            <a:fontRef idx="minor">
              <a:schemeClr val="tx1"/>
            </a:fontRef>
          </p:style>
        </p:cxnSp>
        <p:cxnSp>
          <p:nvCxnSpPr>
            <p:cNvPr id="78" name="Straight Arrow Connector 77">
              <a:extLst>
                <a:ext uri="{FF2B5EF4-FFF2-40B4-BE49-F238E27FC236}">
                  <a16:creationId xmlns:a16="http://schemas.microsoft.com/office/drawing/2014/main" id="{FEFB7DEF-83B5-25F1-C655-868F39B36A46}"/>
                </a:ext>
              </a:extLst>
            </p:cNvPr>
            <p:cNvCxnSpPr>
              <a:cxnSpLocks/>
            </p:cNvCxnSpPr>
            <p:nvPr/>
          </p:nvCxnSpPr>
          <p:spPr>
            <a:xfrm>
              <a:off x="9604362" y="4588770"/>
              <a:ext cx="741478" cy="0"/>
            </a:xfrm>
            <a:prstGeom prst="straightConnector1">
              <a:avLst/>
            </a:prstGeom>
            <a:ln w="28575">
              <a:tailEnd type="triangle"/>
            </a:ln>
          </p:spPr>
          <p:style>
            <a:lnRef idx="2">
              <a:schemeClr val="accent1"/>
            </a:lnRef>
            <a:fillRef idx="0">
              <a:schemeClr val="accent1"/>
            </a:fillRef>
            <a:effectRef idx="1">
              <a:schemeClr val="accent1"/>
            </a:effectRef>
            <a:fontRef idx="minor">
              <a:schemeClr val="tx1"/>
            </a:fontRef>
          </p:style>
        </p:cxnSp>
        <p:cxnSp>
          <p:nvCxnSpPr>
            <p:cNvPr id="80" name="Straight Arrow Connector 79">
              <a:extLst>
                <a:ext uri="{FF2B5EF4-FFF2-40B4-BE49-F238E27FC236}">
                  <a16:creationId xmlns:a16="http://schemas.microsoft.com/office/drawing/2014/main" id="{C40700ED-B5BA-3733-ED31-25708E93B427}"/>
                </a:ext>
              </a:extLst>
            </p:cNvPr>
            <p:cNvCxnSpPr>
              <a:cxnSpLocks/>
            </p:cNvCxnSpPr>
            <p:nvPr/>
          </p:nvCxnSpPr>
          <p:spPr>
            <a:xfrm>
              <a:off x="10721857" y="4588770"/>
              <a:ext cx="741478" cy="0"/>
            </a:xfrm>
            <a:prstGeom prst="straightConnector1">
              <a:avLst/>
            </a:prstGeom>
            <a:ln w="28575">
              <a:tailEnd type="triangle"/>
            </a:ln>
          </p:spPr>
          <p:style>
            <a:lnRef idx="2">
              <a:schemeClr val="accent1"/>
            </a:lnRef>
            <a:fillRef idx="0">
              <a:schemeClr val="accent1"/>
            </a:fillRef>
            <a:effectRef idx="1">
              <a:schemeClr val="accent1"/>
            </a:effectRef>
            <a:fontRef idx="minor">
              <a:schemeClr val="tx1"/>
            </a:fontRef>
          </p:style>
        </p:cxnSp>
        <p:cxnSp>
          <p:nvCxnSpPr>
            <p:cNvPr id="63" name="Straight Arrow Connector 62">
              <a:extLst>
                <a:ext uri="{FF2B5EF4-FFF2-40B4-BE49-F238E27FC236}">
                  <a16:creationId xmlns:a16="http://schemas.microsoft.com/office/drawing/2014/main" id="{C00C64DA-F603-3E35-7EEB-A43F7E4B7BB6}"/>
                </a:ext>
              </a:extLst>
            </p:cNvPr>
            <p:cNvCxnSpPr>
              <a:cxnSpLocks/>
            </p:cNvCxnSpPr>
            <p:nvPr/>
          </p:nvCxnSpPr>
          <p:spPr>
            <a:xfrm>
              <a:off x="3809638" y="4588770"/>
              <a:ext cx="741478" cy="0"/>
            </a:xfrm>
            <a:prstGeom prst="straightConnector1">
              <a:avLst/>
            </a:prstGeom>
            <a:ln w="28575">
              <a:tailEnd type="triangle"/>
            </a:ln>
          </p:spPr>
          <p:style>
            <a:lnRef idx="2">
              <a:schemeClr val="accent1"/>
            </a:lnRef>
            <a:fillRef idx="0">
              <a:schemeClr val="accent1"/>
            </a:fillRef>
            <a:effectRef idx="1">
              <a:schemeClr val="accent1"/>
            </a:effectRef>
            <a:fontRef idx="minor">
              <a:schemeClr val="tx1"/>
            </a:fontRef>
          </p:style>
        </p:cxnSp>
        <p:cxnSp>
          <p:nvCxnSpPr>
            <p:cNvPr id="56" name="Straight Arrow Connector 55">
              <a:extLst>
                <a:ext uri="{FF2B5EF4-FFF2-40B4-BE49-F238E27FC236}">
                  <a16:creationId xmlns:a16="http://schemas.microsoft.com/office/drawing/2014/main" id="{133C1039-7B82-165D-2B7A-15181C684BBB}"/>
                </a:ext>
              </a:extLst>
            </p:cNvPr>
            <p:cNvCxnSpPr>
              <a:cxnSpLocks/>
            </p:cNvCxnSpPr>
            <p:nvPr/>
          </p:nvCxnSpPr>
          <p:spPr>
            <a:xfrm>
              <a:off x="2747412" y="4588770"/>
              <a:ext cx="741478" cy="0"/>
            </a:xfrm>
            <a:prstGeom prst="straightConnector1">
              <a:avLst/>
            </a:prstGeom>
            <a:ln w="28575">
              <a:tailEnd type="triangle"/>
            </a:ln>
          </p:spPr>
          <p:style>
            <a:lnRef idx="2">
              <a:schemeClr val="accent1"/>
            </a:lnRef>
            <a:fillRef idx="0">
              <a:schemeClr val="accent1"/>
            </a:fillRef>
            <a:effectRef idx="1">
              <a:schemeClr val="accent1"/>
            </a:effectRef>
            <a:fontRef idx="minor">
              <a:schemeClr val="tx1"/>
            </a:fontRef>
          </p:style>
        </p:cxnSp>
        <p:sp>
          <p:nvSpPr>
            <p:cNvPr id="8" name="TextBox 7">
              <a:extLst>
                <a:ext uri="{FF2B5EF4-FFF2-40B4-BE49-F238E27FC236}">
                  <a16:creationId xmlns:a16="http://schemas.microsoft.com/office/drawing/2014/main" id="{3B220059-6453-0298-AD45-D3245B5FEAF9}"/>
                </a:ext>
              </a:extLst>
            </p:cNvPr>
            <p:cNvSpPr txBox="1"/>
            <p:nvPr/>
          </p:nvSpPr>
          <p:spPr>
            <a:xfrm>
              <a:off x="626179" y="3914775"/>
              <a:ext cx="1161379" cy="743409"/>
            </a:xfrm>
            <a:prstGeom prst="rect">
              <a:avLst/>
            </a:prstGeom>
            <a:noFill/>
          </p:spPr>
          <p:txBody>
            <a:bodyPr wrap="square" rtlCol="0">
              <a:spAutoFit/>
            </a:bodyPr>
            <a:lstStyle/>
            <a:p>
              <a:pPr>
                <a:lnSpc>
                  <a:spcPct val="80000"/>
                </a:lnSpc>
              </a:pPr>
              <a:r>
                <a:rPr lang="en-US" sz="1000" dirty="0">
                  <a:solidFill>
                    <a:srgbClr val="156082"/>
                  </a:solidFill>
                </a:rPr>
                <a:t>Relevancy</a:t>
              </a:r>
            </a:p>
            <a:p>
              <a:pPr>
                <a:lnSpc>
                  <a:spcPct val="80000"/>
                </a:lnSpc>
                <a:spcBef>
                  <a:spcPts val="600"/>
                </a:spcBef>
              </a:pPr>
              <a:r>
                <a:rPr lang="en-US" sz="1000" dirty="0">
                  <a:solidFill>
                    <a:srgbClr val="156082"/>
                  </a:solidFill>
                </a:rPr>
                <a:t>Deter-</a:t>
              </a:r>
              <a:br>
                <a:rPr lang="en-US" sz="1000" dirty="0">
                  <a:solidFill>
                    <a:srgbClr val="156082"/>
                  </a:solidFill>
                </a:rPr>
              </a:br>
              <a:r>
                <a:rPr lang="en-US" sz="1000" dirty="0" err="1">
                  <a:solidFill>
                    <a:srgbClr val="156082"/>
                  </a:solidFill>
                </a:rPr>
                <a:t>mination</a:t>
              </a:r>
              <a:r>
                <a:rPr lang="en-US" sz="1000" dirty="0">
                  <a:solidFill>
                    <a:srgbClr val="156082"/>
                  </a:solidFill>
                </a:rPr>
                <a:t> </a:t>
              </a:r>
            </a:p>
            <a:p>
              <a:pPr>
                <a:lnSpc>
                  <a:spcPct val="80000"/>
                </a:lnSpc>
                <a:spcBef>
                  <a:spcPts val="600"/>
                </a:spcBef>
              </a:pPr>
              <a:r>
                <a:rPr lang="en-US" sz="1000" dirty="0">
                  <a:solidFill>
                    <a:srgbClr val="156082"/>
                  </a:solidFill>
                </a:rPr>
                <a:t>(“RD”)</a:t>
              </a:r>
            </a:p>
          </p:txBody>
        </p:sp>
        <p:cxnSp>
          <p:nvCxnSpPr>
            <p:cNvPr id="25" name="Straight Arrow Connector 24">
              <a:extLst>
                <a:ext uri="{FF2B5EF4-FFF2-40B4-BE49-F238E27FC236}">
                  <a16:creationId xmlns:a16="http://schemas.microsoft.com/office/drawing/2014/main" id="{2B778C2A-B556-5490-16E5-52689FC5A40B}"/>
                </a:ext>
              </a:extLst>
            </p:cNvPr>
            <p:cNvCxnSpPr>
              <a:cxnSpLocks/>
            </p:cNvCxnSpPr>
            <p:nvPr/>
          </p:nvCxnSpPr>
          <p:spPr>
            <a:xfrm>
              <a:off x="6087016" y="2300554"/>
              <a:ext cx="640080" cy="0"/>
            </a:xfrm>
            <a:prstGeom prst="straightConnector1">
              <a:avLst/>
            </a:prstGeom>
            <a:ln w="28575">
              <a:tailEnd type="triangle"/>
            </a:ln>
          </p:spPr>
          <p:style>
            <a:lnRef idx="2">
              <a:schemeClr val="accent1"/>
            </a:lnRef>
            <a:fillRef idx="0">
              <a:schemeClr val="accent1"/>
            </a:fillRef>
            <a:effectRef idx="1">
              <a:schemeClr val="accent1"/>
            </a:effectRef>
            <a:fontRef idx="minor">
              <a:schemeClr val="tx1"/>
            </a:fontRef>
          </p:style>
        </p:cxnSp>
        <p:cxnSp>
          <p:nvCxnSpPr>
            <p:cNvPr id="7" name="Straight Arrow Connector 6">
              <a:extLst>
                <a:ext uri="{FF2B5EF4-FFF2-40B4-BE49-F238E27FC236}">
                  <a16:creationId xmlns:a16="http://schemas.microsoft.com/office/drawing/2014/main" id="{4A5A5493-5061-36C9-7B4F-2ABB292A4493}"/>
                </a:ext>
              </a:extLst>
            </p:cNvPr>
            <p:cNvCxnSpPr>
              <a:cxnSpLocks/>
            </p:cNvCxnSpPr>
            <p:nvPr/>
          </p:nvCxnSpPr>
          <p:spPr>
            <a:xfrm flipV="1">
              <a:off x="646635" y="4117632"/>
              <a:ext cx="822960" cy="5423"/>
            </a:xfrm>
            <a:prstGeom prst="straightConnector1">
              <a:avLst/>
            </a:prstGeom>
            <a:ln w="28575">
              <a:tailEnd type="triangle"/>
            </a:ln>
          </p:spPr>
          <p:style>
            <a:lnRef idx="2">
              <a:schemeClr val="accent1"/>
            </a:lnRef>
            <a:fillRef idx="0">
              <a:schemeClr val="accent1"/>
            </a:fillRef>
            <a:effectRef idx="1">
              <a:schemeClr val="accent1"/>
            </a:effectRef>
            <a:fontRef idx="minor">
              <a:schemeClr val="tx1"/>
            </a:fontRef>
          </p:style>
        </p:cxnSp>
        <p:cxnSp>
          <p:nvCxnSpPr>
            <p:cNvPr id="54" name="Straight Arrow Connector 53">
              <a:extLst>
                <a:ext uri="{FF2B5EF4-FFF2-40B4-BE49-F238E27FC236}">
                  <a16:creationId xmlns:a16="http://schemas.microsoft.com/office/drawing/2014/main" id="{C394A923-FA83-7A05-BBC6-C74C1A4CD9B4}"/>
                </a:ext>
              </a:extLst>
            </p:cNvPr>
            <p:cNvCxnSpPr>
              <a:cxnSpLocks/>
            </p:cNvCxnSpPr>
            <p:nvPr/>
          </p:nvCxnSpPr>
          <p:spPr>
            <a:xfrm>
              <a:off x="4027479" y="2300554"/>
              <a:ext cx="473710" cy="0"/>
            </a:xfrm>
            <a:prstGeom prst="straightConnector1">
              <a:avLst/>
            </a:prstGeom>
            <a:ln w="28575">
              <a:tailEnd type="triangle"/>
            </a:ln>
          </p:spPr>
          <p:style>
            <a:lnRef idx="2">
              <a:schemeClr val="accent1"/>
            </a:lnRef>
            <a:fillRef idx="0">
              <a:schemeClr val="accent1"/>
            </a:fillRef>
            <a:effectRef idx="1">
              <a:schemeClr val="accent1"/>
            </a:effectRef>
            <a:fontRef idx="minor">
              <a:schemeClr val="tx1"/>
            </a:fontRef>
          </p:style>
        </p:cxnSp>
        <p:cxnSp>
          <p:nvCxnSpPr>
            <p:cNvPr id="79" name="Straight Arrow Connector 78">
              <a:extLst>
                <a:ext uri="{FF2B5EF4-FFF2-40B4-BE49-F238E27FC236}">
                  <a16:creationId xmlns:a16="http://schemas.microsoft.com/office/drawing/2014/main" id="{2E0F16AF-A90F-CBEB-CEFD-38FB89E333A0}"/>
                </a:ext>
              </a:extLst>
            </p:cNvPr>
            <p:cNvCxnSpPr>
              <a:cxnSpLocks/>
            </p:cNvCxnSpPr>
            <p:nvPr/>
          </p:nvCxnSpPr>
          <p:spPr>
            <a:xfrm>
              <a:off x="4973164" y="2300554"/>
              <a:ext cx="640080" cy="0"/>
            </a:xfrm>
            <a:prstGeom prst="straightConnector1">
              <a:avLst/>
            </a:prstGeom>
            <a:ln w="28575">
              <a:tailEnd type="triangle"/>
            </a:ln>
          </p:spPr>
          <p:style>
            <a:lnRef idx="2">
              <a:schemeClr val="accent1"/>
            </a:lnRef>
            <a:fillRef idx="0">
              <a:schemeClr val="accent1"/>
            </a:fillRef>
            <a:effectRef idx="1">
              <a:schemeClr val="accent1"/>
            </a:effectRef>
            <a:fontRef idx="minor">
              <a:schemeClr val="tx1"/>
            </a:fontRef>
          </p:style>
        </p:cxnSp>
        <p:cxnSp>
          <p:nvCxnSpPr>
            <p:cNvPr id="40" name="Straight Arrow Connector 39">
              <a:extLst>
                <a:ext uri="{FF2B5EF4-FFF2-40B4-BE49-F238E27FC236}">
                  <a16:creationId xmlns:a16="http://schemas.microsoft.com/office/drawing/2014/main" id="{240F15EF-4989-D577-5ED7-1A7B574F36F9}"/>
                </a:ext>
              </a:extLst>
            </p:cNvPr>
            <p:cNvCxnSpPr>
              <a:cxnSpLocks/>
            </p:cNvCxnSpPr>
            <p:nvPr/>
          </p:nvCxnSpPr>
          <p:spPr>
            <a:xfrm>
              <a:off x="2929615" y="2300554"/>
              <a:ext cx="473710" cy="0"/>
            </a:xfrm>
            <a:prstGeom prst="straightConnector1">
              <a:avLst/>
            </a:prstGeom>
            <a:ln w="28575">
              <a:tailEnd type="triangle"/>
            </a:ln>
          </p:spPr>
          <p:style>
            <a:lnRef idx="2">
              <a:schemeClr val="accent1"/>
            </a:lnRef>
            <a:fillRef idx="0">
              <a:schemeClr val="accent1"/>
            </a:fillRef>
            <a:effectRef idx="1">
              <a:schemeClr val="accent1"/>
            </a:effectRef>
            <a:fontRef idx="minor">
              <a:schemeClr val="tx1"/>
            </a:fontRef>
          </p:style>
        </p:cxnSp>
        <p:cxnSp>
          <p:nvCxnSpPr>
            <p:cNvPr id="18" name="Straight Arrow Connector 17">
              <a:extLst>
                <a:ext uri="{FF2B5EF4-FFF2-40B4-BE49-F238E27FC236}">
                  <a16:creationId xmlns:a16="http://schemas.microsoft.com/office/drawing/2014/main" id="{78D5DBCC-418B-9EF5-11B9-F894BF2F7A11}"/>
                </a:ext>
              </a:extLst>
            </p:cNvPr>
            <p:cNvCxnSpPr>
              <a:cxnSpLocks/>
            </p:cNvCxnSpPr>
            <p:nvPr/>
          </p:nvCxnSpPr>
          <p:spPr>
            <a:xfrm>
              <a:off x="2763530" y="4588770"/>
              <a:ext cx="473710" cy="0"/>
            </a:xfrm>
            <a:prstGeom prst="straightConnector1">
              <a:avLst/>
            </a:prstGeom>
            <a:ln w="28575">
              <a:tailEnd type="triangle"/>
            </a:ln>
          </p:spPr>
          <p:style>
            <a:lnRef idx="2">
              <a:schemeClr val="accent1"/>
            </a:lnRef>
            <a:fillRef idx="0">
              <a:schemeClr val="accent1"/>
            </a:fillRef>
            <a:effectRef idx="1">
              <a:schemeClr val="accent1"/>
            </a:effectRef>
            <a:fontRef idx="minor">
              <a:schemeClr val="tx1"/>
            </a:fontRef>
          </p:style>
        </p:cxnSp>
        <p:cxnSp>
          <p:nvCxnSpPr>
            <p:cNvPr id="14" name="Straight Arrow Connector 13">
              <a:extLst>
                <a:ext uri="{FF2B5EF4-FFF2-40B4-BE49-F238E27FC236}">
                  <a16:creationId xmlns:a16="http://schemas.microsoft.com/office/drawing/2014/main" id="{480A8D2C-416C-4C07-4F5D-8A5F78B67E4E}"/>
                </a:ext>
              </a:extLst>
            </p:cNvPr>
            <p:cNvCxnSpPr>
              <a:cxnSpLocks/>
            </p:cNvCxnSpPr>
            <p:nvPr/>
          </p:nvCxnSpPr>
          <p:spPr>
            <a:xfrm>
              <a:off x="3781553" y="4583440"/>
              <a:ext cx="496961" cy="10660"/>
            </a:xfrm>
            <a:prstGeom prst="straightConnector1">
              <a:avLst/>
            </a:prstGeom>
            <a:ln w="28575">
              <a:tailEnd type="triangle"/>
            </a:ln>
          </p:spPr>
          <p:style>
            <a:lnRef idx="2">
              <a:schemeClr val="accent1"/>
            </a:lnRef>
            <a:fillRef idx="0">
              <a:schemeClr val="accent1"/>
            </a:fillRef>
            <a:effectRef idx="1">
              <a:schemeClr val="accent1"/>
            </a:effectRef>
            <a:fontRef idx="minor">
              <a:schemeClr val="tx1"/>
            </a:fontRef>
          </p:style>
        </p:cxnSp>
        <p:cxnSp>
          <p:nvCxnSpPr>
            <p:cNvPr id="13" name="Straight Arrow Connector 12">
              <a:extLst>
                <a:ext uri="{FF2B5EF4-FFF2-40B4-BE49-F238E27FC236}">
                  <a16:creationId xmlns:a16="http://schemas.microsoft.com/office/drawing/2014/main" id="{4D9DC26E-9C75-6D35-8E63-FBB48176AF28}"/>
                </a:ext>
              </a:extLst>
            </p:cNvPr>
            <p:cNvCxnSpPr>
              <a:cxnSpLocks/>
            </p:cNvCxnSpPr>
            <p:nvPr/>
          </p:nvCxnSpPr>
          <p:spPr>
            <a:xfrm>
              <a:off x="1667834" y="4588770"/>
              <a:ext cx="741478" cy="0"/>
            </a:xfrm>
            <a:prstGeom prst="straightConnector1">
              <a:avLst/>
            </a:prstGeom>
            <a:ln w="28575">
              <a:tailEnd type="triangle"/>
            </a:ln>
          </p:spPr>
          <p:style>
            <a:lnRef idx="2">
              <a:schemeClr val="accent1"/>
            </a:lnRef>
            <a:fillRef idx="0">
              <a:schemeClr val="accent1"/>
            </a:fillRef>
            <a:effectRef idx="1">
              <a:schemeClr val="accent1"/>
            </a:effectRef>
            <a:fontRef idx="minor">
              <a:schemeClr val="tx1"/>
            </a:fontRef>
          </p:style>
        </p:cxnSp>
        <p:sp>
          <p:nvSpPr>
            <p:cNvPr id="4" name="Rectangle 3">
              <a:extLst>
                <a:ext uri="{FF2B5EF4-FFF2-40B4-BE49-F238E27FC236}">
                  <a16:creationId xmlns:a16="http://schemas.microsoft.com/office/drawing/2014/main" id="{926A0AF1-5B40-AEFE-18A3-592BA2EB80E3}"/>
                </a:ext>
              </a:extLst>
            </p:cNvPr>
            <p:cNvSpPr/>
            <p:nvPr/>
          </p:nvSpPr>
          <p:spPr>
            <a:xfrm>
              <a:off x="41456" y="3580130"/>
              <a:ext cx="613664" cy="108585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1000" b="1" dirty="0" err="1">
                  <a:solidFill>
                    <a:schemeClr val="tx1"/>
                  </a:solidFill>
                </a:rPr>
                <a:t>Devlpmt</a:t>
              </a:r>
              <a:r>
                <a:rPr lang="en-US" sz="1000" b="1" dirty="0">
                  <a:solidFill>
                    <a:schemeClr val="tx1"/>
                  </a:solidFill>
                </a:rPr>
                <a:t> happens </a:t>
              </a:r>
              <a:r>
                <a:rPr lang="en-US" sz="1000" dirty="0">
                  <a:solidFill>
                    <a:schemeClr val="tx1"/>
                  </a:solidFill>
                </a:rPr>
                <a:t>at state level</a:t>
              </a:r>
            </a:p>
          </p:txBody>
        </p:sp>
        <p:sp>
          <p:nvSpPr>
            <p:cNvPr id="35" name="Rectangle 34">
              <a:extLst>
                <a:ext uri="{FF2B5EF4-FFF2-40B4-BE49-F238E27FC236}">
                  <a16:creationId xmlns:a16="http://schemas.microsoft.com/office/drawing/2014/main" id="{61CECC3C-F98E-6E42-828B-5FF7E5714448}"/>
                </a:ext>
              </a:extLst>
            </p:cNvPr>
            <p:cNvSpPr/>
            <p:nvPr/>
          </p:nvSpPr>
          <p:spPr>
            <a:xfrm>
              <a:off x="2382434" y="5202788"/>
              <a:ext cx="2008707" cy="219455"/>
            </a:xfrm>
            <a:prstGeom prst="rect">
              <a:avLst/>
            </a:prstGeom>
            <a:solidFill>
              <a:schemeClr val="accent1">
                <a:lumMod val="20000"/>
                <a:lumOff val="80000"/>
                <a:alpha val="96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1000" b="1" dirty="0">
                  <a:solidFill>
                    <a:schemeClr val="tx1"/>
                  </a:solidFill>
                </a:rPr>
                <a:t>INDG state tax analyst</a:t>
              </a:r>
            </a:p>
          </p:txBody>
        </p:sp>
        <p:sp>
          <p:nvSpPr>
            <p:cNvPr id="36" name="Rectangle 35">
              <a:extLst>
                <a:ext uri="{FF2B5EF4-FFF2-40B4-BE49-F238E27FC236}">
                  <a16:creationId xmlns:a16="http://schemas.microsoft.com/office/drawing/2014/main" id="{9DD31398-0355-1561-A365-6F85ED7DE9FA}"/>
                </a:ext>
              </a:extLst>
            </p:cNvPr>
            <p:cNvSpPr/>
            <p:nvPr/>
          </p:nvSpPr>
          <p:spPr>
            <a:xfrm>
              <a:off x="2255487" y="1512877"/>
              <a:ext cx="5394960" cy="219455"/>
            </a:xfrm>
            <a:prstGeom prst="rect">
              <a:avLst/>
            </a:prstGeom>
            <a:solidFill>
              <a:schemeClr val="accent2">
                <a:lumMod val="20000"/>
                <a:lumOff val="80000"/>
                <a:alpha val="96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1200" b="1" dirty="0">
                  <a:solidFill>
                    <a:schemeClr val="tx1"/>
                  </a:solidFill>
                </a:rPr>
                <a:t>Mindcrest</a:t>
              </a:r>
            </a:p>
          </p:txBody>
        </p:sp>
        <p:sp>
          <p:nvSpPr>
            <p:cNvPr id="37" name="Rectangle 36">
              <a:extLst>
                <a:ext uri="{FF2B5EF4-FFF2-40B4-BE49-F238E27FC236}">
                  <a16:creationId xmlns:a16="http://schemas.microsoft.com/office/drawing/2014/main" id="{E621E4CA-85D4-AA86-DD70-260E554B9F8B}"/>
                </a:ext>
              </a:extLst>
            </p:cNvPr>
            <p:cNvSpPr/>
            <p:nvPr/>
          </p:nvSpPr>
          <p:spPr>
            <a:xfrm>
              <a:off x="2266663" y="1843353"/>
              <a:ext cx="914400" cy="921399"/>
            </a:xfrm>
            <a:prstGeom prst="rect">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1000" dirty="0">
                  <a:solidFill>
                    <a:schemeClr val="tx1"/>
                  </a:solidFill>
                </a:rPr>
                <a:t>Monitor </a:t>
              </a:r>
            </a:p>
            <a:p>
              <a:pPr algn="ctr"/>
              <a:r>
                <a:rPr lang="en-US" sz="1000" dirty="0">
                  <a:solidFill>
                    <a:schemeClr val="tx1"/>
                  </a:solidFill>
                </a:rPr>
                <a:t>Tracker</a:t>
              </a:r>
            </a:p>
          </p:txBody>
        </p:sp>
        <p:grpSp>
          <p:nvGrpSpPr>
            <p:cNvPr id="42" name="Group 41">
              <a:extLst>
                <a:ext uri="{FF2B5EF4-FFF2-40B4-BE49-F238E27FC236}">
                  <a16:creationId xmlns:a16="http://schemas.microsoft.com/office/drawing/2014/main" id="{85DBA520-9AED-5C25-A851-F2D1B892B47C}"/>
                </a:ext>
              </a:extLst>
            </p:cNvPr>
            <p:cNvGrpSpPr/>
            <p:nvPr/>
          </p:nvGrpSpPr>
          <p:grpSpPr>
            <a:xfrm>
              <a:off x="3414326" y="1843354"/>
              <a:ext cx="914400" cy="914400"/>
              <a:chOff x="1900428" y="2090355"/>
              <a:chExt cx="656082" cy="779780"/>
            </a:xfrm>
          </p:grpSpPr>
          <p:cxnSp>
            <p:nvCxnSpPr>
              <p:cNvPr id="41" name="Straight Arrow Connector 40">
                <a:extLst>
                  <a:ext uri="{FF2B5EF4-FFF2-40B4-BE49-F238E27FC236}">
                    <a16:creationId xmlns:a16="http://schemas.microsoft.com/office/drawing/2014/main" id="{1888D7C9-1E38-8B34-197F-2B3B1088F35A}"/>
                  </a:ext>
                </a:extLst>
              </p:cNvPr>
              <p:cNvCxnSpPr>
                <a:cxnSpLocks/>
              </p:cNvCxnSpPr>
              <p:nvPr/>
            </p:nvCxnSpPr>
            <p:spPr>
              <a:xfrm>
                <a:off x="2082800" y="2463735"/>
                <a:ext cx="473710"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39" name="Rectangle 38">
                <a:extLst>
                  <a:ext uri="{FF2B5EF4-FFF2-40B4-BE49-F238E27FC236}">
                    <a16:creationId xmlns:a16="http://schemas.microsoft.com/office/drawing/2014/main" id="{22010A89-5A99-E504-E88D-97115CA189B9}"/>
                  </a:ext>
                </a:extLst>
              </p:cNvPr>
              <p:cNvSpPr/>
              <p:nvPr/>
            </p:nvSpPr>
            <p:spPr>
              <a:xfrm>
                <a:off x="1900428" y="2090355"/>
                <a:ext cx="640080" cy="779780"/>
              </a:xfrm>
              <a:prstGeom prst="rect">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1000" dirty="0">
                    <a:solidFill>
                      <a:schemeClr val="tx1"/>
                    </a:solidFill>
                  </a:rPr>
                  <a:t>Assess for highest priority</a:t>
                </a:r>
              </a:p>
            </p:txBody>
          </p:sp>
        </p:grpSp>
        <p:grpSp>
          <p:nvGrpSpPr>
            <p:cNvPr id="43" name="Group 42">
              <a:extLst>
                <a:ext uri="{FF2B5EF4-FFF2-40B4-BE49-F238E27FC236}">
                  <a16:creationId xmlns:a16="http://schemas.microsoft.com/office/drawing/2014/main" id="{530D1C83-A59F-4AB9-D860-5285398D2F30}"/>
                </a:ext>
              </a:extLst>
            </p:cNvPr>
            <p:cNvGrpSpPr/>
            <p:nvPr/>
          </p:nvGrpSpPr>
          <p:grpSpPr>
            <a:xfrm>
              <a:off x="4498186" y="1843354"/>
              <a:ext cx="914400" cy="914400"/>
              <a:chOff x="1900428" y="2090355"/>
              <a:chExt cx="656082" cy="779780"/>
            </a:xfrm>
          </p:grpSpPr>
          <p:cxnSp>
            <p:nvCxnSpPr>
              <p:cNvPr id="44" name="Straight Arrow Connector 43">
                <a:extLst>
                  <a:ext uri="{FF2B5EF4-FFF2-40B4-BE49-F238E27FC236}">
                    <a16:creationId xmlns:a16="http://schemas.microsoft.com/office/drawing/2014/main" id="{5D2C027F-8888-DC1C-F035-D191DCD158FB}"/>
                  </a:ext>
                </a:extLst>
              </p:cNvPr>
              <p:cNvCxnSpPr>
                <a:cxnSpLocks/>
              </p:cNvCxnSpPr>
              <p:nvPr/>
            </p:nvCxnSpPr>
            <p:spPr>
              <a:xfrm>
                <a:off x="2082800" y="2463735"/>
                <a:ext cx="473710"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45" name="Rectangle 44">
                <a:extLst>
                  <a:ext uri="{FF2B5EF4-FFF2-40B4-BE49-F238E27FC236}">
                    <a16:creationId xmlns:a16="http://schemas.microsoft.com/office/drawing/2014/main" id="{6D6813EA-8A99-723D-0EFA-ADEFADF4576D}"/>
                  </a:ext>
                </a:extLst>
              </p:cNvPr>
              <p:cNvSpPr/>
              <p:nvPr/>
            </p:nvSpPr>
            <p:spPr>
              <a:xfrm>
                <a:off x="1900428" y="2090355"/>
                <a:ext cx="640080" cy="779780"/>
              </a:xfrm>
              <a:prstGeom prst="rect">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1000" dirty="0">
                    <a:solidFill>
                      <a:schemeClr val="tx1"/>
                    </a:solidFill>
                  </a:rPr>
                  <a:t>Identify related PRTN section, copy to .docx file</a:t>
                </a:r>
              </a:p>
            </p:txBody>
          </p:sp>
        </p:grpSp>
        <p:sp>
          <p:nvSpPr>
            <p:cNvPr id="55" name="Rectangle 54">
              <a:extLst>
                <a:ext uri="{FF2B5EF4-FFF2-40B4-BE49-F238E27FC236}">
                  <a16:creationId xmlns:a16="http://schemas.microsoft.com/office/drawing/2014/main" id="{963AE693-0BB1-87EC-00D8-70A1661024C4}"/>
                </a:ext>
              </a:extLst>
            </p:cNvPr>
            <p:cNvSpPr/>
            <p:nvPr/>
          </p:nvSpPr>
          <p:spPr>
            <a:xfrm>
              <a:off x="5633416" y="1843354"/>
              <a:ext cx="914400" cy="914400"/>
            </a:xfrm>
            <a:prstGeom prst="rect">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1000" dirty="0">
                  <a:solidFill>
                    <a:schemeClr val="tx1"/>
                  </a:solidFill>
                </a:rPr>
                <a:t>Add redline update in .docx file</a:t>
              </a:r>
            </a:p>
          </p:txBody>
        </p:sp>
        <p:sp>
          <p:nvSpPr>
            <p:cNvPr id="125" name="Rectangle 124">
              <a:extLst>
                <a:ext uri="{FF2B5EF4-FFF2-40B4-BE49-F238E27FC236}">
                  <a16:creationId xmlns:a16="http://schemas.microsoft.com/office/drawing/2014/main" id="{53223485-1B7F-9176-3578-56E7F2B3A7A3}"/>
                </a:ext>
              </a:extLst>
            </p:cNvPr>
            <p:cNvSpPr/>
            <p:nvPr/>
          </p:nvSpPr>
          <p:spPr>
            <a:xfrm>
              <a:off x="5982551" y="5202788"/>
              <a:ext cx="3108960" cy="219455"/>
            </a:xfrm>
            <a:prstGeom prst="rect">
              <a:avLst/>
            </a:prstGeom>
            <a:solidFill>
              <a:schemeClr val="accent5">
                <a:lumMod val="20000"/>
                <a:lumOff val="80000"/>
                <a:alpha val="96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1000" b="1" dirty="0">
                  <a:solidFill>
                    <a:schemeClr val="tx1"/>
                  </a:solidFill>
                </a:rPr>
                <a:t>TPQA</a:t>
              </a:r>
            </a:p>
          </p:txBody>
        </p:sp>
        <p:sp>
          <p:nvSpPr>
            <p:cNvPr id="134" name="Rectangle 133">
              <a:extLst>
                <a:ext uri="{FF2B5EF4-FFF2-40B4-BE49-F238E27FC236}">
                  <a16:creationId xmlns:a16="http://schemas.microsoft.com/office/drawing/2014/main" id="{5259FBAB-619A-80DB-5C3B-5E041595FB51}"/>
                </a:ext>
              </a:extLst>
            </p:cNvPr>
            <p:cNvSpPr/>
            <p:nvPr/>
          </p:nvSpPr>
          <p:spPr>
            <a:xfrm>
              <a:off x="7081653" y="4085850"/>
              <a:ext cx="914400" cy="1005840"/>
            </a:xfrm>
            <a:prstGeom prst="rect">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1000" b="1" dirty="0">
                  <a:solidFill>
                    <a:schemeClr val="tx1"/>
                  </a:solidFill>
                </a:rPr>
                <a:t>Create TPQA ticket; </a:t>
              </a:r>
              <a:r>
                <a:rPr lang="en-US" sz="1000" dirty="0">
                  <a:solidFill>
                    <a:schemeClr val="tx1"/>
                  </a:solidFill>
                </a:rPr>
                <a:t>check out state file to BWIP</a:t>
              </a:r>
              <a:endParaRPr lang="en-US" sz="1000" dirty="0">
                <a:solidFill>
                  <a:schemeClr val="tx1"/>
                </a:solidFill>
                <a:highlight>
                  <a:srgbClr val="FFFF00"/>
                </a:highlight>
              </a:endParaRPr>
            </a:p>
          </p:txBody>
        </p:sp>
        <p:sp>
          <p:nvSpPr>
            <p:cNvPr id="137" name="Rectangle 136">
              <a:extLst>
                <a:ext uri="{FF2B5EF4-FFF2-40B4-BE49-F238E27FC236}">
                  <a16:creationId xmlns:a16="http://schemas.microsoft.com/office/drawing/2014/main" id="{321D918F-5485-13CF-FF60-C563DB59497D}"/>
                </a:ext>
              </a:extLst>
            </p:cNvPr>
            <p:cNvSpPr/>
            <p:nvPr/>
          </p:nvSpPr>
          <p:spPr>
            <a:xfrm>
              <a:off x="9248281" y="4085850"/>
              <a:ext cx="914400" cy="1005840"/>
            </a:xfrm>
            <a:prstGeom prst="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1000" b="1" dirty="0">
                  <a:solidFill>
                    <a:schemeClr val="tx1"/>
                  </a:solidFill>
                </a:rPr>
                <a:t>Vendor updates file in BWIP</a:t>
              </a:r>
            </a:p>
          </p:txBody>
        </p:sp>
        <p:sp>
          <p:nvSpPr>
            <p:cNvPr id="140" name="Rectangle 139">
              <a:extLst>
                <a:ext uri="{FF2B5EF4-FFF2-40B4-BE49-F238E27FC236}">
                  <a16:creationId xmlns:a16="http://schemas.microsoft.com/office/drawing/2014/main" id="{DA8EE6EB-4ED0-9F91-2E23-3EE2DD7D798D}"/>
                </a:ext>
              </a:extLst>
            </p:cNvPr>
            <p:cNvSpPr/>
            <p:nvPr/>
          </p:nvSpPr>
          <p:spPr>
            <a:xfrm>
              <a:off x="10354715" y="4085850"/>
              <a:ext cx="914400" cy="1005840"/>
            </a:xfrm>
            <a:prstGeom prst="rect">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marL="117475" indent="-117475"/>
              <a:r>
                <a:rPr lang="en-US" sz="1000" b="1" dirty="0">
                  <a:solidFill>
                    <a:schemeClr val="tx1"/>
                  </a:solidFill>
                </a:rPr>
                <a:t>1. Review </a:t>
              </a:r>
              <a:r>
                <a:rPr lang="en-US" sz="1000" dirty="0">
                  <a:solidFill>
                    <a:schemeClr val="tx1"/>
                  </a:solidFill>
                </a:rPr>
                <a:t>vendor work</a:t>
              </a:r>
            </a:p>
            <a:p>
              <a:pPr marL="117475" indent="-117475"/>
              <a:r>
                <a:rPr lang="en-US" sz="1000" b="1" dirty="0">
                  <a:solidFill>
                    <a:schemeClr val="tx1"/>
                  </a:solidFill>
                </a:rPr>
                <a:t>2. Release </a:t>
              </a:r>
              <a:r>
                <a:rPr lang="en-US" sz="1000" dirty="0">
                  <a:solidFill>
                    <a:schemeClr val="tx1"/>
                  </a:solidFill>
                </a:rPr>
                <a:t>file to BTAX</a:t>
              </a:r>
            </a:p>
            <a:p>
              <a:pPr marL="117475" indent="-117475"/>
              <a:r>
                <a:rPr lang="en-US" sz="1000" b="1" dirty="0">
                  <a:solidFill>
                    <a:schemeClr val="tx1"/>
                  </a:solidFill>
                </a:rPr>
                <a:t>3. Close TPQA ticket</a:t>
              </a:r>
            </a:p>
          </p:txBody>
        </p:sp>
        <p:sp>
          <p:nvSpPr>
            <p:cNvPr id="143" name="Rectangle 142">
              <a:extLst>
                <a:ext uri="{FF2B5EF4-FFF2-40B4-BE49-F238E27FC236}">
                  <a16:creationId xmlns:a16="http://schemas.microsoft.com/office/drawing/2014/main" id="{820B8196-B6A6-A6B6-D65F-B73565F33ED7}"/>
                </a:ext>
              </a:extLst>
            </p:cNvPr>
            <p:cNvSpPr/>
            <p:nvPr/>
          </p:nvSpPr>
          <p:spPr>
            <a:xfrm>
              <a:off x="8164879" y="4085850"/>
              <a:ext cx="914400" cy="1005840"/>
            </a:xfrm>
            <a:prstGeom prst="rect">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1000" b="1" dirty="0">
                  <a:solidFill>
                    <a:schemeClr val="tx1"/>
                  </a:solidFill>
                </a:rPr>
                <a:t>Assign to vendor</a:t>
              </a:r>
            </a:p>
            <a:p>
              <a:pPr algn="ctr"/>
              <a:r>
                <a:rPr lang="en-US" sz="1000" dirty="0">
                  <a:solidFill>
                    <a:schemeClr val="tx1"/>
                  </a:solidFill>
                </a:rPr>
                <a:t>(and notify analysts to stay out of file)</a:t>
              </a:r>
            </a:p>
          </p:txBody>
        </p:sp>
        <p:sp>
          <p:nvSpPr>
            <p:cNvPr id="144" name="Rectangle 143">
              <a:extLst>
                <a:ext uri="{FF2B5EF4-FFF2-40B4-BE49-F238E27FC236}">
                  <a16:creationId xmlns:a16="http://schemas.microsoft.com/office/drawing/2014/main" id="{783C461B-8F5F-E3B6-1A1E-E90C67DE6812}"/>
                </a:ext>
              </a:extLst>
            </p:cNvPr>
            <p:cNvSpPr/>
            <p:nvPr/>
          </p:nvSpPr>
          <p:spPr>
            <a:xfrm>
              <a:off x="10366125" y="5202788"/>
              <a:ext cx="914400" cy="219455"/>
            </a:xfrm>
            <a:prstGeom prst="rect">
              <a:avLst/>
            </a:prstGeom>
            <a:solidFill>
              <a:schemeClr val="accent5">
                <a:lumMod val="20000"/>
                <a:lumOff val="80000"/>
                <a:alpha val="96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1000" b="1" dirty="0">
                  <a:solidFill>
                    <a:schemeClr val="tx1"/>
                  </a:solidFill>
                </a:rPr>
                <a:t>TPQA</a:t>
              </a:r>
            </a:p>
          </p:txBody>
        </p:sp>
        <p:sp>
          <p:nvSpPr>
            <p:cNvPr id="145" name="Rectangle 144">
              <a:extLst>
                <a:ext uri="{FF2B5EF4-FFF2-40B4-BE49-F238E27FC236}">
                  <a16:creationId xmlns:a16="http://schemas.microsoft.com/office/drawing/2014/main" id="{AED23A66-458F-2718-7F68-A294AC3B3408}"/>
                </a:ext>
              </a:extLst>
            </p:cNvPr>
            <p:cNvSpPr/>
            <p:nvPr/>
          </p:nvSpPr>
          <p:spPr>
            <a:xfrm>
              <a:off x="9261246" y="5202788"/>
              <a:ext cx="914400" cy="219455"/>
            </a:xfrm>
            <a:prstGeom prst="rect">
              <a:avLst/>
            </a:prstGeom>
            <a:solidFill>
              <a:schemeClr val="bg2">
                <a:alpha val="96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1000" b="1" dirty="0">
                  <a:solidFill>
                    <a:schemeClr val="tx1"/>
                  </a:solidFill>
                </a:rPr>
                <a:t>Vendor</a:t>
              </a:r>
            </a:p>
          </p:txBody>
        </p:sp>
        <p:sp>
          <p:nvSpPr>
            <p:cNvPr id="2" name="Rectangle 1">
              <a:extLst>
                <a:ext uri="{FF2B5EF4-FFF2-40B4-BE49-F238E27FC236}">
                  <a16:creationId xmlns:a16="http://schemas.microsoft.com/office/drawing/2014/main" id="{080BA53F-917E-5034-8C4F-C0FB6CCA00F2}"/>
                </a:ext>
              </a:extLst>
            </p:cNvPr>
            <p:cNvSpPr/>
            <p:nvPr/>
          </p:nvSpPr>
          <p:spPr>
            <a:xfrm>
              <a:off x="11476859" y="5202788"/>
              <a:ext cx="914400" cy="219455"/>
            </a:xfrm>
            <a:prstGeom prst="rect">
              <a:avLst/>
            </a:prstGeom>
            <a:solidFill>
              <a:schemeClr val="accent1">
                <a:lumMod val="20000"/>
                <a:lumOff val="80000"/>
                <a:alpha val="96000"/>
              </a:schemeClr>
            </a:solidFill>
          </p:spPr>
          <p:style>
            <a:lnRef idx="2">
              <a:schemeClr val="accent1">
                <a:shade val="15000"/>
              </a:schemeClr>
            </a:lnRef>
            <a:fillRef idx="1">
              <a:schemeClr val="accent1"/>
            </a:fillRef>
            <a:effectRef idx="0">
              <a:schemeClr val="accent1"/>
            </a:effectRef>
            <a:fontRef idx="minor">
              <a:schemeClr val="lt1"/>
            </a:fontRef>
          </p:style>
          <p:txBody>
            <a:bodyPr lIns="9144" rIns="9144" rtlCol="0" anchor="ctr"/>
            <a:lstStyle/>
            <a:p>
              <a:pPr algn="ctr"/>
              <a:r>
                <a:rPr lang="en-US" sz="1000" b="1" dirty="0">
                  <a:solidFill>
                    <a:schemeClr val="tx1"/>
                  </a:solidFill>
                </a:rPr>
                <a:t>state analyst</a:t>
              </a:r>
            </a:p>
          </p:txBody>
        </p:sp>
        <p:sp>
          <p:nvSpPr>
            <p:cNvPr id="3" name="Rectangle 2">
              <a:extLst>
                <a:ext uri="{FF2B5EF4-FFF2-40B4-BE49-F238E27FC236}">
                  <a16:creationId xmlns:a16="http://schemas.microsoft.com/office/drawing/2014/main" id="{A82835A0-8338-6EAC-4639-F26BD6D01096}"/>
                </a:ext>
              </a:extLst>
            </p:cNvPr>
            <p:cNvSpPr/>
            <p:nvPr/>
          </p:nvSpPr>
          <p:spPr>
            <a:xfrm>
              <a:off x="11463335" y="4085850"/>
              <a:ext cx="914400" cy="1005840"/>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1000" b="1" dirty="0">
                  <a:solidFill>
                    <a:schemeClr val="tx1"/>
                  </a:solidFill>
                </a:rPr>
                <a:t>QA on BTAX; </a:t>
              </a:r>
              <a:r>
                <a:rPr lang="en-US" sz="1000" dirty="0">
                  <a:solidFill>
                    <a:schemeClr val="tx1"/>
                  </a:solidFill>
                </a:rPr>
                <a:t>close TAXD ticket</a:t>
              </a:r>
            </a:p>
          </p:txBody>
        </p:sp>
        <p:sp>
          <p:nvSpPr>
            <p:cNvPr id="27" name="Rectangle 26">
              <a:extLst>
                <a:ext uri="{FF2B5EF4-FFF2-40B4-BE49-F238E27FC236}">
                  <a16:creationId xmlns:a16="http://schemas.microsoft.com/office/drawing/2014/main" id="{F8E731E7-F62A-5F3F-3BB2-4D9DA1147261}"/>
                </a:ext>
              </a:extLst>
            </p:cNvPr>
            <p:cNvSpPr/>
            <p:nvPr/>
          </p:nvSpPr>
          <p:spPr>
            <a:xfrm>
              <a:off x="0" y="7145403"/>
              <a:ext cx="1656896" cy="60244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t>Type of </a:t>
              </a:r>
              <a:br>
                <a:rPr lang="en-US" b="1" dirty="0"/>
              </a:br>
              <a:r>
                <a:rPr lang="en-US" b="1" dirty="0"/>
                <a:t>Jira ticket:</a:t>
              </a:r>
            </a:p>
          </p:txBody>
        </p:sp>
        <p:sp>
          <p:nvSpPr>
            <p:cNvPr id="29" name="Rectangle 28">
              <a:extLst>
                <a:ext uri="{FF2B5EF4-FFF2-40B4-BE49-F238E27FC236}">
                  <a16:creationId xmlns:a16="http://schemas.microsoft.com/office/drawing/2014/main" id="{22AEAC6A-B033-3413-27DB-D1937692853E}"/>
                </a:ext>
              </a:extLst>
            </p:cNvPr>
            <p:cNvSpPr/>
            <p:nvPr/>
          </p:nvSpPr>
          <p:spPr>
            <a:xfrm>
              <a:off x="1823590" y="7312506"/>
              <a:ext cx="5029200" cy="219455"/>
            </a:xfrm>
            <a:prstGeom prst="rect">
              <a:avLst/>
            </a:prstGeom>
            <a:solidFill>
              <a:schemeClr val="accent1">
                <a:lumMod val="20000"/>
                <a:lumOff val="80000"/>
                <a:alpha val="96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1100" b="1" dirty="0">
                  <a:solidFill>
                    <a:schemeClr val="tx1"/>
                  </a:solidFill>
                </a:rPr>
                <a:t>TAXD</a:t>
              </a:r>
            </a:p>
          </p:txBody>
        </p:sp>
        <p:sp>
          <p:nvSpPr>
            <p:cNvPr id="32" name="Rectangle 31">
              <a:extLst>
                <a:ext uri="{FF2B5EF4-FFF2-40B4-BE49-F238E27FC236}">
                  <a16:creationId xmlns:a16="http://schemas.microsoft.com/office/drawing/2014/main" id="{977F02E8-CF02-3956-3F1F-3147F8D4DB7E}"/>
                </a:ext>
              </a:extLst>
            </p:cNvPr>
            <p:cNvSpPr/>
            <p:nvPr/>
          </p:nvSpPr>
          <p:spPr>
            <a:xfrm>
              <a:off x="6975793" y="7309872"/>
              <a:ext cx="4297680" cy="219455"/>
            </a:xfrm>
            <a:prstGeom prst="rect">
              <a:avLst/>
            </a:prstGeom>
            <a:solidFill>
              <a:schemeClr val="accent5">
                <a:lumMod val="20000"/>
                <a:lumOff val="80000"/>
                <a:alpha val="96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1100" b="1" dirty="0">
                  <a:solidFill>
                    <a:schemeClr val="tx1"/>
                  </a:solidFill>
                </a:rPr>
                <a:t>TPQA</a:t>
              </a:r>
            </a:p>
          </p:txBody>
        </p:sp>
        <p:sp>
          <p:nvSpPr>
            <p:cNvPr id="33" name="Rectangle 32">
              <a:extLst>
                <a:ext uri="{FF2B5EF4-FFF2-40B4-BE49-F238E27FC236}">
                  <a16:creationId xmlns:a16="http://schemas.microsoft.com/office/drawing/2014/main" id="{EB636C11-7257-9FD5-2517-7D8DF97FA664}"/>
                </a:ext>
              </a:extLst>
            </p:cNvPr>
            <p:cNvSpPr/>
            <p:nvPr/>
          </p:nvSpPr>
          <p:spPr>
            <a:xfrm>
              <a:off x="11467867" y="7309872"/>
              <a:ext cx="914400" cy="219455"/>
            </a:xfrm>
            <a:prstGeom prst="rect">
              <a:avLst/>
            </a:prstGeom>
            <a:solidFill>
              <a:schemeClr val="accent1">
                <a:lumMod val="20000"/>
                <a:lumOff val="80000"/>
                <a:alpha val="96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1100" b="1" dirty="0">
                  <a:solidFill>
                    <a:schemeClr val="tx1"/>
                  </a:solidFill>
                </a:rPr>
                <a:t>TAXD</a:t>
              </a:r>
            </a:p>
          </p:txBody>
        </p:sp>
        <p:sp>
          <p:nvSpPr>
            <p:cNvPr id="9" name="TextBox 8">
              <a:extLst>
                <a:ext uri="{FF2B5EF4-FFF2-40B4-BE49-F238E27FC236}">
                  <a16:creationId xmlns:a16="http://schemas.microsoft.com/office/drawing/2014/main" id="{8C380B70-EAB5-57A8-0916-BFFD3A2DAAC9}"/>
                </a:ext>
              </a:extLst>
            </p:cNvPr>
            <p:cNvSpPr txBox="1"/>
            <p:nvPr/>
          </p:nvSpPr>
          <p:spPr>
            <a:xfrm>
              <a:off x="259039" y="143829"/>
              <a:ext cx="4637665" cy="400110"/>
            </a:xfrm>
            <a:prstGeom prst="rect">
              <a:avLst/>
            </a:prstGeom>
            <a:noFill/>
          </p:spPr>
          <p:txBody>
            <a:bodyPr wrap="square" rtlCol="0">
              <a:spAutoFit/>
            </a:bodyPr>
            <a:lstStyle/>
            <a:p>
              <a:r>
                <a:rPr lang="en-US" sz="2000" b="1" dirty="0"/>
                <a:t>Proposed PRTN Workflow </a:t>
              </a:r>
            </a:p>
          </p:txBody>
        </p:sp>
        <p:cxnSp>
          <p:nvCxnSpPr>
            <p:cNvPr id="51" name="Straight Arrow Connector 50">
              <a:extLst>
                <a:ext uri="{FF2B5EF4-FFF2-40B4-BE49-F238E27FC236}">
                  <a16:creationId xmlns:a16="http://schemas.microsoft.com/office/drawing/2014/main" id="{093044BA-7CA1-0F81-74C0-CC79F28423F2}"/>
                </a:ext>
              </a:extLst>
            </p:cNvPr>
            <p:cNvCxnSpPr>
              <a:cxnSpLocks/>
            </p:cNvCxnSpPr>
            <p:nvPr/>
          </p:nvCxnSpPr>
          <p:spPr>
            <a:xfrm rot="16200000">
              <a:off x="4761997" y="3944810"/>
              <a:ext cx="473710" cy="0"/>
            </a:xfrm>
            <a:prstGeom prst="straightConnector1">
              <a:avLst/>
            </a:prstGeom>
            <a:ln w="28575">
              <a:tailEnd type="triangle"/>
            </a:ln>
          </p:spPr>
          <p:style>
            <a:lnRef idx="2">
              <a:schemeClr val="accent1"/>
            </a:lnRef>
            <a:fillRef idx="0">
              <a:schemeClr val="accent1"/>
            </a:fillRef>
            <a:effectRef idx="1">
              <a:schemeClr val="accent1"/>
            </a:effectRef>
            <a:fontRef idx="minor">
              <a:schemeClr val="tx1"/>
            </a:fontRef>
          </p:style>
        </p:cxnSp>
        <p:sp>
          <p:nvSpPr>
            <p:cNvPr id="53" name="Rectangle 52">
              <a:extLst>
                <a:ext uri="{FF2B5EF4-FFF2-40B4-BE49-F238E27FC236}">
                  <a16:creationId xmlns:a16="http://schemas.microsoft.com/office/drawing/2014/main" id="{DBA36A19-4843-D871-B43D-1BD637A0641D}"/>
                </a:ext>
              </a:extLst>
            </p:cNvPr>
            <p:cNvSpPr/>
            <p:nvPr/>
          </p:nvSpPr>
          <p:spPr>
            <a:xfrm>
              <a:off x="6737729" y="1843354"/>
              <a:ext cx="914400" cy="914400"/>
            </a:xfrm>
            <a:prstGeom prst="rect">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r>
                <a:rPr lang="en-US" sz="1000" dirty="0">
                  <a:solidFill>
                    <a:schemeClr val="tx1"/>
                  </a:solidFill>
                </a:rPr>
                <a:t>Find Jira ticket: 1. attach .docx, </a:t>
              </a:r>
            </a:p>
            <a:p>
              <a:r>
                <a:rPr lang="en-US" sz="1000" dirty="0">
                  <a:solidFill>
                    <a:schemeClr val="tx1"/>
                  </a:solidFill>
                </a:rPr>
                <a:t>2. add </a:t>
              </a:r>
              <a:r>
                <a:rPr lang="en-US" sz="1000" b="1" dirty="0" err="1">
                  <a:solidFill>
                    <a:schemeClr val="tx1"/>
                  </a:solidFill>
                </a:rPr>
                <a:t>PropertyMC</a:t>
              </a:r>
              <a:r>
                <a:rPr lang="en-US" sz="1000" b="1" dirty="0">
                  <a:solidFill>
                    <a:schemeClr val="tx1"/>
                  </a:solidFill>
                </a:rPr>
                <a:t> </a:t>
              </a:r>
              <a:r>
                <a:rPr lang="en-US" sz="1000" dirty="0">
                  <a:solidFill>
                    <a:schemeClr val="tx1"/>
                  </a:solidFill>
                </a:rPr>
                <a:t>label</a:t>
              </a:r>
            </a:p>
          </p:txBody>
        </p:sp>
        <p:sp>
          <p:nvSpPr>
            <p:cNvPr id="5" name="Rectangle 4">
              <a:extLst>
                <a:ext uri="{FF2B5EF4-FFF2-40B4-BE49-F238E27FC236}">
                  <a16:creationId xmlns:a16="http://schemas.microsoft.com/office/drawing/2014/main" id="{EEC9F6A7-AF2F-8148-FECD-5F3E2034EE83}"/>
                </a:ext>
              </a:extLst>
            </p:cNvPr>
            <p:cNvSpPr/>
            <p:nvPr/>
          </p:nvSpPr>
          <p:spPr>
            <a:xfrm>
              <a:off x="1499459" y="3105796"/>
              <a:ext cx="711081" cy="1889799"/>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1000" dirty="0">
                  <a:solidFill>
                    <a:srgbClr val="467886"/>
                  </a:solidFill>
                  <a:hlinkClick r:id="rId3">
                    <a:extLst>
                      <a:ext uri="{A12FA001-AC4F-418D-AE19-62706E023703}">
                        <ahyp:hlinkClr xmlns:ahyp="http://schemas.microsoft.com/office/drawing/2018/hyperlinkcolor" val="tx"/>
                      </a:ext>
                    </a:extLst>
                  </a:hlinkClick>
                </a:rPr>
                <a:t>BTAX </a:t>
              </a:r>
              <a:r>
                <a:rPr lang="en-US" sz="1000" b="1" dirty="0">
                  <a:solidFill>
                    <a:srgbClr val="156082"/>
                  </a:solidFill>
                  <a:hlinkClick r:id="rId3">
                    <a:extLst>
                      <a:ext uri="{A12FA001-AC4F-418D-AE19-62706E023703}">
                        <ahyp:hlinkClr xmlns:ahyp="http://schemas.microsoft.com/office/drawing/2018/hyperlinkcolor" val="tx"/>
                      </a:ext>
                    </a:extLst>
                  </a:hlinkClick>
                </a:rPr>
                <a:t>State Tracker</a:t>
              </a:r>
              <a:endParaRPr lang="en-US" sz="1000" b="1" dirty="0">
                <a:solidFill>
                  <a:srgbClr val="156082"/>
                </a:solidFill>
              </a:endParaRPr>
            </a:p>
          </p:txBody>
        </p:sp>
        <p:sp>
          <p:nvSpPr>
            <p:cNvPr id="52" name="Rectangle 51">
              <a:extLst>
                <a:ext uri="{FF2B5EF4-FFF2-40B4-BE49-F238E27FC236}">
                  <a16:creationId xmlns:a16="http://schemas.microsoft.com/office/drawing/2014/main" id="{0550F9A2-4619-CE52-90B0-3EAC27C04544}"/>
                </a:ext>
              </a:extLst>
            </p:cNvPr>
            <p:cNvSpPr/>
            <p:nvPr/>
          </p:nvSpPr>
          <p:spPr>
            <a:xfrm>
              <a:off x="3488890" y="2963203"/>
              <a:ext cx="3348110" cy="723908"/>
            </a:xfrm>
            <a:prstGeom prst="rect">
              <a:avLst/>
            </a:prstGeom>
            <a:pattFill prst="diagBrick">
              <a:fgClr>
                <a:schemeClr val="accent2">
                  <a:lumMod val="20000"/>
                  <a:lumOff val="80000"/>
                </a:schemeClr>
              </a:fgClr>
              <a:bgClr>
                <a:schemeClr val="bg1"/>
              </a:bgClr>
            </a:patt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1100" b="1" dirty="0">
                  <a:solidFill>
                    <a:schemeClr val="tx1"/>
                  </a:solidFill>
                </a:rPr>
                <a:t>Jira dashboard displays PRTN tickets </a:t>
              </a:r>
            </a:p>
          </p:txBody>
        </p:sp>
        <p:sp>
          <p:nvSpPr>
            <p:cNvPr id="11" name="Rectangle 10">
              <a:extLst>
                <a:ext uri="{FF2B5EF4-FFF2-40B4-BE49-F238E27FC236}">
                  <a16:creationId xmlns:a16="http://schemas.microsoft.com/office/drawing/2014/main" id="{EBCDE4A3-17A2-3FEB-B578-A4B643028813}"/>
                </a:ext>
              </a:extLst>
            </p:cNvPr>
            <p:cNvSpPr/>
            <p:nvPr/>
          </p:nvSpPr>
          <p:spPr>
            <a:xfrm>
              <a:off x="2385755" y="4085850"/>
              <a:ext cx="914400" cy="1005840"/>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1000" dirty="0">
                  <a:solidFill>
                    <a:schemeClr val="tx1"/>
                  </a:solidFill>
                </a:rPr>
                <a:t>Relevant </a:t>
              </a:r>
              <a:r>
                <a:rPr lang="en-US" sz="1000" dirty="0" err="1">
                  <a:solidFill>
                    <a:schemeClr val="tx1"/>
                  </a:solidFill>
                </a:rPr>
                <a:t>dvlpmts</a:t>
              </a:r>
              <a:r>
                <a:rPr lang="en-US" sz="1000" dirty="0">
                  <a:solidFill>
                    <a:schemeClr val="tx1"/>
                  </a:solidFill>
                </a:rPr>
                <a:t> exported to XLS</a:t>
              </a:r>
            </a:p>
          </p:txBody>
        </p:sp>
        <p:grpSp>
          <p:nvGrpSpPr>
            <p:cNvPr id="17" name="Group 16">
              <a:extLst>
                <a:ext uri="{FF2B5EF4-FFF2-40B4-BE49-F238E27FC236}">
                  <a16:creationId xmlns:a16="http://schemas.microsoft.com/office/drawing/2014/main" id="{ACB67942-F8A2-E2DC-E20D-C54F1BDD72DA}"/>
                </a:ext>
              </a:extLst>
            </p:cNvPr>
            <p:cNvGrpSpPr/>
            <p:nvPr/>
          </p:nvGrpSpPr>
          <p:grpSpPr>
            <a:xfrm>
              <a:off x="3493833" y="4085850"/>
              <a:ext cx="914400" cy="1005840"/>
              <a:chOff x="2093214" y="4038600"/>
              <a:chExt cx="652272" cy="779780"/>
            </a:xfrm>
          </p:grpSpPr>
          <p:cxnSp>
            <p:nvCxnSpPr>
              <p:cNvPr id="15" name="Straight Arrow Connector 14">
                <a:extLst>
                  <a:ext uri="{FF2B5EF4-FFF2-40B4-BE49-F238E27FC236}">
                    <a16:creationId xmlns:a16="http://schemas.microsoft.com/office/drawing/2014/main" id="{A157490F-CF8D-D695-9FF3-D1521FD200D2}"/>
                  </a:ext>
                </a:extLst>
              </p:cNvPr>
              <p:cNvCxnSpPr>
                <a:cxnSpLocks/>
              </p:cNvCxnSpPr>
              <p:nvPr/>
            </p:nvCxnSpPr>
            <p:spPr>
              <a:xfrm>
                <a:off x="2271776" y="4275455"/>
                <a:ext cx="473710"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6" name="Rectangle 15">
                <a:extLst>
                  <a:ext uri="{FF2B5EF4-FFF2-40B4-BE49-F238E27FC236}">
                    <a16:creationId xmlns:a16="http://schemas.microsoft.com/office/drawing/2014/main" id="{625C128E-40C3-5B2A-2C6C-67F245708DCA}"/>
                  </a:ext>
                </a:extLst>
              </p:cNvPr>
              <p:cNvSpPr/>
              <p:nvPr/>
            </p:nvSpPr>
            <p:spPr>
              <a:xfrm>
                <a:off x="2093214" y="4038600"/>
                <a:ext cx="640080" cy="779780"/>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1000" b="1" dirty="0">
                    <a:solidFill>
                      <a:schemeClr val="tx1"/>
                    </a:solidFill>
                  </a:rPr>
                  <a:t>Import XLS </a:t>
                </a:r>
                <a:br>
                  <a:rPr lang="en-US" sz="1000" b="1" dirty="0">
                    <a:solidFill>
                      <a:schemeClr val="tx1"/>
                    </a:solidFill>
                  </a:rPr>
                </a:br>
                <a:r>
                  <a:rPr lang="en-US" sz="1000" b="1" dirty="0">
                    <a:solidFill>
                      <a:schemeClr val="tx1"/>
                    </a:solidFill>
                  </a:rPr>
                  <a:t>to Jira </a:t>
                </a:r>
                <a:r>
                  <a:rPr lang="en-US" sz="1000" dirty="0">
                    <a:solidFill>
                      <a:schemeClr val="tx1"/>
                    </a:solidFill>
                  </a:rPr>
                  <a:t>to create tickets</a:t>
                </a:r>
              </a:p>
            </p:txBody>
          </p:sp>
        </p:grpSp>
        <p:grpSp>
          <p:nvGrpSpPr>
            <p:cNvPr id="10" name="Group 9">
              <a:extLst>
                <a:ext uri="{FF2B5EF4-FFF2-40B4-BE49-F238E27FC236}">
                  <a16:creationId xmlns:a16="http://schemas.microsoft.com/office/drawing/2014/main" id="{5C68A49F-7703-618C-8FB8-DBFDE750BC91}"/>
                </a:ext>
              </a:extLst>
            </p:cNvPr>
            <p:cNvGrpSpPr/>
            <p:nvPr/>
          </p:nvGrpSpPr>
          <p:grpSpPr>
            <a:xfrm>
              <a:off x="4566356" y="4085850"/>
              <a:ext cx="904181" cy="1005840"/>
              <a:chOff x="2271776" y="4038600"/>
              <a:chExt cx="644983" cy="779780"/>
            </a:xfrm>
            <a:pattFill prst="diagBrick">
              <a:fgClr>
                <a:schemeClr val="tx2">
                  <a:lumMod val="10000"/>
                  <a:lumOff val="90000"/>
                </a:schemeClr>
              </a:fgClr>
              <a:bgClr>
                <a:schemeClr val="bg1"/>
              </a:bgClr>
            </a:pattFill>
          </p:grpSpPr>
          <p:cxnSp>
            <p:nvCxnSpPr>
              <p:cNvPr id="19" name="Straight Arrow Connector 18">
                <a:extLst>
                  <a:ext uri="{FF2B5EF4-FFF2-40B4-BE49-F238E27FC236}">
                    <a16:creationId xmlns:a16="http://schemas.microsoft.com/office/drawing/2014/main" id="{5CDE37AC-438D-7B29-0608-2D1A4661AA99}"/>
                  </a:ext>
                </a:extLst>
              </p:cNvPr>
              <p:cNvCxnSpPr>
                <a:cxnSpLocks/>
              </p:cNvCxnSpPr>
              <p:nvPr/>
            </p:nvCxnSpPr>
            <p:spPr>
              <a:xfrm>
                <a:off x="2271776" y="4275455"/>
                <a:ext cx="473710" cy="0"/>
              </a:xfrm>
              <a:prstGeom prst="straightConnector1">
                <a:avLst/>
              </a:prstGeom>
              <a:grpFill/>
              <a:ln>
                <a:tailEnd type="triangle"/>
              </a:ln>
            </p:spPr>
            <p:style>
              <a:lnRef idx="2">
                <a:schemeClr val="accent1"/>
              </a:lnRef>
              <a:fillRef idx="0">
                <a:schemeClr val="accent1"/>
              </a:fillRef>
              <a:effectRef idx="1">
                <a:schemeClr val="accent1"/>
              </a:effectRef>
              <a:fontRef idx="minor">
                <a:schemeClr val="tx1"/>
              </a:fontRef>
            </p:style>
          </p:cxnSp>
          <p:sp>
            <p:nvSpPr>
              <p:cNvPr id="23" name="Rectangle 22">
                <a:extLst>
                  <a:ext uri="{FF2B5EF4-FFF2-40B4-BE49-F238E27FC236}">
                    <a16:creationId xmlns:a16="http://schemas.microsoft.com/office/drawing/2014/main" id="{7BB2EA25-A034-2629-5E5D-A4A0F6F269E3}"/>
                  </a:ext>
                </a:extLst>
              </p:cNvPr>
              <p:cNvSpPr/>
              <p:nvPr/>
            </p:nvSpPr>
            <p:spPr>
              <a:xfrm>
                <a:off x="2276679" y="4038600"/>
                <a:ext cx="640080" cy="779780"/>
              </a:xfrm>
              <a:prstGeom prst="rect">
                <a:avLst/>
              </a:prstGeom>
              <a:pattFill prst="diagBrick">
                <a:fgClr>
                  <a:schemeClr val="accent1">
                    <a:lumMod val="20000"/>
                    <a:lumOff val="80000"/>
                  </a:schemeClr>
                </a:fgClr>
                <a:bgClr>
                  <a:schemeClr val="bg1"/>
                </a:bgClr>
              </a:patt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1000" dirty="0">
                    <a:solidFill>
                      <a:schemeClr val="tx1"/>
                    </a:solidFill>
                  </a:rPr>
                  <a:t>Individual development</a:t>
                </a:r>
              </a:p>
              <a:p>
                <a:pPr algn="ctr"/>
                <a:r>
                  <a:rPr lang="en-US" sz="1000" dirty="0">
                    <a:solidFill>
                      <a:schemeClr val="tx1"/>
                    </a:solidFill>
                  </a:rPr>
                  <a:t>Tickets exist in Jira</a:t>
                </a:r>
              </a:p>
            </p:txBody>
          </p:sp>
        </p:grpSp>
      </p:grpSp>
      <p:sp>
        <p:nvSpPr>
          <p:cNvPr id="93" name="Rectangle 92">
            <a:extLst>
              <a:ext uri="{FF2B5EF4-FFF2-40B4-BE49-F238E27FC236}">
                <a16:creationId xmlns:a16="http://schemas.microsoft.com/office/drawing/2014/main" id="{E10312BD-602C-F8B2-E36D-8F679557AFB4}"/>
              </a:ext>
            </a:extLst>
          </p:cNvPr>
          <p:cNvSpPr/>
          <p:nvPr/>
        </p:nvSpPr>
        <p:spPr>
          <a:xfrm>
            <a:off x="2457020" y="2561797"/>
            <a:ext cx="914400" cy="566145"/>
          </a:xfrm>
          <a:prstGeom prst="rect">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27432" rIns="27432" rtlCol="0" anchor="ctr"/>
          <a:lstStyle/>
          <a:p>
            <a:pPr algn="ctr"/>
            <a:r>
              <a:rPr lang="en-US" sz="1000" b="1" dirty="0">
                <a:solidFill>
                  <a:schemeClr val="tx1"/>
                </a:solidFill>
              </a:rPr>
              <a:t>and/or </a:t>
            </a:r>
            <a:r>
              <a:rPr lang="en-US" sz="1000" dirty="0">
                <a:solidFill>
                  <a:schemeClr val="tx1"/>
                </a:solidFill>
              </a:rPr>
              <a:t>monitor Jira dashboard</a:t>
            </a:r>
          </a:p>
        </p:txBody>
      </p:sp>
      <p:pic>
        <p:nvPicPr>
          <p:cNvPr id="100" name="Graphic 99" descr="Arrow circle with solid fill">
            <a:extLst>
              <a:ext uri="{FF2B5EF4-FFF2-40B4-BE49-F238E27FC236}">
                <a16:creationId xmlns:a16="http://schemas.microsoft.com/office/drawing/2014/main" id="{B1C2C0C2-5A1F-C3CC-6C1A-E46275AC7C3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437452" y="2515399"/>
            <a:ext cx="799095" cy="799095"/>
          </a:xfrm>
          <a:prstGeom prst="rect">
            <a:avLst/>
          </a:prstGeom>
        </p:spPr>
      </p:pic>
      <p:pic>
        <p:nvPicPr>
          <p:cNvPr id="101" name="Graphic 100" descr="Arrow circle with solid fill">
            <a:extLst>
              <a:ext uri="{FF2B5EF4-FFF2-40B4-BE49-F238E27FC236}">
                <a16:creationId xmlns:a16="http://schemas.microsoft.com/office/drawing/2014/main" id="{0CE0FAF1-6EA7-F308-FF02-9DF67597852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065699" y="2698507"/>
            <a:ext cx="799095" cy="799095"/>
          </a:xfrm>
          <a:prstGeom prst="rect">
            <a:avLst/>
          </a:prstGeom>
        </p:spPr>
      </p:pic>
      <p:pic>
        <p:nvPicPr>
          <p:cNvPr id="102" name="Graphic 101" descr="Arrow circle with solid fill">
            <a:extLst>
              <a:ext uri="{FF2B5EF4-FFF2-40B4-BE49-F238E27FC236}">
                <a16:creationId xmlns:a16="http://schemas.microsoft.com/office/drawing/2014/main" id="{57935424-C676-C8BF-A4D9-F5277959BAB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692100" y="2501663"/>
            <a:ext cx="799095" cy="799095"/>
          </a:xfrm>
          <a:prstGeom prst="rect">
            <a:avLst/>
          </a:prstGeom>
        </p:spPr>
      </p:pic>
      <p:grpSp>
        <p:nvGrpSpPr>
          <p:cNvPr id="112" name="Group 111">
            <a:extLst>
              <a:ext uri="{FF2B5EF4-FFF2-40B4-BE49-F238E27FC236}">
                <a16:creationId xmlns:a16="http://schemas.microsoft.com/office/drawing/2014/main" id="{8E2306D2-60B8-BFCE-E8D5-F988E023A5E5}"/>
              </a:ext>
            </a:extLst>
          </p:cNvPr>
          <p:cNvGrpSpPr/>
          <p:nvPr/>
        </p:nvGrpSpPr>
        <p:grpSpPr>
          <a:xfrm rot="16200000" flipV="1">
            <a:off x="5579924" y="3724425"/>
            <a:ext cx="545994" cy="380700"/>
            <a:chOff x="8344427" y="2937441"/>
            <a:chExt cx="545994" cy="380700"/>
          </a:xfrm>
        </p:grpSpPr>
        <p:sp>
          <p:nvSpPr>
            <p:cNvPr id="109" name="Freeform: Shape 108">
              <a:extLst>
                <a:ext uri="{FF2B5EF4-FFF2-40B4-BE49-F238E27FC236}">
                  <a16:creationId xmlns:a16="http://schemas.microsoft.com/office/drawing/2014/main" id="{48ED4529-4012-44DF-4680-1EE611D08D73}"/>
                </a:ext>
              </a:extLst>
            </p:cNvPr>
            <p:cNvSpPr/>
            <p:nvPr/>
          </p:nvSpPr>
          <p:spPr>
            <a:xfrm>
              <a:off x="8344427" y="2937441"/>
              <a:ext cx="275519" cy="345067"/>
            </a:xfrm>
            <a:custGeom>
              <a:avLst/>
              <a:gdLst>
                <a:gd name="connsiteX0" fmla="*/ 260483 w 275519"/>
                <a:gd name="connsiteY0" fmla="*/ 312217 h 345067"/>
                <a:gd name="connsiteX1" fmla="*/ 79854 w 275519"/>
                <a:gd name="connsiteY1" fmla="*/ 98792 h 345067"/>
                <a:gd name="connsiteX2" fmla="*/ 83850 w 275519"/>
                <a:gd name="connsiteY2" fmla="*/ 59753 h 345067"/>
                <a:gd name="connsiteX3" fmla="*/ 84515 w 275519"/>
                <a:gd name="connsiteY3" fmla="*/ 59753 h 345067"/>
                <a:gd name="connsiteX4" fmla="*/ 99748 w 275519"/>
                <a:gd name="connsiteY4" fmla="*/ 86140 h 345067"/>
                <a:gd name="connsiteX5" fmla="*/ 122514 w 275519"/>
                <a:gd name="connsiteY5" fmla="*/ 92258 h 345067"/>
                <a:gd name="connsiteX6" fmla="*/ 128632 w 275519"/>
                <a:gd name="connsiteY6" fmla="*/ 69492 h 345067"/>
                <a:gd name="connsiteX7" fmla="*/ 93256 w 275519"/>
                <a:gd name="connsiteY7" fmla="*/ 8312 h 345067"/>
                <a:gd name="connsiteX8" fmla="*/ 83184 w 275519"/>
                <a:gd name="connsiteY8" fmla="*/ 570 h 345067"/>
                <a:gd name="connsiteX9" fmla="*/ 70531 w 275519"/>
                <a:gd name="connsiteY9" fmla="*/ 2235 h 345067"/>
                <a:gd name="connsiteX10" fmla="*/ 8934 w 275519"/>
                <a:gd name="connsiteY10" fmla="*/ 37778 h 345067"/>
                <a:gd name="connsiteX11" fmla="*/ 1900 w 275519"/>
                <a:gd name="connsiteY11" fmla="*/ 60246 h 345067"/>
                <a:gd name="connsiteX12" fmla="*/ 24368 w 275519"/>
                <a:gd name="connsiteY12" fmla="*/ 67281 h 345067"/>
                <a:gd name="connsiteX13" fmla="*/ 25582 w 275519"/>
                <a:gd name="connsiteY13" fmla="*/ 66579 h 345067"/>
                <a:gd name="connsiteX14" fmla="*/ 51053 w 275519"/>
                <a:gd name="connsiteY14" fmla="*/ 51846 h 345067"/>
                <a:gd name="connsiteX15" fmla="*/ 46558 w 275519"/>
                <a:gd name="connsiteY15" fmla="*/ 98792 h 345067"/>
                <a:gd name="connsiteX16" fmla="*/ 254656 w 275519"/>
                <a:gd name="connsiteY16" fmla="*/ 345014 h 345067"/>
                <a:gd name="connsiteX17" fmla="*/ 257486 w 275519"/>
                <a:gd name="connsiteY17" fmla="*/ 345014 h 345067"/>
                <a:gd name="connsiteX18" fmla="*/ 275466 w 275519"/>
                <a:gd name="connsiteY18" fmla="*/ 329698 h 345067"/>
                <a:gd name="connsiteX19" fmla="*/ 260150 w 275519"/>
                <a:gd name="connsiteY19" fmla="*/ 311718 h 3450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75519" h="345067">
                  <a:moveTo>
                    <a:pt x="260483" y="312217"/>
                  </a:moveTo>
                  <a:cubicBezTo>
                    <a:pt x="156068" y="295024"/>
                    <a:pt x="79550" y="204613"/>
                    <a:pt x="79854" y="98792"/>
                  </a:cubicBezTo>
                  <a:cubicBezTo>
                    <a:pt x="80011" y="85686"/>
                    <a:pt x="81348" y="72620"/>
                    <a:pt x="83850" y="59753"/>
                  </a:cubicBezTo>
                  <a:lnTo>
                    <a:pt x="84515" y="59753"/>
                  </a:lnTo>
                  <a:lnTo>
                    <a:pt x="99748" y="86140"/>
                  </a:lnTo>
                  <a:cubicBezTo>
                    <a:pt x="104345" y="94116"/>
                    <a:pt x="114538" y="96856"/>
                    <a:pt x="122514" y="92258"/>
                  </a:cubicBezTo>
                  <a:cubicBezTo>
                    <a:pt x="130490" y="87661"/>
                    <a:pt x="133229" y="77468"/>
                    <a:pt x="128632" y="69492"/>
                  </a:cubicBezTo>
                  <a:lnTo>
                    <a:pt x="93256" y="8312"/>
                  </a:lnTo>
                  <a:cubicBezTo>
                    <a:pt x="91053" y="4502"/>
                    <a:pt x="87432" y="1718"/>
                    <a:pt x="83184" y="570"/>
                  </a:cubicBezTo>
                  <a:cubicBezTo>
                    <a:pt x="78913" y="-577"/>
                    <a:pt x="74360" y="22"/>
                    <a:pt x="70531" y="2235"/>
                  </a:cubicBezTo>
                  <a:lnTo>
                    <a:pt x="8934" y="37778"/>
                  </a:lnTo>
                  <a:cubicBezTo>
                    <a:pt x="788" y="42040"/>
                    <a:pt x="-2362" y="52100"/>
                    <a:pt x="1900" y="60246"/>
                  </a:cubicBezTo>
                  <a:cubicBezTo>
                    <a:pt x="6162" y="68394"/>
                    <a:pt x="16221" y="71543"/>
                    <a:pt x="24368" y="67281"/>
                  </a:cubicBezTo>
                  <a:cubicBezTo>
                    <a:pt x="24782" y="67064"/>
                    <a:pt x="25188" y="66830"/>
                    <a:pt x="25582" y="66579"/>
                  </a:cubicBezTo>
                  <a:lnTo>
                    <a:pt x="51053" y="51846"/>
                  </a:lnTo>
                  <a:cubicBezTo>
                    <a:pt x="48091" y="67320"/>
                    <a:pt x="46586" y="83038"/>
                    <a:pt x="46558" y="98792"/>
                  </a:cubicBezTo>
                  <a:cubicBezTo>
                    <a:pt x="46181" y="220784"/>
                    <a:pt x="134307" y="325056"/>
                    <a:pt x="254656" y="345014"/>
                  </a:cubicBezTo>
                  <a:lnTo>
                    <a:pt x="257486" y="345014"/>
                  </a:lnTo>
                  <a:cubicBezTo>
                    <a:pt x="266681" y="345750"/>
                    <a:pt x="274730" y="338892"/>
                    <a:pt x="275466" y="329698"/>
                  </a:cubicBezTo>
                  <a:cubicBezTo>
                    <a:pt x="276202" y="320503"/>
                    <a:pt x="269344" y="312454"/>
                    <a:pt x="260150" y="311718"/>
                  </a:cubicBezTo>
                  <a:close/>
                </a:path>
              </a:pathLst>
            </a:custGeom>
            <a:solidFill>
              <a:srgbClr val="156082"/>
            </a:solidFill>
            <a:ln w="8235" cap="flat">
              <a:solidFill>
                <a:schemeClr val="accent1"/>
              </a:solidFill>
              <a:prstDash val="solid"/>
              <a:miter/>
            </a:ln>
          </p:spPr>
          <p:txBody>
            <a:bodyPr rtlCol="0" anchor="ctr"/>
            <a:lstStyle/>
            <a:p>
              <a:endParaRPr lang="en-US"/>
            </a:p>
          </p:txBody>
        </p:sp>
        <p:sp>
          <p:nvSpPr>
            <p:cNvPr id="110" name="Freeform: Shape 109">
              <a:extLst>
                <a:ext uri="{FF2B5EF4-FFF2-40B4-BE49-F238E27FC236}">
                  <a16:creationId xmlns:a16="http://schemas.microsoft.com/office/drawing/2014/main" id="{6E942028-2A0A-EFB4-91EA-6F70A153516E}"/>
                </a:ext>
              </a:extLst>
            </p:cNvPr>
            <p:cNvSpPr/>
            <p:nvPr/>
          </p:nvSpPr>
          <p:spPr>
            <a:xfrm>
              <a:off x="8662882" y="2938245"/>
              <a:ext cx="227539" cy="379896"/>
            </a:xfrm>
            <a:custGeom>
              <a:avLst/>
              <a:gdLst>
                <a:gd name="connsiteX0" fmla="*/ 227537 w 227539"/>
                <a:gd name="connsiteY0" fmla="*/ 97989 h 379896"/>
                <a:gd name="connsiteX1" fmla="*/ 211972 w 227539"/>
                <a:gd name="connsiteY1" fmla="*/ 10837 h 379896"/>
                <a:gd name="connsiteX2" fmla="*/ 190538 w 227539"/>
                <a:gd name="connsiteY2" fmla="*/ 1057 h 379896"/>
                <a:gd name="connsiteX3" fmla="*/ 180757 w 227539"/>
                <a:gd name="connsiteY3" fmla="*/ 22491 h 379896"/>
                <a:gd name="connsiteX4" fmla="*/ 53390 w 227539"/>
                <a:gd name="connsiteY4" fmla="*/ 300796 h 379896"/>
                <a:gd name="connsiteX5" fmla="*/ 50987 w 227539"/>
                <a:gd name="connsiteY5" fmla="*/ 301675 h 379896"/>
                <a:gd name="connsiteX6" fmla="*/ 50987 w 227539"/>
                <a:gd name="connsiteY6" fmla="*/ 301675 h 379896"/>
                <a:gd name="connsiteX7" fmla="*/ 66137 w 227539"/>
                <a:gd name="connsiteY7" fmla="*/ 275205 h 379896"/>
                <a:gd name="connsiteX8" fmla="*/ 59977 w 227539"/>
                <a:gd name="connsiteY8" fmla="*/ 252397 h 379896"/>
                <a:gd name="connsiteX9" fmla="*/ 37170 w 227539"/>
                <a:gd name="connsiteY9" fmla="*/ 258557 h 379896"/>
                <a:gd name="connsiteX10" fmla="*/ 2209 w 227539"/>
                <a:gd name="connsiteY10" fmla="*/ 319904 h 379896"/>
                <a:gd name="connsiteX11" fmla="*/ 8368 w 227539"/>
                <a:gd name="connsiteY11" fmla="*/ 342627 h 379896"/>
                <a:gd name="connsiteX12" fmla="*/ 8369 w 227539"/>
                <a:gd name="connsiteY12" fmla="*/ 342628 h 379896"/>
                <a:gd name="connsiteX13" fmla="*/ 69716 w 227539"/>
                <a:gd name="connsiteY13" fmla="*/ 377672 h 379896"/>
                <a:gd name="connsiteX14" fmla="*/ 92524 w 227539"/>
                <a:gd name="connsiteY14" fmla="*/ 371512 h 379896"/>
                <a:gd name="connsiteX15" fmla="*/ 86364 w 227539"/>
                <a:gd name="connsiteY15" fmla="*/ 348705 h 379896"/>
                <a:gd name="connsiteX16" fmla="*/ 60393 w 227539"/>
                <a:gd name="connsiteY16" fmla="*/ 333971 h 379896"/>
                <a:gd name="connsiteX17" fmla="*/ 227537 w 227539"/>
                <a:gd name="connsiteY17" fmla="*/ 97989 h 379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27539" h="379896">
                  <a:moveTo>
                    <a:pt x="227537" y="97989"/>
                  </a:moveTo>
                  <a:cubicBezTo>
                    <a:pt x="227572" y="68244"/>
                    <a:pt x="222301" y="38732"/>
                    <a:pt x="211972" y="10837"/>
                  </a:cubicBezTo>
                  <a:cubicBezTo>
                    <a:pt x="208754" y="2218"/>
                    <a:pt x="199157" y="-2161"/>
                    <a:pt x="190538" y="1057"/>
                  </a:cubicBezTo>
                  <a:cubicBezTo>
                    <a:pt x="181918" y="4275"/>
                    <a:pt x="177539" y="13871"/>
                    <a:pt x="180757" y="22491"/>
                  </a:cubicBezTo>
                  <a:cubicBezTo>
                    <a:pt x="222437" y="134514"/>
                    <a:pt x="165414" y="259116"/>
                    <a:pt x="53390" y="300796"/>
                  </a:cubicBezTo>
                  <a:cubicBezTo>
                    <a:pt x="52591" y="301094"/>
                    <a:pt x="51790" y="301387"/>
                    <a:pt x="50987" y="301675"/>
                  </a:cubicBezTo>
                  <a:lnTo>
                    <a:pt x="50987" y="301675"/>
                  </a:lnTo>
                  <a:lnTo>
                    <a:pt x="66137" y="275205"/>
                  </a:lnTo>
                  <a:cubicBezTo>
                    <a:pt x="70734" y="267205"/>
                    <a:pt x="67976" y="256994"/>
                    <a:pt x="59977" y="252397"/>
                  </a:cubicBezTo>
                  <a:cubicBezTo>
                    <a:pt x="51978" y="247800"/>
                    <a:pt x="41767" y="250557"/>
                    <a:pt x="37170" y="258557"/>
                  </a:cubicBezTo>
                  <a:lnTo>
                    <a:pt x="2209" y="319904"/>
                  </a:lnTo>
                  <a:cubicBezTo>
                    <a:pt x="-2365" y="327880"/>
                    <a:pt x="392" y="338053"/>
                    <a:pt x="8368" y="342627"/>
                  </a:cubicBezTo>
                  <a:cubicBezTo>
                    <a:pt x="8368" y="342628"/>
                    <a:pt x="8369" y="342628"/>
                    <a:pt x="8369" y="342628"/>
                  </a:cubicBezTo>
                  <a:lnTo>
                    <a:pt x="69716" y="377672"/>
                  </a:lnTo>
                  <a:cubicBezTo>
                    <a:pt x="77715" y="382269"/>
                    <a:pt x="87926" y="379511"/>
                    <a:pt x="92524" y="371512"/>
                  </a:cubicBezTo>
                  <a:cubicBezTo>
                    <a:pt x="97121" y="363513"/>
                    <a:pt x="94363" y="353302"/>
                    <a:pt x="86364" y="348705"/>
                  </a:cubicBezTo>
                  <a:lnTo>
                    <a:pt x="60393" y="333971"/>
                  </a:lnTo>
                  <a:cubicBezTo>
                    <a:pt x="160827" y="299131"/>
                    <a:pt x="227999" y="204292"/>
                    <a:pt x="227537" y="97989"/>
                  </a:cubicBezTo>
                  <a:close/>
                </a:path>
              </a:pathLst>
            </a:custGeom>
            <a:solidFill>
              <a:srgbClr val="156082"/>
            </a:solidFill>
            <a:ln w="8235" cap="flat">
              <a:solidFill>
                <a:schemeClr val="accent1"/>
              </a:solidFill>
              <a:prstDash val="solid"/>
              <a:miter/>
            </a:ln>
          </p:spPr>
          <p:txBody>
            <a:bodyPr rtlCol="0" anchor="ctr"/>
            <a:lstStyle/>
            <a:p>
              <a:endParaRPr lang="en-US"/>
            </a:p>
          </p:txBody>
        </p:sp>
      </p:grpSp>
    </p:spTree>
    <p:extLst>
      <p:ext uri="{BB962C8B-B14F-4D97-AF65-F5344CB8AC3E}">
        <p14:creationId xmlns:p14="http://schemas.microsoft.com/office/powerpoint/2010/main" val="5283414"/>
      </p:ext>
    </p:extLst>
  </p:cSld>
  <p:clrMapOvr>
    <a:masterClrMapping/>
  </p:clrMapOvr>
  <p:extLst>
    <p:ext uri="{6950BFC3-D8DA-4A85-94F7-54DA5524770B}">
      <p188:commentRel xmlns:p188="http://schemas.microsoft.com/office/powerpoint/2018/8/main" r:id="rId2"/>
    </p:ext>
  </p:extLs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Picture 20">
            <a:extLst>
              <a:ext uri="{FF2B5EF4-FFF2-40B4-BE49-F238E27FC236}">
                <a16:creationId xmlns:a16="http://schemas.microsoft.com/office/drawing/2014/main" id="{2398D169-7448-359C-8B18-3E2371E30F8A}"/>
              </a:ext>
            </a:extLst>
          </p:cNvPr>
          <p:cNvPicPr>
            <a:picLocks noChangeAspect="1"/>
          </p:cNvPicPr>
          <p:nvPr/>
        </p:nvPicPr>
        <p:blipFill>
          <a:blip r:embed="rId2"/>
          <a:stretch>
            <a:fillRect/>
          </a:stretch>
        </p:blipFill>
        <p:spPr>
          <a:xfrm>
            <a:off x="295541" y="165514"/>
            <a:ext cx="11635541" cy="4719466"/>
          </a:xfrm>
          <a:prstGeom prst="rect">
            <a:avLst/>
          </a:prstGeom>
        </p:spPr>
      </p:pic>
      <p:cxnSp>
        <p:nvCxnSpPr>
          <p:cNvPr id="6" name="Straight Arrow Connector 5">
            <a:extLst>
              <a:ext uri="{FF2B5EF4-FFF2-40B4-BE49-F238E27FC236}">
                <a16:creationId xmlns:a16="http://schemas.microsoft.com/office/drawing/2014/main" id="{A6D44719-57D4-0E3A-C1B9-6E0EA3AA460B}"/>
              </a:ext>
            </a:extLst>
          </p:cNvPr>
          <p:cNvCxnSpPr>
            <a:cxnSpLocks/>
          </p:cNvCxnSpPr>
          <p:nvPr/>
        </p:nvCxnSpPr>
        <p:spPr>
          <a:xfrm flipV="1">
            <a:off x="786809" y="3412200"/>
            <a:ext cx="728652" cy="956930"/>
          </a:xfrm>
          <a:prstGeom prst="straightConnector1">
            <a:avLst/>
          </a:prstGeom>
          <a:ln w="57150">
            <a:solidFill>
              <a:schemeClr val="accent4">
                <a:lumMod val="75000"/>
              </a:schemeClr>
            </a:solidFill>
            <a:tailEnd type="triangle"/>
          </a:ln>
        </p:spPr>
        <p:style>
          <a:lnRef idx="2">
            <a:schemeClr val="accent1"/>
          </a:lnRef>
          <a:fillRef idx="0">
            <a:schemeClr val="accent1"/>
          </a:fillRef>
          <a:effectRef idx="1">
            <a:schemeClr val="accent1"/>
          </a:effectRef>
          <a:fontRef idx="minor">
            <a:schemeClr val="tx1"/>
          </a:fontRef>
        </p:style>
      </p:cxnSp>
      <p:sp>
        <p:nvSpPr>
          <p:cNvPr id="8" name="TextBox 7">
            <a:extLst>
              <a:ext uri="{FF2B5EF4-FFF2-40B4-BE49-F238E27FC236}">
                <a16:creationId xmlns:a16="http://schemas.microsoft.com/office/drawing/2014/main" id="{80B1AA4C-0269-7A19-49A9-2513806AE95F}"/>
              </a:ext>
            </a:extLst>
          </p:cNvPr>
          <p:cNvSpPr txBox="1"/>
          <p:nvPr/>
        </p:nvSpPr>
        <p:spPr>
          <a:xfrm>
            <a:off x="295541" y="4262805"/>
            <a:ext cx="2232836" cy="1569660"/>
          </a:xfrm>
          <a:prstGeom prst="rect">
            <a:avLst/>
          </a:prstGeom>
          <a:solidFill>
            <a:schemeClr val="accent1">
              <a:lumMod val="40000"/>
              <a:lumOff val="60000"/>
            </a:schemeClr>
          </a:solidFill>
        </p:spPr>
        <p:txBody>
          <a:bodyPr wrap="square" rtlCol="0">
            <a:spAutoFit/>
          </a:bodyPr>
          <a:lstStyle/>
          <a:p>
            <a:r>
              <a:rPr lang="en-US" sz="1200" dirty="0">
                <a:solidFill>
                  <a:schemeClr val="accent4">
                    <a:lumMod val="50000"/>
                  </a:schemeClr>
                </a:solidFill>
              </a:rPr>
              <a:t>This dashboard column displays all results from this Jira filtered search:</a:t>
            </a:r>
          </a:p>
          <a:p>
            <a:br>
              <a:rPr lang="en-US" sz="1200" dirty="0">
                <a:solidFill>
                  <a:schemeClr val="accent4">
                    <a:lumMod val="50000"/>
                  </a:schemeClr>
                </a:solidFill>
              </a:rPr>
            </a:br>
            <a:r>
              <a:rPr lang="en-US" sz="1200" dirty="0">
                <a:solidFill>
                  <a:schemeClr val="accent4">
                    <a:lumMod val="50000"/>
                  </a:schemeClr>
                </a:solidFill>
              </a:rPr>
              <a:t>project = TAXD AND priority = High AND "Primary Group(s)" = State AND "Tax Type" = "property tax"</a:t>
            </a:r>
          </a:p>
        </p:txBody>
      </p:sp>
      <p:cxnSp>
        <p:nvCxnSpPr>
          <p:cNvPr id="12" name="Straight Arrow Connector 11">
            <a:extLst>
              <a:ext uri="{FF2B5EF4-FFF2-40B4-BE49-F238E27FC236}">
                <a16:creationId xmlns:a16="http://schemas.microsoft.com/office/drawing/2014/main" id="{B47EDA11-4411-6173-CC7C-40A7C3600F55}"/>
              </a:ext>
            </a:extLst>
          </p:cNvPr>
          <p:cNvCxnSpPr>
            <a:cxnSpLocks/>
          </p:cNvCxnSpPr>
          <p:nvPr/>
        </p:nvCxnSpPr>
        <p:spPr>
          <a:xfrm flipV="1">
            <a:off x="5694787" y="3853889"/>
            <a:ext cx="499284" cy="1246329"/>
          </a:xfrm>
          <a:prstGeom prst="straightConnector1">
            <a:avLst/>
          </a:prstGeom>
          <a:ln w="57150">
            <a:solidFill>
              <a:schemeClr val="accent6">
                <a:lumMod val="50000"/>
              </a:schemeClr>
            </a:solidFill>
            <a:tailEnd type="triangle"/>
          </a:ln>
        </p:spPr>
        <p:style>
          <a:lnRef idx="2">
            <a:schemeClr val="accent1"/>
          </a:lnRef>
          <a:fillRef idx="0">
            <a:schemeClr val="accent1"/>
          </a:fillRef>
          <a:effectRef idx="1">
            <a:schemeClr val="accent1"/>
          </a:effectRef>
          <a:fontRef idx="minor">
            <a:schemeClr val="tx1"/>
          </a:fontRef>
        </p:style>
      </p:cxnSp>
      <p:sp>
        <p:nvSpPr>
          <p:cNvPr id="11" name="TextBox 10">
            <a:extLst>
              <a:ext uri="{FF2B5EF4-FFF2-40B4-BE49-F238E27FC236}">
                <a16:creationId xmlns:a16="http://schemas.microsoft.com/office/drawing/2014/main" id="{8F7B8D89-4EFE-CEAB-59AA-8DAC38BA3A12}"/>
              </a:ext>
            </a:extLst>
          </p:cNvPr>
          <p:cNvSpPr txBox="1"/>
          <p:nvPr/>
        </p:nvSpPr>
        <p:spPr>
          <a:xfrm>
            <a:off x="4446906" y="5070418"/>
            <a:ext cx="2844531" cy="1938992"/>
          </a:xfrm>
          <a:prstGeom prst="rect">
            <a:avLst/>
          </a:prstGeom>
          <a:solidFill>
            <a:schemeClr val="accent6">
              <a:lumMod val="20000"/>
              <a:lumOff val="80000"/>
            </a:schemeClr>
          </a:solidFill>
        </p:spPr>
        <p:txBody>
          <a:bodyPr wrap="square" rtlCol="0">
            <a:spAutoFit/>
          </a:bodyPr>
          <a:lstStyle/>
          <a:p>
            <a:r>
              <a:rPr lang="en-US" sz="1200" dirty="0">
                <a:solidFill>
                  <a:schemeClr val="accent6">
                    <a:lumMod val="50000"/>
                  </a:schemeClr>
                </a:solidFill>
              </a:rPr>
              <a:t>Then, that ticket, now marked for Mindcrest, displays in this column, which displays results from this Jira filtered search:</a:t>
            </a:r>
          </a:p>
          <a:p>
            <a:br>
              <a:rPr lang="en-US" sz="1200" dirty="0">
                <a:solidFill>
                  <a:schemeClr val="accent6">
                    <a:lumMod val="50000"/>
                  </a:schemeClr>
                </a:solidFill>
              </a:rPr>
            </a:br>
            <a:r>
              <a:rPr lang="en-US" sz="1200" dirty="0">
                <a:solidFill>
                  <a:schemeClr val="accent6">
                    <a:lumMod val="50000"/>
                  </a:schemeClr>
                </a:solidFill>
              </a:rPr>
              <a:t>project = TAXD AND status in (Open, "In Progress") AND priority = High AND labels = </a:t>
            </a:r>
            <a:r>
              <a:rPr lang="en-US" sz="1200" dirty="0" err="1">
                <a:solidFill>
                  <a:schemeClr val="accent6">
                    <a:lumMod val="50000"/>
                  </a:schemeClr>
                </a:solidFill>
              </a:rPr>
              <a:t>MIndcrest</a:t>
            </a:r>
            <a:r>
              <a:rPr lang="en-US" sz="1200" dirty="0">
                <a:solidFill>
                  <a:schemeClr val="accent6">
                    <a:lumMod val="50000"/>
                  </a:schemeClr>
                </a:solidFill>
              </a:rPr>
              <a:t> AND "Primary Group(s)" = State AND "Tax Type" = "property tax"</a:t>
            </a:r>
          </a:p>
        </p:txBody>
      </p:sp>
      <p:sp>
        <p:nvSpPr>
          <p:cNvPr id="14" name="Arc 13">
            <a:extLst>
              <a:ext uri="{FF2B5EF4-FFF2-40B4-BE49-F238E27FC236}">
                <a16:creationId xmlns:a16="http://schemas.microsoft.com/office/drawing/2014/main" id="{633E46B4-791B-F27C-81D0-87875A40BD24}"/>
              </a:ext>
            </a:extLst>
          </p:cNvPr>
          <p:cNvSpPr/>
          <p:nvPr/>
        </p:nvSpPr>
        <p:spPr>
          <a:xfrm rot="18908596">
            <a:off x="2733154" y="2816016"/>
            <a:ext cx="2502286" cy="1171588"/>
          </a:xfrm>
          <a:prstGeom prst="arc">
            <a:avLst>
              <a:gd name="adj1" fmla="val 14934326"/>
              <a:gd name="adj2" fmla="val 0"/>
            </a:avLst>
          </a:prstGeom>
          <a:ln w="38100">
            <a:solidFill>
              <a:schemeClr val="accent6">
                <a:lumMod val="50000"/>
              </a:schemeClr>
            </a:solidFill>
            <a:headEnd type="none" w="med" len="med"/>
            <a:tailEnd type="triangle" w="med" len="med"/>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6" name="Arc 15">
            <a:extLst>
              <a:ext uri="{FF2B5EF4-FFF2-40B4-BE49-F238E27FC236}">
                <a16:creationId xmlns:a16="http://schemas.microsoft.com/office/drawing/2014/main" id="{7A15D6B2-A958-9F37-CAC0-87832FC827F4}"/>
              </a:ext>
            </a:extLst>
          </p:cNvPr>
          <p:cNvSpPr/>
          <p:nvPr/>
        </p:nvSpPr>
        <p:spPr>
          <a:xfrm rot="18908596">
            <a:off x="6628312" y="2788736"/>
            <a:ext cx="2502286" cy="1171588"/>
          </a:xfrm>
          <a:prstGeom prst="arc">
            <a:avLst>
              <a:gd name="adj1" fmla="val 14934326"/>
              <a:gd name="adj2" fmla="val 0"/>
            </a:avLst>
          </a:prstGeom>
          <a:ln w="38100">
            <a:solidFill>
              <a:srgbClr val="7030A0"/>
            </a:solidFill>
            <a:headEnd type="none" w="med" len="med"/>
            <a:tailEnd type="triangle" w="med" len="med"/>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7" name="Straight Arrow Connector 16">
            <a:extLst>
              <a:ext uri="{FF2B5EF4-FFF2-40B4-BE49-F238E27FC236}">
                <a16:creationId xmlns:a16="http://schemas.microsoft.com/office/drawing/2014/main" id="{341659B1-177A-2C29-941C-4EDDF2F27AFC}"/>
              </a:ext>
            </a:extLst>
          </p:cNvPr>
          <p:cNvCxnSpPr>
            <a:cxnSpLocks/>
          </p:cNvCxnSpPr>
          <p:nvPr/>
        </p:nvCxnSpPr>
        <p:spPr>
          <a:xfrm flipH="1" flipV="1">
            <a:off x="9899955" y="3825162"/>
            <a:ext cx="132585" cy="1275056"/>
          </a:xfrm>
          <a:prstGeom prst="straightConnector1">
            <a:avLst/>
          </a:prstGeom>
          <a:ln w="57150">
            <a:solidFill>
              <a:srgbClr val="7030A0"/>
            </a:solidFill>
            <a:tailEnd type="triangle"/>
          </a:ln>
        </p:spPr>
        <p:style>
          <a:lnRef idx="2">
            <a:schemeClr val="accent1"/>
          </a:lnRef>
          <a:fillRef idx="0">
            <a:schemeClr val="accent1"/>
          </a:fillRef>
          <a:effectRef idx="1">
            <a:schemeClr val="accent1"/>
          </a:effectRef>
          <a:fontRef idx="minor">
            <a:schemeClr val="tx1"/>
          </a:fontRef>
        </p:style>
      </p:cxnSp>
      <p:sp>
        <p:nvSpPr>
          <p:cNvPr id="18" name="TextBox 17">
            <a:extLst>
              <a:ext uri="{FF2B5EF4-FFF2-40B4-BE49-F238E27FC236}">
                <a16:creationId xmlns:a16="http://schemas.microsoft.com/office/drawing/2014/main" id="{FD0CDED0-805F-15F0-06C6-E60FAA32425C}"/>
              </a:ext>
            </a:extLst>
          </p:cNvPr>
          <p:cNvSpPr txBox="1"/>
          <p:nvPr/>
        </p:nvSpPr>
        <p:spPr>
          <a:xfrm>
            <a:off x="9247870" y="4477053"/>
            <a:ext cx="2844531" cy="2492990"/>
          </a:xfrm>
          <a:prstGeom prst="rect">
            <a:avLst/>
          </a:prstGeom>
          <a:solidFill>
            <a:schemeClr val="accent5">
              <a:lumMod val="20000"/>
              <a:lumOff val="80000"/>
            </a:schemeClr>
          </a:solidFill>
        </p:spPr>
        <p:txBody>
          <a:bodyPr wrap="square" rtlCol="0">
            <a:spAutoFit/>
          </a:bodyPr>
          <a:lstStyle/>
          <a:p>
            <a:r>
              <a:rPr lang="en-US" sz="1200" dirty="0">
                <a:solidFill>
                  <a:srgbClr val="7030A0"/>
                </a:solidFill>
              </a:rPr>
              <a:t>Then, that ticket, now marked with </a:t>
            </a:r>
            <a:r>
              <a:rPr lang="en-US" sz="1200" b="1" dirty="0" err="1">
                <a:solidFill>
                  <a:srgbClr val="7030A0"/>
                </a:solidFill>
              </a:rPr>
              <a:t>PropertyMC</a:t>
            </a:r>
            <a:r>
              <a:rPr lang="en-US" sz="1200" dirty="0">
                <a:solidFill>
                  <a:srgbClr val="7030A0"/>
                </a:solidFill>
              </a:rPr>
              <a:t> and with the file attached displays in this column. </a:t>
            </a:r>
          </a:p>
          <a:p>
            <a:r>
              <a:rPr lang="en-US" sz="1200" dirty="0" err="1">
                <a:solidFill>
                  <a:srgbClr val="7030A0"/>
                </a:solidFill>
              </a:rPr>
              <a:t>Mindcrest’s</a:t>
            </a:r>
            <a:r>
              <a:rPr lang="en-US" sz="1200" dirty="0">
                <a:solidFill>
                  <a:srgbClr val="7030A0"/>
                </a:solidFill>
              </a:rPr>
              <a:t> work is complete. </a:t>
            </a:r>
          </a:p>
          <a:p>
            <a:r>
              <a:rPr lang="en-US" sz="1200" dirty="0">
                <a:solidFill>
                  <a:srgbClr val="7030A0"/>
                </a:solidFill>
              </a:rPr>
              <a:t>The file is ready for those updates to be incorporated into file in publishing system. </a:t>
            </a:r>
          </a:p>
          <a:p>
            <a:endParaRPr lang="en-US" sz="1200" dirty="0">
              <a:solidFill>
                <a:srgbClr val="7030A0"/>
              </a:solidFill>
            </a:endParaRPr>
          </a:p>
          <a:p>
            <a:br>
              <a:rPr lang="en-US" sz="1200" dirty="0">
                <a:solidFill>
                  <a:srgbClr val="7030A0"/>
                </a:solidFill>
              </a:rPr>
            </a:br>
            <a:r>
              <a:rPr lang="en-US" sz="1200" dirty="0">
                <a:solidFill>
                  <a:srgbClr val="7030A0"/>
                </a:solidFill>
              </a:rPr>
              <a:t>project = TAXD AND status in (Open, "In Progress") AND labels = </a:t>
            </a:r>
            <a:r>
              <a:rPr lang="en-US" sz="1200" dirty="0" err="1">
                <a:solidFill>
                  <a:srgbClr val="7030A0"/>
                </a:solidFill>
              </a:rPr>
              <a:t>PropertyMC</a:t>
            </a:r>
            <a:r>
              <a:rPr lang="en-US" sz="1200" dirty="0">
                <a:solidFill>
                  <a:srgbClr val="7030A0"/>
                </a:solidFill>
              </a:rPr>
              <a:t> AND "Primary Group(s)" = State AND "Tax Type" = "property tax"</a:t>
            </a:r>
          </a:p>
        </p:txBody>
      </p:sp>
      <p:sp>
        <p:nvSpPr>
          <p:cNvPr id="15" name="TextBox 14">
            <a:extLst>
              <a:ext uri="{FF2B5EF4-FFF2-40B4-BE49-F238E27FC236}">
                <a16:creationId xmlns:a16="http://schemas.microsoft.com/office/drawing/2014/main" id="{D92BCD9C-B405-1926-51AB-A9E58EBF8C68}"/>
              </a:ext>
            </a:extLst>
          </p:cNvPr>
          <p:cNvSpPr txBox="1"/>
          <p:nvPr/>
        </p:nvSpPr>
        <p:spPr>
          <a:xfrm>
            <a:off x="7087768" y="3059226"/>
            <a:ext cx="1706601" cy="1277273"/>
          </a:xfrm>
          <a:prstGeom prst="rect">
            <a:avLst/>
          </a:prstGeom>
          <a:solidFill>
            <a:schemeClr val="bg2"/>
          </a:solidFill>
          <a:effectLst>
            <a:outerShdw blurRad="50800" dist="38100" dir="2700000" algn="tl" rotWithShape="0">
              <a:prstClr val="black">
                <a:alpha val="40000"/>
              </a:prstClr>
            </a:outerShdw>
          </a:effectLst>
        </p:spPr>
        <p:txBody>
          <a:bodyPr wrap="square">
            <a:spAutoFit/>
          </a:bodyPr>
          <a:lstStyle/>
          <a:p>
            <a:r>
              <a:rPr lang="en-US" sz="1100" b="1" i="1" dirty="0">
                <a:solidFill>
                  <a:schemeClr val="accent6">
                    <a:lumMod val="50000"/>
                  </a:schemeClr>
                </a:solidFill>
              </a:rPr>
              <a:t>Then, when Mindcrest finishes their update, they </a:t>
            </a:r>
          </a:p>
          <a:p>
            <a:r>
              <a:rPr lang="en-US" sz="1100" b="1" i="1" dirty="0">
                <a:solidFill>
                  <a:schemeClr val="accent6">
                    <a:lumMod val="50000"/>
                  </a:schemeClr>
                </a:solidFill>
              </a:rPr>
              <a:t>1. open ticket</a:t>
            </a:r>
          </a:p>
          <a:p>
            <a:r>
              <a:rPr lang="en-US" sz="1100" b="1" i="1" dirty="0">
                <a:solidFill>
                  <a:schemeClr val="accent6">
                    <a:lumMod val="50000"/>
                  </a:schemeClr>
                </a:solidFill>
              </a:rPr>
              <a:t>2. Attach .docx file</a:t>
            </a:r>
          </a:p>
          <a:p>
            <a:r>
              <a:rPr lang="en-US" sz="1100" b="1" i="1" dirty="0">
                <a:solidFill>
                  <a:schemeClr val="accent6">
                    <a:lumMod val="50000"/>
                  </a:schemeClr>
                </a:solidFill>
              </a:rPr>
              <a:t>3. Add “</a:t>
            </a:r>
            <a:r>
              <a:rPr lang="en-US" sz="1100" b="1" i="1" dirty="0" err="1">
                <a:solidFill>
                  <a:srgbClr val="7030A0"/>
                </a:solidFill>
              </a:rPr>
              <a:t>PropertyMC</a:t>
            </a:r>
            <a:r>
              <a:rPr lang="en-US" sz="1100" b="1" i="1" dirty="0">
                <a:solidFill>
                  <a:schemeClr val="accent6">
                    <a:lumMod val="50000"/>
                  </a:schemeClr>
                </a:solidFill>
              </a:rPr>
              <a:t>”  label</a:t>
            </a:r>
          </a:p>
        </p:txBody>
      </p:sp>
      <p:sp>
        <p:nvSpPr>
          <p:cNvPr id="10" name="TextBox 9">
            <a:extLst>
              <a:ext uri="{FF2B5EF4-FFF2-40B4-BE49-F238E27FC236}">
                <a16:creationId xmlns:a16="http://schemas.microsoft.com/office/drawing/2014/main" id="{CAD42B8D-4827-31BF-5F87-53F269496E19}"/>
              </a:ext>
            </a:extLst>
          </p:cNvPr>
          <p:cNvSpPr txBox="1"/>
          <p:nvPr/>
        </p:nvSpPr>
        <p:spPr>
          <a:xfrm>
            <a:off x="3179324" y="3154809"/>
            <a:ext cx="1706601" cy="1277273"/>
          </a:xfrm>
          <a:prstGeom prst="rect">
            <a:avLst/>
          </a:prstGeom>
          <a:solidFill>
            <a:schemeClr val="bg2"/>
          </a:solidFill>
          <a:effectLst>
            <a:outerShdw blurRad="50800" dist="38100" dir="2700000" algn="tl" rotWithShape="0">
              <a:prstClr val="black">
                <a:alpha val="40000"/>
              </a:prstClr>
            </a:outerShdw>
          </a:effectLst>
        </p:spPr>
        <p:txBody>
          <a:bodyPr wrap="square">
            <a:spAutoFit/>
          </a:bodyPr>
          <a:lstStyle/>
          <a:p>
            <a:r>
              <a:rPr lang="en-US" sz="1100" b="1" i="1" dirty="0">
                <a:solidFill>
                  <a:schemeClr val="accent4">
                    <a:lumMod val="50000"/>
                  </a:schemeClr>
                </a:solidFill>
              </a:rPr>
              <a:t>Then, State team by adding “</a:t>
            </a:r>
            <a:r>
              <a:rPr lang="en-US" sz="1100" b="1" i="1" dirty="0" err="1">
                <a:solidFill>
                  <a:schemeClr val="accent6">
                    <a:lumMod val="50000"/>
                  </a:schemeClr>
                </a:solidFill>
              </a:rPr>
              <a:t>MindCrest</a:t>
            </a:r>
            <a:r>
              <a:rPr lang="en-US" sz="1100" b="1" i="1" dirty="0">
                <a:solidFill>
                  <a:schemeClr val="accent6">
                    <a:lumMod val="50000"/>
                  </a:schemeClr>
                </a:solidFill>
              </a:rPr>
              <a:t>”</a:t>
            </a:r>
            <a:r>
              <a:rPr lang="en-US" sz="1100" b="1" i="1" dirty="0">
                <a:solidFill>
                  <a:schemeClr val="accent4">
                    <a:lumMod val="50000"/>
                  </a:schemeClr>
                </a:solidFill>
              </a:rPr>
              <a:t> label to tickets, can tag tickets they want to bring to </a:t>
            </a:r>
            <a:r>
              <a:rPr lang="en-US" sz="1100" b="1" i="1" dirty="0" err="1">
                <a:solidFill>
                  <a:schemeClr val="accent4">
                    <a:lumMod val="50000"/>
                  </a:schemeClr>
                </a:solidFill>
              </a:rPr>
              <a:t>Mindcrest’s</a:t>
            </a:r>
            <a:r>
              <a:rPr lang="en-US" sz="1100" b="1" i="1" dirty="0">
                <a:solidFill>
                  <a:schemeClr val="accent4">
                    <a:lumMod val="50000"/>
                  </a:schemeClr>
                </a:solidFill>
              </a:rPr>
              <a:t> attention as needing updates</a:t>
            </a:r>
          </a:p>
        </p:txBody>
      </p:sp>
    </p:spTree>
    <p:extLst>
      <p:ext uri="{BB962C8B-B14F-4D97-AF65-F5344CB8AC3E}">
        <p14:creationId xmlns:p14="http://schemas.microsoft.com/office/powerpoint/2010/main" val="24074524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BBSettings xmlns="http://schemas.bloomberg.com/settings/1.0">
  <Item name="DocumentId_Charts">{29D44AC9-5848-4681-BCDF-3C1D42094294}</Item>
  <Item xmlns="" name="ShapesMap_Charts">{"{29D44AC9-5848-4681-BCDF-3C1D42094294}":{"256":{}}}</Item>
</BBSettings>
</file>

<file path=customXml/itemProps1.xml><?xml version="1.0" encoding="utf-8"?>
<ds:datastoreItem xmlns:ds="http://schemas.openxmlformats.org/officeDocument/2006/customXml" ds:itemID="{71CE7ADF-7890-437E-B189-A574EAE76744}">
  <ds:schemaRefs>
    <ds:schemaRef ds:uri=""/>
    <ds:schemaRef ds:uri="http://schemas.bloomberg.com/settings/1.0"/>
  </ds:schemaRefs>
</ds:datastoreItem>
</file>

<file path=docMetadata/LabelInfo.xml><?xml version="1.0" encoding="utf-8"?>
<clbl:labelList xmlns:clbl="http://schemas.microsoft.com/office/2020/mipLabelMetadata">
  <clbl:label id="{f786616f-5bb4-45d1-b9c4-7a19bded0f1d}" enabled="1" method="Standard" siteId="{97be21fd-c601-4b16-9920-f5accc69da65}" removed="0"/>
</clbl:labelList>
</file>

<file path=docProps/app.xml><?xml version="1.0" encoding="utf-8"?>
<Properties xmlns="http://schemas.openxmlformats.org/officeDocument/2006/extended-properties" xmlns:vt="http://schemas.openxmlformats.org/officeDocument/2006/docPropsVTypes">
  <Template>Office Theme</Template>
  <TotalTime>0</TotalTime>
  <Words>685</Words>
  <Application>Microsoft Office PowerPoint</Application>
  <PresentationFormat>Custom</PresentationFormat>
  <Paragraphs>102</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Aptos</vt:lpstr>
      <vt:lpstr>Aptos Display</vt:lpstr>
      <vt:lpstr>Arial</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Baird, Sally</dc:creator>
  <cp:lastModifiedBy>Cruz, Ricky</cp:lastModifiedBy>
  <cp:revision>1</cp:revision>
  <dcterms:created xsi:type="dcterms:W3CDTF">2025-02-03T20:22:00Z</dcterms:created>
  <dcterms:modified xsi:type="dcterms:W3CDTF">2025-04-01T18:03:50Z</dcterms:modified>
</cp:coreProperties>
</file>