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503" r:id="rId2"/>
    <p:sldId id="506" r:id="rId3"/>
    <p:sldId id="545" r:id="rId4"/>
    <p:sldId id="509" r:id="rId5"/>
    <p:sldId id="510" r:id="rId6"/>
    <p:sldId id="511" r:id="rId7"/>
    <p:sldId id="512" r:id="rId8"/>
    <p:sldId id="537" r:id="rId9"/>
    <p:sldId id="527" r:id="rId10"/>
    <p:sldId id="538" r:id="rId11"/>
    <p:sldId id="528" r:id="rId12"/>
    <p:sldId id="438" r:id="rId13"/>
    <p:sldId id="464" r:id="rId14"/>
    <p:sldId id="447" r:id="rId15"/>
    <p:sldId id="533" r:id="rId16"/>
    <p:sldId id="499" r:id="rId17"/>
    <p:sldId id="474" r:id="rId18"/>
    <p:sldId id="514" r:id="rId19"/>
    <p:sldId id="472" r:id="rId20"/>
    <p:sldId id="534" r:id="rId21"/>
    <p:sldId id="531" r:id="rId22"/>
    <p:sldId id="535" r:id="rId23"/>
    <p:sldId id="515" r:id="rId24"/>
    <p:sldId id="536" r:id="rId25"/>
    <p:sldId id="519" r:id="rId26"/>
    <p:sldId id="539" r:id="rId27"/>
    <p:sldId id="517" r:id="rId28"/>
    <p:sldId id="518" r:id="rId29"/>
    <p:sldId id="540" r:id="rId30"/>
    <p:sldId id="521" r:id="rId31"/>
    <p:sldId id="546" r:id="rId32"/>
    <p:sldId id="513" r:id="rId33"/>
    <p:sldId id="430" r:id="rId34"/>
    <p:sldId id="543" r:id="rId35"/>
    <p:sldId id="548" r:id="rId36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6F60B069-336C-6942-976E-891807834D15}">
          <p14:sldIdLst/>
        </p14:section>
        <p14:section name="Black Theme" id="{4DB2B810-56FD-D846-865D-DD5DE4F75553}">
          <p14:sldIdLst/>
        </p14:section>
        <p14:section name="White Theme" id="{D125E962-D16A-DD49-B41C-B838FBB9A13D}">
          <p14:sldIdLst>
            <p14:sldId id="503"/>
            <p14:sldId id="506"/>
            <p14:sldId id="545"/>
            <p14:sldId id="509"/>
            <p14:sldId id="510"/>
            <p14:sldId id="511"/>
            <p14:sldId id="512"/>
            <p14:sldId id="537"/>
            <p14:sldId id="527"/>
            <p14:sldId id="538"/>
            <p14:sldId id="528"/>
            <p14:sldId id="438"/>
            <p14:sldId id="464"/>
            <p14:sldId id="447"/>
            <p14:sldId id="533"/>
            <p14:sldId id="499"/>
            <p14:sldId id="474"/>
            <p14:sldId id="514"/>
            <p14:sldId id="472"/>
            <p14:sldId id="534"/>
            <p14:sldId id="531"/>
            <p14:sldId id="535"/>
            <p14:sldId id="515"/>
            <p14:sldId id="536"/>
            <p14:sldId id="519"/>
            <p14:sldId id="539"/>
            <p14:sldId id="517"/>
            <p14:sldId id="518"/>
            <p14:sldId id="540"/>
            <p14:sldId id="521"/>
            <p14:sldId id="546"/>
            <p14:sldId id="513"/>
            <p14:sldId id="430"/>
            <p14:sldId id="543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E97FBE"/>
    <a:srgbClr val="99FFCC"/>
    <a:srgbClr val="7653A3"/>
    <a:srgbClr val="3E9849"/>
    <a:srgbClr val="2FC4FF"/>
    <a:srgbClr val="00D0B6"/>
    <a:srgbClr val="FFFFFF"/>
    <a:srgbClr val="CCEFE5"/>
    <a:srgbClr val="0BB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E372F-7073-4B59-9B24-4CD48EEEB2CA}" v="689" dt="2023-06-28T16:00:47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8" autoAdjust="0"/>
    <p:restoredTop sz="94660"/>
  </p:normalViewPr>
  <p:slideViewPr>
    <p:cSldViewPr>
      <p:cViewPr varScale="1">
        <p:scale>
          <a:sx n="86" d="100"/>
          <a:sy n="86" d="100"/>
        </p:scale>
        <p:origin x="10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92A70-FF54-4AAA-B480-057D42ECE9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80A632-91AF-433C-91F2-27C984CA538A}">
      <dgm:prSet phldrT="[Text]" custT="1"/>
      <dgm:spPr>
        <a:solidFill>
          <a:schemeClr val="bg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82550"/>
        </a:sp3d>
      </dgm:spPr>
      <dgm:t>
        <a:bodyPr/>
        <a:lstStyle/>
        <a:p>
          <a:pPr algn="l"/>
          <a:r>
            <a:rPr lang="en-US" sz="2000" b="1" cap="small" baseline="0" dirty="0">
              <a:solidFill>
                <a:schemeClr val="tx1"/>
              </a:solidFill>
            </a:rPr>
            <a:t>Engrossed bill (EH) = Passed by House or Senate</a:t>
          </a:r>
          <a:r>
            <a:rPr lang="en-US" sz="2000" cap="small" baseline="0" dirty="0">
              <a:solidFill>
                <a:schemeClr val="tx1"/>
              </a:solidFill>
            </a:rPr>
            <a:t>. </a:t>
          </a:r>
        </a:p>
        <a:p>
          <a:pPr algn="l"/>
          <a:r>
            <a:rPr lang="en-US" sz="1800" dirty="0">
              <a:solidFill>
                <a:srgbClr val="FF0000"/>
              </a:solidFill>
            </a:rPr>
            <a:t>Do not use for Code updating, as the Engrossed bill submitted to the President may differ.</a:t>
          </a:r>
        </a:p>
      </dgm:t>
    </dgm:pt>
    <dgm:pt modelId="{B6179A5C-1F13-42E9-8EFA-0FEA202FF585}" type="parTrans" cxnId="{5918FEA6-9172-4E74-B006-28D9268EF199}">
      <dgm:prSet/>
      <dgm:spPr/>
      <dgm:t>
        <a:bodyPr/>
        <a:lstStyle/>
        <a:p>
          <a:endParaRPr lang="en-US"/>
        </a:p>
      </dgm:t>
    </dgm:pt>
    <dgm:pt modelId="{05F67B30-A99A-4D7F-A477-E35E6A1CC536}" type="sibTrans" cxnId="{5918FEA6-9172-4E74-B006-28D9268EF199}">
      <dgm:prSet/>
      <dgm:spPr/>
      <dgm:t>
        <a:bodyPr/>
        <a:lstStyle/>
        <a:p>
          <a:endParaRPr lang="en-US" dirty="0"/>
        </a:p>
      </dgm:t>
    </dgm:pt>
    <dgm:pt modelId="{16525B85-5516-4C92-A64F-00A78B8A195F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w="82550"/>
        </a:sp3d>
      </dgm:spPr>
      <dgm:t>
        <a:bodyPr/>
        <a:lstStyle/>
        <a:p>
          <a:pPr algn="l"/>
          <a:r>
            <a:rPr lang="en-US" sz="2000" b="1" cap="small" baseline="0" dirty="0">
              <a:solidFill>
                <a:schemeClr val="tx1"/>
              </a:solidFill>
            </a:rPr>
            <a:t>Enrolled Bill (ENR) = </a:t>
          </a:r>
          <a:endParaRPr lang="en-US" sz="1800" b="1" cap="small" baseline="0" dirty="0">
            <a:solidFill>
              <a:schemeClr val="tx1"/>
            </a:solidFill>
          </a:endParaRPr>
        </a:p>
        <a:p>
          <a:pPr algn="l"/>
          <a:r>
            <a:rPr lang="en-US" sz="1800" b="0" dirty="0">
              <a:solidFill>
                <a:schemeClr val="tx1"/>
              </a:solidFill>
            </a:rPr>
            <a:t>Final version of the measure agreed to by House &amp; Senate. It’s submitted to President for signature</a:t>
          </a:r>
          <a:r>
            <a:rPr lang="en-US" sz="1800" b="1" dirty="0">
              <a:solidFill>
                <a:schemeClr val="tx1"/>
              </a:solidFill>
            </a:rPr>
            <a:t>. </a:t>
          </a:r>
        </a:p>
        <a:p>
          <a:pPr algn="l"/>
          <a:r>
            <a:rPr lang="en-US" sz="1800" b="1" dirty="0">
              <a:solidFill>
                <a:schemeClr val="tx1"/>
              </a:solidFill>
            </a:rPr>
            <a:t>Use this version for Code Updating, unless the Enacted law is available.</a:t>
          </a:r>
          <a:endParaRPr lang="en-US" sz="1800" dirty="0">
            <a:solidFill>
              <a:schemeClr val="tx1"/>
            </a:solidFill>
          </a:endParaRPr>
        </a:p>
      </dgm:t>
    </dgm:pt>
    <dgm:pt modelId="{6CD0F47E-B58F-478E-B8A3-FD6C86314AD4}" type="parTrans" cxnId="{208A686A-46BA-479F-B1EC-FC87A319F138}">
      <dgm:prSet/>
      <dgm:spPr/>
      <dgm:t>
        <a:bodyPr/>
        <a:lstStyle/>
        <a:p>
          <a:endParaRPr lang="en-US"/>
        </a:p>
      </dgm:t>
    </dgm:pt>
    <dgm:pt modelId="{33DAE30D-AC26-4E97-80B3-77F718E77272}" type="sibTrans" cxnId="{208A686A-46BA-479F-B1EC-FC87A319F138}">
      <dgm:prSet/>
      <dgm:spPr/>
      <dgm:t>
        <a:bodyPr/>
        <a:lstStyle/>
        <a:p>
          <a:endParaRPr lang="en-US" dirty="0"/>
        </a:p>
      </dgm:t>
    </dgm:pt>
    <dgm:pt modelId="{CDF560AA-1A17-484A-8963-2CFD46CBEB75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82550"/>
        </a:sp3d>
      </dgm:spPr>
      <dgm:t>
        <a:bodyPr/>
        <a:lstStyle/>
        <a:p>
          <a:pPr algn="l"/>
          <a:r>
            <a:rPr lang="en-US" sz="2000" b="1" cap="small" baseline="0" dirty="0">
              <a:solidFill>
                <a:schemeClr val="tx1"/>
              </a:solidFill>
            </a:rPr>
            <a:t>Enacted Law/Signed by President = Roadmap</a:t>
          </a:r>
        </a:p>
        <a:p>
          <a:pPr algn="ctr"/>
          <a:endParaRPr lang="en-US" sz="1900" b="1" dirty="0">
            <a:solidFill>
              <a:schemeClr val="tx1"/>
            </a:solidFill>
          </a:endParaRPr>
        </a:p>
        <a:p>
          <a:pPr algn="l"/>
          <a:r>
            <a:rPr lang="en-US" sz="1800" b="1" dirty="0">
              <a:solidFill>
                <a:schemeClr val="tx1"/>
              </a:solidFill>
            </a:rPr>
            <a:t>Use this version -or ENR- to update Code.</a:t>
          </a:r>
          <a:endParaRPr lang="en-US" sz="1800" b="1" dirty="0"/>
        </a:p>
        <a:p>
          <a:pPr algn="ctr"/>
          <a:endParaRPr lang="en-US" sz="1900" b="1" dirty="0"/>
        </a:p>
      </dgm:t>
    </dgm:pt>
    <dgm:pt modelId="{00A8374F-6A5A-45BF-9A29-E8E84E909160}" type="parTrans" cxnId="{7CFBDD29-6D38-447D-8665-FB8CF969D410}">
      <dgm:prSet/>
      <dgm:spPr/>
      <dgm:t>
        <a:bodyPr/>
        <a:lstStyle/>
        <a:p>
          <a:endParaRPr lang="en-US"/>
        </a:p>
      </dgm:t>
    </dgm:pt>
    <dgm:pt modelId="{A57E5670-9A66-4082-A917-713F01AA6959}" type="sibTrans" cxnId="{7CFBDD29-6D38-447D-8665-FB8CF969D410}">
      <dgm:prSet/>
      <dgm:spPr/>
      <dgm:t>
        <a:bodyPr/>
        <a:lstStyle/>
        <a:p>
          <a:endParaRPr lang="en-US"/>
        </a:p>
      </dgm:t>
    </dgm:pt>
    <dgm:pt modelId="{A10F8C6D-9A15-4082-8BB8-E86D8990EC95}" type="pres">
      <dgm:prSet presAssocID="{CD692A70-FF54-4AAA-B480-057D42ECE94C}" presName="Name0" presStyleCnt="0">
        <dgm:presLayoutVars>
          <dgm:dir/>
          <dgm:resizeHandles val="exact"/>
        </dgm:presLayoutVars>
      </dgm:prSet>
      <dgm:spPr/>
    </dgm:pt>
    <dgm:pt modelId="{7E213C25-D09A-451C-88C8-81FC9FD67FE5}" type="pres">
      <dgm:prSet presAssocID="{E080A632-91AF-433C-91F2-27C984CA538A}" presName="node" presStyleLbl="node1" presStyleIdx="0" presStyleCnt="3" custScaleX="204399" custScaleY="117048">
        <dgm:presLayoutVars>
          <dgm:bulletEnabled val="1"/>
        </dgm:presLayoutVars>
      </dgm:prSet>
      <dgm:spPr/>
    </dgm:pt>
    <dgm:pt modelId="{5CEE98E7-A553-457C-B7FA-45F5EA5E7C3A}" type="pres">
      <dgm:prSet presAssocID="{05F67B30-A99A-4D7F-A477-E35E6A1CC536}" presName="sibTrans" presStyleLbl="sibTrans2D1" presStyleIdx="0" presStyleCnt="2" custScaleX="157945" custScaleY="160264" custLinFactNeighborX="9046" custLinFactNeighborY="-8578"/>
      <dgm:spPr/>
    </dgm:pt>
    <dgm:pt modelId="{DEE65CB4-2CCF-497E-8B3B-6A3D2486BE3B}" type="pres">
      <dgm:prSet presAssocID="{05F67B30-A99A-4D7F-A477-E35E6A1CC536}" presName="connectorText" presStyleLbl="sibTrans2D1" presStyleIdx="0" presStyleCnt="2"/>
      <dgm:spPr/>
    </dgm:pt>
    <dgm:pt modelId="{7D43B7F6-93C7-4CD6-8DA7-76E198BFFCE0}" type="pres">
      <dgm:prSet presAssocID="{16525B85-5516-4C92-A64F-00A78B8A195F}" presName="node" presStyleLbl="node1" presStyleIdx="1" presStyleCnt="3" custScaleX="230243" custScaleY="117207" custLinFactNeighborX="-1965" custLinFactNeighborY="2421">
        <dgm:presLayoutVars>
          <dgm:bulletEnabled val="1"/>
        </dgm:presLayoutVars>
      </dgm:prSet>
      <dgm:spPr/>
    </dgm:pt>
    <dgm:pt modelId="{74C10CF8-FDCB-48BF-9CF7-3ED00E276860}" type="pres">
      <dgm:prSet presAssocID="{33DAE30D-AC26-4E97-80B3-77F718E77272}" presName="sibTrans" presStyleLbl="sibTrans2D1" presStyleIdx="1" presStyleCnt="2" custScaleX="204955" custScaleY="181080" custLinFactNeighborX="15454" custLinFactNeighborY="-16874"/>
      <dgm:spPr/>
    </dgm:pt>
    <dgm:pt modelId="{9958F0BA-EE23-469E-8F8F-84F8BD057C76}" type="pres">
      <dgm:prSet presAssocID="{33DAE30D-AC26-4E97-80B3-77F718E77272}" presName="connectorText" presStyleLbl="sibTrans2D1" presStyleIdx="1" presStyleCnt="2"/>
      <dgm:spPr/>
    </dgm:pt>
    <dgm:pt modelId="{9F23AAE1-C938-4BF7-B5A5-2CB83028C4DA}" type="pres">
      <dgm:prSet presAssocID="{CDF560AA-1A17-484A-8963-2CFD46CBEB75}" presName="node" presStyleLbl="node1" presStyleIdx="2" presStyleCnt="3" custScaleX="229847" custScaleY="116561" custLinFactNeighborX="2476" custLinFactNeighborY="-991">
        <dgm:presLayoutVars>
          <dgm:bulletEnabled val="1"/>
        </dgm:presLayoutVars>
      </dgm:prSet>
      <dgm:spPr/>
    </dgm:pt>
  </dgm:ptLst>
  <dgm:cxnLst>
    <dgm:cxn modelId="{E2BC4B1E-E8BA-480A-8252-6CEE7DDAA30C}" type="presOf" srcId="{05F67B30-A99A-4D7F-A477-E35E6A1CC536}" destId="{DEE65CB4-2CCF-497E-8B3B-6A3D2486BE3B}" srcOrd="1" destOrd="0" presId="urn:microsoft.com/office/officeart/2005/8/layout/process1"/>
    <dgm:cxn modelId="{B4CA9B28-5246-48A6-84AF-160A8BAF82A9}" type="presOf" srcId="{CDF560AA-1A17-484A-8963-2CFD46CBEB75}" destId="{9F23AAE1-C938-4BF7-B5A5-2CB83028C4DA}" srcOrd="0" destOrd="0" presId="urn:microsoft.com/office/officeart/2005/8/layout/process1"/>
    <dgm:cxn modelId="{7CFBDD29-6D38-447D-8665-FB8CF969D410}" srcId="{CD692A70-FF54-4AAA-B480-057D42ECE94C}" destId="{CDF560AA-1A17-484A-8963-2CFD46CBEB75}" srcOrd="2" destOrd="0" parTransId="{00A8374F-6A5A-45BF-9A29-E8E84E909160}" sibTransId="{A57E5670-9A66-4082-A917-713F01AA6959}"/>
    <dgm:cxn modelId="{208A686A-46BA-479F-B1EC-FC87A319F138}" srcId="{CD692A70-FF54-4AAA-B480-057D42ECE94C}" destId="{16525B85-5516-4C92-A64F-00A78B8A195F}" srcOrd="1" destOrd="0" parTransId="{6CD0F47E-B58F-478E-B8A3-FD6C86314AD4}" sibTransId="{33DAE30D-AC26-4E97-80B3-77F718E77272}"/>
    <dgm:cxn modelId="{394EC385-18B3-4A7D-8649-75B0A095B802}" type="presOf" srcId="{33DAE30D-AC26-4E97-80B3-77F718E77272}" destId="{74C10CF8-FDCB-48BF-9CF7-3ED00E276860}" srcOrd="0" destOrd="0" presId="urn:microsoft.com/office/officeart/2005/8/layout/process1"/>
    <dgm:cxn modelId="{D347A29C-F1DA-4771-A1EC-500D419F7DC7}" type="presOf" srcId="{CD692A70-FF54-4AAA-B480-057D42ECE94C}" destId="{A10F8C6D-9A15-4082-8BB8-E86D8990EC95}" srcOrd="0" destOrd="0" presId="urn:microsoft.com/office/officeart/2005/8/layout/process1"/>
    <dgm:cxn modelId="{D97E75A5-1FB8-49FF-9F28-34FE3A6181B6}" type="presOf" srcId="{05F67B30-A99A-4D7F-A477-E35E6A1CC536}" destId="{5CEE98E7-A553-457C-B7FA-45F5EA5E7C3A}" srcOrd="0" destOrd="0" presId="urn:microsoft.com/office/officeart/2005/8/layout/process1"/>
    <dgm:cxn modelId="{5918FEA6-9172-4E74-B006-28D9268EF199}" srcId="{CD692A70-FF54-4AAA-B480-057D42ECE94C}" destId="{E080A632-91AF-433C-91F2-27C984CA538A}" srcOrd="0" destOrd="0" parTransId="{B6179A5C-1F13-42E9-8EFA-0FEA202FF585}" sibTransId="{05F67B30-A99A-4D7F-A477-E35E6A1CC536}"/>
    <dgm:cxn modelId="{9D69BDC8-2B7D-4281-9D89-557D5F4C1BB7}" type="presOf" srcId="{E080A632-91AF-433C-91F2-27C984CA538A}" destId="{7E213C25-D09A-451C-88C8-81FC9FD67FE5}" srcOrd="0" destOrd="0" presId="urn:microsoft.com/office/officeart/2005/8/layout/process1"/>
    <dgm:cxn modelId="{340197ED-345A-4512-BC91-E5B21B34C617}" type="presOf" srcId="{33DAE30D-AC26-4E97-80B3-77F718E77272}" destId="{9958F0BA-EE23-469E-8F8F-84F8BD057C76}" srcOrd="1" destOrd="0" presId="urn:microsoft.com/office/officeart/2005/8/layout/process1"/>
    <dgm:cxn modelId="{06E394F1-A38F-4F9D-8B2C-F1F3942E9777}" type="presOf" srcId="{16525B85-5516-4C92-A64F-00A78B8A195F}" destId="{7D43B7F6-93C7-4CD6-8DA7-76E198BFFCE0}" srcOrd="0" destOrd="0" presId="urn:microsoft.com/office/officeart/2005/8/layout/process1"/>
    <dgm:cxn modelId="{11BBA46E-C0AB-4B07-A5E5-5BB952C60388}" type="presParOf" srcId="{A10F8C6D-9A15-4082-8BB8-E86D8990EC95}" destId="{7E213C25-D09A-451C-88C8-81FC9FD67FE5}" srcOrd="0" destOrd="0" presId="urn:microsoft.com/office/officeart/2005/8/layout/process1"/>
    <dgm:cxn modelId="{8BD94CE3-D91A-4A75-BB47-7147DCE332F6}" type="presParOf" srcId="{A10F8C6D-9A15-4082-8BB8-E86D8990EC95}" destId="{5CEE98E7-A553-457C-B7FA-45F5EA5E7C3A}" srcOrd="1" destOrd="0" presId="urn:microsoft.com/office/officeart/2005/8/layout/process1"/>
    <dgm:cxn modelId="{8A9DD94B-30AA-4972-95B0-99339572553A}" type="presParOf" srcId="{5CEE98E7-A553-457C-B7FA-45F5EA5E7C3A}" destId="{DEE65CB4-2CCF-497E-8B3B-6A3D2486BE3B}" srcOrd="0" destOrd="0" presId="urn:microsoft.com/office/officeart/2005/8/layout/process1"/>
    <dgm:cxn modelId="{0DCF28BC-7CB5-4EA9-B40F-916F83CB8FEF}" type="presParOf" srcId="{A10F8C6D-9A15-4082-8BB8-E86D8990EC95}" destId="{7D43B7F6-93C7-4CD6-8DA7-76E198BFFCE0}" srcOrd="2" destOrd="0" presId="urn:microsoft.com/office/officeart/2005/8/layout/process1"/>
    <dgm:cxn modelId="{72B0BC9F-A43A-41F6-9EE7-DF5AEBEDED81}" type="presParOf" srcId="{A10F8C6D-9A15-4082-8BB8-E86D8990EC95}" destId="{74C10CF8-FDCB-48BF-9CF7-3ED00E276860}" srcOrd="3" destOrd="0" presId="urn:microsoft.com/office/officeart/2005/8/layout/process1"/>
    <dgm:cxn modelId="{C88BC6EA-F5A2-4B99-8EF5-604FFD7703FA}" type="presParOf" srcId="{74C10CF8-FDCB-48BF-9CF7-3ED00E276860}" destId="{9958F0BA-EE23-469E-8F8F-84F8BD057C76}" srcOrd="0" destOrd="0" presId="urn:microsoft.com/office/officeart/2005/8/layout/process1"/>
    <dgm:cxn modelId="{562D05BD-E1AF-46BA-B7F6-731C3C5CD7C6}" type="presParOf" srcId="{A10F8C6D-9A15-4082-8BB8-E86D8990EC95}" destId="{9F23AAE1-C938-4BF7-B5A5-2CB83028C4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13C25-D09A-451C-88C8-81FC9FD67FE5}">
      <dsp:nvSpPr>
        <dsp:cNvPr id="0" name=""/>
        <dsp:cNvSpPr/>
      </dsp:nvSpPr>
      <dsp:spPr>
        <a:xfrm>
          <a:off x="7422" y="2585"/>
          <a:ext cx="3140090" cy="282461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small" baseline="0" dirty="0">
              <a:solidFill>
                <a:schemeClr val="tx1"/>
              </a:solidFill>
            </a:rPr>
            <a:t>Engrossed bill (EH) = Passed by House or Senate</a:t>
          </a:r>
          <a:r>
            <a:rPr lang="en-US" sz="2000" kern="1200" cap="small" baseline="0" dirty="0">
              <a:solidFill>
                <a:schemeClr val="tx1"/>
              </a:solidFill>
            </a:rPr>
            <a:t>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Do not use for Code updating, as the Engrossed bill submitted to the President may differ.</a:t>
          </a:r>
        </a:p>
      </dsp:txBody>
      <dsp:txXfrm>
        <a:off x="90152" y="85315"/>
        <a:ext cx="2974630" cy="2659157"/>
      </dsp:txXfrm>
    </dsp:sp>
    <dsp:sp modelId="{5CEE98E7-A553-457C-B7FA-45F5EA5E7C3A}">
      <dsp:nvSpPr>
        <dsp:cNvPr id="0" name=""/>
        <dsp:cNvSpPr/>
      </dsp:nvSpPr>
      <dsp:spPr>
        <a:xfrm rot="581">
          <a:off x="3235389" y="1077234"/>
          <a:ext cx="509473" cy="610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3235389" y="1199339"/>
        <a:ext cx="356631" cy="366355"/>
      </dsp:txXfrm>
    </dsp:sp>
    <dsp:sp modelId="{7D43B7F6-93C7-4CD6-8DA7-76E198BFFCE0}">
      <dsp:nvSpPr>
        <dsp:cNvPr id="0" name=""/>
        <dsp:cNvSpPr/>
      </dsp:nvSpPr>
      <dsp:spPr>
        <a:xfrm>
          <a:off x="3756123" y="1333"/>
          <a:ext cx="3537120" cy="282845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small" baseline="0" dirty="0">
              <a:solidFill>
                <a:schemeClr val="tx1"/>
              </a:solidFill>
            </a:rPr>
            <a:t>Enrolled Bill (ENR) = </a:t>
          </a:r>
          <a:endParaRPr lang="en-US" sz="1800" b="1" kern="1200" cap="small" baseline="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Final version of the measure agreed to by House &amp; Senate. It’s submitted to President for signature</a:t>
          </a:r>
          <a:r>
            <a:rPr lang="en-US" sz="1800" b="1" kern="1200" dirty="0">
              <a:solidFill>
                <a:schemeClr val="tx1"/>
              </a:solidFill>
            </a:rPr>
            <a:t>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Use this version for Code Updating, unless the Enacted law is available.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38966" y="84176"/>
        <a:ext cx="3371434" cy="2662768"/>
      </dsp:txXfrm>
    </dsp:sp>
    <dsp:sp modelId="{74C10CF8-FDCB-48BF-9CF7-3ED00E276860}">
      <dsp:nvSpPr>
        <dsp:cNvPr id="0" name=""/>
        <dsp:cNvSpPr/>
      </dsp:nvSpPr>
      <dsp:spPr>
        <a:xfrm rot="21592460">
          <a:off x="7327003" y="1001734"/>
          <a:ext cx="681973" cy="689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7327003" y="1139938"/>
        <a:ext cx="477381" cy="413939"/>
      </dsp:txXfrm>
    </dsp:sp>
    <dsp:sp modelId="{9F23AAE1-C938-4BF7-B5A5-2CB83028C4DA}">
      <dsp:nvSpPr>
        <dsp:cNvPr id="0" name=""/>
        <dsp:cNvSpPr/>
      </dsp:nvSpPr>
      <dsp:spPr>
        <a:xfrm>
          <a:off x="7921059" y="0"/>
          <a:ext cx="3531036" cy="281286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small" baseline="0" dirty="0">
              <a:solidFill>
                <a:schemeClr val="tx1"/>
              </a:solidFill>
            </a:rPr>
            <a:t>Enacted Law/Signed by President = Roadmap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Use this version -or ENR- to update Code.</a:t>
          </a:r>
          <a:endParaRPr lang="en-US" sz="18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/>
        </a:p>
      </dsp:txBody>
      <dsp:txXfrm>
        <a:off x="8003445" y="82386"/>
        <a:ext cx="3366264" cy="264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E1CE3-99BE-FA46-AAA8-9E491B45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C6E44-5EF7-5C4B-A966-31F077937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4934F68-C16F-3145-8872-BD0BB4851385}" type="datetimeFigureOut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10/5/2023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C605C-E84F-F447-BC3D-594D26EEC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8C75F-830D-6448-94D7-ABE2368A12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293C09-B2F8-DE49-BC8C-0FB3EAF6C6E7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4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0416BE-405D-4C4E-8B9D-555EB1342702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4C907B-9079-0A47-97E0-2D45149DA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5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shown is 401(a)(9)(J).</a:t>
            </a:r>
          </a:p>
          <a:p>
            <a:r>
              <a:rPr lang="en-US" dirty="0"/>
              <a:t>Note clause (i)-(iv) and subclause (I) and (II) of clause (ii) all are indented appropriately.</a:t>
            </a:r>
          </a:p>
          <a:p>
            <a:endParaRPr lang="en-US" dirty="0"/>
          </a:p>
          <a:p>
            <a:r>
              <a:rPr lang="en-US" dirty="0"/>
              <a:t>Fix levels as you go or TPQA is charged with additional work to correct.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9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on right displays language from Sec. 9711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Code section is new, the History section is led by “(Added”  + cite and concludes with a period and end </a:t>
            </a:r>
            <a:r>
              <a:rPr lang="en-US" dirty="0" err="1"/>
              <a:t>paren</a:t>
            </a:r>
            <a:r>
              <a:rPr lang="en-US" dirty="0"/>
              <a:t>))</a:t>
            </a:r>
          </a:p>
          <a:p>
            <a:r>
              <a:rPr lang="en-US" dirty="0"/>
              <a:t>History is a formal cite.</a:t>
            </a:r>
          </a:p>
          <a:p>
            <a:r>
              <a:rPr lang="en-US" dirty="0"/>
              <a:t>Use title, Divisions if relevant.</a:t>
            </a:r>
          </a:p>
          <a:p>
            <a:r>
              <a:rPr lang="en-US" dirty="0"/>
              <a:t>Stat number is issued later, once the legislation is officially published in the official Statutes at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Screen on right displays language from Sec. 9711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Code section is new, the History section is led by “(Added”  + cite and concludes with a period and end </a:t>
            </a:r>
            <a:r>
              <a:rPr lang="en-US" dirty="0" err="1"/>
              <a:t>paren</a:t>
            </a:r>
            <a:r>
              <a:rPr lang="en-US" dirty="0"/>
              <a:t>))</a:t>
            </a:r>
          </a:p>
          <a:p>
            <a:r>
              <a:rPr lang="en-US" dirty="0"/>
              <a:t>History is a formal cite.</a:t>
            </a:r>
          </a:p>
          <a:p>
            <a:r>
              <a:rPr lang="en-US" dirty="0"/>
              <a:t>Use title, Divisions if relevant.</a:t>
            </a:r>
          </a:p>
          <a:p>
            <a:r>
              <a:rPr lang="en-US" dirty="0"/>
              <a:t>Stat number is issued later, once the legislation is officially published in the official Statutes at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Code section is new, the History section is led by “(Added”  + cite and concludes with a period and end </a:t>
            </a:r>
            <a:r>
              <a:rPr lang="en-US" dirty="0" err="1"/>
              <a:t>paren</a:t>
            </a:r>
            <a:r>
              <a:rPr lang="en-US" dirty="0"/>
              <a:t>))</a:t>
            </a:r>
          </a:p>
          <a:p>
            <a:r>
              <a:rPr lang="en-US" dirty="0"/>
              <a:t>History is a formal cite.</a:t>
            </a:r>
          </a:p>
          <a:p>
            <a:r>
              <a:rPr lang="en-US" dirty="0"/>
              <a:t>Use title, Divisions if relevant.</a:t>
            </a:r>
          </a:p>
          <a:p>
            <a:r>
              <a:rPr lang="en-US" dirty="0"/>
              <a:t>Stat number is issued later, once the legislation is officially published in the official Statutes at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4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defRPr/>
            </a:pPr>
            <a:r>
              <a:rPr lang="en-US" dirty="0"/>
              <a:t>More on Editor’s Note in future training module.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4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03D9-C75F-9847-BBD4-2EAAA8F6721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Shwane</a:t>
            </a:r>
            <a:r>
              <a:rPr lang="en-US" dirty="0"/>
              <a:t> and Sally created this level cheat sheet, which is useful for amending language and identifying level for Amendment portion of Background Note.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Miscellaneous notes are supplementary information that does not directly amend any Code sections.</a:t>
            </a:r>
          </a:p>
          <a:p>
            <a:r>
              <a:rPr lang="en-US" dirty="0"/>
              <a:t>Firestone will add (or be directed ) to add by analyst.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5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Miscellaneous notes are supplementary information that does not directly amend any Code sections.</a:t>
            </a:r>
          </a:p>
          <a:p>
            <a:r>
              <a:rPr lang="en-US" dirty="0"/>
              <a:t>Firestone will add (or be directed ) to add by analyst.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9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buFont typeface="Wingdings" panose="05000000000000000000" pitchFamily="2" charset="2"/>
              <a:buChar char="§"/>
            </a:pPr>
            <a:r>
              <a:rPr lang="en-US" dirty="0"/>
              <a:t>Sec. number serves as BWIP identifier.</a:t>
            </a:r>
          </a:p>
          <a:p>
            <a:pPr marL="0" indent="0">
              <a:buNone/>
            </a:pPr>
            <a:r>
              <a:rPr lang="en-US" dirty="0"/>
              <a:t>  Ex: 26403=0403 [Curent Code; USC-REF]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7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defRPr/>
            </a:pPr>
            <a:r>
              <a:rPr lang="en-US" dirty="0"/>
              <a:t>Code section names may be amended by law.</a:t>
            </a:r>
          </a:p>
          <a:p>
            <a:pPr marL="174982" indent="-174982" defTabSz="933237">
              <a:defRPr/>
            </a:pPr>
            <a:r>
              <a:rPr lang="en-US" dirty="0"/>
              <a:t>Breadcrumb is generated by the </a:t>
            </a:r>
            <a:r>
              <a:rPr lang="en-US" dirty="0" err="1"/>
              <a:t>unit.start</a:t>
            </a:r>
            <a:r>
              <a:rPr lang="en-US" dirty="0"/>
              <a:t> information in the Oxygen file.</a:t>
            </a:r>
          </a:p>
          <a:p>
            <a:pPr marL="174982" indent="-174982" defTabSz="933237">
              <a:defRPr/>
            </a:pPr>
            <a:r>
              <a:rPr lang="en-US" dirty="0"/>
              <a:t>Unless the sort order changes by the legislation (rare), there’s no need to revise the </a:t>
            </a:r>
            <a:r>
              <a:rPr lang="en-US" dirty="0" err="1"/>
              <a:t>unit.start</a:t>
            </a:r>
            <a:r>
              <a:rPr lang="en-US" dirty="0"/>
              <a:t> attributes.</a:t>
            </a:r>
          </a:p>
          <a:p>
            <a:pPr marL="174982" indent="-174982" defTabSz="933237">
              <a:defRPr/>
            </a:pPr>
            <a:r>
              <a:rPr lang="en-US" dirty="0"/>
              <a:t>Unit.Start attributes will be discussed in the “New Code Section” training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 on right displays language from Sec. 9711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shown is 401(a)(9)(J).</a:t>
            </a:r>
          </a:p>
          <a:p>
            <a:r>
              <a:rPr lang="en-US" dirty="0"/>
              <a:t>Note clause (i)-(iv) &amp; subclause (I) &amp; (II) of clause (ii) all are indented appropriately.</a:t>
            </a:r>
          </a:p>
          <a:p>
            <a:endParaRPr lang="en-US" dirty="0"/>
          </a:p>
          <a:p>
            <a:r>
              <a:rPr lang="en-US" dirty="0"/>
              <a:t>Fix levels as you go or TPQA is charged with additional work to correct.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shown is 401(a)(9)(J).</a:t>
            </a:r>
          </a:p>
          <a:p>
            <a:r>
              <a:rPr lang="en-US" dirty="0"/>
              <a:t>Note clause (i)-(iv) &amp; subclause (I) and (II) of clause (ii) all are indented appropriately.</a:t>
            </a:r>
          </a:p>
          <a:p>
            <a:endParaRPr lang="en-US" dirty="0"/>
          </a:p>
          <a:p>
            <a:r>
              <a:rPr lang="en-US" dirty="0"/>
              <a:t>Fix levels as you go or TPQA is charged with additional work to correct.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Shwane</a:t>
            </a:r>
            <a:r>
              <a:rPr lang="en-US" dirty="0"/>
              <a:t> and Sally created this level cheat sheet, which is useful for amending language and identifying level for Amendment portion of Background Note.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286B15-5300-0D44-8876-B6A5F8D00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2152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presentation.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61C11-6C2E-104E-AD4C-95DF5B9186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2152" y="2706624"/>
            <a:ext cx="6464808" cy="877824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65367-01D9-C949-AA11-9C228FD05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2152" y="3584448"/>
            <a:ext cx="6464808" cy="55778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97D656-57B2-5A45-A572-45264FFB4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645"/>
          <a:stretch/>
        </p:blipFill>
        <p:spPr>
          <a:xfrm>
            <a:off x="0" y="1486342"/>
            <a:ext cx="3119630" cy="37005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2DCA476-9A9B-6D46-9710-82656D91E7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2151" y="6135034"/>
            <a:ext cx="3498961" cy="28646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3C1869F-8DF4-FA48-9FF2-8B69553E80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63757" y="4683251"/>
            <a:ext cx="2614661" cy="26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3C35B0-010F-D34F-B2BC-A7BDF85CBA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01503" y="1828618"/>
            <a:ext cx="5166360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F59D31-1774-F54D-8DEC-DAED6AE26E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9353" y="1828618"/>
            <a:ext cx="5166360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7CE9FF-A548-3648-84CF-2DE1AD403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0E00734-2177-554B-879E-E092E374CC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1503" y="2563630"/>
            <a:ext cx="5166360" cy="338328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48F0D2-10C7-5C41-8421-9FBF4EB3F8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0238" y="2563630"/>
            <a:ext cx="5166360" cy="338328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3D76B0-A2FA-8146-B3ED-64AB7DEBB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837944"/>
            <a:ext cx="5166360" cy="566928"/>
          </a:xfrm>
        </p:spPr>
        <p:txBody>
          <a:bodyPr/>
          <a:lstStyle>
            <a:lvl1pPr marL="0" indent="0">
              <a:buNone/>
              <a:defRPr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43113D-8131-7747-BF57-692B969E2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1503" y="1837944"/>
            <a:ext cx="5166360" cy="566928"/>
          </a:xfrm>
        </p:spPr>
        <p:txBody>
          <a:bodyPr/>
          <a:lstStyle>
            <a:lvl1pPr marL="0" indent="0">
              <a:buNone/>
              <a:defRPr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1D24A9-32FE-EE4C-8566-798805C06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3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2267712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536" y="1828800"/>
            <a:ext cx="2267712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136" y="1828800"/>
            <a:ext cx="2267712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7736" y="1828800"/>
            <a:ext cx="2267712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C19770-9D79-D24E-8F78-9DC3A96B2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3200400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044" y="3200400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5152" y="3200400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7260" y="3200400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46927E-B18E-754C-BCE7-DA493203A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2404872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73ED1-0AB0-1A49-8134-AC1F4A7B1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080" y="2404872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6856CC-252E-D24A-8B55-D1D0B0CA4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2080" y="2404872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2FDA5-D3B5-BE46-B21A-9E37A4712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7224" y="2404872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B8DB2E0-773C-7743-9392-719BEFC5E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36" y="1819656"/>
            <a:ext cx="1773936" cy="519957"/>
          </a:xfrm>
        </p:spPr>
        <p:txBody>
          <a:bodyPr/>
          <a:lstStyle>
            <a:lvl1pPr marL="0" indent="0">
              <a:buNone/>
              <a:defRPr sz="24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E385B3-7211-994E-AB7F-46D722CB5C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6080" y="1819656"/>
            <a:ext cx="1773936" cy="530352"/>
          </a:xfrm>
        </p:spPr>
        <p:txBody>
          <a:bodyPr/>
          <a:lstStyle>
            <a:lvl1pPr marL="0" indent="0">
              <a:buNone/>
              <a:defRPr sz="24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D3519F3-75F7-C549-A27C-F8472FC0A6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2080" y="1819656"/>
            <a:ext cx="1773936" cy="521207"/>
          </a:xfrm>
        </p:spPr>
        <p:txBody>
          <a:bodyPr/>
          <a:lstStyle>
            <a:lvl1pPr marL="0" indent="0">
              <a:buNone/>
              <a:defRPr sz="24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A0261EC-0FC9-8344-A8A4-99F3E7A889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7224" y="1819656"/>
            <a:ext cx="1773936" cy="521207"/>
          </a:xfrm>
        </p:spPr>
        <p:txBody>
          <a:bodyPr/>
          <a:lstStyle>
            <a:lvl1pPr marL="0" indent="0">
              <a:buNone/>
              <a:defRPr sz="24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9F9B3B9-FC03-4E49-989E-A397AA8562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9369" y="3200400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0D3EF00-FB7A-1D4E-A409-A4BF13E786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368" y="2404872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B889934-72E3-3F40-9338-263E6AA228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2368" y="1819656"/>
            <a:ext cx="1773936" cy="521207"/>
          </a:xfrm>
        </p:spPr>
        <p:txBody>
          <a:bodyPr/>
          <a:lstStyle>
            <a:lvl1pPr marL="0" indent="0">
              <a:buNone/>
              <a:defRPr sz="24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318627B-738A-1148-A9D3-3FE7B98C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1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12648"/>
            <a:ext cx="517025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5166360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E53CDD-13F9-F04C-A38C-D30590DBF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1828800"/>
            <a:ext cx="5166360" cy="41148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BA9D5B8-E98B-1E44-9749-9348ADD25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or Image (w/ Ty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612647"/>
            <a:ext cx="2871216" cy="781437"/>
          </a:xfrm>
        </p:spPr>
        <p:txBody>
          <a:bodyPr/>
          <a:lstStyle/>
          <a:p>
            <a:r>
              <a:rPr lang="en-US"/>
              <a:t>Title for image or infographic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2871216" cy="41148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Description of the image goes here. Do not place borders, drop shadows, or highlights around images.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E53CDD-13F9-F04C-A38C-D30590DBF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0792" y="612648"/>
            <a:ext cx="7534656" cy="5330952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4C4335-3DEE-024B-ADBA-DB6C90BCE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5921" y="1828800"/>
            <a:ext cx="7040879" cy="41148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800"/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  <a:p>
            <a:pPr lvl="0"/>
            <a:r>
              <a:rPr lang="en-US"/>
              <a:t>Item 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3D27CC-C87F-1D43-805F-13F31AD35D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238" y="1975104"/>
            <a:ext cx="713232" cy="246888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09:00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C662FA-4F66-C447-BCF6-FE4AF0C2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936" y="2554834"/>
            <a:ext cx="713232" cy="246888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10:00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E847D1-4BCA-934C-90F8-A61D4A64A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936" y="3134564"/>
            <a:ext cx="713232" cy="246888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11:00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44905A-DD16-344F-A74C-F3D15078D3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3714294"/>
            <a:ext cx="713232" cy="246888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11:40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B45626-09A4-F047-9349-46C7A0163A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36" y="4294024"/>
            <a:ext cx="713232" cy="246888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12:00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10649FB-69F3-7E4D-86CC-AE4893CAB4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6" y="4873752"/>
            <a:ext cx="713232" cy="246888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13:00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8C3156-B290-E244-B66B-EFA579AA9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8055864" cy="41148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800"/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  <a:p>
            <a:pPr lvl="0"/>
            <a:r>
              <a:rPr lang="en-US"/>
              <a:t>Item 6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4058AF-3B2E-CB4C-9BAE-D51029855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2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612648"/>
            <a:ext cx="2871216" cy="777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Multiple Quotes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9563" y="612648"/>
            <a:ext cx="7653527" cy="73152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Quote #1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9563" y="2029968"/>
            <a:ext cx="7653527" cy="73152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Quote #2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9563" y="3456432"/>
            <a:ext cx="7653527" cy="73152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Quote #3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9563" y="4892040"/>
            <a:ext cx="7653527" cy="73152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Quote #4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46927E-B18E-754C-BCE7-DA493203A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9563" y="1435608"/>
            <a:ext cx="7653527" cy="219456"/>
          </a:xfrm>
        </p:spPr>
        <p:txBody>
          <a:bodyPr/>
          <a:lstStyle>
            <a:lvl1pPr marL="0" indent="0">
              <a:buNone/>
              <a:defRPr sz="1400" b="0" i="1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73ED1-0AB0-1A49-8134-AC1F4A7B1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9563" y="2862072"/>
            <a:ext cx="7653527" cy="219456"/>
          </a:xfrm>
        </p:spPr>
        <p:txBody>
          <a:bodyPr/>
          <a:lstStyle>
            <a:lvl1pPr marL="0" indent="0">
              <a:buNone/>
              <a:defRPr sz="1400" b="0" i="1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6856CC-252E-D24A-8B55-D1D0B0CA4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9563" y="4288536"/>
            <a:ext cx="7653527" cy="219456"/>
          </a:xfrm>
        </p:spPr>
        <p:txBody>
          <a:bodyPr/>
          <a:lstStyle>
            <a:lvl1pPr marL="0" indent="0">
              <a:buNone/>
              <a:defRPr sz="1400" b="0" i="1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2FDA5-D3B5-BE46-B21A-9E37A4712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9563" y="5724144"/>
            <a:ext cx="7653527" cy="219456"/>
          </a:xfrm>
        </p:spPr>
        <p:txBody>
          <a:bodyPr/>
          <a:lstStyle>
            <a:lvl1pPr marL="0" indent="0">
              <a:buNone/>
              <a:defRPr sz="1400" b="0" i="1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962890-2544-BD4C-8393-A422751B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70F677-C016-3041-BFB2-421CEB623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53" y="1430474"/>
            <a:ext cx="8215894" cy="4736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612647"/>
            <a:ext cx="10954512" cy="685800"/>
          </a:xfrm>
        </p:spPr>
        <p:txBody>
          <a:bodyPr/>
          <a:lstStyle/>
          <a:p>
            <a:r>
              <a:rPr lang="en-US"/>
              <a:t>Screenshot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2249424" cy="41148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You can use a large image to highlight your point. It should be placed on the page with no border around it.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E53CDD-13F9-F04C-A38C-D30590DBF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4920" y="1984248"/>
            <a:ext cx="5742432" cy="3447288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13AB06-79B3-A14C-81FB-5763915904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0618616-AF8E-7B43-8238-33BCB539A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7D34714-3277-2D4C-9873-F3C8D94B3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2151" y="6135034"/>
            <a:ext cx="3498961" cy="28646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87C29AE-9681-6543-B760-AA751668D7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63757" y="4683251"/>
            <a:ext cx="2614661" cy="2614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2152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presentation.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61C11-6C2E-104E-AD4C-95DF5B9186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2152" y="2706624"/>
            <a:ext cx="6464808" cy="877824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65367-01D9-C949-AA11-9C228FD05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2152" y="3584448"/>
            <a:ext cx="6464808" cy="55778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97D656-57B2-5A45-A572-45264FFB4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4645"/>
          <a:stretch/>
        </p:blipFill>
        <p:spPr>
          <a:xfrm>
            <a:off x="0" y="1486342"/>
            <a:ext cx="3119630" cy="3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3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612647"/>
            <a:ext cx="10954512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the infographic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2249424" cy="41148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Description of data set being represented by the infographic should be put here.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BDE489-EF3B-0E41-9AF6-DFC4B6389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emplate Body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962" y="2075688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4962" y="4663440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1523" y="2075688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1523" y="4663440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46927E-B18E-754C-BCE7-DA493203A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962" y="182880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73ED1-0AB0-1A49-8134-AC1F4A7B1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4962" y="443484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6856CC-252E-D24A-8B55-D1D0B0CA4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1523" y="182880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2FDA5-D3B5-BE46-B21A-9E37A4712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1523" y="443484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4F4E3C-3A17-4F49-985B-CE7CBAB472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936" y="1828800"/>
            <a:ext cx="1216152" cy="1243584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0DE0C0-D1CA-F746-BC2D-4638874A7A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0936" y="4416552"/>
            <a:ext cx="1216152" cy="1243584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87F77E-AEC1-6648-B7E9-F29589FD6BB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15790" y="1828800"/>
            <a:ext cx="1216152" cy="12446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1292426-1934-E447-9F22-5266FA83DB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15790" y="4416552"/>
            <a:ext cx="1216152" cy="1243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9153F9F-8D33-A645-B52F-D28833CAD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0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emplate Bod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2075688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936" y="4663440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2075688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4663440"/>
            <a:ext cx="3675887" cy="1033271"/>
          </a:xfrm>
        </p:spPr>
        <p:txBody>
          <a:bodyPr/>
          <a:lstStyle>
            <a:lvl1pPr marL="0" indent="0">
              <a:buNone/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Job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46927E-B18E-754C-BCE7-DA493203A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182880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73ED1-0AB0-1A49-8134-AC1F4A7B1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36" y="443484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6856CC-252E-D24A-8B55-D1D0B0CA4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182880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2FDA5-D3B5-BE46-B21A-9E37A4712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4434840"/>
            <a:ext cx="3675887" cy="228600"/>
          </a:xfrm>
        </p:spPr>
        <p:txBody>
          <a:bodyPr/>
          <a:lstStyle>
            <a:lvl1pPr marL="0" indent="0">
              <a:buNone/>
              <a:defRPr sz="1600">
                <a:solidFill>
                  <a:srgbClr val="0BB096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FF01399-472B-7043-A574-39EDB8221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51A820-A553-9B4C-A127-06D1FB2BA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78" y="0"/>
            <a:ext cx="52047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25002-4BD3-0249-806E-BEF59A037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780674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7D34714-3277-2D4C-9873-F3C8D94B30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2151" y="6135034"/>
            <a:ext cx="3498961" cy="28646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87C29AE-9681-6543-B760-AA751668D7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63757" y="4683251"/>
            <a:ext cx="2614661" cy="2614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2152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presentation.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61C11-6C2E-104E-AD4C-95DF5B9186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2152" y="2706624"/>
            <a:ext cx="6464808" cy="877824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65367-01D9-C949-AA11-9C228FD05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2152" y="3584448"/>
            <a:ext cx="6464808" cy="55778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97D656-57B2-5A45-A572-45264FFB4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4645"/>
          <a:stretch/>
        </p:blipFill>
        <p:spPr>
          <a:xfrm>
            <a:off x="0" y="1486342"/>
            <a:ext cx="3119630" cy="3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70C173-5D4B-1543-96BA-B68275A33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928" y="0"/>
            <a:ext cx="6856071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B78784-8B5A-2B42-9DB5-27903160B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" y="6135034"/>
            <a:ext cx="3498961" cy="28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section.</a:t>
            </a:r>
          </a:p>
        </p:txBody>
      </p:sp>
    </p:spTree>
    <p:extLst>
      <p:ext uri="{BB962C8B-B14F-4D97-AF65-F5344CB8AC3E}">
        <p14:creationId xmlns:p14="http://schemas.microsoft.com/office/powerpoint/2010/main" val="29669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E16B7-0A7D-E74A-90E1-266BCFEDE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208" y="0"/>
            <a:ext cx="7897792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B78784-8B5A-2B42-9DB5-27903160B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" y="6135034"/>
            <a:ext cx="3498961" cy="28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section.</a:t>
            </a:r>
          </a:p>
        </p:txBody>
      </p:sp>
    </p:spTree>
    <p:extLst>
      <p:ext uri="{BB962C8B-B14F-4D97-AF65-F5344CB8AC3E}">
        <p14:creationId xmlns:p14="http://schemas.microsoft.com/office/powerpoint/2010/main" val="42135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6ABBA-6D75-664E-B8F4-C36974C68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B78784-8B5A-2B42-9DB5-27903160B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" y="6135034"/>
            <a:ext cx="3498961" cy="28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section.</a:t>
            </a:r>
          </a:p>
        </p:txBody>
      </p:sp>
    </p:spTree>
    <p:extLst>
      <p:ext uri="{BB962C8B-B14F-4D97-AF65-F5344CB8AC3E}">
        <p14:creationId xmlns:p14="http://schemas.microsoft.com/office/powerpoint/2010/main" val="127525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828800"/>
            <a:ext cx="10954512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46A07E-643F-9D45-A02E-BF43BA2D1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9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52F90D-0A9D-E248-A765-38123333E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7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A18A553-4F5B-6849-9D70-CA42AA4E940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936" y="1828800"/>
            <a:ext cx="10954512" cy="41148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F59516-98E5-2046-AE34-76FEE6C77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7262" y="6364224"/>
            <a:ext cx="28847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8CB0F-9F5D-A540-A6C9-50E8D642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12648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01C7B-67D5-BC4E-B3F5-375FC9F8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828800"/>
            <a:ext cx="10954512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418C-C8ED-2443-85BC-B90CAD186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648" y="6389090"/>
            <a:ext cx="274320" cy="21945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6" r:id="rId3"/>
    <p:sldLayoutId id="2147483676" r:id="rId4"/>
    <p:sldLayoutId id="2147483697" r:id="rId5"/>
    <p:sldLayoutId id="2147483698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90000"/>
        <a:buFont typeface="System Font Regular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73736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pos="1825">
          <p15:clr>
            <a:srgbClr val="F26B43"/>
          </p15:clr>
        </p15:guide>
        <p15:guide id="5" pos="5857">
          <p15:clr>
            <a:srgbClr val="F26B43"/>
          </p15:clr>
        </p15:guide>
        <p15:guide id="6" pos="2210">
          <p15:clr>
            <a:srgbClr val="F26B43"/>
          </p15:clr>
        </p15:guide>
        <p15:guide id="7" pos="5472">
          <p15:clr>
            <a:srgbClr val="F26B43"/>
          </p15:clr>
        </p15:guide>
        <p15:guide id="8" pos="4032">
          <p15:clr>
            <a:srgbClr val="F26B43"/>
          </p15:clr>
        </p15:guide>
        <p15:guide id="9" pos="3650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3939">
          <p15:clr>
            <a:srgbClr val="F26B43"/>
          </p15:clr>
        </p15:guide>
        <p15:guide id="12" orient="horz" pos="1152">
          <p15:clr>
            <a:srgbClr val="F26B43"/>
          </p15:clr>
        </p15:guide>
        <p15:guide id="13" orient="horz" pos="3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scode.house.gov/" TargetMode="External"/><Relationship Id="rId2" Type="http://schemas.openxmlformats.org/officeDocument/2006/relationships/hyperlink" Target="https://www.congress.gov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%C2%A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D277-12DE-9217-8EB9-ED16CAD85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IRC Update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13FDD-4465-AE9F-5B05-2F4E5C960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52" y="2706624"/>
            <a:ext cx="6464808" cy="353099"/>
          </a:xfrm>
        </p:spPr>
        <p:txBody>
          <a:bodyPr anchor="t"/>
          <a:lstStyle/>
          <a:p>
            <a:r>
              <a:rPr lang="en-US" sz="2400" dirty="0">
                <a:solidFill>
                  <a:schemeClr val="accent6"/>
                </a:solidFill>
              </a:rPr>
              <a:t>Module 1: Anatomy of a Federal Code Section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41A00-6C9D-3DAF-CEF3-A1C17B1A9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5, 2023</a:t>
            </a:r>
          </a:p>
          <a:p>
            <a:r>
              <a:rPr lang="en-US" dirty="0"/>
              <a:t>Presented by Paula Firestone</a:t>
            </a:r>
          </a:p>
        </p:txBody>
      </p:sp>
    </p:spTree>
    <p:extLst>
      <p:ext uri="{BB962C8B-B14F-4D97-AF65-F5344CB8AC3E}">
        <p14:creationId xmlns:p14="http://schemas.microsoft.com/office/powerpoint/2010/main" val="16236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0655A8-B3B0-71A6-E4FF-F1F050C8D619}"/>
              </a:ext>
            </a:extLst>
          </p:cNvPr>
          <p:cNvSpPr/>
          <p:nvPr/>
        </p:nvSpPr>
        <p:spPr>
          <a:xfrm>
            <a:off x="228600" y="694267"/>
            <a:ext cx="4419600" cy="5998946"/>
          </a:xfrm>
          <a:prstGeom prst="roundRect">
            <a:avLst>
              <a:gd name="adj" fmla="val 7906"/>
            </a:avLst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FACTS: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Enacted Law (or Enrolled version) =  Roadmap to update</a:t>
            </a:r>
            <a:endParaRPr lang="en-US" dirty="0">
              <a:solidFill>
                <a:schemeClr val="tx1"/>
              </a:solidFill>
            </a:endParaRPr>
          </a:p>
          <a:p>
            <a:endParaRPr lang="en-US" sz="1600" i="1" dirty="0">
              <a:solidFill>
                <a:schemeClr val="tx1"/>
              </a:solidFill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states Code Operation: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New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Amended: Strike/Insert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Redesignated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Struck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provides language for update.</a:t>
            </a:r>
            <a:endParaRPr lang="en-US" sz="16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Amended text = Always between “quotation marks.”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Cut &amp; paste language between quotations.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Pay attention to punctuation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accent5"/>
              </a:solidFill>
            </a:endParaRPr>
          </a:p>
          <a:p>
            <a:r>
              <a:rPr lang="en-US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Legislation states the Effective Date.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5"/>
                </a:solidFill>
              </a:rPr>
              <a:t>Delayed – or -- on Enactment.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If no effective date is stated, use enactment date of law.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2949B-C395-9E4C-9802-DDE0399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4697C3-28ED-FD09-F6D2-1C987B36993B}"/>
              </a:ext>
            </a:extLst>
          </p:cNvPr>
          <p:cNvSpPr txBox="1">
            <a:spLocks/>
          </p:cNvSpPr>
          <p:nvPr/>
        </p:nvSpPr>
        <p:spPr>
          <a:xfrm>
            <a:off x="228601" y="164787"/>
            <a:ext cx="11356847" cy="5887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Basic Relationship Between Legislation &amp; Code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A246649F-5C55-4BB9-1C6C-55DA8F08850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794437" y="753533"/>
            <a:ext cx="7168962" cy="5494867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543863-FF72-B47D-4BD9-3FBF0AA999D4}"/>
              </a:ext>
            </a:extLst>
          </p:cNvPr>
          <p:cNvSpPr/>
          <p:nvPr/>
        </p:nvSpPr>
        <p:spPr>
          <a:xfrm>
            <a:off x="4825712" y="753533"/>
            <a:ext cx="7137686" cy="56355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DA30F-10BE-2F50-F2DD-81697E05E777}"/>
              </a:ext>
            </a:extLst>
          </p:cNvPr>
          <p:cNvSpPr/>
          <p:nvPr/>
        </p:nvSpPr>
        <p:spPr>
          <a:xfrm>
            <a:off x="4952999" y="5257800"/>
            <a:ext cx="6781801" cy="914400"/>
          </a:xfrm>
          <a:prstGeom prst="rect">
            <a:avLst/>
          </a:prstGeom>
          <a:solidFill>
            <a:schemeClr val="accent5">
              <a:alpha val="20000"/>
            </a:schemeClr>
          </a:solidFill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8782F-9B59-4C57-130B-13DA834BF152}"/>
              </a:ext>
            </a:extLst>
          </p:cNvPr>
          <p:cNvSpPr/>
          <p:nvPr/>
        </p:nvSpPr>
        <p:spPr>
          <a:xfrm>
            <a:off x="10287000" y="1198345"/>
            <a:ext cx="1447800" cy="32565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C71D2D-D098-15BD-5A1B-083B32E45657}"/>
              </a:ext>
            </a:extLst>
          </p:cNvPr>
          <p:cNvSpPr/>
          <p:nvPr/>
        </p:nvSpPr>
        <p:spPr>
          <a:xfrm>
            <a:off x="4952999" y="1447801"/>
            <a:ext cx="838201" cy="2286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C05C5-0A95-D49B-F72F-A499850EA481}"/>
              </a:ext>
            </a:extLst>
          </p:cNvPr>
          <p:cNvSpPr/>
          <p:nvPr/>
        </p:nvSpPr>
        <p:spPr>
          <a:xfrm>
            <a:off x="7086600" y="1447799"/>
            <a:ext cx="914400" cy="2286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2AEEA-121F-B25C-89ED-D2C46847F497}"/>
              </a:ext>
            </a:extLst>
          </p:cNvPr>
          <p:cNvSpPr/>
          <p:nvPr/>
        </p:nvSpPr>
        <p:spPr>
          <a:xfrm>
            <a:off x="4953000" y="1676399"/>
            <a:ext cx="6781800" cy="685801"/>
          </a:xfrm>
          <a:prstGeom prst="rect">
            <a:avLst/>
          </a:prstGeom>
          <a:solidFill>
            <a:srgbClr val="2FC4FF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1461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2BFE5-0C34-A1FB-2282-CBD001FB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8" y="277967"/>
            <a:ext cx="11297158" cy="798581"/>
          </a:xfrm>
        </p:spPr>
        <p:txBody>
          <a:bodyPr/>
          <a:lstStyle/>
          <a:p>
            <a:r>
              <a:rPr lang="en-US" dirty="0"/>
              <a:t>How to Find Code Sections in BWIP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433A4-B876-9879-5344-4D0F9C9E1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84856-9341-E89D-1EA7-FA403617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32" y="762001"/>
            <a:ext cx="7571770" cy="5219946"/>
          </a:xfrm>
          <a:prstGeom prst="rect">
            <a:avLst/>
          </a:prstGeom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FB14F390-7A19-E9D9-5CE6-BD8393FA6628}"/>
              </a:ext>
            </a:extLst>
          </p:cNvPr>
          <p:cNvSpPr/>
          <p:nvPr/>
        </p:nvSpPr>
        <p:spPr>
          <a:xfrm>
            <a:off x="484632" y="1021103"/>
            <a:ext cx="3401568" cy="4465297"/>
          </a:xfrm>
          <a:prstGeom prst="flowChartAlternateProcess">
            <a:avLst/>
          </a:prstGeom>
          <a:solidFill>
            <a:srgbClr val="00D0B6">
              <a:alpha val="50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cap="small" dirty="0">
              <a:solidFill>
                <a:schemeClr val="tx1"/>
              </a:solidFill>
            </a:endParaRPr>
          </a:p>
          <a:p>
            <a:pPr algn="ctr"/>
            <a:r>
              <a:rPr lang="en-US" sz="2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BDMS SEARCH</a:t>
            </a:r>
          </a:p>
          <a:p>
            <a:pPr algn="ctr"/>
            <a:endParaRPr lang="en-US" b="1" cap="small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Service = USC-Ref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Unit Code</a:t>
            </a:r>
            <a:r>
              <a:rPr lang="en-US" b="1" cap="small" dirty="0">
                <a:solidFill>
                  <a:schemeClr val="tx1"/>
                </a:solidFill>
              </a:rPr>
              <a:t> =</a:t>
            </a:r>
            <a:r>
              <a:rPr lang="en-US" b="1" dirty="0">
                <a:solidFill>
                  <a:schemeClr val="tx1"/>
                </a:solidFill>
              </a:rPr>
              <a:t> Sec. number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Use 4-digit identifier sec. number) &amp; “0” as placeholders.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Exs:</a:t>
            </a:r>
          </a:p>
          <a:p>
            <a:pPr algn="ctr"/>
            <a:r>
              <a:rPr lang="en-US" dirty="0"/>
              <a:t> 26 USC 403 = 0403 </a:t>
            </a:r>
          </a:p>
          <a:p>
            <a:pPr algn="ctr"/>
            <a:r>
              <a:rPr lang="en-US" dirty="0"/>
              <a:t>26 USC 403A = 0403A</a:t>
            </a:r>
          </a:p>
          <a:p>
            <a:pPr algn="ctr"/>
            <a:r>
              <a:rPr lang="en-US" dirty="0"/>
              <a:t>26 USC 72 = 0072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2E56039-641C-94DD-7189-63474D3A5840}"/>
              </a:ext>
            </a:extLst>
          </p:cNvPr>
          <p:cNvSpPr/>
          <p:nvPr/>
        </p:nvSpPr>
        <p:spPr>
          <a:xfrm flipV="1">
            <a:off x="6705600" y="3662735"/>
            <a:ext cx="910708" cy="26542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F0915-DC85-0574-A37B-7BEB11693E83}"/>
              </a:ext>
            </a:extLst>
          </p:cNvPr>
          <p:cNvSpPr txBox="1"/>
          <p:nvPr/>
        </p:nvSpPr>
        <p:spPr>
          <a:xfrm>
            <a:off x="276098" y="5581836"/>
            <a:ext cx="394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https://bwip.bna.com/bsearch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929575-E849-F8EC-FB40-903328AC7D99}"/>
              </a:ext>
            </a:extLst>
          </p:cNvPr>
          <p:cNvSpPr/>
          <p:nvPr/>
        </p:nvSpPr>
        <p:spPr>
          <a:xfrm>
            <a:off x="3738596" y="3829050"/>
            <a:ext cx="1176304" cy="31475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80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758"/>
            <a:ext cx="11128248" cy="1097690"/>
          </a:xfrm>
        </p:spPr>
        <p:txBody>
          <a:bodyPr/>
          <a:lstStyle/>
          <a:p>
            <a:r>
              <a:rPr lang="en-US" sz="2600" dirty="0"/>
              <a:t>Key Elements of a Code Section: Code Section Number &amp; Short 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A913A9C-CBE9-718F-CC54-AEA2250584F4}"/>
              </a:ext>
            </a:extLst>
          </p:cNvPr>
          <p:cNvSpPr/>
          <p:nvPr/>
        </p:nvSpPr>
        <p:spPr>
          <a:xfrm>
            <a:off x="8903616" y="1143001"/>
            <a:ext cx="2983584" cy="496098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 w="15875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Facts: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Section Number: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Always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at top of file,</a:t>
            </a:r>
          </a:p>
          <a:p>
            <a:r>
              <a:rPr lang="en-US" dirty="0">
                <a:solidFill>
                  <a:schemeClr val="bg2"/>
                </a:solidFill>
              </a:rPr>
              <a:t>     before section name.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Code section number also displays in breadcrumb along with all sorting information for section.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i="1" dirty="0">
                <a:solidFill>
                  <a:schemeClr val="bg2"/>
                </a:solidFill>
              </a:rPr>
              <a:t>*Code sec. number is driven by Unit.Start tags &amp; attributes.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2949B-C395-9E4C-9802-DDE0399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104DF-E821-87D2-CBE6-D7BD869F7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1320942"/>
            <a:ext cx="8480167" cy="4783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74A1A1-56BF-F3AD-5266-A40E81B3E5E3}"/>
              </a:ext>
            </a:extLst>
          </p:cNvPr>
          <p:cNvSpPr/>
          <p:nvPr/>
        </p:nvSpPr>
        <p:spPr>
          <a:xfrm>
            <a:off x="2433972" y="3101488"/>
            <a:ext cx="5126448" cy="288549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16B14E0-8322-A040-D86F-C5E88B5B2174}"/>
              </a:ext>
            </a:extLst>
          </p:cNvPr>
          <p:cNvSpPr/>
          <p:nvPr/>
        </p:nvSpPr>
        <p:spPr>
          <a:xfrm>
            <a:off x="6091154" y="1379262"/>
            <a:ext cx="588476" cy="113278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68DE43-186A-E1B8-BA48-B83817DBADFB}"/>
              </a:ext>
            </a:extLst>
          </p:cNvPr>
          <p:cNvSpPr txBox="1">
            <a:spLocks/>
          </p:cNvSpPr>
          <p:nvPr/>
        </p:nvSpPr>
        <p:spPr>
          <a:xfrm>
            <a:off x="613898" y="681746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Identifying Code Section Number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D0D84FCD-B0A4-53FE-AE27-398E85110F17}"/>
              </a:ext>
            </a:extLst>
          </p:cNvPr>
          <p:cNvSpPr/>
          <p:nvPr/>
        </p:nvSpPr>
        <p:spPr>
          <a:xfrm>
            <a:off x="3164277" y="2512051"/>
            <a:ext cx="794930" cy="55667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8CAECE1-64F7-9CD3-3AED-86116EEAFBD2}"/>
              </a:ext>
            </a:extLst>
          </p:cNvPr>
          <p:cNvSpPr/>
          <p:nvPr/>
        </p:nvSpPr>
        <p:spPr>
          <a:xfrm>
            <a:off x="4374776" y="3429000"/>
            <a:ext cx="448236" cy="354106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52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DCC2C134-DCA5-6436-40DE-B14EFCA1BA9E}"/>
              </a:ext>
            </a:extLst>
          </p:cNvPr>
          <p:cNvSpPr/>
          <p:nvPr/>
        </p:nvSpPr>
        <p:spPr>
          <a:xfrm>
            <a:off x="8317284" y="1151467"/>
            <a:ext cx="3646115" cy="5018886"/>
          </a:xfrm>
          <a:prstGeom prst="roundRect">
            <a:avLst>
              <a:gd name="adj" fmla="val 16667"/>
            </a:avLst>
          </a:prstGeom>
          <a:solidFill>
            <a:srgbClr val="FFC000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Facts: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Section Name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Always at top of Code section after section number.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Section name displays in breadcrumb along with all sorting information for section.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*</a:t>
            </a:r>
            <a:r>
              <a:rPr lang="en-US" i="1" dirty="0">
                <a:solidFill>
                  <a:srgbClr val="7653A3"/>
                </a:solidFill>
              </a:rPr>
              <a:t>Code name is driven by Unit.Start tags &amp; attributes.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Versions: BLAW generated &amp; maintained.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02D88E7-41B6-19C0-AD1B-B29376C8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1343501"/>
            <a:ext cx="7310050" cy="4825204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74C8F-B74F-8541-89B0-9F7B8C33D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D27833-5D66-F54C-3906-991C1EB8DAAF}"/>
              </a:ext>
            </a:extLst>
          </p:cNvPr>
          <p:cNvSpPr txBox="1">
            <a:spLocks/>
          </p:cNvSpPr>
          <p:nvPr/>
        </p:nvSpPr>
        <p:spPr>
          <a:xfrm>
            <a:off x="519121" y="657701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Identifying Code Section Name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7DD6CD60-176D-48BD-E760-F54449357149}"/>
              </a:ext>
            </a:extLst>
          </p:cNvPr>
          <p:cNvSpPr/>
          <p:nvPr/>
        </p:nvSpPr>
        <p:spPr>
          <a:xfrm>
            <a:off x="3672923" y="2961511"/>
            <a:ext cx="2793354" cy="36114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B6513E2F-349A-B1F3-E8B0-B0FD095A87E1}"/>
              </a:ext>
            </a:extLst>
          </p:cNvPr>
          <p:cNvSpPr/>
          <p:nvPr/>
        </p:nvSpPr>
        <p:spPr>
          <a:xfrm>
            <a:off x="3838023" y="3710811"/>
            <a:ext cx="2158354" cy="36114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4F704-8B66-1BC6-823B-EE227868BA7E}"/>
              </a:ext>
            </a:extLst>
          </p:cNvPr>
          <p:cNvSpPr/>
          <p:nvPr/>
        </p:nvSpPr>
        <p:spPr>
          <a:xfrm>
            <a:off x="1909749" y="3399176"/>
            <a:ext cx="5126448" cy="27695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32B6D9F-BC5D-2EED-79D0-13587AB36ECF}"/>
              </a:ext>
            </a:extLst>
          </p:cNvPr>
          <p:cNvSpPr/>
          <p:nvPr/>
        </p:nvSpPr>
        <p:spPr>
          <a:xfrm>
            <a:off x="875595" y="1560474"/>
            <a:ext cx="919149" cy="1162511"/>
          </a:xfrm>
          <a:prstGeom prst="leftBrace">
            <a:avLst>
              <a:gd name="adj1" fmla="val 8333"/>
              <a:gd name="adj2" fmla="val 41539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54A4D-18F9-E0DA-80D2-E253AC94903E}"/>
              </a:ext>
            </a:extLst>
          </p:cNvPr>
          <p:cNvSpPr/>
          <p:nvPr/>
        </p:nvSpPr>
        <p:spPr>
          <a:xfrm>
            <a:off x="7148012" y="3886200"/>
            <a:ext cx="624388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208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2120"/>
            <a:ext cx="11204448" cy="730236"/>
          </a:xfrm>
        </p:spPr>
        <p:txBody>
          <a:bodyPr/>
          <a:lstStyle/>
          <a:p>
            <a:r>
              <a:rPr lang="en-US" dirty="0"/>
              <a:t>Key Elements of a Code Section: Language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19B3-B171-CD47-AB22-CE8E22708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D0B3CDE-3F56-2390-9373-42D3FD5B10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0319" b="10319"/>
          <a:stretch/>
        </p:blipFill>
        <p:spPr>
          <a:xfrm>
            <a:off x="5127625" y="1984247"/>
            <a:ext cx="5641975" cy="3451353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EBFEC8-BDE8-7314-E3E7-B64B954EAADF}"/>
              </a:ext>
            </a:extLst>
          </p:cNvPr>
          <p:cNvSpPr txBox="1">
            <a:spLocks/>
          </p:cNvSpPr>
          <p:nvPr/>
        </p:nvSpPr>
        <p:spPr>
          <a:xfrm>
            <a:off x="630936" y="602373"/>
            <a:ext cx="11065764" cy="12745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  <a:p>
            <a:r>
              <a:rPr lang="en-US" sz="2400"/>
              <a:t>Text of Code section as provided by Public Law (P.L; Pub. L.)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BFAAD8-D668-377B-59CE-A3792D2760A5}"/>
              </a:ext>
            </a:extLst>
          </p:cNvPr>
          <p:cNvSpPr/>
          <p:nvPr/>
        </p:nvSpPr>
        <p:spPr>
          <a:xfrm>
            <a:off x="516636" y="1573946"/>
            <a:ext cx="3928364" cy="4433154"/>
          </a:xfrm>
          <a:prstGeom prst="roundRect">
            <a:avLst/>
          </a:prstGeom>
          <a:solidFill>
            <a:srgbClr val="00D0B6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cap="small" dirty="0">
                <a:solidFill>
                  <a:schemeClr val="accent6"/>
                </a:solidFill>
              </a:rPr>
              <a:t>what does language communicate?</a:t>
            </a:r>
            <a:r>
              <a:rPr lang="en-US" sz="2000" b="1" cap="small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The current version of law as enacted.</a:t>
            </a:r>
          </a:p>
          <a:p>
            <a:pPr algn="ctr"/>
            <a:endParaRPr lang="en-US" sz="2000" dirty="0">
              <a:solidFill>
                <a:schemeClr val="bg2"/>
              </a:solidFill>
            </a:endParaRPr>
          </a:p>
          <a:p>
            <a:pPr algn="ctr"/>
            <a:r>
              <a:rPr lang="en-US" sz="2000" b="1" cap="small" dirty="0">
                <a:solidFill>
                  <a:schemeClr val="accent6"/>
                </a:solidFill>
              </a:rPr>
              <a:t>key facts: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BTAX Language matches official Tax Code as published in the Office of the Law Revision Counsel’s US Code. [OLRC].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B8682-45DB-DFBE-085E-566EB118A686}"/>
              </a:ext>
            </a:extLst>
          </p:cNvPr>
          <p:cNvSpPr txBox="1"/>
          <p:nvPr/>
        </p:nvSpPr>
        <p:spPr>
          <a:xfrm>
            <a:off x="495299" y="249454"/>
            <a:ext cx="110657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+mj-lt"/>
              </a:rPr>
              <a:t>Identifying Code Section Language: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+mj-lt"/>
              </a:rPr>
              <a:t>  </a:t>
            </a:r>
          </a:p>
          <a:p>
            <a:r>
              <a:rPr lang="en-US" sz="2800" b="1">
                <a:latin typeface="+mj-lt"/>
              </a:rPr>
              <a:t> 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84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F2C58-2123-8438-DB36-4C41332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EBB37-821B-2E76-0BA7-94CA2E52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808" y="1472334"/>
            <a:ext cx="5496433" cy="477301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C6FC69-3A5C-E85F-4A05-64814B22AE9B}"/>
              </a:ext>
            </a:extLst>
          </p:cNvPr>
          <p:cNvSpPr/>
          <p:nvPr/>
        </p:nvSpPr>
        <p:spPr>
          <a:xfrm>
            <a:off x="631437" y="1487573"/>
            <a:ext cx="4321563" cy="4757779"/>
          </a:xfrm>
          <a:prstGeom prst="roundRect">
            <a:avLst/>
          </a:prstGeom>
          <a:solidFill>
            <a:srgbClr val="00D0B6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Key Facts:</a:t>
            </a: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Code section language follows in an exacting hierarchy.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cap="small" dirty="0">
                <a:solidFill>
                  <a:srgbClr val="FF0000"/>
                </a:solidFill>
              </a:rPr>
              <a:t>When amending Code, levels must be added precisely.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chemeClr val="bg2"/>
                </a:solidFill>
              </a:rPr>
              <a:t>Record</a:t>
            </a:r>
            <a:r>
              <a:rPr lang="en-US" dirty="0">
                <a:solidFill>
                  <a:schemeClr val="bg2"/>
                </a:solidFill>
              </a:rPr>
              <a:t> revised, redesignated or cut language, so it’s available to paste into Amendment section of Background Notes.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(More in future training module.)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A48E61-A9C7-136C-4C7F-AE1501686779}"/>
              </a:ext>
            </a:extLst>
          </p:cNvPr>
          <p:cNvSpPr txBox="1">
            <a:spLocks/>
          </p:cNvSpPr>
          <p:nvPr/>
        </p:nvSpPr>
        <p:spPr>
          <a:xfrm>
            <a:off x="630936" y="612648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Identifying Key Parts within BTAX: Code Section Language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A95313-2F49-688C-AC1F-CF1CAAEAB88A}"/>
              </a:ext>
            </a:extLst>
          </p:cNvPr>
          <p:cNvSpPr/>
          <p:nvPr/>
        </p:nvSpPr>
        <p:spPr>
          <a:xfrm>
            <a:off x="6248401" y="3124201"/>
            <a:ext cx="4823840" cy="1642048"/>
          </a:xfrm>
          <a:prstGeom prst="roundRect">
            <a:avLst>
              <a:gd name="adj" fmla="val 27991"/>
            </a:avLst>
          </a:prstGeom>
          <a:noFill/>
          <a:ln w="44450">
            <a:solidFill>
              <a:srgbClr val="00D0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591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F2C58-2123-8438-DB36-4C41332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C6FC69-3A5C-E85F-4A05-64814B22AE9B}"/>
              </a:ext>
            </a:extLst>
          </p:cNvPr>
          <p:cNvSpPr/>
          <p:nvPr/>
        </p:nvSpPr>
        <p:spPr>
          <a:xfrm>
            <a:off x="612648" y="1058980"/>
            <a:ext cx="3806952" cy="5330109"/>
          </a:xfrm>
          <a:prstGeom prst="roundRect">
            <a:avLst/>
          </a:prstGeom>
          <a:solidFill>
            <a:srgbClr val="00D0B6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Use the Table of Contents on the left rail of each Code section to: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u="sng" dirty="0">
                <a:solidFill>
                  <a:schemeClr val="tx1"/>
                </a:solidFill>
              </a:rPr>
              <a:t>Navigate</a:t>
            </a:r>
            <a:r>
              <a:rPr lang="en-US" sz="2000" dirty="0">
                <a:solidFill>
                  <a:schemeClr val="tx1"/>
                </a:solidFill>
              </a:rPr>
              <a:t> to lower levels: </a:t>
            </a:r>
            <a:r>
              <a:rPr lang="en-US" sz="2000" dirty="0" err="1">
                <a:solidFill>
                  <a:schemeClr val="tx1"/>
                </a:solidFill>
              </a:rPr>
              <a:t>subsec</a:t>
            </a:r>
            <a:r>
              <a:rPr lang="en-US" sz="2000" dirty="0">
                <a:solidFill>
                  <a:schemeClr val="tx1"/>
                </a:solidFill>
              </a:rPr>
              <a:t>., par., clause,  subclause.</a:t>
            </a:r>
            <a:r>
              <a:rPr lang="en-US" sz="2000" dirty="0"/>
              <a:t>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Use the </a:t>
            </a:r>
            <a:r>
              <a:rPr lang="en-US" sz="2000" u="sng" dirty="0">
                <a:solidFill>
                  <a:srgbClr val="FF0000"/>
                </a:solidFill>
              </a:rPr>
              <a:t>Structure</a:t>
            </a:r>
            <a:r>
              <a:rPr lang="en-US" sz="2000" dirty="0">
                <a:solidFill>
                  <a:srgbClr val="FF0000"/>
                </a:solidFill>
              </a:rPr>
              <a:t> in Oxygen – which mirrors TOC - to update levels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     accurately.</a:t>
            </a:r>
            <a:endParaRPr lang="en-US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A48E61-A9C7-136C-4C7F-AE1501686779}"/>
              </a:ext>
            </a:extLst>
          </p:cNvPr>
          <p:cNvSpPr txBox="1">
            <a:spLocks/>
          </p:cNvSpPr>
          <p:nvPr/>
        </p:nvSpPr>
        <p:spPr>
          <a:xfrm>
            <a:off x="604181" y="373180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Code Section Language: TOC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640D6-E315-A01C-4938-D80F106B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05" y="1121974"/>
            <a:ext cx="5678595" cy="51741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3F1FA43-6657-5139-E077-D4284A0E821B}"/>
              </a:ext>
            </a:extLst>
          </p:cNvPr>
          <p:cNvSpPr/>
          <p:nvPr/>
        </p:nvSpPr>
        <p:spPr>
          <a:xfrm>
            <a:off x="6372563" y="1607590"/>
            <a:ext cx="851026" cy="4202945"/>
          </a:xfrm>
          <a:prstGeom prst="rightBrace">
            <a:avLst/>
          </a:prstGeom>
          <a:ln w="38100">
            <a:solidFill>
              <a:srgbClr val="00D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EC8AB4-F7C6-4BCB-9125-8B26FDB771E8}"/>
              </a:ext>
            </a:extLst>
          </p:cNvPr>
          <p:cNvSpPr/>
          <p:nvPr/>
        </p:nvSpPr>
        <p:spPr>
          <a:xfrm>
            <a:off x="432735" y="1107740"/>
            <a:ext cx="11111345" cy="4866408"/>
          </a:xfrm>
          <a:prstGeom prst="roundRect">
            <a:avLst>
              <a:gd name="adj" fmla="val 7570"/>
            </a:avLst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BE2ACE-ADB7-247A-73E1-EDBF8D32C8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86968" y="1396258"/>
            <a:ext cx="10202880" cy="42893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F2C58-2123-8438-DB36-4C41332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EC2CFE-0CCA-429F-3A5B-58F64A774CF0}"/>
              </a:ext>
            </a:extLst>
          </p:cNvPr>
          <p:cNvSpPr txBox="1">
            <a:spLocks/>
          </p:cNvSpPr>
          <p:nvPr/>
        </p:nvSpPr>
        <p:spPr>
          <a:xfrm>
            <a:off x="630936" y="612648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Guide to Identify Section Levels</a:t>
            </a:r>
          </a:p>
        </p:txBody>
      </p:sp>
    </p:spTree>
    <p:extLst>
      <p:ext uri="{BB962C8B-B14F-4D97-AF65-F5344CB8AC3E}">
        <p14:creationId xmlns:p14="http://schemas.microsoft.com/office/powerpoint/2010/main" val="2334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F93C-D352-C98D-A96C-9E6C9110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6F70E-ECFD-FFF9-120B-88FD55C94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1752-9BE2-313C-0491-4B983F56F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36" y="1397000"/>
            <a:ext cx="10954512" cy="51257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7653A3"/>
                </a:solidFill>
              </a:rPr>
              <a:t>At the end of this module, you should be able to:</a:t>
            </a: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/>
              <a:t>Understand</a:t>
            </a:r>
            <a:r>
              <a:rPr lang="en-US" b="0"/>
              <a:t> basic Code updating, TPQA workflow &amp; using the shared Code Affected List.</a:t>
            </a:r>
          </a:p>
          <a:p>
            <a:pPr>
              <a:lnSpc>
                <a:spcPct val="150000"/>
              </a:lnSpc>
            </a:pPr>
            <a:r>
              <a:rPr lang="en-US"/>
              <a:t>Understand</a:t>
            </a:r>
            <a:r>
              <a:rPr lang="en-US" b="0"/>
              <a:t> </a:t>
            </a:r>
            <a:r>
              <a:rPr lang="en-US" b="0" dirty="0"/>
              <a:t>basic facts about the Internal Revenue Code &amp; how we present on BTAX.</a:t>
            </a:r>
          </a:p>
          <a:p>
            <a:pPr>
              <a:lnSpc>
                <a:spcPct val="150000"/>
              </a:lnSpc>
            </a:pPr>
            <a:r>
              <a:rPr lang="en-US" dirty="0"/>
              <a:t>Know </a:t>
            </a:r>
            <a:r>
              <a:rPr lang="en-US" b="0" dirty="0"/>
              <a:t>when to begin updating Code for new law (triggers). 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</a:t>
            </a:r>
            <a:r>
              <a:rPr lang="en-US" b="0" dirty="0"/>
              <a:t> key parts of a Code section &amp; what each section communicates. 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</a:t>
            </a:r>
            <a:r>
              <a:rPr lang="en-US" b="0" dirty="0"/>
              <a:t> how the key parts relate to law.</a:t>
            </a:r>
          </a:p>
          <a:p>
            <a:pPr>
              <a:lnSpc>
                <a:spcPct val="150000"/>
              </a:lnSpc>
            </a:pPr>
            <a:r>
              <a:rPr lang="en-US" dirty="0"/>
              <a:t>Locate</a:t>
            </a:r>
            <a:r>
              <a:rPr lang="en-US" b="0" dirty="0"/>
              <a:t> Code sections in BWIP. </a:t>
            </a:r>
          </a:p>
          <a:p>
            <a:pPr>
              <a:lnSpc>
                <a:spcPct val="150000"/>
              </a:lnSpc>
            </a:pPr>
            <a:r>
              <a:rPr lang="en-US" dirty="0"/>
              <a:t>Find</a:t>
            </a:r>
            <a:r>
              <a:rPr lang="en-US" b="0" dirty="0"/>
              <a:t> Public Laws on-line.</a:t>
            </a:r>
          </a:p>
          <a:p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notepad with a pencil and check marks&#10;&#10;Description automatically generated with medium confidence">
            <a:extLst>
              <a:ext uri="{FF2B5EF4-FFF2-40B4-BE49-F238E27FC236}">
                <a16:creationId xmlns:a16="http://schemas.microsoft.com/office/drawing/2014/main" id="{8405F832-08C3-CFC6-855E-8A1747BA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1512" y="335280"/>
            <a:ext cx="1892224" cy="19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2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51" y="382120"/>
            <a:ext cx="10979097" cy="814728"/>
          </a:xfrm>
        </p:spPr>
        <p:txBody>
          <a:bodyPr/>
          <a:lstStyle/>
          <a:p>
            <a:r>
              <a:rPr lang="en-US" dirty="0"/>
              <a:t>Key Elements of a Code Section: Editor’s Notes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F2C58-2123-8438-DB36-4C41332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A48E61-A9C7-136C-4C7F-AE1501686779}"/>
              </a:ext>
            </a:extLst>
          </p:cNvPr>
          <p:cNvSpPr txBox="1">
            <a:spLocks/>
          </p:cNvSpPr>
          <p:nvPr/>
        </p:nvSpPr>
        <p:spPr>
          <a:xfrm>
            <a:off x="457200" y="220385"/>
            <a:ext cx="11734800" cy="5734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Code Section Language: Editor’s Notes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45DD24-D843-5FBE-5E30-4BB49630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086" y="1496578"/>
            <a:ext cx="6234970" cy="478311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77CFB1-E3F4-B1B3-E724-FD10795E225F}"/>
              </a:ext>
            </a:extLst>
          </p:cNvPr>
          <p:cNvSpPr/>
          <p:nvPr/>
        </p:nvSpPr>
        <p:spPr>
          <a:xfrm>
            <a:off x="228600" y="990600"/>
            <a:ext cx="3350343" cy="5257800"/>
          </a:xfrm>
          <a:prstGeom prst="roundRect">
            <a:avLst/>
          </a:prstGeom>
          <a:solidFill>
            <a:srgbClr val="99FFCC"/>
          </a:solidFill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99FFCC"/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small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editor’s notes?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cap="small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Editor’s Notes in Code Section language communicate current law &amp; future law.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 TPQA, we refer to these as Before &amp; After Notes.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use if delayed effective date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CE06BC-81F1-3ADD-CA99-02A2855DCD87}"/>
              </a:ext>
            </a:extLst>
          </p:cNvPr>
          <p:cNvSpPr/>
          <p:nvPr/>
        </p:nvSpPr>
        <p:spPr>
          <a:xfrm>
            <a:off x="3731342" y="1882320"/>
            <a:ext cx="6098458" cy="860880"/>
          </a:xfrm>
          <a:prstGeom prst="ellipse">
            <a:avLst/>
          </a:prstGeom>
          <a:solidFill>
            <a:schemeClr val="accent5">
              <a:alpha val="2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BF8DCC-E8F7-F9D1-E1F4-8E36F04A725F}"/>
              </a:ext>
            </a:extLst>
          </p:cNvPr>
          <p:cNvSpPr/>
          <p:nvPr/>
        </p:nvSpPr>
        <p:spPr>
          <a:xfrm>
            <a:off x="3731342" y="4230054"/>
            <a:ext cx="6480505" cy="1103945"/>
          </a:xfrm>
          <a:prstGeom prst="ellipse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58E36AA8-411C-8F0C-EAED-6E3577A9690A}"/>
              </a:ext>
            </a:extLst>
          </p:cNvPr>
          <p:cNvSpPr/>
          <p:nvPr/>
        </p:nvSpPr>
        <p:spPr>
          <a:xfrm>
            <a:off x="10085891" y="1496578"/>
            <a:ext cx="1953709" cy="2159990"/>
          </a:xfrm>
          <a:prstGeom prst="wedgeRectCallout">
            <a:avLst>
              <a:gd name="adj1" fmla="val -85109"/>
              <a:gd name="adj2" fmla="val 3668"/>
            </a:avLst>
          </a:prstGeom>
          <a:solidFill>
            <a:schemeClr val="accent5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Code language with “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Editor’s Note. 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F02AFE6-6F0E-7223-E530-CBF26C481870}"/>
              </a:ext>
            </a:extLst>
          </p:cNvPr>
          <p:cNvSpPr/>
          <p:nvPr/>
        </p:nvSpPr>
        <p:spPr>
          <a:xfrm>
            <a:off x="10085891" y="4007392"/>
            <a:ext cx="1953709" cy="2159991"/>
          </a:xfrm>
          <a:prstGeom prst="wedgeRectCallout">
            <a:avLst>
              <a:gd name="adj1" fmla="val -73001"/>
              <a:gd name="adj2" fmla="val -11396"/>
            </a:avLst>
          </a:prstGeom>
          <a:solidFill>
            <a:srgbClr val="FFFF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Code language with “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Editor’s Note.</a:t>
            </a:r>
          </a:p>
        </p:txBody>
      </p:sp>
    </p:spTree>
    <p:extLst>
      <p:ext uri="{BB962C8B-B14F-4D97-AF65-F5344CB8AC3E}">
        <p14:creationId xmlns:p14="http://schemas.microsoft.com/office/powerpoint/2010/main" val="50955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27956"/>
            <a:ext cx="11280648" cy="109769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Key Elements of a Code Section: Source Cites/ History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BFAAD8-D668-377B-59CE-A3792D2760A5}"/>
              </a:ext>
            </a:extLst>
          </p:cNvPr>
          <p:cNvSpPr/>
          <p:nvPr/>
        </p:nvSpPr>
        <p:spPr>
          <a:xfrm>
            <a:off x="133918" y="1045633"/>
            <a:ext cx="4438082" cy="5473700"/>
          </a:xfrm>
          <a:prstGeom prst="roundRect">
            <a:avLst/>
          </a:prstGeom>
          <a:solidFill>
            <a:srgbClr val="009CDB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/>
                </a:solidFill>
              </a:rPr>
              <a:t>Key Facts: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i="1" cap="small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history communicate?</a:t>
            </a:r>
          </a:p>
          <a:p>
            <a:endParaRPr lang="en-US" b="1" i="1" cap="small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Subscriber can read History &amp; determine </a:t>
            </a:r>
            <a:r>
              <a:rPr lang="en-US" sz="1600" u="sng" dirty="0">
                <a:solidFill>
                  <a:schemeClr val="tx1"/>
                </a:solidFill>
              </a:rPr>
              <a:t>currency,  </a:t>
            </a:r>
            <a:r>
              <a:rPr lang="en-US" sz="1600" dirty="0">
                <a:solidFill>
                  <a:schemeClr val="tx1"/>
                </a:solidFill>
              </a:rPr>
              <a:t>&amp; what </a:t>
            </a:r>
            <a:r>
              <a:rPr lang="en-US" sz="1600" u="sng" dirty="0">
                <a:solidFill>
                  <a:schemeClr val="tx1"/>
                </a:solidFill>
              </a:rPr>
              <a:t>laws</a:t>
            </a:r>
            <a:r>
              <a:rPr lang="en-US" sz="1600" dirty="0">
                <a:solidFill>
                  <a:schemeClr val="tx1"/>
                </a:solidFill>
              </a:rPr>
              <a:t> impacted the Code section.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/>
                </a:solidFill>
              </a:rPr>
              <a:t>All sections, including brand new sections, have Source Cites (History) below Code language.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Use formal cite format.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Place cite at the end of the history list, before the period at the end.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Minimum cite = PL, Act Section, Enactment Date, Stat.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Use Division &amp; title if applicable.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Title = Always lower case “t”. 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19B3-B171-CD47-AB22-CE8E22708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BFEC8-BDE8-7314-E3E7-B64B954EAADF}"/>
              </a:ext>
            </a:extLst>
          </p:cNvPr>
          <p:cNvSpPr txBox="1">
            <a:spLocks/>
          </p:cNvSpPr>
          <p:nvPr/>
        </p:nvSpPr>
        <p:spPr>
          <a:xfrm>
            <a:off x="381000" y="249454"/>
            <a:ext cx="11204448" cy="5697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Source Cites/History to Code Section: List of Public Acts (PL)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BE4E1-48AB-1E58-DDAF-62FC6AC2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99" y="2057400"/>
            <a:ext cx="5638801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0A0ADB-50DE-85EA-2A79-0146DDD0AE63}"/>
              </a:ext>
            </a:extLst>
          </p:cNvPr>
          <p:cNvSpPr/>
          <p:nvPr/>
        </p:nvSpPr>
        <p:spPr>
          <a:xfrm>
            <a:off x="8001000" y="4391466"/>
            <a:ext cx="2590800" cy="15239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3CDAB-CBCE-A68D-17EF-EFC97B42623A}"/>
              </a:ext>
            </a:extLst>
          </p:cNvPr>
          <p:cNvSpPr/>
          <p:nvPr/>
        </p:nvSpPr>
        <p:spPr>
          <a:xfrm>
            <a:off x="5105400" y="4543864"/>
            <a:ext cx="4267200" cy="25673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B10B4D-9237-7BDB-4C58-F94924E70CB7}"/>
              </a:ext>
            </a:extLst>
          </p:cNvPr>
          <p:cNvSpPr/>
          <p:nvPr/>
        </p:nvSpPr>
        <p:spPr>
          <a:xfrm>
            <a:off x="5105398" y="3962401"/>
            <a:ext cx="5638801" cy="117930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98BEF3-8E72-A193-FD77-F8BF57A9DC68}"/>
              </a:ext>
            </a:extLst>
          </p:cNvPr>
          <p:cNvSpPr/>
          <p:nvPr/>
        </p:nvSpPr>
        <p:spPr>
          <a:xfrm>
            <a:off x="9372600" y="4543865"/>
            <a:ext cx="1219200" cy="15239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BB6C9-F098-1CBF-8E1F-35554D9B9255}"/>
              </a:ext>
            </a:extLst>
          </p:cNvPr>
          <p:cNvSpPr/>
          <p:nvPr/>
        </p:nvSpPr>
        <p:spPr>
          <a:xfrm>
            <a:off x="5105397" y="4800598"/>
            <a:ext cx="3048003" cy="1523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7C6CE9-2229-AE6E-C834-6048AFDD5C49}"/>
              </a:ext>
            </a:extLst>
          </p:cNvPr>
          <p:cNvSpPr/>
          <p:nvPr/>
        </p:nvSpPr>
        <p:spPr>
          <a:xfrm>
            <a:off x="8153400" y="4800597"/>
            <a:ext cx="2133600" cy="17233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828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9454"/>
            <a:ext cx="11280648" cy="1048994"/>
          </a:xfrm>
        </p:spPr>
        <p:txBody>
          <a:bodyPr/>
          <a:lstStyle/>
          <a:p>
            <a:r>
              <a:rPr lang="en-US" dirty="0"/>
              <a:t>Key Elements of a Code Section: Background Notes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2949B-C395-9E4C-9802-DDE0399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5A1233-1E80-33BB-17E7-0194B6FA5434}"/>
              </a:ext>
            </a:extLst>
          </p:cNvPr>
          <p:cNvSpPr/>
          <p:nvPr/>
        </p:nvSpPr>
        <p:spPr>
          <a:xfrm>
            <a:off x="533400" y="1219201"/>
            <a:ext cx="5537200" cy="5169890"/>
          </a:xfrm>
          <a:prstGeom prst="roundRect">
            <a:avLst/>
          </a:prstGeom>
          <a:solidFill>
            <a:srgbClr val="7653A3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Facts:</a:t>
            </a: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cap="small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background notes?</a:t>
            </a: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Background Notes follow History &amp; provide Legislative History &amp; Effective Dates for each Act provision.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There are 2 Types of Background Notes in our BTAX Code Sections: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Amendments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Effective 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17153-562A-3D24-79D5-F0C64AEF68A2}"/>
              </a:ext>
            </a:extLst>
          </p:cNvPr>
          <p:cNvSpPr txBox="1">
            <a:spLocks/>
          </p:cNvSpPr>
          <p:nvPr/>
        </p:nvSpPr>
        <p:spPr>
          <a:xfrm>
            <a:off x="504951" y="287446"/>
            <a:ext cx="11080497" cy="10110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Identifying Key Parts of a Code Section: Background Notes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26B87-1CA0-1B73-C0EB-9ACA482D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502267"/>
            <a:ext cx="5715000" cy="4743085"/>
          </a:xfrm>
          <a:prstGeom prst="rect">
            <a:avLst/>
          </a:prstGeom>
          <a:solidFill>
            <a:schemeClr val="accent3"/>
          </a:solidFill>
          <a:ln>
            <a:solidFill>
              <a:srgbClr val="7653A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54B082E5-6119-4573-A6EF-4734A2FBB280}"/>
              </a:ext>
            </a:extLst>
          </p:cNvPr>
          <p:cNvSpPr/>
          <p:nvPr/>
        </p:nvSpPr>
        <p:spPr>
          <a:xfrm>
            <a:off x="6248401" y="3046822"/>
            <a:ext cx="5715000" cy="1865261"/>
          </a:xfrm>
          <a:prstGeom prst="rect">
            <a:avLst/>
          </a:prstGeom>
          <a:noFill/>
          <a:ln w="5715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458080CE-1F11-4E37-8825-220760BA3DF3}"/>
              </a:ext>
            </a:extLst>
          </p:cNvPr>
          <p:cNvSpPr/>
          <p:nvPr/>
        </p:nvSpPr>
        <p:spPr>
          <a:xfrm>
            <a:off x="6248400" y="1536997"/>
            <a:ext cx="5715000" cy="674672"/>
          </a:xfrm>
          <a:prstGeom prst="rect">
            <a:avLst/>
          </a:prstGeom>
          <a:noFill/>
          <a:ln w="5715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44F73-9087-4409-8526-52F60EB2A920}"/>
              </a:ext>
            </a:extLst>
          </p:cNvPr>
          <p:cNvSpPr/>
          <p:nvPr/>
        </p:nvSpPr>
        <p:spPr>
          <a:xfrm>
            <a:off x="6248400" y="1507067"/>
            <a:ext cx="5715000" cy="70460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3799DA-15C5-9E8C-AB2A-1D892E6DEA80}"/>
              </a:ext>
            </a:extLst>
          </p:cNvPr>
          <p:cNvSpPr/>
          <p:nvPr/>
        </p:nvSpPr>
        <p:spPr>
          <a:xfrm>
            <a:off x="6248400" y="3046821"/>
            <a:ext cx="5715001" cy="186526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656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180"/>
            <a:ext cx="11128248" cy="1017268"/>
          </a:xfrm>
        </p:spPr>
        <p:txBody>
          <a:bodyPr/>
          <a:lstStyle/>
          <a:p>
            <a:r>
              <a:rPr lang="en-US" sz="2600" dirty="0"/>
              <a:t>Key Elements of a Code Section: Background Notes Amendments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653A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19B3-B171-CD47-AB22-CE8E22708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EBFEC8-BDE8-7314-E3E7-B64B954EAADF}"/>
              </a:ext>
            </a:extLst>
          </p:cNvPr>
          <p:cNvSpPr txBox="1">
            <a:spLocks/>
          </p:cNvSpPr>
          <p:nvPr/>
        </p:nvSpPr>
        <p:spPr>
          <a:xfrm>
            <a:off x="190500" y="249454"/>
            <a:ext cx="11094212" cy="7411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Notes: Amendments</a:t>
            </a:r>
          </a:p>
          <a:p>
            <a:r>
              <a:rPr lang="en-US" sz="2200" dirty="0"/>
              <a:t>Supplementary info providing snapshot of legislative action to the Code section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BFAAD8-D668-377B-59CE-A3792D2760A5}"/>
              </a:ext>
            </a:extLst>
          </p:cNvPr>
          <p:cNvSpPr/>
          <p:nvPr/>
        </p:nvSpPr>
        <p:spPr>
          <a:xfrm>
            <a:off x="190500" y="1573946"/>
            <a:ext cx="4318000" cy="443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67E74F3-F2C2-BB7C-7CA2-16637B9552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1143000"/>
            <a:ext cx="4533900" cy="5246090"/>
          </a:xfrm>
          <a:solidFill>
            <a:schemeClr val="accent3">
              <a:lumMod val="40000"/>
              <a:lumOff val="60000"/>
            </a:schemeClr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Facts:</a:t>
            </a:r>
          </a:p>
          <a:p>
            <a:pPr algn="ctr"/>
            <a:r>
              <a:rPr lang="en-US" sz="24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Background Notes communicate?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/>
              <a:t>Subscriber can read our notes &amp; recreate the Code section prior to amendment</a:t>
            </a:r>
            <a:r>
              <a:rPr lang="en-US" sz="2000" b="1" dirty="0"/>
              <a:t>.</a:t>
            </a:r>
          </a:p>
          <a:p>
            <a:pPr algn="ctr"/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Added sections Do NOT have amendments.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Added sections do have effective date.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Do not use title in Background Note cites.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If  language is redesignated or substantially revised, place that language in quotes.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70767-7CC2-4D5B-6B73-FFD51DF126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5F306-C890-2ED3-0BED-F0AF1339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1984247"/>
            <a:ext cx="5742432" cy="3447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DEDC1B-06B9-C17B-C9E7-5ACA8640390F}"/>
              </a:ext>
            </a:extLst>
          </p:cNvPr>
          <p:cNvSpPr/>
          <p:nvPr/>
        </p:nvSpPr>
        <p:spPr>
          <a:xfrm>
            <a:off x="5943600" y="2819400"/>
            <a:ext cx="43434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26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2949B-C395-9E4C-9802-DDE0399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5A1233-1E80-33BB-17E7-0194B6FA5434}"/>
              </a:ext>
            </a:extLst>
          </p:cNvPr>
          <p:cNvSpPr/>
          <p:nvPr/>
        </p:nvSpPr>
        <p:spPr>
          <a:xfrm>
            <a:off x="6337300" y="1298448"/>
            <a:ext cx="5565649" cy="4554011"/>
          </a:xfrm>
          <a:prstGeom prst="roundRect">
            <a:avLst/>
          </a:prstGeom>
          <a:solidFill>
            <a:srgbClr val="7653A3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88783-8898-427C-F8BF-D93225950B80}"/>
              </a:ext>
            </a:extLst>
          </p:cNvPr>
          <p:cNvSpPr txBox="1"/>
          <p:nvPr/>
        </p:nvSpPr>
        <p:spPr>
          <a:xfrm>
            <a:off x="6248400" y="1530233"/>
            <a:ext cx="5791200" cy="392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Background Notes follow History, &amp; provide</a:t>
            </a:r>
          </a:p>
          <a:p>
            <a:pPr algn="ctr"/>
            <a:r>
              <a:rPr lang="en-US" b="1" dirty="0"/>
              <a:t> a snapshot of legislation history affecting every Code section.</a:t>
            </a:r>
          </a:p>
          <a:p>
            <a:pPr algn="ctr"/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550" dirty="0">
                <a:solidFill>
                  <a:schemeClr val="accent6"/>
                </a:solidFill>
              </a:rPr>
              <a:t>The Amendments to Subchapter &amp; Amendments to Part represent historical front matter.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50" dirty="0">
                <a:solidFill>
                  <a:schemeClr val="accent6"/>
                </a:solidFill>
              </a:rPr>
              <a:t>TPQA doesn’t amend front matter.</a:t>
            </a:r>
          </a:p>
          <a:p>
            <a:pPr algn="ctr"/>
            <a:endParaRPr lang="en-US" sz="155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50" dirty="0">
                <a:solidFill>
                  <a:schemeClr val="accent6"/>
                </a:solidFill>
              </a:rPr>
              <a:t>Scroll down for the stand alone heading: “</a:t>
            </a:r>
            <a:r>
              <a:rPr lang="en-US" sz="1550" cap="small" dirty="0">
                <a:solidFill>
                  <a:schemeClr val="accent6"/>
                </a:solidFill>
              </a:rPr>
              <a:t>AMENDMENTS”</a:t>
            </a:r>
            <a:r>
              <a:rPr lang="en-US" sz="1550" dirty="0">
                <a:solidFill>
                  <a:schemeClr val="accent6"/>
                </a:solidFill>
              </a:rPr>
              <a:t> following front matter.</a:t>
            </a:r>
          </a:p>
          <a:p>
            <a:pPr algn="ctr"/>
            <a:endParaRPr lang="en-US" cap="small" dirty="0"/>
          </a:p>
          <a:p>
            <a:pPr algn="ctr"/>
            <a:r>
              <a:rPr lang="en-US" cap="small" dirty="0">
                <a:solidFill>
                  <a:srgbClr val="FF0000"/>
                </a:solidFill>
              </a:rPr>
              <a:t>remember: </a:t>
            </a:r>
          </a:p>
          <a:p>
            <a:pPr algn="ctr"/>
            <a:r>
              <a:rPr lang="en-US" cap="small" dirty="0">
                <a:solidFill>
                  <a:srgbClr val="FF0000"/>
                </a:solidFill>
              </a:rPr>
              <a:t>brand new code Sections do not have amendments. </a:t>
            </a:r>
          </a:p>
          <a:p>
            <a:endParaRPr lang="en-US" sz="20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DB1071-7A43-0ACF-B158-D1B526E57F12}"/>
              </a:ext>
            </a:extLst>
          </p:cNvPr>
          <p:cNvSpPr txBox="1">
            <a:spLocks/>
          </p:cNvSpPr>
          <p:nvPr/>
        </p:nvSpPr>
        <p:spPr>
          <a:xfrm>
            <a:off x="612648" y="269013"/>
            <a:ext cx="10972800" cy="10294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Notes: Amendments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B08F0-278A-1D1C-96D1-FAF26A8D0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4" y="1198025"/>
            <a:ext cx="5465065" cy="53909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CECADEFF-2C65-858C-F4CE-700C8746F235}"/>
              </a:ext>
            </a:extLst>
          </p:cNvPr>
          <p:cNvSpPr/>
          <p:nvPr/>
        </p:nvSpPr>
        <p:spPr>
          <a:xfrm>
            <a:off x="1727201" y="2142262"/>
            <a:ext cx="419100" cy="4103090"/>
          </a:xfrm>
          <a:prstGeom prst="leftBrace">
            <a:avLst/>
          </a:prstGeom>
          <a:ln w="38100">
            <a:solidFill>
              <a:srgbClr val="76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8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D98922-A339-AFA0-CCA3-A2BAF3EC7E5A}"/>
              </a:ext>
            </a:extLst>
          </p:cNvPr>
          <p:cNvSpPr/>
          <p:nvPr/>
        </p:nvSpPr>
        <p:spPr>
          <a:xfrm>
            <a:off x="4448317" y="1337217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 Section Number &amp; Short Name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69386B-42FC-3F82-36C8-42039C2A76C0}"/>
              </a:ext>
            </a:extLst>
          </p:cNvPr>
          <p:cNvSpPr/>
          <p:nvPr/>
        </p:nvSpPr>
        <p:spPr>
          <a:xfrm>
            <a:off x="606351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D0B6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 Section Language	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E47DC0-F74F-70DF-477B-B27CA0B52633}"/>
              </a:ext>
            </a:extLst>
          </p:cNvPr>
          <p:cNvSpPr/>
          <p:nvPr/>
        </p:nvSpPr>
        <p:spPr>
          <a:xfrm>
            <a:off x="4448317" y="2875850"/>
            <a:ext cx="3082220" cy="1097689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009CDB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Section History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AF35C-8B8C-97B2-B75A-6B84371FADEE}"/>
              </a:ext>
            </a:extLst>
          </p:cNvPr>
          <p:cNvSpPr/>
          <p:nvPr/>
        </p:nvSpPr>
        <p:spPr>
          <a:xfrm>
            <a:off x="8290284" y="2875849"/>
            <a:ext cx="3082220" cy="1097690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solidFill>
            <a:srgbClr val="7653A3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Background Notes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996989-F65D-3DCC-3D7B-48B1A8D183A1}"/>
              </a:ext>
            </a:extLst>
          </p:cNvPr>
          <p:cNvSpPr/>
          <p:nvPr/>
        </p:nvSpPr>
        <p:spPr>
          <a:xfrm>
            <a:off x="8295817" y="4198400"/>
            <a:ext cx="3082220" cy="916328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Amendment to Section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43E8C1-AA84-F6B5-5FC1-7471EB4C9659}"/>
              </a:ext>
            </a:extLst>
          </p:cNvPr>
          <p:cNvSpPr/>
          <p:nvPr/>
        </p:nvSpPr>
        <p:spPr>
          <a:xfrm>
            <a:off x="8299184" y="5326790"/>
            <a:ext cx="3048646" cy="798412"/>
          </a:xfrm>
          <a:custGeom>
            <a:avLst/>
            <a:gdLst>
              <a:gd name="connsiteX0" fmla="*/ 0 w 2939073"/>
              <a:gd name="connsiteY0" fmla="*/ 0 h 898494"/>
              <a:gd name="connsiteX1" fmla="*/ 2939073 w 2939073"/>
              <a:gd name="connsiteY1" fmla="*/ 0 h 898494"/>
              <a:gd name="connsiteX2" fmla="*/ 2939073 w 2939073"/>
              <a:gd name="connsiteY2" fmla="*/ 898494 h 898494"/>
              <a:gd name="connsiteX3" fmla="*/ 0 w 2939073"/>
              <a:gd name="connsiteY3" fmla="*/ 898494 h 898494"/>
              <a:gd name="connsiteX4" fmla="*/ 0 w 2939073"/>
              <a:gd name="connsiteY4" fmla="*/ 0 h 8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073" h="898494">
                <a:moveTo>
                  <a:pt x="0" y="0"/>
                </a:moveTo>
                <a:lnTo>
                  <a:pt x="2939073" y="0"/>
                </a:lnTo>
                <a:lnTo>
                  <a:pt x="2939073" y="898494"/>
                </a:lnTo>
                <a:lnTo>
                  <a:pt x="0" y="898494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7030A0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Effective Dates to Section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1807D-17A4-F946-8E37-9FBEEA025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6E463-8F91-85F6-A65E-B8DCF036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180"/>
            <a:ext cx="11128248" cy="1017268"/>
          </a:xfrm>
        </p:spPr>
        <p:txBody>
          <a:bodyPr/>
          <a:lstStyle/>
          <a:p>
            <a:r>
              <a:rPr lang="en-US" sz="2600" dirty="0"/>
              <a:t>Key Elements of a Code Section: Background Notes – Effective Date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F33BF7-094C-9EB2-3535-8FD0AAF4C7E3}"/>
              </a:ext>
            </a:extLst>
          </p:cNvPr>
          <p:cNvCxnSpPr>
            <a:cxnSpLocks/>
          </p:cNvCxnSpPr>
          <p:nvPr/>
        </p:nvCxnSpPr>
        <p:spPr>
          <a:xfrm>
            <a:off x="6035040" y="2434907"/>
            <a:ext cx="0" cy="4409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219CC3D3-F01D-AEC2-609F-7B8C1BFB24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580" y="1886061"/>
            <a:ext cx="2379429" cy="989787"/>
          </a:xfrm>
          <a:prstGeom prst="bentConnector3">
            <a:avLst>
              <a:gd name="adj1" fmla="val 10007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1296E69-521A-C98E-C591-A70B221D0ACB}"/>
              </a:ext>
            </a:extLst>
          </p:cNvPr>
          <p:cNvCxnSpPr>
            <a:cxnSpLocks/>
          </p:cNvCxnSpPr>
          <p:nvPr/>
        </p:nvCxnSpPr>
        <p:spPr>
          <a:xfrm>
            <a:off x="7530537" y="1858581"/>
            <a:ext cx="2300857" cy="1017268"/>
          </a:xfrm>
          <a:prstGeom prst="bentConnector3">
            <a:avLst>
              <a:gd name="adj1" fmla="val 9997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D5554D-9277-349B-0ABD-644F209BC48C}"/>
              </a:ext>
            </a:extLst>
          </p:cNvPr>
          <p:cNvCxnSpPr>
            <a:cxnSpLocks/>
          </p:cNvCxnSpPr>
          <p:nvPr/>
        </p:nvCxnSpPr>
        <p:spPr>
          <a:xfrm>
            <a:off x="9878819" y="3973539"/>
            <a:ext cx="0" cy="2248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675ADE4-3DB4-ABF9-AF2B-EA052742F913}"/>
              </a:ext>
            </a:extLst>
          </p:cNvPr>
          <p:cNvCxnSpPr>
            <a:cxnSpLocks/>
          </p:cNvCxnSpPr>
          <p:nvPr/>
        </p:nvCxnSpPr>
        <p:spPr>
          <a:xfrm>
            <a:off x="9878819" y="5114728"/>
            <a:ext cx="0" cy="212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81E296-DD32-5978-F8A1-53A4DF287F44}"/>
              </a:ext>
            </a:extLst>
          </p:cNvPr>
          <p:cNvSpPr/>
          <p:nvPr/>
        </p:nvSpPr>
        <p:spPr>
          <a:xfrm>
            <a:off x="607695" y="4410461"/>
            <a:ext cx="3044952" cy="1250691"/>
          </a:xfrm>
          <a:custGeom>
            <a:avLst/>
            <a:gdLst>
              <a:gd name="connsiteX0" fmla="*/ 0 w 2971440"/>
              <a:gd name="connsiteY0" fmla="*/ 0 h 986474"/>
              <a:gd name="connsiteX1" fmla="*/ 2971440 w 2971440"/>
              <a:gd name="connsiteY1" fmla="*/ 0 h 986474"/>
              <a:gd name="connsiteX2" fmla="*/ 2971440 w 2971440"/>
              <a:gd name="connsiteY2" fmla="*/ 986474 h 986474"/>
              <a:gd name="connsiteX3" fmla="*/ 0 w 2971440"/>
              <a:gd name="connsiteY3" fmla="*/ 986474 h 986474"/>
              <a:gd name="connsiteX4" fmla="*/ 0 w 2971440"/>
              <a:gd name="connsiteY4" fmla="*/ 0 h 9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440" h="986474">
                <a:moveTo>
                  <a:pt x="0" y="0"/>
                </a:moveTo>
                <a:lnTo>
                  <a:pt x="2971440" y="0"/>
                </a:lnTo>
                <a:lnTo>
                  <a:pt x="2971440" y="986474"/>
                </a:lnTo>
                <a:lnTo>
                  <a:pt x="0" y="98647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rgbClr val="00D0B6"/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82550"/>
            <a:bevelB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  Editor’s Notes in Language if delayed effective date.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F8BCE-63C1-AB18-98CB-B96F7BBC249D}"/>
              </a:ext>
            </a:extLst>
          </p:cNvPr>
          <p:cNvCxnSpPr/>
          <p:nvPr/>
        </p:nvCxnSpPr>
        <p:spPr>
          <a:xfrm>
            <a:off x="2067580" y="4016187"/>
            <a:ext cx="0" cy="39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7D15-6BBF-1B75-7F11-F17F8B30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455"/>
            <a:ext cx="11118376" cy="524255"/>
          </a:xfrm>
        </p:spPr>
        <p:txBody>
          <a:bodyPr/>
          <a:lstStyle/>
          <a:p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CODE UPDATE FLOWCHART</a:t>
            </a:r>
            <a:r>
              <a:rPr lang="en-US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: Created by Tan Nguyen</a:t>
            </a:r>
            <a:b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02FAA-3F86-AD04-263F-77B442322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3505B2-D04B-C42F-C46B-F5A68429F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3"/>
          <a:stretch/>
        </p:blipFill>
        <p:spPr>
          <a:xfrm>
            <a:off x="601133" y="914402"/>
            <a:ext cx="10965976" cy="5029196"/>
          </a:xfrm>
          <a:prstGeom prst="rect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00206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033DF6-5E10-EDFE-0353-D1A3D94B68E7}"/>
              </a:ext>
            </a:extLst>
          </p:cNvPr>
          <p:cNvSpPr/>
          <p:nvPr/>
        </p:nvSpPr>
        <p:spPr>
          <a:xfrm>
            <a:off x="749808" y="2133600"/>
            <a:ext cx="1612392" cy="762000"/>
          </a:xfrm>
          <a:prstGeom prst="rect">
            <a:avLst/>
          </a:prstGeom>
          <a:solidFill>
            <a:srgbClr val="FFFF00">
              <a:alpha val="20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A0954-85F7-EFB2-1130-33DBF035AA11}"/>
              </a:ext>
            </a:extLst>
          </p:cNvPr>
          <p:cNvSpPr/>
          <p:nvPr/>
        </p:nvSpPr>
        <p:spPr>
          <a:xfrm>
            <a:off x="3124200" y="2133600"/>
            <a:ext cx="1752600" cy="762000"/>
          </a:xfrm>
          <a:prstGeom prst="rect">
            <a:avLst/>
          </a:prstGeom>
          <a:solidFill>
            <a:srgbClr val="FFFF00">
              <a:alpha val="20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57CD4-9A2F-BCE0-0787-2EF155075B9E}"/>
              </a:ext>
            </a:extLst>
          </p:cNvPr>
          <p:cNvSpPr/>
          <p:nvPr/>
        </p:nvSpPr>
        <p:spPr>
          <a:xfrm flipV="1">
            <a:off x="1447800" y="3962394"/>
            <a:ext cx="2590800" cy="609605"/>
          </a:xfrm>
          <a:prstGeom prst="rect">
            <a:avLst/>
          </a:prstGeom>
          <a:solidFill>
            <a:srgbClr val="FFFF00">
              <a:alpha val="20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A38D95-582A-9F99-FF97-D0D0216481CD}"/>
              </a:ext>
            </a:extLst>
          </p:cNvPr>
          <p:cNvSpPr/>
          <p:nvPr/>
        </p:nvSpPr>
        <p:spPr>
          <a:xfrm>
            <a:off x="5181600" y="1143000"/>
            <a:ext cx="2092657" cy="1066799"/>
          </a:xfrm>
          <a:prstGeom prst="rect">
            <a:avLst/>
          </a:prstGeom>
          <a:solidFill>
            <a:srgbClr val="FFFF00">
              <a:alpha val="20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66033D-471B-B4A7-C5D9-945F519E72A3}"/>
              </a:ext>
            </a:extLst>
          </p:cNvPr>
          <p:cNvSpPr/>
          <p:nvPr/>
        </p:nvSpPr>
        <p:spPr>
          <a:xfrm>
            <a:off x="7696200" y="1066801"/>
            <a:ext cx="1752600" cy="685800"/>
          </a:xfrm>
          <a:prstGeom prst="rect">
            <a:avLst/>
          </a:prstGeom>
          <a:solidFill>
            <a:srgbClr val="FFFF00">
              <a:alpha val="20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92E66-4222-967D-7251-22302DB71707}"/>
              </a:ext>
            </a:extLst>
          </p:cNvPr>
          <p:cNvSpPr/>
          <p:nvPr/>
        </p:nvSpPr>
        <p:spPr>
          <a:xfrm flipV="1">
            <a:off x="7726906" y="5257799"/>
            <a:ext cx="1874293" cy="685799"/>
          </a:xfrm>
          <a:prstGeom prst="rect">
            <a:avLst/>
          </a:prstGeom>
          <a:solidFill>
            <a:srgbClr val="FFFF00">
              <a:alpha val="20000"/>
            </a:srgb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4621875-B147-9C58-EA7F-412F2AA65BF4}"/>
              </a:ext>
            </a:extLst>
          </p:cNvPr>
          <p:cNvSpPr/>
          <p:nvPr/>
        </p:nvSpPr>
        <p:spPr>
          <a:xfrm>
            <a:off x="5380948" y="2599899"/>
            <a:ext cx="1593058" cy="1314728"/>
          </a:xfrm>
          <a:prstGeom prst="flowChartDecision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09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7653A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2949B-C395-9E4C-9802-DDE0399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5A1233-1E80-33BB-17E7-0194B6FA5434}"/>
              </a:ext>
            </a:extLst>
          </p:cNvPr>
          <p:cNvSpPr/>
          <p:nvPr/>
        </p:nvSpPr>
        <p:spPr>
          <a:xfrm>
            <a:off x="7520825" y="1117924"/>
            <a:ext cx="4421262" cy="51646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17153-562A-3D24-79D5-F0C64AEF68A2}"/>
              </a:ext>
            </a:extLst>
          </p:cNvPr>
          <p:cNvSpPr txBox="1">
            <a:spLocks/>
          </p:cNvSpPr>
          <p:nvPr/>
        </p:nvSpPr>
        <p:spPr>
          <a:xfrm>
            <a:off x="175533" y="155448"/>
            <a:ext cx="11409915" cy="6312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BTAX: Background Notes: Effective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93DE6-207D-A7FC-D68F-DD31BA6F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280617"/>
            <a:ext cx="5391413" cy="50587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A24BE-7AAB-4A29-146F-1E0EFD86EA0E}"/>
              </a:ext>
            </a:extLst>
          </p:cNvPr>
          <p:cNvSpPr txBox="1"/>
          <p:nvPr/>
        </p:nvSpPr>
        <p:spPr>
          <a:xfrm>
            <a:off x="7453397" y="786662"/>
            <a:ext cx="4488690" cy="547842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FACTS: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dates section reflect the effective date of each amendment.</a:t>
            </a:r>
          </a:p>
          <a:p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All laws are arranged under year of enactment heading which display in bold face. </a:t>
            </a:r>
            <a:r>
              <a:rPr lang="en-US" sz="1400" i="1" dirty="0"/>
              <a:t>Refer to heading in illustration: </a:t>
            </a:r>
            <a:r>
              <a:rPr lang="en-US" sz="1400" b="1" i="1" cap="small" dirty="0"/>
              <a:t>effective date of 2022 amendments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cap="smal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Each amendment has an effective date.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3E9849"/>
                </a:solidFill>
              </a:rPr>
              <a:t>A singular law may be amended by multiple Act sections &amp; have various effective dates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</a:rPr>
              <a:t>If the legislation does not provide an effective date, the amendment is in effect on the date of enactment &amp; indicated within brackets. </a:t>
            </a:r>
            <a:r>
              <a:rPr lang="en-US" sz="1400" i="1" dirty="0">
                <a:solidFill>
                  <a:srgbClr val="FF0000"/>
                </a:solidFill>
              </a:rPr>
              <a:t>Refer to provision by 113(a) in illustration.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</a:rPr>
              <a:t>Effective Date Cites DO NOT include title.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7A4BE-F804-98F9-EBE7-A6141EE7D9E9}"/>
              </a:ext>
            </a:extLst>
          </p:cNvPr>
          <p:cNvSpPr/>
          <p:nvPr/>
        </p:nvSpPr>
        <p:spPr>
          <a:xfrm>
            <a:off x="1019307" y="1353725"/>
            <a:ext cx="5181600" cy="317912"/>
          </a:xfrm>
          <a:prstGeom prst="rect">
            <a:avLst/>
          </a:prstGeom>
          <a:solidFill>
            <a:schemeClr val="accent5">
              <a:alpha val="20000"/>
            </a:schemeClr>
          </a:solidFill>
          <a:ln w="34925">
            <a:solidFill>
              <a:srgbClr val="76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4A161C-51AD-C3FE-8E14-F13992D5F58E}"/>
              </a:ext>
            </a:extLst>
          </p:cNvPr>
          <p:cNvCxnSpPr>
            <a:cxnSpLocks/>
          </p:cNvCxnSpPr>
          <p:nvPr/>
        </p:nvCxnSpPr>
        <p:spPr>
          <a:xfrm>
            <a:off x="1905000" y="2362200"/>
            <a:ext cx="14478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D3ADB5-8A7F-573A-8C9E-D8FCCDABEA18}"/>
              </a:ext>
            </a:extLst>
          </p:cNvPr>
          <p:cNvCxnSpPr>
            <a:cxnSpLocks/>
          </p:cNvCxnSpPr>
          <p:nvPr/>
        </p:nvCxnSpPr>
        <p:spPr>
          <a:xfrm>
            <a:off x="1905000" y="2819400"/>
            <a:ext cx="14478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6AE857-6991-6C35-6D12-CBE67DA83325}"/>
              </a:ext>
            </a:extLst>
          </p:cNvPr>
          <p:cNvCxnSpPr>
            <a:cxnSpLocks/>
          </p:cNvCxnSpPr>
          <p:nvPr/>
        </p:nvCxnSpPr>
        <p:spPr>
          <a:xfrm>
            <a:off x="1905000" y="3276600"/>
            <a:ext cx="18288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FEFC7-5DE0-431F-C9ED-97D028C7D201}"/>
              </a:ext>
            </a:extLst>
          </p:cNvPr>
          <p:cNvCxnSpPr>
            <a:cxnSpLocks/>
          </p:cNvCxnSpPr>
          <p:nvPr/>
        </p:nvCxnSpPr>
        <p:spPr>
          <a:xfrm>
            <a:off x="1905000" y="4267200"/>
            <a:ext cx="1473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5EA2D5-FD20-F2D2-B39C-4C93D4C17418}"/>
              </a:ext>
            </a:extLst>
          </p:cNvPr>
          <p:cNvCxnSpPr>
            <a:cxnSpLocks/>
          </p:cNvCxnSpPr>
          <p:nvPr/>
        </p:nvCxnSpPr>
        <p:spPr>
          <a:xfrm>
            <a:off x="1905000" y="3810000"/>
            <a:ext cx="1473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2C82D0-1FCB-629E-E717-A848B7488EED}"/>
              </a:ext>
            </a:extLst>
          </p:cNvPr>
          <p:cNvCxnSpPr>
            <a:cxnSpLocks/>
          </p:cNvCxnSpPr>
          <p:nvPr/>
        </p:nvCxnSpPr>
        <p:spPr>
          <a:xfrm>
            <a:off x="1905000" y="4724400"/>
            <a:ext cx="1473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730799-04B9-812D-65E1-BB94AABAC9BD}"/>
              </a:ext>
            </a:extLst>
          </p:cNvPr>
          <p:cNvCxnSpPr>
            <a:cxnSpLocks/>
          </p:cNvCxnSpPr>
          <p:nvPr/>
        </p:nvCxnSpPr>
        <p:spPr>
          <a:xfrm>
            <a:off x="1905000" y="5257800"/>
            <a:ext cx="18288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E94B9B-E72E-F4AA-2C58-197BA5A1C9C5}"/>
              </a:ext>
            </a:extLst>
          </p:cNvPr>
          <p:cNvCxnSpPr>
            <a:cxnSpLocks/>
          </p:cNvCxnSpPr>
          <p:nvPr/>
        </p:nvCxnSpPr>
        <p:spPr>
          <a:xfrm>
            <a:off x="1905000" y="5791200"/>
            <a:ext cx="1473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B6F4BEA9-CDCF-8B87-4E6F-2EC57070758C}"/>
              </a:ext>
            </a:extLst>
          </p:cNvPr>
          <p:cNvSpPr/>
          <p:nvPr/>
        </p:nvSpPr>
        <p:spPr>
          <a:xfrm>
            <a:off x="6499408" y="1409283"/>
            <a:ext cx="515064" cy="4955174"/>
          </a:xfrm>
          <a:prstGeom prst="rightBrace">
            <a:avLst>
              <a:gd name="adj1" fmla="val 8333"/>
              <a:gd name="adj2" fmla="val 39577"/>
            </a:avLst>
          </a:prstGeom>
          <a:noFill/>
          <a:ln w="4762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0AA378-B8D2-AD45-8C2D-128337771FB0}"/>
              </a:ext>
            </a:extLst>
          </p:cNvPr>
          <p:cNvCxnSpPr>
            <a:cxnSpLocks/>
          </p:cNvCxnSpPr>
          <p:nvPr/>
        </p:nvCxnSpPr>
        <p:spPr>
          <a:xfrm>
            <a:off x="1905000" y="6213685"/>
            <a:ext cx="14732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053808-9367-39E0-64D5-212FE3E9743F}"/>
              </a:ext>
            </a:extLst>
          </p:cNvPr>
          <p:cNvCxnSpPr>
            <a:cxnSpLocks/>
          </p:cNvCxnSpPr>
          <p:nvPr/>
        </p:nvCxnSpPr>
        <p:spPr>
          <a:xfrm>
            <a:off x="1019307" y="5943600"/>
            <a:ext cx="3522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8A2E55-6B09-F452-E6ED-F4589FF1789E}"/>
              </a:ext>
            </a:extLst>
          </p:cNvPr>
          <p:cNvCxnSpPr>
            <a:cxnSpLocks/>
          </p:cNvCxnSpPr>
          <p:nvPr/>
        </p:nvCxnSpPr>
        <p:spPr>
          <a:xfrm>
            <a:off x="1773197" y="2590800"/>
            <a:ext cx="855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726DE25-0D36-A71D-9BD6-5BF710DD7A0C}"/>
              </a:ext>
            </a:extLst>
          </p:cNvPr>
          <p:cNvCxnSpPr>
            <a:cxnSpLocks/>
          </p:cNvCxnSpPr>
          <p:nvPr/>
        </p:nvCxnSpPr>
        <p:spPr>
          <a:xfrm>
            <a:off x="997159" y="5444148"/>
            <a:ext cx="907841" cy="15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E3D95D8-4F27-8667-AF23-1F030853D24A}"/>
              </a:ext>
            </a:extLst>
          </p:cNvPr>
          <p:cNvCxnSpPr>
            <a:cxnSpLocks/>
          </p:cNvCxnSpPr>
          <p:nvPr/>
        </p:nvCxnSpPr>
        <p:spPr>
          <a:xfrm flipH="1">
            <a:off x="1019307" y="4953000"/>
            <a:ext cx="1103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C4502B7-0781-A6DA-E552-E1813227B3AF}"/>
              </a:ext>
            </a:extLst>
          </p:cNvPr>
          <p:cNvCxnSpPr>
            <a:cxnSpLocks/>
          </p:cNvCxnSpPr>
          <p:nvPr/>
        </p:nvCxnSpPr>
        <p:spPr>
          <a:xfrm>
            <a:off x="1042386" y="4495800"/>
            <a:ext cx="52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C56F6A-048E-F6B8-E509-9FC296C7AE6F}"/>
              </a:ext>
            </a:extLst>
          </p:cNvPr>
          <p:cNvCxnSpPr>
            <a:cxnSpLocks/>
          </p:cNvCxnSpPr>
          <p:nvPr/>
        </p:nvCxnSpPr>
        <p:spPr>
          <a:xfrm>
            <a:off x="5257800" y="4267200"/>
            <a:ext cx="470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EDBB583-702F-80EB-CDB3-54598116AA9A}"/>
              </a:ext>
            </a:extLst>
          </p:cNvPr>
          <p:cNvCxnSpPr>
            <a:cxnSpLocks/>
          </p:cNvCxnSpPr>
          <p:nvPr/>
        </p:nvCxnSpPr>
        <p:spPr>
          <a:xfrm>
            <a:off x="1019307" y="3560618"/>
            <a:ext cx="1419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99044C-4729-3798-685B-53F6AF176679}"/>
              </a:ext>
            </a:extLst>
          </p:cNvPr>
          <p:cNvCxnSpPr>
            <a:cxnSpLocks/>
          </p:cNvCxnSpPr>
          <p:nvPr/>
        </p:nvCxnSpPr>
        <p:spPr>
          <a:xfrm>
            <a:off x="997159" y="2999509"/>
            <a:ext cx="2381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CF65F0-300D-4D91-3E4E-F3E842187CAF}"/>
              </a:ext>
            </a:extLst>
          </p:cNvPr>
          <p:cNvCxnSpPr>
            <a:cxnSpLocks/>
          </p:cNvCxnSpPr>
          <p:nvPr/>
        </p:nvCxnSpPr>
        <p:spPr>
          <a:xfrm flipH="1">
            <a:off x="1107995" y="2052567"/>
            <a:ext cx="1330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89C76F-570B-0F78-7F72-01FFA8C30377}"/>
              </a:ext>
            </a:extLst>
          </p:cNvPr>
          <p:cNvCxnSpPr>
            <a:cxnSpLocks/>
          </p:cNvCxnSpPr>
          <p:nvPr/>
        </p:nvCxnSpPr>
        <p:spPr>
          <a:xfrm>
            <a:off x="5337578" y="3836980"/>
            <a:ext cx="470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E19D244-8E97-C2B9-E840-EB5F27EEC3ED}"/>
              </a:ext>
            </a:extLst>
          </p:cNvPr>
          <p:cNvCxnSpPr>
            <a:cxnSpLocks/>
          </p:cNvCxnSpPr>
          <p:nvPr/>
        </p:nvCxnSpPr>
        <p:spPr>
          <a:xfrm>
            <a:off x="5257800" y="4761156"/>
            <a:ext cx="387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2C66F7C-2BC9-B48A-4025-EB018F29F8A9}"/>
              </a:ext>
            </a:extLst>
          </p:cNvPr>
          <p:cNvCxnSpPr>
            <a:cxnSpLocks/>
          </p:cNvCxnSpPr>
          <p:nvPr/>
        </p:nvCxnSpPr>
        <p:spPr>
          <a:xfrm flipV="1">
            <a:off x="5572723" y="5259222"/>
            <a:ext cx="235145" cy="13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E7BF054-208D-D0EE-7EC1-C74BAFB6A8CC}"/>
              </a:ext>
            </a:extLst>
          </p:cNvPr>
          <p:cNvCxnSpPr>
            <a:cxnSpLocks/>
          </p:cNvCxnSpPr>
          <p:nvPr/>
        </p:nvCxnSpPr>
        <p:spPr>
          <a:xfrm>
            <a:off x="5410200" y="5791200"/>
            <a:ext cx="470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1F54154-8121-EC10-A9D8-76163C09E708}"/>
              </a:ext>
            </a:extLst>
          </p:cNvPr>
          <p:cNvCxnSpPr>
            <a:cxnSpLocks/>
          </p:cNvCxnSpPr>
          <p:nvPr/>
        </p:nvCxnSpPr>
        <p:spPr>
          <a:xfrm>
            <a:off x="5361327" y="6206758"/>
            <a:ext cx="4702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32933EB-B830-5C98-57C1-1B9576BE50C3}"/>
              </a:ext>
            </a:extLst>
          </p:cNvPr>
          <p:cNvCxnSpPr>
            <a:cxnSpLocks/>
          </p:cNvCxnSpPr>
          <p:nvPr/>
        </p:nvCxnSpPr>
        <p:spPr>
          <a:xfrm>
            <a:off x="1019307" y="3980726"/>
            <a:ext cx="499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EAEED45-4E35-08D4-0E0D-0ACB2358B1D1}"/>
              </a:ext>
            </a:extLst>
          </p:cNvPr>
          <p:cNvSpPr/>
          <p:nvPr/>
        </p:nvSpPr>
        <p:spPr>
          <a:xfrm>
            <a:off x="886968" y="945017"/>
            <a:ext cx="2084832" cy="246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small" dirty="0" err="1">
                <a:solidFill>
                  <a:schemeClr val="accent3"/>
                </a:solidFill>
              </a:rPr>
              <a:t>btax</a:t>
            </a:r>
            <a:r>
              <a:rPr lang="en-US" sz="2000" b="1" cap="small" dirty="0">
                <a:solidFill>
                  <a:schemeClr val="accent3"/>
                </a:solidFill>
              </a:rPr>
              <a:t> 26 </a:t>
            </a:r>
            <a:r>
              <a:rPr lang="en-US" sz="2000" b="1" cap="small" dirty="0" err="1">
                <a:solidFill>
                  <a:schemeClr val="accent3"/>
                </a:solidFill>
              </a:rPr>
              <a:t>usc</a:t>
            </a:r>
            <a:r>
              <a:rPr lang="en-US" sz="2000" b="1" cap="small" dirty="0">
                <a:solidFill>
                  <a:schemeClr val="accent3"/>
                </a:solidFill>
              </a:rPr>
              <a:t> 401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EAACE62-5F63-13F0-D138-BB737ADD5C9B}"/>
              </a:ext>
            </a:extLst>
          </p:cNvPr>
          <p:cNvCxnSpPr>
            <a:cxnSpLocks/>
          </p:cNvCxnSpPr>
          <p:nvPr/>
        </p:nvCxnSpPr>
        <p:spPr>
          <a:xfrm>
            <a:off x="1773197" y="1905000"/>
            <a:ext cx="196060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13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F1477-BBAF-EA21-EEB1-4439E4A47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6F3E44-C304-8BCB-B3BE-B58D47D66778}"/>
              </a:ext>
            </a:extLst>
          </p:cNvPr>
          <p:cNvSpPr txBox="1">
            <a:spLocks/>
          </p:cNvSpPr>
          <p:nvPr/>
        </p:nvSpPr>
        <p:spPr>
          <a:xfrm>
            <a:off x="152401" y="169049"/>
            <a:ext cx="11585448" cy="2119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Code Affected Spreadsheet: Delivered by Content Oversight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BDA395-2F65-C553-39CD-59A579EC3C86}"/>
              </a:ext>
            </a:extLst>
          </p:cNvPr>
          <p:cNvSpPr txBox="1"/>
          <p:nvPr/>
        </p:nvSpPr>
        <p:spPr>
          <a:xfrm>
            <a:off x="228600" y="3909775"/>
            <a:ext cx="118375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Refresh </a:t>
            </a:r>
            <a:r>
              <a:rPr lang="en-US" sz="1400" b="1" u="sng" dirty="0"/>
              <a:t>shared Code section </a:t>
            </a:r>
            <a:r>
              <a:rPr lang="en-US" sz="1400" b="1" u="sng" dirty="0">
                <a:solidFill>
                  <a:schemeClr val="tx1"/>
                </a:solidFill>
              </a:rPr>
              <a:t>spreadsheet </a:t>
            </a:r>
            <a:r>
              <a:rPr lang="en-US" sz="1400" dirty="0">
                <a:solidFill>
                  <a:schemeClr val="tx1"/>
                </a:solidFill>
              </a:rPr>
              <a:t>for </a:t>
            </a:r>
            <a:r>
              <a:rPr lang="en-US" sz="1400" dirty="0"/>
              <a:t>TPQA updates.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0000"/>
                </a:solidFill>
              </a:rPr>
              <a:t>Check the Effective Date prior to making any updates: Delayed dates indicated Editor’s Notes required.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</a:rPr>
              <a:t>If the effective date is delayed, e.g., effective after the enactment date, there will need to be (2) versions in the Code section representing before &amp; after language with Editor’s Notes. Standard procedure to communicate present &amp; future law.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i="1" dirty="0">
                <a:solidFill>
                  <a:srgbClr val="FF0000"/>
                </a:solidFill>
              </a:rPr>
              <a:t>(Ed. Notes topic will be covered in detail during our Language &amp; Editor’s Note Training.)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Use both Affected List &amp; Enrolled bill -  or Act language - in tandem to update. (Content Oversight will provide.)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 Initial/date shared spreadsheet to indicate 1.) the file is checked out under your name; &amp;  2.) when file is ready for QA.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75230-D792-3D29-A841-0A7E8092F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8" r="1503" b="2909"/>
          <a:stretch/>
        </p:blipFill>
        <p:spPr>
          <a:xfrm>
            <a:off x="279981" y="691733"/>
            <a:ext cx="1173479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F93C-D352-C98D-A96C-9E6C9110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Conclusion: A Review of Our Learning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6F70E-ECFD-FFF9-120B-88FD55C94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E1752-9BE2-313C-0491-4B983F56F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36" y="1397000"/>
            <a:ext cx="10954512" cy="51257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7653A3"/>
                </a:solidFill>
              </a:rPr>
              <a:t>We’ve reached the end of this module. You should be able to:</a:t>
            </a: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dirty="0"/>
              <a:t>Understand</a:t>
            </a:r>
            <a:r>
              <a:rPr lang="en-US" b="0" dirty="0"/>
              <a:t> basic Code updating, TPQA workflow &amp; using the shared Code Affected List.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</a:t>
            </a:r>
            <a:r>
              <a:rPr lang="en-US" b="0" dirty="0"/>
              <a:t> basic facts about the Internal Revenue Code &amp; how we present on BTAX</a:t>
            </a:r>
          </a:p>
          <a:p>
            <a:pPr>
              <a:lnSpc>
                <a:spcPct val="150000"/>
              </a:lnSpc>
            </a:pPr>
            <a:r>
              <a:rPr lang="en-US" dirty="0"/>
              <a:t>Know </a:t>
            </a:r>
            <a:r>
              <a:rPr lang="en-US" b="0" dirty="0"/>
              <a:t>when to begin updating Code for new law (triggers). 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</a:t>
            </a:r>
            <a:r>
              <a:rPr lang="en-US" b="0" dirty="0"/>
              <a:t> key parts of a Code section &amp; what each section communicates. 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</a:t>
            </a:r>
            <a:r>
              <a:rPr lang="en-US" b="0" dirty="0"/>
              <a:t> how the key parts relate to law.</a:t>
            </a:r>
          </a:p>
          <a:p>
            <a:pPr>
              <a:lnSpc>
                <a:spcPct val="150000"/>
              </a:lnSpc>
            </a:pPr>
            <a:r>
              <a:rPr lang="en-US" dirty="0"/>
              <a:t>Locate</a:t>
            </a:r>
            <a:r>
              <a:rPr lang="en-US" b="0" dirty="0"/>
              <a:t> Code sections in BWIP. </a:t>
            </a:r>
          </a:p>
          <a:p>
            <a:pPr>
              <a:lnSpc>
                <a:spcPct val="150000"/>
              </a:lnSpc>
            </a:pPr>
            <a:r>
              <a:rPr lang="en-US" dirty="0"/>
              <a:t>Find</a:t>
            </a:r>
            <a:r>
              <a:rPr lang="en-US" b="0" dirty="0"/>
              <a:t> Public Laws on-line.</a:t>
            </a:r>
          </a:p>
          <a:p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notepad with a pencil and check marks&#10;&#10;Description automatically generated with medium confidence">
            <a:extLst>
              <a:ext uri="{FF2B5EF4-FFF2-40B4-BE49-F238E27FC236}">
                <a16:creationId xmlns:a16="http://schemas.microsoft.com/office/drawing/2014/main" id="{8405F832-08C3-CFC6-855E-8A1747BA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-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1512" y="335280"/>
            <a:ext cx="1892224" cy="19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6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AEBD6-5701-1F22-7942-B3069AFF8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0200" y="4356100"/>
            <a:ext cx="6451600" cy="1335024"/>
          </a:xfrm>
        </p:spPr>
        <p:txBody>
          <a:bodyPr/>
          <a:lstStyle/>
          <a:p>
            <a:pPr algn="ctr"/>
            <a:r>
              <a:rPr lang="en-US"/>
              <a:t>End of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C7165-7AD9-E0BD-DD43-3ABB51FE4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9812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5DB2-94A9-AD8D-300C-0A570C2F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B36F9-E9CA-8C13-B297-54B84B0A1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7E46A-B7BF-6B95-5465-5D1A6F638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936" y="990600"/>
            <a:ext cx="10954512" cy="4953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BWIP = Check out Code sections in BDMS. https://bwip.bna.com/wip.</a:t>
            </a:r>
          </a:p>
          <a:p>
            <a:endParaRPr lang="en-US" dirty="0"/>
          </a:p>
          <a:p>
            <a:r>
              <a:rPr lang="en-US" dirty="0"/>
              <a:t>Code Section Shared Affected List [EXCEL spreadsheet] = Content Oversight delivers.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Congress.Gov</a:t>
            </a:r>
            <a:r>
              <a:rPr lang="en-US" dirty="0"/>
              <a:t> = Searchable depository of bills &amp; public laws. </a:t>
            </a:r>
            <a:r>
              <a:rPr lang="en-US" dirty="0">
                <a:hlinkClick r:id="rId2"/>
              </a:rPr>
              <a:t>https://www.congress.gov/</a:t>
            </a:r>
            <a:endParaRPr lang="en-US" dirty="0"/>
          </a:p>
          <a:p>
            <a:endParaRPr lang="en-US" dirty="0"/>
          </a:p>
          <a:p>
            <a:r>
              <a:rPr lang="en-US" dirty="0"/>
              <a:t>OLRC = </a:t>
            </a:r>
            <a:r>
              <a:rPr lang="en-US" dirty="0">
                <a:hlinkClick r:id="rId3"/>
              </a:rPr>
              <a:t>https://uscode.house.gov/</a:t>
            </a:r>
            <a:r>
              <a:rPr lang="en-US" dirty="0"/>
              <a:t> Official Code Reference.</a:t>
            </a:r>
          </a:p>
          <a:p>
            <a:endParaRPr lang="en-US" dirty="0"/>
          </a:p>
          <a:p>
            <a:r>
              <a:rPr lang="en-US" dirty="0"/>
              <a:t>Code Documentation/Reference Manuals =</a:t>
            </a:r>
          </a:p>
          <a:p>
            <a:pPr marL="0" indent="0">
              <a:buNone/>
            </a:pPr>
            <a:r>
              <a:rPr lang="en-US" dirty="0"/>
              <a:t> I:\GROUPS\Tax&amp;Accounting\Operations\Content Oversight\Training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55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EC8AB4-F7C6-4BCB-9125-8B26FDB771E8}"/>
              </a:ext>
            </a:extLst>
          </p:cNvPr>
          <p:cNvSpPr/>
          <p:nvPr/>
        </p:nvSpPr>
        <p:spPr>
          <a:xfrm>
            <a:off x="432735" y="1107740"/>
            <a:ext cx="11111345" cy="4866408"/>
          </a:xfrm>
          <a:prstGeom prst="roundRect">
            <a:avLst>
              <a:gd name="adj" fmla="val 7570"/>
            </a:avLst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BE2ACE-ADB7-247A-73E1-EDBF8D32C8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86968" y="1396258"/>
            <a:ext cx="10202880" cy="42893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F2C58-2123-8438-DB36-4C41332A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EC2CFE-0CCA-429F-3A5B-58F64A774CF0}"/>
              </a:ext>
            </a:extLst>
          </p:cNvPr>
          <p:cNvSpPr txBox="1">
            <a:spLocks/>
          </p:cNvSpPr>
          <p:nvPr/>
        </p:nvSpPr>
        <p:spPr>
          <a:xfrm>
            <a:off x="630936" y="612648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RESOURCES: Guide to Identify Section Levels</a:t>
            </a:r>
          </a:p>
        </p:txBody>
      </p:sp>
    </p:spTree>
    <p:extLst>
      <p:ext uri="{BB962C8B-B14F-4D97-AF65-F5344CB8AC3E}">
        <p14:creationId xmlns:p14="http://schemas.microsoft.com/office/powerpoint/2010/main" val="176188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A958D9A-2F29-905B-9771-97C919663D3C}"/>
              </a:ext>
            </a:extLst>
          </p:cNvPr>
          <p:cNvSpPr/>
          <p:nvPr/>
        </p:nvSpPr>
        <p:spPr>
          <a:xfrm>
            <a:off x="770562" y="1460500"/>
            <a:ext cx="5155322" cy="120143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5294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612EC1D-584A-8851-7C1F-042DC39CD591}"/>
              </a:ext>
            </a:extLst>
          </p:cNvPr>
          <p:cNvSpPr/>
          <p:nvPr/>
        </p:nvSpPr>
        <p:spPr>
          <a:xfrm>
            <a:off x="754286" y="3916324"/>
            <a:ext cx="5155322" cy="974295"/>
          </a:xfrm>
          <a:prstGeom prst="roundRect">
            <a:avLst/>
          </a:prstGeom>
          <a:solidFill>
            <a:srgbClr val="E97FBE">
              <a:alpha val="74902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AF96DE-71C5-A4E0-DD5A-18DB285F3EBC}"/>
              </a:ext>
            </a:extLst>
          </p:cNvPr>
          <p:cNvSpPr/>
          <p:nvPr/>
        </p:nvSpPr>
        <p:spPr>
          <a:xfrm>
            <a:off x="770562" y="2895772"/>
            <a:ext cx="5155322" cy="793906"/>
          </a:xfrm>
          <a:prstGeom prst="roundRect">
            <a:avLst/>
          </a:prstGeom>
          <a:solidFill>
            <a:srgbClr val="009CDB">
              <a:alpha val="7529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368A5BA-769C-F178-E485-3E021BB9644B}"/>
              </a:ext>
            </a:extLst>
          </p:cNvPr>
          <p:cNvSpPr/>
          <p:nvPr/>
        </p:nvSpPr>
        <p:spPr>
          <a:xfrm>
            <a:off x="770562" y="5122215"/>
            <a:ext cx="5155322" cy="1200291"/>
          </a:xfrm>
          <a:prstGeom prst="roundRect">
            <a:avLst/>
          </a:prstGeom>
          <a:solidFill>
            <a:schemeClr val="tx2">
              <a:alpha val="75294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AEE1BA-FD9B-A239-EAD6-C3F0E433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252"/>
            <a:ext cx="11204448" cy="1135196"/>
          </a:xfrm>
        </p:spPr>
        <p:txBody>
          <a:bodyPr/>
          <a:lstStyle/>
          <a:p>
            <a:r>
              <a:rPr lang="en-US" dirty="0"/>
              <a:t>Internal Revenue Code Factsheet: Titles &amp; Broad-Based Facts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D41B-4EBE-992D-059B-3443EDD7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2469" y="6398872"/>
            <a:ext cx="274320" cy="219456"/>
          </a:xfrm>
          <a:ln>
            <a:noFill/>
          </a:ln>
        </p:spPr>
        <p:txBody>
          <a:bodyPr/>
          <a:lstStyle/>
          <a:p>
            <a:fld id="{233A6ECB-A6F5-154E-941C-89FF089A4B2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22">
            <a:extLst>
              <a:ext uri="{FF2B5EF4-FFF2-40B4-BE49-F238E27FC236}">
                <a16:creationId xmlns:a16="http://schemas.microsoft.com/office/drawing/2014/main" id="{31BEFE46-9E9D-300E-DA2C-9C37CE4B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927" y="1460500"/>
            <a:ext cx="5610786" cy="39984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0CA092-8DA2-A7DE-2B3F-7B79197C5A7F}"/>
              </a:ext>
            </a:extLst>
          </p:cNvPr>
          <p:cNvSpPr txBox="1"/>
          <p:nvPr/>
        </p:nvSpPr>
        <p:spPr>
          <a:xfrm>
            <a:off x="821485" y="1716046"/>
            <a:ext cx="5129922" cy="102055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i="1" kern="1200" baseline="0" dirty="0">
                <a:solidFill>
                  <a:schemeClr val="tx1"/>
                </a:solidFill>
              </a:rPr>
              <a:t>Federal statutory code consists of 53 titles.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>
                <a:solidFill>
                  <a:schemeClr val="tx1"/>
                </a:solidFill>
              </a:rPr>
              <a:t>Each title covers a broad area of the law.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baseline="0" dirty="0">
                <a:solidFill>
                  <a:schemeClr val="tx1"/>
                </a:solidFill>
              </a:rPr>
              <a:t>Title 26 = Internal Revenue Code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558C9-F6A5-E628-FC7A-BD290A879700}"/>
              </a:ext>
            </a:extLst>
          </p:cNvPr>
          <p:cNvSpPr txBox="1"/>
          <p:nvPr/>
        </p:nvSpPr>
        <p:spPr>
          <a:xfrm>
            <a:off x="874134" y="5161518"/>
            <a:ext cx="4948175" cy="10855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baseline="0" dirty="0">
                <a:solidFill>
                  <a:schemeClr val="tx1"/>
                </a:solidFill>
              </a:rPr>
              <a:t>All Titles have sections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>
                <a:solidFill>
                  <a:schemeClr val="tx1"/>
                </a:solidFill>
              </a:rPr>
              <a:t>(Represented by </a:t>
            </a:r>
            <a:r>
              <a:rPr lang="en-US" sz="2000" kern="1200" baseline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</a:t>
            </a:r>
            <a:r>
              <a:rPr lang="en-US" sz="2000" kern="1200" baseline="0" dirty="0">
                <a:solidFill>
                  <a:schemeClr val="tx1"/>
                </a:solidFill>
              </a:rPr>
              <a:t> [sec.]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>
                <a:solidFill>
                  <a:schemeClr val="tx1"/>
                </a:solidFill>
              </a:rPr>
              <a:t>as their basic unit).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C7BBF5-EB4F-57D4-A2FF-13928682596F}"/>
              </a:ext>
            </a:extLst>
          </p:cNvPr>
          <p:cNvSpPr txBox="1"/>
          <p:nvPr/>
        </p:nvSpPr>
        <p:spPr>
          <a:xfrm>
            <a:off x="814210" y="2887877"/>
            <a:ext cx="5068025" cy="85728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baseline="0" dirty="0">
                <a:solidFill>
                  <a:schemeClr val="tx1"/>
                </a:solidFill>
              </a:rPr>
              <a:t>TPQA maintains = Title 26 only (tax title)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21DD1-A11C-68CF-971D-8BC28BB4837A}"/>
              </a:ext>
            </a:extLst>
          </p:cNvPr>
          <p:cNvSpPr txBox="1"/>
          <p:nvPr/>
        </p:nvSpPr>
        <p:spPr>
          <a:xfrm>
            <a:off x="792508" y="4062477"/>
            <a:ext cx="5068025" cy="60150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kern="1200" baseline="0" dirty="0">
                <a:solidFill>
                  <a:schemeClr val="tx1"/>
                </a:solidFill>
              </a:rPr>
              <a:t>TPQA refers to the Code as: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baseline="0" dirty="0">
                <a:solidFill>
                  <a:schemeClr val="tx1"/>
                </a:solidFill>
              </a:rPr>
              <a:t>IRC, USC, Internal Revenue Code or Code.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6C10733-D210-9C06-D7A7-37A4FD2E2209}"/>
              </a:ext>
            </a:extLst>
          </p:cNvPr>
          <p:cNvSpPr/>
          <p:nvPr/>
        </p:nvSpPr>
        <p:spPr>
          <a:xfrm>
            <a:off x="9101448" y="2400301"/>
            <a:ext cx="2596163" cy="2259762"/>
          </a:xfrm>
          <a:prstGeom prst="roundRect">
            <a:avLst>
              <a:gd name="adj" fmla="val 50000"/>
            </a:avLst>
          </a:prstGeom>
          <a:solidFill>
            <a:srgbClr val="7653A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CA8DD-B8F9-162F-C641-F039D51DCA41}"/>
              </a:ext>
            </a:extLst>
          </p:cNvPr>
          <p:cNvSpPr txBox="1"/>
          <p:nvPr/>
        </p:nvSpPr>
        <p:spPr>
          <a:xfrm>
            <a:off x="8716779" y="2838280"/>
            <a:ext cx="3365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BTAX Title 26:</a:t>
            </a:r>
          </a:p>
          <a:p>
            <a:pPr algn="ctr"/>
            <a:r>
              <a:rPr lang="en-US" sz="2000" b="1" i="1" dirty="0"/>
              <a:t> </a:t>
            </a:r>
          </a:p>
          <a:p>
            <a:pPr algn="ctr"/>
            <a:r>
              <a:rPr lang="en-US" sz="2000" b="1" i="1" dirty="0"/>
              <a:t>Subtitle A-Subtitle K</a:t>
            </a:r>
          </a:p>
          <a:p>
            <a:pPr algn="ctr"/>
            <a:r>
              <a:rPr lang="en-US" sz="2000" b="1" i="1" dirty="0"/>
              <a:t>(Secs. 1-9834)</a:t>
            </a:r>
          </a:p>
        </p:txBody>
      </p:sp>
      <p:pic>
        <p:nvPicPr>
          <p:cNvPr id="32" name="Graphic 31" descr="Circle with left arrow with solid fill">
            <a:extLst>
              <a:ext uri="{FF2B5EF4-FFF2-40B4-BE49-F238E27FC236}">
                <a16:creationId xmlns:a16="http://schemas.microsoft.com/office/drawing/2014/main" id="{8D0DAD87-9EE2-084E-74C5-8281484D6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77196" y="3056643"/>
            <a:ext cx="519754" cy="5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612EC1D-584A-8851-7C1F-042DC39CD591}"/>
              </a:ext>
            </a:extLst>
          </p:cNvPr>
          <p:cNvSpPr/>
          <p:nvPr/>
        </p:nvSpPr>
        <p:spPr>
          <a:xfrm>
            <a:off x="532882" y="1628587"/>
            <a:ext cx="3728447" cy="165294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5294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Our Code Collection consists of Current </a:t>
            </a:r>
            <a:r>
              <a:rPr lang="en-US" b="1" dirty="0">
                <a:solidFill>
                  <a:schemeClr val="tx1"/>
                </a:solidFill>
              </a:rPr>
              <a:t>Code + Archival </a:t>
            </a:r>
            <a:r>
              <a:rPr lang="en-US" dirty="0">
                <a:solidFill>
                  <a:schemeClr val="tx1"/>
                </a:solidFill>
              </a:rPr>
              <a:t>content for years 2022-1954; 1954 &amp; 1913 Revenue Act.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AEE1BA-FD9B-A239-EAD6-C3F0E433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280648" cy="914400"/>
          </a:xfrm>
        </p:spPr>
        <p:txBody>
          <a:bodyPr/>
          <a:lstStyle/>
          <a:p>
            <a:r>
              <a:rPr lang="en-US" dirty="0"/>
              <a:t>Internal Revenue Code Factsheet: BTAX Display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D41B-4EBE-992D-059B-3443EDD7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07269" y="6398872"/>
            <a:ext cx="274320" cy="219456"/>
          </a:xfrm>
          <a:ln>
            <a:noFill/>
          </a:ln>
        </p:spPr>
        <p:txBody>
          <a:bodyPr/>
          <a:lstStyle/>
          <a:p>
            <a:fld id="{233A6ECB-A6F5-154E-941C-89FF089A4B2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EFFBD812-A4C7-5E99-55C2-7B54E39C8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3"/>
          <a:stretch/>
        </p:blipFill>
        <p:spPr>
          <a:xfrm>
            <a:off x="4463919" y="1628587"/>
            <a:ext cx="3061573" cy="38288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Content Placeholder 17">
            <a:extLst>
              <a:ext uri="{FF2B5EF4-FFF2-40B4-BE49-F238E27FC236}">
                <a16:creationId xmlns:a16="http://schemas.microsoft.com/office/drawing/2014/main" id="{E4171CA0-0015-4CEF-BC3B-D2E38BC11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082" y="1628587"/>
            <a:ext cx="4179333" cy="29561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05AF7980-74EF-15D5-F291-C55B7A6A9FF4}"/>
              </a:ext>
            </a:extLst>
          </p:cNvPr>
          <p:cNvSpPr/>
          <p:nvPr/>
        </p:nvSpPr>
        <p:spPr>
          <a:xfrm>
            <a:off x="4560897" y="3419324"/>
            <a:ext cx="2285542" cy="247345"/>
          </a:xfrm>
          <a:prstGeom prst="roundRect">
            <a:avLst/>
          </a:prstGeom>
          <a:noFill/>
          <a:ln w="5715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1379FB-B3FA-82DE-591A-04829A8C62E5}"/>
              </a:ext>
            </a:extLst>
          </p:cNvPr>
          <p:cNvSpPr/>
          <p:nvPr/>
        </p:nvSpPr>
        <p:spPr>
          <a:xfrm>
            <a:off x="532882" y="3638861"/>
            <a:ext cx="3728447" cy="1067518"/>
          </a:xfrm>
          <a:prstGeom prst="roundRect">
            <a:avLst/>
          </a:prstGeom>
          <a:solidFill>
            <a:srgbClr val="009CDB">
              <a:alpha val="34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Code updating concerns Current Code only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3FC2720-0AB8-AC92-E275-9D5C1D0B35C7}"/>
              </a:ext>
            </a:extLst>
          </p:cNvPr>
          <p:cNvSpPr/>
          <p:nvPr/>
        </p:nvSpPr>
        <p:spPr>
          <a:xfrm>
            <a:off x="532882" y="4974018"/>
            <a:ext cx="3728447" cy="142485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52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TPQA maintains Archival content though year 2000.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GD maintains pre-2000 content.</a:t>
            </a:r>
          </a:p>
        </p:txBody>
      </p:sp>
    </p:spTree>
    <p:extLst>
      <p:ext uri="{BB962C8B-B14F-4D97-AF65-F5344CB8AC3E}">
        <p14:creationId xmlns:p14="http://schemas.microsoft.com/office/powerpoint/2010/main" val="120180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A958D9A-2F29-905B-9771-97C919663D3C}"/>
              </a:ext>
            </a:extLst>
          </p:cNvPr>
          <p:cNvSpPr/>
          <p:nvPr/>
        </p:nvSpPr>
        <p:spPr>
          <a:xfrm>
            <a:off x="770562" y="1460500"/>
            <a:ext cx="5155322" cy="1587500"/>
          </a:xfrm>
          <a:prstGeom prst="roundRect">
            <a:avLst/>
          </a:prstGeom>
          <a:solidFill>
            <a:srgbClr val="009CDB">
              <a:alpha val="7529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368A5BA-769C-F178-E485-3E021BB9644B}"/>
              </a:ext>
            </a:extLst>
          </p:cNvPr>
          <p:cNvSpPr/>
          <p:nvPr/>
        </p:nvSpPr>
        <p:spPr>
          <a:xfrm>
            <a:off x="717791" y="4759231"/>
            <a:ext cx="5155322" cy="15875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5294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AEE1BA-FD9B-A239-EAD6-C3F0E433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9672"/>
            <a:ext cx="11280648" cy="730399"/>
          </a:xfrm>
        </p:spPr>
        <p:txBody>
          <a:bodyPr/>
          <a:lstStyle/>
          <a:p>
            <a:r>
              <a:rPr lang="en-US" dirty="0"/>
              <a:t>Internal Revenue Code Factsheet: Divisions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D41B-4EBE-992D-059B-3443EDD7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2469" y="6398872"/>
            <a:ext cx="274320" cy="219456"/>
          </a:xfrm>
          <a:ln>
            <a:noFill/>
          </a:ln>
        </p:spPr>
        <p:txBody>
          <a:bodyPr/>
          <a:lstStyle/>
          <a:p>
            <a:fld id="{233A6ECB-A6F5-154E-941C-89FF089A4B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0CA092-8DA2-A7DE-2B3F-7B79197C5A7F}"/>
              </a:ext>
            </a:extLst>
          </p:cNvPr>
          <p:cNvSpPr txBox="1"/>
          <p:nvPr/>
        </p:nvSpPr>
        <p:spPr>
          <a:xfrm>
            <a:off x="770562" y="1162051"/>
            <a:ext cx="5189407" cy="214488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/>
            <a:endParaRPr lang="en-US" sz="2000" i="1" dirty="0">
              <a:solidFill>
                <a:schemeClr val="tx1"/>
              </a:solidFill>
            </a:endParaRPr>
          </a:p>
          <a:p>
            <a:pPr lvl="0" algn="ctr"/>
            <a:r>
              <a:rPr lang="en-US" sz="2000" i="1" dirty="0">
                <a:solidFill>
                  <a:schemeClr val="tx1"/>
                </a:solidFill>
              </a:rPr>
              <a:t>26 USC </a:t>
            </a:r>
            <a:r>
              <a:rPr lang="en-US" sz="2000" i="1" baseline="0" dirty="0">
                <a:solidFill>
                  <a:schemeClr val="tx1"/>
                </a:solidFill>
              </a:rPr>
              <a:t>Title 26 is further divided</a:t>
            </a:r>
            <a:r>
              <a:rPr lang="en-US" sz="2000" baseline="0" dirty="0">
                <a:solidFill>
                  <a:schemeClr val="tx1"/>
                </a:solidFill>
              </a:rPr>
              <a:t>:</a:t>
            </a:r>
          </a:p>
          <a:p>
            <a:pPr lvl="0" algn="ctr"/>
            <a:r>
              <a:rPr lang="en-US" sz="2000" baseline="0" dirty="0">
                <a:solidFill>
                  <a:schemeClr val="tx1"/>
                </a:solidFill>
              </a:rPr>
              <a:t>Subtitle – Chapter – Subchapter –</a:t>
            </a:r>
          </a:p>
          <a:p>
            <a:pPr lvl="0" algn="ctr"/>
            <a:r>
              <a:rPr lang="en-US" sz="2000" baseline="0" dirty="0">
                <a:solidFill>
                  <a:schemeClr val="tx1"/>
                </a:solidFill>
              </a:rPr>
              <a:t>Part – Subpart – </a:t>
            </a:r>
          </a:p>
          <a:p>
            <a:pPr lvl="0" algn="ctr"/>
            <a:r>
              <a:rPr lang="en-US" sz="2000" baseline="0" dirty="0">
                <a:solidFill>
                  <a:schemeClr val="tx1"/>
                </a:solidFill>
              </a:rPr>
              <a:t>Section – </a:t>
            </a:r>
          </a:p>
          <a:p>
            <a:pPr lvl="0" algn="ctr"/>
            <a:endParaRPr lang="en-US" sz="2000" baseline="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558C9-F6A5-E628-FC7A-BD290A879700}"/>
              </a:ext>
            </a:extLst>
          </p:cNvPr>
          <p:cNvSpPr txBox="1"/>
          <p:nvPr/>
        </p:nvSpPr>
        <p:spPr>
          <a:xfrm>
            <a:off x="908221" y="3359077"/>
            <a:ext cx="4463880" cy="158750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/>
            <a:endParaRPr lang="en-US" sz="2000" i="1" baseline="0" dirty="0">
              <a:solidFill>
                <a:schemeClr val="tx1"/>
              </a:solidFill>
            </a:endParaRPr>
          </a:p>
          <a:p>
            <a:pPr lvl="0" algn="ctr"/>
            <a:endParaRPr lang="en-US" sz="2000" i="1" dirty="0">
              <a:solidFill>
                <a:schemeClr val="tx1"/>
              </a:solidFill>
            </a:endParaRPr>
          </a:p>
          <a:p>
            <a:pPr lvl="0" algn="ctr"/>
            <a:endParaRPr lang="en-US" sz="2000" i="1" baseline="0" dirty="0">
              <a:solidFill>
                <a:schemeClr val="tx1"/>
              </a:solidFill>
            </a:endParaRPr>
          </a:p>
          <a:p>
            <a:pPr lvl="0" algn="ctr"/>
            <a:endParaRPr lang="en-US" sz="2000" i="1" dirty="0">
              <a:solidFill>
                <a:schemeClr val="tx1"/>
              </a:solidFill>
            </a:endParaRPr>
          </a:p>
          <a:p>
            <a:pPr lvl="0" algn="ctr"/>
            <a:endParaRPr lang="en-US" sz="2000" i="1" baseline="0" dirty="0">
              <a:solidFill>
                <a:schemeClr val="tx1"/>
              </a:solidFill>
            </a:endParaRPr>
          </a:p>
          <a:p>
            <a:pPr lvl="0" algn="ctr"/>
            <a:endParaRPr lang="en-US" sz="2000" i="1" dirty="0">
              <a:solidFill>
                <a:schemeClr val="tx1"/>
              </a:solidFill>
            </a:endParaRPr>
          </a:p>
          <a:p>
            <a:pPr lvl="0" algn="ctr"/>
            <a:endParaRPr lang="en-US" sz="2000" i="1" baseline="0" dirty="0">
              <a:solidFill>
                <a:schemeClr val="tx1"/>
              </a:solidFill>
            </a:endParaRPr>
          </a:p>
          <a:p>
            <a:pPr lvl="0" algn="ctr"/>
            <a:endParaRPr lang="en-US" sz="2000" i="1" dirty="0">
              <a:solidFill>
                <a:schemeClr val="tx1"/>
              </a:solidFill>
            </a:endParaRPr>
          </a:p>
          <a:p>
            <a:pPr lvl="0" algn="ctr"/>
            <a:endParaRPr lang="en-US" sz="2000" i="1" baseline="0" dirty="0">
              <a:solidFill>
                <a:schemeClr val="tx1"/>
              </a:solidFill>
            </a:endParaRPr>
          </a:p>
          <a:p>
            <a:pPr lvl="0"/>
            <a:r>
              <a:rPr lang="en-US" sz="2000" i="1" baseline="0" dirty="0">
                <a:solidFill>
                  <a:schemeClr val="tx1"/>
                </a:solidFill>
              </a:rPr>
              <a:t>Each Section may be further divided:  </a:t>
            </a:r>
          </a:p>
          <a:p>
            <a:pPr lvl="0" algn="ctr"/>
            <a:r>
              <a:rPr lang="en-US" sz="2000" baseline="0" dirty="0">
                <a:solidFill>
                  <a:srgbClr val="FF0000"/>
                </a:solidFill>
              </a:rPr>
              <a:t>Paragraph, subparagraph, clause, subclause.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5EA7ABAA-235B-4802-D984-627C73F8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6" t="4884" r="4315"/>
          <a:stretch/>
        </p:blipFill>
        <p:spPr>
          <a:xfrm>
            <a:off x="6390819" y="1488682"/>
            <a:ext cx="5115661" cy="3486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12D26130-D2DF-D654-3D1B-7E2CBF5EA9B9}"/>
              </a:ext>
            </a:extLst>
          </p:cNvPr>
          <p:cNvSpPr/>
          <p:nvPr/>
        </p:nvSpPr>
        <p:spPr>
          <a:xfrm>
            <a:off x="6674076" y="1920950"/>
            <a:ext cx="907824" cy="4610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BAFB7829-4D28-8608-3001-3DA0363EF55D}"/>
              </a:ext>
            </a:extLst>
          </p:cNvPr>
          <p:cNvSpPr/>
          <p:nvPr/>
        </p:nvSpPr>
        <p:spPr>
          <a:xfrm>
            <a:off x="6674076" y="2834120"/>
            <a:ext cx="1158575" cy="3698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BFD44588-CF57-E427-6016-8ED0CD3CE496}"/>
              </a:ext>
            </a:extLst>
          </p:cNvPr>
          <p:cNvSpPr/>
          <p:nvPr/>
        </p:nvSpPr>
        <p:spPr>
          <a:xfrm>
            <a:off x="7120643" y="3654056"/>
            <a:ext cx="1165664" cy="3698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AD56F2AD-8F5A-CFE5-2E0C-C994A41C31C3}"/>
              </a:ext>
            </a:extLst>
          </p:cNvPr>
          <p:cNvSpPr/>
          <p:nvPr/>
        </p:nvSpPr>
        <p:spPr>
          <a:xfrm>
            <a:off x="7361461" y="4152827"/>
            <a:ext cx="1165664" cy="3698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7653A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14C0FF-C4BA-6094-DA70-462949CADFFE}"/>
              </a:ext>
            </a:extLst>
          </p:cNvPr>
          <p:cNvSpPr/>
          <p:nvPr/>
        </p:nvSpPr>
        <p:spPr>
          <a:xfrm>
            <a:off x="779159" y="3167892"/>
            <a:ext cx="5146725" cy="1280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 Sections have paragraphs represented in lower case parentheses. (a), (b), (aa)</a:t>
            </a:r>
          </a:p>
        </p:txBody>
      </p:sp>
    </p:spTree>
    <p:extLst>
      <p:ext uri="{BB962C8B-B14F-4D97-AF65-F5344CB8AC3E}">
        <p14:creationId xmlns:p14="http://schemas.microsoft.com/office/powerpoint/2010/main" val="417877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2A30-17F0-CE73-FC1B-B59DC865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13" y="76200"/>
            <a:ext cx="11347835" cy="533401"/>
          </a:xfrm>
        </p:spPr>
        <p:txBody>
          <a:bodyPr/>
          <a:lstStyle/>
          <a:p>
            <a:r>
              <a:rPr lang="en-US" dirty="0"/>
              <a:t>When to Begin Updating Code for New Law: Triggers &amp; Roadmap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5BECB-C7E3-0A7B-E1C8-3FF25AC7D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FE844-8E7A-0426-0B59-E47668F780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648" y="3374125"/>
            <a:ext cx="11122152" cy="3014965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law has been passed by </a:t>
            </a:r>
            <a:r>
              <a:rPr lang="en-US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House &amp; the Senate.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available </a:t>
            </a:r>
            <a:r>
              <a:rPr lang="en-US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Enrolled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Enacted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language on Congress.gov.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Content Oversight signals TPQA updating should begin.</a:t>
            </a:r>
          </a:p>
          <a:p>
            <a:pPr algn="ctr">
              <a:lnSpc>
                <a:spcPct val="150000"/>
              </a:lnSpc>
            </a:pPr>
            <a:r>
              <a:rPr lang="en-US" b="0" u="sng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wait until 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President has signed into law to update Code Sections. </a:t>
            </a:r>
          </a:p>
          <a:p>
            <a:pPr algn="ctr"/>
            <a:r>
              <a:rPr lang="en-US" b="0" u="sng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publish any code section 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the president has signed &amp; enacted into </a:t>
            </a:r>
            <a:r>
              <a:rPr lang="en-US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law,</a:t>
            </a: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Content oversight gives the signal to release files from BWIP.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100B64-9C67-DEE2-0CBA-367440700F35}"/>
              </a:ext>
            </a:extLst>
          </p:cNvPr>
          <p:cNvSpPr/>
          <p:nvPr/>
        </p:nvSpPr>
        <p:spPr>
          <a:xfrm>
            <a:off x="272029" y="739779"/>
            <a:ext cx="5138171" cy="2601311"/>
          </a:xfrm>
          <a:prstGeom prst="roundRect">
            <a:avLst/>
          </a:prstGeom>
          <a:solidFill>
            <a:srgbClr val="00D0B6">
              <a:alpha val="40000"/>
            </a:srgb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TPQA Production begins updating Code following delivery of: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1. </a:t>
            </a:r>
            <a:r>
              <a:rPr lang="en-US" b="1" dirty="0">
                <a:solidFill>
                  <a:schemeClr val="tx1"/>
                </a:solidFill>
              </a:rPr>
              <a:t>Code Affected List Excel Spreadsheet </a:t>
            </a:r>
            <a:r>
              <a:rPr lang="en-US" dirty="0">
                <a:solidFill>
                  <a:schemeClr val="tx1"/>
                </a:solidFill>
              </a:rPr>
              <a:t>from Content Oversight.</a:t>
            </a:r>
          </a:p>
          <a:p>
            <a:pPr lvl="0" algn="ctr"/>
            <a:endParaRPr lang="en-US" dirty="0">
              <a:solidFill>
                <a:schemeClr val="tx1"/>
              </a:solidFill>
            </a:endParaRP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2. </a:t>
            </a:r>
            <a:r>
              <a:rPr lang="en-US" b="1" dirty="0">
                <a:solidFill>
                  <a:schemeClr val="tx1"/>
                </a:solidFill>
              </a:rPr>
              <a:t>PDF </a:t>
            </a:r>
            <a:r>
              <a:rPr lang="en-US" dirty="0">
                <a:solidFill>
                  <a:schemeClr val="tx1"/>
                </a:solidFill>
              </a:rPr>
              <a:t>of legislation: Enrolled or enacted language.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63C3FE-79FA-A518-812C-A66B279F146B}"/>
              </a:ext>
            </a:extLst>
          </p:cNvPr>
          <p:cNvSpPr/>
          <p:nvPr/>
        </p:nvSpPr>
        <p:spPr>
          <a:xfrm>
            <a:off x="6594292" y="648393"/>
            <a:ext cx="5295199" cy="2552007"/>
          </a:xfrm>
          <a:prstGeom prst="roundRect">
            <a:avLst/>
          </a:prstGeom>
          <a:solidFill>
            <a:srgbClr val="00D0B6">
              <a:alpha val="35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4F141-C467-C03D-9DA5-6234886760DC}"/>
              </a:ext>
            </a:extLst>
          </p:cNvPr>
          <p:cNvSpPr txBox="1"/>
          <p:nvPr/>
        </p:nvSpPr>
        <p:spPr>
          <a:xfrm>
            <a:off x="7106767" y="822118"/>
            <a:ext cx="4270248" cy="2119173"/>
          </a:xfrm>
          <a:prstGeom prst="rect">
            <a:avLst/>
          </a:prstGeom>
          <a:solidFill>
            <a:srgbClr val="00D0B6">
              <a:alpha val="40000"/>
            </a:srgbClr>
          </a:solidFill>
          <a:ln>
            <a:noFill/>
          </a:ln>
          <a:effectLst>
            <a:softEdge rad="3302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002060"/>
                </a:solidFill>
              </a:rPr>
              <a:t>Code Affected List </a:t>
            </a:r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Legislation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=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 Roadmap for updating Code sections using Oxygen.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4AF1E84-F35B-9FE6-9914-7197D1E9238D}"/>
              </a:ext>
            </a:extLst>
          </p:cNvPr>
          <p:cNvSpPr/>
          <p:nvPr/>
        </p:nvSpPr>
        <p:spPr>
          <a:xfrm>
            <a:off x="5257800" y="1675273"/>
            <a:ext cx="1667741" cy="1292342"/>
          </a:xfrm>
          <a:prstGeom prst="rightArrow">
            <a:avLst/>
          </a:prstGeom>
          <a:solidFill>
            <a:srgbClr val="009CDB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56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5BA77-5FD3-F149-6E09-6C7522CF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52" y="36856"/>
            <a:ext cx="10722102" cy="562356"/>
          </a:xfrm>
        </p:spPr>
        <p:txBody>
          <a:bodyPr/>
          <a:lstStyle/>
          <a:p>
            <a:r>
              <a:rPr lang="en-US" dirty="0"/>
              <a:t>Basic Relationship Between Legislation &amp; Code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91FE5-B5DA-14A7-2CE1-97E2A276E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A5EAF-48C9-F1E5-99E7-0BB0E6444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" r="3225"/>
          <a:stretch/>
        </p:blipFill>
        <p:spPr>
          <a:xfrm>
            <a:off x="413576" y="3786772"/>
            <a:ext cx="11364848" cy="2252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F7A8124-087C-1004-921C-5B0ECA529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778015"/>
              </p:ext>
            </p:extLst>
          </p:nvPr>
        </p:nvGraphicFramePr>
        <p:xfrm>
          <a:off x="369952" y="599212"/>
          <a:ext cx="11452096" cy="282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49BCCA-49B8-7208-B648-5BC0D842B83F}"/>
              </a:ext>
            </a:extLst>
          </p:cNvPr>
          <p:cNvCxnSpPr>
            <a:cxnSpLocks/>
          </p:cNvCxnSpPr>
          <p:nvPr/>
        </p:nvCxnSpPr>
        <p:spPr>
          <a:xfrm>
            <a:off x="685800" y="818668"/>
            <a:ext cx="2438400" cy="238173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649D22-D49F-6C19-9A7A-763407070D72}"/>
              </a:ext>
            </a:extLst>
          </p:cNvPr>
          <p:cNvCxnSpPr>
            <a:cxnSpLocks/>
          </p:cNvCxnSpPr>
          <p:nvPr/>
        </p:nvCxnSpPr>
        <p:spPr>
          <a:xfrm flipH="1">
            <a:off x="612648" y="810491"/>
            <a:ext cx="2518479" cy="231370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7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2949B-C395-9E4C-9802-DDE0399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2648" y="6389090"/>
            <a:ext cx="274320" cy="219456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3A6ECB-A6F5-154E-941C-89FF089A4B2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4697C3-28ED-FD09-F6D2-1C987B36993B}"/>
              </a:ext>
            </a:extLst>
          </p:cNvPr>
          <p:cNvSpPr txBox="1">
            <a:spLocks/>
          </p:cNvSpPr>
          <p:nvPr/>
        </p:nvSpPr>
        <p:spPr>
          <a:xfrm>
            <a:off x="152400" y="161174"/>
            <a:ext cx="10058400" cy="7199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Basic Relationship Between Legislation &amp; Code: Actions / Operations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A246649F-5C55-4BB9-1C6C-55DA8F08850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92135" y="1066801"/>
            <a:ext cx="7491781" cy="534769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E6883-6257-CD99-3199-C3F28F3DB918}"/>
              </a:ext>
            </a:extLst>
          </p:cNvPr>
          <p:cNvSpPr txBox="1"/>
          <p:nvPr/>
        </p:nvSpPr>
        <p:spPr>
          <a:xfrm>
            <a:off x="886968" y="1638300"/>
            <a:ext cx="2903982" cy="45691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88900"/>
          </a:sp3d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42D0E-42F6-E802-0F4B-D3F733CAC402}"/>
              </a:ext>
            </a:extLst>
          </p:cNvPr>
          <p:cNvSpPr/>
          <p:nvPr/>
        </p:nvSpPr>
        <p:spPr>
          <a:xfrm flipV="1">
            <a:off x="4830317" y="4601922"/>
            <a:ext cx="7073816" cy="801704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3C4C0-CFD9-C98B-D9EC-5CB5B824D08F}"/>
              </a:ext>
            </a:extLst>
          </p:cNvPr>
          <p:cNvSpPr/>
          <p:nvPr/>
        </p:nvSpPr>
        <p:spPr>
          <a:xfrm flipV="1">
            <a:off x="4830318" y="2643907"/>
            <a:ext cx="7073815" cy="1851891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669BA5-3BFA-3337-C6D3-FE14CFD50DBD}"/>
              </a:ext>
            </a:extLst>
          </p:cNvPr>
          <p:cNvSpPr/>
          <p:nvPr/>
        </p:nvSpPr>
        <p:spPr>
          <a:xfrm flipV="1">
            <a:off x="4830318" y="1454373"/>
            <a:ext cx="7073815" cy="519994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03E39-B950-9142-7EF6-F05E4A3099CE}"/>
              </a:ext>
            </a:extLst>
          </p:cNvPr>
          <p:cNvSpPr/>
          <p:nvPr/>
        </p:nvSpPr>
        <p:spPr>
          <a:xfrm flipV="1">
            <a:off x="4830317" y="5509746"/>
            <a:ext cx="7073816" cy="87934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8E9CE-D0C6-11E5-912C-C8B00419310B}"/>
              </a:ext>
            </a:extLst>
          </p:cNvPr>
          <p:cNvSpPr/>
          <p:nvPr/>
        </p:nvSpPr>
        <p:spPr>
          <a:xfrm>
            <a:off x="4830317" y="1974367"/>
            <a:ext cx="7073817" cy="644139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1E826FA1-FF7F-7CE6-1167-43AD80A5887E}"/>
              </a:ext>
            </a:extLst>
          </p:cNvPr>
          <p:cNvSpPr/>
          <p:nvPr/>
        </p:nvSpPr>
        <p:spPr>
          <a:xfrm>
            <a:off x="287866" y="1062694"/>
            <a:ext cx="4284133" cy="5347690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Sec. 107 = Act Section 107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[Auth: PL 117-328, title</a:t>
            </a:r>
            <a:r>
              <a:rPr lang="en-US" sz="2000" b="1" normalizeH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I, Div. T</a:t>
            </a:r>
            <a:r>
              <a:rPr lang="en-US" sz="2000" b="1" cap="small" dirty="0">
                <a:solidFill>
                  <a:schemeClr val="tx1"/>
                </a:solidFill>
              </a:rPr>
              <a:t>]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107(a) =  States action to 401(a)(9)(C)(i)(I). 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[Strike/Insert</a:t>
            </a:r>
            <a:r>
              <a:rPr lang="en-US" b="1" i="1" dirty="0">
                <a:solidFill>
                  <a:schemeClr val="tx1"/>
                </a:solidFill>
              </a:rPr>
              <a:t>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</a:rPr>
              <a:t>107(b) = States actions to subparas, (B)(iv)(i) &amp; (C)(ii)(I) of 401(a)(9). </a:t>
            </a:r>
            <a:r>
              <a:rPr lang="en-US" b="1" i="1" dirty="0">
                <a:solidFill>
                  <a:schemeClr val="accent5"/>
                </a:solidFill>
              </a:rPr>
              <a:t>[Strike/Insert]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107(c) = States action for 401(a)(9)(C)(v). </a:t>
            </a:r>
            <a:r>
              <a:rPr lang="en-US" b="1" i="1" dirty="0">
                <a:solidFill>
                  <a:schemeClr val="accent3"/>
                </a:solidFill>
              </a:rPr>
              <a:t>[Adds clause (v)]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107(d) = States action to 408(b). [Strike/Insert]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107(e) = Effective Date for</a:t>
            </a:r>
          </a:p>
          <a:p>
            <a:r>
              <a:rPr lang="en-US" b="1" dirty="0">
                <a:solidFill>
                  <a:schemeClr val="accent6"/>
                </a:solidFill>
              </a:rPr>
              <a:t>provisions in Act Sec. 107(a)-(d).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lphaLcParenBoth" startAt="5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83208F40-E1FB-D09B-C024-205ED8699198}"/>
              </a:ext>
            </a:extLst>
          </p:cNvPr>
          <p:cNvSpPr/>
          <p:nvPr/>
        </p:nvSpPr>
        <p:spPr>
          <a:xfrm flipV="1">
            <a:off x="4026062" y="3510303"/>
            <a:ext cx="859585" cy="719926"/>
          </a:xfrm>
          <a:prstGeom prst="right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93760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loomberg Theme 16:9">
  <a:themeElements>
    <a:clrScheme name="Bloomberg theme black 2019">
      <a:dk1>
        <a:srgbClr val="000000"/>
      </a:dk1>
      <a:lt1>
        <a:srgbClr val="FFFFFF"/>
      </a:lt1>
      <a:dk2>
        <a:srgbClr val="4CAA50"/>
      </a:dk2>
      <a:lt2>
        <a:srgbClr val="414041"/>
      </a:lt2>
      <a:accent1>
        <a:srgbClr val="0B9DDB"/>
      </a:accent1>
      <a:accent2>
        <a:srgbClr val="00D1B3"/>
      </a:accent2>
      <a:accent3>
        <a:srgbClr val="8A5DB5"/>
      </a:accent3>
      <a:accent4>
        <a:srgbClr val="FFC91D"/>
      </a:accent4>
      <a:accent5>
        <a:srgbClr val="EA5FA7"/>
      </a:accent5>
      <a:accent6>
        <a:srgbClr val="EC4436"/>
      </a:accent6>
      <a:hlink>
        <a:srgbClr val="0563C1"/>
      </a:hlink>
      <a:folHlink>
        <a:srgbClr val="FE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DG_Widescreen_Group" id="{E6E593C5-54F2-4C4E-8495-8D72FA7B9B96}" vid="{AC673D80-00C4-9344-85BD-DDB757F72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9134</TotalTime>
  <Words>2861</Words>
  <Application>Microsoft Office PowerPoint</Application>
  <PresentationFormat>Widescreen</PresentationFormat>
  <Paragraphs>442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System Font Regular</vt:lpstr>
      <vt:lpstr>Wingdings</vt:lpstr>
      <vt:lpstr>White Bloomberg Theme 16:9</vt:lpstr>
      <vt:lpstr>IRC Update Training</vt:lpstr>
      <vt:lpstr>Learning Objectives</vt:lpstr>
      <vt:lpstr>CODE UPDATE FLOWCHART: Created by Tan Nguyen </vt:lpstr>
      <vt:lpstr>Internal Revenue Code Factsheet: Titles &amp; Broad-Based Facts</vt:lpstr>
      <vt:lpstr>Internal Revenue Code Factsheet: BTAX Display </vt:lpstr>
      <vt:lpstr>Internal Revenue Code Factsheet: Divisions</vt:lpstr>
      <vt:lpstr>When to Begin Updating Code for New Law: Triggers &amp; Roadmap</vt:lpstr>
      <vt:lpstr>Basic Relationship Between Legislation &amp; Code </vt:lpstr>
      <vt:lpstr>PowerPoint Presentation</vt:lpstr>
      <vt:lpstr>PowerPoint Presentation</vt:lpstr>
      <vt:lpstr>How to Find Code Sections in BWIP </vt:lpstr>
      <vt:lpstr>Key Elements of a Code Section: Code Section Number &amp; Short Name</vt:lpstr>
      <vt:lpstr>PowerPoint Presentation</vt:lpstr>
      <vt:lpstr>PowerPoint Presentation</vt:lpstr>
      <vt:lpstr>Key Elements of a Code Section: Language</vt:lpstr>
      <vt:lpstr>PowerPoint Presentation</vt:lpstr>
      <vt:lpstr>PowerPoint Presentation</vt:lpstr>
      <vt:lpstr>PowerPoint Presentation</vt:lpstr>
      <vt:lpstr>PowerPoint Presentation</vt:lpstr>
      <vt:lpstr>Key Elements of a Code Section: Editor’s Notes</vt:lpstr>
      <vt:lpstr>PowerPoint Presentation</vt:lpstr>
      <vt:lpstr> Key Elements of a Code Section: Source Cites/ History</vt:lpstr>
      <vt:lpstr>PowerPoint Presentation</vt:lpstr>
      <vt:lpstr>Key Elements of a Code Section: Background Notes</vt:lpstr>
      <vt:lpstr>PowerPoint Presentation</vt:lpstr>
      <vt:lpstr>Key Elements of a Code Section: Background Notes Amendments</vt:lpstr>
      <vt:lpstr>PowerPoint Presentation</vt:lpstr>
      <vt:lpstr>PowerPoint Presentation</vt:lpstr>
      <vt:lpstr>Key Elements of a Code Section: Background Notes – Effective Date</vt:lpstr>
      <vt:lpstr>PowerPoint Presentation</vt:lpstr>
      <vt:lpstr>PowerPoint Presentation</vt:lpstr>
      <vt:lpstr>Conclusion: A Review of Our Learning Objectives</vt:lpstr>
      <vt:lpstr>End of Presentation</vt:lpstr>
      <vt:lpstr>RESOURCES</vt:lpstr>
      <vt:lpstr>PowerPoint Presentation</vt:lpstr>
    </vt:vector>
  </TitlesOfParts>
  <Manager/>
  <Company>Bloomberg Industry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Bloomberg Industry Group PowerPoint Template</dc:title>
  <dc:subject/>
  <dc:creator>Firestone, Paula</dc:creator>
  <cp:keywords/>
  <dc:description/>
  <cp:lastModifiedBy>Cruz, Ricky</cp:lastModifiedBy>
  <cp:revision>59</cp:revision>
  <cp:lastPrinted>2023-06-28T16:40:23Z</cp:lastPrinted>
  <dcterms:created xsi:type="dcterms:W3CDTF">2023-02-22T16:00:06Z</dcterms:created>
  <dcterms:modified xsi:type="dcterms:W3CDTF">2023-10-05T13:44:59Z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86616f-5bb4-45d1-b9c4-7a19bded0f1d_Enabled">
    <vt:lpwstr>true</vt:lpwstr>
  </property>
  <property fmtid="{D5CDD505-2E9C-101B-9397-08002B2CF9AE}" pid="3" name="MSIP_Label_f786616f-5bb4-45d1-b9c4-7a19bded0f1d_SetDate">
    <vt:lpwstr>2023-02-22T16:00:07Z</vt:lpwstr>
  </property>
  <property fmtid="{D5CDD505-2E9C-101B-9397-08002B2CF9AE}" pid="4" name="MSIP_Label_f786616f-5bb4-45d1-b9c4-7a19bded0f1d_Method">
    <vt:lpwstr>Standard</vt:lpwstr>
  </property>
  <property fmtid="{D5CDD505-2E9C-101B-9397-08002B2CF9AE}" pid="5" name="MSIP_Label_f786616f-5bb4-45d1-b9c4-7a19bded0f1d_Name">
    <vt:lpwstr>Public</vt:lpwstr>
  </property>
  <property fmtid="{D5CDD505-2E9C-101B-9397-08002B2CF9AE}" pid="6" name="MSIP_Label_f786616f-5bb4-45d1-b9c4-7a19bded0f1d_SiteId">
    <vt:lpwstr>97be21fd-c601-4b16-9920-f5accc69da65</vt:lpwstr>
  </property>
  <property fmtid="{D5CDD505-2E9C-101B-9397-08002B2CF9AE}" pid="7" name="MSIP_Label_f786616f-5bb4-45d1-b9c4-7a19bded0f1d_ActionId">
    <vt:lpwstr>58f77458-ef68-433f-b2d2-68f125f48fcb</vt:lpwstr>
  </property>
  <property fmtid="{D5CDD505-2E9C-101B-9397-08002B2CF9AE}" pid="8" name="MSIP_Label_f786616f-5bb4-45d1-b9c4-7a19bded0f1d_ContentBits">
    <vt:lpwstr>0</vt:lpwstr>
  </property>
</Properties>
</file>