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263" r:id="rId6"/>
    <p:sldId id="266" r:id="rId7"/>
    <p:sldId id="257" r:id="rId8"/>
    <p:sldId id="258" r:id="rId9"/>
    <p:sldId id="259" r:id="rId10"/>
    <p:sldId id="260" r:id="rId11"/>
    <p:sldId id="261" r:id="rId12"/>
    <p:sldId id="262" r:id="rId13"/>
    <p:sldId id="264" r:id="rId14"/>
    <p:sldId id="265" r:id="rId1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D85BF10-FF67-7213-8300-F434D9F230EE}" name="White, Carolyn" initials="WC" userId="S::cw900037@stf.bna.com::6a8041b6-ab1f-48b3-8bc8-8d445f9b24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70AD47"/>
    <a:srgbClr val="0099FF"/>
    <a:srgbClr val="808000"/>
    <a:srgbClr val="CC6600"/>
    <a:srgbClr val="CC3300"/>
    <a:srgbClr val="FF9933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484DC4-E6C8-77F2-7D57-8C6D7518F01E}" v="22" dt="2024-06-11T12:31:17.905"/>
    <p1510:client id="{E6586667-B86A-4668-8F13-FA2B9BA21041}" v="4" dt="2024-06-16T16:17:44.119"/>
    <p1510:client id="{EA379D48-3030-40DF-86D1-576DCF4DE6BE}" v="7" dt="2024-06-11T21:16:01.2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67EFFEF2-E6FE-4D3F-B09C-2EAE45D631D2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F5C1118-7608-4E39-B473-16575A0F20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55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5C1118-7608-4E39-B473-16575A0F20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604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5C1118-7608-4E39-B473-16575A0F20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67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F37C-34A6-EBAD-6F04-9625EBEAB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A1063B-BBDE-025B-10D9-C7374B12B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02ECF-4EA6-27EA-7531-963863759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1A6C2-2925-0E1D-9A37-0FBD3156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D4C59-7709-79F7-ACB7-BFBE1B9F0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6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924E-EDDE-9C06-210A-F1B5EE2D3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7C4426-DD16-E1B5-AAD8-376A5F222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26C124-04D0-70DD-9D9B-F94B8E9E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62FEF-58B0-69D5-7F79-164A69E81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3BDD1-318B-2B2E-1A43-7F10D2419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66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7260E1-7F7E-0050-83BF-4669EAD3A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25AEEF-C5A2-FB9F-0A61-036047D0A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D1BD8-D6B2-D147-B91F-2FF8BE38D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D8F23-C0BD-4F95-57BE-156505E7E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DA5227-4FA8-CC51-A453-08669491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7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D3959-D9C9-C692-5211-3605CE4B0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26A4C-7831-D59A-5318-F74C2B692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E51C0-698C-1DDA-D111-CCD7C9C2F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2C11-59AE-670E-CEC5-26879BFFA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F1B41-A19C-7209-2CCB-6FAD298EB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6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658E3-AABD-695F-33AB-391A40428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82C5D-FDB7-625C-AD72-C3AFB8079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81FC-2B29-54B5-6D49-E3413C0CC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26385-E4AA-5AEF-2449-F8AA84A9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E228-1B35-7B9D-477E-ED181E8A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70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B9068-0520-AE03-6BC6-C13163B2A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A421C-1EB9-8A4A-450B-AB195FA5F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9E59A-74B2-9F84-5665-5410C6F2E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D1880-7CFC-63A5-4D73-D7634F1CE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D8E79-C162-BDDF-4E2A-D5717978A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A2BA0-019F-37E3-8818-8B5E7942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FFDC-96BB-90E1-ADA9-26192F86A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61CEAD-7525-E800-F0C3-1E7EDE617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762D63-0A4B-67F3-4009-7B2891B36B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420F9E-A335-FC1D-7D44-EF77C94C0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4F6761-5D17-7346-3265-1E8B347AA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59DDB7-910A-32DF-38F3-AB8D3BE78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B9C5AB-85BA-36D8-D2CA-F21940559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C61BBA-B051-22F2-2493-05B580DC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5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E90B-DC0F-86E8-0C70-5B1C56DBC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26147B-0464-2605-161F-D9A08DBFB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6844D4-3953-06C5-E8A5-731D4162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38969-FD8F-74ED-16B9-079DF2B1E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0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8EAFD1-15F3-2252-3AFB-625CD9FB3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A0BAEB-459E-4EDB-A3F1-C5C395B50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18874-06F4-F431-BCBD-BBCCCCD1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265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3232-6122-70FB-8455-1E40B8575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6B559-5761-AC66-08FB-10DA9A793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B5B52-D335-F593-3C49-71E61F817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29DA9-372E-0BDB-8FAB-EDCF1982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47D47-9015-E625-4E86-61554D7EA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ED3AAF-F169-794C-24FD-C482E4197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2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DECD1-3315-569C-CDDF-6B19D91F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DE309A-E3EA-20B0-759E-B0404ED495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F8261-6ADB-DF08-D7B7-17E957AB1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9CD32-72C5-7519-4090-6DE369F6A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19A0C-CA15-4C94-D274-F9582058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60F973-564F-94B5-8CFB-CB7C91112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9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8B2482-FB17-6F75-A770-E311E47C7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925D7-ED31-48E9-4B61-61F519C46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E15BA-238B-73C6-4F32-02D486F70D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8264C1-CA38-4E42-8C2D-A4C9B41547A5}" type="datetimeFigureOut">
              <a:rPr lang="en-US" smtClean="0"/>
              <a:t>6/16/2024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22500-3210-97B2-C878-69A7C625B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43878-1227-38C3-6BDF-E8087F368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45EBB8-6B05-40B6-A864-DE002F44E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814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41B73-F2D7-0B9B-397D-85B50D8859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2024 TPQA/Forms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9C385-3928-1DE1-1254-D9501176B6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Summer (and beyond) Projects</a:t>
            </a:r>
          </a:p>
        </p:txBody>
      </p:sp>
    </p:spTree>
    <p:extLst>
      <p:ext uri="{BB962C8B-B14F-4D97-AF65-F5344CB8AC3E}">
        <p14:creationId xmlns:p14="http://schemas.microsoft.com/office/powerpoint/2010/main" val="33337507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F4ABB94-B615-014A-76FD-3C9AEEFA8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630583"/>
              </p:ext>
            </p:extLst>
          </p:nvPr>
        </p:nvGraphicFramePr>
        <p:xfrm>
          <a:off x="166256" y="704847"/>
          <a:ext cx="11656290" cy="4978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31258">
                  <a:extLst>
                    <a:ext uri="{9D8B030D-6E8A-4147-A177-3AD203B41FA5}">
                      <a16:colId xmlns:a16="http://schemas.microsoft.com/office/drawing/2014/main" val="2139739984"/>
                    </a:ext>
                  </a:extLst>
                </a:gridCol>
                <a:gridCol w="2331258">
                  <a:extLst>
                    <a:ext uri="{9D8B030D-6E8A-4147-A177-3AD203B41FA5}">
                      <a16:colId xmlns:a16="http://schemas.microsoft.com/office/drawing/2014/main" val="207441668"/>
                    </a:ext>
                  </a:extLst>
                </a:gridCol>
                <a:gridCol w="2331258">
                  <a:extLst>
                    <a:ext uri="{9D8B030D-6E8A-4147-A177-3AD203B41FA5}">
                      <a16:colId xmlns:a16="http://schemas.microsoft.com/office/drawing/2014/main" val="1813743025"/>
                    </a:ext>
                  </a:extLst>
                </a:gridCol>
                <a:gridCol w="2331258">
                  <a:extLst>
                    <a:ext uri="{9D8B030D-6E8A-4147-A177-3AD203B41FA5}">
                      <a16:colId xmlns:a16="http://schemas.microsoft.com/office/drawing/2014/main" val="3190846036"/>
                    </a:ext>
                  </a:extLst>
                </a:gridCol>
                <a:gridCol w="2331258">
                  <a:extLst>
                    <a:ext uri="{9D8B030D-6E8A-4147-A177-3AD203B41FA5}">
                      <a16:colId xmlns:a16="http://schemas.microsoft.com/office/drawing/2014/main" val="14814828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Mon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Thurs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708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/>
                        <a:t>Scrum masters/ Project Owner/leads meeting</a:t>
                      </a:r>
                      <a:r>
                        <a:rPr lang="en-US" sz="1800"/>
                        <a:t> </a:t>
                      </a:r>
                    </a:p>
                    <a:p>
                      <a:endParaRPr lang="en-US" sz="150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1500"/>
                        <a:t>Review:</a:t>
                      </a:r>
                    </a:p>
                    <a:p>
                      <a:pPr marL="285750" indent="-1746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500"/>
                        <a:t>Last week -- “done”</a:t>
                      </a:r>
                    </a:p>
                    <a:p>
                      <a:pPr marL="285750" indent="-1746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500"/>
                        <a:t>This week – “to do”</a:t>
                      </a:r>
                    </a:p>
                    <a:p>
                      <a:pPr marL="285750" indent="-1746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500"/>
                        <a:t>Any critical path obstacles? </a:t>
                      </a:r>
                    </a:p>
                    <a:p>
                      <a:pPr marL="285750" indent="-1746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500"/>
                        <a:t>Challenges/Wins</a:t>
                      </a:r>
                    </a:p>
                    <a:p>
                      <a:pPr marL="285750" indent="-1746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500"/>
                        <a:t>Team performance overall</a:t>
                      </a:r>
                    </a:p>
                    <a:p>
                      <a:pPr marL="285750" indent="-174625"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500"/>
                        <a:t>other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500"/>
                    </a:p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Daily Stand-up</a:t>
                      </a:r>
                    </a:p>
                    <a:p>
                      <a:pPr algn="ctr"/>
                      <a:endParaRPr lang="en-US" b="1"/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Calcs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Systems &amp; Process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Acquisition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Metrics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Portfolio Overhaul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/>
                        <a:t>Daily Stand-up</a:t>
                      </a:r>
                    </a:p>
                    <a:p>
                      <a:endParaRPr lang="en-US" b="1"/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Calcs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Systems &amp; Process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Acquisition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Metrics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Portfolio Overhaul</a:t>
                      </a:r>
                    </a:p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/>
                        <a:t>Daily Stand-up</a:t>
                      </a:r>
                    </a:p>
                    <a:p>
                      <a:endParaRPr lang="en-US" b="1"/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Calcs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Systems &amp; Process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Acquisition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Metrics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US" sz="1800" b="0"/>
                        <a:t>Portfolio Overhaul</a:t>
                      </a:r>
                    </a:p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2621417"/>
                  </a:ext>
                </a:extLst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n-US"/>
                        <a:t>All Five Team Retrospectives and/or Sprint Reviews (TBD)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18627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B14F54A-9732-AAA7-E111-77C7E95CA68A}"/>
              </a:ext>
            </a:extLst>
          </p:cNvPr>
          <p:cNvSpPr txBox="1"/>
          <p:nvPr/>
        </p:nvSpPr>
        <p:spPr>
          <a:xfrm>
            <a:off x="203202" y="120072"/>
            <a:ext cx="11582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June 3 – August 30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BE5D81-774E-2973-2675-626084029B18}"/>
              </a:ext>
            </a:extLst>
          </p:cNvPr>
          <p:cNvSpPr txBox="1"/>
          <p:nvPr/>
        </p:nvSpPr>
        <p:spPr>
          <a:xfrm>
            <a:off x="0" y="5923392"/>
            <a:ext cx="115823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September….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8231FE-2BF9-582F-A538-4FB42571E5DE}"/>
              </a:ext>
            </a:extLst>
          </p:cNvPr>
          <p:cNvSpPr txBox="1"/>
          <p:nvPr/>
        </p:nvSpPr>
        <p:spPr>
          <a:xfrm>
            <a:off x="992910" y="6488668"/>
            <a:ext cx="10002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Reconfigure scrum teams going forward based upon what we learn over the summer</a:t>
            </a:r>
          </a:p>
        </p:txBody>
      </p:sp>
    </p:spTree>
    <p:extLst>
      <p:ext uri="{BB962C8B-B14F-4D97-AF65-F5344CB8AC3E}">
        <p14:creationId xmlns:p14="http://schemas.microsoft.com/office/powerpoint/2010/main" val="389240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3F917-9071-5BE4-35FA-48E92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308" y="153219"/>
            <a:ext cx="10515600" cy="1325563"/>
          </a:xfrm>
        </p:spPr>
        <p:txBody>
          <a:bodyPr/>
          <a:lstStyle/>
          <a:p>
            <a:r>
              <a:rPr lang="en-US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Steps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E8D9-9BF8-5CEE-C112-AA03AE75D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4837" y="4733736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Scrum masters </a:t>
            </a:r>
          </a:p>
          <a:p>
            <a:pPr lvl="1"/>
            <a:r>
              <a:rPr lang="en-US"/>
              <a:t>Week of May 27</a:t>
            </a:r>
          </a:p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D3BF24E-989D-817D-70BC-28A16DE42B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181187"/>
              </p:ext>
            </p:extLst>
          </p:nvPr>
        </p:nvGraphicFramePr>
        <p:xfrm>
          <a:off x="193308" y="1308769"/>
          <a:ext cx="11547836" cy="54914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511667">
                  <a:extLst>
                    <a:ext uri="{9D8B030D-6E8A-4147-A177-3AD203B41FA5}">
                      <a16:colId xmlns:a16="http://schemas.microsoft.com/office/drawing/2014/main" val="2663532059"/>
                    </a:ext>
                  </a:extLst>
                </a:gridCol>
                <a:gridCol w="3143250">
                  <a:extLst>
                    <a:ext uri="{9D8B030D-6E8A-4147-A177-3AD203B41FA5}">
                      <a16:colId xmlns:a16="http://schemas.microsoft.com/office/drawing/2014/main" val="1818889670"/>
                    </a:ext>
                  </a:extLst>
                </a:gridCol>
                <a:gridCol w="3552825">
                  <a:extLst>
                    <a:ext uri="{9D8B030D-6E8A-4147-A177-3AD203B41FA5}">
                      <a16:colId xmlns:a16="http://schemas.microsoft.com/office/drawing/2014/main" val="1543978139"/>
                    </a:ext>
                  </a:extLst>
                </a:gridCol>
                <a:gridCol w="3340094">
                  <a:extLst>
                    <a:ext uri="{9D8B030D-6E8A-4147-A177-3AD203B41FA5}">
                      <a16:colId xmlns:a16="http://schemas.microsoft.com/office/drawing/2014/main" val="36990487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Project Owners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Scrum Masters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Team members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2155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Week of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May 20 </a:t>
                      </a:r>
                      <a:br>
                        <a:rPr lang="en-US" sz="1400" b="1"/>
                      </a:br>
                      <a:r>
                        <a:rPr lang="en-US" sz="1400" b="1"/>
                        <a:t>(i.e., next week)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Meet with project managers/ leads, review:</a:t>
                      </a:r>
                    </a:p>
                    <a:p>
                      <a:pPr marL="28575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project scope, deliverables </a:t>
                      </a:r>
                    </a:p>
                    <a:p>
                      <a:pPr marL="28575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critical milestones, </a:t>
                      </a:r>
                    </a:p>
                    <a:p>
                      <a:pPr marL="28575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dates</a:t>
                      </a:r>
                    </a:p>
                    <a:p>
                      <a:pPr marL="28575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obstacles</a:t>
                      </a:r>
                    </a:p>
                    <a:p>
                      <a:endParaRPr lang="en-US" sz="1600"/>
                    </a:p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Bef>
                          <a:spcPts val="1200"/>
                        </a:spcBef>
                        <a:buFontTx/>
                        <a:buNone/>
                      </a:pPr>
                      <a:r>
                        <a:rPr lang="en-US" sz="1600"/>
                        <a:t>CSM training</a:t>
                      </a:r>
                    </a:p>
                    <a:p>
                      <a:pPr marL="0" lvl="0" indent="0">
                        <a:spcBef>
                          <a:spcPts val="12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600"/>
                        <a:t>Meet with your product owner and project managers/leads</a:t>
                      </a:r>
                    </a:p>
                    <a:p>
                      <a:pPr marL="342900" lvl="1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Expectations</a:t>
                      </a:r>
                    </a:p>
                    <a:p>
                      <a:pPr marL="342900" lvl="1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Jira team tracking</a:t>
                      </a:r>
                    </a:p>
                    <a:p>
                      <a:pPr marL="0" lvl="0" indent="0">
                        <a:spcBef>
                          <a:spcPts val="12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600"/>
                        <a:t>Schedule kick-off meeting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12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600"/>
                        <a:t>Review team assignment(s)</a:t>
                      </a:r>
                    </a:p>
                    <a:p>
                      <a:pPr marL="0" indent="0">
                        <a:spcBef>
                          <a:spcPts val="12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600"/>
                        <a:t>Touch base with project manager/lead:</a:t>
                      </a:r>
                    </a:p>
                    <a:p>
                      <a:pPr marL="28575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Questions?</a:t>
                      </a:r>
                    </a:p>
                    <a:p>
                      <a:pPr marL="285750" indent="-1714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Ideas? Suggestions?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383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Week of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May 27</a:t>
                      </a:r>
                    </a:p>
                    <a:p>
                      <a:endParaRPr lang="en-US" sz="14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Work with Scrum Master to create team frameworks, e.g.:</a:t>
                      </a:r>
                    </a:p>
                    <a:p>
                      <a:pPr marL="28575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Project tickets</a:t>
                      </a:r>
                    </a:p>
                    <a:p>
                      <a:pPr marL="28575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Team 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Team Kickoff meeting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Review scope, goals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/>
                        <a:t>Establish team norms, meeting cadence, etc. 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US" sz="1600"/>
                        <a:t>Jira organization</a:t>
                      </a:r>
                    </a:p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154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/>
                        <a:t>Week of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/>
                        <a:t>June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/>
                    </a:p>
                    <a:p>
                      <a:endParaRPr lang="en-US" sz="1400" b="1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lang="en-US" sz="1600"/>
                    </a:p>
                    <a:p>
                      <a:pPr algn="ctr"/>
                      <a:r>
                        <a:rPr lang="en-US" sz="1600" b="1"/>
                        <a:t>And off we go! </a:t>
                      </a:r>
                    </a:p>
                    <a:p>
                      <a:pPr algn="ctr"/>
                      <a:endParaRPr lang="en-US" sz="1600"/>
                    </a:p>
                    <a:p>
                      <a:pPr algn="ctr"/>
                      <a:r>
                        <a:rPr lang="en-US" sz="1600" b="1"/>
                        <a:t>Daily standups: Tues-Wed-</a:t>
                      </a:r>
                      <a:r>
                        <a:rPr lang="en-US" sz="1600" b="1" err="1"/>
                        <a:t>Thur</a:t>
                      </a:r>
                      <a:r>
                        <a:rPr lang="en-US" sz="1600" b="1"/>
                        <a:t>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023470"/>
                  </a:ext>
                </a:extLst>
              </a:tr>
            </a:tbl>
          </a:graphicData>
        </a:graphic>
      </p:graphicFrame>
      <p:pic>
        <p:nvPicPr>
          <p:cNvPr id="1026" name="Picture 2" descr="Runners at starting blocks in different phases Runners at the start of a race. on your mark stock illustrations">
            <a:extLst>
              <a:ext uri="{FF2B5EF4-FFF2-40B4-BE49-F238E27FC236}">
                <a16:creationId xmlns:a16="http://schemas.microsoft.com/office/drawing/2014/main" id="{814FD0FD-2E76-84FA-A916-7B8CFD6DC0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2" t="11068" r="76804" b="50000"/>
          <a:stretch/>
        </p:blipFill>
        <p:spPr bwMode="auto">
          <a:xfrm>
            <a:off x="239574" y="2909532"/>
            <a:ext cx="820390" cy="69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Runners at starting blocks in different phases Runners at the start of a race. on your mark stock illustrations">
            <a:extLst>
              <a:ext uri="{FF2B5EF4-FFF2-40B4-BE49-F238E27FC236}">
                <a16:creationId xmlns:a16="http://schemas.microsoft.com/office/drawing/2014/main" id="{038A45C7-EB5C-EC53-DD70-F952AA1EED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04" t="5979" r="26328" b="50000"/>
          <a:stretch/>
        </p:blipFill>
        <p:spPr bwMode="auto">
          <a:xfrm>
            <a:off x="256385" y="5973047"/>
            <a:ext cx="854013" cy="785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Runners at starting blocks in different phases Runners at the start of a race. on your mark stock illustrations">
            <a:extLst>
              <a:ext uri="{FF2B5EF4-FFF2-40B4-BE49-F238E27FC236}">
                <a16:creationId xmlns:a16="http://schemas.microsoft.com/office/drawing/2014/main" id="{6A7E30E7-392A-3990-E22E-BFE795D94A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44" t="8864" r="51886" b="50000"/>
          <a:stretch/>
        </p:blipFill>
        <p:spPr bwMode="auto">
          <a:xfrm>
            <a:off x="239574" y="4661662"/>
            <a:ext cx="854013" cy="733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unning Icon 3 Clip Art">
            <a:extLst>
              <a:ext uri="{FF2B5EF4-FFF2-40B4-BE49-F238E27FC236}">
                <a16:creationId xmlns:a16="http://schemas.microsoft.com/office/drawing/2014/main" id="{6F2FF0B4-6DFA-7743-F175-8610ABA156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0372" y="5527155"/>
            <a:ext cx="1189521" cy="1177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395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2A4F1F4-6051-D31F-BA1D-CB6DC5EE91FB}"/>
              </a:ext>
            </a:extLst>
          </p:cNvPr>
          <p:cNvSpPr/>
          <p:nvPr/>
        </p:nvSpPr>
        <p:spPr>
          <a:xfrm>
            <a:off x="-60960" y="0"/>
            <a:ext cx="12252960" cy="65608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A53981-93CA-B943-848E-7ADDB6B88126}"/>
              </a:ext>
            </a:extLst>
          </p:cNvPr>
          <p:cNvSpPr txBox="1"/>
          <p:nvPr/>
        </p:nvSpPr>
        <p:spPr>
          <a:xfrm>
            <a:off x="845820" y="640080"/>
            <a:ext cx="758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F6A8D7-483D-0547-AD82-C0309D5AA5E0}"/>
              </a:ext>
            </a:extLst>
          </p:cNvPr>
          <p:cNvSpPr txBox="1"/>
          <p:nvPr/>
        </p:nvSpPr>
        <p:spPr>
          <a:xfrm>
            <a:off x="6515100" y="1691640"/>
            <a:ext cx="2686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>
              <a:solidFill>
                <a:schemeClr val="bg1"/>
              </a:solidFill>
              <a:latin typeface="Aptos Display" panose="020B0004020202020204" pitchFamily="34" charset="0"/>
            </a:endParaRPr>
          </a:p>
        </p:txBody>
      </p:sp>
      <p:pic>
        <p:nvPicPr>
          <p:cNvPr id="12" name="Picture 11" descr="A close up of words&#10;&#10;Description automatically generated">
            <a:extLst>
              <a:ext uri="{FF2B5EF4-FFF2-40B4-BE49-F238E27FC236}">
                <a16:creationId xmlns:a16="http://schemas.microsoft.com/office/drawing/2014/main" id="{B606CE1E-9012-6397-A1E3-9931BAA41D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788" y="75297"/>
            <a:ext cx="6410225" cy="641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526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5DBC38-3DE3-B997-460D-AF984C44401C}"/>
              </a:ext>
            </a:extLst>
          </p:cNvPr>
          <p:cNvSpPr/>
          <p:nvPr/>
        </p:nvSpPr>
        <p:spPr>
          <a:xfrm>
            <a:off x="0" y="4098073"/>
            <a:ext cx="12192000" cy="194861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0580B3-4EFD-60B1-9F22-A53E2A7DE075}"/>
              </a:ext>
            </a:extLst>
          </p:cNvPr>
          <p:cNvSpPr/>
          <p:nvPr/>
        </p:nvSpPr>
        <p:spPr>
          <a:xfrm>
            <a:off x="-10883" y="13700"/>
            <a:ext cx="12192000" cy="398417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iatus – Gunbies">
            <a:extLst>
              <a:ext uri="{FF2B5EF4-FFF2-40B4-BE49-F238E27FC236}">
                <a16:creationId xmlns:a16="http://schemas.microsoft.com/office/drawing/2014/main" id="{B99BC4DC-54BE-9BE0-DCEC-E6017B262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5515">
            <a:off x="198007" y="1904371"/>
            <a:ext cx="1759405" cy="1735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B0E19A72-F69F-5C02-1A92-2A8AAE8C35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811308"/>
            <a:ext cx="10515600" cy="260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4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 Hiatus </a:t>
            </a: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current scrum teams</a:t>
            </a:r>
            <a:b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Production, </a:t>
            </a:r>
            <a:b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Content Oversight, </a:t>
            </a:r>
            <a:b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Forms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815D0DC-A9B7-B8DC-0266-AF07518E0666}"/>
              </a:ext>
            </a:extLst>
          </p:cNvPr>
          <p:cNvSpPr txBox="1">
            <a:spLocks/>
          </p:cNvSpPr>
          <p:nvPr/>
        </p:nvSpPr>
        <p:spPr>
          <a:xfrm>
            <a:off x="3614057" y="4279823"/>
            <a:ext cx="8066314" cy="1563313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 Focus</a:t>
            </a:r>
            <a:br>
              <a:rPr lang="en-US" sz="3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</a:t>
            </a:r>
            <a:b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Projects, Cross-Training, and Learning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F4FE15C6-6C11-D187-FED3-DE048A552412}"/>
              </a:ext>
            </a:extLst>
          </p:cNvPr>
          <p:cNvSpPr txBox="1">
            <a:spLocks/>
          </p:cNvSpPr>
          <p:nvPr/>
        </p:nvSpPr>
        <p:spPr>
          <a:xfrm>
            <a:off x="3178629" y="5598488"/>
            <a:ext cx="8904514" cy="125951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n-US" sz="4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200" b="1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does this look like</a:t>
            </a:r>
            <a:r>
              <a:rPr lang="en-US" sz="4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32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5615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3">
            <a:extLst>
              <a:ext uri="{FF2B5EF4-FFF2-40B4-BE49-F238E27FC236}">
                <a16:creationId xmlns:a16="http://schemas.microsoft.com/office/drawing/2014/main" id="{D6FAF665-F6F4-70D9-9BE9-1EBDBD86D81B}"/>
              </a:ext>
            </a:extLst>
          </p:cNvPr>
          <p:cNvSpPr/>
          <p:nvPr/>
        </p:nvSpPr>
        <p:spPr>
          <a:xfrm flipV="1">
            <a:off x="7769666" y="371791"/>
            <a:ext cx="3490165" cy="1916003"/>
          </a:xfrm>
          <a:custGeom>
            <a:avLst/>
            <a:gdLst>
              <a:gd name="connsiteX0" fmla="*/ 0 w 4196714"/>
              <a:gd name="connsiteY0" fmla="*/ 1656490 h 3312979"/>
              <a:gd name="connsiteX1" fmla="*/ 2098357 w 4196714"/>
              <a:gd name="connsiteY1" fmla="*/ 0 h 3312979"/>
              <a:gd name="connsiteX2" fmla="*/ 4196714 w 4196714"/>
              <a:gd name="connsiteY2" fmla="*/ 1656490 h 3312979"/>
              <a:gd name="connsiteX3" fmla="*/ 2098357 w 4196714"/>
              <a:gd name="connsiteY3" fmla="*/ 3312980 h 3312979"/>
              <a:gd name="connsiteX4" fmla="*/ 0 w 4196714"/>
              <a:gd name="connsiteY4" fmla="*/ 1656490 h 3312979"/>
              <a:gd name="connsiteX0" fmla="*/ 263 w 4196977"/>
              <a:gd name="connsiteY0" fmla="*/ 1227865 h 2884355"/>
              <a:gd name="connsiteX1" fmla="*/ 1993845 w 4196977"/>
              <a:gd name="connsiteY1" fmla="*/ 0 h 2884355"/>
              <a:gd name="connsiteX2" fmla="*/ 4196977 w 4196977"/>
              <a:gd name="connsiteY2" fmla="*/ 1227865 h 2884355"/>
              <a:gd name="connsiteX3" fmla="*/ 2098620 w 4196977"/>
              <a:gd name="connsiteY3" fmla="*/ 2884355 h 2884355"/>
              <a:gd name="connsiteX4" fmla="*/ 263 w 4196977"/>
              <a:gd name="connsiteY4" fmla="*/ 1227865 h 2884355"/>
              <a:gd name="connsiteX0" fmla="*/ 58458 w 4255172"/>
              <a:gd name="connsiteY0" fmla="*/ 1227865 h 2916159"/>
              <a:gd name="connsiteX1" fmla="*/ 2052040 w 4255172"/>
              <a:gd name="connsiteY1" fmla="*/ 0 h 2916159"/>
              <a:gd name="connsiteX2" fmla="*/ 4255172 w 4255172"/>
              <a:gd name="connsiteY2" fmla="*/ 1227865 h 2916159"/>
              <a:gd name="connsiteX3" fmla="*/ 2156815 w 4255172"/>
              <a:gd name="connsiteY3" fmla="*/ 2884355 h 2916159"/>
              <a:gd name="connsiteX4" fmla="*/ 675202 w 4255172"/>
              <a:gd name="connsiteY4" fmla="*/ 2236523 h 2916159"/>
              <a:gd name="connsiteX5" fmla="*/ 58458 w 4255172"/>
              <a:gd name="connsiteY5" fmla="*/ 1227865 h 2916159"/>
              <a:gd name="connsiteX0" fmla="*/ 140480 w 4337194"/>
              <a:gd name="connsiteY0" fmla="*/ 1227865 h 2978455"/>
              <a:gd name="connsiteX1" fmla="*/ 2134062 w 4337194"/>
              <a:gd name="connsiteY1" fmla="*/ 0 h 2978455"/>
              <a:gd name="connsiteX2" fmla="*/ 4337194 w 4337194"/>
              <a:gd name="connsiteY2" fmla="*/ 1227865 h 2978455"/>
              <a:gd name="connsiteX3" fmla="*/ 2238837 w 4337194"/>
              <a:gd name="connsiteY3" fmla="*/ 2884355 h 2978455"/>
              <a:gd name="connsiteX4" fmla="*/ 395274 w 4337194"/>
              <a:gd name="connsiteY4" fmla="*/ 2607998 h 2978455"/>
              <a:gd name="connsiteX5" fmla="*/ 140480 w 4337194"/>
              <a:gd name="connsiteY5" fmla="*/ 1227865 h 297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37194" h="2978455">
                <a:moveTo>
                  <a:pt x="140480" y="1227865"/>
                </a:moveTo>
                <a:cubicBezTo>
                  <a:pt x="430278" y="793199"/>
                  <a:pt x="975171" y="0"/>
                  <a:pt x="2134062" y="0"/>
                </a:cubicBezTo>
                <a:cubicBezTo>
                  <a:pt x="3292953" y="0"/>
                  <a:pt x="4337194" y="313011"/>
                  <a:pt x="4337194" y="1227865"/>
                </a:cubicBezTo>
                <a:cubicBezTo>
                  <a:pt x="4337194" y="2142719"/>
                  <a:pt x="2895824" y="2654333"/>
                  <a:pt x="2238837" y="2884355"/>
                </a:cubicBezTo>
                <a:cubicBezTo>
                  <a:pt x="1581850" y="3114377"/>
                  <a:pt x="745000" y="2884080"/>
                  <a:pt x="395274" y="2607998"/>
                </a:cubicBezTo>
                <a:cubicBezTo>
                  <a:pt x="45548" y="2331916"/>
                  <a:pt x="-149318" y="1662531"/>
                  <a:pt x="140480" y="1227865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5EFBE22-E5AF-751F-F010-805A6CD375A3}"/>
              </a:ext>
            </a:extLst>
          </p:cNvPr>
          <p:cNvSpPr/>
          <p:nvPr/>
        </p:nvSpPr>
        <p:spPr>
          <a:xfrm>
            <a:off x="3542780" y="354221"/>
            <a:ext cx="5538502" cy="5521626"/>
          </a:xfrm>
          <a:prstGeom prst="ellipse">
            <a:avLst/>
          </a:prstGeom>
          <a:noFill/>
          <a:ln w="666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82A4664-9E1D-12D9-B5E8-765A3C6876D8}"/>
              </a:ext>
            </a:extLst>
          </p:cNvPr>
          <p:cNvSpPr/>
          <p:nvPr/>
        </p:nvSpPr>
        <p:spPr>
          <a:xfrm>
            <a:off x="106895" y="231192"/>
            <a:ext cx="5133261" cy="3762518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55893 w 4849337"/>
              <a:gd name="connsiteY0" fmla="*/ 1379476 h 1888216"/>
              <a:gd name="connsiteX1" fmla="*/ 467837 w 4849337"/>
              <a:gd name="connsiteY1" fmla="*/ 168939 h 1888216"/>
              <a:gd name="connsiteX2" fmla="*/ 2426415 w 4849337"/>
              <a:gd name="connsiteY2" fmla="*/ 46836 h 1888216"/>
              <a:gd name="connsiteX3" fmla="*/ 4849337 w 4849337"/>
              <a:gd name="connsiteY3" fmla="*/ 1379476 h 1888216"/>
              <a:gd name="connsiteX4" fmla="*/ 2489279 w 4849337"/>
              <a:gd name="connsiteY4" fmla="*/ 1696107 h 1888216"/>
              <a:gd name="connsiteX5" fmla="*/ 155893 w 4849337"/>
              <a:gd name="connsiteY5" fmla="*/ 1379476 h 1888216"/>
              <a:gd name="connsiteX0" fmla="*/ 155893 w 5016014"/>
              <a:gd name="connsiteY0" fmla="*/ 1379476 h 1875828"/>
              <a:gd name="connsiteX1" fmla="*/ 467837 w 5016014"/>
              <a:gd name="connsiteY1" fmla="*/ 168939 h 1875828"/>
              <a:gd name="connsiteX2" fmla="*/ 2426415 w 5016014"/>
              <a:gd name="connsiteY2" fmla="*/ 46836 h 1875828"/>
              <a:gd name="connsiteX3" fmla="*/ 4849337 w 5016014"/>
              <a:gd name="connsiteY3" fmla="*/ 1379476 h 1875828"/>
              <a:gd name="connsiteX4" fmla="*/ 4548683 w 5016014"/>
              <a:gd name="connsiteY4" fmla="*/ 1864248 h 1875828"/>
              <a:gd name="connsiteX5" fmla="*/ 2489279 w 5016014"/>
              <a:gd name="connsiteY5" fmla="*/ 1696107 h 1875828"/>
              <a:gd name="connsiteX6" fmla="*/ 155893 w 5016014"/>
              <a:gd name="connsiteY6" fmla="*/ 1379476 h 1875828"/>
              <a:gd name="connsiteX0" fmla="*/ 155893 w 4947333"/>
              <a:gd name="connsiteY0" fmla="*/ 1379476 h 2314571"/>
              <a:gd name="connsiteX1" fmla="*/ 467837 w 4947333"/>
              <a:gd name="connsiteY1" fmla="*/ 168939 h 2314571"/>
              <a:gd name="connsiteX2" fmla="*/ 2426415 w 4947333"/>
              <a:gd name="connsiteY2" fmla="*/ 46836 h 2314571"/>
              <a:gd name="connsiteX3" fmla="*/ 4849337 w 4947333"/>
              <a:gd name="connsiteY3" fmla="*/ 1379476 h 2314571"/>
              <a:gd name="connsiteX4" fmla="*/ 4121671 w 4947333"/>
              <a:gd name="connsiteY4" fmla="*/ 2310775 h 2314571"/>
              <a:gd name="connsiteX5" fmla="*/ 2489279 w 4947333"/>
              <a:gd name="connsiteY5" fmla="*/ 1696107 h 2314571"/>
              <a:gd name="connsiteX6" fmla="*/ 155893 w 4947333"/>
              <a:gd name="connsiteY6" fmla="*/ 1379476 h 2314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7333" h="2314571">
                <a:moveTo>
                  <a:pt x="155893" y="1379476"/>
                </a:moveTo>
                <a:cubicBezTo>
                  <a:pt x="-181014" y="1124948"/>
                  <a:pt x="76717" y="445021"/>
                  <a:pt x="467837" y="168939"/>
                </a:cubicBezTo>
                <a:cubicBezTo>
                  <a:pt x="858957" y="-107143"/>
                  <a:pt x="1286590" y="35580"/>
                  <a:pt x="2426415" y="46836"/>
                </a:cubicBezTo>
                <a:cubicBezTo>
                  <a:pt x="3566240" y="58092"/>
                  <a:pt x="4495626" y="1076574"/>
                  <a:pt x="4849337" y="1379476"/>
                </a:cubicBezTo>
                <a:cubicBezTo>
                  <a:pt x="5203048" y="1682378"/>
                  <a:pt x="4515014" y="2258003"/>
                  <a:pt x="4121671" y="2310775"/>
                </a:cubicBezTo>
                <a:cubicBezTo>
                  <a:pt x="3728328" y="2363547"/>
                  <a:pt x="3150242" y="1851324"/>
                  <a:pt x="2489279" y="1696107"/>
                </a:cubicBezTo>
                <a:cubicBezTo>
                  <a:pt x="1828316" y="1540891"/>
                  <a:pt x="492800" y="1634004"/>
                  <a:pt x="155893" y="1379476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3">
            <a:extLst>
              <a:ext uri="{FF2B5EF4-FFF2-40B4-BE49-F238E27FC236}">
                <a16:creationId xmlns:a16="http://schemas.microsoft.com/office/drawing/2014/main" id="{6F480078-075A-3FB6-F566-0C36B02E5E0D}"/>
              </a:ext>
            </a:extLst>
          </p:cNvPr>
          <p:cNvSpPr/>
          <p:nvPr/>
        </p:nvSpPr>
        <p:spPr>
          <a:xfrm flipV="1">
            <a:off x="7585723" y="4014866"/>
            <a:ext cx="4477675" cy="2746863"/>
          </a:xfrm>
          <a:custGeom>
            <a:avLst/>
            <a:gdLst>
              <a:gd name="connsiteX0" fmla="*/ 0 w 4196714"/>
              <a:gd name="connsiteY0" fmla="*/ 1656490 h 3312979"/>
              <a:gd name="connsiteX1" fmla="*/ 2098357 w 4196714"/>
              <a:gd name="connsiteY1" fmla="*/ 0 h 3312979"/>
              <a:gd name="connsiteX2" fmla="*/ 4196714 w 4196714"/>
              <a:gd name="connsiteY2" fmla="*/ 1656490 h 3312979"/>
              <a:gd name="connsiteX3" fmla="*/ 2098357 w 4196714"/>
              <a:gd name="connsiteY3" fmla="*/ 3312980 h 3312979"/>
              <a:gd name="connsiteX4" fmla="*/ 0 w 4196714"/>
              <a:gd name="connsiteY4" fmla="*/ 1656490 h 3312979"/>
              <a:gd name="connsiteX0" fmla="*/ 263 w 4196977"/>
              <a:gd name="connsiteY0" fmla="*/ 1227865 h 2884355"/>
              <a:gd name="connsiteX1" fmla="*/ 1993845 w 4196977"/>
              <a:gd name="connsiteY1" fmla="*/ 0 h 2884355"/>
              <a:gd name="connsiteX2" fmla="*/ 4196977 w 4196977"/>
              <a:gd name="connsiteY2" fmla="*/ 1227865 h 2884355"/>
              <a:gd name="connsiteX3" fmla="*/ 2098620 w 4196977"/>
              <a:gd name="connsiteY3" fmla="*/ 2884355 h 2884355"/>
              <a:gd name="connsiteX4" fmla="*/ 263 w 4196977"/>
              <a:gd name="connsiteY4" fmla="*/ 1227865 h 2884355"/>
              <a:gd name="connsiteX0" fmla="*/ 58458 w 4255172"/>
              <a:gd name="connsiteY0" fmla="*/ 1227865 h 2916159"/>
              <a:gd name="connsiteX1" fmla="*/ 2052040 w 4255172"/>
              <a:gd name="connsiteY1" fmla="*/ 0 h 2916159"/>
              <a:gd name="connsiteX2" fmla="*/ 4255172 w 4255172"/>
              <a:gd name="connsiteY2" fmla="*/ 1227865 h 2916159"/>
              <a:gd name="connsiteX3" fmla="*/ 2156815 w 4255172"/>
              <a:gd name="connsiteY3" fmla="*/ 2884355 h 2916159"/>
              <a:gd name="connsiteX4" fmla="*/ 675202 w 4255172"/>
              <a:gd name="connsiteY4" fmla="*/ 2236523 h 2916159"/>
              <a:gd name="connsiteX5" fmla="*/ 58458 w 4255172"/>
              <a:gd name="connsiteY5" fmla="*/ 1227865 h 2916159"/>
              <a:gd name="connsiteX0" fmla="*/ 140480 w 4337194"/>
              <a:gd name="connsiteY0" fmla="*/ 1227865 h 2978455"/>
              <a:gd name="connsiteX1" fmla="*/ 2134062 w 4337194"/>
              <a:gd name="connsiteY1" fmla="*/ 0 h 2978455"/>
              <a:gd name="connsiteX2" fmla="*/ 4337194 w 4337194"/>
              <a:gd name="connsiteY2" fmla="*/ 1227865 h 2978455"/>
              <a:gd name="connsiteX3" fmla="*/ 2238837 w 4337194"/>
              <a:gd name="connsiteY3" fmla="*/ 2884355 h 2978455"/>
              <a:gd name="connsiteX4" fmla="*/ 395274 w 4337194"/>
              <a:gd name="connsiteY4" fmla="*/ 2607998 h 2978455"/>
              <a:gd name="connsiteX5" fmla="*/ 140480 w 4337194"/>
              <a:gd name="connsiteY5" fmla="*/ 1227865 h 297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37194" h="2978455">
                <a:moveTo>
                  <a:pt x="140480" y="1227865"/>
                </a:moveTo>
                <a:cubicBezTo>
                  <a:pt x="430278" y="793199"/>
                  <a:pt x="975171" y="0"/>
                  <a:pt x="2134062" y="0"/>
                </a:cubicBezTo>
                <a:cubicBezTo>
                  <a:pt x="3292953" y="0"/>
                  <a:pt x="4337194" y="313011"/>
                  <a:pt x="4337194" y="1227865"/>
                </a:cubicBezTo>
                <a:cubicBezTo>
                  <a:pt x="4337194" y="2142719"/>
                  <a:pt x="2895824" y="2654333"/>
                  <a:pt x="2238837" y="2884355"/>
                </a:cubicBezTo>
                <a:cubicBezTo>
                  <a:pt x="1581850" y="3114377"/>
                  <a:pt x="745000" y="2884080"/>
                  <a:pt x="395274" y="2607998"/>
                </a:cubicBezTo>
                <a:cubicBezTo>
                  <a:pt x="45548" y="2331916"/>
                  <a:pt x="-149318" y="1662531"/>
                  <a:pt x="140480" y="1227865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DA73CF9-FD4F-6A65-8E05-1D2A2D7908CC}"/>
              </a:ext>
            </a:extLst>
          </p:cNvPr>
          <p:cNvSpPr/>
          <p:nvPr/>
        </p:nvSpPr>
        <p:spPr>
          <a:xfrm>
            <a:off x="128600" y="3434927"/>
            <a:ext cx="4626761" cy="3326805"/>
          </a:xfrm>
          <a:custGeom>
            <a:avLst/>
            <a:gdLst>
              <a:gd name="connsiteX0" fmla="*/ 0 w 4196714"/>
              <a:gd name="connsiteY0" fmla="*/ 1656490 h 3312979"/>
              <a:gd name="connsiteX1" fmla="*/ 2098357 w 4196714"/>
              <a:gd name="connsiteY1" fmla="*/ 0 h 3312979"/>
              <a:gd name="connsiteX2" fmla="*/ 4196714 w 4196714"/>
              <a:gd name="connsiteY2" fmla="*/ 1656490 h 3312979"/>
              <a:gd name="connsiteX3" fmla="*/ 2098357 w 4196714"/>
              <a:gd name="connsiteY3" fmla="*/ 3312980 h 3312979"/>
              <a:gd name="connsiteX4" fmla="*/ 0 w 4196714"/>
              <a:gd name="connsiteY4" fmla="*/ 1656490 h 3312979"/>
              <a:gd name="connsiteX0" fmla="*/ 263 w 4196977"/>
              <a:gd name="connsiteY0" fmla="*/ 1227865 h 2884355"/>
              <a:gd name="connsiteX1" fmla="*/ 1993845 w 4196977"/>
              <a:gd name="connsiteY1" fmla="*/ 0 h 2884355"/>
              <a:gd name="connsiteX2" fmla="*/ 4196977 w 4196977"/>
              <a:gd name="connsiteY2" fmla="*/ 1227865 h 2884355"/>
              <a:gd name="connsiteX3" fmla="*/ 2098620 w 4196977"/>
              <a:gd name="connsiteY3" fmla="*/ 2884355 h 2884355"/>
              <a:gd name="connsiteX4" fmla="*/ 263 w 4196977"/>
              <a:gd name="connsiteY4" fmla="*/ 1227865 h 2884355"/>
              <a:gd name="connsiteX0" fmla="*/ 58458 w 4255172"/>
              <a:gd name="connsiteY0" fmla="*/ 1227865 h 2916159"/>
              <a:gd name="connsiteX1" fmla="*/ 2052040 w 4255172"/>
              <a:gd name="connsiteY1" fmla="*/ 0 h 2916159"/>
              <a:gd name="connsiteX2" fmla="*/ 4255172 w 4255172"/>
              <a:gd name="connsiteY2" fmla="*/ 1227865 h 2916159"/>
              <a:gd name="connsiteX3" fmla="*/ 2156815 w 4255172"/>
              <a:gd name="connsiteY3" fmla="*/ 2884355 h 2916159"/>
              <a:gd name="connsiteX4" fmla="*/ 675202 w 4255172"/>
              <a:gd name="connsiteY4" fmla="*/ 2236523 h 2916159"/>
              <a:gd name="connsiteX5" fmla="*/ 58458 w 4255172"/>
              <a:gd name="connsiteY5" fmla="*/ 1227865 h 2916159"/>
              <a:gd name="connsiteX0" fmla="*/ 140480 w 4337194"/>
              <a:gd name="connsiteY0" fmla="*/ 1227865 h 2978455"/>
              <a:gd name="connsiteX1" fmla="*/ 2134062 w 4337194"/>
              <a:gd name="connsiteY1" fmla="*/ 0 h 2978455"/>
              <a:gd name="connsiteX2" fmla="*/ 4337194 w 4337194"/>
              <a:gd name="connsiteY2" fmla="*/ 1227865 h 2978455"/>
              <a:gd name="connsiteX3" fmla="*/ 2238837 w 4337194"/>
              <a:gd name="connsiteY3" fmla="*/ 2884355 h 2978455"/>
              <a:gd name="connsiteX4" fmla="*/ 395274 w 4337194"/>
              <a:gd name="connsiteY4" fmla="*/ 2607998 h 2978455"/>
              <a:gd name="connsiteX5" fmla="*/ 140480 w 4337194"/>
              <a:gd name="connsiteY5" fmla="*/ 1227865 h 2978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37194" h="2978455">
                <a:moveTo>
                  <a:pt x="140480" y="1227865"/>
                </a:moveTo>
                <a:cubicBezTo>
                  <a:pt x="430278" y="793199"/>
                  <a:pt x="975171" y="0"/>
                  <a:pt x="2134062" y="0"/>
                </a:cubicBezTo>
                <a:cubicBezTo>
                  <a:pt x="3292953" y="0"/>
                  <a:pt x="4337194" y="313011"/>
                  <a:pt x="4337194" y="1227865"/>
                </a:cubicBezTo>
                <a:cubicBezTo>
                  <a:pt x="4337194" y="2142719"/>
                  <a:pt x="2895824" y="2654333"/>
                  <a:pt x="2238837" y="2884355"/>
                </a:cubicBezTo>
                <a:cubicBezTo>
                  <a:pt x="1581850" y="3114377"/>
                  <a:pt x="745000" y="2884080"/>
                  <a:pt x="395274" y="2607998"/>
                </a:cubicBezTo>
                <a:cubicBezTo>
                  <a:pt x="45548" y="2331916"/>
                  <a:pt x="-149318" y="1662531"/>
                  <a:pt x="140480" y="1227865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BCAE768-6DE5-DC2B-A890-2CB28AE93EC1}"/>
              </a:ext>
            </a:extLst>
          </p:cNvPr>
          <p:cNvSpPr/>
          <p:nvPr/>
        </p:nvSpPr>
        <p:spPr>
          <a:xfrm>
            <a:off x="5421394" y="1392005"/>
            <a:ext cx="2505075" cy="2286000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F0502020204030204" pitchFamily="34" charset="0"/>
              </a:rPr>
              <a:t>Calcs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C1B7E66-9EEF-39A7-CBB4-E1F74AA83495}"/>
              </a:ext>
            </a:extLst>
          </p:cNvPr>
          <p:cNvSpPr/>
          <p:nvPr/>
        </p:nvSpPr>
        <p:spPr>
          <a:xfrm>
            <a:off x="2467698" y="3877820"/>
            <a:ext cx="2286000" cy="457200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FFFF00"/>
                </a:solidFill>
                <a:latin typeface="Aptos SemiBold" panose="020F0502020204030204" pitchFamily="34" charset="0"/>
              </a:rPr>
              <a:t>Documentation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F601631-5588-0E6A-5BB0-567EF4E9E039}"/>
              </a:ext>
            </a:extLst>
          </p:cNvPr>
          <p:cNvSpPr/>
          <p:nvPr/>
        </p:nvSpPr>
        <p:spPr>
          <a:xfrm>
            <a:off x="7368303" y="4065840"/>
            <a:ext cx="2286000" cy="457200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>
                <a:solidFill>
                  <a:srgbClr val="FFFF00"/>
                </a:solidFill>
                <a:latin typeface="Aptos SemiBold"/>
              </a:rPr>
              <a:t>Calc tool conversion</a:t>
            </a:r>
            <a:endParaRPr lang="en-US" sz="1600">
              <a:solidFill>
                <a:srgbClr val="FFFF00"/>
              </a:solidFill>
              <a:latin typeface="Aptos SemiBold" panose="020F0502020204030204" pitchFamily="34" charset="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30877FEB-A25C-8588-4C24-D89F449CC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3389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F82E371D-6E0C-9648-97E6-CEC4E80C5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103969"/>
              </p:ext>
            </p:extLst>
          </p:nvPr>
        </p:nvGraphicFramePr>
        <p:xfrm>
          <a:off x="341969" y="434423"/>
          <a:ext cx="2281215" cy="1138576"/>
        </p:xfrm>
        <a:graphic>
          <a:graphicData uri="http://schemas.openxmlformats.org/drawingml/2006/table">
            <a:tbl>
              <a:tblPr firstRow="1" firstCol="1" bandRow="1"/>
              <a:tblGrid>
                <a:gridCol w="882769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1398446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28314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Deliver POC training and ensure effective learning to identified Innodata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943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24341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Bob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Kevin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  <a:tr h="18876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Sarah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06921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83F03FF8-310D-04C1-33DC-6A4A390C2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544931"/>
              </p:ext>
            </p:extLst>
          </p:nvPr>
        </p:nvGraphicFramePr>
        <p:xfrm>
          <a:off x="163878" y="1716965"/>
          <a:ext cx="2983230" cy="1483932"/>
        </p:xfrm>
        <a:graphic>
          <a:graphicData uri="http://schemas.openxmlformats.org/drawingml/2006/table">
            <a:tbl>
              <a:tblPr firstRow="1" firstCol="1" bandRow="1"/>
              <a:tblGrid>
                <a:gridCol w="1020579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1962651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5/1/2024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[Training docs ready] MAY24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[POC Kickoff] MAY28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[Complete Training] JUN10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[Complete POC test] JUN17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[Discuss Results] JUN21</a:t>
                      </a:r>
                      <a:b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</a:b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[Continue training – contingent upon results] JUN24</a:t>
                      </a:r>
                      <a:b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</a:b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TBD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7/1/2024 (POC)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9/1/2024 (cont'd training)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B79C8845-18F3-9061-DDBF-986146DB76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122595"/>
              </p:ext>
            </p:extLst>
          </p:nvPr>
        </p:nvGraphicFramePr>
        <p:xfrm>
          <a:off x="9240372" y="4685332"/>
          <a:ext cx="2390805" cy="1146538"/>
        </p:xfrm>
        <a:graphic>
          <a:graphicData uri="http://schemas.openxmlformats.org/drawingml/2006/table">
            <a:tbl>
              <a:tblPr firstRow="1" firstCol="1" bandRow="1"/>
              <a:tblGrid>
                <a:gridCol w="995638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1395167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12655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Useable Calc Tools converted to web-based application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1265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387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Kevin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6695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Bob </a:t>
                      </a:r>
                    </a:p>
                    <a:p>
                      <a:pPr marL="226695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Mark</a:t>
                      </a:r>
                      <a:endParaRPr lang="en-US" sz="900" kern="1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900" kern="1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  <a:tr h="2825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06921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8E06F406-DB6E-57D7-071E-34CB3DAE7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254823"/>
              </p:ext>
            </p:extLst>
          </p:nvPr>
        </p:nvGraphicFramePr>
        <p:xfrm>
          <a:off x="8417718" y="5738812"/>
          <a:ext cx="3661941" cy="896620"/>
        </p:xfrm>
        <a:graphic>
          <a:graphicData uri="http://schemas.openxmlformats.org/drawingml/2006/table">
            <a:tbl>
              <a:tblPr firstRow="1" firstCol="1" bandRow="1"/>
              <a:tblGrid>
                <a:gridCol w="1252769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2409172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4/5/2024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[Create user stories] MAY24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[Top 3 tools tested and live] JUL31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[Top 5 tools tested and live] SEP30</a:t>
                      </a:r>
                      <a:endParaRPr lang="en-US" sz="1100" kern="100">
                        <a:effectLst/>
                        <a:latin typeface="Calibri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[Remaining tools scheduled in sprints] DEC31</a:t>
                      </a:r>
                      <a:endParaRPr lang="en-US" sz="1100" kern="10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12/31/2024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DBB71FE3-7B48-D91F-53FE-ACBA654E2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351314"/>
              </p:ext>
            </p:extLst>
          </p:nvPr>
        </p:nvGraphicFramePr>
        <p:xfrm>
          <a:off x="392906" y="4500562"/>
          <a:ext cx="2868297" cy="1014589"/>
        </p:xfrm>
        <a:graphic>
          <a:graphicData uri="http://schemas.openxmlformats.org/drawingml/2006/table">
            <a:tbl>
              <a:tblPr firstRow="1" firstCol="1" bandRow="1"/>
              <a:tblGrid>
                <a:gridCol w="1109954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1758343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33780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Provide updated and useable Work instructions for the Calc Process operation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1266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25003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Bob &amp; Kevin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  <a:tr h="2850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Sarah, Carolyn, Ricky</a:t>
                      </a:r>
                      <a:endParaRPr lang="en-US" sz="90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06921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A898C65C-7434-FB73-93BD-5CE0A406A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846666"/>
              </p:ext>
            </p:extLst>
          </p:nvPr>
        </p:nvGraphicFramePr>
        <p:xfrm>
          <a:off x="354378" y="5685121"/>
          <a:ext cx="3804854" cy="1043686"/>
        </p:xfrm>
        <a:graphic>
          <a:graphicData uri="http://schemas.openxmlformats.org/drawingml/2006/table">
            <a:tbl>
              <a:tblPr firstRow="1" firstCol="1" bandRow="1"/>
              <a:tblGrid>
                <a:gridCol w="1301661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2503193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4/5/2024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[Flowchart updated] MAY14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[Current WI revisions] MAY17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[WIs tested and finalized] MAY23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[WIs maintained to match tool conversion] within 1 week after tool release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6/1/2024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992C22B-49FC-CCFB-D1CE-4447A803EA27}"/>
              </a:ext>
            </a:extLst>
          </p:cNvPr>
          <p:cNvSpPr/>
          <p:nvPr/>
        </p:nvSpPr>
        <p:spPr>
          <a:xfrm>
            <a:off x="5990039" y="3203415"/>
            <a:ext cx="2103120" cy="548640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r"/>
            <a:r>
              <a:rPr lang="en-US" sz="1400" b="1">
                <a:solidFill>
                  <a:srgbClr val="7030A0"/>
                </a:solidFill>
                <a:latin typeface="Aptos SemiBold"/>
              </a:rPr>
              <a:t>Calcs Project Owner: Sarah</a:t>
            </a:r>
            <a:endParaRPr lang="en-US" sz="1400" b="1">
              <a:solidFill>
                <a:srgbClr val="7030A0"/>
              </a:solidFill>
              <a:latin typeface="Aptos SemiBold" panose="020F0502020204030204" pitchFamily="34" charset="0"/>
            </a:endParaRP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0AEA74BF-5E1B-6E14-7C33-B957D029AD6B}"/>
              </a:ext>
            </a:extLst>
          </p:cNvPr>
          <p:cNvSpPr/>
          <p:nvPr/>
        </p:nvSpPr>
        <p:spPr>
          <a:xfrm>
            <a:off x="3593996" y="521011"/>
            <a:ext cx="1533765" cy="1868081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FFFF00"/>
                </a:solidFill>
                <a:latin typeface="Aptos SemiBold" panose="020F0502020204030204" pitchFamily="34" charset="0"/>
              </a:rPr>
              <a:t>Training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4FE28CA4-3632-AFB0-12F1-5271ABC4350B}"/>
              </a:ext>
            </a:extLst>
          </p:cNvPr>
          <p:cNvSpPr/>
          <p:nvPr/>
        </p:nvSpPr>
        <p:spPr>
          <a:xfrm>
            <a:off x="2751436" y="1530596"/>
            <a:ext cx="1005840" cy="457200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rgbClr val="FFFF00"/>
                </a:solidFill>
                <a:latin typeface="Aptos SemiBold" panose="020F0502020204030204" pitchFamily="34" charset="0"/>
              </a:rPr>
              <a:t>Refresher</a:t>
            </a:r>
            <a:br>
              <a:rPr lang="en-US" sz="1400" b="1">
                <a:solidFill>
                  <a:srgbClr val="FFFF00"/>
                </a:solidFill>
                <a:latin typeface="Aptos SemiBold" panose="020F0502020204030204" pitchFamily="34" charset="0"/>
              </a:rPr>
            </a:br>
            <a:r>
              <a:rPr lang="en-US" sz="900" b="1">
                <a:solidFill>
                  <a:srgbClr val="FFFF00"/>
                </a:solidFill>
                <a:latin typeface="Aptos SemiBold" panose="020F0502020204030204" pitchFamily="34" charset="0"/>
              </a:rPr>
              <a:t>(internal team)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0A2964C-1574-42F0-92B7-25DDB5C32375}"/>
              </a:ext>
            </a:extLst>
          </p:cNvPr>
          <p:cNvSpPr/>
          <p:nvPr/>
        </p:nvSpPr>
        <p:spPr>
          <a:xfrm>
            <a:off x="2782274" y="968835"/>
            <a:ext cx="1005840" cy="457200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rgbClr val="FFFF00"/>
                </a:solidFill>
                <a:latin typeface="Aptos SemiBold" panose="020F0502020204030204" pitchFamily="34" charset="0"/>
              </a:rPr>
              <a:t>Innodata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6F8D892F-77DB-3323-7717-8656F1700716}"/>
              </a:ext>
            </a:extLst>
          </p:cNvPr>
          <p:cNvSpPr/>
          <p:nvPr/>
        </p:nvSpPr>
        <p:spPr>
          <a:xfrm>
            <a:off x="7110560" y="522575"/>
            <a:ext cx="2286000" cy="457200"/>
          </a:xfrm>
          <a:prstGeom prst="round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rgbClr val="FFFF00"/>
                </a:solidFill>
                <a:latin typeface="Aptos SemiBold" panose="020F0502020204030204" pitchFamily="34" charset="0"/>
              </a:rPr>
              <a:t>Workflow assessment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AF622BB-7519-14E4-F54C-4D05C8B8B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704065"/>
              </p:ext>
            </p:extLst>
          </p:nvPr>
        </p:nvGraphicFramePr>
        <p:xfrm>
          <a:off x="9759221" y="294721"/>
          <a:ext cx="2316930" cy="1376965"/>
        </p:xfrm>
        <a:graphic>
          <a:graphicData uri="http://schemas.openxmlformats.org/drawingml/2006/table">
            <a:tbl>
              <a:tblPr firstRow="1" firstCol="1" bandRow="1"/>
              <a:tblGrid>
                <a:gridCol w="964873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1352057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12655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Report of hours, team, and distribution of time in Calcs in 2023 season; plan for reduction in hours and distribution of Calcs hours across more people in 2024 season.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226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Carolyn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Sarah</a:t>
                      </a:r>
                      <a:endParaRPr lang="en-US" sz="900" kern="10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  <a:tr h="183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Justyna?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0692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F0EBDE-3E4D-D7D4-2C7A-07E183F439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12213"/>
              </p:ext>
            </p:extLst>
          </p:nvPr>
        </p:nvGraphicFramePr>
        <p:xfrm>
          <a:off x="9072562" y="1654968"/>
          <a:ext cx="2983194" cy="1043686"/>
        </p:xfrm>
        <a:graphic>
          <a:graphicData uri="http://schemas.openxmlformats.org/drawingml/2006/table">
            <a:tbl>
              <a:tblPr firstRow="1" firstCol="1" bandRow="1"/>
              <a:tblGrid>
                <a:gridCol w="1020566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1962628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##/##/2024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[create query &amp; gather  initial data] JUN28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[Analyze  2023-24 data] JUL12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[Create a plan to distribute for 2024-25] AUG9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9/1/2024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0F5FAD39-24E5-F28B-81C7-E84B3445165F}"/>
              </a:ext>
            </a:extLst>
          </p:cNvPr>
          <p:cNvGrpSpPr/>
          <p:nvPr/>
        </p:nvGrpSpPr>
        <p:grpSpPr>
          <a:xfrm>
            <a:off x="5179385" y="4871139"/>
            <a:ext cx="1837544" cy="1769959"/>
            <a:chOff x="10228902" y="2384223"/>
            <a:chExt cx="1837544" cy="176995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DDD8DD7-0560-6F6C-57B0-EC86803D026B}"/>
                </a:ext>
              </a:extLst>
            </p:cNvPr>
            <p:cNvSpPr txBox="1"/>
            <p:nvPr/>
          </p:nvSpPr>
          <p:spPr>
            <a:xfrm>
              <a:off x="10257673" y="2623456"/>
              <a:ext cx="1798143" cy="1323439"/>
            </a:xfrm>
            <a:custGeom>
              <a:avLst/>
              <a:gdLst>
                <a:gd name="connsiteX0" fmla="*/ 0 w 1798143"/>
                <a:gd name="connsiteY0" fmla="*/ 0 h 1323439"/>
                <a:gd name="connsiteX1" fmla="*/ 581400 w 1798143"/>
                <a:gd name="connsiteY1" fmla="*/ 0 h 1323439"/>
                <a:gd name="connsiteX2" fmla="*/ 1180781 w 1798143"/>
                <a:gd name="connsiteY2" fmla="*/ 0 h 1323439"/>
                <a:gd name="connsiteX3" fmla="*/ 1798143 w 1798143"/>
                <a:gd name="connsiteY3" fmla="*/ 0 h 1323439"/>
                <a:gd name="connsiteX4" fmla="*/ 1798143 w 1798143"/>
                <a:gd name="connsiteY4" fmla="*/ 661720 h 1323439"/>
                <a:gd name="connsiteX5" fmla="*/ 1798143 w 1798143"/>
                <a:gd name="connsiteY5" fmla="*/ 1323439 h 1323439"/>
                <a:gd name="connsiteX6" fmla="*/ 1198762 w 1798143"/>
                <a:gd name="connsiteY6" fmla="*/ 1323439 h 1323439"/>
                <a:gd name="connsiteX7" fmla="*/ 635344 w 1798143"/>
                <a:gd name="connsiteY7" fmla="*/ 1323439 h 1323439"/>
                <a:gd name="connsiteX8" fmla="*/ 0 w 1798143"/>
                <a:gd name="connsiteY8" fmla="*/ 1323439 h 1323439"/>
                <a:gd name="connsiteX9" fmla="*/ 0 w 1798143"/>
                <a:gd name="connsiteY9" fmla="*/ 674954 h 1323439"/>
                <a:gd name="connsiteX10" fmla="*/ 0 w 1798143"/>
                <a:gd name="connsiteY10" fmla="*/ 0 h 1323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98143" h="1323439" fill="none" extrusionOk="0">
                  <a:moveTo>
                    <a:pt x="0" y="0"/>
                  </a:moveTo>
                  <a:cubicBezTo>
                    <a:pt x="285245" y="11268"/>
                    <a:pt x="447383" y="15467"/>
                    <a:pt x="581400" y="0"/>
                  </a:cubicBezTo>
                  <a:cubicBezTo>
                    <a:pt x="715417" y="-15467"/>
                    <a:pt x="900382" y="-5632"/>
                    <a:pt x="1180781" y="0"/>
                  </a:cubicBezTo>
                  <a:cubicBezTo>
                    <a:pt x="1461180" y="5632"/>
                    <a:pt x="1567535" y="-11094"/>
                    <a:pt x="1798143" y="0"/>
                  </a:cubicBezTo>
                  <a:cubicBezTo>
                    <a:pt x="1828570" y="142677"/>
                    <a:pt x="1792690" y="408249"/>
                    <a:pt x="1798143" y="661720"/>
                  </a:cubicBezTo>
                  <a:cubicBezTo>
                    <a:pt x="1803596" y="915191"/>
                    <a:pt x="1812340" y="1158495"/>
                    <a:pt x="1798143" y="1323439"/>
                  </a:cubicBezTo>
                  <a:cubicBezTo>
                    <a:pt x="1596027" y="1350391"/>
                    <a:pt x="1347600" y="1338381"/>
                    <a:pt x="1198762" y="1323439"/>
                  </a:cubicBezTo>
                  <a:cubicBezTo>
                    <a:pt x="1049924" y="1308497"/>
                    <a:pt x="870483" y="1342748"/>
                    <a:pt x="635344" y="1323439"/>
                  </a:cubicBezTo>
                  <a:cubicBezTo>
                    <a:pt x="400205" y="1304130"/>
                    <a:pt x="183402" y="1353562"/>
                    <a:pt x="0" y="1323439"/>
                  </a:cubicBezTo>
                  <a:cubicBezTo>
                    <a:pt x="16696" y="1031300"/>
                    <a:pt x="10017" y="804975"/>
                    <a:pt x="0" y="674954"/>
                  </a:cubicBezTo>
                  <a:cubicBezTo>
                    <a:pt x="-10017" y="544934"/>
                    <a:pt x="14920" y="202111"/>
                    <a:pt x="0" y="0"/>
                  </a:cubicBezTo>
                  <a:close/>
                </a:path>
                <a:path w="1798143" h="1323439" stroke="0" extrusionOk="0">
                  <a:moveTo>
                    <a:pt x="0" y="0"/>
                  </a:moveTo>
                  <a:cubicBezTo>
                    <a:pt x="231512" y="-8923"/>
                    <a:pt x="358674" y="20777"/>
                    <a:pt x="581400" y="0"/>
                  </a:cubicBezTo>
                  <a:cubicBezTo>
                    <a:pt x="804126" y="-20777"/>
                    <a:pt x="916021" y="9313"/>
                    <a:pt x="1126836" y="0"/>
                  </a:cubicBezTo>
                  <a:cubicBezTo>
                    <a:pt x="1337651" y="-9313"/>
                    <a:pt x="1590329" y="-6905"/>
                    <a:pt x="1798143" y="0"/>
                  </a:cubicBezTo>
                  <a:cubicBezTo>
                    <a:pt x="1775908" y="254075"/>
                    <a:pt x="1816922" y="420879"/>
                    <a:pt x="1798143" y="648485"/>
                  </a:cubicBezTo>
                  <a:cubicBezTo>
                    <a:pt x="1779364" y="876092"/>
                    <a:pt x="1776164" y="1138241"/>
                    <a:pt x="1798143" y="1323439"/>
                  </a:cubicBezTo>
                  <a:cubicBezTo>
                    <a:pt x="1575917" y="1342402"/>
                    <a:pt x="1432384" y="1304138"/>
                    <a:pt x="1234725" y="1323439"/>
                  </a:cubicBezTo>
                  <a:cubicBezTo>
                    <a:pt x="1037066" y="1342740"/>
                    <a:pt x="860593" y="1311767"/>
                    <a:pt x="671307" y="1323439"/>
                  </a:cubicBezTo>
                  <a:cubicBezTo>
                    <a:pt x="482021" y="1335111"/>
                    <a:pt x="312433" y="1325382"/>
                    <a:pt x="0" y="1323439"/>
                  </a:cubicBezTo>
                  <a:cubicBezTo>
                    <a:pt x="6753" y="1051437"/>
                    <a:pt x="-9109" y="900253"/>
                    <a:pt x="0" y="701423"/>
                  </a:cubicBezTo>
                  <a:cubicBezTo>
                    <a:pt x="9109" y="502593"/>
                    <a:pt x="-17640" y="263742"/>
                    <a:pt x="0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solidFill>
                <a:schemeClr val="accent1">
                  <a:shade val="1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000" b="1">
                  <a:cs typeface="Times New Roman"/>
                </a:rPr>
                <a:t>Scrum team:</a:t>
              </a:r>
            </a:p>
            <a:p>
              <a:pPr marL="226695" indent="-114300">
                <a:buFont typeface="Arial" panose="020B0604020202020204" pitchFamily="34" charset="0"/>
                <a:buChar char="•"/>
              </a:pPr>
              <a:r>
                <a:rPr lang="en-US" sz="1000">
                  <a:cs typeface="Times New Roman"/>
                </a:rPr>
                <a:t>Bob</a:t>
              </a:r>
            </a:p>
            <a:p>
              <a:pPr marL="226695" indent="-114300">
                <a:buFont typeface="Arial" panose="020B0604020202020204" pitchFamily="34" charset="0"/>
                <a:buChar char="•"/>
              </a:pPr>
              <a:r>
                <a:rPr lang="en-US" sz="1000">
                  <a:cs typeface="Times New Roman"/>
                </a:rPr>
                <a:t>Carolyn </a:t>
              </a:r>
            </a:p>
            <a:p>
              <a:pPr marL="227013" indent="-114300">
                <a:buFont typeface="Arial" panose="020B0604020202020204" pitchFamily="34" charset="0"/>
                <a:buChar char="•"/>
              </a:pPr>
              <a:r>
                <a:rPr lang="en-US" sz="1000">
                  <a:cs typeface="Times New Roman"/>
                </a:rPr>
                <a:t>Sarah</a:t>
              </a:r>
            </a:p>
            <a:p>
              <a:pPr marL="226695" indent="-114300">
                <a:buFont typeface="Arial" panose="020B0604020202020204" pitchFamily="34" charset="0"/>
                <a:buChar char="•"/>
              </a:pPr>
              <a:r>
                <a:rPr lang="en-US" sz="1000">
                  <a:cs typeface="Times New Roman"/>
                </a:rPr>
                <a:t>Ricky/Justyna?</a:t>
              </a:r>
              <a:endParaRPr lang="en-US" sz="1000">
                <a:cs typeface="Times New Roman" panose="02020603050405020304" pitchFamily="18" charset="0"/>
              </a:endParaRPr>
            </a:p>
            <a:p>
              <a:endParaRPr lang="en-US" sz="1000">
                <a:cs typeface="Times New Roman" panose="02020603050405020304" pitchFamily="18" charset="0"/>
              </a:endParaRPr>
            </a:p>
            <a:p>
              <a:r>
                <a:rPr lang="en-US" sz="1000" i="1">
                  <a:cs typeface="Times New Roman"/>
                </a:rPr>
                <a:t>As needed, keep in loop: </a:t>
              </a:r>
              <a:endParaRPr lang="en-US" sz="1000" i="1">
                <a:cs typeface="Times New Roman" panose="02020603050405020304" pitchFamily="18" charset="0"/>
              </a:endParaRPr>
            </a:p>
            <a:p>
              <a:r>
                <a:rPr lang="en-US" sz="1000">
                  <a:cs typeface="Times New Roman"/>
                </a:rPr>
                <a:t>Mark, Joe A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C0E6690-7D85-4D7A-4D0F-73C8A67035A9}"/>
                </a:ext>
              </a:extLst>
            </p:cNvPr>
            <p:cNvSpPr txBox="1"/>
            <p:nvPr/>
          </p:nvSpPr>
          <p:spPr>
            <a:xfrm>
              <a:off x="10228902" y="2384223"/>
              <a:ext cx="1834496" cy="246221"/>
            </a:xfrm>
            <a:custGeom>
              <a:avLst/>
              <a:gdLst>
                <a:gd name="connsiteX0" fmla="*/ 0 w 1834496"/>
                <a:gd name="connsiteY0" fmla="*/ 0 h 246221"/>
                <a:gd name="connsiteX1" fmla="*/ 648189 w 1834496"/>
                <a:gd name="connsiteY1" fmla="*/ 0 h 246221"/>
                <a:gd name="connsiteX2" fmla="*/ 1278032 w 1834496"/>
                <a:gd name="connsiteY2" fmla="*/ 0 h 246221"/>
                <a:gd name="connsiteX3" fmla="*/ 1834496 w 1834496"/>
                <a:gd name="connsiteY3" fmla="*/ 0 h 246221"/>
                <a:gd name="connsiteX4" fmla="*/ 1834496 w 1834496"/>
                <a:gd name="connsiteY4" fmla="*/ 246221 h 246221"/>
                <a:gd name="connsiteX5" fmla="*/ 1259687 w 1834496"/>
                <a:gd name="connsiteY5" fmla="*/ 246221 h 246221"/>
                <a:gd name="connsiteX6" fmla="*/ 648189 w 1834496"/>
                <a:gd name="connsiteY6" fmla="*/ 246221 h 246221"/>
                <a:gd name="connsiteX7" fmla="*/ 0 w 1834496"/>
                <a:gd name="connsiteY7" fmla="*/ 246221 h 246221"/>
                <a:gd name="connsiteX8" fmla="*/ 0 w 1834496"/>
                <a:gd name="connsiteY8" fmla="*/ 0 h 246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4496" h="246221" fill="none" extrusionOk="0">
                  <a:moveTo>
                    <a:pt x="0" y="0"/>
                  </a:moveTo>
                  <a:cubicBezTo>
                    <a:pt x="294597" y="-27159"/>
                    <a:pt x="379112" y="-12390"/>
                    <a:pt x="648189" y="0"/>
                  </a:cubicBezTo>
                  <a:cubicBezTo>
                    <a:pt x="917266" y="12390"/>
                    <a:pt x="1017361" y="12363"/>
                    <a:pt x="1278032" y="0"/>
                  </a:cubicBezTo>
                  <a:cubicBezTo>
                    <a:pt x="1538703" y="-12363"/>
                    <a:pt x="1650175" y="763"/>
                    <a:pt x="1834496" y="0"/>
                  </a:cubicBezTo>
                  <a:cubicBezTo>
                    <a:pt x="1832711" y="55895"/>
                    <a:pt x="1839275" y="168203"/>
                    <a:pt x="1834496" y="246221"/>
                  </a:cubicBezTo>
                  <a:cubicBezTo>
                    <a:pt x="1661001" y="231050"/>
                    <a:pt x="1449474" y="263692"/>
                    <a:pt x="1259687" y="246221"/>
                  </a:cubicBezTo>
                  <a:cubicBezTo>
                    <a:pt x="1069900" y="228750"/>
                    <a:pt x="838564" y="254964"/>
                    <a:pt x="648189" y="246221"/>
                  </a:cubicBezTo>
                  <a:cubicBezTo>
                    <a:pt x="457814" y="237478"/>
                    <a:pt x="315428" y="255203"/>
                    <a:pt x="0" y="246221"/>
                  </a:cubicBezTo>
                  <a:cubicBezTo>
                    <a:pt x="4463" y="190798"/>
                    <a:pt x="-9113" y="101784"/>
                    <a:pt x="0" y="0"/>
                  </a:cubicBezTo>
                  <a:close/>
                </a:path>
                <a:path w="1834496" h="246221" stroke="0" extrusionOk="0">
                  <a:moveTo>
                    <a:pt x="0" y="0"/>
                  </a:moveTo>
                  <a:cubicBezTo>
                    <a:pt x="279457" y="-12024"/>
                    <a:pt x="390752" y="23465"/>
                    <a:pt x="593154" y="0"/>
                  </a:cubicBezTo>
                  <a:cubicBezTo>
                    <a:pt x="795556" y="-23465"/>
                    <a:pt x="996226" y="20501"/>
                    <a:pt x="1149617" y="0"/>
                  </a:cubicBezTo>
                  <a:cubicBezTo>
                    <a:pt x="1303008" y="-20501"/>
                    <a:pt x="1495442" y="-19026"/>
                    <a:pt x="1834496" y="0"/>
                  </a:cubicBezTo>
                  <a:cubicBezTo>
                    <a:pt x="1842985" y="121270"/>
                    <a:pt x="1843239" y="128842"/>
                    <a:pt x="1834496" y="246221"/>
                  </a:cubicBezTo>
                  <a:cubicBezTo>
                    <a:pt x="1668556" y="219752"/>
                    <a:pt x="1396152" y="230275"/>
                    <a:pt x="1259687" y="246221"/>
                  </a:cubicBezTo>
                  <a:cubicBezTo>
                    <a:pt x="1123222" y="262167"/>
                    <a:pt x="908682" y="248667"/>
                    <a:pt x="611499" y="246221"/>
                  </a:cubicBezTo>
                  <a:cubicBezTo>
                    <a:pt x="314316" y="243775"/>
                    <a:pt x="268011" y="264647"/>
                    <a:pt x="0" y="246221"/>
                  </a:cubicBezTo>
                  <a:cubicBezTo>
                    <a:pt x="5908" y="129822"/>
                    <a:pt x="-5136" y="6776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accent1">
                  <a:shade val="1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000" b="1">
                  <a:solidFill>
                    <a:schemeClr val="bg1">
                      <a:lumMod val="85000"/>
                    </a:schemeClr>
                  </a:solidFill>
                  <a:cs typeface="Times New Roman" panose="02020603050405020304" pitchFamily="18" charset="0"/>
                </a:rPr>
                <a:t>Calcs</a:t>
              </a:r>
              <a:endParaRPr lang="en-US" sz="1000">
                <a:solidFill>
                  <a:schemeClr val="bg1">
                    <a:lumMod val="85000"/>
                  </a:schemeClr>
                </a:solidFill>
                <a:cs typeface="Times New Roman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1B93769-433C-FE31-CAAE-A4044B627A53}"/>
                </a:ext>
              </a:extLst>
            </p:cNvPr>
            <p:cNvSpPr txBox="1"/>
            <p:nvPr/>
          </p:nvSpPr>
          <p:spPr>
            <a:xfrm>
              <a:off x="10231950" y="3907961"/>
              <a:ext cx="1834496" cy="246221"/>
            </a:xfrm>
            <a:custGeom>
              <a:avLst/>
              <a:gdLst>
                <a:gd name="connsiteX0" fmla="*/ 0 w 1834496"/>
                <a:gd name="connsiteY0" fmla="*/ 0 h 246221"/>
                <a:gd name="connsiteX1" fmla="*/ 648189 w 1834496"/>
                <a:gd name="connsiteY1" fmla="*/ 0 h 246221"/>
                <a:gd name="connsiteX2" fmla="*/ 1278032 w 1834496"/>
                <a:gd name="connsiteY2" fmla="*/ 0 h 246221"/>
                <a:gd name="connsiteX3" fmla="*/ 1834496 w 1834496"/>
                <a:gd name="connsiteY3" fmla="*/ 0 h 246221"/>
                <a:gd name="connsiteX4" fmla="*/ 1834496 w 1834496"/>
                <a:gd name="connsiteY4" fmla="*/ 246221 h 246221"/>
                <a:gd name="connsiteX5" fmla="*/ 1259687 w 1834496"/>
                <a:gd name="connsiteY5" fmla="*/ 246221 h 246221"/>
                <a:gd name="connsiteX6" fmla="*/ 648189 w 1834496"/>
                <a:gd name="connsiteY6" fmla="*/ 246221 h 246221"/>
                <a:gd name="connsiteX7" fmla="*/ 0 w 1834496"/>
                <a:gd name="connsiteY7" fmla="*/ 246221 h 246221"/>
                <a:gd name="connsiteX8" fmla="*/ 0 w 1834496"/>
                <a:gd name="connsiteY8" fmla="*/ 0 h 246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34496" h="246221" fill="none" extrusionOk="0">
                  <a:moveTo>
                    <a:pt x="0" y="0"/>
                  </a:moveTo>
                  <a:cubicBezTo>
                    <a:pt x="294597" y="-27159"/>
                    <a:pt x="379112" y="-12390"/>
                    <a:pt x="648189" y="0"/>
                  </a:cubicBezTo>
                  <a:cubicBezTo>
                    <a:pt x="917266" y="12390"/>
                    <a:pt x="1017361" y="12363"/>
                    <a:pt x="1278032" y="0"/>
                  </a:cubicBezTo>
                  <a:cubicBezTo>
                    <a:pt x="1538703" y="-12363"/>
                    <a:pt x="1650175" y="763"/>
                    <a:pt x="1834496" y="0"/>
                  </a:cubicBezTo>
                  <a:cubicBezTo>
                    <a:pt x="1832711" y="55895"/>
                    <a:pt x="1839275" y="168203"/>
                    <a:pt x="1834496" y="246221"/>
                  </a:cubicBezTo>
                  <a:cubicBezTo>
                    <a:pt x="1661001" y="231050"/>
                    <a:pt x="1449474" y="263692"/>
                    <a:pt x="1259687" y="246221"/>
                  </a:cubicBezTo>
                  <a:cubicBezTo>
                    <a:pt x="1069900" y="228750"/>
                    <a:pt x="838564" y="254964"/>
                    <a:pt x="648189" y="246221"/>
                  </a:cubicBezTo>
                  <a:cubicBezTo>
                    <a:pt x="457814" y="237478"/>
                    <a:pt x="315428" y="255203"/>
                    <a:pt x="0" y="246221"/>
                  </a:cubicBezTo>
                  <a:cubicBezTo>
                    <a:pt x="4463" y="190798"/>
                    <a:pt x="-9113" y="101784"/>
                    <a:pt x="0" y="0"/>
                  </a:cubicBezTo>
                  <a:close/>
                </a:path>
                <a:path w="1834496" h="246221" stroke="0" extrusionOk="0">
                  <a:moveTo>
                    <a:pt x="0" y="0"/>
                  </a:moveTo>
                  <a:cubicBezTo>
                    <a:pt x="279457" y="-12024"/>
                    <a:pt x="390752" y="23465"/>
                    <a:pt x="593154" y="0"/>
                  </a:cubicBezTo>
                  <a:cubicBezTo>
                    <a:pt x="795556" y="-23465"/>
                    <a:pt x="996226" y="20501"/>
                    <a:pt x="1149617" y="0"/>
                  </a:cubicBezTo>
                  <a:cubicBezTo>
                    <a:pt x="1303008" y="-20501"/>
                    <a:pt x="1495442" y="-19026"/>
                    <a:pt x="1834496" y="0"/>
                  </a:cubicBezTo>
                  <a:cubicBezTo>
                    <a:pt x="1842985" y="121270"/>
                    <a:pt x="1843239" y="128842"/>
                    <a:pt x="1834496" y="246221"/>
                  </a:cubicBezTo>
                  <a:cubicBezTo>
                    <a:pt x="1668556" y="219752"/>
                    <a:pt x="1396152" y="230275"/>
                    <a:pt x="1259687" y="246221"/>
                  </a:cubicBezTo>
                  <a:cubicBezTo>
                    <a:pt x="1123222" y="262167"/>
                    <a:pt x="908682" y="248667"/>
                    <a:pt x="611499" y="246221"/>
                  </a:cubicBezTo>
                  <a:cubicBezTo>
                    <a:pt x="314316" y="243775"/>
                    <a:pt x="268011" y="264647"/>
                    <a:pt x="0" y="246221"/>
                  </a:cubicBezTo>
                  <a:cubicBezTo>
                    <a:pt x="5908" y="129822"/>
                    <a:pt x="-5136" y="67769"/>
                    <a:pt x="0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solidFill>
                <a:schemeClr val="accent1">
                  <a:shade val="1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000" b="1">
                  <a:solidFill>
                    <a:schemeClr val="bg1">
                      <a:lumMod val="85000"/>
                    </a:schemeClr>
                  </a:solidFill>
                  <a:cs typeface="Times New Roman" panose="02020603050405020304" pitchFamily="18" charset="0"/>
                </a:rPr>
                <a:t>Scrum Master: Kevin</a:t>
              </a:r>
              <a:endParaRPr lang="en-US" sz="1000">
                <a:solidFill>
                  <a:schemeClr val="bg1">
                    <a:lumMod val="85000"/>
                  </a:schemeClr>
                </a:solidFill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466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44">
            <a:extLst>
              <a:ext uri="{FF2B5EF4-FFF2-40B4-BE49-F238E27FC236}">
                <a16:creationId xmlns:a16="http://schemas.microsoft.com/office/drawing/2014/main" id="{83F612BB-FB46-86F5-E421-013BCCF5EC15}"/>
              </a:ext>
            </a:extLst>
          </p:cNvPr>
          <p:cNvSpPr/>
          <p:nvPr/>
        </p:nvSpPr>
        <p:spPr>
          <a:xfrm rot="10800000">
            <a:off x="8189069" y="1909260"/>
            <a:ext cx="3396647" cy="2150095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97992 w 5991436"/>
              <a:gd name="connsiteY0" fmla="*/ 1456425 h 2474740"/>
              <a:gd name="connsiteX1" fmla="*/ 82794 w 5991436"/>
              <a:gd name="connsiteY1" fmla="*/ 245888 h 2474740"/>
              <a:gd name="connsiteX2" fmla="*/ 3568514 w 5991436"/>
              <a:gd name="connsiteY2" fmla="*/ 123785 h 2474740"/>
              <a:gd name="connsiteX3" fmla="*/ 5991436 w 5991436"/>
              <a:gd name="connsiteY3" fmla="*/ 1456425 h 2474740"/>
              <a:gd name="connsiteX4" fmla="*/ 3158939 w 5991436"/>
              <a:gd name="connsiteY4" fmla="*/ 2474740 h 2474740"/>
              <a:gd name="connsiteX5" fmla="*/ 1297992 w 5991436"/>
              <a:gd name="connsiteY5" fmla="*/ 1456425 h 2474740"/>
              <a:gd name="connsiteX0" fmla="*/ 283259 w 6541553"/>
              <a:gd name="connsiteY0" fmla="*/ 2161056 h 2542820"/>
              <a:gd name="connsiteX1" fmla="*/ 632911 w 6541553"/>
              <a:gd name="connsiteY1" fmla="*/ 264961 h 2542820"/>
              <a:gd name="connsiteX2" fmla="*/ 4118631 w 6541553"/>
              <a:gd name="connsiteY2" fmla="*/ 142858 h 2542820"/>
              <a:gd name="connsiteX3" fmla="*/ 6541553 w 6541553"/>
              <a:gd name="connsiteY3" fmla="*/ 1475498 h 2542820"/>
              <a:gd name="connsiteX4" fmla="*/ 3709056 w 6541553"/>
              <a:gd name="connsiteY4" fmla="*/ 2493813 h 2542820"/>
              <a:gd name="connsiteX5" fmla="*/ 283259 w 6541553"/>
              <a:gd name="connsiteY5" fmla="*/ 2161056 h 2542820"/>
              <a:gd name="connsiteX0" fmla="*/ 95197 w 6353491"/>
              <a:gd name="connsiteY0" fmla="*/ 2106349 h 2484530"/>
              <a:gd name="connsiteX1" fmla="*/ 1213199 w 6353491"/>
              <a:gd name="connsiteY1" fmla="*/ 344109 h 2484530"/>
              <a:gd name="connsiteX2" fmla="*/ 3930569 w 6353491"/>
              <a:gd name="connsiteY2" fmla="*/ 88151 h 2484530"/>
              <a:gd name="connsiteX3" fmla="*/ 6353491 w 6353491"/>
              <a:gd name="connsiteY3" fmla="*/ 1420791 h 2484530"/>
              <a:gd name="connsiteX4" fmla="*/ 3520994 w 6353491"/>
              <a:gd name="connsiteY4" fmla="*/ 2439106 h 2484530"/>
              <a:gd name="connsiteX5" fmla="*/ 95197 w 6353491"/>
              <a:gd name="connsiteY5" fmla="*/ 2106349 h 2484530"/>
              <a:gd name="connsiteX0" fmla="*/ 95197 w 4978463"/>
              <a:gd name="connsiteY0" fmla="*/ 2096046 h 2484200"/>
              <a:gd name="connsiteX1" fmla="*/ 1213199 w 4978463"/>
              <a:gd name="connsiteY1" fmla="*/ 333806 h 2484200"/>
              <a:gd name="connsiteX2" fmla="*/ 3930569 w 4978463"/>
              <a:gd name="connsiteY2" fmla="*/ 77848 h 2484200"/>
              <a:gd name="connsiteX3" fmla="*/ 4978463 w 4978463"/>
              <a:gd name="connsiteY3" fmla="*/ 1271390 h 2484200"/>
              <a:gd name="connsiteX4" fmla="*/ 3520994 w 4978463"/>
              <a:gd name="connsiteY4" fmla="*/ 2428803 h 2484200"/>
              <a:gd name="connsiteX5" fmla="*/ 95197 w 4978463"/>
              <a:gd name="connsiteY5" fmla="*/ 2096046 h 2484200"/>
              <a:gd name="connsiteX0" fmla="*/ 302269 w 4094604"/>
              <a:gd name="connsiteY0" fmla="*/ 1993160 h 2460281"/>
              <a:gd name="connsiteX1" fmla="*/ 329340 w 4094604"/>
              <a:gd name="connsiteY1" fmla="*/ 330277 h 2460281"/>
              <a:gd name="connsiteX2" fmla="*/ 3046710 w 4094604"/>
              <a:gd name="connsiteY2" fmla="*/ 74319 h 2460281"/>
              <a:gd name="connsiteX3" fmla="*/ 4094604 w 4094604"/>
              <a:gd name="connsiteY3" fmla="*/ 1267861 h 2460281"/>
              <a:gd name="connsiteX4" fmla="*/ 2637135 w 4094604"/>
              <a:gd name="connsiteY4" fmla="*/ 2425274 h 2460281"/>
              <a:gd name="connsiteX5" fmla="*/ 302269 w 4094604"/>
              <a:gd name="connsiteY5" fmla="*/ 1993160 h 2460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94604" h="2460281">
                <a:moveTo>
                  <a:pt x="302269" y="1993160"/>
                </a:moveTo>
                <a:cubicBezTo>
                  <a:pt x="-82364" y="1643994"/>
                  <a:pt x="-128067" y="650084"/>
                  <a:pt x="329340" y="330277"/>
                </a:cubicBezTo>
                <a:cubicBezTo>
                  <a:pt x="786747" y="10470"/>
                  <a:pt x="2419166" y="-81945"/>
                  <a:pt x="3046710" y="74319"/>
                </a:cubicBezTo>
                <a:cubicBezTo>
                  <a:pt x="3674254" y="230583"/>
                  <a:pt x="4094604" y="353007"/>
                  <a:pt x="4094604" y="1267861"/>
                </a:cubicBezTo>
                <a:cubicBezTo>
                  <a:pt x="4094604" y="2182715"/>
                  <a:pt x="3269191" y="2304391"/>
                  <a:pt x="2637135" y="2425274"/>
                </a:cubicBezTo>
                <a:cubicBezTo>
                  <a:pt x="2005079" y="2546157"/>
                  <a:pt x="686902" y="2342326"/>
                  <a:pt x="302269" y="1993160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44">
            <a:extLst>
              <a:ext uri="{FF2B5EF4-FFF2-40B4-BE49-F238E27FC236}">
                <a16:creationId xmlns:a16="http://schemas.microsoft.com/office/drawing/2014/main" id="{6C264B79-00D3-4A11-D187-2188105C1CA1}"/>
              </a:ext>
            </a:extLst>
          </p:cNvPr>
          <p:cNvSpPr/>
          <p:nvPr/>
        </p:nvSpPr>
        <p:spPr>
          <a:xfrm flipV="1">
            <a:off x="79788" y="3732560"/>
            <a:ext cx="4487432" cy="2277612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41609" h="2405124">
                <a:moveTo>
                  <a:pt x="120923" y="1386308"/>
                </a:moveTo>
                <a:cubicBezTo>
                  <a:pt x="-137244" y="1014833"/>
                  <a:pt x="41747" y="451853"/>
                  <a:pt x="432867" y="175771"/>
                </a:cubicBezTo>
                <a:cubicBezTo>
                  <a:pt x="823987" y="-100311"/>
                  <a:pt x="1701990" y="23836"/>
                  <a:pt x="2391445" y="53668"/>
                </a:cubicBezTo>
                <a:cubicBezTo>
                  <a:pt x="3080900" y="83500"/>
                  <a:pt x="4117567" y="112143"/>
                  <a:pt x="4569599" y="354762"/>
                </a:cubicBezTo>
                <a:cubicBezTo>
                  <a:pt x="5021631" y="597381"/>
                  <a:pt x="5477443" y="1207484"/>
                  <a:pt x="5103638" y="1509384"/>
                </a:cubicBezTo>
                <a:cubicBezTo>
                  <a:pt x="4729833" y="1811284"/>
                  <a:pt x="2812322" y="2425136"/>
                  <a:pt x="1981870" y="2404623"/>
                </a:cubicBezTo>
                <a:cubicBezTo>
                  <a:pt x="1151418" y="2384110"/>
                  <a:pt x="379090" y="1757783"/>
                  <a:pt x="120923" y="1386308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44">
            <a:extLst>
              <a:ext uri="{FF2B5EF4-FFF2-40B4-BE49-F238E27FC236}">
                <a16:creationId xmlns:a16="http://schemas.microsoft.com/office/drawing/2014/main" id="{80CAF383-F924-6F64-9D88-C14C222F358F}"/>
              </a:ext>
            </a:extLst>
          </p:cNvPr>
          <p:cNvSpPr/>
          <p:nvPr/>
        </p:nvSpPr>
        <p:spPr>
          <a:xfrm>
            <a:off x="5988407" y="4301457"/>
            <a:ext cx="6353491" cy="235729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97992 w 5991436"/>
              <a:gd name="connsiteY0" fmla="*/ 1456425 h 2474740"/>
              <a:gd name="connsiteX1" fmla="*/ 82794 w 5991436"/>
              <a:gd name="connsiteY1" fmla="*/ 245888 h 2474740"/>
              <a:gd name="connsiteX2" fmla="*/ 3568514 w 5991436"/>
              <a:gd name="connsiteY2" fmla="*/ 123785 h 2474740"/>
              <a:gd name="connsiteX3" fmla="*/ 5991436 w 5991436"/>
              <a:gd name="connsiteY3" fmla="*/ 1456425 h 2474740"/>
              <a:gd name="connsiteX4" fmla="*/ 3158939 w 5991436"/>
              <a:gd name="connsiteY4" fmla="*/ 2474740 h 2474740"/>
              <a:gd name="connsiteX5" fmla="*/ 1297992 w 5991436"/>
              <a:gd name="connsiteY5" fmla="*/ 1456425 h 2474740"/>
              <a:gd name="connsiteX0" fmla="*/ 283259 w 6541553"/>
              <a:gd name="connsiteY0" fmla="*/ 2161056 h 2542820"/>
              <a:gd name="connsiteX1" fmla="*/ 632911 w 6541553"/>
              <a:gd name="connsiteY1" fmla="*/ 264961 h 2542820"/>
              <a:gd name="connsiteX2" fmla="*/ 4118631 w 6541553"/>
              <a:gd name="connsiteY2" fmla="*/ 142858 h 2542820"/>
              <a:gd name="connsiteX3" fmla="*/ 6541553 w 6541553"/>
              <a:gd name="connsiteY3" fmla="*/ 1475498 h 2542820"/>
              <a:gd name="connsiteX4" fmla="*/ 3709056 w 6541553"/>
              <a:gd name="connsiteY4" fmla="*/ 2493813 h 2542820"/>
              <a:gd name="connsiteX5" fmla="*/ 283259 w 6541553"/>
              <a:gd name="connsiteY5" fmla="*/ 2161056 h 2542820"/>
              <a:gd name="connsiteX0" fmla="*/ 95197 w 6353491"/>
              <a:gd name="connsiteY0" fmla="*/ 2106349 h 2484530"/>
              <a:gd name="connsiteX1" fmla="*/ 1213199 w 6353491"/>
              <a:gd name="connsiteY1" fmla="*/ 344109 h 2484530"/>
              <a:gd name="connsiteX2" fmla="*/ 3930569 w 6353491"/>
              <a:gd name="connsiteY2" fmla="*/ 88151 h 2484530"/>
              <a:gd name="connsiteX3" fmla="*/ 6353491 w 6353491"/>
              <a:gd name="connsiteY3" fmla="*/ 1420791 h 2484530"/>
              <a:gd name="connsiteX4" fmla="*/ 3520994 w 6353491"/>
              <a:gd name="connsiteY4" fmla="*/ 2439106 h 2484530"/>
              <a:gd name="connsiteX5" fmla="*/ 95197 w 6353491"/>
              <a:gd name="connsiteY5" fmla="*/ 2106349 h 2484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53491" h="2484530">
                <a:moveTo>
                  <a:pt x="95197" y="2106349"/>
                </a:moveTo>
                <a:cubicBezTo>
                  <a:pt x="-289436" y="1757183"/>
                  <a:pt x="573970" y="680475"/>
                  <a:pt x="1213199" y="344109"/>
                </a:cubicBezTo>
                <a:cubicBezTo>
                  <a:pt x="1852428" y="7743"/>
                  <a:pt x="3073854" y="-91296"/>
                  <a:pt x="3930569" y="88151"/>
                </a:cubicBezTo>
                <a:cubicBezTo>
                  <a:pt x="4787284" y="267598"/>
                  <a:pt x="6353491" y="505937"/>
                  <a:pt x="6353491" y="1420791"/>
                </a:cubicBezTo>
                <a:cubicBezTo>
                  <a:pt x="6353491" y="2335645"/>
                  <a:pt x="4564043" y="2324846"/>
                  <a:pt x="3520994" y="2439106"/>
                </a:cubicBezTo>
                <a:cubicBezTo>
                  <a:pt x="2477945" y="2553366"/>
                  <a:pt x="479830" y="2455515"/>
                  <a:pt x="95197" y="2106349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44">
            <a:extLst>
              <a:ext uri="{FF2B5EF4-FFF2-40B4-BE49-F238E27FC236}">
                <a16:creationId xmlns:a16="http://schemas.microsoft.com/office/drawing/2014/main" id="{7DF29D69-90C6-F391-8B8D-31AF8555452A}"/>
              </a:ext>
            </a:extLst>
          </p:cNvPr>
          <p:cNvSpPr/>
          <p:nvPr/>
        </p:nvSpPr>
        <p:spPr>
          <a:xfrm>
            <a:off x="6344147" y="67464"/>
            <a:ext cx="5091071" cy="1772313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4814367"/>
              <a:gd name="connsiteY0" fmla="*/ 1379476 h 2753357"/>
              <a:gd name="connsiteX1" fmla="*/ 432867 w 4814367"/>
              <a:gd name="connsiteY1" fmla="*/ 168939 h 2753357"/>
              <a:gd name="connsiteX2" fmla="*/ 2391445 w 4814367"/>
              <a:gd name="connsiteY2" fmla="*/ 46836 h 2753357"/>
              <a:gd name="connsiteX3" fmla="*/ 4814367 w 4814367"/>
              <a:gd name="connsiteY3" fmla="*/ 1379476 h 2753357"/>
              <a:gd name="connsiteX4" fmla="*/ 1981870 w 4814367"/>
              <a:gd name="connsiteY4" fmla="*/ 2753357 h 2753357"/>
              <a:gd name="connsiteX5" fmla="*/ 120923 w 4814367"/>
              <a:gd name="connsiteY5" fmla="*/ 1379476 h 2753357"/>
              <a:gd name="connsiteX0" fmla="*/ 204511 w 4897955"/>
              <a:gd name="connsiteY0" fmla="*/ 1379476 h 2662186"/>
              <a:gd name="connsiteX1" fmla="*/ 516455 w 4897955"/>
              <a:gd name="connsiteY1" fmla="*/ 168939 h 2662186"/>
              <a:gd name="connsiteX2" fmla="*/ 2475033 w 4897955"/>
              <a:gd name="connsiteY2" fmla="*/ 46836 h 2662186"/>
              <a:gd name="connsiteX3" fmla="*/ 4897955 w 4897955"/>
              <a:gd name="connsiteY3" fmla="*/ 1379476 h 2662186"/>
              <a:gd name="connsiteX4" fmla="*/ 3194554 w 4897955"/>
              <a:gd name="connsiteY4" fmla="*/ 2662186 h 2662186"/>
              <a:gd name="connsiteX5" fmla="*/ 204511 w 4897955"/>
              <a:gd name="connsiteY5" fmla="*/ 1379476 h 2662186"/>
              <a:gd name="connsiteX0" fmla="*/ 204511 w 4897955"/>
              <a:gd name="connsiteY0" fmla="*/ 1379476 h 2718519"/>
              <a:gd name="connsiteX1" fmla="*/ 516455 w 4897955"/>
              <a:gd name="connsiteY1" fmla="*/ 168939 h 2718519"/>
              <a:gd name="connsiteX2" fmla="*/ 2475033 w 4897955"/>
              <a:gd name="connsiteY2" fmla="*/ 46836 h 2718519"/>
              <a:gd name="connsiteX3" fmla="*/ 4897955 w 4897955"/>
              <a:gd name="connsiteY3" fmla="*/ 1379476 h 2718519"/>
              <a:gd name="connsiteX4" fmla="*/ 3194554 w 4897955"/>
              <a:gd name="connsiteY4" fmla="*/ 2662186 h 2718519"/>
              <a:gd name="connsiteX5" fmla="*/ 1788305 w 4897955"/>
              <a:gd name="connsiteY5" fmla="*/ 2379341 h 2718519"/>
              <a:gd name="connsiteX6" fmla="*/ 204511 w 4897955"/>
              <a:gd name="connsiteY6" fmla="*/ 1379476 h 2718519"/>
              <a:gd name="connsiteX0" fmla="*/ 125068 w 4818512"/>
              <a:gd name="connsiteY0" fmla="*/ 1379476 h 2680257"/>
              <a:gd name="connsiteX1" fmla="*/ 437012 w 4818512"/>
              <a:gd name="connsiteY1" fmla="*/ 168939 h 2680257"/>
              <a:gd name="connsiteX2" fmla="*/ 2395590 w 4818512"/>
              <a:gd name="connsiteY2" fmla="*/ 46836 h 2680257"/>
              <a:gd name="connsiteX3" fmla="*/ 4818512 w 4818512"/>
              <a:gd name="connsiteY3" fmla="*/ 1379476 h 2680257"/>
              <a:gd name="connsiteX4" fmla="*/ 3115111 w 4818512"/>
              <a:gd name="connsiteY4" fmla="*/ 2662186 h 2680257"/>
              <a:gd name="connsiteX5" fmla="*/ 2042005 w 4818512"/>
              <a:gd name="connsiteY5" fmla="*/ 2082612 h 2680257"/>
              <a:gd name="connsiteX6" fmla="*/ 125068 w 4818512"/>
              <a:gd name="connsiteY6" fmla="*/ 1379476 h 2680257"/>
              <a:gd name="connsiteX0" fmla="*/ 125068 w 4818512"/>
              <a:gd name="connsiteY0" fmla="*/ 1379476 h 2439670"/>
              <a:gd name="connsiteX1" fmla="*/ 437012 w 4818512"/>
              <a:gd name="connsiteY1" fmla="*/ 168939 h 2439670"/>
              <a:gd name="connsiteX2" fmla="*/ 2395590 w 4818512"/>
              <a:gd name="connsiteY2" fmla="*/ 46836 h 2439670"/>
              <a:gd name="connsiteX3" fmla="*/ 4818512 w 4818512"/>
              <a:gd name="connsiteY3" fmla="*/ 1379476 h 2439670"/>
              <a:gd name="connsiteX4" fmla="*/ 3712810 w 4818512"/>
              <a:gd name="connsiteY4" fmla="*/ 2407847 h 2439670"/>
              <a:gd name="connsiteX5" fmla="*/ 2042005 w 4818512"/>
              <a:gd name="connsiteY5" fmla="*/ 2082612 h 2439670"/>
              <a:gd name="connsiteX6" fmla="*/ 125068 w 4818512"/>
              <a:gd name="connsiteY6" fmla="*/ 1379476 h 2439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512" h="2439670">
                <a:moveTo>
                  <a:pt x="125068" y="1379476"/>
                </a:moveTo>
                <a:cubicBezTo>
                  <a:pt x="-142431" y="1060531"/>
                  <a:pt x="45892" y="445021"/>
                  <a:pt x="437012" y="168939"/>
                </a:cubicBezTo>
                <a:cubicBezTo>
                  <a:pt x="828132" y="-107143"/>
                  <a:pt x="1255765" y="35580"/>
                  <a:pt x="2395590" y="46836"/>
                </a:cubicBezTo>
                <a:cubicBezTo>
                  <a:pt x="3535415" y="58092"/>
                  <a:pt x="4818512" y="464622"/>
                  <a:pt x="4818512" y="1379476"/>
                </a:cubicBezTo>
                <a:cubicBezTo>
                  <a:pt x="4818512" y="2294330"/>
                  <a:pt x="4175561" y="2290658"/>
                  <a:pt x="3712810" y="2407847"/>
                </a:cubicBezTo>
                <a:cubicBezTo>
                  <a:pt x="3250059" y="2525036"/>
                  <a:pt x="2540345" y="2296397"/>
                  <a:pt x="2042005" y="2082612"/>
                </a:cubicBezTo>
                <a:cubicBezTo>
                  <a:pt x="1543665" y="1868827"/>
                  <a:pt x="392567" y="1698421"/>
                  <a:pt x="125068" y="1379476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44">
            <a:extLst>
              <a:ext uri="{FF2B5EF4-FFF2-40B4-BE49-F238E27FC236}">
                <a16:creationId xmlns:a16="http://schemas.microsoft.com/office/drawing/2014/main" id="{83A97DC1-1288-AA78-6C04-CAF37BA8031D}"/>
              </a:ext>
            </a:extLst>
          </p:cNvPr>
          <p:cNvSpPr/>
          <p:nvPr/>
        </p:nvSpPr>
        <p:spPr>
          <a:xfrm>
            <a:off x="148157" y="114300"/>
            <a:ext cx="4814367" cy="228600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14367" h="2397791">
                <a:moveTo>
                  <a:pt x="120923" y="1379476"/>
                </a:moveTo>
                <a:cubicBezTo>
                  <a:pt x="-137244" y="1008001"/>
                  <a:pt x="41747" y="445021"/>
                  <a:pt x="432867" y="168939"/>
                </a:cubicBezTo>
                <a:cubicBezTo>
                  <a:pt x="823987" y="-107143"/>
                  <a:pt x="1251620" y="35580"/>
                  <a:pt x="2391445" y="46836"/>
                </a:cubicBezTo>
                <a:cubicBezTo>
                  <a:pt x="3531270" y="58092"/>
                  <a:pt x="4814367" y="464622"/>
                  <a:pt x="4814367" y="1379476"/>
                </a:cubicBezTo>
                <a:cubicBezTo>
                  <a:pt x="4814367" y="2294330"/>
                  <a:pt x="3277929" y="2397791"/>
                  <a:pt x="1981870" y="2397791"/>
                </a:cubicBezTo>
                <a:cubicBezTo>
                  <a:pt x="685811" y="2397791"/>
                  <a:pt x="379090" y="1750951"/>
                  <a:pt x="120923" y="1379476"/>
                </a:cubicBezTo>
                <a:close/>
              </a:path>
            </a:pathLst>
          </a:custGeom>
          <a:solidFill>
            <a:schemeClr val="tx2">
              <a:lumMod val="10000"/>
              <a:lumOff val="9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6737FB3-C769-950F-8614-8EAC423FF689}"/>
              </a:ext>
            </a:extLst>
          </p:cNvPr>
          <p:cNvSpPr/>
          <p:nvPr/>
        </p:nvSpPr>
        <p:spPr>
          <a:xfrm>
            <a:off x="3429442" y="835978"/>
            <a:ext cx="5376387" cy="5431540"/>
          </a:xfrm>
          <a:prstGeom prst="ellipse">
            <a:avLst/>
          </a:prstGeom>
          <a:noFill/>
          <a:ln w="66675">
            <a:solidFill>
              <a:schemeClr val="tx2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CF11E35-8492-297A-7F5F-C9149318DA35}"/>
              </a:ext>
            </a:extLst>
          </p:cNvPr>
          <p:cNvSpPr/>
          <p:nvPr/>
        </p:nvSpPr>
        <p:spPr>
          <a:xfrm>
            <a:off x="4843462" y="1857374"/>
            <a:ext cx="2505075" cy="2286000"/>
          </a:xfrm>
          <a:prstGeom prst="round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en-US" sz="360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F0502020204030204" pitchFamily="34" charset="0"/>
              </a:rPr>
              <a:t>Systems</a:t>
            </a:r>
            <a:r>
              <a:rPr lang="en-US" sz="3600">
                <a:solidFill>
                  <a:srgbClr val="FF9933"/>
                </a:solidFill>
                <a:latin typeface="Aptos Black" panose="020F0502020204030204" pitchFamily="34" charset="0"/>
              </a:rPr>
              <a:t> </a:t>
            </a:r>
            <a:r>
              <a:rPr lang="en-US" sz="1500">
                <a:solidFill>
                  <a:srgbClr val="FF9933"/>
                </a:solidFill>
                <a:latin typeface="Aptos Black" panose="020F0502020204030204" pitchFamily="34" charset="0"/>
              </a:rPr>
              <a:t>and</a:t>
            </a:r>
            <a:r>
              <a:rPr lang="en-US" sz="3600">
                <a:solidFill>
                  <a:srgbClr val="FF9933"/>
                </a:solidFill>
                <a:latin typeface="Aptos Black" panose="020F0502020204030204" pitchFamily="34" charset="0"/>
              </a:rPr>
              <a:t> </a:t>
            </a:r>
            <a:r>
              <a:rPr lang="en-US" sz="360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F0502020204030204" pitchFamily="34" charset="0"/>
              </a:rPr>
              <a:t>Process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C0CB748-1F1E-B470-BC3A-1AC2A025DDAF}"/>
              </a:ext>
            </a:extLst>
          </p:cNvPr>
          <p:cNvSpPr/>
          <p:nvPr/>
        </p:nvSpPr>
        <p:spPr>
          <a:xfrm>
            <a:off x="2457986" y="3972789"/>
            <a:ext cx="2194560" cy="594360"/>
          </a:xfrm>
          <a:prstGeom prst="round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  <a:t>Drive &amp; Server </a:t>
            </a:r>
            <a:b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</a:br>
            <a: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  <a:t>(google migration)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3A0240A-1058-6B33-82D2-C3AEB2C1CF48}"/>
              </a:ext>
            </a:extLst>
          </p:cNvPr>
          <p:cNvSpPr/>
          <p:nvPr/>
        </p:nvSpPr>
        <p:spPr>
          <a:xfrm>
            <a:off x="6169478" y="486647"/>
            <a:ext cx="2194560" cy="594360"/>
          </a:xfrm>
          <a:prstGeom prst="round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  <a:t>Workflow Enhancements/Fixes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D9010CB-9034-4237-2043-BAC1A66A2DF3}"/>
              </a:ext>
            </a:extLst>
          </p:cNvPr>
          <p:cNvSpPr/>
          <p:nvPr/>
        </p:nvSpPr>
        <p:spPr>
          <a:xfrm>
            <a:off x="5230093" y="3721329"/>
            <a:ext cx="2377440" cy="548640"/>
          </a:xfrm>
          <a:prstGeom prst="roundRect">
            <a:avLst/>
          </a:prstGeom>
          <a:solidFill>
            <a:srgbClr val="FF9933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b="1">
                <a:solidFill>
                  <a:srgbClr val="0070C0"/>
                </a:solidFill>
                <a:latin typeface="Aptos SemiBold" panose="020F0502020204030204" pitchFamily="34" charset="0"/>
              </a:rPr>
              <a:t>Sys/Proc Project Owner: Carolyn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3DCC2B6-A37F-0D84-EE80-F15AAB30F011}"/>
              </a:ext>
            </a:extLst>
          </p:cNvPr>
          <p:cNvSpPr/>
          <p:nvPr/>
        </p:nvSpPr>
        <p:spPr>
          <a:xfrm>
            <a:off x="6751225" y="4441367"/>
            <a:ext cx="2194560" cy="594360"/>
          </a:xfrm>
          <a:prstGeom prst="round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  <a:t>STF to BTAX Publishing Mastery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27DBBB9-5D23-8AAC-672D-EA93C8C893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753525"/>
              </p:ext>
            </p:extLst>
          </p:nvPr>
        </p:nvGraphicFramePr>
        <p:xfrm>
          <a:off x="877098" y="67178"/>
          <a:ext cx="3357546" cy="839311"/>
        </p:xfrm>
        <a:graphic>
          <a:graphicData uri="http://schemas.openxmlformats.org/drawingml/2006/table">
            <a:tbl>
              <a:tblPr firstRow="1" firstCol="1" bandRow="1"/>
              <a:tblGrid>
                <a:gridCol w="1299280">
                  <a:extLst>
                    <a:ext uri="{9D8B030D-6E8A-4147-A177-3AD203B41FA5}">
                      <a16:colId xmlns:a16="http://schemas.microsoft.com/office/drawing/2014/main" val="805948852"/>
                    </a:ext>
                  </a:extLst>
                </a:gridCol>
                <a:gridCol w="2058266">
                  <a:extLst>
                    <a:ext uri="{9D8B030D-6E8A-4147-A177-3AD203B41FA5}">
                      <a16:colId xmlns:a16="http://schemas.microsoft.com/office/drawing/2014/main" val="2190292967"/>
                    </a:ext>
                  </a:extLst>
                </a:gridCol>
              </a:tblGrid>
              <a:tr h="11169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Updated STF VDI template, including new software versions for Website Watcher, Acrobat, Enfocus, SuperBoxing</a:t>
                      </a:r>
                      <a:endParaRPr lang="en-US" sz="900" kern="100" err="1">
                        <a:solidFill>
                          <a:srgbClr val="0070C0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122788"/>
                  </a:ext>
                </a:extLst>
              </a:tr>
              <a:tr h="115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25215"/>
                  </a:ext>
                </a:extLst>
              </a:tr>
              <a:tr h="2262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Raymond Wong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Sherry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7971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Sarah, Carolyn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794496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A8D7CD1-360E-7966-BD17-EDC043BFF4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558709"/>
              </p:ext>
            </p:extLst>
          </p:nvPr>
        </p:nvGraphicFramePr>
        <p:xfrm>
          <a:off x="132555" y="780618"/>
          <a:ext cx="3992915" cy="1071541"/>
        </p:xfrm>
        <a:graphic>
          <a:graphicData uri="http://schemas.openxmlformats.org/drawingml/2006/table">
            <a:tbl>
              <a:tblPr firstRow="1" firstCol="1" bandRow="1"/>
              <a:tblGrid>
                <a:gridCol w="1365997">
                  <a:extLst>
                    <a:ext uri="{9D8B030D-6E8A-4147-A177-3AD203B41FA5}">
                      <a16:colId xmlns:a16="http://schemas.microsoft.com/office/drawing/2014/main" val="571529492"/>
                    </a:ext>
                  </a:extLst>
                </a:gridCol>
                <a:gridCol w="2626918">
                  <a:extLst>
                    <a:ext uri="{9D8B030D-6E8A-4147-A177-3AD203B41FA5}">
                      <a16:colId xmlns:a16="http://schemas.microsoft.com/office/drawing/2014/main" val="3500909284"/>
                    </a:ext>
                  </a:extLst>
                </a:gridCol>
              </a:tblGrid>
              <a:tr h="2010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0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278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##/##/2024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[Update STF VDI template with all new programs] JUN1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[Test VDI rollout] 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[Rollout VDIs] MMM/DD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[Adjust program settings for Acrobat]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63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5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##/##/2024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72083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D648BF3-8E8B-E0EC-05CA-664C326DC5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17221"/>
              </p:ext>
            </p:extLst>
          </p:nvPr>
        </p:nvGraphicFramePr>
        <p:xfrm>
          <a:off x="160604" y="3732560"/>
          <a:ext cx="2141028" cy="1007174"/>
        </p:xfrm>
        <a:graphic>
          <a:graphicData uri="http://schemas.openxmlformats.org/drawingml/2006/table">
            <a:tbl>
              <a:tblPr firstRow="1" firstCol="1" bandRow="1"/>
              <a:tblGrid>
                <a:gridCol w="828520">
                  <a:extLst>
                    <a:ext uri="{9D8B030D-6E8A-4147-A177-3AD203B41FA5}">
                      <a16:colId xmlns:a16="http://schemas.microsoft.com/office/drawing/2014/main" val="805948852"/>
                    </a:ext>
                  </a:extLst>
                </a:gridCol>
                <a:gridCol w="1312508">
                  <a:extLst>
                    <a:ext uri="{9D8B030D-6E8A-4147-A177-3AD203B41FA5}">
                      <a16:colId xmlns:a16="http://schemas.microsoft.com/office/drawing/2014/main" val="2190292967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Useable documentation migrated to SharePoint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122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25215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Carolyn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4625" marR="0" lvl="0" indent="-1746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Sarah 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174625" marR="0" lvl="0" indent="-1746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Sherry</a:t>
                      </a:r>
                    </a:p>
                    <a:p>
                      <a:pPr marL="174625" marR="0" lvl="0" indent="-1746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Mark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7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70C0"/>
                          </a:solidFill>
                          <a:latin typeface="Aptos"/>
                        </a:rPr>
                        <a:t>Contributors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rgbClr val="0070C0"/>
                          </a:solidFill>
                          <a:latin typeface="Aptos"/>
                        </a:rPr>
                        <a:t>Ramkumar Raghavan</a:t>
                      </a:r>
                      <a:endParaRPr lang="en-US" sz="900" kern="100">
                        <a:solidFill>
                          <a:srgbClr val="0070C0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794496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E799CB6-6E89-B262-5448-09E3F766C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740712"/>
              </p:ext>
            </p:extLst>
          </p:nvPr>
        </p:nvGraphicFramePr>
        <p:xfrm>
          <a:off x="157025" y="4797951"/>
          <a:ext cx="4423018" cy="1483932"/>
        </p:xfrm>
        <a:graphic>
          <a:graphicData uri="http://schemas.openxmlformats.org/drawingml/2006/table">
            <a:tbl>
              <a:tblPr firstRow="1" firstCol="1" bandRow="1"/>
              <a:tblGrid>
                <a:gridCol w="1068461">
                  <a:extLst>
                    <a:ext uri="{9D8B030D-6E8A-4147-A177-3AD203B41FA5}">
                      <a16:colId xmlns:a16="http://schemas.microsoft.com/office/drawing/2014/main" val="571529492"/>
                    </a:ext>
                  </a:extLst>
                </a:gridCol>
                <a:gridCol w="3354557">
                  <a:extLst>
                    <a:ext uri="{9D8B030D-6E8A-4147-A177-3AD203B41FA5}">
                      <a16:colId xmlns:a16="http://schemas.microsoft.com/office/drawing/2014/main" val="35009092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0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278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4/1/2024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-Cleanup shared drives MAY17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-Copy/transfer shared to personal, adjust permissions MAY30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Migrate to Sharepoint  JUN3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Adjust Workflow login authentication]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rgbClr val="0070C0"/>
                          </a:solidFill>
                          <a:effectLst/>
                        </a:rPr>
                        <a:t>-Manually recreate flowcharts MMM/DD</a:t>
                      </a:r>
                      <a:endParaRPr lang="en-US"/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rgbClr val="0070C0"/>
                          </a:solidFill>
                          <a:effectLst/>
                        </a:rPr>
                        <a:t>-Manually adjust WI TOC links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rgbClr val="0070C0"/>
                          </a:solidFill>
                          <a:effectLst/>
                        </a:rPr>
                        <a:t>-Manually update links/formatting within Work instructions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rgbClr val="0070C0"/>
                          </a:solidFill>
                          <a:effectLst/>
                        </a:rPr>
                        <a:t>Test stfprdw-apps902 migrated files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63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5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12/31/2024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72083"/>
                  </a:ext>
                </a:extLst>
              </a:tr>
            </a:tbl>
          </a:graphicData>
        </a:graphic>
      </p:graphicFrame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8256D3A-9155-0DF1-B5D7-77D390B9D746}"/>
              </a:ext>
            </a:extLst>
          </p:cNvPr>
          <p:cNvSpPr/>
          <p:nvPr/>
        </p:nvSpPr>
        <p:spPr>
          <a:xfrm>
            <a:off x="2129012" y="1924117"/>
            <a:ext cx="2194560" cy="594360"/>
          </a:xfrm>
          <a:prstGeom prst="round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  <a:t>Software Updates</a:t>
            </a: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6DDF8A0C-B256-FC89-C22E-482F9A933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115357"/>
              </p:ext>
            </p:extLst>
          </p:nvPr>
        </p:nvGraphicFramePr>
        <p:xfrm>
          <a:off x="9371188" y="309891"/>
          <a:ext cx="2531011" cy="638871"/>
        </p:xfrm>
        <a:graphic>
          <a:graphicData uri="http://schemas.openxmlformats.org/drawingml/2006/table">
            <a:tbl>
              <a:tblPr firstRow="1" firstCol="1" bandRow="1"/>
              <a:tblGrid>
                <a:gridCol w="1154430">
                  <a:extLst>
                    <a:ext uri="{9D8B030D-6E8A-4147-A177-3AD203B41FA5}">
                      <a16:colId xmlns:a16="http://schemas.microsoft.com/office/drawing/2014/main" val="805948852"/>
                    </a:ext>
                  </a:extLst>
                </a:gridCol>
                <a:gridCol w="1376581">
                  <a:extLst>
                    <a:ext uri="{9D8B030D-6E8A-4147-A177-3AD203B41FA5}">
                      <a16:colId xmlns:a16="http://schemas.microsoft.com/office/drawing/2014/main" val="2190292967"/>
                    </a:ext>
                  </a:extLst>
                </a:gridCol>
              </a:tblGrid>
              <a:tr h="13571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Released Workflow Enhancements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122788"/>
                  </a:ext>
                </a:extLst>
              </a:tr>
              <a:tr h="1357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25215"/>
                  </a:ext>
                </a:extLst>
              </a:tr>
              <a:tr h="3554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Sherry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rgbClr val="0070C0"/>
                          </a:solidFill>
                          <a:effectLst/>
                        </a:rPr>
                        <a:t>Carolyn, Candice, Annette, Mark</a:t>
                      </a:r>
                      <a:endParaRPr lang="en-US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79713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B90A8DDA-0888-5805-7847-6064C6296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1406002"/>
              </p:ext>
            </p:extLst>
          </p:nvPr>
        </p:nvGraphicFramePr>
        <p:xfrm>
          <a:off x="8457778" y="833542"/>
          <a:ext cx="3504741" cy="896938"/>
        </p:xfrm>
        <a:graphic>
          <a:graphicData uri="http://schemas.openxmlformats.org/drawingml/2006/table">
            <a:tbl>
              <a:tblPr firstRow="1" firstCol="1" bandRow="1"/>
              <a:tblGrid>
                <a:gridCol w="1198990">
                  <a:extLst>
                    <a:ext uri="{9D8B030D-6E8A-4147-A177-3AD203B41FA5}">
                      <a16:colId xmlns:a16="http://schemas.microsoft.com/office/drawing/2014/main" val="571529492"/>
                    </a:ext>
                  </a:extLst>
                </a:gridCol>
                <a:gridCol w="2305751">
                  <a:extLst>
                    <a:ext uri="{9D8B030D-6E8A-4147-A177-3AD203B41FA5}">
                      <a16:colId xmlns:a16="http://schemas.microsoft.com/office/drawing/2014/main" val="35009092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0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278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5/1/2024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[Write user stories/wish list] JUN3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[Discuss &amp; finalize with Mad Tax]  JUN17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[Test/give feedback] As stories are released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[Release to production] As time allows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63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5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12/1/2024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72083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A5C72E25-3866-54F9-4222-B2F5AB0934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015000"/>
              </p:ext>
            </p:extLst>
          </p:nvPr>
        </p:nvGraphicFramePr>
        <p:xfrm>
          <a:off x="9053208" y="4438553"/>
          <a:ext cx="2982874" cy="1344983"/>
        </p:xfrm>
        <a:graphic>
          <a:graphicData uri="http://schemas.openxmlformats.org/drawingml/2006/table">
            <a:tbl>
              <a:tblPr firstRow="1" firstCol="1" bandRow="1"/>
              <a:tblGrid>
                <a:gridCol w="1154292">
                  <a:extLst>
                    <a:ext uri="{9D8B030D-6E8A-4147-A177-3AD203B41FA5}">
                      <a16:colId xmlns:a16="http://schemas.microsoft.com/office/drawing/2014/main" val="805948852"/>
                    </a:ext>
                  </a:extLst>
                </a:gridCol>
                <a:gridCol w="914291">
                  <a:extLst>
                    <a:ext uri="{9D8B030D-6E8A-4147-A177-3AD203B41FA5}">
                      <a16:colId xmlns:a16="http://schemas.microsoft.com/office/drawing/2014/main" val="2190292967"/>
                    </a:ext>
                  </a:extLst>
                </a:gridCol>
                <a:gridCol w="914291">
                  <a:extLst>
                    <a:ext uri="{9D8B030D-6E8A-4147-A177-3AD203B41FA5}">
                      <a16:colId xmlns:a16="http://schemas.microsoft.com/office/drawing/2014/main" val="3171802319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Substantive understanding and basic documentation of steps/processes between STF Forms release and publishing on BTAX; ability to identify source of and/or actively participate in identifying resolution to problems publishing Forms to BTAX. 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1227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425215"/>
                  </a:ext>
                </a:extLst>
              </a:tr>
              <a:tr h="31704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Carolyn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Sarah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1430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Sherry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Jason</a:t>
                      </a:r>
                      <a:endParaRPr lang="en-US" sz="900" kern="100">
                        <a:solidFill>
                          <a:srgbClr val="0070C0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79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Contributors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Sally, Beach, Raymond,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5794496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2E806E4C-9ACA-87B7-7C40-56D3A5B8C8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300472"/>
              </p:ext>
            </p:extLst>
          </p:nvPr>
        </p:nvGraphicFramePr>
        <p:xfrm>
          <a:off x="7629525" y="5734050"/>
          <a:ext cx="4435828" cy="896938"/>
        </p:xfrm>
        <a:graphic>
          <a:graphicData uri="http://schemas.openxmlformats.org/drawingml/2006/table">
            <a:tbl>
              <a:tblPr firstRow="1" firstCol="1" bandRow="1"/>
              <a:tblGrid>
                <a:gridCol w="1517519">
                  <a:extLst>
                    <a:ext uri="{9D8B030D-6E8A-4147-A177-3AD203B41FA5}">
                      <a16:colId xmlns:a16="http://schemas.microsoft.com/office/drawing/2014/main" val="571529492"/>
                    </a:ext>
                  </a:extLst>
                </a:gridCol>
                <a:gridCol w="2918309">
                  <a:extLst>
                    <a:ext uri="{9D8B030D-6E8A-4147-A177-3AD203B41FA5}">
                      <a16:colId xmlns:a16="http://schemas.microsoft.com/office/drawing/2014/main" val="35009092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0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278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5/1/2024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[Gather and analyze existing documentation] MMM/DD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[Meet with respective teams to fill in gaps in process] MMM/DD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[final review with all units] MMM/DD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63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5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11/30/2024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72083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4EDA3763-2DDA-FB0B-3FC9-5B4B103ED455}"/>
              </a:ext>
            </a:extLst>
          </p:cNvPr>
          <p:cNvSpPr txBox="1"/>
          <p:nvPr/>
        </p:nvSpPr>
        <p:spPr>
          <a:xfrm>
            <a:off x="5002891" y="5327496"/>
            <a:ext cx="1958531" cy="1463040"/>
          </a:xfrm>
          <a:custGeom>
            <a:avLst/>
            <a:gdLst>
              <a:gd name="connsiteX0" fmla="*/ 0 w 1958531"/>
              <a:gd name="connsiteY0" fmla="*/ 0 h 1463040"/>
              <a:gd name="connsiteX1" fmla="*/ 633258 w 1958531"/>
              <a:gd name="connsiteY1" fmla="*/ 0 h 1463040"/>
              <a:gd name="connsiteX2" fmla="*/ 1286102 w 1958531"/>
              <a:gd name="connsiteY2" fmla="*/ 0 h 1463040"/>
              <a:gd name="connsiteX3" fmla="*/ 1958531 w 1958531"/>
              <a:gd name="connsiteY3" fmla="*/ 0 h 1463040"/>
              <a:gd name="connsiteX4" fmla="*/ 1958531 w 1958531"/>
              <a:gd name="connsiteY4" fmla="*/ 502310 h 1463040"/>
              <a:gd name="connsiteX5" fmla="*/ 1958531 w 1958531"/>
              <a:gd name="connsiteY5" fmla="*/ 946099 h 1463040"/>
              <a:gd name="connsiteX6" fmla="*/ 1958531 w 1958531"/>
              <a:gd name="connsiteY6" fmla="*/ 1463040 h 1463040"/>
              <a:gd name="connsiteX7" fmla="*/ 1266517 w 1958531"/>
              <a:gd name="connsiteY7" fmla="*/ 1463040 h 1463040"/>
              <a:gd name="connsiteX8" fmla="*/ 574502 w 1958531"/>
              <a:gd name="connsiteY8" fmla="*/ 1463040 h 1463040"/>
              <a:gd name="connsiteX9" fmla="*/ 0 w 1958531"/>
              <a:gd name="connsiteY9" fmla="*/ 1463040 h 1463040"/>
              <a:gd name="connsiteX10" fmla="*/ 0 w 1958531"/>
              <a:gd name="connsiteY10" fmla="*/ 989990 h 1463040"/>
              <a:gd name="connsiteX11" fmla="*/ 0 w 1958531"/>
              <a:gd name="connsiteY11" fmla="*/ 502310 h 1463040"/>
              <a:gd name="connsiteX12" fmla="*/ 0 w 1958531"/>
              <a:gd name="connsiteY12" fmla="*/ 0 h 146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58531" h="1463040" fill="none" extrusionOk="0">
                <a:moveTo>
                  <a:pt x="0" y="0"/>
                </a:moveTo>
                <a:cubicBezTo>
                  <a:pt x="149359" y="-17246"/>
                  <a:pt x="476652" y="-29673"/>
                  <a:pt x="633258" y="0"/>
                </a:cubicBezTo>
                <a:cubicBezTo>
                  <a:pt x="789864" y="29673"/>
                  <a:pt x="1044829" y="12348"/>
                  <a:pt x="1286102" y="0"/>
                </a:cubicBezTo>
                <a:cubicBezTo>
                  <a:pt x="1527375" y="-12348"/>
                  <a:pt x="1680072" y="33554"/>
                  <a:pt x="1958531" y="0"/>
                </a:cubicBezTo>
                <a:cubicBezTo>
                  <a:pt x="1950998" y="207682"/>
                  <a:pt x="1938400" y="355901"/>
                  <a:pt x="1958531" y="502310"/>
                </a:cubicBezTo>
                <a:cubicBezTo>
                  <a:pt x="1978663" y="648719"/>
                  <a:pt x="1955801" y="844844"/>
                  <a:pt x="1958531" y="946099"/>
                </a:cubicBezTo>
                <a:cubicBezTo>
                  <a:pt x="1961261" y="1047354"/>
                  <a:pt x="1959806" y="1256192"/>
                  <a:pt x="1958531" y="1463040"/>
                </a:cubicBezTo>
                <a:cubicBezTo>
                  <a:pt x="1704301" y="1428894"/>
                  <a:pt x="1426412" y="1480334"/>
                  <a:pt x="1266517" y="1463040"/>
                </a:cubicBezTo>
                <a:cubicBezTo>
                  <a:pt x="1106622" y="1445746"/>
                  <a:pt x="884206" y="1487271"/>
                  <a:pt x="574502" y="1463040"/>
                </a:cubicBezTo>
                <a:cubicBezTo>
                  <a:pt x="264798" y="1438809"/>
                  <a:pt x="160110" y="1438804"/>
                  <a:pt x="0" y="1463040"/>
                </a:cubicBezTo>
                <a:cubicBezTo>
                  <a:pt x="-10291" y="1260402"/>
                  <a:pt x="23407" y="1110923"/>
                  <a:pt x="0" y="989990"/>
                </a:cubicBezTo>
                <a:cubicBezTo>
                  <a:pt x="-23407" y="869057"/>
                  <a:pt x="-5385" y="730385"/>
                  <a:pt x="0" y="502310"/>
                </a:cubicBezTo>
                <a:cubicBezTo>
                  <a:pt x="5385" y="274235"/>
                  <a:pt x="23479" y="213411"/>
                  <a:pt x="0" y="0"/>
                </a:cubicBezTo>
                <a:close/>
              </a:path>
              <a:path w="1958531" h="1463040" stroke="0" extrusionOk="0">
                <a:moveTo>
                  <a:pt x="0" y="0"/>
                </a:moveTo>
                <a:cubicBezTo>
                  <a:pt x="287144" y="-9883"/>
                  <a:pt x="426630" y="2429"/>
                  <a:pt x="633258" y="0"/>
                </a:cubicBezTo>
                <a:cubicBezTo>
                  <a:pt x="839886" y="-2429"/>
                  <a:pt x="1007968" y="-5516"/>
                  <a:pt x="1227346" y="0"/>
                </a:cubicBezTo>
                <a:cubicBezTo>
                  <a:pt x="1446724" y="5516"/>
                  <a:pt x="1638682" y="31907"/>
                  <a:pt x="1958531" y="0"/>
                </a:cubicBezTo>
                <a:cubicBezTo>
                  <a:pt x="1935996" y="155355"/>
                  <a:pt x="1966919" y="336053"/>
                  <a:pt x="1958531" y="473050"/>
                </a:cubicBezTo>
                <a:cubicBezTo>
                  <a:pt x="1950144" y="610047"/>
                  <a:pt x="1980908" y="822347"/>
                  <a:pt x="1958531" y="931469"/>
                </a:cubicBezTo>
                <a:cubicBezTo>
                  <a:pt x="1936154" y="1040591"/>
                  <a:pt x="1980567" y="1219053"/>
                  <a:pt x="1958531" y="1463040"/>
                </a:cubicBezTo>
                <a:cubicBezTo>
                  <a:pt x="1682473" y="1442339"/>
                  <a:pt x="1566176" y="1450112"/>
                  <a:pt x="1305687" y="1463040"/>
                </a:cubicBezTo>
                <a:cubicBezTo>
                  <a:pt x="1045198" y="1475968"/>
                  <a:pt x="796085" y="1454425"/>
                  <a:pt x="613673" y="1463040"/>
                </a:cubicBezTo>
                <a:cubicBezTo>
                  <a:pt x="431261" y="1471655"/>
                  <a:pt x="271486" y="1482082"/>
                  <a:pt x="0" y="1463040"/>
                </a:cubicBezTo>
                <a:cubicBezTo>
                  <a:pt x="-2482" y="1231220"/>
                  <a:pt x="-3974" y="1164949"/>
                  <a:pt x="0" y="975360"/>
                </a:cubicBezTo>
                <a:cubicBezTo>
                  <a:pt x="3974" y="785771"/>
                  <a:pt x="-7970" y="704577"/>
                  <a:pt x="0" y="502310"/>
                </a:cubicBezTo>
                <a:cubicBezTo>
                  <a:pt x="7970" y="300043"/>
                  <a:pt x="-21233" y="117462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numCol="2" rtlCol="0" anchor="t">
            <a:spAutoFit/>
          </a:bodyPr>
          <a:lstStyle/>
          <a:p>
            <a:r>
              <a:rPr lang="en-US" sz="1000" b="1">
                <a:cs typeface="Times New Roman" panose="02020603050405020304" pitchFamily="18" charset="0"/>
              </a:rPr>
              <a:t>Scrum team: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Carolyn 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Sarah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Raymond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Kidus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Jason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Sherry</a:t>
            </a:r>
          </a:p>
          <a:p>
            <a:endParaRPr lang="en-US" sz="1000">
              <a:cs typeface="Times New Roman" panose="02020603050405020304" pitchFamily="18" charset="0"/>
            </a:endParaRPr>
          </a:p>
          <a:p>
            <a:endParaRPr lang="en-US" sz="1000" i="1">
              <a:cs typeface="Times New Roman" panose="02020603050405020304" pitchFamily="18" charset="0"/>
            </a:endParaRPr>
          </a:p>
          <a:p>
            <a:endParaRPr lang="en-US" sz="1000" i="1">
              <a:cs typeface="Times New Roman" panose="02020603050405020304" pitchFamily="18" charset="0"/>
            </a:endParaRPr>
          </a:p>
          <a:p>
            <a:r>
              <a:rPr lang="en-US" sz="1000" i="1">
                <a:cs typeface="Times New Roman" panose="02020603050405020304" pitchFamily="18" charset="0"/>
              </a:rPr>
              <a:t>As needed, keep in loop: </a:t>
            </a:r>
          </a:p>
          <a:p>
            <a:r>
              <a:rPr lang="en-US" sz="1000">
                <a:cs typeface="Times New Roman" panose="02020603050405020304" pitchFamily="18" charset="0"/>
              </a:rPr>
              <a:t>Mark, Joe A, </a:t>
            </a:r>
            <a:r>
              <a:rPr lang="en-US" sz="1000">
                <a:cs typeface="Times New Roman"/>
              </a:rPr>
              <a:t>Greg Cashel, Emily, Beach Wires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95C1AD0-B9CC-9879-4872-B5357ABDFE97}"/>
              </a:ext>
            </a:extLst>
          </p:cNvPr>
          <p:cNvSpPr/>
          <p:nvPr/>
        </p:nvSpPr>
        <p:spPr>
          <a:xfrm>
            <a:off x="7539932" y="2158170"/>
            <a:ext cx="2194560" cy="594360"/>
          </a:xfrm>
          <a:prstGeom prst="round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>
                <a:solidFill>
                  <a:srgbClr val="FF9933"/>
                </a:solidFill>
                <a:latin typeface="Aptos SemiBold" panose="020F0502020204030204" pitchFamily="34" charset="0"/>
              </a:rPr>
              <a:t>Documentation updates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C6795B9-A549-EF63-4810-2C15913D8D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816782"/>
              </p:ext>
            </p:extLst>
          </p:nvPr>
        </p:nvGraphicFramePr>
        <p:xfrm>
          <a:off x="9853835" y="2181504"/>
          <a:ext cx="2203267" cy="708122"/>
        </p:xfrm>
        <a:graphic>
          <a:graphicData uri="http://schemas.openxmlformats.org/drawingml/2006/table">
            <a:tbl>
              <a:tblPr firstRow="1" firstCol="1" bandRow="1"/>
              <a:tblGrid>
                <a:gridCol w="852605">
                  <a:extLst>
                    <a:ext uri="{9D8B030D-6E8A-4147-A177-3AD203B41FA5}">
                      <a16:colId xmlns:a16="http://schemas.microsoft.com/office/drawing/2014/main" val="805948852"/>
                    </a:ext>
                  </a:extLst>
                </a:gridCol>
                <a:gridCol w="1350662">
                  <a:extLst>
                    <a:ext uri="{9D8B030D-6E8A-4147-A177-3AD203B41FA5}">
                      <a16:colId xmlns:a16="http://schemas.microsoft.com/office/drawing/2014/main" val="2190292967"/>
                    </a:ext>
                  </a:extLst>
                </a:gridCol>
              </a:tblGrid>
              <a:tr h="24066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 Updated documentation to reflect process changes of 2024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122788"/>
                  </a:ext>
                </a:extLst>
              </a:tr>
              <a:tr h="1182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25215"/>
                  </a:ext>
                </a:extLst>
              </a:tr>
              <a:tr h="27790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Jessica</a:t>
                      </a:r>
                      <a:endParaRPr lang="en-US" sz="900" kern="10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Sherry, </a:t>
                      </a:r>
                      <a:r>
                        <a:rPr lang="en-US" sz="900" kern="10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DASes</a:t>
                      </a:r>
                      <a:endParaRPr lang="en-US" sz="900" kern="10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7971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81A33DF-2789-B1D0-A7B5-2976312BCD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121905"/>
              </p:ext>
            </p:extLst>
          </p:nvPr>
        </p:nvGraphicFramePr>
        <p:xfrm>
          <a:off x="8977329" y="2822012"/>
          <a:ext cx="3040380" cy="1043686"/>
        </p:xfrm>
        <a:graphic>
          <a:graphicData uri="http://schemas.openxmlformats.org/drawingml/2006/table">
            <a:tbl>
              <a:tblPr firstRow="1" firstCol="1" bandRow="1"/>
              <a:tblGrid>
                <a:gridCol w="1040130">
                  <a:extLst>
                    <a:ext uri="{9D8B030D-6E8A-4147-A177-3AD203B41FA5}">
                      <a16:colId xmlns:a16="http://schemas.microsoft.com/office/drawing/2014/main" val="571529492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5009092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870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2782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7/1/2024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[Remove PwC]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[Question Operation]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[Acquisition rewrite]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[Approvals updates]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[Quick Guides]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637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3250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70C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10/30/2024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7208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8ABFC1-5CD4-7158-8889-B2C33DBFD90B}"/>
              </a:ext>
            </a:extLst>
          </p:cNvPr>
          <p:cNvSpPr txBox="1"/>
          <p:nvPr/>
        </p:nvSpPr>
        <p:spPr>
          <a:xfrm>
            <a:off x="5000136" y="5107662"/>
            <a:ext cx="1962420" cy="246221"/>
          </a:xfrm>
          <a:custGeom>
            <a:avLst/>
            <a:gdLst>
              <a:gd name="connsiteX0" fmla="*/ 0 w 1962420"/>
              <a:gd name="connsiteY0" fmla="*/ 0 h 246221"/>
              <a:gd name="connsiteX1" fmla="*/ 693388 w 1962420"/>
              <a:gd name="connsiteY1" fmla="*/ 0 h 246221"/>
              <a:gd name="connsiteX2" fmla="*/ 1367153 w 1962420"/>
              <a:gd name="connsiteY2" fmla="*/ 0 h 246221"/>
              <a:gd name="connsiteX3" fmla="*/ 1962420 w 1962420"/>
              <a:gd name="connsiteY3" fmla="*/ 0 h 246221"/>
              <a:gd name="connsiteX4" fmla="*/ 1962420 w 1962420"/>
              <a:gd name="connsiteY4" fmla="*/ 246221 h 246221"/>
              <a:gd name="connsiteX5" fmla="*/ 1347528 w 1962420"/>
              <a:gd name="connsiteY5" fmla="*/ 246221 h 246221"/>
              <a:gd name="connsiteX6" fmla="*/ 693388 w 1962420"/>
              <a:gd name="connsiteY6" fmla="*/ 246221 h 246221"/>
              <a:gd name="connsiteX7" fmla="*/ 0 w 1962420"/>
              <a:gd name="connsiteY7" fmla="*/ 246221 h 246221"/>
              <a:gd name="connsiteX8" fmla="*/ 0 w 1962420"/>
              <a:gd name="connsiteY8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62420" h="246221" fill="none" extrusionOk="0">
                <a:moveTo>
                  <a:pt x="0" y="0"/>
                </a:moveTo>
                <a:cubicBezTo>
                  <a:pt x="323660" y="-22324"/>
                  <a:pt x="417017" y="-9753"/>
                  <a:pt x="693388" y="0"/>
                </a:cubicBezTo>
                <a:cubicBezTo>
                  <a:pt x="969759" y="9753"/>
                  <a:pt x="1081644" y="7071"/>
                  <a:pt x="1367153" y="0"/>
                </a:cubicBezTo>
                <a:cubicBezTo>
                  <a:pt x="1652663" y="-7071"/>
                  <a:pt x="1781826" y="27670"/>
                  <a:pt x="1962420" y="0"/>
                </a:cubicBezTo>
                <a:cubicBezTo>
                  <a:pt x="1960635" y="55895"/>
                  <a:pt x="1967199" y="168203"/>
                  <a:pt x="1962420" y="246221"/>
                </a:cubicBezTo>
                <a:cubicBezTo>
                  <a:pt x="1768334" y="256173"/>
                  <a:pt x="1590821" y="247062"/>
                  <a:pt x="1347528" y="246221"/>
                </a:cubicBezTo>
                <a:cubicBezTo>
                  <a:pt x="1104235" y="245380"/>
                  <a:pt x="833170" y="225604"/>
                  <a:pt x="693388" y="246221"/>
                </a:cubicBezTo>
                <a:cubicBezTo>
                  <a:pt x="553606" y="266838"/>
                  <a:pt x="312203" y="219539"/>
                  <a:pt x="0" y="246221"/>
                </a:cubicBezTo>
                <a:cubicBezTo>
                  <a:pt x="4463" y="190798"/>
                  <a:pt x="-9113" y="101784"/>
                  <a:pt x="0" y="0"/>
                </a:cubicBezTo>
                <a:close/>
              </a:path>
              <a:path w="1962420" h="246221" stroke="0" extrusionOk="0">
                <a:moveTo>
                  <a:pt x="0" y="0"/>
                </a:moveTo>
                <a:cubicBezTo>
                  <a:pt x="283635" y="-28980"/>
                  <a:pt x="448614" y="-28967"/>
                  <a:pt x="634516" y="0"/>
                </a:cubicBezTo>
                <a:cubicBezTo>
                  <a:pt x="820418" y="28967"/>
                  <a:pt x="1086637" y="1318"/>
                  <a:pt x="1229783" y="0"/>
                </a:cubicBezTo>
                <a:cubicBezTo>
                  <a:pt x="1372929" y="-1318"/>
                  <a:pt x="1679317" y="30459"/>
                  <a:pt x="1962420" y="0"/>
                </a:cubicBezTo>
                <a:cubicBezTo>
                  <a:pt x="1970909" y="121270"/>
                  <a:pt x="1971163" y="128842"/>
                  <a:pt x="1962420" y="246221"/>
                </a:cubicBezTo>
                <a:cubicBezTo>
                  <a:pt x="1700333" y="261362"/>
                  <a:pt x="1616465" y="225632"/>
                  <a:pt x="1347528" y="246221"/>
                </a:cubicBezTo>
                <a:cubicBezTo>
                  <a:pt x="1078591" y="266810"/>
                  <a:pt x="921500" y="221753"/>
                  <a:pt x="654140" y="246221"/>
                </a:cubicBezTo>
                <a:cubicBezTo>
                  <a:pt x="386780" y="270689"/>
                  <a:pt x="138766" y="278701"/>
                  <a:pt x="0" y="246221"/>
                </a:cubicBezTo>
                <a:cubicBezTo>
                  <a:pt x="5908" y="129822"/>
                  <a:pt x="-5136" y="67769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Systems and Process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6C5B85-3EEB-418F-A737-2D61660D088C}"/>
              </a:ext>
            </a:extLst>
          </p:cNvPr>
          <p:cNvSpPr txBox="1"/>
          <p:nvPr/>
        </p:nvSpPr>
        <p:spPr>
          <a:xfrm>
            <a:off x="5019504" y="6535342"/>
            <a:ext cx="1941918" cy="246221"/>
          </a:xfrm>
          <a:custGeom>
            <a:avLst/>
            <a:gdLst>
              <a:gd name="connsiteX0" fmla="*/ 0 w 1941918"/>
              <a:gd name="connsiteY0" fmla="*/ 0 h 246221"/>
              <a:gd name="connsiteX1" fmla="*/ 686144 w 1941918"/>
              <a:gd name="connsiteY1" fmla="*/ 0 h 246221"/>
              <a:gd name="connsiteX2" fmla="*/ 1352870 w 1941918"/>
              <a:gd name="connsiteY2" fmla="*/ 0 h 246221"/>
              <a:gd name="connsiteX3" fmla="*/ 1941918 w 1941918"/>
              <a:gd name="connsiteY3" fmla="*/ 0 h 246221"/>
              <a:gd name="connsiteX4" fmla="*/ 1941918 w 1941918"/>
              <a:gd name="connsiteY4" fmla="*/ 246221 h 246221"/>
              <a:gd name="connsiteX5" fmla="*/ 1333450 w 1941918"/>
              <a:gd name="connsiteY5" fmla="*/ 246221 h 246221"/>
              <a:gd name="connsiteX6" fmla="*/ 686144 w 1941918"/>
              <a:gd name="connsiteY6" fmla="*/ 246221 h 246221"/>
              <a:gd name="connsiteX7" fmla="*/ 0 w 1941918"/>
              <a:gd name="connsiteY7" fmla="*/ 246221 h 246221"/>
              <a:gd name="connsiteX8" fmla="*/ 0 w 1941918"/>
              <a:gd name="connsiteY8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41918" h="246221" fill="none" extrusionOk="0">
                <a:moveTo>
                  <a:pt x="0" y="0"/>
                </a:moveTo>
                <a:cubicBezTo>
                  <a:pt x="186948" y="13810"/>
                  <a:pt x="450535" y="2670"/>
                  <a:pt x="686144" y="0"/>
                </a:cubicBezTo>
                <a:cubicBezTo>
                  <a:pt x="921753" y="-2670"/>
                  <a:pt x="1167124" y="-12499"/>
                  <a:pt x="1352870" y="0"/>
                </a:cubicBezTo>
                <a:cubicBezTo>
                  <a:pt x="1538616" y="12499"/>
                  <a:pt x="1804359" y="10781"/>
                  <a:pt x="1941918" y="0"/>
                </a:cubicBezTo>
                <a:cubicBezTo>
                  <a:pt x="1940133" y="55895"/>
                  <a:pt x="1946697" y="168203"/>
                  <a:pt x="1941918" y="246221"/>
                </a:cubicBezTo>
                <a:cubicBezTo>
                  <a:pt x="1782180" y="216549"/>
                  <a:pt x="1501290" y="238136"/>
                  <a:pt x="1333450" y="246221"/>
                </a:cubicBezTo>
                <a:cubicBezTo>
                  <a:pt x="1165610" y="254306"/>
                  <a:pt x="839246" y="220143"/>
                  <a:pt x="686144" y="246221"/>
                </a:cubicBezTo>
                <a:cubicBezTo>
                  <a:pt x="533042" y="272299"/>
                  <a:pt x="300315" y="230981"/>
                  <a:pt x="0" y="246221"/>
                </a:cubicBezTo>
                <a:cubicBezTo>
                  <a:pt x="4463" y="190798"/>
                  <a:pt x="-9113" y="101784"/>
                  <a:pt x="0" y="0"/>
                </a:cubicBezTo>
                <a:close/>
              </a:path>
              <a:path w="1941918" h="246221" stroke="0" extrusionOk="0">
                <a:moveTo>
                  <a:pt x="0" y="0"/>
                </a:moveTo>
                <a:cubicBezTo>
                  <a:pt x="130552" y="-24458"/>
                  <a:pt x="398199" y="17658"/>
                  <a:pt x="627887" y="0"/>
                </a:cubicBezTo>
                <a:cubicBezTo>
                  <a:pt x="857575" y="-17658"/>
                  <a:pt x="939914" y="26193"/>
                  <a:pt x="1216935" y="0"/>
                </a:cubicBezTo>
                <a:cubicBezTo>
                  <a:pt x="1493956" y="-26193"/>
                  <a:pt x="1776178" y="-26221"/>
                  <a:pt x="1941918" y="0"/>
                </a:cubicBezTo>
                <a:cubicBezTo>
                  <a:pt x="1950407" y="121270"/>
                  <a:pt x="1950661" y="128842"/>
                  <a:pt x="1941918" y="246221"/>
                </a:cubicBezTo>
                <a:cubicBezTo>
                  <a:pt x="1725947" y="232638"/>
                  <a:pt x="1498925" y="261413"/>
                  <a:pt x="1333450" y="246221"/>
                </a:cubicBezTo>
                <a:cubicBezTo>
                  <a:pt x="1167975" y="231029"/>
                  <a:pt x="835339" y="239155"/>
                  <a:pt x="647306" y="246221"/>
                </a:cubicBezTo>
                <a:cubicBezTo>
                  <a:pt x="459273" y="253287"/>
                  <a:pt x="136247" y="262716"/>
                  <a:pt x="0" y="246221"/>
                </a:cubicBezTo>
                <a:cubicBezTo>
                  <a:pt x="5908" y="129822"/>
                  <a:pt x="-5136" y="67769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Scrum Master: Sherry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33286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44">
            <a:extLst>
              <a:ext uri="{FF2B5EF4-FFF2-40B4-BE49-F238E27FC236}">
                <a16:creationId xmlns:a16="http://schemas.microsoft.com/office/drawing/2014/main" id="{6FC497FD-5390-C27F-D3DB-5046B84F811B}"/>
              </a:ext>
            </a:extLst>
          </p:cNvPr>
          <p:cNvSpPr/>
          <p:nvPr/>
        </p:nvSpPr>
        <p:spPr>
          <a:xfrm>
            <a:off x="7992829" y="498909"/>
            <a:ext cx="4142854" cy="228421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4814367"/>
              <a:gd name="connsiteY0" fmla="*/ 1379476 h 2753357"/>
              <a:gd name="connsiteX1" fmla="*/ 432867 w 4814367"/>
              <a:gd name="connsiteY1" fmla="*/ 168939 h 2753357"/>
              <a:gd name="connsiteX2" fmla="*/ 2391445 w 4814367"/>
              <a:gd name="connsiteY2" fmla="*/ 46836 h 2753357"/>
              <a:gd name="connsiteX3" fmla="*/ 4814367 w 4814367"/>
              <a:gd name="connsiteY3" fmla="*/ 1379476 h 2753357"/>
              <a:gd name="connsiteX4" fmla="*/ 1981870 w 4814367"/>
              <a:gd name="connsiteY4" fmla="*/ 2753357 h 2753357"/>
              <a:gd name="connsiteX5" fmla="*/ 120923 w 4814367"/>
              <a:gd name="connsiteY5" fmla="*/ 1379476 h 2753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14367" h="2753357">
                <a:moveTo>
                  <a:pt x="120923" y="1379476"/>
                </a:moveTo>
                <a:cubicBezTo>
                  <a:pt x="-137244" y="948740"/>
                  <a:pt x="41747" y="445021"/>
                  <a:pt x="432867" y="168939"/>
                </a:cubicBezTo>
                <a:cubicBezTo>
                  <a:pt x="823987" y="-107143"/>
                  <a:pt x="1251620" y="35580"/>
                  <a:pt x="2391445" y="46836"/>
                </a:cubicBezTo>
                <a:cubicBezTo>
                  <a:pt x="3531270" y="58092"/>
                  <a:pt x="4814367" y="464622"/>
                  <a:pt x="4814367" y="1379476"/>
                </a:cubicBezTo>
                <a:cubicBezTo>
                  <a:pt x="4814367" y="2294330"/>
                  <a:pt x="3277929" y="2753357"/>
                  <a:pt x="1981870" y="2753357"/>
                </a:cubicBezTo>
                <a:cubicBezTo>
                  <a:pt x="685811" y="2753357"/>
                  <a:pt x="379090" y="1810212"/>
                  <a:pt x="120923" y="1379476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C0F1809-ED4B-AB90-A67A-FD28C6E31699}"/>
              </a:ext>
            </a:extLst>
          </p:cNvPr>
          <p:cNvSpPr/>
          <p:nvPr/>
        </p:nvSpPr>
        <p:spPr>
          <a:xfrm>
            <a:off x="56041" y="195186"/>
            <a:ext cx="10911101" cy="6608717"/>
          </a:xfrm>
          <a:custGeom>
            <a:avLst/>
            <a:gdLst>
              <a:gd name="connsiteX0" fmla="*/ 0 w 2671052"/>
              <a:gd name="connsiteY0" fmla="*/ 3099950 h 6199900"/>
              <a:gd name="connsiteX1" fmla="*/ 1335526 w 2671052"/>
              <a:gd name="connsiteY1" fmla="*/ 0 h 6199900"/>
              <a:gd name="connsiteX2" fmla="*/ 2671052 w 2671052"/>
              <a:gd name="connsiteY2" fmla="*/ 3099950 h 6199900"/>
              <a:gd name="connsiteX3" fmla="*/ 1335526 w 2671052"/>
              <a:gd name="connsiteY3" fmla="*/ 6199900 h 6199900"/>
              <a:gd name="connsiteX4" fmla="*/ 0 w 2671052"/>
              <a:gd name="connsiteY4" fmla="*/ 3099950 h 6199900"/>
              <a:gd name="connsiteX0" fmla="*/ 0 w 3518777"/>
              <a:gd name="connsiteY0" fmla="*/ 3448589 h 6598298"/>
              <a:gd name="connsiteX1" fmla="*/ 1335526 w 3518777"/>
              <a:gd name="connsiteY1" fmla="*/ 348639 h 6598298"/>
              <a:gd name="connsiteX2" fmla="*/ 3518777 w 3518777"/>
              <a:gd name="connsiteY2" fmla="*/ 1229264 h 6598298"/>
              <a:gd name="connsiteX3" fmla="*/ 1335526 w 3518777"/>
              <a:gd name="connsiteY3" fmla="*/ 6548539 h 6598298"/>
              <a:gd name="connsiteX4" fmla="*/ 0 w 3518777"/>
              <a:gd name="connsiteY4" fmla="*/ 3448589 h 6598298"/>
              <a:gd name="connsiteX0" fmla="*/ 48636 w 3567413"/>
              <a:gd name="connsiteY0" fmla="*/ 3459708 h 6597568"/>
              <a:gd name="connsiteX1" fmla="*/ 612637 w 3567413"/>
              <a:gd name="connsiteY1" fmla="*/ 340708 h 6597568"/>
              <a:gd name="connsiteX2" fmla="*/ 3567413 w 3567413"/>
              <a:gd name="connsiteY2" fmla="*/ 1240383 h 6597568"/>
              <a:gd name="connsiteX3" fmla="*/ 1384162 w 3567413"/>
              <a:gd name="connsiteY3" fmla="*/ 6559658 h 6597568"/>
              <a:gd name="connsiteX4" fmla="*/ 48636 w 3567413"/>
              <a:gd name="connsiteY4" fmla="*/ 3459708 h 6597568"/>
              <a:gd name="connsiteX0" fmla="*/ 48636 w 3645448"/>
              <a:gd name="connsiteY0" fmla="*/ 3234313 h 6372173"/>
              <a:gd name="connsiteX1" fmla="*/ 612637 w 3645448"/>
              <a:gd name="connsiteY1" fmla="*/ 115313 h 6372173"/>
              <a:gd name="connsiteX2" fmla="*/ 3567413 w 3645448"/>
              <a:gd name="connsiteY2" fmla="*/ 1014988 h 6372173"/>
              <a:gd name="connsiteX3" fmla="*/ 2669916 w 3645448"/>
              <a:gd name="connsiteY3" fmla="*/ 4258689 h 6372173"/>
              <a:gd name="connsiteX4" fmla="*/ 1384162 w 3645448"/>
              <a:gd name="connsiteY4" fmla="*/ 6334263 h 6372173"/>
              <a:gd name="connsiteX5" fmla="*/ 48636 w 3645448"/>
              <a:gd name="connsiteY5" fmla="*/ 3234313 h 6372173"/>
              <a:gd name="connsiteX0" fmla="*/ 48636 w 3637097"/>
              <a:gd name="connsiteY0" fmla="*/ 3234313 h 6400317"/>
              <a:gd name="connsiteX1" fmla="*/ 612637 w 3637097"/>
              <a:gd name="connsiteY1" fmla="*/ 115313 h 6400317"/>
              <a:gd name="connsiteX2" fmla="*/ 3567413 w 3637097"/>
              <a:gd name="connsiteY2" fmla="*/ 1014988 h 6400317"/>
              <a:gd name="connsiteX3" fmla="*/ 2669916 w 3637097"/>
              <a:gd name="connsiteY3" fmla="*/ 4258689 h 6400317"/>
              <a:gd name="connsiteX4" fmla="*/ 2260340 w 3637097"/>
              <a:gd name="connsiteY4" fmla="*/ 5268339 h 6400317"/>
              <a:gd name="connsiteX5" fmla="*/ 1384162 w 3637097"/>
              <a:gd name="connsiteY5" fmla="*/ 6334263 h 6400317"/>
              <a:gd name="connsiteX6" fmla="*/ 48636 w 3637097"/>
              <a:gd name="connsiteY6" fmla="*/ 3234313 h 6400317"/>
              <a:gd name="connsiteX0" fmla="*/ 48636 w 3637097"/>
              <a:gd name="connsiteY0" fmla="*/ 3234313 h 6400317"/>
              <a:gd name="connsiteX1" fmla="*/ 612637 w 3637097"/>
              <a:gd name="connsiteY1" fmla="*/ 115313 h 6400317"/>
              <a:gd name="connsiteX2" fmla="*/ 3567413 w 3637097"/>
              <a:gd name="connsiteY2" fmla="*/ 1014988 h 6400317"/>
              <a:gd name="connsiteX3" fmla="*/ 2669916 w 3637097"/>
              <a:gd name="connsiteY3" fmla="*/ 4258689 h 6400317"/>
              <a:gd name="connsiteX4" fmla="*/ 2260340 w 3637097"/>
              <a:gd name="connsiteY4" fmla="*/ 5268339 h 6400317"/>
              <a:gd name="connsiteX5" fmla="*/ 1384162 w 3637097"/>
              <a:gd name="connsiteY5" fmla="*/ 6334263 h 6400317"/>
              <a:gd name="connsiteX6" fmla="*/ 48636 w 3637097"/>
              <a:gd name="connsiteY6" fmla="*/ 3234313 h 6400317"/>
              <a:gd name="connsiteX0" fmla="*/ 48636 w 6723470"/>
              <a:gd name="connsiteY0" fmla="*/ 3234313 h 6531288"/>
              <a:gd name="connsiteX1" fmla="*/ 612637 w 6723470"/>
              <a:gd name="connsiteY1" fmla="*/ 115313 h 6531288"/>
              <a:gd name="connsiteX2" fmla="*/ 3567413 w 6723470"/>
              <a:gd name="connsiteY2" fmla="*/ 1014988 h 6531288"/>
              <a:gd name="connsiteX3" fmla="*/ 2669916 w 6723470"/>
              <a:gd name="connsiteY3" fmla="*/ 4258689 h 6531288"/>
              <a:gd name="connsiteX4" fmla="*/ 6241790 w 6723470"/>
              <a:gd name="connsiteY4" fmla="*/ 6001764 h 6531288"/>
              <a:gd name="connsiteX5" fmla="*/ 1384162 w 6723470"/>
              <a:gd name="connsiteY5" fmla="*/ 6334263 h 6531288"/>
              <a:gd name="connsiteX6" fmla="*/ 48636 w 6723470"/>
              <a:gd name="connsiteY6" fmla="*/ 3234313 h 6531288"/>
              <a:gd name="connsiteX0" fmla="*/ 48636 w 6723470"/>
              <a:gd name="connsiteY0" fmla="*/ 3234313 h 6503176"/>
              <a:gd name="connsiteX1" fmla="*/ 612637 w 6723470"/>
              <a:gd name="connsiteY1" fmla="*/ 115313 h 6503176"/>
              <a:gd name="connsiteX2" fmla="*/ 3567413 w 6723470"/>
              <a:gd name="connsiteY2" fmla="*/ 1014988 h 6503176"/>
              <a:gd name="connsiteX3" fmla="*/ 2669916 w 6723470"/>
              <a:gd name="connsiteY3" fmla="*/ 4258689 h 6503176"/>
              <a:gd name="connsiteX4" fmla="*/ 6241790 w 6723470"/>
              <a:gd name="connsiteY4" fmla="*/ 6001764 h 6503176"/>
              <a:gd name="connsiteX5" fmla="*/ 1384162 w 6723470"/>
              <a:gd name="connsiteY5" fmla="*/ 6334263 h 6503176"/>
              <a:gd name="connsiteX6" fmla="*/ 48636 w 6723470"/>
              <a:gd name="connsiteY6" fmla="*/ 3234313 h 6503176"/>
              <a:gd name="connsiteX0" fmla="*/ 48636 w 6260469"/>
              <a:gd name="connsiteY0" fmla="*/ 3234313 h 6503176"/>
              <a:gd name="connsiteX1" fmla="*/ 612637 w 6260469"/>
              <a:gd name="connsiteY1" fmla="*/ 115313 h 6503176"/>
              <a:gd name="connsiteX2" fmla="*/ 3567413 w 6260469"/>
              <a:gd name="connsiteY2" fmla="*/ 1014988 h 6503176"/>
              <a:gd name="connsiteX3" fmla="*/ 2669916 w 6260469"/>
              <a:gd name="connsiteY3" fmla="*/ 4258689 h 6503176"/>
              <a:gd name="connsiteX4" fmla="*/ 6241790 w 6260469"/>
              <a:gd name="connsiteY4" fmla="*/ 6001764 h 6503176"/>
              <a:gd name="connsiteX5" fmla="*/ 1384162 w 6260469"/>
              <a:gd name="connsiteY5" fmla="*/ 6334263 h 6503176"/>
              <a:gd name="connsiteX6" fmla="*/ 48636 w 6260469"/>
              <a:gd name="connsiteY6" fmla="*/ 3234313 h 6503176"/>
              <a:gd name="connsiteX0" fmla="*/ 48636 w 6260469"/>
              <a:gd name="connsiteY0" fmla="*/ 3234313 h 6566522"/>
              <a:gd name="connsiteX1" fmla="*/ 612637 w 6260469"/>
              <a:gd name="connsiteY1" fmla="*/ 115313 h 6566522"/>
              <a:gd name="connsiteX2" fmla="*/ 3567413 w 6260469"/>
              <a:gd name="connsiteY2" fmla="*/ 1014988 h 6566522"/>
              <a:gd name="connsiteX3" fmla="*/ 2669916 w 6260469"/>
              <a:gd name="connsiteY3" fmla="*/ 4258689 h 6566522"/>
              <a:gd name="connsiteX4" fmla="*/ 6241790 w 6260469"/>
              <a:gd name="connsiteY4" fmla="*/ 6001764 h 6566522"/>
              <a:gd name="connsiteX5" fmla="*/ 1384162 w 6260469"/>
              <a:gd name="connsiteY5" fmla="*/ 6334263 h 6566522"/>
              <a:gd name="connsiteX6" fmla="*/ 48636 w 6260469"/>
              <a:gd name="connsiteY6" fmla="*/ 3234313 h 6566522"/>
              <a:gd name="connsiteX0" fmla="*/ 48636 w 6269436"/>
              <a:gd name="connsiteY0" fmla="*/ 3234313 h 6566522"/>
              <a:gd name="connsiteX1" fmla="*/ 612637 w 6269436"/>
              <a:gd name="connsiteY1" fmla="*/ 115313 h 6566522"/>
              <a:gd name="connsiteX2" fmla="*/ 3567413 w 6269436"/>
              <a:gd name="connsiteY2" fmla="*/ 1014988 h 6566522"/>
              <a:gd name="connsiteX3" fmla="*/ 2669916 w 6269436"/>
              <a:gd name="connsiteY3" fmla="*/ 4258689 h 6566522"/>
              <a:gd name="connsiteX4" fmla="*/ 3334586 w 6269436"/>
              <a:gd name="connsiteY4" fmla="*/ 4766297 h 6566522"/>
              <a:gd name="connsiteX5" fmla="*/ 6241790 w 6269436"/>
              <a:gd name="connsiteY5" fmla="*/ 6001764 h 6566522"/>
              <a:gd name="connsiteX6" fmla="*/ 1384162 w 6269436"/>
              <a:gd name="connsiteY6" fmla="*/ 6334263 h 6566522"/>
              <a:gd name="connsiteX7" fmla="*/ 48636 w 6269436"/>
              <a:gd name="connsiteY7" fmla="*/ 3234313 h 6566522"/>
              <a:gd name="connsiteX0" fmla="*/ 48636 w 6450563"/>
              <a:gd name="connsiteY0" fmla="*/ 3234313 h 6566522"/>
              <a:gd name="connsiteX1" fmla="*/ 612637 w 6450563"/>
              <a:gd name="connsiteY1" fmla="*/ 115313 h 6566522"/>
              <a:gd name="connsiteX2" fmla="*/ 3567413 w 6450563"/>
              <a:gd name="connsiteY2" fmla="*/ 1014988 h 6566522"/>
              <a:gd name="connsiteX3" fmla="*/ 2669916 w 6450563"/>
              <a:gd name="connsiteY3" fmla="*/ 4258689 h 6566522"/>
              <a:gd name="connsiteX4" fmla="*/ 3334586 w 6450563"/>
              <a:gd name="connsiteY4" fmla="*/ 4766297 h 6566522"/>
              <a:gd name="connsiteX5" fmla="*/ 5344360 w 6450563"/>
              <a:gd name="connsiteY5" fmla="*/ 5480672 h 6566522"/>
              <a:gd name="connsiteX6" fmla="*/ 6241790 w 6450563"/>
              <a:gd name="connsiteY6" fmla="*/ 6001764 h 6566522"/>
              <a:gd name="connsiteX7" fmla="*/ 1384162 w 6450563"/>
              <a:gd name="connsiteY7" fmla="*/ 6334263 h 6566522"/>
              <a:gd name="connsiteX8" fmla="*/ 48636 w 6450563"/>
              <a:gd name="connsiteY8" fmla="*/ 3234313 h 6566522"/>
              <a:gd name="connsiteX0" fmla="*/ 48636 w 8302516"/>
              <a:gd name="connsiteY0" fmla="*/ 3234313 h 6566522"/>
              <a:gd name="connsiteX1" fmla="*/ 612637 w 8302516"/>
              <a:gd name="connsiteY1" fmla="*/ 115313 h 6566522"/>
              <a:gd name="connsiteX2" fmla="*/ 3567413 w 8302516"/>
              <a:gd name="connsiteY2" fmla="*/ 1014988 h 6566522"/>
              <a:gd name="connsiteX3" fmla="*/ 2669916 w 8302516"/>
              <a:gd name="connsiteY3" fmla="*/ 4258689 h 6566522"/>
              <a:gd name="connsiteX4" fmla="*/ 3334586 w 8302516"/>
              <a:gd name="connsiteY4" fmla="*/ 4766297 h 6566522"/>
              <a:gd name="connsiteX5" fmla="*/ 8220910 w 8302516"/>
              <a:gd name="connsiteY5" fmla="*/ 4347197 h 6566522"/>
              <a:gd name="connsiteX6" fmla="*/ 6241790 w 8302516"/>
              <a:gd name="connsiteY6" fmla="*/ 6001764 h 6566522"/>
              <a:gd name="connsiteX7" fmla="*/ 1384162 w 8302516"/>
              <a:gd name="connsiteY7" fmla="*/ 6334263 h 6566522"/>
              <a:gd name="connsiteX8" fmla="*/ 48636 w 8302516"/>
              <a:gd name="connsiteY8" fmla="*/ 3234313 h 6566522"/>
              <a:gd name="connsiteX0" fmla="*/ 48636 w 8302516"/>
              <a:gd name="connsiteY0" fmla="*/ 3234313 h 6566522"/>
              <a:gd name="connsiteX1" fmla="*/ 612637 w 8302516"/>
              <a:gd name="connsiteY1" fmla="*/ 115313 h 6566522"/>
              <a:gd name="connsiteX2" fmla="*/ 3567413 w 8302516"/>
              <a:gd name="connsiteY2" fmla="*/ 1014988 h 6566522"/>
              <a:gd name="connsiteX3" fmla="*/ 2669916 w 8302516"/>
              <a:gd name="connsiteY3" fmla="*/ 4258689 h 6566522"/>
              <a:gd name="connsiteX4" fmla="*/ 3534611 w 8302516"/>
              <a:gd name="connsiteY4" fmla="*/ 4518647 h 6566522"/>
              <a:gd name="connsiteX5" fmla="*/ 8220910 w 8302516"/>
              <a:gd name="connsiteY5" fmla="*/ 4347197 h 6566522"/>
              <a:gd name="connsiteX6" fmla="*/ 6241790 w 8302516"/>
              <a:gd name="connsiteY6" fmla="*/ 6001764 h 6566522"/>
              <a:gd name="connsiteX7" fmla="*/ 1384162 w 8302516"/>
              <a:gd name="connsiteY7" fmla="*/ 6334263 h 6566522"/>
              <a:gd name="connsiteX8" fmla="*/ 48636 w 8302516"/>
              <a:gd name="connsiteY8" fmla="*/ 3234313 h 6566522"/>
              <a:gd name="connsiteX0" fmla="*/ 48636 w 8302516"/>
              <a:gd name="connsiteY0" fmla="*/ 3234313 h 6566522"/>
              <a:gd name="connsiteX1" fmla="*/ 612637 w 8302516"/>
              <a:gd name="connsiteY1" fmla="*/ 115313 h 6566522"/>
              <a:gd name="connsiteX2" fmla="*/ 3567413 w 8302516"/>
              <a:gd name="connsiteY2" fmla="*/ 1014988 h 6566522"/>
              <a:gd name="connsiteX3" fmla="*/ 3250941 w 8302516"/>
              <a:gd name="connsiteY3" fmla="*/ 3553839 h 6566522"/>
              <a:gd name="connsiteX4" fmla="*/ 3534611 w 8302516"/>
              <a:gd name="connsiteY4" fmla="*/ 4518647 h 6566522"/>
              <a:gd name="connsiteX5" fmla="*/ 8220910 w 8302516"/>
              <a:gd name="connsiteY5" fmla="*/ 4347197 h 6566522"/>
              <a:gd name="connsiteX6" fmla="*/ 6241790 w 8302516"/>
              <a:gd name="connsiteY6" fmla="*/ 6001764 h 6566522"/>
              <a:gd name="connsiteX7" fmla="*/ 1384162 w 8302516"/>
              <a:gd name="connsiteY7" fmla="*/ 6334263 h 6566522"/>
              <a:gd name="connsiteX8" fmla="*/ 48636 w 8302516"/>
              <a:gd name="connsiteY8" fmla="*/ 3234313 h 6566522"/>
              <a:gd name="connsiteX0" fmla="*/ 48636 w 8669965"/>
              <a:gd name="connsiteY0" fmla="*/ 3234313 h 6599326"/>
              <a:gd name="connsiteX1" fmla="*/ 612637 w 8669965"/>
              <a:gd name="connsiteY1" fmla="*/ 115313 h 6599326"/>
              <a:gd name="connsiteX2" fmla="*/ 3567413 w 8669965"/>
              <a:gd name="connsiteY2" fmla="*/ 1014988 h 6599326"/>
              <a:gd name="connsiteX3" fmla="*/ 3250941 w 8669965"/>
              <a:gd name="connsiteY3" fmla="*/ 3553839 h 6599326"/>
              <a:gd name="connsiteX4" fmla="*/ 3534611 w 8669965"/>
              <a:gd name="connsiteY4" fmla="*/ 4518647 h 6599326"/>
              <a:gd name="connsiteX5" fmla="*/ 8220910 w 8669965"/>
              <a:gd name="connsiteY5" fmla="*/ 4347197 h 6599326"/>
              <a:gd name="connsiteX6" fmla="*/ 8251565 w 8669965"/>
              <a:gd name="connsiteY6" fmla="*/ 6087489 h 6599326"/>
              <a:gd name="connsiteX7" fmla="*/ 1384162 w 8669965"/>
              <a:gd name="connsiteY7" fmla="*/ 6334263 h 6599326"/>
              <a:gd name="connsiteX8" fmla="*/ 48636 w 8669965"/>
              <a:gd name="connsiteY8" fmla="*/ 3234313 h 6599326"/>
              <a:gd name="connsiteX0" fmla="*/ 48636 w 8669965"/>
              <a:gd name="connsiteY0" fmla="*/ 3234313 h 6599326"/>
              <a:gd name="connsiteX1" fmla="*/ 612637 w 8669965"/>
              <a:gd name="connsiteY1" fmla="*/ 115313 h 6599326"/>
              <a:gd name="connsiteX2" fmla="*/ 3567413 w 8669965"/>
              <a:gd name="connsiteY2" fmla="*/ 1014988 h 6599326"/>
              <a:gd name="connsiteX3" fmla="*/ 3622416 w 8669965"/>
              <a:gd name="connsiteY3" fmla="*/ 3420489 h 6599326"/>
              <a:gd name="connsiteX4" fmla="*/ 3534611 w 8669965"/>
              <a:gd name="connsiteY4" fmla="*/ 4518647 h 6599326"/>
              <a:gd name="connsiteX5" fmla="*/ 8220910 w 8669965"/>
              <a:gd name="connsiteY5" fmla="*/ 4347197 h 6599326"/>
              <a:gd name="connsiteX6" fmla="*/ 8251565 w 8669965"/>
              <a:gd name="connsiteY6" fmla="*/ 6087489 h 6599326"/>
              <a:gd name="connsiteX7" fmla="*/ 1384162 w 8669965"/>
              <a:gd name="connsiteY7" fmla="*/ 6334263 h 6599326"/>
              <a:gd name="connsiteX8" fmla="*/ 48636 w 8669965"/>
              <a:gd name="connsiteY8" fmla="*/ 3234313 h 6599326"/>
              <a:gd name="connsiteX0" fmla="*/ 48636 w 8669965"/>
              <a:gd name="connsiteY0" fmla="*/ 3234313 h 6599326"/>
              <a:gd name="connsiteX1" fmla="*/ 612637 w 8669965"/>
              <a:gd name="connsiteY1" fmla="*/ 115313 h 6599326"/>
              <a:gd name="connsiteX2" fmla="*/ 3567413 w 8669965"/>
              <a:gd name="connsiteY2" fmla="*/ 1014988 h 6599326"/>
              <a:gd name="connsiteX3" fmla="*/ 3622416 w 8669965"/>
              <a:gd name="connsiteY3" fmla="*/ 3420489 h 6599326"/>
              <a:gd name="connsiteX4" fmla="*/ 4077536 w 8669965"/>
              <a:gd name="connsiteY4" fmla="*/ 4432922 h 6599326"/>
              <a:gd name="connsiteX5" fmla="*/ 8220910 w 8669965"/>
              <a:gd name="connsiteY5" fmla="*/ 4347197 h 6599326"/>
              <a:gd name="connsiteX6" fmla="*/ 8251565 w 8669965"/>
              <a:gd name="connsiteY6" fmla="*/ 6087489 h 6599326"/>
              <a:gd name="connsiteX7" fmla="*/ 1384162 w 8669965"/>
              <a:gd name="connsiteY7" fmla="*/ 6334263 h 6599326"/>
              <a:gd name="connsiteX8" fmla="*/ 48636 w 8669965"/>
              <a:gd name="connsiteY8" fmla="*/ 3234313 h 6599326"/>
              <a:gd name="connsiteX0" fmla="*/ 65526 w 8686855"/>
              <a:gd name="connsiteY0" fmla="*/ 3247342 h 6612355"/>
              <a:gd name="connsiteX1" fmla="*/ 629527 w 8686855"/>
              <a:gd name="connsiteY1" fmla="*/ 128342 h 6612355"/>
              <a:gd name="connsiteX2" fmla="*/ 4212953 w 8686855"/>
              <a:gd name="connsiteY2" fmla="*/ 961342 h 6612355"/>
              <a:gd name="connsiteX3" fmla="*/ 3639306 w 8686855"/>
              <a:gd name="connsiteY3" fmla="*/ 3433518 h 6612355"/>
              <a:gd name="connsiteX4" fmla="*/ 4094426 w 8686855"/>
              <a:gd name="connsiteY4" fmla="*/ 4445951 h 6612355"/>
              <a:gd name="connsiteX5" fmla="*/ 8237800 w 8686855"/>
              <a:gd name="connsiteY5" fmla="*/ 4360226 h 6612355"/>
              <a:gd name="connsiteX6" fmla="*/ 8268455 w 8686855"/>
              <a:gd name="connsiteY6" fmla="*/ 6100518 h 6612355"/>
              <a:gd name="connsiteX7" fmla="*/ 1401052 w 8686855"/>
              <a:gd name="connsiteY7" fmla="*/ 6347292 h 6612355"/>
              <a:gd name="connsiteX8" fmla="*/ 65526 w 8686855"/>
              <a:gd name="connsiteY8" fmla="*/ 3247342 h 6612355"/>
              <a:gd name="connsiteX0" fmla="*/ 65526 w 8686855"/>
              <a:gd name="connsiteY0" fmla="*/ 3247342 h 6612355"/>
              <a:gd name="connsiteX1" fmla="*/ 629527 w 8686855"/>
              <a:gd name="connsiteY1" fmla="*/ 128342 h 6612355"/>
              <a:gd name="connsiteX2" fmla="*/ 4212953 w 8686855"/>
              <a:gd name="connsiteY2" fmla="*/ 961342 h 6612355"/>
              <a:gd name="connsiteX3" fmla="*/ 3925056 w 8686855"/>
              <a:gd name="connsiteY3" fmla="*/ 3176343 h 6612355"/>
              <a:gd name="connsiteX4" fmla="*/ 4094426 w 8686855"/>
              <a:gd name="connsiteY4" fmla="*/ 4445951 h 6612355"/>
              <a:gd name="connsiteX5" fmla="*/ 8237800 w 8686855"/>
              <a:gd name="connsiteY5" fmla="*/ 4360226 h 6612355"/>
              <a:gd name="connsiteX6" fmla="*/ 8268455 w 8686855"/>
              <a:gd name="connsiteY6" fmla="*/ 6100518 h 6612355"/>
              <a:gd name="connsiteX7" fmla="*/ 1401052 w 8686855"/>
              <a:gd name="connsiteY7" fmla="*/ 6347292 h 6612355"/>
              <a:gd name="connsiteX8" fmla="*/ 65526 w 8686855"/>
              <a:gd name="connsiteY8" fmla="*/ 3247342 h 6612355"/>
              <a:gd name="connsiteX0" fmla="*/ 49856 w 8671185"/>
              <a:gd name="connsiteY0" fmla="*/ 3330604 h 6695617"/>
              <a:gd name="connsiteX1" fmla="*/ 613857 w 8671185"/>
              <a:gd name="connsiteY1" fmla="*/ 211604 h 6695617"/>
              <a:gd name="connsiteX2" fmla="*/ 3622269 w 8671185"/>
              <a:gd name="connsiteY2" fmla="*/ 730279 h 6695617"/>
              <a:gd name="connsiteX3" fmla="*/ 3909386 w 8671185"/>
              <a:gd name="connsiteY3" fmla="*/ 3259605 h 6695617"/>
              <a:gd name="connsiteX4" fmla="*/ 4078756 w 8671185"/>
              <a:gd name="connsiteY4" fmla="*/ 4529213 h 6695617"/>
              <a:gd name="connsiteX5" fmla="*/ 8222130 w 8671185"/>
              <a:gd name="connsiteY5" fmla="*/ 4443488 h 6695617"/>
              <a:gd name="connsiteX6" fmla="*/ 8252785 w 8671185"/>
              <a:gd name="connsiteY6" fmla="*/ 6183780 h 6695617"/>
              <a:gd name="connsiteX7" fmla="*/ 1385382 w 8671185"/>
              <a:gd name="connsiteY7" fmla="*/ 6430554 h 6695617"/>
              <a:gd name="connsiteX8" fmla="*/ 49856 w 8671185"/>
              <a:gd name="connsiteY8" fmla="*/ 3330604 h 6695617"/>
              <a:gd name="connsiteX0" fmla="*/ 49856 w 10290242"/>
              <a:gd name="connsiteY0" fmla="*/ 3330604 h 6695617"/>
              <a:gd name="connsiteX1" fmla="*/ 613857 w 10290242"/>
              <a:gd name="connsiteY1" fmla="*/ 211604 h 6695617"/>
              <a:gd name="connsiteX2" fmla="*/ 3622269 w 10290242"/>
              <a:gd name="connsiteY2" fmla="*/ 730279 h 6695617"/>
              <a:gd name="connsiteX3" fmla="*/ 3909386 w 10290242"/>
              <a:gd name="connsiteY3" fmla="*/ 3259605 h 6695617"/>
              <a:gd name="connsiteX4" fmla="*/ 4078756 w 10290242"/>
              <a:gd name="connsiteY4" fmla="*/ 4529213 h 6695617"/>
              <a:gd name="connsiteX5" fmla="*/ 10207726 w 10290242"/>
              <a:gd name="connsiteY5" fmla="*/ 4157738 h 6695617"/>
              <a:gd name="connsiteX6" fmla="*/ 8252785 w 10290242"/>
              <a:gd name="connsiteY6" fmla="*/ 6183780 h 6695617"/>
              <a:gd name="connsiteX7" fmla="*/ 1385382 w 10290242"/>
              <a:gd name="connsiteY7" fmla="*/ 6430554 h 6695617"/>
              <a:gd name="connsiteX8" fmla="*/ 49856 w 10290242"/>
              <a:gd name="connsiteY8" fmla="*/ 3330604 h 6695617"/>
              <a:gd name="connsiteX0" fmla="*/ 49856 w 10442599"/>
              <a:gd name="connsiteY0" fmla="*/ 3330604 h 6608717"/>
              <a:gd name="connsiteX1" fmla="*/ 613857 w 10442599"/>
              <a:gd name="connsiteY1" fmla="*/ 211604 h 6608717"/>
              <a:gd name="connsiteX2" fmla="*/ 3622269 w 10442599"/>
              <a:gd name="connsiteY2" fmla="*/ 730279 h 6608717"/>
              <a:gd name="connsiteX3" fmla="*/ 3909386 w 10442599"/>
              <a:gd name="connsiteY3" fmla="*/ 3259605 h 6608717"/>
              <a:gd name="connsiteX4" fmla="*/ 4078756 w 10442599"/>
              <a:gd name="connsiteY4" fmla="*/ 4529213 h 6608717"/>
              <a:gd name="connsiteX5" fmla="*/ 10207726 w 10442599"/>
              <a:gd name="connsiteY5" fmla="*/ 4157738 h 6608717"/>
              <a:gd name="connsiteX6" fmla="*/ 9717275 w 10442599"/>
              <a:gd name="connsiteY6" fmla="*/ 5926605 h 6608717"/>
              <a:gd name="connsiteX7" fmla="*/ 1385382 w 10442599"/>
              <a:gd name="connsiteY7" fmla="*/ 6430554 h 6608717"/>
              <a:gd name="connsiteX8" fmla="*/ 49856 w 10442599"/>
              <a:gd name="connsiteY8" fmla="*/ 3330604 h 6608717"/>
              <a:gd name="connsiteX0" fmla="*/ 49856 w 10442599"/>
              <a:gd name="connsiteY0" fmla="*/ 3330604 h 6608717"/>
              <a:gd name="connsiteX1" fmla="*/ 613857 w 10442599"/>
              <a:gd name="connsiteY1" fmla="*/ 211604 h 6608717"/>
              <a:gd name="connsiteX2" fmla="*/ 3622269 w 10442599"/>
              <a:gd name="connsiteY2" fmla="*/ 730279 h 6608717"/>
              <a:gd name="connsiteX3" fmla="*/ 3909386 w 10442599"/>
              <a:gd name="connsiteY3" fmla="*/ 3259605 h 6608717"/>
              <a:gd name="connsiteX4" fmla="*/ 4276418 w 10442599"/>
              <a:gd name="connsiteY4" fmla="*/ 4995938 h 6608717"/>
              <a:gd name="connsiteX5" fmla="*/ 10207726 w 10442599"/>
              <a:gd name="connsiteY5" fmla="*/ 4157738 h 6608717"/>
              <a:gd name="connsiteX6" fmla="*/ 9717275 w 10442599"/>
              <a:gd name="connsiteY6" fmla="*/ 5926605 h 6608717"/>
              <a:gd name="connsiteX7" fmla="*/ 1385382 w 10442599"/>
              <a:gd name="connsiteY7" fmla="*/ 6430554 h 6608717"/>
              <a:gd name="connsiteX8" fmla="*/ 49856 w 10442599"/>
              <a:gd name="connsiteY8" fmla="*/ 3330604 h 6608717"/>
              <a:gd name="connsiteX0" fmla="*/ 49856 w 10287541"/>
              <a:gd name="connsiteY0" fmla="*/ 3330604 h 6608717"/>
              <a:gd name="connsiteX1" fmla="*/ 613857 w 10287541"/>
              <a:gd name="connsiteY1" fmla="*/ 211604 h 6608717"/>
              <a:gd name="connsiteX2" fmla="*/ 3622269 w 10287541"/>
              <a:gd name="connsiteY2" fmla="*/ 730279 h 6608717"/>
              <a:gd name="connsiteX3" fmla="*/ 3909386 w 10287541"/>
              <a:gd name="connsiteY3" fmla="*/ 3259605 h 6608717"/>
              <a:gd name="connsiteX4" fmla="*/ 4276418 w 10287541"/>
              <a:gd name="connsiteY4" fmla="*/ 4995938 h 6608717"/>
              <a:gd name="connsiteX5" fmla="*/ 8903422 w 10287541"/>
              <a:gd name="connsiteY5" fmla="*/ 4265978 h 6608717"/>
              <a:gd name="connsiteX6" fmla="*/ 10207726 w 10287541"/>
              <a:gd name="connsiteY6" fmla="*/ 4157738 h 6608717"/>
              <a:gd name="connsiteX7" fmla="*/ 9717275 w 10287541"/>
              <a:gd name="connsiteY7" fmla="*/ 5926605 h 6608717"/>
              <a:gd name="connsiteX8" fmla="*/ 1385382 w 10287541"/>
              <a:gd name="connsiteY8" fmla="*/ 6430554 h 6608717"/>
              <a:gd name="connsiteX9" fmla="*/ 49856 w 10287541"/>
              <a:gd name="connsiteY9" fmla="*/ 3330604 h 6608717"/>
              <a:gd name="connsiteX0" fmla="*/ 49856 w 10292058"/>
              <a:gd name="connsiteY0" fmla="*/ 3330604 h 6608717"/>
              <a:gd name="connsiteX1" fmla="*/ 613857 w 10292058"/>
              <a:gd name="connsiteY1" fmla="*/ 211604 h 6608717"/>
              <a:gd name="connsiteX2" fmla="*/ 3622269 w 10292058"/>
              <a:gd name="connsiteY2" fmla="*/ 730279 h 6608717"/>
              <a:gd name="connsiteX3" fmla="*/ 3909386 w 10292058"/>
              <a:gd name="connsiteY3" fmla="*/ 3259605 h 6608717"/>
              <a:gd name="connsiteX4" fmla="*/ 4276418 w 10292058"/>
              <a:gd name="connsiteY4" fmla="*/ 4995938 h 6608717"/>
              <a:gd name="connsiteX5" fmla="*/ 8842437 w 10292058"/>
              <a:gd name="connsiteY5" fmla="*/ 3360814 h 6608717"/>
              <a:gd name="connsiteX6" fmla="*/ 10207726 w 10292058"/>
              <a:gd name="connsiteY6" fmla="*/ 4157738 h 6608717"/>
              <a:gd name="connsiteX7" fmla="*/ 9717275 w 10292058"/>
              <a:gd name="connsiteY7" fmla="*/ 5926605 h 6608717"/>
              <a:gd name="connsiteX8" fmla="*/ 1385382 w 10292058"/>
              <a:gd name="connsiteY8" fmla="*/ 6430554 h 6608717"/>
              <a:gd name="connsiteX9" fmla="*/ 49856 w 10292058"/>
              <a:gd name="connsiteY9" fmla="*/ 3330604 h 6608717"/>
              <a:gd name="connsiteX0" fmla="*/ 49856 w 10292058"/>
              <a:gd name="connsiteY0" fmla="*/ 3330604 h 6608717"/>
              <a:gd name="connsiteX1" fmla="*/ 613857 w 10292058"/>
              <a:gd name="connsiteY1" fmla="*/ 211604 h 6608717"/>
              <a:gd name="connsiteX2" fmla="*/ 3622269 w 10292058"/>
              <a:gd name="connsiteY2" fmla="*/ 730279 h 6608717"/>
              <a:gd name="connsiteX3" fmla="*/ 3909386 w 10292058"/>
              <a:gd name="connsiteY3" fmla="*/ 3259605 h 6608717"/>
              <a:gd name="connsiteX4" fmla="*/ 5165077 w 10292058"/>
              <a:gd name="connsiteY4" fmla="*/ 6242848 h 6608717"/>
              <a:gd name="connsiteX5" fmla="*/ 8842437 w 10292058"/>
              <a:gd name="connsiteY5" fmla="*/ 3360814 h 6608717"/>
              <a:gd name="connsiteX6" fmla="*/ 10207726 w 10292058"/>
              <a:gd name="connsiteY6" fmla="*/ 4157738 h 6608717"/>
              <a:gd name="connsiteX7" fmla="*/ 9717275 w 10292058"/>
              <a:gd name="connsiteY7" fmla="*/ 5926605 h 6608717"/>
              <a:gd name="connsiteX8" fmla="*/ 1385382 w 10292058"/>
              <a:gd name="connsiteY8" fmla="*/ 6430554 h 6608717"/>
              <a:gd name="connsiteX9" fmla="*/ 49856 w 10292058"/>
              <a:gd name="connsiteY9" fmla="*/ 3330604 h 6608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292058" h="6608717">
                <a:moveTo>
                  <a:pt x="49856" y="3330604"/>
                </a:moveTo>
                <a:cubicBezTo>
                  <a:pt x="-78731" y="2294112"/>
                  <a:pt x="18455" y="644992"/>
                  <a:pt x="613857" y="211604"/>
                </a:cubicBezTo>
                <a:cubicBezTo>
                  <a:pt x="1209259" y="-221784"/>
                  <a:pt x="3279389" y="39716"/>
                  <a:pt x="3622269" y="730279"/>
                </a:cubicBezTo>
                <a:cubicBezTo>
                  <a:pt x="3965149" y="1420842"/>
                  <a:pt x="3652251" y="2340844"/>
                  <a:pt x="3909386" y="3259605"/>
                </a:cubicBezTo>
                <a:cubicBezTo>
                  <a:pt x="4166521" y="4178366"/>
                  <a:pt x="4342902" y="6225980"/>
                  <a:pt x="5165077" y="6242848"/>
                </a:cubicBezTo>
                <a:cubicBezTo>
                  <a:pt x="5987252" y="6259716"/>
                  <a:pt x="7853886" y="3500514"/>
                  <a:pt x="8842437" y="3360814"/>
                </a:cubicBezTo>
                <a:cubicBezTo>
                  <a:pt x="9830988" y="3221114"/>
                  <a:pt x="10061920" y="3730106"/>
                  <a:pt x="10207726" y="4157738"/>
                </a:cubicBezTo>
                <a:cubicBezTo>
                  <a:pt x="10353532" y="4585370"/>
                  <a:pt x="10377308" y="5784340"/>
                  <a:pt x="9717275" y="5926605"/>
                </a:cubicBezTo>
                <a:cubicBezTo>
                  <a:pt x="9102933" y="6434459"/>
                  <a:pt x="2996619" y="6863221"/>
                  <a:pt x="1385382" y="6430554"/>
                </a:cubicBezTo>
                <a:cubicBezTo>
                  <a:pt x="-225855" y="5997887"/>
                  <a:pt x="178443" y="4367096"/>
                  <a:pt x="49856" y="3330604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FCF34BD-B9EF-4CED-8588-27B0BDC8B931}"/>
              </a:ext>
            </a:extLst>
          </p:cNvPr>
          <p:cNvSpPr/>
          <p:nvPr/>
        </p:nvSpPr>
        <p:spPr>
          <a:xfrm>
            <a:off x="3351826" y="451070"/>
            <a:ext cx="5332280" cy="4994118"/>
          </a:xfrm>
          <a:prstGeom prst="ellipse">
            <a:avLst/>
          </a:prstGeom>
          <a:noFill/>
          <a:ln w="66675"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26B769F-8103-8811-022C-984C6A3CF3F8}"/>
              </a:ext>
            </a:extLst>
          </p:cNvPr>
          <p:cNvSpPr/>
          <p:nvPr/>
        </p:nvSpPr>
        <p:spPr>
          <a:xfrm>
            <a:off x="4321702" y="1078694"/>
            <a:ext cx="2926080" cy="22860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3000"/>
              </a:lnSpc>
            </a:pPr>
            <a:r>
              <a:rPr lang="en-US" sz="36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F0502020204030204" pitchFamily="34" charset="0"/>
              </a:rPr>
              <a:t>Acquisition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B753B06-47C9-97F3-7621-FFB372F73163}"/>
              </a:ext>
            </a:extLst>
          </p:cNvPr>
          <p:cNvSpPr/>
          <p:nvPr/>
        </p:nvSpPr>
        <p:spPr>
          <a:xfrm>
            <a:off x="4770120" y="2880360"/>
            <a:ext cx="2651760" cy="548640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>
                <a:solidFill>
                  <a:schemeClr val="tx1"/>
                </a:solidFill>
                <a:latin typeface="Aptos SemiBold" panose="020F0502020204030204" pitchFamily="34" charset="0"/>
              </a:rPr>
              <a:t>Acquisition Project Owner: Kenya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7E862EF-5424-E863-4BC4-9948808108F2}"/>
              </a:ext>
            </a:extLst>
          </p:cNvPr>
          <p:cNvSpPr/>
          <p:nvPr/>
        </p:nvSpPr>
        <p:spPr>
          <a:xfrm>
            <a:off x="1891818" y="2501917"/>
            <a:ext cx="2335169" cy="2507947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tx1"/>
                </a:solidFill>
                <a:latin typeface="Aptos SemiBold" panose="020F0502020204030204" pitchFamily="34" charset="0"/>
              </a:rPr>
              <a:t>“Team Acquisition”</a:t>
            </a:r>
            <a:r>
              <a:rPr lang="en-US" sz="2000">
                <a:solidFill>
                  <a:schemeClr val="tx1"/>
                </a:solidFill>
                <a:latin typeface="Aptos SemiBold" panose="020F0502020204030204" pitchFamily="34" charset="0"/>
              </a:rPr>
              <a:t> </a:t>
            </a:r>
            <a:br>
              <a:rPr lang="en-US" sz="2000">
                <a:solidFill>
                  <a:schemeClr val="tx1"/>
                </a:solidFill>
                <a:latin typeface="Aptos SemiBold" panose="020F0502020204030204" pitchFamily="34" charset="0"/>
              </a:rPr>
            </a:br>
            <a:r>
              <a:rPr lang="en-US" sz="1400">
                <a:solidFill>
                  <a:schemeClr val="tx1"/>
                </a:solidFill>
                <a:latin typeface="Aptos SemiBold" panose="020F0502020204030204" pitchFamily="34" charset="0"/>
              </a:rPr>
              <a:t>POC Design and Implementation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128D6FD-4DDD-819E-42BC-CB31014736DF}"/>
              </a:ext>
            </a:extLst>
          </p:cNvPr>
          <p:cNvSpPr/>
          <p:nvPr/>
        </p:nvSpPr>
        <p:spPr>
          <a:xfrm>
            <a:off x="246705" y="5392621"/>
            <a:ext cx="1645920" cy="64008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err="1">
                <a:solidFill>
                  <a:schemeClr val="tx1"/>
                </a:solidFill>
                <a:latin typeface="Aptos SemiBold" panose="020F0502020204030204" pitchFamily="34" charset="0"/>
              </a:rPr>
              <a:t>Jx</a:t>
            </a:r>
            <a:r>
              <a:rPr lang="en-US" sz="1400">
                <a:solidFill>
                  <a:schemeClr val="tx1"/>
                </a:solidFill>
                <a:latin typeface="Aptos SemiBold" panose="020F0502020204030204" pitchFamily="34" charset="0"/>
              </a:rPr>
              <a:t> Redistribution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535319A-5E47-35D1-F178-48948B9E7085}"/>
              </a:ext>
            </a:extLst>
          </p:cNvPr>
          <p:cNvSpPr/>
          <p:nvPr/>
        </p:nvSpPr>
        <p:spPr>
          <a:xfrm>
            <a:off x="6906641" y="323210"/>
            <a:ext cx="1737360" cy="54864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5720" rIns="0" bIns="45720" rtlCol="0" anchor="ctr"/>
          <a:lstStyle/>
          <a:p>
            <a:pPr algn="ctr"/>
            <a:r>
              <a:rPr lang="en-US" sz="1600" err="1">
                <a:solidFill>
                  <a:schemeClr val="tx1"/>
                </a:solidFill>
                <a:latin typeface="Aptos SemiBold"/>
              </a:rPr>
              <a:t>Jx</a:t>
            </a:r>
            <a:r>
              <a:rPr lang="en-US" sz="1600">
                <a:solidFill>
                  <a:schemeClr val="tx1"/>
                </a:solidFill>
                <a:latin typeface="Aptos SemiBold"/>
              </a:rPr>
              <a:t> Updates</a:t>
            </a: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44F5F85-8CDE-C8B0-FA05-1C0814636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190254"/>
              </p:ext>
            </p:extLst>
          </p:nvPr>
        </p:nvGraphicFramePr>
        <p:xfrm>
          <a:off x="8807340" y="196188"/>
          <a:ext cx="3040378" cy="1150466"/>
        </p:xfrm>
        <a:graphic>
          <a:graphicData uri="http://schemas.openxmlformats.org/drawingml/2006/table">
            <a:tbl>
              <a:tblPr firstRow="1" firstCol="1" bandRow="1"/>
              <a:tblGrid>
                <a:gridCol w="1547812">
                  <a:extLst>
                    <a:ext uri="{9D8B030D-6E8A-4147-A177-3AD203B41FA5}">
                      <a16:colId xmlns:a16="http://schemas.microsoft.com/office/drawing/2014/main" val="739610860"/>
                    </a:ext>
                  </a:extLst>
                </a:gridCol>
                <a:gridCol w="1492566">
                  <a:extLst>
                    <a:ext uri="{9D8B030D-6E8A-4147-A177-3AD203B41FA5}">
                      <a16:colId xmlns:a16="http://schemas.microsoft.com/office/drawing/2014/main" val="1976069872"/>
                    </a:ext>
                  </a:extLst>
                </a:gridCol>
              </a:tblGrid>
              <a:tr h="59871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Deliverables: 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 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1" kern="100" err="1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Jx</a:t>
                      </a: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Pages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. Updated and consistent jurisdiction information pages</a:t>
                      </a:r>
                    </a:p>
                    <a:p>
                      <a:pPr marL="171450" marR="0" indent="-1714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Calendar of State Deadlines/busy periods</a:t>
                      </a:r>
                      <a:endParaRPr lang="en-US" sz="11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105926"/>
                  </a:ext>
                </a:extLst>
              </a:tr>
              <a:tr h="1806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Project Lead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Team Members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008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cs typeface="Times New Roman"/>
                        </a:rPr>
                        <a:t>Tan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Candice, Jessica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189087"/>
                  </a:ext>
                </a:extLst>
              </a:tr>
              <a:tr h="1806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Anticipated Contributors</a:t>
                      </a:r>
                      <a:endParaRPr lang="en-US" sz="9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en-US" sz="900" kern="100" err="1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DASes</a:t>
                      </a:r>
                      <a:endParaRPr lang="en-US" sz="9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22853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7A42420-D9FE-79CE-34FC-D12030E55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4528"/>
              </p:ext>
            </p:extLst>
          </p:nvPr>
        </p:nvGraphicFramePr>
        <p:xfrm>
          <a:off x="8109798" y="1254344"/>
          <a:ext cx="3602391" cy="896938"/>
        </p:xfrm>
        <a:graphic>
          <a:graphicData uri="http://schemas.openxmlformats.org/drawingml/2006/table">
            <a:tbl>
              <a:tblPr firstRow="1" firstCol="1" bandRow="1"/>
              <a:tblGrid>
                <a:gridCol w="1305630">
                  <a:extLst>
                    <a:ext uri="{9D8B030D-6E8A-4147-A177-3AD203B41FA5}">
                      <a16:colId xmlns:a16="http://schemas.microsoft.com/office/drawing/2014/main" val="3527444992"/>
                    </a:ext>
                  </a:extLst>
                </a:gridCol>
                <a:gridCol w="2296761">
                  <a:extLst>
                    <a:ext uri="{9D8B030D-6E8A-4147-A177-3AD203B41FA5}">
                      <a16:colId xmlns:a16="http://schemas.microsoft.com/office/drawing/2014/main" val="3401476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732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65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5/1/2024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Determine standard format MAY31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Verify correct links for all JXs JUN14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Create Approval Deadline Calendar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Update each page format, links, info SEP16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721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987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8/1/2024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2629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4093369A-C7C6-B11D-0B7D-ED853B4F4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260564"/>
              </p:ext>
            </p:extLst>
          </p:nvPr>
        </p:nvGraphicFramePr>
        <p:xfrm>
          <a:off x="182464" y="6143024"/>
          <a:ext cx="1740078" cy="425196"/>
        </p:xfrm>
        <a:graphic>
          <a:graphicData uri="http://schemas.openxmlformats.org/drawingml/2006/table">
            <a:tbl>
              <a:tblPr firstRow="1" firstCol="1" bandRow="1"/>
              <a:tblGrid>
                <a:gridCol w="1740078">
                  <a:extLst>
                    <a:ext uri="{9D8B030D-6E8A-4147-A177-3AD203B41FA5}">
                      <a16:colId xmlns:a16="http://schemas.microsoft.com/office/drawing/2014/main" val="35274449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Lead: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 Jason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440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 </a:t>
                      </a:r>
                      <a:r>
                        <a:rPr lang="en-US" sz="900" b="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5/16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/2024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65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Completion: 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##/##/2024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9987612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8EA7943C-6F6E-0E80-1B11-5B1B0285FE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37312"/>
              </p:ext>
            </p:extLst>
          </p:nvPr>
        </p:nvGraphicFramePr>
        <p:xfrm>
          <a:off x="236099" y="236087"/>
          <a:ext cx="3040380" cy="1153923"/>
        </p:xfrm>
        <a:graphic>
          <a:graphicData uri="http://schemas.openxmlformats.org/drawingml/2006/table">
            <a:tbl>
              <a:tblPr firstRow="1" firstCol="1" bandRow="1"/>
              <a:tblGrid>
                <a:gridCol w="1176546">
                  <a:extLst>
                    <a:ext uri="{9D8B030D-6E8A-4147-A177-3AD203B41FA5}">
                      <a16:colId xmlns:a16="http://schemas.microsoft.com/office/drawing/2014/main" val="739610860"/>
                    </a:ext>
                  </a:extLst>
                </a:gridCol>
                <a:gridCol w="1863834">
                  <a:extLst>
                    <a:ext uri="{9D8B030D-6E8A-4147-A177-3AD203B41FA5}">
                      <a16:colId xmlns:a16="http://schemas.microsoft.com/office/drawing/2014/main" val="197606987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Forms Acquisition team POC running thru 2024 forms season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105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00863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Annette (Technical)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Kenya (Execution)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Annette</a:t>
                      </a:r>
                      <a:b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</a:b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Ricky M.</a:t>
                      </a:r>
                    </a:p>
                    <a:p>
                      <a:pPr marL="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Cassandra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189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Anticipated Contributors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DASes, Donna, Kidus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22853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B3B91F1-626A-2F82-6DC6-79ABF5911C58}"/>
              </a:ext>
            </a:extLst>
          </p:cNvPr>
          <p:cNvSpPr/>
          <p:nvPr/>
        </p:nvSpPr>
        <p:spPr>
          <a:xfrm>
            <a:off x="563961" y="3023689"/>
            <a:ext cx="1645920" cy="64008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tx1"/>
                </a:solidFill>
                <a:latin typeface="Aptos SemiBold" panose="020F0502020204030204" pitchFamily="34" charset="0"/>
              </a:rPr>
              <a:t>Acquisition Training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64F34C82-6489-8C06-1325-D3DCB4446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990238"/>
              </p:ext>
            </p:extLst>
          </p:nvPr>
        </p:nvGraphicFramePr>
        <p:xfrm>
          <a:off x="236099" y="1487716"/>
          <a:ext cx="3201744" cy="1190435"/>
        </p:xfrm>
        <a:graphic>
          <a:graphicData uri="http://schemas.openxmlformats.org/drawingml/2006/table">
            <a:tbl>
              <a:tblPr firstRow="1" firstCol="1" bandRow="1"/>
              <a:tblGrid>
                <a:gridCol w="1040130">
                  <a:extLst>
                    <a:ext uri="{9D8B030D-6E8A-4147-A177-3AD203B41FA5}">
                      <a16:colId xmlns:a16="http://schemas.microsoft.com/office/drawing/2014/main" val="3527444992"/>
                    </a:ext>
                  </a:extLst>
                </a:gridCol>
                <a:gridCol w="2161614">
                  <a:extLst>
                    <a:ext uri="{9D8B030D-6E8A-4147-A177-3AD203B41FA5}">
                      <a16:colId xmlns:a16="http://schemas.microsoft.com/office/drawing/2014/main" val="3401476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732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65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05/01/2024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[Name the new team] ASAP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[Determine /request preliminary code, access changes, etc.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Prep Teams] 05/23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Rollout Phase] 06/03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[Begin Evaluation  12/01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721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987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10/31/2024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2629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0B6F1643-50AB-D5B2-7B39-AB757D9CB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030532"/>
              </p:ext>
            </p:extLst>
          </p:nvPr>
        </p:nvGraphicFramePr>
        <p:xfrm>
          <a:off x="7853172" y="5549275"/>
          <a:ext cx="2159503" cy="750189"/>
        </p:xfrm>
        <a:graphic>
          <a:graphicData uri="http://schemas.openxmlformats.org/drawingml/2006/table">
            <a:tbl>
              <a:tblPr firstRow="1" firstCol="1" bandRow="1"/>
              <a:tblGrid>
                <a:gridCol w="2159503">
                  <a:extLst>
                    <a:ext uri="{9D8B030D-6E8A-4147-A177-3AD203B41FA5}">
                      <a16:colId xmlns:a16="http://schemas.microsoft.com/office/drawing/2014/main" val="3401476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732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65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 err="1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MadTax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dependencies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[milestone 2] MMM/DD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[milestone 3] MMM/DD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721964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0EA73A1-A2D7-C473-7179-55CBFBCE90F0}"/>
              </a:ext>
            </a:extLst>
          </p:cNvPr>
          <p:cNvSpPr/>
          <p:nvPr/>
        </p:nvSpPr>
        <p:spPr>
          <a:xfrm>
            <a:off x="7815426" y="3511761"/>
            <a:ext cx="1737360" cy="914400"/>
          </a:xfrm>
          <a:prstGeom prst="roundRect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Aptos SemiBold" panose="020F0502020204030204" pitchFamily="34" charset="0"/>
              </a:rPr>
              <a:t>Usage Data/ Evaluation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DE2EDC-5E27-6A2B-F38C-9ADA468B92D0}"/>
              </a:ext>
            </a:extLst>
          </p:cNvPr>
          <p:cNvSpPr txBox="1"/>
          <p:nvPr/>
        </p:nvSpPr>
        <p:spPr>
          <a:xfrm>
            <a:off x="4896572" y="4688603"/>
            <a:ext cx="2363126" cy="1785104"/>
          </a:xfrm>
          <a:custGeom>
            <a:avLst/>
            <a:gdLst>
              <a:gd name="connsiteX0" fmla="*/ 0 w 2363126"/>
              <a:gd name="connsiteY0" fmla="*/ 0 h 1785104"/>
              <a:gd name="connsiteX1" fmla="*/ 638044 w 2363126"/>
              <a:gd name="connsiteY1" fmla="*/ 0 h 1785104"/>
              <a:gd name="connsiteX2" fmla="*/ 1252457 w 2363126"/>
              <a:gd name="connsiteY2" fmla="*/ 0 h 1785104"/>
              <a:gd name="connsiteX3" fmla="*/ 2363126 w 2363126"/>
              <a:gd name="connsiteY3" fmla="*/ 0 h 1785104"/>
              <a:gd name="connsiteX4" fmla="*/ 2363126 w 2363126"/>
              <a:gd name="connsiteY4" fmla="*/ 541482 h 1785104"/>
              <a:gd name="connsiteX5" fmla="*/ 2363126 w 2363126"/>
              <a:gd name="connsiteY5" fmla="*/ 1172218 h 1785104"/>
              <a:gd name="connsiteX6" fmla="*/ 2363126 w 2363126"/>
              <a:gd name="connsiteY6" fmla="*/ 1785104 h 1785104"/>
              <a:gd name="connsiteX7" fmla="*/ 1819607 w 2363126"/>
              <a:gd name="connsiteY7" fmla="*/ 1785104 h 1785104"/>
              <a:gd name="connsiteX8" fmla="*/ 1252457 w 2363126"/>
              <a:gd name="connsiteY8" fmla="*/ 1785104 h 1785104"/>
              <a:gd name="connsiteX9" fmla="*/ 732569 w 2363126"/>
              <a:gd name="connsiteY9" fmla="*/ 1785104 h 1785104"/>
              <a:gd name="connsiteX10" fmla="*/ 0 w 2363126"/>
              <a:gd name="connsiteY10" fmla="*/ 1785104 h 1785104"/>
              <a:gd name="connsiteX11" fmla="*/ 0 w 2363126"/>
              <a:gd name="connsiteY11" fmla="*/ 1172218 h 1785104"/>
              <a:gd name="connsiteX12" fmla="*/ 0 w 2363126"/>
              <a:gd name="connsiteY12" fmla="*/ 630737 h 1785104"/>
              <a:gd name="connsiteX13" fmla="*/ 0 w 2363126"/>
              <a:gd name="connsiteY13" fmla="*/ 0 h 1785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63126" h="1785104" fill="none" extrusionOk="0">
                <a:moveTo>
                  <a:pt x="0" y="0"/>
                </a:moveTo>
                <a:cubicBezTo>
                  <a:pt x="307664" y="-25641"/>
                  <a:pt x="477683" y="-14979"/>
                  <a:pt x="638044" y="0"/>
                </a:cubicBezTo>
                <a:cubicBezTo>
                  <a:pt x="798405" y="14979"/>
                  <a:pt x="1013235" y="-1108"/>
                  <a:pt x="1252457" y="0"/>
                </a:cubicBezTo>
                <a:cubicBezTo>
                  <a:pt x="1491679" y="1108"/>
                  <a:pt x="1954592" y="43899"/>
                  <a:pt x="2363126" y="0"/>
                </a:cubicBezTo>
                <a:cubicBezTo>
                  <a:pt x="2352837" y="109881"/>
                  <a:pt x="2372067" y="286030"/>
                  <a:pt x="2363126" y="541482"/>
                </a:cubicBezTo>
                <a:cubicBezTo>
                  <a:pt x="2354185" y="796934"/>
                  <a:pt x="2336834" y="906089"/>
                  <a:pt x="2363126" y="1172218"/>
                </a:cubicBezTo>
                <a:cubicBezTo>
                  <a:pt x="2389418" y="1438347"/>
                  <a:pt x="2371594" y="1524162"/>
                  <a:pt x="2363126" y="1785104"/>
                </a:cubicBezTo>
                <a:cubicBezTo>
                  <a:pt x="2104051" y="1766268"/>
                  <a:pt x="1986186" y="1804293"/>
                  <a:pt x="1819607" y="1785104"/>
                </a:cubicBezTo>
                <a:cubicBezTo>
                  <a:pt x="1653028" y="1765915"/>
                  <a:pt x="1422202" y="1795150"/>
                  <a:pt x="1252457" y="1785104"/>
                </a:cubicBezTo>
                <a:cubicBezTo>
                  <a:pt x="1082712" y="1775059"/>
                  <a:pt x="990154" y="1772113"/>
                  <a:pt x="732569" y="1785104"/>
                </a:cubicBezTo>
                <a:cubicBezTo>
                  <a:pt x="474984" y="1798095"/>
                  <a:pt x="356364" y="1751828"/>
                  <a:pt x="0" y="1785104"/>
                </a:cubicBezTo>
                <a:cubicBezTo>
                  <a:pt x="13560" y="1633743"/>
                  <a:pt x="-26378" y="1400308"/>
                  <a:pt x="0" y="1172218"/>
                </a:cubicBezTo>
                <a:cubicBezTo>
                  <a:pt x="26378" y="944128"/>
                  <a:pt x="23588" y="785566"/>
                  <a:pt x="0" y="630737"/>
                </a:cubicBezTo>
                <a:cubicBezTo>
                  <a:pt x="-23588" y="475908"/>
                  <a:pt x="-12064" y="220155"/>
                  <a:pt x="0" y="0"/>
                </a:cubicBezTo>
                <a:close/>
              </a:path>
              <a:path w="2363126" h="1785104" stroke="0" extrusionOk="0">
                <a:moveTo>
                  <a:pt x="0" y="0"/>
                </a:moveTo>
                <a:cubicBezTo>
                  <a:pt x="181457" y="-2796"/>
                  <a:pt x="370981" y="-7581"/>
                  <a:pt x="567150" y="0"/>
                </a:cubicBezTo>
                <a:cubicBezTo>
                  <a:pt x="763319" y="7581"/>
                  <a:pt x="927654" y="21101"/>
                  <a:pt x="1087038" y="0"/>
                </a:cubicBezTo>
                <a:cubicBezTo>
                  <a:pt x="1246422" y="-21101"/>
                  <a:pt x="1573517" y="24004"/>
                  <a:pt x="1725082" y="0"/>
                </a:cubicBezTo>
                <a:cubicBezTo>
                  <a:pt x="1876647" y="-24004"/>
                  <a:pt x="2120605" y="2576"/>
                  <a:pt x="2363126" y="0"/>
                </a:cubicBezTo>
                <a:cubicBezTo>
                  <a:pt x="2373047" y="217689"/>
                  <a:pt x="2337040" y="310844"/>
                  <a:pt x="2363126" y="577184"/>
                </a:cubicBezTo>
                <a:cubicBezTo>
                  <a:pt x="2389212" y="843524"/>
                  <a:pt x="2378743" y="985078"/>
                  <a:pt x="2363126" y="1136516"/>
                </a:cubicBezTo>
                <a:cubicBezTo>
                  <a:pt x="2347509" y="1287954"/>
                  <a:pt x="2349546" y="1598557"/>
                  <a:pt x="2363126" y="1785104"/>
                </a:cubicBezTo>
                <a:cubicBezTo>
                  <a:pt x="2118097" y="1761151"/>
                  <a:pt x="2007491" y="1799415"/>
                  <a:pt x="1772345" y="1785104"/>
                </a:cubicBezTo>
                <a:cubicBezTo>
                  <a:pt x="1537199" y="1770793"/>
                  <a:pt x="1421293" y="1801891"/>
                  <a:pt x="1252457" y="1785104"/>
                </a:cubicBezTo>
                <a:cubicBezTo>
                  <a:pt x="1083621" y="1768317"/>
                  <a:pt x="801430" y="1805687"/>
                  <a:pt x="661675" y="1785104"/>
                </a:cubicBezTo>
                <a:cubicBezTo>
                  <a:pt x="521920" y="1764521"/>
                  <a:pt x="201320" y="1783091"/>
                  <a:pt x="0" y="1785104"/>
                </a:cubicBezTo>
                <a:cubicBezTo>
                  <a:pt x="5759" y="1531834"/>
                  <a:pt x="451" y="1417670"/>
                  <a:pt x="0" y="1207920"/>
                </a:cubicBezTo>
                <a:cubicBezTo>
                  <a:pt x="-451" y="998170"/>
                  <a:pt x="-15413" y="795028"/>
                  <a:pt x="0" y="630737"/>
                </a:cubicBezTo>
                <a:cubicBezTo>
                  <a:pt x="15413" y="466446"/>
                  <a:pt x="25906" y="214574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numCol="2" rtlCol="0" anchor="t">
            <a:spAutoFit/>
          </a:bodyPr>
          <a:lstStyle/>
          <a:p>
            <a:r>
              <a:rPr lang="en-US" sz="1000" b="1">
                <a:cs typeface="Times New Roman"/>
              </a:rPr>
              <a:t>Scrum team: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sv-SE" sz="1000">
                <a:cs typeface="Times New Roman"/>
              </a:rPr>
              <a:t>Annette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sv-SE" sz="1000">
                <a:cs typeface="Times New Roman"/>
              </a:rPr>
              <a:t>Kenya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sv-SE" sz="1000" err="1">
                <a:cs typeface="Times New Roman"/>
              </a:rPr>
              <a:t>Ammanuel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sv-SE" sz="1000">
                <a:cs typeface="Times New Roman"/>
              </a:rPr>
              <a:t>POC team (Ricky M., Cassandra, Donna)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sv-SE" sz="1000" err="1">
                <a:cs typeface="Times New Roman"/>
              </a:rPr>
              <a:t>Justyna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sv-SE" sz="1000">
                <a:cs typeface="Times New Roman"/>
              </a:rPr>
              <a:t>Jason</a:t>
            </a:r>
          </a:p>
          <a:p>
            <a:endParaRPr lang="en-US" sz="1000">
              <a:cs typeface="Times New Roman" panose="02020603050405020304" pitchFamily="18" charset="0"/>
            </a:endParaRPr>
          </a:p>
          <a:p>
            <a:r>
              <a:rPr lang="en-US" sz="1000" i="1">
                <a:cs typeface="Times New Roman"/>
              </a:rPr>
              <a:t>As needed, keep in loop: </a:t>
            </a:r>
            <a:endParaRPr lang="en-US" sz="1000" i="1">
              <a:cs typeface="Times New Roman" panose="02020603050405020304" pitchFamily="18" charset="0"/>
            </a:endParaRPr>
          </a:p>
          <a:p>
            <a:r>
              <a:rPr lang="en-US" sz="1000">
                <a:cs typeface="Times New Roman"/>
              </a:rPr>
              <a:t>Mark, Joe A, STF DAS team,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69DEF48-7913-8510-3ADC-4E4BEA9B8070}"/>
              </a:ext>
            </a:extLst>
          </p:cNvPr>
          <p:cNvSpPr/>
          <p:nvPr/>
        </p:nvSpPr>
        <p:spPr>
          <a:xfrm>
            <a:off x="2429356" y="4844319"/>
            <a:ext cx="1942926" cy="331089"/>
          </a:xfrm>
          <a:prstGeom prst="round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>
                <a:solidFill>
                  <a:schemeClr val="tx1"/>
                </a:solidFill>
                <a:latin typeface="Aptos SemiBold" panose="020F0502020204030204" pitchFamily="34" charset="0"/>
              </a:rPr>
              <a:t>Project Manager: Annette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25595186-FE49-8F00-1CBF-FCC2AC171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449337"/>
              </p:ext>
            </p:extLst>
          </p:nvPr>
        </p:nvGraphicFramePr>
        <p:xfrm>
          <a:off x="8530006" y="4486552"/>
          <a:ext cx="3068500" cy="1189715"/>
        </p:xfrm>
        <a:graphic>
          <a:graphicData uri="http://schemas.openxmlformats.org/drawingml/2006/table">
            <a:tbl>
              <a:tblPr firstRow="1" firstCol="1" bandRow="1"/>
              <a:tblGrid>
                <a:gridCol w="1318376">
                  <a:extLst>
                    <a:ext uri="{9D8B030D-6E8A-4147-A177-3AD203B41FA5}">
                      <a16:colId xmlns:a16="http://schemas.microsoft.com/office/drawing/2014/main" val="739610860"/>
                    </a:ext>
                  </a:extLst>
                </a:gridCol>
                <a:gridCol w="1750124">
                  <a:extLst>
                    <a:ext uri="{9D8B030D-6E8A-4147-A177-3AD203B41FA5}">
                      <a16:colId xmlns:a16="http://schemas.microsoft.com/office/drawing/2014/main" val="1976069872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</a:t>
                      </a: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Usage data from Amplitude from which actionable decisions can be made regarding forms to discontinue/carry as PDF-only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1059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Leads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Team Members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100863"/>
                  </a:ext>
                </a:extLst>
              </a:tr>
              <a:tr h="3252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Ammanuel and Carolyn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Annette  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1890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Contributors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322853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AD66C221-F920-8C39-DAC8-CDBA53DDCD67}"/>
              </a:ext>
            </a:extLst>
          </p:cNvPr>
          <p:cNvSpPr txBox="1"/>
          <p:nvPr/>
        </p:nvSpPr>
        <p:spPr>
          <a:xfrm>
            <a:off x="4882323" y="4421931"/>
            <a:ext cx="2388075" cy="246221"/>
          </a:xfrm>
          <a:custGeom>
            <a:avLst/>
            <a:gdLst>
              <a:gd name="connsiteX0" fmla="*/ 0 w 2388075"/>
              <a:gd name="connsiteY0" fmla="*/ 0 h 246221"/>
              <a:gd name="connsiteX1" fmla="*/ 573138 w 2388075"/>
              <a:gd name="connsiteY1" fmla="*/ 0 h 246221"/>
              <a:gd name="connsiteX2" fmla="*/ 1170157 w 2388075"/>
              <a:gd name="connsiteY2" fmla="*/ 0 h 246221"/>
              <a:gd name="connsiteX3" fmla="*/ 1767176 w 2388075"/>
              <a:gd name="connsiteY3" fmla="*/ 0 h 246221"/>
              <a:gd name="connsiteX4" fmla="*/ 2388075 w 2388075"/>
              <a:gd name="connsiteY4" fmla="*/ 0 h 246221"/>
              <a:gd name="connsiteX5" fmla="*/ 2388075 w 2388075"/>
              <a:gd name="connsiteY5" fmla="*/ 246221 h 246221"/>
              <a:gd name="connsiteX6" fmla="*/ 1791056 w 2388075"/>
              <a:gd name="connsiteY6" fmla="*/ 246221 h 246221"/>
              <a:gd name="connsiteX7" fmla="*/ 1241799 w 2388075"/>
              <a:gd name="connsiteY7" fmla="*/ 246221 h 246221"/>
              <a:gd name="connsiteX8" fmla="*/ 692542 w 2388075"/>
              <a:gd name="connsiteY8" fmla="*/ 246221 h 246221"/>
              <a:gd name="connsiteX9" fmla="*/ 0 w 2388075"/>
              <a:gd name="connsiteY9" fmla="*/ 246221 h 246221"/>
              <a:gd name="connsiteX10" fmla="*/ 0 w 2388075"/>
              <a:gd name="connsiteY10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88075" h="246221" fill="none" extrusionOk="0">
                <a:moveTo>
                  <a:pt x="0" y="0"/>
                </a:moveTo>
                <a:cubicBezTo>
                  <a:pt x="225034" y="20494"/>
                  <a:pt x="337181" y="15390"/>
                  <a:pt x="573138" y="0"/>
                </a:cubicBezTo>
                <a:cubicBezTo>
                  <a:pt x="809095" y="-15390"/>
                  <a:pt x="1035638" y="-13222"/>
                  <a:pt x="1170157" y="0"/>
                </a:cubicBezTo>
                <a:cubicBezTo>
                  <a:pt x="1304676" y="13222"/>
                  <a:pt x="1484400" y="-5629"/>
                  <a:pt x="1767176" y="0"/>
                </a:cubicBezTo>
                <a:cubicBezTo>
                  <a:pt x="2049952" y="5629"/>
                  <a:pt x="2164274" y="20311"/>
                  <a:pt x="2388075" y="0"/>
                </a:cubicBezTo>
                <a:cubicBezTo>
                  <a:pt x="2399164" y="81318"/>
                  <a:pt x="2379829" y="149859"/>
                  <a:pt x="2388075" y="246221"/>
                </a:cubicBezTo>
                <a:cubicBezTo>
                  <a:pt x="2200716" y="269445"/>
                  <a:pt x="2070488" y="234590"/>
                  <a:pt x="1791056" y="246221"/>
                </a:cubicBezTo>
                <a:cubicBezTo>
                  <a:pt x="1511624" y="257852"/>
                  <a:pt x="1516163" y="250339"/>
                  <a:pt x="1241799" y="246221"/>
                </a:cubicBezTo>
                <a:cubicBezTo>
                  <a:pt x="967435" y="242103"/>
                  <a:pt x="920287" y="259806"/>
                  <a:pt x="692542" y="246221"/>
                </a:cubicBezTo>
                <a:cubicBezTo>
                  <a:pt x="464797" y="232636"/>
                  <a:pt x="304787" y="235510"/>
                  <a:pt x="0" y="246221"/>
                </a:cubicBezTo>
                <a:cubicBezTo>
                  <a:pt x="6554" y="130946"/>
                  <a:pt x="2482" y="84636"/>
                  <a:pt x="0" y="0"/>
                </a:cubicBezTo>
                <a:close/>
              </a:path>
              <a:path w="2388075" h="246221" stroke="0" extrusionOk="0">
                <a:moveTo>
                  <a:pt x="0" y="0"/>
                </a:moveTo>
                <a:cubicBezTo>
                  <a:pt x="249218" y="-27451"/>
                  <a:pt x="310712" y="-23578"/>
                  <a:pt x="573138" y="0"/>
                </a:cubicBezTo>
                <a:cubicBezTo>
                  <a:pt x="835564" y="23578"/>
                  <a:pt x="872227" y="20980"/>
                  <a:pt x="1098515" y="0"/>
                </a:cubicBezTo>
                <a:cubicBezTo>
                  <a:pt x="1324803" y="-20980"/>
                  <a:pt x="1485150" y="-31952"/>
                  <a:pt x="1743295" y="0"/>
                </a:cubicBezTo>
                <a:cubicBezTo>
                  <a:pt x="2001440" y="31952"/>
                  <a:pt x="2074116" y="18704"/>
                  <a:pt x="2388075" y="0"/>
                </a:cubicBezTo>
                <a:cubicBezTo>
                  <a:pt x="2383127" y="63607"/>
                  <a:pt x="2395597" y="183509"/>
                  <a:pt x="2388075" y="246221"/>
                </a:cubicBezTo>
                <a:cubicBezTo>
                  <a:pt x="2222149" y="251527"/>
                  <a:pt x="1958945" y="245299"/>
                  <a:pt x="1838818" y="246221"/>
                </a:cubicBezTo>
                <a:cubicBezTo>
                  <a:pt x="1718691" y="247143"/>
                  <a:pt x="1525809" y="244029"/>
                  <a:pt x="1289561" y="246221"/>
                </a:cubicBezTo>
                <a:cubicBezTo>
                  <a:pt x="1053313" y="248413"/>
                  <a:pt x="909594" y="258335"/>
                  <a:pt x="644780" y="246221"/>
                </a:cubicBezTo>
                <a:cubicBezTo>
                  <a:pt x="379966" y="234107"/>
                  <a:pt x="260474" y="254781"/>
                  <a:pt x="0" y="246221"/>
                </a:cubicBezTo>
                <a:cubicBezTo>
                  <a:pt x="-3073" y="135546"/>
                  <a:pt x="-5092" y="8140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Acquisition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734E6D-59D4-BA9C-A42F-F7ED84DBB9B3}"/>
              </a:ext>
            </a:extLst>
          </p:cNvPr>
          <p:cNvSpPr txBox="1"/>
          <p:nvPr/>
        </p:nvSpPr>
        <p:spPr>
          <a:xfrm>
            <a:off x="4885080" y="6445110"/>
            <a:ext cx="2385318" cy="246221"/>
          </a:xfrm>
          <a:custGeom>
            <a:avLst/>
            <a:gdLst>
              <a:gd name="connsiteX0" fmla="*/ 0 w 2385318"/>
              <a:gd name="connsiteY0" fmla="*/ 0 h 246221"/>
              <a:gd name="connsiteX1" fmla="*/ 572476 w 2385318"/>
              <a:gd name="connsiteY1" fmla="*/ 0 h 246221"/>
              <a:gd name="connsiteX2" fmla="*/ 1168806 w 2385318"/>
              <a:gd name="connsiteY2" fmla="*/ 0 h 246221"/>
              <a:gd name="connsiteX3" fmla="*/ 1765135 w 2385318"/>
              <a:gd name="connsiteY3" fmla="*/ 0 h 246221"/>
              <a:gd name="connsiteX4" fmla="*/ 2385318 w 2385318"/>
              <a:gd name="connsiteY4" fmla="*/ 0 h 246221"/>
              <a:gd name="connsiteX5" fmla="*/ 2385318 w 2385318"/>
              <a:gd name="connsiteY5" fmla="*/ 246221 h 246221"/>
              <a:gd name="connsiteX6" fmla="*/ 1788989 w 2385318"/>
              <a:gd name="connsiteY6" fmla="*/ 246221 h 246221"/>
              <a:gd name="connsiteX7" fmla="*/ 1240365 w 2385318"/>
              <a:gd name="connsiteY7" fmla="*/ 246221 h 246221"/>
              <a:gd name="connsiteX8" fmla="*/ 691742 w 2385318"/>
              <a:gd name="connsiteY8" fmla="*/ 246221 h 246221"/>
              <a:gd name="connsiteX9" fmla="*/ 0 w 2385318"/>
              <a:gd name="connsiteY9" fmla="*/ 246221 h 246221"/>
              <a:gd name="connsiteX10" fmla="*/ 0 w 2385318"/>
              <a:gd name="connsiteY10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85318" h="246221" fill="none" extrusionOk="0">
                <a:moveTo>
                  <a:pt x="0" y="0"/>
                </a:moveTo>
                <a:cubicBezTo>
                  <a:pt x="159365" y="3441"/>
                  <a:pt x="395456" y="-11724"/>
                  <a:pt x="572476" y="0"/>
                </a:cubicBezTo>
                <a:cubicBezTo>
                  <a:pt x="749496" y="11724"/>
                  <a:pt x="1009405" y="-10434"/>
                  <a:pt x="1168806" y="0"/>
                </a:cubicBezTo>
                <a:cubicBezTo>
                  <a:pt x="1328207" y="10434"/>
                  <a:pt x="1616063" y="-10806"/>
                  <a:pt x="1765135" y="0"/>
                </a:cubicBezTo>
                <a:cubicBezTo>
                  <a:pt x="1914207" y="10806"/>
                  <a:pt x="2250724" y="-13106"/>
                  <a:pt x="2385318" y="0"/>
                </a:cubicBezTo>
                <a:cubicBezTo>
                  <a:pt x="2396407" y="81318"/>
                  <a:pt x="2377072" y="149859"/>
                  <a:pt x="2385318" y="246221"/>
                </a:cubicBezTo>
                <a:cubicBezTo>
                  <a:pt x="2196906" y="259968"/>
                  <a:pt x="2017464" y="225543"/>
                  <a:pt x="1788989" y="246221"/>
                </a:cubicBezTo>
                <a:cubicBezTo>
                  <a:pt x="1560514" y="266899"/>
                  <a:pt x="1393960" y="254971"/>
                  <a:pt x="1240365" y="246221"/>
                </a:cubicBezTo>
                <a:cubicBezTo>
                  <a:pt x="1086770" y="237471"/>
                  <a:pt x="848926" y="248225"/>
                  <a:pt x="691742" y="246221"/>
                </a:cubicBezTo>
                <a:cubicBezTo>
                  <a:pt x="534558" y="244217"/>
                  <a:pt x="247026" y="240087"/>
                  <a:pt x="0" y="246221"/>
                </a:cubicBezTo>
                <a:cubicBezTo>
                  <a:pt x="6554" y="130946"/>
                  <a:pt x="2482" y="84636"/>
                  <a:pt x="0" y="0"/>
                </a:cubicBezTo>
                <a:close/>
              </a:path>
              <a:path w="2385318" h="246221" stroke="0" extrusionOk="0">
                <a:moveTo>
                  <a:pt x="0" y="0"/>
                </a:moveTo>
                <a:cubicBezTo>
                  <a:pt x="144433" y="20560"/>
                  <a:pt x="290423" y="22685"/>
                  <a:pt x="572476" y="0"/>
                </a:cubicBezTo>
                <a:cubicBezTo>
                  <a:pt x="854529" y="-22685"/>
                  <a:pt x="948412" y="19982"/>
                  <a:pt x="1097246" y="0"/>
                </a:cubicBezTo>
                <a:cubicBezTo>
                  <a:pt x="1246080" y="-19982"/>
                  <a:pt x="1510784" y="21252"/>
                  <a:pt x="1741282" y="0"/>
                </a:cubicBezTo>
                <a:cubicBezTo>
                  <a:pt x="1971780" y="-21252"/>
                  <a:pt x="2182627" y="31017"/>
                  <a:pt x="2385318" y="0"/>
                </a:cubicBezTo>
                <a:cubicBezTo>
                  <a:pt x="2380370" y="63607"/>
                  <a:pt x="2392840" y="183509"/>
                  <a:pt x="2385318" y="246221"/>
                </a:cubicBezTo>
                <a:cubicBezTo>
                  <a:pt x="2187782" y="227535"/>
                  <a:pt x="2064933" y="237205"/>
                  <a:pt x="1836695" y="246221"/>
                </a:cubicBezTo>
                <a:cubicBezTo>
                  <a:pt x="1608457" y="255237"/>
                  <a:pt x="1481018" y="228658"/>
                  <a:pt x="1288072" y="246221"/>
                </a:cubicBezTo>
                <a:cubicBezTo>
                  <a:pt x="1095126" y="263784"/>
                  <a:pt x="923321" y="232562"/>
                  <a:pt x="644036" y="246221"/>
                </a:cubicBezTo>
                <a:cubicBezTo>
                  <a:pt x="364751" y="259880"/>
                  <a:pt x="206062" y="216791"/>
                  <a:pt x="0" y="246221"/>
                </a:cubicBezTo>
                <a:cubicBezTo>
                  <a:pt x="-3073" y="135546"/>
                  <a:pt x="-5092" y="81405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Scrum Master: Sarah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AF3A34-A98F-7DBF-6253-7010B33D84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65641"/>
              </p:ext>
            </p:extLst>
          </p:nvPr>
        </p:nvGraphicFramePr>
        <p:xfrm>
          <a:off x="2012086" y="5890175"/>
          <a:ext cx="2411705" cy="750189"/>
        </p:xfrm>
        <a:graphic>
          <a:graphicData uri="http://schemas.openxmlformats.org/drawingml/2006/table">
            <a:tbl>
              <a:tblPr firstRow="1" firstCol="1" bandRow="1"/>
              <a:tblGrid>
                <a:gridCol w="825057">
                  <a:extLst>
                    <a:ext uri="{9D8B030D-6E8A-4147-A177-3AD203B41FA5}">
                      <a16:colId xmlns:a16="http://schemas.microsoft.com/office/drawing/2014/main" val="3527444992"/>
                    </a:ext>
                  </a:extLst>
                </a:gridCol>
                <a:gridCol w="1586648">
                  <a:extLst>
                    <a:ext uri="{9D8B030D-6E8A-4147-A177-3AD203B41FA5}">
                      <a16:colId xmlns:a16="http://schemas.microsoft.com/office/drawing/2014/main" val="34014764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77326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653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5/13/2024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[Meet/gather data] MAY24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[Draft distro list] JUN7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[Final Distro List] JUN14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7219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9876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6/14/2024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2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739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44">
            <a:extLst>
              <a:ext uri="{FF2B5EF4-FFF2-40B4-BE49-F238E27FC236}">
                <a16:creationId xmlns:a16="http://schemas.microsoft.com/office/drawing/2014/main" id="{73792C4B-287A-03DC-72AE-B7F3671E0D44}"/>
              </a:ext>
            </a:extLst>
          </p:cNvPr>
          <p:cNvSpPr/>
          <p:nvPr/>
        </p:nvSpPr>
        <p:spPr>
          <a:xfrm flipV="1">
            <a:off x="5810083" y="238112"/>
            <a:ext cx="3892936" cy="102533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  <a:gd name="connsiteX0" fmla="*/ 120923 w 5752408"/>
              <a:gd name="connsiteY0" fmla="*/ 1399163 h 2467926"/>
              <a:gd name="connsiteX1" fmla="*/ 432867 w 5752408"/>
              <a:gd name="connsiteY1" fmla="*/ 188626 h 2467926"/>
              <a:gd name="connsiteX2" fmla="*/ 2391445 w 5752408"/>
              <a:gd name="connsiteY2" fmla="*/ 66523 h 2467926"/>
              <a:gd name="connsiteX3" fmla="*/ 4185254 w 5752408"/>
              <a:gd name="connsiteY3" fmla="*/ 568858 h 2467926"/>
              <a:gd name="connsiteX4" fmla="*/ 4539942 w 5752408"/>
              <a:gd name="connsiteY4" fmla="*/ 1857195 h 2467926"/>
              <a:gd name="connsiteX5" fmla="*/ 4650521 w 5752408"/>
              <a:gd name="connsiteY5" fmla="*/ 2168432 h 2467926"/>
              <a:gd name="connsiteX6" fmla="*/ 5592163 w 5752408"/>
              <a:gd name="connsiteY6" fmla="*/ 2292643 h 2467926"/>
              <a:gd name="connsiteX7" fmla="*/ 1981870 w 5752408"/>
              <a:gd name="connsiteY7" fmla="*/ 2417478 h 2467926"/>
              <a:gd name="connsiteX8" fmla="*/ 120923 w 5752408"/>
              <a:gd name="connsiteY8" fmla="*/ 1399163 h 2467926"/>
              <a:gd name="connsiteX0" fmla="*/ 120923 w 5752408"/>
              <a:gd name="connsiteY0" fmla="*/ 1479084 h 2547847"/>
              <a:gd name="connsiteX1" fmla="*/ 432867 w 5752408"/>
              <a:gd name="connsiteY1" fmla="*/ 268547 h 2547847"/>
              <a:gd name="connsiteX2" fmla="*/ 2391445 w 5752408"/>
              <a:gd name="connsiteY2" fmla="*/ 146444 h 2547847"/>
              <a:gd name="connsiteX3" fmla="*/ 2610666 w 5752408"/>
              <a:gd name="connsiteY3" fmla="*/ 1795095 h 2547847"/>
              <a:gd name="connsiteX4" fmla="*/ 4539942 w 5752408"/>
              <a:gd name="connsiteY4" fmla="*/ 1937116 h 2547847"/>
              <a:gd name="connsiteX5" fmla="*/ 4650521 w 5752408"/>
              <a:gd name="connsiteY5" fmla="*/ 2248353 h 2547847"/>
              <a:gd name="connsiteX6" fmla="*/ 5592163 w 5752408"/>
              <a:gd name="connsiteY6" fmla="*/ 2372564 h 2547847"/>
              <a:gd name="connsiteX7" fmla="*/ 1981870 w 5752408"/>
              <a:gd name="connsiteY7" fmla="*/ 2497399 h 2547847"/>
              <a:gd name="connsiteX8" fmla="*/ 120923 w 5752408"/>
              <a:gd name="connsiteY8" fmla="*/ 1479084 h 2547847"/>
              <a:gd name="connsiteX0" fmla="*/ 105055 w 5736540"/>
              <a:gd name="connsiteY0" fmla="*/ 1210804 h 2279567"/>
              <a:gd name="connsiteX1" fmla="*/ 416999 w 5736540"/>
              <a:gd name="connsiteY1" fmla="*/ 267 h 2279567"/>
              <a:gd name="connsiteX2" fmla="*/ 1957155 w 5736540"/>
              <a:gd name="connsiteY2" fmla="*/ 1104617 h 2279567"/>
              <a:gd name="connsiteX3" fmla="*/ 2594798 w 5736540"/>
              <a:gd name="connsiteY3" fmla="*/ 1526815 h 2279567"/>
              <a:gd name="connsiteX4" fmla="*/ 4524074 w 5736540"/>
              <a:gd name="connsiteY4" fmla="*/ 1668836 h 2279567"/>
              <a:gd name="connsiteX5" fmla="*/ 4634653 w 5736540"/>
              <a:gd name="connsiteY5" fmla="*/ 1980073 h 2279567"/>
              <a:gd name="connsiteX6" fmla="*/ 5576295 w 5736540"/>
              <a:gd name="connsiteY6" fmla="*/ 2104284 h 2279567"/>
              <a:gd name="connsiteX7" fmla="*/ 1966002 w 5736540"/>
              <a:gd name="connsiteY7" fmla="*/ 2229119 h 2279567"/>
              <a:gd name="connsiteX8" fmla="*/ 105055 w 5736540"/>
              <a:gd name="connsiteY8" fmla="*/ 1210804 h 2279567"/>
              <a:gd name="connsiteX0" fmla="*/ 12195 w 5643680"/>
              <a:gd name="connsiteY0" fmla="*/ 108975 h 1177738"/>
              <a:gd name="connsiteX1" fmla="*/ 1105927 w 5643680"/>
              <a:gd name="connsiteY1" fmla="*/ 654496 h 1177738"/>
              <a:gd name="connsiteX2" fmla="*/ 1864295 w 5643680"/>
              <a:gd name="connsiteY2" fmla="*/ 2788 h 1177738"/>
              <a:gd name="connsiteX3" fmla="*/ 2501938 w 5643680"/>
              <a:gd name="connsiteY3" fmla="*/ 424986 h 1177738"/>
              <a:gd name="connsiteX4" fmla="*/ 4431214 w 5643680"/>
              <a:gd name="connsiteY4" fmla="*/ 567007 h 1177738"/>
              <a:gd name="connsiteX5" fmla="*/ 4541793 w 5643680"/>
              <a:gd name="connsiteY5" fmla="*/ 878244 h 1177738"/>
              <a:gd name="connsiteX6" fmla="*/ 5483435 w 5643680"/>
              <a:gd name="connsiteY6" fmla="*/ 1002455 h 1177738"/>
              <a:gd name="connsiteX7" fmla="*/ 1873142 w 5643680"/>
              <a:gd name="connsiteY7" fmla="*/ 1127290 h 1177738"/>
              <a:gd name="connsiteX8" fmla="*/ 12195 w 5643680"/>
              <a:gd name="connsiteY8" fmla="*/ 108975 h 1177738"/>
              <a:gd name="connsiteX0" fmla="*/ 12281 w 5643766"/>
              <a:gd name="connsiteY0" fmla="*/ 7693 h 1076456"/>
              <a:gd name="connsiteX1" fmla="*/ 1106013 w 5643766"/>
              <a:gd name="connsiteY1" fmla="*/ 553214 h 1076456"/>
              <a:gd name="connsiteX2" fmla="*/ 1908425 w 5643766"/>
              <a:gd name="connsiteY2" fmla="*/ 448532 h 1076456"/>
              <a:gd name="connsiteX3" fmla="*/ 2502024 w 5643766"/>
              <a:gd name="connsiteY3" fmla="*/ 323704 h 1076456"/>
              <a:gd name="connsiteX4" fmla="*/ 4431300 w 5643766"/>
              <a:gd name="connsiteY4" fmla="*/ 465725 h 1076456"/>
              <a:gd name="connsiteX5" fmla="*/ 4541879 w 5643766"/>
              <a:gd name="connsiteY5" fmla="*/ 776962 h 1076456"/>
              <a:gd name="connsiteX6" fmla="*/ 5483521 w 5643766"/>
              <a:gd name="connsiteY6" fmla="*/ 901173 h 1076456"/>
              <a:gd name="connsiteX7" fmla="*/ 1873228 w 5643766"/>
              <a:gd name="connsiteY7" fmla="*/ 1026008 h 1076456"/>
              <a:gd name="connsiteX8" fmla="*/ 12281 w 5643766"/>
              <a:gd name="connsiteY8" fmla="*/ 7693 h 1076456"/>
              <a:gd name="connsiteX0" fmla="*/ 130644 w 4605962"/>
              <a:gd name="connsiteY0" fmla="*/ 509822 h 703385"/>
              <a:gd name="connsiteX1" fmla="*/ 68209 w 4605962"/>
              <a:gd name="connsiteY1" fmla="*/ 229578 h 703385"/>
              <a:gd name="connsiteX2" fmla="*/ 870621 w 4605962"/>
              <a:gd name="connsiteY2" fmla="*/ 124896 h 703385"/>
              <a:gd name="connsiteX3" fmla="*/ 1464220 w 4605962"/>
              <a:gd name="connsiteY3" fmla="*/ 68 h 703385"/>
              <a:gd name="connsiteX4" fmla="*/ 3393496 w 4605962"/>
              <a:gd name="connsiteY4" fmla="*/ 142089 h 703385"/>
              <a:gd name="connsiteX5" fmla="*/ 3504075 w 4605962"/>
              <a:gd name="connsiteY5" fmla="*/ 453326 h 703385"/>
              <a:gd name="connsiteX6" fmla="*/ 4445717 w 4605962"/>
              <a:gd name="connsiteY6" fmla="*/ 577537 h 703385"/>
              <a:gd name="connsiteX7" fmla="*/ 835424 w 4605962"/>
              <a:gd name="connsiteY7" fmla="*/ 702372 h 703385"/>
              <a:gd name="connsiteX8" fmla="*/ 130644 w 4605962"/>
              <a:gd name="connsiteY8" fmla="*/ 509822 h 703385"/>
              <a:gd name="connsiteX0" fmla="*/ 113128 w 4588446"/>
              <a:gd name="connsiteY0" fmla="*/ 510460 h 704023"/>
              <a:gd name="connsiteX1" fmla="*/ 50693 w 4588446"/>
              <a:gd name="connsiteY1" fmla="*/ 230216 h 704023"/>
              <a:gd name="connsiteX2" fmla="*/ 610861 w 4588446"/>
              <a:gd name="connsiteY2" fmla="*/ 94176 h 704023"/>
              <a:gd name="connsiteX3" fmla="*/ 1446704 w 4588446"/>
              <a:gd name="connsiteY3" fmla="*/ 706 h 704023"/>
              <a:gd name="connsiteX4" fmla="*/ 3375980 w 4588446"/>
              <a:gd name="connsiteY4" fmla="*/ 142727 h 704023"/>
              <a:gd name="connsiteX5" fmla="*/ 3486559 w 4588446"/>
              <a:gd name="connsiteY5" fmla="*/ 453964 h 704023"/>
              <a:gd name="connsiteX6" fmla="*/ 4428201 w 4588446"/>
              <a:gd name="connsiteY6" fmla="*/ 578175 h 704023"/>
              <a:gd name="connsiteX7" fmla="*/ 817908 w 4588446"/>
              <a:gd name="connsiteY7" fmla="*/ 703010 h 704023"/>
              <a:gd name="connsiteX8" fmla="*/ 113128 w 4588446"/>
              <a:gd name="connsiteY8" fmla="*/ 510460 h 704023"/>
              <a:gd name="connsiteX0" fmla="*/ 113128 w 5126241"/>
              <a:gd name="connsiteY0" fmla="*/ 510460 h 703795"/>
              <a:gd name="connsiteX1" fmla="*/ 50693 w 5126241"/>
              <a:gd name="connsiteY1" fmla="*/ 230216 h 703795"/>
              <a:gd name="connsiteX2" fmla="*/ 610861 w 5126241"/>
              <a:gd name="connsiteY2" fmla="*/ 94176 h 703795"/>
              <a:gd name="connsiteX3" fmla="*/ 1446704 w 5126241"/>
              <a:gd name="connsiteY3" fmla="*/ 706 h 703795"/>
              <a:gd name="connsiteX4" fmla="*/ 3375980 w 5126241"/>
              <a:gd name="connsiteY4" fmla="*/ 142727 h 703795"/>
              <a:gd name="connsiteX5" fmla="*/ 3486559 w 5126241"/>
              <a:gd name="connsiteY5" fmla="*/ 453964 h 703795"/>
              <a:gd name="connsiteX6" fmla="*/ 5073674 w 5126241"/>
              <a:gd name="connsiteY6" fmla="*/ 513122 h 703795"/>
              <a:gd name="connsiteX7" fmla="*/ 4428201 w 5126241"/>
              <a:gd name="connsiteY7" fmla="*/ 578175 h 703795"/>
              <a:gd name="connsiteX8" fmla="*/ 817908 w 5126241"/>
              <a:gd name="connsiteY8" fmla="*/ 703010 h 703795"/>
              <a:gd name="connsiteX9" fmla="*/ 113128 w 5126241"/>
              <a:gd name="connsiteY9" fmla="*/ 510460 h 703795"/>
              <a:gd name="connsiteX0" fmla="*/ 113128 w 4612907"/>
              <a:gd name="connsiteY0" fmla="*/ 510460 h 703795"/>
              <a:gd name="connsiteX1" fmla="*/ 50693 w 4612907"/>
              <a:gd name="connsiteY1" fmla="*/ 230216 h 703795"/>
              <a:gd name="connsiteX2" fmla="*/ 610861 w 4612907"/>
              <a:gd name="connsiteY2" fmla="*/ 94176 h 703795"/>
              <a:gd name="connsiteX3" fmla="*/ 1446704 w 4612907"/>
              <a:gd name="connsiteY3" fmla="*/ 706 h 703795"/>
              <a:gd name="connsiteX4" fmla="*/ 3375980 w 4612907"/>
              <a:gd name="connsiteY4" fmla="*/ 142727 h 703795"/>
              <a:gd name="connsiteX5" fmla="*/ 3486559 w 4612907"/>
              <a:gd name="connsiteY5" fmla="*/ 453964 h 703795"/>
              <a:gd name="connsiteX6" fmla="*/ 3785375 w 4612907"/>
              <a:gd name="connsiteY6" fmla="*/ 439953 h 703795"/>
              <a:gd name="connsiteX7" fmla="*/ 4428201 w 4612907"/>
              <a:gd name="connsiteY7" fmla="*/ 578175 h 703795"/>
              <a:gd name="connsiteX8" fmla="*/ 817908 w 4612907"/>
              <a:gd name="connsiteY8" fmla="*/ 703010 h 703795"/>
              <a:gd name="connsiteX9" fmla="*/ 113128 w 4612907"/>
              <a:gd name="connsiteY9" fmla="*/ 510460 h 703795"/>
              <a:gd name="connsiteX0" fmla="*/ 113128 w 3815634"/>
              <a:gd name="connsiteY0" fmla="*/ 510460 h 709970"/>
              <a:gd name="connsiteX1" fmla="*/ 50693 w 3815634"/>
              <a:gd name="connsiteY1" fmla="*/ 230216 h 709970"/>
              <a:gd name="connsiteX2" fmla="*/ 610861 w 3815634"/>
              <a:gd name="connsiteY2" fmla="*/ 94176 h 709970"/>
              <a:gd name="connsiteX3" fmla="*/ 1446704 w 3815634"/>
              <a:gd name="connsiteY3" fmla="*/ 706 h 709970"/>
              <a:gd name="connsiteX4" fmla="*/ 3375980 w 3815634"/>
              <a:gd name="connsiteY4" fmla="*/ 142727 h 709970"/>
              <a:gd name="connsiteX5" fmla="*/ 3486559 w 3815634"/>
              <a:gd name="connsiteY5" fmla="*/ 453964 h 709970"/>
              <a:gd name="connsiteX6" fmla="*/ 3785375 w 3815634"/>
              <a:gd name="connsiteY6" fmla="*/ 439953 h 709970"/>
              <a:gd name="connsiteX7" fmla="*/ 2853613 w 3815634"/>
              <a:gd name="connsiteY7" fmla="*/ 658312 h 709970"/>
              <a:gd name="connsiteX8" fmla="*/ 817908 w 3815634"/>
              <a:gd name="connsiteY8" fmla="*/ 703010 h 709970"/>
              <a:gd name="connsiteX9" fmla="*/ 113128 w 3815634"/>
              <a:gd name="connsiteY9" fmla="*/ 510460 h 709970"/>
              <a:gd name="connsiteX0" fmla="*/ 113128 w 3900065"/>
              <a:gd name="connsiteY0" fmla="*/ 510460 h 709970"/>
              <a:gd name="connsiteX1" fmla="*/ 50693 w 3900065"/>
              <a:gd name="connsiteY1" fmla="*/ 230216 h 709970"/>
              <a:gd name="connsiteX2" fmla="*/ 610861 w 3900065"/>
              <a:gd name="connsiteY2" fmla="*/ 94176 h 709970"/>
              <a:gd name="connsiteX3" fmla="*/ 1446704 w 3900065"/>
              <a:gd name="connsiteY3" fmla="*/ 706 h 709970"/>
              <a:gd name="connsiteX4" fmla="*/ 3375980 w 3900065"/>
              <a:gd name="connsiteY4" fmla="*/ 142727 h 709970"/>
              <a:gd name="connsiteX5" fmla="*/ 3486559 w 3900065"/>
              <a:gd name="connsiteY5" fmla="*/ 453964 h 709970"/>
              <a:gd name="connsiteX6" fmla="*/ 3873465 w 3900065"/>
              <a:gd name="connsiteY6" fmla="*/ 534028 h 709970"/>
              <a:gd name="connsiteX7" fmla="*/ 2853613 w 3900065"/>
              <a:gd name="connsiteY7" fmla="*/ 658312 h 709970"/>
              <a:gd name="connsiteX8" fmla="*/ 817908 w 3900065"/>
              <a:gd name="connsiteY8" fmla="*/ 703010 h 709970"/>
              <a:gd name="connsiteX9" fmla="*/ 113128 w 3900065"/>
              <a:gd name="connsiteY9" fmla="*/ 510460 h 709970"/>
              <a:gd name="connsiteX0" fmla="*/ 113128 w 3590622"/>
              <a:gd name="connsiteY0" fmla="*/ 510460 h 709970"/>
              <a:gd name="connsiteX1" fmla="*/ 50693 w 3590622"/>
              <a:gd name="connsiteY1" fmla="*/ 230216 h 709970"/>
              <a:gd name="connsiteX2" fmla="*/ 610861 w 3590622"/>
              <a:gd name="connsiteY2" fmla="*/ 94176 h 709970"/>
              <a:gd name="connsiteX3" fmla="*/ 1446704 w 3590622"/>
              <a:gd name="connsiteY3" fmla="*/ 706 h 709970"/>
              <a:gd name="connsiteX4" fmla="*/ 3375980 w 3590622"/>
              <a:gd name="connsiteY4" fmla="*/ 142727 h 709970"/>
              <a:gd name="connsiteX5" fmla="*/ 3486559 w 3590622"/>
              <a:gd name="connsiteY5" fmla="*/ 453964 h 709970"/>
              <a:gd name="connsiteX6" fmla="*/ 3543132 w 3590622"/>
              <a:gd name="connsiteY6" fmla="*/ 540996 h 709970"/>
              <a:gd name="connsiteX7" fmla="*/ 2853613 w 3590622"/>
              <a:gd name="connsiteY7" fmla="*/ 658312 h 709970"/>
              <a:gd name="connsiteX8" fmla="*/ 817908 w 3590622"/>
              <a:gd name="connsiteY8" fmla="*/ 703010 h 709970"/>
              <a:gd name="connsiteX9" fmla="*/ 113128 w 3590622"/>
              <a:gd name="connsiteY9" fmla="*/ 510460 h 709970"/>
              <a:gd name="connsiteX0" fmla="*/ 142986 w 3620480"/>
              <a:gd name="connsiteY0" fmla="*/ 510460 h 662403"/>
              <a:gd name="connsiteX1" fmla="*/ 80551 w 3620480"/>
              <a:gd name="connsiteY1" fmla="*/ 230216 h 662403"/>
              <a:gd name="connsiteX2" fmla="*/ 640719 w 3620480"/>
              <a:gd name="connsiteY2" fmla="*/ 94176 h 662403"/>
              <a:gd name="connsiteX3" fmla="*/ 1476562 w 3620480"/>
              <a:gd name="connsiteY3" fmla="*/ 706 h 662403"/>
              <a:gd name="connsiteX4" fmla="*/ 3405838 w 3620480"/>
              <a:gd name="connsiteY4" fmla="*/ 142727 h 662403"/>
              <a:gd name="connsiteX5" fmla="*/ 3516417 w 3620480"/>
              <a:gd name="connsiteY5" fmla="*/ 453964 h 662403"/>
              <a:gd name="connsiteX6" fmla="*/ 3572990 w 3620480"/>
              <a:gd name="connsiteY6" fmla="*/ 540996 h 662403"/>
              <a:gd name="connsiteX7" fmla="*/ 2883471 w 3620480"/>
              <a:gd name="connsiteY7" fmla="*/ 658312 h 662403"/>
              <a:gd name="connsiteX8" fmla="*/ 1370870 w 3620480"/>
              <a:gd name="connsiteY8" fmla="*/ 580622 h 662403"/>
              <a:gd name="connsiteX9" fmla="*/ 142986 w 3620480"/>
              <a:gd name="connsiteY9" fmla="*/ 510460 h 662403"/>
              <a:gd name="connsiteX0" fmla="*/ 142986 w 3621484"/>
              <a:gd name="connsiteY0" fmla="*/ 510460 h 658312"/>
              <a:gd name="connsiteX1" fmla="*/ 80551 w 3621484"/>
              <a:gd name="connsiteY1" fmla="*/ 230216 h 658312"/>
              <a:gd name="connsiteX2" fmla="*/ 640719 w 3621484"/>
              <a:gd name="connsiteY2" fmla="*/ 94176 h 658312"/>
              <a:gd name="connsiteX3" fmla="*/ 1476562 w 3621484"/>
              <a:gd name="connsiteY3" fmla="*/ 706 h 658312"/>
              <a:gd name="connsiteX4" fmla="*/ 3405838 w 3621484"/>
              <a:gd name="connsiteY4" fmla="*/ 142727 h 658312"/>
              <a:gd name="connsiteX5" fmla="*/ 3516417 w 3621484"/>
              <a:gd name="connsiteY5" fmla="*/ 453964 h 658312"/>
              <a:gd name="connsiteX6" fmla="*/ 2883471 w 3621484"/>
              <a:gd name="connsiteY6" fmla="*/ 658312 h 658312"/>
              <a:gd name="connsiteX7" fmla="*/ 1370870 w 3621484"/>
              <a:gd name="connsiteY7" fmla="*/ 580622 h 658312"/>
              <a:gd name="connsiteX8" fmla="*/ 142986 w 3621484"/>
              <a:gd name="connsiteY8" fmla="*/ 510460 h 658312"/>
              <a:gd name="connsiteX0" fmla="*/ 645997 w 3541364"/>
              <a:gd name="connsiteY0" fmla="*/ 407568 h 658312"/>
              <a:gd name="connsiteX1" fmla="*/ 431 w 3541364"/>
              <a:gd name="connsiteY1" fmla="*/ 230216 h 658312"/>
              <a:gd name="connsiteX2" fmla="*/ 560599 w 3541364"/>
              <a:gd name="connsiteY2" fmla="*/ 94176 h 658312"/>
              <a:gd name="connsiteX3" fmla="*/ 1396442 w 3541364"/>
              <a:gd name="connsiteY3" fmla="*/ 706 h 658312"/>
              <a:gd name="connsiteX4" fmla="*/ 3325718 w 3541364"/>
              <a:gd name="connsiteY4" fmla="*/ 142727 h 658312"/>
              <a:gd name="connsiteX5" fmla="*/ 3436297 w 3541364"/>
              <a:gd name="connsiteY5" fmla="*/ 453964 h 658312"/>
              <a:gd name="connsiteX6" fmla="*/ 2803351 w 3541364"/>
              <a:gd name="connsiteY6" fmla="*/ 658312 h 658312"/>
              <a:gd name="connsiteX7" fmla="*/ 1290750 w 3541364"/>
              <a:gd name="connsiteY7" fmla="*/ 580622 h 658312"/>
              <a:gd name="connsiteX8" fmla="*/ 645997 w 3541364"/>
              <a:gd name="connsiteY8" fmla="*/ 407568 h 658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41364" h="658312">
                <a:moveTo>
                  <a:pt x="645997" y="407568"/>
                </a:moveTo>
                <a:cubicBezTo>
                  <a:pt x="430944" y="349167"/>
                  <a:pt x="14664" y="282448"/>
                  <a:pt x="431" y="230216"/>
                </a:cubicBezTo>
                <a:cubicBezTo>
                  <a:pt x="-13802" y="177984"/>
                  <a:pt x="327931" y="132428"/>
                  <a:pt x="560599" y="94176"/>
                </a:cubicBezTo>
                <a:cubicBezTo>
                  <a:pt x="793268" y="55924"/>
                  <a:pt x="935589" y="-7386"/>
                  <a:pt x="1396442" y="706"/>
                </a:cubicBezTo>
                <a:cubicBezTo>
                  <a:pt x="1857295" y="8798"/>
                  <a:pt x="2985742" y="67184"/>
                  <a:pt x="3325718" y="142727"/>
                </a:cubicBezTo>
                <a:cubicBezTo>
                  <a:pt x="3665694" y="218270"/>
                  <a:pt x="3523358" y="368033"/>
                  <a:pt x="3436297" y="453964"/>
                </a:cubicBezTo>
                <a:cubicBezTo>
                  <a:pt x="3349236" y="539895"/>
                  <a:pt x="3160942" y="637202"/>
                  <a:pt x="2803351" y="658312"/>
                </a:cubicBezTo>
                <a:cubicBezTo>
                  <a:pt x="2299151" y="632415"/>
                  <a:pt x="1650309" y="622413"/>
                  <a:pt x="1290750" y="580622"/>
                </a:cubicBezTo>
                <a:cubicBezTo>
                  <a:pt x="931191" y="538831"/>
                  <a:pt x="861050" y="465969"/>
                  <a:pt x="645997" y="40756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44">
            <a:extLst>
              <a:ext uri="{FF2B5EF4-FFF2-40B4-BE49-F238E27FC236}">
                <a16:creationId xmlns:a16="http://schemas.microsoft.com/office/drawing/2014/main" id="{9F6D1F6E-2458-FC78-8D30-A55D2530DF71}"/>
              </a:ext>
            </a:extLst>
          </p:cNvPr>
          <p:cNvSpPr/>
          <p:nvPr/>
        </p:nvSpPr>
        <p:spPr>
          <a:xfrm rot="13353208" flipV="1">
            <a:off x="8731634" y="3851124"/>
            <a:ext cx="2921672" cy="2171957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  <a:gd name="connsiteX0" fmla="*/ 120923 w 5752408"/>
              <a:gd name="connsiteY0" fmla="*/ 1399163 h 2467926"/>
              <a:gd name="connsiteX1" fmla="*/ 432867 w 5752408"/>
              <a:gd name="connsiteY1" fmla="*/ 188626 h 2467926"/>
              <a:gd name="connsiteX2" fmla="*/ 2391445 w 5752408"/>
              <a:gd name="connsiteY2" fmla="*/ 66523 h 2467926"/>
              <a:gd name="connsiteX3" fmla="*/ 4185254 w 5752408"/>
              <a:gd name="connsiteY3" fmla="*/ 568858 h 2467926"/>
              <a:gd name="connsiteX4" fmla="*/ 4539942 w 5752408"/>
              <a:gd name="connsiteY4" fmla="*/ 1857195 h 2467926"/>
              <a:gd name="connsiteX5" fmla="*/ 4650521 w 5752408"/>
              <a:gd name="connsiteY5" fmla="*/ 2168432 h 2467926"/>
              <a:gd name="connsiteX6" fmla="*/ 5592163 w 5752408"/>
              <a:gd name="connsiteY6" fmla="*/ 2292643 h 2467926"/>
              <a:gd name="connsiteX7" fmla="*/ 1981870 w 5752408"/>
              <a:gd name="connsiteY7" fmla="*/ 2417478 h 2467926"/>
              <a:gd name="connsiteX8" fmla="*/ 120923 w 5752408"/>
              <a:gd name="connsiteY8" fmla="*/ 1399163 h 2467926"/>
              <a:gd name="connsiteX0" fmla="*/ 120923 w 5752408"/>
              <a:gd name="connsiteY0" fmla="*/ 1479084 h 2547847"/>
              <a:gd name="connsiteX1" fmla="*/ 432867 w 5752408"/>
              <a:gd name="connsiteY1" fmla="*/ 268547 h 2547847"/>
              <a:gd name="connsiteX2" fmla="*/ 2391445 w 5752408"/>
              <a:gd name="connsiteY2" fmla="*/ 146444 h 2547847"/>
              <a:gd name="connsiteX3" fmla="*/ 2610666 w 5752408"/>
              <a:gd name="connsiteY3" fmla="*/ 1795095 h 2547847"/>
              <a:gd name="connsiteX4" fmla="*/ 4539942 w 5752408"/>
              <a:gd name="connsiteY4" fmla="*/ 1937116 h 2547847"/>
              <a:gd name="connsiteX5" fmla="*/ 4650521 w 5752408"/>
              <a:gd name="connsiteY5" fmla="*/ 2248353 h 2547847"/>
              <a:gd name="connsiteX6" fmla="*/ 5592163 w 5752408"/>
              <a:gd name="connsiteY6" fmla="*/ 2372564 h 2547847"/>
              <a:gd name="connsiteX7" fmla="*/ 1981870 w 5752408"/>
              <a:gd name="connsiteY7" fmla="*/ 2497399 h 2547847"/>
              <a:gd name="connsiteX8" fmla="*/ 120923 w 5752408"/>
              <a:gd name="connsiteY8" fmla="*/ 1479084 h 2547847"/>
              <a:gd name="connsiteX0" fmla="*/ 105055 w 5736540"/>
              <a:gd name="connsiteY0" fmla="*/ 1210804 h 2279567"/>
              <a:gd name="connsiteX1" fmla="*/ 416999 w 5736540"/>
              <a:gd name="connsiteY1" fmla="*/ 267 h 2279567"/>
              <a:gd name="connsiteX2" fmla="*/ 1957155 w 5736540"/>
              <a:gd name="connsiteY2" fmla="*/ 1104617 h 2279567"/>
              <a:gd name="connsiteX3" fmla="*/ 2594798 w 5736540"/>
              <a:gd name="connsiteY3" fmla="*/ 1526815 h 2279567"/>
              <a:gd name="connsiteX4" fmla="*/ 4524074 w 5736540"/>
              <a:gd name="connsiteY4" fmla="*/ 1668836 h 2279567"/>
              <a:gd name="connsiteX5" fmla="*/ 4634653 w 5736540"/>
              <a:gd name="connsiteY5" fmla="*/ 1980073 h 2279567"/>
              <a:gd name="connsiteX6" fmla="*/ 5576295 w 5736540"/>
              <a:gd name="connsiteY6" fmla="*/ 2104284 h 2279567"/>
              <a:gd name="connsiteX7" fmla="*/ 1966002 w 5736540"/>
              <a:gd name="connsiteY7" fmla="*/ 2229119 h 2279567"/>
              <a:gd name="connsiteX8" fmla="*/ 105055 w 5736540"/>
              <a:gd name="connsiteY8" fmla="*/ 1210804 h 2279567"/>
              <a:gd name="connsiteX0" fmla="*/ 12195 w 5643680"/>
              <a:gd name="connsiteY0" fmla="*/ 108975 h 1177738"/>
              <a:gd name="connsiteX1" fmla="*/ 1105927 w 5643680"/>
              <a:gd name="connsiteY1" fmla="*/ 654496 h 1177738"/>
              <a:gd name="connsiteX2" fmla="*/ 1864295 w 5643680"/>
              <a:gd name="connsiteY2" fmla="*/ 2788 h 1177738"/>
              <a:gd name="connsiteX3" fmla="*/ 2501938 w 5643680"/>
              <a:gd name="connsiteY3" fmla="*/ 424986 h 1177738"/>
              <a:gd name="connsiteX4" fmla="*/ 4431214 w 5643680"/>
              <a:gd name="connsiteY4" fmla="*/ 567007 h 1177738"/>
              <a:gd name="connsiteX5" fmla="*/ 4541793 w 5643680"/>
              <a:gd name="connsiteY5" fmla="*/ 878244 h 1177738"/>
              <a:gd name="connsiteX6" fmla="*/ 5483435 w 5643680"/>
              <a:gd name="connsiteY6" fmla="*/ 1002455 h 1177738"/>
              <a:gd name="connsiteX7" fmla="*/ 1873142 w 5643680"/>
              <a:gd name="connsiteY7" fmla="*/ 1127290 h 1177738"/>
              <a:gd name="connsiteX8" fmla="*/ 12195 w 5643680"/>
              <a:gd name="connsiteY8" fmla="*/ 108975 h 1177738"/>
              <a:gd name="connsiteX0" fmla="*/ 12281 w 5643766"/>
              <a:gd name="connsiteY0" fmla="*/ 7693 h 1076456"/>
              <a:gd name="connsiteX1" fmla="*/ 1106013 w 5643766"/>
              <a:gd name="connsiteY1" fmla="*/ 553214 h 1076456"/>
              <a:gd name="connsiteX2" fmla="*/ 1908425 w 5643766"/>
              <a:gd name="connsiteY2" fmla="*/ 448532 h 1076456"/>
              <a:gd name="connsiteX3" fmla="*/ 2502024 w 5643766"/>
              <a:gd name="connsiteY3" fmla="*/ 323704 h 1076456"/>
              <a:gd name="connsiteX4" fmla="*/ 4431300 w 5643766"/>
              <a:gd name="connsiteY4" fmla="*/ 465725 h 1076456"/>
              <a:gd name="connsiteX5" fmla="*/ 4541879 w 5643766"/>
              <a:gd name="connsiteY5" fmla="*/ 776962 h 1076456"/>
              <a:gd name="connsiteX6" fmla="*/ 5483521 w 5643766"/>
              <a:gd name="connsiteY6" fmla="*/ 901173 h 1076456"/>
              <a:gd name="connsiteX7" fmla="*/ 1873228 w 5643766"/>
              <a:gd name="connsiteY7" fmla="*/ 1026008 h 1076456"/>
              <a:gd name="connsiteX8" fmla="*/ 12281 w 5643766"/>
              <a:gd name="connsiteY8" fmla="*/ 7693 h 1076456"/>
              <a:gd name="connsiteX0" fmla="*/ 130644 w 4605962"/>
              <a:gd name="connsiteY0" fmla="*/ 509822 h 703385"/>
              <a:gd name="connsiteX1" fmla="*/ 68209 w 4605962"/>
              <a:gd name="connsiteY1" fmla="*/ 229578 h 703385"/>
              <a:gd name="connsiteX2" fmla="*/ 870621 w 4605962"/>
              <a:gd name="connsiteY2" fmla="*/ 124896 h 703385"/>
              <a:gd name="connsiteX3" fmla="*/ 1464220 w 4605962"/>
              <a:gd name="connsiteY3" fmla="*/ 68 h 703385"/>
              <a:gd name="connsiteX4" fmla="*/ 3393496 w 4605962"/>
              <a:gd name="connsiteY4" fmla="*/ 142089 h 703385"/>
              <a:gd name="connsiteX5" fmla="*/ 3504075 w 4605962"/>
              <a:gd name="connsiteY5" fmla="*/ 453326 h 703385"/>
              <a:gd name="connsiteX6" fmla="*/ 4445717 w 4605962"/>
              <a:gd name="connsiteY6" fmla="*/ 577537 h 703385"/>
              <a:gd name="connsiteX7" fmla="*/ 835424 w 4605962"/>
              <a:gd name="connsiteY7" fmla="*/ 702372 h 703385"/>
              <a:gd name="connsiteX8" fmla="*/ 130644 w 4605962"/>
              <a:gd name="connsiteY8" fmla="*/ 509822 h 703385"/>
              <a:gd name="connsiteX0" fmla="*/ 113128 w 4588446"/>
              <a:gd name="connsiteY0" fmla="*/ 510460 h 704023"/>
              <a:gd name="connsiteX1" fmla="*/ 50693 w 4588446"/>
              <a:gd name="connsiteY1" fmla="*/ 230216 h 704023"/>
              <a:gd name="connsiteX2" fmla="*/ 610861 w 4588446"/>
              <a:gd name="connsiteY2" fmla="*/ 94176 h 704023"/>
              <a:gd name="connsiteX3" fmla="*/ 1446704 w 4588446"/>
              <a:gd name="connsiteY3" fmla="*/ 706 h 704023"/>
              <a:gd name="connsiteX4" fmla="*/ 3375980 w 4588446"/>
              <a:gd name="connsiteY4" fmla="*/ 142727 h 704023"/>
              <a:gd name="connsiteX5" fmla="*/ 3486559 w 4588446"/>
              <a:gd name="connsiteY5" fmla="*/ 453964 h 704023"/>
              <a:gd name="connsiteX6" fmla="*/ 4428201 w 4588446"/>
              <a:gd name="connsiteY6" fmla="*/ 578175 h 704023"/>
              <a:gd name="connsiteX7" fmla="*/ 817908 w 4588446"/>
              <a:gd name="connsiteY7" fmla="*/ 703010 h 704023"/>
              <a:gd name="connsiteX8" fmla="*/ 113128 w 4588446"/>
              <a:gd name="connsiteY8" fmla="*/ 510460 h 704023"/>
              <a:gd name="connsiteX0" fmla="*/ 113128 w 5126241"/>
              <a:gd name="connsiteY0" fmla="*/ 510460 h 703795"/>
              <a:gd name="connsiteX1" fmla="*/ 50693 w 5126241"/>
              <a:gd name="connsiteY1" fmla="*/ 230216 h 703795"/>
              <a:gd name="connsiteX2" fmla="*/ 610861 w 5126241"/>
              <a:gd name="connsiteY2" fmla="*/ 94176 h 703795"/>
              <a:gd name="connsiteX3" fmla="*/ 1446704 w 5126241"/>
              <a:gd name="connsiteY3" fmla="*/ 706 h 703795"/>
              <a:gd name="connsiteX4" fmla="*/ 3375980 w 5126241"/>
              <a:gd name="connsiteY4" fmla="*/ 142727 h 703795"/>
              <a:gd name="connsiteX5" fmla="*/ 3486559 w 5126241"/>
              <a:gd name="connsiteY5" fmla="*/ 453964 h 703795"/>
              <a:gd name="connsiteX6" fmla="*/ 5073674 w 5126241"/>
              <a:gd name="connsiteY6" fmla="*/ 513122 h 703795"/>
              <a:gd name="connsiteX7" fmla="*/ 4428201 w 5126241"/>
              <a:gd name="connsiteY7" fmla="*/ 578175 h 703795"/>
              <a:gd name="connsiteX8" fmla="*/ 817908 w 5126241"/>
              <a:gd name="connsiteY8" fmla="*/ 703010 h 703795"/>
              <a:gd name="connsiteX9" fmla="*/ 113128 w 5126241"/>
              <a:gd name="connsiteY9" fmla="*/ 510460 h 703795"/>
              <a:gd name="connsiteX0" fmla="*/ 113128 w 4612907"/>
              <a:gd name="connsiteY0" fmla="*/ 510460 h 703795"/>
              <a:gd name="connsiteX1" fmla="*/ 50693 w 4612907"/>
              <a:gd name="connsiteY1" fmla="*/ 230216 h 703795"/>
              <a:gd name="connsiteX2" fmla="*/ 610861 w 4612907"/>
              <a:gd name="connsiteY2" fmla="*/ 94176 h 703795"/>
              <a:gd name="connsiteX3" fmla="*/ 1446704 w 4612907"/>
              <a:gd name="connsiteY3" fmla="*/ 706 h 703795"/>
              <a:gd name="connsiteX4" fmla="*/ 3375980 w 4612907"/>
              <a:gd name="connsiteY4" fmla="*/ 142727 h 703795"/>
              <a:gd name="connsiteX5" fmla="*/ 3486559 w 4612907"/>
              <a:gd name="connsiteY5" fmla="*/ 453964 h 703795"/>
              <a:gd name="connsiteX6" fmla="*/ 3785375 w 4612907"/>
              <a:gd name="connsiteY6" fmla="*/ 439953 h 703795"/>
              <a:gd name="connsiteX7" fmla="*/ 4428201 w 4612907"/>
              <a:gd name="connsiteY7" fmla="*/ 578175 h 703795"/>
              <a:gd name="connsiteX8" fmla="*/ 817908 w 4612907"/>
              <a:gd name="connsiteY8" fmla="*/ 703010 h 703795"/>
              <a:gd name="connsiteX9" fmla="*/ 113128 w 4612907"/>
              <a:gd name="connsiteY9" fmla="*/ 510460 h 703795"/>
              <a:gd name="connsiteX0" fmla="*/ 113128 w 3815634"/>
              <a:gd name="connsiteY0" fmla="*/ 510460 h 709970"/>
              <a:gd name="connsiteX1" fmla="*/ 50693 w 3815634"/>
              <a:gd name="connsiteY1" fmla="*/ 230216 h 709970"/>
              <a:gd name="connsiteX2" fmla="*/ 610861 w 3815634"/>
              <a:gd name="connsiteY2" fmla="*/ 94176 h 709970"/>
              <a:gd name="connsiteX3" fmla="*/ 1446704 w 3815634"/>
              <a:gd name="connsiteY3" fmla="*/ 706 h 709970"/>
              <a:gd name="connsiteX4" fmla="*/ 3375980 w 3815634"/>
              <a:gd name="connsiteY4" fmla="*/ 142727 h 709970"/>
              <a:gd name="connsiteX5" fmla="*/ 3486559 w 3815634"/>
              <a:gd name="connsiteY5" fmla="*/ 453964 h 709970"/>
              <a:gd name="connsiteX6" fmla="*/ 3785375 w 3815634"/>
              <a:gd name="connsiteY6" fmla="*/ 439953 h 709970"/>
              <a:gd name="connsiteX7" fmla="*/ 2853613 w 3815634"/>
              <a:gd name="connsiteY7" fmla="*/ 658312 h 709970"/>
              <a:gd name="connsiteX8" fmla="*/ 817908 w 3815634"/>
              <a:gd name="connsiteY8" fmla="*/ 703010 h 709970"/>
              <a:gd name="connsiteX9" fmla="*/ 113128 w 3815634"/>
              <a:gd name="connsiteY9" fmla="*/ 510460 h 709970"/>
              <a:gd name="connsiteX0" fmla="*/ 113128 w 3900065"/>
              <a:gd name="connsiteY0" fmla="*/ 510460 h 709970"/>
              <a:gd name="connsiteX1" fmla="*/ 50693 w 3900065"/>
              <a:gd name="connsiteY1" fmla="*/ 230216 h 709970"/>
              <a:gd name="connsiteX2" fmla="*/ 610861 w 3900065"/>
              <a:gd name="connsiteY2" fmla="*/ 94176 h 709970"/>
              <a:gd name="connsiteX3" fmla="*/ 1446704 w 3900065"/>
              <a:gd name="connsiteY3" fmla="*/ 706 h 709970"/>
              <a:gd name="connsiteX4" fmla="*/ 3375980 w 3900065"/>
              <a:gd name="connsiteY4" fmla="*/ 142727 h 709970"/>
              <a:gd name="connsiteX5" fmla="*/ 3486559 w 3900065"/>
              <a:gd name="connsiteY5" fmla="*/ 453964 h 709970"/>
              <a:gd name="connsiteX6" fmla="*/ 3873465 w 3900065"/>
              <a:gd name="connsiteY6" fmla="*/ 534028 h 709970"/>
              <a:gd name="connsiteX7" fmla="*/ 2853613 w 3900065"/>
              <a:gd name="connsiteY7" fmla="*/ 658312 h 709970"/>
              <a:gd name="connsiteX8" fmla="*/ 817908 w 3900065"/>
              <a:gd name="connsiteY8" fmla="*/ 703010 h 709970"/>
              <a:gd name="connsiteX9" fmla="*/ 113128 w 3900065"/>
              <a:gd name="connsiteY9" fmla="*/ 510460 h 709970"/>
              <a:gd name="connsiteX0" fmla="*/ 113128 w 3590622"/>
              <a:gd name="connsiteY0" fmla="*/ 510460 h 709970"/>
              <a:gd name="connsiteX1" fmla="*/ 50693 w 3590622"/>
              <a:gd name="connsiteY1" fmla="*/ 230216 h 709970"/>
              <a:gd name="connsiteX2" fmla="*/ 610861 w 3590622"/>
              <a:gd name="connsiteY2" fmla="*/ 94176 h 709970"/>
              <a:gd name="connsiteX3" fmla="*/ 1446704 w 3590622"/>
              <a:gd name="connsiteY3" fmla="*/ 706 h 709970"/>
              <a:gd name="connsiteX4" fmla="*/ 3375980 w 3590622"/>
              <a:gd name="connsiteY4" fmla="*/ 142727 h 709970"/>
              <a:gd name="connsiteX5" fmla="*/ 3486559 w 3590622"/>
              <a:gd name="connsiteY5" fmla="*/ 453964 h 709970"/>
              <a:gd name="connsiteX6" fmla="*/ 3543132 w 3590622"/>
              <a:gd name="connsiteY6" fmla="*/ 540996 h 709970"/>
              <a:gd name="connsiteX7" fmla="*/ 2853613 w 3590622"/>
              <a:gd name="connsiteY7" fmla="*/ 658312 h 709970"/>
              <a:gd name="connsiteX8" fmla="*/ 817908 w 3590622"/>
              <a:gd name="connsiteY8" fmla="*/ 703010 h 709970"/>
              <a:gd name="connsiteX9" fmla="*/ 113128 w 3590622"/>
              <a:gd name="connsiteY9" fmla="*/ 510460 h 709970"/>
              <a:gd name="connsiteX0" fmla="*/ 142986 w 3620480"/>
              <a:gd name="connsiteY0" fmla="*/ 510460 h 662403"/>
              <a:gd name="connsiteX1" fmla="*/ 80551 w 3620480"/>
              <a:gd name="connsiteY1" fmla="*/ 230216 h 662403"/>
              <a:gd name="connsiteX2" fmla="*/ 640719 w 3620480"/>
              <a:gd name="connsiteY2" fmla="*/ 94176 h 662403"/>
              <a:gd name="connsiteX3" fmla="*/ 1476562 w 3620480"/>
              <a:gd name="connsiteY3" fmla="*/ 706 h 662403"/>
              <a:gd name="connsiteX4" fmla="*/ 3405838 w 3620480"/>
              <a:gd name="connsiteY4" fmla="*/ 142727 h 662403"/>
              <a:gd name="connsiteX5" fmla="*/ 3516417 w 3620480"/>
              <a:gd name="connsiteY5" fmla="*/ 453964 h 662403"/>
              <a:gd name="connsiteX6" fmla="*/ 3572990 w 3620480"/>
              <a:gd name="connsiteY6" fmla="*/ 540996 h 662403"/>
              <a:gd name="connsiteX7" fmla="*/ 2883471 w 3620480"/>
              <a:gd name="connsiteY7" fmla="*/ 658312 h 662403"/>
              <a:gd name="connsiteX8" fmla="*/ 1370870 w 3620480"/>
              <a:gd name="connsiteY8" fmla="*/ 580622 h 662403"/>
              <a:gd name="connsiteX9" fmla="*/ 142986 w 3620480"/>
              <a:gd name="connsiteY9" fmla="*/ 510460 h 662403"/>
              <a:gd name="connsiteX0" fmla="*/ 142986 w 3616246"/>
              <a:gd name="connsiteY0" fmla="*/ 510460 h 662403"/>
              <a:gd name="connsiteX1" fmla="*/ 80551 w 3616246"/>
              <a:gd name="connsiteY1" fmla="*/ 230216 h 662403"/>
              <a:gd name="connsiteX2" fmla="*/ 640719 w 3616246"/>
              <a:gd name="connsiteY2" fmla="*/ 94176 h 662403"/>
              <a:gd name="connsiteX3" fmla="*/ 1476562 w 3616246"/>
              <a:gd name="connsiteY3" fmla="*/ 706 h 662403"/>
              <a:gd name="connsiteX4" fmla="*/ 3405838 w 3616246"/>
              <a:gd name="connsiteY4" fmla="*/ 142727 h 662403"/>
              <a:gd name="connsiteX5" fmla="*/ 3516417 w 3616246"/>
              <a:gd name="connsiteY5" fmla="*/ 453964 h 662403"/>
              <a:gd name="connsiteX6" fmla="*/ 2971430 w 3616246"/>
              <a:gd name="connsiteY6" fmla="*/ 407608 h 662403"/>
              <a:gd name="connsiteX7" fmla="*/ 2883471 w 3616246"/>
              <a:gd name="connsiteY7" fmla="*/ 658312 h 662403"/>
              <a:gd name="connsiteX8" fmla="*/ 1370870 w 3616246"/>
              <a:gd name="connsiteY8" fmla="*/ 580622 h 662403"/>
              <a:gd name="connsiteX9" fmla="*/ 142986 w 3616246"/>
              <a:gd name="connsiteY9" fmla="*/ 510460 h 662403"/>
              <a:gd name="connsiteX0" fmla="*/ 142986 w 3616246"/>
              <a:gd name="connsiteY0" fmla="*/ 510460 h 662403"/>
              <a:gd name="connsiteX1" fmla="*/ 80551 w 3616246"/>
              <a:gd name="connsiteY1" fmla="*/ 230216 h 662403"/>
              <a:gd name="connsiteX2" fmla="*/ 640719 w 3616246"/>
              <a:gd name="connsiteY2" fmla="*/ 94176 h 662403"/>
              <a:gd name="connsiteX3" fmla="*/ 1476562 w 3616246"/>
              <a:gd name="connsiteY3" fmla="*/ 706 h 662403"/>
              <a:gd name="connsiteX4" fmla="*/ 3405838 w 3616246"/>
              <a:gd name="connsiteY4" fmla="*/ 142727 h 662403"/>
              <a:gd name="connsiteX5" fmla="*/ 3516417 w 3616246"/>
              <a:gd name="connsiteY5" fmla="*/ 453964 h 662403"/>
              <a:gd name="connsiteX6" fmla="*/ 2971430 w 3616246"/>
              <a:gd name="connsiteY6" fmla="*/ 407608 h 662403"/>
              <a:gd name="connsiteX7" fmla="*/ 2883471 w 3616246"/>
              <a:gd name="connsiteY7" fmla="*/ 658312 h 662403"/>
              <a:gd name="connsiteX8" fmla="*/ 1370870 w 3616246"/>
              <a:gd name="connsiteY8" fmla="*/ 580622 h 662403"/>
              <a:gd name="connsiteX9" fmla="*/ 142986 w 3616246"/>
              <a:gd name="connsiteY9" fmla="*/ 510460 h 662403"/>
              <a:gd name="connsiteX0" fmla="*/ 142986 w 3594581"/>
              <a:gd name="connsiteY0" fmla="*/ 510460 h 662403"/>
              <a:gd name="connsiteX1" fmla="*/ 80551 w 3594581"/>
              <a:gd name="connsiteY1" fmla="*/ 230216 h 662403"/>
              <a:gd name="connsiteX2" fmla="*/ 640719 w 3594581"/>
              <a:gd name="connsiteY2" fmla="*/ 94176 h 662403"/>
              <a:gd name="connsiteX3" fmla="*/ 1476562 w 3594581"/>
              <a:gd name="connsiteY3" fmla="*/ 706 h 662403"/>
              <a:gd name="connsiteX4" fmla="*/ 3405838 w 3594581"/>
              <a:gd name="connsiteY4" fmla="*/ 142727 h 662403"/>
              <a:gd name="connsiteX5" fmla="*/ 3516417 w 3594581"/>
              <a:gd name="connsiteY5" fmla="*/ 453964 h 662403"/>
              <a:gd name="connsiteX6" fmla="*/ 3358444 w 3594581"/>
              <a:gd name="connsiteY6" fmla="*/ 479805 h 662403"/>
              <a:gd name="connsiteX7" fmla="*/ 2883471 w 3594581"/>
              <a:gd name="connsiteY7" fmla="*/ 658312 h 662403"/>
              <a:gd name="connsiteX8" fmla="*/ 1370870 w 3594581"/>
              <a:gd name="connsiteY8" fmla="*/ 580622 h 662403"/>
              <a:gd name="connsiteX9" fmla="*/ 142986 w 3594581"/>
              <a:gd name="connsiteY9" fmla="*/ 510460 h 662403"/>
              <a:gd name="connsiteX0" fmla="*/ 142986 w 3594581"/>
              <a:gd name="connsiteY0" fmla="*/ 510460 h 662403"/>
              <a:gd name="connsiteX1" fmla="*/ 80551 w 3594581"/>
              <a:gd name="connsiteY1" fmla="*/ 230216 h 662403"/>
              <a:gd name="connsiteX2" fmla="*/ 640719 w 3594581"/>
              <a:gd name="connsiteY2" fmla="*/ 94176 h 662403"/>
              <a:gd name="connsiteX3" fmla="*/ 1476562 w 3594581"/>
              <a:gd name="connsiteY3" fmla="*/ 706 h 662403"/>
              <a:gd name="connsiteX4" fmla="*/ 3405838 w 3594581"/>
              <a:gd name="connsiteY4" fmla="*/ 142727 h 662403"/>
              <a:gd name="connsiteX5" fmla="*/ 3516417 w 3594581"/>
              <a:gd name="connsiteY5" fmla="*/ 453964 h 662403"/>
              <a:gd name="connsiteX6" fmla="*/ 3358444 w 3594581"/>
              <a:gd name="connsiteY6" fmla="*/ 479805 h 662403"/>
              <a:gd name="connsiteX7" fmla="*/ 2883471 w 3594581"/>
              <a:gd name="connsiteY7" fmla="*/ 658312 h 662403"/>
              <a:gd name="connsiteX8" fmla="*/ 1370870 w 3594581"/>
              <a:gd name="connsiteY8" fmla="*/ 580622 h 662403"/>
              <a:gd name="connsiteX9" fmla="*/ 142986 w 3594581"/>
              <a:gd name="connsiteY9" fmla="*/ 510460 h 662403"/>
              <a:gd name="connsiteX0" fmla="*/ 142986 w 3594581"/>
              <a:gd name="connsiteY0" fmla="*/ 510460 h 662403"/>
              <a:gd name="connsiteX1" fmla="*/ 80551 w 3594581"/>
              <a:gd name="connsiteY1" fmla="*/ 230216 h 662403"/>
              <a:gd name="connsiteX2" fmla="*/ 640719 w 3594581"/>
              <a:gd name="connsiteY2" fmla="*/ 94176 h 662403"/>
              <a:gd name="connsiteX3" fmla="*/ 1476562 w 3594581"/>
              <a:gd name="connsiteY3" fmla="*/ 706 h 662403"/>
              <a:gd name="connsiteX4" fmla="*/ 3405838 w 3594581"/>
              <a:gd name="connsiteY4" fmla="*/ 142727 h 662403"/>
              <a:gd name="connsiteX5" fmla="*/ 3516417 w 3594581"/>
              <a:gd name="connsiteY5" fmla="*/ 453964 h 662403"/>
              <a:gd name="connsiteX6" fmla="*/ 3358444 w 3594581"/>
              <a:gd name="connsiteY6" fmla="*/ 479805 h 662403"/>
              <a:gd name="connsiteX7" fmla="*/ 2883471 w 3594581"/>
              <a:gd name="connsiteY7" fmla="*/ 658312 h 662403"/>
              <a:gd name="connsiteX8" fmla="*/ 1370870 w 3594581"/>
              <a:gd name="connsiteY8" fmla="*/ 580622 h 662403"/>
              <a:gd name="connsiteX9" fmla="*/ 142986 w 3594581"/>
              <a:gd name="connsiteY9" fmla="*/ 510460 h 662403"/>
              <a:gd name="connsiteX0" fmla="*/ 142986 w 3552441"/>
              <a:gd name="connsiteY0" fmla="*/ 510460 h 662403"/>
              <a:gd name="connsiteX1" fmla="*/ 80551 w 3552441"/>
              <a:gd name="connsiteY1" fmla="*/ 230216 h 662403"/>
              <a:gd name="connsiteX2" fmla="*/ 640719 w 3552441"/>
              <a:gd name="connsiteY2" fmla="*/ 94176 h 662403"/>
              <a:gd name="connsiteX3" fmla="*/ 1476562 w 3552441"/>
              <a:gd name="connsiteY3" fmla="*/ 706 h 662403"/>
              <a:gd name="connsiteX4" fmla="*/ 3405838 w 3552441"/>
              <a:gd name="connsiteY4" fmla="*/ 142727 h 662403"/>
              <a:gd name="connsiteX5" fmla="*/ 3358444 w 3552441"/>
              <a:gd name="connsiteY5" fmla="*/ 479805 h 662403"/>
              <a:gd name="connsiteX6" fmla="*/ 2883471 w 3552441"/>
              <a:gd name="connsiteY6" fmla="*/ 658312 h 662403"/>
              <a:gd name="connsiteX7" fmla="*/ 1370870 w 3552441"/>
              <a:gd name="connsiteY7" fmla="*/ 580622 h 662403"/>
              <a:gd name="connsiteX8" fmla="*/ 142986 w 3552441"/>
              <a:gd name="connsiteY8" fmla="*/ 510460 h 662403"/>
              <a:gd name="connsiteX0" fmla="*/ 142986 w 3552441"/>
              <a:gd name="connsiteY0" fmla="*/ 510460 h 588141"/>
              <a:gd name="connsiteX1" fmla="*/ 80551 w 3552441"/>
              <a:gd name="connsiteY1" fmla="*/ 230216 h 588141"/>
              <a:gd name="connsiteX2" fmla="*/ 640719 w 3552441"/>
              <a:gd name="connsiteY2" fmla="*/ 94176 h 588141"/>
              <a:gd name="connsiteX3" fmla="*/ 1476562 w 3552441"/>
              <a:gd name="connsiteY3" fmla="*/ 706 h 588141"/>
              <a:gd name="connsiteX4" fmla="*/ 3405838 w 3552441"/>
              <a:gd name="connsiteY4" fmla="*/ 142727 h 588141"/>
              <a:gd name="connsiteX5" fmla="*/ 3358444 w 3552441"/>
              <a:gd name="connsiteY5" fmla="*/ 479805 h 588141"/>
              <a:gd name="connsiteX6" fmla="*/ 2371882 w 3552441"/>
              <a:gd name="connsiteY6" fmla="*/ 571040 h 588141"/>
              <a:gd name="connsiteX7" fmla="*/ 1370870 w 3552441"/>
              <a:gd name="connsiteY7" fmla="*/ 580622 h 588141"/>
              <a:gd name="connsiteX8" fmla="*/ 142986 w 3552441"/>
              <a:gd name="connsiteY8" fmla="*/ 510460 h 588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2441" h="588141">
                <a:moveTo>
                  <a:pt x="142986" y="510460"/>
                </a:moveTo>
                <a:cubicBezTo>
                  <a:pt x="-72067" y="452059"/>
                  <a:pt x="-2404" y="299597"/>
                  <a:pt x="80551" y="230216"/>
                </a:cubicBezTo>
                <a:cubicBezTo>
                  <a:pt x="163506" y="160835"/>
                  <a:pt x="408051" y="132428"/>
                  <a:pt x="640719" y="94176"/>
                </a:cubicBezTo>
                <a:cubicBezTo>
                  <a:pt x="873388" y="55924"/>
                  <a:pt x="1015709" y="-7386"/>
                  <a:pt x="1476562" y="706"/>
                </a:cubicBezTo>
                <a:cubicBezTo>
                  <a:pt x="1937415" y="8798"/>
                  <a:pt x="3092191" y="62877"/>
                  <a:pt x="3405838" y="142727"/>
                </a:cubicBezTo>
                <a:cubicBezTo>
                  <a:pt x="3719485" y="222577"/>
                  <a:pt x="3445505" y="393874"/>
                  <a:pt x="3358444" y="479805"/>
                </a:cubicBezTo>
                <a:cubicBezTo>
                  <a:pt x="3515384" y="500507"/>
                  <a:pt x="2985747" y="548683"/>
                  <a:pt x="2371882" y="571040"/>
                </a:cubicBezTo>
                <a:cubicBezTo>
                  <a:pt x="1758017" y="593397"/>
                  <a:pt x="1742353" y="590719"/>
                  <a:pt x="1370870" y="580622"/>
                </a:cubicBezTo>
                <a:cubicBezTo>
                  <a:pt x="999387" y="570525"/>
                  <a:pt x="358039" y="568861"/>
                  <a:pt x="142986" y="51046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44">
            <a:extLst>
              <a:ext uri="{FF2B5EF4-FFF2-40B4-BE49-F238E27FC236}">
                <a16:creationId xmlns:a16="http://schemas.microsoft.com/office/drawing/2014/main" id="{D1DBFF1F-E4D7-8E4F-09B3-43C37EE77478}"/>
              </a:ext>
            </a:extLst>
          </p:cNvPr>
          <p:cNvSpPr/>
          <p:nvPr/>
        </p:nvSpPr>
        <p:spPr>
          <a:xfrm>
            <a:off x="5838991" y="553092"/>
            <a:ext cx="5636393" cy="622528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2126842 w 7247528"/>
              <a:gd name="connsiteY0" fmla="*/ 1386308 h 2405124"/>
              <a:gd name="connsiteX1" fmla="*/ 54815 w 7247528"/>
              <a:gd name="connsiteY1" fmla="*/ 175771 h 2405124"/>
              <a:gd name="connsiteX2" fmla="*/ 4397364 w 7247528"/>
              <a:gd name="connsiteY2" fmla="*/ 53668 h 2405124"/>
              <a:gd name="connsiteX3" fmla="*/ 6575518 w 7247528"/>
              <a:gd name="connsiteY3" fmla="*/ 354762 h 2405124"/>
              <a:gd name="connsiteX4" fmla="*/ 7109557 w 7247528"/>
              <a:gd name="connsiteY4" fmla="*/ 1509384 h 2405124"/>
              <a:gd name="connsiteX5" fmla="*/ 3987789 w 7247528"/>
              <a:gd name="connsiteY5" fmla="*/ 2404623 h 2405124"/>
              <a:gd name="connsiteX6" fmla="*/ 2126842 w 7247528"/>
              <a:gd name="connsiteY6" fmla="*/ 1386308 h 2405124"/>
              <a:gd name="connsiteX0" fmla="*/ 2126842 w 7247528"/>
              <a:gd name="connsiteY0" fmla="*/ 1461292 h 2480108"/>
              <a:gd name="connsiteX1" fmla="*/ 54815 w 7247528"/>
              <a:gd name="connsiteY1" fmla="*/ 250755 h 2480108"/>
              <a:gd name="connsiteX2" fmla="*/ 4262677 w 7247528"/>
              <a:gd name="connsiteY2" fmla="*/ 14604 h 2480108"/>
              <a:gd name="connsiteX3" fmla="*/ 6575518 w 7247528"/>
              <a:gd name="connsiteY3" fmla="*/ 429746 h 2480108"/>
              <a:gd name="connsiteX4" fmla="*/ 7109557 w 7247528"/>
              <a:gd name="connsiteY4" fmla="*/ 1584368 h 2480108"/>
              <a:gd name="connsiteX5" fmla="*/ 3987789 w 7247528"/>
              <a:gd name="connsiteY5" fmla="*/ 2479607 h 2480108"/>
              <a:gd name="connsiteX6" fmla="*/ 2126842 w 7247528"/>
              <a:gd name="connsiteY6" fmla="*/ 1461292 h 2480108"/>
              <a:gd name="connsiteX0" fmla="*/ 107417 w 9578512"/>
              <a:gd name="connsiteY0" fmla="*/ 970886 h 2489773"/>
              <a:gd name="connsiteX1" fmla="*/ 2385799 w 9578512"/>
              <a:gd name="connsiteY1" fmla="*/ 250755 h 2489773"/>
              <a:gd name="connsiteX2" fmla="*/ 6593661 w 9578512"/>
              <a:gd name="connsiteY2" fmla="*/ 14604 h 2489773"/>
              <a:gd name="connsiteX3" fmla="*/ 8906502 w 9578512"/>
              <a:gd name="connsiteY3" fmla="*/ 429746 h 2489773"/>
              <a:gd name="connsiteX4" fmla="*/ 9440541 w 9578512"/>
              <a:gd name="connsiteY4" fmla="*/ 1584368 h 2489773"/>
              <a:gd name="connsiteX5" fmla="*/ 6318773 w 9578512"/>
              <a:gd name="connsiteY5" fmla="*/ 2479607 h 2489773"/>
              <a:gd name="connsiteX6" fmla="*/ 107417 w 9578512"/>
              <a:gd name="connsiteY6" fmla="*/ 970886 h 2489773"/>
              <a:gd name="connsiteX0" fmla="*/ 107417 w 9578512"/>
              <a:gd name="connsiteY0" fmla="*/ 970886 h 2482210"/>
              <a:gd name="connsiteX1" fmla="*/ 2385799 w 9578512"/>
              <a:gd name="connsiteY1" fmla="*/ 250755 h 2482210"/>
              <a:gd name="connsiteX2" fmla="*/ 6593661 w 9578512"/>
              <a:gd name="connsiteY2" fmla="*/ 14604 h 2482210"/>
              <a:gd name="connsiteX3" fmla="*/ 8906502 w 9578512"/>
              <a:gd name="connsiteY3" fmla="*/ 429746 h 2482210"/>
              <a:gd name="connsiteX4" fmla="*/ 9440541 w 9578512"/>
              <a:gd name="connsiteY4" fmla="*/ 1584368 h 2482210"/>
              <a:gd name="connsiteX5" fmla="*/ 6318773 w 9578512"/>
              <a:gd name="connsiteY5" fmla="*/ 2479607 h 2482210"/>
              <a:gd name="connsiteX6" fmla="*/ 2909493 w 9578512"/>
              <a:gd name="connsiteY6" fmla="*/ 1827271 h 2482210"/>
              <a:gd name="connsiteX7" fmla="*/ 107417 w 9578512"/>
              <a:gd name="connsiteY7" fmla="*/ 970886 h 2482210"/>
              <a:gd name="connsiteX0" fmla="*/ 24578 w 9495673"/>
              <a:gd name="connsiteY0" fmla="*/ 970886 h 2485056"/>
              <a:gd name="connsiteX1" fmla="*/ 2302960 w 9495673"/>
              <a:gd name="connsiteY1" fmla="*/ 250755 h 2485056"/>
              <a:gd name="connsiteX2" fmla="*/ 6510822 w 9495673"/>
              <a:gd name="connsiteY2" fmla="*/ 14604 h 2485056"/>
              <a:gd name="connsiteX3" fmla="*/ 8823663 w 9495673"/>
              <a:gd name="connsiteY3" fmla="*/ 429746 h 2485056"/>
              <a:gd name="connsiteX4" fmla="*/ 9357702 w 9495673"/>
              <a:gd name="connsiteY4" fmla="*/ 1584368 h 2485056"/>
              <a:gd name="connsiteX5" fmla="*/ 6235934 w 9495673"/>
              <a:gd name="connsiteY5" fmla="*/ 2479607 h 2485056"/>
              <a:gd name="connsiteX6" fmla="*/ 3971498 w 9495673"/>
              <a:gd name="connsiteY6" fmla="*/ 1150587 h 2485056"/>
              <a:gd name="connsiteX7" fmla="*/ 24578 w 9495673"/>
              <a:gd name="connsiteY7" fmla="*/ 970886 h 2485056"/>
              <a:gd name="connsiteX0" fmla="*/ 7238 w 9478333"/>
              <a:gd name="connsiteY0" fmla="*/ 970886 h 2484543"/>
              <a:gd name="connsiteX1" fmla="*/ 2285620 w 9478333"/>
              <a:gd name="connsiteY1" fmla="*/ 250755 h 2484543"/>
              <a:gd name="connsiteX2" fmla="*/ 6493482 w 9478333"/>
              <a:gd name="connsiteY2" fmla="*/ 14604 h 2484543"/>
              <a:gd name="connsiteX3" fmla="*/ 8806323 w 9478333"/>
              <a:gd name="connsiteY3" fmla="*/ 429746 h 2484543"/>
              <a:gd name="connsiteX4" fmla="*/ 9340362 w 9478333"/>
              <a:gd name="connsiteY4" fmla="*/ 1584368 h 2484543"/>
              <a:gd name="connsiteX5" fmla="*/ 6218594 w 9478333"/>
              <a:gd name="connsiteY5" fmla="*/ 2479607 h 2484543"/>
              <a:gd name="connsiteX6" fmla="*/ 3146033 w 9478333"/>
              <a:gd name="connsiteY6" fmla="*/ 1173397 h 2484543"/>
              <a:gd name="connsiteX7" fmla="*/ 7238 w 9478333"/>
              <a:gd name="connsiteY7" fmla="*/ 970886 h 2484543"/>
              <a:gd name="connsiteX0" fmla="*/ 5527 w 10136591"/>
              <a:gd name="connsiteY0" fmla="*/ 872045 h 2484543"/>
              <a:gd name="connsiteX1" fmla="*/ 2943878 w 10136591"/>
              <a:gd name="connsiteY1" fmla="*/ 250755 h 2484543"/>
              <a:gd name="connsiteX2" fmla="*/ 7151740 w 10136591"/>
              <a:gd name="connsiteY2" fmla="*/ 14604 h 2484543"/>
              <a:gd name="connsiteX3" fmla="*/ 9464581 w 10136591"/>
              <a:gd name="connsiteY3" fmla="*/ 429746 h 2484543"/>
              <a:gd name="connsiteX4" fmla="*/ 9998620 w 10136591"/>
              <a:gd name="connsiteY4" fmla="*/ 1584368 h 2484543"/>
              <a:gd name="connsiteX5" fmla="*/ 6876852 w 10136591"/>
              <a:gd name="connsiteY5" fmla="*/ 2479607 h 2484543"/>
              <a:gd name="connsiteX6" fmla="*/ 3804291 w 10136591"/>
              <a:gd name="connsiteY6" fmla="*/ 1173397 h 2484543"/>
              <a:gd name="connsiteX7" fmla="*/ 5527 w 10136591"/>
              <a:gd name="connsiteY7" fmla="*/ 872045 h 2484543"/>
              <a:gd name="connsiteX0" fmla="*/ 11408 w 10142472"/>
              <a:gd name="connsiteY0" fmla="*/ 904590 h 2517088"/>
              <a:gd name="connsiteX1" fmla="*/ 2626509 w 10142472"/>
              <a:gd name="connsiteY1" fmla="*/ 195863 h 2517088"/>
              <a:gd name="connsiteX2" fmla="*/ 7157621 w 10142472"/>
              <a:gd name="connsiteY2" fmla="*/ 47149 h 2517088"/>
              <a:gd name="connsiteX3" fmla="*/ 9470462 w 10142472"/>
              <a:gd name="connsiteY3" fmla="*/ 462291 h 2517088"/>
              <a:gd name="connsiteX4" fmla="*/ 10004501 w 10142472"/>
              <a:gd name="connsiteY4" fmla="*/ 1616913 h 2517088"/>
              <a:gd name="connsiteX5" fmla="*/ 6882733 w 10142472"/>
              <a:gd name="connsiteY5" fmla="*/ 2512152 h 2517088"/>
              <a:gd name="connsiteX6" fmla="*/ 3810172 w 10142472"/>
              <a:gd name="connsiteY6" fmla="*/ 1205942 h 2517088"/>
              <a:gd name="connsiteX7" fmla="*/ 11408 w 10142472"/>
              <a:gd name="connsiteY7" fmla="*/ 904590 h 2517088"/>
              <a:gd name="connsiteX0" fmla="*/ 22769 w 10153833"/>
              <a:gd name="connsiteY0" fmla="*/ 904590 h 2521519"/>
              <a:gd name="connsiteX1" fmla="*/ 2637870 w 10153833"/>
              <a:gd name="connsiteY1" fmla="*/ 195863 h 2521519"/>
              <a:gd name="connsiteX2" fmla="*/ 7168982 w 10153833"/>
              <a:gd name="connsiteY2" fmla="*/ 47149 h 2521519"/>
              <a:gd name="connsiteX3" fmla="*/ 9481823 w 10153833"/>
              <a:gd name="connsiteY3" fmla="*/ 462291 h 2521519"/>
              <a:gd name="connsiteX4" fmla="*/ 10015862 w 10153833"/>
              <a:gd name="connsiteY4" fmla="*/ 1616913 h 2521519"/>
              <a:gd name="connsiteX5" fmla="*/ 6894094 w 10153833"/>
              <a:gd name="connsiteY5" fmla="*/ 2512152 h 2521519"/>
              <a:gd name="connsiteX6" fmla="*/ 4358951 w 10153833"/>
              <a:gd name="connsiteY6" fmla="*/ 1031068 h 2521519"/>
              <a:gd name="connsiteX7" fmla="*/ 22769 w 10153833"/>
              <a:gd name="connsiteY7" fmla="*/ 904590 h 2521519"/>
              <a:gd name="connsiteX0" fmla="*/ 33921 w 10024138"/>
              <a:gd name="connsiteY0" fmla="*/ 506347 h 2484543"/>
              <a:gd name="connsiteX1" fmla="*/ 2508175 w 10024138"/>
              <a:gd name="connsiteY1" fmla="*/ 158887 h 2484543"/>
              <a:gd name="connsiteX2" fmla="*/ 7039287 w 10024138"/>
              <a:gd name="connsiteY2" fmla="*/ 10173 h 2484543"/>
              <a:gd name="connsiteX3" fmla="*/ 9352128 w 10024138"/>
              <a:gd name="connsiteY3" fmla="*/ 425315 h 2484543"/>
              <a:gd name="connsiteX4" fmla="*/ 9886167 w 10024138"/>
              <a:gd name="connsiteY4" fmla="*/ 1579937 h 2484543"/>
              <a:gd name="connsiteX5" fmla="*/ 6764399 w 10024138"/>
              <a:gd name="connsiteY5" fmla="*/ 2475176 h 2484543"/>
              <a:gd name="connsiteX6" fmla="*/ 4229256 w 10024138"/>
              <a:gd name="connsiteY6" fmla="*/ 994092 h 2484543"/>
              <a:gd name="connsiteX7" fmla="*/ 33921 w 10024138"/>
              <a:gd name="connsiteY7" fmla="*/ 506347 h 2484543"/>
              <a:gd name="connsiteX0" fmla="*/ 97774 w 8595017"/>
              <a:gd name="connsiteY0" fmla="*/ 513797 h 2484620"/>
              <a:gd name="connsiteX1" fmla="*/ 1079054 w 8595017"/>
              <a:gd name="connsiteY1" fmla="*/ 158964 h 2484620"/>
              <a:gd name="connsiteX2" fmla="*/ 5610166 w 8595017"/>
              <a:gd name="connsiteY2" fmla="*/ 10250 h 2484620"/>
              <a:gd name="connsiteX3" fmla="*/ 7923007 w 8595017"/>
              <a:gd name="connsiteY3" fmla="*/ 425392 h 2484620"/>
              <a:gd name="connsiteX4" fmla="*/ 8457046 w 8595017"/>
              <a:gd name="connsiteY4" fmla="*/ 1580014 h 2484620"/>
              <a:gd name="connsiteX5" fmla="*/ 5335278 w 8595017"/>
              <a:gd name="connsiteY5" fmla="*/ 2475253 h 2484620"/>
              <a:gd name="connsiteX6" fmla="*/ 2800135 w 8595017"/>
              <a:gd name="connsiteY6" fmla="*/ 994169 h 2484620"/>
              <a:gd name="connsiteX7" fmla="*/ 97774 w 8595017"/>
              <a:gd name="connsiteY7" fmla="*/ 513797 h 2484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595017" h="2484620">
                <a:moveTo>
                  <a:pt x="97774" y="513797"/>
                </a:moveTo>
                <a:cubicBezTo>
                  <a:pt x="-189073" y="374596"/>
                  <a:pt x="160322" y="242888"/>
                  <a:pt x="1079054" y="158964"/>
                </a:cubicBezTo>
                <a:cubicBezTo>
                  <a:pt x="1997786" y="75040"/>
                  <a:pt x="4469507" y="-34155"/>
                  <a:pt x="5610166" y="10250"/>
                </a:cubicBezTo>
                <a:cubicBezTo>
                  <a:pt x="6750825" y="54655"/>
                  <a:pt x="7470975" y="182773"/>
                  <a:pt x="7923007" y="425392"/>
                </a:cubicBezTo>
                <a:cubicBezTo>
                  <a:pt x="8375039" y="668011"/>
                  <a:pt x="8830851" y="1278114"/>
                  <a:pt x="8457046" y="1580014"/>
                </a:cubicBezTo>
                <a:cubicBezTo>
                  <a:pt x="8083241" y="1881914"/>
                  <a:pt x="6278097" y="2572894"/>
                  <a:pt x="5335278" y="2475253"/>
                </a:cubicBezTo>
                <a:cubicBezTo>
                  <a:pt x="4392459" y="2377612"/>
                  <a:pt x="3673052" y="1321078"/>
                  <a:pt x="2800135" y="994169"/>
                </a:cubicBezTo>
                <a:cubicBezTo>
                  <a:pt x="1927218" y="667260"/>
                  <a:pt x="384621" y="652998"/>
                  <a:pt x="97774" y="513797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8CCEB4CB-4FB4-5A12-D632-42679F4392DC}"/>
              </a:ext>
            </a:extLst>
          </p:cNvPr>
          <p:cNvSpPr/>
          <p:nvPr/>
        </p:nvSpPr>
        <p:spPr>
          <a:xfrm>
            <a:off x="1864201" y="506868"/>
            <a:ext cx="7376125" cy="6317731"/>
          </a:xfrm>
          <a:prstGeom prst="ellipse">
            <a:avLst/>
          </a:prstGeom>
          <a:noFill/>
          <a:ln w="66675">
            <a:solidFill>
              <a:srgbClr val="CC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44">
            <a:extLst>
              <a:ext uri="{FF2B5EF4-FFF2-40B4-BE49-F238E27FC236}">
                <a16:creationId xmlns:a16="http://schemas.microsoft.com/office/drawing/2014/main" id="{DD3D44C6-4F6C-9D18-857B-12849ADE6FA6}"/>
              </a:ext>
            </a:extLst>
          </p:cNvPr>
          <p:cNvSpPr/>
          <p:nvPr/>
        </p:nvSpPr>
        <p:spPr>
          <a:xfrm flipV="1">
            <a:off x="-93169" y="189135"/>
            <a:ext cx="6295371" cy="6677106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53395" h="2467926">
                <a:moveTo>
                  <a:pt x="120923" y="1399163"/>
                </a:moveTo>
                <a:cubicBezTo>
                  <a:pt x="-137244" y="1027688"/>
                  <a:pt x="41747" y="464708"/>
                  <a:pt x="432867" y="188626"/>
                </a:cubicBezTo>
                <a:cubicBezTo>
                  <a:pt x="823987" y="-87456"/>
                  <a:pt x="1766047" y="3151"/>
                  <a:pt x="2391445" y="66523"/>
                </a:cubicBezTo>
                <a:cubicBezTo>
                  <a:pt x="3016843" y="129895"/>
                  <a:pt x="3827171" y="270413"/>
                  <a:pt x="4185254" y="568858"/>
                </a:cubicBezTo>
                <a:cubicBezTo>
                  <a:pt x="4543337" y="867303"/>
                  <a:pt x="4282531" y="1599586"/>
                  <a:pt x="4539942" y="1857195"/>
                </a:cubicBezTo>
                <a:cubicBezTo>
                  <a:pt x="4797353" y="2114804"/>
                  <a:pt x="7161861" y="2130699"/>
                  <a:pt x="7337231" y="2203274"/>
                </a:cubicBezTo>
                <a:cubicBezTo>
                  <a:pt x="7512601" y="2275849"/>
                  <a:pt x="6216804" y="2242149"/>
                  <a:pt x="5592163" y="2292643"/>
                </a:cubicBezTo>
                <a:cubicBezTo>
                  <a:pt x="4967522" y="2343137"/>
                  <a:pt x="2893743" y="2566391"/>
                  <a:pt x="1981870" y="2417478"/>
                </a:cubicBezTo>
                <a:cubicBezTo>
                  <a:pt x="1069997" y="2268565"/>
                  <a:pt x="379090" y="1770638"/>
                  <a:pt x="120923" y="1399163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E370FD2-05BB-A59E-0932-F7B432472798}"/>
              </a:ext>
            </a:extLst>
          </p:cNvPr>
          <p:cNvSpPr/>
          <p:nvPr/>
        </p:nvSpPr>
        <p:spPr>
          <a:xfrm>
            <a:off x="4819150" y="2427305"/>
            <a:ext cx="2505075" cy="228600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F0502020204030204" pitchFamily="34" charset="0"/>
              </a:rPr>
              <a:t>Metrics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0335FE9-B565-C1A0-65DF-4D739671C02B}"/>
              </a:ext>
            </a:extLst>
          </p:cNvPr>
          <p:cNvSpPr/>
          <p:nvPr/>
        </p:nvSpPr>
        <p:spPr>
          <a:xfrm>
            <a:off x="3089243" y="1435298"/>
            <a:ext cx="1463040" cy="2503034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r"/>
            <a:r>
              <a:rPr lang="en-US">
                <a:solidFill>
                  <a:schemeClr val="tx1"/>
                </a:solidFill>
                <a:latin typeface="Aptos SemiBold" panose="020F0502020204030204" pitchFamily="34" charset="0"/>
              </a:rPr>
              <a:t>Vendor Efficiency</a:t>
            </a:r>
          </a:p>
          <a:p>
            <a:pPr algn="r"/>
            <a:endParaRPr lang="en-US">
              <a:solidFill>
                <a:schemeClr val="tx1"/>
              </a:solidFill>
              <a:latin typeface="Aptos SemiBold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09C793D-3CE5-D14E-7E34-5E74F3E618C2}"/>
              </a:ext>
            </a:extLst>
          </p:cNvPr>
          <p:cNvSpPr/>
          <p:nvPr/>
        </p:nvSpPr>
        <p:spPr>
          <a:xfrm>
            <a:off x="5562192" y="4301548"/>
            <a:ext cx="1952038" cy="457200"/>
          </a:xfrm>
          <a:prstGeom prst="roundRect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b="1">
                <a:solidFill>
                  <a:srgbClr val="CC6600"/>
                </a:solidFill>
                <a:latin typeface="Aptos SemiBold" panose="020F0502020204030204" pitchFamily="34" charset="0"/>
              </a:rPr>
              <a:t>Project Owner:</a:t>
            </a:r>
            <a:br>
              <a:rPr lang="en-US" sz="1400" b="1">
                <a:solidFill>
                  <a:srgbClr val="CC6600"/>
                </a:solidFill>
                <a:latin typeface="Aptos SemiBold" panose="020F0502020204030204" pitchFamily="34" charset="0"/>
              </a:rPr>
            </a:br>
            <a:r>
              <a:rPr lang="en-US" sz="1400" b="1">
                <a:solidFill>
                  <a:srgbClr val="CC6600"/>
                </a:solidFill>
                <a:latin typeface="Aptos SemiBold" panose="020F0502020204030204" pitchFamily="34" charset="0"/>
              </a:rPr>
              <a:t>Sally</a:t>
            </a:r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55278E2-C4C8-BB92-6562-1FE0FEA02F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981608"/>
              </p:ext>
            </p:extLst>
          </p:nvPr>
        </p:nvGraphicFramePr>
        <p:xfrm>
          <a:off x="209879" y="5784728"/>
          <a:ext cx="2055510" cy="717742"/>
        </p:xfrm>
        <a:graphic>
          <a:graphicData uri="http://schemas.openxmlformats.org/drawingml/2006/table">
            <a:tbl>
              <a:tblPr firstRow="1" firstCol="1" bandRow="1"/>
              <a:tblGrid>
                <a:gridCol w="823905">
                  <a:extLst>
                    <a:ext uri="{9D8B030D-6E8A-4147-A177-3AD203B41FA5}">
                      <a16:colId xmlns:a16="http://schemas.microsoft.com/office/drawing/2014/main" val="761552951"/>
                    </a:ext>
                  </a:extLst>
                </a:gridCol>
                <a:gridCol w="1231605">
                  <a:extLst>
                    <a:ext uri="{9D8B030D-6E8A-4147-A177-3AD203B41FA5}">
                      <a16:colId xmlns:a16="http://schemas.microsoft.com/office/drawing/2014/main" val="35030832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Lead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Team Members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206284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Ricky C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Sarah</a:t>
                      </a:r>
                    </a:p>
                    <a:p>
                      <a:pPr marL="11430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Cassandra </a:t>
                      </a:r>
                    </a:p>
                    <a:p>
                      <a:pPr marL="11430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Sally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39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Contributors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Murat, Shawne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21828"/>
                  </a:ext>
                </a:extLst>
              </a:tr>
            </a:tbl>
          </a:graphicData>
        </a:graphic>
      </p:graphicFrame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8E2D8AA-67D9-97CA-B296-C33EC4914A17}"/>
              </a:ext>
            </a:extLst>
          </p:cNvPr>
          <p:cNvSpPr/>
          <p:nvPr/>
        </p:nvSpPr>
        <p:spPr>
          <a:xfrm>
            <a:off x="3356110" y="3093102"/>
            <a:ext cx="1280160" cy="365760"/>
          </a:xfrm>
          <a:prstGeom prst="roundRect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100">
                <a:solidFill>
                  <a:srgbClr val="CC6600"/>
                </a:solidFill>
                <a:latin typeface="Aptos SemiBold" panose="020F0502020204030204" pitchFamily="34" charset="0"/>
              </a:rPr>
              <a:t>Project Manager: Ricky C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7247BF-6048-713F-F7E3-3E26947AEB13}"/>
              </a:ext>
            </a:extLst>
          </p:cNvPr>
          <p:cNvSpPr txBox="1"/>
          <p:nvPr/>
        </p:nvSpPr>
        <p:spPr>
          <a:xfrm>
            <a:off x="4445113" y="5123920"/>
            <a:ext cx="1906752" cy="1477328"/>
          </a:xfrm>
          <a:custGeom>
            <a:avLst/>
            <a:gdLst>
              <a:gd name="connsiteX0" fmla="*/ 0 w 1906752"/>
              <a:gd name="connsiteY0" fmla="*/ 0 h 1477328"/>
              <a:gd name="connsiteX1" fmla="*/ 616516 w 1906752"/>
              <a:gd name="connsiteY1" fmla="*/ 0 h 1477328"/>
              <a:gd name="connsiteX2" fmla="*/ 1252100 w 1906752"/>
              <a:gd name="connsiteY2" fmla="*/ 0 h 1477328"/>
              <a:gd name="connsiteX3" fmla="*/ 1906752 w 1906752"/>
              <a:gd name="connsiteY3" fmla="*/ 0 h 1477328"/>
              <a:gd name="connsiteX4" fmla="*/ 1906752 w 1906752"/>
              <a:gd name="connsiteY4" fmla="*/ 507216 h 1477328"/>
              <a:gd name="connsiteX5" fmla="*/ 1906752 w 1906752"/>
              <a:gd name="connsiteY5" fmla="*/ 955339 h 1477328"/>
              <a:gd name="connsiteX6" fmla="*/ 1906752 w 1906752"/>
              <a:gd name="connsiteY6" fmla="*/ 1477328 h 1477328"/>
              <a:gd name="connsiteX7" fmla="*/ 1233033 w 1906752"/>
              <a:gd name="connsiteY7" fmla="*/ 1477328 h 1477328"/>
              <a:gd name="connsiteX8" fmla="*/ 559314 w 1906752"/>
              <a:gd name="connsiteY8" fmla="*/ 1477328 h 1477328"/>
              <a:gd name="connsiteX9" fmla="*/ 0 w 1906752"/>
              <a:gd name="connsiteY9" fmla="*/ 1477328 h 1477328"/>
              <a:gd name="connsiteX10" fmla="*/ 0 w 1906752"/>
              <a:gd name="connsiteY10" fmla="*/ 999659 h 1477328"/>
              <a:gd name="connsiteX11" fmla="*/ 0 w 1906752"/>
              <a:gd name="connsiteY11" fmla="*/ 507216 h 1477328"/>
              <a:gd name="connsiteX12" fmla="*/ 0 w 1906752"/>
              <a:gd name="connsiteY12" fmla="*/ 0 h 1477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06752" h="1477328" fill="none" extrusionOk="0">
                <a:moveTo>
                  <a:pt x="0" y="0"/>
                </a:moveTo>
                <a:cubicBezTo>
                  <a:pt x="306995" y="16365"/>
                  <a:pt x="440902" y="2199"/>
                  <a:pt x="616516" y="0"/>
                </a:cubicBezTo>
                <a:cubicBezTo>
                  <a:pt x="792130" y="-2199"/>
                  <a:pt x="1100564" y="27810"/>
                  <a:pt x="1252100" y="0"/>
                </a:cubicBezTo>
                <a:cubicBezTo>
                  <a:pt x="1403636" y="-27810"/>
                  <a:pt x="1696858" y="-22767"/>
                  <a:pt x="1906752" y="0"/>
                </a:cubicBezTo>
                <a:cubicBezTo>
                  <a:pt x="1885465" y="127298"/>
                  <a:pt x="1897540" y="363500"/>
                  <a:pt x="1906752" y="507216"/>
                </a:cubicBezTo>
                <a:cubicBezTo>
                  <a:pt x="1915964" y="650932"/>
                  <a:pt x="1896959" y="849346"/>
                  <a:pt x="1906752" y="955339"/>
                </a:cubicBezTo>
                <a:cubicBezTo>
                  <a:pt x="1916545" y="1061332"/>
                  <a:pt x="1895245" y="1239948"/>
                  <a:pt x="1906752" y="1477328"/>
                </a:cubicBezTo>
                <a:cubicBezTo>
                  <a:pt x="1708126" y="1458436"/>
                  <a:pt x="1496605" y="1464304"/>
                  <a:pt x="1233033" y="1477328"/>
                </a:cubicBezTo>
                <a:cubicBezTo>
                  <a:pt x="969461" y="1490352"/>
                  <a:pt x="849851" y="1486201"/>
                  <a:pt x="559314" y="1477328"/>
                </a:cubicBezTo>
                <a:cubicBezTo>
                  <a:pt x="268777" y="1468455"/>
                  <a:pt x="251866" y="1466970"/>
                  <a:pt x="0" y="1477328"/>
                </a:cubicBezTo>
                <a:cubicBezTo>
                  <a:pt x="6240" y="1296335"/>
                  <a:pt x="940" y="1117214"/>
                  <a:pt x="0" y="999659"/>
                </a:cubicBezTo>
                <a:cubicBezTo>
                  <a:pt x="-940" y="882104"/>
                  <a:pt x="-12436" y="619153"/>
                  <a:pt x="0" y="507216"/>
                </a:cubicBezTo>
                <a:cubicBezTo>
                  <a:pt x="12436" y="395279"/>
                  <a:pt x="-5286" y="147472"/>
                  <a:pt x="0" y="0"/>
                </a:cubicBezTo>
                <a:close/>
              </a:path>
              <a:path w="1906752" h="1477328" stroke="0" extrusionOk="0">
                <a:moveTo>
                  <a:pt x="0" y="0"/>
                </a:moveTo>
                <a:cubicBezTo>
                  <a:pt x="160121" y="1432"/>
                  <a:pt x="475976" y="-20580"/>
                  <a:pt x="616516" y="0"/>
                </a:cubicBezTo>
                <a:cubicBezTo>
                  <a:pt x="757056" y="20580"/>
                  <a:pt x="926977" y="13609"/>
                  <a:pt x="1194898" y="0"/>
                </a:cubicBezTo>
                <a:cubicBezTo>
                  <a:pt x="1462819" y="-13609"/>
                  <a:pt x="1701773" y="21917"/>
                  <a:pt x="1906752" y="0"/>
                </a:cubicBezTo>
                <a:cubicBezTo>
                  <a:pt x="1892841" y="182104"/>
                  <a:pt x="1904971" y="351820"/>
                  <a:pt x="1906752" y="477669"/>
                </a:cubicBezTo>
                <a:cubicBezTo>
                  <a:pt x="1908533" y="603518"/>
                  <a:pt x="1907159" y="813643"/>
                  <a:pt x="1906752" y="940565"/>
                </a:cubicBezTo>
                <a:cubicBezTo>
                  <a:pt x="1906345" y="1067487"/>
                  <a:pt x="1885443" y="1335990"/>
                  <a:pt x="1906752" y="1477328"/>
                </a:cubicBezTo>
                <a:cubicBezTo>
                  <a:pt x="1721970" y="1456828"/>
                  <a:pt x="1492588" y="1482431"/>
                  <a:pt x="1271168" y="1477328"/>
                </a:cubicBezTo>
                <a:cubicBezTo>
                  <a:pt x="1049748" y="1472225"/>
                  <a:pt x="837415" y="1455151"/>
                  <a:pt x="597449" y="1477328"/>
                </a:cubicBezTo>
                <a:cubicBezTo>
                  <a:pt x="357483" y="1499505"/>
                  <a:pt x="284956" y="1469690"/>
                  <a:pt x="0" y="1477328"/>
                </a:cubicBezTo>
                <a:cubicBezTo>
                  <a:pt x="3229" y="1239387"/>
                  <a:pt x="6074" y="1183234"/>
                  <a:pt x="0" y="984885"/>
                </a:cubicBezTo>
                <a:cubicBezTo>
                  <a:pt x="-6074" y="786536"/>
                  <a:pt x="17928" y="716211"/>
                  <a:pt x="0" y="507216"/>
                </a:cubicBezTo>
                <a:cubicBezTo>
                  <a:pt x="-17928" y="298221"/>
                  <a:pt x="-7933" y="218407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cs typeface="Times New Roman" panose="02020603050405020304" pitchFamily="18" charset="0"/>
              </a:rPr>
              <a:t>Scrum team: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Sally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Ammanuel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Ricky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Sarah</a:t>
            </a:r>
          </a:p>
          <a:p>
            <a:pPr marL="227013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 panose="02020603050405020304" pitchFamily="18" charset="0"/>
              </a:rPr>
              <a:t>Justyna</a:t>
            </a:r>
          </a:p>
          <a:p>
            <a:pPr marL="112713"/>
            <a:endParaRPr lang="en-US" sz="1000">
              <a:cs typeface="Times New Roman" panose="02020603050405020304" pitchFamily="18" charset="0"/>
            </a:endParaRPr>
          </a:p>
          <a:p>
            <a:pPr marL="112713"/>
            <a:r>
              <a:rPr lang="en-US" sz="1000">
                <a:cs typeface="Times New Roman" panose="02020603050405020304" pitchFamily="18" charset="0"/>
              </a:rPr>
              <a:t>As needed: Shawne, Kenya, Carolyn, Cassandra</a:t>
            </a:r>
          </a:p>
        </p:txBody>
      </p:sp>
      <p:sp>
        <p:nvSpPr>
          <p:cNvPr id="3" name="Oval 44">
            <a:extLst>
              <a:ext uri="{FF2B5EF4-FFF2-40B4-BE49-F238E27FC236}">
                <a16:creationId xmlns:a16="http://schemas.microsoft.com/office/drawing/2014/main" id="{9650EB33-BB51-85BE-DB8C-705F3FF41575}"/>
              </a:ext>
            </a:extLst>
          </p:cNvPr>
          <p:cNvSpPr/>
          <p:nvPr/>
        </p:nvSpPr>
        <p:spPr>
          <a:xfrm flipV="1">
            <a:off x="239619" y="85325"/>
            <a:ext cx="3073995" cy="1664918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  <a:gd name="connsiteX0" fmla="*/ 120923 w 5752408"/>
              <a:gd name="connsiteY0" fmla="*/ 1399163 h 2467926"/>
              <a:gd name="connsiteX1" fmla="*/ 432867 w 5752408"/>
              <a:gd name="connsiteY1" fmla="*/ 188626 h 2467926"/>
              <a:gd name="connsiteX2" fmla="*/ 2391445 w 5752408"/>
              <a:gd name="connsiteY2" fmla="*/ 66523 h 2467926"/>
              <a:gd name="connsiteX3" fmla="*/ 4185254 w 5752408"/>
              <a:gd name="connsiteY3" fmla="*/ 568858 h 2467926"/>
              <a:gd name="connsiteX4" fmla="*/ 4539942 w 5752408"/>
              <a:gd name="connsiteY4" fmla="*/ 1857195 h 2467926"/>
              <a:gd name="connsiteX5" fmla="*/ 4650521 w 5752408"/>
              <a:gd name="connsiteY5" fmla="*/ 2168432 h 2467926"/>
              <a:gd name="connsiteX6" fmla="*/ 5592163 w 5752408"/>
              <a:gd name="connsiteY6" fmla="*/ 2292643 h 2467926"/>
              <a:gd name="connsiteX7" fmla="*/ 1981870 w 5752408"/>
              <a:gd name="connsiteY7" fmla="*/ 2417478 h 2467926"/>
              <a:gd name="connsiteX8" fmla="*/ 120923 w 5752408"/>
              <a:gd name="connsiteY8" fmla="*/ 1399163 h 2467926"/>
              <a:gd name="connsiteX0" fmla="*/ 120923 w 5752408"/>
              <a:gd name="connsiteY0" fmla="*/ 1479084 h 2547847"/>
              <a:gd name="connsiteX1" fmla="*/ 432867 w 5752408"/>
              <a:gd name="connsiteY1" fmla="*/ 268547 h 2547847"/>
              <a:gd name="connsiteX2" fmla="*/ 2391445 w 5752408"/>
              <a:gd name="connsiteY2" fmla="*/ 146444 h 2547847"/>
              <a:gd name="connsiteX3" fmla="*/ 2610666 w 5752408"/>
              <a:gd name="connsiteY3" fmla="*/ 1795095 h 2547847"/>
              <a:gd name="connsiteX4" fmla="*/ 4539942 w 5752408"/>
              <a:gd name="connsiteY4" fmla="*/ 1937116 h 2547847"/>
              <a:gd name="connsiteX5" fmla="*/ 4650521 w 5752408"/>
              <a:gd name="connsiteY5" fmla="*/ 2248353 h 2547847"/>
              <a:gd name="connsiteX6" fmla="*/ 5592163 w 5752408"/>
              <a:gd name="connsiteY6" fmla="*/ 2372564 h 2547847"/>
              <a:gd name="connsiteX7" fmla="*/ 1981870 w 5752408"/>
              <a:gd name="connsiteY7" fmla="*/ 2497399 h 2547847"/>
              <a:gd name="connsiteX8" fmla="*/ 120923 w 5752408"/>
              <a:gd name="connsiteY8" fmla="*/ 1479084 h 2547847"/>
              <a:gd name="connsiteX0" fmla="*/ 105055 w 5736540"/>
              <a:gd name="connsiteY0" fmla="*/ 1210804 h 2279567"/>
              <a:gd name="connsiteX1" fmla="*/ 416999 w 5736540"/>
              <a:gd name="connsiteY1" fmla="*/ 267 h 2279567"/>
              <a:gd name="connsiteX2" fmla="*/ 1957155 w 5736540"/>
              <a:gd name="connsiteY2" fmla="*/ 1104617 h 2279567"/>
              <a:gd name="connsiteX3" fmla="*/ 2594798 w 5736540"/>
              <a:gd name="connsiteY3" fmla="*/ 1526815 h 2279567"/>
              <a:gd name="connsiteX4" fmla="*/ 4524074 w 5736540"/>
              <a:gd name="connsiteY4" fmla="*/ 1668836 h 2279567"/>
              <a:gd name="connsiteX5" fmla="*/ 4634653 w 5736540"/>
              <a:gd name="connsiteY5" fmla="*/ 1980073 h 2279567"/>
              <a:gd name="connsiteX6" fmla="*/ 5576295 w 5736540"/>
              <a:gd name="connsiteY6" fmla="*/ 2104284 h 2279567"/>
              <a:gd name="connsiteX7" fmla="*/ 1966002 w 5736540"/>
              <a:gd name="connsiteY7" fmla="*/ 2229119 h 2279567"/>
              <a:gd name="connsiteX8" fmla="*/ 105055 w 5736540"/>
              <a:gd name="connsiteY8" fmla="*/ 1210804 h 2279567"/>
              <a:gd name="connsiteX0" fmla="*/ 12195 w 5643680"/>
              <a:gd name="connsiteY0" fmla="*/ 108975 h 1177738"/>
              <a:gd name="connsiteX1" fmla="*/ 1105927 w 5643680"/>
              <a:gd name="connsiteY1" fmla="*/ 654496 h 1177738"/>
              <a:gd name="connsiteX2" fmla="*/ 1864295 w 5643680"/>
              <a:gd name="connsiteY2" fmla="*/ 2788 h 1177738"/>
              <a:gd name="connsiteX3" fmla="*/ 2501938 w 5643680"/>
              <a:gd name="connsiteY3" fmla="*/ 424986 h 1177738"/>
              <a:gd name="connsiteX4" fmla="*/ 4431214 w 5643680"/>
              <a:gd name="connsiteY4" fmla="*/ 567007 h 1177738"/>
              <a:gd name="connsiteX5" fmla="*/ 4541793 w 5643680"/>
              <a:gd name="connsiteY5" fmla="*/ 878244 h 1177738"/>
              <a:gd name="connsiteX6" fmla="*/ 5483435 w 5643680"/>
              <a:gd name="connsiteY6" fmla="*/ 1002455 h 1177738"/>
              <a:gd name="connsiteX7" fmla="*/ 1873142 w 5643680"/>
              <a:gd name="connsiteY7" fmla="*/ 1127290 h 1177738"/>
              <a:gd name="connsiteX8" fmla="*/ 12195 w 5643680"/>
              <a:gd name="connsiteY8" fmla="*/ 108975 h 1177738"/>
              <a:gd name="connsiteX0" fmla="*/ 12281 w 5643766"/>
              <a:gd name="connsiteY0" fmla="*/ 7693 h 1076456"/>
              <a:gd name="connsiteX1" fmla="*/ 1106013 w 5643766"/>
              <a:gd name="connsiteY1" fmla="*/ 553214 h 1076456"/>
              <a:gd name="connsiteX2" fmla="*/ 1908425 w 5643766"/>
              <a:gd name="connsiteY2" fmla="*/ 448532 h 1076456"/>
              <a:gd name="connsiteX3" fmla="*/ 2502024 w 5643766"/>
              <a:gd name="connsiteY3" fmla="*/ 323704 h 1076456"/>
              <a:gd name="connsiteX4" fmla="*/ 4431300 w 5643766"/>
              <a:gd name="connsiteY4" fmla="*/ 465725 h 1076456"/>
              <a:gd name="connsiteX5" fmla="*/ 4541879 w 5643766"/>
              <a:gd name="connsiteY5" fmla="*/ 776962 h 1076456"/>
              <a:gd name="connsiteX6" fmla="*/ 5483521 w 5643766"/>
              <a:gd name="connsiteY6" fmla="*/ 901173 h 1076456"/>
              <a:gd name="connsiteX7" fmla="*/ 1873228 w 5643766"/>
              <a:gd name="connsiteY7" fmla="*/ 1026008 h 1076456"/>
              <a:gd name="connsiteX8" fmla="*/ 12281 w 5643766"/>
              <a:gd name="connsiteY8" fmla="*/ 7693 h 1076456"/>
              <a:gd name="connsiteX0" fmla="*/ 130644 w 4605962"/>
              <a:gd name="connsiteY0" fmla="*/ 509822 h 703385"/>
              <a:gd name="connsiteX1" fmla="*/ 68209 w 4605962"/>
              <a:gd name="connsiteY1" fmla="*/ 229578 h 703385"/>
              <a:gd name="connsiteX2" fmla="*/ 870621 w 4605962"/>
              <a:gd name="connsiteY2" fmla="*/ 124896 h 703385"/>
              <a:gd name="connsiteX3" fmla="*/ 1464220 w 4605962"/>
              <a:gd name="connsiteY3" fmla="*/ 68 h 703385"/>
              <a:gd name="connsiteX4" fmla="*/ 3393496 w 4605962"/>
              <a:gd name="connsiteY4" fmla="*/ 142089 h 703385"/>
              <a:gd name="connsiteX5" fmla="*/ 3504075 w 4605962"/>
              <a:gd name="connsiteY5" fmla="*/ 453326 h 703385"/>
              <a:gd name="connsiteX6" fmla="*/ 4445717 w 4605962"/>
              <a:gd name="connsiteY6" fmla="*/ 577537 h 703385"/>
              <a:gd name="connsiteX7" fmla="*/ 835424 w 4605962"/>
              <a:gd name="connsiteY7" fmla="*/ 702372 h 703385"/>
              <a:gd name="connsiteX8" fmla="*/ 130644 w 4605962"/>
              <a:gd name="connsiteY8" fmla="*/ 509822 h 703385"/>
              <a:gd name="connsiteX0" fmla="*/ 113128 w 4588446"/>
              <a:gd name="connsiteY0" fmla="*/ 510460 h 704023"/>
              <a:gd name="connsiteX1" fmla="*/ 50693 w 4588446"/>
              <a:gd name="connsiteY1" fmla="*/ 230216 h 704023"/>
              <a:gd name="connsiteX2" fmla="*/ 610861 w 4588446"/>
              <a:gd name="connsiteY2" fmla="*/ 94176 h 704023"/>
              <a:gd name="connsiteX3" fmla="*/ 1446704 w 4588446"/>
              <a:gd name="connsiteY3" fmla="*/ 706 h 704023"/>
              <a:gd name="connsiteX4" fmla="*/ 3375980 w 4588446"/>
              <a:gd name="connsiteY4" fmla="*/ 142727 h 704023"/>
              <a:gd name="connsiteX5" fmla="*/ 3486559 w 4588446"/>
              <a:gd name="connsiteY5" fmla="*/ 453964 h 704023"/>
              <a:gd name="connsiteX6" fmla="*/ 4428201 w 4588446"/>
              <a:gd name="connsiteY6" fmla="*/ 578175 h 704023"/>
              <a:gd name="connsiteX7" fmla="*/ 817908 w 4588446"/>
              <a:gd name="connsiteY7" fmla="*/ 703010 h 704023"/>
              <a:gd name="connsiteX8" fmla="*/ 113128 w 4588446"/>
              <a:gd name="connsiteY8" fmla="*/ 510460 h 704023"/>
              <a:gd name="connsiteX0" fmla="*/ 113128 w 5126241"/>
              <a:gd name="connsiteY0" fmla="*/ 510460 h 703795"/>
              <a:gd name="connsiteX1" fmla="*/ 50693 w 5126241"/>
              <a:gd name="connsiteY1" fmla="*/ 230216 h 703795"/>
              <a:gd name="connsiteX2" fmla="*/ 610861 w 5126241"/>
              <a:gd name="connsiteY2" fmla="*/ 94176 h 703795"/>
              <a:gd name="connsiteX3" fmla="*/ 1446704 w 5126241"/>
              <a:gd name="connsiteY3" fmla="*/ 706 h 703795"/>
              <a:gd name="connsiteX4" fmla="*/ 3375980 w 5126241"/>
              <a:gd name="connsiteY4" fmla="*/ 142727 h 703795"/>
              <a:gd name="connsiteX5" fmla="*/ 3486559 w 5126241"/>
              <a:gd name="connsiteY5" fmla="*/ 453964 h 703795"/>
              <a:gd name="connsiteX6" fmla="*/ 5073674 w 5126241"/>
              <a:gd name="connsiteY6" fmla="*/ 513122 h 703795"/>
              <a:gd name="connsiteX7" fmla="*/ 4428201 w 5126241"/>
              <a:gd name="connsiteY7" fmla="*/ 578175 h 703795"/>
              <a:gd name="connsiteX8" fmla="*/ 817908 w 5126241"/>
              <a:gd name="connsiteY8" fmla="*/ 703010 h 703795"/>
              <a:gd name="connsiteX9" fmla="*/ 113128 w 5126241"/>
              <a:gd name="connsiteY9" fmla="*/ 510460 h 703795"/>
              <a:gd name="connsiteX0" fmla="*/ 113128 w 4612907"/>
              <a:gd name="connsiteY0" fmla="*/ 510460 h 703795"/>
              <a:gd name="connsiteX1" fmla="*/ 50693 w 4612907"/>
              <a:gd name="connsiteY1" fmla="*/ 230216 h 703795"/>
              <a:gd name="connsiteX2" fmla="*/ 610861 w 4612907"/>
              <a:gd name="connsiteY2" fmla="*/ 94176 h 703795"/>
              <a:gd name="connsiteX3" fmla="*/ 1446704 w 4612907"/>
              <a:gd name="connsiteY3" fmla="*/ 706 h 703795"/>
              <a:gd name="connsiteX4" fmla="*/ 3375980 w 4612907"/>
              <a:gd name="connsiteY4" fmla="*/ 142727 h 703795"/>
              <a:gd name="connsiteX5" fmla="*/ 3486559 w 4612907"/>
              <a:gd name="connsiteY5" fmla="*/ 453964 h 703795"/>
              <a:gd name="connsiteX6" fmla="*/ 3785375 w 4612907"/>
              <a:gd name="connsiteY6" fmla="*/ 439953 h 703795"/>
              <a:gd name="connsiteX7" fmla="*/ 4428201 w 4612907"/>
              <a:gd name="connsiteY7" fmla="*/ 578175 h 703795"/>
              <a:gd name="connsiteX8" fmla="*/ 817908 w 4612907"/>
              <a:gd name="connsiteY8" fmla="*/ 703010 h 703795"/>
              <a:gd name="connsiteX9" fmla="*/ 113128 w 4612907"/>
              <a:gd name="connsiteY9" fmla="*/ 510460 h 703795"/>
              <a:gd name="connsiteX0" fmla="*/ 113128 w 3815634"/>
              <a:gd name="connsiteY0" fmla="*/ 510460 h 709970"/>
              <a:gd name="connsiteX1" fmla="*/ 50693 w 3815634"/>
              <a:gd name="connsiteY1" fmla="*/ 230216 h 709970"/>
              <a:gd name="connsiteX2" fmla="*/ 610861 w 3815634"/>
              <a:gd name="connsiteY2" fmla="*/ 94176 h 709970"/>
              <a:gd name="connsiteX3" fmla="*/ 1446704 w 3815634"/>
              <a:gd name="connsiteY3" fmla="*/ 706 h 709970"/>
              <a:gd name="connsiteX4" fmla="*/ 3375980 w 3815634"/>
              <a:gd name="connsiteY4" fmla="*/ 142727 h 709970"/>
              <a:gd name="connsiteX5" fmla="*/ 3486559 w 3815634"/>
              <a:gd name="connsiteY5" fmla="*/ 453964 h 709970"/>
              <a:gd name="connsiteX6" fmla="*/ 3785375 w 3815634"/>
              <a:gd name="connsiteY6" fmla="*/ 439953 h 709970"/>
              <a:gd name="connsiteX7" fmla="*/ 2853613 w 3815634"/>
              <a:gd name="connsiteY7" fmla="*/ 658312 h 709970"/>
              <a:gd name="connsiteX8" fmla="*/ 817908 w 3815634"/>
              <a:gd name="connsiteY8" fmla="*/ 703010 h 709970"/>
              <a:gd name="connsiteX9" fmla="*/ 113128 w 3815634"/>
              <a:gd name="connsiteY9" fmla="*/ 510460 h 709970"/>
              <a:gd name="connsiteX0" fmla="*/ 113128 w 3900065"/>
              <a:gd name="connsiteY0" fmla="*/ 510460 h 709970"/>
              <a:gd name="connsiteX1" fmla="*/ 50693 w 3900065"/>
              <a:gd name="connsiteY1" fmla="*/ 230216 h 709970"/>
              <a:gd name="connsiteX2" fmla="*/ 610861 w 3900065"/>
              <a:gd name="connsiteY2" fmla="*/ 94176 h 709970"/>
              <a:gd name="connsiteX3" fmla="*/ 1446704 w 3900065"/>
              <a:gd name="connsiteY3" fmla="*/ 706 h 709970"/>
              <a:gd name="connsiteX4" fmla="*/ 3375980 w 3900065"/>
              <a:gd name="connsiteY4" fmla="*/ 142727 h 709970"/>
              <a:gd name="connsiteX5" fmla="*/ 3486559 w 3900065"/>
              <a:gd name="connsiteY5" fmla="*/ 453964 h 709970"/>
              <a:gd name="connsiteX6" fmla="*/ 3873465 w 3900065"/>
              <a:gd name="connsiteY6" fmla="*/ 534028 h 709970"/>
              <a:gd name="connsiteX7" fmla="*/ 2853613 w 3900065"/>
              <a:gd name="connsiteY7" fmla="*/ 658312 h 709970"/>
              <a:gd name="connsiteX8" fmla="*/ 817908 w 3900065"/>
              <a:gd name="connsiteY8" fmla="*/ 703010 h 709970"/>
              <a:gd name="connsiteX9" fmla="*/ 113128 w 3900065"/>
              <a:gd name="connsiteY9" fmla="*/ 510460 h 709970"/>
              <a:gd name="connsiteX0" fmla="*/ 113128 w 3590622"/>
              <a:gd name="connsiteY0" fmla="*/ 510460 h 709970"/>
              <a:gd name="connsiteX1" fmla="*/ 50693 w 3590622"/>
              <a:gd name="connsiteY1" fmla="*/ 230216 h 709970"/>
              <a:gd name="connsiteX2" fmla="*/ 610861 w 3590622"/>
              <a:gd name="connsiteY2" fmla="*/ 94176 h 709970"/>
              <a:gd name="connsiteX3" fmla="*/ 1446704 w 3590622"/>
              <a:gd name="connsiteY3" fmla="*/ 706 h 709970"/>
              <a:gd name="connsiteX4" fmla="*/ 3375980 w 3590622"/>
              <a:gd name="connsiteY4" fmla="*/ 142727 h 709970"/>
              <a:gd name="connsiteX5" fmla="*/ 3486559 w 3590622"/>
              <a:gd name="connsiteY5" fmla="*/ 453964 h 709970"/>
              <a:gd name="connsiteX6" fmla="*/ 3543132 w 3590622"/>
              <a:gd name="connsiteY6" fmla="*/ 540996 h 709970"/>
              <a:gd name="connsiteX7" fmla="*/ 2853613 w 3590622"/>
              <a:gd name="connsiteY7" fmla="*/ 658312 h 709970"/>
              <a:gd name="connsiteX8" fmla="*/ 817908 w 3590622"/>
              <a:gd name="connsiteY8" fmla="*/ 703010 h 709970"/>
              <a:gd name="connsiteX9" fmla="*/ 113128 w 3590622"/>
              <a:gd name="connsiteY9" fmla="*/ 510460 h 709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90622" h="709970">
                <a:moveTo>
                  <a:pt x="113128" y="510460"/>
                </a:moveTo>
                <a:cubicBezTo>
                  <a:pt x="-14741" y="431661"/>
                  <a:pt x="-32262" y="299597"/>
                  <a:pt x="50693" y="230216"/>
                </a:cubicBezTo>
                <a:cubicBezTo>
                  <a:pt x="133648" y="160835"/>
                  <a:pt x="378193" y="132428"/>
                  <a:pt x="610861" y="94176"/>
                </a:cubicBezTo>
                <a:cubicBezTo>
                  <a:pt x="843530" y="55924"/>
                  <a:pt x="985851" y="-7386"/>
                  <a:pt x="1446704" y="706"/>
                </a:cubicBezTo>
                <a:cubicBezTo>
                  <a:pt x="1907557" y="8798"/>
                  <a:pt x="3036004" y="67184"/>
                  <a:pt x="3375980" y="142727"/>
                </a:cubicBezTo>
                <a:cubicBezTo>
                  <a:pt x="3715956" y="218270"/>
                  <a:pt x="3458700" y="387586"/>
                  <a:pt x="3486559" y="453964"/>
                </a:cubicBezTo>
                <a:cubicBezTo>
                  <a:pt x="3514418" y="520342"/>
                  <a:pt x="3386192" y="520294"/>
                  <a:pt x="3543132" y="540996"/>
                </a:cubicBezTo>
                <a:cubicBezTo>
                  <a:pt x="3700072" y="561698"/>
                  <a:pt x="3467478" y="635955"/>
                  <a:pt x="2853613" y="658312"/>
                </a:cubicBezTo>
                <a:cubicBezTo>
                  <a:pt x="2239748" y="680669"/>
                  <a:pt x="1274656" y="727652"/>
                  <a:pt x="817908" y="703010"/>
                </a:cubicBezTo>
                <a:cubicBezTo>
                  <a:pt x="361161" y="678368"/>
                  <a:pt x="240997" y="589259"/>
                  <a:pt x="113128" y="51046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3AC97B47-EF69-6029-3E9F-4114EDBEB4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976844"/>
              </p:ext>
            </p:extLst>
          </p:nvPr>
        </p:nvGraphicFramePr>
        <p:xfrm>
          <a:off x="239950" y="173423"/>
          <a:ext cx="3040380" cy="1070778"/>
        </p:xfrm>
        <a:graphic>
          <a:graphicData uri="http://schemas.openxmlformats.org/drawingml/2006/table">
            <a:tbl>
              <a:tblPr firstRow="1" firstCol="1" bandRow="1"/>
              <a:tblGrid>
                <a:gridCol w="563614">
                  <a:extLst>
                    <a:ext uri="{9D8B030D-6E8A-4147-A177-3AD203B41FA5}">
                      <a16:colId xmlns:a16="http://schemas.microsoft.com/office/drawing/2014/main" val="3423985893"/>
                    </a:ext>
                  </a:extLst>
                </a:gridCol>
                <a:gridCol w="2476766">
                  <a:extLst>
                    <a:ext uri="{9D8B030D-6E8A-4147-A177-3AD203B41FA5}">
                      <a16:colId xmlns:a16="http://schemas.microsoft.com/office/drawing/2014/main" val="3612753017"/>
                    </a:ext>
                  </a:extLst>
                </a:gridCol>
              </a:tblGrid>
              <a:tr h="19083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 </a:t>
                      </a: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Improved Infocon workflows, evidenced with measurable reductions in vendor hours spent per task.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577370"/>
                  </a:ext>
                </a:extLst>
              </a:tr>
              <a:tr h="1483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Dates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AD47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510379"/>
                  </a:ext>
                </a:extLst>
              </a:tr>
              <a:tr h="15555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Key Milestones/dates</a:t>
                      </a:r>
                      <a:endParaRPr lang="en-US" sz="900" kern="10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69961"/>
                  </a:ext>
                </a:extLst>
              </a:tr>
              <a:tr h="47840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Portfolio  “enter edits” workflow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[milestone 2]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[milestone 3]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419767"/>
                  </a:ext>
                </a:extLst>
              </a:tr>
            </a:tbl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CF84F55-358F-69BE-5DC0-9B27B70ABB02}"/>
              </a:ext>
            </a:extLst>
          </p:cNvPr>
          <p:cNvSpPr/>
          <p:nvPr/>
        </p:nvSpPr>
        <p:spPr>
          <a:xfrm>
            <a:off x="2453509" y="1081642"/>
            <a:ext cx="1145175" cy="45720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Workflow changes</a:t>
            </a:r>
          </a:p>
        </p:txBody>
      </p:sp>
      <p:sp>
        <p:nvSpPr>
          <p:cNvPr id="10" name="Oval 44">
            <a:extLst>
              <a:ext uri="{FF2B5EF4-FFF2-40B4-BE49-F238E27FC236}">
                <a16:creationId xmlns:a16="http://schemas.microsoft.com/office/drawing/2014/main" id="{DD9E8B4A-98A2-9B53-F70E-F337B99E5D0F}"/>
              </a:ext>
            </a:extLst>
          </p:cNvPr>
          <p:cNvSpPr/>
          <p:nvPr/>
        </p:nvSpPr>
        <p:spPr>
          <a:xfrm flipV="1">
            <a:off x="13362" y="1926308"/>
            <a:ext cx="3073995" cy="159646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  <a:gd name="connsiteX0" fmla="*/ 120923 w 5752408"/>
              <a:gd name="connsiteY0" fmla="*/ 1399163 h 2467926"/>
              <a:gd name="connsiteX1" fmla="*/ 432867 w 5752408"/>
              <a:gd name="connsiteY1" fmla="*/ 188626 h 2467926"/>
              <a:gd name="connsiteX2" fmla="*/ 2391445 w 5752408"/>
              <a:gd name="connsiteY2" fmla="*/ 66523 h 2467926"/>
              <a:gd name="connsiteX3" fmla="*/ 4185254 w 5752408"/>
              <a:gd name="connsiteY3" fmla="*/ 568858 h 2467926"/>
              <a:gd name="connsiteX4" fmla="*/ 4539942 w 5752408"/>
              <a:gd name="connsiteY4" fmla="*/ 1857195 h 2467926"/>
              <a:gd name="connsiteX5" fmla="*/ 4650521 w 5752408"/>
              <a:gd name="connsiteY5" fmla="*/ 2168432 h 2467926"/>
              <a:gd name="connsiteX6" fmla="*/ 5592163 w 5752408"/>
              <a:gd name="connsiteY6" fmla="*/ 2292643 h 2467926"/>
              <a:gd name="connsiteX7" fmla="*/ 1981870 w 5752408"/>
              <a:gd name="connsiteY7" fmla="*/ 2417478 h 2467926"/>
              <a:gd name="connsiteX8" fmla="*/ 120923 w 5752408"/>
              <a:gd name="connsiteY8" fmla="*/ 1399163 h 2467926"/>
              <a:gd name="connsiteX0" fmla="*/ 120923 w 5752408"/>
              <a:gd name="connsiteY0" fmla="*/ 1479084 h 2547847"/>
              <a:gd name="connsiteX1" fmla="*/ 432867 w 5752408"/>
              <a:gd name="connsiteY1" fmla="*/ 268547 h 2547847"/>
              <a:gd name="connsiteX2" fmla="*/ 2391445 w 5752408"/>
              <a:gd name="connsiteY2" fmla="*/ 146444 h 2547847"/>
              <a:gd name="connsiteX3" fmla="*/ 2610666 w 5752408"/>
              <a:gd name="connsiteY3" fmla="*/ 1795095 h 2547847"/>
              <a:gd name="connsiteX4" fmla="*/ 4539942 w 5752408"/>
              <a:gd name="connsiteY4" fmla="*/ 1937116 h 2547847"/>
              <a:gd name="connsiteX5" fmla="*/ 4650521 w 5752408"/>
              <a:gd name="connsiteY5" fmla="*/ 2248353 h 2547847"/>
              <a:gd name="connsiteX6" fmla="*/ 5592163 w 5752408"/>
              <a:gd name="connsiteY6" fmla="*/ 2372564 h 2547847"/>
              <a:gd name="connsiteX7" fmla="*/ 1981870 w 5752408"/>
              <a:gd name="connsiteY7" fmla="*/ 2497399 h 2547847"/>
              <a:gd name="connsiteX8" fmla="*/ 120923 w 5752408"/>
              <a:gd name="connsiteY8" fmla="*/ 1479084 h 2547847"/>
              <a:gd name="connsiteX0" fmla="*/ 105055 w 5736540"/>
              <a:gd name="connsiteY0" fmla="*/ 1210804 h 2279567"/>
              <a:gd name="connsiteX1" fmla="*/ 416999 w 5736540"/>
              <a:gd name="connsiteY1" fmla="*/ 267 h 2279567"/>
              <a:gd name="connsiteX2" fmla="*/ 1957155 w 5736540"/>
              <a:gd name="connsiteY2" fmla="*/ 1104617 h 2279567"/>
              <a:gd name="connsiteX3" fmla="*/ 2594798 w 5736540"/>
              <a:gd name="connsiteY3" fmla="*/ 1526815 h 2279567"/>
              <a:gd name="connsiteX4" fmla="*/ 4524074 w 5736540"/>
              <a:gd name="connsiteY4" fmla="*/ 1668836 h 2279567"/>
              <a:gd name="connsiteX5" fmla="*/ 4634653 w 5736540"/>
              <a:gd name="connsiteY5" fmla="*/ 1980073 h 2279567"/>
              <a:gd name="connsiteX6" fmla="*/ 5576295 w 5736540"/>
              <a:gd name="connsiteY6" fmla="*/ 2104284 h 2279567"/>
              <a:gd name="connsiteX7" fmla="*/ 1966002 w 5736540"/>
              <a:gd name="connsiteY7" fmla="*/ 2229119 h 2279567"/>
              <a:gd name="connsiteX8" fmla="*/ 105055 w 5736540"/>
              <a:gd name="connsiteY8" fmla="*/ 1210804 h 2279567"/>
              <a:gd name="connsiteX0" fmla="*/ 12195 w 5643680"/>
              <a:gd name="connsiteY0" fmla="*/ 108975 h 1177738"/>
              <a:gd name="connsiteX1" fmla="*/ 1105927 w 5643680"/>
              <a:gd name="connsiteY1" fmla="*/ 654496 h 1177738"/>
              <a:gd name="connsiteX2" fmla="*/ 1864295 w 5643680"/>
              <a:gd name="connsiteY2" fmla="*/ 2788 h 1177738"/>
              <a:gd name="connsiteX3" fmla="*/ 2501938 w 5643680"/>
              <a:gd name="connsiteY3" fmla="*/ 424986 h 1177738"/>
              <a:gd name="connsiteX4" fmla="*/ 4431214 w 5643680"/>
              <a:gd name="connsiteY4" fmla="*/ 567007 h 1177738"/>
              <a:gd name="connsiteX5" fmla="*/ 4541793 w 5643680"/>
              <a:gd name="connsiteY5" fmla="*/ 878244 h 1177738"/>
              <a:gd name="connsiteX6" fmla="*/ 5483435 w 5643680"/>
              <a:gd name="connsiteY6" fmla="*/ 1002455 h 1177738"/>
              <a:gd name="connsiteX7" fmla="*/ 1873142 w 5643680"/>
              <a:gd name="connsiteY7" fmla="*/ 1127290 h 1177738"/>
              <a:gd name="connsiteX8" fmla="*/ 12195 w 5643680"/>
              <a:gd name="connsiteY8" fmla="*/ 108975 h 1177738"/>
              <a:gd name="connsiteX0" fmla="*/ 12281 w 5643766"/>
              <a:gd name="connsiteY0" fmla="*/ 7693 h 1076456"/>
              <a:gd name="connsiteX1" fmla="*/ 1106013 w 5643766"/>
              <a:gd name="connsiteY1" fmla="*/ 553214 h 1076456"/>
              <a:gd name="connsiteX2" fmla="*/ 1908425 w 5643766"/>
              <a:gd name="connsiteY2" fmla="*/ 448532 h 1076456"/>
              <a:gd name="connsiteX3" fmla="*/ 2502024 w 5643766"/>
              <a:gd name="connsiteY3" fmla="*/ 323704 h 1076456"/>
              <a:gd name="connsiteX4" fmla="*/ 4431300 w 5643766"/>
              <a:gd name="connsiteY4" fmla="*/ 465725 h 1076456"/>
              <a:gd name="connsiteX5" fmla="*/ 4541879 w 5643766"/>
              <a:gd name="connsiteY5" fmla="*/ 776962 h 1076456"/>
              <a:gd name="connsiteX6" fmla="*/ 5483521 w 5643766"/>
              <a:gd name="connsiteY6" fmla="*/ 901173 h 1076456"/>
              <a:gd name="connsiteX7" fmla="*/ 1873228 w 5643766"/>
              <a:gd name="connsiteY7" fmla="*/ 1026008 h 1076456"/>
              <a:gd name="connsiteX8" fmla="*/ 12281 w 5643766"/>
              <a:gd name="connsiteY8" fmla="*/ 7693 h 1076456"/>
              <a:gd name="connsiteX0" fmla="*/ 130644 w 4605962"/>
              <a:gd name="connsiteY0" fmla="*/ 509822 h 703385"/>
              <a:gd name="connsiteX1" fmla="*/ 68209 w 4605962"/>
              <a:gd name="connsiteY1" fmla="*/ 229578 h 703385"/>
              <a:gd name="connsiteX2" fmla="*/ 870621 w 4605962"/>
              <a:gd name="connsiteY2" fmla="*/ 124896 h 703385"/>
              <a:gd name="connsiteX3" fmla="*/ 1464220 w 4605962"/>
              <a:gd name="connsiteY3" fmla="*/ 68 h 703385"/>
              <a:gd name="connsiteX4" fmla="*/ 3393496 w 4605962"/>
              <a:gd name="connsiteY4" fmla="*/ 142089 h 703385"/>
              <a:gd name="connsiteX5" fmla="*/ 3504075 w 4605962"/>
              <a:gd name="connsiteY5" fmla="*/ 453326 h 703385"/>
              <a:gd name="connsiteX6" fmla="*/ 4445717 w 4605962"/>
              <a:gd name="connsiteY6" fmla="*/ 577537 h 703385"/>
              <a:gd name="connsiteX7" fmla="*/ 835424 w 4605962"/>
              <a:gd name="connsiteY7" fmla="*/ 702372 h 703385"/>
              <a:gd name="connsiteX8" fmla="*/ 130644 w 4605962"/>
              <a:gd name="connsiteY8" fmla="*/ 509822 h 703385"/>
              <a:gd name="connsiteX0" fmla="*/ 113128 w 4588446"/>
              <a:gd name="connsiteY0" fmla="*/ 510460 h 704023"/>
              <a:gd name="connsiteX1" fmla="*/ 50693 w 4588446"/>
              <a:gd name="connsiteY1" fmla="*/ 230216 h 704023"/>
              <a:gd name="connsiteX2" fmla="*/ 610861 w 4588446"/>
              <a:gd name="connsiteY2" fmla="*/ 94176 h 704023"/>
              <a:gd name="connsiteX3" fmla="*/ 1446704 w 4588446"/>
              <a:gd name="connsiteY3" fmla="*/ 706 h 704023"/>
              <a:gd name="connsiteX4" fmla="*/ 3375980 w 4588446"/>
              <a:gd name="connsiteY4" fmla="*/ 142727 h 704023"/>
              <a:gd name="connsiteX5" fmla="*/ 3486559 w 4588446"/>
              <a:gd name="connsiteY5" fmla="*/ 453964 h 704023"/>
              <a:gd name="connsiteX6" fmla="*/ 4428201 w 4588446"/>
              <a:gd name="connsiteY6" fmla="*/ 578175 h 704023"/>
              <a:gd name="connsiteX7" fmla="*/ 817908 w 4588446"/>
              <a:gd name="connsiteY7" fmla="*/ 703010 h 704023"/>
              <a:gd name="connsiteX8" fmla="*/ 113128 w 4588446"/>
              <a:gd name="connsiteY8" fmla="*/ 510460 h 704023"/>
              <a:gd name="connsiteX0" fmla="*/ 113128 w 5126241"/>
              <a:gd name="connsiteY0" fmla="*/ 510460 h 703795"/>
              <a:gd name="connsiteX1" fmla="*/ 50693 w 5126241"/>
              <a:gd name="connsiteY1" fmla="*/ 230216 h 703795"/>
              <a:gd name="connsiteX2" fmla="*/ 610861 w 5126241"/>
              <a:gd name="connsiteY2" fmla="*/ 94176 h 703795"/>
              <a:gd name="connsiteX3" fmla="*/ 1446704 w 5126241"/>
              <a:gd name="connsiteY3" fmla="*/ 706 h 703795"/>
              <a:gd name="connsiteX4" fmla="*/ 3375980 w 5126241"/>
              <a:gd name="connsiteY4" fmla="*/ 142727 h 703795"/>
              <a:gd name="connsiteX5" fmla="*/ 3486559 w 5126241"/>
              <a:gd name="connsiteY5" fmla="*/ 453964 h 703795"/>
              <a:gd name="connsiteX6" fmla="*/ 5073674 w 5126241"/>
              <a:gd name="connsiteY6" fmla="*/ 513122 h 703795"/>
              <a:gd name="connsiteX7" fmla="*/ 4428201 w 5126241"/>
              <a:gd name="connsiteY7" fmla="*/ 578175 h 703795"/>
              <a:gd name="connsiteX8" fmla="*/ 817908 w 5126241"/>
              <a:gd name="connsiteY8" fmla="*/ 703010 h 703795"/>
              <a:gd name="connsiteX9" fmla="*/ 113128 w 5126241"/>
              <a:gd name="connsiteY9" fmla="*/ 510460 h 703795"/>
              <a:gd name="connsiteX0" fmla="*/ 113128 w 4612907"/>
              <a:gd name="connsiteY0" fmla="*/ 510460 h 703795"/>
              <a:gd name="connsiteX1" fmla="*/ 50693 w 4612907"/>
              <a:gd name="connsiteY1" fmla="*/ 230216 h 703795"/>
              <a:gd name="connsiteX2" fmla="*/ 610861 w 4612907"/>
              <a:gd name="connsiteY2" fmla="*/ 94176 h 703795"/>
              <a:gd name="connsiteX3" fmla="*/ 1446704 w 4612907"/>
              <a:gd name="connsiteY3" fmla="*/ 706 h 703795"/>
              <a:gd name="connsiteX4" fmla="*/ 3375980 w 4612907"/>
              <a:gd name="connsiteY4" fmla="*/ 142727 h 703795"/>
              <a:gd name="connsiteX5" fmla="*/ 3486559 w 4612907"/>
              <a:gd name="connsiteY5" fmla="*/ 453964 h 703795"/>
              <a:gd name="connsiteX6" fmla="*/ 3785375 w 4612907"/>
              <a:gd name="connsiteY6" fmla="*/ 439953 h 703795"/>
              <a:gd name="connsiteX7" fmla="*/ 4428201 w 4612907"/>
              <a:gd name="connsiteY7" fmla="*/ 578175 h 703795"/>
              <a:gd name="connsiteX8" fmla="*/ 817908 w 4612907"/>
              <a:gd name="connsiteY8" fmla="*/ 703010 h 703795"/>
              <a:gd name="connsiteX9" fmla="*/ 113128 w 4612907"/>
              <a:gd name="connsiteY9" fmla="*/ 510460 h 703795"/>
              <a:gd name="connsiteX0" fmla="*/ 113128 w 3815634"/>
              <a:gd name="connsiteY0" fmla="*/ 510460 h 709970"/>
              <a:gd name="connsiteX1" fmla="*/ 50693 w 3815634"/>
              <a:gd name="connsiteY1" fmla="*/ 230216 h 709970"/>
              <a:gd name="connsiteX2" fmla="*/ 610861 w 3815634"/>
              <a:gd name="connsiteY2" fmla="*/ 94176 h 709970"/>
              <a:gd name="connsiteX3" fmla="*/ 1446704 w 3815634"/>
              <a:gd name="connsiteY3" fmla="*/ 706 h 709970"/>
              <a:gd name="connsiteX4" fmla="*/ 3375980 w 3815634"/>
              <a:gd name="connsiteY4" fmla="*/ 142727 h 709970"/>
              <a:gd name="connsiteX5" fmla="*/ 3486559 w 3815634"/>
              <a:gd name="connsiteY5" fmla="*/ 453964 h 709970"/>
              <a:gd name="connsiteX6" fmla="*/ 3785375 w 3815634"/>
              <a:gd name="connsiteY6" fmla="*/ 439953 h 709970"/>
              <a:gd name="connsiteX7" fmla="*/ 2853613 w 3815634"/>
              <a:gd name="connsiteY7" fmla="*/ 658312 h 709970"/>
              <a:gd name="connsiteX8" fmla="*/ 817908 w 3815634"/>
              <a:gd name="connsiteY8" fmla="*/ 703010 h 709970"/>
              <a:gd name="connsiteX9" fmla="*/ 113128 w 3815634"/>
              <a:gd name="connsiteY9" fmla="*/ 510460 h 709970"/>
              <a:gd name="connsiteX0" fmla="*/ 113128 w 3900065"/>
              <a:gd name="connsiteY0" fmla="*/ 510460 h 709970"/>
              <a:gd name="connsiteX1" fmla="*/ 50693 w 3900065"/>
              <a:gd name="connsiteY1" fmla="*/ 230216 h 709970"/>
              <a:gd name="connsiteX2" fmla="*/ 610861 w 3900065"/>
              <a:gd name="connsiteY2" fmla="*/ 94176 h 709970"/>
              <a:gd name="connsiteX3" fmla="*/ 1446704 w 3900065"/>
              <a:gd name="connsiteY3" fmla="*/ 706 h 709970"/>
              <a:gd name="connsiteX4" fmla="*/ 3375980 w 3900065"/>
              <a:gd name="connsiteY4" fmla="*/ 142727 h 709970"/>
              <a:gd name="connsiteX5" fmla="*/ 3486559 w 3900065"/>
              <a:gd name="connsiteY5" fmla="*/ 453964 h 709970"/>
              <a:gd name="connsiteX6" fmla="*/ 3873465 w 3900065"/>
              <a:gd name="connsiteY6" fmla="*/ 534028 h 709970"/>
              <a:gd name="connsiteX7" fmla="*/ 2853613 w 3900065"/>
              <a:gd name="connsiteY7" fmla="*/ 658312 h 709970"/>
              <a:gd name="connsiteX8" fmla="*/ 817908 w 3900065"/>
              <a:gd name="connsiteY8" fmla="*/ 703010 h 709970"/>
              <a:gd name="connsiteX9" fmla="*/ 113128 w 3900065"/>
              <a:gd name="connsiteY9" fmla="*/ 510460 h 709970"/>
              <a:gd name="connsiteX0" fmla="*/ 113128 w 3590622"/>
              <a:gd name="connsiteY0" fmla="*/ 510460 h 709970"/>
              <a:gd name="connsiteX1" fmla="*/ 50693 w 3590622"/>
              <a:gd name="connsiteY1" fmla="*/ 230216 h 709970"/>
              <a:gd name="connsiteX2" fmla="*/ 610861 w 3590622"/>
              <a:gd name="connsiteY2" fmla="*/ 94176 h 709970"/>
              <a:gd name="connsiteX3" fmla="*/ 1446704 w 3590622"/>
              <a:gd name="connsiteY3" fmla="*/ 706 h 709970"/>
              <a:gd name="connsiteX4" fmla="*/ 3375980 w 3590622"/>
              <a:gd name="connsiteY4" fmla="*/ 142727 h 709970"/>
              <a:gd name="connsiteX5" fmla="*/ 3486559 w 3590622"/>
              <a:gd name="connsiteY5" fmla="*/ 453964 h 709970"/>
              <a:gd name="connsiteX6" fmla="*/ 3543132 w 3590622"/>
              <a:gd name="connsiteY6" fmla="*/ 540996 h 709970"/>
              <a:gd name="connsiteX7" fmla="*/ 2853613 w 3590622"/>
              <a:gd name="connsiteY7" fmla="*/ 658312 h 709970"/>
              <a:gd name="connsiteX8" fmla="*/ 817908 w 3590622"/>
              <a:gd name="connsiteY8" fmla="*/ 703010 h 709970"/>
              <a:gd name="connsiteX9" fmla="*/ 113128 w 3590622"/>
              <a:gd name="connsiteY9" fmla="*/ 510460 h 709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90622" h="709970">
                <a:moveTo>
                  <a:pt x="113128" y="510460"/>
                </a:moveTo>
                <a:cubicBezTo>
                  <a:pt x="-14741" y="431661"/>
                  <a:pt x="-32262" y="299597"/>
                  <a:pt x="50693" y="230216"/>
                </a:cubicBezTo>
                <a:cubicBezTo>
                  <a:pt x="133648" y="160835"/>
                  <a:pt x="378193" y="132428"/>
                  <a:pt x="610861" y="94176"/>
                </a:cubicBezTo>
                <a:cubicBezTo>
                  <a:pt x="843530" y="55924"/>
                  <a:pt x="985851" y="-7386"/>
                  <a:pt x="1446704" y="706"/>
                </a:cubicBezTo>
                <a:cubicBezTo>
                  <a:pt x="1907557" y="8798"/>
                  <a:pt x="3036004" y="67184"/>
                  <a:pt x="3375980" y="142727"/>
                </a:cubicBezTo>
                <a:cubicBezTo>
                  <a:pt x="3715956" y="218270"/>
                  <a:pt x="3458700" y="387586"/>
                  <a:pt x="3486559" y="453964"/>
                </a:cubicBezTo>
                <a:cubicBezTo>
                  <a:pt x="3514418" y="520342"/>
                  <a:pt x="3386192" y="520294"/>
                  <a:pt x="3543132" y="540996"/>
                </a:cubicBezTo>
                <a:cubicBezTo>
                  <a:pt x="3700072" y="561698"/>
                  <a:pt x="3467478" y="635955"/>
                  <a:pt x="2853613" y="658312"/>
                </a:cubicBezTo>
                <a:cubicBezTo>
                  <a:pt x="2239748" y="680669"/>
                  <a:pt x="1274656" y="727652"/>
                  <a:pt x="817908" y="703010"/>
                </a:cubicBezTo>
                <a:cubicBezTo>
                  <a:pt x="361161" y="678368"/>
                  <a:pt x="240997" y="589259"/>
                  <a:pt x="113128" y="51046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6640B5C-10D3-8EA9-8754-BAB5483069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501911"/>
              </p:ext>
            </p:extLst>
          </p:nvPr>
        </p:nvGraphicFramePr>
        <p:xfrm>
          <a:off x="119295" y="2013420"/>
          <a:ext cx="2376599" cy="1401558"/>
        </p:xfrm>
        <a:graphic>
          <a:graphicData uri="http://schemas.openxmlformats.org/drawingml/2006/table">
            <a:tbl>
              <a:tblPr firstRow="1" firstCol="1" bandRow="1"/>
              <a:tblGrid>
                <a:gridCol w="689622">
                  <a:extLst>
                    <a:ext uri="{9D8B030D-6E8A-4147-A177-3AD203B41FA5}">
                      <a16:colId xmlns:a16="http://schemas.microsoft.com/office/drawing/2014/main" val="3423985893"/>
                    </a:ext>
                  </a:extLst>
                </a:gridCol>
                <a:gridCol w="1686977">
                  <a:extLst>
                    <a:ext uri="{9D8B030D-6E8A-4147-A177-3AD203B41FA5}">
                      <a16:colId xmlns:a16="http://schemas.microsoft.com/office/drawing/2014/main" val="3612753017"/>
                    </a:ext>
                  </a:extLst>
                </a:gridCol>
              </a:tblGrid>
              <a:tr h="498871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 </a:t>
                      </a: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Transition TPQA conversion and updating tasks to Innodata, utilizing available capacity, evidenced via data dashboard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577370"/>
                  </a:ext>
                </a:extLst>
              </a:tr>
              <a:tr h="1683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Dates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AD47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510379"/>
                  </a:ext>
                </a:extLst>
              </a:tr>
              <a:tr h="15270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Key Milestones/dates</a:t>
                      </a:r>
                      <a:endParaRPr lang="en-US" sz="900" kern="100">
                        <a:effectLst/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69961"/>
                  </a:ext>
                </a:extLst>
              </a:tr>
              <a:tr h="57315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[POC begins] MAY 21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GTG/VAT ongoing.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PRTN enter edits. MMM/DD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cs typeface="Times New Roman" panose="02020603050405020304" pitchFamily="18" charset="0"/>
                        </a:rPr>
                        <a:t>Standardized QA.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419767"/>
                  </a:ext>
                </a:extLst>
              </a:tr>
            </a:tbl>
          </a:graphicData>
        </a:graphic>
      </p:graphicFrame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8C23A61E-A6A3-29D0-40D6-6AA6BECD369D}"/>
              </a:ext>
            </a:extLst>
          </p:cNvPr>
          <p:cNvSpPr/>
          <p:nvPr/>
        </p:nvSpPr>
        <p:spPr>
          <a:xfrm>
            <a:off x="2181722" y="2427305"/>
            <a:ext cx="1145175" cy="45720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Innodata: </a:t>
            </a:r>
            <a:b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</a:br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New work</a:t>
            </a:r>
          </a:p>
        </p:txBody>
      </p:sp>
      <p:sp>
        <p:nvSpPr>
          <p:cNvPr id="20" name="Oval 44">
            <a:extLst>
              <a:ext uri="{FF2B5EF4-FFF2-40B4-BE49-F238E27FC236}">
                <a16:creationId xmlns:a16="http://schemas.microsoft.com/office/drawing/2014/main" id="{1E017A29-9FF8-D35D-10CA-5A04D92E7DB3}"/>
              </a:ext>
            </a:extLst>
          </p:cNvPr>
          <p:cNvSpPr/>
          <p:nvPr/>
        </p:nvSpPr>
        <p:spPr>
          <a:xfrm rot="21118640">
            <a:off x="127549" y="3602903"/>
            <a:ext cx="3044194" cy="1608095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  <a:gd name="connsiteX0" fmla="*/ 120923 w 5752408"/>
              <a:gd name="connsiteY0" fmla="*/ 1399163 h 2467926"/>
              <a:gd name="connsiteX1" fmla="*/ 432867 w 5752408"/>
              <a:gd name="connsiteY1" fmla="*/ 188626 h 2467926"/>
              <a:gd name="connsiteX2" fmla="*/ 2391445 w 5752408"/>
              <a:gd name="connsiteY2" fmla="*/ 66523 h 2467926"/>
              <a:gd name="connsiteX3" fmla="*/ 4185254 w 5752408"/>
              <a:gd name="connsiteY3" fmla="*/ 568858 h 2467926"/>
              <a:gd name="connsiteX4" fmla="*/ 4539942 w 5752408"/>
              <a:gd name="connsiteY4" fmla="*/ 1857195 h 2467926"/>
              <a:gd name="connsiteX5" fmla="*/ 4650521 w 5752408"/>
              <a:gd name="connsiteY5" fmla="*/ 2168432 h 2467926"/>
              <a:gd name="connsiteX6" fmla="*/ 5592163 w 5752408"/>
              <a:gd name="connsiteY6" fmla="*/ 2292643 h 2467926"/>
              <a:gd name="connsiteX7" fmla="*/ 1981870 w 5752408"/>
              <a:gd name="connsiteY7" fmla="*/ 2417478 h 2467926"/>
              <a:gd name="connsiteX8" fmla="*/ 120923 w 5752408"/>
              <a:gd name="connsiteY8" fmla="*/ 1399163 h 2467926"/>
              <a:gd name="connsiteX0" fmla="*/ 120923 w 5752408"/>
              <a:gd name="connsiteY0" fmla="*/ 1479084 h 2547847"/>
              <a:gd name="connsiteX1" fmla="*/ 432867 w 5752408"/>
              <a:gd name="connsiteY1" fmla="*/ 268547 h 2547847"/>
              <a:gd name="connsiteX2" fmla="*/ 2391445 w 5752408"/>
              <a:gd name="connsiteY2" fmla="*/ 146444 h 2547847"/>
              <a:gd name="connsiteX3" fmla="*/ 2610666 w 5752408"/>
              <a:gd name="connsiteY3" fmla="*/ 1795095 h 2547847"/>
              <a:gd name="connsiteX4" fmla="*/ 4539942 w 5752408"/>
              <a:gd name="connsiteY4" fmla="*/ 1937116 h 2547847"/>
              <a:gd name="connsiteX5" fmla="*/ 4650521 w 5752408"/>
              <a:gd name="connsiteY5" fmla="*/ 2248353 h 2547847"/>
              <a:gd name="connsiteX6" fmla="*/ 5592163 w 5752408"/>
              <a:gd name="connsiteY6" fmla="*/ 2372564 h 2547847"/>
              <a:gd name="connsiteX7" fmla="*/ 1981870 w 5752408"/>
              <a:gd name="connsiteY7" fmla="*/ 2497399 h 2547847"/>
              <a:gd name="connsiteX8" fmla="*/ 120923 w 5752408"/>
              <a:gd name="connsiteY8" fmla="*/ 1479084 h 2547847"/>
              <a:gd name="connsiteX0" fmla="*/ 105055 w 5736540"/>
              <a:gd name="connsiteY0" fmla="*/ 1210804 h 2279567"/>
              <a:gd name="connsiteX1" fmla="*/ 416999 w 5736540"/>
              <a:gd name="connsiteY1" fmla="*/ 267 h 2279567"/>
              <a:gd name="connsiteX2" fmla="*/ 1957155 w 5736540"/>
              <a:gd name="connsiteY2" fmla="*/ 1104617 h 2279567"/>
              <a:gd name="connsiteX3" fmla="*/ 2594798 w 5736540"/>
              <a:gd name="connsiteY3" fmla="*/ 1526815 h 2279567"/>
              <a:gd name="connsiteX4" fmla="*/ 4524074 w 5736540"/>
              <a:gd name="connsiteY4" fmla="*/ 1668836 h 2279567"/>
              <a:gd name="connsiteX5" fmla="*/ 4634653 w 5736540"/>
              <a:gd name="connsiteY5" fmla="*/ 1980073 h 2279567"/>
              <a:gd name="connsiteX6" fmla="*/ 5576295 w 5736540"/>
              <a:gd name="connsiteY6" fmla="*/ 2104284 h 2279567"/>
              <a:gd name="connsiteX7" fmla="*/ 1966002 w 5736540"/>
              <a:gd name="connsiteY7" fmla="*/ 2229119 h 2279567"/>
              <a:gd name="connsiteX8" fmla="*/ 105055 w 5736540"/>
              <a:gd name="connsiteY8" fmla="*/ 1210804 h 2279567"/>
              <a:gd name="connsiteX0" fmla="*/ 12195 w 5643680"/>
              <a:gd name="connsiteY0" fmla="*/ 108975 h 1177738"/>
              <a:gd name="connsiteX1" fmla="*/ 1105927 w 5643680"/>
              <a:gd name="connsiteY1" fmla="*/ 654496 h 1177738"/>
              <a:gd name="connsiteX2" fmla="*/ 1864295 w 5643680"/>
              <a:gd name="connsiteY2" fmla="*/ 2788 h 1177738"/>
              <a:gd name="connsiteX3" fmla="*/ 2501938 w 5643680"/>
              <a:gd name="connsiteY3" fmla="*/ 424986 h 1177738"/>
              <a:gd name="connsiteX4" fmla="*/ 4431214 w 5643680"/>
              <a:gd name="connsiteY4" fmla="*/ 567007 h 1177738"/>
              <a:gd name="connsiteX5" fmla="*/ 4541793 w 5643680"/>
              <a:gd name="connsiteY5" fmla="*/ 878244 h 1177738"/>
              <a:gd name="connsiteX6" fmla="*/ 5483435 w 5643680"/>
              <a:gd name="connsiteY6" fmla="*/ 1002455 h 1177738"/>
              <a:gd name="connsiteX7" fmla="*/ 1873142 w 5643680"/>
              <a:gd name="connsiteY7" fmla="*/ 1127290 h 1177738"/>
              <a:gd name="connsiteX8" fmla="*/ 12195 w 5643680"/>
              <a:gd name="connsiteY8" fmla="*/ 108975 h 1177738"/>
              <a:gd name="connsiteX0" fmla="*/ 12281 w 5643766"/>
              <a:gd name="connsiteY0" fmla="*/ 7693 h 1076456"/>
              <a:gd name="connsiteX1" fmla="*/ 1106013 w 5643766"/>
              <a:gd name="connsiteY1" fmla="*/ 553214 h 1076456"/>
              <a:gd name="connsiteX2" fmla="*/ 1908425 w 5643766"/>
              <a:gd name="connsiteY2" fmla="*/ 448532 h 1076456"/>
              <a:gd name="connsiteX3" fmla="*/ 2502024 w 5643766"/>
              <a:gd name="connsiteY3" fmla="*/ 323704 h 1076456"/>
              <a:gd name="connsiteX4" fmla="*/ 4431300 w 5643766"/>
              <a:gd name="connsiteY4" fmla="*/ 465725 h 1076456"/>
              <a:gd name="connsiteX5" fmla="*/ 4541879 w 5643766"/>
              <a:gd name="connsiteY5" fmla="*/ 776962 h 1076456"/>
              <a:gd name="connsiteX6" fmla="*/ 5483521 w 5643766"/>
              <a:gd name="connsiteY6" fmla="*/ 901173 h 1076456"/>
              <a:gd name="connsiteX7" fmla="*/ 1873228 w 5643766"/>
              <a:gd name="connsiteY7" fmla="*/ 1026008 h 1076456"/>
              <a:gd name="connsiteX8" fmla="*/ 12281 w 5643766"/>
              <a:gd name="connsiteY8" fmla="*/ 7693 h 1076456"/>
              <a:gd name="connsiteX0" fmla="*/ 130644 w 4605962"/>
              <a:gd name="connsiteY0" fmla="*/ 509822 h 703385"/>
              <a:gd name="connsiteX1" fmla="*/ 68209 w 4605962"/>
              <a:gd name="connsiteY1" fmla="*/ 229578 h 703385"/>
              <a:gd name="connsiteX2" fmla="*/ 870621 w 4605962"/>
              <a:gd name="connsiteY2" fmla="*/ 124896 h 703385"/>
              <a:gd name="connsiteX3" fmla="*/ 1464220 w 4605962"/>
              <a:gd name="connsiteY3" fmla="*/ 68 h 703385"/>
              <a:gd name="connsiteX4" fmla="*/ 3393496 w 4605962"/>
              <a:gd name="connsiteY4" fmla="*/ 142089 h 703385"/>
              <a:gd name="connsiteX5" fmla="*/ 3504075 w 4605962"/>
              <a:gd name="connsiteY5" fmla="*/ 453326 h 703385"/>
              <a:gd name="connsiteX6" fmla="*/ 4445717 w 4605962"/>
              <a:gd name="connsiteY6" fmla="*/ 577537 h 703385"/>
              <a:gd name="connsiteX7" fmla="*/ 835424 w 4605962"/>
              <a:gd name="connsiteY7" fmla="*/ 702372 h 703385"/>
              <a:gd name="connsiteX8" fmla="*/ 130644 w 4605962"/>
              <a:gd name="connsiteY8" fmla="*/ 509822 h 703385"/>
              <a:gd name="connsiteX0" fmla="*/ 113128 w 4588446"/>
              <a:gd name="connsiteY0" fmla="*/ 510460 h 704023"/>
              <a:gd name="connsiteX1" fmla="*/ 50693 w 4588446"/>
              <a:gd name="connsiteY1" fmla="*/ 230216 h 704023"/>
              <a:gd name="connsiteX2" fmla="*/ 610861 w 4588446"/>
              <a:gd name="connsiteY2" fmla="*/ 94176 h 704023"/>
              <a:gd name="connsiteX3" fmla="*/ 1446704 w 4588446"/>
              <a:gd name="connsiteY3" fmla="*/ 706 h 704023"/>
              <a:gd name="connsiteX4" fmla="*/ 3375980 w 4588446"/>
              <a:gd name="connsiteY4" fmla="*/ 142727 h 704023"/>
              <a:gd name="connsiteX5" fmla="*/ 3486559 w 4588446"/>
              <a:gd name="connsiteY5" fmla="*/ 453964 h 704023"/>
              <a:gd name="connsiteX6" fmla="*/ 4428201 w 4588446"/>
              <a:gd name="connsiteY6" fmla="*/ 578175 h 704023"/>
              <a:gd name="connsiteX7" fmla="*/ 817908 w 4588446"/>
              <a:gd name="connsiteY7" fmla="*/ 703010 h 704023"/>
              <a:gd name="connsiteX8" fmla="*/ 113128 w 4588446"/>
              <a:gd name="connsiteY8" fmla="*/ 510460 h 704023"/>
              <a:gd name="connsiteX0" fmla="*/ 113128 w 5126241"/>
              <a:gd name="connsiteY0" fmla="*/ 510460 h 703795"/>
              <a:gd name="connsiteX1" fmla="*/ 50693 w 5126241"/>
              <a:gd name="connsiteY1" fmla="*/ 230216 h 703795"/>
              <a:gd name="connsiteX2" fmla="*/ 610861 w 5126241"/>
              <a:gd name="connsiteY2" fmla="*/ 94176 h 703795"/>
              <a:gd name="connsiteX3" fmla="*/ 1446704 w 5126241"/>
              <a:gd name="connsiteY3" fmla="*/ 706 h 703795"/>
              <a:gd name="connsiteX4" fmla="*/ 3375980 w 5126241"/>
              <a:gd name="connsiteY4" fmla="*/ 142727 h 703795"/>
              <a:gd name="connsiteX5" fmla="*/ 3486559 w 5126241"/>
              <a:gd name="connsiteY5" fmla="*/ 453964 h 703795"/>
              <a:gd name="connsiteX6" fmla="*/ 5073674 w 5126241"/>
              <a:gd name="connsiteY6" fmla="*/ 513122 h 703795"/>
              <a:gd name="connsiteX7" fmla="*/ 4428201 w 5126241"/>
              <a:gd name="connsiteY7" fmla="*/ 578175 h 703795"/>
              <a:gd name="connsiteX8" fmla="*/ 817908 w 5126241"/>
              <a:gd name="connsiteY8" fmla="*/ 703010 h 703795"/>
              <a:gd name="connsiteX9" fmla="*/ 113128 w 5126241"/>
              <a:gd name="connsiteY9" fmla="*/ 510460 h 703795"/>
              <a:gd name="connsiteX0" fmla="*/ 113128 w 4612907"/>
              <a:gd name="connsiteY0" fmla="*/ 510460 h 703795"/>
              <a:gd name="connsiteX1" fmla="*/ 50693 w 4612907"/>
              <a:gd name="connsiteY1" fmla="*/ 230216 h 703795"/>
              <a:gd name="connsiteX2" fmla="*/ 610861 w 4612907"/>
              <a:gd name="connsiteY2" fmla="*/ 94176 h 703795"/>
              <a:gd name="connsiteX3" fmla="*/ 1446704 w 4612907"/>
              <a:gd name="connsiteY3" fmla="*/ 706 h 703795"/>
              <a:gd name="connsiteX4" fmla="*/ 3375980 w 4612907"/>
              <a:gd name="connsiteY4" fmla="*/ 142727 h 703795"/>
              <a:gd name="connsiteX5" fmla="*/ 3486559 w 4612907"/>
              <a:gd name="connsiteY5" fmla="*/ 453964 h 703795"/>
              <a:gd name="connsiteX6" fmla="*/ 3785375 w 4612907"/>
              <a:gd name="connsiteY6" fmla="*/ 439953 h 703795"/>
              <a:gd name="connsiteX7" fmla="*/ 4428201 w 4612907"/>
              <a:gd name="connsiteY7" fmla="*/ 578175 h 703795"/>
              <a:gd name="connsiteX8" fmla="*/ 817908 w 4612907"/>
              <a:gd name="connsiteY8" fmla="*/ 703010 h 703795"/>
              <a:gd name="connsiteX9" fmla="*/ 113128 w 4612907"/>
              <a:gd name="connsiteY9" fmla="*/ 510460 h 703795"/>
              <a:gd name="connsiteX0" fmla="*/ 113128 w 3815634"/>
              <a:gd name="connsiteY0" fmla="*/ 510460 h 709970"/>
              <a:gd name="connsiteX1" fmla="*/ 50693 w 3815634"/>
              <a:gd name="connsiteY1" fmla="*/ 230216 h 709970"/>
              <a:gd name="connsiteX2" fmla="*/ 610861 w 3815634"/>
              <a:gd name="connsiteY2" fmla="*/ 94176 h 709970"/>
              <a:gd name="connsiteX3" fmla="*/ 1446704 w 3815634"/>
              <a:gd name="connsiteY3" fmla="*/ 706 h 709970"/>
              <a:gd name="connsiteX4" fmla="*/ 3375980 w 3815634"/>
              <a:gd name="connsiteY4" fmla="*/ 142727 h 709970"/>
              <a:gd name="connsiteX5" fmla="*/ 3486559 w 3815634"/>
              <a:gd name="connsiteY5" fmla="*/ 453964 h 709970"/>
              <a:gd name="connsiteX6" fmla="*/ 3785375 w 3815634"/>
              <a:gd name="connsiteY6" fmla="*/ 439953 h 709970"/>
              <a:gd name="connsiteX7" fmla="*/ 2853613 w 3815634"/>
              <a:gd name="connsiteY7" fmla="*/ 658312 h 709970"/>
              <a:gd name="connsiteX8" fmla="*/ 817908 w 3815634"/>
              <a:gd name="connsiteY8" fmla="*/ 703010 h 709970"/>
              <a:gd name="connsiteX9" fmla="*/ 113128 w 3815634"/>
              <a:gd name="connsiteY9" fmla="*/ 510460 h 709970"/>
              <a:gd name="connsiteX0" fmla="*/ 113128 w 3900065"/>
              <a:gd name="connsiteY0" fmla="*/ 510460 h 709970"/>
              <a:gd name="connsiteX1" fmla="*/ 50693 w 3900065"/>
              <a:gd name="connsiteY1" fmla="*/ 230216 h 709970"/>
              <a:gd name="connsiteX2" fmla="*/ 610861 w 3900065"/>
              <a:gd name="connsiteY2" fmla="*/ 94176 h 709970"/>
              <a:gd name="connsiteX3" fmla="*/ 1446704 w 3900065"/>
              <a:gd name="connsiteY3" fmla="*/ 706 h 709970"/>
              <a:gd name="connsiteX4" fmla="*/ 3375980 w 3900065"/>
              <a:gd name="connsiteY4" fmla="*/ 142727 h 709970"/>
              <a:gd name="connsiteX5" fmla="*/ 3486559 w 3900065"/>
              <a:gd name="connsiteY5" fmla="*/ 453964 h 709970"/>
              <a:gd name="connsiteX6" fmla="*/ 3873465 w 3900065"/>
              <a:gd name="connsiteY6" fmla="*/ 534028 h 709970"/>
              <a:gd name="connsiteX7" fmla="*/ 2853613 w 3900065"/>
              <a:gd name="connsiteY7" fmla="*/ 658312 h 709970"/>
              <a:gd name="connsiteX8" fmla="*/ 817908 w 3900065"/>
              <a:gd name="connsiteY8" fmla="*/ 703010 h 709970"/>
              <a:gd name="connsiteX9" fmla="*/ 113128 w 3900065"/>
              <a:gd name="connsiteY9" fmla="*/ 510460 h 709970"/>
              <a:gd name="connsiteX0" fmla="*/ 113128 w 3590622"/>
              <a:gd name="connsiteY0" fmla="*/ 510460 h 709970"/>
              <a:gd name="connsiteX1" fmla="*/ 50693 w 3590622"/>
              <a:gd name="connsiteY1" fmla="*/ 230216 h 709970"/>
              <a:gd name="connsiteX2" fmla="*/ 610861 w 3590622"/>
              <a:gd name="connsiteY2" fmla="*/ 94176 h 709970"/>
              <a:gd name="connsiteX3" fmla="*/ 1446704 w 3590622"/>
              <a:gd name="connsiteY3" fmla="*/ 706 h 709970"/>
              <a:gd name="connsiteX4" fmla="*/ 3375980 w 3590622"/>
              <a:gd name="connsiteY4" fmla="*/ 142727 h 709970"/>
              <a:gd name="connsiteX5" fmla="*/ 3486559 w 3590622"/>
              <a:gd name="connsiteY5" fmla="*/ 453964 h 709970"/>
              <a:gd name="connsiteX6" fmla="*/ 3543132 w 3590622"/>
              <a:gd name="connsiteY6" fmla="*/ 540996 h 709970"/>
              <a:gd name="connsiteX7" fmla="*/ 2853613 w 3590622"/>
              <a:gd name="connsiteY7" fmla="*/ 658312 h 709970"/>
              <a:gd name="connsiteX8" fmla="*/ 817908 w 3590622"/>
              <a:gd name="connsiteY8" fmla="*/ 703010 h 709970"/>
              <a:gd name="connsiteX9" fmla="*/ 113128 w 3590622"/>
              <a:gd name="connsiteY9" fmla="*/ 510460 h 709970"/>
              <a:gd name="connsiteX0" fmla="*/ 113128 w 3570173"/>
              <a:gd name="connsiteY0" fmla="*/ 510460 h 709970"/>
              <a:gd name="connsiteX1" fmla="*/ 50693 w 3570173"/>
              <a:gd name="connsiteY1" fmla="*/ 230216 h 709970"/>
              <a:gd name="connsiteX2" fmla="*/ 610861 w 3570173"/>
              <a:gd name="connsiteY2" fmla="*/ 94176 h 709970"/>
              <a:gd name="connsiteX3" fmla="*/ 1446704 w 3570173"/>
              <a:gd name="connsiteY3" fmla="*/ 706 h 709970"/>
              <a:gd name="connsiteX4" fmla="*/ 3375980 w 3570173"/>
              <a:gd name="connsiteY4" fmla="*/ 142727 h 709970"/>
              <a:gd name="connsiteX5" fmla="*/ 3486559 w 3570173"/>
              <a:gd name="connsiteY5" fmla="*/ 453964 h 709970"/>
              <a:gd name="connsiteX6" fmla="*/ 3227080 w 3570173"/>
              <a:gd name="connsiteY6" fmla="*/ 553580 h 709970"/>
              <a:gd name="connsiteX7" fmla="*/ 2853613 w 3570173"/>
              <a:gd name="connsiteY7" fmla="*/ 658312 h 709970"/>
              <a:gd name="connsiteX8" fmla="*/ 817908 w 3570173"/>
              <a:gd name="connsiteY8" fmla="*/ 703010 h 709970"/>
              <a:gd name="connsiteX9" fmla="*/ 113128 w 3570173"/>
              <a:gd name="connsiteY9" fmla="*/ 510460 h 709970"/>
              <a:gd name="connsiteX0" fmla="*/ 113128 w 3570173"/>
              <a:gd name="connsiteY0" fmla="*/ 510460 h 709970"/>
              <a:gd name="connsiteX1" fmla="*/ 50693 w 3570173"/>
              <a:gd name="connsiteY1" fmla="*/ 230216 h 709970"/>
              <a:gd name="connsiteX2" fmla="*/ 610861 w 3570173"/>
              <a:gd name="connsiteY2" fmla="*/ 94176 h 709970"/>
              <a:gd name="connsiteX3" fmla="*/ 1446704 w 3570173"/>
              <a:gd name="connsiteY3" fmla="*/ 706 h 709970"/>
              <a:gd name="connsiteX4" fmla="*/ 3375980 w 3570173"/>
              <a:gd name="connsiteY4" fmla="*/ 142727 h 709970"/>
              <a:gd name="connsiteX5" fmla="*/ 3486559 w 3570173"/>
              <a:gd name="connsiteY5" fmla="*/ 453964 h 709970"/>
              <a:gd name="connsiteX6" fmla="*/ 3227080 w 3570173"/>
              <a:gd name="connsiteY6" fmla="*/ 553580 h 709970"/>
              <a:gd name="connsiteX7" fmla="*/ 2853613 w 3570173"/>
              <a:gd name="connsiteY7" fmla="*/ 658312 h 709970"/>
              <a:gd name="connsiteX8" fmla="*/ 817908 w 3570173"/>
              <a:gd name="connsiteY8" fmla="*/ 703010 h 709970"/>
              <a:gd name="connsiteX9" fmla="*/ 113128 w 3570173"/>
              <a:gd name="connsiteY9" fmla="*/ 510460 h 709970"/>
              <a:gd name="connsiteX0" fmla="*/ 113128 w 3599518"/>
              <a:gd name="connsiteY0" fmla="*/ 510460 h 709970"/>
              <a:gd name="connsiteX1" fmla="*/ 50693 w 3599518"/>
              <a:gd name="connsiteY1" fmla="*/ 230216 h 709970"/>
              <a:gd name="connsiteX2" fmla="*/ 610861 w 3599518"/>
              <a:gd name="connsiteY2" fmla="*/ 94176 h 709970"/>
              <a:gd name="connsiteX3" fmla="*/ 1446704 w 3599518"/>
              <a:gd name="connsiteY3" fmla="*/ 706 h 709970"/>
              <a:gd name="connsiteX4" fmla="*/ 3375980 w 3599518"/>
              <a:gd name="connsiteY4" fmla="*/ 142727 h 709970"/>
              <a:gd name="connsiteX5" fmla="*/ 3486559 w 3599518"/>
              <a:gd name="connsiteY5" fmla="*/ 453964 h 709970"/>
              <a:gd name="connsiteX6" fmla="*/ 3446246 w 3599518"/>
              <a:gd name="connsiteY6" fmla="*/ 472789 h 709970"/>
              <a:gd name="connsiteX7" fmla="*/ 2853613 w 3599518"/>
              <a:gd name="connsiteY7" fmla="*/ 658312 h 709970"/>
              <a:gd name="connsiteX8" fmla="*/ 817908 w 3599518"/>
              <a:gd name="connsiteY8" fmla="*/ 703010 h 709970"/>
              <a:gd name="connsiteX9" fmla="*/ 113128 w 3599518"/>
              <a:gd name="connsiteY9" fmla="*/ 510460 h 709970"/>
              <a:gd name="connsiteX0" fmla="*/ 113128 w 3643075"/>
              <a:gd name="connsiteY0" fmla="*/ 510460 h 709970"/>
              <a:gd name="connsiteX1" fmla="*/ 50693 w 3643075"/>
              <a:gd name="connsiteY1" fmla="*/ 230216 h 709970"/>
              <a:gd name="connsiteX2" fmla="*/ 610861 w 3643075"/>
              <a:gd name="connsiteY2" fmla="*/ 94176 h 709970"/>
              <a:gd name="connsiteX3" fmla="*/ 1446704 w 3643075"/>
              <a:gd name="connsiteY3" fmla="*/ 706 h 709970"/>
              <a:gd name="connsiteX4" fmla="*/ 3375980 w 3643075"/>
              <a:gd name="connsiteY4" fmla="*/ 142727 h 709970"/>
              <a:gd name="connsiteX5" fmla="*/ 3486559 w 3643075"/>
              <a:gd name="connsiteY5" fmla="*/ 453964 h 709970"/>
              <a:gd name="connsiteX6" fmla="*/ 3503836 w 3643075"/>
              <a:gd name="connsiteY6" fmla="*/ 467451 h 709970"/>
              <a:gd name="connsiteX7" fmla="*/ 2853613 w 3643075"/>
              <a:gd name="connsiteY7" fmla="*/ 658312 h 709970"/>
              <a:gd name="connsiteX8" fmla="*/ 817908 w 3643075"/>
              <a:gd name="connsiteY8" fmla="*/ 703010 h 709970"/>
              <a:gd name="connsiteX9" fmla="*/ 113128 w 3643075"/>
              <a:gd name="connsiteY9" fmla="*/ 510460 h 709970"/>
              <a:gd name="connsiteX0" fmla="*/ 113128 w 3555812"/>
              <a:gd name="connsiteY0" fmla="*/ 510460 h 709970"/>
              <a:gd name="connsiteX1" fmla="*/ 50693 w 3555812"/>
              <a:gd name="connsiteY1" fmla="*/ 230216 h 709970"/>
              <a:gd name="connsiteX2" fmla="*/ 610861 w 3555812"/>
              <a:gd name="connsiteY2" fmla="*/ 94176 h 709970"/>
              <a:gd name="connsiteX3" fmla="*/ 1446704 w 3555812"/>
              <a:gd name="connsiteY3" fmla="*/ 706 h 709970"/>
              <a:gd name="connsiteX4" fmla="*/ 3375980 w 3555812"/>
              <a:gd name="connsiteY4" fmla="*/ 142727 h 709970"/>
              <a:gd name="connsiteX5" fmla="*/ 3486559 w 3555812"/>
              <a:gd name="connsiteY5" fmla="*/ 453964 h 709970"/>
              <a:gd name="connsiteX6" fmla="*/ 3503836 w 3555812"/>
              <a:gd name="connsiteY6" fmla="*/ 467451 h 709970"/>
              <a:gd name="connsiteX7" fmla="*/ 2853613 w 3555812"/>
              <a:gd name="connsiteY7" fmla="*/ 658312 h 709970"/>
              <a:gd name="connsiteX8" fmla="*/ 817908 w 3555812"/>
              <a:gd name="connsiteY8" fmla="*/ 703010 h 709970"/>
              <a:gd name="connsiteX9" fmla="*/ 113128 w 3555812"/>
              <a:gd name="connsiteY9" fmla="*/ 510460 h 709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55812" h="709970">
                <a:moveTo>
                  <a:pt x="113128" y="510460"/>
                </a:moveTo>
                <a:cubicBezTo>
                  <a:pt x="-14741" y="431661"/>
                  <a:pt x="-32262" y="299597"/>
                  <a:pt x="50693" y="230216"/>
                </a:cubicBezTo>
                <a:cubicBezTo>
                  <a:pt x="133648" y="160835"/>
                  <a:pt x="378193" y="132428"/>
                  <a:pt x="610861" y="94176"/>
                </a:cubicBezTo>
                <a:cubicBezTo>
                  <a:pt x="843530" y="55924"/>
                  <a:pt x="985851" y="-7386"/>
                  <a:pt x="1446704" y="706"/>
                </a:cubicBezTo>
                <a:cubicBezTo>
                  <a:pt x="1907557" y="8798"/>
                  <a:pt x="3036004" y="67184"/>
                  <a:pt x="3375980" y="142727"/>
                </a:cubicBezTo>
                <a:cubicBezTo>
                  <a:pt x="3715956" y="218270"/>
                  <a:pt x="3465250" y="399843"/>
                  <a:pt x="3486559" y="453964"/>
                </a:cubicBezTo>
                <a:cubicBezTo>
                  <a:pt x="3507868" y="508085"/>
                  <a:pt x="3457612" y="477865"/>
                  <a:pt x="3503836" y="467451"/>
                </a:cubicBezTo>
                <a:cubicBezTo>
                  <a:pt x="3660776" y="488153"/>
                  <a:pt x="3467478" y="635955"/>
                  <a:pt x="2853613" y="658312"/>
                </a:cubicBezTo>
                <a:cubicBezTo>
                  <a:pt x="2239748" y="680669"/>
                  <a:pt x="1274656" y="727652"/>
                  <a:pt x="817908" y="703010"/>
                </a:cubicBezTo>
                <a:cubicBezTo>
                  <a:pt x="361161" y="678368"/>
                  <a:pt x="240997" y="589259"/>
                  <a:pt x="113128" y="51046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1DF7C74-400B-B475-6EAF-7CE8858376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937474"/>
              </p:ext>
            </p:extLst>
          </p:nvPr>
        </p:nvGraphicFramePr>
        <p:xfrm>
          <a:off x="104500" y="3964422"/>
          <a:ext cx="2706559" cy="1253471"/>
        </p:xfrm>
        <a:graphic>
          <a:graphicData uri="http://schemas.openxmlformats.org/drawingml/2006/table">
            <a:tbl>
              <a:tblPr firstRow="1" firstCol="1" bandRow="1"/>
              <a:tblGrid>
                <a:gridCol w="790549">
                  <a:extLst>
                    <a:ext uri="{9D8B030D-6E8A-4147-A177-3AD203B41FA5}">
                      <a16:colId xmlns:a16="http://schemas.microsoft.com/office/drawing/2014/main" val="3423985893"/>
                    </a:ext>
                  </a:extLst>
                </a:gridCol>
                <a:gridCol w="1916010">
                  <a:extLst>
                    <a:ext uri="{9D8B030D-6E8A-4147-A177-3AD203B41FA5}">
                      <a16:colId xmlns:a16="http://schemas.microsoft.com/office/drawing/2014/main" val="3612753017"/>
                    </a:ext>
                  </a:extLst>
                </a:gridCol>
              </a:tblGrid>
              <a:tr h="19083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 </a:t>
                      </a:r>
                      <a:r>
                        <a:rPr lang="en-US" sz="900" b="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</a:t>
                      </a: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oof of concept, “scoring” of Word redline files to enable tighter oversight of vendor time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577370"/>
                  </a:ext>
                </a:extLst>
              </a:tr>
              <a:tr h="1483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Dates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70AD47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510379"/>
                  </a:ext>
                </a:extLst>
              </a:tr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Milestones/dates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69961"/>
                  </a:ext>
                </a:extLst>
              </a:tr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[milestone 1]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[milestone 2]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[milestone 3] MMM/DD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419767"/>
                  </a:ext>
                </a:extLst>
              </a:tr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219500"/>
                  </a:ext>
                </a:extLst>
              </a:tr>
              <a:tr h="1672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748540"/>
                  </a:ext>
                </a:extLst>
              </a:tr>
            </a:tbl>
          </a:graphicData>
        </a:graphic>
      </p:graphicFrame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85D9324-0D91-DB43-49A6-7BFA7EE740BD}"/>
              </a:ext>
            </a:extLst>
          </p:cNvPr>
          <p:cNvSpPr/>
          <p:nvPr/>
        </p:nvSpPr>
        <p:spPr>
          <a:xfrm>
            <a:off x="2643548" y="3874159"/>
            <a:ext cx="1145175" cy="45720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Task Scoring Benchmarks</a:t>
            </a:r>
          </a:p>
        </p:txBody>
      </p:sp>
      <p:sp>
        <p:nvSpPr>
          <p:cNvPr id="24" name="Oval 44">
            <a:extLst>
              <a:ext uri="{FF2B5EF4-FFF2-40B4-BE49-F238E27FC236}">
                <a16:creationId xmlns:a16="http://schemas.microsoft.com/office/drawing/2014/main" id="{35ED22F5-C5B5-23C0-7065-CC9C8496AA5F}"/>
              </a:ext>
            </a:extLst>
          </p:cNvPr>
          <p:cNvSpPr/>
          <p:nvPr/>
        </p:nvSpPr>
        <p:spPr>
          <a:xfrm flipV="1">
            <a:off x="8011576" y="1131687"/>
            <a:ext cx="3979906" cy="2022481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5103638"/>
              <a:gd name="connsiteY0" fmla="*/ 1465218 h 2488486"/>
              <a:gd name="connsiteX1" fmla="*/ 432867 w 5103638"/>
              <a:gd name="connsiteY1" fmla="*/ 254681 h 2488486"/>
              <a:gd name="connsiteX2" fmla="*/ 2391445 w 5103638"/>
              <a:gd name="connsiteY2" fmla="*/ 132578 h 2488486"/>
              <a:gd name="connsiteX3" fmla="*/ 5103638 w 5103638"/>
              <a:gd name="connsiteY3" fmla="*/ 1588294 h 2488486"/>
              <a:gd name="connsiteX4" fmla="*/ 1981870 w 5103638"/>
              <a:gd name="connsiteY4" fmla="*/ 2483533 h 2488486"/>
              <a:gd name="connsiteX5" fmla="*/ 120923 w 5103638"/>
              <a:gd name="connsiteY5" fmla="*/ 1465218 h 2488486"/>
              <a:gd name="connsiteX0" fmla="*/ 120923 w 5200214"/>
              <a:gd name="connsiteY0" fmla="*/ 1401604 h 2420419"/>
              <a:gd name="connsiteX1" fmla="*/ 432867 w 5200214"/>
              <a:gd name="connsiteY1" fmla="*/ 191067 h 2420419"/>
              <a:gd name="connsiteX2" fmla="*/ 2391445 w 5200214"/>
              <a:gd name="connsiteY2" fmla="*/ 68964 h 2420419"/>
              <a:gd name="connsiteX3" fmla="*/ 4224699 w 5200214"/>
              <a:gd name="connsiteY3" fmla="*/ 608518 h 2420419"/>
              <a:gd name="connsiteX4" fmla="*/ 5103638 w 5200214"/>
              <a:gd name="connsiteY4" fmla="*/ 1524680 h 2420419"/>
              <a:gd name="connsiteX5" fmla="*/ 1981870 w 5200214"/>
              <a:gd name="connsiteY5" fmla="*/ 2419919 h 2420419"/>
              <a:gd name="connsiteX6" fmla="*/ 120923 w 5200214"/>
              <a:gd name="connsiteY6" fmla="*/ 1401604 h 2420419"/>
              <a:gd name="connsiteX0" fmla="*/ 120923 w 5241609"/>
              <a:gd name="connsiteY0" fmla="*/ 1386308 h 2405124"/>
              <a:gd name="connsiteX1" fmla="*/ 432867 w 5241609"/>
              <a:gd name="connsiteY1" fmla="*/ 175771 h 2405124"/>
              <a:gd name="connsiteX2" fmla="*/ 2391445 w 5241609"/>
              <a:gd name="connsiteY2" fmla="*/ 53668 h 2405124"/>
              <a:gd name="connsiteX3" fmla="*/ 4569599 w 5241609"/>
              <a:gd name="connsiteY3" fmla="*/ 354762 h 2405124"/>
              <a:gd name="connsiteX4" fmla="*/ 5103638 w 5241609"/>
              <a:gd name="connsiteY4" fmla="*/ 1509384 h 2405124"/>
              <a:gd name="connsiteX5" fmla="*/ 1981870 w 5241609"/>
              <a:gd name="connsiteY5" fmla="*/ 2404623 h 2405124"/>
              <a:gd name="connsiteX6" fmla="*/ 120923 w 5241609"/>
              <a:gd name="connsiteY6" fmla="*/ 1386308 h 2405124"/>
              <a:gd name="connsiteX0" fmla="*/ 120923 w 5647663"/>
              <a:gd name="connsiteY0" fmla="*/ 1386308 h 2405085"/>
              <a:gd name="connsiteX1" fmla="*/ 432867 w 5647663"/>
              <a:gd name="connsiteY1" fmla="*/ 175771 h 2405085"/>
              <a:gd name="connsiteX2" fmla="*/ 2391445 w 5647663"/>
              <a:gd name="connsiteY2" fmla="*/ 53668 h 2405085"/>
              <a:gd name="connsiteX3" fmla="*/ 4569599 w 5647663"/>
              <a:gd name="connsiteY3" fmla="*/ 354762 h 2405085"/>
              <a:gd name="connsiteX4" fmla="*/ 5559797 w 5647663"/>
              <a:gd name="connsiteY4" fmla="*/ 1504843 h 2405085"/>
              <a:gd name="connsiteX5" fmla="*/ 1981870 w 5647663"/>
              <a:gd name="connsiteY5" fmla="*/ 2404623 h 2405085"/>
              <a:gd name="connsiteX6" fmla="*/ 120923 w 5647663"/>
              <a:gd name="connsiteY6" fmla="*/ 1386308 h 2405085"/>
              <a:gd name="connsiteX0" fmla="*/ 120923 w 5628795"/>
              <a:gd name="connsiteY0" fmla="*/ 1396117 h 2414894"/>
              <a:gd name="connsiteX1" fmla="*/ 432867 w 5628795"/>
              <a:gd name="connsiteY1" fmla="*/ 185580 h 2414894"/>
              <a:gd name="connsiteX2" fmla="*/ 2391445 w 5628795"/>
              <a:gd name="connsiteY2" fmla="*/ 63477 h 2414894"/>
              <a:gd name="connsiteX3" fmla="*/ 4235825 w 5628795"/>
              <a:gd name="connsiteY3" fmla="*/ 518978 h 2414894"/>
              <a:gd name="connsiteX4" fmla="*/ 5559797 w 5628795"/>
              <a:gd name="connsiteY4" fmla="*/ 1514652 h 2414894"/>
              <a:gd name="connsiteX5" fmla="*/ 1981870 w 5628795"/>
              <a:gd name="connsiteY5" fmla="*/ 2414432 h 2414894"/>
              <a:gd name="connsiteX6" fmla="*/ 120923 w 5628795"/>
              <a:gd name="connsiteY6" fmla="*/ 1396117 h 2414894"/>
              <a:gd name="connsiteX0" fmla="*/ 120923 w 5744267"/>
              <a:gd name="connsiteY0" fmla="*/ 1396117 h 2414857"/>
              <a:gd name="connsiteX1" fmla="*/ 432867 w 5744267"/>
              <a:gd name="connsiteY1" fmla="*/ 185580 h 2414857"/>
              <a:gd name="connsiteX2" fmla="*/ 2391445 w 5744267"/>
              <a:gd name="connsiteY2" fmla="*/ 63477 h 2414857"/>
              <a:gd name="connsiteX3" fmla="*/ 4235825 w 5744267"/>
              <a:gd name="connsiteY3" fmla="*/ 518978 h 2414857"/>
              <a:gd name="connsiteX4" fmla="*/ 5126571 w 5744267"/>
              <a:gd name="connsiteY4" fmla="*/ 939983 h 2414857"/>
              <a:gd name="connsiteX5" fmla="*/ 5559797 w 5744267"/>
              <a:gd name="connsiteY5" fmla="*/ 1514652 h 2414857"/>
              <a:gd name="connsiteX6" fmla="*/ 1981870 w 5744267"/>
              <a:gd name="connsiteY6" fmla="*/ 2414432 h 2414857"/>
              <a:gd name="connsiteX7" fmla="*/ 120923 w 5744267"/>
              <a:gd name="connsiteY7" fmla="*/ 1396117 h 2414857"/>
              <a:gd name="connsiteX0" fmla="*/ 120923 w 5744268"/>
              <a:gd name="connsiteY0" fmla="*/ 1396117 h 2414857"/>
              <a:gd name="connsiteX1" fmla="*/ 432867 w 5744268"/>
              <a:gd name="connsiteY1" fmla="*/ 185580 h 2414857"/>
              <a:gd name="connsiteX2" fmla="*/ 2391445 w 5744268"/>
              <a:gd name="connsiteY2" fmla="*/ 63477 h 2414857"/>
              <a:gd name="connsiteX3" fmla="*/ 4235825 w 5744268"/>
              <a:gd name="connsiteY3" fmla="*/ 518978 h 2414857"/>
              <a:gd name="connsiteX4" fmla="*/ 5126571 w 5744268"/>
              <a:gd name="connsiteY4" fmla="*/ 939983 h 2414857"/>
              <a:gd name="connsiteX5" fmla="*/ 5559797 w 5744268"/>
              <a:gd name="connsiteY5" fmla="*/ 1514652 h 2414857"/>
              <a:gd name="connsiteX6" fmla="*/ 1981870 w 5744268"/>
              <a:gd name="connsiteY6" fmla="*/ 2414432 h 2414857"/>
              <a:gd name="connsiteX7" fmla="*/ 120923 w 5744268"/>
              <a:gd name="connsiteY7" fmla="*/ 1396117 h 2414857"/>
              <a:gd name="connsiteX0" fmla="*/ 120923 w 5744268"/>
              <a:gd name="connsiteY0" fmla="*/ 1401400 h 2420140"/>
              <a:gd name="connsiteX1" fmla="*/ 432867 w 5744268"/>
              <a:gd name="connsiteY1" fmla="*/ 190863 h 2420140"/>
              <a:gd name="connsiteX2" fmla="*/ 2391445 w 5744268"/>
              <a:gd name="connsiteY2" fmla="*/ 68760 h 2420140"/>
              <a:gd name="connsiteX3" fmla="*/ 3279006 w 5744268"/>
              <a:gd name="connsiteY3" fmla="*/ 605233 h 2420140"/>
              <a:gd name="connsiteX4" fmla="*/ 5126571 w 5744268"/>
              <a:gd name="connsiteY4" fmla="*/ 945266 h 2420140"/>
              <a:gd name="connsiteX5" fmla="*/ 5559797 w 5744268"/>
              <a:gd name="connsiteY5" fmla="*/ 1519935 h 2420140"/>
              <a:gd name="connsiteX6" fmla="*/ 1981870 w 5744268"/>
              <a:gd name="connsiteY6" fmla="*/ 2419715 h 2420140"/>
              <a:gd name="connsiteX7" fmla="*/ 120923 w 5744268"/>
              <a:gd name="connsiteY7" fmla="*/ 1401400 h 2420140"/>
              <a:gd name="connsiteX0" fmla="*/ 120923 w 5688926"/>
              <a:gd name="connsiteY0" fmla="*/ 1401400 h 2420140"/>
              <a:gd name="connsiteX1" fmla="*/ 432867 w 5688926"/>
              <a:gd name="connsiteY1" fmla="*/ 190863 h 2420140"/>
              <a:gd name="connsiteX2" fmla="*/ 2391445 w 5688926"/>
              <a:gd name="connsiteY2" fmla="*/ 68760 h 2420140"/>
              <a:gd name="connsiteX3" fmla="*/ 3279006 w 5688926"/>
              <a:gd name="connsiteY3" fmla="*/ 605233 h 2420140"/>
              <a:gd name="connsiteX4" fmla="*/ 4637036 w 5688926"/>
              <a:gd name="connsiteY4" fmla="*/ 1033280 h 2420140"/>
              <a:gd name="connsiteX5" fmla="*/ 5559797 w 5688926"/>
              <a:gd name="connsiteY5" fmla="*/ 1519935 h 2420140"/>
              <a:gd name="connsiteX6" fmla="*/ 1981870 w 5688926"/>
              <a:gd name="connsiteY6" fmla="*/ 2419715 h 2420140"/>
              <a:gd name="connsiteX7" fmla="*/ 120923 w 5688926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401400 h 2420140"/>
              <a:gd name="connsiteX1" fmla="*/ 432867 w 5703531"/>
              <a:gd name="connsiteY1" fmla="*/ 190863 h 2420140"/>
              <a:gd name="connsiteX2" fmla="*/ 2391445 w 5703531"/>
              <a:gd name="connsiteY2" fmla="*/ 68760 h 2420140"/>
              <a:gd name="connsiteX3" fmla="*/ 3279006 w 5703531"/>
              <a:gd name="connsiteY3" fmla="*/ 605233 h 2420140"/>
              <a:gd name="connsiteX4" fmla="*/ 4637036 w 5703531"/>
              <a:gd name="connsiteY4" fmla="*/ 1033280 h 2420140"/>
              <a:gd name="connsiteX5" fmla="*/ 5559797 w 5703531"/>
              <a:gd name="connsiteY5" fmla="*/ 1519935 h 2420140"/>
              <a:gd name="connsiteX6" fmla="*/ 1981870 w 5703531"/>
              <a:gd name="connsiteY6" fmla="*/ 2419715 h 2420140"/>
              <a:gd name="connsiteX7" fmla="*/ 120923 w 5703531"/>
              <a:gd name="connsiteY7" fmla="*/ 1401400 h 2420140"/>
              <a:gd name="connsiteX0" fmla="*/ 120923 w 5703531"/>
              <a:gd name="connsiteY0" fmla="*/ 1399163 h 2417903"/>
              <a:gd name="connsiteX1" fmla="*/ 432867 w 5703531"/>
              <a:gd name="connsiteY1" fmla="*/ 188626 h 2417903"/>
              <a:gd name="connsiteX2" fmla="*/ 2391445 w 5703531"/>
              <a:gd name="connsiteY2" fmla="*/ 66523 h 2417903"/>
              <a:gd name="connsiteX3" fmla="*/ 4185254 w 5703531"/>
              <a:gd name="connsiteY3" fmla="*/ 568858 h 2417903"/>
              <a:gd name="connsiteX4" fmla="*/ 4637036 w 5703531"/>
              <a:gd name="connsiteY4" fmla="*/ 1031043 h 2417903"/>
              <a:gd name="connsiteX5" fmla="*/ 5559797 w 5703531"/>
              <a:gd name="connsiteY5" fmla="*/ 1517698 h 2417903"/>
              <a:gd name="connsiteX6" fmla="*/ 1981870 w 5703531"/>
              <a:gd name="connsiteY6" fmla="*/ 2417478 h 2417903"/>
              <a:gd name="connsiteX7" fmla="*/ 120923 w 5703531"/>
              <a:gd name="connsiteY7" fmla="*/ 1399163 h 2417903"/>
              <a:gd name="connsiteX0" fmla="*/ 120923 w 5753941"/>
              <a:gd name="connsiteY0" fmla="*/ 1399163 h 2417903"/>
              <a:gd name="connsiteX1" fmla="*/ 432867 w 5753941"/>
              <a:gd name="connsiteY1" fmla="*/ 188626 h 2417903"/>
              <a:gd name="connsiteX2" fmla="*/ 2391445 w 5753941"/>
              <a:gd name="connsiteY2" fmla="*/ 66523 h 2417903"/>
              <a:gd name="connsiteX3" fmla="*/ 4185254 w 5753941"/>
              <a:gd name="connsiteY3" fmla="*/ 568858 h 2417903"/>
              <a:gd name="connsiteX4" fmla="*/ 5025429 w 5753941"/>
              <a:gd name="connsiteY4" fmla="*/ 1024215 h 2417903"/>
              <a:gd name="connsiteX5" fmla="*/ 5559797 w 5753941"/>
              <a:gd name="connsiteY5" fmla="*/ 1517698 h 2417903"/>
              <a:gd name="connsiteX6" fmla="*/ 1981870 w 5753941"/>
              <a:gd name="connsiteY6" fmla="*/ 2417478 h 2417903"/>
              <a:gd name="connsiteX7" fmla="*/ 120923 w 5753941"/>
              <a:gd name="connsiteY7" fmla="*/ 1399163 h 2417903"/>
              <a:gd name="connsiteX0" fmla="*/ 120923 w 5753941"/>
              <a:gd name="connsiteY0" fmla="*/ 1399163 h 2420813"/>
              <a:gd name="connsiteX1" fmla="*/ 432867 w 5753941"/>
              <a:gd name="connsiteY1" fmla="*/ 188626 h 2420813"/>
              <a:gd name="connsiteX2" fmla="*/ 2391445 w 5753941"/>
              <a:gd name="connsiteY2" fmla="*/ 66523 h 2420813"/>
              <a:gd name="connsiteX3" fmla="*/ 4185254 w 5753941"/>
              <a:gd name="connsiteY3" fmla="*/ 568858 h 2420813"/>
              <a:gd name="connsiteX4" fmla="*/ 5025429 w 5753941"/>
              <a:gd name="connsiteY4" fmla="*/ 1024215 h 2420813"/>
              <a:gd name="connsiteX5" fmla="*/ 5559797 w 5753941"/>
              <a:gd name="connsiteY5" fmla="*/ 1698632 h 2420813"/>
              <a:gd name="connsiteX6" fmla="*/ 1981870 w 5753941"/>
              <a:gd name="connsiteY6" fmla="*/ 2417478 h 2420813"/>
              <a:gd name="connsiteX7" fmla="*/ 120923 w 5753941"/>
              <a:gd name="connsiteY7" fmla="*/ 1399163 h 2420813"/>
              <a:gd name="connsiteX0" fmla="*/ 120923 w 5681230"/>
              <a:gd name="connsiteY0" fmla="*/ 1399163 h 2420813"/>
              <a:gd name="connsiteX1" fmla="*/ 432867 w 5681230"/>
              <a:gd name="connsiteY1" fmla="*/ 188626 h 2420813"/>
              <a:gd name="connsiteX2" fmla="*/ 2391445 w 5681230"/>
              <a:gd name="connsiteY2" fmla="*/ 66523 h 2420813"/>
              <a:gd name="connsiteX3" fmla="*/ 4185254 w 5681230"/>
              <a:gd name="connsiteY3" fmla="*/ 568858 h 2420813"/>
              <a:gd name="connsiteX4" fmla="*/ 4367321 w 5681230"/>
              <a:gd name="connsiteY4" fmla="*/ 1218805 h 2420813"/>
              <a:gd name="connsiteX5" fmla="*/ 5559797 w 5681230"/>
              <a:gd name="connsiteY5" fmla="*/ 1698632 h 2420813"/>
              <a:gd name="connsiteX6" fmla="*/ 1981870 w 5681230"/>
              <a:gd name="connsiteY6" fmla="*/ 2417478 h 2420813"/>
              <a:gd name="connsiteX7" fmla="*/ 120923 w 5681230"/>
              <a:gd name="connsiteY7" fmla="*/ 1399163 h 2420813"/>
              <a:gd name="connsiteX0" fmla="*/ 120923 w 5706750"/>
              <a:gd name="connsiteY0" fmla="*/ 1399163 h 2420813"/>
              <a:gd name="connsiteX1" fmla="*/ 432867 w 5706750"/>
              <a:gd name="connsiteY1" fmla="*/ 188626 h 2420813"/>
              <a:gd name="connsiteX2" fmla="*/ 2391445 w 5706750"/>
              <a:gd name="connsiteY2" fmla="*/ 66523 h 2420813"/>
              <a:gd name="connsiteX3" fmla="*/ 4185254 w 5706750"/>
              <a:gd name="connsiteY3" fmla="*/ 568858 h 2420813"/>
              <a:gd name="connsiteX4" fmla="*/ 4669405 w 5706750"/>
              <a:gd name="connsiteY4" fmla="*/ 1488499 h 2420813"/>
              <a:gd name="connsiteX5" fmla="*/ 5559797 w 5706750"/>
              <a:gd name="connsiteY5" fmla="*/ 1698632 h 2420813"/>
              <a:gd name="connsiteX6" fmla="*/ 1981870 w 5706750"/>
              <a:gd name="connsiteY6" fmla="*/ 2417478 h 2420813"/>
              <a:gd name="connsiteX7" fmla="*/ 120923 w 5706750"/>
              <a:gd name="connsiteY7" fmla="*/ 1399163 h 2420813"/>
              <a:gd name="connsiteX0" fmla="*/ 120923 w 5735897"/>
              <a:gd name="connsiteY0" fmla="*/ 1399163 h 2508642"/>
              <a:gd name="connsiteX1" fmla="*/ 432867 w 5735897"/>
              <a:gd name="connsiteY1" fmla="*/ 188626 h 2508642"/>
              <a:gd name="connsiteX2" fmla="*/ 2391445 w 5735897"/>
              <a:gd name="connsiteY2" fmla="*/ 66523 h 2508642"/>
              <a:gd name="connsiteX3" fmla="*/ 4185254 w 5735897"/>
              <a:gd name="connsiteY3" fmla="*/ 568858 h 2508642"/>
              <a:gd name="connsiteX4" fmla="*/ 4669405 w 5735897"/>
              <a:gd name="connsiteY4" fmla="*/ 1488499 h 2508642"/>
              <a:gd name="connsiteX5" fmla="*/ 5592163 w 5735897"/>
              <a:gd name="connsiteY5" fmla="*/ 2292643 h 2508642"/>
              <a:gd name="connsiteX6" fmla="*/ 1981870 w 5735897"/>
              <a:gd name="connsiteY6" fmla="*/ 2417478 h 2508642"/>
              <a:gd name="connsiteX7" fmla="*/ 120923 w 5735897"/>
              <a:gd name="connsiteY7" fmla="*/ 1399163 h 2508642"/>
              <a:gd name="connsiteX0" fmla="*/ 120923 w 5724279"/>
              <a:gd name="connsiteY0" fmla="*/ 1399163 h 2508642"/>
              <a:gd name="connsiteX1" fmla="*/ 432867 w 5724279"/>
              <a:gd name="connsiteY1" fmla="*/ 188626 h 2508642"/>
              <a:gd name="connsiteX2" fmla="*/ 2391445 w 5724279"/>
              <a:gd name="connsiteY2" fmla="*/ 66523 h 2508642"/>
              <a:gd name="connsiteX3" fmla="*/ 4185254 w 5724279"/>
              <a:gd name="connsiteY3" fmla="*/ 568858 h 2508642"/>
              <a:gd name="connsiteX4" fmla="*/ 4539942 w 5724279"/>
              <a:gd name="connsiteY4" fmla="*/ 1857195 h 2508642"/>
              <a:gd name="connsiteX5" fmla="*/ 5592163 w 5724279"/>
              <a:gd name="connsiteY5" fmla="*/ 2292643 h 2508642"/>
              <a:gd name="connsiteX6" fmla="*/ 1981870 w 5724279"/>
              <a:gd name="connsiteY6" fmla="*/ 2417478 h 2508642"/>
              <a:gd name="connsiteX7" fmla="*/ 120923 w 5724279"/>
              <a:gd name="connsiteY7" fmla="*/ 1399163 h 2508642"/>
              <a:gd name="connsiteX0" fmla="*/ 120923 w 5735942"/>
              <a:gd name="connsiteY0" fmla="*/ 1399163 h 2508642"/>
              <a:gd name="connsiteX1" fmla="*/ 432867 w 5735942"/>
              <a:gd name="connsiteY1" fmla="*/ 188626 h 2508642"/>
              <a:gd name="connsiteX2" fmla="*/ 2391445 w 5735942"/>
              <a:gd name="connsiteY2" fmla="*/ 66523 h 2508642"/>
              <a:gd name="connsiteX3" fmla="*/ 4185254 w 5735942"/>
              <a:gd name="connsiteY3" fmla="*/ 568858 h 2508642"/>
              <a:gd name="connsiteX4" fmla="*/ 4539942 w 5735942"/>
              <a:gd name="connsiteY4" fmla="*/ 1857195 h 2508642"/>
              <a:gd name="connsiteX5" fmla="*/ 5592163 w 5735942"/>
              <a:gd name="connsiteY5" fmla="*/ 2292643 h 2508642"/>
              <a:gd name="connsiteX6" fmla="*/ 1981870 w 5735942"/>
              <a:gd name="connsiteY6" fmla="*/ 2417478 h 2508642"/>
              <a:gd name="connsiteX7" fmla="*/ 120923 w 5735942"/>
              <a:gd name="connsiteY7" fmla="*/ 1399163 h 2508642"/>
              <a:gd name="connsiteX0" fmla="*/ 120923 w 5766654"/>
              <a:gd name="connsiteY0" fmla="*/ 1399163 h 2508642"/>
              <a:gd name="connsiteX1" fmla="*/ 432867 w 5766654"/>
              <a:gd name="connsiteY1" fmla="*/ 188626 h 2508642"/>
              <a:gd name="connsiteX2" fmla="*/ 2391445 w 5766654"/>
              <a:gd name="connsiteY2" fmla="*/ 66523 h 2508642"/>
              <a:gd name="connsiteX3" fmla="*/ 4185254 w 5766654"/>
              <a:gd name="connsiteY3" fmla="*/ 568858 h 2508642"/>
              <a:gd name="connsiteX4" fmla="*/ 4539942 w 5766654"/>
              <a:gd name="connsiteY4" fmla="*/ 1857195 h 2508642"/>
              <a:gd name="connsiteX5" fmla="*/ 5592163 w 5766654"/>
              <a:gd name="connsiteY5" fmla="*/ 2292643 h 2508642"/>
              <a:gd name="connsiteX6" fmla="*/ 1981870 w 5766654"/>
              <a:gd name="connsiteY6" fmla="*/ 2417478 h 2508642"/>
              <a:gd name="connsiteX7" fmla="*/ 120923 w 5766654"/>
              <a:gd name="connsiteY7" fmla="*/ 1399163 h 2508642"/>
              <a:gd name="connsiteX0" fmla="*/ 120923 w 5964343"/>
              <a:gd name="connsiteY0" fmla="*/ 1399163 h 2467926"/>
              <a:gd name="connsiteX1" fmla="*/ 432867 w 5964343"/>
              <a:gd name="connsiteY1" fmla="*/ 188626 h 2467926"/>
              <a:gd name="connsiteX2" fmla="*/ 2391445 w 5964343"/>
              <a:gd name="connsiteY2" fmla="*/ 66523 h 2467926"/>
              <a:gd name="connsiteX3" fmla="*/ 4185254 w 5964343"/>
              <a:gd name="connsiteY3" fmla="*/ 568858 h 2467926"/>
              <a:gd name="connsiteX4" fmla="*/ 4539942 w 5964343"/>
              <a:gd name="connsiteY4" fmla="*/ 1857195 h 2467926"/>
              <a:gd name="connsiteX5" fmla="*/ 5729720 w 5964343"/>
              <a:gd name="connsiteY5" fmla="*/ 2114514 h 2467926"/>
              <a:gd name="connsiteX6" fmla="*/ 5592163 w 5964343"/>
              <a:gd name="connsiteY6" fmla="*/ 2292643 h 2467926"/>
              <a:gd name="connsiteX7" fmla="*/ 1981870 w 5964343"/>
              <a:gd name="connsiteY7" fmla="*/ 2417478 h 2467926"/>
              <a:gd name="connsiteX8" fmla="*/ 120923 w 5964343"/>
              <a:gd name="connsiteY8" fmla="*/ 1399163 h 2467926"/>
              <a:gd name="connsiteX0" fmla="*/ 120923 w 6384122"/>
              <a:gd name="connsiteY0" fmla="*/ 1399163 h 2467926"/>
              <a:gd name="connsiteX1" fmla="*/ 432867 w 6384122"/>
              <a:gd name="connsiteY1" fmla="*/ 188626 h 2467926"/>
              <a:gd name="connsiteX2" fmla="*/ 2391445 w 6384122"/>
              <a:gd name="connsiteY2" fmla="*/ 66523 h 2467926"/>
              <a:gd name="connsiteX3" fmla="*/ 4185254 w 6384122"/>
              <a:gd name="connsiteY3" fmla="*/ 568858 h 2467926"/>
              <a:gd name="connsiteX4" fmla="*/ 4539942 w 6384122"/>
              <a:gd name="connsiteY4" fmla="*/ 1857195 h 2467926"/>
              <a:gd name="connsiteX5" fmla="*/ 6333886 w 6384122"/>
              <a:gd name="connsiteY5" fmla="*/ 2210102 h 2467926"/>
              <a:gd name="connsiteX6" fmla="*/ 5592163 w 6384122"/>
              <a:gd name="connsiteY6" fmla="*/ 2292643 h 2467926"/>
              <a:gd name="connsiteX7" fmla="*/ 1981870 w 6384122"/>
              <a:gd name="connsiteY7" fmla="*/ 2417478 h 2467926"/>
              <a:gd name="connsiteX8" fmla="*/ 120923 w 6384122"/>
              <a:gd name="connsiteY8" fmla="*/ 1399163 h 2467926"/>
              <a:gd name="connsiteX0" fmla="*/ 120923 w 7353395"/>
              <a:gd name="connsiteY0" fmla="*/ 1399163 h 2467926"/>
              <a:gd name="connsiteX1" fmla="*/ 432867 w 7353395"/>
              <a:gd name="connsiteY1" fmla="*/ 188626 h 2467926"/>
              <a:gd name="connsiteX2" fmla="*/ 2391445 w 7353395"/>
              <a:gd name="connsiteY2" fmla="*/ 66523 h 2467926"/>
              <a:gd name="connsiteX3" fmla="*/ 4185254 w 7353395"/>
              <a:gd name="connsiteY3" fmla="*/ 568858 h 2467926"/>
              <a:gd name="connsiteX4" fmla="*/ 4539942 w 7353395"/>
              <a:gd name="connsiteY4" fmla="*/ 1857195 h 2467926"/>
              <a:gd name="connsiteX5" fmla="*/ 7337231 w 7353395"/>
              <a:gd name="connsiteY5" fmla="*/ 2203274 h 2467926"/>
              <a:gd name="connsiteX6" fmla="*/ 5592163 w 7353395"/>
              <a:gd name="connsiteY6" fmla="*/ 2292643 h 2467926"/>
              <a:gd name="connsiteX7" fmla="*/ 1981870 w 7353395"/>
              <a:gd name="connsiteY7" fmla="*/ 2417478 h 2467926"/>
              <a:gd name="connsiteX8" fmla="*/ 120923 w 7353395"/>
              <a:gd name="connsiteY8" fmla="*/ 1399163 h 2467926"/>
              <a:gd name="connsiteX0" fmla="*/ 120923 w 5752408"/>
              <a:gd name="connsiteY0" fmla="*/ 1399163 h 2467926"/>
              <a:gd name="connsiteX1" fmla="*/ 432867 w 5752408"/>
              <a:gd name="connsiteY1" fmla="*/ 188626 h 2467926"/>
              <a:gd name="connsiteX2" fmla="*/ 2391445 w 5752408"/>
              <a:gd name="connsiteY2" fmla="*/ 66523 h 2467926"/>
              <a:gd name="connsiteX3" fmla="*/ 4185254 w 5752408"/>
              <a:gd name="connsiteY3" fmla="*/ 568858 h 2467926"/>
              <a:gd name="connsiteX4" fmla="*/ 4539942 w 5752408"/>
              <a:gd name="connsiteY4" fmla="*/ 1857195 h 2467926"/>
              <a:gd name="connsiteX5" fmla="*/ 4650521 w 5752408"/>
              <a:gd name="connsiteY5" fmla="*/ 2168432 h 2467926"/>
              <a:gd name="connsiteX6" fmla="*/ 5592163 w 5752408"/>
              <a:gd name="connsiteY6" fmla="*/ 2292643 h 2467926"/>
              <a:gd name="connsiteX7" fmla="*/ 1981870 w 5752408"/>
              <a:gd name="connsiteY7" fmla="*/ 2417478 h 2467926"/>
              <a:gd name="connsiteX8" fmla="*/ 120923 w 5752408"/>
              <a:gd name="connsiteY8" fmla="*/ 1399163 h 2467926"/>
              <a:gd name="connsiteX0" fmla="*/ 120923 w 5752408"/>
              <a:gd name="connsiteY0" fmla="*/ 1479084 h 2547847"/>
              <a:gd name="connsiteX1" fmla="*/ 432867 w 5752408"/>
              <a:gd name="connsiteY1" fmla="*/ 268547 h 2547847"/>
              <a:gd name="connsiteX2" fmla="*/ 2391445 w 5752408"/>
              <a:gd name="connsiteY2" fmla="*/ 146444 h 2547847"/>
              <a:gd name="connsiteX3" fmla="*/ 2610666 w 5752408"/>
              <a:gd name="connsiteY3" fmla="*/ 1795095 h 2547847"/>
              <a:gd name="connsiteX4" fmla="*/ 4539942 w 5752408"/>
              <a:gd name="connsiteY4" fmla="*/ 1937116 h 2547847"/>
              <a:gd name="connsiteX5" fmla="*/ 4650521 w 5752408"/>
              <a:gd name="connsiteY5" fmla="*/ 2248353 h 2547847"/>
              <a:gd name="connsiteX6" fmla="*/ 5592163 w 5752408"/>
              <a:gd name="connsiteY6" fmla="*/ 2372564 h 2547847"/>
              <a:gd name="connsiteX7" fmla="*/ 1981870 w 5752408"/>
              <a:gd name="connsiteY7" fmla="*/ 2497399 h 2547847"/>
              <a:gd name="connsiteX8" fmla="*/ 120923 w 5752408"/>
              <a:gd name="connsiteY8" fmla="*/ 1479084 h 2547847"/>
              <a:gd name="connsiteX0" fmla="*/ 105055 w 5736540"/>
              <a:gd name="connsiteY0" fmla="*/ 1210804 h 2279567"/>
              <a:gd name="connsiteX1" fmla="*/ 416999 w 5736540"/>
              <a:gd name="connsiteY1" fmla="*/ 267 h 2279567"/>
              <a:gd name="connsiteX2" fmla="*/ 1957155 w 5736540"/>
              <a:gd name="connsiteY2" fmla="*/ 1104617 h 2279567"/>
              <a:gd name="connsiteX3" fmla="*/ 2594798 w 5736540"/>
              <a:gd name="connsiteY3" fmla="*/ 1526815 h 2279567"/>
              <a:gd name="connsiteX4" fmla="*/ 4524074 w 5736540"/>
              <a:gd name="connsiteY4" fmla="*/ 1668836 h 2279567"/>
              <a:gd name="connsiteX5" fmla="*/ 4634653 w 5736540"/>
              <a:gd name="connsiteY5" fmla="*/ 1980073 h 2279567"/>
              <a:gd name="connsiteX6" fmla="*/ 5576295 w 5736540"/>
              <a:gd name="connsiteY6" fmla="*/ 2104284 h 2279567"/>
              <a:gd name="connsiteX7" fmla="*/ 1966002 w 5736540"/>
              <a:gd name="connsiteY7" fmla="*/ 2229119 h 2279567"/>
              <a:gd name="connsiteX8" fmla="*/ 105055 w 5736540"/>
              <a:gd name="connsiteY8" fmla="*/ 1210804 h 2279567"/>
              <a:gd name="connsiteX0" fmla="*/ 12195 w 5643680"/>
              <a:gd name="connsiteY0" fmla="*/ 108975 h 1177738"/>
              <a:gd name="connsiteX1" fmla="*/ 1105927 w 5643680"/>
              <a:gd name="connsiteY1" fmla="*/ 654496 h 1177738"/>
              <a:gd name="connsiteX2" fmla="*/ 1864295 w 5643680"/>
              <a:gd name="connsiteY2" fmla="*/ 2788 h 1177738"/>
              <a:gd name="connsiteX3" fmla="*/ 2501938 w 5643680"/>
              <a:gd name="connsiteY3" fmla="*/ 424986 h 1177738"/>
              <a:gd name="connsiteX4" fmla="*/ 4431214 w 5643680"/>
              <a:gd name="connsiteY4" fmla="*/ 567007 h 1177738"/>
              <a:gd name="connsiteX5" fmla="*/ 4541793 w 5643680"/>
              <a:gd name="connsiteY5" fmla="*/ 878244 h 1177738"/>
              <a:gd name="connsiteX6" fmla="*/ 5483435 w 5643680"/>
              <a:gd name="connsiteY6" fmla="*/ 1002455 h 1177738"/>
              <a:gd name="connsiteX7" fmla="*/ 1873142 w 5643680"/>
              <a:gd name="connsiteY7" fmla="*/ 1127290 h 1177738"/>
              <a:gd name="connsiteX8" fmla="*/ 12195 w 5643680"/>
              <a:gd name="connsiteY8" fmla="*/ 108975 h 1177738"/>
              <a:gd name="connsiteX0" fmla="*/ 12281 w 5643766"/>
              <a:gd name="connsiteY0" fmla="*/ 7693 h 1076456"/>
              <a:gd name="connsiteX1" fmla="*/ 1106013 w 5643766"/>
              <a:gd name="connsiteY1" fmla="*/ 553214 h 1076456"/>
              <a:gd name="connsiteX2" fmla="*/ 1908425 w 5643766"/>
              <a:gd name="connsiteY2" fmla="*/ 448532 h 1076456"/>
              <a:gd name="connsiteX3" fmla="*/ 2502024 w 5643766"/>
              <a:gd name="connsiteY3" fmla="*/ 323704 h 1076456"/>
              <a:gd name="connsiteX4" fmla="*/ 4431300 w 5643766"/>
              <a:gd name="connsiteY4" fmla="*/ 465725 h 1076456"/>
              <a:gd name="connsiteX5" fmla="*/ 4541879 w 5643766"/>
              <a:gd name="connsiteY5" fmla="*/ 776962 h 1076456"/>
              <a:gd name="connsiteX6" fmla="*/ 5483521 w 5643766"/>
              <a:gd name="connsiteY6" fmla="*/ 901173 h 1076456"/>
              <a:gd name="connsiteX7" fmla="*/ 1873228 w 5643766"/>
              <a:gd name="connsiteY7" fmla="*/ 1026008 h 1076456"/>
              <a:gd name="connsiteX8" fmla="*/ 12281 w 5643766"/>
              <a:gd name="connsiteY8" fmla="*/ 7693 h 1076456"/>
              <a:gd name="connsiteX0" fmla="*/ 130644 w 4605962"/>
              <a:gd name="connsiteY0" fmla="*/ 509822 h 703385"/>
              <a:gd name="connsiteX1" fmla="*/ 68209 w 4605962"/>
              <a:gd name="connsiteY1" fmla="*/ 229578 h 703385"/>
              <a:gd name="connsiteX2" fmla="*/ 870621 w 4605962"/>
              <a:gd name="connsiteY2" fmla="*/ 124896 h 703385"/>
              <a:gd name="connsiteX3" fmla="*/ 1464220 w 4605962"/>
              <a:gd name="connsiteY3" fmla="*/ 68 h 703385"/>
              <a:gd name="connsiteX4" fmla="*/ 3393496 w 4605962"/>
              <a:gd name="connsiteY4" fmla="*/ 142089 h 703385"/>
              <a:gd name="connsiteX5" fmla="*/ 3504075 w 4605962"/>
              <a:gd name="connsiteY5" fmla="*/ 453326 h 703385"/>
              <a:gd name="connsiteX6" fmla="*/ 4445717 w 4605962"/>
              <a:gd name="connsiteY6" fmla="*/ 577537 h 703385"/>
              <a:gd name="connsiteX7" fmla="*/ 835424 w 4605962"/>
              <a:gd name="connsiteY7" fmla="*/ 702372 h 703385"/>
              <a:gd name="connsiteX8" fmla="*/ 130644 w 4605962"/>
              <a:gd name="connsiteY8" fmla="*/ 509822 h 703385"/>
              <a:gd name="connsiteX0" fmla="*/ 113128 w 4588446"/>
              <a:gd name="connsiteY0" fmla="*/ 510460 h 704023"/>
              <a:gd name="connsiteX1" fmla="*/ 50693 w 4588446"/>
              <a:gd name="connsiteY1" fmla="*/ 230216 h 704023"/>
              <a:gd name="connsiteX2" fmla="*/ 610861 w 4588446"/>
              <a:gd name="connsiteY2" fmla="*/ 94176 h 704023"/>
              <a:gd name="connsiteX3" fmla="*/ 1446704 w 4588446"/>
              <a:gd name="connsiteY3" fmla="*/ 706 h 704023"/>
              <a:gd name="connsiteX4" fmla="*/ 3375980 w 4588446"/>
              <a:gd name="connsiteY4" fmla="*/ 142727 h 704023"/>
              <a:gd name="connsiteX5" fmla="*/ 3486559 w 4588446"/>
              <a:gd name="connsiteY5" fmla="*/ 453964 h 704023"/>
              <a:gd name="connsiteX6" fmla="*/ 4428201 w 4588446"/>
              <a:gd name="connsiteY6" fmla="*/ 578175 h 704023"/>
              <a:gd name="connsiteX7" fmla="*/ 817908 w 4588446"/>
              <a:gd name="connsiteY7" fmla="*/ 703010 h 704023"/>
              <a:gd name="connsiteX8" fmla="*/ 113128 w 4588446"/>
              <a:gd name="connsiteY8" fmla="*/ 510460 h 704023"/>
              <a:gd name="connsiteX0" fmla="*/ 113128 w 5126241"/>
              <a:gd name="connsiteY0" fmla="*/ 510460 h 703795"/>
              <a:gd name="connsiteX1" fmla="*/ 50693 w 5126241"/>
              <a:gd name="connsiteY1" fmla="*/ 230216 h 703795"/>
              <a:gd name="connsiteX2" fmla="*/ 610861 w 5126241"/>
              <a:gd name="connsiteY2" fmla="*/ 94176 h 703795"/>
              <a:gd name="connsiteX3" fmla="*/ 1446704 w 5126241"/>
              <a:gd name="connsiteY3" fmla="*/ 706 h 703795"/>
              <a:gd name="connsiteX4" fmla="*/ 3375980 w 5126241"/>
              <a:gd name="connsiteY4" fmla="*/ 142727 h 703795"/>
              <a:gd name="connsiteX5" fmla="*/ 3486559 w 5126241"/>
              <a:gd name="connsiteY5" fmla="*/ 453964 h 703795"/>
              <a:gd name="connsiteX6" fmla="*/ 5073674 w 5126241"/>
              <a:gd name="connsiteY6" fmla="*/ 513122 h 703795"/>
              <a:gd name="connsiteX7" fmla="*/ 4428201 w 5126241"/>
              <a:gd name="connsiteY7" fmla="*/ 578175 h 703795"/>
              <a:gd name="connsiteX8" fmla="*/ 817908 w 5126241"/>
              <a:gd name="connsiteY8" fmla="*/ 703010 h 703795"/>
              <a:gd name="connsiteX9" fmla="*/ 113128 w 5126241"/>
              <a:gd name="connsiteY9" fmla="*/ 510460 h 703795"/>
              <a:gd name="connsiteX0" fmla="*/ 113128 w 4612907"/>
              <a:gd name="connsiteY0" fmla="*/ 510460 h 703795"/>
              <a:gd name="connsiteX1" fmla="*/ 50693 w 4612907"/>
              <a:gd name="connsiteY1" fmla="*/ 230216 h 703795"/>
              <a:gd name="connsiteX2" fmla="*/ 610861 w 4612907"/>
              <a:gd name="connsiteY2" fmla="*/ 94176 h 703795"/>
              <a:gd name="connsiteX3" fmla="*/ 1446704 w 4612907"/>
              <a:gd name="connsiteY3" fmla="*/ 706 h 703795"/>
              <a:gd name="connsiteX4" fmla="*/ 3375980 w 4612907"/>
              <a:gd name="connsiteY4" fmla="*/ 142727 h 703795"/>
              <a:gd name="connsiteX5" fmla="*/ 3486559 w 4612907"/>
              <a:gd name="connsiteY5" fmla="*/ 453964 h 703795"/>
              <a:gd name="connsiteX6" fmla="*/ 3785375 w 4612907"/>
              <a:gd name="connsiteY6" fmla="*/ 439953 h 703795"/>
              <a:gd name="connsiteX7" fmla="*/ 4428201 w 4612907"/>
              <a:gd name="connsiteY7" fmla="*/ 578175 h 703795"/>
              <a:gd name="connsiteX8" fmla="*/ 817908 w 4612907"/>
              <a:gd name="connsiteY8" fmla="*/ 703010 h 703795"/>
              <a:gd name="connsiteX9" fmla="*/ 113128 w 4612907"/>
              <a:gd name="connsiteY9" fmla="*/ 510460 h 703795"/>
              <a:gd name="connsiteX0" fmla="*/ 113128 w 3815634"/>
              <a:gd name="connsiteY0" fmla="*/ 510460 h 709970"/>
              <a:gd name="connsiteX1" fmla="*/ 50693 w 3815634"/>
              <a:gd name="connsiteY1" fmla="*/ 230216 h 709970"/>
              <a:gd name="connsiteX2" fmla="*/ 610861 w 3815634"/>
              <a:gd name="connsiteY2" fmla="*/ 94176 h 709970"/>
              <a:gd name="connsiteX3" fmla="*/ 1446704 w 3815634"/>
              <a:gd name="connsiteY3" fmla="*/ 706 h 709970"/>
              <a:gd name="connsiteX4" fmla="*/ 3375980 w 3815634"/>
              <a:gd name="connsiteY4" fmla="*/ 142727 h 709970"/>
              <a:gd name="connsiteX5" fmla="*/ 3486559 w 3815634"/>
              <a:gd name="connsiteY5" fmla="*/ 453964 h 709970"/>
              <a:gd name="connsiteX6" fmla="*/ 3785375 w 3815634"/>
              <a:gd name="connsiteY6" fmla="*/ 439953 h 709970"/>
              <a:gd name="connsiteX7" fmla="*/ 2853613 w 3815634"/>
              <a:gd name="connsiteY7" fmla="*/ 658312 h 709970"/>
              <a:gd name="connsiteX8" fmla="*/ 817908 w 3815634"/>
              <a:gd name="connsiteY8" fmla="*/ 703010 h 709970"/>
              <a:gd name="connsiteX9" fmla="*/ 113128 w 3815634"/>
              <a:gd name="connsiteY9" fmla="*/ 510460 h 709970"/>
              <a:gd name="connsiteX0" fmla="*/ 113128 w 3900065"/>
              <a:gd name="connsiteY0" fmla="*/ 510460 h 709970"/>
              <a:gd name="connsiteX1" fmla="*/ 50693 w 3900065"/>
              <a:gd name="connsiteY1" fmla="*/ 230216 h 709970"/>
              <a:gd name="connsiteX2" fmla="*/ 610861 w 3900065"/>
              <a:gd name="connsiteY2" fmla="*/ 94176 h 709970"/>
              <a:gd name="connsiteX3" fmla="*/ 1446704 w 3900065"/>
              <a:gd name="connsiteY3" fmla="*/ 706 h 709970"/>
              <a:gd name="connsiteX4" fmla="*/ 3375980 w 3900065"/>
              <a:gd name="connsiteY4" fmla="*/ 142727 h 709970"/>
              <a:gd name="connsiteX5" fmla="*/ 3486559 w 3900065"/>
              <a:gd name="connsiteY5" fmla="*/ 453964 h 709970"/>
              <a:gd name="connsiteX6" fmla="*/ 3873465 w 3900065"/>
              <a:gd name="connsiteY6" fmla="*/ 534028 h 709970"/>
              <a:gd name="connsiteX7" fmla="*/ 2853613 w 3900065"/>
              <a:gd name="connsiteY7" fmla="*/ 658312 h 709970"/>
              <a:gd name="connsiteX8" fmla="*/ 817908 w 3900065"/>
              <a:gd name="connsiteY8" fmla="*/ 703010 h 709970"/>
              <a:gd name="connsiteX9" fmla="*/ 113128 w 3900065"/>
              <a:gd name="connsiteY9" fmla="*/ 510460 h 709970"/>
              <a:gd name="connsiteX0" fmla="*/ 113128 w 3590622"/>
              <a:gd name="connsiteY0" fmla="*/ 510460 h 709970"/>
              <a:gd name="connsiteX1" fmla="*/ 50693 w 3590622"/>
              <a:gd name="connsiteY1" fmla="*/ 230216 h 709970"/>
              <a:gd name="connsiteX2" fmla="*/ 610861 w 3590622"/>
              <a:gd name="connsiteY2" fmla="*/ 94176 h 709970"/>
              <a:gd name="connsiteX3" fmla="*/ 1446704 w 3590622"/>
              <a:gd name="connsiteY3" fmla="*/ 706 h 709970"/>
              <a:gd name="connsiteX4" fmla="*/ 3375980 w 3590622"/>
              <a:gd name="connsiteY4" fmla="*/ 142727 h 709970"/>
              <a:gd name="connsiteX5" fmla="*/ 3486559 w 3590622"/>
              <a:gd name="connsiteY5" fmla="*/ 453964 h 709970"/>
              <a:gd name="connsiteX6" fmla="*/ 3543132 w 3590622"/>
              <a:gd name="connsiteY6" fmla="*/ 540996 h 709970"/>
              <a:gd name="connsiteX7" fmla="*/ 2853613 w 3590622"/>
              <a:gd name="connsiteY7" fmla="*/ 658312 h 709970"/>
              <a:gd name="connsiteX8" fmla="*/ 817908 w 3590622"/>
              <a:gd name="connsiteY8" fmla="*/ 703010 h 709970"/>
              <a:gd name="connsiteX9" fmla="*/ 113128 w 3590622"/>
              <a:gd name="connsiteY9" fmla="*/ 510460 h 709970"/>
              <a:gd name="connsiteX0" fmla="*/ 142986 w 3620480"/>
              <a:gd name="connsiteY0" fmla="*/ 510460 h 662403"/>
              <a:gd name="connsiteX1" fmla="*/ 80551 w 3620480"/>
              <a:gd name="connsiteY1" fmla="*/ 230216 h 662403"/>
              <a:gd name="connsiteX2" fmla="*/ 640719 w 3620480"/>
              <a:gd name="connsiteY2" fmla="*/ 94176 h 662403"/>
              <a:gd name="connsiteX3" fmla="*/ 1476562 w 3620480"/>
              <a:gd name="connsiteY3" fmla="*/ 706 h 662403"/>
              <a:gd name="connsiteX4" fmla="*/ 3405838 w 3620480"/>
              <a:gd name="connsiteY4" fmla="*/ 142727 h 662403"/>
              <a:gd name="connsiteX5" fmla="*/ 3516417 w 3620480"/>
              <a:gd name="connsiteY5" fmla="*/ 453964 h 662403"/>
              <a:gd name="connsiteX6" fmla="*/ 3572990 w 3620480"/>
              <a:gd name="connsiteY6" fmla="*/ 540996 h 662403"/>
              <a:gd name="connsiteX7" fmla="*/ 2883471 w 3620480"/>
              <a:gd name="connsiteY7" fmla="*/ 658312 h 662403"/>
              <a:gd name="connsiteX8" fmla="*/ 1370870 w 3620480"/>
              <a:gd name="connsiteY8" fmla="*/ 580622 h 662403"/>
              <a:gd name="connsiteX9" fmla="*/ 142986 w 3620480"/>
              <a:gd name="connsiteY9" fmla="*/ 510460 h 662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20480" h="662403">
                <a:moveTo>
                  <a:pt x="142986" y="510460"/>
                </a:moveTo>
                <a:cubicBezTo>
                  <a:pt x="-72067" y="452059"/>
                  <a:pt x="-2404" y="299597"/>
                  <a:pt x="80551" y="230216"/>
                </a:cubicBezTo>
                <a:cubicBezTo>
                  <a:pt x="163506" y="160835"/>
                  <a:pt x="408051" y="132428"/>
                  <a:pt x="640719" y="94176"/>
                </a:cubicBezTo>
                <a:cubicBezTo>
                  <a:pt x="873388" y="55924"/>
                  <a:pt x="1015709" y="-7386"/>
                  <a:pt x="1476562" y="706"/>
                </a:cubicBezTo>
                <a:cubicBezTo>
                  <a:pt x="1937415" y="8798"/>
                  <a:pt x="3065862" y="67184"/>
                  <a:pt x="3405838" y="142727"/>
                </a:cubicBezTo>
                <a:cubicBezTo>
                  <a:pt x="3745814" y="218270"/>
                  <a:pt x="3488558" y="387586"/>
                  <a:pt x="3516417" y="453964"/>
                </a:cubicBezTo>
                <a:cubicBezTo>
                  <a:pt x="3544276" y="520342"/>
                  <a:pt x="3416050" y="520294"/>
                  <a:pt x="3572990" y="540996"/>
                </a:cubicBezTo>
                <a:cubicBezTo>
                  <a:pt x="3729930" y="561698"/>
                  <a:pt x="3497336" y="635955"/>
                  <a:pt x="2883471" y="658312"/>
                </a:cubicBezTo>
                <a:cubicBezTo>
                  <a:pt x="2269606" y="680669"/>
                  <a:pt x="1827618" y="605264"/>
                  <a:pt x="1370870" y="580622"/>
                </a:cubicBezTo>
                <a:cubicBezTo>
                  <a:pt x="914123" y="555980"/>
                  <a:pt x="358039" y="568861"/>
                  <a:pt x="142986" y="510460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C8687294-093B-5152-F467-B6EF5B3A3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155126"/>
              </p:ext>
            </p:extLst>
          </p:nvPr>
        </p:nvGraphicFramePr>
        <p:xfrm>
          <a:off x="9813831" y="1014376"/>
          <a:ext cx="2218885" cy="1299402"/>
        </p:xfrm>
        <a:graphic>
          <a:graphicData uri="http://schemas.openxmlformats.org/drawingml/2006/table">
            <a:tbl>
              <a:tblPr firstRow="1" firstCol="1" bandRow="1"/>
              <a:tblGrid>
                <a:gridCol w="858649">
                  <a:extLst>
                    <a:ext uri="{9D8B030D-6E8A-4147-A177-3AD203B41FA5}">
                      <a16:colId xmlns:a16="http://schemas.microsoft.com/office/drawing/2014/main" val="761552951"/>
                    </a:ext>
                  </a:extLst>
                </a:gridCol>
                <a:gridCol w="1360236">
                  <a:extLst>
                    <a:ext uri="{9D8B030D-6E8A-4147-A177-3AD203B41FA5}">
                      <a16:colId xmlns:a16="http://schemas.microsoft.com/office/drawing/2014/main" val="3503083205"/>
                    </a:ext>
                  </a:extLst>
                </a:gridCol>
              </a:tblGrid>
              <a:tr h="13793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</a:t>
                      </a: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Jira TPQA dashboard providing transparency into staff time allocations on TPQA-tracked tasks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8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Lead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Team Members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206284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Justyna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09538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Shawne</a:t>
                      </a:r>
                    </a:p>
                    <a:p>
                      <a:pPr marL="285750" marR="0" lvl="0" indent="-109538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Kenya</a:t>
                      </a:r>
                    </a:p>
                    <a:p>
                      <a:pPr marL="285750" marR="0" lvl="0" indent="-109538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Carolyn</a:t>
                      </a:r>
                    </a:p>
                    <a:p>
                      <a:pPr marL="285750" marR="0" lvl="0" indent="-109538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Ammanuel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39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Contributors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21828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991A105-17E2-F4B2-F84D-D230F2CD984C}"/>
              </a:ext>
            </a:extLst>
          </p:cNvPr>
          <p:cNvSpPr/>
          <p:nvPr/>
        </p:nvSpPr>
        <p:spPr>
          <a:xfrm>
            <a:off x="7808828" y="1906873"/>
            <a:ext cx="1463040" cy="2290599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r>
              <a:rPr lang="en-US">
                <a:solidFill>
                  <a:schemeClr val="tx1"/>
                </a:solidFill>
                <a:latin typeface="Aptos SemiBold" panose="020F0502020204030204" pitchFamily="34" charset="0"/>
              </a:rPr>
              <a:t>Scrum Dashboards </a:t>
            </a:r>
          </a:p>
          <a:p>
            <a:endParaRPr lang="en-US">
              <a:solidFill>
                <a:schemeClr val="tx1"/>
              </a:solidFill>
              <a:latin typeface="Aptos SemiBold" panose="020F0502020204030204" pitchFamily="34" charset="0"/>
            </a:endParaRPr>
          </a:p>
          <a:p>
            <a:pPr algn="ctr"/>
            <a:endParaRPr lang="en-US">
              <a:solidFill>
                <a:schemeClr val="tx1"/>
              </a:solidFill>
              <a:latin typeface="Aptos SemiBold" panose="020F0502020204030204" pitchFamily="34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4EC1F86-64EE-75A6-2C71-94CAA921CEEA}"/>
              </a:ext>
            </a:extLst>
          </p:cNvPr>
          <p:cNvSpPr/>
          <p:nvPr/>
        </p:nvSpPr>
        <p:spPr>
          <a:xfrm>
            <a:off x="7566633" y="3356982"/>
            <a:ext cx="1280160" cy="365760"/>
          </a:xfrm>
          <a:prstGeom prst="roundRect">
            <a:avLst/>
          </a:prstGeom>
          <a:solidFill>
            <a:schemeClr val="tx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>
                <a:solidFill>
                  <a:srgbClr val="CC6600"/>
                </a:solidFill>
                <a:latin typeface="Aptos SemiBold" panose="020F0502020204030204" pitchFamily="34" charset="0"/>
              </a:rPr>
              <a:t>Project Manager: Ammanuel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F653815-5F0C-5D6F-DA82-54DBB047EB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896819"/>
              </p:ext>
            </p:extLst>
          </p:nvPr>
        </p:nvGraphicFramePr>
        <p:xfrm>
          <a:off x="9427656" y="2525909"/>
          <a:ext cx="2575358" cy="633962"/>
        </p:xfrm>
        <a:graphic>
          <a:graphicData uri="http://schemas.openxmlformats.org/drawingml/2006/table">
            <a:tbl>
              <a:tblPr firstRow="1" firstCol="1" bandRow="1"/>
              <a:tblGrid>
                <a:gridCol w="2575358">
                  <a:extLst>
                    <a:ext uri="{9D8B030D-6E8A-4147-A177-3AD203B41FA5}">
                      <a16:colId xmlns:a16="http://schemas.microsoft.com/office/drawing/2014/main" val="3612753017"/>
                    </a:ext>
                  </a:extLst>
                </a:gridCol>
              </a:tblGrid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69961"/>
                  </a:ext>
                </a:extLst>
              </a:tr>
              <a:tr h="47840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[milestone 1] June/30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[milestone 2] July/31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[milestone 3] MMM/DD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419767"/>
                  </a:ext>
                </a:extLst>
              </a:tr>
            </a:tbl>
          </a:graphicData>
        </a:graphic>
      </p:graphicFrame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7F2B6A1-0B08-E523-8A30-02BB80079E5D}"/>
              </a:ext>
            </a:extLst>
          </p:cNvPr>
          <p:cNvSpPr/>
          <p:nvPr/>
        </p:nvSpPr>
        <p:spPr>
          <a:xfrm>
            <a:off x="8568182" y="1632844"/>
            <a:ext cx="1303951" cy="45720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TPQA revised </a:t>
            </a:r>
            <a:r>
              <a:rPr lang="en-US" sz="1000" b="1">
                <a:solidFill>
                  <a:schemeClr val="tx1"/>
                </a:solidFill>
                <a:latin typeface="Aptos SemiBold" panose="020F0502020204030204" pitchFamily="34" charset="0"/>
              </a:rPr>
              <a:t>(jira data)</a:t>
            </a: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BC80C52-EFA6-A3DD-8292-F94CCF39EA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566163"/>
              </p:ext>
            </p:extLst>
          </p:nvPr>
        </p:nvGraphicFramePr>
        <p:xfrm>
          <a:off x="8981980" y="5455082"/>
          <a:ext cx="3040381" cy="807190"/>
        </p:xfrm>
        <a:graphic>
          <a:graphicData uri="http://schemas.openxmlformats.org/drawingml/2006/table">
            <a:tbl>
              <a:tblPr firstRow="1" firstCol="1" bandRow="1"/>
              <a:tblGrid>
                <a:gridCol w="1040130">
                  <a:extLst>
                    <a:ext uri="{9D8B030D-6E8A-4147-A177-3AD203B41FA5}">
                      <a16:colId xmlns:a16="http://schemas.microsoft.com/office/drawing/2014/main" val="3423985893"/>
                    </a:ext>
                  </a:extLst>
                </a:gridCol>
                <a:gridCol w="2000251">
                  <a:extLst>
                    <a:ext uri="{9D8B030D-6E8A-4147-A177-3AD203B41FA5}">
                      <a16:colId xmlns:a16="http://schemas.microsoft.com/office/drawing/2014/main" val="3612753017"/>
                    </a:ext>
                  </a:extLst>
                </a:gridCol>
              </a:tblGrid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highlight>
                          <a:srgbClr val="FFFFFF"/>
                        </a:highlight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8510379"/>
                  </a:ext>
                </a:extLst>
              </a:tr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Start date: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69961"/>
                  </a:ext>
                </a:extLst>
              </a:tr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##/##/2024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[milestone 1] June/30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[milestone 2] July/31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[milestone 3] MMM/DD</a:t>
                      </a:r>
                      <a:endParaRPr lang="en-US" sz="1100" kern="100">
                        <a:effectLst/>
                        <a:latin typeface="Calibri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419767"/>
                  </a:ext>
                </a:extLst>
              </a:tr>
              <a:tr h="1555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Completion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219500"/>
                  </a:ext>
                </a:extLst>
              </a:tr>
              <a:tr h="16729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rgbClr val="00000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##/##/2024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74854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6856588B-CC4E-2A96-A64C-3F267D163C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45488"/>
              </p:ext>
            </p:extLst>
          </p:nvPr>
        </p:nvGraphicFramePr>
        <p:xfrm>
          <a:off x="9723248" y="4186205"/>
          <a:ext cx="2283320" cy="1295655"/>
        </p:xfrm>
        <a:graphic>
          <a:graphicData uri="http://schemas.openxmlformats.org/drawingml/2006/table">
            <a:tbl>
              <a:tblPr firstRow="1" firstCol="1" bandRow="1"/>
              <a:tblGrid>
                <a:gridCol w="883584">
                  <a:extLst>
                    <a:ext uri="{9D8B030D-6E8A-4147-A177-3AD203B41FA5}">
                      <a16:colId xmlns:a16="http://schemas.microsoft.com/office/drawing/2014/main" val="761552951"/>
                    </a:ext>
                  </a:extLst>
                </a:gridCol>
                <a:gridCol w="1399736">
                  <a:extLst>
                    <a:ext uri="{9D8B030D-6E8A-4147-A177-3AD203B41FA5}">
                      <a16:colId xmlns:a16="http://schemas.microsoft.com/office/drawing/2014/main" val="3503083205"/>
                    </a:ext>
                  </a:extLst>
                </a:gridCol>
              </a:tblGrid>
              <a:tr h="10860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</a:t>
                      </a: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Dashboard providing transparency into staff time allocations on TPQA and Forms work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8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Leads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Team Members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206284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Justyna, Sarah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09538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39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Contributors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21828"/>
                  </a:ext>
                </a:extLst>
              </a:tr>
            </a:tbl>
          </a:graphicData>
        </a:graphic>
      </p:graphicFrame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9033F2E-A6B7-2EEE-E472-326B0A67DF9E}"/>
              </a:ext>
            </a:extLst>
          </p:cNvPr>
          <p:cNvSpPr/>
          <p:nvPr/>
        </p:nvSpPr>
        <p:spPr>
          <a:xfrm>
            <a:off x="8317871" y="3944384"/>
            <a:ext cx="1443552" cy="65761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Combined TPQA/Forms </a:t>
            </a:r>
            <a:b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</a:br>
            <a:r>
              <a:rPr lang="en-US" sz="1000" b="1">
                <a:solidFill>
                  <a:schemeClr val="tx1"/>
                </a:solidFill>
                <a:latin typeface="Aptos SemiBold" panose="020F0502020204030204" pitchFamily="34" charset="0"/>
              </a:rPr>
              <a:t>(jira + workflow data)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268CF63F-9414-E173-2054-D1B15BDCBD7E}"/>
              </a:ext>
            </a:extLst>
          </p:cNvPr>
          <p:cNvSpPr/>
          <p:nvPr/>
        </p:nvSpPr>
        <p:spPr>
          <a:xfrm>
            <a:off x="5393452" y="668740"/>
            <a:ext cx="1303951" cy="457200"/>
          </a:xfrm>
          <a:prstGeom prst="roundRect">
            <a:avLst/>
          </a:prstGeom>
          <a:solidFill>
            <a:srgbClr val="CC66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tx1"/>
                </a:solidFill>
                <a:latin typeface="Aptos SemiBold" panose="020F0502020204030204" pitchFamily="34" charset="0"/>
              </a:rPr>
              <a:t>Vendor dashboard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3F03E8B2-8C04-46FA-2210-0377FCB55C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972013"/>
              </p:ext>
            </p:extLst>
          </p:nvPr>
        </p:nvGraphicFramePr>
        <p:xfrm>
          <a:off x="6850071" y="175439"/>
          <a:ext cx="2145879" cy="1006857"/>
        </p:xfrm>
        <a:graphic>
          <a:graphicData uri="http://schemas.openxmlformats.org/drawingml/2006/table">
            <a:tbl>
              <a:tblPr firstRow="1" firstCol="1" bandRow="1"/>
              <a:tblGrid>
                <a:gridCol w="841316">
                  <a:extLst>
                    <a:ext uri="{9D8B030D-6E8A-4147-A177-3AD203B41FA5}">
                      <a16:colId xmlns:a16="http://schemas.microsoft.com/office/drawing/2014/main" val="761552951"/>
                    </a:ext>
                  </a:extLst>
                </a:gridCol>
                <a:gridCol w="1304563">
                  <a:extLst>
                    <a:ext uri="{9D8B030D-6E8A-4147-A177-3AD203B41FA5}">
                      <a16:colId xmlns:a16="http://schemas.microsoft.com/office/drawing/2014/main" val="3503083205"/>
                    </a:ext>
                  </a:extLst>
                </a:gridCol>
              </a:tblGrid>
              <a:tr h="137939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Deliverable:</a:t>
                      </a: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Vendor dashboard, showing utilization of Innodata and Infocon time, by project.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68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Project Lead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Team Members</a:t>
                      </a:r>
                      <a:endParaRPr lang="en-US" sz="9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206284"/>
                  </a:ext>
                </a:extLst>
              </a:tr>
              <a:tr h="2308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Sarah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30188" marR="0" lvl="0" indent="-1190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Ricky</a:t>
                      </a:r>
                    </a:p>
                    <a:p>
                      <a:pPr marL="230188" marR="0" lvl="0" indent="-1190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8392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Contributors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221828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33FE267B-9E4B-EDF3-3CD8-D0670A5CC54F}"/>
              </a:ext>
            </a:extLst>
          </p:cNvPr>
          <p:cNvSpPr txBox="1"/>
          <p:nvPr/>
        </p:nvSpPr>
        <p:spPr>
          <a:xfrm>
            <a:off x="4426810" y="4937063"/>
            <a:ext cx="1928287" cy="246221"/>
          </a:xfrm>
          <a:custGeom>
            <a:avLst/>
            <a:gdLst>
              <a:gd name="connsiteX0" fmla="*/ 0 w 1928287"/>
              <a:gd name="connsiteY0" fmla="*/ 0 h 246221"/>
              <a:gd name="connsiteX1" fmla="*/ 681328 w 1928287"/>
              <a:gd name="connsiteY1" fmla="*/ 0 h 246221"/>
              <a:gd name="connsiteX2" fmla="*/ 1343373 w 1928287"/>
              <a:gd name="connsiteY2" fmla="*/ 0 h 246221"/>
              <a:gd name="connsiteX3" fmla="*/ 1928287 w 1928287"/>
              <a:gd name="connsiteY3" fmla="*/ 0 h 246221"/>
              <a:gd name="connsiteX4" fmla="*/ 1928287 w 1928287"/>
              <a:gd name="connsiteY4" fmla="*/ 246221 h 246221"/>
              <a:gd name="connsiteX5" fmla="*/ 1324090 w 1928287"/>
              <a:gd name="connsiteY5" fmla="*/ 246221 h 246221"/>
              <a:gd name="connsiteX6" fmla="*/ 681328 w 1928287"/>
              <a:gd name="connsiteY6" fmla="*/ 246221 h 246221"/>
              <a:gd name="connsiteX7" fmla="*/ 0 w 1928287"/>
              <a:gd name="connsiteY7" fmla="*/ 246221 h 246221"/>
              <a:gd name="connsiteX8" fmla="*/ 0 w 1928287"/>
              <a:gd name="connsiteY8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8287" h="246221" fill="none" extrusionOk="0">
                <a:moveTo>
                  <a:pt x="0" y="0"/>
                </a:moveTo>
                <a:cubicBezTo>
                  <a:pt x="225608" y="-31186"/>
                  <a:pt x="368388" y="8586"/>
                  <a:pt x="681328" y="0"/>
                </a:cubicBezTo>
                <a:cubicBezTo>
                  <a:pt x="994268" y="-8586"/>
                  <a:pt x="1194111" y="-19026"/>
                  <a:pt x="1343373" y="0"/>
                </a:cubicBezTo>
                <a:cubicBezTo>
                  <a:pt x="1492635" y="19026"/>
                  <a:pt x="1804765" y="-25691"/>
                  <a:pt x="1928287" y="0"/>
                </a:cubicBezTo>
                <a:cubicBezTo>
                  <a:pt x="1926502" y="55895"/>
                  <a:pt x="1933066" y="168203"/>
                  <a:pt x="1928287" y="246221"/>
                </a:cubicBezTo>
                <a:cubicBezTo>
                  <a:pt x="1660583" y="250015"/>
                  <a:pt x="1458836" y="272695"/>
                  <a:pt x="1324090" y="246221"/>
                </a:cubicBezTo>
                <a:cubicBezTo>
                  <a:pt x="1189344" y="219747"/>
                  <a:pt x="904254" y="244192"/>
                  <a:pt x="681328" y="246221"/>
                </a:cubicBezTo>
                <a:cubicBezTo>
                  <a:pt x="458402" y="248250"/>
                  <a:pt x="215078" y="217182"/>
                  <a:pt x="0" y="246221"/>
                </a:cubicBezTo>
                <a:cubicBezTo>
                  <a:pt x="4463" y="190798"/>
                  <a:pt x="-9113" y="101784"/>
                  <a:pt x="0" y="0"/>
                </a:cubicBezTo>
                <a:close/>
              </a:path>
              <a:path w="1928287" h="246221" stroke="0" extrusionOk="0">
                <a:moveTo>
                  <a:pt x="0" y="0"/>
                </a:moveTo>
                <a:cubicBezTo>
                  <a:pt x="285192" y="8173"/>
                  <a:pt x="347007" y="-26742"/>
                  <a:pt x="623479" y="0"/>
                </a:cubicBezTo>
                <a:cubicBezTo>
                  <a:pt x="899951" y="26742"/>
                  <a:pt x="936356" y="7577"/>
                  <a:pt x="1208393" y="0"/>
                </a:cubicBezTo>
                <a:cubicBezTo>
                  <a:pt x="1480430" y="-7577"/>
                  <a:pt x="1710020" y="-23688"/>
                  <a:pt x="1928287" y="0"/>
                </a:cubicBezTo>
                <a:cubicBezTo>
                  <a:pt x="1936776" y="121270"/>
                  <a:pt x="1937030" y="128842"/>
                  <a:pt x="1928287" y="246221"/>
                </a:cubicBezTo>
                <a:cubicBezTo>
                  <a:pt x="1629325" y="254644"/>
                  <a:pt x="1602873" y="238547"/>
                  <a:pt x="1324090" y="246221"/>
                </a:cubicBezTo>
                <a:cubicBezTo>
                  <a:pt x="1045307" y="253895"/>
                  <a:pt x="860708" y="218887"/>
                  <a:pt x="642762" y="246221"/>
                </a:cubicBezTo>
                <a:cubicBezTo>
                  <a:pt x="424816" y="273555"/>
                  <a:pt x="259263" y="232871"/>
                  <a:pt x="0" y="246221"/>
                </a:cubicBezTo>
                <a:cubicBezTo>
                  <a:pt x="5908" y="129822"/>
                  <a:pt x="-5136" y="67769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Metrics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F8F9CBC-66BE-4452-AC86-48D3FC31394F}"/>
              </a:ext>
            </a:extLst>
          </p:cNvPr>
          <p:cNvSpPr txBox="1"/>
          <p:nvPr/>
        </p:nvSpPr>
        <p:spPr>
          <a:xfrm>
            <a:off x="4425804" y="6577261"/>
            <a:ext cx="1926061" cy="246221"/>
          </a:xfrm>
          <a:custGeom>
            <a:avLst/>
            <a:gdLst>
              <a:gd name="connsiteX0" fmla="*/ 0 w 1926061"/>
              <a:gd name="connsiteY0" fmla="*/ 0 h 246221"/>
              <a:gd name="connsiteX1" fmla="*/ 680542 w 1926061"/>
              <a:gd name="connsiteY1" fmla="*/ 0 h 246221"/>
              <a:gd name="connsiteX2" fmla="*/ 1341822 w 1926061"/>
              <a:gd name="connsiteY2" fmla="*/ 0 h 246221"/>
              <a:gd name="connsiteX3" fmla="*/ 1926061 w 1926061"/>
              <a:gd name="connsiteY3" fmla="*/ 0 h 246221"/>
              <a:gd name="connsiteX4" fmla="*/ 1926061 w 1926061"/>
              <a:gd name="connsiteY4" fmla="*/ 246221 h 246221"/>
              <a:gd name="connsiteX5" fmla="*/ 1322562 w 1926061"/>
              <a:gd name="connsiteY5" fmla="*/ 246221 h 246221"/>
              <a:gd name="connsiteX6" fmla="*/ 680542 w 1926061"/>
              <a:gd name="connsiteY6" fmla="*/ 246221 h 246221"/>
              <a:gd name="connsiteX7" fmla="*/ 0 w 1926061"/>
              <a:gd name="connsiteY7" fmla="*/ 246221 h 246221"/>
              <a:gd name="connsiteX8" fmla="*/ 0 w 1926061"/>
              <a:gd name="connsiteY8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26061" h="246221" fill="none" extrusionOk="0">
                <a:moveTo>
                  <a:pt x="0" y="0"/>
                </a:moveTo>
                <a:cubicBezTo>
                  <a:pt x="329987" y="27755"/>
                  <a:pt x="515054" y="12929"/>
                  <a:pt x="680542" y="0"/>
                </a:cubicBezTo>
                <a:cubicBezTo>
                  <a:pt x="846030" y="-12929"/>
                  <a:pt x="1077911" y="-7698"/>
                  <a:pt x="1341822" y="0"/>
                </a:cubicBezTo>
                <a:cubicBezTo>
                  <a:pt x="1605733" y="7698"/>
                  <a:pt x="1795020" y="22385"/>
                  <a:pt x="1926061" y="0"/>
                </a:cubicBezTo>
                <a:cubicBezTo>
                  <a:pt x="1924276" y="55895"/>
                  <a:pt x="1930840" y="168203"/>
                  <a:pt x="1926061" y="246221"/>
                </a:cubicBezTo>
                <a:cubicBezTo>
                  <a:pt x="1695225" y="270912"/>
                  <a:pt x="1518753" y="216947"/>
                  <a:pt x="1322562" y="246221"/>
                </a:cubicBezTo>
                <a:cubicBezTo>
                  <a:pt x="1126371" y="275495"/>
                  <a:pt x="924253" y="232830"/>
                  <a:pt x="680542" y="246221"/>
                </a:cubicBezTo>
                <a:cubicBezTo>
                  <a:pt x="436831" y="259612"/>
                  <a:pt x="227224" y="242635"/>
                  <a:pt x="0" y="246221"/>
                </a:cubicBezTo>
                <a:cubicBezTo>
                  <a:pt x="4463" y="190798"/>
                  <a:pt x="-9113" y="101784"/>
                  <a:pt x="0" y="0"/>
                </a:cubicBezTo>
                <a:close/>
              </a:path>
              <a:path w="1926061" h="246221" stroke="0" extrusionOk="0">
                <a:moveTo>
                  <a:pt x="0" y="0"/>
                </a:moveTo>
                <a:cubicBezTo>
                  <a:pt x="229135" y="-30123"/>
                  <a:pt x="344594" y="-2779"/>
                  <a:pt x="622760" y="0"/>
                </a:cubicBezTo>
                <a:cubicBezTo>
                  <a:pt x="900926" y="2779"/>
                  <a:pt x="953853" y="-22399"/>
                  <a:pt x="1206998" y="0"/>
                </a:cubicBezTo>
                <a:cubicBezTo>
                  <a:pt x="1460143" y="22399"/>
                  <a:pt x="1749239" y="12326"/>
                  <a:pt x="1926061" y="0"/>
                </a:cubicBezTo>
                <a:cubicBezTo>
                  <a:pt x="1934550" y="121270"/>
                  <a:pt x="1934804" y="128842"/>
                  <a:pt x="1926061" y="246221"/>
                </a:cubicBezTo>
                <a:cubicBezTo>
                  <a:pt x="1627933" y="231822"/>
                  <a:pt x="1477889" y="259144"/>
                  <a:pt x="1322562" y="246221"/>
                </a:cubicBezTo>
                <a:cubicBezTo>
                  <a:pt x="1167235" y="233298"/>
                  <a:pt x="916598" y="214012"/>
                  <a:pt x="642020" y="246221"/>
                </a:cubicBezTo>
                <a:cubicBezTo>
                  <a:pt x="367442" y="278430"/>
                  <a:pt x="215930" y="220933"/>
                  <a:pt x="0" y="246221"/>
                </a:cubicBezTo>
                <a:cubicBezTo>
                  <a:pt x="5908" y="129822"/>
                  <a:pt x="-5136" y="67769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Scrum Master: Sarah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58385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44">
            <a:extLst>
              <a:ext uri="{FF2B5EF4-FFF2-40B4-BE49-F238E27FC236}">
                <a16:creationId xmlns:a16="http://schemas.microsoft.com/office/drawing/2014/main" id="{D620A273-204A-0F95-792F-33C061FB4AEF}"/>
              </a:ext>
            </a:extLst>
          </p:cNvPr>
          <p:cNvSpPr/>
          <p:nvPr/>
        </p:nvSpPr>
        <p:spPr>
          <a:xfrm rot="919686" flipV="1">
            <a:off x="8892832" y="2475016"/>
            <a:ext cx="2829688" cy="1793114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14367" h="2397791">
                <a:moveTo>
                  <a:pt x="120923" y="1379476"/>
                </a:moveTo>
                <a:cubicBezTo>
                  <a:pt x="-137244" y="1008001"/>
                  <a:pt x="41747" y="445021"/>
                  <a:pt x="432867" y="168939"/>
                </a:cubicBezTo>
                <a:cubicBezTo>
                  <a:pt x="823987" y="-107143"/>
                  <a:pt x="1251620" y="35580"/>
                  <a:pt x="2391445" y="46836"/>
                </a:cubicBezTo>
                <a:cubicBezTo>
                  <a:pt x="3531270" y="58092"/>
                  <a:pt x="4814367" y="464622"/>
                  <a:pt x="4814367" y="1379476"/>
                </a:cubicBezTo>
                <a:cubicBezTo>
                  <a:pt x="4814367" y="2294330"/>
                  <a:pt x="3277929" y="2397791"/>
                  <a:pt x="1981870" y="2397791"/>
                </a:cubicBezTo>
                <a:cubicBezTo>
                  <a:pt x="685811" y="2397791"/>
                  <a:pt x="379090" y="1750951"/>
                  <a:pt x="120923" y="137947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44">
            <a:extLst>
              <a:ext uri="{FF2B5EF4-FFF2-40B4-BE49-F238E27FC236}">
                <a16:creationId xmlns:a16="http://schemas.microsoft.com/office/drawing/2014/main" id="{77FFB9D9-4761-09ED-681E-694C39A42673}"/>
              </a:ext>
            </a:extLst>
          </p:cNvPr>
          <p:cNvSpPr/>
          <p:nvPr/>
        </p:nvSpPr>
        <p:spPr>
          <a:xfrm rot="12091125">
            <a:off x="8297702" y="4815674"/>
            <a:ext cx="2920476" cy="1761180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14367" h="2397791">
                <a:moveTo>
                  <a:pt x="120923" y="1379476"/>
                </a:moveTo>
                <a:cubicBezTo>
                  <a:pt x="-137244" y="1008001"/>
                  <a:pt x="41747" y="445021"/>
                  <a:pt x="432867" y="168939"/>
                </a:cubicBezTo>
                <a:cubicBezTo>
                  <a:pt x="823987" y="-107143"/>
                  <a:pt x="1251620" y="35580"/>
                  <a:pt x="2391445" y="46836"/>
                </a:cubicBezTo>
                <a:cubicBezTo>
                  <a:pt x="3531270" y="58092"/>
                  <a:pt x="4814367" y="464622"/>
                  <a:pt x="4814367" y="1379476"/>
                </a:cubicBezTo>
                <a:cubicBezTo>
                  <a:pt x="4814367" y="2294330"/>
                  <a:pt x="3277929" y="2397791"/>
                  <a:pt x="1981870" y="2397791"/>
                </a:cubicBezTo>
                <a:cubicBezTo>
                  <a:pt x="685811" y="2397791"/>
                  <a:pt x="379090" y="1750951"/>
                  <a:pt x="120923" y="137947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44">
            <a:extLst>
              <a:ext uri="{FF2B5EF4-FFF2-40B4-BE49-F238E27FC236}">
                <a16:creationId xmlns:a16="http://schemas.microsoft.com/office/drawing/2014/main" id="{F5D17F42-5042-6972-5E20-E880828D8F84}"/>
              </a:ext>
            </a:extLst>
          </p:cNvPr>
          <p:cNvSpPr/>
          <p:nvPr/>
        </p:nvSpPr>
        <p:spPr>
          <a:xfrm rot="20347447">
            <a:off x="8246141" y="275765"/>
            <a:ext cx="2829688" cy="1707197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814367" h="2397791">
                <a:moveTo>
                  <a:pt x="120923" y="1379476"/>
                </a:moveTo>
                <a:cubicBezTo>
                  <a:pt x="-137244" y="1008001"/>
                  <a:pt x="41747" y="445021"/>
                  <a:pt x="432867" y="168939"/>
                </a:cubicBezTo>
                <a:cubicBezTo>
                  <a:pt x="823987" y="-107143"/>
                  <a:pt x="1251620" y="35580"/>
                  <a:pt x="2391445" y="46836"/>
                </a:cubicBezTo>
                <a:cubicBezTo>
                  <a:pt x="3531270" y="58092"/>
                  <a:pt x="4814367" y="464622"/>
                  <a:pt x="4814367" y="1379476"/>
                </a:cubicBezTo>
                <a:cubicBezTo>
                  <a:pt x="4814367" y="2294330"/>
                  <a:pt x="3277929" y="2397791"/>
                  <a:pt x="1981870" y="2397791"/>
                </a:cubicBezTo>
                <a:cubicBezTo>
                  <a:pt x="685811" y="2397791"/>
                  <a:pt x="379090" y="1750951"/>
                  <a:pt x="120923" y="1379476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44">
            <a:extLst>
              <a:ext uri="{FF2B5EF4-FFF2-40B4-BE49-F238E27FC236}">
                <a16:creationId xmlns:a16="http://schemas.microsoft.com/office/drawing/2014/main" id="{71A3E5AE-BCC7-A628-2EB9-89F3D5540ADA}"/>
              </a:ext>
            </a:extLst>
          </p:cNvPr>
          <p:cNvSpPr/>
          <p:nvPr/>
        </p:nvSpPr>
        <p:spPr>
          <a:xfrm rot="19764739">
            <a:off x="589185" y="4029064"/>
            <a:ext cx="4461684" cy="3060864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279138 w 5111456"/>
              <a:gd name="connsiteY0" fmla="*/ 1379476 h 3193322"/>
              <a:gd name="connsiteX1" fmla="*/ 591082 w 5111456"/>
              <a:gd name="connsiteY1" fmla="*/ 168939 h 3193322"/>
              <a:gd name="connsiteX2" fmla="*/ 2549660 w 5111456"/>
              <a:gd name="connsiteY2" fmla="*/ 46836 h 3193322"/>
              <a:gd name="connsiteX3" fmla="*/ 4972582 w 5111456"/>
              <a:gd name="connsiteY3" fmla="*/ 1379476 h 3193322"/>
              <a:gd name="connsiteX4" fmla="*/ 4276942 w 5111456"/>
              <a:gd name="connsiteY4" fmla="*/ 3193322 h 3193322"/>
              <a:gd name="connsiteX5" fmla="*/ 279138 w 5111456"/>
              <a:gd name="connsiteY5" fmla="*/ 1379476 h 3193322"/>
              <a:gd name="connsiteX0" fmla="*/ 279138 w 5730422"/>
              <a:gd name="connsiteY0" fmla="*/ 1449374 h 3263373"/>
              <a:gd name="connsiteX1" fmla="*/ 591082 w 5730422"/>
              <a:gd name="connsiteY1" fmla="*/ 238837 h 3263373"/>
              <a:gd name="connsiteX2" fmla="*/ 2549660 w 5730422"/>
              <a:gd name="connsiteY2" fmla="*/ 116734 h 3263373"/>
              <a:gd name="connsiteX3" fmla="*/ 5730422 w 5730422"/>
              <a:gd name="connsiteY3" fmla="*/ 1350202 h 3263373"/>
              <a:gd name="connsiteX4" fmla="*/ 4276942 w 5730422"/>
              <a:gd name="connsiteY4" fmla="*/ 3263220 h 3263373"/>
              <a:gd name="connsiteX5" fmla="*/ 279138 w 5730422"/>
              <a:gd name="connsiteY5" fmla="*/ 1449374 h 3263373"/>
              <a:gd name="connsiteX0" fmla="*/ 279138 w 5730422"/>
              <a:gd name="connsiteY0" fmla="*/ 1266792 h 3080791"/>
              <a:gd name="connsiteX1" fmla="*/ 591082 w 5730422"/>
              <a:gd name="connsiteY1" fmla="*/ 56255 h 3080791"/>
              <a:gd name="connsiteX2" fmla="*/ 2674305 w 5730422"/>
              <a:gd name="connsiteY2" fmla="*/ 785546 h 3080791"/>
              <a:gd name="connsiteX3" fmla="*/ 5730422 w 5730422"/>
              <a:gd name="connsiteY3" fmla="*/ 1167620 h 3080791"/>
              <a:gd name="connsiteX4" fmla="*/ 4276942 w 5730422"/>
              <a:gd name="connsiteY4" fmla="*/ 3080638 h 3080791"/>
              <a:gd name="connsiteX5" fmla="*/ 279138 w 5730422"/>
              <a:gd name="connsiteY5" fmla="*/ 1266792 h 3080791"/>
              <a:gd name="connsiteX0" fmla="*/ 281247 w 5732531"/>
              <a:gd name="connsiteY0" fmla="*/ 1266792 h 3482662"/>
              <a:gd name="connsiteX1" fmla="*/ 593191 w 5732531"/>
              <a:gd name="connsiteY1" fmla="*/ 56255 h 3482662"/>
              <a:gd name="connsiteX2" fmla="*/ 2676414 w 5732531"/>
              <a:gd name="connsiteY2" fmla="*/ 785546 h 3482662"/>
              <a:gd name="connsiteX3" fmla="*/ 5732531 w 5732531"/>
              <a:gd name="connsiteY3" fmla="*/ 1167620 h 3482662"/>
              <a:gd name="connsiteX4" fmla="*/ 4307529 w 5732531"/>
              <a:gd name="connsiteY4" fmla="*/ 3482540 h 3482662"/>
              <a:gd name="connsiteX5" fmla="*/ 281247 w 5732531"/>
              <a:gd name="connsiteY5" fmla="*/ 1266792 h 3482662"/>
              <a:gd name="connsiteX0" fmla="*/ 209770 w 5661054"/>
              <a:gd name="connsiteY0" fmla="*/ 1266792 h 3050541"/>
              <a:gd name="connsiteX1" fmla="*/ 521714 w 5661054"/>
              <a:gd name="connsiteY1" fmla="*/ 56255 h 3050541"/>
              <a:gd name="connsiteX2" fmla="*/ 2604937 w 5661054"/>
              <a:gd name="connsiteY2" fmla="*/ 785546 h 3050541"/>
              <a:gd name="connsiteX3" fmla="*/ 5661054 w 5661054"/>
              <a:gd name="connsiteY3" fmla="*/ 1167620 h 3050541"/>
              <a:gd name="connsiteX4" fmla="*/ 3270819 w 5661054"/>
              <a:gd name="connsiteY4" fmla="*/ 3050385 h 3050541"/>
              <a:gd name="connsiteX5" fmla="*/ 209770 w 5661054"/>
              <a:gd name="connsiteY5" fmla="*/ 1266792 h 3050541"/>
              <a:gd name="connsiteX0" fmla="*/ 209770 w 5661054"/>
              <a:gd name="connsiteY0" fmla="*/ 1266792 h 3102072"/>
              <a:gd name="connsiteX1" fmla="*/ 521714 w 5661054"/>
              <a:gd name="connsiteY1" fmla="*/ 56255 h 3102072"/>
              <a:gd name="connsiteX2" fmla="*/ 2604937 w 5661054"/>
              <a:gd name="connsiteY2" fmla="*/ 785546 h 3102072"/>
              <a:gd name="connsiteX3" fmla="*/ 5661054 w 5661054"/>
              <a:gd name="connsiteY3" fmla="*/ 1167620 h 3102072"/>
              <a:gd name="connsiteX4" fmla="*/ 3270819 w 5661054"/>
              <a:gd name="connsiteY4" fmla="*/ 3050385 h 3102072"/>
              <a:gd name="connsiteX5" fmla="*/ 209770 w 5661054"/>
              <a:gd name="connsiteY5" fmla="*/ 1266792 h 3102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61054" h="3102072">
                <a:moveTo>
                  <a:pt x="209770" y="1266792"/>
                </a:moveTo>
                <a:cubicBezTo>
                  <a:pt x="-248414" y="767770"/>
                  <a:pt x="130594" y="332337"/>
                  <a:pt x="521714" y="56255"/>
                </a:cubicBezTo>
                <a:cubicBezTo>
                  <a:pt x="912834" y="-219827"/>
                  <a:pt x="1748380" y="600319"/>
                  <a:pt x="2604937" y="785546"/>
                </a:cubicBezTo>
                <a:cubicBezTo>
                  <a:pt x="3461494" y="970773"/>
                  <a:pt x="5661054" y="252766"/>
                  <a:pt x="5661054" y="1167620"/>
                </a:cubicBezTo>
                <a:cubicBezTo>
                  <a:pt x="5661054" y="2082474"/>
                  <a:pt x="3865826" y="2687716"/>
                  <a:pt x="3270819" y="3050385"/>
                </a:cubicBezTo>
                <a:cubicBezTo>
                  <a:pt x="2675812" y="3413054"/>
                  <a:pt x="667954" y="1765814"/>
                  <a:pt x="209770" y="1266792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5EFBE22-E5AF-751F-F010-805A6CD375A3}"/>
              </a:ext>
            </a:extLst>
          </p:cNvPr>
          <p:cNvSpPr/>
          <p:nvPr/>
        </p:nvSpPr>
        <p:spPr>
          <a:xfrm>
            <a:off x="2878499" y="183211"/>
            <a:ext cx="6646132" cy="6446153"/>
          </a:xfrm>
          <a:prstGeom prst="ellipse">
            <a:avLst/>
          </a:prstGeom>
          <a:noFill/>
          <a:ln w="666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82A4664-9E1D-12D9-B5E8-765A3C6876D8}"/>
              </a:ext>
            </a:extLst>
          </p:cNvPr>
          <p:cNvSpPr/>
          <p:nvPr/>
        </p:nvSpPr>
        <p:spPr>
          <a:xfrm>
            <a:off x="410676" y="591962"/>
            <a:ext cx="4642098" cy="3371640"/>
          </a:xfrm>
          <a:custGeom>
            <a:avLst/>
            <a:gdLst>
              <a:gd name="connsiteX0" fmla="*/ 0 w 4693443"/>
              <a:gd name="connsiteY0" fmla="*/ 1656490 h 3312979"/>
              <a:gd name="connsiteX1" fmla="*/ 2346722 w 4693443"/>
              <a:gd name="connsiteY1" fmla="*/ 0 h 3312979"/>
              <a:gd name="connsiteX2" fmla="*/ 4693444 w 4693443"/>
              <a:gd name="connsiteY2" fmla="*/ 1656490 h 3312979"/>
              <a:gd name="connsiteX3" fmla="*/ 2346722 w 4693443"/>
              <a:gd name="connsiteY3" fmla="*/ 3312980 h 3312979"/>
              <a:gd name="connsiteX4" fmla="*/ 0 w 4693443"/>
              <a:gd name="connsiteY4" fmla="*/ 1656490 h 3312979"/>
              <a:gd name="connsiteX0" fmla="*/ 6777 w 4700221"/>
              <a:gd name="connsiteY0" fmla="*/ 1656490 h 2674805"/>
              <a:gd name="connsiteX1" fmla="*/ 2353499 w 4700221"/>
              <a:gd name="connsiteY1" fmla="*/ 0 h 2674805"/>
              <a:gd name="connsiteX2" fmla="*/ 4700221 w 4700221"/>
              <a:gd name="connsiteY2" fmla="*/ 1656490 h 2674805"/>
              <a:gd name="connsiteX3" fmla="*/ 1867724 w 4700221"/>
              <a:gd name="connsiteY3" fmla="*/ 2674805 h 2674805"/>
              <a:gd name="connsiteX4" fmla="*/ 6777 w 4700221"/>
              <a:gd name="connsiteY4" fmla="*/ 1656490 h 2674805"/>
              <a:gd name="connsiteX0" fmla="*/ 39326 w 4732770"/>
              <a:gd name="connsiteY0" fmla="*/ 1690355 h 2708670"/>
              <a:gd name="connsiteX1" fmla="*/ 770370 w 4732770"/>
              <a:gd name="connsiteY1" fmla="*/ 660793 h 2708670"/>
              <a:gd name="connsiteX2" fmla="*/ 2386048 w 4732770"/>
              <a:gd name="connsiteY2" fmla="*/ 33865 h 2708670"/>
              <a:gd name="connsiteX3" fmla="*/ 4732770 w 4732770"/>
              <a:gd name="connsiteY3" fmla="*/ 1690355 h 2708670"/>
              <a:gd name="connsiteX4" fmla="*/ 1900273 w 4732770"/>
              <a:gd name="connsiteY4" fmla="*/ 2708670 h 2708670"/>
              <a:gd name="connsiteX5" fmla="*/ 39326 w 4732770"/>
              <a:gd name="connsiteY5" fmla="*/ 1690355 h 2708670"/>
              <a:gd name="connsiteX0" fmla="*/ 120923 w 4814367"/>
              <a:gd name="connsiteY0" fmla="*/ 1714090 h 2732405"/>
              <a:gd name="connsiteX1" fmla="*/ 432867 w 4814367"/>
              <a:gd name="connsiteY1" fmla="*/ 503553 h 2732405"/>
              <a:gd name="connsiteX2" fmla="*/ 2467645 w 4814367"/>
              <a:gd name="connsiteY2" fmla="*/ 57600 h 2732405"/>
              <a:gd name="connsiteX3" fmla="*/ 4814367 w 4814367"/>
              <a:gd name="connsiteY3" fmla="*/ 1714090 h 2732405"/>
              <a:gd name="connsiteX4" fmla="*/ 1981870 w 4814367"/>
              <a:gd name="connsiteY4" fmla="*/ 2732405 h 2732405"/>
              <a:gd name="connsiteX5" fmla="*/ 120923 w 4814367"/>
              <a:gd name="connsiteY5" fmla="*/ 1714090 h 2732405"/>
              <a:gd name="connsiteX0" fmla="*/ 120923 w 4814367"/>
              <a:gd name="connsiteY0" fmla="*/ 1456426 h 2474741"/>
              <a:gd name="connsiteX1" fmla="*/ 432867 w 4814367"/>
              <a:gd name="connsiteY1" fmla="*/ 245889 h 2474741"/>
              <a:gd name="connsiteX2" fmla="*/ 2391445 w 4814367"/>
              <a:gd name="connsiteY2" fmla="*/ 123786 h 2474741"/>
              <a:gd name="connsiteX3" fmla="*/ 4814367 w 4814367"/>
              <a:gd name="connsiteY3" fmla="*/ 1456426 h 2474741"/>
              <a:gd name="connsiteX4" fmla="*/ 1981870 w 4814367"/>
              <a:gd name="connsiteY4" fmla="*/ 2474741 h 2474741"/>
              <a:gd name="connsiteX5" fmla="*/ 120923 w 4814367"/>
              <a:gd name="connsiteY5" fmla="*/ 1456426 h 2474741"/>
              <a:gd name="connsiteX0" fmla="*/ 120923 w 4814367"/>
              <a:gd name="connsiteY0" fmla="*/ 1379476 h 2397791"/>
              <a:gd name="connsiteX1" fmla="*/ 432867 w 4814367"/>
              <a:gd name="connsiteY1" fmla="*/ 168939 h 2397791"/>
              <a:gd name="connsiteX2" fmla="*/ 2391445 w 4814367"/>
              <a:gd name="connsiteY2" fmla="*/ 46836 h 2397791"/>
              <a:gd name="connsiteX3" fmla="*/ 4814367 w 4814367"/>
              <a:gd name="connsiteY3" fmla="*/ 1379476 h 2397791"/>
              <a:gd name="connsiteX4" fmla="*/ 1981870 w 4814367"/>
              <a:gd name="connsiteY4" fmla="*/ 2397791 h 2397791"/>
              <a:gd name="connsiteX5" fmla="*/ 120923 w 4814367"/>
              <a:gd name="connsiteY5" fmla="*/ 1379476 h 2397791"/>
              <a:gd name="connsiteX0" fmla="*/ 120923 w 4814367"/>
              <a:gd name="connsiteY0" fmla="*/ 1319065 h 2337380"/>
              <a:gd name="connsiteX1" fmla="*/ 432867 w 4814367"/>
              <a:gd name="connsiteY1" fmla="*/ 108528 h 2337380"/>
              <a:gd name="connsiteX2" fmla="*/ 2373085 w 4814367"/>
              <a:gd name="connsiteY2" fmla="*/ 180114 h 2337380"/>
              <a:gd name="connsiteX3" fmla="*/ 4814367 w 4814367"/>
              <a:gd name="connsiteY3" fmla="*/ 1319065 h 2337380"/>
              <a:gd name="connsiteX4" fmla="*/ 1981870 w 4814367"/>
              <a:gd name="connsiteY4" fmla="*/ 2337380 h 2337380"/>
              <a:gd name="connsiteX5" fmla="*/ 120923 w 4814367"/>
              <a:gd name="connsiteY5" fmla="*/ 1319065 h 2337380"/>
              <a:gd name="connsiteX0" fmla="*/ 97209 w 4790653"/>
              <a:gd name="connsiteY0" fmla="*/ 1140466 h 2158781"/>
              <a:gd name="connsiteX1" fmla="*/ 491773 w 4790653"/>
              <a:gd name="connsiteY1" fmla="*/ 914514 h 2158781"/>
              <a:gd name="connsiteX2" fmla="*/ 2349371 w 4790653"/>
              <a:gd name="connsiteY2" fmla="*/ 1515 h 2158781"/>
              <a:gd name="connsiteX3" fmla="*/ 4790653 w 4790653"/>
              <a:gd name="connsiteY3" fmla="*/ 1140466 h 2158781"/>
              <a:gd name="connsiteX4" fmla="*/ 1958156 w 4790653"/>
              <a:gd name="connsiteY4" fmla="*/ 2158781 h 2158781"/>
              <a:gd name="connsiteX5" fmla="*/ 97209 w 4790653"/>
              <a:gd name="connsiteY5" fmla="*/ 1140466 h 2158781"/>
              <a:gd name="connsiteX0" fmla="*/ 456841 w 4452605"/>
              <a:gd name="connsiteY0" fmla="*/ 2794892 h 2839494"/>
              <a:gd name="connsiteX1" fmla="*/ 153725 w 4452605"/>
              <a:gd name="connsiteY1" fmla="*/ 914514 h 2839494"/>
              <a:gd name="connsiteX2" fmla="*/ 2011323 w 4452605"/>
              <a:gd name="connsiteY2" fmla="*/ 1515 h 2839494"/>
              <a:gd name="connsiteX3" fmla="*/ 4452605 w 4452605"/>
              <a:gd name="connsiteY3" fmla="*/ 1140466 h 2839494"/>
              <a:gd name="connsiteX4" fmla="*/ 1620108 w 4452605"/>
              <a:gd name="connsiteY4" fmla="*/ 2158781 h 2839494"/>
              <a:gd name="connsiteX5" fmla="*/ 456841 w 4452605"/>
              <a:gd name="connsiteY5" fmla="*/ 2794892 h 2839494"/>
              <a:gd name="connsiteX0" fmla="*/ 478195 w 4473959"/>
              <a:gd name="connsiteY0" fmla="*/ 2794892 h 2856734"/>
              <a:gd name="connsiteX1" fmla="*/ 175079 w 4473959"/>
              <a:gd name="connsiteY1" fmla="*/ 914514 h 2856734"/>
              <a:gd name="connsiteX2" fmla="*/ 2032677 w 4473959"/>
              <a:gd name="connsiteY2" fmla="*/ 1515 h 2856734"/>
              <a:gd name="connsiteX3" fmla="*/ 4473959 w 4473959"/>
              <a:gd name="connsiteY3" fmla="*/ 1140466 h 2856734"/>
              <a:gd name="connsiteX4" fmla="*/ 2320782 w 4473959"/>
              <a:gd name="connsiteY4" fmla="*/ 2287907 h 2856734"/>
              <a:gd name="connsiteX5" fmla="*/ 478195 w 4473959"/>
              <a:gd name="connsiteY5" fmla="*/ 2794892 h 2856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73959" h="2856734">
                <a:moveTo>
                  <a:pt x="478195" y="2794892"/>
                </a:moveTo>
                <a:cubicBezTo>
                  <a:pt x="120578" y="2565993"/>
                  <a:pt x="-216041" y="1190596"/>
                  <a:pt x="175079" y="914514"/>
                </a:cubicBezTo>
                <a:cubicBezTo>
                  <a:pt x="566199" y="638432"/>
                  <a:pt x="1316197" y="-36144"/>
                  <a:pt x="2032677" y="1515"/>
                </a:cubicBezTo>
                <a:cubicBezTo>
                  <a:pt x="2749157" y="39174"/>
                  <a:pt x="4473959" y="225612"/>
                  <a:pt x="4473959" y="1140466"/>
                </a:cubicBezTo>
                <a:cubicBezTo>
                  <a:pt x="4473959" y="2055320"/>
                  <a:pt x="2986743" y="2012169"/>
                  <a:pt x="2320782" y="2287907"/>
                </a:cubicBezTo>
                <a:cubicBezTo>
                  <a:pt x="1654821" y="2563645"/>
                  <a:pt x="835812" y="3023791"/>
                  <a:pt x="478195" y="2794892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BCAE768-6DE5-DC2B-A890-2CB28AE93EC1}"/>
              </a:ext>
            </a:extLst>
          </p:cNvPr>
          <p:cNvSpPr/>
          <p:nvPr/>
        </p:nvSpPr>
        <p:spPr>
          <a:xfrm>
            <a:off x="5401018" y="1796682"/>
            <a:ext cx="2671765" cy="261802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ts val="3400"/>
              </a:lnSpc>
            </a:pPr>
            <a:r>
              <a:rPr lang="en-US" sz="360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/>
              </a:rPr>
              <a:t>Portfolio Workflow revamp/</a:t>
            </a:r>
            <a:br>
              <a:rPr lang="en-US" sz="360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/>
              </a:rPr>
            </a:br>
            <a:r>
              <a:rPr lang="en-US" sz="360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/>
              </a:rPr>
              <a:t>overhaul</a:t>
            </a:r>
            <a:endParaRPr lang="en-US" sz="360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 Black" panose="020F0502020204030204" pitchFamily="34" charset="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id="{30877FEB-A25C-8588-4C24-D89F449CC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350" y="338931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F82E371D-6E0C-9648-97E6-CEC4E80C59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3576682"/>
              </p:ext>
            </p:extLst>
          </p:nvPr>
        </p:nvGraphicFramePr>
        <p:xfrm>
          <a:off x="88676" y="252285"/>
          <a:ext cx="2567981" cy="1691606"/>
        </p:xfrm>
        <a:graphic>
          <a:graphicData uri="http://schemas.openxmlformats.org/drawingml/2006/table">
            <a:tbl>
              <a:tblPr firstRow="1" firstCol="1" bandRow="1"/>
              <a:tblGrid>
                <a:gridCol w="797732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781472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  <a:gridCol w="988777">
                  <a:extLst>
                    <a:ext uri="{9D8B030D-6E8A-4147-A177-3AD203B41FA5}">
                      <a16:colId xmlns:a16="http://schemas.microsoft.com/office/drawing/2014/main" val="4264634422"/>
                    </a:ext>
                  </a:extLst>
                </a:gridCol>
              </a:tblGrid>
              <a:tr h="185099">
                <a:tc grid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Deliverable(s): 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 training to diversify and broaden skills and experience for more flexibility during peak seasons. 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General Cross-Training (Oxygen, BWIP, </a:t>
                      </a:r>
                      <a:r>
                        <a:rPr lang="en-US" sz="900" b="0" kern="10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etc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Composing Portfolios (PDF output)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Exporting Portfolios from BWIP</a:t>
                      </a:r>
                      <a:endParaRPr lang="en-US" sz="1100" b="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1246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6743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Candice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Murat</a:t>
                      </a:r>
                    </a:p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Jason</a:t>
                      </a:r>
                    </a:p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Ricky C</a:t>
                      </a:r>
                    </a:p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Ricky 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Kidus</a:t>
                      </a:r>
                    </a:p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Jessica</a:t>
                      </a:r>
                    </a:p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Sarah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69863" marR="0" lvl="0" indent="-169863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83F03FF8-310D-04C1-33DC-6A4A390C2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173706"/>
              </p:ext>
            </p:extLst>
          </p:nvPr>
        </p:nvGraphicFramePr>
        <p:xfrm>
          <a:off x="410676" y="2072185"/>
          <a:ext cx="2983230" cy="1024509"/>
        </p:xfrm>
        <a:graphic>
          <a:graphicData uri="http://schemas.openxmlformats.org/drawingml/2006/table">
            <a:tbl>
              <a:tblPr firstRow="1" firstCol="1" bandRow="1"/>
              <a:tblGrid>
                <a:gridCol w="1020579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1962651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Milestones/dates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05/17/2024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QA for Print JUN 3 and JUN 5 (Done)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Anthology JUN 11 (Done)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BWIP/Oxygen JUN 17 and JUN 18</a:t>
                      </a:r>
                      <a:endParaRPr lang="en-US" sz="900" b="0" i="0" u="none" strike="noStrike" kern="100" noProof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Composition JUN ??</a:t>
                      </a:r>
                    </a:p>
                    <a:p>
                      <a:pPr marL="0" marR="0" lv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kern="100" noProof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Export Training JUN ??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2762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08/30/2024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992C22B-49FC-CCFB-D1CE-4447A803EA27}"/>
              </a:ext>
            </a:extLst>
          </p:cNvPr>
          <p:cNvSpPr/>
          <p:nvPr/>
        </p:nvSpPr>
        <p:spPr>
          <a:xfrm>
            <a:off x="5998895" y="4148165"/>
            <a:ext cx="2303110" cy="5486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400" b="1">
                <a:solidFill>
                  <a:schemeClr val="tx1">
                    <a:lumMod val="65000"/>
                    <a:lumOff val="35000"/>
                  </a:schemeClr>
                </a:solidFill>
                <a:latin typeface="Aptos SemiBold" panose="020F0502020204030204" pitchFamily="34" charset="0"/>
              </a:rPr>
              <a:t>Portfolio Project Owner: Shawne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0AEA74BF-5E1B-6E14-7C33-B957D029AD6B}"/>
              </a:ext>
            </a:extLst>
          </p:cNvPr>
          <p:cNvSpPr/>
          <p:nvPr/>
        </p:nvSpPr>
        <p:spPr>
          <a:xfrm>
            <a:off x="3526567" y="225230"/>
            <a:ext cx="1718453" cy="186808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accent4">
                  <a:lumMod val="60000"/>
                  <a:lumOff val="40000"/>
                </a:schemeClr>
              </a:solidFill>
              <a:latin typeface="Aptos SemiBold" panose="020F0502020204030204" pitchFamily="34" charset="0"/>
            </a:endParaRPr>
          </a:p>
          <a:p>
            <a:pPr algn="ctr"/>
            <a:endParaRPr lang="en-US" sz="1600">
              <a:solidFill>
                <a:schemeClr val="accent4">
                  <a:lumMod val="60000"/>
                  <a:lumOff val="40000"/>
                </a:schemeClr>
              </a:solidFill>
              <a:latin typeface="Aptos SemiBold" panose="020F0502020204030204" pitchFamily="34" charset="0"/>
            </a:endParaRPr>
          </a:p>
          <a:p>
            <a:pPr algn="ctr"/>
            <a:endParaRPr lang="en-US" sz="1600">
              <a:solidFill>
                <a:schemeClr val="accent4">
                  <a:lumMod val="60000"/>
                  <a:lumOff val="40000"/>
                </a:schemeClr>
              </a:solidFill>
              <a:latin typeface="Aptos SemiBold" panose="020F0502020204030204" pitchFamily="34" charset="0"/>
            </a:endParaRPr>
          </a:p>
          <a:p>
            <a:pPr algn="ctr"/>
            <a:r>
              <a:rPr lang="en-US" sz="1600" b="1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Training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E0A2964C-1574-42F0-92B7-25DDB5C32375}"/>
              </a:ext>
            </a:extLst>
          </p:cNvPr>
          <p:cNvSpPr/>
          <p:nvPr/>
        </p:nvSpPr>
        <p:spPr>
          <a:xfrm>
            <a:off x="2777093" y="257717"/>
            <a:ext cx="1188720" cy="26816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Composing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054A5546-C256-4B9F-BF12-B9D659F9CFAF}"/>
              </a:ext>
            </a:extLst>
          </p:cNvPr>
          <p:cNvSpPr/>
          <p:nvPr/>
        </p:nvSpPr>
        <p:spPr>
          <a:xfrm>
            <a:off x="7895057" y="5056704"/>
            <a:ext cx="2004997" cy="57669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Master Portfolio spreadsheet </a:t>
            </a:r>
            <a:r>
              <a:rPr lang="en-US" sz="1000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(excel)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2B7FA27-9DEA-5015-08B2-78C79AB92E08}"/>
              </a:ext>
            </a:extLst>
          </p:cNvPr>
          <p:cNvSpPr/>
          <p:nvPr/>
        </p:nvSpPr>
        <p:spPr>
          <a:xfrm>
            <a:off x="2773289" y="648608"/>
            <a:ext cx="1188720" cy="277685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Cross-Training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DD0201-DA94-CF34-C845-CB0AFC0CC72D}"/>
              </a:ext>
            </a:extLst>
          </p:cNvPr>
          <p:cNvSpPr/>
          <p:nvPr/>
        </p:nvSpPr>
        <p:spPr>
          <a:xfrm>
            <a:off x="2774138" y="1065161"/>
            <a:ext cx="1188720" cy="26816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/>
              </a:rPr>
              <a:t>Exporting</a:t>
            </a:r>
            <a:endParaRPr lang="en-US" sz="1200" b="1">
              <a:solidFill>
                <a:schemeClr val="accent4">
                  <a:lumMod val="60000"/>
                  <a:lumOff val="40000"/>
                </a:schemeClr>
              </a:solidFill>
              <a:latin typeface="Aptos SemiBold" panose="020F050202020403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086D8BD-98BB-D18A-DAA3-88188FC030EA}"/>
              </a:ext>
            </a:extLst>
          </p:cNvPr>
          <p:cNvSpPr/>
          <p:nvPr/>
        </p:nvSpPr>
        <p:spPr>
          <a:xfrm>
            <a:off x="7382957" y="427373"/>
            <a:ext cx="2004997" cy="57669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Productionize New Print Workflows</a:t>
            </a: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D683169-3E2A-4451-364C-27904C187E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945718"/>
              </p:ext>
            </p:extLst>
          </p:nvPr>
        </p:nvGraphicFramePr>
        <p:xfrm>
          <a:off x="9626037" y="212941"/>
          <a:ext cx="2139243" cy="1125601"/>
        </p:xfrm>
        <a:graphic>
          <a:graphicData uri="http://schemas.openxmlformats.org/drawingml/2006/table">
            <a:tbl>
              <a:tblPr firstRow="1" firstCol="1" bandRow="1"/>
              <a:tblGrid>
                <a:gridCol w="881942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1257301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 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Transition “new” print workflows into ongoing workflows assigned to individuals with areas of responsibility/documnetation </a:t>
                      </a:r>
                      <a:endParaRPr lang="en-US" sz="1100" b="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Shawne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8925" marR="0" lvl="0" indent="-1746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Sally</a:t>
                      </a:r>
                    </a:p>
                    <a:p>
                      <a:pPr marL="288925" marR="0" lvl="0" indent="-1746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Murat</a:t>
                      </a:r>
                    </a:p>
                    <a:p>
                      <a:pPr marL="288925" marR="0" lvl="0" indent="-1746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Ricky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7E9B862-9CDD-C1E3-2537-6F70EA2ED1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73563"/>
              </p:ext>
            </p:extLst>
          </p:nvPr>
        </p:nvGraphicFramePr>
        <p:xfrm>
          <a:off x="10007337" y="4915386"/>
          <a:ext cx="1823988" cy="980667"/>
        </p:xfrm>
        <a:graphic>
          <a:graphicData uri="http://schemas.openxmlformats.org/drawingml/2006/table">
            <a:tbl>
              <a:tblPr firstRow="1" firstCol="1" bandRow="1"/>
              <a:tblGrid>
                <a:gridCol w="840804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983184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9402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 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Single spreadsheet containing key facts about all portfolios </a:t>
                      </a:r>
                      <a:endParaRPr lang="en-US" sz="1100" b="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940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Team Members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4274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Shawne 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Murat 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17145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Sally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59900E59-D667-B116-79F0-D4C3E6EBA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606834"/>
              </p:ext>
            </p:extLst>
          </p:nvPr>
        </p:nvGraphicFramePr>
        <p:xfrm>
          <a:off x="143082" y="4205378"/>
          <a:ext cx="2495822" cy="1594168"/>
        </p:xfrm>
        <a:graphic>
          <a:graphicData uri="http://schemas.openxmlformats.org/drawingml/2006/table">
            <a:tbl>
              <a:tblPr firstRow="1" firstCol="1" bandRow="1"/>
              <a:tblGrid>
                <a:gridCol w="1214293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1281529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 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Jira dashboard showing status of all phases of portfolio production activities: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Exports for authors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Production (including </a:t>
                      </a:r>
                      <a:r>
                        <a:rPr lang="en-US" sz="900" b="0" kern="100" err="1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obsol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cites, BNA Picks)</a:t>
                      </a:r>
                    </a:p>
                    <a:p>
                      <a:pPr marL="11430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Team Members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43116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Ricky C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Shawne</a:t>
                      </a:r>
                    </a:p>
                    <a:p>
                      <a:pPr marL="17145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Murat</a:t>
                      </a:r>
                    </a:p>
                    <a:p>
                      <a:pPr marL="17145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Jessica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Anticipated Contributors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Pete</a:t>
                      </a:r>
                    </a:p>
                    <a:p>
                      <a:pPr marL="171450" marR="0" lvl="0" indent="-1143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Larry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00692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9994A5B-B8D5-E89D-8A64-570BE0AFBB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330244"/>
              </p:ext>
            </p:extLst>
          </p:nvPr>
        </p:nvGraphicFramePr>
        <p:xfrm>
          <a:off x="268732" y="5925120"/>
          <a:ext cx="2983230" cy="717742"/>
        </p:xfrm>
        <a:graphic>
          <a:graphicData uri="http://schemas.openxmlformats.org/drawingml/2006/table">
            <a:tbl>
              <a:tblPr firstRow="1" firstCol="1" bandRow="1"/>
              <a:tblGrid>
                <a:gridCol w="1020579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1962651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date: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Milestones/dates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##/##/2024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[milestone 1] MMM/DD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[milestone 2] MMM/DD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[milestone 3] MMM/DD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Completion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##/##/2024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9F3CB6D-135B-495B-BC64-04D242523C47}"/>
              </a:ext>
            </a:extLst>
          </p:cNvPr>
          <p:cNvSpPr txBox="1"/>
          <p:nvPr/>
        </p:nvSpPr>
        <p:spPr>
          <a:xfrm>
            <a:off x="5032392" y="5060882"/>
            <a:ext cx="1834496" cy="1477328"/>
          </a:xfrm>
          <a:custGeom>
            <a:avLst/>
            <a:gdLst>
              <a:gd name="connsiteX0" fmla="*/ 0 w 1834496"/>
              <a:gd name="connsiteY0" fmla="*/ 0 h 1477328"/>
              <a:gd name="connsiteX1" fmla="*/ 593154 w 1834496"/>
              <a:gd name="connsiteY1" fmla="*/ 0 h 1477328"/>
              <a:gd name="connsiteX2" fmla="*/ 1204652 w 1834496"/>
              <a:gd name="connsiteY2" fmla="*/ 0 h 1477328"/>
              <a:gd name="connsiteX3" fmla="*/ 1834496 w 1834496"/>
              <a:gd name="connsiteY3" fmla="*/ 0 h 1477328"/>
              <a:gd name="connsiteX4" fmla="*/ 1834496 w 1834496"/>
              <a:gd name="connsiteY4" fmla="*/ 507216 h 1477328"/>
              <a:gd name="connsiteX5" fmla="*/ 1834496 w 1834496"/>
              <a:gd name="connsiteY5" fmla="*/ 955339 h 1477328"/>
              <a:gd name="connsiteX6" fmla="*/ 1834496 w 1834496"/>
              <a:gd name="connsiteY6" fmla="*/ 1477328 h 1477328"/>
              <a:gd name="connsiteX7" fmla="*/ 1186307 w 1834496"/>
              <a:gd name="connsiteY7" fmla="*/ 1477328 h 1477328"/>
              <a:gd name="connsiteX8" fmla="*/ 538119 w 1834496"/>
              <a:gd name="connsiteY8" fmla="*/ 1477328 h 1477328"/>
              <a:gd name="connsiteX9" fmla="*/ 0 w 1834496"/>
              <a:gd name="connsiteY9" fmla="*/ 1477328 h 1477328"/>
              <a:gd name="connsiteX10" fmla="*/ 0 w 1834496"/>
              <a:gd name="connsiteY10" fmla="*/ 999659 h 1477328"/>
              <a:gd name="connsiteX11" fmla="*/ 0 w 1834496"/>
              <a:gd name="connsiteY11" fmla="*/ 507216 h 1477328"/>
              <a:gd name="connsiteX12" fmla="*/ 0 w 1834496"/>
              <a:gd name="connsiteY12" fmla="*/ 0 h 1477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34496" h="1477328" fill="none" extrusionOk="0">
                <a:moveTo>
                  <a:pt x="0" y="0"/>
                </a:moveTo>
                <a:cubicBezTo>
                  <a:pt x="237683" y="-19285"/>
                  <a:pt x="328720" y="-25637"/>
                  <a:pt x="593154" y="0"/>
                </a:cubicBezTo>
                <a:cubicBezTo>
                  <a:pt x="857588" y="25637"/>
                  <a:pt x="984052" y="-23964"/>
                  <a:pt x="1204652" y="0"/>
                </a:cubicBezTo>
                <a:cubicBezTo>
                  <a:pt x="1425252" y="23964"/>
                  <a:pt x="1661452" y="14170"/>
                  <a:pt x="1834496" y="0"/>
                </a:cubicBezTo>
                <a:cubicBezTo>
                  <a:pt x="1813209" y="127298"/>
                  <a:pt x="1825284" y="363500"/>
                  <a:pt x="1834496" y="507216"/>
                </a:cubicBezTo>
                <a:cubicBezTo>
                  <a:pt x="1843708" y="650932"/>
                  <a:pt x="1824703" y="849346"/>
                  <a:pt x="1834496" y="955339"/>
                </a:cubicBezTo>
                <a:cubicBezTo>
                  <a:pt x="1844289" y="1061332"/>
                  <a:pt x="1822989" y="1239948"/>
                  <a:pt x="1834496" y="1477328"/>
                </a:cubicBezTo>
                <a:cubicBezTo>
                  <a:pt x="1605101" y="1474386"/>
                  <a:pt x="1465921" y="1482748"/>
                  <a:pt x="1186307" y="1477328"/>
                </a:cubicBezTo>
                <a:cubicBezTo>
                  <a:pt x="906693" y="1471908"/>
                  <a:pt x="770179" y="1447710"/>
                  <a:pt x="538119" y="1477328"/>
                </a:cubicBezTo>
                <a:cubicBezTo>
                  <a:pt x="306059" y="1506946"/>
                  <a:pt x="256720" y="1472940"/>
                  <a:pt x="0" y="1477328"/>
                </a:cubicBezTo>
                <a:cubicBezTo>
                  <a:pt x="6240" y="1296335"/>
                  <a:pt x="940" y="1117214"/>
                  <a:pt x="0" y="999659"/>
                </a:cubicBezTo>
                <a:cubicBezTo>
                  <a:pt x="-940" y="882104"/>
                  <a:pt x="-12436" y="619153"/>
                  <a:pt x="0" y="507216"/>
                </a:cubicBezTo>
                <a:cubicBezTo>
                  <a:pt x="12436" y="395279"/>
                  <a:pt x="-5286" y="147472"/>
                  <a:pt x="0" y="0"/>
                </a:cubicBezTo>
                <a:close/>
              </a:path>
              <a:path w="1834496" h="1477328" stroke="0" extrusionOk="0">
                <a:moveTo>
                  <a:pt x="0" y="0"/>
                </a:moveTo>
                <a:cubicBezTo>
                  <a:pt x="279457" y="-12024"/>
                  <a:pt x="390752" y="23465"/>
                  <a:pt x="593154" y="0"/>
                </a:cubicBezTo>
                <a:cubicBezTo>
                  <a:pt x="795556" y="-23465"/>
                  <a:pt x="996226" y="20501"/>
                  <a:pt x="1149617" y="0"/>
                </a:cubicBezTo>
                <a:cubicBezTo>
                  <a:pt x="1303008" y="-20501"/>
                  <a:pt x="1495442" y="-19026"/>
                  <a:pt x="1834496" y="0"/>
                </a:cubicBezTo>
                <a:cubicBezTo>
                  <a:pt x="1820585" y="182104"/>
                  <a:pt x="1832715" y="351820"/>
                  <a:pt x="1834496" y="477669"/>
                </a:cubicBezTo>
                <a:cubicBezTo>
                  <a:pt x="1836277" y="603518"/>
                  <a:pt x="1834903" y="813643"/>
                  <a:pt x="1834496" y="940565"/>
                </a:cubicBezTo>
                <a:cubicBezTo>
                  <a:pt x="1834089" y="1067487"/>
                  <a:pt x="1813187" y="1335990"/>
                  <a:pt x="1834496" y="1477328"/>
                </a:cubicBezTo>
                <a:cubicBezTo>
                  <a:pt x="1629238" y="1491349"/>
                  <a:pt x="1491008" y="1495754"/>
                  <a:pt x="1222997" y="1477328"/>
                </a:cubicBezTo>
                <a:cubicBezTo>
                  <a:pt x="954986" y="1458902"/>
                  <a:pt x="718864" y="1469708"/>
                  <a:pt x="574809" y="1477328"/>
                </a:cubicBezTo>
                <a:cubicBezTo>
                  <a:pt x="430754" y="1484948"/>
                  <a:pt x="235404" y="1456653"/>
                  <a:pt x="0" y="1477328"/>
                </a:cubicBezTo>
                <a:cubicBezTo>
                  <a:pt x="3229" y="1239387"/>
                  <a:pt x="6074" y="1183234"/>
                  <a:pt x="0" y="984885"/>
                </a:cubicBezTo>
                <a:cubicBezTo>
                  <a:pt x="-6074" y="786536"/>
                  <a:pt x="17928" y="716211"/>
                  <a:pt x="0" y="507216"/>
                </a:cubicBezTo>
                <a:cubicBezTo>
                  <a:pt x="-17928" y="298221"/>
                  <a:pt x="-7933" y="218407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numCol="2" rtlCol="0" anchor="t">
            <a:spAutoFit/>
          </a:bodyPr>
          <a:lstStyle/>
          <a:p>
            <a:r>
              <a:rPr lang="en-US" sz="1000" b="1">
                <a:cs typeface="Times New Roman"/>
              </a:rPr>
              <a:t>Scrum team: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Shawne</a:t>
            </a:r>
            <a:endParaRPr lang="en-US" sz="1000">
              <a:cs typeface="Times New Roman" panose="02020603050405020304" pitchFamily="18" charset="0"/>
            </a:endParaRP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Murat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Ricky C.</a:t>
            </a:r>
            <a:endParaRPr lang="en-US">
              <a:cs typeface="Times New Roman"/>
            </a:endParaRP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Ricky M.</a:t>
            </a:r>
            <a:endParaRPr lang="en-US"/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Sally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Candice</a:t>
            </a:r>
          </a:p>
          <a:p>
            <a:pPr marL="112395"/>
            <a:br>
              <a:rPr lang="en-US" sz="1000">
                <a:cs typeface="Times New Roman"/>
              </a:rPr>
            </a:br>
            <a:br>
              <a:rPr lang="en-US" sz="1000">
                <a:cs typeface="Times New Roman"/>
              </a:rPr>
            </a:br>
            <a:endParaRPr lang="en-US" sz="1000">
              <a:cs typeface="Times New Roman"/>
            </a:endParaRP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Jason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Jessica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Kidus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Paula</a:t>
            </a:r>
          </a:p>
          <a:p>
            <a:pPr marL="226695" indent="-114300">
              <a:buFont typeface="Arial" panose="020B0604020202020204" pitchFamily="34" charset="0"/>
              <a:buChar char="•"/>
            </a:pPr>
            <a:r>
              <a:rPr lang="en-US" sz="1000">
                <a:cs typeface="Times New Roman"/>
              </a:rPr>
              <a:t>Tan</a:t>
            </a:r>
          </a:p>
          <a:p>
            <a:pPr marL="112395"/>
            <a:br>
              <a:rPr lang="en-US" sz="1000" i="1">
                <a:cs typeface="Times New Roman"/>
              </a:rPr>
            </a:br>
            <a:r>
              <a:rPr lang="en-US" sz="1000" i="1">
                <a:cs typeface="Times New Roman"/>
              </a:rPr>
              <a:t>As needed: Pete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841BB2-56E5-0A0A-443C-BF22148E2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589176"/>
              </p:ext>
            </p:extLst>
          </p:nvPr>
        </p:nvGraphicFramePr>
        <p:xfrm>
          <a:off x="9621939" y="1380776"/>
          <a:ext cx="1943320" cy="454914"/>
        </p:xfrm>
        <a:graphic>
          <a:graphicData uri="http://schemas.openxmlformats.org/drawingml/2006/table">
            <a:tbl>
              <a:tblPr firstRow="1" firstCol="1" bandRow="1"/>
              <a:tblGrid>
                <a:gridCol w="971660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971660">
                  <a:extLst>
                    <a:ext uri="{9D8B030D-6E8A-4147-A177-3AD203B41FA5}">
                      <a16:colId xmlns:a16="http://schemas.microsoft.com/office/drawing/2014/main" val="12822584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Key 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Start date: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4/15/2024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Completion</a:t>
                      </a:r>
                      <a:endParaRPr lang="en-US" sz="9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8/30/2024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59D2BBD-2311-A8B8-6BB7-C2EC20DDB776}"/>
              </a:ext>
            </a:extLst>
          </p:cNvPr>
          <p:cNvSpPr txBox="1"/>
          <p:nvPr/>
        </p:nvSpPr>
        <p:spPr>
          <a:xfrm>
            <a:off x="5034230" y="4843898"/>
            <a:ext cx="1853864" cy="246221"/>
          </a:xfrm>
          <a:custGeom>
            <a:avLst/>
            <a:gdLst>
              <a:gd name="connsiteX0" fmla="*/ 0 w 1853864"/>
              <a:gd name="connsiteY0" fmla="*/ 0 h 246221"/>
              <a:gd name="connsiteX1" fmla="*/ 655032 w 1853864"/>
              <a:gd name="connsiteY1" fmla="*/ 0 h 246221"/>
              <a:gd name="connsiteX2" fmla="*/ 1291525 w 1853864"/>
              <a:gd name="connsiteY2" fmla="*/ 0 h 246221"/>
              <a:gd name="connsiteX3" fmla="*/ 1853864 w 1853864"/>
              <a:gd name="connsiteY3" fmla="*/ 0 h 246221"/>
              <a:gd name="connsiteX4" fmla="*/ 1853864 w 1853864"/>
              <a:gd name="connsiteY4" fmla="*/ 246221 h 246221"/>
              <a:gd name="connsiteX5" fmla="*/ 1272987 w 1853864"/>
              <a:gd name="connsiteY5" fmla="*/ 246221 h 246221"/>
              <a:gd name="connsiteX6" fmla="*/ 655032 w 1853864"/>
              <a:gd name="connsiteY6" fmla="*/ 246221 h 246221"/>
              <a:gd name="connsiteX7" fmla="*/ 0 w 1853864"/>
              <a:gd name="connsiteY7" fmla="*/ 246221 h 246221"/>
              <a:gd name="connsiteX8" fmla="*/ 0 w 1853864"/>
              <a:gd name="connsiteY8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53864" h="246221" fill="none" extrusionOk="0">
                <a:moveTo>
                  <a:pt x="0" y="0"/>
                </a:moveTo>
                <a:cubicBezTo>
                  <a:pt x="301778" y="16059"/>
                  <a:pt x="388739" y="2195"/>
                  <a:pt x="655032" y="0"/>
                </a:cubicBezTo>
                <a:cubicBezTo>
                  <a:pt x="921325" y="-2195"/>
                  <a:pt x="1135730" y="-2498"/>
                  <a:pt x="1291525" y="0"/>
                </a:cubicBezTo>
                <a:cubicBezTo>
                  <a:pt x="1447320" y="2498"/>
                  <a:pt x="1722567" y="2109"/>
                  <a:pt x="1853864" y="0"/>
                </a:cubicBezTo>
                <a:cubicBezTo>
                  <a:pt x="1852079" y="55895"/>
                  <a:pt x="1858643" y="168203"/>
                  <a:pt x="1853864" y="246221"/>
                </a:cubicBezTo>
                <a:cubicBezTo>
                  <a:pt x="1679905" y="269333"/>
                  <a:pt x="1405039" y="224786"/>
                  <a:pt x="1272987" y="246221"/>
                </a:cubicBezTo>
                <a:cubicBezTo>
                  <a:pt x="1140935" y="267656"/>
                  <a:pt x="842758" y="270573"/>
                  <a:pt x="655032" y="246221"/>
                </a:cubicBezTo>
                <a:cubicBezTo>
                  <a:pt x="467306" y="221869"/>
                  <a:pt x="141422" y="274349"/>
                  <a:pt x="0" y="246221"/>
                </a:cubicBezTo>
                <a:cubicBezTo>
                  <a:pt x="4463" y="190798"/>
                  <a:pt x="-9113" y="101784"/>
                  <a:pt x="0" y="0"/>
                </a:cubicBezTo>
                <a:close/>
              </a:path>
              <a:path w="1853864" h="246221" stroke="0" extrusionOk="0">
                <a:moveTo>
                  <a:pt x="0" y="0"/>
                </a:moveTo>
                <a:cubicBezTo>
                  <a:pt x="237128" y="20003"/>
                  <a:pt x="393346" y="-18189"/>
                  <a:pt x="599416" y="0"/>
                </a:cubicBezTo>
                <a:cubicBezTo>
                  <a:pt x="805486" y="18189"/>
                  <a:pt x="947801" y="-18552"/>
                  <a:pt x="1161755" y="0"/>
                </a:cubicBezTo>
                <a:cubicBezTo>
                  <a:pt x="1375709" y="18552"/>
                  <a:pt x="1547573" y="-7251"/>
                  <a:pt x="1853864" y="0"/>
                </a:cubicBezTo>
                <a:cubicBezTo>
                  <a:pt x="1862353" y="121270"/>
                  <a:pt x="1862607" y="128842"/>
                  <a:pt x="1853864" y="246221"/>
                </a:cubicBezTo>
                <a:cubicBezTo>
                  <a:pt x="1586939" y="259814"/>
                  <a:pt x="1470850" y="256156"/>
                  <a:pt x="1272987" y="246221"/>
                </a:cubicBezTo>
                <a:cubicBezTo>
                  <a:pt x="1075124" y="236286"/>
                  <a:pt x="901306" y="257594"/>
                  <a:pt x="617955" y="246221"/>
                </a:cubicBezTo>
                <a:cubicBezTo>
                  <a:pt x="334604" y="234848"/>
                  <a:pt x="293634" y="252572"/>
                  <a:pt x="0" y="246221"/>
                </a:cubicBezTo>
                <a:cubicBezTo>
                  <a:pt x="5908" y="129822"/>
                  <a:pt x="-5136" y="67769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Portfolio Workflow Revamp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45B0620-AB01-9793-4509-BF5EAA6939E1}"/>
              </a:ext>
            </a:extLst>
          </p:cNvPr>
          <p:cNvSpPr/>
          <p:nvPr/>
        </p:nvSpPr>
        <p:spPr>
          <a:xfrm>
            <a:off x="8594302" y="2510678"/>
            <a:ext cx="1613120" cy="834782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Refactor Obsolete Cites Workflow</a:t>
            </a:r>
          </a:p>
        </p:txBody>
      </p: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5CF9C1F2-F759-EFBB-EEEA-D235CC4828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415378"/>
              </p:ext>
            </p:extLst>
          </p:nvPr>
        </p:nvGraphicFramePr>
        <p:xfrm>
          <a:off x="10340729" y="2579098"/>
          <a:ext cx="1613120" cy="877659"/>
        </p:xfrm>
        <a:graphic>
          <a:graphicData uri="http://schemas.openxmlformats.org/drawingml/2006/table">
            <a:tbl>
              <a:tblPr firstRow="1" firstCol="1" bandRow="1"/>
              <a:tblGrid>
                <a:gridCol w="952716">
                  <a:extLst>
                    <a:ext uri="{9D8B030D-6E8A-4147-A177-3AD203B41FA5}">
                      <a16:colId xmlns:a16="http://schemas.microsoft.com/office/drawing/2014/main" val="3295463969"/>
                    </a:ext>
                  </a:extLst>
                </a:gridCol>
                <a:gridCol w="660404">
                  <a:extLst>
                    <a:ext uri="{9D8B030D-6E8A-4147-A177-3AD203B41FA5}">
                      <a16:colId xmlns:a16="http://schemas.microsoft.com/office/drawing/2014/main" val="1311752634"/>
                    </a:ext>
                  </a:extLst>
                </a:gridCol>
              </a:tblGrid>
              <a:tr h="322905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Deliverable: </a:t>
                      </a:r>
                      <a:r>
                        <a:rPr lang="en-US" sz="900" b="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Overhaul Obsolete Cites workflow to reduce hours and expedite completion</a:t>
                      </a:r>
                      <a:endParaRPr lang="en-US" sz="1100" b="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046169"/>
                  </a:ext>
                </a:extLst>
              </a:tr>
              <a:tr h="1112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Lead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Team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01799"/>
                  </a:ext>
                </a:extLst>
              </a:tr>
              <a:tr h="1872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Paula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4300" marR="0" lvl="0" inden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1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685532"/>
                  </a:ext>
                </a:extLst>
              </a:tr>
            </a:tbl>
          </a:graphicData>
        </a:graphic>
      </p:graphicFrame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37DD74B-7728-71E3-4AFC-D7175156EA5E}"/>
              </a:ext>
            </a:extLst>
          </p:cNvPr>
          <p:cNvSpPr/>
          <p:nvPr/>
        </p:nvSpPr>
        <p:spPr>
          <a:xfrm>
            <a:off x="2542013" y="3691249"/>
            <a:ext cx="2225630" cy="1001261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Consolidated Portfolio Dashboard </a:t>
            </a:r>
            <a:r>
              <a:rPr lang="en-US" sz="1200">
                <a:solidFill>
                  <a:schemeClr val="accent4">
                    <a:lumMod val="60000"/>
                    <a:lumOff val="40000"/>
                  </a:schemeClr>
                </a:solidFill>
                <a:latin typeface="Aptos SemiBold" panose="020F0502020204030204" pitchFamily="34" charset="0"/>
              </a:rPr>
              <a:t>(in Jira)</a:t>
            </a: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E71EF71B-77BE-5941-2573-29CD35118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298222"/>
              </p:ext>
            </p:extLst>
          </p:nvPr>
        </p:nvGraphicFramePr>
        <p:xfrm>
          <a:off x="8457442" y="5847646"/>
          <a:ext cx="2983230" cy="717742"/>
        </p:xfrm>
        <a:graphic>
          <a:graphicData uri="http://schemas.openxmlformats.org/drawingml/2006/table">
            <a:tbl>
              <a:tblPr firstRow="1" firstCol="1" bandRow="1"/>
              <a:tblGrid>
                <a:gridCol w="1020579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1962651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date: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Milestones/dates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6/1/2024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[Requirements document] June 1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[Beta version] June 30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[Final version] 8/25/2024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Completion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8/15/2024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3341CB1-58AD-A171-BF9C-54BE5C1D2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753077"/>
              </p:ext>
            </p:extLst>
          </p:nvPr>
        </p:nvGraphicFramePr>
        <p:xfrm>
          <a:off x="9624340" y="3456757"/>
          <a:ext cx="2445130" cy="718059"/>
        </p:xfrm>
        <a:graphic>
          <a:graphicData uri="http://schemas.openxmlformats.org/drawingml/2006/table">
            <a:tbl>
              <a:tblPr firstRow="1" firstCol="1" bandRow="1"/>
              <a:tblGrid>
                <a:gridCol w="836492">
                  <a:extLst>
                    <a:ext uri="{9D8B030D-6E8A-4147-A177-3AD203B41FA5}">
                      <a16:colId xmlns:a16="http://schemas.microsoft.com/office/drawing/2014/main" val="2271279386"/>
                    </a:ext>
                  </a:extLst>
                </a:gridCol>
                <a:gridCol w="1608638">
                  <a:extLst>
                    <a:ext uri="{9D8B030D-6E8A-4147-A177-3AD203B41FA5}">
                      <a16:colId xmlns:a16="http://schemas.microsoft.com/office/drawing/2014/main" val="286475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63759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Start date: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Key Milestones/dates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82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??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00" noProof="0">
                          <a:solidFill>
                            <a:schemeClr val="tx1"/>
                          </a:solidFill>
                          <a:effectLst/>
                        </a:rPr>
                        <a:t>[???] MMM/DD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00" noProof="0">
                          <a:solidFill>
                            <a:schemeClr val="tx1"/>
                          </a:solidFill>
                          <a:effectLst/>
                        </a:rPr>
                        <a:t>[???] MMM/DD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kern="100" noProof="0">
                          <a:solidFill>
                            <a:schemeClr val="tx1"/>
                          </a:solidFill>
                          <a:effectLst/>
                        </a:rPr>
                        <a:t>[???] MMM/DD</a:t>
                      </a:r>
                      <a:endParaRPr lang="en-US" sz="90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4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Completion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6445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kern="10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??</a:t>
                      </a:r>
                      <a:endParaRPr lang="en-US" sz="1100" kern="10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415946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BD57408E-231C-9843-CB5B-B7E00C56DF2B}"/>
              </a:ext>
            </a:extLst>
          </p:cNvPr>
          <p:cNvSpPr txBox="1"/>
          <p:nvPr/>
        </p:nvSpPr>
        <p:spPr>
          <a:xfrm>
            <a:off x="5041284" y="6520955"/>
            <a:ext cx="1834496" cy="246221"/>
          </a:xfrm>
          <a:custGeom>
            <a:avLst/>
            <a:gdLst>
              <a:gd name="connsiteX0" fmla="*/ 0 w 1834496"/>
              <a:gd name="connsiteY0" fmla="*/ 0 h 246221"/>
              <a:gd name="connsiteX1" fmla="*/ 648189 w 1834496"/>
              <a:gd name="connsiteY1" fmla="*/ 0 h 246221"/>
              <a:gd name="connsiteX2" fmla="*/ 1278032 w 1834496"/>
              <a:gd name="connsiteY2" fmla="*/ 0 h 246221"/>
              <a:gd name="connsiteX3" fmla="*/ 1834496 w 1834496"/>
              <a:gd name="connsiteY3" fmla="*/ 0 h 246221"/>
              <a:gd name="connsiteX4" fmla="*/ 1834496 w 1834496"/>
              <a:gd name="connsiteY4" fmla="*/ 246221 h 246221"/>
              <a:gd name="connsiteX5" fmla="*/ 1259687 w 1834496"/>
              <a:gd name="connsiteY5" fmla="*/ 246221 h 246221"/>
              <a:gd name="connsiteX6" fmla="*/ 648189 w 1834496"/>
              <a:gd name="connsiteY6" fmla="*/ 246221 h 246221"/>
              <a:gd name="connsiteX7" fmla="*/ 0 w 1834496"/>
              <a:gd name="connsiteY7" fmla="*/ 246221 h 246221"/>
              <a:gd name="connsiteX8" fmla="*/ 0 w 1834496"/>
              <a:gd name="connsiteY8" fmla="*/ 0 h 246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4496" h="246221" fill="none" extrusionOk="0">
                <a:moveTo>
                  <a:pt x="0" y="0"/>
                </a:moveTo>
                <a:cubicBezTo>
                  <a:pt x="294597" y="-27159"/>
                  <a:pt x="379112" y="-12390"/>
                  <a:pt x="648189" y="0"/>
                </a:cubicBezTo>
                <a:cubicBezTo>
                  <a:pt x="917266" y="12390"/>
                  <a:pt x="1017361" y="12363"/>
                  <a:pt x="1278032" y="0"/>
                </a:cubicBezTo>
                <a:cubicBezTo>
                  <a:pt x="1538703" y="-12363"/>
                  <a:pt x="1650175" y="763"/>
                  <a:pt x="1834496" y="0"/>
                </a:cubicBezTo>
                <a:cubicBezTo>
                  <a:pt x="1832711" y="55895"/>
                  <a:pt x="1839275" y="168203"/>
                  <a:pt x="1834496" y="246221"/>
                </a:cubicBezTo>
                <a:cubicBezTo>
                  <a:pt x="1661001" y="231050"/>
                  <a:pt x="1449474" y="263692"/>
                  <a:pt x="1259687" y="246221"/>
                </a:cubicBezTo>
                <a:cubicBezTo>
                  <a:pt x="1069900" y="228750"/>
                  <a:pt x="838564" y="254964"/>
                  <a:pt x="648189" y="246221"/>
                </a:cubicBezTo>
                <a:cubicBezTo>
                  <a:pt x="457814" y="237478"/>
                  <a:pt x="315428" y="255203"/>
                  <a:pt x="0" y="246221"/>
                </a:cubicBezTo>
                <a:cubicBezTo>
                  <a:pt x="4463" y="190798"/>
                  <a:pt x="-9113" y="101784"/>
                  <a:pt x="0" y="0"/>
                </a:cubicBezTo>
                <a:close/>
              </a:path>
              <a:path w="1834496" h="246221" stroke="0" extrusionOk="0">
                <a:moveTo>
                  <a:pt x="0" y="0"/>
                </a:moveTo>
                <a:cubicBezTo>
                  <a:pt x="279457" y="-12024"/>
                  <a:pt x="390752" y="23465"/>
                  <a:pt x="593154" y="0"/>
                </a:cubicBezTo>
                <a:cubicBezTo>
                  <a:pt x="795556" y="-23465"/>
                  <a:pt x="996226" y="20501"/>
                  <a:pt x="1149617" y="0"/>
                </a:cubicBezTo>
                <a:cubicBezTo>
                  <a:pt x="1303008" y="-20501"/>
                  <a:pt x="1495442" y="-19026"/>
                  <a:pt x="1834496" y="0"/>
                </a:cubicBezTo>
                <a:cubicBezTo>
                  <a:pt x="1842985" y="121270"/>
                  <a:pt x="1843239" y="128842"/>
                  <a:pt x="1834496" y="246221"/>
                </a:cubicBezTo>
                <a:cubicBezTo>
                  <a:pt x="1668556" y="219752"/>
                  <a:pt x="1396152" y="230275"/>
                  <a:pt x="1259687" y="246221"/>
                </a:cubicBezTo>
                <a:cubicBezTo>
                  <a:pt x="1123222" y="262167"/>
                  <a:pt x="908682" y="248667"/>
                  <a:pt x="611499" y="246221"/>
                </a:cubicBezTo>
                <a:cubicBezTo>
                  <a:pt x="314316" y="243775"/>
                  <a:pt x="268011" y="264647"/>
                  <a:pt x="0" y="246221"/>
                </a:cubicBezTo>
                <a:cubicBezTo>
                  <a:pt x="5908" y="129822"/>
                  <a:pt x="-5136" y="67769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1">
                <a:shade val="1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>
                <a:solidFill>
                  <a:schemeClr val="bg1">
                    <a:lumMod val="85000"/>
                  </a:schemeClr>
                </a:solidFill>
                <a:cs typeface="Times New Roman" panose="02020603050405020304" pitchFamily="18" charset="0"/>
              </a:rPr>
              <a:t>Scrum Master: Ammanuel</a:t>
            </a:r>
            <a:endParaRPr lang="en-US" sz="1000">
              <a:solidFill>
                <a:schemeClr val="bg1">
                  <a:lumMod val="85000"/>
                </a:schemeClr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6360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D1AC2CFD-DE43-EAFC-7A39-647637D261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98989"/>
              </p:ext>
            </p:extLst>
          </p:nvPr>
        </p:nvGraphicFramePr>
        <p:xfrm>
          <a:off x="3556017" y="55849"/>
          <a:ext cx="8508985" cy="6649159"/>
        </p:xfrm>
        <a:graphic>
          <a:graphicData uri="http://schemas.openxmlformats.org/drawingml/2006/table">
            <a:tbl>
              <a:tblPr firstRow="1" firstCol="1" bandRow="1"/>
              <a:tblGrid>
                <a:gridCol w="990777">
                  <a:extLst>
                    <a:ext uri="{9D8B030D-6E8A-4147-A177-3AD203B41FA5}">
                      <a16:colId xmlns:a16="http://schemas.microsoft.com/office/drawing/2014/main" val="1444261017"/>
                    </a:ext>
                  </a:extLst>
                </a:gridCol>
                <a:gridCol w="2841867">
                  <a:extLst>
                    <a:ext uri="{9D8B030D-6E8A-4147-A177-3AD203B41FA5}">
                      <a16:colId xmlns:a16="http://schemas.microsoft.com/office/drawing/2014/main" val="978829569"/>
                    </a:ext>
                  </a:extLst>
                </a:gridCol>
                <a:gridCol w="398583">
                  <a:extLst>
                    <a:ext uri="{9D8B030D-6E8A-4147-A177-3AD203B41FA5}">
                      <a16:colId xmlns:a16="http://schemas.microsoft.com/office/drawing/2014/main" val="414463442"/>
                    </a:ext>
                  </a:extLst>
                </a:gridCol>
                <a:gridCol w="398583">
                  <a:extLst>
                    <a:ext uri="{9D8B030D-6E8A-4147-A177-3AD203B41FA5}">
                      <a16:colId xmlns:a16="http://schemas.microsoft.com/office/drawing/2014/main" val="1934049747"/>
                    </a:ext>
                  </a:extLst>
                </a:gridCol>
                <a:gridCol w="398583">
                  <a:extLst>
                    <a:ext uri="{9D8B030D-6E8A-4147-A177-3AD203B41FA5}">
                      <a16:colId xmlns:a16="http://schemas.microsoft.com/office/drawing/2014/main" val="226975861"/>
                    </a:ext>
                  </a:extLst>
                </a:gridCol>
                <a:gridCol w="296282">
                  <a:extLst>
                    <a:ext uri="{9D8B030D-6E8A-4147-A177-3AD203B41FA5}">
                      <a16:colId xmlns:a16="http://schemas.microsoft.com/office/drawing/2014/main" val="3486972364"/>
                    </a:ext>
                  </a:extLst>
                </a:gridCol>
                <a:gridCol w="457945">
                  <a:extLst>
                    <a:ext uri="{9D8B030D-6E8A-4147-A177-3AD203B41FA5}">
                      <a16:colId xmlns:a16="http://schemas.microsoft.com/office/drawing/2014/main" val="4002777021"/>
                    </a:ext>
                  </a:extLst>
                </a:gridCol>
                <a:gridCol w="411876">
                  <a:extLst>
                    <a:ext uri="{9D8B030D-6E8A-4147-A177-3AD203B41FA5}">
                      <a16:colId xmlns:a16="http://schemas.microsoft.com/office/drawing/2014/main" val="4050087265"/>
                    </a:ext>
                  </a:extLst>
                </a:gridCol>
                <a:gridCol w="321552">
                  <a:extLst>
                    <a:ext uri="{9D8B030D-6E8A-4147-A177-3AD203B41FA5}">
                      <a16:colId xmlns:a16="http://schemas.microsoft.com/office/drawing/2014/main" val="2806245684"/>
                    </a:ext>
                  </a:extLst>
                </a:gridCol>
                <a:gridCol w="457945">
                  <a:extLst>
                    <a:ext uri="{9D8B030D-6E8A-4147-A177-3AD203B41FA5}">
                      <a16:colId xmlns:a16="http://schemas.microsoft.com/office/drawing/2014/main" val="3986764147"/>
                    </a:ext>
                  </a:extLst>
                </a:gridCol>
                <a:gridCol w="1534992">
                  <a:extLst>
                    <a:ext uri="{9D8B030D-6E8A-4147-A177-3AD203B41FA5}">
                      <a16:colId xmlns:a16="http://schemas.microsoft.com/office/drawing/2014/main" val="22251091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9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Scrum Teams</a:t>
                      </a: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1273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PROJECT OWNER/ Lead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Scrum Team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8890" marR="88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Occasional participant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Scrum Master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961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Shawne</a:t>
                      </a: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PORTFOLIO OVERHAUL</a:t>
                      </a:r>
                    </a:p>
                    <a:p>
                      <a:pPr marL="0" marR="0"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Print Workflow, Master Portfolio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564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Murat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24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Cassandra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466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Jason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err="1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Jx</a:t>
                      </a: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kern="100" err="1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redistrib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393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Candice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Comp training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7437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Carolyn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SYSTEM &amp; PROCESS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Drive &amp; Server, Workflow Assessment, </a:t>
                      </a:r>
                    </a:p>
                    <a:p>
                      <a:pPr marL="0" marR="0"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STF to BTAX mastery, Content Evaluation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044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Sherry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Workflow Enhancements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Systems/Proc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897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Sarah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CALCS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Vendor dashboard, TPQA/Forms dashboard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Acquisition, Metrics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777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Annette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Team Acquisition POC</a:t>
                      </a:r>
                      <a:endParaRPr lang="en-US" sz="1100" b="1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636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Kevin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Calc tool conversion, Calcs Wis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Calcs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745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Bob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 Calc Training,  Calcs Wis</a:t>
                      </a:r>
                      <a:endParaRPr lang="en-US" sz="1100" kern="100">
                        <a:effectLst/>
                        <a:latin typeface="Calibri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C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4040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Jessica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Documentation Updates, 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807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Kenya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ACQUISITION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3018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Tan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 err="1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Jx</a:t>
                      </a: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 page update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9755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Paula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 panose="020F0502020204030204" pitchFamily="34" charset="0"/>
                          <a:cs typeface="Times New Roman"/>
                        </a:rPr>
                        <a:t>Refactor Obsolete Cites Workflow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259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Donna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84617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Ammanuel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Scrum Dashboards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Portfolios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6074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Justyna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TPQA dashboard</a:t>
                      </a: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, TPQA/Forms dashboard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594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Ricky 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2926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Kidus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737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Sally</a:t>
                      </a:r>
                      <a:endParaRPr lang="en-US" sz="1100" kern="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chemeClr val="tx1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METRICS</a:t>
                      </a:r>
                      <a:endParaRPr lang="en-US" sz="1100" kern="100">
                        <a:solidFill>
                          <a:schemeClr val="tx1"/>
                        </a:solidFill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A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030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303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Raymond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Software Updates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S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6112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i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Ricky C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Vendor Efficiency</a:t>
                      </a: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M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US" sz="1100" kern="100">
                          <a:solidFill>
                            <a:srgbClr val="7030A0"/>
                          </a:solidFill>
                          <a:effectLst/>
                          <a:latin typeface="Aptos"/>
                          <a:ea typeface="Calibri"/>
                          <a:cs typeface="Times New Roman"/>
                        </a:rPr>
                        <a:t>P</a:t>
                      </a:r>
                      <a:endParaRPr lang="en-US" sz="1100" kern="100">
                        <a:effectLst/>
                        <a:latin typeface="Aptos"/>
                        <a:ea typeface="Calibri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225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5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US" sz="1100" kern="100">
                        <a:effectLst/>
                        <a:latin typeface="Aptos"/>
                        <a:ea typeface="Calibri" panose="020F0502020204030204" pitchFamily="34" charset="0"/>
                        <a:cs typeface="Times New Roman"/>
                      </a:endParaRPr>
                    </a:p>
                  </a:txBody>
                  <a:tcPr marL="45720" marR="45720" marT="27432" marB="274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262999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43337E2-DC25-E0E9-7713-3F56EDE9C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073115"/>
              </p:ext>
            </p:extLst>
          </p:nvPr>
        </p:nvGraphicFramePr>
        <p:xfrm>
          <a:off x="126998" y="166685"/>
          <a:ext cx="267162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44">
                  <a:extLst>
                    <a:ext uri="{9D8B030D-6E8A-4147-A177-3AD203B41FA5}">
                      <a16:colId xmlns:a16="http://schemas.microsoft.com/office/drawing/2014/main" val="1042173988"/>
                    </a:ext>
                  </a:extLst>
                </a:gridCol>
                <a:gridCol w="1718091">
                  <a:extLst>
                    <a:ext uri="{9D8B030D-6E8A-4147-A177-3AD203B41FA5}">
                      <a16:colId xmlns:a16="http://schemas.microsoft.com/office/drawing/2014/main" val="4094833178"/>
                    </a:ext>
                  </a:extLst>
                </a:gridCol>
                <a:gridCol w="741185">
                  <a:extLst>
                    <a:ext uri="{9D8B030D-6E8A-4147-A177-3AD203B41FA5}">
                      <a16:colId xmlns:a16="http://schemas.microsoft.com/office/drawing/2014/main" val="2310025437"/>
                    </a:ext>
                  </a:extLst>
                </a:gridCol>
              </a:tblGrid>
              <a:tr h="21378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100"/>
                        <a:t>LEGEND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90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666772"/>
                  </a:ext>
                </a:extLst>
              </a:tr>
              <a:tr h="188384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rgbClr val="7030A0"/>
                          </a:solidFill>
                        </a:rPr>
                        <a:t>A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ACQUISITION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Kenya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425702"/>
                  </a:ext>
                </a:extLst>
              </a:tr>
              <a:tr h="136828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rgbClr val="7030A0"/>
                          </a:solidFill>
                        </a:rPr>
                        <a:t>C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CALCS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Sarah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8753242"/>
                  </a:ext>
                </a:extLst>
              </a:tr>
              <a:tr h="185629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rgbClr val="7030A0"/>
                          </a:solidFill>
                        </a:rPr>
                        <a:t>M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METRICS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Sally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281030"/>
                  </a:ext>
                </a:extLst>
              </a:tr>
              <a:tr h="188970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rgbClr val="7030A0"/>
                          </a:solidFill>
                        </a:rPr>
                        <a:t>P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PORTFOLIOS OVERHAUL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Shawne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012869"/>
                  </a:ext>
                </a:extLst>
              </a:tr>
              <a:tr h="179431">
                <a:tc>
                  <a:txBody>
                    <a:bodyPr/>
                    <a:lstStyle/>
                    <a:p>
                      <a:pPr algn="ctr"/>
                      <a:r>
                        <a:rPr lang="en-US" sz="1100" b="1">
                          <a:solidFill>
                            <a:srgbClr val="7030A0"/>
                          </a:solidFill>
                        </a:rPr>
                        <a:t>S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SYSTEMS &amp; PROCESS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solidFill>
                            <a:srgbClr val="7030A0"/>
                          </a:solidFill>
                        </a:rPr>
                        <a:t>Carolyn</a:t>
                      </a:r>
                    </a:p>
                  </a:txBody>
                  <a:tcPr marL="18288" marR="18288" marT="18288" marB="18288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10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579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TaxCatchAll xmlns="51449d4f-8e51-4d4e-9219-a2af429b1568" xsi:nil="true"/>
    <lcf76f155ced4ddcb4097134ff3c332f xmlns="c7bd160f-8f9f-4a57-9297-bc564d29ee4c">
      <Terms xmlns="http://schemas.microsoft.com/office/infopath/2007/PartnerControls"/>
    </lcf76f155ced4ddcb4097134ff3c332f>
    <SharedWithUsers xmlns="51449d4f-8e51-4d4e-9219-a2af429b1568">
      <UserInfo>
        <DisplayName>White, Carolyn</DisplayName>
        <AccountId>126</AccountId>
        <AccountType/>
      </UserInfo>
      <UserInfo>
        <DisplayName>Hicks, Shawne</DisplayName>
        <AccountId>128</AccountId>
        <AccountType/>
      </UserInfo>
      <UserInfo>
        <DisplayName>Wortherly, Kenya</DisplayName>
        <AccountId>113</AccountId>
        <AccountType/>
      </UserInfo>
      <UserInfo>
        <DisplayName>Haile, Ammanuel</DisplayName>
        <AccountId>114</AccountId>
        <AccountType/>
      </UserInfo>
      <UserInfo>
        <DisplayName>Sochia, Annette</DisplayName>
        <AccountId>125</AccountId>
        <AccountType/>
      </UserInfo>
      <UserInfo>
        <DisplayName>Neill, Anne</DisplayName>
        <AccountId>80</AccountId>
        <AccountType/>
      </UserInfo>
      <UserInfo>
        <DisplayName>Wong, Raymond</DisplayName>
        <AccountId>119</AccountId>
        <AccountType/>
      </UserInfo>
      <UserInfo>
        <DisplayName>Hall, Justyna</DisplayName>
        <AccountId>138</AccountId>
        <AccountType/>
      </UserInfo>
      <UserInfo>
        <DisplayName>Troy, Robert</DisplayName>
        <AccountId>194</AccountId>
        <AccountType/>
      </UserInfo>
      <UserInfo>
        <DisplayName>Demiraydin, Murat</DisplayName>
        <AccountId>121</AccountId>
        <AccountType/>
      </UserInfo>
      <UserInfo>
        <DisplayName>Hughes, Sherry</DisplayName>
        <AccountId>197</AccountId>
        <AccountType/>
      </UserInfo>
      <UserInfo>
        <DisplayName>Spicer, Jessica</DisplayName>
        <AccountId>137</AccountId>
        <AccountType/>
      </UserInfo>
      <UserInfo>
        <DisplayName>Cruz, Ricky</DisplayName>
        <AccountId>192</AccountId>
        <AccountType/>
      </UserInfo>
      <UserInfo>
        <DisplayName>Gouse, Donna</DisplayName>
        <AccountId>120</AccountId>
        <AccountType/>
      </UserInfo>
      <UserInfo>
        <DisplayName>Ames, Kevin</DisplayName>
        <AccountId>142</AccountId>
        <AccountType/>
      </UserInfo>
      <UserInfo>
        <DisplayName>Butts, Candice</DisplayName>
        <AccountId>399</AccountId>
        <AccountType/>
      </UserInfo>
      <UserInfo>
        <DisplayName>Nguyen, Tan</DisplayName>
        <AccountId>117</AccountId>
        <AccountType/>
      </UserInfo>
      <UserInfo>
        <DisplayName>Yared, Kidus</DisplayName>
        <AccountId>143</AccountId>
        <AccountType/>
      </UserInfo>
      <UserInfo>
        <DisplayName>McGill, Ricky</DisplayName>
        <AccountId>33</AccountId>
        <AccountType/>
      </UserInfo>
      <UserInfo>
        <DisplayName>Ouderkirk, Jason</DisplayName>
        <AccountId>131</AccountId>
        <AccountType/>
      </UserInfo>
      <UserInfo>
        <DisplayName>Firestone, Paula</DisplayName>
        <AccountId>36</AccountId>
        <AccountType/>
      </UserInfo>
      <UserInfo>
        <DisplayName>Ryan, Sarah</DisplayName>
        <AccountId>195</AccountId>
        <AccountType/>
      </UserInfo>
      <UserInfo>
        <DisplayName>White, Cassandra</DisplayName>
        <AccountId>39</AccountId>
        <AccountType/>
      </UserInfo>
      <UserInfo>
        <DisplayName>2SW2</DisplayName>
        <AccountId>668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045C6645180C49B5F3BF356B510BE9" ma:contentTypeVersion="17" ma:contentTypeDescription="Create a new document." ma:contentTypeScope="" ma:versionID="05ff6cb74b71971166389fff4eb75070">
  <xsd:schema xmlns:xsd="http://www.w3.org/2001/XMLSchema" xmlns:xs="http://www.w3.org/2001/XMLSchema" xmlns:p="http://schemas.microsoft.com/office/2006/metadata/properties" xmlns:ns1="http://schemas.microsoft.com/sharepoint/v3" xmlns:ns2="51449d4f-8e51-4d4e-9219-a2af429b1568" xmlns:ns3="c7bd160f-8f9f-4a57-9297-bc564d29ee4c" targetNamespace="http://schemas.microsoft.com/office/2006/metadata/properties" ma:root="true" ma:fieldsID="e6b6d1ecb7861ac7c05cb9e5f0120903" ns1:_="" ns2:_="" ns3:_="">
    <xsd:import namespace="http://schemas.microsoft.com/sharepoint/v3"/>
    <xsd:import namespace="51449d4f-8e51-4d4e-9219-a2af429b1568"/>
    <xsd:import namespace="c7bd160f-8f9f-4a57-9297-bc564d29ee4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1:_ip_UnifiedCompliancePolicyProperties" minOccurs="0"/>
                <xsd:element ref="ns1:_ip_UnifiedCompliancePolicyUIAction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49d4f-8e51-4d4e-9219-a2af429b156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a1f6d0e-4965-4b60-ae9c-964c369ac52e}" ma:internalName="TaxCatchAll" ma:showField="CatchAllData" ma:web="51449d4f-8e51-4d4e-9219-a2af429b15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d160f-8f9f-4a57-9297-bc564d29ee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f3d206-2968-46ac-ad56-95a95c292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DA1421-441C-4F4A-B5A6-CE74AD7EFA9C}">
  <ds:schemaRefs>
    <ds:schemaRef ds:uri="http://purl.org/dc/terms/"/>
    <ds:schemaRef ds:uri="http://purl.org/dc/elements/1.1/"/>
    <ds:schemaRef ds:uri="51449d4f-8e51-4d4e-9219-a2af429b1568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c7bd160f-8f9f-4a57-9297-bc564d29ee4c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889DD1D-5D81-4C32-9E66-60AB1EE2F6E8}">
  <ds:schemaRefs>
    <ds:schemaRef ds:uri="51449d4f-8e51-4d4e-9219-a2af429b1568"/>
    <ds:schemaRef ds:uri="c7bd160f-8f9f-4a57-9297-bc564d29ee4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C67CB55-5284-4722-9D63-EC6E7103670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786616f-5bb4-45d1-b9c4-7a19bded0f1d}" enabled="1" method="Standard" siteId="{97be21fd-c601-4b16-9920-f5accc69da65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2328</Words>
  <Application>Microsoft Office PowerPoint</Application>
  <PresentationFormat>Widescreen</PresentationFormat>
  <Paragraphs>691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Aptos</vt:lpstr>
      <vt:lpstr>Aptos Black</vt:lpstr>
      <vt:lpstr>Aptos Display</vt:lpstr>
      <vt:lpstr>Aptos SemiBold</vt:lpstr>
      <vt:lpstr>Arial</vt:lpstr>
      <vt:lpstr>Calibri</vt:lpstr>
      <vt:lpstr>Symbol</vt:lpstr>
      <vt:lpstr>Times New Roman</vt:lpstr>
      <vt:lpstr>Office Theme</vt:lpstr>
      <vt:lpstr>2024 TPQA/Forms </vt:lpstr>
      <vt:lpstr>PowerPoint Presentation</vt:lpstr>
      <vt:lpstr>Summer Hiatus for current scrum teams  Production,   Content Oversight,   Forms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 TPQA/Forms</dc:title>
  <dc:creator>Baird, Sally</dc:creator>
  <cp:lastModifiedBy>Cruz, Ricky</cp:lastModifiedBy>
  <cp:revision>2</cp:revision>
  <cp:lastPrinted>2024-05-30T18:51:44Z</cp:lastPrinted>
  <dcterms:created xsi:type="dcterms:W3CDTF">2024-05-03T17:13:53Z</dcterms:created>
  <dcterms:modified xsi:type="dcterms:W3CDTF">2024-06-16T16:17:46Z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0x01010074045C6645180C49B5F3BF356B510BE9</vt:lpwstr>
  </property>
  <property fmtid="{D5CDD505-2E9C-101B-9397-08002B2CF9AE}" pid="3" name="MediaServiceImageTags">
    <vt:lpwstr/>
  </property>
</Properties>
</file>