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3" autoAdjust="0"/>
    <p:restoredTop sz="94660"/>
  </p:normalViewPr>
  <p:slideViewPr>
    <p:cSldViewPr snapToGrid="0">
      <p:cViewPr varScale="1">
        <p:scale>
          <a:sx n="76" d="100"/>
          <a:sy n="76" d="100"/>
        </p:scale>
        <p:origin x="142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89996A-F6B9-18DE-58C9-6E3A14C2B4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B4A168-9ADC-3EDB-9889-89A8357312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D8F62D-8681-ECC9-6D8A-31B36C40D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99DE5-F859-4505-B1EA-2A56FB2B5946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6E78BE-B172-C3F8-DC26-6125C0ED2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19BDA2-68B6-0FDB-43FB-34DF6FB60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6F77F-AFAA-4EB8-8176-248755F912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053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49A0C-AD47-DB1B-9F57-9EBBE957E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DAD4D9-94BF-3FB3-EBE9-E23B71D219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0D5C0E-686E-90CF-534C-9B8DB3C68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99DE5-F859-4505-B1EA-2A56FB2B5946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3DC143-071B-EDB0-57F0-E85F645F8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CED43C-B8D3-DC51-C3CF-496E7B840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6F77F-AFAA-4EB8-8176-248755F912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108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08F0F9-8544-FB83-52D0-9160A5D5FB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828A00-764F-961E-DB60-52EAE19AEA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47F7F0-5010-59DD-5CD1-9EB7BB22F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99DE5-F859-4505-B1EA-2A56FB2B5946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FE98C5-7CF9-DA7B-72B8-E17A64A6F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4C3BDA-D83F-EE76-651C-C5ACDF582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6F77F-AFAA-4EB8-8176-248755F912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349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3E594-C872-E5C0-698F-03323434D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FF24C4-74C3-BBA5-5021-B80D778195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FD3440-5431-CF72-5790-ED6E16335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99DE5-F859-4505-B1EA-2A56FB2B5946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8A376A-1824-D804-F8C4-3EC400534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D0E523-D385-FAF9-435F-0103FE332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6F77F-AFAA-4EB8-8176-248755F912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200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2001B-116C-2AED-E9B2-55E8D9852E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23A9FA-4D28-400D-4695-A3FD91C087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7089B5-D4BE-4972-C809-B5B2F79F5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99DE5-F859-4505-B1EA-2A56FB2B5946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C9100C-1475-4C95-7465-A4DEE0C25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8FCA51-D497-85C1-F1B5-5E0536A46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6F77F-AFAA-4EB8-8176-248755F912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313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2CA99-14BA-B8F4-AA4E-6CBC90FCD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C380B4-E8B1-0C45-9160-23B1F7F47B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07E688-4143-457E-8AF3-E4365F03C4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42C0EF-E877-F0D7-B0E6-5579C8187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99DE5-F859-4505-B1EA-2A56FB2B5946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E57564-5526-1090-5C15-B0D654C53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EC28A0-E4D9-305A-FE4C-687774050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6F77F-AFAA-4EB8-8176-248755F912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198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29857-74E7-7FF1-6376-12C56DC1A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19F3FC-B9E8-B165-1411-E254A92160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D192D5-E5EC-81C1-9296-28E608E040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F41493A-6E08-CE8D-5F7A-FE5CB75136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F9603B-7CFB-A59A-0543-B3EBBC18B8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7CD314-0B6F-A0A9-4117-FE0CEF7E8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99DE5-F859-4505-B1EA-2A56FB2B5946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DE489F4-79FB-ECEA-F1AA-96E0EC510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0927EA-EDE1-2DBF-4472-B74462DC6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6F77F-AFAA-4EB8-8176-248755F912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05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720BAE-6712-D671-E649-F69E791DD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513413-E3FB-7F30-CB4D-8BE0B9544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99DE5-F859-4505-B1EA-2A56FB2B5946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7B8441-4D0A-5ECF-8387-7C84D15F4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C5D014-6F41-4964-0E4E-FE250FAD4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6F77F-AFAA-4EB8-8176-248755F912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687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87D7D3-4A4D-1257-C876-D0FD1808D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99DE5-F859-4505-B1EA-2A56FB2B5946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BC144C2-35A0-656D-85EE-A58F2212F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161B2A-8989-B92C-CAEC-5CC11AC14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6F77F-AFAA-4EB8-8176-248755F912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412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8CFC4C-B2D6-A207-2433-77C5F20C56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01368F-A4D9-3442-708B-619F7ABCA3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E67069-B7E9-32AD-A5FB-6459C98CEC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E0BBCE-86C0-CA1F-67E1-EDD3F4550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99DE5-F859-4505-B1EA-2A56FB2B5946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DFE4BD-1119-2BCA-D30A-6719FE28F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DD8E86-A5C1-CA24-F828-EC3859454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6F77F-AFAA-4EB8-8176-248755F912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661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332CA-F44A-2398-1466-E5DBB9CDF5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539DE3-9DA9-8791-14FD-770DD3EFDF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4DF1C5-405D-59D9-19EA-8CC00E12BC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3A793A-C8FF-46A4-B890-68075DC1C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99DE5-F859-4505-B1EA-2A56FB2B5946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7F991C-00C4-7F06-C403-0AEB72F59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5D6611-8BF6-5559-8960-3F324C0E4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6F77F-AFAA-4EB8-8176-248755F912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309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31B13A-62AC-69CC-0B3A-24C533933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4D1E28-A261-D4FC-F270-1820D94046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C7B217-1659-A922-C8E8-CC0DE9AEE1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D299DE5-F859-4505-B1EA-2A56FB2B5946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47E6A9-1ED5-B598-5CAB-70520D2ACE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7B9E75-2BFB-92CC-9E12-B4BA6D83C6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26F77F-AFAA-4EB8-8176-248755F912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097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405540C-A156-C63F-7F0B-571BA1D0C3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 fontScale="90000"/>
          </a:bodyPr>
          <a:lstStyle/>
          <a:p>
            <a:pPr algn="l"/>
            <a:r>
              <a:rPr lang="en-US" sz="4000" dirty="0">
                <a:solidFill>
                  <a:srgbClr val="FFFFFF"/>
                </a:solidFill>
              </a:rPr>
              <a:t>Vendor Manhours Utilization Comparison 2025 v. 2024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B43008-577B-AB2B-A850-326F0306F8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r>
              <a:rPr lang="en-US" sz="2000" dirty="0">
                <a:solidFill>
                  <a:srgbClr val="FFFFFF"/>
                </a:solidFill>
              </a:rPr>
              <a:t>As of September 30, 2025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0126C15-337F-1440-306D-56367F6A60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4130101"/>
              </p:ext>
            </p:extLst>
          </p:nvPr>
        </p:nvGraphicFramePr>
        <p:xfrm>
          <a:off x="432225" y="2318113"/>
          <a:ext cx="11327554" cy="3891808"/>
        </p:xfrm>
        <a:graphic>
          <a:graphicData uri="http://schemas.openxmlformats.org/drawingml/2006/table">
            <a:tbl>
              <a:tblPr/>
              <a:tblGrid>
                <a:gridCol w="1732641">
                  <a:extLst>
                    <a:ext uri="{9D8B030D-6E8A-4147-A177-3AD203B41FA5}">
                      <a16:colId xmlns:a16="http://schemas.microsoft.com/office/drawing/2014/main" val="600133799"/>
                    </a:ext>
                  </a:extLst>
                </a:gridCol>
                <a:gridCol w="672186">
                  <a:extLst>
                    <a:ext uri="{9D8B030D-6E8A-4147-A177-3AD203B41FA5}">
                      <a16:colId xmlns:a16="http://schemas.microsoft.com/office/drawing/2014/main" val="3732811172"/>
                    </a:ext>
                  </a:extLst>
                </a:gridCol>
                <a:gridCol w="626447">
                  <a:extLst>
                    <a:ext uri="{9D8B030D-6E8A-4147-A177-3AD203B41FA5}">
                      <a16:colId xmlns:a16="http://schemas.microsoft.com/office/drawing/2014/main" val="2311046418"/>
                    </a:ext>
                  </a:extLst>
                </a:gridCol>
                <a:gridCol w="626447">
                  <a:extLst>
                    <a:ext uri="{9D8B030D-6E8A-4147-A177-3AD203B41FA5}">
                      <a16:colId xmlns:a16="http://schemas.microsoft.com/office/drawing/2014/main" val="530550571"/>
                    </a:ext>
                  </a:extLst>
                </a:gridCol>
                <a:gridCol w="626447">
                  <a:extLst>
                    <a:ext uri="{9D8B030D-6E8A-4147-A177-3AD203B41FA5}">
                      <a16:colId xmlns:a16="http://schemas.microsoft.com/office/drawing/2014/main" val="1713658988"/>
                    </a:ext>
                  </a:extLst>
                </a:gridCol>
                <a:gridCol w="595956">
                  <a:extLst>
                    <a:ext uri="{9D8B030D-6E8A-4147-A177-3AD203B41FA5}">
                      <a16:colId xmlns:a16="http://schemas.microsoft.com/office/drawing/2014/main" val="919984720"/>
                    </a:ext>
                  </a:extLst>
                </a:gridCol>
                <a:gridCol w="550217">
                  <a:extLst>
                    <a:ext uri="{9D8B030D-6E8A-4147-A177-3AD203B41FA5}">
                      <a16:colId xmlns:a16="http://schemas.microsoft.com/office/drawing/2014/main" val="1110170459"/>
                    </a:ext>
                  </a:extLst>
                </a:gridCol>
                <a:gridCol w="626447">
                  <a:extLst>
                    <a:ext uri="{9D8B030D-6E8A-4147-A177-3AD203B41FA5}">
                      <a16:colId xmlns:a16="http://schemas.microsoft.com/office/drawing/2014/main" val="546514246"/>
                    </a:ext>
                  </a:extLst>
                </a:gridCol>
                <a:gridCol w="626447">
                  <a:extLst>
                    <a:ext uri="{9D8B030D-6E8A-4147-A177-3AD203B41FA5}">
                      <a16:colId xmlns:a16="http://schemas.microsoft.com/office/drawing/2014/main" val="2637202670"/>
                    </a:ext>
                  </a:extLst>
                </a:gridCol>
                <a:gridCol w="626447">
                  <a:extLst>
                    <a:ext uri="{9D8B030D-6E8A-4147-A177-3AD203B41FA5}">
                      <a16:colId xmlns:a16="http://schemas.microsoft.com/office/drawing/2014/main" val="744381643"/>
                    </a:ext>
                  </a:extLst>
                </a:gridCol>
                <a:gridCol w="429942">
                  <a:extLst>
                    <a:ext uri="{9D8B030D-6E8A-4147-A177-3AD203B41FA5}">
                      <a16:colId xmlns:a16="http://schemas.microsoft.com/office/drawing/2014/main" val="3481819361"/>
                    </a:ext>
                  </a:extLst>
                </a:gridCol>
                <a:gridCol w="445188">
                  <a:extLst>
                    <a:ext uri="{9D8B030D-6E8A-4147-A177-3AD203B41FA5}">
                      <a16:colId xmlns:a16="http://schemas.microsoft.com/office/drawing/2014/main" val="3535494076"/>
                    </a:ext>
                  </a:extLst>
                </a:gridCol>
                <a:gridCol w="550217">
                  <a:extLst>
                    <a:ext uri="{9D8B030D-6E8A-4147-A177-3AD203B41FA5}">
                      <a16:colId xmlns:a16="http://schemas.microsoft.com/office/drawing/2014/main" val="3420095575"/>
                    </a:ext>
                  </a:extLst>
                </a:gridCol>
                <a:gridCol w="157205">
                  <a:extLst>
                    <a:ext uri="{9D8B030D-6E8A-4147-A177-3AD203B41FA5}">
                      <a16:colId xmlns:a16="http://schemas.microsoft.com/office/drawing/2014/main" val="15411759"/>
                    </a:ext>
                  </a:extLst>
                </a:gridCol>
                <a:gridCol w="702679">
                  <a:extLst>
                    <a:ext uri="{9D8B030D-6E8A-4147-A177-3AD203B41FA5}">
                      <a16:colId xmlns:a16="http://schemas.microsoft.com/office/drawing/2014/main" val="1690951948"/>
                    </a:ext>
                  </a:extLst>
                </a:gridCol>
                <a:gridCol w="1732641">
                  <a:extLst>
                    <a:ext uri="{9D8B030D-6E8A-4147-A177-3AD203B41FA5}">
                      <a16:colId xmlns:a16="http://schemas.microsoft.com/office/drawing/2014/main" val="2134341431"/>
                    </a:ext>
                  </a:extLst>
                </a:gridCol>
              </a:tblGrid>
              <a:tr h="40493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2025 BUDGET= $263,000/26,300 hrs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48.83</a:t>
                      </a:r>
                      <a:endParaRPr lang="en-US" sz="1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TODATE PERCENTAGE OF BUDGET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8795006"/>
                  </a:ext>
                </a:extLst>
              </a:tr>
              <a:tr h="40493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13456.75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Hours Remaining from Budget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341036"/>
                  </a:ext>
                </a:extLst>
              </a:tr>
              <a:tr h="2260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12843.50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ED97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Man Hours Todate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ED97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6909013"/>
                  </a:ext>
                </a:extLst>
              </a:tr>
              <a:tr h="2260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179042"/>
                  </a:ext>
                </a:extLst>
              </a:tr>
              <a:tr h="2260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JAN.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FEB.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MAR. 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APR.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MAY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JUN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JULY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AUG.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SEPT.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OCT.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NOV.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DEC.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TODATE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D3E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1178795"/>
                  </a:ext>
                </a:extLst>
              </a:tr>
              <a:tr h="2260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TOTAL MAN HOURS (2025)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1433.75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1551.25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1288.75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1437.25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814.75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1411.5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1669.25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1103.75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2133.25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12843.50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D3E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TOTAL MAN HOURS (2025)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5552528"/>
                  </a:ext>
                </a:extLst>
              </a:tr>
              <a:tr h="2260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D3E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6672044"/>
                  </a:ext>
                </a:extLst>
              </a:tr>
              <a:tr h="2260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TOTAL MAN HOURS (2024)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2877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2493.5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1293.5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2140.25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1690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1647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1113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786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1537.5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15577.75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D3E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TOTAL MAN HOURS (2024)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014048"/>
                  </a:ext>
                </a:extLst>
              </a:tr>
              <a:tr h="2260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D3E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5312575"/>
                  </a:ext>
                </a:extLst>
              </a:tr>
              <a:tr h="2260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PERCENTAGE (BUDGET)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48.83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D3E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PERCENTAGE (BUDGET)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5052610"/>
                  </a:ext>
                </a:extLst>
              </a:tr>
              <a:tr h="2260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D3E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1064703"/>
                  </a:ext>
                </a:extLst>
              </a:tr>
              <a:tr h="2260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(2024) Remaining Months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989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1028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1332.5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3349.5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D3E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(2024) Remaining Months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3662597"/>
                  </a:ext>
                </a:extLst>
              </a:tr>
              <a:tr h="2260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D3E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9843163"/>
                  </a:ext>
                </a:extLst>
              </a:tr>
              <a:tr h="2260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D3E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9532991"/>
                  </a:ext>
                </a:extLst>
              </a:tr>
              <a:tr h="2260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VARIANCE (2025 V. 2024)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9E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-1433.25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9E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-942.25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9E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-4.75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9E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-703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9E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-875.25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9E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-235.5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9E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556.25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9E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9E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9E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9E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9E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9E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-3637.75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9E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VARIANCE (2025 V. 2024)</a:t>
                      </a:r>
                      <a:endParaRPr lang="en-US" sz="1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31" marR="8131" marT="81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27931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135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f786616f-5bb4-45d1-b9c4-7a19bded0f1d}" enabled="1" method="Standard" siteId="{97be21fd-c601-4b16-9920-f5accc69da65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275</Words>
  <Application>Microsoft Office PowerPoint</Application>
  <PresentationFormat>Widescreen</PresentationFormat>
  <Paragraphs>186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Aptos Narrow</vt:lpstr>
      <vt:lpstr>Arial</vt:lpstr>
      <vt:lpstr>Calibri</vt:lpstr>
      <vt:lpstr>Office Theme</vt:lpstr>
      <vt:lpstr>Vendor Manhours Utilization Comparison 2025 v. 2024</vt:lpstr>
    </vt:vector>
  </TitlesOfParts>
  <Company>Bloomberg Industry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Cruz, Ricky</dc:creator>
  <cp:lastModifiedBy>Cruz, Ricky</cp:lastModifiedBy>
  <cp:revision>1</cp:revision>
  <dcterms:created xsi:type="dcterms:W3CDTF">2025-10-07T20:46:10Z</dcterms:created>
  <dcterms:modified xsi:type="dcterms:W3CDTF">2025-10-07T20:50:11Z</dcterms:modified>
</cp:coreProperties>
</file>