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01_94CDA3CA.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02_6445D153.xml" ContentType="application/vnd.ms-powerpoint.comment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omments/modernComment_105_B454D332.xml" ContentType="application/vnd.ms-powerpoint.comments+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Lst>
  <p:notesMasterIdLst>
    <p:notesMasterId r:id="rId16"/>
  </p:notesMasterIdLst>
  <p:sldIdLst>
    <p:sldId id="256" r:id="rId5"/>
    <p:sldId id="262" r:id="rId6"/>
    <p:sldId id="264" r:id="rId7"/>
    <p:sldId id="257" r:id="rId8"/>
    <p:sldId id="260" r:id="rId9"/>
    <p:sldId id="258" r:id="rId10"/>
    <p:sldId id="261" r:id="rId11"/>
    <p:sldId id="263" r:id="rId12"/>
    <p:sldId id="266" r:id="rId13"/>
    <p:sldId id="259"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1DFAE3A-2EE3-4B9E-EC18-73CA7682417B}" name="Cruz, Ricky" initials="CR" userId="S::rc3974@bna.com::504e3e53-3edb-4ff2-a298-469a087f69e7" providerId="AD"/>
  <p188:author id="{15A328EA-4F8F-DA35-F503-D5F566268152}" name="Baird, Sally" initials="SB" userId="S::sb7220@bna.com::bcf86dc9-439e-4a91-9ca1-0c4bbdc93dc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6D5883-DAD2-403F-BCF7-FAA03C8BB8EA}" v="1" dt="2025-06-17T19:09:38.7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33" autoAdjust="0"/>
    <p:restoredTop sz="74710" autoAdjust="0"/>
  </p:normalViewPr>
  <p:slideViewPr>
    <p:cSldViewPr snapToGrid="0">
      <p:cViewPr varScale="1">
        <p:scale>
          <a:sx n="80" d="100"/>
          <a:sy n="80" d="100"/>
        </p:scale>
        <p:origin x="9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https://bna-my.sharepoint.com/personal/sr900035_stf_bna_com/Documents/Charts%20for%20Vendor%20Quarterly%20Present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bna-my.sharepoint.com/personal/sr900035_stf_bna_com/Documents/Charts%20for%20Vendor%20Quarterly%20Present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bna-my.sharepoint.com/personal/sr900035_stf_bna_com/Documents/Documents/Q1%20Inno%20number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bna-my.sharepoint.com/personal/sr900035_stf_bna_com/Documents/Documents/Q1%20Inno%20number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bna-my.sharepoint.com/personal/sr900035_stf_bna_com/Documents/Charts%20for%20Vendor%20Quarterly%20Presentatio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bna-my.sharepoint.com/personal/sr900035_stf_bna_com/Documents/Charts%20for%20Vendor%20Quarterly%20Presentation.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b="1"/>
              <a:t>Hours Utilized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Sheet1!$L$10</c:f>
              <c:strCache>
                <c:ptCount val="1"/>
                <c:pt idx="0">
                  <c:v>2024</c:v>
                </c:pt>
              </c:strCache>
            </c:strRef>
          </c:tx>
          <c:spPr>
            <a:solidFill>
              <a:schemeClr val="accent2">
                <a:lumMod val="50000"/>
              </a:schemeClr>
            </a:solidFill>
            <a:ln>
              <a:noFill/>
            </a:ln>
            <a:effectLst>
              <a:innerShdw blurRad="63500" dist="50800" dir="13500000">
                <a:prstClr val="black">
                  <a:alpha val="50000"/>
                </a:prstClr>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Sheet1!$K$11:$K$13</c:f>
              <c:strCache>
                <c:ptCount val="3"/>
                <c:pt idx="0">
                  <c:v>January</c:v>
                </c:pt>
                <c:pt idx="1">
                  <c:v>February</c:v>
                </c:pt>
                <c:pt idx="2">
                  <c:v>March</c:v>
                </c:pt>
              </c:strCache>
            </c:strRef>
          </c:cat>
          <c:val>
            <c:numRef>
              <c:f>Sheet1!$L$11:$L$13</c:f>
              <c:numCache>
                <c:formatCode>General</c:formatCode>
                <c:ptCount val="3"/>
                <c:pt idx="0">
                  <c:v>2770</c:v>
                </c:pt>
                <c:pt idx="1">
                  <c:v>1482</c:v>
                </c:pt>
                <c:pt idx="2">
                  <c:v>1151</c:v>
                </c:pt>
              </c:numCache>
            </c:numRef>
          </c:val>
          <c:extLst>
            <c:ext xmlns:c16="http://schemas.microsoft.com/office/drawing/2014/chart" uri="{C3380CC4-5D6E-409C-BE32-E72D297353CC}">
              <c16:uniqueId val="{00000000-6BF2-45A7-81EE-747185CAA046}"/>
            </c:ext>
          </c:extLst>
        </c:ser>
        <c:ser>
          <c:idx val="1"/>
          <c:order val="1"/>
          <c:tx>
            <c:strRef>
              <c:f>Sheet1!$M$10</c:f>
              <c:strCache>
                <c:ptCount val="1"/>
                <c:pt idx="0">
                  <c:v>2025</c:v>
                </c:pt>
              </c:strCache>
            </c:strRef>
          </c:tx>
          <c:spPr>
            <a:solidFill>
              <a:schemeClr val="accent1"/>
            </a:solidFill>
            <a:ln>
              <a:noFill/>
            </a:ln>
            <a:effectLst/>
          </c:spPr>
          <c:invertIfNegative val="0"/>
          <c:dPt>
            <c:idx val="2"/>
            <c:invertIfNegative val="0"/>
            <c:bubble3D val="0"/>
            <c:spPr>
              <a:solidFill>
                <a:schemeClr val="accent1"/>
              </a:solidFill>
              <a:ln>
                <a:noFill/>
              </a:ln>
              <a:effectLst>
                <a:innerShdw blurRad="63500" dist="50800" dir="13500000">
                  <a:prstClr val="black">
                    <a:alpha val="50000"/>
                  </a:prstClr>
                </a:innerShdw>
              </a:effectLst>
            </c:spPr>
            <c:extLst>
              <c:ext xmlns:c16="http://schemas.microsoft.com/office/drawing/2014/chart" uri="{C3380CC4-5D6E-409C-BE32-E72D297353CC}">
                <c16:uniqueId val="{00000002-6BF2-45A7-81EE-747185CAA04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Sheet1!$K$11:$K$13</c:f>
              <c:strCache>
                <c:ptCount val="3"/>
                <c:pt idx="0">
                  <c:v>January</c:v>
                </c:pt>
                <c:pt idx="1">
                  <c:v>February</c:v>
                </c:pt>
                <c:pt idx="2">
                  <c:v>March</c:v>
                </c:pt>
              </c:strCache>
            </c:strRef>
          </c:cat>
          <c:val>
            <c:numRef>
              <c:f>Sheet1!$M$11:$M$13</c:f>
              <c:numCache>
                <c:formatCode>0</c:formatCode>
                <c:ptCount val="3"/>
                <c:pt idx="0">
                  <c:v>1177.25</c:v>
                </c:pt>
                <c:pt idx="1">
                  <c:v>1183.25</c:v>
                </c:pt>
                <c:pt idx="2">
                  <c:v>718.5</c:v>
                </c:pt>
              </c:numCache>
            </c:numRef>
          </c:val>
          <c:extLst>
            <c:ext xmlns:c16="http://schemas.microsoft.com/office/drawing/2014/chart" uri="{C3380CC4-5D6E-409C-BE32-E72D297353CC}">
              <c16:uniqueId val="{00000003-6BF2-45A7-81EE-747185CAA046}"/>
            </c:ext>
          </c:extLst>
        </c:ser>
        <c:dLbls>
          <c:dLblPos val="inEnd"/>
          <c:showLegendKey val="0"/>
          <c:showVal val="1"/>
          <c:showCatName val="0"/>
          <c:showSerName val="0"/>
          <c:showPercent val="0"/>
          <c:showBubbleSize val="0"/>
        </c:dLbls>
        <c:gapWidth val="80"/>
        <c:axId val="312817472"/>
        <c:axId val="312822272"/>
      </c:barChart>
      <c:catAx>
        <c:axId val="312817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12822272"/>
        <c:crosses val="autoZero"/>
        <c:auto val="1"/>
        <c:lblAlgn val="ctr"/>
        <c:lblOffset val="100"/>
        <c:noMultiLvlLbl val="0"/>
      </c:catAx>
      <c:valAx>
        <c:axId val="312822272"/>
        <c:scaling>
          <c:orientation val="minMax"/>
        </c:scaling>
        <c:delete val="0"/>
        <c:axPos val="b"/>
        <c:majorGridlines>
          <c:spPr>
            <a:ln w="9525" cap="flat" cmpd="sng" algn="ctr">
              <a:solidFill>
                <a:schemeClr val="bg1">
                  <a:lumMod val="7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12817472"/>
        <c:crosses val="autoZero"/>
        <c:crossBetween val="between"/>
      </c:valAx>
      <c:spPr>
        <a:noFill/>
        <a:ln>
          <a:noFill/>
        </a:ln>
        <a:effectLst/>
      </c:spPr>
    </c:plotArea>
    <c:legend>
      <c:legendPos val="b"/>
      <c:layout>
        <c:manualLayout>
          <c:xMode val="edge"/>
          <c:yMode val="edge"/>
          <c:x val="0.7464337977815596"/>
          <c:y val="0.16014865672184939"/>
          <c:w val="0.15836636045494312"/>
          <c:h val="0.22397117660477359"/>
        </c:manualLayout>
      </c:layout>
      <c:overlay val="1"/>
      <c:spPr>
        <a:solidFill>
          <a:schemeClr val="bg1"/>
        </a:solidFill>
        <a:ln>
          <a:solidFill>
            <a:schemeClr val="tx1">
              <a:lumMod val="15000"/>
              <a:lumOff val="85000"/>
            </a:schemeClr>
          </a:solid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0"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Hours per Project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Jan. 2024</c:v>
                </c:pt>
              </c:strCache>
              <c:extLst xmlns:c15="http://schemas.microsoft.com/office/drawing/2012/chart"/>
            </c:strRef>
          </c:tx>
          <c:spPr>
            <a:solidFill>
              <a:schemeClr val="accent1">
                <a:lumMod val="75000"/>
              </a:schemeClr>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Sheet1!$B$3:$B$7</c:f>
              <c:numCache>
                <c:formatCode>0.00</c:formatCode>
                <c:ptCount val="5"/>
                <c:pt idx="0">
                  <c:v>1196</c:v>
                </c:pt>
                <c:pt idx="1">
                  <c:v>200</c:v>
                </c:pt>
                <c:pt idx="3">
                  <c:v>392</c:v>
                </c:pt>
                <c:pt idx="4">
                  <c:v>1089</c:v>
                </c:pt>
              </c:numCache>
              <c:extLst/>
            </c:numRef>
          </c:val>
          <c:extLst xmlns:c15="http://schemas.microsoft.com/office/drawing/2012/chart">
            <c:ext xmlns:c16="http://schemas.microsoft.com/office/drawing/2014/chart" uri="{C3380CC4-5D6E-409C-BE32-E72D297353CC}">
              <c16:uniqueId val="{00000000-AC55-4BED-89DA-AA0E72180F0E}"/>
            </c:ext>
          </c:extLst>
        </c:ser>
        <c:ser>
          <c:idx val="1"/>
          <c:order val="1"/>
          <c:tx>
            <c:strRef>
              <c:f>Sheet1!$C$1</c:f>
              <c:strCache>
                <c:ptCount val="1"/>
                <c:pt idx="0">
                  <c:v>Jan. 2025</c:v>
                </c:pt>
              </c:strCache>
            </c:strRef>
          </c:tx>
          <c:spPr>
            <a:solidFill>
              <a:schemeClr val="bg1">
                <a:lumMod val="75000"/>
              </a:schemeClr>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Sheet1!$C$3:$C$7</c:f>
              <c:numCache>
                <c:formatCode>0.00</c:formatCode>
                <c:ptCount val="5"/>
                <c:pt idx="0">
                  <c:v>695.75</c:v>
                </c:pt>
                <c:pt idx="1">
                  <c:v>248</c:v>
                </c:pt>
                <c:pt idx="3">
                  <c:v>50.75</c:v>
                </c:pt>
                <c:pt idx="4">
                  <c:v>439.25</c:v>
                </c:pt>
              </c:numCache>
              <c:extLst/>
            </c:numRef>
          </c:val>
          <c:extLst>
            <c:ext xmlns:c16="http://schemas.microsoft.com/office/drawing/2014/chart" uri="{C3380CC4-5D6E-409C-BE32-E72D297353CC}">
              <c16:uniqueId val="{00000001-AC55-4BED-89DA-AA0E72180F0E}"/>
            </c:ext>
          </c:extLst>
        </c:ser>
        <c:ser>
          <c:idx val="2"/>
          <c:order val="2"/>
          <c:tx>
            <c:strRef>
              <c:f>Sheet1!$D$1</c:f>
              <c:strCache>
                <c:ptCount val="1"/>
                <c:pt idx="0">
                  <c:v>Feb.2024</c:v>
                </c:pt>
              </c:strCache>
              <c:extLst xmlns:c15="http://schemas.microsoft.com/office/drawing/2012/chart"/>
            </c:strRef>
          </c:tx>
          <c:spPr>
            <a:solidFill>
              <a:schemeClr val="accent1"/>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Sheet1!$D$3:$D$7</c:f>
              <c:numCache>
                <c:formatCode>0.00</c:formatCode>
                <c:ptCount val="5"/>
                <c:pt idx="0">
                  <c:v>1398</c:v>
                </c:pt>
                <c:pt idx="1">
                  <c:v>285.25</c:v>
                </c:pt>
                <c:pt idx="3">
                  <c:v>423.75</c:v>
                </c:pt>
                <c:pt idx="4">
                  <c:v>386.5</c:v>
                </c:pt>
              </c:numCache>
              <c:extLst/>
            </c:numRef>
          </c:val>
          <c:extLst xmlns:c15="http://schemas.microsoft.com/office/drawing/2012/chart">
            <c:ext xmlns:c16="http://schemas.microsoft.com/office/drawing/2014/chart" uri="{C3380CC4-5D6E-409C-BE32-E72D297353CC}">
              <c16:uniqueId val="{00000002-AC55-4BED-89DA-AA0E72180F0E}"/>
            </c:ext>
          </c:extLst>
        </c:ser>
        <c:ser>
          <c:idx val="3"/>
          <c:order val="3"/>
          <c:tx>
            <c:strRef>
              <c:f>Sheet1!$E$1</c:f>
              <c:strCache>
                <c:ptCount val="1"/>
                <c:pt idx="0">
                  <c:v>Feb. 2025</c:v>
                </c:pt>
              </c:strCache>
            </c:strRef>
          </c:tx>
          <c:spPr>
            <a:solidFill>
              <a:schemeClr val="tx1">
                <a:lumMod val="50000"/>
                <a:lumOff val="50000"/>
              </a:schemeClr>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Sheet1!$E$3:$E$7</c:f>
              <c:numCache>
                <c:formatCode>0.00</c:formatCode>
                <c:ptCount val="5"/>
                <c:pt idx="0">
                  <c:v>559</c:v>
                </c:pt>
                <c:pt idx="1">
                  <c:v>281</c:v>
                </c:pt>
                <c:pt idx="2">
                  <c:v>346.5</c:v>
                </c:pt>
                <c:pt idx="3">
                  <c:v>173.75</c:v>
                </c:pt>
                <c:pt idx="4">
                  <c:v>191</c:v>
                </c:pt>
              </c:numCache>
              <c:extLst/>
            </c:numRef>
          </c:val>
          <c:extLst>
            <c:ext xmlns:c16="http://schemas.microsoft.com/office/drawing/2014/chart" uri="{C3380CC4-5D6E-409C-BE32-E72D297353CC}">
              <c16:uniqueId val="{00000003-AC55-4BED-89DA-AA0E72180F0E}"/>
            </c:ext>
          </c:extLst>
        </c:ser>
        <c:ser>
          <c:idx val="4"/>
          <c:order val="4"/>
          <c:tx>
            <c:strRef>
              <c:f>Sheet1!$F$1</c:f>
              <c:strCache>
                <c:ptCount val="1"/>
                <c:pt idx="0">
                  <c:v>Mar. 2024</c:v>
                </c:pt>
              </c:strCache>
              <c:extLst xmlns:c15="http://schemas.microsoft.com/office/drawing/2012/chart"/>
            </c:strRef>
          </c:tx>
          <c:spPr>
            <a:solidFill>
              <a:schemeClr val="accent1">
                <a:lumMod val="60000"/>
                <a:lumOff val="40000"/>
              </a:schemeClr>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Sheet1!$F$3:$F$7</c:f>
              <c:numCache>
                <c:formatCode>0.00</c:formatCode>
                <c:ptCount val="5"/>
                <c:pt idx="0">
                  <c:v>491</c:v>
                </c:pt>
                <c:pt idx="1">
                  <c:v>278.75</c:v>
                </c:pt>
                <c:pt idx="3">
                  <c:v>311.25</c:v>
                </c:pt>
                <c:pt idx="4">
                  <c:v>280.5</c:v>
                </c:pt>
              </c:numCache>
              <c:extLst/>
            </c:numRef>
          </c:val>
          <c:extLst xmlns:c15="http://schemas.microsoft.com/office/drawing/2012/chart">
            <c:ext xmlns:c16="http://schemas.microsoft.com/office/drawing/2014/chart" uri="{C3380CC4-5D6E-409C-BE32-E72D297353CC}">
              <c16:uniqueId val="{00000004-AC55-4BED-89DA-AA0E72180F0E}"/>
            </c:ext>
          </c:extLst>
        </c:ser>
        <c:ser>
          <c:idx val="5"/>
          <c:order val="5"/>
          <c:tx>
            <c:strRef>
              <c:f>Sheet1!$G$1</c:f>
              <c:strCache>
                <c:ptCount val="1"/>
                <c:pt idx="0">
                  <c:v>Mar. 2025</c:v>
                </c:pt>
              </c:strCache>
            </c:strRef>
          </c:tx>
          <c:spPr>
            <a:solidFill>
              <a:schemeClr val="tx1">
                <a:lumMod val="75000"/>
                <a:lumOff val="25000"/>
              </a:schemeClr>
            </a:solidFill>
            <a:ln>
              <a:noFill/>
            </a:ln>
            <a:effectLst/>
          </c:spPr>
          <c:invertIfNegative val="0"/>
          <c:cat>
            <c:strRef>
              <c:f>Sheet1!$A$3:$A$7</c:f>
              <c:strCache>
                <c:ptCount val="5"/>
                <c:pt idx="0">
                  <c:v>DC_Portfolio</c:v>
                </c:pt>
                <c:pt idx="1">
                  <c:v>DC_INTNLForms</c:v>
                </c:pt>
                <c:pt idx="2">
                  <c:v>DC_PTEN</c:v>
                </c:pt>
                <c:pt idx="3">
                  <c:v>DC_PRTN</c:v>
                </c:pt>
                <c:pt idx="4">
                  <c:v>Other</c:v>
                </c:pt>
              </c:strCache>
              <c:extLst/>
            </c:strRef>
          </c:cat>
          <c:val>
            <c:numRef>
              <c:f>Sheet1!$G$3:$G$7</c:f>
              <c:numCache>
                <c:formatCode>0.00</c:formatCode>
                <c:ptCount val="5"/>
                <c:pt idx="0">
                  <c:v>704.5</c:v>
                </c:pt>
                <c:pt idx="1">
                  <c:v>314</c:v>
                </c:pt>
                <c:pt idx="4">
                  <c:v>202.25</c:v>
                </c:pt>
              </c:numCache>
              <c:extLst/>
            </c:numRef>
          </c:val>
          <c:extLst>
            <c:ext xmlns:c16="http://schemas.microsoft.com/office/drawing/2014/chart" uri="{C3380CC4-5D6E-409C-BE32-E72D297353CC}">
              <c16:uniqueId val="{00000005-AC55-4BED-89DA-AA0E72180F0E}"/>
            </c:ext>
          </c:extLst>
        </c:ser>
        <c:dLbls>
          <c:showLegendKey val="0"/>
          <c:showVal val="0"/>
          <c:showCatName val="0"/>
          <c:showSerName val="0"/>
          <c:showPercent val="0"/>
          <c:showBubbleSize val="0"/>
        </c:dLbls>
        <c:gapWidth val="219"/>
        <c:overlap val="-27"/>
        <c:axId val="1487681439"/>
        <c:axId val="1487685279"/>
        <c:extLst/>
      </c:barChart>
      <c:catAx>
        <c:axId val="1487681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87685279"/>
        <c:crosses val="autoZero"/>
        <c:auto val="1"/>
        <c:lblAlgn val="ctr"/>
        <c:lblOffset val="100"/>
        <c:noMultiLvlLbl val="0"/>
      </c:catAx>
      <c:valAx>
        <c:axId val="148768527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8768143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r">
              <a:defRPr sz="1600" b="1" i="0" u="none" strike="noStrike" kern="1200" cap="none" spc="120" normalizeH="0" baseline="0">
                <a:solidFill>
                  <a:schemeClr val="tx1">
                    <a:lumMod val="65000"/>
                    <a:lumOff val="35000"/>
                  </a:schemeClr>
                </a:solidFill>
                <a:latin typeface="+mn-lt"/>
                <a:ea typeface="+mn-ea"/>
                <a:cs typeface="+mn-cs"/>
              </a:defRPr>
            </a:pPr>
            <a:r>
              <a:rPr lang="en-US" sz="1600" cap="none" dirty="0"/>
              <a:t>Breakdown</a:t>
            </a:r>
            <a:r>
              <a:rPr lang="en-US" sz="1600" cap="none" baseline="0" dirty="0"/>
              <a:t> of Q1 </a:t>
            </a:r>
            <a:r>
              <a:rPr lang="en-US" sz="1600" b="1" i="0" u="none" strike="noStrike" kern="1200" cap="none" spc="120" normalizeH="0" baseline="0" dirty="0">
                <a:solidFill>
                  <a:srgbClr val="000000">
                    <a:lumMod val="65000"/>
                    <a:lumOff val="35000"/>
                  </a:srgbClr>
                </a:solidFill>
              </a:rPr>
              <a:t>hours </a:t>
            </a:r>
            <a:endParaRPr lang="en-US" sz="1600" cap="none" dirty="0"/>
          </a:p>
        </c:rich>
      </c:tx>
      <c:layout>
        <c:manualLayout>
          <c:xMode val="edge"/>
          <c:yMode val="edge"/>
          <c:x val="0.55214038371452157"/>
          <c:y val="2.2512153008367643E-2"/>
        </c:manualLayout>
      </c:layout>
      <c:overlay val="0"/>
      <c:spPr>
        <a:noFill/>
        <a:ln>
          <a:noFill/>
        </a:ln>
        <a:effectLst/>
      </c:spPr>
      <c:txPr>
        <a:bodyPr rot="0" spcFirstLastPara="1" vertOverflow="ellipsis" vert="horz" wrap="square" anchor="ctr" anchorCtr="1"/>
        <a:lstStyle/>
        <a:p>
          <a:pPr algn="r">
            <a:defRPr sz="1600" b="1" i="0" u="none" strike="noStrike" kern="1200" cap="none"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7789366682201467E-2"/>
          <c:y val="0.20079475461951121"/>
          <c:w val="0.94803962081197302"/>
          <c:h val="0.79920524538048876"/>
        </c:manualLayout>
      </c:layout>
      <c:barChart>
        <c:barDir val="col"/>
        <c:grouping val="clustered"/>
        <c:varyColors val="0"/>
        <c:ser>
          <c:idx val="0"/>
          <c:order val="0"/>
          <c:tx>
            <c:strRef>
              <c:f>Sheet1!$B$1</c:f>
              <c:strCache>
                <c:ptCount val="1"/>
                <c:pt idx="0">
                  <c:v>Hours</c:v>
                </c:pt>
              </c:strCache>
            </c:strRef>
          </c:tx>
          <c:spPr>
            <a:solidFill>
              <a:schemeClr val="accent3">
                <a:lumMod val="75000"/>
              </a:schemeClr>
            </a:solidFill>
            <a:ln>
              <a:noFill/>
            </a:ln>
            <a:effectLst/>
          </c:spPr>
          <c:invertIfNegative val="0"/>
          <c:dLbls>
            <c:dLbl>
              <c:idx val="0"/>
              <c:layout>
                <c:manualLayout>
                  <c:x val="0.19473617925307657"/>
                  <c:y val="0.12397604710253056"/>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6D-4949-B5AC-70FA39A8DACB}"/>
                </c:ext>
              </c:extLst>
            </c:dLbl>
            <c:dLbl>
              <c:idx val="2"/>
              <c:layout>
                <c:manualLayout>
                  <c:x val="0"/>
                  <c:y val="-6.021693716408627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6D-4949-B5AC-70FA39A8DACB}"/>
                </c:ext>
              </c:extLst>
            </c:dLbl>
            <c:dLbl>
              <c:idx val="3"/>
              <c:layout>
                <c:manualLayout>
                  <c:x val="6.56414087369913E-3"/>
                  <c:y val="-6.021693716408627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B6D-4949-B5AC-70FA39A8DACB}"/>
                </c:ext>
              </c:extLst>
            </c:dLbl>
            <c:spPr>
              <a:solidFill>
                <a:sysClr val="window" lastClr="FFFFFF"/>
              </a:solidFill>
              <a:ln w="22225">
                <a:solidFill>
                  <a:srgbClr val="ED7D31"/>
                </a:solid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dk1">
                        <a:lumMod val="65000"/>
                        <a:lumOff val="35000"/>
                      </a:schemeClr>
                    </a:solidFill>
                    <a:latin typeface="+mn-lt"/>
                    <a:ea typeface="+mn-ea"/>
                    <a:cs typeface="+mn-cs"/>
                  </a:defRPr>
                </a:pPr>
                <a:endParaRPr lang="en-US"/>
              </a:p>
            </c:txP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Sheet1!$A$2:$A$6</c:f>
              <c:strCache>
                <c:ptCount val="5"/>
                <c:pt idx="0">
                  <c:v>Create, Boxing, DataFlow, Linking</c:v>
                </c:pt>
                <c:pt idx="1">
                  <c:v>Calcs</c:v>
                </c:pt>
                <c:pt idx="2">
                  <c:v>TPQA conversion work</c:v>
                </c:pt>
                <c:pt idx="3">
                  <c:v>Discussion/ Refresher, 1:1 review</c:v>
                </c:pt>
                <c:pt idx="4">
                  <c:v>Available hours</c:v>
                </c:pt>
              </c:strCache>
            </c:strRef>
          </c:cat>
          <c:val>
            <c:numRef>
              <c:f>Sheet1!$B$2:$B$6</c:f>
              <c:numCache>
                <c:formatCode>General</c:formatCode>
                <c:ptCount val="5"/>
                <c:pt idx="0">
                  <c:v>2376.6999999999998</c:v>
                </c:pt>
                <c:pt idx="1">
                  <c:v>372.5</c:v>
                </c:pt>
                <c:pt idx="2">
                  <c:v>104.6</c:v>
                </c:pt>
                <c:pt idx="3">
                  <c:v>435.1</c:v>
                </c:pt>
                <c:pt idx="4">
                  <c:v>184.5</c:v>
                </c:pt>
              </c:numCache>
            </c:numRef>
          </c:val>
          <c:extLst>
            <c:ext xmlns:c16="http://schemas.microsoft.com/office/drawing/2014/chart" uri="{C3380CC4-5D6E-409C-BE32-E72D297353CC}">
              <c16:uniqueId val="{00000000-3B6D-4949-B5AC-70FA39A8DACB}"/>
            </c:ext>
          </c:extLst>
        </c:ser>
        <c:dLbls>
          <c:showLegendKey val="0"/>
          <c:showVal val="0"/>
          <c:showCatName val="0"/>
          <c:showSerName val="0"/>
          <c:showPercent val="0"/>
          <c:showBubbleSize val="0"/>
        </c:dLbls>
        <c:gapWidth val="30"/>
        <c:overlap val="-90"/>
        <c:axId val="922637344"/>
        <c:axId val="922637824"/>
      </c:barChart>
      <c:catAx>
        <c:axId val="922637344"/>
        <c:scaling>
          <c:orientation val="minMax"/>
        </c:scaling>
        <c:delete val="1"/>
        <c:axPos val="b"/>
        <c:majorGridlines>
          <c:spPr>
            <a:ln w="9525" cap="flat" cmpd="sng" algn="ctr">
              <a:solidFill>
                <a:schemeClr val="bg1">
                  <a:lumMod val="65000"/>
                </a:schemeClr>
              </a:solidFill>
              <a:round/>
            </a:ln>
            <a:effectLst/>
          </c:spPr>
        </c:majorGridlines>
        <c:numFmt formatCode="General" sourceLinked="1"/>
        <c:majorTickMark val="none"/>
        <c:minorTickMark val="none"/>
        <c:tickLblPos val="nextTo"/>
        <c:crossAx val="922637824"/>
        <c:crosses val="autoZero"/>
        <c:auto val="1"/>
        <c:lblAlgn val="ctr"/>
        <c:lblOffset val="100"/>
        <c:noMultiLvlLbl val="0"/>
      </c:catAx>
      <c:valAx>
        <c:axId val="922637824"/>
        <c:scaling>
          <c:orientation val="minMax"/>
        </c:scaling>
        <c:delete val="1"/>
        <c:axPos val="l"/>
        <c:numFmt formatCode="General" sourceLinked="1"/>
        <c:majorTickMark val="none"/>
        <c:minorTickMark val="none"/>
        <c:tickLblPos val="nextTo"/>
        <c:crossAx val="922637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600" b="1" dirty="0"/>
              <a:t>Hours Spent in </a:t>
            </a:r>
            <a:r>
              <a:rPr lang="en-US" sz="1800" b="1" dirty="0" err="1"/>
              <a:t>WorkFlow</a:t>
            </a:r>
            <a:endParaRPr lang="en-US" sz="1800" b="1" dirty="0"/>
          </a:p>
        </c:rich>
      </c:tx>
      <c:layout>
        <c:manualLayout>
          <c:xMode val="edge"/>
          <c:yMode val="edge"/>
          <c:x val="3.6405306068788384E-4"/>
          <c:y val="1.6854832475715874E-3"/>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Logged_In!$I$2</c:f>
              <c:strCache>
                <c:ptCount val="1"/>
                <c:pt idx="0">
                  <c:v>2024</c:v>
                </c:pt>
              </c:strCache>
            </c:strRef>
          </c:tx>
          <c:spPr>
            <a:solidFill>
              <a:schemeClr val="accent1"/>
            </a:solidFill>
            <a:ln>
              <a:noFill/>
            </a:ln>
            <a:effectLst>
              <a:innerShdw blurRad="63500" dist="50800" dir="13500000">
                <a:prstClr val="black">
                  <a:alpha val="50000"/>
                </a:prstClr>
              </a:innerShdw>
            </a:effectLst>
          </c:spPr>
          <c:invertIfNegative val="0"/>
          <c:cat>
            <c:strRef>
              <c:f>Logged_In!$H$3:$H$5</c:f>
              <c:strCache>
                <c:ptCount val="3"/>
                <c:pt idx="0">
                  <c:v>January</c:v>
                </c:pt>
                <c:pt idx="1">
                  <c:v>February</c:v>
                </c:pt>
                <c:pt idx="2">
                  <c:v>March</c:v>
                </c:pt>
              </c:strCache>
            </c:strRef>
          </c:cat>
          <c:val>
            <c:numRef>
              <c:f>Logged_In!$I$3:$I$5</c:f>
              <c:numCache>
                <c:formatCode>General</c:formatCode>
                <c:ptCount val="3"/>
                <c:pt idx="0">
                  <c:v>1683.3630555555567</c:v>
                </c:pt>
                <c:pt idx="1">
                  <c:v>1428.6186111111112</c:v>
                </c:pt>
                <c:pt idx="2">
                  <c:v>1322.9319444444441</c:v>
                </c:pt>
              </c:numCache>
            </c:numRef>
          </c:val>
          <c:extLst>
            <c:ext xmlns:c16="http://schemas.microsoft.com/office/drawing/2014/chart" uri="{C3380CC4-5D6E-409C-BE32-E72D297353CC}">
              <c16:uniqueId val="{00000000-FB21-483E-B765-B2A3BAEDE392}"/>
            </c:ext>
          </c:extLst>
        </c:ser>
        <c:ser>
          <c:idx val="1"/>
          <c:order val="1"/>
          <c:tx>
            <c:strRef>
              <c:f>Logged_In!$J$2</c:f>
              <c:strCache>
                <c:ptCount val="1"/>
                <c:pt idx="0">
                  <c:v>2025</c:v>
                </c:pt>
              </c:strCache>
            </c:strRef>
          </c:tx>
          <c:spPr>
            <a:solidFill>
              <a:schemeClr val="accent2">
                <a:lumMod val="50000"/>
              </a:schemeClr>
            </a:solidFill>
            <a:ln>
              <a:noFill/>
            </a:ln>
            <a:effectLst>
              <a:innerShdw blurRad="63500" dist="50800" dir="13500000">
                <a:prstClr val="black">
                  <a:alpha val="50000"/>
                </a:prstClr>
              </a:innerShdw>
            </a:effectLst>
          </c:spPr>
          <c:invertIfNegative val="0"/>
          <c:cat>
            <c:strRef>
              <c:f>Logged_In!$H$3:$H$5</c:f>
              <c:strCache>
                <c:ptCount val="3"/>
                <c:pt idx="0">
                  <c:v>January</c:v>
                </c:pt>
                <c:pt idx="1">
                  <c:v>February</c:v>
                </c:pt>
                <c:pt idx="2">
                  <c:v>March</c:v>
                </c:pt>
              </c:strCache>
            </c:strRef>
          </c:cat>
          <c:val>
            <c:numRef>
              <c:f>Logged_In!$J$3:$J$5</c:f>
              <c:numCache>
                <c:formatCode>0.00</c:formatCode>
                <c:ptCount val="3"/>
                <c:pt idx="0">
                  <c:v>1181.2027777777769</c:v>
                </c:pt>
                <c:pt idx="1">
                  <c:v>1082.6200000000008</c:v>
                </c:pt>
                <c:pt idx="2">
                  <c:v>1668.5933333333328</c:v>
                </c:pt>
              </c:numCache>
            </c:numRef>
          </c:val>
          <c:extLst>
            <c:ext xmlns:c16="http://schemas.microsoft.com/office/drawing/2014/chart" uri="{C3380CC4-5D6E-409C-BE32-E72D297353CC}">
              <c16:uniqueId val="{00000001-FB21-483E-B765-B2A3BAEDE392}"/>
            </c:ext>
          </c:extLst>
        </c:ser>
        <c:dLbls>
          <c:showLegendKey val="0"/>
          <c:showVal val="0"/>
          <c:showCatName val="0"/>
          <c:showSerName val="0"/>
          <c:showPercent val="0"/>
          <c:showBubbleSize val="0"/>
        </c:dLbls>
        <c:gapWidth val="219"/>
        <c:overlap val="-27"/>
        <c:axId val="985000400"/>
        <c:axId val="985004240"/>
      </c:barChart>
      <c:catAx>
        <c:axId val="985000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985004240"/>
        <c:crosses val="autoZero"/>
        <c:auto val="1"/>
        <c:lblAlgn val="ctr"/>
        <c:lblOffset val="100"/>
        <c:noMultiLvlLbl val="0"/>
      </c:catAx>
      <c:valAx>
        <c:axId val="9850042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85000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r>
              <a:rPr lang="en-US" sz="1800" dirty="0"/>
              <a:t>TPQA Task Hours</a:t>
            </a:r>
          </a:p>
        </c:rich>
      </c:tx>
      <c:layout>
        <c:manualLayout>
          <c:xMode val="edge"/>
          <c:yMode val="edge"/>
          <c:x val="2.9672914866789395E-2"/>
          <c:y val="2.1460333446267636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Sheet3!$C$23</c:f>
              <c:strCache>
                <c:ptCount val="1"/>
                <c:pt idx="0">
                  <c:v>TPQA Hours</c:v>
                </c:pt>
              </c:strCache>
            </c:strRef>
          </c:tx>
          <c:spPr>
            <a:solidFill>
              <a:schemeClr val="accent1"/>
            </a:solidFill>
            <a:ln>
              <a:noFill/>
            </a:ln>
            <a:effectLst/>
          </c:spPr>
          <c:invertIfNegative val="0"/>
          <c:dPt>
            <c:idx val="0"/>
            <c:invertIfNegative val="0"/>
            <c:bubble3D val="0"/>
            <c:spPr>
              <a:solidFill>
                <a:schemeClr val="accent1"/>
              </a:solidFill>
              <a:ln>
                <a:noFill/>
              </a:ln>
              <a:effectLst>
                <a:innerShdw blurRad="63500" dist="50800" dir="13500000">
                  <a:prstClr val="black">
                    <a:alpha val="50000"/>
                  </a:prstClr>
                </a:innerShdw>
              </a:effectLst>
            </c:spPr>
            <c:extLst>
              <c:ext xmlns:c16="http://schemas.microsoft.com/office/drawing/2014/chart" uri="{C3380CC4-5D6E-409C-BE32-E72D297353CC}">
                <c16:uniqueId val="{00000001-2AC6-42C6-863E-B7EBF7EB3AC0}"/>
              </c:ext>
            </c:extLst>
          </c:dPt>
          <c:dPt>
            <c:idx val="1"/>
            <c:invertIfNegative val="0"/>
            <c:bubble3D val="0"/>
            <c:spPr>
              <a:solidFill>
                <a:schemeClr val="accent1"/>
              </a:solidFill>
              <a:ln>
                <a:noFill/>
              </a:ln>
              <a:effectLst>
                <a:innerShdw blurRad="63500" dist="50800" dir="13500000">
                  <a:prstClr val="black">
                    <a:alpha val="50000"/>
                  </a:prstClr>
                </a:innerShdw>
              </a:effectLst>
            </c:spPr>
            <c:extLst>
              <c:ext xmlns:c16="http://schemas.microsoft.com/office/drawing/2014/chart" uri="{C3380CC4-5D6E-409C-BE32-E72D297353CC}">
                <c16:uniqueId val="{00000003-2AC6-42C6-863E-B7EBF7EB3AC0}"/>
              </c:ext>
            </c:extLst>
          </c:dPt>
          <c:dPt>
            <c:idx val="2"/>
            <c:invertIfNegative val="0"/>
            <c:bubble3D val="0"/>
            <c:spPr>
              <a:solidFill>
                <a:schemeClr val="accent1"/>
              </a:solidFill>
              <a:ln>
                <a:noFill/>
              </a:ln>
              <a:effectLst>
                <a:innerShdw blurRad="63500" dist="50800" dir="13500000">
                  <a:prstClr val="black">
                    <a:alpha val="50000"/>
                  </a:prstClr>
                </a:innerShdw>
              </a:effectLst>
            </c:spPr>
            <c:extLst>
              <c:ext xmlns:c16="http://schemas.microsoft.com/office/drawing/2014/chart" uri="{C3380CC4-5D6E-409C-BE32-E72D297353CC}">
                <c16:uniqueId val="{00000005-2AC6-42C6-863E-B7EBF7EB3AC0}"/>
              </c:ext>
            </c:extLst>
          </c:dPt>
          <c:cat>
            <c:strRef>
              <c:f>Sheet3!$B$24:$B$26</c:f>
              <c:strCache>
                <c:ptCount val="3"/>
                <c:pt idx="0">
                  <c:v>January</c:v>
                </c:pt>
                <c:pt idx="1">
                  <c:v>February</c:v>
                </c:pt>
                <c:pt idx="2">
                  <c:v>March</c:v>
                </c:pt>
              </c:strCache>
            </c:strRef>
          </c:cat>
          <c:val>
            <c:numRef>
              <c:f>Sheet3!$C$24:$C$26</c:f>
              <c:numCache>
                <c:formatCode>General</c:formatCode>
                <c:ptCount val="3"/>
                <c:pt idx="0">
                  <c:v>74.400000000000006</c:v>
                </c:pt>
                <c:pt idx="1">
                  <c:v>18</c:v>
                </c:pt>
                <c:pt idx="2">
                  <c:v>12.2</c:v>
                </c:pt>
              </c:numCache>
            </c:numRef>
          </c:val>
          <c:extLst>
            <c:ext xmlns:c16="http://schemas.microsoft.com/office/drawing/2014/chart" uri="{C3380CC4-5D6E-409C-BE32-E72D297353CC}">
              <c16:uniqueId val="{00000006-2AC6-42C6-863E-B7EBF7EB3AC0}"/>
            </c:ext>
          </c:extLst>
        </c:ser>
        <c:dLbls>
          <c:showLegendKey val="0"/>
          <c:showVal val="0"/>
          <c:showCatName val="0"/>
          <c:showSerName val="0"/>
          <c:showPercent val="0"/>
          <c:showBubbleSize val="0"/>
        </c:dLbls>
        <c:gapWidth val="30"/>
        <c:overlap val="-27"/>
        <c:axId val="1145770240"/>
        <c:axId val="1145773600"/>
      </c:barChart>
      <c:catAx>
        <c:axId val="1145770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145773600"/>
        <c:crosses val="autoZero"/>
        <c:auto val="1"/>
        <c:lblAlgn val="ctr"/>
        <c:lblOffset val="100"/>
        <c:noMultiLvlLbl val="0"/>
      </c:catAx>
      <c:valAx>
        <c:axId val="1145773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1457702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t" anchorCtr="0"/>
          <a:lstStyle/>
          <a:p>
            <a:pPr>
              <a:defRPr sz="1400" b="0" i="0" u="none" strike="noStrike" kern="1200" spc="0" baseline="0">
                <a:solidFill>
                  <a:schemeClr val="tx1">
                    <a:lumMod val="65000"/>
                    <a:lumOff val="35000"/>
                  </a:schemeClr>
                </a:solidFill>
                <a:latin typeface="+mn-lt"/>
                <a:ea typeface="+mn-ea"/>
                <a:cs typeface="+mn-cs"/>
              </a:defRPr>
            </a:pPr>
            <a:r>
              <a:rPr lang="en-US" sz="1800" b="1" dirty="0"/>
              <a:t>Forms Workflow vs TPQA</a:t>
            </a:r>
            <a:r>
              <a:rPr lang="en-US" sz="1800" b="1" baseline="0" dirty="0"/>
              <a:t> Tasks</a:t>
            </a:r>
            <a:endParaRPr lang="en-US" sz="1800" b="1" dirty="0"/>
          </a:p>
        </c:rich>
      </c:tx>
      <c:layout>
        <c:manualLayout>
          <c:xMode val="edge"/>
          <c:yMode val="edge"/>
          <c:x val="0.45696545293242746"/>
          <c:y val="2.0564109691443899E-2"/>
        </c:manualLayout>
      </c:layout>
      <c:overlay val="0"/>
      <c:spPr>
        <a:noFill/>
        <a:ln>
          <a:noFill/>
        </a:ln>
        <a:effectLst/>
      </c:spPr>
      <c:txPr>
        <a:bodyPr rot="0" spcFirstLastPara="1" vertOverflow="ellipsis" vert="horz" wrap="square" anchor="t" anchorCtr="0"/>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1DB-4D52-99B1-B8251C461F8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1DB-4D52-99B1-B8251C461F80}"/>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Sheet3!$H$24:$H$25</c:f>
              <c:strCache>
                <c:ptCount val="2"/>
                <c:pt idx="0">
                  <c:v>TPQA Task Hours</c:v>
                </c:pt>
                <c:pt idx="1">
                  <c:v>Forms WF</c:v>
                </c:pt>
              </c:strCache>
            </c:strRef>
          </c:cat>
          <c:val>
            <c:numRef>
              <c:f>Sheet3!$I$24:$I$25</c:f>
              <c:numCache>
                <c:formatCode>General</c:formatCode>
                <c:ptCount val="2"/>
                <c:pt idx="0">
                  <c:v>105</c:v>
                </c:pt>
                <c:pt idx="1">
                  <c:v>4204</c:v>
                </c:pt>
              </c:numCache>
            </c:numRef>
          </c:val>
          <c:extLst>
            <c:ext xmlns:c16="http://schemas.microsoft.com/office/drawing/2014/chart" uri="{C3380CC4-5D6E-409C-BE32-E72D297353CC}">
              <c16:uniqueId val="{00000004-5407-4472-9321-629195DBC0C0}"/>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7114824247025916"/>
          <c:y val="0.47938097172165045"/>
          <c:w val="0.25738943249977425"/>
          <c:h val="0.1571027814172773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1_94CDA3CA.xml><?xml version="1.0" encoding="utf-8"?>
<p188:cmLst xmlns:a="http://schemas.openxmlformats.org/drawingml/2006/main" xmlns:r="http://schemas.openxmlformats.org/officeDocument/2006/relationships" xmlns:p188="http://schemas.microsoft.com/office/powerpoint/2018/8/main">
  <p188:cm id="{C71CC4AF-0265-430A-A562-9809969276CB}" authorId="{15A328EA-4F8F-DA35-F503-D5F566268152}" status="resolved" created="2025-04-02T15:11:51.357" complete="100000">
    <ac:deMkLst xmlns:ac="http://schemas.microsoft.com/office/drawing/2013/main/command">
      <pc:docMk xmlns:pc="http://schemas.microsoft.com/office/powerpoint/2013/main/command"/>
      <pc:sldMk xmlns:pc="http://schemas.microsoft.com/office/powerpoint/2013/main/command" cId="2496504778" sldId="257"/>
      <ac:picMk id="8" creationId="{CA9D0707-2321-B5B2-9B59-4B3AC185222B}"/>
    </ac:deMkLst>
    <p188:txBody>
      <a:bodyPr/>
      <a:lstStyle/>
      <a:p>
        <a:r>
          <a:rPr lang="en-US"/>
          <a:t>[@Ryan, Sarah] can you do same 2024/2025 comparison in right-hand chart?</a:t>
        </a:r>
      </a:p>
    </p188:txBody>
  </p188:cm>
</p188:cmLst>
</file>

<file path=ppt/comments/modernComment_102_6445D153.xml><?xml version="1.0" encoding="utf-8"?>
<p188:cmLst xmlns:a="http://schemas.openxmlformats.org/drawingml/2006/main" xmlns:r="http://schemas.openxmlformats.org/officeDocument/2006/relationships" xmlns:p188="http://schemas.microsoft.com/office/powerpoint/2018/8/main">
  <p188:cm id="{B433B953-02E0-4225-B12D-FB4CEEE94A74}" authorId="{15A328EA-4F8F-DA35-F503-D5F566268152}" status="resolved" created="2025-04-02T15:13:28.807" complete="100000">
    <pc:sldMkLst xmlns:pc="http://schemas.microsoft.com/office/powerpoint/2013/main/command">
      <pc:docMk/>
      <pc:sldMk cId="1682297171" sldId="258"/>
    </pc:sldMkLst>
    <p188:replyLst>
      <p188:reply id="{E3694F61-6D99-4E0E-B410-414EE95CFF52}" authorId="{C1DFAE3A-2EE3-4B9E-EC18-73CA7682417B}" created="2025-04-02T17:27:22.116">
        <p188:txBody>
          <a:bodyPr/>
          <a:lstStyle/>
          <a:p>
            <a:r>
              <a:rPr lang="en-US"/>
              <a:t>She's working on it.</a:t>
            </a:r>
          </a:p>
        </p188:txBody>
      </p188:reply>
    </p188:replyLst>
    <p188:txBody>
      <a:bodyPr/>
      <a:lstStyle/>
      <a:p>
        <a:r>
          <a:rPr lang="en-US"/>
          <a:t>[@Cruz, Ricky] , can you get Sarah the Jan-Mar TPQA hrs for Innodata?</a:t>
        </a:r>
      </a:p>
    </p188:txBody>
  </p188:cm>
</p188:cmLst>
</file>

<file path=ppt/comments/modernComment_105_B454D332.xml><?xml version="1.0" encoding="utf-8"?>
<p188:cmLst xmlns:a="http://schemas.openxmlformats.org/drawingml/2006/main" xmlns:r="http://schemas.openxmlformats.org/officeDocument/2006/relationships" xmlns:p188="http://schemas.microsoft.com/office/powerpoint/2018/8/main">
  <p188:cm id="{6490436B-DBCE-48FF-A10E-859AAD860E15}" authorId="{15A328EA-4F8F-DA35-F503-D5F566268152}" status="resolved" created="2025-04-02T15:26:44.342" complete="100000">
    <ac:deMkLst xmlns:ac="http://schemas.microsoft.com/office/drawing/2013/main/command">
      <pc:docMk xmlns:pc="http://schemas.microsoft.com/office/powerpoint/2013/main/command"/>
      <pc:sldMk xmlns:pc="http://schemas.microsoft.com/office/powerpoint/2013/main/command" cId="3025457970" sldId="261"/>
      <ac:picMk id="4" creationId="{E84AC1D9-1279-B63C-CD1B-657A9EAFFE9E}"/>
    </ac:deMkLst>
    <p188:txBody>
      <a:bodyPr/>
      <a:lstStyle/>
      <a:p>
        <a:r>
          <a:rPr lang="en-US"/>
          <a:t>Can these be bar charts which present in order of the operation in Workflow?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CF3AB0-0FF7-4169-B0B0-35AABD586CC3}" type="datetimeFigureOut">
              <a:rPr lang="en-US" smtClean="0"/>
              <a:t>6/17/2025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84B5-3535-477E-8B42-F44471338726}" type="slidenum">
              <a:rPr lang="en-US" smtClean="0"/>
              <a:t>‹#›</a:t>
            </a:fld>
            <a:endParaRPr lang="en-US"/>
          </a:p>
        </p:txBody>
      </p:sp>
    </p:spTree>
    <p:extLst>
      <p:ext uri="{BB962C8B-B14F-4D97-AF65-F5344CB8AC3E}">
        <p14:creationId xmlns:p14="http://schemas.microsoft.com/office/powerpoint/2010/main" val="379559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Sally: Welcome to our Q1 vendor presentation. This is a first for us. The team tracks this info on an ongoing basis, tracking spend-to-date, sharing it out, and following up on individual issues as necessary. But now, in our combined LAW/TAX perspective, we decided that it was a good time to institutionalize a quarterly cadence of “this is where we are with the vendor” presentation. So, as our inaugural effort, we will appreciate your input and suggestions.</a:t>
            </a:r>
          </a:p>
        </p:txBody>
      </p:sp>
      <p:sp>
        <p:nvSpPr>
          <p:cNvPr id="4" name="Slide Number Placeholder 3"/>
          <p:cNvSpPr>
            <a:spLocks noGrp="1"/>
          </p:cNvSpPr>
          <p:nvPr>
            <p:ph type="sldNum" sz="quarter" idx="5"/>
          </p:nvPr>
        </p:nvSpPr>
        <p:spPr/>
        <p:txBody>
          <a:bodyPr/>
          <a:lstStyle/>
          <a:p>
            <a:fld id="{80B484B5-3535-477E-8B42-F44471338726}" type="slidenum">
              <a:rPr lang="en-US" smtClean="0"/>
              <a:t>1</a:t>
            </a:fld>
            <a:endParaRPr lang="en-US"/>
          </a:p>
        </p:txBody>
      </p:sp>
    </p:spTree>
    <p:extLst>
      <p:ext uri="{BB962C8B-B14F-4D97-AF65-F5344CB8AC3E}">
        <p14:creationId xmlns:p14="http://schemas.microsoft.com/office/powerpoint/2010/main" val="145769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Sarah: We will look at our YTD totals for our vendor work, as well as how those numbers look year over year. We will also look at where we stand in terms of the 2025 budget, and how Q1 hours are breaking down across projects and Forms operations. </a:t>
            </a:r>
            <a:br>
              <a:rPr lang="en-US" dirty="0"/>
            </a:br>
            <a:r>
              <a:rPr lang="en-US" dirty="0"/>
              <a:t>Our vendors have taken on some new work and we’ll touch on successes (and not) in that regard. There are also some areas which we are targeting where we’re working with the vendor on improving efficiency in their workflows. </a:t>
            </a:r>
          </a:p>
          <a:p>
            <a:r>
              <a:rPr lang="en-US" dirty="0"/>
              <a:t>And we will wrap up with a look at what the vendor focus will be for Q2. </a:t>
            </a:r>
          </a:p>
          <a:p>
            <a:endParaRPr lang="en-US" dirty="0"/>
          </a:p>
        </p:txBody>
      </p:sp>
      <p:sp>
        <p:nvSpPr>
          <p:cNvPr id="4" name="Slide Number Placeholder 3"/>
          <p:cNvSpPr>
            <a:spLocks noGrp="1"/>
          </p:cNvSpPr>
          <p:nvPr>
            <p:ph type="sldNum" sz="quarter" idx="5"/>
          </p:nvPr>
        </p:nvSpPr>
        <p:spPr/>
        <p:txBody>
          <a:bodyPr/>
          <a:lstStyle/>
          <a:p>
            <a:fld id="{80B484B5-3535-477E-8B42-F44471338726}" type="slidenum">
              <a:rPr lang="en-US" smtClean="0"/>
              <a:t>2</a:t>
            </a:fld>
            <a:endParaRPr lang="en-US"/>
          </a:p>
        </p:txBody>
      </p:sp>
    </p:spTree>
    <p:extLst>
      <p:ext uri="{BB962C8B-B14F-4D97-AF65-F5344CB8AC3E}">
        <p14:creationId xmlns:p14="http://schemas.microsoft.com/office/powerpoint/2010/main" val="1449552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Sarah: 2025 budget is $263,000. Our annual budget is built from the previous year, as well as informed by anticipated project needs. Infocon bills @ $10/</a:t>
            </a:r>
            <a:r>
              <a:rPr lang="en-US" dirty="0" err="1"/>
              <a:t>hr</a:t>
            </a:r>
            <a:r>
              <a:rPr lang="en-US" dirty="0"/>
              <a:t>, so that is 26,300 hours of work. We use several different tools to monitor vendor activity. For Infocon, we maintain a dashboard in Excel to track overall hours. They provide a report monthly of their total hours, broken down by project (not individual tasks). We included some examples here to illustrate how we use this dashboard. </a:t>
            </a:r>
            <a:br>
              <a:rPr lang="en-US" dirty="0"/>
            </a:br>
            <a:r>
              <a:rPr lang="en-US" dirty="0"/>
              <a:t>We use this dashboard primarily for budget planning and overall monitoring. Easy to maintain, this dashboard has been very helpful to quickly drill down, to see what’s going on in an individual project, to compare year-over-year, etc. </a:t>
            </a:r>
          </a:p>
          <a:p>
            <a:r>
              <a:rPr lang="en-US" dirty="0"/>
              <a:t>And, of course, as you know, all the individual tasks completed by Infocon are tracked in individual Jira tickets. The hours collected in Jira are what give us the more granular view of the level of effort individual tasks require. </a:t>
            </a:r>
          </a:p>
        </p:txBody>
      </p:sp>
      <p:sp>
        <p:nvSpPr>
          <p:cNvPr id="4" name="Slide Number Placeholder 3"/>
          <p:cNvSpPr>
            <a:spLocks noGrp="1"/>
          </p:cNvSpPr>
          <p:nvPr>
            <p:ph type="sldNum" sz="quarter" idx="5"/>
          </p:nvPr>
        </p:nvSpPr>
        <p:spPr/>
        <p:txBody>
          <a:bodyPr/>
          <a:lstStyle/>
          <a:p>
            <a:fld id="{80B484B5-3535-477E-8B42-F44471338726}" type="slidenum">
              <a:rPr lang="en-US" smtClean="0"/>
              <a:t>3</a:t>
            </a:fld>
            <a:endParaRPr lang="en-US"/>
          </a:p>
        </p:txBody>
      </p:sp>
    </p:spTree>
    <p:extLst>
      <p:ext uri="{BB962C8B-B14F-4D97-AF65-F5344CB8AC3E}">
        <p14:creationId xmlns:p14="http://schemas.microsoft.com/office/powerpoint/2010/main" val="3746069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Sarah: While Infocon does many types of tasks for us, three consistently consume the most hours – portfolios, international forms collection, and Property Tax Navigator updates (PRTN), so they are useful indicators of overall trends. </a:t>
            </a:r>
            <a:br>
              <a:rPr lang="en-US" dirty="0"/>
            </a:br>
            <a:r>
              <a:rPr lang="en-US" dirty="0"/>
              <a:t>A very notable trend happening with portfolios in Q1 – i.e., hours are significantly lower than in 2024. That bears some examination – is it a trend? What’s driving that change? Will it continue? (Murat???). </a:t>
            </a:r>
            <a:br>
              <a:rPr lang="en-US" dirty="0"/>
            </a:br>
            <a:r>
              <a:rPr lang="en-US" dirty="0"/>
              <a:t>Also, as you see, PTEN is a lonely, but high, bar in 2025 – that’s a special project (Ammanuel, how far are we through that, and how much longer do you expect that to last?)</a:t>
            </a:r>
            <a:br>
              <a:rPr lang="en-US" dirty="0"/>
            </a:br>
            <a:r>
              <a:rPr lang="en-US" dirty="0"/>
              <a:t>Looking at the “Other” group of everything else, we see that work is declining there, especially comparing January 24/25. (Ricky, any idea what’s happening there? Has anything notable dropped off, or been delayed?)</a:t>
            </a:r>
          </a:p>
        </p:txBody>
      </p:sp>
      <p:sp>
        <p:nvSpPr>
          <p:cNvPr id="4" name="Slide Number Placeholder 3"/>
          <p:cNvSpPr>
            <a:spLocks noGrp="1"/>
          </p:cNvSpPr>
          <p:nvPr>
            <p:ph type="sldNum" sz="quarter" idx="5"/>
          </p:nvPr>
        </p:nvSpPr>
        <p:spPr/>
        <p:txBody>
          <a:bodyPr/>
          <a:lstStyle/>
          <a:p>
            <a:fld id="{80B484B5-3535-477E-8B42-F44471338726}" type="slidenum">
              <a:rPr lang="en-US" smtClean="0"/>
              <a:t>4</a:t>
            </a:fld>
            <a:endParaRPr lang="en-US"/>
          </a:p>
        </p:txBody>
      </p:sp>
    </p:spTree>
    <p:extLst>
      <p:ext uri="{BB962C8B-B14F-4D97-AF65-F5344CB8AC3E}">
        <p14:creationId xmlns:p14="http://schemas.microsoft.com/office/powerpoint/2010/main" val="2620119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Sally: </a:t>
            </a:r>
          </a:p>
          <a:p>
            <a:r>
              <a:rPr lang="en-US" dirty="0"/>
              <a:t>Q2 attention will</a:t>
            </a:r>
          </a:p>
          <a:p>
            <a:r>
              <a:rPr lang="en-US" dirty="0"/>
              <a:t>Watch the trends, work with Murat in terms of portfolio volume….</a:t>
            </a:r>
          </a:p>
          <a:p>
            <a:r>
              <a:rPr lang="en-US" dirty="0"/>
              <a:t>POC….Team very interested in exploring whether Infocon could pick up some Forms WF – balance risk, potentially increase efficiency (stay tuned on Innodata details)</a:t>
            </a:r>
          </a:p>
          <a:p>
            <a:endParaRPr lang="en-US" dirty="0"/>
          </a:p>
        </p:txBody>
      </p:sp>
      <p:sp>
        <p:nvSpPr>
          <p:cNvPr id="4" name="Slide Number Placeholder 3"/>
          <p:cNvSpPr>
            <a:spLocks noGrp="1"/>
          </p:cNvSpPr>
          <p:nvPr>
            <p:ph type="sldNum" sz="quarter" idx="5"/>
          </p:nvPr>
        </p:nvSpPr>
        <p:spPr/>
        <p:txBody>
          <a:bodyPr/>
          <a:lstStyle/>
          <a:p>
            <a:fld id="{80B484B5-3535-477E-8B42-F44471338726}" type="slidenum">
              <a:rPr lang="en-US" smtClean="0"/>
              <a:t>5</a:t>
            </a:fld>
            <a:endParaRPr lang="en-US"/>
          </a:p>
        </p:txBody>
      </p:sp>
    </p:spTree>
    <p:extLst>
      <p:ext uri="{BB962C8B-B14F-4D97-AF65-F5344CB8AC3E}">
        <p14:creationId xmlns:p14="http://schemas.microsoft.com/office/powerpoint/2010/main" val="1091656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84B5-3535-477E-8B42-F44471338726}" type="slidenum">
              <a:rPr lang="en-US" smtClean="0"/>
              <a:t>6</a:t>
            </a:fld>
            <a:endParaRPr lang="en-US"/>
          </a:p>
        </p:txBody>
      </p:sp>
    </p:spTree>
    <p:extLst>
      <p:ext uri="{BB962C8B-B14F-4D97-AF65-F5344CB8AC3E}">
        <p14:creationId xmlns:p14="http://schemas.microsoft.com/office/powerpoint/2010/main" val="1609952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TPQA work is very limited. </a:t>
            </a:r>
          </a:p>
        </p:txBody>
      </p:sp>
      <p:sp>
        <p:nvSpPr>
          <p:cNvPr id="4" name="Slide Number Placeholder 3"/>
          <p:cNvSpPr>
            <a:spLocks noGrp="1"/>
          </p:cNvSpPr>
          <p:nvPr>
            <p:ph type="sldNum" sz="quarter" idx="5"/>
          </p:nvPr>
        </p:nvSpPr>
        <p:spPr/>
        <p:txBody>
          <a:bodyPr/>
          <a:lstStyle/>
          <a:p>
            <a:fld id="{80B484B5-3535-477E-8B42-F44471338726}" type="slidenum">
              <a:rPr lang="en-US" smtClean="0"/>
              <a:t>8</a:t>
            </a:fld>
            <a:endParaRPr lang="en-US"/>
          </a:p>
        </p:txBody>
      </p:sp>
    </p:spTree>
    <p:extLst>
      <p:ext uri="{BB962C8B-B14F-4D97-AF65-F5344CB8AC3E}">
        <p14:creationId xmlns:p14="http://schemas.microsoft.com/office/powerpoint/2010/main" val="1452577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84B5-3535-477E-8B42-F44471338726}" type="slidenum">
              <a:rPr lang="en-US" smtClean="0"/>
              <a:t>10</a:t>
            </a:fld>
            <a:endParaRPr lang="en-US"/>
          </a:p>
        </p:txBody>
      </p:sp>
    </p:spTree>
    <p:extLst>
      <p:ext uri="{BB962C8B-B14F-4D97-AF65-F5344CB8AC3E}">
        <p14:creationId xmlns:p14="http://schemas.microsoft.com/office/powerpoint/2010/main" val="3753863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982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6082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94320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761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427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64945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6/17/2025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09142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6/17/2025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5129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6/17/2025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66527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6/17/2025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840477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73146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6/17/2025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103702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microsoft.com/office/2018/10/relationships/comments" Target="../comments/modernComment_101_94CDA3CA.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2_6445D153.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microsoft.com/office/2018/10/relationships/comments" Target="../comments/modernComment_105_B454D33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Vendor Quarterly Check-In</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January-March 2025</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8F6C-42B6-50BF-FF73-5CA577682465}"/>
              </a:ext>
            </a:extLst>
          </p:cNvPr>
          <p:cNvSpPr>
            <a:spLocks noGrp="1"/>
          </p:cNvSpPr>
          <p:nvPr>
            <p:ph type="title"/>
          </p:nvPr>
        </p:nvSpPr>
        <p:spPr>
          <a:xfrm>
            <a:off x="1110713" y="640080"/>
            <a:ext cx="4339111" cy="1076811"/>
          </a:xfrm>
        </p:spPr>
        <p:txBody>
          <a:bodyPr anchor="b">
            <a:normAutofit/>
          </a:bodyPr>
          <a:lstStyle/>
          <a:p>
            <a:r>
              <a:rPr lang="en-US" sz="5400"/>
              <a:t>Mindcrest</a:t>
            </a:r>
          </a:p>
        </p:txBody>
      </p:sp>
      <p:sp>
        <p:nvSpPr>
          <p:cNvPr id="3" name="Content Placeholder 2">
            <a:extLst>
              <a:ext uri="{FF2B5EF4-FFF2-40B4-BE49-F238E27FC236}">
                <a16:creationId xmlns:a16="http://schemas.microsoft.com/office/drawing/2014/main" id="{E5735072-BBED-44F9-FCA0-7AB7178E088C}"/>
              </a:ext>
            </a:extLst>
          </p:cNvPr>
          <p:cNvSpPr>
            <a:spLocks noGrp="1"/>
          </p:cNvSpPr>
          <p:nvPr>
            <p:ph idx="1"/>
          </p:nvPr>
        </p:nvSpPr>
        <p:spPr>
          <a:xfrm>
            <a:off x="0" y="1955348"/>
            <a:ext cx="4490269" cy="4559042"/>
          </a:xfrm>
        </p:spPr>
        <p:txBody>
          <a:bodyPr vert="horz" lIns="91440" tIns="45720" rIns="91440" bIns="45720" rtlCol="0" anchor="t">
            <a:normAutofit/>
          </a:bodyPr>
          <a:lstStyle/>
          <a:p>
            <a:pPr marL="0" indent="0">
              <a:buNone/>
            </a:pPr>
            <a:r>
              <a:rPr lang="en-US" sz="2200" b="1" dirty="0"/>
              <a:t>Revamp PRTN C&amp;A process to streamline convoluted workflow</a:t>
            </a:r>
          </a:p>
          <a:p>
            <a:pPr marL="0" indent="0">
              <a:buNone/>
            </a:pPr>
            <a:r>
              <a:rPr lang="en-US" sz="1800" b="1" dirty="0"/>
              <a:t>Complete:</a:t>
            </a:r>
          </a:p>
          <a:p>
            <a:pPr marL="396875" indent="-396875">
              <a:buFont typeface="Wingdings 2" panose="05020102010507070707" pitchFamily="18" charset="2"/>
              <a:buChar char="R"/>
            </a:pPr>
            <a:r>
              <a:rPr lang="en-US" sz="1800" dirty="0"/>
              <a:t>Vendor access to Jira, Outlook</a:t>
            </a:r>
          </a:p>
          <a:p>
            <a:pPr marL="396875" indent="-396875">
              <a:buFont typeface="Wingdings 2" panose="05020102010507070707" pitchFamily="18" charset="2"/>
              <a:buChar char="R"/>
            </a:pPr>
            <a:r>
              <a:rPr lang="en-US" sz="1800" dirty="0"/>
              <a:t>Workflow finalized</a:t>
            </a:r>
          </a:p>
          <a:p>
            <a:pPr marL="396875" indent="-396875">
              <a:buFont typeface="Wingdings 2" panose="05020102010507070707" pitchFamily="18" charset="2"/>
              <a:buChar char="R"/>
            </a:pPr>
            <a:r>
              <a:rPr lang="en-US" sz="1800" dirty="0"/>
              <a:t>Workflow Overview meeting with Mindcrest</a:t>
            </a:r>
          </a:p>
          <a:p>
            <a:pPr marL="0" indent="0">
              <a:spcBef>
                <a:spcPts val="1800"/>
              </a:spcBef>
              <a:buNone/>
            </a:pPr>
            <a:r>
              <a:rPr lang="en-US" sz="1800" b="1" i="1" dirty="0"/>
              <a:t>Upcoming:</a:t>
            </a:r>
          </a:p>
          <a:p>
            <a:pPr marL="396875" indent="-396875">
              <a:buFont typeface="Wingdings" panose="05000000000000000000" pitchFamily="2" charset="2"/>
              <a:buChar char="o"/>
            </a:pPr>
            <a:r>
              <a:rPr lang="en-US" sz="1800" dirty="0"/>
              <a:t>Jira ticket training for vendor</a:t>
            </a:r>
          </a:p>
          <a:p>
            <a:pPr marL="396875" indent="-396875">
              <a:buFont typeface="Wingdings" panose="05000000000000000000" pitchFamily="2" charset="2"/>
              <a:buChar char="o"/>
            </a:pPr>
            <a:r>
              <a:rPr lang="en-US" sz="1800" dirty="0"/>
              <a:t>Full implementation</a:t>
            </a:r>
          </a:p>
          <a:p>
            <a:endParaRPr lang="en-US" sz="2200" dirty="0"/>
          </a:p>
          <a:p>
            <a:pPr marL="0" indent="0">
              <a:buNone/>
            </a:pPr>
            <a:endParaRPr lang="en-US" sz="2200" dirty="0"/>
          </a:p>
        </p:txBody>
      </p:sp>
      <p:pic>
        <p:nvPicPr>
          <p:cNvPr id="4" name="Picture 3" descr="A screenshot of a diagram&#10;&#10;AI-generated content may be incorrect.">
            <a:extLst>
              <a:ext uri="{FF2B5EF4-FFF2-40B4-BE49-F238E27FC236}">
                <a16:creationId xmlns:a16="http://schemas.microsoft.com/office/drawing/2014/main" id="{4266C1E8-0E35-B1F0-BA9F-7A5825B7064E}"/>
              </a:ext>
            </a:extLst>
          </p:cNvPr>
          <p:cNvPicPr>
            <a:picLocks noChangeAspect="1"/>
          </p:cNvPicPr>
          <p:nvPr/>
        </p:nvPicPr>
        <p:blipFill>
          <a:blip r:embed="rId3"/>
          <a:stretch>
            <a:fillRect/>
          </a:stretch>
        </p:blipFill>
        <p:spPr>
          <a:xfrm>
            <a:off x="4490269" y="1450515"/>
            <a:ext cx="7525408" cy="466023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251335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540E50B-606E-CF74-B910-91A915A735BE}"/>
              </a:ext>
            </a:extLst>
          </p:cNvPr>
          <p:cNvPicPr>
            <a:picLocks noChangeAspect="1"/>
          </p:cNvPicPr>
          <p:nvPr/>
        </p:nvPicPr>
        <p:blipFill>
          <a:blip r:embed="rId2"/>
          <a:stretch>
            <a:fillRect/>
          </a:stretch>
        </p:blipFill>
        <p:spPr>
          <a:xfrm>
            <a:off x="3692026" y="1991677"/>
            <a:ext cx="3873546" cy="3873546"/>
          </a:xfrm>
          <a:prstGeom prst="rect">
            <a:avLst/>
          </a:prstGeom>
        </p:spPr>
      </p:pic>
    </p:spTree>
    <p:extLst>
      <p:ext uri="{BB962C8B-B14F-4D97-AF65-F5344CB8AC3E}">
        <p14:creationId xmlns:p14="http://schemas.microsoft.com/office/powerpoint/2010/main" val="2804873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08425-6933-45C6-86E7-470CA903390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E033CFB-E9AD-177D-0B27-61C5947DA334}"/>
              </a:ext>
            </a:extLst>
          </p:cNvPr>
          <p:cNvSpPr>
            <a:spLocks noGrp="1"/>
          </p:cNvSpPr>
          <p:nvPr>
            <p:ph idx="1"/>
          </p:nvPr>
        </p:nvSpPr>
        <p:spPr/>
        <p:txBody>
          <a:bodyPr vert="horz" lIns="91440" tIns="45720" rIns="91440" bIns="45720" rtlCol="0" anchor="t">
            <a:normAutofit/>
          </a:bodyPr>
          <a:lstStyle/>
          <a:p>
            <a:pPr>
              <a:lnSpc>
                <a:spcPct val="150000"/>
              </a:lnSpc>
            </a:pPr>
            <a:r>
              <a:rPr lang="en-US" dirty="0"/>
              <a:t>YTD totals, project/operation breakdown</a:t>
            </a:r>
          </a:p>
          <a:p>
            <a:pPr>
              <a:lnSpc>
                <a:spcPct val="150000"/>
              </a:lnSpc>
            </a:pPr>
            <a:r>
              <a:rPr lang="en-US" dirty="0"/>
              <a:t>Comparison year-over-year</a:t>
            </a:r>
          </a:p>
          <a:p>
            <a:pPr>
              <a:lnSpc>
                <a:spcPct val="150000"/>
              </a:lnSpc>
            </a:pPr>
            <a:r>
              <a:rPr lang="en-US" dirty="0"/>
              <a:t>New work</a:t>
            </a:r>
          </a:p>
          <a:p>
            <a:pPr>
              <a:lnSpc>
                <a:spcPct val="150000"/>
              </a:lnSpc>
            </a:pPr>
            <a:r>
              <a:rPr lang="en-US" dirty="0"/>
              <a:t>Attention areas</a:t>
            </a:r>
          </a:p>
          <a:p>
            <a:pPr>
              <a:lnSpc>
                <a:spcPct val="150000"/>
              </a:lnSpc>
            </a:pPr>
            <a:r>
              <a:rPr lang="en-US" dirty="0"/>
              <a:t>Q2 Priorities </a:t>
            </a:r>
          </a:p>
          <a:p>
            <a:endParaRPr lang="en-US" dirty="0"/>
          </a:p>
        </p:txBody>
      </p:sp>
    </p:spTree>
    <p:extLst>
      <p:ext uri="{BB962C8B-B14F-4D97-AF65-F5344CB8AC3E}">
        <p14:creationId xmlns:p14="http://schemas.microsoft.com/office/powerpoint/2010/main" val="188532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919F3917-05B5-A264-1D80-66B49C5CBC33}"/>
              </a:ext>
            </a:extLst>
          </p:cNvPr>
          <p:cNvPicPr>
            <a:picLocks noChangeAspect="1"/>
          </p:cNvPicPr>
          <p:nvPr/>
        </p:nvPicPr>
        <p:blipFill>
          <a:blip r:embed="rId3"/>
          <a:stretch>
            <a:fillRect/>
          </a:stretch>
        </p:blipFill>
        <p:spPr>
          <a:xfrm>
            <a:off x="2643299" y="1916734"/>
            <a:ext cx="6836894" cy="2391004"/>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13" name="Picture 12">
            <a:extLst>
              <a:ext uri="{FF2B5EF4-FFF2-40B4-BE49-F238E27FC236}">
                <a16:creationId xmlns:a16="http://schemas.microsoft.com/office/drawing/2014/main" id="{FB80BFDB-7BD9-0C0B-2A91-80DC5AD64571}"/>
              </a:ext>
            </a:extLst>
          </p:cNvPr>
          <p:cNvPicPr>
            <a:picLocks noChangeAspect="1"/>
          </p:cNvPicPr>
          <p:nvPr/>
        </p:nvPicPr>
        <p:blipFill>
          <a:blip r:embed="rId4"/>
          <a:stretch>
            <a:fillRect/>
          </a:stretch>
        </p:blipFill>
        <p:spPr>
          <a:xfrm>
            <a:off x="7637837" y="3660978"/>
            <a:ext cx="4040028" cy="2560577"/>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6" name="Title 1">
            <a:extLst>
              <a:ext uri="{FF2B5EF4-FFF2-40B4-BE49-F238E27FC236}">
                <a16:creationId xmlns:a16="http://schemas.microsoft.com/office/drawing/2014/main" id="{F768FFB3-2BE3-F52C-4ED0-8E8D313C7528}"/>
              </a:ext>
            </a:extLst>
          </p:cNvPr>
          <p:cNvSpPr>
            <a:spLocks noGrp="1"/>
          </p:cNvSpPr>
          <p:nvPr>
            <p:ph type="title"/>
          </p:nvPr>
        </p:nvSpPr>
        <p:spPr/>
        <p:txBody>
          <a:bodyPr/>
          <a:lstStyle/>
          <a:p>
            <a:r>
              <a:rPr lang="en-US" dirty="0"/>
              <a:t>Infocon </a:t>
            </a:r>
          </a:p>
        </p:txBody>
      </p:sp>
      <p:graphicFrame>
        <p:nvGraphicFramePr>
          <p:cNvPr id="7" name="Table 6">
            <a:extLst>
              <a:ext uri="{FF2B5EF4-FFF2-40B4-BE49-F238E27FC236}">
                <a16:creationId xmlns:a16="http://schemas.microsoft.com/office/drawing/2014/main" id="{086FEDA6-E0A9-EBA9-21BA-9A8D83AC7EBD}"/>
              </a:ext>
            </a:extLst>
          </p:cNvPr>
          <p:cNvGraphicFramePr>
            <a:graphicFrameLocks noGrp="1"/>
          </p:cNvGraphicFramePr>
          <p:nvPr>
            <p:extLst>
              <p:ext uri="{D42A27DB-BD31-4B8C-83A1-F6EECF244321}">
                <p14:modId xmlns:p14="http://schemas.microsoft.com/office/powerpoint/2010/main" val="3539328618"/>
              </p:ext>
            </p:extLst>
          </p:nvPr>
        </p:nvGraphicFramePr>
        <p:xfrm>
          <a:off x="9032240" y="17187"/>
          <a:ext cx="3129822" cy="1747345"/>
        </p:xfrm>
        <a:graphic>
          <a:graphicData uri="http://schemas.openxmlformats.org/drawingml/2006/table">
            <a:tbl>
              <a:tblPr firstRow="1" bandRow="1">
                <a:tableStyleId>{5C22544A-7EE6-4342-B048-85BDC9FD1C3A}</a:tableStyleId>
              </a:tblPr>
              <a:tblGrid>
                <a:gridCol w="799434">
                  <a:extLst>
                    <a:ext uri="{9D8B030D-6E8A-4147-A177-3AD203B41FA5}">
                      <a16:colId xmlns:a16="http://schemas.microsoft.com/office/drawing/2014/main" val="320203658"/>
                    </a:ext>
                  </a:extLst>
                </a:gridCol>
                <a:gridCol w="776796">
                  <a:extLst>
                    <a:ext uri="{9D8B030D-6E8A-4147-A177-3AD203B41FA5}">
                      <a16:colId xmlns:a16="http://schemas.microsoft.com/office/drawing/2014/main" val="4240510892"/>
                    </a:ext>
                  </a:extLst>
                </a:gridCol>
                <a:gridCol w="776796">
                  <a:extLst>
                    <a:ext uri="{9D8B030D-6E8A-4147-A177-3AD203B41FA5}">
                      <a16:colId xmlns:a16="http://schemas.microsoft.com/office/drawing/2014/main" val="3814603825"/>
                    </a:ext>
                  </a:extLst>
                </a:gridCol>
                <a:gridCol w="776796">
                  <a:extLst>
                    <a:ext uri="{9D8B030D-6E8A-4147-A177-3AD203B41FA5}">
                      <a16:colId xmlns:a16="http://schemas.microsoft.com/office/drawing/2014/main" val="880861238"/>
                    </a:ext>
                  </a:extLst>
                </a:gridCol>
              </a:tblGrid>
              <a:tr h="359454">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2025 BUDGET: </a:t>
                      </a:r>
                      <a:r>
                        <a:rPr lang="en-US" b="1" dirty="0">
                          <a:solidFill>
                            <a:schemeClr val="tx1"/>
                          </a:solidFill>
                        </a:rPr>
                        <a:t>$263,000 </a:t>
                      </a:r>
                      <a:r>
                        <a:rPr lang="en-US" sz="1200" b="1" dirty="0">
                          <a:solidFill>
                            <a:schemeClr val="tx1"/>
                          </a:solidFill>
                        </a:rPr>
                        <a:t>(26,300 </a:t>
                      </a:r>
                      <a:r>
                        <a:rPr lang="en-US" sz="1200" b="1" dirty="0" err="1">
                          <a:solidFill>
                            <a:schemeClr val="tx1"/>
                          </a:solidFill>
                        </a:rPr>
                        <a:t>hrs</a:t>
                      </a:r>
                      <a:r>
                        <a:rPr lang="en-US" sz="1200" b="1" dirty="0">
                          <a:solidFill>
                            <a:schemeClr val="tx1"/>
                          </a:solidFill>
                        </a:rPr>
                        <a:t>)</a:t>
                      </a:r>
                      <a:endParaRPr lang="en-US" b="1" dirty="0">
                        <a:solidFill>
                          <a:schemeClr val="tx1"/>
                        </a:solidFill>
                      </a:endParaRPr>
                    </a:p>
                  </a:txBody>
                  <a:tcPr>
                    <a:solidFill>
                      <a:schemeClr val="bg1">
                        <a:lumMod val="85000"/>
                      </a:schemeClr>
                    </a:solidFill>
                  </a:tcPr>
                </a:tc>
                <a:tc hMerge="1">
                  <a:txBody>
                    <a:bodyPr/>
                    <a:lstStyle/>
                    <a:p>
                      <a:endParaRPr lang="en-US"/>
                    </a:p>
                  </a:txBody>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1200" b="0" dirty="0"/>
                    </a:p>
                  </a:txBody>
                  <a:tcPr>
                    <a:solidFill>
                      <a:schemeClr val="bg2"/>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solidFill>
                          <a:schemeClr val="tx1"/>
                        </a:solidFill>
                      </a:endParaRPr>
                    </a:p>
                  </a:txBody>
                  <a:tcPr>
                    <a:solidFill>
                      <a:schemeClr val="bg2"/>
                    </a:solidFill>
                  </a:tcPr>
                </a:tc>
                <a:extLst>
                  <a:ext uri="{0D108BD9-81ED-4DB2-BD59-A6C34878D82A}">
                    <a16:rowId xmlns:a16="http://schemas.microsoft.com/office/drawing/2014/main" val="1997251795"/>
                  </a:ext>
                </a:extLst>
              </a:tr>
              <a:tr h="209681">
                <a:tc>
                  <a:txBody>
                    <a:bodyPr/>
                    <a:lstStyle/>
                    <a:p>
                      <a:pPr algn="r"/>
                      <a:r>
                        <a:rPr lang="en-US" sz="800" dirty="0">
                          <a:solidFill>
                            <a:schemeClr val="bg1"/>
                          </a:solidFill>
                        </a:rPr>
                        <a:t>QUARTER</a:t>
                      </a:r>
                    </a:p>
                  </a:txBody>
                  <a:tcPr anchor="b">
                    <a:solidFill>
                      <a:schemeClr val="tx1">
                        <a:lumMod val="65000"/>
                        <a:lumOff val="3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800" b="1" dirty="0">
                          <a:solidFill>
                            <a:schemeClr val="bg1"/>
                          </a:solidFill>
                        </a:rPr>
                        <a:t>HOURS</a:t>
                      </a:r>
                    </a:p>
                  </a:txBody>
                  <a:tcPr anchor="b">
                    <a:solidFill>
                      <a:schemeClr val="tx1">
                        <a:lumMod val="65000"/>
                        <a:lumOff val="35000"/>
                      </a:schemeClr>
                    </a:solidFill>
                  </a:tcPr>
                </a:tc>
                <a:tc>
                  <a:txBody>
                    <a:bodyPr/>
                    <a:lstStyle/>
                    <a:p>
                      <a:pPr algn="r"/>
                      <a:r>
                        <a:rPr lang="en-US" sz="800" b="1" dirty="0">
                          <a:solidFill>
                            <a:schemeClr val="bg1"/>
                          </a:solidFill>
                        </a:rPr>
                        <a:t>DOLLARS</a:t>
                      </a:r>
                    </a:p>
                  </a:txBody>
                  <a:tcPr anchor="b">
                    <a:solidFill>
                      <a:schemeClr val="tx1">
                        <a:lumMod val="65000"/>
                        <a:lumOff val="35000"/>
                      </a:schemeClr>
                    </a:solidFill>
                  </a:tcPr>
                </a:tc>
                <a:tc>
                  <a:txBody>
                    <a:bodyPr/>
                    <a:lstStyle/>
                    <a:p>
                      <a:pPr algn="r"/>
                      <a:r>
                        <a:rPr lang="en-US" sz="800" b="1" dirty="0">
                          <a:solidFill>
                            <a:schemeClr val="bg1"/>
                          </a:solidFill>
                        </a:rPr>
                        <a:t>% OF TOTAL</a:t>
                      </a:r>
                    </a:p>
                  </a:txBody>
                  <a:tcPr anchor="b">
                    <a:solidFill>
                      <a:schemeClr val="tx1">
                        <a:lumMod val="65000"/>
                        <a:lumOff val="35000"/>
                      </a:schemeClr>
                    </a:solidFill>
                  </a:tcPr>
                </a:tc>
                <a:extLst>
                  <a:ext uri="{0D108BD9-81ED-4DB2-BD59-A6C34878D82A}">
                    <a16:rowId xmlns:a16="http://schemas.microsoft.com/office/drawing/2014/main" val="1111545732"/>
                  </a:ext>
                </a:extLst>
              </a:tr>
              <a:tr h="269590">
                <a:tc>
                  <a:txBody>
                    <a:bodyPr/>
                    <a:lstStyle/>
                    <a:p>
                      <a:pPr algn="r">
                        <a:lnSpc>
                          <a:spcPct val="90000"/>
                        </a:lnSpc>
                      </a:pPr>
                      <a:r>
                        <a:rPr lang="en-US" sz="1200" dirty="0"/>
                        <a:t>Jan-Mar</a:t>
                      </a:r>
                    </a:p>
                  </a:txBody>
                  <a:tcPr>
                    <a:solidFill>
                      <a:schemeClr val="bg1">
                        <a:lumMod val="85000"/>
                      </a:schemeClr>
                    </a:solidFill>
                  </a:tcPr>
                </a:tc>
                <a:tc>
                  <a:txBody>
                    <a:bodyPr/>
                    <a:lstStyle/>
                    <a:p>
                      <a:pPr marL="0" marR="0" lvl="0" indent="0" algn="r" defTabSz="914400" rtl="0" eaLnBrk="1" fontAlgn="auto" latinLnBrk="0" hangingPunct="1">
                        <a:lnSpc>
                          <a:spcPct val="90000"/>
                        </a:lnSpc>
                        <a:spcBef>
                          <a:spcPts val="0"/>
                        </a:spcBef>
                        <a:spcAft>
                          <a:spcPts val="0"/>
                        </a:spcAft>
                        <a:buClrTx/>
                        <a:buSzTx/>
                        <a:buFontTx/>
                        <a:buNone/>
                        <a:tabLst/>
                        <a:defRPr/>
                      </a:pPr>
                      <a:r>
                        <a:rPr lang="en-US" sz="1200" b="1" dirty="0">
                          <a:solidFill>
                            <a:schemeClr val="tx1"/>
                          </a:solidFill>
                        </a:rPr>
                        <a:t>4,274</a:t>
                      </a:r>
                    </a:p>
                  </a:txBody>
                  <a:tcPr>
                    <a:solidFill>
                      <a:schemeClr val="bg1">
                        <a:lumMod val="85000"/>
                      </a:schemeClr>
                    </a:solidFill>
                  </a:tcPr>
                </a:tc>
                <a:tc>
                  <a:txBody>
                    <a:bodyPr/>
                    <a:lstStyle/>
                    <a:p>
                      <a:pPr algn="r">
                        <a:lnSpc>
                          <a:spcPct val="90000"/>
                        </a:lnSpc>
                      </a:pPr>
                      <a:r>
                        <a:rPr lang="en-US" sz="1200" b="1" dirty="0">
                          <a:solidFill>
                            <a:schemeClr val="tx1"/>
                          </a:solidFill>
                        </a:rPr>
                        <a:t>42,740</a:t>
                      </a:r>
                    </a:p>
                  </a:txBody>
                  <a:tcPr>
                    <a:solidFill>
                      <a:schemeClr val="bg1">
                        <a:lumMod val="85000"/>
                      </a:schemeClr>
                    </a:solidFill>
                  </a:tcPr>
                </a:tc>
                <a:tc>
                  <a:txBody>
                    <a:bodyPr/>
                    <a:lstStyle/>
                    <a:p>
                      <a:pPr algn="r">
                        <a:lnSpc>
                          <a:spcPct val="90000"/>
                        </a:lnSpc>
                      </a:pPr>
                      <a:r>
                        <a:rPr lang="en-US" sz="1200" b="1" dirty="0">
                          <a:solidFill>
                            <a:schemeClr val="tx1"/>
                          </a:solidFill>
                        </a:rPr>
                        <a:t>16%</a:t>
                      </a:r>
                    </a:p>
                  </a:txBody>
                  <a:tcPr>
                    <a:solidFill>
                      <a:schemeClr val="bg1">
                        <a:lumMod val="85000"/>
                      </a:schemeClr>
                    </a:solidFill>
                  </a:tcPr>
                </a:tc>
                <a:extLst>
                  <a:ext uri="{0D108BD9-81ED-4DB2-BD59-A6C34878D82A}">
                    <a16:rowId xmlns:a16="http://schemas.microsoft.com/office/drawing/2014/main" val="2478439019"/>
                  </a:ext>
                </a:extLst>
              </a:tr>
              <a:tr h="299545">
                <a:tc>
                  <a:txBody>
                    <a:bodyPr/>
                    <a:lstStyle/>
                    <a:p>
                      <a:pPr algn="r">
                        <a:lnSpc>
                          <a:spcPct val="90000"/>
                        </a:lnSpc>
                      </a:pPr>
                      <a:r>
                        <a:rPr lang="en-US" sz="1200" dirty="0"/>
                        <a:t>Apr-Jun</a:t>
                      </a:r>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extLst>
                  <a:ext uri="{0D108BD9-81ED-4DB2-BD59-A6C34878D82A}">
                    <a16:rowId xmlns:a16="http://schemas.microsoft.com/office/drawing/2014/main" val="789147173"/>
                  </a:ext>
                </a:extLst>
              </a:tr>
              <a:tr h="299545">
                <a:tc>
                  <a:txBody>
                    <a:bodyPr/>
                    <a:lstStyle/>
                    <a:p>
                      <a:pPr algn="r">
                        <a:lnSpc>
                          <a:spcPct val="90000"/>
                        </a:lnSpc>
                      </a:pPr>
                      <a:r>
                        <a:rPr lang="en-US" sz="1200" dirty="0"/>
                        <a:t>Jul-Sept</a:t>
                      </a:r>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extLst>
                  <a:ext uri="{0D108BD9-81ED-4DB2-BD59-A6C34878D82A}">
                    <a16:rowId xmlns:a16="http://schemas.microsoft.com/office/drawing/2014/main" val="2111161904"/>
                  </a:ext>
                </a:extLst>
              </a:tr>
              <a:tr h="299545">
                <a:tc>
                  <a:txBody>
                    <a:bodyPr/>
                    <a:lstStyle/>
                    <a:p>
                      <a:pPr algn="r">
                        <a:lnSpc>
                          <a:spcPct val="90000"/>
                        </a:lnSpc>
                      </a:pPr>
                      <a:r>
                        <a:rPr lang="en-US" sz="1200" dirty="0"/>
                        <a:t>Oct-Dec</a:t>
                      </a:r>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tc>
                  <a:txBody>
                    <a:bodyPr/>
                    <a:lstStyle/>
                    <a:p>
                      <a:pPr algn="r">
                        <a:lnSpc>
                          <a:spcPct val="90000"/>
                        </a:lnSpc>
                      </a:pPr>
                      <a:endParaRPr lang="en-US" sz="1400" dirty="0"/>
                    </a:p>
                  </a:txBody>
                  <a:tcPr>
                    <a:solidFill>
                      <a:schemeClr val="bg1">
                        <a:lumMod val="85000"/>
                      </a:schemeClr>
                    </a:solidFill>
                  </a:tcPr>
                </a:tc>
                <a:extLst>
                  <a:ext uri="{0D108BD9-81ED-4DB2-BD59-A6C34878D82A}">
                    <a16:rowId xmlns:a16="http://schemas.microsoft.com/office/drawing/2014/main" val="1289099668"/>
                  </a:ext>
                </a:extLst>
              </a:tr>
            </a:tbl>
          </a:graphicData>
        </a:graphic>
      </p:graphicFrame>
      <p:sp>
        <p:nvSpPr>
          <p:cNvPr id="28" name="Rectangle: Rounded Corners 27">
            <a:extLst>
              <a:ext uri="{FF2B5EF4-FFF2-40B4-BE49-F238E27FC236}">
                <a16:creationId xmlns:a16="http://schemas.microsoft.com/office/drawing/2014/main" id="{5BF5FF12-1404-0CF4-FB8F-233A65DF6A99}"/>
              </a:ext>
            </a:extLst>
          </p:cNvPr>
          <p:cNvSpPr/>
          <p:nvPr/>
        </p:nvSpPr>
        <p:spPr>
          <a:xfrm>
            <a:off x="4666543" y="3827383"/>
            <a:ext cx="1819274" cy="914400"/>
          </a:xfrm>
          <a:prstGeom prst="roundRect">
            <a:avLst/>
          </a:prstGeom>
          <a:solidFill>
            <a:schemeClr val="accent2"/>
          </a:solidFill>
          <a:effectLst>
            <a:innerShdw blurRad="63500" dist="50800" dir="162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rPr>
              <a:t>Portfolios</a:t>
            </a:r>
            <a:r>
              <a:rPr lang="en-US" sz="1600" dirty="0">
                <a:solidFill>
                  <a:schemeClr val="tx1"/>
                </a:solidFill>
              </a:rPr>
              <a:t> </a:t>
            </a:r>
          </a:p>
          <a:p>
            <a:r>
              <a:rPr lang="en-US" sz="1600" dirty="0">
                <a:solidFill>
                  <a:schemeClr val="tx1"/>
                </a:solidFill>
              </a:rPr>
              <a:t>Jan-Mar </a:t>
            </a:r>
          </a:p>
          <a:p>
            <a:r>
              <a:rPr lang="en-US" sz="1600" dirty="0">
                <a:solidFill>
                  <a:schemeClr val="tx1"/>
                </a:solidFill>
              </a:rPr>
              <a:t>2023, 2024, 2025</a:t>
            </a:r>
            <a:endParaRPr lang="en-US" sz="1600" b="1" dirty="0">
              <a:solidFill>
                <a:schemeClr val="tx1"/>
              </a:solidFill>
              <a:effectLst>
                <a:outerShdw blurRad="38100" dist="38100" dir="2700000" algn="tl">
                  <a:srgbClr val="000000">
                    <a:alpha val="43137"/>
                  </a:srgbClr>
                </a:outerShdw>
              </a:effectLst>
            </a:endParaRPr>
          </a:p>
        </p:txBody>
      </p:sp>
      <p:pic>
        <p:nvPicPr>
          <p:cNvPr id="30" name="Picture 29">
            <a:extLst>
              <a:ext uri="{FF2B5EF4-FFF2-40B4-BE49-F238E27FC236}">
                <a16:creationId xmlns:a16="http://schemas.microsoft.com/office/drawing/2014/main" id="{35820F2F-55AF-51DC-94D4-FDFDEC85C49F}"/>
              </a:ext>
            </a:extLst>
          </p:cNvPr>
          <p:cNvPicPr>
            <a:picLocks noChangeAspect="1"/>
          </p:cNvPicPr>
          <p:nvPr/>
        </p:nvPicPr>
        <p:blipFill>
          <a:blip r:embed="rId5"/>
          <a:stretch>
            <a:fillRect/>
          </a:stretch>
        </p:blipFill>
        <p:spPr>
          <a:xfrm>
            <a:off x="667104" y="2393737"/>
            <a:ext cx="1647909" cy="3900748"/>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31" name="Rectangle: Rounded Corners 30">
            <a:extLst>
              <a:ext uri="{FF2B5EF4-FFF2-40B4-BE49-F238E27FC236}">
                <a16:creationId xmlns:a16="http://schemas.microsoft.com/office/drawing/2014/main" id="{48153803-B605-DA8D-A8FB-874B89B5323D}"/>
              </a:ext>
            </a:extLst>
          </p:cNvPr>
          <p:cNvSpPr/>
          <p:nvPr/>
        </p:nvSpPr>
        <p:spPr>
          <a:xfrm>
            <a:off x="304216" y="4211177"/>
            <a:ext cx="1819274" cy="914400"/>
          </a:xfrm>
          <a:prstGeom prst="roundRect">
            <a:avLst/>
          </a:prstGeom>
          <a:solidFill>
            <a:schemeClr val="accent2"/>
          </a:solidFill>
          <a:effectLst>
            <a:innerShdw blurRad="63500" dist="50800" dir="162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rPr>
              <a:t>February</a:t>
            </a:r>
            <a:r>
              <a:rPr lang="en-US" sz="1600" dirty="0">
                <a:solidFill>
                  <a:schemeClr val="tx1"/>
                </a:solidFill>
              </a:rPr>
              <a:t> </a:t>
            </a:r>
          </a:p>
          <a:p>
            <a:r>
              <a:rPr lang="en-US" sz="1600" dirty="0">
                <a:solidFill>
                  <a:schemeClr val="tx1"/>
                </a:solidFill>
              </a:rPr>
              <a:t>2023, 2024, 2025</a:t>
            </a:r>
            <a:endParaRPr lang="en-US" sz="1600" b="1" dirty="0">
              <a:solidFill>
                <a:schemeClr val="tx1"/>
              </a:solidFill>
              <a:effectLst>
                <a:outerShdw blurRad="38100" dist="38100" dir="2700000" algn="tl">
                  <a:srgbClr val="000000">
                    <a:alpha val="43137"/>
                  </a:srgbClr>
                </a:outerShdw>
              </a:effectLst>
            </a:endParaRPr>
          </a:p>
        </p:txBody>
      </p:sp>
      <p:pic>
        <p:nvPicPr>
          <p:cNvPr id="17" name="Graphic 16" descr="Arrow: Slight curve with solid fill">
            <a:extLst>
              <a:ext uri="{FF2B5EF4-FFF2-40B4-BE49-F238E27FC236}">
                <a16:creationId xmlns:a16="http://schemas.microsoft.com/office/drawing/2014/main" id="{4F7AA458-DE53-D14F-E50B-659A5FFAD99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8530858" flipV="1">
            <a:off x="2125242" y="3659815"/>
            <a:ext cx="1152865" cy="1463494"/>
          </a:xfrm>
          <a:prstGeom prst="rect">
            <a:avLst/>
          </a:prstGeom>
        </p:spPr>
      </p:pic>
      <p:sp>
        <p:nvSpPr>
          <p:cNvPr id="32" name="Rectangle: Rounded Corners 31">
            <a:extLst>
              <a:ext uri="{FF2B5EF4-FFF2-40B4-BE49-F238E27FC236}">
                <a16:creationId xmlns:a16="http://schemas.microsoft.com/office/drawing/2014/main" id="{92E233F4-1534-E2A0-5F1F-F3E22F610209}"/>
              </a:ext>
            </a:extLst>
          </p:cNvPr>
          <p:cNvSpPr/>
          <p:nvPr/>
        </p:nvSpPr>
        <p:spPr>
          <a:xfrm>
            <a:off x="6869362" y="5382314"/>
            <a:ext cx="2162878" cy="914400"/>
          </a:xfrm>
          <a:prstGeom prst="roundRect">
            <a:avLst/>
          </a:prstGeom>
          <a:solidFill>
            <a:schemeClr val="accent2"/>
          </a:solidFill>
          <a:effectLst>
            <a:innerShdw blurRad="63500" dist="50800" dir="162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effectLst>
                  <a:outerShdw blurRad="38100" dist="38100" dir="2700000" algn="tl">
                    <a:srgbClr val="000000">
                      <a:alpha val="43137"/>
                    </a:srgbClr>
                  </a:outerShdw>
                </a:effectLst>
              </a:rPr>
              <a:t>Wide variety of production tasks</a:t>
            </a:r>
          </a:p>
        </p:txBody>
      </p:sp>
      <p:sp>
        <p:nvSpPr>
          <p:cNvPr id="18" name="Rectangle: Rounded Corners 17">
            <a:extLst>
              <a:ext uri="{FF2B5EF4-FFF2-40B4-BE49-F238E27FC236}">
                <a16:creationId xmlns:a16="http://schemas.microsoft.com/office/drawing/2014/main" id="{79D0F40F-2CD7-658C-24A5-F10A51ED39A0}"/>
              </a:ext>
            </a:extLst>
          </p:cNvPr>
          <p:cNvSpPr/>
          <p:nvPr/>
        </p:nvSpPr>
        <p:spPr>
          <a:xfrm>
            <a:off x="228601" y="1865518"/>
            <a:ext cx="2286000" cy="687441"/>
          </a:xfrm>
          <a:prstGeom prst="roundRect">
            <a:avLst/>
          </a:prstGeom>
          <a:solidFill>
            <a:schemeClr val="accent2"/>
          </a:solidFill>
          <a:effectLst>
            <a:innerShdw blurRad="63500" dist="50800" dir="162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b="1" dirty="0">
                <a:effectLst>
                  <a:outerShdw blurRad="38100" dist="38100" dir="2700000" algn="tl">
                    <a:srgbClr val="000000">
                      <a:alpha val="43137"/>
                    </a:srgbClr>
                  </a:outerShdw>
                </a:effectLst>
              </a:rPr>
              <a:t>Monitoring</a:t>
            </a:r>
          </a:p>
        </p:txBody>
      </p:sp>
    </p:spTree>
    <p:extLst>
      <p:ext uri="{BB962C8B-B14F-4D97-AF65-F5344CB8AC3E}">
        <p14:creationId xmlns:p14="http://schemas.microsoft.com/office/powerpoint/2010/main" val="414394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6A46AAD-8BAE-19AB-5A7B-4F9B19585409}"/>
              </a:ext>
            </a:extLst>
          </p:cNvPr>
          <p:cNvSpPr/>
          <p:nvPr/>
        </p:nvSpPr>
        <p:spPr>
          <a:xfrm>
            <a:off x="5637435" y="1935999"/>
            <a:ext cx="6406519" cy="4330286"/>
          </a:xfrm>
          <a:prstGeom prst="rect">
            <a:avLst/>
          </a:prstGeom>
          <a:solidFill>
            <a:schemeClr val="accent1">
              <a:alpha val="14000"/>
            </a:scheme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295DEC3-CCD8-5CCA-BB38-C5DD45B98E47}"/>
              </a:ext>
            </a:extLst>
          </p:cNvPr>
          <p:cNvSpPr/>
          <p:nvPr/>
        </p:nvSpPr>
        <p:spPr>
          <a:xfrm>
            <a:off x="34835" y="2621189"/>
            <a:ext cx="5343281" cy="3587984"/>
          </a:xfrm>
          <a:prstGeom prst="rect">
            <a:avLst/>
          </a:prstGeom>
          <a:solidFill>
            <a:srgbClr val="FFC000">
              <a:alpha val="14000"/>
            </a:srgb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FE1CC0-E4AE-2677-04FE-A7EC15A4EA35}"/>
              </a:ext>
            </a:extLst>
          </p:cNvPr>
          <p:cNvSpPr>
            <a:spLocks noGrp="1"/>
          </p:cNvSpPr>
          <p:nvPr>
            <p:ph type="title"/>
          </p:nvPr>
        </p:nvSpPr>
        <p:spPr/>
        <p:txBody>
          <a:bodyPr/>
          <a:lstStyle/>
          <a:p>
            <a:r>
              <a:rPr lang="en-US" dirty="0" err="1"/>
              <a:t>Infocon</a:t>
            </a:r>
          </a:p>
        </p:txBody>
      </p:sp>
      <p:sp>
        <p:nvSpPr>
          <p:cNvPr id="5" name="TextBox 4">
            <a:extLst>
              <a:ext uri="{FF2B5EF4-FFF2-40B4-BE49-F238E27FC236}">
                <a16:creationId xmlns:a16="http://schemas.microsoft.com/office/drawing/2014/main" id="{64488779-A66F-986C-BF60-EE9803B54D06}"/>
              </a:ext>
            </a:extLst>
          </p:cNvPr>
          <p:cNvSpPr txBox="1"/>
          <p:nvPr/>
        </p:nvSpPr>
        <p:spPr>
          <a:xfrm>
            <a:off x="8628417" y="0"/>
            <a:ext cx="3563583" cy="1769715"/>
          </a:xfrm>
          <a:prstGeom prst="rect">
            <a:avLst/>
          </a:prstGeom>
          <a:solidFill>
            <a:schemeClr val="bg1">
              <a:lumMod val="85000"/>
            </a:schemeClr>
          </a:solidFill>
        </p:spPr>
        <p:txBody>
          <a:bodyPr wrap="square" rtlCol="0">
            <a:spAutoFit/>
          </a:bodyPr>
          <a:lstStyle/>
          <a:p>
            <a:r>
              <a:rPr lang="en-US" sz="1400" dirty="0"/>
              <a:t>Q1 Top Three*:</a:t>
            </a:r>
          </a:p>
          <a:p>
            <a:pPr marL="342900" indent="-342900">
              <a:spcBef>
                <a:spcPts val="600"/>
              </a:spcBef>
              <a:buFont typeface="+mj-lt"/>
              <a:buAutoNum type="arabicPeriod"/>
            </a:pPr>
            <a:r>
              <a:rPr lang="en-US" sz="1400" dirty="0"/>
              <a:t>Portfolios (IR updates, some conversion)</a:t>
            </a:r>
          </a:p>
          <a:p>
            <a:pPr marL="342900" indent="-342900">
              <a:spcBef>
                <a:spcPts val="600"/>
              </a:spcBef>
              <a:buFont typeface="+mj-lt"/>
              <a:buAutoNum type="arabicPeriod"/>
            </a:pPr>
            <a:r>
              <a:rPr lang="en-US" sz="1400" dirty="0"/>
              <a:t>International Form collection</a:t>
            </a:r>
          </a:p>
          <a:p>
            <a:pPr marL="342900" indent="-342900">
              <a:spcBef>
                <a:spcPts val="600"/>
              </a:spcBef>
              <a:buFont typeface="+mj-lt"/>
              <a:buAutoNum type="arabicPeriod"/>
            </a:pPr>
            <a:r>
              <a:rPr lang="en-US" sz="1400" dirty="0"/>
              <a:t>Property Tax Navigator updates</a:t>
            </a:r>
          </a:p>
          <a:p>
            <a:pPr marL="342900" indent="-342900">
              <a:spcBef>
                <a:spcPts val="600"/>
              </a:spcBef>
              <a:buFont typeface="+mj-lt"/>
              <a:buAutoNum type="arabicPeriod"/>
            </a:pPr>
            <a:r>
              <a:rPr lang="en-US" sz="1400" dirty="0"/>
              <a:t>PTEN* (special project)</a:t>
            </a:r>
          </a:p>
          <a:p>
            <a:pPr>
              <a:spcBef>
                <a:spcPts val="600"/>
              </a:spcBef>
            </a:pPr>
            <a:r>
              <a:rPr lang="en-US" sz="1400" i="1" dirty="0"/>
              <a:t>and </a:t>
            </a:r>
            <a:r>
              <a:rPr lang="en-US" sz="1400" dirty="0"/>
              <a:t>everything else….</a:t>
            </a:r>
          </a:p>
        </p:txBody>
      </p:sp>
      <p:sp>
        <p:nvSpPr>
          <p:cNvPr id="10" name="Rectangle: Rounded Corners 9">
            <a:extLst>
              <a:ext uri="{FF2B5EF4-FFF2-40B4-BE49-F238E27FC236}">
                <a16:creationId xmlns:a16="http://schemas.microsoft.com/office/drawing/2014/main" id="{376A3EE6-A817-D151-5DA1-254E3CCCD960}"/>
              </a:ext>
            </a:extLst>
          </p:cNvPr>
          <p:cNvSpPr/>
          <p:nvPr/>
        </p:nvSpPr>
        <p:spPr>
          <a:xfrm>
            <a:off x="310680" y="1835554"/>
            <a:ext cx="4364355" cy="687441"/>
          </a:xfrm>
          <a:prstGeom prst="roundRect">
            <a:avLst/>
          </a:prstGeom>
          <a:solidFill>
            <a:schemeClr val="accent2"/>
          </a:solidFill>
          <a:effectLst>
            <a:innerShdw blurRad="63500" dist="50800" dir="162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en-US" sz="2800" b="1" dirty="0"/>
              <a:t>Jan-Mar 2025: 4,274 Hours</a:t>
            </a:r>
          </a:p>
        </p:txBody>
      </p:sp>
      <p:graphicFrame>
        <p:nvGraphicFramePr>
          <p:cNvPr id="6" name="Chart 5">
            <a:extLst>
              <a:ext uri="{FF2B5EF4-FFF2-40B4-BE49-F238E27FC236}">
                <a16:creationId xmlns:a16="http://schemas.microsoft.com/office/drawing/2014/main" id="{5140989D-3A8F-1471-867C-DFD1C17489FD}"/>
              </a:ext>
            </a:extLst>
          </p:cNvPr>
          <p:cNvGraphicFramePr>
            <a:graphicFrameLocks/>
          </p:cNvGraphicFramePr>
          <p:nvPr>
            <p:extLst>
              <p:ext uri="{D42A27DB-BD31-4B8C-83A1-F6EECF244321}">
                <p14:modId xmlns:p14="http://schemas.microsoft.com/office/powerpoint/2010/main" val="318425663"/>
              </p:ext>
            </p:extLst>
          </p:nvPr>
        </p:nvGraphicFramePr>
        <p:xfrm>
          <a:off x="294154" y="2766416"/>
          <a:ext cx="4864769" cy="32975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id="{9237E62F-A2EA-437E-8AE8-2BABA912A442}"/>
              </a:ext>
            </a:extLst>
          </p:cNvPr>
          <p:cNvGraphicFramePr>
            <a:graphicFrameLocks/>
          </p:cNvGraphicFramePr>
          <p:nvPr>
            <p:extLst>
              <p:ext uri="{D42A27DB-BD31-4B8C-83A1-F6EECF244321}">
                <p14:modId xmlns:p14="http://schemas.microsoft.com/office/powerpoint/2010/main" val="3280904191"/>
              </p:ext>
            </p:extLst>
          </p:nvPr>
        </p:nvGraphicFramePr>
        <p:xfrm>
          <a:off x="5642811" y="2189743"/>
          <a:ext cx="6368342" cy="407654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496504778"/>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1BF4-DBEF-AC69-F235-5B8786BAC2AC}"/>
              </a:ext>
            </a:extLst>
          </p:cNvPr>
          <p:cNvSpPr>
            <a:spLocks noGrp="1"/>
          </p:cNvSpPr>
          <p:nvPr>
            <p:ph type="title"/>
          </p:nvPr>
        </p:nvSpPr>
        <p:spPr/>
        <p:txBody>
          <a:bodyPr/>
          <a:lstStyle/>
          <a:p>
            <a:r>
              <a:rPr lang="en-US" dirty="0"/>
              <a:t>Infocon: Q2 Focus, Questions</a:t>
            </a:r>
          </a:p>
        </p:txBody>
      </p:sp>
      <p:sp>
        <p:nvSpPr>
          <p:cNvPr id="3" name="Content Placeholder 2">
            <a:extLst>
              <a:ext uri="{FF2B5EF4-FFF2-40B4-BE49-F238E27FC236}">
                <a16:creationId xmlns:a16="http://schemas.microsoft.com/office/drawing/2014/main" id="{F799AFCE-2E1C-D0DC-8A5B-1170D67D8E4A}"/>
              </a:ext>
            </a:extLst>
          </p:cNvPr>
          <p:cNvSpPr>
            <a:spLocks noGrp="1"/>
          </p:cNvSpPr>
          <p:nvPr>
            <p:ph idx="1"/>
          </p:nvPr>
        </p:nvSpPr>
        <p:spPr/>
        <p:txBody>
          <a:bodyPr vert="horz" lIns="91440" tIns="45720" rIns="91440" bIns="45720" rtlCol="0" anchor="t">
            <a:normAutofit/>
          </a:bodyPr>
          <a:lstStyle/>
          <a:p>
            <a:pPr>
              <a:lnSpc>
                <a:spcPct val="100000"/>
              </a:lnSpc>
              <a:spcBef>
                <a:spcPts val="1800"/>
              </a:spcBef>
              <a:buFont typeface="Wingdings" panose="05000000000000000000" pitchFamily="2" charset="2"/>
              <a:buChar char=""/>
            </a:pPr>
            <a:r>
              <a:rPr lang="en-US" sz="2200" dirty="0"/>
              <a:t>Running under budget: trend to continue?</a:t>
            </a:r>
          </a:p>
          <a:p>
            <a:pPr>
              <a:lnSpc>
                <a:spcPct val="100000"/>
              </a:lnSpc>
              <a:spcBef>
                <a:spcPts val="1800"/>
              </a:spcBef>
              <a:buFont typeface="Wingdings" panose="05000000000000000000" pitchFamily="2" charset="2"/>
              <a:buChar char=""/>
            </a:pPr>
            <a:r>
              <a:rPr lang="en-US" sz="2200" dirty="0"/>
              <a:t>Potential POC Forms “create” and “boxing” work? (Q2/Q3)</a:t>
            </a:r>
          </a:p>
          <a:p>
            <a:pPr>
              <a:lnSpc>
                <a:spcPct val="100000"/>
              </a:lnSpc>
              <a:spcBef>
                <a:spcPts val="1800"/>
              </a:spcBef>
              <a:buFont typeface="Wingdings" panose="05000000000000000000" pitchFamily="2" charset="2"/>
              <a:buChar char=""/>
            </a:pPr>
            <a:r>
              <a:rPr lang="en-US" sz="2200" dirty="0"/>
              <a:t>Ongoing new projects: monitor time</a:t>
            </a:r>
          </a:p>
          <a:p>
            <a:pPr lvl="1">
              <a:lnSpc>
                <a:spcPct val="100000"/>
              </a:lnSpc>
              <a:spcBef>
                <a:spcPts val="600"/>
              </a:spcBef>
            </a:pPr>
            <a:r>
              <a:rPr lang="en-US" dirty="0">
                <a:ea typeface="+mn-lt"/>
                <a:cs typeface="+mn-lt"/>
              </a:rPr>
              <a:t>Intl Forms QA</a:t>
            </a:r>
          </a:p>
          <a:p>
            <a:pPr lvl="1">
              <a:lnSpc>
                <a:spcPct val="100000"/>
              </a:lnSpc>
              <a:spcBef>
                <a:spcPts val="600"/>
              </a:spcBef>
            </a:pPr>
            <a:r>
              <a:rPr lang="en-US" dirty="0">
                <a:ea typeface="+mn-lt"/>
                <a:cs typeface="+mn-lt"/>
              </a:rPr>
              <a:t>Law Books</a:t>
            </a:r>
          </a:p>
          <a:p>
            <a:pPr>
              <a:lnSpc>
                <a:spcPct val="100000"/>
              </a:lnSpc>
              <a:spcBef>
                <a:spcPts val="1800"/>
              </a:spcBef>
              <a:buFont typeface="Wingdings" panose="05000000000000000000" pitchFamily="2" charset="2"/>
              <a:buChar char=""/>
            </a:pPr>
            <a:r>
              <a:rPr lang="en-US" sz="2200" dirty="0"/>
              <a:t>Productivity</a:t>
            </a:r>
            <a:r>
              <a:rPr lang="en-US" dirty="0"/>
              <a:t> </a:t>
            </a:r>
          </a:p>
          <a:p>
            <a:pPr lvl="1">
              <a:lnSpc>
                <a:spcPct val="100000"/>
              </a:lnSpc>
              <a:spcBef>
                <a:spcPts val="600"/>
              </a:spcBef>
            </a:pPr>
            <a:r>
              <a:rPr lang="en-US" dirty="0"/>
              <a:t>Audit</a:t>
            </a:r>
          </a:p>
          <a:p>
            <a:pPr lvl="1">
              <a:lnSpc>
                <a:spcPct val="100000"/>
              </a:lnSpc>
              <a:spcBef>
                <a:spcPts val="600"/>
              </a:spcBef>
            </a:pPr>
            <a:r>
              <a:rPr lang="en-US" dirty="0"/>
              <a:t>Targeted workflow improvement plans </a:t>
            </a:r>
          </a:p>
          <a:p>
            <a:pPr marL="457200" lvl="1" indent="0">
              <a:lnSpc>
                <a:spcPct val="100000"/>
              </a:lnSpc>
              <a:spcBef>
                <a:spcPts val="1800"/>
              </a:spcBef>
              <a:buNone/>
            </a:pPr>
            <a:endParaRPr lang="en-US" dirty="0">
              <a:ea typeface="+mn-lt"/>
              <a:cs typeface="+mn-lt"/>
            </a:endParaRPr>
          </a:p>
        </p:txBody>
      </p:sp>
    </p:spTree>
    <p:extLst>
      <p:ext uri="{BB962C8B-B14F-4D97-AF65-F5344CB8AC3E}">
        <p14:creationId xmlns:p14="http://schemas.microsoft.com/office/powerpoint/2010/main" val="406886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D06FDF1-A1E4-5B6F-3194-ED494D3A5798}"/>
              </a:ext>
            </a:extLst>
          </p:cNvPr>
          <p:cNvSpPr/>
          <p:nvPr/>
        </p:nvSpPr>
        <p:spPr>
          <a:xfrm>
            <a:off x="34835" y="2281645"/>
            <a:ext cx="5917474" cy="3853543"/>
          </a:xfrm>
          <a:prstGeom prst="rect">
            <a:avLst/>
          </a:prstGeom>
          <a:solidFill>
            <a:srgbClr val="FFC000">
              <a:alpha val="14000"/>
            </a:srgb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5F1ED86-DDEA-0819-8425-5167C10F27C2}"/>
              </a:ext>
            </a:extLst>
          </p:cNvPr>
          <p:cNvSpPr/>
          <p:nvPr/>
        </p:nvSpPr>
        <p:spPr>
          <a:xfrm>
            <a:off x="6126480" y="2281645"/>
            <a:ext cx="5917474" cy="3853543"/>
          </a:xfrm>
          <a:prstGeom prst="rect">
            <a:avLst/>
          </a:prstGeom>
          <a:solidFill>
            <a:schemeClr val="accent1">
              <a:alpha val="14000"/>
            </a:scheme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6B80A5-BF37-37A0-79A1-E08B67FD1CE3}"/>
              </a:ext>
            </a:extLst>
          </p:cNvPr>
          <p:cNvSpPr>
            <a:spLocks noGrp="1"/>
          </p:cNvSpPr>
          <p:nvPr>
            <p:ph type="title"/>
          </p:nvPr>
        </p:nvSpPr>
        <p:spPr/>
        <p:txBody>
          <a:bodyPr/>
          <a:lstStyle/>
          <a:p>
            <a:r>
              <a:rPr lang="en-US" dirty="0"/>
              <a:t>Innodata</a:t>
            </a:r>
          </a:p>
        </p:txBody>
      </p:sp>
      <p:sp>
        <p:nvSpPr>
          <p:cNvPr id="6" name="TextBox 5">
            <a:extLst>
              <a:ext uri="{FF2B5EF4-FFF2-40B4-BE49-F238E27FC236}">
                <a16:creationId xmlns:a16="http://schemas.microsoft.com/office/drawing/2014/main" id="{D3B16639-6E73-90A4-1839-3DDE8397F2E0}"/>
              </a:ext>
            </a:extLst>
          </p:cNvPr>
          <p:cNvSpPr txBox="1"/>
          <p:nvPr/>
        </p:nvSpPr>
        <p:spPr>
          <a:xfrm>
            <a:off x="7082118" y="0"/>
            <a:ext cx="5109882" cy="2085186"/>
          </a:xfrm>
          <a:prstGeom prst="rect">
            <a:avLst/>
          </a:prstGeom>
          <a:solidFill>
            <a:schemeClr val="accent2"/>
          </a:solidFill>
        </p:spPr>
        <p:txBody>
          <a:bodyPr wrap="square" rtlCol="0">
            <a:spAutoFit/>
          </a:bodyPr>
          <a:lstStyle/>
          <a:p>
            <a:r>
              <a:rPr lang="en-US" sz="1600" b="1" dirty="0">
                <a:solidFill>
                  <a:schemeClr val="bg1"/>
                </a:solidFill>
              </a:rPr>
              <a:t>Forms Workflow Operations Support</a:t>
            </a:r>
          </a:p>
          <a:p>
            <a:pPr marL="342900" indent="-342900">
              <a:spcBef>
                <a:spcPts val="300"/>
              </a:spcBef>
              <a:buFont typeface="+mj-lt"/>
              <a:buAutoNum type="arabicPeriod"/>
            </a:pPr>
            <a:r>
              <a:rPr lang="en-US" sz="1600" b="1" dirty="0">
                <a:solidFill>
                  <a:schemeClr val="bg1"/>
                </a:solidFill>
              </a:rPr>
              <a:t>Create </a:t>
            </a:r>
          </a:p>
          <a:p>
            <a:pPr marL="342900" indent="-342900">
              <a:spcBef>
                <a:spcPts val="300"/>
              </a:spcBef>
              <a:buFont typeface="+mj-lt"/>
              <a:buAutoNum type="arabicPeriod"/>
            </a:pPr>
            <a:r>
              <a:rPr lang="en-US" sz="1600" b="1" dirty="0">
                <a:solidFill>
                  <a:schemeClr val="bg1"/>
                </a:solidFill>
              </a:rPr>
              <a:t>Boxing</a:t>
            </a:r>
          </a:p>
          <a:p>
            <a:pPr marL="342900" indent="-342900">
              <a:spcBef>
                <a:spcPts val="300"/>
              </a:spcBef>
              <a:buFont typeface="+mj-lt"/>
              <a:buAutoNum type="arabicPeriod"/>
            </a:pPr>
            <a:r>
              <a:rPr lang="en-US" sz="1600" b="1" dirty="0">
                <a:solidFill>
                  <a:schemeClr val="bg1"/>
                </a:solidFill>
              </a:rPr>
              <a:t>Dataflow</a:t>
            </a:r>
          </a:p>
          <a:p>
            <a:pPr marL="342900" indent="-342900">
              <a:spcBef>
                <a:spcPts val="300"/>
              </a:spcBef>
              <a:buFont typeface="+mj-lt"/>
              <a:buAutoNum type="arabicPeriod"/>
            </a:pPr>
            <a:r>
              <a:rPr lang="en-US" sz="1600" b="1" dirty="0">
                <a:solidFill>
                  <a:schemeClr val="bg1"/>
                </a:solidFill>
              </a:rPr>
              <a:t>Linking</a:t>
            </a:r>
          </a:p>
          <a:p>
            <a:pPr marL="342900" indent="-342900">
              <a:spcBef>
                <a:spcPts val="300"/>
              </a:spcBef>
              <a:buFont typeface="+mj-lt"/>
              <a:buAutoNum type="arabicPeriod"/>
            </a:pPr>
            <a:r>
              <a:rPr lang="en-US" sz="1600" b="1" dirty="0">
                <a:solidFill>
                  <a:schemeClr val="bg1"/>
                </a:solidFill>
              </a:rPr>
              <a:t>Calcs*</a:t>
            </a:r>
          </a:p>
          <a:p>
            <a:pPr>
              <a:spcBef>
                <a:spcPts val="600"/>
              </a:spcBef>
            </a:pPr>
            <a:r>
              <a:rPr lang="en-US" sz="1600" b="1" i="1" dirty="0"/>
              <a:t>and </a:t>
            </a:r>
            <a:r>
              <a:rPr lang="en-US" sz="1600" b="1" dirty="0"/>
              <a:t>a little bit of TPQA conversion work….</a:t>
            </a:r>
          </a:p>
        </p:txBody>
      </p:sp>
      <p:graphicFrame>
        <p:nvGraphicFramePr>
          <p:cNvPr id="7" name="Table 6">
            <a:extLst>
              <a:ext uri="{FF2B5EF4-FFF2-40B4-BE49-F238E27FC236}">
                <a16:creationId xmlns:a16="http://schemas.microsoft.com/office/drawing/2014/main" id="{A669C3E1-7990-ACA3-FD5E-2361197D15CB}"/>
              </a:ext>
            </a:extLst>
          </p:cNvPr>
          <p:cNvGraphicFramePr>
            <a:graphicFrameLocks noGrp="1"/>
          </p:cNvGraphicFramePr>
          <p:nvPr>
            <p:extLst>
              <p:ext uri="{D42A27DB-BD31-4B8C-83A1-F6EECF244321}">
                <p14:modId xmlns:p14="http://schemas.microsoft.com/office/powerpoint/2010/main" val="1310298191"/>
              </p:ext>
            </p:extLst>
          </p:nvPr>
        </p:nvGraphicFramePr>
        <p:xfrm>
          <a:off x="9434756" y="811856"/>
          <a:ext cx="1919044" cy="731520"/>
        </p:xfrm>
        <a:graphic>
          <a:graphicData uri="http://schemas.openxmlformats.org/drawingml/2006/table">
            <a:tbl>
              <a:tblPr firstRow="1" bandRow="1">
                <a:tableStyleId>{5C22544A-7EE6-4342-B048-85BDC9FD1C3A}</a:tableStyleId>
              </a:tblPr>
              <a:tblGrid>
                <a:gridCol w="1919044">
                  <a:extLst>
                    <a:ext uri="{9D8B030D-6E8A-4147-A177-3AD203B41FA5}">
                      <a16:colId xmlns:a16="http://schemas.microsoft.com/office/drawing/2014/main" val="320203658"/>
                    </a:ext>
                  </a:extLst>
                </a:gridCol>
              </a:tblGrid>
              <a:tr h="3436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Fixed Price Contract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10 full-time resources dedicated</a:t>
                      </a:r>
                      <a:endParaRPr lang="en-US" b="1" dirty="0">
                        <a:solidFill>
                          <a:schemeClr val="tx1"/>
                        </a:solidFill>
                      </a:endParaRPr>
                    </a:p>
                  </a:txBody>
                  <a:tcPr>
                    <a:solidFill>
                      <a:schemeClr val="bg2"/>
                    </a:solidFill>
                  </a:tcPr>
                </a:tc>
                <a:extLst>
                  <a:ext uri="{0D108BD9-81ED-4DB2-BD59-A6C34878D82A}">
                    <a16:rowId xmlns:a16="http://schemas.microsoft.com/office/drawing/2014/main" val="1997251795"/>
                  </a:ext>
                </a:extLst>
              </a:tr>
            </a:tbl>
          </a:graphicData>
        </a:graphic>
      </p:graphicFrame>
      <p:graphicFrame>
        <p:nvGraphicFramePr>
          <p:cNvPr id="3" name="Chart 2">
            <a:extLst>
              <a:ext uri="{FF2B5EF4-FFF2-40B4-BE49-F238E27FC236}">
                <a16:creationId xmlns:a16="http://schemas.microsoft.com/office/drawing/2014/main" id="{0C9EFC3E-BDCA-23E9-459D-EBD2471997D5}"/>
              </a:ext>
            </a:extLst>
          </p:cNvPr>
          <p:cNvGraphicFramePr>
            <a:graphicFrameLocks/>
          </p:cNvGraphicFramePr>
          <p:nvPr>
            <p:extLst>
              <p:ext uri="{D42A27DB-BD31-4B8C-83A1-F6EECF244321}">
                <p14:modId xmlns:p14="http://schemas.microsoft.com/office/powerpoint/2010/main" val="3049670076"/>
              </p:ext>
            </p:extLst>
          </p:nvPr>
        </p:nvGraphicFramePr>
        <p:xfrm>
          <a:off x="6096000" y="2281645"/>
          <a:ext cx="5804263" cy="37645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0F067D6B-454E-4E69-47A7-28D5B9581DC9}"/>
              </a:ext>
            </a:extLst>
          </p:cNvPr>
          <p:cNvGraphicFramePr>
            <a:graphicFrameLocks/>
          </p:cNvGraphicFramePr>
          <p:nvPr>
            <p:extLst>
              <p:ext uri="{D42A27DB-BD31-4B8C-83A1-F6EECF244321}">
                <p14:modId xmlns:p14="http://schemas.microsoft.com/office/powerpoint/2010/main" val="178293203"/>
              </p:ext>
            </p:extLst>
          </p:nvPr>
        </p:nvGraphicFramePr>
        <p:xfrm>
          <a:off x="291737" y="2281645"/>
          <a:ext cx="5468983" cy="376449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682297171"/>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8AB5-5CD2-9D62-D30B-2AC63EF0C0DB}"/>
              </a:ext>
            </a:extLst>
          </p:cNvPr>
          <p:cNvSpPr>
            <a:spLocks noGrp="1"/>
          </p:cNvSpPr>
          <p:nvPr>
            <p:ph type="title"/>
          </p:nvPr>
        </p:nvSpPr>
        <p:spPr/>
        <p:txBody>
          <a:bodyPr/>
          <a:lstStyle/>
          <a:p>
            <a:r>
              <a:rPr lang="en-US" dirty="0"/>
              <a:t>Innodata</a:t>
            </a:r>
            <a:r>
              <a:rPr lang="en-US"/>
              <a:t>(Forms)</a:t>
            </a:r>
            <a:endParaRPr lang="en-US" dirty="0"/>
          </a:p>
        </p:txBody>
      </p:sp>
      <p:pic>
        <p:nvPicPr>
          <p:cNvPr id="3" name="Picture 2">
            <a:extLst>
              <a:ext uri="{FF2B5EF4-FFF2-40B4-BE49-F238E27FC236}">
                <a16:creationId xmlns:a16="http://schemas.microsoft.com/office/drawing/2014/main" id="{EAF5CC1B-20E1-E664-FF2F-2244E538601C}"/>
              </a:ext>
            </a:extLst>
          </p:cNvPr>
          <p:cNvPicPr>
            <a:picLocks noChangeAspect="1"/>
          </p:cNvPicPr>
          <p:nvPr/>
        </p:nvPicPr>
        <p:blipFill>
          <a:blip r:embed="rId3"/>
          <a:stretch>
            <a:fillRect/>
          </a:stretch>
        </p:blipFill>
        <p:spPr>
          <a:xfrm>
            <a:off x="2413123" y="1971882"/>
            <a:ext cx="7113906" cy="42737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25457970"/>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15DDA95-3083-93FF-FE22-02AE2D0D1AD7}"/>
              </a:ext>
            </a:extLst>
          </p:cNvPr>
          <p:cNvSpPr/>
          <p:nvPr/>
        </p:nvSpPr>
        <p:spPr>
          <a:xfrm>
            <a:off x="6156942" y="2198623"/>
            <a:ext cx="5917474" cy="3853543"/>
          </a:xfrm>
          <a:prstGeom prst="rect">
            <a:avLst/>
          </a:prstGeom>
          <a:solidFill>
            <a:schemeClr val="accent2">
              <a:lumMod val="20000"/>
              <a:lumOff val="80000"/>
              <a:alpha val="18000"/>
            </a:scheme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8F89149-FAC1-DE9B-DE4C-EA98FDB2DA90}"/>
              </a:ext>
            </a:extLst>
          </p:cNvPr>
          <p:cNvSpPr/>
          <p:nvPr/>
        </p:nvSpPr>
        <p:spPr>
          <a:xfrm>
            <a:off x="178526" y="2198623"/>
            <a:ext cx="5917474" cy="3853543"/>
          </a:xfrm>
          <a:prstGeom prst="rect">
            <a:avLst/>
          </a:prstGeom>
          <a:solidFill>
            <a:srgbClr val="FFC000">
              <a:alpha val="14000"/>
            </a:srgbClr>
          </a:solidFill>
          <a:ln>
            <a:noFill/>
          </a:ln>
          <a:effectLst>
            <a:outerShdw blurRad="50800" dist="38100" dir="8100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698972-8CF8-DBD9-B640-1584A617FC03}"/>
              </a:ext>
            </a:extLst>
          </p:cNvPr>
          <p:cNvSpPr>
            <a:spLocks noGrp="1"/>
          </p:cNvSpPr>
          <p:nvPr>
            <p:ph type="title"/>
          </p:nvPr>
        </p:nvSpPr>
        <p:spPr>
          <a:xfrm>
            <a:off x="1063413" y="-75"/>
            <a:ext cx="6894576" cy="1783080"/>
          </a:xfrm>
        </p:spPr>
        <p:txBody>
          <a:bodyPr vert="horz" lIns="91440" tIns="45720" rIns="91440" bIns="45720" rtlCol="0" anchor="b">
            <a:normAutofit/>
          </a:bodyPr>
          <a:lstStyle/>
          <a:p>
            <a:r>
              <a:rPr lang="en-US" sz="5400"/>
              <a:t>Innodata(TPQA)</a:t>
            </a:r>
          </a:p>
        </p:txBody>
      </p:sp>
      <p:sp>
        <p:nvSpPr>
          <p:cNvPr id="9" name="TextBox 8">
            <a:extLst>
              <a:ext uri="{FF2B5EF4-FFF2-40B4-BE49-F238E27FC236}">
                <a16:creationId xmlns:a16="http://schemas.microsoft.com/office/drawing/2014/main" id="{C53DEFE9-AD0E-3CE8-1FE9-978BD0E9C22B}"/>
              </a:ext>
            </a:extLst>
          </p:cNvPr>
          <p:cNvSpPr txBox="1"/>
          <p:nvPr/>
        </p:nvSpPr>
        <p:spPr>
          <a:xfrm>
            <a:off x="517784" y="2198624"/>
            <a:ext cx="6894576" cy="3483864"/>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a:lnSpc>
                <a:spcPct val="90000"/>
              </a:lnSpc>
              <a:spcAft>
                <a:spcPts val="600"/>
              </a:spcAft>
            </a:pPr>
            <a:endParaRPr lang="en-US" sz="2200" dirty="0"/>
          </a:p>
        </p:txBody>
      </p:sp>
      <p:graphicFrame>
        <p:nvGraphicFramePr>
          <p:cNvPr id="4" name="Chart 3">
            <a:extLst>
              <a:ext uri="{FF2B5EF4-FFF2-40B4-BE49-F238E27FC236}">
                <a16:creationId xmlns:a16="http://schemas.microsoft.com/office/drawing/2014/main" id="{0412EDA7-C3DA-9FA1-7C69-82D107C7D595}"/>
              </a:ext>
            </a:extLst>
          </p:cNvPr>
          <p:cNvGraphicFramePr>
            <a:graphicFrameLocks/>
          </p:cNvGraphicFramePr>
          <p:nvPr>
            <p:extLst>
              <p:ext uri="{D42A27DB-BD31-4B8C-83A1-F6EECF244321}">
                <p14:modId xmlns:p14="http://schemas.microsoft.com/office/powerpoint/2010/main" val="2745813987"/>
              </p:ext>
            </p:extLst>
          </p:nvPr>
        </p:nvGraphicFramePr>
        <p:xfrm>
          <a:off x="517784" y="2353372"/>
          <a:ext cx="5198126" cy="35507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ABA55C37-F535-6479-1DBD-C2FD2C94FFDA}"/>
              </a:ext>
            </a:extLst>
          </p:cNvPr>
          <p:cNvGraphicFramePr>
            <a:graphicFrameLocks/>
          </p:cNvGraphicFramePr>
          <p:nvPr>
            <p:extLst>
              <p:ext uri="{D42A27DB-BD31-4B8C-83A1-F6EECF244321}">
                <p14:modId xmlns:p14="http://schemas.microsoft.com/office/powerpoint/2010/main" val="860706231"/>
              </p:ext>
            </p:extLst>
          </p:nvPr>
        </p:nvGraphicFramePr>
        <p:xfrm>
          <a:off x="5916010" y="2353372"/>
          <a:ext cx="5958306" cy="370548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96735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7CCE3B85-31C9-297E-F1E7-CEECCA50172B}"/>
              </a:ext>
            </a:extLst>
          </p:cNvPr>
          <p:cNvSpPr txBox="1">
            <a:spLocks/>
          </p:cNvSpPr>
          <p:nvPr/>
        </p:nvSpPr>
        <p:spPr>
          <a:xfrm>
            <a:off x="1105296" y="1829694"/>
            <a:ext cx="10058400" cy="4023360"/>
          </a:xfrm>
          <a:prstGeom prst="rect">
            <a:avLst/>
          </a:prstGeom>
        </p:spPr>
        <p:txBody>
          <a:bodyPr vert="horz" lIns="91440" tIns="45720" rIns="9144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nSpc>
                <a:spcPct val="100000"/>
              </a:lnSpc>
              <a:spcBef>
                <a:spcPts val="1800"/>
              </a:spcBef>
              <a:buFont typeface="Wingdings" panose="05000000000000000000" pitchFamily="2" charset="2"/>
              <a:buChar char=""/>
            </a:pPr>
            <a:r>
              <a:rPr lang="en-US" sz="2200" dirty="0"/>
              <a:t>Staffing adjustments</a:t>
            </a:r>
          </a:p>
          <a:p>
            <a:pPr lvl="1">
              <a:lnSpc>
                <a:spcPct val="100000"/>
              </a:lnSpc>
              <a:spcBef>
                <a:spcPts val="600"/>
              </a:spcBef>
              <a:spcAft>
                <a:spcPts val="0"/>
              </a:spcAft>
              <a:buFont typeface="Courier New" panose="02070309020205020404" pitchFamily="49" charset="0"/>
              <a:buChar char="o"/>
            </a:pPr>
            <a:r>
              <a:rPr lang="en-US" dirty="0"/>
              <a:t>Reduce headcount by 2 (to 8)</a:t>
            </a:r>
          </a:p>
          <a:p>
            <a:pPr lvl="1">
              <a:lnSpc>
                <a:spcPct val="100000"/>
              </a:lnSpc>
              <a:spcBef>
                <a:spcPts val="600"/>
              </a:spcBef>
              <a:spcAft>
                <a:spcPts val="0"/>
              </a:spcAft>
              <a:buFont typeface="Courier New" panose="02070309020205020404" pitchFamily="49" charset="0"/>
              <a:buChar char="o"/>
            </a:pPr>
            <a:r>
              <a:rPr lang="en-US" dirty="0"/>
              <a:t>Some daytime hours</a:t>
            </a:r>
          </a:p>
          <a:p>
            <a:pPr>
              <a:lnSpc>
                <a:spcPct val="100000"/>
              </a:lnSpc>
              <a:spcBef>
                <a:spcPts val="1800"/>
              </a:spcBef>
              <a:buFont typeface="Wingdings" panose="05000000000000000000" pitchFamily="2" charset="2"/>
              <a:buChar char=""/>
            </a:pPr>
            <a:r>
              <a:rPr lang="en-US" sz="2200" dirty="0"/>
              <a:t>Address quality decline </a:t>
            </a:r>
          </a:p>
          <a:p>
            <a:pPr lvl="1">
              <a:lnSpc>
                <a:spcPct val="100000"/>
              </a:lnSpc>
              <a:spcBef>
                <a:spcPts val="600"/>
              </a:spcBef>
              <a:spcAft>
                <a:spcPts val="0"/>
              </a:spcAft>
              <a:buFont typeface="Courier New" panose="02070309020205020404" pitchFamily="49" charset="0"/>
              <a:buChar char="o"/>
            </a:pPr>
            <a:r>
              <a:rPr lang="en-US" sz="1600" dirty="0"/>
              <a:t>Training</a:t>
            </a:r>
          </a:p>
          <a:p>
            <a:pPr lvl="1">
              <a:lnSpc>
                <a:spcPct val="100000"/>
              </a:lnSpc>
              <a:spcBef>
                <a:spcPts val="600"/>
              </a:spcBef>
              <a:spcAft>
                <a:spcPts val="0"/>
              </a:spcAft>
              <a:buFont typeface="Courier New" panose="02070309020205020404" pitchFamily="49" charset="0"/>
              <a:buChar char="o"/>
            </a:pPr>
            <a:r>
              <a:rPr lang="en-US" sz="1600" dirty="0"/>
              <a:t>best practices</a:t>
            </a:r>
          </a:p>
          <a:p>
            <a:pPr>
              <a:lnSpc>
                <a:spcPct val="100000"/>
              </a:lnSpc>
              <a:spcBef>
                <a:spcPts val="1800"/>
              </a:spcBef>
              <a:buFont typeface="Wingdings" panose="05000000000000000000" pitchFamily="2" charset="2"/>
              <a:buChar char=""/>
            </a:pPr>
            <a:r>
              <a:rPr lang="en-US" sz="2200" dirty="0"/>
              <a:t>Consider additional tasks</a:t>
            </a:r>
          </a:p>
          <a:p>
            <a:pPr lvl="1">
              <a:lnSpc>
                <a:spcPct val="100000"/>
              </a:lnSpc>
              <a:spcBef>
                <a:spcPts val="600"/>
              </a:spcBef>
              <a:spcAft>
                <a:spcPts val="0"/>
              </a:spcAft>
              <a:buFont typeface="Courier New" panose="02070309020205020404" pitchFamily="49" charset="0"/>
              <a:buChar char="o"/>
            </a:pPr>
            <a:r>
              <a:rPr lang="en-US" dirty="0">
                <a:ea typeface="+mn-lt"/>
                <a:cs typeface="+mn-lt"/>
              </a:rPr>
              <a:t>Forms-related projects</a:t>
            </a:r>
          </a:p>
          <a:p>
            <a:pPr lvl="1">
              <a:lnSpc>
                <a:spcPct val="100000"/>
              </a:lnSpc>
              <a:spcBef>
                <a:spcPts val="600"/>
              </a:spcBef>
              <a:spcAft>
                <a:spcPts val="0"/>
              </a:spcAft>
              <a:buFont typeface="Courier New" panose="02070309020205020404" pitchFamily="49" charset="0"/>
              <a:buChar char="o"/>
            </a:pPr>
            <a:r>
              <a:rPr lang="en-US" dirty="0">
                <a:ea typeface="+mn-lt"/>
                <a:cs typeface="+mn-lt"/>
              </a:rPr>
              <a:t>Additional TPQA tasks</a:t>
            </a:r>
          </a:p>
          <a:p>
            <a:pPr>
              <a:lnSpc>
                <a:spcPct val="100000"/>
              </a:lnSpc>
              <a:spcBef>
                <a:spcPts val="1800"/>
              </a:spcBef>
              <a:buFont typeface="Wingdings" panose="05000000000000000000" pitchFamily="2" charset="2"/>
              <a:buChar char=""/>
            </a:pPr>
            <a:endParaRPr lang="en-US" dirty="0"/>
          </a:p>
          <a:p>
            <a:pPr marL="457200" lvl="1" indent="0">
              <a:lnSpc>
                <a:spcPct val="100000"/>
              </a:lnSpc>
              <a:spcBef>
                <a:spcPts val="1800"/>
              </a:spcBef>
              <a:buFont typeface="Calibri" pitchFamily="34" charset="0"/>
              <a:buNone/>
            </a:pPr>
            <a:endParaRPr lang="en-US" dirty="0">
              <a:ea typeface="+mn-lt"/>
              <a:cs typeface="+mn-lt"/>
            </a:endParaRPr>
          </a:p>
        </p:txBody>
      </p:sp>
      <p:sp>
        <p:nvSpPr>
          <p:cNvPr id="6" name="Title 1">
            <a:extLst>
              <a:ext uri="{FF2B5EF4-FFF2-40B4-BE49-F238E27FC236}">
                <a16:creationId xmlns:a16="http://schemas.microsoft.com/office/drawing/2014/main" id="{2E4FC54B-8C90-3728-02F9-B93A0AB793B9}"/>
              </a:ext>
            </a:extLst>
          </p:cNvPr>
          <p:cNvSpPr>
            <a:spLocks noGrp="1"/>
          </p:cNvSpPr>
          <p:nvPr>
            <p:ph type="title"/>
          </p:nvPr>
        </p:nvSpPr>
        <p:spPr>
          <a:xfrm>
            <a:off x="1097280" y="286603"/>
            <a:ext cx="10058400" cy="1450757"/>
          </a:xfrm>
        </p:spPr>
        <p:txBody>
          <a:bodyPr/>
          <a:lstStyle/>
          <a:p>
            <a:r>
              <a:rPr lang="en-US" dirty="0"/>
              <a:t>Innodata: Q2 Focus, Questions</a:t>
            </a:r>
          </a:p>
        </p:txBody>
      </p:sp>
    </p:spTree>
    <p:extLst>
      <p:ext uri="{BB962C8B-B14F-4D97-AF65-F5344CB8AC3E}">
        <p14:creationId xmlns:p14="http://schemas.microsoft.com/office/powerpoint/2010/main" val="313387771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4045C6645180C49B5F3BF356B510BE9" ma:contentTypeVersion="17" ma:contentTypeDescription="Create a new document." ma:contentTypeScope="" ma:versionID="2c6bca6ae87860cc664dcbd0daa72b8e">
  <xsd:schema xmlns:xsd="http://www.w3.org/2001/XMLSchema" xmlns:xs="http://www.w3.org/2001/XMLSchema" xmlns:p="http://schemas.microsoft.com/office/2006/metadata/properties" xmlns:ns1="http://schemas.microsoft.com/sharepoint/v3" xmlns:ns2="51449d4f-8e51-4d4e-9219-a2af429b1568" xmlns:ns3="c7bd160f-8f9f-4a57-9297-bc564d29ee4c" targetNamespace="http://schemas.microsoft.com/office/2006/metadata/properties" ma:root="true" ma:fieldsID="d019ddc29850bebcffe0c463fdaac375" ns1:_="" ns2:_="" ns3:_="">
    <xsd:import namespace="http://schemas.microsoft.com/sharepoint/v3"/>
    <xsd:import namespace="51449d4f-8e51-4d4e-9219-a2af429b1568"/>
    <xsd:import namespace="c7bd160f-8f9f-4a57-9297-bc564d29ee4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1:_ip_UnifiedCompliancePolicyProperties" minOccurs="0"/>
                <xsd:element ref="ns1:_ip_UnifiedCompliancePolicyUIAction" minOccurs="0"/>
                <xsd:element ref="ns3:MediaServiceLocation"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449d4f-8e51-4d4e-9219-a2af429b156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a1f6d0e-4965-4b60-ae9c-964c369ac52e}" ma:internalName="TaxCatchAll" ma:showField="CatchAllData" ma:web="51449d4f-8e51-4d4e-9219-a2af429b156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bd160f-8f9f-4a57-9297-bc564d29ee4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6f3d206-2968-46ac-ad56-95a95c2927a7"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51449d4f-8e51-4d4e-9219-a2af429b1568" xsi:nil="true"/>
    <lcf76f155ced4ddcb4097134ff3c332f xmlns="c7bd160f-8f9f-4a57-9297-bc564d29ee4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B8CD0EB-8373-43F3-AA68-0DDD9626B0E8}">
  <ds:schemaRefs>
    <ds:schemaRef ds:uri="http://schemas.microsoft.com/sharepoint/v3/contenttype/forms"/>
  </ds:schemaRefs>
</ds:datastoreItem>
</file>

<file path=customXml/itemProps2.xml><?xml version="1.0" encoding="utf-8"?>
<ds:datastoreItem xmlns:ds="http://schemas.openxmlformats.org/officeDocument/2006/customXml" ds:itemID="{097CFDC2-3155-45C1-855D-60D5BFD9DB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1449d4f-8e51-4d4e-9219-a2af429b1568"/>
    <ds:schemaRef ds:uri="c7bd160f-8f9f-4a57-9297-bc564d29ee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4635D2-D72B-4517-B03E-634A6B1C60F2}">
  <ds:schemaRefs>
    <ds:schemaRef ds:uri="c7bd160f-8f9f-4a57-9297-bc564d29ee4c"/>
    <ds:schemaRef ds:uri="http://schemas.microsoft.com/office/2006/documentManagement/types"/>
    <ds:schemaRef ds:uri="http://schemas.microsoft.com/office/infopath/2007/PartnerControls"/>
    <ds:schemaRef ds:uri="http://purl.org/dc/terms/"/>
    <ds:schemaRef ds:uri="http://www.w3.org/XML/1998/namespace"/>
    <ds:schemaRef ds:uri="http://schemas.openxmlformats.org/package/2006/metadata/core-properties"/>
    <ds:schemaRef ds:uri="http://purl.org/dc/elements/1.1/"/>
    <ds:schemaRef ds:uri="51449d4f-8e51-4d4e-9219-a2af429b1568"/>
    <ds:schemaRef ds:uri="http://schemas.microsoft.com/sharepoint/v3"/>
    <ds:schemaRef ds:uri="http://schemas.microsoft.com/office/2006/metadata/properties"/>
    <ds:schemaRef ds:uri="http://purl.org/dc/dcmitype/"/>
  </ds:schemaRefs>
</ds:datastoreItem>
</file>

<file path=docMetadata/LabelInfo.xml><?xml version="1.0" encoding="utf-8"?>
<clbl:labelList xmlns:clbl="http://schemas.microsoft.com/office/2020/mipLabelMetadata">
  <clbl:label id="{f786616f-5bb4-45d1-b9c4-7a19bded0f1d}" enabled="1" method="Standard" siteId="{97be21fd-c601-4b16-9920-f5accc69da65}" removed="0"/>
</clbl:labelList>
</file>

<file path=docProps/app.xml><?xml version="1.0" encoding="utf-8"?>
<Properties xmlns="http://schemas.openxmlformats.org/officeDocument/2006/extended-properties" xmlns:vt="http://schemas.openxmlformats.org/officeDocument/2006/docPropsVTypes">
  <Template>TM02900769[[fn=Retrospect]]</Template>
  <TotalTime>794</TotalTime>
  <Words>913</Words>
  <Application>Microsoft Office PowerPoint</Application>
  <PresentationFormat>Widescreen</PresentationFormat>
  <Paragraphs>104</Paragraphs>
  <Slides>11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Calibri</vt:lpstr>
      <vt:lpstr>Calibri Light</vt:lpstr>
      <vt:lpstr>Courier New</vt:lpstr>
      <vt:lpstr>Wingdings</vt:lpstr>
      <vt:lpstr>Wingdings 2</vt:lpstr>
      <vt:lpstr>Retrospect</vt:lpstr>
      <vt:lpstr>Vendor Quarterly Check-In</vt:lpstr>
      <vt:lpstr>Agenda</vt:lpstr>
      <vt:lpstr>Infocon </vt:lpstr>
      <vt:lpstr>Infocon</vt:lpstr>
      <vt:lpstr>Infocon: Q2 Focus, Questions</vt:lpstr>
      <vt:lpstr>Innodata</vt:lpstr>
      <vt:lpstr>Innodata(Forms)</vt:lpstr>
      <vt:lpstr>Innodata(TPQA)</vt:lpstr>
      <vt:lpstr>Innodata: Q2 Focus, Questions</vt:lpstr>
      <vt:lpstr>Mindcrest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Cruz, Ricky</dc:creator>
  <cp:lastModifiedBy>Cruz, Ricky</cp:lastModifiedBy>
  <cp:revision>147</cp:revision>
  <dcterms:created xsi:type="dcterms:W3CDTF">2025-03-26T10:53:41Z</dcterms:created>
  <dcterms:modified xsi:type="dcterms:W3CDTF">2025-06-17T19:09:40Z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0x01010074045C6645180C49B5F3BF356B510BE9</vt:lpwstr>
  </property>
  <property fmtid="{D5CDD505-2E9C-101B-9397-08002B2CF9AE}" pid="3" name="MediaServiceImageTags">
    <vt:lpwstr/>
  </property>
</Properties>
</file>