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officeDocument/2006/relationships/extended-properties" Target="docProps/app.xml" /><Relationship Id="rId3" Type="http://schemas.openxmlformats.org/package/2006/relationships/metadata/core-properties" Target="docProps/core.xml" /><Relationship Id="rId4" Type="http://schemas.openxmlformats.org/officeDocument/2006/relationships/custom-properties" Target="docProps/custom.xml" /><Relationship Id="rId5" Type="http://schemas.microsoft.com/office/2020/02/relationships/classificationlabels" Target="docMetadata/LabelInfo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1531600" cy="4813300"/>
  <p:notesSz cx="11531600" cy="48133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64870" y="1492123"/>
            <a:ext cx="9801860" cy="1010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29740" y="2695448"/>
            <a:ext cx="8072120" cy="1203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76580" y="1107059"/>
            <a:ext cx="5016246" cy="31767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938774" y="1107059"/>
            <a:ext cx="5016246" cy="31767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9680" y="2076268"/>
            <a:ext cx="2073910" cy="1399540"/>
          </a:xfrm>
          <a:custGeom>
            <a:avLst/>
            <a:gdLst/>
            <a:ahLst/>
            <a:cxnLst/>
            <a:rect l="l" t="t" r="r" b="b"/>
            <a:pathLst>
              <a:path w="2073910" h="1399539">
                <a:moveTo>
                  <a:pt x="1840230" y="0"/>
                </a:moveTo>
                <a:lnTo>
                  <a:pt x="233172" y="0"/>
                </a:lnTo>
                <a:lnTo>
                  <a:pt x="186179" y="4737"/>
                </a:lnTo>
                <a:lnTo>
                  <a:pt x="142410" y="18323"/>
                </a:lnTo>
                <a:lnTo>
                  <a:pt x="102803" y="39821"/>
                </a:lnTo>
                <a:lnTo>
                  <a:pt x="68294" y="68294"/>
                </a:lnTo>
                <a:lnTo>
                  <a:pt x="39821" y="102803"/>
                </a:lnTo>
                <a:lnTo>
                  <a:pt x="18323" y="142410"/>
                </a:lnTo>
                <a:lnTo>
                  <a:pt x="4737" y="186179"/>
                </a:lnTo>
                <a:lnTo>
                  <a:pt x="0" y="233172"/>
                </a:lnTo>
                <a:lnTo>
                  <a:pt x="0" y="1165847"/>
                </a:lnTo>
                <a:lnTo>
                  <a:pt x="4737" y="1212840"/>
                </a:lnTo>
                <a:lnTo>
                  <a:pt x="18323" y="1256610"/>
                </a:lnTo>
                <a:lnTo>
                  <a:pt x="39821" y="1296220"/>
                </a:lnTo>
                <a:lnTo>
                  <a:pt x="68294" y="1330731"/>
                </a:lnTo>
                <a:lnTo>
                  <a:pt x="102803" y="1359206"/>
                </a:lnTo>
                <a:lnTo>
                  <a:pt x="142410" y="1380706"/>
                </a:lnTo>
                <a:lnTo>
                  <a:pt x="186179" y="1394294"/>
                </a:lnTo>
                <a:lnTo>
                  <a:pt x="233172" y="1399032"/>
                </a:lnTo>
                <a:lnTo>
                  <a:pt x="1840230" y="1399032"/>
                </a:lnTo>
                <a:lnTo>
                  <a:pt x="1887222" y="1394294"/>
                </a:lnTo>
                <a:lnTo>
                  <a:pt x="1930991" y="1380706"/>
                </a:lnTo>
                <a:lnTo>
                  <a:pt x="1970598" y="1359206"/>
                </a:lnTo>
                <a:lnTo>
                  <a:pt x="2005107" y="1330731"/>
                </a:lnTo>
                <a:lnTo>
                  <a:pt x="2033580" y="1296220"/>
                </a:lnTo>
                <a:lnTo>
                  <a:pt x="2055078" y="1256610"/>
                </a:lnTo>
                <a:lnTo>
                  <a:pt x="2068664" y="1212840"/>
                </a:lnTo>
                <a:lnTo>
                  <a:pt x="2073402" y="1165847"/>
                </a:lnTo>
                <a:lnTo>
                  <a:pt x="2073402" y="233172"/>
                </a:lnTo>
                <a:lnTo>
                  <a:pt x="2068664" y="186179"/>
                </a:lnTo>
                <a:lnTo>
                  <a:pt x="2055078" y="142410"/>
                </a:lnTo>
                <a:lnTo>
                  <a:pt x="2033580" y="102803"/>
                </a:lnTo>
                <a:lnTo>
                  <a:pt x="2005107" y="68294"/>
                </a:lnTo>
                <a:lnTo>
                  <a:pt x="1970598" y="39821"/>
                </a:lnTo>
                <a:lnTo>
                  <a:pt x="1930991" y="18323"/>
                </a:lnTo>
                <a:lnTo>
                  <a:pt x="1887222" y="4737"/>
                </a:lnTo>
                <a:lnTo>
                  <a:pt x="1840230" y="0"/>
                </a:lnTo>
                <a:close/>
              </a:path>
            </a:pathLst>
          </a:custGeom>
          <a:solidFill>
            <a:srgbClr val="0D9DD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9680" y="2076268"/>
            <a:ext cx="2073910" cy="1399540"/>
          </a:xfrm>
          <a:custGeom>
            <a:avLst/>
            <a:gdLst/>
            <a:ahLst/>
            <a:cxnLst/>
            <a:rect l="l" t="t" r="r" b="b"/>
            <a:pathLst>
              <a:path w="2073910" h="1399539">
                <a:moveTo>
                  <a:pt x="0" y="233172"/>
                </a:moveTo>
                <a:lnTo>
                  <a:pt x="4737" y="186179"/>
                </a:lnTo>
                <a:lnTo>
                  <a:pt x="18323" y="142410"/>
                </a:lnTo>
                <a:lnTo>
                  <a:pt x="39821" y="102803"/>
                </a:lnTo>
                <a:lnTo>
                  <a:pt x="68294" y="68294"/>
                </a:lnTo>
                <a:lnTo>
                  <a:pt x="102803" y="39821"/>
                </a:lnTo>
                <a:lnTo>
                  <a:pt x="142410" y="18323"/>
                </a:lnTo>
                <a:lnTo>
                  <a:pt x="186179" y="4737"/>
                </a:lnTo>
                <a:lnTo>
                  <a:pt x="233172" y="0"/>
                </a:lnTo>
                <a:lnTo>
                  <a:pt x="1840230" y="0"/>
                </a:lnTo>
                <a:lnTo>
                  <a:pt x="1887222" y="4737"/>
                </a:lnTo>
                <a:lnTo>
                  <a:pt x="1930991" y="18323"/>
                </a:lnTo>
                <a:lnTo>
                  <a:pt x="1970598" y="39821"/>
                </a:lnTo>
                <a:lnTo>
                  <a:pt x="2005107" y="68294"/>
                </a:lnTo>
                <a:lnTo>
                  <a:pt x="2033580" y="102803"/>
                </a:lnTo>
                <a:lnTo>
                  <a:pt x="2055078" y="142410"/>
                </a:lnTo>
                <a:lnTo>
                  <a:pt x="2068664" y="186179"/>
                </a:lnTo>
                <a:lnTo>
                  <a:pt x="2073402" y="233172"/>
                </a:lnTo>
                <a:lnTo>
                  <a:pt x="2073402" y="1165847"/>
                </a:lnTo>
                <a:lnTo>
                  <a:pt x="2068664" y="1212840"/>
                </a:lnTo>
                <a:lnTo>
                  <a:pt x="2055078" y="1256610"/>
                </a:lnTo>
                <a:lnTo>
                  <a:pt x="2033580" y="1296220"/>
                </a:lnTo>
                <a:lnTo>
                  <a:pt x="2005107" y="1330731"/>
                </a:lnTo>
                <a:lnTo>
                  <a:pt x="1970598" y="1359206"/>
                </a:lnTo>
                <a:lnTo>
                  <a:pt x="1930991" y="1380706"/>
                </a:lnTo>
                <a:lnTo>
                  <a:pt x="1887222" y="1394294"/>
                </a:lnTo>
                <a:lnTo>
                  <a:pt x="1840230" y="1399032"/>
                </a:lnTo>
                <a:lnTo>
                  <a:pt x="233172" y="1399032"/>
                </a:lnTo>
                <a:lnTo>
                  <a:pt x="186179" y="1394294"/>
                </a:lnTo>
                <a:lnTo>
                  <a:pt x="142410" y="1380706"/>
                </a:lnTo>
                <a:lnTo>
                  <a:pt x="102803" y="1359206"/>
                </a:lnTo>
                <a:lnTo>
                  <a:pt x="68294" y="1330731"/>
                </a:lnTo>
                <a:lnTo>
                  <a:pt x="39821" y="1296220"/>
                </a:lnTo>
                <a:lnTo>
                  <a:pt x="18323" y="1256610"/>
                </a:lnTo>
                <a:lnTo>
                  <a:pt x="4737" y="1212840"/>
                </a:lnTo>
                <a:lnTo>
                  <a:pt x="0" y="1165847"/>
                </a:lnTo>
                <a:lnTo>
                  <a:pt x="0" y="233172"/>
                </a:lnTo>
                <a:close/>
              </a:path>
            </a:pathLst>
          </a:custGeom>
          <a:ln w="12700">
            <a:solidFill>
              <a:srgbClr val="0D9D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744" y="-42140"/>
            <a:ext cx="10005060" cy="452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6580" y="1107059"/>
            <a:ext cx="10378440" cy="31767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920744" y="4476369"/>
            <a:ext cx="3690112" cy="240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76580" y="4476369"/>
            <a:ext cx="2652268" cy="240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302752" y="4476369"/>
            <a:ext cx="2652268" cy="240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7906" y="2207783"/>
            <a:ext cx="1817370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7465" marR="30480" indent="-127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Combined Qualified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Business</a:t>
            </a:r>
            <a:r>
              <a:rPr dirty="0" sz="18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Income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Amount</a:t>
            </a:r>
            <a:r>
              <a:rPr dirty="0" sz="18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462" sz="1800" spc="-75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baseline="25462" sz="18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2633180" y="2069157"/>
            <a:ext cx="2290445" cy="1413510"/>
            <a:chOff x="2633180" y="2069157"/>
            <a:chExt cx="2290445" cy="1413510"/>
          </a:xfrm>
        </p:grpSpPr>
        <p:sp>
          <p:nvSpPr>
            <p:cNvPr id="4" name="object 4" descr=""/>
            <p:cNvSpPr/>
            <p:nvPr/>
          </p:nvSpPr>
          <p:spPr>
            <a:xfrm>
              <a:off x="2639530" y="2075507"/>
              <a:ext cx="2277745" cy="1400810"/>
            </a:xfrm>
            <a:custGeom>
              <a:avLst/>
              <a:gdLst/>
              <a:ahLst/>
              <a:cxnLst/>
              <a:rect l="l" t="t" r="r" b="b"/>
              <a:pathLst>
                <a:path w="2277745" h="1400810">
                  <a:moveTo>
                    <a:pt x="2044192" y="0"/>
                  </a:moveTo>
                  <a:lnTo>
                    <a:pt x="233426" y="0"/>
                  </a:lnTo>
                  <a:lnTo>
                    <a:pt x="186382" y="4742"/>
                  </a:lnTo>
                  <a:lnTo>
                    <a:pt x="142566" y="18343"/>
                  </a:lnTo>
                  <a:lnTo>
                    <a:pt x="102915" y="39865"/>
                  </a:lnTo>
                  <a:lnTo>
                    <a:pt x="68368" y="68368"/>
                  </a:lnTo>
                  <a:lnTo>
                    <a:pt x="39865" y="102915"/>
                  </a:lnTo>
                  <a:lnTo>
                    <a:pt x="18343" y="142566"/>
                  </a:lnTo>
                  <a:lnTo>
                    <a:pt x="4742" y="186382"/>
                  </a:lnTo>
                  <a:lnTo>
                    <a:pt x="0" y="233425"/>
                  </a:lnTo>
                  <a:lnTo>
                    <a:pt x="0" y="1167117"/>
                  </a:lnTo>
                  <a:lnTo>
                    <a:pt x="4742" y="1214161"/>
                  </a:lnTo>
                  <a:lnTo>
                    <a:pt x="18343" y="1257979"/>
                  </a:lnTo>
                  <a:lnTo>
                    <a:pt x="39865" y="1297632"/>
                  </a:lnTo>
                  <a:lnTo>
                    <a:pt x="68368" y="1332180"/>
                  </a:lnTo>
                  <a:lnTo>
                    <a:pt x="102915" y="1360686"/>
                  </a:lnTo>
                  <a:lnTo>
                    <a:pt x="142566" y="1382210"/>
                  </a:lnTo>
                  <a:lnTo>
                    <a:pt x="186382" y="1395813"/>
                  </a:lnTo>
                  <a:lnTo>
                    <a:pt x="233426" y="1400556"/>
                  </a:lnTo>
                  <a:lnTo>
                    <a:pt x="2044192" y="1400556"/>
                  </a:lnTo>
                  <a:lnTo>
                    <a:pt x="2091235" y="1395813"/>
                  </a:lnTo>
                  <a:lnTo>
                    <a:pt x="2135051" y="1382210"/>
                  </a:lnTo>
                  <a:lnTo>
                    <a:pt x="2174702" y="1360686"/>
                  </a:lnTo>
                  <a:lnTo>
                    <a:pt x="2209249" y="1332180"/>
                  </a:lnTo>
                  <a:lnTo>
                    <a:pt x="2237752" y="1297632"/>
                  </a:lnTo>
                  <a:lnTo>
                    <a:pt x="2259274" y="1257979"/>
                  </a:lnTo>
                  <a:lnTo>
                    <a:pt x="2272875" y="1214161"/>
                  </a:lnTo>
                  <a:lnTo>
                    <a:pt x="2277618" y="1167117"/>
                  </a:lnTo>
                  <a:lnTo>
                    <a:pt x="2277618" y="233425"/>
                  </a:lnTo>
                  <a:lnTo>
                    <a:pt x="2272875" y="186382"/>
                  </a:lnTo>
                  <a:lnTo>
                    <a:pt x="2259274" y="142566"/>
                  </a:lnTo>
                  <a:lnTo>
                    <a:pt x="2237752" y="102915"/>
                  </a:lnTo>
                  <a:lnTo>
                    <a:pt x="2209249" y="68368"/>
                  </a:lnTo>
                  <a:lnTo>
                    <a:pt x="2174702" y="39865"/>
                  </a:lnTo>
                  <a:lnTo>
                    <a:pt x="2135051" y="18343"/>
                  </a:lnTo>
                  <a:lnTo>
                    <a:pt x="2091235" y="4742"/>
                  </a:lnTo>
                  <a:lnTo>
                    <a:pt x="2044192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639530" y="2075507"/>
              <a:ext cx="2277745" cy="1400810"/>
            </a:xfrm>
            <a:custGeom>
              <a:avLst/>
              <a:gdLst/>
              <a:ahLst/>
              <a:cxnLst/>
              <a:rect l="l" t="t" r="r" b="b"/>
              <a:pathLst>
                <a:path w="2277745" h="1400810">
                  <a:moveTo>
                    <a:pt x="0" y="233425"/>
                  </a:moveTo>
                  <a:lnTo>
                    <a:pt x="4742" y="186382"/>
                  </a:lnTo>
                  <a:lnTo>
                    <a:pt x="18343" y="142566"/>
                  </a:lnTo>
                  <a:lnTo>
                    <a:pt x="39865" y="102915"/>
                  </a:lnTo>
                  <a:lnTo>
                    <a:pt x="68368" y="68368"/>
                  </a:lnTo>
                  <a:lnTo>
                    <a:pt x="102915" y="39865"/>
                  </a:lnTo>
                  <a:lnTo>
                    <a:pt x="142566" y="18343"/>
                  </a:lnTo>
                  <a:lnTo>
                    <a:pt x="186382" y="4742"/>
                  </a:lnTo>
                  <a:lnTo>
                    <a:pt x="233426" y="0"/>
                  </a:lnTo>
                  <a:lnTo>
                    <a:pt x="2044192" y="0"/>
                  </a:lnTo>
                  <a:lnTo>
                    <a:pt x="2091235" y="4742"/>
                  </a:lnTo>
                  <a:lnTo>
                    <a:pt x="2135051" y="18343"/>
                  </a:lnTo>
                  <a:lnTo>
                    <a:pt x="2174702" y="39865"/>
                  </a:lnTo>
                  <a:lnTo>
                    <a:pt x="2209249" y="68368"/>
                  </a:lnTo>
                  <a:lnTo>
                    <a:pt x="2237752" y="102915"/>
                  </a:lnTo>
                  <a:lnTo>
                    <a:pt x="2259274" y="142566"/>
                  </a:lnTo>
                  <a:lnTo>
                    <a:pt x="2272875" y="186382"/>
                  </a:lnTo>
                  <a:lnTo>
                    <a:pt x="2277618" y="233425"/>
                  </a:lnTo>
                  <a:lnTo>
                    <a:pt x="2277618" y="1167117"/>
                  </a:lnTo>
                  <a:lnTo>
                    <a:pt x="2272875" y="1214161"/>
                  </a:lnTo>
                  <a:lnTo>
                    <a:pt x="2259274" y="1257979"/>
                  </a:lnTo>
                  <a:lnTo>
                    <a:pt x="2237752" y="1297632"/>
                  </a:lnTo>
                  <a:lnTo>
                    <a:pt x="2209249" y="1332180"/>
                  </a:lnTo>
                  <a:lnTo>
                    <a:pt x="2174702" y="1360686"/>
                  </a:lnTo>
                  <a:lnTo>
                    <a:pt x="2135051" y="1382210"/>
                  </a:lnTo>
                  <a:lnTo>
                    <a:pt x="2091235" y="1395813"/>
                  </a:lnTo>
                  <a:lnTo>
                    <a:pt x="2044192" y="1400556"/>
                  </a:lnTo>
                  <a:lnTo>
                    <a:pt x="233426" y="1400556"/>
                  </a:lnTo>
                  <a:lnTo>
                    <a:pt x="186382" y="1395813"/>
                  </a:lnTo>
                  <a:lnTo>
                    <a:pt x="142566" y="1382210"/>
                  </a:lnTo>
                  <a:lnTo>
                    <a:pt x="102915" y="1360686"/>
                  </a:lnTo>
                  <a:lnTo>
                    <a:pt x="68368" y="1332180"/>
                  </a:lnTo>
                  <a:lnTo>
                    <a:pt x="39865" y="1297632"/>
                  </a:lnTo>
                  <a:lnTo>
                    <a:pt x="18343" y="1257979"/>
                  </a:lnTo>
                  <a:lnTo>
                    <a:pt x="4742" y="1214161"/>
                  </a:lnTo>
                  <a:lnTo>
                    <a:pt x="0" y="1167117"/>
                  </a:lnTo>
                  <a:lnTo>
                    <a:pt x="0" y="233425"/>
                  </a:lnTo>
                  <a:close/>
                </a:path>
              </a:pathLst>
            </a:custGeom>
            <a:ln w="12700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2806013" y="2208184"/>
            <a:ext cx="1945639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100" marR="30480" indent="-1905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sum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deductible</a:t>
            </a:r>
            <a:r>
              <a:rPr dirty="0" sz="18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amount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18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trade</a:t>
            </a:r>
            <a:r>
              <a:rPr dirty="0" sz="18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35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business</a:t>
            </a:r>
            <a:r>
              <a:rPr dirty="0" sz="18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462" sz="1800" spc="-75">
                <a:solidFill>
                  <a:srgbClr val="FFFFFF"/>
                </a:solidFill>
                <a:latin typeface="Arial"/>
                <a:cs typeface="Arial"/>
              </a:rPr>
              <a:t>b</a:t>
            </a:r>
            <a:endParaRPr baseline="25462" sz="18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§199A(b)(1):</a:t>
            </a:r>
            <a:r>
              <a:rPr dirty="0" spc="-130"/>
              <a:t> </a:t>
            </a:r>
            <a:r>
              <a:rPr dirty="0"/>
              <a:t>Combined</a:t>
            </a:r>
            <a:r>
              <a:rPr dirty="0" spc="-125"/>
              <a:t> </a:t>
            </a:r>
            <a:r>
              <a:rPr dirty="0"/>
              <a:t>Qualified</a:t>
            </a:r>
            <a:r>
              <a:rPr dirty="0" spc="-135"/>
              <a:t> </a:t>
            </a:r>
            <a:r>
              <a:rPr dirty="0"/>
              <a:t>Business</a:t>
            </a:r>
            <a:r>
              <a:rPr dirty="0" spc="-120"/>
              <a:t> </a:t>
            </a:r>
            <a:r>
              <a:rPr dirty="0"/>
              <a:t>Income</a:t>
            </a:r>
            <a:r>
              <a:rPr dirty="0" spc="-195"/>
              <a:t> </a:t>
            </a:r>
            <a:r>
              <a:rPr dirty="0" spc="-10"/>
              <a:t>Amount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67744" y="553423"/>
            <a:ext cx="1099820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Summary:</a:t>
            </a:r>
            <a:r>
              <a:rPr dirty="0" sz="1800" spc="-5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Qualified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Business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Income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(QBI)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statute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prescribes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allowable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QBI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deduction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for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tax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years </a:t>
            </a:r>
            <a:r>
              <a:rPr dirty="0" sz="1800">
                <a:latin typeface="Arial"/>
                <a:cs typeface="Arial"/>
              </a:rPr>
              <a:t>beginning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after December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31,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2017,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before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January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1, </a:t>
            </a:r>
            <a:r>
              <a:rPr dirty="0" sz="1800" spc="-10">
                <a:latin typeface="Arial"/>
                <a:cs typeface="Arial"/>
              </a:rPr>
              <a:t>2026.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91" y="3932460"/>
            <a:ext cx="1825698" cy="810189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2271617" y="2549940"/>
            <a:ext cx="233679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0" b="1">
                <a:latin typeface="Arial"/>
                <a:cs typeface="Arial"/>
              </a:rPr>
              <a:t>=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045855" y="2535350"/>
            <a:ext cx="233679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0" b="1">
                <a:latin typeface="Arial"/>
                <a:cs typeface="Arial"/>
              </a:rPr>
              <a:t>+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7272236" y="2069157"/>
            <a:ext cx="1562100" cy="1413510"/>
            <a:chOff x="7272236" y="2069157"/>
            <a:chExt cx="1562100" cy="1413510"/>
          </a:xfrm>
        </p:grpSpPr>
        <p:sp>
          <p:nvSpPr>
            <p:cNvPr id="13" name="object 13" descr=""/>
            <p:cNvSpPr/>
            <p:nvPr/>
          </p:nvSpPr>
          <p:spPr>
            <a:xfrm>
              <a:off x="7278586" y="2075507"/>
              <a:ext cx="1549400" cy="1400810"/>
            </a:xfrm>
            <a:custGeom>
              <a:avLst/>
              <a:gdLst/>
              <a:ahLst/>
              <a:cxnLst/>
              <a:rect l="l" t="t" r="r" b="b"/>
              <a:pathLst>
                <a:path w="1549400" h="1400810">
                  <a:moveTo>
                    <a:pt x="1315720" y="0"/>
                  </a:moveTo>
                  <a:lnTo>
                    <a:pt x="233426" y="0"/>
                  </a:lnTo>
                  <a:lnTo>
                    <a:pt x="186382" y="4742"/>
                  </a:lnTo>
                  <a:lnTo>
                    <a:pt x="142566" y="18343"/>
                  </a:lnTo>
                  <a:lnTo>
                    <a:pt x="102915" y="39865"/>
                  </a:lnTo>
                  <a:lnTo>
                    <a:pt x="68368" y="68368"/>
                  </a:lnTo>
                  <a:lnTo>
                    <a:pt x="39865" y="102915"/>
                  </a:lnTo>
                  <a:lnTo>
                    <a:pt x="18343" y="142566"/>
                  </a:lnTo>
                  <a:lnTo>
                    <a:pt x="4742" y="186382"/>
                  </a:lnTo>
                  <a:lnTo>
                    <a:pt x="0" y="233425"/>
                  </a:lnTo>
                  <a:lnTo>
                    <a:pt x="0" y="1167117"/>
                  </a:lnTo>
                  <a:lnTo>
                    <a:pt x="4742" y="1214161"/>
                  </a:lnTo>
                  <a:lnTo>
                    <a:pt x="18343" y="1257979"/>
                  </a:lnTo>
                  <a:lnTo>
                    <a:pt x="39865" y="1297632"/>
                  </a:lnTo>
                  <a:lnTo>
                    <a:pt x="68368" y="1332180"/>
                  </a:lnTo>
                  <a:lnTo>
                    <a:pt x="102915" y="1360686"/>
                  </a:lnTo>
                  <a:lnTo>
                    <a:pt x="142566" y="1382210"/>
                  </a:lnTo>
                  <a:lnTo>
                    <a:pt x="186382" y="1395813"/>
                  </a:lnTo>
                  <a:lnTo>
                    <a:pt x="233426" y="1400556"/>
                  </a:lnTo>
                  <a:lnTo>
                    <a:pt x="1315720" y="1400556"/>
                  </a:lnTo>
                  <a:lnTo>
                    <a:pt x="1362763" y="1395813"/>
                  </a:lnTo>
                  <a:lnTo>
                    <a:pt x="1406579" y="1382210"/>
                  </a:lnTo>
                  <a:lnTo>
                    <a:pt x="1446230" y="1360686"/>
                  </a:lnTo>
                  <a:lnTo>
                    <a:pt x="1480777" y="1332180"/>
                  </a:lnTo>
                  <a:lnTo>
                    <a:pt x="1509280" y="1297632"/>
                  </a:lnTo>
                  <a:lnTo>
                    <a:pt x="1530802" y="1257979"/>
                  </a:lnTo>
                  <a:lnTo>
                    <a:pt x="1544403" y="1214161"/>
                  </a:lnTo>
                  <a:lnTo>
                    <a:pt x="1549146" y="1167117"/>
                  </a:lnTo>
                  <a:lnTo>
                    <a:pt x="1549146" y="233425"/>
                  </a:lnTo>
                  <a:lnTo>
                    <a:pt x="1544403" y="186382"/>
                  </a:lnTo>
                  <a:lnTo>
                    <a:pt x="1530802" y="142566"/>
                  </a:lnTo>
                  <a:lnTo>
                    <a:pt x="1509280" y="102915"/>
                  </a:lnTo>
                  <a:lnTo>
                    <a:pt x="1480777" y="68368"/>
                  </a:lnTo>
                  <a:lnTo>
                    <a:pt x="1446230" y="39865"/>
                  </a:lnTo>
                  <a:lnTo>
                    <a:pt x="1406579" y="18343"/>
                  </a:lnTo>
                  <a:lnTo>
                    <a:pt x="1362763" y="4742"/>
                  </a:lnTo>
                  <a:lnTo>
                    <a:pt x="1315720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278586" y="2075507"/>
              <a:ext cx="1549400" cy="1400810"/>
            </a:xfrm>
            <a:custGeom>
              <a:avLst/>
              <a:gdLst/>
              <a:ahLst/>
              <a:cxnLst/>
              <a:rect l="l" t="t" r="r" b="b"/>
              <a:pathLst>
                <a:path w="1549400" h="1400810">
                  <a:moveTo>
                    <a:pt x="0" y="233425"/>
                  </a:moveTo>
                  <a:lnTo>
                    <a:pt x="4742" y="186382"/>
                  </a:lnTo>
                  <a:lnTo>
                    <a:pt x="18343" y="142566"/>
                  </a:lnTo>
                  <a:lnTo>
                    <a:pt x="39865" y="102915"/>
                  </a:lnTo>
                  <a:lnTo>
                    <a:pt x="68368" y="68368"/>
                  </a:lnTo>
                  <a:lnTo>
                    <a:pt x="102915" y="39865"/>
                  </a:lnTo>
                  <a:lnTo>
                    <a:pt x="142566" y="18343"/>
                  </a:lnTo>
                  <a:lnTo>
                    <a:pt x="186382" y="4742"/>
                  </a:lnTo>
                  <a:lnTo>
                    <a:pt x="233426" y="0"/>
                  </a:lnTo>
                  <a:lnTo>
                    <a:pt x="1315720" y="0"/>
                  </a:lnTo>
                  <a:lnTo>
                    <a:pt x="1362763" y="4742"/>
                  </a:lnTo>
                  <a:lnTo>
                    <a:pt x="1406579" y="18343"/>
                  </a:lnTo>
                  <a:lnTo>
                    <a:pt x="1446230" y="39865"/>
                  </a:lnTo>
                  <a:lnTo>
                    <a:pt x="1480777" y="68368"/>
                  </a:lnTo>
                  <a:lnTo>
                    <a:pt x="1509280" y="102915"/>
                  </a:lnTo>
                  <a:lnTo>
                    <a:pt x="1530802" y="142566"/>
                  </a:lnTo>
                  <a:lnTo>
                    <a:pt x="1544403" y="186382"/>
                  </a:lnTo>
                  <a:lnTo>
                    <a:pt x="1549146" y="233425"/>
                  </a:lnTo>
                  <a:lnTo>
                    <a:pt x="1549146" y="1167117"/>
                  </a:lnTo>
                  <a:lnTo>
                    <a:pt x="1544403" y="1214161"/>
                  </a:lnTo>
                  <a:lnTo>
                    <a:pt x="1530802" y="1257979"/>
                  </a:lnTo>
                  <a:lnTo>
                    <a:pt x="1509280" y="1297632"/>
                  </a:lnTo>
                  <a:lnTo>
                    <a:pt x="1480777" y="1332180"/>
                  </a:lnTo>
                  <a:lnTo>
                    <a:pt x="1446230" y="1360686"/>
                  </a:lnTo>
                  <a:lnTo>
                    <a:pt x="1406579" y="1382210"/>
                  </a:lnTo>
                  <a:lnTo>
                    <a:pt x="1362763" y="1395813"/>
                  </a:lnTo>
                  <a:lnTo>
                    <a:pt x="1315720" y="1400556"/>
                  </a:lnTo>
                  <a:lnTo>
                    <a:pt x="233426" y="1400556"/>
                  </a:lnTo>
                  <a:lnTo>
                    <a:pt x="186382" y="1395813"/>
                  </a:lnTo>
                  <a:lnTo>
                    <a:pt x="142566" y="1382210"/>
                  </a:lnTo>
                  <a:lnTo>
                    <a:pt x="102915" y="1360686"/>
                  </a:lnTo>
                  <a:lnTo>
                    <a:pt x="68368" y="1332180"/>
                  </a:lnTo>
                  <a:lnTo>
                    <a:pt x="39865" y="1297632"/>
                  </a:lnTo>
                  <a:lnTo>
                    <a:pt x="18343" y="1257979"/>
                  </a:lnTo>
                  <a:lnTo>
                    <a:pt x="4742" y="1214161"/>
                  </a:lnTo>
                  <a:lnTo>
                    <a:pt x="0" y="1167117"/>
                  </a:lnTo>
                  <a:lnTo>
                    <a:pt x="0" y="233425"/>
                  </a:lnTo>
                  <a:close/>
                </a:path>
              </a:pathLst>
            </a:custGeom>
            <a:ln w="12700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7461949" y="2345344"/>
            <a:ext cx="1181735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39065" marR="130175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Qualified </a:t>
            </a:r>
            <a:r>
              <a:rPr dirty="0" sz="1800" spc="-20">
                <a:solidFill>
                  <a:srgbClr val="FFFFFF"/>
                </a:solidFill>
                <a:latin typeface="Arial"/>
                <a:cs typeface="Arial"/>
              </a:rPr>
              <a:t>REIT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dividends</a:t>
            </a:r>
            <a:r>
              <a:rPr dirty="0" sz="18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462" sz="1800" spc="-75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baseline="25462" sz="1800">
              <a:latin typeface="Arial"/>
              <a:cs typeface="Arial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9287726" y="2069157"/>
            <a:ext cx="1844675" cy="1413510"/>
            <a:chOff x="9287726" y="2069157"/>
            <a:chExt cx="1844675" cy="1413510"/>
          </a:xfrm>
        </p:grpSpPr>
        <p:sp>
          <p:nvSpPr>
            <p:cNvPr id="17" name="object 17" descr=""/>
            <p:cNvSpPr/>
            <p:nvPr/>
          </p:nvSpPr>
          <p:spPr>
            <a:xfrm>
              <a:off x="9294076" y="2075507"/>
              <a:ext cx="1831975" cy="1400810"/>
            </a:xfrm>
            <a:custGeom>
              <a:avLst/>
              <a:gdLst/>
              <a:ahLst/>
              <a:cxnLst/>
              <a:rect l="l" t="t" r="r" b="b"/>
              <a:pathLst>
                <a:path w="1831975" h="1400810">
                  <a:moveTo>
                    <a:pt x="1598422" y="0"/>
                  </a:moveTo>
                  <a:lnTo>
                    <a:pt x="233426" y="0"/>
                  </a:lnTo>
                  <a:lnTo>
                    <a:pt x="186382" y="4742"/>
                  </a:lnTo>
                  <a:lnTo>
                    <a:pt x="142566" y="18343"/>
                  </a:lnTo>
                  <a:lnTo>
                    <a:pt x="102915" y="39865"/>
                  </a:lnTo>
                  <a:lnTo>
                    <a:pt x="68368" y="68368"/>
                  </a:lnTo>
                  <a:lnTo>
                    <a:pt x="39865" y="102915"/>
                  </a:lnTo>
                  <a:lnTo>
                    <a:pt x="18343" y="142566"/>
                  </a:lnTo>
                  <a:lnTo>
                    <a:pt x="4742" y="186382"/>
                  </a:lnTo>
                  <a:lnTo>
                    <a:pt x="0" y="233425"/>
                  </a:lnTo>
                  <a:lnTo>
                    <a:pt x="0" y="1167117"/>
                  </a:lnTo>
                  <a:lnTo>
                    <a:pt x="4742" y="1214161"/>
                  </a:lnTo>
                  <a:lnTo>
                    <a:pt x="18343" y="1257979"/>
                  </a:lnTo>
                  <a:lnTo>
                    <a:pt x="39865" y="1297632"/>
                  </a:lnTo>
                  <a:lnTo>
                    <a:pt x="68368" y="1332180"/>
                  </a:lnTo>
                  <a:lnTo>
                    <a:pt x="102915" y="1360686"/>
                  </a:lnTo>
                  <a:lnTo>
                    <a:pt x="142566" y="1382210"/>
                  </a:lnTo>
                  <a:lnTo>
                    <a:pt x="186382" y="1395813"/>
                  </a:lnTo>
                  <a:lnTo>
                    <a:pt x="233426" y="1400556"/>
                  </a:lnTo>
                  <a:lnTo>
                    <a:pt x="1598422" y="1400556"/>
                  </a:lnTo>
                  <a:lnTo>
                    <a:pt x="1645465" y="1395813"/>
                  </a:lnTo>
                  <a:lnTo>
                    <a:pt x="1689281" y="1382210"/>
                  </a:lnTo>
                  <a:lnTo>
                    <a:pt x="1728932" y="1360686"/>
                  </a:lnTo>
                  <a:lnTo>
                    <a:pt x="1763479" y="1332180"/>
                  </a:lnTo>
                  <a:lnTo>
                    <a:pt x="1791982" y="1297632"/>
                  </a:lnTo>
                  <a:lnTo>
                    <a:pt x="1813504" y="1257979"/>
                  </a:lnTo>
                  <a:lnTo>
                    <a:pt x="1827105" y="1214161"/>
                  </a:lnTo>
                  <a:lnTo>
                    <a:pt x="1831848" y="1167117"/>
                  </a:lnTo>
                  <a:lnTo>
                    <a:pt x="1831848" y="233425"/>
                  </a:lnTo>
                  <a:lnTo>
                    <a:pt x="1827105" y="186382"/>
                  </a:lnTo>
                  <a:lnTo>
                    <a:pt x="1813504" y="142566"/>
                  </a:lnTo>
                  <a:lnTo>
                    <a:pt x="1791982" y="102915"/>
                  </a:lnTo>
                  <a:lnTo>
                    <a:pt x="1763479" y="68368"/>
                  </a:lnTo>
                  <a:lnTo>
                    <a:pt x="1728932" y="39865"/>
                  </a:lnTo>
                  <a:lnTo>
                    <a:pt x="1689281" y="18343"/>
                  </a:lnTo>
                  <a:lnTo>
                    <a:pt x="1645465" y="4742"/>
                  </a:lnTo>
                  <a:lnTo>
                    <a:pt x="1598422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9294076" y="2075507"/>
              <a:ext cx="1831975" cy="1400810"/>
            </a:xfrm>
            <a:custGeom>
              <a:avLst/>
              <a:gdLst/>
              <a:ahLst/>
              <a:cxnLst/>
              <a:rect l="l" t="t" r="r" b="b"/>
              <a:pathLst>
                <a:path w="1831975" h="1400810">
                  <a:moveTo>
                    <a:pt x="0" y="233425"/>
                  </a:moveTo>
                  <a:lnTo>
                    <a:pt x="4742" y="186382"/>
                  </a:lnTo>
                  <a:lnTo>
                    <a:pt x="18343" y="142566"/>
                  </a:lnTo>
                  <a:lnTo>
                    <a:pt x="39865" y="102915"/>
                  </a:lnTo>
                  <a:lnTo>
                    <a:pt x="68368" y="68368"/>
                  </a:lnTo>
                  <a:lnTo>
                    <a:pt x="102915" y="39865"/>
                  </a:lnTo>
                  <a:lnTo>
                    <a:pt x="142566" y="18343"/>
                  </a:lnTo>
                  <a:lnTo>
                    <a:pt x="186382" y="4742"/>
                  </a:lnTo>
                  <a:lnTo>
                    <a:pt x="233426" y="0"/>
                  </a:lnTo>
                  <a:lnTo>
                    <a:pt x="1598422" y="0"/>
                  </a:lnTo>
                  <a:lnTo>
                    <a:pt x="1645465" y="4742"/>
                  </a:lnTo>
                  <a:lnTo>
                    <a:pt x="1689281" y="18343"/>
                  </a:lnTo>
                  <a:lnTo>
                    <a:pt x="1728932" y="39865"/>
                  </a:lnTo>
                  <a:lnTo>
                    <a:pt x="1763479" y="68368"/>
                  </a:lnTo>
                  <a:lnTo>
                    <a:pt x="1791982" y="102915"/>
                  </a:lnTo>
                  <a:lnTo>
                    <a:pt x="1813504" y="142566"/>
                  </a:lnTo>
                  <a:lnTo>
                    <a:pt x="1827105" y="186382"/>
                  </a:lnTo>
                  <a:lnTo>
                    <a:pt x="1831848" y="233425"/>
                  </a:lnTo>
                  <a:lnTo>
                    <a:pt x="1831848" y="1167117"/>
                  </a:lnTo>
                  <a:lnTo>
                    <a:pt x="1827105" y="1214161"/>
                  </a:lnTo>
                  <a:lnTo>
                    <a:pt x="1813504" y="1257979"/>
                  </a:lnTo>
                  <a:lnTo>
                    <a:pt x="1791982" y="1297632"/>
                  </a:lnTo>
                  <a:lnTo>
                    <a:pt x="1763479" y="1332180"/>
                  </a:lnTo>
                  <a:lnTo>
                    <a:pt x="1728932" y="1360686"/>
                  </a:lnTo>
                  <a:lnTo>
                    <a:pt x="1689281" y="1382210"/>
                  </a:lnTo>
                  <a:lnTo>
                    <a:pt x="1645465" y="1395813"/>
                  </a:lnTo>
                  <a:lnTo>
                    <a:pt x="1598422" y="1400556"/>
                  </a:lnTo>
                  <a:lnTo>
                    <a:pt x="233426" y="1400556"/>
                  </a:lnTo>
                  <a:lnTo>
                    <a:pt x="186382" y="1395813"/>
                  </a:lnTo>
                  <a:lnTo>
                    <a:pt x="142566" y="1382210"/>
                  </a:lnTo>
                  <a:lnTo>
                    <a:pt x="102915" y="1360686"/>
                  </a:lnTo>
                  <a:lnTo>
                    <a:pt x="68368" y="1332180"/>
                  </a:lnTo>
                  <a:lnTo>
                    <a:pt x="39865" y="1297632"/>
                  </a:lnTo>
                  <a:lnTo>
                    <a:pt x="18343" y="1257979"/>
                  </a:lnTo>
                  <a:lnTo>
                    <a:pt x="4742" y="1214161"/>
                  </a:lnTo>
                  <a:lnTo>
                    <a:pt x="0" y="1167117"/>
                  </a:lnTo>
                  <a:lnTo>
                    <a:pt x="0" y="233425"/>
                  </a:lnTo>
                  <a:close/>
                </a:path>
              </a:pathLst>
            </a:custGeom>
            <a:ln w="12700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9434280" y="2208183"/>
            <a:ext cx="1550670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100" marR="30480" indent="635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Qualified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publicly</a:t>
            </a:r>
            <a:r>
              <a:rPr dirty="0" sz="18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traded partnership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income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462" sz="1800" spc="-75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baseline="25462" sz="1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943695" y="2535469"/>
            <a:ext cx="233679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0" b="1">
                <a:latin typeface="Arial"/>
                <a:cs typeface="Arial"/>
              </a:rPr>
              <a:t>+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5578310" y="2069155"/>
            <a:ext cx="900430" cy="1413510"/>
            <a:chOff x="5578310" y="2069155"/>
            <a:chExt cx="900430" cy="1413510"/>
          </a:xfrm>
        </p:grpSpPr>
        <p:sp>
          <p:nvSpPr>
            <p:cNvPr id="22" name="object 22" descr=""/>
            <p:cNvSpPr/>
            <p:nvPr/>
          </p:nvSpPr>
          <p:spPr>
            <a:xfrm>
              <a:off x="5584660" y="2075505"/>
              <a:ext cx="887730" cy="1400810"/>
            </a:xfrm>
            <a:custGeom>
              <a:avLst/>
              <a:gdLst/>
              <a:ahLst/>
              <a:cxnLst/>
              <a:rect l="l" t="t" r="r" b="b"/>
              <a:pathLst>
                <a:path w="887729" h="1400810">
                  <a:moveTo>
                    <a:pt x="739775" y="0"/>
                  </a:moveTo>
                  <a:lnTo>
                    <a:pt x="147955" y="0"/>
                  </a:lnTo>
                  <a:lnTo>
                    <a:pt x="101190" y="7542"/>
                  </a:lnTo>
                  <a:lnTo>
                    <a:pt x="60575" y="28547"/>
                  </a:lnTo>
                  <a:lnTo>
                    <a:pt x="28547" y="60575"/>
                  </a:lnTo>
                  <a:lnTo>
                    <a:pt x="7542" y="101190"/>
                  </a:lnTo>
                  <a:lnTo>
                    <a:pt x="0" y="147954"/>
                  </a:lnTo>
                  <a:lnTo>
                    <a:pt x="0" y="1252600"/>
                  </a:lnTo>
                  <a:lnTo>
                    <a:pt x="7542" y="1299365"/>
                  </a:lnTo>
                  <a:lnTo>
                    <a:pt x="28547" y="1339980"/>
                  </a:lnTo>
                  <a:lnTo>
                    <a:pt x="60575" y="1372008"/>
                  </a:lnTo>
                  <a:lnTo>
                    <a:pt x="101190" y="1393013"/>
                  </a:lnTo>
                  <a:lnTo>
                    <a:pt x="147955" y="1400555"/>
                  </a:lnTo>
                  <a:lnTo>
                    <a:pt x="739775" y="1400555"/>
                  </a:lnTo>
                  <a:lnTo>
                    <a:pt x="786539" y="1393013"/>
                  </a:lnTo>
                  <a:lnTo>
                    <a:pt x="827154" y="1372008"/>
                  </a:lnTo>
                  <a:lnTo>
                    <a:pt x="859182" y="1339980"/>
                  </a:lnTo>
                  <a:lnTo>
                    <a:pt x="880187" y="1299365"/>
                  </a:lnTo>
                  <a:lnTo>
                    <a:pt x="887730" y="1252600"/>
                  </a:lnTo>
                  <a:lnTo>
                    <a:pt x="887730" y="147954"/>
                  </a:lnTo>
                  <a:lnTo>
                    <a:pt x="880187" y="101190"/>
                  </a:lnTo>
                  <a:lnTo>
                    <a:pt x="859182" y="60575"/>
                  </a:lnTo>
                  <a:lnTo>
                    <a:pt x="827154" y="28547"/>
                  </a:lnTo>
                  <a:lnTo>
                    <a:pt x="786539" y="7542"/>
                  </a:lnTo>
                  <a:lnTo>
                    <a:pt x="739775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584660" y="2075505"/>
              <a:ext cx="887730" cy="1400810"/>
            </a:xfrm>
            <a:custGeom>
              <a:avLst/>
              <a:gdLst/>
              <a:ahLst/>
              <a:cxnLst/>
              <a:rect l="l" t="t" r="r" b="b"/>
              <a:pathLst>
                <a:path w="887729" h="1400810">
                  <a:moveTo>
                    <a:pt x="0" y="147954"/>
                  </a:moveTo>
                  <a:lnTo>
                    <a:pt x="7542" y="101190"/>
                  </a:lnTo>
                  <a:lnTo>
                    <a:pt x="28547" y="60575"/>
                  </a:lnTo>
                  <a:lnTo>
                    <a:pt x="60575" y="28547"/>
                  </a:lnTo>
                  <a:lnTo>
                    <a:pt x="101190" y="7542"/>
                  </a:lnTo>
                  <a:lnTo>
                    <a:pt x="147955" y="0"/>
                  </a:lnTo>
                  <a:lnTo>
                    <a:pt x="739775" y="0"/>
                  </a:lnTo>
                  <a:lnTo>
                    <a:pt x="786539" y="7542"/>
                  </a:lnTo>
                  <a:lnTo>
                    <a:pt x="827154" y="28547"/>
                  </a:lnTo>
                  <a:lnTo>
                    <a:pt x="859182" y="60575"/>
                  </a:lnTo>
                  <a:lnTo>
                    <a:pt x="880187" y="101190"/>
                  </a:lnTo>
                  <a:lnTo>
                    <a:pt x="887730" y="147954"/>
                  </a:lnTo>
                  <a:lnTo>
                    <a:pt x="887730" y="1252600"/>
                  </a:lnTo>
                  <a:lnTo>
                    <a:pt x="880187" y="1299365"/>
                  </a:lnTo>
                  <a:lnTo>
                    <a:pt x="859182" y="1339980"/>
                  </a:lnTo>
                  <a:lnTo>
                    <a:pt x="827154" y="1372008"/>
                  </a:lnTo>
                  <a:lnTo>
                    <a:pt x="786539" y="1393013"/>
                  </a:lnTo>
                  <a:lnTo>
                    <a:pt x="739775" y="1400555"/>
                  </a:lnTo>
                  <a:lnTo>
                    <a:pt x="147955" y="1400555"/>
                  </a:lnTo>
                  <a:lnTo>
                    <a:pt x="101190" y="1393013"/>
                  </a:lnTo>
                  <a:lnTo>
                    <a:pt x="60575" y="1372008"/>
                  </a:lnTo>
                  <a:lnTo>
                    <a:pt x="28547" y="1339980"/>
                  </a:lnTo>
                  <a:lnTo>
                    <a:pt x="7542" y="1299365"/>
                  </a:lnTo>
                  <a:lnTo>
                    <a:pt x="0" y="1252600"/>
                  </a:lnTo>
                  <a:lnTo>
                    <a:pt x="0" y="147954"/>
                  </a:lnTo>
                  <a:close/>
                </a:path>
              </a:pathLst>
            </a:custGeom>
            <a:ln w="12699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5785999" y="2619664"/>
            <a:ext cx="4838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solidFill>
                  <a:srgbClr val="FFFFFF"/>
                </a:solidFill>
                <a:latin typeface="Arial"/>
                <a:cs typeface="Arial"/>
              </a:rPr>
              <a:t>20%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705700" y="2541558"/>
            <a:ext cx="228600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0" b="1">
                <a:latin typeface="Times New Roman"/>
                <a:cs typeface="Times New Roman"/>
              </a:rPr>
              <a:t>×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/>
          <p:nvPr/>
        </p:nvSpPr>
        <p:spPr>
          <a:xfrm>
            <a:off x="7151716" y="1938723"/>
            <a:ext cx="279400" cy="1673860"/>
          </a:xfrm>
          <a:custGeom>
            <a:avLst/>
            <a:gdLst/>
            <a:ahLst/>
            <a:cxnLst/>
            <a:rect l="l" t="t" r="r" b="b"/>
            <a:pathLst>
              <a:path w="279400" h="1673860">
                <a:moveTo>
                  <a:pt x="278892" y="1673352"/>
                </a:moveTo>
                <a:lnTo>
                  <a:pt x="233654" y="1669701"/>
                </a:lnTo>
                <a:lnTo>
                  <a:pt x="190741" y="1659133"/>
                </a:lnTo>
                <a:lnTo>
                  <a:pt x="150726" y="1642222"/>
                </a:lnTo>
                <a:lnTo>
                  <a:pt x="114182" y="1619541"/>
                </a:lnTo>
                <a:lnTo>
                  <a:pt x="81686" y="1591665"/>
                </a:lnTo>
                <a:lnTo>
                  <a:pt x="53810" y="1559169"/>
                </a:lnTo>
                <a:lnTo>
                  <a:pt x="31129" y="1522625"/>
                </a:lnTo>
                <a:lnTo>
                  <a:pt x="14218" y="1482610"/>
                </a:lnTo>
                <a:lnTo>
                  <a:pt x="3650" y="1439697"/>
                </a:lnTo>
                <a:lnTo>
                  <a:pt x="0" y="1394459"/>
                </a:lnTo>
                <a:lnTo>
                  <a:pt x="0" y="278891"/>
                </a:lnTo>
                <a:lnTo>
                  <a:pt x="3650" y="233654"/>
                </a:lnTo>
                <a:lnTo>
                  <a:pt x="14218" y="190741"/>
                </a:lnTo>
                <a:lnTo>
                  <a:pt x="31129" y="150726"/>
                </a:lnTo>
                <a:lnTo>
                  <a:pt x="53810" y="114182"/>
                </a:lnTo>
                <a:lnTo>
                  <a:pt x="81686" y="81686"/>
                </a:lnTo>
                <a:lnTo>
                  <a:pt x="114182" y="53810"/>
                </a:lnTo>
                <a:lnTo>
                  <a:pt x="150726" y="31129"/>
                </a:lnTo>
                <a:lnTo>
                  <a:pt x="190741" y="14218"/>
                </a:lnTo>
                <a:lnTo>
                  <a:pt x="233654" y="3650"/>
                </a:lnTo>
                <a:lnTo>
                  <a:pt x="278892" y="0"/>
                </a:lnTo>
              </a:path>
            </a:pathLst>
          </a:custGeom>
          <a:ln w="31750">
            <a:solidFill>
              <a:srgbClr val="0A9DD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7" name="object 27" descr=""/>
          <p:cNvGrpSpPr/>
          <p:nvPr/>
        </p:nvGrpSpPr>
        <p:grpSpPr>
          <a:xfrm>
            <a:off x="10952687" y="1723966"/>
            <a:ext cx="465455" cy="2099945"/>
            <a:chOff x="10952687" y="1723966"/>
            <a:chExt cx="465455" cy="2099945"/>
          </a:xfrm>
        </p:grpSpPr>
        <p:sp>
          <p:nvSpPr>
            <p:cNvPr id="28" name="object 28" descr=""/>
            <p:cNvSpPr/>
            <p:nvPr/>
          </p:nvSpPr>
          <p:spPr>
            <a:xfrm>
              <a:off x="10968562" y="1938723"/>
              <a:ext cx="279400" cy="1673860"/>
            </a:xfrm>
            <a:custGeom>
              <a:avLst/>
              <a:gdLst/>
              <a:ahLst/>
              <a:cxnLst/>
              <a:rect l="l" t="t" r="r" b="b"/>
              <a:pathLst>
                <a:path w="279400" h="1673860">
                  <a:moveTo>
                    <a:pt x="0" y="0"/>
                  </a:moveTo>
                  <a:lnTo>
                    <a:pt x="45240" y="3650"/>
                  </a:lnTo>
                  <a:lnTo>
                    <a:pt x="88156" y="14218"/>
                  </a:lnTo>
                  <a:lnTo>
                    <a:pt x="128174" y="31129"/>
                  </a:lnTo>
                  <a:lnTo>
                    <a:pt x="164718" y="53810"/>
                  </a:lnTo>
                  <a:lnTo>
                    <a:pt x="197216" y="81686"/>
                  </a:lnTo>
                  <a:lnTo>
                    <a:pt x="225093" y="114182"/>
                  </a:lnTo>
                  <a:lnTo>
                    <a:pt x="247774" y="150726"/>
                  </a:lnTo>
                  <a:lnTo>
                    <a:pt x="264686" y="190741"/>
                  </a:lnTo>
                  <a:lnTo>
                    <a:pt x="275254" y="233654"/>
                  </a:lnTo>
                  <a:lnTo>
                    <a:pt x="278904" y="278891"/>
                  </a:lnTo>
                  <a:lnTo>
                    <a:pt x="278904" y="1394459"/>
                  </a:lnTo>
                  <a:lnTo>
                    <a:pt x="275254" y="1439697"/>
                  </a:lnTo>
                  <a:lnTo>
                    <a:pt x="264686" y="1482610"/>
                  </a:lnTo>
                  <a:lnTo>
                    <a:pt x="247774" y="1522625"/>
                  </a:lnTo>
                  <a:lnTo>
                    <a:pt x="225093" y="1559169"/>
                  </a:lnTo>
                  <a:lnTo>
                    <a:pt x="197216" y="1591665"/>
                  </a:lnTo>
                  <a:lnTo>
                    <a:pt x="164718" y="1619541"/>
                  </a:lnTo>
                  <a:lnTo>
                    <a:pt x="128174" y="1642222"/>
                  </a:lnTo>
                  <a:lnTo>
                    <a:pt x="88156" y="1659133"/>
                  </a:lnTo>
                  <a:lnTo>
                    <a:pt x="45240" y="1669701"/>
                  </a:lnTo>
                  <a:lnTo>
                    <a:pt x="0" y="1673352"/>
                  </a:lnTo>
                </a:path>
              </a:pathLst>
            </a:custGeom>
            <a:ln w="31749">
              <a:solidFill>
                <a:srgbClr val="0A9D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1057463" y="1739841"/>
              <a:ext cx="344805" cy="2068195"/>
            </a:xfrm>
            <a:custGeom>
              <a:avLst/>
              <a:gdLst/>
              <a:ahLst/>
              <a:cxnLst/>
              <a:rect l="l" t="t" r="r" b="b"/>
              <a:pathLst>
                <a:path w="344804" h="2068195">
                  <a:moveTo>
                    <a:pt x="0" y="0"/>
                  </a:moveTo>
                  <a:lnTo>
                    <a:pt x="46770" y="3146"/>
                  </a:lnTo>
                  <a:lnTo>
                    <a:pt x="91629" y="12312"/>
                  </a:lnTo>
                  <a:lnTo>
                    <a:pt x="134166" y="27086"/>
                  </a:lnTo>
                  <a:lnTo>
                    <a:pt x="173968" y="47058"/>
                  </a:lnTo>
                  <a:lnTo>
                    <a:pt x="210627" y="71818"/>
                  </a:lnTo>
                  <a:lnTo>
                    <a:pt x="243730" y="100953"/>
                  </a:lnTo>
                  <a:lnTo>
                    <a:pt x="272867" y="134055"/>
                  </a:lnTo>
                  <a:lnTo>
                    <a:pt x="297628" y="170712"/>
                  </a:lnTo>
                  <a:lnTo>
                    <a:pt x="317602" y="210513"/>
                  </a:lnTo>
                  <a:lnTo>
                    <a:pt x="332377" y="253048"/>
                  </a:lnTo>
                  <a:lnTo>
                    <a:pt x="341543" y="297907"/>
                  </a:lnTo>
                  <a:lnTo>
                    <a:pt x="344690" y="344678"/>
                  </a:lnTo>
                  <a:lnTo>
                    <a:pt x="344690" y="1723389"/>
                  </a:lnTo>
                  <a:lnTo>
                    <a:pt x="341543" y="1770160"/>
                  </a:lnTo>
                  <a:lnTo>
                    <a:pt x="332377" y="1815019"/>
                  </a:lnTo>
                  <a:lnTo>
                    <a:pt x="317602" y="1857554"/>
                  </a:lnTo>
                  <a:lnTo>
                    <a:pt x="297628" y="1897355"/>
                  </a:lnTo>
                  <a:lnTo>
                    <a:pt x="272867" y="1934012"/>
                  </a:lnTo>
                  <a:lnTo>
                    <a:pt x="243730" y="1967114"/>
                  </a:lnTo>
                  <a:lnTo>
                    <a:pt x="210627" y="1996249"/>
                  </a:lnTo>
                  <a:lnTo>
                    <a:pt x="173968" y="2021009"/>
                  </a:lnTo>
                  <a:lnTo>
                    <a:pt x="134166" y="2040981"/>
                  </a:lnTo>
                  <a:lnTo>
                    <a:pt x="91629" y="2055755"/>
                  </a:lnTo>
                  <a:lnTo>
                    <a:pt x="46770" y="2064921"/>
                  </a:lnTo>
                  <a:lnTo>
                    <a:pt x="0" y="2068068"/>
                  </a:lnTo>
                </a:path>
              </a:pathLst>
            </a:custGeom>
            <a:ln w="31750">
              <a:solidFill>
                <a:srgbClr val="41404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 descr=""/>
          <p:cNvSpPr/>
          <p:nvPr/>
        </p:nvSpPr>
        <p:spPr>
          <a:xfrm>
            <a:off x="5413596" y="1739841"/>
            <a:ext cx="344805" cy="2068195"/>
          </a:xfrm>
          <a:custGeom>
            <a:avLst/>
            <a:gdLst/>
            <a:ahLst/>
            <a:cxnLst/>
            <a:rect l="l" t="t" r="r" b="b"/>
            <a:pathLst>
              <a:path w="344804" h="2068195">
                <a:moveTo>
                  <a:pt x="344677" y="2068068"/>
                </a:moveTo>
                <a:lnTo>
                  <a:pt x="297907" y="2064921"/>
                </a:lnTo>
                <a:lnTo>
                  <a:pt x="253048" y="2055755"/>
                </a:lnTo>
                <a:lnTo>
                  <a:pt x="210513" y="2040981"/>
                </a:lnTo>
                <a:lnTo>
                  <a:pt x="170712" y="2021009"/>
                </a:lnTo>
                <a:lnTo>
                  <a:pt x="134055" y="1996249"/>
                </a:lnTo>
                <a:lnTo>
                  <a:pt x="100953" y="1967114"/>
                </a:lnTo>
                <a:lnTo>
                  <a:pt x="71818" y="1934012"/>
                </a:lnTo>
                <a:lnTo>
                  <a:pt x="47058" y="1897355"/>
                </a:lnTo>
                <a:lnTo>
                  <a:pt x="27086" y="1857554"/>
                </a:lnTo>
                <a:lnTo>
                  <a:pt x="12312" y="1815019"/>
                </a:lnTo>
                <a:lnTo>
                  <a:pt x="3146" y="1770160"/>
                </a:lnTo>
                <a:lnTo>
                  <a:pt x="0" y="1723389"/>
                </a:lnTo>
                <a:lnTo>
                  <a:pt x="0" y="344678"/>
                </a:lnTo>
                <a:lnTo>
                  <a:pt x="3146" y="297907"/>
                </a:lnTo>
                <a:lnTo>
                  <a:pt x="12312" y="253048"/>
                </a:lnTo>
                <a:lnTo>
                  <a:pt x="27086" y="210513"/>
                </a:lnTo>
                <a:lnTo>
                  <a:pt x="47058" y="170712"/>
                </a:lnTo>
                <a:lnTo>
                  <a:pt x="71818" y="134055"/>
                </a:lnTo>
                <a:lnTo>
                  <a:pt x="100953" y="100953"/>
                </a:lnTo>
                <a:lnTo>
                  <a:pt x="134055" y="71818"/>
                </a:lnTo>
                <a:lnTo>
                  <a:pt x="170712" y="47058"/>
                </a:lnTo>
                <a:lnTo>
                  <a:pt x="210513" y="27086"/>
                </a:lnTo>
                <a:lnTo>
                  <a:pt x="253048" y="12312"/>
                </a:lnTo>
                <a:lnTo>
                  <a:pt x="297907" y="3146"/>
                </a:lnTo>
                <a:lnTo>
                  <a:pt x="344677" y="0"/>
                </a:lnTo>
              </a:path>
            </a:pathLst>
          </a:custGeom>
          <a:ln w="31749">
            <a:solidFill>
              <a:srgbClr val="414041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f786616f-5bb4-45d1-b9c4-7a19bded0f1d}" enabled="1" method="Standard" siteId="{97be21fd-c601-4b16-9920-f5accc69da6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Bartholomew, Lindsay</dc:creator>
  <dc:title>Bloomberg Tax &amp; Accounting PowerPoint Template</dc:title>
  <dcterms:created xsi:type="dcterms:W3CDTF">2024-11-07T22:00:11Z</dcterms:created>
  <dcterms:modified xsi:type="dcterms:W3CDTF">2024-11-07T22:00:11Z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2024-11-07T00:00:00Z</vt:filetime>
  </property>
  <property fmtid="{D5CDD505-2E9C-101B-9397-08002B2CF9AE}" pid="3" name="Creator">
    <vt:lpwstr>Acrobat PDFMaker 23 for PowerPoint</vt:lpwstr>
  </property>
  <property fmtid="{D5CDD505-2E9C-101B-9397-08002B2CF9AE}" pid="4" name="LastSaved">
    <vt:filetime>2024-11-07T00:00:00Z</vt:filetime>
  </property>
  <property fmtid="{D5CDD505-2E9C-101B-9397-08002B2CF9AE}" pid="5" name="Producer">
    <vt:lpwstr>Adobe PDF Library 23.8.234</vt:lpwstr>
  </property>
</Properties>
</file>