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934700" cy="4857750"/>
  <p:notesSz cx="10934700" cy="4857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20578" y="1505902"/>
            <a:ext cx="9299893" cy="1020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41157" y="2720340"/>
            <a:ext cx="7658735" cy="12144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47052" y="1117282"/>
            <a:ext cx="4759357" cy="320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634640" y="1117282"/>
            <a:ext cx="4759357" cy="320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589" y="-66003"/>
            <a:ext cx="811720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7052" y="1117282"/>
            <a:ext cx="9846945" cy="320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719957" y="4517707"/>
            <a:ext cx="3501136" cy="242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47052" y="4517707"/>
            <a:ext cx="2516441" cy="242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877556" y="4517707"/>
            <a:ext cx="2516441" cy="242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§199A(a):</a:t>
            </a:r>
            <a:r>
              <a:rPr dirty="0" spc="-75"/>
              <a:t> </a:t>
            </a:r>
            <a:r>
              <a:rPr dirty="0"/>
              <a:t>Qualified</a:t>
            </a:r>
            <a:r>
              <a:rPr dirty="0" spc="-105"/>
              <a:t> </a:t>
            </a:r>
            <a:r>
              <a:rPr dirty="0"/>
              <a:t>Business</a:t>
            </a:r>
            <a:r>
              <a:rPr dirty="0" spc="-70"/>
              <a:t> </a:t>
            </a:r>
            <a:r>
              <a:rPr dirty="0"/>
              <a:t>Income</a:t>
            </a:r>
            <a:r>
              <a:rPr dirty="0" spc="-75"/>
              <a:t> </a:t>
            </a:r>
            <a:r>
              <a:rPr dirty="0" spc="-10"/>
              <a:t>Deduction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15091" y="2560041"/>
            <a:ext cx="2256155" cy="967105"/>
            <a:chOff x="415091" y="2560041"/>
            <a:chExt cx="2256155" cy="967105"/>
          </a:xfrm>
        </p:grpSpPr>
        <p:sp>
          <p:nvSpPr>
            <p:cNvPr id="4" name="object 4" descr=""/>
            <p:cNvSpPr/>
            <p:nvPr/>
          </p:nvSpPr>
          <p:spPr>
            <a:xfrm>
              <a:off x="423029" y="2567979"/>
              <a:ext cx="2240280" cy="951230"/>
            </a:xfrm>
            <a:custGeom>
              <a:avLst/>
              <a:gdLst/>
              <a:ahLst/>
              <a:cxnLst/>
              <a:rect l="l" t="t" r="r" b="b"/>
              <a:pathLst>
                <a:path w="2240280" h="951229">
                  <a:moveTo>
                    <a:pt x="2081783" y="0"/>
                  </a:moveTo>
                  <a:lnTo>
                    <a:pt x="158496" y="0"/>
                  </a:lnTo>
                  <a:lnTo>
                    <a:pt x="108401" y="8079"/>
                  </a:lnTo>
                  <a:lnTo>
                    <a:pt x="64893" y="30578"/>
                  </a:lnTo>
                  <a:lnTo>
                    <a:pt x="30582" y="64887"/>
                  </a:lnTo>
                  <a:lnTo>
                    <a:pt x="8080" y="108396"/>
                  </a:lnTo>
                  <a:lnTo>
                    <a:pt x="0" y="158496"/>
                  </a:lnTo>
                  <a:lnTo>
                    <a:pt x="0" y="792480"/>
                  </a:lnTo>
                  <a:lnTo>
                    <a:pt x="8080" y="842574"/>
                  </a:lnTo>
                  <a:lnTo>
                    <a:pt x="30582" y="886082"/>
                  </a:lnTo>
                  <a:lnTo>
                    <a:pt x="64893" y="920393"/>
                  </a:lnTo>
                  <a:lnTo>
                    <a:pt x="108401" y="942895"/>
                  </a:lnTo>
                  <a:lnTo>
                    <a:pt x="158496" y="950976"/>
                  </a:lnTo>
                  <a:lnTo>
                    <a:pt x="2081783" y="950976"/>
                  </a:lnTo>
                  <a:lnTo>
                    <a:pt x="2131878" y="942895"/>
                  </a:lnTo>
                  <a:lnTo>
                    <a:pt x="2175386" y="920393"/>
                  </a:lnTo>
                  <a:lnTo>
                    <a:pt x="2209697" y="886082"/>
                  </a:lnTo>
                  <a:lnTo>
                    <a:pt x="2232199" y="842574"/>
                  </a:lnTo>
                  <a:lnTo>
                    <a:pt x="2240280" y="792480"/>
                  </a:lnTo>
                  <a:lnTo>
                    <a:pt x="2240280" y="158496"/>
                  </a:lnTo>
                  <a:lnTo>
                    <a:pt x="2232199" y="108396"/>
                  </a:lnTo>
                  <a:lnTo>
                    <a:pt x="2209697" y="64887"/>
                  </a:lnTo>
                  <a:lnTo>
                    <a:pt x="2175386" y="30578"/>
                  </a:lnTo>
                  <a:lnTo>
                    <a:pt x="2131878" y="8079"/>
                  </a:lnTo>
                  <a:lnTo>
                    <a:pt x="2081783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23029" y="2567979"/>
              <a:ext cx="2240280" cy="951230"/>
            </a:xfrm>
            <a:custGeom>
              <a:avLst/>
              <a:gdLst/>
              <a:ahLst/>
              <a:cxnLst/>
              <a:rect l="l" t="t" r="r" b="b"/>
              <a:pathLst>
                <a:path w="2240280" h="951229">
                  <a:moveTo>
                    <a:pt x="0" y="158496"/>
                  </a:moveTo>
                  <a:lnTo>
                    <a:pt x="8080" y="108396"/>
                  </a:lnTo>
                  <a:lnTo>
                    <a:pt x="30582" y="64887"/>
                  </a:lnTo>
                  <a:lnTo>
                    <a:pt x="64893" y="30578"/>
                  </a:lnTo>
                  <a:lnTo>
                    <a:pt x="108401" y="8079"/>
                  </a:lnTo>
                  <a:lnTo>
                    <a:pt x="158496" y="0"/>
                  </a:lnTo>
                  <a:lnTo>
                    <a:pt x="2081783" y="0"/>
                  </a:lnTo>
                  <a:lnTo>
                    <a:pt x="2131878" y="8079"/>
                  </a:lnTo>
                  <a:lnTo>
                    <a:pt x="2175386" y="30578"/>
                  </a:lnTo>
                  <a:lnTo>
                    <a:pt x="2209697" y="64887"/>
                  </a:lnTo>
                  <a:lnTo>
                    <a:pt x="2232199" y="108396"/>
                  </a:lnTo>
                  <a:lnTo>
                    <a:pt x="2240280" y="158496"/>
                  </a:lnTo>
                  <a:lnTo>
                    <a:pt x="2240280" y="792480"/>
                  </a:lnTo>
                  <a:lnTo>
                    <a:pt x="2232199" y="842574"/>
                  </a:lnTo>
                  <a:lnTo>
                    <a:pt x="2209697" y="886082"/>
                  </a:lnTo>
                  <a:lnTo>
                    <a:pt x="2175386" y="920393"/>
                  </a:lnTo>
                  <a:lnTo>
                    <a:pt x="2131878" y="942895"/>
                  </a:lnTo>
                  <a:lnTo>
                    <a:pt x="2081783" y="950976"/>
                  </a:lnTo>
                  <a:lnTo>
                    <a:pt x="158496" y="950976"/>
                  </a:lnTo>
                  <a:lnTo>
                    <a:pt x="108401" y="942895"/>
                  </a:lnTo>
                  <a:lnTo>
                    <a:pt x="64893" y="920393"/>
                  </a:lnTo>
                  <a:lnTo>
                    <a:pt x="30582" y="886082"/>
                  </a:lnTo>
                  <a:lnTo>
                    <a:pt x="8080" y="842574"/>
                  </a:lnTo>
                  <a:lnTo>
                    <a:pt x="0" y="792480"/>
                  </a:lnTo>
                  <a:lnTo>
                    <a:pt x="0" y="158496"/>
                  </a:lnTo>
                  <a:close/>
                </a:path>
              </a:pathLst>
            </a:custGeom>
            <a:ln w="15875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592542" y="2870803"/>
            <a:ext cx="189103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QBI</a:t>
            </a:r>
            <a:r>
              <a:rPr dirty="0" sz="20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Deduction</a:t>
            </a:r>
            <a:r>
              <a:rPr dirty="0" sz="20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baseline="25641" sz="195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5095867" y="1449614"/>
            <a:ext cx="5579745" cy="1126490"/>
            <a:chOff x="5095867" y="1449614"/>
            <a:chExt cx="5579745" cy="1126490"/>
          </a:xfrm>
        </p:grpSpPr>
        <p:sp>
          <p:nvSpPr>
            <p:cNvPr id="8" name="object 8" descr=""/>
            <p:cNvSpPr/>
            <p:nvPr/>
          </p:nvSpPr>
          <p:spPr>
            <a:xfrm>
              <a:off x="5333357" y="1617003"/>
              <a:ext cx="5334000" cy="951230"/>
            </a:xfrm>
            <a:custGeom>
              <a:avLst/>
              <a:gdLst/>
              <a:ahLst/>
              <a:cxnLst/>
              <a:rect l="l" t="t" r="r" b="b"/>
              <a:pathLst>
                <a:path w="5334000" h="951230">
                  <a:moveTo>
                    <a:pt x="5175504" y="0"/>
                  </a:moveTo>
                  <a:lnTo>
                    <a:pt x="158496" y="0"/>
                  </a:lnTo>
                  <a:lnTo>
                    <a:pt x="108401" y="8079"/>
                  </a:lnTo>
                  <a:lnTo>
                    <a:pt x="64893" y="30578"/>
                  </a:lnTo>
                  <a:lnTo>
                    <a:pt x="30582" y="64887"/>
                  </a:lnTo>
                  <a:lnTo>
                    <a:pt x="8080" y="108396"/>
                  </a:lnTo>
                  <a:lnTo>
                    <a:pt x="0" y="158496"/>
                  </a:lnTo>
                  <a:lnTo>
                    <a:pt x="0" y="792480"/>
                  </a:lnTo>
                  <a:lnTo>
                    <a:pt x="8080" y="842574"/>
                  </a:lnTo>
                  <a:lnTo>
                    <a:pt x="30582" y="886082"/>
                  </a:lnTo>
                  <a:lnTo>
                    <a:pt x="64893" y="920393"/>
                  </a:lnTo>
                  <a:lnTo>
                    <a:pt x="108401" y="942895"/>
                  </a:lnTo>
                  <a:lnTo>
                    <a:pt x="158496" y="950976"/>
                  </a:lnTo>
                  <a:lnTo>
                    <a:pt x="5175504" y="950976"/>
                  </a:lnTo>
                  <a:lnTo>
                    <a:pt x="5225603" y="942895"/>
                  </a:lnTo>
                  <a:lnTo>
                    <a:pt x="5269112" y="920393"/>
                  </a:lnTo>
                  <a:lnTo>
                    <a:pt x="5303421" y="886082"/>
                  </a:lnTo>
                  <a:lnTo>
                    <a:pt x="5325920" y="842574"/>
                  </a:lnTo>
                  <a:lnTo>
                    <a:pt x="5334000" y="792480"/>
                  </a:lnTo>
                  <a:lnTo>
                    <a:pt x="5334000" y="158496"/>
                  </a:lnTo>
                  <a:lnTo>
                    <a:pt x="5325920" y="108396"/>
                  </a:lnTo>
                  <a:lnTo>
                    <a:pt x="5303421" y="64887"/>
                  </a:lnTo>
                  <a:lnTo>
                    <a:pt x="5269112" y="30578"/>
                  </a:lnTo>
                  <a:lnTo>
                    <a:pt x="5225603" y="8079"/>
                  </a:lnTo>
                  <a:lnTo>
                    <a:pt x="5175504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333357" y="1617003"/>
              <a:ext cx="5334000" cy="951230"/>
            </a:xfrm>
            <a:custGeom>
              <a:avLst/>
              <a:gdLst/>
              <a:ahLst/>
              <a:cxnLst/>
              <a:rect l="l" t="t" r="r" b="b"/>
              <a:pathLst>
                <a:path w="5334000" h="951230">
                  <a:moveTo>
                    <a:pt x="0" y="158496"/>
                  </a:moveTo>
                  <a:lnTo>
                    <a:pt x="8080" y="108396"/>
                  </a:lnTo>
                  <a:lnTo>
                    <a:pt x="30582" y="64887"/>
                  </a:lnTo>
                  <a:lnTo>
                    <a:pt x="64893" y="30578"/>
                  </a:lnTo>
                  <a:lnTo>
                    <a:pt x="108401" y="8079"/>
                  </a:lnTo>
                  <a:lnTo>
                    <a:pt x="158496" y="0"/>
                  </a:lnTo>
                  <a:lnTo>
                    <a:pt x="5175504" y="0"/>
                  </a:lnTo>
                  <a:lnTo>
                    <a:pt x="5225598" y="8079"/>
                  </a:lnTo>
                  <a:lnTo>
                    <a:pt x="5269106" y="30578"/>
                  </a:lnTo>
                  <a:lnTo>
                    <a:pt x="5303417" y="64887"/>
                  </a:lnTo>
                  <a:lnTo>
                    <a:pt x="5325919" y="108396"/>
                  </a:lnTo>
                  <a:lnTo>
                    <a:pt x="5334000" y="158496"/>
                  </a:lnTo>
                  <a:lnTo>
                    <a:pt x="5334000" y="792480"/>
                  </a:lnTo>
                  <a:lnTo>
                    <a:pt x="5325919" y="842574"/>
                  </a:lnTo>
                  <a:lnTo>
                    <a:pt x="5303417" y="886082"/>
                  </a:lnTo>
                  <a:lnTo>
                    <a:pt x="5269106" y="920393"/>
                  </a:lnTo>
                  <a:lnTo>
                    <a:pt x="5225598" y="942895"/>
                  </a:lnTo>
                  <a:lnTo>
                    <a:pt x="5175504" y="950976"/>
                  </a:lnTo>
                  <a:lnTo>
                    <a:pt x="158496" y="950976"/>
                  </a:lnTo>
                  <a:lnTo>
                    <a:pt x="108401" y="942895"/>
                  </a:lnTo>
                  <a:lnTo>
                    <a:pt x="64893" y="920393"/>
                  </a:lnTo>
                  <a:lnTo>
                    <a:pt x="30582" y="886082"/>
                  </a:lnTo>
                  <a:lnTo>
                    <a:pt x="8080" y="842574"/>
                  </a:lnTo>
                  <a:lnTo>
                    <a:pt x="0" y="792480"/>
                  </a:lnTo>
                  <a:lnTo>
                    <a:pt x="0" y="158496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108567" y="1462314"/>
              <a:ext cx="452755" cy="421005"/>
            </a:xfrm>
            <a:custGeom>
              <a:avLst/>
              <a:gdLst/>
              <a:ahLst/>
              <a:cxnLst/>
              <a:rect l="l" t="t" r="r" b="b"/>
              <a:pathLst>
                <a:path w="452754" h="421005">
                  <a:moveTo>
                    <a:pt x="226314" y="0"/>
                  </a:moveTo>
                  <a:lnTo>
                    <a:pt x="174421" y="5554"/>
                  </a:lnTo>
                  <a:lnTo>
                    <a:pt x="126785" y="21375"/>
                  </a:lnTo>
                  <a:lnTo>
                    <a:pt x="84764" y="46202"/>
                  </a:lnTo>
                  <a:lnTo>
                    <a:pt x="49717" y="78771"/>
                  </a:lnTo>
                  <a:lnTo>
                    <a:pt x="23002" y="117821"/>
                  </a:lnTo>
                  <a:lnTo>
                    <a:pt x="5976" y="162088"/>
                  </a:lnTo>
                  <a:lnTo>
                    <a:pt x="0" y="210312"/>
                  </a:lnTo>
                  <a:lnTo>
                    <a:pt x="5976" y="258535"/>
                  </a:lnTo>
                  <a:lnTo>
                    <a:pt x="23002" y="302802"/>
                  </a:lnTo>
                  <a:lnTo>
                    <a:pt x="49717" y="341852"/>
                  </a:lnTo>
                  <a:lnTo>
                    <a:pt x="84764" y="374421"/>
                  </a:lnTo>
                  <a:lnTo>
                    <a:pt x="126785" y="399248"/>
                  </a:lnTo>
                  <a:lnTo>
                    <a:pt x="174421" y="415069"/>
                  </a:lnTo>
                  <a:lnTo>
                    <a:pt x="226314" y="420624"/>
                  </a:lnTo>
                  <a:lnTo>
                    <a:pt x="278206" y="415069"/>
                  </a:lnTo>
                  <a:lnTo>
                    <a:pt x="325842" y="399248"/>
                  </a:lnTo>
                  <a:lnTo>
                    <a:pt x="367863" y="374421"/>
                  </a:lnTo>
                  <a:lnTo>
                    <a:pt x="402910" y="341852"/>
                  </a:lnTo>
                  <a:lnTo>
                    <a:pt x="429625" y="302802"/>
                  </a:lnTo>
                  <a:lnTo>
                    <a:pt x="446651" y="258535"/>
                  </a:lnTo>
                  <a:lnTo>
                    <a:pt x="452628" y="210312"/>
                  </a:lnTo>
                  <a:lnTo>
                    <a:pt x="446651" y="162088"/>
                  </a:lnTo>
                  <a:lnTo>
                    <a:pt x="429625" y="117821"/>
                  </a:lnTo>
                  <a:lnTo>
                    <a:pt x="402910" y="78771"/>
                  </a:lnTo>
                  <a:lnTo>
                    <a:pt x="367863" y="46202"/>
                  </a:lnTo>
                  <a:lnTo>
                    <a:pt x="325842" y="21375"/>
                  </a:lnTo>
                  <a:lnTo>
                    <a:pt x="278206" y="5554"/>
                  </a:lnTo>
                  <a:lnTo>
                    <a:pt x="2263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108567" y="1462314"/>
              <a:ext cx="452755" cy="421005"/>
            </a:xfrm>
            <a:custGeom>
              <a:avLst/>
              <a:gdLst/>
              <a:ahLst/>
              <a:cxnLst/>
              <a:rect l="l" t="t" r="r" b="b"/>
              <a:pathLst>
                <a:path w="452754" h="421005">
                  <a:moveTo>
                    <a:pt x="0" y="210312"/>
                  </a:moveTo>
                  <a:lnTo>
                    <a:pt x="5976" y="162088"/>
                  </a:lnTo>
                  <a:lnTo>
                    <a:pt x="23002" y="117821"/>
                  </a:lnTo>
                  <a:lnTo>
                    <a:pt x="49717" y="78771"/>
                  </a:lnTo>
                  <a:lnTo>
                    <a:pt x="84764" y="46202"/>
                  </a:lnTo>
                  <a:lnTo>
                    <a:pt x="126785" y="21375"/>
                  </a:lnTo>
                  <a:lnTo>
                    <a:pt x="174421" y="5554"/>
                  </a:lnTo>
                  <a:lnTo>
                    <a:pt x="226314" y="0"/>
                  </a:lnTo>
                  <a:lnTo>
                    <a:pt x="278206" y="5554"/>
                  </a:lnTo>
                  <a:lnTo>
                    <a:pt x="325842" y="21375"/>
                  </a:lnTo>
                  <a:lnTo>
                    <a:pt x="367863" y="46202"/>
                  </a:lnTo>
                  <a:lnTo>
                    <a:pt x="402910" y="78771"/>
                  </a:lnTo>
                  <a:lnTo>
                    <a:pt x="429625" y="117821"/>
                  </a:lnTo>
                  <a:lnTo>
                    <a:pt x="446651" y="162088"/>
                  </a:lnTo>
                  <a:lnTo>
                    <a:pt x="452628" y="210312"/>
                  </a:lnTo>
                  <a:lnTo>
                    <a:pt x="446651" y="258535"/>
                  </a:lnTo>
                  <a:lnTo>
                    <a:pt x="429625" y="302802"/>
                  </a:lnTo>
                  <a:lnTo>
                    <a:pt x="402910" y="341852"/>
                  </a:lnTo>
                  <a:lnTo>
                    <a:pt x="367863" y="374421"/>
                  </a:lnTo>
                  <a:lnTo>
                    <a:pt x="325842" y="399248"/>
                  </a:lnTo>
                  <a:lnTo>
                    <a:pt x="278206" y="415069"/>
                  </a:lnTo>
                  <a:lnTo>
                    <a:pt x="226314" y="420624"/>
                  </a:lnTo>
                  <a:lnTo>
                    <a:pt x="174421" y="415069"/>
                  </a:lnTo>
                  <a:lnTo>
                    <a:pt x="126785" y="399248"/>
                  </a:lnTo>
                  <a:lnTo>
                    <a:pt x="84764" y="374421"/>
                  </a:lnTo>
                  <a:lnTo>
                    <a:pt x="49717" y="341852"/>
                  </a:lnTo>
                  <a:lnTo>
                    <a:pt x="23002" y="302802"/>
                  </a:lnTo>
                  <a:lnTo>
                    <a:pt x="5976" y="258535"/>
                  </a:lnTo>
                  <a:lnTo>
                    <a:pt x="0" y="210312"/>
                  </a:lnTo>
                  <a:close/>
                </a:path>
              </a:pathLst>
            </a:custGeom>
            <a:ln w="25400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191886" y="695996"/>
            <a:ext cx="10399395" cy="155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Summary: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Qualified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Business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Income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(QBI)</a:t>
            </a:r>
            <a:r>
              <a:rPr dirty="0" sz="1800" spc="-4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statute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prescribes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allowable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QBI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deduction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tax </a:t>
            </a:r>
            <a:r>
              <a:rPr dirty="0" sz="1800">
                <a:latin typeface="Arial"/>
                <a:cs typeface="Arial"/>
              </a:rPr>
              <a:t>years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beginning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after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December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31,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2017,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before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January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1,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2026.</a:t>
            </a:r>
            <a:endParaRPr sz="1800">
              <a:latin typeface="Arial"/>
              <a:cs typeface="Arial"/>
            </a:endParaRPr>
          </a:p>
          <a:p>
            <a:pPr algn="ctr" marR="106680">
              <a:lnSpc>
                <a:spcPct val="100000"/>
              </a:lnSpc>
              <a:spcBef>
                <a:spcPts val="2010"/>
              </a:spcBef>
            </a:pPr>
            <a:r>
              <a:rPr dirty="0" sz="2000" spc="-50" b="1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algn="ctr" marL="5217160">
              <a:lnSpc>
                <a:spcPct val="100000"/>
              </a:lnSpc>
              <a:spcBef>
                <a:spcPts val="910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Combined</a:t>
            </a:r>
            <a:r>
              <a:rPr dirty="0" sz="20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QBI</a:t>
            </a:r>
            <a:r>
              <a:rPr dirty="0" sz="20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amount</a:t>
            </a:r>
            <a:r>
              <a:rPr dirty="0" sz="20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b</a:t>
            </a:r>
            <a:endParaRPr baseline="25641" sz="1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895142" y="2815994"/>
            <a:ext cx="23304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 b="1">
                <a:latin typeface="Arial"/>
                <a:cs typeface="Arial"/>
              </a:rPr>
              <a:t>=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567242" y="2785731"/>
            <a:ext cx="4838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 spc="-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5328467" y="3610078"/>
            <a:ext cx="1134745" cy="951865"/>
            <a:chOff x="5328467" y="3610078"/>
            <a:chExt cx="1134745" cy="951865"/>
          </a:xfrm>
        </p:grpSpPr>
        <p:sp>
          <p:nvSpPr>
            <p:cNvPr id="16" name="object 16" descr=""/>
            <p:cNvSpPr/>
            <p:nvPr/>
          </p:nvSpPr>
          <p:spPr>
            <a:xfrm>
              <a:off x="5336405" y="3618016"/>
              <a:ext cx="1118870" cy="935990"/>
            </a:xfrm>
            <a:custGeom>
              <a:avLst/>
              <a:gdLst/>
              <a:ahLst/>
              <a:cxnLst/>
              <a:rect l="l" t="t" r="r" b="b"/>
              <a:pathLst>
                <a:path w="1118870" h="935989">
                  <a:moveTo>
                    <a:pt x="962660" y="0"/>
                  </a:moveTo>
                  <a:lnTo>
                    <a:pt x="155956" y="0"/>
                  </a:lnTo>
                  <a:lnTo>
                    <a:pt x="106662" y="7950"/>
                  </a:lnTo>
                  <a:lnTo>
                    <a:pt x="63850" y="30090"/>
                  </a:lnTo>
                  <a:lnTo>
                    <a:pt x="30090" y="63850"/>
                  </a:lnTo>
                  <a:lnTo>
                    <a:pt x="7950" y="106662"/>
                  </a:lnTo>
                  <a:lnTo>
                    <a:pt x="0" y="155955"/>
                  </a:lnTo>
                  <a:lnTo>
                    <a:pt x="0" y="779767"/>
                  </a:lnTo>
                  <a:lnTo>
                    <a:pt x="7950" y="829067"/>
                  </a:lnTo>
                  <a:lnTo>
                    <a:pt x="30090" y="871882"/>
                  </a:lnTo>
                  <a:lnTo>
                    <a:pt x="63850" y="905644"/>
                  </a:lnTo>
                  <a:lnTo>
                    <a:pt x="106662" y="927785"/>
                  </a:lnTo>
                  <a:lnTo>
                    <a:pt x="155956" y="935735"/>
                  </a:lnTo>
                  <a:lnTo>
                    <a:pt x="962660" y="935735"/>
                  </a:lnTo>
                  <a:lnTo>
                    <a:pt x="1011953" y="927785"/>
                  </a:lnTo>
                  <a:lnTo>
                    <a:pt x="1054765" y="905644"/>
                  </a:lnTo>
                  <a:lnTo>
                    <a:pt x="1088525" y="871882"/>
                  </a:lnTo>
                  <a:lnTo>
                    <a:pt x="1110665" y="829067"/>
                  </a:lnTo>
                  <a:lnTo>
                    <a:pt x="1118616" y="779767"/>
                  </a:lnTo>
                  <a:lnTo>
                    <a:pt x="1118616" y="155955"/>
                  </a:lnTo>
                  <a:lnTo>
                    <a:pt x="1110665" y="106662"/>
                  </a:lnTo>
                  <a:lnTo>
                    <a:pt x="1088525" y="63850"/>
                  </a:lnTo>
                  <a:lnTo>
                    <a:pt x="1054765" y="30090"/>
                  </a:lnTo>
                  <a:lnTo>
                    <a:pt x="1011953" y="7950"/>
                  </a:lnTo>
                  <a:lnTo>
                    <a:pt x="962660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336405" y="3618016"/>
              <a:ext cx="1118870" cy="935990"/>
            </a:xfrm>
            <a:custGeom>
              <a:avLst/>
              <a:gdLst/>
              <a:ahLst/>
              <a:cxnLst/>
              <a:rect l="l" t="t" r="r" b="b"/>
              <a:pathLst>
                <a:path w="1118870" h="935989">
                  <a:moveTo>
                    <a:pt x="0" y="155955"/>
                  </a:moveTo>
                  <a:lnTo>
                    <a:pt x="7950" y="106662"/>
                  </a:lnTo>
                  <a:lnTo>
                    <a:pt x="30090" y="63850"/>
                  </a:lnTo>
                  <a:lnTo>
                    <a:pt x="63850" y="30090"/>
                  </a:lnTo>
                  <a:lnTo>
                    <a:pt x="106662" y="7950"/>
                  </a:lnTo>
                  <a:lnTo>
                    <a:pt x="155956" y="0"/>
                  </a:lnTo>
                  <a:lnTo>
                    <a:pt x="962660" y="0"/>
                  </a:lnTo>
                  <a:lnTo>
                    <a:pt x="1011953" y="7950"/>
                  </a:lnTo>
                  <a:lnTo>
                    <a:pt x="1054765" y="30090"/>
                  </a:lnTo>
                  <a:lnTo>
                    <a:pt x="1088525" y="63850"/>
                  </a:lnTo>
                  <a:lnTo>
                    <a:pt x="1110665" y="106662"/>
                  </a:lnTo>
                  <a:lnTo>
                    <a:pt x="1118616" y="155955"/>
                  </a:lnTo>
                  <a:lnTo>
                    <a:pt x="1118616" y="779767"/>
                  </a:lnTo>
                  <a:lnTo>
                    <a:pt x="1110665" y="829067"/>
                  </a:lnTo>
                  <a:lnTo>
                    <a:pt x="1088525" y="871882"/>
                  </a:lnTo>
                  <a:lnTo>
                    <a:pt x="1054765" y="905644"/>
                  </a:lnTo>
                  <a:lnTo>
                    <a:pt x="1011953" y="927785"/>
                  </a:lnTo>
                  <a:lnTo>
                    <a:pt x="962660" y="935735"/>
                  </a:lnTo>
                  <a:lnTo>
                    <a:pt x="155956" y="935735"/>
                  </a:lnTo>
                  <a:lnTo>
                    <a:pt x="106662" y="927785"/>
                  </a:lnTo>
                  <a:lnTo>
                    <a:pt x="63850" y="905644"/>
                  </a:lnTo>
                  <a:lnTo>
                    <a:pt x="30090" y="871882"/>
                  </a:lnTo>
                  <a:lnTo>
                    <a:pt x="7950" y="829067"/>
                  </a:lnTo>
                  <a:lnTo>
                    <a:pt x="0" y="779767"/>
                  </a:lnTo>
                  <a:lnTo>
                    <a:pt x="0" y="155955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5526020" y="3913435"/>
            <a:ext cx="7385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20%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baseline="25641" sz="1950">
              <a:latin typeface="Arial"/>
              <a:cs typeface="Arial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34" y="3820602"/>
            <a:ext cx="1745977" cy="732447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6598452" y="3941288"/>
            <a:ext cx="19558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0" b="1"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7078019" y="3445485"/>
            <a:ext cx="1560195" cy="1186815"/>
            <a:chOff x="7078019" y="3445485"/>
            <a:chExt cx="1560195" cy="1186815"/>
          </a:xfrm>
        </p:grpSpPr>
        <p:sp>
          <p:nvSpPr>
            <p:cNvPr id="22" name="object 22" descr=""/>
            <p:cNvSpPr/>
            <p:nvPr/>
          </p:nvSpPr>
          <p:spPr>
            <a:xfrm>
              <a:off x="7085957" y="3453422"/>
              <a:ext cx="1544320" cy="1170940"/>
            </a:xfrm>
            <a:custGeom>
              <a:avLst/>
              <a:gdLst/>
              <a:ahLst/>
              <a:cxnLst/>
              <a:rect l="l" t="t" r="r" b="b"/>
              <a:pathLst>
                <a:path w="1544320" h="1170939">
                  <a:moveTo>
                    <a:pt x="1348740" y="0"/>
                  </a:moveTo>
                  <a:lnTo>
                    <a:pt x="195072" y="0"/>
                  </a:lnTo>
                  <a:lnTo>
                    <a:pt x="150344" y="5152"/>
                  </a:lnTo>
                  <a:lnTo>
                    <a:pt x="109284" y="19827"/>
                  </a:lnTo>
                  <a:lnTo>
                    <a:pt x="73064" y="42855"/>
                  </a:lnTo>
                  <a:lnTo>
                    <a:pt x="42855" y="73064"/>
                  </a:lnTo>
                  <a:lnTo>
                    <a:pt x="19827" y="109284"/>
                  </a:lnTo>
                  <a:lnTo>
                    <a:pt x="5152" y="150344"/>
                  </a:lnTo>
                  <a:lnTo>
                    <a:pt x="0" y="195071"/>
                  </a:lnTo>
                  <a:lnTo>
                    <a:pt x="0" y="975347"/>
                  </a:lnTo>
                  <a:lnTo>
                    <a:pt x="5152" y="1020079"/>
                  </a:lnTo>
                  <a:lnTo>
                    <a:pt x="19827" y="1061142"/>
                  </a:lnTo>
                  <a:lnTo>
                    <a:pt x="42855" y="1097364"/>
                  </a:lnTo>
                  <a:lnTo>
                    <a:pt x="73064" y="1127575"/>
                  </a:lnTo>
                  <a:lnTo>
                    <a:pt x="109284" y="1150604"/>
                  </a:lnTo>
                  <a:lnTo>
                    <a:pt x="150344" y="1165279"/>
                  </a:lnTo>
                  <a:lnTo>
                    <a:pt x="195072" y="1170431"/>
                  </a:lnTo>
                  <a:lnTo>
                    <a:pt x="1348740" y="1170431"/>
                  </a:lnTo>
                  <a:lnTo>
                    <a:pt x="1393467" y="1165279"/>
                  </a:lnTo>
                  <a:lnTo>
                    <a:pt x="1434527" y="1150604"/>
                  </a:lnTo>
                  <a:lnTo>
                    <a:pt x="1470747" y="1127575"/>
                  </a:lnTo>
                  <a:lnTo>
                    <a:pt x="1500956" y="1097364"/>
                  </a:lnTo>
                  <a:lnTo>
                    <a:pt x="1523984" y="1061142"/>
                  </a:lnTo>
                  <a:lnTo>
                    <a:pt x="1538659" y="1020079"/>
                  </a:lnTo>
                  <a:lnTo>
                    <a:pt x="1543812" y="975347"/>
                  </a:lnTo>
                  <a:lnTo>
                    <a:pt x="1543812" y="195071"/>
                  </a:lnTo>
                  <a:lnTo>
                    <a:pt x="1538659" y="150344"/>
                  </a:lnTo>
                  <a:lnTo>
                    <a:pt x="1523984" y="109284"/>
                  </a:lnTo>
                  <a:lnTo>
                    <a:pt x="1500956" y="73064"/>
                  </a:lnTo>
                  <a:lnTo>
                    <a:pt x="1470747" y="42855"/>
                  </a:lnTo>
                  <a:lnTo>
                    <a:pt x="1434527" y="19827"/>
                  </a:lnTo>
                  <a:lnTo>
                    <a:pt x="1393467" y="5152"/>
                  </a:lnTo>
                  <a:lnTo>
                    <a:pt x="1348740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7085957" y="3453422"/>
              <a:ext cx="1544320" cy="1170940"/>
            </a:xfrm>
            <a:custGeom>
              <a:avLst/>
              <a:gdLst/>
              <a:ahLst/>
              <a:cxnLst/>
              <a:rect l="l" t="t" r="r" b="b"/>
              <a:pathLst>
                <a:path w="1544320" h="1170939">
                  <a:moveTo>
                    <a:pt x="0" y="195071"/>
                  </a:moveTo>
                  <a:lnTo>
                    <a:pt x="5152" y="150344"/>
                  </a:lnTo>
                  <a:lnTo>
                    <a:pt x="19827" y="109284"/>
                  </a:lnTo>
                  <a:lnTo>
                    <a:pt x="42855" y="73064"/>
                  </a:lnTo>
                  <a:lnTo>
                    <a:pt x="73064" y="42855"/>
                  </a:lnTo>
                  <a:lnTo>
                    <a:pt x="109284" y="19827"/>
                  </a:lnTo>
                  <a:lnTo>
                    <a:pt x="150344" y="5152"/>
                  </a:lnTo>
                  <a:lnTo>
                    <a:pt x="195072" y="0"/>
                  </a:lnTo>
                  <a:lnTo>
                    <a:pt x="1348740" y="0"/>
                  </a:lnTo>
                  <a:lnTo>
                    <a:pt x="1393467" y="5152"/>
                  </a:lnTo>
                  <a:lnTo>
                    <a:pt x="1434527" y="19827"/>
                  </a:lnTo>
                  <a:lnTo>
                    <a:pt x="1470747" y="42855"/>
                  </a:lnTo>
                  <a:lnTo>
                    <a:pt x="1500956" y="73064"/>
                  </a:lnTo>
                  <a:lnTo>
                    <a:pt x="1523984" y="109284"/>
                  </a:lnTo>
                  <a:lnTo>
                    <a:pt x="1538659" y="150344"/>
                  </a:lnTo>
                  <a:lnTo>
                    <a:pt x="1543812" y="195071"/>
                  </a:lnTo>
                  <a:lnTo>
                    <a:pt x="1543812" y="975347"/>
                  </a:lnTo>
                  <a:lnTo>
                    <a:pt x="1538659" y="1020079"/>
                  </a:lnTo>
                  <a:lnTo>
                    <a:pt x="1523984" y="1061142"/>
                  </a:lnTo>
                  <a:lnTo>
                    <a:pt x="1500956" y="1097364"/>
                  </a:lnTo>
                  <a:lnTo>
                    <a:pt x="1470747" y="1127575"/>
                  </a:lnTo>
                  <a:lnTo>
                    <a:pt x="1434527" y="1150604"/>
                  </a:lnTo>
                  <a:lnTo>
                    <a:pt x="1393467" y="1165279"/>
                  </a:lnTo>
                  <a:lnTo>
                    <a:pt x="1348740" y="1170431"/>
                  </a:lnTo>
                  <a:lnTo>
                    <a:pt x="195072" y="1170431"/>
                  </a:lnTo>
                  <a:lnTo>
                    <a:pt x="150344" y="1165279"/>
                  </a:lnTo>
                  <a:lnTo>
                    <a:pt x="109284" y="1150604"/>
                  </a:lnTo>
                  <a:lnTo>
                    <a:pt x="73064" y="1127575"/>
                  </a:lnTo>
                  <a:lnTo>
                    <a:pt x="42855" y="1097364"/>
                  </a:lnTo>
                  <a:lnTo>
                    <a:pt x="19827" y="1061142"/>
                  </a:lnTo>
                  <a:lnTo>
                    <a:pt x="5152" y="1020079"/>
                  </a:lnTo>
                  <a:lnTo>
                    <a:pt x="0" y="975347"/>
                  </a:lnTo>
                  <a:lnTo>
                    <a:pt x="0" y="195071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7227221" y="3560861"/>
            <a:ext cx="1261745" cy="9410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Taxable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income</a:t>
            </a:r>
            <a:r>
              <a:rPr dirty="0" sz="20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baseline="25641" sz="1950">
              <a:latin typeface="Arial"/>
              <a:cs typeface="Arial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9161327" y="3434817"/>
            <a:ext cx="1560195" cy="1186815"/>
            <a:chOff x="9161327" y="3434817"/>
            <a:chExt cx="1560195" cy="1186815"/>
          </a:xfrm>
        </p:grpSpPr>
        <p:sp>
          <p:nvSpPr>
            <p:cNvPr id="26" name="object 26" descr=""/>
            <p:cNvSpPr/>
            <p:nvPr/>
          </p:nvSpPr>
          <p:spPr>
            <a:xfrm>
              <a:off x="9169265" y="3442754"/>
              <a:ext cx="1544320" cy="1170940"/>
            </a:xfrm>
            <a:custGeom>
              <a:avLst/>
              <a:gdLst/>
              <a:ahLst/>
              <a:cxnLst/>
              <a:rect l="l" t="t" r="r" b="b"/>
              <a:pathLst>
                <a:path w="1544320" h="1170939">
                  <a:moveTo>
                    <a:pt x="1348740" y="0"/>
                  </a:moveTo>
                  <a:lnTo>
                    <a:pt x="195072" y="0"/>
                  </a:lnTo>
                  <a:lnTo>
                    <a:pt x="150344" y="5152"/>
                  </a:lnTo>
                  <a:lnTo>
                    <a:pt x="109284" y="19827"/>
                  </a:lnTo>
                  <a:lnTo>
                    <a:pt x="73064" y="42855"/>
                  </a:lnTo>
                  <a:lnTo>
                    <a:pt x="42855" y="73064"/>
                  </a:lnTo>
                  <a:lnTo>
                    <a:pt x="19827" y="109284"/>
                  </a:lnTo>
                  <a:lnTo>
                    <a:pt x="5152" y="150344"/>
                  </a:lnTo>
                  <a:lnTo>
                    <a:pt x="0" y="195072"/>
                  </a:lnTo>
                  <a:lnTo>
                    <a:pt x="0" y="975347"/>
                  </a:lnTo>
                  <a:lnTo>
                    <a:pt x="5152" y="1020079"/>
                  </a:lnTo>
                  <a:lnTo>
                    <a:pt x="19827" y="1061142"/>
                  </a:lnTo>
                  <a:lnTo>
                    <a:pt x="42855" y="1097364"/>
                  </a:lnTo>
                  <a:lnTo>
                    <a:pt x="73064" y="1127575"/>
                  </a:lnTo>
                  <a:lnTo>
                    <a:pt x="109284" y="1150604"/>
                  </a:lnTo>
                  <a:lnTo>
                    <a:pt x="150344" y="1165279"/>
                  </a:lnTo>
                  <a:lnTo>
                    <a:pt x="195072" y="1170432"/>
                  </a:lnTo>
                  <a:lnTo>
                    <a:pt x="1348740" y="1170432"/>
                  </a:lnTo>
                  <a:lnTo>
                    <a:pt x="1393467" y="1165279"/>
                  </a:lnTo>
                  <a:lnTo>
                    <a:pt x="1434527" y="1150604"/>
                  </a:lnTo>
                  <a:lnTo>
                    <a:pt x="1470747" y="1127575"/>
                  </a:lnTo>
                  <a:lnTo>
                    <a:pt x="1500956" y="1097364"/>
                  </a:lnTo>
                  <a:lnTo>
                    <a:pt x="1523984" y="1061142"/>
                  </a:lnTo>
                  <a:lnTo>
                    <a:pt x="1538659" y="1020079"/>
                  </a:lnTo>
                  <a:lnTo>
                    <a:pt x="1543812" y="975347"/>
                  </a:lnTo>
                  <a:lnTo>
                    <a:pt x="1543812" y="195072"/>
                  </a:lnTo>
                  <a:lnTo>
                    <a:pt x="1538659" y="150344"/>
                  </a:lnTo>
                  <a:lnTo>
                    <a:pt x="1523984" y="109284"/>
                  </a:lnTo>
                  <a:lnTo>
                    <a:pt x="1500956" y="73064"/>
                  </a:lnTo>
                  <a:lnTo>
                    <a:pt x="1470747" y="42855"/>
                  </a:lnTo>
                  <a:lnTo>
                    <a:pt x="1434527" y="19827"/>
                  </a:lnTo>
                  <a:lnTo>
                    <a:pt x="1393467" y="5152"/>
                  </a:lnTo>
                  <a:lnTo>
                    <a:pt x="1348740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169265" y="3442754"/>
              <a:ext cx="1544320" cy="1170940"/>
            </a:xfrm>
            <a:custGeom>
              <a:avLst/>
              <a:gdLst/>
              <a:ahLst/>
              <a:cxnLst/>
              <a:rect l="l" t="t" r="r" b="b"/>
              <a:pathLst>
                <a:path w="1544320" h="1170939">
                  <a:moveTo>
                    <a:pt x="0" y="195072"/>
                  </a:moveTo>
                  <a:lnTo>
                    <a:pt x="5152" y="150344"/>
                  </a:lnTo>
                  <a:lnTo>
                    <a:pt x="19827" y="109284"/>
                  </a:lnTo>
                  <a:lnTo>
                    <a:pt x="42855" y="73064"/>
                  </a:lnTo>
                  <a:lnTo>
                    <a:pt x="73064" y="42855"/>
                  </a:lnTo>
                  <a:lnTo>
                    <a:pt x="109284" y="19827"/>
                  </a:lnTo>
                  <a:lnTo>
                    <a:pt x="150344" y="5152"/>
                  </a:lnTo>
                  <a:lnTo>
                    <a:pt x="195072" y="0"/>
                  </a:lnTo>
                  <a:lnTo>
                    <a:pt x="1348740" y="0"/>
                  </a:lnTo>
                  <a:lnTo>
                    <a:pt x="1393467" y="5152"/>
                  </a:lnTo>
                  <a:lnTo>
                    <a:pt x="1434527" y="19827"/>
                  </a:lnTo>
                  <a:lnTo>
                    <a:pt x="1470747" y="42855"/>
                  </a:lnTo>
                  <a:lnTo>
                    <a:pt x="1500956" y="73064"/>
                  </a:lnTo>
                  <a:lnTo>
                    <a:pt x="1523984" y="109284"/>
                  </a:lnTo>
                  <a:lnTo>
                    <a:pt x="1538659" y="150344"/>
                  </a:lnTo>
                  <a:lnTo>
                    <a:pt x="1543812" y="195072"/>
                  </a:lnTo>
                  <a:lnTo>
                    <a:pt x="1543812" y="975347"/>
                  </a:lnTo>
                  <a:lnTo>
                    <a:pt x="1538659" y="1020079"/>
                  </a:lnTo>
                  <a:lnTo>
                    <a:pt x="1523984" y="1061142"/>
                  </a:lnTo>
                  <a:lnTo>
                    <a:pt x="1500956" y="1097364"/>
                  </a:lnTo>
                  <a:lnTo>
                    <a:pt x="1470747" y="1127575"/>
                  </a:lnTo>
                  <a:lnTo>
                    <a:pt x="1434527" y="1150604"/>
                  </a:lnTo>
                  <a:lnTo>
                    <a:pt x="1393467" y="1165279"/>
                  </a:lnTo>
                  <a:lnTo>
                    <a:pt x="1348740" y="1170432"/>
                  </a:lnTo>
                  <a:lnTo>
                    <a:pt x="195072" y="1170432"/>
                  </a:lnTo>
                  <a:lnTo>
                    <a:pt x="150344" y="1165279"/>
                  </a:lnTo>
                  <a:lnTo>
                    <a:pt x="109284" y="1150604"/>
                  </a:lnTo>
                  <a:lnTo>
                    <a:pt x="73064" y="1127575"/>
                  </a:lnTo>
                  <a:lnTo>
                    <a:pt x="42855" y="1097364"/>
                  </a:lnTo>
                  <a:lnTo>
                    <a:pt x="19827" y="1061142"/>
                  </a:lnTo>
                  <a:lnTo>
                    <a:pt x="5152" y="1020079"/>
                  </a:lnTo>
                  <a:lnTo>
                    <a:pt x="0" y="975347"/>
                  </a:lnTo>
                  <a:lnTo>
                    <a:pt x="0" y="195072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9302813" y="3550480"/>
            <a:ext cx="1278255" cy="9410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465" marR="304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Net</a:t>
            </a:r>
            <a:r>
              <a:rPr dirty="0" sz="20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capital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gain</a:t>
            </a:r>
            <a:r>
              <a:rPr dirty="0" sz="20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baseline="25641" sz="195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350876" y="2817518"/>
            <a:ext cx="14833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Lesser</a:t>
            </a:r>
            <a:r>
              <a:rPr dirty="0" u="sng" sz="2400" spc="-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spc="-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6941942" y="3315498"/>
            <a:ext cx="241300" cy="1446530"/>
          </a:xfrm>
          <a:custGeom>
            <a:avLst/>
            <a:gdLst/>
            <a:ahLst/>
            <a:cxnLst/>
            <a:rect l="l" t="t" r="r" b="b"/>
            <a:pathLst>
              <a:path w="241300" h="1446529">
                <a:moveTo>
                  <a:pt x="241046" y="1446276"/>
                </a:moveTo>
                <a:lnTo>
                  <a:pt x="192464" y="1441378"/>
                </a:lnTo>
                <a:lnTo>
                  <a:pt x="147216" y="1427332"/>
                </a:lnTo>
                <a:lnTo>
                  <a:pt x="106271" y="1405107"/>
                </a:lnTo>
                <a:lnTo>
                  <a:pt x="70597" y="1375673"/>
                </a:lnTo>
                <a:lnTo>
                  <a:pt x="41164" y="1339999"/>
                </a:lnTo>
                <a:lnTo>
                  <a:pt x="18941" y="1299054"/>
                </a:lnTo>
                <a:lnTo>
                  <a:pt x="4896" y="1253807"/>
                </a:lnTo>
                <a:lnTo>
                  <a:pt x="0" y="1205230"/>
                </a:lnTo>
                <a:lnTo>
                  <a:pt x="0" y="241045"/>
                </a:lnTo>
                <a:lnTo>
                  <a:pt x="4896" y="192468"/>
                </a:lnTo>
                <a:lnTo>
                  <a:pt x="18941" y="147221"/>
                </a:lnTo>
                <a:lnTo>
                  <a:pt x="41164" y="106276"/>
                </a:lnTo>
                <a:lnTo>
                  <a:pt x="70597" y="70602"/>
                </a:lnTo>
                <a:lnTo>
                  <a:pt x="106271" y="41168"/>
                </a:lnTo>
                <a:lnTo>
                  <a:pt x="147216" y="18943"/>
                </a:lnTo>
                <a:lnTo>
                  <a:pt x="192464" y="4897"/>
                </a:lnTo>
                <a:lnTo>
                  <a:pt x="241046" y="0"/>
                </a:lnTo>
              </a:path>
            </a:pathLst>
          </a:custGeom>
          <a:ln w="31750">
            <a:solidFill>
              <a:srgbClr val="4140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10605372" y="3315498"/>
            <a:ext cx="241300" cy="1446530"/>
          </a:xfrm>
          <a:custGeom>
            <a:avLst/>
            <a:gdLst/>
            <a:ahLst/>
            <a:cxnLst/>
            <a:rect l="l" t="t" r="r" b="b"/>
            <a:pathLst>
              <a:path w="241300" h="1446529">
                <a:moveTo>
                  <a:pt x="0" y="0"/>
                </a:moveTo>
                <a:lnTo>
                  <a:pt x="48582" y="4897"/>
                </a:lnTo>
                <a:lnTo>
                  <a:pt x="93831" y="18943"/>
                </a:lnTo>
                <a:lnTo>
                  <a:pt x="134778" y="41168"/>
                </a:lnTo>
                <a:lnTo>
                  <a:pt x="170454" y="70602"/>
                </a:lnTo>
                <a:lnTo>
                  <a:pt x="199889" y="106276"/>
                </a:lnTo>
                <a:lnTo>
                  <a:pt x="222115" y="147221"/>
                </a:lnTo>
                <a:lnTo>
                  <a:pt x="236161" y="192468"/>
                </a:lnTo>
                <a:lnTo>
                  <a:pt x="241058" y="241045"/>
                </a:lnTo>
                <a:lnTo>
                  <a:pt x="241058" y="1205230"/>
                </a:lnTo>
                <a:lnTo>
                  <a:pt x="236161" y="1253807"/>
                </a:lnTo>
                <a:lnTo>
                  <a:pt x="222115" y="1299054"/>
                </a:lnTo>
                <a:lnTo>
                  <a:pt x="199889" y="1339999"/>
                </a:lnTo>
                <a:lnTo>
                  <a:pt x="170454" y="1375673"/>
                </a:lnTo>
                <a:lnTo>
                  <a:pt x="134778" y="1405107"/>
                </a:lnTo>
                <a:lnTo>
                  <a:pt x="93831" y="1427332"/>
                </a:lnTo>
                <a:lnTo>
                  <a:pt x="48582" y="1441378"/>
                </a:lnTo>
                <a:lnTo>
                  <a:pt x="0" y="1446276"/>
                </a:lnTo>
              </a:path>
            </a:pathLst>
          </a:custGeom>
          <a:ln w="31750">
            <a:solidFill>
              <a:srgbClr val="4140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 txBox="1"/>
          <p:nvPr/>
        </p:nvSpPr>
        <p:spPr>
          <a:xfrm>
            <a:off x="8760369" y="3678154"/>
            <a:ext cx="22288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0" b="1">
                <a:latin typeface="Arial"/>
                <a:cs typeface="Arial"/>
              </a:rPr>
              <a:t>_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5095867" y="3415574"/>
            <a:ext cx="478155" cy="446405"/>
            <a:chOff x="5095867" y="3415574"/>
            <a:chExt cx="478155" cy="446405"/>
          </a:xfrm>
        </p:grpSpPr>
        <p:sp>
          <p:nvSpPr>
            <p:cNvPr id="34" name="object 34" descr=""/>
            <p:cNvSpPr/>
            <p:nvPr/>
          </p:nvSpPr>
          <p:spPr>
            <a:xfrm>
              <a:off x="5108567" y="3428274"/>
              <a:ext cx="452755" cy="421005"/>
            </a:xfrm>
            <a:custGeom>
              <a:avLst/>
              <a:gdLst/>
              <a:ahLst/>
              <a:cxnLst/>
              <a:rect l="l" t="t" r="r" b="b"/>
              <a:pathLst>
                <a:path w="452754" h="421004">
                  <a:moveTo>
                    <a:pt x="226314" y="0"/>
                  </a:moveTo>
                  <a:lnTo>
                    <a:pt x="174421" y="5554"/>
                  </a:lnTo>
                  <a:lnTo>
                    <a:pt x="126785" y="21375"/>
                  </a:lnTo>
                  <a:lnTo>
                    <a:pt x="84764" y="46202"/>
                  </a:lnTo>
                  <a:lnTo>
                    <a:pt x="49717" y="78771"/>
                  </a:lnTo>
                  <a:lnTo>
                    <a:pt x="23002" y="117821"/>
                  </a:lnTo>
                  <a:lnTo>
                    <a:pt x="5976" y="162088"/>
                  </a:lnTo>
                  <a:lnTo>
                    <a:pt x="0" y="210312"/>
                  </a:lnTo>
                  <a:lnTo>
                    <a:pt x="5976" y="258535"/>
                  </a:lnTo>
                  <a:lnTo>
                    <a:pt x="23002" y="302802"/>
                  </a:lnTo>
                  <a:lnTo>
                    <a:pt x="49717" y="341852"/>
                  </a:lnTo>
                  <a:lnTo>
                    <a:pt x="84764" y="374421"/>
                  </a:lnTo>
                  <a:lnTo>
                    <a:pt x="126785" y="399248"/>
                  </a:lnTo>
                  <a:lnTo>
                    <a:pt x="174421" y="415069"/>
                  </a:lnTo>
                  <a:lnTo>
                    <a:pt x="226314" y="420624"/>
                  </a:lnTo>
                  <a:lnTo>
                    <a:pt x="278206" y="415069"/>
                  </a:lnTo>
                  <a:lnTo>
                    <a:pt x="325842" y="399248"/>
                  </a:lnTo>
                  <a:lnTo>
                    <a:pt x="367863" y="374421"/>
                  </a:lnTo>
                  <a:lnTo>
                    <a:pt x="402910" y="341852"/>
                  </a:lnTo>
                  <a:lnTo>
                    <a:pt x="429625" y="302802"/>
                  </a:lnTo>
                  <a:lnTo>
                    <a:pt x="446651" y="258535"/>
                  </a:lnTo>
                  <a:lnTo>
                    <a:pt x="452628" y="210312"/>
                  </a:lnTo>
                  <a:lnTo>
                    <a:pt x="446651" y="162088"/>
                  </a:lnTo>
                  <a:lnTo>
                    <a:pt x="429625" y="117821"/>
                  </a:lnTo>
                  <a:lnTo>
                    <a:pt x="402910" y="78771"/>
                  </a:lnTo>
                  <a:lnTo>
                    <a:pt x="367863" y="46202"/>
                  </a:lnTo>
                  <a:lnTo>
                    <a:pt x="325842" y="21375"/>
                  </a:lnTo>
                  <a:lnTo>
                    <a:pt x="278206" y="5554"/>
                  </a:lnTo>
                  <a:lnTo>
                    <a:pt x="2263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108567" y="3428274"/>
              <a:ext cx="452755" cy="421005"/>
            </a:xfrm>
            <a:custGeom>
              <a:avLst/>
              <a:gdLst/>
              <a:ahLst/>
              <a:cxnLst/>
              <a:rect l="l" t="t" r="r" b="b"/>
              <a:pathLst>
                <a:path w="452754" h="421004">
                  <a:moveTo>
                    <a:pt x="0" y="210312"/>
                  </a:moveTo>
                  <a:lnTo>
                    <a:pt x="5976" y="162088"/>
                  </a:lnTo>
                  <a:lnTo>
                    <a:pt x="23002" y="117821"/>
                  </a:lnTo>
                  <a:lnTo>
                    <a:pt x="49717" y="78771"/>
                  </a:lnTo>
                  <a:lnTo>
                    <a:pt x="84764" y="46202"/>
                  </a:lnTo>
                  <a:lnTo>
                    <a:pt x="126785" y="21375"/>
                  </a:lnTo>
                  <a:lnTo>
                    <a:pt x="174421" y="5554"/>
                  </a:lnTo>
                  <a:lnTo>
                    <a:pt x="226314" y="0"/>
                  </a:lnTo>
                  <a:lnTo>
                    <a:pt x="278206" y="5554"/>
                  </a:lnTo>
                  <a:lnTo>
                    <a:pt x="325842" y="21375"/>
                  </a:lnTo>
                  <a:lnTo>
                    <a:pt x="367863" y="46202"/>
                  </a:lnTo>
                  <a:lnTo>
                    <a:pt x="402910" y="78771"/>
                  </a:lnTo>
                  <a:lnTo>
                    <a:pt x="429625" y="117821"/>
                  </a:lnTo>
                  <a:lnTo>
                    <a:pt x="446651" y="162088"/>
                  </a:lnTo>
                  <a:lnTo>
                    <a:pt x="452628" y="210312"/>
                  </a:lnTo>
                  <a:lnTo>
                    <a:pt x="446651" y="258535"/>
                  </a:lnTo>
                  <a:lnTo>
                    <a:pt x="429625" y="302802"/>
                  </a:lnTo>
                  <a:lnTo>
                    <a:pt x="402910" y="341852"/>
                  </a:lnTo>
                  <a:lnTo>
                    <a:pt x="367863" y="374421"/>
                  </a:lnTo>
                  <a:lnTo>
                    <a:pt x="325842" y="399248"/>
                  </a:lnTo>
                  <a:lnTo>
                    <a:pt x="278206" y="415069"/>
                  </a:lnTo>
                  <a:lnTo>
                    <a:pt x="226314" y="420624"/>
                  </a:lnTo>
                  <a:lnTo>
                    <a:pt x="174421" y="415069"/>
                  </a:lnTo>
                  <a:lnTo>
                    <a:pt x="126785" y="399248"/>
                  </a:lnTo>
                  <a:lnTo>
                    <a:pt x="84764" y="374421"/>
                  </a:lnTo>
                  <a:lnTo>
                    <a:pt x="49717" y="341852"/>
                  </a:lnTo>
                  <a:lnTo>
                    <a:pt x="23002" y="302802"/>
                  </a:lnTo>
                  <a:lnTo>
                    <a:pt x="5976" y="258535"/>
                  </a:lnTo>
                  <a:lnTo>
                    <a:pt x="0" y="210312"/>
                  </a:lnTo>
                  <a:close/>
                </a:path>
              </a:pathLst>
            </a:custGeom>
            <a:ln w="25400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5250677" y="3464840"/>
            <a:ext cx="1670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0" b="1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VSA Partners</dc:creator>
  <dc:title>Bloomberg Industry Group</dc:title>
  <dcterms:created xsi:type="dcterms:W3CDTF">2024-11-06T22:02:36Z</dcterms:created>
  <dcterms:modified xsi:type="dcterms:W3CDTF">2024-11-06T22:02:36Z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2023-11-13T00:00:00Z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2024-11-06T00:00:00Z</vt:filetime>
  </property>
  <property fmtid="{D5CDD505-2E9C-101B-9397-08002B2CF9AE}" pid="5" name="MSIP_Label_f786616f-5bb4-45d1-b9c4-7a19bded0f1d_ActionId">
    <vt:lpwstr>6e70b428-e324-4cc9-b008-3a8f91c25784</vt:lpwstr>
  </property>
  <property fmtid="{D5CDD505-2E9C-101B-9397-08002B2CF9AE}" pid="6" name="MSIP_Label_f786616f-5bb4-45d1-b9c4-7a19bded0f1d_ContentBits">
    <vt:lpwstr>0</vt:lpwstr>
  </property>
  <property fmtid="{D5CDD505-2E9C-101B-9397-08002B2CF9AE}" pid="7" name="MSIP_Label_f786616f-5bb4-45d1-b9c4-7a19bded0f1d_Enabled">
    <vt:lpwstr>true</vt:lpwstr>
  </property>
  <property fmtid="{D5CDD505-2E9C-101B-9397-08002B2CF9AE}" pid="8" name="MSIP_Label_f786616f-5bb4-45d1-b9c4-7a19bded0f1d_Method">
    <vt:lpwstr>Standard</vt:lpwstr>
  </property>
  <property fmtid="{D5CDD505-2E9C-101B-9397-08002B2CF9AE}" pid="9" name="MSIP_Label_f786616f-5bb4-45d1-b9c4-7a19bded0f1d_Name">
    <vt:lpwstr>Public</vt:lpwstr>
  </property>
  <property fmtid="{D5CDD505-2E9C-101B-9397-08002B2CF9AE}" pid="10" name="MSIP_Label_f786616f-5bb4-45d1-b9c4-7a19bded0f1d_SetDate">
    <vt:lpwstr>2023-07-26T13:55:18Z</vt:lpwstr>
  </property>
  <property fmtid="{D5CDD505-2E9C-101B-9397-08002B2CF9AE}" pid="11" name="MSIP_Label_f786616f-5bb4-45d1-b9c4-7a19bded0f1d_SiteId">
    <vt:lpwstr>97be21fd-c601-4b16-9920-f5accc69da65</vt:lpwstr>
  </property>
  <property fmtid="{D5CDD505-2E9C-101B-9397-08002B2CF9AE}" pid="12" name="Producer">
    <vt:lpwstr>Adobe PDF Library 23.6.136</vt:lpwstr>
  </property>
</Properties>
</file>